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ti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702" r:id="rId1"/>
    <p:sldMasterId id="2147483726" r:id="rId2"/>
    <p:sldMasterId id="2147483738" r:id="rId3"/>
    <p:sldMasterId id="2147483750" r:id="rId4"/>
  </p:sldMasterIdLst>
  <p:notesMasterIdLst>
    <p:notesMasterId r:id="rId146"/>
  </p:notesMasterIdLst>
  <p:handoutMasterIdLst>
    <p:handoutMasterId r:id="rId147"/>
  </p:handoutMasterIdLst>
  <p:sldIdLst>
    <p:sldId id="446" r:id="rId5"/>
    <p:sldId id="1283" r:id="rId6"/>
    <p:sldId id="1127" r:id="rId7"/>
    <p:sldId id="1697" r:id="rId8"/>
    <p:sldId id="1721" r:id="rId9"/>
    <p:sldId id="1500" r:id="rId10"/>
    <p:sldId id="1651" r:id="rId11"/>
    <p:sldId id="1503" r:id="rId12"/>
    <p:sldId id="1157" r:id="rId13"/>
    <p:sldId id="1722" r:id="rId14"/>
    <p:sldId id="1126" r:id="rId15"/>
    <p:sldId id="1285" r:id="rId16"/>
    <p:sldId id="1318" r:id="rId17"/>
    <p:sldId id="1300" r:id="rId18"/>
    <p:sldId id="1286" r:id="rId19"/>
    <p:sldId id="1664" r:id="rId20"/>
    <p:sldId id="1665" r:id="rId21"/>
    <p:sldId id="1755" r:id="rId22"/>
    <p:sldId id="1524" r:id="rId23"/>
    <p:sldId id="1525" r:id="rId24"/>
    <p:sldId id="1522" r:id="rId25"/>
    <p:sldId id="1512" r:id="rId26"/>
    <p:sldId id="1513" r:id="rId27"/>
    <p:sldId id="1514" r:id="rId28"/>
    <p:sldId id="1515" r:id="rId29"/>
    <p:sldId id="1516" r:id="rId30"/>
    <p:sldId id="1518" r:id="rId31"/>
    <p:sldId id="1519" r:id="rId32"/>
    <p:sldId id="1520" r:id="rId33"/>
    <p:sldId id="1521" r:id="rId34"/>
    <p:sldId id="1333" r:id="rId35"/>
    <p:sldId id="1666" r:id="rId36"/>
    <p:sldId id="1337" r:id="rId37"/>
    <p:sldId id="1509" r:id="rId38"/>
    <p:sldId id="1510" r:id="rId39"/>
    <p:sldId id="1729" r:id="rId40"/>
    <p:sldId id="1341" r:id="rId41"/>
    <p:sldId id="1343" r:id="rId42"/>
    <p:sldId id="1505" r:id="rId43"/>
    <p:sldId id="1506" r:id="rId44"/>
    <p:sldId id="1346" r:id="rId45"/>
    <p:sldId id="1348" r:id="rId46"/>
    <p:sldId id="1699" r:id="rId47"/>
    <p:sldId id="1700" r:id="rId48"/>
    <p:sldId id="1726" r:id="rId49"/>
    <p:sldId id="1727" r:id="rId50"/>
    <p:sldId id="1345" r:id="rId51"/>
    <p:sldId id="1668" r:id="rId52"/>
    <p:sldId id="1529" r:id="rId53"/>
    <p:sldId id="1530" r:id="rId54"/>
    <p:sldId id="1531" r:id="rId55"/>
    <p:sldId id="1532" r:id="rId56"/>
    <p:sldId id="1746" r:id="rId57"/>
    <p:sldId id="1748" r:id="rId58"/>
    <p:sldId id="1535" r:id="rId59"/>
    <p:sldId id="1749" r:id="rId60"/>
    <p:sldId id="1750" r:id="rId61"/>
    <p:sldId id="1538" r:id="rId62"/>
    <p:sldId id="1703" r:id="rId63"/>
    <p:sldId id="1752" r:id="rId64"/>
    <p:sldId id="1546" r:id="rId65"/>
    <p:sldId id="1547" r:id="rId66"/>
    <p:sldId id="1705" r:id="rId67"/>
    <p:sldId id="1706" r:id="rId68"/>
    <p:sldId id="1550" r:id="rId69"/>
    <p:sldId id="1707" r:id="rId70"/>
    <p:sldId id="1708" r:id="rId71"/>
    <p:sldId id="1709" r:id="rId72"/>
    <p:sldId id="1554" r:id="rId73"/>
    <p:sldId id="1555" r:id="rId74"/>
    <p:sldId id="1710" r:id="rId75"/>
    <p:sldId id="1557" r:id="rId76"/>
    <p:sldId id="1558" r:id="rId77"/>
    <p:sldId id="1559" r:id="rId78"/>
    <p:sldId id="1560" r:id="rId79"/>
    <p:sldId id="1736" r:id="rId80"/>
    <p:sldId id="1737" r:id="rId81"/>
    <p:sldId id="1738" r:id="rId82"/>
    <p:sldId id="1566" r:id="rId83"/>
    <p:sldId id="1567" r:id="rId84"/>
    <p:sldId id="1568" r:id="rId85"/>
    <p:sldId id="1570" r:id="rId86"/>
    <p:sldId id="1571" r:id="rId87"/>
    <p:sldId id="1572" r:id="rId88"/>
    <p:sldId id="1658" r:id="rId89"/>
    <p:sldId id="1659" r:id="rId90"/>
    <p:sldId id="1660" r:id="rId91"/>
    <p:sldId id="1661" r:id="rId92"/>
    <p:sldId id="1662" r:id="rId93"/>
    <p:sldId id="1575" r:id="rId94"/>
    <p:sldId id="1663" r:id="rId95"/>
    <p:sldId id="1739" r:id="rId96"/>
    <p:sldId id="1730" r:id="rId97"/>
    <p:sldId id="1580" r:id="rId98"/>
    <p:sldId id="1581" r:id="rId99"/>
    <p:sldId id="1582" r:id="rId100"/>
    <p:sldId id="1583" r:id="rId101"/>
    <p:sldId id="1731" r:id="rId102"/>
    <p:sldId id="1734" r:id="rId103"/>
    <p:sldId id="1585" r:id="rId104"/>
    <p:sldId id="1587" r:id="rId105"/>
    <p:sldId id="1590" r:id="rId106"/>
    <p:sldId id="1591" r:id="rId107"/>
    <p:sldId id="1714" r:id="rId108"/>
    <p:sldId id="1597" r:id="rId109"/>
    <p:sldId id="1732" r:id="rId110"/>
    <p:sldId id="1600" r:id="rId111"/>
    <p:sldId id="1601" r:id="rId112"/>
    <p:sldId id="1733" r:id="rId113"/>
    <p:sldId id="1603" r:id="rId114"/>
    <p:sldId id="1604" r:id="rId115"/>
    <p:sldId id="1605" r:id="rId116"/>
    <p:sldId id="1606" r:id="rId117"/>
    <p:sldId id="1607" r:id="rId118"/>
    <p:sldId id="1608" r:id="rId119"/>
    <p:sldId id="1609" r:id="rId120"/>
    <p:sldId id="1613" r:id="rId121"/>
    <p:sldId id="1614" r:id="rId122"/>
    <p:sldId id="1695" r:id="rId123"/>
    <p:sldId id="1671" r:id="rId124"/>
    <p:sldId id="1717" r:id="rId125"/>
    <p:sldId id="1673" r:id="rId126"/>
    <p:sldId id="1675" r:id="rId127"/>
    <p:sldId id="1676" r:id="rId128"/>
    <p:sldId id="1719" r:id="rId129"/>
    <p:sldId id="1740" r:id="rId130"/>
    <p:sldId id="1741" r:id="rId131"/>
    <p:sldId id="1742" r:id="rId132"/>
    <p:sldId id="1743" r:id="rId133"/>
    <p:sldId id="1682" r:id="rId134"/>
    <p:sldId id="1744" r:id="rId135"/>
    <p:sldId id="1745" r:id="rId136"/>
    <p:sldId id="1685" r:id="rId137"/>
    <p:sldId id="1686" r:id="rId138"/>
    <p:sldId id="1687" r:id="rId139"/>
    <p:sldId id="1688" r:id="rId140"/>
    <p:sldId id="1689" r:id="rId141"/>
    <p:sldId id="1690" r:id="rId142"/>
    <p:sldId id="1691" r:id="rId143"/>
    <p:sldId id="1692" r:id="rId144"/>
    <p:sldId id="1694" r:id="rId145"/>
  </p:sldIdLst>
  <p:sldSz cx="9144000" cy="6858000" type="screen4x3"/>
  <p:notesSz cx="10234613" cy="7099300"/>
  <p:defaultTextStyle>
    <a:defPPr>
      <a:defRPr lang="zh-CN"/>
    </a:defPPr>
    <a:lvl1pPr algn="l" rtl="0" fontAlgn="base">
      <a:spcBef>
        <a:spcPct val="0"/>
      </a:spcBef>
      <a:spcAft>
        <a:spcPct val="0"/>
      </a:spcAft>
      <a:defRPr sz="2800" kern="1200">
        <a:solidFill>
          <a:schemeClr val="tx2"/>
        </a:solidFill>
        <a:latin typeface="Arial" panose="020B0604020202020204" pitchFamily="34" charset="0"/>
        <a:ea typeface="楷体_GB2312"/>
        <a:cs typeface="楷体_GB2312"/>
      </a:defRPr>
    </a:lvl1pPr>
    <a:lvl2pPr marL="457200" algn="l" rtl="0" fontAlgn="base">
      <a:spcBef>
        <a:spcPct val="0"/>
      </a:spcBef>
      <a:spcAft>
        <a:spcPct val="0"/>
      </a:spcAft>
      <a:defRPr sz="2800" kern="1200">
        <a:solidFill>
          <a:schemeClr val="tx2"/>
        </a:solidFill>
        <a:latin typeface="Arial" panose="020B0604020202020204" pitchFamily="34" charset="0"/>
        <a:ea typeface="楷体_GB2312"/>
        <a:cs typeface="楷体_GB2312"/>
      </a:defRPr>
    </a:lvl2pPr>
    <a:lvl3pPr marL="914400" algn="l" rtl="0" fontAlgn="base">
      <a:spcBef>
        <a:spcPct val="0"/>
      </a:spcBef>
      <a:spcAft>
        <a:spcPct val="0"/>
      </a:spcAft>
      <a:defRPr sz="2800" kern="1200">
        <a:solidFill>
          <a:schemeClr val="tx2"/>
        </a:solidFill>
        <a:latin typeface="Arial" panose="020B0604020202020204" pitchFamily="34" charset="0"/>
        <a:ea typeface="楷体_GB2312"/>
        <a:cs typeface="楷体_GB2312"/>
      </a:defRPr>
    </a:lvl3pPr>
    <a:lvl4pPr marL="1371600" algn="l" rtl="0" fontAlgn="base">
      <a:spcBef>
        <a:spcPct val="0"/>
      </a:spcBef>
      <a:spcAft>
        <a:spcPct val="0"/>
      </a:spcAft>
      <a:defRPr sz="2800" kern="1200">
        <a:solidFill>
          <a:schemeClr val="tx2"/>
        </a:solidFill>
        <a:latin typeface="Arial" panose="020B0604020202020204" pitchFamily="34" charset="0"/>
        <a:ea typeface="楷体_GB2312"/>
        <a:cs typeface="楷体_GB2312"/>
      </a:defRPr>
    </a:lvl4pPr>
    <a:lvl5pPr marL="1828800" algn="l" rtl="0" fontAlgn="base">
      <a:spcBef>
        <a:spcPct val="0"/>
      </a:spcBef>
      <a:spcAft>
        <a:spcPct val="0"/>
      </a:spcAft>
      <a:defRPr sz="2800" kern="1200">
        <a:solidFill>
          <a:schemeClr val="tx2"/>
        </a:solidFill>
        <a:latin typeface="Arial" panose="020B0604020202020204" pitchFamily="34" charset="0"/>
        <a:ea typeface="楷体_GB2312"/>
        <a:cs typeface="楷体_GB2312"/>
      </a:defRPr>
    </a:lvl5pPr>
    <a:lvl6pPr marL="2286000" algn="l" defTabSz="914400" rtl="0" eaLnBrk="1" latinLnBrk="0" hangingPunct="1">
      <a:defRPr sz="2800" kern="1200">
        <a:solidFill>
          <a:schemeClr val="tx2"/>
        </a:solidFill>
        <a:latin typeface="Arial" panose="020B0604020202020204" pitchFamily="34" charset="0"/>
        <a:ea typeface="楷体_GB2312"/>
        <a:cs typeface="楷体_GB2312"/>
      </a:defRPr>
    </a:lvl6pPr>
    <a:lvl7pPr marL="2743200" algn="l" defTabSz="914400" rtl="0" eaLnBrk="1" latinLnBrk="0" hangingPunct="1">
      <a:defRPr sz="2800" kern="1200">
        <a:solidFill>
          <a:schemeClr val="tx2"/>
        </a:solidFill>
        <a:latin typeface="Arial" panose="020B0604020202020204" pitchFamily="34" charset="0"/>
        <a:ea typeface="楷体_GB2312"/>
        <a:cs typeface="楷体_GB2312"/>
      </a:defRPr>
    </a:lvl7pPr>
    <a:lvl8pPr marL="3200400" algn="l" defTabSz="914400" rtl="0" eaLnBrk="1" latinLnBrk="0" hangingPunct="1">
      <a:defRPr sz="2800" kern="1200">
        <a:solidFill>
          <a:schemeClr val="tx2"/>
        </a:solidFill>
        <a:latin typeface="Arial" panose="020B0604020202020204" pitchFamily="34" charset="0"/>
        <a:ea typeface="楷体_GB2312"/>
        <a:cs typeface="楷体_GB2312"/>
      </a:defRPr>
    </a:lvl8pPr>
    <a:lvl9pPr marL="3657600" algn="l" defTabSz="914400" rtl="0" eaLnBrk="1" latinLnBrk="0" hangingPunct="1">
      <a:defRPr sz="2800" kern="1200">
        <a:solidFill>
          <a:schemeClr val="tx2"/>
        </a:solidFill>
        <a:latin typeface="Arial" panose="020B0604020202020204" pitchFamily="34" charset="0"/>
        <a:ea typeface="楷体_GB2312"/>
        <a:cs typeface="楷体_GB2312"/>
      </a:defRPr>
    </a:lvl9pPr>
  </p:defaultTextStyle>
  <p:extLst>
    <p:ext uri="{EFAFB233-063F-42B5-8137-9DF3F51BA10A}">
      <p15:sldGuideLst xmlns:p15="http://schemas.microsoft.com/office/powerpoint/2012/main">
        <p15:guide id="1" orient="horz" pos="2115">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3300"/>
    <a:srgbClr val="0000FF"/>
    <a:srgbClr val="CCFFFF"/>
    <a:srgbClr val="00FFFF"/>
    <a:srgbClr val="FFCCFF"/>
    <a:srgbClr val="CC66FF"/>
    <a:srgbClr val="CC3399"/>
    <a:srgbClr val="FF00FF"/>
    <a:srgbClr val="008000"/>
    <a:srgbClr val="66FF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397" autoAdjust="0"/>
    <p:restoredTop sz="89305" autoAdjust="0"/>
  </p:normalViewPr>
  <p:slideViewPr>
    <p:cSldViewPr>
      <p:cViewPr varScale="1">
        <p:scale>
          <a:sx n="57" d="100"/>
          <a:sy n="57" d="100"/>
        </p:scale>
        <p:origin x="1326" y="27"/>
      </p:cViewPr>
      <p:guideLst>
        <p:guide orient="horz" pos="2115"/>
        <p:guide pos="2880"/>
      </p:guideLst>
    </p:cSldViewPr>
  </p:slideViewPr>
  <p:notesTextViewPr>
    <p:cViewPr>
      <p:scale>
        <a:sx n="100" d="100"/>
        <a:sy n="100" d="100"/>
      </p:scale>
      <p:origin x="0" y="0"/>
    </p:cViewPr>
  </p:notesTextViewPr>
  <p:sorterViewPr>
    <p:cViewPr varScale="1">
      <p:scale>
        <a:sx n="1" d="1"/>
        <a:sy n="1" d="1"/>
      </p:scale>
      <p:origin x="0" y="-5496"/>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slide" Target="slides/slide134.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53" Type="http://schemas.openxmlformats.org/officeDocument/2006/relationships/slide" Target="slides/slide49.xml"/><Relationship Id="rId74" Type="http://schemas.openxmlformats.org/officeDocument/2006/relationships/slide" Target="slides/slide70.xml"/><Relationship Id="rId128" Type="http://schemas.openxmlformats.org/officeDocument/2006/relationships/slide" Target="slides/slide124.xml"/><Relationship Id="rId149" Type="http://schemas.openxmlformats.org/officeDocument/2006/relationships/viewProps" Target="viewProps.xml"/><Relationship Id="rId5" Type="http://schemas.openxmlformats.org/officeDocument/2006/relationships/slide" Target="slides/slide1.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134" Type="http://schemas.openxmlformats.org/officeDocument/2006/relationships/slide" Target="slides/slide130.xml"/><Relationship Id="rId139" Type="http://schemas.openxmlformats.org/officeDocument/2006/relationships/slide" Target="slides/slide135.xml"/><Relationship Id="rId80" Type="http://schemas.openxmlformats.org/officeDocument/2006/relationships/slide" Target="slides/slide76.xml"/><Relationship Id="rId85" Type="http://schemas.openxmlformats.org/officeDocument/2006/relationships/slide" Target="slides/slide81.xml"/><Relationship Id="rId150" Type="http://schemas.openxmlformats.org/officeDocument/2006/relationships/theme" Target="theme/theme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slide" Target="slides/slide120.xml"/><Relationship Id="rId129" Type="http://schemas.openxmlformats.org/officeDocument/2006/relationships/slide" Target="slides/slide125.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40" Type="http://schemas.openxmlformats.org/officeDocument/2006/relationships/slide" Target="slides/slide136.xml"/><Relationship Id="rId145" Type="http://schemas.openxmlformats.org/officeDocument/2006/relationships/slide" Target="slides/slide141.xml"/><Relationship Id="rId1" Type="http://schemas.openxmlformats.org/officeDocument/2006/relationships/slideMaster" Target="slideMasters/slideMaster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0" Type="http://schemas.openxmlformats.org/officeDocument/2006/relationships/slide" Target="slides/slide126.xml"/><Relationship Id="rId135" Type="http://schemas.openxmlformats.org/officeDocument/2006/relationships/slide" Target="slides/slide131.xml"/><Relationship Id="rId151" Type="http://schemas.openxmlformats.org/officeDocument/2006/relationships/tableStyles" Target="tableStyles.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141" Type="http://schemas.openxmlformats.org/officeDocument/2006/relationships/slide" Target="slides/slide137.xml"/><Relationship Id="rId146" Type="http://schemas.openxmlformats.org/officeDocument/2006/relationships/notesMaster" Target="notesMasters/notesMaster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slideMaster" Target="slideMasters/slideMaster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slide" Target="slides/slide132.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handoutMaster" Target="handoutMasters/handoutMaster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3" Type="http://schemas.openxmlformats.org/officeDocument/2006/relationships/slideMaster" Target="slideMasters/slideMaster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slide" Target="slides/slide133.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48"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5.xml"/><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6" Type="http://schemas.openxmlformats.org/officeDocument/2006/relationships/slide" Target="slides/slide12.xml"/><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slide" Target="slides/slide140.xml"/><Relationship Id="rId90" Type="http://schemas.openxmlformats.org/officeDocument/2006/relationships/slide" Target="slides/slide86.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4.wmf"/><Relationship Id="rId1" Type="http://schemas.openxmlformats.org/officeDocument/2006/relationships/image" Target="../media/image3.w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40.wmf"/><Relationship Id="rId2" Type="http://schemas.openxmlformats.org/officeDocument/2006/relationships/image" Target="../media/image39.wmf"/><Relationship Id="rId1" Type="http://schemas.openxmlformats.org/officeDocument/2006/relationships/image" Target="../media/image38.wmf"/><Relationship Id="rId5" Type="http://schemas.openxmlformats.org/officeDocument/2006/relationships/image" Target="../media/image42.wmf"/><Relationship Id="rId4" Type="http://schemas.openxmlformats.org/officeDocument/2006/relationships/image" Target="../media/image41.wmf"/></Relationships>
</file>

<file path=ppt/drawings/_rels/vmlDrawing100.vml.rels><?xml version="1.0" encoding="UTF-8" standalone="yes"?>
<Relationships xmlns="http://schemas.openxmlformats.org/package/2006/relationships"><Relationship Id="rId2" Type="http://schemas.openxmlformats.org/officeDocument/2006/relationships/image" Target="../media/image310.wmf"/><Relationship Id="rId1" Type="http://schemas.openxmlformats.org/officeDocument/2006/relationships/image" Target="../media/image311.wmf"/></Relationships>
</file>

<file path=ppt/drawings/_rels/vmlDrawing101.vml.rels><?xml version="1.0" encoding="UTF-8" standalone="yes"?>
<Relationships xmlns="http://schemas.openxmlformats.org/package/2006/relationships"><Relationship Id="rId3" Type="http://schemas.openxmlformats.org/officeDocument/2006/relationships/image" Target="../media/image315.wmf"/><Relationship Id="rId2" Type="http://schemas.openxmlformats.org/officeDocument/2006/relationships/image" Target="../media/image314.wmf"/><Relationship Id="rId1" Type="http://schemas.openxmlformats.org/officeDocument/2006/relationships/image" Target="../media/image313.wmf"/></Relationships>
</file>

<file path=ppt/drawings/_rels/vmlDrawing102.vml.rels><?xml version="1.0" encoding="UTF-8" standalone="yes"?>
<Relationships xmlns="http://schemas.openxmlformats.org/package/2006/relationships"><Relationship Id="rId3" Type="http://schemas.openxmlformats.org/officeDocument/2006/relationships/image" Target="../media/image315.wmf"/><Relationship Id="rId2" Type="http://schemas.openxmlformats.org/officeDocument/2006/relationships/image" Target="../media/image314.wmf"/><Relationship Id="rId1" Type="http://schemas.openxmlformats.org/officeDocument/2006/relationships/image" Target="../media/image313.wmf"/></Relationships>
</file>

<file path=ppt/drawings/_rels/vmlDrawing103.vml.rels><?xml version="1.0" encoding="UTF-8" standalone="yes"?>
<Relationships xmlns="http://schemas.openxmlformats.org/package/2006/relationships"><Relationship Id="rId2" Type="http://schemas.openxmlformats.org/officeDocument/2006/relationships/image" Target="../media/image316.wmf"/><Relationship Id="rId1" Type="http://schemas.openxmlformats.org/officeDocument/2006/relationships/image" Target="../media/image301.wmf"/></Relationships>
</file>

<file path=ppt/drawings/_rels/vmlDrawing104.vml.rels><?xml version="1.0" encoding="UTF-8" standalone="yes"?>
<Relationships xmlns="http://schemas.openxmlformats.org/package/2006/relationships"><Relationship Id="rId2" Type="http://schemas.openxmlformats.org/officeDocument/2006/relationships/image" Target="../media/image316.wmf"/><Relationship Id="rId1" Type="http://schemas.openxmlformats.org/officeDocument/2006/relationships/image" Target="../media/image317.wmf"/></Relationships>
</file>

<file path=ppt/drawings/_rels/vmlDrawing105.vml.rels><?xml version="1.0" encoding="UTF-8" standalone="yes"?>
<Relationships xmlns="http://schemas.openxmlformats.org/package/2006/relationships"><Relationship Id="rId2" Type="http://schemas.openxmlformats.org/officeDocument/2006/relationships/image" Target="../media/image319.wmf"/><Relationship Id="rId1" Type="http://schemas.openxmlformats.org/officeDocument/2006/relationships/image" Target="../media/image318.wmf"/></Relationships>
</file>

<file path=ppt/drawings/_rels/vmlDrawing106.vml.rels><?xml version="1.0" encoding="UTF-8" standalone="yes"?>
<Relationships xmlns="http://schemas.openxmlformats.org/package/2006/relationships"><Relationship Id="rId2" Type="http://schemas.openxmlformats.org/officeDocument/2006/relationships/image" Target="../media/image319.wmf"/><Relationship Id="rId1" Type="http://schemas.openxmlformats.org/officeDocument/2006/relationships/image" Target="../media/image318.wmf"/></Relationships>
</file>

<file path=ppt/drawings/_rels/vmlDrawing107.vml.rels><?xml version="1.0" encoding="UTF-8" standalone="yes"?>
<Relationships xmlns="http://schemas.openxmlformats.org/package/2006/relationships"><Relationship Id="rId3" Type="http://schemas.openxmlformats.org/officeDocument/2006/relationships/image" Target="../media/image324.wmf"/><Relationship Id="rId2" Type="http://schemas.openxmlformats.org/officeDocument/2006/relationships/image" Target="../media/image323.wmf"/><Relationship Id="rId1" Type="http://schemas.openxmlformats.org/officeDocument/2006/relationships/image" Target="../media/image322.wmf"/></Relationships>
</file>

<file path=ppt/drawings/_rels/vmlDrawing108.vml.rels><?xml version="1.0" encoding="UTF-8" standalone="yes"?>
<Relationships xmlns="http://schemas.openxmlformats.org/package/2006/relationships"><Relationship Id="rId2" Type="http://schemas.openxmlformats.org/officeDocument/2006/relationships/image" Target="../media/image327.wmf"/><Relationship Id="rId1" Type="http://schemas.openxmlformats.org/officeDocument/2006/relationships/image" Target="../media/image326.wmf"/></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43.wmf"/><Relationship Id="rId1" Type="http://schemas.openxmlformats.org/officeDocument/2006/relationships/image" Target="../media/image41.wmf"/></Relationships>
</file>

<file path=ppt/drawings/_rels/vmlDrawing12.vml.rels><?xml version="1.0" encoding="UTF-8" standalone="yes"?>
<Relationships xmlns="http://schemas.openxmlformats.org/package/2006/relationships"><Relationship Id="rId3" Type="http://schemas.openxmlformats.org/officeDocument/2006/relationships/image" Target="../media/image46.wmf"/><Relationship Id="rId2" Type="http://schemas.openxmlformats.org/officeDocument/2006/relationships/image" Target="../media/image45.wmf"/><Relationship Id="rId1" Type="http://schemas.openxmlformats.org/officeDocument/2006/relationships/image" Target="../media/image44.wmf"/></Relationships>
</file>

<file path=ppt/drawings/_rels/vmlDrawing13.vml.rels><?xml version="1.0" encoding="UTF-8" standalone="yes"?>
<Relationships xmlns="http://schemas.openxmlformats.org/package/2006/relationships"><Relationship Id="rId3" Type="http://schemas.openxmlformats.org/officeDocument/2006/relationships/image" Target="../media/image49.wmf"/><Relationship Id="rId2" Type="http://schemas.openxmlformats.org/officeDocument/2006/relationships/image" Target="../media/image48.wmf"/><Relationship Id="rId1" Type="http://schemas.openxmlformats.org/officeDocument/2006/relationships/image" Target="../media/image47.wmf"/><Relationship Id="rId4" Type="http://schemas.openxmlformats.org/officeDocument/2006/relationships/image" Target="../media/image50.wmf"/></Relationships>
</file>

<file path=ppt/drawings/_rels/vmlDrawing14.vml.rels><?xml version="1.0" encoding="UTF-8" standalone="yes"?>
<Relationships xmlns="http://schemas.openxmlformats.org/package/2006/relationships"><Relationship Id="rId2" Type="http://schemas.openxmlformats.org/officeDocument/2006/relationships/image" Target="../media/image52.wmf"/><Relationship Id="rId1" Type="http://schemas.openxmlformats.org/officeDocument/2006/relationships/image" Target="../media/image51.wmf"/></Relationships>
</file>

<file path=ppt/drawings/_rels/vmlDrawing15.vml.rels><?xml version="1.0" encoding="UTF-8" standalone="yes"?>
<Relationships xmlns="http://schemas.openxmlformats.org/package/2006/relationships"><Relationship Id="rId3" Type="http://schemas.openxmlformats.org/officeDocument/2006/relationships/image" Target="../media/image54.wmf"/><Relationship Id="rId2" Type="http://schemas.openxmlformats.org/officeDocument/2006/relationships/image" Target="../media/image53.wmf"/><Relationship Id="rId1" Type="http://schemas.openxmlformats.org/officeDocument/2006/relationships/image" Target="../media/image51.wmf"/><Relationship Id="rId5" Type="http://schemas.openxmlformats.org/officeDocument/2006/relationships/image" Target="../media/image7.wmf"/><Relationship Id="rId4" Type="http://schemas.openxmlformats.org/officeDocument/2006/relationships/image" Target="../media/image55.wmf"/></Relationships>
</file>

<file path=ppt/drawings/_rels/vmlDrawing16.vml.rels><?xml version="1.0" encoding="UTF-8" standalone="yes"?>
<Relationships xmlns="http://schemas.openxmlformats.org/package/2006/relationships"><Relationship Id="rId3" Type="http://schemas.openxmlformats.org/officeDocument/2006/relationships/image" Target="../media/image58.wmf"/><Relationship Id="rId2" Type="http://schemas.openxmlformats.org/officeDocument/2006/relationships/image" Target="../media/image57.wmf"/><Relationship Id="rId1" Type="http://schemas.openxmlformats.org/officeDocument/2006/relationships/image" Target="../media/image56.wmf"/><Relationship Id="rId4" Type="http://schemas.openxmlformats.org/officeDocument/2006/relationships/image" Target="../media/image59.w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60.w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62.wmf"/></Relationships>
</file>

<file path=ppt/drawings/_rels/vmlDrawing19.vml.rels><?xml version="1.0" encoding="UTF-8" standalone="yes"?>
<Relationships xmlns="http://schemas.openxmlformats.org/package/2006/relationships"><Relationship Id="rId3" Type="http://schemas.openxmlformats.org/officeDocument/2006/relationships/image" Target="../media/image62.wmf"/><Relationship Id="rId2" Type="http://schemas.openxmlformats.org/officeDocument/2006/relationships/image" Target="../media/image64.wmf"/><Relationship Id="rId1" Type="http://schemas.openxmlformats.org/officeDocument/2006/relationships/image" Target="../media/image63.wmf"/><Relationship Id="rId4" Type="http://schemas.openxmlformats.org/officeDocument/2006/relationships/image" Target="../media/image65.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7.wmf"/><Relationship Id="rId2" Type="http://schemas.openxmlformats.org/officeDocument/2006/relationships/image" Target="../media/image6.wmf"/><Relationship Id="rId1" Type="http://schemas.openxmlformats.org/officeDocument/2006/relationships/image" Target="../media/image5.wmf"/><Relationship Id="rId4" Type="http://schemas.openxmlformats.org/officeDocument/2006/relationships/image" Target="../media/image8.wmf"/></Relationships>
</file>

<file path=ppt/drawings/_rels/vmlDrawing20.vml.rels><?xml version="1.0" encoding="UTF-8" standalone="yes"?>
<Relationships xmlns="http://schemas.openxmlformats.org/package/2006/relationships"><Relationship Id="rId3" Type="http://schemas.openxmlformats.org/officeDocument/2006/relationships/image" Target="../media/image69.wmf"/><Relationship Id="rId2" Type="http://schemas.openxmlformats.org/officeDocument/2006/relationships/image" Target="../media/image68.wmf"/><Relationship Id="rId1" Type="http://schemas.openxmlformats.org/officeDocument/2006/relationships/image" Target="../media/image67.wmf"/><Relationship Id="rId4" Type="http://schemas.openxmlformats.org/officeDocument/2006/relationships/image" Target="../media/image65.wmf"/></Relationships>
</file>

<file path=ppt/drawings/_rels/vmlDrawing21.vml.rels><?xml version="1.0" encoding="UTF-8" standalone="yes"?>
<Relationships xmlns="http://schemas.openxmlformats.org/package/2006/relationships"><Relationship Id="rId8" Type="http://schemas.openxmlformats.org/officeDocument/2006/relationships/image" Target="../media/image77.wmf"/><Relationship Id="rId13" Type="http://schemas.openxmlformats.org/officeDocument/2006/relationships/image" Target="../media/image82.wmf"/><Relationship Id="rId3" Type="http://schemas.openxmlformats.org/officeDocument/2006/relationships/image" Target="../media/image72.wmf"/><Relationship Id="rId7" Type="http://schemas.openxmlformats.org/officeDocument/2006/relationships/image" Target="../media/image76.wmf"/><Relationship Id="rId12" Type="http://schemas.openxmlformats.org/officeDocument/2006/relationships/image" Target="../media/image81.wmf"/><Relationship Id="rId2" Type="http://schemas.openxmlformats.org/officeDocument/2006/relationships/image" Target="../media/image71.wmf"/><Relationship Id="rId1" Type="http://schemas.openxmlformats.org/officeDocument/2006/relationships/image" Target="../media/image70.wmf"/><Relationship Id="rId6" Type="http://schemas.openxmlformats.org/officeDocument/2006/relationships/image" Target="../media/image75.wmf"/><Relationship Id="rId11" Type="http://schemas.openxmlformats.org/officeDocument/2006/relationships/image" Target="../media/image80.wmf"/><Relationship Id="rId5" Type="http://schemas.openxmlformats.org/officeDocument/2006/relationships/image" Target="../media/image74.wmf"/><Relationship Id="rId10" Type="http://schemas.openxmlformats.org/officeDocument/2006/relationships/image" Target="../media/image79.wmf"/><Relationship Id="rId4" Type="http://schemas.openxmlformats.org/officeDocument/2006/relationships/image" Target="../media/image73.wmf"/><Relationship Id="rId9" Type="http://schemas.openxmlformats.org/officeDocument/2006/relationships/image" Target="../media/image78.wmf"/></Relationships>
</file>

<file path=ppt/drawings/_rels/vmlDrawing22.vml.rels><?xml version="1.0" encoding="UTF-8" standalone="yes"?>
<Relationships xmlns="http://schemas.openxmlformats.org/package/2006/relationships"><Relationship Id="rId3" Type="http://schemas.openxmlformats.org/officeDocument/2006/relationships/image" Target="../media/image83.wmf"/><Relationship Id="rId2" Type="http://schemas.openxmlformats.org/officeDocument/2006/relationships/image" Target="../media/image68.wmf"/><Relationship Id="rId1" Type="http://schemas.openxmlformats.org/officeDocument/2006/relationships/image" Target="../media/image67.wmf"/><Relationship Id="rId6" Type="http://schemas.openxmlformats.org/officeDocument/2006/relationships/image" Target="../media/image86.wmf"/><Relationship Id="rId5" Type="http://schemas.openxmlformats.org/officeDocument/2006/relationships/image" Target="../media/image85.wmf"/><Relationship Id="rId4" Type="http://schemas.openxmlformats.org/officeDocument/2006/relationships/image" Target="../media/image84.w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87.wmf"/></Relationships>
</file>

<file path=ppt/drawings/_rels/vmlDrawing24.vml.rels><?xml version="1.0" encoding="UTF-8" standalone="yes"?>
<Relationships xmlns="http://schemas.openxmlformats.org/package/2006/relationships"><Relationship Id="rId2" Type="http://schemas.openxmlformats.org/officeDocument/2006/relationships/image" Target="../media/image89.wmf"/><Relationship Id="rId1" Type="http://schemas.openxmlformats.org/officeDocument/2006/relationships/image" Target="../media/image88.emf"/></Relationships>
</file>

<file path=ppt/drawings/_rels/vmlDrawing25.vml.rels><?xml version="1.0" encoding="UTF-8" standalone="yes"?>
<Relationships xmlns="http://schemas.openxmlformats.org/package/2006/relationships"><Relationship Id="rId3" Type="http://schemas.openxmlformats.org/officeDocument/2006/relationships/image" Target="../media/image93.wmf"/><Relationship Id="rId2" Type="http://schemas.openxmlformats.org/officeDocument/2006/relationships/image" Target="../media/image92.wmf"/><Relationship Id="rId1" Type="http://schemas.openxmlformats.org/officeDocument/2006/relationships/image" Target="../media/image91.w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94.w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67.wmf"/></Relationships>
</file>

<file path=ppt/drawings/_rels/vmlDrawing28.vml.rels><?xml version="1.0" encoding="UTF-8" standalone="yes"?>
<Relationships xmlns="http://schemas.openxmlformats.org/package/2006/relationships"><Relationship Id="rId3" Type="http://schemas.openxmlformats.org/officeDocument/2006/relationships/image" Target="../media/image97.wmf"/><Relationship Id="rId2" Type="http://schemas.openxmlformats.org/officeDocument/2006/relationships/image" Target="../media/image96.wmf"/><Relationship Id="rId1" Type="http://schemas.openxmlformats.org/officeDocument/2006/relationships/image" Target="../media/image95.wmf"/><Relationship Id="rId5" Type="http://schemas.openxmlformats.org/officeDocument/2006/relationships/image" Target="../media/image99.wmf"/><Relationship Id="rId4" Type="http://schemas.openxmlformats.org/officeDocument/2006/relationships/image" Target="../media/image98.wmf"/></Relationships>
</file>

<file path=ppt/drawings/_rels/vmlDrawing29.vml.rels><?xml version="1.0" encoding="UTF-8" standalone="yes"?>
<Relationships xmlns="http://schemas.openxmlformats.org/package/2006/relationships"><Relationship Id="rId3" Type="http://schemas.openxmlformats.org/officeDocument/2006/relationships/image" Target="../media/image97.wmf"/><Relationship Id="rId2" Type="http://schemas.openxmlformats.org/officeDocument/2006/relationships/image" Target="../media/image100.wmf"/><Relationship Id="rId1" Type="http://schemas.openxmlformats.org/officeDocument/2006/relationships/image" Target="../media/image95.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1.wmf"/><Relationship Id="rId2" Type="http://schemas.openxmlformats.org/officeDocument/2006/relationships/image" Target="../media/image10.wmf"/><Relationship Id="rId1" Type="http://schemas.openxmlformats.org/officeDocument/2006/relationships/image" Target="../media/image9.wmf"/><Relationship Id="rId4" Type="http://schemas.openxmlformats.org/officeDocument/2006/relationships/image" Target="../media/image12.w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101.wmf"/></Relationships>
</file>

<file path=ppt/drawings/_rels/vmlDrawing31.vml.rels><?xml version="1.0" encoding="UTF-8" standalone="yes"?>
<Relationships xmlns="http://schemas.openxmlformats.org/package/2006/relationships"><Relationship Id="rId3" Type="http://schemas.openxmlformats.org/officeDocument/2006/relationships/image" Target="../media/image106.wmf"/><Relationship Id="rId2" Type="http://schemas.openxmlformats.org/officeDocument/2006/relationships/image" Target="../media/image105.wmf"/><Relationship Id="rId1" Type="http://schemas.openxmlformats.org/officeDocument/2006/relationships/image" Target="../media/image104.wmf"/><Relationship Id="rId4" Type="http://schemas.openxmlformats.org/officeDocument/2006/relationships/image" Target="../media/image107.wmf"/></Relationships>
</file>

<file path=ppt/drawings/_rels/vmlDrawing32.vml.rels><?xml version="1.0" encoding="UTF-8" standalone="yes"?>
<Relationships xmlns="http://schemas.openxmlformats.org/package/2006/relationships"><Relationship Id="rId3" Type="http://schemas.openxmlformats.org/officeDocument/2006/relationships/image" Target="../media/image110.wmf"/><Relationship Id="rId2" Type="http://schemas.openxmlformats.org/officeDocument/2006/relationships/image" Target="../media/image109.wmf"/><Relationship Id="rId1" Type="http://schemas.openxmlformats.org/officeDocument/2006/relationships/image" Target="../media/image108.wmf"/><Relationship Id="rId5" Type="http://schemas.openxmlformats.org/officeDocument/2006/relationships/image" Target="../media/image112.wmf"/><Relationship Id="rId4" Type="http://schemas.openxmlformats.org/officeDocument/2006/relationships/image" Target="../media/image111.wmf"/></Relationships>
</file>

<file path=ppt/drawings/_rels/vmlDrawing33.vml.rels><?xml version="1.0" encoding="UTF-8" standalone="yes"?>
<Relationships xmlns="http://schemas.openxmlformats.org/package/2006/relationships"><Relationship Id="rId3" Type="http://schemas.openxmlformats.org/officeDocument/2006/relationships/image" Target="../media/image112.wmf"/><Relationship Id="rId2" Type="http://schemas.openxmlformats.org/officeDocument/2006/relationships/image" Target="../media/image113.wmf"/><Relationship Id="rId1" Type="http://schemas.openxmlformats.org/officeDocument/2006/relationships/image" Target="../media/image110.wmf"/></Relationships>
</file>

<file path=ppt/drawings/_rels/vmlDrawing34.vml.rels><?xml version="1.0" encoding="UTF-8" standalone="yes"?>
<Relationships xmlns="http://schemas.openxmlformats.org/package/2006/relationships"><Relationship Id="rId3" Type="http://schemas.openxmlformats.org/officeDocument/2006/relationships/image" Target="../media/image117.wmf"/><Relationship Id="rId7" Type="http://schemas.openxmlformats.org/officeDocument/2006/relationships/image" Target="../media/image121.wmf"/><Relationship Id="rId2" Type="http://schemas.openxmlformats.org/officeDocument/2006/relationships/image" Target="../media/image116.wmf"/><Relationship Id="rId1" Type="http://schemas.openxmlformats.org/officeDocument/2006/relationships/image" Target="../media/image115.wmf"/><Relationship Id="rId6" Type="http://schemas.openxmlformats.org/officeDocument/2006/relationships/image" Target="../media/image120.wmf"/><Relationship Id="rId5" Type="http://schemas.openxmlformats.org/officeDocument/2006/relationships/image" Target="../media/image119.wmf"/><Relationship Id="rId4" Type="http://schemas.openxmlformats.org/officeDocument/2006/relationships/image" Target="../media/image118.wmf"/></Relationships>
</file>

<file path=ppt/drawings/_rels/vmlDrawing35.vml.rels><?xml version="1.0" encoding="UTF-8" standalone="yes"?>
<Relationships xmlns="http://schemas.openxmlformats.org/package/2006/relationships"><Relationship Id="rId3" Type="http://schemas.openxmlformats.org/officeDocument/2006/relationships/image" Target="../media/image120.wmf"/><Relationship Id="rId2" Type="http://schemas.openxmlformats.org/officeDocument/2006/relationships/image" Target="../media/image115.wmf"/><Relationship Id="rId1" Type="http://schemas.openxmlformats.org/officeDocument/2006/relationships/image" Target="../media/image122.wmf"/><Relationship Id="rId6" Type="http://schemas.openxmlformats.org/officeDocument/2006/relationships/image" Target="../media/image123.wmf"/><Relationship Id="rId5" Type="http://schemas.openxmlformats.org/officeDocument/2006/relationships/image" Target="../media/image117.wmf"/><Relationship Id="rId4" Type="http://schemas.openxmlformats.org/officeDocument/2006/relationships/image" Target="../media/image116.wmf"/></Relationships>
</file>

<file path=ppt/drawings/_rels/vmlDrawing36.vml.rels><?xml version="1.0" encoding="UTF-8" standalone="yes"?>
<Relationships xmlns="http://schemas.openxmlformats.org/package/2006/relationships"><Relationship Id="rId2" Type="http://schemas.openxmlformats.org/officeDocument/2006/relationships/image" Target="../media/image125.wmf"/><Relationship Id="rId1" Type="http://schemas.openxmlformats.org/officeDocument/2006/relationships/image" Target="../media/image124.wmf"/></Relationships>
</file>

<file path=ppt/drawings/_rels/vmlDrawing37.vml.rels><?xml version="1.0" encoding="UTF-8" standalone="yes"?>
<Relationships xmlns="http://schemas.openxmlformats.org/package/2006/relationships"><Relationship Id="rId3" Type="http://schemas.openxmlformats.org/officeDocument/2006/relationships/image" Target="../media/image127.wmf"/><Relationship Id="rId2" Type="http://schemas.openxmlformats.org/officeDocument/2006/relationships/image" Target="../media/image126.wmf"/><Relationship Id="rId1" Type="http://schemas.openxmlformats.org/officeDocument/2006/relationships/image" Target="../media/image115.wmf"/><Relationship Id="rId4" Type="http://schemas.openxmlformats.org/officeDocument/2006/relationships/image" Target="../media/image128.wmf"/></Relationships>
</file>

<file path=ppt/drawings/_rels/vmlDrawing38.vml.rels><?xml version="1.0" encoding="UTF-8" standalone="yes"?>
<Relationships xmlns="http://schemas.openxmlformats.org/package/2006/relationships"><Relationship Id="rId3" Type="http://schemas.openxmlformats.org/officeDocument/2006/relationships/image" Target="../media/image131.wmf"/><Relationship Id="rId2" Type="http://schemas.openxmlformats.org/officeDocument/2006/relationships/image" Target="../media/image130.wmf"/><Relationship Id="rId1" Type="http://schemas.openxmlformats.org/officeDocument/2006/relationships/image" Target="../media/image129.wmf"/><Relationship Id="rId5" Type="http://schemas.openxmlformats.org/officeDocument/2006/relationships/image" Target="../media/image133.wmf"/><Relationship Id="rId4" Type="http://schemas.openxmlformats.org/officeDocument/2006/relationships/image" Target="../media/image132.wmf"/></Relationships>
</file>

<file path=ppt/drawings/_rels/vmlDrawing39.vml.rels><?xml version="1.0" encoding="UTF-8" standalone="yes"?>
<Relationships xmlns="http://schemas.openxmlformats.org/package/2006/relationships"><Relationship Id="rId3" Type="http://schemas.openxmlformats.org/officeDocument/2006/relationships/image" Target="../media/image136.wmf"/><Relationship Id="rId2" Type="http://schemas.openxmlformats.org/officeDocument/2006/relationships/image" Target="../media/image135.wmf"/><Relationship Id="rId1" Type="http://schemas.openxmlformats.org/officeDocument/2006/relationships/image" Target="../media/image134.wmf"/><Relationship Id="rId5" Type="http://schemas.openxmlformats.org/officeDocument/2006/relationships/image" Target="../media/image138.wmf"/><Relationship Id="rId4" Type="http://schemas.openxmlformats.org/officeDocument/2006/relationships/image" Target="../media/image137.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13.wmf"/><Relationship Id="rId2" Type="http://schemas.openxmlformats.org/officeDocument/2006/relationships/image" Target="../media/image9.wmf"/><Relationship Id="rId1" Type="http://schemas.openxmlformats.org/officeDocument/2006/relationships/image" Target="../media/image7.wmf"/><Relationship Id="rId6" Type="http://schemas.openxmlformats.org/officeDocument/2006/relationships/image" Target="../media/image16.wmf"/><Relationship Id="rId5" Type="http://schemas.openxmlformats.org/officeDocument/2006/relationships/image" Target="../media/image15.wmf"/><Relationship Id="rId4" Type="http://schemas.openxmlformats.org/officeDocument/2006/relationships/image" Target="../media/image14.wmf"/></Relationships>
</file>

<file path=ppt/drawings/_rels/vmlDrawing40.vml.rels><?xml version="1.0" encoding="UTF-8" standalone="yes"?>
<Relationships xmlns="http://schemas.openxmlformats.org/package/2006/relationships"><Relationship Id="rId3" Type="http://schemas.openxmlformats.org/officeDocument/2006/relationships/image" Target="../media/image135.wmf"/><Relationship Id="rId2" Type="http://schemas.openxmlformats.org/officeDocument/2006/relationships/image" Target="../media/image134.wmf"/><Relationship Id="rId1" Type="http://schemas.openxmlformats.org/officeDocument/2006/relationships/image" Target="../media/image139.wmf"/><Relationship Id="rId6" Type="http://schemas.openxmlformats.org/officeDocument/2006/relationships/image" Target="../media/image140.wmf"/><Relationship Id="rId5" Type="http://schemas.openxmlformats.org/officeDocument/2006/relationships/image" Target="../media/image137.wmf"/><Relationship Id="rId4" Type="http://schemas.openxmlformats.org/officeDocument/2006/relationships/image" Target="../media/image136.wmf"/></Relationships>
</file>

<file path=ppt/drawings/_rels/vmlDrawing41.vml.rels><?xml version="1.0" encoding="UTF-8" standalone="yes"?>
<Relationships xmlns="http://schemas.openxmlformats.org/package/2006/relationships"><Relationship Id="rId3" Type="http://schemas.openxmlformats.org/officeDocument/2006/relationships/image" Target="../media/image131.wmf"/><Relationship Id="rId2" Type="http://schemas.openxmlformats.org/officeDocument/2006/relationships/image" Target="../media/image130.wmf"/><Relationship Id="rId1" Type="http://schemas.openxmlformats.org/officeDocument/2006/relationships/image" Target="../media/image129.wmf"/><Relationship Id="rId5" Type="http://schemas.openxmlformats.org/officeDocument/2006/relationships/image" Target="../media/image133.wmf"/><Relationship Id="rId4" Type="http://schemas.openxmlformats.org/officeDocument/2006/relationships/image" Target="../media/image132.wmf"/></Relationships>
</file>

<file path=ppt/drawings/_rels/vmlDrawing42.vml.rels><?xml version="1.0" encoding="UTF-8" standalone="yes"?>
<Relationships xmlns="http://schemas.openxmlformats.org/package/2006/relationships"><Relationship Id="rId3" Type="http://schemas.openxmlformats.org/officeDocument/2006/relationships/image" Target="../media/image143.wmf"/><Relationship Id="rId2" Type="http://schemas.openxmlformats.org/officeDocument/2006/relationships/image" Target="../media/image142.wmf"/><Relationship Id="rId1" Type="http://schemas.openxmlformats.org/officeDocument/2006/relationships/image" Target="../media/image141.wmf"/><Relationship Id="rId6" Type="http://schemas.openxmlformats.org/officeDocument/2006/relationships/image" Target="../media/image146.wmf"/><Relationship Id="rId5" Type="http://schemas.openxmlformats.org/officeDocument/2006/relationships/image" Target="../media/image145.wmf"/><Relationship Id="rId4" Type="http://schemas.openxmlformats.org/officeDocument/2006/relationships/image" Target="../media/image144.wmf"/></Relationships>
</file>

<file path=ppt/drawings/_rels/vmlDrawing43.vml.rels><?xml version="1.0" encoding="UTF-8" standalone="yes"?>
<Relationships xmlns="http://schemas.openxmlformats.org/package/2006/relationships"><Relationship Id="rId3" Type="http://schemas.openxmlformats.org/officeDocument/2006/relationships/image" Target="../media/image148.wmf"/><Relationship Id="rId2" Type="http://schemas.openxmlformats.org/officeDocument/2006/relationships/image" Target="../media/image147.wmf"/><Relationship Id="rId1" Type="http://schemas.openxmlformats.org/officeDocument/2006/relationships/image" Target="../media/image146.wmf"/><Relationship Id="rId5" Type="http://schemas.openxmlformats.org/officeDocument/2006/relationships/image" Target="../media/image145.wmf"/><Relationship Id="rId4" Type="http://schemas.openxmlformats.org/officeDocument/2006/relationships/image" Target="../media/image149.wmf"/></Relationships>
</file>

<file path=ppt/drawings/_rels/vmlDrawing44.vml.rels><?xml version="1.0" encoding="UTF-8" standalone="yes"?>
<Relationships xmlns="http://schemas.openxmlformats.org/package/2006/relationships"><Relationship Id="rId3" Type="http://schemas.openxmlformats.org/officeDocument/2006/relationships/image" Target="../media/image143.wmf"/><Relationship Id="rId2" Type="http://schemas.openxmlformats.org/officeDocument/2006/relationships/image" Target="../media/image142.wmf"/><Relationship Id="rId1" Type="http://schemas.openxmlformats.org/officeDocument/2006/relationships/image" Target="../media/image141.wmf"/><Relationship Id="rId6" Type="http://schemas.openxmlformats.org/officeDocument/2006/relationships/image" Target="../media/image146.wmf"/><Relationship Id="rId5" Type="http://schemas.openxmlformats.org/officeDocument/2006/relationships/image" Target="../media/image145.wmf"/><Relationship Id="rId4" Type="http://schemas.openxmlformats.org/officeDocument/2006/relationships/image" Target="../media/image144.wmf"/></Relationships>
</file>

<file path=ppt/drawings/_rels/vmlDrawing45.vml.rels><?xml version="1.0" encoding="UTF-8" standalone="yes"?>
<Relationships xmlns="http://schemas.openxmlformats.org/package/2006/relationships"><Relationship Id="rId3" Type="http://schemas.openxmlformats.org/officeDocument/2006/relationships/image" Target="../media/image151.wmf"/><Relationship Id="rId2" Type="http://schemas.openxmlformats.org/officeDocument/2006/relationships/image" Target="../media/image150.wmf"/><Relationship Id="rId1" Type="http://schemas.openxmlformats.org/officeDocument/2006/relationships/image" Target="../media/image143.wmf"/><Relationship Id="rId4" Type="http://schemas.openxmlformats.org/officeDocument/2006/relationships/image" Target="../media/image152.wmf"/></Relationships>
</file>

<file path=ppt/drawings/_rels/vmlDrawing46.vml.rels><?xml version="1.0" encoding="UTF-8" standalone="yes"?>
<Relationships xmlns="http://schemas.openxmlformats.org/package/2006/relationships"><Relationship Id="rId3" Type="http://schemas.openxmlformats.org/officeDocument/2006/relationships/image" Target="../media/image151.wmf"/><Relationship Id="rId7" Type="http://schemas.openxmlformats.org/officeDocument/2006/relationships/image" Target="../media/image137.wmf"/><Relationship Id="rId2" Type="http://schemas.openxmlformats.org/officeDocument/2006/relationships/image" Target="../media/image150.wmf"/><Relationship Id="rId1" Type="http://schemas.openxmlformats.org/officeDocument/2006/relationships/image" Target="../media/image143.wmf"/><Relationship Id="rId6" Type="http://schemas.openxmlformats.org/officeDocument/2006/relationships/image" Target="../media/image154.wmf"/><Relationship Id="rId5" Type="http://schemas.openxmlformats.org/officeDocument/2006/relationships/image" Target="../media/image153.wmf"/><Relationship Id="rId4" Type="http://schemas.openxmlformats.org/officeDocument/2006/relationships/image" Target="../media/image152.wmf"/></Relationships>
</file>

<file path=ppt/drawings/_rels/vmlDrawing47.vml.rels><?xml version="1.0" encoding="UTF-8" standalone="yes"?>
<Relationships xmlns="http://schemas.openxmlformats.org/package/2006/relationships"><Relationship Id="rId3" Type="http://schemas.openxmlformats.org/officeDocument/2006/relationships/image" Target="../media/image151.wmf"/><Relationship Id="rId2" Type="http://schemas.openxmlformats.org/officeDocument/2006/relationships/image" Target="../media/image150.wmf"/><Relationship Id="rId1" Type="http://schemas.openxmlformats.org/officeDocument/2006/relationships/image" Target="../media/image143.wmf"/><Relationship Id="rId6" Type="http://schemas.openxmlformats.org/officeDocument/2006/relationships/image" Target="../media/image156.wmf"/><Relationship Id="rId5" Type="http://schemas.openxmlformats.org/officeDocument/2006/relationships/image" Target="../media/image155.wmf"/><Relationship Id="rId4" Type="http://schemas.openxmlformats.org/officeDocument/2006/relationships/image" Target="../media/image152.wmf"/></Relationships>
</file>

<file path=ppt/drawings/_rels/vmlDrawing48.vml.rels><?xml version="1.0" encoding="UTF-8" standalone="yes"?>
<Relationships xmlns="http://schemas.openxmlformats.org/package/2006/relationships"><Relationship Id="rId3" Type="http://schemas.openxmlformats.org/officeDocument/2006/relationships/image" Target="../media/image152.wmf"/><Relationship Id="rId2" Type="http://schemas.openxmlformats.org/officeDocument/2006/relationships/image" Target="../media/image151.wmf"/><Relationship Id="rId1" Type="http://schemas.openxmlformats.org/officeDocument/2006/relationships/image" Target="../media/image143.wmf"/><Relationship Id="rId6" Type="http://schemas.openxmlformats.org/officeDocument/2006/relationships/image" Target="../media/image159.wmf"/><Relationship Id="rId5" Type="http://schemas.openxmlformats.org/officeDocument/2006/relationships/image" Target="../media/image158.wmf"/><Relationship Id="rId4" Type="http://schemas.openxmlformats.org/officeDocument/2006/relationships/image" Target="../media/image157.wmf"/></Relationships>
</file>

<file path=ppt/drawings/_rels/vmlDrawing49.vml.rels><?xml version="1.0" encoding="UTF-8" standalone="yes"?>
<Relationships xmlns="http://schemas.openxmlformats.org/package/2006/relationships"><Relationship Id="rId8" Type="http://schemas.openxmlformats.org/officeDocument/2006/relationships/image" Target="../media/image161.wmf"/><Relationship Id="rId3" Type="http://schemas.openxmlformats.org/officeDocument/2006/relationships/image" Target="../media/image152.wmf"/><Relationship Id="rId7" Type="http://schemas.openxmlformats.org/officeDocument/2006/relationships/image" Target="../media/image160.wmf"/><Relationship Id="rId2" Type="http://schemas.openxmlformats.org/officeDocument/2006/relationships/image" Target="../media/image151.wmf"/><Relationship Id="rId1" Type="http://schemas.openxmlformats.org/officeDocument/2006/relationships/image" Target="../media/image143.wmf"/><Relationship Id="rId6" Type="http://schemas.openxmlformats.org/officeDocument/2006/relationships/image" Target="../media/image159.wmf"/><Relationship Id="rId5" Type="http://schemas.openxmlformats.org/officeDocument/2006/relationships/image" Target="../media/image158.wmf"/><Relationship Id="rId4" Type="http://schemas.openxmlformats.org/officeDocument/2006/relationships/image" Target="../media/image157.wmf"/><Relationship Id="rId9" Type="http://schemas.openxmlformats.org/officeDocument/2006/relationships/image" Target="../media/image162.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7.wmf"/><Relationship Id="rId2" Type="http://schemas.openxmlformats.org/officeDocument/2006/relationships/image" Target="../media/image19.wmf"/><Relationship Id="rId1" Type="http://schemas.openxmlformats.org/officeDocument/2006/relationships/image" Target="../media/image18.wmf"/></Relationships>
</file>

<file path=ppt/drawings/_rels/vmlDrawing50.vml.rels><?xml version="1.0" encoding="UTF-8" standalone="yes"?>
<Relationships xmlns="http://schemas.openxmlformats.org/package/2006/relationships"><Relationship Id="rId3" Type="http://schemas.openxmlformats.org/officeDocument/2006/relationships/image" Target="../media/image164.wmf"/><Relationship Id="rId2" Type="http://schemas.openxmlformats.org/officeDocument/2006/relationships/image" Target="../media/image163.wmf"/><Relationship Id="rId1" Type="http://schemas.openxmlformats.org/officeDocument/2006/relationships/image" Target="../media/image143.wmf"/><Relationship Id="rId6" Type="http://schemas.openxmlformats.org/officeDocument/2006/relationships/image" Target="../media/image167.wmf"/><Relationship Id="rId5" Type="http://schemas.openxmlformats.org/officeDocument/2006/relationships/image" Target="../media/image166.wmf"/><Relationship Id="rId4" Type="http://schemas.openxmlformats.org/officeDocument/2006/relationships/image" Target="../media/image165.wmf"/></Relationships>
</file>

<file path=ppt/drawings/_rels/vmlDrawing51.vml.rels><?xml version="1.0" encoding="UTF-8" standalone="yes"?>
<Relationships xmlns="http://schemas.openxmlformats.org/package/2006/relationships"><Relationship Id="rId3" Type="http://schemas.openxmlformats.org/officeDocument/2006/relationships/image" Target="../media/image150.wmf"/><Relationship Id="rId2" Type="http://schemas.openxmlformats.org/officeDocument/2006/relationships/image" Target="../media/image168.wmf"/><Relationship Id="rId1" Type="http://schemas.openxmlformats.org/officeDocument/2006/relationships/image" Target="../media/image143.wmf"/></Relationships>
</file>

<file path=ppt/drawings/_rels/vmlDrawing52.vml.rels><?xml version="1.0" encoding="UTF-8" standalone="yes"?>
<Relationships xmlns="http://schemas.openxmlformats.org/package/2006/relationships"><Relationship Id="rId3" Type="http://schemas.openxmlformats.org/officeDocument/2006/relationships/image" Target="../media/image143.wmf"/><Relationship Id="rId2" Type="http://schemas.openxmlformats.org/officeDocument/2006/relationships/image" Target="../media/image142.wmf"/><Relationship Id="rId1" Type="http://schemas.openxmlformats.org/officeDocument/2006/relationships/image" Target="../media/image169.wmf"/><Relationship Id="rId6" Type="http://schemas.openxmlformats.org/officeDocument/2006/relationships/image" Target="../media/image170.wmf"/><Relationship Id="rId5" Type="http://schemas.openxmlformats.org/officeDocument/2006/relationships/image" Target="../media/image146.wmf"/><Relationship Id="rId4" Type="http://schemas.openxmlformats.org/officeDocument/2006/relationships/image" Target="../media/image144.wmf"/></Relationships>
</file>

<file path=ppt/drawings/_rels/vmlDrawing53.vml.rels><?xml version="1.0" encoding="UTF-8" standalone="yes"?>
<Relationships xmlns="http://schemas.openxmlformats.org/package/2006/relationships"><Relationship Id="rId3" Type="http://schemas.openxmlformats.org/officeDocument/2006/relationships/image" Target="../media/image172.wmf"/><Relationship Id="rId2" Type="http://schemas.openxmlformats.org/officeDocument/2006/relationships/image" Target="../media/image171.wmf"/><Relationship Id="rId1" Type="http://schemas.openxmlformats.org/officeDocument/2006/relationships/image" Target="../media/image141.wmf"/></Relationships>
</file>

<file path=ppt/drawings/_rels/vmlDrawing54.vml.rels><?xml version="1.0" encoding="UTF-8" standalone="yes"?>
<Relationships xmlns="http://schemas.openxmlformats.org/package/2006/relationships"><Relationship Id="rId2" Type="http://schemas.openxmlformats.org/officeDocument/2006/relationships/image" Target="../media/image174.wmf"/><Relationship Id="rId1" Type="http://schemas.openxmlformats.org/officeDocument/2006/relationships/image" Target="../media/image173.wmf"/></Relationships>
</file>

<file path=ppt/drawings/_rels/vmlDrawing55.vml.rels><?xml version="1.0" encoding="UTF-8" standalone="yes"?>
<Relationships xmlns="http://schemas.openxmlformats.org/package/2006/relationships"><Relationship Id="rId1" Type="http://schemas.openxmlformats.org/officeDocument/2006/relationships/image" Target="../media/image174.wmf"/></Relationships>
</file>

<file path=ppt/drawings/_rels/vmlDrawing56.vml.rels><?xml version="1.0" encoding="UTF-8" standalone="yes"?>
<Relationships xmlns="http://schemas.openxmlformats.org/package/2006/relationships"><Relationship Id="rId1" Type="http://schemas.openxmlformats.org/officeDocument/2006/relationships/image" Target="../media/image174.wmf"/></Relationships>
</file>

<file path=ppt/drawings/_rels/vmlDrawing57.vml.rels><?xml version="1.0" encoding="UTF-8" standalone="yes"?>
<Relationships xmlns="http://schemas.openxmlformats.org/package/2006/relationships"><Relationship Id="rId1" Type="http://schemas.openxmlformats.org/officeDocument/2006/relationships/image" Target="../media/image174.wmf"/></Relationships>
</file>

<file path=ppt/drawings/_rels/vmlDrawing58.vml.rels><?xml version="1.0" encoding="UTF-8" standalone="yes"?>
<Relationships xmlns="http://schemas.openxmlformats.org/package/2006/relationships"><Relationship Id="rId3" Type="http://schemas.openxmlformats.org/officeDocument/2006/relationships/image" Target="../media/image176.wmf"/><Relationship Id="rId7" Type="http://schemas.openxmlformats.org/officeDocument/2006/relationships/image" Target="../media/image180.wmf"/><Relationship Id="rId2" Type="http://schemas.openxmlformats.org/officeDocument/2006/relationships/image" Target="../media/image175.wmf"/><Relationship Id="rId1" Type="http://schemas.openxmlformats.org/officeDocument/2006/relationships/image" Target="../media/image174.wmf"/><Relationship Id="rId6" Type="http://schemas.openxmlformats.org/officeDocument/2006/relationships/image" Target="../media/image179.wmf"/><Relationship Id="rId5" Type="http://schemas.openxmlformats.org/officeDocument/2006/relationships/image" Target="../media/image178.wmf"/><Relationship Id="rId4" Type="http://schemas.openxmlformats.org/officeDocument/2006/relationships/image" Target="../media/image177.wmf"/></Relationships>
</file>

<file path=ppt/drawings/_rels/vmlDrawing59.vml.rels><?xml version="1.0" encoding="UTF-8" standalone="yes"?>
<Relationships xmlns="http://schemas.openxmlformats.org/package/2006/relationships"><Relationship Id="rId3" Type="http://schemas.openxmlformats.org/officeDocument/2006/relationships/image" Target="../media/image176.wmf"/><Relationship Id="rId7" Type="http://schemas.openxmlformats.org/officeDocument/2006/relationships/image" Target="../media/image180.wmf"/><Relationship Id="rId2" Type="http://schemas.openxmlformats.org/officeDocument/2006/relationships/image" Target="../media/image175.wmf"/><Relationship Id="rId1" Type="http://schemas.openxmlformats.org/officeDocument/2006/relationships/image" Target="../media/image174.wmf"/><Relationship Id="rId6" Type="http://schemas.openxmlformats.org/officeDocument/2006/relationships/image" Target="../media/image179.wmf"/><Relationship Id="rId5" Type="http://schemas.openxmlformats.org/officeDocument/2006/relationships/image" Target="../media/image178.wmf"/><Relationship Id="rId4" Type="http://schemas.openxmlformats.org/officeDocument/2006/relationships/image" Target="../media/image181.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23.wmf"/><Relationship Id="rId2" Type="http://schemas.openxmlformats.org/officeDocument/2006/relationships/image" Target="../media/image22.wmf"/><Relationship Id="rId1" Type="http://schemas.openxmlformats.org/officeDocument/2006/relationships/image" Target="../media/image21.wmf"/><Relationship Id="rId5" Type="http://schemas.openxmlformats.org/officeDocument/2006/relationships/image" Target="../media/image25.wmf"/><Relationship Id="rId4" Type="http://schemas.openxmlformats.org/officeDocument/2006/relationships/image" Target="../media/image24.wmf"/></Relationships>
</file>

<file path=ppt/drawings/_rels/vmlDrawing60.vml.rels><?xml version="1.0" encoding="UTF-8" standalone="yes"?>
<Relationships xmlns="http://schemas.openxmlformats.org/package/2006/relationships"><Relationship Id="rId8" Type="http://schemas.openxmlformats.org/officeDocument/2006/relationships/image" Target="../media/image183.wmf"/><Relationship Id="rId3" Type="http://schemas.openxmlformats.org/officeDocument/2006/relationships/image" Target="../media/image177.wmf"/><Relationship Id="rId7" Type="http://schemas.openxmlformats.org/officeDocument/2006/relationships/image" Target="../media/image182.wmf"/><Relationship Id="rId2" Type="http://schemas.openxmlformats.org/officeDocument/2006/relationships/image" Target="../media/image176.wmf"/><Relationship Id="rId1" Type="http://schemas.openxmlformats.org/officeDocument/2006/relationships/image" Target="../media/image175.wmf"/><Relationship Id="rId6" Type="http://schemas.openxmlformats.org/officeDocument/2006/relationships/image" Target="../media/image180.wmf"/><Relationship Id="rId5" Type="http://schemas.openxmlformats.org/officeDocument/2006/relationships/image" Target="../media/image179.wmf"/><Relationship Id="rId4" Type="http://schemas.openxmlformats.org/officeDocument/2006/relationships/image" Target="../media/image178.wmf"/><Relationship Id="rId9" Type="http://schemas.openxmlformats.org/officeDocument/2006/relationships/image" Target="../media/image184.wmf"/></Relationships>
</file>

<file path=ppt/drawings/_rels/vmlDrawing61.vml.rels><?xml version="1.0" encoding="UTF-8" standalone="yes"?>
<Relationships xmlns="http://schemas.openxmlformats.org/package/2006/relationships"><Relationship Id="rId8" Type="http://schemas.openxmlformats.org/officeDocument/2006/relationships/image" Target="../media/image186.wmf"/><Relationship Id="rId3" Type="http://schemas.openxmlformats.org/officeDocument/2006/relationships/image" Target="../media/image177.wmf"/><Relationship Id="rId7" Type="http://schemas.openxmlformats.org/officeDocument/2006/relationships/image" Target="../media/image185.wmf"/><Relationship Id="rId2" Type="http://schemas.openxmlformats.org/officeDocument/2006/relationships/image" Target="../media/image176.wmf"/><Relationship Id="rId1" Type="http://schemas.openxmlformats.org/officeDocument/2006/relationships/image" Target="../media/image175.wmf"/><Relationship Id="rId6" Type="http://schemas.openxmlformats.org/officeDocument/2006/relationships/image" Target="../media/image180.wmf"/><Relationship Id="rId11" Type="http://schemas.openxmlformats.org/officeDocument/2006/relationships/image" Target="../media/image188.wmf"/><Relationship Id="rId5" Type="http://schemas.openxmlformats.org/officeDocument/2006/relationships/image" Target="../media/image179.wmf"/><Relationship Id="rId10" Type="http://schemas.openxmlformats.org/officeDocument/2006/relationships/image" Target="../media/image187.wmf"/><Relationship Id="rId4" Type="http://schemas.openxmlformats.org/officeDocument/2006/relationships/image" Target="../media/image178.wmf"/><Relationship Id="rId9" Type="http://schemas.openxmlformats.org/officeDocument/2006/relationships/image" Target="../media/image184.wmf"/></Relationships>
</file>

<file path=ppt/drawings/_rels/vmlDrawing62.vml.rels><?xml version="1.0" encoding="UTF-8" standalone="yes"?>
<Relationships xmlns="http://schemas.openxmlformats.org/package/2006/relationships"><Relationship Id="rId3" Type="http://schemas.openxmlformats.org/officeDocument/2006/relationships/image" Target="../media/image191.wmf"/><Relationship Id="rId7" Type="http://schemas.openxmlformats.org/officeDocument/2006/relationships/image" Target="../media/image195.wmf"/><Relationship Id="rId2" Type="http://schemas.openxmlformats.org/officeDocument/2006/relationships/image" Target="../media/image190.wmf"/><Relationship Id="rId1" Type="http://schemas.openxmlformats.org/officeDocument/2006/relationships/image" Target="../media/image189.wmf"/><Relationship Id="rId6" Type="http://schemas.openxmlformats.org/officeDocument/2006/relationships/image" Target="../media/image194.wmf"/><Relationship Id="rId5" Type="http://schemas.openxmlformats.org/officeDocument/2006/relationships/image" Target="../media/image193.wmf"/><Relationship Id="rId4" Type="http://schemas.openxmlformats.org/officeDocument/2006/relationships/image" Target="../media/image192.wmf"/></Relationships>
</file>

<file path=ppt/drawings/_rels/vmlDrawing63.vml.rels><?xml version="1.0" encoding="UTF-8" standalone="yes"?>
<Relationships xmlns="http://schemas.openxmlformats.org/package/2006/relationships"><Relationship Id="rId3" Type="http://schemas.openxmlformats.org/officeDocument/2006/relationships/image" Target="../media/image197.wmf"/><Relationship Id="rId7" Type="http://schemas.openxmlformats.org/officeDocument/2006/relationships/image" Target="../media/image201.wmf"/><Relationship Id="rId2" Type="http://schemas.openxmlformats.org/officeDocument/2006/relationships/image" Target="../media/image196.wmf"/><Relationship Id="rId1" Type="http://schemas.openxmlformats.org/officeDocument/2006/relationships/image" Target="../media/image195.wmf"/><Relationship Id="rId6" Type="http://schemas.openxmlformats.org/officeDocument/2006/relationships/image" Target="../media/image200.wmf"/><Relationship Id="rId5" Type="http://schemas.openxmlformats.org/officeDocument/2006/relationships/image" Target="../media/image199.wmf"/><Relationship Id="rId4" Type="http://schemas.openxmlformats.org/officeDocument/2006/relationships/image" Target="../media/image198.wmf"/></Relationships>
</file>

<file path=ppt/drawings/_rels/vmlDrawing64.vml.rels><?xml version="1.0" encoding="UTF-8" standalone="yes"?>
<Relationships xmlns="http://schemas.openxmlformats.org/package/2006/relationships"><Relationship Id="rId3" Type="http://schemas.openxmlformats.org/officeDocument/2006/relationships/image" Target="../media/image204.wmf"/><Relationship Id="rId2" Type="http://schemas.openxmlformats.org/officeDocument/2006/relationships/image" Target="../media/image203.wmf"/><Relationship Id="rId1" Type="http://schemas.openxmlformats.org/officeDocument/2006/relationships/image" Target="../media/image202.wmf"/></Relationships>
</file>

<file path=ppt/drawings/_rels/vmlDrawing65.vml.rels><?xml version="1.0" encoding="UTF-8" standalone="yes"?>
<Relationships xmlns="http://schemas.openxmlformats.org/package/2006/relationships"><Relationship Id="rId8" Type="http://schemas.openxmlformats.org/officeDocument/2006/relationships/image" Target="../media/image118.wmf"/><Relationship Id="rId3" Type="http://schemas.openxmlformats.org/officeDocument/2006/relationships/image" Target="../media/image206.wmf"/><Relationship Id="rId7" Type="http://schemas.openxmlformats.org/officeDocument/2006/relationships/image" Target="../media/image210.wmf"/><Relationship Id="rId2" Type="http://schemas.openxmlformats.org/officeDocument/2006/relationships/image" Target="../media/image205.wmf"/><Relationship Id="rId1" Type="http://schemas.openxmlformats.org/officeDocument/2006/relationships/image" Target="../media/image204.wmf"/><Relationship Id="rId6" Type="http://schemas.openxmlformats.org/officeDocument/2006/relationships/image" Target="../media/image209.wmf"/><Relationship Id="rId5" Type="http://schemas.openxmlformats.org/officeDocument/2006/relationships/image" Target="../media/image208.wmf"/><Relationship Id="rId4" Type="http://schemas.openxmlformats.org/officeDocument/2006/relationships/image" Target="../media/image207.png"/><Relationship Id="rId9" Type="http://schemas.openxmlformats.org/officeDocument/2006/relationships/image" Target="../media/image119.wmf"/></Relationships>
</file>

<file path=ppt/drawings/_rels/vmlDrawing66.vml.rels><?xml version="1.0" encoding="UTF-8" standalone="yes"?>
<Relationships xmlns="http://schemas.openxmlformats.org/package/2006/relationships"><Relationship Id="rId3" Type="http://schemas.openxmlformats.org/officeDocument/2006/relationships/image" Target="../media/image207.png"/><Relationship Id="rId7" Type="http://schemas.openxmlformats.org/officeDocument/2006/relationships/image" Target="../media/image212.wmf"/><Relationship Id="rId2" Type="http://schemas.openxmlformats.org/officeDocument/2006/relationships/image" Target="../media/image211.wmf"/><Relationship Id="rId1" Type="http://schemas.openxmlformats.org/officeDocument/2006/relationships/image" Target="../media/image204.wmf"/><Relationship Id="rId6" Type="http://schemas.openxmlformats.org/officeDocument/2006/relationships/image" Target="../media/image210.wmf"/><Relationship Id="rId5" Type="http://schemas.openxmlformats.org/officeDocument/2006/relationships/image" Target="../media/image209.wmf"/><Relationship Id="rId4" Type="http://schemas.openxmlformats.org/officeDocument/2006/relationships/image" Target="../media/image208.wmf"/></Relationships>
</file>

<file path=ppt/drawings/_rels/vmlDrawing67.vml.rels><?xml version="1.0" encoding="UTF-8" standalone="yes"?>
<Relationships xmlns="http://schemas.openxmlformats.org/package/2006/relationships"><Relationship Id="rId8" Type="http://schemas.openxmlformats.org/officeDocument/2006/relationships/image" Target="../media/image214.wmf"/><Relationship Id="rId3" Type="http://schemas.openxmlformats.org/officeDocument/2006/relationships/image" Target="../media/image209.wmf"/><Relationship Id="rId7" Type="http://schemas.openxmlformats.org/officeDocument/2006/relationships/image" Target="../media/image204.wmf"/><Relationship Id="rId2" Type="http://schemas.openxmlformats.org/officeDocument/2006/relationships/image" Target="../media/image208.wmf"/><Relationship Id="rId1" Type="http://schemas.openxmlformats.org/officeDocument/2006/relationships/image" Target="../media/image207.png"/><Relationship Id="rId6" Type="http://schemas.openxmlformats.org/officeDocument/2006/relationships/image" Target="../media/image213.wmf"/><Relationship Id="rId5" Type="http://schemas.openxmlformats.org/officeDocument/2006/relationships/image" Target="../media/image212.wmf"/><Relationship Id="rId4" Type="http://schemas.openxmlformats.org/officeDocument/2006/relationships/image" Target="../media/image210.wmf"/><Relationship Id="rId9" Type="http://schemas.openxmlformats.org/officeDocument/2006/relationships/image" Target="../media/image215.wmf"/></Relationships>
</file>

<file path=ppt/drawings/_rels/vmlDrawing68.vml.rels><?xml version="1.0" encoding="UTF-8" standalone="yes"?>
<Relationships xmlns="http://schemas.openxmlformats.org/package/2006/relationships"><Relationship Id="rId8" Type="http://schemas.openxmlformats.org/officeDocument/2006/relationships/image" Target="../media/image217.wmf"/><Relationship Id="rId3" Type="http://schemas.openxmlformats.org/officeDocument/2006/relationships/image" Target="../media/image209.wmf"/><Relationship Id="rId7" Type="http://schemas.openxmlformats.org/officeDocument/2006/relationships/image" Target="../media/image18.wmf"/><Relationship Id="rId2" Type="http://schemas.openxmlformats.org/officeDocument/2006/relationships/image" Target="../media/image208.wmf"/><Relationship Id="rId1" Type="http://schemas.openxmlformats.org/officeDocument/2006/relationships/image" Target="../media/image207.png"/><Relationship Id="rId6" Type="http://schemas.openxmlformats.org/officeDocument/2006/relationships/image" Target="../media/image216.wmf"/><Relationship Id="rId5" Type="http://schemas.openxmlformats.org/officeDocument/2006/relationships/image" Target="../media/image212.wmf"/><Relationship Id="rId10" Type="http://schemas.openxmlformats.org/officeDocument/2006/relationships/image" Target="../media/image218.wmf"/><Relationship Id="rId4" Type="http://schemas.openxmlformats.org/officeDocument/2006/relationships/image" Target="../media/image210.wmf"/><Relationship Id="rId9" Type="http://schemas.openxmlformats.org/officeDocument/2006/relationships/image" Target="../media/image214.wmf"/></Relationships>
</file>

<file path=ppt/drawings/_rels/vmlDrawing69.vml.rels><?xml version="1.0" encoding="UTF-8" standalone="yes"?>
<Relationships xmlns="http://schemas.openxmlformats.org/package/2006/relationships"><Relationship Id="rId8" Type="http://schemas.openxmlformats.org/officeDocument/2006/relationships/image" Target="../media/image217.wmf"/><Relationship Id="rId3" Type="http://schemas.openxmlformats.org/officeDocument/2006/relationships/image" Target="../media/image209.wmf"/><Relationship Id="rId7" Type="http://schemas.openxmlformats.org/officeDocument/2006/relationships/image" Target="../media/image220.wmf"/><Relationship Id="rId2" Type="http://schemas.openxmlformats.org/officeDocument/2006/relationships/image" Target="../media/image208.wmf"/><Relationship Id="rId1" Type="http://schemas.openxmlformats.org/officeDocument/2006/relationships/image" Target="../media/image207.png"/><Relationship Id="rId6" Type="http://schemas.openxmlformats.org/officeDocument/2006/relationships/image" Target="../media/image219.wmf"/><Relationship Id="rId11" Type="http://schemas.openxmlformats.org/officeDocument/2006/relationships/image" Target="../media/image221.wmf"/><Relationship Id="rId5" Type="http://schemas.openxmlformats.org/officeDocument/2006/relationships/image" Target="../media/image212.wmf"/><Relationship Id="rId10" Type="http://schemas.openxmlformats.org/officeDocument/2006/relationships/image" Target="../media/image18.wmf"/><Relationship Id="rId4" Type="http://schemas.openxmlformats.org/officeDocument/2006/relationships/image" Target="../media/image210.wmf"/><Relationship Id="rId9" Type="http://schemas.openxmlformats.org/officeDocument/2006/relationships/image" Target="../media/image214.w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29.wmf"/><Relationship Id="rId2" Type="http://schemas.openxmlformats.org/officeDocument/2006/relationships/image" Target="../media/image28.wmf"/><Relationship Id="rId1" Type="http://schemas.openxmlformats.org/officeDocument/2006/relationships/image" Target="../media/image27.wmf"/><Relationship Id="rId4" Type="http://schemas.openxmlformats.org/officeDocument/2006/relationships/image" Target="../media/image30.wmf"/></Relationships>
</file>

<file path=ppt/drawings/_rels/vmlDrawing70.vml.rels><?xml version="1.0" encoding="UTF-8" standalone="yes"?>
<Relationships xmlns="http://schemas.openxmlformats.org/package/2006/relationships"><Relationship Id="rId8" Type="http://schemas.openxmlformats.org/officeDocument/2006/relationships/image" Target="../media/image223.wmf"/><Relationship Id="rId3" Type="http://schemas.openxmlformats.org/officeDocument/2006/relationships/image" Target="../media/image209.wmf"/><Relationship Id="rId7" Type="http://schemas.openxmlformats.org/officeDocument/2006/relationships/image" Target="../media/image217.wmf"/><Relationship Id="rId2" Type="http://schemas.openxmlformats.org/officeDocument/2006/relationships/image" Target="../media/image208.wmf"/><Relationship Id="rId1" Type="http://schemas.openxmlformats.org/officeDocument/2006/relationships/image" Target="../media/image207.png"/><Relationship Id="rId6" Type="http://schemas.openxmlformats.org/officeDocument/2006/relationships/image" Target="../media/image222.wmf"/><Relationship Id="rId5" Type="http://schemas.openxmlformats.org/officeDocument/2006/relationships/image" Target="../media/image212.wmf"/><Relationship Id="rId4" Type="http://schemas.openxmlformats.org/officeDocument/2006/relationships/image" Target="../media/image210.wmf"/></Relationships>
</file>

<file path=ppt/drawings/_rels/vmlDrawing71.vml.rels><?xml version="1.0" encoding="UTF-8" standalone="yes"?>
<Relationships xmlns="http://schemas.openxmlformats.org/package/2006/relationships"><Relationship Id="rId8" Type="http://schemas.openxmlformats.org/officeDocument/2006/relationships/image" Target="../media/image226.wmf"/><Relationship Id="rId3" Type="http://schemas.openxmlformats.org/officeDocument/2006/relationships/image" Target="../media/image208.wmf"/><Relationship Id="rId7" Type="http://schemas.openxmlformats.org/officeDocument/2006/relationships/image" Target="../media/image225.wmf"/><Relationship Id="rId2" Type="http://schemas.openxmlformats.org/officeDocument/2006/relationships/image" Target="../media/image207.png"/><Relationship Id="rId1" Type="http://schemas.openxmlformats.org/officeDocument/2006/relationships/image" Target="../media/image204.wmf"/><Relationship Id="rId6" Type="http://schemas.openxmlformats.org/officeDocument/2006/relationships/image" Target="../media/image224.wmf"/><Relationship Id="rId5" Type="http://schemas.openxmlformats.org/officeDocument/2006/relationships/image" Target="../media/image210.wmf"/><Relationship Id="rId4" Type="http://schemas.openxmlformats.org/officeDocument/2006/relationships/image" Target="../media/image209.wmf"/></Relationships>
</file>

<file path=ppt/drawings/_rels/vmlDrawing72.vml.rels><?xml version="1.0" encoding="UTF-8" standalone="yes"?>
<Relationships xmlns="http://schemas.openxmlformats.org/package/2006/relationships"><Relationship Id="rId8" Type="http://schemas.openxmlformats.org/officeDocument/2006/relationships/image" Target="../media/image226.wmf"/><Relationship Id="rId3" Type="http://schemas.openxmlformats.org/officeDocument/2006/relationships/image" Target="../media/image208.wmf"/><Relationship Id="rId7" Type="http://schemas.openxmlformats.org/officeDocument/2006/relationships/image" Target="../media/image225.wmf"/><Relationship Id="rId2" Type="http://schemas.openxmlformats.org/officeDocument/2006/relationships/image" Target="../media/image207.png"/><Relationship Id="rId1" Type="http://schemas.openxmlformats.org/officeDocument/2006/relationships/image" Target="../media/image204.wmf"/><Relationship Id="rId6" Type="http://schemas.openxmlformats.org/officeDocument/2006/relationships/image" Target="../media/image224.wmf"/><Relationship Id="rId5" Type="http://schemas.openxmlformats.org/officeDocument/2006/relationships/image" Target="../media/image210.wmf"/><Relationship Id="rId4" Type="http://schemas.openxmlformats.org/officeDocument/2006/relationships/image" Target="../media/image209.wmf"/></Relationships>
</file>

<file path=ppt/drawings/_rels/vmlDrawing73.vml.rels><?xml version="1.0" encoding="UTF-8" standalone="yes"?>
<Relationships xmlns="http://schemas.openxmlformats.org/package/2006/relationships"><Relationship Id="rId3" Type="http://schemas.openxmlformats.org/officeDocument/2006/relationships/image" Target="../media/image229.wmf"/><Relationship Id="rId2" Type="http://schemas.openxmlformats.org/officeDocument/2006/relationships/image" Target="../media/image228.wmf"/><Relationship Id="rId1" Type="http://schemas.openxmlformats.org/officeDocument/2006/relationships/image" Target="../media/image227.wmf"/></Relationships>
</file>

<file path=ppt/drawings/_rels/vmlDrawing74.vml.rels><?xml version="1.0" encoding="UTF-8" standalone="yes"?>
<Relationships xmlns="http://schemas.openxmlformats.org/package/2006/relationships"><Relationship Id="rId8" Type="http://schemas.openxmlformats.org/officeDocument/2006/relationships/image" Target="../media/image238.wmf"/><Relationship Id="rId3" Type="http://schemas.openxmlformats.org/officeDocument/2006/relationships/image" Target="../media/image233.wmf"/><Relationship Id="rId7" Type="http://schemas.openxmlformats.org/officeDocument/2006/relationships/image" Target="../media/image237.wmf"/><Relationship Id="rId2" Type="http://schemas.openxmlformats.org/officeDocument/2006/relationships/image" Target="../media/image232.wmf"/><Relationship Id="rId1" Type="http://schemas.openxmlformats.org/officeDocument/2006/relationships/image" Target="../media/image231.wmf"/><Relationship Id="rId6" Type="http://schemas.openxmlformats.org/officeDocument/2006/relationships/image" Target="../media/image236.wmf"/><Relationship Id="rId5" Type="http://schemas.openxmlformats.org/officeDocument/2006/relationships/image" Target="../media/image235.wmf"/><Relationship Id="rId10" Type="http://schemas.openxmlformats.org/officeDocument/2006/relationships/image" Target="../media/image240.wmf"/><Relationship Id="rId4" Type="http://schemas.openxmlformats.org/officeDocument/2006/relationships/image" Target="../media/image234.wmf"/><Relationship Id="rId9" Type="http://schemas.openxmlformats.org/officeDocument/2006/relationships/image" Target="../media/image239.wmf"/></Relationships>
</file>

<file path=ppt/drawings/_rels/vmlDrawing75.vml.rels><?xml version="1.0" encoding="UTF-8" standalone="yes"?>
<Relationships xmlns="http://schemas.openxmlformats.org/package/2006/relationships"><Relationship Id="rId8" Type="http://schemas.openxmlformats.org/officeDocument/2006/relationships/image" Target="../media/image239.wmf"/><Relationship Id="rId3" Type="http://schemas.openxmlformats.org/officeDocument/2006/relationships/image" Target="../media/image233.wmf"/><Relationship Id="rId7" Type="http://schemas.openxmlformats.org/officeDocument/2006/relationships/image" Target="../media/image238.wmf"/><Relationship Id="rId12" Type="http://schemas.openxmlformats.org/officeDocument/2006/relationships/image" Target="../media/image242.wmf"/><Relationship Id="rId2" Type="http://schemas.openxmlformats.org/officeDocument/2006/relationships/image" Target="../media/image232.wmf"/><Relationship Id="rId1" Type="http://schemas.openxmlformats.org/officeDocument/2006/relationships/image" Target="../media/image231.wmf"/><Relationship Id="rId6" Type="http://schemas.openxmlformats.org/officeDocument/2006/relationships/image" Target="../media/image237.wmf"/><Relationship Id="rId11" Type="http://schemas.openxmlformats.org/officeDocument/2006/relationships/image" Target="../media/image241.wmf"/><Relationship Id="rId5" Type="http://schemas.openxmlformats.org/officeDocument/2006/relationships/image" Target="../media/image235.wmf"/><Relationship Id="rId10" Type="http://schemas.openxmlformats.org/officeDocument/2006/relationships/image" Target="../media/image240.wmf"/><Relationship Id="rId4" Type="http://schemas.openxmlformats.org/officeDocument/2006/relationships/image" Target="../media/image234.wmf"/><Relationship Id="rId9" Type="http://schemas.openxmlformats.org/officeDocument/2006/relationships/image" Target="../media/image236.wmf"/></Relationships>
</file>

<file path=ppt/drawings/_rels/vmlDrawing76.vml.rels><?xml version="1.0" encoding="UTF-8" standalone="yes"?>
<Relationships xmlns="http://schemas.openxmlformats.org/package/2006/relationships"><Relationship Id="rId8" Type="http://schemas.openxmlformats.org/officeDocument/2006/relationships/image" Target="../media/image239.wmf"/><Relationship Id="rId3" Type="http://schemas.openxmlformats.org/officeDocument/2006/relationships/image" Target="../media/image233.wmf"/><Relationship Id="rId7" Type="http://schemas.openxmlformats.org/officeDocument/2006/relationships/image" Target="../media/image238.wmf"/><Relationship Id="rId2" Type="http://schemas.openxmlformats.org/officeDocument/2006/relationships/image" Target="../media/image232.wmf"/><Relationship Id="rId1" Type="http://schemas.openxmlformats.org/officeDocument/2006/relationships/image" Target="../media/image231.wmf"/><Relationship Id="rId6" Type="http://schemas.openxmlformats.org/officeDocument/2006/relationships/image" Target="../media/image237.wmf"/><Relationship Id="rId5" Type="http://schemas.openxmlformats.org/officeDocument/2006/relationships/image" Target="../media/image235.wmf"/><Relationship Id="rId10" Type="http://schemas.openxmlformats.org/officeDocument/2006/relationships/image" Target="../media/image240.wmf"/><Relationship Id="rId4" Type="http://schemas.openxmlformats.org/officeDocument/2006/relationships/image" Target="../media/image234.wmf"/><Relationship Id="rId9" Type="http://schemas.openxmlformats.org/officeDocument/2006/relationships/image" Target="../media/image236.wmf"/></Relationships>
</file>

<file path=ppt/drawings/_rels/vmlDrawing77.vml.rels><?xml version="1.0" encoding="UTF-8" standalone="yes"?>
<Relationships xmlns="http://schemas.openxmlformats.org/package/2006/relationships"><Relationship Id="rId8" Type="http://schemas.openxmlformats.org/officeDocument/2006/relationships/image" Target="../media/image239.wmf"/><Relationship Id="rId3" Type="http://schemas.openxmlformats.org/officeDocument/2006/relationships/image" Target="../media/image233.wmf"/><Relationship Id="rId7" Type="http://schemas.openxmlformats.org/officeDocument/2006/relationships/image" Target="../media/image238.wmf"/><Relationship Id="rId2" Type="http://schemas.openxmlformats.org/officeDocument/2006/relationships/image" Target="../media/image232.wmf"/><Relationship Id="rId1" Type="http://schemas.openxmlformats.org/officeDocument/2006/relationships/image" Target="../media/image231.wmf"/><Relationship Id="rId6" Type="http://schemas.openxmlformats.org/officeDocument/2006/relationships/image" Target="../media/image237.wmf"/><Relationship Id="rId11" Type="http://schemas.openxmlformats.org/officeDocument/2006/relationships/image" Target="../media/image246.wmf"/><Relationship Id="rId5" Type="http://schemas.openxmlformats.org/officeDocument/2006/relationships/image" Target="../media/image235.wmf"/><Relationship Id="rId10" Type="http://schemas.openxmlformats.org/officeDocument/2006/relationships/image" Target="../media/image240.wmf"/><Relationship Id="rId4" Type="http://schemas.openxmlformats.org/officeDocument/2006/relationships/image" Target="../media/image234.wmf"/><Relationship Id="rId9" Type="http://schemas.openxmlformats.org/officeDocument/2006/relationships/image" Target="../media/image236.wmf"/></Relationships>
</file>

<file path=ppt/drawings/_rels/vmlDrawing78.vml.rels><?xml version="1.0" encoding="UTF-8" standalone="yes"?>
<Relationships xmlns="http://schemas.openxmlformats.org/package/2006/relationships"><Relationship Id="rId3" Type="http://schemas.openxmlformats.org/officeDocument/2006/relationships/image" Target="../media/image249.wmf"/><Relationship Id="rId2" Type="http://schemas.openxmlformats.org/officeDocument/2006/relationships/image" Target="../media/image248.wmf"/><Relationship Id="rId1" Type="http://schemas.openxmlformats.org/officeDocument/2006/relationships/image" Target="../media/image247.wmf"/><Relationship Id="rId4" Type="http://schemas.openxmlformats.org/officeDocument/2006/relationships/image" Target="../media/image250.wmf"/></Relationships>
</file>

<file path=ppt/drawings/_rels/vmlDrawing79.vml.rels><?xml version="1.0" encoding="UTF-8" standalone="yes"?>
<Relationships xmlns="http://schemas.openxmlformats.org/package/2006/relationships"><Relationship Id="rId3" Type="http://schemas.openxmlformats.org/officeDocument/2006/relationships/image" Target="../media/image253.wmf"/><Relationship Id="rId2" Type="http://schemas.openxmlformats.org/officeDocument/2006/relationships/image" Target="../media/image252.wmf"/><Relationship Id="rId1" Type="http://schemas.openxmlformats.org/officeDocument/2006/relationships/image" Target="../media/image251.wmf"/><Relationship Id="rId4" Type="http://schemas.openxmlformats.org/officeDocument/2006/relationships/image" Target="../media/image254.w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33.wmf"/><Relationship Id="rId2" Type="http://schemas.openxmlformats.org/officeDocument/2006/relationships/image" Target="../media/image32.wmf"/><Relationship Id="rId1" Type="http://schemas.openxmlformats.org/officeDocument/2006/relationships/image" Target="../media/image31.wmf"/><Relationship Id="rId4" Type="http://schemas.openxmlformats.org/officeDocument/2006/relationships/image" Target="../media/image34.wmf"/></Relationships>
</file>

<file path=ppt/drawings/_rels/vmlDrawing80.vml.rels><?xml version="1.0" encoding="UTF-8" standalone="yes"?>
<Relationships xmlns="http://schemas.openxmlformats.org/package/2006/relationships"><Relationship Id="rId8" Type="http://schemas.openxmlformats.org/officeDocument/2006/relationships/image" Target="../media/image239.wmf"/><Relationship Id="rId3" Type="http://schemas.openxmlformats.org/officeDocument/2006/relationships/image" Target="../media/image233.wmf"/><Relationship Id="rId7" Type="http://schemas.openxmlformats.org/officeDocument/2006/relationships/image" Target="../media/image238.wmf"/><Relationship Id="rId2" Type="http://schemas.openxmlformats.org/officeDocument/2006/relationships/image" Target="../media/image232.wmf"/><Relationship Id="rId1" Type="http://schemas.openxmlformats.org/officeDocument/2006/relationships/image" Target="../media/image231.wmf"/><Relationship Id="rId6" Type="http://schemas.openxmlformats.org/officeDocument/2006/relationships/image" Target="../media/image237.wmf"/><Relationship Id="rId11" Type="http://schemas.openxmlformats.org/officeDocument/2006/relationships/image" Target="../media/image246.wmf"/><Relationship Id="rId5" Type="http://schemas.openxmlformats.org/officeDocument/2006/relationships/image" Target="../media/image235.wmf"/><Relationship Id="rId10" Type="http://schemas.openxmlformats.org/officeDocument/2006/relationships/image" Target="../media/image240.wmf"/><Relationship Id="rId4" Type="http://schemas.openxmlformats.org/officeDocument/2006/relationships/image" Target="../media/image234.wmf"/><Relationship Id="rId9" Type="http://schemas.openxmlformats.org/officeDocument/2006/relationships/image" Target="../media/image236.wmf"/></Relationships>
</file>

<file path=ppt/drawings/_rels/vmlDrawing81.vml.rels><?xml version="1.0" encoding="UTF-8" standalone="yes"?>
<Relationships xmlns="http://schemas.openxmlformats.org/package/2006/relationships"><Relationship Id="rId8" Type="http://schemas.openxmlformats.org/officeDocument/2006/relationships/image" Target="../media/image239.wmf"/><Relationship Id="rId13" Type="http://schemas.openxmlformats.org/officeDocument/2006/relationships/image" Target="../media/image256.wmf"/><Relationship Id="rId18" Type="http://schemas.openxmlformats.org/officeDocument/2006/relationships/image" Target="../media/image261.wmf"/><Relationship Id="rId3" Type="http://schemas.openxmlformats.org/officeDocument/2006/relationships/image" Target="../media/image233.wmf"/><Relationship Id="rId7" Type="http://schemas.openxmlformats.org/officeDocument/2006/relationships/image" Target="../media/image238.wmf"/><Relationship Id="rId12" Type="http://schemas.openxmlformats.org/officeDocument/2006/relationships/image" Target="../media/image255.wmf"/><Relationship Id="rId17" Type="http://schemas.openxmlformats.org/officeDocument/2006/relationships/image" Target="../media/image260.wmf"/><Relationship Id="rId2" Type="http://schemas.openxmlformats.org/officeDocument/2006/relationships/image" Target="../media/image232.wmf"/><Relationship Id="rId16" Type="http://schemas.openxmlformats.org/officeDocument/2006/relationships/image" Target="../media/image259.wmf"/><Relationship Id="rId1" Type="http://schemas.openxmlformats.org/officeDocument/2006/relationships/image" Target="../media/image231.wmf"/><Relationship Id="rId6" Type="http://schemas.openxmlformats.org/officeDocument/2006/relationships/image" Target="../media/image237.wmf"/><Relationship Id="rId11" Type="http://schemas.openxmlformats.org/officeDocument/2006/relationships/image" Target="../media/image246.wmf"/><Relationship Id="rId5" Type="http://schemas.openxmlformats.org/officeDocument/2006/relationships/image" Target="../media/image235.wmf"/><Relationship Id="rId15" Type="http://schemas.openxmlformats.org/officeDocument/2006/relationships/image" Target="../media/image258.wmf"/><Relationship Id="rId10" Type="http://schemas.openxmlformats.org/officeDocument/2006/relationships/image" Target="../media/image240.wmf"/><Relationship Id="rId4" Type="http://schemas.openxmlformats.org/officeDocument/2006/relationships/image" Target="../media/image234.wmf"/><Relationship Id="rId9" Type="http://schemas.openxmlformats.org/officeDocument/2006/relationships/image" Target="../media/image236.wmf"/><Relationship Id="rId14" Type="http://schemas.openxmlformats.org/officeDocument/2006/relationships/image" Target="../media/image257.wmf"/></Relationships>
</file>

<file path=ppt/drawings/_rels/vmlDrawing82.vml.rels><?xml version="1.0" encoding="UTF-8" standalone="yes"?>
<Relationships xmlns="http://schemas.openxmlformats.org/package/2006/relationships"><Relationship Id="rId8" Type="http://schemas.openxmlformats.org/officeDocument/2006/relationships/image" Target="../media/image239.wmf"/><Relationship Id="rId13" Type="http://schemas.openxmlformats.org/officeDocument/2006/relationships/image" Target="../media/image263.wmf"/><Relationship Id="rId3" Type="http://schemas.openxmlformats.org/officeDocument/2006/relationships/image" Target="../media/image233.wmf"/><Relationship Id="rId7" Type="http://schemas.openxmlformats.org/officeDocument/2006/relationships/image" Target="../media/image238.wmf"/><Relationship Id="rId12" Type="http://schemas.openxmlformats.org/officeDocument/2006/relationships/image" Target="../media/image262.wmf"/><Relationship Id="rId2" Type="http://schemas.openxmlformats.org/officeDocument/2006/relationships/image" Target="../media/image232.wmf"/><Relationship Id="rId1" Type="http://schemas.openxmlformats.org/officeDocument/2006/relationships/image" Target="../media/image231.wmf"/><Relationship Id="rId6" Type="http://schemas.openxmlformats.org/officeDocument/2006/relationships/image" Target="../media/image237.wmf"/><Relationship Id="rId11" Type="http://schemas.openxmlformats.org/officeDocument/2006/relationships/image" Target="../media/image246.wmf"/><Relationship Id="rId5" Type="http://schemas.openxmlformats.org/officeDocument/2006/relationships/image" Target="../media/image235.wmf"/><Relationship Id="rId10" Type="http://schemas.openxmlformats.org/officeDocument/2006/relationships/image" Target="../media/image240.wmf"/><Relationship Id="rId4" Type="http://schemas.openxmlformats.org/officeDocument/2006/relationships/image" Target="../media/image234.wmf"/><Relationship Id="rId9" Type="http://schemas.openxmlformats.org/officeDocument/2006/relationships/image" Target="../media/image236.wmf"/></Relationships>
</file>

<file path=ppt/drawings/_rels/vmlDrawing83.vml.rels><?xml version="1.0" encoding="UTF-8" standalone="yes"?>
<Relationships xmlns="http://schemas.openxmlformats.org/package/2006/relationships"><Relationship Id="rId8" Type="http://schemas.openxmlformats.org/officeDocument/2006/relationships/image" Target="../media/image239.wmf"/><Relationship Id="rId3" Type="http://schemas.openxmlformats.org/officeDocument/2006/relationships/image" Target="../media/image233.wmf"/><Relationship Id="rId7" Type="http://schemas.openxmlformats.org/officeDocument/2006/relationships/image" Target="../media/image238.wmf"/><Relationship Id="rId2" Type="http://schemas.openxmlformats.org/officeDocument/2006/relationships/image" Target="../media/image232.wmf"/><Relationship Id="rId1" Type="http://schemas.openxmlformats.org/officeDocument/2006/relationships/image" Target="../media/image231.wmf"/><Relationship Id="rId6" Type="http://schemas.openxmlformats.org/officeDocument/2006/relationships/image" Target="../media/image237.wmf"/><Relationship Id="rId11" Type="http://schemas.openxmlformats.org/officeDocument/2006/relationships/image" Target="../media/image264.wmf"/><Relationship Id="rId5" Type="http://schemas.openxmlformats.org/officeDocument/2006/relationships/image" Target="../media/image235.wmf"/><Relationship Id="rId10" Type="http://schemas.openxmlformats.org/officeDocument/2006/relationships/image" Target="../media/image240.wmf"/><Relationship Id="rId4" Type="http://schemas.openxmlformats.org/officeDocument/2006/relationships/image" Target="../media/image234.wmf"/><Relationship Id="rId9" Type="http://schemas.openxmlformats.org/officeDocument/2006/relationships/image" Target="../media/image236.wmf"/></Relationships>
</file>

<file path=ppt/drawings/_rels/vmlDrawing84.vml.rels><?xml version="1.0" encoding="UTF-8" standalone="yes"?>
<Relationships xmlns="http://schemas.openxmlformats.org/package/2006/relationships"><Relationship Id="rId3" Type="http://schemas.openxmlformats.org/officeDocument/2006/relationships/image" Target="../media/image266.wmf"/><Relationship Id="rId2" Type="http://schemas.openxmlformats.org/officeDocument/2006/relationships/image" Target="../media/image265.wmf"/><Relationship Id="rId1" Type="http://schemas.openxmlformats.org/officeDocument/2006/relationships/image" Target="../media/image88.emf"/></Relationships>
</file>

<file path=ppt/drawings/_rels/vmlDrawing85.vml.rels><?xml version="1.0" encoding="UTF-8" standalone="yes"?>
<Relationships xmlns="http://schemas.openxmlformats.org/package/2006/relationships"><Relationship Id="rId2" Type="http://schemas.openxmlformats.org/officeDocument/2006/relationships/image" Target="../media/image119.wmf"/><Relationship Id="rId1" Type="http://schemas.openxmlformats.org/officeDocument/2006/relationships/image" Target="../media/image265.wmf"/></Relationships>
</file>

<file path=ppt/drawings/_rels/vmlDrawing86.vml.rels><?xml version="1.0" encoding="UTF-8" standalone="yes"?>
<Relationships xmlns="http://schemas.openxmlformats.org/package/2006/relationships"><Relationship Id="rId3" Type="http://schemas.openxmlformats.org/officeDocument/2006/relationships/image" Target="../media/image269.wmf"/><Relationship Id="rId2" Type="http://schemas.openxmlformats.org/officeDocument/2006/relationships/image" Target="../media/image62.wmf"/><Relationship Id="rId1" Type="http://schemas.openxmlformats.org/officeDocument/2006/relationships/image" Target="../media/image268.wmf"/></Relationships>
</file>

<file path=ppt/drawings/_rels/vmlDrawing87.vml.rels><?xml version="1.0" encoding="UTF-8" standalone="yes"?>
<Relationships xmlns="http://schemas.openxmlformats.org/package/2006/relationships"><Relationship Id="rId3" Type="http://schemas.openxmlformats.org/officeDocument/2006/relationships/image" Target="../media/image270.wmf"/><Relationship Id="rId2" Type="http://schemas.openxmlformats.org/officeDocument/2006/relationships/image" Target="../media/image119.wmf"/><Relationship Id="rId1" Type="http://schemas.openxmlformats.org/officeDocument/2006/relationships/image" Target="../media/image265.wmf"/><Relationship Id="rId4" Type="http://schemas.openxmlformats.org/officeDocument/2006/relationships/image" Target="../media/image269.wmf"/></Relationships>
</file>

<file path=ppt/drawings/_rels/vmlDrawing88.vml.rels><?xml version="1.0" encoding="UTF-8" standalone="yes"?>
<Relationships xmlns="http://schemas.openxmlformats.org/package/2006/relationships"><Relationship Id="rId3" Type="http://schemas.openxmlformats.org/officeDocument/2006/relationships/image" Target="../media/image272.wmf"/><Relationship Id="rId2" Type="http://schemas.openxmlformats.org/officeDocument/2006/relationships/image" Target="../media/image271.wmf"/><Relationship Id="rId1" Type="http://schemas.openxmlformats.org/officeDocument/2006/relationships/image" Target="../media/image265.wmf"/><Relationship Id="rId5" Type="http://schemas.openxmlformats.org/officeDocument/2006/relationships/image" Target="../media/image274.wmf"/><Relationship Id="rId4" Type="http://schemas.openxmlformats.org/officeDocument/2006/relationships/image" Target="../media/image273.wmf"/></Relationships>
</file>

<file path=ppt/drawings/_rels/vmlDrawing89.vml.rels><?xml version="1.0" encoding="UTF-8" standalone="yes"?>
<Relationships xmlns="http://schemas.openxmlformats.org/package/2006/relationships"><Relationship Id="rId3" Type="http://schemas.openxmlformats.org/officeDocument/2006/relationships/image" Target="../media/image277.wmf"/><Relationship Id="rId2" Type="http://schemas.openxmlformats.org/officeDocument/2006/relationships/image" Target="../media/image276.wmf"/><Relationship Id="rId1" Type="http://schemas.openxmlformats.org/officeDocument/2006/relationships/image" Target="../media/image275.wmf"/><Relationship Id="rId4" Type="http://schemas.openxmlformats.org/officeDocument/2006/relationships/image" Target="../media/image278.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35.wmf"/></Relationships>
</file>

<file path=ppt/drawings/_rels/vmlDrawing90.vml.rels><?xml version="1.0" encoding="UTF-8" standalone="yes"?>
<Relationships xmlns="http://schemas.openxmlformats.org/package/2006/relationships"><Relationship Id="rId2" Type="http://schemas.openxmlformats.org/officeDocument/2006/relationships/image" Target="../media/image279.wmf"/><Relationship Id="rId1" Type="http://schemas.openxmlformats.org/officeDocument/2006/relationships/image" Target="../media/image277.wmf"/></Relationships>
</file>

<file path=ppt/drawings/_rels/vmlDrawing91.vml.rels><?xml version="1.0" encoding="UTF-8" standalone="yes"?>
<Relationships xmlns="http://schemas.openxmlformats.org/package/2006/relationships"><Relationship Id="rId2" Type="http://schemas.openxmlformats.org/officeDocument/2006/relationships/image" Target="../media/image119.wmf"/><Relationship Id="rId1" Type="http://schemas.openxmlformats.org/officeDocument/2006/relationships/image" Target="../media/image280.wmf"/></Relationships>
</file>

<file path=ppt/drawings/_rels/vmlDrawing92.vml.rels><?xml version="1.0" encoding="UTF-8" standalone="yes"?>
<Relationships xmlns="http://schemas.openxmlformats.org/package/2006/relationships"><Relationship Id="rId8" Type="http://schemas.openxmlformats.org/officeDocument/2006/relationships/image" Target="../media/image239.wmf"/><Relationship Id="rId3" Type="http://schemas.openxmlformats.org/officeDocument/2006/relationships/image" Target="../media/image233.wmf"/><Relationship Id="rId7" Type="http://schemas.openxmlformats.org/officeDocument/2006/relationships/image" Target="../media/image238.wmf"/><Relationship Id="rId2" Type="http://schemas.openxmlformats.org/officeDocument/2006/relationships/image" Target="../media/image232.wmf"/><Relationship Id="rId1" Type="http://schemas.openxmlformats.org/officeDocument/2006/relationships/image" Target="../media/image231.wmf"/><Relationship Id="rId6" Type="http://schemas.openxmlformats.org/officeDocument/2006/relationships/image" Target="../media/image237.wmf"/><Relationship Id="rId11" Type="http://schemas.openxmlformats.org/officeDocument/2006/relationships/image" Target="../media/image246.wmf"/><Relationship Id="rId5" Type="http://schemas.openxmlformats.org/officeDocument/2006/relationships/image" Target="../media/image235.wmf"/><Relationship Id="rId10" Type="http://schemas.openxmlformats.org/officeDocument/2006/relationships/image" Target="../media/image240.wmf"/><Relationship Id="rId4" Type="http://schemas.openxmlformats.org/officeDocument/2006/relationships/image" Target="../media/image234.wmf"/><Relationship Id="rId9" Type="http://schemas.openxmlformats.org/officeDocument/2006/relationships/image" Target="../media/image236.wmf"/></Relationships>
</file>

<file path=ppt/drawings/_rels/vmlDrawing93.vml.rels><?xml version="1.0" encoding="UTF-8" standalone="yes"?>
<Relationships xmlns="http://schemas.openxmlformats.org/package/2006/relationships"><Relationship Id="rId3" Type="http://schemas.openxmlformats.org/officeDocument/2006/relationships/image" Target="../media/image283.wmf"/><Relationship Id="rId7" Type="http://schemas.openxmlformats.org/officeDocument/2006/relationships/image" Target="../media/image287.wmf"/><Relationship Id="rId2" Type="http://schemas.openxmlformats.org/officeDocument/2006/relationships/image" Target="../media/image282.wmf"/><Relationship Id="rId1" Type="http://schemas.openxmlformats.org/officeDocument/2006/relationships/image" Target="../media/image281.wmf"/><Relationship Id="rId6" Type="http://schemas.openxmlformats.org/officeDocument/2006/relationships/image" Target="../media/image286.wmf"/><Relationship Id="rId5" Type="http://schemas.openxmlformats.org/officeDocument/2006/relationships/image" Target="../media/image285.wmf"/><Relationship Id="rId4" Type="http://schemas.openxmlformats.org/officeDocument/2006/relationships/image" Target="../media/image284.wmf"/></Relationships>
</file>

<file path=ppt/drawings/_rels/vmlDrawing94.vml.rels><?xml version="1.0" encoding="UTF-8" standalone="yes"?>
<Relationships xmlns="http://schemas.openxmlformats.org/package/2006/relationships"><Relationship Id="rId3" Type="http://schemas.openxmlformats.org/officeDocument/2006/relationships/image" Target="../media/image289.wmf"/><Relationship Id="rId2" Type="http://schemas.openxmlformats.org/officeDocument/2006/relationships/image" Target="../media/image288.wmf"/><Relationship Id="rId1" Type="http://schemas.openxmlformats.org/officeDocument/2006/relationships/image" Target="../media/image281.wmf"/><Relationship Id="rId5" Type="http://schemas.openxmlformats.org/officeDocument/2006/relationships/image" Target="../media/image269.wmf"/><Relationship Id="rId4" Type="http://schemas.openxmlformats.org/officeDocument/2006/relationships/image" Target="../media/image270.wmf"/></Relationships>
</file>

<file path=ppt/drawings/_rels/vmlDrawing95.vml.rels><?xml version="1.0" encoding="UTF-8" standalone="yes"?>
<Relationships xmlns="http://schemas.openxmlformats.org/package/2006/relationships"><Relationship Id="rId8" Type="http://schemas.openxmlformats.org/officeDocument/2006/relationships/image" Target="../media/image238.wmf"/><Relationship Id="rId3" Type="http://schemas.openxmlformats.org/officeDocument/2006/relationships/image" Target="../media/image281.wmf"/><Relationship Id="rId7" Type="http://schemas.openxmlformats.org/officeDocument/2006/relationships/image" Target="../media/image237.wmf"/><Relationship Id="rId2" Type="http://schemas.openxmlformats.org/officeDocument/2006/relationships/image" Target="../media/image291.wmf"/><Relationship Id="rId1" Type="http://schemas.openxmlformats.org/officeDocument/2006/relationships/image" Target="../media/image290.wmf"/><Relationship Id="rId6" Type="http://schemas.openxmlformats.org/officeDocument/2006/relationships/image" Target="../media/image235.wmf"/><Relationship Id="rId11" Type="http://schemas.openxmlformats.org/officeDocument/2006/relationships/image" Target="../media/image240.wmf"/><Relationship Id="rId5" Type="http://schemas.openxmlformats.org/officeDocument/2006/relationships/image" Target="../media/image234.wmf"/><Relationship Id="rId10" Type="http://schemas.openxmlformats.org/officeDocument/2006/relationships/image" Target="../media/image236.wmf"/><Relationship Id="rId4" Type="http://schemas.openxmlformats.org/officeDocument/2006/relationships/image" Target="../media/image233.wmf"/><Relationship Id="rId9" Type="http://schemas.openxmlformats.org/officeDocument/2006/relationships/image" Target="../media/image239.wmf"/></Relationships>
</file>

<file path=ppt/drawings/_rels/vmlDrawing96.vml.rels><?xml version="1.0" encoding="UTF-8" standalone="yes"?>
<Relationships xmlns="http://schemas.openxmlformats.org/package/2006/relationships"><Relationship Id="rId3" Type="http://schemas.openxmlformats.org/officeDocument/2006/relationships/image" Target="../media/image233.wmf"/><Relationship Id="rId2" Type="http://schemas.openxmlformats.org/officeDocument/2006/relationships/image" Target="../media/image293.wmf"/><Relationship Id="rId1" Type="http://schemas.openxmlformats.org/officeDocument/2006/relationships/image" Target="../media/image292.wmf"/><Relationship Id="rId4" Type="http://schemas.openxmlformats.org/officeDocument/2006/relationships/image" Target="../media/image237.wmf"/></Relationships>
</file>

<file path=ppt/drawings/_rels/vmlDrawing97.vml.rels><?xml version="1.0" encoding="UTF-8" standalone="yes"?>
<Relationships xmlns="http://schemas.openxmlformats.org/package/2006/relationships"><Relationship Id="rId2" Type="http://schemas.openxmlformats.org/officeDocument/2006/relationships/image" Target="../media/image300.wmf"/><Relationship Id="rId1" Type="http://schemas.openxmlformats.org/officeDocument/2006/relationships/image" Target="../media/image299.wmf"/></Relationships>
</file>

<file path=ppt/drawings/_rels/vmlDrawing98.vml.rels><?xml version="1.0" encoding="UTF-8" standalone="yes"?>
<Relationships xmlns="http://schemas.openxmlformats.org/package/2006/relationships"><Relationship Id="rId8" Type="http://schemas.openxmlformats.org/officeDocument/2006/relationships/image" Target="../media/image308.wmf"/><Relationship Id="rId3" Type="http://schemas.openxmlformats.org/officeDocument/2006/relationships/image" Target="../media/image303.wmf"/><Relationship Id="rId7" Type="http://schemas.openxmlformats.org/officeDocument/2006/relationships/image" Target="../media/image307.wmf"/><Relationship Id="rId2" Type="http://schemas.openxmlformats.org/officeDocument/2006/relationships/image" Target="../media/image302.wmf"/><Relationship Id="rId1" Type="http://schemas.openxmlformats.org/officeDocument/2006/relationships/image" Target="../media/image301.wmf"/><Relationship Id="rId6" Type="http://schemas.openxmlformats.org/officeDocument/2006/relationships/image" Target="../media/image306.wmf"/><Relationship Id="rId5" Type="http://schemas.openxmlformats.org/officeDocument/2006/relationships/image" Target="../media/image305.wmf"/><Relationship Id="rId4" Type="http://schemas.openxmlformats.org/officeDocument/2006/relationships/image" Target="../media/image304.wmf"/></Relationships>
</file>

<file path=ppt/drawings/_rels/vmlDrawing99.vml.rels><?xml version="1.0" encoding="UTF-8" standalone="yes"?>
<Relationships xmlns="http://schemas.openxmlformats.org/package/2006/relationships"><Relationship Id="rId2" Type="http://schemas.openxmlformats.org/officeDocument/2006/relationships/image" Target="../media/image310.wmf"/><Relationship Id="rId1" Type="http://schemas.openxmlformats.org/officeDocument/2006/relationships/image" Target="../media/image309.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7618" name="Rectangle 2"/>
          <p:cNvSpPr>
            <a:spLocks noGrp="1" noChangeArrowheads="1"/>
          </p:cNvSpPr>
          <p:nvPr>
            <p:ph type="hdr" sz="quarter"/>
          </p:nvPr>
        </p:nvSpPr>
        <p:spPr bwMode="auto">
          <a:xfrm>
            <a:off x="0" y="0"/>
            <a:ext cx="4435475" cy="354013"/>
          </a:xfrm>
          <a:prstGeom prst="rect">
            <a:avLst/>
          </a:prstGeom>
          <a:noFill/>
          <a:ln w="9525">
            <a:noFill/>
            <a:miter lim="800000"/>
          </a:ln>
          <a:effectLst/>
        </p:spPr>
        <p:txBody>
          <a:bodyPr vert="horz" wrap="square" lIns="91440" tIns="45720" rIns="91440" bIns="45720" numCol="1" anchor="t" anchorCtr="0" compatLnSpc="1"/>
          <a:lstStyle>
            <a:lvl1pPr>
              <a:defRPr sz="1200">
                <a:solidFill>
                  <a:schemeClr val="tx1"/>
                </a:solidFill>
                <a:latin typeface="Arial" panose="020B0604020202020204" pitchFamily="34" charset="0"/>
                <a:ea typeface="楷体_GB2312" pitchFamily="49" charset="-122"/>
                <a:cs typeface="+mn-cs"/>
              </a:defRPr>
            </a:lvl1pPr>
          </a:lstStyle>
          <a:p>
            <a:pPr>
              <a:defRPr/>
            </a:pPr>
            <a:endParaRPr lang="en-US" altLang="zh-CN"/>
          </a:p>
        </p:txBody>
      </p:sp>
      <p:sp>
        <p:nvSpPr>
          <p:cNvPr id="367619" name="Rectangle 3"/>
          <p:cNvSpPr>
            <a:spLocks noGrp="1" noChangeArrowheads="1"/>
          </p:cNvSpPr>
          <p:nvPr>
            <p:ph type="dt" sz="quarter" idx="1"/>
          </p:nvPr>
        </p:nvSpPr>
        <p:spPr bwMode="auto">
          <a:xfrm>
            <a:off x="5797550" y="0"/>
            <a:ext cx="4435475" cy="354013"/>
          </a:xfrm>
          <a:prstGeom prst="rect">
            <a:avLst/>
          </a:prstGeom>
          <a:noFill/>
          <a:ln w="9525">
            <a:noFill/>
            <a:miter lim="800000"/>
          </a:ln>
          <a:effectLst/>
        </p:spPr>
        <p:txBody>
          <a:bodyPr vert="horz" wrap="square" lIns="91440" tIns="45720" rIns="91440" bIns="45720" numCol="1" anchor="t" anchorCtr="0" compatLnSpc="1"/>
          <a:lstStyle>
            <a:lvl1pPr algn="r">
              <a:defRPr sz="1200">
                <a:solidFill>
                  <a:schemeClr val="tx1"/>
                </a:solidFill>
                <a:latin typeface="Arial" panose="020B0604020202020204" pitchFamily="34" charset="0"/>
                <a:ea typeface="楷体_GB2312" pitchFamily="49" charset="-122"/>
                <a:cs typeface="+mn-cs"/>
              </a:defRPr>
            </a:lvl1pPr>
          </a:lstStyle>
          <a:p>
            <a:pPr>
              <a:defRPr/>
            </a:pPr>
            <a:endParaRPr lang="en-US" altLang="zh-CN"/>
          </a:p>
        </p:txBody>
      </p:sp>
      <p:sp>
        <p:nvSpPr>
          <p:cNvPr id="367620" name="Rectangle 4"/>
          <p:cNvSpPr>
            <a:spLocks noGrp="1" noChangeArrowheads="1"/>
          </p:cNvSpPr>
          <p:nvPr>
            <p:ph type="ftr" sz="quarter" idx="2"/>
          </p:nvPr>
        </p:nvSpPr>
        <p:spPr bwMode="auto">
          <a:xfrm>
            <a:off x="0" y="6743700"/>
            <a:ext cx="4435475" cy="354013"/>
          </a:xfrm>
          <a:prstGeom prst="rect">
            <a:avLst/>
          </a:prstGeom>
          <a:noFill/>
          <a:ln w="9525">
            <a:noFill/>
            <a:miter lim="800000"/>
          </a:ln>
          <a:effectLst/>
        </p:spPr>
        <p:txBody>
          <a:bodyPr vert="horz" wrap="square" lIns="91440" tIns="45720" rIns="91440" bIns="45720" numCol="1" anchor="b" anchorCtr="0" compatLnSpc="1"/>
          <a:lstStyle>
            <a:lvl1pPr>
              <a:defRPr sz="1200">
                <a:solidFill>
                  <a:schemeClr val="tx1"/>
                </a:solidFill>
                <a:latin typeface="Arial" panose="020B0604020202020204" pitchFamily="34" charset="0"/>
                <a:ea typeface="楷体_GB2312" pitchFamily="49" charset="-122"/>
                <a:cs typeface="+mn-cs"/>
              </a:defRPr>
            </a:lvl1pPr>
          </a:lstStyle>
          <a:p>
            <a:pPr>
              <a:defRPr/>
            </a:pPr>
            <a:endParaRPr lang="en-US" altLang="zh-CN"/>
          </a:p>
        </p:txBody>
      </p:sp>
      <p:sp>
        <p:nvSpPr>
          <p:cNvPr id="367621" name="Rectangle 5"/>
          <p:cNvSpPr>
            <a:spLocks noGrp="1" noChangeArrowheads="1"/>
          </p:cNvSpPr>
          <p:nvPr>
            <p:ph type="sldNum" sz="quarter" idx="3"/>
          </p:nvPr>
        </p:nvSpPr>
        <p:spPr bwMode="auto">
          <a:xfrm>
            <a:off x="5797550" y="6743700"/>
            <a:ext cx="4435475" cy="354013"/>
          </a:xfrm>
          <a:prstGeom prst="rect">
            <a:avLst/>
          </a:prstGeom>
          <a:noFill/>
          <a:ln w="9525">
            <a:noFill/>
            <a:miter lim="800000"/>
          </a:ln>
          <a:effectLst/>
        </p:spPr>
        <p:txBody>
          <a:bodyPr vert="horz" wrap="square" lIns="91440" tIns="45720" rIns="91440" bIns="45720" numCol="1" anchor="b" anchorCtr="0" compatLnSpc="1"/>
          <a:lstStyle>
            <a:lvl1pPr algn="r">
              <a:defRPr sz="1200">
                <a:solidFill>
                  <a:schemeClr val="tx1"/>
                </a:solidFill>
              </a:defRPr>
            </a:lvl1pPr>
          </a:lstStyle>
          <a:p>
            <a:fld id="{CB908717-8168-4A12-B47B-5E2C9D57825B}" type="slidenum">
              <a:rPr lang="en-US" altLang="zh-CN"/>
              <a:t>‹#›</a:t>
            </a:fld>
            <a:endParaRPr lang="en-US" altLang="zh-CN"/>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8610" name="Rectangle 2"/>
          <p:cNvSpPr>
            <a:spLocks noGrp="1" noChangeArrowheads="1"/>
          </p:cNvSpPr>
          <p:nvPr>
            <p:ph type="hdr" sz="quarter"/>
          </p:nvPr>
        </p:nvSpPr>
        <p:spPr bwMode="auto">
          <a:xfrm>
            <a:off x="0" y="0"/>
            <a:ext cx="4435475" cy="354013"/>
          </a:xfrm>
          <a:prstGeom prst="rect">
            <a:avLst/>
          </a:prstGeom>
          <a:noFill/>
          <a:ln w="9525">
            <a:noFill/>
            <a:miter lim="800000"/>
          </a:ln>
          <a:effectLst/>
        </p:spPr>
        <p:txBody>
          <a:bodyPr vert="horz" wrap="square" lIns="99048" tIns="49524" rIns="99048" bIns="49524" numCol="1" anchor="t" anchorCtr="0" compatLnSpc="1"/>
          <a:lstStyle>
            <a:lvl1pPr defTabSz="990600">
              <a:defRPr sz="1300">
                <a:solidFill>
                  <a:schemeClr val="tx1"/>
                </a:solidFill>
                <a:latin typeface="Arial" panose="020B0604020202020204" pitchFamily="34" charset="0"/>
                <a:ea typeface="楷体_GB2312" pitchFamily="49" charset="-122"/>
                <a:cs typeface="+mn-cs"/>
              </a:defRPr>
            </a:lvl1pPr>
          </a:lstStyle>
          <a:p>
            <a:pPr>
              <a:defRPr/>
            </a:pPr>
            <a:endParaRPr lang="en-US" altLang="zh-CN"/>
          </a:p>
        </p:txBody>
      </p:sp>
      <p:sp>
        <p:nvSpPr>
          <p:cNvPr id="68611" name="Rectangle 3"/>
          <p:cNvSpPr>
            <a:spLocks noGrp="1" noChangeArrowheads="1"/>
          </p:cNvSpPr>
          <p:nvPr>
            <p:ph type="dt" idx="1"/>
          </p:nvPr>
        </p:nvSpPr>
        <p:spPr bwMode="auto">
          <a:xfrm>
            <a:off x="5797550" y="0"/>
            <a:ext cx="4435475" cy="354013"/>
          </a:xfrm>
          <a:prstGeom prst="rect">
            <a:avLst/>
          </a:prstGeom>
          <a:noFill/>
          <a:ln w="9525">
            <a:noFill/>
            <a:miter lim="800000"/>
          </a:ln>
          <a:effectLst/>
        </p:spPr>
        <p:txBody>
          <a:bodyPr vert="horz" wrap="square" lIns="99048" tIns="49524" rIns="99048" bIns="49524" numCol="1" anchor="t" anchorCtr="0" compatLnSpc="1"/>
          <a:lstStyle>
            <a:lvl1pPr algn="r" defTabSz="990600">
              <a:defRPr sz="1300">
                <a:solidFill>
                  <a:schemeClr val="tx1"/>
                </a:solidFill>
                <a:latin typeface="Arial" panose="020B0604020202020204" pitchFamily="34" charset="0"/>
                <a:ea typeface="楷体_GB2312" pitchFamily="49" charset="-122"/>
                <a:cs typeface="+mn-cs"/>
              </a:defRPr>
            </a:lvl1pPr>
          </a:lstStyle>
          <a:p>
            <a:pPr>
              <a:defRPr/>
            </a:pPr>
            <a:endParaRPr lang="en-US" altLang="zh-CN"/>
          </a:p>
        </p:txBody>
      </p:sp>
      <p:sp>
        <p:nvSpPr>
          <p:cNvPr id="78852" name="Rectangle 4"/>
          <p:cNvSpPr>
            <a:spLocks noGrp="1" noRot="1" noChangeAspect="1" noChangeArrowheads="1" noTextEdit="1"/>
          </p:cNvSpPr>
          <p:nvPr>
            <p:ph type="sldImg" idx="2"/>
          </p:nvPr>
        </p:nvSpPr>
        <p:spPr bwMode="auto">
          <a:xfrm>
            <a:off x="3343275" y="533400"/>
            <a:ext cx="3548063" cy="2660650"/>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sp>
      <p:sp>
        <p:nvSpPr>
          <p:cNvPr id="68613" name="Rectangle 5"/>
          <p:cNvSpPr>
            <a:spLocks noGrp="1" noChangeArrowheads="1"/>
          </p:cNvSpPr>
          <p:nvPr>
            <p:ph type="body" sz="quarter" idx="3"/>
          </p:nvPr>
        </p:nvSpPr>
        <p:spPr bwMode="auto">
          <a:xfrm>
            <a:off x="1022350" y="3371850"/>
            <a:ext cx="8189913" cy="3194050"/>
          </a:xfrm>
          <a:prstGeom prst="rect">
            <a:avLst/>
          </a:prstGeom>
          <a:noFill/>
          <a:ln w="9525">
            <a:noFill/>
            <a:miter lim="800000"/>
          </a:ln>
          <a:effectLst/>
        </p:spPr>
        <p:txBody>
          <a:bodyPr vert="horz" wrap="square" lIns="99048" tIns="49524" rIns="99048" bIns="49524" numCol="1" anchor="t" anchorCtr="0" compatLnSpc="1"/>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8614" name="Rectangle 6"/>
          <p:cNvSpPr>
            <a:spLocks noGrp="1" noChangeArrowheads="1"/>
          </p:cNvSpPr>
          <p:nvPr>
            <p:ph type="ftr" sz="quarter" idx="4"/>
          </p:nvPr>
        </p:nvSpPr>
        <p:spPr bwMode="auto">
          <a:xfrm>
            <a:off x="0" y="6743700"/>
            <a:ext cx="4435475" cy="354013"/>
          </a:xfrm>
          <a:prstGeom prst="rect">
            <a:avLst/>
          </a:prstGeom>
          <a:noFill/>
          <a:ln w="9525">
            <a:noFill/>
            <a:miter lim="800000"/>
          </a:ln>
          <a:effectLst/>
        </p:spPr>
        <p:txBody>
          <a:bodyPr vert="horz" wrap="square" lIns="99048" tIns="49524" rIns="99048" bIns="49524" numCol="1" anchor="b" anchorCtr="0" compatLnSpc="1"/>
          <a:lstStyle>
            <a:lvl1pPr defTabSz="990600">
              <a:defRPr sz="1300">
                <a:solidFill>
                  <a:schemeClr val="tx1"/>
                </a:solidFill>
                <a:latin typeface="Arial" panose="020B0604020202020204" pitchFamily="34" charset="0"/>
                <a:ea typeface="楷体_GB2312" pitchFamily="49" charset="-122"/>
                <a:cs typeface="+mn-cs"/>
              </a:defRPr>
            </a:lvl1pPr>
          </a:lstStyle>
          <a:p>
            <a:pPr>
              <a:defRPr/>
            </a:pPr>
            <a:endParaRPr lang="en-US" altLang="zh-CN"/>
          </a:p>
        </p:txBody>
      </p:sp>
      <p:sp>
        <p:nvSpPr>
          <p:cNvPr id="68615" name="Rectangle 7"/>
          <p:cNvSpPr>
            <a:spLocks noGrp="1" noChangeArrowheads="1"/>
          </p:cNvSpPr>
          <p:nvPr>
            <p:ph type="sldNum" sz="quarter" idx="5"/>
          </p:nvPr>
        </p:nvSpPr>
        <p:spPr bwMode="auto">
          <a:xfrm>
            <a:off x="5797550" y="6743700"/>
            <a:ext cx="4435475" cy="354013"/>
          </a:xfrm>
          <a:prstGeom prst="rect">
            <a:avLst/>
          </a:prstGeom>
          <a:noFill/>
          <a:ln w="9525">
            <a:noFill/>
            <a:miter lim="800000"/>
          </a:ln>
          <a:effectLst/>
        </p:spPr>
        <p:txBody>
          <a:bodyPr vert="horz" wrap="square" lIns="99048" tIns="49524" rIns="99048" bIns="49524" numCol="1" anchor="b" anchorCtr="0" compatLnSpc="1"/>
          <a:lstStyle>
            <a:lvl1pPr algn="r" defTabSz="990600">
              <a:defRPr sz="1300">
                <a:solidFill>
                  <a:schemeClr val="tx1"/>
                </a:solidFill>
              </a:defRPr>
            </a:lvl1pPr>
          </a:lstStyle>
          <a:p>
            <a:fld id="{8AAA2DB7-8973-4964-8E83-0FC396AC9B6B}" type="slidenum">
              <a:rPr lang="en-US" altLang="zh-CN"/>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kern="1200" dirty="0">
                <a:solidFill>
                  <a:srgbClr val="660066"/>
                </a:solidFill>
                <a:effectLst/>
                <a:latin typeface="Times New Roman" pitchFamily="18" charset="0"/>
                <a:ea typeface="微软雅黑" pitchFamily="34" charset="-122"/>
                <a:cs typeface="+mn-cs"/>
              </a:rPr>
              <a:t>第三章，固体电子论</a:t>
            </a:r>
            <a:endParaRPr lang="zh-CN" altLang="en-US" b="0" dirty="0">
              <a:effectLst/>
            </a:endParaRPr>
          </a:p>
        </p:txBody>
      </p:sp>
      <p:sp>
        <p:nvSpPr>
          <p:cNvPr id="4" name="灯片编号占位符 3"/>
          <p:cNvSpPr>
            <a:spLocks noGrp="1"/>
          </p:cNvSpPr>
          <p:nvPr>
            <p:ph type="sldNum" sz="quarter" idx="5"/>
          </p:nvPr>
        </p:nvSpPr>
        <p:spPr/>
        <p:txBody>
          <a:bodyPr/>
          <a:lstStyle/>
          <a:p>
            <a:fld id="{8AAA2DB7-8973-4964-8E83-0FC396AC9B6B}" type="slidenum">
              <a:rPr lang="en-US" altLang="zh-CN" smtClean="0"/>
              <a:t>1</a:t>
            </a:fld>
            <a:endParaRPr lang="en-US" altLang="zh-CN"/>
          </a:p>
        </p:txBody>
      </p:sp>
    </p:spTree>
    <p:extLst>
      <p:ext uri="{BB962C8B-B14F-4D97-AF65-F5344CB8AC3E}">
        <p14:creationId xmlns:p14="http://schemas.microsoft.com/office/powerpoint/2010/main" val="42661085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sz="1200" kern="1200" dirty="0">
                <a:solidFill>
                  <a:schemeClr val="tx1"/>
                </a:solidFill>
                <a:effectLst/>
                <a:latin typeface="Arial" panose="020B0604020202020204" pitchFamily="34" charset="0"/>
                <a:ea typeface="宋体" panose="02010600030101010101" pitchFamily="2" charset="-122"/>
                <a:cs typeface="+mn-cs"/>
              </a:rPr>
              <a:t>本</a:t>
            </a:r>
            <a:r>
              <a:rPr lang="zh-CN" altLang="zh-CN" sz="1200" kern="1200" dirty="0">
                <a:solidFill>
                  <a:schemeClr val="tx1"/>
                </a:solidFill>
                <a:effectLst/>
                <a:latin typeface="Arial" panose="020B0604020202020204" pitchFamily="34" charset="0"/>
                <a:ea typeface="宋体" panose="02010600030101010101" pitchFamily="2" charset="-122"/>
                <a:cs typeface="+mn-cs"/>
              </a:rPr>
              <a:t>章的内容首先给出索末菲的自由电子论，即电子在自由空间的运动规律；在此基础上，重点讲述布洛赫的固体电子能带理论，分析在晶格周期势场中电子的运动状态；最后给出费米统计分布的概念。</a:t>
            </a:r>
          </a:p>
          <a:p>
            <a:endParaRPr lang="zh-CN" altLang="en-US" dirty="0"/>
          </a:p>
        </p:txBody>
      </p:sp>
      <p:sp>
        <p:nvSpPr>
          <p:cNvPr id="4" name="灯片编号占位符 3"/>
          <p:cNvSpPr>
            <a:spLocks noGrp="1"/>
          </p:cNvSpPr>
          <p:nvPr>
            <p:ph type="sldNum" sz="quarter" idx="5"/>
          </p:nvPr>
        </p:nvSpPr>
        <p:spPr/>
        <p:txBody>
          <a:bodyPr/>
          <a:lstStyle/>
          <a:p>
            <a:fld id="{8AAA2DB7-8973-4964-8E83-0FC396AC9B6B}" type="slidenum">
              <a:rPr lang="en-US" altLang="zh-CN" smtClean="0"/>
              <a:t>10</a:t>
            </a:fld>
            <a:endParaRPr lang="en-US" altLang="zh-CN"/>
          </a:p>
        </p:txBody>
      </p:sp>
    </p:spTree>
    <p:extLst>
      <p:ext uri="{BB962C8B-B14F-4D97-AF65-F5344CB8AC3E}">
        <p14:creationId xmlns:p14="http://schemas.microsoft.com/office/powerpoint/2010/main" val="1219210565"/>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indent="0" algn="just">
                  <a:lnSpc>
                    <a:spcPts val="1800"/>
                  </a:lnSpc>
                  <a:spcBef>
                    <a:spcPts val="600"/>
                  </a:spcBef>
                </a:pPr>
                <a:r>
                  <a:rPr lang="zh-CN" altLang="zh-CN" sz="1800"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我们注意到，虽然电子布洛赫波平面波部分的波矢由</a:t>
                </a:r>
                <a:r>
                  <a:rPr lang="en-US" altLang="zh-CN" sz="1800" i="1"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k</a:t>
                </a:r>
                <a:r>
                  <a:rPr lang="zh-CN" altLang="zh-CN" sz="1800"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变成</a:t>
                </a:r>
                <a14:m>
                  <m:oMath xmlns:m="http://schemas.openxmlformats.org/officeDocument/2006/math">
                    <m:r>
                      <a:rPr lang="zh-CN" altLang="en-US" sz="2800" i="1" smtClean="0">
                        <a:latin typeface="Cambria Math" panose="02040503050406030204" pitchFamily="18" charset="0"/>
                      </a:rPr>
                      <m:t>𝑘</m:t>
                    </m:r>
                    <m:r>
                      <a:rPr lang="zh-CN" altLang="en-US" sz="2800" i="0">
                        <a:latin typeface="Cambria Math" panose="02040503050406030204" pitchFamily="18" charset="0"/>
                      </a:rPr>
                      <m:t>′=</m:t>
                    </m:r>
                    <m:r>
                      <a:rPr lang="zh-CN" altLang="en-US" sz="2800" i="1">
                        <a:latin typeface="Cambria Math" panose="02040503050406030204" pitchFamily="18" charset="0"/>
                      </a:rPr>
                      <m:t>𝑘</m:t>
                    </m:r>
                    <m:r>
                      <a:rPr lang="zh-CN" altLang="en-US" sz="2800" i="0">
                        <a:latin typeface="Cambria Math" panose="02040503050406030204" pitchFamily="18" charset="0"/>
                      </a:rPr>
                      <m:t>+</m:t>
                    </m:r>
                    <m:f>
                      <m:fPr>
                        <m:ctrlPr>
                          <a:rPr lang="zh-CN" altLang="en-US" sz="2800" i="1">
                            <a:solidFill>
                              <a:srgbClr val="836967"/>
                            </a:solidFill>
                            <a:latin typeface="Cambria Math" panose="02040503050406030204" pitchFamily="18" charset="0"/>
                          </a:rPr>
                        </m:ctrlPr>
                      </m:fPr>
                      <m:num>
                        <m:r>
                          <a:rPr lang="zh-CN" altLang="en-US" sz="2800" i="0">
                            <a:latin typeface="Cambria Math" panose="02040503050406030204" pitchFamily="18" charset="0"/>
                          </a:rPr>
                          <m:t>2</m:t>
                        </m:r>
                        <m:r>
                          <a:rPr lang="zh-CN" altLang="en-US" sz="2800" i="1">
                            <a:latin typeface="Cambria Math" panose="02040503050406030204" pitchFamily="18" charset="0"/>
                          </a:rPr>
                          <m:t>𝑚</m:t>
                        </m:r>
                        <m:r>
                          <a:rPr lang="zh-CN" altLang="en-US" sz="2800" i="1">
                            <a:latin typeface="Cambria Math" panose="02040503050406030204" pitchFamily="18" charset="0"/>
                          </a:rPr>
                          <m:t>𝜋</m:t>
                        </m:r>
                      </m:num>
                      <m:den>
                        <m:r>
                          <a:rPr lang="zh-CN" altLang="en-US" sz="2800" i="1">
                            <a:latin typeface="Cambria Math" panose="02040503050406030204" pitchFamily="18" charset="0"/>
                          </a:rPr>
                          <m:t>𝑎</m:t>
                        </m:r>
                      </m:den>
                    </m:f>
                  </m:oMath>
                </a14:m>
                <a:r>
                  <a:rPr lang="en-US" altLang="zh-CN" sz="1800"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 </a:t>
                </a:r>
                <a:r>
                  <a:rPr lang="zh-CN" altLang="zh-CN" sz="1800"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，相应电子的能量也发生了变化，但由于波矢变化的部分</a:t>
                </a:r>
                <a:r>
                  <a:rPr lang="en-US" altLang="zh-CN" sz="1800"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 </a:t>
                </a:r>
                <a14:m>
                  <m:oMath xmlns:m="http://schemas.openxmlformats.org/officeDocument/2006/math">
                    <m:f>
                      <m:fPr>
                        <m:ctrlPr>
                          <a:rPr lang="zh-CN" altLang="en-US" sz="1200" i="1" kern="1200" smtClean="0">
                            <a:solidFill>
                              <a:schemeClr val="tx1"/>
                            </a:solidFill>
                            <a:latin typeface="Cambria Math" panose="02040503050406030204" pitchFamily="18" charset="0"/>
                            <a:ea typeface="宋体" panose="02010600030101010101" pitchFamily="2" charset="-122"/>
                            <a:cs typeface="+mn-cs"/>
                          </a:rPr>
                        </m:ctrlPr>
                      </m:fPr>
                      <m:num>
                        <m:r>
                          <a:rPr lang="zh-CN" altLang="en-US" sz="1200" kern="1200">
                            <a:solidFill>
                              <a:schemeClr val="tx1"/>
                            </a:solidFill>
                            <a:latin typeface="Cambria Math" panose="02040503050406030204" pitchFamily="18" charset="0"/>
                            <a:ea typeface="宋体" panose="02010600030101010101" pitchFamily="2" charset="-122"/>
                            <a:cs typeface="+mn-cs"/>
                          </a:rPr>
                          <m:t>2</m:t>
                        </m:r>
                        <m:r>
                          <a:rPr lang="zh-CN" altLang="en-US" sz="1200" i="1" kern="1200">
                            <a:solidFill>
                              <a:schemeClr val="tx1"/>
                            </a:solidFill>
                            <a:latin typeface="Cambria Math" panose="02040503050406030204" pitchFamily="18" charset="0"/>
                            <a:ea typeface="宋体" panose="02010600030101010101" pitchFamily="2" charset="-122"/>
                            <a:cs typeface="+mn-cs"/>
                          </a:rPr>
                          <m:t>𝑚</m:t>
                        </m:r>
                        <m:r>
                          <a:rPr lang="zh-CN" altLang="en-US" sz="1200" i="1" kern="1200">
                            <a:solidFill>
                              <a:schemeClr val="tx1"/>
                            </a:solidFill>
                            <a:latin typeface="Cambria Math" panose="02040503050406030204" pitchFamily="18" charset="0"/>
                            <a:ea typeface="宋体" panose="02010600030101010101" pitchFamily="2" charset="-122"/>
                            <a:cs typeface="+mn-cs"/>
                          </a:rPr>
                          <m:t>𝜋</m:t>
                        </m:r>
                      </m:num>
                      <m:den>
                        <m:r>
                          <a:rPr lang="zh-CN" altLang="en-US" sz="1200" i="1" kern="1200">
                            <a:solidFill>
                              <a:schemeClr val="tx1"/>
                            </a:solidFill>
                            <a:latin typeface="Cambria Math" panose="02040503050406030204" pitchFamily="18" charset="0"/>
                            <a:ea typeface="宋体" panose="02010600030101010101" pitchFamily="2" charset="-122"/>
                            <a:cs typeface="+mn-cs"/>
                          </a:rPr>
                          <m:t>𝑎</m:t>
                        </m:r>
                      </m:den>
                    </m:f>
                  </m:oMath>
                </a14:m>
                <a:r>
                  <a:rPr lang="zh-CN" altLang="zh-CN" sz="1800"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体现晶格的周期性（倒格矢的整数倍），对应的波函数可以写成布洛赫波的形式，依然保留了波矢为</a:t>
                </a:r>
                <a14:m>
                  <m:oMath xmlns:m="http://schemas.openxmlformats.org/officeDocument/2006/math">
                    <m:r>
                      <a:rPr lang="zh-CN" altLang="en-US" sz="1800" i="1" smtClean="0">
                        <a:latin typeface="Cambria Math" panose="02040503050406030204" pitchFamily="18" charset="0"/>
                      </a:rPr>
                      <m:t>𝑘</m:t>
                    </m:r>
                  </m:oMath>
                </a14:m>
                <a:r>
                  <a:rPr lang="zh-CN" altLang="zh-CN" sz="1800"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的平面波分量，只是</a:t>
                </a:r>
                <a14:m>
                  <m:oMath xmlns:m="http://schemas.openxmlformats.org/officeDocument/2006/math">
                    <m:sSub>
                      <m:sSubPr>
                        <m:ctrlPr>
                          <a:rPr lang="zh-CN" altLang="en-US" sz="1200" i="1" kern="1200" smtClean="0">
                            <a:solidFill>
                              <a:schemeClr val="tx1"/>
                            </a:solidFill>
                            <a:latin typeface="Cambria Math" panose="02040503050406030204" pitchFamily="18" charset="0"/>
                            <a:ea typeface="宋体" panose="02010600030101010101" pitchFamily="2" charset="-122"/>
                            <a:cs typeface="+mn-cs"/>
                          </a:rPr>
                        </m:ctrlPr>
                      </m:sSubPr>
                      <m:e>
                        <m:r>
                          <a:rPr lang="zh-CN" altLang="en-US" sz="1200" i="1" kern="1200">
                            <a:solidFill>
                              <a:schemeClr val="tx1"/>
                            </a:solidFill>
                            <a:latin typeface="Cambria Math" panose="02040503050406030204" pitchFamily="18" charset="0"/>
                            <a:ea typeface="宋体" panose="02010600030101010101" pitchFamily="2" charset="-122"/>
                            <a:cs typeface="+mn-cs"/>
                          </a:rPr>
                          <m:t>𝑢</m:t>
                        </m:r>
                      </m:e>
                      <m:sub>
                        <m:r>
                          <a:rPr lang="zh-CN" altLang="en-US" sz="1200" i="1" kern="1200">
                            <a:solidFill>
                              <a:schemeClr val="tx1"/>
                            </a:solidFill>
                            <a:latin typeface="Cambria Math" panose="02040503050406030204" pitchFamily="18" charset="0"/>
                            <a:ea typeface="宋体" panose="02010600030101010101" pitchFamily="2" charset="-122"/>
                            <a:cs typeface="+mn-cs"/>
                          </a:rPr>
                          <m:t>𝑘</m:t>
                        </m:r>
                      </m:sub>
                    </m:sSub>
                    <m:d>
                      <m:dPr>
                        <m:ctrlPr>
                          <a:rPr lang="zh-CN" altLang="en-US" sz="1200" i="1" kern="1200">
                            <a:solidFill>
                              <a:schemeClr val="tx1"/>
                            </a:solidFill>
                            <a:latin typeface="Cambria Math" panose="02040503050406030204" pitchFamily="18" charset="0"/>
                            <a:ea typeface="宋体" panose="02010600030101010101" pitchFamily="2" charset="-122"/>
                            <a:cs typeface="+mn-cs"/>
                          </a:rPr>
                        </m:ctrlPr>
                      </m:dPr>
                      <m:e>
                        <m:r>
                          <a:rPr lang="zh-CN" altLang="en-US" sz="1200" i="1" kern="1200">
                            <a:solidFill>
                              <a:schemeClr val="tx1"/>
                            </a:solidFill>
                            <a:latin typeface="Cambria Math" panose="02040503050406030204" pitchFamily="18" charset="0"/>
                            <a:ea typeface="宋体" panose="02010600030101010101" pitchFamily="2" charset="-122"/>
                            <a:cs typeface="+mn-cs"/>
                          </a:rPr>
                          <m:t>𝑥</m:t>
                        </m:r>
                      </m:e>
                    </m:d>
                  </m:oMath>
                </a14:m>
                <a:r>
                  <a:rPr lang="en-US" altLang="zh-CN" sz="1800"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 </a:t>
                </a:r>
                <a:r>
                  <a:rPr lang="zh-CN" altLang="zh-CN" sz="1800"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变成了</a:t>
                </a:r>
                <a14:m>
                  <m:oMath xmlns:m="http://schemas.openxmlformats.org/officeDocument/2006/math">
                    <m:sSubSup>
                      <m:sSubSupPr>
                        <m:ctrlPr>
                          <a:rPr lang="zh-CN" altLang="en-US" sz="1200" i="1" kern="1200" smtClean="0">
                            <a:solidFill>
                              <a:schemeClr val="tx1"/>
                            </a:solidFill>
                            <a:latin typeface="Cambria Math" panose="02040503050406030204" pitchFamily="18" charset="0"/>
                            <a:ea typeface="宋体" panose="02010600030101010101" pitchFamily="2" charset="-122"/>
                            <a:cs typeface="+mn-cs"/>
                          </a:rPr>
                        </m:ctrlPr>
                      </m:sSubSupPr>
                      <m:e>
                        <m:r>
                          <a:rPr lang="zh-CN" altLang="en-US" sz="1200" i="1" kern="1200">
                            <a:solidFill>
                              <a:schemeClr val="tx1"/>
                            </a:solidFill>
                            <a:latin typeface="Cambria Math" panose="02040503050406030204" pitchFamily="18" charset="0"/>
                            <a:ea typeface="宋体" panose="02010600030101010101" pitchFamily="2" charset="-122"/>
                            <a:cs typeface="+mn-cs"/>
                          </a:rPr>
                          <m:t>𝑢</m:t>
                        </m:r>
                      </m:e>
                      <m:sub>
                        <m:r>
                          <a:rPr lang="zh-CN" altLang="en-US" sz="1200" i="1" kern="1200">
                            <a:solidFill>
                              <a:schemeClr val="tx1"/>
                            </a:solidFill>
                            <a:latin typeface="Cambria Math" panose="02040503050406030204" pitchFamily="18" charset="0"/>
                            <a:ea typeface="宋体" panose="02010600030101010101" pitchFamily="2" charset="-122"/>
                            <a:cs typeface="+mn-cs"/>
                          </a:rPr>
                          <m:t>𝑘</m:t>
                        </m:r>
                      </m:sub>
                      <m:sup>
                        <m:r>
                          <a:rPr lang="zh-CN" altLang="en-US" sz="1200" i="0" kern="1200">
                            <a:solidFill>
                              <a:schemeClr val="tx1"/>
                            </a:solidFill>
                            <a:latin typeface="Cambria Math" panose="02040503050406030204" pitchFamily="18" charset="0"/>
                            <a:ea typeface="宋体" panose="02010600030101010101" pitchFamily="2" charset="-122"/>
                            <a:cs typeface="+mn-cs"/>
                          </a:rPr>
                          <m:t>′</m:t>
                        </m:r>
                      </m:sup>
                    </m:sSubSup>
                    <m:d>
                      <m:dPr>
                        <m:ctrlPr>
                          <a:rPr lang="zh-CN" altLang="en-US" sz="1200" i="1" kern="1200">
                            <a:solidFill>
                              <a:schemeClr val="tx1"/>
                            </a:solidFill>
                            <a:latin typeface="Cambria Math" panose="02040503050406030204" pitchFamily="18" charset="0"/>
                            <a:ea typeface="宋体" panose="02010600030101010101" pitchFamily="2" charset="-122"/>
                            <a:cs typeface="+mn-cs"/>
                          </a:rPr>
                        </m:ctrlPr>
                      </m:dPr>
                      <m:e>
                        <m:r>
                          <a:rPr lang="zh-CN" altLang="en-US" sz="1200" i="1" kern="1200">
                            <a:solidFill>
                              <a:schemeClr val="tx1"/>
                            </a:solidFill>
                            <a:latin typeface="Cambria Math" panose="02040503050406030204" pitchFamily="18" charset="0"/>
                            <a:ea typeface="宋体" panose="02010600030101010101" pitchFamily="2" charset="-122"/>
                            <a:cs typeface="+mn-cs"/>
                          </a:rPr>
                          <m:t>𝑥</m:t>
                        </m:r>
                      </m:e>
                    </m:d>
                  </m:oMath>
                </a14:m>
                <a:r>
                  <a:rPr lang="en-US" altLang="zh-CN" sz="1800"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 </a:t>
                </a:r>
                <a:r>
                  <a:rPr lang="zh-CN" altLang="zh-CN" sz="1800"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。换言之，布洛赫波的</a:t>
                </a:r>
                <a:r>
                  <a:rPr lang="zh-CN" altLang="zh-CN" sz="18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平面波部分波矢</a:t>
                </a:r>
                <a14:m>
                  <m:oMath xmlns:m="http://schemas.openxmlformats.org/officeDocument/2006/math">
                    <m:r>
                      <a:rPr lang="zh-CN" altLang="en-US" sz="1800" i="1" smtClean="0">
                        <a:latin typeface="Cambria Math" panose="02040503050406030204" pitchFamily="18" charset="0"/>
                      </a:rPr>
                      <m:t>𝑘</m:t>
                    </m:r>
                  </m:oMath>
                </a14:m>
                <a:r>
                  <a:rPr lang="zh-CN" altLang="zh-CN" sz="18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平移</a:t>
                </a:r>
                <a:r>
                  <a:rPr lang="zh-CN" altLang="zh-CN" sz="1800" kern="100" dirty="0">
                    <a:solidFill>
                      <a:srgbClr val="000000"/>
                    </a:solidFill>
                    <a:effectLst/>
                    <a:latin typeface="宋体" panose="02010600030101010101" pitchFamily="2" charset="-122"/>
                    <a:ea typeface="Times New Roman" panose="02020603050405020304" pitchFamily="18" charset="0"/>
                    <a:cs typeface="宋体" panose="02010600030101010101" pitchFamily="2" charset="-122"/>
                  </a:rPr>
                  <a:t> </a:t>
                </a:r>
                <a14:m>
                  <m:oMath xmlns:m="http://schemas.openxmlformats.org/officeDocument/2006/math">
                    <m:f>
                      <m:fPr>
                        <m:ctrlPr>
                          <a:rPr lang="zh-CN" altLang="en-US" sz="1200" i="1" kern="1200" smtClean="0">
                            <a:solidFill>
                              <a:schemeClr val="tx1"/>
                            </a:solidFill>
                            <a:latin typeface="Cambria Math" panose="02040503050406030204" pitchFamily="18" charset="0"/>
                            <a:ea typeface="宋体" panose="02010600030101010101" pitchFamily="2" charset="-122"/>
                            <a:cs typeface="+mn-cs"/>
                          </a:rPr>
                        </m:ctrlPr>
                      </m:fPr>
                      <m:num>
                        <m:r>
                          <a:rPr lang="zh-CN" altLang="en-US" sz="1200" kern="1200">
                            <a:solidFill>
                              <a:schemeClr val="tx1"/>
                            </a:solidFill>
                            <a:latin typeface="Cambria Math" panose="02040503050406030204" pitchFamily="18" charset="0"/>
                            <a:ea typeface="宋体" panose="02010600030101010101" pitchFamily="2" charset="-122"/>
                            <a:cs typeface="+mn-cs"/>
                          </a:rPr>
                          <m:t>2</m:t>
                        </m:r>
                        <m:r>
                          <a:rPr lang="zh-CN" altLang="en-US" sz="1200" i="1" kern="1200">
                            <a:solidFill>
                              <a:schemeClr val="tx1"/>
                            </a:solidFill>
                            <a:latin typeface="Cambria Math" panose="02040503050406030204" pitchFamily="18" charset="0"/>
                            <a:ea typeface="宋体" panose="02010600030101010101" pitchFamily="2" charset="-122"/>
                            <a:cs typeface="+mn-cs"/>
                          </a:rPr>
                          <m:t>𝑚</m:t>
                        </m:r>
                        <m:r>
                          <a:rPr lang="zh-CN" altLang="en-US" sz="1200" i="1" kern="1200">
                            <a:solidFill>
                              <a:schemeClr val="tx1"/>
                            </a:solidFill>
                            <a:latin typeface="Cambria Math" panose="02040503050406030204" pitchFamily="18" charset="0"/>
                            <a:ea typeface="宋体" panose="02010600030101010101" pitchFamily="2" charset="-122"/>
                            <a:cs typeface="+mn-cs"/>
                          </a:rPr>
                          <m:t>𝜋</m:t>
                        </m:r>
                      </m:num>
                      <m:den>
                        <m:r>
                          <a:rPr lang="zh-CN" altLang="en-US" sz="1200" i="1" kern="1200">
                            <a:solidFill>
                              <a:schemeClr val="tx1"/>
                            </a:solidFill>
                            <a:latin typeface="Cambria Math" panose="02040503050406030204" pitchFamily="18" charset="0"/>
                            <a:ea typeface="宋体" panose="02010600030101010101" pitchFamily="2" charset="-122"/>
                            <a:cs typeface="+mn-cs"/>
                          </a:rPr>
                          <m:t>𝑎</m:t>
                        </m:r>
                      </m:den>
                    </m:f>
                  </m:oMath>
                </a14:m>
                <a:r>
                  <a:rPr lang="zh-CN" altLang="zh-CN" sz="18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后，平面波部分保持</a:t>
                </a:r>
                <a:r>
                  <a:rPr lang="en-US" altLang="zh-CN" sz="1800"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 </a:t>
                </a:r>
                <a14:m>
                  <m:oMath xmlns:m="http://schemas.openxmlformats.org/officeDocument/2006/math">
                    <m:sSup>
                      <m:sSupPr>
                        <m:ctrlPr>
                          <a:rPr lang="zh-CN" altLang="en-US" sz="1200" i="1" kern="1200" smtClean="0">
                            <a:solidFill>
                              <a:schemeClr val="tx1"/>
                            </a:solidFill>
                            <a:latin typeface="Cambria Math" panose="02040503050406030204" pitchFamily="18" charset="0"/>
                            <a:ea typeface="宋体" panose="02010600030101010101" pitchFamily="2" charset="-122"/>
                            <a:cs typeface="+mn-cs"/>
                          </a:rPr>
                        </m:ctrlPr>
                      </m:sSupPr>
                      <m:e>
                        <m:r>
                          <a:rPr lang="zh-CN" altLang="en-US" sz="1200" i="1" kern="1200">
                            <a:solidFill>
                              <a:schemeClr val="tx1"/>
                            </a:solidFill>
                            <a:latin typeface="Cambria Math" panose="02040503050406030204" pitchFamily="18" charset="0"/>
                            <a:ea typeface="宋体" panose="02010600030101010101" pitchFamily="2" charset="-122"/>
                            <a:cs typeface="+mn-cs"/>
                          </a:rPr>
                          <m:t>𝑒</m:t>
                        </m:r>
                      </m:e>
                      <m:sup>
                        <m:r>
                          <a:rPr lang="zh-CN" altLang="en-US" sz="1200" i="1" kern="1200">
                            <a:solidFill>
                              <a:schemeClr val="tx1"/>
                            </a:solidFill>
                            <a:latin typeface="Cambria Math" panose="02040503050406030204" pitchFamily="18" charset="0"/>
                            <a:ea typeface="宋体" panose="02010600030101010101" pitchFamily="2" charset="-122"/>
                            <a:cs typeface="+mn-cs"/>
                          </a:rPr>
                          <m:t>𝑖𝑘𝑥</m:t>
                        </m:r>
                      </m:sup>
                    </m:sSup>
                  </m:oMath>
                </a14:m>
                <a:r>
                  <a:rPr lang="zh-CN" altLang="zh-CN" sz="18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不变，只是调幅因子</a:t>
                </a:r>
                <a14:m>
                  <m:oMath xmlns:m="http://schemas.openxmlformats.org/officeDocument/2006/math">
                    <m:sSub>
                      <m:sSubPr>
                        <m:ctrlPr>
                          <a:rPr lang="zh-CN" altLang="en-US" sz="1200" i="1" kern="1200" smtClean="0">
                            <a:solidFill>
                              <a:schemeClr val="tx1"/>
                            </a:solidFill>
                            <a:latin typeface="Cambria Math" panose="02040503050406030204" pitchFamily="18" charset="0"/>
                            <a:ea typeface="宋体" panose="02010600030101010101" pitchFamily="2" charset="-122"/>
                            <a:cs typeface="+mn-cs"/>
                          </a:rPr>
                        </m:ctrlPr>
                      </m:sSubPr>
                      <m:e>
                        <m:r>
                          <a:rPr lang="zh-CN" altLang="en-US" sz="1200" i="1" kern="1200">
                            <a:solidFill>
                              <a:schemeClr val="tx1"/>
                            </a:solidFill>
                            <a:latin typeface="Cambria Math" panose="02040503050406030204" pitchFamily="18" charset="0"/>
                            <a:ea typeface="宋体" panose="02010600030101010101" pitchFamily="2" charset="-122"/>
                            <a:cs typeface="+mn-cs"/>
                          </a:rPr>
                          <m:t>𝑢</m:t>
                        </m:r>
                      </m:e>
                      <m:sub>
                        <m:r>
                          <a:rPr lang="zh-CN" altLang="en-US" sz="1200" i="1" kern="1200">
                            <a:solidFill>
                              <a:schemeClr val="tx1"/>
                            </a:solidFill>
                            <a:latin typeface="Cambria Math" panose="02040503050406030204" pitchFamily="18" charset="0"/>
                            <a:ea typeface="宋体" panose="02010600030101010101" pitchFamily="2" charset="-122"/>
                            <a:cs typeface="+mn-cs"/>
                          </a:rPr>
                          <m:t>𝑘</m:t>
                        </m:r>
                      </m:sub>
                    </m:sSub>
                    <m:d>
                      <m:dPr>
                        <m:ctrlPr>
                          <a:rPr lang="zh-CN" altLang="en-US" sz="1200" i="1" kern="1200">
                            <a:solidFill>
                              <a:schemeClr val="tx1"/>
                            </a:solidFill>
                            <a:latin typeface="Cambria Math" panose="02040503050406030204" pitchFamily="18" charset="0"/>
                            <a:ea typeface="宋体" panose="02010600030101010101" pitchFamily="2" charset="-122"/>
                            <a:cs typeface="+mn-cs"/>
                          </a:rPr>
                        </m:ctrlPr>
                      </m:dPr>
                      <m:e>
                        <m:r>
                          <a:rPr lang="zh-CN" altLang="en-US" sz="1200" i="1" kern="1200">
                            <a:solidFill>
                              <a:schemeClr val="tx1"/>
                            </a:solidFill>
                            <a:latin typeface="Cambria Math" panose="02040503050406030204" pitchFamily="18" charset="0"/>
                            <a:ea typeface="宋体" panose="02010600030101010101" pitchFamily="2" charset="-122"/>
                            <a:cs typeface="+mn-cs"/>
                          </a:rPr>
                          <m:t>𝑥</m:t>
                        </m:r>
                      </m:e>
                    </m:d>
                  </m:oMath>
                </a14:m>
                <a:r>
                  <a:rPr lang="en-US" altLang="zh-CN" sz="1800"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 </a:t>
                </a:r>
                <a:r>
                  <a:rPr lang="zh-CN" altLang="zh-CN" sz="1800"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发生了变化。这个性质称为</a:t>
                </a:r>
                <a14:m>
                  <m:oMath xmlns:m="http://schemas.openxmlformats.org/officeDocument/2006/math">
                    <m:r>
                      <a:rPr lang="zh-CN" altLang="en-US" sz="1800" i="1" smtClean="0">
                        <a:latin typeface="Cambria Math" panose="02040503050406030204" pitchFamily="18" charset="0"/>
                      </a:rPr>
                      <m:t>𝑘</m:t>
                    </m:r>
                  </m:oMath>
                </a14:m>
                <a:r>
                  <a:rPr lang="zh-CN" altLang="zh-CN" sz="1800"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空间的平移对称性。（注意，波矢为</a:t>
                </a:r>
                <a14:m>
                  <m:oMath xmlns:m="http://schemas.openxmlformats.org/officeDocument/2006/math">
                    <m:r>
                      <a:rPr lang="zh-CN" altLang="en-US" sz="1200" i="1" kern="1200" smtClean="0">
                        <a:solidFill>
                          <a:schemeClr val="tx1"/>
                        </a:solidFill>
                        <a:latin typeface="Cambria Math" panose="02040503050406030204" pitchFamily="18" charset="0"/>
                        <a:ea typeface="宋体" panose="02010600030101010101" pitchFamily="2" charset="-122"/>
                        <a:cs typeface="+mn-cs"/>
                      </a:rPr>
                      <m:t>𝑘</m:t>
                    </m:r>
                    <m:r>
                      <a:rPr lang="zh-CN" altLang="en-US" sz="1200" i="0" kern="1200">
                        <a:solidFill>
                          <a:schemeClr val="tx1"/>
                        </a:solidFill>
                        <a:latin typeface="Cambria Math" panose="02040503050406030204" pitchFamily="18" charset="0"/>
                        <a:ea typeface="宋体" panose="02010600030101010101" pitchFamily="2" charset="-122"/>
                        <a:cs typeface="+mn-cs"/>
                      </a:rPr>
                      <m:t>′=</m:t>
                    </m:r>
                    <m:r>
                      <a:rPr lang="zh-CN" altLang="en-US" sz="1200" i="1" kern="1200">
                        <a:solidFill>
                          <a:schemeClr val="tx1"/>
                        </a:solidFill>
                        <a:latin typeface="Cambria Math" panose="02040503050406030204" pitchFamily="18" charset="0"/>
                        <a:ea typeface="宋体" panose="02010600030101010101" pitchFamily="2" charset="-122"/>
                        <a:cs typeface="+mn-cs"/>
                      </a:rPr>
                      <m:t>𝑘</m:t>
                    </m:r>
                    <m:r>
                      <a:rPr lang="zh-CN" altLang="en-US" sz="1200" i="0" kern="1200">
                        <a:solidFill>
                          <a:schemeClr val="tx1"/>
                        </a:solidFill>
                        <a:latin typeface="Cambria Math" panose="02040503050406030204" pitchFamily="18" charset="0"/>
                        <a:ea typeface="宋体" panose="02010600030101010101" pitchFamily="2" charset="-122"/>
                        <a:cs typeface="+mn-cs"/>
                      </a:rPr>
                      <m:t>+</m:t>
                    </m:r>
                    <m:f>
                      <m:fPr>
                        <m:ctrlPr>
                          <a:rPr lang="zh-CN" altLang="en-US" sz="1200" i="1" kern="1200">
                            <a:solidFill>
                              <a:schemeClr val="tx1"/>
                            </a:solidFill>
                            <a:latin typeface="Cambria Math" panose="02040503050406030204" pitchFamily="18" charset="0"/>
                            <a:ea typeface="宋体" panose="02010600030101010101" pitchFamily="2" charset="-122"/>
                            <a:cs typeface="+mn-cs"/>
                          </a:rPr>
                        </m:ctrlPr>
                      </m:fPr>
                      <m:num>
                        <m:r>
                          <a:rPr lang="zh-CN" altLang="en-US" sz="1200" i="0" kern="1200">
                            <a:solidFill>
                              <a:schemeClr val="tx1"/>
                            </a:solidFill>
                            <a:latin typeface="Cambria Math" panose="02040503050406030204" pitchFamily="18" charset="0"/>
                            <a:ea typeface="宋体" panose="02010600030101010101" pitchFamily="2" charset="-122"/>
                            <a:cs typeface="+mn-cs"/>
                          </a:rPr>
                          <m:t>2</m:t>
                        </m:r>
                        <m:r>
                          <a:rPr lang="zh-CN" altLang="en-US" sz="1200" i="1" kern="1200">
                            <a:solidFill>
                              <a:schemeClr val="tx1"/>
                            </a:solidFill>
                            <a:latin typeface="Cambria Math" panose="02040503050406030204" pitchFamily="18" charset="0"/>
                            <a:ea typeface="宋体" panose="02010600030101010101" pitchFamily="2" charset="-122"/>
                            <a:cs typeface="+mn-cs"/>
                          </a:rPr>
                          <m:t>𝑚</m:t>
                        </m:r>
                        <m:r>
                          <a:rPr lang="zh-CN" altLang="en-US" sz="1200" i="1" kern="1200">
                            <a:solidFill>
                              <a:schemeClr val="tx1"/>
                            </a:solidFill>
                            <a:latin typeface="Cambria Math" panose="02040503050406030204" pitchFamily="18" charset="0"/>
                            <a:ea typeface="宋体" panose="02010600030101010101" pitchFamily="2" charset="-122"/>
                            <a:cs typeface="+mn-cs"/>
                          </a:rPr>
                          <m:t>𝜋</m:t>
                        </m:r>
                      </m:num>
                      <m:den>
                        <m:r>
                          <a:rPr lang="zh-CN" altLang="en-US" sz="1200" i="1" kern="1200">
                            <a:solidFill>
                              <a:schemeClr val="tx1"/>
                            </a:solidFill>
                            <a:latin typeface="Cambria Math" panose="02040503050406030204" pitchFamily="18" charset="0"/>
                            <a:ea typeface="宋体" panose="02010600030101010101" pitchFamily="2" charset="-122"/>
                            <a:cs typeface="+mn-cs"/>
                          </a:rPr>
                          <m:t>𝑎</m:t>
                        </m:r>
                      </m:den>
                    </m:f>
                  </m:oMath>
                </a14:m>
                <a:r>
                  <a:rPr lang="zh-CN" altLang="zh-CN" sz="1800"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的一组波函数的</a:t>
                </a:r>
                <a:r>
                  <a:rPr lang="zh-CN" altLang="zh-CN" sz="18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能量各不相同，</a:t>
                </a:r>
                <a14:m>
                  <m:oMath xmlns:m="http://schemas.openxmlformats.org/officeDocument/2006/math">
                    <m:r>
                      <a:rPr lang="en-US" altLang="zh-CN" sz="1800" b="0" i="1" smtClean="0">
                        <a:latin typeface="Cambria Math" panose="02040503050406030204" pitchFamily="18" charset="0"/>
                      </a:rPr>
                      <m:t>𝑚</m:t>
                    </m:r>
                  </m:oMath>
                </a14:m>
                <a:r>
                  <a:rPr lang="en-US" altLang="zh-CN" sz="1800" i="1"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 </a:t>
                </a:r>
                <a:r>
                  <a:rPr lang="zh-CN" altLang="zh-CN" sz="18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越大，能量越高。）</a:t>
                </a:r>
                <a:r>
                  <a:rPr lang="zh-CN" altLang="zh-CN" sz="1800"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选取这组</a:t>
                </a:r>
                <a14:m>
                  <m:oMath xmlns:m="http://schemas.openxmlformats.org/officeDocument/2006/math">
                    <m:r>
                      <a:rPr lang="zh-CN" altLang="en-US" sz="1800" i="1" smtClean="0">
                        <a:latin typeface="Cambria Math" panose="02040503050406030204" pitchFamily="18" charset="0"/>
                      </a:rPr>
                      <m:t>𝑘</m:t>
                    </m:r>
                  </m:oMath>
                </a14:m>
                <a:r>
                  <a:rPr lang="en-US" altLang="zh-CN" sz="1800" i="1" kern="100" dirty="0">
                    <a:solidFill>
                      <a:srgbClr val="000000"/>
                    </a:solidFill>
                    <a:effectLst/>
                    <a:latin typeface="宋体" panose="02010600030101010101" pitchFamily="2" charset="-122"/>
                    <a:ea typeface="Times New Roman" panose="02020603050405020304" pitchFamily="18" charset="0"/>
                    <a:cs typeface="宋体" panose="02010600030101010101" pitchFamily="2" charset="-122"/>
                  </a:rPr>
                  <a:t> </a:t>
                </a:r>
                <a:r>
                  <a:rPr lang="zh-CN" altLang="zh-CN" sz="1800"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中最小的值设为</a:t>
                </a:r>
                <a14:m>
                  <m:oMath xmlns:m="http://schemas.openxmlformats.org/officeDocument/2006/math">
                    <m:r>
                      <a:rPr lang="zh-CN" altLang="en-US" sz="1800" i="1" smtClean="0">
                        <a:latin typeface="Cambria Math" panose="02040503050406030204" pitchFamily="18" charset="0"/>
                      </a:rPr>
                      <m:t>𝑘</m:t>
                    </m:r>
                  </m:oMath>
                </a14:m>
                <a:r>
                  <a:rPr lang="zh-CN" altLang="zh-CN" sz="1800" kern="100" baseline="-250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简约</a:t>
                </a:r>
                <a:r>
                  <a:rPr lang="zh-CN" altLang="zh-CN" sz="1800"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，则有：</a:t>
                </a:r>
                <a:endParaRPr lang="en-US" altLang="zh-CN" sz="1800"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endParaRPr>
              </a:p>
              <a:p>
                <a:pPr indent="279400" algn="just">
                  <a:lnSpc>
                    <a:spcPts val="1800"/>
                  </a:lnSpc>
                  <a:spcBef>
                    <a:spcPts val="600"/>
                  </a:spcBef>
                </a:pPr>
                <a14:m>
                  <m:oMathPara xmlns:m="http://schemas.openxmlformats.org/officeDocument/2006/math">
                    <m:oMathParaPr>
                      <m:jc m:val="centerGroup"/>
                    </m:oMathParaPr>
                    <m:oMath xmlns:m="http://schemas.openxmlformats.org/officeDocument/2006/math">
                      <m:r>
                        <a:rPr lang="zh-CN" altLang="en-US" sz="1200" i="1" kern="1200" smtClean="0">
                          <a:solidFill>
                            <a:schemeClr val="tx1"/>
                          </a:solidFill>
                          <a:latin typeface="Cambria Math" panose="02040503050406030204" pitchFamily="18" charset="0"/>
                          <a:ea typeface="宋体" panose="02010600030101010101" pitchFamily="2" charset="-122"/>
                          <a:cs typeface="+mn-cs"/>
                        </a:rPr>
                        <m:t>𝑘</m:t>
                      </m:r>
                      <m:r>
                        <a:rPr lang="zh-CN" altLang="en-US" sz="1200" i="0" kern="1200">
                          <a:solidFill>
                            <a:schemeClr val="tx1"/>
                          </a:solidFill>
                          <a:latin typeface="Cambria Math" panose="02040503050406030204" pitchFamily="18" charset="0"/>
                          <a:ea typeface="宋体" panose="02010600030101010101" pitchFamily="2" charset="-122"/>
                          <a:cs typeface="+mn-cs"/>
                        </a:rPr>
                        <m:t>=</m:t>
                      </m:r>
                      <m:r>
                        <a:rPr lang="zh-CN" altLang="en-US" sz="1200" i="1" smtClean="0">
                          <a:latin typeface="Cambria Math" panose="02040503050406030204" pitchFamily="18" charset="0"/>
                        </a:rPr>
                        <m:t>𝑘</m:t>
                      </m:r>
                      <m:r>
                        <m:rPr>
                          <m:nor/>
                        </m:rPr>
                        <a:rPr lang="zh-CN" altLang="zh-CN" sz="1200" kern="100" baseline="-250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m:t>简约</m:t>
                      </m:r>
                      <m:r>
                        <a:rPr lang="zh-CN" altLang="en-US" sz="1200" i="0" kern="1200">
                          <a:solidFill>
                            <a:schemeClr val="tx1"/>
                          </a:solidFill>
                          <a:latin typeface="Cambria Math" panose="02040503050406030204" pitchFamily="18" charset="0"/>
                          <a:ea typeface="宋体" panose="02010600030101010101" pitchFamily="2" charset="-122"/>
                          <a:cs typeface="+mn-cs"/>
                        </a:rPr>
                        <m:t>+</m:t>
                      </m:r>
                      <m:f>
                        <m:fPr>
                          <m:ctrlPr>
                            <a:rPr lang="zh-CN" altLang="en-US" sz="1200" i="1" kern="1200">
                              <a:solidFill>
                                <a:schemeClr val="tx1"/>
                              </a:solidFill>
                              <a:latin typeface="Cambria Math" panose="02040503050406030204" pitchFamily="18" charset="0"/>
                              <a:ea typeface="宋体" panose="02010600030101010101" pitchFamily="2" charset="-122"/>
                              <a:cs typeface="+mn-cs"/>
                            </a:rPr>
                          </m:ctrlPr>
                        </m:fPr>
                        <m:num>
                          <m:r>
                            <a:rPr lang="zh-CN" altLang="en-US" sz="1200" i="0" kern="1200">
                              <a:solidFill>
                                <a:schemeClr val="tx1"/>
                              </a:solidFill>
                              <a:latin typeface="Cambria Math" panose="02040503050406030204" pitchFamily="18" charset="0"/>
                              <a:ea typeface="宋体" panose="02010600030101010101" pitchFamily="2" charset="-122"/>
                              <a:cs typeface="+mn-cs"/>
                            </a:rPr>
                            <m:t>2</m:t>
                          </m:r>
                          <m:r>
                            <a:rPr lang="zh-CN" altLang="en-US" sz="1200" i="1" kern="1200">
                              <a:solidFill>
                                <a:schemeClr val="tx1"/>
                              </a:solidFill>
                              <a:latin typeface="Cambria Math" panose="02040503050406030204" pitchFamily="18" charset="0"/>
                              <a:ea typeface="宋体" panose="02010600030101010101" pitchFamily="2" charset="-122"/>
                              <a:cs typeface="+mn-cs"/>
                            </a:rPr>
                            <m:t>𝜋</m:t>
                          </m:r>
                          <m:r>
                            <a:rPr lang="zh-CN" altLang="en-US" sz="1200" i="1" kern="1200">
                              <a:solidFill>
                                <a:schemeClr val="tx1"/>
                              </a:solidFill>
                              <a:latin typeface="Cambria Math" panose="02040503050406030204" pitchFamily="18" charset="0"/>
                              <a:ea typeface="宋体" panose="02010600030101010101" pitchFamily="2" charset="-122"/>
                              <a:cs typeface="+mn-cs"/>
                            </a:rPr>
                            <m:t>𝑛</m:t>
                          </m:r>
                        </m:num>
                        <m:den>
                          <m:r>
                            <a:rPr lang="zh-CN" altLang="en-US" sz="1200" i="1" kern="1200">
                              <a:solidFill>
                                <a:schemeClr val="tx1"/>
                              </a:solidFill>
                              <a:latin typeface="Cambria Math" panose="02040503050406030204" pitchFamily="18" charset="0"/>
                              <a:ea typeface="宋体" panose="02010600030101010101" pitchFamily="2" charset="-122"/>
                              <a:cs typeface="+mn-cs"/>
                            </a:rPr>
                            <m:t>𝑎</m:t>
                          </m:r>
                        </m:den>
                      </m:f>
                    </m:oMath>
                  </m:oMathPara>
                </a14:m>
                <a:endParaRPr lang="en-US" altLang="zh-CN" sz="1800" kern="100" dirty="0">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p>
                <a:pPr marL="0" marR="0" lvl="0" indent="0" algn="just" defTabSz="914400" rtl="0" eaLnBrk="0" fontAlgn="base" latinLnBrk="0" hangingPunct="0">
                  <a:lnSpc>
                    <a:spcPts val="1800"/>
                  </a:lnSpc>
                  <a:spcBef>
                    <a:spcPts val="600"/>
                  </a:spcBef>
                  <a:spcAft>
                    <a:spcPct val="0"/>
                  </a:spcAft>
                  <a:buClrTx/>
                  <a:buSzTx/>
                  <a:buFontTx/>
                  <a:buNone/>
                  <a:tabLst/>
                  <a:defRPr/>
                </a:pPr>
                <a:r>
                  <a:rPr lang="zh-CN" altLang="zh-CN" sz="1800" b="0"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按照</a:t>
                </a:r>
                <a14:m>
                  <m:oMath xmlns:m="http://schemas.openxmlformats.org/officeDocument/2006/math">
                    <m:r>
                      <a:rPr lang="zh-CN" altLang="en-US" sz="1800" b="0" i="1" kern="1200" smtClean="0">
                        <a:solidFill>
                          <a:schemeClr val="tx1"/>
                        </a:solidFill>
                        <a:latin typeface="Cambria Math" panose="02040503050406030204" pitchFamily="18" charset="0"/>
                        <a:ea typeface="宋体" panose="02010600030101010101" pitchFamily="2" charset="-122"/>
                        <a:cs typeface="+mn-cs"/>
                      </a:rPr>
                      <m:t>𝑘</m:t>
                    </m:r>
                  </m:oMath>
                </a14:m>
                <a:r>
                  <a:rPr lang="zh-CN" altLang="zh-CN" sz="1800" b="0"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平移</a:t>
                </a:r>
                <a14:m>
                  <m:oMath xmlns:m="http://schemas.openxmlformats.org/officeDocument/2006/math">
                    <m:f>
                      <m:fPr>
                        <m:ctrlPr>
                          <a:rPr lang="zh-CN" altLang="en-US" sz="2800" b="0" i="1" smtClean="0">
                            <a:solidFill>
                              <a:srgbClr val="836967"/>
                            </a:solidFill>
                            <a:latin typeface="Cambria Math" panose="02040503050406030204" pitchFamily="18" charset="0"/>
                          </a:rPr>
                        </m:ctrlPr>
                      </m:fPr>
                      <m:num>
                        <m:r>
                          <a:rPr lang="zh-CN" altLang="en-US" sz="2800" b="0" i="1">
                            <a:latin typeface="Cambria Math" panose="02040503050406030204" pitchFamily="18" charset="0"/>
                          </a:rPr>
                          <m:t>2</m:t>
                        </m:r>
                        <m:r>
                          <a:rPr lang="zh-CN" altLang="en-US" sz="2800" b="0" i="1">
                            <a:latin typeface="Cambria Math" panose="02040503050406030204" pitchFamily="18" charset="0"/>
                          </a:rPr>
                          <m:t>𝑚</m:t>
                        </m:r>
                        <m:r>
                          <a:rPr lang="zh-CN" altLang="en-US" sz="2800" b="0" i="1">
                            <a:latin typeface="Cambria Math" panose="02040503050406030204" pitchFamily="18" charset="0"/>
                          </a:rPr>
                          <m:t>𝜋</m:t>
                        </m:r>
                      </m:num>
                      <m:den>
                        <m:r>
                          <a:rPr lang="zh-CN" altLang="en-US" sz="2800" b="0" i="1">
                            <a:latin typeface="Cambria Math" panose="02040503050406030204" pitchFamily="18" charset="0"/>
                          </a:rPr>
                          <m:t>𝑎</m:t>
                        </m:r>
                      </m:den>
                    </m:f>
                  </m:oMath>
                </a14:m>
                <a:r>
                  <a:rPr lang="zh-CN" altLang="zh-CN" sz="1800" b="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后得到的能带，称为周期布里渊图景下的能带图。</a:t>
                </a:r>
                <a:endParaRPr lang="zh-CN" altLang="zh-CN" sz="1800" b="0" kern="100" dirty="0">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p>
                <a:pPr marL="0" marR="0" lvl="0" indent="0" algn="just" defTabSz="914400" rtl="0" eaLnBrk="0" fontAlgn="base" latinLnBrk="0" hangingPunct="0">
                  <a:lnSpc>
                    <a:spcPts val="1800"/>
                  </a:lnSpc>
                  <a:spcBef>
                    <a:spcPts val="600"/>
                  </a:spcBef>
                  <a:spcAft>
                    <a:spcPct val="0"/>
                  </a:spcAft>
                  <a:buClrTx/>
                  <a:buSzTx/>
                  <a:buFontTx/>
                  <a:buNone/>
                  <a:tabLst/>
                  <a:defRPr/>
                </a:pPr>
                <a:r>
                  <a:rPr lang="zh-CN" altLang="zh-CN" sz="1800" b="0" kern="100" dirty="0">
                    <a:solidFill>
                      <a:srgbClr val="000000"/>
                    </a:solidFill>
                    <a:effectLst/>
                    <a:latin typeface="Calibri" panose="020F0502020204030204" pitchFamily="34" charset="0"/>
                    <a:ea typeface="宋体" panose="02010600030101010101" pitchFamily="2" charset="-122"/>
                    <a:cs typeface="宋体" panose="02010600030101010101" pitchFamily="2" charset="-122"/>
                  </a:rPr>
                  <a:t>显然，</a:t>
                </a:r>
                <a:r>
                  <a:rPr lang="en-US" altLang="zh-CN" sz="1800" b="0" i="1"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k</a:t>
                </a:r>
                <a:r>
                  <a:rPr lang="zh-CN" altLang="zh-CN" sz="1800" b="0" kern="100" baseline="-250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简约</a:t>
                </a:r>
                <a:r>
                  <a:rPr lang="zh-CN" altLang="zh-CN" sz="1800" b="0" kern="100" dirty="0">
                    <a:solidFill>
                      <a:srgbClr val="000000"/>
                    </a:solidFill>
                    <a:effectLst/>
                    <a:latin typeface="Calibri" panose="020F0502020204030204" pitchFamily="34" charset="0"/>
                    <a:ea typeface="宋体" panose="02010600030101010101" pitchFamily="2" charset="-122"/>
                    <a:cs typeface="宋体" panose="02010600030101010101" pitchFamily="2" charset="-122"/>
                  </a:rPr>
                  <a:t>都分布在第一布里渊区从</a:t>
                </a:r>
                <a14:m>
                  <m:oMath xmlns:m="http://schemas.openxmlformats.org/officeDocument/2006/math">
                    <m:r>
                      <a:rPr lang="zh-CN" altLang="en-US" sz="2800" b="0" smtClean="0">
                        <a:latin typeface="Cambria Math" panose="02040503050406030204" pitchFamily="18" charset="0"/>
                      </a:rPr>
                      <m:t>−</m:t>
                    </m:r>
                    <m:f>
                      <m:fPr>
                        <m:ctrlPr>
                          <a:rPr lang="zh-CN" altLang="en-US" sz="2800" b="0" i="1">
                            <a:solidFill>
                              <a:srgbClr val="836967"/>
                            </a:solidFill>
                            <a:latin typeface="Cambria Math" panose="02040503050406030204" pitchFamily="18" charset="0"/>
                          </a:rPr>
                        </m:ctrlPr>
                      </m:fPr>
                      <m:num>
                        <m:r>
                          <a:rPr lang="zh-CN" altLang="en-US" sz="2800" b="0" i="1">
                            <a:latin typeface="Cambria Math" panose="02040503050406030204" pitchFamily="18" charset="0"/>
                          </a:rPr>
                          <m:t>𝜋</m:t>
                        </m:r>
                      </m:num>
                      <m:den>
                        <m:r>
                          <a:rPr lang="zh-CN" altLang="en-US" sz="2800" b="0" i="1">
                            <a:latin typeface="Cambria Math" panose="02040503050406030204" pitchFamily="18" charset="0"/>
                          </a:rPr>
                          <m:t>𝑎</m:t>
                        </m:r>
                      </m:den>
                    </m:f>
                  </m:oMath>
                </a14:m>
                <a:r>
                  <a:rPr lang="en-US" altLang="zh-CN" sz="1800" b="0" kern="100" dirty="0">
                    <a:solidFill>
                      <a:srgbClr val="000000"/>
                    </a:solidFill>
                    <a:effectLst/>
                    <a:latin typeface="宋体" panose="02010600030101010101" pitchFamily="2" charset="-122"/>
                    <a:ea typeface="宋体" panose="02010600030101010101" pitchFamily="2" charset="-122"/>
                    <a:cs typeface="宋体" panose="02010600030101010101" pitchFamily="2" charset="-122"/>
                  </a:rPr>
                  <a:t> </a:t>
                </a:r>
                <a:r>
                  <a:rPr lang="zh-CN" altLang="zh-CN" sz="1800" b="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到</a:t>
                </a:r>
                <a14:m>
                  <m:oMath xmlns:m="http://schemas.openxmlformats.org/officeDocument/2006/math">
                    <m:f>
                      <m:fPr>
                        <m:ctrlPr>
                          <a:rPr lang="zh-CN" altLang="en-US" sz="1200" b="0" i="1" kern="1200" smtClean="0">
                            <a:solidFill>
                              <a:schemeClr val="tx1"/>
                            </a:solidFill>
                            <a:latin typeface="Cambria Math" panose="02040503050406030204" pitchFamily="18" charset="0"/>
                            <a:ea typeface="宋体" panose="02010600030101010101" pitchFamily="2" charset="-122"/>
                            <a:cs typeface="+mn-cs"/>
                          </a:rPr>
                        </m:ctrlPr>
                      </m:fPr>
                      <m:num>
                        <m:r>
                          <a:rPr lang="zh-CN" altLang="en-US" sz="1200" b="0" i="1" kern="1200">
                            <a:solidFill>
                              <a:schemeClr val="tx1"/>
                            </a:solidFill>
                            <a:latin typeface="Cambria Math" panose="02040503050406030204" pitchFamily="18" charset="0"/>
                            <a:ea typeface="宋体" panose="02010600030101010101" pitchFamily="2" charset="-122"/>
                            <a:cs typeface="+mn-cs"/>
                          </a:rPr>
                          <m:t>𝜋</m:t>
                        </m:r>
                      </m:num>
                      <m:den>
                        <m:r>
                          <a:rPr lang="zh-CN" altLang="en-US" sz="1200" b="0" i="1" kern="1200">
                            <a:solidFill>
                              <a:schemeClr val="tx1"/>
                            </a:solidFill>
                            <a:latin typeface="Cambria Math" panose="02040503050406030204" pitchFamily="18" charset="0"/>
                            <a:ea typeface="宋体" panose="02010600030101010101" pitchFamily="2" charset="-122"/>
                            <a:cs typeface="+mn-cs"/>
                          </a:rPr>
                          <m:t>𝑎</m:t>
                        </m:r>
                      </m:den>
                    </m:f>
                  </m:oMath>
                </a14:m>
                <a:r>
                  <a:rPr lang="en-US" altLang="zh-CN" sz="1800" b="0" kern="100" dirty="0">
                    <a:solidFill>
                      <a:srgbClr val="000000"/>
                    </a:solidFill>
                    <a:effectLst/>
                    <a:latin typeface="宋体" panose="02010600030101010101" pitchFamily="2" charset="-122"/>
                    <a:ea typeface="宋体" panose="02010600030101010101" pitchFamily="2" charset="-122"/>
                    <a:cs typeface="宋体" panose="02010600030101010101" pitchFamily="2" charset="-122"/>
                  </a:rPr>
                  <a:t> </a:t>
                </a:r>
                <a:r>
                  <a:rPr lang="zh-CN" altLang="zh-CN" sz="1800" b="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的范围</a:t>
                </a:r>
                <a:r>
                  <a:rPr lang="zh-CN" altLang="zh-CN" sz="1800" b="0" kern="100" dirty="0">
                    <a:solidFill>
                      <a:srgbClr val="000000"/>
                    </a:solidFill>
                    <a:effectLst/>
                    <a:latin typeface="Calibri" panose="020F0502020204030204" pitchFamily="34" charset="0"/>
                    <a:ea typeface="宋体" panose="02010600030101010101" pitchFamily="2" charset="-122"/>
                    <a:cs typeface="宋体" panose="02010600030101010101" pitchFamily="2" charset="-122"/>
                  </a:rPr>
                  <a:t>内，即</a:t>
                </a:r>
                <a:r>
                  <a:rPr lang="zh-CN" altLang="zh-CN" sz="1800" b="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图中阴影所示部分，这部分称为简约</a:t>
                </a:r>
                <a:r>
                  <a:rPr lang="zh-CN" altLang="zh-CN" sz="1800" b="0" kern="100" dirty="0">
                    <a:solidFill>
                      <a:srgbClr val="000000"/>
                    </a:solidFill>
                    <a:effectLst/>
                    <a:latin typeface="Calibri" panose="020F0502020204030204" pitchFamily="34" charset="0"/>
                    <a:ea typeface="宋体" panose="02010600030101010101" pitchFamily="2" charset="-122"/>
                    <a:cs typeface="宋体" panose="02010600030101010101" pitchFamily="2" charset="-122"/>
                  </a:rPr>
                  <a:t>布里渊区，阴影部分所描述的能带结构相应的称为简约布里渊区图景下的能带图。</a:t>
                </a:r>
                <a:endParaRPr lang="zh-CN" altLang="zh-CN" sz="1800" b="0" kern="100" dirty="0">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p>
                <a:pPr indent="279400" algn="just">
                  <a:lnSpc>
                    <a:spcPts val="1800"/>
                  </a:lnSpc>
                  <a:spcBef>
                    <a:spcPts val="600"/>
                  </a:spcBef>
                </a:pPr>
                <a:endParaRPr lang="en-US" altLang="zh-CN" sz="1800" kern="100" dirty="0">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p:txBody>
          </p:sp>
        </mc:Choice>
        <mc:Fallback xmlns="">
          <p:sp>
            <p:nvSpPr>
              <p:cNvPr id="3" name="备注占位符 2"/>
              <p:cNvSpPr>
                <a:spLocks noGrp="1"/>
              </p:cNvSpPr>
              <p:nvPr>
                <p:ph type="body" idx="1"/>
              </p:nvPr>
            </p:nvSpPr>
            <p:spPr/>
            <p:txBody>
              <a:bodyPr/>
              <a:lstStyle/>
              <a:p>
                <a:pPr indent="279400" algn="just">
                  <a:lnSpc>
                    <a:spcPts val="1800"/>
                  </a:lnSpc>
                  <a:spcBef>
                    <a:spcPts val="600"/>
                  </a:spcBef>
                </a:pPr>
                <a:r>
                  <a:rPr lang="zh-CN" altLang="zh-CN" sz="1800"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我们注意到，虽然电子布洛赫波平面波部分的波矢由</a:t>
                </a:r>
                <a:r>
                  <a:rPr lang="en-US" altLang="zh-CN" sz="1800" i="1"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k</a:t>
                </a:r>
                <a:r>
                  <a:rPr lang="zh-CN" altLang="zh-CN" sz="1800"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变成</a:t>
                </a:r>
                <a:r>
                  <a:rPr lang="zh-CN" altLang="en-US" sz="2800" i="0">
                    <a:latin typeface="Cambria Math" panose="02040503050406030204" pitchFamily="18" charset="0"/>
                  </a:rPr>
                  <a:t>𝑘′=𝑘+2𝑚𝜋</a:t>
                </a:r>
                <a:r>
                  <a:rPr lang="zh-CN" altLang="en-US" sz="2800" i="0">
                    <a:solidFill>
                      <a:srgbClr val="836967"/>
                    </a:solidFill>
                    <a:latin typeface="Cambria Math" panose="02040503050406030204" pitchFamily="18" charset="0"/>
                  </a:rPr>
                  <a:t>/</a:t>
                </a:r>
                <a:r>
                  <a:rPr lang="zh-CN" altLang="en-US" sz="2800" i="0">
                    <a:latin typeface="Cambria Math" panose="02040503050406030204" pitchFamily="18" charset="0"/>
                  </a:rPr>
                  <a:t>𝑎</a:t>
                </a:r>
                <a:r>
                  <a:rPr lang="en-US" altLang="zh-CN" sz="1800"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 </a:t>
                </a:r>
                <a:r>
                  <a:rPr lang="zh-CN" altLang="zh-CN" sz="1800"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，相应电子的能量也发生了变化，但由于波矢变化的部分</a:t>
                </a:r>
                <a:r>
                  <a:rPr lang="en-US" altLang="zh-CN" sz="1800"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 </a:t>
                </a:r>
                <a:r>
                  <a:rPr lang="zh-CN" altLang="en-US" sz="1200" i="0" kern="1200">
                    <a:solidFill>
                      <a:schemeClr val="tx1"/>
                    </a:solidFill>
                    <a:latin typeface="Arial" panose="020B0604020202020204" pitchFamily="34" charset="0"/>
                    <a:ea typeface="宋体" panose="02010600030101010101" pitchFamily="2" charset="-122"/>
                    <a:cs typeface="+mn-cs"/>
                  </a:rPr>
                  <a:t>2𝑚𝜋/𝑎</a:t>
                </a:r>
                <a:r>
                  <a:rPr lang="zh-CN" altLang="zh-CN" sz="1800"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体现晶格的周期性（倒格矢的整数倍），对应的波函数可以写成式（</a:t>
                </a:r>
                <a:r>
                  <a:rPr lang="en-US" altLang="zh-CN" sz="1800"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3-96</a:t>
                </a:r>
                <a:r>
                  <a:rPr lang="zh-CN" altLang="zh-CN" sz="1800"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）描述的布洛赫波的形式，依然保留了波矢为</a:t>
                </a:r>
                <a:r>
                  <a:rPr lang="zh-CN" altLang="zh-CN" sz="1800" kern="100" dirty="0">
                    <a:solidFill>
                      <a:srgbClr val="000000"/>
                    </a:solidFill>
                    <a:effectLst/>
                    <a:latin typeface="宋体" panose="02010600030101010101" pitchFamily="2" charset="-122"/>
                    <a:ea typeface="Times New Roman" panose="02020603050405020304" pitchFamily="18" charset="0"/>
                    <a:cs typeface="宋体" panose="02010600030101010101" pitchFamily="2" charset="-122"/>
                  </a:rPr>
                  <a:t> </a:t>
                </a:r>
                <a:r>
                  <a:rPr lang="en-US" altLang="zh-CN" sz="1800" i="1" kern="100" dirty="0">
                    <a:solidFill>
                      <a:srgbClr val="000000"/>
                    </a:solidFill>
                    <a:effectLst/>
                    <a:latin typeface="宋体" panose="02010600030101010101" pitchFamily="2" charset="-122"/>
                    <a:ea typeface="Times New Roman" panose="02020603050405020304" pitchFamily="18" charset="0"/>
                    <a:cs typeface="宋体" panose="02010600030101010101" pitchFamily="2" charset="-122"/>
                  </a:rPr>
                  <a:t>k </a:t>
                </a:r>
                <a:r>
                  <a:rPr lang="zh-CN" altLang="zh-CN" sz="1800"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的平面波分量，只是</a:t>
                </a:r>
                <a:r>
                  <a:rPr lang="zh-CN" altLang="en-US" sz="1200" i="0" kern="1200">
                    <a:solidFill>
                      <a:schemeClr val="tx1"/>
                    </a:solidFill>
                    <a:latin typeface="Arial" panose="020B0604020202020204" pitchFamily="34" charset="0"/>
                    <a:ea typeface="宋体" panose="02010600030101010101" pitchFamily="2" charset="-122"/>
                    <a:cs typeface="+mn-cs"/>
                  </a:rPr>
                  <a:t>𝑢_𝑘 (𝑥)</a:t>
                </a:r>
                <a:r>
                  <a:rPr lang="en-US" altLang="zh-CN" sz="1800"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 </a:t>
                </a:r>
                <a:r>
                  <a:rPr lang="zh-CN" altLang="zh-CN" sz="1800"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变成了</a:t>
                </a:r>
                <a:r>
                  <a:rPr lang="zh-CN" altLang="en-US" sz="1200" i="0" kern="1200">
                    <a:solidFill>
                      <a:schemeClr val="tx1"/>
                    </a:solidFill>
                    <a:latin typeface="Arial" panose="020B0604020202020204" pitchFamily="34" charset="0"/>
                    <a:ea typeface="宋体" panose="02010600030101010101" pitchFamily="2" charset="-122"/>
                    <a:cs typeface="+mn-cs"/>
                  </a:rPr>
                  <a:t>𝑢_𝑘^′ (𝑥)</a:t>
                </a:r>
                <a:r>
                  <a:rPr lang="en-US" altLang="zh-CN" sz="1800"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 </a:t>
                </a:r>
                <a:r>
                  <a:rPr lang="zh-CN" altLang="zh-CN" sz="1800"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。换言之，布洛赫波的</a:t>
                </a:r>
                <a:r>
                  <a:rPr lang="zh-CN" altLang="zh-CN" sz="18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平面波部分波矢</a:t>
                </a:r>
                <a:r>
                  <a:rPr lang="zh-CN" altLang="zh-CN" sz="1800" kern="100" dirty="0">
                    <a:solidFill>
                      <a:srgbClr val="000000"/>
                    </a:solidFill>
                    <a:effectLst/>
                    <a:latin typeface="宋体" panose="02010600030101010101" pitchFamily="2" charset="-122"/>
                    <a:ea typeface="Times New Roman" panose="02020603050405020304" pitchFamily="18" charset="0"/>
                    <a:cs typeface="宋体" panose="02010600030101010101" pitchFamily="2" charset="-122"/>
                  </a:rPr>
                  <a:t> </a:t>
                </a:r>
                <a:r>
                  <a:rPr lang="en-US" altLang="zh-CN" sz="1800" i="1" kern="100" dirty="0">
                    <a:solidFill>
                      <a:srgbClr val="000000"/>
                    </a:solidFill>
                    <a:effectLst/>
                    <a:latin typeface="宋体" panose="02010600030101010101" pitchFamily="2" charset="-122"/>
                    <a:ea typeface="Times New Roman" panose="02020603050405020304" pitchFamily="18" charset="0"/>
                    <a:cs typeface="宋体" panose="02010600030101010101" pitchFamily="2" charset="-122"/>
                  </a:rPr>
                  <a:t>k </a:t>
                </a:r>
                <a:r>
                  <a:rPr lang="zh-CN" altLang="zh-CN" sz="18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平移</a:t>
                </a:r>
                <a:r>
                  <a:rPr lang="zh-CN" altLang="zh-CN" sz="1800" kern="100" dirty="0">
                    <a:solidFill>
                      <a:srgbClr val="000000"/>
                    </a:solidFill>
                    <a:effectLst/>
                    <a:latin typeface="宋体" panose="02010600030101010101" pitchFamily="2" charset="-122"/>
                    <a:ea typeface="Times New Roman" panose="02020603050405020304" pitchFamily="18" charset="0"/>
                    <a:cs typeface="宋体" panose="02010600030101010101" pitchFamily="2" charset="-122"/>
                  </a:rPr>
                  <a:t> </a:t>
                </a:r>
                <a:r>
                  <a:rPr lang="zh-CN" altLang="en-US" sz="1200" i="0" kern="1200">
                    <a:solidFill>
                      <a:schemeClr val="tx1"/>
                    </a:solidFill>
                    <a:latin typeface="Arial" panose="020B0604020202020204" pitchFamily="34" charset="0"/>
                    <a:ea typeface="宋体" panose="02010600030101010101" pitchFamily="2" charset="-122"/>
                    <a:cs typeface="+mn-cs"/>
                  </a:rPr>
                  <a:t>2𝑚𝜋/𝑎</a:t>
                </a:r>
                <a:r>
                  <a:rPr lang="zh-CN" altLang="zh-CN" sz="18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后，平面波部分保持</a:t>
                </a:r>
                <a:r>
                  <a:rPr lang="en-US" altLang="zh-CN" sz="1800"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 </a:t>
                </a:r>
                <a:r>
                  <a:rPr lang="zh-CN" altLang="en-US" sz="1200" i="0" kern="1200">
                    <a:solidFill>
                      <a:schemeClr val="tx1"/>
                    </a:solidFill>
                    <a:latin typeface="Arial" panose="020B0604020202020204" pitchFamily="34" charset="0"/>
                    <a:ea typeface="宋体" panose="02010600030101010101" pitchFamily="2" charset="-122"/>
                    <a:cs typeface="+mn-cs"/>
                  </a:rPr>
                  <a:t>𝑒^𝑖𝑘𝑥</a:t>
                </a:r>
                <a:r>
                  <a:rPr lang="zh-CN" altLang="zh-CN" sz="18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不变，只是调幅因子</a:t>
                </a:r>
                <a:r>
                  <a:rPr lang="zh-CN" altLang="en-US" sz="1200" i="0" kern="1200">
                    <a:solidFill>
                      <a:schemeClr val="tx1"/>
                    </a:solidFill>
                    <a:latin typeface="Arial" panose="020B0604020202020204" pitchFamily="34" charset="0"/>
                    <a:ea typeface="宋体" panose="02010600030101010101" pitchFamily="2" charset="-122"/>
                    <a:cs typeface="+mn-cs"/>
                  </a:rPr>
                  <a:t>𝑢_𝑘 (𝑥)</a:t>
                </a:r>
                <a:r>
                  <a:rPr lang="en-US" altLang="zh-CN" sz="1800"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 </a:t>
                </a:r>
                <a:r>
                  <a:rPr lang="zh-CN" altLang="zh-CN" sz="1800"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发生了变化。这个性质称为</a:t>
                </a:r>
                <a:r>
                  <a:rPr lang="zh-CN" altLang="zh-CN" sz="1800" kern="100" dirty="0">
                    <a:solidFill>
                      <a:srgbClr val="000000"/>
                    </a:solidFill>
                    <a:effectLst/>
                    <a:latin typeface="宋体" panose="02010600030101010101" pitchFamily="2" charset="-122"/>
                    <a:ea typeface="Times New Roman" panose="02020603050405020304" pitchFamily="18" charset="0"/>
                    <a:cs typeface="宋体" panose="02010600030101010101" pitchFamily="2" charset="-122"/>
                  </a:rPr>
                  <a:t> </a:t>
                </a:r>
                <a:r>
                  <a:rPr lang="en-US" altLang="zh-CN" sz="1800" i="1" kern="100" dirty="0">
                    <a:solidFill>
                      <a:srgbClr val="000000"/>
                    </a:solidFill>
                    <a:effectLst/>
                    <a:latin typeface="宋体" panose="02010600030101010101" pitchFamily="2" charset="-122"/>
                    <a:ea typeface="Times New Roman" panose="02020603050405020304" pitchFamily="18" charset="0"/>
                    <a:cs typeface="宋体" panose="02010600030101010101" pitchFamily="2" charset="-122"/>
                  </a:rPr>
                  <a:t>k </a:t>
                </a:r>
                <a:r>
                  <a:rPr lang="zh-CN" altLang="zh-CN" sz="1800"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空间的平移对称性。（注意，波矢为</a:t>
                </a:r>
                <a:r>
                  <a:rPr lang="zh-CN" altLang="en-US" sz="1200" i="0" kern="1200">
                    <a:solidFill>
                      <a:schemeClr val="tx1"/>
                    </a:solidFill>
                    <a:latin typeface="Arial" panose="020B0604020202020204" pitchFamily="34" charset="0"/>
                    <a:ea typeface="宋体" panose="02010600030101010101" pitchFamily="2" charset="-122"/>
                    <a:cs typeface="+mn-cs"/>
                  </a:rPr>
                  <a:t>𝑘′=𝑘+2𝑚𝜋/𝑎</a:t>
                </a:r>
                <a:r>
                  <a:rPr lang="zh-CN" altLang="zh-CN" sz="1800"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的一组波函数的</a:t>
                </a:r>
                <a:r>
                  <a:rPr lang="zh-CN" altLang="zh-CN" sz="18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能量各不相同，</a:t>
                </a:r>
                <a:r>
                  <a:rPr lang="en-US" altLang="zh-CN" sz="1800" i="1"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m </a:t>
                </a:r>
                <a:r>
                  <a:rPr lang="zh-CN" altLang="zh-CN" sz="18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越大，能量越高。）</a:t>
                </a:r>
                <a:r>
                  <a:rPr lang="zh-CN" altLang="zh-CN" sz="1800"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选取这组</a:t>
                </a:r>
                <a:r>
                  <a:rPr lang="zh-CN" altLang="zh-CN" sz="1800" kern="100" dirty="0">
                    <a:solidFill>
                      <a:srgbClr val="000000"/>
                    </a:solidFill>
                    <a:effectLst/>
                    <a:latin typeface="宋体" panose="02010600030101010101" pitchFamily="2" charset="-122"/>
                    <a:ea typeface="Times New Roman" panose="02020603050405020304" pitchFamily="18" charset="0"/>
                    <a:cs typeface="宋体" panose="02010600030101010101" pitchFamily="2" charset="-122"/>
                  </a:rPr>
                  <a:t> </a:t>
                </a:r>
                <a:r>
                  <a:rPr lang="en-US" altLang="zh-CN" sz="1800" i="1" kern="100" dirty="0">
                    <a:solidFill>
                      <a:srgbClr val="000000"/>
                    </a:solidFill>
                    <a:effectLst/>
                    <a:latin typeface="宋体" panose="02010600030101010101" pitchFamily="2" charset="-122"/>
                    <a:ea typeface="Times New Roman" panose="02020603050405020304" pitchFamily="18" charset="0"/>
                    <a:cs typeface="宋体" panose="02010600030101010101" pitchFamily="2" charset="-122"/>
                  </a:rPr>
                  <a:t>k </a:t>
                </a:r>
                <a:r>
                  <a:rPr lang="zh-CN" altLang="zh-CN" sz="1800"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中最小的值设为</a:t>
                </a:r>
                <a:r>
                  <a:rPr lang="zh-CN" altLang="zh-CN" sz="1800" kern="100" dirty="0">
                    <a:solidFill>
                      <a:srgbClr val="000000"/>
                    </a:solidFill>
                    <a:effectLst/>
                    <a:latin typeface="宋体" panose="02010600030101010101" pitchFamily="2" charset="-122"/>
                    <a:ea typeface="Times New Roman" panose="02020603050405020304" pitchFamily="18" charset="0"/>
                    <a:cs typeface="宋体" panose="02010600030101010101" pitchFamily="2" charset="-122"/>
                  </a:rPr>
                  <a:t> </a:t>
                </a:r>
                <a:r>
                  <a:rPr lang="en-US" altLang="zh-CN" sz="1800" i="1" kern="100" dirty="0">
                    <a:solidFill>
                      <a:srgbClr val="000000"/>
                    </a:solidFill>
                    <a:effectLst/>
                    <a:latin typeface="宋体" panose="02010600030101010101" pitchFamily="2" charset="-122"/>
                    <a:ea typeface="Times New Roman" panose="02020603050405020304" pitchFamily="18" charset="0"/>
                    <a:cs typeface="宋体" panose="02010600030101010101" pitchFamily="2" charset="-122"/>
                  </a:rPr>
                  <a:t>k</a:t>
                </a:r>
                <a:r>
                  <a:rPr lang="zh-CN" altLang="zh-CN" sz="1800" kern="100" baseline="-250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简约</a:t>
                </a:r>
                <a:r>
                  <a:rPr lang="zh-CN" altLang="zh-CN" sz="1800"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，则有：</a:t>
                </a:r>
                <a:endParaRPr lang="en-US" altLang="zh-CN" sz="1800"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endParaRPr>
              </a:p>
              <a:p>
                <a:pPr indent="279400" algn="just">
                  <a:lnSpc>
                    <a:spcPts val="1800"/>
                  </a:lnSpc>
                  <a:spcBef>
                    <a:spcPts val="600"/>
                  </a:spcBef>
                </a:pPr>
                <a:r>
                  <a:rPr lang="zh-CN" altLang="en-US" sz="1200" i="0" kern="1200">
                    <a:solidFill>
                      <a:schemeClr val="tx1"/>
                    </a:solidFill>
                    <a:latin typeface="Arial" panose="020B0604020202020204" pitchFamily="34" charset="0"/>
                    <a:ea typeface="宋体" panose="02010600030101010101" pitchFamily="2" charset="-122"/>
                    <a:cs typeface="+mn-cs"/>
                  </a:rPr>
                  <a:t>𝑘=𝑘_简约+2𝜋𝑛/𝑎</a:t>
                </a:r>
                <a:endParaRPr lang="en-US" altLang="zh-CN" sz="1800" kern="100" dirty="0">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p>
                <a:pPr marL="0" marR="0" lvl="0" indent="279400" algn="just" defTabSz="914400" rtl="0" eaLnBrk="0" fontAlgn="base" latinLnBrk="0" hangingPunct="0">
                  <a:lnSpc>
                    <a:spcPts val="1800"/>
                  </a:lnSpc>
                  <a:spcBef>
                    <a:spcPts val="600"/>
                  </a:spcBef>
                  <a:spcAft>
                    <a:spcPct val="0"/>
                  </a:spcAft>
                  <a:buClrTx/>
                  <a:buSzTx/>
                  <a:buFontTx/>
                  <a:buNone/>
                  <a:tabLst/>
                  <a:defRPr/>
                </a:pPr>
                <a:r>
                  <a:rPr lang="zh-CN" altLang="zh-CN" sz="1800"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按照</a:t>
                </a:r>
                <a:r>
                  <a:rPr lang="zh-CN" altLang="zh-CN" sz="1800" kern="100" dirty="0">
                    <a:solidFill>
                      <a:srgbClr val="000000"/>
                    </a:solidFill>
                    <a:effectLst/>
                    <a:latin typeface="宋体" panose="02010600030101010101" pitchFamily="2" charset="-122"/>
                    <a:ea typeface="Times New Roman" panose="02020603050405020304" pitchFamily="18" charset="0"/>
                    <a:cs typeface="宋体" panose="02010600030101010101" pitchFamily="2" charset="-122"/>
                  </a:rPr>
                  <a:t> </a:t>
                </a:r>
                <a:r>
                  <a:rPr lang="en-US" altLang="zh-CN" sz="1800" i="1" kern="100" dirty="0">
                    <a:solidFill>
                      <a:srgbClr val="000000"/>
                    </a:solidFill>
                    <a:effectLst/>
                    <a:latin typeface="宋体" panose="02010600030101010101" pitchFamily="2" charset="-122"/>
                    <a:ea typeface="Times New Roman" panose="02020603050405020304" pitchFamily="18" charset="0"/>
                    <a:cs typeface="宋体" panose="02010600030101010101" pitchFamily="2" charset="-122"/>
                  </a:rPr>
                  <a:t>k </a:t>
                </a:r>
                <a:r>
                  <a:rPr lang="zh-CN" altLang="zh-CN" sz="1800"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平移</a:t>
                </a:r>
                <a:r>
                  <a:rPr lang="zh-CN" altLang="en-US" sz="2800" i="0">
                    <a:latin typeface="Cambria Math" panose="02040503050406030204" pitchFamily="18" charset="0"/>
                  </a:rPr>
                  <a:t>2𝑚𝜋</a:t>
                </a:r>
                <a:r>
                  <a:rPr lang="zh-CN" altLang="en-US" sz="2800" i="0">
                    <a:solidFill>
                      <a:srgbClr val="836967"/>
                    </a:solidFill>
                    <a:latin typeface="Cambria Math" panose="02040503050406030204" pitchFamily="18" charset="0"/>
                  </a:rPr>
                  <a:t>/</a:t>
                </a:r>
                <a:r>
                  <a:rPr lang="zh-CN" altLang="en-US" sz="2800" i="0">
                    <a:latin typeface="Cambria Math" panose="02040503050406030204" pitchFamily="18" charset="0"/>
                  </a:rPr>
                  <a:t>𝑎</a:t>
                </a:r>
                <a:r>
                  <a:rPr lang="zh-CN" altLang="zh-CN" sz="18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后得到的能带如图</a:t>
                </a:r>
                <a:r>
                  <a:rPr lang="en-US" altLang="zh-CN" sz="1800"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3.15</a:t>
                </a:r>
                <a:r>
                  <a:rPr lang="zh-CN" altLang="zh-CN" sz="18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所示，称为</a:t>
                </a:r>
                <a:r>
                  <a:rPr lang="zh-CN" altLang="zh-CN" sz="1800" b="1"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周期布里渊图景</a:t>
                </a:r>
                <a:r>
                  <a:rPr lang="zh-CN" altLang="zh-CN" sz="18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下的能带图。</a:t>
                </a:r>
                <a:endParaRPr lang="zh-CN" altLang="zh-CN" sz="1800" kern="100" dirty="0">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p>
                <a:pPr marL="0" marR="0" lvl="0" indent="279400" algn="just" defTabSz="914400" rtl="0" eaLnBrk="0" fontAlgn="base" latinLnBrk="0" hangingPunct="0">
                  <a:lnSpc>
                    <a:spcPts val="1800"/>
                  </a:lnSpc>
                  <a:spcBef>
                    <a:spcPts val="600"/>
                  </a:spcBef>
                  <a:spcAft>
                    <a:spcPct val="0"/>
                  </a:spcAft>
                  <a:buClrTx/>
                  <a:buSzTx/>
                  <a:buFontTx/>
                  <a:buNone/>
                  <a:tabLst/>
                  <a:defRPr/>
                </a:pPr>
                <a:r>
                  <a:rPr lang="zh-CN" altLang="zh-CN" sz="1800" kern="100" dirty="0">
                    <a:solidFill>
                      <a:srgbClr val="000000"/>
                    </a:solidFill>
                    <a:effectLst/>
                    <a:latin typeface="Calibri" panose="020F0502020204030204" pitchFamily="34" charset="0"/>
                    <a:ea typeface="宋体" panose="02010600030101010101" pitchFamily="2" charset="-122"/>
                    <a:cs typeface="宋体" panose="02010600030101010101" pitchFamily="2" charset="-122"/>
                  </a:rPr>
                  <a:t>显然，</a:t>
                </a:r>
                <a:r>
                  <a:rPr lang="en-US" altLang="zh-CN" sz="1800" i="1"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k</a:t>
                </a:r>
                <a:r>
                  <a:rPr lang="zh-CN" altLang="zh-CN" sz="1800" kern="100" baseline="-250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简约</a:t>
                </a:r>
                <a:r>
                  <a:rPr lang="zh-CN" altLang="zh-CN" sz="1800" kern="100" dirty="0">
                    <a:solidFill>
                      <a:srgbClr val="000000"/>
                    </a:solidFill>
                    <a:effectLst/>
                    <a:latin typeface="Calibri" panose="020F0502020204030204" pitchFamily="34" charset="0"/>
                    <a:ea typeface="宋体" panose="02010600030101010101" pitchFamily="2" charset="-122"/>
                    <a:cs typeface="宋体" panose="02010600030101010101" pitchFamily="2" charset="-122"/>
                  </a:rPr>
                  <a:t>都分布在第一布里渊区从</a:t>
                </a:r>
                <a:r>
                  <a:rPr lang="zh-CN" altLang="en-US" sz="2800" i="0">
                    <a:latin typeface="Cambria Math" panose="02040503050406030204" pitchFamily="18" charset="0"/>
                  </a:rPr>
                  <a:t>−𝜋</a:t>
                </a:r>
                <a:r>
                  <a:rPr lang="zh-CN" altLang="en-US" sz="2800" i="0">
                    <a:solidFill>
                      <a:srgbClr val="836967"/>
                    </a:solidFill>
                    <a:latin typeface="Cambria Math" panose="02040503050406030204" pitchFamily="18" charset="0"/>
                  </a:rPr>
                  <a:t>/</a:t>
                </a:r>
                <a:r>
                  <a:rPr lang="zh-CN" altLang="en-US" sz="2800" i="0">
                    <a:latin typeface="Cambria Math" panose="02040503050406030204" pitchFamily="18" charset="0"/>
                  </a:rPr>
                  <a:t>𝑎</a:t>
                </a:r>
                <a:r>
                  <a:rPr lang="en-US" altLang="zh-CN" sz="1800" kern="100" dirty="0">
                    <a:solidFill>
                      <a:srgbClr val="000000"/>
                    </a:solidFill>
                    <a:effectLst/>
                    <a:latin typeface="宋体" panose="02010600030101010101" pitchFamily="2" charset="-122"/>
                    <a:ea typeface="宋体" panose="02010600030101010101" pitchFamily="2" charset="-122"/>
                    <a:cs typeface="宋体" panose="02010600030101010101" pitchFamily="2" charset="-122"/>
                  </a:rPr>
                  <a:t> </a:t>
                </a:r>
                <a:r>
                  <a:rPr lang="zh-CN" altLang="zh-CN" sz="18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到</a:t>
                </a:r>
                <a:r>
                  <a:rPr lang="zh-CN" altLang="en-US" sz="1200" i="0" kern="1200">
                    <a:solidFill>
                      <a:schemeClr val="tx1"/>
                    </a:solidFill>
                    <a:latin typeface="Arial" panose="020B0604020202020204" pitchFamily="34" charset="0"/>
                    <a:ea typeface="宋体" panose="02010600030101010101" pitchFamily="2" charset="-122"/>
                    <a:cs typeface="+mn-cs"/>
                  </a:rPr>
                  <a:t>𝜋/𝑎</a:t>
                </a:r>
                <a:r>
                  <a:rPr lang="en-US" altLang="zh-CN" sz="1800" kern="100" dirty="0">
                    <a:solidFill>
                      <a:srgbClr val="000000"/>
                    </a:solidFill>
                    <a:effectLst/>
                    <a:latin typeface="宋体" panose="02010600030101010101" pitchFamily="2" charset="-122"/>
                    <a:ea typeface="宋体" panose="02010600030101010101" pitchFamily="2" charset="-122"/>
                    <a:cs typeface="宋体" panose="02010600030101010101" pitchFamily="2" charset="-122"/>
                  </a:rPr>
                  <a:t> </a:t>
                </a:r>
                <a:r>
                  <a:rPr lang="zh-CN" altLang="zh-CN" sz="18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的范围</a:t>
                </a:r>
                <a:r>
                  <a:rPr lang="zh-CN" altLang="zh-CN" sz="1800" kern="100" dirty="0">
                    <a:solidFill>
                      <a:srgbClr val="000000"/>
                    </a:solidFill>
                    <a:effectLst/>
                    <a:latin typeface="Calibri" panose="020F0502020204030204" pitchFamily="34" charset="0"/>
                    <a:ea typeface="宋体" panose="02010600030101010101" pitchFamily="2" charset="-122"/>
                    <a:cs typeface="宋体" panose="02010600030101010101" pitchFamily="2" charset="-122"/>
                  </a:rPr>
                  <a:t>内，即</a:t>
                </a:r>
                <a:r>
                  <a:rPr lang="zh-CN" altLang="zh-CN" sz="18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图</a:t>
                </a:r>
                <a:r>
                  <a:rPr lang="en-US" altLang="zh-CN" sz="1800"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3.15</a:t>
                </a:r>
                <a:r>
                  <a:rPr lang="zh-CN" altLang="zh-CN" sz="18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中阴影所示部分，这部分称为简约</a:t>
                </a:r>
                <a:r>
                  <a:rPr lang="zh-CN" altLang="zh-CN" sz="1800" kern="100" dirty="0">
                    <a:solidFill>
                      <a:srgbClr val="000000"/>
                    </a:solidFill>
                    <a:effectLst/>
                    <a:latin typeface="Calibri" panose="020F0502020204030204" pitchFamily="34" charset="0"/>
                    <a:ea typeface="宋体" panose="02010600030101010101" pitchFamily="2" charset="-122"/>
                    <a:cs typeface="宋体" panose="02010600030101010101" pitchFamily="2" charset="-122"/>
                  </a:rPr>
                  <a:t>布里渊区，阴影部分所描述的能带结构相应的称为</a:t>
                </a:r>
                <a:r>
                  <a:rPr lang="zh-CN" altLang="zh-CN" sz="1800" b="1" kern="100" dirty="0">
                    <a:solidFill>
                      <a:srgbClr val="000000"/>
                    </a:solidFill>
                    <a:effectLst/>
                    <a:latin typeface="Calibri" panose="020F0502020204030204" pitchFamily="34" charset="0"/>
                    <a:ea typeface="宋体" panose="02010600030101010101" pitchFamily="2" charset="-122"/>
                    <a:cs typeface="宋体" panose="02010600030101010101" pitchFamily="2" charset="-122"/>
                  </a:rPr>
                  <a:t>简约布里渊区图景</a:t>
                </a:r>
                <a:r>
                  <a:rPr lang="zh-CN" altLang="zh-CN" sz="1800" kern="100" dirty="0">
                    <a:solidFill>
                      <a:srgbClr val="000000"/>
                    </a:solidFill>
                    <a:effectLst/>
                    <a:latin typeface="Calibri" panose="020F0502020204030204" pitchFamily="34" charset="0"/>
                    <a:ea typeface="宋体" panose="02010600030101010101" pitchFamily="2" charset="-122"/>
                    <a:cs typeface="宋体" panose="02010600030101010101" pitchFamily="2" charset="-122"/>
                  </a:rPr>
                  <a:t>下的能带图。</a:t>
                </a:r>
                <a:endParaRPr lang="zh-CN" altLang="zh-CN" sz="1800" kern="100" dirty="0">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p>
                <a:pPr indent="279400" algn="just">
                  <a:lnSpc>
                    <a:spcPts val="1800"/>
                  </a:lnSpc>
                  <a:spcBef>
                    <a:spcPts val="600"/>
                  </a:spcBef>
                </a:pPr>
                <a:endParaRPr lang="en-US" altLang="zh-CN" sz="1800" kern="100" dirty="0">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p:txBody>
          </p:sp>
        </mc:Fallback>
      </mc:AlternateContent>
      <p:sp>
        <p:nvSpPr>
          <p:cNvPr id="4" name="灯片编号占位符 3"/>
          <p:cNvSpPr>
            <a:spLocks noGrp="1"/>
          </p:cNvSpPr>
          <p:nvPr>
            <p:ph type="sldNum" sz="quarter" idx="5"/>
          </p:nvPr>
        </p:nvSpPr>
        <p:spPr/>
        <p:txBody>
          <a:bodyPr/>
          <a:lstStyle/>
          <a:p>
            <a:fld id="{8AAA2DB7-8973-4964-8E83-0FC396AC9B6B}" type="slidenum">
              <a:rPr lang="en-US" altLang="zh-CN" smtClean="0"/>
              <a:t>100</a:t>
            </a:fld>
            <a:endParaRPr lang="en-US" altLang="zh-CN"/>
          </a:p>
        </p:txBody>
      </p:sp>
    </p:spTree>
    <p:extLst>
      <p:ext uri="{BB962C8B-B14F-4D97-AF65-F5344CB8AC3E}">
        <p14:creationId xmlns:p14="http://schemas.microsoft.com/office/powerpoint/2010/main" val="1884286664"/>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图中的</a:t>
                </a:r>
                <a14:m>
                  <m:oMath xmlns:m="http://schemas.openxmlformats.org/officeDocument/2006/math">
                    <m:r>
                      <a:rPr lang="en-US" altLang="zh-CN" sz="1200" b="0" i="0" kern="1200" smtClean="0">
                        <a:solidFill>
                          <a:schemeClr val="tx1"/>
                        </a:solidFill>
                        <a:latin typeface="Cambria Math" panose="02040503050406030204" pitchFamily="18" charset="0"/>
                        <a:ea typeface="宋体" panose="02010600030101010101" pitchFamily="2" charset="-122"/>
                        <a:cs typeface="+mn-cs"/>
                      </a:rPr>
                      <m:t> </m:t>
                    </m:r>
                    <m:r>
                      <a:rPr lang="zh-CN" altLang="en-US" sz="1200" i="1" kern="1200" smtClean="0">
                        <a:solidFill>
                          <a:schemeClr val="tx1"/>
                        </a:solidFill>
                        <a:latin typeface="Cambria Math" panose="02040503050406030204" pitchFamily="18" charset="0"/>
                        <a:ea typeface="宋体" panose="02010600030101010101" pitchFamily="2" charset="-122"/>
                        <a:cs typeface="+mn-cs"/>
                      </a:rPr>
                      <m:t>𝑘</m:t>
                    </m:r>
                  </m:oMath>
                </a14:m>
                <a:r>
                  <a:rPr lang="zh-CN" altLang="en-US" dirty="0"/>
                  <a:t> 称为简约波矢。</a:t>
                </a:r>
              </a:p>
            </p:txBody>
          </p:sp>
        </mc:Choice>
        <mc:Fallback xmlns="">
          <p:sp>
            <p:nvSpPr>
              <p:cNvPr id="3" name="备注占位符 2"/>
              <p:cNvSpPr>
                <a:spLocks noGrp="1"/>
              </p:cNvSpPr>
              <p:nvPr>
                <p:ph type="body" idx="1"/>
              </p:nvPr>
            </p:nvSpPr>
            <p:spPr/>
            <p:txBody>
              <a:bodyPr/>
              <a:lstStyle/>
              <a:p>
                <a:r>
                  <a:rPr lang="zh-CN" altLang="en-US" dirty="0"/>
                  <a:t>图中的</a:t>
                </a:r>
                <a:r>
                  <a:rPr lang="en-US" altLang="zh-CN" sz="1200" b="0" i="0" kern="1200">
                    <a:solidFill>
                      <a:schemeClr val="tx1"/>
                    </a:solidFill>
                    <a:latin typeface="Cambria Math" panose="02040503050406030204" pitchFamily="18" charset="0"/>
                    <a:ea typeface="宋体" panose="02010600030101010101" pitchFamily="2" charset="-122"/>
                    <a:cs typeface="+mn-cs"/>
                  </a:rPr>
                  <a:t> </a:t>
                </a:r>
                <a:r>
                  <a:rPr lang="zh-CN" altLang="en-US" sz="1200" i="0" kern="1200">
                    <a:solidFill>
                      <a:schemeClr val="tx1"/>
                    </a:solidFill>
                    <a:latin typeface="Cambria Math" panose="02040503050406030204" pitchFamily="18" charset="0"/>
                    <a:ea typeface="宋体" panose="02010600030101010101" pitchFamily="2" charset="-122"/>
                    <a:cs typeface="+mn-cs"/>
                  </a:rPr>
                  <a:t>𝑘</a:t>
                </a:r>
                <a:r>
                  <a:rPr lang="zh-CN" altLang="en-US" dirty="0"/>
                  <a:t> 称为简约波矢。</a:t>
                </a:r>
              </a:p>
            </p:txBody>
          </p:sp>
        </mc:Fallback>
      </mc:AlternateContent>
      <p:sp>
        <p:nvSpPr>
          <p:cNvPr id="4" name="灯片编号占位符 3"/>
          <p:cNvSpPr>
            <a:spLocks noGrp="1"/>
          </p:cNvSpPr>
          <p:nvPr>
            <p:ph type="sldNum" sz="quarter" idx="5"/>
          </p:nvPr>
        </p:nvSpPr>
        <p:spPr/>
        <p:txBody>
          <a:bodyPr/>
          <a:lstStyle/>
          <a:p>
            <a:fld id="{8AAA2DB7-8973-4964-8E83-0FC396AC9B6B}" type="slidenum">
              <a:rPr lang="en-US" altLang="zh-CN" smtClean="0"/>
              <a:t>101</a:t>
            </a:fld>
            <a:endParaRPr lang="en-US" altLang="zh-CN"/>
          </a:p>
        </p:txBody>
      </p:sp>
    </p:spTree>
    <p:extLst>
      <p:ext uri="{BB962C8B-B14F-4D97-AF65-F5344CB8AC3E}">
        <p14:creationId xmlns:p14="http://schemas.microsoft.com/office/powerpoint/2010/main" val="2484667551"/>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indent="0">
                  <a:lnSpc>
                    <a:spcPts val="1800"/>
                  </a:lnSpc>
                  <a:spcBef>
                    <a:spcPts val="600"/>
                  </a:spcBef>
                </a:pPr>
                <a14:m>
                  <m:oMath xmlns:m="http://schemas.openxmlformats.org/officeDocument/2006/math">
                    <m:r>
                      <a:rPr lang="zh-CN" altLang="en-US" sz="1800" i="1" kern="1200" smtClean="0">
                        <a:solidFill>
                          <a:schemeClr val="tx1"/>
                        </a:solidFill>
                        <a:latin typeface="Cambria Math" panose="02040503050406030204" pitchFamily="18" charset="0"/>
                        <a:ea typeface="宋体" panose="02010600030101010101" pitchFamily="2" charset="-122"/>
                        <a:cs typeface="+mn-cs"/>
                      </a:rPr>
                      <m:t>𝑘</m:t>
                    </m:r>
                  </m:oMath>
                </a14:m>
                <a:r>
                  <a:rPr lang="en-US" altLang="zh-CN" sz="1800"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 </a:t>
                </a:r>
                <a:r>
                  <a:rPr lang="zh-CN" altLang="zh-CN" sz="1800"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空间的平移对称性表述为对于周期布里渊图景下的同一个能带，有：</a:t>
                </a:r>
                <a:endParaRPr lang="en-US" altLang="zh-CN" sz="1800"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endParaRPr>
              </a:p>
              <a:p>
                <a:pPr indent="279400">
                  <a:lnSpc>
                    <a:spcPts val="1800"/>
                  </a:lnSpc>
                  <a:spcBef>
                    <a:spcPts val="600"/>
                  </a:spcBef>
                </a:pPr>
                <a14:m>
                  <m:oMathPara xmlns:m="http://schemas.openxmlformats.org/officeDocument/2006/math">
                    <m:oMathParaPr>
                      <m:jc m:val="centerGroup"/>
                    </m:oMathParaPr>
                    <m:oMath xmlns:m="http://schemas.openxmlformats.org/officeDocument/2006/math">
                      <m:r>
                        <a:rPr lang="zh-CN" altLang="en-US" sz="2800" i="1" smtClean="0">
                          <a:latin typeface="Cambria Math" panose="02040503050406030204" pitchFamily="18" charset="0"/>
                        </a:rPr>
                        <m:t>𝐸</m:t>
                      </m:r>
                      <m:d>
                        <m:dPr>
                          <m:ctrlPr>
                            <a:rPr lang="zh-CN" altLang="en-US" sz="2800" i="1">
                              <a:latin typeface="Cambria Math" panose="02040503050406030204" pitchFamily="18" charset="0"/>
                            </a:rPr>
                          </m:ctrlPr>
                        </m:dPr>
                        <m:e>
                          <m:r>
                            <a:rPr lang="zh-CN" altLang="en-US" sz="2800" i="1">
                              <a:latin typeface="Cambria Math" panose="02040503050406030204" pitchFamily="18" charset="0"/>
                            </a:rPr>
                            <m:t>𝑘</m:t>
                          </m:r>
                        </m:e>
                      </m:d>
                      <m:r>
                        <a:rPr lang="zh-CN" altLang="en-US" sz="2800" i="0">
                          <a:latin typeface="Cambria Math" panose="02040503050406030204" pitchFamily="18" charset="0"/>
                        </a:rPr>
                        <m:t>=</m:t>
                      </m:r>
                      <m:r>
                        <a:rPr lang="zh-CN" altLang="en-US" sz="2800" i="1">
                          <a:latin typeface="Cambria Math" panose="02040503050406030204" pitchFamily="18" charset="0"/>
                        </a:rPr>
                        <m:t>𝐸</m:t>
                      </m:r>
                      <m:d>
                        <m:dPr>
                          <m:ctrlPr>
                            <a:rPr lang="zh-CN" altLang="en-US" sz="2800" i="1">
                              <a:latin typeface="Cambria Math" panose="02040503050406030204" pitchFamily="18" charset="0"/>
                            </a:rPr>
                          </m:ctrlPr>
                        </m:dPr>
                        <m:e>
                          <m:r>
                            <a:rPr lang="zh-CN" altLang="en-US" sz="2800" i="1">
                              <a:latin typeface="Cambria Math" panose="02040503050406030204" pitchFamily="18" charset="0"/>
                            </a:rPr>
                            <m:t>𝑘</m:t>
                          </m:r>
                          <m:r>
                            <a:rPr lang="zh-CN" altLang="en-US" sz="2800" i="0">
                              <a:latin typeface="Cambria Math" panose="02040503050406030204" pitchFamily="18" charset="0"/>
                            </a:rPr>
                            <m:t>+</m:t>
                          </m:r>
                          <m:sSub>
                            <m:sSubPr>
                              <m:ctrlPr>
                                <a:rPr lang="zh-CN" altLang="en-US" sz="2800" i="1">
                                  <a:solidFill>
                                    <a:srgbClr val="836967"/>
                                  </a:solidFill>
                                  <a:latin typeface="Cambria Math" panose="02040503050406030204" pitchFamily="18" charset="0"/>
                                </a:rPr>
                              </m:ctrlPr>
                            </m:sSubPr>
                            <m:e>
                              <m:r>
                                <a:rPr lang="zh-CN" altLang="en-US" sz="2800" i="1">
                                  <a:latin typeface="Cambria Math" panose="02040503050406030204" pitchFamily="18" charset="0"/>
                                </a:rPr>
                                <m:t>𝐺</m:t>
                              </m:r>
                            </m:e>
                            <m:sub>
                              <m:r>
                                <a:rPr lang="zh-CN" altLang="en-US" sz="2800" i="1">
                                  <a:latin typeface="Cambria Math" panose="02040503050406030204" pitchFamily="18" charset="0"/>
                                </a:rPr>
                                <m:t>𝑛</m:t>
                              </m:r>
                            </m:sub>
                          </m:sSub>
                        </m:e>
                      </m:d>
                    </m:oMath>
                  </m:oMathPara>
                </a14:m>
                <a:endParaRPr lang="en-US" altLang="zh-CN" sz="1800"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endParaRPr>
              </a:p>
              <a:p>
                <a:pPr marL="0" marR="0" lvl="0" indent="0" algn="l" defTabSz="914400" rtl="0" eaLnBrk="0" fontAlgn="base" latinLnBrk="0" hangingPunct="0">
                  <a:lnSpc>
                    <a:spcPts val="1800"/>
                  </a:lnSpc>
                  <a:spcBef>
                    <a:spcPts val="600"/>
                  </a:spcBef>
                  <a:spcAft>
                    <a:spcPct val="0"/>
                  </a:spcAft>
                  <a:buClrTx/>
                  <a:buSzTx/>
                  <a:buFontTx/>
                  <a:buNone/>
                  <a:tabLst/>
                  <a:defRPr/>
                </a:pPr>
                <a:r>
                  <a:rPr lang="zh-CN" altLang="zh-CN" sz="1800"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而对于不同的能带，则：</a:t>
                </a:r>
                <a:endParaRPr lang="zh-CN" altLang="zh-CN" sz="1800" kern="100" dirty="0">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p>
                <a:pPr indent="279400">
                  <a:lnSpc>
                    <a:spcPts val="1800"/>
                  </a:lnSpc>
                  <a:spcBef>
                    <a:spcPts val="600"/>
                  </a:spcBef>
                </a:pPr>
                <a14:m>
                  <m:oMathPara xmlns:m="http://schemas.openxmlformats.org/officeDocument/2006/math">
                    <m:oMathParaPr>
                      <m:jc m:val="centerGroup"/>
                    </m:oMathParaPr>
                    <m:oMath xmlns:m="http://schemas.openxmlformats.org/officeDocument/2006/math">
                      <m:r>
                        <a:rPr lang="zh-CN" altLang="en-US" sz="2800" i="1" smtClean="0">
                          <a:latin typeface="Cambria Math" panose="02040503050406030204" pitchFamily="18" charset="0"/>
                        </a:rPr>
                        <m:t>𝐸</m:t>
                      </m:r>
                      <m:d>
                        <m:dPr>
                          <m:ctrlPr>
                            <a:rPr lang="zh-CN" altLang="en-US" sz="2800" i="1">
                              <a:latin typeface="Cambria Math" panose="02040503050406030204" pitchFamily="18" charset="0"/>
                            </a:rPr>
                          </m:ctrlPr>
                        </m:dPr>
                        <m:e>
                          <m:r>
                            <a:rPr lang="zh-CN" altLang="en-US" sz="2800" i="1">
                              <a:latin typeface="Cambria Math" panose="02040503050406030204" pitchFamily="18" charset="0"/>
                            </a:rPr>
                            <m:t>𝑘</m:t>
                          </m:r>
                        </m:e>
                      </m:d>
                      <m:r>
                        <a:rPr lang="zh-CN" altLang="en-US" sz="2800" i="0">
                          <a:latin typeface="Cambria Math" panose="02040503050406030204" pitchFamily="18" charset="0"/>
                        </a:rPr>
                        <m:t>≠</m:t>
                      </m:r>
                      <m:r>
                        <a:rPr lang="zh-CN" altLang="en-US" sz="2800" i="1">
                          <a:latin typeface="Cambria Math" panose="02040503050406030204" pitchFamily="18" charset="0"/>
                        </a:rPr>
                        <m:t>𝐸</m:t>
                      </m:r>
                      <m:d>
                        <m:dPr>
                          <m:ctrlPr>
                            <a:rPr lang="zh-CN" altLang="en-US" sz="2800" i="1">
                              <a:latin typeface="Cambria Math" panose="02040503050406030204" pitchFamily="18" charset="0"/>
                            </a:rPr>
                          </m:ctrlPr>
                        </m:dPr>
                        <m:e>
                          <m:r>
                            <a:rPr lang="zh-CN" altLang="en-US" sz="2800" i="1">
                              <a:latin typeface="Cambria Math" panose="02040503050406030204" pitchFamily="18" charset="0"/>
                            </a:rPr>
                            <m:t>𝑘</m:t>
                          </m:r>
                          <m:r>
                            <a:rPr lang="zh-CN" altLang="en-US" sz="2800" i="0">
                              <a:latin typeface="Cambria Math" panose="02040503050406030204" pitchFamily="18" charset="0"/>
                            </a:rPr>
                            <m:t>+</m:t>
                          </m:r>
                          <m:sSub>
                            <m:sSubPr>
                              <m:ctrlPr>
                                <a:rPr lang="zh-CN" altLang="en-US" sz="2800" i="1">
                                  <a:solidFill>
                                    <a:srgbClr val="836967"/>
                                  </a:solidFill>
                                  <a:latin typeface="Cambria Math" panose="02040503050406030204" pitchFamily="18" charset="0"/>
                                </a:rPr>
                              </m:ctrlPr>
                            </m:sSubPr>
                            <m:e>
                              <m:r>
                                <a:rPr lang="zh-CN" altLang="en-US" sz="2800" i="1">
                                  <a:latin typeface="Cambria Math" panose="02040503050406030204" pitchFamily="18" charset="0"/>
                                </a:rPr>
                                <m:t>𝐺</m:t>
                              </m:r>
                            </m:e>
                            <m:sub>
                              <m:r>
                                <a:rPr lang="zh-CN" altLang="en-US" sz="2800" i="1">
                                  <a:latin typeface="Cambria Math" panose="02040503050406030204" pitchFamily="18" charset="0"/>
                                </a:rPr>
                                <m:t>𝑛</m:t>
                              </m:r>
                            </m:sub>
                          </m:sSub>
                        </m:e>
                      </m:d>
                    </m:oMath>
                  </m:oMathPara>
                </a14:m>
                <a:endParaRPr lang="zh-CN" altLang="en-US" sz="1800"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endParaRPr>
              </a:p>
            </p:txBody>
          </p:sp>
        </mc:Choice>
        <mc:Fallback xmlns="">
          <p:sp>
            <p:nvSpPr>
              <p:cNvPr id="3" name="备注占位符 2"/>
              <p:cNvSpPr>
                <a:spLocks noGrp="1"/>
              </p:cNvSpPr>
              <p:nvPr>
                <p:ph type="body" idx="1"/>
              </p:nvPr>
            </p:nvSpPr>
            <p:spPr/>
            <p:txBody>
              <a:bodyPr/>
              <a:lstStyle/>
              <a:p>
                <a:pPr indent="279400">
                  <a:lnSpc>
                    <a:spcPts val="1800"/>
                  </a:lnSpc>
                  <a:spcBef>
                    <a:spcPts val="600"/>
                  </a:spcBef>
                </a:pPr>
                <a:r>
                  <a:rPr lang="en-US" altLang="zh-CN" sz="1800" i="1"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k </a:t>
                </a:r>
                <a:r>
                  <a:rPr lang="zh-CN" altLang="zh-CN" sz="1800"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空间的平移对称性表述为对于周期布里渊图景下的同一个能带，有：</a:t>
                </a:r>
                <a:endParaRPr lang="en-US" altLang="zh-CN" sz="1800"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endParaRPr>
              </a:p>
              <a:p>
                <a:pPr indent="279400">
                  <a:lnSpc>
                    <a:spcPts val="1800"/>
                  </a:lnSpc>
                  <a:spcBef>
                    <a:spcPts val="600"/>
                  </a:spcBef>
                </a:pPr>
                <a:r>
                  <a:rPr lang="zh-CN" altLang="en-US" sz="2800" i="0">
                    <a:latin typeface="Cambria Math" panose="02040503050406030204" pitchFamily="18" charset="0"/>
                  </a:rPr>
                  <a:t>𝐸(𝑘)=𝐸(𝑘+𝐺</a:t>
                </a:r>
                <a:r>
                  <a:rPr lang="zh-CN" altLang="en-US" sz="2800" i="0">
                    <a:solidFill>
                      <a:srgbClr val="836967"/>
                    </a:solidFill>
                    <a:latin typeface="Cambria Math" panose="02040503050406030204" pitchFamily="18" charset="0"/>
                  </a:rPr>
                  <a:t>_</a:t>
                </a:r>
                <a:r>
                  <a:rPr lang="zh-CN" altLang="en-US" sz="2800" i="0">
                    <a:latin typeface="Cambria Math" panose="02040503050406030204" pitchFamily="18" charset="0"/>
                  </a:rPr>
                  <a:t>𝑛 )</a:t>
                </a:r>
                <a:endParaRPr lang="en-US" altLang="zh-CN" sz="1800"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endParaRPr>
              </a:p>
              <a:p>
                <a:pPr marL="0" marR="0" lvl="0" indent="279400" algn="l" defTabSz="914400" rtl="0" eaLnBrk="0" fontAlgn="base" latinLnBrk="0" hangingPunct="0">
                  <a:lnSpc>
                    <a:spcPts val="1800"/>
                  </a:lnSpc>
                  <a:spcBef>
                    <a:spcPts val="600"/>
                  </a:spcBef>
                  <a:spcAft>
                    <a:spcPct val="0"/>
                  </a:spcAft>
                  <a:buClrTx/>
                  <a:buSzTx/>
                  <a:buFontTx/>
                  <a:buNone/>
                  <a:tabLst/>
                  <a:defRPr/>
                </a:pPr>
                <a:r>
                  <a:rPr lang="zh-CN" altLang="zh-CN" sz="1800"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而对于不同的能带，则：</a:t>
                </a:r>
                <a:endParaRPr lang="zh-CN" altLang="zh-CN" sz="1800" kern="100" dirty="0">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p>
                <a:pPr indent="279400">
                  <a:lnSpc>
                    <a:spcPts val="1800"/>
                  </a:lnSpc>
                  <a:spcBef>
                    <a:spcPts val="600"/>
                  </a:spcBef>
                </a:pPr>
                <a:r>
                  <a:rPr lang="zh-CN" altLang="en-US" sz="2800" i="0">
                    <a:latin typeface="Cambria Math" panose="02040503050406030204" pitchFamily="18" charset="0"/>
                  </a:rPr>
                  <a:t>𝐸(𝑘)≠𝐸(𝑘+𝐺</a:t>
                </a:r>
                <a:r>
                  <a:rPr lang="zh-CN" altLang="en-US" sz="2800" i="0">
                    <a:solidFill>
                      <a:srgbClr val="836967"/>
                    </a:solidFill>
                    <a:latin typeface="Cambria Math" panose="02040503050406030204" pitchFamily="18" charset="0"/>
                  </a:rPr>
                  <a:t>_</a:t>
                </a:r>
                <a:r>
                  <a:rPr lang="zh-CN" altLang="en-US" sz="2800" i="0">
                    <a:latin typeface="Cambria Math" panose="02040503050406030204" pitchFamily="18" charset="0"/>
                  </a:rPr>
                  <a:t>𝑛 )</a:t>
                </a:r>
                <a:endParaRPr lang="zh-CN" altLang="en-US" sz="1800"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endParaRPr>
              </a:p>
            </p:txBody>
          </p:sp>
        </mc:Fallback>
      </mc:AlternateContent>
      <p:sp>
        <p:nvSpPr>
          <p:cNvPr id="4" name="灯片编号占位符 3"/>
          <p:cNvSpPr>
            <a:spLocks noGrp="1"/>
          </p:cNvSpPr>
          <p:nvPr>
            <p:ph type="sldNum" sz="quarter" idx="5"/>
          </p:nvPr>
        </p:nvSpPr>
        <p:spPr/>
        <p:txBody>
          <a:bodyPr/>
          <a:lstStyle/>
          <a:p>
            <a:fld id="{8AAA2DB7-8973-4964-8E83-0FC396AC9B6B}" type="slidenum">
              <a:rPr lang="en-US" altLang="zh-CN" smtClean="0"/>
              <a:t>102</a:t>
            </a:fld>
            <a:endParaRPr lang="en-US" altLang="zh-CN"/>
          </a:p>
        </p:txBody>
      </p:sp>
    </p:spTree>
    <p:extLst>
      <p:ext uri="{BB962C8B-B14F-4D97-AF65-F5344CB8AC3E}">
        <p14:creationId xmlns:p14="http://schemas.microsoft.com/office/powerpoint/2010/main" val="2625837377"/>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800"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换言之，每一个能带的单个状态都对应一个独立的简约波矢，而对一个简约波矢而言则存在有一系列能量不同的状态。所以在描述电子运动状态时需要指明</a:t>
            </a:r>
            <a:r>
              <a:rPr lang="zh-CN" altLang="zh-CN" sz="1800" kern="100" dirty="0">
                <a:solidFill>
                  <a:srgbClr val="000000"/>
                </a:solidFill>
                <a:effectLst/>
                <a:latin typeface="宋体" panose="02010600030101010101" pitchFamily="2" charset="-122"/>
                <a:ea typeface="Times New Roman" panose="02020603050405020304" pitchFamily="18" charset="0"/>
                <a:cs typeface="宋体" panose="02010600030101010101" pitchFamily="2" charset="-122"/>
              </a:rPr>
              <a:t> </a:t>
            </a:r>
            <a:r>
              <a:rPr lang="en-US" altLang="zh-CN" sz="1800" kern="100" dirty="0">
                <a:solidFill>
                  <a:srgbClr val="000000"/>
                </a:solidFill>
                <a:effectLst/>
                <a:latin typeface="宋体" panose="02010600030101010101" pitchFamily="2" charset="-122"/>
                <a:ea typeface="Times New Roman" panose="02020603050405020304" pitchFamily="18" charset="0"/>
                <a:cs typeface="宋体" panose="02010600030101010101" pitchFamily="2" charset="-122"/>
              </a:rPr>
              <a:t>1</a:t>
            </a:r>
            <a:r>
              <a:rPr lang="zh-CN" altLang="zh-CN" sz="1800"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）属于哪个能带，</a:t>
            </a:r>
            <a:r>
              <a:rPr lang="en-US" altLang="zh-CN" sz="1800"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2</a:t>
            </a:r>
            <a:r>
              <a:rPr lang="zh-CN" altLang="zh-CN" sz="1800"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）简约波矢。</a:t>
            </a:r>
            <a:endParaRPr lang="zh-CN" altLang="zh-CN" sz="1800" kern="100" dirty="0">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p>
            <a:endParaRPr lang="zh-CN" altLang="en-US" dirty="0"/>
          </a:p>
        </p:txBody>
      </p:sp>
      <p:sp>
        <p:nvSpPr>
          <p:cNvPr id="4" name="灯片编号占位符 3"/>
          <p:cNvSpPr>
            <a:spLocks noGrp="1"/>
          </p:cNvSpPr>
          <p:nvPr>
            <p:ph type="sldNum" sz="quarter" idx="5"/>
          </p:nvPr>
        </p:nvSpPr>
        <p:spPr/>
        <p:txBody>
          <a:bodyPr/>
          <a:lstStyle/>
          <a:p>
            <a:fld id="{8AAA2DB7-8973-4964-8E83-0FC396AC9B6B}" type="slidenum">
              <a:rPr lang="en-US" altLang="zh-CN" smtClean="0"/>
              <a:t>103</a:t>
            </a:fld>
            <a:endParaRPr lang="en-US" altLang="zh-CN"/>
          </a:p>
        </p:txBody>
      </p:sp>
    </p:spTree>
    <p:extLst>
      <p:ext uri="{BB962C8B-B14F-4D97-AF65-F5344CB8AC3E}">
        <p14:creationId xmlns:p14="http://schemas.microsoft.com/office/powerpoint/2010/main" val="3317671028"/>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en-US" altLang="zh-CN" sz="1800" kern="100" dirty="0">
                    <a:solidFill>
                      <a:srgbClr val="000000"/>
                    </a:solidFill>
                    <a:effectLst/>
                    <a:latin typeface="Calibri" panose="020F0502020204030204" pitchFamily="34" charset="0"/>
                    <a:ea typeface="宋体" panose="02010600030101010101" pitchFamily="2" charset="-122"/>
                    <a:cs typeface="宋体" panose="02010600030101010101" pitchFamily="2" charset="-122"/>
                  </a:rPr>
                  <a:t> </a:t>
                </a:r>
                <a:r>
                  <a:rPr lang="zh-CN" altLang="zh-CN" sz="1800" kern="100" dirty="0">
                    <a:solidFill>
                      <a:srgbClr val="000000"/>
                    </a:solidFill>
                    <a:effectLst/>
                    <a:latin typeface="Calibri" panose="020F0502020204030204" pitchFamily="34" charset="0"/>
                    <a:ea typeface="宋体" panose="02010600030101010101" pitchFamily="2" charset="-122"/>
                    <a:cs typeface="宋体" panose="02010600030101010101" pitchFamily="2" charset="-122"/>
                  </a:rPr>
                  <a:t>为了更好理解能带在</a:t>
                </a:r>
                <a14:m>
                  <m:oMath xmlns:m="http://schemas.openxmlformats.org/officeDocument/2006/math">
                    <m:r>
                      <a:rPr lang="zh-CN" altLang="en-US" sz="1800" i="1" kern="1200" smtClean="0">
                        <a:solidFill>
                          <a:schemeClr val="tx1"/>
                        </a:solidFill>
                        <a:latin typeface="Cambria Math" panose="02040503050406030204" pitchFamily="18" charset="0"/>
                        <a:ea typeface="宋体" panose="02010600030101010101" pitchFamily="2" charset="-122"/>
                        <a:cs typeface="+mn-cs"/>
                      </a:rPr>
                      <m:t>𝑘</m:t>
                    </m:r>
                    <m:r>
                      <a:rPr lang="en-US" altLang="zh-CN" sz="1800" b="1" i="1" kern="1200" smtClean="0">
                        <a:solidFill>
                          <a:schemeClr val="tx1"/>
                        </a:solidFill>
                        <a:latin typeface="Cambria Math" panose="02040503050406030204" pitchFamily="18" charset="0"/>
                        <a:ea typeface="宋体" panose="02010600030101010101" pitchFamily="2" charset="-122"/>
                        <a:cs typeface="+mn-cs"/>
                      </a:rPr>
                      <m:t> </m:t>
                    </m:r>
                  </m:oMath>
                </a14:m>
                <a:r>
                  <a:rPr lang="zh-CN" altLang="zh-CN" sz="1800" kern="100" dirty="0">
                    <a:solidFill>
                      <a:srgbClr val="000000"/>
                    </a:solidFill>
                    <a:effectLst/>
                    <a:latin typeface="Calibri" panose="020F0502020204030204" pitchFamily="34" charset="0"/>
                    <a:ea typeface="宋体" panose="02010600030101010101" pitchFamily="2" charset="-122"/>
                    <a:cs typeface="宋体" panose="02010600030101010101" pitchFamily="2" charset="-122"/>
                  </a:rPr>
                  <a:t>空间的平移对称性，这里给出由</a:t>
                </a:r>
                <a:r>
                  <a:rPr lang="zh-CN" altLang="zh-CN" sz="18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矩阵特征方程计算能带的方法。</a:t>
                </a:r>
                <a:endParaRPr lang="en-US" altLang="zh-CN" sz="18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800" kern="100" dirty="0">
                    <a:solidFill>
                      <a:srgbClr val="000000"/>
                    </a:solidFill>
                    <a:effectLst/>
                    <a:latin typeface="Calibri" panose="020F0502020204030204" pitchFamily="34" charset="0"/>
                    <a:ea typeface="宋体" panose="02010600030101010101" pitchFamily="2" charset="-122"/>
                    <a:cs typeface="宋体" panose="02010600030101010101" pitchFamily="2" charset="-122"/>
                  </a:rPr>
                  <a:t>式</a:t>
                </a:r>
                <a:r>
                  <a:rPr lang="zh-CN" altLang="en-US" sz="1800" kern="100" dirty="0">
                    <a:solidFill>
                      <a:srgbClr val="000000"/>
                    </a:solidFill>
                    <a:effectLst/>
                    <a:latin typeface="Calibri" panose="020F0502020204030204" pitchFamily="34" charset="0"/>
                    <a:ea typeface="宋体" panose="02010600030101010101" pitchFamily="2" charset="-122"/>
                    <a:cs typeface="宋体" panose="02010600030101010101" pitchFamily="2" charset="-122"/>
                  </a:rPr>
                  <a:t>中</a:t>
                </a:r>
                <a:r>
                  <a:rPr lang="zh-CN" altLang="zh-CN" sz="1800" kern="100" dirty="0">
                    <a:solidFill>
                      <a:srgbClr val="000000"/>
                    </a:solidFill>
                    <a:effectLst/>
                    <a:latin typeface="Calibri" panose="020F0502020204030204" pitchFamily="34" charset="0"/>
                    <a:ea typeface="宋体" panose="02010600030101010101" pitchFamily="2" charset="-122"/>
                    <a:cs typeface="宋体" panose="02010600030101010101" pitchFamily="2" charset="-122"/>
                  </a:rPr>
                  <a:t>给出了一维周期势场中的能量本征值方程：</a:t>
                </a:r>
                <a:endParaRPr lang="zh-CN" altLang="zh-CN" sz="1800" kern="100" dirty="0">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p>
                <a:pPr/>
                <a14:m>
                  <m:oMathPara xmlns:m="http://schemas.openxmlformats.org/officeDocument/2006/math">
                    <m:oMathParaPr>
                      <m:jc m:val="centerGroup"/>
                    </m:oMathParaPr>
                    <m:oMath xmlns:m="http://schemas.openxmlformats.org/officeDocument/2006/math">
                      <m:d>
                        <m:dPr>
                          <m:begChr m:val="["/>
                          <m:endChr m:val="]"/>
                          <m:ctrlPr>
                            <a:rPr lang="zh-CN" altLang="en-US" i="1" smtClean="0">
                              <a:latin typeface="Cambria Math" panose="02040503050406030204" pitchFamily="18" charset="0"/>
                            </a:rPr>
                          </m:ctrlPr>
                        </m:dPr>
                        <m:e>
                          <m:r>
                            <a:rPr lang="zh-CN" altLang="en-US">
                              <a:latin typeface="Cambria Math" panose="02040503050406030204" pitchFamily="18" charset="0"/>
                            </a:rPr>
                            <m:t>−</m:t>
                          </m:r>
                          <m:f>
                            <m:fPr>
                              <m:ctrlPr>
                                <a:rPr lang="zh-CN" altLang="en-US" i="1">
                                  <a:solidFill>
                                    <a:srgbClr val="836967"/>
                                  </a:solidFill>
                                  <a:latin typeface="Cambria Math" panose="02040503050406030204" pitchFamily="18" charset="0"/>
                                </a:rPr>
                              </m:ctrlPr>
                            </m:fPr>
                            <m:num>
                              <m:sSup>
                                <m:sSupPr>
                                  <m:ctrlPr>
                                    <a:rPr lang="zh-CN" altLang="en-US" i="1">
                                      <a:solidFill>
                                        <a:srgbClr val="836967"/>
                                      </a:solidFill>
                                      <a:latin typeface="Cambria Math" panose="02040503050406030204" pitchFamily="18" charset="0"/>
                                    </a:rPr>
                                  </m:ctrlPr>
                                </m:sSupPr>
                                <m:e>
                                  <m:r>
                                    <a:rPr lang="zh-CN" altLang="en-US" i="0">
                                      <a:latin typeface="Cambria Math" panose="02040503050406030204" pitchFamily="18" charset="0"/>
                                    </a:rPr>
                                    <m:t>ℏ</m:t>
                                  </m:r>
                                </m:e>
                                <m:sup>
                                  <m:r>
                                    <a:rPr lang="zh-CN" altLang="en-US" i="0">
                                      <a:latin typeface="Cambria Math" panose="02040503050406030204" pitchFamily="18" charset="0"/>
                                    </a:rPr>
                                    <m:t>2</m:t>
                                  </m:r>
                                </m:sup>
                              </m:sSup>
                            </m:num>
                            <m:den>
                              <m:r>
                                <a:rPr lang="zh-CN" altLang="en-US" i="0">
                                  <a:latin typeface="Cambria Math" panose="02040503050406030204" pitchFamily="18" charset="0"/>
                                </a:rPr>
                                <m:t>2</m:t>
                              </m:r>
                              <m:r>
                                <a:rPr lang="zh-CN" altLang="en-US" i="1">
                                  <a:latin typeface="Cambria Math" panose="02040503050406030204" pitchFamily="18" charset="0"/>
                                </a:rPr>
                                <m:t>𝑚</m:t>
                              </m:r>
                            </m:den>
                          </m:f>
                          <m:f>
                            <m:fPr>
                              <m:ctrlPr>
                                <a:rPr lang="zh-CN" altLang="en-US" i="1">
                                  <a:solidFill>
                                    <a:srgbClr val="836967"/>
                                  </a:solidFill>
                                  <a:latin typeface="Cambria Math" panose="02040503050406030204" pitchFamily="18" charset="0"/>
                                </a:rPr>
                              </m:ctrlPr>
                            </m:fPr>
                            <m:num>
                              <m:sSup>
                                <m:sSupPr>
                                  <m:ctrlPr>
                                    <a:rPr lang="zh-CN" altLang="en-US" i="1">
                                      <a:solidFill>
                                        <a:srgbClr val="836967"/>
                                      </a:solidFill>
                                      <a:latin typeface="Cambria Math" panose="02040503050406030204" pitchFamily="18" charset="0"/>
                                    </a:rPr>
                                  </m:ctrlPr>
                                </m:sSupPr>
                                <m:e>
                                  <m:r>
                                    <a:rPr lang="zh-CN" altLang="en-US" i="1">
                                      <a:latin typeface="Cambria Math" panose="02040503050406030204" pitchFamily="18" charset="0"/>
                                    </a:rPr>
                                    <m:t>𝑑</m:t>
                                  </m:r>
                                </m:e>
                                <m:sup>
                                  <m:r>
                                    <a:rPr lang="zh-CN" altLang="en-US" i="0">
                                      <a:latin typeface="Cambria Math" panose="02040503050406030204" pitchFamily="18" charset="0"/>
                                    </a:rPr>
                                    <m:t>2</m:t>
                                  </m:r>
                                </m:sup>
                              </m:sSup>
                            </m:num>
                            <m:den>
                              <m:r>
                                <a:rPr lang="zh-CN" altLang="en-US" i="1">
                                  <a:latin typeface="Cambria Math" panose="02040503050406030204" pitchFamily="18" charset="0"/>
                                </a:rPr>
                                <m:t>𝑑</m:t>
                              </m:r>
                              <m:sSup>
                                <m:sSupPr>
                                  <m:ctrlPr>
                                    <a:rPr lang="zh-CN" altLang="en-US" i="1">
                                      <a:solidFill>
                                        <a:srgbClr val="836967"/>
                                      </a:solidFill>
                                      <a:latin typeface="Cambria Math" panose="02040503050406030204" pitchFamily="18" charset="0"/>
                                    </a:rPr>
                                  </m:ctrlPr>
                                </m:sSupPr>
                                <m:e>
                                  <m:r>
                                    <a:rPr lang="zh-CN" altLang="en-US" i="1">
                                      <a:latin typeface="Cambria Math" panose="02040503050406030204" pitchFamily="18" charset="0"/>
                                    </a:rPr>
                                    <m:t>𝑥</m:t>
                                  </m:r>
                                </m:e>
                                <m:sup>
                                  <m:r>
                                    <a:rPr lang="zh-CN" altLang="en-US" i="0">
                                      <a:latin typeface="Cambria Math" panose="02040503050406030204" pitchFamily="18" charset="0"/>
                                    </a:rPr>
                                    <m:t>2</m:t>
                                  </m:r>
                                </m:sup>
                              </m:sSup>
                            </m:den>
                          </m:f>
                          <m:r>
                            <a:rPr lang="zh-CN" altLang="en-US" i="0">
                              <a:latin typeface="Cambria Math" panose="02040503050406030204" pitchFamily="18" charset="0"/>
                            </a:rPr>
                            <m:t>+</m:t>
                          </m:r>
                          <m:r>
                            <a:rPr lang="zh-CN" altLang="en-US" i="1">
                              <a:latin typeface="Cambria Math" panose="02040503050406030204" pitchFamily="18" charset="0"/>
                            </a:rPr>
                            <m:t>𝑉</m:t>
                          </m:r>
                          <m:d>
                            <m:dPr>
                              <m:ctrlPr>
                                <a:rPr lang="zh-CN" altLang="en-US" i="1">
                                  <a:latin typeface="Cambria Math" panose="02040503050406030204" pitchFamily="18" charset="0"/>
                                </a:rPr>
                              </m:ctrlPr>
                            </m:dPr>
                            <m:e>
                              <m:r>
                                <a:rPr lang="zh-CN" altLang="en-US" i="1">
                                  <a:latin typeface="Cambria Math" panose="02040503050406030204" pitchFamily="18" charset="0"/>
                                </a:rPr>
                                <m:t>𝑥</m:t>
                              </m:r>
                            </m:e>
                          </m:d>
                        </m:e>
                      </m:d>
                      <m:sSubSup>
                        <m:sSubSupPr>
                          <m:ctrlPr>
                            <a:rPr lang="zh-CN" altLang="en-US" i="1">
                              <a:solidFill>
                                <a:srgbClr val="836967"/>
                              </a:solidFill>
                              <a:latin typeface="Cambria Math" panose="02040503050406030204" pitchFamily="18" charset="0"/>
                            </a:rPr>
                          </m:ctrlPr>
                        </m:sSubSupPr>
                        <m:e>
                          <m:r>
                            <a:rPr lang="zh-CN" altLang="en-US" i="1">
                              <a:latin typeface="Cambria Math" panose="02040503050406030204" pitchFamily="18" charset="0"/>
                            </a:rPr>
                            <m:t>𝜓</m:t>
                          </m:r>
                        </m:e>
                        <m:sub>
                          <m:sSup>
                            <m:sSupPr>
                              <m:ctrlPr>
                                <a:rPr lang="zh-CN" altLang="en-US" i="1">
                                  <a:solidFill>
                                    <a:srgbClr val="836967"/>
                                  </a:solidFill>
                                  <a:latin typeface="Cambria Math" panose="02040503050406030204" pitchFamily="18" charset="0"/>
                                </a:rPr>
                              </m:ctrlPr>
                            </m:sSupPr>
                            <m:e/>
                            <m:sup>
                              <m:r>
                                <a:rPr lang="zh-CN" altLang="en-US" i="1">
                                  <a:latin typeface="Cambria Math" panose="02040503050406030204" pitchFamily="18" charset="0"/>
                                </a:rPr>
                                <m:t>𝑘</m:t>
                              </m:r>
                            </m:sup>
                          </m:sSup>
                        </m:sub>
                        <m:sup/>
                      </m:sSubSup>
                      <m:d>
                        <m:dPr>
                          <m:ctrlPr>
                            <a:rPr lang="zh-CN" altLang="en-US" i="1">
                              <a:latin typeface="Cambria Math" panose="02040503050406030204" pitchFamily="18" charset="0"/>
                            </a:rPr>
                          </m:ctrlPr>
                        </m:dPr>
                        <m:e>
                          <m:r>
                            <a:rPr lang="zh-CN" altLang="en-US" i="1">
                              <a:latin typeface="Cambria Math" panose="02040503050406030204" pitchFamily="18" charset="0"/>
                            </a:rPr>
                            <m:t>𝑥</m:t>
                          </m:r>
                        </m:e>
                      </m:d>
                      <m:r>
                        <a:rPr lang="zh-CN" altLang="en-US" i="0">
                          <a:latin typeface="Cambria Math" panose="02040503050406030204" pitchFamily="18" charset="0"/>
                        </a:rPr>
                        <m:t>=</m:t>
                      </m:r>
                      <m:r>
                        <a:rPr lang="zh-CN" altLang="en-US" i="1">
                          <a:latin typeface="Cambria Math" panose="02040503050406030204" pitchFamily="18" charset="0"/>
                        </a:rPr>
                        <m:t>𝐸</m:t>
                      </m:r>
                      <m:sSubSup>
                        <m:sSubSupPr>
                          <m:ctrlPr>
                            <a:rPr lang="zh-CN" altLang="en-US" i="1">
                              <a:solidFill>
                                <a:srgbClr val="836967"/>
                              </a:solidFill>
                              <a:latin typeface="Cambria Math" panose="02040503050406030204" pitchFamily="18" charset="0"/>
                            </a:rPr>
                          </m:ctrlPr>
                        </m:sSubSupPr>
                        <m:e>
                          <m:r>
                            <a:rPr lang="zh-CN" altLang="en-US" i="1">
                              <a:latin typeface="Cambria Math" panose="02040503050406030204" pitchFamily="18" charset="0"/>
                            </a:rPr>
                            <m:t>𝜓</m:t>
                          </m:r>
                        </m:e>
                        <m:sub>
                          <m:r>
                            <a:rPr lang="en-US" altLang="zh-CN" b="0" i="1" smtClean="0">
                              <a:latin typeface="Cambria Math" panose="02040503050406030204" pitchFamily="18" charset="0"/>
                            </a:rPr>
                            <m:t>𝑘</m:t>
                          </m:r>
                        </m:sub>
                        <m:sup/>
                      </m:sSubSup>
                      <m:d>
                        <m:dPr>
                          <m:ctrlPr>
                            <a:rPr lang="zh-CN" altLang="en-US" i="1">
                              <a:latin typeface="Cambria Math" panose="02040503050406030204" pitchFamily="18" charset="0"/>
                            </a:rPr>
                          </m:ctrlPr>
                        </m:dPr>
                        <m:e>
                          <m:r>
                            <a:rPr lang="zh-CN" altLang="en-US" i="1">
                              <a:latin typeface="Cambria Math" panose="02040503050406030204" pitchFamily="18" charset="0"/>
                            </a:rPr>
                            <m:t>𝑥</m:t>
                          </m:r>
                        </m:e>
                      </m:d>
                    </m:oMath>
                  </m:oMathPara>
                </a14:m>
                <a:endParaRPr lang="zh-CN" altLang="en-US" dirty="0"/>
              </a:p>
            </p:txBody>
          </p:sp>
        </mc:Choice>
        <mc:Fallback xmlns="">
          <p:sp>
            <p:nvSpPr>
              <p:cNvPr id="3" name="备注占位符 2"/>
              <p:cNvSpPr>
                <a:spLocks noGrp="1"/>
              </p:cNvSpPr>
              <p:nvPr>
                <p:ph type="body" idx="1"/>
              </p:nvPr>
            </p:nvSpPr>
            <p:spPr/>
            <p:txBody>
              <a:bodyPr/>
              <a:lstStyle/>
              <a:p>
                <a:r>
                  <a:rPr lang="en-US" altLang="zh-CN" sz="1800" kern="100" dirty="0">
                    <a:solidFill>
                      <a:srgbClr val="000000"/>
                    </a:solidFill>
                    <a:effectLst/>
                    <a:latin typeface="Calibri" panose="020F0502020204030204" pitchFamily="34" charset="0"/>
                    <a:ea typeface="宋体" panose="02010600030101010101" pitchFamily="2" charset="-122"/>
                    <a:cs typeface="宋体" panose="02010600030101010101" pitchFamily="2" charset="-122"/>
                  </a:rPr>
                  <a:t> </a:t>
                </a:r>
                <a:r>
                  <a:rPr lang="zh-CN" altLang="zh-CN" sz="1800" kern="100" dirty="0">
                    <a:solidFill>
                      <a:srgbClr val="000000"/>
                    </a:solidFill>
                    <a:effectLst/>
                    <a:latin typeface="Calibri" panose="020F0502020204030204" pitchFamily="34" charset="0"/>
                    <a:ea typeface="宋体" panose="02010600030101010101" pitchFamily="2" charset="-122"/>
                    <a:cs typeface="宋体" panose="02010600030101010101" pitchFamily="2" charset="-122"/>
                  </a:rPr>
                  <a:t>为了更好理解能带在</a:t>
                </a:r>
                <a:r>
                  <a:rPr lang="zh-CN" altLang="zh-CN" sz="1800" kern="100" dirty="0">
                    <a:solidFill>
                      <a:srgbClr val="000000"/>
                    </a:solidFill>
                    <a:effectLst/>
                    <a:latin typeface="宋体" panose="02010600030101010101" pitchFamily="2" charset="-122"/>
                    <a:ea typeface="Calibri" panose="020F0502020204030204" pitchFamily="34" charset="0"/>
                    <a:cs typeface="宋体" panose="02010600030101010101" pitchFamily="2" charset="-122"/>
                  </a:rPr>
                  <a:t> </a:t>
                </a:r>
                <a:r>
                  <a:rPr lang="en-US" altLang="zh-CN" sz="1800" b="1" i="1"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k </a:t>
                </a:r>
                <a:r>
                  <a:rPr lang="zh-CN" altLang="zh-CN" sz="1800" kern="100" dirty="0">
                    <a:solidFill>
                      <a:srgbClr val="000000"/>
                    </a:solidFill>
                    <a:effectLst/>
                    <a:latin typeface="Calibri" panose="020F0502020204030204" pitchFamily="34" charset="0"/>
                    <a:ea typeface="宋体" panose="02010600030101010101" pitchFamily="2" charset="-122"/>
                    <a:cs typeface="宋体" panose="02010600030101010101" pitchFamily="2" charset="-122"/>
                  </a:rPr>
                  <a:t>空间的平移对称性，这里给出由</a:t>
                </a:r>
                <a:r>
                  <a:rPr lang="zh-CN" altLang="zh-CN" sz="18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矩阵特征方程计算能带（</a:t>
                </a:r>
                <a:r>
                  <a:rPr lang="en-US" altLang="zh-CN" sz="1800" i="1"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E</a:t>
                </a:r>
                <a:r>
                  <a:rPr lang="en-US" altLang="zh-CN" sz="1800"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a:t>
                </a:r>
                <a:r>
                  <a:rPr lang="en-US" altLang="zh-CN" sz="1800" i="1"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k</a:t>
                </a:r>
                <a:r>
                  <a:rPr lang="zh-CN" altLang="zh-CN" sz="18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关系）的方法。</a:t>
                </a:r>
                <a:endParaRPr lang="en-US" altLang="zh-CN" sz="18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800" kern="100" dirty="0">
                    <a:solidFill>
                      <a:srgbClr val="000000"/>
                    </a:solidFill>
                    <a:effectLst/>
                    <a:latin typeface="Calibri" panose="020F0502020204030204" pitchFamily="34" charset="0"/>
                    <a:ea typeface="宋体" panose="02010600030101010101" pitchFamily="2" charset="-122"/>
                    <a:cs typeface="宋体" panose="02010600030101010101" pitchFamily="2" charset="-122"/>
                  </a:rPr>
                  <a:t>式（</a:t>
                </a:r>
                <a:r>
                  <a:rPr lang="en-US" altLang="zh-CN" sz="1800"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3-44</a:t>
                </a:r>
                <a:r>
                  <a:rPr lang="zh-CN" altLang="zh-CN" sz="1800" kern="100" dirty="0">
                    <a:solidFill>
                      <a:srgbClr val="000000"/>
                    </a:solidFill>
                    <a:effectLst/>
                    <a:latin typeface="Calibri" panose="020F0502020204030204" pitchFamily="34" charset="0"/>
                    <a:ea typeface="宋体" panose="02010600030101010101" pitchFamily="2" charset="-122"/>
                    <a:cs typeface="宋体" panose="02010600030101010101" pitchFamily="2" charset="-122"/>
                  </a:rPr>
                  <a:t>）给出了一维周期势场中的能量本征值方程：</a:t>
                </a:r>
                <a:endParaRPr lang="zh-CN" altLang="zh-CN" sz="1800" kern="100" dirty="0">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p>
                <a:r>
                  <a:rPr lang="zh-CN" altLang="en-US" i="0">
                    <a:latin typeface="Cambria Math" panose="02040503050406030204" pitchFamily="18" charset="0"/>
                  </a:rPr>
                  <a:t>[−ℏ</a:t>
                </a:r>
                <a:r>
                  <a:rPr lang="zh-CN" altLang="en-US" i="0">
                    <a:solidFill>
                      <a:srgbClr val="836967"/>
                    </a:solidFill>
                    <a:latin typeface="Cambria Math" panose="02040503050406030204" pitchFamily="18" charset="0"/>
                  </a:rPr>
                  <a:t>^</a:t>
                </a:r>
                <a:r>
                  <a:rPr lang="zh-CN" altLang="en-US" i="0">
                    <a:latin typeface="Cambria Math" panose="02040503050406030204" pitchFamily="18" charset="0"/>
                  </a:rPr>
                  <a:t>2</a:t>
                </a:r>
                <a:r>
                  <a:rPr lang="zh-CN" altLang="en-US" i="0">
                    <a:solidFill>
                      <a:srgbClr val="836967"/>
                    </a:solidFill>
                    <a:latin typeface="Cambria Math" panose="02040503050406030204" pitchFamily="18" charset="0"/>
                  </a:rPr>
                  <a:t>/</a:t>
                </a:r>
                <a:r>
                  <a:rPr lang="zh-CN" altLang="en-US" i="0">
                    <a:latin typeface="Cambria Math" panose="02040503050406030204" pitchFamily="18" charset="0"/>
                  </a:rPr>
                  <a:t>2𝑚</a:t>
                </a:r>
                <a:r>
                  <a:rPr lang="zh-CN" altLang="en-US" i="0">
                    <a:solidFill>
                      <a:srgbClr val="836967"/>
                    </a:solidFill>
                    <a:latin typeface="Cambria Math" panose="02040503050406030204" pitchFamily="18" charset="0"/>
                  </a:rPr>
                  <a:t>  </a:t>
                </a:r>
                <a:r>
                  <a:rPr lang="zh-CN" altLang="en-US" i="0">
                    <a:latin typeface="Cambria Math" panose="02040503050406030204" pitchFamily="18" charset="0"/>
                  </a:rPr>
                  <a:t>𝑑</a:t>
                </a:r>
                <a:r>
                  <a:rPr lang="zh-CN" altLang="en-US" i="0">
                    <a:solidFill>
                      <a:srgbClr val="836967"/>
                    </a:solidFill>
                    <a:latin typeface="Cambria Math" panose="02040503050406030204" pitchFamily="18" charset="0"/>
                  </a:rPr>
                  <a:t>^</a:t>
                </a:r>
                <a:r>
                  <a:rPr lang="zh-CN" altLang="en-US" i="0">
                    <a:latin typeface="Cambria Math" panose="02040503050406030204" pitchFamily="18" charset="0"/>
                  </a:rPr>
                  <a:t>2</a:t>
                </a:r>
                <a:r>
                  <a:rPr lang="zh-CN" altLang="en-US" i="0">
                    <a:solidFill>
                      <a:srgbClr val="836967"/>
                    </a:solidFill>
                    <a:latin typeface="Cambria Math" panose="02040503050406030204" pitchFamily="18" charset="0"/>
                  </a:rPr>
                  <a:t>/(</a:t>
                </a:r>
                <a:r>
                  <a:rPr lang="zh-CN" altLang="en-US" i="0">
                    <a:latin typeface="Cambria Math" panose="02040503050406030204" pitchFamily="18" charset="0"/>
                  </a:rPr>
                  <a:t>𝑑𝑥</a:t>
                </a:r>
                <a:r>
                  <a:rPr lang="zh-CN" altLang="en-US" i="0">
                    <a:solidFill>
                      <a:srgbClr val="836967"/>
                    </a:solidFill>
                    <a:latin typeface="Cambria Math" panose="02040503050406030204" pitchFamily="18" charset="0"/>
                  </a:rPr>
                  <a:t>^</a:t>
                </a:r>
                <a:r>
                  <a:rPr lang="zh-CN" altLang="en-US" i="0">
                    <a:latin typeface="Cambria Math" panose="02040503050406030204" pitchFamily="18" charset="0"/>
                  </a:rPr>
                  <a:t>2 </a:t>
                </a:r>
                <a:r>
                  <a:rPr lang="zh-CN" altLang="en-US" i="0">
                    <a:solidFill>
                      <a:srgbClr val="836967"/>
                    </a:solidFill>
                    <a:latin typeface="Cambria Math" panose="02040503050406030204" pitchFamily="18" charset="0"/>
                  </a:rPr>
                  <a:t>)</a:t>
                </a:r>
                <a:r>
                  <a:rPr lang="zh-CN" altLang="en-US" i="0">
                    <a:latin typeface="Cambria Math" panose="02040503050406030204" pitchFamily="18" charset="0"/>
                  </a:rPr>
                  <a:t>+𝑉(𝑥)]</a:t>
                </a:r>
                <a:r>
                  <a:rPr lang="zh-CN" altLang="en-US" i="0">
                    <a:solidFill>
                      <a:srgbClr val="836967"/>
                    </a:solidFill>
                    <a:latin typeface="Cambria Math" panose="02040503050406030204" pitchFamily="18" charset="0"/>
                  </a:rPr>
                  <a:t> </a:t>
                </a:r>
                <a:r>
                  <a:rPr lang="zh-CN" altLang="en-US" i="0">
                    <a:latin typeface="Cambria Math" panose="02040503050406030204" pitchFamily="18" charset="0"/>
                  </a:rPr>
                  <a:t>𝜓</a:t>
                </a:r>
                <a:r>
                  <a:rPr lang="zh-CN" altLang="en-US" i="0">
                    <a:solidFill>
                      <a:srgbClr val="836967"/>
                    </a:solidFill>
                    <a:latin typeface="Cambria Math" panose="02040503050406030204" pitchFamily="18" charset="0"/>
                  </a:rPr>
                  <a:t>_(〖^</a:t>
                </a:r>
                <a:r>
                  <a:rPr lang="zh-CN" altLang="en-US" i="0">
                    <a:latin typeface="Cambria Math" panose="02040503050406030204" pitchFamily="18" charset="0"/>
                  </a:rPr>
                  <a:t>𝑘〗</a:t>
                </a:r>
                <a:r>
                  <a:rPr lang="zh-CN" altLang="en-US" i="0">
                    <a:solidFill>
                      <a:srgbClr val="836967"/>
                    </a:solidFill>
                    <a:latin typeface="Cambria Math" panose="02040503050406030204" pitchFamily="18" charset="0"/>
                  </a:rPr>
                  <a:t>)^  </a:t>
                </a:r>
                <a:r>
                  <a:rPr lang="zh-CN" altLang="en-US" i="0">
                    <a:latin typeface="Cambria Math" panose="02040503050406030204" pitchFamily="18" charset="0"/>
                  </a:rPr>
                  <a:t>(𝑥)=𝐸𝜓</a:t>
                </a:r>
                <a:r>
                  <a:rPr lang="zh-CN" altLang="en-US" i="0">
                    <a:solidFill>
                      <a:srgbClr val="836967"/>
                    </a:solidFill>
                    <a:latin typeface="Cambria Math" panose="02040503050406030204" pitchFamily="18" charset="0"/>
                  </a:rPr>
                  <a:t>_(〖^</a:t>
                </a:r>
                <a:r>
                  <a:rPr lang="zh-CN" altLang="en-US" i="0">
                    <a:latin typeface="Cambria Math" panose="02040503050406030204" pitchFamily="18" charset="0"/>
                  </a:rPr>
                  <a:t>𝑘〗</a:t>
                </a:r>
                <a:r>
                  <a:rPr lang="zh-CN" altLang="en-US" i="0">
                    <a:solidFill>
                      <a:srgbClr val="836967"/>
                    </a:solidFill>
                    <a:latin typeface="Cambria Math" panose="02040503050406030204" pitchFamily="18" charset="0"/>
                  </a:rPr>
                  <a:t>)^  </a:t>
                </a:r>
                <a:r>
                  <a:rPr lang="zh-CN" altLang="en-US" i="0">
                    <a:latin typeface="Cambria Math" panose="02040503050406030204" pitchFamily="18" charset="0"/>
                  </a:rPr>
                  <a:t>(𝑥)</a:t>
                </a:r>
                <a:endParaRPr lang="zh-CN" altLang="en-US" dirty="0"/>
              </a:p>
            </p:txBody>
          </p:sp>
        </mc:Fallback>
      </mc:AlternateContent>
      <p:sp>
        <p:nvSpPr>
          <p:cNvPr id="4" name="灯片编号占位符 3"/>
          <p:cNvSpPr>
            <a:spLocks noGrp="1"/>
          </p:cNvSpPr>
          <p:nvPr>
            <p:ph type="sldNum" sz="quarter" idx="5"/>
          </p:nvPr>
        </p:nvSpPr>
        <p:spPr/>
        <p:txBody>
          <a:bodyPr/>
          <a:lstStyle/>
          <a:p>
            <a:fld id="{8AAA2DB7-8973-4964-8E83-0FC396AC9B6B}" type="slidenum">
              <a:rPr lang="en-US" altLang="zh-CN" smtClean="0"/>
              <a:t>104</a:t>
            </a:fld>
            <a:endParaRPr lang="en-US" altLang="zh-CN"/>
          </a:p>
        </p:txBody>
      </p:sp>
    </p:spTree>
    <p:extLst>
      <p:ext uri="{BB962C8B-B14F-4D97-AF65-F5344CB8AC3E}">
        <p14:creationId xmlns:p14="http://schemas.microsoft.com/office/powerpoint/2010/main" val="1741962460"/>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800" kern="100" dirty="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以自由电子近似模型为例，</a:t>
                </a:r>
                <a14:m>
                  <m:oMath xmlns:m="http://schemas.openxmlformats.org/officeDocument/2006/math">
                    <m:r>
                      <a:rPr lang="zh-CN" altLang="en-US" sz="1800" i="1" smtClean="0">
                        <a:latin typeface="Cambria Math" panose="02040503050406030204" pitchFamily="18" charset="0"/>
                      </a:rPr>
                      <m:t>𝑉</m:t>
                    </m:r>
                    <m:d>
                      <m:dPr>
                        <m:ctrlPr>
                          <a:rPr lang="zh-CN" altLang="en-US" sz="1800" i="1">
                            <a:latin typeface="Cambria Math" panose="02040503050406030204" pitchFamily="18" charset="0"/>
                          </a:rPr>
                        </m:ctrlPr>
                      </m:dPr>
                      <m:e>
                        <m:r>
                          <a:rPr lang="zh-CN" altLang="en-US" sz="1800" i="1">
                            <a:latin typeface="Cambria Math" panose="02040503050406030204" pitchFamily="18" charset="0"/>
                          </a:rPr>
                          <m:t>𝑥</m:t>
                        </m:r>
                      </m:e>
                    </m:d>
                  </m:oMath>
                </a14:m>
                <a:r>
                  <a:rPr lang="zh-CN" altLang="zh-CN" sz="18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可展开傅里叶级数：</a:t>
                </a:r>
                <a:endParaRPr lang="zh-CN" altLang="zh-CN" sz="1800" kern="100" dirty="0">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p>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𝑉</m:t>
                      </m:r>
                      <m:d>
                        <m:dPr>
                          <m:ctrlPr>
                            <a:rPr lang="zh-CN" altLang="en-US" i="1">
                              <a:latin typeface="Cambria Math" panose="02040503050406030204" pitchFamily="18" charset="0"/>
                            </a:rPr>
                          </m:ctrlPr>
                        </m:dPr>
                        <m:e>
                          <m:r>
                            <a:rPr lang="zh-CN" altLang="en-US" i="1">
                              <a:latin typeface="Cambria Math" panose="02040503050406030204" pitchFamily="18" charset="0"/>
                            </a:rPr>
                            <m:t>𝑥</m:t>
                          </m:r>
                        </m:e>
                      </m:d>
                      <m:r>
                        <a:rPr lang="zh-CN" altLang="en-US" i="0">
                          <a:latin typeface="Cambria Math" panose="02040503050406030204" pitchFamily="18" charset="0"/>
                        </a:rPr>
                        <m:t>=</m:t>
                      </m:r>
                      <m:nary>
                        <m:naryPr>
                          <m:chr m:val="∑"/>
                          <m:limLoc m:val="undOvr"/>
                          <m:grow m:val="on"/>
                          <m:supHide m:val="on"/>
                          <m:ctrlPr>
                            <a:rPr lang="zh-CN" altLang="en-US" i="1">
                              <a:latin typeface="Cambria Math" panose="02040503050406030204" pitchFamily="18" charset="0"/>
                            </a:rPr>
                          </m:ctrlPr>
                        </m:naryPr>
                        <m:sub>
                          <m:r>
                            <a:rPr lang="zh-CN" altLang="en-US" i="1">
                              <a:latin typeface="Cambria Math" panose="02040503050406030204" pitchFamily="18" charset="0"/>
                            </a:rPr>
                            <m:t>𝑛</m:t>
                          </m:r>
                        </m:sub>
                        <m:sup/>
                        <m:e>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𝑉</m:t>
                              </m:r>
                            </m:e>
                            <m:sub>
                              <m:r>
                                <a:rPr lang="zh-CN" altLang="en-US" i="1">
                                  <a:latin typeface="Cambria Math" panose="02040503050406030204" pitchFamily="18" charset="0"/>
                                </a:rPr>
                                <m:t>𝑛</m:t>
                              </m:r>
                            </m:sub>
                          </m:sSub>
                          <m:r>
                            <a:rPr lang="zh-CN" altLang="en-US" i="1">
                              <a:latin typeface="Cambria Math" panose="02040503050406030204" pitchFamily="18" charset="0"/>
                            </a:rPr>
                            <m:t>𝑒𝑥𝑝</m:t>
                          </m:r>
                          <m:d>
                            <m:dPr>
                              <m:begChr m:val="["/>
                              <m:endChr m:val="]"/>
                              <m:ctrlPr>
                                <a:rPr lang="zh-CN" altLang="en-US" i="1">
                                  <a:latin typeface="Cambria Math" panose="02040503050406030204" pitchFamily="18" charset="0"/>
                                </a:rPr>
                              </m:ctrlPr>
                            </m:dPr>
                            <m:e>
                              <m:r>
                                <a:rPr lang="zh-CN" altLang="en-US" i="1">
                                  <a:latin typeface="Cambria Math" panose="02040503050406030204" pitchFamily="18" charset="0"/>
                                </a:rPr>
                                <m:t>𝑖</m:t>
                              </m:r>
                              <m:f>
                                <m:fPr>
                                  <m:ctrlPr>
                                    <a:rPr lang="zh-CN" altLang="en-US" i="1">
                                      <a:solidFill>
                                        <a:srgbClr val="836967"/>
                                      </a:solidFill>
                                      <a:latin typeface="Cambria Math" panose="02040503050406030204" pitchFamily="18" charset="0"/>
                                    </a:rPr>
                                  </m:ctrlPr>
                                </m:fPr>
                                <m:num>
                                  <m:r>
                                    <a:rPr lang="zh-CN" altLang="en-US" i="0">
                                      <a:latin typeface="Cambria Math" panose="02040503050406030204" pitchFamily="18" charset="0"/>
                                    </a:rPr>
                                    <m:t>2</m:t>
                                  </m:r>
                                  <m:r>
                                    <a:rPr lang="zh-CN" altLang="en-US" i="1">
                                      <a:latin typeface="Cambria Math" panose="02040503050406030204" pitchFamily="18" charset="0"/>
                                    </a:rPr>
                                    <m:t>𝜋</m:t>
                                  </m:r>
                                </m:num>
                                <m:den>
                                  <m:r>
                                    <a:rPr lang="zh-CN" altLang="en-US" i="1">
                                      <a:latin typeface="Cambria Math" panose="02040503050406030204" pitchFamily="18" charset="0"/>
                                    </a:rPr>
                                    <m:t>𝑎</m:t>
                                  </m:r>
                                </m:den>
                              </m:f>
                              <m:r>
                                <a:rPr lang="zh-CN" altLang="en-US" i="1">
                                  <a:latin typeface="Cambria Math" panose="02040503050406030204" pitchFamily="18" charset="0"/>
                                </a:rPr>
                                <m:t>𝑛𝑥</m:t>
                              </m:r>
                            </m:e>
                          </m:d>
                        </m:e>
                      </m:nary>
                      <m:r>
                        <a:rPr lang="zh-CN" altLang="en-US" i="0">
                          <a:latin typeface="Cambria Math" panose="02040503050406030204" pitchFamily="18" charset="0"/>
                        </a:rPr>
                        <m:t>=</m:t>
                      </m:r>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𝑉</m:t>
                          </m:r>
                        </m:e>
                        <m:sub>
                          <m:r>
                            <a:rPr lang="zh-CN" altLang="en-US" i="0">
                              <a:latin typeface="Cambria Math" panose="02040503050406030204" pitchFamily="18" charset="0"/>
                            </a:rPr>
                            <m:t>0</m:t>
                          </m:r>
                        </m:sub>
                      </m:sSub>
                      <m:r>
                        <a:rPr lang="zh-CN" altLang="en-US" i="0">
                          <a:latin typeface="Cambria Math" panose="02040503050406030204" pitchFamily="18" charset="0"/>
                        </a:rPr>
                        <m:t>+</m:t>
                      </m:r>
                      <m:nary>
                        <m:naryPr>
                          <m:chr m:val="∑"/>
                          <m:limLoc m:val="undOvr"/>
                          <m:grow m:val="on"/>
                          <m:supHide m:val="on"/>
                          <m:ctrlPr>
                            <a:rPr lang="zh-CN" altLang="en-US" i="1">
                              <a:latin typeface="Cambria Math" panose="02040503050406030204" pitchFamily="18" charset="0"/>
                            </a:rPr>
                          </m:ctrlPr>
                        </m:naryPr>
                        <m:sub>
                          <m:r>
                            <a:rPr lang="zh-CN" altLang="en-US" i="1">
                              <a:latin typeface="Cambria Math" panose="02040503050406030204" pitchFamily="18" charset="0"/>
                            </a:rPr>
                            <m:t>𝑛</m:t>
                          </m:r>
                        </m:sub>
                        <m:sup/>
                        <m:e>
                          <m:r>
                            <a:rPr lang="zh-CN" altLang="en-US" i="0">
                              <a:latin typeface="Cambria Math" panose="02040503050406030204" pitchFamily="18" charset="0"/>
                            </a:rPr>
                            <m:t>′</m:t>
                          </m:r>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𝑉</m:t>
                              </m:r>
                            </m:e>
                            <m:sub>
                              <m:r>
                                <a:rPr lang="zh-CN" altLang="en-US" i="1">
                                  <a:latin typeface="Cambria Math" panose="02040503050406030204" pitchFamily="18" charset="0"/>
                                </a:rPr>
                                <m:t>𝑛</m:t>
                              </m:r>
                            </m:sub>
                          </m:sSub>
                          <m:r>
                            <a:rPr lang="zh-CN" altLang="en-US" i="1">
                              <a:latin typeface="Cambria Math" panose="02040503050406030204" pitchFamily="18" charset="0"/>
                            </a:rPr>
                            <m:t>𝑒𝑥𝑝</m:t>
                          </m:r>
                          <m:d>
                            <m:dPr>
                              <m:begChr m:val="["/>
                              <m:endChr m:val="]"/>
                              <m:ctrlPr>
                                <a:rPr lang="zh-CN" altLang="en-US" i="1">
                                  <a:latin typeface="Cambria Math" panose="02040503050406030204" pitchFamily="18" charset="0"/>
                                </a:rPr>
                              </m:ctrlPr>
                            </m:dPr>
                            <m:e>
                              <m:r>
                                <a:rPr lang="zh-CN" altLang="en-US" i="1">
                                  <a:latin typeface="Cambria Math" panose="02040503050406030204" pitchFamily="18" charset="0"/>
                                </a:rPr>
                                <m:t>𝑖</m:t>
                              </m:r>
                              <m:f>
                                <m:fPr>
                                  <m:ctrlPr>
                                    <a:rPr lang="zh-CN" altLang="en-US" i="1">
                                      <a:solidFill>
                                        <a:srgbClr val="836967"/>
                                      </a:solidFill>
                                      <a:latin typeface="Cambria Math" panose="02040503050406030204" pitchFamily="18" charset="0"/>
                                    </a:rPr>
                                  </m:ctrlPr>
                                </m:fPr>
                                <m:num>
                                  <m:r>
                                    <a:rPr lang="zh-CN" altLang="en-US" i="0">
                                      <a:latin typeface="Cambria Math" panose="02040503050406030204" pitchFamily="18" charset="0"/>
                                    </a:rPr>
                                    <m:t>2</m:t>
                                  </m:r>
                                  <m:r>
                                    <a:rPr lang="zh-CN" altLang="en-US" i="1">
                                      <a:latin typeface="Cambria Math" panose="02040503050406030204" pitchFamily="18" charset="0"/>
                                    </a:rPr>
                                    <m:t>𝜋</m:t>
                                  </m:r>
                                </m:num>
                                <m:den>
                                  <m:r>
                                    <a:rPr lang="zh-CN" altLang="en-US" i="1">
                                      <a:latin typeface="Cambria Math" panose="02040503050406030204" pitchFamily="18" charset="0"/>
                                    </a:rPr>
                                    <m:t>𝑎</m:t>
                                  </m:r>
                                </m:den>
                              </m:f>
                              <m:r>
                                <a:rPr lang="zh-CN" altLang="en-US" i="1">
                                  <a:latin typeface="Cambria Math" panose="02040503050406030204" pitchFamily="18" charset="0"/>
                                </a:rPr>
                                <m:t>𝑛𝑥</m:t>
                              </m:r>
                            </m:e>
                          </m:d>
                        </m:e>
                      </m:nary>
                    </m:oMath>
                  </m:oMathPara>
                </a14:m>
                <a:endParaRPr lang="zh-CN" altLang="en-US" dirty="0"/>
              </a:p>
              <a:p>
                <a:endParaRPr lang="zh-CN" altLang="en-US" dirty="0"/>
              </a:p>
            </p:txBody>
          </p:sp>
        </mc:Choice>
        <mc:Fallback xmlns="">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800" kern="100" dirty="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以自由电子近似模型为例，</a:t>
                </a:r>
                <a:r>
                  <a:rPr lang="zh-CN" altLang="en-US" sz="1800" i="0">
                    <a:latin typeface="Cambria Math" panose="02040503050406030204" pitchFamily="18" charset="0"/>
                  </a:rPr>
                  <a:t>𝑉(𝑥)</a:t>
                </a:r>
                <a:r>
                  <a:rPr lang="zh-CN" altLang="zh-CN" sz="18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可展开傅里叶级数：</a:t>
                </a:r>
                <a:endParaRPr lang="zh-CN" altLang="zh-CN" sz="1800" kern="100" dirty="0">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p>
                <a:pPr/>
                <a:r>
                  <a:rPr lang="zh-CN" altLang="en-US" i="0">
                    <a:latin typeface="Cambria Math" panose="02040503050406030204" pitchFamily="18" charset="0"/>
                  </a:rPr>
                  <a:t>𝑉(𝑥)=∑129_𝑛▒〖𝑉</a:t>
                </a:r>
                <a:r>
                  <a:rPr lang="zh-CN" altLang="en-US" i="0">
                    <a:solidFill>
                      <a:srgbClr val="836967"/>
                    </a:solidFill>
                    <a:latin typeface="Cambria Math" panose="02040503050406030204" pitchFamily="18" charset="0"/>
                  </a:rPr>
                  <a:t>_</a:t>
                </a:r>
                <a:r>
                  <a:rPr lang="zh-CN" altLang="en-US" i="0">
                    <a:latin typeface="Cambria Math" panose="02040503050406030204" pitchFamily="18" charset="0"/>
                  </a:rPr>
                  <a:t>𝑛 𝑒𝑥𝑝[𝑖 2𝜋</a:t>
                </a:r>
                <a:r>
                  <a:rPr lang="zh-CN" altLang="en-US" i="0">
                    <a:solidFill>
                      <a:srgbClr val="836967"/>
                    </a:solidFill>
                    <a:latin typeface="Cambria Math" panose="02040503050406030204" pitchFamily="18" charset="0"/>
                  </a:rPr>
                  <a:t>/</a:t>
                </a:r>
                <a:r>
                  <a:rPr lang="zh-CN" altLang="en-US" i="0">
                    <a:latin typeface="Cambria Math" panose="02040503050406030204" pitchFamily="18" charset="0"/>
                  </a:rPr>
                  <a:t>𝑎 𝑛𝑥] 〗=𝑉</a:t>
                </a:r>
                <a:r>
                  <a:rPr lang="zh-CN" altLang="en-US" i="0">
                    <a:solidFill>
                      <a:srgbClr val="836967"/>
                    </a:solidFill>
                    <a:latin typeface="Cambria Math" panose="02040503050406030204" pitchFamily="18" charset="0"/>
                  </a:rPr>
                  <a:t>_</a:t>
                </a:r>
                <a:r>
                  <a:rPr lang="zh-CN" altLang="en-US" i="0">
                    <a:latin typeface="Cambria Math" panose="02040503050406030204" pitchFamily="18" charset="0"/>
                  </a:rPr>
                  <a:t>0+∑129_𝑛▒〖′𝑉</a:t>
                </a:r>
                <a:r>
                  <a:rPr lang="zh-CN" altLang="en-US" i="0">
                    <a:solidFill>
                      <a:srgbClr val="836967"/>
                    </a:solidFill>
                    <a:latin typeface="Cambria Math" panose="02040503050406030204" pitchFamily="18" charset="0"/>
                  </a:rPr>
                  <a:t>_</a:t>
                </a:r>
                <a:r>
                  <a:rPr lang="zh-CN" altLang="en-US" i="0">
                    <a:latin typeface="Cambria Math" panose="02040503050406030204" pitchFamily="18" charset="0"/>
                  </a:rPr>
                  <a:t>𝑛 𝑒𝑥𝑝[𝑖 2𝜋</a:t>
                </a:r>
                <a:r>
                  <a:rPr lang="zh-CN" altLang="en-US" i="0">
                    <a:solidFill>
                      <a:srgbClr val="836967"/>
                    </a:solidFill>
                    <a:latin typeface="Cambria Math" panose="02040503050406030204" pitchFamily="18" charset="0"/>
                  </a:rPr>
                  <a:t>/</a:t>
                </a:r>
                <a:r>
                  <a:rPr lang="zh-CN" altLang="en-US" i="0">
                    <a:latin typeface="Cambria Math" panose="02040503050406030204" pitchFamily="18" charset="0"/>
                  </a:rPr>
                  <a:t>𝑎 𝑛𝑥] 〗</a:t>
                </a:r>
                <a:endParaRPr lang="zh-CN" altLang="en-US" dirty="0"/>
              </a:p>
              <a:p>
                <a:endParaRPr lang="zh-CN" altLang="en-US" dirty="0"/>
              </a:p>
            </p:txBody>
          </p:sp>
        </mc:Fallback>
      </mc:AlternateContent>
      <p:sp>
        <p:nvSpPr>
          <p:cNvPr id="4" name="灯片编号占位符 3"/>
          <p:cNvSpPr>
            <a:spLocks noGrp="1"/>
          </p:cNvSpPr>
          <p:nvPr>
            <p:ph type="sldNum" sz="quarter" idx="5"/>
          </p:nvPr>
        </p:nvSpPr>
        <p:spPr/>
        <p:txBody>
          <a:bodyPr/>
          <a:lstStyle/>
          <a:p>
            <a:fld id="{8AAA2DB7-8973-4964-8E83-0FC396AC9B6B}" type="slidenum">
              <a:rPr lang="en-US" altLang="zh-CN" smtClean="0"/>
              <a:t>105</a:t>
            </a:fld>
            <a:endParaRPr lang="en-US" altLang="zh-CN"/>
          </a:p>
        </p:txBody>
      </p:sp>
    </p:spTree>
    <p:extLst>
      <p:ext uri="{BB962C8B-B14F-4D97-AF65-F5344CB8AC3E}">
        <p14:creationId xmlns:p14="http://schemas.microsoft.com/office/powerpoint/2010/main" val="2222371869"/>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2800" kern="100" dirty="0">
                    <a:effectLst/>
                    <a:latin typeface="Times New Roman" panose="02020603050405020304" pitchFamily="18" charset="0"/>
                    <a:ea typeface="宋体" panose="02010600030101010101" pitchFamily="2" charset="-122"/>
                  </a:rPr>
                  <a:t>根据布洛赫定理式，</a:t>
                </a:r>
                <a14:m>
                  <m:oMath xmlns:m="http://schemas.openxmlformats.org/officeDocument/2006/math">
                    <m:r>
                      <a:rPr lang="zh-CN" altLang="en-US" sz="4000" i="1" smtClean="0">
                        <a:latin typeface="Cambria Math" panose="02040503050406030204" pitchFamily="18" charset="0"/>
                      </a:rPr>
                      <m:t>𝜓</m:t>
                    </m:r>
                    <m:d>
                      <m:dPr>
                        <m:ctrlPr>
                          <a:rPr lang="zh-CN" altLang="en-US" sz="4000" i="1">
                            <a:latin typeface="Cambria Math" panose="02040503050406030204" pitchFamily="18" charset="0"/>
                          </a:rPr>
                        </m:ctrlPr>
                      </m:dPr>
                      <m:e>
                        <m:r>
                          <a:rPr lang="zh-CN" altLang="en-US" sz="4000" i="1">
                            <a:latin typeface="Cambria Math" panose="02040503050406030204" pitchFamily="18" charset="0"/>
                          </a:rPr>
                          <m:t>𝑥</m:t>
                        </m:r>
                      </m:e>
                    </m:d>
                  </m:oMath>
                </a14:m>
                <a:r>
                  <a:rPr lang="zh-CN" altLang="zh-CN" sz="2800" kern="100" dirty="0">
                    <a:effectLst/>
                    <a:latin typeface="Times New Roman" panose="02020603050405020304" pitchFamily="18" charset="0"/>
                    <a:ea typeface="宋体" panose="02010600030101010101" pitchFamily="2" charset="-122"/>
                  </a:rPr>
                  <a:t>可以写成 ：</a:t>
                </a:r>
              </a:p>
              <a:p>
                <a:pPr/>
                <a14:m>
                  <m:oMathPara xmlns:m="http://schemas.openxmlformats.org/officeDocument/2006/math">
                    <m:oMathParaPr>
                      <m:jc m:val="centerGroup"/>
                    </m:oMathParaPr>
                    <m:oMath xmlns:m="http://schemas.openxmlformats.org/officeDocument/2006/math">
                      <m:r>
                        <a:rPr lang="zh-CN" altLang="en-US" sz="1800" i="1" smtClean="0">
                          <a:latin typeface="Cambria Math" panose="02040503050406030204" pitchFamily="18" charset="0"/>
                        </a:rPr>
                        <m:t>𝜓</m:t>
                      </m:r>
                      <m:d>
                        <m:dPr>
                          <m:ctrlPr>
                            <a:rPr lang="zh-CN" altLang="en-US" sz="1800" i="1">
                              <a:latin typeface="Cambria Math" panose="02040503050406030204" pitchFamily="18" charset="0"/>
                            </a:rPr>
                          </m:ctrlPr>
                        </m:dPr>
                        <m:e>
                          <m:r>
                            <a:rPr lang="zh-CN" altLang="en-US" sz="1800" i="1">
                              <a:latin typeface="Cambria Math" panose="02040503050406030204" pitchFamily="18" charset="0"/>
                            </a:rPr>
                            <m:t>𝑥</m:t>
                          </m:r>
                        </m:e>
                      </m:d>
                      <m:r>
                        <a:rPr lang="zh-CN" altLang="en-US" sz="1800" i="0">
                          <a:latin typeface="Cambria Math" panose="02040503050406030204" pitchFamily="18" charset="0"/>
                        </a:rPr>
                        <m:t>=</m:t>
                      </m:r>
                      <m:sSup>
                        <m:sSupPr>
                          <m:ctrlPr>
                            <a:rPr lang="zh-CN" altLang="en-US" sz="1800" i="1">
                              <a:solidFill>
                                <a:srgbClr val="836967"/>
                              </a:solidFill>
                              <a:latin typeface="Cambria Math" panose="02040503050406030204" pitchFamily="18" charset="0"/>
                            </a:rPr>
                          </m:ctrlPr>
                        </m:sSupPr>
                        <m:e>
                          <m:r>
                            <a:rPr lang="zh-CN" altLang="en-US" sz="1800" i="1">
                              <a:latin typeface="Cambria Math" panose="02040503050406030204" pitchFamily="18" charset="0"/>
                            </a:rPr>
                            <m:t>𝑒</m:t>
                          </m:r>
                        </m:e>
                        <m:sup>
                          <m:r>
                            <a:rPr lang="zh-CN" altLang="en-US" sz="1800" i="1">
                              <a:latin typeface="Cambria Math" panose="02040503050406030204" pitchFamily="18" charset="0"/>
                            </a:rPr>
                            <m:t>𝑖𝑘</m:t>
                          </m:r>
                          <m:r>
                            <a:rPr lang="zh-CN" altLang="en-US" sz="1800" i="0">
                              <a:latin typeface="Cambria Math" panose="02040503050406030204" pitchFamily="18" charset="0"/>
                            </a:rPr>
                            <m:t>⋅</m:t>
                          </m:r>
                          <m:r>
                            <a:rPr lang="zh-CN" altLang="en-US" sz="1800" i="1">
                              <a:latin typeface="Cambria Math" panose="02040503050406030204" pitchFamily="18" charset="0"/>
                            </a:rPr>
                            <m:t>𝑥</m:t>
                          </m:r>
                        </m:sup>
                      </m:sSup>
                      <m:r>
                        <a:rPr lang="zh-CN" altLang="en-US" sz="1800" i="1">
                          <a:latin typeface="Cambria Math" panose="02040503050406030204" pitchFamily="18" charset="0"/>
                        </a:rPr>
                        <m:t>𝑢</m:t>
                      </m:r>
                      <m:d>
                        <m:dPr>
                          <m:ctrlPr>
                            <a:rPr lang="zh-CN" altLang="en-US" sz="1800" i="1">
                              <a:latin typeface="Cambria Math" panose="02040503050406030204" pitchFamily="18" charset="0"/>
                            </a:rPr>
                          </m:ctrlPr>
                        </m:dPr>
                        <m:e>
                          <m:r>
                            <a:rPr lang="zh-CN" altLang="en-US" sz="1800" i="1">
                              <a:latin typeface="Cambria Math" panose="02040503050406030204" pitchFamily="18" charset="0"/>
                            </a:rPr>
                            <m:t>𝑥</m:t>
                          </m:r>
                        </m:e>
                      </m:d>
                    </m:oMath>
                  </m:oMathPara>
                </a14:m>
                <a:endParaRPr lang="zh-CN" altLang="en-US" sz="1800"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ltLang="zh-CN" sz="18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8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其中</a:t>
                </a:r>
                <a14:m>
                  <m:oMath xmlns:m="http://schemas.openxmlformats.org/officeDocument/2006/math">
                    <m:r>
                      <a:rPr lang="zh-CN" altLang="en-US" sz="2800" i="1" smtClean="0">
                        <a:latin typeface="Cambria Math" panose="02040503050406030204" pitchFamily="18" charset="0"/>
                      </a:rPr>
                      <m:t>𝑢</m:t>
                    </m:r>
                    <m:d>
                      <m:dPr>
                        <m:ctrlPr>
                          <a:rPr lang="zh-CN" altLang="en-US" sz="2800" i="1">
                            <a:latin typeface="Cambria Math" panose="02040503050406030204" pitchFamily="18" charset="0"/>
                          </a:rPr>
                        </m:ctrlPr>
                      </m:dPr>
                      <m:e>
                        <m:r>
                          <a:rPr lang="zh-CN" altLang="en-US" sz="2800" i="1">
                            <a:latin typeface="Cambria Math" panose="02040503050406030204" pitchFamily="18" charset="0"/>
                          </a:rPr>
                          <m:t>𝑥</m:t>
                        </m:r>
                      </m:e>
                    </m:d>
                  </m:oMath>
                </a14:m>
                <a:r>
                  <a:rPr lang="en-US" altLang="zh-CN" sz="1800"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 </a:t>
                </a:r>
                <a:r>
                  <a:rPr lang="zh-CN" altLang="zh-CN" sz="18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具有与晶格同样周期性，</a:t>
                </a:r>
                <a14:m>
                  <m:oMath xmlns:m="http://schemas.openxmlformats.org/officeDocument/2006/math">
                    <m:r>
                      <a:rPr lang="zh-CN" altLang="en-US" sz="1200" i="1" kern="1200" smtClean="0">
                        <a:solidFill>
                          <a:schemeClr val="tx1"/>
                        </a:solidFill>
                        <a:latin typeface="Cambria Math" panose="02040503050406030204" pitchFamily="18" charset="0"/>
                        <a:ea typeface="宋体" panose="02010600030101010101" pitchFamily="2" charset="-122"/>
                        <a:cs typeface="+mn-cs"/>
                      </a:rPr>
                      <m:t>𝑢</m:t>
                    </m:r>
                    <m:d>
                      <m:dPr>
                        <m:ctrlPr>
                          <a:rPr lang="zh-CN" altLang="en-US" sz="1200" i="1" kern="1200">
                            <a:solidFill>
                              <a:schemeClr val="tx1"/>
                            </a:solidFill>
                            <a:latin typeface="Cambria Math" panose="02040503050406030204" pitchFamily="18" charset="0"/>
                            <a:ea typeface="宋体" panose="02010600030101010101" pitchFamily="2" charset="-122"/>
                            <a:cs typeface="+mn-cs"/>
                          </a:rPr>
                        </m:ctrlPr>
                      </m:dPr>
                      <m:e>
                        <m:r>
                          <a:rPr lang="zh-CN" altLang="en-US" sz="1200" i="1" kern="1200">
                            <a:solidFill>
                              <a:schemeClr val="tx1"/>
                            </a:solidFill>
                            <a:latin typeface="Cambria Math" panose="02040503050406030204" pitchFamily="18" charset="0"/>
                            <a:ea typeface="宋体" panose="02010600030101010101" pitchFamily="2" charset="-122"/>
                            <a:cs typeface="+mn-cs"/>
                          </a:rPr>
                          <m:t>𝑟</m:t>
                        </m:r>
                        <m:r>
                          <a:rPr lang="zh-CN" altLang="en-US" sz="1200" i="0" kern="1200">
                            <a:solidFill>
                              <a:schemeClr val="tx1"/>
                            </a:solidFill>
                            <a:latin typeface="Cambria Math" panose="02040503050406030204" pitchFamily="18" charset="0"/>
                            <a:ea typeface="宋体" panose="02010600030101010101" pitchFamily="2" charset="-122"/>
                            <a:cs typeface="+mn-cs"/>
                          </a:rPr>
                          <m:t>+</m:t>
                        </m:r>
                        <m:sSub>
                          <m:sSubPr>
                            <m:ctrlPr>
                              <a:rPr lang="zh-CN" altLang="en-US" sz="1200" i="1" kern="1200">
                                <a:solidFill>
                                  <a:schemeClr val="tx1"/>
                                </a:solidFill>
                                <a:latin typeface="Cambria Math" panose="02040503050406030204" pitchFamily="18" charset="0"/>
                                <a:ea typeface="宋体" panose="02010600030101010101" pitchFamily="2" charset="-122"/>
                                <a:cs typeface="+mn-cs"/>
                              </a:rPr>
                            </m:ctrlPr>
                          </m:sSubPr>
                          <m:e>
                            <m:r>
                              <a:rPr lang="zh-CN" altLang="en-US" sz="1200" i="1" kern="1200">
                                <a:solidFill>
                                  <a:schemeClr val="tx1"/>
                                </a:solidFill>
                                <a:latin typeface="Cambria Math" panose="02040503050406030204" pitchFamily="18" charset="0"/>
                                <a:ea typeface="宋体" panose="02010600030101010101" pitchFamily="2" charset="-122"/>
                                <a:cs typeface="+mn-cs"/>
                              </a:rPr>
                              <m:t>𝑅</m:t>
                            </m:r>
                          </m:e>
                          <m:sub>
                            <m:r>
                              <a:rPr lang="zh-CN" altLang="en-US" sz="1200" i="1" kern="1200">
                                <a:solidFill>
                                  <a:schemeClr val="tx1"/>
                                </a:solidFill>
                                <a:latin typeface="Cambria Math" panose="02040503050406030204" pitchFamily="18" charset="0"/>
                                <a:ea typeface="宋体" panose="02010600030101010101" pitchFamily="2" charset="-122"/>
                                <a:cs typeface="+mn-cs"/>
                              </a:rPr>
                              <m:t>𝑛</m:t>
                            </m:r>
                          </m:sub>
                        </m:sSub>
                      </m:e>
                    </m:d>
                    <m:r>
                      <a:rPr lang="zh-CN" altLang="en-US" sz="1200" i="0" kern="1200">
                        <a:solidFill>
                          <a:schemeClr val="tx1"/>
                        </a:solidFill>
                        <a:latin typeface="Cambria Math" panose="02040503050406030204" pitchFamily="18" charset="0"/>
                        <a:ea typeface="宋体" panose="02010600030101010101" pitchFamily="2" charset="-122"/>
                        <a:cs typeface="+mn-cs"/>
                      </a:rPr>
                      <m:t>=</m:t>
                    </m:r>
                    <m:r>
                      <a:rPr lang="zh-CN" altLang="en-US" sz="1200" i="1" kern="1200">
                        <a:solidFill>
                          <a:schemeClr val="tx1"/>
                        </a:solidFill>
                        <a:latin typeface="Cambria Math" panose="02040503050406030204" pitchFamily="18" charset="0"/>
                        <a:ea typeface="宋体" panose="02010600030101010101" pitchFamily="2" charset="-122"/>
                        <a:cs typeface="+mn-cs"/>
                      </a:rPr>
                      <m:t>𝑢</m:t>
                    </m:r>
                    <m:d>
                      <m:dPr>
                        <m:ctrlPr>
                          <a:rPr lang="zh-CN" altLang="en-US" sz="1200" i="1" kern="1200">
                            <a:solidFill>
                              <a:schemeClr val="tx1"/>
                            </a:solidFill>
                            <a:latin typeface="Cambria Math" panose="02040503050406030204" pitchFamily="18" charset="0"/>
                            <a:ea typeface="宋体" panose="02010600030101010101" pitchFamily="2" charset="-122"/>
                            <a:cs typeface="+mn-cs"/>
                          </a:rPr>
                        </m:ctrlPr>
                      </m:dPr>
                      <m:e>
                        <m:r>
                          <a:rPr lang="zh-CN" altLang="en-US" sz="1200" i="1" kern="1200">
                            <a:solidFill>
                              <a:schemeClr val="tx1"/>
                            </a:solidFill>
                            <a:latin typeface="Cambria Math" panose="02040503050406030204" pitchFamily="18" charset="0"/>
                            <a:ea typeface="宋体" panose="02010600030101010101" pitchFamily="2" charset="-122"/>
                            <a:cs typeface="+mn-cs"/>
                          </a:rPr>
                          <m:t>𝑟</m:t>
                        </m:r>
                      </m:e>
                    </m:d>
                  </m:oMath>
                </a14:m>
                <a:r>
                  <a:rPr lang="en-US" altLang="zh-CN" sz="1800"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 </a:t>
                </a:r>
                <a:r>
                  <a:rPr lang="zh-CN" altLang="zh-CN" sz="18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，所以，</a:t>
                </a:r>
                <a14:m>
                  <m:oMath xmlns:m="http://schemas.openxmlformats.org/officeDocument/2006/math">
                    <m:r>
                      <a:rPr lang="zh-CN" altLang="en-US" sz="1200" i="1" kern="1200" smtClean="0">
                        <a:solidFill>
                          <a:schemeClr val="tx1"/>
                        </a:solidFill>
                        <a:latin typeface="Cambria Math" panose="02040503050406030204" pitchFamily="18" charset="0"/>
                        <a:ea typeface="宋体" panose="02010600030101010101" pitchFamily="2" charset="-122"/>
                        <a:cs typeface="+mn-cs"/>
                      </a:rPr>
                      <m:t>𝑢</m:t>
                    </m:r>
                    <m:d>
                      <m:dPr>
                        <m:ctrlPr>
                          <a:rPr lang="zh-CN" altLang="en-US" sz="1200" i="1" kern="1200">
                            <a:solidFill>
                              <a:schemeClr val="tx1"/>
                            </a:solidFill>
                            <a:latin typeface="Cambria Math" panose="02040503050406030204" pitchFamily="18" charset="0"/>
                            <a:ea typeface="宋体" panose="02010600030101010101" pitchFamily="2" charset="-122"/>
                            <a:cs typeface="+mn-cs"/>
                          </a:rPr>
                        </m:ctrlPr>
                      </m:dPr>
                      <m:e>
                        <m:r>
                          <a:rPr lang="zh-CN" altLang="en-US" sz="1200" i="1" kern="1200">
                            <a:solidFill>
                              <a:schemeClr val="tx1"/>
                            </a:solidFill>
                            <a:latin typeface="Cambria Math" panose="02040503050406030204" pitchFamily="18" charset="0"/>
                            <a:ea typeface="宋体" panose="02010600030101010101" pitchFamily="2" charset="-122"/>
                            <a:cs typeface="+mn-cs"/>
                          </a:rPr>
                          <m:t>𝑥</m:t>
                        </m:r>
                      </m:e>
                    </m:d>
                  </m:oMath>
                </a14:m>
                <a:r>
                  <a:rPr lang="en-US" altLang="zh-CN" sz="1800"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 </a:t>
                </a:r>
                <a:r>
                  <a:rPr lang="zh-CN" altLang="zh-CN" sz="18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亦可展开成：</a:t>
                </a:r>
                <a:endParaRPr lang="zh-CN" altLang="zh-CN" sz="1800" kern="100" dirty="0">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p>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𝑢</m:t>
                      </m:r>
                      <m:d>
                        <m:dPr>
                          <m:ctrlPr>
                            <a:rPr lang="zh-CN" altLang="en-US" i="1">
                              <a:latin typeface="Cambria Math" panose="02040503050406030204" pitchFamily="18" charset="0"/>
                            </a:rPr>
                          </m:ctrlPr>
                        </m:dPr>
                        <m:e>
                          <m:r>
                            <a:rPr lang="zh-CN" altLang="en-US" i="1">
                              <a:latin typeface="Cambria Math" panose="02040503050406030204" pitchFamily="18" charset="0"/>
                            </a:rPr>
                            <m:t>𝑥</m:t>
                          </m:r>
                        </m:e>
                      </m:d>
                      <m:r>
                        <a:rPr lang="zh-CN" altLang="en-US" i="0">
                          <a:latin typeface="Cambria Math" panose="02040503050406030204" pitchFamily="18" charset="0"/>
                        </a:rPr>
                        <m:t>=</m:t>
                      </m:r>
                      <m:nary>
                        <m:naryPr>
                          <m:chr m:val="∑"/>
                          <m:limLoc m:val="undOvr"/>
                          <m:grow m:val="on"/>
                          <m:ctrlPr>
                            <a:rPr lang="zh-CN" altLang="en-US" i="1">
                              <a:latin typeface="Cambria Math" panose="02040503050406030204" pitchFamily="18" charset="0"/>
                            </a:rPr>
                          </m:ctrlPr>
                        </m:naryPr>
                        <m:sub>
                          <m:r>
                            <a:rPr lang="zh-CN" altLang="en-US" i="0">
                              <a:latin typeface="Cambria Math" panose="02040503050406030204" pitchFamily="18" charset="0"/>
                            </a:rPr>
                            <m:t>−∞</m:t>
                          </m:r>
                        </m:sub>
                        <m:sup>
                          <m:r>
                            <a:rPr lang="zh-CN" altLang="en-US" i="0">
                              <a:latin typeface="Cambria Math" panose="02040503050406030204" pitchFamily="18" charset="0"/>
                            </a:rPr>
                            <m:t>∞</m:t>
                          </m:r>
                        </m:sup>
                        <m:e>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𝑢</m:t>
                              </m:r>
                            </m:e>
                            <m:sub>
                              <m:r>
                                <a:rPr lang="zh-CN" altLang="en-US" i="1">
                                  <a:latin typeface="Cambria Math" panose="02040503050406030204" pitchFamily="18" charset="0"/>
                                </a:rPr>
                                <m:t>𝑛</m:t>
                              </m:r>
                            </m:sub>
                          </m:sSub>
                        </m:e>
                      </m:nary>
                      <m:sSup>
                        <m:sSupPr>
                          <m:ctrlPr>
                            <a:rPr lang="zh-CN" altLang="en-US" i="1">
                              <a:solidFill>
                                <a:srgbClr val="836967"/>
                              </a:solidFill>
                              <a:latin typeface="Cambria Math" panose="02040503050406030204" pitchFamily="18" charset="0"/>
                            </a:rPr>
                          </m:ctrlPr>
                        </m:sSupPr>
                        <m:e>
                          <m:r>
                            <a:rPr lang="zh-CN" altLang="en-US" i="1">
                              <a:latin typeface="Cambria Math" panose="02040503050406030204" pitchFamily="18" charset="0"/>
                            </a:rPr>
                            <m:t>𝑒</m:t>
                          </m:r>
                        </m:e>
                        <m:sup>
                          <m:r>
                            <a:rPr lang="zh-CN" altLang="en-US" i="1">
                              <a:latin typeface="Cambria Math" panose="02040503050406030204" pitchFamily="18" charset="0"/>
                            </a:rPr>
                            <m:t>𝑖</m:t>
                          </m:r>
                          <m:f>
                            <m:fPr>
                              <m:ctrlPr>
                                <a:rPr lang="zh-CN" altLang="en-US" i="1">
                                  <a:solidFill>
                                    <a:srgbClr val="836967"/>
                                  </a:solidFill>
                                  <a:latin typeface="Cambria Math" panose="02040503050406030204" pitchFamily="18" charset="0"/>
                                </a:rPr>
                              </m:ctrlPr>
                            </m:fPr>
                            <m:num>
                              <m:r>
                                <a:rPr lang="zh-CN" altLang="en-US" i="0">
                                  <a:latin typeface="Cambria Math" panose="02040503050406030204" pitchFamily="18" charset="0"/>
                                </a:rPr>
                                <m:t>2</m:t>
                              </m:r>
                              <m:r>
                                <a:rPr lang="zh-CN" altLang="en-US" i="1">
                                  <a:latin typeface="Cambria Math" panose="02040503050406030204" pitchFamily="18" charset="0"/>
                                </a:rPr>
                                <m:t>𝜋</m:t>
                              </m:r>
                            </m:num>
                            <m:den>
                              <m:r>
                                <a:rPr lang="zh-CN" altLang="en-US" i="1">
                                  <a:latin typeface="Cambria Math" panose="02040503050406030204" pitchFamily="18" charset="0"/>
                                </a:rPr>
                                <m:t>𝑎</m:t>
                              </m:r>
                            </m:den>
                          </m:f>
                          <m:r>
                            <a:rPr lang="zh-CN" altLang="en-US" i="1">
                              <a:latin typeface="Cambria Math" panose="02040503050406030204" pitchFamily="18" charset="0"/>
                            </a:rPr>
                            <m:t>𝑛𝑥</m:t>
                          </m:r>
                        </m:sup>
                      </m:sSup>
                    </m:oMath>
                  </m:oMathPara>
                </a14:m>
                <a:endParaRPr lang="zh-CN" altLang="en-US" dirty="0"/>
              </a:p>
            </p:txBody>
          </p:sp>
        </mc:Choice>
        <mc:Fallback xmlns="">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8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其中</a:t>
                </a:r>
                <a:r>
                  <a:rPr lang="zh-CN" altLang="en-US" sz="2800" i="0">
                    <a:latin typeface="Cambria Math" panose="02040503050406030204" pitchFamily="18" charset="0"/>
                  </a:rPr>
                  <a:t>𝑢(𝑥)</a:t>
                </a:r>
                <a:r>
                  <a:rPr lang="en-US" altLang="zh-CN" sz="1800"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 </a:t>
                </a:r>
                <a:r>
                  <a:rPr lang="zh-CN" altLang="zh-CN" sz="18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具有与晶格同样周期性，</a:t>
                </a:r>
                <a:r>
                  <a:rPr lang="zh-CN" altLang="en-US" sz="1200" i="0" kern="1200">
                    <a:solidFill>
                      <a:schemeClr val="tx1"/>
                    </a:solidFill>
                    <a:latin typeface="Arial" panose="020B0604020202020204" pitchFamily="34" charset="0"/>
                    <a:ea typeface="宋体" panose="02010600030101010101" pitchFamily="2" charset="-122"/>
                    <a:cs typeface="+mn-cs"/>
                  </a:rPr>
                  <a:t>𝑢(𝑟+𝑅_𝑛 )=𝑢(𝑟)</a:t>
                </a:r>
                <a:r>
                  <a:rPr lang="en-US" altLang="zh-CN" sz="1800"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 </a:t>
                </a:r>
                <a:r>
                  <a:rPr lang="zh-CN" altLang="zh-CN" sz="18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，所以，</a:t>
                </a:r>
                <a:r>
                  <a:rPr lang="zh-CN" altLang="en-US" sz="1200" i="0" kern="1200">
                    <a:solidFill>
                      <a:schemeClr val="tx1"/>
                    </a:solidFill>
                    <a:latin typeface="Arial" panose="020B0604020202020204" pitchFamily="34" charset="0"/>
                    <a:ea typeface="宋体" panose="02010600030101010101" pitchFamily="2" charset="-122"/>
                    <a:cs typeface="+mn-cs"/>
                  </a:rPr>
                  <a:t>𝑢(𝑥)</a:t>
                </a:r>
                <a:r>
                  <a:rPr lang="en-US" altLang="zh-CN" sz="1800"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 </a:t>
                </a:r>
                <a:r>
                  <a:rPr lang="zh-CN" altLang="zh-CN" sz="18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亦可展开成：</a:t>
                </a:r>
                <a:endParaRPr lang="zh-CN" altLang="zh-CN" sz="1800" kern="100" dirty="0">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p>
                <a:r>
                  <a:rPr lang="zh-CN" altLang="en-US" i="0">
                    <a:latin typeface="Cambria Math" panose="02040503050406030204" pitchFamily="18" charset="0"/>
                  </a:rPr>
                  <a:t>𝑢(𝑥)=∑129_(−∞)^∞▒𝑢</a:t>
                </a:r>
                <a:r>
                  <a:rPr lang="zh-CN" altLang="en-US" i="0">
                    <a:solidFill>
                      <a:srgbClr val="836967"/>
                    </a:solidFill>
                    <a:latin typeface="Cambria Math" panose="02040503050406030204" pitchFamily="18" charset="0"/>
                  </a:rPr>
                  <a:t>_</a:t>
                </a:r>
                <a:r>
                  <a:rPr lang="zh-CN" altLang="en-US" i="0">
                    <a:latin typeface="Cambria Math" panose="02040503050406030204" pitchFamily="18" charset="0"/>
                  </a:rPr>
                  <a:t>𝑛 </a:t>
                </a:r>
                <a:r>
                  <a:rPr lang="zh-CN" altLang="en-US" i="0">
                    <a:solidFill>
                      <a:srgbClr val="836967"/>
                    </a:solidFill>
                    <a:latin typeface="Cambria Math" panose="02040503050406030204" pitchFamily="18" charset="0"/>
                  </a:rPr>
                  <a:t> </a:t>
                </a:r>
                <a:r>
                  <a:rPr lang="zh-CN" altLang="en-US" i="0">
                    <a:latin typeface="Cambria Math" panose="02040503050406030204" pitchFamily="18" charset="0"/>
                  </a:rPr>
                  <a:t>𝑒</a:t>
                </a:r>
                <a:r>
                  <a:rPr lang="zh-CN" altLang="en-US" i="0">
                    <a:solidFill>
                      <a:srgbClr val="836967"/>
                    </a:solidFill>
                    <a:latin typeface="Cambria Math" panose="02040503050406030204" pitchFamily="18" charset="0"/>
                  </a:rPr>
                  <a:t>^(</a:t>
                </a:r>
                <a:r>
                  <a:rPr lang="zh-CN" altLang="en-US" i="0">
                    <a:latin typeface="Cambria Math" panose="02040503050406030204" pitchFamily="18" charset="0"/>
                  </a:rPr>
                  <a:t>𝑖 2𝜋</a:t>
                </a:r>
                <a:r>
                  <a:rPr lang="zh-CN" altLang="en-US" i="0">
                    <a:solidFill>
                      <a:srgbClr val="836967"/>
                    </a:solidFill>
                    <a:latin typeface="Cambria Math" panose="02040503050406030204" pitchFamily="18" charset="0"/>
                  </a:rPr>
                  <a:t>/</a:t>
                </a:r>
                <a:r>
                  <a:rPr lang="zh-CN" altLang="en-US" i="0">
                    <a:latin typeface="Cambria Math" panose="02040503050406030204" pitchFamily="18" charset="0"/>
                  </a:rPr>
                  <a:t>𝑎 𝑛𝑥</a:t>
                </a:r>
                <a:r>
                  <a:rPr lang="zh-CN" altLang="en-US" i="0">
                    <a:solidFill>
                      <a:srgbClr val="836967"/>
                    </a:solidFill>
                    <a:latin typeface="Cambria Math" panose="02040503050406030204" pitchFamily="18" charset="0"/>
                  </a:rPr>
                  <a:t>)</a:t>
                </a:r>
                <a:endParaRPr lang="zh-CN" altLang="en-US" dirty="0"/>
              </a:p>
            </p:txBody>
          </p:sp>
        </mc:Fallback>
      </mc:AlternateContent>
      <p:sp>
        <p:nvSpPr>
          <p:cNvPr id="4" name="灯片编号占位符 3"/>
          <p:cNvSpPr>
            <a:spLocks noGrp="1"/>
          </p:cNvSpPr>
          <p:nvPr>
            <p:ph type="sldNum" sz="quarter" idx="5"/>
          </p:nvPr>
        </p:nvSpPr>
        <p:spPr/>
        <p:txBody>
          <a:bodyPr/>
          <a:lstStyle/>
          <a:p>
            <a:fld id="{8AAA2DB7-8973-4964-8E83-0FC396AC9B6B}" type="slidenum">
              <a:rPr lang="en-US" altLang="zh-CN" smtClean="0"/>
              <a:t>106</a:t>
            </a:fld>
            <a:endParaRPr lang="en-US" altLang="zh-CN"/>
          </a:p>
        </p:txBody>
      </p:sp>
    </p:spTree>
    <p:extLst>
      <p:ext uri="{BB962C8B-B14F-4D97-AF65-F5344CB8AC3E}">
        <p14:creationId xmlns:p14="http://schemas.microsoft.com/office/powerpoint/2010/main" val="3001907305"/>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8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代入式，可得：</a:t>
            </a:r>
            <a:endParaRPr lang="zh-CN" altLang="zh-CN" sz="1800" kern="100" dirty="0">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p>
            <a:endParaRPr lang="zh-CN" altLang="en-US" dirty="0"/>
          </a:p>
        </p:txBody>
      </p:sp>
      <p:sp>
        <p:nvSpPr>
          <p:cNvPr id="4" name="灯片编号占位符 3"/>
          <p:cNvSpPr>
            <a:spLocks noGrp="1"/>
          </p:cNvSpPr>
          <p:nvPr>
            <p:ph type="sldNum" sz="quarter" idx="5"/>
          </p:nvPr>
        </p:nvSpPr>
        <p:spPr/>
        <p:txBody>
          <a:bodyPr/>
          <a:lstStyle/>
          <a:p>
            <a:fld id="{8AAA2DB7-8973-4964-8E83-0FC396AC9B6B}" type="slidenum">
              <a:rPr lang="en-US" altLang="zh-CN" smtClean="0"/>
              <a:t>107</a:t>
            </a:fld>
            <a:endParaRPr lang="en-US" altLang="zh-CN"/>
          </a:p>
        </p:txBody>
      </p:sp>
    </p:spTree>
    <p:extLst>
      <p:ext uri="{BB962C8B-B14F-4D97-AF65-F5344CB8AC3E}">
        <p14:creationId xmlns:p14="http://schemas.microsoft.com/office/powerpoint/2010/main" val="3995379838"/>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2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可得：</a:t>
                </a:r>
                <a:endParaRPr lang="zh-CN" altLang="zh-CN" sz="1200" kern="100" dirty="0">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p>
                <a:endParaRPr lang="en-US" altLang="zh-CN" i="1" dirty="0">
                  <a:solidFill>
                    <a:srgbClr val="836967"/>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f>
                        <m:fPr>
                          <m:ctrlPr>
                            <a:rPr lang="zh-CN" altLang="en-US" i="1" smtClean="0">
                              <a:solidFill>
                                <a:srgbClr val="836967"/>
                              </a:solidFill>
                              <a:latin typeface="Cambria Math" panose="02040503050406030204" pitchFamily="18" charset="0"/>
                            </a:rPr>
                          </m:ctrlPr>
                        </m:fPr>
                        <m:num>
                          <m:sSup>
                            <m:sSupPr>
                              <m:ctrlPr>
                                <a:rPr lang="zh-CN" altLang="en-US" i="1">
                                  <a:solidFill>
                                    <a:srgbClr val="836967"/>
                                  </a:solidFill>
                                  <a:latin typeface="Cambria Math" panose="02040503050406030204" pitchFamily="18" charset="0"/>
                                </a:rPr>
                              </m:ctrlPr>
                            </m:sSupPr>
                            <m:e>
                              <m:r>
                                <a:rPr lang="zh-CN" altLang="en-US">
                                  <a:latin typeface="Cambria Math" panose="02040503050406030204" pitchFamily="18" charset="0"/>
                                </a:rPr>
                                <m:t>ℏ</m:t>
                              </m:r>
                            </m:e>
                            <m:sup>
                              <m:r>
                                <a:rPr lang="zh-CN" altLang="en-US" i="0">
                                  <a:latin typeface="Cambria Math" panose="02040503050406030204" pitchFamily="18" charset="0"/>
                                </a:rPr>
                                <m:t>2</m:t>
                              </m:r>
                            </m:sup>
                          </m:sSup>
                        </m:num>
                        <m:den>
                          <m:r>
                            <a:rPr lang="zh-CN" altLang="en-US" i="0">
                              <a:latin typeface="Cambria Math" panose="02040503050406030204" pitchFamily="18" charset="0"/>
                            </a:rPr>
                            <m:t>2</m:t>
                          </m:r>
                          <m:r>
                            <a:rPr lang="zh-CN" altLang="en-US" i="1">
                              <a:latin typeface="Cambria Math" panose="02040503050406030204" pitchFamily="18" charset="0"/>
                            </a:rPr>
                            <m:t>𝑚</m:t>
                          </m:r>
                        </m:den>
                      </m:f>
                      <m:nary>
                        <m:naryPr>
                          <m:chr m:val="∑"/>
                          <m:limLoc m:val="undOvr"/>
                          <m:grow m:val="on"/>
                          <m:supHide m:val="on"/>
                          <m:ctrlPr>
                            <a:rPr lang="zh-CN" altLang="en-US" i="1">
                              <a:latin typeface="Cambria Math" panose="02040503050406030204" pitchFamily="18" charset="0"/>
                            </a:rPr>
                          </m:ctrlPr>
                        </m:naryPr>
                        <m:sub>
                          <m:r>
                            <a:rPr lang="zh-CN" altLang="en-US" i="1">
                              <a:latin typeface="Cambria Math" panose="02040503050406030204" pitchFamily="18" charset="0"/>
                            </a:rPr>
                            <m:t>𝑛</m:t>
                          </m:r>
                        </m:sub>
                        <m:sup/>
                        <m:e>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𝑢</m:t>
                              </m:r>
                            </m:e>
                            <m:sub>
                              <m:r>
                                <a:rPr lang="zh-CN" altLang="en-US" i="1">
                                  <a:latin typeface="Cambria Math" panose="02040503050406030204" pitchFamily="18" charset="0"/>
                                </a:rPr>
                                <m:t>𝑛</m:t>
                              </m:r>
                            </m:sub>
                          </m:sSub>
                          <m:sSup>
                            <m:sSupPr>
                              <m:ctrlPr>
                                <a:rPr lang="zh-CN" altLang="en-US" i="1">
                                  <a:solidFill>
                                    <a:srgbClr val="836967"/>
                                  </a:solidFill>
                                  <a:latin typeface="Cambria Math" panose="02040503050406030204" pitchFamily="18" charset="0"/>
                                </a:rPr>
                              </m:ctrlPr>
                            </m:sSupPr>
                            <m:e>
                              <m:d>
                                <m:dPr>
                                  <m:ctrlPr>
                                    <a:rPr lang="zh-CN" altLang="en-US" i="1">
                                      <a:latin typeface="Cambria Math" panose="02040503050406030204" pitchFamily="18" charset="0"/>
                                    </a:rPr>
                                  </m:ctrlPr>
                                </m:dPr>
                                <m:e>
                                  <m:r>
                                    <a:rPr lang="zh-CN" altLang="en-US" i="1">
                                      <a:latin typeface="Cambria Math" panose="02040503050406030204" pitchFamily="18" charset="0"/>
                                    </a:rPr>
                                    <m:t>𝑘</m:t>
                                  </m:r>
                                  <m:r>
                                    <a:rPr lang="zh-CN" altLang="en-US" i="0">
                                      <a:latin typeface="Cambria Math" panose="02040503050406030204" pitchFamily="18" charset="0"/>
                                    </a:rPr>
                                    <m:t>+</m:t>
                                  </m:r>
                                  <m:f>
                                    <m:fPr>
                                      <m:ctrlPr>
                                        <a:rPr lang="zh-CN" altLang="en-US" i="1">
                                          <a:solidFill>
                                            <a:srgbClr val="836967"/>
                                          </a:solidFill>
                                          <a:latin typeface="Cambria Math" panose="02040503050406030204" pitchFamily="18" charset="0"/>
                                        </a:rPr>
                                      </m:ctrlPr>
                                    </m:fPr>
                                    <m:num>
                                      <m:r>
                                        <a:rPr lang="zh-CN" altLang="en-US" i="0">
                                          <a:latin typeface="Cambria Math" panose="02040503050406030204" pitchFamily="18" charset="0"/>
                                        </a:rPr>
                                        <m:t>2</m:t>
                                      </m:r>
                                      <m:r>
                                        <a:rPr lang="zh-CN" altLang="en-US" i="1">
                                          <a:latin typeface="Cambria Math" panose="02040503050406030204" pitchFamily="18" charset="0"/>
                                        </a:rPr>
                                        <m:t>𝜋</m:t>
                                      </m:r>
                                    </m:num>
                                    <m:den>
                                      <m:r>
                                        <a:rPr lang="zh-CN" altLang="en-US" i="1">
                                          <a:latin typeface="Cambria Math" panose="02040503050406030204" pitchFamily="18" charset="0"/>
                                        </a:rPr>
                                        <m:t>𝑎</m:t>
                                      </m:r>
                                    </m:den>
                                  </m:f>
                                  <m:r>
                                    <a:rPr lang="zh-CN" altLang="en-US" i="1">
                                      <a:latin typeface="Cambria Math" panose="02040503050406030204" pitchFamily="18" charset="0"/>
                                    </a:rPr>
                                    <m:t>𝑛</m:t>
                                  </m:r>
                                </m:e>
                              </m:d>
                            </m:e>
                            <m:sup>
                              <m:r>
                                <a:rPr lang="zh-CN" altLang="en-US" i="0">
                                  <a:latin typeface="Cambria Math" panose="02040503050406030204" pitchFamily="18" charset="0"/>
                                </a:rPr>
                                <m:t>2</m:t>
                              </m:r>
                            </m:sup>
                          </m:sSup>
                          <m:sSup>
                            <m:sSupPr>
                              <m:ctrlPr>
                                <a:rPr lang="zh-CN" altLang="en-US" i="1">
                                  <a:solidFill>
                                    <a:srgbClr val="836967"/>
                                  </a:solidFill>
                                  <a:latin typeface="Cambria Math" panose="02040503050406030204" pitchFamily="18" charset="0"/>
                                </a:rPr>
                              </m:ctrlPr>
                            </m:sSupPr>
                            <m:e>
                              <m:r>
                                <a:rPr lang="zh-CN" altLang="en-US" i="1">
                                  <a:latin typeface="Cambria Math" panose="02040503050406030204" pitchFamily="18" charset="0"/>
                                </a:rPr>
                                <m:t>𝑒</m:t>
                              </m:r>
                            </m:e>
                            <m:sup>
                              <m:r>
                                <a:rPr lang="zh-CN" altLang="en-US" i="1">
                                  <a:latin typeface="Cambria Math" panose="02040503050406030204" pitchFamily="18" charset="0"/>
                                </a:rPr>
                                <m:t>𝑖</m:t>
                              </m:r>
                              <m:d>
                                <m:dPr>
                                  <m:ctrlPr>
                                    <a:rPr lang="zh-CN" altLang="en-US" i="1">
                                      <a:latin typeface="Cambria Math" panose="02040503050406030204" pitchFamily="18" charset="0"/>
                                    </a:rPr>
                                  </m:ctrlPr>
                                </m:dPr>
                                <m:e>
                                  <m:r>
                                    <a:rPr lang="zh-CN" altLang="en-US" i="1">
                                      <a:latin typeface="Cambria Math" panose="02040503050406030204" pitchFamily="18" charset="0"/>
                                    </a:rPr>
                                    <m:t>𝑘</m:t>
                                  </m:r>
                                  <m:r>
                                    <a:rPr lang="zh-CN" altLang="en-US" i="0">
                                      <a:latin typeface="Cambria Math" panose="02040503050406030204" pitchFamily="18" charset="0"/>
                                    </a:rPr>
                                    <m:t>+</m:t>
                                  </m:r>
                                  <m:f>
                                    <m:fPr>
                                      <m:ctrlPr>
                                        <a:rPr lang="zh-CN" altLang="en-US" i="1">
                                          <a:solidFill>
                                            <a:srgbClr val="836967"/>
                                          </a:solidFill>
                                          <a:latin typeface="Cambria Math" panose="02040503050406030204" pitchFamily="18" charset="0"/>
                                        </a:rPr>
                                      </m:ctrlPr>
                                    </m:fPr>
                                    <m:num>
                                      <m:r>
                                        <a:rPr lang="zh-CN" altLang="en-US" i="0">
                                          <a:latin typeface="Cambria Math" panose="02040503050406030204" pitchFamily="18" charset="0"/>
                                        </a:rPr>
                                        <m:t>2</m:t>
                                      </m:r>
                                      <m:r>
                                        <a:rPr lang="zh-CN" altLang="en-US" i="1">
                                          <a:latin typeface="Cambria Math" panose="02040503050406030204" pitchFamily="18" charset="0"/>
                                        </a:rPr>
                                        <m:t>𝜋</m:t>
                                      </m:r>
                                    </m:num>
                                    <m:den>
                                      <m:r>
                                        <a:rPr lang="zh-CN" altLang="en-US" i="1">
                                          <a:latin typeface="Cambria Math" panose="02040503050406030204" pitchFamily="18" charset="0"/>
                                        </a:rPr>
                                        <m:t>𝑎</m:t>
                                      </m:r>
                                    </m:den>
                                  </m:f>
                                  <m:r>
                                    <a:rPr lang="zh-CN" altLang="en-US" i="1">
                                      <a:latin typeface="Cambria Math" panose="02040503050406030204" pitchFamily="18" charset="0"/>
                                    </a:rPr>
                                    <m:t>𝑛</m:t>
                                  </m:r>
                                </m:e>
                              </m:d>
                              <m:r>
                                <a:rPr lang="zh-CN" altLang="en-US" i="1">
                                  <a:latin typeface="Cambria Math" panose="02040503050406030204" pitchFamily="18" charset="0"/>
                                </a:rPr>
                                <m:t>𝑥</m:t>
                              </m:r>
                            </m:sup>
                          </m:sSup>
                        </m:e>
                      </m:nary>
                      <m:r>
                        <a:rPr lang="zh-CN" altLang="en-US" i="0">
                          <a:latin typeface="Cambria Math" panose="02040503050406030204" pitchFamily="18" charset="0"/>
                        </a:rPr>
                        <m:t>+</m:t>
                      </m:r>
                      <m:sSup>
                        <m:sSupPr>
                          <m:ctrlPr>
                            <a:rPr lang="zh-CN" altLang="en-US" i="1">
                              <a:solidFill>
                                <a:srgbClr val="836967"/>
                              </a:solidFill>
                              <a:latin typeface="Cambria Math" panose="02040503050406030204" pitchFamily="18" charset="0"/>
                            </a:rPr>
                          </m:ctrlPr>
                        </m:sSupPr>
                        <m:e>
                          <m:r>
                            <a:rPr lang="zh-CN" altLang="en-US" i="1">
                              <a:latin typeface="Cambria Math" panose="02040503050406030204" pitchFamily="18" charset="0"/>
                            </a:rPr>
                            <m:t>𝑒</m:t>
                          </m:r>
                        </m:e>
                        <m:sup>
                          <m:r>
                            <a:rPr lang="zh-CN" altLang="en-US" i="1">
                              <a:latin typeface="Cambria Math" panose="02040503050406030204" pitchFamily="18" charset="0"/>
                            </a:rPr>
                            <m:t>𝑖𝑘𝑥</m:t>
                          </m:r>
                        </m:sup>
                      </m:sSup>
                      <m:nary>
                        <m:naryPr>
                          <m:chr m:val="∑"/>
                          <m:limLoc m:val="undOvr"/>
                          <m:grow m:val="on"/>
                          <m:supHide m:val="on"/>
                          <m:ctrlPr>
                            <a:rPr lang="zh-CN" altLang="en-US" i="1">
                              <a:latin typeface="Cambria Math" panose="02040503050406030204" pitchFamily="18" charset="0"/>
                            </a:rPr>
                          </m:ctrlPr>
                        </m:naryPr>
                        <m:sub>
                          <m:r>
                            <a:rPr lang="zh-CN" altLang="en-US" i="1">
                              <a:latin typeface="Cambria Math" panose="02040503050406030204" pitchFamily="18" charset="0"/>
                            </a:rPr>
                            <m:t>𝑝</m:t>
                          </m:r>
                        </m:sub>
                        <m:sup/>
                        <m:e>
                          <m:nary>
                            <m:naryPr>
                              <m:chr m:val="∑"/>
                              <m:limLoc m:val="undOvr"/>
                              <m:grow m:val="on"/>
                              <m:supHide m:val="on"/>
                              <m:ctrlPr>
                                <a:rPr lang="zh-CN" altLang="en-US" i="1">
                                  <a:latin typeface="Cambria Math" panose="02040503050406030204" pitchFamily="18" charset="0"/>
                                </a:rPr>
                              </m:ctrlPr>
                            </m:naryPr>
                            <m:sub>
                              <m:r>
                                <a:rPr lang="zh-CN" altLang="en-US" i="1">
                                  <a:latin typeface="Cambria Math" panose="02040503050406030204" pitchFamily="18" charset="0"/>
                                </a:rPr>
                                <m:t>𝑚</m:t>
                              </m:r>
                            </m:sub>
                            <m:sup/>
                            <m:e>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𝑉</m:t>
                                  </m:r>
                                </m:e>
                                <m:sub>
                                  <m:r>
                                    <a:rPr lang="zh-CN" altLang="en-US" i="1">
                                      <a:latin typeface="Cambria Math" panose="02040503050406030204" pitchFamily="18" charset="0"/>
                                    </a:rPr>
                                    <m:t>𝑝</m:t>
                                  </m:r>
                                </m:sub>
                              </m:sSub>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𝑢</m:t>
                                  </m:r>
                                </m:e>
                                <m:sub>
                                  <m:r>
                                    <a:rPr lang="zh-CN" altLang="en-US" i="1">
                                      <a:latin typeface="Cambria Math" panose="02040503050406030204" pitchFamily="18" charset="0"/>
                                    </a:rPr>
                                    <m:t>𝑚</m:t>
                                  </m:r>
                                </m:sub>
                              </m:sSub>
                              <m:sSup>
                                <m:sSupPr>
                                  <m:ctrlPr>
                                    <a:rPr lang="zh-CN" altLang="en-US" i="1">
                                      <a:solidFill>
                                        <a:srgbClr val="836967"/>
                                      </a:solidFill>
                                      <a:latin typeface="Cambria Math" panose="02040503050406030204" pitchFamily="18" charset="0"/>
                                    </a:rPr>
                                  </m:ctrlPr>
                                </m:sSupPr>
                                <m:e>
                                  <m:r>
                                    <a:rPr lang="zh-CN" altLang="en-US" i="1">
                                      <a:latin typeface="Cambria Math" panose="02040503050406030204" pitchFamily="18" charset="0"/>
                                    </a:rPr>
                                    <m:t>𝑒</m:t>
                                  </m:r>
                                </m:e>
                                <m:sup>
                                  <m:r>
                                    <a:rPr lang="zh-CN" altLang="en-US" i="1">
                                      <a:latin typeface="Cambria Math" panose="02040503050406030204" pitchFamily="18" charset="0"/>
                                    </a:rPr>
                                    <m:t>𝑖</m:t>
                                  </m:r>
                                  <m:f>
                                    <m:fPr>
                                      <m:ctrlPr>
                                        <a:rPr lang="zh-CN" altLang="en-US" i="1">
                                          <a:solidFill>
                                            <a:srgbClr val="836967"/>
                                          </a:solidFill>
                                          <a:latin typeface="Cambria Math" panose="02040503050406030204" pitchFamily="18" charset="0"/>
                                        </a:rPr>
                                      </m:ctrlPr>
                                    </m:fPr>
                                    <m:num>
                                      <m:r>
                                        <a:rPr lang="zh-CN" altLang="en-US" i="0">
                                          <a:latin typeface="Cambria Math" panose="02040503050406030204" pitchFamily="18" charset="0"/>
                                        </a:rPr>
                                        <m:t>2</m:t>
                                      </m:r>
                                      <m:r>
                                        <a:rPr lang="zh-CN" altLang="en-US" i="1">
                                          <a:latin typeface="Cambria Math" panose="02040503050406030204" pitchFamily="18" charset="0"/>
                                        </a:rPr>
                                        <m:t>𝜋</m:t>
                                      </m:r>
                                    </m:num>
                                    <m:den>
                                      <m:r>
                                        <a:rPr lang="zh-CN" altLang="en-US" i="1">
                                          <a:latin typeface="Cambria Math" panose="02040503050406030204" pitchFamily="18" charset="0"/>
                                        </a:rPr>
                                        <m:t>𝑎</m:t>
                                      </m:r>
                                    </m:den>
                                  </m:f>
                                  <m:r>
                                    <a:rPr lang="zh-CN" altLang="en-US" i="1">
                                      <a:latin typeface="Cambria Math" panose="02040503050406030204" pitchFamily="18" charset="0"/>
                                    </a:rPr>
                                    <m:t>𝑝𝑥</m:t>
                                  </m:r>
                                </m:sup>
                              </m:sSup>
                              <m:sSup>
                                <m:sSupPr>
                                  <m:ctrlPr>
                                    <a:rPr lang="zh-CN" altLang="en-US" i="1">
                                      <a:solidFill>
                                        <a:srgbClr val="836967"/>
                                      </a:solidFill>
                                      <a:latin typeface="Cambria Math" panose="02040503050406030204" pitchFamily="18" charset="0"/>
                                    </a:rPr>
                                  </m:ctrlPr>
                                </m:sSupPr>
                                <m:e>
                                  <m:r>
                                    <a:rPr lang="zh-CN" altLang="en-US" i="1">
                                      <a:latin typeface="Cambria Math" panose="02040503050406030204" pitchFamily="18" charset="0"/>
                                    </a:rPr>
                                    <m:t>𝑒</m:t>
                                  </m:r>
                                </m:e>
                                <m:sup>
                                  <m:r>
                                    <a:rPr lang="zh-CN" altLang="en-US" i="1">
                                      <a:latin typeface="Cambria Math" panose="02040503050406030204" pitchFamily="18" charset="0"/>
                                    </a:rPr>
                                    <m:t>𝑖</m:t>
                                  </m:r>
                                  <m:f>
                                    <m:fPr>
                                      <m:ctrlPr>
                                        <a:rPr lang="zh-CN" altLang="en-US" i="1">
                                          <a:solidFill>
                                            <a:srgbClr val="836967"/>
                                          </a:solidFill>
                                          <a:latin typeface="Cambria Math" panose="02040503050406030204" pitchFamily="18" charset="0"/>
                                        </a:rPr>
                                      </m:ctrlPr>
                                    </m:fPr>
                                    <m:num>
                                      <m:r>
                                        <a:rPr lang="zh-CN" altLang="en-US" i="0">
                                          <a:latin typeface="Cambria Math" panose="02040503050406030204" pitchFamily="18" charset="0"/>
                                        </a:rPr>
                                        <m:t>2</m:t>
                                      </m:r>
                                      <m:r>
                                        <a:rPr lang="zh-CN" altLang="en-US" i="1">
                                          <a:latin typeface="Cambria Math" panose="02040503050406030204" pitchFamily="18" charset="0"/>
                                        </a:rPr>
                                        <m:t>𝜋</m:t>
                                      </m:r>
                                    </m:num>
                                    <m:den>
                                      <m:r>
                                        <a:rPr lang="zh-CN" altLang="en-US" i="1">
                                          <a:latin typeface="Cambria Math" panose="02040503050406030204" pitchFamily="18" charset="0"/>
                                        </a:rPr>
                                        <m:t>𝑎</m:t>
                                      </m:r>
                                    </m:den>
                                  </m:f>
                                  <m:r>
                                    <a:rPr lang="zh-CN" altLang="en-US" i="1">
                                      <a:latin typeface="Cambria Math" panose="02040503050406030204" pitchFamily="18" charset="0"/>
                                    </a:rPr>
                                    <m:t>𝑚𝑥</m:t>
                                  </m:r>
                                </m:sup>
                              </m:sSup>
                            </m:e>
                          </m:nary>
                        </m:e>
                      </m:nary>
                      <m:r>
                        <a:rPr lang="zh-CN" altLang="en-US" i="0">
                          <a:latin typeface="Cambria Math" panose="02040503050406030204" pitchFamily="18" charset="0"/>
                        </a:rPr>
                        <m:t>=</m:t>
                      </m:r>
                      <m:r>
                        <a:rPr lang="zh-CN" altLang="en-US" i="1">
                          <a:latin typeface="Cambria Math" panose="02040503050406030204" pitchFamily="18" charset="0"/>
                        </a:rPr>
                        <m:t>𝐸</m:t>
                      </m:r>
                      <m:sSup>
                        <m:sSupPr>
                          <m:ctrlPr>
                            <a:rPr lang="zh-CN" altLang="en-US" i="1">
                              <a:solidFill>
                                <a:srgbClr val="836967"/>
                              </a:solidFill>
                              <a:latin typeface="Cambria Math" panose="02040503050406030204" pitchFamily="18" charset="0"/>
                            </a:rPr>
                          </m:ctrlPr>
                        </m:sSupPr>
                        <m:e>
                          <m:r>
                            <a:rPr lang="zh-CN" altLang="en-US" i="1">
                              <a:latin typeface="Cambria Math" panose="02040503050406030204" pitchFamily="18" charset="0"/>
                            </a:rPr>
                            <m:t>𝑒</m:t>
                          </m:r>
                        </m:e>
                        <m:sup>
                          <m:r>
                            <a:rPr lang="zh-CN" altLang="en-US" i="1">
                              <a:latin typeface="Cambria Math" panose="02040503050406030204" pitchFamily="18" charset="0"/>
                            </a:rPr>
                            <m:t>𝑖𝑘𝑥</m:t>
                          </m:r>
                        </m:sup>
                      </m:sSup>
                      <m:nary>
                        <m:naryPr>
                          <m:chr m:val="∑"/>
                          <m:limLoc m:val="undOvr"/>
                          <m:grow m:val="on"/>
                          <m:supHide m:val="on"/>
                          <m:ctrlPr>
                            <a:rPr lang="zh-CN" altLang="en-US" i="1">
                              <a:latin typeface="Cambria Math" panose="02040503050406030204" pitchFamily="18" charset="0"/>
                            </a:rPr>
                          </m:ctrlPr>
                        </m:naryPr>
                        <m:sub>
                          <m:r>
                            <a:rPr lang="zh-CN" altLang="en-US" i="1">
                              <a:latin typeface="Cambria Math" panose="02040503050406030204" pitchFamily="18" charset="0"/>
                            </a:rPr>
                            <m:t>𝑞</m:t>
                          </m:r>
                        </m:sub>
                        <m:sup/>
                        <m:e>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𝑢</m:t>
                              </m:r>
                            </m:e>
                            <m:sub>
                              <m:r>
                                <a:rPr lang="zh-CN" altLang="en-US" i="1">
                                  <a:latin typeface="Cambria Math" panose="02040503050406030204" pitchFamily="18" charset="0"/>
                                </a:rPr>
                                <m:t>𝑞</m:t>
                              </m:r>
                            </m:sub>
                          </m:sSub>
                          <m:sSup>
                            <m:sSupPr>
                              <m:ctrlPr>
                                <a:rPr lang="zh-CN" altLang="en-US" i="1">
                                  <a:solidFill>
                                    <a:srgbClr val="836967"/>
                                  </a:solidFill>
                                  <a:latin typeface="Cambria Math" panose="02040503050406030204" pitchFamily="18" charset="0"/>
                                </a:rPr>
                              </m:ctrlPr>
                            </m:sSupPr>
                            <m:e>
                              <m:r>
                                <a:rPr lang="zh-CN" altLang="en-US" i="1">
                                  <a:latin typeface="Cambria Math" panose="02040503050406030204" pitchFamily="18" charset="0"/>
                                </a:rPr>
                                <m:t>𝑒</m:t>
                              </m:r>
                            </m:e>
                            <m:sup>
                              <m:r>
                                <a:rPr lang="zh-CN" altLang="en-US" i="1">
                                  <a:latin typeface="Cambria Math" panose="02040503050406030204" pitchFamily="18" charset="0"/>
                                </a:rPr>
                                <m:t>𝑖</m:t>
                              </m:r>
                              <m:f>
                                <m:fPr>
                                  <m:ctrlPr>
                                    <a:rPr lang="zh-CN" altLang="en-US" i="1">
                                      <a:solidFill>
                                        <a:srgbClr val="836967"/>
                                      </a:solidFill>
                                      <a:latin typeface="Cambria Math" panose="02040503050406030204" pitchFamily="18" charset="0"/>
                                    </a:rPr>
                                  </m:ctrlPr>
                                </m:fPr>
                                <m:num>
                                  <m:r>
                                    <a:rPr lang="zh-CN" altLang="en-US" i="0">
                                      <a:latin typeface="Cambria Math" panose="02040503050406030204" pitchFamily="18" charset="0"/>
                                    </a:rPr>
                                    <m:t>2</m:t>
                                  </m:r>
                                  <m:r>
                                    <a:rPr lang="zh-CN" altLang="en-US" i="1">
                                      <a:latin typeface="Cambria Math" panose="02040503050406030204" pitchFamily="18" charset="0"/>
                                    </a:rPr>
                                    <m:t>𝜋</m:t>
                                  </m:r>
                                </m:num>
                                <m:den>
                                  <m:r>
                                    <a:rPr lang="zh-CN" altLang="en-US" i="1">
                                      <a:latin typeface="Cambria Math" panose="02040503050406030204" pitchFamily="18" charset="0"/>
                                    </a:rPr>
                                    <m:t>𝑎</m:t>
                                  </m:r>
                                </m:den>
                              </m:f>
                              <m:r>
                                <a:rPr lang="zh-CN" altLang="en-US" i="1">
                                  <a:latin typeface="Cambria Math" panose="02040503050406030204" pitchFamily="18" charset="0"/>
                                </a:rPr>
                                <m:t>𝑞𝑥</m:t>
                              </m:r>
                            </m:sup>
                          </m:sSup>
                        </m:e>
                      </m:nary>
                    </m:oMath>
                  </m:oMathPara>
                </a14:m>
                <a:endParaRPr lang="zh-CN" altLang="en-US" dirty="0"/>
              </a:p>
            </p:txBody>
          </p:sp>
        </mc:Choice>
        <mc:Fallback xmlns="">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2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将式（</a:t>
                </a:r>
                <a:r>
                  <a:rPr lang="en-US" altLang="zh-CN" sz="1200"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3-50</a:t>
                </a:r>
                <a:r>
                  <a:rPr lang="zh-CN" altLang="zh-CN" sz="12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200"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3-101</a:t>
                </a:r>
                <a:r>
                  <a:rPr lang="zh-CN" altLang="zh-CN" sz="12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200"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3-102</a:t>
                </a:r>
                <a:r>
                  <a:rPr lang="zh-CN" altLang="zh-CN" sz="12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）代入式（</a:t>
                </a:r>
                <a:r>
                  <a:rPr lang="en-US" altLang="zh-CN" sz="1200"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3-44</a:t>
                </a:r>
                <a:r>
                  <a:rPr lang="zh-CN" altLang="zh-CN" sz="12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），可得：</a:t>
                </a:r>
                <a:endParaRPr lang="zh-CN" altLang="zh-CN" sz="1200" kern="100" dirty="0">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p>
                <a:endParaRPr lang="en-US" altLang="zh-CN" i="1" dirty="0">
                  <a:solidFill>
                    <a:srgbClr val="836967"/>
                  </a:solidFill>
                  <a:latin typeface="Cambria Math" panose="02040503050406030204" pitchFamily="18" charset="0"/>
                </a:endParaRPr>
              </a:p>
              <a:p>
                <a:r>
                  <a:rPr lang="zh-CN" altLang="en-US" i="0">
                    <a:latin typeface="Cambria Math" panose="02040503050406030204" pitchFamily="18" charset="0"/>
                  </a:rPr>
                  <a:t>ℏ</a:t>
                </a:r>
                <a:r>
                  <a:rPr lang="zh-CN" altLang="en-US" i="0">
                    <a:solidFill>
                      <a:srgbClr val="836967"/>
                    </a:solidFill>
                    <a:latin typeface="Cambria Math" panose="02040503050406030204" pitchFamily="18" charset="0"/>
                  </a:rPr>
                  <a:t>^</a:t>
                </a:r>
                <a:r>
                  <a:rPr lang="zh-CN" altLang="en-US" i="0">
                    <a:latin typeface="Cambria Math" panose="02040503050406030204" pitchFamily="18" charset="0"/>
                  </a:rPr>
                  <a:t>2</a:t>
                </a:r>
                <a:r>
                  <a:rPr lang="zh-CN" altLang="en-US" i="0">
                    <a:solidFill>
                      <a:srgbClr val="836967"/>
                    </a:solidFill>
                    <a:latin typeface="Cambria Math" panose="02040503050406030204" pitchFamily="18" charset="0"/>
                  </a:rPr>
                  <a:t>/</a:t>
                </a:r>
                <a:r>
                  <a:rPr lang="zh-CN" altLang="en-US" i="0">
                    <a:latin typeface="Cambria Math" panose="02040503050406030204" pitchFamily="18" charset="0"/>
                  </a:rPr>
                  <a:t>2𝑚 ∑129_𝑛▒〖𝑢</a:t>
                </a:r>
                <a:r>
                  <a:rPr lang="zh-CN" altLang="en-US" i="0">
                    <a:solidFill>
                      <a:srgbClr val="836967"/>
                    </a:solidFill>
                    <a:latin typeface="Cambria Math" panose="02040503050406030204" pitchFamily="18" charset="0"/>
                  </a:rPr>
                  <a:t>_</a:t>
                </a:r>
                <a:r>
                  <a:rPr lang="zh-CN" altLang="en-US" i="0">
                    <a:latin typeface="Cambria Math" panose="02040503050406030204" pitchFamily="18" charset="0"/>
                  </a:rPr>
                  <a:t>𝑛</a:t>
                </a:r>
                <a:r>
                  <a:rPr lang="zh-CN" altLang="en-US" i="0">
                    <a:solidFill>
                      <a:srgbClr val="836967"/>
                    </a:solidFill>
                    <a:latin typeface="Cambria Math" panose="02040503050406030204" pitchFamily="18" charset="0"/>
                  </a:rPr>
                  <a:t> (</a:t>
                </a:r>
                <a:r>
                  <a:rPr lang="zh-CN" altLang="en-US" i="0">
                    <a:latin typeface="Cambria Math" panose="02040503050406030204" pitchFamily="18" charset="0"/>
                  </a:rPr>
                  <a:t>𝑘+2𝜋</a:t>
                </a:r>
                <a:r>
                  <a:rPr lang="zh-CN" altLang="en-US" i="0">
                    <a:solidFill>
                      <a:srgbClr val="836967"/>
                    </a:solidFill>
                    <a:latin typeface="Cambria Math" panose="02040503050406030204" pitchFamily="18" charset="0"/>
                  </a:rPr>
                  <a:t>/</a:t>
                </a:r>
                <a:r>
                  <a:rPr lang="zh-CN" altLang="en-US" i="0">
                    <a:latin typeface="Cambria Math" panose="02040503050406030204" pitchFamily="18" charset="0"/>
                  </a:rPr>
                  <a:t>𝑎 𝑛)</a:t>
                </a:r>
                <a:r>
                  <a:rPr lang="zh-CN" altLang="en-US" i="0">
                    <a:solidFill>
                      <a:srgbClr val="836967"/>
                    </a:solidFill>
                    <a:latin typeface="Cambria Math" panose="02040503050406030204" pitchFamily="18" charset="0"/>
                  </a:rPr>
                  <a:t>^</a:t>
                </a:r>
                <a:r>
                  <a:rPr lang="zh-CN" altLang="en-US" i="0">
                    <a:latin typeface="Cambria Math" panose="02040503050406030204" pitchFamily="18" charset="0"/>
                  </a:rPr>
                  <a:t>2</a:t>
                </a:r>
                <a:r>
                  <a:rPr lang="zh-CN" altLang="en-US" i="0">
                    <a:solidFill>
                      <a:srgbClr val="836967"/>
                    </a:solidFill>
                    <a:latin typeface="Cambria Math" panose="02040503050406030204" pitchFamily="18" charset="0"/>
                  </a:rPr>
                  <a:t> </a:t>
                </a:r>
                <a:r>
                  <a:rPr lang="zh-CN" altLang="en-US" i="0">
                    <a:latin typeface="Cambria Math" panose="02040503050406030204" pitchFamily="18" charset="0"/>
                  </a:rPr>
                  <a:t>𝑒</a:t>
                </a:r>
                <a:r>
                  <a:rPr lang="zh-CN" altLang="en-US" i="0">
                    <a:solidFill>
                      <a:srgbClr val="836967"/>
                    </a:solidFill>
                    <a:latin typeface="Cambria Math" panose="02040503050406030204" pitchFamily="18" charset="0"/>
                  </a:rPr>
                  <a:t>^</a:t>
                </a:r>
                <a:r>
                  <a:rPr lang="zh-CN" altLang="en-US" i="0">
                    <a:latin typeface="Cambria Math" panose="02040503050406030204" pitchFamily="18" charset="0"/>
                  </a:rPr>
                  <a:t>𝑖(𝑘+2𝜋</a:t>
                </a:r>
                <a:r>
                  <a:rPr lang="zh-CN" altLang="en-US" i="0">
                    <a:solidFill>
                      <a:srgbClr val="836967"/>
                    </a:solidFill>
                    <a:latin typeface="Cambria Math" panose="02040503050406030204" pitchFamily="18" charset="0"/>
                  </a:rPr>
                  <a:t>/</a:t>
                </a:r>
                <a:r>
                  <a:rPr lang="zh-CN" altLang="en-US" i="0">
                    <a:latin typeface="Cambria Math" panose="02040503050406030204" pitchFamily="18" charset="0"/>
                  </a:rPr>
                  <a:t>𝑎 𝑛)𝑥 〗+𝑒</a:t>
                </a:r>
                <a:r>
                  <a:rPr lang="zh-CN" altLang="en-US" i="0">
                    <a:solidFill>
                      <a:srgbClr val="836967"/>
                    </a:solidFill>
                    <a:latin typeface="Cambria Math" panose="02040503050406030204" pitchFamily="18" charset="0"/>
                  </a:rPr>
                  <a:t>^</a:t>
                </a:r>
                <a:r>
                  <a:rPr lang="zh-CN" altLang="en-US" i="0">
                    <a:latin typeface="Cambria Math" panose="02040503050406030204" pitchFamily="18" charset="0"/>
                  </a:rPr>
                  <a:t>𝑖𝑘𝑥 ∑129_𝑝▒∑129_𝑚▒〖𝑉</a:t>
                </a:r>
                <a:r>
                  <a:rPr lang="zh-CN" altLang="en-US" i="0">
                    <a:solidFill>
                      <a:srgbClr val="836967"/>
                    </a:solidFill>
                    <a:latin typeface="Cambria Math" panose="02040503050406030204" pitchFamily="18" charset="0"/>
                  </a:rPr>
                  <a:t>_</a:t>
                </a:r>
                <a:r>
                  <a:rPr lang="zh-CN" altLang="en-US" i="0">
                    <a:latin typeface="Cambria Math" panose="02040503050406030204" pitchFamily="18" charset="0"/>
                  </a:rPr>
                  <a:t>𝑝</a:t>
                </a:r>
                <a:r>
                  <a:rPr lang="zh-CN" altLang="en-US" i="0">
                    <a:solidFill>
                      <a:srgbClr val="836967"/>
                    </a:solidFill>
                    <a:latin typeface="Cambria Math" panose="02040503050406030204" pitchFamily="18" charset="0"/>
                  </a:rPr>
                  <a:t> </a:t>
                </a:r>
                <a:r>
                  <a:rPr lang="zh-CN" altLang="en-US" i="0">
                    <a:latin typeface="Cambria Math" panose="02040503050406030204" pitchFamily="18" charset="0"/>
                  </a:rPr>
                  <a:t>𝑢</a:t>
                </a:r>
                <a:r>
                  <a:rPr lang="zh-CN" altLang="en-US" i="0">
                    <a:solidFill>
                      <a:srgbClr val="836967"/>
                    </a:solidFill>
                    <a:latin typeface="Cambria Math" panose="02040503050406030204" pitchFamily="18" charset="0"/>
                  </a:rPr>
                  <a:t>_</a:t>
                </a:r>
                <a:r>
                  <a:rPr lang="zh-CN" altLang="en-US" i="0">
                    <a:latin typeface="Cambria Math" panose="02040503050406030204" pitchFamily="18" charset="0"/>
                  </a:rPr>
                  <a:t>𝑚</a:t>
                </a:r>
                <a:r>
                  <a:rPr lang="zh-CN" altLang="en-US" i="0">
                    <a:solidFill>
                      <a:srgbClr val="836967"/>
                    </a:solidFill>
                    <a:latin typeface="Cambria Math" panose="02040503050406030204" pitchFamily="18" charset="0"/>
                  </a:rPr>
                  <a:t> </a:t>
                </a:r>
                <a:r>
                  <a:rPr lang="zh-CN" altLang="en-US" i="0">
                    <a:latin typeface="Cambria Math" panose="02040503050406030204" pitchFamily="18" charset="0"/>
                  </a:rPr>
                  <a:t>𝑒</a:t>
                </a:r>
                <a:r>
                  <a:rPr lang="zh-CN" altLang="en-US" i="0">
                    <a:solidFill>
                      <a:srgbClr val="836967"/>
                    </a:solidFill>
                    <a:latin typeface="Cambria Math" panose="02040503050406030204" pitchFamily="18" charset="0"/>
                  </a:rPr>
                  <a:t>^(</a:t>
                </a:r>
                <a:r>
                  <a:rPr lang="zh-CN" altLang="en-US" i="0">
                    <a:latin typeface="Cambria Math" panose="02040503050406030204" pitchFamily="18" charset="0"/>
                  </a:rPr>
                  <a:t>𝑖 2𝜋</a:t>
                </a:r>
                <a:r>
                  <a:rPr lang="zh-CN" altLang="en-US" i="0">
                    <a:solidFill>
                      <a:srgbClr val="836967"/>
                    </a:solidFill>
                    <a:latin typeface="Cambria Math" panose="02040503050406030204" pitchFamily="18" charset="0"/>
                  </a:rPr>
                  <a:t>/</a:t>
                </a:r>
                <a:r>
                  <a:rPr lang="zh-CN" altLang="en-US" i="0">
                    <a:latin typeface="Cambria Math" panose="02040503050406030204" pitchFamily="18" charset="0"/>
                  </a:rPr>
                  <a:t>𝑎 𝑝𝑥</a:t>
                </a:r>
                <a:r>
                  <a:rPr lang="zh-CN" altLang="en-US" i="0">
                    <a:solidFill>
                      <a:srgbClr val="836967"/>
                    </a:solidFill>
                    <a:latin typeface="Cambria Math" panose="02040503050406030204" pitchFamily="18" charset="0"/>
                  </a:rPr>
                  <a:t>) </a:t>
                </a:r>
                <a:r>
                  <a:rPr lang="zh-CN" altLang="en-US" i="0">
                    <a:latin typeface="Cambria Math" panose="02040503050406030204" pitchFamily="18" charset="0"/>
                  </a:rPr>
                  <a:t>𝑒</a:t>
                </a:r>
                <a:r>
                  <a:rPr lang="zh-CN" altLang="en-US" i="0">
                    <a:solidFill>
                      <a:srgbClr val="836967"/>
                    </a:solidFill>
                    <a:latin typeface="Cambria Math" panose="02040503050406030204" pitchFamily="18" charset="0"/>
                  </a:rPr>
                  <a:t>^(</a:t>
                </a:r>
                <a:r>
                  <a:rPr lang="zh-CN" altLang="en-US" i="0">
                    <a:latin typeface="Cambria Math" panose="02040503050406030204" pitchFamily="18" charset="0"/>
                  </a:rPr>
                  <a:t>𝑖 2𝜋</a:t>
                </a:r>
                <a:r>
                  <a:rPr lang="zh-CN" altLang="en-US" i="0">
                    <a:solidFill>
                      <a:srgbClr val="836967"/>
                    </a:solidFill>
                    <a:latin typeface="Cambria Math" panose="02040503050406030204" pitchFamily="18" charset="0"/>
                  </a:rPr>
                  <a:t>/</a:t>
                </a:r>
                <a:r>
                  <a:rPr lang="zh-CN" altLang="en-US" i="0">
                    <a:latin typeface="Cambria Math" panose="02040503050406030204" pitchFamily="18" charset="0"/>
                  </a:rPr>
                  <a:t>𝑎 𝑚𝑥</a:t>
                </a:r>
                <a:r>
                  <a:rPr lang="zh-CN" altLang="en-US" i="0">
                    <a:solidFill>
                      <a:srgbClr val="836967"/>
                    </a:solidFill>
                    <a:latin typeface="Cambria Math" panose="02040503050406030204" pitchFamily="18" charset="0"/>
                  </a:rPr>
                  <a:t>) 〗</a:t>
                </a:r>
                <a:r>
                  <a:rPr lang="zh-CN" altLang="en-US" i="0">
                    <a:latin typeface="Cambria Math" panose="02040503050406030204" pitchFamily="18" charset="0"/>
                  </a:rPr>
                  <a:t>=𝐸𝑒</a:t>
                </a:r>
                <a:r>
                  <a:rPr lang="zh-CN" altLang="en-US" i="0">
                    <a:solidFill>
                      <a:srgbClr val="836967"/>
                    </a:solidFill>
                    <a:latin typeface="Cambria Math" panose="02040503050406030204" pitchFamily="18" charset="0"/>
                  </a:rPr>
                  <a:t>^</a:t>
                </a:r>
                <a:r>
                  <a:rPr lang="zh-CN" altLang="en-US" i="0">
                    <a:latin typeface="Cambria Math" panose="02040503050406030204" pitchFamily="18" charset="0"/>
                  </a:rPr>
                  <a:t>𝑖𝑘𝑥 ∑129_𝑞▒〖𝑢</a:t>
                </a:r>
                <a:r>
                  <a:rPr lang="zh-CN" altLang="en-US" i="0">
                    <a:solidFill>
                      <a:srgbClr val="836967"/>
                    </a:solidFill>
                    <a:latin typeface="Cambria Math" panose="02040503050406030204" pitchFamily="18" charset="0"/>
                  </a:rPr>
                  <a:t>_</a:t>
                </a:r>
                <a:r>
                  <a:rPr lang="zh-CN" altLang="en-US" i="0">
                    <a:latin typeface="Cambria Math" panose="02040503050406030204" pitchFamily="18" charset="0"/>
                  </a:rPr>
                  <a:t>𝑞</a:t>
                </a:r>
                <a:r>
                  <a:rPr lang="zh-CN" altLang="en-US" i="0">
                    <a:solidFill>
                      <a:srgbClr val="836967"/>
                    </a:solidFill>
                    <a:latin typeface="Cambria Math" panose="02040503050406030204" pitchFamily="18" charset="0"/>
                  </a:rPr>
                  <a:t> </a:t>
                </a:r>
                <a:r>
                  <a:rPr lang="zh-CN" altLang="en-US" i="0">
                    <a:latin typeface="Cambria Math" panose="02040503050406030204" pitchFamily="18" charset="0"/>
                  </a:rPr>
                  <a:t>𝑒</a:t>
                </a:r>
                <a:r>
                  <a:rPr lang="zh-CN" altLang="en-US" i="0">
                    <a:solidFill>
                      <a:srgbClr val="836967"/>
                    </a:solidFill>
                    <a:latin typeface="Cambria Math" panose="02040503050406030204" pitchFamily="18" charset="0"/>
                  </a:rPr>
                  <a:t>^(</a:t>
                </a:r>
                <a:r>
                  <a:rPr lang="zh-CN" altLang="en-US" i="0">
                    <a:latin typeface="Cambria Math" panose="02040503050406030204" pitchFamily="18" charset="0"/>
                  </a:rPr>
                  <a:t>𝑖 2𝜋</a:t>
                </a:r>
                <a:r>
                  <a:rPr lang="zh-CN" altLang="en-US" i="0">
                    <a:solidFill>
                      <a:srgbClr val="836967"/>
                    </a:solidFill>
                    <a:latin typeface="Cambria Math" panose="02040503050406030204" pitchFamily="18" charset="0"/>
                  </a:rPr>
                  <a:t>/</a:t>
                </a:r>
                <a:r>
                  <a:rPr lang="zh-CN" altLang="en-US" i="0">
                    <a:latin typeface="Cambria Math" panose="02040503050406030204" pitchFamily="18" charset="0"/>
                  </a:rPr>
                  <a:t>𝑎 𝑞𝑥</a:t>
                </a:r>
                <a:r>
                  <a:rPr lang="zh-CN" altLang="en-US" i="0">
                    <a:solidFill>
                      <a:srgbClr val="836967"/>
                    </a:solidFill>
                    <a:latin typeface="Cambria Math" panose="02040503050406030204" pitchFamily="18" charset="0"/>
                  </a:rPr>
                  <a:t>) 〗</a:t>
                </a:r>
                <a:endParaRPr lang="zh-CN" altLang="en-US" dirty="0"/>
              </a:p>
            </p:txBody>
          </p:sp>
        </mc:Fallback>
      </mc:AlternateContent>
      <p:sp>
        <p:nvSpPr>
          <p:cNvPr id="4" name="灯片编号占位符 3"/>
          <p:cNvSpPr>
            <a:spLocks noGrp="1"/>
          </p:cNvSpPr>
          <p:nvPr>
            <p:ph type="sldNum" sz="quarter" idx="5"/>
          </p:nvPr>
        </p:nvSpPr>
        <p:spPr/>
        <p:txBody>
          <a:bodyPr/>
          <a:lstStyle/>
          <a:p>
            <a:fld id="{8AAA2DB7-8973-4964-8E83-0FC396AC9B6B}" type="slidenum">
              <a:rPr lang="en-US" altLang="zh-CN" smtClean="0"/>
              <a:t>108</a:t>
            </a:fld>
            <a:endParaRPr lang="en-US" altLang="zh-CN"/>
          </a:p>
        </p:txBody>
      </p:sp>
    </p:spTree>
    <p:extLst>
      <p:ext uri="{BB962C8B-B14F-4D97-AF65-F5344CB8AC3E}">
        <p14:creationId xmlns:p14="http://schemas.microsoft.com/office/powerpoint/2010/main" val="1520090380"/>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8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上式</a:t>
                </a:r>
                <a:r>
                  <a:rPr lang="zh-CN" altLang="zh-CN" sz="1800"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两边乘以</a:t>
                </a:r>
                <a:r>
                  <a:rPr lang="en-US" altLang="zh-CN" sz="1800"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 </a:t>
                </a:r>
                <a14:m>
                  <m:oMath xmlns:m="http://schemas.openxmlformats.org/officeDocument/2006/math">
                    <m:sSup>
                      <m:sSupPr>
                        <m:ctrlPr>
                          <a:rPr lang="zh-CN" altLang="en-US" sz="2800" i="1" smtClean="0">
                            <a:solidFill>
                              <a:srgbClr val="836967"/>
                            </a:solidFill>
                            <a:latin typeface="Cambria Math" panose="02040503050406030204" pitchFamily="18" charset="0"/>
                          </a:rPr>
                        </m:ctrlPr>
                      </m:sSupPr>
                      <m:e>
                        <m:r>
                          <a:rPr lang="zh-CN" altLang="en-US" sz="2800" i="1">
                            <a:latin typeface="Cambria Math" panose="02040503050406030204" pitchFamily="18" charset="0"/>
                          </a:rPr>
                          <m:t>𝑒</m:t>
                        </m:r>
                      </m:e>
                      <m:sup>
                        <m:r>
                          <a:rPr lang="zh-CN" altLang="en-US" sz="2800" i="0">
                            <a:latin typeface="Cambria Math" panose="02040503050406030204" pitchFamily="18" charset="0"/>
                          </a:rPr>
                          <m:t>−</m:t>
                        </m:r>
                        <m:r>
                          <a:rPr lang="zh-CN" altLang="en-US" sz="2800" i="1">
                            <a:latin typeface="Cambria Math" panose="02040503050406030204" pitchFamily="18" charset="0"/>
                          </a:rPr>
                          <m:t>𝑖</m:t>
                        </m:r>
                        <m:d>
                          <m:dPr>
                            <m:ctrlPr>
                              <a:rPr lang="zh-CN" altLang="en-US" sz="2800" i="1">
                                <a:latin typeface="Cambria Math" panose="02040503050406030204" pitchFamily="18" charset="0"/>
                              </a:rPr>
                            </m:ctrlPr>
                          </m:dPr>
                          <m:e>
                            <m:r>
                              <a:rPr lang="zh-CN" altLang="en-US" sz="2800" i="1">
                                <a:latin typeface="Cambria Math" panose="02040503050406030204" pitchFamily="18" charset="0"/>
                              </a:rPr>
                              <m:t>𝑘</m:t>
                            </m:r>
                            <m:r>
                              <a:rPr lang="zh-CN" altLang="en-US" sz="2800" i="0">
                                <a:latin typeface="Cambria Math" panose="02040503050406030204" pitchFamily="18" charset="0"/>
                              </a:rPr>
                              <m:t>+</m:t>
                            </m:r>
                            <m:f>
                              <m:fPr>
                                <m:ctrlPr>
                                  <a:rPr lang="zh-CN" altLang="en-US" sz="2800" i="1">
                                    <a:solidFill>
                                      <a:srgbClr val="836967"/>
                                    </a:solidFill>
                                    <a:latin typeface="Cambria Math" panose="02040503050406030204" pitchFamily="18" charset="0"/>
                                  </a:rPr>
                                </m:ctrlPr>
                              </m:fPr>
                              <m:num>
                                <m:r>
                                  <a:rPr lang="zh-CN" altLang="en-US" sz="2800" i="0">
                                    <a:latin typeface="Cambria Math" panose="02040503050406030204" pitchFamily="18" charset="0"/>
                                  </a:rPr>
                                  <m:t>2</m:t>
                                </m:r>
                                <m:r>
                                  <a:rPr lang="zh-CN" altLang="en-US" sz="2800" i="1">
                                    <a:latin typeface="Cambria Math" panose="02040503050406030204" pitchFamily="18" charset="0"/>
                                  </a:rPr>
                                  <m:t>𝜋</m:t>
                                </m:r>
                              </m:num>
                              <m:den>
                                <m:r>
                                  <a:rPr lang="zh-CN" altLang="en-US" sz="2800" i="1">
                                    <a:latin typeface="Cambria Math" panose="02040503050406030204" pitchFamily="18" charset="0"/>
                                  </a:rPr>
                                  <m:t>𝑎</m:t>
                                </m:r>
                              </m:den>
                            </m:f>
                            <m:r>
                              <a:rPr lang="zh-CN" altLang="en-US" sz="2800" i="1">
                                <a:latin typeface="Cambria Math" panose="02040503050406030204" pitchFamily="18" charset="0"/>
                              </a:rPr>
                              <m:t>𝑛</m:t>
                            </m:r>
                          </m:e>
                        </m:d>
                        <m:r>
                          <a:rPr lang="zh-CN" altLang="en-US" sz="2800" i="1">
                            <a:latin typeface="Cambria Math" panose="02040503050406030204" pitchFamily="18" charset="0"/>
                          </a:rPr>
                          <m:t>𝑥</m:t>
                        </m:r>
                      </m:sup>
                    </m:sSup>
                  </m:oMath>
                </a14:m>
                <a:r>
                  <a:rPr lang="zh-CN" altLang="zh-CN" sz="1800"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并积分，利用：</a:t>
                </a:r>
                <a:r>
                  <a:rPr lang="en-US" altLang="zh-CN" sz="1800"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a:t>
                </a:r>
                <a:r>
                  <a:rPr lang="zh-CN" altLang="en-US" sz="1800"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淡黄色标注条件）</a:t>
                </a:r>
                <a:endParaRPr lang="en-US" altLang="zh-CN" sz="1800"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8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可得如下一系列线性方程：</a:t>
                </a:r>
                <a:endParaRPr lang="zh-CN" altLang="zh-CN" sz="1800" kern="100" dirty="0">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sz="1800"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		(</a:t>
                </a:r>
                <a:r>
                  <a:rPr lang="zh-CN" altLang="en-US" sz="1800"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黄色标注的方程）</a:t>
                </a:r>
                <a:endParaRPr lang="en-US" altLang="zh-CN" sz="1800"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zh-CN" altLang="zh-CN" sz="1800" kern="100" dirty="0">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p>
                <a:endParaRPr lang="zh-CN" altLang="en-US" dirty="0"/>
              </a:p>
            </p:txBody>
          </p:sp>
        </mc:Choice>
        <mc:Fallback xmlns="">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8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上式</a:t>
                </a:r>
                <a:r>
                  <a:rPr lang="zh-CN" altLang="zh-CN" sz="1800"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两边乘以</a:t>
                </a:r>
                <a:r>
                  <a:rPr lang="en-US" altLang="zh-CN" sz="1800"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 </a:t>
                </a:r>
                <a:r>
                  <a:rPr lang="zh-CN" altLang="en-US" sz="2800" i="0">
                    <a:latin typeface="Cambria Math" panose="02040503050406030204" pitchFamily="18" charset="0"/>
                  </a:rPr>
                  <a:t>𝑒</a:t>
                </a:r>
                <a:r>
                  <a:rPr lang="zh-CN" altLang="en-US" sz="2800" i="0">
                    <a:solidFill>
                      <a:srgbClr val="836967"/>
                    </a:solidFill>
                    <a:latin typeface="Cambria Math" panose="02040503050406030204" pitchFamily="18" charset="0"/>
                  </a:rPr>
                  <a:t>^(</a:t>
                </a:r>
                <a:r>
                  <a:rPr lang="zh-CN" altLang="en-US" sz="2800" i="0">
                    <a:latin typeface="Cambria Math" panose="02040503050406030204" pitchFamily="18" charset="0"/>
                  </a:rPr>
                  <a:t>−𝑖(𝑘+2𝜋</a:t>
                </a:r>
                <a:r>
                  <a:rPr lang="zh-CN" altLang="en-US" sz="2800" i="0">
                    <a:solidFill>
                      <a:srgbClr val="836967"/>
                    </a:solidFill>
                    <a:latin typeface="Cambria Math" panose="02040503050406030204" pitchFamily="18" charset="0"/>
                  </a:rPr>
                  <a:t>/</a:t>
                </a:r>
                <a:r>
                  <a:rPr lang="zh-CN" altLang="en-US" sz="2800" i="0">
                    <a:latin typeface="Cambria Math" panose="02040503050406030204" pitchFamily="18" charset="0"/>
                  </a:rPr>
                  <a:t>𝑎 𝑛)𝑥</a:t>
                </a:r>
                <a:r>
                  <a:rPr lang="zh-CN" altLang="en-US" sz="2800" i="0">
                    <a:solidFill>
                      <a:srgbClr val="836967"/>
                    </a:solidFill>
                    <a:latin typeface="Cambria Math" panose="02040503050406030204" pitchFamily="18" charset="0"/>
                  </a:rPr>
                  <a:t>)</a:t>
                </a:r>
                <a:r>
                  <a:rPr lang="zh-CN" altLang="zh-CN" sz="1800"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并积分，利用：</a:t>
                </a:r>
                <a:r>
                  <a:rPr lang="en-US" altLang="zh-CN" sz="1800"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a:t>
                </a:r>
                <a:r>
                  <a:rPr lang="zh-CN" altLang="en-US" sz="1800"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淡黄色标注条件）</a:t>
                </a:r>
                <a:endParaRPr lang="en-US" altLang="zh-CN" sz="1800"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8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可得如下一系列线性方程：</a:t>
                </a:r>
                <a:endParaRPr lang="zh-CN" altLang="zh-CN" sz="1800" kern="100" dirty="0">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sz="1800"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		(</a:t>
                </a:r>
                <a:r>
                  <a:rPr lang="zh-CN" altLang="en-US" sz="1800"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黄色标注的方程）</a:t>
                </a:r>
                <a:endParaRPr lang="en-US" altLang="zh-CN" sz="1800"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zh-CN" altLang="zh-CN" sz="1800" kern="100" dirty="0">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p>
                <a:endParaRPr lang="zh-CN" altLang="en-US" dirty="0"/>
              </a:p>
            </p:txBody>
          </p:sp>
        </mc:Fallback>
      </mc:AlternateContent>
      <p:sp>
        <p:nvSpPr>
          <p:cNvPr id="4" name="灯片编号占位符 3"/>
          <p:cNvSpPr>
            <a:spLocks noGrp="1"/>
          </p:cNvSpPr>
          <p:nvPr>
            <p:ph type="sldNum" sz="quarter" idx="5"/>
          </p:nvPr>
        </p:nvSpPr>
        <p:spPr/>
        <p:txBody>
          <a:bodyPr/>
          <a:lstStyle/>
          <a:p>
            <a:fld id="{8AAA2DB7-8973-4964-8E83-0FC396AC9B6B}" type="slidenum">
              <a:rPr lang="en-US" altLang="zh-CN" smtClean="0"/>
              <a:t>109</a:t>
            </a:fld>
            <a:endParaRPr lang="en-US" altLang="zh-CN"/>
          </a:p>
        </p:txBody>
      </p:sp>
    </p:spTree>
    <p:extLst>
      <p:ext uri="{BB962C8B-B14F-4D97-AF65-F5344CB8AC3E}">
        <p14:creationId xmlns:p14="http://schemas.microsoft.com/office/powerpoint/2010/main" val="40626350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a:t>首先讲一下索末菲自由电子论，第一小节</a:t>
                </a:r>
                <a:r>
                  <a:rPr lang="zh-CN" altLang="en-US" b="0" dirty="0"/>
                  <a:t>是</a:t>
                </a:r>
                <a:r>
                  <a:rPr kumimoji="0" lang="zh-CN" altLang="en-US" sz="12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波函数与</a:t>
                </a:r>
                <a14:m>
                  <m:oMath xmlns:m="http://schemas.openxmlformats.org/officeDocument/2006/math">
                    <m:r>
                      <a:rPr lang="zh-CN" altLang="en-US" sz="1200" i="1" kern="1200" smtClean="0">
                        <a:solidFill>
                          <a:schemeClr val="tx1"/>
                        </a:solidFill>
                        <a:latin typeface="Cambria Math" panose="02040503050406030204" pitchFamily="18" charset="0"/>
                        <a:ea typeface="宋体" panose="02010600030101010101" pitchFamily="2" charset="-122"/>
                        <a:cs typeface="+mn-cs"/>
                      </a:rPr>
                      <m:t>𝐸</m:t>
                    </m:r>
                    <m:r>
                      <a:rPr lang="en-US" altLang="zh-CN" sz="1200" b="0" i="1" kern="1200" smtClean="0">
                        <a:solidFill>
                          <a:schemeClr val="tx1"/>
                        </a:solidFill>
                        <a:latin typeface="Cambria Math" panose="02040503050406030204" pitchFamily="18" charset="0"/>
                        <a:ea typeface="宋体" panose="02010600030101010101" pitchFamily="2" charset="-122"/>
                        <a:cs typeface="+mn-cs"/>
                      </a:rPr>
                      <m:t>−</m:t>
                    </m:r>
                    <m:r>
                      <a:rPr lang="en-US" altLang="zh-CN" sz="1200" b="0" i="1" kern="1200" smtClean="0">
                        <a:solidFill>
                          <a:schemeClr val="tx1"/>
                        </a:solidFill>
                        <a:latin typeface="Cambria Math" panose="02040503050406030204" pitchFamily="18" charset="0"/>
                        <a:ea typeface="宋体" panose="02010600030101010101" pitchFamily="2" charset="-122"/>
                        <a:cs typeface="+mn-cs"/>
                      </a:rPr>
                      <m:t>𝑘</m:t>
                    </m:r>
                  </m:oMath>
                </a14:m>
                <a:r>
                  <a:rPr kumimoji="0" lang="zh-CN" altLang="en-US" sz="12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关系。</a:t>
                </a:r>
                <a:endParaRPr kumimoji="0" lang="en-US" altLang="zh-CN" sz="12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a:p>
                <a:endParaRPr lang="zh-CN" altLang="en-US" dirty="0"/>
              </a:p>
            </p:txBody>
          </p:sp>
        </mc:Choice>
        <mc:Fallback xmlns="">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a:t>首先讲一下索末菲自由电子论，第一小节</a:t>
                </a:r>
                <a:r>
                  <a:rPr lang="zh-CN" altLang="en-US" b="0" dirty="0"/>
                  <a:t>是</a:t>
                </a:r>
                <a:r>
                  <a:rPr kumimoji="0" lang="zh-CN" altLang="en-US" sz="12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波函数与</a:t>
                </a:r>
                <a:r>
                  <a:rPr lang="zh-CN" altLang="en-US" sz="1200" i="0" kern="1200">
                    <a:solidFill>
                      <a:schemeClr val="tx1"/>
                    </a:solidFill>
                    <a:latin typeface="Cambria Math" panose="02040503050406030204" pitchFamily="18" charset="0"/>
                    <a:ea typeface="宋体" panose="02010600030101010101" pitchFamily="2" charset="-122"/>
                    <a:cs typeface="+mn-cs"/>
                  </a:rPr>
                  <a:t>𝐸</a:t>
                </a:r>
                <a:r>
                  <a:rPr lang="en-US" altLang="zh-CN" sz="1200" b="0" i="0" kern="1200">
                    <a:solidFill>
                      <a:schemeClr val="tx1"/>
                    </a:solidFill>
                    <a:latin typeface="Cambria Math" panose="02040503050406030204" pitchFamily="18" charset="0"/>
                    <a:ea typeface="宋体" panose="02010600030101010101" pitchFamily="2" charset="-122"/>
                    <a:cs typeface="+mn-cs"/>
                  </a:rPr>
                  <a:t>−𝑘</a:t>
                </a:r>
                <a:r>
                  <a:rPr kumimoji="0" lang="zh-CN" altLang="en-US" sz="12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关系。</a:t>
                </a:r>
                <a:endParaRPr kumimoji="0" lang="en-US" altLang="zh-CN" sz="12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a:p>
                <a:endParaRPr lang="zh-CN" altLang="en-US" dirty="0"/>
              </a:p>
            </p:txBody>
          </p:sp>
        </mc:Fallback>
      </mc:AlternateContent>
      <p:sp>
        <p:nvSpPr>
          <p:cNvPr id="4" name="灯片编号占位符 3"/>
          <p:cNvSpPr>
            <a:spLocks noGrp="1"/>
          </p:cNvSpPr>
          <p:nvPr>
            <p:ph type="sldNum" sz="quarter" idx="5"/>
          </p:nvPr>
        </p:nvSpPr>
        <p:spPr/>
        <p:txBody>
          <a:bodyPr/>
          <a:lstStyle/>
          <a:p>
            <a:fld id="{8AAA2DB7-8973-4964-8E83-0FC396AC9B6B}" type="slidenum">
              <a:rPr lang="en-US" altLang="zh-CN" smtClean="0"/>
              <a:t>11</a:t>
            </a:fld>
            <a:endParaRPr lang="en-US" altLang="zh-CN"/>
          </a:p>
        </p:txBody>
      </p:sp>
    </p:spTree>
    <p:extLst>
      <p:ext uri="{BB962C8B-B14F-4D97-AF65-F5344CB8AC3E}">
        <p14:creationId xmlns:p14="http://schemas.microsoft.com/office/powerpoint/2010/main" val="4171606614"/>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8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即：</a:t>
                </a:r>
                <a:endParaRPr lang="zh-CN" altLang="zh-CN" sz="1800" kern="100" dirty="0">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p>
                <a:pPr/>
                <a14:m>
                  <m:oMathPara xmlns:m="http://schemas.openxmlformats.org/officeDocument/2006/math">
                    <m:oMathParaPr>
                      <m:jc m:val="centerGroup"/>
                    </m:oMathParaPr>
                    <m:oMath xmlns:m="http://schemas.openxmlformats.org/officeDocument/2006/math">
                      <m:d>
                        <m:dPr>
                          <m:begChr m:val="["/>
                          <m:endChr m:val="]"/>
                          <m:ctrlPr>
                            <a:rPr lang="zh-CN" altLang="en-US" i="1" smtClean="0">
                              <a:latin typeface="Cambria Math" panose="02040503050406030204" pitchFamily="18" charset="0"/>
                            </a:rPr>
                          </m:ctrlPr>
                        </m:dPr>
                        <m:e>
                          <m:r>
                            <a:rPr lang="zh-CN" altLang="en-US">
                              <a:latin typeface="Cambria Math" panose="02040503050406030204" pitchFamily="18" charset="0"/>
                            </a:rPr>
                            <m:t>.</m:t>
                          </m:r>
                          <m:m>
                            <m:mPr>
                              <m:plcHide m:val="on"/>
                              <m:mcs>
                                <m:mc>
                                  <m:mcPr>
                                    <m:count m:val="5"/>
                                    <m:mcJc m:val="center"/>
                                  </m:mcPr>
                                </m:mc>
                              </m:mcs>
                              <m:ctrlPr>
                                <a:rPr lang="zh-CN" altLang="en-US" i="1">
                                  <a:solidFill>
                                    <a:srgbClr val="836967"/>
                                  </a:solidFill>
                                  <a:latin typeface="Cambria Math" panose="02040503050406030204" pitchFamily="18" charset="0"/>
                                </a:rPr>
                              </m:ctrlPr>
                            </m:mPr>
                            <m:mr>
                              <m:e>
                                <m:r>
                                  <a:rPr lang="zh-CN" altLang="en-US" i="0">
                                    <a:latin typeface="Cambria Math" panose="02040503050406030204" pitchFamily="18" charset="0"/>
                                  </a:rPr>
                                  <m:t>...</m:t>
                                </m:r>
                              </m:e>
                              <m:e>
                                <m:r>
                                  <a:rPr lang="zh-CN" altLang="en-US" i="0">
                                    <a:latin typeface="Cambria Math" panose="02040503050406030204" pitchFamily="18" charset="0"/>
                                  </a:rPr>
                                  <m:t>...</m:t>
                                </m:r>
                              </m:e>
                              <m:e>
                                <m:r>
                                  <a:rPr lang="zh-CN" altLang="en-US" i="0">
                                    <a:latin typeface="Cambria Math" panose="02040503050406030204" pitchFamily="18" charset="0"/>
                                  </a:rPr>
                                  <m:t>...</m:t>
                                </m:r>
                              </m:e>
                              <m:e>
                                <m:r>
                                  <a:rPr lang="zh-CN" altLang="en-US" i="0">
                                    <a:latin typeface="Cambria Math" panose="02040503050406030204" pitchFamily="18" charset="0"/>
                                  </a:rPr>
                                  <m:t>...</m:t>
                                </m:r>
                              </m:e>
                              <m:e>
                                <m:r>
                                  <a:rPr lang="zh-CN" altLang="en-US" i="0">
                                    <a:latin typeface="Cambria Math" panose="02040503050406030204" pitchFamily="18" charset="0"/>
                                  </a:rPr>
                                  <m:t>...</m:t>
                                </m:r>
                              </m:e>
                            </m:mr>
                            <m:mr>
                              <m:e>
                                <m:r>
                                  <a:rPr lang="zh-CN" altLang="en-US" i="0">
                                    <a:latin typeface="Cambria Math" panose="02040503050406030204" pitchFamily="18" charset="0"/>
                                  </a:rPr>
                                  <m:t>...</m:t>
                                </m:r>
                              </m:e>
                              <m:e>
                                <m:f>
                                  <m:fPr>
                                    <m:ctrlPr>
                                      <a:rPr lang="zh-CN" altLang="en-US" i="1">
                                        <a:solidFill>
                                          <a:srgbClr val="836967"/>
                                        </a:solidFill>
                                        <a:latin typeface="Cambria Math" panose="02040503050406030204" pitchFamily="18" charset="0"/>
                                      </a:rPr>
                                    </m:ctrlPr>
                                  </m:fPr>
                                  <m:num>
                                    <m:sSup>
                                      <m:sSupPr>
                                        <m:ctrlPr>
                                          <a:rPr lang="zh-CN" altLang="en-US" i="1">
                                            <a:solidFill>
                                              <a:srgbClr val="836967"/>
                                            </a:solidFill>
                                            <a:latin typeface="Cambria Math" panose="02040503050406030204" pitchFamily="18" charset="0"/>
                                          </a:rPr>
                                        </m:ctrlPr>
                                      </m:sSupPr>
                                      <m:e>
                                        <m:r>
                                          <a:rPr lang="zh-CN" altLang="en-US" i="0">
                                            <a:latin typeface="Cambria Math" panose="02040503050406030204" pitchFamily="18" charset="0"/>
                                          </a:rPr>
                                          <m:t>ℏ</m:t>
                                        </m:r>
                                      </m:e>
                                      <m:sup>
                                        <m:r>
                                          <a:rPr lang="zh-CN" altLang="en-US" i="0">
                                            <a:latin typeface="Cambria Math" panose="02040503050406030204" pitchFamily="18" charset="0"/>
                                          </a:rPr>
                                          <m:t>2</m:t>
                                        </m:r>
                                      </m:sup>
                                    </m:sSup>
                                  </m:num>
                                  <m:den>
                                    <m:r>
                                      <a:rPr lang="zh-CN" altLang="en-US" i="0">
                                        <a:latin typeface="Cambria Math" panose="02040503050406030204" pitchFamily="18" charset="0"/>
                                      </a:rPr>
                                      <m:t>2</m:t>
                                    </m:r>
                                    <m:r>
                                      <a:rPr lang="zh-CN" altLang="en-US" i="1">
                                        <a:latin typeface="Cambria Math" panose="02040503050406030204" pitchFamily="18" charset="0"/>
                                      </a:rPr>
                                      <m:t>𝑚</m:t>
                                    </m:r>
                                  </m:den>
                                </m:f>
                                <m:sSup>
                                  <m:sSupPr>
                                    <m:ctrlPr>
                                      <a:rPr lang="zh-CN" altLang="en-US" i="1">
                                        <a:solidFill>
                                          <a:srgbClr val="836967"/>
                                        </a:solidFill>
                                        <a:latin typeface="Cambria Math" panose="02040503050406030204" pitchFamily="18" charset="0"/>
                                      </a:rPr>
                                    </m:ctrlPr>
                                  </m:sSupPr>
                                  <m:e>
                                    <m:d>
                                      <m:dPr>
                                        <m:ctrlPr>
                                          <a:rPr lang="zh-CN" altLang="en-US" i="1">
                                            <a:latin typeface="Cambria Math" panose="02040503050406030204" pitchFamily="18" charset="0"/>
                                          </a:rPr>
                                        </m:ctrlPr>
                                      </m:dPr>
                                      <m:e>
                                        <m:r>
                                          <a:rPr lang="zh-CN" altLang="en-US" i="1">
                                            <a:latin typeface="Cambria Math" panose="02040503050406030204" pitchFamily="18" charset="0"/>
                                          </a:rPr>
                                          <m:t>𝑘</m:t>
                                        </m:r>
                                        <m:r>
                                          <a:rPr lang="zh-CN" altLang="en-US" i="0">
                                            <a:latin typeface="Cambria Math" panose="02040503050406030204" pitchFamily="18" charset="0"/>
                                          </a:rPr>
                                          <m:t>−</m:t>
                                        </m:r>
                                        <m:f>
                                          <m:fPr>
                                            <m:ctrlPr>
                                              <a:rPr lang="zh-CN" altLang="en-US" i="1">
                                                <a:solidFill>
                                                  <a:srgbClr val="836967"/>
                                                </a:solidFill>
                                                <a:latin typeface="Cambria Math" panose="02040503050406030204" pitchFamily="18" charset="0"/>
                                              </a:rPr>
                                            </m:ctrlPr>
                                          </m:fPr>
                                          <m:num>
                                            <m:r>
                                              <a:rPr lang="zh-CN" altLang="en-US" i="0">
                                                <a:latin typeface="Cambria Math" panose="02040503050406030204" pitchFamily="18" charset="0"/>
                                              </a:rPr>
                                              <m:t>2</m:t>
                                            </m:r>
                                            <m:r>
                                              <a:rPr lang="zh-CN" altLang="en-US" i="1">
                                                <a:latin typeface="Cambria Math" panose="02040503050406030204" pitchFamily="18" charset="0"/>
                                              </a:rPr>
                                              <m:t>𝜋</m:t>
                                            </m:r>
                                          </m:num>
                                          <m:den>
                                            <m:r>
                                              <a:rPr lang="zh-CN" altLang="en-US" i="1">
                                                <a:latin typeface="Cambria Math" panose="02040503050406030204" pitchFamily="18" charset="0"/>
                                              </a:rPr>
                                              <m:t>𝑎</m:t>
                                            </m:r>
                                          </m:den>
                                        </m:f>
                                      </m:e>
                                    </m:d>
                                  </m:e>
                                  <m:sup>
                                    <m:r>
                                      <a:rPr lang="zh-CN" altLang="en-US" i="0">
                                        <a:latin typeface="Cambria Math" panose="02040503050406030204" pitchFamily="18" charset="0"/>
                                      </a:rPr>
                                      <m:t>2</m:t>
                                    </m:r>
                                  </m:sup>
                                </m:sSup>
                                <m:r>
                                  <a:rPr lang="zh-CN" altLang="en-US" i="0">
                                    <a:latin typeface="Cambria Math" panose="02040503050406030204" pitchFamily="18" charset="0"/>
                                  </a:rPr>
                                  <m:t>+</m:t>
                                </m:r>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𝑉</m:t>
                                    </m:r>
                                  </m:e>
                                  <m:sub>
                                    <m:r>
                                      <a:rPr lang="zh-CN" altLang="en-US" i="0">
                                        <a:latin typeface="Cambria Math" panose="02040503050406030204" pitchFamily="18" charset="0"/>
                                      </a:rPr>
                                      <m:t>0</m:t>
                                    </m:r>
                                  </m:sub>
                                </m:sSub>
                                <m:r>
                                  <a:rPr lang="zh-CN" altLang="en-US" i="0">
                                    <a:latin typeface="Cambria Math" panose="02040503050406030204" pitchFamily="18" charset="0"/>
                                  </a:rPr>
                                  <m:t>−</m:t>
                                </m:r>
                                <m:r>
                                  <a:rPr lang="zh-CN" altLang="en-US" i="1">
                                    <a:latin typeface="Cambria Math" panose="02040503050406030204" pitchFamily="18" charset="0"/>
                                  </a:rPr>
                                  <m:t>𝐸</m:t>
                                </m:r>
                              </m:e>
                              <m:e>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𝑉</m:t>
                                    </m:r>
                                  </m:e>
                                  <m:sub>
                                    <m:r>
                                      <a:rPr lang="zh-CN" altLang="en-US" i="0">
                                        <a:latin typeface="Cambria Math" panose="02040503050406030204" pitchFamily="18" charset="0"/>
                                      </a:rPr>
                                      <m:t>−1</m:t>
                                    </m:r>
                                  </m:sub>
                                </m:sSub>
                              </m:e>
                              <m:e>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𝑉</m:t>
                                    </m:r>
                                  </m:e>
                                  <m:sub>
                                    <m:r>
                                      <a:rPr lang="zh-CN" altLang="en-US" i="0">
                                        <a:latin typeface="Cambria Math" panose="02040503050406030204" pitchFamily="18" charset="0"/>
                                      </a:rPr>
                                      <m:t>−2</m:t>
                                    </m:r>
                                  </m:sub>
                                </m:sSub>
                              </m:e>
                              <m:e>
                                <m:r>
                                  <a:rPr lang="zh-CN" altLang="en-US" i="0">
                                    <a:latin typeface="Cambria Math" panose="02040503050406030204" pitchFamily="18" charset="0"/>
                                  </a:rPr>
                                  <m:t>...</m:t>
                                </m:r>
                              </m:e>
                            </m:mr>
                            <m:mr>
                              <m:e>
                                <m:r>
                                  <a:rPr lang="zh-CN" altLang="en-US" i="0">
                                    <a:latin typeface="Cambria Math" panose="02040503050406030204" pitchFamily="18" charset="0"/>
                                  </a:rPr>
                                  <m:t>...</m:t>
                                </m:r>
                              </m:e>
                              <m:e>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𝑉</m:t>
                                    </m:r>
                                  </m:e>
                                  <m:sub>
                                    <m:r>
                                      <a:rPr lang="zh-CN" altLang="en-US" i="0">
                                        <a:latin typeface="Cambria Math" panose="02040503050406030204" pitchFamily="18" charset="0"/>
                                      </a:rPr>
                                      <m:t>1</m:t>
                                    </m:r>
                                  </m:sub>
                                </m:sSub>
                              </m:e>
                              <m:e>
                                <m:f>
                                  <m:fPr>
                                    <m:ctrlPr>
                                      <a:rPr lang="zh-CN" altLang="en-US" i="1">
                                        <a:solidFill>
                                          <a:srgbClr val="836967"/>
                                        </a:solidFill>
                                        <a:latin typeface="Cambria Math" panose="02040503050406030204" pitchFamily="18" charset="0"/>
                                      </a:rPr>
                                    </m:ctrlPr>
                                  </m:fPr>
                                  <m:num>
                                    <m:sSup>
                                      <m:sSupPr>
                                        <m:ctrlPr>
                                          <a:rPr lang="zh-CN" altLang="en-US" i="1">
                                            <a:solidFill>
                                              <a:srgbClr val="836967"/>
                                            </a:solidFill>
                                            <a:latin typeface="Cambria Math" panose="02040503050406030204" pitchFamily="18" charset="0"/>
                                          </a:rPr>
                                        </m:ctrlPr>
                                      </m:sSupPr>
                                      <m:e>
                                        <m:r>
                                          <a:rPr lang="zh-CN" altLang="en-US" i="0">
                                            <a:latin typeface="Cambria Math" panose="02040503050406030204" pitchFamily="18" charset="0"/>
                                          </a:rPr>
                                          <m:t>ℏ</m:t>
                                        </m:r>
                                      </m:e>
                                      <m:sup>
                                        <m:r>
                                          <a:rPr lang="zh-CN" altLang="en-US" i="0">
                                            <a:latin typeface="Cambria Math" panose="02040503050406030204" pitchFamily="18" charset="0"/>
                                          </a:rPr>
                                          <m:t>2</m:t>
                                        </m:r>
                                      </m:sup>
                                    </m:sSup>
                                  </m:num>
                                  <m:den>
                                    <m:r>
                                      <a:rPr lang="zh-CN" altLang="en-US" i="0">
                                        <a:latin typeface="Cambria Math" panose="02040503050406030204" pitchFamily="18" charset="0"/>
                                      </a:rPr>
                                      <m:t>2</m:t>
                                    </m:r>
                                    <m:r>
                                      <a:rPr lang="zh-CN" altLang="en-US" i="1">
                                        <a:latin typeface="Cambria Math" panose="02040503050406030204" pitchFamily="18" charset="0"/>
                                      </a:rPr>
                                      <m:t>𝑚</m:t>
                                    </m:r>
                                  </m:den>
                                </m:f>
                                <m:sSup>
                                  <m:sSupPr>
                                    <m:ctrlPr>
                                      <a:rPr lang="zh-CN" altLang="en-US" i="1">
                                        <a:solidFill>
                                          <a:srgbClr val="836967"/>
                                        </a:solidFill>
                                        <a:latin typeface="Cambria Math" panose="02040503050406030204" pitchFamily="18" charset="0"/>
                                      </a:rPr>
                                    </m:ctrlPr>
                                  </m:sSupPr>
                                  <m:e>
                                    <m:r>
                                      <a:rPr lang="zh-CN" altLang="en-US" i="1">
                                        <a:latin typeface="Cambria Math" panose="02040503050406030204" pitchFamily="18" charset="0"/>
                                      </a:rPr>
                                      <m:t>𝑘</m:t>
                                    </m:r>
                                  </m:e>
                                  <m:sup>
                                    <m:r>
                                      <a:rPr lang="zh-CN" altLang="en-US" i="0">
                                        <a:latin typeface="Cambria Math" panose="02040503050406030204" pitchFamily="18" charset="0"/>
                                      </a:rPr>
                                      <m:t>2</m:t>
                                    </m:r>
                                  </m:sup>
                                </m:sSup>
                                <m:r>
                                  <a:rPr lang="zh-CN" altLang="en-US" i="0">
                                    <a:latin typeface="Cambria Math" panose="02040503050406030204" pitchFamily="18" charset="0"/>
                                  </a:rPr>
                                  <m:t>+</m:t>
                                </m:r>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𝑉</m:t>
                                    </m:r>
                                  </m:e>
                                  <m:sub>
                                    <m:r>
                                      <a:rPr lang="zh-CN" altLang="en-US" i="0">
                                        <a:latin typeface="Cambria Math" panose="02040503050406030204" pitchFamily="18" charset="0"/>
                                      </a:rPr>
                                      <m:t>0</m:t>
                                    </m:r>
                                  </m:sub>
                                </m:sSub>
                                <m:r>
                                  <a:rPr lang="zh-CN" altLang="en-US" i="0">
                                    <a:latin typeface="Cambria Math" panose="02040503050406030204" pitchFamily="18" charset="0"/>
                                  </a:rPr>
                                  <m:t>−</m:t>
                                </m:r>
                                <m:r>
                                  <a:rPr lang="zh-CN" altLang="en-US" i="1">
                                    <a:latin typeface="Cambria Math" panose="02040503050406030204" pitchFamily="18" charset="0"/>
                                  </a:rPr>
                                  <m:t>𝐸</m:t>
                                </m:r>
                              </m:e>
                              <m:e>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𝑉</m:t>
                                    </m:r>
                                  </m:e>
                                  <m:sub>
                                    <m:r>
                                      <a:rPr lang="zh-CN" altLang="en-US" i="0">
                                        <a:latin typeface="Cambria Math" panose="02040503050406030204" pitchFamily="18" charset="0"/>
                                      </a:rPr>
                                      <m:t>−1</m:t>
                                    </m:r>
                                  </m:sub>
                                </m:sSub>
                              </m:e>
                              <m:e>
                                <m:r>
                                  <a:rPr lang="zh-CN" altLang="en-US" i="0">
                                    <a:latin typeface="Cambria Math" panose="02040503050406030204" pitchFamily="18" charset="0"/>
                                  </a:rPr>
                                  <m:t>...</m:t>
                                </m:r>
                              </m:e>
                            </m:mr>
                            <m:mr>
                              <m:e>
                                <m:r>
                                  <a:rPr lang="zh-CN" altLang="en-US" i="0">
                                    <a:latin typeface="Cambria Math" panose="02040503050406030204" pitchFamily="18" charset="0"/>
                                  </a:rPr>
                                  <m:t>...</m:t>
                                </m:r>
                              </m:e>
                              <m:e>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𝑉</m:t>
                                    </m:r>
                                  </m:e>
                                  <m:sub>
                                    <m:r>
                                      <a:rPr lang="zh-CN" altLang="en-US" i="0">
                                        <a:latin typeface="Cambria Math" panose="02040503050406030204" pitchFamily="18" charset="0"/>
                                      </a:rPr>
                                      <m:t>2</m:t>
                                    </m:r>
                                  </m:sub>
                                </m:sSub>
                              </m:e>
                              <m:e>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𝑉</m:t>
                                    </m:r>
                                  </m:e>
                                  <m:sub>
                                    <m:r>
                                      <a:rPr lang="zh-CN" altLang="en-US" i="0">
                                        <a:latin typeface="Cambria Math" panose="02040503050406030204" pitchFamily="18" charset="0"/>
                                      </a:rPr>
                                      <m:t>1</m:t>
                                    </m:r>
                                  </m:sub>
                                </m:sSub>
                              </m:e>
                              <m:e>
                                <m:f>
                                  <m:fPr>
                                    <m:ctrlPr>
                                      <a:rPr lang="zh-CN" altLang="en-US" i="1">
                                        <a:solidFill>
                                          <a:srgbClr val="836967"/>
                                        </a:solidFill>
                                        <a:latin typeface="Cambria Math" panose="02040503050406030204" pitchFamily="18" charset="0"/>
                                      </a:rPr>
                                    </m:ctrlPr>
                                  </m:fPr>
                                  <m:num>
                                    <m:sSup>
                                      <m:sSupPr>
                                        <m:ctrlPr>
                                          <a:rPr lang="zh-CN" altLang="en-US" i="1">
                                            <a:solidFill>
                                              <a:srgbClr val="836967"/>
                                            </a:solidFill>
                                            <a:latin typeface="Cambria Math" panose="02040503050406030204" pitchFamily="18" charset="0"/>
                                          </a:rPr>
                                        </m:ctrlPr>
                                      </m:sSupPr>
                                      <m:e>
                                        <m:r>
                                          <a:rPr lang="zh-CN" altLang="en-US" i="0">
                                            <a:latin typeface="Cambria Math" panose="02040503050406030204" pitchFamily="18" charset="0"/>
                                          </a:rPr>
                                          <m:t>ℏ</m:t>
                                        </m:r>
                                      </m:e>
                                      <m:sup>
                                        <m:r>
                                          <a:rPr lang="zh-CN" altLang="en-US" i="0">
                                            <a:latin typeface="Cambria Math" panose="02040503050406030204" pitchFamily="18" charset="0"/>
                                          </a:rPr>
                                          <m:t>2</m:t>
                                        </m:r>
                                      </m:sup>
                                    </m:sSup>
                                  </m:num>
                                  <m:den>
                                    <m:r>
                                      <a:rPr lang="zh-CN" altLang="en-US" i="0">
                                        <a:latin typeface="Cambria Math" panose="02040503050406030204" pitchFamily="18" charset="0"/>
                                      </a:rPr>
                                      <m:t>2</m:t>
                                    </m:r>
                                    <m:r>
                                      <a:rPr lang="zh-CN" altLang="en-US" i="1">
                                        <a:latin typeface="Cambria Math" panose="02040503050406030204" pitchFamily="18" charset="0"/>
                                      </a:rPr>
                                      <m:t>𝑚</m:t>
                                    </m:r>
                                  </m:den>
                                </m:f>
                                <m:sSup>
                                  <m:sSupPr>
                                    <m:ctrlPr>
                                      <a:rPr lang="zh-CN" altLang="en-US" i="1">
                                        <a:solidFill>
                                          <a:srgbClr val="836967"/>
                                        </a:solidFill>
                                        <a:latin typeface="Cambria Math" panose="02040503050406030204" pitchFamily="18" charset="0"/>
                                      </a:rPr>
                                    </m:ctrlPr>
                                  </m:sSupPr>
                                  <m:e>
                                    <m:d>
                                      <m:dPr>
                                        <m:ctrlPr>
                                          <a:rPr lang="zh-CN" altLang="en-US" i="1">
                                            <a:latin typeface="Cambria Math" panose="02040503050406030204" pitchFamily="18" charset="0"/>
                                          </a:rPr>
                                        </m:ctrlPr>
                                      </m:dPr>
                                      <m:e>
                                        <m:r>
                                          <a:rPr lang="zh-CN" altLang="en-US" i="1">
                                            <a:latin typeface="Cambria Math" panose="02040503050406030204" pitchFamily="18" charset="0"/>
                                          </a:rPr>
                                          <m:t>𝑘</m:t>
                                        </m:r>
                                        <m:r>
                                          <a:rPr lang="zh-CN" altLang="en-US" i="0">
                                            <a:latin typeface="Cambria Math" panose="02040503050406030204" pitchFamily="18" charset="0"/>
                                          </a:rPr>
                                          <m:t>+</m:t>
                                        </m:r>
                                        <m:f>
                                          <m:fPr>
                                            <m:ctrlPr>
                                              <a:rPr lang="zh-CN" altLang="en-US" i="1">
                                                <a:solidFill>
                                                  <a:srgbClr val="836967"/>
                                                </a:solidFill>
                                                <a:latin typeface="Cambria Math" panose="02040503050406030204" pitchFamily="18" charset="0"/>
                                              </a:rPr>
                                            </m:ctrlPr>
                                          </m:fPr>
                                          <m:num>
                                            <m:r>
                                              <a:rPr lang="zh-CN" altLang="en-US" i="0">
                                                <a:latin typeface="Cambria Math" panose="02040503050406030204" pitchFamily="18" charset="0"/>
                                              </a:rPr>
                                              <m:t>2</m:t>
                                            </m:r>
                                            <m:r>
                                              <a:rPr lang="zh-CN" altLang="en-US" i="1">
                                                <a:latin typeface="Cambria Math" panose="02040503050406030204" pitchFamily="18" charset="0"/>
                                              </a:rPr>
                                              <m:t>𝜋</m:t>
                                            </m:r>
                                          </m:num>
                                          <m:den>
                                            <m:r>
                                              <a:rPr lang="zh-CN" altLang="en-US" i="1">
                                                <a:latin typeface="Cambria Math" panose="02040503050406030204" pitchFamily="18" charset="0"/>
                                              </a:rPr>
                                              <m:t>𝑎</m:t>
                                            </m:r>
                                          </m:den>
                                        </m:f>
                                      </m:e>
                                    </m:d>
                                  </m:e>
                                  <m:sup>
                                    <m:r>
                                      <a:rPr lang="zh-CN" altLang="en-US" i="0">
                                        <a:latin typeface="Cambria Math" panose="02040503050406030204" pitchFamily="18" charset="0"/>
                                      </a:rPr>
                                      <m:t>2</m:t>
                                    </m:r>
                                  </m:sup>
                                </m:sSup>
                                <m:r>
                                  <a:rPr lang="zh-CN" altLang="en-US" i="0">
                                    <a:latin typeface="Cambria Math" panose="02040503050406030204" pitchFamily="18" charset="0"/>
                                  </a:rPr>
                                  <m:t>+</m:t>
                                </m:r>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𝑉</m:t>
                                    </m:r>
                                  </m:e>
                                  <m:sub>
                                    <m:r>
                                      <a:rPr lang="zh-CN" altLang="en-US" i="0">
                                        <a:latin typeface="Cambria Math" panose="02040503050406030204" pitchFamily="18" charset="0"/>
                                      </a:rPr>
                                      <m:t>0</m:t>
                                    </m:r>
                                  </m:sub>
                                </m:sSub>
                                <m:r>
                                  <a:rPr lang="zh-CN" altLang="en-US" i="0">
                                    <a:latin typeface="Cambria Math" panose="02040503050406030204" pitchFamily="18" charset="0"/>
                                  </a:rPr>
                                  <m:t>−</m:t>
                                </m:r>
                                <m:r>
                                  <a:rPr lang="zh-CN" altLang="en-US" i="1">
                                    <a:latin typeface="Cambria Math" panose="02040503050406030204" pitchFamily="18" charset="0"/>
                                  </a:rPr>
                                  <m:t>𝐸</m:t>
                                </m:r>
                              </m:e>
                              <m:e>
                                <m:r>
                                  <a:rPr lang="zh-CN" altLang="en-US" i="0">
                                    <a:latin typeface="Cambria Math" panose="02040503050406030204" pitchFamily="18" charset="0"/>
                                  </a:rPr>
                                  <m:t>...</m:t>
                                </m:r>
                              </m:e>
                            </m:mr>
                            <m:mr>
                              <m:e>
                                <m:r>
                                  <a:rPr lang="zh-CN" altLang="en-US" i="0">
                                    <a:latin typeface="Cambria Math" panose="02040503050406030204" pitchFamily="18" charset="0"/>
                                  </a:rPr>
                                  <m:t>...</m:t>
                                </m:r>
                              </m:e>
                              <m:e>
                                <m:r>
                                  <a:rPr lang="zh-CN" altLang="en-US" i="0">
                                    <a:latin typeface="Cambria Math" panose="02040503050406030204" pitchFamily="18" charset="0"/>
                                  </a:rPr>
                                  <m:t>...</m:t>
                                </m:r>
                              </m:e>
                              <m:e>
                                <m:r>
                                  <a:rPr lang="zh-CN" altLang="en-US" i="0">
                                    <a:latin typeface="Cambria Math" panose="02040503050406030204" pitchFamily="18" charset="0"/>
                                  </a:rPr>
                                  <m:t>...</m:t>
                                </m:r>
                              </m:e>
                              <m:e>
                                <m:r>
                                  <a:rPr lang="zh-CN" altLang="en-US" i="0">
                                    <a:latin typeface="Cambria Math" panose="02040503050406030204" pitchFamily="18" charset="0"/>
                                  </a:rPr>
                                  <m:t>...</m:t>
                                </m:r>
                              </m:e>
                              <m:e>
                                <m:r>
                                  <a:rPr lang="zh-CN" altLang="en-US" i="0">
                                    <a:latin typeface="Cambria Math" panose="02040503050406030204" pitchFamily="18" charset="0"/>
                                  </a:rPr>
                                  <m:t>...</m:t>
                                </m:r>
                              </m:e>
                            </m:mr>
                          </m:m>
                        </m:e>
                      </m:d>
                      <m:d>
                        <m:dPr>
                          <m:begChr m:val="["/>
                          <m:endChr m:val="]"/>
                          <m:ctrlPr>
                            <a:rPr lang="zh-CN" altLang="en-US" i="1">
                              <a:latin typeface="Cambria Math" panose="02040503050406030204" pitchFamily="18" charset="0"/>
                            </a:rPr>
                          </m:ctrlPr>
                        </m:dPr>
                        <m:e>
                          <m:m>
                            <m:mPr>
                              <m:plcHide m:val="on"/>
                              <m:mcs>
                                <m:mc>
                                  <m:mcPr>
                                    <m:count m:val="1"/>
                                    <m:mcJc m:val="center"/>
                                  </m:mcPr>
                                </m:mc>
                              </m:mcs>
                              <m:ctrlPr>
                                <a:rPr lang="zh-CN" altLang="en-US" i="1">
                                  <a:solidFill>
                                    <a:srgbClr val="836967"/>
                                  </a:solidFill>
                                  <a:latin typeface="Cambria Math" panose="02040503050406030204" pitchFamily="18" charset="0"/>
                                </a:rPr>
                              </m:ctrlPr>
                            </m:mPr>
                            <m:mr>
                              <m:e>
                                <m:m>
                                  <m:mPr>
                                    <m:plcHide m:val="on"/>
                                    <m:mcs>
                                      <m:mc>
                                        <m:mcPr>
                                          <m:count m:val="1"/>
                                          <m:mcJc m:val="center"/>
                                        </m:mcPr>
                                      </m:mc>
                                    </m:mcs>
                                    <m:ctrlPr>
                                      <a:rPr lang="zh-CN" altLang="en-US" i="1">
                                        <a:solidFill>
                                          <a:srgbClr val="836967"/>
                                        </a:solidFill>
                                        <a:latin typeface="Cambria Math" panose="02040503050406030204" pitchFamily="18" charset="0"/>
                                      </a:rPr>
                                    </m:ctrlPr>
                                  </m:mPr>
                                  <m:mr>
                                    <m:e>
                                      <m:r>
                                        <a:rPr lang="zh-CN" altLang="en-US" i="0">
                                          <a:latin typeface="Cambria Math" panose="02040503050406030204" pitchFamily="18" charset="0"/>
                                        </a:rPr>
                                        <m:t>...</m:t>
                                      </m:r>
                                    </m:e>
                                  </m:mr>
                                  <m:mr>
                                    <m:e/>
                                  </m:mr>
                                </m:m>
                              </m:e>
                            </m:mr>
                            <m:mr>
                              <m:e>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𝑢</m:t>
                                    </m:r>
                                  </m:e>
                                  <m:sub>
                                    <m:m>
                                      <m:mPr>
                                        <m:plcHide m:val="on"/>
                                        <m:mcs>
                                          <m:mc>
                                            <m:mcPr>
                                              <m:count m:val="1"/>
                                              <m:mcJc m:val="center"/>
                                            </m:mcPr>
                                          </m:mc>
                                        </m:mcs>
                                        <m:ctrlPr>
                                          <a:rPr lang="zh-CN" altLang="en-US" i="1">
                                            <a:solidFill>
                                              <a:srgbClr val="836967"/>
                                            </a:solidFill>
                                            <a:latin typeface="Cambria Math" panose="02040503050406030204" pitchFamily="18" charset="0"/>
                                          </a:rPr>
                                        </m:ctrlPr>
                                      </m:mPr>
                                      <m:mr>
                                        <m:e>
                                          <m:r>
                                            <a:rPr lang="zh-CN" altLang="en-US" i="0">
                                              <a:latin typeface="Cambria Math" panose="02040503050406030204" pitchFamily="18" charset="0"/>
                                            </a:rPr>
                                            <m:t>−1</m:t>
                                          </m:r>
                                        </m:e>
                                      </m:mr>
                                      <m:mr>
                                        <m:e/>
                                      </m:mr>
                                    </m:m>
                                  </m:sub>
                                </m:sSub>
                              </m:e>
                            </m:mr>
                            <m:mr>
                              <m:e>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𝑢</m:t>
                                    </m:r>
                                  </m:e>
                                  <m:sub>
                                    <m:m>
                                      <m:mPr>
                                        <m:plcHide m:val="on"/>
                                        <m:mcs>
                                          <m:mc>
                                            <m:mcPr>
                                              <m:count m:val="1"/>
                                              <m:mcJc m:val="center"/>
                                            </m:mcPr>
                                          </m:mc>
                                        </m:mcs>
                                        <m:ctrlPr>
                                          <a:rPr lang="zh-CN" altLang="en-US" i="1">
                                            <a:solidFill>
                                              <a:srgbClr val="836967"/>
                                            </a:solidFill>
                                            <a:latin typeface="Cambria Math" panose="02040503050406030204" pitchFamily="18" charset="0"/>
                                          </a:rPr>
                                        </m:ctrlPr>
                                      </m:mPr>
                                      <m:mr>
                                        <m:e>
                                          <m:r>
                                            <a:rPr lang="zh-CN" altLang="en-US" i="0">
                                              <a:latin typeface="Cambria Math" panose="02040503050406030204" pitchFamily="18" charset="0"/>
                                            </a:rPr>
                                            <m:t>0</m:t>
                                          </m:r>
                                        </m:e>
                                      </m:mr>
                                      <m:mr>
                                        <m:e/>
                                      </m:mr>
                                    </m:m>
                                  </m:sub>
                                </m:sSub>
                              </m:e>
                            </m:mr>
                            <m:mr>
                              <m:e>
                                <m:m>
                                  <m:mPr>
                                    <m:plcHide m:val="on"/>
                                    <m:mcs>
                                      <m:mc>
                                        <m:mcPr>
                                          <m:count m:val="1"/>
                                          <m:mcJc m:val="center"/>
                                        </m:mcPr>
                                      </m:mc>
                                    </m:mcs>
                                    <m:ctrlPr>
                                      <a:rPr lang="zh-CN" altLang="en-US" i="1">
                                        <a:solidFill>
                                          <a:srgbClr val="836967"/>
                                        </a:solidFill>
                                        <a:latin typeface="Cambria Math" panose="02040503050406030204" pitchFamily="18" charset="0"/>
                                      </a:rPr>
                                    </m:ctrlPr>
                                  </m:mPr>
                                  <m:mr>
                                    <m:e>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𝑢</m:t>
                                          </m:r>
                                        </m:e>
                                        <m:sub>
                                          <m:r>
                                            <a:rPr lang="zh-CN" altLang="en-US" i="0">
                                              <a:latin typeface="Cambria Math" panose="02040503050406030204" pitchFamily="18" charset="0"/>
                                            </a:rPr>
                                            <m:t>1</m:t>
                                          </m:r>
                                        </m:sub>
                                      </m:sSub>
                                    </m:e>
                                  </m:mr>
                                  <m:mr>
                                    <m:e/>
                                  </m:mr>
                                </m:m>
                              </m:e>
                            </m:mr>
                            <m:mr>
                              <m:e>
                                <m:r>
                                  <a:rPr lang="zh-CN" altLang="en-US" i="0">
                                    <a:latin typeface="Cambria Math" panose="02040503050406030204" pitchFamily="18" charset="0"/>
                                  </a:rPr>
                                  <m:t>...</m:t>
                                </m:r>
                              </m:e>
                            </m:mr>
                          </m:m>
                        </m:e>
                      </m:d>
                      <m:r>
                        <a:rPr lang="zh-CN" altLang="en-US" i="0">
                          <a:latin typeface="Cambria Math" panose="02040503050406030204" pitchFamily="18" charset="0"/>
                        </a:rPr>
                        <m:t>=0</m:t>
                      </m:r>
                    </m:oMath>
                  </m:oMathPara>
                </a14:m>
                <a:endParaRPr lang="zh-CN" altLang="en-US" dirty="0"/>
              </a:p>
            </p:txBody>
          </p:sp>
        </mc:Choice>
        <mc:Fallback xmlns="">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8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即：</a:t>
                </a:r>
                <a:endParaRPr lang="zh-CN" altLang="zh-CN" sz="1800" kern="100" dirty="0">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p>
                <a:r>
                  <a:rPr lang="zh-CN" altLang="en-US" i="0">
                    <a:latin typeface="Cambria Math" panose="02040503050406030204" pitchFamily="18" charset="0"/>
                  </a:rPr>
                  <a:t>[.</a:t>
                </a:r>
                <a:r>
                  <a:rPr lang="zh-CN" altLang="en-US" i="0">
                    <a:solidFill>
                      <a:srgbClr val="836967"/>
                    </a:solidFill>
                    <a:latin typeface="Cambria Math" panose="02040503050406030204" pitchFamily="18" charset="0"/>
                  </a:rPr>
                  <a:t>■(</a:t>
                </a:r>
                <a:r>
                  <a:rPr lang="zh-CN" altLang="en-US" i="0">
                    <a:latin typeface="Cambria Math" panose="02040503050406030204" pitchFamily="18" charset="0"/>
                  </a:rPr>
                  <a:t>...&amp;...&amp;...&amp;...&amp;...@...&amp;ℏ</a:t>
                </a:r>
                <a:r>
                  <a:rPr lang="zh-CN" altLang="en-US" i="0">
                    <a:solidFill>
                      <a:srgbClr val="836967"/>
                    </a:solidFill>
                    <a:latin typeface="Cambria Math" panose="02040503050406030204" pitchFamily="18" charset="0"/>
                  </a:rPr>
                  <a:t>^</a:t>
                </a:r>
                <a:r>
                  <a:rPr lang="zh-CN" altLang="en-US" i="0">
                    <a:latin typeface="Cambria Math" panose="02040503050406030204" pitchFamily="18" charset="0"/>
                  </a:rPr>
                  <a:t>2</a:t>
                </a:r>
                <a:r>
                  <a:rPr lang="zh-CN" altLang="en-US" i="0">
                    <a:solidFill>
                      <a:srgbClr val="836967"/>
                    </a:solidFill>
                    <a:latin typeface="Cambria Math" panose="02040503050406030204" pitchFamily="18" charset="0"/>
                  </a:rPr>
                  <a:t>/</a:t>
                </a:r>
                <a:r>
                  <a:rPr lang="zh-CN" altLang="en-US" i="0">
                    <a:latin typeface="Cambria Math" panose="02040503050406030204" pitchFamily="18" charset="0"/>
                  </a:rPr>
                  <a:t>2𝑚</a:t>
                </a:r>
                <a:r>
                  <a:rPr lang="zh-CN" altLang="en-US" i="0">
                    <a:solidFill>
                      <a:srgbClr val="836967"/>
                    </a:solidFill>
                    <a:latin typeface="Cambria Math" panose="02040503050406030204" pitchFamily="18" charset="0"/>
                  </a:rPr>
                  <a:t> (</a:t>
                </a:r>
                <a:r>
                  <a:rPr lang="zh-CN" altLang="en-US" i="0">
                    <a:latin typeface="Cambria Math" panose="02040503050406030204" pitchFamily="18" charset="0"/>
                  </a:rPr>
                  <a:t>𝑘−2𝜋</a:t>
                </a:r>
                <a:r>
                  <a:rPr lang="zh-CN" altLang="en-US" i="0">
                    <a:solidFill>
                      <a:srgbClr val="836967"/>
                    </a:solidFill>
                    <a:latin typeface="Cambria Math" panose="02040503050406030204" pitchFamily="18" charset="0"/>
                  </a:rPr>
                  <a:t>/</a:t>
                </a:r>
                <a:r>
                  <a:rPr lang="zh-CN" altLang="en-US" i="0">
                    <a:latin typeface="Cambria Math" panose="02040503050406030204" pitchFamily="18" charset="0"/>
                  </a:rPr>
                  <a:t>𝑎)</a:t>
                </a:r>
                <a:r>
                  <a:rPr lang="zh-CN" altLang="en-US" i="0">
                    <a:solidFill>
                      <a:srgbClr val="836967"/>
                    </a:solidFill>
                    <a:latin typeface="Cambria Math" panose="02040503050406030204" pitchFamily="18" charset="0"/>
                  </a:rPr>
                  <a:t>^</a:t>
                </a:r>
                <a:r>
                  <a:rPr lang="zh-CN" altLang="en-US" i="0">
                    <a:latin typeface="Cambria Math" panose="02040503050406030204" pitchFamily="18" charset="0"/>
                  </a:rPr>
                  <a:t>2+𝑉</a:t>
                </a:r>
                <a:r>
                  <a:rPr lang="zh-CN" altLang="en-US" i="0">
                    <a:solidFill>
                      <a:srgbClr val="836967"/>
                    </a:solidFill>
                    <a:latin typeface="Cambria Math" panose="02040503050406030204" pitchFamily="18" charset="0"/>
                  </a:rPr>
                  <a:t>_</a:t>
                </a:r>
                <a:r>
                  <a:rPr lang="zh-CN" altLang="en-US" i="0">
                    <a:latin typeface="Cambria Math" panose="02040503050406030204" pitchFamily="18" charset="0"/>
                  </a:rPr>
                  <a:t>0−𝐸&amp;𝑉</a:t>
                </a:r>
                <a:r>
                  <a:rPr lang="zh-CN" altLang="en-US" i="0">
                    <a:solidFill>
                      <a:srgbClr val="836967"/>
                    </a:solidFill>
                    <a:latin typeface="Cambria Math" panose="02040503050406030204" pitchFamily="18" charset="0"/>
                  </a:rPr>
                  <a:t>_(</a:t>
                </a:r>
                <a:r>
                  <a:rPr lang="zh-CN" altLang="en-US" i="0">
                    <a:latin typeface="Cambria Math" panose="02040503050406030204" pitchFamily="18" charset="0"/>
                  </a:rPr>
                  <a:t>−1</a:t>
                </a:r>
                <a:r>
                  <a:rPr lang="zh-CN" altLang="en-US" i="0">
                    <a:solidFill>
                      <a:srgbClr val="836967"/>
                    </a:solidFill>
                    <a:latin typeface="Cambria Math" panose="02040503050406030204" pitchFamily="18" charset="0"/>
                  </a:rPr>
                  <a:t>)&amp;</a:t>
                </a:r>
                <a:r>
                  <a:rPr lang="zh-CN" altLang="en-US" i="0">
                    <a:latin typeface="Cambria Math" panose="02040503050406030204" pitchFamily="18" charset="0"/>
                  </a:rPr>
                  <a:t>𝑉</a:t>
                </a:r>
                <a:r>
                  <a:rPr lang="zh-CN" altLang="en-US" i="0">
                    <a:solidFill>
                      <a:srgbClr val="836967"/>
                    </a:solidFill>
                    <a:latin typeface="Cambria Math" panose="02040503050406030204" pitchFamily="18" charset="0"/>
                  </a:rPr>
                  <a:t>_(</a:t>
                </a:r>
                <a:r>
                  <a:rPr lang="zh-CN" altLang="en-US" i="0">
                    <a:latin typeface="Cambria Math" panose="02040503050406030204" pitchFamily="18" charset="0"/>
                  </a:rPr>
                  <a:t>−2</a:t>
                </a:r>
                <a:r>
                  <a:rPr lang="zh-CN" altLang="en-US" i="0">
                    <a:solidFill>
                      <a:srgbClr val="836967"/>
                    </a:solidFill>
                    <a:latin typeface="Cambria Math" panose="02040503050406030204" pitchFamily="18" charset="0"/>
                  </a:rPr>
                  <a:t>)&amp;</a:t>
                </a:r>
                <a:r>
                  <a:rPr lang="zh-CN" altLang="en-US" i="0">
                    <a:latin typeface="Cambria Math" panose="02040503050406030204" pitchFamily="18" charset="0"/>
                  </a:rPr>
                  <a:t>...@...&amp;𝑉</a:t>
                </a:r>
                <a:r>
                  <a:rPr lang="zh-CN" altLang="en-US" i="0">
                    <a:solidFill>
                      <a:srgbClr val="836967"/>
                    </a:solidFill>
                    <a:latin typeface="Cambria Math" panose="02040503050406030204" pitchFamily="18" charset="0"/>
                  </a:rPr>
                  <a:t>_</a:t>
                </a:r>
                <a:r>
                  <a:rPr lang="zh-CN" altLang="en-US" i="0">
                    <a:latin typeface="Cambria Math" panose="02040503050406030204" pitchFamily="18" charset="0"/>
                  </a:rPr>
                  <a:t>1&amp;ℏ</a:t>
                </a:r>
                <a:r>
                  <a:rPr lang="zh-CN" altLang="en-US" i="0">
                    <a:solidFill>
                      <a:srgbClr val="836967"/>
                    </a:solidFill>
                    <a:latin typeface="Cambria Math" panose="02040503050406030204" pitchFamily="18" charset="0"/>
                  </a:rPr>
                  <a:t>^</a:t>
                </a:r>
                <a:r>
                  <a:rPr lang="zh-CN" altLang="en-US" i="0">
                    <a:latin typeface="Cambria Math" panose="02040503050406030204" pitchFamily="18" charset="0"/>
                  </a:rPr>
                  <a:t>2</a:t>
                </a:r>
                <a:r>
                  <a:rPr lang="zh-CN" altLang="en-US" i="0">
                    <a:solidFill>
                      <a:srgbClr val="836967"/>
                    </a:solidFill>
                    <a:latin typeface="Cambria Math" panose="02040503050406030204" pitchFamily="18" charset="0"/>
                  </a:rPr>
                  <a:t>/</a:t>
                </a:r>
                <a:r>
                  <a:rPr lang="zh-CN" altLang="en-US" i="0">
                    <a:latin typeface="Cambria Math" panose="02040503050406030204" pitchFamily="18" charset="0"/>
                  </a:rPr>
                  <a:t>2𝑚</a:t>
                </a:r>
                <a:r>
                  <a:rPr lang="zh-CN" altLang="en-US" i="0">
                    <a:solidFill>
                      <a:srgbClr val="836967"/>
                    </a:solidFill>
                    <a:latin typeface="Cambria Math" panose="02040503050406030204" pitchFamily="18" charset="0"/>
                  </a:rPr>
                  <a:t> </a:t>
                </a:r>
                <a:r>
                  <a:rPr lang="zh-CN" altLang="en-US" i="0">
                    <a:latin typeface="Cambria Math" panose="02040503050406030204" pitchFamily="18" charset="0"/>
                  </a:rPr>
                  <a:t>𝑘</a:t>
                </a:r>
                <a:r>
                  <a:rPr lang="zh-CN" altLang="en-US" i="0">
                    <a:solidFill>
                      <a:srgbClr val="836967"/>
                    </a:solidFill>
                    <a:latin typeface="Cambria Math" panose="02040503050406030204" pitchFamily="18" charset="0"/>
                  </a:rPr>
                  <a:t>^</a:t>
                </a:r>
                <a:r>
                  <a:rPr lang="zh-CN" altLang="en-US" i="0">
                    <a:latin typeface="Cambria Math" panose="02040503050406030204" pitchFamily="18" charset="0"/>
                  </a:rPr>
                  <a:t>2+𝑉</a:t>
                </a:r>
                <a:r>
                  <a:rPr lang="zh-CN" altLang="en-US" i="0">
                    <a:solidFill>
                      <a:srgbClr val="836967"/>
                    </a:solidFill>
                    <a:latin typeface="Cambria Math" panose="02040503050406030204" pitchFamily="18" charset="0"/>
                  </a:rPr>
                  <a:t>_</a:t>
                </a:r>
                <a:r>
                  <a:rPr lang="zh-CN" altLang="en-US" i="0">
                    <a:latin typeface="Cambria Math" panose="02040503050406030204" pitchFamily="18" charset="0"/>
                  </a:rPr>
                  <a:t>0−𝐸&amp;𝑉</a:t>
                </a:r>
                <a:r>
                  <a:rPr lang="zh-CN" altLang="en-US" i="0">
                    <a:solidFill>
                      <a:srgbClr val="836967"/>
                    </a:solidFill>
                    <a:latin typeface="Cambria Math" panose="02040503050406030204" pitchFamily="18" charset="0"/>
                  </a:rPr>
                  <a:t>_(</a:t>
                </a:r>
                <a:r>
                  <a:rPr lang="zh-CN" altLang="en-US" i="0">
                    <a:latin typeface="Cambria Math" panose="02040503050406030204" pitchFamily="18" charset="0"/>
                  </a:rPr>
                  <a:t>−1</a:t>
                </a:r>
                <a:r>
                  <a:rPr lang="zh-CN" altLang="en-US" i="0">
                    <a:solidFill>
                      <a:srgbClr val="836967"/>
                    </a:solidFill>
                    <a:latin typeface="Cambria Math" panose="02040503050406030204" pitchFamily="18" charset="0"/>
                  </a:rPr>
                  <a:t>)&amp;</a:t>
                </a:r>
                <a:r>
                  <a:rPr lang="zh-CN" altLang="en-US" i="0">
                    <a:latin typeface="Cambria Math" panose="02040503050406030204" pitchFamily="18" charset="0"/>
                  </a:rPr>
                  <a:t>...@...&amp;𝑉</a:t>
                </a:r>
                <a:r>
                  <a:rPr lang="zh-CN" altLang="en-US" i="0">
                    <a:solidFill>
                      <a:srgbClr val="836967"/>
                    </a:solidFill>
                    <a:latin typeface="Cambria Math" panose="02040503050406030204" pitchFamily="18" charset="0"/>
                  </a:rPr>
                  <a:t>_</a:t>
                </a:r>
                <a:r>
                  <a:rPr lang="zh-CN" altLang="en-US" i="0">
                    <a:latin typeface="Cambria Math" panose="02040503050406030204" pitchFamily="18" charset="0"/>
                  </a:rPr>
                  <a:t>2&amp;𝑉</a:t>
                </a:r>
                <a:r>
                  <a:rPr lang="zh-CN" altLang="en-US" i="0">
                    <a:solidFill>
                      <a:srgbClr val="836967"/>
                    </a:solidFill>
                    <a:latin typeface="Cambria Math" panose="02040503050406030204" pitchFamily="18" charset="0"/>
                  </a:rPr>
                  <a:t>_</a:t>
                </a:r>
                <a:r>
                  <a:rPr lang="zh-CN" altLang="en-US" i="0">
                    <a:latin typeface="Cambria Math" panose="02040503050406030204" pitchFamily="18" charset="0"/>
                  </a:rPr>
                  <a:t>1&amp;ℏ</a:t>
                </a:r>
                <a:r>
                  <a:rPr lang="zh-CN" altLang="en-US" i="0">
                    <a:solidFill>
                      <a:srgbClr val="836967"/>
                    </a:solidFill>
                    <a:latin typeface="Cambria Math" panose="02040503050406030204" pitchFamily="18" charset="0"/>
                  </a:rPr>
                  <a:t>^</a:t>
                </a:r>
                <a:r>
                  <a:rPr lang="zh-CN" altLang="en-US" i="0">
                    <a:latin typeface="Cambria Math" panose="02040503050406030204" pitchFamily="18" charset="0"/>
                  </a:rPr>
                  <a:t>2</a:t>
                </a:r>
                <a:r>
                  <a:rPr lang="zh-CN" altLang="en-US" i="0">
                    <a:solidFill>
                      <a:srgbClr val="836967"/>
                    </a:solidFill>
                    <a:latin typeface="Cambria Math" panose="02040503050406030204" pitchFamily="18" charset="0"/>
                  </a:rPr>
                  <a:t>/</a:t>
                </a:r>
                <a:r>
                  <a:rPr lang="zh-CN" altLang="en-US" i="0">
                    <a:latin typeface="Cambria Math" panose="02040503050406030204" pitchFamily="18" charset="0"/>
                  </a:rPr>
                  <a:t>2𝑚</a:t>
                </a:r>
                <a:r>
                  <a:rPr lang="zh-CN" altLang="en-US" i="0">
                    <a:solidFill>
                      <a:srgbClr val="836967"/>
                    </a:solidFill>
                    <a:latin typeface="Cambria Math" panose="02040503050406030204" pitchFamily="18" charset="0"/>
                  </a:rPr>
                  <a:t> (</a:t>
                </a:r>
                <a:r>
                  <a:rPr lang="zh-CN" altLang="en-US" i="0">
                    <a:latin typeface="Cambria Math" panose="02040503050406030204" pitchFamily="18" charset="0"/>
                  </a:rPr>
                  <a:t>𝑘+2𝜋</a:t>
                </a:r>
                <a:r>
                  <a:rPr lang="zh-CN" altLang="en-US" i="0">
                    <a:solidFill>
                      <a:srgbClr val="836967"/>
                    </a:solidFill>
                    <a:latin typeface="Cambria Math" panose="02040503050406030204" pitchFamily="18" charset="0"/>
                  </a:rPr>
                  <a:t>/</a:t>
                </a:r>
                <a:r>
                  <a:rPr lang="zh-CN" altLang="en-US" i="0">
                    <a:latin typeface="Cambria Math" panose="02040503050406030204" pitchFamily="18" charset="0"/>
                  </a:rPr>
                  <a:t>𝑎)</a:t>
                </a:r>
                <a:r>
                  <a:rPr lang="zh-CN" altLang="en-US" i="0">
                    <a:solidFill>
                      <a:srgbClr val="836967"/>
                    </a:solidFill>
                    <a:latin typeface="Cambria Math" panose="02040503050406030204" pitchFamily="18" charset="0"/>
                  </a:rPr>
                  <a:t>^</a:t>
                </a:r>
                <a:r>
                  <a:rPr lang="zh-CN" altLang="en-US" i="0">
                    <a:latin typeface="Cambria Math" panose="02040503050406030204" pitchFamily="18" charset="0"/>
                  </a:rPr>
                  <a:t>2+𝑉</a:t>
                </a:r>
                <a:r>
                  <a:rPr lang="zh-CN" altLang="en-US" i="0">
                    <a:solidFill>
                      <a:srgbClr val="836967"/>
                    </a:solidFill>
                    <a:latin typeface="Cambria Math" panose="02040503050406030204" pitchFamily="18" charset="0"/>
                  </a:rPr>
                  <a:t>_</a:t>
                </a:r>
                <a:r>
                  <a:rPr lang="zh-CN" altLang="en-US" i="0">
                    <a:latin typeface="Cambria Math" panose="02040503050406030204" pitchFamily="18" charset="0"/>
                  </a:rPr>
                  <a:t>0−𝐸&amp;...@...&amp;...&amp;...&amp;...&amp;...)][</a:t>
                </a:r>
                <a:r>
                  <a:rPr lang="zh-CN" altLang="en-US" i="0">
                    <a:solidFill>
                      <a:srgbClr val="836967"/>
                    </a:solidFill>
                    <a:latin typeface="Cambria Math" panose="02040503050406030204" pitchFamily="18" charset="0"/>
                  </a:rPr>
                  <a:t>■(■(</a:t>
                </a:r>
                <a:r>
                  <a:rPr lang="zh-CN" altLang="en-US" i="0">
                    <a:latin typeface="Cambria Math" panose="02040503050406030204" pitchFamily="18" charset="0"/>
                  </a:rPr>
                  <a:t>...@)@𝑢</a:t>
                </a:r>
                <a:r>
                  <a:rPr lang="zh-CN" altLang="en-US" i="0">
                    <a:solidFill>
                      <a:srgbClr val="836967"/>
                    </a:solidFill>
                    <a:latin typeface="Cambria Math" panose="02040503050406030204" pitchFamily="18" charset="0"/>
                  </a:rPr>
                  <a:t>_■(</a:t>
                </a:r>
                <a:r>
                  <a:rPr lang="zh-CN" altLang="en-US" i="0">
                    <a:latin typeface="Cambria Math" panose="02040503050406030204" pitchFamily="18" charset="0"/>
                  </a:rPr>
                  <a:t>−1@)@𝑢</a:t>
                </a:r>
                <a:r>
                  <a:rPr lang="zh-CN" altLang="en-US" i="0">
                    <a:solidFill>
                      <a:srgbClr val="836967"/>
                    </a:solidFill>
                    <a:latin typeface="Cambria Math" panose="02040503050406030204" pitchFamily="18" charset="0"/>
                  </a:rPr>
                  <a:t>_■(</a:t>
                </a:r>
                <a:r>
                  <a:rPr lang="zh-CN" altLang="en-US" i="0">
                    <a:latin typeface="Cambria Math" panose="02040503050406030204" pitchFamily="18" charset="0"/>
                  </a:rPr>
                  <a:t>0@)@</a:t>
                </a:r>
                <a:r>
                  <a:rPr lang="zh-CN" altLang="en-US" i="0">
                    <a:solidFill>
                      <a:srgbClr val="836967"/>
                    </a:solidFill>
                    <a:latin typeface="Cambria Math" panose="02040503050406030204" pitchFamily="18" charset="0"/>
                  </a:rPr>
                  <a:t>■(</a:t>
                </a:r>
                <a:r>
                  <a:rPr lang="zh-CN" altLang="en-US" i="0">
                    <a:latin typeface="Cambria Math" panose="02040503050406030204" pitchFamily="18" charset="0"/>
                  </a:rPr>
                  <a:t>𝑢</a:t>
                </a:r>
                <a:r>
                  <a:rPr lang="zh-CN" altLang="en-US" i="0">
                    <a:solidFill>
                      <a:srgbClr val="836967"/>
                    </a:solidFill>
                    <a:latin typeface="Cambria Math" panose="02040503050406030204" pitchFamily="18" charset="0"/>
                  </a:rPr>
                  <a:t>_</a:t>
                </a:r>
                <a:r>
                  <a:rPr lang="zh-CN" altLang="en-US" i="0">
                    <a:latin typeface="Cambria Math" panose="02040503050406030204" pitchFamily="18" charset="0"/>
                  </a:rPr>
                  <a:t>1@)@...)]=0</a:t>
                </a:r>
                <a:endParaRPr lang="zh-CN" altLang="en-US" dirty="0"/>
              </a:p>
            </p:txBody>
          </p:sp>
        </mc:Fallback>
      </mc:AlternateContent>
      <p:sp>
        <p:nvSpPr>
          <p:cNvPr id="4" name="灯片编号占位符 3"/>
          <p:cNvSpPr>
            <a:spLocks noGrp="1"/>
          </p:cNvSpPr>
          <p:nvPr>
            <p:ph type="sldNum" sz="quarter" idx="5"/>
          </p:nvPr>
        </p:nvSpPr>
        <p:spPr/>
        <p:txBody>
          <a:bodyPr/>
          <a:lstStyle/>
          <a:p>
            <a:fld id="{8AAA2DB7-8973-4964-8E83-0FC396AC9B6B}" type="slidenum">
              <a:rPr lang="en-US" altLang="zh-CN" smtClean="0"/>
              <a:t>110</a:t>
            </a:fld>
            <a:endParaRPr lang="en-US" altLang="zh-CN"/>
          </a:p>
        </p:txBody>
      </p:sp>
    </p:spTree>
    <p:extLst>
      <p:ext uri="{BB962C8B-B14F-4D97-AF65-F5344CB8AC3E}">
        <p14:creationId xmlns:p14="http://schemas.microsoft.com/office/powerpoint/2010/main" val="1776392879"/>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8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上式为能量本征值方程以</a:t>
                </a:r>
                <a14:m>
                  <m:oMath xmlns:m="http://schemas.openxmlformats.org/officeDocument/2006/math">
                    <m:sSub>
                      <m:sSubPr>
                        <m:ctrlPr>
                          <a:rPr lang="zh-CN" altLang="en-US" sz="1800" i="1" smtClean="0">
                            <a:solidFill>
                              <a:srgbClr val="836967"/>
                            </a:solidFill>
                            <a:latin typeface="Cambria Math" panose="02040503050406030204" pitchFamily="18" charset="0"/>
                          </a:rPr>
                        </m:ctrlPr>
                      </m:sSubPr>
                      <m:e>
                        <m:r>
                          <a:rPr lang="en-US" altLang="zh-CN" sz="1800" b="0" i="1" smtClean="0">
                            <a:latin typeface="Cambria Math" panose="02040503050406030204" pitchFamily="18" charset="0"/>
                          </a:rPr>
                          <m:t>𝑢</m:t>
                        </m:r>
                      </m:e>
                      <m:sub>
                        <m:r>
                          <a:rPr lang="en-US" altLang="zh-CN" sz="1800" b="0" i="1" smtClean="0">
                            <a:latin typeface="Cambria Math" panose="02040503050406030204" pitchFamily="18" charset="0"/>
                          </a:rPr>
                          <m:t>𝑛</m:t>
                        </m:r>
                      </m:sub>
                    </m:sSub>
                  </m:oMath>
                </a14:m>
                <a:r>
                  <a:rPr lang="zh-CN" altLang="zh-CN" sz="18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为基矢展开的矩阵形式，其有解的条件是系数矩阵为零：</a:t>
                </a:r>
                <a:endParaRPr lang="zh-CN" altLang="zh-CN" sz="1800" kern="100" dirty="0">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p>
                <a:pPr/>
                <a14:m>
                  <m:oMathPara xmlns:m="http://schemas.openxmlformats.org/officeDocument/2006/math">
                    <m:oMathParaPr>
                      <m:jc m:val="centerGroup"/>
                    </m:oMathParaPr>
                    <m:oMath xmlns:m="http://schemas.openxmlformats.org/officeDocument/2006/math">
                      <m:r>
                        <m:rPr>
                          <m:sty m:val="p"/>
                        </m:rPr>
                        <a:rPr lang="zh-CN" altLang="en-US" smtClean="0">
                          <a:latin typeface="Cambria Math" panose="02040503050406030204" pitchFamily="18" charset="0"/>
                        </a:rPr>
                        <m:t>det</m:t>
                      </m:r>
                      <m:d>
                        <m:dPr>
                          <m:begChr m:val="["/>
                          <m:endChr m:val="]"/>
                          <m:ctrlPr>
                            <a:rPr lang="zh-CN" altLang="en-US" i="1">
                              <a:latin typeface="Cambria Math" panose="02040503050406030204" pitchFamily="18" charset="0"/>
                            </a:rPr>
                          </m:ctrlPr>
                        </m:dPr>
                        <m:e>
                          <m:r>
                            <a:rPr lang="zh-CN" altLang="en-US" i="0">
                              <a:latin typeface="Cambria Math" panose="02040503050406030204" pitchFamily="18" charset="0"/>
                            </a:rPr>
                            <m:t>.</m:t>
                          </m:r>
                          <m:m>
                            <m:mPr>
                              <m:plcHide m:val="on"/>
                              <m:mcs>
                                <m:mc>
                                  <m:mcPr>
                                    <m:count m:val="5"/>
                                    <m:mcJc m:val="center"/>
                                  </m:mcPr>
                                </m:mc>
                              </m:mcs>
                              <m:ctrlPr>
                                <a:rPr lang="zh-CN" altLang="en-US" i="1">
                                  <a:solidFill>
                                    <a:srgbClr val="836967"/>
                                  </a:solidFill>
                                  <a:latin typeface="Cambria Math" panose="02040503050406030204" pitchFamily="18" charset="0"/>
                                </a:rPr>
                              </m:ctrlPr>
                            </m:mPr>
                            <m:mr>
                              <m:e>
                                <m:r>
                                  <a:rPr lang="zh-CN" altLang="en-US" i="0">
                                    <a:latin typeface="Cambria Math" panose="02040503050406030204" pitchFamily="18" charset="0"/>
                                  </a:rPr>
                                  <m:t>...</m:t>
                                </m:r>
                              </m:e>
                              <m:e>
                                <m:r>
                                  <a:rPr lang="zh-CN" altLang="en-US" i="0">
                                    <a:latin typeface="Cambria Math" panose="02040503050406030204" pitchFamily="18" charset="0"/>
                                  </a:rPr>
                                  <m:t>...</m:t>
                                </m:r>
                              </m:e>
                              <m:e>
                                <m:r>
                                  <a:rPr lang="zh-CN" altLang="en-US" i="0">
                                    <a:latin typeface="Cambria Math" panose="02040503050406030204" pitchFamily="18" charset="0"/>
                                  </a:rPr>
                                  <m:t>...</m:t>
                                </m:r>
                              </m:e>
                              <m:e>
                                <m:r>
                                  <a:rPr lang="zh-CN" altLang="en-US" i="0">
                                    <a:latin typeface="Cambria Math" panose="02040503050406030204" pitchFamily="18" charset="0"/>
                                  </a:rPr>
                                  <m:t>...</m:t>
                                </m:r>
                              </m:e>
                              <m:e>
                                <m:r>
                                  <a:rPr lang="zh-CN" altLang="en-US" i="0">
                                    <a:latin typeface="Cambria Math" panose="02040503050406030204" pitchFamily="18" charset="0"/>
                                  </a:rPr>
                                  <m:t>...</m:t>
                                </m:r>
                              </m:e>
                            </m:mr>
                            <m:mr>
                              <m:e>
                                <m:r>
                                  <a:rPr lang="zh-CN" altLang="en-US" i="0">
                                    <a:latin typeface="Cambria Math" panose="02040503050406030204" pitchFamily="18" charset="0"/>
                                  </a:rPr>
                                  <m:t>...</m:t>
                                </m:r>
                              </m:e>
                              <m:e>
                                <m:f>
                                  <m:fPr>
                                    <m:ctrlPr>
                                      <a:rPr lang="zh-CN" altLang="en-US" i="1">
                                        <a:solidFill>
                                          <a:srgbClr val="836967"/>
                                        </a:solidFill>
                                        <a:latin typeface="Cambria Math" panose="02040503050406030204" pitchFamily="18" charset="0"/>
                                      </a:rPr>
                                    </m:ctrlPr>
                                  </m:fPr>
                                  <m:num>
                                    <m:sSup>
                                      <m:sSupPr>
                                        <m:ctrlPr>
                                          <a:rPr lang="zh-CN" altLang="en-US" i="1">
                                            <a:solidFill>
                                              <a:srgbClr val="836967"/>
                                            </a:solidFill>
                                            <a:latin typeface="Cambria Math" panose="02040503050406030204" pitchFamily="18" charset="0"/>
                                          </a:rPr>
                                        </m:ctrlPr>
                                      </m:sSupPr>
                                      <m:e>
                                        <m:r>
                                          <a:rPr lang="zh-CN" altLang="en-US" i="0">
                                            <a:latin typeface="Cambria Math" panose="02040503050406030204" pitchFamily="18" charset="0"/>
                                          </a:rPr>
                                          <m:t>ℏ</m:t>
                                        </m:r>
                                      </m:e>
                                      <m:sup>
                                        <m:r>
                                          <a:rPr lang="zh-CN" altLang="en-US" i="0">
                                            <a:latin typeface="Cambria Math" panose="02040503050406030204" pitchFamily="18" charset="0"/>
                                          </a:rPr>
                                          <m:t>2</m:t>
                                        </m:r>
                                      </m:sup>
                                    </m:sSup>
                                  </m:num>
                                  <m:den>
                                    <m:r>
                                      <a:rPr lang="zh-CN" altLang="en-US" i="0">
                                        <a:latin typeface="Cambria Math" panose="02040503050406030204" pitchFamily="18" charset="0"/>
                                      </a:rPr>
                                      <m:t>2</m:t>
                                    </m:r>
                                    <m:r>
                                      <a:rPr lang="zh-CN" altLang="en-US" i="1">
                                        <a:latin typeface="Cambria Math" panose="02040503050406030204" pitchFamily="18" charset="0"/>
                                      </a:rPr>
                                      <m:t>𝑚</m:t>
                                    </m:r>
                                  </m:den>
                                </m:f>
                                <m:sSup>
                                  <m:sSupPr>
                                    <m:ctrlPr>
                                      <a:rPr lang="zh-CN" altLang="en-US" i="1">
                                        <a:solidFill>
                                          <a:srgbClr val="836967"/>
                                        </a:solidFill>
                                        <a:latin typeface="Cambria Math" panose="02040503050406030204" pitchFamily="18" charset="0"/>
                                      </a:rPr>
                                    </m:ctrlPr>
                                  </m:sSupPr>
                                  <m:e>
                                    <m:d>
                                      <m:dPr>
                                        <m:ctrlPr>
                                          <a:rPr lang="zh-CN" altLang="en-US" i="1">
                                            <a:latin typeface="Cambria Math" panose="02040503050406030204" pitchFamily="18" charset="0"/>
                                          </a:rPr>
                                        </m:ctrlPr>
                                      </m:dPr>
                                      <m:e>
                                        <m:r>
                                          <a:rPr lang="zh-CN" altLang="en-US" i="1">
                                            <a:latin typeface="Cambria Math" panose="02040503050406030204" pitchFamily="18" charset="0"/>
                                          </a:rPr>
                                          <m:t>𝑘</m:t>
                                        </m:r>
                                        <m:r>
                                          <a:rPr lang="zh-CN" altLang="en-US" i="0">
                                            <a:latin typeface="Cambria Math" panose="02040503050406030204" pitchFamily="18" charset="0"/>
                                          </a:rPr>
                                          <m:t>−</m:t>
                                        </m:r>
                                        <m:f>
                                          <m:fPr>
                                            <m:ctrlPr>
                                              <a:rPr lang="zh-CN" altLang="en-US" i="1">
                                                <a:solidFill>
                                                  <a:srgbClr val="836967"/>
                                                </a:solidFill>
                                                <a:latin typeface="Cambria Math" panose="02040503050406030204" pitchFamily="18" charset="0"/>
                                              </a:rPr>
                                            </m:ctrlPr>
                                          </m:fPr>
                                          <m:num>
                                            <m:r>
                                              <a:rPr lang="zh-CN" altLang="en-US" i="0">
                                                <a:latin typeface="Cambria Math" panose="02040503050406030204" pitchFamily="18" charset="0"/>
                                              </a:rPr>
                                              <m:t>2</m:t>
                                            </m:r>
                                            <m:r>
                                              <a:rPr lang="zh-CN" altLang="en-US" i="1">
                                                <a:latin typeface="Cambria Math" panose="02040503050406030204" pitchFamily="18" charset="0"/>
                                              </a:rPr>
                                              <m:t>𝜋</m:t>
                                            </m:r>
                                          </m:num>
                                          <m:den>
                                            <m:r>
                                              <a:rPr lang="zh-CN" altLang="en-US" i="1">
                                                <a:latin typeface="Cambria Math" panose="02040503050406030204" pitchFamily="18" charset="0"/>
                                              </a:rPr>
                                              <m:t>𝑎</m:t>
                                            </m:r>
                                          </m:den>
                                        </m:f>
                                      </m:e>
                                    </m:d>
                                  </m:e>
                                  <m:sup>
                                    <m:r>
                                      <a:rPr lang="zh-CN" altLang="en-US" i="0">
                                        <a:latin typeface="Cambria Math" panose="02040503050406030204" pitchFamily="18" charset="0"/>
                                      </a:rPr>
                                      <m:t>2</m:t>
                                    </m:r>
                                  </m:sup>
                                </m:sSup>
                                <m:r>
                                  <a:rPr lang="zh-CN" altLang="en-US" i="0">
                                    <a:latin typeface="Cambria Math" panose="02040503050406030204" pitchFamily="18" charset="0"/>
                                  </a:rPr>
                                  <m:t>+</m:t>
                                </m:r>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𝑉</m:t>
                                    </m:r>
                                  </m:e>
                                  <m:sub>
                                    <m:r>
                                      <a:rPr lang="zh-CN" altLang="en-US" i="0">
                                        <a:latin typeface="Cambria Math" panose="02040503050406030204" pitchFamily="18" charset="0"/>
                                      </a:rPr>
                                      <m:t>0</m:t>
                                    </m:r>
                                  </m:sub>
                                </m:sSub>
                                <m:r>
                                  <a:rPr lang="zh-CN" altLang="en-US" i="0">
                                    <a:latin typeface="Cambria Math" panose="02040503050406030204" pitchFamily="18" charset="0"/>
                                  </a:rPr>
                                  <m:t>−</m:t>
                                </m:r>
                                <m:r>
                                  <a:rPr lang="zh-CN" altLang="en-US" i="1">
                                    <a:latin typeface="Cambria Math" panose="02040503050406030204" pitchFamily="18" charset="0"/>
                                  </a:rPr>
                                  <m:t>𝐸</m:t>
                                </m:r>
                              </m:e>
                              <m:e>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𝑉</m:t>
                                    </m:r>
                                  </m:e>
                                  <m:sub>
                                    <m:r>
                                      <a:rPr lang="zh-CN" altLang="en-US" i="0">
                                        <a:latin typeface="Cambria Math" panose="02040503050406030204" pitchFamily="18" charset="0"/>
                                      </a:rPr>
                                      <m:t>−1</m:t>
                                    </m:r>
                                  </m:sub>
                                </m:sSub>
                              </m:e>
                              <m:e>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𝑉</m:t>
                                    </m:r>
                                  </m:e>
                                  <m:sub>
                                    <m:r>
                                      <a:rPr lang="zh-CN" altLang="en-US" i="0">
                                        <a:latin typeface="Cambria Math" panose="02040503050406030204" pitchFamily="18" charset="0"/>
                                      </a:rPr>
                                      <m:t>−2</m:t>
                                    </m:r>
                                  </m:sub>
                                </m:sSub>
                              </m:e>
                              <m:e>
                                <m:r>
                                  <a:rPr lang="zh-CN" altLang="en-US" i="0">
                                    <a:latin typeface="Cambria Math" panose="02040503050406030204" pitchFamily="18" charset="0"/>
                                  </a:rPr>
                                  <m:t>...</m:t>
                                </m:r>
                              </m:e>
                            </m:mr>
                            <m:mr>
                              <m:e>
                                <m:r>
                                  <a:rPr lang="zh-CN" altLang="en-US" i="0">
                                    <a:latin typeface="Cambria Math" panose="02040503050406030204" pitchFamily="18" charset="0"/>
                                  </a:rPr>
                                  <m:t>...</m:t>
                                </m:r>
                              </m:e>
                              <m:e>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𝑉</m:t>
                                    </m:r>
                                  </m:e>
                                  <m:sub>
                                    <m:r>
                                      <a:rPr lang="zh-CN" altLang="en-US" i="0">
                                        <a:latin typeface="Cambria Math" panose="02040503050406030204" pitchFamily="18" charset="0"/>
                                      </a:rPr>
                                      <m:t>1</m:t>
                                    </m:r>
                                  </m:sub>
                                </m:sSub>
                              </m:e>
                              <m:e>
                                <m:f>
                                  <m:fPr>
                                    <m:ctrlPr>
                                      <a:rPr lang="zh-CN" altLang="en-US" i="1">
                                        <a:solidFill>
                                          <a:srgbClr val="836967"/>
                                        </a:solidFill>
                                        <a:latin typeface="Cambria Math" panose="02040503050406030204" pitchFamily="18" charset="0"/>
                                      </a:rPr>
                                    </m:ctrlPr>
                                  </m:fPr>
                                  <m:num>
                                    <m:sSup>
                                      <m:sSupPr>
                                        <m:ctrlPr>
                                          <a:rPr lang="zh-CN" altLang="en-US" i="1">
                                            <a:solidFill>
                                              <a:srgbClr val="836967"/>
                                            </a:solidFill>
                                            <a:latin typeface="Cambria Math" panose="02040503050406030204" pitchFamily="18" charset="0"/>
                                          </a:rPr>
                                        </m:ctrlPr>
                                      </m:sSupPr>
                                      <m:e>
                                        <m:r>
                                          <a:rPr lang="zh-CN" altLang="en-US" i="0">
                                            <a:latin typeface="Cambria Math" panose="02040503050406030204" pitchFamily="18" charset="0"/>
                                          </a:rPr>
                                          <m:t>ℏ</m:t>
                                        </m:r>
                                      </m:e>
                                      <m:sup>
                                        <m:r>
                                          <a:rPr lang="zh-CN" altLang="en-US" i="0">
                                            <a:latin typeface="Cambria Math" panose="02040503050406030204" pitchFamily="18" charset="0"/>
                                          </a:rPr>
                                          <m:t>2</m:t>
                                        </m:r>
                                      </m:sup>
                                    </m:sSup>
                                  </m:num>
                                  <m:den>
                                    <m:r>
                                      <a:rPr lang="zh-CN" altLang="en-US" i="0">
                                        <a:latin typeface="Cambria Math" panose="02040503050406030204" pitchFamily="18" charset="0"/>
                                      </a:rPr>
                                      <m:t>2</m:t>
                                    </m:r>
                                    <m:r>
                                      <a:rPr lang="zh-CN" altLang="en-US" i="1">
                                        <a:latin typeface="Cambria Math" panose="02040503050406030204" pitchFamily="18" charset="0"/>
                                      </a:rPr>
                                      <m:t>𝑚</m:t>
                                    </m:r>
                                  </m:den>
                                </m:f>
                                <m:sSup>
                                  <m:sSupPr>
                                    <m:ctrlPr>
                                      <a:rPr lang="zh-CN" altLang="en-US" i="1">
                                        <a:solidFill>
                                          <a:srgbClr val="836967"/>
                                        </a:solidFill>
                                        <a:latin typeface="Cambria Math" panose="02040503050406030204" pitchFamily="18" charset="0"/>
                                      </a:rPr>
                                    </m:ctrlPr>
                                  </m:sSupPr>
                                  <m:e>
                                    <m:r>
                                      <a:rPr lang="zh-CN" altLang="en-US" i="1">
                                        <a:latin typeface="Cambria Math" panose="02040503050406030204" pitchFamily="18" charset="0"/>
                                      </a:rPr>
                                      <m:t>𝑘</m:t>
                                    </m:r>
                                  </m:e>
                                  <m:sup>
                                    <m:r>
                                      <a:rPr lang="zh-CN" altLang="en-US" i="0">
                                        <a:latin typeface="Cambria Math" panose="02040503050406030204" pitchFamily="18" charset="0"/>
                                      </a:rPr>
                                      <m:t>2</m:t>
                                    </m:r>
                                  </m:sup>
                                </m:sSup>
                                <m:r>
                                  <a:rPr lang="zh-CN" altLang="en-US" i="0">
                                    <a:latin typeface="Cambria Math" panose="02040503050406030204" pitchFamily="18" charset="0"/>
                                  </a:rPr>
                                  <m:t>+</m:t>
                                </m:r>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𝑉</m:t>
                                    </m:r>
                                  </m:e>
                                  <m:sub>
                                    <m:r>
                                      <a:rPr lang="zh-CN" altLang="en-US" i="0">
                                        <a:latin typeface="Cambria Math" panose="02040503050406030204" pitchFamily="18" charset="0"/>
                                      </a:rPr>
                                      <m:t>0</m:t>
                                    </m:r>
                                  </m:sub>
                                </m:sSub>
                                <m:r>
                                  <a:rPr lang="zh-CN" altLang="en-US" i="0">
                                    <a:latin typeface="Cambria Math" panose="02040503050406030204" pitchFamily="18" charset="0"/>
                                  </a:rPr>
                                  <m:t>−</m:t>
                                </m:r>
                                <m:r>
                                  <a:rPr lang="zh-CN" altLang="en-US" i="1">
                                    <a:latin typeface="Cambria Math" panose="02040503050406030204" pitchFamily="18" charset="0"/>
                                  </a:rPr>
                                  <m:t>𝐸</m:t>
                                </m:r>
                              </m:e>
                              <m:e>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𝑉</m:t>
                                    </m:r>
                                  </m:e>
                                  <m:sub>
                                    <m:r>
                                      <a:rPr lang="zh-CN" altLang="en-US" i="0">
                                        <a:latin typeface="Cambria Math" panose="02040503050406030204" pitchFamily="18" charset="0"/>
                                      </a:rPr>
                                      <m:t>−1</m:t>
                                    </m:r>
                                  </m:sub>
                                </m:sSub>
                              </m:e>
                              <m:e>
                                <m:r>
                                  <a:rPr lang="zh-CN" altLang="en-US" i="0">
                                    <a:latin typeface="Cambria Math" panose="02040503050406030204" pitchFamily="18" charset="0"/>
                                  </a:rPr>
                                  <m:t>...</m:t>
                                </m:r>
                              </m:e>
                            </m:mr>
                            <m:mr>
                              <m:e>
                                <m:r>
                                  <a:rPr lang="zh-CN" altLang="en-US" i="0">
                                    <a:latin typeface="Cambria Math" panose="02040503050406030204" pitchFamily="18" charset="0"/>
                                  </a:rPr>
                                  <m:t>...</m:t>
                                </m:r>
                              </m:e>
                              <m:e>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𝑉</m:t>
                                    </m:r>
                                  </m:e>
                                  <m:sub>
                                    <m:r>
                                      <a:rPr lang="zh-CN" altLang="en-US" i="0">
                                        <a:latin typeface="Cambria Math" panose="02040503050406030204" pitchFamily="18" charset="0"/>
                                      </a:rPr>
                                      <m:t>2</m:t>
                                    </m:r>
                                  </m:sub>
                                </m:sSub>
                              </m:e>
                              <m:e>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𝑉</m:t>
                                    </m:r>
                                  </m:e>
                                  <m:sub>
                                    <m:r>
                                      <a:rPr lang="zh-CN" altLang="en-US" i="0">
                                        <a:latin typeface="Cambria Math" panose="02040503050406030204" pitchFamily="18" charset="0"/>
                                      </a:rPr>
                                      <m:t>1</m:t>
                                    </m:r>
                                  </m:sub>
                                </m:sSub>
                              </m:e>
                              <m:e>
                                <m:f>
                                  <m:fPr>
                                    <m:ctrlPr>
                                      <a:rPr lang="zh-CN" altLang="en-US" i="1">
                                        <a:solidFill>
                                          <a:srgbClr val="836967"/>
                                        </a:solidFill>
                                        <a:latin typeface="Cambria Math" panose="02040503050406030204" pitchFamily="18" charset="0"/>
                                      </a:rPr>
                                    </m:ctrlPr>
                                  </m:fPr>
                                  <m:num>
                                    <m:sSup>
                                      <m:sSupPr>
                                        <m:ctrlPr>
                                          <a:rPr lang="zh-CN" altLang="en-US" i="1">
                                            <a:solidFill>
                                              <a:srgbClr val="836967"/>
                                            </a:solidFill>
                                            <a:latin typeface="Cambria Math" panose="02040503050406030204" pitchFamily="18" charset="0"/>
                                          </a:rPr>
                                        </m:ctrlPr>
                                      </m:sSupPr>
                                      <m:e>
                                        <m:r>
                                          <a:rPr lang="zh-CN" altLang="en-US" i="0">
                                            <a:latin typeface="Cambria Math" panose="02040503050406030204" pitchFamily="18" charset="0"/>
                                          </a:rPr>
                                          <m:t>ℏ</m:t>
                                        </m:r>
                                      </m:e>
                                      <m:sup>
                                        <m:r>
                                          <a:rPr lang="zh-CN" altLang="en-US" i="0">
                                            <a:latin typeface="Cambria Math" panose="02040503050406030204" pitchFamily="18" charset="0"/>
                                          </a:rPr>
                                          <m:t>2</m:t>
                                        </m:r>
                                      </m:sup>
                                    </m:sSup>
                                  </m:num>
                                  <m:den>
                                    <m:r>
                                      <a:rPr lang="zh-CN" altLang="en-US" i="0">
                                        <a:latin typeface="Cambria Math" panose="02040503050406030204" pitchFamily="18" charset="0"/>
                                      </a:rPr>
                                      <m:t>2</m:t>
                                    </m:r>
                                    <m:r>
                                      <a:rPr lang="zh-CN" altLang="en-US" i="1">
                                        <a:latin typeface="Cambria Math" panose="02040503050406030204" pitchFamily="18" charset="0"/>
                                      </a:rPr>
                                      <m:t>𝑚</m:t>
                                    </m:r>
                                  </m:den>
                                </m:f>
                                <m:sSup>
                                  <m:sSupPr>
                                    <m:ctrlPr>
                                      <a:rPr lang="zh-CN" altLang="en-US" i="1">
                                        <a:solidFill>
                                          <a:srgbClr val="836967"/>
                                        </a:solidFill>
                                        <a:latin typeface="Cambria Math" panose="02040503050406030204" pitchFamily="18" charset="0"/>
                                      </a:rPr>
                                    </m:ctrlPr>
                                  </m:sSupPr>
                                  <m:e>
                                    <m:d>
                                      <m:dPr>
                                        <m:ctrlPr>
                                          <a:rPr lang="zh-CN" altLang="en-US" i="1">
                                            <a:latin typeface="Cambria Math" panose="02040503050406030204" pitchFamily="18" charset="0"/>
                                          </a:rPr>
                                        </m:ctrlPr>
                                      </m:dPr>
                                      <m:e>
                                        <m:r>
                                          <a:rPr lang="zh-CN" altLang="en-US" i="1">
                                            <a:latin typeface="Cambria Math" panose="02040503050406030204" pitchFamily="18" charset="0"/>
                                          </a:rPr>
                                          <m:t>𝑘</m:t>
                                        </m:r>
                                        <m:r>
                                          <a:rPr lang="zh-CN" altLang="en-US" i="0">
                                            <a:latin typeface="Cambria Math" panose="02040503050406030204" pitchFamily="18" charset="0"/>
                                          </a:rPr>
                                          <m:t>+</m:t>
                                        </m:r>
                                        <m:f>
                                          <m:fPr>
                                            <m:ctrlPr>
                                              <a:rPr lang="zh-CN" altLang="en-US" i="1">
                                                <a:solidFill>
                                                  <a:srgbClr val="836967"/>
                                                </a:solidFill>
                                                <a:latin typeface="Cambria Math" panose="02040503050406030204" pitchFamily="18" charset="0"/>
                                              </a:rPr>
                                            </m:ctrlPr>
                                          </m:fPr>
                                          <m:num>
                                            <m:r>
                                              <a:rPr lang="zh-CN" altLang="en-US" i="0">
                                                <a:latin typeface="Cambria Math" panose="02040503050406030204" pitchFamily="18" charset="0"/>
                                              </a:rPr>
                                              <m:t>2</m:t>
                                            </m:r>
                                            <m:r>
                                              <a:rPr lang="zh-CN" altLang="en-US" i="1">
                                                <a:latin typeface="Cambria Math" panose="02040503050406030204" pitchFamily="18" charset="0"/>
                                              </a:rPr>
                                              <m:t>𝜋</m:t>
                                            </m:r>
                                          </m:num>
                                          <m:den>
                                            <m:r>
                                              <a:rPr lang="zh-CN" altLang="en-US" i="1">
                                                <a:latin typeface="Cambria Math" panose="02040503050406030204" pitchFamily="18" charset="0"/>
                                              </a:rPr>
                                              <m:t>𝑎</m:t>
                                            </m:r>
                                          </m:den>
                                        </m:f>
                                      </m:e>
                                    </m:d>
                                  </m:e>
                                  <m:sup>
                                    <m:r>
                                      <a:rPr lang="zh-CN" altLang="en-US" i="0">
                                        <a:latin typeface="Cambria Math" panose="02040503050406030204" pitchFamily="18" charset="0"/>
                                      </a:rPr>
                                      <m:t>2</m:t>
                                    </m:r>
                                  </m:sup>
                                </m:sSup>
                                <m:r>
                                  <a:rPr lang="zh-CN" altLang="en-US" i="0">
                                    <a:latin typeface="Cambria Math" panose="02040503050406030204" pitchFamily="18" charset="0"/>
                                  </a:rPr>
                                  <m:t>+</m:t>
                                </m:r>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𝑉</m:t>
                                    </m:r>
                                  </m:e>
                                  <m:sub>
                                    <m:r>
                                      <a:rPr lang="zh-CN" altLang="en-US" i="0">
                                        <a:latin typeface="Cambria Math" panose="02040503050406030204" pitchFamily="18" charset="0"/>
                                      </a:rPr>
                                      <m:t>0</m:t>
                                    </m:r>
                                  </m:sub>
                                </m:sSub>
                                <m:r>
                                  <a:rPr lang="zh-CN" altLang="en-US" i="0">
                                    <a:latin typeface="Cambria Math" panose="02040503050406030204" pitchFamily="18" charset="0"/>
                                  </a:rPr>
                                  <m:t>−</m:t>
                                </m:r>
                                <m:r>
                                  <a:rPr lang="zh-CN" altLang="en-US" i="1">
                                    <a:latin typeface="Cambria Math" panose="02040503050406030204" pitchFamily="18" charset="0"/>
                                  </a:rPr>
                                  <m:t>𝐸</m:t>
                                </m:r>
                              </m:e>
                              <m:e>
                                <m:r>
                                  <a:rPr lang="zh-CN" altLang="en-US" i="0">
                                    <a:latin typeface="Cambria Math" panose="02040503050406030204" pitchFamily="18" charset="0"/>
                                  </a:rPr>
                                  <m:t>...</m:t>
                                </m:r>
                              </m:e>
                            </m:mr>
                            <m:mr>
                              <m:e>
                                <m:r>
                                  <a:rPr lang="zh-CN" altLang="en-US" i="0">
                                    <a:latin typeface="Cambria Math" panose="02040503050406030204" pitchFamily="18" charset="0"/>
                                  </a:rPr>
                                  <m:t>...</m:t>
                                </m:r>
                              </m:e>
                              <m:e>
                                <m:r>
                                  <a:rPr lang="zh-CN" altLang="en-US" i="0">
                                    <a:latin typeface="Cambria Math" panose="02040503050406030204" pitchFamily="18" charset="0"/>
                                  </a:rPr>
                                  <m:t>...</m:t>
                                </m:r>
                              </m:e>
                              <m:e>
                                <m:r>
                                  <a:rPr lang="zh-CN" altLang="en-US" i="0">
                                    <a:latin typeface="Cambria Math" panose="02040503050406030204" pitchFamily="18" charset="0"/>
                                  </a:rPr>
                                  <m:t>...</m:t>
                                </m:r>
                              </m:e>
                              <m:e>
                                <m:r>
                                  <a:rPr lang="zh-CN" altLang="en-US" i="0">
                                    <a:latin typeface="Cambria Math" panose="02040503050406030204" pitchFamily="18" charset="0"/>
                                  </a:rPr>
                                  <m:t>...</m:t>
                                </m:r>
                              </m:e>
                              <m:e>
                                <m:r>
                                  <a:rPr lang="zh-CN" altLang="en-US" i="0">
                                    <a:latin typeface="Cambria Math" panose="02040503050406030204" pitchFamily="18" charset="0"/>
                                  </a:rPr>
                                  <m:t>...</m:t>
                                </m:r>
                              </m:e>
                            </m:mr>
                          </m:m>
                        </m:e>
                      </m:d>
                      <m:r>
                        <a:rPr lang="zh-CN" altLang="en-US" i="0">
                          <a:latin typeface="Cambria Math" panose="02040503050406030204" pitchFamily="18" charset="0"/>
                        </a:rPr>
                        <m:t>=0</m:t>
                      </m:r>
                    </m:oMath>
                  </m:oMathPara>
                </a14:m>
                <a:endParaRPr lang="zh-CN" altLang="en-US" dirty="0"/>
              </a:p>
            </p:txBody>
          </p:sp>
        </mc:Choice>
        <mc:Fallback xmlns="">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8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上式为能量本征值方程以</a:t>
                </a:r>
                <a:r>
                  <a:rPr lang="en-US" altLang="zh-CN" sz="1800" i="1"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u</a:t>
                </a:r>
                <a:r>
                  <a:rPr lang="en-US" altLang="zh-CN" sz="1800" kern="100" baseline="-250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n</a:t>
                </a:r>
                <a:r>
                  <a:rPr lang="zh-CN" altLang="zh-CN" sz="18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为基矢展开的矩阵形式，其有解的条件是系数矩阵为零：</a:t>
                </a:r>
                <a:endParaRPr lang="zh-CN" altLang="zh-CN" sz="1800" kern="100" dirty="0">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p>
                <a:r>
                  <a:rPr lang="zh-CN" altLang="en-US" i="0">
                    <a:latin typeface="Cambria Math" panose="02040503050406030204" pitchFamily="18" charset="0"/>
                  </a:rPr>
                  <a:t>det[.</a:t>
                </a:r>
                <a:r>
                  <a:rPr lang="zh-CN" altLang="en-US" i="0">
                    <a:solidFill>
                      <a:srgbClr val="836967"/>
                    </a:solidFill>
                    <a:latin typeface="Cambria Math" panose="02040503050406030204" pitchFamily="18" charset="0"/>
                  </a:rPr>
                  <a:t>■(</a:t>
                </a:r>
                <a:r>
                  <a:rPr lang="zh-CN" altLang="en-US" i="0">
                    <a:latin typeface="Cambria Math" panose="02040503050406030204" pitchFamily="18" charset="0"/>
                  </a:rPr>
                  <a:t>...&amp;...&amp;...&amp;...&amp;...@...&amp;ℏ</a:t>
                </a:r>
                <a:r>
                  <a:rPr lang="zh-CN" altLang="en-US" i="0">
                    <a:solidFill>
                      <a:srgbClr val="836967"/>
                    </a:solidFill>
                    <a:latin typeface="Cambria Math" panose="02040503050406030204" pitchFamily="18" charset="0"/>
                  </a:rPr>
                  <a:t>^</a:t>
                </a:r>
                <a:r>
                  <a:rPr lang="zh-CN" altLang="en-US" i="0">
                    <a:latin typeface="Cambria Math" panose="02040503050406030204" pitchFamily="18" charset="0"/>
                  </a:rPr>
                  <a:t>2</a:t>
                </a:r>
                <a:r>
                  <a:rPr lang="zh-CN" altLang="en-US" i="0">
                    <a:solidFill>
                      <a:srgbClr val="836967"/>
                    </a:solidFill>
                    <a:latin typeface="Cambria Math" panose="02040503050406030204" pitchFamily="18" charset="0"/>
                  </a:rPr>
                  <a:t>/</a:t>
                </a:r>
                <a:r>
                  <a:rPr lang="zh-CN" altLang="en-US" i="0">
                    <a:latin typeface="Cambria Math" panose="02040503050406030204" pitchFamily="18" charset="0"/>
                  </a:rPr>
                  <a:t>2𝑚</a:t>
                </a:r>
                <a:r>
                  <a:rPr lang="zh-CN" altLang="en-US" i="0">
                    <a:solidFill>
                      <a:srgbClr val="836967"/>
                    </a:solidFill>
                    <a:latin typeface="Cambria Math" panose="02040503050406030204" pitchFamily="18" charset="0"/>
                  </a:rPr>
                  <a:t> (</a:t>
                </a:r>
                <a:r>
                  <a:rPr lang="zh-CN" altLang="en-US" i="0">
                    <a:latin typeface="Cambria Math" panose="02040503050406030204" pitchFamily="18" charset="0"/>
                  </a:rPr>
                  <a:t>𝑘−2𝜋</a:t>
                </a:r>
                <a:r>
                  <a:rPr lang="zh-CN" altLang="en-US" i="0">
                    <a:solidFill>
                      <a:srgbClr val="836967"/>
                    </a:solidFill>
                    <a:latin typeface="Cambria Math" panose="02040503050406030204" pitchFamily="18" charset="0"/>
                  </a:rPr>
                  <a:t>/</a:t>
                </a:r>
                <a:r>
                  <a:rPr lang="zh-CN" altLang="en-US" i="0">
                    <a:latin typeface="Cambria Math" panose="02040503050406030204" pitchFamily="18" charset="0"/>
                  </a:rPr>
                  <a:t>𝑎)</a:t>
                </a:r>
                <a:r>
                  <a:rPr lang="zh-CN" altLang="en-US" i="0">
                    <a:solidFill>
                      <a:srgbClr val="836967"/>
                    </a:solidFill>
                    <a:latin typeface="Cambria Math" panose="02040503050406030204" pitchFamily="18" charset="0"/>
                  </a:rPr>
                  <a:t>^</a:t>
                </a:r>
                <a:r>
                  <a:rPr lang="zh-CN" altLang="en-US" i="0">
                    <a:latin typeface="Cambria Math" panose="02040503050406030204" pitchFamily="18" charset="0"/>
                  </a:rPr>
                  <a:t>2+𝑉</a:t>
                </a:r>
                <a:r>
                  <a:rPr lang="zh-CN" altLang="en-US" i="0">
                    <a:solidFill>
                      <a:srgbClr val="836967"/>
                    </a:solidFill>
                    <a:latin typeface="Cambria Math" panose="02040503050406030204" pitchFamily="18" charset="0"/>
                  </a:rPr>
                  <a:t>_</a:t>
                </a:r>
                <a:r>
                  <a:rPr lang="zh-CN" altLang="en-US" i="0">
                    <a:latin typeface="Cambria Math" panose="02040503050406030204" pitchFamily="18" charset="0"/>
                  </a:rPr>
                  <a:t>0−𝐸&amp;𝑉</a:t>
                </a:r>
                <a:r>
                  <a:rPr lang="zh-CN" altLang="en-US" i="0">
                    <a:solidFill>
                      <a:srgbClr val="836967"/>
                    </a:solidFill>
                    <a:latin typeface="Cambria Math" panose="02040503050406030204" pitchFamily="18" charset="0"/>
                  </a:rPr>
                  <a:t>_(</a:t>
                </a:r>
                <a:r>
                  <a:rPr lang="zh-CN" altLang="en-US" i="0">
                    <a:latin typeface="Cambria Math" panose="02040503050406030204" pitchFamily="18" charset="0"/>
                  </a:rPr>
                  <a:t>−1</a:t>
                </a:r>
                <a:r>
                  <a:rPr lang="zh-CN" altLang="en-US" i="0">
                    <a:solidFill>
                      <a:srgbClr val="836967"/>
                    </a:solidFill>
                    <a:latin typeface="Cambria Math" panose="02040503050406030204" pitchFamily="18" charset="0"/>
                  </a:rPr>
                  <a:t>)&amp;</a:t>
                </a:r>
                <a:r>
                  <a:rPr lang="zh-CN" altLang="en-US" i="0">
                    <a:latin typeface="Cambria Math" panose="02040503050406030204" pitchFamily="18" charset="0"/>
                  </a:rPr>
                  <a:t>𝑉</a:t>
                </a:r>
                <a:r>
                  <a:rPr lang="zh-CN" altLang="en-US" i="0">
                    <a:solidFill>
                      <a:srgbClr val="836967"/>
                    </a:solidFill>
                    <a:latin typeface="Cambria Math" panose="02040503050406030204" pitchFamily="18" charset="0"/>
                  </a:rPr>
                  <a:t>_(</a:t>
                </a:r>
                <a:r>
                  <a:rPr lang="zh-CN" altLang="en-US" i="0">
                    <a:latin typeface="Cambria Math" panose="02040503050406030204" pitchFamily="18" charset="0"/>
                  </a:rPr>
                  <a:t>−2</a:t>
                </a:r>
                <a:r>
                  <a:rPr lang="zh-CN" altLang="en-US" i="0">
                    <a:solidFill>
                      <a:srgbClr val="836967"/>
                    </a:solidFill>
                    <a:latin typeface="Cambria Math" panose="02040503050406030204" pitchFamily="18" charset="0"/>
                  </a:rPr>
                  <a:t>)&amp;</a:t>
                </a:r>
                <a:r>
                  <a:rPr lang="zh-CN" altLang="en-US" i="0">
                    <a:latin typeface="Cambria Math" panose="02040503050406030204" pitchFamily="18" charset="0"/>
                  </a:rPr>
                  <a:t>...@...&amp;𝑉</a:t>
                </a:r>
                <a:r>
                  <a:rPr lang="zh-CN" altLang="en-US" i="0">
                    <a:solidFill>
                      <a:srgbClr val="836967"/>
                    </a:solidFill>
                    <a:latin typeface="Cambria Math" panose="02040503050406030204" pitchFamily="18" charset="0"/>
                  </a:rPr>
                  <a:t>_</a:t>
                </a:r>
                <a:r>
                  <a:rPr lang="zh-CN" altLang="en-US" i="0">
                    <a:latin typeface="Cambria Math" panose="02040503050406030204" pitchFamily="18" charset="0"/>
                  </a:rPr>
                  <a:t>1&amp;ℏ</a:t>
                </a:r>
                <a:r>
                  <a:rPr lang="zh-CN" altLang="en-US" i="0">
                    <a:solidFill>
                      <a:srgbClr val="836967"/>
                    </a:solidFill>
                    <a:latin typeface="Cambria Math" panose="02040503050406030204" pitchFamily="18" charset="0"/>
                  </a:rPr>
                  <a:t>^</a:t>
                </a:r>
                <a:r>
                  <a:rPr lang="zh-CN" altLang="en-US" i="0">
                    <a:latin typeface="Cambria Math" panose="02040503050406030204" pitchFamily="18" charset="0"/>
                  </a:rPr>
                  <a:t>2</a:t>
                </a:r>
                <a:r>
                  <a:rPr lang="zh-CN" altLang="en-US" i="0">
                    <a:solidFill>
                      <a:srgbClr val="836967"/>
                    </a:solidFill>
                    <a:latin typeface="Cambria Math" panose="02040503050406030204" pitchFamily="18" charset="0"/>
                  </a:rPr>
                  <a:t>/</a:t>
                </a:r>
                <a:r>
                  <a:rPr lang="zh-CN" altLang="en-US" i="0">
                    <a:latin typeface="Cambria Math" panose="02040503050406030204" pitchFamily="18" charset="0"/>
                  </a:rPr>
                  <a:t>2𝑚</a:t>
                </a:r>
                <a:r>
                  <a:rPr lang="zh-CN" altLang="en-US" i="0">
                    <a:solidFill>
                      <a:srgbClr val="836967"/>
                    </a:solidFill>
                    <a:latin typeface="Cambria Math" panose="02040503050406030204" pitchFamily="18" charset="0"/>
                  </a:rPr>
                  <a:t> </a:t>
                </a:r>
                <a:r>
                  <a:rPr lang="zh-CN" altLang="en-US" i="0">
                    <a:latin typeface="Cambria Math" panose="02040503050406030204" pitchFamily="18" charset="0"/>
                  </a:rPr>
                  <a:t>𝑘</a:t>
                </a:r>
                <a:r>
                  <a:rPr lang="zh-CN" altLang="en-US" i="0">
                    <a:solidFill>
                      <a:srgbClr val="836967"/>
                    </a:solidFill>
                    <a:latin typeface="Cambria Math" panose="02040503050406030204" pitchFamily="18" charset="0"/>
                  </a:rPr>
                  <a:t>^</a:t>
                </a:r>
                <a:r>
                  <a:rPr lang="zh-CN" altLang="en-US" i="0">
                    <a:latin typeface="Cambria Math" panose="02040503050406030204" pitchFamily="18" charset="0"/>
                  </a:rPr>
                  <a:t>2+𝑉</a:t>
                </a:r>
                <a:r>
                  <a:rPr lang="zh-CN" altLang="en-US" i="0">
                    <a:solidFill>
                      <a:srgbClr val="836967"/>
                    </a:solidFill>
                    <a:latin typeface="Cambria Math" panose="02040503050406030204" pitchFamily="18" charset="0"/>
                  </a:rPr>
                  <a:t>_</a:t>
                </a:r>
                <a:r>
                  <a:rPr lang="zh-CN" altLang="en-US" i="0">
                    <a:latin typeface="Cambria Math" panose="02040503050406030204" pitchFamily="18" charset="0"/>
                  </a:rPr>
                  <a:t>0−𝐸&amp;𝑉</a:t>
                </a:r>
                <a:r>
                  <a:rPr lang="zh-CN" altLang="en-US" i="0">
                    <a:solidFill>
                      <a:srgbClr val="836967"/>
                    </a:solidFill>
                    <a:latin typeface="Cambria Math" panose="02040503050406030204" pitchFamily="18" charset="0"/>
                  </a:rPr>
                  <a:t>_(</a:t>
                </a:r>
                <a:r>
                  <a:rPr lang="zh-CN" altLang="en-US" i="0">
                    <a:latin typeface="Cambria Math" panose="02040503050406030204" pitchFamily="18" charset="0"/>
                  </a:rPr>
                  <a:t>−1</a:t>
                </a:r>
                <a:r>
                  <a:rPr lang="zh-CN" altLang="en-US" i="0">
                    <a:solidFill>
                      <a:srgbClr val="836967"/>
                    </a:solidFill>
                    <a:latin typeface="Cambria Math" panose="02040503050406030204" pitchFamily="18" charset="0"/>
                  </a:rPr>
                  <a:t>)&amp;</a:t>
                </a:r>
                <a:r>
                  <a:rPr lang="zh-CN" altLang="en-US" i="0">
                    <a:latin typeface="Cambria Math" panose="02040503050406030204" pitchFamily="18" charset="0"/>
                  </a:rPr>
                  <a:t>...@...&amp;𝑉</a:t>
                </a:r>
                <a:r>
                  <a:rPr lang="zh-CN" altLang="en-US" i="0">
                    <a:solidFill>
                      <a:srgbClr val="836967"/>
                    </a:solidFill>
                    <a:latin typeface="Cambria Math" panose="02040503050406030204" pitchFamily="18" charset="0"/>
                  </a:rPr>
                  <a:t>_</a:t>
                </a:r>
                <a:r>
                  <a:rPr lang="zh-CN" altLang="en-US" i="0">
                    <a:latin typeface="Cambria Math" panose="02040503050406030204" pitchFamily="18" charset="0"/>
                  </a:rPr>
                  <a:t>2&amp;𝑉</a:t>
                </a:r>
                <a:r>
                  <a:rPr lang="zh-CN" altLang="en-US" i="0">
                    <a:solidFill>
                      <a:srgbClr val="836967"/>
                    </a:solidFill>
                    <a:latin typeface="Cambria Math" panose="02040503050406030204" pitchFamily="18" charset="0"/>
                  </a:rPr>
                  <a:t>_</a:t>
                </a:r>
                <a:r>
                  <a:rPr lang="zh-CN" altLang="en-US" i="0">
                    <a:latin typeface="Cambria Math" panose="02040503050406030204" pitchFamily="18" charset="0"/>
                  </a:rPr>
                  <a:t>1&amp;ℏ</a:t>
                </a:r>
                <a:r>
                  <a:rPr lang="zh-CN" altLang="en-US" i="0">
                    <a:solidFill>
                      <a:srgbClr val="836967"/>
                    </a:solidFill>
                    <a:latin typeface="Cambria Math" panose="02040503050406030204" pitchFamily="18" charset="0"/>
                  </a:rPr>
                  <a:t>^</a:t>
                </a:r>
                <a:r>
                  <a:rPr lang="zh-CN" altLang="en-US" i="0">
                    <a:latin typeface="Cambria Math" panose="02040503050406030204" pitchFamily="18" charset="0"/>
                  </a:rPr>
                  <a:t>2</a:t>
                </a:r>
                <a:r>
                  <a:rPr lang="zh-CN" altLang="en-US" i="0">
                    <a:solidFill>
                      <a:srgbClr val="836967"/>
                    </a:solidFill>
                    <a:latin typeface="Cambria Math" panose="02040503050406030204" pitchFamily="18" charset="0"/>
                  </a:rPr>
                  <a:t>/</a:t>
                </a:r>
                <a:r>
                  <a:rPr lang="zh-CN" altLang="en-US" i="0">
                    <a:latin typeface="Cambria Math" panose="02040503050406030204" pitchFamily="18" charset="0"/>
                  </a:rPr>
                  <a:t>2𝑚</a:t>
                </a:r>
                <a:r>
                  <a:rPr lang="zh-CN" altLang="en-US" i="0">
                    <a:solidFill>
                      <a:srgbClr val="836967"/>
                    </a:solidFill>
                    <a:latin typeface="Cambria Math" panose="02040503050406030204" pitchFamily="18" charset="0"/>
                  </a:rPr>
                  <a:t> (</a:t>
                </a:r>
                <a:r>
                  <a:rPr lang="zh-CN" altLang="en-US" i="0">
                    <a:latin typeface="Cambria Math" panose="02040503050406030204" pitchFamily="18" charset="0"/>
                  </a:rPr>
                  <a:t>𝑘+2𝜋</a:t>
                </a:r>
                <a:r>
                  <a:rPr lang="zh-CN" altLang="en-US" i="0">
                    <a:solidFill>
                      <a:srgbClr val="836967"/>
                    </a:solidFill>
                    <a:latin typeface="Cambria Math" panose="02040503050406030204" pitchFamily="18" charset="0"/>
                  </a:rPr>
                  <a:t>/</a:t>
                </a:r>
                <a:r>
                  <a:rPr lang="zh-CN" altLang="en-US" i="0">
                    <a:latin typeface="Cambria Math" panose="02040503050406030204" pitchFamily="18" charset="0"/>
                  </a:rPr>
                  <a:t>𝑎)</a:t>
                </a:r>
                <a:r>
                  <a:rPr lang="zh-CN" altLang="en-US" i="0">
                    <a:solidFill>
                      <a:srgbClr val="836967"/>
                    </a:solidFill>
                    <a:latin typeface="Cambria Math" panose="02040503050406030204" pitchFamily="18" charset="0"/>
                  </a:rPr>
                  <a:t>^</a:t>
                </a:r>
                <a:r>
                  <a:rPr lang="zh-CN" altLang="en-US" i="0">
                    <a:latin typeface="Cambria Math" panose="02040503050406030204" pitchFamily="18" charset="0"/>
                  </a:rPr>
                  <a:t>2+𝑉</a:t>
                </a:r>
                <a:r>
                  <a:rPr lang="zh-CN" altLang="en-US" i="0">
                    <a:solidFill>
                      <a:srgbClr val="836967"/>
                    </a:solidFill>
                    <a:latin typeface="Cambria Math" panose="02040503050406030204" pitchFamily="18" charset="0"/>
                  </a:rPr>
                  <a:t>_</a:t>
                </a:r>
                <a:r>
                  <a:rPr lang="zh-CN" altLang="en-US" i="0">
                    <a:latin typeface="Cambria Math" panose="02040503050406030204" pitchFamily="18" charset="0"/>
                  </a:rPr>
                  <a:t>0−𝐸&amp;...@...&amp;...&amp;...&amp;...&amp;...)]=0</a:t>
                </a:r>
                <a:endParaRPr lang="zh-CN" altLang="en-US" dirty="0"/>
              </a:p>
            </p:txBody>
          </p:sp>
        </mc:Fallback>
      </mc:AlternateContent>
      <p:sp>
        <p:nvSpPr>
          <p:cNvPr id="4" name="灯片编号占位符 3"/>
          <p:cNvSpPr>
            <a:spLocks noGrp="1"/>
          </p:cNvSpPr>
          <p:nvPr>
            <p:ph type="sldNum" sz="quarter" idx="5"/>
          </p:nvPr>
        </p:nvSpPr>
        <p:spPr/>
        <p:txBody>
          <a:bodyPr/>
          <a:lstStyle/>
          <a:p>
            <a:fld id="{8AAA2DB7-8973-4964-8E83-0FC396AC9B6B}" type="slidenum">
              <a:rPr lang="en-US" altLang="zh-CN" smtClean="0"/>
              <a:t>111</a:t>
            </a:fld>
            <a:endParaRPr lang="en-US" altLang="zh-CN"/>
          </a:p>
        </p:txBody>
      </p:sp>
    </p:spTree>
    <p:extLst>
      <p:ext uri="{BB962C8B-B14F-4D97-AF65-F5344CB8AC3E}">
        <p14:creationId xmlns:p14="http://schemas.microsoft.com/office/powerpoint/2010/main" val="3985489177"/>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800"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给定一个</a:t>
                </a:r>
                <a14:m>
                  <m:oMath xmlns:m="http://schemas.openxmlformats.org/officeDocument/2006/math">
                    <m:r>
                      <a:rPr lang="zh-CN" altLang="en-US" sz="1800" i="1" smtClean="0">
                        <a:latin typeface="Cambria Math" panose="02040503050406030204" pitchFamily="18" charset="0"/>
                      </a:rPr>
                      <m:t>𝑘</m:t>
                    </m:r>
                  </m:oMath>
                </a14:m>
                <a:r>
                  <a:rPr lang="zh-CN" altLang="zh-CN" sz="1800"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，可以</a:t>
                </a:r>
                <a:r>
                  <a:rPr lang="zh-CN" altLang="zh-CN" sz="1800" i="0"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得到</a:t>
                </a:r>
                <a:r>
                  <a:rPr lang="zh-CN" altLang="zh-CN" sz="1800" i="0" kern="100" dirty="0">
                    <a:solidFill>
                      <a:srgbClr val="000000"/>
                    </a:solidFill>
                    <a:effectLst/>
                    <a:latin typeface="宋体" panose="02010600030101010101" pitchFamily="2" charset="-122"/>
                    <a:ea typeface="Times New Roman" panose="02020603050405020304" pitchFamily="18" charset="0"/>
                    <a:cs typeface="宋体" panose="02010600030101010101" pitchFamily="2" charset="-122"/>
                  </a:rPr>
                  <a:t> </a:t>
                </a:r>
                <a:r>
                  <a:rPr lang="zh-CN" altLang="en-US" sz="1800" i="0" kern="100" dirty="0">
                    <a:solidFill>
                      <a:srgbClr val="000000"/>
                    </a:solidFill>
                    <a:effectLst/>
                    <a:latin typeface="宋体" panose="02010600030101010101" pitchFamily="2" charset="-122"/>
                    <a:ea typeface="Times New Roman" panose="02020603050405020304" pitchFamily="18" charset="0"/>
                    <a:cs typeface="宋体" panose="02010600030101010101" pitchFamily="2" charset="-122"/>
                  </a:rPr>
                  <a:t>若干</a:t>
                </a:r>
                <a:r>
                  <a:rPr lang="zh-CN" altLang="zh-CN" sz="1800"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个</a:t>
                </a:r>
                <a14:m>
                  <m:oMath xmlns:m="http://schemas.openxmlformats.org/officeDocument/2006/math">
                    <m:r>
                      <a:rPr lang="zh-CN" altLang="en-US" sz="1800" i="1" smtClean="0">
                        <a:latin typeface="Cambria Math" panose="02040503050406030204" pitchFamily="18" charset="0"/>
                      </a:rPr>
                      <m:t>𝐸</m:t>
                    </m:r>
                  </m:oMath>
                </a14:m>
                <a:r>
                  <a:rPr lang="zh-CN" altLang="zh-CN" sz="1800"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的解，</a:t>
                </a:r>
                <a14:m>
                  <m:oMath xmlns:m="http://schemas.openxmlformats.org/officeDocument/2006/math">
                    <m:r>
                      <a:rPr lang="en-US" altLang="zh-CN" sz="1800" b="0" i="1" smtClean="0">
                        <a:latin typeface="Cambria Math" panose="02040503050406030204" pitchFamily="18" charset="0"/>
                      </a:rPr>
                      <m:t>𝑛</m:t>
                    </m:r>
                  </m:oMath>
                </a14:m>
                <a:r>
                  <a:rPr lang="zh-CN" altLang="zh-CN" sz="1800"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的数目由周期性势场的傅立叶展开决定；由此可以得到所有</a:t>
                </a:r>
                <a14:m>
                  <m:oMath xmlns:m="http://schemas.openxmlformats.org/officeDocument/2006/math">
                    <m:r>
                      <a:rPr lang="zh-CN" altLang="en-US" sz="1800" i="1" smtClean="0">
                        <a:latin typeface="Cambria Math" panose="02040503050406030204" pitchFamily="18" charset="0"/>
                      </a:rPr>
                      <m:t>𝑘</m:t>
                    </m:r>
                  </m:oMath>
                </a14:m>
                <a:r>
                  <a:rPr lang="zh-CN" altLang="zh-CN" sz="1800"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对应的</a:t>
                </a:r>
                <a14:m>
                  <m:oMath xmlns:m="http://schemas.openxmlformats.org/officeDocument/2006/math">
                    <m:r>
                      <a:rPr lang="zh-CN" altLang="en-US" sz="1800" i="1" smtClean="0">
                        <a:latin typeface="Cambria Math" panose="02040503050406030204" pitchFamily="18" charset="0"/>
                      </a:rPr>
                      <m:t>𝐸</m:t>
                    </m:r>
                  </m:oMath>
                </a14:m>
                <a:r>
                  <a:rPr lang="zh-CN" altLang="zh-CN" sz="1800"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的本征值，即图</a:t>
                </a:r>
                <a:r>
                  <a:rPr lang="zh-CN" altLang="en-US" sz="1800"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中</a:t>
                </a:r>
                <a:r>
                  <a:rPr lang="zh-CN" altLang="zh-CN" sz="1800"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所示的能带</a:t>
                </a:r>
                <a14:m>
                  <m:oMath xmlns:m="http://schemas.openxmlformats.org/officeDocument/2006/math">
                    <m:r>
                      <a:rPr lang="zh-CN" altLang="en-US" sz="1800" i="1" smtClean="0">
                        <a:latin typeface="Cambria Math" panose="02040503050406030204" pitchFamily="18" charset="0"/>
                      </a:rPr>
                      <m:t>𝐸</m:t>
                    </m:r>
                    <m:r>
                      <a:rPr lang="en-US" altLang="zh-CN" sz="1800" b="0" i="1" smtClean="0">
                        <a:latin typeface="Cambria Math" panose="02040503050406030204" pitchFamily="18" charset="0"/>
                      </a:rPr>
                      <m:t>−</m:t>
                    </m:r>
                    <m:r>
                      <a:rPr lang="en-US" altLang="zh-CN" sz="1800" b="0" i="1" smtClean="0">
                        <a:latin typeface="Cambria Math" panose="02040503050406030204" pitchFamily="18" charset="0"/>
                      </a:rPr>
                      <m:t>𝑘</m:t>
                    </m:r>
                  </m:oMath>
                </a14:m>
                <a:r>
                  <a:rPr lang="en-US" altLang="zh-CN" sz="1800" i="1"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 </a:t>
                </a:r>
                <a:r>
                  <a:rPr lang="zh-CN" altLang="zh-CN" sz="1800"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关系。</a:t>
                </a:r>
                <a:endParaRPr lang="zh-CN" altLang="zh-CN" sz="1800" kern="100" dirty="0">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p>
                <a:endParaRPr lang="zh-CN" altLang="en-US" dirty="0"/>
              </a:p>
            </p:txBody>
          </p:sp>
        </mc:Choice>
        <mc:Fallback xmlns="">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800"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给定一个</a:t>
                </a:r>
                <a:r>
                  <a:rPr lang="zh-CN" altLang="en-US" sz="1800" i="0">
                    <a:latin typeface="Cambria Math" panose="02040503050406030204" pitchFamily="18" charset="0"/>
                  </a:rPr>
                  <a:t>𝑘</a:t>
                </a:r>
                <a:r>
                  <a:rPr lang="zh-CN" altLang="zh-CN" sz="1800"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，可以</a:t>
                </a:r>
                <a:r>
                  <a:rPr lang="zh-CN" altLang="zh-CN" sz="1800" i="0"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得到</a:t>
                </a:r>
                <a:r>
                  <a:rPr lang="zh-CN" altLang="zh-CN" sz="1800" i="0" kern="100" dirty="0">
                    <a:solidFill>
                      <a:srgbClr val="000000"/>
                    </a:solidFill>
                    <a:effectLst/>
                    <a:latin typeface="宋体" panose="02010600030101010101" pitchFamily="2" charset="-122"/>
                    <a:ea typeface="Times New Roman" panose="02020603050405020304" pitchFamily="18" charset="0"/>
                    <a:cs typeface="宋体" panose="02010600030101010101" pitchFamily="2" charset="-122"/>
                  </a:rPr>
                  <a:t> </a:t>
                </a:r>
                <a:r>
                  <a:rPr lang="zh-CN" altLang="en-US" sz="1800" i="0" kern="100" dirty="0">
                    <a:solidFill>
                      <a:srgbClr val="000000"/>
                    </a:solidFill>
                    <a:effectLst/>
                    <a:latin typeface="宋体" panose="02010600030101010101" pitchFamily="2" charset="-122"/>
                    <a:ea typeface="Times New Roman" panose="02020603050405020304" pitchFamily="18" charset="0"/>
                    <a:cs typeface="宋体" panose="02010600030101010101" pitchFamily="2" charset="-122"/>
                  </a:rPr>
                  <a:t>若干</a:t>
                </a:r>
                <a:r>
                  <a:rPr lang="zh-CN" altLang="zh-CN" sz="1800"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个</a:t>
                </a:r>
                <a:r>
                  <a:rPr lang="zh-CN" altLang="en-US" sz="1800" i="0">
                    <a:latin typeface="Cambria Math" panose="02040503050406030204" pitchFamily="18" charset="0"/>
                  </a:rPr>
                  <a:t>𝐸</a:t>
                </a:r>
                <a:r>
                  <a:rPr lang="zh-CN" altLang="zh-CN" sz="1800"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的解，</a:t>
                </a:r>
                <a:r>
                  <a:rPr lang="en-US" altLang="zh-CN" sz="1800" b="0" i="0">
                    <a:latin typeface="Cambria Math" panose="02040503050406030204" pitchFamily="18" charset="0"/>
                  </a:rPr>
                  <a:t>𝑛</a:t>
                </a:r>
                <a:r>
                  <a:rPr lang="zh-CN" altLang="zh-CN" sz="1800"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的数目由周期性势场的傅立叶展开决定；由此可以得到所有</a:t>
                </a:r>
                <a:r>
                  <a:rPr lang="zh-CN" altLang="en-US" sz="1800" i="0">
                    <a:latin typeface="Cambria Math" panose="02040503050406030204" pitchFamily="18" charset="0"/>
                  </a:rPr>
                  <a:t>𝑘</a:t>
                </a:r>
                <a:r>
                  <a:rPr lang="zh-CN" altLang="zh-CN" sz="1800"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对应的</a:t>
                </a:r>
                <a:r>
                  <a:rPr lang="zh-CN" altLang="en-US" sz="1800" i="0">
                    <a:latin typeface="Cambria Math" panose="02040503050406030204" pitchFamily="18" charset="0"/>
                  </a:rPr>
                  <a:t>𝐸</a:t>
                </a:r>
                <a:r>
                  <a:rPr lang="zh-CN" altLang="zh-CN" sz="1800"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的本征值，即图</a:t>
                </a:r>
                <a:r>
                  <a:rPr lang="zh-CN" altLang="en-US" sz="1800"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中</a:t>
                </a:r>
                <a:r>
                  <a:rPr lang="zh-CN" altLang="zh-CN" sz="1800"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所示的能带</a:t>
                </a:r>
                <a:r>
                  <a:rPr lang="zh-CN" altLang="en-US" sz="1800" i="0">
                    <a:latin typeface="Cambria Math" panose="02040503050406030204" pitchFamily="18" charset="0"/>
                  </a:rPr>
                  <a:t>𝐸</a:t>
                </a:r>
                <a:r>
                  <a:rPr lang="en-US" altLang="zh-CN" sz="1800" b="0" i="0">
                    <a:latin typeface="Cambria Math" panose="02040503050406030204" pitchFamily="18" charset="0"/>
                  </a:rPr>
                  <a:t>−𝑘</a:t>
                </a:r>
                <a:r>
                  <a:rPr lang="en-US" altLang="zh-CN" sz="1800" i="1"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 </a:t>
                </a:r>
                <a:r>
                  <a:rPr lang="zh-CN" altLang="zh-CN" sz="1800"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关系。</a:t>
                </a:r>
                <a:endParaRPr lang="zh-CN" altLang="zh-CN" sz="1800" kern="100" dirty="0">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p>
                <a:endParaRPr lang="zh-CN" altLang="en-US" dirty="0"/>
              </a:p>
            </p:txBody>
          </p:sp>
        </mc:Fallback>
      </mc:AlternateContent>
      <p:sp>
        <p:nvSpPr>
          <p:cNvPr id="4" name="灯片编号占位符 3"/>
          <p:cNvSpPr>
            <a:spLocks noGrp="1"/>
          </p:cNvSpPr>
          <p:nvPr>
            <p:ph type="sldNum" sz="quarter" idx="5"/>
          </p:nvPr>
        </p:nvSpPr>
        <p:spPr/>
        <p:txBody>
          <a:bodyPr/>
          <a:lstStyle/>
          <a:p>
            <a:fld id="{8AAA2DB7-8973-4964-8E83-0FC396AC9B6B}" type="slidenum">
              <a:rPr lang="en-US" altLang="zh-CN" smtClean="0"/>
              <a:t>112</a:t>
            </a:fld>
            <a:endParaRPr lang="en-US" altLang="zh-CN"/>
          </a:p>
        </p:txBody>
      </p:sp>
    </p:spTree>
    <p:extLst>
      <p:ext uri="{BB962C8B-B14F-4D97-AF65-F5344CB8AC3E}">
        <p14:creationId xmlns:p14="http://schemas.microsoft.com/office/powerpoint/2010/main" val="2101912401"/>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zh-CN" sz="1800"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如果将</a:t>
                </a:r>
                <a:r>
                  <a:rPr lang="zh-CN" altLang="zh-CN" sz="1800" kern="100" dirty="0">
                    <a:solidFill>
                      <a:srgbClr val="000000"/>
                    </a:solidFill>
                    <a:effectLst/>
                    <a:latin typeface="宋体" panose="02010600030101010101" pitchFamily="2" charset="-122"/>
                    <a:ea typeface="Times New Roman" panose="02020603050405020304" pitchFamily="18" charset="0"/>
                    <a:cs typeface="宋体" panose="02010600030101010101" pitchFamily="2" charset="-122"/>
                  </a:rPr>
                  <a:t> </a:t>
                </a:r>
                <a14:m>
                  <m:oMath xmlns:m="http://schemas.openxmlformats.org/officeDocument/2006/math">
                    <m:r>
                      <a:rPr lang="en-US" altLang="zh-CN" sz="1800" b="0" i="1" smtClean="0">
                        <a:latin typeface="Cambria Math" panose="02040503050406030204" pitchFamily="18" charset="0"/>
                      </a:rPr>
                      <m:t>𝑘</m:t>
                    </m:r>
                  </m:oMath>
                </a14:m>
                <a:r>
                  <a:rPr lang="en-US" altLang="zh-CN" sz="1800" i="1" kern="100" dirty="0">
                    <a:solidFill>
                      <a:srgbClr val="000000"/>
                    </a:solidFill>
                    <a:effectLst/>
                    <a:latin typeface="宋体" panose="02010600030101010101" pitchFamily="2" charset="-122"/>
                    <a:ea typeface="Times New Roman" panose="02020603050405020304" pitchFamily="18" charset="0"/>
                    <a:cs typeface="宋体" panose="02010600030101010101" pitchFamily="2" charset="-122"/>
                  </a:rPr>
                  <a:t> </a:t>
                </a:r>
                <a:r>
                  <a:rPr lang="zh-CN" altLang="zh-CN" sz="1800"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移动一个布里渊区：</a:t>
                </a:r>
                <a14:m>
                  <m:oMath xmlns:m="http://schemas.openxmlformats.org/officeDocument/2006/math">
                    <m:r>
                      <a:rPr lang="zh-CN" altLang="en-US" sz="2800" i="1" smtClean="0">
                        <a:latin typeface="Cambria Math" panose="02040503050406030204" pitchFamily="18" charset="0"/>
                      </a:rPr>
                      <m:t>𝑘</m:t>
                    </m:r>
                    <m:r>
                      <a:rPr lang="zh-CN" altLang="en-US" sz="2800" i="0">
                        <a:latin typeface="Cambria Math" panose="02040503050406030204" pitchFamily="18" charset="0"/>
                      </a:rPr>
                      <m:t>′=</m:t>
                    </m:r>
                    <m:r>
                      <a:rPr lang="zh-CN" altLang="en-US" sz="2800" i="1">
                        <a:latin typeface="Cambria Math" panose="02040503050406030204" pitchFamily="18" charset="0"/>
                      </a:rPr>
                      <m:t>𝑘</m:t>
                    </m:r>
                    <m:r>
                      <a:rPr lang="zh-CN" altLang="en-US" sz="2800" i="0">
                        <a:latin typeface="Cambria Math" panose="02040503050406030204" pitchFamily="18" charset="0"/>
                      </a:rPr>
                      <m:t>+</m:t>
                    </m:r>
                    <m:f>
                      <m:fPr>
                        <m:ctrlPr>
                          <a:rPr lang="zh-CN" altLang="en-US" sz="2800" i="1">
                            <a:solidFill>
                              <a:srgbClr val="836967"/>
                            </a:solidFill>
                            <a:latin typeface="Cambria Math" panose="02040503050406030204" pitchFamily="18" charset="0"/>
                          </a:rPr>
                        </m:ctrlPr>
                      </m:fPr>
                      <m:num>
                        <m:r>
                          <a:rPr lang="zh-CN" altLang="en-US" sz="2800" i="0">
                            <a:latin typeface="Cambria Math" panose="02040503050406030204" pitchFamily="18" charset="0"/>
                          </a:rPr>
                          <m:t>2</m:t>
                        </m:r>
                        <m:r>
                          <a:rPr lang="zh-CN" altLang="en-US" sz="2800" i="1">
                            <a:latin typeface="Cambria Math" panose="02040503050406030204" pitchFamily="18" charset="0"/>
                          </a:rPr>
                          <m:t>𝜋</m:t>
                        </m:r>
                      </m:num>
                      <m:den>
                        <m:r>
                          <a:rPr lang="zh-CN" altLang="en-US" sz="2800" i="1">
                            <a:latin typeface="Cambria Math" panose="02040503050406030204" pitchFamily="18" charset="0"/>
                          </a:rPr>
                          <m:t>𝑎</m:t>
                        </m:r>
                      </m:den>
                    </m:f>
                  </m:oMath>
                </a14:m>
                <a:endParaRPr lang="en-US" altLang="zh-CN"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sz="1800"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则有</a:t>
                </a:r>
                <a:r>
                  <a:rPr lang="zh-CN" altLang="zh-CN" sz="1800"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a:t>
                </a:r>
                <a:endParaRPr lang="zh-CN" altLang="zh-CN" sz="1800" kern="100" dirty="0">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p>
                <a:pPr/>
                <a14:m>
                  <m:oMathPara xmlns:m="http://schemas.openxmlformats.org/officeDocument/2006/math">
                    <m:oMathParaPr>
                      <m:jc m:val="centerGroup"/>
                    </m:oMathParaPr>
                    <m:oMath xmlns:m="http://schemas.openxmlformats.org/officeDocument/2006/math">
                      <m:f>
                        <m:fPr>
                          <m:ctrlPr>
                            <a:rPr lang="zh-CN" altLang="en-US" i="1" smtClean="0">
                              <a:solidFill>
                                <a:srgbClr val="836967"/>
                              </a:solidFill>
                              <a:latin typeface="Cambria Math" panose="02040503050406030204" pitchFamily="18" charset="0"/>
                            </a:rPr>
                          </m:ctrlPr>
                        </m:fPr>
                        <m:num>
                          <m:sSup>
                            <m:sSupPr>
                              <m:ctrlPr>
                                <a:rPr lang="zh-CN" altLang="en-US" i="1">
                                  <a:solidFill>
                                    <a:srgbClr val="836967"/>
                                  </a:solidFill>
                                  <a:latin typeface="Cambria Math" panose="02040503050406030204" pitchFamily="18" charset="0"/>
                                </a:rPr>
                              </m:ctrlPr>
                            </m:sSupPr>
                            <m:e>
                              <m:r>
                                <a:rPr lang="zh-CN" altLang="en-US">
                                  <a:latin typeface="Cambria Math" panose="02040503050406030204" pitchFamily="18" charset="0"/>
                                </a:rPr>
                                <m:t>ℏ</m:t>
                              </m:r>
                            </m:e>
                            <m:sup>
                              <m:r>
                                <a:rPr lang="zh-CN" altLang="en-US" i="0">
                                  <a:latin typeface="Cambria Math" panose="02040503050406030204" pitchFamily="18" charset="0"/>
                                </a:rPr>
                                <m:t>2</m:t>
                              </m:r>
                            </m:sup>
                          </m:sSup>
                        </m:num>
                        <m:den>
                          <m:r>
                            <a:rPr lang="zh-CN" altLang="en-US" i="0">
                              <a:latin typeface="Cambria Math" panose="02040503050406030204" pitchFamily="18" charset="0"/>
                            </a:rPr>
                            <m:t>2</m:t>
                          </m:r>
                          <m:r>
                            <a:rPr lang="zh-CN" altLang="en-US" i="1">
                              <a:latin typeface="Cambria Math" panose="02040503050406030204" pitchFamily="18" charset="0"/>
                            </a:rPr>
                            <m:t>𝑚</m:t>
                          </m:r>
                        </m:den>
                      </m:f>
                      <m:nary>
                        <m:naryPr>
                          <m:chr m:val="∑"/>
                          <m:limLoc m:val="undOvr"/>
                          <m:grow m:val="on"/>
                          <m:supHide m:val="on"/>
                          <m:ctrlPr>
                            <a:rPr lang="zh-CN" altLang="en-US" i="1">
                              <a:latin typeface="Cambria Math" panose="02040503050406030204" pitchFamily="18" charset="0"/>
                            </a:rPr>
                          </m:ctrlPr>
                        </m:naryPr>
                        <m:sub>
                          <m:r>
                            <a:rPr lang="zh-CN" altLang="en-US" i="1">
                              <a:latin typeface="Cambria Math" panose="02040503050406030204" pitchFamily="18" charset="0"/>
                            </a:rPr>
                            <m:t>𝑛</m:t>
                          </m:r>
                        </m:sub>
                        <m:sup/>
                        <m:e>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𝑢</m:t>
                              </m:r>
                            </m:e>
                            <m:sub>
                              <m:r>
                                <a:rPr lang="zh-CN" altLang="en-US" i="1">
                                  <a:latin typeface="Cambria Math" panose="02040503050406030204" pitchFamily="18" charset="0"/>
                                </a:rPr>
                                <m:t>𝑛</m:t>
                              </m:r>
                            </m:sub>
                          </m:sSub>
                          <m:sSup>
                            <m:sSupPr>
                              <m:ctrlPr>
                                <a:rPr lang="zh-CN" altLang="en-US" i="1">
                                  <a:solidFill>
                                    <a:srgbClr val="836967"/>
                                  </a:solidFill>
                                  <a:latin typeface="Cambria Math" panose="02040503050406030204" pitchFamily="18" charset="0"/>
                                </a:rPr>
                              </m:ctrlPr>
                            </m:sSupPr>
                            <m:e>
                              <m:d>
                                <m:dPr>
                                  <m:ctrlPr>
                                    <a:rPr lang="zh-CN" altLang="en-US" i="1">
                                      <a:latin typeface="Cambria Math" panose="02040503050406030204" pitchFamily="18" charset="0"/>
                                    </a:rPr>
                                  </m:ctrlPr>
                                </m:dPr>
                                <m:e>
                                  <m:r>
                                    <a:rPr lang="zh-CN" altLang="en-US" i="1">
                                      <a:latin typeface="Cambria Math" panose="02040503050406030204" pitchFamily="18" charset="0"/>
                                    </a:rPr>
                                    <m:t>𝑘</m:t>
                                  </m:r>
                                  <m:r>
                                    <a:rPr lang="zh-CN" altLang="en-US" i="0">
                                      <a:latin typeface="Cambria Math" panose="02040503050406030204" pitchFamily="18" charset="0"/>
                                    </a:rPr>
                                    <m:t>′−</m:t>
                                  </m:r>
                                  <m:f>
                                    <m:fPr>
                                      <m:ctrlPr>
                                        <a:rPr lang="zh-CN" altLang="en-US" i="1">
                                          <a:solidFill>
                                            <a:srgbClr val="836967"/>
                                          </a:solidFill>
                                          <a:latin typeface="Cambria Math" panose="02040503050406030204" pitchFamily="18" charset="0"/>
                                        </a:rPr>
                                      </m:ctrlPr>
                                    </m:fPr>
                                    <m:num>
                                      <m:r>
                                        <a:rPr lang="zh-CN" altLang="en-US" i="0">
                                          <a:latin typeface="Cambria Math" panose="02040503050406030204" pitchFamily="18" charset="0"/>
                                        </a:rPr>
                                        <m:t>2</m:t>
                                      </m:r>
                                      <m:r>
                                        <a:rPr lang="zh-CN" altLang="en-US" i="1">
                                          <a:latin typeface="Cambria Math" panose="02040503050406030204" pitchFamily="18" charset="0"/>
                                        </a:rPr>
                                        <m:t>𝜋</m:t>
                                      </m:r>
                                    </m:num>
                                    <m:den>
                                      <m:r>
                                        <a:rPr lang="zh-CN" altLang="en-US" i="1">
                                          <a:latin typeface="Cambria Math" panose="02040503050406030204" pitchFamily="18" charset="0"/>
                                        </a:rPr>
                                        <m:t>𝑎</m:t>
                                      </m:r>
                                    </m:den>
                                  </m:f>
                                  <m:r>
                                    <a:rPr lang="zh-CN" altLang="en-US" i="0">
                                      <a:latin typeface="Cambria Math" panose="02040503050406030204" pitchFamily="18" charset="0"/>
                                    </a:rPr>
                                    <m:t>+</m:t>
                                  </m:r>
                                  <m:f>
                                    <m:fPr>
                                      <m:ctrlPr>
                                        <a:rPr lang="zh-CN" altLang="en-US" i="1">
                                          <a:solidFill>
                                            <a:srgbClr val="836967"/>
                                          </a:solidFill>
                                          <a:latin typeface="Cambria Math" panose="02040503050406030204" pitchFamily="18" charset="0"/>
                                        </a:rPr>
                                      </m:ctrlPr>
                                    </m:fPr>
                                    <m:num>
                                      <m:r>
                                        <a:rPr lang="zh-CN" altLang="en-US" i="0">
                                          <a:latin typeface="Cambria Math" panose="02040503050406030204" pitchFamily="18" charset="0"/>
                                        </a:rPr>
                                        <m:t>2</m:t>
                                      </m:r>
                                      <m:r>
                                        <a:rPr lang="zh-CN" altLang="en-US" i="1">
                                          <a:latin typeface="Cambria Math" panose="02040503050406030204" pitchFamily="18" charset="0"/>
                                        </a:rPr>
                                        <m:t>𝜋</m:t>
                                      </m:r>
                                    </m:num>
                                    <m:den>
                                      <m:r>
                                        <a:rPr lang="zh-CN" altLang="en-US" i="1">
                                          <a:latin typeface="Cambria Math" panose="02040503050406030204" pitchFamily="18" charset="0"/>
                                        </a:rPr>
                                        <m:t>𝑎</m:t>
                                      </m:r>
                                    </m:den>
                                  </m:f>
                                  <m:r>
                                    <a:rPr lang="zh-CN" altLang="en-US" i="1">
                                      <a:latin typeface="Cambria Math" panose="02040503050406030204" pitchFamily="18" charset="0"/>
                                    </a:rPr>
                                    <m:t>𝑛</m:t>
                                  </m:r>
                                </m:e>
                              </m:d>
                            </m:e>
                            <m:sup>
                              <m:r>
                                <a:rPr lang="zh-CN" altLang="en-US" i="0">
                                  <a:latin typeface="Cambria Math" panose="02040503050406030204" pitchFamily="18" charset="0"/>
                                </a:rPr>
                                <m:t>2</m:t>
                              </m:r>
                            </m:sup>
                          </m:sSup>
                          <m:sSup>
                            <m:sSupPr>
                              <m:ctrlPr>
                                <a:rPr lang="zh-CN" altLang="en-US" i="1">
                                  <a:solidFill>
                                    <a:srgbClr val="836967"/>
                                  </a:solidFill>
                                  <a:latin typeface="Cambria Math" panose="02040503050406030204" pitchFamily="18" charset="0"/>
                                </a:rPr>
                              </m:ctrlPr>
                            </m:sSupPr>
                            <m:e>
                              <m:r>
                                <a:rPr lang="zh-CN" altLang="en-US" i="1">
                                  <a:latin typeface="Cambria Math" panose="02040503050406030204" pitchFamily="18" charset="0"/>
                                </a:rPr>
                                <m:t>𝑒</m:t>
                              </m:r>
                            </m:e>
                            <m:sup>
                              <m:r>
                                <a:rPr lang="zh-CN" altLang="en-US" i="1">
                                  <a:latin typeface="Cambria Math" panose="02040503050406030204" pitchFamily="18" charset="0"/>
                                </a:rPr>
                                <m:t>𝑖</m:t>
                              </m:r>
                              <m:d>
                                <m:dPr>
                                  <m:ctrlPr>
                                    <a:rPr lang="zh-CN" altLang="en-US" i="1">
                                      <a:latin typeface="Cambria Math" panose="02040503050406030204" pitchFamily="18" charset="0"/>
                                    </a:rPr>
                                  </m:ctrlPr>
                                </m:dPr>
                                <m:e>
                                  <m:r>
                                    <a:rPr lang="zh-CN" altLang="en-US" i="1">
                                      <a:latin typeface="Cambria Math" panose="02040503050406030204" pitchFamily="18" charset="0"/>
                                    </a:rPr>
                                    <m:t>𝑘</m:t>
                                  </m:r>
                                  <m:r>
                                    <a:rPr lang="zh-CN" altLang="en-US" i="0">
                                      <a:latin typeface="Cambria Math" panose="02040503050406030204" pitchFamily="18" charset="0"/>
                                    </a:rPr>
                                    <m:t>′−</m:t>
                                  </m:r>
                                  <m:f>
                                    <m:fPr>
                                      <m:ctrlPr>
                                        <a:rPr lang="zh-CN" altLang="en-US" i="1">
                                          <a:solidFill>
                                            <a:srgbClr val="836967"/>
                                          </a:solidFill>
                                          <a:latin typeface="Cambria Math" panose="02040503050406030204" pitchFamily="18" charset="0"/>
                                        </a:rPr>
                                      </m:ctrlPr>
                                    </m:fPr>
                                    <m:num>
                                      <m:r>
                                        <a:rPr lang="zh-CN" altLang="en-US" i="0">
                                          <a:latin typeface="Cambria Math" panose="02040503050406030204" pitchFamily="18" charset="0"/>
                                        </a:rPr>
                                        <m:t>2</m:t>
                                      </m:r>
                                      <m:r>
                                        <a:rPr lang="zh-CN" altLang="en-US" i="1">
                                          <a:latin typeface="Cambria Math" panose="02040503050406030204" pitchFamily="18" charset="0"/>
                                        </a:rPr>
                                        <m:t>𝜋</m:t>
                                      </m:r>
                                    </m:num>
                                    <m:den>
                                      <m:r>
                                        <a:rPr lang="zh-CN" altLang="en-US" i="1">
                                          <a:latin typeface="Cambria Math" panose="02040503050406030204" pitchFamily="18" charset="0"/>
                                        </a:rPr>
                                        <m:t>𝑎</m:t>
                                      </m:r>
                                    </m:den>
                                  </m:f>
                                  <m:r>
                                    <a:rPr lang="zh-CN" altLang="en-US" i="0">
                                      <a:latin typeface="Cambria Math" panose="02040503050406030204" pitchFamily="18" charset="0"/>
                                    </a:rPr>
                                    <m:t>+</m:t>
                                  </m:r>
                                  <m:f>
                                    <m:fPr>
                                      <m:ctrlPr>
                                        <a:rPr lang="zh-CN" altLang="en-US" i="1">
                                          <a:solidFill>
                                            <a:srgbClr val="836967"/>
                                          </a:solidFill>
                                          <a:latin typeface="Cambria Math" panose="02040503050406030204" pitchFamily="18" charset="0"/>
                                        </a:rPr>
                                      </m:ctrlPr>
                                    </m:fPr>
                                    <m:num>
                                      <m:r>
                                        <a:rPr lang="zh-CN" altLang="en-US" i="0">
                                          <a:latin typeface="Cambria Math" panose="02040503050406030204" pitchFamily="18" charset="0"/>
                                        </a:rPr>
                                        <m:t>2</m:t>
                                      </m:r>
                                      <m:r>
                                        <a:rPr lang="zh-CN" altLang="en-US" i="1">
                                          <a:latin typeface="Cambria Math" panose="02040503050406030204" pitchFamily="18" charset="0"/>
                                        </a:rPr>
                                        <m:t>𝜋</m:t>
                                      </m:r>
                                    </m:num>
                                    <m:den>
                                      <m:r>
                                        <a:rPr lang="zh-CN" altLang="en-US" i="1">
                                          <a:latin typeface="Cambria Math" panose="02040503050406030204" pitchFamily="18" charset="0"/>
                                        </a:rPr>
                                        <m:t>𝑎</m:t>
                                      </m:r>
                                    </m:den>
                                  </m:f>
                                  <m:r>
                                    <a:rPr lang="zh-CN" altLang="en-US" i="1">
                                      <a:latin typeface="Cambria Math" panose="02040503050406030204" pitchFamily="18" charset="0"/>
                                    </a:rPr>
                                    <m:t>𝑛</m:t>
                                  </m:r>
                                </m:e>
                              </m:d>
                              <m:r>
                                <a:rPr lang="zh-CN" altLang="en-US" i="1">
                                  <a:latin typeface="Cambria Math" panose="02040503050406030204" pitchFamily="18" charset="0"/>
                                </a:rPr>
                                <m:t>𝑥</m:t>
                              </m:r>
                            </m:sup>
                          </m:sSup>
                        </m:e>
                      </m:nary>
                      <m:r>
                        <a:rPr lang="zh-CN" altLang="en-US" i="0">
                          <a:latin typeface="Cambria Math" panose="02040503050406030204" pitchFamily="18" charset="0"/>
                        </a:rPr>
                        <m:t>+</m:t>
                      </m:r>
                      <m:sSup>
                        <m:sSupPr>
                          <m:ctrlPr>
                            <a:rPr lang="zh-CN" altLang="en-US" i="1">
                              <a:solidFill>
                                <a:srgbClr val="836967"/>
                              </a:solidFill>
                              <a:latin typeface="Cambria Math" panose="02040503050406030204" pitchFamily="18" charset="0"/>
                            </a:rPr>
                          </m:ctrlPr>
                        </m:sSupPr>
                        <m:e>
                          <m:r>
                            <a:rPr lang="zh-CN" altLang="en-US" i="1">
                              <a:latin typeface="Cambria Math" panose="02040503050406030204" pitchFamily="18" charset="0"/>
                            </a:rPr>
                            <m:t>𝑒</m:t>
                          </m:r>
                        </m:e>
                        <m:sup>
                          <m:r>
                            <a:rPr lang="zh-CN" altLang="en-US" i="1">
                              <a:latin typeface="Cambria Math" panose="02040503050406030204" pitchFamily="18" charset="0"/>
                            </a:rPr>
                            <m:t>𝑖</m:t>
                          </m:r>
                          <m:d>
                            <m:dPr>
                              <m:ctrlPr>
                                <a:rPr lang="zh-CN" altLang="en-US" i="1">
                                  <a:latin typeface="Cambria Math" panose="02040503050406030204" pitchFamily="18" charset="0"/>
                                </a:rPr>
                              </m:ctrlPr>
                            </m:dPr>
                            <m:e>
                              <m:r>
                                <a:rPr lang="zh-CN" altLang="en-US" i="1">
                                  <a:latin typeface="Cambria Math" panose="02040503050406030204" pitchFamily="18" charset="0"/>
                                </a:rPr>
                                <m:t>𝑘</m:t>
                              </m:r>
                              <m:r>
                                <a:rPr lang="zh-CN" altLang="en-US" i="0">
                                  <a:latin typeface="Cambria Math" panose="02040503050406030204" pitchFamily="18" charset="0"/>
                                </a:rPr>
                                <m:t>′−</m:t>
                              </m:r>
                              <m:f>
                                <m:fPr>
                                  <m:ctrlPr>
                                    <a:rPr lang="zh-CN" altLang="en-US" i="1">
                                      <a:solidFill>
                                        <a:srgbClr val="836967"/>
                                      </a:solidFill>
                                      <a:latin typeface="Cambria Math" panose="02040503050406030204" pitchFamily="18" charset="0"/>
                                    </a:rPr>
                                  </m:ctrlPr>
                                </m:fPr>
                                <m:num>
                                  <m:r>
                                    <a:rPr lang="zh-CN" altLang="en-US" i="0">
                                      <a:latin typeface="Cambria Math" panose="02040503050406030204" pitchFamily="18" charset="0"/>
                                    </a:rPr>
                                    <m:t>2</m:t>
                                  </m:r>
                                  <m:r>
                                    <a:rPr lang="zh-CN" altLang="en-US" i="1">
                                      <a:latin typeface="Cambria Math" panose="02040503050406030204" pitchFamily="18" charset="0"/>
                                    </a:rPr>
                                    <m:t>𝜋</m:t>
                                  </m:r>
                                </m:num>
                                <m:den>
                                  <m:r>
                                    <a:rPr lang="zh-CN" altLang="en-US" i="1">
                                      <a:latin typeface="Cambria Math" panose="02040503050406030204" pitchFamily="18" charset="0"/>
                                    </a:rPr>
                                    <m:t>𝑎</m:t>
                                  </m:r>
                                </m:den>
                              </m:f>
                            </m:e>
                          </m:d>
                          <m:r>
                            <a:rPr lang="zh-CN" altLang="en-US" i="1">
                              <a:latin typeface="Cambria Math" panose="02040503050406030204" pitchFamily="18" charset="0"/>
                            </a:rPr>
                            <m:t>𝑥</m:t>
                          </m:r>
                        </m:sup>
                      </m:sSup>
                      <m:nary>
                        <m:naryPr>
                          <m:chr m:val="∑"/>
                          <m:limLoc m:val="undOvr"/>
                          <m:grow m:val="on"/>
                          <m:supHide m:val="on"/>
                          <m:ctrlPr>
                            <a:rPr lang="zh-CN" altLang="en-US" i="1">
                              <a:latin typeface="Cambria Math" panose="02040503050406030204" pitchFamily="18" charset="0"/>
                            </a:rPr>
                          </m:ctrlPr>
                        </m:naryPr>
                        <m:sub>
                          <m:r>
                            <a:rPr lang="zh-CN" altLang="en-US" i="1">
                              <a:latin typeface="Cambria Math" panose="02040503050406030204" pitchFamily="18" charset="0"/>
                            </a:rPr>
                            <m:t>𝑝</m:t>
                          </m:r>
                        </m:sub>
                        <m:sup/>
                        <m:e>
                          <m:nary>
                            <m:naryPr>
                              <m:chr m:val="∑"/>
                              <m:limLoc m:val="undOvr"/>
                              <m:grow m:val="on"/>
                              <m:supHide m:val="on"/>
                              <m:ctrlPr>
                                <a:rPr lang="zh-CN" altLang="en-US" i="1">
                                  <a:latin typeface="Cambria Math" panose="02040503050406030204" pitchFamily="18" charset="0"/>
                                </a:rPr>
                              </m:ctrlPr>
                            </m:naryPr>
                            <m:sub>
                              <m:r>
                                <a:rPr lang="zh-CN" altLang="en-US" i="1">
                                  <a:latin typeface="Cambria Math" panose="02040503050406030204" pitchFamily="18" charset="0"/>
                                </a:rPr>
                                <m:t>𝑚</m:t>
                              </m:r>
                            </m:sub>
                            <m:sup/>
                            <m:e>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𝑉</m:t>
                                  </m:r>
                                </m:e>
                                <m:sub>
                                  <m:r>
                                    <a:rPr lang="zh-CN" altLang="en-US" i="1">
                                      <a:latin typeface="Cambria Math" panose="02040503050406030204" pitchFamily="18" charset="0"/>
                                    </a:rPr>
                                    <m:t>𝑝</m:t>
                                  </m:r>
                                </m:sub>
                              </m:sSub>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𝑢</m:t>
                                  </m:r>
                                </m:e>
                                <m:sub>
                                  <m:r>
                                    <a:rPr lang="zh-CN" altLang="en-US" i="1">
                                      <a:latin typeface="Cambria Math" panose="02040503050406030204" pitchFamily="18" charset="0"/>
                                    </a:rPr>
                                    <m:t>𝑚</m:t>
                                  </m:r>
                                </m:sub>
                              </m:sSub>
                              <m:sSup>
                                <m:sSupPr>
                                  <m:ctrlPr>
                                    <a:rPr lang="zh-CN" altLang="en-US" i="1">
                                      <a:solidFill>
                                        <a:srgbClr val="836967"/>
                                      </a:solidFill>
                                      <a:latin typeface="Cambria Math" panose="02040503050406030204" pitchFamily="18" charset="0"/>
                                    </a:rPr>
                                  </m:ctrlPr>
                                </m:sSupPr>
                                <m:e>
                                  <m:r>
                                    <a:rPr lang="zh-CN" altLang="en-US" i="1">
                                      <a:latin typeface="Cambria Math" panose="02040503050406030204" pitchFamily="18" charset="0"/>
                                    </a:rPr>
                                    <m:t>𝑒</m:t>
                                  </m:r>
                                </m:e>
                                <m:sup>
                                  <m:r>
                                    <a:rPr lang="zh-CN" altLang="en-US" i="1">
                                      <a:latin typeface="Cambria Math" panose="02040503050406030204" pitchFamily="18" charset="0"/>
                                    </a:rPr>
                                    <m:t>𝑖</m:t>
                                  </m:r>
                                  <m:f>
                                    <m:fPr>
                                      <m:ctrlPr>
                                        <a:rPr lang="zh-CN" altLang="en-US" i="1">
                                          <a:solidFill>
                                            <a:srgbClr val="836967"/>
                                          </a:solidFill>
                                          <a:latin typeface="Cambria Math" panose="02040503050406030204" pitchFamily="18" charset="0"/>
                                        </a:rPr>
                                      </m:ctrlPr>
                                    </m:fPr>
                                    <m:num>
                                      <m:r>
                                        <a:rPr lang="zh-CN" altLang="en-US" i="0">
                                          <a:latin typeface="Cambria Math" panose="02040503050406030204" pitchFamily="18" charset="0"/>
                                        </a:rPr>
                                        <m:t>2</m:t>
                                      </m:r>
                                      <m:r>
                                        <a:rPr lang="zh-CN" altLang="en-US" i="1">
                                          <a:latin typeface="Cambria Math" panose="02040503050406030204" pitchFamily="18" charset="0"/>
                                        </a:rPr>
                                        <m:t>𝜋</m:t>
                                      </m:r>
                                    </m:num>
                                    <m:den>
                                      <m:r>
                                        <a:rPr lang="zh-CN" altLang="en-US" i="1">
                                          <a:latin typeface="Cambria Math" panose="02040503050406030204" pitchFamily="18" charset="0"/>
                                        </a:rPr>
                                        <m:t>𝑎</m:t>
                                      </m:r>
                                    </m:den>
                                  </m:f>
                                  <m:r>
                                    <a:rPr lang="zh-CN" altLang="en-US" i="1">
                                      <a:latin typeface="Cambria Math" panose="02040503050406030204" pitchFamily="18" charset="0"/>
                                    </a:rPr>
                                    <m:t>𝑝𝑥</m:t>
                                  </m:r>
                                </m:sup>
                              </m:sSup>
                              <m:sSup>
                                <m:sSupPr>
                                  <m:ctrlPr>
                                    <a:rPr lang="zh-CN" altLang="en-US" i="1">
                                      <a:solidFill>
                                        <a:srgbClr val="836967"/>
                                      </a:solidFill>
                                      <a:latin typeface="Cambria Math" panose="02040503050406030204" pitchFamily="18" charset="0"/>
                                    </a:rPr>
                                  </m:ctrlPr>
                                </m:sSupPr>
                                <m:e>
                                  <m:r>
                                    <a:rPr lang="zh-CN" altLang="en-US" i="1">
                                      <a:latin typeface="Cambria Math" panose="02040503050406030204" pitchFamily="18" charset="0"/>
                                    </a:rPr>
                                    <m:t>𝑒</m:t>
                                  </m:r>
                                </m:e>
                                <m:sup>
                                  <m:r>
                                    <a:rPr lang="zh-CN" altLang="en-US" i="1">
                                      <a:latin typeface="Cambria Math" panose="02040503050406030204" pitchFamily="18" charset="0"/>
                                    </a:rPr>
                                    <m:t>𝑖</m:t>
                                  </m:r>
                                  <m:f>
                                    <m:fPr>
                                      <m:ctrlPr>
                                        <a:rPr lang="zh-CN" altLang="en-US" i="1">
                                          <a:solidFill>
                                            <a:srgbClr val="836967"/>
                                          </a:solidFill>
                                          <a:latin typeface="Cambria Math" panose="02040503050406030204" pitchFamily="18" charset="0"/>
                                        </a:rPr>
                                      </m:ctrlPr>
                                    </m:fPr>
                                    <m:num>
                                      <m:r>
                                        <a:rPr lang="zh-CN" altLang="en-US" i="0">
                                          <a:latin typeface="Cambria Math" panose="02040503050406030204" pitchFamily="18" charset="0"/>
                                        </a:rPr>
                                        <m:t>2</m:t>
                                      </m:r>
                                      <m:r>
                                        <a:rPr lang="zh-CN" altLang="en-US" i="1">
                                          <a:latin typeface="Cambria Math" panose="02040503050406030204" pitchFamily="18" charset="0"/>
                                        </a:rPr>
                                        <m:t>𝜋</m:t>
                                      </m:r>
                                    </m:num>
                                    <m:den>
                                      <m:r>
                                        <a:rPr lang="zh-CN" altLang="en-US" i="1">
                                          <a:latin typeface="Cambria Math" panose="02040503050406030204" pitchFamily="18" charset="0"/>
                                        </a:rPr>
                                        <m:t>𝑎</m:t>
                                      </m:r>
                                    </m:den>
                                  </m:f>
                                  <m:r>
                                    <a:rPr lang="zh-CN" altLang="en-US" i="1">
                                      <a:latin typeface="Cambria Math" panose="02040503050406030204" pitchFamily="18" charset="0"/>
                                    </a:rPr>
                                    <m:t>𝑚𝑥</m:t>
                                  </m:r>
                                </m:sup>
                              </m:sSup>
                            </m:e>
                          </m:nary>
                        </m:e>
                      </m:nary>
                      <m:r>
                        <a:rPr lang="zh-CN" altLang="en-US" i="0">
                          <a:latin typeface="Cambria Math" panose="02040503050406030204" pitchFamily="18" charset="0"/>
                        </a:rPr>
                        <m:t>=</m:t>
                      </m:r>
                      <m:r>
                        <a:rPr lang="zh-CN" altLang="en-US" i="1">
                          <a:latin typeface="Cambria Math" panose="02040503050406030204" pitchFamily="18" charset="0"/>
                        </a:rPr>
                        <m:t>𝐸</m:t>
                      </m:r>
                      <m:sSup>
                        <m:sSupPr>
                          <m:ctrlPr>
                            <a:rPr lang="zh-CN" altLang="en-US" i="1">
                              <a:solidFill>
                                <a:srgbClr val="836967"/>
                              </a:solidFill>
                              <a:latin typeface="Cambria Math" panose="02040503050406030204" pitchFamily="18" charset="0"/>
                            </a:rPr>
                          </m:ctrlPr>
                        </m:sSupPr>
                        <m:e>
                          <m:r>
                            <a:rPr lang="zh-CN" altLang="en-US" i="1">
                              <a:latin typeface="Cambria Math" panose="02040503050406030204" pitchFamily="18" charset="0"/>
                            </a:rPr>
                            <m:t>𝑒</m:t>
                          </m:r>
                        </m:e>
                        <m:sup>
                          <m:r>
                            <a:rPr lang="zh-CN" altLang="en-US" i="1">
                              <a:latin typeface="Cambria Math" panose="02040503050406030204" pitchFamily="18" charset="0"/>
                            </a:rPr>
                            <m:t>𝑖</m:t>
                          </m:r>
                          <m:d>
                            <m:dPr>
                              <m:ctrlPr>
                                <a:rPr lang="zh-CN" altLang="en-US" i="1">
                                  <a:latin typeface="Cambria Math" panose="02040503050406030204" pitchFamily="18" charset="0"/>
                                </a:rPr>
                              </m:ctrlPr>
                            </m:dPr>
                            <m:e>
                              <m:r>
                                <a:rPr lang="zh-CN" altLang="en-US" i="1">
                                  <a:latin typeface="Cambria Math" panose="02040503050406030204" pitchFamily="18" charset="0"/>
                                </a:rPr>
                                <m:t>𝑘</m:t>
                              </m:r>
                              <m:r>
                                <a:rPr lang="zh-CN" altLang="en-US" i="0">
                                  <a:latin typeface="Cambria Math" panose="02040503050406030204" pitchFamily="18" charset="0"/>
                                </a:rPr>
                                <m:t>′−</m:t>
                              </m:r>
                              <m:f>
                                <m:fPr>
                                  <m:ctrlPr>
                                    <a:rPr lang="zh-CN" altLang="en-US" i="1">
                                      <a:solidFill>
                                        <a:srgbClr val="836967"/>
                                      </a:solidFill>
                                      <a:latin typeface="Cambria Math" panose="02040503050406030204" pitchFamily="18" charset="0"/>
                                    </a:rPr>
                                  </m:ctrlPr>
                                </m:fPr>
                                <m:num>
                                  <m:r>
                                    <a:rPr lang="zh-CN" altLang="en-US" i="0">
                                      <a:latin typeface="Cambria Math" panose="02040503050406030204" pitchFamily="18" charset="0"/>
                                    </a:rPr>
                                    <m:t>2</m:t>
                                  </m:r>
                                  <m:r>
                                    <a:rPr lang="zh-CN" altLang="en-US" i="1">
                                      <a:latin typeface="Cambria Math" panose="02040503050406030204" pitchFamily="18" charset="0"/>
                                    </a:rPr>
                                    <m:t>𝜋</m:t>
                                  </m:r>
                                </m:num>
                                <m:den>
                                  <m:r>
                                    <a:rPr lang="zh-CN" altLang="en-US" i="1">
                                      <a:latin typeface="Cambria Math" panose="02040503050406030204" pitchFamily="18" charset="0"/>
                                    </a:rPr>
                                    <m:t>𝑎</m:t>
                                  </m:r>
                                </m:den>
                              </m:f>
                            </m:e>
                          </m:d>
                          <m:r>
                            <a:rPr lang="zh-CN" altLang="en-US" i="1">
                              <a:latin typeface="Cambria Math" panose="02040503050406030204" pitchFamily="18" charset="0"/>
                            </a:rPr>
                            <m:t>𝑥</m:t>
                          </m:r>
                        </m:sup>
                      </m:sSup>
                      <m:nary>
                        <m:naryPr>
                          <m:chr m:val="∑"/>
                          <m:limLoc m:val="undOvr"/>
                          <m:grow m:val="on"/>
                          <m:supHide m:val="on"/>
                          <m:ctrlPr>
                            <a:rPr lang="zh-CN" altLang="en-US" i="1">
                              <a:latin typeface="Cambria Math" panose="02040503050406030204" pitchFamily="18" charset="0"/>
                            </a:rPr>
                          </m:ctrlPr>
                        </m:naryPr>
                        <m:sub>
                          <m:r>
                            <a:rPr lang="zh-CN" altLang="en-US" i="1">
                              <a:latin typeface="Cambria Math" panose="02040503050406030204" pitchFamily="18" charset="0"/>
                            </a:rPr>
                            <m:t>𝑞</m:t>
                          </m:r>
                        </m:sub>
                        <m:sup/>
                        <m:e>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𝑢</m:t>
                              </m:r>
                            </m:e>
                            <m:sub>
                              <m:r>
                                <a:rPr lang="zh-CN" altLang="en-US" i="1">
                                  <a:latin typeface="Cambria Math" panose="02040503050406030204" pitchFamily="18" charset="0"/>
                                </a:rPr>
                                <m:t>𝑞</m:t>
                              </m:r>
                            </m:sub>
                          </m:sSub>
                          <m:sSup>
                            <m:sSupPr>
                              <m:ctrlPr>
                                <a:rPr lang="zh-CN" altLang="en-US" i="1">
                                  <a:solidFill>
                                    <a:srgbClr val="836967"/>
                                  </a:solidFill>
                                  <a:latin typeface="Cambria Math" panose="02040503050406030204" pitchFamily="18" charset="0"/>
                                </a:rPr>
                              </m:ctrlPr>
                            </m:sSupPr>
                            <m:e>
                              <m:r>
                                <a:rPr lang="zh-CN" altLang="en-US" i="1">
                                  <a:latin typeface="Cambria Math" panose="02040503050406030204" pitchFamily="18" charset="0"/>
                                </a:rPr>
                                <m:t>𝑒</m:t>
                              </m:r>
                            </m:e>
                            <m:sup>
                              <m:r>
                                <a:rPr lang="zh-CN" altLang="en-US" i="1">
                                  <a:latin typeface="Cambria Math" panose="02040503050406030204" pitchFamily="18" charset="0"/>
                                </a:rPr>
                                <m:t>𝑖</m:t>
                              </m:r>
                              <m:f>
                                <m:fPr>
                                  <m:ctrlPr>
                                    <a:rPr lang="zh-CN" altLang="en-US" i="1">
                                      <a:solidFill>
                                        <a:srgbClr val="836967"/>
                                      </a:solidFill>
                                      <a:latin typeface="Cambria Math" panose="02040503050406030204" pitchFamily="18" charset="0"/>
                                    </a:rPr>
                                  </m:ctrlPr>
                                </m:fPr>
                                <m:num>
                                  <m:r>
                                    <a:rPr lang="zh-CN" altLang="en-US" i="0">
                                      <a:latin typeface="Cambria Math" panose="02040503050406030204" pitchFamily="18" charset="0"/>
                                    </a:rPr>
                                    <m:t>2</m:t>
                                  </m:r>
                                  <m:r>
                                    <a:rPr lang="zh-CN" altLang="en-US" i="1">
                                      <a:latin typeface="Cambria Math" panose="02040503050406030204" pitchFamily="18" charset="0"/>
                                    </a:rPr>
                                    <m:t>𝜋</m:t>
                                  </m:r>
                                </m:num>
                                <m:den>
                                  <m:r>
                                    <a:rPr lang="zh-CN" altLang="en-US" i="1">
                                      <a:latin typeface="Cambria Math" panose="02040503050406030204" pitchFamily="18" charset="0"/>
                                    </a:rPr>
                                    <m:t>𝑎</m:t>
                                  </m:r>
                                </m:den>
                              </m:f>
                              <m:r>
                                <a:rPr lang="zh-CN" altLang="en-US" i="1">
                                  <a:latin typeface="Cambria Math" panose="02040503050406030204" pitchFamily="18" charset="0"/>
                                </a:rPr>
                                <m:t>𝑞𝑥</m:t>
                              </m:r>
                            </m:sup>
                          </m:sSup>
                        </m:e>
                      </m:nary>
                    </m:oMath>
                  </m:oMathPara>
                </a14:m>
                <a:endParaRPr lang="en-US" altLang="zh-CN"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8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特征方程</a:t>
                </a:r>
                <a:r>
                  <a:rPr lang="zh-CN" altLang="en-US" sz="18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则</a:t>
                </a:r>
                <a:r>
                  <a:rPr lang="zh-CN" altLang="zh-CN" sz="18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变为：</a:t>
                </a:r>
                <a:endParaRPr lang="zh-CN" altLang="zh-CN" sz="1800" kern="100" dirty="0">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p>
                <a:pPr/>
                <a14:m>
                  <m:oMathPara xmlns:m="http://schemas.openxmlformats.org/officeDocument/2006/math">
                    <m:oMathParaPr>
                      <m:jc m:val="centerGroup"/>
                    </m:oMathParaPr>
                    <m:oMath xmlns:m="http://schemas.openxmlformats.org/officeDocument/2006/math">
                      <m:d>
                        <m:dPr>
                          <m:begChr m:val="["/>
                          <m:endChr m:val="]"/>
                          <m:ctrlPr>
                            <a:rPr lang="zh-CN" altLang="en-US" i="1" smtClean="0">
                              <a:latin typeface="Cambria Math" panose="02040503050406030204" pitchFamily="18" charset="0"/>
                            </a:rPr>
                          </m:ctrlPr>
                        </m:dPr>
                        <m:e>
                          <m:r>
                            <a:rPr lang="zh-CN" altLang="en-US">
                              <a:latin typeface="Cambria Math" panose="02040503050406030204" pitchFamily="18" charset="0"/>
                            </a:rPr>
                            <m:t>.</m:t>
                          </m:r>
                          <m:m>
                            <m:mPr>
                              <m:plcHide m:val="on"/>
                              <m:mcs>
                                <m:mc>
                                  <m:mcPr>
                                    <m:count m:val="5"/>
                                    <m:mcJc m:val="center"/>
                                  </m:mcPr>
                                </m:mc>
                              </m:mcs>
                              <m:ctrlPr>
                                <a:rPr lang="zh-CN" altLang="en-US" i="1">
                                  <a:solidFill>
                                    <a:srgbClr val="836967"/>
                                  </a:solidFill>
                                  <a:latin typeface="Cambria Math" panose="02040503050406030204" pitchFamily="18" charset="0"/>
                                </a:rPr>
                              </m:ctrlPr>
                            </m:mPr>
                            <m:mr>
                              <m:e>
                                <m:r>
                                  <a:rPr lang="zh-CN" altLang="en-US" i="0">
                                    <a:latin typeface="Cambria Math" panose="02040503050406030204" pitchFamily="18" charset="0"/>
                                  </a:rPr>
                                  <m:t>...</m:t>
                                </m:r>
                              </m:e>
                              <m:e>
                                <m:r>
                                  <a:rPr lang="zh-CN" altLang="en-US" i="0">
                                    <a:latin typeface="Cambria Math" panose="02040503050406030204" pitchFamily="18" charset="0"/>
                                  </a:rPr>
                                  <m:t>...</m:t>
                                </m:r>
                              </m:e>
                              <m:e>
                                <m:r>
                                  <a:rPr lang="zh-CN" altLang="en-US" i="0">
                                    <a:latin typeface="Cambria Math" panose="02040503050406030204" pitchFamily="18" charset="0"/>
                                  </a:rPr>
                                  <m:t>...</m:t>
                                </m:r>
                              </m:e>
                              <m:e>
                                <m:r>
                                  <a:rPr lang="zh-CN" altLang="en-US" i="0">
                                    <a:latin typeface="Cambria Math" panose="02040503050406030204" pitchFamily="18" charset="0"/>
                                  </a:rPr>
                                  <m:t>...</m:t>
                                </m:r>
                              </m:e>
                              <m:e>
                                <m:r>
                                  <a:rPr lang="zh-CN" altLang="en-US" i="0">
                                    <a:latin typeface="Cambria Math" panose="02040503050406030204" pitchFamily="18" charset="0"/>
                                  </a:rPr>
                                  <m:t>...</m:t>
                                </m:r>
                              </m:e>
                            </m:mr>
                            <m:mr>
                              <m:e>
                                <m:r>
                                  <a:rPr lang="zh-CN" altLang="en-US" i="0">
                                    <a:latin typeface="Cambria Math" panose="02040503050406030204" pitchFamily="18" charset="0"/>
                                  </a:rPr>
                                  <m:t>...</m:t>
                                </m:r>
                              </m:e>
                              <m:e>
                                <m:f>
                                  <m:fPr>
                                    <m:ctrlPr>
                                      <a:rPr lang="zh-CN" altLang="en-US" i="1">
                                        <a:solidFill>
                                          <a:srgbClr val="836967"/>
                                        </a:solidFill>
                                        <a:latin typeface="Cambria Math" panose="02040503050406030204" pitchFamily="18" charset="0"/>
                                      </a:rPr>
                                    </m:ctrlPr>
                                  </m:fPr>
                                  <m:num>
                                    <m:sSup>
                                      <m:sSupPr>
                                        <m:ctrlPr>
                                          <a:rPr lang="zh-CN" altLang="en-US" i="1">
                                            <a:solidFill>
                                              <a:srgbClr val="836967"/>
                                            </a:solidFill>
                                            <a:latin typeface="Cambria Math" panose="02040503050406030204" pitchFamily="18" charset="0"/>
                                          </a:rPr>
                                        </m:ctrlPr>
                                      </m:sSupPr>
                                      <m:e>
                                        <m:r>
                                          <a:rPr lang="zh-CN" altLang="en-US" i="0">
                                            <a:latin typeface="Cambria Math" panose="02040503050406030204" pitchFamily="18" charset="0"/>
                                          </a:rPr>
                                          <m:t>ℏ</m:t>
                                        </m:r>
                                      </m:e>
                                      <m:sup>
                                        <m:r>
                                          <a:rPr lang="zh-CN" altLang="en-US" i="0">
                                            <a:latin typeface="Cambria Math" panose="02040503050406030204" pitchFamily="18" charset="0"/>
                                          </a:rPr>
                                          <m:t>2</m:t>
                                        </m:r>
                                      </m:sup>
                                    </m:sSup>
                                  </m:num>
                                  <m:den>
                                    <m:r>
                                      <a:rPr lang="zh-CN" altLang="en-US" i="0">
                                        <a:latin typeface="Cambria Math" panose="02040503050406030204" pitchFamily="18" charset="0"/>
                                      </a:rPr>
                                      <m:t>2</m:t>
                                    </m:r>
                                    <m:r>
                                      <a:rPr lang="zh-CN" altLang="en-US" i="1">
                                        <a:latin typeface="Cambria Math" panose="02040503050406030204" pitchFamily="18" charset="0"/>
                                      </a:rPr>
                                      <m:t>𝑚</m:t>
                                    </m:r>
                                  </m:den>
                                </m:f>
                                <m:sSup>
                                  <m:sSupPr>
                                    <m:ctrlPr>
                                      <a:rPr lang="zh-CN" altLang="en-US" i="1">
                                        <a:solidFill>
                                          <a:srgbClr val="836967"/>
                                        </a:solidFill>
                                        <a:latin typeface="Cambria Math" panose="02040503050406030204" pitchFamily="18" charset="0"/>
                                      </a:rPr>
                                    </m:ctrlPr>
                                  </m:sSupPr>
                                  <m:e>
                                    <m:d>
                                      <m:dPr>
                                        <m:ctrlPr>
                                          <a:rPr lang="zh-CN" altLang="en-US" i="1">
                                            <a:latin typeface="Cambria Math" panose="02040503050406030204" pitchFamily="18" charset="0"/>
                                          </a:rPr>
                                        </m:ctrlPr>
                                      </m:dPr>
                                      <m:e>
                                        <m:r>
                                          <a:rPr lang="zh-CN" altLang="en-US" i="1">
                                            <a:latin typeface="Cambria Math" panose="02040503050406030204" pitchFamily="18" charset="0"/>
                                          </a:rPr>
                                          <m:t>𝑘</m:t>
                                        </m:r>
                                        <m:r>
                                          <a:rPr lang="zh-CN" altLang="en-US" i="0">
                                            <a:latin typeface="Cambria Math" panose="02040503050406030204" pitchFamily="18" charset="0"/>
                                          </a:rPr>
                                          <m:t>−</m:t>
                                        </m:r>
                                        <m:f>
                                          <m:fPr>
                                            <m:ctrlPr>
                                              <a:rPr lang="zh-CN" altLang="en-US" i="1">
                                                <a:solidFill>
                                                  <a:srgbClr val="836967"/>
                                                </a:solidFill>
                                                <a:latin typeface="Cambria Math" panose="02040503050406030204" pitchFamily="18" charset="0"/>
                                              </a:rPr>
                                            </m:ctrlPr>
                                          </m:fPr>
                                          <m:num>
                                            <m:r>
                                              <a:rPr lang="zh-CN" altLang="en-US" i="0">
                                                <a:latin typeface="Cambria Math" panose="02040503050406030204" pitchFamily="18" charset="0"/>
                                              </a:rPr>
                                              <m:t>4</m:t>
                                            </m:r>
                                            <m:r>
                                              <a:rPr lang="zh-CN" altLang="en-US" i="1">
                                                <a:latin typeface="Cambria Math" panose="02040503050406030204" pitchFamily="18" charset="0"/>
                                              </a:rPr>
                                              <m:t>𝜋</m:t>
                                            </m:r>
                                          </m:num>
                                          <m:den>
                                            <m:r>
                                              <a:rPr lang="zh-CN" altLang="en-US" i="1">
                                                <a:latin typeface="Cambria Math" panose="02040503050406030204" pitchFamily="18" charset="0"/>
                                              </a:rPr>
                                              <m:t>𝑎</m:t>
                                            </m:r>
                                          </m:den>
                                        </m:f>
                                      </m:e>
                                    </m:d>
                                  </m:e>
                                  <m:sup>
                                    <m:r>
                                      <a:rPr lang="zh-CN" altLang="en-US" i="0">
                                        <a:latin typeface="Cambria Math" panose="02040503050406030204" pitchFamily="18" charset="0"/>
                                      </a:rPr>
                                      <m:t>2</m:t>
                                    </m:r>
                                  </m:sup>
                                </m:sSup>
                                <m:r>
                                  <a:rPr lang="zh-CN" altLang="en-US" i="0">
                                    <a:latin typeface="Cambria Math" panose="02040503050406030204" pitchFamily="18" charset="0"/>
                                  </a:rPr>
                                  <m:t>+</m:t>
                                </m:r>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𝑉</m:t>
                                    </m:r>
                                  </m:e>
                                  <m:sub>
                                    <m:r>
                                      <a:rPr lang="zh-CN" altLang="en-US" i="0">
                                        <a:latin typeface="Cambria Math" panose="02040503050406030204" pitchFamily="18" charset="0"/>
                                      </a:rPr>
                                      <m:t>0</m:t>
                                    </m:r>
                                  </m:sub>
                                </m:sSub>
                                <m:r>
                                  <a:rPr lang="zh-CN" altLang="en-US" i="0">
                                    <a:latin typeface="Cambria Math" panose="02040503050406030204" pitchFamily="18" charset="0"/>
                                  </a:rPr>
                                  <m:t>−</m:t>
                                </m:r>
                                <m:r>
                                  <a:rPr lang="zh-CN" altLang="en-US" i="1">
                                    <a:latin typeface="Cambria Math" panose="02040503050406030204" pitchFamily="18" charset="0"/>
                                  </a:rPr>
                                  <m:t>𝐸</m:t>
                                </m:r>
                              </m:e>
                              <m:e>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𝑉</m:t>
                                    </m:r>
                                  </m:e>
                                  <m:sub>
                                    <m:r>
                                      <a:rPr lang="zh-CN" altLang="en-US" i="0">
                                        <a:latin typeface="Cambria Math" panose="02040503050406030204" pitchFamily="18" charset="0"/>
                                      </a:rPr>
                                      <m:t>−1</m:t>
                                    </m:r>
                                  </m:sub>
                                </m:sSub>
                              </m:e>
                              <m:e>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𝑉</m:t>
                                    </m:r>
                                  </m:e>
                                  <m:sub>
                                    <m:r>
                                      <a:rPr lang="zh-CN" altLang="en-US" i="0">
                                        <a:latin typeface="Cambria Math" panose="02040503050406030204" pitchFamily="18" charset="0"/>
                                      </a:rPr>
                                      <m:t>−2</m:t>
                                    </m:r>
                                  </m:sub>
                                </m:sSub>
                              </m:e>
                              <m:e>
                                <m:r>
                                  <a:rPr lang="zh-CN" altLang="en-US" i="0">
                                    <a:latin typeface="Cambria Math" panose="02040503050406030204" pitchFamily="18" charset="0"/>
                                  </a:rPr>
                                  <m:t>...</m:t>
                                </m:r>
                              </m:e>
                            </m:mr>
                            <m:mr>
                              <m:e>
                                <m:r>
                                  <a:rPr lang="zh-CN" altLang="en-US" i="0">
                                    <a:latin typeface="Cambria Math" panose="02040503050406030204" pitchFamily="18" charset="0"/>
                                  </a:rPr>
                                  <m:t>...</m:t>
                                </m:r>
                              </m:e>
                              <m:e>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𝑉</m:t>
                                    </m:r>
                                  </m:e>
                                  <m:sub>
                                    <m:r>
                                      <a:rPr lang="zh-CN" altLang="en-US" i="0">
                                        <a:latin typeface="Cambria Math" panose="02040503050406030204" pitchFamily="18" charset="0"/>
                                      </a:rPr>
                                      <m:t>1</m:t>
                                    </m:r>
                                  </m:sub>
                                </m:sSub>
                              </m:e>
                              <m:e>
                                <m:f>
                                  <m:fPr>
                                    <m:ctrlPr>
                                      <a:rPr lang="zh-CN" altLang="en-US" i="1">
                                        <a:solidFill>
                                          <a:srgbClr val="836967"/>
                                        </a:solidFill>
                                        <a:latin typeface="Cambria Math" panose="02040503050406030204" pitchFamily="18" charset="0"/>
                                      </a:rPr>
                                    </m:ctrlPr>
                                  </m:fPr>
                                  <m:num>
                                    <m:sSup>
                                      <m:sSupPr>
                                        <m:ctrlPr>
                                          <a:rPr lang="zh-CN" altLang="en-US" i="1">
                                            <a:solidFill>
                                              <a:srgbClr val="836967"/>
                                            </a:solidFill>
                                            <a:latin typeface="Cambria Math" panose="02040503050406030204" pitchFamily="18" charset="0"/>
                                          </a:rPr>
                                        </m:ctrlPr>
                                      </m:sSupPr>
                                      <m:e>
                                        <m:r>
                                          <a:rPr lang="zh-CN" altLang="en-US" i="0">
                                            <a:latin typeface="Cambria Math" panose="02040503050406030204" pitchFamily="18" charset="0"/>
                                          </a:rPr>
                                          <m:t>ℏ</m:t>
                                        </m:r>
                                      </m:e>
                                      <m:sup>
                                        <m:r>
                                          <a:rPr lang="zh-CN" altLang="en-US" i="0">
                                            <a:latin typeface="Cambria Math" panose="02040503050406030204" pitchFamily="18" charset="0"/>
                                          </a:rPr>
                                          <m:t>2</m:t>
                                        </m:r>
                                      </m:sup>
                                    </m:sSup>
                                  </m:num>
                                  <m:den>
                                    <m:r>
                                      <a:rPr lang="zh-CN" altLang="en-US" i="0">
                                        <a:latin typeface="Cambria Math" panose="02040503050406030204" pitchFamily="18" charset="0"/>
                                      </a:rPr>
                                      <m:t>2</m:t>
                                    </m:r>
                                    <m:r>
                                      <a:rPr lang="zh-CN" altLang="en-US" i="1">
                                        <a:latin typeface="Cambria Math" panose="02040503050406030204" pitchFamily="18" charset="0"/>
                                      </a:rPr>
                                      <m:t>𝑚</m:t>
                                    </m:r>
                                  </m:den>
                                </m:f>
                                <m:sSup>
                                  <m:sSupPr>
                                    <m:ctrlPr>
                                      <a:rPr lang="zh-CN" altLang="en-US" i="1">
                                        <a:solidFill>
                                          <a:srgbClr val="836967"/>
                                        </a:solidFill>
                                        <a:latin typeface="Cambria Math" panose="02040503050406030204" pitchFamily="18" charset="0"/>
                                      </a:rPr>
                                    </m:ctrlPr>
                                  </m:sSupPr>
                                  <m:e>
                                    <m:d>
                                      <m:dPr>
                                        <m:ctrlPr>
                                          <a:rPr lang="zh-CN" altLang="en-US" i="1">
                                            <a:latin typeface="Cambria Math" panose="02040503050406030204" pitchFamily="18" charset="0"/>
                                          </a:rPr>
                                        </m:ctrlPr>
                                      </m:dPr>
                                      <m:e>
                                        <m:r>
                                          <a:rPr lang="zh-CN" altLang="en-US" i="1">
                                            <a:latin typeface="Cambria Math" panose="02040503050406030204" pitchFamily="18" charset="0"/>
                                          </a:rPr>
                                          <m:t>𝑘</m:t>
                                        </m:r>
                                        <m:r>
                                          <a:rPr lang="zh-CN" altLang="en-US" i="0">
                                            <a:latin typeface="Cambria Math" panose="02040503050406030204" pitchFamily="18" charset="0"/>
                                          </a:rPr>
                                          <m:t>−</m:t>
                                        </m:r>
                                        <m:f>
                                          <m:fPr>
                                            <m:ctrlPr>
                                              <a:rPr lang="zh-CN" altLang="en-US" i="1">
                                                <a:solidFill>
                                                  <a:srgbClr val="836967"/>
                                                </a:solidFill>
                                                <a:latin typeface="Cambria Math" panose="02040503050406030204" pitchFamily="18" charset="0"/>
                                              </a:rPr>
                                            </m:ctrlPr>
                                          </m:fPr>
                                          <m:num>
                                            <m:r>
                                              <a:rPr lang="zh-CN" altLang="en-US" i="0">
                                                <a:latin typeface="Cambria Math" panose="02040503050406030204" pitchFamily="18" charset="0"/>
                                              </a:rPr>
                                              <m:t>2</m:t>
                                            </m:r>
                                            <m:r>
                                              <a:rPr lang="zh-CN" altLang="en-US" i="1">
                                                <a:latin typeface="Cambria Math" panose="02040503050406030204" pitchFamily="18" charset="0"/>
                                              </a:rPr>
                                              <m:t>𝜋</m:t>
                                            </m:r>
                                          </m:num>
                                          <m:den>
                                            <m:r>
                                              <a:rPr lang="zh-CN" altLang="en-US" i="1">
                                                <a:latin typeface="Cambria Math" panose="02040503050406030204" pitchFamily="18" charset="0"/>
                                              </a:rPr>
                                              <m:t>𝑎</m:t>
                                            </m:r>
                                          </m:den>
                                        </m:f>
                                      </m:e>
                                    </m:d>
                                  </m:e>
                                  <m:sup>
                                    <m:r>
                                      <a:rPr lang="zh-CN" altLang="en-US" i="0">
                                        <a:latin typeface="Cambria Math" panose="02040503050406030204" pitchFamily="18" charset="0"/>
                                      </a:rPr>
                                      <m:t>2</m:t>
                                    </m:r>
                                  </m:sup>
                                </m:sSup>
                                <m:r>
                                  <a:rPr lang="zh-CN" altLang="en-US" i="0">
                                    <a:latin typeface="Cambria Math" panose="02040503050406030204" pitchFamily="18" charset="0"/>
                                  </a:rPr>
                                  <m:t>+</m:t>
                                </m:r>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𝑉</m:t>
                                    </m:r>
                                  </m:e>
                                  <m:sub>
                                    <m:r>
                                      <a:rPr lang="zh-CN" altLang="en-US" i="0">
                                        <a:latin typeface="Cambria Math" panose="02040503050406030204" pitchFamily="18" charset="0"/>
                                      </a:rPr>
                                      <m:t>0</m:t>
                                    </m:r>
                                  </m:sub>
                                </m:sSub>
                                <m:r>
                                  <a:rPr lang="zh-CN" altLang="en-US" i="0">
                                    <a:latin typeface="Cambria Math" panose="02040503050406030204" pitchFamily="18" charset="0"/>
                                  </a:rPr>
                                  <m:t>−</m:t>
                                </m:r>
                                <m:r>
                                  <a:rPr lang="zh-CN" altLang="en-US" i="1">
                                    <a:latin typeface="Cambria Math" panose="02040503050406030204" pitchFamily="18" charset="0"/>
                                  </a:rPr>
                                  <m:t>𝐸</m:t>
                                </m:r>
                              </m:e>
                              <m:e>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𝑉</m:t>
                                    </m:r>
                                  </m:e>
                                  <m:sub>
                                    <m:r>
                                      <a:rPr lang="zh-CN" altLang="en-US" i="0">
                                        <a:latin typeface="Cambria Math" panose="02040503050406030204" pitchFamily="18" charset="0"/>
                                      </a:rPr>
                                      <m:t>−1</m:t>
                                    </m:r>
                                  </m:sub>
                                </m:sSub>
                              </m:e>
                              <m:e>
                                <m:r>
                                  <a:rPr lang="zh-CN" altLang="en-US" i="0">
                                    <a:latin typeface="Cambria Math" panose="02040503050406030204" pitchFamily="18" charset="0"/>
                                  </a:rPr>
                                  <m:t>...</m:t>
                                </m:r>
                              </m:e>
                            </m:mr>
                            <m:mr>
                              <m:e>
                                <m:r>
                                  <a:rPr lang="zh-CN" altLang="en-US" i="0">
                                    <a:latin typeface="Cambria Math" panose="02040503050406030204" pitchFamily="18" charset="0"/>
                                  </a:rPr>
                                  <m:t>...</m:t>
                                </m:r>
                              </m:e>
                              <m:e>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𝑉</m:t>
                                    </m:r>
                                  </m:e>
                                  <m:sub>
                                    <m:r>
                                      <a:rPr lang="zh-CN" altLang="en-US" i="0">
                                        <a:latin typeface="Cambria Math" panose="02040503050406030204" pitchFamily="18" charset="0"/>
                                      </a:rPr>
                                      <m:t>2</m:t>
                                    </m:r>
                                  </m:sub>
                                </m:sSub>
                              </m:e>
                              <m:e>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𝑉</m:t>
                                    </m:r>
                                  </m:e>
                                  <m:sub>
                                    <m:r>
                                      <a:rPr lang="zh-CN" altLang="en-US" i="0">
                                        <a:latin typeface="Cambria Math" panose="02040503050406030204" pitchFamily="18" charset="0"/>
                                      </a:rPr>
                                      <m:t>1</m:t>
                                    </m:r>
                                  </m:sub>
                                </m:sSub>
                              </m:e>
                              <m:e>
                                <m:f>
                                  <m:fPr>
                                    <m:ctrlPr>
                                      <a:rPr lang="zh-CN" altLang="en-US" i="1">
                                        <a:solidFill>
                                          <a:srgbClr val="836967"/>
                                        </a:solidFill>
                                        <a:latin typeface="Cambria Math" panose="02040503050406030204" pitchFamily="18" charset="0"/>
                                      </a:rPr>
                                    </m:ctrlPr>
                                  </m:fPr>
                                  <m:num>
                                    <m:sSup>
                                      <m:sSupPr>
                                        <m:ctrlPr>
                                          <a:rPr lang="zh-CN" altLang="en-US" i="1">
                                            <a:solidFill>
                                              <a:srgbClr val="836967"/>
                                            </a:solidFill>
                                            <a:latin typeface="Cambria Math" panose="02040503050406030204" pitchFamily="18" charset="0"/>
                                          </a:rPr>
                                        </m:ctrlPr>
                                      </m:sSupPr>
                                      <m:e>
                                        <m:r>
                                          <a:rPr lang="zh-CN" altLang="en-US" i="0">
                                            <a:latin typeface="Cambria Math" panose="02040503050406030204" pitchFamily="18" charset="0"/>
                                          </a:rPr>
                                          <m:t>ℏ</m:t>
                                        </m:r>
                                      </m:e>
                                      <m:sup>
                                        <m:r>
                                          <a:rPr lang="zh-CN" altLang="en-US" i="0">
                                            <a:latin typeface="Cambria Math" panose="02040503050406030204" pitchFamily="18" charset="0"/>
                                          </a:rPr>
                                          <m:t>2</m:t>
                                        </m:r>
                                      </m:sup>
                                    </m:sSup>
                                  </m:num>
                                  <m:den>
                                    <m:r>
                                      <a:rPr lang="zh-CN" altLang="en-US" i="0">
                                        <a:latin typeface="Cambria Math" panose="02040503050406030204" pitchFamily="18" charset="0"/>
                                      </a:rPr>
                                      <m:t>2</m:t>
                                    </m:r>
                                    <m:r>
                                      <a:rPr lang="zh-CN" altLang="en-US" i="1">
                                        <a:latin typeface="Cambria Math" panose="02040503050406030204" pitchFamily="18" charset="0"/>
                                      </a:rPr>
                                      <m:t>𝑚</m:t>
                                    </m:r>
                                  </m:den>
                                </m:f>
                                <m:sSup>
                                  <m:sSupPr>
                                    <m:ctrlPr>
                                      <a:rPr lang="zh-CN" altLang="en-US" i="1">
                                        <a:solidFill>
                                          <a:srgbClr val="836967"/>
                                        </a:solidFill>
                                        <a:latin typeface="Cambria Math" panose="02040503050406030204" pitchFamily="18" charset="0"/>
                                      </a:rPr>
                                    </m:ctrlPr>
                                  </m:sSupPr>
                                  <m:e>
                                    <m:r>
                                      <a:rPr lang="zh-CN" altLang="en-US" i="1">
                                        <a:latin typeface="Cambria Math" panose="02040503050406030204" pitchFamily="18" charset="0"/>
                                      </a:rPr>
                                      <m:t>𝑘</m:t>
                                    </m:r>
                                  </m:e>
                                  <m:sup>
                                    <m:r>
                                      <a:rPr lang="zh-CN" altLang="en-US" i="0">
                                        <a:latin typeface="Cambria Math" panose="02040503050406030204" pitchFamily="18" charset="0"/>
                                      </a:rPr>
                                      <m:t>2</m:t>
                                    </m:r>
                                  </m:sup>
                                </m:sSup>
                                <m:r>
                                  <a:rPr lang="zh-CN" altLang="en-US" i="0">
                                    <a:latin typeface="Cambria Math" panose="02040503050406030204" pitchFamily="18" charset="0"/>
                                  </a:rPr>
                                  <m:t>+</m:t>
                                </m:r>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𝑉</m:t>
                                    </m:r>
                                  </m:e>
                                  <m:sub>
                                    <m:r>
                                      <a:rPr lang="zh-CN" altLang="en-US" i="0">
                                        <a:latin typeface="Cambria Math" panose="02040503050406030204" pitchFamily="18" charset="0"/>
                                      </a:rPr>
                                      <m:t>0</m:t>
                                    </m:r>
                                  </m:sub>
                                </m:sSub>
                                <m:r>
                                  <a:rPr lang="zh-CN" altLang="en-US" i="0">
                                    <a:latin typeface="Cambria Math" panose="02040503050406030204" pitchFamily="18" charset="0"/>
                                  </a:rPr>
                                  <m:t>−</m:t>
                                </m:r>
                                <m:r>
                                  <a:rPr lang="zh-CN" altLang="en-US" i="1">
                                    <a:latin typeface="Cambria Math" panose="02040503050406030204" pitchFamily="18" charset="0"/>
                                  </a:rPr>
                                  <m:t>𝐸</m:t>
                                </m:r>
                              </m:e>
                              <m:e>
                                <m:r>
                                  <a:rPr lang="zh-CN" altLang="en-US" i="0">
                                    <a:latin typeface="Cambria Math" panose="02040503050406030204" pitchFamily="18" charset="0"/>
                                  </a:rPr>
                                  <m:t>...</m:t>
                                </m:r>
                              </m:e>
                            </m:mr>
                            <m:mr>
                              <m:e>
                                <m:r>
                                  <a:rPr lang="zh-CN" altLang="en-US" i="0">
                                    <a:latin typeface="Cambria Math" panose="02040503050406030204" pitchFamily="18" charset="0"/>
                                  </a:rPr>
                                  <m:t>...</m:t>
                                </m:r>
                              </m:e>
                              <m:e>
                                <m:r>
                                  <a:rPr lang="zh-CN" altLang="en-US" i="0">
                                    <a:latin typeface="Cambria Math" panose="02040503050406030204" pitchFamily="18" charset="0"/>
                                  </a:rPr>
                                  <m:t>...</m:t>
                                </m:r>
                              </m:e>
                              <m:e>
                                <m:r>
                                  <a:rPr lang="zh-CN" altLang="en-US" i="0">
                                    <a:latin typeface="Cambria Math" panose="02040503050406030204" pitchFamily="18" charset="0"/>
                                  </a:rPr>
                                  <m:t>...</m:t>
                                </m:r>
                              </m:e>
                              <m:e>
                                <m:r>
                                  <a:rPr lang="zh-CN" altLang="en-US" i="0">
                                    <a:latin typeface="Cambria Math" panose="02040503050406030204" pitchFamily="18" charset="0"/>
                                  </a:rPr>
                                  <m:t>...</m:t>
                                </m:r>
                              </m:e>
                              <m:e>
                                <m:r>
                                  <a:rPr lang="zh-CN" altLang="en-US" i="0">
                                    <a:latin typeface="Cambria Math" panose="02040503050406030204" pitchFamily="18" charset="0"/>
                                  </a:rPr>
                                  <m:t>...</m:t>
                                </m:r>
                              </m:e>
                            </m:mr>
                          </m:m>
                        </m:e>
                      </m:d>
                      <m:d>
                        <m:dPr>
                          <m:begChr m:val="["/>
                          <m:endChr m:val="]"/>
                          <m:ctrlPr>
                            <a:rPr lang="zh-CN" altLang="en-US" i="1">
                              <a:latin typeface="Cambria Math" panose="02040503050406030204" pitchFamily="18" charset="0"/>
                            </a:rPr>
                          </m:ctrlPr>
                        </m:dPr>
                        <m:e>
                          <m:m>
                            <m:mPr>
                              <m:plcHide m:val="on"/>
                              <m:mcs>
                                <m:mc>
                                  <m:mcPr>
                                    <m:count m:val="1"/>
                                    <m:mcJc m:val="center"/>
                                  </m:mcPr>
                                </m:mc>
                              </m:mcs>
                              <m:ctrlPr>
                                <a:rPr lang="zh-CN" altLang="en-US" i="1">
                                  <a:solidFill>
                                    <a:srgbClr val="836967"/>
                                  </a:solidFill>
                                  <a:latin typeface="Cambria Math" panose="02040503050406030204" pitchFamily="18" charset="0"/>
                                </a:rPr>
                              </m:ctrlPr>
                            </m:mPr>
                            <m:mr>
                              <m:e>
                                <m:m>
                                  <m:mPr>
                                    <m:plcHide m:val="on"/>
                                    <m:mcs>
                                      <m:mc>
                                        <m:mcPr>
                                          <m:count m:val="1"/>
                                          <m:mcJc m:val="center"/>
                                        </m:mcPr>
                                      </m:mc>
                                    </m:mcs>
                                    <m:ctrlPr>
                                      <a:rPr lang="zh-CN" altLang="en-US" i="1">
                                        <a:solidFill>
                                          <a:srgbClr val="836967"/>
                                        </a:solidFill>
                                        <a:latin typeface="Cambria Math" panose="02040503050406030204" pitchFamily="18" charset="0"/>
                                      </a:rPr>
                                    </m:ctrlPr>
                                  </m:mPr>
                                  <m:mr>
                                    <m:e>
                                      <m:r>
                                        <a:rPr lang="zh-CN" altLang="en-US" i="0">
                                          <a:latin typeface="Cambria Math" panose="02040503050406030204" pitchFamily="18" charset="0"/>
                                        </a:rPr>
                                        <m:t>...</m:t>
                                      </m:r>
                                    </m:e>
                                  </m:mr>
                                  <m:mr>
                                    <m:e/>
                                  </m:mr>
                                </m:m>
                              </m:e>
                            </m:mr>
                            <m:mr>
                              <m:e>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𝑢</m:t>
                                    </m:r>
                                  </m:e>
                                  <m:sub>
                                    <m:m>
                                      <m:mPr>
                                        <m:plcHide m:val="on"/>
                                        <m:mcs>
                                          <m:mc>
                                            <m:mcPr>
                                              <m:count m:val="1"/>
                                              <m:mcJc m:val="center"/>
                                            </m:mcPr>
                                          </m:mc>
                                        </m:mcs>
                                        <m:ctrlPr>
                                          <a:rPr lang="zh-CN" altLang="en-US" i="1">
                                            <a:solidFill>
                                              <a:srgbClr val="836967"/>
                                            </a:solidFill>
                                            <a:latin typeface="Cambria Math" panose="02040503050406030204" pitchFamily="18" charset="0"/>
                                          </a:rPr>
                                        </m:ctrlPr>
                                      </m:mPr>
                                      <m:mr>
                                        <m:e>
                                          <m:r>
                                            <a:rPr lang="zh-CN" altLang="en-US" i="0">
                                              <a:latin typeface="Cambria Math" panose="02040503050406030204" pitchFamily="18" charset="0"/>
                                            </a:rPr>
                                            <m:t>−1</m:t>
                                          </m:r>
                                        </m:e>
                                      </m:mr>
                                      <m:mr>
                                        <m:e/>
                                      </m:mr>
                                    </m:m>
                                  </m:sub>
                                </m:sSub>
                              </m:e>
                            </m:mr>
                            <m:mr>
                              <m:e>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𝑢</m:t>
                                    </m:r>
                                  </m:e>
                                  <m:sub>
                                    <m:m>
                                      <m:mPr>
                                        <m:plcHide m:val="on"/>
                                        <m:mcs>
                                          <m:mc>
                                            <m:mcPr>
                                              <m:count m:val="1"/>
                                              <m:mcJc m:val="center"/>
                                            </m:mcPr>
                                          </m:mc>
                                        </m:mcs>
                                        <m:ctrlPr>
                                          <a:rPr lang="zh-CN" altLang="en-US" i="1">
                                            <a:solidFill>
                                              <a:srgbClr val="836967"/>
                                            </a:solidFill>
                                            <a:latin typeface="Cambria Math" panose="02040503050406030204" pitchFamily="18" charset="0"/>
                                          </a:rPr>
                                        </m:ctrlPr>
                                      </m:mPr>
                                      <m:mr>
                                        <m:e>
                                          <m:r>
                                            <a:rPr lang="zh-CN" altLang="en-US" i="0">
                                              <a:latin typeface="Cambria Math" panose="02040503050406030204" pitchFamily="18" charset="0"/>
                                            </a:rPr>
                                            <m:t>0</m:t>
                                          </m:r>
                                        </m:e>
                                      </m:mr>
                                      <m:mr>
                                        <m:e/>
                                      </m:mr>
                                    </m:m>
                                  </m:sub>
                                </m:sSub>
                              </m:e>
                            </m:mr>
                            <m:mr>
                              <m:e>
                                <m:m>
                                  <m:mPr>
                                    <m:plcHide m:val="on"/>
                                    <m:mcs>
                                      <m:mc>
                                        <m:mcPr>
                                          <m:count m:val="1"/>
                                          <m:mcJc m:val="center"/>
                                        </m:mcPr>
                                      </m:mc>
                                    </m:mcs>
                                    <m:ctrlPr>
                                      <a:rPr lang="zh-CN" altLang="en-US" i="1">
                                        <a:solidFill>
                                          <a:srgbClr val="836967"/>
                                        </a:solidFill>
                                        <a:latin typeface="Cambria Math" panose="02040503050406030204" pitchFamily="18" charset="0"/>
                                      </a:rPr>
                                    </m:ctrlPr>
                                  </m:mPr>
                                  <m:mr>
                                    <m:e>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𝑢</m:t>
                                          </m:r>
                                        </m:e>
                                        <m:sub>
                                          <m:r>
                                            <a:rPr lang="zh-CN" altLang="en-US" i="0">
                                              <a:latin typeface="Cambria Math" panose="02040503050406030204" pitchFamily="18" charset="0"/>
                                            </a:rPr>
                                            <m:t>1</m:t>
                                          </m:r>
                                        </m:sub>
                                      </m:sSub>
                                    </m:e>
                                  </m:mr>
                                  <m:mr>
                                    <m:e/>
                                  </m:mr>
                                </m:m>
                              </m:e>
                            </m:mr>
                            <m:mr>
                              <m:e>
                                <m:r>
                                  <a:rPr lang="zh-CN" altLang="en-US" i="0">
                                    <a:latin typeface="Cambria Math" panose="02040503050406030204" pitchFamily="18" charset="0"/>
                                  </a:rPr>
                                  <m:t>...</m:t>
                                </m:r>
                              </m:e>
                            </m:mr>
                          </m:m>
                        </m:e>
                      </m:d>
                      <m:r>
                        <a:rPr lang="zh-CN" altLang="en-US" i="0">
                          <a:latin typeface="Cambria Math" panose="02040503050406030204" pitchFamily="18" charset="0"/>
                        </a:rPr>
                        <m:t>=0</m:t>
                      </m:r>
                    </m:oMath>
                  </m:oMathPara>
                </a14:m>
                <a:endParaRPr lang="zh-CN" altLang="en-US" dirty="0"/>
              </a:p>
            </p:txBody>
          </p:sp>
        </mc:Choice>
        <mc:Fallback xmlns="">
          <p:sp>
            <p:nvSpPr>
              <p:cNvPr id="3" name="备注占位符 2"/>
              <p:cNvSpPr>
                <a:spLocks noGrp="1"/>
              </p:cNvSpPr>
              <p:nvPr>
                <p:ph type="body" idx="1"/>
              </p:nvPr>
            </p:nvSpPr>
            <p:spPr/>
            <p:txBody>
              <a:bodyPr/>
              <a:lstStyle/>
              <a:p>
                <a:r>
                  <a:rPr lang="en-US" altLang="zh-CN" sz="1800"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 </a:t>
                </a:r>
                <a:r>
                  <a:rPr lang="zh-CN" altLang="zh-CN" sz="1800"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如果将</a:t>
                </a:r>
                <a:r>
                  <a:rPr lang="zh-CN" altLang="zh-CN" sz="1800" kern="100" dirty="0">
                    <a:solidFill>
                      <a:srgbClr val="000000"/>
                    </a:solidFill>
                    <a:effectLst/>
                    <a:latin typeface="宋体" panose="02010600030101010101" pitchFamily="2" charset="-122"/>
                    <a:ea typeface="Times New Roman" panose="02020603050405020304" pitchFamily="18" charset="0"/>
                    <a:cs typeface="宋体" panose="02010600030101010101" pitchFamily="2" charset="-122"/>
                  </a:rPr>
                  <a:t> </a:t>
                </a:r>
                <a:r>
                  <a:rPr lang="en-US" altLang="zh-CN" sz="1800" i="1" kern="100" dirty="0">
                    <a:solidFill>
                      <a:srgbClr val="000000"/>
                    </a:solidFill>
                    <a:effectLst/>
                    <a:latin typeface="宋体" panose="02010600030101010101" pitchFamily="2" charset="-122"/>
                    <a:ea typeface="Times New Roman" panose="02020603050405020304" pitchFamily="18" charset="0"/>
                    <a:cs typeface="宋体" panose="02010600030101010101" pitchFamily="2" charset="-122"/>
                  </a:rPr>
                  <a:t>k </a:t>
                </a:r>
                <a:r>
                  <a:rPr lang="zh-CN" altLang="zh-CN" sz="1800"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移动一个布里渊区：</a:t>
                </a:r>
                <a:r>
                  <a:rPr lang="zh-CN" altLang="en-US" sz="2800" i="0">
                    <a:latin typeface="Cambria Math" panose="02040503050406030204" pitchFamily="18" charset="0"/>
                  </a:rPr>
                  <a:t>𝑘′=𝑘+2𝜋</a:t>
                </a:r>
                <a:r>
                  <a:rPr lang="zh-CN" altLang="en-US" sz="2800" i="0">
                    <a:solidFill>
                      <a:srgbClr val="836967"/>
                    </a:solidFill>
                    <a:latin typeface="Cambria Math" panose="02040503050406030204" pitchFamily="18" charset="0"/>
                  </a:rPr>
                  <a:t>/</a:t>
                </a:r>
                <a:r>
                  <a:rPr lang="zh-CN" altLang="en-US" sz="2800" i="0">
                    <a:latin typeface="Cambria Math" panose="02040503050406030204" pitchFamily="18" charset="0"/>
                  </a:rPr>
                  <a:t>𝑎</a:t>
                </a:r>
                <a:endParaRPr lang="en-US" altLang="zh-CN"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800"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式（</a:t>
                </a:r>
                <a:r>
                  <a:rPr lang="en-US" altLang="zh-CN" sz="1800"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3-103</a:t>
                </a:r>
                <a:r>
                  <a:rPr lang="zh-CN" altLang="zh-CN" sz="1800"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）变成：</a:t>
                </a:r>
                <a:endParaRPr lang="zh-CN" altLang="zh-CN" sz="1800" kern="100" dirty="0">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p>
                <a:r>
                  <a:rPr lang="zh-CN" altLang="en-US" i="0">
                    <a:latin typeface="Cambria Math" panose="02040503050406030204" pitchFamily="18" charset="0"/>
                  </a:rPr>
                  <a:t>ℏ</a:t>
                </a:r>
                <a:r>
                  <a:rPr lang="zh-CN" altLang="en-US" i="0">
                    <a:solidFill>
                      <a:srgbClr val="836967"/>
                    </a:solidFill>
                    <a:latin typeface="Cambria Math" panose="02040503050406030204" pitchFamily="18" charset="0"/>
                  </a:rPr>
                  <a:t>^</a:t>
                </a:r>
                <a:r>
                  <a:rPr lang="zh-CN" altLang="en-US" i="0">
                    <a:latin typeface="Cambria Math" panose="02040503050406030204" pitchFamily="18" charset="0"/>
                  </a:rPr>
                  <a:t>2</a:t>
                </a:r>
                <a:r>
                  <a:rPr lang="zh-CN" altLang="en-US" i="0">
                    <a:solidFill>
                      <a:srgbClr val="836967"/>
                    </a:solidFill>
                    <a:latin typeface="Cambria Math" panose="02040503050406030204" pitchFamily="18" charset="0"/>
                  </a:rPr>
                  <a:t>/</a:t>
                </a:r>
                <a:r>
                  <a:rPr lang="zh-CN" altLang="en-US" i="0">
                    <a:latin typeface="Cambria Math" panose="02040503050406030204" pitchFamily="18" charset="0"/>
                  </a:rPr>
                  <a:t>2𝑚 ∑129_𝑛▒〖𝑢</a:t>
                </a:r>
                <a:r>
                  <a:rPr lang="zh-CN" altLang="en-US" i="0">
                    <a:solidFill>
                      <a:srgbClr val="836967"/>
                    </a:solidFill>
                    <a:latin typeface="Cambria Math" panose="02040503050406030204" pitchFamily="18" charset="0"/>
                  </a:rPr>
                  <a:t>_</a:t>
                </a:r>
                <a:r>
                  <a:rPr lang="zh-CN" altLang="en-US" i="0">
                    <a:latin typeface="Cambria Math" panose="02040503050406030204" pitchFamily="18" charset="0"/>
                  </a:rPr>
                  <a:t>𝑛</a:t>
                </a:r>
                <a:r>
                  <a:rPr lang="zh-CN" altLang="en-US" i="0">
                    <a:solidFill>
                      <a:srgbClr val="836967"/>
                    </a:solidFill>
                    <a:latin typeface="Cambria Math" panose="02040503050406030204" pitchFamily="18" charset="0"/>
                  </a:rPr>
                  <a:t> (</a:t>
                </a:r>
                <a:r>
                  <a:rPr lang="zh-CN" altLang="en-US" i="0">
                    <a:latin typeface="Cambria Math" panose="02040503050406030204" pitchFamily="18" charset="0"/>
                  </a:rPr>
                  <a:t>𝑘′−2𝜋</a:t>
                </a:r>
                <a:r>
                  <a:rPr lang="zh-CN" altLang="en-US" i="0">
                    <a:solidFill>
                      <a:srgbClr val="836967"/>
                    </a:solidFill>
                    <a:latin typeface="Cambria Math" panose="02040503050406030204" pitchFamily="18" charset="0"/>
                  </a:rPr>
                  <a:t>/</a:t>
                </a:r>
                <a:r>
                  <a:rPr lang="zh-CN" altLang="en-US" i="0">
                    <a:latin typeface="Cambria Math" panose="02040503050406030204" pitchFamily="18" charset="0"/>
                  </a:rPr>
                  <a:t>𝑎+2𝜋</a:t>
                </a:r>
                <a:r>
                  <a:rPr lang="zh-CN" altLang="en-US" i="0">
                    <a:solidFill>
                      <a:srgbClr val="836967"/>
                    </a:solidFill>
                    <a:latin typeface="Cambria Math" panose="02040503050406030204" pitchFamily="18" charset="0"/>
                  </a:rPr>
                  <a:t>/</a:t>
                </a:r>
                <a:r>
                  <a:rPr lang="zh-CN" altLang="en-US" i="0">
                    <a:latin typeface="Cambria Math" panose="02040503050406030204" pitchFamily="18" charset="0"/>
                  </a:rPr>
                  <a:t>𝑎 𝑛)</a:t>
                </a:r>
                <a:r>
                  <a:rPr lang="zh-CN" altLang="en-US" i="0">
                    <a:solidFill>
                      <a:srgbClr val="836967"/>
                    </a:solidFill>
                    <a:latin typeface="Cambria Math" panose="02040503050406030204" pitchFamily="18" charset="0"/>
                  </a:rPr>
                  <a:t>^</a:t>
                </a:r>
                <a:r>
                  <a:rPr lang="zh-CN" altLang="en-US" i="0">
                    <a:latin typeface="Cambria Math" panose="02040503050406030204" pitchFamily="18" charset="0"/>
                  </a:rPr>
                  <a:t>2</a:t>
                </a:r>
                <a:r>
                  <a:rPr lang="zh-CN" altLang="en-US" i="0">
                    <a:solidFill>
                      <a:srgbClr val="836967"/>
                    </a:solidFill>
                    <a:latin typeface="Cambria Math" panose="02040503050406030204" pitchFamily="18" charset="0"/>
                  </a:rPr>
                  <a:t> </a:t>
                </a:r>
                <a:r>
                  <a:rPr lang="zh-CN" altLang="en-US" i="0">
                    <a:latin typeface="Cambria Math" panose="02040503050406030204" pitchFamily="18" charset="0"/>
                  </a:rPr>
                  <a:t>𝑒</a:t>
                </a:r>
                <a:r>
                  <a:rPr lang="zh-CN" altLang="en-US" i="0">
                    <a:solidFill>
                      <a:srgbClr val="836967"/>
                    </a:solidFill>
                    <a:latin typeface="Cambria Math" panose="02040503050406030204" pitchFamily="18" charset="0"/>
                  </a:rPr>
                  <a:t>^</a:t>
                </a:r>
                <a:r>
                  <a:rPr lang="zh-CN" altLang="en-US" i="0">
                    <a:latin typeface="Cambria Math" panose="02040503050406030204" pitchFamily="18" charset="0"/>
                  </a:rPr>
                  <a:t>𝑖(𝑘′−2𝜋</a:t>
                </a:r>
                <a:r>
                  <a:rPr lang="zh-CN" altLang="en-US" i="0">
                    <a:solidFill>
                      <a:srgbClr val="836967"/>
                    </a:solidFill>
                    <a:latin typeface="Cambria Math" panose="02040503050406030204" pitchFamily="18" charset="0"/>
                  </a:rPr>
                  <a:t>/</a:t>
                </a:r>
                <a:r>
                  <a:rPr lang="zh-CN" altLang="en-US" i="0">
                    <a:latin typeface="Cambria Math" panose="02040503050406030204" pitchFamily="18" charset="0"/>
                  </a:rPr>
                  <a:t>𝑎+2𝜋</a:t>
                </a:r>
                <a:r>
                  <a:rPr lang="zh-CN" altLang="en-US" i="0">
                    <a:solidFill>
                      <a:srgbClr val="836967"/>
                    </a:solidFill>
                    <a:latin typeface="Cambria Math" panose="02040503050406030204" pitchFamily="18" charset="0"/>
                  </a:rPr>
                  <a:t>/</a:t>
                </a:r>
                <a:r>
                  <a:rPr lang="zh-CN" altLang="en-US" i="0">
                    <a:latin typeface="Cambria Math" panose="02040503050406030204" pitchFamily="18" charset="0"/>
                  </a:rPr>
                  <a:t>𝑎 𝑛)𝑥 〗+𝑒</a:t>
                </a:r>
                <a:r>
                  <a:rPr lang="zh-CN" altLang="en-US" i="0">
                    <a:solidFill>
                      <a:srgbClr val="836967"/>
                    </a:solidFill>
                    <a:latin typeface="Cambria Math" panose="02040503050406030204" pitchFamily="18" charset="0"/>
                  </a:rPr>
                  <a:t>^</a:t>
                </a:r>
                <a:r>
                  <a:rPr lang="zh-CN" altLang="en-US" i="0">
                    <a:latin typeface="Cambria Math" panose="02040503050406030204" pitchFamily="18" charset="0"/>
                  </a:rPr>
                  <a:t>𝑖(𝑘′−2𝜋</a:t>
                </a:r>
                <a:r>
                  <a:rPr lang="zh-CN" altLang="en-US" i="0">
                    <a:solidFill>
                      <a:srgbClr val="836967"/>
                    </a:solidFill>
                    <a:latin typeface="Cambria Math" panose="02040503050406030204" pitchFamily="18" charset="0"/>
                  </a:rPr>
                  <a:t>/</a:t>
                </a:r>
                <a:r>
                  <a:rPr lang="zh-CN" altLang="en-US" i="0">
                    <a:latin typeface="Cambria Math" panose="02040503050406030204" pitchFamily="18" charset="0"/>
                  </a:rPr>
                  <a:t>𝑎)𝑥 ∑129_𝑝▒∑129_𝑚▒〖𝑉</a:t>
                </a:r>
                <a:r>
                  <a:rPr lang="zh-CN" altLang="en-US" i="0">
                    <a:solidFill>
                      <a:srgbClr val="836967"/>
                    </a:solidFill>
                    <a:latin typeface="Cambria Math" panose="02040503050406030204" pitchFamily="18" charset="0"/>
                  </a:rPr>
                  <a:t>_</a:t>
                </a:r>
                <a:r>
                  <a:rPr lang="zh-CN" altLang="en-US" i="0">
                    <a:latin typeface="Cambria Math" panose="02040503050406030204" pitchFamily="18" charset="0"/>
                  </a:rPr>
                  <a:t>𝑝</a:t>
                </a:r>
                <a:r>
                  <a:rPr lang="zh-CN" altLang="en-US" i="0">
                    <a:solidFill>
                      <a:srgbClr val="836967"/>
                    </a:solidFill>
                    <a:latin typeface="Cambria Math" panose="02040503050406030204" pitchFamily="18" charset="0"/>
                  </a:rPr>
                  <a:t> </a:t>
                </a:r>
                <a:r>
                  <a:rPr lang="zh-CN" altLang="en-US" i="0">
                    <a:latin typeface="Cambria Math" panose="02040503050406030204" pitchFamily="18" charset="0"/>
                  </a:rPr>
                  <a:t>𝑢</a:t>
                </a:r>
                <a:r>
                  <a:rPr lang="zh-CN" altLang="en-US" i="0">
                    <a:solidFill>
                      <a:srgbClr val="836967"/>
                    </a:solidFill>
                    <a:latin typeface="Cambria Math" panose="02040503050406030204" pitchFamily="18" charset="0"/>
                  </a:rPr>
                  <a:t>_</a:t>
                </a:r>
                <a:r>
                  <a:rPr lang="zh-CN" altLang="en-US" i="0">
                    <a:latin typeface="Cambria Math" panose="02040503050406030204" pitchFamily="18" charset="0"/>
                  </a:rPr>
                  <a:t>𝑚</a:t>
                </a:r>
                <a:r>
                  <a:rPr lang="zh-CN" altLang="en-US" i="0">
                    <a:solidFill>
                      <a:srgbClr val="836967"/>
                    </a:solidFill>
                    <a:latin typeface="Cambria Math" panose="02040503050406030204" pitchFamily="18" charset="0"/>
                  </a:rPr>
                  <a:t> </a:t>
                </a:r>
                <a:r>
                  <a:rPr lang="zh-CN" altLang="en-US" i="0">
                    <a:latin typeface="Cambria Math" panose="02040503050406030204" pitchFamily="18" charset="0"/>
                  </a:rPr>
                  <a:t>𝑒</a:t>
                </a:r>
                <a:r>
                  <a:rPr lang="zh-CN" altLang="en-US" i="0">
                    <a:solidFill>
                      <a:srgbClr val="836967"/>
                    </a:solidFill>
                    <a:latin typeface="Cambria Math" panose="02040503050406030204" pitchFamily="18" charset="0"/>
                  </a:rPr>
                  <a:t>^(</a:t>
                </a:r>
                <a:r>
                  <a:rPr lang="zh-CN" altLang="en-US" i="0">
                    <a:latin typeface="Cambria Math" panose="02040503050406030204" pitchFamily="18" charset="0"/>
                  </a:rPr>
                  <a:t>𝑖 2𝜋</a:t>
                </a:r>
                <a:r>
                  <a:rPr lang="zh-CN" altLang="en-US" i="0">
                    <a:solidFill>
                      <a:srgbClr val="836967"/>
                    </a:solidFill>
                    <a:latin typeface="Cambria Math" panose="02040503050406030204" pitchFamily="18" charset="0"/>
                  </a:rPr>
                  <a:t>/</a:t>
                </a:r>
                <a:r>
                  <a:rPr lang="zh-CN" altLang="en-US" i="0">
                    <a:latin typeface="Cambria Math" panose="02040503050406030204" pitchFamily="18" charset="0"/>
                  </a:rPr>
                  <a:t>𝑎 𝑝𝑥</a:t>
                </a:r>
                <a:r>
                  <a:rPr lang="zh-CN" altLang="en-US" i="0">
                    <a:solidFill>
                      <a:srgbClr val="836967"/>
                    </a:solidFill>
                    <a:latin typeface="Cambria Math" panose="02040503050406030204" pitchFamily="18" charset="0"/>
                  </a:rPr>
                  <a:t>) </a:t>
                </a:r>
                <a:r>
                  <a:rPr lang="zh-CN" altLang="en-US" i="0">
                    <a:latin typeface="Cambria Math" panose="02040503050406030204" pitchFamily="18" charset="0"/>
                  </a:rPr>
                  <a:t>𝑒</a:t>
                </a:r>
                <a:r>
                  <a:rPr lang="zh-CN" altLang="en-US" i="0">
                    <a:solidFill>
                      <a:srgbClr val="836967"/>
                    </a:solidFill>
                    <a:latin typeface="Cambria Math" panose="02040503050406030204" pitchFamily="18" charset="0"/>
                  </a:rPr>
                  <a:t>^(</a:t>
                </a:r>
                <a:r>
                  <a:rPr lang="zh-CN" altLang="en-US" i="0">
                    <a:latin typeface="Cambria Math" panose="02040503050406030204" pitchFamily="18" charset="0"/>
                  </a:rPr>
                  <a:t>𝑖 2𝜋</a:t>
                </a:r>
                <a:r>
                  <a:rPr lang="zh-CN" altLang="en-US" i="0">
                    <a:solidFill>
                      <a:srgbClr val="836967"/>
                    </a:solidFill>
                    <a:latin typeface="Cambria Math" panose="02040503050406030204" pitchFamily="18" charset="0"/>
                  </a:rPr>
                  <a:t>/</a:t>
                </a:r>
                <a:r>
                  <a:rPr lang="zh-CN" altLang="en-US" i="0">
                    <a:latin typeface="Cambria Math" panose="02040503050406030204" pitchFamily="18" charset="0"/>
                  </a:rPr>
                  <a:t>𝑎 𝑚𝑥</a:t>
                </a:r>
                <a:r>
                  <a:rPr lang="zh-CN" altLang="en-US" i="0">
                    <a:solidFill>
                      <a:srgbClr val="836967"/>
                    </a:solidFill>
                    <a:latin typeface="Cambria Math" panose="02040503050406030204" pitchFamily="18" charset="0"/>
                  </a:rPr>
                  <a:t>) 〗</a:t>
                </a:r>
                <a:r>
                  <a:rPr lang="zh-CN" altLang="en-US" i="0">
                    <a:latin typeface="Cambria Math" panose="02040503050406030204" pitchFamily="18" charset="0"/>
                  </a:rPr>
                  <a:t>=𝐸𝑒</a:t>
                </a:r>
                <a:r>
                  <a:rPr lang="zh-CN" altLang="en-US" i="0">
                    <a:solidFill>
                      <a:srgbClr val="836967"/>
                    </a:solidFill>
                    <a:latin typeface="Cambria Math" panose="02040503050406030204" pitchFamily="18" charset="0"/>
                  </a:rPr>
                  <a:t>^</a:t>
                </a:r>
                <a:r>
                  <a:rPr lang="zh-CN" altLang="en-US" i="0">
                    <a:latin typeface="Cambria Math" panose="02040503050406030204" pitchFamily="18" charset="0"/>
                  </a:rPr>
                  <a:t>𝑖(𝑘′−2𝜋</a:t>
                </a:r>
                <a:r>
                  <a:rPr lang="zh-CN" altLang="en-US" i="0">
                    <a:solidFill>
                      <a:srgbClr val="836967"/>
                    </a:solidFill>
                    <a:latin typeface="Cambria Math" panose="02040503050406030204" pitchFamily="18" charset="0"/>
                  </a:rPr>
                  <a:t>/</a:t>
                </a:r>
                <a:r>
                  <a:rPr lang="zh-CN" altLang="en-US" i="0">
                    <a:latin typeface="Cambria Math" panose="02040503050406030204" pitchFamily="18" charset="0"/>
                  </a:rPr>
                  <a:t>𝑎)𝑥 ∑129_𝑞▒〖𝑢</a:t>
                </a:r>
                <a:r>
                  <a:rPr lang="zh-CN" altLang="en-US" i="0">
                    <a:solidFill>
                      <a:srgbClr val="836967"/>
                    </a:solidFill>
                    <a:latin typeface="Cambria Math" panose="02040503050406030204" pitchFamily="18" charset="0"/>
                  </a:rPr>
                  <a:t>_</a:t>
                </a:r>
                <a:r>
                  <a:rPr lang="zh-CN" altLang="en-US" i="0">
                    <a:latin typeface="Cambria Math" panose="02040503050406030204" pitchFamily="18" charset="0"/>
                  </a:rPr>
                  <a:t>𝑞</a:t>
                </a:r>
                <a:r>
                  <a:rPr lang="zh-CN" altLang="en-US" i="0">
                    <a:solidFill>
                      <a:srgbClr val="836967"/>
                    </a:solidFill>
                    <a:latin typeface="Cambria Math" panose="02040503050406030204" pitchFamily="18" charset="0"/>
                  </a:rPr>
                  <a:t> </a:t>
                </a:r>
                <a:r>
                  <a:rPr lang="zh-CN" altLang="en-US" i="0">
                    <a:latin typeface="Cambria Math" panose="02040503050406030204" pitchFamily="18" charset="0"/>
                  </a:rPr>
                  <a:t>𝑒</a:t>
                </a:r>
                <a:r>
                  <a:rPr lang="zh-CN" altLang="en-US" i="0">
                    <a:solidFill>
                      <a:srgbClr val="836967"/>
                    </a:solidFill>
                    <a:latin typeface="Cambria Math" panose="02040503050406030204" pitchFamily="18" charset="0"/>
                  </a:rPr>
                  <a:t>^(</a:t>
                </a:r>
                <a:r>
                  <a:rPr lang="zh-CN" altLang="en-US" i="0">
                    <a:latin typeface="Cambria Math" panose="02040503050406030204" pitchFamily="18" charset="0"/>
                  </a:rPr>
                  <a:t>𝑖 2𝜋</a:t>
                </a:r>
                <a:r>
                  <a:rPr lang="zh-CN" altLang="en-US" i="0">
                    <a:solidFill>
                      <a:srgbClr val="836967"/>
                    </a:solidFill>
                    <a:latin typeface="Cambria Math" panose="02040503050406030204" pitchFamily="18" charset="0"/>
                  </a:rPr>
                  <a:t>/</a:t>
                </a:r>
                <a:r>
                  <a:rPr lang="zh-CN" altLang="en-US" i="0">
                    <a:latin typeface="Cambria Math" panose="02040503050406030204" pitchFamily="18" charset="0"/>
                  </a:rPr>
                  <a:t>𝑎 𝑞𝑥</a:t>
                </a:r>
                <a:r>
                  <a:rPr lang="zh-CN" altLang="en-US" i="0">
                    <a:solidFill>
                      <a:srgbClr val="836967"/>
                    </a:solidFill>
                    <a:latin typeface="Cambria Math" panose="02040503050406030204" pitchFamily="18" charset="0"/>
                  </a:rPr>
                  <a:t>) 〗</a:t>
                </a:r>
                <a:endParaRPr lang="en-US" altLang="zh-CN"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8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特征方程（</a:t>
                </a:r>
                <a:r>
                  <a:rPr lang="en-US" altLang="zh-CN" sz="1800"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3-106</a:t>
                </a:r>
                <a:r>
                  <a:rPr lang="zh-CN" altLang="zh-CN" sz="18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）则变为：</a:t>
                </a:r>
                <a:endParaRPr lang="zh-CN" altLang="zh-CN" sz="1800" kern="100" dirty="0">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p>
                <a:r>
                  <a:rPr lang="zh-CN" altLang="en-US" i="0">
                    <a:latin typeface="Cambria Math" panose="02040503050406030204" pitchFamily="18" charset="0"/>
                  </a:rPr>
                  <a:t>[.</a:t>
                </a:r>
                <a:r>
                  <a:rPr lang="zh-CN" altLang="en-US" i="0">
                    <a:solidFill>
                      <a:srgbClr val="836967"/>
                    </a:solidFill>
                    <a:latin typeface="Cambria Math" panose="02040503050406030204" pitchFamily="18" charset="0"/>
                  </a:rPr>
                  <a:t>■(</a:t>
                </a:r>
                <a:r>
                  <a:rPr lang="zh-CN" altLang="en-US" i="0">
                    <a:latin typeface="Cambria Math" panose="02040503050406030204" pitchFamily="18" charset="0"/>
                  </a:rPr>
                  <a:t>...&amp;...&amp;...&amp;...&amp;...@...&amp;ℏ</a:t>
                </a:r>
                <a:r>
                  <a:rPr lang="zh-CN" altLang="en-US" i="0">
                    <a:solidFill>
                      <a:srgbClr val="836967"/>
                    </a:solidFill>
                    <a:latin typeface="Cambria Math" panose="02040503050406030204" pitchFamily="18" charset="0"/>
                  </a:rPr>
                  <a:t>^</a:t>
                </a:r>
                <a:r>
                  <a:rPr lang="zh-CN" altLang="en-US" i="0">
                    <a:latin typeface="Cambria Math" panose="02040503050406030204" pitchFamily="18" charset="0"/>
                  </a:rPr>
                  <a:t>2</a:t>
                </a:r>
                <a:r>
                  <a:rPr lang="zh-CN" altLang="en-US" i="0">
                    <a:solidFill>
                      <a:srgbClr val="836967"/>
                    </a:solidFill>
                    <a:latin typeface="Cambria Math" panose="02040503050406030204" pitchFamily="18" charset="0"/>
                  </a:rPr>
                  <a:t>/</a:t>
                </a:r>
                <a:r>
                  <a:rPr lang="zh-CN" altLang="en-US" i="0">
                    <a:latin typeface="Cambria Math" panose="02040503050406030204" pitchFamily="18" charset="0"/>
                  </a:rPr>
                  <a:t>2𝑚</a:t>
                </a:r>
                <a:r>
                  <a:rPr lang="zh-CN" altLang="en-US" i="0">
                    <a:solidFill>
                      <a:srgbClr val="836967"/>
                    </a:solidFill>
                    <a:latin typeface="Cambria Math" panose="02040503050406030204" pitchFamily="18" charset="0"/>
                  </a:rPr>
                  <a:t> (</a:t>
                </a:r>
                <a:r>
                  <a:rPr lang="zh-CN" altLang="en-US" i="0">
                    <a:latin typeface="Cambria Math" panose="02040503050406030204" pitchFamily="18" charset="0"/>
                  </a:rPr>
                  <a:t>𝑘−4𝜋</a:t>
                </a:r>
                <a:r>
                  <a:rPr lang="zh-CN" altLang="en-US" i="0">
                    <a:solidFill>
                      <a:srgbClr val="836967"/>
                    </a:solidFill>
                    <a:latin typeface="Cambria Math" panose="02040503050406030204" pitchFamily="18" charset="0"/>
                  </a:rPr>
                  <a:t>/</a:t>
                </a:r>
                <a:r>
                  <a:rPr lang="zh-CN" altLang="en-US" i="0">
                    <a:latin typeface="Cambria Math" panose="02040503050406030204" pitchFamily="18" charset="0"/>
                  </a:rPr>
                  <a:t>𝑎)</a:t>
                </a:r>
                <a:r>
                  <a:rPr lang="zh-CN" altLang="en-US" i="0">
                    <a:solidFill>
                      <a:srgbClr val="836967"/>
                    </a:solidFill>
                    <a:latin typeface="Cambria Math" panose="02040503050406030204" pitchFamily="18" charset="0"/>
                  </a:rPr>
                  <a:t>^</a:t>
                </a:r>
                <a:r>
                  <a:rPr lang="zh-CN" altLang="en-US" i="0">
                    <a:latin typeface="Cambria Math" panose="02040503050406030204" pitchFamily="18" charset="0"/>
                  </a:rPr>
                  <a:t>2+𝑉</a:t>
                </a:r>
                <a:r>
                  <a:rPr lang="zh-CN" altLang="en-US" i="0">
                    <a:solidFill>
                      <a:srgbClr val="836967"/>
                    </a:solidFill>
                    <a:latin typeface="Cambria Math" panose="02040503050406030204" pitchFamily="18" charset="0"/>
                  </a:rPr>
                  <a:t>_</a:t>
                </a:r>
                <a:r>
                  <a:rPr lang="zh-CN" altLang="en-US" i="0">
                    <a:latin typeface="Cambria Math" panose="02040503050406030204" pitchFamily="18" charset="0"/>
                  </a:rPr>
                  <a:t>0−𝐸&amp;𝑉</a:t>
                </a:r>
                <a:r>
                  <a:rPr lang="zh-CN" altLang="en-US" i="0">
                    <a:solidFill>
                      <a:srgbClr val="836967"/>
                    </a:solidFill>
                    <a:latin typeface="Cambria Math" panose="02040503050406030204" pitchFamily="18" charset="0"/>
                  </a:rPr>
                  <a:t>_(</a:t>
                </a:r>
                <a:r>
                  <a:rPr lang="zh-CN" altLang="en-US" i="0">
                    <a:latin typeface="Cambria Math" panose="02040503050406030204" pitchFamily="18" charset="0"/>
                  </a:rPr>
                  <a:t>−1</a:t>
                </a:r>
                <a:r>
                  <a:rPr lang="zh-CN" altLang="en-US" i="0">
                    <a:solidFill>
                      <a:srgbClr val="836967"/>
                    </a:solidFill>
                    <a:latin typeface="Cambria Math" panose="02040503050406030204" pitchFamily="18" charset="0"/>
                  </a:rPr>
                  <a:t>)&amp;</a:t>
                </a:r>
                <a:r>
                  <a:rPr lang="zh-CN" altLang="en-US" i="0">
                    <a:latin typeface="Cambria Math" panose="02040503050406030204" pitchFamily="18" charset="0"/>
                  </a:rPr>
                  <a:t>𝑉</a:t>
                </a:r>
                <a:r>
                  <a:rPr lang="zh-CN" altLang="en-US" i="0">
                    <a:solidFill>
                      <a:srgbClr val="836967"/>
                    </a:solidFill>
                    <a:latin typeface="Cambria Math" panose="02040503050406030204" pitchFamily="18" charset="0"/>
                  </a:rPr>
                  <a:t>_(</a:t>
                </a:r>
                <a:r>
                  <a:rPr lang="zh-CN" altLang="en-US" i="0">
                    <a:latin typeface="Cambria Math" panose="02040503050406030204" pitchFamily="18" charset="0"/>
                  </a:rPr>
                  <a:t>−2</a:t>
                </a:r>
                <a:r>
                  <a:rPr lang="zh-CN" altLang="en-US" i="0">
                    <a:solidFill>
                      <a:srgbClr val="836967"/>
                    </a:solidFill>
                    <a:latin typeface="Cambria Math" panose="02040503050406030204" pitchFamily="18" charset="0"/>
                  </a:rPr>
                  <a:t>)&amp;</a:t>
                </a:r>
                <a:r>
                  <a:rPr lang="zh-CN" altLang="en-US" i="0">
                    <a:latin typeface="Cambria Math" panose="02040503050406030204" pitchFamily="18" charset="0"/>
                  </a:rPr>
                  <a:t>...@...&amp;𝑉</a:t>
                </a:r>
                <a:r>
                  <a:rPr lang="zh-CN" altLang="en-US" i="0">
                    <a:solidFill>
                      <a:srgbClr val="836967"/>
                    </a:solidFill>
                    <a:latin typeface="Cambria Math" panose="02040503050406030204" pitchFamily="18" charset="0"/>
                  </a:rPr>
                  <a:t>_</a:t>
                </a:r>
                <a:r>
                  <a:rPr lang="zh-CN" altLang="en-US" i="0">
                    <a:latin typeface="Cambria Math" panose="02040503050406030204" pitchFamily="18" charset="0"/>
                  </a:rPr>
                  <a:t>1&amp;ℏ</a:t>
                </a:r>
                <a:r>
                  <a:rPr lang="zh-CN" altLang="en-US" i="0">
                    <a:solidFill>
                      <a:srgbClr val="836967"/>
                    </a:solidFill>
                    <a:latin typeface="Cambria Math" panose="02040503050406030204" pitchFamily="18" charset="0"/>
                  </a:rPr>
                  <a:t>^</a:t>
                </a:r>
                <a:r>
                  <a:rPr lang="zh-CN" altLang="en-US" i="0">
                    <a:latin typeface="Cambria Math" panose="02040503050406030204" pitchFamily="18" charset="0"/>
                  </a:rPr>
                  <a:t>2</a:t>
                </a:r>
                <a:r>
                  <a:rPr lang="zh-CN" altLang="en-US" i="0">
                    <a:solidFill>
                      <a:srgbClr val="836967"/>
                    </a:solidFill>
                    <a:latin typeface="Cambria Math" panose="02040503050406030204" pitchFamily="18" charset="0"/>
                  </a:rPr>
                  <a:t>/</a:t>
                </a:r>
                <a:r>
                  <a:rPr lang="zh-CN" altLang="en-US" i="0">
                    <a:latin typeface="Cambria Math" panose="02040503050406030204" pitchFamily="18" charset="0"/>
                  </a:rPr>
                  <a:t>2𝑚</a:t>
                </a:r>
                <a:r>
                  <a:rPr lang="zh-CN" altLang="en-US" i="0">
                    <a:solidFill>
                      <a:srgbClr val="836967"/>
                    </a:solidFill>
                    <a:latin typeface="Cambria Math" panose="02040503050406030204" pitchFamily="18" charset="0"/>
                  </a:rPr>
                  <a:t> (</a:t>
                </a:r>
                <a:r>
                  <a:rPr lang="zh-CN" altLang="en-US" i="0">
                    <a:latin typeface="Cambria Math" panose="02040503050406030204" pitchFamily="18" charset="0"/>
                  </a:rPr>
                  <a:t>𝑘−2𝜋</a:t>
                </a:r>
                <a:r>
                  <a:rPr lang="zh-CN" altLang="en-US" i="0">
                    <a:solidFill>
                      <a:srgbClr val="836967"/>
                    </a:solidFill>
                    <a:latin typeface="Cambria Math" panose="02040503050406030204" pitchFamily="18" charset="0"/>
                  </a:rPr>
                  <a:t>/</a:t>
                </a:r>
                <a:r>
                  <a:rPr lang="zh-CN" altLang="en-US" i="0">
                    <a:latin typeface="Cambria Math" panose="02040503050406030204" pitchFamily="18" charset="0"/>
                  </a:rPr>
                  <a:t>𝑎)</a:t>
                </a:r>
                <a:r>
                  <a:rPr lang="zh-CN" altLang="en-US" i="0">
                    <a:solidFill>
                      <a:srgbClr val="836967"/>
                    </a:solidFill>
                    <a:latin typeface="Cambria Math" panose="02040503050406030204" pitchFamily="18" charset="0"/>
                  </a:rPr>
                  <a:t>^</a:t>
                </a:r>
                <a:r>
                  <a:rPr lang="zh-CN" altLang="en-US" i="0">
                    <a:latin typeface="Cambria Math" panose="02040503050406030204" pitchFamily="18" charset="0"/>
                  </a:rPr>
                  <a:t>2+𝑉</a:t>
                </a:r>
                <a:r>
                  <a:rPr lang="zh-CN" altLang="en-US" i="0">
                    <a:solidFill>
                      <a:srgbClr val="836967"/>
                    </a:solidFill>
                    <a:latin typeface="Cambria Math" panose="02040503050406030204" pitchFamily="18" charset="0"/>
                  </a:rPr>
                  <a:t>_</a:t>
                </a:r>
                <a:r>
                  <a:rPr lang="zh-CN" altLang="en-US" i="0">
                    <a:latin typeface="Cambria Math" panose="02040503050406030204" pitchFamily="18" charset="0"/>
                  </a:rPr>
                  <a:t>0−𝐸&amp;𝑉</a:t>
                </a:r>
                <a:r>
                  <a:rPr lang="zh-CN" altLang="en-US" i="0">
                    <a:solidFill>
                      <a:srgbClr val="836967"/>
                    </a:solidFill>
                    <a:latin typeface="Cambria Math" panose="02040503050406030204" pitchFamily="18" charset="0"/>
                  </a:rPr>
                  <a:t>_(</a:t>
                </a:r>
                <a:r>
                  <a:rPr lang="zh-CN" altLang="en-US" i="0">
                    <a:latin typeface="Cambria Math" panose="02040503050406030204" pitchFamily="18" charset="0"/>
                  </a:rPr>
                  <a:t>−1</a:t>
                </a:r>
                <a:r>
                  <a:rPr lang="zh-CN" altLang="en-US" i="0">
                    <a:solidFill>
                      <a:srgbClr val="836967"/>
                    </a:solidFill>
                    <a:latin typeface="Cambria Math" panose="02040503050406030204" pitchFamily="18" charset="0"/>
                  </a:rPr>
                  <a:t>)&amp;</a:t>
                </a:r>
                <a:r>
                  <a:rPr lang="zh-CN" altLang="en-US" i="0">
                    <a:latin typeface="Cambria Math" panose="02040503050406030204" pitchFamily="18" charset="0"/>
                  </a:rPr>
                  <a:t>...@...&amp;𝑉</a:t>
                </a:r>
                <a:r>
                  <a:rPr lang="zh-CN" altLang="en-US" i="0">
                    <a:solidFill>
                      <a:srgbClr val="836967"/>
                    </a:solidFill>
                    <a:latin typeface="Cambria Math" panose="02040503050406030204" pitchFamily="18" charset="0"/>
                  </a:rPr>
                  <a:t>_</a:t>
                </a:r>
                <a:r>
                  <a:rPr lang="zh-CN" altLang="en-US" i="0">
                    <a:latin typeface="Cambria Math" panose="02040503050406030204" pitchFamily="18" charset="0"/>
                  </a:rPr>
                  <a:t>2&amp;𝑉</a:t>
                </a:r>
                <a:r>
                  <a:rPr lang="zh-CN" altLang="en-US" i="0">
                    <a:solidFill>
                      <a:srgbClr val="836967"/>
                    </a:solidFill>
                    <a:latin typeface="Cambria Math" panose="02040503050406030204" pitchFamily="18" charset="0"/>
                  </a:rPr>
                  <a:t>_</a:t>
                </a:r>
                <a:r>
                  <a:rPr lang="zh-CN" altLang="en-US" i="0">
                    <a:latin typeface="Cambria Math" panose="02040503050406030204" pitchFamily="18" charset="0"/>
                  </a:rPr>
                  <a:t>1&amp;ℏ</a:t>
                </a:r>
                <a:r>
                  <a:rPr lang="zh-CN" altLang="en-US" i="0">
                    <a:solidFill>
                      <a:srgbClr val="836967"/>
                    </a:solidFill>
                    <a:latin typeface="Cambria Math" panose="02040503050406030204" pitchFamily="18" charset="0"/>
                  </a:rPr>
                  <a:t>^</a:t>
                </a:r>
                <a:r>
                  <a:rPr lang="zh-CN" altLang="en-US" i="0">
                    <a:latin typeface="Cambria Math" panose="02040503050406030204" pitchFamily="18" charset="0"/>
                  </a:rPr>
                  <a:t>2</a:t>
                </a:r>
                <a:r>
                  <a:rPr lang="zh-CN" altLang="en-US" i="0">
                    <a:solidFill>
                      <a:srgbClr val="836967"/>
                    </a:solidFill>
                    <a:latin typeface="Cambria Math" panose="02040503050406030204" pitchFamily="18" charset="0"/>
                  </a:rPr>
                  <a:t>/</a:t>
                </a:r>
                <a:r>
                  <a:rPr lang="zh-CN" altLang="en-US" i="0">
                    <a:latin typeface="Cambria Math" panose="02040503050406030204" pitchFamily="18" charset="0"/>
                  </a:rPr>
                  <a:t>2𝑚</a:t>
                </a:r>
                <a:r>
                  <a:rPr lang="zh-CN" altLang="en-US" i="0">
                    <a:solidFill>
                      <a:srgbClr val="836967"/>
                    </a:solidFill>
                    <a:latin typeface="Cambria Math" panose="02040503050406030204" pitchFamily="18" charset="0"/>
                  </a:rPr>
                  <a:t> </a:t>
                </a:r>
                <a:r>
                  <a:rPr lang="zh-CN" altLang="en-US" i="0">
                    <a:latin typeface="Cambria Math" panose="02040503050406030204" pitchFamily="18" charset="0"/>
                  </a:rPr>
                  <a:t>𝑘</a:t>
                </a:r>
                <a:r>
                  <a:rPr lang="zh-CN" altLang="en-US" i="0">
                    <a:solidFill>
                      <a:srgbClr val="836967"/>
                    </a:solidFill>
                    <a:latin typeface="Cambria Math" panose="02040503050406030204" pitchFamily="18" charset="0"/>
                  </a:rPr>
                  <a:t>^</a:t>
                </a:r>
                <a:r>
                  <a:rPr lang="zh-CN" altLang="en-US" i="0">
                    <a:latin typeface="Cambria Math" panose="02040503050406030204" pitchFamily="18" charset="0"/>
                  </a:rPr>
                  <a:t>2+𝑉</a:t>
                </a:r>
                <a:r>
                  <a:rPr lang="zh-CN" altLang="en-US" i="0">
                    <a:solidFill>
                      <a:srgbClr val="836967"/>
                    </a:solidFill>
                    <a:latin typeface="Cambria Math" panose="02040503050406030204" pitchFamily="18" charset="0"/>
                  </a:rPr>
                  <a:t>_</a:t>
                </a:r>
                <a:r>
                  <a:rPr lang="zh-CN" altLang="en-US" i="0">
                    <a:latin typeface="Cambria Math" panose="02040503050406030204" pitchFamily="18" charset="0"/>
                  </a:rPr>
                  <a:t>0−𝐸&amp;...@...&amp;...&amp;...&amp;...&amp;...)][</a:t>
                </a:r>
                <a:r>
                  <a:rPr lang="zh-CN" altLang="en-US" i="0">
                    <a:solidFill>
                      <a:srgbClr val="836967"/>
                    </a:solidFill>
                    <a:latin typeface="Cambria Math" panose="02040503050406030204" pitchFamily="18" charset="0"/>
                  </a:rPr>
                  <a:t>■(■(</a:t>
                </a:r>
                <a:r>
                  <a:rPr lang="zh-CN" altLang="en-US" i="0">
                    <a:latin typeface="Cambria Math" panose="02040503050406030204" pitchFamily="18" charset="0"/>
                  </a:rPr>
                  <a:t>...@)@𝑢</a:t>
                </a:r>
                <a:r>
                  <a:rPr lang="zh-CN" altLang="en-US" i="0">
                    <a:solidFill>
                      <a:srgbClr val="836967"/>
                    </a:solidFill>
                    <a:latin typeface="Cambria Math" panose="02040503050406030204" pitchFamily="18" charset="0"/>
                  </a:rPr>
                  <a:t>_■(</a:t>
                </a:r>
                <a:r>
                  <a:rPr lang="zh-CN" altLang="en-US" i="0">
                    <a:latin typeface="Cambria Math" panose="02040503050406030204" pitchFamily="18" charset="0"/>
                  </a:rPr>
                  <a:t>−1@)@𝑢</a:t>
                </a:r>
                <a:r>
                  <a:rPr lang="zh-CN" altLang="en-US" i="0">
                    <a:solidFill>
                      <a:srgbClr val="836967"/>
                    </a:solidFill>
                    <a:latin typeface="Cambria Math" panose="02040503050406030204" pitchFamily="18" charset="0"/>
                  </a:rPr>
                  <a:t>_■(</a:t>
                </a:r>
                <a:r>
                  <a:rPr lang="zh-CN" altLang="en-US" i="0">
                    <a:latin typeface="Cambria Math" panose="02040503050406030204" pitchFamily="18" charset="0"/>
                  </a:rPr>
                  <a:t>0@)@</a:t>
                </a:r>
                <a:r>
                  <a:rPr lang="zh-CN" altLang="en-US" i="0">
                    <a:solidFill>
                      <a:srgbClr val="836967"/>
                    </a:solidFill>
                    <a:latin typeface="Cambria Math" panose="02040503050406030204" pitchFamily="18" charset="0"/>
                  </a:rPr>
                  <a:t>■(</a:t>
                </a:r>
                <a:r>
                  <a:rPr lang="zh-CN" altLang="en-US" i="0">
                    <a:latin typeface="Cambria Math" panose="02040503050406030204" pitchFamily="18" charset="0"/>
                  </a:rPr>
                  <a:t>𝑢</a:t>
                </a:r>
                <a:r>
                  <a:rPr lang="zh-CN" altLang="en-US" i="0">
                    <a:solidFill>
                      <a:srgbClr val="836967"/>
                    </a:solidFill>
                    <a:latin typeface="Cambria Math" panose="02040503050406030204" pitchFamily="18" charset="0"/>
                  </a:rPr>
                  <a:t>_</a:t>
                </a:r>
                <a:r>
                  <a:rPr lang="zh-CN" altLang="en-US" i="0">
                    <a:latin typeface="Cambria Math" panose="02040503050406030204" pitchFamily="18" charset="0"/>
                  </a:rPr>
                  <a:t>1@)@...)]=0</a:t>
                </a:r>
                <a:endParaRPr lang="zh-CN" altLang="en-US" dirty="0"/>
              </a:p>
            </p:txBody>
          </p:sp>
        </mc:Fallback>
      </mc:AlternateContent>
      <p:sp>
        <p:nvSpPr>
          <p:cNvPr id="4" name="灯片编号占位符 3"/>
          <p:cNvSpPr>
            <a:spLocks noGrp="1"/>
          </p:cNvSpPr>
          <p:nvPr>
            <p:ph type="sldNum" sz="quarter" idx="5"/>
          </p:nvPr>
        </p:nvSpPr>
        <p:spPr/>
        <p:txBody>
          <a:bodyPr/>
          <a:lstStyle/>
          <a:p>
            <a:fld id="{8AAA2DB7-8973-4964-8E83-0FC396AC9B6B}" type="slidenum">
              <a:rPr lang="en-US" altLang="zh-CN" smtClean="0"/>
              <a:t>113</a:t>
            </a:fld>
            <a:endParaRPr lang="en-US" altLang="zh-CN"/>
          </a:p>
        </p:txBody>
      </p:sp>
    </p:spTree>
    <p:extLst>
      <p:ext uri="{BB962C8B-B14F-4D97-AF65-F5344CB8AC3E}">
        <p14:creationId xmlns:p14="http://schemas.microsoft.com/office/powerpoint/2010/main" val="3638662917"/>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sz="18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比较粉色和绿色的式子</a:t>
                </a:r>
                <a:r>
                  <a:rPr lang="zh-CN" altLang="zh-CN" sz="18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，可以看到，由这两个特征方程得到的</a:t>
                </a:r>
                <a14:m>
                  <m:oMath xmlns:m="http://schemas.openxmlformats.org/officeDocument/2006/math">
                    <m:r>
                      <a:rPr lang="zh-CN" altLang="en-US" sz="1800" i="1" smtClean="0">
                        <a:latin typeface="Cambria Math" panose="02040503050406030204" pitchFamily="18" charset="0"/>
                      </a:rPr>
                      <m:t>𝐸</m:t>
                    </m:r>
                    <m:r>
                      <a:rPr lang="en-US" altLang="zh-CN" sz="1800" b="0" i="1" smtClean="0">
                        <a:latin typeface="Cambria Math" panose="02040503050406030204" pitchFamily="18" charset="0"/>
                      </a:rPr>
                      <m:t>−</m:t>
                    </m:r>
                    <m:r>
                      <a:rPr lang="en-US" altLang="zh-CN" sz="1800" b="0" i="1" smtClean="0">
                        <a:latin typeface="Cambria Math" panose="02040503050406030204" pitchFamily="18" charset="0"/>
                      </a:rPr>
                      <m:t>𝑘</m:t>
                    </m:r>
                  </m:oMath>
                </a14:m>
                <a:r>
                  <a:rPr lang="en-US" altLang="zh-CN" sz="1800" i="1"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 </a:t>
                </a:r>
                <a:r>
                  <a:rPr lang="zh-CN" altLang="zh-CN" sz="1800"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关系</a:t>
                </a:r>
                <a:r>
                  <a:rPr lang="zh-CN" altLang="zh-CN" sz="18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是相同的。也就是说，</a:t>
                </a:r>
                <a:r>
                  <a:rPr lang="zh-CN" altLang="zh-CN" sz="1800"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将</a:t>
                </a:r>
                <a:r>
                  <a:rPr lang="zh-CN" altLang="zh-CN" sz="1800" kern="100" dirty="0">
                    <a:solidFill>
                      <a:srgbClr val="000000"/>
                    </a:solidFill>
                    <a:effectLst/>
                    <a:latin typeface="宋体" panose="02010600030101010101" pitchFamily="2" charset="-122"/>
                    <a:ea typeface="Times New Roman" panose="02020603050405020304" pitchFamily="18" charset="0"/>
                    <a:cs typeface="宋体" panose="02010600030101010101" pitchFamily="2" charset="-122"/>
                  </a:rPr>
                  <a:t> </a:t>
                </a:r>
                <a14:m>
                  <m:oMath xmlns:m="http://schemas.openxmlformats.org/officeDocument/2006/math">
                    <m:r>
                      <a:rPr lang="en-US" altLang="zh-CN" sz="1800" b="0" i="1" smtClean="0">
                        <a:latin typeface="Cambria Math" panose="02040503050406030204" pitchFamily="18" charset="0"/>
                      </a:rPr>
                      <m:t>𝑘</m:t>
                    </m:r>
                  </m:oMath>
                </a14:m>
                <a:r>
                  <a:rPr lang="en-US" altLang="zh-CN" sz="1800" i="1" kern="100" dirty="0">
                    <a:solidFill>
                      <a:srgbClr val="000000"/>
                    </a:solidFill>
                    <a:effectLst/>
                    <a:latin typeface="宋体" panose="02010600030101010101" pitchFamily="2" charset="-122"/>
                    <a:ea typeface="Times New Roman" panose="02020603050405020304" pitchFamily="18" charset="0"/>
                    <a:cs typeface="宋体" panose="02010600030101010101" pitchFamily="2" charset="-122"/>
                  </a:rPr>
                  <a:t> </a:t>
                </a:r>
                <a:r>
                  <a:rPr lang="zh-CN" altLang="zh-CN" sz="1800"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移动一个布里渊区，在周期布里渊图景下的同一个能带</a:t>
                </a:r>
                <a:r>
                  <a:rPr lang="zh-CN" altLang="en-US" sz="1800"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具有</a:t>
                </a:r>
                <a14:m>
                  <m:oMath xmlns:m="http://schemas.openxmlformats.org/officeDocument/2006/math">
                    <m:r>
                      <a:rPr lang="en-US" altLang="zh-CN" sz="1800" b="0" i="1" smtClean="0">
                        <a:latin typeface="Cambria Math" panose="02040503050406030204" pitchFamily="18" charset="0"/>
                      </a:rPr>
                      <m:t>𝑘</m:t>
                    </m:r>
                  </m:oMath>
                </a14:m>
                <a:r>
                  <a:rPr lang="en-US" altLang="zh-CN" sz="1800" i="1"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 </a:t>
                </a:r>
                <a:r>
                  <a:rPr lang="zh-CN" altLang="zh-CN" sz="1800"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空间平移对称性</a:t>
                </a:r>
                <a:r>
                  <a:rPr lang="en-US" altLang="zh-CN" sz="1800"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 </a:t>
                </a:r>
                <a:r>
                  <a:rPr lang="zh-CN" altLang="zh-CN" sz="1800"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a:t>
                </a:r>
                <a:endParaRPr lang="zh-CN" altLang="zh-CN" sz="1800" kern="100" dirty="0">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p>
                <a:endParaRPr lang="zh-CN" altLang="en-US" dirty="0"/>
              </a:p>
            </p:txBody>
          </p:sp>
        </mc:Choice>
        <mc:Fallback xmlns="">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sz="18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比较粉色和绿色的式子</a:t>
                </a:r>
                <a:r>
                  <a:rPr lang="zh-CN" altLang="zh-CN" sz="18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，可以看到，由这两个特征方程得到的</a:t>
                </a:r>
                <a:r>
                  <a:rPr lang="zh-CN" altLang="en-US" sz="1800" i="0">
                    <a:latin typeface="Cambria Math" panose="02040503050406030204" pitchFamily="18" charset="0"/>
                  </a:rPr>
                  <a:t>𝐸</a:t>
                </a:r>
                <a:r>
                  <a:rPr lang="en-US" altLang="zh-CN" sz="1800" b="0" i="0">
                    <a:latin typeface="Cambria Math" panose="02040503050406030204" pitchFamily="18" charset="0"/>
                  </a:rPr>
                  <a:t>−𝑘</a:t>
                </a:r>
                <a:r>
                  <a:rPr lang="en-US" altLang="zh-CN" sz="1800" i="1"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 </a:t>
                </a:r>
                <a:r>
                  <a:rPr lang="zh-CN" altLang="zh-CN" sz="1800"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关系</a:t>
                </a:r>
                <a:r>
                  <a:rPr lang="zh-CN" altLang="zh-CN" sz="18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是相同的。也就是说，</a:t>
                </a:r>
                <a:r>
                  <a:rPr lang="zh-CN" altLang="zh-CN" sz="1800"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将</a:t>
                </a:r>
                <a:r>
                  <a:rPr lang="zh-CN" altLang="zh-CN" sz="1800" kern="100" dirty="0">
                    <a:solidFill>
                      <a:srgbClr val="000000"/>
                    </a:solidFill>
                    <a:effectLst/>
                    <a:latin typeface="宋体" panose="02010600030101010101" pitchFamily="2" charset="-122"/>
                    <a:ea typeface="Times New Roman" panose="02020603050405020304" pitchFamily="18" charset="0"/>
                    <a:cs typeface="宋体" panose="02010600030101010101" pitchFamily="2" charset="-122"/>
                  </a:rPr>
                  <a:t> </a:t>
                </a:r>
                <a:r>
                  <a:rPr lang="en-US" altLang="zh-CN" sz="1800" b="0" i="0">
                    <a:latin typeface="Cambria Math" panose="02040503050406030204" pitchFamily="18" charset="0"/>
                  </a:rPr>
                  <a:t>𝑘</a:t>
                </a:r>
                <a:r>
                  <a:rPr lang="en-US" altLang="zh-CN" sz="1800" i="1" kern="100" dirty="0">
                    <a:solidFill>
                      <a:srgbClr val="000000"/>
                    </a:solidFill>
                    <a:effectLst/>
                    <a:latin typeface="宋体" panose="02010600030101010101" pitchFamily="2" charset="-122"/>
                    <a:ea typeface="Times New Roman" panose="02020603050405020304" pitchFamily="18" charset="0"/>
                    <a:cs typeface="宋体" panose="02010600030101010101" pitchFamily="2" charset="-122"/>
                  </a:rPr>
                  <a:t> </a:t>
                </a:r>
                <a:r>
                  <a:rPr lang="zh-CN" altLang="zh-CN" sz="1800"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移动一个布里渊区，在周期布里渊图景下的同一个能带</a:t>
                </a:r>
                <a:r>
                  <a:rPr lang="zh-CN" altLang="en-US" sz="1800"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具有</a:t>
                </a:r>
                <a:r>
                  <a:rPr lang="en-US" altLang="zh-CN" sz="1800" b="0" i="0">
                    <a:latin typeface="Cambria Math" panose="02040503050406030204" pitchFamily="18" charset="0"/>
                  </a:rPr>
                  <a:t>𝑘</a:t>
                </a:r>
                <a:r>
                  <a:rPr lang="en-US" altLang="zh-CN" sz="1800" i="1"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 </a:t>
                </a:r>
                <a:r>
                  <a:rPr lang="zh-CN" altLang="zh-CN" sz="1800"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空间平移对称性</a:t>
                </a:r>
                <a:r>
                  <a:rPr lang="en-US" altLang="zh-CN" sz="1800"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 </a:t>
                </a:r>
                <a:r>
                  <a:rPr lang="zh-CN" altLang="zh-CN" sz="1800"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a:t>
                </a:r>
                <a:endParaRPr lang="zh-CN" altLang="zh-CN" sz="1800" kern="100" dirty="0">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p>
                <a:endParaRPr lang="zh-CN" altLang="en-US" dirty="0"/>
              </a:p>
            </p:txBody>
          </p:sp>
        </mc:Fallback>
      </mc:AlternateContent>
      <p:sp>
        <p:nvSpPr>
          <p:cNvPr id="4" name="灯片编号占位符 3"/>
          <p:cNvSpPr>
            <a:spLocks noGrp="1"/>
          </p:cNvSpPr>
          <p:nvPr>
            <p:ph type="sldNum" sz="quarter" idx="5"/>
          </p:nvPr>
        </p:nvSpPr>
        <p:spPr/>
        <p:txBody>
          <a:bodyPr/>
          <a:lstStyle/>
          <a:p>
            <a:fld id="{8AAA2DB7-8973-4964-8E83-0FC396AC9B6B}" type="slidenum">
              <a:rPr lang="en-US" altLang="zh-CN" smtClean="0"/>
              <a:t>114</a:t>
            </a:fld>
            <a:endParaRPr lang="en-US" altLang="zh-CN"/>
          </a:p>
        </p:txBody>
      </p:sp>
    </p:spTree>
    <p:extLst>
      <p:ext uri="{BB962C8B-B14F-4D97-AF65-F5344CB8AC3E}">
        <p14:creationId xmlns:p14="http://schemas.microsoft.com/office/powerpoint/2010/main" val="143370985"/>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2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也就是说，</a:t>
                </a:r>
                <a:r>
                  <a:rPr lang="zh-CN" altLang="zh-CN" sz="1200"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将</a:t>
                </a:r>
                <a:r>
                  <a:rPr lang="zh-CN" altLang="zh-CN" sz="1200" kern="100" dirty="0">
                    <a:solidFill>
                      <a:srgbClr val="000000"/>
                    </a:solidFill>
                    <a:effectLst/>
                    <a:latin typeface="宋体" panose="02010600030101010101" pitchFamily="2" charset="-122"/>
                    <a:ea typeface="Times New Roman" panose="02020603050405020304" pitchFamily="18" charset="0"/>
                    <a:cs typeface="宋体" panose="02010600030101010101" pitchFamily="2" charset="-122"/>
                  </a:rPr>
                  <a:t> </a:t>
                </a:r>
                <a14:m>
                  <m:oMath xmlns:m="http://schemas.openxmlformats.org/officeDocument/2006/math">
                    <m:r>
                      <a:rPr lang="en-US" altLang="zh-CN" sz="1200" b="0" i="1" smtClean="0">
                        <a:latin typeface="Cambria Math" panose="02040503050406030204" pitchFamily="18" charset="0"/>
                      </a:rPr>
                      <m:t>𝑘</m:t>
                    </m:r>
                  </m:oMath>
                </a14:m>
                <a:r>
                  <a:rPr lang="en-US" altLang="zh-CN" sz="1200" i="1" kern="100" dirty="0">
                    <a:solidFill>
                      <a:srgbClr val="000000"/>
                    </a:solidFill>
                    <a:effectLst/>
                    <a:latin typeface="宋体" panose="02010600030101010101" pitchFamily="2" charset="-122"/>
                    <a:ea typeface="Times New Roman" panose="02020603050405020304" pitchFamily="18" charset="0"/>
                    <a:cs typeface="宋体" panose="02010600030101010101" pitchFamily="2" charset="-122"/>
                  </a:rPr>
                  <a:t> </a:t>
                </a:r>
                <a:r>
                  <a:rPr lang="zh-CN" altLang="zh-CN" sz="1200"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移动一个布里渊区，在周期布里渊图景下的同一个能带</a:t>
                </a:r>
                <a:r>
                  <a:rPr lang="zh-CN" altLang="en-US" sz="1200"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具有</a:t>
                </a:r>
                <a14:m>
                  <m:oMath xmlns:m="http://schemas.openxmlformats.org/officeDocument/2006/math">
                    <m:r>
                      <a:rPr lang="en-US" altLang="zh-CN" sz="1200" b="0" i="1" smtClean="0">
                        <a:latin typeface="Cambria Math" panose="02040503050406030204" pitchFamily="18" charset="0"/>
                      </a:rPr>
                      <m:t>𝑘</m:t>
                    </m:r>
                  </m:oMath>
                </a14:m>
                <a:r>
                  <a:rPr lang="en-US" altLang="zh-CN" sz="1200" i="1"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 </a:t>
                </a:r>
                <a:r>
                  <a:rPr lang="zh-CN" altLang="zh-CN" sz="1200"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空间平移对称性</a:t>
                </a:r>
                <a:r>
                  <a:rPr lang="en-US" altLang="zh-CN" sz="1200"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 </a:t>
                </a:r>
                <a:r>
                  <a:rPr lang="zh-CN" altLang="zh-CN" sz="1200"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a:t>
                </a:r>
                <a:endParaRPr lang="zh-CN" altLang="zh-CN" sz="1200" kern="100" dirty="0">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p>
                <a:endParaRPr lang="zh-CN" altLang="en-US" dirty="0"/>
              </a:p>
            </p:txBody>
          </p:sp>
        </mc:Choice>
        <mc:Fallback xmlns="">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2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也就是说，</a:t>
                </a:r>
                <a:r>
                  <a:rPr lang="zh-CN" altLang="zh-CN" sz="1200"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将</a:t>
                </a:r>
                <a:r>
                  <a:rPr lang="zh-CN" altLang="zh-CN" sz="1200" kern="100" dirty="0">
                    <a:solidFill>
                      <a:srgbClr val="000000"/>
                    </a:solidFill>
                    <a:effectLst/>
                    <a:latin typeface="宋体" panose="02010600030101010101" pitchFamily="2" charset="-122"/>
                    <a:ea typeface="Times New Roman" panose="02020603050405020304" pitchFamily="18" charset="0"/>
                    <a:cs typeface="宋体" panose="02010600030101010101" pitchFamily="2" charset="-122"/>
                  </a:rPr>
                  <a:t> </a:t>
                </a:r>
                <a:r>
                  <a:rPr lang="en-US" altLang="zh-CN" sz="1200" b="0" i="0">
                    <a:latin typeface="Cambria Math" panose="02040503050406030204" pitchFamily="18" charset="0"/>
                  </a:rPr>
                  <a:t>𝑘</a:t>
                </a:r>
                <a:r>
                  <a:rPr lang="en-US" altLang="zh-CN" sz="1200" i="1" kern="100" dirty="0">
                    <a:solidFill>
                      <a:srgbClr val="000000"/>
                    </a:solidFill>
                    <a:effectLst/>
                    <a:latin typeface="宋体" panose="02010600030101010101" pitchFamily="2" charset="-122"/>
                    <a:ea typeface="Times New Roman" panose="02020603050405020304" pitchFamily="18" charset="0"/>
                    <a:cs typeface="宋体" panose="02010600030101010101" pitchFamily="2" charset="-122"/>
                  </a:rPr>
                  <a:t> </a:t>
                </a:r>
                <a:r>
                  <a:rPr lang="zh-CN" altLang="zh-CN" sz="1200"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移动一个布里渊区，在周期布里渊图景下的同一个能带</a:t>
                </a:r>
                <a:r>
                  <a:rPr lang="zh-CN" altLang="en-US" sz="1200"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具有</a:t>
                </a:r>
                <a:r>
                  <a:rPr lang="en-US" altLang="zh-CN" sz="1200" b="0" i="0">
                    <a:latin typeface="Cambria Math" panose="02040503050406030204" pitchFamily="18" charset="0"/>
                  </a:rPr>
                  <a:t>𝑘</a:t>
                </a:r>
                <a:r>
                  <a:rPr lang="en-US" altLang="zh-CN" sz="1200" i="1"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 </a:t>
                </a:r>
                <a:r>
                  <a:rPr lang="zh-CN" altLang="zh-CN" sz="1200"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空间平移对称性</a:t>
                </a:r>
                <a:r>
                  <a:rPr lang="en-US" altLang="zh-CN" sz="1200"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 </a:t>
                </a:r>
                <a:r>
                  <a:rPr lang="zh-CN" altLang="zh-CN" sz="1200"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a:t>
                </a:r>
                <a:endParaRPr lang="zh-CN" altLang="zh-CN" sz="1200" kern="100" dirty="0">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p>
                <a:endParaRPr lang="zh-CN" altLang="en-US" dirty="0"/>
              </a:p>
            </p:txBody>
          </p:sp>
        </mc:Fallback>
      </mc:AlternateContent>
      <p:sp>
        <p:nvSpPr>
          <p:cNvPr id="4" name="灯片编号占位符 3"/>
          <p:cNvSpPr>
            <a:spLocks noGrp="1"/>
          </p:cNvSpPr>
          <p:nvPr>
            <p:ph type="sldNum" sz="quarter" idx="5"/>
          </p:nvPr>
        </p:nvSpPr>
        <p:spPr/>
        <p:txBody>
          <a:bodyPr/>
          <a:lstStyle/>
          <a:p>
            <a:fld id="{8AAA2DB7-8973-4964-8E83-0FC396AC9B6B}" type="slidenum">
              <a:rPr lang="en-US" altLang="zh-CN" smtClean="0"/>
              <a:t>115</a:t>
            </a:fld>
            <a:endParaRPr lang="en-US" altLang="zh-CN"/>
          </a:p>
        </p:txBody>
      </p:sp>
    </p:spTree>
    <p:extLst>
      <p:ext uri="{BB962C8B-B14F-4D97-AF65-F5344CB8AC3E}">
        <p14:creationId xmlns:p14="http://schemas.microsoft.com/office/powerpoint/2010/main" val="1190451585"/>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可以得到同样的简约布里渊区，简约</a:t>
            </a:r>
            <a:r>
              <a:rPr lang="zh-CN" altLang="en-US" b="0" dirty="0"/>
              <a:t>波矢。</a:t>
            </a:r>
            <a:r>
              <a:rPr lang="zh-CN" altLang="en-US" sz="1200" b="0" dirty="0">
                <a:solidFill>
                  <a:srgbClr val="C00000"/>
                </a:solidFill>
                <a:latin typeface="Times New Roman" panose="02020603050405020304" pitchFamily="18" charset="0"/>
                <a:ea typeface="微软雅黑" panose="020B0503020204020204" pitchFamily="34" charset="-122"/>
              </a:rPr>
              <a:t>简约布里渊区就是第一布里渊区。</a:t>
            </a:r>
            <a:endParaRPr lang="zh-CN" altLang="en-US" b="0" dirty="0"/>
          </a:p>
        </p:txBody>
      </p:sp>
      <p:sp>
        <p:nvSpPr>
          <p:cNvPr id="4" name="灯片编号占位符 3"/>
          <p:cNvSpPr>
            <a:spLocks noGrp="1"/>
          </p:cNvSpPr>
          <p:nvPr>
            <p:ph type="sldNum" sz="quarter" idx="5"/>
          </p:nvPr>
        </p:nvSpPr>
        <p:spPr/>
        <p:txBody>
          <a:bodyPr/>
          <a:lstStyle/>
          <a:p>
            <a:fld id="{8AAA2DB7-8973-4964-8E83-0FC396AC9B6B}" type="slidenum">
              <a:rPr lang="en-US" altLang="zh-CN" smtClean="0"/>
              <a:t>116</a:t>
            </a:fld>
            <a:endParaRPr lang="en-US" altLang="zh-CN"/>
          </a:p>
        </p:txBody>
      </p:sp>
    </p:spTree>
    <p:extLst>
      <p:ext uri="{BB962C8B-B14F-4D97-AF65-F5344CB8AC3E}">
        <p14:creationId xmlns:p14="http://schemas.microsoft.com/office/powerpoint/2010/main" val="3419548069"/>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实际晶体在三维空间的能带结构要复杂得多，这里</a:t>
            </a:r>
            <a:r>
              <a:rPr lang="zh-CN" altLang="en-US" b="0" dirty="0"/>
              <a:t>给出</a:t>
            </a:r>
            <a:r>
              <a:rPr lang="en-US" altLang="zh-CN" sz="1200" b="0" kern="1200" dirty="0">
                <a:solidFill>
                  <a:srgbClr val="660066"/>
                </a:solidFill>
                <a:effectLst>
                  <a:outerShdw blurRad="38100" dist="38100" dir="2700000" algn="tl">
                    <a:srgbClr val="C0C0C0"/>
                  </a:outerShdw>
                </a:effectLst>
                <a:latin typeface="Times New Roman" panose="02020603050405020304" pitchFamily="18" charset="0"/>
                <a:ea typeface="微软雅黑" pitchFamily="34" charset="-122"/>
                <a:cs typeface="+mn-cs"/>
              </a:rPr>
              <a:t>Si</a:t>
            </a:r>
            <a:r>
              <a:rPr lang="zh-CN" altLang="en-US" sz="1200" b="0" kern="1200" dirty="0">
                <a:solidFill>
                  <a:srgbClr val="660066"/>
                </a:solidFill>
                <a:effectLst>
                  <a:outerShdw blurRad="38100" dist="38100" dir="2700000" algn="tl">
                    <a:srgbClr val="C0C0C0"/>
                  </a:outerShdw>
                </a:effectLst>
                <a:latin typeface="Times New Roman" panose="02020603050405020304" pitchFamily="18" charset="0"/>
                <a:ea typeface="微软雅黑" pitchFamily="34" charset="-122"/>
                <a:cs typeface="+mn-cs"/>
              </a:rPr>
              <a:t>和</a:t>
            </a:r>
            <a:r>
              <a:rPr lang="en-US" altLang="zh-CN" sz="1200" b="0" kern="1200" dirty="0">
                <a:solidFill>
                  <a:srgbClr val="660066"/>
                </a:solidFill>
                <a:effectLst>
                  <a:outerShdw blurRad="38100" dist="38100" dir="2700000" algn="tl">
                    <a:srgbClr val="C0C0C0"/>
                  </a:outerShdw>
                </a:effectLst>
                <a:latin typeface="Times New Roman" panose="02020603050405020304" pitchFamily="18" charset="0"/>
                <a:ea typeface="微软雅黑" pitchFamily="34" charset="-122"/>
                <a:cs typeface="+mn-cs"/>
              </a:rPr>
              <a:t>GaAs</a:t>
            </a:r>
            <a:r>
              <a:rPr lang="zh-CN" altLang="en-US" sz="1200" b="0" kern="1200" dirty="0">
                <a:solidFill>
                  <a:srgbClr val="660066"/>
                </a:solidFill>
                <a:effectLst>
                  <a:outerShdw blurRad="38100" dist="38100" dir="2700000" algn="tl">
                    <a:srgbClr val="C0C0C0"/>
                  </a:outerShdw>
                </a:effectLst>
                <a:latin typeface="Times New Roman" panose="02020603050405020304" pitchFamily="18" charset="0"/>
                <a:ea typeface="微软雅黑" pitchFamily="34" charset="-122"/>
                <a:cs typeface="+mn-cs"/>
              </a:rPr>
              <a:t>的真实能带。</a:t>
            </a:r>
            <a:endParaRPr lang="zh-CN" altLang="en-US" b="0" dirty="0"/>
          </a:p>
        </p:txBody>
      </p:sp>
      <p:sp>
        <p:nvSpPr>
          <p:cNvPr id="4" name="灯片编号占位符 3"/>
          <p:cNvSpPr>
            <a:spLocks noGrp="1"/>
          </p:cNvSpPr>
          <p:nvPr>
            <p:ph type="sldNum" sz="quarter" idx="5"/>
          </p:nvPr>
        </p:nvSpPr>
        <p:spPr/>
        <p:txBody>
          <a:bodyPr/>
          <a:lstStyle/>
          <a:p>
            <a:fld id="{8AAA2DB7-8973-4964-8E83-0FC396AC9B6B}" type="slidenum">
              <a:rPr lang="en-US" altLang="zh-CN" smtClean="0"/>
              <a:t>117</a:t>
            </a:fld>
            <a:endParaRPr lang="en-US" altLang="zh-CN"/>
          </a:p>
        </p:txBody>
      </p:sp>
    </p:spTree>
    <p:extLst>
      <p:ext uri="{BB962C8B-B14F-4D97-AF65-F5344CB8AC3E}">
        <p14:creationId xmlns:p14="http://schemas.microsoft.com/office/powerpoint/2010/main" val="43194152"/>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sz="1200" b="0" dirty="0">
                <a:solidFill>
                  <a:srgbClr val="660066"/>
                </a:solidFill>
                <a:effectLst/>
                <a:latin typeface="Times New Roman" panose="02020603050405020304" pitchFamily="18" charset="0"/>
                <a:ea typeface="微软雅黑" pitchFamily="34" charset="-122"/>
                <a:cs typeface="+mn-cs"/>
              </a:rPr>
              <a:t>这张图给出各种半导体材料的带隙数据。</a:t>
            </a:r>
            <a:endParaRPr lang="zh-CN" altLang="en-US" sz="1200" b="0" kern="1200" dirty="0">
              <a:solidFill>
                <a:srgbClr val="660066"/>
              </a:solidFill>
              <a:effectLst/>
              <a:latin typeface="Times New Roman" panose="02020603050405020304" pitchFamily="18" charset="0"/>
              <a:ea typeface="微软雅黑" pitchFamily="34" charset="-122"/>
              <a:cs typeface="+mn-cs"/>
            </a:endParaRPr>
          </a:p>
          <a:p>
            <a:endParaRPr lang="zh-CN" altLang="en-US" dirty="0"/>
          </a:p>
        </p:txBody>
      </p:sp>
      <p:sp>
        <p:nvSpPr>
          <p:cNvPr id="4" name="灯片编号占位符 3"/>
          <p:cNvSpPr>
            <a:spLocks noGrp="1"/>
          </p:cNvSpPr>
          <p:nvPr>
            <p:ph type="sldNum" sz="quarter" idx="5"/>
          </p:nvPr>
        </p:nvSpPr>
        <p:spPr/>
        <p:txBody>
          <a:bodyPr/>
          <a:lstStyle/>
          <a:p>
            <a:fld id="{8AAA2DB7-8973-4964-8E83-0FC396AC9B6B}" type="slidenum">
              <a:rPr lang="en-US" altLang="zh-CN" smtClean="0"/>
              <a:t>118</a:t>
            </a:fld>
            <a:endParaRPr lang="en-US" altLang="zh-CN"/>
          </a:p>
        </p:txBody>
      </p:sp>
    </p:spTree>
    <p:extLst>
      <p:ext uri="{BB962C8B-B14F-4D97-AF65-F5344CB8AC3E}">
        <p14:creationId xmlns:p14="http://schemas.microsoft.com/office/powerpoint/2010/main" val="1015214765"/>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第三小节讲一下费米统计分布。</a:t>
            </a:r>
          </a:p>
        </p:txBody>
      </p:sp>
      <p:sp>
        <p:nvSpPr>
          <p:cNvPr id="4" name="灯片编号占位符 3"/>
          <p:cNvSpPr>
            <a:spLocks noGrp="1"/>
          </p:cNvSpPr>
          <p:nvPr>
            <p:ph type="sldNum" sz="quarter" idx="5"/>
          </p:nvPr>
        </p:nvSpPr>
        <p:spPr/>
        <p:txBody>
          <a:bodyPr/>
          <a:lstStyle/>
          <a:p>
            <a:fld id="{8AAA2DB7-8973-4964-8E83-0FC396AC9B6B}" type="slidenum">
              <a:rPr lang="en-US" altLang="zh-CN" smtClean="0"/>
              <a:t>119</a:t>
            </a:fld>
            <a:endParaRPr lang="en-US" altLang="zh-CN"/>
          </a:p>
        </p:txBody>
      </p:sp>
    </p:spTree>
    <p:extLst>
      <p:ext uri="{BB962C8B-B14F-4D97-AF65-F5344CB8AC3E}">
        <p14:creationId xmlns:p14="http://schemas.microsoft.com/office/powerpoint/2010/main" val="2984184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200" kern="1200" dirty="0">
                    <a:solidFill>
                      <a:schemeClr val="tx1"/>
                    </a:solidFill>
                    <a:effectLst/>
                    <a:latin typeface="Arial" panose="020B0604020202020204" pitchFamily="34" charset="0"/>
                    <a:ea typeface="宋体" panose="02010600030101010101" pitchFamily="2" charset="-122"/>
                    <a:cs typeface="+mn-cs"/>
                  </a:rPr>
                  <a:t>金属中含有数量巨大的自由电子，按照索末菲模型，我们来分析一下自由电子在势能为</a:t>
                </a:r>
                <a:r>
                  <a:rPr lang="en-US" altLang="zh-CN" sz="1200" i="1" kern="1200" dirty="0">
                    <a:solidFill>
                      <a:schemeClr val="tx1"/>
                    </a:solidFill>
                    <a:effectLst/>
                    <a:latin typeface="Arial" panose="020B0604020202020204" pitchFamily="34" charset="0"/>
                    <a:ea typeface="宋体" panose="02010600030101010101" pitchFamily="2" charset="-122"/>
                    <a:cs typeface="+mn-cs"/>
                  </a:rPr>
                  <a:t>U</a:t>
                </a:r>
                <a:r>
                  <a:rPr lang="en-US" altLang="zh-CN" sz="1200" kern="1200" baseline="-25000" dirty="0">
                    <a:solidFill>
                      <a:schemeClr val="tx1"/>
                    </a:solidFill>
                    <a:effectLst/>
                    <a:latin typeface="Arial" panose="020B0604020202020204" pitchFamily="34" charset="0"/>
                    <a:ea typeface="宋体" panose="02010600030101010101" pitchFamily="2" charset="-122"/>
                    <a:cs typeface="+mn-cs"/>
                  </a:rPr>
                  <a:t>0</a:t>
                </a:r>
                <a:r>
                  <a:rPr lang="zh-CN" altLang="zh-CN" sz="1200" kern="1200" dirty="0">
                    <a:solidFill>
                      <a:schemeClr val="tx1"/>
                    </a:solidFill>
                    <a:effectLst/>
                    <a:latin typeface="Arial" panose="020B0604020202020204" pitchFamily="34" charset="0"/>
                    <a:ea typeface="宋体" panose="02010600030101010101" pitchFamily="2" charset="-122"/>
                    <a:cs typeface="+mn-cs"/>
                  </a:rPr>
                  <a:t>的无限空间中运动（电子间的相互作用忽略不计）。这里要用到能量本征值方程：</a:t>
                </a:r>
                <a:endParaRPr lang="en-US" altLang="zh-CN" sz="1200" kern="1200" dirty="0">
                  <a:solidFill>
                    <a:schemeClr val="tx1"/>
                  </a:solidFill>
                  <a:effectLst/>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ltLang="zh-CN" sz="1200" kern="1200" dirty="0">
                  <a:solidFill>
                    <a:schemeClr val="tx1"/>
                  </a:solidFill>
                  <a:effectLst/>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sz="1200" kern="1200" dirty="0">
                    <a:solidFill>
                      <a:schemeClr val="tx1"/>
                    </a:solidFill>
                    <a:ea typeface="宋体" panose="02010600030101010101" pitchFamily="2" charset="-122"/>
                    <a:cs typeface="+mn-cs"/>
                  </a:rPr>
                  <a:t>                                                                                   (</a:t>
                </a:r>
                <a14:m>
                  <m:oMath xmlns:m="http://schemas.openxmlformats.org/officeDocument/2006/math">
                    <m:r>
                      <a:rPr lang="zh-CN" altLang="en-US" sz="1200" kern="1200" smtClean="0">
                        <a:solidFill>
                          <a:schemeClr val="tx1"/>
                        </a:solidFill>
                        <a:latin typeface="Cambria Math" panose="02040503050406030204" pitchFamily="18" charset="0"/>
                        <a:ea typeface="宋体" panose="02010600030101010101" pitchFamily="2" charset="-122"/>
                        <a:cs typeface="+mn-cs"/>
                      </a:rPr>
                      <m:t>−</m:t>
                    </m:r>
                    <m:f>
                      <m:fPr>
                        <m:ctrlPr>
                          <a:rPr lang="zh-CN" altLang="en-US" sz="1200" i="1" kern="1200">
                            <a:solidFill>
                              <a:schemeClr val="tx1"/>
                            </a:solidFill>
                            <a:latin typeface="Cambria Math" panose="02040503050406030204" pitchFamily="18" charset="0"/>
                            <a:ea typeface="宋体" panose="02010600030101010101" pitchFamily="2" charset="-122"/>
                            <a:cs typeface="+mn-cs"/>
                          </a:rPr>
                        </m:ctrlPr>
                      </m:fPr>
                      <m:num>
                        <m:sSup>
                          <m:sSupPr>
                            <m:ctrlPr>
                              <a:rPr lang="zh-CN" altLang="en-US" sz="1200" i="1" kern="1200">
                                <a:solidFill>
                                  <a:schemeClr val="tx1"/>
                                </a:solidFill>
                                <a:latin typeface="Cambria Math" panose="02040503050406030204" pitchFamily="18" charset="0"/>
                                <a:ea typeface="宋体" panose="02010600030101010101" pitchFamily="2" charset="-122"/>
                                <a:cs typeface="+mn-cs"/>
                              </a:rPr>
                            </m:ctrlPr>
                          </m:sSupPr>
                          <m:e>
                            <m:r>
                              <a:rPr lang="zh-CN" altLang="en-US" sz="1200" i="0" kern="1200">
                                <a:solidFill>
                                  <a:schemeClr val="tx1"/>
                                </a:solidFill>
                                <a:latin typeface="Cambria Math" panose="02040503050406030204" pitchFamily="18" charset="0"/>
                                <a:ea typeface="宋体" panose="02010600030101010101" pitchFamily="2" charset="-122"/>
                                <a:cs typeface="+mn-cs"/>
                              </a:rPr>
                              <m:t>ℏ</m:t>
                            </m:r>
                          </m:e>
                          <m:sup>
                            <m:r>
                              <a:rPr lang="zh-CN" altLang="en-US" sz="1200" i="0" kern="1200">
                                <a:solidFill>
                                  <a:schemeClr val="tx1"/>
                                </a:solidFill>
                                <a:latin typeface="Cambria Math" panose="02040503050406030204" pitchFamily="18" charset="0"/>
                                <a:ea typeface="宋体" panose="02010600030101010101" pitchFamily="2" charset="-122"/>
                                <a:cs typeface="+mn-cs"/>
                              </a:rPr>
                              <m:t>2</m:t>
                            </m:r>
                          </m:sup>
                        </m:sSup>
                      </m:num>
                      <m:den>
                        <m:r>
                          <a:rPr lang="zh-CN" altLang="en-US" sz="1200" i="0" kern="1200">
                            <a:solidFill>
                              <a:schemeClr val="tx1"/>
                            </a:solidFill>
                            <a:latin typeface="Cambria Math" panose="02040503050406030204" pitchFamily="18" charset="0"/>
                            <a:ea typeface="宋体" panose="02010600030101010101" pitchFamily="2" charset="-122"/>
                            <a:cs typeface="+mn-cs"/>
                          </a:rPr>
                          <m:t>2</m:t>
                        </m:r>
                        <m:r>
                          <a:rPr lang="zh-CN" altLang="en-US" sz="1200" i="1" kern="1200">
                            <a:solidFill>
                              <a:schemeClr val="tx1"/>
                            </a:solidFill>
                            <a:latin typeface="Cambria Math" panose="02040503050406030204" pitchFamily="18" charset="0"/>
                            <a:ea typeface="宋体" panose="02010600030101010101" pitchFamily="2" charset="-122"/>
                            <a:cs typeface="+mn-cs"/>
                          </a:rPr>
                          <m:t>𝑚</m:t>
                        </m:r>
                      </m:den>
                    </m:f>
                    <m:sSup>
                      <m:sSupPr>
                        <m:ctrlPr>
                          <a:rPr lang="zh-CN" altLang="en-US" sz="1200" i="1" kern="1200">
                            <a:solidFill>
                              <a:schemeClr val="tx1"/>
                            </a:solidFill>
                            <a:latin typeface="Cambria Math" panose="02040503050406030204" pitchFamily="18" charset="0"/>
                            <a:ea typeface="宋体" panose="02010600030101010101" pitchFamily="2" charset="-122"/>
                            <a:cs typeface="+mn-cs"/>
                          </a:rPr>
                        </m:ctrlPr>
                      </m:sSupPr>
                      <m:e>
                        <m:r>
                          <m:rPr>
                            <m:sty m:val="p"/>
                          </m:rPr>
                          <a:rPr lang="zh-CN" altLang="en-US" sz="1200" i="0" kern="1200">
                            <a:solidFill>
                              <a:schemeClr val="tx1"/>
                            </a:solidFill>
                            <a:latin typeface="Cambria Math" panose="02040503050406030204" pitchFamily="18" charset="0"/>
                            <a:ea typeface="宋体" panose="02010600030101010101" pitchFamily="2" charset="-122"/>
                            <a:cs typeface="+mn-cs"/>
                          </a:rPr>
                          <m:t>∇</m:t>
                        </m:r>
                      </m:e>
                      <m:sup>
                        <m:r>
                          <a:rPr lang="zh-CN" altLang="en-US" sz="1200" i="0" kern="1200">
                            <a:solidFill>
                              <a:schemeClr val="tx1"/>
                            </a:solidFill>
                            <a:latin typeface="Cambria Math" panose="02040503050406030204" pitchFamily="18" charset="0"/>
                            <a:ea typeface="宋体" panose="02010600030101010101" pitchFamily="2" charset="-122"/>
                            <a:cs typeface="+mn-cs"/>
                          </a:rPr>
                          <m:t>2</m:t>
                        </m:r>
                      </m:sup>
                    </m:sSup>
                    <m:r>
                      <a:rPr lang="zh-CN" altLang="en-US" sz="1200" i="0" kern="1200">
                        <a:solidFill>
                          <a:schemeClr val="tx1"/>
                        </a:solidFill>
                        <a:latin typeface="Cambria Math" panose="02040503050406030204" pitchFamily="18" charset="0"/>
                        <a:ea typeface="宋体" panose="02010600030101010101" pitchFamily="2" charset="-122"/>
                        <a:cs typeface="+mn-cs"/>
                      </a:rPr>
                      <m:t>+</m:t>
                    </m:r>
                    <m:sSub>
                      <m:sSubPr>
                        <m:ctrlPr>
                          <a:rPr lang="zh-CN" altLang="en-US" sz="1200" i="1" kern="1200">
                            <a:solidFill>
                              <a:schemeClr val="tx1"/>
                            </a:solidFill>
                            <a:latin typeface="Cambria Math" panose="02040503050406030204" pitchFamily="18" charset="0"/>
                            <a:ea typeface="宋体" panose="02010600030101010101" pitchFamily="2" charset="-122"/>
                            <a:cs typeface="+mn-cs"/>
                          </a:rPr>
                        </m:ctrlPr>
                      </m:sSubPr>
                      <m:e>
                        <m:r>
                          <a:rPr lang="zh-CN" altLang="en-US" sz="1200" i="1" kern="1200">
                            <a:solidFill>
                              <a:schemeClr val="tx1"/>
                            </a:solidFill>
                            <a:latin typeface="Cambria Math" panose="02040503050406030204" pitchFamily="18" charset="0"/>
                            <a:ea typeface="宋体" panose="02010600030101010101" pitchFamily="2" charset="-122"/>
                            <a:cs typeface="+mn-cs"/>
                          </a:rPr>
                          <m:t>𝑈</m:t>
                        </m:r>
                      </m:e>
                      <m:sub>
                        <m:r>
                          <a:rPr lang="zh-CN" altLang="en-US" sz="1200" i="0" kern="1200">
                            <a:solidFill>
                              <a:schemeClr val="tx1"/>
                            </a:solidFill>
                            <a:latin typeface="Cambria Math" panose="02040503050406030204" pitchFamily="18" charset="0"/>
                            <a:ea typeface="宋体" panose="02010600030101010101" pitchFamily="2" charset="-122"/>
                            <a:cs typeface="+mn-cs"/>
                          </a:rPr>
                          <m:t>0</m:t>
                        </m:r>
                      </m:sub>
                    </m:sSub>
                    <m:r>
                      <a:rPr lang="en-US" altLang="zh-CN" sz="1200" b="0" i="1" kern="1200" smtClean="0">
                        <a:solidFill>
                          <a:schemeClr val="tx1"/>
                        </a:solidFill>
                        <a:latin typeface="Cambria Math" panose="02040503050406030204" pitchFamily="18" charset="0"/>
                        <a:ea typeface="宋体" panose="02010600030101010101" pitchFamily="2" charset="-122"/>
                        <a:cs typeface="+mn-cs"/>
                      </a:rPr>
                      <m:t>)</m:t>
                    </m:r>
                    <m:r>
                      <a:rPr lang="zh-CN" altLang="en-US" sz="1200" i="1" kern="1200" smtClean="0">
                        <a:solidFill>
                          <a:schemeClr val="tx1"/>
                        </a:solidFill>
                        <a:latin typeface="Cambria Math" panose="02040503050406030204" pitchFamily="18" charset="0"/>
                        <a:ea typeface="宋体" panose="02010600030101010101" pitchFamily="2" charset="-122"/>
                        <a:cs typeface="+mn-cs"/>
                      </a:rPr>
                      <m:t>𝜓</m:t>
                    </m:r>
                    <m:r>
                      <a:rPr lang="zh-CN" altLang="en-US" sz="1200" i="0" kern="1200">
                        <a:solidFill>
                          <a:schemeClr val="tx1"/>
                        </a:solidFill>
                        <a:latin typeface="Cambria Math" panose="02040503050406030204" pitchFamily="18" charset="0"/>
                        <a:ea typeface="宋体" panose="02010600030101010101" pitchFamily="2" charset="-122"/>
                        <a:cs typeface="+mn-cs"/>
                      </a:rPr>
                      <m:t>(</m:t>
                    </m:r>
                    <m:r>
                      <a:rPr lang="zh-CN" altLang="en-US" sz="1200" i="1" kern="1200">
                        <a:solidFill>
                          <a:schemeClr val="tx1"/>
                        </a:solidFill>
                        <a:latin typeface="Cambria Math" panose="02040503050406030204" pitchFamily="18" charset="0"/>
                        <a:ea typeface="宋体" panose="02010600030101010101" pitchFamily="2" charset="-122"/>
                        <a:cs typeface="+mn-cs"/>
                      </a:rPr>
                      <m:t>𝑟</m:t>
                    </m:r>
                    <m:r>
                      <a:rPr lang="zh-CN" altLang="en-US" sz="1200" i="0" kern="1200">
                        <a:solidFill>
                          <a:schemeClr val="tx1"/>
                        </a:solidFill>
                        <a:latin typeface="Cambria Math" panose="02040503050406030204" pitchFamily="18" charset="0"/>
                        <a:ea typeface="宋体" panose="02010600030101010101" pitchFamily="2" charset="-122"/>
                        <a:cs typeface="+mn-cs"/>
                      </a:rPr>
                      <m:t>)=</m:t>
                    </m:r>
                    <m:r>
                      <a:rPr lang="zh-CN" altLang="en-US" sz="1200" i="1" kern="1200">
                        <a:solidFill>
                          <a:schemeClr val="tx1"/>
                        </a:solidFill>
                        <a:latin typeface="Cambria Math" panose="02040503050406030204" pitchFamily="18" charset="0"/>
                        <a:ea typeface="宋体" panose="02010600030101010101" pitchFamily="2" charset="-122"/>
                        <a:cs typeface="+mn-cs"/>
                      </a:rPr>
                      <m:t>𝐸</m:t>
                    </m:r>
                    <m:r>
                      <a:rPr lang="zh-CN" altLang="en-US" sz="1200" i="1" kern="1200">
                        <a:solidFill>
                          <a:schemeClr val="tx1"/>
                        </a:solidFill>
                        <a:latin typeface="Cambria Math" panose="02040503050406030204" pitchFamily="18" charset="0"/>
                        <a:ea typeface="宋体" panose="02010600030101010101" pitchFamily="2" charset="-122"/>
                        <a:cs typeface="+mn-cs"/>
                      </a:rPr>
                      <m:t>𝜓</m:t>
                    </m:r>
                    <m:r>
                      <a:rPr lang="zh-CN" altLang="en-US" sz="1200" i="0" kern="1200" smtClean="0">
                        <a:solidFill>
                          <a:schemeClr val="tx1"/>
                        </a:solidFill>
                        <a:latin typeface="Cambria Math" panose="02040503050406030204" pitchFamily="18" charset="0"/>
                        <a:ea typeface="宋体" panose="02010600030101010101" pitchFamily="2" charset="-122"/>
                        <a:cs typeface="+mn-cs"/>
                      </a:rPr>
                      <m:t>(</m:t>
                    </m:r>
                    <m:r>
                      <a:rPr lang="zh-CN" altLang="en-US" sz="1200" i="1" kern="1200">
                        <a:solidFill>
                          <a:schemeClr val="tx1"/>
                        </a:solidFill>
                        <a:latin typeface="Cambria Math" panose="02040503050406030204" pitchFamily="18" charset="0"/>
                        <a:ea typeface="宋体" panose="02010600030101010101" pitchFamily="2" charset="-122"/>
                        <a:cs typeface="+mn-cs"/>
                      </a:rPr>
                      <m:t>𝑟</m:t>
                    </m:r>
                    <m:r>
                      <a:rPr lang="zh-CN" altLang="en-US" sz="1200" i="0" kern="1200">
                        <a:solidFill>
                          <a:schemeClr val="tx1"/>
                        </a:solidFill>
                        <a:latin typeface="Cambria Math" panose="02040503050406030204" pitchFamily="18" charset="0"/>
                        <a:ea typeface="宋体" panose="02010600030101010101" pitchFamily="2" charset="-122"/>
                        <a:cs typeface="+mn-cs"/>
                      </a:rPr>
                      <m:t>)</m:t>
                    </m:r>
                  </m:oMath>
                </a14:m>
                <a:endParaRPr lang="en-US" altLang="zh-CN" dirty="0"/>
              </a:p>
              <a:p>
                <a:pPr algn="ctr"/>
                <a:endParaRPr lang="en-US" altLang="zh-CN" dirty="0"/>
              </a:p>
              <a:p>
                <a:pPr marL="0" marR="0" lvl="0" indent="0" algn="l" defTabSz="914400" rtl="0" eaLnBrk="0" fontAlgn="base" latinLnBrk="0" hangingPunct="0">
                  <a:lnSpc>
                    <a:spcPct val="100000"/>
                  </a:lnSpc>
                  <a:spcBef>
                    <a:spcPct val="30000"/>
                  </a:spcBef>
                  <a:spcAft>
                    <a:spcPct val="0"/>
                  </a:spcAft>
                  <a:buClrTx/>
                  <a:buSzTx/>
                  <a:buFontTx/>
                  <a:buNone/>
                  <a:tabLst/>
                  <a:defRPr/>
                </a:pPr>
                <a14:m>
                  <m:oMath xmlns:m="http://schemas.openxmlformats.org/officeDocument/2006/math">
                    <m:r>
                      <a:rPr lang="zh-CN" altLang="en-US" sz="1200" i="1" kern="1200" smtClean="0">
                        <a:solidFill>
                          <a:schemeClr val="tx1"/>
                        </a:solidFill>
                        <a:latin typeface="Cambria Math" panose="02040503050406030204" pitchFamily="18" charset="0"/>
                        <a:ea typeface="宋体" panose="02010600030101010101" pitchFamily="2" charset="-122"/>
                        <a:cs typeface="+mn-cs"/>
                      </a:rPr>
                      <m:t>𝑚</m:t>
                    </m:r>
                  </m:oMath>
                </a14:m>
                <a:r>
                  <a:rPr lang="zh-CN" altLang="zh-CN" sz="1200" kern="1200" dirty="0">
                    <a:solidFill>
                      <a:schemeClr val="tx1"/>
                    </a:solidFill>
                    <a:effectLst/>
                    <a:latin typeface="Arial" panose="020B0604020202020204" pitchFamily="34" charset="0"/>
                    <a:ea typeface="宋体" panose="02010600030101010101" pitchFamily="2" charset="-122"/>
                    <a:cs typeface="+mn-cs"/>
                  </a:rPr>
                  <a:t>是电子的质量。为简单起见，可选取</a:t>
                </a:r>
                <a14:m>
                  <m:oMath xmlns:m="http://schemas.openxmlformats.org/officeDocument/2006/math">
                    <m:sSub>
                      <m:sSubPr>
                        <m:ctrlPr>
                          <a:rPr lang="zh-CN" altLang="en-US" sz="1200" i="1" kern="1200" smtClean="0">
                            <a:solidFill>
                              <a:schemeClr val="tx1"/>
                            </a:solidFill>
                            <a:latin typeface="Cambria Math" panose="02040503050406030204" pitchFamily="18" charset="0"/>
                            <a:ea typeface="宋体" panose="02010600030101010101" pitchFamily="2" charset="-122"/>
                            <a:cs typeface="+mn-cs"/>
                          </a:rPr>
                        </m:ctrlPr>
                      </m:sSubPr>
                      <m:e>
                        <m:r>
                          <a:rPr lang="zh-CN" altLang="en-US" sz="1200" i="1" kern="1200">
                            <a:solidFill>
                              <a:schemeClr val="tx1"/>
                            </a:solidFill>
                            <a:latin typeface="Cambria Math" panose="02040503050406030204" pitchFamily="18" charset="0"/>
                            <a:ea typeface="宋体" panose="02010600030101010101" pitchFamily="2" charset="-122"/>
                            <a:cs typeface="+mn-cs"/>
                          </a:rPr>
                          <m:t>𝑈</m:t>
                        </m:r>
                      </m:e>
                      <m:sub>
                        <m:r>
                          <a:rPr lang="zh-CN" altLang="en-US" sz="1200" i="0" kern="1200">
                            <a:solidFill>
                              <a:schemeClr val="tx1"/>
                            </a:solidFill>
                            <a:latin typeface="Cambria Math" panose="02040503050406030204" pitchFamily="18" charset="0"/>
                            <a:ea typeface="宋体" panose="02010600030101010101" pitchFamily="2" charset="-122"/>
                            <a:cs typeface="+mn-cs"/>
                          </a:rPr>
                          <m:t>0</m:t>
                        </m:r>
                      </m:sub>
                    </m:sSub>
                    <m:r>
                      <a:rPr lang="zh-CN" altLang="en-US" sz="1200" i="0" kern="1200">
                        <a:solidFill>
                          <a:schemeClr val="tx1"/>
                        </a:solidFill>
                        <a:latin typeface="Cambria Math" panose="02040503050406030204" pitchFamily="18" charset="0"/>
                        <a:ea typeface="宋体" panose="02010600030101010101" pitchFamily="2" charset="-122"/>
                        <a:cs typeface="+mn-cs"/>
                      </a:rPr>
                      <m:t>=0</m:t>
                    </m:r>
                  </m:oMath>
                </a14:m>
                <a:r>
                  <a:rPr lang="en-US" altLang="zh-CN" sz="1200" kern="1200" dirty="0">
                    <a:solidFill>
                      <a:schemeClr val="tx1"/>
                    </a:solidFill>
                    <a:effectLst/>
                    <a:latin typeface="Arial" panose="020B0604020202020204" pitchFamily="34" charset="0"/>
                    <a:ea typeface="宋体" panose="02010600030101010101" pitchFamily="2" charset="-122"/>
                    <a:cs typeface="+mn-cs"/>
                  </a:rPr>
                  <a:t> </a:t>
                </a:r>
                <a:r>
                  <a:rPr lang="zh-CN" altLang="zh-CN" sz="1200" kern="1200" dirty="0">
                    <a:solidFill>
                      <a:schemeClr val="tx1"/>
                    </a:solidFill>
                    <a:effectLst/>
                    <a:latin typeface="Arial" panose="020B0604020202020204" pitchFamily="34" charset="0"/>
                    <a:ea typeface="宋体" panose="02010600030101010101" pitchFamily="2" charset="-122"/>
                    <a:cs typeface="+mn-cs"/>
                  </a:rPr>
                  <a:t>，展开拉普拉斯算符，则有：</a:t>
                </a:r>
                <a:endParaRPr lang="en-US" altLang="zh-CN" sz="1200" kern="1200" dirty="0">
                  <a:solidFill>
                    <a:schemeClr val="tx1"/>
                  </a:solidFill>
                  <a:effectLst/>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1200" b="0" i="1" kern="1200" smtClean="0">
                          <a:solidFill>
                            <a:schemeClr val="tx1"/>
                          </a:solidFill>
                          <a:latin typeface="Cambria Math" panose="02040503050406030204" pitchFamily="18" charset="0"/>
                          <a:ea typeface="宋体" panose="02010600030101010101" pitchFamily="2" charset="-122"/>
                          <a:cs typeface="+mn-cs"/>
                        </a:rPr>
                        <m:t>−</m:t>
                      </m:r>
                      <m:f>
                        <m:fPr>
                          <m:ctrlPr>
                            <a:rPr lang="zh-CN" altLang="en-US" sz="1200" i="1" kern="1200" smtClean="0">
                              <a:solidFill>
                                <a:schemeClr val="tx1"/>
                              </a:solidFill>
                              <a:latin typeface="Cambria Math" panose="02040503050406030204" pitchFamily="18" charset="0"/>
                              <a:ea typeface="宋体" panose="02010600030101010101" pitchFamily="2" charset="-122"/>
                              <a:cs typeface="+mn-cs"/>
                            </a:rPr>
                          </m:ctrlPr>
                        </m:fPr>
                        <m:num>
                          <m:sSup>
                            <m:sSupPr>
                              <m:ctrlPr>
                                <a:rPr lang="zh-CN" altLang="en-US" sz="1200" i="1" kern="1200">
                                  <a:solidFill>
                                    <a:schemeClr val="tx1"/>
                                  </a:solidFill>
                                  <a:latin typeface="Cambria Math" panose="02040503050406030204" pitchFamily="18" charset="0"/>
                                  <a:ea typeface="宋体" panose="02010600030101010101" pitchFamily="2" charset="-122"/>
                                  <a:cs typeface="+mn-cs"/>
                                </a:rPr>
                              </m:ctrlPr>
                            </m:sSupPr>
                            <m:e>
                              <m:r>
                                <a:rPr lang="zh-CN" altLang="en-US" sz="1200" i="0" kern="1200">
                                  <a:solidFill>
                                    <a:schemeClr val="tx1"/>
                                  </a:solidFill>
                                  <a:latin typeface="Cambria Math" panose="02040503050406030204" pitchFamily="18" charset="0"/>
                                  <a:ea typeface="宋体" panose="02010600030101010101" pitchFamily="2" charset="-122"/>
                                  <a:cs typeface="+mn-cs"/>
                                </a:rPr>
                                <m:t>ℏ</m:t>
                              </m:r>
                            </m:e>
                            <m:sup>
                              <m:r>
                                <a:rPr lang="zh-CN" altLang="en-US" sz="1200" i="0" kern="1200">
                                  <a:solidFill>
                                    <a:schemeClr val="tx1"/>
                                  </a:solidFill>
                                  <a:latin typeface="Cambria Math" panose="02040503050406030204" pitchFamily="18" charset="0"/>
                                  <a:ea typeface="宋体" panose="02010600030101010101" pitchFamily="2" charset="-122"/>
                                  <a:cs typeface="+mn-cs"/>
                                </a:rPr>
                                <m:t>2</m:t>
                              </m:r>
                            </m:sup>
                          </m:sSup>
                        </m:num>
                        <m:den>
                          <m:r>
                            <a:rPr lang="zh-CN" altLang="en-US" sz="1200" i="0" kern="1200">
                              <a:solidFill>
                                <a:schemeClr val="tx1"/>
                              </a:solidFill>
                              <a:latin typeface="Cambria Math" panose="02040503050406030204" pitchFamily="18" charset="0"/>
                              <a:ea typeface="宋体" panose="02010600030101010101" pitchFamily="2" charset="-122"/>
                              <a:cs typeface="+mn-cs"/>
                            </a:rPr>
                            <m:t>2</m:t>
                          </m:r>
                          <m:r>
                            <a:rPr lang="zh-CN" altLang="en-US" sz="1200" i="1" kern="1200">
                              <a:solidFill>
                                <a:schemeClr val="tx1"/>
                              </a:solidFill>
                              <a:latin typeface="Cambria Math" panose="02040503050406030204" pitchFamily="18" charset="0"/>
                              <a:ea typeface="宋体" panose="02010600030101010101" pitchFamily="2" charset="-122"/>
                              <a:cs typeface="+mn-cs"/>
                            </a:rPr>
                            <m:t>𝑚</m:t>
                          </m:r>
                        </m:den>
                      </m:f>
                      <m:r>
                        <a:rPr lang="zh-CN" altLang="en-US" sz="1200" i="0" kern="1200" smtClean="0">
                          <a:solidFill>
                            <a:schemeClr val="tx1"/>
                          </a:solidFill>
                          <a:latin typeface="Cambria Math" panose="02040503050406030204" pitchFamily="18" charset="0"/>
                          <a:ea typeface="宋体" panose="02010600030101010101" pitchFamily="2" charset="-122"/>
                          <a:cs typeface="+mn-cs"/>
                        </a:rPr>
                        <m:t>(</m:t>
                      </m:r>
                      <m:f>
                        <m:fPr>
                          <m:ctrlPr>
                            <a:rPr lang="zh-CN" altLang="en-US" sz="1200" i="1" kern="1200">
                              <a:solidFill>
                                <a:schemeClr val="tx1"/>
                              </a:solidFill>
                              <a:latin typeface="Cambria Math" panose="02040503050406030204" pitchFamily="18" charset="0"/>
                              <a:ea typeface="宋体" panose="02010600030101010101" pitchFamily="2" charset="-122"/>
                              <a:cs typeface="+mn-cs"/>
                            </a:rPr>
                          </m:ctrlPr>
                        </m:fPr>
                        <m:num>
                          <m:sSup>
                            <m:sSupPr>
                              <m:ctrlPr>
                                <a:rPr lang="zh-CN" altLang="en-US" sz="1200" i="1" kern="1200">
                                  <a:solidFill>
                                    <a:schemeClr val="tx1"/>
                                  </a:solidFill>
                                  <a:latin typeface="Cambria Math" panose="02040503050406030204" pitchFamily="18" charset="0"/>
                                  <a:ea typeface="宋体" panose="02010600030101010101" pitchFamily="2" charset="-122"/>
                                  <a:cs typeface="+mn-cs"/>
                                </a:rPr>
                              </m:ctrlPr>
                            </m:sSupPr>
                            <m:e>
                              <m:r>
                                <a:rPr lang="zh-CN" altLang="en-US" sz="1200" i="0" kern="1200">
                                  <a:solidFill>
                                    <a:schemeClr val="tx1"/>
                                  </a:solidFill>
                                  <a:latin typeface="Cambria Math" panose="02040503050406030204" pitchFamily="18" charset="0"/>
                                  <a:ea typeface="宋体" panose="02010600030101010101" pitchFamily="2" charset="-122"/>
                                  <a:cs typeface="+mn-cs"/>
                                </a:rPr>
                                <m:t>𝜕</m:t>
                              </m:r>
                            </m:e>
                            <m:sup>
                              <m:r>
                                <a:rPr lang="zh-CN" altLang="en-US" sz="1200" i="0" kern="1200">
                                  <a:solidFill>
                                    <a:schemeClr val="tx1"/>
                                  </a:solidFill>
                                  <a:latin typeface="Cambria Math" panose="02040503050406030204" pitchFamily="18" charset="0"/>
                                  <a:ea typeface="宋体" panose="02010600030101010101" pitchFamily="2" charset="-122"/>
                                  <a:cs typeface="+mn-cs"/>
                                </a:rPr>
                                <m:t>2</m:t>
                              </m:r>
                            </m:sup>
                          </m:sSup>
                        </m:num>
                        <m:den>
                          <m:r>
                            <a:rPr lang="zh-CN" altLang="en-US" sz="1200" i="0" kern="1200">
                              <a:solidFill>
                                <a:schemeClr val="tx1"/>
                              </a:solidFill>
                              <a:latin typeface="Cambria Math" panose="02040503050406030204" pitchFamily="18" charset="0"/>
                              <a:ea typeface="宋体" panose="02010600030101010101" pitchFamily="2" charset="-122"/>
                              <a:cs typeface="+mn-cs"/>
                            </a:rPr>
                            <m:t>𝜕</m:t>
                          </m:r>
                          <m:sSup>
                            <m:sSupPr>
                              <m:ctrlPr>
                                <a:rPr lang="zh-CN" altLang="en-US" sz="1200" i="1" kern="1200">
                                  <a:solidFill>
                                    <a:schemeClr val="tx1"/>
                                  </a:solidFill>
                                  <a:latin typeface="Cambria Math" panose="02040503050406030204" pitchFamily="18" charset="0"/>
                                  <a:ea typeface="宋体" panose="02010600030101010101" pitchFamily="2" charset="-122"/>
                                  <a:cs typeface="+mn-cs"/>
                                </a:rPr>
                              </m:ctrlPr>
                            </m:sSupPr>
                            <m:e>
                              <m:r>
                                <a:rPr lang="zh-CN" altLang="en-US" sz="1200" i="1" kern="1200">
                                  <a:solidFill>
                                    <a:schemeClr val="tx1"/>
                                  </a:solidFill>
                                  <a:latin typeface="Cambria Math" panose="02040503050406030204" pitchFamily="18" charset="0"/>
                                  <a:ea typeface="宋体" panose="02010600030101010101" pitchFamily="2" charset="-122"/>
                                  <a:cs typeface="+mn-cs"/>
                                </a:rPr>
                                <m:t>𝑥</m:t>
                              </m:r>
                            </m:e>
                            <m:sup>
                              <m:r>
                                <a:rPr lang="zh-CN" altLang="en-US" sz="1200" i="0" kern="1200">
                                  <a:solidFill>
                                    <a:schemeClr val="tx1"/>
                                  </a:solidFill>
                                  <a:latin typeface="Cambria Math" panose="02040503050406030204" pitchFamily="18" charset="0"/>
                                  <a:ea typeface="宋体" panose="02010600030101010101" pitchFamily="2" charset="-122"/>
                                  <a:cs typeface="+mn-cs"/>
                                </a:rPr>
                                <m:t>2</m:t>
                              </m:r>
                            </m:sup>
                          </m:sSup>
                        </m:den>
                      </m:f>
                      <m:r>
                        <a:rPr lang="zh-CN" altLang="en-US" sz="1200" i="0" kern="1200">
                          <a:solidFill>
                            <a:schemeClr val="tx1"/>
                          </a:solidFill>
                          <a:latin typeface="Cambria Math" panose="02040503050406030204" pitchFamily="18" charset="0"/>
                          <a:ea typeface="宋体" panose="02010600030101010101" pitchFamily="2" charset="-122"/>
                          <a:cs typeface="+mn-cs"/>
                        </a:rPr>
                        <m:t>+</m:t>
                      </m:r>
                      <m:f>
                        <m:fPr>
                          <m:ctrlPr>
                            <a:rPr lang="zh-CN" altLang="en-US" sz="1200" i="1" kern="1200">
                              <a:solidFill>
                                <a:schemeClr val="tx1"/>
                              </a:solidFill>
                              <a:latin typeface="Cambria Math" panose="02040503050406030204" pitchFamily="18" charset="0"/>
                              <a:ea typeface="宋体" panose="02010600030101010101" pitchFamily="2" charset="-122"/>
                              <a:cs typeface="+mn-cs"/>
                            </a:rPr>
                          </m:ctrlPr>
                        </m:fPr>
                        <m:num>
                          <m:sSup>
                            <m:sSupPr>
                              <m:ctrlPr>
                                <a:rPr lang="zh-CN" altLang="en-US" sz="1200" i="1" kern="1200">
                                  <a:solidFill>
                                    <a:schemeClr val="tx1"/>
                                  </a:solidFill>
                                  <a:latin typeface="Cambria Math" panose="02040503050406030204" pitchFamily="18" charset="0"/>
                                  <a:ea typeface="宋体" panose="02010600030101010101" pitchFamily="2" charset="-122"/>
                                  <a:cs typeface="+mn-cs"/>
                                </a:rPr>
                              </m:ctrlPr>
                            </m:sSupPr>
                            <m:e>
                              <m:r>
                                <a:rPr lang="zh-CN" altLang="en-US" sz="1200" i="0" kern="1200">
                                  <a:solidFill>
                                    <a:schemeClr val="tx1"/>
                                  </a:solidFill>
                                  <a:latin typeface="Cambria Math" panose="02040503050406030204" pitchFamily="18" charset="0"/>
                                  <a:ea typeface="宋体" panose="02010600030101010101" pitchFamily="2" charset="-122"/>
                                  <a:cs typeface="+mn-cs"/>
                                </a:rPr>
                                <m:t>𝜕</m:t>
                              </m:r>
                            </m:e>
                            <m:sup>
                              <m:r>
                                <a:rPr lang="zh-CN" altLang="en-US" sz="1200" i="0" kern="1200">
                                  <a:solidFill>
                                    <a:schemeClr val="tx1"/>
                                  </a:solidFill>
                                  <a:latin typeface="Cambria Math" panose="02040503050406030204" pitchFamily="18" charset="0"/>
                                  <a:ea typeface="宋体" panose="02010600030101010101" pitchFamily="2" charset="-122"/>
                                  <a:cs typeface="+mn-cs"/>
                                </a:rPr>
                                <m:t>2</m:t>
                              </m:r>
                            </m:sup>
                          </m:sSup>
                        </m:num>
                        <m:den>
                          <m:r>
                            <a:rPr lang="zh-CN" altLang="en-US" sz="1200" i="0" kern="1200">
                              <a:solidFill>
                                <a:schemeClr val="tx1"/>
                              </a:solidFill>
                              <a:latin typeface="Cambria Math" panose="02040503050406030204" pitchFamily="18" charset="0"/>
                              <a:ea typeface="宋体" panose="02010600030101010101" pitchFamily="2" charset="-122"/>
                              <a:cs typeface="+mn-cs"/>
                            </a:rPr>
                            <m:t>𝜕</m:t>
                          </m:r>
                          <m:sSup>
                            <m:sSupPr>
                              <m:ctrlPr>
                                <a:rPr lang="zh-CN" altLang="en-US" sz="1200" i="1" kern="1200">
                                  <a:solidFill>
                                    <a:schemeClr val="tx1"/>
                                  </a:solidFill>
                                  <a:latin typeface="Cambria Math" panose="02040503050406030204" pitchFamily="18" charset="0"/>
                                  <a:ea typeface="宋体" panose="02010600030101010101" pitchFamily="2" charset="-122"/>
                                  <a:cs typeface="+mn-cs"/>
                                </a:rPr>
                              </m:ctrlPr>
                            </m:sSupPr>
                            <m:e>
                              <m:r>
                                <a:rPr lang="zh-CN" altLang="en-US" sz="1200" i="1" kern="1200">
                                  <a:solidFill>
                                    <a:schemeClr val="tx1"/>
                                  </a:solidFill>
                                  <a:latin typeface="Cambria Math" panose="02040503050406030204" pitchFamily="18" charset="0"/>
                                  <a:ea typeface="宋体" panose="02010600030101010101" pitchFamily="2" charset="-122"/>
                                  <a:cs typeface="+mn-cs"/>
                                </a:rPr>
                                <m:t>𝑦</m:t>
                              </m:r>
                            </m:e>
                            <m:sup>
                              <m:r>
                                <a:rPr lang="zh-CN" altLang="en-US" sz="1200" i="0" kern="1200">
                                  <a:solidFill>
                                    <a:schemeClr val="tx1"/>
                                  </a:solidFill>
                                  <a:latin typeface="Cambria Math" panose="02040503050406030204" pitchFamily="18" charset="0"/>
                                  <a:ea typeface="宋体" panose="02010600030101010101" pitchFamily="2" charset="-122"/>
                                  <a:cs typeface="+mn-cs"/>
                                </a:rPr>
                                <m:t>2</m:t>
                              </m:r>
                            </m:sup>
                          </m:sSup>
                        </m:den>
                      </m:f>
                      <m:r>
                        <a:rPr lang="zh-CN" altLang="en-US" sz="1200" i="0" kern="1200">
                          <a:solidFill>
                            <a:schemeClr val="tx1"/>
                          </a:solidFill>
                          <a:latin typeface="Cambria Math" panose="02040503050406030204" pitchFamily="18" charset="0"/>
                          <a:ea typeface="宋体" panose="02010600030101010101" pitchFamily="2" charset="-122"/>
                          <a:cs typeface="+mn-cs"/>
                        </a:rPr>
                        <m:t>+</m:t>
                      </m:r>
                      <m:f>
                        <m:fPr>
                          <m:ctrlPr>
                            <a:rPr lang="zh-CN" altLang="en-US" sz="1200" i="1" kern="1200">
                              <a:solidFill>
                                <a:schemeClr val="tx1"/>
                              </a:solidFill>
                              <a:latin typeface="Cambria Math" panose="02040503050406030204" pitchFamily="18" charset="0"/>
                              <a:ea typeface="宋体" panose="02010600030101010101" pitchFamily="2" charset="-122"/>
                              <a:cs typeface="+mn-cs"/>
                            </a:rPr>
                          </m:ctrlPr>
                        </m:fPr>
                        <m:num>
                          <m:sSup>
                            <m:sSupPr>
                              <m:ctrlPr>
                                <a:rPr lang="zh-CN" altLang="en-US" sz="1200" i="1" kern="1200">
                                  <a:solidFill>
                                    <a:schemeClr val="tx1"/>
                                  </a:solidFill>
                                  <a:latin typeface="Cambria Math" panose="02040503050406030204" pitchFamily="18" charset="0"/>
                                  <a:ea typeface="宋体" panose="02010600030101010101" pitchFamily="2" charset="-122"/>
                                  <a:cs typeface="+mn-cs"/>
                                </a:rPr>
                              </m:ctrlPr>
                            </m:sSupPr>
                            <m:e>
                              <m:r>
                                <a:rPr lang="zh-CN" altLang="en-US" sz="1200" i="0" kern="1200">
                                  <a:solidFill>
                                    <a:schemeClr val="tx1"/>
                                  </a:solidFill>
                                  <a:latin typeface="Cambria Math" panose="02040503050406030204" pitchFamily="18" charset="0"/>
                                  <a:ea typeface="宋体" panose="02010600030101010101" pitchFamily="2" charset="-122"/>
                                  <a:cs typeface="+mn-cs"/>
                                </a:rPr>
                                <m:t>𝜕</m:t>
                              </m:r>
                            </m:e>
                            <m:sup>
                              <m:r>
                                <a:rPr lang="zh-CN" altLang="en-US" sz="1200" i="0" kern="1200">
                                  <a:solidFill>
                                    <a:schemeClr val="tx1"/>
                                  </a:solidFill>
                                  <a:latin typeface="Cambria Math" panose="02040503050406030204" pitchFamily="18" charset="0"/>
                                  <a:ea typeface="宋体" panose="02010600030101010101" pitchFamily="2" charset="-122"/>
                                  <a:cs typeface="+mn-cs"/>
                                </a:rPr>
                                <m:t>2</m:t>
                              </m:r>
                            </m:sup>
                          </m:sSup>
                        </m:num>
                        <m:den>
                          <m:r>
                            <a:rPr lang="zh-CN" altLang="en-US" sz="1200" i="0" kern="1200">
                              <a:solidFill>
                                <a:schemeClr val="tx1"/>
                              </a:solidFill>
                              <a:latin typeface="Cambria Math" panose="02040503050406030204" pitchFamily="18" charset="0"/>
                              <a:ea typeface="宋体" panose="02010600030101010101" pitchFamily="2" charset="-122"/>
                              <a:cs typeface="+mn-cs"/>
                            </a:rPr>
                            <m:t>𝜕</m:t>
                          </m:r>
                          <m:sSup>
                            <m:sSupPr>
                              <m:ctrlPr>
                                <a:rPr lang="zh-CN" altLang="en-US" sz="1200" i="1" kern="1200">
                                  <a:solidFill>
                                    <a:schemeClr val="tx1"/>
                                  </a:solidFill>
                                  <a:latin typeface="Cambria Math" panose="02040503050406030204" pitchFamily="18" charset="0"/>
                                  <a:ea typeface="宋体" panose="02010600030101010101" pitchFamily="2" charset="-122"/>
                                  <a:cs typeface="+mn-cs"/>
                                </a:rPr>
                              </m:ctrlPr>
                            </m:sSupPr>
                            <m:e>
                              <m:r>
                                <a:rPr lang="zh-CN" altLang="en-US" sz="1200" i="1" kern="1200">
                                  <a:solidFill>
                                    <a:schemeClr val="tx1"/>
                                  </a:solidFill>
                                  <a:latin typeface="Cambria Math" panose="02040503050406030204" pitchFamily="18" charset="0"/>
                                  <a:ea typeface="宋体" panose="02010600030101010101" pitchFamily="2" charset="-122"/>
                                  <a:cs typeface="+mn-cs"/>
                                </a:rPr>
                                <m:t>𝑧</m:t>
                              </m:r>
                            </m:e>
                            <m:sup>
                              <m:r>
                                <a:rPr lang="zh-CN" altLang="en-US" sz="1200" i="0" kern="1200">
                                  <a:solidFill>
                                    <a:schemeClr val="tx1"/>
                                  </a:solidFill>
                                  <a:latin typeface="Cambria Math" panose="02040503050406030204" pitchFamily="18" charset="0"/>
                                  <a:ea typeface="宋体" panose="02010600030101010101" pitchFamily="2" charset="-122"/>
                                  <a:cs typeface="+mn-cs"/>
                                </a:rPr>
                                <m:t>2</m:t>
                              </m:r>
                            </m:sup>
                          </m:sSup>
                        </m:den>
                      </m:f>
                      <m:r>
                        <a:rPr lang="zh-CN" altLang="en-US" sz="1200" i="0" kern="1200">
                          <a:solidFill>
                            <a:schemeClr val="tx1"/>
                          </a:solidFill>
                          <a:latin typeface="Cambria Math" panose="02040503050406030204" pitchFamily="18" charset="0"/>
                          <a:ea typeface="宋体" panose="02010600030101010101" pitchFamily="2" charset="-122"/>
                          <a:cs typeface="+mn-cs"/>
                        </a:rPr>
                        <m:t>)</m:t>
                      </m:r>
                      <m:r>
                        <a:rPr lang="zh-CN" altLang="en-US" sz="1200" i="1" kern="1200">
                          <a:solidFill>
                            <a:schemeClr val="tx1"/>
                          </a:solidFill>
                          <a:latin typeface="Cambria Math" panose="02040503050406030204" pitchFamily="18" charset="0"/>
                          <a:ea typeface="宋体" panose="02010600030101010101" pitchFamily="2" charset="-122"/>
                          <a:cs typeface="+mn-cs"/>
                        </a:rPr>
                        <m:t>𝜓</m:t>
                      </m:r>
                      <m:r>
                        <a:rPr lang="zh-CN" altLang="en-US" sz="1200" i="0" kern="1200">
                          <a:solidFill>
                            <a:schemeClr val="tx1"/>
                          </a:solidFill>
                          <a:latin typeface="Cambria Math" panose="02040503050406030204" pitchFamily="18" charset="0"/>
                          <a:ea typeface="宋体" panose="02010600030101010101" pitchFamily="2" charset="-122"/>
                          <a:cs typeface="+mn-cs"/>
                        </a:rPr>
                        <m:t>(</m:t>
                      </m:r>
                      <m:r>
                        <a:rPr lang="zh-CN" altLang="en-US" sz="1200" i="1" kern="1200">
                          <a:solidFill>
                            <a:schemeClr val="tx1"/>
                          </a:solidFill>
                          <a:latin typeface="Cambria Math" panose="02040503050406030204" pitchFamily="18" charset="0"/>
                          <a:ea typeface="宋体" panose="02010600030101010101" pitchFamily="2" charset="-122"/>
                          <a:cs typeface="+mn-cs"/>
                        </a:rPr>
                        <m:t>𝑟</m:t>
                      </m:r>
                      <m:r>
                        <a:rPr lang="zh-CN" altLang="en-US" sz="1200" i="0" kern="1200">
                          <a:solidFill>
                            <a:schemeClr val="tx1"/>
                          </a:solidFill>
                          <a:latin typeface="Cambria Math" panose="02040503050406030204" pitchFamily="18" charset="0"/>
                          <a:ea typeface="宋体" panose="02010600030101010101" pitchFamily="2" charset="-122"/>
                          <a:cs typeface="+mn-cs"/>
                        </a:rPr>
                        <m:t>)=</m:t>
                      </m:r>
                      <m:r>
                        <a:rPr lang="zh-CN" altLang="en-US" sz="1200" i="1" kern="1200" smtClean="0">
                          <a:solidFill>
                            <a:schemeClr val="tx1"/>
                          </a:solidFill>
                          <a:latin typeface="Cambria Math" panose="02040503050406030204" pitchFamily="18" charset="0"/>
                          <a:ea typeface="宋体" panose="02010600030101010101" pitchFamily="2" charset="-122"/>
                          <a:cs typeface="+mn-cs"/>
                        </a:rPr>
                        <m:t>𝐸</m:t>
                      </m:r>
                      <m:r>
                        <a:rPr lang="zh-CN" altLang="en-US" sz="1200" i="1" kern="1200" smtClean="0">
                          <a:solidFill>
                            <a:schemeClr val="tx1"/>
                          </a:solidFill>
                          <a:latin typeface="Cambria Math" panose="02040503050406030204" pitchFamily="18" charset="0"/>
                          <a:ea typeface="宋体" panose="02010600030101010101" pitchFamily="2" charset="-122"/>
                          <a:cs typeface="+mn-cs"/>
                        </a:rPr>
                        <m:t>𝜓</m:t>
                      </m:r>
                      <m:r>
                        <a:rPr lang="zh-CN" altLang="en-US" sz="1200" i="0" kern="1200" smtClean="0">
                          <a:solidFill>
                            <a:schemeClr val="tx1"/>
                          </a:solidFill>
                          <a:latin typeface="Cambria Math" panose="02040503050406030204" pitchFamily="18" charset="0"/>
                          <a:ea typeface="宋体" panose="02010600030101010101" pitchFamily="2" charset="-122"/>
                          <a:cs typeface="+mn-cs"/>
                        </a:rPr>
                        <m:t>(</m:t>
                      </m:r>
                      <m:r>
                        <a:rPr lang="zh-CN" altLang="en-US" sz="1200" i="1" kern="1200">
                          <a:solidFill>
                            <a:schemeClr val="tx1"/>
                          </a:solidFill>
                          <a:latin typeface="Cambria Math" panose="02040503050406030204" pitchFamily="18" charset="0"/>
                          <a:ea typeface="宋体" panose="02010600030101010101" pitchFamily="2" charset="-122"/>
                          <a:cs typeface="+mn-cs"/>
                        </a:rPr>
                        <m:t>𝑟</m:t>
                      </m:r>
                      <m:r>
                        <a:rPr lang="zh-CN" altLang="en-US" sz="1200" i="0" kern="1200">
                          <a:solidFill>
                            <a:schemeClr val="tx1"/>
                          </a:solidFill>
                          <a:latin typeface="Cambria Math" panose="02040503050406030204" pitchFamily="18" charset="0"/>
                          <a:ea typeface="宋体" panose="02010600030101010101" pitchFamily="2" charset="-122"/>
                          <a:cs typeface="+mn-cs"/>
                        </a:rPr>
                        <m:t>)</m:t>
                      </m:r>
                    </m:oMath>
                  </m:oMathPara>
                </a14:m>
                <a:endParaRPr lang="zh-CN" altLang="zh-CN" sz="1200" kern="1200" dirty="0">
                  <a:solidFill>
                    <a:schemeClr val="tx1"/>
                  </a:solidFill>
                  <a:effectLst/>
                  <a:latin typeface="Arial" panose="020B0604020202020204" pitchFamily="34" charset="0"/>
                  <a:ea typeface="宋体" panose="02010600030101010101" pitchFamily="2" charset="-122"/>
                  <a:cs typeface="+mn-cs"/>
                </a:endParaRPr>
              </a:p>
              <a:p>
                <a:pPr algn="l"/>
                <a:endParaRPr lang="en-US" altLang="zh-CN" dirty="0"/>
              </a:p>
            </p:txBody>
          </p:sp>
        </mc:Choice>
        <mc:Fallback xmlns="">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200" kern="1200" dirty="0">
                    <a:solidFill>
                      <a:schemeClr val="tx1"/>
                    </a:solidFill>
                    <a:effectLst/>
                    <a:latin typeface="Arial" panose="020B0604020202020204" pitchFamily="34" charset="0"/>
                    <a:ea typeface="宋体" panose="02010600030101010101" pitchFamily="2" charset="-122"/>
                    <a:cs typeface="+mn-cs"/>
                  </a:rPr>
                  <a:t>金属中含有数量巨大的自由电子，按照索末菲模型，我们来分析一下自由电子在势能为</a:t>
                </a:r>
                <a:r>
                  <a:rPr lang="en-US" altLang="zh-CN" sz="1200" i="1" kern="1200" dirty="0">
                    <a:solidFill>
                      <a:schemeClr val="tx1"/>
                    </a:solidFill>
                    <a:effectLst/>
                    <a:latin typeface="Arial" panose="020B0604020202020204" pitchFamily="34" charset="0"/>
                    <a:ea typeface="宋体" panose="02010600030101010101" pitchFamily="2" charset="-122"/>
                    <a:cs typeface="+mn-cs"/>
                  </a:rPr>
                  <a:t>U</a:t>
                </a:r>
                <a:r>
                  <a:rPr lang="en-US" altLang="zh-CN" sz="1200" kern="1200" baseline="-25000" dirty="0">
                    <a:solidFill>
                      <a:schemeClr val="tx1"/>
                    </a:solidFill>
                    <a:effectLst/>
                    <a:latin typeface="Arial" panose="020B0604020202020204" pitchFamily="34" charset="0"/>
                    <a:ea typeface="宋体" panose="02010600030101010101" pitchFamily="2" charset="-122"/>
                    <a:cs typeface="+mn-cs"/>
                  </a:rPr>
                  <a:t>0</a:t>
                </a:r>
                <a:r>
                  <a:rPr lang="zh-CN" altLang="zh-CN" sz="1200" kern="1200" dirty="0">
                    <a:solidFill>
                      <a:schemeClr val="tx1"/>
                    </a:solidFill>
                    <a:effectLst/>
                    <a:latin typeface="Arial" panose="020B0604020202020204" pitchFamily="34" charset="0"/>
                    <a:ea typeface="宋体" panose="02010600030101010101" pitchFamily="2" charset="-122"/>
                    <a:cs typeface="+mn-cs"/>
                  </a:rPr>
                  <a:t>的无限空间中运动（电子间的相互作用忽略不计）。这里要用到式（</a:t>
                </a:r>
                <a:r>
                  <a:rPr lang="en-US" altLang="zh-CN" sz="1200" kern="1200" dirty="0">
                    <a:solidFill>
                      <a:schemeClr val="tx1"/>
                    </a:solidFill>
                    <a:effectLst/>
                    <a:latin typeface="Arial" panose="020B0604020202020204" pitchFamily="34" charset="0"/>
                    <a:ea typeface="宋体" panose="02010600030101010101" pitchFamily="2" charset="-122"/>
                    <a:cs typeface="+mn-cs"/>
                  </a:rPr>
                  <a:t>2-8</a:t>
                </a:r>
                <a:r>
                  <a:rPr lang="zh-CN" altLang="zh-CN" sz="1200" kern="1200" dirty="0">
                    <a:solidFill>
                      <a:schemeClr val="tx1"/>
                    </a:solidFill>
                    <a:effectLst/>
                    <a:latin typeface="Arial" panose="020B0604020202020204" pitchFamily="34" charset="0"/>
                    <a:ea typeface="宋体" panose="02010600030101010101" pitchFamily="2" charset="-122"/>
                    <a:cs typeface="+mn-cs"/>
                  </a:rPr>
                  <a:t>）的能量本征值方程：</a:t>
                </a:r>
              </a:p>
              <a:p>
                <a:pPr algn="ctr"/>
                <a:r>
                  <a:rPr lang="en-US" altLang="zh-CN" sz="1200" kern="1200" dirty="0">
                    <a:solidFill>
                      <a:schemeClr val="tx1"/>
                    </a:solidFill>
                    <a:effectLst/>
                    <a:latin typeface="Arial" panose="020B0604020202020204" pitchFamily="34" charset="0"/>
                    <a:ea typeface="宋体" panose="02010600030101010101" pitchFamily="2" charset="-122"/>
                    <a:cs typeface="+mn-cs"/>
                  </a:rPr>
                  <a:t> </a:t>
                </a:r>
                <a:r>
                  <a:rPr lang="zh-CN" altLang="en-US" sz="1200" i="0" kern="1200">
                    <a:solidFill>
                      <a:schemeClr val="tx1"/>
                    </a:solidFill>
                    <a:latin typeface="Arial" panose="020B0604020202020204" pitchFamily="34" charset="0"/>
                    <a:ea typeface="宋体" panose="02010600030101010101" pitchFamily="2" charset="-122"/>
                    <a:cs typeface="+mn-cs"/>
                  </a:rPr>
                  <a:t>(−ℏ^2/2𝑚 ∇_^2+𝑈_0^ )𝜓(𝑟)=𝐸𝜓(𝑟)</a:t>
                </a:r>
                <a:endParaRPr lang="en-US" altLang="zh-CN"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sz="1200" i="1" kern="1200" dirty="0">
                    <a:solidFill>
                      <a:schemeClr val="tx1"/>
                    </a:solidFill>
                    <a:effectLst/>
                    <a:latin typeface="Arial" panose="020B0604020202020204" pitchFamily="34" charset="0"/>
                    <a:ea typeface="宋体" panose="02010600030101010101" pitchFamily="2" charset="-122"/>
                    <a:cs typeface="+mn-cs"/>
                  </a:rPr>
                  <a:t>m</a:t>
                </a:r>
                <a:r>
                  <a:rPr lang="zh-CN" altLang="zh-CN" sz="1200" kern="1200" dirty="0">
                    <a:solidFill>
                      <a:schemeClr val="tx1"/>
                    </a:solidFill>
                    <a:effectLst/>
                    <a:latin typeface="Arial" panose="020B0604020202020204" pitchFamily="34" charset="0"/>
                    <a:ea typeface="宋体" panose="02010600030101010101" pitchFamily="2" charset="-122"/>
                    <a:cs typeface="+mn-cs"/>
                  </a:rPr>
                  <a:t>是电子的质量。为简单起见，可选取</a:t>
                </a:r>
                <a:r>
                  <a:rPr lang="zh-CN" altLang="en-US" sz="1200" i="0" kern="1200">
                    <a:solidFill>
                      <a:schemeClr val="tx1"/>
                    </a:solidFill>
                    <a:latin typeface="Arial" panose="020B0604020202020204" pitchFamily="34" charset="0"/>
                    <a:ea typeface="宋体" panose="02010600030101010101" pitchFamily="2" charset="-122"/>
                    <a:cs typeface="+mn-cs"/>
                  </a:rPr>
                  <a:t>𝑈_0=0</a:t>
                </a:r>
                <a:r>
                  <a:rPr lang="en-US" altLang="zh-CN" sz="1200" kern="1200" dirty="0">
                    <a:solidFill>
                      <a:schemeClr val="tx1"/>
                    </a:solidFill>
                    <a:effectLst/>
                    <a:latin typeface="Arial" panose="020B0604020202020204" pitchFamily="34" charset="0"/>
                    <a:ea typeface="宋体" panose="02010600030101010101" pitchFamily="2" charset="-122"/>
                    <a:cs typeface="+mn-cs"/>
                  </a:rPr>
                  <a:t> </a:t>
                </a:r>
                <a:r>
                  <a:rPr lang="zh-CN" altLang="zh-CN" sz="1200" kern="1200" dirty="0">
                    <a:solidFill>
                      <a:schemeClr val="tx1"/>
                    </a:solidFill>
                    <a:effectLst/>
                    <a:latin typeface="Arial" panose="020B0604020202020204" pitchFamily="34" charset="0"/>
                    <a:ea typeface="宋体" panose="02010600030101010101" pitchFamily="2" charset="-122"/>
                    <a:cs typeface="+mn-cs"/>
                  </a:rPr>
                  <a:t>，展开拉普拉斯算符，则有：</a:t>
                </a:r>
              </a:p>
              <a:p>
                <a:pPr algn="l"/>
                <a:r>
                  <a:rPr lang="zh-CN" altLang="en-US" sz="1200" i="0" kern="1200">
                    <a:solidFill>
                      <a:schemeClr val="tx1"/>
                    </a:solidFill>
                    <a:latin typeface="Arial" panose="020B0604020202020204" pitchFamily="34" charset="0"/>
                    <a:ea typeface="宋体" panose="02010600030101010101" pitchFamily="2" charset="-122"/>
                    <a:cs typeface="+mn-cs"/>
                  </a:rPr>
                  <a:t>├ −ℏ^2/2𝑚(∂^2/(∂𝑥^2 )+∂^2/(∂𝑦^2 )+∂^2/(∂𝑧^2 ))𝜓(𝑟)=𝐸𝜓(𝑟)</a:t>
                </a:r>
                <a:endParaRPr lang="en-US" altLang="zh-CN" dirty="0"/>
              </a:p>
            </p:txBody>
          </p:sp>
        </mc:Fallback>
      </mc:AlternateContent>
      <p:sp>
        <p:nvSpPr>
          <p:cNvPr id="4" name="灯片编号占位符 3"/>
          <p:cNvSpPr>
            <a:spLocks noGrp="1"/>
          </p:cNvSpPr>
          <p:nvPr>
            <p:ph type="sldNum" sz="quarter" idx="5"/>
          </p:nvPr>
        </p:nvSpPr>
        <p:spPr/>
        <p:txBody>
          <a:bodyPr/>
          <a:lstStyle/>
          <a:p>
            <a:fld id="{8AAA2DB7-8973-4964-8E83-0FC396AC9B6B}" type="slidenum">
              <a:rPr lang="en-US" altLang="zh-CN" smtClean="0"/>
              <a:t>12</a:t>
            </a:fld>
            <a:endParaRPr lang="en-US" altLang="zh-CN"/>
          </a:p>
        </p:txBody>
      </p:sp>
    </p:spTree>
    <p:extLst>
      <p:ext uri="{BB962C8B-B14F-4D97-AF65-F5344CB8AC3E}">
        <p14:creationId xmlns:p14="http://schemas.microsoft.com/office/powerpoint/2010/main" val="3127400047"/>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zh-CN" sz="1800" kern="100" dirty="0">
                    <a:effectLst/>
                    <a:latin typeface="Times New Roman" panose="02020603050405020304" pitchFamily="18" charset="0"/>
                    <a:ea typeface="宋体" panose="02010600030101010101" pitchFamily="2" charset="-122"/>
                  </a:rPr>
                  <a:t>能带理论是一种单电子近似。每一个电子的运动看成是近似独立的，具有一系列的本征态。由单电子近似描述的系统的宏观态就可以由电子在这些本征态上的统计分布来描述。</a:t>
                </a:r>
                <a:endParaRPr lang="en-US" altLang="zh-CN" sz="1800" kern="100" dirty="0">
                  <a:effectLst/>
                  <a:latin typeface="Times New Roman" panose="02020603050405020304" pitchFamily="18" charset="0"/>
                  <a:ea typeface="宋体" panose="02010600030101010101" pitchFamily="2" charset="-122"/>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800" kern="100" dirty="0">
                    <a:effectLst/>
                    <a:latin typeface="Times New Roman" panose="02020603050405020304" pitchFamily="18" charset="0"/>
                    <a:ea typeface="宋体" panose="02010600030101010101" pitchFamily="2" charset="-122"/>
                  </a:rPr>
                  <a:t>量子统计有费米</a:t>
                </a:r>
                <a:r>
                  <a:rPr lang="en-US" altLang="zh-CN" sz="1800" kern="100" dirty="0">
                    <a:effectLst/>
                    <a:latin typeface="Times New Roman" panose="02020603050405020304" pitchFamily="18" charset="0"/>
                    <a:ea typeface="宋体" panose="02010600030101010101" pitchFamily="2" charset="-122"/>
                  </a:rPr>
                  <a:t>-</a:t>
                </a:r>
                <a:r>
                  <a:rPr lang="zh-CN" altLang="zh-CN" sz="1800" kern="100" dirty="0">
                    <a:effectLst/>
                    <a:latin typeface="Times New Roman" panose="02020603050405020304" pitchFamily="18" charset="0"/>
                    <a:ea typeface="宋体" panose="02010600030101010101" pitchFamily="2" charset="-122"/>
                  </a:rPr>
                  <a:t>狄拉克统计和玻色</a:t>
                </a:r>
                <a:r>
                  <a:rPr lang="en-US" altLang="zh-CN" sz="1800" kern="100" dirty="0">
                    <a:effectLst/>
                    <a:latin typeface="Times New Roman" panose="02020603050405020304" pitchFamily="18" charset="0"/>
                    <a:ea typeface="宋体" panose="02010600030101010101" pitchFamily="2" charset="-122"/>
                  </a:rPr>
                  <a:t>-</a:t>
                </a:r>
                <a:r>
                  <a:rPr lang="zh-CN" altLang="zh-CN" sz="1800" kern="100" dirty="0">
                    <a:effectLst/>
                    <a:latin typeface="Times New Roman" panose="02020603050405020304" pitchFamily="18" charset="0"/>
                    <a:ea typeface="宋体" panose="02010600030101010101" pitchFamily="2" charset="-122"/>
                  </a:rPr>
                  <a:t>爱因斯坦统计两种。凡自旋为半整数</a:t>
                </a:r>
                <a14:m>
                  <m:oMath xmlns:m="http://schemas.openxmlformats.org/officeDocument/2006/math">
                    <m:r>
                      <a:rPr lang="en-US" altLang="zh-CN" sz="1800" b="0" i="1" smtClean="0">
                        <a:latin typeface="Cambria Math" panose="02040503050406030204" pitchFamily="18" charset="0"/>
                      </a:rPr>
                      <m:t>(</m:t>
                    </m:r>
                    <m:r>
                      <a:rPr lang="en-US" altLang="zh-CN" sz="1800" b="0" i="1" smtClean="0">
                        <a:latin typeface="Cambria Math" panose="02040503050406030204" pitchFamily="18" charset="0"/>
                      </a:rPr>
                      <m:t>𝑛</m:t>
                    </m:r>
                    <m:r>
                      <a:rPr lang="en-US" altLang="zh-CN" sz="1800" b="0" i="1" smtClean="0">
                        <a:latin typeface="Cambria Math" panose="02040503050406030204" pitchFamily="18" charset="0"/>
                      </a:rPr>
                      <m:t>+</m:t>
                    </m:r>
                    <m:f>
                      <m:fPr>
                        <m:ctrlPr>
                          <a:rPr lang="en-US" altLang="zh-CN" sz="1800" b="0" i="1" smtClean="0">
                            <a:latin typeface="Cambria Math" panose="02040503050406030204" pitchFamily="18" charset="0"/>
                          </a:rPr>
                        </m:ctrlPr>
                      </m:fPr>
                      <m:num>
                        <m:r>
                          <a:rPr lang="en-US" altLang="zh-CN" sz="1800" b="0" i="1" smtClean="0">
                            <a:latin typeface="Cambria Math" panose="02040503050406030204" pitchFamily="18" charset="0"/>
                          </a:rPr>
                          <m:t>1</m:t>
                        </m:r>
                      </m:num>
                      <m:den>
                        <m:r>
                          <a:rPr lang="en-US" altLang="zh-CN" sz="1800" b="0" i="1" smtClean="0">
                            <a:latin typeface="Cambria Math" panose="02040503050406030204" pitchFamily="18" charset="0"/>
                          </a:rPr>
                          <m:t>2</m:t>
                        </m:r>
                      </m:den>
                    </m:f>
                    <m:r>
                      <a:rPr lang="en-US" altLang="zh-CN" sz="1800" b="0" i="1" smtClean="0">
                        <a:latin typeface="Cambria Math" panose="02040503050406030204" pitchFamily="18" charset="0"/>
                      </a:rPr>
                      <m:t>)</m:t>
                    </m:r>
                  </m:oMath>
                </a14:m>
                <a:r>
                  <a:rPr lang="zh-CN" altLang="zh-CN" sz="1800" kern="100" dirty="0">
                    <a:effectLst/>
                    <a:latin typeface="Times New Roman" panose="02020603050405020304" pitchFamily="18" charset="0"/>
                    <a:ea typeface="宋体" panose="02010600030101010101" pitchFamily="2" charset="-122"/>
                  </a:rPr>
                  <a:t>的粒子，例如：电子、质子、中子等称为费米子，遵循费米</a:t>
                </a:r>
                <a:r>
                  <a:rPr lang="en-US" altLang="zh-CN" sz="1800" kern="100" dirty="0">
                    <a:effectLst/>
                    <a:latin typeface="Times New Roman" panose="02020603050405020304" pitchFamily="18" charset="0"/>
                    <a:ea typeface="宋体" panose="02010600030101010101" pitchFamily="2" charset="-122"/>
                  </a:rPr>
                  <a:t>-</a:t>
                </a:r>
                <a:r>
                  <a:rPr lang="zh-CN" altLang="zh-CN" sz="1800" kern="100" dirty="0">
                    <a:effectLst/>
                    <a:latin typeface="Times New Roman" panose="02020603050405020304" pitchFamily="18" charset="0"/>
                    <a:ea typeface="宋体" panose="02010600030101010101" pitchFamily="2" charset="-122"/>
                  </a:rPr>
                  <a:t>狄拉克统计规律，而自旋为整数</a:t>
                </a:r>
                <a14:m>
                  <m:oMath xmlns:m="http://schemas.openxmlformats.org/officeDocument/2006/math">
                    <m:r>
                      <a:rPr lang="en-US" altLang="zh-CN" sz="1800" b="0" i="0" smtClean="0">
                        <a:latin typeface="Cambria Math" panose="02040503050406030204" pitchFamily="18" charset="0"/>
                      </a:rPr>
                      <m:t> </m:t>
                    </m:r>
                    <m:r>
                      <a:rPr lang="en-US" altLang="zh-CN" sz="1800" b="0" i="1" smtClean="0">
                        <a:latin typeface="Cambria Math" panose="02040503050406030204" pitchFamily="18" charset="0"/>
                      </a:rPr>
                      <m:t>𝑛</m:t>
                    </m:r>
                  </m:oMath>
                </a14:m>
                <a:r>
                  <a:rPr lang="en-US" altLang="zh-CN" sz="1800" kern="100" dirty="0">
                    <a:effectLst/>
                    <a:latin typeface="Times New Roman" panose="02020603050405020304" pitchFamily="18" charset="0"/>
                    <a:ea typeface="宋体" panose="02010600030101010101" pitchFamily="2" charset="-122"/>
                  </a:rPr>
                  <a:t> </a:t>
                </a:r>
                <a:r>
                  <a:rPr lang="zh-CN" altLang="zh-CN" sz="1800" kern="100" dirty="0">
                    <a:effectLst/>
                    <a:latin typeface="Times New Roman" panose="02020603050405020304" pitchFamily="18" charset="0"/>
                    <a:ea typeface="宋体" panose="02010600030101010101" pitchFamily="2" charset="-122"/>
                  </a:rPr>
                  <a:t>的粒子，例如：光子、声子等，则遵从玻色</a:t>
                </a:r>
                <a:r>
                  <a:rPr lang="en-US" altLang="zh-CN" sz="1800" kern="100" dirty="0">
                    <a:effectLst/>
                    <a:latin typeface="Times New Roman" panose="02020603050405020304" pitchFamily="18" charset="0"/>
                    <a:ea typeface="宋体" panose="02010600030101010101" pitchFamily="2" charset="-122"/>
                  </a:rPr>
                  <a:t>-</a:t>
                </a:r>
                <a:r>
                  <a:rPr lang="zh-CN" altLang="zh-CN" sz="1800" kern="100" dirty="0">
                    <a:effectLst/>
                    <a:latin typeface="Times New Roman" panose="02020603050405020304" pitchFamily="18" charset="0"/>
                    <a:ea typeface="宋体" panose="02010600030101010101" pitchFamily="2" charset="-122"/>
                  </a:rPr>
                  <a:t>爱因斯坦统计规律。</a:t>
                </a:r>
              </a:p>
              <a:p>
                <a:endParaRPr lang="zh-CN" altLang="en-US" dirty="0"/>
              </a:p>
            </p:txBody>
          </p:sp>
        </mc:Choice>
        <mc:Fallback xmlns="">
          <p:sp>
            <p:nvSpPr>
              <p:cNvPr id="3" name="备注占位符 2"/>
              <p:cNvSpPr>
                <a:spLocks noGrp="1"/>
              </p:cNvSpPr>
              <p:nvPr>
                <p:ph type="body" idx="1"/>
              </p:nvPr>
            </p:nvSpPr>
            <p:spPr/>
            <p:txBody>
              <a:bodyPr/>
              <a:lstStyle/>
              <a:p>
                <a:r>
                  <a:rPr lang="zh-CN" altLang="zh-CN" sz="1800" kern="100" dirty="0">
                    <a:effectLst/>
                    <a:latin typeface="Times New Roman" panose="02020603050405020304" pitchFamily="18" charset="0"/>
                    <a:ea typeface="宋体" panose="02010600030101010101" pitchFamily="2" charset="-122"/>
                  </a:rPr>
                  <a:t>能带理论是一种单电子近似。每一个电子的运动看成是近似独立的，具有一系列的本征态。由单电子近似描述的系统的宏观态就可以由电子在这些本征态上的统计分布来描述。</a:t>
                </a:r>
                <a:endParaRPr lang="en-US" altLang="zh-CN" sz="1800" kern="100" dirty="0">
                  <a:effectLst/>
                  <a:latin typeface="Times New Roman" panose="02020603050405020304" pitchFamily="18" charset="0"/>
                  <a:ea typeface="宋体" panose="02010600030101010101" pitchFamily="2" charset="-122"/>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800" kern="100" dirty="0">
                    <a:effectLst/>
                    <a:latin typeface="Times New Roman" panose="02020603050405020304" pitchFamily="18" charset="0"/>
                    <a:ea typeface="宋体" panose="02010600030101010101" pitchFamily="2" charset="-122"/>
                  </a:rPr>
                  <a:t>量子统计有费米</a:t>
                </a:r>
                <a:r>
                  <a:rPr lang="en-US" altLang="zh-CN" sz="1800" kern="100" dirty="0">
                    <a:effectLst/>
                    <a:latin typeface="Times New Roman" panose="02020603050405020304" pitchFamily="18" charset="0"/>
                    <a:ea typeface="宋体" panose="02010600030101010101" pitchFamily="2" charset="-122"/>
                  </a:rPr>
                  <a:t>-</a:t>
                </a:r>
                <a:r>
                  <a:rPr lang="zh-CN" altLang="zh-CN" sz="1800" kern="100" dirty="0">
                    <a:effectLst/>
                    <a:latin typeface="Times New Roman" panose="02020603050405020304" pitchFamily="18" charset="0"/>
                    <a:ea typeface="宋体" panose="02010600030101010101" pitchFamily="2" charset="-122"/>
                  </a:rPr>
                  <a:t>狄拉克统计和玻色</a:t>
                </a:r>
                <a:r>
                  <a:rPr lang="en-US" altLang="zh-CN" sz="1800" kern="100" dirty="0">
                    <a:effectLst/>
                    <a:latin typeface="Times New Roman" panose="02020603050405020304" pitchFamily="18" charset="0"/>
                    <a:ea typeface="宋体" panose="02010600030101010101" pitchFamily="2" charset="-122"/>
                  </a:rPr>
                  <a:t>-</a:t>
                </a:r>
                <a:r>
                  <a:rPr lang="zh-CN" altLang="zh-CN" sz="1800" kern="100" dirty="0">
                    <a:effectLst/>
                    <a:latin typeface="Times New Roman" panose="02020603050405020304" pitchFamily="18" charset="0"/>
                    <a:ea typeface="宋体" panose="02010600030101010101" pitchFamily="2" charset="-122"/>
                  </a:rPr>
                  <a:t>爱因斯坦统计两种。凡自旋为半整数</a:t>
                </a:r>
                <a:r>
                  <a:rPr lang="en-US" altLang="zh-CN" sz="1800" b="0" i="0">
                    <a:latin typeface="Cambria Math" panose="02040503050406030204" pitchFamily="18" charset="0"/>
                  </a:rPr>
                  <a:t>(𝑛+1/2)</a:t>
                </a:r>
                <a:r>
                  <a:rPr lang="zh-CN" altLang="zh-CN" sz="1800" kern="100" dirty="0">
                    <a:effectLst/>
                    <a:latin typeface="Times New Roman" panose="02020603050405020304" pitchFamily="18" charset="0"/>
                    <a:ea typeface="宋体" panose="02010600030101010101" pitchFamily="2" charset="-122"/>
                  </a:rPr>
                  <a:t>的粒子，例如：电子、质子、中子等称为费米子，遵循费米</a:t>
                </a:r>
                <a:r>
                  <a:rPr lang="en-US" altLang="zh-CN" sz="1800" kern="100" dirty="0">
                    <a:effectLst/>
                    <a:latin typeface="Times New Roman" panose="02020603050405020304" pitchFamily="18" charset="0"/>
                    <a:ea typeface="宋体" panose="02010600030101010101" pitchFamily="2" charset="-122"/>
                  </a:rPr>
                  <a:t>-</a:t>
                </a:r>
                <a:r>
                  <a:rPr lang="zh-CN" altLang="zh-CN" sz="1800" kern="100" dirty="0">
                    <a:effectLst/>
                    <a:latin typeface="Times New Roman" panose="02020603050405020304" pitchFamily="18" charset="0"/>
                    <a:ea typeface="宋体" panose="02010600030101010101" pitchFamily="2" charset="-122"/>
                  </a:rPr>
                  <a:t>狄拉克统计规律，而自旋为整数</a:t>
                </a:r>
                <a:r>
                  <a:rPr lang="en-US" altLang="zh-CN" sz="1800" b="0" i="0">
                    <a:latin typeface="Cambria Math" panose="02040503050406030204" pitchFamily="18" charset="0"/>
                  </a:rPr>
                  <a:t> 𝑛</a:t>
                </a:r>
                <a:r>
                  <a:rPr lang="en-US" altLang="zh-CN" sz="1800" kern="100" dirty="0">
                    <a:effectLst/>
                    <a:latin typeface="Times New Roman" panose="02020603050405020304" pitchFamily="18" charset="0"/>
                    <a:ea typeface="宋体" panose="02010600030101010101" pitchFamily="2" charset="-122"/>
                  </a:rPr>
                  <a:t> </a:t>
                </a:r>
                <a:r>
                  <a:rPr lang="zh-CN" altLang="zh-CN" sz="1800" kern="100" dirty="0">
                    <a:effectLst/>
                    <a:latin typeface="Times New Roman" panose="02020603050405020304" pitchFamily="18" charset="0"/>
                    <a:ea typeface="宋体" panose="02010600030101010101" pitchFamily="2" charset="-122"/>
                  </a:rPr>
                  <a:t>的粒子，例如：光子、声子等，则遵从玻色</a:t>
                </a:r>
                <a:r>
                  <a:rPr lang="en-US" altLang="zh-CN" sz="1800" kern="100" dirty="0">
                    <a:effectLst/>
                    <a:latin typeface="Times New Roman" panose="02020603050405020304" pitchFamily="18" charset="0"/>
                    <a:ea typeface="宋体" panose="02010600030101010101" pitchFamily="2" charset="-122"/>
                  </a:rPr>
                  <a:t>-</a:t>
                </a:r>
                <a:r>
                  <a:rPr lang="zh-CN" altLang="zh-CN" sz="1800" kern="100" dirty="0">
                    <a:effectLst/>
                    <a:latin typeface="Times New Roman" panose="02020603050405020304" pitchFamily="18" charset="0"/>
                    <a:ea typeface="宋体" panose="02010600030101010101" pitchFamily="2" charset="-122"/>
                  </a:rPr>
                  <a:t>爱因斯坦统计规律。</a:t>
                </a:r>
              </a:p>
              <a:p>
                <a:endParaRPr lang="zh-CN" altLang="en-US" dirty="0"/>
              </a:p>
            </p:txBody>
          </p:sp>
        </mc:Fallback>
      </mc:AlternateContent>
      <p:sp>
        <p:nvSpPr>
          <p:cNvPr id="4" name="灯片编号占位符 3"/>
          <p:cNvSpPr>
            <a:spLocks noGrp="1"/>
          </p:cNvSpPr>
          <p:nvPr>
            <p:ph type="sldNum" sz="quarter" idx="5"/>
          </p:nvPr>
        </p:nvSpPr>
        <p:spPr/>
        <p:txBody>
          <a:bodyPr/>
          <a:lstStyle/>
          <a:p>
            <a:fld id="{8AAA2DB7-8973-4964-8E83-0FC396AC9B6B}" type="slidenum">
              <a:rPr lang="en-US" altLang="zh-CN" smtClean="0"/>
              <a:t>120</a:t>
            </a:fld>
            <a:endParaRPr lang="en-US" altLang="zh-CN"/>
          </a:p>
        </p:txBody>
      </p:sp>
    </p:spTree>
    <p:extLst>
      <p:ext uri="{BB962C8B-B14F-4D97-AF65-F5344CB8AC3E}">
        <p14:creationId xmlns:p14="http://schemas.microsoft.com/office/powerpoint/2010/main" val="3673353357"/>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800" kern="100" dirty="0">
                <a:effectLst/>
                <a:latin typeface="Times New Roman" panose="02020603050405020304" pitchFamily="18" charset="0"/>
                <a:ea typeface="宋体" panose="02010600030101010101" pitchFamily="2" charset="-122"/>
              </a:rPr>
              <a:t>费米</a:t>
            </a:r>
            <a:r>
              <a:rPr lang="en-US" altLang="zh-CN" sz="1800" kern="100" dirty="0">
                <a:effectLst/>
                <a:latin typeface="Times New Roman" panose="02020603050405020304" pitchFamily="18" charset="0"/>
                <a:ea typeface="宋体" panose="02010600030101010101" pitchFamily="2" charset="-122"/>
              </a:rPr>
              <a:t>-</a:t>
            </a:r>
            <a:r>
              <a:rPr lang="zh-CN" altLang="zh-CN" sz="1800" kern="100" dirty="0">
                <a:effectLst/>
                <a:latin typeface="Times New Roman" panose="02020603050405020304" pitchFamily="18" charset="0"/>
                <a:ea typeface="宋体" panose="02010600030101010101" pitchFamily="2" charset="-122"/>
              </a:rPr>
              <a:t>狄拉克统计是</a:t>
            </a:r>
            <a:r>
              <a:rPr lang="en-US" altLang="zh-CN" sz="1800" kern="100" dirty="0">
                <a:effectLst/>
                <a:latin typeface="Times New Roman" panose="02020603050405020304" pitchFamily="18" charset="0"/>
                <a:ea typeface="宋体" panose="02010600030101010101" pitchFamily="2" charset="-122"/>
              </a:rPr>
              <a:t>1925</a:t>
            </a:r>
            <a:r>
              <a:rPr lang="zh-CN" altLang="zh-CN" sz="1800" kern="100" dirty="0">
                <a:effectLst/>
                <a:latin typeface="Times New Roman" panose="02020603050405020304" pitchFamily="18" charset="0"/>
                <a:ea typeface="宋体" panose="02010600030101010101" pitchFamily="2" charset="-122"/>
              </a:rPr>
              <a:t>年意大利人费米基于泡利不相容原理提出的关于电子气体的新统计方法，几个月后，英国人狄拉克也给出了类似的陈述。</a:t>
            </a:r>
            <a:endParaRPr lang="zh-CN" altLang="en-US" dirty="0"/>
          </a:p>
        </p:txBody>
      </p:sp>
      <p:sp>
        <p:nvSpPr>
          <p:cNvPr id="4" name="灯片编号占位符 3"/>
          <p:cNvSpPr>
            <a:spLocks noGrp="1"/>
          </p:cNvSpPr>
          <p:nvPr>
            <p:ph type="sldNum" sz="quarter" idx="5"/>
          </p:nvPr>
        </p:nvSpPr>
        <p:spPr/>
        <p:txBody>
          <a:bodyPr/>
          <a:lstStyle/>
          <a:p>
            <a:fld id="{8AAA2DB7-8973-4964-8E83-0FC396AC9B6B}" type="slidenum">
              <a:rPr lang="en-US" altLang="zh-CN" smtClean="0"/>
              <a:t>121</a:t>
            </a:fld>
            <a:endParaRPr lang="en-US" altLang="zh-CN"/>
          </a:p>
        </p:txBody>
      </p:sp>
    </p:spTree>
    <p:extLst>
      <p:ext uri="{BB962C8B-B14F-4D97-AF65-F5344CB8AC3E}">
        <p14:creationId xmlns:p14="http://schemas.microsoft.com/office/powerpoint/2010/main" val="189315993"/>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200" kern="100" dirty="0">
                    <a:effectLst/>
                    <a:latin typeface="Times New Roman" panose="02020603050405020304" pitchFamily="18" charset="0"/>
                    <a:ea typeface="宋体" panose="02010600030101010101" pitchFamily="2" charset="-122"/>
                  </a:rPr>
                  <a:t>对于系统的平衡态，费米</a:t>
                </a:r>
                <a:r>
                  <a:rPr lang="en-US" altLang="zh-CN" sz="1200" kern="100" dirty="0">
                    <a:effectLst/>
                    <a:latin typeface="Times New Roman" panose="02020603050405020304" pitchFamily="18" charset="0"/>
                    <a:ea typeface="宋体" panose="02010600030101010101" pitchFamily="2" charset="-122"/>
                  </a:rPr>
                  <a:t>-</a:t>
                </a:r>
                <a:r>
                  <a:rPr lang="zh-CN" altLang="zh-CN" sz="1200" kern="100" dirty="0">
                    <a:effectLst/>
                    <a:latin typeface="Times New Roman" panose="02020603050405020304" pitchFamily="18" charset="0"/>
                    <a:ea typeface="宋体" panose="02010600030101010101" pitchFamily="2" charset="-122"/>
                  </a:rPr>
                  <a:t>狄拉克统计的基本原理归结为用一个完全确定的费米统计分布函数</a:t>
                </a:r>
                <a:r>
                  <a:rPr lang="en-US" altLang="zh-CN" sz="1200" kern="100" dirty="0">
                    <a:effectLst/>
                    <a:latin typeface="Times New Roman" panose="02020603050405020304" pitchFamily="18" charset="0"/>
                    <a:ea typeface="宋体" panose="02010600030101010101" pitchFamily="2" charset="-122"/>
                  </a:rPr>
                  <a:t> </a:t>
                </a:r>
                <a:r>
                  <a:rPr lang="zh-CN" altLang="zh-CN" sz="1200" kern="100" dirty="0">
                    <a:effectLst/>
                    <a:latin typeface="Times New Roman" panose="02020603050405020304" pitchFamily="18" charset="0"/>
                    <a:ea typeface="宋体" panose="02010600030101010101" pitchFamily="2" charset="-122"/>
                  </a:rPr>
                  <a:t>来描述能量为</a:t>
                </a:r>
                <a14:m>
                  <m:oMath xmlns:m="http://schemas.openxmlformats.org/officeDocument/2006/math">
                    <m:r>
                      <a:rPr lang="en-US" altLang="zh-CN" sz="1200" b="0" i="1" smtClean="0">
                        <a:latin typeface="Cambria Math" panose="02040503050406030204" pitchFamily="18" charset="0"/>
                      </a:rPr>
                      <m:t>𝐸</m:t>
                    </m:r>
                  </m:oMath>
                </a14:m>
                <a:r>
                  <a:rPr lang="zh-CN" altLang="zh-CN" sz="1200" kern="100" dirty="0">
                    <a:effectLst/>
                    <a:latin typeface="Times New Roman" panose="02020603050405020304" pitchFamily="18" charset="0"/>
                    <a:ea typeface="宋体" panose="02010600030101010101" pitchFamily="2" charset="-122"/>
                  </a:rPr>
                  <a:t>的本征态被一个电子占据的概率：</a:t>
                </a:r>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800" kern="100" dirty="0">
                    <a:effectLst/>
                    <a:latin typeface="Times New Roman" panose="02020603050405020304" pitchFamily="18" charset="0"/>
                    <a:ea typeface="宋体" panose="02010600030101010101" pitchFamily="2" charset="-122"/>
                  </a:rPr>
                  <a:t>这里</a:t>
                </a:r>
                <a:r>
                  <a:rPr lang="en-US" altLang="zh-CN" sz="1800" kern="100" dirty="0">
                    <a:effectLst/>
                    <a:latin typeface="Times New Roman" panose="02020603050405020304" pitchFamily="18" charset="0"/>
                    <a:ea typeface="宋体" panose="02010600030101010101" pitchFamily="2" charset="-122"/>
                  </a:rPr>
                  <a:t> </a:t>
                </a:r>
                <a14:m>
                  <m:oMath xmlns:m="http://schemas.openxmlformats.org/officeDocument/2006/math">
                    <m:sSub>
                      <m:sSubPr>
                        <m:ctrlPr>
                          <a:rPr lang="zh-CN" altLang="en-US" sz="2800" i="1" smtClean="0">
                            <a:solidFill>
                              <a:srgbClr val="836967"/>
                            </a:solidFill>
                            <a:latin typeface="Cambria Math" panose="02040503050406030204" pitchFamily="18" charset="0"/>
                          </a:rPr>
                        </m:ctrlPr>
                      </m:sSubPr>
                      <m:e>
                        <m:r>
                          <a:rPr lang="zh-CN" altLang="en-US" sz="2800" i="1">
                            <a:latin typeface="Cambria Math" panose="02040503050406030204" pitchFamily="18" charset="0"/>
                          </a:rPr>
                          <m:t>𝑘</m:t>
                        </m:r>
                      </m:e>
                      <m:sub>
                        <m:r>
                          <a:rPr lang="zh-CN" altLang="en-US" sz="2800" i="1">
                            <a:latin typeface="Cambria Math" panose="02040503050406030204" pitchFamily="18" charset="0"/>
                          </a:rPr>
                          <m:t>𝐵</m:t>
                        </m:r>
                      </m:sub>
                    </m:sSub>
                  </m:oMath>
                </a14:m>
                <a:r>
                  <a:rPr lang="zh-CN" altLang="zh-CN" sz="1800" kern="100" dirty="0">
                    <a:effectLst/>
                    <a:latin typeface="Times New Roman" panose="02020603050405020304" pitchFamily="18" charset="0"/>
                    <a:ea typeface="宋体" panose="02010600030101010101" pitchFamily="2" charset="-122"/>
                  </a:rPr>
                  <a:t>是玻尔兹曼常数。式中的</a:t>
                </a:r>
                <a14:m>
                  <m:oMath xmlns:m="http://schemas.openxmlformats.org/officeDocument/2006/math">
                    <m:sSub>
                      <m:sSubPr>
                        <m:ctrlPr>
                          <a:rPr lang="zh-CN" altLang="en-US" sz="1800" i="1" smtClean="0">
                            <a:solidFill>
                              <a:srgbClr val="836967"/>
                            </a:solidFill>
                            <a:latin typeface="Cambria Math" panose="02040503050406030204" pitchFamily="18" charset="0"/>
                          </a:rPr>
                        </m:ctrlPr>
                      </m:sSubPr>
                      <m:e>
                        <m:r>
                          <a:rPr lang="en-US" altLang="zh-CN" sz="1800" b="0" i="1" smtClean="0">
                            <a:latin typeface="Cambria Math" panose="02040503050406030204" pitchFamily="18" charset="0"/>
                          </a:rPr>
                          <m:t>𝐸</m:t>
                        </m:r>
                      </m:e>
                      <m:sub>
                        <m:r>
                          <a:rPr lang="en-US" altLang="zh-CN" sz="1800" b="0" i="1" smtClean="0">
                            <a:latin typeface="Cambria Math" panose="02040503050406030204" pitchFamily="18" charset="0"/>
                          </a:rPr>
                          <m:t>𝐹</m:t>
                        </m:r>
                      </m:sub>
                    </m:sSub>
                  </m:oMath>
                </a14:m>
                <a:r>
                  <a:rPr lang="zh-CN" altLang="zh-CN" sz="1800" kern="100" dirty="0">
                    <a:effectLst/>
                    <a:latin typeface="Times New Roman" panose="02020603050405020304" pitchFamily="18" charset="0"/>
                    <a:ea typeface="宋体" panose="02010600030101010101" pitchFamily="2" charset="-122"/>
                  </a:rPr>
                  <a:t>称为费米能级，具有能量的量纲，但并不代表具体电子本征态的能级，实际上是系统的化学势，是由系统中电子总数</a:t>
                </a:r>
                <a14:m>
                  <m:oMath xmlns:m="http://schemas.openxmlformats.org/officeDocument/2006/math">
                    <m:r>
                      <a:rPr lang="en-US" altLang="zh-CN" sz="1800" b="0" i="1" smtClean="0">
                        <a:latin typeface="Cambria Math" panose="02040503050406030204" pitchFamily="18" charset="0"/>
                      </a:rPr>
                      <m:t>𝑁</m:t>
                    </m:r>
                  </m:oMath>
                </a14:m>
                <a:r>
                  <a:rPr lang="zh-CN" altLang="zh-CN" sz="1800" kern="100" dirty="0">
                    <a:effectLst/>
                    <a:latin typeface="Times New Roman" panose="02020603050405020304" pitchFamily="18" charset="0"/>
                    <a:ea typeface="宋体" panose="02010600030101010101" pitchFamily="2" charset="-122"/>
                  </a:rPr>
                  <a:t>决定的：</a:t>
                </a:r>
                <a:endParaRPr lang="en-US" altLang="zh-CN" sz="1800" kern="100" dirty="0">
                  <a:effectLst/>
                  <a:latin typeface="Times New Roman" panose="02020603050405020304" pitchFamily="18" charset="0"/>
                  <a:ea typeface="宋体" panose="02010600030101010101" pitchFamily="2" charset="-122"/>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上式表示的是对系统所有本征态的叠加</a:t>
                </a:r>
                <a:r>
                  <a:rPr lang="en-US" altLang="zh-CN" sz="1800" dirty="0">
                    <a:effectLst/>
                    <a:latin typeface="Times New Roman" panose="02020603050405020304" pitchFamily="18" charset="0"/>
                    <a:ea typeface="宋体" panose="02010600030101010101" pitchFamily="2" charset="-122"/>
                  </a:rPr>
                  <a:t>, </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每一个状态的能级为</a:t>
                </a:r>
                <a14:m>
                  <m:oMath xmlns:m="http://schemas.openxmlformats.org/officeDocument/2006/math">
                    <m:sSub>
                      <m:sSubPr>
                        <m:ctrlPr>
                          <a:rPr lang="zh-CN" altLang="en-US" sz="1800" i="1" smtClean="0">
                            <a:solidFill>
                              <a:srgbClr val="836967"/>
                            </a:solidFill>
                            <a:latin typeface="Cambria Math" panose="02040503050406030204" pitchFamily="18" charset="0"/>
                          </a:rPr>
                        </m:ctrlPr>
                      </m:sSubPr>
                      <m:e>
                        <m:r>
                          <a:rPr lang="en-US" altLang="zh-CN" sz="1800" b="0" i="1" smtClean="0">
                            <a:latin typeface="Cambria Math" panose="02040503050406030204" pitchFamily="18" charset="0"/>
                          </a:rPr>
                          <m:t>𝐸</m:t>
                        </m:r>
                      </m:e>
                      <m:sub>
                        <m:r>
                          <a:rPr lang="en-US" altLang="zh-CN" sz="1800" b="0" i="1" smtClean="0">
                            <a:latin typeface="Cambria Math" panose="02040503050406030204" pitchFamily="18" charset="0"/>
                          </a:rPr>
                          <m:t>𝑖</m:t>
                        </m:r>
                      </m:sub>
                    </m:sSub>
                  </m:oMath>
                </a14:m>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有可能是简并的。</a:t>
                </a:r>
                <a:endParaRPr lang="zh-CN" altLang="zh-CN" sz="1800" kern="100" dirty="0">
                  <a:effectLst/>
                  <a:latin typeface="Times New Roman" panose="02020603050405020304" pitchFamily="18" charset="0"/>
                  <a:ea typeface="宋体" panose="02010600030101010101" pitchFamily="2" charset="-122"/>
                </a:endParaRPr>
              </a:p>
              <a:p>
                <a:endParaRPr lang="zh-CN" altLang="en-US" dirty="0"/>
              </a:p>
            </p:txBody>
          </p:sp>
        </mc:Choice>
        <mc:Fallback xmlns="">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200" kern="100" dirty="0">
                    <a:effectLst/>
                    <a:latin typeface="Times New Roman" panose="02020603050405020304" pitchFamily="18" charset="0"/>
                    <a:ea typeface="宋体" panose="02010600030101010101" pitchFamily="2" charset="-122"/>
                  </a:rPr>
                  <a:t>对于系统的平衡态，费米</a:t>
                </a:r>
                <a:r>
                  <a:rPr lang="en-US" altLang="zh-CN" sz="1200" kern="100" dirty="0">
                    <a:effectLst/>
                    <a:latin typeface="Times New Roman" panose="02020603050405020304" pitchFamily="18" charset="0"/>
                    <a:ea typeface="宋体" panose="02010600030101010101" pitchFamily="2" charset="-122"/>
                  </a:rPr>
                  <a:t>-</a:t>
                </a:r>
                <a:r>
                  <a:rPr lang="zh-CN" altLang="zh-CN" sz="1200" kern="100" dirty="0">
                    <a:effectLst/>
                    <a:latin typeface="Times New Roman" panose="02020603050405020304" pitchFamily="18" charset="0"/>
                    <a:ea typeface="宋体" panose="02010600030101010101" pitchFamily="2" charset="-122"/>
                  </a:rPr>
                  <a:t>狄拉克统计的基本原理归结为用一个完全确定的费米统计分布函数</a:t>
                </a:r>
                <a:r>
                  <a:rPr lang="en-US" altLang="zh-CN" sz="1200" kern="100" dirty="0">
                    <a:effectLst/>
                    <a:latin typeface="Times New Roman" panose="02020603050405020304" pitchFamily="18" charset="0"/>
                    <a:ea typeface="宋体" panose="02010600030101010101" pitchFamily="2" charset="-122"/>
                  </a:rPr>
                  <a:t> </a:t>
                </a:r>
                <a:r>
                  <a:rPr lang="zh-CN" altLang="zh-CN" sz="1200" kern="100" dirty="0">
                    <a:effectLst/>
                    <a:latin typeface="Times New Roman" panose="02020603050405020304" pitchFamily="18" charset="0"/>
                    <a:ea typeface="宋体" panose="02010600030101010101" pitchFamily="2" charset="-122"/>
                  </a:rPr>
                  <a:t>来描述能量为</a:t>
                </a:r>
                <a:r>
                  <a:rPr lang="en-US" altLang="zh-CN" sz="1200" i="1" kern="100" dirty="0">
                    <a:effectLst/>
                    <a:latin typeface="Times New Roman" panose="02020603050405020304" pitchFamily="18" charset="0"/>
                    <a:ea typeface="宋体" panose="02010600030101010101" pitchFamily="2" charset="-122"/>
                  </a:rPr>
                  <a:t>E</a:t>
                </a:r>
                <a:r>
                  <a:rPr lang="zh-CN" altLang="zh-CN" sz="1200" kern="100" dirty="0">
                    <a:effectLst/>
                    <a:latin typeface="Times New Roman" panose="02020603050405020304" pitchFamily="18" charset="0"/>
                    <a:ea typeface="宋体" panose="02010600030101010101" pitchFamily="2" charset="-122"/>
                  </a:rPr>
                  <a:t>的本征态被一个电子占据的概率：</a:t>
                </a:r>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800" kern="100" dirty="0">
                    <a:effectLst/>
                    <a:latin typeface="Times New Roman" panose="02020603050405020304" pitchFamily="18" charset="0"/>
                    <a:ea typeface="宋体" panose="02010600030101010101" pitchFamily="2" charset="-122"/>
                  </a:rPr>
                  <a:t>这里</a:t>
                </a:r>
                <a:r>
                  <a:rPr lang="en-US" altLang="zh-CN" sz="1800" kern="100" dirty="0">
                    <a:effectLst/>
                    <a:latin typeface="Times New Roman" panose="02020603050405020304" pitchFamily="18" charset="0"/>
                    <a:ea typeface="宋体" panose="02010600030101010101" pitchFamily="2" charset="-122"/>
                  </a:rPr>
                  <a:t> </a:t>
                </a:r>
                <a:r>
                  <a:rPr lang="zh-CN" altLang="en-US" sz="2800" i="0">
                    <a:latin typeface="Cambria Math" panose="02040503050406030204" pitchFamily="18" charset="0"/>
                  </a:rPr>
                  <a:t>𝑘</a:t>
                </a:r>
                <a:r>
                  <a:rPr lang="zh-CN" altLang="en-US" sz="2800" i="0">
                    <a:solidFill>
                      <a:srgbClr val="836967"/>
                    </a:solidFill>
                    <a:latin typeface="Cambria Math" panose="02040503050406030204" pitchFamily="18" charset="0"/>
                  </a:rPr>
                  <a:t>_</a:t>
                </a:r>
                <a:r>
                  <a:rPr lang="zh-CN" altLang="en-US" sz="2800" i="0">
                    <a:latin typeface="Cambria Math" panose="02040503050406030204" pitchFamily="18" charset="0"/>
                  </a:rPr>
                  <a:t>𝐵</a:t>
                </a:r>
                <a:r>
                  <a:rPr lang="zh-CN" altLang="zh-CN" sz="1800" kern="100" dirty="0">
                    <a:effectLst/>
                    <a:latin typeface="Times New Roman" panose="02020603050405020304" pitchFamily="18" charset="0"/>
                    <a:ea typeface="宋体" panose="02010600030101010101" pitchFamily="2" charset="-122"/>
                  </a:rPr>
                  <a:t>是玻尔兹曼常数。式中的</a:t>
                </a:r>
                <a:r>
                  <a:rPr lang="en-US" altLang="zh-CN" sz="1800" i="1" kern="100" dirty="0">
                    <a:effectLst/>
                    <a:latin typeface="Times New Roman" panose="02020603050405020304" pitchFamily="18" charset="0"/>
                    <a:ea typeface="宋体" panose="02010600030101010101" pitchFamily="2" charset="-122"/>
                  </a:rPr>
                  <a:t>E</a:t>
                </a:r>
                <a:r>
                  <a:rPr lang="en-US" altLang="zh-CN" sz="1800" i="1" kern="100" baseline="-25000" dirty="0">
                    <a:effectLst/>
                    <a:latin typeface="Times New Roman" panose="02020603050405020304" pitchFamily="18" charset="0"/>
                    <a:ea typeface="宋体" panose="02010600030101010101" pitchFamily="2" charset="-122"/>
                  </a:rPr>
                  <a:t>F</a:t>
                </a:r>
                <a:r>
                  <a:rPr lang="zh-CN" altLang="zh-CN" sz="1800" kern="100" dirty="0">
                    <a:effectLst/>
                    <a:latin typeface="Times New Roman" panose="02020603050405020304" pitchFamily="18" charset="0"/>
                    <a:ea typeface="宋体" panose="02010600030101010101" pitchFamily="2" charset="-122"/>
                  </a:rPr>
                  <a:t>称为费米能级，具有能量的量纲，但并不代表具体电子本征态的能级，实际上是系统的化学势，是由系统中电子总数</a:t>
                </a:r>
                <a:r>
                  <a:rPr lang="en-US" altLang="zh-CN" sz="1800" i="1" kern="100" dirty="0">
                    <a:effectLst/>
                    <a:latin typeface="Times New Roman" panose="02020603050405020304" pitchFamily="18" charset="0"/>
                    <a:ea typeface="宋体" panose="02010600030101010101" pitchFamily="2" charset="-122"/>
                  </a:rPr>
                  <a:t>N</a:t>
                </a:r>
                <a:r>
                  <a:rPr lang="zh-CN" altLang="zh-CN" sz="1800" kern="100" dirty="0">
                    <a:effectLst/>
                    <a:latin typeface="Times New Roman" panose="02020603050405020304" pitchFamily="18" charset="0"/>
                    <a:ea typeface="宋体" panose="02010600030101010101" pitchFamily="2" charset="-122"/>
                  </a:rPr>
                  <a:t>决定的：</a:t>
                </a:r>
                <a:endParaRPr lang="en-US" altLang="zh-CN" sz="1800" kern="100" dirty="0">
                  <a:effectLst/>
                  <a:latin typeface="Times New Roman" panose="02020603050405020304" pitchFamily="18" charset="0"/>
                  <a:ea typeface="宋体" panose="02010600030101010101" pitchFamily="2" charset="-122"/>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上式表示的是对系统所有本征态的叠加</a:t>
                </a:r>
                <a:r>
                  <a:rPr lang="en-US" altLang="zh-CN" sz="1800" dirty="0">
                    <a:effectLst/>
                    <a:latin typeface="Times New Roman" panose="02020603050405020304" pitchFamily="18" charset="0"/>
                    <a:ea typeface="宋体" panose="02010600030101010101" pitchFamily="2" charset="-122"/>
                  </a:rPr>
                  <a:t>, </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每一个状态的能级为</a:t>
                </a:r>
                <a:r>
                  <a:rPr lang="en-US" altLang="zh-CN" sz="1800" i="1" dirty="0" err="1">
                    <a:effectLst/>
                    <a:latin typeface="Times New Roman" panose="02020603050405020304" pitchFamily="18" charset="0"/>
                    <a:ea typeface="宋体" panose="02010600030101010101" pitchFamily="2" charset="-122"/>
                  </a:rPr>
                  <a:t>E</a:t>
                </a:r>
                <a:r>
                  <a:rPr lang="en-US" altLang="zh-CN" sz="1800" i="1" baseline="-25000" dirty="0" err="1">
                    <a:effectLst/>
                    <a:latin typeface="Times New Roman" panose="02020603050405020304" pitchFamily="18" charset="0"/>
                    <a:ea typeface="宋体" panose="02010600030101010101" pitchFamily="2" charset="-122"/>
                  </a:rPr>
                  <a:t>i</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，有可能是简并的。</a:t>
                </a:r>
                <a:endParaRPr lang="zh-CN" altLang="zh-CN" sz="1800" kern="100" dirty="0">
                  <a:effectLst/>
                  <a:latin typeface="Times New Roman" panose="02020603050405020304" pitchFamily="18" charset="0"/>
                  <a:ea typeface="宋体" panose="02010600030101010101" pitchFamily="2" charset="-122"/>
                </a:endParaRPr>
              </a:p>
              <a:p>
                <a:endParaRPr lang="zh-CN" altLang="en-US" dirty="0"/>
              </a:p>
            </p:txBody>
          </p:sp>
        </mc:Fallback>
      </mc:AlternateContent>
      <p:sp>
        <p:nvSpPr>
          <p:cNvPr id="4" name="灯片编号占位符 3"/>
          <p:cNvSpPr>
            <a:spLocks noGrp="1"/>
          </p:cNvSpPr>
          <p:nvPr>
            <p:ph type="sldNum" sz="quarter" idx="5"/>
          </p:nvPr>
        </p:nvSpPr>
        <p:spPr/>
        <p:txBody>
          <a:bodyPr/>
          <a:lstStyle/>
          <a:p>
            <a:fld id="{8AAA2DB7-8973-4964-8E83-0FC396AC9B6B}" type="slidenum">
              <a:rPr lang="en-US" altLang="zh-CN" smtClean="0"/>
              <a:t>122</a:t>
            </a:fld>
            <a:endParaRPr lang="en-US" altLang="zh-CN"/>
          </a:p>
        </p:txBody>
      </p:sp>
    </p:spTree>
    <p:extLst>
      <p:ext uri="{BB962C8B-B14F-4D97-AF65-F5344CB8AC3E}">
        <p14:creationId xmlns:p14="http://schemas.microsoft.com/office/powerpoint/2010/main" val="319808594"/>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800" kern="100" dirty="0">
                    <a:effectLst/>
                    <a:latin typeface="Times New Roman" panose="02020603050405020304" pitchFamily="18" charset="0"/>
                    <a:ea typeface="宋体" panose="02010600030101010101" pitchFamily="2" charset="-122"/>
                  </a:rPr>
                  <a:t>如图所示。当</a:t>
                </a:r>
                <a14:m>
                  <m:oMath xmlns:m="http://schemas.openxmlformats.org/officeDocument/2006/math">
                    <m:r>
                      <a:rPr lang="en-US" altLang="zh-CN" sz="1800" b="0" i="1" smtClean="0">
                        <a:latin typeface="Cambria Math" panose="02040503050406030204" pitchFamily="18" charset="0"/>
                      </a:rPr>
                      <m:t>𝐸</m:t>
                    </m:r>
                  </m:oMath>
                </a14:m>
                <a:r>
                  <a:rPr lang="zh-CN" altLang="zh-CN" sz="1800" kern="100" dirty="0">
                    <a:effectLst/>
                    <a:latin typeface="Times New Roman" panose="02020603050405020304" pitchFamily="18" charset="0"/>
                    <a:ea typeface="宋体" panose="02010600030101010101" pitchFamily="2" charset="-122"/>
                  </a:rPr>
                  <a:t>比</a:t>
                </a:r>
                <a14:m>
                  <m:oMath xmlns:m="http://schemas.openxmlformats.org/officeDocument/2006/math">
                    <m:sSub>
                      <m:sSubPr>
                        <m:ctrlPr>
                          <a:rPr lang="zh-CN" altLang="en-US" sz="1800" i="1" smtClean="0">
                            <a:solidFill>
                              <a:srgbClr val="836967"/>
                            </a:solidFill>
                            <a:latin typeface="Cambria Math" panose="02040503050406030204" pitchFamily="18" charset="0"/>
                          </a:rPr>
                        </m:ctrlPr>
                      </m:sSubPr>
                      <m:e>
                        <m:r>
                          <a:rPr lang="en-US" altLang="zh-CN" sz="1800" b="0" i="1" smtClean="0">
                            <a:latin typeface="Cambria Math" panose="02040503050406030204" pitchFamily="18" charset="0"/>
                          </a:rPr>
                          <m:t>𝐸</m:t>
                        </m:r>
                      </m:e>
                      <m:sub>
                        <m:r>
                          <a:rPr lang="en-US" altLang="zh-CN" sz="1800" b="0" i="1" smtClean="0">
                            <a:latin typeface="Cambria Math" panose="02040503050406030204" pitchFamily="18" charset="0"/>
                          </a:rPr>
                          <m:t>𝐹</m:t>
                        </m:r>
                      </m:sub>
                    </m:sSub>
                  </m:oMath>
                </a14:m>
                <a:r>
                  <a:rPr lang="zh-CN" altLang="zh-CN" sz="1800" kern="100" dirty="0">
                    <a:effectLst/>
                    <a:latin typeface="Times New Roman" panose="02020603050405020304" pitchFamily="18" charset="0"/>
                    <a:ea typeface="宋体" panose="02010600030101010101" pitchFamily="2" charset="-122"/>
                  </a:rPr>
                  <a:t>小很多时，有</a:t>
                </a:r>
                <a:r>
                  <a:rPr lang="en-US" altLang="zh-CN" sz="1800" kern="100" dirty="0">
                    <a:effectLst/>
                    <a:latin typeface="Times New Roman" panose="02020603050405020304" pitchFamily="18" charset="0"/>
                    <a:ea typeface="宋体" panose="02010600030101010101" pitchFamily="2" charset="-122"/>
                  </a:rPr>
                  <a:t> </a:t>
                </a:r>
                <a14:m>
                  <m:oMath xmlns:m="http://schemas.openxmlformats.org/officeDocument/2006/math">
                    <m:sSup>
                      <m:sSupPr>
                        <m:ctrlPr>
                          <a:rPr lang="zh-CN" altLang="en-US" sz="2800" i="1" smtClean="0">
                            <a:solidFill>
                              <a:srgbClr val="836967"/>
                            </a:solidFill>
                            <a:latin typeface="Cambria Math" panose="02040503050406030204" pitchFamily="18" charset="0"/>
                          </a:rPr>
                        </m:ctrlPr>
                      </m:sSupPr>
                      <m:e>
                        <m:r>
                          <a:rPr lang="zh-CN" altLang="en-US" sz="2800" i="1">
                            <a:latin typeface="Cambria Math" panose="02040503050406030204" pitchFamily="18" charset="0"/>
                          </a:rPr>
                          <m:t>𝑒</m:t>
                        </m:r>
                      </m:e>
                      <m:sup>
                        <m:f>
                          <m:fPr>
                            <m:type m:val="lin"/>
                            <m:ctrlPr>
                              <a:rPr lang="zh-CN" altLang="en-US" sz="2800" i="1">
                                <a:latin typeface="Cambria Math" panose="02040503050406030204" pitchFamily="18" charset="0"/>
                              </a:rPr>
                            </m:ctrlPr>
                          </m:fPr>
                          <m:num>
                            <m:d>
                              <m:dPr>
                                <m:ctrlPr>
                                  <a:rPr lang="zh-CN" altLang="en-US" sz="2800" i="1">
                                    <a:latin typeface="Cambria Math" panose="02040503050406030204" pitchFamily="18" charset="0"/>
                                  </a:rPr>
                                </m:ctrlPr>
                              </m:dPr>
                              <m:e>
                                <m:r>
                                  <a:rPr lang="zh-CN" altLang="en-US" sz="2800" i="1">
                                    <a:latin typeface="Cambria Math" panose="02040503050406030204" pitchFamily="18" charset="0"/>
                                  </a:rPr>
                                  <m:t>𝐸</m:t>
                                </m:r>
                                <m:r>
                                  <a:rPr lang="zh-CN" altLang="en-US" sz="2800" i="0">
                                    <a:latin typeface="Cambria Math" panose="02040503050406030204" pitchFamily="18" charset="0"/>
                                  </a:rPr>
                                  <m:t>−</m:t>
                                </m:r>
                                <m:sSub>
                                  <m:sSubPr>
                                    <m:ctrlPr>
                                      <a:rPr lang="zh-CN" altLang="en-US" sz="2800" i="1">
                                        <a:solidFill>
                                          <a:srgbClr val="836967"/>
                                        </a:solidFill>
                                        <a:latin typeface="Cambria Math" panose="02040503050406030204" pitchFamily="18" charset="0"/>
                                      </a:rPr>
                                    </m:ctrlPr>
                                  </m:sSubPr>
                                  <m:e>
                                    <m:r>
                                      <a:rPr lang="zh-CN" altLang="en-US" sz="2800" i="1">
                                        <a:latin typeface="Cambria Math" panose="02040503050406030204" pitchFamily="18" charset="0"/>
                                      </a:rPr>
                                      <m:t>𝐸</m:t>
                                    </m:r>
                                  </m:e>
                                  <m:sub>
                                    <m:r>
                                      <a:rPr lang="zh-CN" altLang="en-US" sz="2800" i="1">
                                        <a:latin typeface="Cambria Math" panose="02040503050406030204" pitchFamily="18" charset="0"/>
                                      </a:rPr>
                                      <m:t>𝐹</m:t>
                                    </m:r>
                                  </m:sub>
                                </m:sSub>
                              </m:e>
                            </m:d>
                          </m:num>
                          <m:den>
                            <m:sSub>
                              <m:sSubPr>
                                <m:ctrlPr>
                                  <a:rPr lang="zh-CN" altLang="en-US" sz="2800" i="1">
                                    <a:solidFill>
                                      <a:srgbClr val="836967"/>
                                    </a:solidFill>
                                    <a:latin typeface="Cambria Math" panose="02040503050406030204" pitchFamily="18" charset="0"/>
                                  </a:rPr>
                                </m:ctrlPr>
                              </m:sSubPr>
                              <m:e>
                                <m:r>
                                  <a:rPr lang="zh-CN" altLang="en-US" sz="2800" i="1">
                                    <a:latin typeface="Cambria Math" panose="02040503050406030204" pitchFamily="18" charset="0"/>
                                  </a:rPr>
                                  <m:t>𝐾</m:t>
                                </m:r>
                              </m:e>
                              <m:sub>
                                <m:r>
                                  <a:rPr lang="zh-CN" altLang="en-US" sz="2800" i="1">
                                    <a:latin typeface="Cambria Math" panose="02040503050406030204" pitchFamily="18" charset="0"/>
                                  </a:rPr>
                                  <m:t>𝐵</m:t>
                                </m:r>
                              </m:sub>
                            </m:sSub>
                          </m:den>
                        </m:f>
                        <m:r>
                          <a:rPr lang="zh-CN" altLang="en-US" sz="2800" i="1">
                            <a:latin typeface="Cambria Math" panose="02040503050406030204" pitchFamily="18" charset="0"/>
                          </a:rPr>
                          <m:t>𝑇</m:t>
                        </m:r>
                      </m:sup>
                    </m:sSup>
                    <m:r>
                      <a:rPr lang="zh-CN" altLang="en-US" sz="2800" i="0">
                        <a:latin typeface="Cambria Math" panose="02040503050406030204" pitchFamily="18" charset="0"/>
                      </a:rPr>
                      <m:t>&lt;&lt;1</m:t>
                    </m:r>
                  </m:oMath>
                </a14:m>
                <a:r>
                  <a:rPr lang="zh-CN" altLang="zh-CN" sz="1800" kern="100" dirty="0">
                    <a:effectLst/>
                    <a:latin typeface="Times New Roman" panose="02020603050405020304" pitchFamily="18" charset="0"/>
                    <a:ea typeface="宋体" panose="02010600030101010101" pitchFamily="2" charset="-122"/>
                  </a:rPr>
                  <a:t>，</a:t>
                </a:r>
                <a14:m>
                  <m:oMath xmlns:m="http://schemas.openxmlformats.org/officeDocument/2006/math">
                    <m:r>
                      <a:rPr lang="zh-CN" altLang="en-US" sz="1200" i="1" kern="1200" smtClean="0">
                        <a:solidFill>
                          <a:schemeClr val="tx1"/>
                        </a:solidFill>
                        <a:latin typeface="Cambria Math" panose="02040503050406030204" pitchFamily="18" charset="0"/>
                        <a:ea typeface="宋体" panose="02010600030101010101" pitchFamily="2" charset="-122"/>
                        <a:cs typeface="+mn-cs"/>
                      </a:rPr>
                      <m:t>𝑓</m:t>
                    </m:r>
                    <m:d>
                      <m:dPr>
                        <m:ctrlPr>
                          <a:rPr lang="zh-CN" altLang="en-US" sz="1200" i="1" kern="1200">
                            <a:solidFill>
                              <a:schemeClr val="tx1"/>
                            </a:solidFill>
                            <a:latin typeface="Cambria Math" panose="02040503050406030204" pitchFamily="18" charset="0"/>
                            <a:ea typeface="宋体" panose="02010600030101010101" pitchFamily="2" charset="-122"/>
                            <a:cs typeface="+mn-cs"/>
                          </a:rPr>
                        </m:ctrlPr>
                      </m:dPr>
                      <m:e>
                        <m:r>
                          <a:rPr lang="zh-CN" altLang="en-US" sz="1200" i="1" kern="1200">
                            <a:solidFill>
                              <a:schemeClr val="tx1"/>
                            </a:solidFill>
                            <a:latin typeface="Cambria Math" panose="02040503050406030204" pitchFamily="18" charset="0"/>
                            <a:ea typeface="宋体" panose="02010600030101010101" pitchFamily="2" charset="-122"/>
                            <a:cs typeface="+mn-cs"/>
                          </a:rPr>
                          <m:t>𝐸</m:t>
                        </m:r>
                      </m:e>
                    </m:d>
                    <m:r>
                      <a:rPr lang="zh-CN" altLang="en-US" sz="1200" i="0" kern="1200">
                        <a:solidFill>
                          <a:schemeClr val="tx1"/>
                        </a:solidFill>
                        <a:latin typeface="Cambria Math" panose="02040503050406030204" pitchFamily="18" charset="0"/>
                        <a:ea typeface="宋体" panose="02010600030101010101" pitchFamily="2" charset="-122"/>
                        <a:cs typeface="+mn-cs"/>
                      </a:rPr>
                      <m:t>≈1</m:t>
                    </m:r>
                  </m:oMath>
                </a14:m>
                <a:r>
                  <a:rPr lang="en-US" altLang="zh-CN" sz="1800" kern="100" dirty="0">
                    <a:effectLst/>
                    <a:latin typeface="Times New Roman" panose="02020603050405020304" pitchFamily="18" charset="0"/>
                    <a:ea typeface="宋体" panose="02010600030101010101" pitchFamily="2" charset="-122"/>
                  </a:rPr>
                  <a:t> </a:t>
                </a:r>
                <a:r>
                  <a:rPr lang="zh-CN" altLang="zh-CN" sz="1800" kern="100" dirty="0">
                    <a:effectLst/>
                    <a:latin typeface="Times New Roman" panose="02020603050405020304" pitchFamily="18" charset="0"/>
                    <a:ea typeface="宋体" panose="02010600030101010101" pitchFamily="2" charset="-122"/>
                  </a:rPr>
                  <a:t>；当</a:t>
                </a:r>
                <a14:m>
                  <m:oMath xmlns:m="http://schemas.openxmlformats.org/officeDocument/2006/math">
                    <m:r>
                      <a:rPr lang="zh-CN" altLang="en-US" sz="1200" i="1" kern="1200" smtClean="0">
                        <a:solidFill>
                          <a:schemeClr val="tx1"/>
                        </a:solidFill>
                        <a:latin typeface="Cambria Math" panose="02040503050406030204" pitchFamily="18" charset="0"/>
                        <a:ea typeface="宋体" panose="02010600030101010101" pitchFamily="2" charset="-122"/>
                        <a:cs typeface="+mn-cs"/>
                      </a:rPr>
                      <m:t>𝐸</m:t>
                    </m:r>
                    <m:r>
                      <a:rPr lang="zh-CN" altLang="en-US" sz="1200" i="0" kern="1200">
                        <a:solidFill>
                          <a:schemeClr val="tx1"/>
                        </a:solidFill>
                        <a:latin typeface="Cambria Math" panose="02040503050406030204" pitchFamily="18" charset="0"/>
                        <a:ea typeface="宋体" panose="02010600030101010101" pitchFamily="2" charset="-122"/>
                        <a:cs typeface="+mn-cs"/>
                      </a:rPr>
                      <m:t>=</m:t>
                    </m:r>
                    <m:sSub>
                      <m:sSubPr>
                        <m:ctrlPr>
                          <a:rPr lang="zh-CN" altLang="en-US" sz="1200" i="1" kern="1200">
                            <a:solidFill>
                              <a:schemeClr val="tx1"/>
                            </a:solidFill>
                            <a:latin typeface="Cambria Math" panose="02040503050406030204" pitchFamily="18" charset="0"/>
                            <a:ea typeface="宋体" panose="02010600030101010101" pitchFamily="2" charset="-122"/>
                            <a:cs typeface="+mn-cs"/>
                          </a:rPr>
                        </m:ctrlPr>
                      </m:sSubPr>
                      <m:e>
                        <m:r>
                          <a:rPr lang="zh-CN" altLang="en-US" sz="1200" i="1" kern="1200">
                            <a:solidFill>
                              <a:schemeClr val="tx1"/>
                            </a:solidFill>
                            <a:latin typeface="Cambria Math" panose="02040503050406030204" pitchFamily="18" charset="0"/>
                            <a:ea typeface="宋体" panose="02010600030101010101" pitchFamily="2" charset="-122"/>
                            <a:cs typeface="+mn-cs"/>
                          </a:rPr>
                          <m:t>𝐸</m:t>
                        </m:r>
                      </m:e>
                      <m:sub>
                        <m:r>
                          <a:rPr lang="zh-CN" altLang="en-US" sz="1200" i="1" kern="1200">
                            <a:solidFill>
                              <a:schemeClr val="tx1"/>
                            </a:solidFill>
                            <a:latin typeface="Cambria Math" panose="02040503050406030204" pitchFamily="18" charset="0"/>
                            <a:ea typeface="宋体" panose="02010600030101010101" pitchFamily="2" charset="-122"/>
                            <a:cs typeface="+mn-cs"/>
                          </a:rPr>
                          <m:t>𝐹</m:t>
                        </m:r>
                      </m:sub>
                    </m:sSub>
                  </m:oMath>
                </a14:m>
                <a:r>
                  <a:rPr lang="zh-CN" altLang="zh-CN" sz="1800" kern="100" dirty="0">
                    <a:effectLst/>
                    <a:latin typeface="Times New Roman" panose="02020603050405020304" pitchFamily="18" charset="0"/>
                    <a:ea typeface="宋体" panose="02010600030101010101" pitchFamily="2" charset="-122"/>
                  </a:rPr>
                  <a:t>时，</a:t>
                </a:r>
                <a14:m>
                  <m:oMath xmlns:m="http://schemas.openxmlformats.org/officeDocument/2006/math">
                    <m:r>
                      <a:rPr lang="zh-CN" altLang="en-US" sz="1200" i="1" kern="1200" smtClean="0">
                        <a:solidFill>
                          <a:schemeClr val="tx1"/>
                        </a:solidFill>
                        <a:latin typeface="Cambria Math" panose="02040503050406030204" pitchFamily="18" charset="0"/>
                        <a:ea typeface="宋体" panose="02010600030101010101" pitchFamily="2" charset="-122"/>
                        <a:cs typeface="+mn-cs"/>
                      </a:rPr>
                      <m:t>𝑓</m:t>
                    </m:r>
                    <m:d>
                      <m:dPr>
                        <m:ctrlPr>
                          <a:rPr lang="zh-CN" altLang="en-US" sz="1200" i="1" kern="1200">
                            <a:solidFill>
                              <a:schemeClr val="tx1"/>
                            </a:solidFill>
                            <a:latin typeface="Cambria Math" panose="02040503050406030204" pitchFamily="18" charset="0"/>
                            <a:ea typeface="宋体" panose="02010600030101010101" pitchFamily="2" charset="-122"/>
                            <a:cs typeface="+mn-cs"/>
                          </a:rPr>
                        </m:ctrlPr>
                      </m:dPr>
                      <m:e>
                        <m:r>
                          <a:rPr lang="zh-CN" altLang="en-US" sz="1200" i="1" kern="1200">
                            <a:solidFill>
                              <a:schemeClr val="tx1"/>
                            </a:solidFill>
                            <a:latin typeface="Cambria Math" panose="02040503050406030204" pitchFamily="18" charset="0"/>
                            <a:ea typeface="宋体" panose="02010600030101010101" pitchFamily="2" charset="-122"/>
                            <a:cs typeface="+mn-cs"/>
                          </a:rPr>
                          <m:t>𝐸</m:t>
                        </m:r>
                      </m:e>
                    </m:d>
                    <m:r>
                      <a:rPr lang="zh-CN" altLang="en-US" sz="1200" i="0" kern="1200">
                        <a:solidFill>
                          <a:schemeClr val="tx1"/>
                        </a:solidFill>
                        <a:latin typeface="Cambria Math" panose="02040503050406030204" pitchFamily="18" charset="0"/>
                        <a:ea typeface="宋体" panose="02010600030101010101" pitchFamily="2" charset="-122"/>
                        <a:cs typeface="+mn-cs"/>
                      </a:rPr>
                      <m:t>=</m:t>
                    </m:r>
                    <m:f>
                      <m:fPr>
                        <m:ctrlPr>
                          <a:rPr lang="zh-CN" altLang="en-US" sz="1200" i="1" kern="1200">
                            <a:solidFill>
                              <a:schemeClr val="tx1"/>
                            </a:solidFill>
                            <a:latin typeface="Cambria Math" panose="02040503050406030204" pitchFamily="18" charset="0"/>
                            <a:ea typeface="宋体" panose="02010600030101010101" pitchFamily="2" charset="-122"/>
                            <a:cs typeface="+mn-cs"/>
                          </a:rPr>
                        </m:ctrlPr>
                      </m:fPr>
                      <m:num>
                        <m:r>
                          <a:rPr lang="zh-CN" altLang="en-US" sz="1200" i="0" kern="1200">
                            <a:solidFill>
                              <a:schemeClr val="tx1"/>
                            </a:solidFill>
                            <a:latin typeface="Cambria Math" panose="02040503050406030204" pitchFamily="18" charset="0"/>
                            <a:ea typeface="宋体" panose="02010600030101010101" pitchFamily="2" charset="-122"/>
                            <a:cs typeface="+mn-cs"/>
                          </a:rPr>
                          <m:t>1</m:t>
                        </m:r>
                      </m:num>
                      <m:den>
                        <m:r>
                          <a:rPr lang="zh-CN" altLang="en-US" sz="1200" i="0" kern="1200">
                            <a:solidFill>
                              <a:schemeClr val="tx1"/>
                            </a:solidFill>
                            <a:latin typeface="Cambria Math" panose="02040503050406030204" pitchFamily="18" charset="0"/>
                            <a:ea typeface="宋体" panose="02010600030101010101" pitchFamily="2" charset="-122"/>
                            <a:cs typeface="+mn-cs"/>
                          </a:rPr>
                          <m:t>2</m:t>
                        </m:r>
                      </m:den>
                    </m:f>
                  </m:oMath>
                </a14:m>
                <a:r>
                  <a:rPr lang="en-US" altLang="zh-CN" sz="1800" kern="100" dirty="0">
                    <a:effectLst/>
                    <a:latin typeface="Times New Roman" panose="02020603050405020304" pitchFamily="18" charset="0"/>
                    <a:ea typeface="宋体" panose="02010600030101010101" pitchFamily="2" charset="-122"/>
                  </a:rPr>
                  <a:t> </a:t>
                </a:r>
                <a:r>
                  <a:rPr lang="zh-CN" altLang="zh-CN" sz="1800" kern="100" dirty="0">
                    <a:effectLst/>
                    <a:latin typeface="Times New Roman" panose="02020603050405020304" pitchFamily="18" charset="0"/>
                    <a:ea typeface="宋体" panose="02010600030101010101" pitchFamily="2" charset="-122"/>
                  </a:rPr>
                  <a:t>， 当</a:t>
                </a:r>
                <a14:m>
                  <m:oMath xmlns:m="http://schemas.openxmlformats.org/officeDocument/2006/math">
                    <m:r>
                      <a:rPr lang="en-US" altLang="zh-CN" sz="1800" b="0" i="1" smtClean="0">
                        <a:latin typeface="Cambria Math" panose="02040503050406030204" pitchFamily="18" charset="0"/>
                      </a:rPr>
                      <m:t>𝐸</m:t>
                    </m:r>
                  </m:oMath>
                </a14:m>
                <a:r>
                  <a:rPr lang="zh-CN" altLang="zh-CN" sz="1800" kern="100" dirty="0">
                    <a:effectLst/>
                    <a:latin typeface="Times New Roman" panose="02020603050405020304" pitchFamily="18" charset="0"/>
                    <a:ea typeface="宋体" panose="02010600030101010101" pitchFamily="2" charset="-122"/>
                  </a:rPr>
                  <a:t>比</a:t>
                </a:r>
                <a14:m>
                  <m:oMath xmlns:m="http://schemas.openxmlformats.org/officeDocument/2006/math">
                    <m:sSub>
                      <m:sSubPr>
                        <m:ctrlPr>
                          <a:rPr lang="zh-CN" altLang="en-US" sz="1800" i="1" smtClean="0">
                            <a:solidFill>
                              <a:srgbClr val="836967"/>
                            </a:solidFill>
                            <a:latin typeface="Cambria Math" panose="02040503050406030204" pitchFamily="18" charset="0"/>
                          </a:rPr>
                        </m:ctrlPr>
                      </m:sSubPr>
                      <m:e>
                        <m:r>
                          <a:rPr lang="en-US" altLang="zh-CN" sz="1800" b="0" i="1" smtClean="0">
                            <a:latin typeface="Cambria Math" panose="02040503050406030204" pitchFamily="18" charset="0"/>
                          </a:rPr>
                          <m:t>𝐸</m:t>
                        </m:r>
                      </m:e>
                      <m:sub>
                        <m:r>
                          <a:rPr lang="en-US" altLang="zh-CN" sz="1800" b="0" i="1" smtClean="0">
                            <a:latin typeface="Cambria Math" panose="02040503050406030204" pitchFamily="18" charset="0"/>
                          </a:rPr>
                          <m:t>𝐹</m:t>
                        </m:r>
                      </m:sub>
                    </m:sSub>
                  </m:oMath>
                </a14:m>
                <a:r>
                  <a:rPr lang="zh-CN" altLang="zh-CN" sz="1800" kern="100" dirty="0">
                    <a:effectLst/>
                    <a:latin typeface="Times New Roman" panose="02020603050405020304" pitchFamily="18" charset="0"/>
                    <a:ea typeface="宋体" panose="02010600030101010101" pitchFamily="2" charset="-122"/>
                  </a:rPr>
                  <a:t>大很多时，</a:t>
                </a:r>
                <a14:m>
                  <m:oMath xmlns:m="http://schemas.openxmlformats.org/officeDocument/2006/math">
                    <m:sSup>
                      <m:sSupPr>
                        <m:ctrlPr>
                          <a:rPr lang="zh-CN" altLang="en-US" sz="1200" i="1" kern="1200" smtClean="0">
                            <a:solidFill>
                              <a:schemeClr val="tx1"/>
                            </a:solidFill>
                            <a:latin typeface="Cambria Math" panose="02040503050406030204" pitchFamily="18" charset="0"/>
                            <a:ea typeface="宋体" panose="02010600030101010101" pitchFamily="2" charset="-122"/>
                            <a:cs typeface="+mn-cs"/>
                          </a:rPr>
                        </m:ctrlPr>
                      </m:sSupPr>
                      <m:e>
                        <m:r>
                          <a:rPr lang="zh-CN" altLang="en-US" sz="1200" i="1" kern="1200">
                            <a:solidFill>
                              <a:schemeClr val="tx1"/>
                            </a:solidFill>
                            <a:latin typeface="Cambria Math" panose="02040503050406030204" pitchFamily="18" charset="0"/>
                            <a:ea typeface="宋体" panose="02010600030101010101" pitchFamily="2" charset="-122"/>
                            <a:cs typeface="+mn-cs"/>
                          </a:rPr>
                          <m:t>𝑒</m:t>
                        </m:r>
                      </m:e>
                      <m:sup>
                        <m:f>
                          <m:fPr>
                            <m:type m:val="lin"/>
                            <m:ctrlPr>
                              <a:rPr lang="zh-CN" altLang="en-US" sz="1200" i="1" kern="1200">
                                <a:solidFill>
                                  <a:schemeClr val="tx1"/>
                                </a:solidFill>
                                <a:latin typeface="Cambria Math" panose="02040503050406030204" pitchFamily="18" charset="0"/>
                                <a:ea typeface="宋体" panose="02010600030101010101" pitchFamily="2" charset="-122"/>
                                <a:cs typeface="+mn-cs"/>
                              </a:rPr>
                            </m:ctrlPr>
                          </m:fPr>
                          <m:num>
                            <m:d>
                              <m:dPr>
                                <m:ctrlPr>
                                  <a:rPr lang="zh-CN" altLang="en-US" sz="1200" i="1" kern="1200">
                                    <a:solidFill>
                                      <a:schemeClr val="tx1"/>
                                    </a:solidFill>
                                    <a:latin typeface="Cambria Math" panose="02040503050406030204" pitchFamily="18" charset="0"/>
                                    <a:ea typeface="宋体" panose="02010600030101010101" pitchFamily="2" charset="-122"/>
                                    <a:cs typeface="+mn-cs"/>
                                  </a:rPr>
                                </m:ctrlPr>
                              </m:dPr>
                              <m:e>
                                <m:r>
                                  <a:rPr lang="zh-CN" altLang="en-US" sz="1200" i="1" kern="1200">
                                    <a:solidFill>
                                      <a:schemeClr val="tx1"/>
                                    </a:solidFill>
                                    <a:latin typeface="Cambria Math" panose="02040503050406030204" pitchFamily="18" charset="0"/>
                                    <a:ea typeface="宋体" panose="02010600030101010101" pitchFamily="2" charset="-122"/>
                                    <a:cs typeface="+mn-cs"/>
                                  </a:rPr>
                                  <m:t>𝐸</m:t>
                                </m:r>
                                <m:r>
                                  <a:rPr lang="zh-CN" altLang="en-US" sz="1200" i="0" kern="1200">
                                    <a:solidFill>
                                      <a:schemeClr val="tx1"/>
                                    </a:solidFill>
                                    <a:latin typeface="Cambria Math" panose="02040503050406030204" pitchFamily="18" charset="0"/>
                                    <a:ea typeface="宋体" panose="02010600030101010101" pitchFamily="2" charset="-122"/>
                                    <a:cs typeface="+mn-cs"/>
                                  </a:rPr>
                                  <m:t>−</m:t>
                                </m:r>
                                <m:sSub>
                                  <m:sSubPr>
                                    <m:ctrlPr>
                                      <a:rPr lang="zh-CN" altLang="en-US" sz="1200" i="1" kern="1200">
                                        <a:solidFill>
                                          <a:schemeClr val="tx1"/>
                                        </a:solidFill>
                                        <a:latin typeface="Cambria Math" panose="02040503050406030204" pitchFamily="18" charset="0"/>
                                        <a:ea typeface="宋体" panose="02010600030101010101" pitchFamily="2" charset="-122"/>
                                        <a:cs typeface="+mn-cs"/>
                                      </a:rPr>
                                    </m:ctrlPr>
                                  </m:sSubPr>
                                  <m:e>
                                    <m:r>
                                      <a:rPr lang="zh-CN" altLang="en-US" sz="1200" i="1" kern="1200">
                                        <a:solidFill>
                                          <a:schemeClr val="tx1"/>
                                        </a:solidFill>
                                        <a:latin typeface="Cambria Math" panose="02040503050406030204" pitchFamily="18" charset="0"/>
                                        <a:ea typeface="宋体" panose="02010600030101010101" pitchFamily="2" charset="-122"/>
                                        <a:cs typeface="+mn-cs"/>
                                      </a:rPr>
                                      <m:t>𝐸</m:t>
                                    </m:r>
                                  </m:e>
                                  <m:sub>
                                    <m:r>
                                      <a:rPr lang="zh-CN" altLang="en-US" sz="1200" i="1" kern="1200">
                                        <a:solidFill>
                                          <a:schemeClr val="tx1"/>
                                        </a:solidFill>
                                        <a:latin typeface="Cambria Math" panose="02040503050406030204" pitchFamily="18" charset="0"/>
                                        <a:ea typeface="宋体" panose="02010600030101010101" pitchFamily="2" charset="-122"/>
                                        <a:cs typeface="+mn-cs"/>
                                      </a:rPr>
                                      <m:t>𝐹</m:t>
                                    </m:r>
                                  </m:sub>
                                </m:sSub>
                              </m:e>
                            </m:d>
                          </m:num>
                          <m:den>
                            <m:sSub>
                              <m:sSubPr>
                                <m:ctrlPr>
                                  <a:rPr lang="zh-CN" altLang="en-US" sz="1200" i="1" kern="1200">
                                    <a:solidFill>
                                      <a:schemeClr val="tx1"/>
                                    </a:solidFill>
                                    <a:latin typeface="Cambria Math" panose="02040503050406030204" pitchFamily="18" charset="0"/>
                                    <a:ea typeface="宋体" panose="02010600030101010101" pitchFamily="2" charset="-122"/>
                                    <a:cs typeface="+mn-cs"/>
                                  </a:rPr>
                                </m:ctrlPr>
                              </m:sSubPr>
                              <m:e>
                                <m:r>
                                  <a:rPr lang="zh-CN" altLang="en-US" sz="1200" i="1" kern="1200">
                                    <a:solidFill>
                                      <a:schemeClr val="tx1"/>
                                    </a:solidFill>
                                    <a:latin typeface="Cambria Math" panose="02040503050406030204" pitchFamily="18" charset="0"/>
                                    <a:ea typeface="宋体" panose="02010600030101010101" pitchFamily="2" charset="-122"/>
                                    <a:cs typeface="+mn-cs"/>
                                  </a:rPr>
                                  <m:t>𝐾</m:t>
                                </m:r>
                              </m:e>
                              <m:sub>
                                <m:r>
                                  <a:rPr lang="zh-CN" altLang="en-US" sz="1200" i="1" kern="1200">
                                    <a:solidFill>
                                      <a:schemeClr val="tx1"/>
                                    </a:solidFill>
                                    <a:latin typeface="Cambria Math" panose="02040503050406030204" pitchFamily="18" charset="0"/>
                                    <a:ea typeface="宋体" panose="02010600030101010101" pitchFamily="2" charset="-122"/>
                                    <a:cs typeface="+mn-cs"/>
                                  </a:rPr>
                                  <m:t>𝐵</m:t>
                                </m:r>
                              </m:sub>
                            </m:sSub>
                          </m:den>
                        </m:f>
                        <m:r>
                          <a:rPr lang="zh-CN" altLang="en-US" sz="1200" i="1" kern="1200">
                            <a:solidFill>
                              <a:schemeClr val="tx1"/>
                            </a:solidFill>
                            <a:latin typeface="Cambria Math" panose="02040503050406030204" pitchFamily="18" charset="0"/>
                            <a:ea typeface="宋体" panose="02010600030101010101" pitchFamily="2" charset="-122"/>
                            <a:cs typeface="+mn-cs"/>
                          </a:rPr>
                          <m:t>𝑇</m:t>
                        </m:r>
                      </m:sup>
                    </m:sSup>
                    <m:r>
                      <a:rPr lang="zh-CN" altLang="en-US" sz="1200" i="0" kern="1200">
                        <a:solidFill>
                          <a:schemeClr val="tx1"/>
                        </a:solidFill>
                        <a:latin typeface="Cambria Math" panose="02040503050406030204" pitchFamily="18" charset="0"/>
                        <a:ea typeface="宋体" panose="02010600030101010101" pitchFamily="2" charset="-122"/>
                        <a:cs typeface="+mn-cs"/>
                      </a:rPr>
                      <m:t>&gt;&gt;1</m:t>
                    </m:r>
                  </m:oMath>
                </a14:m>
                <a:r>
                  <a:rPr lang="en-US" altLang="zh-CN" sz="1800" kern="100" dirty="0">
                    <a:effectLst/>
                    <a:latin typeface="Times New Roman" panose="02020603050405020304" pitchFamily="18" charset="0"/>
                    <a:ea typeface="宋体" panose="02010600030101010101" pitchFamily="2" charset="-122"/>
                  </a:rPr>
                  <a:t> </a:t>
                </a:r>
                <a:r>
                  <a:rPr lang="zh-CN" altLang="zh-CN" sz="1800" kern="100" dirty="0">
                    <a:effectLst/>
                    <a:latin typeface="Times New Roman" panose="02020603050405020304" pitchFamily="18" charset="0"/>
                    <a:ea typeface="宋体" panose="02010600030101010101" pitchFamily="2" charset="-122"/>
                  </a:rPr>
                  <a:t>，</a:t>
                </a:r>
                <a14:m>
                  <m:oMath xmlns:m="http://schemas.openxmlformats.org/officeDocument/2006/math">
                    <m:r>
                      <a:rPr lang="zh-CN" altLang="en-US" sz="1200" i="1" kern="1200" smtClean="0">
                        <a:solidFill>
                          <a:schemeClr val="tx1"/>
                        </a:solidFill>
                        <a:latin typeface="Cambria Math" panose="02040503050406030204" pitchFamily="18" charset="0"/>
                        <a:ea typeface="宋体" panose="02010600030101010101" pitchFamily="2" charset="-122"/>
                        <a:cs typeface="+mn-cs"/>
                      </a:rPr>
                      <m:t>𝑓</m:t>
                    </m:r>
                    <m:d>
                      <m:dPr>
                        <m:ctrlPr>
                          <a:rPr lang="zh-CN" altLang="en-US" sz="1200" i="1" kern="1200">
                            <a:solidFill>
                              <a:schemeClr val="tx1"/>
                            </a:solidFill>
                            <a:latin typeface="Cambria Math" panose="02040503050406030204" pitchFamily="18" charset="0"/>
                            <a:ea typeface="宋体" panose="02010600030101010101" pitchFamily="2" charset="-122"/>
                            <a:cs typeface="+mn-cs"/>
                          </a:rPr>
                        </m:ctrlPr>
                      </m:dPr>
                      <m:e>
                        <m:r>
                          <a:rPr lang="zh-CN" altLang="en-US" sz="1200" i="1" kern="1200">
                            <a:solidFill>
                              <a:schemeClr val="tx1"/>
                            </a:solidFill>
                            <a:latin typeface="Cambria Math" panose="02040503050406030204" pitchFamily="18" charset="0"/>
                            <a:ea typeface="宋体" panose="02010600030101010101" pitchFamily="2" charset="-122"/>
                            <a:cs typeface="+mn-cs"/>
                          </a:rPr>
                          <m:t>𝐸</m:t>
                        </m:r>
                      </m:e>
                    </m:d>
                    <m:r>
                      <a:rPr lang="zh-CN" altLang="en-US" sz="1200" i="0" kern="1200">
                        <a:solidFill>
                          <a:schemeClr val="tx1"/>
                        </a:solidFill>
                        <a:latin typeface="Cambria Math" panose="02040503050406030204" pitchFamily="18" charset="0"/>
                        <a:ea typeface="宋体" panose="02010600030101010101" pitchFamily="2" charset="-122"/>
                        <a:cs typeface="+mn-cs"/>
                      </a:rPr>
                      <m:t>≈0</m:t>
                    </m:r>
                  </m:oMath>
                </a14:m>
                <a:r>
                  <a:rPr lang="en-US" altLang="zh-CN" sz="1800" kern="100" dirty="0">
                    <a:effectLst/>
                    <a:latin typeface="Times New Roman" panose="02020603050405020304" pitchFamily="18" charset="0"/>
                    <a:ea typeface="宋体" panose="02010600030101010101" pitchFamily="2" charset="-122"/>
                  </a:rPr>
                  <a:t> </a:t>
                </a:r>
                <a:r>
                  <a:rPr lang="zh-CN" altLang="zh-CN" sz="1800" kern="100" dirty="0">
                    <a:effectLst/>
                    <a:latin typeface="Times New Roman" panose="02020603050405020304" pitchFamily="18" charset="0"/>
                    <a:ea typeface="宋体" panose="02010600030101010101" pitchFamily="2" charset="-122"/>
                  </a:rPr>
                  <a:t>。</a:t>
                </a:r>
              </a:p>
              <a:p>
                <a:endParaRPr lang="zh-CN" altLang="en-US" dirty="0"/>
              </a:p>
            </p:txBody>
          </p:sp>
        </mc:Choice>
        <mc:Fallback xmlns="">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800" kern="100" dirty="0">
                    <a:effectLst/>
                    <a:latin typeface="Times New Roman" panose="02020603050405020304" pitchFamily="18" charset="0"/>
                    <a:ea typeface="宋体" panose="02010600030101010101" pitchFamily="2" charset="-122"/>
                  </a:rPr>
                  <a:t>如图</a:t>
                </a:r>
                <a:r>
                  <a:rPr lang="en-US" altLang="zh-CN" sz="1800" kern="100" dirty="0">
                    <a:effectLst/>
                    <a:latin typeface="Times New Roman" panose="02020603050405020304" pitchFamily="18" charset="0"/>
                    <a:ea typeface="宋体" panose="02010600030101010101" pitchFamily="2" charset="-122"/>
                  </a:rPr>
                  <a:t>3.20 </a:t>
                </a:r>
                <a:r>
                  <a:rPr lang="zh-CN" altLang="zh-CN" sz="1800" kern="100" dirty="0">
                    <a:effectLst/>
                    <a:latin typeface="Times New Roman" panose="02020603050405020304" pitchFamily="18" charset="0"/>
                    <a:ea typeface="宋体" panose="02010600030101010101" pitchFamily="2" charset="-122"/>
                  </a:rPr>
                  <a:t>所示。当</a:t>
                </a:r>
                <a:r>
                  <a:rPr lang="en-US" altLang="zh-CN" sz="1800" i="1" kern="100" dirty="0">
                    <a:effectLst/>
                    <a:latin typeface="Times New Roman" panose="02020603050405020304" pitchFamily="18" charset="0"/>
                    <a:ea typeface="宋体" panose="02010600030101010101" pitchFamily="2" charset="-122"/>
                  </a:rPr>
                  <a:t>E</a:t>
                </a:r>
                <a:r>
                  <a:rPr lang="zh-CN" altLang="zh-CN" sz="1800" kern="100" dirty="0">
                    <a:effectLst/>
                    <a:latin typeface="Times New Roman" panose="02020603050405020304" pitchFamily="18" charset="0"/>
                    <a:ea typeface="宋体" panose="02010600030101010101" pitchFamily="2" charset="-122"/>
                  </a:rPr>
                  <a:t>比</a:t>
                </a:r>
                <a:r>
                  <a:rPr lang="en-US" altLang="zh-CN" sz="1800" i="1" kern="100" dirty="0">
                    <a:effectLst/>
                    <a:latin typeface="Times New Roman" panose="02020603050405020304" pitchFamily="18" charset="0"/>
                    <a:ea typeface="宋体" panose="02010600030101010101" pitchFamily="2" charset="-122"/>
                  </a:rPr>
                  <a:t>E</a:t>
                </a:r>
                <a:r>
                  <a:rPr lang="en-US" altLang="zh-CN" sz="1800" i="1" kern="100" baseline="-25000" dirty="0">
                    <a:effectLst/>
                    <a:latin typeface="Times New Roman" panose="02020603050405020304" pitchFamily="18" charset="0"/>
                    <a:ea typeface="宋体" panose="02010600030101010101" pitchFamily="2" charset="-122"/>
                  </a:rPr>
                  <a:t>F</a:t>
                </a:r>
                <a:r>
                  <a:rPr lang="zh-CN" altLang="zh-CN" sz="1800" kern="100" dirty="0">
                    <a:effectLst/>
                    <a:latin typeface="Times New Roman" panose="02020603050405020304" pitchFamily="18" charset="0"/>
                    <a:ea typeface="宋体" panose="02010600030101010101" pitchFamily="2" charset="-122"/>
                  </a:rPr>
                  <a:t>小很多时，有</a:t>
                </a:r>
                <a:r>
                  <a:rPr lang="en-US" altLang="zh-CN" sz="1800" kern="100" dirty="0">
                    <a:effectLst/>
                    <a:latin typeface="Times New Roman" panose="02020603050405020304" pitchFamily="18" charset="0"/>
                    <a:ea typeface="宋体" panose="02010600030101010101" pitchFamily="2" charset="-122"/>
                  </a:rPr>
                  <a:t> </a:t>
                </a:r>
                <a:r>
                  <a:rPr lang="zh-CN" altLang="en-US" sz="2800" i="0">
                    <a:latin typeface="Cambria Math" panose="02040503050406030204" pitchFamily="18" charset="0"/>
                  </a:rPr>
                  <a:t>𝑒</a:t>
                </a:r>
                <a:r>
                  <a:rPr lang="zh-CN" altLang="en-US" sz="2800" i="0">
                    <a:solidFill>
                      <a:srgbClr val="836967"/>
                    </a:solidFill>
                    <a:latin typeface="Cambria Math" panose="02040503050406030204" pitchFamily="18" charset="0"/>
                  </a:rPr>
                  <a:t>^((</a:t>
                </a:r>
                <a:r>
                  <a:rPr lang="zh-CN" altLang="en-US" sz="2800" i="0">
                    <a:latin typeface="Cambria Math" panose="02040503050406030204" pitchFamily="18" charset="0"/>
                  </a:rPr>
                  <a:t>𝐸−𝐸</a:t>
                </a:r>
                <a:r>
                  <a:rPr lang="zh-CN" altLang="en-US" sz="2800" i="0">
                    <a:solidFill>
                      <a:srgbClr val="836967"/>
                    </a:solidFill>
                    <a:latin typeface="Cambria Math" panose="02040503050406030204" pitchFamily="18" charset="0"/>
                  </a:rPr>
                  <a:t>_</a:t>
                </a:r>
                <a:r>
                  <a:rPr lang="zh-CN" altLang="en-US" sz="2800" i="0">
                    <a:latin typeface="Cambria Math" panose="02040503050406030204" pitchFamily="18" charset="0"/>
                  </a:rPr>
                  <a:t>𝐹 )∕𝐾</a:t>
                </a:r>
                <a:r>
                  <a:rPr lang="zh-CN" altLang="en-US" sz="2800" i="0">
                    <a:solidFill>
                      <a:srgbClr val="836967"/>
                    </a:solidFill>
                    <a:latin typeface="Cambria Math" panose="02040503050406030204" pitchFamily="18" charset="0"/>
                  </a:rPr>
                  <a:t>_</a:t>
                </a:r>
                <a:r>
                  <a:rPr lang="zh-CN" altLang="en-US" sz="2800" i="0">
                    <a:latin typeface="Cambria Math" panose="02040503050406030204" pitchFamily="18" charset="0"/>
                  </a:rPr>
                  <a:t>𝐵  𝑇</a:t>
                </a:r>
                <a:r>
                  <a:rPr lang="zh-CN" altLang="en-US" sz="2800" i="0">
                    <a:solidFill>
                      <a:srgbClr val="836967"/>
                    </a:solidFill>
                    <a:latin typeface="Cambria Math" panose="02040503050406030204" pitchFamily="18" charset="0"/>
                  </a:rPr>
                  <a:t>)</a:t>
                </a:r>
                <a:r>
                  <a:rPr lang="zh-CN" altLang="en-US" sz="2800" i="0">
                    <a:latin typeface="Cambria Math" panose="02040503050406030204" pitchFamily="18" charset="0"/>
                  </a:rPr>
                  <a:t>&lt;&lt;1</a:t>
                </a:r>
                <a:r>
                  <a:rPr lang="zh-CN" altLang="zh-CN" sz="1800" kern="100" dirty="0">
                    <a:effectLst/>
                    <a:latin typeface="Times New Roman" panose="02020603050405020304" pitchFamily="18" charset="0"/>
                    <a:ea typeface="宋体" panose="02010600030101010101" pitchFamily="2" charset="-122"/>
                  </a:rPr>
                  <a:t>，</a:t>
                </a:r>
                <a:r>
                  <a:rPr lang="zh-CN" altLang="en-US" sz="1200" i="0" kern="1200">
                    <a:solidFill>
                      <a:schemeClr val="tx1"/>
                    </a:solidFill>
                    <a:latin typeface="Arial" panose="020B0604020202020204" pitchFamily="34" charset="0"/>
                    <a:ea typeface="宋体" panose="02010600030101010101" pitchFamily="2" charset="-122"/>
                    <a:cs typeface="+mn-cs"/>
                  </a:rPr>
                  <a:t>𝑓(𝐸)≈1</a:t>
                </a:r>
                <a:r>
                  <a:rPr lang="en-US" altLang="zh-CN" sz="1800" kern="100" dirty="0">
                    <a:effectLst/>
                    <a:latin typeface="Times New Roman" panose="02020603050405020304" pitchFamily="18" charset="0"/>
                    <a:ea typeface="宋体" panose="02010600030101010101" pitchFamily="2" charset="-122"/>
                  </a:rPr>
                  <a:t> </a:t>
                </a:r>
                <a:r>
                  <a:rPr lang="zh-CN" altLang="zh-CN" sz="1800" kern="100" dirty="0">
                    <a:effectLst/>
                    <a:latin typeface="Times New Roman" panose="02020603050405020304" pitchFamily="18" charset="0"/>
                    <a:ea typeface="宋体" panose="02010600030101010101" pitchFamily="2" charset="-122"/>
                  </a:rPr>
                  <a:t>；当</a:t>
                </a:r>
                <a:r>
                  <a:rPr lang="zh-CN" altLang="en-US" sz="1200" i="0" kern="1200">
                    <a:solidFill>
                      <a:schemeClr val="tx1"/>
                    </a:solidFill>
                    <a:latin typeface="Arial" panose="020B0604020202020204" pitchFamily="34" charset="0"/>
                    <a:ea typeface="宋体" panose="02010600030101010101" pitchFamily="2" charset="-122"/>
                    <a:cs typeface="+mn-cs"/>
                  </a:rPr>
                  <a:t>𝐸=𝐸_𝐹</a:t>
                </a:r>
                <a:r>
                  <a:rPr lang="zh-CN" altLang="zh-CN" sz="1800" kern="100" dirty="0">
                    <a:effectLst/>
                    <a:latin typeface="Times New Roman" panose="02020603050405020304" pitchFamily="18" charset="0"/>
                    <a:ea typeface="宋体" panose="02010600030101010101" pitchFamily="2" charset="-122"/>
                  </a:rPr>
                  <a:t>时，</a:t>
                </a:r>
                <a:r>
                  <a:rPr lang="zh-CN" altLang="en-US" sz="1200" i="0" kern="1200">
                    <a:solidFill>
                      <a:schemeClr val="tx1"/>
                    </a:solidFill>
                    <a:latin typeface="Arial" panose="020B0604020202020204" pitchFamily="34" charset="0"/>
                    <a:ea typeface="宋体" panose="02010600030101010101" pitchFamily="2" charset="-122"/>
                    <a:cs typeface="+mn-cs"/>
                  </a:rPr>
                  <a:t>𝑓(𝐸)=1/2</a:t>
                </a:r>
                <a:r>
                  <a:rPr lang="en-US" altLang="zh-CN" sz="1800" kern="100" dirty="0">
                    <a:effectLst/>
                    <a:latin typeface="Times New Roman" panose="02020603050405020304" pitchFamily="18" charset="0"/>
                    <a:ea typeface="宋体" panose="02010600030101010101" pitchFamily="2" charset="-122"/>
                  </a:rPr>
                  <a:t> </a:t>
                </a:r>
                <a:r>
                  <a:rPr lang="zh-CN" altLang="zh-CN" sz="1800" kern="100" dirty="0">
                    <a:effectLst/>
                    <a:latin typeface="Times New Roman" panose="02020603050405020304" pitchFamily="18" charset="0"/>
                    <a:ea typeface="宋体" panose="02010600030101010101" pitchFamily="2" charset="-122"/>
                  </a:rPr>
                  <a:t>， 当</a:t>
                </a:r>
                <a:r>
                  <a:rPr lang="en-US" altLang="zh-CN" sz="1800" i="1" kern="100" dirty="0">
                    <a:effectLst/>
                    <a:latin typeface="Times New Roman" panose="02020603050405020304" pitchFamily="18" charset="0"/>
                    <a:ea typeface="宋体" panose="02010600030101010101" pitchFamily="2" charset="-122"/>
                  </a:rPr>
                  <a:t>E</a:t>
                </a:r>
                <a:r>
                  <a:rPr lang="zh-CN" altLang="zh-CN" sz="1800" kern="100" dirty="0">
                    <a:effectLst/>
                    <a:latin typeface="Times New Roman" panose="02020603050405020304" pitchFamily="18" charset="0"/>
                    <a:ea typeface="宋体" panose="02010600030101010101" pitchFamily="2" charset="-122"/>
                  </a:rPr>
                  <a:t>比</a:t>
                </a:r>
                <a:r>
                  <a:rPr lang="en-US" altLang="zh-CN" sz="1800" i="1" kern="100" dirty="0">
                    <a:effectLst/>
                    <a:latin typeface="Times New Roman" panose="02020603050405020304" pitchFamily="18" charset="0"/>
                    <a:ea typeface="宋体" panose="02010600030101010101" pitchFamily="2" charset="-122"/>
                  </a:rPr>
                  <a:t>E</a:t>
                </a:r>
                <a:r>
                  <a:rPr lang="en-US" altLang="zh-CN" sz="1800" i="1" kern="100" baseline="-25000" dirty="0">
                    <a:effectLst/>
                    <a:latin typeface="Times New Roman" panose="02020603050405020304" pitchFamily="18" charset="0"/>
                    <a:ea typeface="宋体" panose="02010600030101010101" pitchFamily="2" charset="-122"/>
                  </a:rPr>
                  <a:t>F</a:t>
                </a:r>
                <a:r>
                  <a:rPr lang="zh-CN" altLang="zh-CN" sz="1800" kern="100" dirty="0">
                    <a:effectLst/>
                    <a:latin typeface="Times New Roman" panose="02020603050405020304" pitchFamily="18" charset="0"/>
                    <a:ea typeface="宋体" panose="02010600030101010101" pitchFamily="2" charset="-122"/>
                  </a:rPr>
                  <a:t>大很多时，</a:t>
                </a:r>
                <a:r>
                  <a:rPr lang="zh-CN" altLang="en-US" sz="1200" i="0" kern="1200">
                    <a:solidFill>
                      <a:schemeClr val="tx1"/>
                    </a:solidFill>
                    <a:latin typeface="Arial" panose="020B0604020202020204" pitchFamily="34" charset="0"/>
                    <a:ea typeface="宋体" panose="02010600030101010101" pitchFamily="2" charset="-122"/>
                    <a:cs typeface="+mn-cs"/>
                  </a:rPr>
                  <a:t>𝑒^((𝐸−𝐸_𝐹 )∕𝐾_𝐵  𝑇)&gt;&gt;1</a:t>
                </a:r>
                <a:r>
                  <a:rPr lang="en-US" altLang="zh-CN" sz="1800" kern="100" dirty="0">
                    <a:effectLst/>
                    <a:latin typeface="Times New Roman" panose="02020603050405020304" pitchFamily="18" charset="0"/>
                    <a:ea typeface="宋体" panose="02010600030101010101" pitchFamily="2" charset="-122"/>
                  </a:rPr>
                  <a:t> </a:t>
                </a:r>
                <a:r>
                  <a:rPr lang="zh-CN" altLang="zh-CN" sz="1800" kern="100" dirty="0">
                    <a:effectLst/>
                    <a:latin typeface="Times New Roman" panose="02020603050405020304" pitchFamily="18" charset="0"/>
                    <a:ea typeface="宋体" panose="02010600030101010101" pitchFamily="2" charset="-122"/>
                  </a:rPr>
                  <a:t>，</a:t>
                </a:r>
                <a:r>
                  <a:rPr lang="zh-CN" altLang="en-US" sz="1200" i="0" kern="1200">
                    <a:solidFill>
                      <a:schemeClr val="tx1"/>
                    </a:solidFill>
                    <a:latin typeface="Arial" panose="020B0604020202020204" pitchFamily="34" charset="0"/>
                    <a:ea typeface="宋体" panose="02010600030101010101" pitchFamily="2" charset="-122"/>
                    <a:cs typeface="+mn-cs"/>
                  </a:rPr>
                  <a:t>𝑓(𝐸)≈0</a:t>
                </a:r>
                <a:r>
                  <a:rPr lang="en-US" altLang="zh-CN" sz="1800" kern="100" dirty="0">
                    <a:effectLst/>
                    <a:latin typeface="Times New Roman" panose="02020603050405020304" pitchFamily="18" charset="0"/>
                    <a:ea typeface="宋体" panose="02010600030101010101" pitchFamily="2" charset="-122"/>
                  </a:rPr>
                  <a:t> </a:t>
                </a:r>
                <a:r>
                  <a:rPr lang="zh-CN" altLang="zh-CN" sz="1800" kern="100" dirty="0">
                    <a:effectLst/>
                    <a:latin typeface="Times New Roman" panose="02020603050405020304" pitchFamily="18" charset="0"/>
                    <a:ea typeface="宋体" panose="02010600030101010101" pitchFamily="2" charset="-122"/>
                  </a:rPr>
                  <a:t>。</a:t>
                </a:r>
              </a:p>
              <a:p>
                <a:endParaRPr lang="zh-CN" altLang="en-US" dirty="0"/>
              </a:p>
            </p:txBody>
          </p:sp>
        </mc:Fallback>
      </mc:AlternateContent>
      <p:sp>
        <p:nvSpPr>
          <p:cNvPr id="4" name="灯片编号占位符 3"/>
          <p:cNvSpPr>
            <a:spLocks noGrp="1"/>
          </p:cNvSpPr>
          <p:nvPr>
            <p:ph type="sldNum" sz="quarter" idx="5"/>
          </p:nvPr>
        </p:nvSpPr>
        <p:spPr/>
        <p:txBody>
          <a:bodyPr/>
          <a:lstStyle/>
          <a:p>
            <a:fld id="{8AAA2DB7-8973-4964-8E83-0FC396AC9B6B}" type="slidenum">
              <a:rPr lang="en-US" altLang="zh-CN" smtClean="0"/>
              <a:t>123</a:t>
            </a:fld>
            <a:endParaRPr lang="en-US" altLang="zh-CN"/>
          </a:p>
        </p:txBody>
      </p:sp>
    </p:spTree>
    <p:extLst>
      <p:ext uri="{BB962C8B-B14F-4D97-AF65-F5344CB8AC3E}">
        <p14:creationId xmlns:p14="http://schemas.microsoft.com/office/powerpoint/2010/main" val="2342901470"/>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zh-CN" sz="1800" kern="100" dirty="0">
                    <a:effectLst/>
                    <a:latin typeface="Times New Roman" panose="02020603050405020304" pitchFamily="18" charset="0"/>
                    <a:ea typeface="宋体" panose="02010600030101010101" pitchFamily="2" charset="-122"/>
                  </a:rPr>
                  <a:t>当系统处于绝对零度</a:t>
                </a:r>
                <a14:m>
                  <m:oMath xmlns:m="http://schemas.openxmlformats.org/officeDocument/2006/math">
                    <m:r>
                      <a:rPr lang="en-US" altLang="zh-CN" sz="1800" b="0" i="1" smtClean="0">
                        <a:latin typeface="Cambria Math" panose="02040503050406030204" pitchFamily="18" charset="0"/>
                      </a:rPr>
                      <m:t>𝑇</m:t>
                    </m:r>
                    <m:r>
                      <a:rPr lang="en-US" altLang="zh-CN" sz="1800" b="0" i="1" smtClean="0">
                        <a:latin typeface="Cambria Math" panose="02040503050406030204" pitchFamily="18" charset="0"/>
                      </a:rPr>
                      <m:t>=0</m:t>
                    </m:r>
                    <m:r>
                      <a:rPr lang="en-US" altLang="zh-CN" sz="1800" b="0" i="1" smtClean="0">
                        <a:latin typeface="Cambria Math" panose="02040503050406030204" pitchFamily="18" charset="0"/>
                      </a:rPr>
                      <m:t>𝐾</m:t>
                    </m:r>
                  </m:oMath>
                </a14:m>
                <a:r>
                  <a:rPr lang="zh-CN" altLang="zh-CN" sz="1800" kern="100" dirty="0">
                    <a:effectLst/>
                    <a:latin typeface="Times New Roman" panose="02020603050405020304" pitchFamily="18" charset="0"/>
                    <a:ea typeface="宋体" panose="02010600030101010101" pitchFamily="2" charset="-122"/>
                  </a:rPr>
                  <a:t>时，系统的能量最低。由于电子的填充必须遵从泡利不相容原理，因此即使在</a:t>
                </a:r>
                <a14:m>
                  <m:oMath xmlns:m="http://schemas.openxmlformats.org/officeDocument/2006/math">
                    <m:r>
                      <a:rPr lang="en-US" altLang="zh-CN" sz="1800" b="0" i="1" smtClean="0">
                        <a:latin typeface="Cambria Math" panose="02040503050406030204" pitchFamily="18" charset="0"/>
                      </a:rPr>
                      <m:t>𝑇</m:t>
                    </m:r>
                    <m:r>
                      <a:rPr lang="en-US" altLang="zh-CN" sz="1800" b="0" i="1" smtClean="0">
                        <a:latin typeface="Cambria Math" panose="02040503050406030204" pitchFamily="18" charset="0"/>
                      </a:rPr>
                      <m:t>=0</m:t>
                    </m:r>
                    <m:r>
                      <a:rPr lang="en-US" altLang="zh-CN" sz="1800" b="0" i="1" smtClean="0">
                        <a:latin typeface="Cambria Math" panose="02040503050406030204" pitchFamily="18" charset="0"/>
                      </a:rPr>
                      <m:t>𝐾</m:t>
                    </m:r>
                  </m:oMath>
                </a14:m>
                <a:r>
                  <a:rPr lang="zh-CN" altLang="zh-CN" sz="1800" kern="100" dirty="0">
                    <a:effectLst/>
                    <a:latin typeface="Times New Roman" panose="02020603050405020304" pitchFamily="18" charset="0"/>
                    <a:ea typeface="宋体" panose="02010600030101010101" pitchFamily="2" charset="-122"/>
                  </a:rPr>
                  <a:t>时，电子也不可能全部填充在能量最低的能态上。如能量低的能态已经填有电子，其它电子就必须填到能量较高的能态上。电子从能量最低的原点开始填起，能量由低到高逐层向外填充，一直到所有电子都填完为止。</a:t>
                </a:r>
                <a:endParaRPr lang="zh-CN" altLang="en-US" dirty="0"/>
              </a:p>
            </p:txBody>
          </p:sp>
        </mc:Choice>
        <mc:Fallback xmlns="">
          <p:sp>
            <p:nvSpPr>
              <p:cNvPr id="3" name="备注占位符 2"/>
              <p:cNvSpPr>
                <a:spLocks noGrp="1"/>
              </p:cNvSpPr>
              <p:nvPr>
                <p:ph type="body" idx="1"/>
              </p:nvPr>
            </p:nvSpPr>
            <p:spPr/>
            <p:txBody>
              <a:bodyPr/>
              <a:lstStyle/>
              <a:p>
                <a:r>
                  <a:rPr lang="zh-CN" altLang="zh-CN" sz="1800" kern="100" dirty="0">
                    <a:effectLst/>
                    <a:latin typeface="Times New Roman" panose="02020603050405020304" pitchFamily="18" charset="0"/>
                    <a:ea typeface="宋体" panose="02010600030101010101" pitchFamily="2" charset="-122"/>
                  </a:rPr>
                  <a:t>当系统处于绝对零度</a:t>
                </a:r>
                <a:r>
                  <a:rPr lang="en-US" altLang="zh-CN" sz="1800" b="0" i="0">
                    <a:latin typeface="Cambria Math" panose="02040503050406030204" pitchFamily="18" charset="0"/>
                  </a:rPr>
                  <a:t>𝑇=0𝐾</a:t>
                </a:r>
                <a:r>
                  <a:rPr lang="zh-CN" altLang="zh-CN" sz="1800" kern="100" dirty="0">
                    <a:effectLst/>
                    <a:latin typeface="Times New Roman" panose="02020603050405020304" pitchFamily="18" charset="0"/>
                    <a:ea typeface="宋体" panose="02010600030101010101" pitchFamily="2" charset="-122"/>
                  </a:rPr>
                  <a:t>时，系统的能量最低。由于电子的填充必须遵从泡利不相容原理，因此即使在</a:t>
                </a:r>
                <a:r>
                  <a:rPr lang="en-US" altLang="zh-CN" sz="1800" b="0" i="0">
                    <a:latin typeface="Cambria Math" panose="02040503050406030204" pitchFamily="18" charset="0"/>
                  </a:rPr>
                  <a:t>𝑇=0𝐾</a:t>
                </a:r>
                <a:r>
                  <a:rPr lang="zh-CN" altLang="zh-CN" sz="1800" kern="100" dirty="0">
                    <a:effectLst/>
                    <a:latin typeface="Times New Roman" panose="02020603050405020304" pitchFamily="18" charset="0"/>
                    <a:ea typeface="宋体" panose="02010600030101010101" pitchFamily="2" charset="-122"/>
                  </a:rPr>
                  <a:t>时，电子也不可能全部填充在能量最低的能态上。如能量低的能态已经填有电子，其它电子就必须填到能量较高的能态上。电子从能量最低的原点开始填起，能量由低到高逐层向外填充，一直到所有电子都填完为止。</a:t>
                </a:r>
                <a:endParaRPr lang="zh-CN" altLang="en-US" dirty="0"/>
              </a:p>
            </p:txBody>
          </p:sp>
        </mc:Fallback>
      </mc:AlternateContent>
      <p:sp>
        <p:nvSpPr>
          <p:cNvPr id="4" name="灯片编号占位符 3"/>
          <p:cNvSpPr>
            <a:spLocks noGrp="1"/>
          </p:cNvSpPr>
          <p:nvPr>
            <p:ph type="sldNum" sz="quarter" idx="5"/>
          </p:nvPr>
        </p:nvSpPr>
        <p:spPr/>
        <p:txBody>
          <a:bodyPr/>
          <a:lstStyle/>
          <a:p>
            <a:fld id="{8AAA2DB7-8973-4964-8E83-0FC396AC9B6B}" type="slidenum">
              <a:rPr lang="en-US" altLang="zh-CN" smtClean="0"/>
              <a:t>124</a:t>
            </a:fld>
            <a:endParaRPr lang="en-US" altLang="zh-CN"/>
          </a:p>
        </p:txBody>
      </p:sp>
    </p:spTree>
    <p:extLst>
      <p:ext uri="{BB962C8B-B14F-4D97-AF65-F5344CB8AC3E}">
        <p14:creationId xmlns:p14="http://schemas.microsoft.com/office/powerpoint/2010/main" val="1600773505"/>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zh-CN" sz="1200" kern="100" dirty="0">
                    <a:effectLst/>
                    <a:latin typeface="Times New Roman" panose="02020603050405020304" pitchFamily="18" charset="0"/>
                    <a:ea typeface="宋体" panose="02010600030101010101" pitchFamily="2" charset="-122"/>
                  </a:rPr>
                  <a:t>系统在绝对零度时的这种电子填充称为基态填充，如图所示，电子填充的最高能级的能量值称为费米能量</a:t>
                </a:r>
                <a14:m>
                  <m:oMath xmlns:m="http://schemas.openxmlformats.org/officeDocument/2006/math">
                    <m:sSub>
                      <m:sSubPr>
                        <m:ctrlPr>
                          <a:rPr lang="zh-CN" altLang="en-US" sz="1200" i="1" kern="1200" smtClean="0">
                            <a:solidFill>
                              <a:schemeClr val="tx1"/>
                            </a:solidFill>
                            <a:latin typeface="Cambria Math" panose="02040503050406030204" pitchFamily="18" charset="0"/>
                            <a:ea typeface="宋体" panose="02010600030101010101" pitchFamily="2" charset="-122"/>
                            <a:cs typeface="+mn-cs"/>
                          </a:rPr>
                        </m:ctrlPr>
                      </m:sSubPr>
                      <m:e>
                        <m:r>
                          <a:rPr lang="zh-CN" altLang="en-US" sz="1200" i="1" kern="1200">
                            <a:solidFill>
                              <a:schemeClr val="tx1"/>
                            </a:solidFill>
                            <a:latin typeface="Cambria Math" panose="02040503050406030204" pitchFamily="18" charset="0"/>
                            <a:ea typeface="宋体" panose="02010600030101010101" pitchFamily="2" charset="-122"/>
                            <a:cs typeface="+mn-cs"/>
                          </a:rPr>
                          <m:t>𝐸</m:t>
                        </m:r>
                      </m:e>
                      <m:sub>
                        <m:r>
                          <a:rPr lang="zh-CN" altLang="en-US" sz="1200" i="1" kern="1200">
                            <a:solidFill>
                              <a:schemeClr val="tx1"/>
                            </a:solidFill>
                            <a:latin typeface="Cambria Math" panose="02040503050406030204" pitchFamily="18" charset="0"/>
                            <a:ea typeface="宋体" panose="02010600030101010101" pitchFamily="2" charset="-122"/>
                            <a:cs typeface="+mn-cs"/>
                          </a:rPr>
                          <m:t>𝐹</m:t>
                        </m:r>
                        <m:r>
                          <a:rPr lang="en-US" altLang="zh-CN" sz="1200" b="0" i="1" kern="1200" smtClean="0">
                            <a:solidFill>
                              <a:schemeClr val="tx1"/>
                            </a:solidFill>
                            <a:latin typeface="Cambria Math" panose="02040503050406030204" pitchFamily="18" charset="0"/>
                            <a:ea typeface="宋体" panose="02010600030101010101" pitchFamily="2" charset="-122"/>
                            <a:cs typeface="+mn-cs"/>
                          </a:rPr>
                          <m:t>0</m:t>
                        </m:r>
                      </m:sub>
                    </m:sSub>
                  </m:oMath>
                </a14:m>
                <a:r>
                  <a:rPr lang="zh-CN" altLang="zh-CN" sz="1200" kern="100" dirty="0">
                    <a:effectLst/>
                    <a:latin typeface="Times New Roman" panose="02020603050405020304" pitchFamily="18" charset="0"/>
                    <a:ea typeface="宋体" panose="02010600030101010101" pitchFamily="2" charset="-122"/>
                  </a:rPr>
                  <a:t>，</a:t>
                </a:r>
                <a14:m>
                  <m:oMath xmlns:m="http://schemas.openxmlformats.org/officeDocument/2006/math">
                    <m:sSub>
                      <m:sSubPr>
                        <m:ctrlPr>
                          <a:rPr lang="zh-CN" altLang="en-US" sz="1200" i="1" kern="1200" smtClean="0">
                            <a:solidFill>
                              <a:schemeClr val="tx1"/>
                            </a:solidFill>
                            <a:latin typeface="Cambria Math" panose="02040503050406030204" pitchFamily="18" charset="0"/>
                            <a:ea typeface="宋体" panose="02010600030101010101" pitchFamily="2" charset="-122"/>
                            <a:cs typeface="+mn-cs"/>
                          </a:rPr>
                        </m:ctrlPr>
                      </m:sSubPr>
                      <m:e>
                        <m:r>
                          <a:rPr lang="zh-CN" altLang="en-US" sz="1200" i="1" kern="1200">
                            <a:solidFill>
                              <a:schemeClr val="tx1"/>
                            </a:solidFill>
                            <a:latin typeface="Cambria Math" panose="02040503050406030204" pitchFamily="18" charset="0"/>
                            <a:ea typeface="宋体" panose="02010600030101010101" pitchFamily="2" charset="-122"/>
                            <a:cs typeface="+mn-cs"/>
                          </a:rPr>
                          <m:t>𝐸</m:t>
                        </m:r>
                        <m:r>
                          <m:rPr>
                            <m:nor/>
                          </m:rPr>
                          <a:rPr lang="en-US" altLang="zh-CN" sz="1200" kern="100" dirty="0" smtClean="0">
                            <a:effectLst/>
                            <a:latin typeface="Times New Roman" panose="02020603050405020304" pitchFamily="18" charset="0"/>
                            <a:ea typeface="宋体" panose="02010600030101010101" pitchFamily="2" charset="-122"/>
                          </a:rPr>
                          <m:t>&lt;</m:t>
                        </m:r>
                        <m:r>
                          <a:rPr lang="zh-CN" altLang="en-US" sz="1200" i="1" kern="1200" smtClean="0">
                            <a:solidFill>
                              <a:schemeClr val="tx1"/>
                            </a:solidFill>
                            <a:latin typeface="Cambria Math" panose="02040503050406030204" pitchFamily="18" charset="0"/>
                            <a:ea typeface="宋体" panose="02010600030101010101" pitchFamily="2" charset="-122"/>
                            <a:cs typeface="+mn-cs"/>
                          </a:rPr>
                          <m:t>𝐸</m:t>
                        </m:r>
                      </m:e>
                      <m:sub>
                        <m:r>
                          <a:rPr lang="zh-CN" altLang="en-US" sz="1200" i="1" kern="1200">
                            <a:solidFill>
                              <a:schemeClr val="tx1"/>
                            </a:solidFill>
                            <a:latin typeface="Cambria Math" panose="02040503050406030204" pitchFamily="18" charset="0"/>
                            <a:ea typeface="宋体" panose="02010600030101010101" pitchFamily="2" charset="-122"/>
                            <a:cs typeface="+mn-cs"/>
                          </a:rPr>
                          <m:t>𝐹</m:t>
                        </m:r>
                        <m:r>
                          <a:rPr lang="en-US" altLang="zh-CN" sz="1200" b="0" i="1" kern="1200" smtClean="0">
                            <a:solidFill>
                              <a:schemeClr val="tx1"/>
                            </a:solidFill>
                            <a:latin typeface="Cambria Math" panose="02040503050406030204" pitchFamily="18" charset="0"/>
                            <a:ea typeface="宋体" panose="02010600030101010101" pitchFamily="2" charset="-122"/>
                            <a:cs typeface="+mn-cs"/>
                          </a:rPr>
                          <m:t>0</m:t>
                        </m:r>
                      </m:sub>
                    </m:sSub>
                  </m:oMath>
                </a14:m>
                <a:r>
                  <a:rPr lang="zh-CN" altLang="zh-CN" sz="1200" kern="100" dirty="0">
                    <a:effectLst/>
                    <a:latin typeface="Times New Roman" panose="02020603050405020304" pitchFamily="18" charset="0"/>
                    <a:ea typeface="宋体" panose="02010600030101010101" pitchFamily="2" charset="-122"/>
                  </a:rPr>
                  <a:t>时</a:t>
                </a:r>
                <a:r>
                  <a:rPr lang="en-US" altLang="zh-CN" sz="1200" kern="100" dirty="0">
                    <a:effectLst/>
                    <a:latin typeface="Times New Roman" panose="02020603050405020304" pitchFamily="18" charset="0"/>
                    <a:ea typeface="宋体" panose="02010600030101010101" pitchFamily="2" charset="-122"/>
                  </a:rPr>
                  <a:t>,</a:t>
                </a:r>
                <a:r>
                  <a:rPr lang="zh-CN" altLang="zh-CN" sz="1200" kern="100" dirty="0">
                    <a:effectLst/>
                    <a:latin typeface="Times New Roman" panose="02020603050405020304" pitchFamily="18" charset="0"/>
                    <a:ea typeface="宋体" panose="02010600030101010101" pitchFamily="2" charset="-122"/>
                  </a:rPr>
                  <a:t>有</a:t>
                </a:r>
                <a14:m>
                  <m:oMath xmlns:m="http://schemas.openxmlformats.org/officeDocument/2006/math">
                    <m:r>
                      <a:rPr lang="zh-CN" altLang="en-US" i="1" smtClean="0">
                        <a:latin typeface="Cambria Math" panose="02040503050406030204" pitchFamily="18" charset="0"/>
                      </a:rPr>
                      <m:t>𝑓</m:t>
                    </m:r>
                    <m:d>
                      <m:dPr>
                        <m:ctrlPr>
                          <a:rPr lang="zh-CN" altLang="en-US" i="1">
                            <a:latin typeface="Cambria Math" panose="02040503050406030204" pitchFamily="18" charset="0"/>
                          </a:rPr>
                        </m:ctrlPr>
                      </m:dPr>
                      <m:e>
                        <m:r>
                          <a:rPr lang="zh-CN" altLang="en-US" i="1">
                            <a:latin typeface="Cambria Math" panose="02040503050406030204" pitchFamily="18" charset="0"/>
                          </a:rPr>
                          <m:t>𝐸</m:t>
                        </m:r>
                      </m:e>
                    </m:d>
                    <m:r>
                      <a:rPr lang="zh-CN" altLang="en-US" i="0">
                        <a:latin typeface="Cambria Math" panose="02040503050406030204" pitchFamily="18" charset="0"/>
                      </a:rPr>
                      <m:t>=</m:t>
                    </m:r>
                    <m:r>
                      <a:rPr lang="en-US" altLang="zh-CN" b="0" i="0" smtClean="0">
                        <a:latin typeface="Cambria Math" panose="02040503050406030204" pitchFamily="18" charset="0"/>
                      </a:rPr>
                      <m:t>1</m:t>
                    </m:r>
                  </m:oMath>
                </a14:m>
                <a:r>
                  <a:rPr lang="en-US" altLang="zh-CN" sz="1200" kern="100" dirty="0">
                    <a:effectLst/>
                    <a:latin typeface="Times New Roman" panose="02020603050405020304" pitchFamily="18" charset="0"/>
                    <a:ea typeface="宋体" panose="02010600030101010101" pitchFamily="2" charset="-122"/>
                  </a:rPr>
                  <a:t>  </a:t>
                </a:r>
                <a:r>
                  <a:rPr lang="zh-CN" altLang="zh-CN" sz="1200" kern="100" dirty="0">
                    <a:effectLst/>
                    <a:latin typeface="Times New Roman" panose="02020603050405020304" pitchFamily="18" charset="0"/>
                    <a:ea typeface="宋体" panose="02010600030101010101" pitchFamily="2" charset="-122"/>
                  </a:rPr>
                  <a:t>，</a:t>
                </a:r>
                <a14:m>
                  <m:oMath xmlns:m="http://schemas.openxmlformats.org/officeDocument/2006/math">
                    <m:sSub>
                      <m:sSubPr>
                        <m:ctrlPr>
                          <a:rPr lang="zh-CN" altLang="en-US" sz="1200" i="1" kern="1200" smtClean="0">
                            <a:solidFill>
                              <a:schemeClr val="tx1"/>
                            </a:solidFill>
                            <a:latin typeface="Cambria Math" panose="02040503050406030204" pitchFamily="18" charset="0"/>
                            <a:ea typeface="宋体" panose="02010600030101010101" pitchFamily="2" charset="-122"/>
                            <a:cs typeface="+mn-cs"/>
                          </a:rPr>
                        </m:ctrlPr>
                      </m:sSubPr>
                      <m:e>
                        <m:r>
                          <a:rPr lang="zh-CN" altLang="en-US" sz="1200" i="1" kern="1200">
                            <a:solidFill>
                              <a:schemeClr val="tx1"/>
                            </a:solidFill>
                            <a:latin typeface="Cambria Math" panose="02040503050406030204" pitchFamily="18" charset="0"/>
                            <a:ea typeface="宋体" panose="02010600030101010101" pitchFamily="2" charset="-122"/>
                            <a:cs typeface="+mn-cs"/>
                          </a:rPr>
                          <m:t>𝐸</m:t>
                        </m:r>
                        <m:r>
                          <m:rPr>
                            <m:nor/>
                          </m:rPr>
                          <a:rPr lang="en-US" altLang="zh-CN" sz="1200" kern="100" dirty="0" smtClean="0">
                            <a:effectLst/>
                            <a:latin typeface="Times New Roman" panose="02020603050405020304" pitchFamily="18" charset="0"/>
                            <a:ea typeface="宋体" panose="02010600030101010101" pitchFamily="2" charset="-122"/>
                          </a:rPr>
                          <m:t>&gt;</m:t>
                        </m:r>
                        <m:r>
                          <a:rPr lang="zh-CN" altLang="en-US" sz="1200" i="1" kern="1200" smtClean="0">
                            <a:solidFill>
                              <a:schemeClr val="tx1"/>
                            </a:solidFill>
                            <a:latin typeface="Cambria Math" panose="02040503050406030204" pitchFamily="18" charset="0"/>
                            <a:ea typeface="宋体" panose="02010600030101010101" pitchFamily="2" charset="-122"/>
                            <a:cs typeface="+mn-cs"/>
                          </a:rPr>
                          <m:t>𝐸</m:t>
                        </m:r>
                      </m:e>
                      <m:sub>
                        <m:r>
                          <a:rPr lang="zh-CN" altLang="en-US" sz="1200" i="1" kern="1200">
                            <a:solidFill>
                              <a:schemeClr val="tx1"/>
                            </a:solidFill>
                            <a:latin typeface="Cambria Math" panose="02040503050406030204" pitchFamily="18" charset="0"/>
                            <a:ea typeface="宋体" panose="02010600030101010101" pitchFamily="2" charset="-122"/>
                            <a:cs typeface="+mn-cs"/>
                          </a:rPr>
                          <m:t>𝐹</m:t>
                        </m:r>
                        <m:r>
                          <a:rPr lang="en-US" altLang="zh-CN" sz="1200" b="0" i="1" kern="1200" smtClean="0">
                            <a:solidFill>
                              <a:schemeClr val="tx1"/>
                            </a:solidFill>
                            <a:latin typeface="Cambria Math" panose="02040503050406030204" pitchFamily="18" charset="0"/>
                            <a:ea typeface="宋体" panose="02010600030101010101" pitchFamily="2" charset="-122"/>
                            <a:cs typeface="+mn-cs"/>
                          </a:rPr>
                          <m:t>0</m:t>
                        </m:r>
                      </m:sub>
                    </m:sSub>
                  </m:oMath>
                </a14:m>
                <a:r>
                  <a:rPr lang="zh-CN" altLang="zh-CN" sz="1200" kern="100" dirty="0">
                    <a:effectLst/>
                    <a:latin typeface="Times New Roman" panose="02020603050405020304" pitchFamily="18" charset="0"/>
                    <a:ea typeface="宋体" panose="02010600030101010101" pitchFamily="2" charset="-122"/>
                  </a:rPr>
                  <a:t>时</a:t>
                </a:r>
                <a:r>
                  <a:rPr lang="en-US" altLang="zh-CN" sz="1200" kern="100" dirty="0">
                    <a:effectLst/>
                    <a:latin typeface="Times New Roman" panose="02020603050405020304" pitchFamily="18" charset="0"/>
                    <a:ea typeface="宋体" panose="02010600030101010101" pitchFamily="2" charset="-122"/>
                  </a:rPr>
                  <a:t>, </a:t>
                </a:r>
                <a:r>
                  <a:rPr lang="zh-CN" altLang="zh-CN" sz="1200" kern="100" dirty="0">
                    <a:effectLst/>
                    <a:latin typeface="Times New Roman" panose="02020603050405020304" pitchFamily="18" charset="0"/>
                    <a:ea typeface="宋体" panose="02010600030101010101" pitchFamily="2" charset="-122"/>
                  </a:rPr>
                  <a:t>则</a:t>
                </a:r>
                <a14:m>
                  <m:oMath xmlns:m="http://schemas.openxmlformats.org/officeDocument/2006/math">
                    <m:r>
                      <a:rPr lang="zh-CN" altLang="en-US" i="1" smtClean="0">
                        <a:latin typeface="Cambria Math" panose="02040503050406030204" pitchFamily="18" charset="0"/>
                      </a:rPr>
                      <m:t>𝑓</m:t>
                    </m:r>
                    <m:d>
                      <m:dPr>
                        <m:ctrlPr>
                          <a:rPr lang="zh-CN" altLang="en-US" i="1">
                            <a:latin typeface="Cambria Math" panose="02040503050406030204" pitchFamily="18" charset="0"/>
                          </a:rPr>
                        </m:ctrlPr>
                      </m:dPr>
                      <m:e>
                        <m:r>
                          <a:rPr lang="zh-CN" altLang="en-US" i="1">
                            <a:latin typeface="Cambria Math" panose="02040503050406030204" pitchFamily="18" charset="0"/>
                          </a:rPr>
                          <m:t>𝐸</m:t>
                        </m:r>
                      </m:e>
                    </m:d>
                    <m:r>
                      <a:rPr lang="zh-CN" altLang="en-US" i="0">
                        <a:latin typeface="Cambria Math" panose="02040503050406030204" pitchFamily="18" charset="0"/>
                      </a:rPr>
                      <m:t>=0</m:t>
                    </m:r>
                  </m:oMath>
                </a14:m>
                <a:r>
                  <a:rPr lang="en-US" altLang="zh-CN" sz="1200" kern="100" dirty="0">
                    <a:effectLst/>
                    <a:latin typeface="Times New Roman" panose="02020603050405020304" pitchFamily="18" charset="0"/>
                    <a:ea typeface="宋体" panose="02010600030101010101" pitchFamily="2" charset="-122"/>
                  </a:rPr>
                  <a:t> </a:t>
                </a:r>
                <a:r>
                  <a:rPr lang="zh-CN" altLang="zh-CN" sz="1200" kern="100" dirty="0">
                    <a:effectLst/>
                    <a:latin typeface="Times New Roman" panose="02020603050405020304" pitchFamily="18" charset="0"/>
                    <a:ea typeface="宋体" panose="02010600030101010101" pitchFamily="2" charset="-122"/>
                  </a:rPr>
                  <a:t>。</a:t>
                </a:r>
                <a:endParaRPr lang="zh-CN" altLang="en-US" dirty="0"/>
              </a:p>
            </p:txBody>
          </p:sp>
        </mc:Choice>
        <mc:Fallback xmlns="">
          <p:sp>
            <p:nvSpPr>
              <p:cNvPr id="3" name="备注占位符 2"/>
              <p:cNvSpPr>
                <a:spLocks noGrp="1"/>
              </p:cNvSpPr>
              <p:nvPr>
                <p:ph type="body" idx="1"/>
              </p:nvPr>
            </p:nvSpPr>
            <p:spPr/>
            <p:txBody>
              <a:bodyPr/>
              <a:lstStyle/>
              <a:p>
                <a:r>
                  <a:rPr lang="zh-CN" altLang="zh-CN" sz="1200" kern="100" dirty="0">
                    <a:effectLst/>
                    <a:latin typeface="Times New Roman" panose="02020603050405020304" pitchFamily="18" charset="0"/>
                    <a:ea typeface="宋体" panose="02010600030101010101" pitchFamily="2" charset="-122"/>
                  </a:rPr>
                  <a:t>系统在绝对零度时的这种电子填充称为基态填充，如图</a:t>
                </a:r>
                <a:r>
                  <a:rPr lang="en-US" altLang="zh-CN" sz="1200" kern="100" dirty="0">
                    <a:effectLst/>
                    <a:latin typeface="Times New Roman" panose="02020603050405020304" pitchFamily="18" charset="0"/>
                    <a:ea typeface="宋体" panose="02010600030101010101" pitchFamily="2" charset="-122"/>
                  </a:rPr>
                  <a:t>3.21</a:t>
                </a:r>
                <a:r>
                  <a:rPr lang="zh-CN" altLang="zh-CN" sz="1200" kern="100" dirty="0">
                    <a:effectLst/>
                    <a:latin typeface="Times New Roman" panose="02020603050405020304" pitchFamily="18" charset="0"/>
                    <a:ea typeface="宋体" panose="02010600030101010101" pitchFamily="2" charset="-122"/>
                  </a:rPr>
                  <a:t>所示，电子填充的最高能级的能量值称为费米能量</a:t>
                </a:r>
                <a:r>
                  <a:rPr lang="en-US" altLang="zh-CN" sz="1200" i="1" kern="100" dirty="0">
                    <a:effectLst/>
                    <a:latin typeface="Times New Roman" panose="02020603050405020304" pitchFamily="18" charset="0"/>
                    <a:ea typeface="宋体" panose="02010600030101010101" pitchFamily="2" charset="-122"/>
                  </a:rPr>
                  <a:t>E</a:t>
                </a:r>
                <a:r>
                  <a:rPr lang="en-US" altLang="zh-CN" sz="1200" i="1" kern="100" baseline="-25000" dirty="0">
                    <a:effectLst/>
                    <a:latin typeface="Times New Roman" panose="02020603050405020304" pitchFamily="18" charset="0"/>
                    <a:ea typeface="宋体" panose="02010600030101010101" pitchFamily="2" charset="-122"/>
                  </a:rPr>
                  <a:t>F0</a:t>
                </a:r>
                <a:r>
                  <a:rPr lang="zh-CN" altLang="zh-CN" sz="1200" kern="100" dirty="0">
                    <a:effectLst/>
                    <a:latin typeface="Times New Roman" panose="02020603050405020304" pitchFamily="18" charset="0"/>
                    <a:ea typeface="宋体" panose="02010600030101010101" pitchFamily="2" charset="-122"/>
                  </a:rPr>
                  <a:t>，</a:t>
                </a:r>
                <a:r>
                  <a:rPr lang="en-US" altLang="zh-CN" sz="1200" i="1" kern="100" dirty="0">
                    <a:effectLst/>
                    <a:latin typeface="Times New Roman" panose="02020603050405020304" pitchFamily="18" charset="0"/>
                    <a:ea typeface="宋体" panose="02010600030101010101" pitchFamily="2" charset="-122"/>
                  </a:rPr>
                  <a:t>E</a:t>
                </a:r>
                <a:r>
                  <a:rPr lang="en-US" altLang="zh-CN" sz="1200" kern="100" dirty="0">
                    <a:effectLst/>
                    <a:latin typeface="Times New Roman" panose="02020603050405020304" pitchFamily="18" charset="0"/>
                    <a:ea typeface="宋体" panose="02010600030101010101" pitchFamily="2" charset="-122"/>
                  </a:rPr>
                  <a:t>&lt;</a:t>
                </a:r>
                <a:r>
                  <a:rPr lang="en-US" altLang="zh-CN" sz="1200" i="1" kern="100" dirty="0">
                    <a:effectLst/>
                    <a:latin typeface="Times New Roman" panose="02020603050405020304" pitchFamily="18" charset="0"/>
                    <a:ea typeface="宋体" panose="02010600030101010101" pitchFamily="2" charset="-122"/>
                  </a:rPr>
                  <a:t>E</a:t>
                </a:r>
                <a:r>
                  <a:rPr lang="en-US" altLang="zh-CN" sz="1200" i="1" kern="100" baseline="-25000" dirty="0">
                    <a:effectLst/>
                    <a:latin typeface="Times New Roman" panose="02020603050405020304" pitchFamily="18" charset="0"/>
                    <a:ea typeface="宋体" panose="02010600030101010101" pitchFamily="2" charset="-122"/>
                  </a:rPr>
                  <a:t>F0</a:t>
                </a:r>
                <a:r>
                  <a:rPr lang="zh-CN" altLang="zh-CN" sz="1200" kern="100" dirty="0">
                    <a:effectLst/>
                    <a:latin typeface="Times New Roman" panose="02020603050405020304" pitchFamily="18" charset="0"/>
                    <a:ea typeface="宋体" panose="02010600030101010101" pitchFamily="2" charset="-122"/>
                  </a:rPr>
                  <a:t>时</a:t>
                </a:r>
                <a:r>
                  <a:rPr lang="en-US" altLang="zh-CN" sz="1200" kern="100" dirty="0">
                    <a:effectLst/>
                    <a:latin typeface="Times New Roman" panose="02020603050405020304" pitchFamily="18" charset="0"/>
                    <a:ea typeface="宋体" panose="02010600030101010101" pitchFamily="2" charset="-122"/>
                  </a:rPr>
                  <a:t>,</a:t>
                </a:r>
                <a:r>
                  <a:rPr lang="zh-CN" altLang="zh-CN" sz="1200" kern="100" dirty="0">
                    <a:effectLst/>
                    <a:latin typeface="Times New Roman" panose="02020603050405020304" pitchFamily="18" charset="0"/>
                    <a:ea typeface="宋体" panose="02010600030101010101" pitchFamily="2" charset="-122"/>
                  </a:rPr>
                  <a:t>有</a:t>
                </a:r>
                <a:r>
                  <a:rPr lang="en-US" altLang="zh-CN" sz="1200" kern="100" dirty="0">
                    <a:effectLst/>
                    <a:latin typeface="Times New Roman" panose="02020603050405020304" pitchFamily="18" charset="0"/>
                    <a:ea typeface="宋体" panose="02010600030101010101" pitchFamily="2" charset="-122"/>
                  </a:rPr>
                  <a:t> </a:t>
                </a:r>
                <a:r>
                  <a:rPr lang="zh-CN" altLang="zh-CN" sz="1200" kern="100" dirty="0">
                    <a:effectLst/>
                    <a:latin typeface="Times New Roman" panose="02020603050405020304" pitchFamily="18" charset="0"/>
                    <a:ea typeface="宋体" panose="02010600030101010101" pitchFamily="2" charset="-122"/>
                  </a:rPr>
                  <a:t>，</a:t>
                </a:r>
                <a:r>
                  <a:rPr lang="en-US" altLang="zh-CN" sz="1200" i="1" kern="100" dirty="0">
                    <a:effectLst/>
                    <a:latin typeface="Times New Roman" panose="02020603050405020304" pitchFamily="18" charset="0"/>
                    <a:ea typeface="宋体" panose="02010600030101010101" pitchFamily="2" charset="-122"/>
                  </a:rPr>
                  <a:t>E</a:t>
                </a:r>
                <a:r>
                  <a:rPr lang="en-US" altLang="zh-CN" sz="1200" kern="100" dirty="0">
                    <a:effectLst/>
                    <a:latin typeface="Times New Roman" panose="02020603050405020304" pitchFamily="18" charset="0"/>
                    <a:ea typeface="宋体" panose="02010600030101010101" pitchFamily="2" charset="-122"/>
                  </a:rPr>
                  <a:t>&gt;</a:t>
                </a:r>
                <a:r>
                  <a:rPr lang="en-US" altLang="zh-CN" sz="1200" i="1" kern="100" dirty="0">
                    <a:effectLst/>
                    <a:latin typeface="Times New Roman" panose="02020603050405020304" pitchFamily="18" charset="0"/>
                    <a:ea typeface="宋体" panose="02010600030101010101" pitchFamily="2" charset="-122"/>
                  </a:rPr>
                  <a:t>E</a:t>
                </a:r>
                <a:r>
                  <a:rPr lang="en-US" altLang="zh-CN" sz="1200" i="1" kern="100" baseline="-25000" dirty="0">
                    <a:effectLst/>
                    <a:latin typeface="Times New Roman" panose="02020603050405020304" pitchFamily="18" charset="0"/>
                    <a:ea typeface="宋体" panose="02010600030101010101" pitchFamily="2" charset="-122"/>
                  </a:rPr>
                  <a:t>F0</a:t>
                </a:r>
                <a:r>
                  <a:rPr lang="zh-CN" altLang="zh-CN" sz="1200" kern="100" dirty="0">
                    <a:effectLst/>
                    <a:latin typeface="Times New Roman" panose="02020603050405020304" pitchFamily="18" charset="0"/>
                    <a:ea typeface="宋体" panose="02010600030101010101" pitchFamily="2" charset="-122"/>
                  </a:rPr>
                  <a:t>时</a:t>
                </a:r>
                <a:r>
                  <a:rPr lang="en-US" altLang="zh-CN" sz="1200" kern="100" dirty="0">
                    <a:effectLst/>
                    <a:latin typeface="Times New Roman" panose="02020603050405020304" pitchFamily="18" charset="0"/>
                    <a:ea typeface="宋体" panose="02010600030101010101" pitchFamily="2" charset="-122"/>
                  </a:rPr>
                  <a:t>, </a:t>
                </a:r>
                <a:r>
                  <a:rPr lang="zh-CN" altLang="zh-CN" sz="1200" kern="100" dirty="0">
                    <a:effectLst/>
                    <a:latin typeface="Times New Roman" panose="02020603050405020304" pitchFamily="18" charset="0"/>
                    <a:ea typeface="宋体" panose="02010600030101010101" pitchFamily="2" charset="-122"/>
                  </a:rPr>
                  <a:t>则</a:t>
                </a:r>
                <a:r>
                  <a:rPr lang="zh-CN" altLang="en-US" i="0">
                    <a:latin typeface="Cambria Math" panose="02040503050406030204" pitchFamily="18" charset="0"/>
                  </a:rPr>
                  <a:t>𝑓(𝐸)=0</a:t>
                </a:r>
                <a:r>
                  <a:rPr lang="en-US" altLang="zh-CN" sz="1200" kern="100" dirty="0">
                    <a:effectLst/>
                    <a:latin typeface="Times New Roman" panose="02020603050405020304" pitchFamily="18" charset="0"/>
                    <a:ea typeface="宋体" panose="02010600030101010101" pitchFamily="2" charset="-122"/>
                  </a:rPr>
                  <a:t> </a:t>
                </a:r>
                <a:r>
                  <a:rPr lang="zh-CN" altLang="zh-CN" sz="1200" kern="100" dirty="0">
                    <a:effectLst/>
                    <a:latin typeface="Times New Roman" panose="02020603050405020304" pitchFamily="18" charset="0"/>
                    <a:ea typeface="宋体" panose="02010600030101010101" pitchFamily="2" charset="-122"/>
                  </a:rPr>
                  <a:t>。</a:t>
                </a:r>
                <a:endParaRPr lang="zh-CN" altLang="en-US" dirty="0"/>
              </a:p>
            </p:txBody>
          </p:sp>
        </mc:Fallback>
      </mc:AlternateContent>
      <p:sp>
        <p:nvSpPr>
          <p:cNvPr id="4" name="灯片编号占位符 3"/>
          <p:cNvSpPr>
            <a:spLocks noGrp="1"/>
          </p:cNvSpPr>
          <p:nvPr>
            <p:ph type="sldNum" sz="quarter" idx="5"/>
          </p:nvPr>
        </p:nvSpPr>
        <p:spPr/>
        <p:txBody>
          <a:bodyPr/>
          <a:lstStyle/>
          <a:p>
            <a:fld id="{8AAA2DB7-8973-4964-8E83-0FC396AC9B6B}" type="slidenum">
              <a:rPr lang="en-US" altLang="zh-CN" smtClean="0"/>
              <a:t>125</a:t>
            </a:fld>
            <a:endParaRPr lang="en-US" altLang="zh-CN"/>
          </a:p>
        </p:txBody>
      </p:sp>
    </p:spTree>
    <p:extLst>
      <p:ext uri="{BB962C8B-B14F-4D97-AF65-F5344CB8AC3E}">
        <p14:creationId xmlns:p14="http://schemas.microsoft.com/office/powerpoint/2010/main" val="744855956"/>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800" kern="100" dirty="0">
                    <a:effectLst/>
                    <a:latin typeface="Times New Roman" panose="02020603050405020304" pitchFamily="18" charset="0"/>
                    <a:ea typeface="宋体" panose="02010600030101010101" pitchFamily="2" charset="-122"/>
                  </a:rPr>
                  <a:t>本章的</a:t>
                </a:r>
                <a:r>
                  <a:rPr lang="en-US" altLang="zh-CN" sz="1800" kern="100" dirty="0">
                    <a:effectLst/>
                    <a:latin typeface="Times New Roman" panose="02020603050405020304" pitchFamily="18" charset="0"/>
                    <a:ea typeface="宋体" panose="02010600030101010101" pitchFamily="2" charset="-122"/>
                  </a:rPr>
                  <a:t>3.1.2</a:t>
                </a:r>
                <a:r>
                  <a:rPr lang="zh-CN" altLang="zh-CN" sz="1800" kern="100" dirty="0">
                    <a:effectLst/>
                    <a:latin typeface="Times New Roman" panose="02020603050405020304" pitchFamily="18" charset="0"/>
                    <a:ea typeface="宋体" panose="02010600030101010101" pitchFamily="2" charset="-122"/>
                  </a:rPr>
                  <a:t>中分析了，自由电子的波函数在</a:t>
                </a:r>
                <a14:m>
                  <m:oMath xmlns:m="http://schemas.openxmlformats.org/officeDocument/2006/math">
                    <m:r>
                      <a:rPr lang="zh-CN" altLang="en-US" sz="1800" i="1" smtClean="0">
                        <a:latin typeface="Cambria Math" panose="02040503050406030204" pitchFamily="18" charset="0"/>
                      </a:rPr>
                      <m:t>𝑘</m:t>
                    </m:r>
                  </m:oMath>
                </a14:m>
                <a:r>
                  <a:rPr lang="zh-CN" altLang="zh-CN" sz="1800" kern="100" dirty="0">
                    <a:effectLst/>
                    <a:latin typeface="Times New Roman" panose="02020603050405020304" pitchFamily="18" charset="0"/>
                    <a:ea typeface="宋体" panose="02010600030101010101" pitchFamily="2" charset="-122"/>
                  </a:rPr>
                  <a:t>空间的等能面为球面，基态填充时电子充满了以</a:t>
                </a:r>
                <a14:m>
                  <m:oMath xmlns:m="http://schemas.openxmlformats.org/officeDocument/2006/math">
                    <m:sSubSup>
                      <m:sSubSupPr>
                        <m:ctrlPr>
                          <a:rPr lang="zh-CN" altLang="en-US" sz="1800" i="1" smtClean="0">
                            <a:solidFill>
                              <a:srgbClr val="836967"/>
                            </a:solidFill>
                            <a:latin typeface="Cambria Math" panose="02040503050406030204" pitchFamily="18" charset="0"/>
                          </a:rPr>
                        </m:ctrlPr>
                      </m:sSubSupPr>
                      <m:e>
                        <m:r>
                          <a:rPr lang="zh-CN" altLang="en-US" sz="1800" i="1">
                            <a:latin typeface="Cambria Math" panose="02040503050406030204" pitchFamily="18" charset="0"/>
                          </a:rPr>
                          <m:t>𝑘</m:t>
                        </m:r>
                      </m:e>
                      <m:sub>
                        <m:r>
                          <a:rPr lang="zh-CN" altLang="en-US" sz="1800" i="1">
                            <a:latin typeface="Cambria Math" panose="02040503050406030204" pitchFamily="18" charset="0"/>
                          </a:rPr>
                          <m:t>𝐹</m:t>
                        </m:r>
                      </m:sub>
                      <m:sup/>
                    </m:sSubSup>
                  </m:oMath>
                </a14:m>
                <a:r>
                  <a:rPr lang="zh-CN" altLang="zh-CN" sz="1800" kern="100" dirty="0">
                    <a:effectLst/>
                    <a:latin typeface="Times New Roman" panose="02020603050405020304" pitchFamily="18" charset="0"/>
                    <a:ea typeface="宋体" panose="02010600030101010101" pitchFamily="2" charset="-122"/>
                  </a:rPr>
                  <a:t>为半径的球，称为费米球。费米球中所包含的状态数为</a:t>
                </a:r>
                <a14:m>
                  <m:oMath xmlns:m="http://schemas.openxmlformats.org/officeDocument/2006/math">
                    <m:r>
                      <a:rPr lang="en-US" altLang="zh-CN" sz="1800" b="0" i="1" smtClean="0">
                        <a:solidFill>
                          <a:srgbClr val="836967"/>
                        </a:solidFill>
                        <a:latin typeface="Cambria Math" panose="02040503050406030204" pitchFamily="18" charset="0"/>
                      </a:rPr>
                      <m:t>𝑁</m:t>
                    </m:r>
                  </m:oMath>
                </a14:m>
                <a:r>
                  <a:rPr lang="zh-CN" altLang="zh-CN" sz="1800" kern="100" dirty="0">
                    <a:effectLst/>
                    <a:latin typeface="Times New Roman" panose="02020603050405020304" pitchFamily="18" charset="0"/>
                    <a:ea typeface="宋体" panose="02010600030101010101" pitchFamily="2" charset="-122"/>
                  </a:rPr>
                  <a:t>，这里</a:t>
                </a:r>
                <a14:m>
                  <m:oMath xmlns:m="http://schemas.openxmlformats.org/officeDocument/2006/math">
                    <m:r>
                      <a:rPr lang="en-US" altLang="zh-CN" sz="1800" b="0" i="1" smtClean="0">
                        <a:solidFill>
                          <a:srgbClr val="836967"/>
                        </a:solidFill>
                        <a:latin typeface="Cambria Math" panose="02040503050406030204" pitchFamily="18" charset="0"/>
                      </a:rPr>
                      <m:t>𝑉</m:t>
                    </m:r>
                  </m:oMath>
                </a14:m>
                <a:r>
                  <a:rPr lang="zh-CN" altLang="zh-CN" sz="1800" kern="100" dirty="0">
                    <a:effectLst/>
                    <a:latin typeface="Times New Roman" panose="02020603050405020304" pitchFamily="18" charset="0"/>
                    <a:ea typeface="宋体" panose="02010600030101010101" pitchFamily="2" charset="-122"/>
                  </a:rPr>
                  <a:t>是晶体的实际体积，</a:t>
                </a:r>
                <a14:m>
                  <m:oMath xmlns:m="http://schemas.openxmlformats.org/officeDocument/2006/math">
                    <m:f>
                      <m:fPr>
                        <m:ctrlPr>
                          <a:rPr lang="zh-CN" altLang="en-US" sz="2800" i="1" smtClean="0">
                            <a:solidFill>
                              <a:srgbClr val="836967"/>
                            </a:solidFill>
                            <a:latin typeface="Cambria Math" panose="02040503050406030204" pitchFamily="18" charset="0"/>
                          </a:rPr>
                        </m:ctrlPr>
                      </m:fPr>
                      <m:num>
                        <m:r>
                          <a:rPr lang="zh-CN" altLang="en-US" sz="2800">
                            <a:latin typeface="Cambria Math" panose="02040503050406030204" pitchFamily="18" charset="0"/>
                          </a:rPr>
                          <m:t>4</m:t>
                        </m:r>
                        <m:r>
                          <a:rPr lang="zh-CN" altLang="en-US" sz="2800" i="1">
                            <a:latin typeface="Cambria Math" panose="02040503050406030204" pitchFamily="18" charset="0"/>
                          </a:rPr>
                          <m:t>𝜋</m:t>
                        </m:r>
                      </m:num>
                      <m:den>
                        <m:r>
                          <a:rPr lang="zh-CN" altLang="en-US" sz="2800" i="0">
                            <a:latin typeface="Cambria Math" panose="02040503050406030204" pitchFamily="18" charset="0"/>
                          </a:rPr>
                          <m:t>3</m:t>
                        </m:r>
                      </m:den>
                    </m:f>
                    <m:sSubSup>
                      <m:sSubSupPr>
                        <m:ctrlPr>
                          <a:rPr lang="zh-CN" altLang="en-US" sz="2800" i="1">
                            <a:solidFill>
                              <a:srgbClr val="836967"/>
                            </a:solidFill>
                            <a:latin typeface="Cambria Math" panose="02040503050406030204" pitchFamily="18" charset="0"/>
                          </a:rPr>
                        </m:ctrlPr>
                      </m:sSubSupPr>
                      <m:e>
                        <m:r>
                          <a:rPr lang="zh-CN" altLang="en-US" sz="2800" i="1">
                            <a:latin typeface="Cambria Math" panose="02040503050406030204" pitchFamily="18" charset="0"/>
                          </a:rPr>
                          <m:t>𝑘</m:t>
                        </m:r>
                      </m:e>
                      <m:sub>
                        <m:r>
                          <a:rPr lang="zh-CN" altLang="en-US" sz="2800" i="1">
                            <a:latin typeface="Cambria Math" panose="02040503050406030204" pitchFamily="18" charset="0"/>
                          </a:rPr>
                          <m:t>𝐹</m:t>
                        </m:r>
                      </m:sub>
                      <m:sup>
                        <m:r>
                          <a:rPr lang="zh-CN" altLang="en-US" sz="2800" i="0">
                            <a:latin typeface="Cambria Math" panose="02040503050406030204" pitchFamily="18" charset="0"/>
                          </a:rPr>
                          <m:t>3</m:t>
                        </m:r>
                      </m:sup>
                    </m:sSubSup>
                  </m:oMath>
                </a14:m>
                <a:r>
                  <a:rPr lang="en-US" altLang="zh-CN" sz="1800" kern="100" dirty="0">
                    <a:effectLst/>
                    <a:latin typeface="Times New Roman" panose="02020603050405020304" pitchFamily="18" charset="0"/>
                    <a:ea typeface="宋体" panose="02010600030101010101" pitchFamily="2" charset="-122"/>
                  </a:rPr>
                  <a:t> </a:t>
                </a:r>
                <a:r>
                  <a:rPr lang="zh-CN" altLang="zh-CN" sz="1800" kern="100" dirty="0">
                    <a:effectLst/>
                    <a:latin typeface="Times New Roman" panose="02020603050405020304" pitchFamily="18" charset="0"/>
                    <a:ea typeface="宋体" panose="02010600030101010101" pitchFamily="2" charset="-122"/>
                  </a:rPr>
                  <a:t>是</a:t>
                </a:r>
                <a14:m>
                  <m:oMath xmlns:m="http://schemas.openxmlformats.org/officeDocument/2006/math">
                    <m:sSubSup>
                      <m:sSubSupPr>
                        <m:ctrlPr>
                          <a:rPr lang="zh-CN" altLang="en-US" sz="1800" i="1" smtClean="0">
                            <a:solidFill>
                              <a:srgbClr val="836967"/>
                            </a:solidFill>
                            <a:latin typeface="Cambria Math" panose="02040503050406030204" pitchFamily="18" charset="0"/>
                          </a:rPr>
                        </m:ctrlPr>
                      </m:sSubSupPr>
                      <m:e>
                        <m:r>
                          <a:rPr lang="zh-CN" altLang="en-US" sz="1800" i="1">
                            <a:latin typeface="Cambria Math" panose="02040503050406030204" pitchFamily="18" charset="0"/>
                          </a:rPr>
                          <m:t>𝑘</m:t>
                        </m:r>
                      </m:e>
                      <m:sub>
                        <m:r>
                          <a:rPr lang="zh-CN" altLang="en-US" sz="1800" i="1">
                            <a:latin typeface="Cambria Math" panose="02040503050406030204" pitchFamily="18" charset="0"/>
                          </a:rPr>
                          <m:t>𝐹</m:t>
                        </m:r>
                      </m:sub>
                      <m:sup/>
                    </m:sSubSup>
                  </m:oMath>
                </a14:m>
                <a:r>
                  <a:rPr lang="zh-CN" altLang="zh-CN" sz="1800" kern="100" dirty="0">
                    <a:effectLst/>
                    <a:latin typeface="Times New Roman" panose="02020603050405020304" pitchFamily="18" charset="0"/>
                    <a:ea typeface="宋体" panose="02010600030101010101" pitchFamily="2" charset="-122"/>
                  </a:rPr>
                  <a:t>球的体积。</a:t>
                </a:r>
                <a:endParaRPr lang="zh-CN" altLang="en-US" dirty="0"/>
              </a:p>
            </p:txBody>
          </p:sp>
        </mc:Choice>
        <mc:Fallback xmlns="">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800" kern="100" dirty="0">
                    <a:effectLst/>
                    <a:latin typeface="Times New Roman" panose="02020603050405020304" pitchFamily="18" charset="0"/>
                    <a:ea typeface="宋体" panose="02010600030101010101" pitchFamily="2" charset="-122"/>
                  </a:rPr>
                  <a:t>本章的</a:t>
                </a:r>
                <a:r>
                  <a:rPr lang="en-US" altLang="zh-CN" sz="1800" kern="100" dirty="0">
                    <a:effectLst/>
                    <a:latin typeface="Times New Roman" panose="02020603050405020304" pitchFamily="18" charset="0"/>
                    <a:ea typeface="宋体" panose="02010600030101010101" pitchFamily="2" charset="-122"/>
                  </a:rPr>
                  <a:t>3.1.2</a:t>
                </a:r>
                <a:r>
                  <a:rPr lang="zh-CN" altLang="zh-CN" sz="1800" kern="100" dirty="0">
                    <a:effectLst/>
                    <a:latin typeface="Times New Roman" panose="02020603050405020304" pitchFamily="18" charset="0"/>
                    <a:ea typeface="宋体" panose="02010600030101010101" pitchFamily="2" charset="-122"/>
                  </a:rPr>
                  <a:t>中分析了，自由电子的波函数在</a:t>
                </a:r>
                <a:r>
                  <a:rPr lang="en-US" altLang="zh-CN" sz="1800" i="1" kern="100" dirty="0">
                    <a:effectLst/>
                    <a:latin typeface="Times New Roman" panose="02020603050405020304" pitchFamily="18" charset="0"/>
                    <a:ea typeface="宋体" panose="02010600030101010101" pitchFamily="2" charset="-122"/>
                  </a:rPr>
                  <a:t>k</a:t>
                </a:r>
                <a:r>
                  <a:rPr lang="zh-CN" altLang="zh-CN" sz="1800" kern="100" dirty="0">
                    <a:effectLst/>
                    <a:latin typeface="Times New Roman" panose="02020603050405020304" pitchFamily="18" charset="0"/>
                    <a:ea typeface="宋体" panose="02010600030101010101" pitchFamily="2" charset="-122"/>
                  </a:rPr>
                  <a:t>空间的等能面为球面（图</a:t>
                </a:r>
                <a:r>
                  <a:rPr lang="en-US" altLang="zh-CN" sz="1800" kern="100" dirty="0">
                    <a:effectLst/>
                    <a:latin typeface="Times New Roman" panose="02020603050405020304" pitchFamily="18" charset="0"/>
                    <a:ea typeface="宋体" panose="02010600030101010101" pitchFamily="2" charset="-122"/>
                  </a:rPr>
                  <a:t>3.22</a:t>
                </a:r>
                <a:r>
                  <a:rPr lang="zh-CN" altLang="zh-CN" sz="1800" kern="100" dirty="0">
                    <a:effectLst/>
                    <a:latin typeface="Times New Roman" panose="02020603050405020304" pitchFamily="18" charset="0"/>
                    <a:ea typeface="宋体" panose="02010600030101010101" pitchFamily="2" charset="-122"/>
                  </a:rPr>
                  <a:t>（</a:t>
                </a:r>
                <a:r>
                  <a:rPr lang="en-US" altLang="zh-CN" sz="1800" kern="100" dirty="0">
                    <a:effectLst/>
                    <a:latin typeface="Times New Roman" panose="02020603050405020304" pitchFamily="18" charset="0"/>
                    <a:ea typeface="宋体" panose="02010600030101010101" pitchFamily="2" charset="-122"/>
                  </a:rPr>
                  <a:t>a</a:t>
                </a:r>
                <a:r>
                  <a:rPr lang="zh-CN" altLang="zh-CN" sz="1800" kern="100" dirty="0">
                    <a:effectLst/>
                    <a:latin typeface="Times New Roman" panose="02020603050405020304" pitchFamily="18" charset="0"/>
                    <a:ea typeface="宋体" panose="02010600030101010101" pitchFamily="2" charset="-122"/>
                  </a:rPr>
                  <a:t>）），基态填充时电子充满了以</a:t>
                </a:r>
                <a:r>
                  <a:rPr lang="en-US" altLang="zh-CN" sz="1800" i="1" kern="100" dirty="0" err="1">
                    <a:effectLst/>
                    <a:latin typeface="Times New Roman" panose="02020603050405020304" pitchFamily="18" charset="0"/>
                    <a:ea typeface="宋体" panose="02010600030101010101" pitchFamily="2" charset="-122"/>
                  </a:rPr>
                  <a:t>k</a:t>
                </a:r>
                <a:r>
                  <a:rPr lang="en-US" altLang="zh-CN" sz="1800" i="1" kern="100" baseline="-25000" dirty="0" err="1">
                    <a:effectLst/>
                    <a:latin typeface="Times New Roman" panose="02020603050405020304" pitchFamily="18" charset="0"/>
                    <a:ea typeface="宋体" panose="02010600030101010101" pitchFamily="2" charset="-122"/>
                  </a:rPr>
                  <a:t>F</a:t>
                </a:r>
                <a:r>
                  <a:rPr lang="zh-CN" altLang="zh-CN" sz="1800" kern="100" dirty="0">
                    <a:effectLst/>
                    <a:latin typeface="Times New Roman" panose="02020603050405020304" pitchFamily="18" charset="0"/>
                    <a:ea typeface="宋体" panose="02010600030101010101" pitchFamily="2" charset="-122"/>
                  </a:rPr>
                  <a:t>为半径的球，称为费米球。由式（</a:t>
                </a:r>
                <a:r>
                  <a:rPr lang="en-US" altLang="zh-CN" sz="1800" kern="100" dirty="0">
                    <a:effectLst/>
                    <a:latin typeface="Times New Roman" panose="02020603050405020304" pitchFamily="18" charset="0"/>
                    <a:ea typeface="宋体" panose="02010600030101010101" pitchFamily="2" charset="-122"/>
                  </a:rPr>
                  <a:t>3-24</a:t>
                </a:r>
                <a:r>
                  <a:rPr lang="zh-CN" altLang="zh-CN" sz="1800" kern="100" dirty="0">
                    <a:effectLst/>
                    <a:latin typeface="Times New Roman" panose="02020603050405020304" pitchFamily="18" charset="0"/>
                    <a:ea typeface="宋体" panose="02010600030101010101" pitchFamily="2" charset="-122"/>
                  </a:rPr>
                  <a:t>）可知，费米球中所包含的状态数为</a:t>
                </a:r>
                <a:r>
                  <a:rPr lang="en-US" altLang="zh-CN" sz="1800" kern="100" dirty="0">
                    <a:effectLst/>
                    <a:latin typeface="Times New Roman" panose="02020603050405020304" pitchFamily="18" charset="0"/>
                    <a:ea typeface="宋体" panose="02010600030101010101" pitchFamily="2" charset="-122"/>
                  </a:rPr>
                  <a:t> N</a:t>
                </a:r>
                <a:r>
                  <a:rPr lang="zh-CN" altLang="zh-CN" sz="1800" kern="100" dirty="0">
                    <a:effectLst/>
                    <a:latin typeface="Times New Roman" panose="02020603050405020304" pitchFamily="18" charset="0"/>
                    <a:ea typeface="宋体" panose="02010600030101010101" pitchFamily="2" charset="-122"/>
                  </a:rPr>
                  <a:t>，这里</a:t>
                </a:r>
                <a:r>
                  <a:rPr lang="en-US" altLang="zh-CN" sz="1800" i="1" kern="100" dirty="0">
                    <a:effectLst/>
                    <a:latin typeface="Times New Roman" panose="02020603050405020304" pitchFamily="18" charset="0"/>
                    <a:ea typeface="宋体" panose="02010600030101010101" pitchFamily="2" charset="-122"/>
                  </a:rPr>
                  <a:t>V</a:t>
                </a:r>
                <a:r>
                  <a:rPr lang="zh-CN" altLang="zh-CN" sz="1800" kern="100" dirty="0">
                    <a:effectLst/>
                    <a:latin typeface="Times New Roman" panose="02020603050405020304" pitchFamily="18" charset="0"/>
                    <a:ea typeface="宋体" panose="02010600030101010101" pitchFamily="2" charset="-122"/>
                  </a:rPr>
                  <a:t>是晶体的实际体积，</a:t>
                </a:r>
                <a:r>
                  <a:rPr lang="zh-CN" altLang="en-US" sz="2800" i="0">
                    <a:latin typeface="Cambria Math" panose="02040503050406030204" pitchFamily="18" charset="0"/>
                  </a:rPr>
                  <a:t>4𝜋</a:t>
                </a:r>
                <a:r>
                  <a:rPr lang="zh-CN" altLang="en-US" sz="2800" i="0">
                    <a:solidFill>
                      <a:srgbClr val="836967"/>
                    </a:solidFill>
                    <a:latin typeface="Cambria Math" panose="02040503050406030204" pitchFamily="18" charset="0"/>
                  </a:rPr>
                  <a:t>/</a:t>
                </a:r>
                <a:r>
                  <a:rPr lang="zh-CN" altLang="en-US" sz="2800" i="0">
                    <a:latin typeface="Cambria Math" panose="02040503050406030204" pitchFamily="18" charset="0"/>
                  </a:rPr>
                  <a:t>3</a:t>
                </a:r>
                <a:r>
                  <a:rPr lang="zh-CN" altLang="en-US" sz="2800" i="0">
                    <a:solidFill>
                      <a:srgbClr val="836967"/>
                    </a:solidFill>
                    <a:latin typeface="Cambria Math" panose="02040503050406030204" pitchFamily="18" charset="0"/>
                  </a:rPr>
                  <a:t> </a:t>
                </a:r>
                <a:r>
                  <a:rPr lang="zh-CN" altLang="en-US" sz="2800" i="0">
                    <a:latin typeface="Cambria Math" panose="02040503050406030204" pitchFamily="18" charset="0"/>
                  </a:rPr>
                  <a:t>𝑘</a:t>
                </a:r>
                <a:r>
                  <a:rPr lang="zh-CN" altLang="en-US" sz="2800" i="0">
                    <a:solidFill>
                      <a:srgbClr val="836967"/>
                    </a:solidFill>
                    <a:latin typeface="Cambria Math" panose="02040503050406030204" pitchFamily="18" charset="0"/>
                  </a:rPr>
                  <a:t>_</a:t>
                </a:r>
                <a:r>
                  <a:rPr lang="zh-CN" altLang="en-US" sz="2800" i="0">
                    <a:latin typeface="Cambria Math" panose="02040503050406030204" pitchFamily="18" charset="0"/>
                  </a:rPr>
                  <a:t>𝐹^3</a:t>
                </a:r>
                <a:r>
                  <a:rPr lang="en-US" altLang="zh-CN" sz="1800" kern="100" dirty="0">
                    <a:effectLst/>
                    <a:latin typeface="Times New Roman" panose="02020603050405020304" pitchFamily="18" charset="0"/>
                    <a:ea typeface="宋体" panose="02010600030101010101" pitchFamily="2" charset="-122"/>
                  </a:rPr>
                  <a:t> </a:t>
                </a:r>
                <a:r>
                  <a:rPr lang="zh-CN" altLang="zh-CN" sz="1800" kern="100" dirty="0">
                    <a:effectLst/>
                    <a:latin typeface="Times New Roman" panose="02020603050405020304" pitchFamily="18" charset="0"/>
                    <a:ea typeface="宋体" panose="02010600030101010101" pitchFamily="2" charset="-122"/>
                  </a:rPr>
                  <a:t>是</a:t>
                </a:r>
                <a:r>
                  <a:rPr lang="en-US" altLang="zh-CN" sz="1800" i="1" kern="100" dirty="0" err="1">
                    <a:effectLst/>
                    <a:latin typeface="Times New Roman" panose="02020603050405020304" pitchFamily="18" charset="0"/>
                    <a:ea typeface="宋体" panose="02010600030101010101" pitchFamily="2" charset="-122"/>
                  </a:rPr>
                  <a:t>k</a:t>
                </a:r>
                <a:r>
                  <a:rPr lang="en-US" altLang="zh-CN" sz="1800" i="1" kern="100" baseline="-25000" dirty="0" err="1">
                    <a:effectLst/>
                    <a:latin typeface="Times New Roman" panose="02020603050405020304" pitchFamily="18" charset="0"/>
                    <a:ea typeface="宋体" panose="02010600030101010101" pitchFamily="2" charset="-122"/>
                  </a:rPr>
                  <a:t>F</a:t>
                </a:r>
                <a:r>
                  <a:rPr lang="zh-CN" altLang="zh-CN" sz="1800" kern="100" dirty="0">
                    <a:effectLst/>
                    <a:latin typeface="Times New Roman" panose="02020603050405020304" pitchFamily="18" charset="0"/>
                    <a:ea typeface="宋体" panose="02010600030101010101" pitchFamily="2" charset="-122"/>
                  </a:rPr>
                  <a:t>球的体积。</a:t>
                </a:r>
                <a:endParaRPr lang="zh-CN" altLang="en-US" dirty="0"/>
              </a:p>
            </p:txBody>
          </p:sp>
        </mc:Fallback>
      </mc:AlternateContent>
      <p:sp>
        <p:nvSpPr>
          <p:cNvPr id="4" name="灯片编号占位符 3"/>
          <p:cNvSpPr>
            <a:spLocks noGrp="1"/>
          </p:cNvSpPr>
          <p:nvPr>
            <p:ph type="sldNum" sz="quarter" idx="5"/>
          </p:nvPr>
        </p:nvSpPr>
        <p:spPr/>
        <p:txBody>
          <a:bodyPr/>
          <a:lstStyle/>
          <a:p>
            <a:fld id="{8AAA2DB7-8973-4964-8E83-0FC396AC9B6B}" type="slidenum">
              <a:rPr lang="en-US" altLang="zh-CN" smtClean="0"/>
              <a:t>126</a:t>
            </a:fld>
            <a:endParaRPr lang="en-US" altLang="zh-CN"/>
          </a:p>
        </p:txBody>
      </p:sp>
    </p:spTree>
    <p:extLst>
      <p:ext uri="{BB962C8B-B14F-4D97-AF65-F5344CB8AC3E}">
        <p14:creationId xmlns:p14="http://schemas.microsoft.com/office/powerpoint/2010/main" val="4111205176"/>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200" kern="100" dirty="0">
                    <a:effectLst/>
                    <a:latin typeface="Times New Roman" panose="02020603050405020304" pitchFamily="18" charset="0"/>
                    <a:ea typeface="宋体" panose="02010600030101010101" pitchFamily="2" charset="-122"/>
                  </a:rPr>
                  <a:t>于是可以求出费米球半径为</a:t>
                </a:r>
                <a14:m>
                  <m:oMath xmlns:m="http://schemas.openxmlformats.org/officeDocument/2006/math">
                    <m:sSubSup>
                      <m:sSubSupPr>
                        <m:ctrlPr>
                          <a:rPr lang="zh-CN" altLang="en-US" sz="1200" i="1" smtClean="0">
                            <a:solidFill>
                              <a:srgbClr val="836967"/>
                            </a:solidFill>
                            <a:latin typeface="Cambria Math" panose="02040503050406030204" pitchFamily="18" charset="0"/>
                          </a:rPr>
                        </m:ctrlPr>
                      </m:sSubSupPr>
                      <m:e>
                        <m:r>
                          <a:rPr lang="zh-CN" altLang="en-US" sz="1200" i="1">
                            <a:latin typeface="Cambria Math" panose="02040503050406030204" pitchFamily="18" charset="0"/>
                          </a:rPr>
                          <m:t>𝑘</m:t>
                        </m:r>
                      </m:e>
                      <m:sub>
                        <m:r>
                          <a:rPr lang="zh-CN" altLang="en-US" sz="1200" i="1">
                            <a:latin typeface="Cambria Math" panose="02040503050406030204" pitchFamily="18" charset="0"/>
                          </a:rPr>
                          <m:t>𝐹</m:t>
                        </m:r>
                      </m:sub>
                      <m:sup/>
                    </m:sSubSup>
                    <m:r>
                      <a:rPr lang="zh-CN" altLang="en-US" sz="1200" i="1">
                        <a:latin typeface="Cambria Math" panose="02040503050406030204" pitchFamily="18" charset="0"/>
                      </a:rPr>
                      <m:t>。</m:t>
                    </m:r>
                  </m:oMath>
                </a14:m>
                <a:endParaRPr lang="zh-CN" altLang="zh-CN" sz="1200" kern="100" dirty="0">
                  <a:effectLst/>
                  <a:latin typeface="Times New Roman" panose="02020603050405020304" pitchFamily="18" charset="0"/>
                  <a:ea typeface="宋体" panose="02010600030101010101" pitchFamily="2" charset="-122"/>
                </a:endParaRPr>
              </a:p>
              <a:p>
                <a:endParaRPr lang="zh-CN" altLang="en-US" dirty="0"/>
              </a:p>
            </p:txBody>
          </p:sp>
        </mc:Choice>
        <mc:Fallback xmlns="">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200" kern="100" dirty="0">
                    <a:effectLst/>
                    <a:latin typeface="Times New Roman" panose="02020603050405020304" pitchFamily="18" charset="0"/>
                    <a:ea typeface="宋体" panose="02010600030101010101" pitchFamily="2" charset="-122"/>
                  </a:rPr>
                  <a:t>于是可以求出费米球半径为</a:t>
                </a:r>
                <a:r>
                  <a:rPr lang="zh-CN" altLang="en-US" sz="1200" i="0">
                    <a:latin typeface="Cambria Math" panose="02040503050406030204" pitchFamily="18" charset="0"/>
                  </a:rPr>
                  <a:t>𝑘</a:t>
                </a:r>
                <a:r>
                  <a:rPr lang="zh-CN" altLang="en-US" sz="1200" i="0">
                    <a:solidFill>
                      <a:srgbClr val="836967"/>
                    </a:solidFill>
                    <a:latin typeface="Cambria Math" panose="02040503050406030204" pitchFamily="18" charset="0"/>
                  </a:rPr>
                  <a:t>_</a:t>
                </a:r>
                <a:r>
                  <a:rPr lang="zh-CN" altLang="en-US" sz="1200" i="0">
                    <a:latin typeface="Cambria Math" panose="02040503050406030204" pitchFamily="18" charset="0"/>
                  </a:rPr>
                  <a:t>𝐹^  。</a:t>
                </a:r>
                <a:endParaRPr lang="zh-CN" altLang="zh-CN" sz="1200" kern="100" dirty="0">
                  <a:effectLst/>
                  <a:latin typeface="Times New Roman" panose="02020603050405020304" pitchFamily="18" charset="0"/>
                  <a:ea typeface="宋体" panose="02010600030101010101" pitchFamily="2" charset="-122"/>
                </a:endParaRPr>
              </a:p>
              <a:p>
                <a:endParaRPr lang="zh-CN" altLang="en-US" dirty="0"/>
              </a:p>
            </p:txBody>
          </p:sp>
        </mc:Fallback>
      </mc:AlternateContent>
      <p:sp>
        <p:nvSpPr>
          <p:cNvPr id="4" name="灯片编号占位符 3"/>
          <p:cNvSpPr>
            <a:spLocks noGrp="1"/>
          </p:cNvSpPr>
          <p:nvPr>
            <p:ph type="sldNum" sz="quarter" idx="5"/>
          </p:nvPr>
        </p:nvSpPr>
        <p:spPr/>
        <p:txBody>
          <a:bodyPr/>
          <a:lstStyle/>
          <a:p>
            <a:fld id="{8AAA2DB7-8973-4964-8E83-0FC396AC9B6B}" type="slidenum">
              <a:rPr lang="en-US" altLang="zh-CN" smtClean="0"/>
              <a:t>127</a:t>
            </a:fld>
            <a:endParaRPr lang="en-US" altLang="zh-CN"/>
          </a:p>
        </p:txBody>
      </p:sp>
    </p:spTree>
    <p:extLst>
      <p:ext uri="{BB962C8B-B14F-4D97-AF65-F5344CB8AC3E}">
        <p14:creationId xmlns:p14="http://schemas.microsoft.com/office/powerpoint/2010/main" val="508781880"/>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800" kern="100" dirty="0">
                    <a:effectLst/>
                    <a:latin typeface="Times New Roman" panose="02020603050405020304" pitchFamily="18" charset="0"/>
                    <a:ea typeface="宋体" panose="02010600030101010101" pitchFamily="2" charset="-122"/>
                  </a:rPr>
                  <a:t>费米面的能值即为费米能量</a:t>
                </a:r>
                <a14:m>
                  <m:oMath xmlns:m="http://schemas.openxmlformats.org/officeDocument/2006/math">
                    <m:sSub>
                      <m:sSubPr>
                        <m:ctrlPr>
                          <a:rPr lang="zh-CN" altLang="en-US" sz="1800" i="1" kern="1200" smtClean="0">
                            <a:solidFill>
                              <a:schemeClr val="tx1"/>
                            </a:solidFill>
                            <a:latin typeface="Cambria Math" panose="02040503050406030204" pitchFamily="18" charset="0"/>
                            <a:ea typeface="宋体" panose="02010600030101010101" pitchFamily="2" charset="-122"/>
                            <a:cs typeface="+mn-cs"/>
                          </a:rPr>
                        </m:ctrlPr>
                      </m:sSubPr>
                      <m:e>
                        <m:r>
                          <a:rPr lang="zh-CN" altLang="en-US" sz="1800" i="1" kern="1200" smtClean="0">
                            <a:solidFill>
                              <a:schemeClr val="tx1"/>
                            </a:solidFill>
                            <a:latin typeface="Cambria Math" panose="02040503050406030204" pitchFamily="18" charset="0"/>
                            <a:ea typeface="宋体" panose="02010600030101010101" pitchFamily="2" charset="-122"/>
                            <a:cs typeface="+mn-cs"/>
                          </a:rPr>
                          <m:t>𝐸</m:t>
                        </m:r>
                      </m:e>
                      <m:sub>
                        <m:r>
                          <a:rPr lang="zh-CN" altLang="en-US" sz="1800" i="1" kern="1200">
                            <a:solidFill>
                              <a:schemeClr val="tx1"/>
                            </a:solidFill>
                            <a:latin typeface="Cambria Math" panose="02040503050406030204" pitchFamily="18" charset="0"/>
                            <a:ea typeface="宋体" panose="02010600030101010101" pitchFamily="2" charset="-122"/>
                            <a:cs typeface="+mn-cs"/>
                          </a:rPr>
                          <m:t>𝐹</m:t>
                        </m:r>
                        <m:r>
                          <a:rPr lang="en-US" altLang="zh-CN" sz="1800" b="0" i="1" kern="1200" smtClean="0">
                            <a:solidFill>
                              <a:schemeClr val="tx1"/>
                            </a:solidFill>
                            <a:latin typeface="Cambria Math" panose="02040503050406030204" pitchFamily="18" charset="0"/>
                            <a:ea typeface="宋体" panose="02010600030101010101" pitchFamily="2" charset="-122"/>
                            <a:cs typeface="+mn-cs"/>
                          </a:rPr>
                          <m:t>0</m:t>
                        </m:r>
                      </m:sub>
                    </m:sSub>
                  </m:oMath>
                </a14:m>
                <a:r>
                  <a:rPr lang="zh-CN" altLang="zh-CN" sz="1800" kern="100" dirty="0">
                    <a:effectLst/>
                    <a:latin typeface="Times New Roman" panose="02020603050405020304" pitchFamily="18" charset="0"/>
                    <a:ea typeface="宋体" panose="02010600030101010101" pitchFamily="2" charset="-122"/>
                  </a:rPr>
                  <a:t>，一般只有几个电子伏特：</a:t>
                </a:r>
              </a:p>
              <a:p>
                <a:pPr/>
                <a14:m>
                  <m:oMathPara xmlns:m="http://schemas.openxmlformats.org/officeDocument/2006/math">
                    <m:oMathParaPr>
                      <m:jc m:val="centerGroup"/>
                    </m:oMathParaPr>
                    <m:oMath xmlns:m="http://schemas.openxmlformats.org/officeDocument/2006/math">
                      <m:sSub>
                        <m:sSubPr>
                          <m:ctrlPr>
                            <a:rPr lang="zh-CN" altLang="en-US" i="1" smtClean="0">
                              <a:solidFill>
                                <a:srgbClr val="836967"/>
                              </a:solidFill>
                              <a:latin typeface="Cambria Math" panose="02040503050406030204" pitchFamily="18" charset="0"/>
                            </a:rPr>
                          </m:ctrlPr>
                        </m:sSubPr>
                        <m:e>
                          <m:r>
                            <a:rPr lang="zh-CN" altLang="en-US" i="1">
                              <a:latin typeface="Cambria Math" panose="02040503050406030204" pitchFamily="18" charset="0"/>
                            </a:rPr>
                            <m:t>𝐸</m:t>
                          </m:r>
                        </m:e>
                        <m:sub>
                          <m:r>
                            <a:rPr lang="zh-CN" altLang="en-US" i="1">
                              <a:latin typeface="Cambria Math" panose="02040503050406030204" pitchFamily="18" charset="0"/>
                            </a:rPr>
                            <m:t>𝐹</m:t>
                          </m:r>
                          <m:r>
                            <a:rPr lang="zh-CN" altLang="en-US" i="0">
                              <a:latin typeface="Cambria Math" panose="02040503050406030204" pitchFamily="18" charset="0"/>
                            </a:rPr>
                            <m:t>0</m:t>
                          </m:r>
                        </m:sub>
                      </m:sSub>
                      <m:r>
                        <a:rPr lang="zh-CN" altLang="en-US" i="0">
                          <a:latin typeface="Cambria Math" panose="02040503050406030204" pitchFamily="18" charset="0"/>
                        </a:rPr>
                        <m:t>=</m:t>
                      </m:r>
                      <m:f>
                        <m:fPr>
                          <m:ctrlPr>
                            <a:rPr lang="zh-CN" altLang="en-US" i="1">
                              <a:solidFill>
                                <a:srgbClr val="836967"/>
                              </a:solidFill>
                              <a:latin typeface="Cambria Math" panose="02040503050406030204" pitchFamily="18" charset="0"/>
                            </a:rPr>
                          </m:ctrlPr>
                        </m:fPr>
                        <m:num>
                          <m:sSup>
                            <m:sSupPr>
                              <m:ctrlPr>
                                <a:rPr lang="zh-CN" altLang="en-US" i="1">
                                  <a:solidFill>
                                    <a:srgbClr val="836967"/>
                                  </a:solidFill>
                                  <a:latin typeface="Cambria Math" panose="02040503050406030204" pitchFamily="18" charset="0"/>
                                </a:rPr>
                              </m:ctrlPr>
                            </m:sSupPr>
                            <m:e>
                              <m:r>
                                <a:rPr lang="zh-CN" altLang="en-US" i="0">
                                  <a:latin typeface="Cambria Math" panose="02040503050406030204" pitchFamily="18" charset="0"/>
                                </a:rPr>
                                <m:t>ℏ</m:t>
                              </m:r>
                            </m:e>
                            <m:sup>
                              <m:r>
                                <a:rPr lang="zh-CN" altLang="en-US" i="0">
                                  <a:latin typeface="Cambria Math" panose="02040503050406030204" pitchFamily="18" charset="0"/>
                                </a:rPr>
                                <m:t>2</m:t>
                              </m:r>
                            </m:sup>
                          </m:sSup>
                          <m:sSubSup>
                            <m:sSubSupPr>
                              <m:ctrlPr>
                                <a:rPr lang="zh-CN" altLang="en-US" i="1">
                                  <a:solidFill>
                                    <a:srgbClr val="836967"/>
                                  </a:solidFill>
                                  <a:latin typeface="Cambria Math" panose="02040503050406030204" pitchFamily="18" charset="0"/>
                                </a:rPr>
                              </m:ctrlPr>
                            </m:sSubSupPr>
                            <m:e>
                              <m:r>
                                <a:rPr lang="zh-CN" altLang="en-US" i="1">
                                  <a:latin typeface="Cambria Math" panose="02040503050406030204" pitchFamily="18" charset="0"/>
                                </a:rPr>
                                <m:t>𝑘</m:t>
                              </m:r>
                            </m:e>
                            <m:sub>
                              <m:r>
                                <a:rPr lang="zh-CN" altLang="en-US" i="1">
                                  <a:latin typeface="Cambria Math" panose="02040503050406030204" pitchFamily="18" charset="0"/>
                                </a:rPr>
                                <m:t>𝐹</m:t>
                              </m:r>
                            </m:sub>
                            <m:sup>
                              <m:r>
                                <a:rPr lang="zh-CN" altLang="en-US" i="0">
                                  <a:latin typeface="Cambria Math" panose="02040503050406030204" pitchFamily="18" charset="0"/>
                                </a:rPr>
                                <m:t>2</m:t>
                              </m:r>
                            </m:sup>
                          </m:sSubSup>
                        </m:num>
                        <m:den>
                          <m:r>
                            <a:rPr lang="zh-CN" altLang="en-US" i="0">
                              <a:latin typeface="Cambria Math" panose="02040503050406030204" pitchFamily="18" charset="0"/>
                            </a:rPr>
                            <m:t>2</m:t>
                          </m:r>
                          <m:r>
                            <a:rPr lang="zh-CN" altLang="en-US" i="1">
                              <a:latin typeface="Cambria Math" panose="02040503050406030204" pitchFamily="18" charset="0"/>
                            </a:rPr>
                            <m:t>𝑚</m:t>
                          </m:r>
                        </m:den>
                      </m:f>
                      <m:r>
                        <a:rPr lang="zh-CN" altLang="en-US" i="0">
                          <a:latin typeface="Cambria Math" panose="02040503050406030204" pitchFamily="18" charset="0"/>
                        </a:rPr>
                        <m:t>=</m:t>
                      </m:r>
                      <m:f>
                        <m:fPr>
                          <m:ctrlPr>
                            <a:rPr lang="zh-CN" altLang="en-US" i="1">
                              <a:solidFill>
                                <a:srgbClr val="836967"/>
                              </a:solidFill>
                              <a:latin typeface="Cambria Math" panose="02040503050406030204" pitchFamily="18" charset="0"/>
                            </a:rPr>
                          </m:ctrlPr>
                        </m:fPr>
                        <m:num>
                          <m:sSup>
                            <m:sSupPr>
                              <m:ctrlPr>
                                <a:rPr lang="zh-CN" altLang="en-US" i="1">
                                  <a:solidFill>
                                    <a:srgbClr val="836967"/>
                                  </a:solidFill>
                                  <a:latin typeface="Cambria Math" panose="02040503050406030204" pitchFamily="18" charset="0"/>
                                </a:rPr>
                              </m:ctrlPr>
                            </m:sSupPr>
                            <m:e>
                              <m:r>
                                <a:rPr lang="zh-CN" altLang="en-US" i="0">
                                  <a:latin typeface="Cambria Math" panose="02040503050406030204" pitchFamily="18" charset="0"/>
                                </a:rPr>
                                <m:t>ℏ</m:t>
                              </m:r>
                            </m:e>
                            <m:sup>
                              <m:r>
                                <a:rPr lang="zh-CN" altLang="en-US" i="0">
                                  <a:latin typeface="Cambria Math" panose="02040503050406030204" pitchFamily="18" charset="0"/>
                                </a:rPr>
                                <m:t>2</m:t>
                              </m:r>
                            </m:sup>
                          </m:sSup>
                        </m:num>
                        <m:den>
                          <m:r>
                            <a:rPr lang="zh-CN" altLang="en-US" i="0">
                              <a:latin typeface="Cambria Math" panose="02040503050406030204" pitchFamily="18" charset="0"/>
                            </a:rPr>
                            <m:t>2</m:t>
                          </m:r>
                          <m:r>
                            <a:rPr lang="zh-CN" altLang="en-US" i="1">
                              <a:latin typeface="Cambria Math" panose="02040503050406030204" pitchFamily="18" charset="0"/>
                            </a:rPr>
                            <m:t>𝑚</m:t>
                          </m:r>
                        </m:den>
                      </m:f>
                      <m:sSup>
                        <m:sSupPr>
                          <m:ctrlPr>
                            <a:rPr lang="zh-CN" altLang="en-US" i="1">
                              <a:solidFill>
                                <a:srgbClr val="836967"/>
                              </a:solidFill>
                              <a:latin typeface="Cambria Math" panose="02040503050406030204" pitchFamily="18" charset="0"/>
                            </a:rPr>
                          </m:ctrlPr>
                        </m:sSupPr>
                        <m:e>
                          <m:d>
                            <m:dPr>
                              <m:ctrlPr>
                                <a:rPr lang="zh-CN" altLang="en-US" i="1">
                                  <a:latin typeface="Cambria Math" panose="02040503050406030204" pitchFamily="18" charset="0"/>
                                </a:rPr>
                              </m:ctrlPr>
                            </m:dPr>
                            <m:e>
                              <m:r>
                                <a:rPr lang="zh-CN" altLang="en-US" i="0">
                                  <a:latin typeface="Cambria Math" panose="02040503050406030204" pitchFamily="18" charset="0"/>
                                </a:rPr>
                                <m:t>3</m:t>
                              </m:r>
                              <m:sSup>
                                <m:sSupPr>
                                  <m:ctrlPr>
                                    <a:rPr lang="zh-CN" altLang="en-US" i="1">
                                      <a:solidFill>
                                        <a:srgbClr val="836967"/>
                                      </a:solidFill>
                                      <a:latin typeface="Cambria Math" panose="02040503050406030204" pitchFamily="18" charset="0"/>
                                    </a:rPr>
                                  </m:ctrlPr>
                                </m:sSupPr>
                                <m:e>
                                  <m:r>
                                    <a:rPr lang="zh-CN" altLang="en-US" i="1">
                                      <a:latin typeface="Cambria Math" panose="02040503050406030204" pitchFamily="18" charset="0"/>
                                    </a:rPr>
                                    <m:t>𝜋</m:t>
                                  </m:r>
                                </m:e>
                                <m:sup>
                                  <m:r>
                                    <a:rPr lang="zh-CN" altLang="en-US" i="0">
                                      <a:latin typeface="Cambria Math" panose="02040503050406030204" pitchFamily="18" charset="0"/>
                                    </a:rPr>
                                    <m:t>2</m:t>
                                  </m:r>
                                </m:sup>
                              </m:sSup>
                              <m:r>
                                <a:rPr lang="zh-CN" altLang="en-US" i="1">
                                  <a:latin typeface="Cambria Math" panose="02040503050406030204" pitchFamily="18" charset="0"/>
                                </a:rPr>
                                <m:t>𝑛</m:t>
                              </m:r>
                            </m:e>
                          </m:d>
                        </m:e>
                        <m:sup>
                          <m:f>
                            <m:fPr>
                              <m:type m:val="lin"/>
                              <m:ctrlPr>
                                <a:rPr lang="zh-CN" altLang="en-US" i="1">
                                  <a:latin typeface="Cambria Math" panose="02040503050406030204" pitchFamily="18" charset="0"/>
                                </a:rPr>
                              </m:ctrlPr>
                            </m:fPr>
                            <m:num>
                              <m:r>
                                <a:rPr lang="zh-CN" altLang="en-US" i="0">
                                  <a:latin typeface="Cambria Math" panose="02040503050406030204" pitchFamily="18" charset="0"/>
                                </a:rPr>
                                <m:t>2</m:t>
                              </m:r>
                            </m:num>
                            <m:den>
                              <m:r>
                                <a:rPr lang="zh-CN" altLang="en-US" i="0">
                                  <a:latin typeface="Cambria Math" panose="02040503050406030204" pitchFamily="18" charset="0"/>
                                </a:rPr>
                                <m:t>3</m:t>
                              </m:r>
                            </m:den>
                          </m:f>
                        </m:sup>
                      </m:sSup>
                    </m:oMath>
                  </m:oMathPara>
                </a14:m>
                <a:endParaRPr lang="en-US" altLang="zh-CN" dirty="0"/>
              </a:p>
              <a:p>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这里</a:t>
                </a:r>
                <a14:m>
                  <m:oMath xmlns:m="http://schemas.openxmlformats.org/officeDocument/2006/math">
                    <m:r>
                      <a:rPr lang="zh-CN" altLang="en-US" sz="2800" i="1" smtClean="0">
                        <a:latin typeface="Cambria Math" panose="02040503050406030204" pitchFamily="18" charset="0"/>
                      </a:rPr>
                      <m:t>𝑛</m:t>
                    </m:r>
                    <m:r>
                      <a:rPr lang="zh-CN" altLang="en-US" sz="2800" i="0">
                        <a:latin typeface="Cambria Math" panose="02040503050406030204" pitchFamily="18" charset="0"/>
                      </a:rPr>
                      <m:t>=</m:t>
                    </m:r>
                    <m:f>
                      <m:fPr>
                        <m:ctrlPr>
                          <a:rPr lang="zh-CN" altLang="en-US" sz="2800" i="1">
                            <a:solidFill>
                              <a:srgbClr val="836967"/>
                            </a:solidFill>
                            <a:latin typeface="Cambria Math" panose="02040503050406030204" pitchFamily="18" charset="0"/>
                          </a:rPr>
                        </m:ctrlPr>
                      </m:fPr>
                      <m:num>
                        <m:r>
                          <a:rPr lang="zh-CN" altLang="en-US" sz="2800" i="1">
                            <a:latin typeface="Cambria Math" panose="02040503050406030204" pitchFamily="18" charset="0"/>
                          </a:rPr>
                          <m:t>𝑁</m:t>
                        </m:r>
                      </m:num>
                      <m:den>
                        <m:r>
                          <a:rPr lang="zh-CN" altLang="en-US" sz="2800" i="1">
                            <a:latin typeface="Cambria Math" panose="02040503050406030204" pitchFamily="18" charset="0"/>
                          </a:rPr>
                          <m:t>𝑉</m:t>
                        </m:r>
                      </m:den>
                    </m:f>
                  </m:oMath>
                </a14:m>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为电子密度。</a:t>
                </a:r>
                <a:endParaRPr lang="zh-CN" altLang="en-US" dirty="0"/>
              </a:p>
            </p:txBody>
          </p:sp>
        </mc:Choice>
        <mc:Fallback xmlns="">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800" kern="100" dirty="0">
                    <a:effectLst/>
                    <a:latin typeface="Times New Roman" panose="02020603050405020304" pitchFamily="18" charset="0"/>
                    <a:ea typeface="宋体" panose="02010600030101010101" pitchFamily="2" charset="-122"/>
                  </a:rPr>
                  <a:t>费米面的能值即为费米能量</a:t>
                </a:r>
                <a:r>
                  <a:rPr lang="en-US" altLang="zh-CN" sz="1800" i="1" kern="100" dirty="0">
                    <a:effectLst/>
                    <a:latin typeface="Times New Roman" panose="02020603050405020304" pitchFamily="18" charset="0"/>
                    <a:ea typeface="宋体" panose="02010600030101010101" pitchFamily="2" charset="-122"/>
                  </a:rPr>
                  <a:t>E</a:t>
                </a:r>
                <a:r>
                  <a:rPr lang="en-US" altLang="zh-CN" sz="1800" i="1" kern="100" baseline="-25000" dirty="0">
                    <a:effectLst/>
                    <a:latin typeface="Times New Roman" panose="02020603050405020304" pitchFamily="18" charset="0"/>
                    <a:ea typeface="宋体" panose="02010600030101010101" pitchFamily="2" charset="-122"/>
                  </a:rPr>
                  <a:t>F0</a:t>
                </a:r>
                <a:r>
                  <a:rPr lang="zh-CN" altLang="zh-CN" sz="1800" kern="100" dirty="0">
                    <a:effectLst/>
                    <a:latin typeface="Times New Roman" panose="02020603050405020304" pitchFamily="18" charset="0"/>
                    <a:ea typeface="宋体" panose="02010600030101010101" pitchFamily="2" charset="-122"/>
                  </a:rPr>
                  <a:t>，一般只有几个电子伏特：</a:t>
                </a:r>
              </a:p>
              <a:p>
                <a:r>
                  <a:rPr lang="zh-CN" altLang="en-US" i="0">
                    <a:latin typeface="Cambria Math" panose="02040503050406030204" pitchFamily="18" charset="0"/>
                  </a:rPr>
                  <a:t>𝐸</a:t>
                </a:r>
                <a:r>
                  <a:rPr lang="zh-CN" altLang="en-US" i="0">
                    <a:solidFill>
                      <a:srgbClr val="836967"/>
                    </a:solidFill>
                    <a:latin typeface="Cambria Math" panose="02040503050406030204" pitchFamily="18" charset="0"/>
                  </a:rPr>
                  <a:t>_</a:t>
                </a:r>
                <a:r>
                  <a:rPr lang="zh-CN" altLang="en-US" i="0">
                    <a:latin typeface="Cambria Math" panose="02040503050406030204" pitchFamily="18" charset="0"/>
                  </a:rPr>
                  <a:t>𝐹0=</a:t>
                </a:r>
                <a:r>
                  <a:rPr lang="zh-CN" altLang="en-US" i="0">
                    <a:solidFill>
                      <a:srgbClr val="836967"/>
                    </a:solidFill>
                    <a:latin typeface="Cambria Math" panose="02040503050406030204" pitchFamily="18" charset="0"/>
                  </a:rPr>
                  <a:t>(</a:t>
                </a:r>
                <a:r>
                  <a:rPr lang="zh-CN" altLang="en-US" i="0">
                    <a:latin typeface="Cambria Math" panose="02040503050406030204" pitchFamily="18" charset="0"/>
                  </a:rPr>
                  <a:t>ℏ</a:t>
                </a:r>
                <a:r>
                  <a:rPr lang="zh-CN" altLang="en-US" i="0">
                    <a:solidFill>
                      <a:srgbClr val="836967"/>
                    </a:solidFill>
                    <a:latin typeface="Cambria Math" panose="02040503050406030204" pitchFamily="18" charset="0"/>
                  </a:rPr>
                  <a:t>^</a:t>
                </a:r>
                <a:r>
                  <a:rPr lang="zh-CN" altLang="en-US" i="0">
                    <a:latin typeface="Cambria Math" panose="02040503050406030204" pitchFamily="18" charset="0"/>
                  </a:rPr>
                  <a:t>2</a:t>
                </a:r>
                <a:r>
                  <a:rPr lang="zh-CN" altLang="en-US" i="0">
                    <a:solidFill>
                      <a:srgbClr val="836967"/>
                    </a:solidFill>
                    <a:latin typeface="Cambria Math" panose="02040503050406030204" pitchFamily="18" charset="0"/>
                  </a:rPr>
                  <a:t> </a:t>
                </a:r>
                <a:r>
                  <a:rPr lang="zh-CN" altLang="en-US" i="0">
                    <a:latin typeface="Cambria Math" panose="02040503050406030204" pitchFamily="18" charset="0"/>
                  </a:rPr>
                  <a:t>𝑘</a:t>
                </a:r>
                <a:r>
                  <a:rPr lang="zh-CN" altLang="en-US" i="0">
                    <a:solidFill>
                      <a:srgbClr val="836967"/>
                    </a:solidFill>
                    <a:latin typeface="Cambria Math" panose="02040503050406030204" pitchFamily="18" charset="0"/>
                  </a:rPr>
                  <a:t>_</a:t>
                </a:r>
                <a:r>
                  <a:rPr lang="zh-CN" altLang="en-US" i="0">
                    <a:latin typeface="Cambria Math" panose="02040503050406030204" pitchFamily="18" charset="0"/>
                  </a:rPr>
                  <a:t>𝐹^2</a:t>
                </a:r>
                <a:r>
                  <a:rPr lang="zh-CN" altLang="en-US" i="0">
                    <a:solidFill>
                      <a:srgbClr val="836967"/>
                    </a:solidFill>
                    <a:latin typeface="Cambria Math" panose="02040503050406030204" pitchFamily="18" charset="0"/>
                  </a:rPr>
                  <a:t>)/</a:t>
                </a:r>
                <a:r>
                  <a:rPr lang="zh-CN" altLang="en-US" i="0">
                    <a:latin typeface="Cambria Math" panose="02040503050406030204" pitchFamily="18" charset="0"/>
                  </a:rPr>
                  <a:t>2𝑚=ℏ</a:t>
                </a:r>
                <a:r>
                  <a:rPr lang="zh-CN" altLang="en-US" i="0">
                    <a:solidFill>
                      <a:srgbClr val="836967"/>
                    </a:solidFill>
                    <a:latin typeface="Cambria Math" panose="02040503050406030204" pitchFamily="18" charset="0"/>
                  </a:rPr>
                  <a:t>^</a:t>
                </a:r>
                <a:r>
                  <a:rPr lang="zh-CN" altLang="en-US" i="0">
                    <a:latin typeface="Cambria Math" panose="02040503050406030204" pitchFamily="18" charset="0"/>
                  </a:rPr>
                  <a:t>2</a:t>
                </a:r>
                <a:r>
                  <a:rPr lang="zh-CN" altLang="en-US" i="0">
                    <a:solidFill>
                      <a:srgbClr val="836967"/>
                    </a:solidFill>
                    <a:latin typeface="Cambria Math" panose="02040503050406030204" pitchFamily="18" charset="0"/>
                  </a:rPr>
                  <a:t>/</a:t>
                </a:r>
                <a:r>
                  <a:rPr lang="zh-CN" altLang="en-US" i="0">
                    <a:latin typeface="Cambria Math" panose="02040503050406030204" pitchFamily="18" charset="0"/>
                  </a:rPr>
                  <a:t>2𝑚</a:t>
                </a:r>
                <a:r>
                  <a:rPr lang="zh-CN" altLang="en-US" i="0">
                    <a:solidFill>
                      <a:srgbClr val="836967"/>
                    </a:solidFill>
                    <a:latin typeface="Cambria Math" panose="02040503050406030204" pitchFamily="18" charset="0"/>
                  </a:rPr>
                  <a:t> </a:t>
                </a:r>
                <a:r>
                  <a:rPr lang="zh-CN" altLang="en-US" i="0">
                    <a:latin typeface="Cambria Math" panose="02040503050406030204" pitchFamily="18" charset="0"/>
                  </a:rPr>
                  <a:t>(3𝜋</a:t>
                </a:r>
                <a:r>
                  <a:rPr lang="zh-CN" altLang="en-US" i="0">
                    <a:solidFill>
                      <a:srgbClr val="836967"/>
                    </a:solidFill>
                    <a:latin typeface="Cambria Math" panose="02040503050406030204" pitchFamily="18" charset="0"/>
                  </a:rPr>
                  <a:t>^</a:t>
                </a:r>
                <a:r>
                  <a:rPr lang="zh-CN" altLang="en-US" i="0">
                    <a:latin typeface="Cambria Math" panose="02040503050406030204" pitchFamily="18" charset="0"/>
                  </a:rPr>
                  <a:t>2 𝑛)</a:t>
                </a:r>
                <a:r>
                  <a:rPr lang="zh-CN" altLang="en-US" i="0">
                    <a:solidFill>
                      <a:srgbClr val="836967"/>
                    </a:solidFill>
                    <a:latin typeface="Cambria Math" panose="02040503050406030204" pitchFamily="18" charset="0"/>
                  </a:rPr>
                  <a:t>^(</a:t>
                </a:r>
                <a:r>
                  <a:rPr lang="zh-CN" altLang="en-US" i="0">
                    <a:latin typeface="Cambria Math" panose="02040503050406030204" pitchFamily="18" charset="0"/>
                  </a:rPr>
                  <a:t>2∕3</a:t>
                </a:r>
                <a:r>
                  <a:rPr lang="zh-CN" altLang="en-US" i="0">
                    <a:solidFill>
                      <a:srgbClr val="836967"/>
                    </a:solidFill>
                    <a:latin typeface="Cambria Math" panose="02040503050406030204" pitchFamily="18" charset="0"/>
                  </a:rPr>
                  <a:t>)</a:t>
                </a:r>
                <a:endParaRPr lang="en-US" altLang="zh-CN" dirty="0"/>
              </a:p>
              <a:p>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这里</a:t>
                </a:r>
                <a:r>
                  <a:rPr lang="zh-CN" altLang="en-US" sz="2800" i="0">
                    <a:latin typeface="Cambria Math" panose="02040503050406030204" pitchFamily="18" charset="0"/>
                  </a:rPr>
                  <a:t>𝑛=𝑁</a:t>
                </a:r>
                <a:r>
                  <a:rPr lang="zh-CN" altLang="en-US" sz="2800" i="0">
                    <a:solidFill>
                      <a:srgbClr val="836967"/>
                    </a:solidFill>
                    <a:latin typeface="Cambria Math" panose="02040503050406030204" pitchFamily="18" charset="0"/>
                  </a:rPr>
                  <a:t>/</a:t>
                </a:r>
                <a:r>
                  <a:rPr lang="zh-CN" altLang="en-US" sz="2800" i="0">
                    <a:latin typeface="Cambria Math" panose="02040503050406030204" pitchFamily="18" charset="0"/>
                  </a:rPr>
                  <a:t>𝑉</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为电子密度。</a:t>
                </a:r>
                <a:endParaRPr lang="zh-CN" altLang="en-US" dirty="0"/>
              </a:p>
            </p:txBody>
          </p:sp>
        </mc:Fallback>
      </mc:AlternateContent>
      <p:sp>
        <p:nvSpPr>
          <p:cNvPr id="4" name="灯片编号占位符 3"/>
          <p:cNvSpPr>
            <a:spLocks noGrp="1"/>
          </p:cNvSpPr>
          <p:nvPr>
            <p:ph type="sldNum" sz="quarter" idx="5"/>
          </p:nvPr>
        </p:nvSpPr>
        <p:spPr/>
        <p:txBody>
          <a:bodyPr/>
          <a:lstStyle/>
          <a:p>
            <a:fld id="{8AAA2DB7-8973-4964-8E83-0FC396AC9B6B}" type="slidenum">
              <a:rPr lang="en-US" altLang="zh-CN" smtClean="0"/>
              <a:t>128</a:t>
            </a:fld>
            <a:endParaRPr lang="en-US" altLang="zh-CN"/>
          </a:p>
        </p:txBody>
      </p:sp>
    </p:spTree>
    <p:extLst>
      <p:ext uri="{BB962C8B-B14F-4D97-AF65-F5344CB8AC3E}">
        <p14:creationId xmlns:p14="http://schemas.microsoft.com/office/powerpoint/2010/main" val="2004611514"/>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800" kern="100" dirty="0">
                    <a:effectLst/>
                    <a:latin typeface="Times New Roman" panose="02020603050405020304" pitchFamily="18" charset="0"/>
                    <a:ea typeface="宋体" panose="02010600030101010101" pitchFamily="2" charset="-122"/>
                  </a:rPr>
                  <a:t>定义费米动量</a:t>
                </a:r>
                <a:r>
                  <a:rPr lang="en-US" altLang="zh-CN" sz="1800" kern="100" dirty="0">
                    <a:effectLst/>
                    <a:latin typeface="Times New Roman" panose="02020603050405020304" pitchFamily="18" charset="0"/>
                    <a:ea typeface="宋体" panose="02010600030101010101" pitchFamily="2" charset="-122"/>
                  </a:rPr>
                  <a:t> </a:t>
                </a:r>
                <a14:m>
                  <m:oMath xmlns:m="http://schemas.openxmlformats.org/officeDocument/2006/math">
                    <m:sSub>
                      <m:sSubPr>
                        <m:ctrlPr>
                          <a:rPr lang="zh-CN" altLang="en-US" sz="2800" i="1" smtClean="0">
                            <a:solidFill>
                              <a:srgbClr val="836967"/>
                            </a:solidFill>
                            <a:latin typeface="Cambria Math" panose="02040503050406030204" pitchFamily="18" charset="0"/>
                          </a:rPr>
                        </m:ctrlPr>
                      </m:sSubPr>
                      <m:e>
                        <m:r>
                          <a:rPr lang="zh-CN" altLang="en-US" sz="2800" i="1">
                            <a:latin typeface="Cambria Math" panose="02040503050406030204" pitchFamily="18" charset="0"/>
                          </a:rPr>
                          <m:t>𝑃</m:t>
                        </m:r>
                      </m:e>
                      <m:sub>
                        <m:r>
                          <a:rPr lang="zh-CN" altLang="en-US" sz="2800" i="1">
                            <a:latin typeface="Cambria Math" panose="02040503050406030204" pitchFamily="18" charset="0"/>
                          </a:rPr>
                          <m:t>𝐹</m:t>
                        </m:r>
                      </m:sub>
                    </m:sSub>
                    <m:r>
                      <a:rPr lang="zh-CN" altLang="en-US" sz="2800" i="0">
                        <a:latin typeface="Cambria Math" panose="02040503050406030204" pitchFamily="18" charset="0"/>
                      </a:rPr>
                      <m:t>=ℏ</m:t>
                    </m:r>
                    <m:sSub>
                      <m:sSubPr>
                        <m:ctrlPr>
                          <a:rPr lang="zh-CN" altLang="en-US" sz="2800" i="1">
                            <a:solidFill>
                              <a:srgbClr val="836967"/>
                            </a:solidFill>
                            <a:latin typeface="Cambria Math" panose="02040503050406030204" pitchFamily="18" charset="0"/>
                          </a:rPr>
                        </m:ctrlPr>
                      </m:sSubPr>
                      <m:e>
                        <m:r>
                          <a:rPr lang="zh-CN" altLang="en-US" sz="2800" i="1">
                            <a:latin typeface="Cambria Math" panose="02040503050406030204" pitchFamily="18" charset="0"/>
                          </a:rPr>
                          <m:t>𝑘</m:t>
                        </m:r>
                      </m:e>
                      <m:sub>
                        <m:r>
                          <a:rPr lang="zh-CN" altLang="en-US" sz="2800" i="1">
                            <a:latin typeface="Cambria Math" panose="02040503050406030204" pitchFamily="18" charset="0"/>
                          </a:rPr>
                          <m:t>𝐹</m:t>
                        </m:r>
                      </m:sub>
                    </m:sSub>
                  </m:oMath>
                </a14:m>
                <a:r>
                  <a:rPr lang="zh-CN" altLang="zh-CN" sz="1800" kern="100" dirty="0">
                    <a:effectLst/>
                    <a:latin typeface="Times New Roman" panose="02020603050405020304" pitchFamily="18" charset="0"/>
                    <a:ea typeface="宋体" panose="02010600030101010101" pitchFamily="2" charset="-122"/>
                  </a:rPr>
                  <a:t>和费米温度</a:t>
                </a:r>
                <a14:m>
                  <m:oMath xmlns:m="http://schemas.openxmlformats.org/officeDocument/2006/math">
                    <m:sSub>
                      <m:sSubPr>
                        <m:ctrlPr>
                          <a:rPr lang="zh-CN" altLang="en-US" sz="1200" i="1" kern="1200" smtClean="0">
                            <a:solidFill>
                              <a:schemeClr val="tx1"/>
                            </a:solidFill>
                            <a:latin typeface="Cambria Math" panose="02040503050406030204" pitchFamily="18" charset="0"/>
                            <a:ea typeface="宋体" panose="02010600030101010101" pitchFamily="2" charset="-122"/>
                            <a:cs typeface="+mn-cs"/>
                          </a:rPr>
                        </m:ctrlPr>
                      </m:sSubPr>
                      <m:e>
                        <m:r>
                          <a:rPr lang="zh-CN" altLang="en-US" sz="1200" i="1" kern="1200">
                            <a:solidFill>
                              <a:schemeClr val="tx1"/>
                            </a:solidFill>
                            <a:latin typeface="Cambria Math" panose="02040503050406030204" pitchFamily="18" charset="0"/>
                            <a:ea typeface="宋体" panose="02010600030101010101" pitchFamily="2" charset="-122"/>
                            <a:cs typeface="+mn-cs"/>
                          </a:rPr>
                          <m:t>𝑇</m:t>
                        </m:r>
                      </m:e>
                      <m:sub>
                        <m:r>
                          <a:rPr lang="zh-CN" altLang="en-US" sz="1200" i="1" kern="1200">
                            <a:solidFill>
                              <a:schemeClr val="tx1"/>
                            </a:solidFill>
                            <a:latin typeface="Cambria Math" panose="02040503050406030204" pitchFamily="18" charset="0"/>
                            <a:ea typeface="宋体" panose="02010600030101010101" pitchFamily="2" charset="-122"/>
                            <a:cs typeface="+mn-cs"/>
                          </a:rPr>
                          <m:t>𝐹</m:t>
                        </m:r>
                      </m:sub>
                    </m:sSub>
                    <m:r>
                      <a:rPr lang="zh-CN" altLang="en-US" sz="1200" i="0" kern="1200">
                        <a:solidFill>
                          <a:schemeClr val="tx1"/>
                        </a:solidFill>
                        <a:latin typeface="Cambria Math" panose="02040503050406030204" pitchFamily="18" charset="0"/>
                        <a:ea typeface="宋体" panose="02010600030101010101" pitchFamily="2" charset="-122"/>
                        <a:cs typeface="+mn-cs"/>
                      </a:rPr>
                      <m:t>=</m:t>
                    </m:r>
                    <m:f>
                      <m:fPr>
                        <m:type m:val="lin"/>
                        <m:ctrlPr>
                          <a:rPr lang="zh-CN" altLang="en-US" sz="1200" i="1" kern="1200">
                            <a:solidFill>
                              <a:schemeClr val="tx1"/>
                            </a:solidFill>
                            <a:latin typeface="Cambria Math" panose="02040503050406030204" pitchFamily="18" charset="0"/>
                            <a:ea typeface="宋体" panose="02010600030101010101" pitchFamily="2" charset="-122"/>
                            <a:cs typeface="+mn-cs"/>
                          </a:rPr>
                        </m:ctrlPr>
                      </m:fPr>
                      <m:num>
                        <m:sSub>
                          <m:sSubPr>
                            <m:ctrlPr>
                              <a:rPr lang="zh-CN" altLang="en-US" sz="1200" i="1" kern="1200">
                                <a:solidFill>
                                  <a:schemeClr val="tx1"/>
                                </a:solidFill>
                                <a:latin typeface="Cambria Math" panose="02040503050406030204" pitchFamily="18" charset="0"/>
                                <a:ea typeface="宋体" panose="02010600030101010101" pitchFamily="2" charset="-122"/>
                                <a:cs typeface="+mn-cs"/>
                              </a:rPr>
                            </m:ctrlPr>
                          </m:sSubPr>
                          <m:e>
                            <m:r>
                              <a:rPr lang="zh-CN" altLang="en-US" sz="1200" i="1" kern="1200">
                                <a:solidFill>
                                  <a:schemeClr val="tx1"/>
                                </a:solidFill>
                                <a:latin typeface="Cambria Math" panose="02040503050406030204" pitchFamily="18" charset="0"/>
                                <a:ea typeface="宋体" panose="02010600030101010101" pitchFamily="2" charset="-122"/>
                                <a:cs typeface="+mn-cs"/>
                              </a:rPr>
                              <m:t>𝐸</m:t>
                            </m:r>
                          </m:e>
                          <m:sub>
                            <m:r>
                              <a:rPr lang="zh-CN" altLang="en-US" sz="1200" i="1" kern="1200">
                                <a:solidFill>
                                  <a:schemeClr val="tx1"/>
                                </a:solidFill>
                                <a:latin typeface="Cambria Math" panose="02040503050406030204" pitchFamily="18" charset="0"/>
                                <a:ea typeface="宋体" panose="02010600030101010101" pitchFamily="2" charset="-122"/>
                                <a:cs typeface="+mn-cs"/>
                              </a:rPr>
                              <m:t>𝐹</m:t>
                            </m:r>
                            <m:r>
                              <a:rPr lang="zh-CN" altLang="en-US" sz="1200" i="0" kern="1200">
                                <a:solidFill>
                                  <a:schemeClr val="tx1"/>
                                </a:solidFill>
                                <a:latin typeface="Cambria Math" panose="02040503050406030204" pitchFamily="18" charset="0"/>
                                <a:ea typeface="宋体" panose="02010600030101010101" pitchFamily="2" charset="-122"/>
                                <a:cs typeface="+mn-cs"/>
                              </a:rPr>
                              <m:t>0</m:t>
                            </m:r>
                          </m:sub>
                        </m:sSub>
                      </m:num>
                      <m:den>
                        <m:sSub>
                          <m:sSubPr>
                            <m:ctrlPr>
                              <a:rPr lang="zh-CN" altLang="en-US" sz="1200" i="1" kern="1200">
                                <a:solidFill>
                                  <a:schemeClr val="tx1"/>
                                </a:solidFill>
                                <a:latin typeface="Cambria Math" panose="02040503050406030204" pitchFamily="18" charset="0"/>
                                <a:ea typeface="宋体" panose="02010600030101010101" pitchFamily="2" charset="-122"/>
                                <a:cs typeface="+mn-cs"/>
                              </a:rPr>
                            </m:ctrlPr>
                          </m:sSubPr>
                          <m:e>
                            <m:r>
                              <a:rPr lang="zh-CN" altLang="en-US" sz="1200" i="1" kern="1200">
                                <a:solidFill>
                                  <a:schemeClr val="tx1"/>
                                </a:solidFill>
                                <a:latin typeface="Cambria Math" panose="02040503050406030204" pitchFamily="18" charset="0"/>
                                <a:ea typeface="宋体" panose="02010600030101010101" pitchFamily="2" charset="-122"/>
                                <a:cs typeface="+mn-cs"/>
                              </a:rPr>
                              <m:t>𝑘</m:t>
                            </m:r>
                          </m:e>
                          <m:sub>
                            <m:r>
                              <a:rPr lang="zh-CN" altLang="en-US" sz="1200" i="1" kern="1200">
                                <a:solidFill>
                                  <a:schemeClr val="tx1"/>
                                </a:solidFill>
                                <a:latin typeface="Cambria Math" panose="02040503050406030204" pitchFamily="18" charset="0"/>
                                <a:ea typeface="宋体" panose="02010600030101010101" pitchFamily="2" charset="-122"/>
                                <a:cs typeface="+mn-cs"/>
                              </a:rPr>
                              <m:t>𝐵</m:t>
                            </m:r>
                          </m:sub>
                        </m:sSub>
                      </m:den>
                    </m:f>
                  </m:oMath>
                </a14:m>
                <a:r>
                  <a:rPr lang="en-US" altLang="zh-CN" sz="1800" kern="100" dirty="0">
                    <a:effectLst/>
                    <a:latin typeface="Times New Roman" panose="02020603050405020304" pitchFamily="18" charset="0"/>
                    <a:ea typeface="宋体" panose="02010600030101010101" pitchFamily="2" charset="-122"/>
                  </a:rPr>
                  <a:t> </a:t>
                </a:r>
                <a:r>
                  <a:rPr lang="zh-CN" altLang="zh-CN" sz="1800" kern="100" dirty="0">
                    <a:effectLst/>
                    <a:latin typeface="Times New Roman" panose="02020603050405020304" pitchFamily="18" charset="0"/>
                    <a:ea typeface="宋体" panose="02010600030101010101" pitchFamily="2" charset="-122"/>
                  </a:rPr>
                  <a:t>，一般费米温度是</a:t>
                </a:r>
                <a:r>
                  <a:rPr lang="en-US" altLang="zh-CN" sz="1800" kern="100" dirty="0">
                    <a:effectLst/>
                    <a:latin typeface="Times New Roman" panose="02020603050405020304" pitchFamily="18" charset="0"/>
                    <a:ea typeface="宋体" panose="02010600030101010101" pitchFamily="2" charset="-122"/>
                  </a:rPr>
                  <a:t>10</a:t>
                </a:r>
                <a:r>
                  <a:rPr lang="en-US" altLang="zh-CN" sz="1800" kern="100" baseline="30000" dirty="0">
                    <a:effectLst/>
                    <a:latin typeface="Times New Roman" panose="02020603050405020304" pitchFamily="18" charset="0"/>
                    <a:ea typeface="宋体" panose="02010600030101010101" pitchFamily="2" charset="-122"/>
                  </a:rPr>
                  <a:t>4</a:t>
                </a:r>
                <a:r>
                  <a:rPr lang="en-US" altLang="zh-CN" sz="1800" kern="100" dirty="0">
                    <a:effectLst/>
                    <a:latin typeface="Times New Roman" panose="02020603050405020304" pitchFamily="18" charset="0"/>
                    <a:ea typeface="宋体" panose="02010600030101010101" pitchFamily="2" charset="-122"/>
                  </a:rPr>
                  <a:t>K</a:t>
                </a:r>
                <a:r>
                  <a:rPr lang="zh-CN" altLang="zh-CN" sz="1800" kern="100" dirty="0">
                    <a:effectLst/>
                    <a:latin typeface="Times New Roman" panose="02020603050405020304" pitchFamily="18" charset="0"/>
                    <a:ea typeface="宋体" panose="02010600030101010101" pitchFamily="2" charset="-122"/>
                  </a:rPr>
                  <a:t>量级。</a:t>
                </a:r>
              </a:p>
              <a:p>
                <a:endParaRPr lang="zh-CN" altLang="en-US" dirty="0"/>
              </a:p>
            </p:txBody>
          </p:sp>
        </mc:Choice>
        <mc:Fallback xmlns="">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800" kern="100" dirty="0">
                    <a:effectLst/>
                    <a:latin typeface="Times New Roman" panose="02020603050405020304" pitchFamily="18" charset="0"/>
                    <a:ea typeface="宋体" panose="02010600030101010101" pitchFamily="2" charset="-122"/>
                  </a:rPr>
                  <a:t>定义费米动量</a:t>
                </a:r>
                <a:r>
                  <a:rPr lang="en-US" altLang="zh-CN" sz="1800" kern="100" dirty="0">
                    <a:effectLst/>
                    <a:latin typeface="Times New Roman" panose="02020603050405020304" pitchFamily="18" charset="0"/>
                    <a:ea typeface="宋体" panose="02010600030101010101" pitchFamily="2" charset="-122"/>
                  </a:rPr>
                  <a:t> </a:t>
                </a:r>
                <a:r>
                  <a:rPr lang="zh-CN" altLang="en-US" sz="2800" i="0">
                    <a:latin typeface="Cambria Math" panose="02040503050406030204" pitchFamily="18" charset="0"/>
                  </a:rPr>
                  <a:t>𝑃</a:t>
                </a:r>
                <a:r>
                  <a:rPr lang="zh-CN" altLang="en-US" sz="2800" i="0">
                    <a:solidFill>
                      <a:srgbClr val="836967"/>
                    </a:solidFill>
                    <a:latin typeface="Cambria Math" panose="02040503050406030204" pitchFamily="18" charset="0"/>
                  </a:rPr>
                  <a:t>_</a:t>
                </a:r>
                <a:r>
                  <a:rPr lang="zh-CN" altLang="en-US" sz="2800" i="0">
                    <a:latin typeface="Cambria Math" panose="02040503050406030204" pitchFamily="18" charset="0"/>
                  </a:rPr>
                  <a:t>𝐹=ℏ𝑘</a:t>
                </a:r>
                <a:r>
                  <a:rPr lang="zh-CN" altLang="en-US" sz="2800" i="0">
                    <a:solidFill>
                      <a:srgbClr val="836967"/>
                    </a:solidFill>
                    <a:latin typeface="Cambria Math" panose="02040503050406030204" pitchFamily="18" charset="0"/>
                  </a:rPr>
                  <a:t>_</a:t>
                </a:r>
                <a:r>
                  <a:rPr lang="zh-CN" altLang="en-US" sz="2800" i="0">
                    <a:latin typeface="Cambria Math" panose="02040503050406030204" pitchFamily="18" charset="0"/>
                  </a:rPr>
                  <a:t>𝐹</a:t>
                </a:r>
                <a:r>
                  <a:rPr lang="zh-CN" altLang="zh-CN" sz="1800" kern="100" dirty="0">
                    <a:effectLst/>
                    <a:latin typeface="Times New Roman" panose="02020603050405020304" pitchFamily="18" charset="0"/>
                    <a:ea typeface="宋体" panose="02010600030101010101" pitchFamily="2" charset="-122"/>
                  </a:rPr>
                  <a:t>和费米温度</a:t>
                </a:r>
                <a:r>
                  <a:rPr lang="zh-CN" altLang="en-US" sz="1200" i="0" kern="1200">
                    <a:solidFill>
                      <a:schemeClr val="tx1"/>
                    </a:solidFill>
                    <a:latin typeface="Arial" panose="020B0604020202020204" pitchFamily="34" charset="0"/>
                    <a:ea typeface="宋体" panose="02010600030101010101" pitchFamily="2" charset="-122"/>
                    <a:cs typeface="+mn-cs"/>
                  </a:rPr>
                  <a:t>𝑇_𝐹=𝐸_𝐹0∕𝑘_𝐵 </a:t>
                </a:r>
                <a:r>
                  <a:rPr lang="en-US" altLang="zh-CN" sz="1800" kern="100" dirty="0">
                    <a:effectLst/>
                    <a:latin typeface="Times New Roman" panose="02020603050405020304" pitchFamily="18" charset="0"/>
                    <a:ea typeface="宋体" panose="02010600030101010101" pitchFamily="2" charset="-122"/>
                  </a:rPr>
                  <a:t> </a:t>
                </a:r>
                <a:r>
                  <a:rPr lang="zh-CN" altLang="zh-CN" sz="1800" kern="100" dirty="0">
                    <a:effectLst/>
                    <a:latin typeface="Times New Roman" panose="02020603050405020304" pitchFamily="18" charset="0"/>
                    <a:ea typeface="宋体" panose="02010600030101010101" pitchFamily="2" charset="-122"/>
                  </a:rPr>
                  <a:t>，一般费米温度是</a:t>
                </a:r>
                <a:r>
                  <a:rPr lang="en-US" altLang="zh-CN" sz="1800" kern="100" dirty="0">
                    <a:effectLst/>
                    <a:latin typeface="Times New Roman" panose="02020603050405020304" pitchFamily="18" charset="0"/>
                    <a:ea typeface="宋体" panose="02010600030101010101" pitchFamily="2" charset="-122"/>
                  </a:rPr>
                  <a:t>10</a:t>
                </a:r>
                <a:r>
                  <a:rPr lang="en-US" altLang="zh-CN" sz="1800" kern="100" baseline="30000" dirty="0">
                    <a:effectLst/>
                    <a:latin typeface="Times New Roman" panose="02020603050405020304" pitchFamily="18" charset="0"/>
                    <a:ea typeface="宋体" panose="02010600030101010101" pitchFamily="2" charset="-122"/>
                  </a:rPr>
                  <a:t>4</a:t>
                </a:r>
                <a:r>
                  <a:rPr lang="en-US" altLang="zh-CN" sz="1800" kern="100" dirty="0">
                    <a:effectLst/>
                    <a:latin typeface="Times New Roman" panose="02020603050405020304" pitchFamily="18" charset="0"/>
                    <a:ea typeface="宋体" panose="02010600030101010101" pitchFamily="2" charset="-122"/>
                  </a:rPr>
                  <a:t>K</a:t>
                </a:r>
                <a:r>
                  <a:rPr lang="zh-CN" altLang="zh-CN" sz="1800" kern="100" dirty="0">
                    <a:effectLst/>
                    <a:latin typeface="Times New Roman" panose="02020603050405020304" pitchFamily="18" charset="0"/>
                    <a:ea typeface="宋体" panose="02010600030101010101" pitchFamily="2" charset="-122"/>
                  </a:rPr>
                  <a:t>量级。</a:t>
                </a:r>
              </a:p>
              <a:p>
                <a:endParaRPr lang="zh-CN" altLang="en-US" dirty="0"/>
              </a:p>
            </p:txBody>
          </p:sp>
        </mc:Fallback>
      </mc:AlternateContent>
      <p:sp>
        <p:nvSpPr>
          <p:cNvPr id="4" name="灯片编号占位符 3"/>
          <p:cNvSpPr>
            <a:spLocks noGrp="1"/>
          </p:cNvSpPr>
          <p:nvPr>
            <p:ph type="sldNum" sz="quarter" idx="5"/>
          </p:nvPr>
        </p:nvSpPr>
        <p:spPr/>
        <p:txBody>
          <a:bodyPr/>
          <a:lstStyle/>
          <a:p>
            <a:fld id="{8AAA2DB7-8973-4964-8E83-0FC396AC9B6B}" type="slidenum">
              <a:rPr lang="en-US" altLang="zh-CN" smtClean="0"/>
              <a:t>129</a:t>
            </a:fld>
            <a:endParaRPr lang="en-US" altLang="zh-CN"/>
          </a:p>
        </p:txBody>
      </p:sp>
    </p:spTree>
    <p:extLst>
      <p:ext uri="{BB962C8B-B14F-4D97-AF65-F5344CB8AC3E}">
        <p14:creationId xmlns:p14="http://schemas.microsoft.com/office/powerpoint/2010/main" val="14776208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200" kern="1200" dirty="0">
                    <a:solidFill>
                      <a:schemeClr val="tx1"/>
                    </a:solidFill>
                    <a:effectLst/>
                    <a:latin typeface="Arial" panose="020B0604020202020204" pitchFamily="34" charset="0"/>
                    <a:ea typeface="宋体" panose="02010600030101010101" pitchFamily="2" charset="-122"/>
                    <a:cs typeface="+mn-cs"/>
                  </a:rPr>
                  <a:t>根据牛顿力学能量</a:t>
                </a:r>
                <a14:m>
                  <m:oMath xmlns:m="http://schemas.openxmlformats.org/officeDocument/2006/math">
                    <m:r>
                      <a:rPr lang="zh-CN" altLang="en-US" sz="1200" i="1" kern="1200" smtClean="0">
                        <a:solidFill>
                          <a:schemeClr val="tx1"/>
                        </a:solidFill>
                        <a:latin typeface="Cambria Math" panose="02040503050406030204" pitchFamily="18" charset="0"/>
                        <a:ea typeface="宋体" panose="02010600030101010101" pitchFamily="2" charset="-122"/>
                        <a:cs typeface="+mn-cs"/>
                      </a:rPr>
                      <m:t>𝐸</m:t>
                    </m:r>
                  </m:oMath>
                </a14:m>
                <a:r>
                  <a:rPr lang="zh-CN" altLang="zh-CN" sz="1200" kern="1200" dirty="0">
                    <a:solidFill>
                      <a:schemeClr val="tx1"/>
                    </a:solidFill>
                    <a:effectLst/>
                    <a:latin typeface="Arial" panose="020B0604020202020204" pitchFamily="34" charset="0"/>
                    <a:ea typeface="宋体" panose="02010600030101010101" pitchFamily="2" charset="-122"/>
                    <a:cs typeface="+mn-cs"/>
                  </a:rPr>
                  <a:t>和动量</a:t>
                </a:r>
                <a14:m>
                  <m:oMath xmlns:m="http://schemas.openxmlformats.org/officeDocument/2006/math">
                    <m:r>
                      <a:rPr lang="en-US" altLang="zh-CN" sz="1200" b="0" i="0" kern="1200" smtClean="0">
                        <a:solidFill>
                          <a:schemeClr val="tx1"/>
                        </a:solidFill>
                        <a:latin typeface="Cambria Math" panose="02040503050406030204" pitchFamily="18" charset="0"/>
                        <a:ea typeface="宋体" panose="02010600030101010101" pitchFamily="2" charset="-122"/>
                        <a:cs typeface="+mn-cs"/>
                      </a:rPr>
                      <m:t> </m:t>
                    </m:r>
                    <m:r>
                      <a:rPr lang="en-US" altLang="zh-CN" sz="1200" b="1" i="1" kern="1200" smtClean="0">
                        <a:solidFill>
                          <a:schemeClr val="tx1"/>
                        </a:solidFill>
                        <a:latin typeface="Cambria Math" panose="02040503050406030204" pitchFamily="18" charset="0"/>
                        <a:ea typeface="宋体" panose="02010600030101010101" pitchFamily="2" charset="-122"/>
                        <a:cs typeface="+mn-cs"/>
                      </a:rPr>
                      <m:t>𝒑</m:t>
                    </m:r>
                  </m:oMath>
                </a14:m>
                <a:r>
                  <a:rPr lang="en-US" altLang="zh-CN" sz="1200" b="1" i="1" kern="1200" dirty="0">
                    <a:solidFill>
                      <a:schemeClr val="tx1"/>
                    </a:solidFill>
                    <a:effectLst/>
                    <a:latin typeface="Arial" panose="020B0604020202020204" pitchFamily="34" charset="0"/>
                    <a:ea typeface="宋体" panose="02010600030101010101" pitchFamily="2" charset="-122"/>
                    <a:cs typeface="+mn-cs"/>
                  </a:rPr>
                  <a:t> </a:t>
                </a:r>
                <a:r>
                  <a:rPr lang="zh-CN" altLang="zh-CN" sz="1200" kern="1200" dirty="0">
                    <a:solidFill>
                      <a:schemeClr val="tx1"/>
                    </a:solidFill>
                    <a:effectLst/>
                    <a:latin typeface="Arial" panose="020B0604020202020204" pitchFamily="34" charset="0"/>
                    <a:ea typeface="宋体" panose="02010600030101010101" pitchFamily="2" charset="-122"/>
                    <a:cs typeface="+mn-cs"/>
                  </a:rPr>
                  <a:t>的关系</a:t>
                </a:r>
                <a14:m>
                  <m:oMath xmlns:m="http://schemas.openxmlformats.org/officeDocument/2006/math">
                    <m:r>
                      <a:rPr lang="zh-CN" altLang="en-US" sz="1200" i="1" kern="1200" smtClean="0">
                        <a:solidFill>
                          <a:schemeClr val="tx1"/>
                        </a:solidFill>
                        <a:latin typeface="Cambria Math" panose="02040503050406030204" pitchFamily="18" charset="0"/>
                        <a:ea typeface="宋体" panose="02010600030101010101" pitchFamily="2" charset="-122"/>
                        <a:cs typeface="+mn-cs"/>
                      </a:rPr>
                      <m:t>𝐸</m:t>
                    </m:r>
                    <m:r>
                      <a:rPr lang="zh-CN" altLang="en-US" sz="1200" i="0" kern="1200">
                        <a:solidFill>
                          <a:schemeClr val="tx1"/>
                        </a:solidFill>
                        <a:latin typeface="Cambria Math" panose="02040503050406030204" pitchFamily="18" charset="0"/>
                        <a:ea typeface="宋体" panose="02010600030101010101" pitchFamily="2" charset="-122"/>
                        <a:cs typeface="+mn-cs"/>
                      </a:rPr>
                      <m:t>=</m:t>
                    </m:r>
                    <m:f>
                      <m:fPr>
                        <m:ctrlPr>
                          <a:rPr lang="zh-CN" altLang="en-US" sz="1200" i="1" kern="1200">
                            <a:solidFill>
                              <a:schemeClr val="tx1"/>
                            </a:solidFill>
                            <a:latin typeface="Cambria Math" panose="02040503050406030204" pitchFamily="18" charset="0"/>
                            <a:ea typeface="宋体" panose="02010600030101010101" pitchFamily="2" charset="-122"/>
                            <a:cs typeface="+mn-cs"/>
                          </a:rPr>
                        </m:ctrlPr>
                      </m:fPr>
                      <m:num>
                        <m:r>
                          <a:rPr lang="zh-CN" altLang="en-US" sz="1200" i="0" kern="1200">
                            <a:solidFill>
                              <a:schemeClr val="tx1"/>
                            </a:solidFill>
                            <a:latin typeface="Cambria Math" panose="02040503050406030204" pitchFamily="18" charset="0"/>
                            <a:ea typeface="宋体" panose="02010600030101010101" pitchFamily="2" charset="-122"/>
                            <a:cs typeface="+mn-cs"/>
                          </a:rPr>
                          <m:t>1</m:t>
                        </m:r>
                      </m:num>
                      <m:den>
                        <m:r>
                          <a:rPr lang="zh-CN" altLang="en-US" sz="1200" i="0" kern="1200">
                            <a:solidFill>
                              <a:schemeClr val="tx1"/>
                            </a:solidFill>
                            <a:latin typeface="Cambria Math" panose="02040503050406030204" pitchFamily="18" charset="0"/>
                            <a:ea typeface="宋体" panose="02010600030101010101" pitchFamily="2" charset="-122"/>
                            <a:cs typeface="+mn-cs"/>
                          </a:rPr>
                          <m:t>2</m:t>
                        </m:r>
                        <m:r>
                          <a:rPr lang="zh-CN" altLang="en-US" sz="1200" i="1" kern="1200">
                            <a:solidFill>
                              <a:schemeClr val="tx1"/>
                            </a:solidFill>
                            <a:latin typeface="Cambria Math" panose="02040503050406030204" pitchFamily="18" charset="0"/>
                            <a:ea typeface="宋体" panose="02010600030101010101" pitchFamily="2" charset="-122"/>
                            <a:cs typeface="+mn-cs"/>
                          </a:rPr>
                          <m:t>𝑚</m:t>
                        </m:r>
                      </m:den>
                    </m:f>
                    <m:sSup>
                      <m:sSupPr>
                        <m:ctrlPr>
                          <a:rPr lang="zh-CN" altLang="en-US" sz="1200" i="1" kern="1200">
                            <a:solidFill>
                              <a:schemeClr val="tx1"/>
                            </a:solidFill>
                            <a:latin typeface="Cambria Math" panose="02040503050406030204" pitchFamily="18" charset="0"/>
                            <a:ea typeface="宋体" panose="02010600030101010101" pitchFamily="2" charset="-122"/>
                            <a:cs typeface="+mn-cs"/>
                          </a:rPr>
                        </m:ctrlPr>
                      </m:sSupPr>
                      <m:e>
                        <m:r>
                          <a:rPr lang="zh-CN" altLang="en-US" sz="1200" i="1" kern="1200">
                            <a:solidFill>
                              <a:schemeClr val="tx1"/>
                            </a:solidFill>
                            <a:latin typeface="Cambria Math" panose="02040503050406030204" pitchFamily="18" charset="0"/>
                            <a:ea typeface="宋体" panose="02010600030101010101" pitchFamily="2" charset="-122"/>
                            <a:cs typeface="+mn-cs"/>
                          </a:rPr>
                          <m:t>𝑝</m:t>
                        </m:r>
                      </m:e>
                      <m:sup>
                        <m:r>
                          <a:rPr lang="zh-CN" altLang="en-US" sz="1200" i="0" kern="1200">
                            <a:solidFill>
                              <a:schemeClr val="tx1"/>
                            </a:solidFill>
                            <a:latin typeface="Cambria Math" panose="02040503050406030204" pitchFamily="18" charset="0"/>
                            <a:ea typeface="宋体" panose="02010600030101010101" pitchFamily="2" charset="-122"/>
                            <a:cs typeface="+mn-cs"/>
                          </a:rPr>
                          <m:t>2</m:t>
                        </m:r>
                      </m:sup>
                    </m:sSup>
                  </m:oMath>
                </a14:m>
                <a:r>
                  <a:rPr lang="zh-CN" altLang="zh-CN" sz="1200" kern="1200" dirty="0">
                    <a:solidFill>
                      <a:schemeClr val="tx1"/>
                    </a:solidFill>
                    <a:effectLst/>
                    <a:latin typeface="Arial" panose="020B0604020202020204" pitchFamily="34" charset="0"/>
                    <a:ea typeface="宋体" panose="02010600030101010101" pitchFamily="2" charset="-122"/>
                    <a:cs typeface="+mn-cs"/>
                  </a:rPr>
                  <a:t>以及</a:t>
                </a:r>
                <a14:m>
                  <m:oMath xmlns:m="http://schemas.openxmlformats.org/officeDocument/2006/math">
                    <m:r>
                      <a:rPr lang="zh-CN" altLang="en-US" sz="1200" i="1" kern="1200" smtClean="0">
                        <a:solidFill>
                          <a:schemeClr val="tx1"/>
                        </a:solidFill>
                        <a:latin typeface="Cambria Math" panose="02040503050406030204" pitchFamily="18" charset="0"/>
                        <a:ea typeface="宋体" panose="02010600030101010101" pitchFamily="2" charset="-122"/>
                        <a:cs typeface="+mn-cs"/>
                      </a:rPr>
                      <m:t>𝑝</m:t>
                    </m:r>
                    <m:r>
                      <a:rPr lang="zh-CN" altLang="en-US" sz="1200" i="0" kern="1200">
                        <a:solidFill>
                          <a:schemeClr val="tx1"/>
                        </a:solidFill>
                        <a:latin typeface="Cambria Math" panose="02040503050406030204" pitchFamily="18" charset="0"/>
                        <a:ea typeface="宋体" panose="02010600030101010101" pitchFamily="2" charset="-122"/>
                        <a:cs typeface="+mn-cs"/>
                      </a:rPr>
                      <m:t>=ℏ</m:t>
                    </m:r>
                    <m:r>
                      <a:rPr lang="zh-CN" altLang="en-US" sz="1200" i="1" kern="1200">
                        <a:solidFill>
                          <a:schemeClr val="tx1"/>
                        </a:solidFill>
                        <a:latin typeface="Cambria Math" panose="02040503050406030204" pitchFamily="18" charset="0"/>
                        <a:ea typeface="宋体" panose="02010600030101010101" pitchFamily="2" charset="-122"/>
                        <a:cs typeface="+mn-cs"/>
                      </a:rPr>
                      <m:t>𝑘</m:t>
                    </m:r>
                  </m:oMath>
                </a14:m>
                <a:r>
                  <a:rPr lang="zh-CN" altLang="zh-CN" sz="1200" kern="1200" dirty="0">
                    <a:solidFill>
                      <a:schemeClr val="tx1"/>
                    </a:solidFill>
                    <a:effectLst/>
                    <a:latin typeface="Arial" panose="020B0604020202020204" pitchFamily="34" charset="0"/>
                    <a:ea typeface="宋体" panose="02010600030101010101" pitchFamily="2" charset="-122"/>
                    <a:cs typeface="+mn-cs"/>
                  </a:rPr>
                  <a:t>，可得：</a:t>
                </a:r>
                <a:endParaRPr lang="en-US" altLang="zh-CN" sz="1200" kern="1200" dirty="0">
                  <a:solidFill>
                    <a:schemeClr val="tx1"/>
                  </a:solidFill>
                  <a:effectLst/>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lang="zh-CN" altLang="en-US" sz="1200" i="1" kern="1200" smtClean="0">
                          <a:solidFill>
                            <a:schemeClr val="tx1"/>
                          </a:solidFill>
                          <a:latin typeface="Cambria Math" panose="02040503050406030204" pitchFamily="18" charset="0"/>
                          <a:ea typeface="宋体" panose="02010600030101010101" pitchFamily="2" charset="-122"/>
                          <a:cs typeface="+mn-cs"/>
                        </a:rPr>
                        <m:t>𝐸</m:t>
                      </m:r>
                      <m:r>
                        <a:rPr lang="zh-CN" altLang="en-US" sz="1200" i="0" kern="1200">
                          <a:solidFill>
                            <a:schemeClr val="tx1"/>
                          </a:solidFill>
                          <a:latin typeface="Cambria Math" panose="02040503050406030204" pitchFamily="18" charset="0"/>
                          <a:ea typeface="宋体" panose="02010600030101010101" pitchFamily="2" charset="-122"/>
                          <a:cs typeface="+mn-cs"/>
                        </a:rPr>
                        <m:t>(</m:t>
                      </m:r>
                      <m:r>
                        <a:rPr lang="zh-CN" altLang="en-US" sz="1200" i="1" kern="1200">
                          <a:solidFill>
                            <a:schemeClr val="tx1"/>
                          </a:solidFill>
                          <a:latin typeface="Cambria Math" panose="02040503050406030204" pitchFamily="18" charset="0"/>
                          <a:ea typeface="宋体" panose="02010600030101010101" pitchFamily="2" charset="-122"/>
                          <a:cs typeface="+mn-cs"/>
                        </a:rPr>
                        <m:t>𝑘</m:t>
                      </m:r>
                      <m:r>
                        <a:rPr lang="zh-CN" altLang="en-US" sz="1200" i="0" kern="1200">
                          <a:solidFill>
                            <a:schemeClr val="tx1"/>
                          </a:solidFill>
                          <a:latin typeface="Cambria Math" panose="02040503050406030204" pitchFamily="18" charset="0"/>
                          <a:ea typeface="宋体" panose="02010600030101010101" pitchFamily="2" charset="-122"/>
                          <a:cs typeface="+mn-cs"/>
                        </a:rPr>
                        <m:t>)=</m:t>
                      </m:r>
                      <m:f>
                        <m:fPr>
                          <m:ctrlPr>
                            <a:rPr lang="zh-CN" altLang="en-US" sz="1200" i="1" kern="1200">
                              <a:solidFill>
                                <a:schemeClr val="tx1"/>
                              </a:solidFill>
                              <a:latin typeface="Cambria Math" panose="02040503050406030204" pitchFamily="18" charset="0"/>
                              <a:ea typeface="宋体" panose="02010600030101010101" pitchFamily="2" charset="-122"/>
                              <a:cs typeface="+mn-cs"/>
                            </a:rPr>
                          </m:ctrlPr>
                        </m:fPr>
                        <m:num>
                          <m:sSup>
                            <m:sSupPr>
                              <m:ctrlPr>
                                <a:rPr lang="zh-CN" altLang="en-US" sz="1200" i="1" kern="1200">
                                  <a:solidFill>
                                    <a:schemeClr val="tx1"/>
                                  </a:solidFill>
                                  <a:latin typeface="Cambria Math" panose="02040503050406030204" pitchFamily="18" charset="0"/>
                                  <a:ea typeface="宋体" panose="02010600030101010101" pitchFamily="2" charset="-122"/>
                                  <a:cs typeface="+mn-cs"/>
                                </a:rPr>
                              </m:ctrlPr>
                            </m:sSupPr>
                            <m:e>
                              <m:r>
                                <a:rPr lang="zh-CN" altLang="en-US" sz="1200" i="0" kern="1200">
                                  <a:solidFill>
                                    <a:schemeClr val="tx1"/>
                                  </a:solidFill>
                                  <a:latin typeface="Cambria Math" panose="02040503050406030204" pitchFamily="18" charset="0"/>
                                  <a:ea typeface="宋体" panose="02010600030101010101" pitchFamily="2" charset="-122"/>
                                  <a:cs typeface="+mn-cs"/>
                                </a:rPr>
                                <m:t>ℏ</m:t>
                              </m:r>
                            </m:e>
                            <m:sup>
                              <m:r>
                                <a:rPr lang="zh-CN" altLang="en-US" sz="1200" i="0" kern="1200">
                                  <a:solidFill>
                                    <a:schemeClr val="tx1"/>
                                  </a:solidFill>
                                  <a:latin typeface="Cambria Math" panose="02040503050406030204" pitchFamily="18" charset="0"/>
                                  <a:ea typeface="宋体" panose="02010600030101010101" pitchFamily="2" charset="-122"/>
                                  <a:cs typeface="+mn-cs"/>
                                </a:rPr>
                                <m:t>2</m:t>
                              </m:r>
                            </m:sup>
                          </m:sSup>
                          <m:sSup>
                            <m:sSupPr>
                              <m:ctrlPr>
                                <a:rPr lang="zh-CN" altLang="en-US" sz="1200" i="1" kern="1200">
                                  <a:solidFill>
                                    <a:schemeClr val="tx1"/>
                                  </a:solidFill>
                                  <a:latin typeface="Cambria Math" panose="02040503050406030204" pitchFamily="18" charset="0"/>
                                  <a:ea typeface="宋体" panose="02010600030101010101" pitchFamily="2" charset="-122"/>
                                  <a:cs typeface="+mn-cs"/>
                                </a:rPr>
                              </m:ctrlPr>
                            </m:sSupPr>
                            <m:e>
                              <m:r>
                                <a:rPr lang="zh-CN" altLang="en-US" sz="1200" i="1" kern="1200">
                                  <a:solidFill>
                                    <a:schemeClr val="tx1"/>
                                  </a:solidFill>
                                  <a:latin typeface="Cambria Math" panose="02040503050406030204" pitchFamily="18" charset="0"/>
                                  <a:ea typeface="宋体" panose="02010600030101010101" pitchFamily="2" charset="-122"/>
                                  <a:cs typeface="+mn-cs"/>
                                </a:rPr>
                                <m:t>𝑘</m:t>
                              </m:r>
                            </m:e>
                            <m:sup>
                              <m:r>
                                <a:rPr lang="zh-CN" altLang="en-US" sz="1200" i="0" kern="1200">
                                  <a:solidFill>
                                    <a:schemeClr val="tx1"/>
                                  </a:solidFill>
                                  <a:latin typeface="Cambria Math" panose="02040503050406030204" pitchFamily="18" charset="0"/>
                                  <a:ea typeface="宋体" panose="02010600030101010101" pitchFamily="2" charset="-122"/>
                                  <a:cs typeface="+mn-cs"/>
                                </a:rPr>
                                <m:t>2</m:t>
                              </m:r>
                            </m:sup>
                          </m:sSup>
                        </m:num>
                        <m:den>
                          <m:r>
                            <a:rPr lang="zh-CN" altLang="en-US" sz="1200" i="0" kern="1200">
                              <a:solidFill>
                                <a:schemeClr val="tx1"/>
                              </a:solidFill>
                              <a:latin typeface="Cambria Math" panose="02040503050406030204" pitchFamily="18" charset="0"/>
                              <a:ea typeface="宋体" panose="02010600030101010101" pitchFamily="2" charset="-122"/>
                              <a:cs typeface="+mn-cs"/>
                            </a:rPr>
                            <m:t>2</m:t>
                          </m:r>
                          <m:r>
                            <a:rPr lang="zh-CN" altLang="en-US" sz="1200" i="1" kern="1200">
                              <a:solidFill>
                                <a:schemeClr val="tx1"/>
                              </a:solidFill>
                              <a:latin typeface="Cambria Math" panose="02040503050406030204" pitchFamily="18" charset="0"/>
                              <a:ea typeface="宋体" panose="02010600030101010101" pitchFamily="2" charset="-122"/>
                              <a:cs typeface="+mn-cs"/>
                            </a:rPr>
                            <m:t>𝑚</m:t>
                          </m:r>
                        </m:den>
                      </m:f>
                    </m:oMath>
                  </m:oMathPara>
                </a14:m>
                <a:endParaRPr lang="en-US" altLang="zh-CN" sz="1200" kern="1200" dirty="0">
                  <a:solidFill>
                    <a:schemeClr val="tx1"/>
                  </a:solidFill>
                  <a:effectLst/>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200" kern="1200" dirty="0">
                    <a:solidFill>
                      <a:schemeClr val="tx1"/>
                    </a:solidFill>
                    <a:effectLst/>
                    <a:latin typeface="Arial" panose="020B0604020202020204" pitchFamily="34" charset="0"/>
                    <a:ea typeface="宋体" panose="02010600030101010101" pitchFamily="2" charset="-122"/>
                    <a:cs typeface="+mn-cs"/>
                  </a:rPr>
                  <a:t>即：</a:t>
                </a: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lang="zh-CN" altLang="en-US" sz="1200" i="1" kern="1200" smtClean="0">
                              <a:solidFill>
                                <a:schemeClr val="tx1"/>
                              </a:solidFill>
                              <a:latin typeface="Cambria Math" panose="02040503050406030204" pitchFamily="18" charset="0"/>
                              <a:ea typeface="宋体" panose="02010600030101010101" pitchFamily="2" charset="-122"/>
                              <a:cs typeface="+mn-cs"/>
                            </a:rPr>
                          </m:ctrlPr>
                        </m:sSupPr>
                        <m:e>
                          <m:r>
                            <a:rPr lang="zh-CN" altLang="en-US" sz="1200" i="1" kern="1200">
                              <a:solidFill>
                                <a:schemeClr val="tx1"/>
                              </a:solidFill>
                              <a:latin typeface="Cambria Math" panose="02040503050406030204" pitchFamily="18" charset="0"/>
                              <a:ea typeface="宋体" panose="02010600030101010101" pitchFamily="2" charset="-122"/>
                              <a:cs typeface="+mn-cs"/>
                            </a:rPr>
                            <m:t>𝑘</m:t>
                          </m:r>
                        </m:e>
                        <m:sup>
                          <m:r>
                            <a:rPr lang="zh-CN" altLang="en-US" sz="1200" i="0" kern="1200">
                              <a:solidFill>
                                <a:schemeClr val="tx1"/>
                              </a:solidFill>
                              <a:latin typeface="Cambria Math" panose="02040503050406030204" pitchFamily="18" charset="0"/>
                              <a:ea typeface="宋体" panose="02010600030101010101" pitchFamily="2" charset="-122"/>
                              <a:cs typeface="+mn-cs"/>
                            </a:rPr>
                            <m:t>2</m:t>
                          </m:r>
                        </m:sup>
                      </m:sSup>
                      <m:r>
                        <a:rPr lang="zh-CN" altLang="en-US" sz="1200" i="0" kern="1200">
                          <a:solidFill>
                            <a:schemeClr val="tx1"/>
                          </a:solidFill>
                          <a:latin typeface="Cambria Math" panose="02040503050406030204" pitchFamily="18" charset="0"/>
                          <a:ea typeface="宋体" panose="02010600030101010101" pitchFamily="2" charset="-122"/>
                          <a:cs typeface="+mn-cs"/>
                        </a:rPr>
                        <m:t>=</m:t>
                      </m:r>
                      <m:f>
                        <m:fPr>
                          <m:ctrlPr>
                            <a:rPr lang="zh-CN" altLang="en-US" sz="1200" i="1" kern="1200">
                              <a:solidFill>
                                <a:schemeClr val="tx1"/>
                              </a:solidFill>
                              <a:latin typeface="Cambria Math" panose="02040503050406030204" pitchFamily="18" charset="0"/>
                              <a:ea typeface="宋体" panose="02010600030101010101" pitchFamily="2" charset="-122"/>
                              <a:cs typeface="+mn-cs"/>
                            </a:rPr>
                          </m:ctrlPr>
                        </m:fPr>
                        <m:num>
                          <m:r>
                            <a:rPr lang="zh-CN" altLang="en-US" sz="1200" i="0" kern="1200">
                              <a:solidFill>
                                <a:schemeClr val="tx1"/>
                              </a:solidFill>
                              <a:latin typeface="Cambria Math" panose="02040503050406030204" pitchFamily="18" charset="0"/>
                              <a:ea typeface="宋体" panose="02010600030101010101" pitchFamily="2" charset="-122"/>
                              <a:cs typeface="+mn-cs"/>
                            </a:rPr>
                            <m:t>2</m:t>
                          </m:r>
                          <m:r>
                            <a:rPr lang="zh-CN" altLang="en-US" sz="1200" i="1" kern="1200">
                              <a:solidFill>
                                <a:schemeClr val="tx1"/>
                              </a:solidFill>
                              <a:latin typeface="Cambria Math" panose="02040503050406030204" pitchFamily="18" charset="0"/>
                              <a:ea typeface="宋体" panose="02010600030101010101" pitchFamily="2" charset="-122"/>
                              <a:cs typeface="+mn-cs"/>
                            </a:rPr>
                            <m:t>𝑚𝐸</m:t>
                          </m:r>
                        </m:num>
                        <m:den>
                          <m:sSup>
                            <m:sSupPr>
                              <m:ctrlPr>
                                <a:rPr lang="zh-CN" altLang="en-US" sz="1200" i="1" kern="1200">
                                  <a:solidFill>
                                    <a:schemeClr val="tx1"/>
                                  </a:solidFill>
                                  <a:latin typeface="Cambria Math" panose="02040503050406030204" pitchFamily="18" charset="0"/>
                                  <a:ea typeface="宋体" panose="02010600030101010101" pitchFamily="2" charset="-122"/>
                                  <a:cs typeface="+mn-cs"/>
                                </a:rPr>
                              </m:ctrlPr>
                            </m:sSupPr>
                            <m:e>
                              <m:r>
                                <a:rPr lang="zh-CN" altLang="en-US" sz="1200" i="0" kern="1200">
                                  <a:solidFill>
                                    <a:schemeClr val="tx1"/>
                                  </a:solidFill>
                                  <a:latin typeface="Cambria Math" panose="02040503050406030204" pitchFamily="18" charset="0"/>
                                  <a:ea typeface="宋体" panose="02010600030101010101" pitchFamily="2" charset="-122"/>
                                  <a:cs typeface="+mn-cs"/>
                                </a:rPr>
                                <m:t>ℏ</m:t>
                              </m:r>
                            </m:e>
                            <m:sup>
                              <m:r>
                                <a:rPr lang="zh-CN" altLang="en-US" sz="1200" i="0" kern="1200">
                                  <a:solidFill>
                                    <a:schemeClr val="tx1"/>
                                  </a:solidFill>
                                  <a:latin typeface="Cambria Math" panose="02040503050406030204" pitchFamily="18" charset="0"/>
                                  <a:ea typeface="宋体" panose="02010600030101010101" pitchFamily="2" charset="-122"/>
                                  <a:cs typeface="+mn-cs"/>
                                </a:rPr>
                                <m:t>2</m:t>
                              </m:r>
                            </m:sup>
                          </m:sSup>
                        </m:den>
                      </m:f>
                    </m:oMath>
                  </m:oMathPara>
                </a14:m>
                <a:endParaRPr lang="en-US" altLang="zh-CN" sz="1200" kern="1200" dirty="0">
                  <a:solidFill>
                    <a:schemeClr val="tx1"/>
                  </a:solidFill>
                  <a:effectLst/>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sz="1200" kern="1200" dirty="0">
                    <a:solidFill>
                      <a:schemeClr val="tx1"/>
                    </a:solidFill>
                    <a:effectLst/>
                    <a:latin typeface="Arial" panose="020B0604020202020204" pitchFamily="34" charset="0"/>
                    <a:ea typeface="宋体" panose="02010600030101010101" pitchFamily="2" charset="-122"/>
                    <a:cs typeface="+mn-cs"/>
                  </a:rPr>
                  <a:t>也称为自由电子的</a:t>
                </a:r>
                <a14:m>
                  <m:oMath xmlns:m="http://schemas.openxmlformats.org/officeDocument/2006/math">
                    <m:r>
                      <a:rPr lang="zh-CN" altLang="en-US" sz="1200" i="1" kern="1200" smtClean="0">
                        <a:solidFill>
                          <a:schemeClr val="tx1"/>
                        </a:solidFill>
                        <a:latin typeface="Cambria Math" panose="02040503050406030204" pitchFamily="18" charset="0"/>
                        <a:ea typeface="宋体" panose="02010600030101010101" pitchFamily="2" charset="-122"/>
                        <a:cs typeface="+mn-cs"/>
                      </a:rPr>
                      <m:t>𝐸</m:t>
                    </m:r>
                    <m:r>
                      <a:rPr lang="en-US" altLang="zh-CN" sz="1200" b="0" i="1" kern="1200" smtClean="0">
                        <a:solidFill>
                          <a:schemeClr val="tx1"/>
                        </a:solidFill>
                        <a:latin typeface="Cambria Math" panose="02040503050406030204" pitchFamily="18" charset="0"/>
                        <a:ea typeface="宋体" panose="02010600030101010101" pitchFamily="2" charset="-122"/>
                        <a:cs typeface="+mn-cs"/>
                      </a:rPr>
                      <m:t>−</m:t>
                    </m:r>
                    <m:r>
                      <a:rPr lang="en-US" altLang="zh-CN" sz="1200" b="0" i="1" kern="1200" smtClean="0">
                        <a:solidFill>
                          <a:schemeClr val="tx1"/>
                        </a:solidFill>
                        <a:latin typeface="Cambria Math" panose="02040503050406030204" pitchFamily="18" charset="0"/>
                        <a:ea typeface="宋体" panose="02010600030101010101" pitchFamily="2" charset="-122"/>
                        <a:cs typeface="+mn-cs"/>
                      </a:rPr>
                      <m:t>𝑘</m:t>
                    </m:r>
                  </m:oMath>
                </a14:m>
                <a:r>
                  <a:rPr lang="en-US" altLang="zh-CN" sz="1200" kern="1200" dirty="0">
                    <a:solidFill>
                      <a:schemeClr val="tx1"/>
                    </a:solidFill>
                    <a:effectLst/>
                    <a:latin typeface="Arial" panose="020B0604020202020204" pitchFamily="34" charset="0"/>
                    <a:ea typeface="宋体" panose="02010600030101010101" pitchFamily="2" charset="-122"/>
                    <a:cs typeface="+mn-cs"/>
                  </a:rPr>
                  <a:t> </a:t>
                </a:r>
                <a:r>
                  <a:rPr lang="zh-CN" altLang="en-US" sz="1200" kern="1200" dirty="0">
                    <a:solidFill>
                      <a:schemeClr val="tx1"/>
                    </a:solidFill>
                    <a:effectLst/>
                    <a:latin typeface="Arial" panose="020B0604020202020204" pitchFamily="34" charset="0"/>
                    <a:ea typeface="宋体" panose="02010600030101010101" pitchFamily="2" charset="-122"/>
                    <a:cs typeface="+mn-cs"/>
                  </a:rPr>
                  <a:t>关系，</a:t>
                </a:r>
                <a14:m>
                  <m:oMath xmlns:m="http://schemas.openxmlformats.org/officeDocument/2006/math">
                    <m:r>
                      <a:rPr lang="zh-CN" altLang="en-US" sz="1200" i="1" kern="1200" smtClean="0">
                        <a:solidFill>
                          <a:schemeClr val="tx1"/>
                        </a:solidFill>
                        <a:latin typeface="Cambria Math" panose="02040503050406030204" pitchFamily="18" charset="0"/>
                        <a:ea typeface="宋体" panose="02010600030101010101" pitchFamily="2" charset="-122"/>
                        <a:cs typeface="+mn-cs"/>
                      </a:rPr>
                      <m:t>𝐸</m:t>
                    </m:r>
                    <m:r>
                      <a:rPr lang="en-US" altLang="zh-CN" sz="1200" b="0" i="1" kern="1200" smtClean="0">
                        <a:solidFill>
                          <a:schemeClr val="tx1"/>
                        </a:solidFill>
                        <a:latin typeface="Cambria Math" panose="02040503050406030204" pitchFamily="18" charset="0"/>
                        <a:ea typeface="宋体" panose="02010600030101010101" pitchFamily="2" charset="-122"/>
                        <a:cs typeface="+mn-cs"/>
                      </a:rPr>
                      <m:t>−</m:t>
                    </m:r>
                    <m:r>
                      <a:rPr lang="en-US" altLang="zh-CN" sz="1200" b="0" i="1" kern="1200" smtClean="0">
                        <a:solidFill>
                          <a:schemeClr val="tx1"/>
                        </a:solidFill>
                        <a:latin typeface="Cambria Math" panose="02040503050406030204" pitchFamily="18" charset="0"/>
                        <a:ea typeface="宋体" panose="02010600030101010101" pitchFamily="2" charset="-122"/>
                        <a:cs typeface="+mn-cs"/>
                      </a:rPr>
                      <m:t>𝑘</m:t>
                    </m:r>
                  </m:oMath>
                </a14:m>
                <a:r>
                  <a:rPr lang="zh-CN" altLang="en-US" sz="1200" kern="1200" dirty="0">
                    <a:solidFill>
                      <a:schemeClr val="tx1"/>
                    </a:solidFill>
                    <a:effectLst/>
                    <a:latin typeface="Arial" panose="020B0604020202020204" pitchFamily="34" charset="0"/>
                    <a:ea typeface="宋体" panose="02010600030101010101" pitchFamily="2" charset="-122"/>
                    <a:cs typeface="+mn-cs"/>
                  </a:rPr>
                  <a:t>关系的本质是能量和动量之间的关系。</a:t>
                </a:r>
                <a:endParaRPr lang="zh-CN" altLang="zh-CN" sz="1200" kern="1200" dirty="0">
                  <a:solidFill>
                    <a:schemeClr val="tx1"/>
                  </a:solidFill>
                  <a:effectLst/>
                  <a:latin typeface="Arial" panose="020B0604020202020204" pitchFamily="34" charset="0"/>
                  <a:ea typeface="宋体" panose="02010600030101010101" pitchFamily="2" charset="-122"/>
                  <a:cs typeface="+mn-cs"/>
                </a:endParaRPr>
              </a:p>
              <a:p>
                <a:endParaRPr lang="zh-CN" altLang="en-US" dirty="0"/>
              </a:p>
            </p:txBody>
          </p:sp>
        </mc:Choice>
        <mc:Fallback xmlns="">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200" kern="1200" dirty="0">
                    <a:solidFill>
                      <a:schemeClr val="tx1"/>
                    </a:solidFill>
                    <a:effectLst/>
                    <a:latin typeface="Arial" panose="020B0604020202020204" pitchFamily="34" charset="0"/>
                    <a:ea typeface="宋体" panose="02010600030101010101" pitchFamily="2" charset="-122"/>
                    <a:cs typeface="+mn-cs"/>
                  </a:rPr>
                  <a:t>根据牛顿力学能量</a:t>
                </a:r>
                <a:r>
                  <a:rPr lang="en-US" altLang="zh-CN" sz="1200" i="1" kern="1200" dirty="0">
                    <a:solidFill>
                      <a:schemeClr val="tx1"/>
                    </a:solidFill>
                    <a:effectLst/>
                    <a:latin typeface="Arial" panose="020B0604020202020204" pitchFamily="34" charset="0"/>
                    <a:ea typeface="宋体" panose="02010600030101010101" pitchFamily="2" charset="-122"/>
                    <a:cs typeface="+mn-cs"/>
                  </a:rPr>
                  <a:t>E</a:t>
                </a:r>
                <a:r>
                  <a:rPr lang="zh-CN" altLang="zh-CN" sz="1200" kern="1200" dirty="0">
                    <a:solidFill>
                      <a:schemeClr val="tx1"/>
                    </a:solidFill>
                    <a:effectLst/>
                    <a:latin typeface="Arial" panose="020B0604020202020204" pitchFamily="34" charset="0"/>
                    <a:ea typeface="宋体" panose="02010600030101010101" pitchFamily="2" charset="-122"/>
                    <a:cs typeface="+mn-cs"/>
                  </a:rPr>
                  <a:t>和动量</a:t>
                </a:r>
                <a:r>
                  <a:rPr lang="en-US" altLang="zh-CN" sz="1200" b="1" i="1" kern="1200" dirty="0">
                    <a:solidFill>
                      <a:schemeClr val="tx1"/>
                    </a:solidFill>
                    <a:effectLst/>
                    <a:latin typeface="Arial" panose="020B0604020202020204" pitchFamily="34" charset="0"/>
                    <a:ea typeface="宋体" panose="02010600030101010101" pitchFamily="2" charset="-122"/>
                    <a:cs typeface="+mn-cs"/>
                  </a:rPr>
                  <a:t>p</a:t>
                </a:r>
                <a:r>
                  <a:rPr lang="zh-CN" altLang="zh-CN" sz="1200" kern="1200" dirty="0">
                    <a:solidFill>
                      <a:schemeClr val="tx1"/>
                    </a:solidFill>
                    <a:effectLst/>
                    <a:latin typeface="Arial" panose="020B0604020202020204" pitchFamily="34" charset="0"/>
                    <a:ea typeface="宋体" panose="02010600030101010101" pitchFamily="2" charset="-122"/>
                    <a:cs typeface="+mn-cs"/>
                  </a:rPr>
                  <a:t>的关系</a:t>
                </a:r>
                <a:r>
                  <a:rPr lang="zh-CN" altLang="en-US" sz="1200" i="0" kern="1200">
                    <a:solidFill>
                      <a:schemeClr val="tx1"/>
                    </a:solidFill>
                    <a:latin typeface="Arial" panose="020B0604020202020204" pitchFamily="34" charset="0"/>
                    <a:ea typeface="宋体" panose="02010600030101010101" pitchFamily="2" charset="-122"/>
                    <a:cs typeface="+mn-cs"/>
                  </a:rPr>
                  <a:t>𝐸=1/2𝑚 𝑝^2</a:t>
                </a:r>
                <a:r>
                  <a:rPr lang="zh-CN" altLang="zh-CN" sz="1200" kern="1200" dirty="0">
                    <a:solidFill>
                      <a:schemeClr val="tx1"/>
                    </a:solidFill>
                    <a:effectLst/>
                    <a:latin typeface="Arial" panose="020B0604020202020204" pitchFamily="34" charset="0"/>
                    <a:ea typeface="宋体" panose="02010600030101010101" pitchFamily="2" charset="-122"/>
                    <a:cs typeface="+mn-cs"/>
                  </a:rPr>
                  <a:t>以及</a:t>
                </a:r>
                <a:r>
                  <a:rPr lang="zh-CN" altLang="en-US" sz="1200" i="0" kern="1200">
                    <a:solidFill>
                      <a:schemeClr val="tx1"/>
                    </a:solidFill>
                    <a:latin typeface="Arial" panose="020B0604020202020204" pitchFamily="34" charset="0"/>
                    <a:ea typeface="宋体" panose="02010600030101010101" pitchFamily="2" charset="-122"/>
                    <a:cs typeface="+mn-cs"/>
                  </a:rPr>
                  <a:t>𝑝=ℏ𝑘</a:t>
                </a:r>
                <a:r>
                  <a:rPr lang="zh-CN" altLang="zh-CN" sz="1200" kern="1200" dirty="0">
                    <a:solidFill>
                      <a:schemeClr val="tx1"/>
                    </a:solidFill>
                    <a:effectLst/>
                    <a:latin typeface="Arial" panose="020B0604020202020204" pitchFamily="34" charset="0"/>
                    <a:ea typeface="宋体" panose="02010600030101010101" pitchFamily="2" charset="-122"/>
                    <a:cs typeface="+mn-cs"/>
                  </a:rPr>
                  <a:t>，可得：</a:t>
                </a:r>
                <a:endParaRPr lang="en-US" altLang="zh-CN" sz="1200" kern="1200" dirty="0">
                  <a:solidFill>
                    <a:schemeClr val="tx1"/>
                  </a:solidFill>
                  <a:effectLst/>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sz="1200" i="0" kern="1200">
                    <a:solidFill>
                      <a:schemeClr val="tx1"/>
                    </a:solidFill>
                    <a:latin typeface="Arial" panose="020B0604020202020204" pitchFamily="34" charset="0"/>
                    <a:ea typeface="宋体" panose="02010600030101010101" pitchFamily="2" charset="-122"/>
                    <a:cs typeface="+mn-cs"/>
                  </a:rPr>
                  <a:t>𝐸(𝑘)=(ℏ^2 𝑘^2)/2𝑚</a:t>
                </a:r>
                <a:endParaRPr lang="en-US" altLang="zh-CN" sz="1200" kern="1200" dirty="0">
                  <a:solidFill>
                    <a:schemeClr val="tx1"/>
                  </a:solidFill>
                  <a:effectLst/>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200" kern="1200" dirty="0">
                    <a:solidFill>
                      <a:schemeClr val="tx1"/>
                    </a:solidFill>
                    <a:effectLst/>
                    <a:latin typeface="Arial" panose="020B0604020202020204" pitchFamily="34" charset="0"/>
                    <a:ea typeface="宋体" panose="02010600030101010101" pitchFamily="2" charset="-122"/>
                    <a:cs typeface="+mn-cs"/>
                  </a:rPr>
                  <a:t>即：</a:t>
                </a:r>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sz="1200" i="0" kern="1200">
                    <a:solidFill>
                      <a:schemeClr val="tx1"/>
                    </a:solidFill>
                    <a:latin typeface="Arial" panose="020B0604020202020204" pitchFamily="34" charset="0"/>
                    <a:ea typeface="宋体" panose="02010600030101010101" pitchFamily="2" charset="-122"/>
                    <a:cs typeface="+mn-cs"/>
                  </a:rPr>
                  <a:t>𝑘^2=2𝑚𝐸/ℏ^2 </a:t>
                </a:r>
                <a:endParaRPr lang="zh-CN" altLang="zh-CN" sz="1200" kern="1200" dirty="0">
                  <a:solidFill>
                    <a:schemeClr val="tx1"/>
                  </a:solidFill>
                  <a:effectLst/>
                  <a:latin typeface="Arial" panose="020B0604020202020204" pitchFamily="34" charset="0"/>
                  <a:ea typeface="宋体" panose="02010600030101010101" pitchFamily="2" charset="-122"/>
                  <a:cs typeface="+mn-cs"/>
                </a:endParaRPr>
              </a:p>
              <a:p>
                <a:endParaRPr lang="zh-CN" altLang="en-US" dirty="0"/>
              </a:p>
            </p:txBody>
          </p:sp>
        </mc:Fallback>
      </mc:AlternateContent>
      <p:sp>
        <p:nvSpPr>
          <p:cNvPr id="4" name="灯片编号占位符 3"/>
          <p:cNvSpPr>
            <a:spLocks noGrp="1"/>
          </p:cNvSpPr>
          <p:nvPr>
            <p:ph type="sldNum" sz="quarter" idx="5"/>
          </p:nvPr>
        </p:nvSpPr>
        <p:spPr/>
        <p:txBody>
          <a:bodyPr/>
          <a:lstStyle/>
          <a:p>
            <a:fld id="{8AAA2DB7-8973-4964-8E83-0FC396AC9B6B}" type="slidenum">
              <a:rPr lang="en-US" altLang="zh-CN" smtClean="0"/>
              <a:t>13</a:t>
            </a:fld>
            <a:endParaRPr lang="en-US" altLang="zh-CN"/>
          </a:p>
        </p:txBody>
      </p:sp>
    </p:spTree>
    <p:extLst>
      <p:ext uri="{BB962C8B-B14F-4D97-AF65-F5344CB8AC3E}">
        <p14:creationId xmlns:p14="http://schemas.microsoft.com/office/powerpoint/2010/main" val="4227717248"/>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800" kern="100" dirty="0">
                    <a:effectLst/>
                    <a:latin typeface="Times New Roman" panose="02020603050405020304" pitchFamily="18" charset="0"/>
                    <a:ea typeface="宋体" panose="02010600030101010101" pitchFamily="2" charset="-122"/>
                  </a:rPr>
                  <a:t>当系统的温度</a:t>
                </a:r>
                <a14:m>
                  <m:oMath xmlns:m="http://schemas.openxmlformats.org/officeDocument/2006/math">
                    <m:r>
                      <a:rPr lang="en-US" altLang="zh-CN" sz="1800" b="0" i="1" smtClean="0">
                        <a:latin typeface="Cambria Math" panose="02040503050406030204" pitchFamily="18" charset="0"/>
                      </a:rPr>
                      <m:t>𝑇</m:t>
                    </m:r>
                    <m:r>
                      <m:rPr>
                        <m:nor/>
                      </m:rPr>
                      <a:rPr lang="en-US" altLang="zh-CN" sz="1800" kern="100" dirty="0" smtClean="0">
                        <a:effectLst/>
                        <a:latin typeface="Times New Roman" panose="02020603050405020304" pitchFamily="18" charset="0"/>
                        <a:ea typeface="宋体" panose="02010600030101010101" pitchFamily="2" charset="-122"/>
                      </a:rPr>
                      <m:t>&gt;</m:t>
                    </m:r>
                    <m:r>
                      <a:rPr lang="en-US" altLang="zh-CN" sz="1800" b="0" i="1" smtClean="0">
                        <a:latin typeface="Cambria Math" panose="02040503050406030204" pitchFamily="18" charset="0"/>
                      </a:rPr>
                      <m:t>0</m:t>
                    </m:r>
                    <m:r>
                      <a:rPr lang="en-US" altLang="zh-CN" sz="1800" b="0" i="1" smtClean="0">
                        <a:latin typeface="Cambria Math" panose="02040503050406030204" pitchFamily="18" charset="0"/>
                      </a:rPr>
                      <m:t>𝐾</m:t>
                    </m:r>
                  </m:oMath>
                </a14:m>
                <a:r>
                  <a:rPr lang="zh-CN" altLang="zh-CN" sz="1800" kern="100" dirty="0">
                    <a:effectLst/>
                    <a:latin typeface="Times New Roman" panose="02020603050405020304" pitchFamily="18" charset="0"/>
                    <a:ea typeface="宋体" panose="02010600030101010101" pitchFamily="2" charset="-122"/>
                  </a:rPr>
                  <a:t>时，电子由于热运动会被激发到较高的能态。由于电子热运动的能量一般只有几个</a:t>
                </a:r>
                <a14:m>
                  <m:oMath xmlns:m="http://schemas.openxmlformats.org/officeDocument/2006/math">
                    <m:sSub>
                      <m:sSubPr>
                        <m:ctrlPr>
                          <a:rPr lang="zh-CN" altLang="en-US" sz="1800" i="1" kern="1200" smtClean="0">
                            <a:solidFill>
                              <a:schemeClr val="tx1"/>
                            </a:solidFill>
                            <a:latin typeface="Cambria Math" panose="02040503050406030204" pitchFamily="18" charset="0"/>
                            <a:ea typeface="宋体" panose="02010600030101010101" pitchFamily="2" charset="-122"/>
                            <a:cs typeface="+mn-cs"/>
                          </a:rPr>
                        </m:ctrlPr>
                      </m:sSubPr>
                      <m:e>
                        <m:r>
                          <a:rPr lang="zh-CN" altLang="en-US" sz="1800" i="1" kern="1200">
                            <a:solidFill>
                              <a:schemeClr val="tx1"/>
                            </a:solidFill>
                            <a:latin typeface="Cambria Math" panose="02040503050406030204" pitchFamily="18" charset="0"/>
                            <a:ea typeface="宋体" panose="02010600030101010101" pitchFamily="2" charset="-122"/>
                            <a:cs typeface="+mn-cs"/>
                          </a:rPr>
                          <m:t>𝑘</m:t>
                        </m:r>
                      </m:e>
                      <m:sub>
                        <m:r>
                          <a:rPr lang="zh-CN" altLang="en-US" sz="1800" i="1" kern="1200">
                            <a:solidFill>
                              <a:schemeClr val="tx1"/>
                            </a:solidFill>
                            <a:latin typeface="Cambria Math" panose="02040503050406030204" pitchFamily="18" charset="0"/>
                            <a:ea typeface="宋体" panose="02010600030101010101" pitchFamily="2" charset="-122"/>
                            <a:cs typeface="+mn-cs"/>
                          </a:rPr>
                          <m:t>𝐵</m:t>
                        </m:r>
                      </m:sub>
                    </m:sSub>
                    <m:r>
                      <a:rPr lang="en-US" altLang="zh-CN" sz="1800" b="0" i="1" smtClean="0">
                        <a:latin typeface="Cambria Math" panose="02040503050406030204" pitchFamily="18" charset="0"/>
                      </a:rPr>
                      <m:t>𝑇</m:t>
                    </m:r>
                  </m:oMath>
                </a14:m>
                <a:r>
                  <a:rPr lang="zh-CN" altLang="zh-CN" sz="1800" kern="100" dirty="0">
                    <a:effectLst/>
                    <a:latin typeface="Times New Roman" panose="02020603050405020304" pitchFamily="18" charset="0"/>
                    <a:ea typeface="宋体" panose="02010600030101010101" pitchFamily="2" charset="-122"/>
                  </a:rPr>
                  <a:t> ，在常温下</a:t>
                </a:r>
                <a14:m>
                  <m:oMath xmlns:m="http://schemas.openxmlformats.org/officeDocument/2006/math">
                    <m:sSub>
                      <m:sSubPr>
                        <m:ctrlPr>
                          <a:rPr lang="zh-CN" altLang="en-US" sz="1800" i="1" kern="1200" smtClean="0">
                            <a:solidFill>
                              <a:schemeClr val="tx1"/>
                            </a:solidFill>
                            <a:latin typeface="Cambria Math" panose="02040503050406030204" pitchFamily="18" charset="0"/>
                            <a:ea typeface="宋体" panose="02010600030101010101" pitchFamily="2" charset="-122"/>
                            <a:cs typeface="+mn-cs"/>
                          </a:rPr>
                        </m:ctrlPr>
                      </m:sSubPr>
                      <m:e>
                        <m:r>
                          <a:rPr lang="zh-CN" altLang="en-US" sz="1800" i="1" kern="1200">
                            <a:solidFill>
                              <a:schemeClr val="tx1"/>
                            </a:solidFill>
                            <a:latin typeface="Cambria Math" panose="02040503050406030204" pitchFamily="18" charset="0"/>
                            <a:ea typeface="宋体" panose="02010600030101010101" pitchFamily="2" charset="-122"/>
                            <a:cs typeface="+mn-cs"/>
                          </a:rPr>
                          <m:t>𝑘</m:t>
                        </m:r>
                      </m:e>
                      <m:sub>
                        <m:r>
                          <a:rPr lang="zh-CN" altLang="en-US" sz="1800" i="1" kern="1200">
                            <a:solidFill>
                              <a:schemeClr val="tx1"/>
                            </a:solidFill>
                            <a:latin typeface="Cambria Math" panose="02040503050406030204" pitchFamily="18" charset="0"/>
                            <a:ea typeface="宋体" panose="02010600030101010101" pitchFamily="2" charset="-122"/>
                            <a:cs typeface="+mn-cs"/>
                          </a:rPr>
                          <m:t>𝐵</m:t>
                        </m:r>
                      </m:sub>
                    </m:sSub>
                    <m:r>
                      <a:rPr lang="en-US" altLang="zh-CN" sz="1800" b="0" i="1" smtClean="0">
                        <a:latin typeface="Cambria Math" panose="02040503050406030204" pitchFamily="18" charset="0"/>
                      </a:rPr>
                      <m:t>𝑇</m:t>
                    </m:r>
                  </m:oMath>
                </a14:m>
                <a:r>
                  <a:rPr lang="zh-CN" altLang="zh-CN" sz="1800" kern="100" dirty="0">
                    <a:effectLst/>
                    <a:latin typeface="Times New Roman" panose="02020603050405020304" pitchFamily="18" charset="0"/>
                    <a:ea typeface="宋体" panose="02010600030101010101" pitchFamily="2" charset="-122"/>
                  </a:rPr>
                  <a:t> </a:t>
                </a:r>
                <a:r>
                  <a:rPr lang="en-US" altLang="zh-CN" sz="1800" i="1" kern="100" dirty="0">
                    <a:effectLst/>
                    <a:latin typeface="Times New Roman" panose="02020603050405020304" pitchFamily="18" charset="0"/>
                    <a:ea typeface="宋体" panose="02010600030101010101" pitchFamily="2" charset="-122"/>
                  </a:rPr>
                  <a:t> </a:t>
                </a:r>
                <a:r>
                  <a:rPr lang="en-US" altLang="zh-CN" sz="1800" kern="100" dirty="0">
                    <a:effectLst/>
                    <a:latin typeface="Times New Roman" panose="02020603050405020304" pitchFamily="18" charset="0"/>
                    <a:ea typeface="宋体" panose="02010600030101010101" pitchFamily="2" charset="-122"/>
                  </a:rPr>
                  <a:t>&lt;&lt; </a:t>
                </a:r>
                <a14:m>
                  <m:oMath xmlns:m="http://schemas.openxmlformats.org/officeDocument/2006/math">
                    <m:sSub>
                      <m:sSubPr>
                        <m:ctrlPr>
                          <a:rPr lang="zh-CN" altLang="en-US" sz="1800" i="1" kern="1200" smtClean="0">
                            <a:solidFill>
                              <a:schemeClr val="tx1"/>
                            </a:solidFill>
                            <a:latin typeface="Cambria Math" panose="02040503050406030204" pitchFamily="18" charset="0"/>
                            <a:ea typeface="宋体" panose="02010600030101010101" pitchFamily="2" charset="-122"/>
                            <a:cs typeface="+mn-cs"/>
                          </a:rPr>
                        </m:ctrlPr>
                      </m:sSubPr>
                      <m:e>
                        <m:r>
                          <a:rPr lang="zh-CN" altLang="en-US" sz="1800" i="1" kern="1200">
                            <a:solidFill>
                              <a:schemeClr val="tx1"/>
                            </a:solidFill>
                            <a:latin typeface="Cambria Math" panose="02040503050406030204" pitchFamily="18" charset="0"/>
                            <a:ea typeface="宋体" panose="02010600030101010101" pitchFamily="2" charset="-122"/>
                            <a:cs typeface="+mn-cs"/>
                          </a:rPr>
                          <m:t>𝐸</m:t>
                        </m:r>
                      </m:e>
                      <m:sub>
                        <m:r>
                          <a:rPr lang="zh-CN" altLang="en-US" sz="1800" i="1" kern="1200">
                            <a:solidFill>
                              <a:schemeClr val="tx1"/>
                            </a:solidFill>
                            <a:latin typeface="Cambria Math" panose="02040503050406030204" pitchFamily="18" charset="0"/>
                            <a:ea typeface="宋体" panose="02010600030101010101" pitchFamily="2" charset="-122"/>
                            <a:cs typeface="+mn-cs"/>
                          </a:rPr>
                          <m:t>𝐹</m:t>
                        </m:r>
                      </m:sub>
                    </m:sSub>
                  </m:oMath>
                </a14:m>
                <a:r>
                  <a:rPr lang="zh-CN" altLang="zh-CN" sz="1800" kern="100" dirty="0">
                    <a:effectLst/>
                    <a:latin typeface="Times New Roman" panose="02020603050405020304" pitchFamily="18" charset="0"/>
                    <a:ea typeface="宋体" panose="02010600030101010101" pitchFamily="2" charset="-122"/>
                  </a:rPr>
                  <a:t>，因此只有费米面附近的电子才能被激发到高能态，即只有</a:t>
                </a:r>
                <a:r>
                  <a:rPr lang="en-US" altLang="zh-CN" sz="1800" kern="100" dirty="0">
                    <a:effectLst/>
                    <a:latin typeface="Times New Roman" panose="02020603050405020304" pitchFamily="18" charset="0"/>
                    <a:ea typeface="宋体" panose="02010600030101010101" pitchFamily="2" charset="-122"/>
                    <a:sym typeface="Symbol" panose="05050102010706020507" pitchFamily="18" charset="2"/>
                  </a:rPr>
                  <a:t></a:t>
                </a:r>
                <a14:m>
                  <m:oMath xmlns:m="http://schemas.openxmlformats.org/officeDocument/2006/math">
                    <m:r>
                      <a:rPr lang="zh-CN" altLang="en-US" sz="1800" i="1" kern="1200" smtClean="0">
                        <a:solidFill>
                          <a:schemeClr val="tx1"/>
                        </a:solidFill>
                        <a:latin typeface="Cambria Math" panose="02040503050406030204" pitchFamily="18" charset="0"/>
                        <a:ea typeface="宋体" panose="02010600030101010101" pitchFamily="2" charset="-122"/>
                        <a:cs typeface="+mn-cs"/>
                      </a:rPr>
                      <m:t>𝐸</m:t>
                    </m:r>
                  </m:oMath>
                </a14:m>
                <a:r>
                  <a:rPr lang="zh-CN" altLang="zh-CN" sz="1800" kern="100" dirty="0">
                    <a:effectLst/>
                    <a:latin typeface="Times New Roman" panose="02020603050405020304" pitchFamily="18" charset="0"/>
                    <a:ea typeface="宋体" panose="02010600030101010101" pitchFamily="2" charset="-122"/>
                  </a:rPr>
                  <a:t>－</a:t>
                </a:r>
                <a14:m>
                  <m:oMath xmlns:m="http://schemas.openxmlformats.org/officeDocument/2006/math">
                    <m:sSub>
                      <m:sSubPr>
                        <m:ctrlPr>
                          <a:rPr lang="zh-CN" altLang="en-US" sz="1800" i="1" kern="1200" smtClean="0">
                            <a:solidFill>
                              <a:schemeClr val="tx1"/>
                            </a:solidFill>
                            <a:latin typeface="Cambria Math" panose="02040503050406030204" pitchFamily="18" charset="0"/>
                            <a:ea typeface="宋体" panose="02010600030101010101" pitchFamily="2" charset="-122"/>
                            <a:cs typeface="+mn-cs"/>
                          </a:rPr>
                        </m:ctrlPr>
                      </m:sSubPr>
                      <m:e>
                        <m:r>
                          <a:rPr lang="zh-CN" altLang="en-US" sz="1800" i="1" kern="1200">
                            <a:solidFill>
                              <a:schemeClr val="tx1"/>
                            </a:solidFill>
                            <a:latin typeface="Cambria Math" panose="02040503050406030204" pitchFamily="18" charset="0"/>
                            <a:ea typeface="宋体" panose="02010600030101010101" pitchFamily="2" charset="-122"/>
                            <a:cs typeface="+mn-cs"/>
                          </a:rPr>
                          <m:t>𝐸</m:t>
                        </m:r>
                      </m:e>
                      <m:sub>
                        <m:r>
                          <a:rPr lang="zh-CN" altLang="en-US" sz="1800" i="1" kern="1200">
                            <a:solidFill>
                              <a:schemeClr val="tx1"/>
                            </a:solidFill>
                            <a:latin typeface="Cambria Math" panose="02040503050406030204" pitchFamily="18" charset="0"/>
                            <a:ea typeface="宋体" panose="02010600030101010101" pitchFamily="2" charset="-122"/>
                            <a:cs typeface="+mn-cs"/>
                          </a:rPr>
                          <m:t>𝐹</m:t>
                        </m:r>
                        <m:r>
                          <a:rPr lang="zh-CN" altLang="en-US" sz="1800" i="0" kern="1200">
                            <a:solidFill>
                              <a:schemeClr val="tx1"/>
                            </a:solidFill>
                            <a:latin typeface="Cambria Math" panose="02040503050406030204" pitchFamily="18" charset="0"/>
                            <a:ea typeface="宋体" panose="02010600030101010101" pitchFamily="2" charset="-122"/>
                            <a:cs typeface="+mn-cs"/>
                          </a:rPr>
                          <m:t>0</m:t>
                        </m:r>
                      </m:sub>
                    </m:sSub>
                  </m:oMath>
                </a14:m>
                <a:r>
                  <a:rPr lang="en-US" altLang="zh-CN" sz="1800" kern="100" baseline="30000" dirty="0">
                    <a:effectLst/>
                    <a:latin typeface="Times New Roman" panose="02020603050405020304" pitchFamily="18" charset="0"/>
                    <a:ea typeface="宋体" panose="02010600030101010101" pitchFamily="2" charset="-122"/>
                  </a:rPr>
                  <a:t> </a:t>
                </a:r>
                <a:r>
                  <a:rPr lang="en-US" altLang="zh-CN" sz="1800" kern="100" dirty="0">
                    <a:effectLst/>
                    <a:latin typeface="Times New Roman" panose="02020603050405020304" pitchFamily="18" charset="0"/>
                    <a:ea typeface="宋体" panose="02010600030101010101" pitchFamily="2" charset="-122"/>
                    <a:sym typeface="Symbol" panose="05050102010706020507" pitchFamily="18" charset="2"/>
                  </a:rPr>
                  <a:t></a:t>
                </a:r>
                <a:r>
                  <a:rPr lang="en-US" altLang="zh-CN" sz="1800" kern="100" baseline="30000" dirty="0">
                    <a:effectLst/>
                    <a:latin typeface="Times New Roman" panose="02020603050405020304" pitchFamily="18" charset="0"/>
                    <a:ea typeface="宋体" panose="02010600030101010101" pitchFamily="2" charset="-122"/>
                  </a:rPr>
                  <a:t> </a:t>
                </a:r>
                <a:r>
                  <a:rPr lang="en-US" altLang="zh-CN" sz="1800" kern="100" dirty="0">
                    <a:effectLst/>
                    <a:latin typeface="Times New Roman" panose="02020603050405020304" pitchFamily="18" charset="0"/>
                    <a:ea typeface="宋体" panose="02010600030101010101" pitchFamily="2" charset="-122"/>
                  </a:rPr>
                  <a:t>~ </a:t>
                </a:r>
                <a14:m>
                  <m:oMath xmlns:m="http://schemas.openxmlformats.org/officeDocument/2006/math">
                    <m:sSub>
                      <m:sSubPr>
                        <m:ctrlPr>
                          <a:rPr lang="zh-CN" altLang="en-US" sz="1800" i="1" kern="1200" smtClean="0">
                            <a:solidFill>
                              <a:schemeClr val="tx1"/>
                            </a:solidFill>
                            <a:latin typeface="Cambria Math" panose="02040503050406030204" pitchFamily="18" charset="0"/>
                            <a:ea typeface="宋体" panose="02010600030101010101" pitchFamily="2" charset="-122"/>
                            <a:cs typeface="+mn-cs"/>
                          </a:rPr>
                        </m:ctrlPr>
                      </m:sSubPr>
                      <m:e>
                        <m:r>
                          <a:rPr lang="zh-CN" altLang="en-US" sz="1800" i="1" kern="1200">
                            <a:solidFill>
                              <a:schemeClr val="tx1"/>
                            </a:solidFill>
                            <a:latin typeface="Cambria Math" panose="02040503050406030204" pitchFamily="18" charset="0"/>
                            <a:ea typeface="宋体" panose="02010600030101010101" pitchFamily="2" charset="-122"/>
                            <a:cs typeface="+mn-cs"/>
                          </a:rPr>
                          <m:t>𝑘</m:t>
                        </m:r>
                      </m:e>
                      <m:sub>
                        <m:r>
                          <a:rPr lang="zh-CN" altLang="en-US" sz="1800" i="1" kern="1200">
                            <a:solidFill>
                              <a:schemeClr val="tx1"/>
                            </a:solidFill>
                            <a:latin typeface="Cambria Math" panose="02040503050406030204" pitchFamily="18" charset="0"/>
                            <a:ea typeface="宋体" panose="02010600030101010101" pitchFamily="2" charset="-122"/>
                            <a:cs typeface="+mn-cs"/>
                          </a:rPr>
                          <m:t>𝐵</m:t>
                        </m:r>
                      </m:sub>
                    </m:sSub>
                    <m:r>
                      <a:rPr lang="en-US" altLang="zh-CN" sz="1800" b="0" i="1" smtClean="0">
                        <a:latin typeface="Cambria Math" panose="02040503050406030204" pitchFamily="18" charset="0"/>
                      </a:rPr>
                      <m:t>𝑇</m:t>
                    </m:r>
                  </m:oMath>
                </a14:m>
                <a:r>
                  <a:rPr lang="zh-CN" altLang="zh-CN" sz="1800" kern="100" dirty="0">
                    <a:effectLst/>
                    <a:latin typeface="Times New Roman" panose="02020603050405020304" pitchFamily="18" charset="0"/>
                    <a:ea typeface="宋体" panose="02010600030101010101" pitchFamily="2" charset="-122"/>
                  </a:rPr>
                  <a:t> </a:t>
                </a:r>
                <a:r>
                  <a:rPr lang="en-US" altLang="zh-CN" sz="1800" i="1" kern="100" dirty="0">
                    <a:effectLst/>
                    <a:latin typeface="Times New Roman" panose="02020603050405020304" pitchFamily="18" charset="0"/>
                    <a:ea typeface="宋体" panose="02010600030101010101" pitchFamily="2" charset="-122"/>
                  </a:rPr>
                  <a:t> </a:t>
                </a:r>
                <a:r>
                  <a:rPr lang="zh-CN" altLang="zh-CN" sz="1800" kern="100" dirty="0">
                    <a:effectLst/>
                    <a:latin typeface="Times New Roman" panose="02020603050405020304" pitchFamily="18" charset="0"/>
                    <a:ea typeface="宋体" panose="02010600030101010101" pitchFamily="2" charset="-122"/>
                  </a:rPr>
                  <a:t>的电子才能被热激发，而能量比</a:t>
                </a:r>
                <a14:m>
                  <m:oMath xmlns:m="http://schemas.openxmlformats.org/officeDocument/2006/math">
                    <m:sSub>
                      <m:sSubPr>
                        <m:ctrlPr>
                          <a:rPr lang="zh-CN" altLang="en-US" sz="1800" i="1" kern="1200" smtClean="0">
                            <a:solidFill>
                              <a:schemeClr val="tx1"/>
                            </a:solidFill>
                            <a:latin typeface="Cambria Math" panose="02040503050406030204" pitchFamily="18" charset="0"/>
                            <a:ea typeface="宋体" panose="02010600030101010101" pitchFamily="2" charset="-122"/>
                            <a:cs typeface="+mn-cs"/>
                          </a:rPr>
                        </m:ctrlPr>
                      </m:sSubPr>
                      <m:e>
                        <m:r>
                          <a:rPr lang="zh-CN" altLang="en-US" sz="1800" i="1" kern="1200">
                            <a:solidFill>
                              <a:schemeClr val="tx1"/>
                            </a:solidFill>
                            <a:latin typeface="Cambria Math" panose="02040503050406030204" pitchFamily="18" charset="0"/>
                            <a:ea typeface="宋体" panose="02010600030101010101" pitchFamily="2" charset="-122"/>
                            <a:cs typeface="+mn-cs"/>
                          </a:rPr>
                          <m:t>𝐸</m:t>
                        </m:r>
                      </m:e>
                      <m:sub>
                        <m:r>
                          <a:rPr lang="zh-CN" altLang="en-US" sz="1800" i="1" kern="1200">
                            <a:solidFill>
                              <a:schemeClr val="tx1"/>
                            </a:solidFill>
                            <a:latin typeface="Cambria Math" panose="02040503050406030204" pitchFamily="18" charset="0"/>
                            <a:ea typeface="宋体" panose="02010600030101010101" pitchFamily="2" charset="-122"/>
                            <a:cs typeface="+mn-cs"/>
                          </a:rPr>
                          <m:t>𝐹</m:t>
                        </m:r>
                      </m:sub>
                    </m:sSub>
                  </m:oMath>
                </a14:m>
                <a:r>
                  <a:rPr lang="zh-CN" altLang="zh-CN" sz="1800" kern="100" dirty="0">
                    <a:effectLst/>
                    <a:latin typeface="Times New Roman" panose="02020603050405020304" pitchFamily="18" charset="0"/>
                    <a:ea typeface="宋体" panose="02010600030101010101" pitchFamily="2" charset="-122"/>
                  </a:rPr>
                  <a:t>低几个</a:t>
                </a:r>
                <a14:m>
                  <m:oMath xmlns:m="http://schemas.openxmlformats.org/officeDocument/2006/math">
                    <m:sSub>
                      <m:sSubPr>
                        <m:ctrlPr>
                          <a:rPr lang="zh-CN" altLang="en-US" sz="1800" i="1" kern="1200" smtClean="0">
                            <a:solidFill>
                              <a:schemeClr val="tx1"/>
                            </a:solidFill>
                            <a:latin typeface="Cambria Math" panose="02040503050406030204" pitchFamily="18" charset="0"/>
                            <a:ea typeface="宋体" panose="02010600030101010101" pitchFamily="2" charset="-122"/>
                            <a:cs typeface="+mn-cs"/>
                          </a:rPr>
                        </m:ctrlPr>
                      </m:sSubPr>
                      <m:e>
                        <m:r>
                          <a:rPr lang="zh-CN" altLang="en-US" sz="1800" i="1" kern="1200">
                            <a:solidFill>
                              <a:schemeClr val="tx1"/>
                            </a:solidFill>
                            <a:latin typeface="Cambria Math" panose="02040503050406030204" pitchFamily="18" charset="0"/>
                            <a:ea typeface="宋体" panose="02010600030101010101" pitchFamily="2" charset="-122"/>
                            <a:cs typeface="+mn-cs"/>
                          </a:rPr>
                          <m:t>𝑘</m:t>
                        </m:r>
                      </m:e>
                      <m:sub>
                        <m:r>
                          <a:rPr lang="zh-CN" altLang="en-US" sz="1800" i="1" kern="1200">
                            <a:solidFill>
                              <a:schemeClr val="tx1"/>
                            </a:solidFill>
                            <a:latin typeface="Cambria Math" panose="02040503050406030204" pitchFamily="18" charset="0"/>
                            <a:ea typeface="宋体" panose="02010600030101010101" pitchFamily="2" charset="-122"/>
                            <a:cs typeface="+mn-cs"/>
                          </a:rPr>
                          <m:t>𝐵</m:t>
                        </m:r>
                      </m:sub>
                    </m:sSub>
                    <m:r>
                      <a:rPr lang="en-US" altLang="zh-CN" sz="1800" b="0" i="1" smtClean="0">
                        <a:latin typeface="Cambria Math" panose="02040503050406030204" pitchFamily="18" charset="0"/>
                      </a:rPr>
                      <m:t>𝑇</m:t>
                    </m:r>
                  </m:oMath>
                </a14:m>
                <a:r>
                  <a:rPr lang="en-US" altLang="zh-CN" sz="1800" kern="100" dirty="0">
                    <a:effectLst/>
                    <a:latin typeface="Times New Roman" panose="02020603050405020304" pitchFamily="18" charset="0"/>
                    <a:ea typeface="宋体" panose="02010600030101010101" pitchFamily="2" charset="-122"/>
                  </a:rPr>
                  <a:t> </a:t>
                </a:r>
                <a:r>
                  <a:rPr lang="zh-CN" altLang="zh-CN" sz="1800" kern="100" dirty="0">
                    <a:effectLst/>
                    <a:latin typeface="Times New Roman" panose="02020603050405020304" pitchFamily="18" charset="0"/>
                    <a:ea typeface="宋体" panose="02010600030101010101" pitchFamily="2" charset="-122"/>
                  </a:rPr>
                  <a:t>的电子则仍被泡利不相容原理所束缚，其分布与</a:t>
                </a:r>
                <a14:m>
                  <m:oMath xmlns:m="http://schemas.openxmlformats.org/officeDocument/2006/math">
                    <m:r>
                      <a:rPr lang="en-US" altLang="zh-CN" sz="1800" b="0" i="1" smtClean="0">
                        <a:latin typeface="Cambria Math" panose="02040503050406030204" pitchFamily="18" charset="0"/>
                      </a:rPr>
                      <m:t>𝑇</m:t>
                    </m:r>
                    <m:r>
                      <m:rPr>
                        <m:nor/>
                      </m:rPr>
                      <a:rPr lang="en-US" altLang="zh-CN" sz="1800" b="0" i="0" smtClean="0">
                        <a:latin typeface="Cambria Math" panose="02040503050406030204" pitchFamily="18" charset="0"/>
                      </a:rPr>
                      <m:t>=</m:t>
                    </m:r>
                    <m:r>
                      <a:rPr lang="en-US" altLang="zh-CN" sz="1800" b="0" i="1" smtClean="0">
                        <a:latin typeface="Cambria Math" panose="02040503050406030204" pitchFamily="18" charset="0"/>
                      </a:rPr>
                      <m:t>0</m:t>
                    </m:r>
                    <m:r>
                      <a:rPr lang="en-US" altLang="zh-CN" sz="1800" b="0" i="1" smtClean="0">
                        <a:latin typeface="Cambria Math" panose="02040503050406030204" pitchFamily="18" charset="0"/>
                      </a:rPr>
                      <m:t>𝐾</m:t>
                    </m:r>
                  </m:oMath>
                </a14:m>
                <a:r>
                  <a:rPr lang="zh-CN" altLang="zh-CN" sz="1800" kern="100" dirty="0">
                    <a:effectLst/>
                    <a:latin typeface="Times New Roman" panose="02020603050405020304" pitchFamily="18" charset="0"/>
                    <a:ea typeface="宋体" panose="02010600030101010101" pitchFamily="2" charset="-122"/>
                  </a:rPr>
                  <a:t>时的基态填充相同。</a:t>
                </a:r>
              </a:p>
            </p:txBody>
          </p:sp>
        </mc:Choice>
        <mc:Fallback xmlns="">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800" kern="100" dirty="0">
                    <a:effectLst/>
                    <a:latin typeface="Times New Roman" panose="02020603050405020304" pitchFamily="18" charset="0"/>
                    <a:ea typeface="宋体" panose="02010600030101010101" pitchFamily="2" charset="-122"/>
                  </a:rPr>
                  <a:t>当系统的温度</a:t>
                </a:r>
                <a:r>
                  <a:rPr lang="en-US" altLang="zh-CN" sz="1800" b="0" i="0">
                    <a:latin typeface="Cambria Math" panose="02040503050406030204" pitchFamily="18" charset="0"/>
                  </a:rPr>
                  <a:t>𝑇</a:t>
                </a:r>
                <a:r>
                  <a:rPr lang="en-US" altLang="zh-CN" sz="1800" b="0" i="0" kern="100" dirty="0">
                    <a:effectLst/>
                    <a:latin typeface="Cambria Math" panose="02040503050406030204" pitchFamily="18" charset="0"/>
                  </a:rPr>
                  <a:t>"</a:t>
                </a:r>
                <a:r>
                  <a:rPr lang="en-US" altLang="zh-CN" sz="1800" i="0" kern="100" dirty="0">
                    <a:effectLst/>
                    <a:latin typeface="Cambria Math" panose="02040503050406030204" pitchFamily="18" charset="0"/>
                    <a:ea typeface="宋体" panose="02010600030101010101" pitchFamily="2" charset="-122"/>
                  </a:rPr>
                  <a:t>&gt;</a:t>
                </a:r>
                <a:r>
                  <a:rPr lang="en-US" altLang="zh-CN" sz="1800" b="0" i="0" kern="100">
                    <a:effectLst/>
                    <a:latin typeface="Cambria Math" panose="02040503050406030204" pitchFamily="18" charset="0"/>
                    <a:ea typeface="宋体" panose="02010600030101010101" pitchFamily="2" charset="-122"/>
                  </a:rPr>
                  <a:t>" </a:t>
                </a:r>
                <a:r>
                  <a:rPr lang="en-US" altLang="zh-CN" sz="1800" b="0" i="0">
                    <a:latin typeface="Cambria Math" panose="02040503050406030204" pitchFamily="18" charset="0"/>
                  </a:rPr>
                  <a:t>0𝐾</a:t>
                </a:r>
                <a:r>
                  <a:rPr lang="zh-CN" altLang="zh-CN" sz="1800" kern="100" dirty="0">
                    <a:effectLst/>
                    <a:latin typeface="Times New Roman" panose="02020603050405020304" pitchFamily="18" charset="0"/>
                    <a:ea typeface="宋体" panose="02010600030101010101" pitchFamily="2" charset="-122"/>
                  </a:rPr>
                  <a:t>时，电子由于热运动会被激发到较高的能态。由于电子热运动的能量一般只有几个</a:t>
                </a:r>
                <a:r>
                  <a:rPr lang="zh-CN" altLang="en-US" sz="1800" i="0" kern="1200">
                    <a:solidFill>
                      <a:schemeClr val="tx1"/>
                    </a:solidFill>
                    <a:latin typeface="Cambria Math" panose="02040503050406030204" pitchFamily="18" charset="0"/>
                    <a:ea typeface="宋体" panose="02010600030101010101" pitchFamily="2" charset="-122"/>
                    <a:cs typeface="+mn-cs"/>
                  </a:rPr>
                  <a:t>𝑘_𝐵</a:t>
                </a:r>
                <a:r>
                  <a:rPr lang="en-US" altLang="zh-CN" sz="1800" b="0" i="0" kern="1200">
                    <a:solidFill>
                      <a:schemeClr val="tx1"/>
                    </a:solidFill>
                    <a:latin typeface="Cambria Math" panose="02040503050406030204" pitchFamily="18" charset="0"/>
                    <a:ea typeface="宋体" panose="02010600030101010101" pitchFamily="2" charset="-122"/>
                    <a:cs typeface="+mn-cs"/>
                  </a:rPr>
                  <a:t> </a:t>
                </a:r>
                <a:r>
                  <a:rPr lang="en-US" altLang="zh-CN" sz="1800" b="0" i="0">
                    <a:latin typeface="Cambria Math" panose="02040503050406030204" pitchFamily="18" charset="0"/>
                  </a:rPr>
                  <a:t>𝑇</a:t>
                </a:r>
                <a:r>
                  <a:rPr lang="zh-CN" altLang="zh-CN" sz="1800" kern="100" dirty="0">
                    <a:effectLst/>
                    <a:latin typeface="Times New Roman" panose="02020603050405020304" pitchFamily="18" charset="0"/>
                    <a:ea typeface="宋体" panose="02010600030101010101" pitchFamily="2" charset="-122"/>
                  </a:rPr>
                  <a:t> ，在常温下</a:t>
                </a:r>
                <a:r>
                  <a:rPr lang="zh-CN" altLang="en-US" sz="1800" i="0" kern="1200">
                    <a:solidFill>
                      <a:schemeClr val="tx1"/>
                    </a:solidFill>
                    <a:latin typeface="Cambria Math" panose="02040503050406030204" pitchFamily="18" charset="0"/>
                    <a:ea typeface="宋体" panose="02010600030101010101" pitchFamily="2" charset="-122"/>
                    <a:cs typeface="+mn-cs"/>
                  </a:rPr>
                  <a:t>𝑘_𝐵</a:t>
                </a:r>
                <a:r>
                  <a:rPr lang="en-US" altLang="zh-CN" sz="1800" b="0" i="0" kern="1200">
                    <a:solidFill>
                      <a:schemeClr val="tx1"/>
                    </a:solidFill>
                    <a:latin typeface="Cambria Math" panose="02040503050406030204" pitchFamily="18" charset="0"/>
                    <a:ea typeface="宋体" panose="02010600030101010101" pitchFamily="2" charset="-122"/>
                    <a:cs typeface="+mn-cs"/>
                  </a:rPr>
                  <a:t> </a:t>
                </a:r>
                <a:r>
                  <a:rPr lang="en-US" altLang="zh-CN" sz="1800" b="0" i="0">
                    <a:latin typeface="Cambria Math" panose="02040503050406030204" pitchFamily="18" charset="0"/>
                  </a:rPr>
                  <a:t>𝑇</a:t>
                </a:r>
                <a:r>
                  <a:rPr lang="zh-CN" altLang="zh-CN" sz="1800" kern="100" dirty="0">
                    <a:effectLst/>
                    <a:latin typeface="Times New Roman" panose="02020603050405020304" pitchFamily="18" charset="0"/>
                    <a:ea typeface="宋体" panose="02010600030101010101" pitchFamily="2" charset="-122"/>
                  </a:rPr>
                  <a:t> </a:t>
                </a:r>
                <a:r>
                  <a:rPr lang="en-US" altLang="zh-CN" sz="1800" i="1" kern="100" dirty="0">
                    <a:effectLst/>
                    <a:latin typeface="Times New Roman" panose="02020603050405020304" pitchFamily="18" charset="0"/>
                    <a:ea typeface="宋体" panose="02010600030101010101" pitchFamily="2" charset="-122"/>
                  </a:rPr>
                  <a:t> </a:t>
                </a:r>
                <a:r>
                  <a:rPr lang="en-US" altLang="zh-CN" sz="1800" kern="100" dirty="0">
                    <a:effectLst/>
                    <a:latin typeface="Times New Roman" panose="02020603050405020304" pitchFamily="18" charset="0"/>
                    <a:ea typeface="宋体" panose="02010600030101010101" pitchFamily="2" charset="-122"/>
                  </a:rPr>
                  <a:t>&lt;&lt; </a:t>
                </a:r>
                <a:r>
                  <a:rPr lang="zh-CN" altLang="en-US" sz="1800" i="0" kern="1200">
                    <a:solidFill>
                      <a:schemeClr val="tx1"/>
                    </a:solidFill>
                    <a:latin typeface="Cambria Math" panose="02040503050406030204" pitchFamily="18" charset="0"/>
                    <a:ea typeface="宋体" panose="02010600030101010101" pitchFamily="2" charset="-122"/>
                    <a:cs typeface="+mn-cs"/>
                  </a:rPr>
                  <a:t>𝐸_𝐹</a:t>
                </a:r>
                <a:r>
                  <a:rPr lang="zh-CN" altLang="zh-CN" sz="1800" kern="100" dirty="0">
                    <a:effectLst/>
                    <a:latin typeface="Times New Roman" panose="02020603050405020304" pitchFamily="18" charset="0"/>
                    <a:ea typeface="宋体" panose="02010600030101010101" pitchFamily="2" charset="-122"/>
                  </a:rPr>
                  <a:t>，因此只有费米面附近的电子才能被激发到高能态，即只有</a:t>
                </a:r>
                <a:r>
                  <a:rPr lang="en-US" altLang="zh-CN" sz="1800" kern="100" dirty="0">
                    <a:effectLst/>
                    <a:latin typeface="Times New Roman" panose="02020603050405020304" pitchFamily="18" charset="0"/>
                    <a:ea typeface="宋体" panose="02010600030101010101" pitchFamily="2" charset="-122"/>
                    <a:sym typeface="Symbol" panose="05050102010706020507" pitchFamily="18" charset="2"/>
                  </a:rPr>
                  <a:t></a:t>
                </a:r>
                <a:r>
                  <a:rPr lang="zh-CN" altLang="en-US" sz="1800" i="0" kern="1200">
                    <a:solidFill>
                      <a:schemeClr val="tx1"/>
                    </a:solidFill>
                    <a:latin typeface="Cambria Math" panose="02040503050406030204" pitchFamily="18" charset="0"/>
                    <a:ea typeface="宋体" panose="02010600030101010101" pitchFamily="2" charset="-122"/>
                    <a:cs typeface="+mn-cs"/>
                  </a:rPr>
                  <a:t>𝐸</a:t>
                </a:r>
                <a:r>
                  <a:rPr lang="zh-CN" altLang="zh-CN" sz="1800" kern="100" dirty="0">
                    <a:effectLst/>
                    <a:latin typeface="Times New Roman" panose="02020603050405020304" pitchFamily="18" charset="0"/>
                    <a:ea typeface="宋体" panose="02010600030101010101" pitchFamily="2" charset="-122"/>
                  </a:rPr>
                  <a:t>－</a:t>
                </a:r>
                <a:r>
                  <a:rPr lang="zh-CN" altLang="en-US" sz="1800" i="0" kern="1200">
                    <a:solidFill>
                      <a:schemeClr val="tx1"/>
                    </a:solidFill>
                    <a:latin typeface="Cambria Math" panose="02040503050406030204" pitchFamily="18" charset="0"/>
                    <a:ea typeface="宋体" panose="02010600030101010101" pitchFamily="2" charset="-122"/>
                    <a:cs typeface="+mn-cs"/>
                  </a:rPr>
                  <a:t>𝐸_𝐹0</a:t>
                </a:r>
                <a:r>
                  <a:rPr lang="en-US" altLang="zh-CN" sz="1800" kern="100" baseline="30000" dirty="0">
                    <a:effectLst/>
                    <a:latin typeface="Times New Roman" panose="02020603050405020304" pitchFamily="18" charset="0"/>
                    <a:ea typeface="宋体" panose="02010600030101010101" pitchFamily="2" charset="-122"/>
                  </a:rPr>
                  <a:t> </a:t>
                </a:r>
                <a:r>
                  <a:rPr lang="en-US" altLang="zh-CN" sz="1800" kern="100" dirty="0">
                    <a:effectLst/>
                    <a:latin typeface="Times New Roman" panose="02020603050405020304" pitchFamily="18" charset="0"/>
                    <a:ea typeface="宋体" panose="02010600030101010101" pitchFamily="2" charset="-122"/>
                    <a:sym typeface="Symbol" panose="05050102010706020507" pitchFamily="18" charset="2"/>
                  </a:rPr>
                  <a:t></a:t>
                </a:r>
                <a:r>
                  <a:rPr lang="en-US" altLang="zh-CN" sz="1800" kern="100" baseline="30000" dirty="0">
                    <a:effectLst/>
                    <a:latin typeface="Times New Roman" panose="02020603050405020304" pitchFamily="18" charset="0"/>
                    <a:ea typeface="宋体" panose="02010600030101010101" pitchFamily="2" charset="-122"/>
                  </a:rPr>
                  <a:t> </a:t>
                </a:r>
                <a:r>
                  <a:rPr lang="en-US" altLang="zh-CN" sz="1800" kern="100" dirty="0">
                    <a:effectLst/>
                    <a:latin typeface="Times New Roman" panose="02020603050405020304" pitchFamily="18" charset="0"/>
                    <a:ea typeface="宋体" panose="02010600030101010101" pitchFamily="2" charset="-122"/>
                  </a:rPr>
                  <a:t>~ </a:t>
                </a:r>
                <a:r>
                  <a:rPr lang="zh-CN" altLang="en-US" sz="1800" i="0" kern="1200">
                    <a:solidFill>
                      <a:schemeClr val="tx1"/>
                    </a:solidFill>
                    <a:latin typeface="Cambria Math" panose="02040503050406030204" pitchFamily="18" charset="0"/>
                    <a:ea typeface="宋体" panose="02010600030101010101" pitchFamily="2" charset="-122"/>
                    <a:cs typeface="+mn-cs"/>
                  </a:rPr>
                  <a:t>𝑘_𝐵</a:t>
                </a:r>
                <a:r>
                  <a:rPr lang="en-US" altLang="zh-CN" sz="1800" b="0" i="0" kern="1200">
                    <a:solidFill>
                      <a:schemeClr val="tx1"/>
                    </a:solidFill>
                    <a:latin typeface="Cambria Math" panose="02040503050406030204" pitchFamily="18" charset="0"/>
                    <a:ea typeface="宋体" panose="02010600030101010101" pitchFamily="2" charset="-122"/>
                    <a:cs typeface="+mn-cs"/>
                  </a:rPr>
                  <a:t> </a:t>
                </a:r>
                <a:r>
                  <a:rPr lang="en-US" altLang="zh-CN" sz="1800" b="0" i="0">
                    <a:latin typeface="Cambria Math" panose="02040503050406030204" pitchFamily="18" charset="0"/>
                  </a:rPr>
                  <a:t>𝑇</a:t>
                </a:r>
                <a:r>
                  <a:rPr lang="zh-CN" altLang="zh-CN" sz="1800" kern="100" dirty="0">
                    <a:effectLst/>
                    <a:latin typeface="Times New Roman" panose="02020603050405020304" pitchFamily="18" charset="0"/>
                    <a:ea typeface="宋体" panose="02010600030101010101" pitchFamily="2" charset="-122"/>
                  </a:rPr>
                  <a:t> </a:t>
                </a:r>
                <a:r>
                  <a:rPr lang="en-US" altLang="zh-CN" sz="1800" i="1" kern="100" dirty="0">
                    <a:effectLst/>
                    <a:latin typeface="Times New Roman" panose="02020603050405020304" pitchFamily="18" charset="0"/>
                    <a:ea typeface="宋体" panose="02010600030101010101" pitchFamily="2" charset="-122"/>
                  </a:rPr>
                  <a:t> </a:t>
                </a:r>
                <a:r>
                  <a:rPr lang="zh-CN" altLang="zh-CN" sz="1800" kern="100" dirty="0">
                    <a:effectLst/>
                    <a:latin typeface="Times New Roman" panose="02020603050405020304" pitchFamily="18" charset="0"/>
                    <a:ea typeface="宋体" panose="02010600030101010101" pitchFamily="2" charset="-122"/>
                  </a:rPr>
                  <a:t>的电子才能被热激发，而能量比</a:t>
                </a:r>
                <a:r>
                  <a:rPr lang="zh-CN" altLang="en-US" sz="1800" i="0" kern="1200">
                    <a:solidFill>
                      <a:schemeClr val="tx1"/>
                    </a:solidFill>
                    <a:latin typeface="Cambria Math" panose="02040503050406030204" pitchFamily="18" charset="0"/>
                    <a:ea typeface="宋体" panose="02010600030101010101" pitchFamily="2" charset="-122"/>
                    <a:cs typeface="+mn-cs"/>
                  </a:rPr>
                  <a:t>𝐸_𝐹</a:t>
                </a:r>
                <a:r>
                  <a:rPr lang="zh-CN" altLang="zh-CN" sz="1800" kern="100" dirty="0">
                    <a:effectLst/>
                    <a:latin typeface="Times New Roman" panose="02020603050405020304" pitchFamily="18" charset="0"/>
                    <a:ea typeface="宋体" panose="02010600030101010101" pitchFamily="2" charset="-122"/>
                  </a:rPr>
                  <a:t>低几个</a:t>
                </a:r>
                <a:r>
                  <a:rPr lang="zh-CN" altLang="en-US" sz="1800" i="0" kern="1200">
                    <a:solidFill>
                      <a:schemeClr val="tx1"/>
                    </a:solidFill>
                    <a:latin typeface="Cambria Math" panose="02040503050406030204" pitchFamily="18" charset="0"/>
                    <a:ea typeface="宋体" panose="02010600030101010101" pitchFamily="2" charset="-122"/>
                    <a:cs typeface="+mn-cs"/>
                  </a:rPr>
                  <a:t>𝑘_𝐵</a:t>
                </a:r>
                <a:r>
                  <a:rPr lang="en-US" altLang="zh-CN" sz="1800" b="0" i="0" kern="1200">
                    <a:solidFill>
                      <a:schemeClr val="tx1"/>
                    </a:solidFill>
                    <a:latin typeface="Cambria Math" panose="02040503050406030204" pitchFamily="18" charset="0"/>
                    <a:ea typeface="宋体" panose="02010600030101010101" pitchFamily="2" charset="-122"/>
                    <a:cs typeface="+mn-cs"/>
                  </a:rPr>
                  <a:t> </a:t>
                </a:r>
                <a:r>
                  <a:rPr lang="en-US" altLang="zh-CN" sz="1800" b="0" i="0">
                    <a:latin typeface="Cambria Math" panose="02040503050406030204" pitchFamily="18" charset="0"/>
                  </a:rPr>
                  <a:t>𝑇</a:t>
                </a:r>
                <a:r>
                  <a:rPr lang="en-US" altLang="zh-CN" sz="1800" kern="100" dirty="0">
                    <a:effectLst/>
                    <a:latin typeface="Times New Roman" panose="02020603050405020304" pitchFamily="18" charset="0"/>
                    <a:ea typeface="宋体" panose="02010600030101010101" pitchFamily="2" charset="-122"/>
                  </a:rPr>
                  <a:t> </a:t>
                </a:r>
                <a:r>
                  <a:rPr lang="zh-CN" altLang="zh-CN" sz="1800" kern="100" dirty="0">
                    <a:effectLst/>
                    <a:latin typeface="Times New Roman" panose="02020603050405020304" pitchFamily="18" charset="0"/>
                    <a:ea typeface="宋体" panose="02010600030101010101" pitchFamily="2" charset="-122"/>
                  </a:rPr>
                  <a:t>的电子则仍被泡利不相容原理所束缚，其分布与</a:t>
                </a:r>
                <a:r>
                  <a:rPr lang="en-US" altLang="zh-CN" sz="1800" b="0" i="0">
                    <a:latin typeface="Cambria Math" panose="02040503050406030204" pitchFamily="18" charset="0"/>
                  </a:rPr>
                  <a:t>𝑇"=" 0𝐾</a:t>
                </a:r>
                <a:r>
                  <a:rPr lang="zh-CN" altLang="zh-CN" sz="1800" kern="100" dirty="0">
                    <a:effectLst/>
                    <a:latin typeface="Times New Roman" panose="02020603050405020304" pitchFamily="18" charset="0"/>
                    <a:ea typeface="宋体" panose="02010600030101010101" pitchFamily="2" charset="-122"/>
                  </a:rPr>
                  <a:t>时的基态填充相同。</a:t>
                </a:r>
              </a:p>
            </p:txBody>
          </p:sp>
        </mc:Fallback>
      </mc:AlternateContent>
      <p:sp>
        <p:nvSpPr>
          <p:cNvPr id="4" name="灯片编号占位符 3"/>
          <p:cNvSpPr>
            <a:spLocks noGrp="1"/>
          </p:cNvSpPr>
          <p:nvPr>
            <p:ph type="sldNum" sz="quarter" idx="5"/>
          </p:nvPr>
        </p:nvSpPr>
        <p:spPr/>
        <p:txBody>
          <a:bodyPr/>
          <a:lstStyle/>
          <a:p>
            <a:fld id="{8AAA2DB7-8973-4964-8E83-0FC396AC9B6B}" type="slidenum">
              <a:rPr lang="en-US" altLang="zh-CN" smtClean="0"/>
              <a:t>130</a:t>
            </a:fld>
            <a:endParaRPr lang="en-US" altLang="zh-CN"/>
          </a:p>
        </p:txBody>
      </p:sp>
    </p:spTree>
    <p:extLst>
      <p:ext uri="{BB962C8B-B14F-4D97-AF65-F5344CB8AC3E}">
        <p14:creationId xmlns:p14="http://schemas.microsoft.com/office/powerpoint/2010/main" val="2529326473"/>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zh-CN" altLang="en-US" sz="1200" b="0" i="0" u="none" strike="noStrike" kern="1200" cap="none" spc="0" normalizeH="0" baseline="0" noProof="0" dirty="0">
                <a:ln>
                  <a:noFill/>
                </a:ln>
                <a:solidFill>
                  <a:srgbClr val="660066"/>
                </a:solidFill>
                <a:effectLst>
                  <a:outerShdw blurRad="38100" dist="38100" dir="2700000" algn="tl">
                    <a:srgbClr val="C0C0C0"/>
                  </a:outerShdw>
                </a:effectLst>
                <a:uLnTx/>
                <a:uFillTx/>
                <a:latin typeface="Times New Roman" panose="02020603050405020304" pitchFamily="18" charset="0"/>
                <a:ea typeface="微软雅黑" pitchFamily="34" charset="-122"/>
                <a:cs typeface="+mn-cs"/>
              </a:rPr>
              <a:t>金属中电子的费米统计分布，</a:t>
            </a:r>
            <a:r>
              <a:rPr kumimoji="0" lang="zh-CN" altLang="en-US" sz="1200" b="0" i="0" u="none" strike="noStrike" kern="1200" cap="none" spc="0" normalizeH="0" baseline="0" noProof="0" dirty="0">
                <a:ln>
                  <a:noFill/>
                </a:ln>
                <a:solidFill>
                  <a:srgbClr val="660066"/>
                </a:solidFill>
                <a:effectLst/>
                <a:uLnTx/>
                <a:uFillTx/>
                <a:latin typeface="Times New Roman" panose="02020603050405020304" pitchFamily="18" charset="0"/>
                <a:ea typeface="微软雅黑" panose="020B0503020204020204" charset="-122"/>
                <a:cs typeface="+mn-cs"/>
              </a:rPr>
              <a:t>金属费米能级在导带内。</a:t>
            </a:r>
          </a:p>
          <a:p>
            <a:pPr marL="0" marR="0" lvl="0" indent="0" algn="l" defTabSz="914400" rtl="0" eaLnBrk="0" fontAlgn="base" latinLnBrk="0" hangingPunct="0">
              <a:lnSpc>
                <a:spcPct val="100000"/>
              </a:lnSpc>
              <a:spcBef>
                <a:spcPct val="30000"/>
              </a:spcBef>
              <a:spcAft>
                <a:spcPct val="0"/>
              </a:spcAft>
              <a:buClrTx/>
              <a:buSzTx/>
              <a:buFontTx/>
              <a:buNone/>
              <a:tabLst/>
              <a:defRPr/>
            </a:pPr>
            <a:endParaRPr kumimoji="1" lang="zh-CN" altLang="en-US" sz="1200" b="1" i="0" u="none" strike="noStrike" kern="1200" cap="none" spc="0" normalizeH="0" baseline="0" noProof="0" dirty="0">
              <a:ln>
                <a:noFill/>
              </a:ln>
              <a:solidFill>
                <a:srgbClr val="660066"/>
              </a:solidFill>
              <a:effectLst>
                <a:outerShdw blurRad="38100" dist="38100" dir="2700000" algn="tl">
                  <a:srgbClr val="C0C0C0"/>
                </a:outerShdw>
              </a:effectLst>
              <a:uLnTx/>
              <a:uFillTx/>
              <a:latin typeface="Times New Roman" panose="02020603050405020304" pitchFamily="18" charset="0"/>
              <a:ea typeface="微软雅黑" pitchFamily="34" charset="-122"/>
              <a:cs typeface="+mn-cs"/>
            </a:endParaRPr>
          </a:p>
          <a:p>
            <a:endParaRPr lang="zh-CN" altLang="en-US" dirty="0"/>
          </a:p>
        </p:txBody>
      </p:sp>
      <p:sp>
        <p:nvSpPr>
          <p:cNvPr id="4" name="灯片编号占位符 3"/>
          <p:cNvSpPr>
            <a:spLocks noGrp="1"/>
          </p:cNvSpPr>
          <p:nvPr>
            <p:ph type="sldNum" sz="quarter" idx="5"/>
          </p:nvPr>
        </p:nvSpPr>
        <p:spPr/>
        <p:txBody>
          <a:bodyPr/>
          <a:lstStyle/>
          <a:p>
            <a:fld id="{8AAA2DB7-8973-4964-8E83-0FC396AC9B6B}" type="slidenum">
              <a:rPr lang="en-US" altLang="zh-CN" smtClean="0"/>
              <a:t>131</a:t>
            </a:fld>
            <a:endParaRPr lang="en-US" altLang="zh-CN"/>
          </a:p>
        </p:txBody>
      </p:sp>
    </p:spTree>
    <p:extLst>
      <p:ext uri="{BB962C8B-B14F-4D97-AF65-F5344CB8AC3E}">
        <p14:creationId xmlns:p14="http://schemas.microsoft.com/office/powerpoint/2010/main" val="786676120"/>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zh-CN" altLang="en-US" sz="12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sym typeface="Symbol" panose="05050102010706020507" pitchFamily="18" charset="2"/>
                  </a:rPr>
                  <a:t>金属的熔点均低于</a:t>
                </a:r>
                <a14:m>
                  <m:oMath xmlns:m="http://schemas.openxmlformats.org/officeDocument/2006/math">
                    <m:sSub>
                      <m:sSubPr>
                        <m:ctrlPr>
                          <a:rPr lang="zh-CN" altLang="en-US" sz="1200" i="1" kern="1200" smtClean="0">
                            <a:solidFill>
                              <a:schemeClr val="tx1"/>
                            </a:solidFill>
                            <a:latin typeface="Cambria Math" panose="02040503050406030204" pitchFamily="18" charset="0"/>
                            <a:ea typeface="宋体" panose="02010600030101010101" pitchFamily="2" charset="-122"/>
                            <a:cs typeface="+mn-cs"/>
                          </a:rPr>
                        </m:ctrlPr>
                      </m:sSubPr>
                      <m:e>
                        <m:r>
                          <a:rPr lang="zh-CN" altLang="en-US" sz="1200" i="1" kern="1200">
                            <a:solidFill>
                              <a:schemeClr val="tx1"/>
                            </a:solidFill>
                            <a:latin typeface="Cambria Math" panose="02040503050406030204" pitchFamily="18" charset="0"/>
                            <a:ea typeface="宋体" panose="02010600030101010101" pitchFamily="2" charset="-122"/>
                            <a:cs typeface="+mn-cs"/>
                          </a:rPr>
                          <m:t>𝑇</m:t>
                        </m:r>
                      </m:e>
                      <m:sub>
                        <m:r>
                          <a:rPr lang="zh-CN" altLang="en-US" sz="1200" i="1" kern="1200">
                            <a:solidFill>
                              <a:schemeClr val="tx1"/>
                            </a:solidFill>
                            <a:latin typeface="Cambria Math" panose="02040503050406030204" pitchFamily="18" charset="0"/>
                            <a:ea typeface="宋体" panose="02010600030101010101" pitchFamily="2" charset="-122"/>
                            <a:cs typeface="+mn-cs"/>
                          </a:rPr>
                          <m:t>𝐹</m:t>
                        </m:r>
                      </m:sub>
                    </m:sSub>
                  </m:oMath>
                </a14:m>
                <a:r>
                  <a:rPr kumimoji="1" lang="zh-CN" altLang="en-US" sz="12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sym typeface="Symbol" panose="05050102010706020507" pitchFamily="18" charset="2"/>
                  </a:rPr>
                  <a:t>。因此，在熔点以下，</a:t>
                </a:r>
                <a14:m>
                  <m:oMath xmlns:m="http://schemas.openxmlformats.org/officeDocument/2006/math">
                    <m:sSub>
                      <m:sSubPr>
                        <m:ctrlPr>
                          <a:rPr lang="zh-CN" altLang="en-US" sz="1200" i="1" kern="1200" smtClean="0">
                            <a:solidFill>
                              <a:schemeClr val="tx1"/>
                            </a:solidFill>
                            <a:latin typeface="Cambria Math" panose="02040503050406030204" pitchFamily="18" charset="0"/>
                            <a:ea typeface="宋体" panose="02010600030101010101" pitchFamily="2" charset="-122"/>
                            <a:cs typeface="+mn-cs"/>
                          </a:rPr>
                        </m:ctrlPr>
                      </m:sSubPr>
                      <m:e>
                        <m:r>
                          <a:rPr lang="zh-CN" altLang="en-US" sz="1200" i="1" kern="1200" smtClean="0">
                            <a:solidFill>
                              <a:schemeClr val="tx1"/>
                            </a:solidFill>
                            <a:latin typeface="Cambria Math" panose="02040503050406030204" pitchFamily="18" charset="0"/>
                            <a:ea typeface="宋体" panose="02010600030101010101" pitchFamily="2" charset="-122"/>
                            <a:cs typeface="+mn-cs"/>
                          </a:rPr>
                          <m:t>𝑇</m:t>
                        </m:r>
                        <m:r>
                          <m:rPr>
                            <m:nor/>
                          </m:rPr>
                          <a:rPr kumimoji="1" lang="en-US" altLang="zh-CN" sz="1200" b="0" i="0" u="none" strike="noStrike" kern="1200" cap="none" spc="0" normalizeH="0" baseline="0" noProof="0" dirty="0" smtClean="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sym typeface="Symbol" panose="05050102010706020507" pitchFamily="18" charset="2"/>
                          </a:rPr>
                          <m:t>&lt;&lt;</m:t>
                        </m:r>
                        <m:r>
                          <a:rPr lang="zh-CN" altLang="en-US" sz="1200" i="1" kern="1200">
                            <a:solidFill>
                              <a:schemeClr val="tx1"/>
                            </a:solidFill>
                            <a:latin typeface="Cambria Math" panose="02040503050406030204" pitchFamily="18" charset="0"/>
                            <a:ea typeface="宋体" panose="02010600030101010101" pitchFamily="2" charset="-122"/>
                            <a:cs typeface="+mn-cs"/>
                          </a:rPr>
                          <m:t>𝑇</m:t>
                        </m:r>
                      </m:e>
                      <m:sub>
                        <m:r>
                          <a:rPr lang="zh-CN" altLang="en-US" sz="1200" i="1" kern="1200">
                            <a:solidFill>
                              <a:schemeClr val="tx1"/>
                            </a:solidFill>
                            <a:latin typeface="Cambria Math" panose="02040503050406030204" pitchFamily="18" charset="0"/>
                            <a:ea typeface="宋体" panose="02010600030101010101" pitchFamily="2" charset="-122"/>
                            <a:cs typeface="+mn-cs"/>
                          </a:rPr>
                          <m:t>𝐹</m:t>
                        </m:r>
                      </m:sub>
                    </m:sSub>
                    <m:r>
                      <a:rPr lang="en-US" altLang="zh-CN" sz="1200" b="0" i="1" kern="1200" smtClean="0">
                        <a:solidFill>
                          <a:schemeClr val="tx1"/>
                        </a:solidFill>
                        <a:latin typeface="Cambria Math" panose="02040503050406030204" pitchFamily="18" charset="0"/>
                        <a:ea typeface="宋体" panose="02010600030101010101" pitchFamily="2" charset="-122"/>
                        <a:cs typeface="+mn-cs"/>
                      </a:rPr>
                      <m:t> </m:t>
                    </m:r>
                  </m:oMath>
                </a14:m>
                <a:r>
                  <a:rPr kumimoji="1" lang="zh-CN" altLang="en-US" sz="12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sym typeface="Symbol" panose="05050102010706020507" pitchFamily="18" charset="2"/>
                  </a:rPr>
                  <a:t>总是满足的，被激发到</a:t>
                </a:r>
                <a14:m>
                  <m:oMath xmlns:m="http://schemas.openxmlformats.org/officeDocument/2006/math">
                    <m:sSub>
                      <m:sSubPr>
                        <m:ctrlPr>
                          <a:rPr lang="zh-CN" altLang="en-US" sz="1200" i="1" kern="1200" smtClean="0">
                            <a:solidFill>
                              <a:schemeClr val="tx1"/>
                            </a:solidFill>
                            <a:latin typeface="Cambria Math" panose="02040503050406030204" pitchFamily="18" charset="0"/>
                            <a:ea typeface="宋体" panose="02010600030101010101" pitchFamily="2" charset="-122"/>
                            <a:cs typeface="+mn-cs"/>
                          </a:rPr>
                        </m:ctrlPr>
                      </m:sSubPr>
                      <m:e>
                        <m:r>
                          <a:rPr lang="zh-CN" altLang="en-US" sz="1200" i="1" kern="1200">
                            <a:solidFill>
                              <a:schemeClr val="tx1"/>
                            </a:solidFill>
                            <a:latin typeface="Cambria Math" panose="02040503050406030204" pitchFamily="18" charset="0"/>
                            <a:ea typeface="宋体" panose="02010600030101010101" pitchFamily="2" charset="-122"/>
                            <a:cs typeface="+mn-cs"/>
                          </a:rPr>
                          <m:t>𝐸</m:t>
                        </m:r>
                      </m:e>
                      <m:sub>
                        <m:r>
                          <a:rPr lang="zh-CN" altLang="en-US" sz="1200" i="1" kern="1200">
                            <a:solidFill>
                              <a:schemeClr val="tx1"/>
                            </a:solidFill>
                            <a:latin typeface="Cambria Math" panose="02040503050406030204" pitchFamily="18" charset="0"/>
                            <a:ea typeface="宋体" panose="02010600030101010101" pitchFamily="2" charset="-122"/>
                            <a:cs typeface="+mn-cs"/>
                          </a:rPr>
                          <m:t>𝐹</m:t>
                        </m:r>
                      </m:sub>
                    </m:sSub>
                  </m:oMath>
                </a14:m>
                <a:r>
                  <a:rPr kumimoji="1" lang="zh-CN" altLang="en-US" sz="12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sym typeface="Symbol" panose="05050102010706020507" pitchFamily="18" charset="2"/>
                  </a:rPr>
                  <a:t>以上的电子很少。所以，我们将金属自由电子气称为强简并的费米气体。</a:t>
                </a:r>
                <a:endParaRPr kumimoji="1" lang="en-US" altLang="zh-CN" sz="1200" b="0" i="0"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charset="-122"/>
                  <a:cs typeface="+mn-cs"/>
                  <a:sym typeface="Symbol" panose="05050102010706020507" pitchFamily="18" charset="2"/>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zh-CN" altLang="en-US" sz="1200" b="0" i="0"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charset="-122"/>
                    <a:cs typeface="+mn-cs"/>
                    <a:sym typeface="Symbol" panose="05050102010706020507" pitchFamily="18" charset="2"/>
                  </a:rPr>
                  <a:t>金属自由电子气的简并性与量子力学中能量的简并性是不同的。金属自由电子气的简并性指的是统计的简并性，而不是能量的简并性，即指金属自由电子气与理想气体遵从不同的统计规律。我们将金属自由电子气与连续气体性质之间的差异称为简并性</a:t>
                </a:r>
              </a:p>
              <a:p>
                <a:endParaRPr lang="zh-CN" altLang="en-US" dirty="0"/>
              </a:p>
            </p:txBody>
          </p:sp>
        </mc:Choice>
        <mc:Fallback xmlns="">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zh-CN" altLang="en-US" sz="12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sym typeface="Symbol" panose="05050102010706020507" pitchFamily="18" charset="2"/>
                  </a:rPr>
                  <a:t>金属的熔点均低于</a:t>
                </a:r>
                <a:r>
                  <a:rPr lang="zh-CN" altLang="en-US" sz="1200" i="0" kern="1200">
                    <a:solidFill>
                      <a:schemeClr val="tx1"/>
                    </a:solidFill>
                    <a:latin typeface="Cambria Math" panose="02040503050406030204" pitchFamily="18" charset="0"/>
                    <a:ea typeface="宋体" panose="02010600030101010101" pitchFamily="2" charset="-122"/>
                    <a:cs typeface="+mn-cs"/>
                  </a:rPr>
                  <a:t>𝑇_𝐹</a:t>
                </a:r>
                <a:r>
                  <a:rPr kumimoji="1" lang="zh-CN" altLang="en-US" sz="12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sym typeface="Symbol" panose="05050102010706020507" pitchFamily="18" charset="2"/>
                  </a:rPr>
                  <a:t>。因此，在熔点以下，</a:t>
                </a:r>
                <a:r>
                  <a:rPr lang="zh-CN" altLang="en-US" sz="1200" i="0" kern="1200">
                    <a:solidFill>
                      <a:schemeClr val="tx1"/>
                    </a:solidFill>
                    <a:latin typeface="Cambria Math" panose="02040503050406030204" pitchFamily="18" charset="0"/>
                    <a:ea typeface="宋体" panose="02010600030101010101" pitchFamily="2" charset="-122"/>
                    <a:cs typeface="+mn-cs"/>
                  </a:rPr>
                  <a:t>〖𝑇</a:t>
                </a:r>
                <a:r>
                  <a:rPr kumimoji="1" lang="en-US" altLang="zh-CN" sz="1200" b="0" i="0" u="none" strike="noStrike" kern="1200" cap="none" spc="0" normalizeH="0" baseline="0" noProof="0" dirty="0">
                    <a:ln>
                      <a:noFill/>
                    </a:ln>
                    <a:solidFill>
                      <a:srgbClr val="000000"/>
                    </a:solidFill>
                    <a:effectLst/>
                    <a:uLnTx/>
                    <a:uFillTx/>
                    <a:latin typeface="Cambria Math" panose="02040503050406030204" pitchFamily="18" charset="0"/>
                    <a:ea typeface="宋体" panose="02010600030101010101" pitchFamily="2" charset="-122"/>
                    <a:cs typeface="+mn-cs"/>
                    <a:sym typeface="Symbol" panose="05050102010706020507" pitchFamily="18" charset="2"/>
                  </a:rPr>
                  <a:t>"</a:t>
                </a:r>
                <a:r>
                  <a:rPr kumimoji="1" lang="en-US" altLang="zh-CN" sz="12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sym typeface="Symbol" panose="05050102010706020507" pitchFamily="18" charset="2"/>
                  </a:rPr>
                  <a:t>&lt;&lt;</a:t>
                </a:r>
                <a:r>
                  <a:rPr kumimoji="1" lang="zh-CN" altLang="en-US" sz="1200" b="0" i="0" u="none" strike="noStrike" kern="1200" cap="none" spc="0" normalizeH="0" baseline="0" noProof="0">
                    <a:ln>
                      <a:noFill/>
                    </a:ln>
                    <a:solidFill>
                      <a:schemeClr val="tx1"/>
                    </a:solidFill>
                    <a:effectLst/>
                    <a:uLnTx/>
                    <a:uFillTx/>
                    <a:latin typeface="Cambria Math" panose="02040503050406030204" pitchFamily="18" charset="0"/>
                    <a:ea typeface="微软雅黑" panose="020B0503020204020204" charset="-122"/>
                    <a:cs typeface="+mn-cs"/>
                    <a:sym typeface="Symbol" panose="05050102010706020507" pitchFamily="18" charset="2"/>
                  </a:rPr>
                  <a:t>" </a:t>
                </a:r>
                <a:r>
                  <a:rPr lang="zh-CN" altLang="en-US" sz="1200" i="0" kern="1200">
                    <a:solidFill>
                      <a:schemeClr val="tx1"/>
                    </a:solidFill>
                    <a:latin typeface="Cambria Math" panose="02040503050406030204" pitchFamily="18" charset="0"/>
                    <a:ea typeface="宋体" panose="02010600030101010101" pitchFamily="2" charset="-122"/>
                    <a:cs typeface="+mn-cs"/>
                  </a:rPr>
                  <a:t>𝑇〗_𝐹</a:t>
                </a:r>
                <a:r>
                  <a:rPr lang="en-US" altLang="zh-CN" sz="1200" b="0" i="0" kern="1200">
                    <a:solidFill>
                      <a:schemeClr val="tx1"/>
                    </a:solidFill>
                    <a:latin typeface="Cambria Math" panose="02040503050406030204" pitchFamily="18" charset="0"/>
                    <a:ea typeface="宋体" panose="02010600030101010101" pitchFamily="2" charset="-122"/>
                    <a:cs typeface="+mn-cs"/>
                  </a:rPr>
                  <a:t>  </a:t>
                </a:r>
                <a:r>
                  <a:rPr kumimoji="1" lang="zh-CN" altLang="en-US" sz="12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sym typeface="Symbol" panose="05050102010706020507" pitchFamily="18" charset="2"/>
                  </a:rPr>
                  <a:t>总是满足的，被激发到</a:t>
                </a:r>
                <a:r>
                  <a:rPr lang="zh-CN" altLang="en-US" sz="1200" i="0" kern="1200">
                    <a:solidFill>
                      <a:schemeClr val="tx1"/>
                    </a:solidFill>
                    <a:latin typeface="Cambria Math" panose="02040503050406030204" pitchFamily="18" charset="0"/>
                    <a:ea typeface="宋体" panose="02010600030101010101" pitchFamily="2" charset="-122"/>
                    <a:cs typeface="+mn-cs"/>
                  </a:rPr>
                  <a:t>𝐸_𝐹</a:t>
                </a:r>
                <a:r>
                  <a:rPr kumimoji="1" lang="zh-CN" altLang="en-US" sz="12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sym typeface="Symbol" panose="05050102010706020507" pitchFamily="18" charset="2"/>
                  </a:rPr>
                  <a:t>以上的电子很少。所以，我们将金属自由电子气称为强简并的费米气体。</a:t>
                </a:r>
                <a:endParaRPr kumimoji="1" lang="en-US" altLang="zh-CN" sz="1200" b="0" i="0"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charset="-122"/>
                  <a:cs typeface="+mn-cs"/>
                  <a:sym typeface="Symbol" panose="05050102010706020507" pitchFamily="18" charset="2"/>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zh-CN" altLang="en-US" sz="1200" b="0" i="0"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charset="-122"/>
                    <a:cs typeface="+mn-cs"/>
                    <a:sym typeface="Symbol" panose="05050102010706020507" pitchFamily="18" charset="2"/>
                  </a:rPr>
                  <a:t>金属自由电子气的简并性与量子力学中能量的简并性是不同的。金属自由电子气的简并性指的是统计的简并性，而不是能量的简并性，即指金属自由电子气与理想气体遵从不同的统计规律。我们将金属自由电子气与连续气体性质之间的差异称为简并性</a:t>
                </a:r>
              </a:p>
              <a:p>
                <a:endParaRPr lang="zh-CN" altLang="en-US" dirty="0"/>
              </a:p>
            </p:txBody>
          </p:sp>
        </mc:Fallback>
      </mc:AlternateContent>
      <p:sp>
        <p:nvSpPr>
          <p:cNvPr id="4" name="灯片编号占位符 3"/>
          <p:cNvSpPr>
            <a:spLocks noGrp="1"/>
          </p:cNvSpPr>
          <p:nvPr>
            <p:ph type="sldNum" sz="quarter" idx="5"/>
          </p:nvPr>
        </p:nvSpPr>
        <p:spPr/>
        <p:txBody>
          <a:bodyPr/>
          <a:lstStyle/>
          <a:p>
            <a:fld id="{8AAA2DB7-8973-4964-8E83-0FC396AC9B6B}" type="slidenum">
              <a:rPr lang="en-US" altLang="zh-CN" smtClean="0"/>
              <a:t>132</a:t>
            </a:fld>
            <a:endParaRPr lang="en-US" altLang="zh-CN"/>
          </a:p>
        </p:txBody>
      </p:sp>
    </p:spTree>
    <p:extLst>
      <p:ext uri="{BB962C8B-B14F-4D97-AF65-F5344CB8AC3E}">
        <p14:creationId xmlns:p14="http://schemas.microsoft.com/office/powerpoint/2010/main" val="826568353"/>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kumimoji="1" lang="zh-CN" altLang="en-US" sz="12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 对于金属而言，由于</a:t>
                </a:r>
                <a14:m>
                  <m:oMath xmlns:m="http://schemas.openxmlformats.org/officeDocument/2006/math">
                    <m:sSub>
                      <m:sSubPr>
                        <m:ctrlPr>
                          <a:rPr lang="zh-CN" altLang="en-US" sz="1200" i="1" kern="1200" smtClean="0">
                            <a:solidFill>
                              <a:schemeClr val="tx1"/>
                            </a:solidFill>
                            <a:latin typeface="Cambria Math" panose="02040503050406030204" pitchFamily="18" charset="0"/>
                            <a:ea typeface="宋体" panose="02010600030101010101" pitchFamily="2" charset="-122"/>
                            <a:cs typeface="+mn-cs"/>
                          </a:rPr>
                        </m:ctrlPr>
                      </m:sSubPr>
                      <m:e>
                        <m:r>
                          <a:rPr lang="zh-CN" altLang="en-US" sz="1200" i="1" kern="1200" smtClean="0">
                            <a:solidFill>
                              <a:schemeClr val="tx1"/>
                            </a:solidFill>
                            <a:latin typeface="Cambria Math" panose="02040503050406030204" pitchFamily="18" charset="0"/>
                            <a:ea typeface="宋体" panose="02010600030101010101" pitchFamily="2" charset="-122"/>
                            <a:cs typeface="+mn-cs"/>
                          </a:rPr>
                          <m:t>𝑇</m:t>
                        </m:r>
                        <m:r>
                          <m:rPr>
                            <m:nor/>
                          </m:rPr>
                          <a:rPr kumimoji="1" lang="en-US" altLang="zh-CN" sz="1200" b="0" i="0" u="none" strike="noStrike" kern="1200" cap="none" spc="0" normalizeH="0" baseline="0" noProof="0" dirty="0" smtClean="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sym typeface="Symbol" panose="05050102010706020507" pitchFamily="18" charset="2"/>
                          </a:rPr>
                          <m:t>&lt;&lt;</m:t>
                        </m:r>
                        <m:r>
                          <a:rPr lang="zh-CN" altLang="en-US" sz="1200" i="1" kern="1200">
                            <a:solidFill>
                              <a:schemeClr val="tx1"/>
                            </a:solidFill>
                            <a:latin typeface="Cambria Math" panose="02040503050406030204" pitchFamily="18" charset="0"/>
                            <a:ea typeface="宋体" panose="02010600030101010101" pitchFamily="2" charset="-122"/>
                            <a:cs typeface="+mn-cs"/>
                          </a:rPr>
                          <m:t>𝑇</m:t>
                        </m:r>
                      </m:e>
                      <m:sub>
                        <m:r>
                          <a:rPr lang="zh-CN" altLang="en-US" sz="1200" i="1" kern="1200">
                            <a:solidFill>
                              <a:schemeClr val="tx1"/>
                            </a:solidFill>
                            <a:latin typeface="Cambria Math" panose="02040503050406030204" pitchFamily="18" charset="0"/>
                            <a:ea typeface="宋体" panose="02010600030101010101" pitchFamily="2" charset="-122"/>
                            <a:cs typeface="+mn-cs"/>
                          </a:rPr>
                          <m:t>𝐹</m:t>
                        </m:r>
                      </m:sub>
                    </m:sSub>
                  </m:oMath>
                </a14:m>
                <a:r>
                  <a:rPr kumimoji="1" lang="zh-CN" altLang="en-US" sz="12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 总是成立的，因此，只有费米面附近的一小部分可以电子被激发到高能态，而离费米面较远的电子则仍保持原来（</a:t>
                </a:r>
                <a:r>
                  <a:rPr kumimoji="1" lang="en-US" altLang="zh-CN" sz="12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T</a:t>
                </a:r>
                <a:r>
                  <a:rPr kumimoji="1" lang="zh-CN" altLang="en-US" sz="12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a:t>
                </a:r>
                <a:r>
                  <a:rPr kumimoji="1" lang="en-US" altLang="zh-CN" sz="12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0</a:t>
                </a:r>
                <a:r>
                  <a:rPr kumimoji="1" lang="zh-CN" altLang="en-US" sz="12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的状态，我们称这部分电子被“冷冻”下来。因此，虽然金属中有大量的自由电子，但是，决定金属许多性质的并不是其全部的自由电子，而只是在费米面附近的那一小部分。正因为这样，对金属费米面的研究就显得尤为重要。</a:t>
                </a:r>
                <a:endParaRPr lang="zh-CN" altLang="en-US" b="0" dirty="0"/>
              </a:p>
            </p:txBody>
          </p:sp>
        </mc:Choice>
        <mc:Fallback xmlns="">
          <p:sp>
            <p:nvSpPr>
              <p:cNvPr id="3" name="备注占位符 2"/>
              <p:cNvSpPr>
                <a:spLocks noGrp="1"/>
              </p:cNvSpPr>
              <p:nvPr>
                <p:ph type="body" idx="1"/>
              </p:nvPr>
            </p:nvSpPr>
            <p:spPr/>
            <p:txBody>
              <a:bodyPr/>
              <a:lstStyle/>
              <a:p>
                <a:r>
                  <a:rPr kumimoji="1" lang="zh-CN" altLang="en-US" sz="12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 对于金属而言，由于</a:t>
                </a:r>
                <a:r>
                  <a:rPr lang="zh-CN" altLang="en-US" sz="1200" i="0" kern="1200">
                    <a:solidFill>
                      <a:schemeClr val="tx1"/>
                    </a:solidFill>
                    <a:latin typeface="Cambria Math" panose="02040503050406030204" pitchFamily="18" charset="0"/>
                    <a:ea typeface="宋体" panose="02010600030101010101" pitchFamily="2" charset="-122"/>
                    <a:cs typeface="+mn-cs"/>
                  </a:rPr>
                  <a:t>〖𝑇</a:t>
                </a:r>
                <a:r>
                  <a:rPr kumimoji="1" lang="en-US" altLang="zh-CN" sz="1200" b="0" i="0" u="none" strike="noStrike" kern="1200" cap="none" spc="0" normalizeH="0" baseline="0" noProof="0" dirty="0">
                    <a:ln>
                      <a:noFill/>
                    </a:ln>
                    <a:solidFill>
                      <a:srgbClr val="000000"/>
                    </a:solidFill>
                    <a:effectLst/>
                    <a:uLnTx/>
                    <a:uFillTx/>
                    <a:latin typeface="Cambria Math" panose="02040503050406030204" pitchFamily="18" charset="0"/>
                    <a:ea typeface="宋体" panose="02010600030101010101" pitchFamily="2" charset="-122"/>
                    <a:cs typeface="+mn-cs"/>
                    <a:sym typeface="Symbol" panose="05050102010706020507" pitchFamily="18" charset="2"/>
                  </a:rPr>
                  <a:t>"</a:t>
                </a:r>
                <a:r>
                  <a:rPr kumimoji="1" lang="en-US" altLang="zh-CN" sz="12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sym typeface="Symbol" panose="05050102010706020507" pitchFamily="18" charset="2"/>
                  </a:rPr>
                  <a:t>&lt;&lt;</a:t>
                </a:r>
                <a:r>
                  <a:rPr kumimoji="1" lang="zh-CN" altLang="en-US" sz="1200" b="0" i="0" u="none" strike="noStrike" kern="1200" cap="none" spc="0" normalizeH="0" baseline="0" noProof="0">
                    <a:ln>
                      <a:noFill/>
                    </a:ln>
                    <a:solidFill>
                      <a:schemeClr val="tx1"/>
                    </a:solidFill>
                    <a:effectLst/>
                    <a:uLnTx/>
                    <a:uFillTx/>
                    <a:latin typeface="Cambria Math" panose="02040503050406030204" pitchFamily="18" charset="0"/>
                    <a:ea typeface="微软雅黑" panose="020B0503020204020204" charset="-122"/>
                    <a:cs typeface="+mn-cs"/>
                    <a:sym typeface="Symbol" panose="05050102010706020507" pitchFamily="18" charset="2"/>
                  </a:rPr>
                  <a:t>" </a:t>
                </a:r>
                <a:r>
                  <a:rPr lang="zh-CN" altLang="en-US" sz="1200" i="0" kern="1200">
                    <a:solidFill>
                      <a:schemeClr val="tx1"/>
                    </a:solidFill>
                    <a:latin typeface="Cambria Math" panose="02040503050406030204" pitchFamily="18" charset="0"/>
                    <a:ea typeface="宋体" panose="02010600030101010101" pitchFamily="2" charset="-122"/>
                    <a:cs typeface="+mn-cs"/>
                  </a:rPr>
                  <a:t>𝑇〗_𝐹</a:t>
                </a:r>
                <a:r>
                  <a:rPr kumimoji="1" lang="zh-CN" altLang="en-US" sz="12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 总是成立的，因此，只有费米面附近的一小部分可以电子被激发到高能态，而离费米面较远的电子则仍保持原来（</a:t>
                </a:r>
                <a:r>
                  <a:rPr kumimoji="1" lang="en-US" altLang="zh-CN" sz="12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T</a:t>
                </a:r>
                <a:r>
                  <a:rPr kumimoji="1" lang="zh-CN" altLang="en-US" sz="12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a:t>
                </a:r>
                <a:r>
                  <a:rPr kumimoji="1" lang="en-US" altLang="zh-CN" sz="12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0</a:t>
                </a:r>
                <a:r>
                  <a:rPr kumimoji="1" lang="zh-CN" altLang="en-US" sz="12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的状态，我们称这部分电子被“冷冻”下来。因此，虽然金属中有大量的自由电子，但是，决定金属许多性质的并不是其全部的自由电子，而只是在费米面附近的那一小部分。正因为这样，对金属费米面的研究就显得尤为重要。</a:t>
                </a:r>
                <a:endParaRPr lang="zh-CN" altLang="en-US" b="0" dirty="0"/>
              </a:p>
            </p:txBody>
          </p:sp>
        </mc:Fallback>
      </mc:AlternateContent>
      <p:sp>
        <p:nvSpPr>
          <p:cNvPr id="4" name="灯片编号占位符 3"/>
          <p:cNvSpPr>
            <a:spLocks noGrp="1"/>
          </p:cNvSpPr>
          <p:nvPr>
            <p:ph type="sldNum" sz="quarter" idx="5"/>
          </p:nvPr>
        </p:nvSpPr>
        <p:spPr/>
        <p:txBody>
          <a:bodyPr/>
          <a:lstStyle/>
          <a:p>
            <a:fld id="{8AAA2DB7-8973-4964-8E83-0FC396AC9B6B}" type="slidenum">
              <a:rPr lang="en-US" altLang="zh-CN" smtClean="0"/>
              <a:t>133</a:t>
            </a:fld>
            <a:endParaRPr lang="en-US" altLang="zh-CN"/>
          </a:p>
        </p:txBody>
      </p:sp>
    </p:spTree>
    <p:extLst>
      <p:ext uri="{BB962C8B-B14F-4D97-AF65-F5344CB8AC3E}">
        <p14:creationId xmlns:p14="http://schemas.microsoft.com/office/powerpoint/2010/main" val="1025891151"/>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800" kern="100" dirty="0">
                    <a:effectLst/>
                    <a:latin typeface="Times New Roman" panose="02020603050405020304" pitchFamily="18" charset="0"/>
                    <a:ea typeface="宋体" panose="02010600030101010101" pitchFamily="2" charset="-122"/>
                  </a:rPr>
                  <a:t>在平衡状态的统计问题中，往往只需要知道电子的能量分布状况，可以不必考虑</a:t>
                </a:r>
                <a:r>
                  <a:rPr lang="en-US" altLang="zh-CN" sz="1800" kern="100" dirty="0">
                    <a:effectLst/>
                    <a:latin typeface="Times New Roman" panose="02020603050405020304" pitchFamily="18" charset="0"/>
                    <a:ea typeface="宋体" panose="02010600030101010101" pitchFamily="2" charset="-122"/>
                  </a:rPr>
                  <a:t> </a:t>
                </a:r>
                <a14:m>
                  <m:oMath xmlns:m="http://schemas.openxmlformats.org/officeDocument/2006/math">
                    <m:r>
                      <a:rPr lang="en-US" altLang="zh-CN" sz="1800" b="0" i="1" kern="1200" smtClean="0">
                        <a:solidFill>
                          <a:schemeClr val="tx1"/>
                        </a:solidFill>
                        <a:latin typeface="Cambria Math" panose="02040503050406030204" pitchFamily="18" charset="0"/>
                        <a:ea typeface="宋体" panose="02010600030101010101" pitchFamily="2" charset="-122"/>
                        <a:cs typeface="+mn-cs"/>
                      </a:rPr>
                      <m:t>𝑘</m:t>
                    </m:r>
                  </m:oMath>
                </a14:m>
                <a:r>
                  <a:rPr lang="en-US" altLang="zh-CN" sz="1800" kern="100" dirty="0">
                    <a:effectLst/>
                    <a:latin typeface="Times New Roman" panose="02020603050405020304" pitchFamily="18" charset="0"/>
                    <a:ea typeface="宋体" panose="02010600030101010101" pitchFamily="2" charset="-122"/>
                  </a:rPr>
                  <a:t> </a:t>
                </a:r>
                <a:r>
                  <a:rPr lang="zh-CN" altLang="zh-CN" sz="1800" kern="100" dirty="0">
                    <a:effectLst/>
                    <a:latin typeface="Times New Roman" panose="02020603050405020304" pitchFamily="18" charset="0"/>
                    <a:ea typeface="宋体" panose="02010600030101010101" pitchFamily="2" charset="-122"/>
                  </a:rPr>
                  <a:t>空间的统计分布，因而可以更简便地应用能态密度</a:t>
                </a:r>
                <a14:m>
                  <m:oMath xmlns:m="http://schemas.openxmlformats.org/officeDocument/2006/math">
                    <m:r>
                      <a:rPr lang="zh-CN" altLang="en-US" sz="1800" i="1" kern="1200" smtClean="0">
                        <a:solidFill>
                          <a:schemeClr val="tx1"/>
                        </a:solidFill>
                        <a:latin typeface="Cambria Math" panose="02040503050406030204" pitchFamily="18" charset="0"/>
                        <a:ea typeface="宋体" panose="02010600030101010101" pitchFamily="2" charset="-122"/>
                        <a:cs typeface="+mn-cs"/>
                      </a:rPr>
                      <m:t>𝑁</m:t>
                    </m:r>
                    <m:d>
                      <m:dPr>
                        <m:ctrlPr>
                          <a:rPr lang="zh-CN" altLang="en-US" sz="1800" i="1" kern="1200">
                            <a:solidFill>
                              <a:schemeClr val="tx1"/>
                            </a:solidFill>
                            <a:latin typeface="Cambria Math" panose="02040503050406030204" pitchFamily="18" charset="0"/>
                            <a:ea typeface="宋体" panose="02010600030101010101" pitchFamily="2" charset="-122"/>
                            <a:cs typeface="+mn-cs"/>
                          </a:rPr>
                        </m:ctrlPr>
                      </m:dPr>
                      <m:e>
                        <m:r>
                          <a:rPr lang="zh-CN" altLang="en-US" sz="1800" i="1" kern="1200">
                            <a:solidFill>
                              <a:schemeClr val="tx1"/>
                            </a:solidFill>
                            <a:latin typeface="Cambria Math" panose="02040503050406030204" pitchFamily="18" charset="0"/>
                            <a:ea typeface="宋体" panose="02010600030101010101" pitchFamily="2" charset="-122"/>
                            <a:cs typeface="+mn-cs"/>
                          </a:rPr>
                          <m:t>𝐸</m:t>
                        </m:r>
                      </m:e>
                    </m:d>
                  </m:oMath>
                </a14:m>
                <a:r>
                  <a:rPr lang="zh-CN" altLang="zh-CN" sz="1800" kern="100" dirty="0">
                    <a:effectLst/>
                    <a:latin typeface="Times New Roman" panose="02020603050405020304" pitchFamily="18" charset="0"/>
                    <a:ea typeface="宋体" panose="02010600030101010101" pitchFamily="2" charset="-122"/>
                  </a:rPr>
                  <a:t>的概念。能量在</a:t>
                </a:r>
                <a:r>
                  <a:rPr lang="en-US" altLang="zh-CN" sz="1800" kern="100" dirty="0">
                    <a:effectLst/>
                    <a:latin typeface="Times New Roman" panose="02020603050405020304" pitchFamily="18" charset="0"/>
                    <a:ea typeface="宋体" panose="02010600030101010101" pitchFamily="2" charset="-122"/>
                  </a:rPr>
                  <a:t>  </a:t>
                </a:r>
                <a14:m>
                  <m:oMath xmlns:m="http://schemas.openxmlformats.org/officeDocument/2006/math">
                    <m:r>
                      <a:rPr lang="en-US" altLang="zh-CN" sz="1800" b="0" i="1" kern="1200" smtClean="0">
                        <a:solidFill>
                          <a:schemeClr val="tx1"/>
                        </a:solidFill>
                        <a:latin typeface="Cambria Math" panose="02040503050406030204" pitchFamily="18" charset="0"/>
                        <a:ea typeface="宋体" panose="02010600030101010101" pitchFamily="2" charset="-122"/>
                        <a:cs typeface="+mn-cs"/>
                      </a:rPr>
                      <m:t>𝐸</m:t>
                    </m:r>
                    <m:r>
                      <a:rPr lang="en-US" altLang="zh-CN" sz="1800" b="0" i="1" kern="1200" smtClean="0">
                        <a:solidFill>
                          <a:schemeClr val="tx1"/>
                        </a:solidFill>
                        <a:latin typeface="Cambria Math" panose="02040503050406030204" pitchFamily="18" charset="0"/>
                        <a:ea typeface="宋体" panose="02010600030101010101" pitchFamily="2" charset="-122"/>
                        <a:cs typeface="+mn-cs"/>
                      </a:rPr>
                      <m:t>−</m:t>
                    </m:r>
                    <m:r>
                      <a:rPr lang="en-US" altLang="zh-CN" sz="1800" b="0" i="1" kern="1200" smtClean="0">
                        <a:solidFill>
                          <a:schemeClr val="tx1"/>
                        </a:solidFill>
                        <a:latin typeface="Cambria Math" panose="02040503050406030204" pitchFamily="18" charset="0"/>
                        <a:ea typeface="宋体" panose="02010600030101010101" pitchFamily="2" charset="-122"/>
                        <a:cs typeface="+mn-cs"/>
                      </a:rPr>
                      <m:t>𝐸</m:t>
                    </m:r>
                    <m:r>
                      <a:rPr lang="en-US" altLang="zh-CN" sz="1800" b="0" i="1" kern="1200" smtClean="0">
                        <a:solidFill>
                          <a:schemeClr val="tx1"/>
                        </a:solidFill>
                        <a:latin typeface="Cambria Math" panose="02040503050406030204" pitchFamily="18" charset="0"/>
                        <a:ea typeface="宋体" panose="02010600030101010101" pitchFamily="2" charset="-122"/>
                        <a:cs typeface="+mn-cs"/>
                      </a:rPr>
                      <m:t>+</m:t>
                    </m:r>
                    <m:r>
                      <a:rPr lang="en-US" altLang="zh-CN" sz="1800" b="0" i="1" kern="1200" smtClean="0">
                        <a:solidFill>
                          <a:schemeClr val="tx1"/>
                        </a:solidFill>
                        <a:latin typeface="Cambria Math" panose="02040503050406030204" pitchFamily="18" charset="0"/>
                        <a:ea typeface="宋体" panose="02010600030101010101" pitchFamily="2" charset="-122"/>
                        <a:cs typeface="+mn-cs"/>
                      </a:rPr>
                      <m:t>𝑑𝐸</m:t>
                    </m:r>
                  </m:oMath>
                </a14:m>
                <a:r>
                  <a:rPr lang="zh-CN" altLang="zh-CN" sz="1800" kern="100" dirty="0">
                    <a:effectLst/>
                    <a:latin typeface="Times New Roman" panose="02020603050405020304" pitchFamily="18" charset="0"/>
                    <a:ea typeface="宋体" panose="02010600030101010101" pitchFamily="2" charset="-122"/>
                  </a:rPr>
                  <a:t>之间单位体积中的电子数为：</a:t>
                </a:r>
                <a:endParaRPr lang="en-US" altLang="zh-CN" sz="1800" kern="100" dirty="0">
                  <a:effectLst/>
                  <a:latin typeface="Times New Roman" panose="02020603050405020304" pitchFamily="18" charset="0"/>
                  <a:ea typeface="宋体" panose="02010600030101010101" pitchFamily="2" charset="-122"/>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lang="zh-CN" altLang="en-US" sz="2800" i="1" smtClean="0">
                          <a:latin typeface="Cambria Math" panose="02040503050406030204" pitchFamily="18" charset="0"/>
                        </a:rPr>
                        <m:t>𝑑𝑁</m:t>
                      </m:r>
                      <m:r>
                        <a:rPr lang="zh-CN" altLang="en-US" sz="2800" i="0">
                          <a:latin typeface="Cambria Math" panose="02040503050406030204" pitchFamily="18" charset="0"/>
                        </a:rPr>
                        <m:t>=</m:t>
                      </m:r>
                      <m:r>
                        <a:rPr lang="zh-CN" altLang="en-US" sz="2800" i="1">
                          <a:latin typeface="Cambria Math" panose="02040503050406030204" pitchFamily="18" charset="0"/>
                        </a:rPr>
                        <m:t>𝑓</m:t>
                      </m:r>
                      <m:d>
                        <m:dPr>
                          <m:ctrlPr>
                            <a:rPr lang="zh-CN" altLang="en-US" sz="2800" i="1">
                              <a:latin typeface="Cambria Math" panose="02040503050406030204" pitchFamily="18" charset="0"/>
                            </a:rPr>
                          </m:ctrlPr>
                        </m:dPr>
                        <m:e>
                          <m:r>
                            <a:rPr lang="zh-CN" altLang="en-US" sz="2800" i="1">
                              <a:latin typeface="Cambria Math" panose="02040503050406030204" pitchFamily="18" charset="0"/>
                            </a:rPr>
                            <m:t>𝐸</m:t>
                          </m:r>
                        </m:e>
                      </m:d>
                      <m:r>
                        <a:rPr lang="zh-CN" altLang="en-US" sz="2800" i="1">
                          <a:latin typeface="Cambria Math" panose="02040503050406030204" pitchFamily="18" charset="0"/>
                        </a:rPr>
                        <m:t>𝑁</m:t>
                      </m:r>
                      <m:d>
                        <m:dPr>
                          <m:ctrlPr>
                            <a:rPr lang="zh-CN" altLang="en-US" sz="2800" i="1">
                              <a:latin typeface="Cambria Math" panose="02040503050406030204" pitchFamily="18" charset="0"/>
                            </a:rPr>
                          </m:ctrlPr>
                        </m:dPr>
                        <m:e>
                          <m:r>
                            <a:rPr lang="zh-CN" altLang="en-US" sz="2800" i="1">
                              <a:latin typeface="Cambria Math" panose="02040503050406030204" pitchFamily="18" charset="0"/>
                            </a:rPr>
                            <m:t>𝐸</m:t>
                          </m:r>
                        </m:e>
                      </m:d>
                      <m:r>
                        <a:rPr lang="zh-CN" altLang="en-US" sz="2800" i="1">
                          <a:latin typeface="Cambria Math" panose="02040503050406030204" pitchFamily="18" charset="0"/>
                        </a:rPr>
                        <m:t>𝑑𝐸</m:t>
                      </m:r>
                    </m:oMath>
                  </m:oMathPara>
                </a14:m>
                <a:endParaRPr lang="en-US" altLang="zh-CN" sz="1800" kern="100" dirty="0">
                  <a:effectLst/>
                  <a:latin typeface="Times New Roman" panose="02020603050405020304" pitchFamily="18" charset="0"/>
                  <a:ea typeface="宋体" panose="02010600030101010101" pitchFamily="2" charset="-122"/>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800" kern="100" dirty="0">
                    <a:effectLst/>
                    <a:latin typeface="Times New Roman" panose="02020603050405020304" pitchFamily="18" charset="0"/>
                    <a:ea typeface="宋体" panose="02010600030101010101" pitchFamily="2" charset="-122"/>
                  </a:rPr>
                  <a:t>如图所示，电子按能量的统计分布一方面决定于体现费米统计分布的</a:t>
                </a:r>
                <a14:m>
                  <m:oMath xmlns:m="http://schemas.openxmlformats.org/officeDocument/2006/math">
                    <m:r>
                      <a:rPr lang="zh-CN" altLang="en-US" sz="1800" i="1" smtClean="0">
                        <a:latin typeface="Cambria Math" panose="02040503050406030204" pitchFamily="18" charset="0"/>
                      </a:rPr>
                      <m:t>𝑓</m:t>
                    </m:r>
                    <m:d>
                      <m:dPr>
                        <m:ctrlPr>
                          <a:rPr lang="zh-CN" altLang="en-US" sz="1800" i="1">
                            <a:latin typeface="Cambria Math" panose="02040503050406030204" pitchFamily="18" charset="0"/>
                          </a:rPr>
                        </m:ctrlPr>
                      </m:dPr>
                      <m:e>
                        <m:r>
                          <a:rPr lang="zh-CN" altLang="en-US" sz="1800" i="1">
                            <a:latin typeface="Cambria Math" panose="02040503050406030204" pitchFamily="18" charset="0"/>
                          </a:rPr>
                          <m:t>𝐸</m:t>
                        </m:r>
                      </m:e>
                    </m:d>
                    <m:r>
                      <a:rPr lang="zh-CN" altLang="en-US" sz="1800" i="1">
                        <a:latin typeface="Cambria Math" panose="02040503050406030204" pitchFamily="18" charset="0"/>
                      </a:rPr>
                      <m:t>，</m:t>
                    </m:r>
                  </m:oMath>
                </a14:m>
                <a:r>
                  <a:rPr lang="zh-CN" altLang="zh-CN" sz="1800" kern="100" dirty="0">
                    <a:effectLst/>
                    <a:latin typeface="Times New Roman" panose="02020603050405020304" pitchFamily="18" charset="0"/>
                    <a:ea typeface="宋体" panose="02010600030101010101" pitchFamily="2" charset="-122"/>
                  </a:rPr>
                  <a:t>另一方面决定于晶体本身的能态密度函数</a:t>
                </a:r>
                <a14:m>
                  <m:oMath xmlns:m="http://schemas.openxmlformats.org/officeDocument/2006/math">
                    <m:r>
                      <a:rPr lang="zh-CN" altLang="en-US" sz="1800" i="1" kern="1200" smtClean="0">
                        <a:solidFill>
                          <a:schemeClr val="tx1"/>
                        </a:solidFill>
                        <a:latin typeface="Cambria Math" panose="02040503050406030204" pitchFamily="18" charset="0"/>
                        <a:ea typeface="宋体" panose="02010600030101010101" pitchFamily="2" charset="-122"/>
                        <a:cs typeface="+mn-cs"/>
                      </a:rPr>
                      <m:t>𝑁</m:t>
                    </m:r>
                    <m:d>
                      <m:dPr>
                        <m:ctrlPr>
                          <a:rPr lang="zh-CN" altLang="en-US" sz="1800" i="1" kern="1200">
                            <a:solidFill>
                              <a:schemeClr val="tx1"/>
                            </a:solidFill>
                            <a:latin typeface="Cambria Math" panose="02040503050406030204" pitchFamily="18" charset="0"/>
                            <a:ea typeface="宋体" panose="02010600030101010101" pitchFamily="2" charset="-122"/>
                            <a:cs typeface="+mn-cs"/>
                          </a:rPr>
                        </m:ctrlPr>
                      </m:dPr>
                      <m:e>
                        <m:r>
                          <a:rPr lang="zh-CN" altLang="en-US" sz="1800" i="1" kern="1200">
                            <a:solidFill>
                              <a:schemeClr val="tx1"/>
                            </a:solidFill>
                            <a:latin typeface="Cambria Math" panose="02040503050406030204" pitchFamily="18" charset="0"/>
                            <a:ea typeface="宋体" panose="02010600030101010101" pitchFamily="2" charset="-122"/>
                            <a:cs typeface="+mn-cs"/>
                          </a:rPr>
                          <m:t>𝐸</m:t>
                        </m:r>
                      </m:e>
                    </m:d>
                  </m:oMath>
                </a14:m>
                <a:r>
                  <a:rPr lang="zh-CN" altLang="zh-CN" sz="1800" kern="100" dirty="0">
                    <a:effectLst/>
                    <a:latin typeface="Times New Roman" panose="02020603050405020304" pitchFamily="18" charset="0"/>
                    <a:ea typeface="宋体" panose="02010600030101010101" pitchFamily="2" charset="-122"/>
                  </a:rPr>
                  <a:t>。</a:t>
                </a:r>
                <a:endParaRPr lang="en-US" altLang="zh-CN" sz="1800" kern="100" dirty="0">
                  <a:effectLst/>
                  <a:latin typeface="Times New Roman" panose="02020603050405020304" pitchFamily="18" charset="0"/>
                  <a:ea typeface="宋体" panose="02010600030101010101" pitchFamily="2" charset="-122"/>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zh-CN" altLang="zh-CN" sz="1800" kern="100" dirty="0">
                  <a:effectLst/>
                  <a:latin typeface="Times New Roman" panose="02020603050405020304" pitchFamily="18" charset="0"/>
                  <a:ea typeface="宋体" panose="02010600030101010101" pitchFamily="2" charset="-122"/>
                </a:endParaRPr>
              </a:p>
              <a:p>
                <a:endParaRPr lang="zh-CN" altLang="en-US" dirty="0"/>
              </a:p>
            </p:txBody>
          </p:sp>
        </mc:Choice>
        <mc:Fallback xmlns="">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800" kern="100" dirty="0">
                    <a:effectLst/>
                    <a:latin typeface="Times New Roman" panose="02020603050405020304" pitchFamily="18" charset="0"/>
                    <a:ea typeface="宋体" panose="02010600030101010101" pitchFamily="2" charset="-122"/>
                  </a:rPr>
                  <a:t>在平衡状态的统计问题中，往往只需要知道电子的能量分布状况，可以不必考虑</a:t>
                </a:r>
                <a:r>
                  <a:rPr lang="en-US" altLang="zh-CN" sz="1800" i="1" kern="100" dirty="0">
                    <a:effectLst/>
                    <a:latin typeface="Times New Roman" panose="02020603050405020304" pitchFamily="18" charset="0"/>
                    <a:ea typeface="宋体" panose="02010600030101010101" pitchFamily="2" charset="-122"/>
                  </a:rPr>
                  <a:t>k</a:t>
                </a:r>
                <a:r>
                  <a:rPr lang="zh-CN" altLang="zh-CN" sz="1800" kern="100" dirty="0">
                    <a:effectLst/>
                    <a:latin typeface="Times New Roman" panose="02020603050405020304" pitchFamily="18" charset="0"/>
                    <a:ea typeface="宋体" panose="02010600030101010101" pitchFamily="2" charset="-122"/>
                  </a:rPr>
                  <a:t>空间的统计分布，因而可以更简便地应用能态密度</a:t>
                </a:r>
                <a:r>
                  <a:rPr lang="en-US" altLang="zh-CN" sz="1800" i="1" kern="100" dirty="0">
                    <a:effectLst/>
                    <a:latin typeface="Times New Roman" panose="02020603050405020304" pitchFamily="18" charset="0"/>
                    <a:ea typeface="宋体" panose="02010600030101010101" pitchFamily="2" charset="-122"/>
                  </a:rPr>
                  <a:t>N</a:t>
                </a:r>
                <a:r>
                  <a:rPr lang="en-US" altLang="zh-CN" sz="1800" kern="100" dirty="0">
                    <a:effectLst/>
                    <a:latin typeface="Times New Roman" panose="02020603050405020304" pitchFamily="18" charset="0"/>
                    <a:ea typeface="宋体" panose="02010600030101010101" pitchFamily="2" charset="-122"/>
                  </a:rPr>
                  <a:t>(</a:t>
                </a:r>
                <a:r>
                  <a:rPr lang="en-US" altLang="zh-CN" sz="1800" i="1" kern="100" dirty="0">
                    <a:effectLst/>
                    <a:latin typeface="Times New Roman" panose="02020603050405020304" pitchFamily="18" charset="0"/>
                    <a:ea typeface="宋体" panose="02010600030101010101" pitchFamily="2" charset="-122"/>
                  </a:rPr>
                  <a:t>E</a:t>
                </a:r>
                <a:r>
                  <a:rPr lang="en-US" altLang="zh-CN" sz="1800" kern="100" dirty="0">
                    <a:effectLst/>
                    <a:latin typeface="Times New Roman" panose="02020603050405020304" pitchFamily="18" charset="0"/>
                    <a:ea typeface="宋体" panose="02010600030101010101" pitchFamily="2" charset="-122"/>
                  </a:rPr>
                  <a:t>)</a:t>
                </a:r>
                <a:r>
                  <a:rPr lang="zh-CN" altLang="zh-CN" sz="1800" kern="100" dirty="0">
                    <a:effectLst/>
                    <a:latin typeface="Times New Roman" panose="02020603050405020304" pitchFamily="18" charset="0"/>
                    <a:ea typeface="宋体" panose="02010600030101010101" pitchFamily="2" charset="-122"/>
                  </a:rPr>
                  <a:t>的概念。能量在</a:t>
                </a:r>
                <a:r>
                  <a:rPr lang="en-US" altLang="zh-CN" sz="1800" kern="100" dirty="0">
                    <a:effectLst/>
                    <a:latin typeface="Times New Roman" panose="02020603050405020304" pitchFamily="18" charset="0"/>
                    <a:ea typeface="宋体" panose="02010600030101010101" pitchFamily="2" charset="-122"/>
                  </a:rPr>
                  <a:t>  </a:t>
                </a:r>
                <a:r>
                  <a:rPr kumimoji="1" lang="en-US" altLang="zh-CN" sz="1800" b="1" i="1"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E</a:t>
                </a:r>
                <a:r>
                  <a:rPr kumimoji="1" lang="zh-CN" altLang="en-US" sz="18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a:t>
                </a:r>
                <a:r>
                  <a:rPr kumimoji="1" lang="en-US" altLang="zh-CN" sz="1800" b="1" i="1"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E</a:t>
                </a:r>
                <a:r>
                  <a:rPr kumimoji="1" lang="zh-CN" altLang="en-US" sz="18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a:t>
                </a:r>
                <a:r>
                  <a:rPr kumimoji="1" lang="en-US" altLang="zh-CN" sz="1800" b="1" i="1" u="none" strike="noStrike" kern="1200" cap="none" spc="0" normalizeH="0" baseline="0" noProof="0" dirty="0" err="1">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dE</a:t>
                </a:r>
                <a:r>
                  <a:rPr lang="zh-CN" altLang="zh-CN" sz="1800" kern="100" dirty="0">
                    <a:effectLst/>
                    <a:latin typeface="Times New Roman" panose="02020603050405020304" pitchFamily="18" charset="0"/>
                    <a:ea typeface="宋体" panose="02010600030101010101" pitchFamily="2" charset="-122"/>
                  </a:rPr>
                  <a:t>之间单位体积中的电子数为：</a:t>
                </a:r>
                <a:endParaRPr lang="en-US" altLang="zh-CN" sz="1800" kern="100" dirty="0">
                  <a:effectLst/>
                  <a:latin typeface="Times New Roman" panose="02020603050405020304" pitchFamily="18" charset="0"/>
                  <a:ea typeface="宋体" panose="02010600030101010101" pitchFamily="2" charset="-122"/>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sz="2800" i="0">
                    <a:latin typeface="Cambria Math" panose="02040503050406030204" pitchFamily="18" charset="0"/>
                  </a:rPr>
                  <a:t>𝑑𝑁=𝑓(𝐸)𝑁(𝐸)𝑑𝐸</a:t>
                </a:r>
                <a:endParaRPr lang="en-US" altLang="zh-CN" sz="1800" kern="100" dirty="0">
                  <a:effectLst/>
                  <a:latin typeface="Times New Roman" panose="02020603050405020304" pitchFamily="18" charset="0"/>
                  <a:ea typeface="宋体" panose="02010600030101010101" pitchFamily="2" charset="-122"/>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800" kern="100" dirty="0">
                    <a:effectLst/>
                    <a:latin typeface="Times New Roman" panose="02020603050405020304" pitchFamily="18" charset="0"/>
                    <a:ea typeface="宋体" panose="02010600030101010101" pitchFamily="2" charset="-122"/>
                  </a:rPr>
                  <a:t>如图</a:t>
                </a:r>
                <a:r>
                  <a:rPr lang="en-US" altLang="zh-CN" sz="1800" kern="100" dirty="0">
                    <a:effectLst/>
                    <a:latin typeface="Times New Roman" panose="02020603050405020304" pitchFamily="18" charset="0"/>
                    <a:ea typeface="宋体" panose="02010600030101010101" pitchFamily="2" charset="-122"/>
                  </a:rPr>
                  <a:t>3.24</a:t>
                </a:r>
                <a:r>
                  <a:rPr lang="zh-CN" altLang="zh-CN" sz="1800" kern="100" dirty="0">
                    <a:effectLst/>
                    <a:latin typeface="Times New Roman" panose="02020603050405020304" pitchFamily="18" charset="0"/>
                    <a:ea typeface="宋体" panose="02010600030101010101" pitchFamily="2" charset="-122"/>
                  </a:rPr>
                  <a:t>所示，电子按能量的统计分布一方面决定于体现费米统计分布的</a:t>
                </a:r>
                <a:r>
                  <a:rPr lang="en-US" altLang="zh-CN" sz="1800" i="1" kern="100" dirty="0">
                    <a:effectLst/>
                    <a:latin typeface="Times New Roman" panose="02020603050405020304" pitchFamily="18" charset="0"/>
                    <a:ea typeface="宋体" panose="02010600030101010101" pitchFamily="2" charset="-122"/>
                  </a:rPr>
                  <a:t> f</a:t>
                </a:r>
                <a:r>
                  <a:rPr lang="en-US" altLang="zh-CN" sz="1800" kern="100" dirty="0">
                    <a:effectLst/>
                    <a:latin typeface="Times New Roman" panose="02020603050405020304" pitchFamily="18" charset="0"/>
                    <a:ea typeface="宋体" panose="02010600030101010101" pitchFamily="2" charset="-122"/>
                  </a:rPr>
                  <a:t> (</a:t>
                </a:r>
                <a:r>
                  <a:rPr lang="en-US" altLang="zh-CN" sz="1800" i="1" kern="100" dirty="0">
                    <a:effectLst/>
                    <a:latin typeface="Times New Roman" panose="02020603050405020304" pitchFamily="18" charset="0"/>
                    <a:ea typeface="宋体" panose="02010600030101010101" pitchFamily="2" charset="-122"/>
                  </a:rPr>
                  <a:t>E</a:t>
                </a:r>
                <a:r>
                  <a:rPr lang="en-US" altLang="zh-CN" sz="1800" kern="100" dirty="0">
                    <a:effectLst/>
                    <a:latin typeface="Times New Roman" panose="02020603050405020304" pitchFamily="18" charset="0"/>
                    <a:ea typeface="宋体" panose="02010600030101010101" pitchFamily="2" charset="-122"/>
                  </a:rPr>
                  <a:t>), </a:t>
                </a:r>
                <a:r>
                  <a:rPr lang="zh-CN" altLang="zh-CN" sz="1800" kern="100" dirty="0">
                    <a:effectLst/>
                    <a:latin typeface="Times New Roman" panose="02020603050405020304" pitchFamily="18" charset="0"/>
                    <a:ea typeface="宋体" panose="02010600030101010101" pitchFamily="2" charset="-122"/>
                  </a:rPr>
                  <a:t>另一方面决定于晶体本身的能态密度函数 </a:t>
                </a:r>
                <a:r>
                  <a:rPr lang="en-US" altLang="zh-CN" sz="1800" i="1" kern="100" dirty="0">
                    <a:effectLst/>
                    <a:latin typeface="Times New Roman" panose="02020603050405020304" pitchFamily="18" charset="0"/>
                    <a:ea typeface="宋体" panose="02010600030101010101" pitchFamily="2" charset="-122"/>
                  </a:rPr>
                  <a:t>N</a:t>
                </a:r>
                <a:r>
                  <a:rPr lang="en-US" altLang="zh-CN" sz="1800" kern="100" dirty="0">
                    <a:effectLst/>
                    <a:latin typeface="Times New Roman" panose="02020603050405020304" pitchFamily="18" charset="0"/>
                    <a:ea typeface="宋体" panose="02010600030101010101" pitchFamily="2" charset="-122"/>
                  </a:rPr>
                  <a:t>(</a:t>
                </a:r>
                <a:r>
                  <a:rPr lang="en-US" altLang="zh-CN" sz="1800" i="1" kern="100" dirty="0">
                    <a:effectLst/>
                    <a:latin typeface="Times New Roman" panose="02020603050405020304" pitchFamily="18" charset="0"/>
                    <a:ea typeface="宋体" panose="02010600030101010101" pitchFamily="2" charset="-122"/>
                  </a:rPr>
                  <a:t>E</a:t>
                </a:r>
                <a:r>
                  <a:rPr lang="en-US" altLang="zh-CN" sz="1800" kern="100" dirty="0">
                    <a:effectLst/>
                    <a:latin typeface="Times New Roman" panose="02020603050405020304" pitchFamily="18" charset="0"/>
                    <a:ea typeface="宋体" panose="02010600030101010101" pitchFamily="2" charset="-122"/>
                  </a:rPr>
                  <a:t>)</a:t>
                </a:r>
                <a:r>
                  <a:rPr lang="zh-CN" altLang="zh-CN" sz="1800" kern="100" dirty="0">
                    <a:effectLst/>
                    <a:latin typeface="Times New Roman" panose="02020603050405020304" pitchFamily="18" charset="0"/>
                    <a:ea typeface="宋体" panose="02010600030101010101" pitchFamily="2" charset="-122"/>
                  </a:rPr>
                  <a:t>。</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zh-CN" altLang="zh-CN" sz="1800" kern="100" dirty="0">
                  <a:effectLst/>
                  <a:latin typeface="Times New Roman" panose="02020603050405020304" pitchFamily="18" charset="0"/>
                  <a:ea typeface="宋体" panose="02010600030101010101" pitchFamily="2" charset="-122"/>
                </a:endParaRPr>
              </a:p>
              <a:p>
                <a:endParaRPr lang="zh-CN" altLang="en-US" dirty="0"/>
              </a:p>
            </p:txBody>
          </p:sp>
        </mc:Fallback>
      </mc:AlternateContent>
      <p:sp>
        <p:nvSpPr>
          <p:cNvPr id="4" name="灯片编号占位符 3"/>
          <p:cNvSpPr>
            <a:spLocks noGrp="1"/>
          </p:cNvSpPr>
          <p:nvPr>
            <p:ph type="sldNum" sz="quarter" idx="5"/>
          </p:nvPr>
        </p:nvSpPr>
        <p:spPr/>
        <p:txBody>
          <a:bodyPr/>
          <a:lstStyle/>
          <a:p>
            <a:fld id="{8AAA2DB7-8973-4964-8E83-0FC396AC9B6B}" type="slidenum">
              <a:rPr lang="en-US" altLang="zh-CN" smtClean="0"/>
              <a:t>134</a:t>
            </a:fld>
            <a:endParaRPr lang="en-US" altLang="zh-CN"/>
          </a:p>
        </p:txBody>
      </p:sp>
    </p:spTree>
    <p:extLst>
      <p:ext uri="{BB962C8B-B14F-4D97-AF65-F5344CB8AC3E}">
        <p14:creationId xmlns:p14="http://schemas.microsoft.com/office/powerpoint/2010/main" val="2050481685"/>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800" kern="100" dirty="0">
                    <a:effectLst/>
                    <a:latin typeface="Times New Roman" panose="02020603050405020304" pitchFamily="18" charset="0"/>
                    <a:ea typeface="宋体" panose="02010600030101010101" pitchFamily="2" charset="-122"/>
                  </a:rPr>
                  <a:t>在有限温度下，</a:t>
                </a:r>
                <a14:m>
                  <m:oMath xmlns:m="http://schemas.openxmlformats.org/officeDocument/2006/math">
                    <m:sSub>
                      <m:sSubPr>
                        <m:ctrlPr>
                          <a:rPr lang="zh-CN" altLang="en-US" sz="1800" i="1" kern="1200" smtClean="0">
                            <a:solidFill>
                              <a:schemeClr val="tx1"/>
                            </a:solidFill>
                            <a:latin typeface="Cambria Math" panose="02040503050406030204" pitchFamily="18" charset="0"/>
                            <a:ea typeface="宋体" panose="02010600030101010101" pitchFamily="2" charset="-122"/>
                            <a:cs typeface="+mn-cs"/>
                          </a:rPr>
                        </m:ctrlPr>
                      </m:sSubPr>
                      <m:e>
                        <m:r>
                          <a:rPr lang="zh-CN" altLang="en-US" sz="1800" i="1" kern="1200">
                            <a:solidFill>
                              <a:schemeClr val="tx1"/>
                            </a:solidFill>
                            <a:latin typeface="Cambria Math" panose="02040503050406030204" pitchFamily="18" charset="0"/>
                            <a:ea typeface="宋体" panose="02010600030101010101" pitchFamily="2" charset="-122"/>
                            <a:cs typeface="+mn-cs"/>
                          </a:rPr>
                          <m:t>𝐸</m:t>
                        </m:r>
                      </m:e>
                      <m:sub>
                        <m:r>
                          <a:rPr lang="zh-CN" altLang="en-US" sz="1800" i="1" kern="1200">
                            <a:solidFill>
                              <a:schemeClr val="tx1"/>
                            </a:solidFill>
                            <a:latin typeface="Cambria Math" panose="02040503050406030204" pitchFamily="18" charset="0"/>
                            <a:ea typeface="宋体" panose="02010600030101010101" pitchFamily="2" charset="-122"/>
                            <a:cs typeface="+mn-cs"/>
                          </a:rPr>
                          <m:t>𝐹</m:t>
                        </m:r>
                        <m:r>
                          <a:rPr lang="zh-CN" altLang="en-US" sz="1800" i="0" kern="1200">
                            <a:solidFill>
                              <a:schemeClr val="tx1"/>
                            </a:solidFill>
                            <a:latin typeface="Cambria Math" panose="02040503050406030204" pitchFamily="18" charset="0"/>
                            <a:ea typeface="宋体" panose="02010600030101010101" pitchFamily="2" charset="-122"/>
                            <a:cs typeface="+mn-cs"/>
                          </a:rPr>
                          <m:t>0</m:t>
                        </m:r>
                      </m:sub>
                    </m:sSub>
                  </m:oMath>
                </a14:m>
                <a:r>
                  <a:rPr lang="zh-CN" altLang="zh-CN" sz="1800" kern="100" dirty="0">
                    <a:effectLst/>
                    <a:latin typeface="Times New Roman" panose="02020603050405020304" pitchFamily="18" charset="0"/>
                    <a:ea typeface="宋体" panose="02010600030101010101" pitchFamily="2" charset="-122"/>
                  </a:rPr>
                  <a:t>以下能态的占有几率减小，而</a:t>
                </a:r>
                <a14:m>
                  <m:oMath xmlns:m="http://schemas.openxmlformats.org/officeDocument/2006/math">
                    <m:sSub>
                      <m:sSubPr>
                        <m:ctrlPr>
                          <a:rPr lang="zh-CN" altLang="en-US" sz="1800" i="1" kern="1200" smtClean="0">
                            <a:solidFill>
                              <a:schemeClr val="tx1"/>
                            </a:solidFill>
                            <a:latin typeface="Cambria Math" panose="02040503050406030204" pitchFamily="18" charset="0"/>
                            <a:ea typeface="宋体" panose="02010600030101010101" pitchFamily="2" charset="-122"/>
                            <a:cs typeface="+mn-cs"/>
                          </a:rPr>
                        </m:ctrlPr>
                      </m:sSubPr>
                      <m:e>
                        <m:r>
                          <a:rPr lang="zh-CN" altLang="en-US" sz="1800" i="1" kern="1200">
                            <a:solidFill>
                              <a:schemeClr val="tx1"/>
                            </a:solidFill>
                            <a:latin typeface="Cambria Math" panose="02040503050406030204" pitchFamily="18" charset="0"/>
                            <a:ea typeface="宋体" panose="02010600030101010101" pitchFamily="2" charset="-122"/>
                            <a:cs typeface="+mn-cs"/>
                          </a:rPr>
                          <m:t>𝐸</m:t>
                        </m:r>
                      </m:e>
                      <m:sub>
                        <m:r>
                          <a:rPr lang="zh-CN" altLang="en-US" sz="1800" i="1" kern="1200">
                            <a:solidFill>
                              <a:schemeClr val="tx1"/>
                            </a:solidFill>
                            <a:latin typeface="Cambria Math" panose="02040503050406030204" pitchFamily="18" charset="0"/>
                            <a:ea typeface="宋体" panose="02010600030101010101" pitchFamily="2" charset="-122"/>
                            <a:cs typeface="+mn-cs"/>
                          </a:rPr>
                          <m:t>𝐹</m:t>
                        </m:r>
                        <m:r>
                          <a:rPr lang="zh-CN" altLang="en-US" sz="1800" i="0" kern="1200">
                            <a:solidFill>
                              <a:schemeClr val="tx1"/>
                            </a:solidFill>
                            <a:latin typeface="Cambria Math" panose="02040503050406030204" pitchFamily="18" charset="0"/>
                            <a:ea typeface="宋体" panose="02010600030101010101" pitchFamily="2" charset="-122"/>
                            <a:cs typeface="+mn-cs"/>
                          </a:rPr>
                          <m:t>0</m:t>
                        </m:r>
                      </m:sub>
                    </m:sSub>
                  </m:oMath>
                </a14:m>
                <a:r>
                  <a:rPr lang="zh-CN" altLang="zh-CN" sz="1800" kern="100" dirty="0">
                    <a:effectLst/>
                    <a:latin typeface="Times New Roman" panose="02020603050405020304" pitchFamily="18" charset="0"/>
                    <a:ea typeface="宋体" panose="02010600030101010101" pitchFamily="2" charset="-122"/>
                  </a:rPr>
                  <a:t>以上能态的占有几率增大，可以认为， </a:t>
                </a:r>
                <a14:m>
                  <m:oMath xmlns:m="http://schemas.openxmlformats.org/officeDocument/2006/math">
                    <m:sSub>
                      <m:sSubPr>
                        <m:ctrlPr>
                          <a:rPr lang="zh-CN" altLang="en-US" sz="1800" i="1" kern="1200" smtClean="0">
                            <a:solidFill>
                              <a:schemeClr val="tx1"/>
                            </a:solidFill>
                            <a:latin typeface="Cambria Math" panose="02040503050406030204" pitchFamily="18" charset="0"/>
                            <a:ea typeface="宋体" panose="02010600030101010101" pitchFamily="2" charset="-122"/>
                            <a:cs typeface="+mn-cs"/>
                          </a:rPr>
                        </m:ctrlPr>
                      </m:sSubPr>
                      <m:e>
                        <m:r>
                          <a:rPr lang="zh-CN" altLang="en-US" sz="1800" i="1" kern="1200">
                            <a:solidFill>
                              <a:schemeClr val="tx1"/>
                            </a:solidFill>
                            <a:latin typeface="Cambria Math" panose="02040503050406030204" pitchFamily="18" charset="0"/>
                            <a:ea typeface="宋体" panose="02010600030101010101" pitchFamily="2" charset="-122"/>
                            <a:cs typeface="+mn-cs"/>
                          </a:rPr>
                          <m:t>𝐸</m:t>
                        </m:r>
                      </m:e>
                      <m:sub>
                        <m:r>
                          <a:rPr lang="zh-CN" altLang="en-US" sz="1800" i="1" kern="1200">
                            <a:solidFill>
                              <a:schemeClr val="tx1"/>
                            </a:solidFill>
                            <a:latin typeface="Cambria Math" panose="02040503050406030204" pitchFamily="18" charset="0"/>
                            <a:ea typeface="宋体" panose="02010600030101010101" pitchFamily="2" charset="-122"/>
                            <a:cs typeface="+mn-cs"/>
                          </a:rPr>
                          <m:t>𝐹</m:t>
                        </m:r>
                        <m:r>
                          <a:rPr lang="zh-CN" altLang="en-US" sz="1800" i="0" kern="1200">
                            <a:solidFill>
                              <a:schemeClr val="tx1"/>
                            </a:solidFill>
                            <a:latin typeface="Cambria Math" panose="02040503050406030204" pitchFamily="18" charset="0"/>
                            <a:ea typeface="宋体" panose="02010600030101010101" pitchFamily="2" charset="-122"/>
                            <a:cs typeface="+mn-cs"/>
                          </a:rPr>
                          <m:t>0</m:t>
                        </m:r>
                      </m:sub>
                    </m:sSub>
                  </m:oMath>
                </a14:m>
                <a:r>
                  <a:rPr lang="zh-CN" altLang="zh-CN" sz="1800" kern="100" dirty="0">
                    <a:effectLst/>
                    <a:latin typeface="Times New Roman" panose="02020603050405020304" pitchFamily="18" charset="0"/>
                    <a:ea typeface="宋体" panose="02010600030101010101" pitchFamily="2" charset="-122"/>
                  </a:rPr>
                  <a:t>上下电子占有几率的增大和减小是关于</a:t>
                </a:r>
                <a14:m>
                  <m:oMath xmlns:m="http://schemas.openxmlformats.org/officeDocument/2006/math">
                    <m:sSub>
                      <m:sSubPr>
                        <m:ctrlPr>
                          <a:rPr lang="zh-CN" altLang="en-US" sz="1800" i="1" kern="1200" smtClean="0">
                            <a:solidFill>
                              <a:schemeClr val="tx1"/>
                            </a:solidFill>
                            <a:latin typeface="Cambria Math" panose="02040503050406030204" pitchFamily="18" charset="0"/>
                            <a:ea typeface="宋体" panose="02010600030101010101" pitchFamily="2" charset="-122"/>
                            <a:cs typeface="+mn-cs"/>
                          </a:rPr>
                        </m:ctrlPr>
                      </m:sSubPr>
                      <m:e>
                        <m:r>
                          <a:rPr lang="zh-CN" altLang="en-US" sz="1800" i="1" kern="1200">
                            <a:solidFill>
                              <a:schemeClr val="tx1"/>
                            </a:solidFill>
                            <a:latin typeface="Cambria Math" panose="02040503050406030204" pitchFamily="18" charset="0"/>
                            <a:ea typeface="宋体" panose="02010600030101010101" pitchFamily="2" charset="-122"/>
                            <a:cs typeface="+mn-cs"/>
                          </a:rPr>
                          <m:t>𝐸</m:t>
                        </m:r>
                      </m:e>
                      <m:sub>
                        <m:r>
                          <a:rPr lang="zh-CN" altLang="en-US" sz="1800" i="1" kern="1200">
                            <a:solidFill>
                              <a:schemeClr val="tx1"/>
                            </a:solidFill>
                            <a:latin typeface="Cambria Math" panose="02040503050406030204" pitchFamily="18" charset="0"/>
                            <a:ea typeface="宋体" panose="02010600030101010101" pitchFamily="2" charset="-122"/>
                            <a:cs typeface="+mn-cs"/>
                          </a:rPr>
                          <m:t>𝐹</m:t>
                        </m:r>
                        <m:r>
                          <a:rPr lang="zh-CN" altLang="en-US" sz="1800" i="0" kern="1200">
                            <a:solidFill>
                              <a:schemeClr val="tx1"/>
                            </a:solidFill>
                            <a:latin typeface="Cambria Math" panose="02040503050406030204" pitchFamily="18" charset="0"/>
                            <a:ea typeface="宋体" panose="02010600030101010101" pitchFamily="2" charset="-122"/>
                            <a:cs typeface="+mn-cs"/>
                          </a:rPr>
                          <m:t>0</m:t>
                        </m:r>
                      </m:sub>
                    </m:sSub>
                  </m:oMath>
                </a14:m>
                <a:r>
                  <a:rPr lang="zh-CN" altLang="zh-CN" sz="1800" kern="100" dirty="0">
                    <a:effectLst/>
                    <a:latin typeface="Times New Roman" panose="02020603050405020304" pitchFamily="18" charset="0"/>
                    <a:ea typeface="宋体" panose="02010600030101010101" pitchFamily="2" charset="-122"/>
                  </a:rPr>
                  <a:t>对称的。</a:t>
                </a:r>
                <a:endParaRPr lang="zh-CN" altLang="en-US" dirty="0"/>
              </a:p>
            </p:txBody>
          </p:sp>
        </mc:Choice>
        <mc:Fallback xmlns="">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800" kern="100" dirty="0">
                    <a:effectLst/>
                    <a:latin typeface="Times New Roman" panose="02020603050405020304" pitchFamily="18" charset="0"/>
                    <a:ea typeface="宋体" panose="02010600030101010101" pitchFamily="2" charset="-122"/>
                  </a:rPr>
                  <a:t>在有限温度下，</a:t>
                </a:r>
                <a:r>
                  <a:rPr lang="zh-CN" altLang="en-US" sz="1800" i="0" kern="1200">
                    <a:solidFill>
                      <a:schemeClr val="tx1"/>
                    </a:solidFill>
                    <a:latin typeface="Cambria Math" panose="02040503050406030204" pitchFamily="18" charset="0"/>
                    <a:ea typeface="宋体" panose="02010600030101010101" pitchFamily="2" charset="-122"/>
                    <a:cs typeface="+mn-cs"/>
                  </a:rPr>
                  <a:t>𝐸_𝐹0</a:t>
                </a:r>
                <a:r>
                  <a:rPr lang="zh-CN" altLang="zh-CN" sz="1800" kern="100" dirty="0">
                    <a:effectLst/>
                    <a:latin typeface="Times New Roman" panose="02020603050405020304" pitchFamily="18" charset="0"/>
                    <a:ea typeface="宋体" panose="02010600030101010101" pitchFamily="2" charset="-122"/>
                  </a:rPr>
                  <a:t>以下能态的占有几率减小，而</a:t>
                </a:r>
                <a:r>
                  <a:rPr lang="zh-CN" altLang="en-US" sz="1800" i="0" kern="1200">
                    <a:solidFill>
                      <a:schemeClr val="tx1"/>
                    </a:solidFill>
                    <a:latin typeface="Cambria Math" panose="02040503050406030204" pitchFamily="18" charset="0"/>
                    <a:ea typeface="宋体" panose="02010600030101010101" pitchFamily="2" charset="-122"/>
                    <a:cs typeface="+mn-cs"/>
                  </a:rPr>
                  <a:t>𝐸_𝐹0</a:t>
                </a:r>
                <a:r>
                  <a:rPr lang="zh-CN" altLang="zh-CN" sz="1800" kern="100" dirty="0">
                    <a:effectLst/>
                    <a:latin typeface="Times New Roman" panose="02020603050405020304" pitchFamily="18" charset="0"/>
                    <a:ea typeface="宋体" panose="02010600030101010101" pitchFamily="2" charset="-122"/>
                  </a:rPr>
                  <a:t>以上能态的占有几率增大，可以认为， </a:t>
                </a:r>
                <a:r>
                  <a:rPr lang="zh-CN" altLang="en-US" sz="1800" i="0" kern="1200">
                    <a:solidFill>
                      <a:schemeClr val="tx1"/>
                    </a:solidFill>
                    <a:latin typeface="Cambria Math" panose="02040503050406030204" pitchFamily="18" charset="0"/>
                    <a:ea typeface="宋体" panose="02010600030101010101" pitchFamily="2" charset="-122"/>
                    <a:cs typeface="+mn-cs"/>
                  </a:rPr>
                  <a:t>𝐸_𝐹0</a:t>
                </a:r>
                <a:r>
                  <a:rPr lang="zh-CN" altLang="zh-CN" sz="1800" kern="100" dirty="0">
                    <a:effectLst/>
                    <a:latin typeface="Times New Roman" panose="02020603050405020304" pitchFamily="18" charset="0"/>
                    <a:ea typeface="宋体" panose="02010600030101010101" pitchFamily="2" charset="-122"/>
                  </a:rPr>
                  <a:t>上下电子占有几率的增大和减小是关于</a:t>
                </a:r>
                <a:r>
                  <a:rPr lang="zh-CN" altLang="en-US" sz="1800" i="0" kern="1200">
                    <a:solidFill>
                      <a:schemeClr val="tx1"/>
                    </a:solidFill>
                    <a:latin typeface="Cambria Math" panose="02040503050406030204" pitchFamily="18" charset="0"/>
                    <a:ea typeface="宋体" panose="02010600030101010101" pitchFamily="2" charset="-122"/>
                    <a:cs typeface="+mn-cs"/>
                  </a:rPr>
                  <a:t>𝐸_𝐹0</a:t>
                </a:r>
                <a:r>
                  <a:rPr lang="zh-CN" altLang="zh-CN" sz="1800" kern="100" dirty="0">
                    <a:effectLst/>
                    <a:latin typeface="Times New Roman" panose="02020603050405020304" pitchFamily="18" charset="0"/>
                    <a:ea typeface="宋体" panose="02010600030101010101" pitchFamily="2" charset="-122"/>
                  </a:rPr>
                  <a:t>对称的。</a:t>
                </a:r>
                <a:endParaRPr lang="zh-CN" altLang="en-US" dirty="0"/>
              </a:p>
            </p:txBody>
          </p:sp>
        </mc:Fallback>
      </mc:AlternateContent>
      <p:sp>
        <p:nvSpPr>
          <p:cNvPr id="4" name="灯片编号占位符 3"/>
          <p:cNvSpPr>
            <a:spLocks noGrp="1"/>
          </p:cNvSpPr>
          <p:nvPr>
            <p:ph type="sldNum" sz="quarter" idx="5"/>
          </p:nvPr>
        </p:nvSpPr>
        <p:spPr/>
        <p:txBody>
          <a:bodyPr/>
          <a:lstStyle/>
          <a:p>
            <a:fld id="{8AAA2DB7-8973-4964-8E83-0FC396AC9B6B}" type="slidenum">
              <a:rPr lang="en-US" altLang="zh-CN" smtClean="0"/>
              <a:t>135</a:t>
            </a:fld>
            <a:endParaRPr lang="en-US" altLang="zh-CN"/>
          </a:p>
        </p:txBody>
      </p:sp>
    </p:spTree>
    <p:extLst>
      <p:ext uri="{BB962C8B-B14F-4D97-AF65-F5344CB8AC3E}">
        <p14:creationId xmlns:p14="http://schemas.microsoft.com/office/powerpoint/2010/main" val="161313764"/>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200" kern="100" dirty="0">
                    <a:effectLst/>
                    <a:latin typeface="Times New Roman" panose="02020603050405020304" pitchFamily="18" charset="0"/>
                    <a:ea typeface="宋体" panose="02010600030101010101" pitchFamily="2" charset="-122"/>
                  </a:rPr>
                  <a:t>但是，由于电子的能态密度</a:t>
                </a:r>
                <a:r>
                  <a:rPr lang="en-US" altLang="zh-CN" sz="1200" i="1" kern="100" dirty="0">
                    <a:effectLst/>
                    <a:latin typeface="Times New Roman" panose="02020603050405020304" pitchFamily="18" charset="0"/>
                    <a:ea typeface="宋体" panose="02010600030101010101" pitchFamily="2" charset="-122"/>
                  </a:rPr>
                  <a:t>N</a:t>
                </a:r>
                <a:r>
                  <a:rPr lang="en-US" altLang="zh-CN" sz="1200" kern="100" dirty="0">
                    <a:effectLst/>
                    <a:latin typeface="Times New Roman" panose="02020603050405020304" pitchFamily="18" charset="0"/>
                    <a:ea typeface="宋体" panose="02010600030101010101" pitchFamily="2" charset="-122"/>
                  </a:rPr>
                  <a:t>(</a:t>
                </a:r>
                <a:r>
                  <a:rPr lang="en-US" altLang="zh-CN" sz="1200" i="1" kern="100" dirty="0">
                    <a:effectLst/>
                    <a:latin typeface="Times New Roman" panose="02020603050405020304" pitchFamily="18" charset="0"/>
                    <a:ea typeface="宋体" panose="02010600030101010101" pitchFamily="2" charset="-122"/>
                  </a:rPr>
                  <a:t>E</a:t>
                </a:r>
                <a:r>
                  <a:rPr lang="en-US" altLang="zh-CN" sz="1200" kern="100" dirty="0">
                    <a:effectLst/>
                    <a:latin typeface="Times New Roman" panose="02020603050405020304" pitchFamily="18" charset="0"/>
                    <a:ea typeface="宋体" panose="02010600030101010101" pitchFamily="2" charset="-122"/>
                  </a:rPr>
                  <a:t>)</a:t>
                </a:r>
                <a:r>
                  <a:rPr lang="zh-CN" altLang="zh-CN" sz="1200" kern="100" dirty="0">
                    <a:effectLst/>
                    <a:latin typeface="Times New Roman" panose="02020603050405020304" pitchFamily="18" charset="0"/>
                    <a:ea typeface="宋体" panose="02010600030101010101" pitchFamily="2" charset="-122"/>
                  </a:rPr>
                  <a:t>随</a:t>
                </a:r>
                <a:r>
                  <a:rPr lang="en-US" altLang="zh-CN" sz="1200" i="1" kern="100" dirty="0">
                    <a:effectLst/>
                    <a:latin typeface="Times New Roman" panose="02020603050405020304" pitchFamily="18" charset="0"/>
                    <a:ea typeface="宋体" panose="02010600030101010101" pitchFamily="2" charset="-122"/>
                  </a:rPr>
                  <a:t>E</a:t>
                </a:r>
                <a:r>
                  <a:rPr lang="zh-CN" altLang="zh-CN" sz="1200" kern="100" dirty="0">
                    <a:effectLst/>
                    <a:latin typeface="Times New Roman" panose="02020603050405020304" pitchFamily="18" charset="0"/>
                    <a:ea typeface="宋体" panose="02010600030101010101" pitchFamily="2" charset="-122"/>
                  </a:rPr>
                  <a:t>的增加而增大，即</a:t>
                </a:r>
                <a14:m>
                  <m:oMath xmlns:m="http://schemas.openxmlformats.org/officeDocument/2006/math">
                    <m:sSub>
                      <m:sSubPr>
                        <m:ctrlPr>
                          <a:rPr lang="zh-CN" altLang="en-US" sz="1200" i="1" kern="1200" smtClean="0">
                            <a:solidFill>
                              <a:schemeClr val="tx1"/>
                            </a:solidFill>
                            <a:latin typeface="Cambria Math" panose="02040503050406030204" pitchFamily="18" charset="0"/>
                            <a:ea typeface="宋体" panose="02010600030101010101" pitchFamily="2" charset="-122"/>
                            <a:cs typeface="+mn-cs"/>
                          </a:rPr>
                        </m:ctrlPr>
                      </m:sSubPr>
                      <m:e>
                        <m:r>
                          <a:rPr lang="zh-CN" altLang="en-US" sz="1200" i="1" kern="1200">
                            <a:solidFill>
                              <a:schemeClr val="tx1"/>
                            </a:solidFill>
                            <a:latin typeface="Cambria Math" panose="02040503050406030204" pitchFamily="18" charset="0"/>
                            <a:ea typeface="宋体" panose="02010600030101010101" pitchFamily="2" charset="-122"/>
                            <a:cs typeface="+mn-cs"/>
                          </a:rPr>
                          <m:t>𝐸</m:t>
                        </m:r>
                      </m:e>
                      <m:sub>
                        <m:r>
                          <a:rPr lang="zh-CN" altLang="en-US" sz="1200" i="1" kern="1200">
                            <a:solidFill>
                              <a:schemeClr val="tx1"/>
                            </a:solidFill>
                            <a:latin typeface="Cambria Math" panose="02040503050406030204" pitchFamily="18" charset="0"/>
                            <a:ea typeface="宋体" panose="02010600030101010101" pitchFamily="2" charset="-122"/>
                            <a:cs typeface="+mn-cs"/>
                          </a:rPr>
                          <m:t>𝐹</m:t>
                        </m:r>
                        <m:r>
                          <a:rPr lang="zh-CN" altLang="en-US" sz="1200" i="0" kern="1200">
                            <a:solidFill>
                              <a:schemeClr val="tx1"/>
                            </a:solidFill>
                            <a:latin typeface="Cambria Math" panose="02040503050406030204" pitchFamily="18" charset="0"/>
                            <a:ea typeface="宋体" panose="02010600030101010101" pitchFamily="2" charset="-122"/>
                            <a:cs typeface="+mn-cs"/>
                          </a:rPr>
                          <m:t>0</m:t>
                        </m:r>
                      </m:sub>
                    </m:sSub>
                  </m:oMath>
                </a14:m>
                <a:r>
                  <a:rPr lang="zh-CN" altLang="zh-CN" sz="1200" kern="100" dirty="0">
                    <a:effectLst/>
                    <a:latin typeface="Times New Roman" panose="02020603050405020304" pitchFamily="18" charset="0"/>
                    <a:ea typeface="宋体" panose="02010600030101010101" pitchFamily="2" charset="-122"/>
                  </a:rPr>
                  <a:t>以上的</a:t>
                </a:r>
                <a14:m>
                  <m:oMath xmlns:m="http://schemas.openxmlformats.org/officeDocument/2006/math">
                    <m:r>
                      <a:rPr lang="zh-CN" altLang="en-US" sz="1200" i="1" kern="1200" smtClean="0">
                        <a:solidFill>
                          <a:schemeClr val="tx1"/>
                        </a:solidFill>
                        <a:latin typeface="Cambria Math" panose="02040503050406030204" pitchFamily="18" charset="0"/>
                        <a:ea typeface="宋体" panose="02010600030101010101" pitchFamily="2" charset="-122"/>
                        <a:cs typeface="+mn-cs"/>
                      </a:rPr>
                      <m:t>𝑁</m:t>
                    </m:r>
                    <m:d>
                      <m:dPr>
                        <m:ctrlPr>
                          <a:rPr lang="zh-CN" altLang="en-US" sz="1200" i="1" kern="1200">
                            <a:solidFill>
                              <a:schemeClr val="tx1"/>
                            </a:solidFill>
                            <a:latin typeface="Cambria Math" panose="02040503050406030204" pitchFamily="18" charset="0"/>
                            <a:ea typeface="宋体" panose="02010600030101010101" pitchFamily="2" charset="-122"/>
                            <a:cs typeface="+mn-cs"/>
                          </a:rPr>
                        </m:ctrlPr>
                      </m:dPr>
                      <m:e>
                        <m:r>
                          <a:rPr lang="zh-CN" altLang="en-US" sz="1200" i="1" kern="1200">
                            <a:solidFill>
                              <a:schemeClr val="tx1"/>
                            </a:solidFill>
                            <a:latin typeface="Cambria Math" panose="02040503050406030204" pitchFamily="18" charset="0"/>
                            <a:ea typeface="宋体" panose="02010600030101010101" pitchFamily="2" charset="-122"/>
                            <a:cs typeface="+mn-cs"/>
                          </a:rPr>
                          <m:t>𝐸</m:t>
                        </m:r>
                      </m:e>
                    </m:d>
                  </m:oMath>
                </a14:m>
                <a:r>
                  <a:rPr lang="zh-CN" altLang="zh-CN" sz="1200" kern="100" dirty="0">
                    <a:effectLst/>
                    <a:latin typeface="Times New Roman" panose="02020603050405020304" pitchFamily="18" charset="0"/>
                    <a:ea typeface="宋体" panose="02010600030101010101" pitchFamily="2" charset="-122"/>
                  </a:rPr>
                  <a:t>大于以下的</a:t>
                </a:r>
                <a14:m>
                  <m:oMath xmlns:m="http://schemas.openxmlformats.org/officeDocument/2006/math">
                    <m:r>
                      <a:rPr lang="zh-CN" altLang="en-US" sz="1200" i="1" kern="1200" smtClean="0">
                        <a:solidFill>
                          <a:schemeClr val="tx1"/>
                        </a:solidFill>
                        <a:latin typeface="Cambria Math" panose="02040503050406030204" pitchFamily="18" charset="0"/>
                        <a:ea typeface="宋体" panose="02010600030101010101" pitchFamily="2" charset="-122"/>
                        <a:cs typeface="+mn-cs"/>
                      </a:rPr>
                      <m:t>𝑁</m:t>
                    </m:r>
                    <m:d>
                      <m:dPr>
                        <m:ctrlPr>
                          <a:rPr lang="zh-CN" altLang="en-US" sz="1200" i="1" kern="1200">
                            <a:solidFill>
                              <a:schemeClr val="tx1"/>
                            </a:solidFill>
                            <a:latin typeface="Cambria Math" panose="02040503050406030204" pitchFamily="18" charset="0"/>
                            <a:ea typeface="宋体" panose="02010600030101010101" pitchFamily="2" charset="-122"/>
                            <a:cs typeface="+mn-cs"/>
                          </a:rPr>
                        </m:ctrlPr>
                      </m:dPr>
                      <m:e>
                        <m:r>
                          <a:rPr lang="zh-CN" altLang="en-US" sz="1200" i="1" kern="1200">
                            <a:solidFill>
                              <a:schemeClr val="tx1"/>
                            </a:solidFill>
                            <a:latin typeface="Cambria Math" panose="02040503050406030204" pitchFamily="18" charset="0"/>
                            <a:ea typeface="宋体" panose="02010600030101010101" pitchFamily="2" charset="-122"/>
                            <a:cs typeface="+mn-cs"/>
                          </a:rPr>
                          <m:t>𝐸</m:t>
                        </m:r>
                      </m:e>
                    </m:d>
                  </m:oMath>
                </a14:m>
                <a:r>
                  <a:rPr lang="zh-CN" altLang="zh-CN" sz="1200" kern="100" dirty="0">
                    <a:effectLst/>
                    <a:latin typeface="Times New Roman" panose="02020603050405020304" pitchFamily="18" charset="0"/>
                    <a:ea typeface="宋体" panose="02010600030101010101" pitchFamily="2" charset="-122"/>
                  </a:rPr>
                  <a:t>，若</a:t>
                </a:r>
                <a14:m>
                  <m:oMath xmlns:m="http://schemas.openxmlformats.org/officeDocument/2006/math">
                    <m:sSub>
                      <m:sSubPr>
                        <m:ctrlPr>
                          <a:rPr lang="zh-CN" altLang="en-US" sz="1200" i="1" kern="1200" smtClean="0">
                            <a:solidFill>
                              <a:schemeClr val="tx1"/>
                            </a:solidFill>
                            <a:latin typeface="Cambria Math" panose="02040503050406030204" pitchFamily="18" charset="0"/>
                            <a:ea typeface="宋体" panose="02010600030101010101" pitchFamily="2" charset="-122"/>
                            <a:cs typeface="+mn-cs"/>
                          </a:rPr>
                        </m:ctrlPr>
                      </m:sSubPr>
                      <m:e>
                        <m:r>
                          <a:rPr lang="zh-CN" altLang="en-US" sz="1200" i="1" kern="1200">
                            <a:solidFill>
                              <a:schemeClr val="tx1"/>
                            </a:solidFill>
                            <a:latin typeface="Cambria Math" panose="02040503050406030204" pitchFamily="18" charset="0"/>
                            <a:ea typeface="宋体" panose="02010600030101010101" pitchFamily="2" charset="-122"/>
                            <a:cs typeface="+mn-cs"/>
                          </a:rPr>
                          <m:t>𝐸</m:t>
                        </m:r>
                      </m:e>
                      <m:sub>
                        <m:r>
                          <a:rPr lang="zh-CN" altLang="en-US" sz="1200" i="1" kern="1200">
                            <a:solidFill>
                              <a:schemeClr val="tx1"/>
                            </a:solidFill>
                            <a:latin typeface="Cambria Math" panose="02040503050406030204" pitchFamily="18" charset="0"/>
                            <a:ea typeface="宋体" panose="02010600030101010101" pitchFamily="2" charset="-122"/>
                            <a:cs typeface="+mn-cs"/>
                          </a:rPr>
                          <m:t>𝐹</m:t>
                        </m:r>
                        <m:r>
                          <a:rPr lang="zh-CN" altLang="en-US" sz="1200" i="0" kern="1200">
                            <a:solidFill>
                              <a:schemeClr val="tx1"/>
                            </a:solidFill>
                            <a:latin typeface="Cambria Math" panose="02040503050406030204" pitchFamily="18" charset="0"/>
                            <a:ea typeface="宋体" panose="02010600030101010101" pitchFamily="2" charset="-122"/>
                            <a:cs typeface="+mn-cs"/>
                          </a:rPr>
                          <m:t>0</m:t>
                        </m:r>
                      </m:sub>
                    </m:sSub>
                  </m:oMath>
                </a14:m>
                <a:r>
                  <a:rPr lang="zh-CN" altLang="zh-CN" sz="1200" kern="100" dirty="0">
                    <a:effectLst/>
                    <a:latin typeface="Times New Roman" panose="02020603050405020304" pitchFamily="18" charset="0"/>
                    <a:ea typeface="宋体" panose="02010600030101010101" pitchFamily="2" charset="-122"/>
                  </a:rPr>
                  <a:t>上、下电子能态占有率的增加、减少相同，则</a:t>
                </a:r>
                <a14:m>
                  <m:oMath xmlns:m="http://schemas.openxmlformats.org/officeDocument/2006/math">
                    <m:sSub>
                      <m:sSubPr>
                        <m:ctrlPr>
                          <a:rPr lang="zh-CN" altLang="en-US" sz="1200" i="1" kern="1200" smtClean="0">
                            <a:solidFill>
                              <a:schemeClr val="tx1"/>
                            </a:solidFill>
                            <a:latin typeface="Cambria Math" panose="02040503050406030204" pitchFamily="18" charset="0"/>
                            <a:ea typeface="宋体" panose="02010600030101010101" pitchFamily="2" charset="-122"/>
                            <a:cs typeface="+mn-cs"/>
                          </a:rPr>
                        </m:ctrlPr>
                      </m:sSubPr>
                      <m:e>
                        <m:r>
                          <a:rPr lang="zh-CN" altLang="en-US" sz="1200" i="1" kern="1200">
                            <a:solidFill>
                              <a:schemeClr val="tx1"/>
                            </a:solidFill>
                            <a:latin typeface="Cambria Math" panose="02040503050406030204" pitchFamily="18" charset="0"/>
                            <a:ea typeface="宋体" panose="02010600030101010101" pitchFamily="2" charset="-122"/>
                            <a:cs typeface="+mn-cs"/>
                          </a:rPr>
                          <m:t>𝐸</m:t>
                        </m:r>
                      </m:e>
                      <m:sub>
                        <m:r>
                          <a:rPr lang="zh-CN" altLang="en-US" sz="1200" i="1" kern="1200">
                            <a:solidFill>
                              <a:schemeClr val="tx1"/>
                            </a:solidFill>
                            <a:latin typeface="Cambria Math" panose="02040503050406030204" pitchFamily="18" charset="0"/>
                            <a:ea typeface="宋体" panose="02010600030101010101" pitchFamily="2" charset="-122"/>
                            <a:cs typeface="+mn-cs"/>
                          </a:rPr>
                          <m:t>𝐹</m:t>
                        </m:r>
                        <m:r>
                          <a:rPr lang="zh-CN" altLang="en-US" sz="1200" i="0" kern="1200">
                            <a:solidFill>
                              <a:schemeClr val="tx1"/>
                            </a:solidFill>
                            <a:latin typeface="Cambria Math" panose="02040503050406030204" pitchFamily="18" charset="0"/>
                            <a:ea typeface="宋体" panose="02010600030101010101" pitchFamily="2" charset="-122"/>
                            <a:cs typeface="+mn-cs"/>
                          </a:rPr>
                          <m:t>0</m:t>
                        </m:r>
                      </m:sub>
                    </m:sSub>
                  </m:oMath>
                </a14:m>
                <a:r>
                  <a:rPr lang="zh-CN" altLang="zh-CN" sz="1200" kern="100" dirty="0">
                    <a:effectLst/>
                    <a:latin typeface="Times New Roman" panose="02020603050405020304" pitchFamily="18" charset="0"/>
                    <a:ea typeface="宋体" panose="02010600030101010101" pitchFamily="2" charset="-122"/>
                  </a:rPr>
                  <a:t>以上要多填一些电子。因此，若保持</a:t>
                </a:r>
                <a14:m>
                  <m:oMath xmlns:m="http://schemas.openxmlformats.org/officeDocument/2006/math">
                    <m:sSub>
                      <m:sSubPr>
                        <m:ctrlPr>
                          <a:rPr lang="zh-CN" altLang="en-US" sz="1200" i="1" kern="1200" smtClean="0">
                            <a:solidFill>
                              <a:schemeClr val="tx1"/>
                            </a:solidFill>
                            <a:latin typeface="Cambria Math" panose="02040503050406030204" pitchFamily="18" charset="0"/>
                            <a:ea typeface="宋体" panose="02010600030101010101" pitchFamily="2" charset="-122"/>
                            <a:cs typeface="+mn-cs"/>
                          </a:rPr>
                        </m:ctrlPr>
                      </m:sSubPr>
                      <m:e>
                        <m:r>
                          <a:rPr lang="zh-CN" altLang="en-US" sz="1200" i="1" kern="1200">
                            <a:solidFill>
                              <a:schemeClr val="tx1"/>
                            </a:solidFill>
                            <a:latin typeface="Cambria Math" panose="02040503050406030204" pitchFamily="18" charset="0"/>
                            <a:ea typeface="宋体" panose="02010600030101010101" pitchFamily="2" charset="-122"/>
                            <a:cs typeface="+mn-cs"/>
                          </a:rPr>
                          <m:t>𝐸</m:t>
                        </m:r>
                      </m:e>
                      <m:sub>
                        <m:r>
                          <a:rPr lang="zh-CN" altLang="en-US" sz="1200" i="1" kern="1200">
                            <a:solidFill>
                              <a:schemeClr val="tx1"/>
                            </a:solidFill>
                            <a:latin typeface="Cambria Math" panose="02040503050406030204" pitchFamily="18" charset="0"/>
                            <a:ea typeface="宋体" panose="02010600030101010101" pitchFamily="2" charset="-122"/>
                            <a:cs typeface="+mn-cs"/>
                          </a:rPr>
                          <m:t>𝐹</m:t>
                        </m:r>
                      </m:sub>
                    </m:sSub>
                  </m:oMath>
                </a14:m>
                <a:r>
                  <a:rPr lang="en-US" altLang="zh-CN" sz="1200" kern="100" baseline="30000" dirty="0">
                    <a:effectLst/>
                    <a:latin typeface="Times New Roman" panose="02020603050405020304" pitchFamily="18" charset="0"/>
                    <a:ea typeface="宋体" panose="02010600030101010101" pitchFamily="2" charset="-122"/>
                  </a:rPr>
                  <a:t> </a:t>
                </a:r>
                <a14:m>
                  <m:oMath xmlns:m="http://schemas.openxmlformats.org/officeDocument/2006/math">
                    <m:sSub>
                      <m:sSubPr>
                        <m:ctrlPr>
                          <a:rPr lang="zh-CN" altLang="en-US" sz="1200" i="1" kern="1200" smtClean="0">
                            <a:solidFill>
                              <a:schemeClr val="tx1"/>
                            </a:solidFill>
                            <a:latin typeface="Cambria Math" panose="02040503050406030204" pitchFamily="18" charset="0"/>
                            <a:ea typeface="宋体" panose="02010600030101010101" pitchFamily="2" charset="-122"/>
                            <a:cs typeface="+mn-cs"/>
                          </a:rPr>
                        </m:ctrlPr>
                      </m:sSubPr>
                      <m:e>
                        <m:r>
                          <a:rPr lang="en-US" altLang="zh-CN" sz="1200" b="0" i="1" kern="1200" smtClean="0">
                            <a:solidFill>
                              <a:schemeClr val="tx1"/>
                            </a:solidFill>
                            <a:latin typeface="Cambria Math" panose="02040503050406030204" pitchFamily="18" charset="0"/>
                            <a:ea typeface="宋体" panose="02010600030101010101" pitchFamily="2" charset="-122"/>
                            <a:cs typeface="+mn-cs"/>
                          </a:rPr>
                          <m:t>=</m:t>
                        </m:r>
                        <m:r>
                          <a:rPr lang="zh-CN" altLang="en-US" sz="1200" i="1" kern="1200">
                            <a:solidFill>
                              <a:schemeClr val="tx1"/>
                            </a:solidFill>
                            <a:latin typeface="Cambria Math" panose="02040503050406030204" pitchFamily="18" charset="0"/>
                            <a:ea typeface="宋体" panose="02010600030101010101" pitchFamily="2" charset="-122"/>
                            <a:cs typeface="+mn-cs"/>
                          </a:rPr>
                          <m:t>𝐸</m:t>
                        </m:r>
                      </m:e>
                      <m:sub>
                        <m:r>
                          <a:rPr lang="zh-CN" altLang="en-US" sz="1200" i="1" kern="1200">
                            <a:solidFill>
                              <a:schemeClr val="tx1"/>
                            </a:solidFill>
                            <a:latin typeface="Cambria Math" panose="02040503050406030204" pitchFamily="18" charset="0"/>
                            <a:ea typeface="宋体" panose="02010600030101010101" pitchFamily="2" charset="-122"/>
                            <a:cs typeface="+mn-cs"/>
                          </a:rPr>
                          <m:t>𝐹</m:t>
                        </m:r>
                        <m:r>
                          <a:rPr lang="zh-CN" altLang="en-US" sz="1200" i="0" kern="1200">
                            <a:solidFill>
                              <a:schemeClr val="tx1"/>
                            </a:solidFill>
                            <a:latin typeface="Cambria Math" panose="02040503050406030204" pitchFamily="18" charset="0"/>
                            <a:ea typeface="宋体" panose="02010600030101010101" pitchFamily="2" charset="-122"/>
                            <a:cs typeface="+mn-cs"/>
                          </a:rPr>
                          <m:t>0</m:t>
                        </m:r>
                      </m:sub>
                    </m:sSub>
                  </m:oMath>
                </a14:m>
                <a:r>
                  <a:rPr lang="en-US" altLang="zh-CN" sz="1200" kern="100" baseline="30000" dirty="0">
                    <a:effectLst/>
                    <a:latin typeface="Times New Roman" panose="02020603050405020304" pitchFamily="18" charset="0"/>
                    <a:ea typeface="宋体" panose="02010600030101010101" pitchFamily="2" charset="-122"/>
                  </a:rPr>
                  <a:t> </a:t>
                </a:r>
                <a:r>
                  <a:rPr lang="zh-CN" altLang="zh-CN" sz="1200" kern="100" dirty="0">
                    <a:effectLst/>
                    <a:latin typeface="Times New Roman" panose="02020603050405020304" pitchFamily="18" charset="0"/>
                    <a:ea typeface="宋体" panose="02010600030101010101" pitchFamily="2" charset="-122"/>
                  </a:rPr>
                  <a:t>，那么系统的电子数就要增加。但实际上系统的电子数是一定的，由此分析可知，在</a:t>
                </a:r>
                <a14:m>
                  <m:oMath xmlns:m="http://schemas.openxmlformats.org/officeDocument/2006/math">
                    <m:r>
                      <a:rPr lang="en-US" altLang="zh-CN" sz="1200" b="0" i="1" smtClean="0">
                        <a:latin typeface="Cambria Math" panose="02040503050406030204" pitchFamily="18" charset="0"/>
                      </a:rPr>
                      <m:t>𝑇</m:t>
                    </m:r>
                    <m:r>
                      <m:rPr>
                        <m:nor/>
                      </m:rPr>
                      <a:rPr lang="en-US" altLang="zh-CN" sz="1200" kern="100" dirty="0" smtClean="0">
                        <a:effectLst/>
                        <a:latin typeface="Times New Roman" panose="02020603050405020304" pitchFamily="18" charset="0"/>
                        <a:ea typeface="宋体" panose="02010600030101010101" pitchFamily="2" charset="-122"/>
                      </a:rPr>
                      <m:t>&gt;</m:t>
                    </m:r>
                    <m:r>
                      <a:rPr lang="en-US" altLang="zh-CN" sz="1200" b="0" i="1" smtClean="0">
                        <a:latin typeface="Cambria Math" panose="02040503050406030204" pitchFamily="18" charset="0"/>
                      </a:rPr>
                      <m:t>0</m:t>
                    </m:r>
                    <m:r>
                      <a:rPr lang="en-US" altLang="zh-CN" sz="1200" b="0" i="1" smtClean="0">
                        <a:latin typeface="Cambria Math" panose="02040503050406030204" pitchFamily="18" charset="0"/>
                      </a:rPr>
                      <m:t>𝐾</m:t>
                    </m:r>
                  </m:oMath>
                </a14:m>
                <a:r>
                  <a:rPr lang="zh-CN" altLang="zh-CN" sz="1200" kern="100" dirty="0">
                    <a:effectLst/>
                    <a:latin typeface="Times New Roman" panose="02020603050405020304" pitchFamily="18" charset="0"/>
                    <a:ea typeface="宋体" panose="02010600030101010101" pitchFamily="2" charset="-122"/>
                  </a:rPr>
                  <a:t>的有限温度下，</a:t>
                </a:r>
                <a14:m>
                  <m:oMath xmlns:m="http://schemas.openxmlformats.org/officeDocument/2006/math">
                    <m:sSub>
                      <m:sSubPr>
                        <m:ctrlPr>
                          <a:rPr lang="zh-CN" altLang="en-US" sz="1200" i="1" kern="1200" smtClean="0">
                            <a:solidFill>
                              <a:schemeClr val="tx1"/>
                            </a:solidFill>
                            <a:latin typeface="Cambria Math" panose="02040503050406030204" pitchFamily="18" charset="0"/>
                            <a:ea typeface="宋体" panose="02010600030101010101" pitchFamily="2" charset="-122"/>
                            <a:cs typeface="+mn-cs"/>
                          </a:rPr>
                        </m:ctrlPr>
                      </m:sSubPr>
                      <m:e>
                        <m:r>
                          <a:rPr lang="zh-CN" altLang="en-US" sz="1200" i="1" kern="1200">
                            <a:solidFill>
                              <a:schemeClr val="tx1"/>
                            </a:solidFill>
                            <a:latin typeface="Cambria Math" panose="02040503050406030204" pitchFamily="18" charset="0"/>
                            <a:ea typeface="宋体" panose="02010600030101010101" pitchFamily="2" charset="-122"/>
                            <a:cs typeface="+mn-cs"/>
                          </a:rPr>
                          <m:t>𝐸</m:t>
                        </m:r>
                      </m:e>
                      <m:sub>
                        <m:r>
                          <a:rPr lang="zh-CN" altLang="en-US" sz="1200" i="1" kern="1200">
                            <a:solidFill>
                              <a:schemeClr val="tx1"/>
                            </a:solidFill>
                            <a:latin typeface="Cambria Math" panose="02040503050406030204" pitchFamily="18" charset="0"/>
                            <a:ea typeface="宋体" panose="02010600030101010101" pitchFamily="2" charset="-122"/>
                            <a:cs typeface="+mn-cs"/>
                          </a:rPr>
                          <m:t>𝐹</m:t>
                        </m:r>
                      </m:sub>
                    </m:sSub>
                  </m:oMath>
                </a14:m>
                <a:r>
                  <a:rPr lang="zh-CN" altLang="zh-CN" sz="1200" kern="100" dirty="0">
                    <a:effectLst/>
                    <a:latin typeface="Times New Roman" panose="02020603050405020304" pitchFamily="18" charset="0"/>
                    <a:ea typeface="宋体" panose="02010600030101010101" pitchFamily="2" charset="-122"/>
                  </a:rPr>
                  <a:t>是略低于</a:t>
                </a:r>
                <a14:m>
                  <m:oMath xmlns:m="http://schemas.openxmlformats.org/officeDocument/2006/math">
                    <m:sSub>
                      <m:sSubPr>
                        <m:ctrlPr>
                          <a:rPr lang="zh-CN" altLang="en-US" sz="1200" i="1" kern="1200" smtClean="0">
                            <a:solidFill>
                              <a:schemeClr val="tx1"/>
                            </a:solidFill>
                            <a:latin typeface="Cambria Math" panose="02040503050406030204" pitchFamily="18" charset="0"/>
                            <a:ea typeface="宋体" panose="02010600030101010101" pitchFamily="2" charset="-122"/>
                            <a:cs typeface="+mn-cs"/>
                          </a:rPr>
                        </m:ctrlPr>
                      </m:sSubPr>
                      <m:e>
                        <m:r>
                          <a:rPr lang="zh-CN" altLang="en-US" sz="1200" i="1" kern="1200">
                            <a:solidFill>
                              <a:schemeClr val="tx1"/>
                            </a:solidFill>
                            <a:latin typeface="Cambria Math" panose="02040503050406030204" pitchFamily="18" charset="0"/>
                            <a:ea typeface="宋体" panose="02010600030101010101" pitchFamily="2" charset="-122"/>
                            <a:cs typeface="+mn-cs"/>
                          </a:rPr>
                          <m:t>𝐸</m:t>
                        </m:r>
                      </m:e>
                      <m:sub>
                        <m:r>
                          <a:rPr lang="zh-CN" altLang="en-US" sz="1200" i="1" kern="1200">
                            <a:solidFill>
                              <a:schemeClr val="tx1"/>
                            </a:solidFill>
                            <a:latin typeface="Cambria Math" panose="02040503050406030204" pitchFamily="18" charset="0"/>
                            <a:ea typeface="宋体" panose="02010600030101010101" pitchFamily="2" charset="-122"/>
                            <a:cs typeface="+mn-cs"/>
                          </a:rPr>
                          <m:t>𝐹</m:t>
                        </m:r>
                        <m:r>
                          <a:rPr lang="zh-CN" altLang="en-US" sz="1200" i="0" kern="1200">
                            <a:solidFill>
                              <a:schemeClr val="tx1"/>
                            </a:solidFill>
                            <a:latin typeface="Cambria Math" panose="02040503050406030204" pitchFamily="18" charset="0"/>
                            <a:ea typeface="宋体" panose="02010600030101010101" pitchFamily="2" charset="-122"/>
                            <a:cs typeface="+mn-cs"/>
                          </a:rPr>
                          <m:t>0</m:t>
                        </m:r>
                      </m:sub>
                    </m:sSub>
                  </m:oMath>
                </a14:m>
                <a:r>
                  <a:rPr lang="zh-CN" altLang="zh-CN" sz="1200" kern="100" dirty="0">
                    <a:effectLst/>
                    <a:latin typeface="Times New Roman" panose="02020603050405020304" pitchFamily="18" charset="0"/>
                    <a:ea typeface="宋体" panose="02010600030101010101" pitchFamily="2" charset="-122"/>
                  </a:rPr>
                  <a:t>的。</a:t>
                </a:r>
              </a:p>
              <a:p>
                <a:endParaRPr lang="zh-CN" altLang="en-US" dirty="0"/>
              </a:p>
            </p:txBody>
          </p:sp>
        </mc:Choice>
        <mc:Fallback xmlns="">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200" kern="100" dirty="0">
                    <a:effectLst/>
                    <a:latin typeface="Times New Roman" panose="02020603050405020304" pitchFamily="18" charset="0"/>
                    <a:ea typeface="宋体" panose="02010600030101010101" pitchFamily="2" charset="-122"/>
                  </a:rPr>
                  <a:t>但是，由于电子的能态密度</a:t>
                </a:r>
                <a:r>
                  <a:rPr lang="en-US" altLang="zh-CN" sz="1200" i="1" kern="100" dirty="0">
                    <a:effectLst/>
                    <a:latin typeface="Times New Roman" panose="02020603050405020304" pitchFamily="18" charset="0"/>
                    <a:ea typeface="宋体" panose="02010600030101010101" pitchFamily="2" charset="-122"/>
                  </a:rPr>
                  <a:t>N</a:t>
                </a:r>
                <a:r>
                  <a:rPr lang="en-US" altLang="zh-CN" sz="1200" kern="100" dirty="0">
                    <a:effectLst/>
                    <a:latin typeface="Times New Roman" panose="02020603050405020304" pitchFamily="18" charset="0"/>
                    <a:ea typeface="宋体" panose="02010600030101010101" pitchFamily="2" charset="-122"/>
                  </a:rPr>
                  <a:t>(</a:t>
                </a:r>
                <a:r>
                  <a:rPr lang="en-US" altLang="zh-CN" sz="1200" i="1" kern="100" dirty="0">
                    <a:effectLst/>
                    <a:latin typeface="Times New Roman" panose="02020603050405020304" pitchFamily="18" charset="0"/>
                    <a:ea typeface="宋体" panose="02010600030101010101" pitchFamily="2" charset="-122"/>
                  </a:rPr>
                  <a:t>E</a:t>
                </a:r>
                <a:r>
                  <a:rPr lang="en-US" altLang="zh-CN" sz="1200" kern="100" dirty="0">
                    <a:effectLst/>
                    <a:latin typeface="Times New Roman" panose="02020603050405020304" pitchFamily="18" charset="0"/>
                    <a:ea typeface="宋体" panose="02010600030101010101" pitchFamily="2" charset="-122"/>
                  </a:rPr>
                  <a:t>)</a:t>
                </a:r>
                <a:r>
                  <a:rPr lang="zh-CN" altLang="zh-CN" sz="1200" kern="100" dirty="0">
                    <a:effectLst/>
                    <a:latin typeface="Times New Roman" panose="02020603050405020304" pitchFamily="18" charset="0"/>
                    <a:ea typeface="宋体" panose="02010600030101010101" pitchFamily="2" charset="-122"/>
                  </a:rPr>
                  <a:t>随</a:t>
                </a:r>
                <a:r>
                  <a:rPr lang="en-US" altLang="zh-CN" sz="1200" i="1" kern="100" dirty="0">
                    <a:effectLst/>
                    <a:latin typeface="Times New Roman" panose="02020603050405020304" pitchFamily="18" charset="0"/>
                    <a:ea typeface="宋体" panose="02010600030101010101" pitchFamily="2" charset="-122"/>
                  </a:rPr>
                  <a:t>E</a:t>
                </a:r>
                <a:r>
                  <a:rPr lang="zh-CN" altLang="zh-CN" sz="1200" kern="100" dirty="0">
                    <a:effectLst/>
                    <a:latin typeface="Times New Roman" panose="02020603050405020304" pitchFamily="18" charset="0"/>
                    <a:ea typeface="宋体" panose="02010600030101010101" pitchFamily="2" charset="-122"/>
                  </a:rPr>
                  <a:t>的增加而增大，即</a:t>
                </a:r>
                <a:r>
                  <a:rPr lang="zh-CN" altLang="en-US" sz="1200" i="0" kern="1200">
                    <a:solidFill>
                      <a:schemeClr val="tx1"/>
                    </a:solidFill>
                    <a:latin typeface="Cambria Math" panose="02040503050406030204" pitchFamily="18" charset="0"/>
                    <a:ea typeface="宋体" panose="02010600030101010101" pitchFamily="2" charset="-122"/>
                    <a:cs typeface="+mn-cs"/>
                  </a:rPr>
                  <a:t>𝐸_𝐹0</a:t>
                </a:r>
                <a:r>
                  <a:rPr lang="zh-CN" altLang="zh-CN" sz="1200" kern="100" dirty="0">
                    <a:effectLst/>
                    <a:latin typeface="Times New Roman" panose="02020603050405020304" pitchFamily="18" charset="0"/>
                    <a:ea typeface="宋体" panose="02010600030101010101" pitchFamily="2" charset="-122"/>
                  </a:rPr>
                  <a:t>以上的</a:t>
                </a:r>
                <a:r>
                  <a:rPr lang="zh-CN" altLang="en-US" sz="1200" i="0" kern="1200">
                    <a:solidFill>
                      <a:schemeClr val="tx1"/>
                    </a:solidFill>
                    <a:latin typeface="Cambria Math" panose="02040503050406030204" pitchFamily="18" charset="0"/>
                    <a:ea typeface="宋体" panose="02010600030101010101" pitchFamily="2" charset="-122"/>
                    <a:cs typeface="+mn-cs"/>
                  </a:rPr>
                  <a:t>𝑁(𝐸)</a:t>
                </a:r>
                <a:r>
                  <a:rPr lang="zh-CN" altLang="zh-CN" sz="1200" kern="100" dirty="0">
                    <a:effectLst/>
                    <a:latin typeface="Times New Roman" panose="02020603050405020304" pitchFamily="18" charset="0"/>
                    <a:ea typeface="宋体" panose="02010600030101010101" pitchFamily="2" charset="-122"/>
                  </a:rPr>
                  <a:t>大于以下的</a:t>
                </a:r>
                <a:r>
                  <a:rPr lang="zh-CN" altLang="en-US" sz="1200" i="0" kern="1200">
                    <a:solidFill>
                      <a:schemeClr val="tx1"/>
                    </a:solidFill>
                    <a:latin typeface="Cambria Math" panose="02040503050406030204" pitchFamily="18" charset="0"/>
                    <a:ea typeface="宋体" panose="02010600030101010101" pitchFamily="2" charset="-122"/>
                    <a:cs typeface="+mn-cs"/>
                  </a:rPr>
                  <a:t>𝑁(𝐸)</a:t>
                </a:r>
                <a:r>
                  <a:rPr lang="zh-CN" altLang="zh-CN" sz="1200" kern="100" dirty="0">
                    <a:effectLst/>
                    <a:latin typeface="Times New Roman" panose="02020603050405020304" pitchFamily="18" charset="0"/>
                    <a:ea typeface="宋体" panose="02010600030101010101" pitchFamily="2" charset="-122"/>
                  </a:rPr>
                  <a:t>，若</a:t>
                </a:r>
                <a:r>
                  <a:rPr lang="zh-CN" altLang="en-US" sz="1200" i="0" kern="1200">
                    <a:solidFill>
                      <a:schemeClr val="tx1"/>
                    </a:solidFill>
                    <a:latin typeface="Cambria Math" panose="02040503050406030204" pitchFamily="18" charset="0"/>
                    <a:ea typeface="宋体" panose="02010600030101010101" pitchFamily="2" charset="-122"/>
                    <a:cs typeface="+mn-cs"/>
                  </a:rPr>
                  <a:t>𝐸_𝐹0</a:t>
                </a:r>
                <a:r>
                  <a:rPr lang="zh-CN" altLang="zh-CN" sz="1200" kern="100" dirty="0">
                    <a:effectLst/>
                    <a:latin typeface="Times New Roman" panose="02020603050405020304" pitchFamily="18" charset="0"/>
                    <a:ea typeface="宋体" panose="02010600030101010101" pitchFamily="2" charset="-122"/>
                  </a:rPr>
                  <a:t>上、下电子能态占有率的增加、减少相同，则</a:t>
                </a:r>
                <a:r>
                  <a:rPr lang="zh-CN" altLang="en-US" sz="1200" i="0" kern="1200">
                    <a:solidFill>
                      <a:schemeClr val="tx1"/>
                    </a:solidFill>
                    <a:latin typeface="Cambria Math" panose="02040503050406030204" pitchFamily="18" charset="0"/>
                    <a:ea typeface="宋体" panose="02010600030101010101" pitchFamily="2" charset="-122"/>
                    <a:cs typeface="+mn-cs"/>
                  </a:rPr>
                  <a:t>𝐸_𝐹0</a:t>
                </a:r>
                <a:r>
                  <a:rPr lang="zh-CN" altLang="zh-CN" sz="1200" kern="100" dirty="0">
                    <a:effectLst/>
                    <a:latin typeface="Times New Roman" panose="02020603050405020304" pitchFamily="18" charset="0"/>
                    <a:ea typeface="宋体" panose="02010600030101010101" pitchFamily="2" charset="-122"/>
                  </a:rPr>
                  <a:t>以上要多填一些电子。因此，若保持</a:t>
                </a:r>
                <a:r>
                  <a:rPr lang="zh-CN" altLang="en-US" sz="1200" i="0" kern="1200">
                    <a:solidFill>
                      <a:schemeClr val="tx1"/>
                    </a:solidFill>
                    <a:latin typeface="Cambria Math" panose="02040503050406030204" pitchFamily="18" charset="0"/>
                    <a:ea typeface="宋体" panose="02010600030101010101" pitchFamily="2" charset="-122"/>
                    <a:cs typeface="+mn-cs"/>
                  </a:rPr>
                  <a:t>𝐸_𝐹</a:t>
                </a:r>
                <a:r>
                  <a:rPr lang="en-US" altLang="zh-CN" sz="1200" kern="100" baseline="30000" dirty="0">
                    <a:effectLst/>
                    <a:latin typeface="Times New Roman" panose="02020603050405020304" pitchFamily="18" charset="0"/>
                    <a:ea typeface="宋体" panose="02010600030101010101" pitchFamily="2" charset="-122"/>
                  </a:rPr>
                  <a:t> </a:t>
                </a:r>
                <a:r>
                  <a:rPr lang="zh-CN" altLang="en-US" sz="1200" i="0" kern="1200">
                    <a:solidFill>
                      <a:schemeClr val="tx1"/>
                    </a:solidFill>
                    <a:latin typeface="Cambria Math" panose="02040503050406030204" pitchFamily="18" charset="0"/>
                    <a:ea typeface="宋体" panose="02010600030101010101" pitchFamily="2" charset="-122"/>
                    <a:cs typeface="+mn-cs"/>
                  </a:rPr>
                  <a:t>〖</a:t>
                </a:r>
                <a:r>
                  <a:rPr lang="en-US" altLang="zh-CN" sz="1200" b="0" i="0" kern="1200">
                    <a:solidFill>
                      <a:schemeClr val="tx1"/>
                    </a:solidFill>
                    <a:latin typeface="Cambria Math" panose="02040503050406030204" pitchFamily="18" charset="0"/>
                    <a:ea typeface="宋体" panose="02010600030101010101" pitchFamily="2" charset="-122"/>
                    <a:cs typeface="+mn-cs"/>
                  </a:rPr>
                  <a:t>=</a:t>
                </a:r>
                <a:r>
                  <a:rPr lang="zh-CN" altLang="en-US" sz="1200" i="0" kern="1200">
                    <a:solidFill>
                      <a:schemeClr val="tx1"/>
                    </a:solidFill>
                    <a:latin typeface="Cambria Math" panose="02040503050406030204" pitchFamily="18" charset="0"/>
                    <a:ea typeface="宋体" panose="02010600030101010101" pitchFamily="2" charset="-122"/>
                    <a:cs typeface="+mn-cs"/>
                  </a:rPr>
                  <a:t>𝐸〗_𝐹0</a:t>
                </a:r>
                <a:r>
                  <a:rPr lang="en-US" altLang="zh-CN" sz="1200" kern="100" baseline="30000" dirty="0">
                    <a:effectLst/>
                    <a:latin typeface="Times New Roman" panose="02020603050405020304" pitchFamily="18" charset="0"/>
                    <a:ea typeface="宋体" panose="02010600030101010101" pitchFamily="2" charset="-122"/>
                  </a:rPr>
                  <a:t> </a:t>
                </a:r>
                <a:r>
                  <a:rPr lang="zh-CN" altLang="zh-CN" sz="1200" kern="100" dirty="0">
                    <a:effectLst/>
                    <a:latin typeface="Times New Roman" panose="02020603050405020304" pitchFamily="18" charset="0"/>
                    <a:ea typeface="宋体" panose="02010600030101010101" pitchFamily="2" charset="-122"/>
                  </a:rPr>
                  <a:t>，那么系统的电子数就要增加。但实际上系统的电子数是一定的，由此分析可知，在</a:t>
                </a:r>
                <a:r>
                  <a:rPr lang="en-US" altLang="zh-CN" sz="1200" b="0" i="0">
                    <a:latin typeface="Cambria Math" panose="02040503050406030204" pitchFamily="18" charset="0"/>
                  </a:rPr>
                  <a:t>𝑇</a:t>
                </a:r>
                <a:r>
                  <a:rPr lang="en-US" altLang="zh-CN" sz="1200" b="0" i="0" kern="100" dirty="0">
                    <a:effectLst/>
                    <a:latin typeface="Cambria Math" panose="02040503050406030204" pitchFamily="18" charset="0"/>
                  </a:rPr>
                  <a:t>"</a:t>
                </a:r>
                <a:r>
                  <a:rPr lang="en-US" altLang="zh-CN" sz="1200" i="0" kern="100" dirty="0">
                    <a:effectLst/>
                    <a:latin typeface="Cambria Math" panose="02040503050406030204" pitchFamily="18" charset="0"/>
                    <a:ea typeface="宋体" panose="02010600030101010101" pitchFamily="2" charset="-122"/>
                  </a:rPr>
                  <a:t>&gt;</a:t>
                </a:r>
                <a:r>
                  <a:rPr lang="en-US" altLang="zh-CN" sz="1200" b="0" i="0" kern="100">
                    <a:effectLst/>
                    <a:latin typeface="Cambria Math" panose="02040503050406030204" pitchFamily="18" charset="0"/>
                    <a:ea typeface="宋体" panose="02010600030101010101" pitchFamily="2" charset="-122"/>
                  </a:rPr>
                  <a:t>" </a:t>
                </a:r>
                <a:r>
                  <a:rPr lang="en-US" altLang="zh-CN" sz="1200" b="0" i="0">
                    <a:latin typeface="Cambria Math" panose="02040503050406030204" pitchFamily="18" charset="0"/>
                  </a:rPr>
                  <a:t>0𝐾</a:t>
                </a:r>
                <a:r>
                  <a:rPr lang="zh-CN" altLang="zh-CN" sz="1200" kern="100" dirty="0">
                    <a:effectLst/>
                    <a:latin typeface="Times New Roman" panose="02020603050405020304" pitchFamily="18" charset="0"/>
                    <a:ea typeface="宋体" panose="02010600030101010101" pitchFamily="2" charset="-122"/>
                  </a:rPr>
                  <a:t>的有限温度下，</a:t>
                </a:r>
                <a:r>
                  <a:rPr lang="zh-CN" altLang="en-US" sz="1200" i="0" kern="1200">
                    <a:solidFill>
                      <a:schemeClr val="tx1"/>
                    </a:solidFill>
                    <a:latin typeface="Cambria Math" panose="02040503050406030204" pitchFamily="18" charset="0"/>
                    <a:ea typeface="宋体" panose="02010600030101010101" pitchFamily="2" charset="-122"/>
                    <a:cs typeface="+mn-cs"/>
                  </a:rPr>
                  <a:t>𝐸_𝐹</a:t>
                </a:r>
                <a:r>
                  <a:rPr lang="zh-CN" altLang="zh-CN" sz="1200" kern="100" dirty="0">
                    <a:effectLst/>
                    <a:latin typeface="Times New Roman" panose="02020603050405020304" pitchFamily="18" charset="0"/>
                    <a:ea typeface="宋体" panose="02010600030101010101" pitchFamily="2" charset="-122"/>
                  </a:rPr>
                  <a:t>是略低于</a:t>
                </a:r>
                <a:r>
                  <a:rPr lang="zh-CN" altLang="en-US" sz="1200" i="0" kern="1200">
                    <a:solidFill>
                      <a:schemeClr val="tx1"/>
                    </a:solidFill>
                    <a:latin typeface="Cambria Math" panose="02040503050406030204" pitchFamily="18" charset="0"/>
                    <a:ea typeface="宋体" panose="02010600030101010101" pitchFamily="2" charset="-122"/>
                    <a:cs typeface="+mn-cs"/>
                  </a:rPr>
                  <a:t>𝐸_𝐹0</a:t>
                </a:r>
                <a:r>
                  <a:rPr lang="zh-CN" altLang="zh-CN" sz="1200" kern="100" dirty="0">
                    <a:effectLst/>
                    <a:latin typeface="Times New Roman" panose="02020603050405020304" pitchFamily="18" charset="0"/>
                    <a:ea typeface="宋体" panose="02010600030101010101" pitchFamily="2" charset="-122"/>
                  </a:rPr>
                  <a:t>的。</a:t>
                </a:r>
              </a:p>
              <a:p>
                <a:endParaRPr lang="zh-CN" altLang="en-US" dirty="0"/>
              </a:p>
            </p:txBody>
          </p:sp>
        </mc:Fallback>
      </mc:AlternateContent>
      <p:sp>
        <p:nvSpPr>
          <p:cNvPr id="4" name="灯片编号占位符 3"/>
          <p:cNvSpPr>
            <a:spLocks noGrp="1"/>
          </p:cNvSpPr>
          <p:nvPr>
            <p:ph type="sldNum" sz="quarter" idx="5"/>
          </p:nvPr>
        </p:nvSpPr>
        <p:spPr/>
        <p:txBody>
          <a:bodyPr/>
          <a:lstStyle/>
          <a:p>
            <a:fld id="{8AAA2DB7-8973-4964-8E83-0FC396AC9B6B}" type="slidenum">
              <a:rPr lang="en-US" altLang="zh-CN" smtClean="0"/>
              <a:t>136</a:t>
            </a:fld>
            <a:endParaRPr lang="en-US" altLang="zh-CN"/>
          </a:p>
        </p:txBody>
      </p:sp>
    </p:spTree>
    <p:extLst>
      <p:ext uri="{BB962C8B-B14F-4D97-AF65-F5344CB8AC3E}">
        <p14:creationId xmlns:p14="http://schemas.microsoft.com/office/powerpoint/2010/main" val="1177883122"/>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b="0" dirty="0"/>
              <a:t>与金属不同，</a:t>
            </a:r>
            <a:r>
              <a:rPr kumimoji="0" lang="zh-CN" altLang="en-US" sz="1200" b="0" i="0" u="none" strike="noStrike" kern="1200" cap="none" spc="0" normalizeH="0" baseline="0" noProof="0" dirty="0">
                <a:ln>
                  <a:noFill/>
                </a:ln>
                <a:solidFill>
                  <a:srgbClr val="C00000"/>
                </a:solidFill>
                <a:effectLst/>
                <a:uLnTx/>
                <a:uFillTx/>
                <a:latin typeface="Times New Roman" panose="02020603050405020304" pitchFamily="18" charset="0"/>
                <a:ea typeface="微软雅黑" panose="020B0503020204020204" charset="-122"/>
                <a:cs typeface="+mn-cs"/>
              </a:rPr>
              <a:t>半导体的费米能级在禁带（带隙）内。</a:t>
            </a:r>
          </a:p>
          <a:p>
            <a:endParaRPr lang="zh-CN" altLang="en-US" dirty="0"/>
          </a:p>
        </p:txBody>
      </p:sp>
      <p:sp>
        <p:nvSpPr>
          <p:cNvPr id="4" name="灯片编号占位符 3"/>
          <p:cNvSpPr>
            <a:spLocks noGrp="1"/>
          </p:cNvSpPr>
          <p:nvPr>
            <p:ph type="sldNum" sz="quarter" idx="5"/>
          </p:nvPr>
        </p:nvSpPr>
        <p:spPr/>
        <p:txBody>
          <a:bodyPr/>
          <a:lstStyle/>
          <a:p>
            <a:fld id="{8AAA2DB7-8973-4964-8E83-0FC396AC9B6B}" type="slidenum">
              <a:rPr lang="en-US" altLang="zh-CN" smtClean="0"/>
              <a:t>137</a:t>
            </a:fld>
            <a:endParaRPr lang="en-US" altLang="zh-CN"/>
          </a:p>
        </p:txBody>
      </p:sp>
    </p:spTree>
    <p:extLst>
      <p:ext uri="{BB962C8B-B14F-4D97-AF65-F5344CB8AC3E}">
        <p14:creationId xmlns:p14="http://schemas.microsoft.com/office/powerpoint/2010/main" val="1609800064"/>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a:t>这张图给出了</a:t>
            </a:r>
            <a:r>
              <a:rPr kumimoji="0" lang="zh-CN" altLang="en-US" sz="1200" b="0" i="0" u="none" strike="noStrike" kern="1200" cap="none" spc="0" normalizeH="0" baseline="0" noProof="0" dirty="0">
                <a:ln>
                  <a:noFill/>
                </a:ln>
                <a:solidFill>
                  <a:srgbClr val="C00000"/>
                </a:solidFill>
                <a:effectLst/>
                <a:uLnTx/>
                <a:uFillTx/>
                <a:latin typeface="Times New Roman" panose="02020603050405020304" pitchFamily="18" charset="0"/>
                <a:ea typeface="微软雅黑" panose="020B0503020204020204" charset="-122"/>
                <a:cs typeface="+mn-cs"/>
              </a:rPr>
              <a:t>半导体中的费米能级位置的示意图。</a:t>
            </a:r>
          </a:p>
          <a:p>
            <a:endParaRPr lang="zh-CN" altLang="en-US" dirty="0"/>
          </a:p>
        </p:txBody>
      </p:sp>
      <p:sp>
        <p:nvSpPr>
          <p:cNvPr id="4" name="灯片编号占位符 3"/>
          <p:cNvSpPr>
            <a:spLocks noGrp="1"/>
          </p:cNvSpPr>
          <p:nvPr>
            <p:ph type="sldNum" sz="quarter" idx="5"/>
          </p:nvPr>
        </p:nvSpPr>
        <p:spPr/>
        <p:txBody>
          <a:bodyPr/>
          <a:lstStyle/>
          <a:p>
            <a:fld id="{8AAA2DB7-8973-4964-8E83-0FC396AC9B6B}" type="slidenum">
              <a:rPr lang="en-US" altLang="zh-CN" smtClean="0"/>
              <a:t>138</a:t>
            </a:fld>
            <a:endParaRPr lang="en-US" altLang="zh-CN"/>
          </a:p>
        </p:txBody>
      </p:sp>
    </p:spTree>
    <p:extLst>
      <p:ext uri="{BB962C8B-B14F-4D97-AF65-F5344CB8AC3E}">
        <p14:creationId xmlns:p14="http://schemas.microsoft.com/office/powerpoint/2010/main" val="1963003678"/>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半导体最外层能带（导带）中电子的费米分布函数：</a:t>
                </a:r>
                <a:endParaRPr lang="en-US" altLang="zh-CN" dirty="0"/>
              </a:p>
              <a:p>
                <a:pPr/>
                <a14:m>
                  <m:oMathPara xmlns:m="http://schemas.openxmlformats.org/officeDocument/2006/math">
                    <m:oMathParaPr>
                      <m:jc m:val="centerGroup"/>
                    </m:oMathParaPr>
                    <m:oMath xmlns:m="http://schemas.openxmlformats.org/officeDocument/2006/math">
                      <m:r>
                        <a:rPr lang="zh-CN" altLang="en-US" sz="1200" i="1" kern="1200" smtClean="0">
                          <a:solidFill>
                            <a:schemeClr val="tx1"/>
                          </a:solidFill>
                          <a:latin typeface="Cambria Math" panose="02040503050406030204" pitchFamily="18" charset="0"/>
                          <a:ea typeface="宋体" panose="02010600030101010101" pitchFamily="2" charset="-122"/>
                          <a:cs typeface="+mn-cs"/>
                        </a:rPr>
                        <m:t>𝑓</m:t>
                      </m:r>
                      <m:d>
                        <m:dPr>
                          <m:ctrlPr>
                            <a:rPr lang="zh-CN" altLang="en-US" sz="1200" i="1" kern="1200">
                              <a:solidFill>
                                <a:schemeClr val="tx1"/>
                              </a:solidFill>
                              <a:latin typeface="Cambria Math" panose="02040503050406030204" pitchFamily="18" charset="0"/>
                              <a:ea typeface="宋体" panose="02010600030101010101" pitchFamily="2" charset="-122"/>
                              <a:cs typeface="+mn-cs"/>
                            </a:rPr>
                          </m:ctrlPr>
                        </m:dPr>
                        <m:e>
                          <m:r>
                            <a:rPr lang="zh-CN" altLang="en-US" sz="1200" i="1" kern="1200">
                              <a:solidFill>
                                <a:schemeClr val="tx1"/>
                              </a:solidFill>
                              <a:latin typeface="Cambria Math" panose="02040503050406030204" pitchFamily="18" charset="0"/>
                              <a:ea typeface="宋体" panose="02010600030101010101" pitchFamily="2" charset="-122"/>
                              <a:cs typeface="+mn-cs"/>
                            </a:rPr>
                            <m:t>𝐸</m:t>
                          </m:r>
                        </m:e>
                      </m:d>
                      <m:r>
                        <a:rPr lang="zh-CN" altLang="en-US" sz="1200" i="0" kern="1200">
                          <a:solidFill>
                            <a:schemeClr val="tx1"/>
                          </a:solidFill>
                          <a:latin typeface="Cambria Math" panose="02040503050406030204" pitchFamily="18" charset="0"/>
                          <a:ea typeface="宋体" panose="02010600030101010101" pitchFamily="2" charset="-122"/>
                          <a:cs typeface="+mn-cs"/>
                        </a:rPr>
                        <m:t>=</m:t>
                      </m:r>
                      <m:f>
                        <m:fPr>
                          <m:ctrlPr>
                            <a:rPr lang="zh-CN" altLang="en-US" sz="1200" i="1" kern="1200">
                              <a:solidFill>
                                <a:schemeClr val="tx1"/>
                              </a:solidFill>
                              <a:latin typeface="Cambria Math" panose="02040503050406030204" pitchFamily="18" charset="0"/>
                              <a:ea typeface="宋体" panose="02010600030101010101" pitchFamily="2" charset="-122"/>
                              <a:cs typeface="+mn-cs"/>
                            </a:rPr>
                          </m:ctrlPr>
                        </m:fPr>
                        <m:num>
                          <m:r>
                            <a:rPr lang="zh-CN" altLang="en-US" sz="1200" i="0" kern="1200">
                              <a:solidFill>
                                <a:schemeClr val="tx1"/>
                              </a:solidFill>
                              <a:latin typeface="Cambria Math" panose="02040503050406030204" pitchFamily="18" charset="0"/>
                              <a:ea typeface="宋体" panose="02010600030101010101" pitchFamily="2" charset="-122"/>
                              <a:cs typeface="+mn-cs"/>
                            </a:rPr>
                            <m:t>1</m:t>
                          </m:r>
                        </m:num>
                        <m:den>
                          <m:sSup>
                            <m:sSupPr>
                              <m:ctrlPr>
                                <a:rPr lang="zh-CN" altLang="en-US" sz="1200" i="1" kern="1200">
                                  <a:solidFill>
                                    <a:schemeClr val="tx1"/>
                                  </a:solidFill>
                                  <a:latin typeface="Cambria Math" panose="02040503050406030204" pitchFamily="18" charset="0"/>
                                  <a:ea typeface="宋体" panose="02010600030101010101" pitchFamily="2" charset="-122"/>
                                  <a:cs typeface="+mn-cs"/>
                                </a:rPr>
                              </m:ctrlPr>
                            </m:sSupPr>
                            <m:e>
                              <m:r>
                                <a:rPr lang="zh-CN" altLang="en-US" sz="1200" i="1" kern="1200">
                                  <a:solidFill>
                                    <a:schemeClr val="tx1"/>
                                  </a:solidFill>
                                  <a:latin typeface="Cambria Math" panose="02040503050406030204" pitchFamily="18" charset="0"/>
                                  <a:ea typeface="宋体" panose="02010600030101010101" pitchFamily="2" charset="-122"/>
                                  <a:cs typeface="+mn-cs"/>
                                </a:rPr>
                                <m:t>𝑒</m:t>
                              </m:r>
                            </m:e>
                            <m:sup>
                              <m:f>
                                <m:fPr>
                                  <m:type m:val="lin"/>
                                  <m:ctrlPr>
                                    <a:rPr lang="zh-CN" altLang="en-US" sz="1200" i="1" kern="1200">
                                      <a:solidFill>
                                        <a:schemeClr val="tx1"/>
                                      </a:solidFill>
                                      <a:latin typeface="Cambria Math" panose="02040503050406030204" pitchFamily="18" charset="0"/>
                                      <a:ea typeface="宋体" panose="02010600030101010101" pitchFamily="2" charset="-122"/>
                                      <a:cs typeface="+mn-cs"/>
                                    </a:rPr>
                                  </m:ctrlPr>
                                </m:fPr>
                                <m:num>
                                  <m:d>
                                    <m:dPr>
                                      <m:ctrlPr>
                                        <a:rPr lang="zh-CN" altLang="en-US" sz="1200" i="1" kern="1200">
                                          <a:solidFill>
                                            <a:schemeClr val="tx1"/>
                                          </a:solidFill>
                                          <a:latin typeface="Cambria Math" panose="02040503050406030204" pitchFamily="18" charset="0"/>
                                          <a:ea typeface="宋体" panose="02010600030101010101" pitchFamily="2" charset="-122"/>
                                          <a:cs typeface="+mn-cs"/>
                                        </a:rPr>
                                      </m:ctrlPr>
                                    </m:dPr>
                                    <m:e>
                                      <m:r>
                                        <a:rPr lang="zh-CN" altLang="en-US" sz="1200" i="1" kern="1200">
                                          <a:solidFill>
                                            <a:schemeClr val="tx1"/>
                                          </a:solidFill>
                                          <a:latin typeface="Cambria Math" panose="02040503050406030204" pitchFamily="18" charset="0"/>
                                          <a:ea typeface="宋体" panose="02010600030101010101" pitchFamily="2" charset="-122"/>
                                          <a:cs typeface="+mn-cs"/>
                                        </a:rPr>
                                        <m:t>𝐸</m:t>
                                      </m:r>
                                      <m:r>
                                        <a:rPr lang="zh-CN" altLang="en-US" sz="1200" i="0" kern="1200">
                                          <a:solidFill>
                                            <a:schemeClr val="tx1"/>
                                          </a:solidFill>
                                          <a:latin typeface="Cambria Math" panose="02040503050406030204" pitchFamily="18" charset="0"/>
                                          <a:ea typeface="宋体" panose="02010600030101010101" pitchFamily="2" charset="-122"/>
                                          <a:cs typeface="+mn-cs"/>
                                        </a:rPr>
                                        <m:t>−</m:t>
                                      </m:r>
                                      <m:sSub>
                                        <m:sSubPr>
                                          <m:ctrlPr>
                                            <a:rPr lang="zh-CN" altLang="en-US" sz="1200" i="1" kern="1200">
                                              <a:solidFill>
                                                <a:schemeClr val="tx1"/>
                                              </a:solidFill>
                                              <a:latin typeface="Cambria Math" panose="02040503050406030204" pitchFamily="18" charset="0"/>
                                              <a:ea typeface="宋体" panose="02010600030101010101" pitchFamily="2" charset="-122"/>
                                              <a:cs typeface="+mn-cs"/>
                                            </a:rPr>
                                          </m:ctrlPr>
                                        </m:sSubPr>
                                        <m:e>
                                          <m:r>
                                            <a:rPr lang="zh-CN" altLang="en-US" sz="1200" i="1" kern="1200">
                                              <a:solidFill>
                                                <a:schemeClr val="tx1"/>
                                              </a:solidFill>
                                              <a:latin typeface="Cambria Math" panose="02040503050406030204" pitchFamily="18" charset="0"/>
                                              <a:ea typeface="宋体" panose="02010600030101010101" pitchFamily="2" charset="-122"/>
                                              <a:cs typeface="+mn-cs"/>
                                            </a:rPr>
                                            <m:t>𝐸</m:t>
                                          </m:r>
                                        </m:e>
                                        <m:sub>
                                          <m:r>
                                            <a:rPr lang="zh-CN" altLang="en-US" sz="1200" i="1" kern="1200">
                                              <a:solidFill>
                                                <a:schemeClr val="tx1"/>
                                              </a:solidFill>
                                              <a:latin typeface="Cambria Math" panose="02040503050406030204" pitchFamily="18" charset="0"/>
                                              <a:ea typeface="宋体" panose="02010600030101010101" pitchFamily="2" charset="-122"/>
                                              <a:cs typeface="+mn-cs"/>
                                            </a:rPr>
                                            <m:t>𝐹</m:t>
                                          </m:r>
                                        </m:sub>
                                      </m:sSub>
                                    </m:e>
                                  </m:d>
                                </m:num>
                                <m:den>
                                  <m:sSub>
                                    <m:sSubPr>
                                      <m:ctrlPr>
                                        <a:rPr lang="zh-CN" altLang="en-US" sz="1200" i="1" kern="1200">
                                          <a:solidFill>
                                            <a:schemeClr val="tx1"/>
                                          </a:solidFill>
                                          <a:latin typeface="Cambria Math" panose="02040503050406030204" pitchFamily="18" charset="0"/>
                                          <a:ea typeface="宋体" panose="02010600030101010101" pitchFamily="2" charset="-122"/>
                                          <a:cs typeface="+mn-cs"/>
                                        </a:rPr>
                                      </m:ctrlPr>
                                    </m:sSubPr>
                                    <m:e>
                                      <m:r>
                                        <a:rPr lang="zh-CN" altLang="en-US" sz="1200" i="1" kern="1200">
                                          <a:solidFill>
                                            <a:schemeClr val="tx1"/>
                                          </a:solidFill>
                                          <a:latin typeface="Cambria Math" panose="02040503050406030204" pitchFamily="18" charset="0"/>
                                          <a:ea typeface="宋体" panose="02010600030101010101" pitchFamily="2" charset="-122"/>
                                          <a:cs typeface="+mn-cs"/>
                                        </a:rPr>
                                        <m:t>𝑘</m:t>
                                      </m:r>
                                    </m:e>
                                    <m:sub>
                                      <m:r>
                                        <a:rPr lang="zh-CN" altLang="en-US" sz="1200" i="1" kern="1200">
                                          <a:solidFill>
                                            <a:schemeClr val="tx1"/>
                                          </a:solidFill>
                                          <a:latin typeface="Cambria Math" panose="02040503050406030204" pitchFamily="18" charset="0"/>
                                          <a:ea typeface="宋体" panose="02010600030101010101" pitchFamily="2" charset="-122"/>
                                          <a:cs typeface="+mn-cs"/>
                                        </a:rPr>
                                        <m:t>𝐵</m:t>
                                      </m:r>
                                    </m:sub>
                                  </m:sSub>
                                </m:den>
                              </m:f>
                              <m:r>
                                <a:rPr lang="zh-CN" altLang="en-US" sz="1200" i="1" kern="1200">
                                  <a:solidFill>
                                    <a:schemeClr val="tx1"/>
                                  </a:solidFill>
                                  <a:latin typeface="Cambria Math" panose="02040503050406030204" pitchFamily="18" charset="0"/>
                                  <a:ea typeface="宋体" panose="02010600030101010101" pitchFamily="2" charset="-122"/>
                                  <a:cs typeface="+mn-cs"/>
                                </a:rPr>
                                <m:t>𝑇</m:t>
                              </m:r>
                            </m:sup>
                          </m:sSup>
                          <m:r>
                            <a:rPr lang="zh-CN" altLang="en-US" sz="1200" i="0" kern="1200">
                              <a:solidFill>
                                <a:schemeClr val="tx1"/>
                              </a:solidFill>
                              <a:latin typeface="Cambria Math" panose="02040503050406030204" pitchFamily="18" charset="0"/>
                              <a:ea typeface="宋体" panose="02010600030101010101" pitchFamily="2" charset="-122"/>
                              <a:cs typeface="+mn-cs"/>
                            </a:rPr>
                            <m:t>+1</m:t>
                          </m:r>
                        </m:den>
                      </m:f>
                    </m:oMath>
                  </m:oMathPara>
                </a14:m>
                <a:endParaRPr lang="en-US" altLang="zh-CN" sz="1200" kern="1200" dirty="0">
                  <a:solidFill>
                    <a:schemeClr val="tx1"/>
                  </a:solidFill>
                  <a:ea typeface="宋体" panose="02010600030101010101" pitchFamily="2" charset="-122"/>
                  <a:cs typeface="+mn-cs"/>
                </a:endParaRPr>
              </a:p>
              <a:p>
                <a:r>
                  <a:rPr lang="zh-CN" altLang="en-US" sz="1200" kern="1200" dirty="0">
                    <a:solidFill>
                      <a:schemeClr val="tx1"/>
                    </a:solidFill>
                    <a:ea typeface="宋体" panose="02010600030101010101" pitchFamily="2" charset="-122"/>
                    <a:cs typeface="+mn-cs"/>
                  </a:rPr>
                  <a:t>考虑到</a:t>
                </a:r>
                <a:endParaRPr lang="en-US" altLang="zh-CN" sz="1200" kern="1200" dirty="0">
                  <a:solidFill>
                    <a:schemeClr val="tx1"/>
                  </a:solidFill>
                  <a:ea typeface="宋体" panose="02010600030101010101" pitchFamily="2" charset="-122"/>
                  <a:cs typeface="+mn-cs"/>
                </a:endParaRPr>
              </a:p>
              <a:p>
                <a:endParaRPr lang="en-US" altLang="zh-CN" dirty="0"/>
              </a:p>
              <a:p>
                <a:pPr/>
                <a14:m>
                  <m:oMathPara xmlns:m="http://schemas.openxmlformats.org/officeDocument/2006/math">
                    <m:oMathParaPr>
                      <m:jc m:val="centerGroup"/>
                    </m:oMathParaPr>
                    <m:oMath xmlns:m="http://schemas.openxmlformats.org/officeDocument/2006/math">
                      <m:r>
                        <a:rPr lang="zh-CN" altLang="en-US" sz="1200" i="1" kern="1200" smtClean="0">
                          <a:solidFill>
                            <a:schemeClr val="tx1"/>
                          </a:solidFill>
                          <a:latin typeface="Cambria Math" panose="02040503050406030204" pitchFamily="18" charset="0"/>
                          <a:ea typeface="宋体" panose="02010600030101010101" pitchFamily="2" charset="-122"/>
                          <a:cs typeface="+mn-cs"/>
                        </a:rPr>
                        <m:t>𝐸</m:t>
                      </m:r>
                      <m:r>
                        <a:rPr lang="zh-CN" altLang="en-US" sz="1200" i="0" kern="1200">
                          <a:solidFill>
                            <a:schemeClr val="tx1"/>
                          </a:solidFill>
                          <a:latin typeface="Cambria Math" panose="02040503050406030204" pitchFamily="18" charset="0"/>
                          <a:ea typeface="宋体" panose="02010600030101010101" pitchFamily="2" charset="-122"/>
                          <a:cs typeface="+mn-cs"/>
                        </a:rPr>
                        <m:t>−</m:t>
                      </m:r>
                      <m:sSub>
                        <m:sSubPr>
                          <m:ctrlPr>
                            <a:rPr lang="zh-CN" altLang="en-US" sz="1200" i="1" kern="1200">
                              <a:solidFill>
                                <a:schemeClr val="tx1"/>
                              </a:solidFill>
                              <a:latin typeface="Cambria Math" panose="02040503050406030204" pitchFamily="18" charset="0"/>
                              <a:ea typeface="宋体" panose="02010600030101010101" pitchFamily="2" charset="-122"/>
                              <a:cs typeface="+mn-cs"/>
                            </a:rPr>
                          </m:ctrlPr>
                        </m:sSubPr>
                        <m:e>
                          <m:r>
                            <a:rPr lang="zh-CN" altLang="en-US" sz="1200" i="1" kern="1200">
                              <a:solidFill>
                                <a:schemeClr val="tx1"/>
                              </a:solidFill>
                              <a:latin typeface="Cambria Math" panose="02040503050406030204" pitchFamily="18" charset="0"/>
                              <a:ea typeface="宋体" panose="02010600030101010101" pitchFamily="2" charset="-122"/>
                              <a:cs typeface="+mn-cs"/>
                            </a:rPr>
                            <m:t>𝐸</m:t>
                          </m:r>
                        </m:e>
                        <m:sub>
                          <m:r>
                            <a:rPr lang="zh-CN" altLang="en-US" sz="1200" i="1" kern="1200">
                              <a:solidFill>
                                <a:schemeClr val="tx1"/>
                              </a:solidFill>
                              <a:latin typeface="Cambria Math" panose="02040503050406030204" pitchFamily="18" charset="0"/>
                              <a:ea typeface="宋体" panose="02010600030101010101" pitchFamily="2" charset="-122"/>
                              <a:cs typeface="+mn-cs"/>
                            </a:rPr>
                            <m:t>𝐹</m:t>
                          </m:r>
                        </m:sub>
                      </m:sSub>
                      <m:r>
                        <a:rPr lang="zh-CN" altLang="en-US" sz="1200" i="0" kern="1200">
                          <a:solidFill>
                            <a:schemeClr val="tx1"/>
                          </a:solidFill>
                          <a:latin typeface="Cambria Math" panose="02040503050406030204" pitchFamily="18" charset="0"/>
                          <a:ea typeface="宋体" panose="02010600030101010101" pitchFamily="2" charset="-122"/>
                          <a:cs typeface="+mn-cs"/>
                        </a:rPr>
                        <m:t>&gt;</m:t>
                      </m:r>
                      <m:sSub>
                        <m:sSubPr>
                          <m:ctrlPr>
                            <a:rPr lang="zh-CN" altLang="en-US" sz="1200" i="1" kern="1200">
                              <a:solidFill>
                                <a:schemeClr val="tx1"/>
                              </a:solidFill>
                              <a:latin typeface="Cambria Math" panose="02040503050406030204" pitchFamily="18" charset="0"/>
                              <a:ea typeface="宋体" panose="02010600030101010101" pitchFamily="2" charset="-122"/>
                              <a:cs typeface="+mn-cs"/>
                            </a:rPr>
                          </m:ctrlPr>
                        </m:sSubPr>
                        <m:e>
                          <m:r>
                            <a:rPr lang="zh-CN" altLang="en-US" sz="1200" i="1" kern="1200">
                              <a:solidFill>
                                <a:schemeClr val="tx1"/>
                              </a:solidFill>
                              <a:latin typeface="Cambria Math" panose="02040503050406030204" pitchFamily="18" charset="0"/>
                              <a:ea typeface="宋体" panose="02010600030101010101" pitchFamily="2" charset="-122"/>
                              <a:cs typeface="+mn-cs"/>
                            </a:rPr>
                            <m:t>𝐸</m:t>
                          </m:r>
                        </m:e>
                        <m:sub>
                          <m:r>
                            <a:rPr lang="zh-CN" altLang="en-US" sz="1200" i="0" kern="1200">
                              <a:solidFill>
                                <a:schemeClr val="tx1"/>
                              </a:solidFill>
                              <a:latin typeface="Cambria Math" panose="02040503050406030204" pitchFamily="18" charset="0"/>
                              <a:ea typeface="宋体" panose="02010600030101010101" pitchFamily="2" charset="-122"/>
                              <a:cs typeface="+mn-cs"/>
                            </a:rPr>
                            <m:t>−</m:t>
                          </m:r>
                        </m:sub>
                      </m:sSub>
                      <m:r>
                        <a:rPr lang="zh-CN" altLang="en-US" sz="1200" i="0" kern="1200">
                          <a:solidFill>
                            <a:schemeClr val="tx1"/>
                          </a:solidFill>
                          <a:latin typeface="Cambria Math" panose="02040503050406030204" pitchFamily="18" charset="0"/>
                          <a:ea typeface="宋体" panose="02010600030101010101" pitchFamily="2" charset="-122"/>
                          <a:cs typeface="+mn-cs"/>
                        </a:rPr>
                        <m:t>−</m:t>
                      </m:r>
                      <m:sSub>
                        <m:sSubPr>
                          <m:ctrlPr>
                            <a:rPr lang="zh-CN" altLang="en-US" sz="1200" i="1" kern="1200">
                              <a:solidFill>
                                <a:schemeClr val="tx1"/>
                              </a:solidFill>
                              <a:latin typeface="Cambria Math" panose="02040503050406030204" pitchFamily="18" charset="0"/>
                              <a:ea typeface="宋体" panose="02010600030101010101" pitchFamily="2" charset="-122"/>
                              <a:cs typeface="+mn-cs"/>
                            </a:rPr>
                          </m:ctrlPr>
                        </m:sSubPr>
                        <m:e>
                          <m:r>
                            <a:rPr lang="zh-CN" altLang="en-US" sz="1200" i="1" kern="1200">
                              <a:solidFill>
                                <a:schemeClr val="tx1"/>
                              </a:solidFill>
                              <a:latin typeface="Cambria Math" panose="02040503050406030204" pitchFamily="18" charset="0"/>
                              <a:ea typeface="宋体" panose="02010600030101010101" pitchFamily="2" charset="-122"/>
                              <a:cs typeface="+mn-cs"/>
                            </a:rPr>
                            <m:t>𝐸</m:t>
                          </m:r>
                        </m:e>
                        <m:sub>
                          <m:r>
                            <a:rPr lang="zh-CN" altLang="en-US" sz="1200" i="1" kern="1200">
                              <a:solidFill>
                                <a:schemeClr val="tx1"/>
                              </a:solidFill>
                              <a:latin typeface="Cambria Math" panose="02040503050406030204" pitchFamily="18" charset="0"/>
                              <a:ea typeface="宋体" panose="02010600030101010101" pitchFamily="2" charset="-122"/>
                              <a:cs typeface="+mn-cs"/>
                            </a:rPr>
                            <m:t>𝐹</m:t>
                          </m:r>
                        </m:sub>
                      </m:sSub>
                      <m:r>
                        <a:rPr lang="zh-CN" altLang="en-US" sz="1200" i="0" kern="1200">
                          <a:solidFill>
                            <a:schemeClr val="tx1"/>
                          </a:solidFill>
                          <a:latin typeface="Cambria Math" panose="02040503050406030204" pitchFamily="18" charset="0"/>
                          <a:ea typeface="宋体" panose="02010600030101010101" pitchFamily="2" charset="-122"/>
                          <a:cs typeface="+mn-cs"/>
                        </a:rPr>
                        <m:t>&gt;&gt;</m:t>
                      </m:r>
                      <m:sSub>
                        <m:sSubPr>
                          <m:ctrlPr>
                            <a:rPr lang="zh-CN" altLang="en-US" sz="1200" i="1" kern="1200">
                              <a:solidFill>
                                <a:schemeClr val="tx1"/>
                              </a:solidFill>
                              <a:latin typeface="Cambria Math" panose="02040503050406030204" pitchFamily="18" charset="0"/>
                              <a:ea typeface="宋体" panose="02010600030101010101" pitchFamily="2" charset="-122"/>
                              <a:cs typeface="+mn-cs"/>
                            </a:rPr>
                          </m:ctrlPr>
                        </m:sSubPr>
                        <m:e>
                          <m:r>
                            <a:rPr lang="zh-CN" altLang="en-US" sz="1200" i="1" kern="1200">
                              <a:solidFill>
                                <a:schemeClr val="tx1"/>
                              </a:solidFill>
                              <a:latin typeface="Cambria Math" panose="02040503050406030204" pitchFamily="18" charset="0"/>
                              <a:ea typeface="宋体" panose="02010600030101010101" pitchFamily="2" charset="-122"/>
                              <a:cs typeface="+mn-cs"/>
                            </a:rPr>
                            <m:t>𝑘</m:t>
                          </m:r>
                        </m:e>
                        <m:sub>
                          <m:r>
                            <a:rPr lang="zh-CN" altLang="en-US" sz="1200" i="1" kern="1200">
                              <a:solidFill>
                                <a:schemeClr val="tx1"/>
                              </a:solidFill>
                              <a:latin typeface="Cambria Math" panose="02040503050406030204" pitchFamily="18" charset="0"/>
                              <a:ea typeface="宋体" panose="02010600030101010101" pitchFamily="2" charset="-122"/>
                              <a:cs typeface="+mn-cs"/>
                            </a:rPr>
                            <m:t>𝐵</m:t>
                          </m:r>
                        </m:sub>
                      </m:sSub>
                      <m:r>
                        <a:rPr lang="zh-CN" altLang="en-US" sz="1200" i="1" kern="1200">
                          <a:solidFill>
                            <a:schemeClr val="tx1"/>
                          </a:solidFill>
                          <a:latin typeface="Cambria Math" panose="02040503050406030204" pitchFamily="18" charset="0"/>
                          <a:ea typeface="宋体" panose="02010600030101010101" pitchFamily="2" charset="-122"/>
                          <a:cs typeface="+mn-cs"/>
                        </a:rPr>
                        <m:t>𝑇</m:t>
                      </m:r>
                    </m:oMath>
                  </m:oMathPara>
                </a14:m>
                <a:endParaRPr lang="en-US" altLang="zh-CN" dirty="0"/>
              </a:p>
              <a:p>
                <a:r>
                  <a:rPr lang="zh-CN" altLang="en-US" dirty="0"/>
                  <a:t>则有：</a:t>
                </a:r>
                <a:endParaRPr lang="en-US" altLang="zh-CN" dirty="0"/>
              </a:p>
              <a:p>
                <a:pPr/>
                <a14:m>
                  <m:oMathPara xmlns:m="http://schemas.openxmlformats.org/officeDocument/2006/math">
                    <m:oMathParaPr>
                      <m:jc m:val="centerGroup"/>
                    </m:oMathParaPr>
                    <m:oMath xmlns:m="http://schemas.openxmlformats.org/officeDocument/2006/math">
                      <m:r>
                        <a:rPr lang="zh-CN" altLang="en-US" sz="1200" i="1" kern="1200" smtClean="0">
                          <a:solidFill>
                            <a:schemeClr val="tx1"/>
                          </a:solidFill>
                          <a:latin typeface="Cambria Math" panose="02040503050406030204" pitchFamily="18" charset="0"/>
                          <a:ea typeface="宋体" panose="02010600030101010101" pitchFamily="2" charset="-122"/>
                          <a:cs typeface="+mn-cs"/>
                        </a:rPr>
                        <m:t>𝑓</m:t>
                      </m:r>
                      <m:d>
                        <m:dPr>
                          <m:ctrlPr>
                            <a:rPr lang="zh-CN" altLang="en-US" sz="1200" i="1" kern="1200">
                              <a:solidFill>
                                <a:schemeClr val="tx1"/>
                              </a:solidFill>
                              <a:latin typeface="Cambria Math" panose="02040503050406030204" pitchFamily="18" charset="0"/>
                              <a:ea typeface="宋体" panose="02010600030101010101" pitchFamily="2" charset="-122"/>
                              <a:cs typeface="+mn-cs"/>
                            </a:rPr>
                          </m:ctrlPr>
                        </m:dPr>
                        <m:e>
                          <m:r>
                            <a:rPr lang="zh-CN" altLang="en-US" sz="1200" i="1" kern="1200">
                              <a:solidFill>
                                <a:schemeClr val="tx1"/>
                              </a:solidFill>
                              <a:latin typeface="Cambria Math" panose="02040503050406030204" pitchFamily="18" charset="0"/>
                              <a:ea typeface="宋体" panose="02010600030101010101" pitchFamily="2" charset="-122"/>
                              <a:cs typeface="+mn-cs"/>
                            </a:rPr>
                            <m:t>𝐸</m:t>
                          </m:r>
                        </m:e>
                      </m:d>
                      <m:r>
                        <a:rPr lang="zh-CN" altLang="en-US" sz="1200" kern="1200" smtClean="0">
                          <a:solidFill>
                            <a:schemeClr val="tx1"/>
                          </a:solidFill>
                          <a:latin typeface="Cambria Math" panose="02040503050406030204" pitchFamily="18" charset="0"/>
                          <a:ea typeface="宋体" panose="02010600030101010101" pitchFamily="2" charset="-122"/>
                          <a:cs typeface="+mn-cs"/>
                        </a:rPr>
                        <m:t>≈</m:t>
                      </m:r>
                      <m:sSup>
                        <m:sSupPr>
                          <m:ctrlPr>
                            <a:rPr lang="zh-CN" altLang="en-US" sz="1200" i="1" kern="1200">
                              <a:solidFill>
                                <a:schemeClr val="tx1"/>
                              </a:solidFill>
                              <a:latin typeface="Cambria Math" panose="02040503050406030204" pitchFamily="18" charset="0"/>
                              <a:ea typeface="宋体" panose="02010600030101010101" pitchFamily="2" charset="-122"/>
                              <a:cs typeface="+mn-cs"/>
                            </a:rPr>
                          </m:ctrlPr>
                        </m:sSupPr>
                        <m:e>
                          <m:r>
                            <a:rPr lang="zh-CN" altLang="en-US" sz="1200" i="1" kern="1200">
                              <a:solidFill>
                                <a:schemeClr val="tx1"/>
                              </a:solidFill>
                              <a:latin typeface="Cambria Math" panose="02040503050406030204" pitchFamily="18" charset="0"/>
                              <a:ea typeface="宋体" panose="02010600030101010101" pitchFamily="2" charset="-122"/>
                              <a:cs typeface="+mn-cs"/>
                            </a:rPr>
                            <m:t>𝑒</m:t>
                          </m:r>
                        </m:e>
                        <m:sup>
                          <m:r>
                            <a:rPr lang="zh-CN" altLang="en-US" sz="1200" i="0" kern="1200">
                              <a:solidFill>
                                <a:schemeClr val="tx1"/>
                              </a:solidFill>
                              <a:latin typeface="Cambria Math" panose="02040503050406030204" pitchFamily="18" charset="0"/>
                              <a:ea typeface="宋体" panose="02010600030101010101" pitchFamily="2" charset="-122"/>
                              <a:cs typeface="+mn-cs"/>
                            </a:rPr>
                            <m:t>−</m:t>
                          </m:r>
                          <m:f>
                            <m:fPr>
                              <m:type m:val="lin"/>
                              <m:ctrlPr>
                                <a:rPr lang="zh-CN" altLang="en-US" sz="1200" i="1" kern="1200">
                                  <a:solidFill>
                                    <a:schemeClr val="tx1"/>
                                  </a:solidFill>
                                  <a:latin typeface="Cambria Math" panose="02040503050406030204" pitchFamily="18" charset="0"/>
                                  <a:ea typeface="宋体" panose="02010600030101010101" pitchFamily="2" charset="-122"/>
                                  <a:cs typeface="+mn-cs"/>
                                </a:rPr>
                              </m:ctrlPr>
                            </m:fPr>
                            <m:num>
                              <m:d>
                                <m:dPr>
                                  <m:ctrlPr>
                                    <a:rPr lang="zh-CN" altLang="en-US" sz="1200" i="1" kern="1200">
                                      <a:solidFill>
                                        <a:schemeClr val="tx1"/>
                                      </a:solidFill>
                                      <a:latin typeface="Cambria Math" panose="02040503050406030204" pitchFamily="18" charset="0"/>
                                      <a:ea typeface="宋体" panose="02010600030101010101" pitchFamily="2" charset="-122"/>
                                      <a:cs typeface="+mn-cs"/>
                                    </a:rPr>
                                  </m:ctrlPr>
                                </m:dPr>
                                <m:e>
                                  <m:r>
                                    <a:rPr lang="zh-CN" altLang="en-US" sz="1200" i="1" kern="1200">
                                      <a:solidFill>
                                        <a:schemeClr val="tx1"/>
                                      </a:solidFill>
                                      <a:latin typeface="Cambria Math" panose="02040503050406030204" pitchFamily="18" charset="0"/>
                                      <a:ea typeface="宋体" panose="02010600030101010101" pitchFamily="2" charset="-122"/>
                                      <a:cs typeface="+mn-cs"/>
                                    </a:rPr>
                                    <m:t>𝐸</m:t>
                                  </m:r>
                                  <m:r>
                                    <a:rPr lang="zh-CN" altLang="en-US" sz="1200" i="0" kern="1200">
                                      <a:solidFill>
                                        <a:schemeClr val="tx1"/>
                                      </a:solidFill>
                                      <a:latin typeface="Cambria Math" panose="02040503050406030204" pitchFamily="18" charset="0"/>
                                      <a:ea typeface="宋体" panose="02010600030101010101" pitchFamily="2" charset="-122"/>
                                      <a:cs typeface="+mn-cs"/>
                                    </a:rPr>
                                    <m:t>−</m:t>
                                  </m:r>
                                  <m:sSub>
                                    <m:sSubPr>
                                      <m:ctrlPr>
                                        <a:rPr lang="zh-CN" altLang="en-US" sz="1200" i="1" kern="1200">
                                          <a:solidFill>
                                            <a:schemeClr val="tx1"/>
                                          </a:solidFill>
                                          <a:latin typeface="Cambria Math" panose="02040503050406030204" pitchFamily="18" charset="0"/>
                                          <a:ea typeface="宋体" panose="02010600030101010101" pitchFamily="2" charset="-122"/>
                                          <a:cs typeface="+mn-cs"/>
                                        </a:rPr>
                                      </m:ctrlPr>
                                    </m:sSubPr>
                                    <m:e>
                                      <m:r>
                                        <a:rPr lang="zh-CN" altLang="en-US" sz="1200" i="1" kern="1200">
                                          <a:solidFill>
                                            <a:schemeClr val="tx1"/>
                                          </a:solidFill>
                                          <a:latin typeface="Cambria Math" panose="02040503050406030204" pitchFamily="18" charset="0"/>
                                          <a:ea typeface="宋体" panose="02010600030101010101" pitchFamily="2" charset="-122"/>
                                          <a:cs typeface="+mn-cs"/>
                                        </a:rPr>
                                        <m:t>𝐸</m:t>
                                      </m:r>
                                    </m:e>
                                    <m:sub>
                                      <m:r>
                                        <a:rPr lang="zh-CN" altLang="en-US" sz="1200" i="1" kern="1200">
                                          <a:solidFill>
                                            <a:schemeClr val="tx1"/>
                                          </a:solidFill>
                                          <a:latin typeface="Cambria Math" panose="02040503050406030204" pitchFamily="18" charset="0"/>
                                          <a:ea typeface="宋体" panose="02010600030101010101" pitchFamily="2" charset="-122"/>
                                          <a:cs typeface="+mn-cs"/>
                                        </a:rPr>
                                        <m:t>𝐹</m:t>
                                      </m:r>
                                    </m:sub>
                                  </m:sSub>
                                </m:e>
                              </m:d>
                            </m:num>
                            <m:den>
                              <m:sSub>
                                <m:sSubPr>
                                  <m:ctrlPr>
                                    <a:rPr lang="zh-CN" altLang="en-US" sz="1200" i="1" kern="1200">
                                      <a:solidFill>
                                        <a:schemeClr val="tx1"/>
                                      </a:solidFill>
                                      <a:latin typeface="Cambria Math" panose="02040503050406030204" pitchFamily="18" charset="0"/>
                                      <a:ea typeface="宋体" panose="02010600030101010101" pitchFamily="2" charset="-122"/>
                                      <a:cs typeface="+mn-cs"/>
                                    </a:rPr>
                                  </m:ctrlPr>
                                </m:sSubPr>
                                <m:e>
                                  <m:r>
                                    <a:rPr lang="zh-CN" altLang="en-US" sz="1200" i="1" kern="1200">
                                      <a:solidFill>
                                        <a:schemeClr val="tx1"/>
                                      </a:solidFill>
                                      <a:latin typeface="Cambria Math" panose="02040503050406030204" pitchFamily="18" charset="0"/>
                                      <a:ea typeface="宋体" panose="02010600030101010101" pitchFamily="2" charset="-122"/>
                                      <a:cs typeface="+mn-cs"/>
                                    </a:rPr>
                                    <m:t>𝑘</m:t>
                                  </m:r>
                                </m:e>
                                <m:sub>
                                  <m:r>
                                    <a:rPr lang="zh-CN" altLang="en-US" sz="1200" i="1" kern="1200">
                                      <a:solidFill>
                                        <a:schemeClr val="tx1"/>
                                      </a:solidFill>
                                      <a:latin typeface="Cambria Math" panose="02040503050406030204" pitchFamily="18" charset="0"/>
                                      <a:ea typeface="宋体" panose="02010600030101010101" pitchFamily="2" charset="-122"/>
                                      <a:cs typeface="+mn-cs"/>
                                    </a:rPr>
                                    <m:t>𝐵</m:t>
                                  </m:r>
                                </m:sub>
                              </m:sSub>
                            </m:den>
                          </m:f>
                          <m:r>
                            <a:rPr lang="zh-CN" altLang="en-US" sz="1200" i="1" kern="1200">
                              <a:solidFill>
                                <a:schemeClr val="tx1"/>
                              </a:solidFill>
                              <a:latin typeface="Cambria Math" panose="02040503050406030204" pitchFamily="18" charset="0"/>
                              <a:ea typeface="宋体" panose="02010600030101010101" pitchFamily="2" charset="-122"/>
                              <a:cs typeface="+mn-cs"/>
                            </a:rPr>
                            <m:t>𝑇</m:t>
                          </m:r>
                        </m:sup>
                      </m:sSup>
                      <m:r>
                        <a:rPr lang="zh-CN" altLang="en-US" sz="1200" i="0" kern="1200">
                          <a:solidFill>
                            <a:schemeClr val="tx1"/>
                          </a:solidFill>
                          <a:latin typeface="Cambria Math" panose="02040503050406030204" pitchFamily="18" charset="0"/>
                          <a:ea typeface="宋体" panose="02010600030101010101" pitchFamily="2" charset="-122"/>
                          <a:cs typeface="+mn-cs"/>
                        </a:rPr>
                        <m:t>&lt;&lt;1</m:t>
                      </m:r>
                    </m:oMath>
                  </m:oMathPara>
                </a14:m>
                <a:endParaRPr lang="en-US" altLang="zh-CN" dirty="0"/>
              </a:p>
              <a:p>
                <a:endParaRPr lang="en-US" altLang="zh-CN" dirty="0"/>
              </a:p>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zh-CN" altLang="en-US" sz="1200" b="0" i="0"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charset="-122"/>
                    <a:cs typeface="Times New Roman" panose="02020603050405020304" pitchFamily="18" charset="0"/>
                  </a:rPr>
                  <a:t>这时，费米</a:t>
                </a:r>
                <a:r>
                  <a:rPr kumimoji="1" lang="en-US" altLang="zh-CN" sz="1200" b="0" i="0"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charset="-122"/>
                    <a:cs typeface="Times New Roman" panose="02020603050405020304" pitchFamily="18" charset="0"/>
                  </a:rPr>
                  <a:t>-</a:t>
                </a:r>
                <a:r>
                  <a:rPr kumimoji="1" lang="zh-CN" altLang="en-US" sz="1200" b="0" i="0"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charset="-122"/>
                    <a:cs typeface="Times New Roman" panose="02020603050405020304" pitchFamily="18" charset="0"/>
                  </a:rPr>
                  <a:t>狄拉克分布过渡到经典的玻尔兹曼分布。且</a:t>
                </a:r>
                <a14:m>
                  <m:oMath xmlns:m="http://schemas.openxmlformats.org/officeDocument/2006/math">
                    <m:r>
                      <a:rPr lang="zh-CN" altLang="en-US" sz="1200" i="1" kern="1200" smtClean="0">
                        <a:solidFill>
                          <a:schemeClr val="tx1"/>
                        </a:solidFill>
                        <a:latin typeface="Cambria Math" panose="02040503050406030204" pitchFamily="18" charset="0"/>
                        <a:ea typeface="宋体" panose="02010600030101010101" pitchFamily="2" charset="-122"/>
                        <a:cs typeface="+mn-cs"/>
                      </a:rPr>
                      <m:t>𝑓</m:t>
                    </m:r>
                    <m:d>
                      <m:dPr>
                        <m:ctrlPr>
                          <a:rPr lang="zh-CN" altLang="en-US" sz="1200" i="1" kern="1200">
                            <a:solidFill>
                              <a:schemeClr val="tx1"/>
                            </a:solidFill>
                            <a:latin typeface="Cambria Math" panose="02040503050406030204" pitchFamily="18" charset="0"/>
                            <a:ea typeface="宋体" panose="02010600030101010101" pitchFamily="2" charset="-122"/>
                            <a:cs typeface="+mn-cs"/>
                          </a:rPr>
                        </m:ctrlPr>
                      </m:dPr>
                      <m:e>
                        <m:r>
                          <a:rPr lang="zh-CN" altLang="en-US" sz="1200" i="1" kern="1200">
                            <a:solidFill>
                              <a:schemeClr val="tx1"/>
                            </a:solidFill>
                            <a:latin typeface="Cambria Math" panose="02040503050406030204" pitchFamily="18" charset="0"/>
                            <a:ea typeface="宋体" panose="02010600030101010101" pitchFamily="2" charset="-122"/>
                            <a:cs typeface="+mn-cs"/>
                          </a:rPr>
                          <m:t>𝐸</m:t>
                        </m:r>
                      </m:e>
                    </m:d>
                  </m:oMath>
                </a14:m>
                <a:r>
                  <a:rPr kumimoji="1" lang="zh-CN" altLang="en-US" sz="1200" b="0" i="0"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charset="-122"/>
                    <a:cs typeface="Times New Roman" panose="02020603050405020304" pitchFamily="18" charset="0"/>
                  </a:rPr>
                  <a:t>随</a:t>
                </a:r>
                <a14:m>
                  <m:oMath xmlns:m="http://schemas.openxmlformats.org/officeDocument/2006/math">
                    <m:r>
                      <a:rPr lang="zh-CN" altLang="en-US" sz="1200" i="1" kern="1200" smtClean="0">
                        <a:solidFill>
                          <a:schemeClr val="tx1"/>
                        </a:solidFill>
                        <a:latin typeface="Cambria Math" panose="02040503050406030204" pitchFamily="18" charset="0"/>
                        <a:ea typeface="宋体" panose="02010600030101010101" pitchFamily="2" charset="-122"/>
                        <a:cs typeface="+mn-cs"/>
                      </a:rPr>
                      <m:t>𝐸</m:t>
                    </m:r>
                  </m:oMath>
                </a14:m>
                <a:r>
                  <a:rPr kumimoji="1" lang="zh-CN" altLang="en-US" sz="1200" b="0" i="0"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charset="-122"/>
                    <a:cs typeface="Times New Roman" panose="02020603050405020304" pitchFamily="18" charset="0"/>
                  </a:rPr>
                  <a:t>的增大而迅速趋于零。这表明，</a:t>
                </a:r>
                <a14:m>
                  <m:oMath xmlns:m="http://schemas.openxmlformats.org/officeDocument/2006/math">
                    <m:r>
                      <a:rPr lang="zh-CN" altLang="en-US" sz="1200" i="1" kern="1200" smtClean="0">
                        <a:solidFill>
                          <a:schemeClr val="tx1"/>
                        </a:solidFill>
                        <a:latin typeface="Cambria Math" panose="02040503050406030204" pitchFamily="18" charset="0"/>
                        <a:ea typeface="宋体" panose="02010600030101010101" pitchFamily="2" charset="-122"/>
                        <a:cs typeface="+mn-cs"/>
                      </a:rPr>
                      <m:t>𝐸</m:t>
                    </m:r>
                    <m:r>
                      <a:rPr lang="zh-CN" altLang="en-US" sz="1200" i="0" kern="1200">
                        <a:solidFill>
                          <a:schemeClr val="tx1"/>
                        </a:solidFill>
                        <a:latin typeface="Cambria Math" panose="02040503050406030204" pitchFamily="18" charset="0"/>
                        <a:ea typeface="宋体" panose="02010600030101010101" pitchFamily="2" charset="-122"/>
                        <a:cs typeface="+mn-cs"/>
                      </a:rPr>
                      <m:t>−</m:t>
                    </m:r>
                    <m:sSub>
                      <m:sSubPr>
                        <m:ctrlPr>
                          <a:rPr lang="zh-CN" altLang="en-US" sz="1200" i="1" kern="1200">
                            <a:solidFill>
                              <a:schemeClr val="tx1"/>
                            </a:solidFill>
                            <a:latin typeface="Cambria Math" panose="02040503050406030204" pitchFamily="18" charset="0"/>
                            <a:ea typeface="宋体" panose="02010600030101010101" pitchFamily="2" charset="-122"/>
                            <a:cs typeface="+mn-cs"/>
                          </a:rPr>
                        </m:ctrlPr>
                      </m:sSubPr>
                      <m:e>
                        <m:r>
                          <a:rPr lang="zh-CN" altLang="en-US" sz="1200" i="1" kern="1200">
                            <a:solidFill>
                              <a:schemeClr val="tx1"/>
                            </a:solidFill>
                            <a:latin typeface="Cambria Math" panose="02040503050406030204" pitchFamily="18" charset="0"/>
                            <a:ea typeface="宋体" panose="02010600030101010101" pitchFamily="2" charset="-122"/>
                            <a:cs typeface="+mn-cs"/>
                          </a:rPr>
                          <m:t>𝐸</m:t>
                        </m:r>
                      </m:e>
                      <m:sub>
                        <m:r>
                          <a:rPr lang="zh-CN" altLang="en-US" sz="1200" i="1" kern="1200">
                            <a:solidFill>
                              <a:schemeClr val="tx1"/>
                            </a:solidFill>
                            <a:latin typeface="Cambria Math" panose="02040503050406030204" pitchFamily="18" charset="0"/>
                            <a:ea typeface="宋体" panose="02010600030101010101" pitchFamily="2" charset="-122"/>
                            <a:cs typeface="+mn-cs"/>
                          </a:rPr>
                          <m:t>𝐹</m:t>
                        </m:r>
                      </m:sub>
                    </m:sSub>
                    <m:r>
                      <a:rPr lang="zh-CN" altLang="en-US" sz="1200" i="0" kern="1200">
                        <a:solidFill>
                          <a:schemeClr val="tx1"/>
                        </a:solidFill>
                        <a:latin typeface="Cambria Math" panose="02040503050406030204" pitchFamily="18" charset="0"/>
                        <a:ea typeface="宋体" panose="02010600030101010101" pitchFamily="2" charset="-122"/>
                        <a:cs typeface="+mn-cs"/>
                      </a:rPr>
                      <m:t>&gt;</m:t>
                    </m:r>
                    <m:r>
                      <a:rPr lang="zh-CN" altLang="en-US" sz="1200" i="1" kern="1200" smtClean="0">
                        <a:solidFill>
                          <a:schemeClr val="tx1"/>
                        </a:solidFill>
                        <a:latin typeface="Cambria Math" panose="02040503050406030204" pitchFamily="18" charset="0"/>
                        <a:ea typeface="宋体" panose="02010600030101010101" pitchFamily="2" charset="-122"/>
                        <a:cs typeface="+mn-cs"/>
                      </a:rPr>
                      <m:t>几个</m:t>
                    </m:r>
                    <m:sSub>
                      <m:sSubPr>
                        <m:ctrlPr>
                          <a:rPr lang="zh-CN" altLang="en-US" sz="1200" i="1" kern="1200">
                            <a:solidFill>
                              <a:schemeClr val="tx1"/>
                            </a:solidFill>
                            <a:latin typeface="Cambria Math" panose="02040503050406030204" pitchFamily="18" charset="0"/>
                            <a:ea typeface="宋体" panose="02010600030101010101" pitchFamily="2" charset="-122"/>
                            <a:cs typeface="+mn-cs"/>
                          </a:rPr>
                        </m:ctrlPr>
                      </m:sSubPr>
                      <m:e>
                        <m:r>
                          <a:rPr lang="zh-CN" altLang="en-US" sz="1200" i="1" kern="1200">
                            <a:solidFill>
                              <a:schemeClr val="tx1"/>
                            </a:solidFill>
                            <a:latin typeface="Cambria Math" panose="02040503050406030204" pitchFamily="18" charset="0"/>
                            <a:ea typeface="宋体" panose="02010600030101010101" pitchFamily="2" charset="-122"/>
                            <a:cs typeface="+mn-cs"/>
                          </a:rPr>
                          <m:t>𝑘</m:t>
                        </m:r>
                      </m:e>
                      <m:sub>
                        <m:r>
                          <a:rPr lang="zh-CN" altLang="en-US" sz="1200" i="1" kern="1200">
                            <a:solidFill>
                              <a:schemeClr val="tx1"/>
                            </a:solidFill>
                            <a:latin typeface="Cambria Math" panose="02040503050406030204" pitchFamily="18" charset="0"/>
                            <a:ea typeface="宋体" panose="02010600030101010101" pitchFamily="2" charset="-122"/>
                            <a:cs typeface="+mn-cs"/>
                          </a:rPr>
                          <m:t>𝐵</m:t>
                        </m:r>
                      </m:sub>
                    </m:sSub>
                    <m:r>
                      <a:rPr lang="zh-CN" altLang="en-US" sz="1200" i="1" kern="1200">
                        <a:solidFill>
                          <a:schemeClr val="tx1"/>
                        </a:solidFill>
                        <a:latin typeface="Cambria Math" panose="02040503050406030204" pitchFamily="18" charset="0"/>
                        <a:ea typeface="宋体" panose="02010600030101010101" pitchFamily="2" charset="-122"/>
                        <a:cs typeface="+mn-cs"/>
                      </a:rPr>
                      <m:t>𝑇</m:t>
                    </m:r>
                  </m:oMath>
                </a14:m>
                <a:r>
                  <a:rPr kumimoji="1" lang="zh-CN" altLang="en-US" sz="1200" b="0" i="0"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charset="-122"/>
                    <a:cs typeface="Times New Roman" panose="02020603050405020304" pitchFamily="18" charset="0"/>
                  </a:rPr>
                  <a:t>的能态是没有电子占据的空态。</a:t>
                </a:r>
              </a:p>
              <a:p>
                <a:endParaRPr lang="zh-CN" altLang="en-US" dirty="0"/>
              </a:p>
            </p:txBody>
          </p:sp>
        </mc:Choice>
        <mc:Fallback xmlns="">
          <p:sp>
            <p:nvSpPr>
              <p:cNvPr id="3" name="备注占位符 2"/>
              <p:cNvSpPr>
                <a:spLocks noGrp="1"/>
              </p:cNvSpPr>
              <p:nvPr>
                <p:ph type="body" idx="1"/>
              </p:nvPr>
            </p:nvSpPr>
            <p:spPr/>
            <p:txBody>
              <a:bodyPr/>
              <a:lstStyle/>
              <a:p>
                <a:r>
                  <a:rPr lang="zh-CN" altLang="en-US" dirty="0"/>
                  <a:t>半导体最外层能带（导带）中电子的费米分布函数：</a:t>
                </a:r>
                <a:endParaRPr lang="en-US" altLang="zh-CN" dirty="0"/>
              </a:p>
              <a:p>
                <a:r>
                  <a:rPr lang="zh-CN" altLang="en-US" sz="1200" i="0" kern="1200">
                    <a:solidFill>
                      <a:schemeClr val="tx1"/>
                    </a:solidFill>
                    <a:latin typeface="Arial" panose="020B0604020202020204" pitchFamily="34" charset="0"/>
                    <a:ea typeface="宋体" panose="02010600030101010101" pitchFamily="2" charset="-122"/>
                    <a:cs typeface="+mn-cs"/>
                  </a:rPr>
                  <a:t>𝑓(𝐸)=1/(𝑒^((𝐸−𝐸_𝐹 )∕𝑘_𝐵  𝑇)+1)</a:t>
                </a:r>
                <a:endParaRPr lang="en-US" altLang="zh-CN" sz="1200" kern="1200" dirty="0">
                  <a:solidFill>
                    <a:schemeClr val="tx1"/>
                  </a:solidFill>
                  <a:ea typeface="宋体" panose="02010600030101010101" pitchFamily="2" charset="-122"/>
                  <a:cs typeface="+mn-cs"/>
                </a:endParaRPr>
              </a:p>
              <a:p>
                <a:r>
                  <a:rPr lang="zh-CN" altLang="en-US" sz="1200" kern="1200" dirty="0">
                    <a:solidFill>
                      <a:schemeClr val="tx1"/>
                    </a:solidFill>
                    <a:ea typeface="宋体" panose="02010600030101010101" pitchFamily="2" charset="-122"/>
                    <a:cs typeface="+mn-cs"/>
                  </a:rPr>
                  <a:t>考虑到</a:t>
                </a:r>
                <a:endParaRPr lang="en-US" altLang="zh-CN" sz="1200" kern="1200" dirty="0">
                  <a:solidFill>
                    <a:schemeClr val="tx1"/>
                  </a:solidFill>
                  <a:ea typeface="宋体" panose="02010600030101010101" pitchFamily="2" charset="-122"/>
                  <a:cs typeface="+mn-cs"/>
                </a:endParaRPr>
              </a:p>
              <a:p>
                <a:endParaRPr lang="en-US" altLang="zh-CN" dirty="0"/>
              </a:p>
              <a:p>
                <a:r>
                  <a:rPr lang="zh-CN" altLang="en-US" sz="1200" i="0" kern="1200">
                    <a:solidFill>
                      <a:schemeClr val="tx1"/>
                    </a:solidFill>
                    <a:latin typeface="Arial" panose="020B0604020202020204" pitchFamily="34" charset="0"/>
                    <a:ea typeface="宋体" panose="02010600030101010101" pitchFamily="2" charset="-122"/>
                    <a:cs typeface="+mn-cs"/>
                  </a:rPr>
                  <a:t>𝐸−𝐸_𝐹&gt;𝐸_−−𝐸_𝐹&gt;&gt;𝑘_𝐵 𝑇</a:t>
                </a:r>
                <a:endParaRPr lang="en-US" altLang="zh-CN" dirty="0"/>
              </a:p>
              <a:p>
                <a:r>
                  <a:rPr lang="zh-CN" altLang="en-US" dirty="0"/>
                  <a:t>则有：</a:t>
                </a:r>
                <a:endParaRPr lang="en-US" altLang="zh-CN" dirty="0"/>
              </a:p>
              <a:p>
                <a:r>
                  <a:rPr lang="zh-CN" altLang="en-US" sz="1200" i="0" kern="1200">
                    <a:solidFill>
                      <a:schemeClr val="tx1"/>
                    </a:solidFill>
                    <a:latin typeface="Cambria Math" panose="02040503050406030204" pitchFamily="18" charset="0"/>
                    <a:ea typeface="宋体" panose="02010600030101010101" pitchFamily="2" charset="-122"/>
                    <a:cs typeface="+mn-cs"/>
                  </a:rPr>
                  <a:t>𝑓(𝐸)</a:t>
                </a:r>
                <a:r>
                  <a:rPr lang="zh-CN" altLang="en-US" sz="1200" i="0" kern="1200">
                    <a:solidFill>
                      <a:schemeClr val="tx1"/>
                    </a:solidFill>
                    <a:latin typeface="Arial" panose="020B0604020202020204" pitchFamily="34" charset="0"/>
                    <a:ea typeface="宋体" panose="02010600030101010101" pitchFamily="2" charset="-122"/>
                    <a:cs typeface="+mn-cs"/>
                  </a:rPr>
                  <a:t>≈𝑒^(−(𝐸−𝐸_𝐹 )∕𝑘_𝐵  𝑇)&lt;&lt;1</a:t>
                </a:r>
                <a:endParaRPr lang="en-US" altLang="zh-CN" dirty="0"/>
              </a:p>
              <a:p>
                <a:endParaRPr lang="en-US" altLang="zh-CN" dirty="0"/>
              </a:p>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zh-CN" altLang="en-US" sz="1200" b="0" i="0"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charset="-122"/>
                    <a:cs typeface="Times New Roman" panose="02020603050405020304" pitchFamily="18" charset="0"/>
                  </a:rPr>
                  <a:t>这时，费米</a:t>
                </a:r>
                <a:r>
                  <a:rPr kumimoji="1" lang="en-US" altLang="zh-CN" sz="1200" b="0" i="0"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charset="-122"/>
                    <a:cs typeface="Times New Roman" panose="02020603050405020304" pitchFamily="18" charset="0"/>
                  </a:rPr>
                  <a:t>-</a:t>
                </a:r>
                <a:r>
                  <a:rPr kumimoji="1" lang="zh-CN" altLang="en-US" sz="1200" b="0" i="0"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charset="-122"/>
                    <a:cs typeface="Times New Roman" panose="02020603050405020304" pitchFamily="18" charset="0"/>
                  </a:rPr>
                  <a:t>狄拉克分布过渡到经典的玻尔兹曼分布。且</a:t>
                </a:r>
                <a:r>
                  <a:rPr lang="zh-CN" altLang="en-US" sz="1200" i="0" kern="1200">
                    <a:solidFill>
                      <a:schemeClr val="tx1"/>
                    </a:solidFill>
                    <a:latin typeface="Cambria Math" panose="02040503050406030204" pitchFamily="18" charset="0"/>
                    <a:ea typeface="宋体" panose="02010600030101010101" pitchFamily="2" charset="-122"/>
                    <a:cs typeface="+mn-cs"/>
                  </a:rPr>
                  <a:t>𝑓(𝐸)</a:t>
                </a:r>
                <a:r>
                  <a:rPr kumimoji="1" lang="zh-CN" altLang="en-US" sz="1200" b="0" i="0"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charset="-122"/>
                    <a:cs typeface="Times New Roman" panose="02020603050405020304" pitchFamily="18" charset="0"/>
                  </a:rPr>
                  <a:t>随</a:t>
                </a:r>
                <a:r>
                  <a:rPr lang="zh-CN" altLang="en-US" sz="1200" i="0" kern="1200">
                    <a:solidFill>
                      <a:schemeClr val="tx1"/>
                    </a:solidFill>
                    <a:latin typeface="Cambria Math" panose="02040503050406030204" pitchFamily="18" charset="0"/>
                    <a:ea typeface="宋体" panose="02010600030101010101" pitchFamily="2" charset="-122"/>
                    <a:cs typeface="+mn-cs"/>
                  </a:rPr>
                  <a:t>𝐸</a:t>
                </a:r>
                <a:r>
                  <a:rPr kumimoji="1" lang="zh-CN" altLang="en-US" sz="1200" b="0" i="0"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charset="-122"/>
                    <a:cs typeface="Times New Roman" panose="02020603050405020304" pitchFamily="18" charset="0"/>
                  </a:rPr>
                  <a:t>的增大而迅速趋于零。这表明，</a:t>
                </a:r>
                <a:r>
                  <a:rPr lang="zh-CN" altLang="en-US" sz="1200" i="0" kern="1200">
                    <a:solidFill>
                      <a:schemeClr val="tx1"/>
                    </a:solidFill>
                    <a:latin typeface="Cambria Math" panose="02040503050406030204" pitchFamily="18" charset="0"/>
                    <a:ea typeface="宋体" panose="02010600030101010101" pitchFamily="2" charset="-122"/>
                    <a:cs typeface="+mn-cs"/>
                  </a:rPr>
                  <a:t>𝐸−𝐸_𝐹&gt;几个𝑘_𝐵 𝑇</a:t>
                </a:r>
                <a:r>
                  <a:rPr kumimoji="1" lang="zh-CN" altLang="en-US" sz="1200" b="0" i="0"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charset="-122"/>
                    <a:cs typeface="Times New Roman" panose="02020603050405020304" pitchFamily="18" charset="0"/>
                  </a:rPr>
                  <a:t>的能态是没有电子占据的空态。</a:t>
                </a:r>
              </a:p>
              <a:p>
                <a:endParaRPr lang="zh-CN" altLang="en-US" dirty="0"/>
              </a:p>
            </p:txBody>
          </p:sp>
        </mc:Fallback>
      </mc:AlternateContent>
      <p:sp>
        <p:nvSpPr>
          <p:cNvPr id="4" name="灯片编号占位符 3"/>
          <p:cNvSpPr>
            <a:spLocks noGrp="1"/>
          </p:cNvSpPr>
          <p:nvPr>
            <p:ph type="sldNum" sz="quarter" idx="5"/>
          </p:nvPr>
        </p:nvSpPr>
        <p:spPr/>
        <p:txBody>
          <a:bodyPr/>
          <a:lstStyle/>
          <a:p>
            <a:fld id="{8AAA2DB7-8973-4964-8E83-0FC396AC9B6B}" type="slidenum">
              <a:rPr lang="en-US" altLang="zh-CN" smtClean="0"/>
              <a:t>139</a:t>
            </a:fld>
            <a:endParaRPr lang="en-US" altLang="zh-CN"/>
          </a:p>
        </p:txBody>
      </p:sp>
    </p:spTree>
    <p:extLst>
      <p:ext uri="{BB962C8B-B14F-4D97-AF65-F5344CB8AC3E}">
        <p14:creationId xmlns:p14="http://schemas.microsoft.com/office/powerpoint/2010/main" val="16834895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sz="1200" kern="1200" dirty="0">
                    <a:solidFill>
                      <a:schemeClr val="tx1"/>
                    </a:solidFill>
                    <a:ea typeface="宋体" panose="02010600030101010101" pitchFamily="2" charset="-122"/>
                    <a:cs typeface="+mn-cs"/>
                  </a:rPr>
                  <a:t>将</a:t>
                </a:r>
                <a14:m>
                  <m:oMath xmlns:m="http://schemas.openxmlformats.org/officeDocument/2006/math">
                    <m:r>
                      <a:rPr lang="zh-CN" altLang="en-US" sz="1200" i="1" kern="1200" smtClean="0">
                        <a:solidFill>
                          <a:schemeClr val="tx1"/>
                        </a:solidFill>
                        <a:latin typeface="Cambria Math" panose="02040503050406030204" pitchFamily="18" charset="0"/>
                        <a:ea typeface="宋体" panose="02010600030101010101" pitchFamily="2" charset="-122"/>
                        <a:cs typeface="+mn-cs"/>
                      </a:rPr>
                      <m:t>𝐸</m:t>
                    </m:r>
                    <m:r>
                      <a:rPr lang="zh-CN" altLang="en-US" sz="1200" i="0" kern="1200">
                        <a:solidFill>
                          <a:schemeClr val="tx1"/>
                        </a:solidFill>
                        <a:latin typeface="Cambria Math" panose="02040503050406030204" pitchFamily="18" charset="0"/>
                        <a:ea typeface="宋体" panose="02010600030101010101" pitchFamily="2" charset="-122"/>
                        <a:cs typeface="+mn-cs"/>
                      </a:rPr>
                      <m:t>(</m:t>
                    </m:r>
                    <m:r>
                      <a:rPr lang="zh-CN" altLang="en-US" sz="1200" i="1" kern="1200">
                        <a:solidFill>
                          <a:schemeClr val="tx1"/>
                        </a:solidFill>
                        <a:latin typeface="Cambria Math" panose="02040503050406030204" pitchFamily="18" charset="0"/>
                        <a:ea typeface="宋体" panose="02010600030101010101" pitchFamily="2" charset="-122"/>
                        <a:cs typeface="+mn-cs"/>
                      </a:rPr>
                      <m:t>𝑘</m:t>
                    </m:r>
                    <m:r>
                      <a:rPr lang="zh-CN" altLang="en-US" sz="1200" i="0" kern="1200">
                        <a:solidFill>
                          <a:schemeClr val="tx1"/>
                        </a:solidFill>
                        <a:latin typeface="Cambria Math" panose="02040503050406030204" pitchFamily="18" charset="0"/>
                        <a:ea typeface="宋体" panose="02010600030101010101" pitchFamily="2" charset="-122"/>
                        <a:cs typeface="+mn-cs"/>
                      </a:rPr>
                      <m:t>)=</m:t>
                    </m:r>
                    <m:f>
                      <m:fPr>
                        <m:ctrlPr>
                          <a:rPr lang="zh-CN" altLang="en-US" sz="1200" i="1" kern="1200">
                            <a:solidFill>
                              <a:schemeClr val="tx1"/>
                            </a:solidFill>
                            <a:latin typeface="Cambria Math" panose="02040503050406030204" pitchFamily="18" charset="0"/>
                            <a:ea typeface="宋体" panose="02010600030101010101" pitchFamily="2" charset="-122"/>
                            <a:cs typeface="+mn-cs"/>
                          </a:rPr>
                        </m:ctrlPr>
                      </m:fPr>
                      <m:num>
                        <m:sSup>
                          <m:sSupPr>
                            <m:ctrlPr>
                              <a:rPr lang="zh-CN" altLang="en-US" sz="1200" i="1" kern="1200">
                                <a:solidFill>
                                  <a:schemeClr val="tx1"/>
                                </a:solidFill>
                                <a:latin typeface="Cambria Math" panose="02040503050406030204" pitchFamily="18" charset="0"/>
                                <a:ea typeface="宋体" panose="02010600030101010101" pitchFamily="2" charset="-122"/>
                                <a:cs typeface="+mn-cs"/>
                              </a:rPr>
                            </m:ctrlPr>
                          </m:sSupPr>
                          <m:e>
                            <m:r>
                              <a:rPr lang="zh-CN" altLang="en-US" sz="1200" i="0" kern="1200">
                                <a:solidFill>
                                  <a:schemeClr val="tx1"/>
                                </a:solidFill>
                                <a:latin typeface="Cambria Math" panose="02040503050406030204" pitchFamily="18" charset="0"/>
                                <a:ea typeface="宋体" panose="02010600030101010101" pitchFamily="2" charset="-122"/>
                                <a:cs typeface="+mn-cs"/>
                              </a:rPr>
                              <m:t>ℏ</m:t>
                            </m:r>
                          </m:e>
                          <m:sup>
                            <m:r>
                              <a:rPr lang="zh-CN" altLang="en-US" sz="1200" i="0" kern="1200">
                                <a:solidFill>
                                  <a:schemeClr val="tx1"/>
                                </a:solidFill>
                                <a:latin typeface="Cambria Math" panose="02040503050406030204" pitchFamily="18" charset="0"/>
                                <a:ea typeface="宋体" panose="02010600030101010101" pitchFamily="2" charset="-122"/>
                                <a:cs typeface="+mn-cs"/>
                              </a:rPr>
                              <m:t>2</m:t>
                            </m:r>
                          </m:sup>
                        </m:sSup>
                        <m:sSup>
                          <m:sSupPr>
                            <m:ctrlPr>
                              <a:rPr lang="zh-CN" altLang="en-US" sz="1200" i="1" kern="1200">
                                <a:solidFill>
                                  <a:schemeClr val="tx1"/>
                                </a:solidFill>
                                <a:latin typeface="Cambria Math" panose="02040503050406030204" pitchFamily="18" charset="0"/>
                                <a:ea typeface="宋体" panose="02010600030101010101" pitchFamily="2" charset="-122"/>
                                <a:cs typeface="+mn-cs"/>
                              </a:rPr>
                            </m:ctrlPr>
                          </m:sSupPr>
                          <m:e>
                            <m:r>
                              <a:rPr lang="zh-CN" altLang="en-US" sz="1200" i="1" kern="1200">
                                <a:solidFill>
                                  <a:schemeClr val="tx1"/>
                                </a:solidFill>
                                <a:latin typeface="Cambria Math" panose="02040503050406030204" pitchFamily="18" charset="0"/>
                                <a:ea typeface="宋体" panose="02010600030101010101" pitchFamily="2" charset="-122"/>
                                <a:cs typeface="+mn-cs"/>
                              </a:rPr>
                              <m:t>𝑘</m:t>
                            </m:r>
                          </m:e>
                          <m:sup>
                            <m:r>
                              <a:rPr lang="zh-CN" altLang="en-US" sz="1200" i="0" kern="1200">
                                <a:solidFill>
                                  <a:schemeClr val="tx1"/>
                                </a:solidFill>
                                <a:latin typeface="Cambria Math" panose="02040503050406030204" pitchFamily="18" charset="0"/>
                                <a:ea typeface="宋体" panose="02010600030101010101" pitchFamily="2" charset="-122"/>
                                <a:cs typeface="+mn-cs"/>
                              </a:rPr>
                              <m:t>2</m:t>
                            </m:r>
                          </m:sup>
                        </m:sSup>
                      </m:num>
                      <m:den>
                        <m:r>
                          <a:rPr lang="zh-CN" altLang="en-US" sz="1200" i="0" kern="1200">
                            <a:solidFill>
                              <a:schemeClr val="tx1"/>
                            </a:solidFill>
                            <a:latin typeface="Cambria Math" panose="02040503050406030204" pitchFamily="18" charset="0"/>
                            <a:ea typeface="宋体" panose="02010600030101010101" pitchFamily="2" charset="-122"/>
                            <a:cs typeface="+mn-cs"/>
                          </a:rPr>
                          <m:t>2</m:t>
                        </m:r>
                        <m:r>
                          <a:rPr lang="zh-CN" altLang="en-US" sz="1200" i="1" kern="1200">
                            <a:solidFill>
                              <a:schemeClr val="tx1"/>
                            </a:solidFill>
                            <a:latin typeface="Cambria Math" panose="02040503050406030204" pitchFamily="18" charset="0"/>
                            <a:ea typeface="宋体" panose="02010600030101010101" pitchFamily="2" charset="-122"/>
                            <a:cs typeface="+mn-cs"/>
                          </a:rPr>
                          <m:t>𝑚</m:t>
                        </m:r>
                      </m:den>
                    </m:f>
                  </m:oMath>
                </a14:m>
                <a:r>
                  <a:rPr lang="zh-CN" altLang="zh-CN" sz="1200" kern="1200" dirty="0">
                    <a:solidFill>
                      <a:schemeClr val="tx1"/>
                    </a:solidFill>
                    <a:effectLst/>
                    <a:latin typeface="Arial" panose="020B0604020202020204" pitchFamily="34" charset="0"/>
                    <a:ea typeface="宋体" panose="02010600030101010101" pitchFamily="2" charset="-122"/>
                    <a:cs typeface="+mn-cs"/>
                  </a:rPr>
                  <a:t>代入，则有：</a:t>
                </a:r>
              </a:p>
              <a:p>
                <a:pPr/>
                <a14:m>
                  <m:oMathPara xmlns:m="http://schemas.openxmlformats.org/officeDocument/2006/math">
                    <m:oMathParaPr>
                      <m:jc m:val="centerGroup"/>
                    </m:oMathParaPr>
                    <m:oMath xmlns:m="http://schemas.openxmlformats.org/officeDocument/2006/math">
                      <m:sSup>
                        <m:sSupPr>
                          <m:ctrlPr>
                            <a:rPr lang="zh-CN" altLang="en-US" sz="1200" i="1" kern="1200" smtClean="0">
                              <a:solidFill>
                                <a:schemeClr val="tx1"/>
                              </a:solidFill>
                              <a:latin typeface="Cambria Math" panose="02040503050406030204" pitchFamily="18" charset="0"/>
                              <a:ea typeface="宋体" panose="02010600030101010101" pitchFamily="2" charset="-122"/>
                              <a:cs typeface="+mn-cs"/>
                            </a:rPr>
                          </m:ctrlPr>
                        </m:sSupPr>
                        <m:e>
                          <m:r>
                            <m:rPr>
                              <m:sty m:val="p"/>
                            </m:rPr>
                            <a:rPr lang="zh-CN" altLang="en-US" sz="1200" kern="1200">
                              <a:solidFill>
                                <a:schemeClr val="tx1"/>
                              </a:solidFill>
                              <a:latin typeface="Cambria Math" panose="02040503050406030204" pitchFamily="18" charset="0"/>
                              <a:ea typeface="宋体" panose="02010600030101010101" pitchFamily="2" charset="-122"/>
                              <a:cs typeface="+mn-cs"/>
                            </a:rPr>
                            <m:t>∇</m:t>
                          </m:r>
                        </m:e>
                        <m:sup>
                          <m:r>
                            <a:rPr lang="zh-CN" altLang="en-US" sz="1200" i="0" kern="1200">
                              <a:solidFill>
                                <a:schemeClr val="tx1"/>
                              </a:solidFill>
                              <a:latin typeface="Cambria Math" panose="02040503050406030204" pitchFamily="18" charset="0"/>
                              <a:ea typeface="宋体" panose="02010600030101010101" pitchFamily="2" charset="-122"/>
                              <a:cs typeface="+mn-cs"/>
                            </a:rPr>
                            <m:t>2</m:t>
                          </m:r>
                        </m:sup>
                      </m:sSup>
                      <m:r>
                        <a:rPr lang="zh-CN" altLang="en-US" sz="1200" i="1" kern="1200">
                          <a:solidFill>
                            <a:schemeClr val="tx1"/>
                          </a:solidFill>
                          <a:latin typeface="Cambria Math" panose="02040503050406030204" pitchFamily="18" charset="0"/>
                          <a:ea typeface="宋体" panose="02010600030101010101" pitchFamily="2" charset="-122"/>
                          <a:cs typeface="+mn-cs"/>
                        </a:rPr>
                        <m:t>𝜓</m:t>
                      </m:r>
                      <m:d>
                        <m:dPr>
                          <m:ctrlPr>
                            <a:rPr lang="zh-CN" altLang="en-US" sz="1200" i="1" kern="1200">
                              <a:solidFill>
                                <a:schemeClr val="tx1"/>
                              </a:solidFill>
                              <a:latin typeface="Cambria Math" panose="02040503050406030204" pitchFamily="18" charset="0"/>
                              <a:ea typeface="宋体" panose="02010600030101010101" pitchFamily="2" charset="-122"/>
                              <a:cs typeface="+mn-cs"/>
                            </a:rPr>
                          </m:ctrlPr>
                        </m:dPr>
                        <m:e>
                          <m:r>
                            <a:rPr lang="zh-CN" altLang="en-US" sz="1200" i="1" kern="1200">
                              <a:solidFill>
                                <a:schemeClr val="tx1"/>
                              </a:solidFill>
                              <a:latin typeface="Cambria Math" panose="02040503050406030204" pitchFamily="18" charset="0"/>
                              <a:ea typeface="宋体" panose="02010600030101010101" pitchFamily="2" charset="-122"/>
                              <a:cs typeface="+mn-cs"/>
                            </a:rPr>
                            <m:t>𝑟</m:t>
                          </m:r>
                        </m:e>
                      </m:d>
                      <m:r>
                        <a:rPr lang="zh-CN" altLang="en-US" sz="1200" i="0" kern="1200">
                          <a:solidFill>
                            <a:schemeClr val="tx1"/>
                          </a:solidFill>
                          <a:latin typeface="Cambria Math" panose="02040503050406030204" pitchFamily="18" charset="0"/>
                          <a:ea typeface="宋体" panose="02010600030101010101" pitchFamily="2" charset="-122"/>
                          <a:cs typeface="+mn-cs"/>
                        </a:rPr>
                        <m:t>+</m:t>
                      </m:r>
                      <m:sSup>
                        <m:sSupPr>
                          <m:ctrlPr>
                            <a:rPr lang="zh-CN" altLang="en-US" sz="1200" i="1" kern="1200">
                              <a:solidFill>
                                <a:schemeClr val="tx1"/>
                              </a:solidFill>
                              <a:latin typeface="Cambria Math" panose="02040503050406030204" pitchFamily="18" charset="0"/>
                              <a:ea typeface="宋体" panose="02010600030101010101" pitchFamily="2" charset="-122"/>
                              <a:cs typeface="+mn-cs"/>
                            </a:rPr>
                          </m:ctrlPr>
                        </m:sSupPr>
                        <m:e>
                          <m:r>
                            <a:rPr lang="zh-CN" altLang="en-US" sz="1200" i="1" kern="1200">
                              <a:solidFill>
                                <a:schemeClr val="tx1"/>
                              </a:solidFill>
                              <a:latin typeface="Cambria Math" panose="02040503050406030204" pitchFamily="18" charset="0"/>
                              <a:ea typeface="宋体" panose="02010600030101010101" pitchFamily="2" charset="-122"/>
                              <a:cs typeface="+mn-cs"/>
                            </a:rPr>
                            <m:t>𝑘</m:t>
                          </m:r>
                        </m:e>
                        <m:sup>
                          <m:r>
                            <a:rPr lang="zh-CN" altLang="en-US" sz="1200" i="0" kern="1200">
                              <a:solidFill>
                                <a:schemeClr val="tx1"/>
                              </a:solidFill>
                              <a:latin typeface="Cambria Math" panose="02040503050406030204" pitchFamily="18" charset="0"/>
                              <a:ea typeface="宋体" panose="02010600030101010101" pitchFamily="2" charset="-122"/>
                              <a:cs typeface="+mn-cs"/>
                            </a:rPr>
                            <m:t>2</m:t>
                          </m:r>
                        </m:sup>
                      </m:sSup>
                      <m:r>
                        <a:rPr lang="zh-CN" altLang="en-US" sz="1200" i="1" kern="1200">
                          <a:solidFill>
                            <a:schemeClr val="tx1"/>
                          </a:solidFill>
                          <a:latin typeface="Cambria Math" panose="02040503050406030204" pitchFamily="18" charset="0"/>
                          <a:ea typeface="宋体" panose="02010600030101010101" pitchFamily="2" charset="-122"/>
                          <a:cs typeface="+mn-cs"/>
                        </a:rPr>
                        <m:t>𝜓</m:t>
                      </m:r>
                      <m:d>
                        <m:dPr>
                          <m:ctrlPr>
                            <a:rPr lang="zh-CN" altLang="en-US" sz="1200" i="1" kern="1200">
                              <a:solidFill>
                                <a:schemeClr val="tx1"/>
                              </a:solidFill>
                              <a:latin typeface="Cambria Math" panose="02040503050406030204" pitchFamily="18" charset="0"/>
                              <a:ea typeface="宋体" panose="02010600030101010101" pitchFamily="2" charset="-122"/>
                              <a:cs typeface="+mn-cs"/>
                            </a:rPr>
                          </m:ctrlPr>
                        </m:dPr>
                        <m:e>
                          <m:r>
                            <a:rPr lang="zh-CN" altLang="en-US" sz="1200" i="1" kern="1200">
                              <a:solidFill>
                                <a:schemeClr val="tx1"/>
                              </a:solidFill>
                              <a:latin typeface="Cambria Math" panose="02040503050406030204" pitchFamily="18" charset="0"/>
                              <a:ea typeface="宋体" panose="02010600030101010101" pitchFamily="2" charset="-122"/>
                              <a:cs typeface="+mn-cs"/>
                            </a:rPr>
                            <m:t>𝑟</m:t>
                          </m:r>
                        </m:e>
                      </m:d>
                      <m:r>
                        <a:rPr lang="zh-CN" altLang="en-US" sz="1200" i="0" kern="1200">
                          <a:solidFill>
                            <a:schemeClr val="tx1"/>
                          </a:solidFill>
                          <a:latin typeface="Cambria Math" panose="02040503050406030204" pitchFamily="18" charset="0"/>
                          <a:ea typeface="宋体" panose="02010600030101010101" pitchFamily="2" charset="-122"/>
                          <a:cs typeface="+mn-cs"/>
                        </a:rPr>
                        <m:t>=0</m:t>
                      </m:r>
                    </m:oMath>
                  </m:oMathPara>
                </a14:m>
                <a:endParaRPr lang="zh-CN" altLang="en-US" dirty="0"/>
              </a:p>
            </p:txBody>
          </p:sp>
        </mc:Choice>
        <mc:Fallback xmlns="">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200" kern="1200" dirty="0">
                    <a:solidFill>
                      <a:schemeClr val="tx1"/>
                    </a:solidFill>
                    <a:effectLst/>
                    <a:latin typeface="Arial" panose="020B0604020202020204" pitchFamily="34" charset="0"/>
                    <a:ea typeface="宋体" panose="02010600030101010101" pitchFamily="2" charset="-122"/>
                    <a:cs typeface="+mn-cs"/>
                  </a:rPr>
                  <a:t>代入式（</a:t>
                </a:r>
                <a:r>
                  <a:rPr lang="en-US" altLang="zh-CN" sz="1200" kern="1200" dirty="0">
                    <a:solidFill>
                      <a:schemeClr val="tx1"/>
                    </a:solidFill>
                    <a:effectLst/>
                    <a:latin typeface="Arial" panose="020B0604020202020204" pitchFamily="34" charset="0"/>
                    <a:ea typeface="宋体" panose="02010600030101010101" pitchFamily="2" charset="-122"/>
                    <a:cs typeface="+mn-cs"/>
                  </a:rPr>
                  <a:t>3-1</a:t>
                </a:r>
                <a:r>
                  <a:rPr lang="zh-CN" altLang="zh-CN" sz="1200" kern="1200" dirty="0">
                    <a:solidFill>
                      <a:schemeClr val="tx1"/>
                    </a:solidFill>
                    <a:effectLst/>
                    <a:latin typeface="Arial" panose="020B0604020202020204" pitchFamily="34" charset="0"/>
                    <a:ea typeface="宋体" panose="02010600030101010101" pitchFamily="2" charset="-122"/>
                    <a:cs typeface="+mn-cs"/>
                  </a:rPr>
                  <a:t>），则有：</a:t>
                </a:r>
              </a:p>
              <a:p>
                <a:r>
                  <a:rPr lang="zh-CN" altLang="en-US" sz="1200" i="0" kern="1200">
                    <a:solidFill>
                      <a:schemeClr val="tx1"/>
                    </a:solidFill>
                    <a:latin typeface="Arial" panose="020B0604020202020204" pitchFamily="34" charset="0"/>
                    <a:ea typeface="宋体" panose="02010600030101010101" pitchFamily="2" charset="-122"/>
                    <a:cs typeface="+mn-cs"/>
                  </a:rPr>
                  <a:t>∇^2 𝜓(𝑟)+𝑘^2 𝜓(𝑟)=0</a:t>
                </a:r>
                <a:endParaRPr lang="zh-CN" altLang="en-US" dirty="0"/>
              </a:p>
            </p:txBody>
          </p:sp>
        </mc:Fallback>
      </mc:AlternateContent>
      <p:sp>
        <p:nvSpPr>
          <p:cNvPr id="4" name="灯片编号占位符 3"/>
          <p:cNvSpPr>
            <a:spLocks noGrp="1"/>
          </p:cNvSpPr>
          <p:nvPr>
            <p:ph type="sldNum" sz="quarter" idx="5"/>
          </p:nvPr>
        </p:nvSpPr>
        <p:spPr/>
        <p:txBody>
          <a:bodyPr/>
          <a:lstStyle/>
          <a:p>
            <a:fld id="{8AAA2DB7-8973-4964-8E83-0FC396AC9B6B}" type="slidenum">
              <a:rPr lang="en-US" altLang="zh-CN" smtClean="0"/>
              <a:t>14</a:t>
            </a:fld>
            <a:endParaRPr lang="en-US" altLang="zh-CN"/>
          </a:p>
        </p:txBody>
      </p:sp>
    </p:spTree>
    <p:extLst>
      <p:ext uri="{BB962C8B-B14F-4D97-AF65-F5344CB8AC3E}">
        <p14:creationId xmlns:p14="http://schemas.microsoft.com/office/powerpoint/2010/main" val="315291490"/>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zh-CN" altLang="en-US" sz="12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价带中空穴的情况也很类似，价带能级被空穴占据的几率也就是不为电子占据的几率。</a:t>
                </a:r>
                <a:endParaRPr kumimoji="1" lang="en-US" altLang="zh-CN" sz="12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zh-CN" altLang="en-US" sz="1200" b="0" i="0"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charset="-122"/>
                    <a:cs typeface="Times New Roman" panose="02020603050405020304" pitchFamily="18" charset="0"/>
                  </a:rPr>
                  <a:t>空穴所占状态的能量</a:t>
                </a:r>
                <a14:m>
                  <m:oMath xmlns:m="http://schemas.openxmlformats.org/officeDocument/2006/math">
                    <m:r>
                      <a:rPr lang="zh-CN" altLang="en-US" sz="1200" b="0" i="1" kern="1200" smtClean="0">
                        <a:solidFill>
                          <a:schemeClr val="tx1"/>
                        </a:solidFill>
                        <a:latin typeface="Cambria Math" panose="02040503050406030204" pitchFamily="18" charset="0"/>
                        <a:ea typeface="宋体" panose="02010600030101010101" pitchFamily="2" charset="-122"/>
                        <a:cs typeface="+mn-cs"/>
                      </a:rPr>
                      <m:t>𝐸</m:t>
                    </m:r>
                  </m:oMath>
                </a14:m>
                <a:r>
                  <a:rPr kumimoji="1" lang="zh-CN" altLang="en-US" sz="1200" b="0" i="0"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charset="-122"/>
                    <a:cs typeface="Times New Roman" panose="02020603050405020304" pitchFamily="18" charset="0"/>
                  </a:rPr>
                  <a:t>越低，表示空穴的能量越高。上式说明空穴的占有几率随空穴能量的升高而按玻尔兹曼统计的指数规律迅速减小。</a:t>
                </a:r>
              </a:p>
              <a:p>
                <a:pPr marL="0" marR="0" lvl="0" indent="0" algn="l" defTabSz="914400" rtl="0" eaLnBrk="0" fontAlgn="base" latinLnBrk="0" hangingPunct="0">
                  <a:lnSpc>
                    <a:spcPct val="100000"/>
                  </a:lnSpc>
                  <a:spcBef>
                    <a:spcPct val="30000"/>
                  </a:spcBef>
                  <a:spcAft>
                    <a:spcPct val="0"/>
                  </a:spcAft>
                  <a:buClrTx/>
                  <a:buSzTx/>
                  <a:buFontTx/>
                  <a:buNone/>
                  <a:tabLst/>
                  <a:defRPr/>
                </a:pPr>
                <a:endParaRPr kumimoji="1" lang="zh-CN" altLang="en-US" sz="12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endParaRPr>
              </a:p>
              <a:p>
                <a:endParaRPr lang="zh-CN" altLang="en-US" dirty="0"/>
              </a:p>
            </p:txBody>
          </p:sp>
        </mc:Choice>
        <mc:Fallback xmlns="">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zh-CN" altLang="en-US" sz="12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价带中空穴的情况也很类似，价带能级被空穴占据的几率也就是不为电子占据的几率。</a:t>
                </a:r>
                <a:endParaRPr kumimoji="1" lang="en-US" altLang="zh-CN" sz="12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zh-CN" altLang="en-US" sz="1200" b="0" i="0"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charset="-122"/>
                    <a:cs typeface="Times New Roman" panose="02020603050405020304" pitchFamily="18" charset="0"/>
                  </a:rPr>
                  <a:t>空穴所占状态的能量</a:t>
                </a:r>
                <a:r>
                  <a:rPr lang="zh-CN" altLang="en-US" sz="1200" b="0" i="0" kern="1200">
                    <a:solidFill>
                      <a:schemeClr val="tx1"/>
                    </a:solidFill>
                    <a:latin typeface="Cambria Math" panose="02040503050406030204" pitchFamily="18" charset="0"/>
                    <a:ea typeface="宋体" panose="02010600030101010101" pitchFamily="2" charset="-122"/>
                    <a:cs typeface="+mn-cs"/>
                  </a:rPr>
                  <a:t>𝐸</a:t>
                </a:r>
                <a:r>
                  <a:rPr kumimoji="1" lang="zh-CN" altLang="en-US" sz="1200" b="0" i="0"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charset="-122"/>
                    <a:cs typeface="Times New Roman" panose="02020603050405020304" pitchFamily="18" charset="0"/>
                  </a:rPr>
                  <a:t>越低，表示空穴的能量越高。上式说明空穴的占有几率随空穴能量的升高而按玻尔兹曼统计的指数规律迅速减小。</a:t>
                </a:r>
              </a:p>
              <a:p>
                <a:pPr marL="0" marR="0" lvl="0" indent="0" algn="l" defTabSz="914400" rtl="0" eaLnBrk="0" fontAlgn="base" latinLnBrk="0" hangingPunct="0">
                  <a:lnSpc>
                    <a:spcPct val="100000"/>
                  </a:lnSpc>
                  <a:spcBef>
                    <a:spcPct val="30000"/>
                  </a:spcBef>
                  <a:spcAft>
                    <a:spcPct val="0"/>
                  </a:spcAft>
                  <a:buClrTx/>
                  <a:buSzTx/>
                  <a:buFontTx/>
                  <a:buNone/>
                  <a:tabLst/>
                  <a:defRPr/>
                </a:pPr>
                <a:endParaRPr kumimoji="1" lang="zh-CN" altLang="en-US" sz="12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endParaRPr>
              </a:p>
              <a:p>
                <a:endParaRPr lang="zh-CN" altLang="en-US" dirty="0"/>
              </a:p>
            </p:txBody>
          </p:sp>
        </mc:Fallback>
      </mc:AlternateContent>
      <p:sp>
        <p:nvSpPr>
          <p:cNvPr id="4" name="灯片编号占位符 3"/>
          <p:cNvSpPr>
            <a:spLocks noGrp="1"/>
          </p:cNvSpPr>
          <p:nvPr>
            <p:ph type="sldNum" sz="quarter" idx="5"/>
          </p:nvPr>
        </p:nvSpPr>
        <p:spPr/>
        <p:txBody>
          <a:bodyPr/>
          <a:lstStyle/>
          <a:p>
            <a:fld id="{8AAA2DB7-8973-4964-8E83-0FC396AC9B6B}" type="slidenum">
              <a:rPr lang="en-US" altLang="zh-CN" smtClean="0"/>
              <a:t>140</a:t>
            </a:fld>
            <a:endParaRPr lang="en-US" altLang="zh-CN"/>
          </a:p>
        </p:txBody>
      </p:sp>
    </p:spTree>
    <p:extLst>
      <p:ext uri="{BB962C8B-B14F-4D97-AF65-F5344CB8AC3E}">
        <p14:creationId xmlns:p14="http://schemas.microsoft.com/office/powerpoint/2010/main" val="1598838970"/>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zh-CN" altLang="en-US" sz="12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与金属的强简并情况不同，由于半导体中的电子和空穴数都很少，当考虑它们在导带或价带中的分布时，不必计及泡利不相容原理的约束，可以用经典的玻尔兹曼分布代替量子的费米分布。</a:t>
            </a:r>
          </a:p>
          <a:p>
            <a:endParaRPr lang="zh-CN" altLang="en-US" dirty="0"/>
          </a:p>
        </p:txBody>
      </p:sp>
      <p:sp>
        <p:nvSpPr>
          <p:cNvPr id="4" name="灯片编号占位符 3"/>
          <p:cNvSpPr>
            <a:spLocks noGrp="1"/>
          </p:cNvSpPr>
          <p:nvPr>
            <p:ph type="sldNum" sz="quarter" idx="5"/>
          </p:nvPr>
        </p:nvSpPr>
        <p:spPr/>
        <p:txBody>
          <a:bodyPr/>
          <a:lstStyle/>
          <a:p>
            <a:fld id="{8AAA2DB7-8973-4964-8E83-0FC396AC9B6B}" type="slidenum">
              <a:rPr lang="en-US" altLang="zh-CN" smtClean="0"/>
              <a:t>141</a:t>
            </a:fld>
            <a:endParaRPr lang="en-US" altLang="zh-CN"/>
          </a:p>
        </p:txBody>
      </p:sp>
    </p:spTree>
    <p:extLst>
      <p:ext uri="{BB962C8B-B14F-4D97-AF65-F5344CB8AC3E}">
        <p14:creationId xmlns:p14="http://schemas.microsoft.com/office/powerpoint/2010/main" val="16389944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200" kern="1200" dirty="0">
                    <a:solidFill>
                      <a:schemeClr val="tx1"/>
                    </a:solidFill>
                    <a:effectLst/>
                    <a:latin typeface="Arial" panose="020B0604020202020204" pitchFamily="34" charset="0"/>
                    <a:ea typeface="宋体" panose="02010600030101010101" pitchFamily="2" charset="-122"/>
                    <a:cs typeface="+mn-cs"/>
                  </a:rPr>
                  <a:t>上式有通解：</a:t>
                </a:r>
              </a:p>
              <a:p>
                <a:pPr/>
                <a14:m>
                  <m:oMathPara xmlns:m="http://schemas.openxmlformats.org/officeDocument/2006/math">
                    <m:oMathParaPr>
                      <m:jc m:val="centerGroup"/>
                    </m:oMathParaPr>
                    <m:oMath xmlns:m="http://schemas.openxmlformats.org/officeDocument/2006/math">
                      <m:d>
                        <m:dPr>
                          <m:begChr m:val=""/>
                          <m:ctrlPr>
                            <a:rPr lang="zh-CN" altLang="en-US" sz="1200" i="1" kern="1200" smtClean="0">
                              <a:solidFill>
                                <a:schemeClr val="tx1"/>
                              </a:solidFill>
                              <a:latin typeface="Cambria Math" panose="02040503050406030204" pitchFamily="18" charset="0"/>
                              <a:ea typeface="宋体" panose="02010600030101010101" pitchFamily="2" charset="-122"/>
                              <a:cs typeface="+mn-cs"/>
                            </a:rPr>
                          </m:ctrlPr>
                        </m:dPr>
                        <m:e>
                          <m:sSub>
                            <m:sSubPr>
                              <m:ctrlPr>
                                <a:rPr lang="zh-CN" altLang="en-US" sz="1200" i="1" kern="1200">
                                  <a:solidFill>
                                    <a:schemeClr val="tx1"/>
                                  </a:solidFill>
                                  <a:latin typeface="Cambria Math" panose="02040503050406030204" pitchFamily="18" charset="0"/>
                                  <a:ea typeface="宋体" panose="02010600030101010101" pitchFamily="2" charset="-122"/>
                                  <a:cs typeface="+mn-cs"/>
                                </a:rPr>
                              </m:ctrlPr>
                            </m:sSubPr>
                            <m:e>
                              <m:r>
                                <a:rPr lang="zh-CN" altLang="en-US" sz="1200" i="1" kern="1200">
                                  <a:solidFill>
                                    <a:schemeClr val="tx1"/>
                                  </a:solidFill>
                                  <a:latin typeface="Cambria Math" panose="02040503050406030204" pitchFamily="18" charset="0"/>
                                  <a:ea typeface="宋体" panose="02010600030101010101" pitchFamily="2" charset="-122"/>
                                  <a:cs typeface="+mn-cs"/>
                                </a:rPr>
                                <m:t>𝜓</m:t>
                              </m:r>
                            </m:e>
                            <m:sub>
                              <m:r>
                                <a:rPr lang="zh-CN" altLang="en-US" sz="1200" i="1" kern="1200">
                                  <a:solidFill>
                                    <a:schemeClr val="tx1"/>
                                  </a:solidFill>
                                  <a:latin typeface="Cambria Math" panose="02040503050406030204" pitchFamily="18" charset="0"/>
                                  <a:ea typeface="宋体" panose="02010600030101010101" pitchFamily="2" charset="-122"/>
                                  <a:cs typeface="+mn-cs"/>
                                </a:rPr>
                                <m:t>𝑘</m:t>
                              </m:r>
                            </m:sub>
                          </m:sSub>
                          <m:r>
                            <a:rPr lang="zh-CN" altLang="en-US" sz="1200" i="0" kern="1200">
                              <a:solidFill>
                                <a:schemeClr val="tx1"/>
                              </a:solidFill>
                              <a:latin typeface="Cambria Math" panose="02040503050406030204" pitchFamily="18" charset="0"/>
                              <a:ea typeface="宋体" panose="02010600030101010101" pitchFamily="2" charset="-122"/>
                              <a:cs typeface="+mn-cs"/>
                            </a:rPr>
                            <m:t>(</m:t>
                          </m:r>
                          <m:r>
                            <a:rPr lang="zh-CN" altLang="en-US" sz="1200" i="1" kern="1200">
                              <a:solidFill>
                                <a:schemeClr val="tx1"/>
                              </a:solidFill>
                              <a:latin typeface="Cambria Math" panose="02040503050406030204" pitchFamily="18" charset="0"/>
                              <a:ea typeface="宋体" panose="02010600030101010101" pitchFamily="2" charset="-122"/>
                              <a:cs typeface="+mn-cs"/>
                            </a:rPr>
                            <m:t>𝑟</m:t>
                          </m:r>
                          <m:r>
                            <a:rPr lang="zh-CN" altLang="en-US" sz="1200" i="0" kern="1200">
                              <a:solidFill>
                                <a:schemeClr val="tx1"/>
                              </a:solidFill>
                              <a:latin typeface="Cambria Math" panose="02040503050406030204" pitchFamily="18" charset="0"/>
                              <a:ea typeface="宋体" panose="02010600030101010101" pitchFamily="2" charset="-122"/>
                              <a:cs typeface="+mn-cs"/>
                            </a:rPr>
                            <m:t>)=</m:t>
                          </m:r>
                          <m:r>
                            <a:rPr lang="zh-CN" altLang="en-US" sz="1200" i="1" kern="1200">
                              <a:solidFill>
                                <a:schemeClr val="tx1"/>
                              </a:solidFill>
                              <a:latin typeface="Cambria Math" panose="02040503050406030204" pitchFamily="18" charset="0"/>
                              <a:ea typeface="宋体" panose="02010600030101010101" pitchFamily="2" charset="-122"/>
                              <a:cs typeface="+mn-cs"/>
                            </a:rPr>
                            <m:t>𝐴𝑒𝑥𝑝</m:t>
                          </m:r>
                          <m:r>
                            <a:rPr lang="zh-CN" altLang="en-US" sz="1200" i="0" kern="1200">
                              <a:solidFill>
                                <a:schemeClr val="tx1"/>
                              </a:solidFill>
                              <a:latin typeface="Cambria Math" panose="02040503050406030204" pitchFamily="18" charset="0"/>
                              <a:ea typeface="宋体" panose="02010600030101010101" pitchFamily="2" charset="-122"/>
                              <a:cs typeface="+mn-cs"/>
                            </a:rPr>
                            <m:t>(</m:t>
                          </m:r>
                          <m:r>
                            <a:rPr lang="zh-CN" altLang="en-US" sz="1200" i="1" kern="1200">
                              <a:solidFill>
                                <a:schemeClr val="tx1"/>
                              </a:solidFill>
                              <a:latin typeface="Cambria Math" panose="02040503050406030204" pitchFamily="18" charset="0"/>
                              <a:ea typeface="宋体" panose="02010600030101010101" pitchFamily="2" charset="-122"/>
                              <a:cs typeface="+mn-cs"/>
                            </a:rPr>
                            <m:t>𝑖𝑘</m:t>
                          </m:r>
                          <m:r>
                            <a:rPr lang="zh-CN" altLang="en-US" sz="1200" i="0" kern="1200">
                              <a:solidFill>
                                <a:schemeClr val="tx1"/>
                              </a:solidFill>
                              <a:latin typeface="Cambria Math" panose="02040503050406030204" pitchFamily="18" charset="0"/>
                              <a:ea typeface="宋体" panose="02010600030101010101" pitchFamily="2" charset="-122"/>
                              <a:cs typeface="+mn-cs"/>
                            </a:rPr>
                            <m:t>⋅</m:t>
                          </m:r>
                          <m:r>
                            <a:rPr lang="zh-CN" altLang="en-US" sz="1200" i="1" kern="1200">
                              <a:solidFill>
                                <a:schemeClr val="tx1"/>
                              </a:solidFill>
                              <a:latin typeface="Cambria Math" panose="02040503050406030204" pitchFamily="18" charset="0"/>
                              <a:ea typeface="宋体" panose="02010600030101010101" pitchFamily="2" charset="-122"/>
                              <a:cs typeface="+mn-cs"/>
                            </a:rPr>
                            <m:t>𝑟</m:t>
                          </m:r>
                        </m:e>
                      </m:d>
                    </m:oMath>
                  </m:oMathPara>
                </a14:m>
                <a:endParaRPr lang="en-US" altLang="zh-CN" dirty="0"/>
              </a:p>
              <a:p>
                <a:endParaRPr lang="en-US" altLang="zh-CN"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200" kern="1200" dirty="0">
                    <a:solidFill>
                      <a:schemeClr val="tx1"/>
                    </a:solidFill>
                    <a:effectLst/>
                    <a:latin typeface="Arial" panose="020B0604020202020204" pitchFamily="34" charset="0"/>
                    <a:ea typeface="宋体" panose="02010600030101010101" pitchFamily="2" charset="-122"/>
                    <a:cs typeface="+mn-cs"/>
                  </a:rPr>
                  <a:t>其中，</a:t>
                </a:r>
                <a14:m>
                  <m:oMath xmlns:m="http://schemas.openxmlformats.org/officeDocument/2006/math">
                    <m:r>
                      <a:rPr lang="zh-CN" altLang="en-US" sz="1200" i="1" kern="1200" smtClean="0">
                        <a:solidFill>
                          <a:schemeClr val="tx1"/>
                        </a:solidFill>
                        <a:latin typeface="Cambria Math" panose="02040503050406030204" pitchFamily="18" charset="0"/>
                        <a:ea typeface="宋体" panose="02010600030101010101" pitchFamily="2" charset="-122"/>
                        <a:cs typeface="+mn-cs"/>
                      </a:rPr>
                      <m:t>𝐴</m:t>
                    </m:r>
                  </m:oMath>
                </a14:m>
                <a:r>
                  <a:rPr lang="zh-CN" altLang="zh-CN" sz="1200" kern="1200" dirty="0">
                    <a:solidFill>
                      <a:schemeClr val="tx1"/>
                    </a:solidFill>
                    <a:effectLst/>
                    <a:latin typeface="Arial" panose="020B0604020202020204" pitchFamily="34" charset="0"/>
                    <a:ea typeface="宋体" panose="02010600030101010101" pitchFamily="2" charset="-122"/>
                    <a:cs typeface="+mn-cs"/>
                  </a:rPr>
                  <a:t>为归一化因子，可由归一化条件确定：</a:t>
                </a:r>
              </a:p>
              <a:p>
                <a:pPr/>
                <a14:m>
                  <m:oMathPara xmlns:m="http://schemas.openxmlformats.org/officeDocument/2006/math">
                    <m:oMathParaPr>
                      <m:jc m:val="centerGroup"/>
                    </m:oMathParaPr>
                    <m:oMath xmlns:m="http://schemas.openxmlformats.org/officeDocument/2006/math">
                      <m:nary>
                        <m:naryPr>
                          <m:limLoc m:val="subSup"/>
                          <m:grow m:val="on"/>
                          <m:supHide m:val="on"/>
                          <m:ctrlPr>
                            <a:rPr lang="zh-CN" altLang="en-US" sz="1200" i="1" kern="1200" smtClean="0">
                              <a:solidFill>
                                <a:schemeClr val="tx1"/>
                              </a:solidFill>
                              <a:latin typeface="Cambria Math" panose="02040503050406030204" pitchFamily="18" charset="0"/>
                              <a:ea typeface="宋体" panose="02010600030101010101" pitchFamily="2" charset="-122"/>
                              <a:cs typeface="+mn-cs"/>
                            </a:rPr>
                          </m:ctrlPr>
                        </m:naryPr>
                        <m:sub>
                          <m:d>
                            <m:dPr>
                              <m:ctrlPr>
                                <a:rPr lang="zh-CN" altLang="en-US" sz="1200" i="1" kern="1200">
                                  <a:solidFill>
                                    <a:schemeClr val="tx1"/>
                                  </a:solidFill>
                                  <a:latin typeface="Cambria Math" panose="02040503050406030204" pitchFamily="18" charset="0"/>
                                  <a:ea typeface="宋体" panose="02010600030101010101" pitchFamily="2" charset="-122"/>
                                  <a:cs typeface="+mn-cs"/>
                                </a:rPr>
                              </m:ctrlPr>
                            </m:dPr>
                            <m:e>
                              <m:r>
                                <a:rPr lang="zh-CN" altLang="en-US" sz="1200" i="1" kern="1200">
                                  <a:solidFill>
                                    <a:schemeClr val="tx1"/>
                                  </a:solidFill>
                                  <a:latin typeface="Cambria Math" panose="02040503050406030204" pitchFamily="18" charset="0"/>
                                  <a:ea typeface="宋体" panose="02010600030101010101" pitchFamily="2" charset="-122"/>
                                  <a:cs typeface="+mn-cs"/>
                                </a:rPr>
                                <m:t>𝑉</m:t>
                              </m:r>
                            </m:e>
                          </m:d>
                        </m:sub>
                        <m:sup/>
                        <m:e>
                          <m:sSubSup>
                            <m:sSubSupPr>
                              <m:ctrlPr>
                                <a:rPr lang="zh-CN" altLang="en-US" sz="1200" i="1" kern="1200">
                                  <a:solidFill>
                                    <a:schemeClr val="tx1"/>
                                  </a:solidFill>
                                  <a:latin typeface="Cambria Math" panose="02040503050406030204" pitchFamily="18" charset="0"/>
                                  <a:ea typeface="宋体" panose="02010600030101010101" pitchFamily="2" charset="-122"/>
                                  <a:cs typeface="+mn-cs"/>
                                </a:rPr>
                              </m:ctrlPr>
                            </m:sSubSupPr>
                            <m:e>
                              <m:r>
                                <a:rPr lang="zh-CN" altLang="en-US" sz="1200" i="1" kern="1200">
                                  <a:solidFill>
                                    <a:schemeClr val="tx1"/>
                                  </a:solidFill>
                                  <a:latin typeface="Cambria Math" panose="02040503050406030204" pitchFamily="18" charset="0"/>
                                  <a:ea typeface="宋体" panose="02010600030101010101" pitchFamily="2" charset="-122"/>
                                  <a:cs typeface="+mn-cs"/>
                                </a:rPr>
                                <m:t>𝜓</m:t>
                              </m:r>
                            </m:e>
                            <m:sub>
                              <m:r>
                                <a:rPr lang="zh-CN" altLang="en-US" sz="1200" i="1" kern="1200">
                                  <a:solidFill>
                                    <a:schemeClr val="tx1"/>
                                  </a:solidFill>
                                  <a:latin typeface="Cambria Math" panose="02040503050406030204" pitchFamily="18" charset="0"/>
                                  <a:ea typeface="宋体" panose="02010600030101010101" pitchFamily="2" charset="-122"/>
                                  <a:cs typeface="+mn-cs"/>
                                </a:rPr>
                                <m:t>𝑘</m:t>
                              </m:r>
                            </m:sub>
                            <m:sup>
                              <m:r>
                                <a:rPr lang="zh-CN" altLang="en-US" sz="1200" i="0" kern="1200">
                                  <a:solidFill>
                                    <a:schemeClr val="tx1"/>
                                  </a:solidFill>
                                  <a:latin typeface="Cambria Math" panose="02040503050406030204" pitchFamily="18" charset="0"/>
                                  <a:ea typeface="宋体" panose="02010600030101010101" pitchFamily="2" charset="-122"/>
                                  <a:cs typeface="+mn-cs"/>
                                </a:rPr>
                                <m:t>∗</m:t>
                              </m:r>
                            </m:sup>
                          </m:sSubSup>
                          <m:sSub>
                            <m:sSubPr>
                              <m:ctrlPr>
                                <a:rPr lang="zh-CN" altLang="en-US" sz="1200" i="1" kern="1200">
                                  <a:solidFill>
                                    <a:schemeClr val="tx1"/>
                                  </a:solidFill>
                                  <a:latin typeface="Cambria Math" panose="02040503050406030204" pitchFamily="18" charset="0"/>
                                  <a:ea typeface="宋体" panose="02010600030101010101" pitchFamily="2" charset="-122"/>
                                  <a:cs typeface="+mn-cs"/>
                                </a:rPr>
                              </m:ctrlPr>
                            </m:sSubPr>
                            <m:e>
                              <m:r>
                                <a:rPr lang="zh-CN" altLang="en-US" sz="1200" i="1" kern="1200">
                                  <a:solidFill>
                                    <a:schemeClr val="tx1"/>
                                  </a:solidFill>
                                  <a:latin typeface="Cambria Math" panose="02040503050406030204" pitchFamily="18" charset="0"/>
                                  <a:ea typeface="宋体" panose="02010600030101010101" pitchFamily="2" charset="-122"/>
                                  <a:cs typeface="+mn-cs"/>
                                </a:rPr>
                                <m:t>𝜓</m:t>
                              </m:r>
                            </m:e>
                            <m:sub>
                              <m:r>
                                <a:rPr lang="zh-CN" altLang="en-US" sz="1200" i="1" kern="1200">
                                  <a:solidFill>
                                    <a:schemeClr val="tx1"/>
                                  </a:solidFill>
                                  <a:latin typeface="Cambria Math" panose="02040503050406030204" pitchFamily="18" charset="0"/>
                                  <a:ea typeface="宋体" panose="02010600030101010101" pitchFamily="2" charset="-122"/>
                                  <a:cs typeface="+mn-cs"/>
                                </a:rPr>
                                <m:t>𝑘</m:t>
                              </m:r>
                            </m:sub>
                          </m:sSub>
                          <m:r>
                            <a:rPr lang="zh-CN" altLang="en-US" sz="1200" i="1" kern="1200">
                              <a:solidFill>
                                <a:schemeClr val="tx1"/>
                              </a:solidFill>
                              <a:latin typeface="Cambria Math" panose="02040503050406030204" pitchFamily="18" charset="0"/>
                              <a:ea typeface="宋体" panose="02010600030101010101" pitchFamily="2" charset="-122"/>
                              <a:cs typeface="+mn-cs"/>
                            </a:rPr>
                            <m:t>𝑑</m:t>
                          </m:r>
                          <m:r>
                            <a:rPr lang="zh-CN" altLang="en-US" sz="1200" i="1" kern="1200">
                              <a:solidFill>
                                <a:schemeClr val="tx1"/>
                              </a:solidFill>
                              <a:latin typeface="Cambria Math" panose="02040503050406030204" pitchFamily="18" charset="0"/>
                              <a:ea typeface="宋体" panose="02010600030101010101" pitchFamily="2" charset="-122"/>
                              <a:cs typeface="+mn-cs"/>
                            </a:rPr>
                            <m:t>𝜏</m:t>
                          </m:r>
                        </m:e>
                      </m:nary>
                      <m:r>
                        <a:rPr lang="zh-CN" altLang="en-US" sz="1200" i="0" kern="1200">
                          <a:solidFill>
                            <a:schemeClr val="tx1"/>
                          </a:solidFill>
                          <a:latin typeface="Cambria Math" panose="02040503050406030204" pitchFamily="18" charset="0"/>
                          <a:ea typeface="宋体" panose="02010600030101010101" pitchFamily="2" charset="-122"/>
                          <a:cs typeface="+mn-cs"/>
                        </a:rPr>
                        <m:t>=1</m:t>
                      </m:r>
                    </m:oMath>
                  </m:oMathPara>
                </a14:m>
                <a:endParaRPr lang="en-US" altLang="zh-CN" dirty="0"/>
              </a:p>
              <a:p>
                <a:pPr/>
                <a14:m>
                  <m:oMathPara xmlns:m="http://schemas.openxmlformats.org/officeDocument/2006/math">
                    <m:oMathParaPr>
                      <m:jc m:val="centerGroup"/>
                    </m:oMathParaPr>
                    <m:oMath xmlns:m="http://schemas.openxmlformats.org/officeDocument/2006/math">
                      <m:r>
                        <a:rPr lang="zh-CN" altLang="en-US" sz="1200" i="1" kern="1200" smtClean="0">
                          <a:solidFill>
                            <a:schemeClr val="tx1"/>
                          </a:solidFill>
                          <a:latin typeface="Cambria Math" panose="02040503050406030204" pitchFamily="18" charset="0"/>
                          <a:ea typeface="宋体" panose="02010600030101010101" pitchFamily="2" charset="-122"/>
                          <a:cs typeface="+mn-cs"/>
                        </a:rPr>
                        <m:t>𝐴</m:t>
                      </m:r>
                      <m:r>
                        <a:rPr lang="zh-CN" altLang="en-US" sz="1200" i="0" kern="1200">
                          <a:solidFill>
                            <a:schemeClr val="tx1"/>
                          </a:solidFill>
                          <a:latin typeface="Cambria Math" panose="02040503050406030204" pitchFamily="18" charset="0"/>
                          <a:ea typeface="宋体" panose="02010600030101010101" pitchFamily="2" charset="-122"/>
                          <a:cs typeface="+mn-cs"/>
                        </a:rPr>
                        <m:t>=</m:t>
                      </m:r>
                      <m:f>
                        <m:fPr>
                          <m:ctrlPr>
                            <a:rPr lang="zh-CN" altLang="en-US" sz="1200" i="1" kern="1200">
                              <a:solidFill>
                                <a:schemeClr val="tx1"/>
                              </a:solidFill>
                              <a:latin typeface="Cambria Math" panose="02040503050406030204" pitchFamily="18" charset="0"/>
                              <a:ea typeface="宋体" panose="02010600030101010101" pitchFamily="2" charset="-122"/>
                              <a:cs typeface="+mn-cs"/>
                            </a:rPr>
                          </m:ctrlPr>
                        </m:fPr>
                        <m:num>
                          <m:r>
                            <a:rPr lang="zh-CN" altLang="en-US" sz="1200" i="0" kern="1200">
                              <a:solidFill>
                                <a:schemeClr val="tx1"/>
                              </a:solidFill>
                              <a:latin typeface="Cambria Math" panose="02040503050406030204" pitchFamily="18" charset="0"/>
                              <a:ea typeface="宋体" panose="02010600030101010101" pitchFamily="2" charset="-122"/>
                              <a:cs typeface="+mn-cs"/>
                            </a:rPr>
                            <m:t>1</m:t>
                          </m:r>
                        </m:num>
                        <m:den>
                          <m:rad>
                            <m:radPr>
                              <m:degHide m:val="on"/>
                              <m:ctrlPr>
                                <a:rPr lang="zh-CN" altLang="en-US" sz="1200" i="1" kern="1200">
                                  <a:solidFill>
                                    <a:schemeClr val="tx1"/>
                                  </a:solidFill>
                                  <a:latin typeface="Cambria Math" panose="02040503050406030204" pitchFamily="18" charset="0"/>
                                  <a:ea typeface="宋体" panose="02010600030101010101" pitchFamily="2" charset="-122"/>
                                  <a:cs typeface="+mn-cs"/>
                                </a:rPr>
                              </m:ctrlPr>
                            </m:radPr>
                            <m:deg/>
                            <m:e>
                              <m:r>
                                <a:rPr lang="zh-CN" altLang="en-US" sz="1200" i="1" kern="1200">
                                  <a:solidFill>
                                    <a:schemeClr val="tx1"/>
                                  </a:solidFill>
                                  <a:latin typeface="Cambria Math" panose="02040503050406030204" pitchFamily="18" charset="0"/>
                                  <a:ea typeface="宋体" panose="02010600030101010101" pitchFamily="2" charset="-122"/>
                                  <a:cs typeface="+mn-cs"/>
                                </a:rPr>
                                <m:t>𝑉</m:t>
                              </m:r>
                            </m:e>
                          </m:rad>
                        </m:den>
                      </m:f>
                    </m:oMath>
                  </m:oMathPara>
                </a14:m>
                <a:endParaRPr lang="en-US" altLang="zh-CN"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200" kern="1200" dirty="0">
                    <a:solidFill>
                      <a:schemeClr val="tx1"/>
                    </a:solidFill>
                    <a:effectLst/>
                    <a:latin typeface="Arial" panose="020B0604020202020204" pitchFamily="34" charset="0"/>
                    <a:ea typeface="宋体" panose="02010600030101010101" pitchFamily="2" charset="-122"/>
                    <a:cs typeface="+mn-cs"/>
                  </a:rPr>
                  <a:t>这里</a:t>
                </a:r>
                <a14:m>
                  <m:oMath xmlns:m="http://schemas.openxmlformats.org/officeDocument/2006/math">
                    <m:r>
                      <a:rPr lang="zh-CN" altLang="en-US" sz="1200" i="1" kern="1200" smtClean="0">
                        <a:solidFill>
                          <a:schemeClr val="tx1"/>
                        </a:solidFill>
                        <a:latin typeface="Cambria Math" panose="02040503050406030204" pitchFamily="18" charset="0"/>
                        <a:ea typeface="宋体" panose="02010600030101010101" pitchFamily="2" charset="-122"/>
                        <a:cs typeface="+mn-cs"/>
                      </a:rPr>
                      <m:t>𝑉</m:t>
                    </m:r>
                  </m:oMath>
                </a14:m>
                <a:r>
                  <a:rPr lang="zh-CN" altLang="zh-CN" sz="1200" kern="1200" dirty="0">
                    <a:solidFill>
                      <a:schemeClr val="tx1"/>
                    </a:solidFill>
                    <a:effectLst/>
                    <a:latin typeface="Arial" panose="020B0604020202020204" pitchFamily="34" charset="0"/>
                    <a:ea typeface="宋体" panose="02010600030101010101" pitchFamily="2" charset="-122"/>
                    <a:cs typeface="+mn-cs"/>
                  </a:rPr>
                  <a:t>为空间体积。所以有：</a:t>
                </a:r>
                <a:endParaRPr lang="en-US" altLang="zh-CN" sz="1200" kern="1200" dirty="0">
                  <a:solidFill>
                    <a:schemeClr val="tx1"/>
                  </a:solidFill>
                  <a:effectLst/>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ltLang="zh-CN" sz="1200" kern="1200" dirty="0">
                  <a:solidFill>
                    <a:schemeClr val="tx1"/>
                  </a:solidFill>
                  <a:effectLst/>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zh-CN" altLang="en-US" sz="1200" i="1" kern="1200" smtClean="0">
                              <a:solidFill>
                                <a:schemeClr val="tx1"/>
                              </a:solidFill>
                              <a:latin typeface="Cambria Math" panose="02040503050406030204" pitchFamily="18" charset="0"/>
                              <a:ea typeface="宋体" panose="02010600030101010101" pitchFamily="2" charset="-122"/>
                              <a:cs typeface="+mn-cs"/>
                            </a:rPr>
                          </m:ctrlPr>
                        </m:sSubPr>
                        <m:e>
                          <m:r>
                            <a:rPr lang="zh-CN" altLang="en-US" sz="1200" i="1" kern="1200">
                              <a:solidFill>
                                <a:schemeClr val="tx1"/>
                              </a:solidFill>
                              <a:latin typeface="Cambria Math" panose="02040503050406030204" pitchFamily="18" charset="0"/>
                              <a:ea typeface="宋体" panose="02010600030101010101" pitchFamily="2" charset="-122"/>
                              <a:cs typeface="+mn-cs"/>
                            </a:rPr>
                            <m:t>𝜓</m:t>
                          </m:r>
                        </m:e>
                        <m:sub>
                          <m:r>
                            <a:rPr lang="zh-CN" altLang="en-US" sz="1200" i="1" kern="1200">
                              <a:solidFill>
                                <a:schemeClr val="tx1"/>
                              </a:solidFill>
                              <a:latin typeface="Cambria Math" panose="02040503050406030204" pitchFamily="18" charset="0"/>
                              <a:ea typeface="宋体" panose="02010600030101010101" pitchFamily="2" charset="-122"/>
                              <a:cs typeface="+mn-cs"/>
                            </a:rPr>
                            <m:t>𝑘</m:t>
                          </m:r>
                        </m:sub>
                      </m:sSub>
                      <m:r>
                        <a:rPr lang="zh-CN" altLang="en-US" sz="1200" i="0" kern="1200">
                          <a:solidFill>
                            <a:schemeClr val="tx1"/>
                          </a:solidFill>
                          <a:latin typeface="Cambria Math" panose="02040503050406030204" pitchFamily="18" charset="0"/>
                          <a:ea typeface="宋体" panose="02010600030101010101" pitchFamily="2" charset="-122"/>
                          <a:cs typeface="+mn-cs"/>
                        </a:rPr>
                        <m:t>(</m:t>
                      </m:r>
                      <m:r>
                        <a:rPr lang="zh-CN" altLang="en-US" sz="1200" i="1" kern="1200">
                          <a:solidFill>
                            <a:schemeClr val="tx1"/>
                          </a:solidFill>
                          <a:latin typeface="Cambria Math" panose="02040503050406030204" pitchFamily="18" charset="0"/>
                          <a:ea typeface="宋体" panose="02010600030101010101" pitchFamily="2" charset="-122"/>
                          <a:cs typeface="+mn-cs"/>
                        </a:rPr>
                        <m:t>𝑟</m:t>
                      </m:r>
                      <m:r>
                        <a:rPr lang="zh-CN" altLang="en-US" sz="1200" i="0" kern="1200">
                          <a:solidFill>
                            <a:schemeClr val="tx1"/>
                          </a:solidFill>
                          <a:latin typeface="Cambria Math" panose="02040503050406030204" pitchFamily="18" charset="0"/>
                          <a:ea typeface="宋体" panose="02010600030101010101" pitchFamily="2" charset="-122"/>
                          <a:cs typeface="+mn-cs"/>
                        </a:rPr>
                        <m:t>)=</m:t>
                      </m:r>
                      <m:f>
                        <m:fPr>
                          <m:ctrlPr>
                            <a:rPr lang="zh-CN" altLang="en-US" sz="1200" i="1" kern="1200">
                              <a:solidFill>
                                <a:schemeClr val="tx1"/>
                              </a:solidFill>
                              <a:latin typeface="Cambria Math" panose="02040503050406030204" pitchFamily="18" charset="0"/>
                              <a:ea typeface="宋体" panose="02010600030101010101" pitchFamily="2" charset="-122"/>
                              <a:cs typeface="+mn-cs"/>
                            </a:rPr>
                          </m:ctrlPr>
                        </m:fPr>
                        <m:num>
                          <m:r>
                            <a:rPr lang="zh-CN" altLang="en-US" sz="1200" i="0" kern="1200">
                              <a:solidFill>
                                <a:schemeClr val="tx1"/>
                              </a:solidFill>
                              <a:latin typeface="Cambria Math" panose="02040503050406030204" pitchFamily="18" charset="0"/>
                              <a:ea typeface="宋体" panose="02010600030101010101" pitchFamily="2" charset="-122"/>
                              <a:cs typeface="+mn-cs"/>
                            </a:rPr>
                            <m:t>1</m:t>
                          </m:r>
                        </m:num>
                        <m:den>
                          <m:rad>
                            <m:radPr>
                              <m:degHide m:val="on"/>
                              <m:ctrlPr>
                                <a:rPr lang="zh-CN" altLang="en-US" sz="1200" i="1" kern="1200">
                                  <a:solidFill>
                                    <a:schemeClr val="tx1"/>
                                  </a:solidFill>
                                  <a:latin typeface="Cambria Math" panose="02040503050406030204" pitchFamily="18" charset="0"/>
                                  <a:ea typeface="宋体" panose="02010600030101010101" pitchFamily="2" charset="-122"/>
                                  <a:cs typeface="+mn-cs"/>
                                </a:rPr>
                              </m:ctrlPr>
                            </m:radPr>
                            <m:deg/>
                            <m:e>
                              <m:r>
                                <a:rPr lang="zh-CN" altLang="en-US" sz="1200" i="1" kern="1200">
                                  <a:solidFill>
                                    <a:schemeClr val="tx1"/>
                                  </a:solidFill>
                                  <a:latin typeface="Cambria Math" panose="02040503050406030204" pitchFamily="18" charset="0"/>
                                  <a:ea typeface="宋体" panose="02010600030101010101" pitchFamily="2" charset="-122"/>
                                  <a:cs typeface="+mn-cs"/>
                                </a:rPr>
                                <m:t>𝑉</m:t>
                              </m:r>
                            </m:e>
                          </m:rad>
                        </m:den>
                      </m:f>
                      <m:r>
                        <a:rPr lang="zh-CN" altLang="en-US" sz="1200" i="1" kern="1200">
                          <a:solidFill>
                            <a:schemeClr val="tx1"/>
                          </a:solidFill>
                          <a:latin typeface="Cambria Math" panose="02040503050406030204" pitchFamily="18" charset="0"/>
                          <a:ea typeface="宋体" panose="02010600030101010101" pitchFamily="2" charset="-122"/>
                          <a:cs typeface="+mn-cs"/>
                        </a:rPr>
                        <m:t>𝑒𝑥𝑝</m:t>
                      </m:r>
                      <m:r>
                        <a:rPr lang="zh-CN" altLang="en-US" sz="1200" i="0" kern="1200">
                          <a:solidFill>
                            <a:schemeClr val="tx1"/>
                          </a:solidFill>
                          <a:latin typeface="Cambria Math" panose="02040503050406030204" pitchFamily="18" charset="0"/>
                          <a:ea typeface="宋体" panose="02010600030101010101" pitchFamily="2" charset="-122"/>
                          <a:cs typeface="+mn-cs"/>
                        </a:rPr>
                        <m:t>(</m:t>
                      </m:r>
                      <m:r>
                        <a:rPr lang="zh-CN" altLang="en-US" sz="1200" i="1" kern="1200">
                          <a:solidFill>
                            <a:schemeClr val="tx1"/>
                          </a:solidFill>
                          <a:latin typeface="Cambria Math" panose="02040503050406030204" pitchFamily="18" charset="0"/>
                          <a:ea typeface="宋体" panose="02010600030101010101" pitchFamily="2" charset="-122"/>
                          <a:cs typeface="+mn-cs"/>
                        </a:rPr>
                        <m:t>𝑖𝑘</m:t>
                      </m:r>
                      <m:r>
                        <a:rPr lang="zh-CN" altLang="en-US" sz="1200" i="0" kern="1200" smtClean="0">
                          <a:solidFill>
                            <a:schemeClr val="tx1"/>
                          </a:solidFill>
                          <a:latin typeface="Cambria Math" panose="02040503050406030204" pitchFamily="18" charset="0"/>
                          <a:ea typeface="宋体" panose="02010600030101010101" pitchFamily="2" charset="-122"/>
                          <a:cs typeface="+mn-cs"/>
                        </a:rPr>
                        <m:t>⋅</m:t>
                      </m:r>
                      <m:r>
                        <a:rPr lang="zh-CN" altLang="en-US" sz="1200" i="1" kern="1200">
                          <a:solidFill>
                            <a:schemeClr val="tx1"/>
                          </a:solidFill>
                          <a:latin typeface="Cambria Math" panose="02040503050406030204" pitchFamily="18" charset="0"/>
                          <a:ea typeface="宋体" panose="02010600030101010101" pitchFamily="2" charset="-122"/>
                          <a:cs typeface="+mn-cs"/>
                        </a:rPr>
                        <m:t>𝑟</m:t>
                      </m:r>
                      <m:r>
                        <a:rPr lang="en-US" altLang="zh-CN" sz="1200" b="0" i="1" kern="1200" smtClean="0">
                          <a:solidFill>
                            <a:schemeClr val="tx1"/>
                          </a:solidFill>
                          <a:latin typeface="Cambria Math" panose="02040503050406030204" pitchFamily="18" charset="0"/>
                          <a:ea typeface="宋体" panose="02010600030101010101" pitchFamily="2" charset="-122"/>
                          <a:cs typeface="+mn-cs"/>
                        </a:rPr>
                        <m:t>)</m:t>
                      </m:r>
                    </m:oMath>
                  </m:oMathPara>
                </a14:m>
                <a:endParaRPr lang="zh-CN" altLang="zh-CN" sz="1200" kern="1200" dirty="0">
                  <a:solidFill>
                    <a:schemeClr val="tx1"/>
                  </a:solidFill>
                  <a:effectLst/>
                  <a:latin typeface="Arial" panose="020B0604020202020204" pitchFamily="34" charset="0"/>
                  <a:ea typeface="宋体" panose="02010600030101010101" pitchFamily="2" charset="-122"/>
                  <a:cs typeface="+mn-cs"/>
                </a:endParaRPr>
              </a:p>
              <a:p>
                <a:endParaRPr lang="zh-CN" altLang="en-US" dirty="0"/>
              </a:p>
            </p:txBody>
          </p:sp>
        </mc:Choice>
        <mc:Fallback xmlns="">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200" kern="1200" dirty="0">
                    <a:solidFill>
                      <a:schemeClr val="tx1"/>
                    </a:solidFill>
                    <a:effectLst/>
                    <a:latin typeface="Arial" panose="020B0604020202020204" pitchFamily="34" charset="0"/>
                    <a:ea typeface="宋体" panose="02010600030101010101" pitchFamily="2" charset="-122"/>
                    <a:cs typeface="+mn-cs"/>
                  </a:rPr>
                  <a:t>上式有通解：</a:t>
                </a:r>
              </a:p>
              <a:p>
                <a:r>
                  <a:rPr lang="zh-CN" altLang="en-US" sz="1200" i="0" kern="1200">
                    <a:solidFill>
                      <a:schemeClr val="tx1"/>
                    </a:solidFill>
                    <a:latin typeface="Arial" panose="020B0604020202020204" pitchFamily="34" charset="0"/>
                    <a:ea typeface="宋体" panose="02010600030101010101" pitchFamily="2" charset="-122"/>
                    <a:cs typeface="+mn-cs"/>
                  </a:rPr>
                  <a:t>├ 𝜓_𝑘 (𝑟)=𝐴𝑒𝑥𝑝(𝑖𝑘⋅𝑟)</a:t>
                </a:r>
                <a:endParaRPr lang="en-US" altLang="zh-CN"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200" kern="1200" dirty="0">
                    <a:solidFill>
                      <a:schemeClr val="tx1"/>
                    </a:solidFill>
                    <a:effectLst/>
                    <a:latin typeface="Arial" panose="020B0604020202020204" pitchFamily="34" charset="0"/>
                    <a:ea typeface="宋体" panose="02010600030101010101" pitchFamily="2" charset="-122"/>
                    <a:cs typeface="+mn-cs"/>
                  </a:rPr>
                  <a:t>其中，</a:t>
                </a:r>
                <a:r>
                  <a:rPr lang="en-US" altLang="zh-CN" sz="1200" i="1" kern="1200" dirty="0">
                    <a:solidFill>
                      <a:schemeClr val="tx1"/>
                    </a:solidFill>
                    <a:effectLst/>
                    <a:latin typeface="Arial" panose="020B0604020202020204" pitchFamily="34" charset="0"/>
                    <a:ea typeface="宋体" panose="02010600030101010101" pitchFamily="2" charset="-122"/>
                    <a:cs typeface="+mn-cs"/>
                  </a:rPr>
                  <a:t>A</a:t>
                </a:r>
                <a:r>
                  <a:rPr lang="zh-CN" altLang="zh-CN" sz="1200" kern="1200" dirty="0">
                    <a:solidFill>
                      <a:schemeClr val="tx1"/>
                    </a:solidFill>
                    <a:effectLst/>
                    <a:latin typeface="Arial" panose="020B0604020202020204" pitchFamily="34" charset="0"/>
                    <a:ea typeface="宋体" panose="02010600030101010101" pitchFamily="2" charset="-122"/>
                    <a:cs typeface="+mn-cs"/>
                  </a:rPr>
                  <a:t>为归一化因子，可由归一化条件确定：</a:t>
                </a:r>
              </a:p>
              <a:p>
                <a:r>
                  <a:rPr lang="zh-CN" altLang="en-US" sz="1200" i="0" kern="1200">
                    <a:solidFill>
                      <a:schemeClr val="tx1"/>
                    </a:solidFill>
                    <a:latin typeface="Arial" panose="020B0604020202020204" pitchFamily="34" charset="0"/>
                    <a:ea typeface="宋体" panose="02010600030101010101" pitchFamily="2" charset="-122"/>
                    <a:cs typeface="+mn-cs"/>
                  </a:rPr>
                  <a:t>∫130_((𝑉))▒〖𝜓_𝑘^∗ 𝜓_𝑘 𝑑𝜏〗=1</a:t>
                </a:r>
                <a:endParaRPr lang="en-US" altLang="zh-CN" dirty="0"/>
              </a:p>
              <a:p>
                <a:r>
                  <a:rPr lang="zh-CN" altLang="en-US" sz="1200" i="0" kern="1200">
                    <a:solidFill>
                      <a:schemeClr val="tx1"/>
                    </a:solidFill>
                    <a:latin typeface="Arial" panose="020B0604020202020204" pitchFamily="34" charset="0"/>
                    <a:ea typeface="宋体" panose="02010600030101010101" pitchFamily="2" charset="-122"/>
                    <a:cs typeface="+mn-cs"/>
                  </a:rPr>
                  <a:t>𝐴=1/√𝑉</a:t>
                </a:r>
                <a:endParaRPr lang="en-US" altLang="zh-CN"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200" kern="1200" dirty="0">
                    <a:solidFill>
                      <a:schemeClr val="tx1"/>
                    </a:solidFill>
                    <a:effectLst/>
                    <a:latin typeface="Arial" panose="020B0604020202020204" pitchFamily="34" charset="0"/>
                    <a:ea typeface="宋体" panose="02010600030101010101" pitchFamily="2" charset="-122"/>
                    <a:cs typeface="+mn-cs"/>
                  </a:rPr>
                  <a:t>这里</a:t>
                </a:r>
                <a:r>
                  <a:rPr lang="en-US" altLang="zh-CN" sz="1200" i="1" kern="1200" dirty="0">
                    <a:solidFill>
                      <a:schemeClr val="tx1"/>
                    </a:solidFill>
                    <a:effectLst/>
                    <a:latin typeface="Arial" panose="020B0604020202020204" pitchFamily="34" charset="0"/>
                    <a:ea typeface="宋体" panose="02010600030101010101" pitchFamily="2" charset="-122"/>
                    <a:cs typeface="+mn-cs"/>
                  </a:rPr>
                  <a:t>V</a:t>
                </a:r>
                <a:r>
                  <a:rPr lang="zh-CN" altLang="zh-CN" sz="1200" kern="1200" dirty="0">
                    <a:solidFill>
                      <a:schemeClr val="tx1"/>
                    </a:solidFill>
                    <a:effectLst/>
                    <a:latin typeface="Arial" panose="020B0604020202020204" pitchFamily="34" charset="0"/>
                    <a:ea typeface="宋体" panose="02010600030101010101" pitchFamily="2" charset="-122"/>
                    <a:cs typeface="+mn-cs"/>
                  </a:rPr>
                  <a:t>为空间体积。所以有：</a:t>
                </a:r>
              </a:p>
              <a:p>
                <a:r>
                  <a:rPr lang="zh-CN" altLang="en-US" sz="1200" i="0" kern="1200">
                    <a:solidFill>
                      <a:schemeClr val="tx1"/>
                    </a:solidFill>
                    <a:latin typeface="Arial" panose="020B0604020202020204" pitchFamily="34" charset="0"/>
                    <a:ea typeface="宋体" panose="02010600030101010101" pitchFamily="2" charset="-122"/>
                    <a:cs typeface="+mn-cs"/>
                  </a:rPr>
                  <a:t>├ 𝜓_𝑘 (𝑟)=1/√𝑉 𝑒𝑥𝑝(𝑖𝑘⋅𝑟)</a:t>
                </a:r>
                <a:endParaRPr lang="zh-CN" altLang="en-US" dirty="0"/>
              </a:p>
            </p:txBody>
          </p:sp>
        </mc:Fallback>
      </mc:AlternateContent>
      <p:sp>
        <p:nvSpPr>
          <p:cNvPr id="4" name="灯片编号占位符 3"/>
          <p:cNvSpPr>
            <a:spLocks noGrp="1"/>
          </p:cNvSpPr>
          <p:nvPr>
            <p:ph type="sldNum" sz="quarter" idx="5"/>
          </p:nvPr>
        </p:nvSpPr>
        <p:spPr/>
        <p:txBody>
          <a:bodyPr/>
          <a:lstStyle/>
          <a:p>
            <a:fld id="{8AAA2DB7-8973-4964-8E83-0FC396AC9B6B}" type="slidenum">
              <a:rPr lang="en-US" altLang="zh-CN" smtClean="0"/>
              <a:t>15</a:t>
            </a:fld>
            <a:endParaRPr lang="en-US" altLang="zh-CN"/>
          </a:p>
        </p:txBody>
      </p:sp>
    </p:spTree>
    <p:extLst>
      <p:ext uri="{BB962C8B-B14F-4D97-AF65-F5344CB8AC3E}">
        <p14:creationId xmlns:p14="http://schemas.microsoft.com/office/powerpoint/2010/main" val="23868349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zh-CN" sz="1200" kern="1200" dirty="0">
                    <a:solidFill>
                      <a:schemeClr val="tx1"/>
                    </a:solidFill>
                    <a:effectLst/>
                    <a:latin typeface="Arial" panose="020B0604020202020204" pitchFamily="34" charset="0"/>
                    <a:ea typeface="宋体" panose="02010600030101010101" pitchFamily="2" charset="-122"/>
                    <a:cs typeface="+mn-cs"/>
                  </a:rPr>
                  <a:t>自由电子的</a:t>
                </a:r>
                <a14:m>
                  <m:oMath xmlns:m="http://schemas.openxmlformats.org/officeDocument/2006/math">
                    <m:r>
                      <a:rPr lang="zh-CN" altLang="en-US" sz="1200" i="1" kern="1200" smtClean="0">
                        <a:solidFill>
                          <a:schemeClr val="tx1"/>
                        </a:solidFill>
                        <a:latin typeface="Cambria Math" panose="02040503050406030204" pitchFamily="18" charset="0"/>
                        <a:ea typeface="宋体" panose="02010600030101010101" pitchFamily="2" charset="-122"/>
                        <a:cs typeface="+mn-cs"/>
                      </a:rPr>
                      <m:t>𝐸</m:t>
                    </m:r>
                    <m:r>
                      <a:rPr lang="en-US" altLang="zh-CN" sz="1200" b="0" i="1" kern="1200" smtClean="0">
                        <a:solidFill>
                          <a:schemeClr val="tx1"/>
                        </a:solidFill>
                        <a:latin typeface="Cambria Math" panose="02040503050406030204" pitchFamily="18" charset="0"/>
                        <a:ea typeface="宋体" panose="02010600030101010101" pitchFamily="2" charset="-122"/>
                        <a:cs typeface="+mn-cs"/>
                      </a:rPr>
                      <m:t>−</m:t>
                    </m:r>
                    <m:r>
                      <a:rPr lang="en-US" altLang="zh-CN" sz="1200" b="0" i="1" kern="1200" smtClean="0">
                        <a:solidFill>
                          <a:schemeClr val="tx1"/>
                        </a:solidFill>
                        <a:latin typeface="Cambria Math" panose="02040503050406030204" pitchFamily="18" charset="0"/>
                        <a:ea typeface="宋体" panose="02010600030101010101" pitchFamily="2" charset="-122"/>
                        <a:cs typeface="+mn-cs"/>
                      </a:rPr>
                      <m:t>𝑘</m:t>
                    </m:r>
                  </m:oMath>
                </a14:m>
                <a:r>
                  <a:rPr lang="zh-CN" altLang="zh-CN" sz="1200" kern="1200" dirty="0">
                    <a:solidFill>
                      <a:schemeClr val="tx1"/>
                    </a:solidFill>
                    <a:effectLst/>
                    <a:latin typeface="Arial" panose="020B0604020202020204" pitchFamily="34" charset="0"/>
                    <a:ea typeface="宋体" panose="02010600030101010101" pitchFamily="2" charset="-122"/>
                    <a:cs typeface="+mn-cs"/>
                  </a:rPr>
                  <a:t>关系可以用一条抛物线来描述</a:t>
                </a:r>
                <a:endParaRPr lang="en-US" altLang="zh-CN" sz="1200" kern="1200" dirty="0">
                  <a:solidFill>
                    <a:schemeClr val="tx1"/>
                  </a:solidFill>
                  <a:effectLst/>
                  <a:latin typeface="Arial" panose="020B0604020202020204" pitchFamily="34" charset="0"/>
                  <a:ea typeface="宋体" panose="02010600030101010101" pitchFamily="2" charset="-122"/>
                  <a:cs typeface="+mn-cs"/>
                </a:endParaRPr>
              </a:p>
              <a:p>
                <a:pPr/>
                <a14:m>
                  <m:oMathPara xmlns:m="http://schemas.openxmlformats.org/officeDocument/2006/math">
                    <m:oMathParaPr>
                      <m:jc m:val="centerGroup"/>
                    </m:oMathParaPr>
                    <m:oMath xmlns:m="http://schemas.openxmlformats.org/officeDocument/2006/math">
                      <m:f>
                        <m:fPr>
                          <m:ctrlPr>
                            <a:rPr lang="zh-CN" altLang="en-US" sz="1200" i="1" kern="1200" smtClean="0">
                              <a:solidFill>
                                <a:schemeClr val="tx1"/>
                              </a:solidFill>
                              <a:latin typeface="Cambria Math" panose="02040503050406030204" pitchFamily="18" charset="0"/>
                              <a:ea typeface="宋体" panose="02010600030101010101" pitchFamily="2" charset="-122"/>
                              <a:cs typeface="+mn-cs"/>
                            </a:rPr>
                          </m:ctrlPr>
                        </m:fPr>
                        <m:num>
                          <m:r>
                            <a:rPr lang="zh-CN" altLang="en-US" sz="1200" kern="1200">
                              <a:solidFill>
                                <a:schemeClr val="tx1"/>
                              </a:solidFill>
                              <a:latin typeface="Cambria Math" panose="02040503050406030204" pitchFamily="18" charset="0"/>
                              <a:ea typeface="宋体" panose="02010600030101010101" pitchFamily="2" charset="-122"/>
                              <a:cs typeface="+mn-cs"/>
                            </a:rPr>
                            <m:t>1</m:t>
                          </m:r>
                        </m:num>
                        <m:den>
                          <m:r>
                            <a:rPr lang="zh-CN" altLang="en-US" sz="1200" i="1" kern="1200">
                              <a:solidFill>
                                <a:schemeClr val="tx1"/>
                              </a:solidFill>
                              <a:latin typeface="Cambria Math" panose="02040503050406030204" pitchFamily="18" charset="0"/>
                              <a:ea typeface="宋体" panose="02010600030101010101" pitchFamily="2" charset="-122"/>
                              <a:cs typeface="+mn-cs"/>
                            </a:rPr>
                            <m:t>𝑚</m:t>
                          </m:r>
                        </m:den>
                      </m:f>
                      <m:r>
                        <a:rPr lang="zh-CN" altLang="en-US" sz="1200" i="0" kern="1200">
                          <a:solidFill>
                            <a:schemeClr val="tx1"/>
                          </a:solidFill>
                          <a:latin typeface="Cambria Math" panose="02040503050406030204" pitchFamily="18" charset="0"/>
                          <a:ea typeface="宋体" panose="02010600030101010101" pitchFamily="2" charset="-122"/>
                          <a:cs typeface="+mn-cs"/>
                        </a:rPr>
                        <m:t>=</m:t>
                      </m:r>
                      <m:f>
                        <m:fPr>
                          <m:ctrlPr>
                            <a:rPr lang="zh-CN" altLang="en-US" sz="1200" i="1" kern="1200">
                              <a:solidFill>
                                <a:schemeClr val="tx1"/>
                              </a:solidFill>
                              <a:latin typeface="Cambria Math" panose="02040503050406030204" pitchFamily="18" charset="0"/>
                              <a:ea typeface="宋体" panose="02010600030101010101" pitchFamily="2" charset="-122"/>
                              <a:cs typeface="+mn-cs"/>
                            </a:rPr>
                          </m:ctrlPr>
                        </m:fPr>
                        <m:num>
                          <m:r>
                            <a:rPr lang="zh-CN" altLang="en-US" sz="1200" i="0" kern="1200">
                              <a:solidFill>
                                <a:schemeClr val="tx1"/>
                              </a:solidFill>
                              <a:latin typeface="Cambria Math" panose="02040503050406030204" pitchFamily="18" charset="0"/>
                              <a:ea typeface="宋体" panose="02010600030101010101" pitchFamily="2" charset="-122"/>
                              <a:cs typeface="+mn-cs"/>
                            </a:rPr>
                            <m:t>1</m:t>
                          </m:r>
                        </m:num>
                        <m:den>
                          <m:sSup>
                            <m:sSupPr>
                              <m:ctrlPr>
                                <a:rPr lang="zh-CN" altLang="en-US" sz="1200" i="1" kern="1200">
                                  <a:solidFill>
                                    <a:schemeClr val="tx1"/>
                                  </a:solidFill>
                                  <a:latin typeface="Cambria Math" panose="02040503050406030204" pitchFamily="18" charset="0"/>
                                  <a:ea typeface="宋体" panose="02010600030101010101" pitchFamily="2" charset="-122"/>
                                  <a:cs typeface="+mn-cs"/>
                                </a:rPr>
                              </m:ctrlPr>
                            </m:sSupPr>
                            <m:e>
                              <m:r>
                                <a:rPr lang="zh-CN" altLang="en-US" sz="1200" i="0" kern="1200">
                                  <a:solidFill>
                                    <a:schemeClr val="tx1"/>
                                  </a:solidFill>
                                  <a:latin typeface="Cambria Math" panose="02040503050406030204" pitchFamily="18" charset="0"/>
                                  <a:ea typeface="宋体" panose="02010600030101010101" pitchFamily="2" charset="-122"/>
                                  <a:cs typeface="+mn-cs"/>
                                </a:rPr>
                                <m:t>ℏ</m:t>
                              </m:r>
                            </m:e>
                            <m:sup>
                              <m:r>
                                <a:rPr lang="zh-CN" altLang="en-US" sz="1200" i="0" kern="1200">
                                  <a:solidFill>
                                    <a:schemeClr val="tx1"/>
                                  </a:solidFill>
                                  <a:latin typeface="Cambria Math" panose="02040503050406030204" pitchFamily="18" charset="0"/>
                                  <a:ea typeface="宋体" panose="02010600030101010101" pitchFamily="2" charset="-122"/>
                                  <a:cs typeface="+mn-cs"/>
                                </a:rPr>
                                <m:t>2</m:t>
                              </m:r>
                            </m:sup>
                          </m:sSup>
                        </m:den>
                      </m:f>
                      <m:f>
                        <m:fPr>
                          <m:ctrlPr>
                            <a:rPr lang="zh-CN" altLang="en-US" sz="1200" i="1" kern="1200">
                              <a:solidFill>
                                <a:schemeClr val="tx1"/>
                              </a:solidFill>
                              <a:latin typeface="Cambria Math" panose="02040503050406030204" pitchFamily="18" charset="0"/>
                              <a:ea typeface="宋体" panose="02010600030101010101" pitchFamily="2" charset="-122"/>
                              <a:cs typeface="+mn-cs"/>
                            </a:rPr>
                          </m:ctrlPr>
                        </m:fPr>
                        <m:num>
                          <m:sSup>
                            <m:sSupPr>
                              <m:ctrlPr>
                                <a:rPr lang="zh-CN" altLang="en-US" sz="1200" i="1" kern="1200">
                                  <a:solidFill>
                                    <a:schemeClr val="tx1"/>
                                  </a:solidFill>
                                  <a:latin typeface="Cambria Math" panose="02040503050406030204" pitchFamily="18" charset="0"/>
                                  <a:ea typeface="宋体" panose="02010600030101010101" pitchFamily="2" charset="-122"/>
                                  <a:cs typeface="+mn-cs"/>
                                </a:rPr>
                              </m:ctrlPr>
                            </m:sSupPr>
                            <m:e>
                              <m:r>
                                <a:rPr lang="zh-CN" altLang="en-US" sz="1200" i="1" kern="1200">
                                  <a:solidFill>
                                    <a:schemeClr val="tx1"/>
                                  </a:solidFill>
                                  <a:latin typeface="Cambria Math" panose="02040503050406030204" pitchFamily="18" charset="0"/>
                                  <a:ea typeface="宋体" panose="02010600030101010101" pitchFamily="2" charset="-122"/>
                                  <a:cs typeface="+mn-cs"/>
                                </a:rPr>
                                <m:t>𝑑</m:t>
                              </m:r>
                            </m:e>
                            <m:sup>
                              <m:r>
                                <a:rPr lang="zh-CN" altLang="en-US" sz="1200" i="0" kern="1200">
                                  <a:solidFill>
                                    <a:schemeClr val="tx1"/>
                                  </a:solidFill>
                                  <a:latin typeface="Cambria Math" panose="02040503050406030204" pitchFamily="18" charset="0"/>
                                  <a:ea typeface="宋体" panose="02010600030101010101" pitchFamily="2" charset="-122"/>
                                  <a:cs typeface="+mn-cs"/>
                                </a:rPr>
                                <m:t>2</m:t>
                              </m:r>
                            </m:sup>
                          </m:sSup>
                          <m:r>
                            <a:rPr lang="zh-CN" altLang="en-US" sz="1200" i="1" kern="1200">
                              <a:solidFill>
                                <a:schemeClr val="tx1"/>
                              </a:solidFill>
                              <a:latin typeface="Cambria Math" panose="02040503050406030204" pitchFamily="18" charset="0"/>
                              <a:ea typeface="宋体" panose="02010600030101010101" pitchFamily="2" charset="-122"/>
                              <a:cs typeface="+mn-cs"/>
                            </a:rPr>
                            <m:t>𝐸</m:t>
                          </m:r>
                        </m:num>
                        <m:den>
                          <m:r>
                            <a:rPr lang="zh-CN" altLang="en-US" sz="1200" i="1" kern="1200">
                              <a:solidFill>
                                <a:schemeClr val="tx1"/>
                              </a:solidFill>
                              <a:latin typeface="Cambria Math" panose="02040503050406030204" pitchFamily="18" charset="0"/>
                              <a:ea typeface="宋体" panose="02010600030101010101" pitchFamily="2" charset="-122"/>
                              <a:cs typeface="+mn-cs"/>
                            </a:rPr>
                            <m:t>𝑑</m:t>
                          </m:r>
                          <m:sSup>
                            <m:sSupPr>
                              <m:ctrlPr>
                                <a:rPr lang="zh-CN" altLang="en-US" sz="1200" i="1" kern="1200">
                                  <a:solidFill>
                                    <a:schemeClr val="tx1"/>
                                  </a:solidFill>
                                  <a:latin typeface="Cambria Math" panose="02040503050406030204" pitchFamily="18" charset="0"/>
                                  <a:ea typeface="宋体" panose="02010600030101010101" pitchFamily="2" charset="-122"/>
                                  <a:cs typeface="+mn-cs"/>
                                </a:rPr>
                              </m:ctrlPr>
                            </m:sSupPr>
                            <m:e>
                              <m:r>
                                <a:rPr lang="zh-CN" altLang="en-US" sz="1200" i="1" kern="1200">
                                  <a:solidFill>
                                    <a:schemeClr val="tx1"/>
                                  </a:solidFill>
                                  <a:latin typeface="Cambria Math" panose="02040503050406030204" pitchFamily="18" charset="0"/>
                                  <a:ea typeface="宋体" panose="02010600030101010101" pitchFamily="2" charset="-122"/>
                                  <a:cs typeface="+mn-cs"/>
                                </a:rPr>
                                <m:t>𝑘</m:t>
                              </m:r>
                            </m:e>
                            <m:sup>
                              <m:r>
                                <a:rPr lang="zh-CN" altLang="en-US" sz="1200" i="0" kern="1200">
                                  <a:solidFill>
                                    <a:schemeClr val="tx1"/>
                                  </a:solidFill>
                                  <a:latin typeface="Cambria Math" panose="02040503050406030204" pitchFamily="18" charset="0"/>
                                  <a:ea typeface="宋体" panose="02010600030101010101" pitchFamily="2" charset="-122"/>
                                  <a:cs typeface="+mn-cs"/>
                                </a:rPr>
                                <m:t>2</m:t>
                              </m:r>
                            </m:sup>
                          </m:sSup>
                        </m:den>
                      </m:f>
                    </m:oMath>
                  </m:oMathPara>
                </a14:m>
                <a:endParaRPr lang="en-US" altLang="zh-CN" dirty="0"/>
              </a:p>
              <a:p>
                <a:endParaRPr lang="en-US" altLang="zh-CN"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200" kern="1200" dirty="0">
                    <a:solidFill>
                      <a:schemeClr val="tx1"/>
                    </a:solidFill>
                    <a:effectLst/>
                    <a:latin typeface="Arial" panose="020B0604020202020204" pitchFamily="34" charset="0"/>
                    <a:ea typeface="宋体" panose="02010600030101010101" pitchFamily="2" charset="-122"/>
                    <a:cs typeface="+mn-cs"/>
                  </a:rPr>
                  <a:t>抛物线每一点上切线斜率的变化率与电子质量</a:t>
                </a:r>
                <a14:m>
                  <m:oMath xmlns:m="http://schemas.openxmlformats.org/officeDocument/2006/math">
                    <m:r>
                      <a:rPr lang="zh-CN" altLang="en-US" sz="1200" i="1" kern="1200" smtClean="0">
                        <a:solidFill>
                          <a:schemeClr val="tx1"/>
                        </a:solidFill>
                        <a:latin typeface="Cambria Math" panose="02040503050406030204" pitchFamily="18" charset="0"/>
                        <a:ea typeface="宋体" panose="02010600030101010101" pitchFamily="2" charset="-122"/>
                        <a:cs typeface="+mn-cs"/>
                      </a:rPr>
                      <m:t>𝑚</m:t>
                    </m:r>
                  </m:oMath>
                </a14:m>
                <a:r>
                  <a:rPr lang="zh-CN" altLang="zh-CN" sz="1200" kern="1200" dirty="0">
                    <a:solidFill>
                      <a:schemeClr val="tx1"/>
                    </a:solidFill>
                    <a:effectLst/>
                    <a:latin typeface="Arial" panose="020B0604020202020204" pitchFamily="34" charset="0"/>
                    <a:ea typeface="宋体" panose="02010600030101010101" pitchFamily="2" charset="-122"/>
                    <a:cs typeface="+mn-cs"/>
                  </a:rPr>
                  <a:t>的倒数成正比，即质量决定了粒子能量和动量的关系。根据前边提到的自由电子气模型的近似和假设，金属中自由电子的势能可以被忽略，</a:t>
                </a:r>
                <a:r>
                  <a:rPr lang="zh-CN" altLang="en-US" sz="1200" kern="1200" dirty="0">
                    <a:solidFill>
                      <a:schemeClr val="tx1"/>
                    </a:solidFill>
                    <a:effectLst/>
                    <a:latin typeface="Arial" panose="020B0604020202020204" pitchFamily="34" charset="0"/>
                    <a:ea typeface="宋体" panose="02010600030101010101" pitchFamily="2" charset="-122"/>
                    <a:cs typeface="+mn-cs"/>
                  </a:rPr>
                  <a:t>自由电子的</a:t>
                </a:r>
                <a:r>
                  <a:rPr lang="zh-CN" altLang="zh-CN" sz="1200" kern="1200" dirty="0">
                    <a:solidFill>
                      <a:schemeClr val="tx1"/>
                    </a:solidFill>
                    <a:effectLst/>
                    <a:latin typeface="Arial" panose="020B0604020202020204" pitchFamily="34" charset="0"/>
                    <a:ea typeface="宋体" panose="02010600030101010101" pitchFamily="2" charset="-122"/>
                    <a:cs typeface="+mn-cs"/>
                  </a:rPr>
                  <a:t>总能量</a:t>
                </a:r>
                <a:r>
                  <a:rPr lang="en-US" altLang="zh-CN" sz="1200" i="1" kern="1200" dirty="0">
                    <a:solidFill>
                      <a:schemeClr val="tx1"/>
                    </a:solidFill>
                    <a:effectLst/>
                    <a:latin typeface="Arial" panose="020B0604020202020204" pitchFamily="34" charset="0"/>
                    <a:ea typeface="宋体" panose="02010600030101010101" pitchFamily="2" charset="-122"/>
                    <a:cs typeface="+mn-cs"/>
                  </a:rPr>
                  <a:t>E </a:t>
                </a:r>
                <a:r>
                  <a:rPr lang="zh-CN" altLang="zh-CN" sz="1200" kern="1200" dirty="0">
                    <a:solidFill>
                      <a:schemeClr val="tx1"/>
                    </a:solidFill>
                    <a:effectLst/>
                    <a:latin typeface="Arial" panose="020B0604020202020204" pitchFamily="34" charset="0"/>
                    <a:ea typeface="宋体" panose="02010600030101010101" pitchFamily="2" charset="-122"/>
                    <a:cs typeface="+mn-cs"/>
                  </a:rPr>
                  <a:t>全部是动能。</a:t>
                </a:r>
              </a:p>
              <a:p>
                <a:endParaRPr lang="zh-CN" altLang="en-US" dirty="0"/>
              </a:p>
            </p:txBody>
          </p:sp>
        </mc:Choice>
        <mc:Fallback xmlns="">
          <p:sp>
            <p:nvSpPr>
              <p:cNvPr id="3" name="备注占位符 2"/>
              <p:cNvSpPr>
                <a:spLocks noGrp="1"/>
              </p:cNvSpPr>
              <p:nvPr>
                <p:ph type="body" idx="1"/>
              </p:nvPr>
            </p:nvSpPr>
            <p:spPr/>
            <p:txBody>
              <a:bodyPr/>
              <a:lstStyle/>
              <a:p>
                <a:r>
                  <a:rPr lang="zh-CN" altLang="zh-CN" sz="1200" kern="1200" dirty="0">
                    <a:solidFill>
                      <a:schemeClr val="tx1"/>
                    </a:solidFill>
                    <a:effectLst/>
                    <a:latin typeface="Arial" panose="020B0604020202020204" pitchFamily="34" charset="0"/>
                    <a:ea typeface="宋体" panose="02010600030101010101" pitchFamily="2" charset="-122"/>
                    <a:cs typeface="+mn-cs"/>
                  </a:rPr>
                  <a:t>自由电子的</a:t>
                </a:r>
                <a:r>
                  <a:rPr lang="en-US" altLang="zh-CN" sz="1200" i="1" kern="1200" dirty="0">
                    <a:solidFill>
                      <a:schemeClr val="tx1"/>
                    </a:solidFill>
                    <a:effectLst/>
                    <a:latin typeface="Arial" panose="020B0604020202020204" pitchFamily="34" charset="0"/>
                    <a:ea typeface="宋体" panose="02010600030101010101" pitchFamily="2" charset="-122"/>
                    <a:cs typeface="+mn-cs"/>
                  </a:rPr>
                  <a:t>E</a:t>
                </a:r>
                <a:r>
                  <a:rPr lang="en-US" altLang="zh-CN" sz="1200" kern="1200" dirty="0">
                    <a:solidFill>
                      <a:schemeClr val="tx1"/>
                    </a:solidFill>
                    <a:effectLst/>
                    <a:latin typeface="Arial" panose="020B0604020202020204" pitchFamily="34" charset="0"/>
                    <a:ea typeface="宋体" panose="02010600030101010101" pitchFamily="2" charset="-122"/>
                    <a:cs typeface="+mn-cs"/>
                  </a:rPr>
                  <a:t>-</a:t>
                </a:r>
                <a:r>
                  <a:rPr lang="en-US" altLang="zh-CN" sz="1200" i="1" kern="1200" dirty="0">
                    <a:solidFill>
                      <a:schemeClr val="tx1"/>
                    </a:solidFill>
                    <a:effectLst/>
                    <a:latin typeface="Arial" panose="020B0604020202020204" pitchFamily="34" charset="0"/>
                    <a:ea typeface="宋体" panose="02010600030101010101" pitchFamily="2" charset="-122"/>
                    <a:cs typeface="+mn-cs"/>
                  </a:rPr>
                  <a:t> k</a:t>
                </a:r>
                <a:r>
                  <a:rPr lang="zh-CN" altLang="zh-CN" sz="1200" kern="1200" dirty="0">
                    <a:solidFill>
                      <a:schemeClr val="tx1"/>
                    </a:solidFill>
                    <a:effectLst/>
                    <a:latin typeface="Arial" panose="020B0604020202020204" pitchFamily="34" charset="0"/>
                    <a:ea typeface="宋体" panose="02010600030101010101" pitchFamily="2" charset="-122"/>
                    <a:cs typeface="+mn-cs"/>
                  </a:rPr>
                  <a:t>关系可以用一条抛物线来描述</a:t>
                </a:r>
                <a:endParaRPr lang="en-US" altLang="zh-CN" sz="1200" kern="1200" dirty="0">
                  <a:solidFill>
                    <a:schemeClr val="tx1"/>
                  </a:solidFill>
                  <a:effectLst/>
                  <a:latin typeface="Arial" panose="020B0604020202020204" pitchFamily="34" charset="0"/>
                  <a:ea typeface="宋体" panose="02010600030101010101" pitchFamily="2" charset="-122"/>
                  <a:cs typeface="+mn-cs"/>
                </a:endParaRPr>
              </a:p>
              <a:p>
                <a:r>
                  <a:rPr lang="zh-CN" altLang="en-US" sz="1200" i="0" kern="1200">
                    <a:solidFill>
                      <a:schemeClr val="tx1"/>
                    </a:solidFill>
                    <a:latin typeface="Arial" panose="020B0604020202020204" pitchFamily="34" charset="0"/>
                    <a:ea typeface="宋体" panose="02010600030101010101" pitchFamily="2" charset="-122"/>
                    <a:cs typeface="+mn-cs"/>
                  </a:rPr>
                  <a:t>1/𝑚=1/ℏ^2   (𝑑^2 𝐸)/(𝑑𝑘^2 )</a:t>
                </a:r>
                <a:endParaRPr lang="en-US" altLang="zh-CN"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200" kern="1200" dirty="0">
                    <a:solidFill>
                      <a:schemeClr val="tx1"/>
                    </a:solidFill>
                    <a:effectLst/>
                    <a:latin typeface="Arial" panose="020B0604020202020204" pitchFamily="34" charset="0"/>
                    <a:ea typeface="宋体" panose="02010600030101010101" pitchFamily="2" charset="-122"/>
                    <a:cs typeface="+mn-cs"/>
                  </a:rPr>
                  <a:t>抛物线每一点上切线斜率的变化率与电子质量</a:t>
                </a:r>
                <a:r>
                  <a:rPr lang="en-US" altLang="zh-CN" sz="1200" i="1" kern="1200" dirty="0">
                    <a:solidFill>
                      <a:schemeClr val="tx1"/>
                    </a:solidFill>
                    <a:effectLst/>
                    <a:latin typeface="Arial" panose="020B0604020202020204" pitchFamily="34" charset="0"/>
                    <a:ea typeface="宋体" panose="02010600030101010101" pitchFamily="2" charset="-122"/>
                    <a:cs typeface="+mn-cs"/>
                  </a:rPr>
                  <a:t>m</a:t>
                </a:r>
                <a:r>
                  <a:rPr lang="zh-CN" altLang="zh-CN" sz="1200" kern="1200" dirty="0">
                    <a:solidFill>
                      <a:schemeClr val="tx1"/>
                    </a:solidFill>
                    <a:effectLst/>
                    <a:latin typeface="Arial" panose="020B0604020202020204" pitchFamily="34" charset="0"/>
                    <a:ea typeface="宋体" panose="02010600030101010101" pitchFamily="2" charset="-122"/>
                    <a:cs typeface="+mn-cs"/>
                  </a:rPr>
                  <a:t>的倒数成正比，即质量决定了粒子能量和动量的关系。根据前边提到的自由电子气模型的近似和假设，金属中自由电子的势能可以被忽略，总能量</a:t>
                </a:r>
                <a:r>
                  <a:rPr lang="en-US" altLang="zh-CN" sz="1200" i="1" kern="1200" dirty="0">
                    <a:solidFill>
                      <a:schemeClr val="tx1"/>
                    </a:solidFill>
                    <a:effectLst/>
                    <a:latin typeface="Arial" panose="020B0604020202020204" pitchFamily="34" charset="0"/>
                    <a:ea typeface="宋体" panose="02010600030101010101" pitchFamily="2" charset="-122"/>
                    <a:cs typeface="+mn-cs"/>
                  </a:rPr>
                  <a:t>E</a:t>
                </a:r>
                <a:r>
                  <a:rPr lang="zh-CN" altLang="zh-CN" sz="1200" kern="1200" dirty="0">
                    <a:solidFill>
                      <a:schemeClr val="tx1"/>
                    </a:solidFill>
                    <a:effectLst/>
                    <a:latin typeface="Arial" panose="020B0604020202020204" pitchFamily="34" charset="0"/>
                    <a:ea typeface="宋体" panose="02010600030101010101" pitchFamily="2" charset="-122"/>
                    <a:cs typeface="+mn-cs"/>
                  </a:rPr>
                  <a:t>全部是动能。</a:t>
                </a:r>
              </a:p>
              <a:p>
                <a:endParaRPr lang="zh-CN" altLang="en-US" dirty="0"/>
              </a:p>
            </p:txBody>
          </p:sp>
        </mc:Fallback>
      </mc:AlternateContent>
      <p:sp>
        <p:nvSpPr>
          <p:cNvPr id="4" name="灯片编号占位符 3"/>
          <p:cNvSpPr>
            <a:spLocks noGrp="1"/>
          </p:cNvSpPr>
          <p:nvPr>
            <p:ph type="sldNum" sz="quarter" idx="5"/>
          </p:nvPr>
        </p:nvSpPr>
        <p:spPr/>
        <p:txBody>
          <a:bodyPr/>
          <a:lstStyle/>
          <a:p>
            <a:fld id="{8AAA2DB7-8973-4964-8E83-0FC396AC9B6B}" type="slidenum">
              <a:rPr lang="en-US" altLang="zh-CN" smtClean="0"/>
              <a:t>16</a:t>
            </a:fld>
            <a:endParaRPr lang="en-US" altLang="zh-CN"/>
          </a:p>
        </p:txBody>
      </p:sp>
    </p:spTree>
    <p:extLst>
      <p:ext uri="{BB962C8B-B14F-4D97-AF65-F5344CB8AC3E}">
        <p14:creationId xmlns:p14="http://schemas.microsoft.com/office/powerpoint/2010/main" val="20548256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第二小节讲一下能级与态密度。</a:t>
            </a:r>
          </a:p>
        </p:txBody>
      </p:sp>
      <p:sp>
        <p:nvSpPr>
          <p:cNvPr id="4" name="灯片编号占位符 3"/>
          <p:cNvSpPr>
            <a:spLocks noGrp="1"/>
          </p:cNvSpPr>
          <p:nvPr>
            <p:ph type="sldNum" sz="quarter" idx="5"/>
          </p:nvPr>
        </p:nvSpPr>
        <p:spPr/>
        <p:txBody>
          <a:bodyPr/>
          <a:lstStyle/>
          <a:p>
            <a:fld id="{8AAA2DB7-8973-4964-8E83-0FC396AC9B6B}" type="slidenum">
              <a:rPr lang="en-US" altLang="zh-CN" smtClean="0"/>
              <a:t>17</a:t>
            </a:fld>
            <a:endParaRPr lang="en-US" altLang="zh-CN"/>
          </a:p>
        </p:txBody>
      </p:sp>
    </p:spTree>
    <p:extLst>
      <p:ext uri="{BB962C8B-B14F-4D97-AF65-F5344CB8AC3E}">
        <p14:creationId xmlns:p14="http://schemas.microsoft.com/office/powerpoint/2010/main" val="4796656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200" kern="1200" dirty="0">
                    <a:solidFill>
                      <a:schemeClr val="tx1"/>
                    </a:solidFill>
                    <a:effectLst/>
                    <a:latin typeface="Arial" panose="020B0604020202020204" pitchFamily="34" charset="0"/>
                    <a:ea typeface="宋体" panose="02010600030101010101" pitchFamily="2" charset="-122"/>
                    <a:cs typeface="+mn-cs"/>
                  </a:rPr>
                  <a:t> 实际的晶体都是具有有限尺寸、有边界的。设晶体为平行六面体，其棱边</a:t>
                </a:r>
                <a:r>
                  <a:rPr lang="en-US" altLang="zh-CN" sz="1200" i="1" kern="1200" dirty="0">
                    <a:solidFill>
                      <a:schemeClr val="tx1"/>
                    </a:solidFill>
                    <a:effectLst/>
                    <a:latin typeface="Arial" panose="020B0604020202020204" pitchFamily="34" charset="0"/>
                    <a:ea typeface="宋体" panose="02010600030101010101" pitchFamily="2" charset="-122"/>
                    <a:cs typeface="+mn-cs"/>
                  </a:rPr>
                  <a:t>L</a:t>
                </a:r>
                <a:r>
                  <a:rPr lang="en-US" altLang="zh-CN" sz="1200" i="1" kern="1200" baseline="-25000" dirty="0">
                    <a:solidFill>
                      <a:schemeClr val="tx1"/>
                    </a:solidFill>
                    <a:effectLst/>
                    <a:latin typeface="Arial" panose="020B0604020202020204" pitchFamily="34" charset="0"/>
                    <a:ea typeface="宋体" panose="02010600030101010101" pitchFamily="2" charset="-122"/>
                    <a:cs typeface="+mn-cs"/>
                  </a:rPr>
                  <a:t>x</a:t>
                </a:r>
                <a:r>
                  <a:rPr lang="zh-CN" altLang="zh-CN" sz="1200" kern="1200" dirty="0">
                    <a:solidFill>
                      <a:schemeClr val="tx1"/>
                    </a:solidFill>
                    <a:effectLst/>
                    <a:latin typeface="Arial" panose="020B0604020202020204" pitchFamily="34" charset="0"/>
                    <a:ea typeface="宋体" panose="02010600030101010101" pitchFamily="2" charset="-122"/>
                    <a:cs typeface="+mn-cs"/>
                  </a:rPr>
                  <a:t>、</a:t>
                </a:r>
                <a:r>
                  <a:rPr lang="en-US" altLang="zh-CN" sz="1200" i="1" kern="1200" dirty="0">
                    <a:solidFill>
                      <a:schemeClr val="tx1"/>
                    </a:solidFill>
                    <a:effectLst/>
                    <a:latin typeface="Arial" panose="020B0604020202020204" pitchFamily="34" charset="0"/>
                    <a:ea typeface="宋体" panose="02010600030101010101" pitchFamily="2" charset="-122"/>
                    <a:cs typeface="+mn-cs"/>
                  </a:rPr>
                  <a:t>L</a:t>
                </a:r>
                <a:r>
                  <a:rPr lang="en-US" altLang="zh-CN" sz="1200" i="1" kern="1200" baseline="-25000" dirty="0">
                    <a:solidFill>
                      <a:schemeClr val="tx1"/>
                    </a:solidFill>
                    <a:effectLst/>
                    <a:latin typeface="Arial" panose="020B0604020202020204" pitchFamily="34" charset="0"/>
                    <a:ea typeface="宋体" panose="02010600030101010101" pitchFamily="2" charset="-122"/>
                    <a:cs typeface="+mn-cs"/>
                  </a:rPr>
                  <a:t>y</a:t>
                </a:r>
                <a:r>
                  <a:rPr lang="zh-CN" altLang="zh-CN" sz="1200" kern="1200" dirty="0">
                    <a:solidFill>
                      <a:schemeClr val="tx1"/>
                    </a:solidFill>
                    <a:effectLst/>
                    <a:latin typeface="Arial" panose="020B0604020202020204" pitchFamily="34" charset="0"/>
                    <a:ea typeface="宋体" panose="02010600030101010101" pitchFamily="2" charset="-122"/>
                    <a:cs typeface="+mn-cs"/>
                  </a:rPr>
                  <a:t>、</a:t>
                </a:r>
                <a:r>
                  <a:rPr lang="en-US" altLang="zh-CN" sz="1200" i="1" kern="1200" dirty="0" err="1">
                    <a:solidFill>
                      <a:schemeClr val="tx1"/>
                    </a:solidFill>
                    <a:effectLst/>
                    <a:latin typeface="Arial" panose="020B0604020202020204" pitchFamily="34" charset="0"/>
                    <a:ea typeface="宋体" panose="02010600030101010101" pitchFamily="2" charset="-122"/>
                    <a:cs typeface="+mn-cs"/>
                  </a:rPr>
                  <a:t>L</a:t>
                </a:r>
                <a:r>
                  <a:rPr lang="en-US" altLang="zh-CN" sz="1200" i="1" kern="1200" baseline="-25000" dirty="0" err="1">
                    <a:solidFill>
                      <a:schemeClr val="tx1"/>
                    </a:solidFill>
                    <a:effectLst/>
                    <a:latin typeface="Arial" panose="020B0604020202020204" pitchFamily="34" charset="0"/>
                    <a:ea typeface="宋体" panose="02010600030101010101" pitchFamily="2" charset="-122"/>
                    <a:cs typeface="+mn-cs"/>
                  </a:rPr>
                  <a:t>z</a:t>
                </a:r>
                <a:r>
                  <a:rPr lang="en-US" altLang="zh-CN" sz="1200" i="1" kern="1200" baseline="-25000" dirty="0">
                    <a:solidFill>
                      <a:schemeClr val="tx1"/>
                    </a:solidFill>
                    <a:effectLst/>
                    <a:latin typeface="Arial" panose="020B0604020202020204" pitchFamily="34" charset="0"/>
                    <a:ea typeface="宋体" panose="02010600030101010101" pitchFamily="2" charset="-122"/>
                    <a:cs typeface="+mn-cs"/>
                  </a:rPr>
                  <a:t> </a:t>
                </a:r>
                <a:r>
                  <a:rPr lang="zh-CN" altLang="zh-CN" sz="1200" kern="1200" dirty="0">
                    <a:solidFill>
                      <a:schemeClr val="tx1"/>
                    </a:solidFill>
                    <a:effectLst/>
                    <a:latin typeface="Arial" panose="020B0604020202020204" pitchFamily="34" charset="0"/>
                    <a:ea typeface="宋体" panose="02010600030101010101" pitchFamily="2" charset="-122"/>
                    <a:cs typeface="+mn-cs"/>
                  </a:rPr>
                  <a:t>分别沿原胞三个基矢</a:t>
                </a:r>
                <a14:m>
                  <m:oMath xmlns:m="http://schemas.openxmlformats.org/officeDocument/2006/math">
                    <m:sSub>
                      <m:sSubPr>
                        <m:ctrlPr>
                          <a:rPr lang="zh-CN" altLang="en-US" sz="1200" i="1" kern="1200" smtClean="0">
                            <a:solidFill>
                              <a:schemeClr val="tx1"/>
                            </a:solidFill>
                            <a:latin typeface="Cambria Math" panose="02040503050406030204" pitchFamily="18" charset="0"/>
                            <a:ea typeface="宋体" panose="02010600030101010101" pitchFamily="2" charset="-122"/>
                            <a:cs typeface="+mn-cs"/>
                          </a:rPr>
                        </m:ctrlPr>
                      </m:sSubPr>
                      <m:e>
                        <m:r>
                          <a:rPr lang="zh-CN" altLang="en-US" sz="1200" i="1" kern="1200">
                            <a:solidFill>
                              <a:schemeClr val="tx1"/>
                            </a:solidFill>
                            <a:latin typeface="Cambria Math" panose="02040503050406030204" pitchFamily="18" charset="0"/>
                            <a:ea typeface="宋体" panose="02010600030101010101" pitchFamily="2" charset="-122"/>
                            <a:cs typeface="+mn-cs"/>
                          </a:rPr>
                          <m:t>𝛼</m:t>
                        </m:r>
                      </m:e>
                      <m:sub>
                        <m:r>
                          <a:rPr lang="en-US" altLang="zh-CN" sz="1200" b="0" i="1" kern="1200" smtClean="0">
                            <a:solidFill>
                              <a:schemeClr val="tx1"/>
                            </a:solidFill>
                            <a:latin typeface="Cambria Math" panose="02040503050406030204" pitchFamily="18" charset="0"/>
                            <a:ea typeface="宋体" panose="02010600030101010101" pitchFamily="2" charset="-122"/>
                            <a:cs typeface="+mn-cs"/>
                          </a:rPr>
                          <m:t>𝑥</m:t>
                        </m:r>
                      </m:sub>
                    </m:sSub>
                  </m:oMath>
                </a14:m>
                <a:r>
                  <a:rPr lang="zh-CN" altLang="zh-CN" sz="1200" kern="1200" dirty="0">
                    <a:solidFill>
                      <a:schemeClr val="tx1"/>
                    </a:solidFill>
                    <a:effectLst/>
                    <a:latin typeface="Arial" panose="020B0604020202020204" pitchFamily="34" charset="0"/>
                    <a:ea typeface="宋体" panose="02010600030101010101" pitchFamily="2" charset="-122"/>
                    <a:cs typeface="+mn-cs"/>
                  </a:rPr>
                  <a:t>、</a:t>
                </a:r>
                <a14:m>
                  <m:oMath xmlns:m="http://schemas.openxmlformats.org/officeDocument/2006/math">
                    <m:sSub>
                      <m:sSubPr>
                        <m:ctrlPr>
                          <a:rPr lang="zh-CN" altLang="en-US" sz="1200" i="1" kern="1200" smtClean="0">
                            <a:solidFill>
                              <a:schemeClr val="tx1"/>
                            </a:solidFill>
                            <a:latin typeface="Cambria Math" panose="02040503050406030204" pitchFamily="18" charset="0"/>
                            <a:ea typeface="宋体" panose="02010600030101010101" pitchFamily="2" charset="-122"/>
                            <a:cs typeface="+mn-cs"/>
                          </a:rPr>
                        </m:ctrlPr>
                      </m:sSubPr>
                      <m:e>
                        <m:r>
                          <a:rPr lang="zh-CN" altLang="en-US" sz="1200" i="1" kern="1200">
                            <a:solidFill>
                              <a:schemeClr val="tx1"/>
                            </a:solidFill>
                            <a:latin typeface="Cambria Math" panose="02040503050406030204" pitchFamily="18" charset="0"/>
                            <a:ea typeface="宋体" panose="02010600030101010101" pitchFamily="2" charset="-122"/>
                            <a:cs typeface="+mn-cs"/>
                          </a:rPr>
                          <m:t>𝛼</m:t>
                        </m:r>
                      </m:e>
                      <m:sub>
                        <m:r>
                          <a:rPr lang="en-US" altLang="zh-CN" sz="1200" b="0" i="1" kern="1200" smtClean="0">
                            <a:solidFill>
                              <a:schemeClr val="tx1"/>
                            </a:solidFill>
                            <a:latin typeface="Cambria Math" panose="02040503050406030204" pitchFamily="18" charset="0"/>
                            <a:ea typeface="宋体" panose="02010600030101010101" pitchFamily="2" charset="-122"/>
                            <a:cs typeface="+mn-cs"/>
                          </a:rPr>
                          <m:t>𝑦</m:t>
                        </m:r>
                      </m:sub>
                    </m:sSub>
                  </m:oMath>
                </a14:m>
                <a:r>
                  <a:rPr lang="zh-CN" altLang="zh-CN" sz="1200" kern="1200" dirty="0">
                    <a:solidFill>
                      <a:schemeClr val="tx1"/>
                    </a:solidFill>
                    <a:effectLst/>
                    <a:latin typeface="Arial" panose="020B0604020202020204" pitchFamily="34" charset="0"/>
                    <a:ea typeface="宋体" panose="02010600030101010101" pitchFamily="2" charset="-122"/>
                    <a:cs typeface="+mn-cs"/>
                  </a:rPr>
                  <a:t>、</a:t>
                </a:r>
                <a14:m>
                  <m:oMath xmlns:m="http://schemas.openxmlformats.org/officeDocument/2006/math">
                    <m:sSub>
                      <m:sSubPr>
                        <m:ctrlPr>
                          <a:rPr lang="zh-CN" altLang="en-US" sz="1200" i="1" kern="1200" smtClean="0">
                            <a:solidFill>
                              <a:schemeClr val="tx1"/>
                            </a:solidFill>
                            <a:latin typeface="Cambria Math" panose="02040503050406030204" pitchFamily="18" charset="0"/>
                            <a:ea typeface="宋体" panose="02010600030101010101" pitchFamily="2" charset="-122"/>
                            <a:cs typeface="+mn-cs"/>
                          </a:rPr>
                        </m:ctrlPr>
                      </m:sSubPr>
                      <m:e>
                        <m:r>
                          <a:rPr lang="zh-CN" altLang="en-US" sz="1200" i="1" kern="1200">
                            <a:solidFill>
                              <a:schemeClr val="tx1"/>
                            </a:solidFill>
                            <a:latin typeface="Cambria Math" panose="02040503050406030204" pitchFamily="18" charset="0"/>
                            <a:ea typeface="宋体" panose="02010600030101010101" pitchFamily="2" charset="-122"/>
                            <a:cs typeface="+mn-cs"/>
                          </a:rPr>
                          <m:t>𝛼</m:t>
                        </m:r>
                      </m:e>
                      <m:sub>
                        <m:r>
                          <a:rPr lang="en-US" altLang="zh-CN" sz="1200" b="0" i="1" kern="1200" smtClean="0">
                            <a:solidFill>
                              <a:schemeClr val="tx1"/>
                            </a:solidFill>
                            <a:latin typeface="Cambria Math" panose="02040503050406030204" pitchFamily="18" charset="0"/>
                            <a:ea typeface="宋体" panose="02010600030101010101" pitchFamily="2" charset="-122"/>
                            <a:cs typeface="+mn-cs"/>
                          </a:rPr>
                          <m:t>𝑧</m:t>
                        </m:r>
                      </m:sub>
                    </m:sSub>
                  </m:oMath>
                </a14:m>
                <a:r>
                  <a:rPr lang="zh-CN" altLang="zh-CN" sz="1200" kern="1200" dirty="0">
                    <a:solidFill>
                      <a:schemeClr val="tx1"/>
                    </a:solidFill>
                    <a:effectLst/>
                    <a:latin typeface="Arial" panose="020B0604020202020204" pitchFamily="34" charset="0"/>
                    <a:ea typeface="宋体" panose="02010600030101010101" pitchFamily="2" charset="-122"/>
                    <a:cs typeface="+mn-cs"/>
                  </a:rPr>
                  <a:t>方向，三个基矢的长度为</a:t>
                </a:r>
                <a14:m>
                  <m:oMath xmlns:m="http://schemas.openxmlformats.org/officeDocument/2006/math">
                    <m:sSub>
                      <m:sSubPr>
                        <m:ctrlPr>
                          <a:rPr lang="zh-CN" altLang="en-US" sz="1200" i="1" kern="1200" smtClean="0">
                            <a:solidFill>
                              <a:schemeClr val="tx1"/>
                            </a:solidFill>
                            <a:latin typeface="Cambria Math" panose="02040503050406030204" pitchFamily="18" charset="0"/>
                            <a:ea typeface="宋体" panose="02010600030101010101" pitchFamily="2" charset="-122"/>
                            <a:cs typeface="+mn-cs"/>
                          </a:rPr>
                        </m:ctrlPr>
                      </m:sSubPr>
                      <m:e>
                        <m:r>
                          <a:rPr lang="zh-CN" altLang="en-US" sz="1200" i="1" kern="1200">
                            <a:solidFill>
                              <a:schemeClr val="tx1"/>
                            </a:solidFill>
                            <a:latin typeface="Cambria Math" panose="02040503050406030204" pitchFamily="18" charset="0"/>
                            <a:ea typeface="宋体" panose="02010600030101010101" pitchFamily="2" charset="-122"/>
                            <a:cs typeface="+mn-cs"/>
                          </a:rPr>
                          <m:t>𝑎</m:t>
                        </m:r>
                      </m:e>
                      <m:sub>
                        <m:r>
                          <a:rPr lang="zh-CN" altLang="en-US" sz="1200" i="1" kern="1200">
                            <a:solidFill>
                              <a:schemeClr val="tx1"/>
                            </a:solidFill>
                            <a:latin typeface="Cambria Math" panose="02040503050406030204" pitchFamily="18" charset="0"/>
                            <a:ea typeface="宋体" panose="02010600030101010101" pitchFamily="2" charset="-122"/>
                            <a:cs typeface="+mn-cs"/>
                          </a:rPr>
                          <m:t>𝑥</m:t>
                        </m:r>
                      </m:sub>
                    </m:sSub>
                  </m:oMath>
                </a14:m>
                <a:r>
                  <a:rPr lang="zh-CN" altLang="zh-CN" sz="1200" kern="1200" dirty="0">
                    <a:solidFill>
                      <a:schemeClr val="tx1"/>
                    </a:solidFill>
                    <a:effectLst/>
                    <a:latin typeface="Arial" panose="020B0604020202020204" pitchFamily="34" charset="0"/>
                    <a:ea typeface="宋体" panose="02010600030101010101" pitchFamily="2" charset="-122"/>
                    <a:cs typeface="+mn-cs"/>
                  </a:rPr>
                  <a:t>、</a:t>
                </a:r>
                <a14:m>
                  <m:oMath xmlns:m="http://schemas.openxmlformats.org/officeDocument/2006/math">
                    <m:sSub>
                      <m:sSubPr>
                        <m:ctrlPr>
                          <a:rPr lang="zh-CN" altLang="en-US" sz="1200" i="1" kern="1200" smtClean="0">
                            <a:solidFill>
                              <a:schemeClr val="tx1"/>
                            </a:solidFill>
                            <a:latin typeface="Cambria Math" panose="02040503050406030204" pitchFamily="18" charset="0"/>
                            <a:ea typeface="宋体" panose="02010600030101010101" pitchFamily="2" charset="-122"/>
                            <a:cs typeface="+mn-cs"/>
                          </a:rPr>
                        </m:ctrlPr>
                      </m:sSubPr>
                      <m:e>
                        <m:r>
                          <a:rPr lang="zh-CN" altLang="en-US" sz="1200" i="1" kern="1200">
                            <a:solidFill>
                              <a:schemeClr val="tx1"/>
                            </a:solidFill>
                            <a:latin typeface="Cambria Math" panose="02040503050406030204" pitchFamily="18" charset="0"/>
                            <a:ea typeface="宋体" panose="02010600030101010101" pitchFamily="2" charset="-122"/>
                            <a:cs typeface="+mn-cs"/>
                          </a:rPr>
                          <m:t>𝑎</m:t>
                        </m:r>
                      </m:e>
                      <m:sub>
                        <m:r>
                          <a:rPr lang="zh-CN" altLang="en-US" sz="1200" i="1" kern="1200">
                            <a:solidFill>
                              <a:schemeClr val="tx1"/>
                            </a:solidFill>
                            <a:latin typeface="Cambria Math" panose="02040503050406030204" pitchFamily="18" charset="0"/>
                            <a:ea typeface="宋体" panose="02010600030101010101" pitchFamily="2" charset="-122"/>
                            <a:cs typeface="+mn-cs"/>
                          </a:rPr>
                          <m:t>𝑦</m:t>
                        </m:r>
                      </m:sub>
                    </m:sSub>
                  </m:oMath>
                </a14:m>
                <a:r>
                  <a:rPr lang="zh-CN" altLang="zh-CN" sz="1200" kern="1200" dirty="0">
                    <a:solidFill>
                      <a:schemeClr val="tx1"/>
                    </a:solidFill>
                    <a:effectLst/>
                    <a:latin typeface="Arial" panose="020B0604020202020204" pitchFamily="34" charset="0"/>
                    <a:ea typeface="宋体" panose="02010600030101010101" pitchFamily="2" charset="-122"/>
                    <a:cs typeface="+mn-cs"/>
                  </a:rPr>
                  <a:t>、</a:t>
                </a:r>
                <a14:m>
                  <m:oMath xmlns:m="http://schemas.openxmlformats.org/officeDocument/2006/math">
                    <m:sSub>
                      <m:sSubPr>
                        <m:ctrlPr>
                          <a:rPr lang="zh-CN" altLang="en-US" sz="1200" i="1" kern="1200" smtClean="0">
                            <a:solidFill>
                              <a:schemeClr val="tx1"/>
                            </a:solidFill>
                            <a:latin typeface="Cambria Math" panose="02040503050406030204" pitchFamily="18" charset="0"/>
                            <a:ea typeface="宋体" panose="02010600030101010101" pitchFamily="2" charset="-122"/>
                            <a:cs typeface="+mn-cs"/>
                          </a:rPr>
                        </m:ctrlPr>
                      </m:sSubPr>
                      <m:e>
                        <m:r>
                          <a:rPr lang="zh-CN" altLang="en-US" sz="1200" i="1" kern="1200">
                            <a:solidFill>
                              <a:schemeClr val="tx1"/>
                            </a:solidFill>
                            <a:latin typeface="Cambria Math" panose="02040503050406030204" pitchFamily="18" charset="0"/>
                            <a:ea typeface="宋体" panose="02010600030101010101" pitchFamily="2" charset="-122"/>
                            <a:cs typeface="+mn-cs"/>
                          </a:rPr>
                          <m:t>𝑎</m:t>
                        </m:r>
                      </m:e>
                      <m:sub>
                        <m:r>
                          <a:rPr lang="zh-CN" altLang="en-US" sz="1200" i="1" kern="1200">
                            <a:solidFill>
                              <a:schemeClr val="tx1"/>
                            </a:solidFill>
                            <a:latin typeface="Cambria Math" panose="02040503050406030204" pitchFamily="18" charset="0"/>
                            <a:ea typeface="宋体" panose="02010600030101010101" pitchFamily="2" charset="-122"/>
                            <a:cs typeface="+mn-cs"/>
                          </a:rPr>
                          <m:t>𝑧</m:t>
                        </m:r>
                      </m:sub>
                    </m:sSub>
                  </m:oMath>
                </a14:m>
                <a:r>
                  <a:rPr lang="zh-CN" altLang="zh-CN" sz="1200" kern="1200" dirty="0">
                    <a:solidFill>
                      <a:schemeClr val="tx1"/>
                    </a:solidFill>
                    <a:effectLst/>
                    <a:latin typeface="Arial" panose="020B0604020202020204" pitchFamily="34" charset="0"/>
                    <a:ea typeface="宋体" panose="02010600030101010101" pitchFamily="2" charset="-122"/>
                    <a:cs typeface="+mn-cs"/>
                  </a:rPr>
                  <a:t>，</a:t>
                </a:r>
                <a14:m>
                  <m:oMath xmlns:m="http://schemas.openxmlformats.org/officeDocument/2006/math">
                    <m:sSub>
                      <m:sSubPr>
                        <m:ctrlPr>
                          <a:rPr lang="zh-CN" altLang="en-US" sz="1200" i="1" kern="1200" smtClean="0">
                            <a:solidFill>
                              <a:schemeClr val="tx1"/>
                            </a:solidFill>
                            <a:latin typeface="Cambria Math" panose="02040503050406030204" pitchFamily="18" charset="0"/>
                            <a:ea typeface="宋体" panose="02010600030101010101" pitchFamily="2" charset="-122"/>
                            <a:cs typeface="+mn-cs"/>
                          </a:rPr>
                        </m:ctrlPr>
                      </m:sSubPr>
                      <m:e>
                        <m:r>
                          <a:rPr lang="zh-CN" altLang="en-US" sz="1200" i="1" kern="1200">
                            <a:solidFill>
                              <a:schemeClr val="tx1"/>
                            </a:solidFill>
                            <a:latin typeface="Cambria Math" panose="02040503050406030204" pitchFamily="18" charset="0"/>
                            <a:ea typeface="宋体" panose="02010600030101010101" pitchFamily="2" charset="-122"/>
                            <a:cs typeface="+mn-cs"/>
                          </a:rPr>
                          <m:t>𝑁</m:t>
                        </m:r>
                      </m:e>
                      <m:sub>
                        <m:r>
                          <a:rPr lang="zh-CN" altLang="en-US" sz="1200" i="1" kern="1200">
                            <a:solidFill>
                              <a:schemeClr val="tx1"/>
                            </a:solidFill>
                            <a:latin typeface="Cambria Math" panose="02040503050406030204" pitchFamily="18" charset="0"/>
                            <a:ea typeface="宋体" panose="02010600030101010101" pitchFamily="2" charset="-122"/>
                            <a:cs typeface="+mn-cs"/>
                          </a:rPr>
                          <m:t>𝑥</m:t>
                        </m:r>
                      </m:sub>
                    </m:sSub>
                  </m:oMath>
                </a14:m>
                <a:r>
                  <a:rPr lang="zh-CN" altLang="zh-CN" sz="1200" kern="1200" dirty="0">
                    <a:solidFill>
                      <a:schemeClr val="tx1"/>
                    </a:solidFill>
                    <a:effectLst/>
                    <a:latin typeface="Arial" panose="020B0604020202020204" pitchFamily="34" charset="0"/>
                    <a:ea typeface="宋体" panose="02010600030101010101" pitchFamily="2" charset="-122"/>
                    <a:cs typeface="+mn-cs"/>
                  </a:rPr>
                  <a:t>、</a:t>
                </a:r>
                <a14:m>
                  <m:oMath xmlns:m="http://schemas.openxmlformats.org/officeDocument/2006/math">
                    <m:sSub>
                      <m:sSubPr>
                        <m:ctrlPr>
                          <a:rPr lang="zh-CN" altLang="en-US" sz="1200" i="1" kern="1200" smtClean="0">
                            <a:solidFill>
                              <a:schemeClr val="tx1"/>
                            </a:solidFill>
                            <a:latin typeface="Cambria Math" panose="02040503050406030204" pitchFamily="18" charset="0"/>
                            <a:ea typeface="宋体" panose="02010600030101010101" pitchFamily="2" charset="-122"/>
                            <a:cs typeface="+mn-cs"/>
                          </a:rPr>
                        </m:ctrlPr>
                      </m:sSubPr>
                      <m:e>
                        <m:r>
                          <a:rPr lang="zh-CN" altLang="en-US" sz="1200" i="1" kern="1200">
                            <a:solidFill>
                              <a:schemeClr val="tx1"/>
                            </a:solidFill>
                            <a:latin typeface="Cambria Math" panose="02040503050406030204" pitchFamily="18" charset="0"/>
                            <a:ea typeface="宋体" panose="02010600030101010101" pitchFamily="2" charset="-122"/>
                            <a:cs typeface="+mn-cs"/>
                          </a:rPr>
                          <m:t>𝑁</m:t>
                        </m:r>
                      </m:e>
                      <m:sub>
                        <m:r>
                          <a:rPr lang="zh-CN" altLang="en-US" sz="1200" i="1" kern="1200">
                            <a:solidFill>
                              <a:schemeClr val="tx1"/>
                            </a:solidFill>
                            <a:latin typeface="Cambria Math" panose="02040503050406030204" pitchFamily="18" charset="0"/>
                            <a:ea typeface="宋体" panose="02010600030101010101" pitchFamily="2" charset="-122"/>
                            <a:cs typeface="+mn-cs"/>
                          </a:rPr>
                          <m:t>𝑦</m:t>
                        </m:r>
                      </m:sub>
                    </m:sSub>
                  </m:oMath>
                </a14:m>
                <a:r>
                  <a:rPr lang="zh-CN" altLang="zh-CN" sz="1200" kern="1200" dirty="0">
                    <a:solidFill>
                      <a:schemeClr val="tx1"/>
                    </a:solidFill>
                    <a:effectLst/>
                    <a:latin typeface="Arial" panose="020B0604020202020204" pitchFamily="34" charset="0"/>
                    <a:ea typeface="宋体" panose="02010600030101010101" pitchFamily="2" charset="-122"/>
                    <a:cs typeface="+mn-cs"/>
                  </a:rPr>
                  <a:t>、</a:t>
                </a:r>
                <a14:m>
                  <m:oMath xmlns:m="http://schemas.openxmlformats.org/officeDocument/2006/math">
                    <m:sSub>
                      <m:sSubPr>
                        <m:ctrlPr>
                          <a:rPr lang="zh-CN" altLang="en-US" sz="1200" i="1" kern="1200" smtClean="0">
                            <a:solidFill>
                              <a:schemeClr val="tx1"/>
                            </a:solidFill>
                            <a:latin typeface="Cambria Math" panose="02040503050406030204" pitchFamily="18" charset="0"/>
                            <a:ea typeface="宋体" panose="02010600030101010101" pitchFamily="2" charset="-122"/>
                            <a:cs typeface="+mn-cs"/>
                          </a:rPr>
                        </m:ctrlPr>
                      </m:sSubPr>
                      <m:e>
                        <m:r>
                          <a:rPr lang="zh-CN" altLang="en-US" sz="1200" i="1" kern="1200">
                            <a:solidFill>
                              <a:schemeClr val="tx1"/>
                            </a:solidFill>
                            <a:latin typeface="Cambria Math" panose="02040503050406030204" pitchFamily="18" charset="0"/>
                            <a:ea typeface="宋体" panose="02010600030101010101" pitchFamily="2" charset="-122"/>
                            <a:cs typeface="+mn-cs"/>
                          </a:rPr>
                          <m:t>𝑁</m:t>
                        </m:r>
                      </m:e>
                      <m:sub>
                        <m:r>
                          <a:rPr lang="zh-CN" altLang="en-US" sz="1200" i="1" kern="1200">
                            <a:solidFill>
                              <a:schemeClr val="tx1"/>
                            </a:solidFill>
                            <a:latin typeface="Cambria Math" panose="02040503050406030204" pitchFamily="18" charset="0"/>
                            <a:ea typeface="宋体" panose="02010600030101010101" pitchFamily="2" charset="-122"/>
                            <a:cs typeface="+mn-cs"/>
                          </a:rPr>
                          <m:t>𝑧</m:t>
                        </m:r>
                      </m:sub>
                    </m:sSub>
                  </m:oMath>
                </a14:m>
                <a:r>
                  <a:rPr lang="zh-CN" altLang="zh-CN" sz="1200" kern="1200" dirty="0">
                    <a:solidFill>
                      <a:schemeClr val="tx1"/>
                    </a:solidFill>
                    <a:effectLst/>
                    <a:latin typeface="Arial" panose="020B0604020202020204" pitchFamily="34" charset="0"/>
                    <a:ea typeface="宋体" panose="02010600030101010101" pitchFamily="2" charset="-122"/>
                    <a:cs typeface="+mn-cs"/>
                  </a:rPr>
                  <a:t>分别为沿三个基矢方向的原胞数，可得棱边长为：</a:t>
                </a:r>
              </a:p>
              <a:p>
                <a:pPr/>
                <a14:m>
                  <m:oMathPara xmlns:m="http://schemas.openxmlformats.org/officeDocument/2006/math">
                    <m:oMathParaPr>
                      <m:jc m:val="centerGroup"/>
                    </m:oMathParaPr>
                    <m:oMath xmlns:m="http://schemas.openxmlformats.org/officeDocument/2006/math">
                      <m:sSub>
                        <m:sSubPr>
                          <m:ctrlPr>
                            <a:rPr lang="zh-CN" altLang="en-US" sz="1200" i="1" kern="1200" smtClean="0">
                              <a:solidFill>
                                <a:schemeClr val="tx1"/>
                              </a:solidFill>
                              <a:latin typeface="Cambria Math" panose="02040503050406030204" pitchFamily="18" charset="0"/>
                              <a:ea typeface="宋体" panose="02010600030101010101" pitchFamily="2" charset="-122"/>
                              <a:cs typeface="+mn-cs"/>
                            </a:rPr>
                          </m:ctrlPr>
                        </m:sSubPr>
                        <m:e>
                          <m:r>
                            <a:rPr lang="zh-CN" altLang="en-US" sz="1200" i="1" kern="1200">
                              <a:solidFill>
                                <a:schemeClr val="tx1"/>
                              </a:solidFill>
                              <a:latin typeface="Cambria Math" panose="02040503050406030204" pitchFamily="18" charset="0"/>
                              <a:ea typeface="宋体" panose="02010600030101010101" pitchFamily="2" charset="-122"/>
                              <a:cs typeface="+mn-cs"/>
                            </a:rPr>
                            <m:t>𝐿</m:t>
                          </m:r>
                        </m:e>
                        <m:sub>
                          <m:r>
                            <a:rPr lang="zh-CN" altLang="en-US" sz="1200" i="1" kern="1200">
                              <a:solidFill>
                                <a:schemeClr val="tx1"/>
                              </a:solidFill>
                              <a:latin typeface="Cambria Math" panose="02040503050406030204" pitchFamily="18" charset="0"/>
                              <a:ea typeface="宋体" panose="02010600030101010101" pitchFamily="2" charset="-122"/>
                              <a:cs typeface="+mn-cs"/>
                            </a:rPr>
                            <m:t>𝑥</m:t>
                          </m:r>
                        </m:sub>
                      </m:sSub>
                      <m:r>
                        <a:rPr lang="zh-CN" altLang="en-US" sz="1200" i="0" kern="1200">
                          <a:solidFill>
                            <a:schemeClr val="tx1"/>
                          </a:solidFill>
                          <a:latin typeface="Cambria Math" panose="02040503050406030204" pitchFamily="18" charset="0"/>
                          <a:ea typeface="宋体" panose="02010600030101010101" pitchFamily="2" charset="-122"/>
                          <a:cs typeface="+mn-cs"/>
                        </a:rPr>
                        <m:t>=</m:t>
                      </m:r>
                      <m:sSub>
                        <m:sSubPr>
                          <m:ctrlPr>
                            <a:rPr lang="zh-CN" altLang="en-US" sz="1200" i="1" kern="1200">
                              <a:solidFill>
                                <a:schemeClr val="tx1"/>
                              </a:solidFill>
                              <a:latin typeface="Cambria Math" panose="02040503050406030204" pitchFamily="18" charset="0"/>
                              <a:ea typeface="宋体" panose="02010600030101010101" pitchFamily="2" charset="-122"/>
                              <a:cs typeface="+mn-cs"/>
                            </a:rPr>
                          </m:ctrlPr>
                        </m:sSubPr>
                        <m:e>
                          <m:r>
                            <a:rPr lang="zh-CN" altLang="en-US" sz="1200" i="1" kern="1200">
                              <a:solidFill>
                                <a:schemeClr val="tx1"/>
                              </a:solidFill>
                              <a:latin typeface="Cambria Math" panose="02040503050406030204" pitchFamily="18" charset="0"/>
                              <a:ea typeface="宋体" panose="02010600030101010101" pitchFamily="2" charset="-122"/>
                              <a:cs typeface="+mn-cs"/>
                            </a:rPr>
                            <m:t>𝑁</m:t>
                          </m:r>
                        </m:e>
                        <m:sub>
                          <m:r>
                            <a:rPr lang="zh-CN" altLang="en-US" sz="1200" i="1" kern="1200">
                              <a:solidFill>
                                <a:schemeClr val="tx1"/>
                              </a:solidFill>
                              <a:latin typeface="Cambria Math" panose="02040503050406030204" pitchFamily="18" charset="0"/>
                              <a:ea typeface="宋体" panose="02010600030101010101" pitchFamily="2" charset="-122"/>
                              <a:cs typeface="+mn-cs"/>
                            </a:rPr>
                            <m:t>𝑥</m:t>
                          </m:r>
                        </m:sub>
                      </m:sSub>
                      <m:sSub>
                        <m:sSubPr>
                          <m:ctrlPr>
                            <a:rPr lang="zh-CN" altLang="en-US" sz="1200" i="1" kern="1200">
                              <a:solidFill>
                                <a:schemeClr val="tx1"/>
                              </a:solidFill>
                              <a:latin typeface="Cambria Math" panose="02040503050406030204" pitchFamily="18" charset="0"/>
                              <a:ea typeface="宋体" panose="02010600030101010101" pitchFamily="2" charset="-122"/>
                              <a:cs typeface="+mn-cs"/>
                            </a:rPr>
                          </m:ctrlPr>
                        </m:sSubPr>
                        <m:e>
                          <m:r>
                            <a:rPr lang="zh-CN" altLang="en-US" sz="1200" i="1" kern="1200">
                              <a:solidFill>
                                <a:schemeClr val="tx1"/>
                              </a:solidFill>
                              <a:latin typeface="Cambria Math" panose="02040503050406030204" pitchFamily="18" charset="0"/>
                              <a:ea typeface="宋体" panose="02010600030101010101" pitchFamily="2" charset="-122"/>
                              <a:cs typeface="+mn-cs"/>
                            </a:rPr>
                            <m:t>𝑎</m:t>
                          </m:r>
                        </m:e>
                        <m:sub>
                          <m:r>
                            <a:rPr lang="zh-CN" altLang="en-US" sz="1200" i="1" kern="1200">
                              <a:solidFill>
                                <a:schemeClr val="tx1"/>
                              </a:solidFill>
                              <a:latin typeface="Cambria Math" panose="02040503050406030204" pitchFamily="18" charset="0"/>
                              <a:ea typeface="宋体" panose="02010600030101010101" pitchFamily="2" charset="-122"/>
                              <a:cs typeface="+mn-cs"/>
                            </a:rPr>
                            <m:t>𝑥</m:t>
                          </m:r>
                        </m:sub>
                      </m:sSub>
                    </m:oMath>
                  </m:oMathPara>
                </a14:m>
                <a:endParaRPr lang="en-US" altLang="zh-CN" dirty="0"/>
              </a:p>
              <a:p>
                <a:pPr/>
                <a14:m>
                  <m:oMathPara xmlns:m="http://schemas.openxmlformats.org/officeDocument/2006/math">
                    <m:oMathParaPr>
                      <m:jc m:val="centerGroup"/>
                    </m:oMathParaPr>
                    <m:oMath xmlns:m="http://schemas.openxmlformats.org/officeDocument/2006/math">
                      <m:sSub>
                        <m:sSubPr>
                          <m:ctrlPr>
                            <a:rPr lang="zh-CN" altLang="en-US" sz="1200" i="1" kern="1200" smtClean="0">
                              <a:solidFill>
                                <a:schemeClr val="tx1"/>
                              </a:solidFill>
                              <a:latin typeface="Cambria Math" panose="02040503050406030204" pitchFamily="18" charset="0"/>
                              <a:ea typeface="宋体" panose="02010600030101010101" pitchFamily="2" charset="-122"/>
                              <a:cs typeface="+mn-cs"/>
                            </a:rPr>
                          </m:ctrlPr>
                        </m:sSubPr>
                        <m:e>
                          <m:r>
                            <a:rPr lang="zh-CN" altLang="en-US" sz="1200" i="1" kern="1200">
                              <a:solidFill>
                                <a:schemeClr val="tx1"/>
                              </a:solidFill>
                              <a:latin typeface="Cambria Math" panose="02040503050406030204" pitchFamily="18" charset="0"/>
                              <a:ea typeface="宋体" panose="02010600030101010101" pitchFamily="2" charset="-122"/>
                              <a:cs typeface="+mn-cs"/>
                            </a:rPr>
                            <m:t>𝐿</m:t>
                          </m:r>
                        </m:e>
                        <m:sub>
                          <m:r>
                            <a:rPr lang="zh-CN" altLang="en-US" sz="1200" i="1" kern="1200">
                              <a:solidFill>
                                <a:schemeClr val="tx1"/>
                              </a:solidFill>
                              <a:latin typeface="Cambria Math" panose="02040503050406030204" pitchFamily="18" charset="0"/>
                              <a:ea typeface="宋体" panose="02010600030101010101" pitchFamily="2" charset="-122"/>
                              <a:cs typeface="+mn-cs"/>
                            </a:rPr>
                            <m:t>𝑦</m:t>
                          </m:r>
                        </m:sub>
                      </m:sSub>
                      <m:r>
                        <a:rPr lang="zh-CN" altLang="en-US" sz="1200" i="0" kern="1200">
                          <a:solidFill>
                            <a:schemeClr val="tx1"/>
                          </a:solidFill>
                          <a:latin typeface="Cambria Math" panose="02040503050406030204" pitchFamily="18" charset="0"/>
                          <a:ea typeface="宋体" panose="02010600030101010101" pitchFamily="2" charset="-122"/>
                          <a:cs typeface="+mn-cs"/>
                        </a:rPr>
                        <m:t>=</m:t>
                      </m:r>
                      <m:sSub>
                        <m:sSubPr>
                          <m:ctrlPr>
                            <a:rPr lang="zh-CN" altLang="en-US" sz="1200" i="1" kern="1200">
                              <a:solidFill>
                                <a:schemeClr val="tx1"/>
                              </a:solidFill>
                              <a:latin typeface="Cambria Math" panose="02040503050406030204" pitchFamily="18" charset="0"/>
                              <a:ea typeface="宋体" panose="02010600030101010101" pitchFamily="2" charset="-122"/>
                              <a:cs typeface="+mn-cs"/>
                            </a:rPr>
                          </m:ctrlPr>
                        </m:sSubPr>
                        <m:e>
                          <m:r>
                            <a:rPr lang="zh-CN" altLang="en-US" sz="1200" i="1" kern="1200">
                              <a:solidFill>
                                <a:schemeClr val="tx1"/>
                              </a:solidFill>
                              <a:latin typeface="Cambria Math" panose="02040503050406030204" pitchFamily="18" charset="0"/>
                              <a:ea typeface="宋体" panose="02010600030101010101" pitchFamily="2" charset="-122"/>
                              <a:cs typeface="+mn-cs"/>
                            </a:rPr>
                            <m:t>𝑁</m:t>
                          </m:r>
                        </m:e>
                        <m:sub>
                          <m:r>
                            <a:rPr lang="zh-CN" altLang="en-US" sz="1200" i="1" kern="1200">
                              <a:solidFill>
                                <a:schemeClr val="tx1"/>
                              </a:solidFill>
                              <a:latin typeface="Cambria Math" panose="02040503050406030204" pitchFamily="18" charset="0"/>
                              <a:ea typeface="宋体" panose="02010600030101010101" pitchFamily="2" charset="-122"/>
                              <a:cs typeface="+mn-cs"/>
                            </a:rPr>
                            <m:t>𝑦</m:t>
                          </m:r>
                        </m:sub>
                      </m:sSub>
                      <m:sSub>
                        <m:sSubPr>
                          <m:ctrlPr>
                            <a:rPr lang="zh-CN" altLang="en-US" sz="1200" i="1" kern="1200">
                              <a:solidFill>
                                <a:schemeClr val="tx1"/>
                              </a:solidFill>
                              <a:latin typeface="Cambria Math" panose="02040503050406030204" pitchFamily="18" charset="0"/>
                              <a:ea typeface="宋体" panose="02010600030101010101" pitchFamily="2" charset="-122"/>
                              <a:cs typeface="+mn-cs"/>
                            </a:rPr>
                          </m:ctrlPr>
                        </m:sSubPr>
                        <m:e>
                          <m:r>
                            <a:rPr lang="zh-CN" altLang="en-US" sz="1200" i="1" kern="1200">
                              <a:solidFill>
                                <a:schemeClr val="tx1"/>
                              </a:solidFill>
                              <a:latin typeface="Cambria Math" panose="02040503050406030204" pitchFamily="18" charset="0"/>
                              <a:ea typeface="宋体" panose="02010600030101010101" pitchFamily="2" charset="-122"/>
                              <a:cs typeface="+mn-cs"/>
                            </a:rPr>
                            <m:t>𝑎</m:t>
                          </m:r>
                        </m:e>
                        <m:sub>
                          <m:r>
                            <a:rPr lang="zh-CN" altLang="en-US" sz="1200" i="1" kern="1200">
                              <a:solidFill>
                                <a:schemeClr val="tx1"/>
                              </a:solidFill>
                              <a:latin typeface="Cambria Math" panose="02040503050406030204" pitchFamily="18" charset="0"/>
                              <a:ea typeface="宋体" panose="02010600030101010101" pitchFamily="2" charset="-122"/>
                              <a:cs typeface="+mn-cs"/>
                            </a:rPr>
                            <m:t>𝑦</m:t>
                          </m:r>
                        </m:sub>
                      </m:sSub>
                    </m:oMath>
                  </m:oMathPara>
                </a14:m>
                <a:endParaRPr lang="en-US" altLang="zh-CN" dirty="0"/>
              </a:p>
              <a:p>
                <a:pPr/>
                <a14:m>
                  <m:oMathPara xmlns:m="http://schemas.openxmlformats.org/officeDocument/2006/math">
                    <m:oMathParaPr>
                      <m:jc m:val="centerGroup"/>
                    </m:oMathParaPr>
                    <m:oMath xmlns:m="http://schemas.openxmlformats.org/officeDocument/2006/math">
                      <m:sSub>
                        <m:sSubPr>
                          <m:ctrlPr>
                            <a:rPr lang="zh-CN" altLang="en-US" sz="1200" i="1" kern="1200" smtClean="0">
                              <a:solidFill>
                                <a:schemeClr val="tx1"/>
                              </a:solidFill>
                              <a:latin typeface="Cambria Math" panose="02040503050406030204" pitchFamily="18" charset="0"/>
                              <a:ea typeface="宋体" panose="02010600030101010101" pitchFamily="2" charset="-122"/>
                              <a:cs typeface="+mn-cs"/>
                            </a:rPr>
                          </m:ctrlPr>
                        </m:sSubPr>
                        <m:e>
                          <m:r>
                            <a:rPr lang="zh-CN" altLang="en-US" sz="1200" i="1" kern="1200">
                              <a:solidFill>
                                <a:schemeClr val="tx1"/>
                              </a:solidFill>
                              <a:latin typeface="Cambria Math" panose="02040503050406030204" pitchFamily="18" charset="0"/>
                              <a:ea typeface="宋体" panose="02010600030101010101" pitchFamily="2" charset="-122"/>
                              <a:cs typeface="+mn-cs"/>
                            </a:rPr>
                            <m:t>𝐿</m:t>
                          </m:r>
                        </m:e>
                        <m:sub>
                          <m:r>
                            <a:rPr lang="zh-CN" altLang="en-US" sz="1200" i="1" kern="1200">
                              <a:solidFill>
                                <a:schemeClr val="tx1"/>
                              </a:solidFill>
                              <a:latin typeface="Cambria Math" panose="02040503050406030204" pitchFamily="18" charset="0"/>
                              <a:ea typeface="宋体" panose="02010600030101010101" pitchFamily="2" charset="-122"/>
                              <a:cs typeface="+mn-cs"/>
                            </a:rPr>
                            <m:t>𝑧</m:t>
                          </m:r>
                        </m:sub>
                      </m:sSub>
                      <m:r>
                        <a:rPr lang="zh-CN" altLang="en-US" sz="1200" i="0" kern="1200">
                          <a:solidFill>
                            <a:schemeClr val="tx1"/>
                          </a:solidFill>
                          <a:latin typeface="Cambria Math" panose="02040503050406030204" pitchFamily="18" charset="0"/>
                          <a:ea typeface="宋体" panose="02010600030101010101" pitchFamily="2" charset="-122"/>
                          <a:cs typeface="+mn-cs"/>
                        </a:rPr>
                        <m:t>=</m:t>
                      </m:r>
                      <m:sSub>
                        <m:sSubPr>
                          <m:ctrlPr>
                            <a:rPr lang="zh-CN" altLang="en-US" sz="1200" i="1" kern="1200">
                              <a:solidFill>
                                <a:schemeClr val="tx1"/>
                              </a:solidFill>
                              <a:latin typeface="Cambria Math" panose="02040503050406030204" pitchFamily="18" charset="0"/>
                              <a:ea typeface="宋体" panose="02010600030101010101" pitchFamily="2" charset="-122"/>
                              <a:cs typeface="+mn-cs"/>
                            </a:rPr>
                          </m:ctrlPr>
                        </m:sSubPr>
                        <m:e>
                          <m:r>
                            <a:rPr lang="zh-CN" altLang="en-US" sz="1200" i="1" kern="1200">
                              <a:solidFill>
                                <a:schemeClr val="tx1"/>
                              </a:solidFill>
                              <a:latin typeface="Cambria Math" panose="02040503050406030204" pitchFamily="18" charset="0"/>
                              <a:ea typeface="宋体" panose="02010600030101010101" pitchFamily="2" charset="-122"/>
                              <a:cs typeface="+mn-cs"/>
                            </a:rPr>
                            <m:t>𝑁</m:t>
                          </m:r>
                        </m:e>
                        <m:sub>
                          <m:r>
                            <a:rPr lang="zh-CN" altLang="en-US" sz="1200" i="1" kern="1200">
                              <a:solidFill>
                                <a:schemeClr val="tx1"/>
                              </a:solidFill>
                              <a:latin typeface="Cambria Math" panose="02040503050406030204" pitchFamily="18" charset="0"/>
                              <a:ea typeface="宋体" panose="02010600030101010101" pitchFamily="2" charset="-122"/>
                              <a:cs typeface="+mn-cs"/>
                            </a:rPr>
                            <m:t>𝑧</m:t>
                          </m:r>
                        </m:sub>
                      </m:sSub>
                      <m:sSub>
                        <m:sSubPr>
                          <m:ctrlPr>
                            <a:rPr lang="zh-CN" altLang="en-US" sz="1200" i="1" kern="1200">
                              <a:solidFill>
                                <a:schemeClr val="tx1"/>
                              </a:solidFill>
                              <a:latin typeface="Cambria Math" panose="02040503050406030204" pitchFamily="18" charset="0"/>
                              <a:ea typeface="宋体" panose="02010600030101010101" pitchFamily="2" charset="-122"/>
                              <a:cs typeface="+mn-cs"/>
                            </a:rPr>
                          </m:ctrlPr>
                        </m:sSubPr>
                        <m:e>
                          <m:r>
                            <a:rPr lang="zh-CN" altLang="en-US" sz="1200" i="1" kern="1200">
                              <a:solidFill>
                                <a:schemeClr val="tx1"/>
                              </a:solidFill>
                              <a:latin typeface="Cambria Math" panose="02040503050406030204" pitchFamily="18" charset="0"/>
                              <a:ea typeface="宋体" panose="02010600030101010101" pitchFamily="2" charset="-122"/>
                              <a:cs typeface="+mn-cs"/>
                            </a:rPr>
                            <m:t>𝑎</m:t>
                          </m:r>
                        </m:e>
                        <m:sub>
                          <m:r>
                            <a:rPr lang="zh-CN" altLang="en-US" sz="1200" i="1" kern="1200">
                              <a:solidFill>
                                <a:schemeClr val="tx1"/>
                              </a:solidFill>
                              <a:latin typeface="Cambria Math" panose="02040503050406030204" pitchFamily="18" charset="0"/>
                              <a:ea typeface="宋体" panose="02010600030101010101" pitchFamily="2" charset="-122"/>
                              <a:cs typeface="+mn-cs"/>
                            </a:rPr>
                            <m:t>𝑧</m:t>
                          </m:r>
                        </m:sub>
                      </m:sSub>
                    </m:oMath>
                  </m:oMathPara>
                </a14:m>
                <a:endParaRPr lang="en-US" altLang="zh-CN" dirty="0"/>
              </a:p>
              <a:p>
                <a:endParaRPr lang="en-US" altLang="zh-CN"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200" kern="1200" dirty="0">
                    <a:solidFill>
                      <a:schemeClr val="tx1"/>
                    </a:solidFill>
                    <a:effectLst/>
                    <a:latin typeface="Arial" panose="020B0604020202020204" pitchFamily="34" charset="0"/>
                    <a:ea typeface="宋体" panose="02010600030101010101" pitchFamily="2" charset="-122"/>
                    <a:cs typeface="+mn-cs"/>
                  </a:rPr>
                  <a:t>为了处理在有限空间中电子的运动状态，</a:t>
                </a:r>
                <a:r>
                  <a:rPr lang="en-US" altLang="zh-CN" sz="1200" kern="1200" dirty="0">
                    <a:solidFill>
                      <a:schemeClr val="tx1"/>
                    </a:solidFill>
                    <a:effectLst/>
                    <a:latin typeface="Arial" panose="020B0604020202020204" pitchFamily="34" charset="0"/>
                    <a:ea typeface="宋体" panose="02010600030101010101" pitchFamily="2" charset="-122"/>
                    <a:cs typeface="+mn-cs"/>
                  </a:rPr>
                  <a:t>1921</a:t>
                </a:r>
                <a:r>
                  <a:rPr lang="zh-CN" altLang="zh-CN" sz="1200" kern="1200" dirty="0">
                    <a:solidFill>
                      <a:schemeClr val="tx1"/>
                    </a:solidFill>
                    <a:effectLst/>
                    <a:latin typeface="Arial" panose="020B0604020202020204" pitchFamily="34" charset="0"/>
                    <a:ea typeface="宋体" panose="02010600030101010101" pitchFamily="2" charset="-122"/>
                    <a:cs typeface="+mn-cs"/>
                  </a:rPr>
                  <a:t>年波恩和希尔伯特的学生</a:t>
                </a:r>
                <a:r>
                  <a:rPr lang="zh-CN" altLang="zh-CN" sz="1200" b="0" kern="1200" dirty="0">
                    <a:solidFill>
                      <a:schemeClr val="tx1"/>
                    </a:solidFill>
                    <a:effectLst/>
                    <a:latin typeface="Arial" panose="020B0604020202020204" pitchFamily="34" charset="0"/>
                    <a:ea typeface="宋体" panose="02010600030101010101" pitchFamily="2" charset="-122"/>
                    <a:cs typeface="+mn-cs"/>
                  </a:rPr>
                  <a:t>冯·卡门提出了著名的波恩</a:t>
                </a:r>
                <a:r>
                  <a:rPr lang="en-US" altLang="zh-CN" sz="1200" b="0" kern="1200" dirty="0">
                    <a:solidFill>
                      <a:schemeClr val="tx1"/>
                    </a:solidFill>
                    <a:effectLst/>
                    <a:latin typeface="Arial" panose="020B0604020202020204" pitchFamily="34" charset="0"/>
                    <a:ea typeface="宋体" panose="02010600030101010101" pitchFamily="2" charset="-122"/>
                    <a:cs typeface="+mn-cs"/>
                  </a:rPr>
                  <a:t>-</a:t>
                </a:r>
                <a:r>
                  <a:rPr lang="zh-CN" altLang="zh-CN" sz="1200" b="0" kern="1200" dirty="0">
                    <a:solidFill>
                      <a:schemeClr val="tx1"/>
                    </a:solidFill>
                    <a:effectLst/>
                    <a:latin typeface="Arial" panose="020B0604020202020204" pitchFamily="34" charset="0"/>
                    <a:ea typeface="宋体" panose="02010600030101010101" pitchFamily="2" charset="-122"/>
                    <a:cs typeface="+mn-cs"/>
                  </a:rPr>
                  <a:t>卡门条件，也称为周期性边界条件。</a:t>
                </a:r>
                <a:endParaRPr lang="en-US" altLang="zh-CN" b="0"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sz="1200" kern="1200" dirty="0">
                    <a:solidFill>
                      <a:schemeClr val="tx1"/>
                    </a:solidFill>
                    <a:effectLst/>
                    <a:latin typeface="Arial" panose="020B0604020202020204" pitchFamily="34" charset="0"/>
                    <a:ea typeface="宋体" panose="02010600030101010101" pitchFamily="2" charset="-122"/>
                    <a:cs typeface="+mn-cs"/>
                  </a:rPr>
                  <a:t>即</a:t>
                </a:r>
                <a:r>
                  <a:rPr lang="zh-CN" altLang="zh-CN" sz="1200" kern="1200" dirty="0">
                    <a:solidFill>
                      <a:schemeClr val="tx1"/>
                    </a:solidFill>
                    <a:effectLst/>
                    <a:latin typeface="Arial" panose="020B0604020202020204" pitchFamily="34" charset="0"/>
                    <a:ea typeface="宋体" panose="02010600030101010101" pitchFamily="2" charset="-122"/>
                    <a:cs typeface="+mn-cs"/>
                  </a:rPr>
                  <a:t>固体中的波以晶体总的宏观尺度为周期： </a:t>
                </a:r>
              </a:p>
              <a:p>
                <a:pPr/>
                <a14:m>
                  <m:oMathPara xmlns:m="http://schemas.openxmlformats.org/officeDocument/2006/math">
                    <m:oMathParaPr>
                      <m:jc m:val="centerGroup"/>
                    </m:oMathParaPr>
                    <m:oMath xmlns:m="http://schemas.openxmlformats.org/officeDocument/2006/math">
                      <m:d>
                        <m:dPr>
                          <m:begChr m:val=""/>
                          <m:ctrlPr>
                            <a:rPr lang="zh-CN" altLang="en-US" sz="1200" i="1" kern="1200" smtClean="0">
                              <a:solidFill>
                                <a:schemeClr val="tx1"/>
                              </a:solidFill>
                              <a:latin typeface="Cambria Math" panose="02040503050406030204" pitchFamily="18" charset="0"/>
                              <a:ea typeface="宋体" panose="02010600030101010101" pitchFamily="2" charset="-122"/>
                              <a:cs typeface="+mn-cs"/>
                            </a:rPr>
                          </m:ctrlPr>
                        </m:dPr>
                        <m:e>
                          <m:sSub>
                            <m:sSubPr>
                              <m:ctrlPr>
                                <a:rPr lang="zh-CN" altLang="en-US" sz="1200" i="1" kern="1200">
                                  <a:solidFill>
                                    <a:schemeClr val="tx1"/>
                                  </a:solidFill>
                                  <a:latin typeface="Cambria Math" panose="02040503050406030204" pitchFamily="18" charset="0"/>
                                  <a:ea typeface="宋体" panose="02010600030101010101" pitchFamily="2" charset="-122"/>
                                  <a:cs typeface="+mn-cs"/>
                                </a:rPr>
                              </m:ctrlPr>
                            </m:sSubPr>
                            <m:e>
                              <m:r>
                                <a:rPr lang="zh-CN" altLang="en-US" sz="1200" i="1" kern="1200">
                                  <a:solidFill>
                                    <a:schemeClr val="tx1"/>
                                  </a:solidFill>
                                  <a:latin typeface="Cambria Math" panose="02040503050406030204" pitchFamily="18" charset="0"/>
                                  <a:ea typeface="宋体" panose="02010600030101010101" pitchFamily="2" charset="-122"/>
                                  <a:cs typeface="+mn-cs"/>
                                </a:rPr>
                                <m:t>𝜓</m:t>
                              </m:r>
                            </m:e>
                            <m:sub>
                              <m:r>
                                <a:rPr lang="zh-CN" altLang="en-US" sz="1200" i="1" kern="1200">
                                  <a:solidFill>
                                    <a:schemeClr val="tx1"/>
                                  </a:solidFill>
                                  <a:latin typeface="Cambria Math" panose="02040503050406030204" pitchFamily="18" charset="0"/>
                                  <a:ea typeface="宋体" panose="02010600030101010101" pitchFamily="2" charset="-122"/>
                                  <a:cs typeface="+mn-cs"/>
                                </a:rPr>
                                <m:t>𝑘</m:t>
                              </m:r>
                            </m:sub>
                          </m:sSub>
                          <m:r>
                            <a:rPr lang="zh-CN" altLang="en-US" sz="1200" i="0" kern="1200">
                              <a:solidFill>
                                <a:schemeClr val="tx1"/>
                              </a:solidFill>
                              <a:latin typeface="Cambria Math" panose="02040503050406030204" pitchFamily="18" charset="0"/>
                              <a:ea typeface="宋体" panose="02010600030101010101" pitchFamily="2" charset="-122"/>
                              <a:cs typeface="+mn-cs"/>
                            </a:rPr>
                            <m:t>(</m:t>
                          </m:r>
                          <m:r>
                            <a:rPr lang="zh-CN" altLang="en-US" sz="1200" i="1" kern="1200">
                              <a:solidFill>
                                <a:schemeClr val="tx1"/>
                              </a:solidFill>
                              <a:latin typeface="Cambria Math" panose="02040503050406030204" pitchFamily="18" charset="0"/>
                              <a:ea typeface="宋体" panose="02010600030101010101" pitchFamily="2" charset="-122"/>
                              <a:cs typeface="+mn-cs"/>
                            </a:rPr>
                            <m:t>𝑟</m:t>
                          </m:r>
                          <m:r>
                            <a:rPr lang="zh-CN" altLang="en-US" sz="1200" i="0" kern="1200">
                              <a:solidFill>
                                <a:schemeClr val="tx1"/>
                              </a:solidFill>
                              <a:latin typeface="Cambria Math" panose="02040503050406030204" pitchFamily="18" charset="0"/>
                              <a:ea typeface="宋体" panose="02010600030101010101" pitchFamily="2" charset="-122"/>
                              <a:cs typeface="+mn-cs"/>
                            </a:rPr>
                            <m:t>)=</m:t>
                          </m:r>
                          <m:sSub>
                            <m:sSubPr>
                              <m:ctrlPr>
                                <a:rPr lang="zh-CN" altLang="en-US" sz="1200" i="1" kern="1200">
                                  <a:solidFill>
                                    <a:schemeClr val="tx1"/>
                                  </a:solidFill>
                                  <a:latin typeface="Cambria Math" panose="02040503050406030204" pitchFamily="18" charset="0"/>
                                  <a:ea typeface="宋体" panose="02010600030101010101" pitchFamily="2" charset="-122"/>
                                  <a:cs typeface="+mn-cs"/>
                                </a:rPr>
                              </m:ctrlPr>
                            </m:sSubPr>
                            <m:e>
                              <m:r>
                                <a:rPr lang="zh-CN" altLang="en-US" sz="1200" i="1" kern="1200">
                                  <a:solidFill>
                                    <a:schemeClr val="tx1"/>
                                  </a:solidFill>
                                  <a:latin typeface="Cambria Math" panose="02040503050406030204" pitchFamily="18" charset="0"/>
                                  <a:ea typeface="宋体" panose="02010600030101010101" pitchFamily="2" charset="-122"/>
                                  <a:cs typeface="+mn-cs"/>
                                </a:rPr>
                                <m:t>𝜓</m:t>
                              </m:r>
                            </m:e>
                            <m:sub>
                              <m:r>
                                <a:rPr lang="zh-CN" altLang="en-US" sz="1200" i="1" kern="1200">
                                  <a:solidFill>
                                    <a:schemeClr val="tx1"/>
                                  </a:solidFill>
                                  <a:latin typeface="Cambria Math" panose="02040503050406030204" pitchFamily="18" charset="0"/>
                                  <a:ea typeface="宋体" panose="02010600030101010101" pitchFamily="2" charset="-122"/>
                                  <a:cs typeface="+mn-cs"/>
                                </a:rPr>
                                <m:t>𝑘</m:t>
                              </m:r>
                            </m:sub>
                          </m:sSub>
                          <m:r>
                            <a:rPr lang="zh-CN" altLang="en-US" sz="1200" i="0" kern="1200">
                              <a:solidFill>
                                <a:schemeClr val="tx1"/>
                              </a:solidFill>
                              <a:latin typeface="Cambria Math" panose="02040503050406030204" pitchFamily="18" charset="0"/>
                              <a:ea typeface="宋体" panose="02010600030101010101" pitchFamily="2" charset="-122"/>
                              <a:cs typeface="+mn-cs"/>
                            </a:rPr>
                            <m:t>(</m:t>
                          </m:r>
                          <m:r>
                            <a:rPr lang="zh-CN" altLang="en-US" sz="1200" i="1" kern="1200">
                              <a:solidFill>
                                <a:schemeClr val="tx1"/>
                              </a:solidFill>
                              <a:latin typeface="Cambria Math" panose="02040503050406030204" pitchFamily="18" charset="0"/>
                              <a:ea typeface="宋体" panose="02010600030101010101" pitchFamily="2" charset="-122"/>
                              <a:cs typeface="+mn-cs"/>
                            </a:rPr>
                            <m:t>𝑟</m:t>
                          </m:r>
                          <m:r>
                            <a:rPr lang="zh-CN" altLang="en-US" sz="1200" i="0" kern="1200">
                              <a:solidFill>
                                <a:schemeClr val="tx1"/>
                              </a:solidFill>
                              <a:latin typeface="Cambria Math" panose="02040503050406030204" pitchFamily="18" charset="0"/>
                              <a:ea typeface="宋体" panose="02010600030101010101" pitchFamily="2" charset="-122"/>
                              <a:cs typeface="+mn-cs"/>
                            </a:rPr>
                            <m:t>+</m:t>
                          </m:r>
                          <m:sSub>
                            <m:sSubPr>
                              <m:ctrlPr>
                                <a:rPr lang="zh-CN" altLang="en-US" sz="1200" i="1" kern="1200">
                                  <a:solidFill>
                                    <a:schemeClr val="tx1"/>
                                  </a:solidFill>
                                  <a:latin typeface="Cambria Math" panose="02040503050406030204" pitchFamily="18" charset="0"/>
                                  <a:ea typeface="宋体" panose="02010600030101010101" pitchFamily="2" charset="-122"/>
                                  <a:cs typeface="+mn-cs"/>
                                </a:rPr>
                              </m:ctrlPr>
                            </m:sSubPr>
                            <m:e>
                              <m:r>
                                <a:rPr lang="zh-CN" altLang="en-US" sz="1200" i="1" kern="1200">
                                  <a:solidFill>
                                    <a:schemeClr val="tx1"/>
                                  </a:solidFill>
                                  <a:latin typeface="Cambria Math" panose="02040503050406030204" pitchFamily="18" charset="0"/>
                                  <a:ea typeface="宋体" panose="02010600030101010101" pitchFamily="2" charset="-122"/>
                                  <a:cs typeface="+mn-cs"/>
                                </a:rPr>
                                <m:t>𝐿</m:t>
                              </m:r>
                            </m:e>
                            <m:sub>
                              <m:r>
                                <a:rPr lang="zh-CN" altLang="en-US" sz="1200" i="1" kern="1200">
                                  <a:solidFill>
                                    <a:schemeClr val="tx1"/>
                                  </a:solidFill>
                                  <a:latin typeface="Cambria Math" panose="02040503050406030204" pitchFamily="18" charset="0"/>
                                  <a:ea typeface="宋体" panose="02010600030101010101" pitchFamily="2" charset="-122"/>
                                  <a:cs typeface="+mn-cs"/>
                                </a:rPr>
                                <m:t>𝑖</m:t>
                              </m:r>
                            </m:sub>
                          </m:sSub>
                          <m:r>
                            <a:rPr lang="zh-CN" altLang="en-US" sz="1200" i="0" kern="1200">
                              <a:solidFill>
                                <a:schemeClr val="tx1"/>
                              </a:solidFill>
                              <a:latin typeface="Cambria Math" panose="02040503050406030204" pitchFamily="18" charset="0"/>
                              <a:ea typeface="宋体" panose="02010600030101010101" pitchFamily="2" charset="-122"/>
                              <a:cs typeface="+mn-cs"/>
                            </a:rPr>
                            <m:t>)=</m:t>
                          </m:r>
                          <m:sSub>
                            <m:sSubPr>
                              <m:ctrlPr>
                                <a:rPr lang="zh-CN" altLang="en-US" sz="1200" i="1" kern="1200">
                                  <a:solidFill>
                                    <a:schemeClr val="tx1"/>
                                  </a:solidFill>
                                  <a:latin typeface="Cambria Math" panose="02040503050406030204" pitchFamily="18" charset="0"/>
                                  <a:ea typeface="宋体" panose="02010600030101010101" pitchFamily="2" charset="-122"/>
                                  <a:cs typeface="+mn-cs"/>
                                </a:rPr>
                              </m:ctrlPr>
                            </m:sSubPr>
                            <m:e>
                              <m:r>
                                <a:rPr lang="zh-CN" altLang="en-US" sz="1200" i="1" kern="1200">
                                  <a:solidFill>
                                    <a:schemeClr val="tx1"/>
                                  </a:solidFill>
                                  <a:latin typeface="Cambria Math" panose="02040503050406030204" pitchFamily="18" charset="0"/>
                                  <a:ea typeface="宋体" panose="02010600030101010101" pitchFamily="2" charset="-122"/>
                                  <a:cs typeface="+mn-cs"/>
                                </a:rPr>
                                <m:t>𝜓</m:t>
                              </m:r>
                            </m:e>
                            <m:sub>
                              <m:r>
                                <a:rPr lang="zh-CN" altLang="en-US" sz="1200" i="1" kern="1200">
                                  <a:solidFill>
                                    <a:schemeClr val="tx1"/>
                                  </a:solidFill>
                                  <a:latin typeface="Cambria Math" panose="02040503050406030204" pitchFamily="18" charset="0"/>
                                  <a:ea typeface="宋体" panose="02010600030101010101" pitchFamily="2" charset="-122"/>
                                  <a:cs typeface="+mn-cs"/>
                                </a:rPr>
                                <m:t>𝑘</m:t>
                              </m:r>
                            </m:sub>
                          </m:sSub>
                          <m:r>
                            <a:rPr lang="zh-CN" altLang="en-US" sz="1200" i="0" kern="1200">
                              <a:solidFill>
                                <a:schemeClr val="tx1"/>
                              </a:solidFill>
                              <a:latin typeface="Cambria Math" panose="02040503050406030204" pitchFamily="18" charset="0"/>
                              <a:ea typeface="宋体" panose="02010600030101010101" pitchFamily="2" charset="-122"/>
                              <a:cs typeface="+mn-cs"/>
                            </a:rPr>
                            <m:t>(</m:t>
                          </m:r>
                          <m:r>
                            <a:rPr lang="zh-CN" altLang="en-US" sz="1200" i="1" kern="1200">
                              <a:solidFill>
                                <a:schemeClr val="tx1"/>
                              </a:solidFill>
                              <a:latin typeface="Cambria Math" panose="02040503050406030204" pitchFamily="18" charset="0"/>
                              <a:ea typeface="宋体" panose="02010600030101010101" pitchFamily="2" charset="-122"/>
                              <a:cs typeface="+mn-cs"/>
                            </a:rPr>
                            <m:t>𝑟</m:t>
                          </m:r>
                          <m:r>
                            <a:rPr lang="zh-CN" altLang="en-US" sz="1200" i="0" kern="1200">
                              <a:solidFill>
                                <a:schemeClr val="tx1"/>
                              </a:solidFill>
                              <a:latin typeface="Cambria Math" panose="02040503050406030204" pitchFamily="18" charset="0"/>
                              <a:ea typeface="宋体" panose="02010600030101010101" pitchFamily="2" charset="-122"/>
                              <a:cs typeface="+mn-cs"/>
                            </a:rPr>
                            <m:t>+</m:t>
                          </m:r>
                          <m:sSub>
                            <m:sSubPr>
                              <m:ctrlPr>
                                <a:rPr lang="zh-CN" altLang="en-US" sz="1200" i="1" kern="1200">
                                  <a:solidFill>
                                    <a:schemeClr val="tx1"/>
                                  </a:solidFill>
                                  <a:latin typeface="Cambria Math" panose="02040503050406030204" pitchFamily="18" charset="0"/>
                                  <a:ea typeface="宋体" panose="02010600030101010101" pitchFamily="2" charset="-122"/>
                                  <a:cs typeface="+mn-cs"/>
                                </a:rPr>
                              </m:ctrlPr>
                            </m:sSubPr>
                            <m:e>
                              <m:r>
                                <a:rPr lang="zh-CN" altLang="en-US" sz="1200" i="1" kern="1200">
                                  <a:solidFill>
                                    <a:schemeClr val="tx1"/>
                                  </a:solidFill>
                                  <a:latin typeface="Cambria Math" panose="02040503050406030204" pitchFamily="18" charset="0"/>
                                  <a:ea typeface="宋体" panose="02010600030101010101" pitchFamily="2" charset="-122"/>
                                  <a:cs typeface="+mn-cs"/>
                                </a:rPr>
                                <m:t>𝑁</m:t>
                              </m:r>
                            </m:e>
                            <m:sub>
                              <m:r>
                                <a:rPr lang="zh-CN" altLang="en-US" sz="1200" i="1" kern="1200">
                                  <a:solidFill>
                                    <a:schemeClr val="tx1"/>
                                  </a:solidFill>
                                  <a:latin typeface="Cambria Math" panose="02040503050406030204" pitchFamily="18" charset="0"/>
                                  <a:ea typeface="宋体" panose="02010600030101010101" pitchFamily="2" charset="-122"/>
                                  <a:cs typeface="+mn-cs"/>
                                </a:rPr>
                                <m:t>𝑖</m:t>
                              </m:r>
                            </m:sub>
                          </m:sSub>
                          <m:sSub>
                            <m:sSubPr>
                              <m:ctrlPr>
                                <a:rPr lang="zh-CN" altLang="en-US" sz="1200" i="1" kern="1200">
                                  <a:solidFill>
                                    <a:schemeClr val="tx1"/>
                                  </a:solidFill>
                                  <a:latin typeface="Cambria Math" panose="02040503050406030204" pitchFamily="18" charset="0"/>
                                  <a:ea typeface="宋体" panose="02010600030101010101" pitchFamily="2" charset="-122"/>
                                  <a:cs typeface="+mn-cs"/>
                                </a:rPr>
                              </m:ctrlPr>
                            </m:sSubPr>
                            <m:e>
                              <m:r>
                                <a:rPr lang="zh-CN" altLang="en-US" sz="1200" i="1" kern="1200">
                                  <a:solidFill>
                                    <a:schemeClr val="tx1"/>
                                  </a:solidFill>
                                  <a:latin typeface="Cambria Math" panose="02040503050406030204" pitchFamily="18" charset="0"/>
                                  <a:ea typeface="宋体" panose="02010600030101010101" pitchFamily="2" charset="-122"/>
                                  <a:cs typeface="+mn-cs"/>
                                </a:rPr>
                                <m:t>𝛼</m:t>
                              </m:r>
                            </m:e>
                            <m:sub>
                              <m:r>
                                <a:rPr lang="zh-CN" altLang="en-US" sz="1200" i="1" kern="1200">
                                  <a:solidFill>
                                    <a:schemeClr val="tx1"/>
                                  </a:solidFill>
                                  <a:latin typeface="Cambria Math" panose="02040503050406030204" pitchFamily="18" charset="0"/>
                                  <a:ea typeface="宋体" panose="02010600030101010101" pitchFamily="2" charset="-122"/>
                                  <a:cs typeface="+mn-cs"/>
                                </a:rPr>
                                <m:t>𝑖</m:t>
                              </m:r>
                            </m:sub>
                          </m:sSub>
                        </m:e>
                      </m:d>
                    </m:oMath>
                  </m:oMathPara>
                </a14:m>
                <a:endParaRPr lang="zh-CN" altLang="en-US" dirty="0"/>
              </a:p>
            </p:txBody>
          </p:sp>
        </mc:Choice>
        <mc:Fallback xmlns="">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200" kern="1200" dirty="0">
                    <a:solidFill>
                      <a:schemeClr val="tx1"/>
                    </a:solidFill>
                    <a:effectLst/>
                    <a:latin typeface="Arial" panose="020B0604020202020204" pitchFamily="34" charset="0"/>
                    <a:ea typeface="宋体" panose="02010600030101010101" pitchFamily="2" charset="-122"/>
                    <a:cs typeface="+mn-cs"/>
                  </a:rPr>
                  <a:t> 实际的晶体都是具有有限尺寸、有边界的。设晶体为平行六面体，其棱边</a:t>
                </a:r>
                <a:r>
                  <a:rPr lang="en-US" altLang="zh-CN" sz="1200" i="1" kern="1200" dirty="0">
                    <a:solidFill>
                      <a:schemeClr val="tx1"/>
                    </a:solidFill>
                    <a:effectLst/>
                    <a:latin typeface="Arial" panose="020B0604020202020204" pitchFamily="34" charset="0"/>
                    <a:ea typeface="宋体" panose="02010600030101010101" pitchFamily="2" charset="-122"/>
                    <a:cs typeface="+mn-cs"/>
                  </a:rPr>
                  <a:t>L</a:t>
                </a:r>
                <a:r>
                  <a:rPr lang="en-US" altLang="zh-CN" sz="1200" i="1" kern="1200" baseline="-25000" dirty="0">
                    <a:solidFill>
                      <a:schemeClr val="tx1"/>
                    </a:solidFill>
                    <a:effectLst/>
                    <a:latin typeface="Arial" panose="020B0604020202020204" pitchFamily="34" charset="0"/>
                    <a:ea typeface="宋体" panose="02010600030101010101" pitchFamily="2" charset="-122"/>
                    <a:cs typeface="+mn-cs"/>
                  </a:rPr>
                  <a:t>x</a:t>
                </a:r>
                <a:r>
                  <a:rPr lang="zh-CN" altLang="zh-CN" sz="1200" kern="1200" dirty="0">
                    <a:solidFill>
                      <a:schemeClr val="tx1"/>
                    </a:solidFill>
                    <a:effectLst/>
                    <a:latin typeface="Arial" panose="020B0604020202020204" pitchFamily="34" charset="0"/>
                    <a:ea typeface="宋体" panose="02010600030101010101" pitchFamily="2" charset="-122"/>
                    <a:cs typeface="+mn-cs"/>
                  </a:rPr>
                  <a:t>、</a:t>
                </a:r>
                <a:r>
                  <a:rPr lang="en-US" altLang="zh-CN" sz="1200" i="1" kern="1200" dirty="0">
                    <a:solidFill>
                      <a:schemeClr val="tx1"/>
                    </a:solidFill>
                    <a:effectLst/>
                    <a:latin typeface="Arial" panose="020B0604020202020204" pitchFamily="34" charset="0"/>
                    <a:ea typeface="宋体" panose="02010600030101010101" pitchFamily="2" charset="-122"/>
                    <a:cs typeface="+mn-cs"/>
                  </a:rPr>
                  <a:t>L</a:t>
                </a:r>
                <a:r>
                  <a:rPr lang="en-US" altLang="zh-CN" sz="1200" i="1" kern="1200" baseline="-25000" dirty="0">
                    <a:solidFill>
                      <a:schemeClr val="tx1"/>
                    </a:solidFill>
                    <a:effectLst/>
                    <a:latin typeface="Arial" panose="020B0604020202020204" pitchFamily="34" charset="0"/>
                    <a:ea typeface="宋体" panose="02010600030101010101" pitchFamily="2" charset="-122"/>
                    <a:cs typeface="+mn-cs"/>
                  </a:rPr>
                  <a:t>y</a:t>
                </a:r>
                <a:r>
                  <a:rPr lang="zh-CN" altLang="zh-CN" sz="1200" kern="1200" dirty="0">
                    <a:solidFill>
                      <a:schemeClr val="tx1"/>
                    </a:solidFill>
                    <a:effectLst/>
                    <a:latin typeface="Arial" panose="020B0604020202020204" pitchFamily="34" charset="0"/>
                    <a:ea typeface="宋体" panose="02010600030101010101" pitchFamily="2" charset="-122"/>
                    <a:cs typeface="+mn-cs"/>
                  </a:rPr>
                  <a:t>、</a:t>
                </a:r>
                <a:r>
                  <a:rPr lang="en-US" altLang="zh-CN" sz="1200" i="1" kern="1200" dirty="0" err="1">
                    <a:solidFill>
                      <a:schemeClr val="tx1"/>
                    </a:solidFill>
                    <a:effectLst/>
                    <a:latin typeface="Arial" panose="020B0604020202020204" pitchFamily="34" charset="0"/>
                    <a:ea typeface="宋体" panose="02010600030101010101" pitchFamily="2" charset="-122"/>
                    <a:cs typeface="+mn-cs"/>
                  </a:rPr>
                  <a:t>L</a:t>
                </a:r>
                <a:r>
                  <a:rPr lang="en-US" altLang="zh-CN" sz="1200" i="1" kern="1200" baseline="-25000" dirty="0" err="1">
                    <a:solidFill>
                      <a:schemeClr val="tx1"/>
                    </a:solidFill>
                    <a:effectLst/>
                    <a:latin typeface="Arial" panose="020B0604020202020204" pitchFamily="34" charset="0"/>
                    <a:ea typeface="宋体" panose="02010600030101010101" pitchFamily="2" charset="-122"/>
                    <a:cs typeface="+mn-cs"/>
                  </a:rPr>
                  <a:t>z</a:t>
                </a:r>
                <a:r>
                  <a:rPr lang="en-US" altLang="zh-CN" sz="1200" i="1" kern="1200" baseline="-25000" dirty="0">
                    <a:solidFill>
                      <a:schemeClr val="tx1"/>
                    </a:solidFill>
                    <a:effectLst/>
                    <a:latin typeface="Arial" panose="020B0604020202020204" pitchFamily="34" charset="0"/>
                    <a:ea typeface="宋体" panose="02010600030101010101" pitchFamily="2" charset="-122"/>
                    <a:cs typeface="+mn-cs"/>
                  </a:rPr>
                  <a:t> </a:t>
                </a:r>
                <a:r>
                  <a:rPr lang="zh-CN" altLang="zh-CN" sz="1200" kern="1200" dirty="0">
                    <a:solidFill>
                      <a:schemeClr val="tx1"/>
                    </a:solidFill>
                    <a:effectLst/>
                    <a:latin typeface="Arial" panose="020B0604020202020204" pitchFamily="34" charset="0"/>
                    <a:ea typeface="宋体" panose="02010600030101010101" pitchFamily="2" charset="-122"/>
                    <a:cs typeface="+mn-cs"/>
                  </a:rPr>
                  <a:t>分别沿原胞三个基矢</a:t>
                </a:r>
                <a:r>
                  <a:rPr lang="zh-CN" altLang="en-US" sz="1200" i="0" kern="1200">
                    <a:solidFill>
                      <a:schemeClr val="tx1"/>
                    </a:solidFill>
                    <a:latin typeface="Cambria Math" panose="02040503050406030204" pitchFamily="18" charset="0"/>
                    <a:ea typeface="宋体" panose="02010600030101010101" pitchFamily="2" charset="-122"/>
                    <a:cs typeface="+mn-cs"/>
                  </a:rPr>
                  <a:t>𝛼_</a:t>
                </a:r>
                <a:r>
                  <a:rPr lang="en-US" altLang="zh-CN" sz="1200" b="0" i="0" kern="1200">
                    <a:solidFill>
                      <a:schemeClr val="tx1"/>
                    </a:solidFill>
                    <a:latin typeface="Cambria Math" panose="02040503050406030204" pitchFamily="18" charset="0"/>
                    <a:ea typeface="宋体" panose="02010600030101010101" pitchFamily="2" charset="-122"/>
                    <a:cs typeface="+mn-cs"/>
                  </a:rPr>
                  <a:t>𝑥</a:t>
                </a:r>
                <a:r>
                  <a:rPr lang="zh-CN" altLang="zh-CN" sz="1200" kern="1200" dirty="0">
                    <a:solidFill>
                      <a:schemeClr val="tx1"/>
                    </a:solidFill>
                    <a:effectLst/>
                    <a:latin typeface="Arial" panose="020B0604020202020204" pitchFamily="34" charset="0"/>
                    <a:ea typeface="宋体" panose="02010600030101010101" pitchFamily="2" charset="-122"/>
                    <a:cs typeface="+mn-cs"/>
                  </a:rPr>
                  <a:t>、</a:t>
                </a:r>
                <a:r>
                  <a:rPr lang="zh-CN" altLang="en-US" sz="1200" i="0" kern="1200">
                    <a:solidFill>
                      <a:schemeClr val="tx1"/>
                    </a:solidFill>
                    <a:latin typeface="Cambria Math" panose="02040503050406030204" pitchFamily="18" charset="0"/>
                    <a:ea typeface="宋体" panose="02010600030101010101" pitchFamily="2" charset="-122"/>
                    <a:cs typeface="+mn-cs"/>
                  </a:rPr>
                  <a:t>𝛼_</a:t>
                </a:r>
                <a:r>
                  <a:rPr lang="en-US" altLang="zh-CN" sz="1200" b="0" i="0" kern="1200">
                    <a:solidFill>
                      <a:schemeClr val="tx1"/>
                    </a:solidFill>
                    <a:latin typeface="Cambria Math" panose="02040503050406030204" pitchFamily="18" charset="0"/>
                    <a:ea typeface="宋体" panose="02010600030101010101" pitchFamily="2" charset="-122"/>
                    <a:cs typeface="+mn-cs"/>
                  </a:rPr>
                  <a:t>𝑦</a:t>
                </a:r>
                <a:r>
                  <a:rPr lang="zh-CN" altLang="zh-CN" sz="1200" kern="1200" dirty="0">
                    <a:solidFill>
                      <a:schemeClr val="tx1"/>
                    </a:solidFill>
                    <a:effectLst/>
                    <a:latin typeface="Arial" panose="020B0604020202020204" pitchFamily="34" charset="0"/>
                    <a:ea typeface="宋体" panose="02010600030101010101" pitchFamily="2" charset="-122"/>
                    <a:cs typeface="+mn-cs"/>
                  </a:rPr>
                  <a:t>、</a:t>
                </a:r>
                <a:r>
                  <a:rPr lang="zh-CN" altLang="en-US" sz="1200" i="0" kern="1200">
                    <a:solidFill>
                      <a:schemeClr val="tx1"/>
                    </a:solidFill>
                    <a:latin typeface="Cambria Math" panose="02040503050406030204" pitchFamily="18" charset="0"/>
                    <a:ea typeface="宋体" panose="02010600030101010101" pitchFamily="2" charset="-122"/>
                    <a:cs typeface="+mn-cs"/>
                  </a:rPr>
                  <a:t>𝛼_</a:t>
                </a:r>
                <a:r>
                  <a:rPr lang="en-US" altLang="zh-CN" sz="1200" b="0" i="0" kern="1200">
                    <a:solidFill>
                      <a:schemeClr val="tx1"/>
                    </a:solidFill>
                    <a:latin typeface="Cambria Math" panose="02040503050406030204" pitchFamily="18" charset="0"/>
                    <a:ea typeface="宋体" panose="02010600030101010101" pitchFamily="2" charset="-122"/>
                    <a:cs typeface="+mn-cs"/>
                  </a:rPr>
                  <a:t>𝑧</a:t>
                </a:r>
                <a:r>
                  <a:rPr lang="zh-CN" altLang="zh-CN" sz="1200" kern="1200" dirty="0">
                    <a:solidFill>
                      <a:schemeClr val="tx1"/>
                    </a:solidFill>
                    <a:effectLst/>
                    <a:latin typeface="Arial" panose="020B0604020202020204" pitchFamily="34" charset="0"/>
                    <a:ea typeface="宋体" panose="02010600030101010101" pitchFamily="2" charset="-122"/>
                    <a:cs typeface="+mn-cs"/>
                  </a:rPr>
                  <a:t>方向，三个基矢的长度为</a:t>
                </a:r>
                <a:r>
                  <a:rPr lang="zh-CN" altLang="en-US" sz="1200" i="0" kern="1200">
                    <a:solidFill>
                      <a:schemeClr val="tx1"/>
                    </a:solidFill>
                    <a:latin typeface="Cambria Math" panose="02040503050406030204" pitchFamily="18" charset="0"/>
                    <a:ea typeface="宋体" panose="02010600030101010101" pitchFamily="2" charset="-122"/>
                    <a:cs typeface="+mn-cs"/>
                  </a:rPr>
                  <a:t>𝑎_𝑥</a:t>
                </a:r>
                <a:r>
                  <a:rPr lang="zh-CN" altLang="zh-CN" sz="1200" kern="1200" dirty="0">
                    <a:solidFill>
                      <a:schemeClr val="tx1"/>
                    </a:solidFill>
                    <a:effectLst/>
                    <a:latin typeface="Arial" panose="020B0604020202020204" pitchFamily="34" charset="0"/>
                    <a:ea typeface="宋体" panose="02010600030101010101" pitchFamily="2" charset="-122"/>
                    <a:cs typeface="+mn-cs"/>
                  </a:rPr>
                  <a:t>、</a:t>
                </a:r>
                <a:r>
                  <a:rPr lang="zh-CN" altLang="en-US" sz="1200" i="0" kern="1200">
                    <a:solidFill>
                      <a:schemeClr val="tx1"/>
                    </a:solidFill>
                    <a:latin typeface="Cambria Math" panose="02040503050406030204" pitchFamily="18" charset="0"/>
                    <a:ea typeface="宋体" panose="02010600030101010101" pitchFamily="2" charset="-122"/>
                    <a:cs typeface="+mn-cs"/>
                  </a:rPr>
                  <a:t>𝑎_𝑦</a:t>
                </a:r>
                <a:r>
                  <a:rPr lang="zh-CN" altLang="zh-CN" sz="1200" kern="1200" dirty="0">
                    <a:solidFill>
                      <a:schemeClr val="tx1"/>
                    </a:solidFill>
                    <a:effectLst/>
                    <a:latin typeface="Arial" panose="020B0604020202020204" pitchFamily="34" charset="0"/>
                    <a:ea typeface="宋体" panose="02010600030101010101" pitchFamily="2" charset="-122"/>
                    <a:cs typeface="+mn-cs"/>
                  </a:rPr>
                  <a:t>、</a:t>
                </a:r>
                <a:r>
                  <a:rPr lang="zh-CN" altLang="en-US" sz="1200" i="0" kern="1200">
                    <a:solidFill>
                      <a:schemeClr val="tx1"/>
                    </a:solidFill>
                    <a:latin typeface="Cambria Math" panose="02040503050406030204" pitchFamily="18" charset="0"/>
                    <a:ea typeface="宋体" panose="02010600030101010101" pitchFamily="2" charset="-122"/>
                    <a:cs typeface="+mn-cs"/>
                  </a:rPr>
                  <a:t>𝑎_𝑧</a:t>
                </a:r>
                <a:r>
                  <a:rPr lang="zh-CN" altLang="zh-CN" sz="1200" kern="1200" dirty="0">
                    <a:solidFill>
                      <a:schemeClr val="tx1"/>
                    </a:solidFill>
                    <a:effectLst/>
                    <a:latin typeface="Arial" panose="020B0604020202020204" pitchFamily="34" charset="0"/>
                    <a:ea typeface="宋体" panose="02010600030101010101" pitchFamily="2" charset="-122"/>
                    <a:cs typeface="+mn-cs"/>
                  </a:rPr>
                  <a:t>，</a:t>
                </a:r>
                <a:r>
                  <a:rPr lang="zh-CN" altLang="en-US" sz="1200" i="0" kern="1200">
                    <a:solidFill>
                      <a:schemeClr val="tx1"/>
                    </a:solidFill>
                    <a:latin typeface="Cambria Math" panose="02040503050406030204" pitchFamily="18" charset="0"/>
                    <a:ea typeface="宋体" panose="02010600030101010101" pitchFamily="2" charset="-122"/>
                    <a:cs typeface="+mn-cs"/>
                  </a:rPr>
                  <a:t>𝑁_𝑥</a:t>
                </a:r>
                <a:r>
                  <a:rPr lang="zh-CN" altLang="zh-CN" sz="1200" kern="1200" dirty="0">
                    <a:solidFill>
                      <a:schemeClr val="tx1"/>
                    </a:solidFill>
                    <a:effectLst/>
                    <a:latin typeface="Arial" panose="020B0604020202020204" pitchFamily="34" charset="0"/>
                    <a:ea typeface="宋体" panose="02010600030101010101" pitchFamily="2" charset="-122"/>
                    <a:cs typeface="+mn-cs"/>
                  </a:rPr>
                  <a:t>、</a:t>
                </a:r>
                <a:r>
                  <a:rPr lang="zh-CN" altLang="en-US" sz="1200" i="0" kern="1200">
                    <a:solidFill>
                      <a:schemeClr val="tx1"/>
                    </a:solidFill>
                    <a:latin typeface="Cambria Math" panose="02040503050406030204" pitchFamily="18" charset="0"/>
                    <a:ea typeface="宋体" panose="02010600030101010101" pitchFamily="2" charset="-122"/>
                    <a:cs typeface="+mn-cs"/>
                  </a:rPr>
                  <a:t>𝑁_𝑦</a:t>
                </a:r>
                <a:r>
                  <a:rPr lang="zh-CN" altLang="zh-CN" sz="1200" kern="1200" dirty="0">
                    <a:solidFill>
                      <a:schemeClr val="tx1"/>
                    </a:solidFill>
                    <a:effectLst/>
                    <a:latin typeface="Arial" panose="020B0604020202020204" pitchFamily="34" charset="0"/>
                    <a:ea typeface="宋体" panose="02010600030101010101" pitchFamily="2" charset="-122"/>
                    <a:cs typeface="+mn-cs"/>
                  </a:rPr>
                  <a:t>、</a:t>
                </a:r>
                <a:r>
                  <a:rPr lang="zh-CN" altLang="en-US" sz="1200" i="0" kern="1200">
                    <a:solidFill>
                      <a:schemeClr val="tx1"/>
                    </a:solidFill>
                    <a:latin typeface="Cambria Math" panose="02040503050406030204" pitchFamily="18" charset="0"/>
                    <a:ea typeface="宋体" panose="02010600030101010101" pitchFamily="2" charset="-122"/>
                    <a:cs typeface="+mn-cs"/>
                  </a:rPr>
                  <a:t>𝑁_𝑧</a:t>
                </a:r>
                <a:r>
                  <a:rPr lang="zh-CN" altLang="zh-CN" sz="1200" kern="1200" dirty="0">
                    <a:solidFill>
                      <a:schemeClr val="tx1"/>
                    </a:solidFill>
                    <a:effectLst/>
                    <a:latin typeface="Arial" panose="020B0604020202020204" pitchFamily="34" charset="0"/>
                    <a:ea typeface="宋体" panose="02010600030101010101" pitchFamily="2" charset="-122"/>
                    <a:cs typeface="+mn-cs"/>
                  </a:rPr>
                  <a:t>分别为沿三个基矢方向的原胞数，可得棱边长为：</a:t>
                </a:r>
              </a:p>
              <a:p>
                <a:pPr/>
                <a:r>
                  <a:rPr lang="zh-CN" altLang="en-US" sz="1200" i="0" kern="1200">
                    <a:solidFill>
                      <a:schemeClr val="tx1"/>
                    </a:solidFill>
                    <a:latin typeface="Cambria Math" panose="02040503050406030204" pitchFamily="18" charset="0"/>
                    <a:ea typeface="宋体" panose="02010600030101010101" pitchFamily="2" charset="-122"/>
                    <a:cs typeface="+mn-cs"/>
                  </a:rPr>
                  <a:t>𝐿_𝑥=𝑁_𝑥 𝑎_𝑥</a:t>
                </a:r>
                <a:endParaRPr lang="en-US" altLang="zh-CN" dirty="0"/>
              </a:p>
              <a:p>
                <a:pPr/>
                <a:r>
                  <a:rPr lang="zh-CN" altLang="en-US" sz="1200" i="0" kern="1200">
                    <a:solidFill>
                      <a:schemeClr val="tx1"/>
                    </a:solidFill>
                    <a:latin typeface="Cambria Math" panose="02040503050406030204" pitchFamily="18" charset="0"/>
                    <a:ea typeface="宋体" panose="02010600030101010101" pitchFamily="2" charset="-122"/>
                    <a:cs typeface="+mn-cs"/>
                  </a:rPr>
                  <a:t>𝐿_𝑦=𝑁_𝑦 𝑎_𝑦</a:t>
                </a:r>
                <a:endParaRPr lang="en-US" altLang="zh-CN" dirty="0"/>
              </a:p>
              <a:p>
                <a:pPr/>
                <a:r>
                  <a:rPr lang="zh-CN" altLang="en-US" sz="1200" i="0" kern="1200">
                    <a:solidFill>
                      <a:schemeClr val="tx1"/>
                    </a:solidFill>
                    <a:latin typeface="Cambria Math" panose="02040503050406030204" pitchFamily="18" charset="0"/>
                    <a:ea typeface="宋体" panose="02010600030101010101" pitchFamily="2" charset="-122"/>
                    <a:cs typeface="+mn-cs"/>
                  </a:rPr>
                  <a:t>𝐿_𝑧=𝑁_𝑧 𝑎_𝑧</a:t>
                </a:r>
                <a:endParaRPr lang="en-US" altLang="zh-CN" dirty="0"/>
              </a:p>
              <a:p>
                <a:endParaRPr lang="en-US" altLang="zh-CN"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200" kern="1200" dirty="0">
                    <a:solidFill>
                      <a:schemeClr val="tx1"/>
                    </a:solidFill>
                    <a:effectLst/>
                    <a:latin typeface="Arial" panose="020B0604020202020204" pitchFamily="34" charset="0"/>
                    <a:ea typeface="宋体" panose="02010600030101010101" pitchFamily="2" charset="-122"/>
                    <a:cs typeface="+mn-cs"/>
                  </a:rPr>
                  <a:t>为了处理在有限空间中电子的运动状态，</a:t>
                </a:r>
                <a:r>
                  <a:rPr lang="en-US" altLang="zh-CN" sz="1200" kern="1200" dirty="0">
                    <a:solidFill>
                      <a:schemeClr val="tx1"/>
                    </a:solidFill>
                    <a:effectLst/>
                    <a:latin typeface="Arial" panose="020B0604020202020204" pitchFamily="34" charset="0"/>
                    <a:ea typeface="宋体" panose="02010600030101010101" pitchFamily="2" charset="-122"/>
                    <a:cs typeface="+mn-cs"/>
                  </a:rPr>
                  <a:t>1921</a:t>
                </a:r>
                <a:r>
                  <a:rPr lang="zh-CN" altLang="zh-CN" sz="1200" kern="1200" dirty="0">
                    <a:solidFill>
                      <a:schemeClr val="tx1"/>
                    </a:solidFill>
                    <a:effectLst/>
                    <a:latin typeface="Arial" panose="020B0604020202020204" pitchFamily="34" charset="0"/>
                    <a:ea typeface="宋体" panose="02010600030101010101" pitchFamily="2" charset="-122"/>
                    <a:cs typeface="+mn-cs"/>
                  </a:rPr>
                  <a:t>年波恩和希尔伯特的学生</a:t>
                </a:r>
                <a:r>
                  <a:rPr lang="zh-CN" altLang="zh-CN" sz="1200" b="0" kern="1200" dirty="0">
                    <a:solidFill>
                      <a:schemeClr val="tx1"/>
                    </a:solidFill>
                    <a:effectLst/>
                    <a:latin typeface="Arial" panose="020B0604020202020204" pitchFamily="34" charset="0"/>
                    <a:ea typeface="宋体" panose="02010600030101010101" pitchFamily="2" charset="-122"/>
                    <a:cs typeface="+mn-cs"/>
                  </a:rPr>
                  <a:t>冯·卡门提出了著名的波恩</a:t>
                </a:r>
                <a:r>
                  <a:rPr lang="en-US" altLang="zh-CN" sz="1200" b="0" kern="1200" dirty="0">
                    <a:solidFill>
                      <a:schemeClr val="tx1"/>
                    </a:solidFill>
                    <a:effectLst/>
                    <a:latin typeface="Arial" panose="020B0604020202020204" pitchFamily="34" charset="0"/>
                    <a:ea typeface="宋体" panose="02010600030101010101" pitchFamily="2" charset="-122"/>
                    <a:cs typeface="+mn-cs"/>
                  </a:rPr>
                  <a:t>-</a:t>
                </a:r>
                <a:r>
                  <a:rPr lang="zh-CN" altLang="zh-CN" sz="1200" b="0" kern="1200" dirty="0">
                    <a:solidFill>
                      <a:schemeClr val="tx1"/>
                    </a:solidFill>
                    <a:effectLst/>
                    <a:latin typeface="Arial" panose="020B0604020202020204" pitchFamily="34" charset="0"/>
                    <a:ea typeface="宋体" panose="02010600030101010101" pitchFamily="2" charset="-122"/>
                    <a:cs typeface="+mn-cs"/>
                  </a:rPr>
                  <a:t>卡门条件，也称为周期性边界条件。</a:t>
                </a:r>
                <a:endParaRPr lang="en-US" altLang="zh-CN" b="0"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sz="1200" kern="1200" dirty="0">
                    <a:solidFill>
                      <a:schemeClr val="tx1"/>
                    </a:solidFill>
                    <a:effectLst/>
                    <a:latin typeface="Arial" panose="020B0604020202020204" pitchFamily="34" charset="0"/>
                    <a:ea typeface="宋体" panose="02010600030101010101" pitchFamily="2" charset="-122"/>
                    <a:cs typeface="+mn-cs"/>
                  </a:rPr>
                  <a:t>即</a:t>
                </a:r>
                <a:r>
                  <a:rPr lang="zh-CN" altLang="zh-CN" sz="1200" kern="1200" dirty="0">
                    <a:solidFill>
                      <a:schemeClr val="tx1"/>
                    </a:solidFill>
                    <a:effectLst/>
                    <a:latin typeface="Arial" panose="020B0604020202020204" pitchFamily="34" charset="0"/>
                    <a:ea typeface="宋体" panose="02010600030101010101" pitchFamily="2" charset="-122"/>
                    <a:cs typeface="+mn-cs"/>
                  </a:rPr>
                  <a:t>固体中的波以晶体总的宏观尺度为周期： </a:t>
                </a:r>
              </a:p>
              <a:p>
                <a:pPr/>
                <a:r>
                  <a:rPr lang="zh-CN" altLang="en-US" sz="1200" i="0" kern="1200">
                    <a:solidFill>
                      <a:schemeClr val="tx1"/>
                    </a:solidFill>
                    <a:latin typeface="Cambria Math" panose="02040503050406030204" pitchFamily="18" charset="0"/>
                    <a:ea typeface="宋体" panose="02010600030101010101" pitchFamily="2" charset="-122"/>
                    <a:cs typeface="+mn-cs"/>
                  </a:rPr>
                  <a:t>├ 𝜓_𝑘 (𝑟)=𝜓_𝑘 (𝑟+𝐿_𝑖)=𝜓_𝑘 (𝑟+𝑁_𝑖 𝛼_𝑖 )</a:t>
                </a:r>
                <a:endParaRPr lang="zh-CN" altLang="en-US" dirty="0"/>
              </a:p>
            </p:txBody>
          </p:sp>
        </mc:Fallback>
      </mc:AlternateContent>
      <p:sp>
        <p:nvSpPr>
          <p:cNvPr id="4" name="灯片编号占位符 3"/>
          <p:cNvSpPr>
            <a:spLocks noGrp="1"/>
          </p:cNvSpPr>
          <p:nvPr>
            <p:ph type="sldNum" sz="quarter" idx="5"/>
          </p:nvPr>
        </p:nvSpPr>
        <p:spPr/>
        <p:txBody>
          <a:bodyPr/>
          <a:lstStyle/>
          <a:p>
            <a:fld id="{8AAA2DB7-8973-4964-8E83-0FC396AC9B6B}" type="slidenum">
              <a:rPr lang="en-US" altLang="zh-CN" smtClean="0"/>
              <a:t>18</a:t>
            </a:fld>
            <a:endParaRPr lang="en-US" altLang="zh-CN"/>
          </a:p>
        </p:txBody>
      </p:sp>
    </p:spTree>
    <p:extLst>
      <p:ext uri="{BB962C8B-B14F-4D97-AF65-F5344CB8AC3E}">
        <p14:creationId xmlns:p14="http://schemas.microsoft.com/office/powerpoint/2010/main" val="26954142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200" kern="1200" dirty="0">
                <a:solidFill>
                  <a:schemeClr val="tx1"/>
                </a:solidFill>
                <a:effectLst/>
                <a:latin typeface="Arial" panose="020B0604020202020204" pitchFamily="34" charset="0"/>
                <a:ea typeface="宋体" panose="02010600030101010101" pitchFamily="2" charset="-122"/>
                <a:cs typeface="+mn-cs"/>
              </a:rPr>
              <a:t>以一维情况为例，即以一个环状链作为有限链的近似模型，如图所示。这个模型包含有限数目的原胞，而沿环运动仍可看作是无限长链，把晶体看成首尾相接的环状链</a:t>
            </a:r>
            <a:r>
              <a:rPr lang="zh-CN" altLang="en-US" sz="1200" kern="1200" dirty="0">
                <a:solidFill>
                  <a:schemeClr val="tx1"/>
                </a:solidFill>
                <a:effectLst/>
                <a:latin typeface="Arial" panose="020B0604020202020204" pitchFamily="34" charset="0"/>
                <a:ea typeface="宋体" panose="02010600030101010101" pitchFamily="2" charset="-122"/>
                <a:cs typeface="+mn-cs"/>
              </a:rPr>
              <a:t>。</a:t>
            </a:r>
            <a:endParaRPr lang="zh-CN" altLang="en-US" dirty="0"/>
          </a:p>
        </p:txBody>
      </p:sp>
      <p:sp>
        <p:nvSpPr>
          <p:cNvPr id="4" name="灯片编号占位符 3"/>
          <p:cNvSpPr>
            <a:spLocks noGrp="1"/>
          </p:cNvSpPr>
          <p:nvPr>
            <p:ph type="sldNum" sz="quarter" idx="5"/>
          </p:nvPr>
        </p:nvSpPr>
        <p:spPr/>
        <p:txBody>
          <a:bodyPr/>
          <a:lstStyle/>
          <a:p>
            <a:fld id="{8AAA2DB7-8973-4964-8E83-0FC396AC9B6B}" type="slidenum">
              <a:rPr lang="en-US" altLang="zh-CN" smtClean="0"/>
              <a:t>19</a:t>
            </a:fld>
            <a:endParaRPr lang="en-US" altLang="zh-CN"/>
          </a:p>
        </p:txBody>
      </p:sp>
    </p:spTree>
    <p:extLst>
      <p:ext uri="{BB962C8B-B14F-4D97-AF65-F5344CB8AC3E}">
        <p14:creationId xmlns:p14="http://schemas.microsoft.com/office/powerpoint/2010/main" val="14904042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本章讲述晶体中电子的运动状态。</a:t>
            </a:r>
          </a:p>
        </p:txBody>
      </p:sp>
      <p:sp>
        <p:nvSpPr>
          <p:cNvPr id="4" name="灯片编号占位符 3"/>
          <p:cNvSpPr>
            <a:spLocks noGrp="1"/>
          </p:cNvSpPr>
          <p:nvPr>
            <p:ph type="sldNum" sz="quarter" idx="5"/>
          </p:nvPr>
        </p:nvSpPr>
        <p:spPr/>
        <p:txBody>
          <a:bodyPr/>
          <a:lstStyle/>
          <a:p>
            <a:fld id="{8AAA2DB7-8973-4964-8E83-0FC396AC9B6B}" type="slidenum">
              <a:rPr lang="en-US" altLang="zh-CN" smtClean="0"/>
              <a:t>2</a:t>
            </a:fld>
            <a:endParaRPr lang="en-US" altLang="zh-CN"/>
          </a:p>
        </p:txBody>
      </p:sp>
    </p:spTree>
    <p:extLst>
      <p:ext uri="{BB962C8B-B14F-4D97-AF65-F5344CB8AC3E}">
        <p14:creationId xmlns:p14="http://schemas.microsoft.com/office/powerpoint/2010/main" val="20231662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a:solidFill>
                  <a:srgbClr val="660066"/>
                </a:solidFill>
                <a:ea typeface="微软雅黑" panose="020B0503020204020204" pitchFamily="34" charset="-122"/>
                <a:cs typeface="Times New Roman" panose="02020603050405020304" pitchFamily="18" charset="0"/>
              </a:rPr>
              <a:t>晶格具有平移对称性</a:t>
            </a:r>
            <a:r>
              <a:rPr lang="en-US" altLang="zh-CN" dirty="0">
                <a:solidFill>
                  <a:srgbClr val="660066"/>
                </a:solidFill>
                <a:ea typeface="微软雅黑" panose="020B0503020204020204" pitchFamily="34" charset="-122"/>
                <a:cs typeface="Times New Roman" panose="02020603050405020304" pitchFamily="18" charset="0"/>
              </a:rPr>
              <a:t>, </a:t>
            </a:r>
            <a:r>
              <a:rPr lang="zh-CN" altLang="en-US" dirty="0">
                <a:solidFill>
                  <a:srgbClr val="660066"/>
                </a:solidFill>
                <a:ea typeface="微软雅黑" panose="020B0503020204020204" pitchFamily="34" charset="-122"/>
                <a:cs typeface="Times New Roman" panose="02020603050405020304" pitchFamily="18" charset="0"/>
              </a:rPr>
              <a:t>但是平移对称性在实际晶体的边界受到破坏，而周期性边界条件可以保持晶格的平移对称性。</a:t>
            </a:r>
            <a:endParaRPr lang="en-US" altLang="zh-CN" dirty="0">
              <a:solidFill>
                <a:srgbClr val="660066"/>
              </a:solidFill>
              <a:ea typeface="微软雅黑" panose="020B0503020204020204" pitchFamily="34" charset="-122"/>
              <a:cs typeface="Times New Roman" panose="02020603050405020304" pitchFamily="18"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sz="1200" dirty="0">
                <a:ea typeface="微软雅黑" panose="020B0503020204020204" pitchFamily="34" charset="-122"/>
                <a:cs typeface="Times New Roman" panose="02020603050405020304" pitchFamily="18" charset="0"/>
              </a:rPr>
              <a:t>在有限大晶格情形</a:t>
            </a:r>
            <a:r>
              <a:rPr lang="en-US" altLang="zh-CN" sz="1200" dirty="0">
                <a:ea typeface="微软雅黑" panose="020B0503020204020204" pitchFamily="34" charset="-122"/>
                <a:cs typeface="Times New Roman" panose="02020603050405020304" pitchFamily="18" charset="0"/>
              </a:rPr>
              <a:t>, </a:t>
            </a:r>
            <a:r>
              <a:rPr lang="zh-CN" altLang="en-US" sz="1200" dirty="0">
                <a:ea typeface="微软雅黑" panose="020B0503020204020204" pitchFamily="34" charset="-122"/>
                <a:cs typeface="Times New Roman" panose="02020603050405020304" pitchFamily="18" charset="0"/>
              </a:rPr>
              <a:t>当组成晶格的原子足够多时</a:t>
            </a:r>
            <a:r>
              <a:rPr lang="en-US" altLang="zh-CN" sz="1200" dirty="0">
                <a:ea typeface="微软雅黑" panose="020B0503020204020204" pitchFamily="34" charset="-122"/>
                <a:cs typeface="Times New Roman" panose="02020603050405020304" pitchFamily="18" charset="0"/>
              </a:rPr>
              <a:t>,  </a:t>
            </a:r>
            <a:r>
              <a:rPr lang="zh-CN" altLang="en-US" sz="1200" dirty="0">
                <a:ea typeface="微软雅黑" panose="020B0503020204020204" pitchFamily="34" charset="-122"/>
                <a:cs typeface="Times New Roman" panose="02020603050405020304" pitchFamily="18" charset="0"/>
              </a:rPr>
              <a:t>边界效应可以忽略不计</a:t>
            </a:r>
            <a:r>
              <a:rPr lang="en-US" altLang="zh-CN" sz="1200" dirty="0">
                <a:ea typeface="微软雅黑" panose="020B0503020204020204" pitchFamily="34" charset="-122"/>
                <a:cs typeface="Times New Roman" panose="02020603050405020304" pitchFamily="18" charset="0"/>
              </a:rPr>
              <a:t>, </a:t>
            </a:r>
            <a:r>
              <a:rPr lang="zh-CN" altLang="en-US" sz="1200" dirty="0">
                <a:ea typeface="微软雅黑" panose="020B0503020204020204" pitchFamily="34" charset="-122"/>
                <a:cs typeface="Times New Roman" panose="02020603050405020304" pitchFamily="18" charset="0"/>
              </a:rPr>
              <a:t>但当原子数少时</a:t>
            </a:r>
            <a:r>
              <a:rPr lang="en-US" altLang="zh-CN" sz="1200" dirty="0">
                <a:ea typeface="微软雅黑" panose="020B0503020204020204" pitchFamily="34" charset="-122"/>
                <a:cs typeface="Times New Roman" panose="02020603050405020304" pitchFamily="18" charset="0"/>
              </a:rPr>
              <a:t>, </a:t>
            </a:r>
            <a:r>
              <a:rPr lang="zh-CN" altLang="en-US" sz="1200" dirty="0">
                <a:ea typeface="微软雅黑" panose="020B0503020204020204" pitchFamily="34" charset="-122"/>
                <a:cs typeface="Times New Roman" panose="02020603050405020304" pitchFamily="18" charset="0"/>
              </a:rPr>
              <a:t>大部分的原子不再具有平移对称性</a:t>
            </a:r>
            <a:r>
              <a:rPr lang="en-US" altLang="zh-CN" sz="1200" dirty="0">
                <a:ea typeface="微软雅黑" panose="020B0503020204020204" pitchFamily="34" charset="-122"/>
                <a:cs typeface="Times New Roman" panose="02020603050405020304" pitchFamily="18" charset="0"/>
              </a:rPr>
              <a:t>, </a:t>
            </a:r>
            <a:r>
              <a:rPr lang="zh-CN" altLang="en-US" sz="1200" dirty="0">
                <a:ea typeface="微软雅黑" panose="020B0503020204020204" pitchFamily="34" charset="-122"/>
                <a:cs typeface="Times New Roman" panose="02020603050405020304" pitchFamily="18" charset="0"/>
              </a:rPr>
              <a:t>边界效应变得显著</a:t>
            </a:r>
            <a:r>
              <a:rPr lang="en-US" altLang="zh-CN" sz="1200" dirty="0">
                <a:ea typeface="微软雅黑" panose="020B0503020204020204" pitchFamily="34" charset="-122"/>
                <a:cs typeface="Times New Roman" panose="02020603050405020304" pitchFamily="18" charset="0"/>
              </a:rPr>
              <a:t>, </a:t>
            </a:r>
            <a:r>
              <a:rPr lang="zh-CN" altLang="en-US" sz="1200" dirty="0">
                <a:ea typeface="微软雅黑" panose="020B0503020204020204" pitchFamily="34" charset="-122"/>
                <a:cs typeface="Times New Roman" panose="02020603050405020304" pitchFamily="18" charset="0"/>
              </a:rPr>
              <a:t>晶体性质发生改变</a:t>
            </a:r>
            <a:r>
              <a:rPr lang="en-US" altLang="zh-CN" sz="1200" dirty="0">
                <a:ea typeface="微软雅黑" panose="020B0503020204020204" pitchFamily="34" charset="-122"/>
                <a:cs typeface="Times New Roman" panose="02020603050405020304" pitchFamily="18" charset="0"/>
              </a:rPr>
              <a:t>, </a:t>
            </a:r>
            <a:r>
              <a:rPr lang="zh-CN" altLang="en-US" sz="1200" dirty="0">
                <a:ea typeface="微软雅黑" panose="020B0503020204020204" pitchFamily="34" charset="-122"/>
                <a:cs typeface="Times New Roman" panose="02020603050405020304" pitchFamily="18" charset="0"/>
              </a:rPr>
              <a:t>周期性边界条件不再适用。所以</a:t>
            </a:r>
            <a:r>
              <a:rPr lang="en-US" altLang="zh-CN" sz="1200" dirty="0">
                <a:ea typeface="微软雅黑" panose="020B0503020204020204" pitchFamily="34" charset="-122"/>
                <a:cs typeface="Times New Roman" panose="02020603050405020304" pitchFamily="18" charset="0"/>
              </a:rPr>
              <a:t>, </a:t>
            </a:r>
            <a:r>
              <a:rPr lang="zh-CN" altLang="en-US" sz="1200" dirty="0">
                <a:ea typeface="微软雅黑" panose="020B0503020204020204" pitchFamily="34" charset="-122"/>
                <a:cs typeface="Times New Roman" panose="02020603050405020304" pitchFamily="18" charset="0"/>
              </a:rPr>
              <a:t>周期性边界条件只是一种近似</a:t>
            </a:r>
            <a:r>
              <a:rPr lang="en-US" altLang="zh-CN" sz="1200" dirty="0">
                <a:ea typeface="微软雅黑" panose="020B0503020204020204" pitchFamily="34" charset="-122"/>
                <a:cs typeface="Times New Roman" panose="02020603050405020304" pitchFamily="18" charset="0"/>
              </a:rPr>
              <a:t>, </a:t>
            </a:r>
            <a:r>
              <a:rPr lang="zh-CN" altLang="en-US" sz="1200" dirty="0">
                <a:ea typeface="微软雅黑" panose="020B0503020204020204" pitchFamily="34" charset="-122"/>
                <a:cs typeface="Times New Roman" panose="02020603050405020304" pitchFamily="18" charset="0"/>
              </a:rPr>
              <a:t>且在原子数足够多时是一种很好的近似。</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ltLang="zh-CN" dirty="0">
              <a:solidFill>
                <a:srgbClr val="660066"/>
              </a:solidFill>
              <a:ea typeface="微软雅黑" panose="020B0503020204020204" pitchFamily="34" charset="-122"/>
              <a:cs typeface="Times New Roman" panose="02020603050405020304" pitchFamily="18" charset="0"/>
            </a:endParaRPr>
          </a:p>
          <a:p>
            <a:endParaRPr lang="zh-CN" altLang="en-US" dirty="0"/>
          </a:p>
        </p:txBody>
      </p:sp>
      <p:sp>
        <p:nvSpPr>
          <p:cNvPr id="4" name="灯片编号占位符 3"/>
          <p:cNvSpPr>
            <a:spLocks noGrp="1"/>
          </p:cNvSpPr>
          <p:nvPr>
            <p:ph type="sldNum" sz="quarter" idx="5"/>
          </p:nvPr>
        </p:nvSpPr>
        <p:spPr/>
        <p:txBody>
          <a:bodyPr/>
          <a:lstStyle/>
          <a:p>
            <a:fld id="{8AAA2DB7-8973-4964-8E83-0FC396AC9B6B}" type="slidenum">
              <a:rPr lang="en-US" altLang="zh-CN" smtClean="0"/>
              <a:t>20</a:t>
            </a:fld>
            <a:endParaRPr lang="en-US" altLang="zh-CN"/>
          </a:p>
        </p:txBody>
      </p:sp>
    </p:spTree>
    <p:extLst>
      <p:ext uri="{BB962C8B-B14F-4D97-AF65-F5344CB8AC3E}">
        <p14:creationId xmlns:p14="http://schemas.microsoft.com/office/powerpoint/2010/main" val="38115430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200" kern="1200" dirty="0">
                    <a:solidFill>
                      <a:schemeClr val="tx1"/>
                    </a:solidFill>
                    <a:effectLst/>
                    <a:latin typeface="Arial" panose="020B0604020202020204" pitchFamily="34" charset="0"/>
                    <a:ea typeface="宋体" panose="02010600030101010101" pitchFamily="2" charset="-122"/>
                    <a:cs typeface="+mn-cs"/>
                  </a:rPr>
                  <a:t>由波恩</a:t>
                </a:r>
                <a:r>
                  <a:rPr lang="en-US" altLang="zh-CN" sz="1200" kern="1200" dirty="0">
                    <a:solidFill>
                      <a:schemeClr val="tx1"/>
                    </a:solidFill>
                    <a:effectLst/>
                    <a:latin typeface="Arial" panose="020B0604020202020204" pitchFamily="34" charset="0"/>
                    <a:ea typeface="宋体" panose="02010600030101010101" pitchFamily="2" charset="-122"/>
                    <a:cs typeface="+mn-cs"/>
                  </a:rPr>
                  <a:t>-</a:t>
                </a:r>
                <a:r>
                  <a:rPr lang="zh-CN" altLang="zh-CN" sz="1200" kern="1200" dirty="0">
                    <a:solidFill>
                      <a:schemeClr val="tx1"/>
                    </a:solidFill>
                    <a:effectLst/>
                    <a:latin typeface="Arial" panose="020B0604020202020204" pitchFamily="34" charset="0"/>
                    <a:ea typeface="宋体" panose="02010600030101010101" pitchFamily="2" charset="-122"/>
                    <a:cs typeface="+mn-cs"/>
                  </a:rPr>
                  <a:t>卡门条件可以推出：</a:t>
                </a:r>
              </a:p>
              <a:p>
                <a:pPr/>
                <a14:m>
                  <m:oMathPara xmlns:m="http://schemas.openxmlformats.org/officeDocument/2006/math">
                    <m:oMathParaPr>
                      <m:jc m:val="centerGroup"/>
                    </m:oMathParaPr>
                    <m:oMath xmlns:m="http://schemas.openxmlformats.org/officeDocument/2006/math">
                      <m:f>
                        <m:fPr>
                          <m:ctrlPr>
                            <a:rPr lang="zh-CN" altLang="en-US" sz="1200" i="1" kern="1200" smtClean="0">
                              <a:solidFill>
                                <a:schemeClr val="tx1"/>
                              </a:solidFill>
                              <a:latin typeface="Cambria Math" panose="02040503050406030204" pitchFamily="18" charset="0"/>
                              <a:ea typeface="宋体" panose="02010600030101010101" pitchFamily="2" charset="-122"/>
                              <a:cs typeface="+mn-cs"/>
                            </a:rPr>
                          </m:ctrlPr>
                        </m:fPr>
                        <m:num>
                          <m:r>
                            <m:rPr>
                              <m:nor/>
                            </m:rPr>
                            <a:rPr lang="zh-CN" altLang="en-US"/>
                            <m:t>1</m:t>
                          </m:r>
                        </m:num>
                        <m:den>
                          <m:rad>
                            <m:radPr>
                              <m:degHide m:val="on"/>
                              <m:ctrlPr>
                                <a:rPr lang="zh-CN" altLang="en-US" sz="1200" i="1" kern="1200">
                                  <a:solidFill>
                                    <a:schemeClr val="tx1"/>
                                  </a:solidFill>
                                  <a:latin typeface="Cambria Math" panose="02040503050406030204" pitchFamily="18" charset="0"/>
                                  <a:ea typeface="宋体" panose="02010600030101010101" pitchFamily="2" charset="-122"/>
                                  <a:cs typeface="+mn-cs"/>
                                </a:rPr>
                              </m:ctrlPr>
                            </m:radPr>
                            <m:deg/>
                            <m:e>
                              <m:r>
                                <a:rPr lang="zh-CN" altLang="en-US" sz="1200" i="1" kern="1200">
                                  <a:solidFill>
                                    <a:schemeClr val="tx1"/>
                                  </a:solidFill>
                                  <a:latin typeface="Cambria Math" panose="02040503050406030204" pitchFamily="18" charset="0"/>
                                  <a:ea typeface="宋体" panose="02010600030101010101" pitchFamily="2" charset="-122"/>
                                  <a:cs typeface="+mn-cs"/>
                                </a:rPr>
                                <m:t>𝑉</m:t>
                              </m:r>
                            </m:e>
                          </m:rad>
                        </m:den>
                      </m:f>
                      <m:r>
                        <a:rPr lang="zh-CN" altLang="en-US" sz="1200" i="1" kern="1200">
                          <a:solidFill>
                            <a:schemeClr val="tx1"/>
                          </a:solidFill>
                          <a:latin typeface="Cambria Math" panose="02040503050406030204" pitchFamily="18" charset="0"/>
                          <a:ea typeface="宋体" panose="02010600030101010101" pitchFamily="2" charset="-122"/>
                          <a:cs typeface="+mn-cs"/>
                        </a:rPr>
                        <m:t>𝑒𝑥𝑝</m:t>
                      </m:r>
                      <m:r>
                        <a:rPr lang="zh-CN" altLang="en-US" sz="1200" i="0" kern="1200">
                          <a:solidFill>
                            <a:schemeClr val="tx1"/>
                          </a:solidFill>
                          <a:latin typeface="Cambria Math" panose="02040503050406030204" pitchFamily="18" charset="0"/>
                          <a:ea typeface="宋体" panose="02010600030101010101" pitchFamily="2" charset="-122"/>
                          <a:cs typeface="+mn-cs"/>
                        </a:rPr>
                        <m:t>(</m:t>
                      </m:r>
                      <m:r>
                        <a:rPr lang="zh-CN" altLang="en-US" sz="1200" i="1" kern="1200">
                          <a:solidFill>
                            <a:schemeClr val="tx1"/>
                          </a:solidFill>
                          <a:latin typeface="Cambria Math" panose="02040503050406030204" pitchFamily="18" charset="0"/>
                          <a:ea typeface="宋体" panose="02010600030101010101" pitchFamily="2" charset="-122"/>
                          <a:cs typeface="+mn-cs"/>
                        </a:rPr>
                        <m:t>𝑖𝑘</m:t>
                      </m:r>
                      <m:r>
                        <a:rPr lang="zh-CN" altLang="en-US" sz="1200" i="0" kern="1200">
                          <a:solidFill>
                            <a:schemeClr val="tx1"/>
                          </a:solidFill>
                          <a:latin typeface="Cambria Math" panose="02040503050406030204" pitchFamily="18" charset="0"/>
                          <a:ea typeface="宋体" panose="02010600030101010101" pitchFamily="2" charset="-122"/>
                          <a:cs typeface="+mn-cs"/>
                        </a:rPr>
                        <m:t>⋅</m:t>
                      </m:r>
                      <m:r>
                        <a:rPr lang="zh-CN" altLang="en-US" sz="1200" i="1" kern="1200">
                          <a:solidFill>
                            <a:schemeClr val="tx1"/>
                          </a:solidFill>
                          <a:latin typeface="Cambria Math" panose="02040503050406030204" pitchFamily="18" charset="0"/>
                          <a:ea typeface="宋体" panose="02010600030101010101" pitchFamily="2" charset="-122"/>
                          <a:cs typeface="+mn-cs"/>
                        </a:rPr>
                        <m:t>𝑟</m:t>
                      </m:r>
                      <m:r>
                        <a:rPr lang="zh-CN" altLang="en-US" sz="1200" i="0" kern="1200">
                          <a:solidFill>
                            <a:schemeClr val="tx1"/>
                          </a:solidFill>
                          <a:latin typeface="Cambria Math" panose="02040503050406030204" pitchFamily="18" charset="0"/>
                          <a:ea typeface="宋体" panose="02010600030101010101" pitchFamily="2" charset="-122"/>
                          <a:cs typeface="+mn-cs"/>
                        </a:rPr>
                        <m:t>)=</m:t>
                      </m:r>
                      <m:f>
                        <m:fPr>
                          <m:ctrlPr>
                            <a:rPr lang="zh-CN" altLang="en-US" sz="1200" i="1" kern="1200">
                              <a:solidFill>
                                <a:schemeClr val="tx1"/>
                              </a:solidFill>
                              <a:latin typeface="Cambria Math" panose="02040503050406030204" pitchFamily="18" charset="0"/>
                              <a:ea typeface="宋体" panose="02010600030101010101" pitchFamily="2" charset="-122"/>
                              <a:cs typeface="+mn-cs"/>
                            </a:rPr>
                          </m:ctrlPr>
                        </m:fPr>
                        <m:num>
                          <m:r>
                            <m:rPr>
                              <m:nor/>
                            </m:rPr>
                            <a:rPr lang="zh-CN" altLang="en-US" sz="1200" i="1" kern="1200">
                              <a:solidFill>
                                <a:schemeClr val="tx1"/>
                              </a:solidFill>
                              <a:latin typeface="Arial" panose="020B0604020202020204" pitchFamily="34" charset="0"/>
                              <a:ea typeface="宋体" panose="02010600030101010101" pitchFamily="2" charset="-122"/>
                              <a:cs typeface="+mn-cs"/>
                            </a:rPr>
                            <m:t>1</m:t>
                          </m:r>
                        </m:num>
                        <m:den>
                          <m:rad>
                            <m:radPr>
                              <m:degHide m:val="on"/>
                              <m:ctrlPr>
                                <a:rPr lang="zh-CN" altLang="en-US" sz="1200" i="1" kern="1200">
                                  <a:solidFill>
                                    <a:schemeClr val="tx1"/>
                                  </a:solidFill>
                                  <a:latin typeface="Cambria Math" panose="02040503050406030204" pitchFamily="18" charset="0"/>
                                  <a:ea typeface="宋体" panose="02010600030101010101" pitchFamily="2" charset="-122"/>
                                  <a:cs typeface="+mn-cs"/>
                                </a:rPr>
                              </m:ctrlPr>
                            </m:radPr>
                            <m:deg/>
                            <m:e>
                              <m:r>
                                <a:rPr lang="zh-CN" altLang="en-US" sz="1200" i="1" kern="1200">
                                  <a:solidFill>
                                    <a:schemeClr val="tx1"/>
                                  </a:solidFill>
                                  <a:latin typeface="Cambria Math" panose="02040503050406030204" pitchFamily="18" charset="0"/>
                                  <a:ea typeface="宋体" panose="02010600030101010101" pitchFamily="2" charset="-122"/>
                                  <a:cs typeface="+mn-cs"/>
                                </a:rPr>
                                <m:t>𝑉</m:t>
                              </m:r>
                            </m:e>
                          </m:rad>
                        </m:den>
                      </m:f>
                      <m:r>
                        <a:rPr lang="zh-CN" altLang="en-US" sz="1200" i="1" kern="1200">
                          <a:solidFill>
                            <a:schemeClr val="tx1"/>
                          </a:solidFill>
                          <a:latin typeface="Cambria Math" panose="02040503050406030204" pitchFamily="18" charset="0"/>
                          <a:ea typeface="宋体" panose="02010600030101010101" pitchFamily="2" charset="-122"/>
                          <a:cs typeface="+mn-cs"/>
                        </a:rPr>
                        <m:t>𝑒𝑥𝑝</m:t>
                      </m:r>
                      <m:d>
                        <m:dPr>
                          <m:begChr m:val="["/>
                          <m:endChr m:val="]"/>
                          <m:ctrlPr>
                            <a:rPr lang="zh-CN" altLang="en-US" sz="1200" i="1" kern="1200">
                              <a:solidFill>
                                <a:schemeClr val="tx1"/>
                              </a:solidFill>
                              <a:latin typeface="Cambria Math" panose="02040503050406030204" pitchFamily="18" charset="0"/>
                              <a:ea typeface="宋体" panose="02010600030101010101" pitchFamily="2" charset="-122"/>
                              <a:cs typeface="+mn-cs"/>
                            </a:rPr>
                          </m:ctrlPr>
                        </m:dPr>
                        <m:e>
                          <m:d>
                            <m:dPr>
                              <m:begChr m:val=""/>
                              <m:ctrlPr>
                                <a:rPr lang="zh-CN" altLang="en-US" sz="1200" i="1" kern="1200">
                                  <a:solidFill>
                                    <a:schemeClr val="tx1"/>
                                  </a:solidFill>
                                  <a:latin typeface="Cambria Math" panose="02040503050406030204" pitchFamily="18" charset="0"/>
                                  <a:ea typeface="宋体" panose="02010600030101010101" pitchFamily="2" charset="-122"/>
                                  <a:cs typeface="+mn-cs"/>
                                </a:rPr>
                              </m:ctrlPr>
                            </m:dPr>
                            <m:e>
                              <m:r>
                                <a:rPr lang="zh-CN" altLang="en-US" sz="1200" i="1" kern="1200">
                                  <a:solidFill>
                                    <a:schemeClr val="tx1"/>
                                  </a:solidFill>
                                  <a:latin typeface="Cambria Math" panose="02040503050406030204" pitchFamily="18" charset="0"/>
                                  <a:ea typeface="宋体" panose="02010600030101010101" pitchFamily="2" charset="-122"/>
                                  <a:cs typeface="+mn-cs"/>
                                </a:rPr>
                                <m:t>𝑖𝑘</m:t>
                              </m:r>
                              <m:r>
                                <a:rPr lang="zh-CN" altLang="en-US" sz="1200" i="0" kern="1200">
                                  <a:solidFill>
                                    <a:schemeClr val="tx1"/>
                                  </a:solidFill>
                                  <a:latin typeface="Cambria Math" panose="02040503050406030204" pitchFamily="18" charset="0"/>
                                  <a:ea typeface="宋体" panose="02010600030101010101" pitchFamily="2" charset="-122"/>
                                  <a:cs typeface="+mn-cs"/>
                                </a:rPr>
                                <m:t>⋅(</m:t>
                              </m:r>
                              <m:r>
                                <a:rPr lang="zh-CN" altLang="en-US" sz="1200" i="1" kern="1200">
                                  <a:solidFill>
                                    <a:schemeClr val="tx1"/>
                                  </a:solidFill>
                                  <a:latin typeface="Cambria Math" panose="02040503050406030204" pitchFamily="18" charset="0"/>
                                  <a:ea typeface="宋体" panose="02010600030101010101" pitchFamily="2" charset="-122"/>
                                  <a:cs typeface="+mn-cs"/>
                                </a:rPr>
                                <m:t>𝑟</m:t>
                              </m:r>
                              <m:r>
                                <a:rPr lang="zh-CN" altLang="en-US" sz="1200" i="0" kern="1200">
                                  <a:solidFill>
                                    <a:schemeClr val="tx1"/>
                                  </a:solidFill>
                                  <a:latin typeface="Cambria Math" panose="02040503050406030204" pitchFamily="18" charset="0"/>
                                  <a:ea typeface="宋体" panose="02010600030101010101" pitchFamily="2" charset="-122"/>
                                  <a:cs typeface="+mn-cs"/>
                                </a:rPr>
                                <m:t>+</m:t>
                              </m:r>
                              <m:sSub>
                                <m:sSubPr>
                                  <m:ctrlPr>
                                    <a:rPr lang="zh-CN" altLang="en-US" sz="1200" i="1" kern="1200">
                                      <a:solidFill>
                                        <a:schemeClr val="tx1"/>
                                      </a:solidFill>
                                      <a:latin typeface="Cambria Math" panose="02040503050406030204" pitchFamily="18" charset="0"/>
                                      <a:ea typeface="宋体" panose="02010600030101010101" pitchFamily="2" charset="-122"/>
                                      <a:cs typeface="+mn-cs"/>
                                    </a:rPr>
                                  </m:ctrlPr>
                                </m:sSubPr>
                                <m:e>
                                  <m:r>
                                    <a:rPr lang="zh-CN" altLang="en-US" sz="1200" i="1" kern="1200">
                                      <a:solidFill>
                                        <a:schemeClr val="tx1"/>
                                      </a:solidFill>
                                      <a:latin typeface="Cambria Math" panose="02040503050406030204" pitchFamily="18" charset="0"/>
                                      <a:ea typeface="宋体" panose="02010600030101010101" pitchFamily="2" charset="-122"/>
                                      <a:cs typeface="+mn-cs"/>
                                    </a:rPr>
                                    <m:t>𝑁</m:t>
                                  </m:r>
                                </m:e>
                                <m:sub>
                                  <m:r>
                                    <a:rPr lang="zh-CN" altLang="en-US" sz="1200" i="1" kern="1200">
                                      <a:solidFill>
                                        <a:schemeClr val="tx1"/>
                                      </a:solidFill>
                                      <a:latin typeface="Cambria Math" panose="02040503050406030204" pitchFamily="18" charset="0"/>
                                      <a:ea typeface="宋体" panose="02010600030101010101" pitchFamily="2" charset="-122"/>
                                      <a:cs typeface="+mn-cs"/>
                                    </a:rPr>
                                    <m:t>𝑖</m:t>
                                  </m:r>
                                </m:sub>
                              </m:sSub>
                              <m:sSub>
                                <m:sSubPr>
                                  <m:ctrlPr>
                                    <a:rPr lang="zh-CN" altLang="en-US" sz="1200" i="1" kern="1200">
                                      <a:solidFill>
                                        <a:schemeClr val="tx1"/>
                                      </a:solidFill>
                                      <a:latin typeface="Cambria Math" panose="02040503050406030204" pitchFamily="18" charset="0"/>
                                      <a:ea typeface="宋体" panose="02010600030101010101" pitchFamily="2" charset="-122"/>
                                      <a:cs typeface="+mn-cs"/>
                                    </a:rPr>
                                  </m:ctrlPr>
                                </m:sSubPr>
                                <m:e>
                                  <m:r>
                                    <a:rPr lang="zh-CN" altLang="en-US" sz="1200" i="1" kern="1200">
                                      <a:solidFill>
                                        <a:schemeClr val="tx1"/>
                                      </a:solidFill>
                                      <a:latin typeface="Cambria Math" panose="02040503050406030204" pitchFamily="18" charset="0"/>
                                      <a:ea typeface="宋体" panose="02010600030101010101" pitchFamily="2" charset="-122"/>
                                      <a:cs typeface="+mn-cs"/>
                                    </a:rPr>
                                    <m:t>𝛼</m:t>
                                  </m:r>
                                </m:e>
                                <m:sub>
                                  <m:r>
                                    <a:rPr lang="zh-CN" altLang="en-US" sz="1200" i="1" kern="1200">
                                      <a:solidFill>
                                        <a:schemeClr val="tx1"/>
                                      </a:solidFill>
                                      <a:latin typeface="Cambria Math" panose="02040503050406030204" pitchFamily="18" charset="0"/>
                                      <a:ea typeface="宋体" panose="02010600030101010101" pitchFamily="2" charset="-122"/>
                                      <a:cs typeface="+mn-cs"/>
                                    </a:rPr>
                                    <m:t>𝑖</m:t>
                                  </m:r>
                                </m:sub>
                              </m:sSub>
                            </m:e>
                          </m:d>
                        </m:e>
                      </m:d>
                    </m:oMath>
                  </m:oMathPara>
                </a14:m>
                <a:endParaRPr lang="en-US" altLang="zh-CN" dirty="0"/>
              </a:p>
              <a:p>
                <a:pPr/>
                <a14:m>
                  <m:oMathPara xmlns:m="http://schemas.openxmlformats.org/officeDocument/2006/math">
                    <m:oMathParaPr>
                      <m:jc m:val="centerGroup"/>
                    </m:oMathParaPr>
                    <m:oMath xmlns:m="http://schemas.openxmlformats.org/officeDocument/2006/math">
                      <m:r>
                        <a:rPr lang="zh-CN" altLang="en-US" sz="1200" i="1" kern="1200" smtClean="0">
                          <a:solidFill>
                            <a:schemeClr val="tx1"/>
                          </a:solidFill>
                          <a:latin typeface="Cambria Math" panose="02040503050406030204" pitchFamily="18" charset="0"/>
                          <a:ea typeface="宋体" panose="02010600030101010101" pitchFamily="2" charset="-122"/>
                          <a:cs typeface="+mn-cs"/>
                        </a:rPr>
                        <m:t>𝑒𝑥𝑝</m:t>
                      </m:r>
                      <m:d>
                        <m:dPr>
                          <m:ctrlPr>
                            <a:rPr lang="zh-CN" altLang="en-US" sz="1200" i="1" kern="1200">
                              <a:solidFill>
                                <a:schemeClr val="tx1"/>
                              </a:solidFill>
                              <a:latin typeface="Cambria Math" panose="02040503050406030204" pitchFamily="18" charset="0"/>
                              <a:ea typeface="宋体" panose="02010600030101010101" pitchFamily="2" charset="-122"/>
                              <a:cs typeface="+mn-cs"/>
                            </a:rPr>
                          </m:ctrlPr>
                        </m:dPr>
                        <m:e>
                          <m:r>
                            <a:rPr lang="zh-CN" altLang="en-US" sz="1200" i="1" kern="1200">
                              <a:solidFill>
                                <a:schemeClr val="tx1"/>
                              </a:solidFill>
                              <a:latin typeface="Cambria Math" panose="02040503050406030204" pitchFamily="18" charset="0"/>
                              <a:ea typeface="宋体" panose="02010600030101010101" pitchFamily="2" charset="-122"/>
                              <a:cs typeface="+mn-cs"/>
                            </a:rPr>
                            <m:t>𝑖𝑘</m:t>
                          </m:r>
                          <m:r>
                            <a:rPr lang="zh-CN" altLang="en-US" sz="1200" i="0" kern="1200">
                              <a:solidFill>
                                <a:schemeClr val="tx1"/>
                              </a:solidFill>
                              <a:latin typeface="Cambria Math" panose="02040503050406030204" pitchFamily="18" charset="0"/>
                              <a:ea typeface="宋体" panose="02010600030101010101" pitchFamily="2" charset="-122"/>
                              <a:cs typeface="+mn-cs"/>
                            </a:rPr>
                            <m:t>⋅</m:t>
                          </m:r>
                          <m:sSub>
                            <m:sSubPr>
                              <m:ctrlPr>
                                <a:rPr lang="zh-CN" altLang="en-US" sz="1200" i="1" kern="1200">
                                  <a:solidFill>
                                    <a:schemeClr val="tx1"/>
                                  </a:solidFill>
                                  <a:latin typeface="Cambria Math" panose="02040503050406030204" pitchFamily="18" charset="0"/>
                                  <a:ea typeface="宋体" panose="02010600030101010101" pitchFamily="2" charset="-122"/>
                                  <a:cs typeface="+mn-cs"/>
                                </a:rPr>
                              </m:ctrlPr>
                            </m:sSubPr>
                            <m:e>
                              <m:r>
                                <a:rPr lang="zh-CN" altLang="en-US" sz="1200" i="1" kern="1200">
                                  <a:solidFill>
                                    <a:schemeClr val="tx1"/>
                                  </a:solidFill>
                                  <a:latin typeface="Cambria Math" panose="02040503050406030204" pitchFamily="18" charset="0"/>
                                  <a:ea typeface="宋体" panose="02010600030101010101" pitchFamily="2" charset="-122"/>
                                  <a:cs typeface="+mn-cs"/>
                                </a:rPr>
                                <m:t>𝑁</m:t>
                              </m:r>
                            </m:e>
                            <m:sub>
                              <m:r>
                                <a:rPr lang="zh-CN" altLang="en-US" sz="1200" i="1" kern="1200">
                                  <a:solidFill>
                                    <a:schemeClr val="tx1"/>
                                  </a:solidFill>
                                  <a:latin typeface="Cambria Math" panose="02040503050406030204" pitchFamily="18" charset="0"/>
                                  <a:ea typeface="宋体" panose="02010600030101010101" pitchFamily="2" charset="-122"/>
                                  <a:cs typeface="+mn-cs"/>
                                </a:rPr>
                                <m:t>𝑖</m:t>
                              </m:r>
                            </m:sub>
                          </m:sSub>
                          <m:sSub>
                            <m:sSubPr>
                              <m:ctrlPr>
                                <a:rPr lang="zh-CN" altLang="en-US" sz="1200" i="1" kern="1200">
                                  <a:solidFill>
                                    <a:schemeClr val="tx1"/>
                                  </a:solidFill>
                                  <a:latin typeface="Cambria Math" panose="02040503050406030204" pitchFamily="18" charset="0"/>
                                  <a:ea typeface="宋体" panose="02010600030101010101" pitchFamily="2" charset="-122"/>
                                  <a:cs typeface="+mn-cs"/>
                                </a:rPr>
                              </m:ctrlPr>
                            </m:sSubPr>
                            <m:e>
                              <m:r>
                                <a:rPr lang="zh-CN" altLang="en-US" sz="1200" i="1" kern="1200">
                                  <a:solidFill>
                                    <a:schemeClr val="tx1"/>
                                  </a:solidFill>
                                  <a:latin typeface="Cambria Math" panose="02040503050406030204" pitchFamily="18" charset="0"/>
                                  <a:ea typeface="宋体" panose="02010600030101010101" pitchFamily="2" charset="-122"/>
                                  <a:cs typeface="+mn-cs"/>
                                </a:rPr>
                                <m:t>𝛼</m:t>
                              </m:r>
                            </m:e>
                            <m:sub>
                              <m:r>
                                <a:rPr lang="zh-CN" altLang="en-US" sz="1200" i="1" kern="1200">
                                  <a:solidFill>
                                    <a:schemeClr val="tx1"/>
                                  </a:solidFill>
                                  <a:latin typeface="Cambria Math" panose="02040503050406030204" pitchFamily="18" charset="0"/>
                                  <a:ea typeface="宋体" panose="02010600030101010101" pitchFamily="2" charset="-122"/>
                                  <a:cs typeface="+mn-cs"/>
                                </a:rPr>
                                <m:t>𝑖</m:t>
                              </m:r>
                            </m:sub>
                          </m:sSub>
                        </m:e>
                      </m:d>
                      <m:r>
                        <a:rPr lang="zh-CN" altLang="en-US" sz="1200" i="0" kern="1200">
                          <a:solidFill>
                            <a:schemeClr val="tx1"/>
                          </a:solidFill>
                          <a:latin typeface="Cambria Math" panose="02040503050406030204" pitchFamily="18" charset="0"/>
                          <a:ea typeface="宋体" panose="02010600030101010101" pitchFamily="2" charset="-122"/>
                          <a:cs typeface="+mn-cs"/>
                        </a:rPr>
                        <m:t>=</m:t>
                      </m:r>
                      <m:r>
                        <m:rPr>
                          <m:nor/>
                        </m:rPr>
                        <a:rPr lang="zh-CN" altLang="en-US" sz="1200" i="1" kern="1200">
                          <a:solidFill>
                            <a:schemeClr val="tx1"/>
                          </a:solidFill>
                          <a:latin typeface="Arial" panose="020B0604020202020204" pitchFamily="34" charset="0"/>
                          <a:ea typeface="宋体" panose="02010600030101010101" pitchFamily="2" charset="-122"/>
                          <a:cs typeface="+mn-cs"/>
                        </a:rPr>
                        <m:t>1</m:t>
                      </m:r>
                    </m:oMath>
                  </m:oMathPara>
                </a14:m>
                <a:endParaRPr lang="en-US" altLang="zh-CN" dirty="0"/>
              </a:p>
              <a:p>
                <a:endParaRPr lang="zh-CN" altLang="en-US" dirty="0"/>
              </a:p>
            </p:txBody>
          </p:sp>
        </mc:Choice>
        <mc:Fallback xmlns="">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200" kern="1200" dirty="0">
                    <a:solidFill>
                      <a:schemeClr val="tx1"/>
                    </a:solidFill>
                    <a:effectLst/>
                    <a:latin typeface="Arial" panose="020B0604020202020204" pitchFamily="34" charset="0"/>
                    <a:ea typeface="宋体" panose="02010600030101010101" pitchFamily="2" charset="-122"/>
                    <a:cs typeface="+mn-cs"/>
                  </a:rPr>
                  <a:t>由波恩</a:t>
                </a:r>
                <a:r>
                  <a:rPr lang="en-US" altLang="zh-CN" sz="1200" kern="1200" dirty="0">
                    <a:solidFill>
                      <a:schemeClr val="tx1"/>
                    </a:solidFill>
                    <a:effectLst/>
                    <a:latin typeface="Arial" panose="020B0604020202020204" pitchFamily="34" charset="0"/>
                    <a:ea typeface="宋体" panose="02010600030101010101" pitchFamily="2" charset="-122"/>
                    <a:cs typeface="+mn-cs"/>
                  </a:rPr>
                  <a:t>-</a:t>
                </a:r>
                <a:r>
                  <a:rPr lang="zh-CN" altLang="zh-CN" sz="1200" kern="1200" dirty="0">
                    <a:solidFill>
                      <a:schemeClr val="tx1"/>
                    </a:solidFill>
                    <a:effectLst/>
                    <a:latin typeface="Arial" panose="020B0604020202020204" pitchFamily="34" charset="0"/>
                    <a:ea typeface="宋体" panose="02010600030101010101" pitchFamily="2" charset="-122"/>
                    <a:cs typeface="+mn-cs"/>
                  </a:rPr>
                  <a:t>卡门条件可以推出：</a:t>
                </a:r>
              </a:p>
              <a:p>
                <a:r>
                  <a:rPr lang="zh-CN" altLang="en-US" i="0"/>
                  <a:t>"1</a:t>
                </a:r>
                <a:r>
                  <a:rPr lang="zh-CN" altLang="en-US" sz="1200" i="0" kern="1200">
                    <a:solidFill>
                      <a:schemeClr val="tx1"/>
                    </a:solidFill>
                    <a:cs typeface="+mn-cs"/>
                  </a:rPr>
                  <a:t>" /√</a:t>
                </a:r>
                <a:r>
                  <a:rPr lang="zh-CN" altLang="en-US" sz="1200" i="0" kern="1200">
                    <a:solidFill>
                      <a:schemeClr val="tx1"/>
                    </a:solidFill>
                    <a:latin typeface="Arial" panose="020B0604020202020204" pitchFamily="34" charset="0"/>
                    <a:ea typeface="宋体" panose="02010600030101010101" pitchFamily="2" charset="-122"/>
                    <a:cs typeface="+mn-cs"/>
                  </a:rPr>
                  <a:t>𝑉 𝑒𝑥𝑝(𝑖𝑘⋅𝑟)="1" /√𝑉 𝑒𝑥𝑝[├ 𝑖𝑘⋅(𝑟+𝑁_𝑖 𝛼_𝑖 )]</a:t>
                </a:r>
                <a:endParaRPr lang="en-US" altLang="zh-CN" dirty="0"/>
              </a:p>
              <a:p>
                <a:r>
                  <a:rPr lang="zh-CN" altLang="en-US" sz="1200" i="0" kern="1200">
                    <a:solidFill>
                      <a:schemeClr val="tx1"/>
                    </a:solidFill>
                    <a:latin typeface="Arial" panose="020B0604020202020204" pitchFamily="34" charset="0"/>
                    <a:ea typeface="宋体" panose="02010600030101010101" pitchFamily="2" charset="-122"/>
                    <a:cs typeface="+mn-cs"/>
                  </a:rPr>
                  <a:t>𝑒𝑥𝑝(𝑖𝑘⋅𝑁_𝑖 𝛼_𝑖 )=</a:t>
                </a:r>
                <a:r>
                  <a:rPr lang="zh-CN" altLang="en-US" sz="1200" i="0" kern="1200">
                    <a:solidFill>
                      <a:schemeClr val="tx1"/>
                    </a:solidFill>
                    <a:latin typeface="Cambria Math" panose="02040503050406030204" pitchFamily="18" charset="0"/>
                    <a:ea typeface="宋体" panose="02010600030101010101" pitchFamily="2" charset="-122"/>
                    <a:cs typeface="+mn-cs"/>
                  </a:rPr>
                  <a:t>"1</a:t>
                </a:r>
                <a:r>
                  <a:rPr lang="zh-CN" altLang="en-US" sz="1200" i="0" kern="1200">
                    <a:solidFill>
                      <a:schemeClr val="tx1"/>
                    </a:solidFill>
                    <a:latin typeface="Arial" panose="020B0604020202020204" pitchFamily="34" charset="0"/>
                    <a:ea typeface="宋体" panose="02010600030101010101" pitchFamily="2" charset="-122"/>
                    <a:cs typeface="+mn-cs"/>
                  </a:rPr>
                  <a:t>"</a:t>
                </a:r>
                <a:endParaRPr lang="en-US" altLang="zh-CN" dirty="0"/>
              </a:p>
              <a:p>
                <a:endParaRPr lang="zh-CN" altLang="en-US" dirty="0"/>
              </a:p>
            </p:txBody>
          </p:sp>
        </mc:Fallback>
      </mc:AlternateContent>
      <p:sp>
        <p:nvSpPr>
          <p:cNvPr id="4" name="灯片编号占位符 3"/>
          <p:cNvSpPr>
            <a:spLocks noGrp="1"/>
          </p:cNvSpPr>
          <p:nvPr>
            <p:ph type="sldNum" sz="quarter" idx="5"/>
          </p:nvPr>
        </p:nvSpPr>
        <p:spPr/>
        <p:txBody>
          <a:bodyPr/>
          <a:lstStyle/>
          <a:p>
            <a:fld id="{8AAA2DB7-8973-4964-8E83-0FC396AC9B6B}" type="slidenum">
              <a:rPr lang="en-US" altLang="zh-CN" smtClean="0"/>
              <a:t>21</a:t>
            </a:fld>
            <a:endParaRPr lang="en-US" altLang="zh-CN"/>
          </a:p>
        </p:txBody>
      </p:sp>
    </p:spTree>
    <p:extLst>
      <p:ext uri="{BB962C8B-B14F-4D97-AF65-F5344CB8AC3E}">
        <p14:creationId xmlns:p14="http://schemas.microsoft.com/office/powerpoint/2010/main" val="303131959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200" kern="1200" dirty="0">
                    <a:solidFill>
                      <a:schemeClr val="tx1"/>
                    </a:solidFill>
                    <a:effectLst/>
                    <a:latin typeface="Arial" panose="020B0604020202020204" pitchFamily="34" charset="0"/>
                    <a:ea typeface="宋体" panose="02010600030101010101" pitchFamily="2" charset="-122"/>
                    <a:cs typeface="+mn-cs"/>
                  </a:rPr>
                  <a:t>要满足式</a:t>
                </a:r>
                <a14:m>
                  <m:oMath xmlns:m="http://schemas.openxmlformats.org/officeDocument/2006/math">
                    <m:r>
                      <a:rPr lang="zh-CN" altLang="en-US" sz="1200" i="1" kern="1200" smtClean="0">
                        <a:solidFill>
                          <a:schemeClr val="tx1"/>
                        </a:solidFill>
                        <a:latin typeface="Cambria Math" panose="02040503050406030204" pitchFamily="18" charset="0"/>
                        <a:ea typeface="宋体" panose="02010600030101010101" pitchFamily="2" charset="-122"/>
                        <a:cs typeface="+mn-cs"/>
                      </a:rPr>
                      <m:t>𝑒𝑥𝑝</m:t>
                    </m:r>
                    <m:d>
                      <m:dPr>
                        <m:ctrlPr>
                          <a:rPr lang="zh-CN" altLang="en-US" sz="1200" i="1" kern="1200">
                            <a:solidFill>
                              <a:schemeClr val="tx1"/>
                            </a:solidFill>
                            <a:latin typeface="Cambria Math" panose="02040503050406030204" pitchFamily="18" charset="0"/>
                            <a:ea typeface="宋体" panose="02010600030101010101" pitchFamily="2" charset="-122"/>
                            <a:cs typeface="+mn-cs"/>
                          </a:rPr>
                        </m:ctrlPr>
                      </m:dPr>
                      <m:e>
                        <m:r>
                          <a:rPr lang="zh-CN" altLang="en-US" sz="1200" i="1" kern="1200">
                            <a:solidFill>
                              <a:schemeClr val="tx1"/>
                            </a:solidFill>
                            <a:latin typeface="Cambria Math" panose="02040503050406030204" pitchFamily="18" charset="0"/>
                            <a:ea typeface="宋体" panose="02010600030101010101" pitchFamily="2" charset="-122"/>
                            <a:cs typeface="+mn-cs"/>
                          </a:rPr>
                          <m:t>𝑖𝑘</m:t>
                        </m:r>
                        <m:r>
                          <a:rPr lang="zh-CN" altLang="en-US" sz="1200" i="0" kern="1200">
                            <a:solidFill>
                              <a:schemeClr val="tx1"/>
                            </a:solidFill>
                            <a:latin typeface="Cambria Math" panose="02040503050406030204" pitchFamily="18" charset="0"/>
                            <a:ea typeface="宋体" panose="02010600030101010101" pitchFamily="2" charset="-122"/>
                            <a:cs typeface="+mn-cs"/>
                          </a:rPr>
                          <m:t>⋅</m:t>
                        </m:r>
                        <m:sSub>
                          <m:sSubPr>
                            <m:ctrlPr>
                              <a:rPr lang="zh-CN" altLang="en-US" sz="1200" i="1" kern="1200">
                                <a:solidFill>
                                  <a:schemeClr val="tx1"/>
                                </a:solidFill>
                                <a:latin typeface="Cambria Math" panose="02040503050406030204" pitchFamily="18" charset="0"/>
                                <a:ea typeface="宋体" panose="02010600030101010101" pitchFamily="2" charset="-122"/>
                                <a:cs typeface="+mn-cs"/>
                              </a:rPr>
                            </m:ctrlPr>
                          </m:sSubPr>
                          <m:e>
                            <m:r>
                              <a:rPr lang="zh-CN" altLang="en-US" sz="1200" i="1" kern="1200">
                                <a:solidFill>
                                  <a:schemeClr val="tx1"/>
                                </a:solidFill>
                                <a:latin typeface="Cambria Math" panose="02040503050406030204" pitchFamily="18" charset="0"/>
                                <a:ea typeface="宋体" panose="02010600030101010101" pitchFamily="2" charset="-122"/>
                                <a:cs typeface="+mn-cs"/>
                              </a:rPr>
                              <m:t>𝑁</m:t>
                            </m:r>
                          </m:e>
                          <m:sub>
                            <m:r>
                              <a:rPr lang="zh-CN" altLang="en-US" sz="1200" i="1" kern="1200">
                                <a:solidFill>
                                  <a:schemeClr val="tx1"/>
                                </a:solidFill>
                                <a:latin typeface="Cambria Math" panose="02040503050406030204" pitchFamily="18" charset="0"/>
                                <a:ea typeface="宋体" panose="02010600030101010101" pitchFamily="2" charset="-122"/>
                                <a:cs typeface="+mn-cs"/>
                              </a:rPr>
                              <m:t>𝑖</m:t>
                            </m:r>
                          </m:sub>
                        </m:sSub>
                        <m:sSub>
                          <m:sSubPr>
                            <m:ctrlPr>
                              <a:rPr lang="zh-CN" altLang="en-US" sz="1200" i="1" kern="1200">
                                <a:solidFill>
                                  <a:schemeClr val="tx1"/>
                                </a:solidFill>
                                <a:latin typeface="Cambria Math" panose="02040503050406030204" pitchFamily="18" charset="0"/>
                                <a:ea typeface="宋体" panose="02010600030101010101" pitchFamily="2" charset="-122"/>
                                <a:cs typeface="+mn-cs"/>
                              </a:rPr>
                            </m:ctrlPr>
                          </m:sSubPr>
                          <m:e>
                            <m:r>
                              <a:rPr lang="zh-CN" altLang="en-US" sz="1200" i="1" kern="1200">
                                <a:solidFill>
                                  <a:schemeClr val="tx1"/>
                                </a:solidFill>
                                <a:latin typeface="Cambria Math" panose="02040503050406030204" pitchFamily="18" charset="0"/>
                                <a:ea typeface="宋体" panose="02010600030101010101" pitchFamily="2" charset="-122"/>
                                <a:cs typeface="+mn-cs"/>
                              </a:rPr>
                              <m:t>𝛼</m:t>
                            </m:r>
                          </m:e>
                          <m:sub>
                            <m:r>
                              <a:rPr lang="zh-CN" altLang="en-US" sz="1200" i="1" kern="1200">
                                <a:solidFill>
                                  <a:schemeClr val="tx1"/>
                                </a:solidFill>
                                <a:latin typeface="Cambria Math" panose="02040503050406030204" pitchFamily="18" charset="0"/>
                                <a:ea typeface="宋体" panose="02010600030101010101" pitchFamily="2" charset="-122"/>
                                <a:cs typeface="+mn-cs"/>
                              </a:rPr>
                              <m:t>𝑖</m:t>
                            </m:r>
                          </m:sub>
                        </m:sSub>
                      </m:e>
                    </m:d>
                    <m:r>
                      <a:rPr lang="zh-CN" altLang="en-US" sz="1200" i="0" kern="1200">
                        <a:solidFill>
                          <a:schemeClr val="tx1"/>
                        </a:solidFill>
                        <a:latin typeface="Cambria Math" panose="02040503050406030204" pitchFamily="18" charset="0"/>
                        <a:ea typeface="宋体" panose="02010600030101010101" pitchFamily="2" charset="-122"/>
                        <a:cs typeface="+mn-cs"/>
                      </a:rPr>
                      <m:t>=</m:t>
                    </m:r>
                    <m:r>
                      <m:rPr>
                        <m:nor/>
                      </m:rPr>
                      <a:rPr lang="zh-CN" altLang="en-US" sz="1200" i="1" kern="1200">
                        <a:solidFill>
                          <a:schemeClr val="tx1"/>
                        </a:solidFill>
                        <a:latin typeface="Arial" panose="020B0604020202020204" pitchFamily="34" charset="0"/>
                        <a:ea typeface="宋体" panose="02010600030101010101" pitchFamily="2" charset="-122"/>
                        <a:cs typeface="+mn-cs"/>
                      </a:rPr>
                      <m:t>1</m:t>
                    </m:r>
                  </m:oMath>
                </a14:m>
                <a:r>
                  <a:rPr lang="zh-CN" altLang="zh-CN" sz="1200" kern="1200" dirty="0">
                    <a:solidFill>
                      <a:schemeClr val="tx1"/>
                    </a:solidFill>
                    <a:effectLst/>
                    <a:latin typeface="Arial" panose="020B0604020202020204" pitchFamily="34" charset="0"/>
                    <a:ea typeface="宋体" panose="02010600030101010101" pitchFamily="2" charset="-122"/>
                    <a:cs typeface="+mn-cs"/>
                  </a:rPr>
                  <a:t>，</a:t>
                </a:r>
                <a14:m>
                  <m:oMath xmlns:m="http://schemas.openxmlformats.org/officeDocument/2006/math">
                    <m:r>
                      <a:rPr lang="zh-CN" altLang="en-US" sz="1200" b="1" i="1" kern="1200" smtClean="0">
                        <a:solidFill>
                          <a:schemeClr val="tx1"/>
                        </a:solidFill>
                        <a:latin typeface="Cambria Math" panose="02040503050406030204" pitchFamily="18" charset="0"/>
                        <a:ea typeface="宋体" panose="02010600030101010101" pitchFamily="2" charset="-122"/>
                        <a:cs typeface="+mn-cs"/>
                      </a:rPr>
                      <m:t>𝒌</m:t>
                    </m:r>
                  </m:oMath>
                </a14:m>
                <a:r>
                  <a:rPr lang="en-US" altLang="zh-CN" sz="1200" kern="1200" dirty="0">
                    <a:solidFill>
                      <a:schemeClr val="tx1"/>
                    </a:solidFill>
                    <a:effectLst/>
                    <a:latin typeface="Arial" panose="020B0604020202020204" pitchFamily="34" charset="0"/>
                    <a:ea typeface="宋体" panose="02010600030101010101" pitchFamily="2" charset="-122"/>
                    <a:cs typeface="+mn-cs"/>
                  </a:rPr>
                  <a:t> </a:t>
                </a:r>
                <a:r>
                  <a:rPr lang="zh-CN" altLang="zh-CN" sz="1200" kern="1200" dirty="0">
                    <a:solidFill>
                      <a:schemeClr val="tx1"/>
                    </a:solidFill>
                    <a:effectLst/>
                    <a:latin typeface="Arial" panose="020B0604020202020204" pitchFamily="34" charset="0"/>
                    <a:ea typeface="宋体" panose="02010600030101010101" pitchFamily="2" charset="-122"/>
                    <a:cs typeface="+mn-cs"/>
                  </a:rPr>
                  <a:t>的分量须具有如下的形式： </a:t>
                </a:r>
              </a:p>
              <a:p>
                <a:pPr/>
                <a14:m>
                  <m:oMathPara xmlns:m="http://schemas.openxmlformats.org/officeDocument/2006/math">
                    <m:oMathParaPr>
                      <m:jc m:val="centerGroup"/>
                    </m:oMathParaPr>
                    <m:oMath xmlns:m="http://schemas.openxmlformats.org/officeDocument/2006/math">
                      <m:sSub>
                        <m:sSubPr>
                          <m:ctrlPr>
                            <a:rPr lang="zh-CN" altLang="en-US" sz="1200" i="1" kern="1200" smtClean="0">
                              <a:solidFill>
                                <a:schemeClr val="tx1"/>
                              </a:solidFill>
                              <a:latin typeface="Cambria Math" panose="02040503050406030204" pitchFamily="18" charset="0"/>
                              <a:ea typeface="宋体" panose="02010600030101010101" pitchFamily="2" charset="-122"/>
                              <a:cs typeface="+mn-cs"/>
                            </a:rPr>
                          </m:ctrlPr>
                        </m:sSubPr>
                        <m:e>
                          <m:r>
                            <a:rPr lang="zh-CN" altLang="en-US" sz="1200" i="1" kern="1200">
                              <a:solidFill>
                                <a:schemeClr val="tx1"/>
                              </a:solidFill>
                              <a:latin typeface="Cambria Math" panose="02040503050406030204" pitchFamily="18" charset="0"/>
                              <a:ea typeface="宋体" panose="02010600030101010101" pitchFamily="2" charset="-122"/>
                              <a:cs typeface="+mn-cs"/>
                            </a:rPr>
                            <m:t>𝑘</m:t>
                          </m:r>
                        </m:e>
                        <m:sub>
                          <m:r>
                            <a:rPr lang="zh-CN" altLang="en-US" sz="1200" i="1" kern="1200">
                              <a:solidFill>
                                <a:schemeClr val="tx1"/>
                              </a:solidFill>
                              <a:latin typeface="Cambria Math" panose="02040503050406030204" pitchFamily="18" charset="0"/>
                              <a:ea typeface="宋体" panose="02010600030101010101" pitchFamily="2" charset="-122"/>
                              <a:cs typeface="+mn-cs"/>
                            </a:rPr>
                            <m:t>𝑥</m:t>
                          </m:r>
                        </m:sub>
                      </m:sSub>
                      <m:r>
                        <a:rPr lang="zh-CN" altLang="en-US" sz="1200" i="0" kern="1200">
                          <a:solidFill>
                            <a:schemeClr val="tx1"/>
                          </a:solidFill>
                          <a:latin typeface="Cambria Math" panose="02040503050406030204" pitchFamily="18" charset="0"/>
                          <a:ea typeface="宋体" panose="02010600030101010101" pitchFamily="2" charset="-122"/>
                          <a:cs typeface="+mn-cs"/>
                        </a:rPr>
                        <m:t>=</m:t>
                      </m:r>
                      <m:f>
                        <m:fPr>
                          <m:ctrlPr>
                            <a:rPr lang="zh-CN" altLang="en-US" sz="1200" i="1" kern="1200">
                              <a:solidFill>
                                <a:schemeClr val="tx1"/>
                              </a:solidFill>
                              <a:latin typeface="Cambria Math" panose="02040503050406030204" pitchFamily="18" charset="0"/>
                              <a:ea typeface="宋体" panose="02010600030101010101" pitchFamily="2" charset="-122"/>
                              <a:cs typeface="+mn-cs"/>
                            </a:rPr>
                          </m:ctrlPr>
                        </m:fPr>
                        <m:num>
                          <m:r>
                            <a:rPr lang="zh-CN" altLang="en-US" sz="1200" i="0" kern="1200">
                              <a:solidFill>
                                <a:schemeClr val="tx1"/>
                              </a:solidFill>
                              <a:latin typeface="Cambria Math" panose="02040503050406030204" pitchFamily="18" charset="0"/>
                              <a:ea typeface="宋体" panose="02010600030101010101" pitchFamily="2" charset="-122"/>
                              <a:cs typeface="+mn-cs"/>
                            </a:rPr>
                            <m:t>2</m:t>
                          </m:r>
                          <m:r>
                            <a:rPr lang="zh-CN" altLang="en-US" sz="1200" i="1" kern="1200">
                              <a:solidFill>
                                <a:schemeClr val="tx1"/>
                              </a:solidFill>
                              <a:latin typeface="Cambria Math" panose="02040503050406030204" pitchFamily="18" charset="0"/>
                              <a:ea typeface="宋体" panose="02010600030101010101" pitchFamily="2" charset="-122"/>
                              <a:cs typeface="+mn-cs"/>
                            </a:rPr>
                            <m:t>𝜋</m:t>
                          </m:r>
                          <m:sSub>
                            <m:sSubPr>
                              <m:ctrlPr>
                                <a:rPr lang="zh-CN" altLang="en-US" sz="1200" i="1" kern="1200">
                                  <a:solidFill>
                                    <a:schemeClr val="tx1"/>
                                  </a:solidFill>
                                  <a:latin typeface="Cambria Math" panose="02040503050406030204" pitchFamily="18" charset="0"/>
                                  <a:ea typeface="宋体" panose="02010600030101010101" pitchFamily="2" charset="-122"/>
                                  <a:cs typeface="+mn-cs"/>
                                </a:rPr>
                              </m:ctrlPr>
                            </m:sSubPr>
                            <m:e>
                              <m:r>
                                <a:rPr lang="zh-CN" altLang="en-US" sz="1200" i="1" kern="1200">
                                  <a:solidFill>
                                    <a:schemeClr val="tx1"/>
                                  </a:solidFill>
                                  <a:latin typeface="Cambria Math" panose="02040503050406030204" pitchFamily="18" charset="0"/>
                                  <a:ea typeface="宋体" panose="02010600030101010101" pitchFamily="2" charset="-122"/>
                                  <a:cs typeface="+mn-cs"/>
                                </a:rPr>
                                <m:t>𝑙</m:t>
                              </m:r>
                            </m:e>
                            <m:sub>
                              <m:r>
                                <a:rPr lang="zh-CN" altLang="en-US" sz="1200" i="1" kern="1200">
                                  <a:solidFill>
                                    <a:schemeClr val="tx1"/>
                                  </a:solidFill>
                                  <a:latin typeface="Cambria Math" panose="02040503050406030204" pitchFamily="18" charset="0"/>
                                  <a:ea typeface="宋体" panose="02010600030101010101" pitchFamily="2" charset="-122"/>
                                  <a:cs typeface="+mn-cs"/>
                                </a:rPr>
                                <m:t>𝑥</m:t>
                              </m:r>
                            </m:sub>
                          </m:sSub>
                        </m:num>
                        <m:den>
                          <m:sSub>
                            <m:sSubPr>
                              <m:ctrlPr>
                                <a:rPr lang="zh-CN" altLang="en-US" sz="1200" i="1" kern="1200">
                                  <a:solidFill>
                                    <a:schemeClr val="tx1"/>
                                  </a:solidFill>
                                  <a:latin typeface="Cambria Math" panose="02040503050406030204" pitchFamily="18" charset="0"/>
                                  <a:ea typeface="宋体" panose="02010600030101010101" pitchFamily="2" charset="-122"/>
                                  <a:cs typeface="+mn-cs"/>
                                </a:rPr>
                              </m:ctrlPr>
                            </m:sSubPr>
                            <m:e>
                              <m:r>
                                <a:rPr lang="zh-CN" altLang="en-US" sz="1200" i="1" kern="1200">
                                  <a:solidFill>
                                    <a:schemeClr val="tx1"/>
                                  </a:solidFill>
                                  <a:latin typeface="Cambria Math" panose="02040503050406030204" pitchFamily="18" charset="0"/>
                                  <a:ea typeface="宋体" panose="02010600030101010101" pitchFamily="2" charset="-122"/>
                                  <a:cs typeface="+mn-cs"/>
                                </a:rPr>
                                <m:t>𝐿</m:t>
                              </m:r>
                            </m:e>
                            <m:sub>
                              <m:r>
                                <a:rPr lang="zh-CN" altLang="en-US" sz="1200" i="1" kern="1200">
                                  <a:solidFill>
                                    <a:schemeClr val="tx1"/>
                                  </a:solidFill>
                                  <a:latin typeface="Cambria Math" panose="02040503050406030204" pitchFamily="18" charset="0"/>
                                  <a:ea typeface="宋体" panose="02010600030101010101" pitchFamily="2" charset="-122"/>
                                  <a:cs typeface="+mn-cs"/>
                                </a:rPr>
                                <m:t>𝑥</m:t>
                              </m:r>
                            </m:sub>
                          </m:sSub>
                        </m:den>
                      </m:f>
                    </m:oMath>
                  </m:oMathPara>
                </a14:m>
                <a:endParaRPr lang="en-US" altLang="zh-CN" dirty="0"/>
              </a:p>
              <a:p>
                <a:pPr/>
                <a14:m>
                  <m:oMathPara xmlns:m="http://schemas.openxmlformats.org/officeDocument/2006/math">
                    <m:oMathParaPr>
                      <m:jc m:val="centerGroup"/>
                    </m:oMathParaPr>
                    <m:oMath xmlns:m="http://schemas.openxmlformats.org/officeDocument/2006/math">
                      <m:sSub>
                        <m:sSubPr>
                          <m:ctrlPr>
                            <a:rPr lang="zh-CN" altLang="en-US" sz="1200" i="1" kern="1200" smtClean="0">
                              <a:solidFill>
                                <a:schemeClr val="tx1"/>
                              </a:solidFill>
                              <a:latin typeface="Cambria Math" panose="02040503050406030204" pitchFamily="18" charset="0"/>
                              <a:ea typeface="宋体" panose="02010600030101010101" pitchFamily="2" charset="-122"/>
                              <a:cs typeface="+mn-cs"/>
                            </a:rPr>
                          </m:ctrlPr>
                        </m:sSubPr>
                        <m:e>
                          <m:r>
                            <a:rPr lang="zh-CN" altLang="en-US" sz="1200" i="1" kern="1200">
                              <a:solidFill>
                                <a:schemeClr val="tx1"/>
                              </a:solidFill>
                              <a:latin typeface="Cambria Math" panose="02040503050406030204" pitchFamily="18" charset="0"/>
                              <a:ea typeface="宋体" panose="02010600030101010101" pitchFamily="2" charset="-122"/>
                              <a:cs typeface="+mn-cs"/>
                            </a:rPr>
                            <m:t>𝑘</m:t>
                          </m:r>
                        </m:e>
                        <m:sub>
                          <m:r>
                            <a:rPr lang="zh-CN" altLang="en-US" sz="1200" i="1" kern="1200">
                              <a:solidFill>
                                <a:schemeClr val="tx1"/>
                              </a:solidFill>
                              <a:latin typeface="Cambria Math" panose="02040503050406030204" pitchFamily="18" charset="0"/>
                              <a:ea typeface="宋体" panose="02010600030101010101" pitchFamily="2" charset="-122"/>
                              <a:cs typeface="+mn-cs"/>
                            </a:rPr>
                            <m:t>𝑦</m:t>
                          </m:r>
                        </m:sub>
                      </m:sSub>
                      <m:r>
                        <a:rPr lang="zh-CN" altLang="en-US" sz="1200" i="0" kern="1200">
                          <a:solidFill>
                            <a:schemeClr val="tx1"/>
                          </a:solidFill>
                          <a:latin typeface="Cambria Math" panose="02040503050406030204" pitchFamily="18" charset="0"/>
                          <a:ea typeface="宋体" panose="02010600030101010101" pitchFamily="2" charset="-122"/>
                          <a:cs typeface="+mn-cs"/>
                        </a:rPr>
                        <m:t>=</m:t>
                      </m:r>
                      <m:f>
                        <m:fPr>
                          <m:ctrlPr>
                            <a:rPr lang="zh-CN" altLang="en-US" sz="1200" i="1" kern="1200">
                              <a:solidFill>
                                <a:schemeClr val="tx1"/>
                              </a:solidFill>
                              <a:latin typeface="Cambria Math" panose="02040503050406030204" pitchFamily="18" charset="0"/>
                              <a:ea typeface="宋体" panose="02010600030101010101" pitchFamily="2" charset="-122"/>
                              <a:cs typeface="+mn-cs"/>
                            </a:rPr>
                          </m:ctrlPr>
                        </m:fPr>
                        <m:num>
                          <m:r>
                            <a:rPr lang="zh-CN" altLang="en-US" sz="1200" i="0" kern="1200">
                              <a:solidFill>
                                <a:schemeClr val="tx1"/>
                              </a:solidFill>
                              <a:latin typeface="Cambria Math" panose="02040503050406030204" pitchFamily="18" charset="0"/>
                              <a:ea typeface="宋体" panose="02010600030101010101" pitchFamily="2" charset="-122"/>
                              <a:cs typeface="+mn-cs"/>
                            </a:rPr>
                            <m:t>2</m:t>
                          </m:r>
                          <m:r>
                            <a:rPr lang="zh-CN" altLang="en-US" sz="1200" i="1" kern="1200">
                              <a:solidFill>
                                <a:schemeClr val="tx1"/>
                              </a:solidFill>
                              <a:latin typeface="Cambria Math" panose="02040503050406030204" pitchFamily="18" charset="0"/>
                              <a:ea typeface="宋体" panose="02010600030101010101" pitchFamily="2" charset="-122"/>
                              <a:cs typeface="+mn-cs"/>
                            </a:rPr>
                            <m:t>𝜋</m:t>
                          </m:r>
                          <m:sSub>
                            <m:sSubPr>
                              <m:ctrlPr>
                                <a:rPr lang="zh-CN" altLang="en-US" sz="1200" i="1" kern="1200">
                                  <a:solidFill>
                                    <a:schemeClr val="tx1"/>
                                  </a:solidFill>
                                  <a:latin typeface="Cambria Math" panose="02040503050406030204" pitchFamily="18" charset="0"/>
                                  <a:ea typeface="宋体" panose="02010600030101010101" pitchFamily="2" charset="-122"/>
                                  <a:cs typeface="+mn-cs"/>
                                </a:rPr>
                              </m:ctrlPr>
                            </m:sSubPr>
                            <m:e>
                              <m:r>
                                <a:rPr lang="zh-CN" altLang="en-US" sz="1200" i="1" kern="1200">
                                  <a:solidFill>
                                    <a:schemeClr val="tx1"/>
                                  </a:solidFill>
                                  <a:latin typeface="Cambria Math" panose="02040503050406030204" pitchFamily="18" charset="0"/>
                                  <a:ea typeface="宋体" panose="02010600030101010101" pitchFamily="2" charset="-122"/>
                                  <a:cs typeface="+mn-cs"/>
                                </a:rPr>
                                <m:t>𝑙</m:t>
                              </m:r>
                            </m:e>
                            <m:sub>
                              <m:r>
                                <a:rPr lang="zh-CN" altLang="en-US" sz="1200" i="1" kern="1200">
                                  <a:solidFill>
                                    <a:schemeClr val="tx1"/>
                                  </a:solidFill>
                                  <a:latin typeface="Cambria Math" panose="02040503050406030204" pitchFamily="18" charset="0"/>
                                  <a:ea typeface="宋体" panose="02010600030101010101" pitchFamily="2" charset="-122"/>
                                  <a:cs typeface="+mn-cs"/>
                                </a:rPr>
                                <m:t>𝑦</m:t>
                              </m:r>
                            </m:sub>
                          </m:sSub>
                        </m:num>
                        <m:den>
                          <m:sSub>
                            <m:sSubPr>
                              <m:ctrlPr>
                                <a:rPr lang="zh-CN" altLang="en-US" sz="1200" i="1" kern="1200">
                                  <a:solidFill>
                                    <a:schemeClr val="tx1"/>
                                  </a:solidFill>
                                  <a:latin typeface="Cambria Math" panose="02040503050406030204" pitchFamily="18" charset="0"/>
                                  <a:ea typeface="宋体" panose="02010600030101010101" pitchFamily="2" charset="-122"/>
                                  <a:cs typeface="+mn-cs"/>
                                </a:rPr>
                              </m:ctrlPr>
                            </m:sSubPr>
                            <m:e>
                              <m:r>
                                <a:rPr lang="zh-CN" altLang="en-US" sz="1200" i="1" kern="1200">
                                  <a:solidFill>
                                    <a:schemeClr val="tx1"/>
                                  </a:solidFill>
                                  <a:latin typeface="Cambria Math" panose="02040503050406030204" pitchFamily="18" charset="0"/>
                                  <a:ea typeface="宋体" panose="02010600030101010101" pitchFamily="2" charset="-122"/>
                                  <a:cs typeface="+mn-cs"/>
                                </a:rPr>
                                <m:t>𝐿</m:t>
                              </m:r>
                            </m:e>
                            <m:sub>
                              <m:r>
                                <a:rPr lang="zh-CN" altLang="en-US" sz="1200" i="1" kern="1200">
                                  <a:solidFill>
                                    <a:schemeClr val="tx1"/>
                                  </a:solidFill>
                                  <a:latin typeface="Cambria Math" panose="02040503050406030204" pitchFamily="18" charset="0"/>
                                  <a:ea typeface="宋体" panose="02010600030101010101" pitchFamily="2" charset="-122"/>
                                  <a:cs typeface="+mn-cs"/>
                                </a:rPr>
                                <m:t>𝑦</m:t>
                              </m:r>
                            </m:sub>
                          </m:sSub>
                        </m:den>
                      </m:f>
                    </m:oMath>
                  </m:oMathPara>
                </a14:m>
                <a:endParaRPr lang="en-US" altLang="zh-CN" dirty="0"/>
              </a:p>
              <a:p>
                <a:pPr/>
                <a14:m>
                  <m:oMathPara xmlns:m="http://schemas.openxmlformats.org/officeDocument/2006/math">
                    <m:oMathParaPr>
                      <m:jc m:val="centerGroup"/>
                    </m:oMathParaPr>
                    <m:oMath xmlns:m="http://schemas.openxmlformats.org/officeDocument/2006/math">
                      <m:sSub>
                        <m:sSubPr>
                          <m:ctrlPr>
                            <a:rPr lang="zh-CN" altLang="en-US" sz="1200" i="1" kern="1200" smtClean="0">
                              <a:solidFill>
                                <a:schemeClr val="tx1"/>
                              </a:solidFill>
                              <a:latin typeface="Cambria Math" panose="02040503050406030204" pitchFamily="18" charset="0"/>
                              <a:ea typeface="宋体" panose="02010600030101010101" pitchFamily="2" charset="-122"/>
                              <a:cs typeface="+mn-cs"/>
                            </a:rPr>
                          </m:ctrlPr>
                        </m:sSubPr>
                        <m:e>
                          <m:r>
                            <a:rPr lang="zh-CN" altLang="en-US" sz="1200" i="1" kern="1200">
                              <a:solidFill>
                                <a:schemeClr val="tx1"/>
                              </a:solidFill>
                              <a:latin typeface="Cambria Math" panose="02040503050406030204" pitchFamily="18" charset="0"/>
                              <a:ea typeface="宋体" panose="02010600030101010101" pitchFamily="2" charset="-122"/>
                              <a:cs typeface="+mn-cs"/>
                            </a:rPr>
                            <m:t>𝑘</m:t>
                          </m:r>
                        </m:e>
                        <m:sub>
                          <m:r>
                            <a:rPr lang="zh-CN" altLang="en-US" sz="1200" i="1" kern="1200">
                              <a:solidFill>
                                <a:schemeClr val="tx1"/>
                              </a:solidFill>
                              <a:latin typeface="Cambria Math" panose="02040503050406030204" pitchFamily="18" charset="0"/>
                              <a:ea typeface="宋体" panose="02010600030101010101" pitchFamily="2" charset="-122"/>
                              <a:cs typeface="+mn-cs"/>
                            </a:rPr>
                            <m:t>𝑧</m:t>
                          </m:r>
                        </m:sub>
                      </m:sSub>
                      <m:r>
                        <a:rPr lang="zh-CN" altLang="en-US" sz="1200" i="0" kern="1200">
                          <a:solidFill>
                            <a:schemeClr val="tx1"/>
                          </a:solidFill>
                          <a:latin typeface="Cambria Math" panose="02040503050406030204" pitchFamily="18" charset="0"/>
                          <a:ea typeface="宋体" panose="02010600030101010101" pitchFamily="2" charset="-122"/>
                          <a:cs typeface="+mn-cs"/>
                        </a:rPr>
                        <m:t>=</m:t>
                      </m:r>
                      <m:f>
                        <m:fPr>
                          <m:ctrlPr>
                            <a:rPr lang="zh-CN" altLang="en-US" sz="1200" i="1" kern="1200">
                              <a:solidFill>
                                <a:schemeClr val="tx1"/>
                              </a:solidFill>
                              <a:latin typeface="Cambria Math" panose="02040503050406030204" pitchFamily="18" charset="0"/>
                              <a:ea typeface="宋体" panose="02010600030101010101" pitchFamily="2" charset="-122"/>
                              <a:cs typeface="+mn-cs"/>
                            </a:rPr>
                          </m:ctrlPr>
                        </m:fPr>
                        <m:num>
                          <m:r>
                            <a:rPr lang="zh-CN" altLang="en-US" sz="1200" i="0" kern="1200">
                              <a:solidFill>
                                <a:schemeClr val="tx1"/>
                              </a:solidFill>
                              <a:latin typeface="Cambria Math" panose="02040503050406030204" pitchFamily="18" charset="0"/>
                              <a:ea typeface="宋体" panose="02010600030101010101" pitchFamily="2" charset="-122"/>
                              <a:cs typeface="+mn-cs"/>
                            </a:rPr>
                            <m:t>2</m:t>
                          </m:r>
                          <m:r>
                            <a:rPr lang="zh-CN" altLang="en-US" sz="1200" i="1" kern="1200">
                              <a:solidFill>
                                <a:schemeClr val="tx1"/>
                              </a:solidFill>
                              <a:latin typeface="Cambria Math" panose="02040503050406030204" pitchFamily="18" charset="0"/>
                              <a:ea typeface="宋体" panose="02010600030101010101" pitchFamily="2" charset="-122"/>
                              <a:cs typeface="+mn-cs"/>
                            </a:rPr>
                            <m:t>𝜋</m:t>
                          </m:r>
                          <m:sSub>
                            <m:sSubPr>
                              <m:ctrlPr>
                                <a:rPr lang="zh-CN" altLang="en-US" sz="1200" i="1" kern="1200">
                                  <a:solidFill>
                                    <a:schemeClr val="tx1"/>
                                  </a:solidFill>
                                  <a:latin typeface="Cambria Math" panose="02040503050406030204" pitchFamily="18" charset="0"/>
                                  <a:ea typeface="宋体" panose="02010600030101010101" pitchFamily="2" charset="-122"/>
                                  <a:cs typeface="+mn-cs"/>
                                </a:rPr>
                              </m:ctrlPr>
                            </m:sSubPr>
                            <m:e>
                              <m:r>
                                <a:rPr lang="zh-CN" altLang="en-US" sz="1200" i="1" kern="1200">
                                  <a:solidFill>
                                    <a:schemeClr val="tx1"/>
                                  </a:solidFill>
                                  <a:latin typeface="Cambria Math" panose="02040503050406030204" pitchFamily="18" charset="0"/>
                                  <a:ea typeface="宋体" panose="02010600030101010101" pitchFamily="2" charset="-122"/>
                                  <a:cs typeface="+mn-cs"/>
                                </a:rPr>
                                <m:t>𝑙</m:t>
                              </m:r>
                            </m:e>
                            <m:sub>
                              <m:r>
                                <a:rPr lang="zh-CN" altLang="en-US" sz="1200" i="1" kern="1200">
                                  <a:solidFill>
                                    <a:schemeClr val="tx1"/>
                                  </a:solidFill>
                                  <a:latin typeface="Cambria Math" panose="02040503050406030204" pitchFamily="18" charset="0"/>
                                  <a:ea typeface="宋体" panose="02010600030101010101" pitchFamily="2" charset="-122"/>
                                  <a:cs typeface="+mn-cs"/>
                                </a:rPr>
                                <m:t>𝑧</m:t>
                              </m:r>
                            </m:sub>
                          </m:sSub>
                        </m:num>
                        <m:den>
                          <m:sSub>
                            <m:sSubPr>
                              <m:ctrlPr>
                                <a:rPr lang="zh-CN" altLang="en-US" sz="1200" i="1" kern="1200">
                                  <a:solidFill>
                                    <a:schemeClr val="tx1"/>
                                  </a:solidFill>
                                  <a:latin typeface="Cambria Math" panose="02040503050406030204" pitchFamily="18" charset="0"/>
                                  <a:ea typeface="宋体" panose="02010600030101010101" pitchFamily="2" charset="-122"/>
                                  <a:cs typeface="+mn-cs"/>
                                </a:rPr>
                              </m:ctrlPr>
                            </m:sSubPr>
                            <m:e>
                              <m:r>
                                <a:rPr lang="zh-CN" altLang="en-US" sz="1200" i="1" kern="1200">
                                  <a:solidFill>
                                    <a:schemeClr val="tx1"/>
                                  </a:solidFill>
                                  <a:latin typeface="Cambria Math" panose="02040503050406030204" pitchFamily="18" charset="0"/>
                                  <a:ea typeface="宋体" panose="02010600030101010101" pitchFamily="2" charset="-122"/>
                                  <a:cs typeface="+mn-cs"/>
                                </a:rPr>
                                <m:t>𝐿</m:t>
                              </m:r>
                            </m:e>
                            <m:sub>
                              <m:r>
                                <a:rPr lang="zh-CN" altLang="en-US" sz="1200" i="1" kern="1200">
                                  <a:solidFill>
                                    <a:schemeClr val="tx1"/>
                                  </a:solidFill>
                                  <a:latin typeface="Cambria Math" panose="02040503050406030204" pitchFamily="18" charset="0"/>
                                  <a:ea typeface="宋体" panose="02010600030101010101" pitchFamily="2" charset="-122"/>
                                  <a:cs typeface="+mn-cs"/>
                                </a:rPr>
                                <m:t>𝑧</m:t>
                              </m:r>
                            </m:sub>
                          </m:sSub>
                        </m:den>
                      </m:f>
                    </m:oMath>
                  </m:oMathPara>
                </a14:m>
                <a:endParaRPr lang="en-US" altLang="zh-CN" dirty="0"/>
              </a:p>
              <a:p>
                <a:endParaRPr lang="zh-CN" altLang="en-US" dirty="0"/>
              </a:p>
            </p:txBody>
          </p:sp>
        </mc:Choice>
        <mc:Fallback xmlns="">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200" kern="1200" dirty="0">
                    <a:solidFill>
                      <a:schemeClr val="tx1"/>
                    </a:solidFill>
                    <a:effectLst/>
                    <a:latin typeface="Arial" panose="020B0604020202020204" pitchFamily="34" charset="0"/>
                    <a:ea typeface="宋体" panose="02010600030101010101" pitchFamily="2" charset="-122"/>
                    <a:cs typeface="+mn-cs"/>
                  </a:rPr>
                  <a:t>要满足式（</a:t>
                </a:r>
                <a:r>
                  <a:rPr lang="en-US" altLang="zh-CN" sz="1200" kern="1200" dirty="0">
                    <a:solidFill>
                      <a:schemeClr val="tx1"/>
                    </a:solidFill>
                    <a:effectLst/>
                    <a:latin typeface="Arial" panose="020B0604020202020204" pitchFamily="34" charset="0"/>
                    <a:ea typeface="宋体" panose="02010600030101010101" pitchFamily="2" charset="-122"/>
                    <a:cs typeface="+mn-cs"/>
                  </a:rPr>
                  <a:t>3-17</a:t>
                </a:r>
                <a:r>
                  <a:rPr lang="zh-CN" altLang="zh-CN" sz="1200" kern="1200" dirty="0">
                    <a:solidFill>
                      <a:schemeClr val="tx1"/>
                    </a:solidFill>
                    <a:effectLst/>
                    <a:latin typeface="Arial" panose="020B0604020202020204" pitchFamily="34" charset="0"/>
                    <a:ea typeface="宋体" panose="02010600030101010101" pitchFamily="2" charset="-122"/>
                    <a:cs typeface="+mn-cs"/>
                  </a:rPr>
                  <a:t>），</a:t>
                </a:r>
                <a:r>
                  <a:rPr lang="en-US" altLang="zh-CN" sz="1200" b="1" i="1" kern="1200" dirty="0">
                    <a:solidFill>
                      <a:schemeClr val="tx1"/>
                    </a:solidFill>
                    <a:effectLst/>
                    <a:latin typeface="Arial" panose="020B0604020202020204" pitchFamily="34" charset="0"/>
                    <a:ea typeface="宋体" panose="02010600030101010101" pitchFamily="2" charset="-122"/>
                    <a:cs typeface="+mn-cs"/>
                  </a:rPr>
                  <a:t>k</a:t>
                </a:r>
                <a:r>
                  <a:rPr lang="en-US" altLang="zh-CN" sz="1200" i="1" kern="1200" dirty="0">
                    <a:solidFill>
                      <a:schemeClr val="tx1"/>
                    </a:solidFill>
                    <a:effectLst/>
                    <a:latin typeface="Arial" panose="020B0604020202020204" pitchFamily="34" charset="0"/>
                    <a:ea typeface="宋体" panose="02010600030101010101" pitchFamily="2" charset="-122"/>
                    <a:cs typeface="+mn-cs"/>
                  </a:rPr>
                  <a:t> </a:t>
                </a:r>
                <a:r>
                  <a:rPr lang="zh-CN" altLang="zh-CN" sz="1200" kern="1200" dirty="0">
                    <a:solidFill>
                      <a:schemeClr val="tx1"/>
                    </a:solidFill>
                    <a:effectLst/>
                    <a:latin typeface="Arial" panose="020B0604020202020204" pitchFamily="34" charset="0"/>
                    <a:ea typeface="宋体" panose="02010600030101010101" pitchFamily="2" charset="-122"/>
                    <a:cs typeface="+mn-cs"/>
                  </a:rPr>
                  <a:t>的分量须具有如下的形式： </a:t>
                </a:r>
              </a:p>
              <a:p>
                <a:r>
                  <a:rPr lang="zh-CN" altLang="en-US" sz="1200" i="0" kern="1200">
                    <a:solidFill>
                      <a:schemeClr val="tx1"/>
                    </a:solidFill>
                    <a:latin typeface="Arial" panose="020B0604020202020204" pitchFamily="34" charset="0"/>
                    <a:ea typeface="宋体" panose="02010600030101010101" pitchFamily="2" charset="-122"/>
                    <a:cs typeface="+mn-cs"/>
                  </a:rPr>
                  <a:t>𝑘_𝑥=(2𝜋𝑙_𝑥)/𝐿_𝑥 </a:t>
                </a:r>
                <a:endParaRPr lang="en-US" altLang="zh-CN" dirty="0"/>
              </a:p>
              <a:p>
                <a:r>
                  <a:rPr lang="zh-CN" altLang="en-US" sz="1200" i="0" kern="1200">
                    <a:solidFill>
                      <a:schemeClr val="tx1"/>
                    </a:solidFill>
                    <a:latin typeface="Arial" panose="020B0604020202020204" pitchFamily="34" charset="0"/>
                    <a:ea typeface="宋体" panose="02010600030101010101" pitchFamily="2" charset="-122"/>
                    <a:cs typeface="+mn-cs"/>
                  </a:rPr>
                  <a:t>𝑘_𝑦=(2𝜋𝑙_𝑦)/𝐿_𝑦 </a:t>
                </a:r>
                <a:endParaRPr lang="en-US" altLang="zh-CN" dirty="0"/>
              </a:p>
              <a:p>
                <a:r>
                  <a:rPr lang="zh-CN" altLang="en-US" sz="1200" i="0" kern="1200">
                    <a:solidFill>
                      <a:schemeClr val="tx1"/>
                    </a:solidFill>
                    <a:latin typeface="Arial" panose="020B0604020202020204" pitchFamily="34" charset="0"/>
                    <a:ea typeface="宋体" panose="02010600030101010101" pitchFamily="2" charset="-122"/>
                    <a:cs typeface="+mn-cs"/>
                  </a:rPr>
                  <a:t>𝑘_𝑧=(2𝜋𝑙_𝑧)/𝐿_𝑧 </a:t>
                </a:r>
                <a:endParaRPr lang="en-US" altLang="zh-CN" dirty="0"/>
              </a:p>
              <a:p>
                <a:endParaRPr lang="zh-CN" altLang="en-US" dirty="0"/>
              </a:p>
            </p:txBody>
          </p:sp>
        </mc:Fallback>
      </mc:AlternateContent>
      <p:sp>
        <p:nvSpPr>
          <p:cNvPr id="4" name="灯片编号占位符 3"/>
          <p:cNvSpPr>
            <a:spLocks noGrp="1"/>
          </p:cNvSpPr>
          <p:nvPr>
            <p:ph type="sldNum" sz="quarter" idx="5"/>
          </p:nvPr>
        </p:nvSpPr>
        <p:spPr/>
        <p:txBody>
          <a:bodyPr/>
          <a:lstStyle/>
          <a:p>
            <a:fld id="{8AAA2DB7-8973-4964-8E83-0FC396AC9B6B}" type="slidenum">
              <a:rPr lang="en-US" altLang="zh-CN" smtClean="0"/>
              <a:t>22</a:t>
            </a:fld>
            <a:endParaRPr lang="en-US" altLang="zh-CN"/>
          </a:p>
        </p:txBody>
      </p:sp>
    </p:spTree>
    <p:extLst>
      <p:ext uri="{BB962C8B-B14F-4D97-AF65-F5344CB8AC3E}">
        <p14:creationId xmlns:p14="http://schemas.microsoft.com/office/powerpoint/2010/main" val="362623655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200" kern="1200" dirty="0">
                    <a:solidFill>
                      <a:schemeClr val="tx1"/>
                    </a:solidFill>
                    <a:effectLst/>
                    <a:latin typeface="Arial" panose="020B0604020202020204" pitchFamily="34" charset="0"/>
                    <a:ea typeface="宋体" panose="02010600030101010101" pitchFamily="2" charset="-122"/>
                    <a:cs typeface="+mn-cs"/>
                  </a:rPr>
                  <a:t>可以看出，在有限尺寸的晶体中，电子波函数</a:t>
                </a:r>
                <a:r>
                  <a:rPr lang="en-US" altLang="zh-CN" sz="1200" kern="1200" dirty="0">
                    <a:solidFill>
                      <a:schemeClr val="tx1"/>
                    </a:solidFill>
                    <a:effectLst/>
                    <a:latin typeface="Arial" panose="020B0604020202020204" pitchFamily="34" charset="0"/>
                    <a:ea typeface="宋体" panose="02010600030101010101" pitchFamily="2" charset="-122"/>
                    <a:cs typeface="+mn-cs"/>
                  </a:rPr>
                  <a:t> </a:t>
                </a:r>
                <a:r>
                  <a:rPr lang="zh-CN" altLang="zh-CN" sz="1200" kern="1200" dirty="0">
                    <a:solidFill>
                      <a:schemeClr val="tx1"/>
                    </a:solidFill>
                    <a:effectLst/>
                    <a:latin typeface="Arial" panose="020B0604020202020204" pitchFamily="34" charset="0"/>
                    <a:ea typeface="宋体" panose="02010600030101010101" pitchFamily="2" charset="-122"/>
                    <a:cs typeface="+mn-cs"/>
                  </a:rPr>
                  <a:t>的波矢</a:t>
                </a:r>
                <a:r>
                  <a:rPr lang="en-US" altLang="zh-CN" sz="1200" i="1" kern="1200" dirty="0">
                    <a:solidFill>
                      <a:schemeClr val="tx1"/>
                    </a:solidFill>
                    <a:effectLst/>
                    <a:latin typeface="Arial" panose="020B0604020202020204" pitchFamily="34" charset="0"/>
                    <a:ea typeface="宋体" panose="02010600030101010101" pitchFamily="2" charset="-122"/>
                    <a:cs typeface="+mn-cs"/>
                  </a:rPr>
                  <a:t>k </a:t>
                </a:r>
                <a:r>
                  <a:rPr lang="zh-CN" altLang="zh-CN" sz="1200" kern="1200" dirty="0">
                    <a:solidFill>
                      <a:schemeClr val="tx1"/>
                    </a:solidFill>
                    <a:effectLst/>
                    <a:latin typeface="Arial" panose="020B0604020202020204" pitchFamily="34" charset="0"/>
                    <a:ea typeface="宋体" panose="02010600030101010101" pitchFamily="2" charset="-122"/>
                    <a:cs typeface="+mn-cs"/>
                  </a:rPr>
                  <a:t>是不连续分布的</a:t>
                </a:r>
                <a:r>
                  <a:rPr lang="zh-CN" altLang="en-US" sz="1200" kern="1200" dirty="0">
                    <a:solidFill>
                      <a:schemeClr val="tx1"/>
                    </a:solidFill>
                    <a:effectLst/>
                    <a:latin typeface="Arial" panose="020B0604020202020204" pitchFamily="34" charset="0"/>
                    <a:ea typeface="宋体" panose="02010600030101010101" pitchFamily="2" charset="-122"/>
                    <a:cs typeface="+mn-cs"/>
                  </a:rPr>
                  <a:t>。</a:t>
                </a:r>
                <a:endParaRPr lang="en-US" altLang="zh-CN" sz="1200" kern="1200" dirty="0">
                  <a:solidFill>
                    <a:schemeClr val="tx1"/>
                  </a:solidFill>
                  <a:effectLst/>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200" kern="1200" dirty="0">
                    <a:solidFill>
                      <a:schemeClr val="tx1"/>
                    </a:solidFill>
                    <a:effectLst/>
                    <a:latin typeface="Arial" panose="020B0604020202020204" pitchFamily="34" charset="0"/>
                    <a:ea typeface="宋体" panose="02010600030101010101" pitchFamily="2" charset="-122"/>
                    <a:cs typeface="+mn-cs"/>
                  </a:rPr>
                  <a:t>宏观物体的</a:t>
                </a:r>
                <a14:m>
                  <m:oMath xmlns:m="http://schemas.openxmlformats.org/officeDocument/2006/math">
                    <m:sSub>
                      <m:sSubPr>
                        <m:ctrlPr>
                          <a:rPr lang="zh-CN" altLang="en-US" sz="1200" i="1" kern="1200" smtClean="0">
                            <a:solidFill>
                              <a:schemeClr val="tx1"/>
                            </a:solidFill>
                            <a:latin typeface="Cambria Math" panose="02040503050406030204" pitchFamily="18" charset="0"/>
                            <a:ea typeface="宋体" panose="02010600030101010101" pitchFamily="2" charset="-122"/>
                            <a:cs typeface="+mn-cs"/>
                          </a:rPr>
                        </m:ctrlPr>
                      </m:sSubPr>
                      <m:e>
                        <m:r>
                          <a:rPr lang="en-US" altLang="zh-CN" sz="1200" b="0" i="1" kern="1200" smtClean="0">
                            <a:solidFill>
                              <a:schemeClr val="tx1"/>
                            </a:solidFill>
                            <a:latin typeface="Cambria Math" panose="02040503050406030204" pitchFamily="18" charset="0"/>
                            <a:ea typeface="宋体" panose="02010600030101010101" pitchFamily="2" charset="-122"/>
                            <a:cs typeface="+mn-cs"/>
                          </a:rPr>
                          <m:t>𝑁</m:t>
                        </m:r>
                      </m:e>
                      <m:sub>
                        <m:r>
                          <a:rPr lang="en-US" altLang="zh-CN" sz="1200" b="0" i="1" kern="1200" smtClean="0">
                            <a:solidFill>
                              <a:schemeClr val="tx1"/>
                            </a:solidFill>
                            <a:latin typeface="Cambria Math" panose="02040503050406030204" pitchFamily="18" charset="0"/>
                            <a:ea typeface="宋体" panose="02010600030101010101" pitchFamily="2" charset="-122"/>
                            <a:cs typeface="+mn-cs"/>
                          </a:rPr>
                          <m:t>𝑖</m:t>
                        </m:r>
                      </m:sub>
                    </m:sSub>
                  </m:oMath>
                </a14:m>
                <a:r>
                  <a:rPr lang="zh-CN" altLang="zh-CN" sz="1200" kern="1200" dirty="0">
                    <a:solidFill>
                      <a:schemeClr val="tx1"/>
                    </a:solidFill>
                    <a:effectLst/>
                    <a:latin typeface="Arial" panose="020B0604020202020204" pitchFamily="34" charset="0"/>
                    <a:ea typeface="宋体" panose="02010600030101010101" pitchFamily="2" charset="-122"/>
                    <a:cs typeface="+mn-cs"/>
                  </a:rPr>
                  <a:t>很大，所以</a:t>
                </a:r>
                <a:r>
                  <a:rPr lang="en-US" altLang="zh-CN" sz="1200" kern="1200" dirty="0">
                    <a:solidFill>
                      <a:schemeClr val="tx1"/>
                    </a:solidFill>
                    <a:effectLst/>
                    <a:latin typeface="Arial" panose="020B0604020202020204" pitchFamily="34" charset="0"/>
                    <a:ea typeface="宋体" panose="02010600030101010101" pitchFamily="2" charset="-122"/>
                    <a:cs typeface="+mn-cs"/>
                  </a:rPr>
                  <a:t> </a:t>
                </a:r>
                <a14:m>
                  <m:oMath xmlns:m="http://schemas.openxmlformats.org/officeDocument/2006/math">
                    <m:r>
                      <a:rPr lang="zh-CN" altLang="en-US" sz="1200" b="1" i="1" kern="1200" smtClean="0">
                        <a:solidFill>
                          <a:schemeClr val="tx1"/>
                        </a:solidFill>
                        <a:latin typeface="Cambria Math" panose="02040503050406030204" pitchFamily="18" charset="0"/>
                        <a:ea typeface="宋体" panose="02010600030101010101" pitchFamily="2" charset="-122"/>
                        <a:cs typeface="+mn-cs"/>
                      </a:rPr>
                      <m:t>𝒌</m:t>
                    </m:r>
                    <m:r>
                      <a:rPr lang="en-US" altLang="zh-CN" sz="1200" b="0" i="1" kern="1200" smtClean="0">
                        <a:solidFill>
                          <a:schemeClr val="tx1"/>
                        </a:solidFill>
                        <a:latin typeface="Cambria Math" panose="02040503050406030204" pitchFamily="18" charset="0"/>
                        <a:ea typeface="宋体" panose="02010600030101010101" pitchFamily="2" charset="-122"/>
                        <a:cs typeface="+mn-cs"/>
                      </a:rPr>
                      <m:t> </m:t>
                    </m:r>
                  </m:oMath>
                </a14:m>
                <a:r>
                  <a:rPr lang="zh-CN" altLang="zh-CN" sz="1200" kern="1200" dirty="0">
                    <a:solidFill>
                      <a:schemeClr val="tx1"/>
                    </a:solidFill>
                    <a:effectLst/>
                    <a:latin typeface="Arial" panose="020B0604020202020204" pitchFamily="34" charset="0"/>
                    <a:ea typeface="宋体" panose="02010600030101010101" pitchFamily="2" charset="-122"/>
                    <a:cs typeface="+mn-cs"/>
                  </a:rPr>
                  <a:t>点分布很密，可以认为是准连续的；当</a:t>
                </a:r>
                <a:r>
                  <a:rPr lang="en-US" altLang="zh-CN" sz="1200" kern="1200" dirty="0">
                    <a:solidFill>
                      <a:schemeClr val="tx1"/>
                    </a:solidFill>
                    <a:effectLst/>
                    <a:latin typeface="Arial" panose="020B0604020202020204" pitchFamily="34" charset="0"/>
                    <a:ea typeface="宋体" panose="02010600030101010101" pitchFamily="2" charset="-122"/>
                    <a:cs typeface="+mn-cs"/>
                  </a:rPr>
                  <a:t> </a:t>
                </a:r>
                <a14:m>
                  <m:oMath xmlns:m="http://schemas.openxmlformats.org/officeDocument/2006/math">
                    <m:sSub>
                      <m:sSubPr>
                        <m:ctrlPr>
                          <a:rPr lang="zh-CN" altLang="en-US" sz="1200" i="1" kern="1200" smtClean="0">
                            <a:solidFill>
                              <a:schemeClr val="tx1"/>
                            </a:solidFill>
                            <a:latin typeface="Cambria Math" panose="02040503050406030204" pitchFamily="18" charset="0"/>
                            <a:ea typeface="宋体" panose="02010600030101010101" pitchFamily="2" charset="-122"/>
                            <a:cs typeface="+mn-cs"/>
                          </a:rPr>
                        </m:ctrlPr>
                      </m:sSubPr>
                      <m:e>
                        <m:r>
                          <a:rPr lang="en-US" altLang="zh-CN" sz="1200" b="0" i="1" kern="1200" smtClean="0">
                            <a:solidFill>
                              <a:schemeClr val="tx1"/>
                            </a:solidFill>
                            <a:latin typeface="Cambria Math" panose="02040503050406030204" pitchFamily="18" charset="0"/>
                            <a:ea typeface="宋体" panose="02010600030101010101" pitchFamily="2" charset="-122"/>
                            <a:cs typeface="+mn-cs"/>
                          </a:rPr>
                          <m:t>𝑁</m:t>
                        </m:r>
                      </m:e>
                      <m:sub>
                        <m:r>
                          <a:rPr lang="en-US" altLang="zh-CN" sz="1200" b="0" i="1" kern="1200" smtClean="0">
                            <a:solidFill>
                              <a:schemeClr val="tx1"/>
                            </a:solidFill>
                            <a:latin typeface="Cambria Math" panose="02040503050406030204" pitchFamily="18" charset="0"/>
                            <a:ea typeface="宋体" panose="02010600030101010101" pitchFamily="2" charset="-122"/>
                            <a:cs typeface="+mn-cs"/>
                          </a:rPr>
                          <m:t>𝑖</m:t>
                        </m:r>
                      </m:sub>
                    </m:sSub>
                  </m:oMath>
                </a14:m>
                <a:r>
                  <a:rPr lang="zh-CN" altLang="zh-CN" sz="1200" kern="1200" dirty="0">
                    <a:solidFill>
                      <a:schemeClr val="tx1"/>
                    </a:solidFill>
                    <a:effectLst/>
                    <a:latin typeface="Arial" panose="020B0604020202020204" pitchFamily="34" charset="0"/>
                    <a:ea typeface="宋体" panose="02010600030101010101" pitchFamily="2" charset="-122"/>
                    <a:cs typeface="+mn-cs"/>
                  </a:rPr>
                  <a:t>无穷大时，则</a:t>
                </a:r>
                <a14:m>
                  <m:oMath xmlns:m="http://schemas.openxmlformats.org/officeDocument/2006/math">
                    <m:r>
                      <a:rPr lang="zh-CN" altLang="en-US" sz="1200" b="1" i="1" kern="1200" smtClean="0">
                        <a:solidFill>
                          <a:schemeClr val="tx1"/>
                        </a:solidFill>
                        <a:latin typeface="Cambria Math" panose="02040503050406030204" pitchFamily="18" charset="0"/>
                        <a:ea typeface="宋体" panose="02010600030101010101" pitchFamily="2" charset="-122"/>
                        <a:cs typeface="+mn-cs"/>
                      </a:rPr>
                      <m:t>𝒌</m:t>
                    </m:r>
                    <m:r>
                      <a:rPr lang="en-US" altLang="zh-CN" sz="1200" b="0" i="1" kern="1200" smtClean="0">
                        <a:solidFill>
                          <a:schemeClr val="tx1"/>
                        </a:solidFill>
                        <a:latin typeface="Cambria Math" panose="02040503050406030204" pitchFamily="18" charset="0"/>
                        <a:ea typeface="宋体" panose="02010600030101010101" pitchFamily="2" charset="-122"/>
                        <a:cs typeface="+mn-cs"/>
                      </a:rPr>
                      <m:t> </m:t>
                    </m:r>
                  </m:oMath>
                </a14:m>
                <a:r>
                  <a:rPr lang="en-US" altLang="zh-CN" sz="1200" b="1" i="1" kern="1200" dirty="0">
                    <a:solidFill>
                      <a:schemeClr val="tx1"/>
                    </a:solidFill>
                    <a:effectLst/>
                    <a:latin typeface="Arial" panose="020B0604020202020204" pitchFamily="34" charset="0"/>
                    <a:ea typeface="宋体" panose="02010600030101010101" pitchFamily="2" charset="-122"/>
                    <a:cs typeface="+mn-cs"/>
                  </a:rPr>
                  <a:t> </a:t>
                </a:r>
                <a:r>
                  <a:rPr lang="zh-CN" altLang="zh-CN" sz="1200" kern="1200" dirty="0">
                    <a:solidFill>
                      <a:schemeClr val="tx1"/>
                    </a:solidFill>
                    <a:effectLst/>
                    <a:latin typeface="Arial" panose="020B0604020202020204" pitchFamily="34" charset="0"/>
                    <a:ea typeface="宋体" panose="02010600030101010101" pitchFamily="2" charset="-122"/>
                    <a:cs typeface="+mn-cs"/>
                  </a:rPr>
                  <a:t>趋于连续分布，即</a:t>
                </a:r>
                <a:r>
                  <a:rPr lang="zh-CN" altLang="en-US" sz="1200" kern="1200" dirty="0">
                    <a:solidFill>
                      <a:schemeClr val="tx1"/>
                    </a:solidFill>
                    <a:effectLst/>
                    <a:latin typeface="Arial" panose="020B0604020202020204" pitchFamily="34" charset="0"/>
                    <a:ea typeface="宋体" panose="02010600030101010101" pitchFamily="2" charset="-122"/>
                    <a:cs typeface="+mn-cs"/>
                  </a:rPr>
                  <a:t>对应</a:t>
                </a:r>
                <a:r>
                  <a:rPr lang="zh-CN" altLang="zh-CN" sz="1200" kern="1200" dirty="0">
                    <a:solidFill>
                      <a:schemeClr val="tx1"/>
                    </a:solidFill>
                    <a:effectLst/>
                    <a:latin typeface="Arial" panose="020B0604020202020204" pitchFamily="34" charset="0"/>
                    <a:ea typeface="宋体" panose="02010600030101010101" pitchFamily="2" charset="-122"/>
                    <a:cs typeface="+mn-cs"/>
                  </a:rPr>
                  <a:t>晶体具有无限大体积的情况。</a:t>
                </a:r>
              </a:p>
              <a:p>
                <a:endParaRPr lang="zh-CN" altLang="en-US" dirty="0"/>
              </a:p>
            </p:txBody>
          </p:sp>
        </mc:Choice>
        <mc:Fallback xmlns="">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200" kern="1200" dirty="0">
                    <a:solidFill>
                      <a:schemeClr val="tx1"/>
                    </a:solidFill>
                    <a:effectLst/>
                    <a:latin typeface="Arial" panose="020B0604020202020204" pitchFamily="34" charset="0"/>
                    <a:ea typeface="宋体" panose="02010600030101010101" pitchFamily="2" charset="-122"/>
                    <a:cs typeface="+mn-cs"/>
                  </a:rPr>
                  <a:t>可以看出，在有限尺寸的晶体中，电子波函数</a:t>
                </a:r>
                <a:r>
                  <a:rPr lang="en-US" altLang="zh-CN" sz="1200" kern="1200" dirty="0">
                    <a:solidFill>
                      <a:schemeClr val="tx1"/>
                    </a:solidFill>
                    <a:effectLst/>
                    <a:latin typeface="Arial" panose="020B0604020202020204" pitchFamily="34" charset="0"/>
                    <a:ea typeface="宋体" panose="02010600030101010101" pitchFamily="2" charset="-122"/>
                    <a:cs typeface="+mn-cs"/>
                  </a:rPr>
                  <a:t> </a:t>
                </a:r>
                <a:r>
                  <a:rPr lang="zh-CN" altLang="zh-CN" sz="1200" kern="1200" dirty="0">
                    <a:solidFill>
                      <a:schemeClr val="tx1"/>
                    </a:solidFill>
                    <a:effectLst/>
                    <a:latin typeface="Arial" panose="020B0604020202020204" pitchFamily="34" charset="0"/>
                    <a:ea typeface="宋体" panose="02010600030101010101" pitchFamily="2" charset="-122"/>
                    <a:cs typeface="+mn-cs"/>
                  </a:rPr>
                  <a:t>的波矢</a:t>
                </a:r>
                <a:r>
                  <a:rPr lang="en-US" altLang="zh-CN" sz="1200" i="1" kern="1200" dirty="0">
                    <a:solidFill>
                      <a:schemeClr val="tx1"/>
                    </a:solidFill>
                    <a:effectLst/>
                    <a:latin typeface="Arial" panose="020B0604020202020204" pitchFamily="34" charset="0"/>
                    <a:ea typeface="宋体" panose="02010600030101010101" pitchFamily="2" charset="-122"/>
                    <a:cs typeface="+mn-cs"/>
                  </a:rPr>
                  <a:t>k </a:t>
                </a:r>
                <a:r>
                  <a:rPr lang="zh-CN" altLang="zh-CN" sz="1200" kern="1200" dirty="0">
                    <a:solidFill>
                      <a:schemeClr val="tx1"/>
                    </a:solidFill>
                    <a:effectLst/>
                    <a:latin typeface="Arial" panose="020B0604020202020204" pitchFamily="34" charset="0"/>
                    <a:ea typeface="宋体" panose="02010600030101010101" pitchFamily="2" charset="-122"/>
                    <a:cs typeface="+mn-cs"/>
                  </a:rPr>
                  <a:t>是不连续分布的</a:t>
                </a:r>
                <a:r>
                  <a:rPr lang="zh-CN" altLang="en-US" sz="1200" kern="1200" dirty="0">
                    <a:solidFill>
                      <a:schemeClr val="tx1"/>
                    </a:solidFill>
                    <a:effectLst/>
                    <a:latin typeface="Arial" panose="020B0604020202020204" pitchFamily="34" charset="0"/>
                    <a:ea typeface="宋体" panose="02010600030101010101" pitchFamily="2" charset="-122"/>
                    <a:cs typeface="+mn-cs"/>
                  </a:rPr>
                  <a:t>。</a:t>
                </a:r>
                <a:endParaRPr lang="en-US" altLang="zh-CN" sz="1200" kern="1200" dirty="0">
                  <a:solidFill>
                    <a:schemeClr val="tx1"/>
                  </a:solidFill>
                  <a:effectLst/>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200" kern="1200" dirty="0">
                    <a:solidFill>
                      <a:schemeClr val="tx1"/>
                    </a:solidFill>
                    <a:effectLst/>
                    <a:latin typeface="Arial" panose="020B0604020202020204" pitchFamily="34" charset="0"/>
                    <a:ea typeface="宋体" panose="02010600030101010101" pitchFamily="2" charset="-122"/>
                    <a:cs typeface="+mn-cs"/>
                  </a:rPr>
                  <a:t>宏观物体的</a:t>
                </a:r>
                <a:r>
                  <a:rPr lang="en-US" altLang="zh-CN" sz="1200" b="0" i="0" kern="1200">
                    <a:solidFill>
                      <a:schemeClr val="tx1"/>
                    </a:solidFill>
                    <a:latin typeface="Cambria Math" panose="02040503050406030204" pitchFamily="18" charset="0"/>
                    <a:ea typeface="宋体" panose="02010600030101010101" pitchFamily="2" charset="-122"/>
                    <a:cs typeface="+mn-cs"/>
                  </a:rPr>
                  <a:t>𝑁</a:t>
                </a:r>
                <a:r>
                  <a:rPr lang="zh-CN" altLang="en-US" sz="1200" b="0" i="0" kern="1200">
                    <a:solidFill>
                      <a:schemeClr val="tx1"/>
                    </a:solidFill>
                    <a:latin typeface="Cambria Math" panose="02040503050406030204" pitchFamily="18" charset="0"/>
                    <a:ea typeface="宋体" panose="02010600030101010101" pitchFamily="2" charset="-122"/>
                    <a:cs typeface="+mn-cs"/>
                  </a:rPr>
                  <a:t>_</a:t>
                </a:r>
                <a:r>
                  <a:rPr lang="en-US" altLang="zh-CN" sz="1200" b="0" i="0" kern="1200">
                    <a:solidFill>
                      <a:schemeClr val="tx1"/>
                    </a:solidFill>
                    <a:latin typeface="Cambria Math" panose="02040503050406030204" pitchFamily="18" charset="0"/>
                    <a:ea typeface="宋体" panose="02010600030101010101" pitchFamily="2" charset="-122"/>
                    <a:cs typeface="+mn-cs"/>
                  </a:rPr>
                  <a:t>𝑖</a:t>
                </a:r>
                <a:r>
                  <a:rPr lang="zh-CN" altLang="zh-CN" sz="1200" kern="1200" dirty="0">
                    <a:solidFill>
                      <a:schemeClr val="tx1"/>
                    </a:solidFill>
                    <a:effectLst/>
                    <a:latin typeface="Arial" panose="020B0604020202020204" pitchFamily="34" charset="0"/>
                    <a:ea typeface="宋体" panose="02010600030101010101" pitchFamily="2" charset="-122"/>
                    <a:cs typeface="+mn-cs"/>
                  </a:rPr>
                  <a:t>很大，所以</a:t>
                </a:r>
                <a:r>
                  <a:rPr lang="en-US" altLang="zh-CN" sz="1200" kern="1200" dirty="0">
                    <a:solidFill>
                      <a:schemeClr val="tx1"/>
                    </a:solidFill>
                    <a:effectLst/>
                    <a:latin typeface="Arial" panose="020B0604020202020204" pitchFamily="34" charset="0"/>
                    <a:ea typeface="宋体" panose="02010600030101010101" pitchFamily="2" charset="-122"/>
                    <a:cs typeface="+mn-cs"/>
                  </a:rPr>
                  <a:t> </a:t>
                </a:r>
                <a:r>
                  <a:rPr lang="zh-CN" altLang="en-US" sz="1200" b="1" i="0" kern="1200">
                    <a:solidFill>
                      <a:schemeClr val="tx1"/>
                    </a:solidFill>
                    <a:latin typeface="Cambria Math" panose="02040503050406030204" pitchFamily="18" charset="0"/>
                    <a:ea typeface="宋体" panose="02010600030101010101" pitchFamily="2" charset="-122"/>
                    <a:cs typeface="+mn-cs"/>
                  </a:rPr>
                  <a:t>𝒌</a:t>
                </a:r>
                <a:r>
                  <a:rPr lang="en-US" altLang="zh-CN" sz="1200" b="0" i="0" kern="1200">
                    <a:solidFill>
                      <a:schemeClr val="tx1"/>
                    </a:solidFill>
                    <a:latin typeface="Cambria Math" panose="02040503050406030204" pitchFamily="18" charset="0"/>
                    <a:ea typeface="宋体" panose="02010600030101010101" pitchFamily="2" charset="-122"/>
                    <a:cs typeface="+mn-cs"/>
                  </a:rPr>
                  <a:t> </a:t>
                </a:r>
                <a:r>
                  <a:rPr lang="zh-CN" altLang="zh-CN" sz="1200" kern="1200" dirty="0">
                    <a:solidFill>
                      <a:schemeClr val="tx1"/>
                    </a:solidFill>
                    <a:effectLst/>
                    <a:latin typeface="Arial" panose="020B0604020202020204" pitchFamily="34" charset="0"/>
                    <a:ea typeface="宋体" panose="02010600030101010101" pitchFamily="2" charset="-122"/>
                    <a:cs typeface="+mn-cs"/>
                  </a:rPr>
                  <a:t>点分布很密，可以认为是准连续的；当</a:t>
                </a:r>
                <a:r>
                  <a:rPr lang="en-US" altLang="zh-CN" sz="1200" kern="1200" dirty="0">
                    <a:solidFill>
                      <a:schemeClr val="tx1"/>
                    </a:solidFill>
                    <a:effectLst/>
                    <a:latin typeface="Arial" panose="020B0604020202020204" pitchFamily="34" charset="0"/>
                    <a:ea typeface="宋体" panose="02010600030101010101" pitchFamily="2" charset="-122"/>
                    <a:cs typeface="+mn-cs"/>
                  </a:rPr>
                  <a:t> </a:t>
                </a:r>
                <a:r>
                  <a:rPr lang="en-US" altLang="zh-CN" sz="1200" b="0" i="0" kern="1200">
                    <a:solidFill>
                      <a:schemeClr val="tx1"/>
                    </a:solidFill>
                    <a:latin typeface="Cambria Math" panose="02040503050406030204" pitchFamily="18" charset="0"/>
                    <a:ea typeface="宋体" panose="02010600030101010101" pitchFamily="2" charset="-122"/>
                    <a:cs typeface="+mn-cs"/>
                  </a:rPr>
                  <a:t>𝑁</a:t>
                </a:r>
                <a:r>
                  <a:rPr lang="zh-CN" altLang="en-US" sz="1200" b="0" i="0" kern="1200">
                    <a:solidFill>
                      <a:schemeClr val="tx1"/>
                    </a:solidFill>
                    <a:latin typeface="Cambria Math" panose="02040503050406030204" pitchFamily="18" charset="0"/>
                    <a:ea typeface="宋体" panose="02010600030101010101" pitchFamily="2" charset="-122"/>
                    <a:cs typeface="+mn-cs"/>
                  </a:rPr>
                  <a:t>_</a:t>
                </a:r>
                <a:r>
                  <a:rPr lang="en-US" altLang="zh-CN" sz="1200" b="0" i="0" kern="1200">
                    <a:solidFill>
                      <a:schemeClr val="tx1"/>
                    </a:solidFill>
                    <a:latin typeface="Cambria Math" panose="02040503050406030204" pitchFamily="18" charset="0"/>
                    <a:ea typeface="宋体" panose="02010600030101010101" pitchFamily="2" charset="-122"/>
                    <a:cs typeface="+mn-cs"/>
                  </a:rPr>
                  <a:t>𝑖</a:t>
                </a:r>
                <a:r>
                  <a:rPr lang="zh-CN" altLang="zh-CN" sz="1200" kern="1200" dirty="0">
                    <a:solidFill>
                      <a:schemeClr val="tx1"/>
                    </a:solidFill>
                    <a:effectLst/>
                    <a:latin typeface="Arial" panose="020B0604020202020204" pitchFamily="34" charset="0"/>
                    <a:ea typeface="宋体" panose="02010600030101010101" pitchFamily="2" charset="-122"/>
                    <a:cs typeface="+mn-cs"/>
                  </a:rPr>
                  <a:t>无穷大时，则</a:t>
                </a:r>
                <a:r>
                  <a:rPr lang="zh-CN" altLang="en-US" sz="1200" b="1" i="0" kern="1200">
                    <a:solidFill>
                      <a:schemeClr val="tx1"/>
                    </a:solidFill>
                    <a:latin typeface="Cambria Math" panose="02040503050406030204" pitchFamily="18" charset="0"/>
                    <a:ea typeface="宋体" panose="02010600030101010101" pitchFamily="2" charset="-122"/>
                    <a:cs typeface="+mn-cs"/>
                  </a:rPr>
                  <a:t>𝒌</a:t>
                </a:r>
                <a:r>
                  <a:rPr lang="en-US" altLang="zh-CN" sz="1200" b="0" i="0" kern="1200">
                    <a:solidFill>
                      <a:schemeClr val="tx1"/>
                    </a:solidFill>
                    <a:latin typeface="Cambria Math" panose="02040503050406030204" pitchFamily="18" charset="0"/>
                    <a:ea typeface="宋体" panose="02010600030101010101" pitchFamily="2" charset="-122"/>
                    <a:cs typeface="+mn-cs"/>
                  </a:rPr>
                  <a:t> </a:t>
                </a:r>
                <a:r>
                  <a:rPr lang="en-US" altLang="zh-CN" sz="1200" b="1" i="1" kern="1200" dirty="0">
                    <a:solidFill>
                      <a:schemeClr val="tx1"/>
                    </a:solidFill>
                    <a:effectLst/>
                    <a:latin typeface="Arial" panose="020B0604020202020204" pitchFamily="34" charset="0"/>
                    <a:ea typeface="宋体" panose="02010600030101010101" pitchFamily="2" charset="-122"/>
                    <a:cs typeface="+mn-cs"/>
                  </a:rPr>
                  <a:t> </a:t>
                </a:r>
                <a:r>
                  <a:rPr lang="zh-CN" altLang="zh-CN" sz="1200" kern="1200" dirty="0">
                    <a:solidFill>
                      <a:schemeClr val="tx1"/>
                    </a:solidFill>
                    <a:effectLst/>
                    <a:latin typeface="Arial" panose="020B0604020202020204" pitchFamily="34" charset="0"/>
                    <a:ea typeface="宋体" panose="02010600030101010101" pitchFamily="2" charset="-122"/>
                    <a:cs typeface="+mn-cs"/>
                  </a:rPr>
                  <a:t>趋于连续分布，即</a:t>
                </a:r>
                <a:r>
                  <a:rPr lang="zh-CN" altLang="en-US" sz="1200" kern="1200" dirty="0">
                    <a:solidFill>
                      <a:schemeClr val="tx1"/>
                    </a:solidFill>
                    <a:effectLst/>
                    <a:latin typeface="Arial" panose="020B0604020202020204" pitchFamily="34" charset="0"/>
                    <a:ea typeface="宋体" panose="02010600030101010101" pitchFamily="2" charset="-122"/>
                    <a:cs typeface="+mn-cs"/>
                  </a:rPr>
                  <a:t>对应</a:t>
                </a:r>
                <a:r>
                  <a:rPr lang="zh-CN" altLang="zh-CN" sz="1200" kern="1200" dirty="0">
                    <a:solidFill>
                      <a:schemeClr val="tx1"/>
                    </a:solidFill>
                    <a:effectLst/>
                    <a:latin typeface="Arial" panose="020B0604020202020204" pitchFamily="34" charset="0"/>
                    <a:ea typeface="宋体" panose="02010600030101010101" pitchFamily="2" charset="-122"/>
                    <a:cs typeface="+mn-cs"/>
                  </a:rPr>
                  <a:t>晶体具有无限大体积的情况。</a:t>
                </a:r>
              </a:p>
              <a:p>
                <a:endParaRPr lang="zh-CN" altLang="en-US" dirty="0"/>
              </a:p>
            </p:txBody>
          </p:sp>
        </mc:Fallback>
      </mc:AlternateContent>
      <p:sp>
        <p:nvSpPr>
          <p:cNvPr id="4" name="灯片编号占位符 3"/>
          <p:cNvSpPr>
            <a:spLocks noGrp="1"/>
          </p:cNvSpPr>
          <p:nvPr>
            <p:ph type="sldNum" sz="quarter" idx="5"/>
          </p:nvPr>
        </p:nvSpPr>
        <p:spPr/>
        <p:txBody>
          <a:bodyPr/>
          <a:lstStyle/>
          <a:p>
            <a:fld id="{8AAA2DB7-8973-4964-8E83-0FC396AC9B6B}" type="slidenum">
              <a:rPr lang="en-US" altLang="zh-CN" smtClean="0"/>
              <a:t>23</a:t>
            </a:fld>
            <a:endParaRPr lang="en-US" altLang="zh-CN"/>
          </a:p>
        </p:txBody>
      </p:sp>
    </p:spTree>
    <p:extLst>
      <p:ext uri="{BB962C8B-B14F-4D97-AF65-F5344CB8AC3E}">
        <p14:creationId xmlns:p14="http://schemas.microsoft.com/office/powerpoint/2010/main" val="231832826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sz="1200" kern="1200" dirty="0">
                    <a:solidFill>
                      <a:schemeClr val="tx1"/>
                    </a:solidFill>
                    <a:effectLst/>
                    <a:latin typeface="Arial" panose="020B0604020202020204" pitchFamily="34" charset="0"/>
                    <a:ea typeface="宋体" panose="02010600030101010101" pitchFamily="2" charset="-122"/>
                    <a:cs typeface="+mn-cs"/>
                  </a:rPr>
                  <a:t>不连续的</a:t>
                </a:r>
                <a:r>
                  <a:rPr lang="en-US" altLang="zh-CN" sz="1200" kern="1200" dirty="0">
                    <a:solidFill>
                      <a:schemeClr val="tx1"/>
                    </a:solidFill>
                    <a:effectLst/>
                    <a:latin typeface="Arial" panose="020B0604020202020204" pitchFamily="34" charset="0"/>
                    <a:ea typeface="宋体" panose="02010600030101010101" pitchFamily="2" charset="-122"/>
                    <a:cs typeface="+mn-cs"/>
                  </a:rPr>
                  <a:t>k </a:t>
                </a:r>
                <a:r>
                  <a:rPr lang="zh-CN" altLang="en-US" sz="1200" kern="1200" dirty="0">
                    <a:solidFill>
                      <a:schemeClr val="tx1"/>
                    </a:solidFill>
                    <a:effectLst/>
                    <a:latin typeface="Arial" panose="020B0604020202020204" pitchFamily="34" charset="0"/>
                    <a:ea typeface="宋体" panose="02010600030101010101" pitchFamily="2" charset="-122"/>
                    <a:cs typeface="+mn-cs"/>
                  </a:rPr>
                  <a:t>最小间隔</a:t>
                </a:r>
                <a:r>
                  <a:rPr lang="zh-CN" altLang="zh-CN" sz="1200" kern="1200" dirty="0">
                    <a:solidFill>
                      <a:schemeClr val="tx1"/>
                    </a:solidFill>
                    <a:effectLst/>
                    <a:latin typeface="Arial" panose="020B0604020202020204" pitchFamily="34" charset="0"/>
                    <a:ea typeface="宋体" panose="02010600030101010101" pitchFamily="2" charset="-122"/>
                    <a:cs typeface="+mn-cs"/>
                  </a:rPr>
                  <a:t>单元是：</a:t>
                </a:r>
                <a14:m>
                  <m:oMath xmlns:m="http://schemas.openxmlformats.org/officeDocument/2006/math">
                    <m:r>
                      <a:rPr lang="zh-CN" altLang="en-US" sz="1200" i="1" kern="1200" smtClean="0">
                        <a:solidFill>
                          <a:schemeClr val="tx1"/>
                        </a:solidFill>
                        <a:latin typeface="Cambria Math" panose="02040503050406030204" pitchFamily="18" charset="0"/>
                        <a:ea typeface="宋体" panose="02010600030101010101" pitchFamily="2" charset="-122"/>
                        <a:cs typeface="+mn-cs"/>
                      </a:rPr>
                      <m:t>𝛥</m:t>
                    </m:r>
                    <m:sSub>
                      <m:sSubPr>
                        <m:ctrlPr>
                          <a:rPr lang="zh-CN" altLang="en-US" sz="1200" i="1" kern="1200">
                            <a:solidFill>
                              <a:schemeClr val="tx1"/>
                            </a:solidFill>
                            <a:latin typeface="Cambria Math" panose="02040503050406030204" pitchFamily="18" charset="0"/>
                            <a:ea typeface="宋体" panose="02010600030101010101" pitchFamily="2" charset="-122"/>
                            <a:cs typeface="+mn-cs"/>
                          </a:rPr>
                        </m:ctrlPr>
                      </m:sSubPr>
                      <m:e>
                        <m:r>
                          <a:rPr lang="zh-CN" altLang="en-US" sz="1200" i="1" kern="1200">
                            <a:solidFill>
                              <a:schemeClr val="tx1"/>
                            </a:solidFill>
                            <a:latin typeface="Cambria Math" panose="02040503050406030204" pitchFamily="18" charset="0"/>
                            <a:ea typeface="宋体" panose="02010600030101010101" pitchFamily="2" charset="-122"/>
                            <a:cs typeface="+mn-cs"/>
                          </a:rPr>
                          <m:t>𝑘</m:t>
                        </m:r>
                      </m:e>
                      <m:sub>
                        <m:r>
                          <a:rPr lang="zh-CN" altLang="en-US" sz="1200" i="1" kern="1200">
                            <a:solidFill>
                              <a:schemeClr val="tx1"/>
                            </a:solidFill>
                            <a:latin typeface="Cambria Math" panose="02040503050406030204" pitchFamily="18" charset="0"/>
                            <a:ea typeface="宋体" panose="02010600030101010101" pitchFamily="2" charset="-122"/>
                            <a:cs typeface="+mn-cs"/>
                          </a:rPr>
                          <m:t>𝑥</m:t>
                        </m:r>
                      </m:sub>
                    </m:sSub>
                    <m:r>
                      <a:rPr lang="zh-CN" altLang="en-US" sz="1200" i="0" kern="1200">
                        <a:solidFill>
                          <a:schemeClr val="tx1"/>
                        </a:solidFill>
                        <a:latin typeface="Cambria Math" panose="02040503050406030204" pitchFamily="18" charset="0"/>
                        <a:ea typeface="宋体" panose="02010600030101010101" pitchFamily="2" charset="-122"/>
                        <a:cs typeface="+mn-cs"/>
                      </a:rPr>
                      <m:t>=</m:t>
                    </m:r>
                    <m:f>
                      <m:fPr>
                        <m:ctrlPr>
                          <a:rPr lang="zh-CN" altLang="en-US" sz="1200" i="1" kern="1200">
                            <a:solidFill>
                              <a:schemeClr val="tx1"/>
                            </a:solidFill>
                            <a:latin typeface="Cambria Math" panose="02040503050406030204" pitchFamily="18" charset="0"/>
                            <a:ea typeface="宋体" panose="02010600030101010101" pitchFamily="2" charset="-122"/>
                            <a:cs typeface="+mn-cs"/>
                          </a:rPr>
                        </m:ctrlPr>
                      </m:fPr>
                      <m:num>
                        <m:r>
                          <a:rPr lang="zh-CN" altLang="en-US" sz="1200" i="0" kern="1200">
                            <a:solidFill>
                              <a:schemeClr val="tx1"/>
                            </a:solidFill>
                            <a:latin typeface="Cambria Math" panose="02040503050406030204" pitchFamily="18" charset="0"/>
                            <a:ea typeface="宋体" panose="02010600030101010101" pitchFamily="2" charset="-122"/>
                            <a:cs typeface="+mn-cs"/>
                          </a:rPr>
                          <m:t>2</m:t>
                        </m:r>
                        <m:r>
                          <a:rPr lang="zh-CN" altLang="en-US" sz="1200" i="1" kern="1200">
                            <a:solidFill>
                              <a:schemeClr val="tx1"/>
                            </a:solidFill>
                            <a:latin typeface="Cambria Math" panose="02040503050406030204" pitchFamily="18" charset="0"/>
                            <a:ea typeface="宋体" panose="02010600030101010101" pitchFamily="2" charset="-122"/>
                            <a:cs typeface="+mn-cs"/>
                          </a:rPr>
                          <m:t>𝜋</m:t>
                        </m:r>
                      </m:num>
                      <m:den>
                        <m:sSub>
                          <m:sSubPr>
                            <m:ctrlPr>
                              <a:rPr lang="zh-CN" altLang="en-US" sz="1200" i="1" kern="1200">
                                <a:solidFill>
                                  <a:schemeClr val="tx1"/>
                                </a:solidFill>
                                <a:latin typeface="Cambria Math" panose="02040503050406030204" pitchFamily="18" charset="0"/>
                                <a:ea typeface="宋体" panose="02010600030101010101" pitchFamily="2" charset="-122"/>
                                <a:cs typeface="+mn-cs"/>
                              </a:rPr>
                            </m:ctrlPr>
                          </m:sSubPr>
                          <m:e>
                            <m:r>
                              <a:rPr lang="zh-CN" altLang="en-US" sz="1200" i="1" kern="1200">
                                <a:solidFill>
                                  <a:schemeClr val="tx1"/>
                                </a:solidFill>
                                <a:latin typeface="Cambria Math" panose="02040503050406030204" pitchFamily="18" charset="0"/>
                                <a:ea typeface="宋体" panose="02010600030101010101" pitchFamily="2" charset="-122"/>
                                <a:cs typeface="+mn-cs"/>
                              </a:rPr>
                              <m:t>𝐿</m:t>
                            </m:r>
                          </m:e>
                          <m:sub>
                            <m:r>
                              <a:rPr lang="zh-CN" altLang="en-US" sz="1200" i="1" kern="1200">
                                <a:solidFill>
                                  <a:schemeClr val="tx1"/>
                                </a:solidFill>
                                <a:latin typeface="Cambria Math" panose="02040503050406030204" pitchFamily="18" charset="0"/>
                                <a:ea typeface="宋体" panose="02010600030101010101" pitchFamily="2" charset="-122"/>
                                <a:cs typeface="+mn-cs"/>
                              </a:rPr>
                              <m:t>𝑥</m:t>
                            </m:r>
                          </m:sub>
                        </m:sSub>
                      </m:den>
                    </m:f>
                    <m:r>
                      <a:rPr lang="zh-CN" altLang="en-US" sz="1200" i="0" kern="1200">
                        <a:solidFill>
                          <a:schemeClr val="tx1"/>
                        </a:solidFill>
                        <a:latin typeface="Cambria Math" panose="02040503050406030204" pitchFamily="18" charset="0"/>
                        <a:ea typeface="宋体" panose="02010600030101010101" pitchFamily="2" charset="-122"/>
                        <a:cs typeface="+mn-cs"/>
                      </a:rPr>
                      <m:t>，</m:t>
                    </m:r>
                    <m:r>
                      <a:rPr lang="zh-CN" altLang="en-US" sz="1200" i="1" kern="1200" smtClean="0">
                        <a:solidFill>
                          <a:schemeClr val="tx1"/>
                        </a:solidFill>
                        <a:latin typeface="Cambria Math" panose="02040503050406030204" pitchFamily="18" charset="0"/>
                        <a:ea typeface="宋体" panose="02010600030101010101" pitchFamily="2" charset="-122"/>
                        <a:cs typeface="+mn-cs"/>
                      </a:rPr>
                      <m:t>𝛥</m:t>
                    </m:r>
                    <m:sSub>
                      <m:sSubPr>
                        <m:ctrlPr>
                          <a:rPr lang="zh-CN" altLang="en-US" sz="1200" i="1" kern="1200" smtClean="0">
                            <a:solidFill>
                              <a:schemeClr val="tx1"/>
                            </a:solidFill>
                            <a:latin typeface="Cambria Math" panose="02040503050406030204" pitchFamily="18" charset="0"/>
                            <a:ea typeface="宋体" panose="02010600030101010101" pitchFamily="2" charset="-122"/>
                            <a:cs typeface="+mn-cs"/>
                          </a:rPr>
                        </m:ctrlPr>
                      </m:sSubPr>
                      <m:e>
                        <m:r>
                          <a:rPr lang="zh-CN" altLang="en-US" sz="1200" i="1" kern="1200">
                            <a:solidFill>
                              <a:schemeClr val="tx1"/>
                            </a:solidFill>
                            <a:latin typeface="Cambria Math" panose="02040503050406030204" pitchFamily="18" charset="0"/>
                            <a:ea typeface="宋体" panose="02010600030101010101" pitchFamily="2" charset="-122"/>
                            <a:cs typeface="+mn-cs"/>
                          </a:rPr>
                          <m:t>𝑘</m:t>
                        </m:r>
                      </m:e>
                      <m:sub>
                        <m:r>
                          <a:rPr lang="en-US" altLang="zh-CN" sz="1200" b="0" i="1" kern="1200" smtClean="0">
                            <a:solidFill>
                              <a:schemeClr val="tx1"/>
                            </a:solidFill>
                            <a:latin typeface="Cambria Math" panose="02040503050406030204" pitchFamily="18" charset="0"/>
                            <a:ea typeface="宋体" panose="02010600030101010101" pitchFamily="2" charset="-122"/>
                            <a:cs typeface="+mn-cs"/>
                          </a:rPr>
                          <m:t>𝑦</m:t>
                        </m:r>
                      </m:sub>
                    </m:sSub>
                    <m:r>
                      <a:rPr lang="zh-CN" altLang="en-US" sz="1200" i="0" kern="1200">
                        <a:solidFill>
                          <a:schemeClr val="tx1"/>
                        </a:solidFill>
                        <a:latin typeface="Cambria Math" panose="02040503050406030204" pitchFamily="18" charset="0"/>
                        <a:ea typeface="宋体" panose="02010600030101010101" pitchFamily="2" charset="-122"/>
                        <a:cs typeface="+mn-cs"/>
                      </a:rPr>
                      <m:t>=</m:t>
                    </m:r>
                    <m:f>
                      <m:fPr>
                        <m:ctrlPr>
                          <a:rPr lang="zh-CN" altLang="en-US" sz="1200" i="1" kern="1200">
                            <a:solidFill>
                              <a:schemeClr val="tx1"/>
                            </a:solidFill>
                            <a:latin typeface="Cambria Math" panose="02040503050406030204" pitchFamily="18" charset="0"/>
                            <a:ea typeface="宋体" panose="02010600030101010101" pitchFamily="2" charset="-122"/>
                            <a:cs typeface="+mn-cs"/>
                          </a:rPr>
                        </m:ctrlPr>
                      </m:fPr>
                      <m:num>
                        <m:r>
                          <a:rPr lang="zh-CN" altLang="en-US" sz="1200" i="0" kern="1200">
                            <a:solidFill>
                              <a:schemeClr val="tx1"/>
                            </a:solidFill>
                            <a:latin typeface="Cambria Math" panose="02040503050406030204" pitchFamily="18" charset="0"/>
                            <a:ea typeface="宋体" panose="02010600030101010101" pitchFamily="2" charset="-122"/>
                            <a:cs typeface="+mn-cs"/>
                          </a:rPr>
                          <m:t>2</m:t>
                        </m:r>
                        <m:r>
                          <a:rPr lang="zh-CN" altLang="en-US" sz="1200" i="1" kern="1200">
                            <a:solidFill>
                              <a:schemeClr val="tx1"/>
                            </a:solidFill>
                            <a:latin typeface="Cambria Math" panose="02040503050406030204" pitchFamily="18" charset="0"/>
                            <a:ea typeface="宋体" panose="02010600030101010101" pitchFamily="2" charset="-122"/>
                            <a:cs typeface="+mn-cs"/>
                          </a:rPr>
                          <m:t>𝜋</m:t>
                        </m:r>
                      </m:num>
                      <m:den>
                        <m:sSub>
                          <m:sSubPr>
                            <m:ctrlPr>
                              <a:rPr lang="zh-CN" altLang="en-US" sz="1200" i="1" kern="1200" smtClean="0">
                                <a:solidFill>
                                  <a:schemeClr val="tx1"/>
                                </a:solidFill>
                                <a:latin typeface="Cambria Math" panose="02040503050406030204" pitchFamily="18" charset="0"/>
                                <a:ea typeface="宋体" panose="02010600030101010101" pitchFamily="2" charset="-122"/>
                                <a:cs typeface="+mn-cs"/>
                              </a:rPr>
                            </m:ctrlPr>
                          </m:sSubPr>
                          <m:e>
                            <m:r>
                              <a:rPr lang="zh-CN" altLang="en-US" sz="1200" i="1" kern="1200">
                                <a:solidFill>
                                  <a:schemeClr val="tx1"/>
                                </a:solidFill>
                                <a:latin typeface="Cambria Math" panose="02040503050406030204" pitchFamily="18" charset="0"/>
                                <a:ea typeface="宋体" panose="02010600030101010101" pitchFamily="2" charset="-122"/>
                                <a:cs typeface="+mn-cs"/>
                              </a:rPr>
                              <m:t>𝐿</m:t>
                            </m:r>
                          </m:e>
                          <m:sub>
                            <m:r>
                              <m:rPr>
                                <m:sty m:val="p"/>
                              </m:rPr>
                              <a:rPr lang="en-US" altLang="zh-CN" sz="1200" i="1" kern="1200" smtClean="0">
                                <a:solidFill>
                                  <a:schemeClr val="tx1"/>
                                </a:solidFill>
                                <a:latin typeface="Cambria Math" panose="02040503050406030204" pitchFamily="18" charset="0"/>
                                <a:ea typeface="宋体" panose="02010600030101010101" pitchFamily="2" charset="-122"/>
                                <a:cs typeface="+mn-cs"/>
                              </a:rPr>
                              <m:t>y</m:t>
                            </m:r>
                          </m:sub>
                        </m:sSub>
                      </m:den>
                    </m:f>
                    <m:r>
                      <m:rPr>
                        <m:nor/>
                      </m:rPr>
                      <a:rPr lang="zh-CN" altLang="en-US" sz="1200" i="1" kern="1200">
                        <a:solidFill>
                          <a:schemeClr val="tx1"/>
                        </a:solidFill>
                        <a:latin typeface="Arial" panose="020B0604020202020204" pitchFamily="34" charset="0"/>
                        <a:ea typeface="宋体" panose="02010600030101010101" pitchFamily="2" charset="-122"/>
                        <a:cs typeface="+mn-cs"/>
                      </a:rPr>
                      <m:t> ,  </m:t>
                    </m:r>
                    <m:r>
                      <a:rPr lang="zh-CN" altLang="en-US" sz="1200" i="1" kern="1200">
                        <a:solidFill>
                          <a:schemeClr val="tx1"/>
                        </a:solidFill>
                        <a:latin typeface="Cambria Math" panose="02040503050406030204" pitchFamily="18" charset="0"/>
                        <a:ea typeface="宋体" panose="02010600030101010101" pitchFamily="2" charset="-122"/>
                        <a:cs typeface="+mn-cs"/>
                      </a:rPr>
                      <m:t>𝛥</m:t>
                    </m:r>
                    <m:sSub>
                      <m:sSubPr>
                        <m:ctrlPr>
                          <a:rPr lang="zh-CN" altLang="en-US" sz="1200" i="1" kern="1200" smtClean="0">
                            <a:solidFill>
                              <a:schemeClr val="tx1"/>
                            </a:solidFill>
                            <a:latin typeface="Cambria Math" panose="02040503050406030204" pitchFamily="18" charset="0"/>
                            <a:ea typeface="宋体" panose="02010600030101010101" pitchFamily="2" charset="-122"/>
                            <a:cs typeface="+mn-cs"/>
                          </a:rPr>
                        </m:ctrlPr>
                      </m:sSubPr>
                      <m:e>
                        <m:r>
                          <a:rPr lang="zh-CN" altLang="en-US" sz="1200" i="1" kern="1200">
                            <a:solidFill>
                              <a:schemeClr val="tx1"/>
                            </a:solidFill>
                            <a:latin typeface="Cambria Math" panose="02040503050406030204" pitchFamily="18" charset="0"/>
                            <a:ea typeface="宋体" panose="02010600030101010101" pitchFamily="2" charset="-122"/>
                            <a:cs typeface="+mn-cs"/>
                          </a:rPr>
                          <m:t>𝑘</m:t>
                        </m:r>
                      </m:e>
                      <m:sub>
                        <m:r>
                          <a:rPr lang="en-US" altLang="zh-CN" sz="1200" b="0" i="1" kern="1200" smtClean="0">
                            <a:solidFill>
                              <a:schemeClr val="tx1"/>
                            </a:solidFill>
                            <a:latin typeface="Cambria Math" panose="02040503050406030204" pitchFamily="18" charset="0"/>
                            <a:ea typeface="宋体" panose="02010600030101010101" pitchFamily="2" charset="-122"/>
                            <a:cs typeface="+mn-cs"/>
                          </a:rPr>
                          <m:t>𝑧</m:t>
                        </m:r>
                      </m:sub>
                    </m:sSub>
                    <m:r>
                      <a:rPr lang="zh-CN" altLang="en-US" sz="1200" i="0" kern="1200">
                        <a:solidFill>
                          <a:schemeClr val="tx1"/>
                        </a:solidFill>
                        <a:latin typeface="Cambria Math" panose="02040503050406030204" pitchFamily="18" charset="0"/>
                        <a:ea typeface="宋体" panose="02010600030101010101" pitchFamily="2" charset="-122"/>
                        <a:cs typeface="+mn-cs"/>
                      </a:rPr>
                      <m:t>=</m:t>
                    </m:r>
                    <m:f>
                      <m:fPr>
                        <m:ctrlPr>
                          <a:rPr lang="zh-CN" altLang="en-US" sz="1200" i="1" kern="1200">
                            <a:solidFill>
                              <a:schemeClr val="tx1"/>
                            </a:solidFill>
                            <a:latin typeface="Cambria Math" panose="02040503050406030204" pitchFamily="18" charset="0"/>
                            <a:ea typeface="宋体" panose="02010600030101010101" pitchFamily="2" charset="-122"/>
                            <a:cs typeface="+mn-cs"/>
                          </a:rPr>
                        </m:ctrlPr>
                      </m:fPr>
                      <m:num>
                        <m:r>
                          <a:rPr lang="zh-CN" altLang="en-US" sz="1200" i="0" kern="1200">
                            <a:solidFill>
                              <a:schemeClr val="tx1"/>
                            </a:solidFill>
                            <a:latin typeface="Cambria Math" panose="02040503050406030204" pitchFamily="18" charset="0"/>
                            <a:ea typeface="宋体" panose="02010600030101010101" pitchFamily="2" charset="-122"/>
                            <a:cs typeface="+mn-cs"/>
                          </a:rPr>
                          <m:t>2</m:t>
                        </m:r>
                        <m:r>
                          <a:rPr lang="zh-CN" altLang="en-US" sz="1200" i="1" kern="1200">
                            <a:solidFill>
                              <a:schemeClr val="tx1"/>
                            </a:solidFill>
                            <a:latin typeface="Cambria Math" panose="02040503050406030204" pitchFamily="18" charset="0"/>
                            <a:ea typeface="宋体" panose="02010600030101010101" pitchFamily="2" charset="-122"/>
                            <a:cs typeface="+mn-cs"/>
                          </a:rPr>
                          <m:t>𝜋</m:t>
                        </m:r>
                      </m:num>
                      <m:den>
                        <m:sSub>
                          <m:sSubPr>
                            <m:ctrlPr>
                              <a:rPr lang="zh-CN" altLang="en-US" sz="1200" i="1" kern="1200" smtClean="0">
                                <a:solidFill>
                                  <a:schemeClr val="tx1"/>
                                </a:solidFill>
                                <a:latin typeface="Cambria Math" panose="02040503050406030204" pitchFamily="18" charset="0"/>
                                <a:ea typeface="宋体" panose="02010600030101010101" pitchFamily="2" charset="-122"/>
                                <a:cs typeface="+mn-cs"/>
                              </a:rPr>
                            </m:ctrlPr>
                          </m:sSubPr>
                          <m:e>
                            <m:r>
                              <a:rPr lang="zh-CN" altLang="en-US" sz="1200" i="1" kern="1200">
                                <a:solidFill>
                                  <a:schemeClr val="tx1"/>
                                </a:solidFill>
                                <a:latin typeface="Cambria Math" panose="02040503050406030204" pitchFamily="18" charset="0"/>
                                <a:ea typeface="宋体" panose="02010600030101010101" pitchFamily="2" charset="-122"/>
                                <a:cs typeface="+mn-cs"/>
                              </a:rPr>
                              <m:t>𝐿</m:t>
                            </m:r>
                          </m:e>
                          <m:sub>
                            <m:r>
                              <m:rPr>
                                <m:sty m:val="p"/>
                              </m:rPr>
                              <a:rPr lang="en-US" altLang="zh-CN" sz="1200" i="1" kern="1200" smtClean="0">
                                <a:solidFill>
                                  <a:schemeClr val="tx1"/>
                                </a:solidFill>
                                <a:latin typeface="Cambria Math" panose="02040503050406030204" pitchFamily="18" charset="0"/>
                                <a:ea typeface="宋体" panose="02010600030101010101" pitchFamily="2" charset="-122"/>
                                <a:cs typeface="+mn-cs"/>
                              </a:rPr>
                              <m:t>z</m:t>
                            </m:r>
                          </m:sub>
                        </m:sSub>
                      </m:den>
                    </m:f>
                  </m:oMath>
                </a14:m>
                <a:r>
                  <a:rPr lang="zh-CN" altLang="en-US" dirty="0"/>
                  <a:t>，</a:t>
                </a:r>
                <a:endParaRPr lang="en-US" altLang="zh-CN"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ltLang="zh-CN" sz="1200" kern="1200" dirty="0">
                  <a:solidFill>
                    <a:schemeClr val="tx1"/>
                  </a:solidFill>
                  <a:effectLst/>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200" kern="1200" dirty="0">
                    <a:solidFill>
                      <a:schemeClr val="tx1"/>
                    </a:solidFill>
                    <a:effectLst/>
                    <a:latin typeface="Arial" panose="020B0604020202020204" pitchFamily="34" charset="0"/>
                    <a:ea typeface="宋体" panose="02010600030101010101" pitchFamily="2" charset="-122"/>
                    <a:cs typeface="+mn-cs"/>
                  </a:rPr>
                  <a:t>这些离散取值的</a:t>
                </a:r>
                <a14:m>
                  <m:oMath xmlns:m="http://schemas.openxmlformats.org/officeDocument/2006/math">
                    <m:r>
                      <a:rPr lang="zh-CN" altLang="en-US" sz="1200" b="1" i="1" kern="1200" smtClean="0">
                        <a:solidFill>
                          <a:schemeClr val="tx1"/>
                        </a:solidFill>
                        <a:latin typeface="Cambria Math" panose="02040503050406030204" pitchFamily="18" charset="0"/>
                        <a:ea typeface="宋体" panose="02010600030101010101" pitchFamily="2" charset="-122"/>
                        <a:cs typeface="+mn-cs"/>
                      </a:rPr>
                      <m:t>𝒌</m:t>
                    </m:r>
                    <m:r>
                      <a:rPr lang="en-US" altLang="zh-CN" sz="1200" b="0" i="1" kern="1200" smtClean="0">
                        <a:solidFill>
                          <a:schemeClr val="tx1"/>
                        </a:solidFill>
                        <a:latin typeface="Cambria Math" panose="02040503050406030204" pitchFamily="18" charset="0"/>
                        <a:ea typeface="宋体" panose="02010600030101010101" pitchFamily="2" charset="-122"/>
                        <a:cs typeface="+mn-cs"/>
                      </a:rPr>
                      <m:t> </m:t>
                    </m:r>
                  </m:oMath>
                </a14:m>
                <a:r>
                  <a:rPr lang="zh-CN" altLang="zh-CN" sz="1200" kern="1200" dirty="0">
                    <a:solidFill>
                      <a:schemeClr val="tx1"/>
                    </a:solidFill>
                    <a:effectLst/>
                    <a:latin typeface="Arial" panose="020B0604020202020204" pitchFamily="34" charset="0"/>
                    <a:ea typeface="宋体" panose="02010600030101010101" pitchFamily="2" charset="-122"/>
                    <a:cs typeface="+mn-cs"/>
                  </a:rPr>
                  <a:t>，每一个</a:t>
                </a:r>
                <a14:m>
                  <m:oMath xmlns:m="http://schemas.openxmlformats.org/officeDocument/2006/math">
                    <m:r>
                      <a:rPr lang="zh-CN" altLang="en-US" sz="1200" b="1" i="1" kern="1200" smtClean="0">
                        <a:solidFill>
                          <a:schemeClr val="tx1"/>
                        </a:solidFill>
                        <a:latin typeface="Cambria Math" panose="02040503050406030204" pitchFamily="18" charset="0"/>
                        <a:ea typeface="宋体" panose="02010600030101010101" pitchFamily="2" charset="-122"/>
                        <a:cs typeface="+mn-cs"/>
                      </a:rPr>
                      <m:t>𝒌</m:t>
                    </m:r>
                    <m:r>
                      <a:rPr lang="en-US" altLang="zh-CN" sz="1200" b="0" i="1" kern="1200" smtClean="0">
                        <a:solidFill>
                          <a:schemeClr val="tx1"/>
                        </a:solidFill>
                        <a:latin typeface="Cambria Math" panose="02040503050406030204" pitchFamily="18" charset="0"/>
                        <a:ea typeface="宋体" panose="02010600030101010101" pitchFamily="2" charset="-122"/>
                        <a:cs typeface="+mn-cs"/>
                      </a:rPr>
                      <m:t> </m:t>
                    </m:r>
                  </m:oMath>
                </a14:m>
                <a:r>
                  <a:rPr lang="en-US" altLang="zh-CN" sz="1200" b="1" i="1" kern="1200" dirty="0">
                    <a:solidFill>
                      <a:schemeClr val="tx1"/>
                    </a:solidFill>
                    <a:effectLst/>
                    <a:latin typeface="Arial" panose="020B0604020202020204" pitchFamily="34" charset="0"/>
                    <a:ea typeface="宋体" panose="02010600030101010101" pitchFamily="2" charset="-122"/>
                    <a:cs typeface="+mn-cs"/>
                  </a:rPr>
                  <a:t> </a:t>
                </a:r>
                <a:r>
                  <a:rPr lang="zh-CN" altLang="zh-CN" sz="1200" kern="1200" dirty="0">
                    <a:solidFill>
                      <a:schemeClr val="tx1"/>
                    </a:solidFill>
                    <a:effectLst/>
                    <a:latin typeface="Arial" panose="020B0604020202020204" pitchFamily="34" charset="0"/>
                    <a:ea typeface="宋体" panose="02010600030101010101" pitchFamily="2" charset="-122"/>
                    <a:cs typeface="+mn-cs"/>
                  </a:rPr>
                  <a:t>代表一个电子运动可能（被允许）的状态，即本征态，由相应的本征波函数来描述，对应一个能量的本征值。这些本征态在</a:t>
                </a:r>
                <a14:m>
                  <m:oMath xmlns:m="http://schemas.openxmlformats.org/officeDocument/2006/math">
                    <m:r>
                      <a:rPr lang="zh-CN" altLang="en-US" sz="1200" b="1" i="1" kern="1200" smtClean="0">
                        <a:solidFill>
                          <a:schemeClr val="tx1"/>
                        </a:solidFill>
                        <a:latin typeface="Cambria Math" panose="02040503050406030204" pitchFamily="18" charset="0"/>
                        <a:ea typeface="宋体" panose="02010600030101010101" pitchFamily="2" charset="-122"/>
                        <a:cs typeface="+mn-cs"/>
                      </a:rPr>
                      <m:t>𝒌</m:t>
                    </m:r>
                  </m:oMath>
                </a14:m>
                <a:r>
                  <a:rPr lang="zh-CN" altLang="zh-CN" sz="1200" kern="1200" dirty="0">
                    <a:solidFill>
                      <a:schemeClr val="tx1"/>
                    </a:solidFill>
                    <a:effectLst/>
                    <a:latin typeface="Arial" panose="020B0604020202020204" pitchFamily="34" charset="0"/>
                    <a:ea typeface="宋体" panose="02010600030101010101" pitchFamily="2" charset="-122"/>
                    <a:cs typeface="+mn-cs"/>
                  </a:rPr>
                  <a:t>空间中排成一个点阵，每一个量子态在</a:t>
                </a:r>
                <a:r>
                  <a:rPr lang="en-US" altLang="zh-CN" sz="1200" kern="1200" dirty="0">
                    <a:solidFill>
                      <a:schemeClr val="tx1"/>
                    </a:solidFill>
                    <a:effectLst/>
                    <a:latin typeface="Arial" panose="020B0604020202020204" pitchFamily="34" charset="0"/>
                    <a:ea typeface="宋体" panose="02010600030101010101" pitchFamily="2" charset="-122"/>
                    <a:cs typeface="+mn-cs"/>
                  </a:rPr>
                  <a:t> </a:t>
                </a:r>
                <a14:m>
                  <m:oMath xmlns:m="http://schemas.openxmlformats.org/officeDocument/2006/math">
                    <m:r>
                      <a:rPr lang="zh-CN" altLang="en-US" sz="1200" b="1" i="1" kern="1200" smtClean="0">
                        <a:solidFill>
                          <a:schemeClr val="tx1"/>
                        </a:solidFill>
                        <a:latin typeface="Cambria Math" panose="02040503050406030204" pitchFamily="18" charset="0"/>
                        <a:ea typeface="宋体" panose="02010600030101010101" pitchFamily="2" charset="-122"/>
                        <a:cs typeface="+mn-cs"/>
                      </a:rPr>
                      <m:t>𝒌</m:t>
                    </m:r>
                  </m:oMath>
                </a14:m>
                <a:r>
                  <a:rPr lang="en-US" altLang="zh-CN" sz="1200" kern="1200" dirty="0">
                    <a:solidFill>
                      <a:schemeClr val="tx1"/>
                    </a:solidFill>
                    <a:effectLst/>
                    <a:latin typeface="Arial" panose="020B0604020202020204" pitchFamily="34" charset="0"/>
                    <a:ea typeface="宋体" panose="02010600030101010101" pitchFamily="2" charset="-122"/>
                    <a:cs typeface="+mn-cs"/>
                  </a:rPr>
                  <a:t> </a:t>
                </a:r>
                <a:r>
                  <a:rPr lang="zh-CN" altLang="zh-CN" sz="1200" kern="1200" dirty="0">
                    <a:solidFill>
                      <a:schemeClr val="tx1"/>
                    </a:solidFill>
                    <a:effectLst/>
                    <a:latin typeface="Arial" panose="020B0604020202020204" pitchFamily="34" charset="0"/>
                    <a:ea typeface="宋体" panose="02010600030101010101" pitchFamily="2" charset="-122"/>
                    <a:cs typeface="+mn-cs"/>
                  </a:rPr>
                  <a:t>空间中所占的体积</a:t>
                </a:r>
                <a:r>
                  <a:rPr lang="en-US" altLang="zh-CN" sz="1200" kern="1200" dirty="0">
                    <a:solidFill>
                      <a:schemeClr val="tx1"/>
                    </a:solidFill>
                    <a:effectLst/>
                    <a:latin typeface="Arial" panose="020B0604020202020204" pitchFamily="34" charset="0"/>
                    <a:ea typeface="宋体" panose="02010600030101010101" pitchFamily="2" charset="-122"/>
                    <a:cs typeface="+mn-cs"/>
                  </a:rPr>
                  <a:t>: </a:t>
                </a:r>
                <a:endParaRPr lang="zh-CN" altLang="zh-CN" sz="1200" kern="1200" dirty="0">
                  <a:solidFill>
                    <a:schemeClr val="tx1"/>
                  </a:solidFill>
                  <a:effectLst/>
                  <a:latin typeface="Arial" panose="020B0604020202020204" pitchFamily="34" charset="0"/>
                  <a:ea typeface="宋体" panose="02010600030101010101" pitchFamily="2" charset="-122"/>
                  <a:cs typeface="+mn-cs"/>
                </a:endParaRPr>
              </a:p>
              <a:p>
                <a:pPr/>
                <a14:m>
                  <m:oMathPara xmlns:m="http://schemas.openxmlformats.org/officeDocument/2006/math">
                    <m:oMathParaPr>
                      <m:jc m:val="centerGroup"/>
                    </m:oMathParaPr>
                    <m:oMath xmlns:m="http://schemas.openxmlformats.org/officeDocument/2006/math">
                      <m:r>
                        <a:rPr lang="zh-CN" altLang="en-US" sz="1200" i="1" kern="1200" smtClean="0">
                          <a:solidFill>
                            <a:schemeClr val="tx1"/>
                          </a:solidFill>
                          <a:latin typeface="Cambria Math" panose="02040503050406030204" pitchFamily="18" charset="0"/>
                          <a:ea typeface="宋体" panose="02010600030101010101" pitchFamily="2" charset="-122"/>
                          <a:cs typeface="+mn-cs"/>
                        </a:rPr>
                        <m:t>𝛥</m:t>
                      </m:r>
                      <m:sSub>
                        <m:sSubPr>
                          <m:ctrlPr>
                            <a:rPr lang="zh-CN" altLang="en-US" sz="1200" i="1" kern="1200">
                              <a:solidFill>
                                <a:schemeClr val="tx1"/>
                              </a:solidFill>
                              <a:latin typeface="Cambria Math" panose="02040503050406030204" pitchFamily="18" charset="0"/>
                              <a:ea typeface="宋体" panose="02010600030101010101" pitchFamily="2" charset="-122"/>
                              <a:cs typeface="+mn-cs"/>
                            </a:rPr>
                          </m:ctrlPr>
                        </m:sSubPr>
                        <m:e>
                          <m:r>
                            <a:rPr lang="zh-CN" altLang="en-US" sz="1200" i="1" kern="1200">
                              <a:solidFill>
                                <a:schemeClr val="tx1"/>
                              </a:solidFill>
                              <a:latin typeface="Cambria Math" panose="02040503050406030204" pitchFamily="18" charset="0"/>
                              <a:ea typeface="宋体" panose="02010600030101010101" pitchFamily="2" charset="-122"/>
                              <a:cs typeface="+mn-cs"/>
                            </a:rPr>
                            <m:t>𝑘</m:t>
                          </m:r>
                        </m:e>
                        <m:sub>
                          <m:r>
                            <a:rPr lang="zh-CN" altLang="en-US" sz="1200" i="1" kern="1200">
                              <a:solidFill>
                                <a:schemeClr val="tx1"/>
                              </a:solidFill>
                              <a:latin typeface="Cambria Math" panose="02040503050406030204" pitchFamily="18" charset="0"/>
                              <a:ea typeface="宋体" panose="02010600030101010101" pitchFamily="2" charset="-122"/>
                              <a:cs typeface="+mn-cs"/>
                            </a:rPr>
                            <m:t>𝑥</m:t>
                          </m:r>
                        </m:sub>
                      </m:sSub>
                      <m:r>
                        <a:rPr lang="zh-CN" altLang="en-US" sz="1200" i="1" kern="1200">
                          <a:solidFill>
                            <a:schemeClr val="tx1"/>
                          </a:solidFill>
                          <a:latin typeface="Cambria Math" panose="02040503050406030204" pitchFamily="18" charset="0"/>
                          <a:ea typeface="宋体" panose="02010600030101010101" pitchFamily="2" charset="-122"/>
                          <a:cs typeface="+mn-cs"/>
                        </a:rPr>
                        <m:t>𝛥</m:t>
                      </m:r>
                      <m:sSub>
                        <m:sSubPr>
                          <m:ctrlPr>
                            <a:rPr lang="zh-CN" altLang="en-US" sz="1200" i="1" kern="1200" smtClean="0">
                              <a:solidFill>
                                <a:schemeClr val="tx1"/>
                              </a:solidFill>
                              <a:latin typeface="Cambria Math" panose="02040503050406030204" pitchFamily="18" charset="0"/>
                              <a:ea typeface="宋体" panose="02010600030101010101" pitchFamily="2" charset="-122"/>
                              <a:cs typeface="+mn-cs"/>
                            </a:rPr>
                          </m:ctrlPr>
                        </m:sSubPr>
                        <m:e>
                          <m:sSub>
                            <m:sSubPr>
                              <m:ctrlPr>
                                <a:rPr lang="zh-CN" altLang="en-US" sz="1200" i="1" kern="1200" smtClean="0">
                                  <a:solidFill>
                                    <a:schemeClr val="tx1"/>
                                  </a:solidFill>
                                  <a:latin typeface="Cambria Math" panose="02040503050406030204" pitchFamily="18" charset="0"/>
                                  <a:ea typeface="宋体" panose="02010600030101010101" pitchFamily="2" charset="-122"/>
                                  <a:cs typeface="+mn-cs"/>
                                </a:rPr>
                              </m:ctrlPr>
                            </m:sSubPr>
                            <m:e>
                              <m:r>
                                <a:rPr lang="zh-CN" altLang="en-US" sz="1200" i="1" kern="1200">
                                  <a:solidFill>
                                    <a:schemeClr val="tx1"/>
                                  </a:solidFill>
                                  <a:latin typeface="Cambria Math" panose="02040503050406030204" pitchFamily="18" charset="0"/>
                                  <a:ea typeface="宋体" panose="02010600030101010101" pitchFamily="2" charset="-122"/>
                                  <a:cs typeface="+mn-cs"/>
                                </a:rPr>
                                <m:t>𝑘</m:t>
                              </m:r>
                            </m:e>
                            <m:sub>
                              <m:r>
                                <a:rPr lang="en-US" altLang="zh-CN" sz="1200" b="0" i="1" kern="1200" smtClean="0">
                                  <a:solidFill>
                                    <a:schemeClr val="tx1"/>
                                  </a:solidFill>
                                  <a:latin typeface="Cambria Math" panose="02040503050406030204" pitchFamily="18" charset="0"/>
                                  <a:ea typeface="宋体" panose="02010600030101010101" pitchFamily="2" charset="-122"/>
                                  <a:cs typeface="+mn-cs"/>
                                </a:rPr>
                                <m:t>𝑦</m:t>
                              </m:r>
                            </m:sub>
                          </m:sSub>
                          <m:sSub>
                            <m:sSubPr>
                              <m:ctrlPr>
                                <a:rPr lang="zh-CN" altLang="en-US" sz="1200" i="1" kern="1200" smtClean="0">
                                  <a:solidFill>
                                    <a:schemeClr val="tx1"/>
                                  </a:solidFill>
                                  <a:latin typeface="Cambria Math" panose="02040503050406030204" pitchFamily="18" charset="0"/>
                                  <a:ea typeface="宋体" panose="02010600030101010101" pitchFamily="2" charset="-122"/>
                                  <a:cs typeface="+mn-cs"/>
                                </a:rPr>
                              </m:ctrlPr>
                            </m:sSubPr>
                            <m:e>
                              <m:r>
                                <a:rPr lang="zh-CN" altLang="en-US" sz="1200" i="1" kern="1200">
                                  <a:solidFill>
                                    <a:schemeClr val="tx1"/>
                                  </a:solidFill>
                                  <a:latin typeface="Cambria Math" panose="02040503050406030204" pitchFamily="18" charset="0"/>
                                  <a:ea typeface="宋体" panose="02010600030101010101" pitchFamily="2" charset="-122"/>
                                  <a:cs typeface="+mn-cs"/>
                                </a:rPr>
                                <m:t>𝑘</m:t>
                              </m:r>
                            </m:e>
                            <m:sub>
                              <m:r>
                                <a:rPr lang="en-US" altLang="zh-CN" sz="1200" b="0" i="1" kern="1200" smtClean="0">
                                  <a:solidFill>
                                    <a:schemeClr val="tx1"/>
                                  </a:solidFill>
                                  <a:latin typeface="Cambria Math" panose="02040503050406030204" pitchFamily="18" charset="0"/>
                                  <a:ea typeface="宋体" panose="02010600030101010101" pitchFamily="2" charset="-122"/>
                                  <a:cs typeface="+mn-cs"/>
                                </a:rPr>
                                <m:t>𝑧</m:t>
                              </m:r>
                            </m:sub>
                          </m:sSub>
                        </m:e>
                        <m:sub/>
                      </m:sSub>
                      <m:r>
                        <a:rPr lang="zh-CN" altLang="en-US" sz="1200" i="0" kern="1200">
                          <a:solidFill>
                            <a:schemeClr val="tx1"/>
                          </a:solidFill>
                          <a:latin typeface="Cambria Math" panose="02040503050406030204" pitchFamily="18" charset="0"/>
                          <a:ea typeface="宋体" panose="02010600030101010101" pitchFamily="2" charset="-122"/>
                          <a:cs typeface="+mn-cs"/>
                        </a:rPr>
                        <m:t>=</m:t>
                      </m:r>
                      <m:f>
                        <m:fPr>
                          <m:ctrlPr>
                            <a:rPr lang="zh-CN" altLang="en-US" sz="1200" i="1" kern="1200">
                              <a:solidFill>
                                <a:schemeClr val="tx1"/>
                              </a:solidFill>
                              <a:latin typeface="Cambria Math" panose="02040503050406030204" pitchFamily="18" charset="0"/>
                              <a:ea typeface="宋体" panose="02010600030101010101" pitchFamily="2" charset="-122"/>
                              <a:cs typeface="+mn-cs"/>
                            </a:rPr>
                          </m:ctrlPr>
                        </m:fPr>
                        <m:num>
                          <m:sSup>
                            <m:sSupPr>
                              <m:ctrlPr>
                                <a:rPr lang="zh-CN" altLang="en-US" sz="1200" i="1" kern="1200">
                                  <a:solidFill>
                                    <a:schemeClr val="tx1"/>
                                  </a:solidFill>
                                  <a:latin typeface="Cambria Math" panose="02040503050406030204" pitchFamily="18" charset="0"/>
                                  <a:ea typeface="宋体" panose="02010600030101010101" pitchFamily="2" charset="-122"/>
                                  <a:cs typeface="+mn-cs"/>
                                </a:rPr>
                              </m:ctrlPr>
                            </m:sSupPr>
                            <m:e>
                              <m:r>
                                <a:rPr lang="en-US" altLang="zh-CN" sz="1200" b="0" i="0" kern="1200" smtClean="0">
                                  <a:solidFill>
                                    <a:schemeClr val="tx1"/>
                                  </a:solidFill>
                                  <a:latin typeface="Cambria Math" panose="02040503050406030204" pitchFamily="18" charset="0"/>
                                  <a:ea typeface="宋体" panose="02010600030101010101" pitchFamily="2" charset="-122"/>
                                  <a:cs typeface="+mn-cs"/>
                                </a:rPr>
                                <m:t> </m:t>
                              </m:r>
                              <m:sSup>
                                <m:sSupPr>
                                  <m:ctrlPr>
                                    <a:rPr lang="zh-CN" altLang="en-US" sz="1200" i="1" kern="1200" smtClean="0">
                                      <a:solidFill>
                                        <a:schemeClr val="tx1"/>
                                      </a:solidFill>
                                      <a:latin typeface="Cambria Math" panose="02040503050406030204" pitchFamily="18" charset="0"/>
                                      <a:ea typeface="宋体" panose="02010600030101010101" pitchFamily="2" charset="-122"/>
                                      <a:cs typeface="+mn-cs"/>
                                    </a:rPr>
                                  </m:ctrlPr>
                                </m:sSupPr>
                                <m:e>
                                  <m:r>
                                    <a:rPr lang="en-US" altLang="zh-CN" sz="1200" b="0" i="1" kern="1200" smtClean="0">
                                      <a:solidFill>
                                        <a:schemeClr val="tx1"/>
                                      </a:solidFill>
                                      <a:latin typeface="Cambria Math" panose="02040503050406030204" pitchFamily="18" charset="0"/>
                                      <a:ea typeface="宋体" panose="02010600030101010101" pitchFamily="2" charset="-122"/>
                                      <a:cs typeface="+mn-cs"/>
                                    </a:rPr>
                                    <m:t>(</m:t>
                                  </m:r>
                                  <m:r>
                                    <a:rPr lang="zh-CN" altLang="en-US" sz="1200" i="0" kern="1200" smtClean="0">
                                      <a:solidFill>
                                        <a:schemeClr val="tx1"/>
                                      </a:solidFill>
                                      <a:latin typeface="Cambria Math" panose="02040503050406030204" pitchFamily="18" charset="0"/>
                                      <a:ea typeface="宋体" panose="02010600030101010101" pitchFamily="2" charset="-122"/>
                                      <a:cs typeface="+mn-cs"/>
                                    </a:rPr>
                                    <m:t>2</m:t>
                                  </m:r>
                                  <m:r>
                                    <a:rPr lang="zh-CN" altLang="en-US" sz="1200" i="1" kern="1200">
                                      <a:solidFill>
                                        <a:schemeClr val="tx1"/>
                                      </a:solidFill>
                                      <a:latin typeface="Cambria Math" panose="02040503050406030204" pitchFamily="18" charset="0"/>
                                      <a:ea typeface="宋体" panose="02010600030101010101" pitchFamily="2" charset="-122"/>
                                      <a:cs typeface="+mn-cs"/>
                                    </a:rPr>
                                    <m:t>𝜋</m:t>
                                  </m:r>
                                  <m:r>
                                    <a:rPr lang="en-US" altLang="zh-CN" sz="1200" b="0" i="1" kern="1200" smtClean="0">
                                      <a:solidFill>
                                        <a:schemeClr val="tx1"/>
                                      </a:solidFill>
                                      <a:latin typeface="Cambria Math" panose="02040503050406030204" pitchFamily="18" charset="0"/>
                                      <a:ea typeface="宋体" panose="02010600030101010101" pitchFamily="2" charset="-122"/>
                                      <a:cs typeface="+mn-cs"/>
                                    </a:rPr>
                                    <m:t>)</m:t>
                                  </m:r>
                                </m:e>
                                <m:sup>
                                  <m:r>
                                    <a:rPr lang="en-US" altLang="zh-CN" sz="1200" b="0" i="0" kern="1200" smtClean="0">
                                      <a:solidFill>
                                        <a:schemeClr val="tx1"/>
                                      </a:solidFill>
                                      <a:latin typeface="Cambria Math" panose="02040503050406030204" pitchFamily="18" charset="0"/>
                                      <a:ea typeface="宋体" panose="02010600030101010101" pitchFamily="2" charset="-122"/>
                                      <a:cs typeface="+mn-cs"/>
                                    </a:rPr>
                                    <m:t>3</m:t>
                                  </m:r>
                                </m:sup>
                              </m:sSup>
                            </m:e>
                            <m:sup/>
                          </m:sSup>
                        </m:num>
                        <m:den>
                          <m:sSub>
                            <m:sSubPr>
                              <m:ctrlPr>
                                <a:rPr lang="zh-CN" altLang="en-US" sz="1200" i="1" kern="1200">
                                  <a:solidFill>
                                    <a:schemeClr val="tx1"/>
                                  </a:solidFill>
                                  <a:latin typeface="Cambria Math" panose="02040503050406030204" pitchFamily="18" charset="0"/>
                                  <a:ea typeface="宋体" panose="02010600030101010101" pitchFamily="2" charset="-122"/>
                                  <a:cs typeface="+mn-cs"/>
                                </a:rPr>
                              </m:ctrlPr>
                            </m:sSubPr>
                            <m:e>
                              <m:r>
                                <a:rPr lang="zh-CN" altLang="en-US" sz="1200" i="1" kern="1200">
                                  <a:solidFill>
                                    <a:schemeClr val="tx1"/>
                                  </a:solidFill>
                                  <a:latin typeface="Cambria Math" panose="02040503050406030204" pitchFamily="18" charset="0"/>
                                  <a:ea typeface="宋体" panose="02010600030101010101" pitchFamily="2" charset="-122"/>
                                  <a:cs typeface="+mn-cs"/>
                                </a:rPr>
                                <m:t>𝐿</m:t>
                              </m:r>
                            </m:e>
                            <m:sub>
                              <m:r>
                                <a:rPr lang="zh-CN" altLang="en-US" sz="1200" i="1" kern="1200">
                                  <a:solidFill>
                                    <a:schemeClr val="tx1"/>
                                  </a:solidFill>
                                  <a:latin typeface="Cambria Math" panose="02040503050406030204" pitchFamily="18" charset="0"/>
                                  <a:ea typeface="宋体" panose="02010600030101010101" pitchFamily="2" charset="-122"/>
                                  <a:cs typeface="+mn-cs"/>
                                </a:rPr>
                                <m:t>𝑥</m:t>
                              </m:r>
                            </m:sub>
                          </m:sSub>
                          <m:sSub>
                            <m:sSubPr>
                              <m:ctrlPr>
                                <a:rPr lang="zh-CN" altLang="en-US" sz="1200" i="1" kern="1200">
                                  <a:solidFill>
                                    <a:schemeClr val="tx1"/>
                                  </a:solidFill>
                                  <a:latin typeface="Cambria Math" panose="02040503050406030204" pitchFamily="18" charset="0"/>
                                  <a:ea typeface="宋体" panose="02010600030101010101" pitchFamily="2" charset="-122"/>
                                  <a:cs typeface="+mn-cs"/>
                                </a:rPr>
                              </m:ctrlPr>
                            </m:sSubPr>
                            <m:e>
                              <m:r>
                                <a:rPr lang="zh-CN" altLang="en-US" sz="1200" i="1" kern="1200">
                                  <a:solidFill>
                                    <a:schemeClr val="tx1"/>
                                  </a:solidFill>
                                  <a:latin typeface="Cambria Math" panose="02040503050406030204" pitchFamily="18" charset="0"/>
                                  <a:ea typeface="宋体" panose="02010600030101010101" pitchFamily="2" charset="-122"/>
                                  <a:cs typeface="+mn-cs"/>
                                </a:rPr>
                                <m:t>𝐿</m:t>
                              </m:r>
                            </m:e>
                            <m:sub>
                              <m:r>
                                <a:rPr lang="en-US" altLang="zh-CN" sz="1200" b="0" i="1" kern="1200" smtClean="0">
                                  <a:solidFill>
                                    <a:schemeClr val="tx1"/>
                                  </a:solidFill>
                                  <a:latin typeface="Cambria Math" panose="02040503050406030204" pitchFamily="18" charset="0"/>
                                  <a:ea typeface="宋体" panose="02010600030101010101" pitchFamily="2" charset="-122"/>
                                  <a:cs typeface="+mn-cs"/>
                                </a:rPr>
                                <m:t>𝑦</m:t>
                              </m:r>
                            </m:sub>
                          </m:sSub>
                          <m:sSub>
                            <m:sSubPr>
                              <m:ctrlPr>
                                <a:rPr lang="zh-CN" altLang="en-US" sz="1200" i="1" kern="1200">
                                  <a:solidFill>
                                    <a:schemeClr val="tx1"/>
                                  </a:solidFill>
                                  <a:latin typeface="Cambria Math" panose="02040503050406030204" pitchFamily="18" charset="0"/>
                                  <a:ea typeface="宋体" panose="02010600030101010101" pitchFamily="2" charset="-122"/>
                                  <a:cs typeface="+mn-cs"/>
                                </a:rPr>
                              </m:ctrlPr>
                            </m:sSubPr>
                            <m:e>
                              <m:r>
                                <a:rPr lang="zh-CN" altLang="en-US" sz="1200" i="1" kern="1200">
                                  <a:solidFill>
                                    <a:schemeClr val="tx1"/>
                                  </a:solidFill>
                                  <a:latin typeface="Cambria Math" panose="02040503050406030204" pitchFamily="18" charset="0"/>
                                  <a:ea typeface="宋体" panose="02010600030101010101" pitchFamily="2" charset="-122"/>
                                  <a:cs typeface="+mn-cs"/>
                                </a:rPr>
                                <m:t>𝐿</m:t>
                              </m:r>
                            </m:e>
                            <m:sub>
                              <m:r>
                                <a:rPr lang="en-US" altLang="zh-CN" sz="1200" b="0" i="1" kern="1200" smtClean="0">
                                  <a:solidFill>
                                    <a:schemeClr val="tx1"/>
                                  </a:solidFill>
                                  <a:latin typeface="Cambria Math" panose="02040503050406030204" pitchFamily="18" charset="0"/>
                                  <a:ea typeface="宋体" panose="02010600030101010101" pitchFamily="2" charset="-122"/>
                                  <a:cs typeface="+mn-cs"/>
                                </a:rPr>
                                <m:t>𝑧</m:t>
                              </m:r>
                            </m:sub>
                          </m:sSub>
                        </m:den>
                      </m:f>
                      <m:r>
                        <a:rPr lang="zh-CN" altLang="en-US" sz="1200" i="0" kern="1200">
                          <a:solidFill>
                            <a:schemeClr val="tx1"/>
                          </a:solidFill>
                          <a:latin typeface="Cambria Math" panose="02040503050406030204" pitchFamily="18" charset="0"/>
                          <a:ea typeface="宋体" panose="02010600030101010101" pitchFamily="2" charset="-122"/>
                          <a:cs typeface="+mn-cs"/>
                        </a:rPr>
                        <m:t>=</m:t>
                      </m:r>
                      <m:f>
                        <m:fPr>
                          <m:ctrlPr>
                            <a:rPr lang="zh-CN" altLang="en-US" sz="1200" i="1" kern="1200">
                              <a:solidFill>
                                <a:schemeClr val="tx1"/>
                              </a:solidFill>
                              <a:latin typeface="Cambria Math" panose="02040503050406030204" pitchFamily="18" charset="0"/>
                              <a:ea typeface="宋体" panose="02010600030101010101" pitchFamily="2" charset="-122"/>
                              <a:cs typeface="+mn-cs"/>
                            </a:rPr>
                          </m:ctrlPr>
                        </m:fPr>
                        <m:num>
                          <m:sSup>
                            <m:sSupPr>
                              <m:ctrlPr>
                                <a:rPr lang="zh-CN" altLang="en-US" sz="1200" i="1" kern="1200" smtClean="0">
                                  <a:solidFill>
                                    <a:schemeClr val="tx1"/>
                                  </a:solidFill>
                                  <a:latin typeface="Cambria Math" panose="02040503050406030204" pitchFamily="18" charset="0"/>
                                  <a:ea typeface="宋体" panose="02010600030101010101" pitchFamily="2" charset="-122"/>
                                  <a:cs typeface="+mn-cs"/>
                                </a:rPr>
                              </m:ctrlPr>
                            </m:sSupPr>
                            <m:e>
                              <m:r>
                                <a:rPr lang="en-US" altLang="zh-CN" sz="1200" b="0" i="1" kern="1200" smtClean="0">
                                  <a:solidFill>
                                    <a:schemeClr val="tx1"/>
                                  </a:solidFill>
                                  <a:latin typeface="Cambria Math" panose="02040503050406030204" pitchFamily="18" charset="0"/>
                                  <a:ea typeface="宋体" panose="02010600030101010101" pitchFamily="2" charset="-122"/>
                                  <a:cs typeface="+mn-cs"/>
                                </a:rPr>
                                <m:t>(</m:t>
                              </m:r>
                              <m:r>
                                <a:rPr lang="zh-CN" altLang="en-US" sz="1200" i="0" kern="1200" smtClean="0">
                                  <a:solidFill>
                                    <a:schemeClr val="tx1"/>
                                  </a:solidFill>
                                  <a:latin typeface="Cambria Math" panose="02040503050406030204" pitchFamily="18" charset="0"/>
                                  <a:ea typeface="宋体" panose="02010600030101010101" pitchFamily="2" charset="-122"/>
                                  <a:cs typeface="+mn-cs"/>
                                </a:rPr>
                                <m:t>2</m:t>
                              </m:r>
                              <m:r>
                                <a:rPr lang="zh-CN" altLang="en-US" sz="1200" i="1" kern="1200">
                                  <a:solidFill>
                                    <a:schemeClr val="tx1"/>
                                  </a:solidFill>
                                  <a:latin typeface="Cambria Math" panose="02040503050406030204" pitchFamily="18" charset="0"/>
                                  <a:ea typeface="宋体" panose="02010600030101010101" pitchFamily="2" charset="-122"/>
                                  <a:cs typeface="+mn-cs"/>
                                </a:rPr>
                                <m:t>𝜋</m:t>
                              </m:r>
                              <m:r>
                                <a:rPr lang="en-US" altLang="zh-CN" sz="1200" b="0" i="1" kern="1200" smtClean="0">
                                  <a:solidFill>
                                    <a:schemeClr val="tx1"/>
                                  </a:solidFill>
                                  <a:latin typeface="Cambria Math" panose="02040503050406030204" pitchFamily="18" charset="0"/>
                                  <a:ea typeface="宋体" panose="02010600030101010101" pitchFamily="2" charset="-122"/>
                                  <a:cs typeface="+mn-cs"/>
                                </a:rPr>
                                <m:t>)</m:t>
                              </m:r>
                            </m:e>
                            <m:sup>
                              <m:r>
                                <a:rPr lang="en-US" altLang="zh-CN" sz="1200" b="0" i="0" kern="1200" smtClean="0">
                                  <a:solidFill>
                                    <a:schemeClr val="tx1"/>
                                  </a:solidFill>
                                  <a:latin typeface="Cambria Math" panose="02040503050406030204" pitchFamily="18" charset="0"/>
                                  <a:ea typeface="宋体" panose="02010600030101010101" pitchFamily="2" charset="-122"/>
                                  <a:cs typeface="+mn-cs"/>
                                </a:rPr>
                                <m:t>3</m:t>
                              </m:r>
                            </m:sup>
                          </m:sSup>
                        </m:num>
                        <m:den>
                          <m:sSup>
                            <m:sSupPr>
                              <m:ctrlPr>
                                <a:rPr lang="zh-CN" altLang="en-US" sz="1200" i="1" kern="1200">
                                  <a:solidFill>
                                    <a:schemeClr val="tx1"/>
                                  </a:solidFill>
                                  <a:latin typeface="Cambria Math" panose="02040503050406030204" pitchFamily="18" charset="0"/>
                                  <a:ea typeface="宋体" panose="02010600030101010101" pitchFamily="2" charset="-122"/>
                                  <a:cs typeface="+mn-cs"/>
                                </a:rPr>
                              </m:ctrlPr>
                            </m:sSupPr>
                            <m:e>
                              <m:r>
                                <a:rPr lang="zh-CN" altLang="en-US" sz="1200" i="1" kern="1200">
                                  <a:solidFill>
                                    <a:schemeClr val="tx1"/>
                                  </a:solidFill>
                                  <a:latin typeface="Cambria Math" panose="02040503050406030204" pitchFamily="18" charset="0"/>
                                  <a:ea typeface="宋体" panose="02010600030101010101" pitchFamily="2" charset="-122"/>
                                  <a:cs typeface="+mn-cs"/>
                                </a:rPr>
                                <m:t>𝑉</m:t>
                              </m:r>
                            </m:e>
                            <m:sup>
                              <m:r>
                                <a:rPr lang="zh-CN" altLang="en-US" sz="1200" i="0" kern="1200">
                                  <a:solidFill>
                                    <a:schemeClr val="tx1"/>
                                  </a:solidFill>
                                  <a:latin typeface="Cambria Math" panose="02040503050406030204" pitchFamily="18" charset="0"/>
                                  <a:ea typeface="宋体" panose="02010600030101010101" pitchFamily="2" charset="-122"/>
                                  <a:cs typeface="+mn-cs"/>
                                </a:rPr>
                                <m:t>′</m:t>
                              </m:r>
                            </m:sup>
                          </m:sSup>
                        </m:den>
                      </m:f>
                    </m:oMath>
                  </m:oMathPara>
                </a14:m>
                <a:endParaRPr lang="zh-CN" altLang="en-US" dirty="0"/>
              </a:p>
            </p:txBody>
          </p:sp>
        </mc:Choice>
        <mc:Fallback xmlns="">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200" kern="1200" dirty="0">
                    <a:solidFill>
                      <a:schemeClr val="tx1"/>
                    </a:solidFill>
                    <a:effectLst/>
                    <a:latin typeface="Arial" panose="020B0604020202020204" pitchFamily="34" charset="0"/>
                    <a:ea typeface="宋体" panose="02010600030101010101" pitchFamily="2" charset="-122"/>
                    <a:cs typeface="+mn-cs"/>
                  </a:rPr>
                  <a:t>它的最小单元是：</a:t>
                </a:r>
                <a:r>
                  <a:rPr lang="zh-CN" altLang="en-US" sz="1200" i="0" kern="1200">
                    <a:solidFill>
                      <a:schemeClr val="tx1"/>
                    </a:solidFill>
                    <a:latin typeface="Arial" panose="020B0604020202020204" pitchFamily="34" charset="0"/>
                    <a:ea typeface="宋体" panose="02010600030101010101" pitchFamily="2" charset="-122"/>
                    <a:cs typeface="+mn-cs"/>
                  </a:rPr>
                  <a:t>𝛥𝑘_𝑥=2𝜋/𝐿_𝑥 ，</a:t>
                </a:r>
                <a:r>
                  <a:rPr lang="zh-CN" altLang="en-US" sz="1200" i="0" kern="1200">
                    <a:solidFill>
                      <a:schemeClr val="tx1"/>
                    </a:solidFill>
                    <a:latin typeface="Cambria Math" panose="02040503050406030204" pitchFamily="18" charset="0"/>
                    <a:ea typeface="宋体" panose="02010600030101010101" pitchFamily="2" charset="-122"/>
                    <a:cs typeface="+mn-cs"/>
                  </a:rPr>
                  <a:t>" </a:t>
                </a:r>
                <a:r>
                  <a:rPr lang="zh-CN" altLang="en-US" sz="1200" i="0" kern="1200">
                    <a:solidFill>
                      <a:schemeClr val="tx1"/>
                    </a:solidFill>
                    <a:latin typeface="Arial" panose="020B0604020202020204" pitchFamily="34" charset="0"/>
                    <a:ea typeface="宋体" panose="02010600030101010101" pitchFamily="2" charset="-122"/>
                    <a:cs typeface="+mn-cs"/>
                  </a:rPr>
                  <a:t>" 𝛥𝑘_"y" =2𝜋/𝐿_"y"   </a:t>
                </a:r>
                <a:r>
                  <a:rPr lang="zh-CN" altLang="en-US" sz="1200" i="0" kern="1200">
                    <a:solidFill>
                      <a:schemeClr val="tx1"/>
                    </a:solidFill>
                    <a:latin typeface="Cambria Math" panose="02040503050406030204" pitchFamily="18" charset="0"/>
                    <a:ea typeface="宋体" panose="02010600030101010101" pitchFamily="2" charset="-122"/>
                    <a:cs typeface="+mn-cs"/>
                  </a:rPr>
                  <a:t>" ,  </a:t>
                </a:r>
                <a:r>
                  <a:rPr lang="zh-CN" altLang="en-US" sz="1200" i="0" kern="1200">
                    <a:solidFill>
                      <a:schemeClr val="tx1"/>
                    </a:solidFill>
                    <a:latin typeface="Arial" panose="020B0604020202020204" pitchFamily="34" charset="0"/>
                    <a:ea typeface="宋体" panose="02010600030101010101" pitchFamily="2" charset="-122"/>
                    <a:cs typeface="+mn-cs"/>
                  </a:rPr>
                  <a:t>" 𝛥𝑘_"z" =2𝜋/𝐿_"z"  </a:t>
                </a:r>
                <a:r>
                  <a:rPr lang="zh-CN" altLang="en-US" dirty="0"/>
                  <a:t>，</a:t>
                </a:r>
                <a:r>
                  <a:rPr lang="zh-CN" altLang="zh-CN" sz="1200" kern="1200" dirty="0">
                    <a:solidFill>
                      <a:schemeClr val="tx1"/>
                    </a:solidFill>
                    <a:effectLst/>
                    <a:latin typeface="Arial" panose="020B0604020202020204" pitchFamily="34" charset="0"/>
                    <a:ea typeface="宋体" panose="02010600030101010101" pitchFamily="2" charset="-122"/>
                    <a:cs typeface="+mn-cs"/>
                  </a:rPr>
                  <a:t> 这些离散取值的</a:t>
                </a:r>
                <a:r>
                  <a:rPr lang="en-US" altLang="zh-CN" sz="1200" b="1" i="1" kern="1200" dirty="0">
                    <a:solidFill>
                      <a:schemeClr val="tx1"/>
                    </a:solidFill>
                    <a:effectLst/>
                    <a:latin typeface="Arial" panose="020B0604020202020204" pitchFamily="34" charset="0"/>
                    <a:ea typeface="宋体" panose="02010600030101010101" pitchFamily="2" charset="-122"/>
                    <a:cs typeface="+mn-cs"/>
                  </a:rPr>
                  <a:t>k</a:t>
                </a:r>
                <a:r>
                  <a:rPr lang="zh-CN" altLang="zh-CN" sz="1200" kern="1200" dirty="0">
                    <a:solidFill>
                      <a:schemeClr val="tx1"/>
                    </a:solidFill>
                    <a:effectLst/>
                    <a:latin typeface="Arial" panose="020B0604020202020204" pitchFamily="34" charset="0"/>
                    <a:ea typeface="宋体" panose="02010600030101010101" pitchFamily="2" charset="-122"/>
                    <a:cs typeface="+mn-cs"/>
                  </a:rPr>
                  <a:t>，每一个</a:t>
                </a:r>
                <a:r>
                  <a:rPr lang="en-US" altLang="zh-CN" sz="1200" b="1" i="1" kern="1200" dirty="0">
                    <a:solidFill>
                      <a:schemeClr val="tx1"/>
                    </a:solidFill>
                    <a:effectLst/>
                    <a:latin typeface="Arial" panose="020B0604020202020204" pitchFamily="34" charset="0"/>
                    <a:ea typeface="宋体" panose="02010600030101010101" pitchFamily="2" charset="-122"/>
                    <a:cs typeface="+mn-cs"/>
                  </a:rPr>
                  <a:t>k</a:t>
                </a:r>
                <a:r>
                  <a:rPr lang="zh-CN" altLang="zh-CN" sz="1200" kern="1200" dirty="0">
                    <a:solidFill>
                      <a:schemeClr val="tx1"/>
                    </a:solidFill>
                    <a:effectLst/>
                    <a:latin typeface="Arial" panose="020B0604020202020204" pitchFamily="34" charset="0"/>
                    <a:ea typeface="宋体" panose="02010600030101010101" pitchFamily="2" charset="-122"/>
                    <a:cs typeface="+mn-cs"/>
                  </a:rPr>
                  <a:t>代表一个电子运动可能（被允许）的状态，即本征态，由相应的本征波函数来描述，对应一个能量的本征值。这些本征态在 </a:t>
                </a:r>
                <a:r>
                  <a:rPr lang="en-US" altLang="zh-CN" sz="1200" b="1" i="1" kern="1200" dirty="0">
                    <a:solidFill>
                      <a:schemeClr val="tx1"/>
                    </a:solidFill>
                    <a:effectLst/>
                    <a:latin typeface="Arial" panose="020B0604020202020204" pitchFamily="34" charset="0"/>
                    <a:ea typeface="宋体" panose="02010600030101010101" pitchFamily="2" charset="-122"/>
                    <a:cs typeface="+mn-cs"/>
                  </a:rPr>
                  <a:t>k</a:t>
                </a:r>
                <a:r>
                  <a:rPr lang="en-US" altLang="zh-CN" sz="1200" i="1" kern="1200" dirty="0">
                    <a:solidFill>
                      <a:schemeClr val="tx1"/>
                    </a:solidFill>
                    <a:effectLst/>
                    <a:latin typeface="Arial" panose="020B0604020202020204" pitchFamily="34" charset="0"/>
                    <a:ea typeface="宋体" panose="02010600030101010101" pitchFamily="2" charset="-122"/>
                    <a:cs typeface="+mn-cs"/>
                  </a:rPr>
                  <a:t> </a:t>
                </a:r>
                <a:r>
                  <a:rPr lang="zh-CN" altLang="zh-CN" sz="1200" kern="1200" dirty="0">
                    <a:solidFill>
                      <a:schemeClr val="tx1"/>
                    </a:solidFill>
                    <a:effectLst/>
                    <a:latin typeface="Arial" panose="020B0604020202020204" pitchFamily="34" charset="0"/>
                    <a:ea typeface="宋体" panose="02010600030101010101" pitchFamily="2" charset="-122"/>
                    <a:cs typeface="+mn-cs"/>
                  </a:rPr>
                  <a:t>空间中排成一个点阵，如图</a:t>
                </a:r>
                <a:r>
                  <a:rPr lang="en-US" altLang="zh-CN" sz="1200" kern="1200" dirty="0">
                    <a:solidFill>
                      <a:schemeClr val="tx1"/>
                    </a:solidFill>
                    <a:effectLst/>
                    <a:latin typeface="Arial" panose="020B0604020202020204" pitchFamily="34" charset="0"/>
                    <a:ea typeface="宋体" panose="02010600030101010101" pitchFamily="2" charset="-122"/>
                    <a:cs typeface="+mn-cs"/>
                  </a:rPr>
                  <a:t>3.5</a:t>
                </a:r>
                <a:r>
                  <a:rPr lang="zh-CN" altLang="zh-CN" sz="1200" kern="1200" dirty="0">
                    <a:solidFill>
                      <a:schemeClr val="tx1"/>
                    </a:solidFill>
                    <a:effectLst/>
                    <a:latin typeface="Arial" panose="020B0604020202020204" pitchFamily="34" charset="0"/>
                    <a:ea typeface="宋体" panose="02010600030101010101" pitchFamily="2" charset="-122"/>
                    <a:cs typeface="+mn-cs"/>
                  </a:rPr>
                  <a:t>所示，每一个量子态在</a:t>
                </a:r>
                <a:r>
                  <a:rPr lang="en-US" altLang="zh-CN" sz="1200" b="1" i="1" kern="1200" dirty="0">
                    <a:solidFill>
                      <a:schemeClr val="tx1"/>
                    </a:solidFill>
                    <a:effectLst/>
                    <a:latin typeface="Arial" panose="020B0604020202020204" pitchFamily="34" charset="0"/>
                    <a:ea typeface="宋体" panose="02010600030101010101" pitchFamily="2" charset="-122"/>
                    <a:cs typeface="+mn-cs"/>
                  </a:rPr>
                  <a:t>k</a:t>
                </a:r>
                <a:r>
                  <a:rPr lang="zh-CN" altLang="zh-CN" sz="1200" kern="1200" dirty="0">
                    <a:solidFill>
                      <a:schemeClr val="tx1"/>
                    </a:solidFill>
                    <a:effectLst/>
                    <a:latin typeface="Arial" panose="020B0604020202020204" pitchFamily="34" charset="0"/>
                    <a:ea typeface="宋体" panose="02010600030101010101" pitchFamily="2" charset="-122"/>
                    <a:cs typeface="+mn-cs"/>
                  </a:rPr>
                  <a:t>空间中所占的体积</a:t>
                </a:r>
                <a:r>
                  <a:rPr lang="en-US" altLang="zh-CN" sz="1200" kern="1200" dirty="0">
                    <a:solidFill>
                      <a:schemeClr val="tx1"/>
                    </a:solidFill>
                    <a:effectLst/>
                    <a:latin typeface="Arial" panose="020B0604020202020204" pitchFamily="34" charset="0"/>
                    <a:ea typeface="宋体" panose="02010600030101010101" pitchFamily="2" charset="-122"/>
                    <a:cs typeface="+mn-cs"/>
                  </a:rPr>
                  <a:t>: </a:t>
                </a:r>
                <a:endParaRPr lang="zh-CN" altLang="zh-CN" sz="1200" kern="1200" dirty="0">
                  <a:solidFill>
                    <a:schemeClr val="tx1"/>
                  </a:solidFill>
                  <a:effectLst/>
                  <a:latin typeface="Arial" panose="020B0604020202020204" pitchFamily="34" charset="0"/>
                  <a:ea typeface="宋体" panose="02010600030101010101" pitchFamily="2" charset="-122"/>
                  <a:cs typeface="+mn-cs"/>
                </a:endParaRPr>
              </a:p>
              <a:p>
                <a:r>
                  <a:rPr lang="zh-CN" altLang="en-US" sz="1200" i="0" kern="1200">
                    <a:solidFill>
                      <a:schemeClr val="tx1"/>
                    </a:solidFill>
                    <a:latin typeface="Arial" panose="020B0604020202020204" pitchFamily="34" charset="0"/>
                    <a:ea typeface="宋体" panose="02010600030101010101" pitchFamily="2" charset="-122"/>
                    <a:cs typeface="+mn-cs"/>
                  </a:rPr>
                  <a:t>𝛥𝑘_𝑥 𝛥𝑘_"y"  𝛥𝑘_"z" =(（2𝜋）^"3" )/(𝐿_𝑥 𝐿_"y"  𝐿_"z"  )=(（2𝜋）^"3" )/𝑉′</a:t>
                </a:r>
                <a:endParaRPr lang="zh-CN" altLang="en-US" dirty="0"/>
              </a:p>
            </p:txBody>
          </p:sp>
        </mc:Fallback>
      </mc:AlternateContent>
      <p:sp>
        <p:nvSpPr>
          <p:cNvPr id="4" name="灯片编号占位符 3"/>
          <p:cNvSpPr>
            <a:spLocks noGrp="1"/>
          </p:cNvSpPr>
          <p:nvPr>
            <p:ph type="sldNum" sz="quarter" idx="5"/>
          </p:nvPr>
        </p:nvSpPr>
        <p:spPr/>
        <p:txBody>
          <a:bodyPr/>
          <a:lstStyle/>
          <a:p>
            <a:fld id="{8AAA2DB7-8973-4964-8E83-0FC396AC9B6B}" type="slidenum">
              <a:rPr lang="en-US" altLang="zh-CN" smtClean="0"/>
              <a:t>24</a:t>
            </a:fld>
            <a:endParaRPr lang="en-US" altLang="zh-CN"/>
          </a:p>
        </p:txBody>
      </p:sp>
    </p:spTree>
    <p:extLst>
      <p:ext uri="{BB962C8B-B14F-4D97-AF65-F5344CB8AC3E}">
        <p14:creationId xmlns:p14="http://schemas.microsoft.com/office/powerpoint/2010/main" val="163172785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r>
              <a:rPr lang="zh-CN" altLang="en-US" sz="1200" b="0" dirty="0">
                <a:solidFill>
                  <a:srgbClr val="000000"/>
                </a:solidFill>
                <a:latin typeface="Times New Roman" panose="02020603050405020304" pitchFamily="18" charset="0"/>
                <a:ea typeface="微软雅黑" panose="020B0503020204020204" pitchFamily="34" charset="-122"/>
              </a:rPr>
              <a:t>如图所示，每个量子态在波矢空间占有一个体积元。</a:t>
            </a:r>
          </a:p>
          <a:p>
            <a:endParaRPr lang="zh-CN" altLang="en-US" dirty="0"/>
          </a:p>
        </p:txBody>
      </p:sp>
      <p:sp>
        <p:nvSpPr>
          <p:cNvPr id="4" name="灯片编号占位符 3"/>
          <p:cNvSpPr>
            <a:spLocks noGrp="1"/>
          </p:cNvSpPr>
          <p:nvPr>
            <p:ph type="sldNum" sz="quarter" idx="5"/>
          </p:nvPr>
        </p:nvSpPr>
        <p:spPr/>
        <p:txBody>
          <a:bodyPr/>
          <a:lstStyle/>
          <a:p>
            <a:fld id="{8AAA2DB7-8973-4964-8E83-0FC396AC9B6B}" type="slidenum">
              <a:rPr lang="en-US" altLang="zh-CN" smtClean="0"/>
              <a:t>25</a:t>
            </a:fld>
            <a:endParaRPr lang="en-US" altLang="zh-CN"/>
          </a:p>
        </p:txBody>
      </p:sp>
    </p:spTree>
    <p:extLst>
      <p:ext uri="{BB962C8B-B14F-4D97-AF65-F5344CB8AC3E}">
        <p14:creationId xmlns:p14="http://schemas.microsoft.com/office/powerpoint/2010/main" val="178892326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14:m>
                  <m:oMath xmlns:m="http://schemas.openxmlformats.org/officeDocument/2006/math">
                    <m:r>
                      <a:rPr lang="zh-CN" altLang="en-US" sz="1200" b="1" i="1" kern="1200" smtClean="0">
                        <a:solidFill>
                          <a:schemeClr val="tx1"/>
                        </a:solidFill>
                        <a:latin typeface="Cambria Math" panose="02040503050406030204" pitchFamily="18" charset="0"/>
                        <a:ea typeface="宋体" panose="02010600030101010101" pitchFamily="2" charset="-122"/>
                        <a:cs typeface="+mn-cs"/>
                      </a:rPr>
                      <m:t>𝒌</m:t>
                    </m:r>
                  </m:oMath>
                </a14:m>
                <a:r>
                  <a:rPr lang="zh-CN" altLang="zh-CN" sz="1200" kern="1200" dirty="0">
                    <a:solidFill>
                      <a:schemeClr val="tx1"/>
                    </a:solidFill>
                    <a:effectLst/>
                    <a:latin typeface="Arial" panose="020B0604020202020204" pitchFamily="34" charset="0"/>
                    <a:ea typeface="宋体" panose="02010600030101010101" pitchFamily="2" charset="-122"/>
                    <a:cs typeface="+mn-cs"/>
                  </a:rPr>
                  <a:t>空间点阵密度——单位</a:t>
                </a:r>
                <a14:m>
                  <m:oMath xmlns:m="http://schemas.openxmlformats.org/officeDocument/2006/math">
                    <m:r>
                      <a:rPr lang="zh-CN" altLang="en-US" sz="1200" b="1" i="1" kern="1200" smtClean="0">
                        <a:solidFill>
                          <a:schemeClr val="tx1"/>
                        </a:solidFill>
                        <a:latin typeface="Cambria Math" panose="02040503050406030204" pitchFamily="18" charset="0"/>
                        <a:ea typeface="宋体" panose="02010600030101010101" pitchFamily="2" charset="-122"/>
                        <a:cs typeface="+mn-cs"/>
                      </a:rPr>
                      <m:t>𝒌</m:t>
                    </m:r>
                    <m:r>
                      <a:rPr lang="en-US" altLang="zh-CN" sz="1200" b="0" i="1" kern="1200" smtClean="0">
                        <a:solidFill>
                          <a:schemeClr val="tx1"/>
                        </a:solidFill>
                        <a:latin typeface="Cambria Math" panose="02040503050406030204" pitchFamily="18" charset="0"/>
                        <a:ea typeface="宋体" panose="02010600030101010101" pitchFamily="2" charset="-122"/>
                        <a:cs typeface="+mn-cs"/>
                      </a:rPr>
                      <m:t> </m:t>
                    </m:r>
                  </m:oMath>
                </a14:m>
                <a:r>
                  <a:rPr lang="en-US" altLang="zh-CN" sz="1200" b="1" i="1" kern="1200" dirty="0">
                    <a:solidFill>
                      <a:schemeClr val="tx1"/>
                    </a:solidFill>
                    <a:effectLst/>
                    <a:latin typeface="Arial" panose="020B0604020202020204" pitchFamily="34" charset="0"/>
                    <a:ea typeface="宋体" panose="02010600030101010101" pitchFamily="2" charset="-122"/>
                    <a:cs typeface="+mn-cs"/>
                  </a:rPr>
                  <a:t> </a:t>
                </a:r>
                <a:r>
                  <a:rPr lang="zh-CN" altLang="zh-CN" sz="1200" kern="1200" dirty="0">
                    <a:solidFill>
                      <a:schemeClr val="tx1"/>
                    </a:solidFill>
                    <a:effectLst/>
                    <a:latin typeface="Arial" panose="020B0604020202020204" pitchFamily="34" charset="0"/>
                    <a:ea typeface="宋体" panose="02010600030101010101" pitchFamily="2" charset="-122"/>
                    <a:cs typeface="+mn-cs"/>
                  </a:rPr>
                  <a:t>空间可能有的</a:t>
                </a:r>
                <a14:m>
                  <m:oMath xmlns:m="http://schemas.openxmlformats.org/officeDocument/2006/math">
                    <m:r>
                      <a:rPr lang="zh-CN" altLang="en-US" sz="1200" b="1" i="1" kern="1200" smtClean="0">
                        <a:solidFill>
                          <a:schemeClr val="tx1"/>
                        </a:solidFill>
                        <a:latin typeface="Cambria Math" panose="02040503050406030204" pitchFamily="18" charset="0"/>
                        <a:ea typeface="宋体" panose="02010600030101010101" pitchFamily="2" charset="-122"/>
                        <a:cs typeface="+mn-cs"/>
                      </a:rPr>
                      <m:t>𝒌</m:t>
                    </m:r>
                    <m:r>
                      <a:rPr lang="en-US" altLang="zh-CN" sz="1200" b="0" i="1" kern="1200" smtClean="0">
                        <a:solidFill>
                          <a:schemeClr val="tx1"/>
                        </a:solidFill>
                        <a:latin typeface="Cambria Math" panose="02040503050406030204" pitchFamily="18" charset="0"/>
                        <a:ea typeface="宋体" panose="02010600030101010101" pitchFamily="2" charset="-122"/>
                        <a:cs typeface="+mn-cs"/>
                      </a:rPr>
                      <m:t> </m:t>
                    </m:r>
                  </m:oMath>
                </a14:m>
                <a:r>
                  <a:rPr lang="en-US" altLang="zh-CN" sz="1200" b="1" i="1" kern="1200" dirty="0">
                    <a:solidFill>
                      <a:schemeClr val="tx1"/>
                    </a:solidFill>
                    <a:effectLst/>
                    <a:latin typeface="Arial" panose="020B0604020202020204" pitchFamily="34" charset="0"/>
                    <a:ea typeface="宋体" panose="02010600030101010101" pitchFamily="2" charset="-122"/>
                    <a:cs typeface="+mn-cs"/>
                  </a:rPr>
                  <a:t> </a:t>
                </a:r>
                <a:r>
                  <a:rPr lang="zh-CN" altLang="zh-CN" sz="1200" kern="1200" dirty="0">
                    <a:solidFill>
                      <a:schemeClr val="tx1"/>
                    </a:solidFill>
                    <a:effectLst/>
                    <a:latin typeface="Arial" panose="020B0604020202020204" pitchFamily="34" charset="0"/>
                    <a:ea typeface="宋体" panose="02010600030101010101" pitchFamily="2" charset="-122"/>
                    <a:cs typeface="+mn-cs"/>
                  </a:rPr>
                  <a:t>取值的数目为</a:t>
                </a:r>
                <a:r>
                  <a:rPr lang="en-US" altLang="zh-CN" sz="1200" kern="1200" dirty="0">
                    <a:solidFill>
                      <a:schemeClr val="tx1"/>
                    </a:solidFill>
                    <a:effectLst/>
                    <a:latin typeface="Arial" panose="020B0604020202020204" pitchFamily="34" charset="0"/>
                    <a:ea typeface="宋体" panose="02010600030101010101" pitchFamily="2" charset="-122"/>
                    <a:cs typeface="+mn-cs"/>
                  </a:rPr>
                  <a:t>:</a:t>
                </a:r>
                <a:endParaRPr lang="zh-CN" altLang="zh-CN" sz="1200" kern="1200" dirty="0">
                  <a:solidFill>
                    <a:schemeClr val="tx1"/>
                  </a:solidFill>
                  <a:effectLst/>
                  <a:latin typeface="Arial" panose="020B0604020202020204" pitchFamily="34" charset="0"/>
                  <a:ea typeface="宋体" panose="02010600030101010101" pitchFamily="2" charset="-122"/>
                  <a:cs typeface="+mn-cs"/>
                </a:endParaRPr>
              </a:p>
              <a:p>
                <a:pPr/>
                <a14:m>
                  <m:oMathPara xmlns:m="http://schemas.openxmlformats.org/officeDocument/2006/math">
                    <m:oMathParaPr>
                      <m:jc m:val="centerGroup"/>
                    </m:oMathParaPr>
                    <m:oMath xmlns:m="http://schemas.openxmlformats.org/officeDocument/2006/math">
                      <m:r>
                        <a:rPr lang="zh-CN" altLang="en-US" sz="1200" i="1" kern="1200" smtClean="0">
                          <a:solidFill>
                            <a:schemeClr val="tx1"/>
                          </a:solidFill>
                          <a:latin typeface="Cambria Math" panose="02040503050406030204" pitchFamily="18" charset="0"/>
                          <a:ea typeface="宋体" panose="02010600030101010101" pitchFamily="2" charset="-122"/>
                          <a:cs typeface="+mn-cs"/>
                        </a:rPr>
                        <m:t>𝑘</m:t>
                      </m:r>
                      <m:r>
                        <a:rPr lang="zh-CN" altLang="en-US" sz="1200" i="0" kern="1200">
                          <a:solidFill>
                            <a:schemeClr val="tx1"/>
                          </a:solidFill>
                          <a:latin typeface="Cambria Math" panose="02040503050406030204" pitchFamily="18" charset="0"/>
                          <a:ea typeface="宋体" panose="02010600030101010101" pitchFamily="2" charset="-122"/>
                          <a:cs typeface="+mn-cs"/>
                        </a:rPr>
                        <m:t>空间的点阵密度</m:t>
                      </m:r>
                      <m:r>
                        <a:rPr lang="zh-CN" altLang="en-US" sz="1200" i="0" kern="1200">
                          <a:solidFill>
                            <a:schemeClr val="tx1"/>
                          </a:solidFill>
                          <a:latin typeface="Cambria Math" panose="02040503050406030204" pitchFamily="18" charset="0"/>
                          <a:ea typeface="宋体" panose="02010600030101010101" pitchFamily="2" charset="-122"/>
                          <a:cs typeface="+mn-cs"/>
                        </a:rPr>
                        <m:t>=</m:t>
                      </m:r>
                      <m:f>
                        <m:fPr>
                          <m:ctrlPr>
                            <a:rPr lang="zh-CN" altLang="en-US" sz="1200" i="1" kern="1200">
                              <a:solidFill>
                                <a:schemeClr val="tx1"/>
                              </a:solidFill>
                              <a:latin typeface="Cambria Math" panose="02040503050406030204" pitchFamily="18" charset="0"/>
                              <a:ea typeface="宋体" panose="02010600030101010101" pitchFamily="2" charset="-122"/>
                              <a:cs typeface="+mn-cs"/>
                            </a:rPr>
                          </m:ctrlPr>
                        </m:fPr>
                        <m:num>
                          <m:r>
                            <a:rPr lang="zh-CN" altLang="en-US" sz="1200" i="1" kern="1200">
                              <a:solidFill>
                                <a:schemeClr val="tx1"/>
                              </a:solidFill>
                              <a:latin typeface="Cambria Math" panose="02040503050406030204" pitchFamily="18" charset="0"/>
                              <a:ea typeface="宋体" panose="02010600030101010101" pitchFamily="2" charset="-122"/>
                              <a:cs typeface="+mn-cs"/>
                            </a:rPr>
                            <m:t>𝑘</m:t>
                          </m:r>
                          <m:r>
                            <a:rPr lang="zh-CN" altLang="en-US" sz="1200" i="0" kern="1200">
                              <a:solidFill>
                                <a:schemeClr val="tx1"/>
                              </a:solidFill>
                              <a:latin typeface="Cambria Math" panose="02040503050406030204" pitchFamily="18" charset="0"/>
                              <a:ea typeface="宋体" panose="02010600030101010101" pitchFamily="2" charset="-122"/>
                              <a:cs typeface="+mn-cs"/>
                            </a:rPr>
                            <m:t>的所有取值数</m:t>
                          </m:r>
                        </m:num>
                        <m:den>
                          <m:r>
                            <a:rPr lang="zh-CN" altLang="en-US" sz="1200" i="0" kern="1200">
                              <a:solidFill>
                                <a:schemeClr val="tx1"/>
                              </a:solidFill>
                              <a:latin typeface="Cambria Math" panose="02040503050406030204" pitchFamily="18" charset="0"/>
                              <a:ea typeface="宋体" panose="02010600030101010101" pitchFamily="2" charset="-122"/>
                              <a:cs typeface="+mn-cs"/>
                            </a:rPr>
                            <m:t>整个</m:t>
                          </m:r>
                          <m:r>
                            <a:rPr lang="zh-CN" altLang="en-US" sz="1200" i="1" kern="1200">
                              <a:solidFill>
                                <a:schemeClr val="tx1"/>
                              </a:solidFill>
                              <a:latin typeface="Cambria Math" panose="02040503050406030204" pitchFamily="18" charset="0"/>
                              <a:ea typeface="宋体" panose="02010600030101010101" pitchFamily="2" charset="-122"/>
                              <a:cs typeface="+mn-cs"/>
                            </a:rPr>
                            <m:t>𝑘</m:t>
                          </m:r>
                          <m:r>
                            <a:rPr lang="zh-CN" altLang="en-US" sz="1200" i="0" kern="1200">
                              <a:solidFill>
                                <a:schemeClr val="tx1"/>
                              </a:solidFill>
                              <a:latin typeface="Cambria Math" panose="02040503050406030204" pitchFamily="18" charset="0"/>
                              <a:ea typeface="宋体" panose="02010600030101010101" pitchFamily="2" charset="-122"/>
                              <a:cs typeface="+mn-cs"/>
                            </a:rPr>
                            <m:t>空间体积</m:t>
                          </m:r>
                        </m:den>
                      </m:f>
                    </m:oMath>
                  </m:oMathPara>
                </a14:m>
                <a:endParaRPr lang="en-US" altLang="zh-CN"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200" kern="1200" dirty="0">
                    <a:solidFill>
                      <a:schemeClr val="tx1"/>
                    </a:solidFill>
                    <a:effectLst/>
                    <a:latin typeface="Arial" panose="020B0604020202020204" pitchFamily="34" charset="0"/>
                    <a:ea typeface="宋体" panose="02010600030101010101" pitchFamily="2" charset="-122"/>
                    <a:cs typeface="+mn-cs"/>
                  </a:rPr>
                  <a:t>即：</a:t>
                </a:r>
              </a:p>
              <a:p>
                <a:pPr/>
                <a14:m>
                  <m:oMathPara xmlns:m="http://schemas.openxmlformats.org/officeDocument/2006/math">
                    <m:oMathParaPr>
                      <m:jc m:val="centerGroup"/>
                    </m:oMathParaPr>
                    <m:oMath xmlns:m="http://schemas.openxmlformats.org/officeDocument/2006/math">
                      <m:r>
                        <a:rPr lang="zh-CN" altLang="en-US" sz="1200" i="1" kern="1200" smtClean="0">
                          <a:solidFill>
                            <a:schemeClr val="tx1"/>
                          </a:solidFill>
                          <a:latin typeface="Cambria Math" panose="02040503050406030204" pitchFamily="18" charset="0"/>
                          <a:ea typeface="宋体" panose="02010600030101010101" pitchFamily="2" charset="-122"/>
                          <a:cs typeface="+mn-cs"/>
                        </a:rPr>
                        <m:t>𝜌</m:t>
                      </m:r>
                      <m:d>
                        <m:dPr>
                          <m:ctrlPr>
                            <a:rPr lang="zh-CN" altLang="en-US" sz="1200" i="1" kern="1200">
                              <a:solidFill>
                                <a:schemeClr val="tx1"/>
                              </a:solidFill>
                              <a:latin typeface="Cambria Math" panose="02040503050406030204" pitchFamily="18" charset="0"/>
                              <a:ea typeface="宋体" panose="02010600030101010101" pitchFamily="2" charset="-122"/>
                              <a:cs typeface="+mn-cs"/>
                            </a:rPr>
                          </m:ctrlPr>
                        </m:dPr>
                        <m:e>
                          <m:r>
                            <a:rPr lang="zh-CN" altLang="en-US" sz="1200" i="1" kern="1200">
                              <a:solidFill>
                                <a:schemeClr val="tx1"/>
                              </a:solidFill>
                              <a:latin typeface="Cambria Math" panose="02040503050406030204" pitchFamily="18" charset="0"/>
                              <a:ea typeface="宋体" panose="02010600030101010101" pitchFamily="2" charset="-122"/>
                              <a:cs typeface="+mn-cs"/>
                            </a:rPr>
                            <m:t>𝑘</m:t>
                          </m:r>
                        </m:e>
                      </m:d>
                      <m:r>
                        <a:rPr lang="zh-CN" altLang="en-US" sz="1200" i="0" kern="1200">
                          <a:solidFill>
                            <a:schemeClr val="tx1"/>
                          </a:solidFill>
                          <a:latin typeface="Cambria Math" panose="02040503050406030204" pitchFamily="18" charset="0"/>
                          <a:ea typeface="宋体" panose="02010600030101010101" pitchFamily="2" charset="-122"/>
                          <a:cs typeface="+mn-cs"/>
                        </a:rPr>
                        <m:t>=</m:t>
                      </m:r>
                      <m:f>
                        <m:fPr>
                          <m:ctrlPr>
                            <a:rPr lang="zh-CN" altLang="en-US" sz="1200" i="1" kern="1200">
                              <a:solidFill>
                                <a:schemeClr val="tx1"/>
                              </a:solidFill>
                              <a:latin typeface="Cambria Math" panose="02040503050406030204" pitchFamily="18" charset="0"/>
                              <a:ea typeface="宋体" panose="02010600030101010101" pitchFamily="2" charset="-122"/>
                              <a:cs typeface="+mn-cs"/>
                            </a:rPr>
                          </m:ctrlPr>
                        </m:fPr>
                        <m:num>
                          <m:r>
                            <a:rPr lang="zh-CN" altLang="en-US" sz="1200" i="1" kern="1200">
                              <a:solidFill>
                                <a:schemeClr val="tx1"/>
                              </a:solidFill>
                              <a:latin typeface="Cambria Math" panose="02040503050406030204" pitchFamily="18" charset="0"/>
                              <a:ea typeface="宋体" panose="02010600030101010101" pitchFamily="2" charset="-122"/>
                              <a:cs typeface="+mn-cs"/>
                            </a:rPr>
                            <m:t>𝑉</m:t>
                          </m:r>
                          <m:r>
                            <a:rPr lang="zh-CN" altLang="en-US" sz="1200" i="0" kern="1200">
                              <a:solidFill>
                                <a:schemeClr val="tx1"/>
                              </a:solidFill>
                              <a:latin typeface="Cambria Math" panose="02040503050406030204" pitchFamily="18" charset="0"/>
                              <a:ea typeface="宋体" panose="02010600030101010101" pitchFamily="2" charset="-122"/>
                              <a:cs typeface="+mn-cs"/>
                            </a:rPr>
                            <m:t>′</m:t>
                          </m:r>
                        </m:num>
                        <m:den>
                          <m:sSup>
                            <m:sSupPr>
                              <m:ctrlPr>
                                <a:rPr lang="zh-CN" altLang="en-US" sz="1200" i="1" kern="1200">
                                  <a:solidFill>
                                    <a:schemeClr val="tx1"/>
                                  </a:solidFill>
                                  <a:latin typeface="Cambria Math" panose="02040503050406030204" pitchFamily="18" charset="0"/>
                                  <a:ea typeface="宋体" panose="02010600030101010101" pitchFamily="2" charset="-122"/>
                                  <a:cs typeface="+mn-cs"/>
                                </a:rPr>
                              </m:ctrlPr>
                            </m:sSupPr>
                            <m:e>
                              <m:d>
                                <m:dPr>
                                  <m:ctrlPr>
                                    <a:rPr lang="zh-CN" altLang="en-US" sz="1200" i="1" kern="1200">
                                      <a:solidFill>
                                        <a:schemeClr val="tx1"/>
                                      </a:solidFill>
                                      <a:latin typeface="Cambria Math" panose="02040503050406030204" pitchFamily="18" charset="0"/>
                                      <a:ea typeface="宋体" panose="02010600030101010101" pitchFamily="2" charset="-122"/>
                                      <a:cs typeface="+mn-cs"/>
                                    </a:rPr>
                                  </m:ctrlPr>
                                </m:dPr>
                                <m:e>
                                  <m:r>
                                    <a:rPr lang="zh-CN" altLang="en-US" sz="1200" i="0" kern="1200">
                                      <a:solidFill>
                                        <a:schemeClr val="tx1"/>
                                      </a:solidFill>
                                      <a:latin typeface="Cambria Math" panose="02040503050406030204" pitchFamily="18" charset="0"/>
                                      <a:ea typeface="宋体" panose="02010600030101010101" pitchFamily="2" charset="-122"/>
                                      <a:cs typeface="+mn-cs"/>
                                    </a:rPr>
                                    <m:t>2</m:t>
                                  </m:r>
                                  <m:r>
                                    <a:rPr lang="zh-CN" altLang="en-US" sz="1200" i="1" kern="1200">
                                      <a:solidFill>
                                        <a:schemeClr val="tx1"/>
                                      </a:solidFill>
                                      <a:latin typeface="Cambria Math" panose="02040503050406030204" pitchFamily="18" charset="0"/>
                                      <a:ea typeface="宋体" panose="02010600030101010101" pitchFamily="2" charset="-122"/>
                                      <a:cs typeface="+mn-cs"/>
                                    </a:rPr>
                                    <m:t>𝜋</m:t>
                                  </m:r>
                                </m:e>
                              </m:d>
                            </m:e>
                            <m:sup>
                              <m:r>
                                <a:rPr lang="zh-CN" altLang="en-US" sz="1200" i="0" kern="1200">
                                  <a:solidFill>
                                    <a:schemeClr val="tx1"/>
                                  </a:solidFill>
                                  <a:latin typeface="Cambria Math" panose="02040503050406030204" pitchFamily="18" charset="0"/>
                                  <a:ea typeface="宋体" panose="02010600030101010101" pitchFamily="2" charset="-122"/>
                                  <a:cs typeface="+mn-cs"/>
                                </a:rPr>
                                <m:t>3</m:t>
                              </m:r>
                            </m:sup>
                          </m:sSup>
                        </m:den>
                      </m:f>
                    </m:oMath>
                  </m:oMathPara>
                </a14:m>
                <a:endParaRPr lang="zh-CN" altLang="en-US" dirty="0"/>
              </a:p>
            </p:txBody>
          </p:sp>
        </mc:Choice>
        <mc:Fallback xmlns="">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sz="1200" b="1" i="1" kern="1200" dirty="0">
                    <a:solidFill>
                      <a:schemeClr val="tx1"/>
                    </a:solidFill>
                    <a:effectLst/>
                    <a:latin typeface="Arial" panose="020B0604020202020204" pitchFamily="34" charset="0"/>
                    <a:ea typeface="宋体" panose="02010600030101010101" pitchFamily="2" charset="-122"/>
                    <a:cs typeface="+mn-cs"/>
                  </a:rPr>
                  <a:t>k</a:t>
                </a:r>
                <a:r>
                  <a:rPr lang="zh-CN" altLang="zh-CN" sz="1200" kern="1200" dirty="0">
                    <a:solidFill>
                      <a:schemeClr val="tx1"/>
                    </a:solidFill>
                    <a:effectLst/>
                    <a:latin typeface="Arial" panose="020B0604020202020204" pitchFamily="34" charset="0"/>
                    <a:ea typeface="宋体" panose="02010600030101010101" pitchFamily="2" charset="-122"/>
                    <a:cs typeface="+mn-cs"/>
                  </a:rPr>
                  <a:t>空间点阵密度——单位</a:t>
                </a:r>
                <a:r>
                  <a:rPr lang="en-US" altLang="zh-CN" sz="1200" b="1" i="1" kern="1200" dirty="0">
                    <a:solidFill>
                      <a:schemeClr val="tx1"/>
                    </a:solidFill>
                    <a:effectLst/>
                    <a:latin typeface="Arial" panose="020B0604020202020204" pitchFamily="34" charset="0"/>
                    <a:ea typeface="宋体" panose="02010600030101010101" pitchFamily="2" charset="-122"/>
                    <a:cs typeface="+mn-cs"/>
                  </a:rPr>
                  <a:t>k</a:t>
                </a:r>
                <a:r>
                  <a:rPr lang="zh-CN" altLang="zh-CN" sz="1200" kern="1200" dirty="0">
                    <a:solidFill>
                      <a:schemeClr val="tx1"/>
                    </a:solidFill>
                    <a:effectLst/>
                    <a:latin typeface="Arial" panose="020B0604020202020204" pitchFamily="34" charset="0"/>
                    <a:ea typeface="宋体" panose="02010600030101010101" pitchFamily="2" charset="-122"/>
                    <a:cs typeface="+mn-cs"/>
                  </a:rPr>
                  <a:t>空间可能有的</a:t>
                </a:r>
                <a:r>
                  <a:rPr lang="en-US" altLang="zh-CN" sz="1200" b="1" i="1" kern="1200" dirty="0">
                    <a:solidFill>
                      <a:schemeClr val="tx1"/>
                    </a:solidFill>
                    <a:effectLst/>
                    <a:latin typeface="Arial" panose="020B0604020202020204" pitchFamily="34" charset="0"/>
                    <a:ea typeface="宋体" panose="02010600030101010101" pitchFamily="2" charset="-122"/>
                    <a:cs typeface="+mn-cs"/>
                  </a:rPr>
                  <a:t>k</a:t>
                </a:r>
                <a:r>
                  <a:rPr lang="zh-CN" altLang="zh-CN" sz="1200" kern="1200" dirty="0">
                    <a:solidFill>
                      <a:schemeClr val="tx1"/>
                    </a:solidFill>
                    <a:effectLst/>
                    <a:latin typeface="Arial" panose="020B0604020202020204" pitchFamily="34" charset="0"/>
                    <a:ea typeface="宋体" panose="02010600030101010101" pitchFamily="2" charset="-122"/>
                    <a:cs typeface="+mn-cs"/>
                  </a:rPr>
                  <a:t>取值的数目为</a:t>
                </a:r>
                <a:r>
                  <a:rPr lang="en-US" altLang="zh-CN" sz="1200" kern="1200" dirty="0">
                    <a:solidFill>
                      <a:schemeClr val="tx1"/>
                    </a:solidFill>
                    <a:effectLst/>
                    <a:latin typeface="Arial" panose="020B0604020202020204" pitchFamily="34" charset="0"/>
                    <a:ea typeface="宋体" panose="02010600030101010101" pitchFamily="2" charset="-122"/>
                    <a:cs typeface="+mn-cs"/>
                  </a:rPr>
                  <a:t>:</a:t>
                </a:r>
                <a:endParaRPr lang="zh-CN" altLang="zh-CN" sz="1200" kern="1200" dirty="0">
                  <a:solidFill>
                    <a:schemeClr val="tx1"/>
                  </a:solidFill>
                  <a:effectLst/>
                  <a:latin typeface="Arial" panose="020B0604020202020204" pitchFamily="34" charset="0"/>
                  <a:ea typeface="宋体" panose="02010600030101010101" pitchFamily="2" charset="-122"/>
                  <a:cs typeface="+mn-cs"/>
                </a:endParaRPr>
              </a:p>
              <a:p>
                <a:r>
                  <a:rPr lang="zh-CN" altLang="en-US" sz="1200" i="0" kern="1200">
                    <a:solidFill>
                      <a:schemeClr val="tx1"/>
                    </a:solidFill>
                    <a:latin typeface="Arial" panose="020B0604020202020204" pitchFamily="34" charset="0"/>
                    <a:ea typeface="宋体" panose="02010600030101010101" pitchFamily="2" charset="-122"/>
                    <a:cs typeface="+mn-cs"/>
                  </a:rPr>
                  <a:t>𝑘空间的点阵密度=𝑘的所有取值数/整个𝑘空间体积</a:t>
                </a:r>
                <a:endParaRPr lang="en-US" altLang="zh-CN"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200" kern="1200" dirty="0">
                    <a:solidFill>
                      <a:schemeClr val="tx1"/>
                    </a:solidFill>
                    <a:effectLst/>
                    <a:latin typeface="Arial" panose="020B0604020202020204" pitchFamily="34" charset="0"/>
                    <a:ea typeface="宋体" panose="02010600030101010101" pitchFamily="2" charset="-122"/>
                    <a:cs typeface="+mn-cs"/>
                  </a:rPr>
                  <a:t>即为式（</a:t>
                </a:r>
                <a:r>
                  <a:rPr lang="en-US" altLang="zh-CN" sz="1200" kern="1200" dirty="0">
                    <a:solidFill>
                      <a:schemeClr val="tx1"/>
                    </a:solidFill>
                    <a:effectLst/>
                    <a:latin typeface="Arial" panose="020B0604020202020204" pitchFamily="34" charset="0"/>
                    <a:ea typeface="宋体" panose="02010600030101010101" pitchFamily="2" charset="-122"/>
                    <a:cs typeface="+mn-cs"/>
                  </a:rPr>
                  <a:t>3-23</a:t>
                </a:r>
                <a:r>
                  <a:rPr lang="zh-CN" altLang="zh-CN" sz="1200" kern="1200" dirty="0">
                    <a:solidFill>
                      <a:schemeClr val="tx1"/>
                    </a:solidFill>
                    <a:effectLst/>
                    <a:latin typeface="Arial" panose="020B0604020202020204" pitchFamily="34" charset="0"/>
                    <a:ea typeface="宋体" panose="02010600030101010101" pitchFamily="2" charset="-122"/>
                    <a:cs typeface="+mn-cs"/>
                  </a:rPr>
                  <a:t>）的倒数：</a:t>
                </a:r>
              </a:p>
              <a:p>
                <a:r>
                  <a:rPr lang="zh-CN" altLang="en-US" sz="1200" i="0" kern="1200">
                    <a:solidFill>
                      <a:schemeClr val="tx1"/>
                    </a:solidFill>
                    <a:latin typeface="Arial" panose="020B0604020202020204" pitchFamily="34" charset="0"/>
                    <a:ea typeface="宋体" panose="02010600030101010101" pitchFamily="2" charset="-122"/>
                    <a:cs typeface="+mn-cs"/>
                  </a:rPr>
                  <a:t>𝜌(𝑘)=𝑉′/(2𝜋)^3 </a:t>
                </a:r>
                <a:endParaRPr lang="zh-CN" altLang="en-US" dirty="0"/>
              </a:p>
            </p:txBody>
          </p:sp>
        </mc:Fallback>
      </mc:AlternateContent>
      <p:sp>
        <p:nvSpPr>
          <p:cNvPr id="4" name="灯片编号占位符 3"/>
          <p:cNvSpPr>
            <a:spLocks noGrp="1"/>
          </p:cNvSpPr>
          <p:nvPr>
            <p:ph type="sldNum" sz="quarter" idx="5"/>
          </p:nvPr>
        </p:nvSpPr>
        <p:spPr/>
        <p:txBody>
          <a:bodyPr/>
          <a:lstStyle/>
          <a:p>
            <a:fld id="{8AAA2DB7-8973-4964-8E83-0FC396AC9B6B}" type="slidenum">
              <a:rPr lang="en-US" altLang="zh-CN" smtClean="0"/>
              <a:t>26</a:t>
            </a:fld>
            <a:endParaRPr lang="en-US" altLang="zh-CN"/>
          </a:p>
        </p:txBody>
      </p:sp>
    </p:spTree>
    <p:extLst>
      <p:ext uri="{BB962C8B-B14F-4D97-AF65-F5344CB8AC3E}">
        <p14:creationId xmlns:p14="http://schemas.microsoft.com/office/powerpoint/2010/main" val="247938832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200" kern="1200" dirty="0">
                    <a:solidFill>
                      <a:schemeClr val="tx1"/>
                    </a:solidFill>
                    <a:effectLst/>
                    <a:latin typeface="Arial" panose="020B0604020202020204" pitchFamily="34" charset="0"/>
                    <a:ea typeface="宋体" panose="02010600030101010101" pitchFamily="2" charset="-122"/>
                    <a:cs typeface="+mn-cs"/>
                  </a:rPr>
                  <a:t>考虑电子自旋，每个</a:t>
                </a:r>
                <a14:m>
                  <m:oMath xmlns:m="http://schemas.openxmlformats.org/officeDocument/2006/math">
                    <m:r>
                      <a:rPr lang="zh-CN" altLang="en-US" sz="1200" b="1" i="1" kern="1200" smtClean="0">
                        <a:solidFill>
                          <a:schemeClr val="tx1"/>
                        </a:solidFill>
                        <a:latin typeface="Cambria Math" panose="02040503050406030204" pitchFamily="18" charset="0"/>
                        <a:ea typeface="宋体" panose="02010600030101010101" pitchFamily="2" charset="-122"/>
                        <a:cs typeface="+mn-cs"/>
                      </a:rPr>
                      <m:t>𝒌</m:t>
                    </m:r>
                    <m:r>
                      <a:rPr lang="en-US" altLang="zh-CN" sz="1200" b="0" i="1" kern="1200" smtClean="0">
                        <a:solidFill>
                          <a:schemeClr val="tx1"/>
                        </a:solidFill>
                        <a:latin typeface="Cambria Math" panose="02040503050406030204" pitchFamily="18" charset="0"/>
                        <a:ea typeface="宋体" panose="02010600030101010101" pitchFamily="2" charset="-122"/>
                        <a:cs typeface="+mn-cs"/>
                      </a:rPr>
                      <m:t> </m:t>
                    </m:r>
                  </m:oMath>
                </a14:m>
                <a:r>
                  <a:rPr lang="en-US" altLang="zh-CN" sz="1200" b="1" i="1" kern="1200" dirty="0">
                    <a:solidFill>
                      <a:schemeClr val="tx1"/>
                    </a:solidFill>
                    <a:effectLst/>
                    <a:latin typeface="Arial" panose="020B0604020202020204" pitchFamily="34" charset="0"/>
                    <a:ea typeface="宋体" panose="02010600030101010101" pitchFamily="2" charset="-122"/>
                    <a:cs typeface="+mn-cs"/>
                  </a:rPr>
                  <a:t> </a:t>
                </a:r>
                <a:r>
                  <a:rPr lang="zh-CN" altLang="zh-CN" sz="1200" kern="1200" dirty="0">
                    <a:solidFill>
                      <a:schemeClr val="tx1"/>
                    </a:solidFill>
                    <a:effectLst/>
                    <a:latin typeface="Arial" panose="020B0604020202020204" pitchFamily="34" charset="0"/>
                    <a:ea typeface="宋体" panose="02010600030101010101" pitchFamily="2" charset="-122"/>
                    <a:cs typeface="+mn-cs"/>
                  </a:rPr>
                  <a:t>值可对应两个自旋不同的状态（这两个状态能量简并，</a:t>
                </a:r>
                <a14:m>
                  <m:oMath xmlns:m="http://schemas.openxmlformats.org/officeDocument/2006/math">
                    <m:r>
                      <a:rPr lang="zh-CN" altLang="en-US" sz="1200" b="1" i="1" kern="1200" smtClean="0">
                        <a:solidFill>
                          <a:schemeClr val="tx1"/>
                        </a:solidFill>
                        <a:latin typeface="Cambria Math" panose="02040503050406030204" pitchFamily="18" charset="0"/>
                        <a:ea typeface="宋体" panose="02010600030101010101" pitchFamily="2" charset="-122"/>
                        <a:cs typeface="+mn-cs"/>
                      </a:rPr>
                      <m:t>𝒌</m:t>
                    </m:r>
                  </m:oMath>
                </a14:m>
                <a:r>
                  <a:rPr lang="zh-CN" altLang="zh-CN" sz="1200" kern="1200" dirty="0">
                    <a:solidFill>
                      <a:schemeClr val="tx1"/>
                    </a:solidFill>
                    <a:effectLst/>
                    <a:latin typeface="Arial" panose="020B0604020202020204" pitchFamily="34" charset="0"/>
                    <a:ea typeface="宋体" panose="02010600030101010101" pitchFamily="2" charset="-122"/>
                    <a:cs typeface="+mn-cs"/>
                  </a:rPr>
                  <a:t>也简并）。所以</a:t>
                </a:r>
                <a14:m>
                  <m:oMath xmlns:m="http://schemas.openxmlformats.org/officeDocument/2006/math">
                    <m:r>
                      <a:rPr lang="zh-CN" altLang="en-US" sz="1200" b="1" i="1" kern="1200" smtClean="0">
                        <a:solidFill>
                          <a:schemeClr val="tx1"/>
                        </a:solidFill>
                        <a:latin typeface="Cambria Math" panose="02040503050406030204" pitchFamily="18" charset="0"/>
                        <a:ea typeface="宋体" panose="02010600030101010101" pitchFamily="2" charset="-122"/>
                        <a:cs typeface="+mn-cs"/>
                      </a:rPr>
                      <m:t>𝒌</m:t>
                    </m:r>
                    <m:r>
                      <a:rPr lang="en-US" altLang="zh-CN" sz="1200" b="0" i="1" kern="1200" smtClean="0">
                        <a:solidFill>
                          <a:schemeClr val="tx1"/>
                        </a:solidFill>
                        <a:latin typeface="Cambria Math" panose="02040503050406030204" pitchFamily="18" charset="0"/>
                        <a:ea typeface="宋体" panose="02010600030101010101" pitchFamily="2" charset="-122"/>
                        <a:cs typeface="+mn-cs"/>
                      </a:rPr>
                      <m:t> </m:t>
                    </m:r>
                  </m:oMath>
                </a14:m>
                <a:r>
                  <a:rPr lang="zh-CN" altLang="zh-CN" sz="1200" kern="1200" dirty="0">
                    <a:solidFill>
                      <a:schemeClr val="tx1"/>
                    </a:solidFill>
                    <a:effectLst/>
                    <a:latin typeface="Arial" panose="020B0604020202020204" pitchFamily="34" charset="0"/>
                    <a:ea typeface="宋体" panose="02010600030101010101" pitchFamily="2" charset="-122"/>
                    <a:cs typeface="+mn-cs"/>
                  </a:rPr>
                  <a:t>标度下的态密度，即单位</a:t>
                </a:r>
                <a14:m>
                  <m:oMath xmlns:m="http://schemas.openxmlformats.org/officeDocument/2006/math">
                    <m:r>
                      <a:rPr lang="zh-CN" altLang="en-US" sz="1200" b="1" i="1" kern="1200" smtClean="0">
                        <a:solidFill>
                          <a:schemeClr val="tx1"/>
                        </a:solidFill>
                        <a:latin typeface="Cambria Math" panose="02040503050406030204" pitchFamily="18" charset="0"/>
                        <a:ea typeface="宋体" panose="02010600030101010101" pitchFamily="2" charset="-122"/>
                        <a:cs typeface="+mn-cs"/>
                      </a:rPr>
                      <m:t>𝒌</m:t>
                    </m:r>
                  </m:oMath>
                </a14:m>
                <a:r>
                  <a:rPr lang="zh-CN" altLang="zh-CN" sz="1200" kern="1200" dirty="0">
                    <a:solidFill>
                      <a:schemeClr val="tx1"/>
                    </a:solidFill>
                    <a:effectLst/>
                    <a:latin typeface="Arial" panose="020B0604020202020204" pitchFamily="34" charset="0"/>
                    <a:ea typeface="宋体" panose="02010600030101010101" pitchFamily="2" charset="-122"/>
                    <a:cs typeface="+mn-cs"/>
                  </a:rPr>
                  <a:t>空间的本征态的数目</a:t>
                </a:r>
                <a14:m>
                  <m:oMath xmlns:m="http://schemas.openxmlformats.org/officeDocument/2006/math">
                    <m:r>
                      <a:rPr lang="zh-CN" altLang="en-US" sz="1200" i="1" kern="1200" smtClean="0">
                        <a:solidFill>
                          <a:schemeClr val="tx1"/>
                        </a:solidFill>
                        <a:latin typeface="Cambria Math" panose="02040503050406030204" pitchFamily="18" charset="0"/>
                        <a:ea typeface="宋体" panose="02010600030101010101" pitchFamily="2" charset="-122"/>
                        <a:cs typeface="+mn-cs"/>
                      </a:rPr>
                      <m:t>𝑔</m:t>
                    </m:r>
                    <m:d>
                      <m:dPr>
                        <m:ctrlPr>
                          <a:rPr lang="zh-CN" altLang="en-US" sz="1200" i="1" kern="1200">
                            <a:solidFill>
                              <a:schemeClr val="tx1"/>
                            </a:solidFill>
                            <a:latin typeface="Cambria Math" panose="02040503050406030204" pitchFamily="18" charset="0"/>
                            <a:ea typeface="宋体" panose="02010600030101010101" pitchFamily="2" charset="-122"/>
                            <a:cs typeface="+mn-cs"/>
                          </a:rPr>
                        </m:ctrlPr>
                      </m:dPr>
                      <m:e>
                        <m:r>
                          <a:rPr lang="zh-CN" altLang="en-US" sz="1200" i="1" kern="1200">
                            <a:solidFill>
                              <a:schemeClr val="tx1"/>
                            </a:solidFill>
                            <a:latin typeface="Cambria Math" panose="02040503050406030204" pitchFamily="18" charset="0"/>
                            <a:ea typeface="宋体" panose="02010600030101010101" pitchFamily="2" charset="-122"/>
                            <a:cs typeface="+mn-cs"/>
                          </a:rPr>
                          <m:t>𝑘</m:t>
                        </m:r>
                      </m:e>
                    </m:d>
                  </m:oMath>
                </a14:m>
                <a:r>
                  <a:rPr lang="zh-CN" altLang="zh-CN" sz="1200" kern="1200" dirty="0">
                    <a:solidFill>
                      <a:schemeClr val="tx1"/>
                    </a:solidFill>
                    <a:effectLst/>
                    <a:latin typeface="Arial" panose="020B0604020202020204" pitchFamily="34" charset="0"/>
                    <a:ea typeface="宋体" panose="02010600030101010101" pitchFamily="2" charset="-122"/>
                    <a:cs typeface="+mn-cs"/>
                  </a:rPr>
                  <a:t>为</a:t>
                </a:r>
                <a:r>
                  <a:rPr lang="en-US" altLang="zh-CN" sz="1200" kern="1200" dirty="0">
                    <a:solidFill>
                      <a:schemeClr val="tx1"/>
                    </a:solidFill>
                    <a:effectLst/>
                    <a:latin typeface="Arial" panose="020B0604020202020204" pitchFamily="34" charset="0"/>
                    <a:ea typeface="宋体" panose="02010600030101010101" pitchFamily="2" charset="-122"/>
                    <a:cs typeface="+mn-cs"/>
                  </a:rPr>
                  <a:t>:</a:t>
                </a:r>
                <a:endParaRPr lang="zh-CN" altLang="zh-CN" sz="1200" kern="1200" dirty="0">
                  <a:solidFill>
                    <a:schemeClr val="tx1"/>
                  </a:solidFill>
                  <a:effectLst/>
                  <a:latin typeface="Arial" panose="020B0604020202020204" pitchFamily="34" charset="0"/>
                  <a:ea typeface="宋体" panose="02010600030101010101" pitchFamily="2" charset="-122"/>
                  <a:cs typeface="+mn-cs"/>
                </a:endParaRPr>
              </a:p>
              <a:p>
                <a:pPr/>
                <a14:m>
                  <m:oMathPara xmlns:m="http://schemas.openxmlformats.org/officeDocument/2006/math">
                    <m:oMathParaPr>
                      <m:jc m:val="centerGroup"/>
                    </m:oMathParaPr>
                    <m:oMath xmlns:m="http://schemas.openxmlformats.org/officeDocument/2006/math">
                      <m:r>
                        <a:rPr lang="zh-CN" altLang="en-US" sz="1200" i="1" kern="1200" smtClean="0">
                          <a:solidFill>
                            <a:schemeClr val="tx1"/>
                          </a:solidFill>
                          <a:latin typeface="Cambria Math" panose="02040503050406030204" pitchFamily="18" charset="0"/>
                          <a:ea typeface="宋体" panose="02010600030101010101" pitchFamily="2" charset="-122"/>
                          <a:cs typeface="+mn-cs"/>
                        </a:rPr>
                        <m:t>𝑔</m:t>
                      </m:r>
                      <m:d>
                        <m:dPr>
                          <m:ctrlPr>
                            <a:rPr lang="zh-CN" altLang="en-US" sz="1200" i="1" kern="1200">
                              <a:solidFill>
                                <a:schemeClr val="tx1"/>
                              </a:solidFill>
                              <a:latin typeface="Cambria Math" panose="02040503050406030204" pitchFamily="18" charset="0"/>
                              <a:ea typeface="宋体" panose="02010600030101010101" pitchFamily="2" charset="-122"/>
                              <a:cs typeface="+mn-cs"/>
                            </a:rPr>
                          </m:ctrlPr>
                        </m:dPr>
                        <m:e>
                          <m:r>
                            <a:rPr lang="zh-CN" altLang="en-US" sz="1200" i="1" kern="1200">
                              <a:solidFill>
                                <a:schemeClr val="tx1"/>
                              </a:solidFill>
                              <a:latin typeface="Cambria Math" panose="02040503050406030204" pitchFamily="18" charset="0"/>
                              <a:ea typeface="宋体" panose="02010600030101010101" pitchFamily="2" charset="-122"/>
                              <a:cs typeface="+mn-cs"/>
                            </a:rPr>
                            <m:t>𝑘</m:t>
                          </m:r>
                        </m:e>
                      </m:d>
                      <m:r>
                        <a:rPr lang="zh-CN" altLang="en-US" sz="1200" i="0" kern="1200">
                          <a:solidFill>
                            <a:schemeClr val="tx1"/>
                          </a:solidFill>
                          <a:latin typeface="Cambria Math" panose="02040503050406030204" pitchFamily="18" charset="0"/>
                          <a:ea typeface="宋体" panose="02010600030101010101" pitchFamily="2" charset="-122"/>
                          <a:cs typeface="+mn-cs"/>
                        </a:rPr>
                        <m:t>=</m:t>
                      </m:r>
                      <m:f>
                        <m:fPr>
                          <m:ctrlPr>
                            <a:rPr lang="zh-CN" altLang="en-US" sz="1200" i="1" kern="1200">
                              <a:solidFill>
                                <a:schemeClr val="tx1"/>
                              </a:solidFill>
                              <a:latin typeface="Cambria Math" panose="02040503050406030204" pitchFamily="18" charset="0"/>
                              <a:ea typeface="宋体" panose="02010600030101010101" pitchFamily="2" charset="-122"/>
                              <a:cs typeface="+mn-cs"/>
                            </a:rPr>
                          </m:ctrlPr>
                        </m:fPr>
                        <m:num>
                          <m:r>
                            <a:rPr lang="zh-CN" altLang="en-US" sz="1200" i="0" kern="1200">
                              <a:solidFill>
                                <a:schemeClr val="tx1"/>
                              </a:solidFill>
                              <a:latin typeface="Cambria Math" panose="02040503050406030204" pitchFamily="18" charset="0"/>
                              <a:ea typeface="宋体" panose="02010600030101010101" pitchFamily="2" charset="-122"/>
                              <a:cs typeface="+mn-cs"/>
                            </a:rPr>
                            <m:t>2</m:t>
                          </m:r>
                          <m:r>
                            <a:rPr lang="zh-CN" altLang="en-US" sz="1200" i="1" kern="1200">
                              <a:solidFill>
                                <a:schemeClr val="tx1"/>
                              </a:solidFill>
                              <a:latin typeface="Cambria Math" panose="02040503050406030204" pitchFamily="18" charset="0"/>
                              <a:ea typeface="宋体" panose="02010600030101010101" pitchFamily="2" charset="-122"/>
                              <a:cs typeface="+mn-cs"/>
                            </a:rPr>
                            <m:t>𝑉</m:t>
                          </m:r>
                          <m:r>
                            <a:rPr lang="zh-CN" altLang="en-US" sz="1200" i="0" kern="1200">
                              <a:solidFill>
                                <a:schemeClr val="tx1"/>
                              </a:solidFill>
                              <a:latin typeface="Cambria Math" panose="02040503050406030204" pitchFamily="18" charset="0"/>
                              <a:ea typeface="宋体" panose="02010600030101010101" pitchFamily="2" charset="-122"/>
                              <a:cs typeface="+mn-cs"/>
                            </a:rPr>
                            <m:t>′</m:t>
                          </m:r>
                        </m:num>
                        <m:den>
                          <m:sSup>
                            <m:sSupPr>
                              <m:ctrlPr>
                                <a:rPr lang="zh-CN" altLang="en-US" sz="1200" i="1" kern="1200">
                                  <a:solidFill>
                                    <a:schemeClr val="tx1"/>
                                  </a:solidFill>
                                  <a:latin typeface="Cambria Math" panose="02040503050406030204" pitchFamily="18" charset="0"/>
                                  <a:ea typeface="宋体" panose="02010600030101010101" pitchFamily="2" charset="-122"/>
                                  <a:cs typeface="+mn-cs"/>
                                </a:rPr>
                              </m:ctrlPr>
                            </m:sSupPr>
                            <m:e>
                              <m:d>
                                <m:dPr>
                                  <m:ctrlPr>
                                    <a:rPr lang="zh-CN" altLang="en-US" sz="1200" i="1" kern="1200">
                                      <a:solidFill>
                                        <a:schemeClr val="tx1"/>
                                      </a:solidFill>
                                      <a:latin typeface="Cambria Math" panose="02040503050406030204" pitchFamily="18" charset="0"/>
                                      <a:ea typeface="宋体" panose="02010600030101010101" pitchFamily="2" charset="-122"/>
                                      <a:cs typeface="+mn-cs"/>
                                    </a:rPr>
                                  </m:ctrlPr>
                                </m:dPr>
                                <m:e>
                                  <m:r>
                                    <a:rPr lang="zh-CN" altLang="en-US" sz="1200" i="0" kern="1200">
                                      <a:solidFill>
                                        <a:schemeClr val="tx1"/>
                                      </a:solidFill>
                                      <a:latin typeface="Cambria Math" panose="02040503050406030204" pitchFamily="18" charset="0"/>
                                      <a:ea typeface="宋体" panose="02010600030101010101" pitchFamily="2" charset="-122"/>
                                      <a:cs typeface="+mn-cs"/>
                                    </a:rPr>
                                    <m:t>2</m:t>
                                  </m:r>
                                  <m:r>
                                    <a:rPr lang="zh-CN" altLang="en-US" sz="1200" i="1" kern="1200">
                                      <a:solidFill>
                                        <a:schemeClr val="tx1"/>
                                      </a:solidFill>
                                      <a:latin typeface="Cambria Math" panose="02040503050406030204" pitchFamily="18" charset="0"/>
                                      <a:ea typeface="宋体" panose="02010600030101010101" pitchFamily="2" charset="-122"/>
                                      <a:cs typeface="+mn-cs"/>
                                    </a:rPr>
                                    <m:t>𝜋</m:t>
                                  </m:r>
                                </m:e>
                              </m:d>
                            </m:e>
                            <m:sup>
                              <m:r>
                                <a:rPr lang="zh-CN" altLang="en-US" sz="1200" i="0" kern="1200">
                                  <a:solidFill>
                                    <a:schemeClr val="tx1"/>
                                  </a:solidFill>
                                  <a:latin typeface="Cambria Math" panose="02040503050406030204" pitchFamily="18" charset="0"/>
                                  <a:ea typeface="宋体" panose="02010600030101010101" pitchFamily="2" charset="-122"/>
                                  <a:cs typeface="+mn-cs"/>
                                </a:rPr>
                                <m:t>3</m:t>
                              </m:r>
                            </m:sup>
                          </m:sSup>
                        </m:den>
                      </m:f>
                      <m:r>
                        <a:rPr lang="zh-CN" altLang="en-US" sz="1200" i="0" kern="1200">
                          <a:solidFill>
                            <a:schemeClr val="tx1"/>
                          </a:solidFill>
                          <a:latin typeface="Cambria Math" panose="02040503050406030204" pitchFamily="18" charset="0"/>
                          <a:ea typeface="宋体" panose="02010600030101010101" pitchFamily="2" charset="-122"/>
                          <a:cs typeface="+mn-cs"/>
                        </a:rPr>
                        <m:t>=</m:t>
                      </m:r>
                      <m:r>
                        <a:rPr lang="zh-CN" altLang="en-US" sz="1200" i="1" kern="1200">
                          <a:solidFill>
                            <a:schemeClr val="tx1"/>
                          </a:solidFill>
                          <a:latin typeface="Cambria Math" panose="02040503050406030204" pitchFamily="18" charset="0"/>
                          <a:ea typeface="宋体" panose="02010600030101010101" pitchFamily="2" charset="-122"/>
                          <a:cs typeface="+mn-cs"/>
                        </a:rPr>
                        <m:t>𝑐𝑜𝑛𝑠𝑡</m:t>
                      </m:r>
                      <m:r>
                        <a:rPr lang="zh-CN" altLang="en-US" sz="1200" i="0" kern="1200">
                          <a:solidFill>
                            <a:schemeClr val="tx1"/>
                          </a:solidFill>
                          <a:latin typeface="Cambria Math" panose="02040503050406030204" pitchFamily="18" charset="0"/>
                          <a:ea typeface="宋体" panose="02010600030101010101" pitchFamily="2" charset="-122"/>
                          <a:cs typeface="+mn-cs"/>
                        </a:rPr>
                        <m:t>.</m:t>
                      </m:r>
                    </m:oMath>
                  </m:oMathPara>
                </a14:m>
                <a:endParaRPr lang="en-US" altLang="zh-CN" dirty="0"/>
              </a:p>
              <a:p>
                <a:endParaRPr lang="en-US" altLang="zh-CN"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200" kern="1200" dirty="0">
                    <a:solidFill>
                      <a:schemeClr val="tx1"/>
                    </a:solidFill>
                    <a:effectLst/>
                    <a:latin typeface="Arial" panose="020B0604020202020204" pitchFamily="34" charset="0"/>
                    <a:ea typeface="宋体" panose="02010600030101010101" pitchFamily="2" charset="-122"/>
                    <a:cs typeface="+mn-cs"/>
                  </a:rPr>
                  <a:t>可以看到，当晶体的宏观尺度</a:t>
                </a:r>
                <a14:m>
                  <m:oMath xmlns:m="http://schemas.openxmlformats.org/officeDocument/2006/math">
                    <m:r>
                      <a:rPr lang="zh-CN" altLang="en-US" sz="1200" i="1" kern="1200" smtClean="0">
                        <a:solidFill>
                          <a:schemeClr val="tx1"/>
                        </a:solidFill>
                        <a:latin typeface="Cambria Math" panose="02040503050406030204" pitchFamily="18" charset="0"/>
                        <a:ea typeface="宋体" panose="02010600030101010101" pitchFamily="2" charset="-122"/>
                        <a:cs typeface="+mn-cs"/>
                      </a:rPr>
                      <m:t>𝑉</m:t>
                    </m:r>
                    <m:r>
                      <a:rPr lang="zh-CN" altLang="en-US" sz="1200" i="0" kern="1200">
                        <a:solidFill>
                          <a:schemeClr val="tx1"/>
                        </a:solidFill>
                        <a:latin typeface="Cambria Math" panose="02040503050406030204" pitchFamily="18" charset="0"/>
                        <a:ea typeface="宋体" panose="02010600030101010101" pitchFamily="2" charset="-122"/>
                        <a:cs typeface="+mn-cs"/>
                      </a:rPr>
                      <m:t>′=</m:t>
                    </m:r>
                    <m:sSub>
                      <m:sSubPr>
                        <m:ctrlPr>
                          <a:rPr lang="zh-CN" altLang="en-US" sz="1200" i="1" kern="1200">
                            <a:solidFill>
                              <a:schemeClr val="tx1"/>
                            </a:solidFill>
                            <a:latin typeface="Cambria Math" panose="02040503050406030204" pitchFamily="18" charset="0"/>
                            <a:ea typeface="宋体" panose="02010600030101010101" pitchFamily="2" charset="-122"/>
                            <a:cs typeface="+mn-cs"/>
                          </a:rPr>
                        </m:ctrlPr>
                      </m:sSubPr>
                      <m:e>
                        <m:r>
                          <a:rPr lang="zh-CN" altLang="en-US" sz="1200" i="1" kern="1200">
                            <a:solidFill>
                              <a:schemeClr val="tx1"/>
                            </a:solidFill>
                            <a:latin typeface="Cambria Math" panose="02040503050406030204" pitchFamily="18" charset="0"/>
                            <a:ea typeface="宋体" panose="02010600030101010101" pitchFamily="2" charset="-122"/>
                            <a:cs typeface="+mn-cs"/>
                          </a:rPr>
                          <m:t>𝐿</m:t>
                        </m:r>
                      </m:e>
                      <m:sub>
                        <m:r>
                          <a:rPr lang="zh-CN" altLang="en-US" sz="1200" i="1" kern="1200">
                            <a:solidFill>
                              <a:schemeClr val="tx1"/>
                            </a:solidFill>
                            <a:latin typeface="Cambria Math" panose="02040503050406030204" pitchFamily="18" charset="0"/>
                            <a:ea typeface="宋体" panose="02010600030101010101" pitchFamily="2" charset="-122"/>
                            <a:cs typeface="+mn-cs"/>
                          </a:rPr>
                          <m:t>𝑥</m:t>
                        </m:r>
                      </m:sub>
                    </m:sSub>
                    <m:sSub>
                      <m:sSubPr>
                        <m:ctrlPr>
                          <a:rPr lang="zh-CN" altLang="en-US" sz="1200" i="1" kern="1200">
                            <a:solidFill>
                              <a:schemeClr val="tx1"/>
                            </a:solidFill>
                            <a:latin typeface="Cambria Math" panose="02040503050406030204" pitchFamily="18" charset="0"/>
                            <a:ea typeface="宋体" panose="02010600030101010101" pitchFamily="2" charset="-122"/>
                            <a:cs typeface="+mn-cs"/>
                          </a:rPr>
                        </m:ctrlPr>
                      </m:sSubPr>
                      <m:e>
                        <m:r>
                          <a:rPr lang="zh-CN" altLang="en-US" sz="1200" i="1" kern="1200">
                            <a:solidFill>
                              <a:schemeClr val="tx1"/>
                            </a:solidFill>
                            <a:latin typeface="Cambria Math" panose="02040503050406030204" pitchFamily="18" charset="0"/>
                            <a:ea typeface="宋体" panose="02010600030101010101" pitchFamily="2" charset="-122"/>
                            <a:cs typeface="+mn-cs"/>
                          </a:rPr>
                          <m:t>𝐿</m:t>
                        </m:r>
                      </m:e>
                      <m:sub>
                        <m:r>
                          <a:rPr lang="zh-CN" altLang="en-US" sz="1200" i="1" kern="1200">
                            <a:solidFill>
                              <a:schemeClr val="tx1"/>
                            </a:solidFill>
                            <a:latin typeface="Cambria Math" panose="02040503050406030204" pitchFamily="18" charset="0"/>
                            <a:ea typeface="宋体" panose="02010600030101010101" pitchFamily="2" charset="-122"/>
                            <a:cs typeface="+mn-cs"/>
                          </a:rPr>
                          <m:t>𝑦</m:t>
                        </m:r>
                      </m:sub>
                    </m:sSub>
                    <m:sSub>
                      <m:sSubPr>
                        <m:ctrlPr>
                          <a:rPr lang="zh-CN" altLang="en-US" sz="1200" i="1" kern="1200">
                            <a:solidFill>
                              <a:schemeClr val="tx1"/>
                            </a:solidFill>
                            <a:latin typeface="Cambria Math" panose="02040503050406030204" pitchFamily="18" charset="0"/>
                            <a:ea typeface="宋体" panose="02010600030101010101" pitchFamily="2" charset="-122"/>
                            <a:cs typeface="+mn-cs"/>
                          </a:rPr>
                        </m:ctrlPr>
                      </m:sSubPr>
                      <m:e>
                        <m:r>
                          <a:rPr lang="zh-CN" altLang="en-US" sz="1200" i="1" kern="1200">
                            <a:solidFill>
                              <a:schemeClr val="tx1"/>
                            </a:solidFill>
                            <a:latin typeface="Cambria Math" panose="02040503050406030204" pitchFamily="18" charset="0"/>
                            <a:ea typeface="宋体" panose="02010600030101010101" pitchFamily="2" charset="-122"/>
                            <a:cs typeface="+mn-cs"/>
                          </a:rPr>
                          <m:t>𝐿</m:t>
                        </m:r>
                      </m:e>
                      <m:sub>
                        <m:r>
                          <a:rPr lang="zh-CN" altLang="en-US" sz="1200" i="1" kern="1200">
                            <a:solidFill>
                              <a:schemeClr val="tx1"/>
                            </a:solidFill>
                            <a:latin typeface="Cambria Math" panose="02040503050406030204" pitchFamily="18" charset="0"/>
                            <a:ea typeface="宋体" panose="02010600030101010101" pitchFamily="2" charset="-122"/>
                            <a:cs typeface="+mn-cs"/>
                          </a:rPr>
                          <m:t>𝑧</m:t>
                        </m:r>
                      </m:sub>
                    </m:sSub>
                  </m:oMath>
                </a14:m>
                <a:r>
                  <a:rPr lang="zh-CN" altLang="zh-CN" sz="1200" kern="1200" dirty="0">
                    <a:solidFill>
                      <a:schemeClr val="tx1"/>
                    </a:solidFill>
                    <a:effectLst/>
                    <a:latin typeface="Arial" panose="020B0604020202020204" pitchFamily="34" charset="0"/>
                    <a:ea typeface="宋体" panose="02010600030101010101" pitchFamily="2" charset="-122"/>
                    <a:cs typeface="+mn-cs"/>
                  </a:rPr>
                  <a:t>确定了，</a:t>
                </a:r>
                <a14:m>
                  <m:oMath xmlns:m="http://schemas.openxmlformats.org/officeDocument/2006/math">
                    <m:r>
                      <a:rPr lang="zh-CN" altLang="en-US" sz="1200" b="1" i="1" kern="1200" smtClean="0">
                        <a:solidFill>
                          <a:schemeClr val="tx1"/>
                        </a:solidFill>
                        <a:latin typeface="Cambria Math" panose="02040503050406030204" pitchFamily="18" charset="0"/>
                        <a:ea typeface="宋体" panose="02010600030101010101" pitchFamily="2" charset="-122"/>
                        <a:cs typeface="+mn-cs"/>
                      </a:rPr>
                      <m:t>𝒌</m:t>
                    </m:r>
                  </m:oMath>
                </a14:m>
                <a:r>
                  <a:rPr lang="en-US" altLang="zh-CN" sz="1200" kern="1200" dirty="0">
                    <a:solidFill>
                      <a:schemeClr val="tx1"/>
                    </a:solidFill>
                    <a:effectLst/>
                    <a:latin typeface="Arial" panose="020B0604020202020204" pitchFamily="34" charset="0"/>
                    <a:ea typeface="宋体" panose="02010600030101010101" pitchFamily="2" charset="-122"/>
                    <a:cs typeface="+mn-cs"/>
                  </a:rPr>
                  <a:t> </a:t>
                </a:r>
                <a:r>
                  <a:rPr lang="zh-CN" altLang="zh-CN" sz="1200" kern="1200" dirty="0">
                    <a:solidFill>
                      <a:schemeClr val="tx1"/>
                    </a:solidFill>
                    <a:effectLst/>
                    <a:latin typeface="Arial" panose="020B0604020202020204" pitchFamily="34" charset="0"/>
                    <a:ea typeface="宋体" panose="02010600030101010101" pitchFamily="2" charset="-122"/>
                    <a:cs typeface="+mn-cs"/>
                  </a:rPr>
                  <a:t>标度下的态密度为一常数。</a:t>
                </a:r>
              </a:p>
              <a:p>
                <a:endParaRPr lang="zh-CN" altLang="en-US" dirty="0"/>
              </a:p>
            </p:txBody>
          </p:sp>
        </mc:Choice>
        <mc:Fallback xmlns="">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200" kern="1200" dirty="0">
                    <a:solidFill>
                      <a:schemeClr val="tx1"/>
                    </a:solidFill>
                    <a:effectLst/>
                    <a:latin typeface="Arial" panose="020B0604020202020204" pitchFamily="34" charset="0"/>
                    <a:ea typeface="宋体" panose="02010600030101010101" pitchFamily="2" charset="-122"/>
                    <a:cs typeface="+mn-cs"/>
                  </a:rPr>
                  <a:t>考虑电子自旋，每个</a:t>
                </a:r>
                <a:r>
                  <a:rPr lang="en-US" altLang="zh-CN" sz="1200" b="1" i="1" kern="1200" dirty="0">
                    <a:solidFill>
                      <a:schemeClr val="tx1"/>
                    </a:solidFill>
                    <a:effectLst/>
                    <a:latin typeface="Arial" panose="020B0604020202020204" pitchFamily="34" charset="0"/>
                    <a:ea typeface="宋体" panose="02010600030101010101" pitchFamily="2" charset="-122"/>
                    <a:cs typeface="+mn-cs"/>
                  </a:rPr>
                  <a:t>k</a:t>
                </a:r>
                <a:r>
                  <a:rPr lang="zh-CN" altLang="zh-CN" sz="1200" kern="1200" dirty="0">
                    <a:solidFill>
                      <a:schemeClr val="tx1"/>
                    </a:solidFill>
                    <a:effectLst/>
                    <a:latin typeface="Arial" panose="020B0604020202020204" pitchFamily="34" charset="0"/>
                    <a:ea typeface="宋体" panose="02010600030101010101" pitchFamily="2" charset="-122"/>
                    <a:cs typeface="+mn-cs"/>
                  </a:rPr>
                  <a:t>值可对应两个自旋不同的状态（这两个状态能量简并，</a:t>
                </a:r>
                <a:r>
                  <a:rPr lang="en-US" altLang="zh-CN" sz="1200" b="1" i="1" kern="1200" dirty="0">
                    <a:solidFill>
                      <a:schemeClr val="tx1"/>
                    </a:solidFill>
                    <a:effectLst/>
                    <a:latin typeface="Arial" panose="020B0604020202020204" pitchFamily="34" charset="0"/>
                    <a:ea typeface="宋体" panose="02010600030101010101" pitchFamily="2" charset="-122"/>
                    <a:cs typeface="+mn-cs"/>
                  </a:rPr>
                  <a:t>k</a:t>
                </a:r>
                <a:r>
                  <a:rPr lang="zh-CN" altLang="zh-CN" sz="1200" kern="1200" dirty="0">
                    <a:solidFill>
                      <a:schemeClr val="tx1"/>
                    </a:solidFill>
                    <a:effectLst/>
                    <a:latin typeface="Arial" panose="020B0604020202020204" pitchFamily="34" charset="0"/>
                    <a:ea typeface="宋体" panose="02010600030101010101" pitchFamily="2" charset="-122"/>
                    <a:cs typeface="+mn-cs"/>
                  </a:rPr>
                  <a:t>也简并）。所以</a:t>
                </a:r>
                <a:r>
                  <a:rPr lang="en-US" altLang="zh-CN" sz="1200" b="1" i="1" kern="1200" dirty="0">
                    <a:solidFill>
                      <a:schemeClr val="tx1"/>
                    </a:solidFill>
                    <a:effectLst/>
                    <a:latin typeface="Arial" panose="020B0604020202020204" pitchFamily="34" charset="0"/>
                    <a:ea typeface="宋体" panose="02010600030101010101" pitchFamily="2" charset="-122"/>
                    <a:cs typeface="+mn-cs"/>
                  </a:rPr>
                  <a:t>k</a:t>
                </a:r>
                <a:r>
                  <a:rPr lang="zh-CN" altLang="zh-CN" sz="1200" kern="1200" dirty="0">
                    <a:solidFill>
                      <a:schemeClr val="tx1"/>
                    </a:solidFill>
                    <a:effectLst/>
                    <a:latin typeface="Arial" panose="020B0604020202020204" pitchFamily="34" charset="0"/>
                    <a:ea typeface="宋体" panose="02010600030101010101" pitchFamily="2" charset="-122"/>
                    <a:cs typeface="+mn-cs"/>
                  </a:rPr>
                  <a:t>标度下的态密度，即单位</a:t>
                </a:r>
                <a:r>
                  <a:rPr lang="en-US" altLang="zh-CN" sz="1200" b="1" i="1" kern="1200" dirty="0">
                    <a:solidFill>
                      <a:schemeClr val="tx1"/>
                    </a:solidFill>
                    <a:effectLst/>
                    <a:latin typeface="Arial" panose="020B0604020202020204" pitchFamily="34" charset="0"/>
                    <a:ea typeface="宋体" panose="02010600030101010101" pitchFamily="2" charset="-122"/>
                    <a:cs typeface="+mn-cs"/>
                  </a:rPr>
                  <a:t>k</a:t>
                </a:r>
                <a:r>
                  <a:rPr lang="zh-CN" altLang="zh-CN" sz="1200" kern="1200" dirty="0">
                    <a:solidFill>
                      <a:schemeClr val="tx1"/>
                    </a:solidFill>
                    <a:effectLst/>
                    <a:latin typeface="Arial" panose="020B0604020202020204" pitchFamily="34" charset="0"/>
                    <a:ea typeface="宋体" panose="02010600030101010101" pitchFamily="2" charset="-122"/>
                    <a:cs typeface="+mn-cs"/>
                  </a:rPr>
                  <a:t>空间的本征态的数目</a:t>
                </a:r>
                <a:r>
                  <a:rPr lang="en-US" altLang="zh-CN" sz="1200" i="1" kern="1200" dirty="0">
                    <a:solidFill>
                      <a:schemeClr val="tx1"/>
                    </a:solidFill>
                    <a:effectLst/>
                    <a:latin typeface="Arial" panose="020B0604020202020204" pitchFamily="34" charset="0"/>
                    <a:ea typeface="宋体" panose="02010600030101010101" pitchFamily="2" charset="-122"/>
                    <a:cs typeface="+mn-cs"/>
                  </a:rPr>
                  <a:t>g</a:t>
                </a:r>
                <a:r>
                  <a:rPr lang="en-US" altLang="zh-CN" sz="1200" kern="1200" dirty="0">
                    <a:solidFill>
                      <a:schemeClr val="tx1"/>
                    </a:solidFill>
                    <a:effectLst/>
                    <a:latin typeface="Arial" panose="020B0604020202020204" pitchFamily="34" charset="0"/>
                    <a:ea typeface="宋体" panose="02010600030101010101" pitchFamily="2" charset="-122"/>
                    <a:cs typeface="+mn-cs"/>
                  </a:rPr>
                  <a:t>(</a:t>
                </a:r>
                <a:r>
                  <a:rPr lang="en-US" altLang="zh-CN" sz="1200" b="1" i="1" kern="1200" dirty="0">
                    <a:solidFill>
                      <a:schemeClr val="tx1"/>
                    </a:solidFill>
                    <a:effectLst/>
                    <a:latin typeface="Arial" panose="020B0604020202020204" pitchFamily="34" charset="0"/>
                    <a:ea typeface="宋体" panose="02010600030101010101" pitchFamily="2" charset="-122"/>
                    <a:cs typeface="+mn-cs"/>
                  </a:rPr>
                  <a:t>k</a:t>
                </a:r>
                <a:r>
                  <a:rPr lang="en-US" altLang="zh-CN" sz="1200" kern="1200" dirty="0">
                    <a:solidFill>
                      <a:schemeClr val="tx1"/>
                    </a:solidFill>
                    <a:effectLst/>
                    <a:latin typeface="Arial" panose="020B0604020202020204" pitchFamily="34" charset="0"/>
                    <a:ea typeface="宋体" panose="02010600030101010101" pitchFamily="2" charset="-122"/>
                    <a:cs typeface="+mn-cs"/>
                  </a:rPr>
                  <a:t>)</a:t>
                </a:r>
                <a:r>
                  <a:rPr lang="zh-CN" altLang="zh-CN" sz="1200" kern="1200" dirty="0">
                    <a:solidFill>
                      <a:schemeClr val="tx1"/>
                    </a:solidFill>
                    <a:effectLst/>
                    <a:latin typeface="Arial" panose="020B0604020202020204" pitchFamily="34" charset="0"/>
                    <a:ea typeface="宋体" panose="02010600030101010101" pitchFamily="2" charset="-122"/>
                    <a:cs typeface="+mn-cs"/>
                  </a:rPr>
                  <a:t>为</a:t>
                </a:r>
                <a:r>
                  <a:rPr lang="en-US" altLang="zh-CN" sz="1200" kern="1200" dirty="0">
                    <a:solidFill>
                      <a:schemeClr val="tx1"/>
                    </a:solidFill>
                    <a:effectLst/>
                    <a:latin typeface="Arial" panose="020B0604020202020204" pitchFamily="34" charset="0"/>
                    <a:ea typeface="宋体" panose="02010600030101010101" pitchFamily="2" charset="-122"/>
                    <a:cs typeface="+mn-cs"/>
                  </a:rPr>
                  <a:t>:</a:t>
                </a:r>
                <a:endParaRPr lang="zh-CN" altLang="zh-CN" sz="1200" kern="1200" dirty="0">
                  <a:solidFill>
                    <a:schemeClr val="tx1"/>
                  </a:solidFill>
                  <a:effectLst/>
                  <a:latin typeface="Arial" panose="020B0604020202020204" pitchFamily="34" charset="0"/>
                  <a:ea typeface="宋体" panose="02010600030101010101" pitchFamily="2" charset="-122"/>
                  <a:cs typeface="+mn-cs"/>
                </a:endParaRPr>
              </a:p>
              <a:p>
                <a:r>
                  <a:rPr lang="zh-CN" altLang="en-US" sz="1200" i="0" kern="1200">
                    <a:solidFill>
                      <a:schemeClr val="tx1"/>
                    </a:solidFill>
                    <a:latin typeface="Arial" panose="020B0604020202020204" pitchFamily="34" charset="0"/>
                    <a:ea typeface="宋体" panose="02010600030101010101" pitchFamily="2" charset="-122"/>
                    <a:cs typeface="+mn-cs"/>
                  </a:rPr>
                  <a:t>𝑔(𝑘)=2𝑉′/(2𝜋)^3 =𝑐𝑜𝑛𝑠𝑡.</a:t>
                </a:r>
                <a:endParaRPr lang="en-US" altLang="zh-CN"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200" kern="1200" dirty="0">
                    <a:solidFill>
                      <a:schemeClr val="tx1"/>
                    </a:solidFill>
                    <a:effectLst/>
                    <a:latin typeface="Arial" panose="020B0604020202020204" pitchFamily="34" charset="0"/>
                    <a:ea typeface="宋体" panose="02010600030101010101" pitchFamily="2" charset="-122"/>
                    <a:cs typeface="+mn-cs"/>
                  </a:rPr>
                  <a:t>可以看到，当晶体的宏观尺度</a:t>
                </a:r>
                <a:r>
                  <a:rPr lang="en-US" altLang="zh-CN" sz="1200" i="1" kern="1200" dirty="0">
                    <a:solidFill>
                      <a:schemeClr val="tx1"/>
                    </a:solidFill>
                    <a:effectLst/>
                    <a:latin typeface="Arial" panose="020B0604020202020204" pitchFamily="34" charset="0"/>
                    <a:ea typeface="宋体" panose="02010600030101010101" pitchFamily="2" charset="-122"/>
                    <a:cs typeface="+mn-cs"/>
                  </a:rPr>
                  <a:t>V’</a:t>
                </a:r>
                <a:r>
                  <a:rPr lang="en-US" altLang="zh-CN" sz="1200" kern="1200" dirty="0">
                    <a:solidFill>
                      <a:schemeClr val="tx1"/>
                    </a:solidFill>
                    <a:effectLst/>
                    <a:latin typeface="Arial" panose="020B0604020202020204" pitchFamily="34" charset="0"/>
                    <a:ea typeface="宋体" panose="02010600030101010101" pitchFamily="2" charset="-122"/>
                    <a:cs typeface="+mn-cs"/>
                  </a:rPr>
                  <a:t>=</a:t>
                </a:r>
                <a:r>
                  <a:rPr lang="en-US" altLang="zh-CN" sz="1200" i="1" kern="1200" dirty="0" err="1">
                    <a:solidFill>
                      <a:schemeClr val="tx1"/>
                    </a:solidFill>
                    <a:effectLst/>
                    <a:latin typeface="Arial" panose="020B0604020202020204" pitchFamily="34" charset="0"/>
                    <a:ea typeface="宋体" panose="02010600030101010101" pitchFamily="2" charset="-122"/>
                    <a:cs typeface="+mn-cs"/>
                  </a:rPr>
                  <a:t>L</a:t>
                </a:r>
                <a:r>
                  <a:rPr lang="en-US" altLang="zh-CN" sz="1200" i="1" kern="1200" baseline="-25000" dirty="0" err="1">
                    <a:solidFill>
                      <a:schemeClr val="tx1"/>
                    </a:solidFill>
                    <a:effectLst/>
                    <a:latin typeface="Arial" panose="020B0604020202020204" pitchFamily="34" charset="0"/>
                    <a:ea typeface="宋体" panose="02010600030101010101" pitchFamily="2" charset="-122"/>
                    <a:cs typeface="+mn-cs"/>
                  </a:rPr>
                  <a:t>x</a:t>
                </a:r>
                <a:r>
                  <a:rPr lang="en-US" altLang="zh-CN" sz="1200" i="1" kern="1200" dirty="0" err="1">
                    <a:solidFill>
                      <a:schemeClr val="tx1"/>
                    </a:solidFill>
                    <a:effectLst/>
                    <a:latin typeface="Arial" panose="020B0604020202020204" pitchFamily="34" charset="0"/>
                    <a:ea typeface="宋体" panose="02010600030101010101" pitchFamily="2" charset="-122"/>
                    <a:cs typeface="+mn-cs"/>
                  </a:rPr>
                  <a:t>L</a:t>
                </a:r>
                <a:r>
                  <a:rPr lang="en-US" altLang="zh-CN" sz="1200" i="1" kern="1200" baseline="-25000" dirty="0" err="1">
                    <a:solidFill>
                      <a:schemeClr val="tx1"/>
                    </a:solidFill>
                    <a:effectLst/>
                    <a:latin typeface="Arial" panose="020B0604020202020204" pitchFamily="34" charset="0"/>
                    <a:ea typeface="宋体" panose="02010600030101010101" pitchFamily="2" charset="-122"/>
                    <a:cs typeface="+mn-cs"/>
                  </a:rPr>
                  <a:t>y</a:t>
                </a:r>
                <a:r>
                  <a:rPr lang="en-US" altLang="zh-CN" sz="1200" i="1" kern="1200" dirty="0" err="1">
                    <a:solidFill>
                      <a:schemeClr val="tx1"/>
                    </a:solidFill>
                    <a:effectLst/>
                    <a:latin typeface="Arial" panose="020B0604020202020204" pitchFamily="34" charset="0"/>
                    <a:ea typeface="宋体" panose="02010600030101010101" pitchFamily="2" charset="-122"/>
                    <a:cs typeface="+mn-cs"/>
                  </a:rPr>
                  <a:t>L</a:t>
                </a:r>
                <a:r>
                  <a:rPr lang="en-US" altLang="zh-CN" sz="1200" i="1" kern="1200" baseline="-25000" dirty="0" err="1">
                    <a:solidFill>
                      <a:schemeClr val="tx1"/>
                    </a:solidFill>
                    <a:effectLst/>
                    <a:latin typeface="Arial" panose="020B0604020202020204" pitchFamily="34" charset="0"/>
                    <a:ea typeface="宋体" panose="02010600030101010101" pitchFamily="2" charset="-122"/>
                    <a:cs typeface="+mn-cs"/>
                  </a:rPr>
                  <a:t>z</a:t>
                </a:r>
                <a:r>
                  <a:rPr lang="zh-CN" altLang="zh-CN" sz="1200" kern="1200" dirty="0">
                    <a:solidFill>
                      <a:schemeClr val="tx1"/>
                    </a:solidFill>
                    <a:effectLst/>
                    <a:latin typeface="Arial" panose="020B0604020202020204" pitchFamily="34" charset="0"/>
                    <a:ea typeface="宋体" panose="02010600030101010101" pitchFamily="2" charset="-122"/>
                    <a:cs typeface="+mn-cs"/>
                  </a:rPr>
                  <a:t>确定了，</a:t>
                </a:r>
                <a:r>
                  <a:rPr lang="en-US" altLang="zh-CN" sz="1200" b="1" i="1" kern="1200" dirty="0">
                    <a:solidFill>
                      <a:schemeClr val="tx1"/>
                    </a:solidFill>
                    <a:effectLst/>
                    <a:latin typeface="Arial" panose="020B0604020202020204" pitchFamily="34" charset="0"/>
                    <a:ea typeface="宋体" panose="02010600030101010101" pitchFamily="2" charset="-122"/>
                    <a:cs typeface="+mn-cs"/>
                  </a:rPr>
                  <a:t>k</a:t>
                </a:r>
                <a:r>
                  <a:rPr lang="zh-CN" altLang="zh-CN" sz="1200" kern="1200" dirty="0">
                    <a:solidFill>
                      <a:schemeClr val="tx1"/>
                    </a:solidFill>
                    <a:effectLst/>
                    <a:latin typeface="Arial" panose="020B0604020202020204" pitchFamily="34" charset="0"/>
                    <a:ea typeface="宋体" panose="02010600030101010101" pitchFamily="2" charset="-122"/>
                    <a:cs typeface="+mn-cs"/>
                  </a:rPr>
                  <a:t>标度下的态密度为一常数。</a:t>
                </a:r>
              </a:p>
              <a:p>
                <a:endParaRPr lang="zh-CN" altLang="en-US" dirty="0"/>
              </a:p>
            </p:txBody>
          </p:sp>
        </mc:Fallback>
      </mc:AlternateContent>
      <p:sp>
        <p:nvSpPr>
          <p:cNvPr id="4" name="灯片编号占位符 3"/>
          <p:cNvSpPr>
            <a:spLocks noGrp="1"/>
          </p:cNvSpPr>
          <p:nvPr>
            <p:ph type="sldNum" sz="quarter" idx="5"/>
          </p:nvPr>
        </p:nvSpPr>
        <p:spPr/>
        <p:txBody>
          <a:bodyPr/>
          <a:lstStyle/>
          <a:p>
            <a:fld id="{8AAA2DB7-8973-4964-8E83-0FC396AC9B6B}" type="slidenum">
              <a:rPr lang="en-US" altLang="zh-CN" smtClean="0"/>
              <a:t>27</a:t>
            </a:fld>
            <a:endParaRPr lang="en-US" altLang="zh-CN"/>
          </a:p>
        </p:txBody>
      </p:sp>
    </p:spTree>
    <p:extLst>
      <p:ext uri="{BB962C8B-B14F-4D97-AF65-F5344CB8AC3E}">
        <p14:creationId xmlns:p14="http://schemas.microsoft.com/office/powerpoint/2010/main" val="54793269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200" kern="1200" dirty="0">
                    <a:solidFill>
                      <a:schemeClr val="tx1"/>
                    </a:solidFill>
                    <a:effectLst/>
                    <a:latin typeface="Arial" panose="020B0604020202020204" pitchFamily="34" charset="0"/>
                    <a:ea typeface="宋体" panose="02010600030101010101" pitchFamily="2" charset="-122"/>
                    <a:cs typeface="+mn-cs"/>
                  </a:rPr>
                  <a:t>由</a:t>
                </a:r>
                <a14:m>
                  <m:oMath xmlns:m="http://schemas.openxmlformats.org/officeDocument/2006/math">
                    <m:r>
                      <a:rPr lang="zh-CN" altLang="en-US" sz="1200" b="1" i="1" kern="1200" smtClean="0">
                        <a:solidFill>
                          <a:schemeClr val="tx1"/>
                        </a:solidFill>
                        <a:latin typeface="Cambria Math" panose="02040503050406030204" pitchFamily="18" charset="0"/>
                        <a:ea typeface="宋体" panose="02010600030101010101" pitchFamily="2" charset="-122"/>
                        <a:cs typeface="+mn-cs"/>
                      </a:rPr>
                      <m:t>𝒌</m:t>
                    </m:r>
                  </m:oMath>
                </a14:m>
                <a:r>
                  <a:rPr lang="zh-CN" altLang="zh-CN" sz="1200" kern="1200" dirty="0">
                    <a:solidFill>
                      <a:schemeClr val="tx1"/>
                    </a:solidFill>
                    <a:effectLst/>
                    <a:latin typeface="Arial" panose="020B0604020202020204" pitchFamily="34" charset="0"/>
                    <a:ea typeface="宋体" panose="02010600030101010101" pitchFamily="2" charset="-122"/>
                    <a:cs typeface="+mn-cs"/>
                  </a:rPr>
                  <a:t>标度下的态密度</a:t>
                </a:r>
                <a14:m>
                  <m:oMath xmlns:m="http://schemas.openxmlformats.org/officeDocument/2006/math">
                    <m:r>
                      <a:rPr lang="zh-CN" altLang="en-US" sz="1200" i="1" kern="1200" smtClean="0">
                        <a:solidFill>
                          <a:schemeClr val="tx1"/>
                        </a:solidFill>
                        <a:latin typeface="Cambria Math" panose="02040503050406030204" pitchFamily="18" charset="0"/>
                        <a:ea typeface="宋体" panose="02010600030101010101" pitchFamily="2" charset="-122"/>
                        <a:cs typeface="+mn-cs"/>
                      </a:rPr>
                      <m:t>𝑔</m:t>
                    </m:r>
                    <m:d>
                      <m:dPr>
                        <m:ctrlPr>
                          <a:rPr lang="zh-CN" altLang="en-US" sz="1200" i="1" kern="1200">
                            <a:solidFill>
                              <a:schemeClr val="tx1"/>
                            </a:solidFill>
                            <a:latin typeface="Cambria Math" panose="02040503050406030204" pitchFamily="18" charset="0"/>
                            <a:ea typeface="宋体" panose="02010600030101010101" pitchFamily="2" charset="-122"/>
                            <a:cs typeface="+mn-cs"/>
                          </a:rPr>
                        </m:ctrlPr>
                      </m:dPr>
                      <m:e>
                        <m:r>
                          <a:rPr lang="zh-CN" altLang="en-US" sz="1200" i="1" kern="1200">
                            <a:solidFill>
                              <a:schemeClr val="tx1"/>
                            </a:solidFill>
                            <a:latin typeface="Cambria Math" panose="02040503050406030204" pitchFamily="18" charset="0"/>
                            <a:ea typeface="宋体" panose="02010600030101010101" pitchFamily="2" charset="-122"/>
                            <a:cs typeface="+mn-cs"/>
                          </a:rPr>
                          <m:t>𝑘</m:t>
                        </m:r>
                      </m:e>
                    </m:d>
                  </m:oMath>
                </a14:m>
                <a:r>
                  <a:rPr lang="zh-CN" altLang="zh-CN" sz="1200" kern="1200" dirty="0">
                    <a:solidFill>
                      <a:schemeClr val="tx1"/>
                    </a:solidFill>
                    <a:effectLst/>
                    <a:latin typeface="Arial" panose="020B0604020202020204" pitchFamily="34" charset="0"/>
                    <a:ea typeface="宋体" panose="02010600030101010101" pitchFamily="2" charset="-122"/>
                    <a:cs typeface="+mn-cs"/>
                  </a:rPr>
                  <a:t>可以推导出能量标度下的状态密度</a:t>
                </a:r>
                <a14:m>
                  <m:oMath xmlns:m="http://schemas.openxmlformats.org/officeDocument/2006/math">
                    <m:r>
                      <a:rPr lang="en-US" altLang="zh-CN" sz="1200" b="0" i="1" kern="1200" smtClean="0">
                        <a:solidFill>
                          <a:schemeClr val="tx1"/>
                        </a:solidFill>
                        <a:latin typeface="Cambria Math" panose="02040503050406030204" pitchFamily="18" charset="0"/>
                        <a:ea typeface="宋体" panose="02010600030101010101" pitchFamily="2" charset="-122"/>
                        <a:cs typeface="+mn-cs"/>
                      </a:rPr>
                      <m:t>𝑁</m:t>
                    </m:r>
                    <m:d>
                      <m:dPr>
                        <m:ctrlPr>
                          <a:rPr lang="zh-CN" altLang="en-US" sz="1200" i="1" kern="1200">
                            <a:solidFill>
                              <a:schemeClr val="tx1"/>
                            </a:solidFill>
                            <a:latin typeface="Cambria Math" panose="02040503050406030204" pitchFamily="18" charset="0"/>
                            <a:ea typeface="宋体" panose="02010600030101010101" pitchFamily="2" charset="-122"/>
                            <a:cs typeface="+mn-cs"/>
                          </a:rPr>
                        </m:ctrlPr>
                      </m:dPr>
                      <m:e>
                        <m:r>
                          <a:rPr lang="en-US" altLang="zh-CN" sz="1200" b="0" i="1" kern="1200" smtClean="0">
                            <a:solidFill>
                              <a:schemeClr val="tx1"/>
                            </a:solidFill>
                            <a:latin typeface="Cambria Math" panose="02040503050406030204" pitchFamily="18" charset="0"/>
                            <a:ea typeface="宋体" panose="02010600030101010101" pitchFamily="2" charset="-122"/>
                            <a:cs typeface="+mn-cs"/>
                          </a:rPr>
                          <m:t>𝐸</m:t>
                        </m:r>
                      </m:e>
                    </m:d>
                  </m:oMath>
                </a14:m>
                <a:r>
                  <a:rPr lang="zh-CN" altLang="zh-CN" sz="1200" kern="1200" dirty="0">
                    <a:solidFill>
                      <a:schemeClr val="tx1"/>
                    </a:solidFill>
                    <a:effectLst/>
                    <a:latin typeface="Arial" panose="020B0604020202020204" pitchFamily="34" charset="0"/>
                    <a:ea typeface="宋体" panose="02010600030101010101" pitchFamily="2" charset="-122"/>
                    <a:cs typeface="+mn-cs"/>
                  </a:rPr>
                  <a:t>，即在单位能量间隔</a:t>
                </a:r>
                <a14:m>
                  <m:oMath xmlns:m="http://schemas.openxmlformats.org/officeDocument/2006/math">
                    <m:r>
                      <a:rPr lang="zh-CN" altLang="en-US" sz="1200" i="1" kern="1200" smtClean="0">
                        <a:solidFill>
                          <a:schemeClr val="tx1"/>
                        </a:solidFill>
                        <a:latin typeface="Cambria Math" panose="02040503050406030204" pitchFamily="18" charset="0"/>
                        <a:ea typeface="宋体" panose="02010600030101010101" pitchFamily="2" charset="-122"/>
                        <a:cs typeface="+mn-cs"/>
                      </a:rPr>
                      <m:t>𝐸</m:t>
                    </m:r>
                  </m:oMath>
                </a14:m>
                <a:r>
                  <a:rPr lang="en-US" altLang="zh-CN" sz="1200" kern="1200" dirty="0">
                    <a:solidFill>
                      <a:schemeClr val="tx1"/>
                    </a:solidFill>
                    <a:effectLst/>
                    <a:latin typeface="Arial" panose="020B0604020202020204" pitchFamily="34" charset="0"/>
                    <a:ea typeface="宋体" panose="02010600030101010101" pitchFamily="2" charset="-122"/>
                    <a:cs typeface="+mn-cs"/>
                  </a:rPr>
                  <a:t>→</a:t>
                </a:r>
                <a14:m>
                  <m:oMath xmlns:m="http://schemas.openxmlformats.org/officeDocument/2006/math">
                    <m:r>
                      <a:rPr lang="zh-CN" altLang="en-US" sz="1200" i="1" kern="1200" smtClean="0">
                        <a:solidFill>
                          <a:schemeClr val="tx1"/>
                        </a:solidFill>
                        <a:latin typeface="Cambria Math" panose="02040503050406030204" pitchFamily="18" charset="0"/>
                        <a:ea typeface="宋体" panose="02010600030101010101" pitchFamily="2" charset="-122"/>
                        <a:cs typeface="+mn-cs"/>
                      </a:rPr>
                      <m:t>𝐸</m:t>
                    </m:r>
                  </m:oMath>
                </a14:m>
                <a:r>
                  <a:rPr lang="en-US" altLang="zh-CN" sz="1200" kern="1200" dirty="0">
                    <a:solidFill>
                      <a:schemeClr val="tx1"/>
                    </a:solidFill>
                    <a:effectLst/>
                    <a:latin typeface="Arial" panose="020B0604020202020204" pitchFamily="34" charset="0"/>
                    <a:ea typeface="宋体" panose="02010600030101010101" pitchFamily="2" charset="-122"/>
                    <a:cs typeface="+mn-cs"/>
                  </a:rPr>
                  <a:t>+</a:t>
                </a:r>
                <a14:m>
                  <m:oMath xmlns:m="http://schemas.openxmlformats.org/officeDocument/2006/math">
                    <m:r>
                      <a:rPr lang="zh-CN" altLang="en-US" sz="1200" i="1" kern="1200" smtClean="0">
                        <a:solidFill>
                          <a:schemeClr val="tx1"/>
                        </a:solidFill>
                        <a:latin typeface="Cambria Math" panose="02040503050406030204" pitchFamily="18" charset="0"/>
                        <a:ea typeface="宋体" panose="02010600030101010101" pitchFamily="2" charset="-122"/>
                        <a:cs typeface="+mn-cs"/>
                      </a:rPr>
                      <m:t>𝛥</m:t>
                    </m:r>
                    <m:r>
                      <a:rPr lang="zh-CN" altLang="en-US" sz="1200" i="1" kern="1200" smtClean="0">
                        <a:solidFill>
                          <a:schemeClr val="tx1"/>
                        </a:solidFill>
                        <a:latin typeface="Cambria Math" panose="02040503050406030204" pitchFamily="18" charset="0"/>
                        <a:ea typeface="宋体" panose="02010600030101010101" pitchFamily="2" charset="-122"/>
                        <a:cs typeface="+mn-cs"/>
                      </a:rPr>
                      <m:t>𝐸</m:t>
                    </m:r>
                  </m:oMath>
                </a14:m>
                <a:r>
                  <a:rPr lang="en-US" altLang="zh-CN" sz="1200" i="1" kern="1200" dirty="0">
                    <a:solidFill>
                      <a:schemeClr val="tx1"/>
                    </a:solidFill>
                    <a:effectLst/>
                    <a:latin typeface="Arial" panose="020B0604020202020204" pitchFamily="34" charset="0"/>
                    <a:ea typeface="宋体" panose="02010600030101010101" pitchFamily="2" charset="-122"/>
                    <a:cs typeface="+mn-cs"/>
                  </a:rPr>
                  <a:t> </a:t>
                </a:r>
                <a:r>
                  <a:rPr lang="zh-CN" altLang="zh-CN" sz="1200" kern="1200" dirty="0">
                    <a:solidFill>
                      <a:schemeClr val="tx1"/>
                    </a:solidFill>
                    <a:effectLst/>
                    <a:latin typeface="Arial" panose="020B0604020202020204" pitchFamily="34" charset="0"/>
                    <a:ea typeface="宋体" panose="02010600030101010101" pitchFamily="2" charset="-122"/>
                    <a:cs typeface="+mn-cs"/>
                  </a:rPr>
                  <a:t>中含有的本征态的数目，也称为能态密度。</a:t>
                </a:r>
                <a:endParaRPr lang="en-US" altLang="zh-CN" sz="1200" kern="1200" dirty="0">
                  <a:solidFill>
                    <a:schemeClr val="tx1"/>
                  </a:solidFill>
                  <a:effectLst/>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200" kern="1200" dirty="0">
                    <a:solidFill>
                      <a:schemeClr val="tx1"/>
                    </a:solidFill>
                    <a:effectLst/>
                    <a:latin typeface="Arial" panose="020B0604020202020204" pitchFamily="34" charset="0"/>
                    <a:ea typeface="宋体" panose="02010600030101010101" pitchFamily="2" charset="-122"/>
                    <a:cs typeface="+mn-cs"/>
                  </a:rPr>
                  <a:t>若设</a:t>
                </a:r>
                <a14:m>
                  <m:oMath xmlns:m="http://schemas.openxmlformats.org/officeDocument/2006/math">
                    <m:r>
                      <a:rPr lang="zh-CN" altLang="en-US" sz="1200" i="1" kern="1200" smtClean="0">
                        <a:solidFill>
                          <a:schemeClr val="tx1"/>
                        </a:solidFill>
                        <a:latin typeface="Cambria Math" panose="02040503050406030204" pitchFamily="18" charset="0"/>
                        <a:ea typeface="宋体" panose="02010600030101010101" pitchFamily="2" charset="-122"/>
                        <a:cs typeface="+mn-cs"/>
                      </a:rPr>
                      <m:t>𝛥</m:t>
                    </m:r>
                    <m:r>
                      <a:rPr lang="zh-CN" altLang="en-US" sz="1200" i="1" kern="1200" smtClean="0">
                        <a:solidFill>
                          <a:schemeClr val="tx1"/>
                        </a:solidFill>
                        <a:latin typeface="Cambria Math" panose="02040503050406030204" pitchFamily="18" charset="0"/>
                        <a:ea typeface="宋体" panose="02010600030101010101" pitchFamily="2" charset="-122"/>
                        <a:cs typeface="+mn-cs"/>
                      </a:rPr>
                      <m:t>𝑍</m:t>
                    </m:r>
                  </m:oMath>
                </a14:m>
                <a:r>
                  <a:rPr lang="zh-CN" altLang="zh-CN" sz="1200" kern="1200" dirty="0">
                    <a:solidFill>
                      <a:schemeClr val="tx1"/>
                    </a:solidFill>
                    <a:effectLst/>
                    <a:latin typeface="Arial" panose="020B0604020202020204" pitchFamily="34" charset="0"/>
                    <a:ea typeface="宋体" panose="02010600030101010101" pitchFamily="2" charset="-122"/>
                    <a:cs typeface="+mn-cs"/>
                  </a:rPr>
                  <a:t>表示能态数目，则能态密度函数的定义为：</a:t>
                </a:r>
              </a:p>
              <a:p>
                <a:pPr/>
                <a14:m>
                  <m:oMathPara xmlns:m="http://schemas.openxmlformats.org/officeDocument/2006/math">
                    <m:oMathParaPr>
                      <m:jc m:val="centerGroup"/>
                    </m:oMathParaPr>
                    <m:oMath xmlns:m="http://schemas.openxmlformats.org/officeDocument/2006/math">
                      <m:r>
                        <a:rPr lang="zh-CN" altLang="en-US" sz="1200" i="1" kern="1200" smtClean="0">
                          <a:solidFill>
                            <a:schemeClr val="tx1"/>
                          </a:solidFill>
                          <a:latin typeface="Cambria Math" panose="02040503050406030204" pitchFamily="18" charset="0"/>
                          <a:ea typeface="宋体" panose="02010600030101010101" pitchFamily="2" charset="-122"/>
                          <a:cs typeface="+mn-cs"/>
                        </a:rPr>
                        <m:t>𝑁</m:t>
                      </m:r>
                      <m:r>
                        <a:rPr lang="zh-CN" altLang="en-US" sz="1200" i="0" kern="1200">
                          <a:solidFill>
                            <a:schemeClr val="tx1"/>
                          </a:solidFill>
                          <a:latin typeface="Cambria Math" panose="02040503050406030204" pitchFamily="18" charset="0"/>
                          <a:ea typeface="宋体" panose="02010600030101010101" pitchFamily="2" charset="-122"/>
                          <a:cs typeface="+mn-cs"/>
                        </a:rPr>
                        <m:t>(</m:t>
                      </m:r>
                      <m:r>
                        <a:rPr lang="zh-CN" altLang="en-US" sz="1200" i="1" kern="1200">
                          <a:solidFill>
                            <a:schemeClr val="tx1"/>
                          </a:solidFill>
                          <a:latin typeface="Cambria Math" panose="02040503050406030204" pitchFamily="18" charset="0"/>
                          <a:ea typeface="宋体" panose="02010600030101010101" pitchFamily="2" charset="-122"/>
                          <a:cs typeface="+mn-cs"/>
                        </a:rPr>
                        <m:t>𝐸</m:t>
                      </m:r>
                      <m:r>
                        <a:rPr lang="zh-CN" altLang="en-US" sz="1200" i="0" kern="1200">
                          <a:solidFill>
                            <a:schemeClr val="tx1"/>
                          </a:solidFill>
                          <a:latin typeface="Cambria Math" panose="02040503050406030204" pitchFamily="18" charset="0"/>
                          <a:ea typeface="宋体" panose="02010600030101010101" pitchFamily="2" charset="-122"/>
                          <a:cs typeface="+mn-cs"/>
                        </a:rPr>
                        <m:t>)=</m:t>
                      </m:r>
                      <m:r>
                        <m:rPr>
                          <m:sty m:val="p"/>
                        </m:rPr>
                        <a:rPr lang="zh-CN" altLang="en-US" sz="1200" i="0" kern="1200">
                          <a:solidFill>
                            <a:schemeClr val="tx1"/>
                          </a:solidFill>
                          <a:latin typeface="Cambria Math" panose="02040503050406030204" pitchFamily="18" charset="0"/>
                          <a:ea typeface="宋体" panose="02010600030101010101" pitchFamily="2" charset="-122"/>
                          <a:cs typeface="+mn-cs"/>
                        </a:rPr>
                        <m:t>lim</m:t>
                      </m:r>
                      <m:f>
                        <m:fPr>
                          <m:ctrlPr>
                            <a:rPr lang="zh-CN" altLang="en-US" sz="1200" i="1" kern="1200">
                              <a:solidFill>
                                <a:schemeClr val="tx1"/>
                              </a:solidFill>
                              <a:latin typeface="Cambria Math" panose="02040503050406030204" pitchFamily="18" charset="0"/>
                              <a:ea typeface="宋体" panose="02010600030101010101" pitchFamily="2" charset="-122"/>
                              <a:cs typeface="+mn-cs"/>
                            </a:rPr>
                          </m:ctrlPr>
                        </m:fPr>
                        <m:num>
                          <m:r>
                            <a:rPr lang="zh-CN" altLang="en-US" sz="1200" i="1" kern="1200">
                              <a:solidFill>
                                <a:schemeClr val="tx1"/>
                              </a:solidFill>
                              <a:latin typeface="Cambria Math" panose="02040503050406030204" pitchFamily="18" charset="0"/>
                              <a:ea typeface="宋体" panose="02010600030101010101" pitchFamily="2" charset="-122"/>
                              <a:cs typeface="+mn-cs"/>
                            </a:rPr>
                            <m:t>𝛥</m:t>
                          </m:r>
                          <m:r>
                            <a:rPr lang="zh-CN" altLang="en-US" sz="1200" i="1" kern="1200">
                              <a:solidFill>
                                <a:schemeClr val="tx1"/>
                              </a:solidFill>
                              <a:latin typeface="Cambria Math" panose="02040503050406030204" pitchFamily="18" charset="0"/>
                              <a:ea typeface="宋体" panose="02010600030101010101" pitchFamily="2" charset="-122"/>
                              <a:cs typeface="+mn-cs"/>
                            </a:rPr>
                            <m:t>𝑍</m:t>
                          </m:r>
                        </m:num>
                        <m:den>
                          <m:r>
                            <a:rPr lang="zh-CN" altLang="en-US" sz="1200" i="1" kern="1200">
                              <a:solidFill>
                                <a:schemeClr val="tx1"/>
                              </a:solidFill>
                              <a:latin typeface="Cambria Math" panose="02040503050406030204" pitchFamily="18" charset="0"/>
                              <a:ea typeface="宋体" panose="02010600030101010101" pitchFamily="2" charset="-122"/>
                              <a:cs typeface="+mn-cs"/>
                            </a:rPr>
                            <m:t>𝛥</m:t>
                          </m:r>
                          <m:r>
                            <a:rPr lang="zh-CN" altLang="en-US" sz="1200" i="1" kern="1200">
                              <a:solidFill>
                                <a:schemeClr val="tx1"/>
                              </a:solidFill>
                              <a:latin typeface="Cambria Math" panose="02040503050406030204" pitchFamily="18" charset="0"/>
                              <a:ea typeface="宋体" panose="02010600030101010101" pitchFamily="2" charset="-122"/>
                              <a:cs typeface="+mn-cs"/>
                            </a:rPr>
                            <m:t>𝐸</m:t>
                          </m:r>
                        </m:den>
                      </m:f>
                    </m:oMath>
                  </m:oMathPara>
                </a14:m>
                <a:endParaRPr lang="en-US" altLang="zh-CN"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200" b="0" kern="1200" dirty="0">
                    <a:solidFill>
                      <a:schemeClr val="tx1"/>
                    </a:solidFill>
                    <a:effectLst/>
                    <a:latin typeface="Arial" panose="020B0604020202020204" pitchFamily="34" charset="0"/>
                    <a:ea typeface="宋体" panose="02010600030101010101" pitchFamily="2" charset="-122"/>
                    <a:cs typeface="+mn-cs"/>
                  </a:rPr>
                  <a:t>如果没有特别说明是</a:t>
                </a:r>
                <a14:m>
                  <m:oMath xmlns:m="http://schemas.openxmlformats.org/officeDocument/2006/math">
                    <m:r>
                      <a:rPr lang="zh-CN" altLang="en-US" sz="1200" b="1" i="1" kern="1200" smtClean="0">
                        <a:solidFill>
                          <a:schemeClr val="tx1"/>
                        </a:solidFill>
                        <a:latin typeface="Cambria Math" panose="02040503050406030204" pitchFamily="18" charset="0"/>
                        <a:ea typeface="宋体" panose="02010600030101010101" pitchFamily="2" charset="-122"/>
                        <a:cs typeface="+mn-cs"/>
                      </a:rPr>
                      <m:t>𝒌</m:t>
                    </m:r>
                  </m:oMath>
                </a14:m>
                <a:r>
                  <a:rPr lang="zh-CN" altLang="zh-CN" sz="1200" b="0" kern="1200" dirty="0">
                    <a:solidFill>
                      <a:schemeClr val="tx1"/>
                    </a:solidFill>
                    <a:effectLst/>
                    <a:latin typeface="Arial" panose="020B0604020202020204" pitchFamily="34" charset="0"/>
                    <a:ea typeface="宋体" panose="02010600030101010101" pitchFamily="2" charset="-122"/>
                    <a:cs typeface="+mn-cs"/>
                  </a:rPr>
                  <a:t>标度，我们常说的态密度一般特指能态密度。</a:t>
                </a:r>
                <a:endParaRPr lang="en-US" altLang="zh-CN" sz="1200" b="0" kern="1200" dirty="0">
                  <a:solidFill>
                    <a:schemeClr val="tx1"/>
                  </a:solidFill>
                  <a:effectLst/>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200" kern="1200" dirty="0">
                    <a:solidFill>
                      <a:schemeClr val="tx1"/>
                    </a:solidFill>
                    <a:effectLst/>
                    <a:latin typeface="Arial" panose="020B0604020202020204" pitchFamily="34" charset="0"/>
                    <a:ea typeface="宋体" panose="02010600030101010101" pitchFamily="2" charset="-122"/>
                    <a:cs typeface="+mn-cs"/>
                  </a:rPr>
                  <a:t>由</a:t>
                </a:r>
                <a14:m>
                  <m:oMath xmlns:m="http://schemas.openxmlformats.org/officeDocument/2006/math">
                    <m:r>
                      <a:rPr lang="zh-CN" altLang="en-US" sz="1200" i="1" kern="1200" smtClean="0">
                        <a:solidFill>
                          <a:schemeClr val="tx1"/>
                        </a:solidFill>
                        <a:latin typeface="Cambria Math" panose="02040503050406030204" pitchFamily="18" charset="0"/>
                        <a:ea typeface="宋体" panose="02010600030101010101" pitchFamily="2" charset="-122"/>
                        <a:cs typeface="+mn-cs"/>
                      </a:rPr>
                      <m:t>𝐸</m:t>
                    </m:r>
                    <m:r>
                      <a:rPr lang="en-US" altLang="zh-CN" sz="1200" b="0" i="1" kern="1200" smtClean="0">
                        <a:solidFill>
                          <a:schemeClr val="tx1"/>
                        </a:solidFill>
                        <a:latin typeface="Cambria Math" panose="02040503050406030204" pitchFamily="18" charset="0"/>
                        <a:ea typeface="宋体" panose="02010600030101010101" pitchFamily="2" charset="-122"/>
                        <a:cs typeface="+mn-cs"/>
                      </a:rPr>
                      <m:t>−</m:t>
                    </m:r>
                    <m:r>
                      <a:rPr lang="en-US" altLang="zh-CN" sz="1200" b="0" i="1" kern="1200" smtClean="0">
                        <a:solidFill>
                          <a:schemeClr val="tx1"/>
                        </a:solidFill>
                        <a:latin typeface="Cambria Math" panose="02040503050406030204" pitchFamily="18" charset="0"/>
                        <a:ea typeface="宋体" panose="02010600030101010101" pitchFamily="2" charset="-122"/>
                        <a:cs typeface="+mn-cs"/>
                      </a:rPr>
                      <m:t>𝑘</m:t>
                    </m:r>
                  </m:oMath>
                </a14:m>
                <a:r>
                  <a:rPr lang="zh-CN" altLang="en-US" sz="1200" kern="1200" dirty="0">
                    <a:solidFill>
                      <a:schemeClr val="tx1"/>
                    </a:solidFill>
                    <a:effectLst/>
                    <a:latin typeface="Arial" panose="020B0604020202020204" pitchFamily="34" charset="0"/>
                    <a:ea typeface="宋体" panose="02010600030101010101" pitchFamily="2" charset="-122"/>
                    <a:cs typeface="+mn-cs"/>
                  </a:rPr>
                  <a:t>关系</a:t>
                </a:r>
                <a:r>
                  <a:rPr lang="zh-CN" altLang="zh-CN" sz="1200" kern="1200" dirty="0">
                    <a:solidFill>
                      <a:schemeClr val="tx1"/>
                    </a:solidFill>
                    <a:effectLst/>
                    <a:latin typeface="Arial" panose="020B0604020202020204" pitchFamily="34" charset="0"/>
                    <a:ea typeface="宋体" panose="02010600030101010101" pitchFamily="2" charset="-122"/>
                    <a:cs typeface="+mn-cs"/>
                  </a:rPr>
                  <a:t>可知：</a:t>
                </a:r>
                <a:endParaRPr lang="en-US" altLang="zh-CN" sz="1200" kern="1200" dirty="0">
                  <a:solidFill>
                    <a:schemeClr val="tx1"/>
                  </a:solidFill>
                  <a:effectLst/>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lang="zh-CN" altLang="en-US" sz="1200" i="1" kern="1200" smtClean="0">
                              <a:solidFill>
                                <a:schemeClr val="tx1"/>
                              </a:solidFill>
                              <a:latin typeface="Cambria Math" panose="02040503050406030204" pitchFamily="18" charset="0"/>
                              <a:ea typeface="宋体" panose="02010600030101010101" pitchFamily="2" charset="-122"/>
                              <a:cs typeface="+mn-cs"/>
                            </a:rPr>
                          </m:ctrlPr>
                        </m:sSubSupPr>
                        <m:e>
                          <m:r>
                            <a:rPr lang="en-US" altLang="zh-CN" sz="1200" b="0" i="1" kern="1200" smtClean="0">
                              <a:solidFill>
                                <a:schemeClr val="tx1"/>
                              </a:solidFill>
                              <a:latin typeface="Cambria Math" panose="02040503050406030204" pitchFamily="18" charset="0"/>
                              <a:ea typeface="宋体" panose="02010600030101010101" pitchFamily="2" charset="-122"/>
                              <a:cs typeface="+mn-cs"/>
                            </a:rPr>
                            <m:t>𝐸</m:t>
                          </m:r>
                          <m:r>
                            <a:rPr lang="zh-CN" altLang="en-US" sz="1200" i="0" kern="1200" smtClean="0">
                              <a:solidFill>
                                <a:schemeClr val="tx1"/>
                              </a:solidFill>
                              <a:latin typeface="Cambria Math" panose="02040503050406030204" pitchFamily="18" charset="0"/>
                              <a:ea typeface="宋体" panose="02010600030101010101" pitchFamily="2" charset="-122"/>
                              <a:cs typeface="+mn-cs"/>
                            </a:rPr>
                            <m:t>=</m:t>
                          </m:r>
                          <m:f>
                            <m:fPr>
                              <m:ctrlPr>
                                <a:rPr lang="zh-CN" altLang="en-US" sz="1200" i="1" kern="1200">
                                  <a:solidFill>
                                    <a:schemeClr val="tx1"/>
                                  </a:solidFill>
                                  <a:latin typeface="Cambria Math" panose="02040503050406030204" pitchFamily="18" charset="0"/>
                                  <a:ea typeface="宋体" panose="02010600030101010101" pitchFamily="2" charset="-122"/>
                                  <a:cs typeface="+mn-cs"/>
                                </a:rPr>
                              </m:ctrlPr>
                            </m:fPr>
                            <m:num>
                              <m:sSup>
                                <m:sSupPr>
                                  <m:ctrlPr>
                                    <a:rPr lang="zh-CN" altLang="en-US" sz="1200" i="1" kern="1200">
                                      <a:solidFill>
                                        <a:schemeClr val="tx1"/>
                                      </a:solidFill>
                                      <a:latin typeface="Cambria Math" panose="02040503050406030204" pitchFamily="18" charset="0"/>
                                      <a:ea typeface="宋体" panose="02010600030101010101" pitchFamily="2" charset="-122"/>
                                      <a:cs typeface="+mn-cs"/>
                                    </a:rPr>
                                  </m:ctrlPr>
                                </m:sSupPr>
                                <m:e>
                                  <m:r>
                                    <a:rPr lang="zh-CN" altLang="en-US" sz="1200" i="0" kern="1200">
                                      <a:solidFill>
                                        <a:schemeClr val="tx1"/>
                                      </a:solidFill>
                                      <a:latin typeface="Cambria Math" panose="02040503050406030204" pitchFamily="18" charset="0"/>
                                      <a:ea typeface="宋体" panose="02010600030101010101" pitchFamily="2" charset="-122"/>
                                      <a:cs typeface="+mn-cs"/>
                                    </a:rPr>
                                    <m:t>ℏ</m:t>
                                  </m:r>
                                </m:e>
                                <m:sup>
                                  <m:r>
                                    <a:rPr lang="zh-CN" altLang="en-US" sz="1200" i="0" kern="1200">
                                      <a:solidFill>
                                        <a:schemeClr val="tx1"/>
                                      </a:solidFill>
                                      <a:latin typeface="Cambria Math" panose="02040503050406030204" pitchFamily="18" charset="0"/>
                                      <a:ea typeface="宋体" panose="02010600030101010101" pitchFamily="2" charset="-122"/>
                                      <a:cs typeface="+mn-cs"/>
                                    </a:rPr>
                                    <m:t>2</m:t>
                                  </m:r>
                                </m:sup>
                              </m:sSup>
                            </m:num>
                            <m:den>
                              <m:r>
                                <a:rPr lang="zh-CN" altLang="en-US" sz="1200" i="0" kern="1200">
                                  <a:solidFill>
                                    <a:schemeClr val="tx1"/>
                                  </a:solidFill>
                                  <a:latin typeface="Cambria Math" panose="02040503050406030204" pitchFamily="18" charset="0"/>
                                  <a:ea typeface="宋体" panose="02010600030101010101" pitchFamily="2" charset="-122"/>
                                  <a:cs typeface="+mn-cs"/>
                                </a:rPr>
                                <m:t>2</m:t>
                              </m:r>
                              <m:r>
                                <a:rPr lang="zh-CN" altLang="en-US" sz="1200" i="1" kern="1200">
                                  <a:solidFill>
                                    <a:schemeClr val="tx1"/>
                                  </a:solidFill>
                                  <a:latin typeface="Cambria Math" panose="02040503050406030204" pitchFamily="18" charset="0"/>
                                  <a:ea typeface="宋体" panose="02010600030101010101" pitchFamily="2" charset="-122"/>
                                  <a:cs typeface="+mn-cs"/>
                                </a:rPr>
                                <m:t>𝑚</m:t>
                              </m:r>
                            </m:den>
                          </m:f>
                          <m:r>
                            <a:rPr lang="en-US" altLang="zh-CN" sz="1200" b="0" i="1" kern="1200" smtClean="0">
                              <a:solidFill>
                                <a:schemeClr val="tx1"/>
                              </a:solidFill>
                              <a:latin typeface="Cambria Math" panose="02040503050406030204" pitchFamily="18" charset="0"/>
                              <a:ea typeface="宋体" panose="02010600030101010101" pitchFamily="2" charset="-122"/>
                              <a:cs typeface="+mn-cs"/>
                            </a:rPr>
                            <m:t>(</m:t>
                          </m:r>
                          <m:r>
                            <a:rPr lang="zh-CN" altLang="en-US" sz="1200" i="1" kern="1200">
                              <a:solidFill>
                                <a:schemeClr val="tx1"/>
                              </a:solidFill>
                              <a:latin typeface="Cambria Math" panose="02040503050406030204" pitchFamily="18" charset="0"/>
                              <a:ea typeface="宋体" panose="02010600030101010101" pitchFamily="2" charset="-122"/>
                              <a:cs typeface="+mn-cs"/>
                            </a:rPr>
                            <m:t>𝑘</m:t>
                          </m:r>
                        </m:e>
                        <m:sub>
                          <m:r>
                            <a:rPr lang="zh-CN" altLang="en-US" sz="1200" i="1" kern="1200">
                              <a:solidFill>
                                <a:schemeClr val="tx1"/>
                              </a:solidFill>
                              <a:latin typeface="Cambria Math" panose="02040503050406030204" pitchFamily="18" charset="0"/>
                              <a:ea typeface="宋体" panose="02010600030101010101" pitchFamily="2" charset="-122"/>
                              <a:cs typeface="+mn-cs"/>
                            </a:rPr>
                            <m:t>𝑥</m:t>
                          </m:r>
                        </m:sub>
                        <m:sup>
                          <m:r>
                            <a:rPr lang="zh-CN" altLang="en-US" sz="1200" i="0" kern="1200">
                              <a:solidFill>
                                <a:schemeClr val="tx1"/>
                              </a:solidFill>
                              <a:latin typeface="Cambria Math" panose="02040503050406030204" pitchFamily="18" charset="0"/>
                              <a:ea typeface="宋体" panose="02010600030101010101" pitchFamily="2" charset="-122"/>
                              <a:cs typeface="+mn-cs"/>
                            </a:rPr>
                            <m:t>2</m:t>
                          </m:r>
                        </m:sup>
                      </m:sSubSup>
                      <m:r>
                        <a:rPr lang="zh-CN" altLang="en-US" sz="1200" i="0" kern="1200">
                          <a:solidFill>
                            <a:schemeClr val="tx1"/>
                          </a:solidFill>
                          <a:latin typeface="Cambria Math" panose="02040503050406030204" pitchFamily="18" charset="0"/>
                          <a:ea typeface="宋体" panose="02010600030101010101" pitchFamily="2" charset="-122"/>
                          <a:cs typeface="+mn-cs"/>
                        </a:rPr>
                        <m:t>+</m:t>
                      </m:r>
                      <m:sSubSup>
                        <m:sSubSupPr>
                          <m:ctrlPr>
                            <a:rPr lang="zh-CN" altLang="en-US" sz="1200" i="1" kern="1200">
                              <a:solidFill>
                                <a:schemeClr val="tx1"/>
                              </a:solidFill>
                              <a:latin typeface="Cambria Math" panose="02040503050406030204" pitchFamily="18" charset="0"/>
                              <a:ea typeface="宋体" panose="02010600030101010101" pitchFamily="2" charset="-122"/>
                              <a:cs typeface="+mn-cs"/>
                            </a:rPr>
                          </m:ctrlPr>
                        </m:sSubSupPr>
                        <m:e>
                          <m:r>
                            <a:rPr lang="zh-CN" altLang="en-US" sz="1200" i="1" kern="1200">
                              <a:solidFill>
                                <a:schemeClr val="tx1"/>
                              </a:solidFill>
                              <a:latin typeface="Cambria Math" panose="02040503050406030204" pitchFamily="18" charset="0"/>
                              <a:ea typeface="宋体" panose="02010600030101010101" pitchFamily="2" charset="-122"/>
                              <a:cs typeface="+mn-cs"/>
                            </a:rPr>
                            <m:t>𝑘</m:t>
                          </m:r>
                        </m:e>
                        <m:sub>
                          <m:r>
                            <a:rPr lang="zh-CN" altLang="en-US" sz="1200" i="1" kern="1200">
                              <a:solidFill>
                                <a:schemeClr val="tx1"/>
                              </a:solidFill>
                              <a:latin typeface="Cambria Math" panose="02040503050406030204" pitchFamily="18" charset="0"/>
                              <a:ea typeface="宋体" panose="02010600030101010101" pitchFamily="2" charset="-122"/>
                              <a:cs typeface="+mn-cs"/>
                            </a:rPr>
                            <m:t>𝑦</m:t>
                          </m:r>
                        </m:sub>
                        <m:sup>
                          <m:r>
                            <a:rPr lang="zh-CN" altLang="en-US" sz="1200" i="0" kern="1200">
                              <a:solidFill>
                                <a:schemeClr val="tx1"/>
                              </a:solidFill>
                              <a:latin typeface="Cambria Math" panose="02040503050406030204" pitchFamily="18" charset="0"/>
                              <a:ea typeface="宋体" panose="02010600030101010101" pitchFamily="2" charset="-122"/>
                              <a:cs typeface="+mn-cs"/>
                            </a:rPr>
                            <m:t>2</m:t>
                          </m:r>
                        </m:sup>
                      </m:sSubSup>
                      <m:r>
                        <a:rPr lang="zh-CN" altLang="en-US" sz="1200" i="0" kern="1200">
                          <a:solidFill>
                            <a:schemeClr val="tx1"/>
                          </a:solidFill>
                          <a:latin typeface="Cambria Math" panose="02040503050406030204" pitchFamily="18" charset="0"/>
                          <a:ea typeface="宋体" panose="02010600030101010101" pitchFamily="2" charset="-122"/>
                          <a:cs typeface="+mn-cs"/>
                        </a:rPr>
                        <m:t>+</m:t>
                      </m:r>
                      <m:sSubSup>
                        <m:sSubSupPr>
                          <m:ctrlPr>
                            <a:rPr lang="zh-CN" altLang="en-US" sz="1200" i="1" kern="1200">
                              <a:solidFill>
                                <a:schemeClr val="tx1"/>
                              </a:solidFill>
                              <a:latin typeface="Cambria Math" panose="02040503050406030204" pitchFamily="18" charset="0"/>
                              <a:ea typeface="宋体" panose="02010600030101010101" pitchFamily="2" charset="-122"/>
                              <a:cs typeface="+mn-cs"/>
                            </a:rPr>
                          </m:ctrlPr>
                        </m:sSubSupPr>
                        <m:e>
                          <m:r>
                            <a:rPr lang="zh-CN" altLang="en-US" sz="1200" i="1" kern="1200">
                              <a:solidFill>
                                <a:schemeClr val="tx1"/>
                              </a:solidFill>
                              <a:latin typeface="Cambria Math" panose="02040503050406030204" pitchFamily="18" charset="0"/>
                              <a:ea typeface="宋体" panose="02010600030101010101" pitchFamily="2" charset="-122"/>
                              <a:cs typeface="+mn-cs"/>
                            </a:rPr>
                            <m:t>𝑘</m:t>
                          </m:r>
                        </m:e>
                        <m:sub>
                          <m:r>
                            <a:rPr lang="zh-CN" altLang="en-US" sz="1200" i="1" kern="1200">
                              <a:solidFill>
                                <a:schemeClr val="tx1"/>
                              </a:solidFill>
                              <a:latin typeface="Cambria Math" panose="02040503050406030204" pitchFamily="18" charset="0"/>
                              <a:ea typeface="宋体" panose="02010600030101010101" pitchFamily="2" charset="-122"/>
                              <a:cs typeface="+mn-cs"/>
                            </a:rPr>
                            <m:t>𝑧</m:t>
                          </m:r>
                        </m:sub>
                        <m:sup>
                          <m:r>
                            <a:rPr lang="zh-CN" altLang="en-US" sz="1200" i="0" kern="1200">
                              <a:solidFill>
                                <a:schemeClr val="tx1"/>
                              </a:solidFill>
                              <a:latin typeface="Cambria Math" panose="02040503050406030204" pitchFamily="18" charset="0"/>
                              <a:ea typeface="宋体" panose="02010600030101010101" pitchFamily="2" charset="-122"/>
                              <a:cs typeface="+mn-cs"/>
                            </a:rPr>
                            <m:t>2</m:t>
                          </m:r>
                        </m:sup>
                      </m:sSubSup>
                      <m:r>
                        <a:rPr lang="en-US" altLang="zh-CN" sz="1200" b="0" i="1" kern="1200" smtClean="0">
                          <a:solidFill>
                            <a:schemeClr val="tx1"/>
                          </a:solidFill>
                          <a:latin typeface="Cambria Math" panose="02040503050406030204" pitchFamily="18" charset="0"/>
                          <a:ea typeface="宋体" panose="02010600030101010101" pitchFamily="2" charset="-122"/>
                          <a:cs typeface="+mn-cs"/>
                        </a:rPr>
                        <m:t>)</m:t>
                      </m:r>
                    </m:oMath>
                  </m:oMathPara>
                </a14:m>
                <a:endParaRPr lang="zh-CN" altLang="zh-CN" sz="1200" kern="1200" dirty="0">
                  <a:solidFill>
                    <a:schemeClr val="tx1"/>
                  </a:solidFill>
                  <a:effectLst/>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ltLang="zh-CN" sz="1200" kern="1200" dirty="0">
                  <a:solidFill>
                    <a:schemeClr val="tx1"/>
                  </a:solidFill>
                  <a:effectLst/>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sz="1200" kern="1200" dirty="0">
                    <a:solidFill>
                      <a:schemeClr val="tx1"/>
                    </a:solidFill>
                    <a:effectLst/>
                    <a:latin typeface="Arial" panose="020B0604020202020204" pitchFamily="34" charset="0"/>
                    <a:ea typeface="宋体" panose="02010600030101010101" pitchFamily="2" charset="-122"/>
                    <a:cs typeface="+mn-cs"/>
                  </a:rPr>
                  <a:t>在</a:t>
                </a:r>
                <a14:m>
                  <m:oMath xmlns:m="http://schemas.openxmlformats.org/officeDocument/2006/math">
                    <m:r>
                      <a:rPr lang="zh-CN" altLang="en-US" sz="1200" b="1" i="1" kern="1200" smtClean="0">
                        <a:solidFill>
                          <a:schemeClr val="tx1"/>
                        </a:solidFill>
                        <a:latin typeface="Cambria Math" panose="02040503050406030204" pitchFamily="18" charset="0"/>
                        <a:ea typeface="宋体" panose="02010600030101010101" pitchFamily="2" charset="-122"/>
                        <a:cs typeface="+mn-cs"/>
                      </a:rPr>
                      <m:t>𝒌</m:t>
                    </m:r>
                  </m:oMath>
                </a14:m>
                <a:r>
                  <a:rPr lang="zh-CN" altLang="en-US" sz="1200" kern="1200" dirty="0">
                    <a:solidFill>
                      <a:schemeClr val="tx1"/>
                    </a:solidFill>
                    <a:effectLst/>
                    <a:latin typeface="Arial" panose="020B0604020202020204" pitchFamily="34" charset="0"/>
                    <a:ea typeface="宋体" panose="02010600030101010101" pitchFamily="2" charset="-122"/>
                    <a:cs typeface="+mn-cs"/>
                  </a:rPr>
                  <a:t>空间的等能面是个如</a:t>
                </a:r>
                <a:r>
                  <a:rPr lang="zh-CN" altLang="zh-CN" sz="1200" kern="1200" dirty="0">
                    <a:solidFill>
                      <a:schemeClr val="tx1"/>
                    </a:solidFill>
                    <a:effectLst/>
                    <a:latin typeface="Arial" panose="020B0604020202020204" pitchFamily="34" charset="0"/>
                    <a:ea typeface="宋体" panose="02010600030101010101" pitchFamily="2" charset="-122"/>
                    <a:cs typeface="+mn-cs"/>
                  </a:rPr>
                  <a:t>图所示</a:t>
                </a:r>
                <a:r>
                  <a:rPr lang="zh-CN" altLang="en-US" sz="1200" kern="1200" dirty="0">
                    <a:solidFill>
                      <a:schemeClr val="tx1"/>
                    </a:solidFill>
                    <a:effectLst/>
                    <a:latin typeface="Arial" panose="020B0604020202020204" pitchFamily="34" charset="0"/>
                    <a:ea typeface="宋体" panose="02010600030101010101" pitchFamily="2" charset="-122"/>
                    <a:cs typeface="+mn-cs"/>
                  </a:rPr>
                  <a:t>的球体（图中只给出了球的</a:t>
                </a:r>
                <a:r>
                  <a:rPr lang="en-US" altLang="zh-CN" sz="1200" kern="1200" dirty="0">
                    <a:solidFill>
                      <a:schemeClr val="tx1"/>
                    </a:solidFill>
                    <a:effectLst/>
                    <a:latin typeface="Arial" panose="020B0604020202020204" pitchFamily="34" charset="0"/>
                    <a:ea typeface="宋体" panose="02010600030101010101" pitchFamily="2" charset="-122"/>
                    <a:cs typeface="+mn-cs"/>
                  </a:rPr>
                  <a:t>1/8</a:t>
                </a:r>
                <a:r>
                  <a:rPr lang="zh-CN" altLang="en-US" sz="1200" kern="1200" dirty="0">
                    <a:solidFill>
                      <a:schemeClr val="tx1"/>
                    </a:solidFill>
                    <a:effectLst/>
                    <a:latin typeface="Arial" panose="020B0604020202020204" pitchFamily="34" charset="0"/>
                    <a:ea typeface="宋体" panose="02010600030101010101" pitchFamily="2" charset="-122"/>
                    <a:cs typeface="+mn-cs"/>
                  </a:rPr>
                  <a:t>）</a:t>
                </a:r>
                <a:endParaRPr lang="zh-CN" altLang="zh-CN" sz="1200" kern="1200" dirty="0">
                  <a:solidFill>
                    <a:schemeClr val="tx1"/>
                  </a:solidFill>
                  <a:effectLst/>
                  <a:latin typeface="Arial" panose="020B0604020202020204" pitchFamily="34" charset="0"/>
                  <a:ea typeface="宋体" panose="02010600030101010101" pitchFamily="2" charset="-122"/>
                  <a:cs typeface="+mn-cs"/>
                </a:endParaRPr>
              </a:p>
              <a:p>
                <a:endParaRPr lang="zh-CN" altLang="en-US" dirty="0"/>
              </a:p>
            </p:txBody>
          </p:sp>
        </mc:Choice>
        <mc:Fallback xmlns="">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200" kern="1200" dirty="0">
                    <a:solidFill>
                      <a:schemeClr val="tx1"/>
                    </a:solidFill>
                    <a:effectLst/>
                    <a:latin typeface="Arial" panose="020B0604020202020204" pitchFamily="34" charset="0"/>
                    <a:ea typeface="宋体" panose="02010600030101010101" pitchFamily="2" charset="-122"/>
                    <a:cs typeface="+mn-cs"/>
                  </a:rPr>
                  <a:t>由</a:t>
                </a:r>
                <a:r>
                  <a:rPr lang="en-US" altLang="zh-CN" sz="1200" b="1" i="1" kern="1200" dirty="0">
                    <a:solidFill>
                      <a:schemeClr val="tx1"/>
                    </a:solidFill>
                    <a:effectLst/>
                    <a:latin typeface="Arial" panose="020B0604020202020204" pitchFamily="34" charset="0"/>
                    <a:ea typeface="宋体" panose="02010600030101010101" pitchFamily="2" charset="-122"/>
                    <a:cs typeface="+mn-cs"/>
                  </a:rPr>
                  <a:t>k</a:t>
                </a:r>
                <a:r>
                  <a:rPr lang="zh-CN" altLang="zh-CN" sz="1200" kern="1200" dirty="0">
                    <a:solidFill>
                      <a:schemeClr val="tx1"/>
                    </a:solidFill>
                    <a:effectLst/>
                    <a:latin typeface="Arial" panose="020B0604020202020204" pitchFamily="34" charset="0"/>
                    <a:ea typeface="宋体" panose="02010600030101010101" pitchFamily="2" charset="-122"/>
                    <a:cs typeface="+mn-cs"/>
                  </a:rPr>
                  <a:t>标度下的态密度</a:t>
                </a:r>
                <a:r>
                  <a:rPr lang="en-US" altLang="zh-CN" sz="1200" i="1" kern="1200" dirty="0">
                    <a:solidFill>
                      <a:schemeClr val="tx1"/>
                    </a:solidFill>
                    <a:effectLst/>
                    <a:latin typeface="Arial" panose="020B0604020202020204" pitchFamily="34" charset="0"/>
                    <a:ea typeface="宋体" panose="02010600030101010101" pitchFamily="2" charset="-122"/>
                    <a:cs typeface="+mn-cs"/>
                  </a:rPr>
                  <a:t>g</a:t>
                </a:r>
                <a:r>
                  <a:rPr lang="en-US" altLang="zh-CN" sz="1200" kern="1200" dirty="0">
                    <a:solidFill>
                      <a:schemeClr val="tx1"/>
                    </a:solidFill>
                    <a:effectLst/>
                    <a:latin typeface="Arial" panose="020B0604020202020204" pitchFamily="34" charset="0"/>
                    <a:ea typeface="宋体" panose="02010600030101010101" pitchFamily="2" charset="-122"/>
                    <a:cs typeface="+mn-cs"/>
                  </a:rPr>
                  <a:t>(</a:t>
                </a:r>
                <a:r>
                  <a:rPr lang="en-US" altLang="zh-CN" sz="1200" b="1" i="1" kern="1200" dirty="0">
                    <a:solidFill>
                      <a:schemeClr val="tx1"/>
                    </a:solidFill>
                    <a:effectLst/>
                    <a:latin typeface="Arial" panose="020B0604020202020204" pitchFamily="34" charset="0"/>
                    <a:ea typeface="宋体" panose="02010600030101010101" pitchFamily="2" charset="-122"/>
                    <a:cs typeface="+mn-cs"/>
                  </a:rPr>
                  <a:t>k</a:t>
                </a:r>
                <a:r>
                  <a:rPr lang="en-US" altLang="zh-CN" sz="1200" kern="1200" dirty="0">
                    <a:solidFill>
                      <a:schemeClr val="tx1"/>
                    </a:solidFill>
                    <a:effectLst/>
                    <a:latin typeface="Arial" panose="020B0604020202020204" pitchFamily="34" charset="0"/>
                    <a:ea typeface="宋体" panose="02010600030101010101" pitchFamily="2" charset="-122"/>
                    <a:cs typeface="+mn-cs"/>
                  </a:rPr>
                  <a:t>)</a:t>
                </a:r>
                <a:r>
                  <a:rPr lang="zh-CN" altLang="zh-CN" sz="1200" kern="1200" dirty="0">
                    <a:solidFill>
                      <a:schemeClr val="tx1"/>
                    </a:solidFill>
                    <a:effectLst/>
                    <a:latin typeface="Arial" panose="020B0604020202020204" pitchFamily="34" charset="0"/>
                    <a:ea typeface="宋体" panose="02010600030101010101" pitchFamily="2" charset="-122"/>
                    <a:cs typeface="+mn-cs"/>
                  </a:rPr>
                  <a:t>可以推导出能量标度下的状态密度</a:t>
                </a:r>
                <a:r>
                  <a:rPr lang="en-US" altLang="zh-CN" sz="1200" i="1" kern="1200" dirty="0">
                    <a:solidFill>
                      <a:schemeClr val="tx1"/>
                    </a:solidFill>
                    <a:effectLst/>
                    <a:latin typeface="Arial" panose="020B0604020202020204" pitchFamily="34" charset="0"/>
                    <a:ea typeface="宋体" panose="02010600030101010101" pitchFamily="2" charset="-122"/>
                    <a:cs typeface="+mn-cs"/>
                  </a:rPr>
                  <a:t>N</a:t>
                </a:r>
                <a:r>
                  <a:rPr lang="en-US" altLang="zh-CN" sz="1200" kern="1200" dirty="0">
                    <a:solidFill>
                      <a:schemeClr val="tx1"/>
                    </a:solidFill>
                    <a:effectLst/>
                    <a:latin typeface="Arial" panose="020B0604020202020204" pitchFamily="34" charset="0"/>
                    <a:ea typeface="宋体" panose="02010600030101010101" pitchFamily="2" charset="-122"/>
                    <a:cs typeface="+mn-cs"/>
                  </a:rPr>
                  <a:t>(</a:t>
                </a:r>
                <a:r>
                  <a:rPr lang="en-US" altLang="zh-CN" sz="1200" i="1" kern="1200" dirty="0">
                    <a:solidFill>
                      <a:schemeClr val="tx1"/>
                    </a:solidFill>
                    <a:effectLst/>
                    <a:latin typeface="Arial" panose="020B0604020202020204" pitchFamily="34" charset="0"/>
                    <a:ea typeface="宋体" panose="02010600030101010101" pitchFamily="2" charset="-122"/>
                    <a:cs typeface="+mn-cs"/>
                  </a:rPr>
                  <a:t>E</a:t>
                </a:r>
                <a:r>
                  <a:rPr lang="en-US" altLang="zh-CN" sz="1200" kern="1200" dirty="0">
                    <a:solidFill>
                      <a:schemeClr val="tx1"/>
                    </a:solidFill>
                    <a:effectLst/>
                    <a:latin typeface="Arial" panose="020B0604020202020204" pitchFamily="34" charset="0"/>
                    <a:ea typeface="宋体" panose="02010600030101010101" pitchFamily="2" charset="-122"/>
                    <a:cs typeface="+mn-cs"/>
                  </a:rPr>
                  <a:t>)</a:t>
                </a:r>
                <a:r>
                  <a:rPr lang="zh-CN" altLang="zh-CN" sz="1200" kern="1200" dirty="0">
                    <a:solidFill>
                      <a:schemeClr val="tx1"/>
                    </a:solidFill>
                    <a:effectLst/>
                    <a:latin typeface="Arial" panose="020B0604020202020204" pitchFamily="34" charset="0"/>
                    <a:ea typeface="宋体" panose="02010600030101010101" pitchFamily="2" charset="-122"/>
                    <a:cs typeface="+mn-cs"/>
                  </a:rPr>
                  <a:t>，即在单位能量间隔</a:t>
                </a:r>
                <a:r>
                  <a:rPr lang="en-US" altLang="zh-CN" sz="1200" i="1" kern="1200" dirty="0">
                    <a:solidFill>
                      <a:schemeClr val="tx1"/>
                    </a:solidFill>
                    <a:effectLst/>
                    <a:latin typeface="Arial" panose="020B0604020202020204" pitchFamily="34" charset="0"/>
                    <a:ea typeface="宋体" panose="02010600030101010101" pitchFamily="2" charset="-122"/>
                    <a:cs typeface="+mn-cs"/>
                  </a:rPr>
                  <a:t>E</a:t>
                </a:r>
                <a:r>
                  <a:rPr lang="en-US" altLang="zh-CN" sz="1200" kern="1200" dirty="0">
                    <a:solidFill>
                      <a:schemeClr val="tx1"/>
                    </a:solidFill>
                    <a:effectLst/>
                    <a:latin typeface="Arial" panose="020B0604020202020204" pitchFamily="34" charset="0"/>
                    <a:ea typeface="宋体" panose="02010600030101010101" pitchFamily="2" charset="-122"/>
                    <a:cs typeface="+mn-cs"/>
                  </a:rPr>
                  <a:t>→ </a:t>
                </a:r>
                <a:r>
                  <a:rPr lang="en-US" altLang="zh-CN" sz="1200" i="1" kern="1200" dirty="0">
                    <a:solidFill>
                      <a:schemeClr val="tx1"/>
                    </a:solidFill>
                    <a:effectLst/>
                    <a:latin typeface="Arial" panose="020B0604020202020204" pitchFamily="34" charset="0"/>
                    <a:ea typeface="宋体" panose="02010600030101010101" pitchFamily="2" charset="-122"/>
                    <a:cs typeface="+mn-cs"/>
                  </a:rPr>
                  <a:t>E</a:t>
                </a:r>
                <a:r>
                  <a:rPr lang="en-US" altLang="zh-CN" sz="1200" kern="1200" dirty="0">
                    <a:solidFill>
                      <a:schemeClr val="tx1"/>
                    </a:solidFill>
                    <a:effectLst/>
                    <a:latin typeface="Arial" panose="020B0604020202020204" pitchFamily="34" charset="0"/>
                    <a:ea typeface="宋体" panose="02010600030101010101" pitchFamily="2" charset="-122"/>
                    <a:cs typeface="+mn-cs"/>
                  </a:rPr>
                  <a:t> +D</a:t>
                </a:r>
                <a:r>
                  <a:rPr lang="en-US" altLang="zh-CN" sz="1200" i="1" kern="1200" dirty="0">
                    <a:solidFill>
                      <a:schemeClr val="tx1"/>
                    </a:solidFill>
                    <a:effectLst/>
                    <a:latin typeface="Arial" panose="020B0604020202020204" pitchFamily="34" charset="0"/>
                    <a:ea typeface="宋体" panose="02010600030101010101" pitchFamily="2" charset="-122"/>
                    <a:cs typeface="+mn-cs"/>
                  </a:rPr>
                  <a:t>E</a:t>
                </a:r>
                <a:r>
                  <a:rPr lang="zh-CN" altLang="zh-CN" sz="1200" kern="1200" dirty="0">
                    <a:solidFill>
                      <a:schemeClr val="tx1"/>
                    </a:solidFill>
                    <a:effectLst/>
                    <a:latin typeface="Arial" panose="020B0604020202020204" pitchFamily="34" charset="0"/>
                    <a:ea typeface="宋体" panose="02010600030101010101" pitchFamily="2" charset="-122"/>
                    <a:cs typeface="+mn-cs"/>
                  </a:rPr>
                  <a:t>中含有的本征态的数目，也称为能态密度。若设</a:t>
                </a:r>
                <a:r>
                  <a:rPr lang="en-US" altLang="zh-CN" sz="1200" kern="1200" dirty="0">
                    <a:solidFill>
                      <a:schemeClr val="tx1"/>
                    </a:solidFill>
                    <a:effectLst/>
                    <a:latin typeface="Arial" panose="020B0604020202020204" pitchFamily="34" charset="0"/>
                    <a:ea typeface="宋体" panose="02010600030101010101" pitchFamily="2" charset="-122"/>
                    <a:cs typeface="+mn-cs"/>
                  </a:rPr>
                  <a:t>D</a:t>
                </a:r>
                <a:r>
                  <a:rPr lang="en-US" altLang="zh-CN" sz="1200" i="1" kern="1200" dirty="0">
                    <a:solidFill>
                      <a:schemeClr val="tx1"/>
                    </a:solidFill>
                    <a:effectLst/>
                    <a:latin typeface="Arial" panose="020B0604020202020204" pitchFamily="34" charset="0"/>
                    <a:ea typeface="宋体" panose="02010600030101010101" pitchFamily="2" charset="-122"/>
                    <a:cs typeface="+mn-cs"/>
                  </a:rPr>
                  <a:t>Z</a:t>
                </a:r>
                <a:r>
                  <a:rPr lang="zh-CN" altLang="zh-CN" sz="1200" kern="1200" dirty="0">
                    <a:solidFill>
                      <a:schemeClr val="tx1"/>
                    </a:solidFill>
                    <a:effectLst/>
                    <a:latin typeface="Arial" panose="020B0604020202020204" pitchFamily="34" charset="0"/>
                    <a:ea typeface="宋体" panose="02010600030101010101" pitchFamily="2" charset="-122"/>
                    <a:cs typeface="+mn-cs"/>
                  </a:rPr>
                  <a:t>表示能态数目，则能态密度函数的定义为：</a:t>
                </a:r>
              </a:p>
              <a:p>
                <a:r>
                  <a:rPr lang="zh-CN" altLang="en-US" sz="1200" i="0" kern="1200">
                    <a:solidFill>
                      <a:schemeClr val="tx1"/>
                    </a:solidFill>
                    <a:latin typeface="Arial" panose="020B0604020202020204" pitchFamily="34" charset="0"/>
                    <a:ea typeface="宋体" panose="02010600030101010101" pitchFamily="2" charset="-122"/>
                    <a:cs typeface="+mn-cs"/>
                  </a:rPr>
                  <a:t>𝑁(𝐸)=lim 𝛥𝑍/𝛥𝐸</a:t>
                </a:r>
                <a:endParaRPr lang="en-US" altLang="zh-CN"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200" b="1" kern="1200" dirty="0">
                    <a:solidFill>
                      <a:schemeClr val="tx1"/>
                    </a:solidFill>
                    <a:effectLst/>
                    <a:latin typeface="Arial" panose="020B0604020202020204" pitchFamily="34" charset="0"/>
                    <a:ea typeface="宋体" panose="02010600030101010101" pitchFamily="2" charset="-122"/>
                    <a:cs typeface="+mn-cs"/>
                  </a:rPr>
                  <a:t>如果没有特别说明是</a:t>
                </a:r>
                <a:r>
                  <a:rPr lang="en-US" altLang="zh-CN" sz="1200" b="1" i="1" kern="1200" dirty="0">
                    <a:solidFill>
                      <a:schemeClr val="tx1"/>
                    </a:solidFill>
                    <a:effectLst/>
                    <a:latin typeface="Arial" panose="020B0604020202020204" pitchFamily="34" charset="0"/>
                    <a:ea typeface="宋体" panose="02010600030101010101" pitchFamily="2" charset="-122"/>
                    <a:cs typeface="+mn-cs"/>
                  </a:rPr>
                  <a:t>k</a:t>
                </a:r>
                <a:r>
                  <a:rPr lang="zh-CN" altLang="zh-CN" sz="1200" b="1" kern="1200" dirty="0">
                    <a:solidFill>
                      <a:schemeClr val="tx1"/>
                    </a:solidFill>
                    <a:effectLst/>
                    <a:latin typeface="Arial" panose="020B0604020202020204" pitchFamily="34" charset="0"/>
                    <a:ea typeface="宋体" panose="02010600030101010101" pitchFamily="2" charset="-122"/>
                    <a:cs typeface="+mn-cs"/>
                  </a:rPr>
                  <a:t>标度，我们常说的态密度一般特指能态密度</a:t>
                </a:r>
                <a:r>
                  <a:rPr lang="zh-CN" altLang="zh-CN" sz="1200" kern="1200" dirty="0">
                    <a:solidFill>
                      <a:schemeClr val="tx1"/>
                    </a:solidFill>
                    <a:effectLst/>
                    <a:latin typeface="Arial" panose="020B0604020202020204" pitchFamily="34" charset="0"/>
                    <a:ea typeface="宋体" panose="02010600030101010101" pitchFamily="2" charset="-122"/>
                    <a:cs typeface="+mn-cs"/>
                  </a:rPr>
                  <a:t>。</a:t>
                </a:r>
                <a:endParaRPr lang="en-US" altLang="zh-CN" sz="1200" kern="1200" dirty="0">
                  <a:solidFill>
                    <a:schemeClr val="tx1"/>
                  </a:solidFill>
                  <a:effectLst/>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200" kern="1200" dirty="0">
                    <a:solidFill>
                      <a:schemeClr val="tx1"/>
                    </a:solidFill>
                    <a:effectLst/>
                    <a:latin typeface="Arial" panose="020B0604020202020204" pitchFamily="34" charset="0"/>
                    <a:ea typeface="宋体" panose="02010600030101010101" pitchFamily="2" charset="-122"/>
                    <a:cs typeface="+mn-cs"/>
                  </a:rPr>
                  <a:t>由式（</a:t>
                </a:r>
                <a:r>
                  <a:rPr lang="en-US" altLang="zh-CN" sz="1200" kern="1200" dirty="0">
                    <a:solidFill>
                      <a:schemeClr val="tx1"/>
                    </a:solidFill>
                    <a:effectLst/>
                    <a:latin typeface="Arial" panose="020B0604020202020204" pitchFamily="34" charset="0"/>
                    <a:ea typeface="宋体" panose="02010600030101010101" pitchFamily="2" charset="-122"/>
                    <a:cs typeface="+mn-cs"/>
                  </a:rPr>
                  <a:t>3-3</a:t>
                </a:r>
                <a:r>
                  <a:rPr lang="zh-CN" altLang="zh-CN" sz="1200" kern="1200" dirty="0">
                    <a:solidFill>
                      <a:schemeClr val="tx1"/>
                    </a:solidFill>
                    <a:effectLst/>
                    <a:latin typeface="Arial" panose="020B0604020202020204" pitchFamily="34" charset="0"/>
                    <a:ea typeface="宋体" panose="02010600030101010101" pitchFamily="2" charset="-122"/>
                    <a:cs typeface="+mn-cs"/>
                  </a:rPr>
                  <a:t>）可知：</a:t>
                </a:r>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sz="1200" i="0" kern="1200">
                    <a:solidFill>
                      <a:schemeClr val="tx1"/>
                    </a:solidFill>
                    <a:latin typeface="Arial" panose="020B0604020202020204" pitchFamily="34" charset="0"/>
                    <a:ea typeface="宋体" panose="02010600030101010101" pitchFamily="2" charset="-122"/>
                    <a:cs typeface="+mn-cs"/>
                  </a:rPr>
                  <a:t>├ 𝐸=ℏ^2/2𝑚(𝑘_𝑥^2+𝑘_𝑦^2+𝑘_𝑧^2 )</a:t>
                </a:r>
                <a:endParaRPr lang="en-US" altLang="zh-CN" sz="1200" kern="1200" dirty="0">
                  <a:solidFill>
                    <a:schemeClr val="tx1"/>
                  </a:solidFill>
                  <a:effectLst/>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200" kern="1200" dirty="0">
                    <a:solidFill>
                      <a:schemeClr val="tx1"/>
                    </a:solidFill>
                    <a:effectLst/>
                    <a:latin typeface="Arial" panose="020B0604020202020204" pitchFamily="34" charset="0"/>
                    <a:ea typeface="宋体" panose="02010600030101010101" pitchFamily="2" charset="-122"/>
                    <a:cs typeface="+mn-cs"/>
                  </a:rPr>
                  <a:t>如图</a:t>
                </a:r>
                <a:r>
                  <a:rPr lang="en-US" altLang="zh-CN" sz="1200" kern="1200" dirty="0">
                    <a:solidFill>
                      <a:schemeClr val="tx1"/>
                    </a:solidFill>
                    <a:effectLst/>
                    <a:latin typeface="Arial" panose="020B0604020202020204" pitchFamily="34" charset="0"/>
                    <a:ea typeface="宋体" panose="02010600030101010101" pitchFamily="2" charset="-122"/>
                    <a:cs typeface="+mn-cs"/>
                  </a:rPr>
                  <a:t>3.6</a:t>
                </a:r>
                <a:r>
                  <a:rPr lang="zh-CN" altLang="zh-CN" sz="1200" kern="1200" dirty="0">
                    <a:solidFill>
                      <a:schemeClr val="tx1"/>
                    </a:solidFill>
                    <a:effectLst/>
                    <a:latin typeface="Arial" panose="020B0604020202020204" pitchFamily="34" charset="0"/>
                    <a:ea typeface="宋体" panose="02010600030101010101" pitchFamily="2" charset="-122"/>
                    <a:cs typeface="+mn-cs"/>
                  </a:rPr>
                  <a:t>所示，</a:t>
                </a:r>
              </a:p>
              <a:p>
                <a:endParaRPr lang="zh-CN" altLang="en-US" dirty="0"/>
              </a:p>
            </p:txBody>
          </p:sp>
        </mc:Fallback>
      </mc:AlternateContent>
      <p:sp>
        <p:nvSpPr>
          <p:cNvPr id="4" name="灯片编号占位符 3"/>
          <p:cNvSpPr>
            <a:spLocks noGrp="1"/>
          </p:cNvSpPr>
          <p:nvPr>
            <p:ph type="sldNum" sz="quarter" idx="5"/>
          </p:nvPr>
        </p:nvSpPr>
        <p:spPr/>
        <p:txBody>
          <a:bodyPr/>
          <a:lstStyle/>
          <a:p>
            <a:fld id="{8AAA2DB7-8973-4964-8E83-0FC396AC9B6B}" type="slidenum">
              <a:rPr lang="en-US" altLang="zh-CN" smtClean="0"/>
              <a:t>28</a:t>
            </a:fld>
            <a:endParaRPr lang="en-US" altLang="zh-CN"/>
          </a:p>
        </p:txBody>
      </p:sp>
    </p:spTree>
    <p:extLst>
      <p:ext uri="{BB962C8B-B14F-4D97-AF65-F5344CB8AC3E}">
        <p14:creationId xmlns:p14="http://schemas.microsoft.com/office/powerpoint/2010/main" val="415557491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200" kern="1200" dirty="0">
                    <a:solidFill>
                      <a:schemeClr val="tx1"/>
                    </a:solidFill>
                    <a:effectLst/>
                    <a:latin typeface="Arial" panose="020B0604020202020204" pitchFamily="34" charset="0"/>
                    <a:ea typeface="宋体" panose="02010600030101010101" pitchFamily="2" charset="-122"/>
                    <a:cs typeface="+mn-cs"/>
                  </a:rPr>
                  <a:t>一个确定的</a:t>
                </a:r>
                <a14:m>
                  <m:oMath xmlns:m="http://schemas.openxmlformats.org/officeDocument/2006/math">
                    <m:r>
                      <a:rPr lang="en-US" altLang="zh-CN" sz="1200" b="0" i="0" kern="1200" smtClean="0">
                        <a:solidFill>
                          <a:schemeClr val="tx1"/>
                        </a:solidFill>
                        <a:latin typeface="Cambria Math" panose="02040503050406030204" pitchFamily="18" charset="0"/>
                        <a:ea typeface="宋体" panose="02010600030101010101" pitchFamily="2" charset="-122"/>
                        <a:cs typeface="+mn-cs"/>
                      </a:rPr>
                      <m:t> </m:t>
                    </m:r>
                    <m:r>
                      <a:rPr lang="zh-CN" altLang="en-US" sz="1200" b="1" i="1" kern="1200" smtClean="0">
                        <a:solidFill>
                          <a:schemeClr val="tx1"/>
                        </a:solidFill>
                        <a:latin typeface="Cambria Math" panose="02040503050406030204" pitchFamily="18" charset="0"/>
                        <a:ea typeface="宋体" panose="02010600030101010101" pitchFamily="2" charset="-122"/>
                        <a:cs typeface="+mn-cs"/>
                      </a:rPr>
                      <m:t>𝒌</m:t>
                    </m:r>
                  </m:oMath>
                </a14:m>
                <a:r>
                  <a:rPr lang="en-US" altLang="zh-CN" sz="1200" kern="1200" dirty="0">
                    <a:solidFill>
                      <a:schemeClr val="tx1"/>
                    </a:solidFill>
                    <a:effectLst/>
                    <a:latin typeface="Arial" panose="020B0604020202020204" pitchFamily="34" charset="0"/>
                    <a:ea typeface="宋体" panose="02010600030101010101" pitchFamily="2" charset="-122"/>
                    <a:cs typeface="+mn-cs"/>
                  </a:rPr>
                  <a:t> </a:t>
                </a:r>
                <a:r>
                  <a:rPr lang="zh-CN" altLang="zh-CN" sz="1200" kern="1200" dirty="0">
                    <a:solidFill>
                      <a:schemeClr val="tx1"/>
                    </a:solidFill>
                    <a:effectLst/>
                    <a:latin typeface="Arial" panose="020B0604020202020204" pitchFamily="34" charset="0"/>
                    <a:ea typeface="宋体" panose="02010600030101010101" pitchFamily="2" charset="-122"/>
                    <a:cs typeface="+mn-cs"/>
                  </a:rPr>
                  <a:t>对应一个球形等能面，不同的</a:t>
                </a:r>
                <a14:m>
                  <m:oMath xmlns:m="http://schemas.openxmlformats.org/officeDocument/2006/math">
                    <m:sSub>
                      <m:sSubPr>
                        <m:ctrlPr>
                          <a:rPr lang="zh-CN" altLang="en-US" sz="1200" i="1" kern="1200" smtClean="0">
                            <a:solidFill>
                              <a:schemeClr val="tx1"/>
                            </a:solidFill>
                            <a:latin typeface="Cambria Math" panose="02040503050406030204" pitchFamily="18" charset="0"/>
                            <a:ea typeface="宋体" panose="02010600030101010101" pitchFamily="2" charset="-122"/>
                            <a:cs typeface="+mn-cs"/>
                          </a:rPr>
                        </m:ctrlPr>
                      </m:sSubPr>
                      <m:e>
                        <m:r>
                          <a:rPr lang="en-US" altLang="zh-CN" sz="1200" b="0" i="1" kern="1200" smtClean="0">
                            <a:solidFill>
                              <a:schemeClr val="tx1"/>
                            </a:solidFill>
                            <a:latin typeface="Cambria Math" panose="02040503050406030204" pitchFamily="18" charset="0"/>
                            <a:ea typeface="宋体" panose="02010600030101010101" pitchFamily="2" charset="-122"/>
                            <a:cs typeface="+mn-cs"/>
                          </a:rPr>
                          <m:t>𝑘</m:t>
                        </m:r>
                      </m:e>
                      <m:sub>
                        <m:r>
                          <a:rPr lang="zh-CN" altLang="en-US" sz="1200" i="1" kern="1200">
                            <a:solidFill>
                              <a:schemeClr val="tx1"/>
                            </a:solidFill>
                            <a:latin typeface="Cambria Math" panose="02040503050406030204" pitchFamily="18" charset="0"/>
                            <a:ea typeface="宋体" panose="02010600030101010101" pitchFamily="2" charset="-122"/>
                            <a:cs typeface="+mn-cs"/>
                          </a:rPr>
                          <m:t>𝑥</m:t>
                        </m:r>
                      </m:sub>
                    </m:sSub>
                    <m:r>
                      <a:rPr lang="zh-CN" altLang="en-US" sz="1200" i="1" kern="1200">
                        <a:solidFill>
                          <a:schemeClr val="tx1"/>
                        </a:solidFill>
                        <a:latin typeface="Cambria Math" panose="02040503050406030204" pitchFamily="18" charset="0"/>
                        <a:ea typeface="宋体" panose="02010600030101010101" pitchFamily="2" charset="-122"/>
                        <a:cs typeface="+mn-cs"/>
                      </a:rPr>
                      <m:t>、</m:t>
                    </m:r>
                    <m:sSub>
                      <m:sSubPr>
                        <m:ctrlPr>
                          <a:rPr lang="zh-CN" altLang="en-US" sz="1200" i="1" kern="1200">
                            <a:solidFill>
                              <a:schemeClr val="tx1"/>
                            </a:solidFill>
                            <a:latin typeface="Cambria Math" panose="02040503050406030204" pitchFamily="18" charset="0"/>
                            <a:ea typeface="宋体" panose="02010600030101010101" pitchFamily="2" charset="-122"/>
                            <a:cs typeface="+mn-cs"/>
                          </a:rPr>
                        </m:ctrlPr>
                      </m:sSubPr>
                      <m:e>
                        <m:r>
                          <a:rPr lang="en-US" altLang="zh-CN" sz="1200" b="0" i="1" kern="1200" smtClean="0">
                            <a:solidFill>
                              <a:schemeClr val="tx1"/>
                            </a:solidFill>
                            <a:latin typeface="Cambria Math" panose="02040503050406030204" pitchFamily="18" charset="0"/>
                            <a:ea typeface="宋体" panose="02010600030101010101" pitchFamily="2" charset="-122"/>
                            <a:cs typeface="+mn-cs"/>
                          </a:rPr>
                          <m:t>𝑘</m:t>
                        </m:r>
                      </m:e>
                      <m:sub>
                        <m:r>
                          <a:rPr lang="zh-CN" altLang="en-US" sz="1200" i="1" kern="1200">
                            <a:solidFill>
                              <a:schemeClr val="tx1"/>
                            </a:solidFill>
                            <a:latin typeface="Cambria Math" panose="02040503050406030204" pitchFamily="18" charset="0"/>
                            <a:ea typeface="宋体" panose="02010600030101010101" pitchFamily="2" charset="-122"/>
                            <a:cs typeface="+mn-cs"/>
                          </a:rPr>
                          <m:t>𝑦</m:t>
                        </m:r>
                      </m:sub>
                    </m:sSub>
                    <m:r>
                      <a:rPr lang="zh-CN" altLang="en-US" sz="1200" i="1" kern="1200">
                        <a:solidFill>
                          <a:schemeClr val="tx1"/>
                        </a:solidFill>
                        <a:latin typeface="Cambria Math" panose="02040503050406030204" pitchFamily="18" charset="0"/>
                        <a:ea typeface="宋体" panose="02010600030101010101" pitchFamily="2" charset="-122"/>
                        <a:cs typeface="+mn-cs"/>
                      </a:rPr>
                      <m:t>、</m:t>
                    </m:r>
                    <m:sSub>
                      <m:sSubPr>
                        <m:ctrlPr>
                          <a:rPr lang="zh-CN" altLang="en-US" sz="1200" i="1" kern="1200">
                            <a:solidFill>
                              <a:schemeClr val="tx1"/>
                            </a:solidFill>
                            <a:latin typeface="Cambria Math" panose="02040503050406030204" pitchFamily="18" charset="0"/>
                            <a:ea typeface="宋体" panose="02010600030101010101" pitchFamily="2" charset="-122"/>
                            <a:cs typeface="+mn-cs"/>
                          </a:rPr>
                        </m:ctrlPr>
                      </m:sSubPr>
                      <m:e>
                        <m:r>
                          <a:rPr lang="en-US" altLang="zh-CN" sz="1200" b="0" i="1" kern="1200" smtClean="0">
                            <a:solidFill>
                              <a:schemeClr val="tx1"/>
                            </a:solidFill>
                            <a:latin typeface="Cambria Math" panose="02040503050406030204" pitchFamily="18" charset="0"/>
                            <a:ea typeface="宋体" panose="02010600030101010101" pitchFamily="2" charset="-122"/>
                            <a:cs typeface="+mn-cs"/>
                          </a:rPr>
                          <m:t>𝑘</m:t>
                        </m:r>
                      </m:e>
                      <m:sub>
                        <m:r>
                          <a:rPr lang="zh-CN" altLang="en-US" sz="1200" i="1" kern="1200">
                            <a:solidFill>
                              <a:schemeClr val="tx1"/>
                            </a:solidFill>
                            <a:latin typeface="Cambria Math" panose="02040503050406030204" pitchFamily="18" charset="0"/>
                            <a:ea typeface="宋体" panose="02010600030101010101" pitchFamily="2" charset="-122"/>
                            <a:cs typeface="+mn-cs"/>
                          </a:rPr>
                          <m:t>𝑧</m:t>
                        </m:r>
                      </m:sub>
                    </m:sSub>
                  </m:oMath>
                </a14:m>
                <a:r>
                  <a:rPr lang="zh-CN" altLang="zh-CN" sz="1200" kern="1200" dirty="0">
                    <a:solidFill>
                      <a:schemeClr val="tx1"/>
                    </a:solidFill>
                    <a:effectLst/>
                    <a:latin typeface="Arial" panose="020B0604020202020204" pitchFamily="34" charset="0"/>
                    <a:ea typeface="宋体" panose="02010600030101010101" pitchFamily="2" charset="-122"/>
                    <a:cs typeface="+mn-cs"/>
                  </a:rPr>
                  <a:t>对应不同的电子状态</a:t>
                </a:r>
                <a:r>
                  <a:rPr lang="en-US" altLang="zh-CN" sz="1200" kern="1200" dirty="0">
                    <a:solidFill>
                      <a:schemeClr val="tx1"/>
                    </a:solidFill>
                    <a:effectLst/>
                    <a:latin typeface="Arial" panose="020B0604020202020204" pitchFamily="34" charset="0"/>
                    <a:ea typeface="宋体" panose="02010600030101010101" pitchFamily="2" charset="-122"/>
                    <a:cs typeface="+mn-cs"/>
                  </a:rPr>
                  <a:t>, </a:t>
                </a:r>
                <a:r>
                  <a:rPr lang="zh-CN" altLang="zh-CN" sz="1200" kern="1200" dirty="0">
                    <a:solidFill>
                      <a:schemeClr val="tx1"/>
                    </a:solidFill>
                    <a:effectLst/>
                    <a:latin typeface="Arial" panose="020B0604020202020204" pitchFamily="34" charset="0"/>
                    <a:ea typeface="宋体" panose="02010600030101010101" pitchFamily="2" charset="-122"/>
                    <a:cs typeface="+mn-cs"/>
                  </a:rPr>
                  <a:t>球形等能面对应多个电子的状态。</a:t>
                </a:r>
                <a:endParaRPr lang="en-US" altLang="zh-CN" sz="1200" kern="1200" dirty="0">
                  <a:solidFill>
                    <a:schemeClr val="tx1"/>
                  </a:solidFill>
                  <a:effectLst/>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200" kern="1200" dirty="0">
                    <a:solidFill>
                      <a:schemeClr val="tx1"/>
                    </a:solidFill>
                    <a:effectLst/>
                    <a:latin typeface="Arial" panose="020B0604020202020204" pitchFamily="34" charset="0"/>
                    <a:ea typeface="宋体" panose="02010600030101010101" pitchFamily="2" charset="-122"/>
                    <a:cs typeface="+mn-cs"/>
                  </a:rPr>
                  <a:t>在能量为</a:t>
                </a:r>
                <a14:m>
                  <m:oMath xmlns:m="http://schemas.openxmlformats.org/officeDocument/2006/math">
                    <m:r>
                      <a:rPr lang="zh-CN" altLang="en-US" sz="1200" i="1" kern="1200" smtClean="0">
                        <a:solidFill>
                          <a:schemeClr val="tx1"/>
                        </a:solidFill>
                        <a:latin typeface="Cambria Math" panose="02040503050406030204" pitchFamily="18" charset="0"/>
                        <a:ea typeface="宋体" panose="02010600030101010101" pitchFamily="2" charset="-122"/>
                        <a:cs typeface="+mn-cs"/>
                      </a:rPr>
                      <m:t>𝐸</m:t>
                    </m:r>
                  </m:oMath>
                </a14:m>
                <a:r>
                  <a:rPr lang="zh-CN" altLang="zh-CN" sz="1200" kern="1200" dirty="0">
                    <a:solidFill>
                      <a:schemeClr val="tx1"/>
                    </a:solidFill>
                    <a:effectLst/>
                    <a:latin typeface="Arial" panose="020B0604020202020204" pitchFamily="34" charset="0"/>
                    <a:ea typeface="宋体" panose="02010600030101010101" pitchFamily="2" charset="-122"/>
                    <a:cs typeface="+mn-cs"/>
                  </a:rPr>
                  <a:t>的等能面形成的球体中，波矢</a:t>
                </a:r>
                <a14:m>
                  <m:oMath xmlns:m="http://schemas.openxmlformats.org/officeDocument/2006/math">
                    <m:r>
                      <a:rPr lang="zh-CN" altLang="en-US" sz="1200" b="1" i="1" kern="1200" smtClean="0">
                        <a:solidFill>
                          <a:schemeClr val="tx1"/>
                        </a:solidFill>
                        <a:latin typeface="Cambria Math" panose="02040503050406030204" pitchFamily="18" charset="0"/>
                        <a:ea typeface="宋体" panose="02010600030101010101" pitchFamily="2" charset="-122"/>
                        <a:cs typeface="+mn-cs"/>
                      </a:rPr>
                      <m:t>𝒌</m:t>
                    </m:r>
                  </m:oMath>
                </a14:m>
                <a:r>
                  <a:rPr lang="en-US" altLang="zh-CN" sz="1200" kern="1200" dirty="0">
                    <a:solidFill>
                      <a:schemeClr val="tx1"/>
                    </a:solidFill>
                    <a:effectLst/>
                    <a:latin typeface="Arial" panose="020B0604020202020204" pitchFamily="34" charset="0"/>
                    <a:ea typeface="宋体" panose="02010600030101010101" pitchFamily="2" charset="-122"/>
                    <a:cs typeface="+mn-cs"/>
                  </a:rPr>
                  <a:t> </a:t>
                </a:r>
                <a:r>
                  <a:rPr lang="zh-CN" altLang="zh-CN" sz="1200" kern="1200" dirty="0">
                    <a:solidFill>
                      <a:schemeClr val="tx1"/>
                    </a:solidFill>
                    <a:effectLst/>
                    <a:latin typeface="Arial" panose="020B0604020202020204" pitchFamily="34" charset="0"/>
                    <a:ea typeface="宋体" panose="02010600030101010101" pitchFamily="2" charset="-122"/>
                    <a:cs typeface="+mn-cs"/>
                  </a:rPr>
                  <a:t>允许的取值总数为</a:t>
                </a:r>
                <a:r>
                  <a:rPr lang="en-US" altLang="zh-CN" sz="1200" kern="1200" dirty="0">
                    <a:solidFill>
                      <a:schemeClr val="tx1"/>
                    </a:solidFill>
                    <a:effectLst/>
                    <a:latin typeface="Arial" panose="020B0604020202020204" pitchFamily="34" charset="0"/>
                    <a:ea typeface="宋体" panose="02010600030101010101" pitchFamily="2" charset="-122"/>
                    <a:cs typeface="+mn-cs"/>
                  </a:rPr>
                  <a:t>:</a:t>
                </a:r>
                <a:endParaRPr lang="zh-CN" altLang="zh-CN" sz="1200" kern="1200" dirty="0">
                  <a:solidFill>
                    <a:schemeClr val="tx1"/>
                  </a:solidFill>
                  <a:effectLst/>
                  <a:latin typeface="Arial" panose="020B0604020202020204" pitchFamily="34" charset="0"/>
                  <a:ea typeface="宋体" panose="02010600030101010101" pitchFamily="2" charset="-122"/>
                  <a:cs typeface="+mn-cs"/>
                </a:endParaRPr>
              </a:p>
              <a:p>
                <a:pPr/>
                <a14:m>
                  <m:oMathPara xmlns:m="http://schemas.openxmlformats.org/officeDocument/2006/math">
                    <m:oMathParaPr>
                      <m:jc m:val="centerGroup"/>
                    </m:oMathParaPr>
                    <m:oMath xmlns:m="http://schemas.openxmlformats.org/officeDocument/2006/math">
                      <m:r>
                        <a:rPr lang="zh-CN" altLang="en-US" sz="1200" i="1" kern="1200" smtClean="0">
                          <a:solidFill>
                            <a:schemeClr val="tx1"/>
                          </a:solidFill>
                          <a:latin typeface="Cambria Math" panose="02040503050406030204" pitchFamily="18" charset="0"/>
                          <a:ea typeface="宋体" panose="02010600030101010101" pitchFamily="2" charset="-122"/>
                          <a:cs typeface="+mn-cs"/>
                        </a:rPr>
                        <m:t>𝜌</m:t>
                      </m:r>
                      <m:r>
                        <a:rPr lang="zh-CN" altLang="en-US" sz="1200" i="0" kern="1200">
                          <a:solidFill>
                            <a:schemeClr val="tx1"/>
                          </a:solidFill>
                          <a:latin typeface="Cambria Math" panose="02040503050406030204" pitchFamily="18" charset="0"/>
                          <a:ea typeface="宋体" panose="02010600030101010101" pitchFamily="2" charset="-122"/>
                          <a:cs typeface="+mn-cs"/>
                        </a:rPr>
                        <m:t>(</m:t>
                      </m:r>
                      <m:r>
                        <a:rPr lang="zh-CN" altLang="en-US" sz="1200" i="1" kern="1200">
                          <a:solidFill>
                            <a:schemeClr val="tx1"/>
                          </a:solidFill>
                          <a:latin typeface="Cambria Math" panose="02040503050406030204" pitchFamily="18" charset="0"/>
                          <a:ea typeface="宋体" panose="02010600030101010101" pitchFamily="2" charset="-122"/>
                          <a:cs typeface="+mn-cs"/>
                        </a:rPr>
                        <m:t>𝑘</m:t>
                      </m:r>
                      <m:r>
                        <a:rPr lang="zh-CN" altLang="en-US" sz="1200" i="0" kern="1200">
                          <a:solidFill>
                            <a:schemeClr val="tx1"/>
                          </a:solidFill>
                          <a:latin typeface="Cambria Math" panose="02040503050406030204" pitchFamily="18" charset="0"/>
                          <a:ea typeface="宋体" panose="02010600030101010101" pitchFamily="2" charset="-122"/>
                          <a:cs typeface="+mn-cs"/>
                        </a:rPr>
                        <m:t>)⋅</m:t>
                      </m:r>
                      <m:f>
                        <m:fPr>
                          <m:ctrlPr>
                            <a:rPr lang="zh-CN" altLang="en-US" sz="1200" i="1" kern="1200">
                              <a:solidFill>
                                <a:schemeClr val="tx1"/>
                              </a:solidFill>
                              <a:latin typeface="Cambria Math" panose="02040503050406030204" pitchFamily="18" charset="0"/>
                              <a:ea typeface="宋体" panose="02010600030101010101" pitchFamily="2" charset="-122"/>
                              <a:cs typeface="+mn-cs"/>
                            </a:rPr>
                          </m:ctrlPr>
                        </m:fPr>
                        <m:num>
                          <m:r>
                            <a:rPr lang="zh-CN" altLang="en-US" sz="1200" i="0" kern="1200">
                              <a:solidFill>
                                <a:schemeClr val="tx1"/>
                              </a:solidFill>
                              <a:latin typeface="Cambria Math" panose="02040503050406030204" pitchFamily="18" charset="0"/>
                              <a:ea typeface="宋体" panose="02010600030101010101" pitchFamily="2" charset="-122"/>
                              <a:cs typeface="+mn-cs"/>
                            </a:rPr>
                            <m:t>4</m:t>
                          </m:r>
                        </m:num>
                        <m:den>
                          <m:r>
                            <a:rPr lang="zh-CN" altLang="en-US" sz="1200" i="0" kern="1200">
                              <a:solidFill>
                                <a:schemeClr val="tx1"/>
                              </a:solidFill>
                              <a:latin typeface="Cambria Math" panose="02040503050406030204" pitchFamily="18" charset="0"/>
                              <a:ea typeface="宋体" panose="02010600030101010101" pitchFamily="2" charset="-122"/>
                              <a:cs typeface="+mn-cs"/>
                            </a:rPr>
                            <m:t>3</m:t>
                          </m:r>
                        </m:den>
                      </m:f>
                      <m:r>
                        <a:rPr lang="zh-CN" altLang="en-US" sz="1200" i="1" kern="1200">
                          <a:solidFill>
                            <a:schemeClr val="tx1"/>
                          </a:solidFill>
                          <a:latin typeface="Cambria Math" panose="02040503050406030204" pitchFamily="18" charset="0"/>
                          <a:ea typeface="宋体" panose="02010600030101010101" pitchFamily="2" charset="-122"/>
                          <a:cs typeface="+mn-cs"/>
                        </a:rPr>
                        <m:t>𝜋</m:t>
                      </m:r>
                      <m:sSup>
                        <m:sSupPr>
                          <m:ctrlPr>
                            <a:rPr lang="zh-CN" altLang="en-US" sz="1200" i="1" kern="1200">
                              <a:solidFill>
                                <a:schemeClr val="tx1"/>
                              </a:solidFill>
                              <a:latin typeface="Cambria Math" panose="02040503050406030204" pitchFamily="18" charset="0"/>
                              <a:ea typeface="宋体" panose="02010600030101010101" pitchFamily="2" charset="-122"/>
                              <a:cs typeface="+mn-cs"/>
                            </a:rPr>
                          </m:ctrlPr>
                        </m:sSupPr>
                        <m:e>
                          <m:r>
                            <a:rPr lang="zh-CN" altLang="en-US" sz="1200" i="0" kern="1200">
                              <a:solidFill>
                                <a:schemeClr val="tx1"/>
                              </a:solidFill>
                              <a:latin typeface="Cambria Math" panose="02040503050406030204" pitchFamily="18" charset="0"/>
                              <a:ea typeface="宋体" panose="02010600030101010101" pitchFamily="2" charset="-122"/>
                              <a:cs typeface="+mn-cs"/>
                            </a:rPr>
                            <m:t>|</m:t>
                          </m:r>
                          <m:r>
                            <a:rPr lang="zh-CN" altLang="en-US" sz="1200" i="1" kern="1200">
                              <a:solidFill>
                                <a:schemeClr val="tx1"/>
                              </a:solidFill>
                              <a:latin typeface="Cambria Math" panose="02040503050406030204" pitchFamily="18" charset="0"/>
                              <a:ea typeface="宋体" panose="02010600030101010101" pitchFamily="2" charset="-122"/>
                              <a:cs typeface="+mn-cs"/>
                            </a:rPr>
                            <m:t>𝑘</m:t>
                          </m:r>
                          <m:r>
                            <a:rPr lang="zh-CN" altLang="en-US" sz="1200" i="0" kern="1200">
                              <a:solidFill>
                                <a:schemeClr val="tx1"/>
                              </a:solidFill>
                              <a:latin typeface="Cambria Math" panose="02040503050406030204" pitchFamily="18" charset="0"/>
                              <a:ea typeface="宋体" panose="02010600030101010101" pitchFamily="2" charset="-122"/>
                              <a:cs typeface="+mn-cs"/>
                            </a:rPr>
                            <m:t>|</m:t>
                          </m:r>
                        </m:e>
                        <m:sup>
                          <m:r>
                            <a:rPr lang="zh-CN" altLang="en-US" sz="1200" i="0" kern="1200">
                              <a:solidFill>
                                <a:schemeClr val="tx1"/>
                              </a:solidFill>
                              <a:latin typeface="Cambria Math" panose="02040503050406030204" pitchFamily="18" charset="0"/>
                              <a:ea typeface="宋体" panose="02010600030101010101" pitchFamily="2" charset="-122"/>
                              <a:cs typeface="+mn-cs"/>
                            </a:rPr>
                            <m:t>3</m:t>
                          </m:r>
                        </m:sup>
                      </m:sSup>
                    </m:oMath>
                  </m:oMathPara>
                </a14:m>
                <a:endParaRPr lang="zh-CN" altLang="en-US" dirty="0"/>
              </a:p>
            </p:txBody>
          </p:sp>
        </mc:Choice>
        <mc:Fallback xmlns="">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200" kern="1200" dirty="0">
                    <a:solidFill>
                      <a:schemeClr val="tx1"/>
                    </a:solidFill>
                    <a:effectLst/>
                    <a:latin typeface="Arial" panose="020B0604020202020204" pitchFamily="34" charset="0"/>
                    <a:ea typeface="宋体" panose="02010600030101010101" pitchFamily="2" charset="-122"/>
                    <a:cs typeface="+mn-cs"/>
                  </a:rPr>
                  <a:t>一个确定的</a:t>
                </a:r>
                <a:r>
                  <a:rPr lang="en-US" altLang="zh-CN" sz="1200" kern="1200" dirty="0">
                    <a:solidFill>
                      <a:schemeClr val="tx1"/>
                    </a:solidFill>
                    <a:effectLst/>
                    <a:latin typeface="Arial" panose="020B0604020202020204" pitchFamily="34" charset="0"/>
                    <a:ea typeface="宋体" panose="02010600030101010101" pitchFamily="2" charset="-122"/>
                    <a:cs typeface="+mn-cs"/>
                  </a:rPr>
                  <a:t> </a:t>
                </a:r>
                <a:r>
                  <a:rPr lang="zh-CN" altLang="zh-CN" sz="1200" kern="1200" dirty="0">
                    <a:solidFill>
                      <a:schemeClr val="tx1"/>
                    </a:solidFill>
                    <a:effectLst/>
                    <a:latin typeface="Arial" panose="020B0604020202020204" pitchFamily="34" charset="0"/>
                    <a:ea typeface="宋体" panose="02010600030101010101" pitchFamily="2" charset="-122"/>
                    <a:cs typeface="+mn-cs"/>
                  </a:rPr>
                  <a:t>对应一个球形等能面，不同的</a:t>
                </a:r>
                <a:r>
                  <a:rPr lang="en-US" altLang="zh-CN" sz="1200" i="1" kern="1200" dirty="0" err="1">
                    <a:solidFill>
                      <a:schemeClr val="tx1"/>
                    </a:solidFill>
                    <a:effectLst/>
                    <a:latin typeface="Arial" panose="020B0604020202020204" pitchFamily="34" charset="0"/>
                    <a:ea typeface="宋体" panose="02010600030101010101" pitchFamily="2" charset="-122"/>
                    <a:cs typeface="+mn-cs"/>
                  </a:rPr>
                  <a:t>k</a:t>
                </a:r>
                <a:r>
                  <a:rPr lang="en-US" altLang="zh-CN" sz="1200" i="1" kern="1200" baseline="-25000" dirty="0" err="1">
                    <a:solidFill>
                      <a:schemeClr val="tx1"/>
                    </a:solidFill>
                    <a:effectLst/>
                    <a:latin typeface="Arial" panose="020B0604020202020204" pitchFamily="34" charset="0"/>
                    <a:ea typeface="宋体" panose="02010600030101010101" pitchFamily="2" charset="-122"/>
                    <a:cs typeface="+mn-cs"/>
                  </a:rPr>
                  <a:t>x</a:t>
                </a:r>
                <a:r>
                  <a:rPr lang="zh-CN" altLang="zh-CN" sz="1200" kern="1200" dirty="0">
                    <a:solidFill>
                      <a:schemeClr val="tx1"/>
                    </a:solidFill>
                    <a:effectLst/>
                    <a:latin typeface="Arial" panose="020B0604020202020204" pitchFamily="34" charset="0"/>
                    <a:ea typeface="宋体" panose="02010600030101010101" pitchFamily="2" charset="-122"/>
                    <a:cs typeface="+mn-cs"/>
                  </a:rPr>
                  <a:t>、</a:t>
                </a:r>
                <a:r>
                  <a:rPr lang="en-US" altLang="zh-CN" sz="1200" i="1" kern="1200" dirty="0" err="1">
                    <a:solidFill>
                      <a:schemeClr val="tx1"/>
                    </a:solidFill>
                    <a:effectLst/>
                    <a:latin typeface="Arial" panose="020B0604020202020204" pitchFamily="34" charset="0"/>
                    <a:ea typeface="宋体" panose="02010600030101010101" pitchFamily="2" charset="-122"/>
                    <a:cs typeface="+mn-cs"/>
                  </a:rPr>
                  <a:t>k</a:t>
                </a:r>
                <a:r>
                  <a:rPr lang="en-US" altLang="zh-CN" sz="1200" i="1" kern="1200" baseline="-25000" dirty="0" err="1">
                    <a:solidFill>
                      <a:schemeClr val="tx1"/>
                    </a:solidFill>
                    <a:effectLst/>
                    <a:latin typeface="Arial" panose="020B0604020202020204" pitchFamily="34" charset="0"/>
                    <a:ea typeface="宋体" panose="02010600030101010101" pitchFamily="2" charset="-122"/>
                    <a:cs typeface="+mn-cs"/>
                  </a:rPr>
                  <a:t>y</a:t>
                </a:r>
                <a:r>
                  <a:rPr lang="zh-CN" altLang="zh-CN" sz="1200" kern="1200" dirty="0">
                    <a:solidFill>
                      <a:schemeClr val="tx1"/>
                    </a:solidFill>
                    <a:effectLst/>
                    <a:latin typeface="Arial" panose="020B0604020202020204" pitchFamily="34" charset="0"/>
                    <a:ea typeface="宋体" panose="02010600030101010101" pitchFamily="2" charset="-122"/>
                    <a:cs typeface="+mn-cs"/>
                  </a:rPr>
                  <a:t>、</a:t>
                </a:r>
                <a:r>
                  <a:rPr lang="en-US" altLang="zh-CN" sz="1200" i="1" kern="1200" dirty="0" err="1">
                    <a:solidFill>
                      <a:schemeClr val="tx1"/>
                    </a:solidFill>
                    <a:effectLst/>
                    <a:latin typeface="Arial" panose="020B0604020202020204" pitchFamily="34" charset="0"/>
                    <a:ea typeface="宋体" panose="02010600030101010101" pitchFamily="2" charset="-122"/>
                    <a:cs typeface="+mn-cs"/>
                  </a:rPr>
                  <a:t>k</a:t>
                </a:r>
                <a:r>
                  <a:rPr lang="en-US" altLang="zh-CN" sz="1200" i="1" kern="1200" baseline="-25000" dirty="0" err="1">
                    <a:solidFill>
                      <a:schemeClr val="tx1"/>
                    </a:solidFill>
                    <a:effectLst/>
                    <a:latin typeface="Arial" panose="020B0604020202020204" pitchFamily="34" charset="0"/>
                    <a:ea typeface="宋体" panose="02010600030101010101" pitchFamily="2" charset="-122"/>
                    <a:cs typeface="+mn-cs"/>
                  </a:rPr>
                  <a:t>z</a:t>
                </a:r>
                <a:r>
                  <a:rPr lang="zh-CN" altLang="zh-CN" sz="1200" kern="1200" dirty="0">
                    <a:solidFill>
                      <a:schemeClr val="tx1"/>
                    </a:solidFill>
                    <a:effectLst/>
                    <a:latin typeface="Arial" panose="020B0604020202020204" pitchFamily="34" charset="0"/>
                    <a:ea typeface="宋体" panose="02010600030101010101" pitchFamily="2" charset="-122"/>
                    <a:cs typeface="+mn-cs"/>
                  </a:rPr>
                  <a:t>对应不同的电子状态</a:t>
                </a:r>
                <a:r>
                  <a:rPr lang="en-US" altLang="zh-CN" sz="1200" kern="1200" dirty="0">
                    <a:solidFill>
                      <a:schemeClr val="tx1"/>
                    </a:solidFill>
                    <a:effectLst/>
                    <a:latin typeface="Arial" panose="020B0604020202020204" pitchFamily="34" charset="0"/>
                    <a:ea typeface="宋体" panose="02010600030101010101" pitchFamily="2" charset="-122"/>
                    <a:cs typeface="+mn-cs"/>
                  </a:rPr>
                  <a:t>, </a:t>
                </a:r>
                <a:r>
                  <a:rPr lang="zh-CN" altLang="zh-CN" sz="1200" kern="1200" dirty="0">
                    <a:solidFill>
                      <a:schemeClr val="tx1"/>
                    </a:solidFill>
                    <a:effectLst/>
                    <a:latin typeface="Arial" panose="020B0604020202020204" pitchFamily="34" charset="0"/>
                    <a:ea typeface="宋体" panose="02010600030101010101" pitchFamily="2" charset="-122"/>
                    <a:cs typeface="+mn-cs"/>
                  </a:rPr>
                  <a:t>球形等能面对应多个电子的状态。</a:t>
                </a:r>
                <a:endParaRPr lang="en-US" altLang="zh-CN" sz="1200" kern="1200" dirty="0">
                  <a:solidFill>
                    <a:schemeClr val="tx1"/>
                  </a:solidFill>
                  <a:effectLst/>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200" kern="1200" dirty="0">
                    <a:solidFill>
                      <a:schemeClr val="tx1"/>
                    </a:solidFill>
                    <a:effectLst/>
                    <a:latin typeface="Arial" panose="020B0604020202020204" pitchFamily="34" charset="0"/>
                    <a:ea typeface="宋体" panose="02010600030101010101" pitchFamily="2" charset="-122"/>
                    <a:cs typeface="+mn-cs"/>
                  </a:rPr>
                  <a:t>在能量为</a:t>
                </a:r>
                <a:r>
                  <a:rPr lang="en-US" altLang="zh-CN" sz="1200" i="1" kern="1200" dirty="0">
                    <a:solidFill>
                      <a:schemeClr val="tx1"/>
                    </a:solidFill>
                    <a:effectLst/>
                    <a:latin typeface="Arial" panose="020B0604020202020204" pitchFamily="34" charset="0"/>
                    <a:ea typeface="宋体" panose="02010600030101010101" pitchFamily="2" charset="-122"/>
                    <a:cs typeface="+mn-cs"/>
                  </a:rPr>
                  <a:t>E </a:t>
                </a:r>
                <a:r>
                  <a:rPr lang="zh-CN" altLang="zh-CN" sz="1200" kern="1200" dirty="0">
                    <a:solidFill>
                      <a:schemeClr val="tx1"/>
                    </a:solidFill>
                    <a:effectLst/>
                    <a:latin typeface="Arial" panose="020B0604020202020204" pitchFamily="34" charset="0"/>
                    <a:ea typeface="宋体" panose="02010600030101010101" pitchFamily="2" charset="-122"/>
                    <a:cs typeface="+mn-cs"/>
                  </a:rPr>
                  <a:t>的等能面形成的球体中，波矢</a:t>
                </a:r>
                <a:r>
                  <a:rPr lang="en-US" altLang="zh-CN" sz="1200" b="1" i="1" kern="1200" dirty="0">
                    <a:solidFill>
                      <a:schemeClr val="tx1"/>
                    </a:solidFill>
                    <a:effectLst/>
                    <a:latin typeface="Arial" panose="020B0604020202020204" pitchFamily="34" charset="0"/>
                    <a:ea typeface="宋体" panose="02010600030101010101" pitchFamily="2" charset="-122"/>
                    <a:cs typeface="+mn-cs"/>
                  </a:rPr>
                  <a:t>k</a:t>
                </a:r>
                <a:r>
                  <a:rPr lang="en-US" altLang="zh-CN" sz="1200" i="1" kern="1200" dirty="0">
                    <a:solidFill>
                      <a:schemeClr val="tx1"/>
                    </a:solidFill>
                    <a:effectLst/>
                    <a:latin typeface="Arial" panose="020B0604020202020204" pitchFamily="34" charset="0"/>
                    <a:ea typeface="宋体" panose="02010600030101010101" pitchFamily="2" charset="-122"/>
                    <a:cs typeface="+mn-cs"/>
                  </a:rPr>
                  <a:t> </a:t>
                </a:r>
                <a:r>
                  <a:rPr lang="zh-CN" altLang="zh-CN" sz="1200" kern="1200" dirty="0">
                    <a:solidFill>
                      <a:schemeClr val="tx1"/>
                    </a:solidFill>
                    <a:effectLst/>
                    <a:latin typeface="Arial" panose="020B0604020202020204" pitchFamily="34" charset="0"/>
                    <a:ea typeface="宋体" panose="02010600030101010101" pitchFamily="2" charset="-122"/>
                    <a:cs typeface="+mn-cs"/>
                  </a:rPr>
                  <a:t>允许的取值总数为</a:t>
                </a:r>
                <a:r>
                  <a:rPr lang="en-US" altLang="zh-CN" sz="1200" kern="1200" dirty="0">
                    <a:solidFill>
                      <a:schemeClr val="tx1"/>
                    </a:solidFill>
                    <a:effectLst/>
                    <a:latin typeface="Arial" panose="020B0604020202020204" pitchFamily="34" charset="0"/>
                    <a:ea typeface="宋体" panose="02010600030101010101" pitchFamily="2" charset="-122"/>
                    <a:cs typeface="+mn-cs"/>
                  </a:rPr>
                  <a:t>:</a:t>
                </a:r>
                <a:endParaRPr lang="zh-CN" altLang="zh-CN" sz="1200" kern="1200" dirty="0">
                  <a:solidFill>
                    <a:schemeClr val="tx1"/>
                  </a:solidFill>
                  <a:effectLst/>
                  <a:latin typeface="Arial" panose="020B0604020202020204" pitchFamily="34" charset="0"/>
                  <a:ea typeface="宋体" panose="02010600030101010101" pitchFamily="2" charset="-122"/>
                  <a:cs typeface="+mn-cs"/>
                </a:endParaRPr>
              </a:p>
              <a:p>
                <a:r>
                  <a:rPr lang="zh-CN" altLang="en-US" sz="1200" i="0" kern="1200">
                    <a:solidFill>
                      <a:schemeClr val="tx1"/>
                    </a:solidFill>
                    <a:latin typeface="Arial" panose="020B0604020202020204" pitchFamily="34" charset="0"/>
                    <a:ea typeface="宋体" panose="02010600030101010101" pitchFamily="2" charset="-122"/>
                    <a:cs typeface="+mn-cs"/>
                  </a:rPr>
                  <a:t>𝜌(𝑘)⋅4/3 𝜋〖|𝑘|〗^3</a:t>
                </a:r>
                <a:endParaRPr lang="zh-CN" altLang="en-US" dirty="0"/>
              </a:p>
            </p:txBody>
          </p:sp>
        </mc:Fallback>
      </mc:AlternateContent>
      <p:sp>
        <p:nvSpPr>
          <p:cNvPr id="4" name="灯片编号占位符 3"/>
          <p:cNvSpPr>
            <a:spLocks noGrp="1"/>
          </p:cNvSpPr>
          <p:nvPr>
            <p:ph type="sldNum" sz="quarter" idx="5"/>
          </p:nvPr>
        </p:nvSpPr>
        <p:spPr/>
        <p:txBody>
          <a:bodyPr/>
          <a:lstStyle/>
          <a:p>
            <a:fld id="{8AAA2DB7-8973-4964-8E83-0FC396AC9B6B}" type="slidenum">
              <a:rPr lang="en-US" altLang="zh-CN" smtClean="0"/>
              <a:t>29</a:t>
            </a:fld>
            <a:endParaRPr lang="en-US" altLang="zh-CN"/>
          </a:p>
        </p:txBody>
      </p:sp>
    </p:spTree>
    <p:extLst>
      <p:ext uri="{BB962C8B-B14F-4D97-AF65-F5344CB8AC3E}">
        <p14:creationId xmlns:p14="http://schemas.microsoft.com/office/powerpoint/2010/main" val="38552952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effectLst/>
                <a:latin typeface="Arial" panose="020B0604020202020204" pitchFamily="34" charset="0"/>
                <a:ea typeface="宋体" panose="02010600030101010101" pitchFamily="2" charset="-122"/>
                <a:cs typeface="+mn-cs"/>
              </a:rPr>
              <a:t>首先回顾一下固体电子论的发展史。</a:t>
            </a:r>
            <a:r>
              <a:rPr lang="en-US" altLang="zh-CN" sz="1200" kern="1200" dirty="0">
                <a:solidFill>
                  <a:schemeClr val="tx1"/>
                </a:solidFill>
                <a:effectLst/>
                <a:latin typeface="Arial" panose="020B0604020202020204" pitchFamily="34" charset="0"/>
                <a:ea typeface="宋体" panose="02010600030101010101" pitchFamily="2" charset="-122"/>
                <a:cs typeface="+mn-cs"/>
              </a:rPr>
              <a:t>1900</a:t>
            </a:r>
            <a:r>
              <a:rPr lang="zh-CN" altLang="zh-CN" sz="1200" kern="1200" dirty="0">
                <a:solidFill>
                  <a:schemeClr val="tx1"/>
                </a:solidFill>
                <a:effectLst/>
                <a:latin typeface="Arial" panose="020B0604020202020204" pitchFamily="34" charset="0"/>
                <a:ea typeface="宋体" panose="02010600030101010101" pitchFamily="2" charset="-122"/>
                <a:cs typeface="+mn-cs"/>
              </a:rPr>
              <a:t>年，德鲁德借用气体分子运动论提出了基于“电子气”的经典自由电子论。</a:t>
            </a:r>
            <a:endParaRPr lang="zh-CN" altLang="en-US" dirty="0"/>
          </a:p>
        </p:txBody>
      </p:sp>
      <p:sp>
        <p:nvSpPr>
          <p:cNvPr id="4" name="灯片编号占位符 3"/>
          <p:cNvSpPr>
            <a:spLocks noGrp="1"/>
          </p:cNvSpPr>
          <p:nvPr>
            <p:ph type="sldNum" sz="quarter" idx="5"/>
          </p:nvPr>
        </p:nvSpPr>
        <p:spPr/>
        <p:txBody>
          <a:bodyPr/>
          <a:lstStyle/>
          <a:p>
            <a:fld id="{8AAA2DB7-8973-4964-8E83-0FC396AC9B6B}" type="slidenum">
              <a:rPr lang="en-US" altLang="zh-CN" smtClean="0"/>
              <a:t>3</a:t>
            </a:fld>
            <a:endParaRPr lang="en-US" altLang="zh-CN"/>
          </a:p>
        </p:txBody>
      </p:sp>
    </p:spTree>
    <p:extLst>
      <p:ext uri="{BB962C8B-B14F-4D97-AF65-F5344CB8AC3E}">
        <p14:creationId xmlns:p14="http://schemas.microsoft.com/office/powerpoint/2010/main" val="103809709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200" kern="1200" dirty="0">
                    <a:solidFill>
                      <a:schemeClr val="tx1"/>
                    </a:solidFill>
                    <a:effectLst/>
                    <a:latin typeface="Arial" panose="020B0604020202020204" pitchFamily="34" charset="0"/>
                    <a:ea typeface="宋体" panose="02010600030101010101" pitchFamily="2" charset="-122"/>
                    <a:cs typeface="+mn-cs"/>
                  </a:rPr>
                  <a:t>如前所述，每一个</a:t>
                </a:r>
                <a14:m>
                  <m:oMath xmlns:m="http://schemas.openxmlformats.org/officeDocument/2006/math">
                    <m:r>
                      <a:rPr lang="zh-CN" altLang="en-US" sz="1200" b="1" i="1" kern="1200" smtClean="0">
                        <a:solidFill>
                          <a:schemeClr val="tx1"/>
                        </a:solidFill>
                        <a:latin typeface="Cambria Math" panose="02040503050406030204" pitchFamily="18" charset="0"/>
                        <a:ea typeface="宋体" panose="02010600030101010101" pitchFamily="2" charset="-122"/>
                        <a:cs typeface="+mn-cs"/>
                      </a:rPr>
                      <m:t>𝒌</m:t>
                    </m:r>
                  </m:oMath>
                </a14:m>
                <a:r>
                  <a:rPr lang="zh-CN" altLang="zh-CN" sz="1200" kern="1200" dirty="0">
                    <a:solidFill>
                      <a:schemeClr val="tx1"/>
                    </a:solidFill>
                    <a:effectLst/>
                    <a:latin typeface="Arial" panose="020B0604020202020204" pitchFamily="34" charset="0"/>
                    <a:ea typeface="宋体" panose="02010600030101010101" pitchFamily="2" charset="-122"/>
                    <a:cs typeface="+mn-cs"/>
                  </a:rPr>
                  <a:t>的取值确定一个电子能级。考虑电子自旋，每一个能级可以填充自旋方向相反的两个电子。所以能量为</a:t>
                </a:r>
                <a14:m>
                  <m:oMath xmlns:m="http://schemas.openxmlformats.org/officeDocument/2006/math">
                    <m:r>
                      <a:rPr lang="zh-CN" altLang="en-US" sz="1200" i="1" kern="1200" smtClean="0">
                        <a:solidFill>
                          <a:schemeClr val="tx1"/>
                        </a:solidFill>
                        <a:latin typeface="Cambria Math" panose="02040503050406030204" pitchFamily="18" charset="0"/>
                        <a:ea typeface="宋体" panose="02010600030101010101" pitchFamily="2" charset="-122"/>
                        <a:cs typeface="+mn-cs"/>
                      </a:rPr>
                      <m:t>𝐸</m:t>
                    </m:r>
                  </m:oMath>
                </a14:m>
                <a:r>
                  <a:rPr lang="zh-CN" altLang="zh-CN" sz="1200" kern="1200" dirty="0">
                    <a:solidFill>
                      <a:schemeClr val="tx1"/>
                    </a:solidFill>
                    <a:effectLst/>
                    <a:latin typeface="Arial" panose="020B0604020202020204" pitchFamily="34" charset="0"/>
                    <a:ea typeface="宋体" panose="02010600030101010101" pitchFamily="2" charset="-122"/>
                    <a:cs typeface="+mn-cs"/>
                  </a:rPr>
                  <a:t>的球体中，电子能态总数为：</a:t>
                </a:r>
              </a:p>
              <a:p>
                <a:pPr/>
                <a14:m>
                  <m:oMathPara xmlns:m="http://schemas.openxmlformats.org/officeDocument/2006/math">
                    <m:oMathParaPr>
                      <m:jc m:val="centerGroup"/>
                    </m:oMathParaPr>
                    <m:oMath xmlns:m="http://schemas.openxmlformats.org/officeDocument/2006/math">
                      <m:r>
                        <a:rPr lang="zh-CN" altLang="en-US" sz="1200" i="1" kern="1200" smtClean="0">
                          <a:solidFill>
                            <a:schemeClr val="tx1"/>
                          </a:solidFill>
                          <a:latin typeface="Cambria Math" panose="02040503050406030204" pitchFamily="18" charset="0"/>
                          <a:ea typeface="宋体" panose="02010600030101010101" pitchFamily="2" charset="-122"/>
                          <a:cs typeface="+mn-cs"/>
                        </a:rPr>
                        <m:t>𝑍</m:t>
                      </m:r>
                      <m:r>
                        <a:rPr lang="zh-CN" altLang="en-US" sz="1200" i="0" kern="1200">
                          <a:solidFill>
                            <a:schemeClr val="tx1"/>
                          </a:solidFill>
                          <a:latin typeface="Cambria Math" panose="02040503050406030204" pitchFamily="18" charset="0"/>
                          <a:ea typeface="宋体" panose="02010600030101010101" pitchFamily="2" charset="-122"/>
                          <a:cs typeface="+mn-cs"/>
                        </a:rPr>
                        <m:t>(</m:t>
                      </m:r>
                      <m:r>
                        <a:rPr lang="zh-CN" altLang="en-US" sz="1200" i="1" kern="1200">
                          <a:solidFill>
                            <a:schemeClr val="tx1"/>
                          </a:solidFill>
                          <a:latin typeface="Cambria Math" panose="02040503050406030204" pitchFamily="18" charset="0"/>
                          <a:ea typeface="宋体" panose="02010600030101010101" pitchFamily="2" charset="-122"/>
                          <a:cs typeface="+mn-cs"/>
                        </a:rPr>
                        <m:t>𝐸</m:t>
                      </m:r>
                      <m:r>
                        <a:rPr lang="zh-CN" altLang="en-US" sz="1200" i="0" kern="1200">
                          <a:solidFill>
                            <a:schemeClr val="tx1"/>
                          </a:solidFill>
                          <a:latin typeface="Cambria Math" panose="02040503050406030204" pitchFamily="18" charset="0"/>
                          <a:ea typeface="宋体" panose="02010600030101010101" pitchFamily="2" charset="-122"/>
                          <a:cs typeface="+mn-cs"/>
                        </a:rPr>
                        <m:t>)=2⋅</m:t>
                      </m:r>
                      <m:r>
                        <a:rPr lang="zh-CN" altLang="en-US" sz="1200" i="1" kern="1200">
                          <a:solidFill>
                            <a:schemeClr val="tx1"/>
                          </a:solidFill>
                          <a:latin typeface="Cambria Math" panose="02040503050406030204" pitchFamily="18" charset="0"/>
                          <a:ea typeface="宋体" panose="02010600030101010101" pitchFamily="2" charset="-122"/>
                          <a:cs typeface="+mn-cs"/>
                        </a:rPr>
                        <m:t>𝜌</m:t>
                      </m:r>
                      <m:r>
                        <a:rPr lang="zh-CN" altLang="en-US" sz="1200" i="0" kern="1200">
                          <a:solidFill>
                            <a:schemeClr val="tx1"/>
                          </a:solidFill>
                          <a:latin typeface="Cambria Math" panose="02040503050406030204" pitchFamily="18" charset="0"/>
                          <a:ea typeface="宋体" panose="02010600030101010101" pitchFamily="2" charset="-122"/>
                          <a:cs typeface="+mn-cs"/>
                        </a:rPr>
                        <m:t>(</m:t>
                      </m:r>
                      <m:r>
                        <a:rPr lang="zh-CN" altLang="en-US" sz="1200" i="1" kern="1200">
                          <a:solidFill>
                            <a:schemeClr val="tx1"/>
                          </a:solidFill>
                          <a:latin typeface="Cambria Math" panose="02040503050406030204" pitchFamily="18" charset="0"/>
                          <a:ea typeface="宋体" panose="02010600030101010101" pitchFamily="2" charset="-122"/>
                          <a:cs typeface="+mn-cs"/>
                        </a:rPr>
                        <m:t>𝑘</m:t>
                      </m:r>
                      <m:r>
                        <a:rPr lang="zh-CN" altLang="en-US" sz="1200" i="0" kern="1200">
                          <a:solidFill>
                            <a:schemeClr val="tx1"/>
                          </a:solidFill>
                          <a:latin typeface="Cambria Math" panose="02040503050406030204" pitchFamily="18" charset="0"/>
                          <a:ea typeface="宋体" panose="02010600030101010101" pitchFamily="2" charset="-122"/>
                          <a:cs typeface="+mn-cs"/>
                        </a:rPr>
                        <m:t>)⋅</m:t>
                      </m:r>
                      <m:f>
                        <m:fPr>
                          <m:ctrlPr>
                            <a:rPr lang="zh-CN" altLang="en-US" sz="1200" i="1" kern="1200">
                              <a:solidFill>
                                <a:schemeClr val="tx1"/>
                              </a:solidFill>
                              <a:latin typeface="Cambria Math" panose="02040503050406030204" pitchFamily="18" charset="0"/>
                              <a:ea typeface="宋体" panose="02010600030101010101" pitchFamily="2" charset="-122"/>
                              <a:cs typeface="+mn-cs"/>
                            </a:rPr>
                          </m:ctrlPr>
                        </m:fPr>
                        <m:num>
                          <m:r>
                            <a:rPr lang="zh-CN" altLang="en-US" sz="1200" i="0" kern="1200">
                              <a:solidFill>
                                <a:schemeClr val="tx1"/>
                              </a:solidFill>
                              <a:latin typeface="Cambria Math" panose="02040503050406030204" pitchFamily="18" charset="0"/>
                              <a:ea typeface="宋体" panose="02010600030101010101" pitchFamily="2" charset="-122"/>
                              <a:cs typeface="+mn-cs"/>
                            </a:rPr>
                            <m:t>4</m:t>
                          </m:r>
                        </m:num>
                        <m:den>
                          <m:r>
                            <a:rPr lang="zh-CN" altLang="en-US" sz="1200" i="0" kern="1200">
                              <a:solidFill>
                                <a:schemeClr val="tx1"/>
                              </a:solidFill>
                              <a:latin typeface="Cambria Math" panose="02040503050406030204" pitchFamily="18" charset="0"/>
                              <a:ea typeface="宋体" panose="02010600030101010101" pitchFamily="2" charset="-122"/>
                              <a:cs typeface="+mn-cs"/>
                            </a:rPr>
                            <m:t>3</m:t>
                          </m:r>
                        </m:den>
                      </m:f>
                      <m:r>
                        <a:rPr lang="zh-CN" altLang="en-US" sz="1200" i="1" kern="1200">
                          <a:solidFill>
                            <a:schemeClr val="tx1"/>
                          </a:solidFill>
                          <a:latin typeface="Cambria Math" panose="02040503050406030204" pitchFamily="18" charset="0"/>
                          <a:ea typeface="宋体" panose="02010600030101010101" pitchFamily="2" charset="-122"/>
                          <a:cs typeface="+mn-cs"/>
                        </a:rPr>
                        <m:t>𝜋</m:t>
                      </m:r>
                      <m:sSup>
                        <m:sSupPr>
                          <m:ctrlPr>
                            <a:rPr lang="zh-CN" altLang="en-US" sz="1200" i="1" kern="1200">
                              <a:solidFill>
                                <a:schemeClr val="tx1"/>
                              </a:solidFill>
                              <a:latin typeface="Cambria Math" panose="02040503050406030204" pitchFamily="18" charset="0"/>
                              <a:ea typeface="宋体" panose="02010600030101010101" pitchFamily="2" charset="-122"/>
                              <a:cs typeface="+mn-cs"/>
                            </a:rPr>
                          </m:ctrlPr>
                        </m:sSupPr>
                        <m:e>
                          <m:r>
                            <a:rPr lang="zh-CN" altLang="en-US" sz="1200" i="0" kern="1200">
                              <a:solidFill>
                                <a:schemeClr val="tx1"/>
                              </a:solidFill>
                              <a:latin typeface="Cambria Math" panose="02040503050406030204" pitchFamily="18" charset="0"/>
                              <a:ea typeface="宋体" panose="02010600030101010101" pitchFamily="2" charset="-122"/>
                              <a:cs typeface="+mn-cs"/>
                            </a:rPr>
                            <m:t>|</m:t>
                          </m:r>
                          <m:r>
                            <a:rPr lang="zh-CN" altLang="en-US" sz="1200" i="1" kern="1200">
                              <a:solidFill>
                                <a:schemeClr val="tx1"/>
                              </a:solidFill>
                              <a:latin typeface="Cambria Math" panose="02040503050406030204" pitchFamily="18" charset="0"/>
                              <a:ea typeface="宋体" panose="02010600030101010101" pitchFamily="2" charset="-122"/>
                              <a:cs typeface="+mn-cs"/>
                            </a:rPr>
                            <m:t>𝑘</m:t>
                          </m:r>
                          <m:r>
                            <a:rPr lang="zh-CN" altLang="en-US" sz="1200" i="0" kern="1200">
                              <a:solidFill>
                                <a:schemeClr val="tx1"/>
                              </a:solidFill>
                              <a:latin typeface="Cambria Math" panose="02040503050406030204" pitchFamily="18" charset="0"/>
                              <a:ea typeface="宋体" panose="02010600030101010101" pitchFamily="2" charset="-122"/>
                              <a:cs typeface="+mn-cs"/>
                            </a:rPr>
                            <m:t>|</m:t>
                          </m:r>
                        </m:e>
                        <m:sup>
                          <m:r>
                            <a:rPr lang="zh-CN" altLang="en-US" sz="1200" i="0" kern="1200">
                              <a:solidFill>
                                <a:schemeClr val="tx1"/>
                              </a:solidFill>
                              <a:latin typeface="Cambria Math" panose="02040503050406030204" pitchFamily="18" charset="0"/>
                              <a:ea typeface="宋体" panose="02010600030101010101" pitchFamily="2" charset="-122"/>
                              <a:cs typeface="+mn-cs"/>
                            </a:rPr>
                            <m:t>3</m:t>
                          </m:r>
                        </m:sup>
                      </m:sSup>
                      <m:r>
                        <a:rPr lang="zh-CN" altLang="en-US" sz="1200" i="0" kern="1200">
                          <a:solidFill>
                            <a:schemeClr val="tx1"/>
                          </a:solidFill>
                          <a:latin typeface="Cambria Math" panose="02040503050406030204" pitchFamily="18" charset="0"/>
                          <a:ea typeface="宋体" panose="02010600030101010101" pitchFamily="2" charset="-122"/>
                          <a:cs typeface="+mn-cs"/>
                        </a:rPr>
                        <m:t>=2⋅</m:t>
                      </m:r>
                      <m:f>
                        <m:fPr>
                          <m:ctrlPr>
                            <a:rPr lang="zh-CN" altLang="en-US" sz="1200" i="1" kern="1200">
                              <a:solidFill>
                                <a:schemeClr val="tx1"/>
                              </a:solidFill>
                              <a:latin typeface="Cambria Math" panose="02040503050406030204" pitchFamily="18" charset="0"/>
                              <a:ea typeface="宋体" panose="02010600030101010101" pitchFamily="2" charset="-122"/>
                              <a:cs typeface="+mn-cs"/>
                            </a:rPr>
                          </m:ctrlPr>
                        </m:fPr>
                        <m:num>
                          <m:r>
                            <a:rPr lang="zh-CN" altLang="en-US" sz="1200" i="1" kern="1200">
                              <a:solidFill>
                                <a:schemeClr val="tx1"/>
                              </a:solidFill>
                              <a:latin typeface="Cambria Math" panose="02040503050406030204" pitchFamily="18" charset="0"/>
                              <a:ea typeface="宋体" panose="02010600030101010101" pitchFamily="2" charset="-122"/>
                              <a:cs typeface="+mn-cs"/>
                            </a:rPr>
                            <m:t>𝑉</m:t>
                          </m:r>
                          <m:r>
                            <a:rPr lang="zh-CN" altLang="en-US" sz="1200" i="0" kern="1200">
                              <a:solidFill>
                                <a:schemeClr val="tx1"/>
                              </a:solidFill>
                              <a:latin typeface="Cambria Math" panose="02040503050406030204" pitchFamily="18" charset="0"/>
                              <a:ea typeface="宋体" panose="02010600030101010101" pitchFamily="2" charset="-122"/>
                              <a:cs typeface="+mn-cs"/>
                            </a:rPr>
                            <m:t>′</m:t>
                          </m:r>
                        </m:num>
                        <m:den>
                          <m:r>
                            <a:rPr lang="zh-CN" altLang="en-US" sz="1200" i="0" kern="1200">
                              <a:solidFill>
                                <a:schemeClr val="tx1"/>
                              </a:solidFill>
                              <a:latin typeface="Cambria Math" panose="02040503050406030204" pitchFamily="18" charset="0"/>
                              <a:ea typeface="宋体" panose="02010600030101010101" pitchFamily="2" charset="-122"/>
                              <a:cs typeface="+mn-cs"/>
                            </a:rPr>
                            <m:t>8</m:t>
                          </m:r>
                          <m:sSup>
                            <m:sSupPr>
                              <m:ctrlPr>
                                <a:rPr lang="zh-CN" altLang="en-US" sz="1200" i="1" kern="1200">
                                  <a:solidFill>
                                    <a:schemeClr val="tx1"/>
                                  </a:solidFill>
                                  <a:latin typeface="Cambria Math" panose="02040503050406030204" pitchFamily="18" charset="0"/>
                                  <a:ea typeface="宋体" panose="02010600030101010101" pitchFamily="2" charset="-122"/>
                                  <a:cs typeface="+mn-cs"/>
                                </a:rPr>
                              </m:ctrlPr>
                            </m:sSupPr>
                            <m:e>
                              <m:r>
                                <a:rPr lang="zh-CN" altLang="en-US" sz="1200" i="1" kern="1200">
                                  <a:solidFill>
                                    <a:schemeClr val="tx1"/>
                                  </a:solidFill>
                                  <a:latin typeface="Cambria Math" panose="02040503050406030204" pitchFamily="18" charset="0"/>
                                  <a:ea typeface="宋体" panose="02010600030101010101" pitchFamily="2" charset="-122"/>
                                  <a:cs typeface="+mn-cs"/>
                                </a:rPr>
                                <m:t>𝜋</m:t>
                              </m:r>
                            </m:e>
                            <m:sup>
                              <m:r>
                                <a:rPr lang="zh-CN" altLang="en-US" sz="1200" i="0" kern="1200">
                                  <a:solidFill>
                                    <a:schemeClr val="tx1"/>
                                  </a:solidFill>
                                  <a:latin typeface="Cambria Math" panose="02040503050406030204" pitchFamily="18" charset="0"/>
                                  <a:ea typeface="宋体" panose="02010600030101010101" pitchFamily="2" charset="-122"/>
                                  <a:cs typeface="+mn-cs"/>
                                </a:rPr>
                                <m:t>3</m:t>
                              </m:r>
                            </m:sup>
                          </m:sSup>
                        </m:den>
                      </m:f>
                      <m:r>
                        <a:rPr lang="zh-CN" altLang="en-US" sz="1200" i="0" kern="1200">
                          <a:solidFill>
                            <a:schemeClr val="tx1"/>
                          </a:solidFill>
                          <a:latin typeface="Cambria Math" panose="02040503050406030204" pitchFamily="18" charset="0"/>
                          <a:ea typeface="宋体" panose="02010600030101010101" pitchFamily="2" charset="-122"/>
                          <a:cs typeface="+mn-cs"/>
                        </a:rPr>
                        <m:t>⋅</m:t>
                      </m:r>
                      <m:f>
                        <m:fPr>
                          <m:ctrlPr>
                            <a:rPr lang="zh-CN" altLang="en-US" sz="1200" i="1" kern="1200">
                              <a:solidFill>
                                <a:schemeClr val="tx1"/>
                              </a:solidFill>
                              <a:latin typeface="Cambria Math" panose="02040503050406030204" pitchFamily="18" charset="0"/>
                              <a:ea typeface="宋体" panose="02010600030101010101" pitchFamily="2" charset="-122"/>
                              <a:cs typeface="+mn-cs"/>
                            </a:rPr>
                          </m:ctrlPr>
                        </m:fPr>
                        <m:num>
                          <m:r>
                            <a:rPr lang="zh-CN" altLang="en-US" sz="1200" i="0" kern="1200">
                              <a:solidFill>
                                <a:schemeClr val="tx1"/>
                              </a:solidFill>
                              <a:latin typeface="Cambria Math" panose="02040503050406030204" pitchFamily="18" charset="0"/>
                              <a:ea typeface="宋体" panose="02010600030101010101" pitchFamily="2" charset="-122"/>
                              <a:cs typeface="+mn-cs"/>
                            </a:rPr>
                            <m:t>4</m:t>
                          </m:r>
                        </m:num>
                        <m:den>
                          <m:r>
                            <a:rPr lang="zh-CN" altLang="en-US" sz="1200" i="0" kern="1200">
                              <a:solidFill>
                                <a:schemeClr val="tx1"/>
                              </a:solidFill>
                              <a:latin typeface="Cambria Math" panose="02040503050406030204" pitchFamily="18" charset="0"/>
                              <a:ea typeface="宋体" panose="02010600030101010101" pitchFamily="2" charset="-122"/>
                              <a:cs typeface="+mn-cs"/>
                            </a:rPr>
                            <m:t>3</m:t>
                          </m:r>
                        </m:den>
                      </m:f>
                      <m:r>
                        <a:rPr lang="zh-CN" altLang="en-US" sz="1200" i="1" kern="1200">
                          <a:solidFill>
                            <a:schemeClr val="tx1"/>
                          </a:solidFill>
                          <a:latin typeface="Cambria Math" panose="02040503050406030204" pitchFamily="18" charset="0"/>
                          <a:ea typeface="宋体" panose="02010600030101010101" pitchFamily="2" charset="-122"/>
                          <a:cs typeface="+mn-cs"/>
                        </a:rPr>
                        <m:t>𝜋</m:t>
                      </m:r>
                      <m:f>
                        <m:fPr>
                          <m:ctrlPr>
                            <a:rPr lang="zh-CN" altLang="en-US" sz="1200" i="1" kern="1200">
                              <a:solidFill>
                                <a:schemeClr val="tx1"/>
                              </a:solidFill>
                              <a:latin typeface="Cambria Math" panose="02040503050406030204" pitchFamily="18" charset="0"/>
                              <a:ea typeface="宋体" panose="02010600030101010101" pitchFamily="2" charset="-122"/>
                              <a:cs typeface="+mn-cs"/>
                            </a:rPr>
                          </m:ctrlPr>
                        </m:fPr>
                        <m:num>
                          <m:sSup>
                            <m:sSupPr>
                              <m:ctrlPr>
                                <a:rPr lang="zh-CN" altLang="en-US" sz="1200" i="1" kern="1200">
                                  <a:solidFill>
                                    <a:schemeClr val="tx1"/>
                                  </a:solidFill>
                                  <a:latin typeface="Cambria Math" panose="02040503050406030204" pitchFamily="18" charset="0"/>
                                  <a:ea typeface="宋体" panose="02010600030101010101" pitchFamily="2" charset="-122"/>
                                  <a:cs typeface="+mn-cs"/>
                                </a:rPr>
                              </m:ctrlPr>
                            </m:sSupPr>
                            <m:e>
                              <m:d>
                                <m:dPr>
                                  <m:ctrlPr>
                                    <a:rPr lang="zh-CN" altLang="en-US" sz="1200" i="1" kern="1200">
                                      <a:solidFill>
                                        <a:schemeClr val="tx1"/>
                                      </a:solidFill>
                                      <a:latin typeface="Cambria Math" panose="02040503050406030204" pitchFamily="18" charset="0"/>
                                      <a:ea typeface="宋体" panose="02010600030101010101" pitchFamily="2" charset="-122"/>
                                      <a:cs typeface="+mn-cs"/>
                                    </a:rPr>
                                  </m:ctrlPr>
                                </m:dPr>
                                <m:e>
                                  <m:r>
                                    <a:rPr lang="zh-CN" altLang="en-US" sz="1200" i="0" kern="1200">
                                      <a:solidFill>
                                        <a:schemeClr val="tx1"/>
                                      </a:solidFill>
                                      <a:latin typeface="Cambria Math" panose="02040503050406030204" pitchFamily="18" charset="0"/>
                                      <a:ea typeface="宋体" panose="02010600030101010101" pitchFamily="2" charset="-122"/>
                                      <a:cs typeface="+mn-cs"/>
                                    </a:rPr>
                                    <m:t>2</m:t>
                                  </m:r>
                                  <m:r>
                                    <a:rPr lang="zh-CN" altLang="en-US" sz="1200" i="1" kern="1200">
                                      <a:solidFill>
                                        <a:schemeClr val="tx1"/>
                                      </a:solidFill>
                                      <a:latin typeface="Cambria Math" panose="02040503050406030204" pitchFamily="18" charset="0"/>
                                      <a:ea typeface="宋体" panose="02010600030101010101" pitchFamily="2" charset="-122"/>
                                      <a:cs typeface="+mn-cs"/>
                                    </a:rPr>
                                    <m:t>𝑚</m:t>
                                  </m:r>
                                </m:e>
                              </m:d>
                            </m:e>
                            <m:sup>
                              <m:f>
                                <m:fPr>
                                  <m:ctrlPr>
                                    <a:rPr lang="zh-CN" altLang="en-US" sz="1200" i="1" kern="1200">
                                      <a:solidFill>
                                        <a:schemeClr val="tx1"/>
                                      </a:solidFill>
                                      <a:latin typeface="Cambria Math" panose="02040503050406030204" pitchFamily="18" charset="0"/>
                                      <a:ea typeface="宋体" panose="02010600030101010101" pitchFamily="2" charset="-122"/>
                                      <a:cs typeface="+mn-cs"/>
                                    </a:rPr>
                                  </m:ctrlPr>
                                </m:fPr>
                                <m:num>
                                  <m:r>
                                    <a:rPr lang="zh-CN" altLang="en-US" sz="1200" i="0" kern="1200">
                                      <a:solidFill>
                                        <a:schemeClr val="tx1"/>
                                      </a:solidFill>
                                      <a:latin typeface="Cambria Math" panose="02040503050406030204" pitchFamily="18" charset="0"/>
                                      <a:ea typeface="宋体" panose="02010600030101010101" pitchFamily="2" charset="-122"/>
                                      <a:cs typeface="+mn-cs"/>
                                    </a:rPr>
                                    <m:t>3</m:t>
                                  </m:r>
                                </m:num>
                                <m:den>
                                  <m:r>
                                    <a:rPr lang="zh-CN" altLang="en-US" sz="1200" i="0" kern="1200">
                                      <a:solidFill>
                                        <a:schemeClr val="tx1"/>
                                      </a:solidFill>
                                      <a:latin typeface="Cambria Math" panose="02040503050406030204" pitchFamily="18" charset="0"/>
                                      <a:ea typeface="宋体" panose="02010600030101010101" pitchFamily="2" charset="-122"/>
                                      <a:cs typeface="+mn-cs"/>
                                    </a:rPr>
                                    <m:t>2</m:t>
                                  </m:r>
                                </m:den>
                              </m:f>
                            </m:sup>
                          </m:sSup>
                        </m:num>
                        <m:den>
                          <m:sSup>
                            <m:sSupPr>
                              <m:ctrlPr>
                                <a:rPr lang="zh-CN" altLang="en-US" sz="1200" i="1" kern="1200">
                                  <a:solidFill>
                                    <a:schemeClr val="tx1"/>
                                  </a:solidFill>
                                  <a:latin typeface="Cambria Math" panose="02040503050406030204" pitchFamily="18" charset="0"/>
                                  <a:ea typeface="宋体" panose="02010600030101010101" pitchFamily="2" charset="-122"/>
                                  <a:cs typeface="+mn-cs"/>
                                </a:rPr>
                              </m:ctrlPr>
                            </m:sSupPr>
                            <m:e>
                              <m:r>
                                <a:rPr lang="zh-CN" altLang="en-US" sz="1200" i="0" kern="1200">
                                  <a:solidFill>
                                    <a:schemeClr val="tx1"/>
                                  </a:solidFill>
                                  <a:latin typeface="Cambria Math" panose="02040503050406030204" pitchFamily="18" charset="0"/>
                                  <a:ea typeface="宋体" panose="02010600030101010101" pitchFamily="2" charset="-122"/>
                                  <a:cs typeface="+mn-cs"/>
                                </a:rPr>
                                <m:t>ℏ</m:t>
                              </m:r>
                            </m:e>
                            <m:sup>
                              <m:r>
                                <a:rPr lang="zh-CN" altLang="en-US" sz="1200" i="0" kern="1200">
                                  <a:solidFill>
                                    <a:schemeClr val="tx1"/>
                                  </a:solidFill>
                                  <a:latin typeface="Cambria Math" panose="02040503050406030204" pitchFamily="18" charset="0"/>
                                  <a:ea typeface="宋体" panose="02010600030101010101" pitchFamily="2" charset="-122"/>
                                  <a:cs typeface="+mn-cs"/>
                                </a:rPr>
                                <m:t>3</m:t>
                              </m:r>
                            </m:sup>
                          </m:sSup>
                        </m:den>
                      </m:f>
                      <m:r>
                        <a:rPr lang="zh-CN" altLang="en-US" sz="1200" i="0" kern="1200">
                          <a:solidFill>
                            <a:schemeClr val="tx1"/>
                          </a:solidFill>
                          <a:latin typeface="Cambria Math" panose="02040503050406030204" pitchFamily="18" charset="0"/>
                          <a:ea typeface="宋体" panose="02010600030101010101" pitchFamily="2" charset="-122"/>
                          <a:cs typeface="+mn-cs"/>
                        </a:rPr>
                        <m:t>⋅</m:t>
                      </m:r>
                      <m:sSup>
                        <m:sSupPr>
                          <m:ctrlPr>
                            <a:rPr lang="zh-CN" altLang="en-US" sz="1200" i="1" kern="1200">
                              <a:solidFill>
                                <a:schemeClr val="tx1"/>
                              </a:solidFill>
                              <a:latin typeface="Cambria Math" panose="02040503050406030204" pitchFamily="18" charset="0"/>
                              <a:ea typeface="宋体" panose="02010600030101010101" pitchFamily="2" charset="-122"/>
                              <a:cs typeface="+mn-cs"/>
                            </a:rPr>
                          </m:ctrlPr>
                        </m:sSupPr>
                        <m:e>
                          <m:r>
                            <a:rPr lang="zh-CN" altLang="en-US" sz="1200" i="1" kern="1200">
                              <a:solidFill>
                                <a:schemeClr val="tx1"/>
                              </a:solidFill>
                              <a:latin typeface="Cambria Math" panose="02040503050406030204" pitchFamily="18" charset="0"/>
                              <a:ea typeface="宋体" panose="02010600030101010101" pitchFamily="2" charset="-122"/>
                              <a:cs typeface="+mn-cs"/>
                            </a:rPr>
                            <m:t>𝐸</m:t>
                          </m:r>
                        </m:e>
                        <m:sup>
                          <m:f>
                            <m:fPr>
                              <m:ctrlPr>
                                <a:rPr lang="zh-CN" altLang="en-US" sz="1200" i="1" kern="1200">
                                  <a:solidFill>
                                    <a:schemeClr val="tx1"/>
                                  </a:solidFill>
                                  <a:latin typeface="Cambria Math" panose="02040503050406030204" pitchFamily="18" charset="0"/>
                                  <a:ea typeface="宋体" panose="02010600030101010101" pitchFamily="2" charset="-122"/>
                                  <a:cs typeface="+mn-cs"/>
                                </a:rPr>
                              </m:ctrlPr>
                            </m:fPr>
                            <m:num>
                              <m:r>
                                <a:rPr lang="zh-CN" altLang="en-US" sz="1200" i="0" kern="1200">
                                  <a:solidFill>
                                    <a:schemeClr val="tx1"/>
                                  </a:solidFill>
                                  <a:latin typeface="Cambria Math" panose="02040503050406030204" pitchFamily="18" charset="0"/>
                                  <a:ea typeface="宋体" panose="02010600030101010101" pitchFamily="2" charset="-122"/>
                                  <a:cs typeface="+mn-cs"/>
                                </a:rPr>
                                <m:t>3</m:t>
                              </m:r>
                            </m:num>
                            <m:den>
                              <m:r>
                                <a:rPr lang="zh-CN" altLang="en-US" sz="1200" i="0" kern="1200">
                                  <a:solidFill>
                                    <a:schemeClr val="tx1"/>
                                  </a:solidFill>
                                  <a:latin typeface="Cambria Math" panose="02040503050406030204" pitchFamily="18" charset="0"/>
                                  <a:ea typeface="宋体" panose="02010600030101010101" pitchFamily="2" charset="-122"/>
                                  <a:cs typeface="+mn-cs"/>
                                </a:rPr>
                                <m:t>2</m:t>
                              </m:r>
                            </m:den>
                          </m:f>
                        </m:sup>
                      </m:sSup>
                      <m:r>
                        <a:rPr lang="zh-CN" altLang="en-US" sz="1200" i="0" kern="1200">
                          <a:solidFill>
                            <a:schemeClr val="tx1"/>
                          </a:solidFill>
                          <a:latin typeface="Cambria Math" panose="02040503050406030204" pitchFamily="18" charset="0"/>
                          <a:ea typeface="宋体" panose="02010600030101010101" pitchFamily="2" charset="-122"/>
                          <a:cs typeface="+mn-cs"/>
                        </a:rPr>
                        <m:t>=</m:t>
                      </m:r>
                      <m:f>
                        <m:fPr>
                          <m:ctrlPr>
                            <a:rPr lang="zh-CN" altLang="en-US" sz="1200" i="1" kern="1200">
                              <a:solidFill>
                                <a:schemeClr val="tx1"/>
                              </a:solidFill>
                              <a:latin typeface="Cambria Math" panose="02040503050406030204" pitchFamily="18" charset="0"/>
                              <a:ea typeface="宋体" panose="02010600030101010101" pitchFamily="2" charset="-122"/>
                              <a:cs typeface="+mn-cs"/>
                            </a:rPr>
                          </m:ctrlPr>
                        </m:fPr>
                        <m:num>
                          <m:r>
                            <a:rPr lang="zh-CN" altLang="en-US" sz="1200" i="1" kern="1200">
                              <a:solidFill>
                                <a:schemeClr val="tx1"/>
                              </a:solidFill>
                              <a:latin typeface="Cambria Math" panose="02040503050406030204" pitchFamily="18" charset="0"/>
                              <a:ea typeface="宋体" panose="02010600030101010101" pitchFamily="2" charset="-122"/>
                              <a:cs typeface="+mn-cs"/>
                            </a:rPr>
                            <m:t>𝑉</m:t>
                          </m:r>
                          <m:r>
                            <a:rPr lang="zh-CN" altLang="en-US" sz="1200" i="0" kern="1200">
                              <a:solidFill>
                                <a:schemeClr val="tx1"/>
                              </a:solidFill>
                              <a:latin typeface="Cambria Math" panose="02040503050406030204" pitchFamily="18" charset="0"/>
                              <a:ea typeface="宋体" panose="02010600030101010101" pitchFamily="2" charset="-122"/>
                              <a:cs typeface="+mn-cs"/>
                            </a:rPr>
                            <m:t>′</m:t>
                          </m:r>
                          <m:sSup>
                            <m:sSupPr>
                              <m:ctrlPr>
                                <a:rPr lang="zh-CN" altLang="en-US" sz="1200" i="1" kern="1200">
                                  <a:solidFill>
                                    <a:schemeClr val="tx1"/>
                                  </a:solidFill>
                                  <a:latin typeface="Cambria Math" panose="02040503050406030204" pitchFamily="18" charset="0"/>
                                  <a:ea typeface="宋体" panose="02010600030101010101" pitchFamily="2" charset="-122"/>
                                  <a:cs typeface="+mn-cs"/>
                                </a:rPr>
                              </m:ctrlPr>
                            </m:sSupPr>
                            <m:e>
                              <m:d>
                                <m:dPr>
                                  <m:ctrlPr>
                                    <a:rPr lang="zh-CN" altLang="en-US" sz="1200" i="1" kern="1200">
                                      <a:solidFill>
                                        <a:schemeClr val="tx1"/>
                                      </a:solidFill>
                                      <a:latin typeface="Cambria Math" panose="02040503050406030204" pitchFamily="18" charset="0"/>
                                      <a:ea typeface="宋体" panose="02010600030101010101" pitchFamily="2" charset="-122"/>
                                      <a:cs typeface="+mn-cs"/>
                                    </a:rPr>
                                  </m:ctrlPr>
                                </m:dPr>
                                <m:e>
                                  <m:r>
                                    <a:rPr lang="zh-CN" altLang="en-US" sz="1200" i="0" kern="1200">
                                      <a:solidFill>
                                        <a:schemeClr val="tx1"/>
                                      </a:solidFill>
                                      <a:latin typeface="Cambria Math" panose="02040503050406030204" pitchFamily="18" charset="0"/>
                                      <a:ea typeface="宋体" panose="02010600030101010101" pitchFamily="2" charset="-122"/>
                                      <a:cs typeface="+mn-cs"/>
                                    </a:rPr>
                                    <m:t>2</m:t>
                                  </m:r>
                                  <m:r>
                                    <a:rPr lang="zh-CN" altLang="en-US" sz="1200" i="1" kern="1200">
                                      <a:solidFill>
                                        <a:schemeClr val="tx1"/>
                                      </a:solidFill>
                                      <a:latin typeface="Cambria Math" panose="02040503050406030204" pitchFamily="18" charset="0"/>
                                      <a:ea typeface="宋体" panose="02010600030101010101" pitchFamily="2" charset="-122"/>
                                      <a:cs typeface="+mn-cs"/>
                                    </a:rPr>
                                    <m:t>𝑚</m:t>
                                  </m:r>
                                </m:e>
                              </m:d>
                            </m:e>
                            <m:sup>
                              <m:f>
                                <m:fPr>
                                  <m:ctrlPr>
                                    <a:rPr lang="zh-CN" altLang="en-US" sz="1200" i="1" kern="1200">
                                      <a:solidFill>
                                        <a:schemeClr val="tx1"/>
                                      </a:solidFill>
                                      <a:latin typeface="Cambria Math" panose="02040503050406030204" pitchFamily="18" charset="0"/>
                                      <a:ea typeface="宋体" panose="02010600030101010101" pitchFamily="2" charset="-122"/>
                                      <a:cs typeface="+mn-cs"/>
                                    </a:rPr>
                                  </m:ctrlPr>
                                </m:fPr>
                                <m:num>
                                  <m:r>
                                    <a:rPr lang="zh-CN" altLang="en-US" sz="1200" i="0" kern="1200">
                                      <a:solidFill>
                                        <a:schemeClr val="tx1"/>
                                      </a:solidFill>
                                      <a:latin typeface="Cambria Math" panose="02040503050406030204" pitchFamily="18" charset="0"/>
                                      <a:ea typeface="宋体" panose="02010600030101010101" pitchFamily="2" charset="-122"/>
                                      <a:cs typeface="+mn-cs"/>
                                    </a:rPr>
                                    <m:t>3</m:t>
                                  </m:r>
                                </m:num>
                                <m:den>
                                  <m:r>
                                    <a:rPr lang="zh-CN" altLang="en-US" sz="1200" i="0" kern="1200">
                                      <a:solidFill>
                                        <a:schemeClr val="tx1"/>
                                      </a:solidFill>
                                      <a:latin typeface="Cambria Math" panose="02040503050406030204" pitchFamily="18" charset="0"/>
                                      <a:ea typeface="宋体" panose="02010600030101010101" pitchFamily="2" charset="-122"/>
                                      <a:cs typeface="+mn-cs"/>
                                    </a:rPr>
                                    <m:t>2</m:t>
                                  </m:r>
                                </m:den>
                              </m:f>
                            </m:sup>
                          </m:sSup>
                        </m:num>
                        <m:den>
                          <m:r>
                            <a:rPr lang="zh-CN" altLang="en-US" sz="1200" i="0" kern="1200">
                              <a:solidFill>
                                <a:schemeClr val="tx1"/>
                              </a:solidFill>
                              <a:latin typeface="Cambria Math" panose="02040503050406030204" pitchFamily="18" charset="0"/>
                              <a:ea typeface="宋体" panose="02010600030101010101" pitchFamily="2" charset="-122"/>
                              <a:cs typeface="+mn-cs"/>
                            </a:rPr>
                            <m:t>3</m:t>
                          </m:r>
                          <m:sSup>
                            <m:sSupPr>
                              <m:ctrlPr>
                                <a:rPr lang="zh-CN" altLang="en-US" sz="1200" i="1" kern="1200">
                                  <a:solidFill>
                                    <a:schemeClr val="tx1"/>
                                  </a:solidFill>
                                  <a:latin typeface="Cambria Math" panose="02040503050406030204" pitchFamily="18" charset="0"/>
                                  <a:ea typeface="宋体" panose="02010600030101010101" pitchFamily="2" charset="-122"/>
                                  <a:cs typeface="+mn-cs"/>
                                </a:rPr>
                              </m:ctrlPr>
                            </m:sSupPr>
                            <m:e>
                              <m:r>
                                <a:rPr lang="zh-CN" altLang="en-US" sz="1200" i="1" kern="1200">
                                  <a:solidFill>
                                    <a:schemeClr val="tx1"/>
                                  </a:solidFill>
                                  <a:latin typeface="Cambria Math" panose="02040503050406030204" pitchFamily="18" charset="0"/>
                                  <a:ea typeface="宋体" panose="02010600030101010101" pitchFamily="2" charset="-122"/>
                                  <a:cs typeface="+mn-cs"/>
                                </a:rPr>
                                <m:t>𝜋</m:t>
                              </m:r>
                            </m:e>
                            <m:sup>
                              <m:r>
                                <a:rPr lang="zh-CN" altLang="en-US" sz="1200" i="0" kern="1200">
                                  <a:solidFill>
                                    <a:schemeClr val="tx1"/>
                                  </a:solidFill>
                                  <a:latin typeface="Cambria Math" panose="02040503050406030204" pitchFamily="18" charset="0"/>
                                  <a:ea typeface="宋体" panose="02010600030101010101" pitchFamily="2" charset="-122"/>
                                  <a:cs typeface="+mn-cs"/>
                                </a:rPr>
                                <m:t>2</m:t>
                              </m:r>
                            </m:sup>
                          </m:sSup>
                          <m:sSup>
                            <m:sSupPr>
                              <m:ctrlPr>
                                <a:rPr lang="zh-CN" altLang="en-US" sz="1200" i="1" kern="1200">
                                  <a:solidFill>
                                    <a:schemeClr val="tx1"/>
                                  </a:solidFill>
                                  <a:latin typeface="Cambria Math" panose="02040503050406030204" pitchFamily="18" charset="0"/>
                                  <a:ea typeface="宋体" panose="02010600030101010101" pitchFamily="2" charset="-122"/>
                                  <a:cs typeface="+mn-cs"/>
                                </a:rPr>
                              </m:ctrlPr>
                            </m:sSupPr>
                            <m:e>
                              <m:r>
                                <a:rPr lang="zh-CN" altLang="en-US" sz="1200" i="0" kern="1200">
                                  <a:solidFill>
                                    <a:schemeClr val="tx1"/>
                                  </a:solidFill>
                                  <a:latin typeface="Cambria Math" panose="02040503050406030204" pitchFamily="18" charset="0"/>
                                  <a:ea typeface="宋体" panose="02010600030101010101" pitchFamily="2" charset="-122"/>
                                  <a:cs typeface="+mn-cs"/>
                                </a:rPr>
                                <m:t>ℏ</m:t>
                              </m:r>
                            </m:e>
                            <m:sup>
                              <m:r>
                                <a:rPr lang="zh-CN" altLang="en-US" sz="1200" i="0" kern="1200">
                                  <a:solidFill>
                                    <a:schemeClr val="tx1"/>
                                  </a:solidFill>
                                  <a:latin typeface="Cambria Math" panose="02040503050406030204" pitchFamily="18" charset="0"/>
                                  <a:ea typeface="宋体" panose="02010600030101010101" pitchFamily="2" charset="-122"/>
                                  <a:cs typeface="+mn-cs"/>
                                </a:rPr>
                                <m:t>3</m:t>
                              </m:r>
                            </m:sup>
                          </m:sSup>
                        </m:den>
                      </m:f>
                      <m:r>
                        <a:rPr lang="zh-CN" altLang="en-US" sz="1200" i="0" kern="1200">
                          <a:solidFill>
                            <a:schemeClr val="tx1"/>
                          </a:solidFill>
                          <a:latin typeface="Cambria Math" panose="02040503050406030204" pitchFamily="18" charset="0"/>
                          <a:ea typeface="宋体" panose="02010600030101010101" pitchFamily="2" charset="-122"/>
                          <a:cs typeface="+mn-cs"/>
                        </a:rPr>
                        <m:t>⋅</m:t>
                      </m:r>
                      <m:sSup>
                        <m:sSupPr>
                          <m:ctrlPr>
                            <a:rPr lang="zh-CN" altLang="en-US" sz="1200" i="1" kern="1200">
                              <a:solidFill>
                                <a:schemeClr val="tx1"/>
                              </a:solidFill>
                              <a:latin typeface="Cambria Math" panose="02040503050406030204" pitchFamily="18" charset="0"/>
                              <a:ea typeface="宋体" panose="02010600030101010101" pitchFamily="2" charset="-122"/>
                              <a:cs typeface="+mn-cs"/>
                            </a:rPr>
                          </m:ctrlPr>
                        </m:sSupPr>
                        <m:e>
                          <m:r>
                            <a:rPr lang="zh-CN" altLang="en-US" sz="1200" i="1" kern="1200">
                              <a:solidFill>
                                <a:schemeClr val="tx1"/>
                              </a:solidFill>
                              <a:latin typeface="Cambria Math" panose="02040503050406030204" pitchFamily="18" charset="0"/>
                              <a:ea typeface="宋体" panose="02010600030101010101" pitchFamily="2" charset="-122"/>
                              <a:cs typeface="+mn-cs"/>
                            </a:rPr>
                            <m:t>𝐸</m:t>
                          </m:r>
                        </m:e>
                        <m:sup>
                          <m:f>
                            <m:fPr>
                              <m:ctrlPr>
                                <a:rPr lang="zh-CN" altLang="en-US" sz="1200" i="1" kern="1200">
                                  <a:solidFill>
                                    <a:schemeClr val="tx1"/>
                                  </a:solidFill>
                                  <a:latin typeface="Cambria Math" panose="02040503050406030204" pitchFamily="18" charset="0"/>
                                  <a:ea typeface="宋体" panose="02010600030101010101" pitchFamily="2" charset="-122"/>
                                  <a:cs typeface="+mn-cs"/>
                                </a:rPr>
                              </m:ctrlPr>
                            </m:fPr>
                            <m:num>
                              <m:r>
                                <a:rPr lang="zh-CN" altLang="en-US" sz="1200" i="0" kern="1200">
                                  <a:solidFill>
                                    <a:schemeClr val="tx1"/>
                                  </a:solidFill>
                                  <a:latin typeface="Cambria Math" panose="02040503050406030204" pitchFamily="18" charset="0"/>
                                  <a:ea typeface="宋体" panose="02010600030101010101" pitchFamily="2" charset="-122"/>
                                  <a:cs typeface="+mn-cs"/>
                                </a:rPr>
                                <m:t>3</m:t>
                              </m:r>
                            </m:num>
                            <m:den>
                              <m:r>
                                <a:rPr lang="zh-CN" altLang="en-US" sz="1200" i="0" kern="1200">
                                  <a:solidFill>
                                    <a:schemeClr val="tx1"/>
                                  </a:solidFill>
                                  <a:latin typeface="Cambria Math" panose="02040503050406030204" pitchFamily="18" charset="0"/>
                                  <a:ea typeface="宋体" panose="02010600030101010101" pitchFamily="2" charset="-122"/>
                                  <a:cs typeface="+mn-cs"/>
                                </a:rPr>
                                <m:t>2</m:t>
                              </m:r>
                            </m:den>
                          </m:f>
                        </m:sup>
                      </m:sSup>
                    </m:oMath>
                  </m:oMathPara>
                </a14:m>
                <a:endParaRPr lang="en-US" altLang="zh-CN"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200" kern="1200" dirty="0">
                    <a:solidFill>
                      <a:schemeClr val="tx1"/>
                    </a:solidFill>
                    <a:effectLst/>
                    <a:latin typeface="Arial" panose="020B0604020202020204" pitchFamily="34" charset="0"/>
                    <a:ea typeface="宋体" panose="02010600030101010101" pitchFamily="2" charset="-122"/>
                    <a:cs typeface="+mn-cs"/>
                  </a:rPr>
                  <a:t>上式对</a:t>
                </a:r>
                <a14:m>
                  <m:oMath xmlns:m="http://schemas.openxmlformats.org/officeDocument/2006/math">
                    <m:r>
                      <a:rPr lang="zh-CN" altLang="en-US" sz="1200" i="1" kern="1200" smtClean="0">
                        <a:solidFill>
                          <a:schemeClr val="tx1"/>
                        </a:solidFill>
                        <a:latin typeface="Cambria Math" panose="02040503050406030204" pitchFamily="18" charset="0"/>
                        <a:ea typeface="宋体" panose="02010600030101010101" pitchFamily="2" charset="-122"/>
                        <a:cs typeface="+mn-cs"/>
                      </a:rPr>
                      <m:t>𝐸</m:t>
                    </m:r>
                  </m:oMath>
                </a14:m>
                <a:r>
                  <a:rPr lang="zh-CN" altLang="zh-CN" sz="1200" kern="1200" dirty="0">
                    <a:solidFill>
                      <a:schemeClr val="tx1"/>
                    </a:solidFill>
                    <a:effectLst/>
                    <a:latin typeface="Arial" panose="020B0604020202020204" pitchFamily="34" charset="0"/>
                    <a:ea typeface="宋体" panose="02010600030101010101" pitchFamily="2" charset="-122"/>
                    <a:cs typeface="+mn-cs"/>
                  </a:rPr>
                  <a:t>求导：</a:t>
                </a:r>
              </a:p>
              <a:p>
                <a:pPr/>
                <a14:m>
                  <m:oMathPara xmlns:m="http://schemas.openxmlformats.org/officeDocument/2006/math">
                    <m:oMathParaPr>
                      <m:jc m:val="centerGroup"/>
                    </m:oMathParaPr>
                    <m:oMath xmlns:m="http://schemas.openxmlformats.org/officeDocument/2006/math">
                      <m:r>
                        <a:rPr lang="zh-CN" altLang="en-US" sz="1200" i="1" kern="1200" smtClean="0">
                          <a:solidFill>
                            <a:schemeClr val="tx1"/>
                          </a:solidFill>
                          <a:latin typeface="Cambria Math" panose="02040503050406030204" pitchFamily="18" charset="0"/>
                          <a:ea typeface="宋体" panose="02010600030101010101" pitchFamily="2" charset="-122"/>
                          <a:cs typeface="+mn-cs"/>
                        </a:rPr>
                        <m:t>𝑑𝑍</m:t>
                      </m:r>
                      <m:r>
                        <a:rPr lang="zh-CN" altLang="en-US" sz="1200" i="0" kern="1200">
                          <a:solidFill>
                            <a:schemeClr val="tx1"/>
                          </a:solidFill>
                          <a:latin typeface="Cambria Math" panose="02040503050406030204" pitchFamily="18" charset="0"/>
                          <a:ea typeface="宋体" panose="02010600030101010101" pitchFamily="2" charset="-122"/>
                          <a:cs typeface="+mn-cs"/>
                        </a:rPr>
                        <m:t>=</m:t>
                      </m:r>
                      <m:f>
                        <m:fPr>
                          <m:ctrlPr>
                            <a:rPr lang="zh-CN" altLang="en-US" sz="1200" i="1" kern="1200">
                              <a:solidFill>
                                <a:schemeClr val="tx1"/>
                              </a:solidFill>
                              <a:latin typeface="Cambria Math" panose="02040503050406030204" pitchFamily="18" charset="0"/>
                              <a:ea typeface="宋体" panose="02010600030101010101" pitchFamily="2" charset="-122"/>
                              <a:cs typeface="+mn-cs"/>
                            </a:rPr>
                          </m:ctrlPr>
                        </m:fPr>
                        <m:num>
                          <m:r>
                            <a:rPr lang="zh-CN" altLang="en-US" sz="1200" i="1" kern="1200">
                              <a:solidFill>
                                <a:schemeClr val="tx1"/>
                              </a:solidFill>
                              <a:latin typeface="Cambria Math" panose="02040503050406030204" pitchFamily="18" charset="0"/>
                              <a:ea typeface="宋体" panose="02010600030101010101" pitchFamily="2" charset="-122"/>
                              <a:cs typeface="+mn-cs"/>
                            </a:rPr>
                            <m:t>𝑉</m:t>
                          </m:r>
                          <m:r>
                            <a:rPr lang="zh-CN" altLang="en-US" sz="1200" i="0" kern="1200">
                              <a:solidFill>
                                <a:schemeClr val="tx1"/>
                              </a:solidFill>
                              <a:latin typeface="Cambria Math" panose="02040503050406030204" pitchFamily="18" charset="0"/>
                              <a:ea typeface="宋体" panose="02010600030101010101" pitchFamily="2" charset="-122"/>
                              <a:cs typeface="+mn-cs"/>
                            </a:rPr>
                            <m:t>′</m:t>
                          </m:r>
                        </m:num>
                        <m:den>
                          <m:r>
                            <a:rPr lang="zh-CN" altLang="en-US" sz="1200" i="0" kern="1200">
                              <a:solidFill>
                                <a:schemeClr val="tx1"/>
                              </a:solidFill>
                              <a:latin typeface="Cambria Math" panose="02040503050406030204" pitchFamily="18" charset="0"/>
                              <a:ea typeface="宋体" panose="02010600030101010101" pitchFamily="2" charset="-122"/>
                              <a:cs typeface="+mn-cs"/>
                            </a:rPr>
                            <m:t>2</m:t>
                          </m:r>
                          <m:sSup>
                            <m:sSupPr>
                              <m:ctrlPr>
                                <a:rPr lang="zh-CN" altLang="en-US" sz="1200" i="1" kern="1200">
                                  <a:solidFill>
                                    <a:schemeClr val="tx1"/>
                                  </a:solidFill>
                                  <a:latin typeface="Cambria Math" panose="02040503050406030204" pitchFamily="18" charset="0"/>
                                  <a:ea typeface="宋体" panose="02010600030101010101" pitchFamily="2" charset="-122"/>
                                  <a:cs typeface="+mn-cs"/>
                                </a:rPr>
                              </m:ctrlPr>
                            </m:sSupPr>
                            <m:e>
                              <m:r>
                                <a:rPr lang="zh-CN" altLang="en-US" sz="1200" i="1" kern="1200">
                                  <a:solidFill>
                                    <a:schemeClr val="tx1"/>
                                  </a:solidFill>
                                  <a:latin typeface="Cambria Math" panose="02040503050406030204" pitchFamily="18" charset="0"/>
                                  <a:ea typeface="宋体" panose="02010600030101010101" pitchFamily="2" charset="-122"/>
                                  <a:cs typeface="+mn-cs"/>
                                </a:rPr>
                                <m:t>𝜋</m:t>
                              </m:r>
                            </m:e>
                            <m:sup>
                              <m:r>
                                <a:rPr lang="zh-CN" altLang="en-US" sz="1200" i="0" kern="1200">
                                  <a:solidFill>
                                    <a:schemeClr val="tx1"/>
                                  </a:solidFill>
                                  <a:latin typeface="Cambria Math" panose="02040503050406030204" pitchFamily="18" charset="0"/>
                                  <a:ea typeface="宋体" panose="02010600030101010101" pitchFamily="2" charset="-122"/>
                                  <a:cs typeface="+mn-cs"/>
                                </a:rPr>
                                <m:t>2</m:t>
                              </m:r>
                            </m:sup>
                          </m:sSup>
                        </m:den>
                      </m:f>
                      <m:sSup>
                        <m:sSupPr>
                          <m:ctrlPr>
                            <a:rPr lang="zh-CN" altLang="en-US" sz="1200" i="1" kern="1200">
                              <a:solidFill>
                                <a:schemeClr val="tx1"/>
                              </a:solidFill>
                              <a:latin typeface="Cambria Math" panose="02040503050406030204" pitchFamily="18" charset="0"/>
                              <a:ea typeface="宋体" panose="02010600030101010101" pitchFamily="2" charset="-122"/>
                              <a:cs typeface="+mn-cs"/>
                            </a:rPr>
                          </m:ctrlPr>
                        </m:sSupPr>
                        <m:e>
                          <m:d>
                            <m:dPr>
                              <m:ctrlPr>
                                <a:rPr lang="zh-CN" altLang="en-US" sz="1200" i="1" kern="1200">
                                  <a:solidFill>
                                    <a:schemeClr val="tx1"/>
                                  </a:solidFill>
                                  <a:latin typeface="Cambria Math" panose="02040503050406030204" pitchFamily="18" charset="0"/>
                                  <a:ea typeface="宋体" panose="02010600030101010101" pitchFamily="2" charset="-122"/>
                                  <a:cs typeface="+mn-cs"/>
                                </a:rPr>
                              </m:ctrlPr>
                            </m:dPr>
                            <m:e>
                              <m:f>
                                <m:fPr>
                                  <m:ctrlPr>
                                    <a:rPr lang="zh-CN" altLang="en-US" sz="1200" i="1" kern="1200">
                                      <a:solidFill>
                                        <a:schemeClr val="tx1"/>
                                      </a:solidFill>
                                      <a:latin typeface="Cambria Math" panose="02040503050406030204" pitchFamily="18" charset="0"/>
                                      <a:ea typeface="宋体" panose="02010600030101010101" pitchFamily="2" charset="-122"/>
                                      <a:cs typeface="+mn-cs"/>
                                    </a:rPr>
                                  </m:ctrlPr>
                                </m:fPr>
                                <m:num>
                                  <m:r>
                                    <a:rPr lang="zh-CN" altLang="en-US" sz="1200" i="0" kern="1200">
                                      <a:solidFill>
                                        <a:schemeClr val="tx1"/>
                                      </a:solidFill>
                                      <a:latin typeface="Cambria Math" panose="02040503050406030204" pitchFamily="18" charset="0"/>
                                      <a:ea typeface="宋体" panose="02010600030101010101" pitchFamily="2" charset="-122"/>
                                      <a:cs typeface="+mn-cs"/>
                                    </a:rPr>
                                    <m:t>2</m:t>
                                  </m:r>
                                  <m:r>
                                    <a:rPr lang="zh-CN" altLang="en-US" sz="1200" i="1" kern="1200">
                                      <a:solidFill>
                                        <a:schemeClr val="tx1"/>
                                      </a:solidFill>
                                      <a:latin typeface="Cambria Math" panose="02040503050406030204" pitchFamily="18" charset="0"/>
                                      <a:ea typeface="宋体" panose="02010600030101010101" pitchFamily="2" charset="-122"/>
                                      <a:cs typeface="+mn-cs"/>
                                    </a:rPr>
                                    <m:t>𝑚</m:t>
                                  </m:r>
                                </m:num>
                                <m:den>
                                  <m:sSup>
                                    <m:sSupPr>
                                      <m:ctrlPr>
                                        <a:rPr lang="zh-CN" altLang="en-US" sz="1200" i="1" kern="1200">
                                          <a:solidFill>
                                            <a:schemeClr val="tx1"/>
                                          </a:solidFill>
                                          <a:latin typeface="Cambria Math" panose="02040503050406030204" pitchFamily="18" charset="0"/>
                                          <a:ea typeface="宋体" panose="02010600030101010101" pitchFamily="2" charset="-122"/>
                                          <a:cs typeface="+mn-cs"/>
                                        </a:rPr>
                                      </m:ctrlPr>
                                    </m:sSupPr>
                                    <m:e>
                                      <m:r>
                                        <a:rPr lang="zh-CN" altLang="en-US" sz="1200" i="0" kern="1200">
                                          <a:solidFill>
                                            <a:schemeClr val="tx1"/>
                                          </a:solidFill>
                                          <a:latin typeface="Cambria Math" panose="02040503050406030204" pitchFamily="18" charset="0"/>
                                          <a:ea typeface="宋体" panose="02010600030101010101" pitchFamily="2" charset="-122"/>
                                          <a:cs typeface="+mn-cs"/>
                                        </a:rPr>
                                        <m:t>ℏ</m:t>
                                      </m:r>
                                    </m:e>
                                    <m:sup>
                                      <m:r>
                                        <a:rPr lang="zh-CN" altLang="en-US" sz="1200" i="0" kern="1200">
                                          <a:solidFill>
                                            <a:schemeClr val="tx1"/>
                                          </a:solidFill>
                                          <a:latin typeface="Cambria Math" panose="02040503050406030204" pitchFamily="18" charset="0"/>
                                          <a:ea typeface="宋体" panose="02010600030101010101" pitchFamily="2" charset="-122"/>
                                          <a:cs typeface="+mn-cs"/>
                                        </a:rPr>
                                        <m:t>2</m:t>
                                      </m:r>
                                    </m:sup>
                                  </m:sSup>
                                </m:den>
                              </m:f>
                            </m:e>
                          </m:d>
                        </m:e>
                        <m:sup>
                          <m:f>
                            <m:fPr>
                              <m:type m:val="lin"/>
                              <m:ctrlPr>
                                <a:rPr lang="zh-CN" altLang="en-US" sz="1200" i="1" kern="1200">
                                  <a:solidFill>
                                    <a:schemeClr val="tx1"/>
                                  </a:solidFill>
                                  <a:latin typeface="Cambria Math" panose="02040503050406030204" pitchFamily="18" charset="0"/>
                                  <a:ea typeface="宋体" panose="02010600030101010101" pitchFamily="2" charset="-122"/>
                                  <a:cs typeface="+mn-cs"/>
                                </a:rPr>
                              </m:ctrlPr>
                            </m:fPr>
                            <m:num>
                              <m:r>
                                <a:rPr lang="zh-CN" altLang="en-US" sz="1200" i="0" kern="1200">
                                  <a:solidFill>
                                    <a:schemeClr val="tx1"/>
                                  </a:solidFill>
                                  <a:latin typeface="Cambria Math" panose="02040503050406030204" pitchFamily="18" charset="0"/>
                                  <a:ea typeface="宋体" panose="02010600030101010101" pitchFamily="2" charset="-122"/>
                                  <a:cs typeface="+mn-cs"/>
                                </a:rPr>
                                <m:t>3</m:t>
                              </m:r>
                            </m:num>
                            <m:den>
                              <m:r>
                                <a:rPr lang="zh-CN" altLang="en-US" sz="1200" i="0" kern="1200">
                                  <a:solidFill>
                                    <a:schemeClr val="tx1"/>
                                  </a:solidFill>
                                  <a:latin typeface="Cambria Math" panose="02040503050406030204" pitchFamily="18" charset="0"/>
                                  <a:ea typeface="宋体" panose="02010600030101010101" pitchFamily="2" charset="-122"/>
                                  <a:cs typeface="+mn-cs"/>
                                </a:rPr>
                                <m:t>2</m:t>
                              </m:r>
                            </m:den>
                          </m:f>
                        </m:sup>
                      </m:sSup>
                      <m:sSup>
                        <m:sSupPr>
                          <m:ctrlPr>
                            <a:rPr lang="zh-CN" altLang="en-US" sz="1200" i="1" kern="1200">
                              <a:solidFill>
                                <a:schemeClr val="tx1"/>
                              </a:solidFill>
                              <a:latin typeface="Cambria Math" panose="02040503050406030204" pitchFamily="18" charset="0"/>
                              <a:ea typeface="宋体" panose="02010600030101010101" pitchFamily="2" charset="-122"/>
                              <a:cs typeface="+mn-cs"/>
                            </a:rPr>
                          </m:ctrlPr>
                        </m:sSupPr>
                        <m:e>
                          <m:r>
                            <a:rPr lang="zh-CN" altLang="en-US" sz="1200" i="1" kern="1200">
                              <a:solidFill>
                                <a:schemeClr val="tx1"/>
                              </a:solidFill>
                              <a:latin typeface="Cambria Math" panose="02040503050406030204" pitchFamily="18" charset="0"/>
                              <a:ea typeface="宋体" panose="02010600030101010101" pitchFamily="2" charset="-122"/>
                              <a:cs typeface="+mn-cs"/>
                            </a:rPr>
                            <m:t>𝐸</m:t>
                          </m:r>
                        </m:e>
                        <m:sup>
                          <m:f>
                            <m:fPr>
                              <m:type m:val="lin"/>
                              <m:ctrlPr>
                                <a:rPr lang="zh-CN" altLang="en-US" sz="1200" i="1" kern="1200">
                                  <a:solidFill>
                                    <a:schemeClr val="tx1"/>
                                  </a:solidFill>
                                  <a:latin typeface="Cambria Math" panose="02040503050406030204" pitchFamily="18" charset="0"/>
                                  <a:ea typeface="宋体" panose="02010600030101010101" pitchFamily="2" charset="-122"/>
                                  <a:cs typeface="+mn-cs"/>
                                </a:rPr>
                              </m:ctrlPr>
                            </m:fPr>
                            <m:num>
                              <m:r>
                                <a:rPr lang="zh-CN" altLang="en-US" sz="1200" i="0" kern="1200">
                                  <a:solidFill>
                                    <a:schemeClr val="tx1"/>
                                  </a:solidFill>
                                  <a:latin typeface="Cambria Math" panose="02040503050406030204" pitchFamily="18" charset="0"/>
                                  <a:ea typeface="宋体" panose="02010600030101010101" pitchFamily="2" charset="-122"/>
                                  <a:cs typeface="+mn-cs"/>
                                </a:rPr>
                                <m:t>1</m:t>
                              </m:r>
                            </m:num>
                            <m:den>
                              <m:r>
                                <a:rPr lang="zh-CN" altLang="en-US" sz="1200" i="0" kern="1200">
                                  <a:solidFill>
                                    <a:schemeClr val="tx1"/>
                                  </a:solidFill>
                                  <a:latin typeface="Cambria Math" panose="02040503050406030204" pitchFamily="18" charset="0"/>
                                  <a:ea typeface="宋体" panose="02010600030101010101" pitchFamily="2" charset="-122"/>
                                  <a:cs typeface="+mn-cs"/>
                                </a:rPr>
                                <m:t>2</m:t>
                              </m:r>
                            </m:den>
                          </m:f>
                        </m:sup>
                      </m:sSup>
                      <m:r>
                        <a:rPr lang="zh-CN" altLang="en-US" sz="1200" i="1" kern="1200">
                          <a:solidFill>
                            <a:schemeClr val="tx1"/>
                          </a:solidFill>
                          <a:latin typeface="Cambria Math" panose="02040503050406030204" pitchFamily="18" charset="0"/>
                          <a:ea typeface="宋体" panose="02010600030101010101" pitchFamily="2" charset="-122"/>
                          <a:cs typeface="+mn-cs"/>
                        </a:rPr>
                        <m:t>𝑑𝐸</m:t>
                      </m:r>
                      <m:r>
                        <a:rPr lang="zh-CN" altLang="en-US" sz="1200" i="0" kern="1200">
                          <a:solidFill>
                            <a:schemeClr val="tx1"/>
                          </a:solidFill>
                          <a:latin typeface="Cambria Math" panose="02040503050406030204" pitchFamily="18" charset="0"/>
                          <a:ea typeface="宋体" panose="02010600030101010101" pitchFamily="2" charset="-122"/>
                          <a:cs typeface="+mn-cs"/>
                        </a:rPr>
                        <m:t>=</m:t>
                      </m:r>
                      <m:r>
                        <a:rPr lang="zh-CN" altLang="en-US" sz="1200" i="1" kern="1200">
                          <a:solidFill>
                            <a:schemeClr val="tx1"/>
                          </a:solidFill>
                          <a:latin typeface="Cambria Math" panose="02040503050406030204" pitchFamily="18" charset="0"/>
                          <a:ea typeface="宋体" panose="02010600030101010101" pitchFamily="2" charset="-122"/>
                          <a:cs typeface="+mn-cs"/>
                        </a:rPr>
                        <m:t>𝑁</m:t>
                      </m:r>
                      <m:d>
                        <m:dPr>
                          <m:ctrlPr>
                            <a:rPr lang="zh-CN" altLang="en-US" sz="1200" i="1" kern="1200">
                              <a:solidFill>
                                <a:schemeClr val="tx1"/>
                              </a:solidFill>
                              <a:latin typeface="Cambria Math" panose="02040503050406030204" pitchFamily="18" charset="0"/>
                              <a:ea typeface="宋体" panose="02010600030101010101" pitchFamily="2" charset="-122"/>
                              <a:cs typeface="+mn-cs"/>
                            </a:rPr>
                          </m:ctrlPr>
                        </m:dPr>
                        <m:e>
                          <m:r>
                            <a:rPr lang="zh-CN" altLang="en-US" sz="1200" i="1" kern="1200">
                              <a:solidFill>
                                <a:schemeClr val="tx1"/>
                              </a:solidFill>
                              <a:latin typeface="Cambria Math" panose="02040503050406030204" pitchFamily="18" charset="0"/>
                              <a:ea typeface="宋体" panose="02010600030101010101" pitchFamily="2" charset="-122"/>
                              <a:cs typeface="+mn-cs"/>
                            </a:rPr>
                            <m:t>𝐸</m:t>
                          </m:r>
                        </m:e>
                      </m:d>
                      <m:r>
                        <a:rPr lang="zh-CN" altLang="en-US" sz="1200" i="1" kern="1200">
                          <a:solidFill>
                            <a:schemeClr val="tx1"/>
                          </a:solidFill>
                          <a:latin typeface="Cambria Math" panose="02040503050406030204" pitchFamily="18" charset="0"/>
                          <a:ea typeface="宋体" panose="02010600030101010101" pitchFamily="2" charset="-122"/>
                          <a:cs typeface="+mn-cs"/>
                        </a:rPr>
                        <m:t>𝑑𝐸</m:t>
                      </m:r>
                    </m:oMath>
                  </m:oMathPara>
                </a14:m>
                <a:endParaRPr lang="en-US" altLang="zh-CN"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200" kern="1200" dirty="0">
                    <a:solidFill>
                      <a:schemeClr val="tx1"/>
                    </a:solidFill>
                    <a:effectLst/>
                    <a:latin typeface="Arial" panose="020B0604020202020204" pitchFamily="34" charset="0"/>
                    <a:ea typeface="宋体" panose="02010600030101010101" pitchFamily="2" charset="-122"/>
                    <a:cs typeface="+mn-cs"/>
                  </a:rPr>
                  <a:t>由能态密度（态密度）的定义，可得：</a:t>
                </a:r>
              </a:p>
              <a:p>
                <a:pPr/>
                <a14:m>
                  <m:oMathPara xmlns:m="http://schemas.openxmlformats.org/officeDocument/2006/math">
                    <m:oMathParaPr>
                      <m:jc m:val="centerGroup"/>
                    </m:oMathParaPr>
                    <m:oMath xmlns:m="http://schemas.openxmlformats.org/officeDocument/2006/math">
                      <m:r>
                        <a:rPr lang="zh-CN" altLang="en-US" sz="1200" i="1" kern="1200" smtClean="0">
                          <a:solidFill>
                            <a:schemeClr val="tx1"/>
                          </a:solidFill>
                          <a:latin typeface="Cambria Math" panose="02040503050406030204" pitchFamily="18" charset="0"/>
                          <a:ea typeface="宋体" panose="02010600030101010101" pitchFamily="2" charset="-122"/>
                          <a:cs typeface="+mn-cs"/>
                        </a:rPr>
                        <m:t>𝑁</m:t>
                      </m:r>
                      <m:d>
                        <m:dPr>
                          <m:ctrlPr>
                            <a:rPr lang="zh-CN" altLang="en-US" sz="1200" i="1" kern="1200">
                              <a:solidFill>
                                <a:schemeClr val="tx1"/>
                              </a:solidFill>
                              <a:latin typeface="Cambria Math" panose="02040503050406030204" pitchFamily="18" charset="0"/>
                              <a:ea typeface="宋体" panose="02010600030101010101" pitchFamily="2" charset="-122"/>
                              <a:cs typeface="+mn-cs"/>
                            </a:rPr>
                          </m:ctrlPr>
                        </m:dPr>
                        <m:e>
                          <m:r>
                            <a:rPr lang="zh-CN" altLang="en-US" sz="1200" i="1" kern="1200">
                              <a:solidFill>
                                <a:schemeClr val="tx1"/>
                              </a:solidFill>
                              <a:latin typeface="Cambria Math" panose="02040503050406030204" pitchFamily="18" charset="0"/>
                              <a:ea typeface="宋体" panose="02010600030101010101" pitchFamily="2" charset="-122"/>
                              <a:cs typeface="+mn-cs"/>
                            </a:rPr>
                            <m:t>𝐸</m:t>
                          </m:r>
                        </m:e>
                      </m:d>
                      <m:r>
                        <a:rPr lang="zh-CN" altLang="en-US" sz="1200" i="0" kern="1200">
                          <a:solidFill>
                            <a:schemeClr val="tx1"/>
                          </a:solidFill>
                          <a:latin typeface="Cambria Math" panose="02040503050406030204" pitchFamily="18" charset="0"/>
                          <a:ea typeface="宋体" panose="02010600030101010101" pitchFamily="2" charset="-122"/>
                          <a:cs typeface="+mn-cs"/>
                        </a:rPr>
                        <m:t>=</m:t>
                      </m:r>
                      <m:r>
                        <m:rPr>
                          <m:sty m:val="p"/>
                        </m:rPr>
                        <a:rPr lang="zh-CN" altLang="en-US" sz="1200" i="0" kern="1200">
                          <a:solidFill>
                            <a:schemeClr val="tx1"/>
                          </a:solidFill>
                          <a:latin typeface="Cambria Math" panose="02040503050406030204" pitchFamily="18" charset="0"/>
                          <a:ea typeface="宋体" panose="02010600030101010101" pitchFamily="2" charset="-122"/>
                          <a:cs typeface="+mn-cs"/>
                        </a:rPr>
                        <m:t>lim</m:t>
                      </m:r>
                      <m:f>
                        <m:fPr>
                          <m:ctrlPr>
                            <a:rPr lang="zh-CN" altLang="en-US" sz="1200" i="1" kern="1200">
                              <a:solidFill>
                                <a:schemeClr val="tx1"/>
                              </a:solidFill>
                              <a:latin typeface="Cambria Math" panose="02040503050406030204" pitchFamily="18" charset="0"/>
                              <a:ea typeface="宋体" panose="02010600030101010101" pitchFamily="2" charset="-122"/>
                              <a:cs typeface="+mn-cs"/>
                            </a:rPr>
                          </m:ctrlPr>
                        </m:fPr>
                        <m:num>
                          <m:r>
                            <a:rPr lang="zh-CN" altLang="en-US" sz="1200" i="1" kern="1200">
                              <a:solidFill>
                                <a:schemeClr val="tx1"/>
                              </a:solidFill>
                              <a:latin typeface="Cambria Math" panose="02040503050406030204" pitchFamily="18" charset="0"/>
                              <a:ea typeface="宋体" panose="02010600030101010101" pitchFamily="2" charset="-122"/>
                              <a:cs typeface="+mn-cs"/>
                            </a:rPr>
                            <m:t>𝛥</m:t>
                          </m:r>
                          <m:r>
                            <a:rPr lang="zh-CN" altLang="en-US" sz="1200" i="1" kern="1200">
                              <a:solidFill>
                                <a:schemeClr val="tx1"/>
                              </a:solidFill>
                              <a:latin typeface="Cambria Math" panose="02040503050406030204" pitchFamily="18" charset="0"/>
                              <a:ea typeface="宋体" panose="02010600030101010101" pitchFamily="2" charset="-122"/>
                              <a:cs typeface="+mn-cs"/>
                            </a:rPr>
                            <m:t>𝑍</m:t>
                          </m:r>
                        </m:num>
                        <m:den>
                          <m:r>
                            <a:rPr lang="zh-CN" altLang="en-US" sz="1200" i="1" kern="1200">
                              <a:solidFill>
                                <a:schemeClr val="tx1"/>
                              </a:solidFill>
                              <a:latin typeface="Cambria Math" panose="02040503050406030204" pitchFamily="18" charset="0"/>
                              <a:ea typeface="宋体" panose="02010600030101010101" pitchFamily="2" charset="-122"/>
                              <a:cs typeface="+mn-cs"/>
                            </a:rPr>
                            <m:t>𝛥</m:t>
                          </m:r>
                          <m:r>
                            <a:rPr lang="zh-CN" altLang="en-US" sz="1200" i="1" kern="1200">
                              <a:solidFill>
                                <a:schemeClr val="tx1"/>
                              </a:solidFill>
                              <a:latin typeface="Cambria Math" panose="02040503050406030204" pitchFamily="18" charset="0"/>
                              <a:ea typeface="宋体" panose="02010600030101010101" pitchFamily="2" charset="-122"/>
                              <a:cs typeface="+mn-cs"/>
                            </a:rPr>
                            <m:t>𝐸</m:t>
                          </m:r>
                        </m:den>
                      </m:f>
                      <m:r>
                        <a:rPr lang="zh-CN" altLang="en-US" sz="1200" i="0" kern="1200">
                          <a:solidFill>
                            <a:schemeClr val="tx1"/>
                          </a:solidFill>
                          <a:latin typeface="Cambria Math" panose="02040503050406030204" pitchFamily="18" charset="0"/>
                          <a:ea typeface="宋体" panose="02010600030101010101" pitchFamily="2" charset="-122"/>
                          <a:cs typeface="+mn-cs"/>
                        </a:rPr>
                        <m:t>=</m:t>
                      </m:r>
                      <m:f>
                        <m:fPr>
                          <m:ctrlPr>
                            <a:rPr lang="zh-CN" altLang="en-US" sz="1200" i="1" kern="1200">
                              <a:solidFill>
                                <a:schemeClr val="tx1"/>
                              </a:solidFill>
                              <a:latin typeface="Cambria Math" panose="02040503050406030204" pitchFamily="18" charset="0"/>
                              <a:ea typeface="宋体" panose="02010600030101010101" pitchFamily="2" charset="-122"/>
                              <a:cs typeface="+mn-cs"/>
                            </a:rPr>
                          </m:ctrlPr>
                        </m:fPr>
                        <m:num>
                          <m:r>
                            <a:rPr lang="zh-CN" altLang="en-US" sz="1200" i="1" kern="1200">
                              <a:solidFill>
                                <a:schemeClr val="tx1"/>
                              </a:solidFill>
                              <a:latin typeface="Cambria Math" panose="02040503050406030204" pitchFamily="18" charset="0"/>
                              <a:ea typeface="宋体" panose="02010600030101010101" pitchFamily="2" charset="-122"/>
                              <a:cs typeface="+mn-cs"/>
                            </a:rPr>
                            <m:t>𝑑𝑍</m:t>
                          </m:r>
                        </m:num>
                        <m:den>
                          <m:r>
                            <a:rPr lang="zh-CN" altLang="en-US" sz="1200" i="1" kern="1200">
                              <a:solidFill>
                                <a:schemeClr val="tx1"/>
                              </a:solidFill>
                              <a:latin typeface="Cambria Math" panose="02040503050406030204" pitchFamily="18" charset="0"/>
                              <a:ea typeface="宋体" panose="02010600030101010101" pitchFamily="2" charset="-122"/>
                              <a:cs typeface="+mn-cs"/>
                            </a:rPr>
                            <m:t>𝑑𝐸</m:t>
                          </m:r>
                        </m:den>
                      </m:f>
                      <m:r>
                        <a:rPr lang="zh-CN" altLang="en-US" sz="1200" i="0" kern="1200">
                          <a:solidFill>
                            <a:schemeClr val="tx1"/>
                          </a:solidFill>
                          <a:latin typeface="Cambria Math" panose="02040503050406030204" pitchFamily="18" charset="0"/>
                          <a:ea typeface="宋体" panose="02010600030101010101" pitchFamily="2" charset="-122"/>
                          <a:cs typeface="+mn-cs"/>
                        </a:rPr>
                        <m:t>=</m:t>
                      </m:r>
                      <m:f>
                        <m:fPr>
                          <m:ctrlPr>
                            <a:rPr lang="zh-CN" altLang="en-US" sz="1200" i="1" kern="1200">
                              <a:solidFill>
                                <a:schemeClr val="tx1"/>
                              </a:solidFill>
                              <a:latin typeface="Cambria Math" panose="02040503050406030204" pitchFamily="18" charset="0"/>
                              <a:ea typeface="宋体" panose="02010600030101010101" pitchFamily="2" charset="-122"/>
                              <a:cs typeface="+mn-cs"/>
                            </a:rPr>
                          </m:ctrlPr>
                        </m:fPr>
                        <m:num>
                          <m:r>
                            <a:rPr lang="zh-CN" altLang="en-US" sz="1200" i="1" kern="1200">
                              <a:solidFill>
                                <a:schemeClr val="tx1"/>
                              </a:solidFill>
                              <a:latin typeface="Cambria Math" panose="02040503050406030204" pitchFamily="18" charset="0"/>
                              <a:ea typeface="宋体" panose="02010600030101010101" pitchFamily="2" charset="-122"/>
                              <a:cs typeface="+mn-cs"/>
                            </a:rPr>
                            <m:t>𝑉</m:t>
                          </m:r>
                          <m:r>
                            <a:rPr lang="zh-CN" altLang="en-US" sz="1200" i="0" kern="1200">
                              <a:solidFill>
                                <a:schemeClr val="tx1"/>
                              </a:solidFill>
                              <a:latin typeface="Cambria Math" panose="02040503050406030204" pitchFamily="18" charset="0"/>
                              <a:ea typeface="宋体" panose="02010600030101010101" pitchFamily="2" charset="-122"/>
                              <a:cs typeface="+mn-cs"/>
                            </a:rPr>
                            <m:t>′</m:t>
                          </m:r>
                        </m:num>
                        <m:den>
                          <m:r>
                            <a:rPr lang="zh-CN" altLang="en-US" sz="1200" i="0" kern="1200">
                              <a:solidFill>
                                <a:schemeClr val="tx1"/>
                              </a:solidFill>
                              <a:latin typeface="Cambria Math" panose="02040503050406030204" pitchFamily="18" charset="0"/>
                              <a:ea typeface="宋体" panose="02010600030101010101" pitchFamily="2" charset="-122"/>
                              <a:cs typeface="+mn-cs"/>
                            </a:rPr>
                            <m:t>2</m:t>
                          </m:r>
                          <m:sSup>
                            <m:sSupPr>
                              <m:ctrlPr>
                                <a:rPr lang="zh-CN" altLang="en-US" sz="1200" i="1" kern="1200">
                                  <a:solidFill>
                                    <a:schemeClr val="tx1"/>
                                  </a:solidFill>
                                  <a:latin typeface="Cambria Math" panose="02040503050406030204" pitchFamily="18" charset="0"/>
                                  <a:ea typeface="宋体" panose="02010600030101010101" pitchFamily="2" charset="-122"/>
                                  <a:cs typeface="+mn-cs"/>
                                </a:rPr>
                              </m:ctrlPr>
                            </m:sSupPr>
                            <m:e>
                              <m:r>
                                <a:rPr lang="zh-CN" altLang="en-US" sz="1200" i="1" kern="1200">
                                  <a:solidFill>
                                    <a:schemeClr val="tx1"/>
                                  </a:solidFill>
                                  <a:latin typeface="Cambria Math" panose="02040503050406030204" pitchFamily="18" charset="0"/>
                                  <a:ea typeface="宋体" panose="02010600030101010101" pitchFamily="2" charset="-122"/>
                                  <a:cs typeface="+mn-cs"/>
                                </a:rPr>
                                <m:t>𝜋</m:t>
                              </m:r>
                            </m:e>
                            <m:sup>
                              <m:r>
                                <a:rPr lang="zh-CN" altLang="en-US" sz="1200" i="0" kern="1200">
                                  <a:solidFill>
                                    <a:schemeClr val="tx1"/>
                                  </a:solidFill>
                                  <a:latin typeface="Cambria Math" panose="02040503050406030204" pitchFamily="18" charset="0"/>
                                  <a:ea typeface="宋体" panose="02010600030101010101" pitchFamily="2" charset="-122"/>
                                  <a:cs typeface="+mn-cs"/>
                                </a:rPr>
                                <m:t>2</m:t>
                              </m:r>
                            </m:sup>
                          </m:sSup>
                        </m:den>
                      </m:f>
                      <m:sSup>
                        <m:sSupPr>
                          <m:ctrlPr>
                            <a:rPr lang="zh-CN" altLang="en-US" sz="1200" i="1" kern="1200">
                              <a:solidFill>
                                <a:schemeClr val="tx1"/>
                              </a:solidFill>
                              <a:latin typeface="Cambria Math" panose="02040503050406030204" pitchFamily="18" charset="0"/>
                              <a:ea typeface="宋体" panose="02010600030101010101" pitchFamily="2" charset="-122"/>
                              <a:cs typeface="+mn-cs"/>
                            </a:rPr>
                          </m:ctrlPr>
                        </m:sSupPr>
                        <m:e>
                          <m:d>
                            <m:dPr>
                              <m:ctrlPr>
                                <a:rPr lang="zh-CN" altLang="en-US" sz="1200" i="1" kern="1200">
                                  <a:solidFill>
                                    <a:schemeClr val="tx1"/>
                                  </a:solidFill>
                                  <a:latin typeface="Cambria Math" panose="02040503050406030204" pitchFamily="18" charset="0"/>
                                  <a:ea typeface="宋体" panose="02010600030101010101" pitchFamily="2" charset="-122"/>
                                  <a:cs typeface="+mn-cs"/>
                                </a:rPr>
                              </m:ctrlPr>
                            </m:dPr>
                            <m:e>
                              <m:f>
                                <m:fPr>
                                  <m:ctrlPr>
                                    <a:rPr lang="zh-CN" altLang="en-US" sz="1200" i="1" kern="1200">
                                      <a:solidFill>
                                        <a:schemeClr val="tx1"/>
                                      </a:solidFill>
                                      <a:latin typeface="Cambria Math" panose="02040503050406030204" pitchFamily="18" charset="0"/>
                                      <a:ea typeface="宋体" panose="02010600030101010101" pitchFamily="2" charset="-122"/>
                                      <a:cs typeface="+mn-cs"/>
                                    </a:rPr>
                                  </m:ctrlPr>
                                </m:fPr>
                                <m:num>
                                  <m:r>
                                    <a:rPr lang="zh-CN" altLang="en-US" sz="1200" i="0" kern="1200">
                                      <a:solidFill>
                                        <a:schemeClr val="tx1"/>
                                      </a:solidFill>
                                      <a:latin typeface="Cambria Math" panose="02040503050406030204" pitchFamily="18" charset="0"/>
                                      <a:ea typeface="宋体" panose="02010600030101010101" pitchFamily="2" charset="-122"/>
                                      <a:cs typeface="+mn-cs"/>
                                    </a:rPr>
                                    <m:t>2</m:t>
                                  </m:r>
                                  <m:r>
                                    <a:rPr lang="zh-CN" altLang="en-US" sz="1200" i="1" kern="1200">
                                      <a:solidFill>
                                        <a:schemeClr val="tx1"/>
                                      </a:solidFill>
                                      <a:latin typeface="Cambria Math" panose="02040503050406030204" pitchFamily="18" charset="0"/>
                                      <a:ea typeface="宋体" panose="02010600030101010101" pitchFamily="2" charset="-122"/>
                                      <a:cs typeface="+mn-cs"/>
                                    </a:rPr>
                                    <m:t>𝑚</m:t>
                                  </m:r>
                                </m:num>
                                <m:den>
                                  <m:sSup>
                                    <m:sSupPr>
                                      <m:ctrlPr>
                                        <a:rPr lang="zh-CN" altLang="en-US" sz="1200" i="1" kern="1200">
                                          <a:solidFill>
                                            <a:schemeClr val="tx1"/>
                                          </a:solidFill>
                                          <a:latin typeface="Cambria Math" panose="02040503050406030204" pitchFamily="18" charset="0"/>
                                          <a:ea typeface="宋体" panose="02010600030101010101" pitchFamily="2" charset="-122"/>
                                          <a:cs typeface="+mn-cs"/>
                                        </a:rPr>
                                      </m:ctrlPr>
                                    </m:sSupPr>
                                    <m:e>
                                      <m:r>
                                        <a:rPr lang="zh-CN" altLang="en-US" sz="1200" i="0" kern="1200">
                                          <a:solidFill>
                                            <a:schemeClr val="tx1"/>
                                          </a:solidFill>
                                          <a:latin typeface="Cambria Math" panose="02040503050406030204" pitchFamily="18" charset="0"/>
                                          <a:ea typeface="宋体" panose="02010600030101010101" pitchFamily="2" charset="-122"/>
                                          <a:cs typeface="+mn-cs"/>
                                        </a:rPr>
                                        <m:t>ℏ</m:t>
                                      </m:r>
                                    </m:e>
                                    <m:sup>
                                      <m:r>
                                        <a:rPr lang="zh-CN" altLang="en-US" sz="1200" i="0" kern="1200">
                                          <a:solidFill>
                                            <a:schemeClr val="tx1"/>
                                          </a:solidFill>
                                          <a:latin typeface="Cambria Math" panose="02040503050406030204" pitchFamily="18" charset="0"/>
                                          <a:ea typeface="宋体" panose="02010600030101010101" pitchFamily="2" charset="-122"/>
                                          <a:cs typeface="+mn-cs"/>
                                        </a:rPr>
                                        <m:t>2</m:t>
                                      </m:r>
                                    </m:sup>
                                  </m:sSup>
                                </m:den>
                              </m:f>
                            </m:e>
                          </m:d>
                        </m:e>
                        <m:sup>
                          <m:f>
                            <m:fPr>
                              <m:type m:val="lin"/>
                              <m:ctrlPr>
                                <a:rPr lang="zh-CN" altLang="en-US" sz="1200" i="1" kern="1200">
                                  <a:solidFill>
                                    <a:schemeClr val="tx1"/>
                                  </a:solidFill>
                                  <a:latin typeface="Cambria Math" panose="02040503050406030204" pitchFamily="18" charset="0"/>
                                  <a:ea typeface="宋体" panose="02010600030101010101" pitchFamily="2" charset="-122"/>
                                  <a:cs typeface="+mn-cs"/>
                                </a:rPr>
                              </m:ctrlPr>
                            </m:fPr>
                            <m:num>
                              <m:r>
                                <a:rPr lang="zh-CN" altLang="en-US" sz="1200" i="0" kern="1200">
                                  <a:solidFill>
                                    <a:schemeClr val="tx1"/>
                                  </a:solidFill>
                                  <a:latin typeface="Cambria Math" panose="02040503050406030204" pitchFamily="18" charset="0"/>
                                  <a:ea typeface="宋体" panose="02010600030101010101" pitchFamily="2" charset="-122"/>
                                  <a:cs typeface="+mn-cs"/>
                                </a:rPr>
                                <m:t>3</m:t>
                              </m:r>
                            </m:num>
                            <m:den>
                              <m:r>
                                <a:rPr lang="zh-CN" altLang="en-US" sz="1200" i="0" kern="1200">
                                  <a:solidFill>
                                    <a:schemeClr val="tx1"/>
                                  </a:solidFill>
                                  <a:latin typeface="Cambria Math" panose="02040503050406030204" pitchFamily="18" charset="0"/>
                                  <a:ea typeface="宋体" panose="02010600030101010101" pitchFamily="2" charset="-122"/>
                                  <a:cs typeface="+mn-cs"/>
                                </a:rPr>
                                <m:t>2</m:t>
                              </m:r>
                            </m:den>
                          </m:f>
                        </m:sup>
                      </m:sSup>
                      <m:sSup>
                        <m:sSupPr>
                          <m:ctrlPr>
                            <a:rPr lang="zh-CN" altLang="en-US" sz="1200" i="1" kern="1200">
                              <a:solidFill>
                                <a:schemeClr val="tx1"/>
                              </a:solidFill>
                              <a:latin typeface="Cambria Math" panose="02040503050406030204" pitchFamily="18" charset="0"/>
                              <a:ea typeface="宋体" panose="02010600030101010101" pitchFamily="2" charset="-122"/>
                              <a:cs typeface="+mn-cs"/>
                            </a:rPr>
                          </m:ctrlPr>
                        </m:sSupPr>
                        <m:e>
                          <m:r>
                            <a:rPr lang="zh-CN" altLang="en-US" sz="1200" i="1" kern="1200">
                              <a:solidFill>
                                <a:schemeClr val="tx1"/>
                              </a:solidFill>
                              <a:latin typeface="Cambria Math" panose="02040503050406030204" pitchFamily="18" charset="0"/>
                              <a:ea typeface="宋体" panose="02010600030101010101" pitchFamily="2" charset="-122"/>
                              <a:cs typeface="+mn-cs"/>
                            </a:rPr>
                            <m:t>𝐸</m:t>
                          </m:r>
                        </m:e>
                        <m:sup>
                          <m:f>
                            <m:fPr>
                              <m:type m:val="lin"/>
                              <m:ctrlPr>
                                <a:rPr lang="zh-CN" altLang="en-US" sz="1200" i="1" kern="1200">
                                  <a:solidFill>
                                    <a:schemeClr val="tx1"/>
                                  </a:solidFill>
                                  <a:latin typeface="Cambria Math" panose="02040503050406030204" pitchFamily="18" charset="0"/>
                                  <a:ea typeface="宋体" panose="02010600030101010101" pitchFamily="2" charset="-122"/>
                                  <a:cs typeface="+mn-cs"/>
                                </a:rPr>
                              </m:ctrlPr>
                            </m:fPr>
                            <m:num>
                              <m:r>
                                <a:rPr lang="zh-CN" altLang="en-US" sz="1200" i="0" kern="1200">
                                  <a:solidFill>
                                    <a:schemeClr val="tx1"/>
                                  </a:solidFill>
                                  <a:latin typeface="Cambria Math" panose="02040503050406030204" pitchFamily="18" charset="0"/>
                                  <a:ea typeface="宋体" panose="02010600030101010101" pitchFamily="2" charset="-122"/>
                                  <a:cs typeface="+mn-cs"/>
                                </a:rPr>
                                <m:t>1</m:t>
                              </m:r>
                            </m:num>
                            <m:den>
                              <m:r>
                                <a:rPr lang="zh-CN" altLang="en-US" sz="1200" i="0" kern="1200">
                                  <a:solidFill>
                                    <a:schemeClr val="tx1"/>
                                  </a:solidFill>
                                  <a:latin typeface="Cambria Math" panose="02040503050406030204" pitchFamily="18" charset="0"/>
                                  <a:ea typeface="宋体" panose="02010600030101010101" pitchFamily="2" charset="-122"/>
                                  <a:cs typeface="+mn-cs"/>
                                </a:rPr>
                                <m:t>2</m:t>
                              </m:r>
                            </m:den>
                          </m:f>
                        </m:sup>
                      </m:sSup>
                    </m:oMath>
                  </m:oMathPara>
                </a14:m>
                <a:endParaRPr lang="en-US" altLang="zh-CN"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200" kern="1200" dirty="0">
                    <a:solidFill>
                      <a:schemeClr val="tx1"/>
                    </a:solidFill>
                    <a:effectLst/>
                    <a:latin typeface="Arial" panose="020B0604020202020204" pitchFamily="34" charset="0"/>
                    <a:ea typeface="宋体" panose="02010600030101010101" pitchFamily="2" charset="-122"/>
                    <a:cs typeface="+mn-cs"/>
                  </a:rPr>
                  <a:t>可见，电子的态密度并不是均匀分布的，电子能量越高，能态密度就越大。</a:t>
                </a:r>
              </a:p>
              <a:p>
                <a:endParaRPr lang="zh-CN" altLang="en-US" dirty="0"/>
              </a:p>
            </p:txBody>
          </p:sp>
        </mc:Choice>
        <mc:Fallback xmlns="">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200" kern="1200" dirty="0">
                    <a:solidFill>
                      <a:schemeClr val="tx1"/>
                    </a:solidFill>
                    <a:effectLst/>
                    <a:latin typeface="Arial" panose="020B0604020202020204" pitchFamily="34" charset="0"/>
                    <a:ea typeface="宋体" panose="02010600030101010101" pitchFamily="2" charset="-122"/>
                    <a:cs typeface="+mn-cs"/>
                  </a:rPr>
                  <a:t>如前所述，每一个</a:t>
                </a:r>
                <a:r>
                  <a:rPr lang="en-US" altLang="zh-CN" sz="1200" b="1" i="1" kern="1200" dirty="0">
                    <a:solidFill>
                      <a:schemeClr val="tx1"/>
                    </a:solidFill>
                    <a:effectLst/>
                    <a:latin typeface="Arial" panose="020B0604020202020204" pitchFamily="34" charset="0"/>
                    <a:ea typeface="宋体" panose="02010600030101010101" pitchFamily="2" charset="-122"/>
                    <a:cs typeface="+mn-cs"/>
                  </a:rPr>
                  <a:t>k</a:t>
                </a:r>
                <a:r>
                  <a:rPr lang="en-US" altLang="zh-CN" sz="1200" i="1" kern="1200" dirty="0">
                    <a:solidFill>
                      <a:schemeClr val="tx1"/>
                    </a:solidFill>
                    <a:effectLst/>
                    <a:latin typeface="Arial" panose="020B0604020202020204" pitchFamily="34" charset="0"/>
                    <a:ea typeface="宋体" panose="02010600030101010101" pitchFamily="2" charset="-122"/>
                    <a:cs typeface="+mn-cs"/>
                  </a:rPr>
                  <a:t> </a:t>
                </a:r>
                <a:r>
                  <a:rPr lang="zh-CN" altLang="zh-CN" sz="1200" kern="1200" dirty="0">
                    <a:solidFill>
                      <a:schemeClr val="tx1"/>
                    </a:solidFill>
                    <a:effectLst/>
                    <a:latin typeface="Arial" panose="020B0604020202020204" pitchFamily="34" charset="0"/>
                    <a:ea typeface="宋体" panose="02010600030101010101" pitchFamily="2" charset="-122"/>
                    <a:cs typeface="+mn-cs"/>
                  </a:rPr>
                  <a:t>的取值确定一个电子能级。考虑电子自旋，每一个能级可以填充自旋方向相反的两个电子。所以能量为</a:t>
                </a:r>
                <a:r>
                  <a:rPr lang="en-US" altLang="zh-CN" sz="1200" i="1" kern="1200" dirty="0">
                    <a:solidFill>
                      <a:schemeClr val="tx1"/>
                    </a:solidFill>
                    <a:effectLst/>
                    <a:latin typeface="Arial" panose="020B0604020202020204" pitchFamily="34" charset="0"/>
                    <a:ea typeface="宋体" panose="02010600030101010101" pitchFamily="2" charset="-122"/>
                    <a:cs typeface="+mn-cs"/>
                  </a:rPr>
                  <a:t>E</a:t>
                </a:r>
                <a:r>
                  <a:rPr lang="zh-CN" altLang="zh-CN" sz="1200" kern="1200" dirty="0">
                    <a:solidFill>
                      <a:schemeClr val="tx1"/>
                    </a:solidFill>
                    <a:effectLst/>
                    <a:latin typeface="Arial" panose="020B0604020202020204" pitchFamily="34" charset="0"/>
                    <a:ea typeface="宋体" panose="02010600030101010101" pitchFamily="2" charset="-122"/>
                    <a:cs typeface="+mn-cs"/>
                  </a:rPr>
                  <a:t>的球体中，电子能态总数为：</a:t>
                </a:r>
              </a:p>
              <a:p>
                <a:r>
                  <a:rPr lang="zh-CN" altLang="en-US" sz="1200" i="0" kern="1200">
                    <a:solidFill>
                      <a:schemeClr val="tx1"/>
                    </a:solidFill>
                    <a:latin typeface="Arial" panose="020B0604020202020204" pitchFamily="34" charset="0"/>
                    <a:ea typeface="宋体" panose="02010600030101010101" pitchFamily="2" charset="-122"/>
                    <a:cs typeface="+mn-cs"/>
                  </a:rPr>
                  <a:t>𝑍(𝐸)=2⋅𝜌(𝑘)⋅4/3 𝜋〖|𝑘|〗^3=2⋅𝑉′/(8𝜋^3 )⋅4/3 𝜋 (2𝑚)^(3/2)/ℏ^3 ⋅𝐸^(3/2)=(𝑉′(2𝑚)^(3/2))/(3𝜋^2 ℏ^3 )⋅𝐸^(3/2)</a:t>
                </a:r>
                <a:endParaRPr lang="en-US" altLang="zh-CN"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200" kern="1200" dirty="0">
                    <a:solidFill>
                      <a:schemeClr val="tx1"/>
                    </a:solidFill>
                    <a:effectLst/>
                    <a:latin typeface="Arial" panose="020B0604020202020204" pitchFamily="34" charset="0"/>
                    <a:ea typeface="宋体" panose="02010600030101010101" pitchFamily="2" charset="-122"/>
                    <a:cs typeface="+mn-cs"/>
                  </a:rPr>
                  <a:t>上式对</a:t>
                </a:r>
                <a:r>
                  <a:rPr lang="en-US" altLang="zh-CN" sz="1200" i="1" kern="1200" dirty="0">
                    <a:solidFill>
                      <a:schemeClr val="tx1"/>
                    </a:solidFill>
                    <a:effectLst/>
                    <a:latin typeface="Arial" panose="020B0604020202020204" pitchFamily="34" charset="0"/>
                    <a:ea typeface="宋体" panose="02010600030101010101" pitchFamily="2" charset="-122"/>
                    <a:cs typeface="+mn-cs"/>
                  </a:rPr>
                  <a:t>E</a:t>
                </a:r>
                <a:r>
                  <a:rPr lang="zh-CN" altLang="zh-CN" sz="1200" kern="1200" dirty="0">
                    <a:solidFill>
                      <a:schemeClr val="tx1"/>
                    </a:solidFill>
                    <a:effectLst/>
                    <a:latin typeface="Arial" panose="020B0604020202020204" pitchFamily="34" charset="0"/>
                    <a:ea typeface="宋体" panose="02010600030101010101" pitchFamily="2" charset="-122"/>
                    <a:cs typeface="+mn-cs"/>
                  </a:rPr>
                  <a:t>求导：</a:t>
                </a:r>
              </a:p>
              <a:p>
                <a:r>
                  <a:rPr lang="zh-CN" altLang="en-US" sz="1200" i="0" kern="1200">
                    <a:solidFill>
                      <a:schemeClr val="tx1"/>
                    </a:solidFill>
                    <a:latin typeface="Arial" panose="020B0604020202020204" pitchFamily="34" charset="0"/>
                    <a:ea typeface="宋体" panose="02010600030101010101" pitchFamily="2" charset="-122"/>
                    <a:cs typeface="+mn-cs"/>
                  </a:rPr>
                  <a:t>𝑑𝑍=𝑉′/(2𝜋^2 ) (2𝑚/ℏ^2 )^(3∕2) 𝐸^(1∕2) 𝑑𝐸=𝑁(𝐸)𝑑𝐸</a:t>
                </a:r>
                <a:endParaRPr lang="en-US" altLang="zh-CN"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200" kern="1200" dirty="0">
                    <a:solidFill>
                      <a:schemeClr val="tx1"/>
                    </a:solidFill>
                    <a:effectLst/>
                    <a:latin typeface="Arial" panose="020B0604020202020204" pitchFamily="34" charset="0"/>
                    <a:ea typeface="宋体" panose="02010600030101010101" pitchFamily="2" charset="-122"/>
                    <a:cs typeface="+mn-cs"/>
                  </a:rPr>
                  <a:t>由式（</a:t>
                </a:r>
                <a:r>
                  <a:rPr lang="en-US" altLang="zh-CN" sz="1200" kern="1200" dirty="0">
                    <a:solidFill>
                      <a:schemeClr val="tx1"/>
                    </a:solidFill>
                    <a:effectLst/>
                    <a:latin typeface="Arial" panose="020B0604020202020204" pitchFamily="34" charset="0"/>
                    <a:ea typeface="宋体" panose="02010600030101010101" pitchFamily="2" charset="-122"/>
                    <a:cs typeface="+mn-cs"/>
                  </a:rPr>
                  <a:t>3-26</a:t>
                </a:r>
                <a:r>
                  <a:rPr lang="zh-CN" altLang="zh-CN" sz="1200" kern="1200" dirty="0">
                    <a:solidFill>
                      <a:schemeClr val="tx1"/>
                    </a:solidFill>
                    <a:effectLst/>
                    <a:latin typeface="Arial" panose="020B0604020202020204" pitchFamily="34" charset="0"/>
                    <a:ea typeface="宋体" panose="02010600030101010101" pitchFamily="2" charset="-122"/>
                    <a:cs typeface="+mn-cs"/>
                  </a:rPr>
                  <a:t>）能态密度（态密度）的定义，可得：</a:t>
                </a:r>
              </a:p>
              <a:p>
                <a:r>
                  <a:rPr lang="zh-CN" altLang="en-US" sz="1200" i="0" kern="1200">
                    <a:solidFill>
                      <a:schemeClr val="tx1"/>
                    </a:solidFill>
                    <a:latin typeface="Arial" panose="020B0604020202020204" pitchFamily="34" charset="0"/>
                    <a:ea typeface="宋体" panose="02010600030101010101" pitchFamily="2" charset="-122"/>
                    <a:cs typeface="+mn-cs"/>
                  </a:rPr>
                  <a:t>𝑁(𝐸)=lim 𝛥𝑍/𝛥𝐸=𝑑𝑍/𝑑𝐸=𝑉′/(2𝜋^2 ) (2𝑚/ℏ^2 )^(3∕2) 𝐸^(1∕2)</a:t>
                </a:r>
                <a:endParaRPr lang="en-US" altLang="zh-CN"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200" kern="1200" dirty="0">
                    <a:solidFill>
                      <a:schemeClr val="tx1"/>
                    </a:solidFill>
                    <a:effectLst/>
                    <a:latin typeface="Arial" panose="020B0604020202020204" pitchFamily="34" charset="0"/>
                    <a:ea typeface="宋体" panose="02010600030101010101" pitchFamily="2" charset="-122"/>
                    <a:cs typeface="+mn-cs"/>
                  </a:rPr>
                  <a:t>可见，电子的态密度并不是均匀分布的，电子能量越高，能态密度就越大。</a:t>
                </a:r>
              </a:p>
              <a:p>
                <a:endParaRPr lang="zh-CN" altLang="en-US" dirty="0"/>
              </a:p>
            </p:txBody>
          </p:sp>
        </mc:Fallback>
      </mc:AlternateContent>
      <p:sp>
        <p:nvSpPr>
          <p:cNvPr id="4" name="灯片编号占位符 3"/>
          <p:cNvSpPr>
            <a:spLocks noGrp="1"/>
          </p:cNvSpPr>
          <p:nvPr>
            <p:ph type="sldNum" sz="quarter" idx="5"/>
          </p:nvPr>
        </p:nvSpPr>
        <p:spPr/>
        <p:txBody>
          <a:bodyPr/>
          <a:lstStyle/>
          <a:p>
            <a:fld id="{8AAA2DB7-8973-4964-8E83-0FC396AC9B6B}" type="slidenum">
              <a:rPr lang="en-US" altLang="zh-CN" smtClean="0"/>
              <a:t>30</a:t>
            </a:fld>
            <a:endParaRPr lang="en-US" altLang="zh-CN"/>
          </a:p>
        </p:txBody>
      </p:sp>
    </p:spTree>
    <p:extLst>
      <p:ext uri="{BB962C8B-B14F-4D97-AF65-F5344CB8AC3E}">
        <p14:creationId xmlns:p14="http://schemas.microsoft.com/office/powerpoint/2010/main" val="112798363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dirty="0">
                <a:solidFill>
                  <a:srgbClr val="663300"/>
                </a:solidFill>
                <a:latin typeface="Times New Roman" panose="02020603050405020304" pitchFamily="18" charset="0"/>
                <a:ea typeface="微软雅黑" panose="020B0503020204020204" pitchFamily="34" charset="-122"/>
                <a:cs typeface="Times New Roman" panose="02020603050405020304" pitchFamily="18" charset="0"/>
              </a:rPr>
              <a:t>这张图给出了能态密度随能量变化的曲线。 </a:t>
            </a:r>
            <a:endParaRPr lang="zh-CN" altLang="en-US" b="0" dirty="0"/>
          </a:p>
        </p:txBody>
      </p:sp>
      <p:sp>
        <p:nvSpPr>
          <p:cNvPr id="4" name="灯片编号占位符 3"/>
          <p:cNvSpPr>
            <a:spLocks noGrp="1"/>
          </p:cNvSpPr>
          <p:nvPr>
            <p:ph type="sldNum" sz="quarter" idx="5"/>
          </p:nvPr>
        </p:nvSpPr>
        <p:spPr/>
        <p:txBody>
          <a:bodyPr/>
          <a:lstStyle/>
          <a:p>
            <a:fld id="{8AAA2DB7-8973-4964-8E83-0FC396AC9B6B}" type="slidenum">
              <a:rPr lang="en-US" altLang="zh-CN" smtClean="0"/>
              <a:t>31</a:t>
            </a:fld>
            <a:endParaRPr lang="en-US" altLang="zh-CN"/>
          </a:p>
        </p:txBody>
      </p:sp>
    </p:spTree>
    <p:extLst>
      <p:ext uri="{BB962C8B-B14F-4D97-AF65-F5344CB8AC3E}">
        <p14:creationId xmlns:p14="http://schemas.microsoft.com/office/powerpoint/2010/main" val="50744543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0" lang="zh-CN" altLang="en-US" sz="12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第</a:t>
            </a:r>
            <a:r>
              <a:rPr kumimoji="0" lang="en-US" altLang="zh-CN" sz="12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3.2</a:t>
            </a:r>
            <a:r>
              <a:rPr kumimoji="0" lang="zh-CN" altLang="en-US" sz="12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节，周期势场中电子运动状态。先讲布洛赫定理。</a:t>
            </a:r>
            <a:endParaRPr lang="zh-CN" altLang="en-US" b="0" dirty="0"/>
          </a:p>
        </p:txBody>
      </p:sp>
      <p:sp>
        <p:nvSpPr>
          <p:cNvPr id="4" name="灯片编号占位符 3"/>
          <p:cNvSpPr>
            <a:spLocks noGrp="1"/>
          </p:cNvSpPr>
          <p:nvPr>
            <p:ph type="sldNum" sz="quarter" idx="5"/>
          </p:nvPr>
        </p:nvSpPr>
        <p:spPr/>
        <p:txBody>
          <a:bodyPr/>
          <a:lstStyle/>
          <a:p>
            <a:fld id="{8AAA2DB7-8973-4964-8E83-0FC396AC9B6B}" type="slidenum">
              <a:rPr lang="en-US" altLang="zh-CN" smtClean="0"/>
              <a:t>32</a:t>
            </a:fld>
            <a:endParaRPr lang="en-US" altLang="zh-CN"/>
          </a:p>
        </p:txBody>
      </p:sp>
    </p:spTree>
    <p:extLst>
      <p:ext uri="{BB962C8B-B14F-4D97-AF65-F5344CB8AC3E}">
        <p14:creationId xmlns:p14="http://schemas.microsoft.com/office/powerpoint/2010/main" val="129975862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200" kern="1200" dirty="0">
                    <a:solidFill>
                      <a:schemeClr val="tx1"/>
                    </a:solidFill>
                    <a:effectLst/>
                    <a:latin typeface="Arial" panose="020B0604020202020204" pitchFamily="34" charset="0"/>
                    <a:ea typeface="宋体" panose="02010600030101010101" pitchFamily="2" charset="-122"/>
                    <a:cs typeface="+mn-cs"/>
                  </a:rPr>
                  <a:t>经典电子论及半经典电子论在分析晶体的很多特性时取得了成功，但仍然有很多现象无法解释。布洛赫非常了解经典电子论及半经典电子论的成功和困难。他敏锐地看到，尽管索末菲用量子统计代替了德鲁德的玻尔兹曼统计，但他保留了理想电子气的假设，所以不能真正解释电子长平均自由程、电阻与温度的关系等问题。布洛赫抓住了问题的关键：电子是在离子间运动的，所以不能忽略离子的影响而看成自由电子。为了描述周期性势场：</a:t>
                </a:r>
              </a:p>
              <a:p>
                <a:pPr/>
                <a14:m>
                  <m:oMathPara xmlns:m="http://schemas.openxmlformats.org/officeDocument/2006/math">
                    <m:oMathParaPr>
                      <m:jc m:val="centerGroup"/>
                    </m:oMathParaPr>
                    <m:oMath xmlns:m="http://schemas.openxmlformats.org/officeDocument/2006/math">
                      <m:d>
                        <m:dPr>
                          <m:begChr m:val=""/>
                          <m:ctrlPr>
                            <a:rPr lang="zh-CN" altLang="en-US" sz="1200" i="1" kern="1200" smtClean="0">
                              <a:solidFill>
                                <a:schemeClr val="tx1"/>
                              </a:solidFill>
                              <a:latin typeface="Cambria Math" panose="02040503050406030204" pitchFamily="18" charset="0"/>
                              <a:ea typeface="宋体" panose="02010600030101010101" pitchFamily="2" charset="-122"/>
                              <a:cs typeface="+mn-cs"/>
                            </a:rPr>
                          </m:ctrlPr>
                        </m:dPr>
                        <m:e>
                          <m:r>
                            <a:rPr lang="zh-CN" altLang="en-US" sz="1200" i="1" kern="1200">
                              <a:solidFill>
                                <a:schemeClr val="tx1"/>
                              </a:solidFill>
                              <a:latin typeface="Cambria Math" panose="02040503050406030204" pitchFamily="18" charset="0"/>
                              <a:ea typeface="宋体" panose="02010600030101010101" pitchFamily="2" charset="-122"/>
                              <a:cs typeface="+mn-cs"/>
                            </a:rPr>
                            <m:t>𝑉</m:t>
                          </m:r>
                          <m:r>
                            <a:rPr lang="zh-CN" altLang="en-US" sz="1200" i="0" kern="1200">
                              <a:solidFill>
                                <a:schemeClr val="tx1"/>
                              </a:solidFill>
                              <a:latin typeface="Cambria Math" panose="02040503050406030204" pitchFamily="18" charset="0"/>
                              <a:ea typeface="宋体" panose="02010600030101010101" pitchFamily="2" charset="-122"/>
                              <a:cs typeface="+mn-cs"/>
                            </a:rPr>
                            <m:t>(</m:t>
                          </m:r>
                          <m:r>
                            <a:rPr lang="zh-CN" altLang="en-US" sz="1200" i="1" kern="1200">
                              <a:solidFill>
                                <a:schemeClr val="tx1"/>
                              </a:solidFill>
                              <a:latin typeface="Cambria Math" panose="02040503050406030204" pitchFamily="18" charset="0"/>
                              <a:ea typeface="宋体" panose="02010600030101010101" pitchFamily="2" charset="-122"/>
                              <a:cs typeface="+mn-cs"/>
                            </a:rPr>
                            <m:t>𝑟</m:t>
                          </m:r>
                          <m:r>
                            <a:rPr lang="zh-CN" altLang="en-US" sz="1200" i="0" kern="1200">
                              <a:solidFill>
                                <a:schemeClr val="tx1"/>
                              </a:solidFill>
                              <a:latin typeface="Cambria Math" panose="02040503050406030204" pitchFamily="18" charset="0"/>
                              <a:ea typeface="宋体" panose="02010600030101010101" pitchFamily="2" charset="-122"/>
                              <a:cs typeface="+mn-cs"/>
                            </a:rPr>
                            <m:t>)=</m:t>
                          </m:r>
                          <m:r>
                            <a:rPr lang="zh-CN" altLang="en-US" sz="1200" i="1" kern="1200">
                              <a:solidFill>
                                <a:schemeClr val="tx1"/>
                              </a:solidFill>
                              <a:latin typeface="Cambria Math" panose="02040503050406030204" pitchFamily="18" charset="0"/>
                              <a:ea typeface="宋体" panose="02010600030101010101" pitchFamily="2" charset="-122"/>
                              <a:cs typeface="+mn-cs"/>
                            </a:rPr>
                            <m:t>𝑉</m:t>
                          </m:r>
                          <m:r>
                            <a:rPr lang="zh-CN" altLang="en-US" sz="1200" i="0" kern="1200">
                              <a:solidFill>
                                <a:schemeClr val="tx1"/>
                              </a:solidFill>
                              <a:latin typeface="Cambria Math" panose="02040503050406030204" pitchFamily="18" charset="0"/>
                              <a:ea typeface="宋体" panose="02010600030101010101" pitchFamily="2" charset="-122"/>
                              <a:cs typeface="+mn-cs"/>
                            </a:rPr>
                            <m:t>(</m:t>
                          </m:r>
                          <m:r>
                            <a:rPr lang="zh-CN" altLang="en-US" sz="1200" i="1" kern="1200">
                              <a:solidFill>
                                <a:schemeClr val="tx1"/>
                              </a:solidFill>
                              <a:latin typeface="Cambria Math" panose="02040503050406030204" pitchFamily="18" charset="0"/>
                              <a:ea typeface="宋体" panose="02010600030101010101" pitchFamily="2" charset="-122"/>
                              <a:cs typeface="+mn-cs"/>
                            </a:rPr>
                            <m:t>𝑟</m:t>
                          </m:r>
                          <m:r>
                            <a:rPr lang="zh-CN" altLang="en-US" sz="1200" i="0" kern="1200">
                              <a:solidFill>
                                <a:schemeClr val="tx1"/>
                              </a:solidFill>
                              <a:latin typeface="Cambria Math" panose="02040503050406030204" pitchFamily="18" charset="0"/>
                              <a:ea typeface="宋体" panose="02010600030101010101" pitchFamily="2" charset="-122"/>
                              <a:cs typeface="+mn-cs"/>
                            </a:rPr>
                            <m:t>+</m:t>
                          </m:r>
                          <m:sSub>
                            <m:sSubPr>
                              <m:ctrlPr>
                                <a:rPr lang="zh-CN" altLang="en-US" sz="1200" i="1" kern="1200">
                                  <a:solidFill>
                                    <a:schemeClr val="tx1"/>
                                  </a:solidFill>
                                  <a:latin typeface="Cambria Math" panose="02040503050406030204" pitchFamily="18" charset="0"/>
                                  <a:ea typeface="宋体" panose="02010600030101010101" pitchFamily="2" charset="-122"/>
                                  <a:cs typeface="+mn-cs"/>
                                </a:rPr>
                              </m:ctrlPr>
                            </m:sSubPr>
                            <m:e>
                              <m:r>
                                <a:rPr lang="zh-CN" altLang="en-US" sz="1200" i="1" kern="1200">
                                  <a:solidFill>
                                    <a:schemeClr val="tx1"/>
                                  </a:solidFill>
                                  <a:latin typeface="Cambria Math" panose="02040503050406030204" pitchFamily="18" charset="0"/>
                                  <a:ea typeface="宋体" panose="02010600030101010101" pitchFamily="2" charset="-122"/>
                                  <a:cs typeface="+mn-cs"/>
                                </a:rPr>
                                <m:t>𝑅</m:t>
                              </m:r>
                            </m:e>
                            <m:sub>
                              <m:r>
                                <a:rPr lang="zh-CN" altLang="en-US" sz="1200" i="1" kern="1200">
                                  <a:solidFill>
                                    <a:schemeClr val="tx1"/>
                                  </a:solidFill>
                                  <a:latin typeface="Cambria Math" panose="02040503050406030204" pitchFamily="18" charset="0"/>
                                  <a:ea typeface="宋体" panose="02010600030101010101" pitchFamily="2" charset="-122"/>
                                  <a:cs typeface="+mn-cs"/>
                                </a:rPr>
                                <m:t>𝑛</m:t>
                              </m:r>
                            </m:sub>
                          </m:sSub>
                        </m:e>
                      </m:d>
                    </m:oMath>
                  </m:oMathPara>
                </a14:m>
                <a:endParaRPr lang="en-US" altLang="zh-CN"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200" kern="1200" dirty="0">
                    <a:solidFill>
                      <a:schemeClr val="tx1"/>
                    </a:solidFill>
                    <a:effectLst/>
                    <a:latin typeface="Arial" panose="020B0604020202020204" pitchFamily="34" charset="0"/>
                    <a:ea typeface="宋体" panose="02010600030101010101" pitchFamily="2" charset="-122"/>
                    <a:cs typeface="+mn-cs"/>
                  </a:rPr>
                  <a:t>中电子运动的一般性特点，布洛赫提出布洛赫定理——薛定谔方程的解与自由电子德布罗意波的解差一个周期性的调幅因子：</a:t>
                </a:r>
              </a:p>
              <a:p>
                <a:pPr/>
                <a14:m>
                  <m:oMathPara xmlns:m="http://schemas.openxmlformats.org/officeDocument/2006/math">
                    <m:oMathParaPr>
                      <m:jc m:val="centerGroup"/>
                    </m:oMathParaPr>
                    <m:oMath xmlns:m="http://schemas.openxmlformats.org/officeDocument/2006/math">
                      <m:d>
                        <m:dPr>
                          <m:begChr m:val=""/>
                          <m:ctrlPr>
                            <a:rPr lang="zh-CN" altLang="en-US" sz="1200" i="1" kern="1200" smtClean="0">
                              <a:solidFill>
                                <a:schemeClr val="tx1"/>
                              </a:solidFill>
                              <a:latin typeface="Cambria Math" panose="02040503050406030204" pitchFamily="18" charset="0"/>
                              <a:ea typeface="宋体" panose="02010600030101010101" pitchFamily="2" charset="-122"/>
                              <a:cs typeface="+mn-cs"/>
                            </a:rPr>
                          </m:ctrlPr>
                        </m:dPr>
                        <m:e>
                          <m:r>
                            <a:rPr lang="zh-CN" altLang="en-US" sz="1200" i="1" kern="1200">
                              <a:solidFill>
                                <a:schemeClr val="tx1"/>
                              </a:solidFill>
                              <a:latin typeface="Cambria Math" panose="02040503050406030204" pitchFamily="18" charset="0"/>
                              <a:ea typeface="宋体" panose="02010600030101010101" pitchFamily="2" charset="-122"/>
                              <a:cs typeface="+mn-cs"/>
                            </a:rPr>
                            <m:t>𝜓</m:t>
                          </m:r>
                          <m:r>
                            <a:rPr lang="zh-CN" altLang="en-US" sz="1200" i="0" kern="1200">
                              <a:solidFill>
                                <a:schemeClr val="tx1"/>
                              </a:solidFill>
                              <a:latin typeface="Cambria Math" panose="02040503050406030204" pitchFamily="18" charset="0"/>
                              <a:ea typeface="宋体" panose="02010600030101010101" pitchFamily="2" charset="-122"/>
                              <a:cs typeface="+mn-cs"/>
                            </a:rPr>
                            <m:t>(</m:t>
                          </m:r>
                          <m:r>
                            <a:rPr lang="zh-CN" altLang="en-US" sz="1200" i="1" kern="1200">
                              <a:solidFill>
                                <a:schemeClr val="tx1"/>
                              </a:solidFill>
                              <a:latin typeface="Cambria Math" panose="02040503050406030204" pitchFamily="18" charset="0"/>
                              <a:ea typeface="宋体" panose="02010600030101010101" pitchFamily="2" charset="-122"/>
                              <a:cs typeface="+mn-cs"/>
                            </a:rPr>
                            <m:t>𝑟</m:t>
                          </m:r>
                          <m:r>
                            <a:rPr lang="zh-CN" altLang="en-US" sz="1200" i="0" kern="1200">
                              <a:solidFill>
                                <a:schemeClr val="tx1"/>
                              </a:solidFill>
                              <a:latin typeface="Cambria Math" panose="02040503050406030204" pitchFamily="18" charset="0"/>
                              <a:ea typeface="宋体" panose="02010600030101010101" pitchFamily="2" charset="-122"/>
                              <a:cs typeface="+mn-cs"/>
                            </a:rPr>
                            <m:t>)=</m:t>
                          </m:r>
                          <m:sSup>
                            <m:sSupPr>
                              <m:ctrlPr>
                                <a:rPr lang="zh-CN" altLang="en-US" sz="1200" i="1" kern="1200">
                                  <a:solidFill>
                                    <a:schemeClr val="tx1"/>
                                  </a:solidFill>
                                  <a:latin typeface="Cambria Math" panose="02040503050406030204" pitchFamily="18" charset="0"/>
                                  <a:ea typeface="宋体" panose="02010600030101010101" pitchFamily="2" charset="-122"/>
                                  <a:cs typeface="+mn-cs"/>
                                </a:rPr>
                              </m:ctrlPr>
                            </m:sSupPr>
                            <m:e>
                              <m:r>
                                <a:rPr lang="zh-CN" altLang="en-US" sz="1200" i="1" kern="1200">
                                  <a:solidFill>
                                    <a:schemeClr val="tx1"/>
                                  </a:solidFill>
                                  <a:latin typeface="Cambria Math" panose="02040503050406030204" pitchFamily="18" charset="0"/>
                                  <a:ea typeface="宋体" panose="02010600030101010101" pitchFamily="2" charset="-122"/>
                                  <a:cs typeface="+mn-cs"/>
                                </a:rPr>
                                <m:t>𝑒</m:t>
                              </m:r>
                            </m:e>
                            <m:sup>
                              <m:r>
                                <a:rPr lang="zh-CN" altLang="en-US" sz="1200" i="1" kern="1200">
                                  <a:solidFill>
                                    <a:schemeClr val="tx1"/>
                                  </a:solidFill>
                                  <a:latin typeface="Cambria Math" panose="02040503050406030204" pitchFamily="18" charset="0"/>
                                  <a:ea typeface="宋体" panose="02010600030101010101" pitchFamily="2" charset="-122"/>
                                  <a:cs typeface="+mn-cs"/>
                                </a:rPr>
                                <m:t>𝑖𝑘</m:t>
                              </m:r>
                              <m:r>
                                <a:rPr lang="zh-CN" altLang="en-US" sz="1200" i="0" kern="1200">
                                  <a:solidFill>
                                    <a:schemeClr val="tx1"/>
                                  </a:solidFill>
                                  <a:latin typeface="Cambria Math" panose="02040503050406030204" pitchFamily="18" charset="0"/>
                                  <a:ea typeface="宋体" panose="02010600030101010101" pitchFamily="2" charset="-122"/>
                                  <a:cs typeface="+mn-cs"/>
                                </a:rPr>
                                <m:t>⋅</m:t>
                              </m:r>
                              <m:r>
                                <a:rPr lang="zh-CN" altLang="en-US" sz="1200" i="1" kern="1200">
                                  <a:solidFill>
                                    <a:schemeClr val="tx1"/>
                                  </a:solidFill>
                                  <a:latin typeface="Cambria Math" panose="02040503050406030204" pitchFamily="18" charset="0"/>
                                  <a:ea typeface="宋体" panose="02010600030101010101" pitchFamily="2" charset="-122"/>
                                  <a:cs typeface="+mn-cs"/>
                                </a:rPr>
                                <m:t>𝑟</m:t>
                              </m:r>
                            </m:sup>
                          </m:sSup>
                          <m:r>
                            <a:rPr lang="zh-CN" altLang="en-US" sz="1200" i="1" kern="1200">
                              <a:solidFill>
                                <a:schemeClr val="tx1"/>
                              </a:solidFill>
                              <a:latin typeface="Cambria Math" panose="02040503050406030204" pitchFamily="18" charset="0"/>
                              <a:ea typeface="宋体" panose="02010600030101010101" pitchFamily="2" charset="-122"/>
                              <a:cs typeface="+mn-cs"/>
                            </a:rPr>
                            <m:t>𝑢</m:t>
                          </m:r>
                          <m:r>
                            <a:rPr lang="zh-CN" altLang="en-US" sz="1200" i="0" kern="1200">
                              <a:solidFill>
                                <a:schemeClr val="tx1"/>
                              </a:solidFill>
                              <a:latin typeface="Cambria Math" panose="02040503050406030204" pitchFamily="18" charset="0"/>
                              <a:ea typeface="宋体" panose="02010600030101010101" pitchFamily="2" charset="-122"/>
                              <a:cs typeface="+mn-cs"/>
                            </a:rPr>
                            <m:t>(</m:t>
                          </m:r>
                          <m:r>
                            <a:rPr lang="zh-CN" altLang="en-US" sz="1200" i="1" kern="1200">
                              <a:solidFill>
                                <a:schemeClr val="tx1"/>
                              </a:solidFill>
                              <a:latin typeface="Cambria Math" panose="02040503050406030204" pitchFamily="18" charset="0"/>
                              <a:ea typeface="宋体" panose="02010600030101010101" pitchFamily="2" charset="-122"/>
                              <a:cs typeface="+mn-cs"/>
                            </a:rPr>
                            <m:t>𝑟</m:t>
                          </m:r>
                        </m:e>
                      </m:d>
                    </m:oMath>
                  </m:oMathPara>
                </a14:m>
                <a:endParaRPr lang="en-US" altLang="zh-CN" dirty="0"/>
              </a:p>
              <a:p>
                <a:r>
                  <a:rPr lang="zh-CN" altLang="zh-CN" sz="1200" kern="1200" dirty="0">
                    <a:solidFill>
                      <a:schemeClr val="tx1"/>
                    </a:solidFill>
                    <a:effectLst/>
                    <a:latin typeface="Arial" panose="020B0604020202020204" pitchFamily="34" charset="0"/>
                    <a:ea typeface="宋体" panose="02010600030101010101" pitchFamily="2" charset="-122"/>
                    <a:cs typeface="+mn-cs"/>
                  </a:rPr>
                  <a:t>即在周期性势场中运动的电子波函数具有调幅平面波的形式</a:t>
                </a:r>
                <a:endParaRPr lang="zh-CN" altLang="en-US" dirty="0"/>
              </a:p>
            </p:txBody>
          </p:sp>
        </mc:Choice>
        <mc:Fallback xmlns="">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200" kern="1200" dirty="0">
                    <a:solidFill>
                      <a:schemeClr val="tx1"/>
                    </a:solidFill>
                    <a:effectLst/>
                    <a:latin typeface="Arial" panose="020B0604020202020204" pitchFamily="34" charset="0"/>
                    <a:ea typeface="宋体" panose="02010600030101010101" pitchFamily="2" charset="-122"/>
                    <a:cs typeface="+mn-cs"/>
                  </a:rPr>
                  <a:t>经典电子论及半经典电子论在分析晶体的很多特性时取得了成功，但仍然有很多现象无法解释。布洛赫（</a:t>
                </a:r>
                <a:r>
                  <a:rPr lang="en-US" altLang="zh-CN" sz="1200" kern="1200" dirty="0">
                    <a:solidFill>
                      <a:schemeClr val="tx1"/>
                    </a:solidFill>
                    <a:effectLst/>
                    <a:latin typeface="Arial" panose="020B0604020202020204" pitchFamily="34" charset="0"/>
                    <a:ea typeface="宋体" panose="02010600030101010101" pitchFamily="2" charset="-122"/>
                    <a:cs typeface="+mn-cs"/>
                  </a:rPr>
                  <a:t>Felix Bloch</a:t>
                </a:r>
                <a:r>
                  <a:rPr lang="zh-CN" altLang="zh-CN" sz="1200" kern="1200" dirty="0">
                    <a:solidFill>
                      <a:schemeClr val="tx1"/>
                    </a:solidFill>
                    <a:effectLst/>
                    <a:latin typeface="Arial" panose="020B0604020202020204" pitchFamily="34" charset="0"/>
                    <a:ea typeface="宋体" panose="02010600030101010101" pitchFamily="2" charset="-122"/>
                    <a:cs typeface="+mn-cs"/>
                  </a:rPr>
                  <a:t>，</a:t>
                </a:r>
                <a:r>
                  <a:rPr lang="en-US" altLang="zh-CN" sz="1200" kern="1200" dirty="0">
                    <a:solidFill>
                      <a:schemeClr val="tx1"/>
                    </a:solidFill>
                    <a:effectLst/>
                    <a:latin typeface="Arial" panose="020B0604020202020204" pitchFamily="34" charset="0"/>
                    <a:ea typeface="宋体" panose="02010600030101010101" pitchFamily="2" charset="-122"/>
                    <a:cs typeface="+mn-cs"/>
                  </a:rPr>
                  <a:t>1905~1983</a:t>
                </a:r>
                <a:r>
                  <a:rPr lang="zh-CN" altLang="zh-CN" sz="1200" kern="1200" dirty="0">
                    <a:solidFill>
                      <a:schemeClr val="tx1"/>
                    </a:solidFill>
                    <a:effectLst/>
                    <a:latin typeface="Arial" panose="020B0604020202020204" pitchFamily="34" charset="0"/>
                    <a:ea typeface="宋体" panose="02010600030101010101" pitchFamily="2" charset="-122"/>
                    <a:cs typeface="+mn-cs"/>
                  </a:rPr>
                  <a:t>年，瑞士）非常了解经典电子论及半经典电子论的成功和困难。他敏锐地看到，尽管索末菲用量子统计代替了德鲁德的玻尔兹曼统计，但他保留了理想电子气的假设，所以不能真正解释电子长平均自由程、电阻与温度的关系等问题。布洛赫抓住了问题的关键：电子是在离子间运动的，所以不能忽略离子的影响而看成自由电子。为了描述周期性势场：</a:t>
                </a:r>
              </a:p>
              <a:p>
                <a:r>
                  <a:rPr lang="zh-CN" altLang="en-US" sz="1200" i="0" kern="1200">
                    <a:solidFill>
                      <a:schemeClr val="tx1"/>
                    </a:solidFill>
                    <a:latin typeface="Arial" panose="020B0604020202020204" pitchFamily="34" charset="0"/>
                    <a:ea typeface="宋体" panose="02010600030101010101" pitchFamily="2" charset="-122"/>
                    <a:cs typeface="+mn-cs"/>
                  </a:rPr>
                  <a:t>├ 𝑉(𝑟)=𝑉(𝑟+𝑅_𝑛 )</a:t>
                </a:r>
                <a:endParaRPr lang="en-US" altLang="zh-CN"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200" kern="1200" dirty="0">
                    <a:solidFill>
                      <a:schemeClr val="tx1"/>
                    </a:solidFill>
                    <a:effectLst/>
                    <a:latin typeface="Arial" panose="020B0604020202020204" pitchFamily="34" charset="0"/>
                    <a:ea typeface="宋体" panose="02010600030101010101" pitchFamily="2" charset="-122"/>
                    <a:cs typeface="+mn-cs"/>
                  </a:rPr>
                  <a:t>中电子运动的一般性特点，布洛赫提出布洛赫定理——薛定谔方程的解与自由电子德布罗意波的解差一个周期性的调幅因子：</a:t>
                </a:r>
              </a:p>
              <a:p>
                <a:r>
                  <a:rPr lang="zh-CN" altLang="en-US" sz="1200" i="0" kern="1200">
                    <a:solidFill>
                      <a:schemeClr val="tx1"/>
                    </a:solidFill>
                    <a:latin typeface="Arial" panose="020B0604020202020204" pitchFamily="34" charset="0"/>
                    <a:ea typeface="宋体" panose="02010600030101010101" pitchFamily="2" charset="-122"/>
                    <a:cs typeface="+mn-cs"/>
                  </a:rPr>
                  <a:t>├ 𝜓(𝑟)=𝑒^(𝑖𝑘⋅𝑟) 𝑢(𝑟)</a:t>
                </a:r>
                <a:endParaRPr lang="en-US" altLang="zh-CN" dirty="0"/>
              </a:p>
              <a:p>
                <a:r>
                  <a:rPr lang="zh-CN" altLang="zh-CN" sz="1200" kern="1200" dirty="0">
                    <a:solidFill>
                      <a:schemeClr val="tx1"/>
                    </a:solidFill>
                    <a:effectLst/>
                    <a:latin typeface="Arial" panose="020B0604020202020204" pitchFamily="34" charset="0"/>
                    <a:ea typeface="宋体" panose="02010600030101010101" pitchFamily="2" charset="-122"/>
                    <a:cs typeface="+mn-cs"/>
                  </a:rPr>
                  <a:t>即在周期性势场中运动的电子波函数具有调幅平面波的形式</a:t>
                </a:r>
                <a:endParaRPr lang="zh-CN" altLang="en-US" dirty="0"/>
              </a:p>
            </p:txBody>
          </p:sp>
        </mc:Fallback>
      </mc:AlternateContent>
      <p:sp>
        <p:nvSpPr>
          <p:cNvPr id="4" name="灯片编号占位符 3"/>
          <p:cNvSpPr>
            <a:spLocks noGrp="1"/>
          </p:cNvSpPr>
          <p:nvPr>
            <p:ph type="sldNum" sz="quarter" idx="5"/>
          </p:nvPr>
        </p:nvSpPr>
        <p:spPr/>
        <p:txBody>
          <a:bodyPr/>
          <a:lstStyle/>
          <a:p>
            <a:fld id="{8AAA2DB7-8973-4964-8E83-0FC396AC9B6B}" type="slidenum">
              <a:rPr lang="en-US" altLang="zh-CN" smtClean="0"/>
              <a:t>33</a:t>
            </a:fld>
            <a:endParaRPr lang="en-US" altLang="zh-CN"/>
          </a:p>
        </p:txBody>
      </p:sp>
    </p:spTree>
    <p:extLst>
      <p:ext uri="{BB962C8B-B14F-4D97-AF65-F5344CB8AC3E}">
        <p14:creationId xmlns:p14="http://schemas.microsoft.com/office/powerpoint/2010/main" val="53697407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200" kern="1200" dirty="0">
                    <a:solidFill>
                      <a:schemeClr val="tx1"/>
                    </a:solidFill>
                    <a:effectLst/>
                    <a:latin typeface="Arial" panose="020B0604020202020204" pitchFamily="34" charset="0"/>
                    <a:ea typeface="宋体" panose="02010600030101010101" pitchFamily="2" charset="-122"/>
                    <a:cs typeface="+mn-cs"/>
                  </a:rPr>
                  <a:t>如图所示。图中虚线慢变平面波部分是自由电子波函数</a:t>
                </a:r>
                <a:r>
                  <a:rPr lang="en-US" altLang="zh-CN" sz="1200" kern="1200" dirty="0">
                    <a:solidFill>
                      <a:schemeClr val="tx1"/>
                    </a:solidFill>
                    <a:effectLst/>
                    <a:latin typeface="Arial" panose="020B0604020202020204" pitchFamily="34" charset="0"/>
                    <a:ea typeface="宋体" panose="02010600030101010101" pitchFamily="2" charset="-122"/>
                    <a:cs typeface="+mn-cs"/>
                  </a:rPr>
                  <a:t> </a:t>
                </a:r>
                <a14:m>
                  <m:oMath xmlns:m="http://schemas.openxmlformats.org/officeDocument/2006/math">
                    <m:sSup>
                      <m:sSupPr>
                        <m:ctrlPr>
                          <a:rPr lang="zh-CN" altLang="en-US" sz="1200" i="1" kern="1200" smtClean="0">
                            <a:solidFill>
                              <a:schemeClr val="tx1"/>
                            </a:solidFill>
                            <a:latin typeface="Cambria Math" panose="02040503050406030204" pitchFamily="18" charset="0"/>
                            <a:ea typeface="宋体" panose="02010600030101010101" pitchFamily="2" charset="-122"/>
                            <a:cs typeface="+mn-cs"/>
                          </a:rPr>
                        </m:ctrlPr>
                      </m:sSupPr>
                      <m:e>
                        <m:r>
                          <a:rPr lang="zh-CN" altLang="en-US" sz="1200" i="1" kern="1200">
                            <a:solidFill>
                              <a:schemeClr val="tx1"/>
                            </a:solidFill>
                            <a:latin typeface="Cambria Math" panose="02040503050406030204" pitchFamily="18" charset="0"/>
                            <a:ea typeface="宋体" panose="02010600030101010101" pitchFamily="2" charset="-122"/>
                            <a:cs typeface="+mn-cs"/>
                          </a:rPr>
                          <m:t>𝑒</m:t>
                        </m:r>
                      </m:e>
                      <m:sup>
                        <m:r>
                          <a:rPr lang="zh-CN" altLang="en-US" sz="1200" i="1" kern="1200">
                            <a:solidFill>
                              <a:schemeClr val="tx1"/>
                            </a:solidFill>
                            <a:latin typeface="Cambria Math" panose="02040503050406030204" pitchFamily="18" charset="0"/>
                            <a:ea typeface="宋体" panose="02010600030101010101" pitchFamily="2" charset="-122"/>
                            <a:cs typeface="+mn-cs"/>
                          </a:rPr>
                          <m:t>𝑖𝑘</m:t>
                        </m:r>
                        <m:r>
                          <a:rPr lang="zh-CN" altLang="en-US" sz="1200" i="0" kern="1200">
                            <a:solidFill>
                              <a:schemeClr val="tx1"/>
                            </a:solidFill>
                            <a:latin typeface="Cambria Math" panose="02040503050406030204" pitchFamily="18" charset="0"/>
                            <a:ea typeface="宋体" panose="02010600030101010101" pitchFamily="2" charset="-122"/>
                            <a:cs typeface="+mn-cs"/>
                          </a:rPr>
                          <m:t>⋅</m:t>
                        </m:r>
                        <m:r>
                          <a:rPr lang="zh-CN" altLang="en-US" sz="1200" i="1" kern="1200">
                            <a:solidFill>
                              <a:schemeClr val="tx1"/>
                            </a:solidFill>
                            <a:latin typeface="Cambria Math" panose="02040503050406030204" pitchFamily="18" charset="0"/>
                            <a:ea typeface="宋体" panose="02010600030101010101" pitchFamily="2" charset="-122"/>
                            <a:cs typeface="+mn-cs"/>
                          </a:rPr>
                          <m:t>𝑟</m:t>
                        </m:r>
                      </m:sup>
                    </m:sSup>
                  </m:oMath>
                </a14:m>
                <a:r>
                  <a:rPr lang="zh-CN" altLang="zh-CN" sz="1200" kern="1200" dirty="0">
                    <a:solidFill>
                      <a:schemeClr val="tx1"/>
                    </a:solidFill>
                    <a:effectLst/>
                    <a:latin typeface="Arial" panose="020B0604020202020204" pitchFamily="34" charset="0"/>
                    <a:ea typeface="宋体" panose="02010600030101010101" pitchFamily="2" charset="-122"/>
                    <a:cs typeface="+mn-cs"/>
                  </a:rPr>
                  <a:t>，实际上代表了自由粒子在晶体中传播的行波，平面波因子反映了电子在各个原胞之间的共有化运动，德鲁德和索末菲的自由电子论只是研究了这个共有化运动；实线快变的调幅因子是与晶格周期性相同的周期函数，它的振幅由一个原胞到另外一个原胞周期性地振荡，反映了单个原胞中电子的运动：</a:t>
                </a:r>
              </a:p>
              <a:p>
                <a:pPr/>
                <a14:m>
                  <m:oMathPara xmlns:m="http://schemas.openxmlformats.org/officeDocument/2006/math">
                    <m:oMathParaPr>
                      <m:jc m:val="centerGroup"/>
                    </m:oMathParaPr>
                    <m:oMath xmlns:m="http://schemas.openxmlformats.org/officeDocument/2006/math">
                      <m:d>
                        <m:dPr>
                          <m:begChr m:val=""/>
                          <m:ctrlPr>
                            <a:rPr lang="zh-CN" altLang="en-US" sz="1200" i="1" kern="1200" smtClean="0">
                              <a:solidFill>
                                <a:schemeClr val="tx1"/>
                              </a:solidFill>
                              <a:latin typeface="Cambria Math" panose="02040503050406030204" pitchFamily="18" charset="0"/>
                              <a:ea typeface="宋体" panose="02010600030101010101" pitchFamily="2" charset="-122"/>
                              <a:cs typeface="+mn-cs"/>
                            </a:rPr>
                          </m:ctrlPr>
                        </m:dPr>
                        <m:e>
                          <m:r>
                            <a:rPr lang="zh-CN" altLang="en-US" sz="1200" i="1" kern="1200">
                              <a:solidFill>
                                <a:schemeClr val="tx1"/>
                              </a:solidFill>
                              <a:latin typeface="Cambria Math" panose="02040503050406030204" pitchFamily="18" charset="0"/>
                              <a:ea typeface="宋体" panose="02010600030101010101" pitchFamily="2" charset="-122"/>
                              <a:cs typeface="+mn-cs"/>
                            </a:rPr>
                            <m:t>𝑢</m:t>
                          </m:r>
                          <m:r>
                            <a:rPr lang="zh-CN" altLang="en-US" sz="1200" i="0" kern="1200">
                              <a:solidFill>
                                <a:schemeClr val="tx1"/>
                              </a:solidFill>
                              <a:latin typeface="Cambria Math" panose="02040503050406030204" pitchFamily="18" charset="0"/>
                              <a:ea typeface="宋体" panose="02010600030101010101" pitchFamily="2" charset="-122"/>
                              <a:cs typeface="+mn-cs"/>
                            </a:rPr>
                            <m:t>(</m:t>
                          </m:r>
                          <m:r>
                            <a:rPr lang="zh-CN" altLang="en-US" sz="1200" i="1" kern="1200">
                              <a:solidFill>
                                <a:schemeClr val="tx1"/>
                              </a:solidFill>
                              <a:latin typeface="Cambria Math" panose="02040503050406030204" pitchFamily="18" charset="0"/>
                              <a:ea typeface="宋体" panose="02010600030101010101" pitchFamily="2" charset="-122"/>
                              <a:cs typeface="+mn-cs"/>
                            </a:rPr>
                            <m:t>𝑟</m:t>
                          </m:r>
                          <m:r>
                            <a:rPr lang="zh-CN" altLang="en-US" sz="1200" i="0" kern="1200">
                              <a:solidFill>
                                <a:schemeClr val="tx1"/>
                              </a:solidFill>
                              <a:latin typeface="Cambria Math" panose="02040503050406030204" pitchFamily="18" charset="0"/>
                              <a:ea typeface="宋体" panose="02010600030101010101" pitchFamily="2" charset="-122"/>
                              <a:cs typeface="+mn-cs"/>
                            </a:rPr>
                            <m:t>+</m:t>
                          </m:r>
                          <m:sSub>
                            <m:sSubPr>
                              <m:ctrlPr>
                                <a:rPr lang="zh-CN" altLang="en-US" sz="1200" i="1" kern="1200">
                                  <a:solidFill>
                                    <a:schemeClr val="tx1"/>
                                  </a:solidFill>
                                  <a:latin typeface="Cambria Math" panose="02040503050406030204" pitchFamily="18" charset="0"/>
                                  <a:ea typeface="宋体" panose="02010600030101010101" pitchFamily="2" charset="-122"/>
                                  <a:cs typeface="+mn-cs"/>
                                </a:rPr>
                              </m:ctrlPr>
                            </m:sSubPr>
                            <m:e>
                              <m:r>
                                <a:rPr lang="zh-CN" altLang="en-US" sz="1200" i="1" kern="1200">
                                  <a:solidFill>
                                    <a:schemeClr val="tx1"/>
                                  </a:solidFill>
                                  <a:latin typeface="Cambria Math" panose="02040503050406030204" pitchFamily="18" charset="0"/>
                                  <a:ea typeface="宋体" panose="02010600030101010101" pitchFamily="2" charset="-122"/>
                                  <a:cs typeface="+mn-cs"/>
                                </a:rPr>
                                <m:t>𝑅</m:t>
                              </m:r>
                            </m:e>
                            <m:sub>
                              <m:r>
                                <a:rPr lang="zh-CN" altLang="en-US" sz="1200" i="1" kern="1200">
                                  <a:solidFill>
                                    <a:schemeClr val="tx1"/>
                                  </a:solidFill>
                                  <a:latin typeface="Cambria Math" panose="02040503050406030204" pitchFamily="18" charset="0"/>
                                  <a:ea typeface="宋体" panose="02010600030101010101" pitchFamily="2" charset="-122"/>
                                  <a:cs typeface="+mn-cs"/>
                                </a:rPr>
                                <m:t>𝑛</m:t>
                              </m:r>
                            </m:sub>
                          </m:sSub>
                          <m:r>
                            <a:rPr lang="zh-CN" altLang="en-US" sz="1200" i="0" kern="1200">
                              <a:solidFill>
                                <a:schemeClr val="tx1"/>
                              </a:solidFill>
                              <a:latin typeface="Cambria Math" panose="02040503050406030204" pitchFamily="18" charset="0"/>
                              <a:ea typeface="宋体" panose="02010600030101010101" pitchFamily="2" charset="-122"/>
                              <a:cs typeface="+mn-cs"/>
                            </a:rPr>
                            <m:t>)=</m:t>
                          </m:r>
                          <m:r>
                            <a:rPr lang="zh-CN" altLang="en-US" sz="1200" i="1" kern="1200">
                              <a:solidFill>
                                <a:schemeClr val="tx1"/>
                              </a:solidFill>
                              <a:latin typeface="Cambria Math" panose="02040503050406030204" pitchFamily="18" charset="0"/>
                              <a:ea typeface="宋体" panose="02010600030101010101" pitchFamily="2" charset="-122"/>
                              <a:cs typeface="+mn-cs"/>
                            </a:rPr>
                            <m:t>𝑢</m:t>
                          </m:r>
                          <m:r>
                            <a:rPr lang="zh-CN" altLang="en-US" sz="1200" i="0" kern="1200">
                              <a:solidFill>
                                <a:schemeClr val="tx1"/>
                              </a:solidFill>
                              <a:latin typeface="Cambria Math" panose="02040503050406030204" pitchFamily="18" charset="0"/>
                              <a:ea typeface="宋体" panose="02010600030101010101" pitchFamily="2" charset="-122"/>
                              <a:cs typeface="+mn-cs"/>
                            </a:rPr>
                            <m:t>(</m:t>
                          </m:r>
                          <m:r>
                            <a:rPr lang="zh-CN" altLang="en-US" sz="1200" i="1" kern="1200">
                              <a:solidFill>
                                <a:schemeClr val="tx1"/>
                              </a:solidFill>
                              <a:latin typeface="Cambria Math" panose="02040503050406030204" pitchFamily="18" charset="0"/>
                              <a:ea typeface="宋体" panose="02010600030101010101" pitchFamily="2" charset="-122"/>
                              <a:cs typeface="+mn-cs"/>
                            </a:rPr>
                            <m:t>𝑟</m:t>
                          </m:r>
                        </m:e>
                      </m:d>
                    </m:oMath>
                  </m:oMathPara>
                </a14:m>
                <a:endParaRPr lang="en-US" altLang="zh-CN" dirty="0"/>
              </a:p>
              <a:p>
                <a:endParaRPr lang="en-US" altLang="zh-CN"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sz="1200" i="0" kern="1200" dirty="0">
                    <a:solidFill>
                      <a:schemeClr val="tx1"/>
                    </a:solidFill>
                    <a:effectLst/>
                    <a:latin typeface="Arial" panose="020B0604020202020204" pitchFamily="34" charset="0"/>
                    <a:ea typeface="宋体" panose="02010600030101010101" pitchFamily="2" charset="-122"/>
                    <a:cs typeface="+mn-cs"/>
                  </a:rPr>
                  <a:t>这里</a:t>
                </a:r>
                <a14:m>
                  <m:oMath xmlns:m="http://schemas.openxmlformats.org/officeDocument/2006/math">
                    <m:r>
                      <a:rPr lang="zh-CN" altLang="en-US" sz="1200" i="0" kern="1200" dirty="0" smtClean="0">
                        <a:solidFill>
                          <a:schemeClr val="tx1"/>
                        </a:solidFill>
                        <a:effectLst/>
                        <a:latin typeface="Cambria Math" panose="02040503050406030204" pitchFamily="18" charset="0"/>
                        <a:ea typeface="宋体" panose="02010600030101010101" pitchFamily="2" charset="-122"/>
                        <a:cs typeface="+mn-cs"/>
                      </a:rPr>
                      <m:t>的</m:t>
                    </m:r>
                    <m:d>
                      <m:dPr>
                        <m:begChr m:val=""/>
                        <m:ctrlPr>
                          <a:rPr lang="zh-CN" altLang="en-US" sz="1200" i="1" kern="1200" smtClean="0">
                            <a:solidFill>
                              <a:schemeClr val="tx1"/>
                            </a:solidFill>
                            <a:latin typeface="Cambria Math" panose="02040503050406030204" pitchFamily="18" charset="0"/>
                            <a:ea typeface="宋体" panose="02010600030101010101" pitchFamily="2" charset="-122"/>
                            <a:cs typeface="+mn-cs"/>
                          </a:rPr>
                        </m:ctrlPr>
                      </m:dPr>
                      <m:e>
                        <m:r>
                          <a:rPr lang="zh-CN" altLang="en-US" sz="1200" i="1" kern="1200" smtClean="0">
                            <a:solidFill>
                              <a:schemeClr val="tx1"/>
                            </a:solidFill>
                            <a:latin typeface="Cambria Math" panose="02040503050406030204" pitchFamily="18" charset="0"/>
                            <a:ea typeface="宋体" panose="02010600030101010101" pitchFamily="2" charset="-122"/>
                            <a:cs typeface="+mn-cs"/>
                          </a:rPr>
                          <m:t>𝜓</m:t>
                        </m:r>
                        <m:r>
                          <a:rPr lang="zh-CN" altLang="en-US" sz="1200" i="0" kern="1200">
                            <a:solidFill>
                              <a:schemeClr val="tx1"/>
                            </a:solidFill>
                            <a:latin typeface="Cambria Math" panose="02040503050406030204" pitchFamily="18" charset="0"/>
                            <a:ea typeface="宋体" panose="02010600030101010101" pitchFamily="2" charset="-122"/>
                            <a:cs typeface="+mn-cs"/>
                          </a:rPr>
                          <m:t>(</m:t>
                        </m:r>
                        <m:r>
                          <a:rPr lang="zh-CN" altLang="en-US" sz="1200" i="1" kern="1200">
                            <a:solidFill>
                              <a:schemeClr val="tx1"/>
                            </a:solidFill>
                            <a:latin typeface="Cambria Math" panose="02040503050406030204" pitchFamily="18" charset="0"/>
                            <a:ea typeface="宋体" panose="02010600030101010101" pitchFamily="2" charset="-122"/>
                            <a:cs typeface="+mn-cs"/>
                          </a:rPr>
                          <m:t>𝑟</m:t>
                        </m:r>
                        <m:r>
                          <a:rPr lang="zh-CN" altLang="en-US" sz="1200" i="0" kern="1200">
                            <a:solidFill>
                              <a:schemeClr val="tx1"/>
                            </a:solidFill>
                            <a:latin typeface="Cambria Math" panose="02040503050406030204" pitchFamily="18" charset="0"/>
                            <a:ea typeface="宋体" panose="02010600030101010101" pitchFamily="2" charset="-122"/>
                            <a:cs typeface="+mn-cs"/>
                          </a:rPr>
                          <m:t>)=</m:t>
                        </m:r>
                        <m:sSup>
                          <m:sSupPr>
                            <m:ctrlPr>
                              <a:rPr lang="zh-CN" altLang="en-US" sz="1200" i="1" kern="1200">
                                <a:solidFill>
                                  <a:schemeClr val="tx1"/>
                                </a:solidFill>
                                <a:latin typeface="Cambria Math" panose="02040503050406030204" pitchFamily="18" charset="0"/>
                                <a:ea typeface="宋体" panose="02010600030101010101" pitchFamily="2" charset="-122"/>
                                <a:cs typeface="+mn-cs"/>
                              </a:rPr>
                            </m:ctrlPr>
                          </m:sSupPr>
                          <m:e>
                            <m:r>
                              <a:rPr lang="zh-CN" altLang="en-US" sz="1200" i="1" kern="1200">
                                <a:solidFill>
                                  <a:schemeClr val="tx1"/>
                                </a:solidFill>
                                <a:latin typeface="Cambria Math" panose="02040503050406030204" pitchFamily="18" charset="0"/>
                                <a:ea typeface="宋体" panose="02010600030101010101" pitchFamily="2" charset="-122"/>
                                <a:cs typeface="+mn-cs"/>
                              </a:rPr>
                              <m:t>𝑒</m:t>
                            </m:r>
                          </m:e>
                          <m:sup>
                            <m:r>
                              <a:rPr lang="zh-CN" altLang="en-US" sz="1200" i="1" kern="1200">
                                <a:solidFill>
                                  <a:schemeClr val="tx1"/>
                                </a:solidFill>
                                <a:latin typeface="Cambria Math" panose="02040503050406030204" pitchFamily="18" charset="0"/>
                                <a:ea typeface="宋体" panose="02010600030101010101" pitchFamily="2" charset="-122"/>
                                <a:cs typeface="+mn-cs"/>
                              </a:rPr>
                              <m:t>𝑖𝑘</m:t>
                            </m:r>
                            <m:r>
                              <a:rPr lang="zh-CN" altLang="en-US" sz="1200" i="0" kern="1200">
                                <a:solidFill>
                                  <a:schemeClr val="tx1"/>
                                </a:solidFill>
                                <a:latin typeface="Cambria Math" panose="02040503050406030204" pitchFamily="18" charset="0"/>
                                <a:ea typeface="宋体" panose="02010600030101010101" pitchFamily="2" charset="-122"/>
                                <a:cs typeface="+mn-cs"/>
                              </a:rPr>
                              <m:t>⋅</m:t>
                            </m:r>
                            <m:r>
                              <a:rPr lang="zh-CN" altLang="en-US" sz="1200" i="1" kern="1200">
                                <a:solidFill>
                                  <a:schemeClr val="tx1"/>
                                </a:solidFill>
                                <a:latin typeface="Cambria Math" panose="02040503050406030204" pitchFamily="18" charset="0"/>
                                <a:ea typeface="宋体" panose="02010600030101010101" pitchFamily="2" charset="-122"/>
                                <a:cs typeface="+mn-cs"/>
                              </a:rPr>
                              <m:t>𝑟</m:t>
                            </m:r>
                          </m:sup>
                        </m:sSup>
                        <m:r>
                          <a:rPr lang="zh-CN" altLang="en-US" sz="1200" i="1" kern="1200">
                            <a:solidFill>
                              <a:schemeClr val="tx1"/>
                            </a:solidFill>
                            <a:latin typeface="Cambria Math" panose="02040503050406030204" pitchFamily="18" charset="0"/>
                            <a:ea typeface="宋体" panose="02010600030101010101" pitchFamily="2" charset="-122"/>
                            <a:cs typeface="+mn-cs"/>
                          </a:rPr>
                          <m:t>𝑢</m:t>
                        </m:r>
                        <m:r>
                          <a:rPr lang="zh-CN" altLang="en-US" sz="1200" i="0" kern="1200">
                            <a:solidFill>
                              <a:schemeClr val="tx1"/>
                            </a:solidFill>
                            <a:latin typeface="Cambria Math" panose="02040503050406030204" pitchFamily="18" charset="0"/>
                            <a:ea typeface="宋体" panose="02010600030101010101" pitchFamily="2" charset="-122"/>
                            <a:cs typeface="+mn-cs"/>
                          </a:rPr>
                          <m:t>(</m:t>
                        </m:r>
                        <m:r>
                          <a:rPr lang="zh-CN" altLang="en-US" sz="1200" i="1" kern="1200">
                            <a:solidFill>
                              <a:schemeClr val="tx1"/>
                            </a:solidFill>
                            <a:latin typeface="Cambria Math" panose="02040503050406030204" pitchFamily="18" charset="0"/>
                            <a:ea typeface="宋体" panose="02010600030101010101" pitchFamily="2" charset="-122"/>
                            <a:cs typeface="+mn-cs"/>
                          </a:rPr>
                          <m:t>𝑟</m:t>
                        </m:r>
                      </m:e>
                    </m:d>
                  </m:oMath>
                </a14:m>
                <a:r>
                  <a:rPr lang="en-US" altLang="zh-CN" sz="1200" kern="1200" dirty="0">
                    <a:solidFill>
                      <a:schemeClr val="tx1"/>
                    </a:solidFill>
                    <a:effectLst/>
                    <a:latin typeface="Arial" panose="020B0604020202020204" pitchFamily="34" charset="0"/>
                    <a:ea typeface="宋体" panose="02010600030101010101" pitchFamily="2" charset="-122"/>
                    <a:cs typeface="+mn-cs"/>
                  </a:rPr>
                  <a:t> </a:t>
                </a:r>
                <a:r>
                  <a:rPr lang="zh-CN" altLang="zh-CN" sz="1200" kern="1200" dirty="0">
                    <a:solidFill>
                      <a:schemeClr val="tx1"/>
                    </a:solidFill>
                    <a:effectLst/>
                    <a:latin typeface="Arial" panose="020B0604020202020204" pitchFamily="34" charset="0"/>
                    <a:ea typeface="宋体" panose="02010600030101010101" pitchFamily="2" charset="-122"/>
                    <a:cs typeface="+mn-cs"/>
                  </a:rPr>
                  <a:t>称为布洛赫函数。</a:t>
                </a:r>
                <a14:m>
                  <m:oMath xmlns:m="http://schemas.openxmlformats.org/officeDocument/2006/math">
                    <m:d>
                      <m:dPr>
                        <m:begChr m:val=""/>
                        <m:ctrlPr>
                          <a:rPr lang="zh-CN" altLang="en-US" sz="1200" i="1" kern="1200" smtClean="0">
                            <a:solidFill>
                              <a:schemeClr val="tx1"/>
                            </a:solidFill>
                            <a:latin typeface="Cambria Math" panose="02040503050406030204" pitchFamily="18" charset="0"/>
                            <a:ea typeface="宋体" panose="02010600030101010101" pitchFamily="2" charset="-122"/>
                            <a:cs typeface="+mn-cs"/>
                          </a:rPr>
                        </m:ctrlPr>
                      </m:dPr>
                      <m:e>
                        <m:r>
                          <a:rPr lang="zh-CN" altLang="en-US" sz="1200" i="1" kern="1200">
                            <a:solidFill>
                              <a:schemeClr val="tx1"/>
                            </a:solidFill>
                            <a:latin typeface="Cambria Math" panose="02040503050406030204" pitchFamily="18" charset="0"/>
                            <a:ea typeface="宋体" panose="02010600030101010101" pitchFamily="2" charset="-122"/>
                            <a:cs typeface="+mn-cs"/>
                          </a:rPr>
                          <m:t>𝑢</m:t>
                        </m:r>
                        <m:r>
                          <a:rPr lang="zh-CN" altLang="en-US" sz="1200" i="0" kern="1200">
                            <a:solidFill>
                              <a:schemeClr val="tx1"/>
                            </a:solidFill>
                            <a:latin typeface="Cambria Math" panose="02040503050406030204" pitchFamily="18" charset="0"/>
                            <a:ea typeface="宋体" panose="02010600030101010101" pitchFamily="2" charset="-122"/>
                            <a:cs typeface="+mn-cs"/>
                          </a:rPr>
                          <m:t>(</m:t>
                        </m:r>
                        <m:r>
                          <a:rPr lang="zh-CN" altLang="en-US" sz="1200" i="1" kern="1200">
                            <a:solidFill>
                              <a:schemeClr val="tx1"/>
                            </a:solidFill>
                            <a:latin typeface="Cambria Math" panose="02040503050406030204" pitchFamily="18" charset="0"/>
                            <a:ea typeface="宋体" panose="02010600030101010101" pitchFamily="2" charset="-122"/>
                            <a:cs typeface="+mn-cs"/>
                          </a:rPr>
                          <m:t>𝑟</m:t>
                        </m:r>
                      </m:e>
                    </m:d>
                  </m:oMath>
                </a14:m>
                <a:r>
                  <a:rPr lang="zh-CN" altLang="zh-CN" sz="1200" kern="1200" dirty="0">
                    <a:solidFill>
                      <a:schemeClr val="tx1"/>
                    </a:solidFill>
                    <a:effectLst/>
                    <a:latin typeface="Arial" panose="020B0604020202020204" pitchFamily="34" charset="0"/>
                    <a:ea typeface="宋体" panose="02010600030101010101" pitchFamily="2" charset="-122"/>
                    <a:cs typeface="+mn-cs"/>
                  </a:rPr>
                  <a:t>与周期势场</a:t>
                </a:r>
                <a:r>
                  <a:rPr lang="en-US" altLang="zh-CN" sz="1200" i="1" kern="1200" dirty="0">
                    <a:solidFill>
                      <a:schemeClr val="tx1"/>
                    </a:solidFill>
                    <a:effectLst/>
                    <a:latin typeface="Arial" panose="020B0604020202020204" pitchFamily="34" charset="0"/>
                    <a:ea typeface="宋体" panose="02010600030101010101" pitchFamily="2" charset="-122"/>
                    <a:cs typeface="+mn-cs"/>
                  </a:rPr>
                  <a:t>V </a:t>
                </a:r>
                <a:r>
                  <a:rPr lang="en-US" altLang="zh-CN" sz="1200" kern="1200" dirty="0">
                    <a:solidFill>
                      <a:schemeClr val="tx1"/>
                    </a:solidFill>
                    <a:effectLst/>
                    <a:latin typeface="Arial" panose="020B0604020202020204" pitchFamily="34" charset="0"/>
                    <a:ea typeface="宋体" panose="02010600030101010101" pitchFamily="2" charset="-122"/>
                    <a:cs typeface="+mn-cs"/>
                  </a:rPr>
                  <a:t>(</a:t>
                </a:r>
                <a:r>
                  <a:rPr lang="en-US" altLang="zh-CN" sz="1200" b="1" i="1" kern="1200" dirty="0">
                    <a:solidFill>
                      <a:schemeClr val="tx1"/>
                    </a:solidFill>
                    <a:effectLst/>
                    <a:latin typeface="Arial" panose="020B0604020202020204" pitchFamily="34" charset="0"/>
                    <a:ea typeface="宋体" panose="02010600030101010101" pitchFamily="2" charset="-122"/>
                    <a:cs typeface="+mn-cs"/>
                  </a:rPr>
                  <a:t>r</a:t>
                </a:r>
                <a:r>
                  <a:rPr lang="en-US" altLang="zh-CN" sz="1200" kern="1200" dirty="0">
                    <a:solidFill>
                      <a:schemeClr val="tx1"/>
                    </a:solidFill>
                    <a:effectLst/>
                    <a:latin typeface="Arial" panose="020B0604020202020204" pitchFamily="34" charset="0"/>
                    <a:ea typeface="宋体" panose="02010600030101010101" pitchFamily="2" charset="-122"/>
                    <a:cs typeface="+mn-cs"/>
                  </a:rPr>
                  <a:t>) </a:t>
                </a:r>
                <a:r>
                  <a:rPr lang="zh-CN" altLang="zh-CN" sz="1200" kern="1200" dirty="0">
                    <a:solidFill>
                      <a:schemeClr val="tx1"/>
                    </a:solidFill>
                    <a:effectLst/>
                    <a:latin typeface="Arial" panose="020B0604020202020204" pitchFamily="34" charset="0"/>
                    <a:ea typeface="宋体" panose="02010600030101010101" pitchFamily="2" charset="-122"/>
                    <a:cs typeface="+mn-cs"/>
                  </a:rPr>
                  <a:t>有着同样的周期，是薛定谔方程在周期势场</a:t>
                </a:r>
                <a:r>
                  <a:rPr lang="en-US" altLang="zh-CN" sz="1200" i="1" kern="1200" dirty="0">
                    <a:solidFill>
                      <a:schemeClr val="tx1"/>
                    </a:solidFill>
                    <a:effectLst/>
                    <a:latin typeface="Arial" panose="020B0604020202020204" pitchFamily="34" charset="0"/>
                    <a:ea typeface="宋体" panose="02010600030101010101" pitchFamily="2" charset="-122"/>
                    <a:cs typeface="+mn-cs"/>
                  </a:rPr>
                  <a:t>V </a:t>
                </a:r>
                <a:r>
                  <a:rPr lang="en-US" altLang="zh-CN" sz="1200" kern="1200" dirty="0">
                    <a:solidFill>
                      <a:schemeClr val="tx1"/>
                    </a:solidFill>
                    <a:effectLst/>
                    <a:latin typeface="Arial" panose="020B0604020202020204" pitchFamily="34" charset="0"/>
                    <a:ea typeface="宋体" panose="02010600030101010101" pitchFamily="2" charset="-122"/>
                    <a:cs typeface="+mn-cs"/>
                  </a:rPr>
                  <a:t>(</a:t>
                </a:r>
                <a:r>
                  <a:rPr lang="en-US" altLang="zh-CN" sz="1200" b="1" i="1" kern="1200" dirty="0">
                    <a:solidFill>
                      <a:schemeClr val="tx1"/>
                    </a:solidFill>
                    <a:effectLst/>
                    <a:latin typeface="Arial" panose="020B0604020202020204" pitchFamily="34" charset="0"/>
                    <a:ea typeface="宋体" panose="02010600030101010101" pitchFamily="2" charset="-122"/>
                    <a:cs typeface="+mn-cs"/>
                  </a:rPr>
                  <a:t>r</a:t>
                </a:r>
                <a:r>
                  <a:rPr lang="en-US" altLang="zh-CN" sz="1200" kern="1200" dirty="0">
                    <a:solidFill>
                      <a:schemeClr val="tx1"/>
                    </a:solidFill>
                    <a:effectLst/>
                    <a:latin typeface="Arial" panose="020B0604020202020204" pitchFamily="34" charset="0"/>
                    <a:ea typeface="宋体" panose="02010600030101010101" pitchFamily="2" charset="-122"/>
                    <a:cs typeface="+mn-cs"/>
                  </a:rPr>
                  <a:t>)</a:t>
                </a:r>
                <a:r>
                  <a:rPr lang="en-US" altLang="zh-CN" sz="1200" i="1" kern="1200" dirty="0">
                    <a:solidFill>
                      <a:schemeClr val="tx1"/>
                    </a:solidFill>
                    <a:effectLst/>
                    <a:latin typeface="Arial" panose="020B0604020202020204" pitchFamily="34" charset="0"/>
                    <a:ea typeface="宋体" panose="02010600030101010101" pitchFamily="2" charset="-122"/>
                    <a:cs typeface="+mn-cs"/>
                  </a:rPr>
                  <a:t> </a:t>
                </a:r>
                <a:r>
                  <a:rPr lang="zh-CN" altLang="zh-CN" sz="1200" kern="1200" dirty="0">
                    <a:solidFill>
                      <a:schemeClr val="tx1"/>
                    </a:solidFill>
                    <a:effectLst/>
                    <a:latin typeface="Arial" panose="020B0604020202020204" pitchFamily="34" charset="0"/>
                    <a:ea typeface="宋体" panose="02010600030101010101" pitchFamily="2" charset="-122"/>
                    <a:cs typeface="+mn-cs"/>
                  </a:rPr>
                  <a:t>中的本征函数，用布洛赫波函数描述的电子称为布洛赫电子。</a:t>
                </a:r>
              </a:p>
              <a:p>
                <a:endParaRPr lang="zh-CN" altLang="en-US" dirty="0"/>
              </a:p>
            </p:txBody>
          </p:sp>
        </mc:Choice>
        <mc:Fallback xmlns="">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200" kern="1200" dirty="0">
                    <a:solidFill>
                      <a:schemeClr val="tx1"/>
                    </a:solidFill>
                    <a:effectLst/>
                    <a:latin typeface="Arial" panose="020B0604020202020204" pitchFamily="34" charset="0"/>
                    <a:ea typeface="宋体" panose="02010600030101010101" pitchFamily="2" charset="-122"/>
                    <a:cs typeface="+mn-cs"/>
                  </a:rPr>
                  <a:t>如图</a:t>
                </a:r>
                <a:r>
                  <a:rPr lang="en-US" altLang="zh-CN" sz="1200" kern="1200" dirty="0">
                    <a:solidFill>
                      <a:schemeClr val="tx1"/>
                    </a:solidFill>
                    <a:effectLst/>
                    <a:latin typeface="Arial" panose="020B0604020202020204" pitchFamily="34" charset="0"/>
                    <a:ea typeface="宋体" panose="02010600030101010101" pitchFamily="2" charset="-122"/>
                    <a:cs typeface="+mn-cs"/>
                  </a:rPr>
                  <a:t>3.9</a:t>
                </a:r>
                <a:r>
                  <a:rPr lang="zh-CN" altLang="zh-CN" sz="1200" kern="1200" dirty="0">
                    <a:solidFill>
                      <a:schemeClr val="tx1"/>
                    </a:solidFill>
                    <a:effectLst/>
                    <a:latin typeface="Arial" panose="020B0604020202020204" pitchFamily="34" charset="0"/>
                    <a:ea typeface="宋体" panose="02010600030101010101" pitchFamily="2" charset="-122"/>
                    <a:cs typeface="+mn-cs"/>
                  </a:rPr>
                  <a:t>所示。图中虚线慢变平面波部分是自由电子波函数</a:t>
                </a:r>
                <a:r>
                  <a:rPr lang="en-US" altLang="zh-CN" sz="1200" kern="1200" dirty="0">
                    <a:solidFill>
                      <a:schemeClr val="tx1"/>
                    </a:solidFill>
                    <a:effectLst/>
                    <a:latin typeface="Arial" panose="020B0604020202020204" pitchFamily="34" charset="0"/>
                    <a:ea typeface="宋体" panose="02010600030101010101" pitchFamily="2" charset="-122"/>
                    <a:cs typeface="+mn-cs"/>
                  </a:rPr>
                  <a:t> </a:t>
                </a:r>
                <a:r>
                  <a:rPr lang="zh-CN" altLang="en-US" sz="1200" i="0" kern="1200">
                    <a:solidFill>
                      <a:schemeClr val="tx1"/>
                    </a:solidFill>
                    <a:latin typeface="Arial" panose="020B0604020202020204" pitchFamily="34" charset="0"/>
                    <a:ea typeface="宋体" panose="02010600030101010101" pitchFamily="2" charset="-122"/>
                    <a:cs typeface="+mn-cs"/>
                  </a:rPr>
                  <a:t>𝑒^(𝑖𝑘⋅𝑟)</a:t>
                </a:r>
                <a:r>
                  <a:rPr lang="zh-CN" altLang="zh-CN" sz="1200" kern="1200" dirty="0">
                    <a:solidFill>
                      <a:schemeClr val="tx1"/>
                    </a:solidFill>
                    <a:effectLst/>
                    <a:latin typeface="Arial" panose="020B0604020202020204" pitchFamily="34" charset="0"/>
                    <a:ea typeface="宋体" panose="02010600030101010101" pitchFamily="2" charset="-122"/>
                    <a:cs typeface="+mn-cs"/>
                  </a:rPr>
                  <a:t>，实际上代表了自由粒子在晶体中传播的行波，平面波因子反映了电子在各个原胞之间的共有化运动，德鲁德和索末菲的自由电子论只是研究了这个共有化运动；实线快变的调幅因子是与晶格周期性相同的周期函数，它的振幅由一个原胞到另外一个原胞周期性地振荡，反映了单个原胞中电子的运动：</a:t>
                </a:r>
              </a:p>
              <a:p>
                <a:r>
                  <a:rPr lang="zh-CN" altLang="en-US" sz="1200" i="0" kern="1200">
                    <a:solidFill>
                      <a:schemeClr val="tx1"/>
                    </a:solidFill>
                    <a:latin typeface="Arial" panose="020B0604020202020204" pitchFamily="34" charset="0"/>
                    <a:ea typeface="宋体" panose="02010600030101010101" pitchFamily="2" charset="-122"/>
                    <a:cs typeface="+mn-cs"/>
                  </a:rPr>
                  <a:t>├ 𝑢(𝑟+𝑅_𝑛)=𝑢(𝑟)</a:t>
                </a:r>
                <a:endParaRPr lang="en-US" altLang="zh-CN"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200" kern="1200" dirty="0">
                    <a:solidFill>
                      <a:schemeClr val="tx1"/>
                    </a:solidFill>
                    <a:effectLst/>
                    <a:latin typeface="Arial" panose="020B0604020202020204" pitchFamily="34" charset="0"/>
                    <a:ea typeface="宋体" panose="02010600030101010101" pitchFamily="2" charset="-122"/>
                    <a:cs typeface="+mn-cs"/>
                  </a:rPr>
                  <a:t>式（</a:t>
                </a:r>
                <a:r>
                  <a:rPr lang="en-US" altLang="zh-CN" sz="1200" kern="1200" dirty="0">
                    <a:solidFill>
                      <a:schemeClr val="tx1"/>
                    </a:solidFill>
                    <a:effectLst/>
                    <a:latin typeface="Arial" panose="020B0604020202020204" pitchFamily="34" charset="0"/>
                    <a:ea typeface="宋体" panose="02010600030101010101" pitchFamily="2" charset="-122"/>
                    <a:cs typeface="+mn-cs"/>
                  </a:rPr>
                  <a:t>3-33</a:t>
                </a:r>
                <a:r>
                  <a:rPr lang="zh-CN" altLang="zh-CN" sz="1200" kern="1200" dirty="0">
                    <a:solidFill>
                      <a:schemeClr val="tx1"/>
                    </a:solidFill>
                    <a:effectLst/>
                    <a:latin typeface="Arial" panose="020B0604020202020204" pitchFamily="34" charset="0"/>
                    <a:ea typeface="宋体" panose="02010600030101010101" pitchFamily="2" charset="-122"/>
                    <a:cs typeface="+mn-cs"/>
                  </a:rPr>
                  <a:t>）的</a:t>
                </a:r>
                <a:r>
                  <a:rPr lang="zh-CN" altLang="en-US" sz="1200" i="0" kern="1200">
                    <a:solidFill>
                      <a:schemeClr val="tx1"/>
                    </a:solidFill>
                    <a:latin typeface="Arial" panose="020B0604020202020204" pitchFamily="34" charset="0"/>
                    <a:ea typeface="宋体" panose="02010600030101010101" pitchFamily="2" charset="-122"/>
                    <a:cs typeface="+mn-cs"/>
                  </a:rPr>
                  <a:t>├ 𝜓(𝑟)=𝑒^(𝑖𝑘⋅𝑟) 𝑢(𝑟)</a:t>
                </a:r>
                <a:r>
                  <a:rPr lang="en-US" altLang="zh-CN" sz="1200" kern="1200" dirty="0">
                    <a:solidFill>
                      <a:schemeClr val="tx1"/>
                    </a:solidFill>
                    <a:effectLst/>
                    <a:latin typeface="Arial" panose="020B0604020202020204" pitchFamily="34" charset="0"/>
                    <a:ea typeface="宋体" panose="02010600030101010101" pitchFamily="2" charset="-122"/>
                    <a:cs typeface="+mn-cs"/>
                  </a:rPr>
                  <a:t> </a:t>
                </a:r>
                <a:r>
                  <a:rPr lang="zh-CN" altLang="zh-CN" sz="1200" kern="1200" dirty="0">
                    <a:solidFill>
                      <a:schemeClr val="tx1"/>
                    </a:solidFill>
                    <a:effectLst/>
                    <a:latin typeface="Arial" panose="020B0604020202020204" pitchFamily="34" charset="0"/>
                    <a:ea typeface="宋体" panose="02010600030101010101" pitchFamily="2" charset="-122"/>
                    <a:cs typeface="+mn-cs"/>
                  </a:rPr>
                  <a:t>称为布洛赫函数（</a:t>
                </a:r>
                <a:r>
                  <a:rPr lang="en-US" altLang="zh-CN" sz="1200" kern="1200" dirty="0">
                    <a:solidFill>
                      <a:schemeClr val="tx1"/>
                    </a:solidFill>
                    <a:effectLst/>
                    <a:latin typeface="Arial" panose="020B0604020202020204" pitchFamily="34" charset="0"/>
                    <a:ea typeface="宋体" panose="02010600030101010101" pitchFamily="2" charset="-122"/>
                    <a:cs typeface="+mn-cs"/>
                  </a:rPr>
                  <a:t>Bloch wavefunction</a:t>
                </a:r>
                <a:r>
                  <a:rPr lang="zh-CN" altLang="zh-CN" sz="1200" kern="1200" dirty="0">
                    <a:solidFill>
                      <a:schemeClr val="tx1"/>
                    </a:solidFill>
                    <a:effectLst/>
                    <a:latin typeface="Arial" panose="020B0604020202020204" pitchFamily="34" charset="0"/>
                    <a:ea typeface="宋体" panose="02010600030101010101" pitchFamily="2" charset="-122"/>
                    <a:cs typeface="+mn-cs"/>
                  </a:rPr>
                  <a:t>）。它与周期势场</a:t>
                </a:r>
                <a:r>
                  <a:rPr lang="en-US" altLang="zh-CN" sz="1200" i="1" kern="1200" dirty="0">
                    <a:solidFill>
                      <a:schemeClr val="tx1"/>
                    </a:solidFill>
                    <a:effectLst/>
                    <a:latin typeface="Arial" panose="020B0604020202020204" pitchFamily="34" charset="0"/>
                    <a:ea typeface="宋体" panose="02010600030101010101" pitchFamily="2" charset="-122"/>
                    <a:cs typeface="+mn-cs"/>
                  </a:rPr>
                  <a:t>V </a:t>
                </a:r>
                <a:r>
                  <a:rPr lang="en-US" altLang="zh-CN" sz="1200" kern="1200" dirty="0">
                    <a:solidFill>
                      <a:schemeClr val="tx1"/>
                    </a:solidFill>
                    <a:effectLst/>
                    <a:latin typeface="Arial" panose="020B0604020202020204" pitchFamily="34" charset="0"/>
                    <a:ea typeface="宋体" panose="02010600030101010101" pitchFamily="2" charset="-122"/>
                    <a:cs typeface="+mn-cs"/>
                  </a:rPr>
                  <a:t>(</a:t>
                </a:r>
                <a:r>
                  <a:rPr lang="en-US" altLang="zh-CN" sz="1200" b="1" i="1" kern="1200" dirty="0">
                    <a:solidFill>
                      <a:schemeClr val="tx1"/>
                    </a:solidFill>
                    <a:effectLst/>
                    <a:latin typeface="Arial" panose="020B0604020202020204" pitchFamily="34" charset="0"/>
                    <a:ea typeface="宋体" panose="02010600030101010101" pitchFamily="2" charset="-122"/>
                    <a:cs typeface="+mn-cs"/>
                  </a:rPr>
                  <a:t>r</a:t>
                </a:r>
                <a:r>
                  <a:rPr lang="en-US" altLang="zh-CN" sz="1200" kern="1200" dirty="0">
                    <a:solidFill>
                      <a:schemeClr val="tx1"/>
                    </a:solidFill>
                    <a:effectLst/>
                    <a:latin typeface="Arial" panose="020B0604020202020204" pitchFamily="34" charset="0"/>
                    <a:ea typeface="宋体" panose="02010600030101010101" pitchFamily="2" charset="-122"/>
                    <a:cs typeface="+mn-cs"/>
                  </a:rPr>
                  <a:t>) </a:t>
                </a:r>
                <a:r>
                  <a:rPr lang="zh-CN" altLang="zh-CN" sz="1200" kern="1200" dirty="0">
                    <a:solidFill>
                      <a:schemeClr val="tx1"/>
                    </a:solidFill>
                    <a:effectLst/>
                    <a:latin typeface="Arial" panose="020B0604020202020204" pitchFamily="34" charset="0"/>
                    <a:ea typeface="宋体" panose="02010600030101010101" pitchFamily="2" charset="-122"/>
                    <a:cs typeface="+mn-cs"/>
                  </a:rPr>
                  <a:t>有着同样的周期，是薛定谔方程在周期势场</a:t>
                </a:r>
                <a:r>
                  <a:rPr lang="en-US" altLang="zh-CN" sz="1200" i="1" kern="1200" dirty="0">
                    <a:solidFill>
                      <a:schemeClr val="tx1"/>
                    </a:solidFill>
                    <a:effectLst/>
                    <a:latin typeface="Arial" panose="020B0604020202020204" pitchFamily="34" charset="0"/>
                    <a:ea typeface="宋体" panose="02010600030101010101" pitchFamily="2" charset="-122"/>
                    <a:cs typeface="+mn-cs"/>
                  </a:rPr>
                  <a:t>V </a:t>
                </a:r>
                <a:r>
                  <a:rPr lang="en-US" altLang="zh-CN" sz="1200" kern="1200" dirty="0">
                    <a:solidFill>
                      <a:schemeClr val="tx1"/>
                    </a:solidFill>
                    <a:effectLst/>
                    <a:latin typeface="Arial" panose="020B0604020202020204" pitchFamily="34" charset="0"/>
                    <a:ea typeface="宋体" panose="02010600030101010101" pitchFamily="2" charset="-122"/>
                    <a:cs typeface="+mn-cs"/>
                  </a:rPr>
                  <a:t>(</a:t>
                </a:r>
                <a:r>
                  <a:rPr lang="en-US" altLang="zh-CN" sz="1200" b="1" i="1" kern="1200" dirty="0">
                    <a:solidFill>
                      <a:schemeClr val="tx1"/>
                    </a:solidFill>
                    <a:effectLst/>
                    <a:latin typeface="Arial" panose="020B0604020202020204" pitchFamily="34" charset="0"/>
                    <a:ea typeface="宋体" panose="02010600030101010101" pitchFamily="2" charset="-122"/>
                    <a:cs typeface="+mn-cs"/>
                  </a:rPr>
                  <a:t>r</a:t>
                </a:r>
                <a:r>
                  <a:rPr lang="en-US" altLang="zh-CN" sz="1200" kern="1200" dirty="0">
                    <a:solidFill>
                      <a:schemeClr val="tx1"/>
                    </a:solidFill>
                    <a:effectLst/>
                    <a:latin typeface="Arial" panose="020B0604020202020204" pitchFamily="34" charset="0"/>
                    <a:ea typeface="宋体" panose="02010600030101010101" pitchFamily="2" charset="-122"/>
                    <a:cs typeface="+mn-cs"/>
                  </a:rPr>
                  <a:t>)</a:t>
                </a:r>
                <a:r>
                  <a:rPr lang="en-US" altLang="zh-CN" sz="1200" i="1" kern="1200" dirty="0">
                    <a:solidFill>
                      <a:schemeClr val="tx1"/>
                    </a:solidFill>
                    <a:effectLst/>
                    <a:latin typeface="Arial" panose="020B0604020202020204" pitchFamily="34" charset="0"/>
                    <a:ea typeface="宋体" panose="02010600030101010101" pitchFamily="2" charset="-122"/>
                    <a:cs typeface="+mn-cs"/>
                  </a:rPr>
                  <a:t> </a:t>
                </a:r>
                <a:r>
                  <a:rPr lang="zh-CN" altLang="zh-CN" sz="1200" kern="1200" dirty="0">
                    <a:solidFill>
                      <a:schemeClr val="tx1"/>
                    </a:solidFill>
                    <a:effectLst/>
                    <a:latin typeface="Arial" panose="020B0604020202020204" pitchFamily="34" charset="0"/>
                    <a:ea typeface="宋体" panose="02010600030101010101" pitchFamily="2" charset="-122"/>
                    <a:cs typeface="+mn-cs"/>
                  </a:rPr>
                  <a:t>中的本征函数，用布洛赫波函数描述的电子称为布洛赫电子。</a:t>
                </a:r>
              </a:p>
              <a:p>
                <a:endParaRPr lang="zh-CN" altLang="en-US" dirty="0"/>
              </a:p>
            </p:txBody>
          </p:sp>
        </mc:Fallback>
      </mc:AlternateContent>
      <p:sp>
        <p:nvSpPr>
          <p:cNvPr id="4" name="灯片编号占位符 3"/>
          <p:cNvSpPr>
            <a:spLocks noGrp="1"/>
          </p:cNvSpPr>
          <p:nvPr>
            <p:ph type="sldNum" sz="quarter" idx="5"/>
          </p:nvPr>
        </p:nvSpPr>
        <p:spPr/>
        <p:txBody>
          <a:bodyPr/>
          <a:lstStyle/>
          <a:p>
            <a:fld id="{8AAA2DB7-8973-4964-8E83-0FC396AC9B6B}" type="slidenum">
              <a:rPr lang="en-US" altLang="zh-CN" smtClean="0"/>
              <a:t>34</a:t>
            </a:fld>
            <a:endParaRPr lang="en-US" altLang="zh-CN"/>
          </a:p>
        </p:txBody>
      </p:sp>
    </p:spTree>
    <p:extLst>
      <p:ext uri="{BB962C8B-B14F-4D97-AF65-F5344CB8AC3E}">
        <p14:creationId xmlns:p14="http://schemas.microsoft.com/office/powerpoint/2010/main" val="129517328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200" kern="1200" dirty="0">
                    <a:solidFill>
                      <a:schemeClr val="tx1"/>
                    </a:solidFill>
                    <a:effectLst/>
                    <a:latin typeface="Arial" panose="020B0604020202020204" pitchFamily="34" charset="0"/>
                    <a:ea typeface="宋体" panose="02010600030101010101" pitchFamily="2" charset="-122"/>
                    <a:cs typeface="+mn-cs"/>
                  </a:rPr>
                  <a:t>布洛赫定理还有另一种表述：在晶格周期性势场</a:t>
                </a:r>
                <a:r>
                  <a:rPr lang="en-US" altLang="zh-CN" sz="1200" kern="1200" dirty="0">
                    <a:solidFill>
                      <a:schemeClr val="tx1"/>
                    </a:solidFill>
                    <a:effectLst/>
                    <a:latin typeface="Arial" panose="020B0604020202020204" pitchFamily="34" charset="0"/>
                    <a:ea typeface="宋体" panose="02010600030101010101" pitchFamily="2" charset="-122"/>
                    <a:cs typeface="+mn-cs"/>
                  </a:rPr>
                  <a:t> </a:t>
                </a:r>
                <a14:m>
                  <m:oMath xmlns:m="http://schemas.openxmlformats.org/officeDocument/2006/math">
                    <m:d>
                      <m:dPr>
                        <m:begChr m:val=""/>
                        <m:ctrlPr>
                          <a:rPr lang="zh-CN" altLang="en-US" sz="1200" i="1" kern="1200" smtClean="0">
                            <a:solidFill>
                              <a:schemeClr val="tx1"/>
                            </a:solidFill>
                            <a:latin typeface="Cambria Math" panose="02040503050406030204" pitchFamily="18" charset="0"/>
                            <a:ea typeface="宋体" panose="02010600030101010101" pitchFamily="2" charset="-122"/>
                            <a:cs typeface="+mn-cs"/>
                          </a:rPr>
                        </m:ctrlPr>
                      </m:dPr>
                      <m:e>
                        <m:r>
                          <a:rPr lang="zh-CN" altLang="en-US" sz="1200" i="1" kern="1200">
                            <a:solidFill>
                              <a:schemeClr val="tx1"/>
                            </a:solidFill>
                            <a:latin typeface="Cambria Math" panose="02040503050406030204" pitchFamily="18" charset="0"/>
                            <a:ea typeface="宋体" panose="02010600030101010101" pitchFamily="2" charset="-122"/>
                            <a:cs typeface="+mn-cs"/>
                          </a:rPr>
                          <m:t>𝑉</m:t>
                        </m:r>
                        <m:r>
                          <a:rPr lang="zh-CN" altLang="en-US" sz="1200" i="0" kern="1200">
                            <a:solidFill>
                              <a:schemeClr val="tx1"/>
                            </a:solidFill>
                            <a:latin typeface="Cambria Math" panose="02040503050406030204" pitchFamily="18" charset="0"/>
                            <a:ea typeface="宋体" panose="02010600030101010101" pitchFamily="2" charset="-122"/>
                            <a:cs typeface="+mn-cs"/>
                          </a:rPr>
                          <m:t>(</m:t>
                        </m:r>
                        <m:r>
                          <a:rPr lang="zh-CN" altLang="en-US" sz="1200" i="1" kern="1200">
                            <a:solidFill>
                              <a:schemeClr val="tx1"/>
                            </a:solidFill>
                            <a:latin typeface="Cambria Math" panose="02040503050406030204" pitchFamily="18" charset="0"/>
                            <a:ea typeface="宋体" panose="02010600030101010101" pitchFamily="2" charset="-122"/>
                            <a:cs typeface="+mn-cs"/>
                          </a:rPr>
                          <m:t>𝑟</m:t>
                        </m:r>
                        <m:r>
                          <a:rPr lang="zh-CN" altLang="en-US" sz="1200" i="0" kern="1200">
                            <a:solidFill>
                              <a:schemeClr val="tx1"/>
                            </a:solidFill>
                            <a:latin typeface="Cambria Math" panose="02040503050406030204" pitchFamily="18" charset="0"/>
                            <a:ea typeface="宋体" panose="02010600030101010101" pitchFamily="2" charset="-122"/>
                            <a:cs typeface="+mn-cs"/>
                          </a:rPr>
                          <m:t>)=</m:t>
                        </m:r>
                        <m:r>
                          <a:rPr lang="zh-CN" altLang="en-US" sz="1200" i="1" kern="1200">
                            <a:solidFill>
                              <a:schemeClr val="tx1"/>
                            </a:solidFill>
                            <a:latin typeface="Cambria Math" panose="02040503050406030204" pitchFamily="18" charset="0"/>
                            <a:ea typeface="宋体" panose="02010600030101010101" pitchFamily="2" charset="-122"/>
                            <a:cs typeface="+mn-cs"/>
                          </a:rPr>
                          <m:t>𝑉</m:t>
                        </m:r>
                        <m:r>
                          <a:rPr lang="zh-CN" altLang="en-US" sz="1200" i="0" kern="1200">
                            <a:solidFill>
                              <a:schemeClr val="tx1"/>
                            </a:solidFill>
                            <a:latin typeface="Cambria Math" panose="02040503050406030204" pitchFamily="18" charset="0"/>
                            <a:ea typeface="宋体" panose="02010600030101010101" pitchFamily="2" charset="-122"/>
                            <a:cs typeface="+mn-cs"/>
                          </a:rPr>
                          <m:t>(</m:t>
                        </m:r>
                        <m:r>
                          <a:rPr lang="zh-CN" altLang="en-US" sz="1200" i="1" kern="1200">
                            <a:solidFill>
                              <a:schemeClr val="tx1"/>
                            </a:solidFill>
                            <a:latin typeface="Cambria Math" panose="02040503050406030204" pitchFamily="18" charset="0"/>
                            <a:ea typeface="宋体" panose="02010600030101010101" pitchFamily="2" charset="-122"/>
                            <a:cs typeface="+mn-cs"/>
                          </a:rPr>
                          <m:t>𝑟</m:t>
                        </m:r>
                        <m:r>
                          <a:rPr lang="zh-CN" altLang="en-US" sz="1200" i="0" kern="1200">
                            <a:solidFill>
                              <a:schemeClr val="tx1"/>
                            </a:solidFill>
                            <a:latin typeface="Cambria Math" panose="02040503050406030204" pitchFamily="18" charset="0"/>
                            <a:ea typeface="宋体" panose="02010600030101010101" pitchFamily="2" charset="-122"/>
                            <a:cs typeface="+mn-cs"/>
                          </a:rPr>
                          <m:t>+</m:t>
                        </m:r>
                        <m:sSub>
                          <m:sSubPr>
                            <m:ctrlPr>
                              <a:rPr lang="zh-CN" altLang="en-US" sz="1200" i="1" kern="1200">
                                <a:solidFill>
                                  <a:schemeClr val="tx1"/>
                                </a:solidFill>
                                <a:latin typeface="Cambria Math" panose="02040503050406030204" pitchFamily="18" charset="0"/>
                                <a:ea typeface="宋体" panose="02010600030101010101" pitchFamily="2" charset="-122"/>
                                <a:cs typeface="+mn-cs"/>
                              </a:rPr>
                            </m:ctrlPr>
                          </m:sSubPr>
                          <m:e>
                            <m:r>
                              <a:rPr lang="zh-CN" altLang="en-US" sz="1200" i="1" kern="1200">
                                <a:solidFill>
                                  <a:schemeClr val="tx1"/>
                                </a:solidFill>
                                <a:latin typeface="Cambria Math" panose="02040503050406030204" pitchFamily="18" charset="0"/>
                                <a:ea typeface="宋体" panose="02010600030101010101" pitchFamily="2" charset="-122"/>
                                <a:cs typeface="+mn-cs"/>
                              </a:rPr>
                              <m:t>𝑅</m:t>
                            </m:r>
                          </m:e>
                          <m:sub>
                            <m:r>
                              <a:rPr lang="zh-CN" altLang="en-US" sz="1200" i="1" kern="1200">
                                <a:solidFill>
                                  <a:schemeClr val="tx1"/>
                                </a:solidFill>
                                <a:latin typeface="Cambria Math" panose="02040503050406030204" pitchFamily="18" charset="0"/>
                                <a:ea typeface="宋体" panose="02010600030101010101" pitchFamily="2" charset="-122"/>
                                <a:cs typeface="+mn-cs"/>
                              </a:rPr>
                              <m:t>𝑛</m:t>
                            </m:r>
                          </m:sub>
                        </m:sSub>
                      </m:e>
                    </m:d>
                  </m:oMath>
                </a14:m>
                <a:r>
                  <a:rPr lang="zh-CN" altLang="zh-CN" sz="1200" kern="1200" dirty="0">
                    <a:solidFill>
                      <a:schemeClr val="tx1"/>
                    </a:solidFill>
                    <a:effectLst/>
                    <a:latin typeface="Arial" panose="020B0604020202020204" pitchFamily="34" charset="0"/>
                    <a:ea typeface="宋体" panose="02010600030101010101" pitchFamily="2" charset="-122"/>
                    <a:cs typeface="+mn-cs"/>
                  </a:rPr>
                  <a:t>中，电子的波函数</a:t>
                </a:r>
                <a:r>
                  <a:rPr lang="en-US" altLang="zh-CN" sz="1200" i="1" kern="1200" dirty="0">
                    <a:solidFill>
                      <a:schemeClr val="tx1"/>
                    </a:solidFill>
                    <a:effectLst/>
                    <a:latin typeface="Arial" panose="020B0604020202020204" pitchFamily="34" charset="0"/>
                    <a:ea typeface="宋体" panose="02010600030101010101" pitchFamily="2" charset="-122"/>
                    <a:cs typeface="+mn-cs"/>
                    <a:sym typeface="Symbol" panose="05050102010706020507" pitchFamily="18" charset="2"/>
                  </a:rPr>
                  <a:t></a:t>
                </a:r>
                <a:r>
                  <a:rPr lang="zh-CN" altLang="zh-CN" sz="1200" kern="1200" dirty="0">
                    <a:solidFill>
                      <a:schemeClr val="tx1"/>
                    </a:solidFill>
                    <a:effectLst/>
                    <a:latin typeface="Arial" panose="020B0604020202020204" pitchFamily="34" charset="0"/>
                    <a:ea typeface="宋体" panose="02010600030101010101" pitchFamily="2" charset="-122"/>
                    <a:cs typeface="+mn-cs"/>
                  </a:rPr>
                  <a:t>具有这样的性质</a:t>
                </a:r>
                <a:r>
                  <a:rPr lang="en-US" altLang="zh-CN" sz="1200" kern="1200" dirty="0">
                    <a:solidFill>
                      <a:schemeClr val="tx1"/>
                    </a:solidFill>
                    <a:effectLst/>
                    <a:latin typeface="Arial" panose="020B0604020202020204" pitchFamily="34" charset="0"/>
                    <a:ea typeface="宋体" panose="02010600030101010101" pitchFamily="2" charset="-122"/>
                    <a:cs typeface="+mn-cs"/>
                  </a:rPr>
                  <a:t>: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ltLang="zh-CN" sz="1200" kern="1200" dirty="0">
                  <a:solidFill>
                    <a:schemeClr val="tx1"/>
                  </a:solidFill>
                  <a:effectLst/>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d>
                        <m:dPr>
                          <m:begChr m:val=""/>
                          <m:ctrlPr>
                            <a:rPr lang="zh-CN" altLang="en-US" sz="1200" i="1" kern="1200" smtClean="0">
                              <a:solidFill>
                                <a:schemeClr val="tx1"/>
                              </a:solidFill>
                              <a:latin typeface="Cambria Math" panose="02040503050406030204" pitchFamily="18" charset="0"/>
                              <a:ea typeface="宋体" panose="02010600030101010101" pitchFamily="2" charset="-122"/>
                              <a:cs typeface="+mn-cs"/>
                            </a:rPr>
                          </m:ctrlPr>
                        </m:dPr>
                        <m:e>
                          <m:r>
                            <a:rPr lang="zh-CN" altLang="en-US" sz="1200" i="1" kern="1200">
                              <a:solidFill>
                                <a:schemeClr val="tx1"/>
                              </a:solidFill>
                              <a:latin typeface="Cambria Math" panose="02040503050406030204" pitchFamily="18" charset="0"/>
                              <a:ea typeface="宋体" panose="02010600030101010101" pitchFamily="2" charset="-122"/>
                              <a:cs typeface="+mn-cs"/>
                            </a:rPr>
                            <m:t>𝜓</m:t>
                          </m:r>
                          <m:r>
                            <a:rPr lang="zh-CN" altLang="en-US" sz="1200" i="0" kern="1200">
                              <a:solidFill>
                                <a:schemeClr val="tx1"/>
                              </a:solidFill>
                              <a:latin typeface="Cambria Math" panose="02040503050406030204" pitchFamily="18" charset="0"/>
                              <a:ea typeface="宋体" panose="02010600030101010101" pitchFamily="2" charset="-122"/>
                              <a:cs typeface="+mn-cs"/>
                            </a:rPr>
                            <m:t>(</m:t>
                          </m:r>
                          <m:r>
                            <a:rPr lang="zh-CN" altLang="en-US" sz="1200" i="1" kern="1200">
                              <a:solidFill>
                                <a:schemeClr val="tx1"/>
                              </a:solidFill>
                              <a:latin typeface="Cambria Math" panose="02040503050406030204" pitchFamily="18" charset="0"/>
                              <a:ea typeface="宋体" panose="02010600030101010101" pitchFamily="2" charset="-122"/>
                              <a:cs typeface="+mn-cs"/>
                            </a:rPr>
                            <m:t>𝑟</m:t>
                          </m:r>
                          <m:r>
                            <a:rPr lang="zh-CN" altLang="en-US" sz="1200" i="0" kern="1200">
                              <a:solidFill>
                                <a:schemeClr val="tx1"/>
                              </a:solidFill>
                              <a:latin typeface="Cambria Math" panose="02040503050406030204" pitchFamily="18" charset="0"/>
                              <a:ea typeface="宋体" panose="02010600030101010101" pitchFamily="2" charset="-122"/>
                              <a:cs typeface="+mn-cs"/>
                            </a:rPr>
                            <m:t>+</m:t>
                          </m:r>
                          <m:sSub>
                            <m:sSubPr>
                              <m:ctrlPr>
                                <a:rPr lang="zh-CN" altLang="en-US" sz="1200" i="1" kern="1200">
                                  <a:solidFill>
                                    <a:schemeClr val="tx1"/>
                                  </a:solidFill>
                                  <a:latin typeface="Cambria Math" panose="02040503050406030204" pitchFamily="18" charset="0"/>
                                  <a:ea typeface="宋体" panose="02010600030101010101" pitchFamily="2" charset="-122"/>
                                  <a:cs typeface="+mn-cs"/>
                                </a:rPr>
                              </m:ctrlPr>
                            </m:sSubPr>
                            <m:e>
                              <m:r>
                                <a:rPr lang="zh-CN" altLang="en-US" sz="1200" i="1" kern="1200">
                                  <a:solidFill>
                                    <a:schemeClr val="tx1"/>
                                  </a:solidFill>
                                  <a:latin typeface="Cambria Math" panose="02040503050406030204" pitchFamily="18" charset="0"/>
                                  <a:ea typeface="宋体" panose="02010600030101010101" pitchFamily="2" charset="-122"/>
                                  <a:cs typeface="+mn-cs"/>
                                </a:rPr>
                                <m:t>𝑅</m:t>
                              </m:r>
                            </m:e>
                            <m:sub>
                              <m:r>
                                <a:rPr lang="zh-CN" altLang="en-US" sz="1200" i="1" kern="1200">
                                  <a:solidFill>
                                    <a:schemeClr val="tx1"/>
                                  </a:solidFill>
                                  <a:latin typeface="Cambria Math" panose="02040503050406030204" pitchFamily="18" charset="0"/>
                                  <a:ea typeface="宋体" panose="02010600030101010101" pitchFamily="2" charset="-122"/>
                                  <a:cs typeface="+mn-cs"/>
                                </a:rPr>
                                <m:t>𝑛</m:t>
                              </m:r>
                            </m:sub>
                          </m:sSub>
                          <m:r>
                            <a:rPr lang="zh-CN" altLang="en-US" sz="1200" i="0" kern="1200">
                              <a:solidFill>
                                <a:schemeClr val="tx1"/>
                              </a:solidFill>
                              <a:latin typeface="Cambria Math" panose="02040503050406030204" pitchFamily="18" charset="0"/>
                              <a:ea typeface="宋体" panose="02010600030101010101" pitchFamily="2" charset="-122"/>
                              <a:cs typeface="+mn-cs"/>
                            </a:rPr>
                            <m:t>)=</m:t>
                          </m:r>
                          <m:sSup>
                            <m:sSupPr>
                              <m:ctrlPr>
                                <a:rPr lang="zh-CN" altLang="en-US" sz="1200" i="1" kern="1200">
                                  <a:solidFill>
                                    <a:schemeClr val="tx1"/>
                                  </a:solidFill>
                                  <a:latin typeface="Cambria Math" panose="02040503050406030204" pitchFamily="18" charset="0"/>
                                  <a:ea typeface="宋体" panose="02010600030101010101" pitchFamily="2" charset="-122"/>
                                  <a:cs typeface="+mn-cs"/>
                                </a:rPr>
                              </m:ctrlPr>
                            </m:sSupPr>
                            <m:e>
                              <m:r>
                                <a:rPr lang="zh-CN" altLang="en-US" sz="1200" i="1" kern="1200">
                                  <a:solidFill>
                                    <a:schemeClr val="tx1"/>
                                  </a:solidFill>
                                  <a:latin typeface="Cambria Math" panose="02040503050406030204" pitchFamily="18" charset="0"/>
                                  <a:ea typeface="宋体" panose="02010600030101010101" pitchFamily="2" charset="-122"/>
                                  <a:cs typeface="+mn-cs"/>
                                </a:rPr>
                                <m:t>𝑒</m:t>
                              </m:r>
                            </m:e>
                            <m:sup>
                              <m:r>
                                <a:rPr lang="zh-CN" altLang="en-US" sz="1200" i="1" kern="1200">
                                  <a:solidFill>
                                    <a:schemeClr val="tx1"/>
                                  </a:solidFill>
                                  <a:latin typeface="Cambria Math" panose="02040503050406030204" pitchFamily="18" charset="0"/>
                                  <a:ea typeface="宋体" panose="02010600030101010101" pitchFamily="2" charset="-122"/>
                                  <a:cs typeface="+mn-cs"/>
                                </a:rPr>
                                <m:t>𝑖𝑘</m:t>
                              </m:r>
                              <m:r>
                                <a:rPr lang="zh-CN" altLang="en-US" sz="1200" i="0" kern="1200">
                                  <a:solidFill>
                                    <a:schemeClr val="tx1"/>
                                  </a:solidFill>
                                  <a:latin typeface="Cambria Math" panose="02040503050406030204" pitchFamily="18" charset="0"/>
                                  <a:ea typeface="宋体" panose="02010600030101010101" pitchFamily="2" charset="-122"/>
                                  <a:cs typeface="+mn-cs"/>
                                </a:rPr>
                                <m:t>⋅</m:t>
                              </m:r>
                              <m:sSub>
                                <m:sSubPr>
                                  <m:ctrlPr>
                                    <a:rPr lang="zh-CN" altLang="en-US" sz="1200" i="1" kern="1200">
                                      <a:solidFill>
                                        <a:schemeClr val="tx1"/>
                                      </a:solidFill>
                                      <a:latin typeface="Cambria Math" panose="02040503050406030204" pitchFamily="18" charset="0"/>
                                      <a:ea typeface="宋体" panose="02010600030101010101" pitchFamily="2" charset="-122"/>
                                      <a:cs typeface="+mn-cs"/>
                                    </a:rPr>
                                  </m:ctrlPr>
                                </m:sSubPr>
                                <m:e>
                                  <m:r>
                                    <a:rPr lang="zh-CN" altLang="en-US" sz="1200" i="1" kern="1200">
                                      <a:solidFill>
                                        <a:schemeClr val="tx1"/>
                                      </a:solidFill>
                                      <a:latin typeface="Cambria Math" panose="02040503050406030204" pitchFamily="18" charset="0"/>
                                      <a:ea typeface="宋体" panose="02010600030101010101" pitchFamily="2" charset="-122"/>
                                      <a:cs typeface="+mn-cs"/>
                                    </a:rPr>
                                    <m:t>𝑅</m:t>
                                  </m:r>
                                </m:e>
                                <m:sub>
                                  <m:r>
                                    <a:rPr lang="zh-CN" altLang="en-US" sz="1200" i="1" kern="1200">
                                      <a:solidFill>
                                        <a:schemeClr val="tx1"/>
                                      </a:solidFill>
                                      <a:latin typeface="Cambria Math" panose="02040503050406030204" pitchFamily="18" charset="0"/>
                                      <a:ea typeface="宋体" panose="02010600030101010101" pitchFamily="2" charset="-122"/>
                                      <a:cs typeface="+mn-cs"/>
                                    </a:rPr>
                                    <m:t>𝑛</m:t>
                                  </m:r>
                                </m:sub>
                              </m:sSub>
                            </m:sup>
                          </m:sSup>
                          <m:r>
                            <a:rPr lang="zh-CN" altLang="en-US" sz="1200" i="1" kern="1200">
                              <a:solidFill>
                                <a:schemeClr val="tx1"/>
                              </a:solidFill>
                              <a:latin typeface="Cambria Math" panose="02040503050406030204" pitchFamily="18" charset="0"/>
                              <a:ea typeface="宋体" panose="02010600030101010101" pitchFamily="2" charset="-122"/>
                              <a:cs typeface="+mn-cs"/>
                            </a:rPr>
                            <m:t>𝜓</m:t>
                          </m:r>
                          <m:r>
                            <a:rPr lang="zh-CN" altLang="en-US" sz="1200" i="0" kern="1200">
                              <a:solidFill>
                                <a:schemeClr val="tx1"/>
                              </a:solidFill>
                              <a:latin typeface="Cambria Math" panose="02040503050406030204" pitchFamily="18" charset="0"/>
                              <a:ea typeface="宋体" panose="02010600030101010101" pitchFamily="2" charset="-122"/>
                              <a:cs typeface="+mn-cs"/>
                            </a:rPr>
                            <m:t>(</m:t>
                          </m:r>
                          <m:r>
                            <a:rPr lang="zh-CN" altLang="en-US" sz="1200" i="1" kern="1200">
                              <a:solidFill>
                                <a:schemeClr val="tx1"/>
                              </a:solidFill>
                              <a:latin typeface="Cambria Math" panose="02040503050406030204" pitchFamily="18" charset="0"/>
                              <a:ea typeface="宋体" panose="02010600030101010101" pitchFamily="2" charset="-122"/>
                              <a:cs typeface="+mn-cs"/>
                            </a:rPr>
                            <m:t>𝑟</m:t>
                          </m:r>
                        </m:e>
                      </m:d>
                    </m:oMath>
                  </m:oMathPara>
                </a14:m>
                <a:endParaRPr lang="en-US" altLang="zh-CN" sz="1200" kern="1200" dirty="0">
                  <a:solidFill>
                    <a:schemeClr val="tx1"/>
                  </a:solidFill>
                  <a:effectLst/>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200" kern="1200" dirty="0">
                    <a:solidFill>
                      <a:schemeClr val="tx1"/>
                    </a:solidFill>
                    <a:effectLst/>
                    <a:latin typeface="Arial" panose="020B0604020202020204" pitchFamily="34" charset="0"/>
                    <a:ea typeface="宋体" panose="02010600030101010101" pitchFamily="2" charset="-122"/>
                    <a:cs typeface="+mn-cs"/>
                  </a:rPr>
                  <a:t>即当平移晶格矢量</a:t>
                </a:r>
                <a14:m>
                  <m:oMath xmlns:m="http://schemas.openxmlformats.org/officeDocument/2006/math">
                    <m:sSub>
                      <m:sSubPr>
                        <m:ctrlPr>
                          <a:rPr lang="zh-CN" altLang="en-US" sz="1200" i="1" kern="1200" smtClean="0">
                            <a:solidFill>
                              <a:schemeClr val="tx1"/>
                            </a:solidFill>
                            <a:latin typeface="Cambria Math" panose="02040503050406030204" pitchFamily="18" charset="0"/>
                            <a:ea typeface="宋体" panose="02010600030101010101" pitchFamily="2" charset="-122"/>
                            <a:cs typeface="+mn-cs"/>
                          </a:rPr>
                        </m:ctrlPr>
                      </m:sSubPr>
                      <m:e>
                        <m:r>
                          <a:rPr lang="zh-CN" altLang="en-US" sz="1200" i="1" kern="1200">
                            <a:solidFill>
                              <a:schemeClr val="tx1"/>
                            </a:solidFill>
                            <a:latin typeface="Cambria Math" panose="02040503050406030204" pitchFamily="18" charset="0"/>
                            <a:ea typeface="宋体" panose="02010600030101010101" pitchFamily="2" charset="-122"/>
                            <a:cs typeface="+mn-cs"/>
                          </a:rPr>
                          <m:t>𝑅</m:t>
                        </m:r>
                      </m:e>
                      <m:sub>
                        <m:r>
                          <a:rPr lang="zh-CN" altLang="en-US" sz="1200" i="1" kern="1200">
                            <a:solidFill>
                              <a:schemeClr val="tx1"/>
                            </a:solidFill>
                            <a:latin typeface="Cambria Math" panose="02040503050406030204" pitchFamily="18" charset="0"/>
                            <a:ea typeface="宋体" panose="02010600030101010101" pitchFamily="2" charset="-122"/>
                            <a:cs typeface="+mn-cs"/>
                          </a:rPr>
                          <m:t>𝑛</m:t>
                        </m:r>
                      </m:sub>
                    </m:sSub>
                  </m:oMath>
                </a14:m>
                <a:r>
                  <a:rPr lang="zh-CN" altLang="zh-CN" sz="1200" kern="1200" dirty="0">
                    <a:solidFill>
                      <a:schemeClr val="tx1"/>
                    </a:solidFill>
                    <a:effectLst/>
                    <a:latin typeface="Arial" panose="020B0604020202020204" pitchFamily="34" charset="0"/>
                    <a:ea typeface="宋体" panose="02010600030101010101" pitchFamily="2" charset="-122"/>
                    <a:cs typeface="+mn-cs"/>
                  </a:rPr>
                  <a:t>时，波函数只增加了位相因子</a:t>
                </a:r>
                <a:r>
                  <a:rPr lang="en-US" altLang="zh-CN" sz="1200" kern="1200" dirty="0">
                    <a:solidFill>
                      <a:schemeClr val="tx1"/>
                    </a:solidFill>
                    <a:effectLst/>
                    <a:latin typeface="Arial" panose="020B0604020202020204" pitchFamily="34" charset="0"/>
                    <a:ea typeface="宋体" panose="02010600030101010101" pitchFamily="2" charset="-122"/>
                    <a:cs typeface="+mn-cs"/>
                  </a:rPr>
                  <a:t> </a:t>
                </a:r>
                <a14:m>
                  <m:oMath xmlns:m="http://schemas.openxmlformats.org/officeDocument/2006/math">
                    <m:sSup>
                      <m:sSupPr>
                        <m:ctrlPr>
                          <a:rPr lang="zh-CN" altLang="en-US" sz="1200" i="1" kern="1200" smtClean="0">
                            <a:solidFill>
                              <a:schemeClr val="tx1"/>
                            </a:solidFill>
                            <a:latin typeface="Cambria Math" panose="02040503050406030204" pitchFamily="18" charset="0"/>
                            <a:ea typeface="宋体" panose="02010600030101010101" pitchFamily="2" charset="-122"/>
                            <a:cs typeface="+mn-cs"/>
                          </a:rPr>
                        </m:ctrlPr>
                      </m:sSupPr>
                      <m:e>
                        <m:r>
                          <a:rPr lang="zh-CN" altLang="en-US" sz="1200" i="1" kern="1200">
                            <a:solidFill>
                              <a:schemeClr val="tx1"/>
                            </a:solidFill>
                            <a:latin typeface="Cambria Math" panose="02040503050406030204" pitchFamily="18" charset="0"/>
                            <a:ea typeface="宋体" panose="02010600030101010101" pitchFamily="2" charset="-122"/>
                            <a:cs typeface="+mn-cs"/>
                          </a:rPr>
                          <m:t>𝑒</m:t>
                        </m:r>
                      </m:e>
                      <m:sup>
                        <m:r>
                          <a:rPr lang="zh-CN" altLang="en-US" sz="1200" i="1" kern="1200">
                            <a:solidFill>
                              <a:schemeClr val="tx1"/>
                            </a:solidFill>
                            <a:latin typeface="Cambria Math" panose="02040503050406030204" pitchFamily="18" charset="0"/>
                            <a:ea typeface="宋体" panose="02010600030101010101" pitchFamily="2" charset="-122"/>
                            <a:cs typeface="+mn-cs"/>
                          </a:rPr>
                          <m:t>𝑖𝑘</m:t>
                        </m:r>
                        <m:r>
                          <a:rPr lang="zh-CN" altLang="en-US" sz="1200" i="0" kern="1200">
                            <a:solidFill>
                              <a:schemeClr val="tx1"/>
                            </a:solidFill>
                            <a:latin typeface="Cambria Math" panose="02040503050406030204" pitchFamily="18" charset="0"/>
                            <a:ea typeface="宋体" panose="02010600030101010101" pitchFamily="2" charset="-122"/>
                            <a:cs typeface="+mn-cs"/>
                          </a:rPr>
                          <m:t>⋅</m:t>
                        </m:r>
                        <m:sSub>
                          <m:sSubPr>
                            <m:ctrlPr>
                              <a:rPr lang="zh-CN" altLang="en-US" sz="1200" i="1" kern="1200">
                                <a:solidFill>
                                  <a:schemeClr val="tx1"/>
                                </a:solidFill>
                                <a:latin typeface="Cambria Math" panose="02040503050406030204" pitchFamily="18" charset="0"/>
                                <a:ea typeface="宋体" panose="02010600030101010101" pitchFamily="2" charset="-122"/>
                                <a:cs typeface="+mn-cs"/>
                              </a:rPr>
                            </m:ctrlPr>
                          </m:sSubPr>
                          <m:e>
                            <m:r>
                              <a:rPr lang="zh-CN" altLang="en-US" sz="1200" i="1" kern="1200">
                                <a:solidFill>
                                  <a:schemeClr val="tx1"/>
                                </a:solidFill>
                                <a:latin typeface="Cambria Math" panose="02040503050406030204" pitchFamily="18" charset="0"/>
                                <a:ea typeface="宋体" panose="02010600030101010101" pitchFamily="2" charset="-122"/>
                                <a:cs typeface="+mn-cs"/>
                              </a:rPr>
                              <m:t>𝑅</m:t>
                            </m:r>
                          </m:e>
                          <m:sub>
                            <m:r>
                              <a:rPr lang="zh-CN" altLang="en-US" sz="1200" i="1" kern="1200">
                                <a:solidFill>
                                  <a:schemeClr val="tx1"/>
                                </a:solidFill>
                                <a:latin typeface="Cambria Math" panose="02040503050406030204" pitchFamily="18" charset="0"/>
                                <a:ea typeface="宋体" panose="02010600030101010101" pitchFamily="2" charset="-122"/>
                                <a:cs typeface="+mn-cs"/>
                              </a:rPr>
                              <m:t>𝑛</m:t>
                            </m:r>
                          </m:sub>
                        </m:sSub>
                      </m:sup>
                    </m:sSup>
                  </m:oMath>
                </a14:m>
                <a:r>
                  <a:rPr lang="zh-CN" altLang="zh-CN" sz="1200" kern="1200" dirty="0">
                    <a:solidFill>
                      <a:schemeClr val="tx1"/>
                    </a:solidFill>
                    <a:effectLst/>
                    <a:latin typeface="Arial" panose="020B0604020202020204" pitchFamily="34" charset="0"/>
                    <a:ea typeface="宋体" panose="02010600030101010101" pitchFamily="2" charset="-122"/>
                    <a:cs typeface="+mn-cs"/>
                  </a:rPr>
                  <a:t>。</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zh-CN" altLang="zh-CN" sz="1200" kern="1200" dirty="0">
                  <a:solidFill>
                    <a:schemeClr val="tx1"/>
                  </a:solidFill>
                  <a:effectLst/>
                  <a:latin typeface="Arial" panose="020B0604020202020204" pitchFamily="34" charset="0"/>
                  <a:ea typeface="宋体" panose="02010600030101010101" pitchFamily="2" charset="-122"/>
                  <a:cs typeface="+mn-cs"/>
                </a:endParaRPr>
              </a:p>
              <a:p>
                <a:endParaRPr lang="zh-CN" altLang="en-US" dirty="0"/>
              </a:p>
            </p:txBody>
          </p:sp>
        </mc:Choice>
        <mc:Fallback xmlns="">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200" kern="1200" dirty="0">
                    <a:solidFill>
                      <a:schemeClr val="tx1"/>
                    </a:solidFill>
                    <a:effectLst/>
                    <a:latin typeface="Arial" panose="020B0604020202020204" pitchFamily="34" charset="0"/>
                    <a:ea typeface="宋体" panose="02010600030101010101" pitchFamily="2" charset="-122"/>
                    <a:cs typeface="+mn-cs"/>
                  </a:rPr>
                  <a:t>布洛赫定理还有另一种表述：在晶格周期性势场</a:t>
                </a:r>
                <a:r>
                  <a:rPr lang="en-US" altLang="zh-CN" sz="1200" kern="1200" dirty="0">
                    <a:solidFill>
                      <a:schemeClr val="tx1"/>
                    </a:solidFill>
                    <a:effectLst/>
                    <a:latin typeface="Arial" panose="020B0604020202020204" pitchFamily="34" charset="0"/>
                    <a:ea typeface="宋体" panose="02010600030101010101" pitchFamily="2" charset="-122"/>
                    <a:cs typeface="+mn-cs"/>
                  </a:rPr>
                  <a:t> </a:t>
                </a:r>
                <a:r>
                  <a:rPr lang="zh-CN" altLang="en-US" sz="1200" i="0" kern="1200">
                    <a:solidFill>
                      <a:schemeClr val="tx1"/>
                    </a:solidFill>
                    <a:latin typeface="Arial" panose="020B0604020202020204" pitchFamily="34" charset="0"/>
                    <a:ea typeface="宋体" panose="02010600030101010101" pitchFamily="2" charset="-122"/>
                    <a:cs typeface="+mn-cs"/>
                  </a:rPr>
                  <a:t>├ 𝑉(𝑟)=𝑉(𝑟+𝑅_𝑛 )</a:t>
                </a:r>
                <a:r>
                  <a:rPr lang="zh-CN" altLang="zh-CN" sz="1200" kern="1200" dirty="0">
                    <a:solidFill>
                      <a:schemeClr val="tx1"/>
                    </a:solidFill>
                    <a:effectLst/>
                    <a:latin typeface="Arial" panose="020B0604020202020204" pitchFamily="34" charset="0"/>
                    <a:ea typeface="宋体" panose="02010600030101010101" pitchFamily="2" charset="-122"/>
                    <a:cs typeface="+mn-cs"/>
                  </a:rPr>
                  <a:t>中，电子的波函数</a:t>
                </a:r>
                <a:r>
                  <a:rPr lang="en-US" altLang="zh-CN" sz="1200" i="1" kern="1200" dirty="0">
                    <a:solidFill>
                      <a:schemeClr val="tx1"/>
                    </a:solidFill>
                    <a:effectLst/>
                    <a:latin typeface="Arial" panose="020B0604020202020204" pitchFamily="34" charset="0"/>
                    <a:ea typeface="宋体" panose="02010600030101010101" pitchFamily="2" charset="-122"/>
                    <a:cs typeface="+mn-cs"/>
                    <a:sym typeface="Symbol" panose="05050102010706020507" pitchFamily="18" charset="2"/>
                  </a:rPr>
                  <a:t></a:t>
                </a:r>
                <a:r>
                  <a:rPr lang="zh-CN" altLang="zh-CN" sz="1200" kern="1200" dirty="0">
                    <a:solidFill>
                      <a:schemeClr val="tx1"/>
                    </a:solidFill>
                    <a:effectLst/>
                    <a:latin typeface="Arial" panose="020B0604020202020204" pitchFamily="34" charset="0"/>
                    <a:ea typeface="宋体" panose="02010600030101010101" pitchFamily="2" charset="-122"/>
                    <a:cs typeface="+mn-cs"/>
                  </a:rPr>
                  <a:t>具有这样的性质</a:t>
                </a:r>
                <a:r>
                  <a:rPr lang="en-US" altLang="zh-CN" sz="1200" kern="1200" dirty="0">
                    <a:solidFill>
                      <a:schemeClr val="tx1"/>
                    </a:solidFill>
                    <a:effectLst/>
                    <a:latin typeface="Arial" panose="020B0604020202020204" pitchFamily="34" charset="0"/>
                    <a:ea typeface="宋体" panose="02010600030101010101" pitchFamily="2" charset="-122"/>
                    <a:cs typeface="+mn-cs"/>
                  </a:rPr>
                  <a:t>: </a:t>
                </a:r>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sz="1200" i="0" kern="1200">
                    <a:solidFill>
                      <a:schemeClr val="tx1"/>
                    </a:solidFill>
                    <a:latin typeface="Arial" panose="020B0604020202020204" pitchFamily="34" charset="0"/>
                    <a:ea typeface="宋体" panose="02010600030101010101" pitchFamily="2" charset="-122"/>
                    <a:cs typeface="+mn-cs"/>
                  </a:rPr>
                  <a:t>├ 𝜓(𝑟+𝑅_𝑛)=𝑒^(𝑖𝑘⋅𝑅_𝑛 ) 𝜓(𝑟)</a:t>
                </a:r>
                <a:endParaRPr lang="en-US" altLang="zh-CN" sz="1200" kern="1200" dirty="0">
                  <a:solidFill>
                    <a:schemeClr val="tx1"/>
                  </a:solidFill>
                  <a:effectLst/>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200" kern="1200" dirty="0">
                    <a:solidFill>
                      <a:schemeClr val="tx1"/>
                    </a:solidFill>
                    <a:effectLst/>
                    <a:latin typeface="Arial" panose="020B0604020202020204" pitchFamily="34" charset="0"/>
                    <a:ea typeface="宋体" panose="02010600030101010101" pitchFamily="2" charset="-122"/>
                    <a:cs typeface="+mn-cs"/>
                  </a:rPr>
                  <a:t>即当平移晶格矢量</a:t>
                </a:r>
                <a:r>
                  <a:rPr lang="en-US" altLang="zh-CN" sz="1200" b="1" i="1" kern="1200" dirty="0">
                    <a:solidFill>
                      <a:schemeClr val="tx1"/>
                    </a:solidFill>
                    <a:effectLst/>
                    <a:latin typeface="Arial" panose="020B0604020202020204" pitchFamily="34" charset="0"/>
                    <a:ea typeface="宋体" panose="02010600030101010101" pitchFamily="2" charset="-122"/>
                    <a:cs typeface="+mn-cs"/>
                  </a:rPr>
                  <a:t>R</a:t>
                </a:r>
                <a:r>
                  <a:rPr lang="en-US" altLang="zh-CN" sz="1200" i="1" kern="1200" baseline="-25000" dirty="0">
                    <a:solidFill>
                      <a:schemeClr val="tx1"/>
                    </a:solidFill>
                    <a:effectLst/>
                    <a:latin typeface="Arial" panose="020B0604020202020204" pitchFamily="34" charset="0"/>
                    <a:ea typeface="宋体" panose="02010600030101010101" pitchFamily="2" charset="-122"/>
                    <a:cs typeface="+mn-cs"/>
                  </a:rPr>
                  <a:t>n</a:t>
                </a:r>
                <a:r>
                  <a:rPr lang="zh-CN" altLang="zh-CN" sz="1200" kern="1200" dirty="0">
                    <a:solidFill>
                      <a:schemeClr val="tx1"/>
                    </a:solidFill>
                    <a:effectLst/>
                    <a:latin typeface="Arial" panose="020B0604020202020204" pitchFamily="34" charset="0"/>
                    <a:ea typeface="宋体" panose="02010600030101010101" pitchFamily="2" charset="-122"/>
                    <a:cs typeface="+mn-cs"/>
                  </a:rPr>
                  <a:t>时，波函数只增加了位相因子</a:t>
                </a:r>
                <a:r>
                  <a:rPr lang="en-US" altLang="zh-CN" sz="1200" kern="1200" dirty="0">
                    <a:solidFill>
                      <a:schemeClr val="tx1"/>
                    </a:solidFill>
                    <a:effectLst/>
                    <a:latin typeface="Arial" panose="020B0604020202020204" pitchFamily="34" charset="0"/>
                    <a:ea typeface="宋体" panose="02010600030101010101" pitchFamily="2" charset="-122"/>
                    <a:cs typeface="+mn-cs"/>
                  </a:rPr>
                  <a:t> </a:t>
                </a:r>
                <a:r>
                  <a:rPr lang="zh-CN" altLang="en-US" sz="1200" i="0" kern="1200">
                    <a:solidFill>
                      <a:schemeClr val="tx1"/>
                    </a:solidFill>
                    <a:latin typeface="Arial" panose="020B0604020202020204" pitchFamily="34" charset="0"/>
                    <a:ea typeface="宋体" panose="02010600030101010101" pitchFamily="2" charset="-122"/>
                    <a:cs typeface="+mn-cs"/>
                  </a:rPr>
                  <a:t>𝑒^(𝑖𝑘⋅𝑅_𝑛 )</a:t>
                </a:r>
                <a:r>
                  <a:rPr lang="zh-CN" altLang="zh-CN" sz="1200" kern="1200" dirty="0">
                    <a:solidFill>
                      <a:schemeClr val="tx1"/>
                    </a:solidFill>
                    <a:effectLst/>
                    <a:latin typeface="Arial" panose="020B0604020202020204" pitchFamily="34" charset="0"/>
                    <a:ea typeface="宋体" panose="02010600030101010101" pitchFamily="2" charset="-122"/>
                    <a:cs typeface="+mn-cs"/>
                  </a:rPr>
                  <a:t>。</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zh-CN" altLang="zh-CN" sz="1200" kern="1200" dirty="0">
                  <a:solidFill>
                    <a:schemeClr val="tx1"/>
                  </a:solidFill>
                  <a:effectLst/>
                  <a:latin typeface="Arial" panose="020B0604020202020204" pitchFamily="34" charset="0"/>
                  <a:ea typeface="宋体" panose="02010600030101010101" pitchFamily="2" charset="-122"/>
                  <a:cs typeface="+mn-cs"/>
                </a:endParaRPr>
              </a:p>
              <a:p>
                <a:endParaRPr lang="zh-CN" altLang="en-US" dirty="0"/>
              </a:p>
            </p:txBody>
          </p:sp>
        </mc:Fallback>
      </mc:AlternateContent>
      <p:sp>
        <p:nvSpPr>
          <p:cNvPr id="4" name="灯片编号占位符 3"/>
          <p:cNvSpPr>
            <a:spLocks noGrp="1"/>
          </p:cNvSpPr>
          <p:nvPr>
            <p:ph type="sldNum" sz="quarter" idx="5"/>
          </p:nvPr>
        </p:nvSpPr>
        <p:spPr/>
        <p:txBody>
          <a:bodyPr/>
          <a:lstStyle/>
          <a:p>
            <a:fld id="{8AAA2DB7-8973-4964-8E83-0FC396AC9B6B}" type="slidenum">
              <a:rPr lang="en-US" altLang="zh-CN" smtClean="0"/>
              <a:t>35</a:t>
            </a:fld>
            <a:endParaRPr lang="en-US" altLang="zh-CN"/>
          </a:p>
        </p:txBody>
      </p:sp>
    </p:spTree>
    <p:extLst>
      <p:ext uri="{BB962C8B-B14F-4D97-AF65-F5344CB8AC3E}">
        <p14:creationId xmlns:p14="http://schemas.microsoft.com/office/powerpoint/2010/main" val="16475822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200" kern="1200" dirty="0">
                    <a:solidFill>
                      <a:schemeClr val="tx1"/>
                    </a:solidFill>
                    <a:effectLst/>
                    <a:latin typeface="Arial" panose="020B0604020202020204" pitchFamily="34" charset="0"/>
                    <a:ea typeface="宋体" panose="02010600030101010101" pitchFamily="2" charset="-122"/>
                    <a:cs typeface="+mn-cs"/>
                  </a:rPr>
                  <a:t>下面证明布洛赫定理。由晶格的平移对称性，设电子的概率密度</a:t>
                </a:r>
                <a14:m>
                  <m:oMath xmlns:m="http://schemas.openxmlformats.org/officeDocument/2006/math">
                    <m:r>
                      <a:rPr lang="zh-CN" altLang="en-US" sz="1200" i="1" kern="1200" smtClean="0">
                        <a:solidFill>
                          <a:schemeClr val="tx1"/>
                        </a:solidFill>
                        <a:latin typeface="Cambria Math" panose="02040503050406030204" pitchFamily="18" charset="0"/>
                        <a:ea typeface="宋体" panose="02010600030101010101" pitchFamily="2" charset="-122"/>
                        <a:cs typeface="+mn-cs"/>
                      </a:rPr>
                      <m:t>𝑛</m:t>
                    </m:r>
                    <m:r>
                      <a:rPr lang="zh-CN" altLang="en-US" sz="1200" i="0" kern="1200">
                        <a:solidFill>
                          <a:schemeClr val="tx1"/>
                        </a:solidFill>
                        <a:latin typeface="Cambria Math" panose="02040503050406030204" pitchFamily="18" charset="0"/>
                        <a:ea typeface="宋体" panose="02010600030101010101" pitchFamily="2" charset="-122"/>
                        <a:cs typeface="+mn-cs"/>
                      </a:rPr>
                      <m:t>(</m:t>
                    </m:r>
                    <m:r>
                      <a:rPr lang="zh-CN" altLang="en-US" sz="1200" i="1" kern="1200">
                        <a:solidFill>
                          <a:schemeClr val="tx1"/>
                        </a:solidFill>
                        <a:latin typeface="Cambria Math" panose="02040503050406030204" pitchFamily="18" charset="0"/>
                        <a:ea typeface="宋体" panose="02010600030101010101" pitchFamily="2" charset="-122"/>
                        <a:cs typeface="+mn-cs"/>
                      </a:rPr>
                      <m:t>𝑟</m:t>
                    </m:r>
                    <m:r>
                      <a:rPr lang="zh-CN" altLang="en-US" sz="1200" i="0" kern="1200">
                        <a:solidFill>
                          <a:schemeClr val="tx1"/>
                        </a:solidFill>
                        <a:latin typeface="Cambria Math" panose="02040503050406030204" pitchFamily="18" charset="0"/>
                        <a:ea typeface="宋体" panose="02010600030101010101" pitchFamily="2" charset="-122"/>
                        <a:cs typeface="+mn-cs"/>
                      </a:rPr>
                      <m:t>)=</m:t>
                    </m:r>
                    <m:sSup>
                      <m:sSupPr>
                        <m:ctrlPr>
                          <a:rPr lang="zh-CN" altLang="en-US" sz="1200" i="1" kern="1200">
                            <a:solidFill>
                              <a:schemeClr val="tx1"/>
                            </a:solidFill>
                            <a:latin typeface="Cambria Math" panose="02040503050406030204" pitchFamily="18" charset="0"/>
                            <a:ea typeface="宋体" panose="02010600030101010101" pitchFamily="2" charset="-122"/>
                            <a:cs typeface="+mn-cs"/>
                          </a:rPr>
                        </m:ctrlPr>
                      </m:sSupPr>
                      <m:e>
                        <m:r>
                          <a:rPr lang="zh-CN" altLang="en-US" sz="1200" i="0" kern="1200">
                            <a:solidFill>
                              <a:schemeClr val="tx1"/>
                            </a:solidFill>
                            <a:latin typeface="Cambria Math" panose="02040503050406030204" pitchFamily="18" charset="0"/>
                            <a:ea typeface="宋体" panose="02010600030101010101" pitchFamily="2" charset="-122"/>
                            <a:cs typeface="+mn-cs"/>
                          </a:rPr>
                          <m:t>|</m:t>
                        </m:r>
                        <m:d>
                          <m:dPr>
                            <m:begChr m:val=""/>
                            <m:ctrlPr>
                              <a:rPr lang="zh-CN" altLang="en-US" sz="1200" i="1" kern="1200">
                                <a:solidFill>
                                  <a:schemeClr val="tx1"/>
                                </a:solidFill>
                                <a:latin typeface="Cambria Math" panose="02040503050406030204" pitchFamily="18" charset="0"/>
                                <a:ea typeface="宋体" panose="02010600030101010101" pitchFamily="2" charset="-122"/>
                                <a:cs typeface="+mn-cs"/>
                              </a:rPr>
                            </m:ctrlPr>
                          </m:dPr>
                          <m:e>
                            <m:r>
                              <a:rPr lang="zh-CN" altLang="en-US" sz="1200" i="1" kern="1200">
                                <a:solidFill>
                                  <a:schemeClr val="tx1"/>
                                </a:solidFill>
                                <a:latin typeface="Cambria Math" panose="02040503050406030204" pitchFamily="18" charset="0"/>
                                <a:ea typeface="宋体" panose="02010600030101010101" pitchFamily="2" charset="-122"/>
                                <a:cs typeface="+mn-cs"/>
                              </a:rPr>
                              <m:t>𝜓</m:t>
                            </m:r>
                            <m:r>
                              <a:rPr lang="zh-CN" altLang="en-US" sz="1200" i="0" kern="1200">
                                <a:solidFill>
                                  <a:schemeClr val="tx1"/>
                                </a:solidFill>
                                <a:latin typeface="Cambria Math" panose="02040503050406030204" pitchFamily="18" charset="0"/>
                                <a:ea typeface="宋体" panose="02010600030101010101" pitchFamily="2" charset="-122"/>
                                <a:cs typeface="+mn-cs"/>
                              </a:rPr>
                              <m:t>(</m:t>
                            </m:r>
                            <m:r>
                              <a:rPr lang="zh-CN" altLang="en-US" sz="1200" i="1" kern="1200">
                                <a:solidFill>
                                  <a:schemeClr val="tx1"/>
                                </a:solidFill>
                                <a:latin typeface="Cambria Math" panose="02040503050406030204" pitchFamily="18" charset="0"/>
                                <a:ea typeface="宋体" panose="02010600030101010101" pitchFamily="2" charset="-122"/>
                                <a:cs typeface="+mn-cs"/>
                              </a:rPr>
                              <m:t>𝑟</m:t>
                            </m:r>
                          </m:e>
                        </m:d>
                        <m:r>
                          <a:rPr lang="zh-CN" altLang="en-US" sz="1200" i="0" kern="1200">
                            <a:solidFill>
                              <a:schemeClr val="tx1"/>
                            </a:solidFill>
                            <a:latin typeface="Cambria Math" panose="02040503050406030204" pitchFamily="18" charset="0"/>
                            <a:ea typeface="宋体" panose="02010600030101010101" pitchFamily="2" charset="-122"/>
                            <a:cs typeface="+mn-cs"/>
                          </a:rPr>
                          <m:t>|</m:t>
                        </m:r>
                      </m:e>
                      <m:sup>
                        <m:r>
                          <a:rPr lang="zh-CN" altLang="en-US" sz="1200" i="0" kern="1200">
                            <a:solidFill>
                              <a:schemeClr val="tx1"/>
                            </a:solidFill>
                            <a:latin typeface="Cambria Math" panose="02040503050406030204" pitchFamily="18" charset="0"/>
                            <a:ea typeface="宋体" panose="02010600030101010101" pitchFamily="2" charset="-122"/>
                            <a:cs typeface="+mn-cs"/>
                          </a:rPr>
                          <m:t>2</m:t>
                        </m:r>
                      </m:sup>
                    </m:sSup>
                  </m:oMath>
                </a14:m>
                <a:r>
                  <a:rPr lang="zh-CN" altLang="zh-CN" sz="1200" kern="1200" dirty="0">
                    <a:solidFill>
                      <a:schemeClr val="tx1"/>
                    </a:solidFill>
                    <a:effectLst/>
                    <a:latin typeface="Arial" panose="020B0604020202020204" pitchFamily="34" charset="0"/>
                    <a:ea typeface="宋体" panose="02010600030101010101" pitchFamily="2" charset="-122"/>
                    <a:cs typeface="+mn-cs"/>
                  </a:rPr>
                  <a:t>在平移操作</a:t>
                </a:r>
                <a:r>
                  <a:rPr lang="en-US" altLang="zh-CN" sz="1200" i="1" kern="1200" dirty="0">
                    <a:solidFill>
                      <a:schemeClr val="tx1"/>
                    </a:solidFill>
                    <a:effectLst/>
                    <a:latin typeface="Arial" panose="020B0604020202020204" pitchFamily="34" charset="0"/>
                    <a:ea typeface="宋体" panose="02010600030101010101" pitchFamily="2" charset="-122"/>
                    <a:cs typeface="+mn-cs"/>
                  </a:rPr>
                  <a:t>T</a:t>
                </a:r>
                <a:r>
                  <a:rPr lang="en-US" altLang="zh-CN" sz="1200" i="1" kern="1200" baseline="-25000" dirty="0">
                    <a:solidFill>
                      <a:schemeClr val="tx1"/>
                    </a:solidFill>
                    <a:effectLst/>
                    <a:latin typeface="Arial" panose="020B0604020202020204" pitchFamily="34" charset="0"/>
                    <a:ea typeface="宋体" panose="02010600030101010101" pitchFamily="2" charset="-122"/>
                    <a:cs typeface="+mn-cs"/>
                  </a:rPr>
                  <a:t>R</a:t>
                </a:r>
                <a:r>
                  <a:rPr lang="zh-CN" altLang="zh-CN" sz="1200" kern="1200" dirty="0">
                    <a:solidFill>
                      <a:schemeClr val="tx1"/>
                    </a:solidFill>
                    <a:effectLst/>
                    <a:latin typeface="Arial" panose="020B0604020202020204" pitchFamily="34" charset="0"/>
                    <a:ea typeface="宋体" panose="02010600030101010101" pitchFamily="2" charset="-122"/>
                    <a:cs typeface="+mn-cs"/>
                  </a:rPr>
                  <a:t>下是不变的：</a:t>
                </a:r>
              </a:p>
              <a:p>
                <a:pPr/>
                <a14:m>
                  <m:oMathPara xmlns:m="http://schemas.openxmlformats.org/officeDocument/2006/math">
                    <m:oMathParaPr>
                      <m:jc m:val="centerGroup"/>
                    </m:oMathParaPr>
                    <m:oMath xmlns:m="http://schemas.openxmlformats.org/officeDocument/2006/math">
                      <m:d>
                        <m:dPr>
                          <m:begChr m:val=""/>
                          <m:ctrlPr>
                            <a:rPr lang="zh-CN" altLang="en-US" sz="1200" i="1" kern="1200" smtClean="0">
                              <a:solidFill>
                                <a:schemeClr val="tx1"/>
                              </a:solidFill>
                              <a:latin typeface="Cambria Math" panose="02040503050406030204" pitchFamily="18" charset="0"/>
                              <a:ea typeface="宋体" panose="02010600030101010101" pitchFamily="2" charset="-122"/>
                              <a:cs typeface="+mn-cs"/>
                            </a:rPr>
                          </m:ctrlPr>
                        </m:dPr>
                        <m:e>
                          <m:sSub>
                            <m:sSubPr>
                              <m:ctrlPr>
                                <a:rPr lang="zh-CN" altLang="en-US" sz="1200" i="1" kern="1200">
                                  <a:solidFill>
                                    <a:schemeClr val="tx1"/>
                                  </a:solidFill>
                                  <a:latin typeface="Cambria Math" panose="02040503050406030204" pitchFamily="18" charset="0"/>
                                  <a:ea typeface="宋体" panose="02010600030101010101" pitchFamily="2" charset="-122"/>
                                  <a:cs typeface="+mn-cs"/>
                                </a:rPr>
                              </m:ctrlPr>
                            </m:sSubPr>
                            <m:e>
                              <m:r>
                                <a:rPr lang="zh-CN" altLang="en-US" sz="1200" i="1" kern="1200">
                                  <a:solidFill>
                                    <a:schemeClr val="tx1"/>
                                  </a:solidFill>
                                  <a:latin typeface="Cambria Math" panose="02040503050406030204" pitchFamily="18" charset="0"/>
                                  <a:ea typeface="宋体" panose="02010600030101010101" pitchFamily="2" charset="-122"/>
                                  <a:cs typeface="+mn-cs"/>
                                </a:rPr>
                                <m:t>𝑇</m:t>
                              </m:r>
                            </m:e>
                            <m:sub>
                              <m:r>
                                <a:rPr lang="zh-CN" altLang="en-US" sz="1200" i="1" kern="1200">
                                  <a:solidFill>
                                    <a:schemeClr val="tx1"/>
                                  </a:solidFill>
                                  <a:latin typeface="Cambria Math" panose="02040503050406030204" pitchFamily="18" charset="0"/>
                                  <a:ea typeface="宋体" panose="02010600030101010101" pitchFamily="2" charset="-122"/>
                                  <a:cs typeface="+mn-cs"/>
                                </a:rPr>
                                <m:t>𝑅</m:t>
                              </m:r>
                            </m:sub>
                          </m:sSub>
                          <m:r>
                            <a:rPr lang="zh-CN" altLang="en-US" sz="1200" i="1" kern="1200">
                              <a:solidFill>
                                <a:schemeClr val="tx1"/>
                              </a:solidFill>
                              <a:latin typeface="Cambria Math" panose="02040503050406030204" pitchFamily="18" charset="0"/>
                              <a:ea typeface="宋体" panose="02010600030101010101" pitchFamily="2" charset="-122"/>
                              <a:cs typeface="+mn-cs"/>
                            </a:rPr>
                            <m:t>𝑛</m:t>
                          </m:r>
                          <m:r>
                            <a:rPr lang="zh-CN" altLang="en-US" sz="1200" i="0" kern="1200">
                              <a:solidFill>
                                <a:schemeClr val="tx1"/>
                              </a:solidFill>
                              <a:latin typeface="Cambria Math" panose="02040503050406030204" pitchFamily="18" charset="0"/>
                              <a:ea typeface="宋体" panose="02010600030101010101" pitchFamily="2" charset="-122"/>
                              <a:cs typeface="+mn-cs"/>
                            </a:rPr>
                            <m:t>(</m:t>
                          </m:r>
                          <m:r>
                            <a:rPr lang="zh-CN" altLang="en-US" sz="1200" i="1" kern="1200">
                              <a:solidFill>
                                <a:schemeClr val="tx1"/>
                              </a:solidFill>
                              <a:latin typeface="Cambria Math" panose="02040503050406030204" pitchFamily="18" charset="0"/>
                              <a:ea typeface="宋体" panose="02010600030101010101" pitchFamily="2" charset="-122"/>
                              <a:cs typeface="+mn-cs"/>
                            </a:rPr>
                            <m:t>𝑟</m:t>
                          </m:r>
                          <m:r>
                            <a:rPr lang="zh-CN" altLang="en-US" sz="1200" i="0" kern="1200">
                              <a:solidFill>
                                <a:schemeClr val="tx1"/>
                              </a:solidFill>
                              <a:latin typeface="Cambria Math" panose="02040503050406030204" pitchFamily="18" charset="0"/>
                              <a:ea typeface="宋体" panose="02010600030101010101" pitchFamily="2" charset="-122"/>
                              <a:cs typeface="+mn-cs"/>
                            </a:rPr>
                            <m:t>)=</m:t>
                          </m:r>
                          <m:r>
                            <a:rPr lang="zh-CN" altLang="en-US" sz="1200" i="1" kern="1200">
                              <a:solidFill>
                                <a:schemeClr val="tx1"/>
                              </a:solidFill>
                              <a:latin typeface="Cambria Math" panose="02040503050406030204" pitchFamily="18" charset="0"/>
                              <a:ea typeface="宋体" panose="02010600030101010101" pitchFamily="2" charset="-122"/>
                              <a:cs typeface="+mn-cs"/>
                            </a:rPr>
                            <m:t>𝑛</m:t>
                          </m:r>
                          <m:r>
                            <a:rPr lang="zh-CN" altLang="en-US" sz="1200" i="0" kern="1200">
                              <a:solidFill>
                                <a:schemeClr val="tx1"/>
                              </a:solidFill>
                              <a:latin typeface="Cambria Math" panose="02040503050406030204" pitchFamily="18" charset="0"/>
                              <a:ea typeface="宋体" panose="02010600030101010101" pitchFamily="2" charset="-122"/>
                              <a:cs typeface="+mn-cs"/>
                            </a:rPr>
                            <m:t>(</m:t>
                          </m:r>
                          <m:r>
                            <a:rPr lang="zh-CN" altLang="en-US" sz="1200" i="1" kern="1200">
                              <a:solidFill>
                                <a:schemeClr val="tx1"/>
                              </a:solidFill>
                              <a:latin typeface="Cambria Math" panose="02040503050406030204" pitchFamily="18" charset="0"/>
                              <a:ea typeface="宋体" panose="02010600030101010101" pitchFamily="2" charset="-122"/>
                              <a:cs typeface="+mn-cs"/>
                            </a:rPr>
                            <m:t>𝑟</m:t>
                          </m:r>
                          <m:r>
                            <a:rPr lang="zh-CN" altLang="en-US" sz="1200" i="0" kern="1200">
                              <a:solidFill>
                                <a:schemeClr val="tx1"/>
                              </a:solidFill>
                              <a:latin typeface="Cambria Math" panose="02040503050406030204" pitchFamily="18" charset="0"/>
                              <a:ea typeface="宋体" panose="02010600030101010101" pitchFamily="2" charset="-122"/>
                              <a:cs typeface="+mn-cs"/>
                            </a:rPr>
                            <m:t>+</m:t>
                          </m:r>
                          <m:sSubSup>
                            <m:sSubSupPr>
                              <m:ctrlPr>
                                <a:rPr lang="zh-CN" altLang="en-US" sz="1200" i="1" kern="1200">
                                  <a:solidFill>
                                    <a:schemeClr val="tx1"/>
                                  </a:solidFill>
                                  <a:latin typeface="Cambria Math" panose="02040503050406030204" pitchFamily="18" charset="0"/>
                                  <a:ea typeface="宋体" panose="02010600030101010101" pitchFamily="2" charset="-122"/>
                                  <a:cs typeface="+mn-cs"/>
                                </a:rPr>
                              </m:ctrlPr>
                            </m:sSubSupPr>
                            <m:e>
                              <m:r>
                                <a:rPr lang="zh-CN" altLang="en-US" sz="1200" i="1" kern="1200">
                                  <a:solidFill>
                                    <a:schemeClr val="tx1"/>
                                  </a:solidFill>
                                  <a:latin typeface="Cambria Math" panose="02040503050406030204" pitchFamily="18" charset="0"/>
                                  <a:ea typeface="宋体" panose="02010600030101010101" pitchFamily="2" charset="-122"/>
                                  <a:cs typeface="+mn-cs"/>
                                </a:rPr>
                                <m:t>𝑅</m:t>
                              </m:r>
                            </m:e>
                            <m:sub>
                              <m:r>
                                <a:rPr lang="zh-CN" altLang="en-US" sz="1200" i="1" kern="1200">
                                  <a:solidFill>
                                    <a:schemeClr val="tx1"/>
                                  </a:solidFill>
                                  <a:latin typeface="Cambria Math" panose="02040503050406030204" pitchFamily="18" charset="0"/>
                                  <a:ea typeface="宋体" panose="02010600030101010101" pitchFamily="2" charset="-122"/>
                                  <a:cs typeface="+mn-cs"/>
                                </a:rPr>
                                <m:t>𝑛</m:t>
                              </m:r>
                            </m:sub>
                            <m:sup/>
                          </m:sSubSup>
                          <m:r>
                            <a:rPr lang="zh-CN" altLang="en-US" sz="1200" i="0" kern="1200">
                              <a:solidFill>
                                <a:schemeClr val="tx1"/>
                              </a:solidFill>
                              <a:latin typeface="Cambria Math" panose="02040503050406030204" pitchFamily="18" charset="0"/>
                              <a:ea typeface="宋体" panose="02010600030101010101" pitchFamily="2" charset="-122"/>
                              <a:cs typeface="+mn-cs"/>
                            </a:rPr>
                            <m:t>)=</m:t>
                          </m:r>
                          <m:r>
                            <a:rPr lang="zh-CN" altLang="en-US" sz="1200" i="1" kern="1200">
                              <a:solidFill>
                                <a:schemeClr val="tx1"/>
                              </a:solidFill>
                              <a:latin typeface="Cambria Math" panose="02040503050406030204" pitchFamily="18" charset="0"/>
                              <a:ea typeface="宋体" panose="02010600030101010101" pitchFamily="2" charset="-122"/>
                              <a:cs typeface="+mn-cs"/>
                            </a:rPr>
                            <m:t>𝑛</m:t>
                          </m:r>
                          <m:r>
                            <a:rPr lang="zh-CN" altLang="en-US" sz="1200" i="0" kern="1200">
                              <a:solidFill>
                                <a:schemeClr val="tx1"/>
                              </a:solidFill>
                              <a:latin typeface="Cambria Math" panose="02040503050406030204" pitchFamily="18" charset="0"/>
                              <a:ea typeface="宋体" panose="02010600030101010101" pitchFamily="2" charset="-122"/>
                              <a:cs typeface="+mn-cs"/>
                            </a:rPr>
                            <m:t>(</m:t>
                          </m:r>
                          <m:r>
                            <a:rPr lang="zh-CN" altLang="en-US" sz="1200" i="1" kern="1200">
                              <a:solidFill>
                                <a:schemeClr val="tx1"/>
                              </a:solidFill>
                              <a:latin typeface="Cambria Math" panose="02040503050406030204" pitchFamily="18" charset="0"/>
                              <a:ea typeface="宋体" panose="02010600030101010101" pitchFamily="2" charset="-122"/>
                              <a:cs typeface="+mn-cs"/>
                            </a:rPr>
                            <m:t>𝑟</m:t>
                          </m:r>
                        </m:e>
                      </m:d>
                    </m:oMath>
                  </m:oMathPara>
                </a14:m>
                <a:endParaRPr lang="en-US" altLang="zh-CN"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200" kern="1200" dirty="0">
                    <a:solidFill>
                      <a:schemeClr val="tx1"/>
                    </a:solidFill>
                    <a:effectLst/>
                    <a:latin typeface="Arial" panose="020B0604020202020204" pitchFamily="34" charset="0"/>
                    <a:ea typeface="宋体" panose="02010600030101010101" pitchFamily="2" charset="-122"/>
                    <a:cs typeface="+mn-cs"/>
                  </a:rPr>
                  <a:t>这里</a:t>
                </a:r>
              </a:p>
              <a:p>
                <a:pPr algn="ctr"/>
                <a14:m>
                  <m:oMath xmlns:m="http://schemas.openxmlformats.org/officeDocument/2006/math">
                    <m:sSub>
                      <m:sSubPr>
                        <m:ctrlPr>
                          <a:rPr lang="zh-CN" altLang="en-US" sz="1200" i="1" kern="1200" smtClean="0">
                            <a:solidFill>
                              <a:schemeClr val="tx1"/>
                            </a:solidFill>
                            <a:latin typeface="Cambria Math" panose="02040503050406030204" pitchFamily="18" charset="0"/>
                            <a:ea typeface="宋体" panose="02010600030101010101" pitchFamily="2" charset="-122"/>
                            <a:cs typeface="+mn-cs"/>
                          </a:rPr>
                        </m:ctrlPr>
                      </m:sSubPr>
                      <m:e>
                        <m:r>
                          <a:rPr lang="zh-CN" altLang="en-US" sz="1200" i="1" kern="1200">
                            <a:solidFill>
                              <a:schemeClr val="tx1"/>
                            </a:solidFill>
                            <a:latin typeface="Cambria Math" panose="02040503050406030204" pitchFamily="18" charset="0"/>
                            <a:ea typeface="宋体" panose="02010600030101010101" pitchFamily="2" charset="-122"/>
                            <a:cs typeface="+mn-cs"/>
                          </a:rPr>
                          <m:t>𝑅</m:t>
                        </m:r>
                      </m:e>
                      <m:sub>
                        <m:r>
                          <a:rPr lang="zh-CN" altLang="en-US" sz="1200" i="1" kern="1200">
                            <a:solidFill>
                              <a:schemeClr val="tx1"/>
                            </a:solidFill>
                            <a:latin typeface="Cambria Math" panose="02040503050406030204" pitchFamily="18" charset="0"/>
                            <a:ea typeface="宋体" panose="02010600030101010101" pitchFamily="2" charset="-122"/>
                            <a:cs typeface="+mn-cs"/>
                          </a:rPr>
                          <m:t>𝑛</m:t>
                        </m:r>
                      </m:sub>
                    </m:sSub>
                    <m:r>
                      <a:rPr lang="zh-CN" altLang="en-US" sz="1200" i="0" kern="1200">
                        <a:solidFill>
                          <a:schemeClr val="tx1"/>
                        </a:solidFill>
                        <a:latin typeface="Cambria Math" panose="02040503050406030204" pitchFamily="18" charset="0"/>
                        <a:ea typeface="宋体" panose="02010600030101010101" pitchFamily="2" charset="-122"/>
                        <a:cs typeface="+mn-cs"/>
                      </a:rPr>
                      <m:t>=</m:t>
                    </m:r>
                    <m:nary>
                      <m:naryPr>
                        <m:chr m:val="∑"/>
                        <m:limLoc m:val="undOvr"/>
                        <m:grow m:val="on"/>
                        <m:supHide m:val="on"/>
                        <m:ctrlPr>
                          <a:rPr lang="zh-CN" altLang="en-US" sz="1200" i="1" kern="1200">
                            <a:solidFill>
                              <a:schemeClr val="tx1"/>
                            </a:solidFill>
                            <a:latin typeface="Cambria Math" panose="02040503050406030204" pitchFamily="18" charset="0"/>
                            <a:ea typeface="宋体" panose="02010600030101010101" pitchFamily="2" charset="-122"/>
                            <a:cs typeface="+mn-cs"/>
                          </a:rPr>
                        </m:ctrlPr>
                      </m:naryPr>
                      <m:sub>
                        <m:r>
                          <a:rPr lang="zh-CN" altLang="en-US" sz="1200" i="1" kern="1200">
                            <a:solidFill>
                              <a:schemeClr val="tx1"/>
                            </a:solidFill>
                            <a:latin typeface="Cambria Math" panose="02040503050406030204" pitchFamily="18" charset="0"/>
                            <a:ea typeface="宋体" panose="02010600030101010101" pitchFamily="2" charset="-122"/>
                            <a:cs typeface="+mn-cs"/>
                          </a:rPr>
                          <m:t>𝑖</m:t>
                        </m:r>
                      </m:sub>
                      <m:sup/>
                      <m:e>
                        <m:sSub>
                          <m:sSubPr>
                            <m:ctrlPr>
                              <a:rPr lang="zh-CN" altLang="en-US" sz="1200" i="1" kern="1200">
                                <a:solidFill>
                                  <a:schemeClr val="tx1"/>
                                </a:solidFill>
                                <a:latin typeface="Cambria Math" panose="02040503050406030204" pitchFamily="18" charset="0"/>
                                <a:ea typeface="宋体" panose="02010600030101010101" pitchFamily="2" charset="-122"/>
                                <a:cs typeface="+mn-cs"/>
                              </a:rPr>
                            </m:ctrlPr>
                          </m:sSubPr>
                          <m:e>
                            <m:r>
                              <a:rPr lang="zh-CN" altLang="en-US" sz="1200" i="1" kern="1200">
                                <a:solidFill>
                                  <a:schemeClr val="tx1"/>
                                </a:solidFill>
                                <a:latin typeface="Cambria Math" panose="02040503050406030204" pitchFamily="18" charset="0"/>
                                <a:ea typeface="宋体" panose="02010600030101010101" pitchFamily="2" charset="-122"/>
                                <a:cs typeface="+mn-cs"/>
                              </a:rPr>
                              <m:t>𝑛</m:t>
                            </m:r>
                          </m:e>
                          <m:sub>
                            <m:r>
                              <a:rPr lang="zh-CN" altLang="en-US" sz="1200" i="1" kern="1200">
                                <a:solidFill>
                                  <a:schemeClr val="tx1"/>
                                </a:solidFill>
                                <a:latin typeface="Cambria Math" panose="02040503050406030204" pitchFamily="18" charset="0"/>
                                <a:ea typeface="宋体" panose="02010600030101010101" pitchFamily="2" charset="-122"/>
                                <a:cs typeface="+mn-cs"/>
                              </a:rPr>
                              <m:t>𝑖</m:t>
                            </m:r>
                          </m:sub>
                        </m:sSub>
                      </m:e>
                    </m:nary>
                    <m:sSub>
                      <m:sSubPr>
                        <m:ctrlPr>
                          <a:rPr lang="zh-CN" altLang="en-US" sz="1200" i="1" kern="1200">
                            <a:solidFill>
                              <a:schemeClr val="tx1"/>
                            </a:solidFill>
                            <a:latin typeface="Cambria Math" panose="02040503050406030204" pitchFamily="18" charset="0"/>
                            <a:ea typeface="宋体" panose="02010600030101010101" pitchFamily="2" charset="-122"/>
                            <a:cs typeface="+mn-cs"/>
                          </a:rPr>
                        </m:ctrlPr>
                      </m:sSubPr>
                      <m:e>
                        <m:r>
                          <a:rPr lang="zh-CN" altLang="en-US" sz="1200" i="1" kern="1200">
                            <a:solidFill>
                              <a:schemeClr val="tx1"/>
                            </a:solidFill>
                            <a:latin typeface="Cambria Math" panose="02040503050406030204" pitchFamily="18" charset="0"/>
                            <a:ea typeface="宋体" panose="02010600030101010101" pitchFamily="2" charset="-122"/>
                            <a:cs typeface="+mn-cs"/>
                          </a:rPr>
                          <m:t>𝛼</m:t>
                        </m:r>
                      </m:e>
                      <m:sub>
                        <m:r>
                          <a:rPr lang="zh-CN" altLang="en-US" sz="1200" i="1" kern="1200">
                            <a:solidFill>
                              <a:schemeClr val="tx1"/>
                            </a:solidFill>
                            <a:latin typeface="Cambria Math" panose="02040503050406030204" pitchFamily="18" charset="0"/>
                            <a:ea typeface="宋体" panose="02010600030101010101" pitchFamily="2" charset="-122"/>
                            <a:cs typeface="+mn-cs"/>
                          </a:rPr>
                          <m:t>𝑖</m:t>
                        </m:r>
                      </m:sub>
                    </m:sSub>
                  </m:oMath>
                </a14:m>
                <a:r>
                  <a:rPr lang="zh-CN" altLang="en-US" dirty="0"/>
                  <a:t>，</a:t>
                </a:r>
                <a14:m>
                  <m:oMath xmlns:m="http://schemas.openxmlformats.org/officeDocument/2006/math">
                    <m:d>
                      <m:dPr>
                        <m:ctrlPr>
                          <a:rPr lang="zh-CN" altLang="en-US" sz="1200" i="1" kern="1200" smtClean="0">
                            <a:solidFill>
                              <a:schemeClr val="tx1"/>
                            </a:solidFill>
                            <a:latin typeface="Cambria Math" panose="02040503050406030204" pitchFamily="18" charset="0"/>
                            <a:ea typeface="宋体" panose="02010600030101010101" pitchFamily="2" charset="-122"/>
                            <a:cs typeface="+mn-cs"/>
                          </a:rPr>
                        </m:ctrlPr>
                      </m:dPr>
                      <m:e>
                        <m:r>
                          <a:rPr lang="zh-CN" altLang="en-US" sz="1200" i="1" kern="1200">
                            <a:solidFill>
                              <a:schemeClr val="tx1"/>
                            </a:solidFill>
                            <a:latin typeface="Cambria Math" panose="02040503050406030204" pitchFamily="18" charset="0"/>
                            <a:ea typeface="宋体" panose="02010600030101010101" pitchFamily="2" charset="-122"/>
                            <a:cs typeface="+mn-cs"/>
                          </a:rPr>
                          <m:t>𝑖</m:t>
                        </m:r>
                        <m:r>
                          <a:rPr lang="zh-CN" altLang="en-US" sz="1200" i="0" kern="1200">
                            <a:solidFill>
                              <a:schemeClr val="tx1"/>
                            </a:solidFill>
                            <a:latin typeface="Cambria Math" panose="02040503050406030204" pitchFamily="18" charset="0"/>
                            <a:ea typeface="宋体" panose="02010600030101010101" pitchFamily="2" charset="-122"/>
                            <a:cs typeface="+mn-cs"/>
                          </a:rPr>
                          <m:t>=</m:t>
                        </m:r>
                        <m:r>
                          <a:rPr lang="zh-CN" altLang="en-US" sz="1200" i="1" kern="1200">
                            <a:solidFill>
                              <a:schemeClr val="tx1"/>
                            </a:solidFill>
                            <a:latin typeface="Cambria Math" panose="02040503050406030204" pitchFamily="18" charset="0"/>
                            <a:ea typeface="宋体" panose="02010600030101010101" pitchFamily="2" charset="-122"/>
                            <a:cs typeface="+mn-cs"/>
                          </a:rPr>
                          <m:t>𝑥</m:t>
                        </m:r>
                        <m:r>
                          <a:rPr lang="zh-CN" altLang="en-US" sz="1200" i="0" kern="1200">
                            <a:solidFill>
                              <a:schemeClr val="tx1"/>
                            </a:solidFill>
                            <a:latin typeface="Cambria Math" panose="02040503050406030204" pitchFamily="18" charset="0"/>
                            <a:ea typeface="宋体" panose="02010600030101010101" pitchFamily="2" charset="-122"/>
                            <a:cs typeface="+mn-cs"/>
                          </a:rPr>
                          <m:t>,</m:t>
                        </m:r>
                        <m:r>
                          <a:rPr lang="zh-CN" altLang="en-US" sz="1200" i="1" kern="1200">
                            <a:solidFill>
                              <a:schemeClr val="tx1"/>
                            </a:solidFill>
                            <a:latin typeface="Cambria Math" panose="02040503050406030204" pitchFamily="18" charset="0"/>
                            <a:ea typeface="宋体" panose="02010600030101010101" pitchFamily="2" charset="-122"/>
                            <a:cs typeface="+mn-cs"/>
                          </a:rPr>
                          <m:t>𝑦</m:t>
                        </m:r>
                        <m:r>
                          <a:rPr lang="zh-CN" altLang="en-US" sz="1200" i="0" kern="1200">
                            <a:solidFill>
                              <a:schemeClr val="tx1"/>
                            </a:solidFill>
                            <a:latin typeface="Cambria Math" panose="02040503050406030204" pitchFamily="18" charset="0"/>
                            <a:ea typeface="宋体" panose="02010600030101010101" pitchFamily="2" charset="-122"/>
                            <a:cs typeface="+mn-cs"/>
                          </a:rPr>
                          <m:t>,</m:t>
                        </m:r>
                        <m:r>
                          <a:rPr lang="zh-CN" altLang="en-US" sz="1200" i="1" kern="1200">
                            <a:solidFill>
                              <a:schemeClr val="tx1"/>
                            </a:solidFill>
                            <a:latin typeface="Cambria Math" panose="02040503050406030204" pitchFamily="18" charset="0"/>
                            <a:ea typeface="宋体" panose="02010600030101010101" pitchFamily="2" charset="-122"/>
                            <a:cs typeface="+mn-cs"/>
                          </a:rPr>
                          <m:t>𝑧</m:t>
                        </m:r>
                      </m:e>
                    </m:d>
                  </m:oMath>
                </a14:m>
                <a:endParaRPr lang="en-US" altLang="zh-CN"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200" kern="1200" dirty="0">
                    <a:solidFill>
                      <a:schemeClr val="tx1"/>
                    </a:solidFill>
                    <a:effectLst/>
                    <a:latin typeface="Arial" panose="020B0604020202020204" pitchFamily="34" charset="0"/>
                    <a:ea typeface="宋体" panose="02010600030101010101" pitchFamily="2" charset="-122"/>
                    <a:cs typeface="+mn-cs"/>
                  </a:rPr>
                  <a:t>因此，在相邻原胞中相应位置的波函数应该就差一个简单相位系数（即模的平方是一样的，相位不一定一样）：</a:t>
                </a:r>
                <a:endParaRPr lang="en-US" altLang="zh-CN" sz="1200" kern="1200" dirty="0">
                  <a:solidFill>
                    <a:schemeClr val="tx1"/>
                  </a:solidFill>
                  <a:effectLst/>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lang="zh-CN" altLang="en-US" sz="1200" i="1" kern="1200" smtClean="0">
                          <a:solidFill>
                            <a:schemeClr val="tx1"/>
                          </a:solidFill>
                          <a:latin typeface="Cambria Math" panose="02040503050406030204" pitchFamily="18" charset="0"/>
                          <a:ea typeface="宋体" panose="02010600030101010101" pitchFamily="2" charset="-122"/>
                          <a:cs typeface="+mn-cs"/>
                        </a:rPr>
                        <m:t>𝜓</m:t>
                      </m:r>
                      <m:r>
                        <a:rPr lang="zh-CN" altLang="en-US" sz="1200" i="0" kern="1200">
                          <a:solidFill>
                            <a:schemeClr val="tx1"/>
                          </a:solidFill>
                          <a:latin typeface="Cambria Math" panose="02040503050406030204" pitchFamily="18" charset="0"/>
                          <a:ea typeface="宋体" panose="02010600030101010101" pitchFamily="2" charset="-122"/>
                          <a:cs typeface="+mn-cs"/>
                        </a:rPr>
                        <m:t>(</m:t>
                      </m:r>
                      <m:r>
                        <a:rPr lang="zh-CN" altLang="en-US" sz="1200" i="1" kern="1200">
                          <a:solidFill>
                            <a:schemeClr val="tx1"/>
                          </a:solidFill>
                          <a:latin typeface="Cambria Math" panose="02040503050406030204" pitchFamily="18" charset="0"/>
                          <a:ea typeface="宋体" panose="02010600030101010101" pitchFamily="2" charset="-122"/>
                          <a:cs typeface="+mn-cs"/>
                        </a:rPr>
                        <m:t>𝑟</m:t>
                      </m:r>
                      <m:r>
                        <a:rPr lang="zh-CN" altLang="en-US" sz="1200" i="0" kern="1200">
                          <a:solidFill>
                            <a:schemeClr val="tx1"/>
                          </a:solidFill>
                          <a:latin typeface="Cambria Math" panose="02040503050406030204" pitchFamily="18" charset="0"/>
                          <a:ea typeface="宋体" panose="02010600030101010101" pitchFamily="2" charset="-122"/>
                          <a:cs typeface="+mn-cs"/>
                        </a:rPr>
                        <m:t>+</m:t>
                      </m:r>
                      <m:sSub>
                        <m:sSubPr>
                          <m:ctrlPr>
                            <a:rPr lang="zh-CN" altLang="en-US" sz="1200" i="1" kern="1200">
                              <a:solidFill>
                                <a:schemeClr val="tx1"/>
                              </a:solidFill>
                              <a:latin typeface="Cambria Math" panose="02040503050406030204" pitchFamily="18" charset="0"/>
                              <a:ea typeface="宋体" panose="02010600030101010101" pitchFamily="2" charset="-122"/>
                              <a:cs typeface="+mn-cs"/>
                            </a:rPr>
                          </m:ctrlPr>
                        </m:sSubPr>
                        <m:e>
                          <m:r>
                            <a:rPr lang="zh-CN" altLang="en-US" sz="1200" i="1" kern="1200">
                              <a:solidFill>
                                <a:schemeClr val="tx1"/>
                              </a:solidFill>
                              <a:latin typeface="Cambria Math" panose="02040503050406030204" pitchFamily="18" charset="0"/>
                              <a:ea typeface="宋体" panose="02010600030101010101" pitchFamily="2" charset="-122"/>
                              <a:cs typeface="+mn-cs"/>
                            </a:rPr>
                            <m:t>𝛼</m:t>
                          </m:r>
                        </m:e>
                        <m:sub>
                          <m:r>
                            <a:rPr lang="zh-CN" altLang="en-US" sz="1200" i="1" kern="1200">
                              <a:solidFill>
                                <a:schemeClr val="tx1"/>
                              </a:solidFill>
                              <a:latin typeface="Cambria Math" panose="02040503050406030204" pitchFamily="18" charset="0"/>
                              <a:ea typeface="宋体" panose="02010600030101010101" pitchFamily="2" charset="-122"/>
                              <a:cs typeface="+mn-cs"/>
                            </a:rPr>
                            <m:t>𝑖</m:t>
                          </m:r>
                        </m:sub>
                      </m:sSub>
                      <m:r>
                        <a:rPr lang="zh-CN" altLang="en-US" sz="1200" i="0" kern="1200">
                          <a:solidFill>
                            <a:schemeClr val="tx1"/>
                          </a:solidFill>
                          <a:latin typeface="Cambria Math" panose="02040503050406030204" pitchFamily="18" charset="0"/>
                          <a:ea typeface="宋体" panose="02010600030101010101" pitchFamily="2" charset="-122"/>
                          <a:cs typeface="+mn-cs"/>
                        </a:rPr>
                        <m:t>)=</m:t>
                      </m:r>
                      <m:sSup>
                        <m:sSupPr>
                          <m:ctrlPr>
                            <a:rPr lang="zh-CN" altLang="en-US" sz="1200" i="1" kern="1200">
                              <a:solidFill>
                                <a:schemeClr val="tx1"/>
                              </a:solidFill>
                              <a:latin typeface="Cambria Math" panose="02040503050406030204" pitchFamily="18" charset="0"/>
                              <a:ea typeface="宋体" panose="02010600030101010101" pitchFamily="2" charset="-122"/>
                              <a:cs typeface="+mn-cs"/>
                            </a:rPr>
                          </m:ctrlPr>
                        </m:sSupPr>
                        <m:e>
                          <m:r>
                            <a:rPr lang="zh-CN" altLang="en-US" sz="1200" i="1" kern="1200">
                              <a:solidFill>
                                <a:schemeClr val="tx1"/>
                              </a:solidFill>
                              <a:latin typeface="Cambria Math" panose="02040503050406030204" pitchFamily="18" charset="0"/>
                              <a:ea typeface="宋体" panose="02010600030101010101" pitchFamily="2" charset="-122"/>
                              <a:cs typeface="+mn-cs"/>
                            </a:rPr>
                            <m:t>𝑒</m:t>
                          </m:r>
                        </m:e>
                        <m:sup>
                          <m:r>
                            <a:rPr lang="zh-CN" altLang="en-US" sz="1200" i="1" kern="1200">
                              <a:solidFill>
                                <a:schemeClr val="tx1"/>
                              </a:solidFill>
                              <a:latin typeface="Cambria Math" panose="02040503050406030204" pitchFamily="18" charset="0"/>
                              <a:ea typeface="宋体" panose="02010600030101010101" pitchFamily="2" charset="-122"/>
                              <a:cs typeface="+mn-cs"/>
                            </a:rPr>
                            <m:t>𝑖</m:t>
                          </m:r>
                          <m:sSubSup>
                            <m:sSubSupPr>
                              <m:ctrlPr>
                                <a:rPr lang="zh-CN" altLang="en-US" sz="1200" i="1" kern="1200">
                                  <a:solidFill>
                                    <a:schemeClr val="tx1"/>
                                  </a:solidFill>
                                  <a:latin typeface="Cambria Math" panose="02040503050406030204" pitchFamily="18" charset="0"/>
                                  <a:ea typeface="宋体" panose="02010600030101010101" pitchFamily="2" charset="-122"/>
                                  <a:cs typeface="+mn-cs"/>
                                </a:rPr>
                              </m:ctrlPr>
                            </m:sSubSupPr>
                            <m:e>
                              <m:r>
                                <a:rPr lang="zh-CN" altLang="en-US" sz="1200" i="1" kern="1200">
                                  <a:solidFill>
                                    <a:schemeClr val="tx1"/>
                                  </a:solidFill>
                                  <a:latin typeface="Cambria Math" panose="02040503050406030204" pitchFamily="18" charset="0"/>
                                  <a:ea typeface="宋体" panose="02010600030101010101" pitchFamily="2" charset="-122"/>
                                  <a:cs typeface="+mn-cs"/>
                                </a:rPr>
                                <m:t>𝜃</m:t>
                              </m:r>
                            </m:e>
                            <m:sub>
                              <m:r>
                                <a:rPr lang="zh-CN" altLang="en-US" sz="1200" i="1" kern="1200">
                                  <a:solidFill>
                                    <a:schemeClr val="tx1"/>
                                  </a:solidFill>
                                  <a:latin typeface="Cambria Math" panose="02040503050406030204" pitchFamily="18" charset="0"/>
                                  <a:ea typeface="宋体" panose="02010600030101010101" pitchFamily="2" charset="-122"/>
                                  <a:cs typeface="+mn-cs"/>
                                </a:rPr>
                                <m:t>𝑖</m:t>
                              </m:r>
                            </m:sub>
                            <m:sup/>
                          </m:sSubSup>
                        </m:sup>
                      </m:sSup>
                      <m:r>
                        <a:rPr lang="zh-CN" altLang="en-US" sz="1200" i="1" kern="1200" smtClean="0">
                          <a:solidFill>
                            <a:schemeClr val="tx1"/>
                          </a:solidFill>
                          <a:latin typeface="Cambria Math" panose="02040503050406030204" pitchFamily="18" charset="0"/>
                          <a:ea typeface="宋体" panose="02010600030101010101" pitchFamily="2" charset="-122"/>
                          <a:cs typeface="+mn-cs"/>
                        </a:rPr>
                        <m:t>𝜓</m:t>
                      </m:r>
                      <m:r>
                        <a:rPr lang="zh-CN" altLang="en-US" sz="1200" i="0" kern="1200">
                          <a:solidFill>
                            <a:schemeClr val="tx1"/>
                          </a:solidFill>
                          <a:latin typeface="Cambria Math" panose="02040503050406030204" pitchFamily="18" charset="0"/>
                          <a:ea typeface="宋体" panose="02010600030101010101" pitchFamily="2" charset="-122"/>
                          <a:cs typeface="+mn-cs"/>
                        </a:rPr>
                        <m:t>(</m:t>
                      </m:r>
                      <m:r>
                        <a:rPr lang="zh-CN" altLang="en-US" sz="1200" i="1" kern="1200" smtClean="0">
                          <a:solidFill>
                            <a:schemeClr val="tx1"/>
                          </a:solidFill>
                          <a:latin typeface="Cambria Math" panose="02040503050406030204" pitchFamily="18" charset="0"/>
                          <a:ea typeface="宋体" panose="02010600030101010101" pitchFamily="2" charset="-122"/>
                          <a:cs typeface="+mn-cs"/>
                        </a:rPr>
                        <m:t>𝑟</m:t>
                      </m:r>
                      <m:r>
                        <a:rPr lang="en-US" altLang="zh-CN" sz="1200" b="0" i="1" kern="1200" smtClean="0">
                          <a:solidFill>
                            <a:schemeClr val="tx1"/>
                          </a:solidFill>
                          <a:latin typeface="Cambria Math" panose="02040503050406030204" pitchFamily="18" charset="0"/>
                          <a:ea typeface="宋体" panose="02010600030101010101" pitchFamily="2" charset="-122"/>
                          <a:cs typeface="+mn-cs"/>
                        </a:rPr>
                        <m:t>)</m:t>
                      </m:r>
                    </m:oMath>
                  </m:oMathPara>
                </a14:m>
                <a:endParaRPr lang="zh-CN" altLang="zh-CN" sz="1200" kern="1200" dirty="0">
                  <a:solidFill>
                    <a:schemeClr val="tx1"/>
                  </a:solidFill>
                  <a:effectLst/>
                  <a:latin typeface="Arial" panose="020B0604020202020204" pitchFamily="34" charset="0"/>
                  <a:ea typeface="宋体" panose="02010600030101010101" pitchFamily="2" charset="-122"/>
                  <a:cs typeface="+mn-cs"/>
                </a:endParaRPr>
              </a:p>
              <a:p>
                <a:pPr algn="l"/>
                <a:endParaRPr lang="en-US" altLang="zh-CN"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200" kern="1200" dirty="0">
                    <a:solidFill>
                      <a:schemeClr val="tx1"/>
                    </a:solidFill>
                    <a:effectLst/>
                    <a:latin typeface="Arial" panose="020B0604020202020204" pitchFamily="34" charset="0"/>
                    <a:ea typeface="宋体" panose="02010600030101010101" pitchFamily="2" charset="-122"/>
                    <a:cs typeface="+mn-cs"/>
                  </a:rPr>
                  <a:t>由周期性边界条件（波恩</a:t>
                </a:r>
                <a:r>
                  <a:rPr lang="en-US" altLang="zh-CN" sz="1200" kern="1200" dirty="0">
                    <a:solidFill>
                      <a:schemeClr val="tx1"/>
                    </a:solidFill>
                    <a:effectLst/>
                    <a:latin typeface="Arial" panose="020B0604020202020204" pitchFamily="34" charset="0"/>
                    <a:ea typeface="宋体" panose="02010600030101010101" pitchFamily="2" charset="-122"/>
                    <a:cs typeface="+mn-cs"/>
                  </a:rPr>
                  <a:t>-</a:t>
                </a:r>
                <a:r>
                  <a:rPr lang="zh-CN" altLang="zh-CN" sz="1200" kern="1200" dirty="0">
                    <a:solidFill>
                      <a:schemeClr val="tx1"/>
                    </a:solidFill>
                    <a:effectLst/>
                    <a:latin typeface="Arial" panose="020B0604020202020204" pitchFamily="34" charset="0"/>
                    <a:ea typeface="宋体" panose="02010600030101010101" pitchFamily="2" charset="-122"/>
                    <a:cs typeface="+mn-cs"/>
                  </a:rPr>
                  <a:t>卡门条件）可知： </a:t>
                </a:r>
              </a:p>
              <a:p>
                <a:pPr algn="l"/>
                <a14:m>
                  <m:oMathPara xmlns:m="http://schemas.openxmlformats.org/officeDocument/2006/math">
                    <m:oMathParaPr>
                      <m:jc m:val="centerGroup"/>
                    </m:oMathParaPr>
                    <m:oMath xmlns:m="http://schemas.openxmlformats.org/officeDocument/2006/math">
                      <m:sSup>
                        <m:sSupPr>
                          <m:ctrlPr>
                            <a:rPr lang="zh-CN" altLang="en-US" sz="1200" i="1" kern="1200" smtClean="0">
                              <a:solidFill>
                                <a:schemeClr val="tx1"/>
                              </a:solidFill>
                              <a:latin typeface="Cambria Math" panose="02040503050406030204" pitchFamily="18" charset="0"/>
                              <a:ea typeface="宋体" panose="02010600030101010101" pitchFamily="2" charset="-122"/>
                              <a:cs typeface="+mn-cs"/>
                            </a:rPr>
                          </m:ctrlPr>
                        </m:sSupPr>
                        <m:e>
                          <m:r>
                            <a:rPr lang="zh-CN" altLang="en-US" sz="1200" i="1" kern="1200">
                              <a:solidFill>
                                <a:schemeClr val="tx1"/>
                              </a:solidFill>
                              <a:latin typeface="Cambria Math" panose="02040503050406030204" pitchFamily="18" charset="0"/>
                              <a:ea typeface="宋体" panose="02010600030101010101" pitchFamily="2" charset="-122"/>
                              <a:cs typeface="+mn-cs"/>
                            </a:rPr>
                            <m:t>𝑒</m:t>
                          </m:r>
                        </m:e>
                        <m:sup>
                          <m:r>
                            <a:rPr lang="zh-CN" altLang="en-US" sz="1200" i="1" kern="1200">
                              <a:solidFill>
                                <a:schemeClr val="tx1"/>
                              </a:solidFill>
                              <a:latin typeface="Cambria Math" panose="02040503050406030204" pitchFamily="18" charset="0"/>
                              <a:ea typeface="宋体" panose="02010600030101010101" pitchFamily="2" charset="-122"/>
                              <a:cs typeface="+mn-cs"/>
                            </a:rPr>
                            <m:t>𝑖</m:t>
                          </m:r>
                          <m:sSub>
                            <m:sSubPr>
                              <m:ctrlPr>
                                <a:rPr lang="zh-CN" altLang="en-US" sz="1200" i="1" kern="1200">
                                  <a:solidFill>
                                    <a:schemeClr val="tx1"/>
                                  </a:solidFill>
                                  <a:latin typeface="Cambria Math" panose="02040503050406030204" pitchFamily="18" charset="0"/>
                                  <a:ea typeface="宋体" panose="02010600030101010101" pitchFamily="2" charset="-122"/>
                                  <a:cs typeface="+mn-cs"/>
                                </a:rPr>
                              </m:ctrlPr>
                            </m:sSubPr>
                            <m:e>
                              <m:r>
                                <a:rPr lang="zh-CN" altLang="en-US" sz="1200" i="1" kern="1200">
                                  <a:solidFill>
                                    <a:schemeClr val="tx1"/>
                                  </a:solidFill>
                                  <a:latin typeface="Cambria Math" panose="02040503050406030204" pitchFamily="18" charset="0"/>
                                  <a:ea typeface="宋体" panose="02010600030101010101" pitchFamily="2" charset="-122"/>
                                  <a:cs typeface="+mn-cs"/>
                                </a:rPr>
                                <m:t>𝑁</m:t>
                              </m:r>
                            </m:e>
                            <m:sub>
                              <m:r>
                                <a:rPr lang="zh-CN" altLang="en-US" sz="1200" i="1" kern="1200">
                                  <a:solidFill>
                                    <a:schemeClr val="tx1"/>
                                  </a:solidFill>
                                  <a:latin typeface="Cambria Math" panose="02040503050406030204" pitchFamily="18" charset="0"/>
                                  <a:ea typeface="宋体" panose="02010600030101010101" pitchFamily="2" charset="-122"/>
                                  <a:cs typeface="+mn-cs"/>
                                </a:rPr>
                                <m:t>𝑖</m:t>
                              </m:r>
                            </m:sub>
                          </m:sSub>
                          <m:sSubSup>
                            <m:sSubSupPr>
                              <m:ctrlPr>
                                <a:rPr lang="zh-CN" altLang="en-US" sz="1200" i="1" kern="1200">
                                  <a:solidFill>
                                    <a:schemeClr val="tx1"/>
                                  </a:solidFill>
                                  <a:latin typeface="Cambria Math" panose="02040503050406030204" pitchFamily="18" charset="0"/>
                                  <a:ea typeface="宋体" panose="02010600030101010101" pitchFamily="2" charset="-122"/>
                                  <a:cs typeface="+mn-cs"/>
                                </a:rPr>
                              </m:ctrlPr>
                            </m:sSubSupPr>
                            <m:e>
                              <m:r>
                                <a:rPr lang="zh-CN" altLang="en-US" sz="1200" i="1" kern="1200">
                                  <a:solidFill>
                                    <a:schemeClr val="tx1"/>
                                  </a:solidFill>
                                  <a:latin typeface="Cambria Math" panose="02040503050406030204" pitchFamily="18" charset="0"/>
                                  <a:ea typeface="宋体" panose="02010600030101010101" pitchFamily="2" charset="-122"/>
                                  <a:cs typeface="+mn-cs"/>
                                </a:rPr>
                                <m:t>𝜃</m:t>
                              </m:r>
                            </m:e>
                            <m:sub>
                              <m:r>
                                <a:rPr lang="zh-CN" altLang="en-US" sz="1200" i="1" kern="1200">
                                  <a:solidFill>
                                    <a:schemeClr val="tx1"/>
                                  </a:solidFill>
                                  <a:latin typeface="Cambria Math" panose="02040503050406030204" pitchFamily="18" charset="0"/>
                                  <a:ea typeface="宋体" panose="02010600030101010101" pitchFamily="2" charset="-122"/>
                                  <a:cs typeface="+mn-cs"/>
                                </a:rPr>
                                <m:t>𝑖</m:t>
                              </m:r>
                            </m:sub>
                            <m:sup/>
                          </m:sSubSup>
                        </m:sup>
                      </m:sSup>
                      <m:r>
                        <a:rPr lang="zh-CN" altLang="en-US" sz="1200" i="0" kern="1200">
                          <a:solidFill>
                            <a:schemeClr val="tx1"/>
                          </a:solidFill>
                          <a:latin typeface="Cambria Math" panose="02040503050406030204" pitchFamily="18" charset="0"/>
                          <a:ea typeface="宋体" panose="02010600030101010101" pitchFamily="2" charset="-122"/>
                          <a:cs typeface="+mn-cs"/>
                        </a:rPr>
                        <m:t>=1</m:t>
                      </m:r>
                    </m:oMath>
                  </m:oMathPara>
                </a14:m>
                <a:endParaRPr lang="en-US" altLang="zh-CN"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200" kern="1200" dirty="0">
                    <a:solidFill>
                      <a:schemeClr val="tx1"/>
                    </a:solidFill>
                    <a:effectLst/>
                    <a:latin typeface="Arial" panose="020B0604020202020204" pitchFamily="34" charset="0"/>
                    <a:ea typeface="宋体" panose="02010600030101010101" pitchFamily="2" charset="-122"/>
                    <a:cs typeface="+mn-cs"/>
                  </a:rPr>
                  <a:t>因此有：</a:t>
                </a:r>
              </a:p>
              <a:p>
                <a:pPr algn="l"/>
                <a:endParaRPr lang="en-US" altLang="zh-CN" sz="1200" kern="1200" dirty="0">
                  <a:solidFill>
                    <a:schemeClr val="tx1"/>
                  </a:solidFill>
                  <a:effectLst/>
                  <a:latin typeface="Arial" panose="020B0604020202020204" pitchFamily="34" charset="0"/>
                  <a:ea typeface="宋体" panose="02010600030101010101" pitchFamily="2" charset="-122"/>
                  <a:cs typeface="+mn-cs"/>
                </a:endParaRPr>
              </a:p>
              <a:p>
                <a:pPr algn="l"/>
                <a14:m>
                  <m:oMathPara xmlns:m="http://schemas.openxmlformats.org/officeDocument/2006/math">
                    <m:oMathParaPr>
                      <m:jc m:val="centerGroup"/>
                    </m:oMathParaPr>
                    <m:oMath xmlns:m="http://schemas.openxmlformats.org/officeDocument/2006/math">
                      <m:sSub>
                        <m:sSubPr>
                          <m:ctrlPr>
                            <a:rPr lang="zh-CN" altLang="en-US" sz="1200" i="1" kern="1200" smtClean="0">
                              <a:solidFill>
                                <a:schemeClr val="tx1"/>
                              </a:solidFill>
                              <a:latin typeface="Cambria Math" panose="02040503050406030204" pitchFamily="18" charset="0"/>
                              <a:ea typeface="宋体" panose="02010600030101010101" pitchFamily="2" charset="-122"/>
                              <a:cs typeface="+mn-cs"/>
                            </a:rPr>
                          </m:ctrlPr>
                        </m:sSubPr>
                        <m:e>
                          <m:r>
                            <a:rPr lang="zh-CN" altLang="en-US" sz="1200" i="1" kern="1200">
                              <a:solidFill>
                                <a:schemeClr val="tx1"/>
                              </a:solidFill>
                              <a:latin typeface="Cambria Math" panose="02040503050406030204" pitchFamily="18" charset="0"/>
                              <a:ea typeface="宋体" panose="02010600030101010101" pitchFamily="2" charset="-122"/>
                              <a:cs typeface="+mn-cs"/>
                            </a:rPr>
                            <m:t>𝜃</m:t>
                          </m:r>
                        </m:e>
                        <m:sub>
                          <m:r>
                            <a:rPr lang="zh-CN" altLang="en-US" sz="1200" i="1" kern="1200">
                              <a:solidFill>
                                <a:schemeClr val="tx1"/>
                              </a:solidFill>
                              <a:latin typeface="Cambria Math" panose="02040503050406030204" pitchFamily="18" charset="0"/>
                              <a:ea typeface="宋体" panose="02010600030101010101" pitchFamily="2" charset="-122"/>
                              <a:cs typeface="+mn-cs"/>
                            </a:rPr>
                            <m:t>𝑖</m:t>
                          </m:r>
                        </m:sub>
                      </m:sSub>
                      <m:r>
                        <a:rPr lang="zh-CN" altLang="en-US" sz="1200" i="0" kern="1200">
                          <a:solidFill>
                            <a:schemeClr val="tx1"/>
                          </a:solidFill>
                          <a:latin typeface="Cambria Math" panose="02040503050406030204" pitchFamily="18" charset="0"/>
                          <a:ea typeface="宋体" panose="02010600030101010101" pitchFamily="2" charset="-122"/>
                          <a:cs typeface="+mn-cs"/>
                        </a:rPr>
                        <m:t>=</m:t>
                      </m:r>
                      <m:f>
                        <m:fPr>
                          <m:ctrlPr>
                            <a:rPr lang="zh-CN" altLang="en-US" sz="1200" i="1" kern="1200">
                              <a:solidFill>
                                <a:schemeClr val="tx1"/>
                              </a:solidFill>
                              <a:latin typeface="Cambria Math" panose="02040503050406030204" pitchFamily="18" charset="0"/>
                              <a:ea typeface="宋体" panose="02010600030101010101" pitchFamily="2" charset="-122"/>
                              <a:cs typeface="+mn-cs"/>
                            </a:rPr>
                          </m:ctrlPr>
                        </m:fPr>
                        <m:num>
                          <m:r>
                            <a:rPr lang="zh-CN" altLang="en-US" sz="1200" i="0" kern="1200">
                              <a:solidFill>
                                <a:schemeClr val="tx1"/>
                              </a:solidFill>
                              <a:latin typeface="Cambria Math" panose="02040503050406030204" pitchFamily="18" charset="0"/>
                              <a:ea typeface="宋体" panose="02010600030101010101" pitchFamily="2" charset="-122"/>
                              <a:cs typeface="+mn-cs"/>
                            </a:rPr>
                            <m:t>2</m:t>
                          </m:r>
                          <m:r>
                            <a:rPr lang="zh-CN" altLang="en-US" sz="1200" i="1" kern="1200">
                              <a:solidFill>
                                <a:schemeClr val="tx1"/>
                              </a:solidFill>
                              <a:latin typeface="Cambria Math" panose="02040503050406030204" pitchFamily="18" charset="0"/>
                              <a:ea typeface="宋体" panose="02010600030101010101" pitchFamily="2" charset="-122"/>
                              <a:cs typeface="+mn-cs"/>
                            </a:rPr>
                            <m:t>𝜋</m:t>
                          </m:r>
                        </m:num>
                        <m:den>
                          <m:sSub>
                            <m:sSubPr>
                              <m:ctrlPr>
                                <a:rPr lang="zh-CN" altLang="en-US" sz="1200" i="1" kern="1200">
                                  <a:solidFill>
                                    <a:schemeClr val="tx1"/>
                                  </a:solidFill>
                                  <a:latin typeface="Cambria Math" panose="02040503050406030204" pitchFamily="18" charset="0"/>
                                  <a:ea typeface="宋体" panose="02010600030101010101" pitchFamily="2" charset="-122"/>
                                  <a:cs typeface="+mn-cs"/>
                                </a:rPr>
                              </m:ctrlPr>
                            </m:sSubPr>
                            <m:e>
                              <m:r>
                                <a:rPr lang="zh-CN" altLang="en-US" sz="1200" i="1" kern="1200">
                                  <a:solidFill>
                                    <a:schemeClr val="tx1"/>
                                  </a:solidFill>
                                  <a:latin typeface="Cambria Math" panose="02040503050406030204" pitchFamily="18" charset="0"/>
                                  <a:ea typeface="宋体" panose="02010600030101010101" pitchFamily="2" charset="-122"/>
                                  <a:cs typeface="+mn-cs"/>
                                </a:rPr>
                                <m:t>𝑁</m:t>
                              </m:r>
                            </m:e>
                            <m:sub>
                              <m:r>
                                <a:rPr lang="zh-CN" altLang="en-US" sz="1200" i="1" kern="1200">
                                  <a:solidFill>
                                    <a:schemeClr val="tx1"/>
                                  </a:solidFill>
                                  <a:latin typeface="Cambria Math" panose="02040503050406030204" pitchFamily="18" charset="0"/>
                                  <a:ea typeface="宋体" panose="02010600030101010101" pitchFamily="2" charset="-122"/>
                                  <a:cs typeface="+mn-cs"/>
                                </a:rPr>
                                <m:t>𝑖</m:t>
                              </m:r>
                            </m:sub>
                          </m:sSub>
                        </m:den>
                      </m:f>
                      <m:sSub>
                        <m:sSubPr>
                          <m:ctrlPr>
                            <a:rPr lang="zh-CN" altLang="en-US" sz="1200" i="1" kern="1200">
                              <a:solidFill>
                                <a:schemeClr val="tx1"/>
                              </a:solidFill>
                              <a:latin typeface="Cambria Math" panose="02040503050406030204" pitchFamily="18" charset="0"/>
                              <a:ea typeface="宋体" panose="02010600030101010101" pitchFamily="2" charset="-122"/>
                              <a:cs typeface="+mn-cs"/>
                            </a:rPr>
                          </m:ctrlPr>
                        </m:sSubPr>
                        <m:e>
                          <m:r>
                            <a:rPr lang="zh-CN" altLang="en-US" sz="1200" i="1" kern="1200">
                              <a:solidFill>
                                <a:schemeClr val="tx1"/>
                              </a:solidFill>
                              <a:latin typeface="Cambria Math" panose="02040503050406030204" pitchFamily="18" charset="0"/>
                              <a:ea typeface="宋体" panose="02010600030101010101" pitchFamily="2" charset="-122"/>
                              <a:cs typeface="+mn-cs"/>
                            </a:rPr>
                            <m:t>𝑙</m:t>
                          </m:r>
                        </m:e>
                        <m:sub>
                          <m:r>
                            <a:rPr lang="zh-CN" altLang="en-US" sz="1200" i="1" kern="1200">
                              <a:solidFill>
                                <a:schemeClr val="tx1"/>
                              </a:solidFill>
                              <a:latin typeface="Cambria Math" panose="02040503050406030204" pitchFamily="18" charset="0"/>
                              <a:ea typeface="宋体" panose="02010600030101010101" pitchFamily="2" charset="-122"/>
                              <a:cs typeface="+mn-cs"/>
                            </a:rPr>
                            <m:t>𝑖</m:t>
                          </m:r>
                        </m:sub>
                      </m:sSub>
                      <m:m>
                        <m:mPr>
                          <m:plcHide m:val="on"/>
                          <m:mcs>
                            <m:mc>
                              <m:mcPr>
                                <m:count m:val="2"/>
                                <m:mcJc m:val="center"/>
                              </m:mcPr>
                            </m:mc>
                          </m:mcs>
                          <m:ctrlPr>
                            <a:rPr lang="zh-CN" altLang="en-US" sz="1200" i="1" kern="1200">
                              <a:solidFill>
                                <a:schemeClr val="tx1"/>
                              </a:solidFill>
                              <a:latin typeface="Cambria Math" panose="02040503050406030204" pitchFamily="18" charset="0"/>
                              <a:ea typeface="宋体" panose="02010600030101010101" pitchFamily="2" charset="-122"/>
                              <a:cs typeface="+mn-cs"/>
                            </a:rPr>
                          </m:ctrlPr>
                        </m:mPr>
                        <m:mr>
                          <m:e/>
                          <m:e/>
                        </m:mr>
                      </m:m>
                      <m:r>
                        <a:rPr lang="zh-CN" altLang="en-US" sz="1200" i="0" kern="1200">
                          <a:solidFill>
                            <a:schemeClr val="tx1"/>
                          </a:solidFill>
                          <a:latin typeface="Cambria Math" panose="02040503050406030204" pitchFamily="18" charset="0"/>
                          <a:ea typeface="宋体" panose="02010600030101010101" pitchFamily="2" charset="-122"/>
                          <a:cs typeface="+mn-cs"/>
                        </a:rPr>
                        <m:t>(</m:t>
                      </m:r>
                      <m:sSubSup>
                        <m:sSubSupPr>
                          <m:ctrlPr>
                            <a:rPr lang="zh-CN" altLang="en-US" sz="1200" i="1" kern="1200">
                              <a:solidFill>
                                <a:schemeClr val="tx1"/>
                              </a:solidFill>
                              <a:latin typeface="Cambria Math" panose="02040503050406030204" pitchFamily="18" charset="0"/>
                              <a:ea typeface="宋体" panose="02010600030101010101" pitchFamily="2" charset="-122"/>
                              <a:cs typeface="+mn-cs"/>
                            </a:rPr>
                          </m:ctrlPr>
                        </m:sSubSupPr>
                        <m:e>
                          <m:r>
                            <a:rPr lang="zh-CN" altLang="en-US" sz="1200" i="1" kern="1200">
                              <a:solidFill>
                                <a:schemeClr val="tx1"/>
                              </a:solidFill>
                              <a:latin typeface="Cambria Math" panose="02040503050406030204" pitchFamily="18" charset="0"/>
                              <a:ea typeface="宋体" panose="02010600030101010101" pitchFamily="2" charset="-122"/>
                              <a:cs typeface="+mn-cs"/>
                            </a:rPr>
                            <m:t>𝑙</m:t>
                          </m:r>
                        </m:e>
                        <m:sub>
                          <m:r>
                            <a:rPr lang="zh-CN" altLang="en-US" sz="1200" i="1" kern="1200">
                              <a:solidFill>
                                <a:schemeClr val="tx1"/>
                              </a:solidFill>
                              <a:latin typeface="Cambria Math" panose="02040503050406030204" pitchFamily="18" charset="0"/>
                              <a:ea typeface="宋体" panose="02010600030101010101" pitchFamily="2" charset="-122"/>
                              <a:cs typeface="+mn-cs"/>
                            </a:rPr>
                            <m:t>𝑖</m:t>
                          </m:r>
                        </m:sub>
                        <m:sup/>
                      </m:sSubSup>
                      <m:r>
                        <a:rPr lang="zh-CN" altLang="en-US" sz="1200" i="0" kern="1200">
                          <a:solidFill>
                            <a:schemeClr val="tx1"/>
                          </a:solidFill>
                          <a:latin typeface="Cambria Math" panose="02040503050406030204" pitchFamily="18" charset="0"/>
                          <a:ea typeface="宋体" panose="02010600030101010101" pitchFamily="2" charset="-122"/>
                          <a:cs typeface="+mn-cs"/>
                        </a:rPr>
                        <m:t>为整数</m:t>
                      </m:r>
                      <m:r>
                        <a:rPr lang="en-US" altLang="zh-CN" sz="1200" b="0" i="0" kern="1200" smtClean="0">
                          <a:solidFill>
                            <a:schemeClr val="tx1"/>
                          </a:solidFill>
                          <a:latin typeface="Cambria Math" panose="02040503050406030204" pitchFamily="18" charset="0"/>
                          <a:ea typeface="宋体" panose="02010600030101010101" pitchFamily="2" charset="-122"/>
                          <a:cs typeface="+mn-cs"/>
                        </a:rPr>
                        <m:t>)</m:t>
                      </m:r>
                    </m:oMath>
                  </m:oMathPara>
                </a14:m>
                <a:endParaRPr lang="en-US" altLang="zh-CN" sz="1200" kern="1200" dirty="0">
                  <a:solidFill>
                    <a:schemeClr val="tx1"/>
                  </a:solidFill>
                  <a:effectLst/>
                  <a:latin typeface="Arial" panose="020B0604020202020204" pitchFamily="34" charset="0"/>
                  <a:ea typeface="宋体" panose="02010600030101010101" pitchFamily="2" charset="-122"/>
                  <a:cs typeface="+mn-cs"/>
                </a:endParaRPr>
              </a:p>
              <a:p>
                <a:pPr algn="l"/>
                <a:r>
                  <a:rPr lang="zh-CN" altLang="en-US" sz="1200" kern="1200" dirty="0">
                    <a:solidFill>
                      <a:schemeClr val="tx1"/>
                    </a:solidFill>
                    <a:effectLst/>
                    <a:latin typeface="Arial" panose="020B0604020202020204" pitchFamily="34" charset="0"/>
                    <a:ea typeface="宋体" panose="02010600030101010101" pitchFamily="2" charset="-122"/>
                    <a:cs typeface="+mn-cs"/>
                  </a:rPr>
                  <a:t>故</a:t>
                </a:r>
                <a:r>
                  <a:rPr lang="zh-CN" altLang="zh-CN" sz="1200" kern="1200" dirty="0">
                    <a:solidFill>
                      <a:schemeClr val="tx1"/>
                    </a:solidFill>
                    <a:effectLst/>
                    <a:latin typeface="Arial" panose="020B0604020202020204" pitchFamily="34" charset="0"/>
                    <a:ea typeface="宋体" panose="02010600030101010101" pitchFamily="2" charset="-122"/>
                    <a:cs typeface="+mn-cs"/>
                  </a:rPr>
                  <a:t>得：</a:t>
                </a:r>
              </a:p>
              <a:p>
                <a:pPr algn="l"/>
                <a14:m>
                  <m:oMathPara xmlns:m="http://schemas.openxmlformats.org/officeDocument/2006/math">
                    <m:oMathParaPr>
                      <m:jc m:val="centerGroup"/>
                    </m:oMathParaPr>
                    <m:oMath xmlns:m="http://schemas.openxmlformats.org/officeDocument/2006/math">
                      <m:r>
                        <a:rPr lang="zh-CN" altLang="en-US" sz="1200" i="1" kern="1200" smtClean="0">
                          <a:solidFill>
                            <a:schemeClr val="tx1"/>
                          </a:solidFill>
                          <a:latin typeface="Cambria Math" panose="02040503050406030204" pitchFamily="18" charset="0"/>
                          <a:ea typeface="宋体" panose="02010600030101010101" pitchFamily="2" charset="-122"/>
                          <a:cs typeface="+mn-cs"/>
                        </a:rPr>
                        <m:t>𝜓</m:t>
                      </m:r>
                      <m:r>
                        <a:rPr lang="zh-CN" altLang="en-US" sz="1200" i="0" kern="1200">
                          <a:solidFill>
                            <a:schemeClr val="tx1"/>
                          </a:solidFill>
                          <a:latin typeface="Cambria Math" panose="02040503050406030204" pitchFamily="18" charset="0"/>
                          <a:ea typeface="宋体" panose="02010600030101010101" pitchFamily="2" charset="-122"/>
                          <a:cs typeface="+mn-cs"/>
                        </a:rPr>
                        <m:t>(</m:t>
                      </m:r>
                      <m:r>
                        <a:rPr lang="zh-CN" altLang="en-US" sz="1200" i="1" kern="1200">
                          <a:solidFill>
                            <a:schemeClr val="tx1"/>
                          </a:solidFill>
                          <a:latin typeface="Cambria Math" panose="02040503050406030204" pitchFamily="18" charset="0"/>
                          <a:ea typeface="宋体" panose="02010600030101010101" pitchFamily="2" charset="-122"/>
                          <a:cs typeface="+mn-cs"/>
                        </a:rPr>
                        <m:t>𝑟</m:t>
                      </m:r>
                      <m:r>
                        <a:rPr lang="zh-CN" altLang="en-US" sz="1200" i="0" kern="1200">
                          <a:solidFill>
                            <a:schemeClr val="tx1"/>
                          </a:solidFill>
                          <a:latin typeface="Cambria Math" panose="02040503050406030204" pitchFamily="18" charset="0"/>
                          <a:ea typeface="宋体" panose="02010600030101010101" pitchFamily="2" charset="-122"/>
                          <a:cs typeface="+mn-cs"/>
                        </a:rPr>
                        <m:t>+</m:t>
                      </m:r>
                      <m:sSub>
                        <m:sSubPr>
                          <m:ctrlPr>
                            <a:rPr lang="zh-CN" altLang="en-US" sz="1200" i="1" kern="1200">
                              <a:solidFill>
                                <a:schemeClr val="tx1"/>
                              </a:solidFill>
                              <a:latin typeface="Cambria Math" panose="02040503050406030204" pitchFamily="18" charset="0"/>
                              <a:ea typeface="宋体" panose="02010600030101010101" pitchFamily="2" charset="-122"/>
                              <a:cs typeface="+mn-cs"/>
                            </a:rPr>
                          </m:ctrlPr>
                        </m:sSubPr>
                        <m:e>
                          <m:r>
                            <a:rPr lang="zh-CN" altLang="en-US" sz="1200" i="1" kern="1200">
                              <a:solidFill>
                                <a:schemeClr val="tx1"/>
                              </a:solidFill>
                              <a:latin typeface="Cambria Math" panose="02040503050406030204" pitchFamily="18" charset="0"/>
                              <a:ea typeface="宋体" panose="02010600030101010101" pitchFamily="2" charset="-122"/>
                              <a:cs typeface="+mn-cs"/>
                            </a:rPr>
                            <m:t>𝑅</m:t>
                          </m:r>
                        </m:e>
                        <m:sub>
                          <m:r>
                            <a:rPr lang="zh-CN" altLang="en-US" sz="1200" i="1" kern="1200">
                              <a:solidFill>
                                <a:schemeClr val="tx1"/>
                              </a:solidFill>
                              <a:latin typeface="Cambria Math" panose="02040503050406030204" pitchFamily="18" charset="0"/>
                              <a:ea typeface="宋体" panose="02010600030101010101" pitchFamily="2" charset="-122"/>
                              <a:cs typeface="+mn-cs"/>
                            </a:rPr>
                            <m:t>𝑛</m:t>
                          </m:r>
                        </m:sub>
                      </m:sSub>
                      <m:r>
                        <a:rPr lang="zh-CN" altLang="en-US" sz="1200" i="0" kern="1200">
                          <a:solidFill>
                            <a:schemeClr val="tx1"/>
                          </a:solidFill>
                          <a:latin typeface="Cambria Math" panose="02040503050406030204" pitchFamily="18" charset="0"/>
                          <a:ea typeface="宋体" panose="02010600030101010101" pitchFamily="2" charset="-122"/>
                          <a:cs typeface="+mn-cs"/>
                        </a:rPr>
                        <m:t>)=</m:t>
                      </m:r>
                      <m:r>
                        <a:rPr lang="zh-CN" altLang="en-US" sz="1200" i="1" kern="1200">
                          <a:solidFill>
                            <a:schemeClr val="tx1"/>
                          </a:solidFill>
                          <a:latin typeface="Cambria Math" panose="02040503050406030204" pitchFamily="18" charset="0"/>
                          <a:ea typeface="宋体" panose="02010600030101010101" pitchFamily="2" charset="-122"/>
                          <a:cs typeface="+mn-cs"/>
                        </a:rPr>
                        <m:t>𝜓</m:t>
                      </m:r>
                      <m:r>
                        <a:rPr lang="zh-CN" altLang="en-US" sz="1200" i="0" kern="1200">
                          <a:solidFill>
                            <a:schemeClr val="tx1"/>
                          </a:solidFill>
                          <a:latin typeface="Cambria Math" panose="02040503050406030204" pitchFamily="18" charset="0"/>
                          <a:ea typeface="宋体" panose="02010600030101010101" pitchFamily="2" charset="-122"/>
                          <a:cs typeface="+mn-cs"/>
                        </a:rPr>
                        <m:t>(</m:t>
                      </m:r>
                      <m:r>
                        <a:rPr lang="zh-CN" altLang="en-US" sz="1200" i="1" kern="1200">
                          <a:solidFill>
                            <a:schemeClr val="tx1"/>
                          </a:solidFill>
                          <a:latin typeface="Cambria Math" panose="02040503050406030204" pitchFamily="18" charset="0"/>
                          <a:ea typeface="宋体" panose="02010600030101010101" pitchFamily="2" charset="-122"/>
                          <a:cs typeface="+mn-cs"/>
                        </a:rPr>
                        <m:t>𝑟</m:t>
                      </m:r>
                      <m:r>
                        <a:rPr lang="zh-CN" altLang="en-US" sz="1200" i="0" kern="1200">
                          <a:solidFill>
                            <a:schemeClr val="tx1"/>
                          </a:solidFill>
                          <a:latin typeface="Cambria Math" panose="02040503050406030204" pitchFamily="18" charset="0"/>
                          <a:ea typeface="宋体" panose="02010600030101010101" pitchFamily="2" charset="-122"/>
                          <a:cs typeface="+mn-cs"/>
                        </a:rPr>
                        <m:t>+</m:t>
                      </m:r>
                      <m:nary>
                        <m:naryPr>
                          <m:chr m:val="∑"/>
                          <m:limLoc m:val="undOvr"/>
                          <m:grow m:val="on"/>
                          <m:supHide m:val="on"/>
                          <m:ctrlPr>
                            <a:rPr lang="zh-CN" altLang="en-US" sz="1200" i="1" kern="1200">
                              <a:solidFill>
                                <a:schemeClr val="tx1"/>
                              </a:solidFill>
                              <a:latin typeface="Cambria Math" panose="02040503050406030204" pitchFamily="18" charset="0"/>
                              <a:ea typeface="宋体" panose="02010600030101010101" pitchFamily="2" charset="-122"/>
                              <a:cs typeface="+mn-cs"/>
                            </a:rPr>
                          </m:ctrlPr>
                        </m:naryPr>
                        <m:sub>
                          <m:r>
                            <a:rPr lang="zh-CN" altLang="en-US" sz="1200" i="1" kern="1200">
                              <a:solidFill>
                                <a:schemeClr val="tx1"/>
                              </a:solidFill>
                              <a:latin typeface="Cambria Math" panose="02040503050406030204" pitchFamily="18" charset="0"/>
                              <a:ea typeface="宋体" panose="02010600030101010101" pitchFamily="2" charset="-122"/>
                              <a:cs typeface="+mn-cs"/>
                            </a:rPr>
                            <m:t>𝑖</m:t>
                          </m:r>
                        </m:sub>
                        <m:sup/>
                        <m:e>
                          <m:sSub>
                            <m:sSubPr>
                              <m:ctrlPr>
                                <a:rPr lang="zh-CN" altLang="en-US" sz="1200" i="1" kern="1200">
                                  <a:solidFill>
                                    <a:schemeClr val="tx1"/>
                                  </a:solidFill>
                                  <a:latin typeface="Cambria Math" panose="02040503050406030204" pitchFamily="18" charset="0"/>
                                  <a:ea typeface="宋体" panose="02010600030101010101" pitchFamily="2" charset="-122"/>
                                  <a:cs typeface="+mn-cs"/>
                                </a:rPr>
                              </m:ctrlPr>
                            </m:sSubPr>
                            <m:e>
                              <m:r>
                                <a:rPr lang="zh-CN" altLang="en-US" sz="1200" i="1" kern="1200">
                                  <a:solidFill>
                                    <a:schemeClr val="tx1"/>
                                  </a:solidFill>
                                  <a:latin typeface="Cambria Math" panose="02040503050406030204" pitchFamily="18" charset="0"/>
                                  <a:ea typeface="宋体" panose="02010600030101010101" pitchFamily="2" charset="-122"/>
                                  <a:cs typeface="+mn-cs"/>
                                </a:rPr>
                                <m:t>𝑛</m:t>
                              </m:r>
                            </m:e>
                            <m:sub>
                              <m:r>
                                <a:rPr lang="zh-CN" altLang="en-US" sz="1200" i="1" kern="1200">
                                  <a:solidFill>
                                    <a:schemeClr val="tx1"/>
                                  </a:solidFill>
                                  <a:latin typeface="Cambria Math" panose="02040503050406030204" pitchFamily="18" charset="0"/>
                                  <a:ea typeface="宋体" panose="02010600030101010101" pitchFamily="2" charset="-122"/>
                                  <a:cs typeface="+mn-cs"/>
                                </a:rPr>
                                <m:t>𝑖</m:t>
                              </m:r>
                            </m:sub>
                          </m:sSub>
                        </m:e>
                      </m:nary>
                      <m:sSub>
                        <m:sSubPr>
                          <m:ctrlPr>
                            <a:rPr lang="zh-CN" altLang="en-US" sz="1200" i="1" kern="1200">
                              <a:solidFill>
                                <a:schemeClr val="tx1"/>
                              </a:solidFill>
                              <a:latin typeface="Cambria Math" panose="02040503050406030204" pitchFamily="18" charset="0"/>
                              <a:ea typeface="宋体" panose="02010600030101010101" pitchFamily="2" charset="-122"/>
                              <a:cs typeface="+mn-cs"/>
                            </a:rPr>
                          </m:ctrlPr>
                        </m:sSubPr>
                        <m:e>
                          <m:r>
                            <a:rPr lang="zh-CN" altLang="en-US" sz="1200" i="1" kern="1200">
                              <a:solidFill>
                                <a:schemeClr val="tx1"/>
                              </a:solidFill>
                              <a:latin typeface="Cambria Math" panose="02040503050406030204" pitchFamily="18" charset="0"/>
                              <a:ea typeface="宋体" panose="02010600030101010101" pitchFamily="2" charset="-122"/>
                              <a:cs typeface="+mn-cs"/>
                            </a:rPr>
                            <m:t>𝛼</m:t>
                          </m:r>
                        </m:e>
                        <m:sub>
                          <m:r>
                            <a:rPr lang="zh-CN" altLang="en-US" sz="1200" i="1" kern="1200">
                              <a:solidFill>
                                <a:schemeClr val="tx1"/>
                              </a:solidFill>
                              <a:latin typeface="Cambria Math" panose="02040503050406030204" pitchFamily="18" charset="0"/>
                              <a:ea typeface="宋体" panose="02010600030101010101" pitchFamily="2" charset="-122"/>
                              <a:cs typeface="+mn-cs"/>
                            </a:rPr>
                            <m:t>𝑖</m:t>
                          </m:r>
                        </m:sub>
                      </m:sSub>
                      <m:r>
                        <a:rPr lang="zh-CN" altLang="en-US" sz="1200" i="0" kern="1200">
                          <a:solidFill>
                            <a:schemeClr val="tx1"/>
                          </a:solidFill>
                          <a:latin typeface="Cambria Math" panose="02040503050406030204" pitchFamily="18" charset="0"/>
                          <a:ea typeface="宋体" panose="02010600030101010101" pitchFamily="2" charset="-122"/>
                          <a:cs typeface="+mn-cs"/>
                        </a:rPr>
                        <m:t>)=</m:t>
                      </m:r>
                      <m:sSup>
                        <m:sSupPr>
                          <m:ctrlPr>
                            <a:rPr lang="zh-CN" altLang="en-US" sz="1200" i="1" kern="1200">
                              <a:solidFill>
                                <a:schemeClr val="tx1"/>
                              </a:solidFill>
                              <a:latin typeface="Cambria Math" panose="02040503050406030204" pitchFamily="18" charset="0"/>
                              <a:ea typeface="宋体" panose="02010600030101010101" pitchFamily="2" charset="-122"/>
                              <a:cs typeface="+mn-cs"/>
                            </a:rPr>
                          </m:ctrlPr>
                        </m:sSupPr>
                        <m:e>
                          <m:r>
                            <a:rPr lang="zh-CN" altLang="en-US" sz="1200" i="1" kern="1200">
                              <a:solidFill>
                                <a:schemeClr val="tx1"/>
                              </a:solidFill>
                              <a:latin typeface="Cambria Math" panose="02040503050406030204" pitchFamily="18" charset="0"/>
                              <a:ea typeface="宋体" panose="02010600030101010101" pitchFamily="2" charset="-122"/>
                              <a:cs typeface="+mn-cs"/>
                            </a:rPr>
                            <m:t>𝑒</m:t>
                          </m:r>
                        </m:e>
                        <m:sup>
                          <m:r>
                            <a:rPr lang="zh-CN" altLang="en-US" sz="1200" i="1" kern="1200">
                              <a:solidFill>
                                <a:schemeClr val="tx1"/>
                              </a:solidFill>
                              <a:latin typeface="Cambria Math" panose="02040503050406030204" pitchFamily="18" charset="0"/>
                              <a:ea typeface="宋体" panose="02010600030101010101" pitchFamily="2" charset="-122"/>
                              <a:cs typeface="+mn-cs"/>
                            </a:rPr>
                            <m:t>𝑖</m:t>
                          </m:r>
                          <m:nary>
                            <m:naryPr>
                              <m:chr m:val="∑"/>
                              <m:limLoc m:val="undOvr"/>
                              <m:grow m:val="on"/>
                              <m:supHide m:val="on"/>
                              <m:ctrlPr>
                                <a:rPr lang="zh-CN" altLang="en-US" sz="1200" i="1" kern="1200">
                                  <a:solidFill>
                                    <a:schemeClr val="tx1"/>
                                  </a:solidFill>
                                  <a:latin typeface="Cambria Math" panose="02040503050406030204" pitchFamily="18" charset="0"/>
                                  <a:ea typeface="宋体" panose="02010600030101010101" pitchFamily="2" charset="-122"/>
                                  <a:cs typeface="+mn-cs"/>
                                </a:rPr>
                              </m:ctrlPr>
                            </m:naryPr>
                            <m:sub>
                              <m:r>
                                <a:rPr lang="zh-CN" altLang="en-US" sz="1200" i="1" kern="1200">
                                  <a:solidFill>
                                    <a:schemeClr val="tx1"/>
                                  </a:solidFill>
                                  <a:latin typeface="Cambria Math" panose="02040503050406030204" pitchFamily="18" charset="0"/>
                                  <a:ea typeface="宋体" panose="02010600030101010101" pitchFamily="2" charset="-122"/>
                                  <a:cs typeface="+mn-cs"/>
                                </a:rPr>
                                <m:t>𝑖</m:t>
                              </m:r>
                            </m:sub>
                            <m:sup/>
                            <m:e>
                              <m:f>
                                <m:fPr>
                                  <m:ctrlPr>
                                    <a:rPr lang="zh-CN" altLang="en-US" sz="1200" i="1" kern="1200">
                                      <a:solidFill>
                                        <a:schemeClr val="tx1"/>
                                      </a:solidFill>
                                      <a:latin typeface="Cambria Math" panose="02040503050406030204" pitchFamily="18" charset="0"/>
                                      <a:ea typeface="宋体" panose="02010600030101010101" pitchFamily="2" charset="-122"/>
                                      <a:cs typeface="+mn-cs"/>
                                    </a:rPr>
                                  </m:ctrlPr>
                                </m:fPr>
                                <m:num>
                                  <m:r>
                                    <a:rPr lang="zh-CN" altLang="en-US" sz="1200" i="0" kern="1200">
                                      <a:solidFill>
                                        <a:schemeClr val="tx1"/>
                                      </a:solidFill>
                                      <a:latin typeface="Cambria Math" panose="02040503050406030204" pitchFamily="18" charset="0"/>
                                      <a:ea typeface="宋体" panose="02010600030101010101" pitchFamily="2" charset="-122"/>
                                      <a:cs typeface="+mn-cs"/>
                                    </a:rPr>
                                    <m:t>2</m:t>
                                  </m:r>
                                  <m:r>
                                    <a:rPr lang="zh-CN" altLang="en-US" sz="1200" i="1" kern="1200">
                                      <a:solidFill>
                                        <a:schemeClr val="tx1"/>
                                      </a:solidFill>
                                      <a:latin typeface="Cambria Math" panose="02040503050406030204" pitchFamily="18" charset="0"/>
                                      <a:ea typeface="宋体" panose="02010600030101010101" pitchFamily="2" charset="-122"/>
                                      <a:cs typeface="+mn-cs"/>
                                    </a:rPr>
                                    <m:t>𝜋</m:t>
                                  </m:r>
                                </m:num>
                                <m:den>
                                  <m:sSub>
                                    <m:sSubPr>
                                      <m:ctrlPr>
                                        <a:rPr lang="zh-CN" altLang="en-US" sz="1200" i="1" kern="1200">
                                          <a:solidFill>
                                            <a:schemeClr val="tx1"/>
                                          </a:solidFill>
                                          <a:latin typeface="Cambria Math" panose="02040503050406030204" pitchFamily="18" charset="0"/>
                                          <a:ea typeface="宋体" panose="02010600030101010101" pitchFamily="2" charset="-122"/>
                                          <a:cs typeface="+mn-cs"/>
                                        </a:rPr>
                                      </m:ctrlPr>
                                    </m:sSubPr>
                                    <m:e>
                                      <m:r>
                                        <a:rPr lang="zh-CN" altLang="en-US" sz="1200" i="1" kern="1200">
                                          <a:solidFill>
                                            <a:schemeClr val="tx1"/>
                                          </a:solidFill>
                                          <a:latin typeface="Cambria Math" panose="02040503050406030204" pitchFamily="18" charset="0"/>
                                          <a:ea typeface="宋体" panose="02010600030101010101" pitchFamily="2" charset="-122"/>
                                          <a:cs typeface="+mn-cs"/>
                                        </a:rPr>
                                        <m:t>𝑁</m:t>
                                      </m:r>
                                    </m:e>
                                    <m:sub>
                                      <m:r>
                                        <a:rPr lang="zh-CN" altLang="en-US" sz="1200" i="1" kern="1200">
                                          <a:solidFill>
                                            <a:schemeClr val="tx1"/>
                                          </a:solidFill>
                                          <a:latin typeface="Cambria Math" panose="02040503050406030204" pitchFamily="18" charset="0"/>
                                          <a:ea typeface="宋体" panose="02010600030101010101" pitchFamily="2" charset="-122"/>
                                          <a:cs typeface="+mn-cs"/>
                                        </a:rPr>
                                        <m:t>𝑖</m:t>
                                      </m:r>
                                    </m:sub>
                                  </m:sSub>
                                </m:den>
                              </m:f>
                              <m:sSub>
                                <m:sSubPr>
                                  <m:ctrlPr>
                                    <a:rPr lang="zh-CN" altLang="en-US" sz="1200" i="1" kern="1200">
                                      <a:solidFill>
                                        <a:schemeClr val="tx1"/>
                                      </a:solidFill>
                                      <a:latin typeface="Cambria Math" panose="02040503050406030204" pitchFamily="18" charset="0"/>
                                      <a:ea typeface="宋体" panose="02010600030101010101" pitchFamily="2" charset="-122"/>
                                      <a:cs typeface="+mn-cs"/>
                                    </a:rPr>
                                  </m:ctrlPr>
                                </m:sSubPr>
                                <m:e>
                                  <m:r>
                                    <a:rPr lang="zh-CN" altLang="en-US" sz="1200" i="1" kern="1200">
                                      <a:solidFill>
                                        <a:schemeClr val="tx1"/>
                                      </a:solidFill>
                                      <a:latin typeface="Cambria Math" panose="02040503050406030204" pitchFamily="18" charset="0"/>
                                      <a:ea typeface="宋体" panose="02010600030101010101" pitchFamily="2" charset="-122"/>
                                      <a:cs typeface="+mn-cs"/>
                                    </a:rPr>
                                    <m:t>𝑙</m:t>
                                  </m:r>
                                </m:e>
                                <m:sub>
                                  <m:r>
                                    <a:rPr lang="zh-CN" altLang="en-US" sz="1200" i="1" kern="1200">
                                      <a:solidFill>
                                        <a:schemeClr val="tx1"/>
                                      </a:solidFill>
                                      <a:latin typeface="Cambria Math" panose="02040503050406030204" pitchFamily="18" charset="0"/>
                                      <a:ea typeface="宋体" panose="02010600030101010101" pitchFamily="2" charset="-122"/>
                                      <a:cs typeface="+mn-cs"/>
                                    </a:rPr>
                                    <m:t>𝑖</m:t>
                                  </m:r>
                                </m:sub>
                              </m:sSub>
                              <m:sSub>
                                <m:sSubPr>
                                  <m:ctrlPr>
                                    <a:rPr lang="zh-CN" altLang="en-US" sz="1200" i="1" kern="1200">
                                      <a:solidFill>
                                        <a:schemeClr val="tx1"/>
                                      </a:solidFill>
                                      <a:latin typeface="Cambria Math" panose="02040503050406030204" pitchFamily="18" charset="0"/>
                                      <a:ea typeface="宋体" panose="02010600030101010101" pitchFamily="2" charset="-122"/>
                                      <a:cs typeface="+mn-cs"/>
                                    </a:rPr>
                                  </m:ctrlPr>
                                </m:sSubPr>
                                <m:e>
                                  <m:r>
                                    <a:rPr lang="zh-CN" altLang="en-US" sz="1200" i="1" kern="1200">
                                      <a:solidFill>
                                        <a:schemeClr val="tx1"/>
                                      </a:solidFill>
                                      <a:latin typeface="Cambria Math" panose="02040503050406030204" pitchFamily="18" charset="0"/>
                                      <a:ea typeface="宋体" panose="02010600030101010101" pitchFamily="2" charset="-122"/>
                                      <a:cs typeface="+mn-cs"/>
                                    </a:rPr>
                                    <m:t>𝑛</m:t>
                                  </m:r>
                                </m:e>
                                <m:sub>
                                  <m:r>
                                    <a:rPr lang="zh-CN" altLang="en-US" sz="1200" i="1" kern="1200">
                                      <a:solidFill>
                                        <a:schemeClr val="tx1"/>
                                      </a:solidFill>
                                      <a:latin typeface="Cambria Math" panose="02040503050406030204" pitchFamily="18" charset="0"/>
                                      <a:ea typeface="宋体" panose="02010600030101010101" pitchFamily="2" charset="-122"/>
                                      <a:cs typeface="+mn-cs"/>
                                    </a:rPr>
                                    <m:t>𝑖</m:t>
                                  </m:r>
                                </m:sub>
                              </m:sSub>
                            </m:e>
                          </m:nary>
                        </m:sup>
                      </m:sSup>
                      <m:r>
                        <a:rPr lang="zh-CN" altLang="en-US" sz="1200" i="1" kern="1200">
                          <a:solidFill>
                            <a:schemeClr val="tx1"/>
                          </a:solidFill>
                          <a:latin typeface="Cambria Math" panose="02040503050406030204" pitchFamily="18" charset="0"/>
                          <a:ea typeface="宋体" panose="02010600030101010101" pitchFamily="2" charset="-122"/>
                          <a:cs typeface="+mn-cs"/>
                        </a:rPr>
                        <m:t>𝜓</m:t>
                      </m:r>
                      <m:r>
                        <a:rPr lang="zh-CN" altLang="en-US" sz="1200" i="0" kern="1200">
                          <a:solidFill>
                            <a:schemeClr val="tx1"/>
                          </a:solidFill>
                          <a:latin typeface="Cambria Math" panose="02040503050406030204" pitchFamily="18" charset="0"/>
                          <a:ea typeface="宋体" panose="02010600030101010101" pitchFamily="2" charset="-122"/>
                          <a:cs typeface="+mn-cs"/>
                        </a:rPr>
                        <m:t>(</m:t>
                      </m:r>
                      <m:r>
                        <a:rPr lang="zh-CN" altLang="en-US" sz="1200" i="1" kern="1200">
                          <a:solidFill>
                            <a:schemeClr val="tx1"/>
                          </a:solidFill>
                          <a:latin typeface="Cambria Math" panose="02040503050406030204" pitchFamily="18" charset="0"/>
                          <a:ea typeface="宋体" panose="02010600030101010101" pitchFamily="2" charset="-122"/>
                          <a:cs typeface="+mn-cs"/>
                        </a:rPr>
                        <m:t>𝑟</m:t>
                      </m:r>
                      <m:r>
                        <a:rPr lang="zh-CN" altLang="en-US" sz="1200" i="0" kern="1200">
                          <a:solidFill>
                            <a:schemeClr val="tx1"/>
                          </a:solidFill>
                          <a:latin typeface="Cambria Math" panose="02040503050406030204" pitchFamily="18" charset="0"/>
                          <a:ea typeface="宋体" panose="02010600030101010101" pitchFamily="2" charset="-122"/>
                          <a:cs typeface="+mn-cs"/>
                        </a:rPr>
                        <m:t>)=</m:t>
                      </m:r>
                      <m:sSup>
                        <m:sSupPr>
                          <m:ctrlPr>
                            <a:rPr lang="zh-CN" altLang="en-US" sz="1200" i="1" kern="1200">
                              <a:solidFill>
                                <a:schemeClr val="tx1"/>
                              </a:solidFill>
                              <a:latin typeface="Cambria Math" panose="02040503050406030204" pitchFamily="18" charset="0"/>
                              <a:ea typeface="宋体" panose="02010600030101010101" pitchFamily="2" charset="-122"/>
                              <a:cs typeface="+mn-cs"/>
                            </a:rPr>
                          </m:ctrlPr>
                        </m:sSupPr>
                        <m:e>
                          <m:r>
                            <a:rPr lang="zh-CN" altLang="en-US" sz="1200" i="1" kern="1200">
                              <a:solidFill>
                                <a:schemeClr val="tx1"/>
                              </a:solidFill>
                              <a:latin typeface="Cambria Math" panose="02040503050406030204" pitchFamily="18" charset="0"/>
                              <a:ea typeface="宋体" panose="02010600030101010101" pitchFamily="2" charset="-122"/>
                              <a:cs typeface="+mn-cs"/>
                            </a:rPr>
                            <m:t>𝑒</m:t>
                          </m:r>
                        </m:e>
                        <m:sup>
                          <m:r>
                            <a:rPr lang="zh-CN" altLang="en-US" sz="1200" i="1" kern="1200">
                              <a:solidFill>
                                <a:schemeClr val="tx1"/>
                              </a:solidFill>
                              <a:latin typeface="Cambria Math" panose="02040503050406030204" pitchFamily="18" charset="0"/>
                              <a:ea typeface="宋体" panose="02010600030101010101" pitchFamily="2" charset="-122"/>
                              <a:cs typeface="+mn-cs"/>
                            </a:rPr>
                            <m:t>𝑖𝑘</m:t>
                          </m:r>
                          <m:r>
                            <a:rPr lang="zh-CN" altLang="en-US" sz="1200" i="0" kern="1200">
                              <a:solidFill>
                                <a:schemeClr val="tx1"/>
                              </a:solidFill>
                              <a:latin typeface="Cambria Math" panose="02040503050406030204" pitchFamily="18" charset="0"/>
                              <a:ea typeface="宋体" panose="02010600030101010101" pitchFamily="2" charset="-122"/>
                              <a:cs typeface="+mn-cs"/>
                            </a:rPr>
                            <m:t>⋅</m:t>
                          </m:r>
                          <m:sSub>
                            <m:sSubPr>
                              <m:ctrlPr>
                                <a:rPr lang="zh-CN" altLang="en-US" sz="1200" i="1" kern="1200">
                                  <a:solidFill>
                                    <a:schemeClr val="tx1"/>
                                  </a:solidFill>
                                  <a:latin typeface="Cambria Math" panose="02040503050406030204" pitchFamily="18" charset="0"/>
                                  <a:ea typeface="宋体" panose="02010600030101010101" pitchFamily="2" charset="-122"/>
                                  <a:cs typeface="+mn-cs"/>
                                </a:rPr>
                              </m:ctrlPr>
                            </m:sSubPr>
                            <m:e>
                              <m:r>
                                <a:rPr lang="zh-CN" altLang="en-US" sz="1200" i="1" kern="1200">
                                  <a:solidFill>
                                    <a:schemeClr val="tx1"/>
                                  </a:solidFill>
                                  <a:latin typeface="Cambria Math" panose="02040503050406030204" pitchFamily="18" charset="0"/>
                                  <a:ea typeface="宋体" panose="02010600030101010101" pitchFamily="2" charset="-122"/>
                                  <a:cs typeface="+mn-cs"/>
                                </a:rPr>
                                <m:t>𝑅</m:t>
                              </m:r>
                            </m:e>
                            <m:sub>
                              <m:r>
                                <a:rPr lang="zh-CN" altLang="en-US" sz="1200" i="1" kern="1200">
                                  <a:solidFill>
                                    <a:schemeClr val="tx1"/>
                                  </a:solidFill>
                                  <a:latin typeface="Cambria Math" panose="02040503050406030204" pitchFamily="18" charset="0"/>
                                  <a:ea typeface="宋体" panose="02010600030101010101" pitchFamily="2" charset="-122"/>
                                  <a:cs typeface="+mn-cs"/>
                                </a:rPr>
                                <m:t>𝑛</m:t>
                              </m:r>
                            </m:sub>
                          </m:sSub>
                        </m:sup>
                      </m:sSup>
                      <m:r>
                        <a:rPr lang="zh-CN" altLang="en-US" sz="1200" i="1" kern="1200">
                          <a:solidFill>
                            <a:schemeClr val="tx1"/>
                          </a:solidFill>
                          <a:latin typeface="Cambria Math" panose="02040503050406030204" pitchFamily="18" charset="0"/>
                          <a:ea typeface="宋体" panose="02010600030101010101" pitchFamily="2" charset="-122"/>
                          <a:cs typeface="+mn-cs"/>
                        </a:rPr>
                        <m:t>𝜓</m:t>
                      </m:r>
                      <m:r>
                        <a:rPr lang="zh-CN" altLang="en-US" sz="1200" i="0" kern="1200">
                          <a:solidFill>
                            <a:schemeClr val="tx1"/>
                          </a:solidFill>
                          <a:latin typeface="Cambria Math" panose="02040503050406030204" pitchFamily="18" charset="0"/>
                          <a:ea typeface="宋体" panose="02010600030101010101" pitchFamily="2" charset="-122"/>
                          <a:cs typeface="+mn-cs"/>
                        </a:rPr>
                        <m:t>(</m:t>
                      </m:r>
                      <m:r>
                        <a:rPr lang="en-US" altLang="zh-CN" sz="1200" b="0" i="1" kern="1200" smtClean="0">
                          <a:solidFill>
                            <a:schemeClr val="tx1"/>
                          </a:solidFill>
                          <a:latin typeface="Cambria Math" panose="02040503050406030204" pitchFamily="18" charset="0"/>
                          <a:ea typeface="宋体" panose="02010600030101010101" pitchFamily="2" charset="-122"/>
                          <a:cs typeface="+mn-cs"/>
                        </a:rPr>
                        <m:t>𝑟</m:t>
                      </m:r>
                      <m:r>
                        <a:rPr lang="en-US" altLang="zh-CN" sz="1200" b="0" i="0" kern="1200" smtClean="0">
                          <a:solidFill>
                            <a:schemeClr val="tx1"/>
                          </a:solidFill>
                          <a:latin typeface="Cambria Math" panose="02040503050406030204" pitchFamily="18" charset="0"/>
                          <a:ea typeface="宋体" panose="02010600030101010101" pitchFamily="2" charset="-122"/>
                          <a:cs typeface="+mn-cs"/>
                        </a:rPr>
                        <m:t>)</m:t>
                      </m:r>
                    </m:oMath>
                  </m:oMathPara>
                </a14:m>
                <a:endParaRPr lang="en-US" altLang="zh-CN"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200" kern="1200" dirty="0">
                    <a:solidFill>
                      <a:schemeClr val="tx1"/>
                    </a:solidFill>
                    <a:effectLst/>
                    <a:latin typeface="Arial" panose="020B0604020202020204" pitchFamily="34" charset="0"/>
                    <a:ea typeface="宋体" panose="02010600030101010101" pitchFamily="2" charset="-122"/>
                    <a:cs typeface="+mn-cs"/>
                  </a:rPr>
                  <a:t>布洛赫定理得证。</a:t>
                </a:r>
              </a:p>
              <a:p>
                <a:pPr algn="l"/>
                <a:endParaRPr lang="zh-CN" altLang="en-US" dirty="0"/>
              </a:p>
            </p:txBody>
          </p:sp>
        </mc:Choice>
        <mc:Fallback xmlns="">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200" kern="1200" dirty="0">
                    <a:solidFill>
                      <a:schemeClr val="tx1"/>
                    </a:solidFill>
                    <a:effectLst/>
                    <a:latin typeface="Arial" panose="020B0604020202020204" pitchFamily="34" charset="0"/>
                    <a:ea typeface="宋体" panose="02010600030101010101" pitchFamily="2" charset="-122"/>
                    <a:cs typeface="+mn-cs"/>
                  </a:rPr>
                  <a:t>下面证明布洛赫定理。由晶格的平移对称性，设电子的概率密度</a:t>
                </a:r>
                <a:r>
                  <a:rPr lang="zh-CN" altLang="en-US" sz="1200" i="0" kern="1200">
                    <a:solidFill>
                      <a:schemeClr val="tx1"/>
                    </a:solidFill>
                    <a:latin typeface="Arial" panose="020B0604020202020204" pitchFamily="34" charset="0"/>
                    <a:ea typeface="宋体" panose="02010600030101010101" pitchFamily="2" charset="-122"/>
                    <a:cs typeface="+mn-cs"/>
                  </a:rPr>
                  <a:t>𝑛(𝑟)=〖|├ 𝜓(𝑟)|〗^2</a:t>
                </a:r>
                <a:r>
                  <a:rPr lang="zh-CN" altLang="zh-CN" sz="1200" kern="1200" dirty="0">
                    <a:solidFill>
                      <a:schemeClr val="tx1"/>
                    </a:solidFill>
                    <a:effectLst/>
                    <a:latin typeface="Arial" panose="020B0604020202020204" pitchFamily="34" charset="0"/>
                    <a:ea typeface="宋体" panose="02010600030101010101" pitchFamily="2" charset="-122"/>
                    <a:cs typeface="+mn-cs"/>
                  </a:rPr>
                  <a:t>在平移操作</a:t>
                </a:r>
                <a:r>
                  <a:rPr lang="en-US" altLang="zh-CN" sz="1200" i="1" kern="1200" dirty="0">
                    <a:solidFill>
                      <a:schemeClr val="tx1"/>
                    </a:solidFill>
                    <a:effectLst/>
                    <a:latin typeface="Arial" panose="020B0604020202020204" pitchFamily="34" charset="0"/>
                    <a:ea typeface="宋体" panose="02010600030101010101" pitchFamily="2" charset="-122"/>
                    <a:cs typeface="+mn-cs"/>
                  </a:rPr>
                  <a:t>T</a:t>
                </a:r>
                <a:r>
                  <a:rPr lang="en-US" altLang="zh-CN" sz="1200" i="1" kern="1200" baseline="-25000" dirty="0">
                    <a:solidFill>
                      <a:schemeClr val="tx1"/>
                    </a:solidFill>
                    <a:effectLst/>
                    <a:latin typeface="Arial" panose="020B0604020202020204" pitchFamily="34" charset="0"/>
                    <a:ea typeface="宋体" panose="02010600030101010101" pitchFamily="2" charset="-122"/>
                    <a:cs typeface="+mn-cs"/>
                  </a:rPr>
                  <a:t>R</a:t>
                </a:r>
                <a:r>
                  <a:rPr lang="zh-CN" altLang="zh-CN" sz="1200" kern="1200" dirty="0">
                    <a:solidFill>
                      <a:schemeClr val="tx1"/>
                    </a:solidFill>
                    <a:effectLst/>
                    <a:latin typeface="Arial" panose="020B0604020202020204" pitchFamily="34" charset="0"/>
                    <a:ea typeface="宋体" panose="02010600030101010101" pitchFamily="2" charset="-122"/>
                    <a:cs typeface="+mn-cs"/>
                  </a:rPr>
                  <a:t>下是不变的：</a:t>
                </a:r>
              </a:p>
              <a:p>
                <a:r>
                  <a:rPr lang="zh-CN" altLang="en-US" sz="1200" i="0" kern="1200">
                    <a:solidFill>
                      <a:schemeClr val="tx1"/>
                    </a:solidFill>
                    <a:latin typeface="Arial" panose="020B0604020202020204" pitchFamily="34" charset="0"/>
                    <a:ea typeface="宋体" panose="02010600030101010101" pitchFamily="2" charset="-122"/>
                    <a:cs typeface="+mn-cs"/>
                  </a:rPr>
                  <a:t>├ 𝑇_𝑅 𝑛(𝑟)=𝑛(𝑟+𝑅_𝑛^ )=𝑛(𝑟)</a:t>
                </a:r>
                <a:endParaRPr lang="en-US" altLang="zh-CN"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200" kern="1200" dirty="0">
                    <a:solidFill>
                      <a:schemeClr val="tx1"/>
                    </a:solidFill>
                    <a:effectLst/>
                    <a:latin typeface="Arial" panose="020B0604020202020204" pitchFamily="34" charset="0"/>
                    <a:ea typeface="宋体" panose="02010600030101010101" pitchFamily="2" charset="-122"/>
                    <a:cs typeface="+mn-cs"/>
                  </a:rPr>
                  <a:t>这里</a:t>
                </a:r>
              </a:p>
              <a:p>
                <a:pPr algn="ctr"/>
                <a:r>
                  <a:rPr lang="zh-CN" altLang="en-US" sz="1200" i="0" kern="1200">
                    <a:solidFill>
                      <a:schemeClr val="tx1"/>
                    </a:solidFill>
                    <a:latin typeface="Arial" panose="020B0604020202020204" pitchFamily="34" charset="0"/>
                    <a:ea typeface="宋体" panose="02010600030101010101" pitchFamily="2" charset="-122"/>
                    <a:cs typeface="+mn-cs"/>
                  </a:rPr>
                  <a:t>𝑅_𝑛=∑129_𝑖▒𝑛_𝑖  𝛼_𝑖</a:t>
                </a:r>
                <a:r>
                  <a:rPr lang="zh-CN" altLang="en-US" dirty="0"/>
                  <a:t>，</a:t>
                </a:r>
                <a:r>
                  <a:rPr lang="zh-CN" altLang="en-US" sz="1200" i="0" kern="1200">
                    <a:solidFill>
                      <a:schemeClr val="tx1"/>
                    </a:solidFill>
                    <a:latin typeface="Arial" panose="020B0604020202020204" pitchFamily="34" charset="0"/>
                    <a:ea typeface="宋体" panose="02010600030101010101" pitchFamily="2" charset="-122"/>
                    <a:cs typeface="+mn-cs"/>
                  </a:rPr>
                  <a:t>(𝑖=𝑥,𝑦,𝑧)</a:t>
                </a:r>
                <a:endParaRPr lang="en-US" altLang="zh-CN"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200" kern="1200" dirty="0">
                    <a:solidFill>
                      <a:schemeClr val="tx1"/>
                    </a:solidFill>
                    <a:effectLst/>
                    <a:latin typeface="Arial" panose="020B0604020202020204" pitchFamily="34" charset="0"/>
                    <a:ea typeface="宋体" panose="02010600030101010101" pitchFamily="2" charset="-122"/>
                    <a:cs typeface="+mn-cs"/>
                  </a:rPr>
                  <a:t>因此，在相邻原胞中相应位置的波函数应该就差一个简单相位系数（即模的平方是一样的，相位不一定一样）：</a:t>
                </a:r>
              </a:p>
              <a:p>
                <a:pPr algn="l"/>
                <a:r>
                  <a:rPr lang="zh-CN" altLang="en-US" sz="1200" i="0" kern="1200">
                    <a:solidFill>
                      <a:schemeClr val="tx1"/>
                    </a:solidFill>
                    <a:latin typeface="Arial" panose="020B0604020202020204" pitchFamily="34" charset="0"/>
                    <a:ea typeface="宋体" panose="02010600030101010101" pitchFamily="2" charset="-122"/>
                    <a:cs typeface="+mn-cs"/>
                  </a:rPr>
                  <a:t>├ 𝜓(𝑟+𝛼_𝑖)=𝑒^(𝑖𝜃_𝑖^  ) 𝜓(𝑟)</a:t>
                </a:r>
                <a:endParaRPr lang="en-US" altLang="zh-CN"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200" kern="1200" dirty="0">
                    <a:solidFill>
                      <a:schemeClr val="tx1"/>
                    </a:solidFill>
                    <a:effectLst/>
                    <a:latin typeface="Arial" panose="020B0604020202020204" pitchFamily="34" charset="0"/>
                    <a:ea typeface="宋体" panose="02010600030101010101" pitchFamily="2" charset="-122"/>
                    <a:cs typeface="+mn-cs"/>
                  </a:rPr>
                  <a:t>由式（</a:t>
                </a:r>
                <a:r>
                  <a:rPr lang="en-US" altLang="zh-CN" sz="1200" kern="1200" dirty="0">
                    <a:solidFill>
                      <a:schemeClr val="tx1"/>
                    </a:solidFill>
                    <a:effectLst/>
                    <a:latin typeface="Arial" panose="020B0604020202020204" pitchFamily="34" charset="0"/>
                    <a:ea typeface="宋体" panose="02010600030101010101" pitchFamily="2" charset="-122"/>
                    <a:cs typeface="+mn-cs"/>
                  </a:rPr>
                  <a:t>3-15</a:t>
                </a:r>
                <a:r>
                  <a:rPr lang="zh-CN" altLang="zh-CN" sz="1200" kern="1200" dirty="0">
                    <a:solidFill>
                      <a:schemeClr val="tx1"/>
                    </a:solidFill>
                    <a:effectLst/>
                    <a:latin typeface="Arial" panose="020B0604020202020204" pitchFamily="34" charset="0"/>
                    <a:ea typeface="宋体" panose="02010600030101010101" pitchFamily="2" charset="-122"/>
                    <a:cs typeface="+mn-cs"/>
                  </a:rPr>
                  <a:t>）周期性边界条件（波恩</a:t>
                </a:r>
                <a:r>
                  <a:rPr lang="en-US" altLang="zh-CN" sz="1200" kern="1200" dirty="0">
                    <a:solidFill>
                      <a:schemeClr val="tx1"/>
                    </a:solidFill>
                    <a:effectLst/>
                    <a:latin typeface="Arial" panose="020B0604020202020204" pitchFamily="34" charset="0"/>
                    <a:ea typeface="宋体" panose="02010600030101010101" pitchFamily="2" charset="-122"/>
                    <a:cs typeface="+mn-cs"/>
                  </a:rPr>
                  <a:t>-</a:t>
                </a:r>
                <a:r>
                  <a:rPr lang="zh-CN" altLang="zh-CN" sz="1200" kern="1200" dirty="0">
                    <a:solidFill>
                      <a:schemeClr val="tx1"/>
                    </a:solidFill>
                    <a:effectLst/>
                    <a:latin typeface="Arial" panose="020B0604020202020204" pitchFamily="34" charset="0"/>
                    <a:ea typeface="宋体" panose="02010600030101010101" pitchFamily="2" charset="-122"/>
                    <a:cs typeface="+mn-cs"/>
                  </a:rPr>
                  <a:t>卡门条件）可知： </a:t>
                </a:r>
              </a:p>
              <a:p>
                <a:pPr algn="l"/>
                <a:r>
                  <a:rPr lang="zh-CN" altLang="en-US" sz="1200" i="0" kern="1200">
                    <a:solidFill>
                      <a:schemeClr val="tx1"/>
                    </a:solidFill>
                    <a:latin typeface="Arial" panose="020B0604020202020204" pitchFamily="34" charset="0"/>
                    <a:ea typeface="宋体" panose="02010600030101010101" pitchFamily="2" charset="-122"/>
                    <a:cs typeface="+mn-cs"/>
                  </a:rPr>
                  <a:t>𝑒^(𝑖𝑁_𝑖 𝜃_𝑖^  )=1</a:t>
                </a:r>
                <a:endParaRPr lang="en-US" altLang="zh-CN"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200" kern="1200" dirty="0">
                    <a:solidFill>
                      <a:schemeClr val="tx1"/>
                    </a:solidFill>
                    <a:effectLst/>
                    <a:latin typeface="Arial" panose="020B0604020202020204" pitchFamily="34" charset="0"/>
                    <a:ea typeface="宋体" panose="02010600030101010101" pitchFamily="2" charset="-122"/>
                    <a:cs typeface="+mn-cs"/>
                  </a:rPr>
                  <a:t>因此有：</a:t>
                </a:r>
              </a:p>
              <a:p>
                <a:pPr algn="l"/>
                <a:r>
                  <a:rPr lang="zh-CN" altLang="en-US" sz="1200" i="0" kern="1200">
                    <a:solidFill>
                      <a:schemeClr val="tx1"/>
                    </a:solidFill>
                    <a:latin typeface="Arial" panose="020B0604020202020204" pitchFamily="34" charset="0"/>
                    <a:ea typeface="宋体" panose="02010600030101010101" pitchFamily="2" charset="-122"/>
                    <a:cs typeface="+mn-cs"/>
                  </a:rPr>
                  <a:t>├ 𝜃_𝑖=2𝜋/𝑁_𝑖  𝑙_𝑖 ■(&amp;)(𝑙_𝑖^  为整数)</a:t>
                </a:r>
                <a:endParaRPr lang="en-US" altLang="zh-CN"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200" kern="1200" dirty="0">
                    <a:solidFill>
                      <a:schemeClr val="tx1"/>
                    </a:solidFill>
                    <a:effectLst/>
                    <a:latin typeface="Arial" panose="020B0604020202020204" pitchFamily="34" charset="0"/>
                    <a:ea typeface="宋体" panose="02010600030101010101" pitchFamily="2" charset="-122"/>
                    <a:cs typeface="+mn-cs"/>
                  </a:rPr>
                  <a:t>由式（</a:t>
                </a:r>
                <a:r>
                  <a:rPr lang="en-US" altLang="zh-CN" sz="1200" kern="1200" dirty="0">
                    <a:solidFill>
                      <a:schemeClr val="tx1"/>
                    </a:solidFill>
                    <a:effectLst/>
                    <a:latin typeface="Arial" panose="020B0604020202020204" pitchFamily="34" charset="0"/>
                    <a:ea typeface="宋体" panose="02010600030101010101" pitchFamily="2" charset="-122"/>
                    <a:cs typeface="+mn-cs"/>
                  </a:rPr>
                  <a:t>3-21</a:t>
                </a:r>
                <a:r>
                  <a:rPr lang="zh-CN" altLang="zh-CN" sz="1200" kern="1200" dirty="0">
                    <a:solidFill>
                      <a:schemeClr val="tx1"/>
                    </a:solidFill>
                    <a:effectLst/>
                    <a:latin typeface="Arial" panose="020B0604020202020204" pitchFamily="34" charset="0"/>
                    <a:ea typeface="宋体" panose="02010600030101010101" pitchFamily="2" charset="-122"/>
                    <a:cs typeface="+mn-cs"/>
                  </a:rPr>
                  <a:t>）和（</a:t>
                </a:r>
                <a:r>
                  <a:rPr lang="en-US" altLang="zh-CN" sz="1200" kern="1200" dirty="0">
                    <a:solidFill>
                      <a:schemeClr val="tx1"/>
                    </a:solidFill>
                    <a:effectLst/>
                    <a:latin typeface="Arial" panose="020B0604020202020204" pitchFamily="34" charset="0"/>
                    <a:ea typeface="宋体" panose="02010600030101010101" pitchFamily="2" charset="-122"/>
                    <a:cs typeface="+mn-cs"/>
                  </a:rPr>
                  <a:t>3-40</a:t>
                </a:r>
                <a:r>
                  <a:rPr lang="zh-CN" altLang="zh-CN" sz="1200" kern="1200" dirty="0">
                    <a:solidFill>
                      <a:schemeClr val="tx1"/>
                    </a:solidFill>
                    <a:effectLst/>
                    <a:latin typeface="Arial" panose="020B0604020202020204" pitchFamily="34" charset="0"/>
                    <a:ea typeface="宋体" panose="02010600030101010101" pitchFamily="2" charset="-122"/>
                    <a:cs typeface="+mn-cs"/>
                  </a:rPr>
                  <a:t>），得：</a:t>
                </a:r>
              </a:p>
              <a:p>
                <a:pPr algn="l"/>
                <a:r>
                  <a:rPr lang="zh-CN" altLang="en-US" sz="1200" i="0" kern="1200">
                    <a:solidFill>
                      <a:schemeClr val="tx1"/>
                    </a:solidFill>
                    <a:latin typeface="Arial" panose="020B0604020202020204" pitchFamily="34" charset="0"/>
                    <a:ea typeface="宋体" panose="02010600030101010101" pitchFamily="2" charset="-122"/>
                    <a:cs typeface="+mn-cs"/>
                  </a:rPr>
                  <a:t>├ 𝜓(𝑟+𝑅_𝑛)=𝜓(𝑟+∑129_𝑖▒𝑛_𝑖  𝛼_𝑖)=𝑒^(𝑖∑129_𝑖▒〖2𝜋/𝑁_𝑖  𝑙_𝑖 𝑛_𝑖 〗) 𝜓(𝑟)=𝑒^(𝑖𝑘⋅𝑅_𝑛 ) 𝜓(𝑟)</a:t>
                </a:r>
                <a:endParaRPr lang="en-US" altLang="zh-CN"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200" kern="1200" dirty="0">
                    <a:solidFill>
                      <a:schemeClr val="tx1"/>
                    </a:solidFill>
                    <a:effectLst/>
                    <a:latin typeface="Arial" panose="020B0604020202020204" pitchFamily="34" charset="0"/>
                    <a:ea typeface="宋体" panose="02010600030101010101" pitchFamily="2" charset="-122"/>
                    <a:cs typeface="+mn-cs"/>
                  </a:rPr>
                  <a:t>式（</a:t>
                </a:r>
                <a:r>
                  <a:rPr lang="en-US" altLang="zh-CN" sz="1200" kern="1200" dirty="0">
                    <a:solidFill>
                      <a:schemeClr val="tx1"/>
                    </a:solidFill>
                    <a:effectLst/>
                    <a:latin typeface="Arial" panose="020B0604020202020204" pitchFamily="34" charset="0"/>
                    <a:ea typeface="宋体" panose="02010600030101010101" pitchFamily="2" charset="-122"/>
                    <a:cs typeface="+mn-cs"/>
                  </a:rPr>
                  <a:t>3-35</a:t>
                </a:r>
                <a:r>
                  <a:rPr lang="zh-CN" altLang="zh-CN" sz="1200" kern="1200" dirty="0">
                    <a:solidFill>
                      <a:schemeClr val="tx1"/>
                    </a:solidFill>
                    <a:effectLst/>
                    <a:latin typeface="Arial" panose="020B0604020202020204" pitchFamily="34" charset="0"/>
                    <a:ea typeface="宋体" panose="02010600030101010101" pitchFamily="2" charset="-122"/>
                    <a:cs typeface="+mn-cs"/>
                  </a:rPr>
                  <a:t>）的布洛赫定理得证。</a:t>
                </a:r>
              </a:p>
              <a:p>
                <a:pPr algn="l"/>
                <a:endParaRPr lang="zh-CN" altLang="en-US" dirty="0"/>
              </a:p>
            </p:txBody>
          </p:sp>
        </mc:Fallback>
      </mc:AlternateContent>
      <p:sp>
        <p:nvSpPr>
          <p:cNvPr id="4" name="灯片编号占位符 3"/>
          <p:cNvSpPr>
            <a:spLocks noGrp="1"/>
          </p:cNvSpPr>
          <p:nvPr>
            <p:ph type="sldNum" sz="quarter" idx="5"/>
          </p:nvPr>
        </p:nvSpPr>
        <p:spPr/>
        <p:txBody>
          <a:bodyPr/>
          <a:lstStyle/>
          <a:p>
            <a:fld id="{8AAA2DB7-8973-4964-8E83-0FC396AC9B6B}" type="slidenum">
              <a:rPr lang="en-US" altLang="zh-CN" smtClean="0"/>
              <a:t>36</a:t>
            </a:fld>
            <a:endParaRPr lang="en-US" altLang="zh-CN"/>
          </a:p>
        </p:txBody>
      </p:sp>
    </p:spTree>
    <p:extLst>
      <p:ext uri="{BB962C8B-B14F-4D97-AF65-F5344CB8AC3E}">
        <p14:creationId xmlns:p14="http://schemas.microsoft.com/office/powerpoint/2010/main" val="40455079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effectLst/>
                <a:latin typeface="Arial" panose="020B0604020202020204" pitchFamily="34" charset="0"/>
                <a:ea typeface="宋体" panose="02010600030101010101" pitchFamily="2" charset="-122"/>
                <a:cs typeface="+mn-cs"/>
              </a:rPr>
              <a:t>可以看到，</a:t>
            </a:r>
            <a:r>
              <a:rPr lang="zh-CN" altLang="zh-CN" sz="1200" kern="1200" dirty="0">
                <a:solidFill>
                  <a:schemeClr val="tx1"/>
                </a:solidFill>
                <a:effectLst/>
                <a:latin typeface="Arial" panose="020B0604020202020204" pitchFamily="34" charset="0"/>
                <a:ea typeface="宋体" panose="02010600030101010101" pitchFamily="2" charset="-122"/>
                <a:cs typeface="+mn-cs"/>
              </a:rPr>
              <a:t>布洛赫定理</a:t>
            </a:r>
            <a:r>
              <a:rPr lang="zh-CN" altLang="en-US" sz="1200" kern="1200" dirty="0">
                <a:solidFill>
                  <a:schemeClr val="tx1"/>
                </a:solidFill>
                <a:effectLst/>
                <a:latin typeface="Arial" panose="020B0604020202020204" pitchFamily="34" charset="0"/>
                <a:ea typeface="宋体" panose="02010600030101010101" pitchFamily="2" charset="-122"/>
                <a:cs typeface="+mn-cs"/>
              </a:rPr>
              <a:t>的两种表述是等价的。</a:t>
            </a:r>
            <a:endParaRPr lang="zh-CN" altLang="en-US" dirty="0"/>
          </a:p>
        </p:txBody>
      </p:sp>
      <p:sp>
        <p:nvSpPr>
          <p:cNvPr id="4" name="灯片编号占位符 3"/>
          <p:cNvSpPr>
            <a:spLocks noGrp="1"/>
          </p:cNvSpPr>
          <p:nvPr>
            <p:ph type="sldNum" sz="quarter" idx="5"/>
          </p:nvPr>
        </p:nvSpPr>
        <p:spPr/>
        <p:txBody>
          <a:bodyPr/>
          <a:lstStyle/>
          <a:p>
            <a:fld id="{8AAA2DB7-8973-4964-8E83-0FC396AC9B6B}" type="slidenum">
              <a:rPr lang="en-US" altLang="zh-CN" smtClean="0"/>
              <a:t>37</a:t>
            </a:fld>
            <a:endParaRPr lang="en-US" altLang="zh-CN"/>
          </a:p>
        </p:txBody>
      </p:sp>
    </p:spTree>
    <p:extLst>
      <p:ext uri="{BB962C8B-B14F-4D97-AF65-F5344CB8AC3E}">
        <p14:creationId xmlns:p14="http://schemas.microsoft.com/office/powerpoint/2010/main" val="339810317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lvl="1" eaLnBrk="1" hangingPunct="1"/>
                <a:r>
                  <a:rPr lang="zh-CN" altLang="en-US" sz="2400" b="0" kern="1200" dirty="0">
                    <a:solidFill>
                      <a:schemeClr val="tx1"/>
                    </a:solidFill>
                    <a:ea typeface="宋体" panose="02010600030101010101" pitchFamily="2" charset="-122"/>
                    <a:cs typeface="+mn-cs"/>
                  </a:rPr>
                  <a:t>布洛赫</a:t>
                </a:r>
                <a14:m>
                  <m:oMath xmlns:m="http://schemas.openxmlformats.org/officeDocument/2006/math">
                    <m:r>
                      <a:rPr lang="zh-CN" altLang="en-US" sz="2400" b="0" i="1" kern="1200" smtClean="0">
                        <a:solidFill>
                          <a:schemeClr val="tx1"/>
                        </a:solidFill>
                        <a:latin typeface="Cambria Math" panose="02040503050406030204" pitchFamily="18" charset="0"/>
                        <a:ea typeface="宋体" panose="02010600030101010101" pitchFamily="2" charset="-122"/>
                        <a:cs typeface="+mn-cs"/>
                      </a:rPr>
                      <m:t>函数</m:t>
                    </m:r>
                    <m:r>
                      <a:rPr lang="en-US" altLang="zh-CN" sz="2400" b="0" i="1" kern="1200" smtClean="0">
                        <a:solidFill>
                          <a:schemeClr val="tx1"/>
                        </a:solidFill>
                        <a:latin typeface="Cambria Math" panose="02040503050406030204" pitchFamily="18" charset="0"/>
                        <a:ea typeface="宋体" panose="02010600030101010101" pitchFamily="2" charset="-122"/>
                        <a:cs typeface="+mn-cs"/>
                      </a:rPr>
                      <m:t> </m:t>
                    </m:r>
                    <m:d>
                      <m:dPr>
                        <m:begChr m:val=""/>
                        <m:ctrlPr>
                          <a:rPr lang="zh-CN" altLang="en-US" sz="2400" b="0" i="1" kern="1200" smtClean="0">
                            <a:solidFill>
                              <a:schemeClr val="tx1"/>
                            </a:solidFill>
                            <a:latin typeface="Cambria Math" panose="02040503050406030204" pitchFamily="18" charset="0"/>
                            <a:ea typeface="宋体" panose="02010600030101010101" pitchFamily="2" charset="-122"/>
                            <a:cs typeface="+mn-cs"/>
                          </a:rPr>
                        </m:ctrlPr>
                      </m:dPr>
                      <m:e>
                        <m:r>
                          <a:rPr lang="zh-CN" altLang="en-US" sz="2400" b="0" i="1" kern="1200" smtClean="0">
                            <a:solidFill>
                              <a:schemeClr val="tx1"/>
                            </a:solidFill>
                            <a:latin typeface="Cambria Math" panose="02040503050406030204" pitchFamily="18" charset="0"/>
                            <a:ea typeface="宋体" panose="02010600030101010101" pitchFamily="2" charset="-122"/>
                            <a:cs typeface="+mn-cs"/>
                          </a:rPr>
                          <m:t>𝜓</m:t>
                        </m:r>
                        <m:r>
                          <a:rPr lang="zh-CN" altLang="en-US" sz="2400" b="0" i="0" kern="1200">
                            <a:solidFill>
                              <a:schemeClr val="tx1"/>
                            </a:solidFill>
                            <a:latin typeface="Cambria Math" panose="02040503050406030204" pitchFamily="18" charset="0"/>
                            <a:ea typeface="宋体" panose="02010600030101010101" pitchFamily="2" charset="-122"/>
                            <a:cs typeface="+mn-cs"/>
                          </a:rPr>
                          <m:t>(</m:t>
                        </m:r>
                        <m:r>
                          <a:rPr lang="zh-CN" altLang="en-US" sz="2400" b="0" i="1" kern="1200">
                            <a:solidFill>
                              <a:schemeClr val="tx1"/>
                            </a:solidFill>
                            <a:latin typeface="Cambria Math" panose="02040503050406030204" pitchFamily="18" charset="0"/>
                            <a:ea typeface="宋体" panose="02010600030101010101" pitchFamily="2" charset="-122"/>
                            <a:cs typeface="+mn-cs"/>
                          </a:rPr>
                          <m:t>𝑟</m:t>
                        </m:r>
                        <m:r>
                          <a:rPr lang="zh-CN" altLang="en-US" sz="2400" b="0" i="0" kern="1200">
                            <a:solidFill>
                              <a:schemeClr val="tx1"/>
                            </a:solidFill>
                            <a:latin typeface="Cambria Math" panose="02040503050406030204" pitchFamily="18" charset="0"/>
                            <a:ea typeface="宋体" panose="02010600030101010101" pitchFamily="2" charset="-122"/>
                            <a:cs typeface="+mn-cs"/>
                          </a:rPr>
                          <m:t>)=</m:t>
                        </m:r>
                        <m:sSup>
                          <m:sSupPr>
                            <m:ctrlPr>
                              <a:rPr lang="zh-CN" altLang="en-US" sz="2400" b="0" i="1" kern="1200">
                                <a:solidFill>
                                  <a:schemeClr val="tx1"/>
                                </a:solidFill>
                                <a:latin typeface="Cambria Math" panose="02040503050406030204" pitchFamily="18" charset="0"/>
                                <a:ea typeface="宋体" panose="02010600030101010101" pitchFamily="2" charset="-122"/>
                                <a:cs typeface="+mn-cs"/>
                              </a:rPr>
                            </m:ctrlPr>
                          </m:sSupPr>
                          <m:e>
                            <m:r>
                              <a:rPr lang="zh-CN" altLang="en-US" sz="2400" b="0" i="1" kern="1200">
                                <a:solidFill>
                                  <a:schemeClr val="tx1"/>
                                </a:solidFill>
                                <a:latin typeface="Cambria Math" panose="02040503050406030204" pitchFamily="18" charset="0"/>
                                <a:ea typeface="宋体" panose="02010600030101010101" pitchFamily="2" charset="-122"/>
                                <a:cs typeface="+mn-cs"/>
                              </a:rPr>
                              <m:t>𝑒</m:t>
                            </m:r>
                          </m:e>
                          <m:sup>
                            <m:r>
                              <a:rPr lang="zh-CN" altLang="en-US" sz="2400" b="0" i="1" kern="1200">
                                <a:solidFill>
                                  <a:schemeClr val="tx1"/>
                                </a:solidFill>
                                <a:latin typeface="Cambria Math" panose="02040503050406030204" pitchFamily="18" charset="0"/>
                                <a:ea typeface="宋体" panose="02010600030101010101" pitchFamily="2" charset="-122"/>
                                <a:cs typeface="+mn-cs"/>
                              </a:rPr>
                              <m:t>𝑖𝑘</m:t>
                            </m:r>
                            <m:r>
                              <a:rPr lang="zh-CN" altLang="en-US" sz="2400" b="0" i="0" kern="1200">
                                <a:solidFill>
                                  <a:schemeClr val="tx1"/>
                                </a:solidFill>
                                <a:latin typeface="Cambria Math" panose="02040503050406030204" pitchFamily="18" charset="0"/>
                                <a:ea typeface="宋体" panose="02010600030101010101" pitchFamily="2" charset="-122"/>
                                <a:cs typeface="+mn-cs"/>
                              </a:rPr>
                              <m:t>⋅</m:t>
                            </m:r>
                            <m:r>
                              <a:rPr lang="zh-CN" altLang="en-US" sz="2400" b="0" i="1" kern="1200">
                                <a:solidFill>
                                  <a:schemeClr val="tx1"/>
                                </a:solidFill>
                                <a:latin typeface="Cambria Math" panose="02040503050406030204" pitchFamily="18" charset="0"/>
                                <a:ea typeface="宋体" panose="02010600030101010101" pitchFamily="2" charset="-122"/>
                                <a:cs typeface="+mn-cs"/>
                              </a:rPr>
                              <m:t>𝑟</m:t>
                            </m:r>
                          </m:sup>
                        </m:sSup>
                        <m:r>
                          <a:rPr lang="zh-CN" altLang="en-US" sz="2400" b="0" i="1" kern="1200">
                            <a:solidFill>
                              <a:schemeClr val="tx1"/>
                            </a:solidFill>
                            <a:latin typeface="Cambria Math" panose="02040503050406030204" pitchFamily="18" charset="0"/>
                            <a:ea typeface="宋体" panose="02010600030101010101" pitchFamily="2" charset="-122"/>
                            <a:cs typeface="+mn-cs"/>
                          </a:rPr>
                          <m:t>𝑢</m:t>
                        </m:r>
                        <m:r>
                          <a:rPr lang="zh-CN" altLang="en-US" sz="2400" b="0" i="0" kern="1200">
                            <a:solidFill>
                              <a:schemeClr val="tx1"/>
                            </a:solidFill>
                            <a:latin typeface="Cambria Math" panose="02040503050406030204" pitchFamily="18" charset="0"/>
                            <a:ea typeface="宋体" panose="02010600030101010101" pitchFamily="2" charset="-122"/>
                            <a:cs typeface="+mn-cs"/>
                          </a:rPr>
                          <m:t>(</m:t>
                        </m:r>
                        <m:r>
                          <a:rPr lang="zh-CN" altLang="en-US" sz="2400" b="0" i="1" kern="1200">
                            <a:solidFill>
                              <a:schemeClr val="tx1"/>
                            </a:solidFill>
                            <a:latin typeface="Cambria Math" panose="02040503050406030204" pitchFamily="18" charset="0"/>
                            <a:ea typeface="宋体" panose="02010600030101010101" pitchFamily="2" charset="-122"/>
                            <a:cs typeface="+mn-cs"/>
                          </a:rPr>
                          <m:t>𝑟</m:t>
                        </m:r>
                      </m:e>
                    </m:d>
                  </m:oMath>
                </a14:m>
                <a:r>
                  <a:rPr lang="zh-CN" altLang="en-US" sz="2400" b="0" dirty="0">
                    <a:latin typeface="Times New Roman" panose="02020603050405020304" pitchFamily="18" charset="0"/>
                    <a:ea typeface="微软雅黑" panose="020B0503020204020204" pitchFamily="34" charset="-122"/>
                  </a:rPr>
                  <a:t> 的平面波部分描述的是自由粒子在晶体中传播的行波，平面波因子反映了电子在各个原胞之间的</a:t>
                </a:r>
                <a:r>
                  <a:rPr lang="zh-CN" altLang="en-US" sz="2400" b="0" dirty="0">
                    <a:solidFill>
                      <a:srgbClr val="FF0000"/>
                    </a:solidFill>
                    <a:latin typeface="Times New Roman" panose="02020603050405020304" pitchFamily="18" charset="0"/>
                    <a:ea typeface="微软雅黑" panose="020B0503020204020204" pitchFamily="34" charset="-122"/>
                  </a:rPr>
                  <a:t>共有化运动，</a:t>
                </a:r>
                <a:endParaRPr lang="en-US" altLang="zh-CN" sz="2400" b="0" dirty="0">
                  <a:solidFill>
                    <a:srgbClr val="FF0000"/>
                  </a:solidFill>
                  <a:latin typeface="Times New Roman" panose="02020603050405020304" pitchFamily="18" charset="0"/>
                  <a:ea typeface="微软雅黑" panose="020B0503020204020204" pitchFamily="34" charset="-122"/>
                </a:endParaRPr>
              </a:p>
              <a:p>
                <a:pPr marL="0" marR="0" lvl="1" indent="0" algn="l" defTabSz="914400" rtl="0" eaLnBrk="1" fontAlgn="base" latinLnBrk="0" hangingPunct="1">
                  <a:lnSpc>
                    <a:spcPct val="100000"/>
                  </a:lnSpc>
                  <a:spcBef>
                    <a:spcPct val="30000"/>
                  </a:spcBef>
                  <a:spcAft>
                    <a:spcPct val="0"/>
                  </a:spcAft>
                  <a:buClrTx/>
                  <a:buSzTx/>
                  <a:buFontTx/>
                  <a:buNone/>
                  <a:tabLst/>
                  <a:defRPr/>
                </a:pPr>
                <a:r>
                  <a:rPr lang="zh-CN" altLang="en-US" sz="2400" b="0" dirty="0">
                    <a:latin typeface="Times New Roman" panose="02020603050405020304" pitchFamily="18" charset="0"/>
                    <a:ea typeface="微软雅黑" panose="020B0503020204020204" pitchFamily="34" charset="-122"/>
                  </a:rPr>
                  <a:t>周期函数使得其振幅由一个原胞到另外一个原胞周期性地振荡，反映了单个原胞中电子的运动。</a:t>
                </a:r>
              </a:p>
              <a:p>
                <a:pPr marL="0" lvl="1" eaLnBrk="1" hangingPunct="1"/>
                <a:endParaRPr lang="zh-CN" altLang="en-US" sz="2400" b="1" dirty="0">
                  <a:solidFill>
                    <a:srgbClr val="FF0000"/>
                  </a:solidFill>
                  <a:latin typeface="Times New Roman" panose="02020603050405020304" pitchFamily="18" charset="0"/>
                  <a:ea typeface="微软雅黑" panose="020B0503020204020204" pitchFamily="34" charset="-122"/>
                </a:endParaRPr>
              </a:p>
              <a:p>
                <a:endParaRPr lang="zh-CN" altLang="en-US" dirty="0"/>
              </a:p>
            </p:txBody>
          </p:sp>
        </mc:Choice>
        <mc:Fallback xmlns="">
          <p:sp>
            <p:nvSpPr>
              <p:cNvPr id="3" name="备注占位符 2"/>
              <p:cNvSpPr>
                <a:spLocks noGrp="1"/>
              </p:cNvSpPr>
              <p:nvPr>
                <p:ph type="body" idx="1"/>
              </p:nvPr>
            </p:nvSpPr>
            <p:spPr/>
            <p:txBody>
              <a:bodyPr/>
              <a:lstStyle/>
              <a:p>
                <a:pPr marL="0" lvl="1" eaLnBrk="1" hangingPunct="1"/>
                <a:r>
                  <a:rPr lang="zh-CN" altLang="en-US" sz="2400" b="0" kern="1200" dirty="0">
                    <a:solidFill>
                      <a:schemeClr val="tx1"/>
                    </a:solidFill>
                    <a:ea typeface="宋体" panose="02010600030101010101" pitchFamily="2" charset="-122"/>
                    <a:cs typeface="+mn-cs"/>
                  </a:rPr>
                  <a:t>布洛赫</a:t>
                </a:r>
                <a:r>
                  <a:rPr lang="zh-CN" altLang="en-US" sz="2400" b="0" i="0" kern="1200">
                    <a:solidFill>
                      <a:schemeClr val="tx1"/>
                    </a:solidFill>
                    <a:latin typeface="Cambria Math" panose="02040503050406030204" pitchFamily="18" charset="0"/>
                    <a:ea typeface="宋体" panose="02010600030101010101" pitchFamily="2" charset="-122"/>
                    <a:cs typeface="+mn-cs"/>
                  </a:rPr>
                  <a:t>函数</a:t>
                </a:r>
                <a:r>
                  <a:rPr lang="en-US" altLang="zh-CN" sz="2400" b="0" i="0" kern="1200">
                    <a:solidFill>
                      <a:schemeClr val="tx1"/>
                    </a:solidFill>
                    <a:latin typeface="Cambria Math" panose="02040503050406030204" pitchFamily="18" charset="0"/>
                    <a:ea typeface="宋体" panose="02010600030101010101" pitchFamily="2" charset="-122"/>
                    <a:cs typeface="+mn-cs"/>
                  </a:rPr>
                  <a:t> </a:t>
                </a:r>
                <a:r>
                  <a:rPr lang="zh-CN" altLang="en-US" sz="2400" b="0" i="0" kern="1200">
                    <a:solidFill>
                      <a:schemeClr val="tx1"/>
                    </a:solidFill>
                    <a:latin typeface="Cambria Math" panose="02040503050406030204" pitchFamily="18" charset="0"/>
                    <a:ea typeface="宋体" panose="02010600030101010101" pitchFamily="2" charset="-122"/>
                    <a:cs typeface="+mn-cs"/>
                  </a:rPr>
                  <a:t>├ 𝜓(𝑟)=𝑒^(𝑖𝑘⋅𝑟) 𝑢(𝑟)</a:t>
                </a:r>
                <a:r>
                  <a:rPr lang="zh-CN" altLang="en-US" sz="2400" b="0" dirty="0">
                    <a:latin typeface="Times New Roman" panose="02020603050405020304" pitchFamily="18" charset="0"/>
                    <a:ea typeface="微软雅黑" panose="020B0503020204020204" pitchFamily="34" charset="-122"/>
                  </a:rPr>
                  <a:t> 的平面波部分描述的是自由粒子在晶体中传播的行波，平面波因子反映了电子在各个原胞之间的</a:t>
                </a:r>
                <a:r>
                  <a:rPr lang="zh-CN" altLang="en-US" sz="2400" b="0" dirty="0">
                    <a:solidFill>
                      <a:srgbClr val="FF0000"/>
                    </a:solidFill>
                    <a:latin typeface="Times New Roman" panose="02020603050405020304" pitchFamily="18" charset="0"/>
                    <a:ea typeface="微软雅黑" panose="020B0503020204020204" pitchFamily="34" charset="-122"/>
                  </a:rPr>
                  <a:t>共有化运动，</a:t>
                </a:r>
                <a:endParaRPr lang="en-US" altLang="zh-CN" sz="2400" b="0" dirty="0">
                  <a:solidFill>
                    <a:srgbClr val="FF0000"/>
                  </a:solidFill>
                  <a:latin typeface="Times New Roman" panose="02020603050405020304" pitchFamily="18" charset="0"/>
                  <a:ea typeface="微软雅黑" panose="020B0503020204020204" pitchFamily="34" charset="-122"/>
                </a:endParaRPr>
              </a:p>
              <a:p>
                <a:pPr marL="0" marR="0" lvl="1" indent="0" algn="l" defTabSz="914400" rtl="0" eaLnBrk="1" fontAlgn="base" latinLnBrk="0" hangingPunct="1">
                  <a:lnSpc>
                    <a:spcPct val="100000"/>
                  </a:lnSpc>
                  <a:spcBef>
                    <a:spcPct val="30000"/>
                  </a:spcBef>
                  <a:spcAft>
                    <a:spcPct val="0"/>
                  </a:spcAft>
                  <a:buClrTx/>
                  <a:buSzTx/>
                  <a:buFontTx/>
                  <a:buNone/>
                  <a:tabLst/>
                  <a:defRPr/>
                </a:pPr>
                <a:r>
                  <a:rPr lang="zh-CN" altLang="en-US" sz="2400" b="0" dirty="0">
                    <a:latin typeface="Times New Roman" panose="02020603050405020304" pitchFamily="18" charset="0"/>
                    <a:ea typeface="微软雅黑" panose="020B0503020204020204" pitchFamily="34" charset="-122"/>
                  </a:rPr>
                  <a:t>周期函数使得其振幅由一个原胞到另外一个原胞周期性地振荡，反映了单个原胞中电子的运动。</a:t>
                </a:r>
              </a:p>
              <a:p>
                <a:pPr marL="0" lvl="1" eaLnBrk="1" hangingPunct="1"/>
                <a:endParaRPr lang="zh-CN" altLang="en-US" sz="2400" b="1" dirty="0">
                  <a:solidFill>
                    <a:srgbClr val="FF0000"/>
                  </a:solidFill>
                  <a:latin typeface="Times New Roman" panose="02020603050405020304" pitchFamily="18" charset="0"/>
                  <a:ea typeface="微软雅黑" panose="020B0503020204020204" pitchFamily="34" charset="-122"/>
                </a:endParaRPr>
              </a:p>
              <a:p>
                <a:endParaRPr lang="zh-CN" altLang="en-US" dirty="0"/>
              </a:p>
            </p:txBody>
          </p:sp>
        </mc:Fallback>
      </mc:AlternateContent>
      <p:sp>
        <p:nvSpPr>
          <p:cNvPr id="4" name="灯片编号占位符 3"/>
          <p:cNvSpPr>
            <a:spLocks noGrp="1"/>
          </p:cNvSpPr>
          <p:nvPr>
            <p:ph type="sldNum" sz="quarter" idx="5"/>
          </p:nvPr>
        </p:nvSpPr>
        <p:spPr/>
        <p:txBody>
          <a:bodyPr/>
          <a:lstStyle/>
          <a:p>
            <a:fld id="{8AAA2DB7-8973-4964-8E83-0FC396AC9B6B}" type="slidenum">
              <a:rPr lang="en-US" altLang="zh-CN" smtClean="0"/>
              <a:t>38</a:t>
            </a:fld>
            <a:endParaRPr lang="en-US" altLang="zh-CN"/>
          </a:p>
        </p:txBody>
      </p:sp>
    </p:spTree>
    <p:extLst>
      <p:ext uri="{BB962C8B-B14F-4D97-AF65-F5344CB8AC3E}">
        <p14:creationId xmlns:p14="http://schemas.microsoft.com/office/powerpoint/2010/main" val="208414221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sz="1200" b="0" kern="1200" dirty="0">
                    <a:solidFill>
                      <a:srgbClr val="660066"/>
                    </a:solidFill>
                    <a:effectLst>
                      <a:outerShdw blurRad="38100" dist="38100" dir="2700000" algn="tl">
                        <a:srgbClr val="C0C0C0"/>
                      </a:outerShdw>
                    </a:effectLst>
                    <a:latin typeface="Times New Roman" pitchFamily="18" charset="0"/>
                    <a:ea typeface="微软雅黑" pitchFamily="34" charset="-122"/>
                    <a:cs typeface="+mn-cs"/>
                  </a:rPr>
                  <a:t>如果是一维周期性势场，</a:t>
                </a:r>
                <a:r>
                  <a:rPr lang="zh-CN" altLang="en-US" sz="1200" b="0"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设一维“晶体”中包含</a:t>
                </a:r>
                <a14:m>
                  <m:oMath xmlns:m="http://schemas.openxmlformats.org/officeDocument/2006/math">
                    <m:r>
                      <a:rPr lang="en-US" altLang="zh-CN" sz="1200" b="0" i="1" kern="1200" smtClean="0">
                        <a:solidFill>
                          <a:schemeClr val="tx1"/>
                        </a:solidFill>
                        <a:latin typeface="Cambria Math" panose="02040503050406030204" pitchFamily="18" charset="0"/>
                        <a:ea typeface="宋体" panose="02010600030101010101" pitchFamily="2" charset="-122"/>
                        <a:cs typeface="+mn-cs"/>
                      </a:rPr>
                      <m:t>𝑁</m:t>
                    </m:r>
                  </m:oMath>
                </a14:m>
                <a:r>
                  <a:rPr lang="zh-CN" altLang="en-US" sz="1200" b="0"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个周期（原胞），这里给出了一维薛定谔方程和周期势场的表达式。</a:t>
                </a:r>
                <a:endParaRPr lang="zh-CN" altLang="en-US" b="0"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endParaRPr>
              </a:p>
              <a:p>
                <a:endParaRPr lang="zh-CN" altLang="en-US" dirty="0"/>
              </a:p>
            </p:txBody>
          </p:sp>
        </mc:Choice>
        <mc:Fallback xmlns="">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sz="1200" b="0" kern="1200" dirty="0">
                    <a:solidFill>
                      <a:srgbClr val="660066"/>
                    </a:solidFill>
                    <a:effectLst>
                      <a:outerShdw blurRad="38100" dist="38100" dir="2700000" algn="tl">
                        <a:srgbClr val="C0C0C0"/>
                      </a:outerShdw>
                    </a:effectLst>
                    <a:latin typeface="Times New Roman" pitchFamily="18" charset="0"/>
                    <a:ea typeface="微软雅黑" pitchFamily="34" charset="-122"/>
                    <a:cs typeface="+mn-cs"/>
                  </a:rPr>
                  <a:t>如果是一维周期性势场，</a:t>
                </a:r>
                <a:r>
                  <a:rPr lang="zh-CN" altLang="en-US" sz="1200" b="0"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设一维“晶体”中包含</a:t>
                </a:r>
                <a:r>
                  <a:rPr lang="en-US" altLang="zh-CN" sz="1200" b="0" i="0" kern="1200">
                    <a:solidFill>
                      <a:schemeClr val="tx1"/>
                    </a:solidFill>
                    <a:latin typeface="Cambria Math" panose="02040503050406030204" pitchFamily="18" charset="0"/>
                    <a:ea typeface="宋体" panose="02010600030101010101" pitchFamily="2" charset="-122"/>
                    <a:cs typeface="+mn-cs"/>
                  </a:rPr>
                  <a:t>𝑁</a:t>
                </a:r>
                <a:r>
                  <a:rPr lang="zh-CN" altLang="en-US" sz="1200" b="0"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个周期（原胞），这里给出了一维薛定谔方程和周期势场的表达式。</a:t>
                </a:r>
                <a:endParaRPr lang="zh-CN" altLang="en-US" b="0"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endParaRPr>
              </a:p>
              <a:p>
                <a:endParaRPr lang="zh-CN" altLang="en-US" dirty="0"/>
              </a:p>
            </p:txBody>
          </p:sp>
        </mc:Fallback>
      </mc:AlternateContent>
      <p:sp>
        <p:nvSpPr>
          <p:cNvPr id="4" name="灯片编号占位符 3"/>
          <p:cNvSpPr>
            <a:spLocks noGrp="1"/>
          </p:cNvSpPr>
          <p:nvPr>
            <p:ph type="sldNum" sz="quarter" idx="5"/>
          </p:nvPr>
        </p:nvSpPr>
        <p:spPr/>
        <p:txBody>
          <a:bodyPr/>
          <a:lstStyle/>
          <a:p>
            <a:fld id="{8AAA2DB7-8973-4964-8E83-0FC396AC9B6B}" type="slidenum">
              <a:rPr lang="en-US" altLang="zh-CN" smtClean="0"/>
              <a:t>39</a:t>
            </a:fld>
            <a:endParaRPr lang="en-US" altLang="zh-CN"/>
          </a:p>
        </p:txBody>
      </p:sp>
    </p:spTree>
    <p:extLst>
      <p:ext uri="{BB962C8B-B14F-4D97-AF65-F5344CB8AC3E}">
        <p14:creationId xmlns:p14="http://schemas.microsoft.com/office/powerpoint/2010/main" val="12061543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effectLst/>
                <a:latin typeface="Arial" panose="020B0604020202020204" pitchFamily="34" charset="0"/>
                <a:ea typeface="宋体" panose="02010600030101010101" pitchFamily="2" charset="-122"/>
                <a:cs typeface="+mn-cs"/>
              </a:rPr>
              <a:t>这里所说的</a:t>
            </a:r>
            <a:r>
              <a:rPr lang="zh-CN" altLang="zh-CN" sz="1200" kern="1200" dirty="0">
                <a:solidFill>
                  <a:schemeClr val="tx1"/>
                </a:solidFill>
                <a:effectLst/>
                <a:latin typeface="Arial" panose="020B0604020202020204" pitchFamily="34" charset="0"/>
                <a:ea typeface="宋体" panose="02010600030101010101" pitchFamily="2" charset="-122"/>
                <a:cs typeface="+mn-cs"/>
              </a:rPr>
              <a:t>“气”不是指气体，而是电子运动状态的一种描述。德鲁德提出金属中含有数量巨大的自由电子，基于成熟的气体分子动力学，这些自由电子构成了一种特殊的气体</a:t>
            </a:r>
            <a:r>
              <a:rPr lang="en-US" altLang="zh-CN" sz="1200" kern="1200" dirty="0">
                <a:solidFill>
                  <a:schemeClr val="tx1"/>
                </a:solidFill>
                <a:effectLst/>
                <a:latin typeface="Arial" panose="020B0604020202020204" pitchFamily="34" charset="0"/>
                <a:ea typeface="宋体" panose="02010600030101010101" pitchFamily="2" charset="-122"/>
                <a:cs typeface="+mn-cs"/>
              </a:rPr>
              <a:t>——“</a:t>
            </a:r>
            <a:r>
              <a:rPr lang="zh-CN" altLang="zh-CN" sz="1200" kern="1200" dirty="0">
                <a:solidFill>
                  <a:schemeClr val="tx1"/>
                </a:solidFill>
                <a:effectLst/>
                <a:latin typeface="Arial" panose="020B0604020202020204" pitchFamily="34" charset="0"/>
                <a:ea typeface="宋体" panose="02010600030101010101" pitchFamily="2" charset="-122"/>
                <a:cs typeface="+mn-cs"/>
              </a:rPr>
              <a:t>经典电子气</a:t>
            </a:r>
            <a:r>
              <a:rPr lang="en-US" altLang="zh-CN" sz="1200" kern="1200" dirty="0">
                <a:solidFill>
                  <a:schemeClr val="tx1"/>
                </a:solidFill>
                <a:effectLst/>
                <a:latin typeface="Arial" panose="020B0604020202020204" pitchFamily="34" charset="0"/>
                <a:ea typeface="宋体" panose="02010600030101010101" pitchFamily="2" charset="-122"/>
                <a:cs typeface="+mn-cs"/>
              </a:rPr>
              <a:t>”</a:t>
            </a:r>
            <a:r>
              <a:rPr lang="zh-CN" altLang="zh-CN" sz="1200" kern="1200" dirty="0">
                <a:solidFill>
                  <a:schemeClr val="tx1"/>
                </a:solidFill>
                <a:effectLst/>
                <a:latin typeface="Arial" panose="020B0604020202020204" pitchFamily="34" charset="0"/>
                <a:ea typeface="宋体" panose="02010600030101010101" pitchFamily="2" charset="-122"/>
                <a:cs typeface="+mn-cs"/>
              </a:rPr>
              <a:t>。</a:t>
            </a:r>
            <a:endParaRPr lang="zh-CN" altLang="en-US" dirty="0"/>
          </a:p>
        </p:txBody>
      </p:sp>
      <p:sp>
        <p:nvSpPr>
          <p:cNvPr id="4" name="灯片编号占位符 3"/>
          <p:cNvSpPr>
            <a:spLocks noGrp="1"/>
          </p:cNvSpPr>
          <p:nvPr>
            <p:ph type="sldNum" sz="quarter" idx="5"/>
          </p:nvPr>
        </p:nvSpPr>
        <p:spPr/>
        <p:txBody>
          <a:bodyPr/>
          <a:lstStyle/>
          <a:p>
            <a:fld id="{8AAA2DB7-8973-4964-8E83-0FC396AC9B6B}" type="slidenum">
              <a:rPr lang="en-US" altLang="zh-CN" smtClean="0"/>
              <a:t>4</a:t>
            </a:fld>
            <a:endParaRPr lang="en-US" altLang="zh-CN"/>
          </a:p>
        </p:txBody>
      </p:sp>
    </p:spTree>
    <p:extLst>
      <p:ext uri="{BB962C8B-B14F-4D97-AF65-F5344CB8AC3E}">
        <p14:creationId xmlns:p14="http://schemas.microsoft.com/office/powerpoint/2010/main" val="170780676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b="0" dirty="0"/>
              <a:t>以及</a:t>
            </a:r>
            <a:r>
              <a:rPr kumimoji="1" lang="zh-CN" altLang="en-US" sz="1200" b="0" dirty="0">
                <a:solidFill>
                  <a:srgbClr val="660066"/>
                </a:solidFill>
                <a:effectLst>
                  <a:outerShdw blurRad="38100" dist="38100" dir="2700000" algn="tl">
                    <a:srgbClr val="C0C0C0"/>
                  </a:outerShdw>
                </a:effectLst>
                <a:latin typeface="Times New Roman" pitchFamily="18" charset="0"/>
                <a:ea typeface="微软雅黑" pitchFamily="34" charset="-122"/>
                <a:cs typeface="+mn-cs"/>
              </a:rPr>
              <a:t>一维周期性势场中的电子波函数。</a:t>
            </a:r>
          </a:p>
          <a:p>
            <a:endParaRPr lang="zh-CN" altLang="en-US" dirty="0"/>
          </a:p>
        </p:txBody>
      </p:sp>
      <p:sp>
        <p:nvSpPr>
          <p:cNvPr id="4" name="灯片编号占位符 3"/>
          <p:cNvSpPr>
            <a:spLocks noGrp="1"/>
          </p:cNvSpPr>
          <p:nvPr>
            <p:ph type="sldNum" sz="quarter" idx="5"/>
          </p:nvPr>
        </p:nvSpPr>
        <p:spPr/>
        <p:txBody>
          <a:bodyPr/>
          <a:lstStyle/>
          <a:p>
            <a:fld id="{8AAA2DB7-8973-4964-8E83-0FC396AC9B6B}" type="slidenum">
              <a:rPr lang="en-US" altLang="zh-CN" smtClean="0"/>
              <a:t>40</a:t>
            </a:fld>
            <a:endParaRPr lang="en-US" altLang="zh-CN"/>
          </a:p>
        </p:txBody>
      </p:sp>
    </p:spTree>
    <p:extLst>
      <p:ext uri="{BB962C8B-B14F-4D97-AF65-F5344CB8AC3E}">
        <p14:creationId xmlns:p14="http://schemas.microsoft.com/office/powerpoint/2010/main" val="162332625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sz="1200" kern="1200" dirty="0">
                <a:solidFill>
                  <a:schemeClr val="tx1"/>
                </a:solidFill>
                <a:effectLst/>
                <a:latin typeface="Arial" panose="020B0604020202020204" pitchFamily="34" charset="0"/>
                <a:ea typeface="宋体" panose="02010600030101010101" pitchFamily="2" charset="-122"/>
                <a:cs typeface="+mn-cs"/>
              </a:rPr>
              <a:t>要解析地解出包含周期势的薛定谔方程是很难的，因此必须使用各种微扰论来简化问题。</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ltLang="zh-CN" sz="1200" kern="1200" dirty="0">
              <a:solidFill>
                <a:schemeClr val="tx1"/>
              </a:solidFill>
              <a:effectLst/>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200" kern="1200" dirty="0">
                <a:solidFill>
                  <a:schemeClr val="tx1"/>
                </a:solidFill>
                <a:effectLst/>
                <a:latin typeface="Arial" panose="020B0604020202020204" pitchFamily="34" charset="0"/>
                <a:ea typeface="宋体" panose="02010600030101010101" pitchFamily="2" charset="-122"/>
                <a:cs typeface="+mn-cs"/>
              </a:rPr>
              <a:t>解包含周期势薛定谔方程的一种近似方法是紧束缚模型。</a:t>
            </a:r>
            <a:r>
              <a:rPr lang="zh-CN" altLang="en-US" sz="1200" kern="1200" dirty="0">
                <a:solidFill>
                  <a:schemeClr val="tx1"/>
                </a:solidFill>
                <a:effectLst/>
                <a:latin typeface="Arial" panose="020B0604020202020204" pitchFamily="34" charset="0"/>
                <a:ea typeface="宋体" panose="02010600030101010101" pitchFamily="2" charset="-122"/>
                <a:cs typeface="+mn-cs"/>
              </a:rPr>
              <a:t>也就是第二章中讲到的原子轨道线性组合法。</a:t>
            </a:r>
            <a:endParaRPr lang="en-US" altLang="zh-CN" sz="1200" kern="1200" dirty="0">
              <a:solidFill>
                <a:schemeClr val="tx1"/>
              </a:solidFill>
              <a:effectLst/>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200" kern="1200" dirty="0">
                <a:solidFill>
                  <a:schemeClr val="tx1"/>
                </a:solidFill>
                <a:effectLst/>
                <a:latin typeface="Arial" panose="020B0604020202020204" pitchFamily="34" charset="0"/>
                <a:ea typeface="宋体" panose="02010600030101010101" pitchFamily="2" charset="-122"/>
                <a:cs typeface="+mn-cs"/>
              </a:rPr>
              <a:t>在固体中，多数电子被紧紧束缚在原子周围的内壳层中，紧束缚模型假设电子在一个原子附近时，主要受到该原子场的作用，把其它原子场的作用看成是微扰；这里把孤立原子中电子的哈密顿量选为零级哈密顿量，该模型可以很好地解释内层电子的运动状态。</a:t>
            </a:r>
            <a:endParaRPr lang="en-US" altLang="zh-CN" sz="1200" kern="1200" dirty="0">
              <a:solidFill>
                <a:schemeClr val="tx1"/>
              </a:solidFill>
              <a:effectLst/>
              <a:latin typeface="Arial" panose="020B0604020202020204" pitchFamily="34" charset="0"/>
              <a:ea typeface="宋体" panose="02010600030101010101" pitchFamily="2" charset="-122"/>
              <a:cs typeface="+mn-cs"/>
            </a:endParaRPr>
          </a:p>
          <a:p>
            <a:pPr eaLnBrk="1" hangingPunct="1"/>
            <a:r>
              <a:rPr lang="zh-CN" altLang="en-US" sz="1200" b="0" dirty="0">
                <a:latin typeface="Times New Roman" panose="02020603050405020304" pitchFamily="18" charset="0"/>
                <a:ea typeface="微软雅黑" panose="020B0503020204020204" pitchFamily="34" charset="-122"/>
              </a:rPr>
              <a:t>但是由于微扰论的零级哈密顿量是孤立原子的哈密顿量，与共有化运动的价电子的运动状态相差较远。</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zh-CN" altLang="zh-CN" sz="1200" kern="1200" dirty="0">
              <a:solidFill>
                <a:schemeClr val="tx1"/>
              </a:solidFill>
              <a:effectLst/>
              <a:latin typeface="Arial" panose="020B0604020202020204" pitchFamily="34" charset="0"/>
              <a:ea typeface="宋体" panose="02010600030101010101" pitchFamily="2" charset="-122"/>
              <a:cs typeface="+mn-cs"/>
            </a:endParaRPr>
          </a:p>
          <a:p>
            <a:endParaRPr lang="zh-CN" altLang="en-US" dirty="0"/>
          </a:p>
        </p:txBody>
      </p:sp>
      <p:sp>
        <p:nvSpPr>
          <p:cNvPr id="4" name="灯片编号占位符 3"/>
          <p:cNvSpPr>
            <a:spLocks noGrp="1"/>
          </p:cNvSpPr>
          <p:nvPr>
            <p:ph type="sldNum" sz="quarter" idx="5"/>
          </p:nvPr>
        </p:nvSpPr>
        <p:spPr/>
        <p:txBody>
          <a:bodyPr/>
          <a:lstStyle/>
          <a:p>
            <a:fld id="{8AAA2DB7-8973-4964-8E83-0FC396AC9B6B}" type="slidenum">
              <a:rPr lang="en-US" altLang="zh-CN" smtClean="0"/>
              <a:t>41</a:t>
            </a:fld>
            <a:endParaRPr lang="en-US" altLang="zh-CN"/>
          </a:p>
        </p:txBody>
      </p:sp>
    </p:spTree>
    <p:extLst>
      <p:ext uri="{BB962C8B-B14F-4D97-AF65-F5344CB8AC3E}">
        <p14:creationId xmlns:p14="http://schemas.microsoft.com/office/powerpoint/2010/main" val="340001872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effectLst/>
                <a:latin typeface="Arial" panose="020B0604020202020204" pitchFamily="34" charset="0"/>
                <a:ea typeface="宋体" panose="02010600030101010101" pitchFamily="2" charset="-122"/>
                <a:cs typeface="+mn-cs"/>
              </a:rPr>
              <a:t>考虑到</a:t>
            </a:r>
            <a:r>
              <a:rPr lang="zh-CN" altLang="zh-CN" sz="1200" kern="1200" dirty="0">
                <a:solidFill>
                  <a:schemeClr val="tx1"/>
                </a:solidFill>
                <a:effectLst/>
                <a:latin typeface="Arial" panose="020B0604020202020204" pitchFamily="34" charset="0"/>
                <a:ea typeface="宋体" panose="02010600030101010101" pitchFamily="2" charset="-122"/>
                <a:cs typeface="+mn-cs"/>
              </a:rPr>
              <a:t>晶体内部</a:t>
            </a:r>
            <a:r>
              <a:rPr lang="zh-CN" altLang="en-US" sz="1200" kern="1200" dirty="0">
                <a:solidFill>
                  <a:schemeClr val="tx1"/>
                </a:solidFill>
                <a:effectLst/>
                <a:latin typeface="Arial" panose="020B0604020202020204" pitchFamily="34" charset="0"/>
                <a:ea typeface="宋体" panose="02010600030101010101" pitchFamily="2" charset="-122"/>
                <a:cs typeface="+mn-cs"/>
              </a:rPr>
              <a:t>的</a:t>
            </a:r>
            <a:r>
              <a:rPr lang="zh-CN" altLang="zh-CN" sz="1200" kern="1200" dirty="0">
                <a:solidFill>
                  <a:schemeClr val="tx1"/>
                </a:solidFill>
                <a:effectLst/>
                <a:latin typeface="Arial" panose="020B0604020202020204" pitchFamily="34" charset="0"/>
                <a:ea typeface="宋体" panose="02010600030101010101" pitchFamily="2" charset="-122"/>
                <a:cs typeface="+mn-cs"/>
              </a:rPr>
              <a:t>周期势场</a:t>
            </a:r>
            <a:r>
              <a:rPr lang="zh-CN" altLang="en-US" sz="1200" kern="1200" dirty="0">
                <a:solidFill>
                  <a:schemeClr val="tx1"/>
                </a:solidFill>
                <a:effectLst/>
                <a:latin typeface="Arial" panose="020B0604020202020204" pitchFamily="34" charset="0"/>
                <a:ea typeface="宋体" panose="02010600030101010101" pitchFamily="2" charset="-122"/>
                <a:cs typeface="+mn-cs"/>
              </a:rPr>
              <a:t>，</a:t>
            </a:r>
            <a:r>
              <a:rPr lang="zh-CN" altLang="zh-CN" sz="1200" kern="1200" dirty="0">
                <a:solidFill>
                  <a:schemeClr val="tx1"/>
                </a:solidFill>
                <a:effectLst/>
                <a:latin typeface="Arial" panose="020B0604020202020204" pitchFamily="34" charset="0"/>
                <a:ea typeface="宋体" panose="02010600030101010101" pitchFamily="2" charset="-122"/>
                <a:cs typeface="+mn-cs"/>
              </a:rPr>
              <a:t>只有在接近离子实的区域势场会急剧下降，出现极大的负值；而在远离离子实的区域，比如两个离子实之间的区域势场是接近零且变化缓慢的。</a:t>
            </a:r>
            <a:endParaRPr lang="zh-CN" altLang="en-US" dirty="0"/>
          </a:p>
        </p:txBody>
      </p:sp>
      <p:sp>
        <p:nvSpPr>
          <p:cNvPr id="4" name="灯片编号占位符 3"/>
          <p:cNvSpPr>
            <a:spLocks noGrp="1"/>
          </p:cNvSpPr>
          <p:nvPr>
            <p:ph type="sldNum" sz="quarter" idx="5"/>
          </p:nvPr>
        </p:nvSpPr>
        <p:spPr/>
        <p:txBody>
          <a:bodyPr/>
          <a:lstStyle/>
          <a:p>
            <a:fld id="{8AAA2DB7-8973-4964-8E83-0FC396AC9B6B}" type="slidenum">
              <a:rPr lang="en-US" altLang="zh-CN" smtClean="0"/>
              <a:t>42</a:t>
            </a:fld>
            <a:endParaRPr lang="en-US" altLang="zh-CN"/>
          </a:p>
        </p:txBody>
      </p:sp>
    </p:spTree>
    <p:extLst>
      <p:ext uri="{BB962C8B-B14F-4D97-AF65-F5344CB8AC3E}">
        <p14:creationId xmlns:p14="http://schemas.microsoft.com/office/powerpoint/2010/main" val="207915961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sz="1200" kern="1200" dirty="0">
                    <a:solidFill>
                      <a:schemeClr val="tx1"/>
                    </a:solidFill>
                    <a:effectLst/>
                    <a:latin typeface="Arial" panose="020B0604020202020204" pitchFamily="34" charset="0"/>
                    <a:ea typeface="宋体" panose="02010600030101010101" pitchFamily="2" charset="-122"/>
                    <a:cs typeface="+mn-cs"/>
                  </a:rPr>
                  <a:t>由于</a:t>
                </a:r>
                <a:r>
                  <a:rPr lang="zh-CN" altLang="zh-CN" sz="1200" kern="1200" dirty="0">
                    <a:solidFill>
                      <a:schemeClr val="tx1"/>
                    </a:solidFill>
                    <a:effectLst/>
                    <a:latin typeface="Arial" panose="020B0604020202020204" pitchFamily="34" charset="0"/>
                    <a:ea typeface="宋体" panose="02010600030101010101" pitchFamily="2" charset="-122"/>
                    <a:cs typeface="+mn-cs"/>
                  </a:rPr>
                  <a:t>晶体中电子是在很弱的周期势场中运动，电子的运动状态接近自由电子，但同时受到周期势场的影响；由于周期势场很弱，所以其对电子状态的影响可以用微扰理论处理；</a:t>
                </a:r>
                <a:endParaRPr lang="en-US" altLang="zh-CN" sz="1200" kern="1200" dirty="0">
                  <a:solidFill>
                    <a:schemeClr val="tx1"/>
                  </a:solidFill>
                  <a:effectLst/>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sz="1200" kern="1200" dirty="0">
                    <a:solidFill>
                      <a:schemeClr val="tx1"/>
                    </a:solidFill>
                    <a:effectLst/>
                    <a:latin typeface="Arial" panose="020B0604020202020204" pitchFamily="34" charset="0"/>
                    <a:ea typeface="宋体" panose="02010600030101010101" pitchFamily="2" charset="-122"/>
                    <a:cs typeface="+mn-cs"/>
                  </a:rPr>
                  <a:t>这就是另一种常用的方法：</a:t>
                </a:r>
                <a:r>
                  <a:rPr lang="zh-CN" altLang="zh-CN" sz="1200" kern="1200" dirty="0">
                    <a:solidFill>
                      <a:schemeClr val="tx1"/>
                    </a:solidFill>
                    <a:effectLst/>
                    <a:latin typeface="Arial" panose="020B0604020202020204" pitchFamily="34" charset="0"/>
                    <a:ea typeface="宋体" panose="02010600030101010101" pitchFamily="2" charset="-122"/>
                    <a:cs typeface="+mn-cs"/>
                  </a:rPr>
                  <a:t>近自由电子近似</a:t>
                </a:r>
                <a:r>
                  <a:rPr lang="zh-CN" altLang="en-US" sz="1200" kern="1200" dirty="0">
                    <a:solidFill>
                      <a:schemeClr val="tx1"/>
                    </a:solidFill>
                    <a:effectLst/>
                    <a:latin typeface="Arial" panose="020B0604020202020204" pitchFamily="34" charset="0"/>
                    <a:ea typeface="宋体" panose="02010600030101010101" pitchFamily="2" charset="-122"/>
                    <a:cs typeface="+mn-cs"/>
                  </a:rPr>
                  <a:t>方法的基本思想。近自由电子近似</a:t>
                </a:r>
                <a:r>
                  <a:rPr lang="zh-CN" altLang="zh-CN" sz="1200" kern="1200" dirty="0">
                    <a:solidFill>
                      <a:schemeClr val="tx1"/>
                    </a:solidFill>
                    <a:effectLst/>
                    <a:latin typeface="Arial" panose="020B0604020202020204" pitchFamily="34" charset="0"/>
                    <a:ea typeface="宋体" panose="02010600030101010101" pitchFamily="2" charset="-122"/>
                    <a:cs typeface="+mn-cs"/>
                  </a:rPr>
                  <a:t>，也称为弱晶格势近似。</a:t>
                </a:r>
                <a:endParaRPr lang="en-US" altLang="zh-CN" sz="1200" kern="1200" dirty="0">
                  <a:solidFill>
                    <a:schemeClr val="tx1"/>
                  </a:solidFill>
                  <a:effectLst/>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200" kern="1200" dirty="0">
                    <a:solidFill>
                      <a:schemeClr val="tx1"/>
                    </a:solidFill>
                    <a:effectLst/>
                    <a:latin typeface="Arial" panose="020B0604020202020204" pitchFamily="34" charset="0"/>
                    <a:ea typeface="宋体" panose="02010600030101010101" pitchFamily="2" charset="-122"/>
                    <a:cs typeface="+mn-cs"/>
                  </a:rPr>
                  <a:t>自由电子哈密顿量（索末菲自由电子模型）被选为零级哈密顿量</a:t>
                </a:r>
                <a:r>
                  <a:rPr lang="en-US" altLang="zh-CN" sz="1200" kern="1200" dirty="0">
                    <a:solidFill>
                      <a:schemeClr val="tx1"/>
                    </a:solidFill>
                    <a:effectLst/>
                    <a:latin typeface="Arial" panose="020B0604020202020204" pitchFamily="34" charset="0"/>
                    <a:ea typeface="宋体" panose="02010600030101010101" pitchFamily="2" charset="-122"/>
                    <a:cs typeface="+mn-cs"/>
                  </a:rPr>
                  <a:t> </a:t>
                </a:r>
                <a14:m>
                  <m:oMath xmlns:m="http://schemas.openxmlformats.org/officeDocument/2006/math">
                    <m:sSub>
                      <m:sSubPr>
                        <m:ctrlPr>
                          <a:rPr lang="zh-CN" altLang="en-US" sz="1200" i="1" kern="1200" smtClean="0">
                            <a:solidFill>
                              <a:schemeClr val="tx1"/>
                            </a:solidFill>
                            <a:latin typeface="Cambria Math" panose="02040503050406030204" pitchFamily="18" charset="0"/>
                            <a:ea typeface="宋体" panose="02010600030101010101" pitchFamily="2" charset="-122"/>
                            <a:cs typeface="+mn-cs"/>
                          </a:rPr>
                        </m:ctrlPr>
                      </m:sSubPr>
                      <m:e>
                        <m:r>
                          <a:rPr lang="zh-CN" altLang="en-US" sz="1200" i="1" kern="1200">
                            <a:solidFill>
                              <a:schemeClr val="tx1"/>
                            </a:solidFill>
                            <a:latin typeface="Cambria Math" panose="02040503050406030204" pitchFamily="18" charset="0"/>
                            <a:ea typeface="宋体" panose="02010600030101010101" pitchFamily="2" charset="-122"/>
                            <a:cs typeface="+mn-cs"/>
                          </a:rPr>
                          <m:t>𝐻</m:t>
                        </m:r>
                      </m:e>
                      <m:sub>
                        <m:r>
                          <a:rPr lang="zh-CN" altLang="en-US" sz="1200" i="0" kern="1200">
                            <a:solidFill>
                              <a:schemeClr val="tx1"/>
                            </a:solidFill>
                            <a:latin typeface="Cambria Math" panose="02040503050406030204" pitchFamily="18" charset="0"/>
                            <a:ea typeface="宋体" panose="02010600030101010101" pitchFamily="2" charset="-122"/>
                            <a:cs typeface="+mn-cs"/>
                          </a:rPr>
                          <m:t>0</m:t>
                        </m:r>
                      </m:sub>
                    </m:sSub>
                  </m:oMath>
                </a14:m>
                <a:r>
                  <a:rPr lang="zh-CN" altLang="zh-CN" sz="1200" kern="1200" dirty="0">
                    <a:solidFill>
                      <a:schemeClr val="tx1"/>
                    </a:solidFill>
                    <a:effectLst/>
                    <a:latin typeface="Arial" panose="020B0604020202020204" pitchFamily="34" charset="0"/>
                    <a:ea typeface="宋体" panose="02010600030101010101" pitchFamily="2" charset="-122"/>
                    <a:cs typeface="+mn-cs"/>
                  </a:rPr>
                  <a:t>，晶格的周期势场则作为微扰</a:t>
                </a:r>
                <a14:m>
                  <m:oMath xmlns:m="http://schemas.openxmlformats.org/officeDocument/2006/math">
                    <m:r>
                      <a:rPr lang="zh-CN" altLang="en-US" sz="1200" i="1" kern="1200" smtClean="0">
                        <a:solidFill>
                          <a:schemeClr val="tx1"/>
                        </a:solidFill>
                        <a:latin typeface="Cambria Math" panose="02040503050406030204" pitchFamily="18" charset="0"/>
                        <a:ea typeface="宋体" panose="02010600030101010101" pitchFamily="2" charset="-122"/>
                        <a:cs typeface="+mn-cs"/>
                      </a:rPr>
                      <m:t>𝐻</m:t>
                    </m:r>
                    <m:r>
                      <a:rPr lang="zh-CN" altLang="en-US" sz="1200" i="0" kern="1200">
                        <a:solidFill>
                          <a:schemeClr val="tx1"/>
                        </a:solidFill>
                        <a:latin typeface="Cambria Math" panose="02040503050406030204" pitchFamily="18" charset="0"/>
                        <a:ea typeface="宋体" panose="02010600030101010101" pitchFamily="2" charset="-122"/>
                        <a:cs typeface="+mn-cs"/>
                      </a:rPr>
                      <m:t>′</m:t>
                    </m:r>
                  </m:oMath>
                </a14:m>
                <a:r>
                  <a:rPr lang="en-US" altLang="zh-CN" sz="1200" kern="1200" dirty="0">
                    <a:solidFill>
                      <a:schemeClr val="tx1"/>
                    </a:solidFill>
                    <a:effectLst/>
                    <a:latin typeface="Arial" panose="020B0604020202020204" pitchFamily="34" charset="0"/>
                    <a:ea typeface="宋体" panose="02010600030101010101" pitchFamily="2" charset="-122"/>
                    <a:cs typeface="+mn-cs"/>
                  </a:rPr>
                  <a:t> </a:t>
                </a:r>
                <a:r>
                  <a:rPr lang="zh-CN" altLang="zh-CN" sz="1200" kern="1200" dirty="0">
                    <a:solidFill>
                      <a:schemeClr val="tx1"/>
                    </a:solidFill>
                    <a:effectLst/>
                    <a:latin typeface="Arial" panose="020B0604020202020204" pitchFamily="34" charset="0"/>
                    <a:ea typeface="宋体" panose="02010600030101010101" pitchFamily="2" charset="-122"/>
                    <a:cs typeface="+mn-cs"/>
                  </a:rPr>
                  <a:t>。该方法适用于描述参与共有化运动的外层价电子的运动状态。</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zh-CN" altLang="zh-CN" sz="1200" kern="1200" dirty="0">
                  <a:solidFill>
                    <a:schemeClr val="tx1"/>
                  </a:solidFill>
                  <a:effectLst/>
                  <a:latin typeface="Arial" panose="020B0604020202020204" pitchFamily="34" charset="0"/>
                  <a:ea typeface="宋体" panose="02010600030101010101" pitchFamily="2" charset="-122"/>
                  <a:cs typeface="+mn-cs"/>
                </a:endParaRPr>
              </a:p>
            </p:txBody>
          </p:sp>
        </mc:Choice>
        <mc:Fallback xmlns="">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200" kern="1200" dirty="0">
                    <a:solidFill>
                      <a:schemeClr val="tx1"/>
                    </a:solidFill>
                    <a:effectLst/>
                    <a:latin typeface="Arial" panose="020B0604020202020204" pitchFamily="34" charset="0"/>
                    <a:ea typeface="宋体" panose="02010600030101010101" pitchFamily="2" charset="-122"/>
                    <a:cs typeface="+mn-cs"/>
                  </a:rPr>
                  <a:t>近自由电子近似，也称为弱晶格势近似（</a:t>
                </a:r>
                <a:r>
                  <a:rPr lang="en-US" altLang="zh-CN" sz="1200" kern="1200" dirty="0">
                    <a:solidFill>
                      <a:schemeClr val="tx1"/>
                    </a:solidFill>
                    <a:effectLst/>
                    <a:latin typeface="Arial" panose="020B0604020202020204" pitchFamily="34" charset="0"/>
                    <a:ea typeface="宋体" panose="02010600030101010101" pitchFamily="2" charset="-122"/>
                    <a:cs typeface="+mn-cs"/>
                  </a:rPr>
                  <a:t>weak potential approximation</a:t>
                </a:r>
                <a:r>
                  <a:rPr lang="zh-CN" altLang="zh-CN" sz="1200" kern="1200" dirty="0">
                    <a:solidFill>
                      <a:schemeClr val="tx1"/>
                    </a:solidFill>
                    <a:effectLst/>
                    <a:latin typeface="Arial" panose="020B0604020202020204" pitchFamily="34" charset="0"/>
                    <a:ea typeface="宋体" panose="02010600030101010101" pitchFamily="2" charset="-122"/>
                    <a:cs typeface="+mn-cs"/>
                  </a:rPr>
                  <a:t>）是一种常用的方法。从图</a:t>
                </a:r>
                <a:r>
                  <a:rPr lang="en-US" altLang="zh-CN" sz="1200" kern="1200" dirty="0">
                    <a:solidFill>
                      <a:schemeClr val="tx1"/>
                    </a:solidFill>
                    <a:effectLst/>
                    <a:latin typeface="Arial" panose="020B0604020202020204" pitchFamily="34" charset="0"/>
                    <a:ea typeface="宋体" panose="02010600030101010101" pitchFamily="2" charset="-122"/>
                    <a:cs typeface="+mn-cs"/>
                  </a:rPr>
                  <a:t>3.10</a:t>
                </a:r>
                <a:r>
                  <a:rPr lang="zh-CN" altLang="zh-CN" sz="1200" kern="1200" dirty="0">
                    <a:solidFill>
                      <a:schemeClr val="tx1"/>
                    </a:solidFill>
                    <a:effectLst/>
                    <a:latin typeface="Arial" panose="020B0604020202020204" pitchFamily="34" charset="0"/>
                    <a:ea typeface="宋体" panose="02010600030101010101" pitchFamily="2" charset="-122"/>
                    <a:cs typeface="+mn-cs"/>
                  </a:rPr>
                  <a:t>所示晶体内部周期势场示意图可以看出，只有在接近离子实的区域势场会急剧下降，出现极大的负值；而在远离离子实的区域，比如两个离子实之间的区域势场是接近零且变化缓慢的。近自由电子近似的具体思路是假定晶体中电子是在很弱的周期势场中运动，电子的运动状态接近自由电子，但同时受到周期势场的影响；由于周期势场很弱，所以其对电子状态的影响可以用微扰理论处理；自由电子哈密顿量（索末菲自由电子模型）被选为零级哈密顿量</a:t>
                </a:r>
                <a:r>
                  <a:rPr lang="en-US" altLang="zh-CN" sz="1200" kern="1200" dirty="0">
                    <a:solidFill>
                      <a:schemeClr val="tx1"/>
                    </a:solidFill>
                    <a:effectLst/>
                    <a:latin typeface="Arial" panose="020B0604020202020204" pitchFamily="34" charset="0"/>
                    <a:ea typeface="宋体" panose="02010600030101010101" pitchFamily="2" charset="-122"/>
                    <a:cs typeface="+mn-cs"/>
                  </a:rPr>
                  <a:t> </a:t>
                </a:r>
                <a:r>
                  <a:rPr lang="zh-CN" altLang="en-US" sz="1200" i="0" kern="1200">
                    <a:solidFill>
                      <a:schemeClr val="tx1"/>
                    </a:solidFill>
                    <a:latin typeface="Arial" panose="020B0604020202020204" pitchFamily="34" charset="0"/>
                    <a:ea typeface="宋体" panose="02010600030101010101" pitchFamily="2" charset="-122"/>
                    <a:cs typeface="+mn-cs"/>
                  </a:rPr>
                  <a:t>𝐻_0</a:t>
                </a:r>
                <a:r>
                  <a:rPr lang="zh-CN" altLang="zh-CN" sz="1200" kern="1200" dirty="0">
                    <a:solidFill>
                      <a:schemeClr val="tx1"/>
                    </a:solidFill>
                    <a:effectLst/>
                    <a:latin typeface="Arial" panose="020B0604020202020204" pitchFamily="34" charset="0"/>
                    <a:ea typeface="宋体" panose="02010600030101010101" pitchFamily="2" charset="-122"/>
                    <a:cs typeface="+mn-cs"/>
                  </a:rPr>
                  <a:t>，晶格的周期势场则作为微扰</a:t>
                </a:r>
                <a:r>
                  <a:rPr lang="zh-CN" altLang="en-US" sz="1200" i="0" kern="1200">
                    <a:solidFill>
                      <a:schemeClr val="tx1"/>
                    </a:solidFill>
                    <a:latin typeface="Arial" panose="020B0604020202020204" pitchFamily="34" charset="0"/>
                    <a:ea typeface="宋体" panose="02010600030101010101" pitchFamily="2" charset="-122"/>
                    <a:cs typeface="+mn-cs"/>
                  </a:rPr>
                  <a:t>𝐻′</a:t>
                </a:r>
                <a:r>
                  <a:rPr lang="en-US" altLang="zh-CN" sz="1200" kern="1200" dirty="0">
                    <a:solidFill>
                      <a:schemeClr val="tx1"/>
                    </a:solidFill>
                    <a:effectLst/>
                    <a:latin typeface="Arial" panose="020B0604020202020204" pitchFamily="34" charset="0"/>
                    <a:ea typeface="宋体" panose="02010600030101010101" pitchFamily="2" charset="-122"/>
                    <a:cs typeface="+mn-cs"/>
                  </a:rPr>
                  <a:t> </a:t>
                </a:r>
                <a:r>
                  <a:rPr lang="zh-CN" altLang="zh-CN" sz="1200" kern="1200" dirty="0">
                    <a:solidFill>
                      <a:schemeClr val="tx1"/>
                    </a:solidFill>
                    <a:effectLst/>
                    <a:latin typeface="Arial" panose="020B0604020202020204" pitchFamily="34" charset="0"/>
                    <a:ea typeface="宋体" panose="02010600030101010101" pitchFamily="2" charset="-122"/>
                    <a:cs typeface="+mn-cs"/>
                  </a:rPr>
                  <a:t>。该方法适用于描述参与共有化运动的外层价电子的运动状态。</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zh-CN" altLang="zh-CN" sz="1200" kern="1200" dirty="0">
                  <a:solidFill>
                    <a:schemeClr val="tx1"/>
                  </a:solidFill>
                  <a:effectLst/>
                  <a:latin typeface="Arial" panose="020B0604020202020204" pitchFamily="34" charset="0"/>
                  <a:ea typeface="宋体" panose="02010600030101010101" pitchFamily="2" charset="-122"/>
                  <a:cs typeface="+mn-cs"/>
                </a:endParaRPr>
              </a:p>
            </p:txBody>
          </p:sp>
        </mc:Fallback>
      </mc:AlternateContent>
      <p:sp>
        <p:nvSpPr>
          <p:cNvPr id="4" name="灯片编号占位符 3"/>
          <p:cNvSpPr>
            <a:spLocks noGrp="1"/>
          </p:cNvSpPr>
          <p:nvPr>
            <p:ph type="sldNum" sz="quarter" idx="5"/>
          </p:nvPr>
        </p:nvSpPr>
        <p:spPr/>
        <p:txBody>
          <a:bodyPr/>
          <a:lstStyle/>
          <a:p>
            <a:fld id="{8AAA2DB7-8973-4964-8E83-0FC396AC9B6B}" type="slidenum">
              <a:rPr lang="en-US" altLang="zh-CN" smtClean="0"/>
              <a:t>43</a:t>
            </a:fld>
            <a:endParaRPr lang="en-US" altLang="zh-CN"/>
          </a:p>
        </p:txBody>
      </p:sp>
    </p:spTree>
    <p:extLst>
      <p:ext uri="{BB962C8B-B14F-4D97-AF65-F5344CB8AC3E}">
        <p14:creationId xmlns:p14="http://schemas.microsoft.com/office/powerpoint/2010/main" val="354897911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Arial" panose="020B0604020202020204" pitchFamily="34" charset="0"/>
                <a:ea typeface="宋体" panose="02010600030101010101" pitchFamily="2" charset="-122"/>
                <a:cs typeface="+mn-cs"/>
              </a:rPr>
              <a:t>第一章</a:t>
            </a:r>
            <a:r>
              <a:rPr lang="zh-CN" altLang="en-US" sz="1200" kern="1200" dirty="0">
                <a:solidFill>
                  <a:schemeClr val="tx1"/>
                </a:solidFill>
                <a:effectLst/>
                <a:latin typeface="Arial" panose="020B0604020202020204" pitchFamily="34" charset="0"/>
                <a:ea typeface="宋体" panose="02010600030101010101" pitchFamily="2" charset="-122"/>
                <a:cs typeface="+mn-cs"/>
              </a:rPr>
              <a:t>中</a:t>
            </a:r>
            <a:r>
              <a:rPr lang="zh-CN" altLang="zh-CN" sz="1200" kern="1200" dirty="0">
                <a:solidFill>
                  <a:schemeClr val="tx1"/>
                </a:solidFill>
                <a:effectLst/>
                <a:latin typeface="Arial" panose="020B0604020202020204" pitchFamily="34" charset="0"/>
                <a:ea typeface="宋体" panose="02010600030101010101" pitchFamily="2" charset="-122"/>
                <a:cs typeface="+mn-cs"/>
              </a:rPr>
              <a:t>描述了在特定方向上，当入射电磁波的空间频率（波矢）等于晶格空间频率（倒格矢）半数的整数倍时会发生衍射极大。</a:t>
            </a:r>
            <a:endParaRPr lang="zh-CN" altLang="en-US" dirty="0"/>
          </a:p>
        </p:txBody>
      </p:sp>
      <p:sp>
        <p:nvSpPr>
          <p:cNvPr id="4" name="灯片编号占位符 3"/>
          <p:cNvSpPr>
            <a:spLocks noGrp="1"/>
          </p:cNvSpPr>
          <p:nvPr>
            <p:ph type="sldNum" sz="quarter" idx="5"/>
          </p:nvPr>
        </p:nvSpPr>
        <p:spPr/>
        <p:txBody>
          <a:bodyPr/>
          <a:lstStyle/>
          <a:p>
            <a:fld id="{8AAA2DB7-8973-4964-8E83-0FC396AC9B6B}" type="slidenum">
              <a:rPr lang="en-US" altLang="zh-CN" smtClean="0"/>
              <a:t>44</a:t>
            </a:fld>
            <a:endParaRPr lang="en-US" altLang="zh-CN"/>
          </a:p>
        </p:txBody>
      </p:sp>
    </p:spTree>
    <p:extLst>
      <p:ext uri="{BB962C8B-B14F-4D97-AF65-F5344CB8AC3E}">
        <p14:creationId xmlns:p14="http://schemas.microsoft.com/office/powerpoint/2010/main" val="141021547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Arial" panose="020B0604020202020204" pitchFamily="34" charset="0"/>
                <a:ea typeface="宋体" panose="02010600030101010101" pitchFamily="2" charset="-122"/>
                <a:cs typeface="+mn-cs"/>
              </a:rPr>
              <a:t>对于晶格中的电子波函数，也有类似的规律。</a:t>
            </a:r>
            <a:endParaRPr lang="zh-CN" altLang="en-US" dirty="0"/>
          </a:p>
        </p:txBody>
      </p:sp>
      <p:sp>
        <p:nvSpPr>
          <p:cNvPr id="4" name="灯片编号占位符 3"/>
          <p:cNvSpPr>
            <a:spLocks noGrp="1"/>
          </p:cNvSpPr>
          <p:nvPr>
            <p:ph type="sldNum" sz="quarter" idx="5"/>
          </p:nvPr>
        </p:nvSpPr>
        <p:spPr/>
        <p:txBody>
          <a:bodyPr/>
          <a:lstStyle/>
          <a:p>
            <a:fld id="{8AAA2DB7-8973-4964-8E83-0FC396AC9B6B}" type="slidenum">
              <a:rPr lang="en-US" altLang="zh-CN" smtClean="0"/>
              <a:t>45</a:t>
            </a:fld>
            <a:endParaRPr lang="en-US" altLang="zh-CN"/>
          </a:p>
        </p:txBody>
      </p:sp>
    </p:spTree>
    <p:extLst>
      <p:ext uri="{BB962C8B-B14F-4D97-AF65-F5344CB8AC3E}">
        <p14:creationId xmlns:p14="http://schemas.microsoft.com/office/powerpoint/2010/main" val="370510098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0" lang="zh-CN" altLang="en-US" sz="1200" b="0" i="0" u="none" strike="noStrike" kern="1200" cap="none" spc="0" normalizeH="0" baseline="0" noProof="0" dirty="0">
                <a:ln>
                  <a:noFill/>
                </a:ln>
                <a:solidFill>
                  <a:srgbClr val="660066"/>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近自由电子近似的方法，就是在自由电子模型上加上周期势场的微扰，其结果是，只在一些特殊的空间频率点上电子的运动状态会很大程度上偏离自由电子模型，或者说，具有某些波矢的电子运动状态，会很大程度上偏离自由电子模型。</a:t>
            </a:r>
          </a:p>
          <a:p>
            <a:pPr marL="0" marR="0" lvl="0" indent="0" algn="l" defTabSz="914400" rtl="0" eaLnBrk="0" fontAlgn="base" latinLnBrk="0" hangingPunct="0">
              <a:lnSpc>
                <a:spcPct val="100000"/>
              </a:lnSpc>
              <a:spcBef>
                <a:spcPct val="30000"/>
              </a:spcBef>
              <a:spcAft>
                <a:spcPct val="0"/>
              </a:spcAft>
              <a:buClrTx/>
              <a:buSzTx/>
              <a:buFontTx/>
              <a:buNone/>
              <a:tabLst/>
              <a:defRPr/>
            </a:pPr>
            <a:endParaRPr kumimoji="0" lang="zh-CN" altLang="en-US" sz="1200" b="1" i="0" u="none" strike="noStrike" kern="1200" cap="none" spc="0" normalizeH="0" baseline="0" noProof="0" dirty="0">
              <a:ln>
                <a:noFill/>
              </a:ln>
              <a:solidFill>
                <a:srgbClr val="660066"/>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a:p>
            <a:endParaRPr lang="zh-CN" altLang="en-US" dirty="0"/>
          </a:p>
        </p:txBody>
      </p:sp>
      <p:sp>
        <p:nvSpPr>
          <p:cNvPr id="4" name="灯片编号占位符 3"/>
          <p:cNvSpPr>
            <a:spLocks noGrp="1"/>
          </p:cNvSpPr>
          <p:nvPr>
            <p:ph type="sldNum" sz="quarter" idx="5"/>
          </p:nvPr>
        </p:nvSpPr>
        <p:spPr/>
        <p:txBody>
          <a:bodyPr/>
          <a:lstStyle/>
          <a:p>
            <a:fld id="{8AAA2DB7-8973-4964-8E83-0FC396AC9B6B}" type="slidenum">
              <a:rPr lang="en-US" altLang="zh-CN" smtClean="0"/>
              <a:t>46</a:t>
            </a:fld>
            <a:endParaRPr lang="en-US" altLang="zh-CN"/>
          </a:p>
        </p:txBody>
      </p:sp>
    </p:spTree>
    <p:extLst>
      <p:ext uri="{BB962C8B-B14F-4D97-AF65-F5344CB8AC3E}">
        <p14:creationId xmlns:p14="http://schemas.microsoft.com/office/powerpoint/2010/main" val="88035513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本课程重点讲述采用近自由电子近似模型，来分析晶体周期势场中电子的运动状态。</a:t>
            </a:r>
          </a:p>
        </p:txBody>
      </p:sp>
      <p:sp>
        <p:nvSpPr>
          <p:cNvPr id="4" name="灯片编号占位符 3"/>
          <p:cNvSpPr>
            <a:spLocks noGrp="1"/>
          </p:cNvSpPr>
          <p:nvPr>
            <p:ph type="sldNum" sz="quarter" idx="5"/>
          </p:nvPr>
        </p:nvSpPr>
        <p:spPr/>
        <p:txBody>
          <a:bodyPr/>
          <a:lstStyle/>
          <a:p>
            <a:fld id="{8AAA2DB7-8973-4964-8E83-0FC396AC9B6B}" type="slidenum">
              <a:rPr lang="en-US" altLang="zh-CN" smtClean="0"/>
              <a:t>47</a:t>
            </a:fld>
            <a:endParaRPr lang="en-US" altLang="zh-CN"/>
          </a:p>
        </p:txBody>
      </p:sp>
    </p:spTree>
    <p:extLst>
      <p:ext uri="{BB962C8B-B14F-4D97-AF65-F5344CB8AC3E}">
        <p14:creationId xmlns:p14="http://schemas.microsoft.com/office/powerpoint/2010/main" val="71648977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本课程重点讲述采用近自由电子近似模型，来分析晶体周期势场中电子的运动状态。</a:t>
            </a:r>
          </a:p>
        </p:txBody>
      </p:sp>
      <p:sp>
        <p:nvSpPr>
          <p:cNvPr id="4" name="灯片编号占位符 3"/>
          <p:cNvSpPr>
            <a:spLocks noGrp="1"/>
          </p:cNvSpPr>
          <p:nvPr>
            <p:ph type="sldNum" sz="quarter" idx="5"/>
          </p:nvPr>
        </p:nvSpPr>
        <p:spPr/>
        <p:txBody>
          <a:bodyPr/>
          <a:lstStyle/>
          <a:p>
            <a:fld id="{8AAA2DB7-8973-4964-8E83-0FC396AC9B6B}" type="slidenum">
              <a:rPr lang="en-US" altLang="zh-CN" smtClean="0"/>
              <a:t>48</a:t>
            </a:fld>
            <a:endParaRPr lang="en-US" altLang="zh-CN"/>
          </a:p>
        </p:txBody>
      </p:sp>
    </p:spTree>
    <p:extLst>
      <p:ext uri="{BB962C8B-B14F-4D97-AF65-F5344CB8AC3E}">
        <p14:creationId xmlns:p14="http://schemas.microsoft.com/office/powerpoint/2010/main" val="244814818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Arial" panose="020B0604020202020204" pitchFamily="34" charset="0"/>
                <a:ea typeface="宋体" panose="02010600030101010101" pitchFamily="2" charset="-122"/>
                <a:cs typeface="+mn-cs"/>
              </a:rPr>
              <a:t>近自由电子近似的具体思路是假定晶体中电子是在很弱的周期势场中运动，电子的运动状态接近自由电子，但同时受到周期势场的影响；由于周期势场很弱，所以其对电子状态的影响可以用微扰理论处理；</a:t>
            </a:r>
            <a:endParaRPr lang="zh-CN" altLang="en-US" dirty="0"/>
          </a:p>
        </p:txBody>
      </p:sp>
      <p:sp>
        <p:nvSpPr>
          <p:cNvPr id="4" name="灯片编号占位符 3"/>
          <p:cNvSpPr>
            <a:spLocks noGrp="1"/>
          </p:cNvSpPr>
          <p:nvPr>
            <p:ph type="sldNum" sz="quarter" idx="5"/>
          </p:nvPr>
        </p:nvSpPr>
        <p:spPr/>
        <p:txBody>
          <a:bodyPr/>
          <a:lstStyle/>
          <a:p>
            <a:fld id="{8AAA2DB7-8973-4964-8E83-0FC396AC9B6B}" type="slidenum">
              <a:rPr lang="en-US" altLang="zh-CN" smtClean="0"/>
              <a:t>49</a:t>
            </a:fld>
            <a:endParaRPr lang="en-US" altLang="zh-CN"/>
          </a:p>
        </p:txBody>
      </p:sp>
    </p:spTree>
    <p:extLst>
      <p:ext uri="{BB962C8B-B14F-4D97-AF65-F5344CB8AC3E}">
        <p14:creationId xmlns:p14="http://schemas.microsoft.com/office/powerpoint/2010/main" val="30841939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effectLst/>
                <a:latin typeface="Arial" panose="020B0604020202020204" pitchFamily="34" charset="0"/>
                <a:ea typeface="宋体" panose="02010600030101010101" pitchFamily="2" charset="-122"/>
                <a:cs typeface="+mn-cs"/>
              </a:rPr>
              <a:t>德鲁德</a:t>
            </a:r>
            <a:r>
              <a:rPr lang="zh-CN" altLang="zh-CN" sz="1200" kern="1200" dirty="0">
                <a:solidFill>
                  <a:schemeClr val="tx1"/>
                </a:solidFill>
                <a:effectLst/>
                <a:latin typeface="Arial" panose="020B0604020202020204" pitchFamily="34" charset="0"/>
                <a:ea typeface="宋体" panose="02010600030101010101" pitchFamily="2" charset="-122"/>
                <a:cs typeface="+mn-cs"/>
              </a:rPr>
              <a:t>模型取了以下的近似和假设：</a:t>
            </a:r>
          </a:p>
          <a:p>
            <a:r>
              <a:rPr lang="en-US" altLang="zh-CN" sz="1200" kern="1200" dirty="0">
                <a:solidFill>
                  <a:schemeClr val="tx1"/>
                </a:solidFill>
                <a:effectLst/>
                <a:latin typeface="Arial" panose="020B0604020202020204" pitchFamily="34" charset="0"/>
                <a:ea typeface="宋体" panose="02010600030101010101" pitchFamily="2" charset="-122"/>
                <a:cs typeface="+mn-cs"/>
              </a:rPr>
              <a:t>- </a:t>
            </a:r>
            <a:r>
              <a:rPr lang="zh-CN" altLang="zh-CN" sz="1200" kern="1200" dirty="0">
                <a:solidFill>
                  <a:schemeClr val="tx1"/>
                </a:solidFill>
                <a:effectLst/>
                <a:latin typeface="Arial" panose="020B0604020202020204" pitchFamily="34" charset="0"/>
                <a:ea typeface="宋体" panose="02010600030101010101" pitchFamily="2" charset="-122"/>
                <a:cs typeface="+mn-cs"/>
              </a:rPr>
              <a:t>独立电子近似：忽略电子与电子之间的相互作用；</a:t>
            </a:r>
          </a:p>
          <a:p>
            <a:r>
              <a:rPr lang="en-US" altLang="zh-CN" sz="1200" kern="1200" dirty="0">
                <a:solidFill>
                  <a:schemeClr val="tx1"/>
                </a:solidFill>
                <a:effectLst/>
                <a:latin typeface="Arial" panose="020B0604020202020204" pitchFamily="34" charset="0"/>
                <a:ea typeface="宋体" panose="02010600030101010101" pitchFamily="2" charset="-122"/>
                <a:cs typeface="+mn-cs"/>
              </a:rPr>
              <a:t>- </a:t>
            </a:r>
            <a:r>
              <a:rPr lang="zh-CN" altLang="zh-CN" sz="1200" kern="1200" dirty="0">
                <a:solidFill>
                  <a:schemeClr val="tx1"/>
                </a:solidFill>
                <a:effectLst/>
                <a:latin typeface="Arial" panose="020B0604020202020204" pitchFamily="34" charset="0"/>
                <a:ea typeface="宋体" panose="02010600030101010101" pitchFamily="2" charset="-122"/>
                <a:cs typeface="+mn-cs"/>
              </a:rPr>
              <a:t>自由电子近似：电子没有与离子碰撞时，忽略电子与离子之间的相互作用；</a:t>
            </a:r>
          </a:p>
          <a:p>
            <a:r>
              <a:rPr lang="en-US" altLang="zh-CN" sz="1200" kern="1200" dirty="0">
                <a:solidFill>
                  <a:schemeClr val="tx1"/>
                </a:solidFill>
                <a:effectLst/>
                <a:latin typeface="Arial" panose="020B0604020202020204" pitchFamily="34" charset="0"/>
                <a:ea typeface="宋体" panose="02010600030101010101" pitchFamily="2" charset="-122"/>
                <a:cs typeface="+mn-cs"/>
              </a:rPr>
              <a:t>- </a:t>
            </a:r>
            <a:r>
              <a:rPr lang="zh-CN" altLang="zh-CN" sz="1200" kern="1200" dirty="0">
                <a:solidFill>
                  <a:schemeClr val="tx1"/>
                </a:solidFill>
                <a:effectLst/>
                <a:latin typeface="Arial" panose="020B0604020202020204" pitchFamily="34" charset="0"/>
                <a:ea typeface="宋体" panose="02010600030101010101" pitchFamily="2" charset="-122"/>
                <a:cs typeface="+mn-cs"/>
              </a:rPr>
              <a:t>碰撞：电子突然改变速度的瞬时事件，是由于碰到不可穿透的离子实而被反弹</a:t>
            </a:r>
            <a:r>
              <a:rPr lang="zh-CN" altLang="en-US" sz="1200" kern="1200" dirty="0">
                <a:solidFill>
                  <a:schemeClr val="tx1"/>
                </a:solidFill>
                <a:effectLst/>
                <a:latin typeface="Arial" panose="020B0604020202020204" pitchFamily="34" charset="0"/>
                <a:ea typeface="宋体" panose="02010600030101010101" pitchFamily="2" charset="-122"/>
                <a:cs typeface="+mn-cs"/>
              </a:rPr>
              <a:t>，</a:t>
            </a:r>
            <a:r>
              <a:rPr lang="zh-CN" altLang="zh-CN" sz="1200" kern="1200" dirty="0">
                <a:solidFill>
                  <a:schemeClr val="tx1"/>
                </a:solidFill>
                <a:effectLst/>
                <a:latin typeface="Arial" panose="020B0604020202020204" pitchFamily="34" charset="0"/>
                <a:ea typeface="宋体" panose="02010600030101010101" pitchFamily="2" charset="-122"/>
                <a:cs typeface="+mn-cs"/>
              </a:rPr>
              <a:t>忽略电子之间的相互碰撞；通过碰撞电子和离子交换能量，在一定温度下达到热平衡状态；碰撞后电子的速度只与温度有关，服从麦克斯韦速度分布率，与碰撞前电子速度无关；</a:t>
            </a:r>
          </a:p>
          <a:p>
            <a:r>
              <a:rPr lang="en-US" altLang="zh-CN" sz="1200" kern="1200" dirty="0">
                <a:solidFill>
                  <a:schemeClr val="tx1"/>
                </a:solidFill>
                <a:effectLst/>
                <a:latin typeface="Arial" panose="020B0604020202020204" pitchFamily="34" charset="0"/>
                <a:ea typeface="宋体" panose="02010600030101010101" pitchFamily="2" charset="-122"/>
                <a:cs typeface="+mn-cs"/>
              </a:rPr>
              <a:t>- </a:t>
            </a:r>
            <a:r>
              <a:rPr lang="zh-CN" altLang="zh-CN" sz="1200" kern="1200" dirty="0">
                <a:solidFill>
                  <a:schemeClr val="tx1"/>
                </a:solidFill>
                <a:effectLst/>
                <a:latin typeface="Arial" panose="020B0604020202020204" pitchFamily="34" charset="0"/>
                <a:ea typeface="宋体" panose="02010600030101010101" pitchFamily="2" charset="-122"/>
                <a:cs typeface="+mn-cs"/>
              </a:rPr>
              <a:t>弛豫时间：单位时间内电子发生碰撞的几率是</a:t>
            </a:r>
            <a:r>
              <a:rPr lang="en-US" altLang="zh-CN" sz="1200" kern="1200" dirty="0">
                <a:solidFill>
                  <a:schemeClr val="tx1"/>
                </a:solidFill>
                <a:effectLst/>
                <a:latin typeface="Arial" panose="020B0604020202020204" pitchFamily="34" charset="0"/>
                <a:ea typeface="宋体" panose="02010600030101010101" pitchFamily="2" charset="-122"/>
                <a:cs typeface="+mn-cs"/>
              </a:rPr>
              <a:t>1/</a:t>
            </a:r>
            <a:r>
              <a:rPr lang="en-US" altLang="zh-CN" sz="1200" i="1" kern="1200" dirty="0">
                <a:solidFill>
                  <a:schemeClr val="tx1"/>
                </a:solidFill>
                <a:effectLst/>
                <a:latin typeface="Arial" panose="020B0604020202020204" pitchFamily="34" charset="0"/>
                <a:ea typeface="宋体" panose="02010600030101010101" pitchFamily="2" charset="-122"/>
                <a:cs typeface="+mn-cs"/>
                <a:sym typeface="Symbol" panose="05050102010706020507" pitchFamily="18" charset="2"/>
              </a:rPr>
              <a:t></a:t>
            </a:r>
            <a:r>
              <a:rPr lang="zh-CN" altLang="zh-CN" sz="1200" kern="1200" dirty="0">
                <a:solidFill>
                  <a:schemeClr val="tx1"/>
                </a:solidFill>
                <a:effectLst/>
                <a:latin typeface="Arial" panose="020B0604020202020204" pitchFamily="34" charset="0"/>
                <a:ea typeface="宋体" panose="02010600030101010101" pitchFamily="2" charset="-122"/>
                <a:cs typeface="+mn-cs"/>
              </a:rPr>
              <a:t>，</a:t>
            </a:r>
            <a:r>
              <a:rPr lang="en-US" altLang="zh-CN" sz="1200" i="1" kern="1200" dirty="0">
                <a:solidFill>
                  <a:schemeClr val="tx1"/>
                </a:solidFill>
                <a:effectLst/>
                <a:latin typeface="Arial" panose="020B0604020202020204" pitchFamily="34" charset="0"/>
                <a:ea typeface="宋体" panose="02010600030101010101" pitchFamily="2" charset="-122"/>
                <a:cs typeface="+mn-cs"/>
                <a:sym typeface="Symbol" panose="05050102010706020507" pitchFamily="18" charset="2"/>
              </a:rPr>
              <a:t></a:t>
            </a:r>
            <a:r>
              <a:rPr lang="en-US" altLang="zh-CN" sz="1200" kern="1200" dirty="0">
                <a:solidFill>
                  <a:schemeClr val="tx1"/>
                </a:solidFill>
                <a:effectLst/>
                <a:latin typeface="Arial" panose="020B0604020202020204" pitchFamily="34" charset="0"/>
                <a:ea typeface="宋体" panose="02010600030101010101" pitchFamily="2" charset="-122"/>
                <a:cs typeface="+mn-cs"/>
              </a:rPr>
              <a:t> </a:t>
            </a:r>
            <a:r>
              <a:rPr lang="zh-CN" altLang="zh-CN" sz="1200" kern="1200" dirty="0">
                <a:solidFill>
                  <a:schemeClr val="tx1"/>
                </a:solidFill>
                <a:effectLst/>
                <a:latin typeface="Arial" panose="020B0604020202020204" pitchFamily="34" charset="0"/>
                <a:ea typeface="宋体" panose="02010600030101010101" pitchFamily="2" charset="-122"/>
                <a:cs typeface="+mn-cs"/>
              </a:rPr>
              <a:t>为弛豫时间（或平均自由时间，即前后两次碰撞之间的平均时间），弛豫时间与电子位置、速度无关。</a:t>
            </a:r>
          </a:p>
          <a:p>
            <a:r>
              <a:rPr lang="zh-CN" altLang="zh-CN" sz="1200" kern="1200" dirty="0">
                <a:solidFill>
                  <a:schemeClr val="tx1"/>
                </a:solidFill>
                <a:effectLst/>
                <a:latin typeface="Arial" panose="020B0604020202020204" pitchFamily="34" charset="0"/>
                <a:ea typeface="宋体" panose="02010600030101010101" pitchFamily="2" charset="-122"/>
                <a:cs typeface="+mn-cs"/>
              </a:rPr>
              <a:t>根据德鲁德模型的近似和假设，在两次碰撞之间，每个电子作匀速直线运动，势能可以被忽略，总能量全部是动能；在有外场的情况下，电子的运动服从牛顿定律。</a:t>
            </a:r>
          </a:p>
          <a:p>
            <a:r>
              <a:rPr lang="zh-CN" altLang="zh-CN" sz="1200" kern="1200" dirty="0">
                <a:solidFill>
                  <a:schemeClr val="tx1"/>
                </a:solidFill>
                <a:effectLst/>
                <a:latin typeface="Arial" panose="020B0604020202020204" pitchFamily="34" charset="0"/>
                <a:ea typeface="宋体" panose="02010600030101010101" pitchFamily="2" charset="-122"/>
                <a:cs typeface="+mn-cs"/>
              </a:rPr>
              <a:t>之后洛伦兹对德鲁德模型作了改进，提出“经典电子气”服从麦克斯韦</a:t>
            </a:r>
            <a:r>
              <a:rPr lang="en-US" altLang="zh-CN" sz="1200" kern="1200" dirty="0">
                <a:solidFill>
                  <a:schemeClr val="tx1"/>
                </a:solidFill>
                <a:effectLst/>
                <a:latin typeface="Arial" panose="020B0604020202020204" pitchFamily="34" charset="0"/>
                <a:ea typeface="宋体" panose="02010600030101010101" pitchFamily="2" charset="-122"/>
                <a:cs typeface="+mn-cs"/>
              </a:rPr>
              <a:t>-</a:t>
            </a:r>
            <a:r>
              <a:rPr lang="zh-CN" altLang="zh-CN" sz="1200" kern="1200" dirty="0">
                <a:solidFill>
                  <a:schemeClr val="tx1"/>
                </a:solidFill>
                <a:effectLst/>
                <a:latin typeface="Arial" panose="020B0604020202020204" pitchFamily="34" charset="0"/>
                <a:ea typeface="宋体" panose="02010600030101010101" pitchFamily="2" charset="-122"/>
                <a:cs typeface="+mn-cs"/>
              </a:rPr>
              <a:t>玻尔兹曼统计分布规律，可以用经典力学定律对其作出定量的计算。</a:t>
            </a:r>
          </a:p>
          <a:p>
            <a:r>
              <a:rPr lang="zh-CN" altLang="zh-CN" sz="1200" kern="1200" dirty="0">
                <a:solidFill>
                  <a:schemeClr val="tx1"/>
                </a:solidFill>
                <a:effectLst/>
                <a:latin typeface="Arial" panose="020B0604020202020204" pitchFamily="34" charset="0"/>
                <a:ea typeface="宋体" panose="02010600030101010101" pitchFamily="2" charset="-122"/>
                <a:cs typeface="+mn-cs"/>
              </a:rPr>
              <a:t>经典自由电子论能解释欧姆定律和反映电导率与热导率之间关系的维德曼</a:t>
            </a:r>
            <a:r>
              <a:rPr lang="en-US" altLang="zh-CN" sz="1200" kern="1200" dirty="0">
                <a:solidFill>
                  <a:schemeClr val="tx1"/>
                </a:solidFill>
                <a:effectLst/>
                <a:latin typeface="Arial" panose="020B0604020202020204" pitchFamily="34" charset="0"/>
                <a:ea typeface="宋体" panose="02010600030101010101" pitchFamily="2" charset="-122"/>
                <a:cs typeface="+mn-cs"/>
              </a:rPr>
              <a:t>-</a:t>
            </a:r>
            <a:r>
              <a:rPr lang="zh-CN" altLang="zh-CN" sz="1200" kern="1200" dirty="0">
                <a:solidFill>
                  <a:schemeClr val="tx1"/>
                </a:solidFill>
                <a:effectLst/>
                <a:latin typeface="Arial" panose="020B0604020202020204" pitchFamily="34" charset="0"/>
                <a:ea typeface="宋体" panose="02010600030101010101" pitchFamily="2" charset="-122"/>
                <a:cs typeface="+mn-cs"/>
              </a:rPr>
              <a:t>弗兰兹定律（</a:t>
            </a:r>
            <a:r>
              <a:rPr lang="en-US" altLang="zh-CN" sz="1200" kern="1200" dirty="0" err="1">
                <a:solidFill>
                  <a:schemeClr val="tx1"/>
                </a:solidFill>
                <a:effectLst/>
                <a:latin typeface="Arial" panose="020B0604020202020204" pitchFamily="34" charset="0"/>
                <a:ea typeface="宋体" panose="02010600030101010101" pitchFamily="2" charset="-122"/>
                <a:cs typeface="+mn-cs"/>
              </a:rPr>
              <a:t>Wiedemannn</a:t>
            </a:r>
            <a:r>
              <a:rPr lang="en-US" altLang="zh-CN" sz="1200" kern="1200" dirty="0">
                <a:solidFill>
                  <a:schemeClr val="tx1"/>
                </a:solidFill>
                <a:effectLst/>
                <a:latin typeface="Arial" panose="020B0604020202020204" pitchFamily="34" charset="0"/>
                <a:ea typeface="宋体" panose="02010600030101010101" pitchFamily="2" charset="-122"/>
                <a:cs typeface="+mn-cs"/>
              </a:rPr>
              <a:t>-Franz law</a:t>
            </a:r>
            <a:r>
              <a:rPr lang="zh-CN" altLang="zh-CN" sz="1200" kern="1200" dirty="0">
                <a:solidFill>
                  <a:schemeClr val="tx1"/>
                </a:solidFill>
                <a:effectLst/>
                <a:latin typeface="Arial" panose="020B0604020202020204" pitchFamily="34" charset="0"/>
                <a:ea typeface="宋体" panose="02010600030101010101" pitchFamily="2" charset="-122"/>
                <a:cs typeface="+mn-cs"/>
              </a:rPr>
              <a:t>，对于所有的金属在一定温度下热导率和电导率之比是相同的）</a:t>
            </a:r>
            <a:r>
              <a:rPr lang="en-US" altLang="zh-CN" sz="1200" kern="1200" dirty="0">
                <a:solidFill>
                  <a:schemeClr val="tx1"/>
                </a:solidFill>
                <a:effectLst/>
                <a:latin typeface="Arial" panose="020B0604020202020204" pitchFamily="34" charset="0"/>
                <a:ea typeface="宋体" panose="02010600030101010101" pitchFamily="2" charset="-122"/>
                <a:cs typeface="+mn-cs"/>
              </a:rPr>
              <a:t>, </a:t>
            </a:r>
            <a:r>
              <a:rPr lang="zh-CN" altLang="zh-CN" sz="1200" kern="1200" dirty="0">
                <a:solidFill>
                  <a:schemeClr val="tx1"/>
                </a:solidFill>
                <a:effectLst/>
                <a:latin typeface="Arial" panose="020B0604020202020204" pitchFamily="34" charset="0"/>
                <a:ea typeface="宋体" panose="02010600030101010101" pitchFamily="2" charset="-122"/>
                <a:cs typeface="+mn-cs"/>
              </a:rPr>
              <a:t>但在分析常温下金属电阻率同温度成正比的关系，以及电子比热容等现象时却遇到不可逾越的困难。其原因在于电子的行为在很大程度上偏离了经典力学理论，经典自由电子论存在致命的缺陷，需要用量子力学理论来分析电子的运动状态。</a:t>
            </a:r>
          </a:p>
          <a:p>
            <a:endParaRPr lang="zh-CN" altLang="en-US" dirty="0"/>
          </a:p>
        </p:txBody>
      </p:sp>
      <p:sp>
        <p:nvSpPr>
          <p:cNvPr id="4" name="灯片编号占位符 3"/>
          <p:cNvSpPr>
            <a:spLocks noGrp="1"/>
          </p:cNvSpPr>
          <p:nvPr>
            <p:ph type="sldNum" sz="quarter" idx="5"/>
          </p:nvPr>
        </p:nvSpPr>
        <p:spPr/>
        <p:txBody>
          <a:bodyPr/>
          <a:lstStyle/>
          <a:p>
            <a:fld id="{8AAA2DB7-8973-4964-8E83-0FC396AC9B6B}" type="slidenum">
              <a:rPr lang="en-US" altLang="zh-CN" smtClean="0"/>
              <a:t>5</a:t>
            </a:fld>
            <a:endParaRPr lang="en-US" altLang="zh-CN"/>
          </a:p>
        </p:txBody>
      </p:sp>
    </p:spTree>
    <p:extLst>
      <p:ext uri="{BB962C8B-B14F-4D97-AF65-F5344CB8AC3E}">
        <p14:creationId xmlns:p14="http://schemas.microsoft.com/office/powerpoint/2010/main" val="171171849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200" kern="1200" dirty="0">
                    <a:solidFill>
                      <a:schemeClr val="tx1"/>
                    </a:solidFill>
                    <a:effectLst/>
                    <a:latin typeface="Arial" panose="020B0604020202020204" pitchFamily="34" charset="0"/>
                    <a:ea typeface="宋体" panose="02010600030101010101" pitchFamily="2" charset="-122"/>
                    <a:cs typeface="+mn-cs"/>
                  </a:rPr>
                  <a:t>设晶格周期势场为：</a:t>
                </a:r>
              </a:p>
              <a:p>
                <a:pPr/>
                <a14:m>
                  <m:oMathPara xmlns:m="http://schemas.openxmlformats.org/officeDocument/2006/math">
                    <m:oMathParaPr>
                      <m:jc m:val="centerGroup"/>
                    </m:oMathParaPr>
                    <m:oMath xmlns:m="http://schemas.openxmlformats.org/officeDocument/2006/math">
                      <m:d>
                        <m:dPr>
                          <m:begChr m:val=""/>
                          <m:ctrlPr>
                            <a:rPr lang="zh-CN" altLang="en-US" sz="1200" i="1" kern="1200" smtClean="0">
                              <a:solidFill>
                                <a:schemeClr val="tx1"/>
                              </a:solidFill>
                              <a:latin typeface="Cambria Math" panose="02040503050406030204" pitchFamily="18" charset="0"/>
                              <a:ea typeface="宋体" panose="02010600030101010101" pitchFamily="2" charset="-122"/>
                              <a:cs typeface="+mn-cs"/>
                            </a:rPr>
                          </m:ctrlPr>
                        </m:dPr>
                        <m:e>
                          <m:r>
                            <a:rPr lang="zh-CN" altLang="en-US" sz="1200" i="1" kern="1200">
                              <a:solidFill>
                                <a:schemeClr val="tx1"/>
                              </a:solidFill>
                              <a:latin typeface="Cambria Math" panose="02040503050406030204" pitchFamily="18" charset="0"/>
                              <a:ea typeface="宋体" panose="02010600030101010101" pitchFamily="2" charset="-122"/>
                              <a:cs typeface="+mn-cs"/>
                            </a:rPr>
                            <m:t>𝑉</m:t>
                          </m:r>
                          <m:r>
                            <a:rPr lang="zh-CN" altLang="en-US" sz="1200" i="0" kern="1200">
                              <a:solidFill>
                                <a:schemeClr val="tx1"/>
                              </a:solidFill>
                              <a:latin typeface="Cambria Math" panose="02040503050406030204" pitchFamily="18" charset="0"/>
                              <a:ea typeface="宋体" panose="02010600030101010101" pitchFamily="2" charset="-122"/>
                              <a:cs typeface="+mn-cs"/>
                            </a:rPr>
                            <m:t>(</m:t>
                          </m:r>
                          <m:r>
                            <a:rPr lang="zh-CN" altLang="en-US" sz="1200" i="1" kern="1200">
                              <a:solidFill>
                                <a:schemeClr val="tx1"/>
                              </a:solidFill>
                              <a:latin typeface="Cambria Math" panose="02040503050406030204" pitchFamily="18" charset="0"/>
                              <a:ea typeface="宋体" panose="02010600030101010101" pitchFamily="2" charset="-122"/>
                              <a:cs typeface="+mn-cs"/>
                            </a:rPr>
                            <m:t>𝑟</m:t>
                          </m:r>
                          <m:r>
                            <a:rPr lang="zh-CN" altLang="en-US" sz="1200" i="0" kern="1200">
                              <a:solidFill>
                                <a:schemeClr val="tx1"/>
                              </a:solidFill>
                              <a:latin typeface="Cambria Math" panose="02040503050406030204" pitchFamily="18" charset="0"/>
                              <a:ea typeface="宋体" panose="02010600030101010101" pitchFamily="2" charset="-122"/>
                              <a:cs typeface="+mn-cs"/>
                            </a:rPr>
                            <m:t>)=</m:t>
                          </m:r>
                          <m:r>
                            <a:rPr lang="zh-CN" altLang="en-US" sz="1200" i="1" kern="1200">
                              <a:solidFill>
                                <a:schemeClr val="tx1"/>
                              </a:solidFill>
                              <a:latin typeface="Cambria Math" panose="02040503050406030204" pitchFamily="18" charset="0"/>
                              <a:ea typeface="宋体" panose="02010600030101010101" pitchFamily="2" charset="-122"/>
                              <a:cs typeface="+mn-cs"/>
                            </a:rPr>
                            <m:t>𝑉</m:t>
                          </m:r>
                          <m:r>
                            <a:rPr lang="zh-CN" altLang="en-US" sz="1200" i="0" kern="1200">
                              <a:solidFill>
                                <a:schemeClr val="tx1"/>
                              </a:solidFill>
                              <a:latin typeface="Cambria Math" panose="02040503050406030204" pitchFamily="18" charset="0"/>
                              <a:ea typeface="宋体" panose="02010600030101010101" pitchFamily="2" charset="-122"/>
                              <a:cs typeface="+mn-cs"/>
                            </a:rPr>
                            <m:t>(</m:t>
                          </m:r>
                          <m:r>
                            <a:rPr lang="zh-CN" altLang="en-US" sz="1200" i="1" kern="1200">
                              <a:solidFill>
                                <a:schemeClr val="tx1"/>
                              </a:solidFill>
                              <a:latin typeface="Cambria Math" panose="02040503050406030204" pitchFamily="18" charset="0"/>
                              <a:ea typeface="宋体" panose="02010600030101010101" pitchFamily="2" charset="-122"/>
                              <a:cs typeface="+mn-cs"/>
                            </a:rPr>
                            <m:t>𝑟</m:t>
                          </m:r>
                          <m:r>
                            <a:rPr lang="zh-CN" altLang="en-US" sz="1200" i="0" kern="1200">
                              <a:solidFill>
                                <a:schemeClr val="tx1"/>
                              </a:solidFill>
                              <a:latin typeface="Cambria Math" panose="02040503050406030204" pitchFamily="18" charset="0"/>
                              <a:ea typeface="宋体" panose="02010600030101010101" pitchFamily="2" charset="-122"/>
                              <a:cs typeface="+mn-cs"/>
                            </a:rPr>
                            <m:t>+</m:t>
                          </m:r>
                          <m:sSub>
                            <m:sSubPr>
                              <m:ctrlPr>
                                <a:rPr lang="zh-CN" altLang="en-US" sz="1200" i="1" kern="1200">
                                  <a:solidFill>
                                    <a:schemeClr val="tx1"/>
                                  </a:solidFill>
                                  <a:latin typeface="Cambria Math" panose="02040503050406030204" pitchFamily="18" charset="0"/>
                                  <a:ea typeface="宋体" panose="02010600030101010101" pitchFamily="2" charset="-122"/>
                                  <a:cs typeface="+mn-cs"/>
                                </a:rPr>
                              </m:ctrlPr>
                            </m:sSubPr>
                            <m:e>
                              <m:r>
                                <a:rPr lang="zh-CN" altLang="en-US" sz="1200" i="1" kern="1200">
                                  <a:solidFill>
                                    <a:schemeClr val="tx1"/>
                                  </a:solidFill>
                                  <a:latin typeface="Cambria Math" panose="02040503050406030204" pitchFamily="18" charset="0"/>
                                  <a:ea typeface="宋体" panose="02010600030101010101" pitchFamily="2" charset="-122"/>
                                  <a:cs typeface="+mn-cs"/>
                                </a:rPr>
                                <m:t>𝑅</m:t>
                              </m:r>
                            </m:e>
                            <m:sub>
                              <m:r>
                                <a:rPr lang="zh-CN" altLang="en-US" sz="1200" i="1" kern="1200">
                                  <a:solidFill>
                                    <a:schemeClr val="tx1"/>
                                  </a:solidFill>
                                  <a:latin typeface="Cambria Math" panose="02040503050406030204" pitchFamily="18" charset="0"/>
                                  <a:ea typeface="宋体" panose="02010600030101010101" pitchFamily="2" charset="-122"/>
                                  <a:cs typeface="+mn-cs"/>
                                </a:rPr>
                                <m:t>𝑛</m:t>
                              </m:r>
                            </m:sub>
                          </m:sSub>
                        </m:e>
                      </m:d>
                    </m:oMath>
                  </m:oMathPara>
                </a14:m>
                <a:endParaRPr lang="en-US" altLang="zh-CN"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200" kern="1200" dirty="0">
                    <a:solidFill>
                      <a:schemeClr val="tx1"/>
                    </a:solidFill>
                    <a:effectLst/>
                    <a:latin typeface="Arial" panose="020B0604020202020204" pitchFamily="34" charset="0"/>
                    <a:ea typeface="宋体" panose="02010600030101010101" pitchFamily="2" charset="-122"/>
                    <a:cs typeface="+mn-cs"/>
                  </a:rPr>
                  <a:t>周期势场下电子的能量本征值方程：</a:t>
                </a:r>
              </a:p>
              <a:p>
                <a:pPr/>
                <a14:m>
                  <m:oMathPara xmlns:m="http://schemas.openxmlformats.org/officeDocument/2006/math">
                    <m:oMathParaPr>
                      <m:jc m:val="centerGroup"/>
                    </m:oMathParaPr>
                    <m:oMath xmlns:m="http://schemas.openxmlformats.org/officeDocument/2006/math">
                      <m:d>
                        <m:dPr>
                          <m:begChr m:val="["/>
                          <m:endChr m:val="]"/>
                          <m:ctrlPr>
                            <a:rPr lang="zh-CN" altLang="en-US" sz="1200" i="1" kern="1200" smtClean="0">
                              <a:solidFill>
                                <a:schemeClr val="tx1"/>
                              </a:solidFill>
                              <a:latin typeface="Cambria Math" panose="02040503050406030204" pitchFamily="18" charset="0"/>
                              <a:ea typeface="宋体" panose="02010600030101010101" pitchFamily="2" charset="-122"/>
                              <a:cs typeface="+mn-cs"/>
                            </a:rPr>
                          </m:ctrlPr>
                        </m:dPr>
                        <m:e>
                          <m:d>
                            <m:dPr>
                              <m:begChr m:val=""/>
                              <m:ctrlPr>
                                <a:rPr lang="zh-CN" altLang="en-US" sz="1200" i="1" kern="1200">
                                  <a:solidFill>
                                    <a:schemeClr val="tx1"/>
                                  </a:solidFill>
                                  <a:latin typeface="Cambria Math" panose="02040503050406030204" pitchFamily="18" charset="0"/>
                                  <a:ea typeface="宋体" panose="02010600030101010101" pitchFamily="2" charset="-122"/>
                                  <a:cs typeface="+mn-cs"/>
                                </a:rPr>
                              </m:ctrlPr>
                            </m:dPr>
                            <m:e>
                              <m:r>
                                <a:rPr lang="zh-CN" altLang="en-US" sz="1200" kern="1200">
                                  <a:solidFill>
                                    <a:schemeClr val="tx1"/>
                                  </a:solidFill>
                                  <a:latin typeface="Cambria Math" panose="02040503050406030204" pitchFamily="18" charset="0"/>
                                  <a:ea typeface="宋体" panose="02010600030101010101" pitchFamily="2" charset="-122"/>
                                  <a:cs typeface="+mn-cs"/>
                                </a:rPr>
                                <m:t>−</m:t>
                              </m:r>
                              <m:f>
                                <m:fPr>
                                  <m:ctrlPr>
                                    <a:rPr lang="zh-CN" altLang="en-US" sz="1200" i="1" kern="1200">
                                      <a:solidFill>
                                        <a:schemeClr val="tx1"/>
                                      </a:solidFill>
                                      <a:latin typeface="Cambria Math" panose="02040503050406030204" pitchFamily="18" charset="0"/>
                                      <a:ea typeface="宋体" panose="02010600030101010101" pitchFamily="2" charset="-122"/>
                                      <a:cs typeface="+mn-cs"/>
                                    </a:rPr>
                                  </m:ctrlPr>
                                </m:fPr>
                                <m:num>
                                  <m:sSup>
                                    <m:sSupPr>
                                      <m:ctrlPr>
                                        <a:rPr lang="zh-CN" altLang="en-US" sz="1200" i="1" kern="1200">
                                          <a:solidFill>
                                            <a:schemeClr val="tx1"/>
                                          </a:solidFill>
                                          <a:latin typeface="Cambria Math" panose="02040503050406030204" pitchFamily="18" charset="0"/>
                                          <a:ea typeface="宋体" panose="02010600030101010101" pitchFamily="2" charset="-122"/>
                                          <a:cs typeface="+mn-cs"/>
                                        </a:rPr>
                                      </m:ctrlPr>
                                    </m:sSupPr>
                                    <m:e>
                                      <m:r>
                                        <a:rPr lang="zh-CN" altLang="en-US" sz="1200" i="0" kern="1200">
                                          <a:solidFill>
                                            <a:schemeClr val="tx1"/>
                                          </a:solidFill>
                                          <a:latin typeface="Cambria Math" panose="02040503050406030204" pitchFamily="18" charset="0"/>
                                          <a:ea typeface="宋体" panose="02010600030101010101" pitchFamily="2" charset="-122"/>
                                          <a:cs typeface="+mn-cs"/>
                                        </a:rPr>
                                        <m:t>ℏ</m:t>
                                      </m:r>
                                    </m:e>
                                    <m:sup>
                                      <m:r>
                                        <a:rPr lang="zh-CN" altLang="en-US" sz="1200" i="0" kern="1200">
                                          <a:solidFill>
                                            <a:schemeClr val="tx1"/>
                                          </a:solidFill>
                                          <a:latin typeface="Cambria Math" panose="02040503050406030204" pitchFamily="18" charset="0"/>
                                          <a:ea typeface="宋体" panose="02010600030101010101" pitchFamily="2" charset="-122"/>
                                          <a:cs typeface="+mn-cs"/>
                                        </a:rPr>
                                        <m:t>2</m:t>
                                      </m:r>
                                    </m:sup>
                                  </m:sSup>
                                </m:num>
                                <m:den>
                                  <m:r>
                                    <a:rPr lang="zh-CN" altLang="en-US" sz="1200" i="0" kern="1200">
                                      <a:solidFill>
                                        <a:schemeClr val="tx1"/>
                                      </a:solidFill>
                                      <a:latin typeface="Cambria Math" panose="02040503050406030204" pitchFamily="18" charset="0"/>
                                      <a:ea typeface="宋体" panose="02010600030101010101" pitchFamily="2" charset="-122"/>
                                      <a:cs typeface="+mn-cs"/>
                                    </a:rPr>
                                    <m:t>2</m:t>
                                  </m:r>
                                  <m:sSub>
                                    <m:sSubPr>
                                      <m:ctrlPr>
                                        <a:rPr lang="zh-CN" altLang="en-US" sz="1200" i="1" kern="1200">
                                          <a:solidFill>
                                            <a:schemeClr val="tx1"/>
                                          </a:solidFill>
                                          <a:latin typeface="Cambria Math" panose="02040503050406030204" pitchFamily="18" charset="0"/>
                                          <a:ea typeface="宋体" panose="02010600030101010101" pitchFamily="2" charset="-122"/>
                                          <a:cs typeface="+mn-cs"/>
                                        </a:rPr>
                                      </m:ctrlPr>
                                    </m:sSubPr>
                                    <m:e>
                                      <m:r>
                                        <a:rPr lang="zh-CN" altLang="en-US" sz="1200" i="1" kern="1200">
                                          <a:solidFill>
                                            <a:schemeClr val="tx1"/>
                                          </a:solidFill>
                                          <a:latin typeface="Cambria Math" panose="02040503050406030204" pitchFamily="18" charset="0"/>
                                          <a:ea typeface="宋体" panose="02010600030101010101" pitchFamily="2" charset="-122"/>
                                          <a:cs typeface="+mn-cs"/>
                                        </a:rPr>
                                        <m:t>𝑚</m:t>
                                      </m:r>
                                    </m:e>
                                    <m:sub>
                                      <m:r>
                                        <a:rPr lang="zh-CN" altLang="en-US" sz="1200" i="0" kern="1200">
                                          <a:solidFill>
                                            <a:schemeClr val="tx1"/>
                                          </a:solidFill>
                                          <a:latin typeface="Cambria Math" panose="02040503050406030204" pitchFamily="18" charset="0"/>
                                          <a:ea typeface="宋体" panose="02010600030101010101" pitchFamily="2" charset="-122"/>
                                          <a:cs typeface="+mn-cs"/>
                                        </a:rPr>
                                        <m:t>0</m:t>
                                      </m:r>
                                    </m:sub>
                                  </m:sSub>
                                </m:den>
                              </m:f>
                              <m:sSup>
                                <m:sSupPr>
                                  <m:ctrlPr>
                                    <a:rPr lang="zh-CN" altLang="en-US" sz="1200" i="1" kern="1200">
                                      <a:solidFill>
                                        <a:schemeClr val="tx1"/>
                                      </a:solidFill>
                                      <a:latin typeface="Cambria Math" panose="02040503050406030204" pitchFamily="18" charset="0"/>
                                      <a:ea typeface="宋体" panose="02010600030101010101" pitchFamily="2" charset="-122"/>
                                      <a:cs typeface="+mn-cs"/>
                                    </a:rPr>
                                  </m:ctrlPr>
                                </m:sSupPr>
                                <m:e>
                                  <m:r>
                                    <m:rPr>
                                      <m:sty m:val="p"/>
                                    </m:rPr>
                                    <a:rPr lang="zh-CN" altLang="en-US" sz="1200" i="0" kern="1200">
                                      <a:solidFill>
                                        <a:schemeClr val="tx1"/>
                                      </a:solidFill>
                                      <a:latin typeface="Cambria Math" panose="02040503050406030204" pitchFamily="18" charset="0"/>
                                      <a:ea typeface="宋体" panose="02010600030101010101" pitchFamily="2" charset="-122"/>
                                      <a:cs typeface="+mn-cs"/>
                                    </a:rPr>
                                    <m:t>∇</m:t>
                                  </m:r>
                                </m:e>
                                <m:sup>
                                  <m:r>
                                    <a:rPr lang="zh-CN" altLang="en-US" sz="1200" i="0" kern="1200">
                                      <a:solidFill>
                                        <a:schemeClr val="tx1"/>
                                      </a:solidFill>
                                      <a:latin typeface="Cambria Math" panose="02040503050406030204" pitchFamily="18" charset="0"/>
                                      <a:ea typeface="宋体" panose="02010600030101010101" pitchFamily="2" charset="-122"/>
                                      <a:cs typeface="+mn-cs"/>
                                    </a:rPr>
                                    <m:t>2</m:t>
                                  </m:r>
                                </m:sup>
                              </m:sSup>
                              <m:r>
                                <a:rPr lang="zh-CN" altLang="en-US" sz="1200" i="0" kern="1200">
                                  <a:solidFill>
                                    <a:schemeClr val="tx1"/>
                                  </a:solidFill>
                                  <a:latin typeface="Cambria Math" panose="02040503050406030204" pitchFamily="18" charset="0"/>
                                  <a:ea typeface="宋体" panose="02010600030101010101" pitchFamily="2" charset="-122"/>
                                  <a:cs typeface="+mn-cs"/>
                                </a:rPr>
                                <m:t>+</m:t>
                              </m:r>
                              <m:r>
                                <a:rPr lang="zh-CN" altLang="en-US" sz="1200" i="1" kern="1200">
                                  <a:solidFill>
                                    <a:schemeClr val="tx1"/>
                                  </a:solidFill>
                                  <a:latin typeface="Cambria Math" panose="02040503050406030204" pitchFamily="18" charset="0"/>
                                  <a:ea typeface="宋体" panose="02010600030101010101" pitchFamily="2" charset="-122"/>
                                  <a:cs typeface="+mn-cs"/>
                                </a:rPr>
                                <m:t>𝑉</m:t>
                              </m:r>
                              <m:r>
                                <a:rPr lang="zh-CN" altLang="en-US" sz="1200" i="0" kern="1200">
                                  <a:solidFill>
                                    <a:schemeClr val="tx1"/>
                                  </a:solidFill>
                                  <a:latin typeface="Cambria Math" panose="02040503050406030204" pitchFamily="18" charset="0"/>
                                  <a:ea typeface="宋体" panose="02010600030101010101" pitchFamily="2" charset="-122"/>
                                  <a:cs typeface="+mn-cs"/>
                                </a:rPr>
                                <m:t>(</m:t>
                              </m:r>
                              <m:r>
                                <a:rPr lang="zh-CN" altLang="en-US" sz="1200" i="1" kern="1200">
                                  <a:solidFill>
                                    <a:schemeClr val="tx1"/>
                                  </a:solidFill>
                                  <a:latin typeface="Cambria Math" panose="02040503050406030204" pitchFamily="18" charset="0"/>
                                  <a:ea typeface="宋体" panose="02010600030101010101" pitchFamily="2" charset="-122"/>
                                  <a:cs typeface="+mn-cs"/>
                                </a:rPr>
                                <m:t>𝑟</m:t>
                              </m:r>
                            </m:e>
                          </m:d>
                        </m:e>
                      </m:d>
                      <m:r>
                        <a:rPr lang="zh-CN" altLang="en-US" sz="1200" i="1" kern="1200">
                          <a:solidFill>
                            <a:schemeClr val="tx1"/>
                          </a:solidFill>
                          <a:latin typeface="Cambria Math" panose="02040503050406030204" pitchFamily="18" charset="0"/>
                          <a:ea typeface="宋体" panose="02010600030101010101" pitchFamily="2" charset="-122"/>
                          <a:cs typeface="+mn-cs"/>
                        </a:rPr>
                        <m:t>𝜓</m:t>
                      </m:r>
                      <m:r>
                        <a:rPr lang="zh-CN" altLang="en-US" sz="1200" i="0" kern="1200">
                          <a:solidFill>
                            <a:schemeClr val="tx1"/>
                          </a:solidFill>
                          <a:latin typeface="Cambria Math" panose="02040503050406030204" pitchFamily="18" charset="0"/>
                          <a:ea typeface="宋体" panose="02010600030101010101" pitchFamily="2" charset="-122"/>
                          <a:cs typeface="+mn-cs"/>
                        </a:rPr>
                        <m:t>(</m:t>
                      </m:r>
                      <m:r>
                        <a:rPr lang="zh-CN" altLang="en-US" sz="1200" i="1" kern="1200">
                          <a:solidFill>
                            <a:schemeClr val="tx1"/>
                          </a:solidFill>
                          <a:latin typeface="Cambria Math" panose="02040503050406030204" pitchFamily="18" charset="0"/>
                          <a:ea typeface="宋体" panose="02010600030101010101" pitchFamily="2" charset="-122"/>
                          <a:cs typeface="+mn-cs"/>
                        </a:rPr>
                        <m:t>𝑟</m:t>
                      </m:r>
                      <m:r>
                        <a:rPr lang="zh-CN" altLang="en-US" sz="1200" i="0" kern="1200">
                          <a:solidFill>
                            <a:schemeClr val="tx1"/>
                          </a:solidFill>
                          <a:latin typeface="Cambria Math" panose="02040503050406030204" pitchFamily="18" charset="0"/>
                          <a:ea typeface="宋体" panose="02010600030101010101" pitchFamily="2" charset="-122"/>
                          <a:cs typeface="+mn-cs"/>
                        </a:rPr>
                        <m:t>)=</m:t>
                      </m:r>
                      <m:r>
                        <a:rPr lang="zh-CN" altLang="en-US" sz="1200" i="1" kern="1200">
                          <a:solidFill>
                            <a:schemeClr val="tx1"/>
                          </a:solidFill>
                          <a:latin typeface="Cambria Math" panose="02040503050406030204" pitchFamily="18" charset="0"/>
                          <a:ea typeface="宋体" panose="02010600030101010101" pitchFamily="2" charset="-122"/>
                          <a:cs typeface="+mn-cs"/>
                        </a:rPr>
                        <m:t>𝐸</m:t>
                      </m:r>
                      <m:r>
                        <a:rPr lang="zh-CN" altLang="en-US" sz="1200" i="1" kern="1200">
                          <a:solidFill>
                            <a:schemeClr val="tx1"/>
                          </a:solidFill>
                          <a:latin typeface="Cambria Math" panose="02040503050406030204" pitchFamily="18" charset="0"/>
                          <a:ea typeface="宋体" panose="02010600030101010101" pitchFamily="2" charset="-122"/>
                          <a:cs typeface="+mn-cs"/>
                        </a:rPr>
                        <m:t>𝜓</m:t>
                      </m:r>
                      <m:r>
                        <a:rPr lang="zh-CN" altLang="en-US" sz="1200" i="0" kern="1200">
                          <a:solidFill>
                            <a:schemeClr val="tx1"/>
                          </a:solidFill>
                          <a:latin typeface="Cambria Math" panose="02040503050406030204" pitchFamily="18" charset="0"/>
                          <a:ea typeface="宋体" panose="02010600030101010101" pitchFamily="2" charset="-122"/>
                          <a:cs typeface="+mn-cs"/>
                        </a:rPr>
                        <m:t>(</m:t>
                      </m:r>
                      <m:r>
                        <a:rPr lang="en-US" altLang="zh-CN" sz="1200" b="0" i="1" kern="1200" smtClean="0">
                          <a:solidFill>
                            <a:schemeClr val="tx1"/>
                          </a:solidFill>
                          <a:latin typeface="Cambria Math" panose="02040503050406030204" pitchFamily="18" charset="0"/>
                          <a:ea typeface="宋体" panose="02010600030101010101" pitchFamily="2" charset="-122"/>
                          <a:cs typeface="+mn-cs"/>
                        </a:rPr>
                        <m:t>𝑟</m:t>
                      </m:r>
                      <m:r>
                        <a:rPr lang="en-US" altLang="zh-CN" sz="1200" b="0" i="0" kern="1200" smtClean="0">
                          <a:solidFill>
                            <a:schemeClr val="tx1"/>
                          </a:solidFill>
                          <a:latin typeface="Cambria Math" panose="02040503050406030204" pitchFamily="18" charset="0"/>
                          <a:ea typeface="宋体" panose="02010600030101010101" pitchFamily="2" charset="-122"/>
                          <a:cs typeface="+mn-cs"/>
                        </a:rPr>
                        <m:t>)</m:t>
                      </m:r>
                    </m:oMath>
                  </m:oMathPara>
                </a14:m>
                <a:endParaRPr lang="en-US" altLang="zh-CN" dirty="0"/>
              </a:p>
              <a:p>
                <a:endParaRPr lang="en-US" altLang="zh-CN"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200" kern="1200" dirty="0">
                    <a:solidFill>
                      <a:schemeClr val="tx1"/>
                    </a:solidFill>
                    <a:effectLst/>
                    <a:latin typeface="Arial" panose="020B0604020202020204" pitchFamily="34" charset="0"/>
                    <a:ea typeface="宋体" panose="02010600030101010101" pitchFamily="2" charset="-122"/>
                    <a:cs typeface="+mn-cs"/>
                  </a:rPr>
                  <a:t>这里</a:t>
                </a:r>
                <a14:m>
                  <m:oMath xmlns:m="http://schemas.openxmlformats.org/officeDocument/2006/math">
                    <m:sSub>
                      <m:sSubPr>
                        <m:ctrlPr>
                          <a:rPr lang="zh-CN" altLang="en-US" sz="1200" i="1" kern="1200" smtClean="0">
                            <a:solidFill>
                              <a:schemeClr val="tx1"/>
                            </a:solidFill>
                            <a:latin typeface="Cambria Math" panose="02040503050406030204" pitchFamily="18" charset="0"/>
                            <a:ea typeface="宋体" panose="02010600030101010101" pitchFamily="2" charset="-122"/>
                            <a:cs typeface="+mn-cs"/>
                          </a:rPr>
                        </m:ctrlPr>
                      </m:sSubPr>
                      <m:e>
                        <m:r>
                          <a:rPr lang="zh-CN" altLang="en-US" sz="1200" i="1" kern="1200">
                            <a:solidFill>
                              <a:schemeClr val="tx1"/>
                            </a:solidFill>
                            <a:latin typeface="Cambria Math" panose="02040503050406030204" pitchFamily="18" charset="0"/>
                            <a:ea typeface="宋体" panose="02010600030101010101" pitchFamily="2" charset="-122"/>
                            <a:cs typeface="+mn-cs"/>
                          </a:rPr>
                          <m:t>𝑚</m:t>
                        </m:r>
                      </m:e>
                      <m:sub>
                        <m:r>
                          <a:rPr lang="zh-CN" altLang="en-US" sz="1200" i="0" kern="1200">
                            <a:solidFill>
                              <a:schemeClr val="tx1"/>
                            </a:solidFill>
                            <a:latin typeface="Cambria Math" panose="02040503050406030204" pitchFamily="18" charset="0"/>
                            <a:ea typeface="宋体" panose="02010600030101010101" pitchFamily="2" charset="-122"/>
                            <a:cs typeface="+mn-cs"/>
                          </a:rPr>
                          <m:t>0</m:t>
                        </m:r>
                      </m:sub>
                    </m:sSub>
                  </m:oMath>
                </a14:m>
                <a:r>
                  <a:rPr lang="zh-CN" altLang="zh-CN" sz="1200" kern="1200" dirty="0">
                    <a:solidFill>
                      <a:schemeClr val="tx1"/>
                    </a:solidFill>
                    <a:effectLst/>
                    <a:latin typeface="Arial" panose="020B0604020202020204" pitchFamily="34" charset="0"/>
                    <a:ea typeface="宋体" panose="02010600030101010101" pitchFamily="2" charset="-122"/>
                    <a:cs typeface="+mn-cs"/>
                  </a:rPr>
                  <a:t>为电子的质量，</a:t>
                </a:r>
                <a:r>
                  <a:rPr lang="zh-CN" altLang="en-US" sz="1200" kern="1200" dirty="0">
                    <a:solidFill>
                      <a:schemeClr val="tx1"/>
                    </a:solidFill>
                    <a:effectLst/>
                    <a:latin typeface="Arial" panose="020B0604020202020204" pitchFamily="34" charset="0"/>
                    <a:ea typeface="宋体" panose="02010600030101010101" pitchFamily="2" charset="-122"/>
                    <a:cs typeface="+mn-cs"/>
                  </a:rPr>
                  <a:t>上式</a:t>
                </a:r>
                <a:r>
                  <a:rPr lang="zh-CN" altLang="zh-CN" sz="1200" kern="1200" dirty="0">
                    <a:solidFill>
                      <a:schemeClr val="tx1"/>
                    </a:solidFill>
                    <a:effectLst/>
                    <a:latin typeface="Arial" panose="020B0604020202020204" pitchFamily="34" charset="0"/>
                    <a:ea typeface="宋体" panose="02010600030101010101" pitchFamily="2" charset="-122"/>
                    <a:cs typeface="+mn-cs"/>
                  </a:rPr>
                  <a:t>即为自由电子的波动方程。这里用到了两个近似，一个是绝热近似，另一个是自洽场近似。所谓绝热近似即没有考虑原子核的振动，认为原子核是静止不动的；自洽场近似则认为电子是全同一样的，这样只要研究一个电子的状态即可。</a:t>
                </a:r>
              </a:p>
              <a:p>
                <a:endParaRPr lang="zh-CN" altLang="en-US" dirty="0"/>
              </a:p>
            </p:txBody>
          </p:sp>
        </mc:Choice>
        <mc:Fallback xmlns="">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200" kern="1200" dirty="0">
                    <a:solidFill>
                      <a:schemeClr val="tx1"/>
                    </a:solidFill>
                    <a:effectLst/>
                    <a:latin typeface="Arial" panose="020B0604020202020204" pitchFamily="34" charset="0"/>
                    <a:ea typeface="宋体" panose="02010600030101010101" pitchFamily="2" charset="-122"/>
                    <a:cs typeface="+mn-cs"/>
                  </a:rPr>
                  <a:t>设晶格周期势场为：</a:t>
                </a:r>
              </a:p>
              <a:p>
                <a:r>
                  <a:rPr lang="zh-CN" altLang="en-US" sz="1200" i="0" kern="1200">
                    <a:solidFill>
                      <a:schemeClr val="tx1"/>
                    </a:solidFill>
                    <a:latin typeface="Arial" panose="020B0604020202020204" pitchFamily="34" charset="0"/>
                    <a:ea typeface="宋体" panose="02010600030101010101" pitchFamily="2" charset="-122"/>
                    <a:cs typeface="+mn-cs"/>
                  </a:rPr>
                  <a:t>├ 𝑉(𝑟)=𝑉(𝑟+𝑅_𝑛 )</a:t>
                </a:r>
                <a:endParaRPr lang="en-US" altLang="zh-CN"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200" kern="1200" dirty="0">
                    <a:solidFill>
                      <a:schemeClr val="tx1"/>
                    </a:solidFill>
                    <a:effectLst/>
                    <a:latin typeface="Arial" panose="020B0604020202020204" pitchFamily="34" charset="0"/>
                    <a:ea typeface="宋体" panose="02010600030101010101" pitchFamily="2" charset="-122"/>
                    <a:cs typeface="+mn-cs"/>
                  </a:rPr>
                  <a:t>由式（</a:t>
                </a:r>
                <a:r>
                  <a:rPr lang="en-US" altLang="zh-CN" sz="1200" kern="1200" dirty="0">
                    <a:solidFill>
                      <a:schemeClr val="tx1"/>
                    </a:solidFill>
                    <a:effectLst/>
                    <a:latin typeface="Arial" panose="020B0604020202020204" pitchFamily="34" charset="0"/>
                    <a:ea typeface="宋体" panose="02010600030101010101" pitchFamily="2" charset="-122"/>
                    <a:cs typeface="+mn-cs"/>
                  </a:rPr>
                  <a:t>2-8</a:t>
                </a:r>
                <a:r>
                  <a:rPr lang="zh-CN" altLang="zh-CN" sz="1200" kern="1200" dirty="0">
                    <a:solidFill>
                      <a:schemeClr val="tx1"/>
                    </a:solidFill>
                    <a:effectLst/>
                    <a:latin typeface="Arial" panose="020B0604020202020204" pitchFamily="34" charset="0"/>
                    <a:ea typeface="宋体" panose="02010600030101010101" pitchFamily="2" charset="-122"/>
                    <a:cs typeface="+mn-cs"/>
                  </a:rPr>
                  <a:t>）可知，周期势场下电子的能量本征值方程：</a:t>
                </a:r>
              </a:p>
              <a:p>
                <a:r>
                  <a:rPr lang="zh-CN" altLang="en-US" sz="1200" i="0" kern="1200">
                    <a:solidFill>
                      <a:schemeClr val="tx1"/>
                    </a:solidFill>
                    <a:latin typeface="Arial" panose="020B0604020202020204" pitchFamily="34" charset="0"/>
                    <a:ea typeface="宋体" panose="02010600030101010101" pitchFamily="2" charset="-122"/>
                    <a:cs typeface="+mn-cs"/>
                  </a:rPr>
                  <a:t>├ [├ −ℏ^2/(2𝑚_0 ) ∇^2+𝑉(𝑟)]𝜓(𝑟)=𝐸𝜓(𝑟)</a:t>
                </a:r>
                <a:endParaRPr lang="en-US" altLang="zh-CN"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200" kern="1200" dirty="0">
                    <a:solidFill>
                      <a:schemeClr val="tx1"/>
                    </a:solidFill>
                    <a:effectLst/>
                    <a:latin typeface="Arial" panose="020B0604020202020204" pitchFamily="34" charset="0"/>
                    <a:ea typeface="宋体" panose="02010600030101010101" pitchFamily="2" charset="-122"/>
                    <a:cs typeface="+mn-cs"/>
                  </a:rPr>
                  <a:t>这里</a:t>
                </a:r>
                <a:r>
                  <a:rPr lang="en-US" altLang="zh-CN" sz="1200" i="1" kern="1200" dirty="0">
                    <a:solidFill>
                      <a:schemeClr val="tx1"/>
                    </a:solidFill>
                    <a:effectLst/>
                    <a:latin typeface="Arial" panose="020B0604020202020204" pitchFamily="34" charset="0"/>
                    <a:ea typeface="宋体" panose="02010600030101010101" pitchFamily="2" charset="-122"/>
                    <a:cs typeface="+mn-cs"/>
                  </a:rPr>
                  <a:t>m</a:t>
                </a:r>
                <a:r>
                  <a:rPr lang="en-US" altLang="zh-CN" sz="1200" kern="1200" baseline="-25000" dirty="0">
                    <a:solidFill>
                      <a:schemeClr val="tx1"/>
                    </a:solidFill>
                    <a:effectLst/>
                    <a:latin typeface="Arial" panose="020B0604020202020204" pitchFamily="34" charset="0"/>
                    <a:ea typeface="宋体" panose="02010600030101010101" pitchFamily="2" charset="-122"/>
                    <a:cs typeface="+mn-cs"/>
                  </a:rPr>
                  <a:t>0</a:t>
                </a:r>
                <a:r>
                  <a:rPr lang="zh-CN" altLang="zh-CN" sz="1200" kern="1200" dirty="0">
                    <a:solidFill>
                      <a:schemeClr val="tx1"/>
                    </a:solidFill>
                    <a:effectLst/>
                    <a:latin typeface="Arial" panose="020B0604020202020204" pitchFamily="34" charset="0"/>
                    <a:ea typeface="宋体" panose="02010600030101010101" pitchFamily="2" charset="-122"/>
                    <a:cs typeface="+mn-cs"/>
                  </a:rPr>
                  <a:t>为电子的质量，当</a:t>
                </a:r>
                <a:r>
                  <a:rPr lang="en-US" altLang="zh-CN" sz="1200" kern="1200" dirty="0">
                    <a:solidFill>
                      <a:schemeClr val="tx1"/>
                    </a:solidFill>
                    <a:effectLst/>
                    <a:latin typeface="Arial" panose="020B0604020202020204" pitchFamily="34" charset="0"/>
                    <a:ea typeface="宋体" panose="02010600030101010101" pitchFamily="2" charset="-122"/>
                    <a:cs typeface="+mn-cs"/>
                  </a:rPr>
                  <a:t> </a:t>
                </a:r>
                <a:r>
                  <a:rPr lang="zh-CN" altLang="zh-CN" sz="1200" kern="1200" dirty="0">
                    <a:solidFill>
                      <a:schemeClr val="tx1"/>
                    </a:solidFill>
                    <a:effectLst/>
                    <a:latin typeface="Arial" panose="020B0604020202020204" pitchFamily="34" charset="0"/>
                    <a:ea typeface="宋体" panose="02010600030101010101" pitchFamily="2" charset="-122"/>
                    <a:cs typeface="+mn-cs"/>
                  </a:rPr>
                  <a:t>时式（</a:t>
                </a:r>
                <a:r>
                  <a:rPr lang="en-US" altLang="zh-CN" sz="1200" kern="1200" dirty="0">
                    <a:solidFill>
                      <a:schemeClr val="tx1"/>
                    </a:solidFill>
                    <a:effectLst/>
                    <a:latin typeface="Arial" panose="020B0604020202020204" pitchFamily="34" charset="0"/>
                    <a:ea typeface="宋体" panose="02010600030101010101" pitchFamily="2" charset="-122"/>
                    <a:cs typeface="+mn-cs"/>
                  </a:rPr>
                  <a:t>3-43</a:t>
                </a:r>
                <a:r>
                  <a:rPr lang="zh-CN" altLang="zh-CN" sz="1200" kern="1200" dirty="0">
                    <a:solidFill>
                      <a:schemeClr val="tx1"/>
                    </a:solidFill>
                    <a:effectLst/>
                    <a:latin typeface="Arial" panose="020B0604020202020204" pitchFamily="34" charset="0"/>
                    <a:ea typeface="宋体" panose="02010600030101010101" pitchFamily="2" charset="-122"/>
                    <a:cs typeface="+mn-cs"/>
                  </a:rPr>
                  <a:t>）即为自由电子的波动方程。这里用到了两个近似，一个是绝热近似，另一个是自洽场近似。所谓绝热近似即没有考虑原子核的振动，认为原子核是静止不动的；自洽场近似则认为电子是全同一样的，这样只要研究一个电子的状态即可。</a:t>
                </a:r>
              </a:p>
              <a:p>
                <a:endParaRPr lang="zh-CN" altLang="en-US" dirty="0"/>
              </a:p>
            </p:txBody>
          </p:sp>
        </mc:Fallback>
      </mc:AlternateContent>
      <p:sp>
        <p:nvSpPr>
          <p:cNvPr id="4" name="灯片编号占位符 3"/>
          <p:cNvSpPr>
            <a:spLocks noGrp="1"/>
          </p:cNvSpPr>
          <p:nvPr>
            <p:ph type="sldNum" sz="quarter" idx="5"/>
          </p:nvPr>
        </p:nvSpPr>
        <p:spPr/>
        <p:txBody>
          <a:bodyPr/>
          <a:lstStyle/>
          <a:p>
            <a:fld id="{8AAA2DB7-8973-4964-8E83-0FC396AC9B6B}" type="slidenum">
              <a:rPr lang="en-US" altLang="zh-CN" smtClean="0"/>
              <a:t>50</a:t>
            </a:fld>
            <a:endParaRPr lang="en-US" altLang="zh-CN"/>
          </a:p>
        </p:txBody>
      </p:sp>
    </p:spTree>
    <p:extLst>
      <p:ext uri="{BB962C8B-B14F-4D97-AF65-F5344CB8AC3E}">
        <p14:creationId xmlns:p14="http://schemas.microsoft.com/office/powerpoint/2010/main" val="69119376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200" kern="1200" dirty="0">
                    <a:solidFill>
                      <a:schemeClr val="tx1"/>
                    </a:solidFill>
                    <a:effectLst/>
                    <a:latin typeface="Arial" panose="020B0604020202020204" pitchFamily="34" charset="0"/>
                    <a:ea typeface="宋体" panose="02010600030101010101" pitchFamily="2" charset="-122"/>
                    <a:cs typeface="+mn-cs"/>
                  </a:rPr>
                  <a:t>为简单起见，先分析一维晶格的情况。一维周期势场中有：</a:t>
                </a:r>
              </a:p>
              <a:p>
                <a:pPr/>
                <a14:m>
                  <m:oMathPara xmlns:m="http://schemas.openxmlformats.org/officeDocument/2006/math">
                    <m:oMathParaPr>
                      <m:jc m:val="centerGroup"/>
                    </m:oMathParaPr>
                    <m:oMath xmlns:m="http://schemas.openxmlformats.org/officeDocument/2006/math">
                      <m:d>
                        <m:dPr>
                          <m:begChr m:val="["/>
                          <m:endChr m:val="]"/>
                          <m:ctrlPr>
                            <a:rPr lang="zh-CN" altLang="en-US" sz="1200" i="1" kern="1200" smtClean="0">
                              <a:solidFill>
                                <a:schemeClr val="tx1"/>
                              </a:solidFill>
                              <a:latin typeface="Cambria Math" panose="02040503050406030204" pitchFamily="18" charset="0"/>
                              <a:ea typeface="宋体" panose="02010600030101010101" pitchFamily="2" charset="-122"/>
                              <a:cs typeface="+mn-cs"/>
                            </a:rPr>
                          </m:ctrlPr>
                        </m:dPr>
                        <m:e>
                          <m:d>
                            <m:dPr>
                              <m:begChr m:val=""/>
                              <m:ctrlPr>
                                <a:rPr lang="zh-CN" altLang="en-US" sz="1200" i="1" kern="1200">
                                  <a:solidFill>
                                    <a:schemeClr val="tx1"/>
                                  </a:solidFill>
                                  <a:latin typeface="Cambria Math" panose="02040503050406030204" pitchFamily="18" charset="0"/>
                                  <a:ea typeface="宋体" panose="02010600030101010101" pitchFamily="2" charset="-122"/>
                                  <a:cs typeface="+mn-cs"/>
                                </a:rPr>
                              </m:ctrlPr>
                            </m:dPr>
                            <m:e>
                              <m:r>
                                <a:rPr lang="zh-CN" altLang="en-US" sz="1200" kern="1200">
                                  <a:solidFill>
                                    <a:schemeClr val="tx1"/>
                                  </a:solidFill>
                                  <a:latin typeface="Cambria Math" panose="02040503050406030204" pitchFamily="18" charset="0"/>
                                  <a:ea typeface="宋体" panose="02010600030101010101" pitchFamily="2" charset="-122"/>
                                  <a:cs typeface="+mn-cs"/>
                                </a:rPr>
                                <m:t>−</m:t>
                              </m:r>
                              <m:f>
                                <m:fPr>
                                  <m:ctrlPr>
                                    <a:rPr lang="zh-CN" altLang="en-US" sz="1200" i="1" kern="1200">
                                      <a:solidFill>
                                        <a:schemeClr val="tx1"/>
                                      </a:solidFill>
                                      <a:latin typeface="Cambria Math" panose="02040503050406030204" pitchFamily="18" charset="0"/>
                                      <a:ea typeface="宋体" panose="02010600030101010101" pitchFamily="2" charset="-122"/>
                                      <a:cs typeface="+mn-cs"/>
                                    </a:rPr>
                                  </m:ctrlPr>
                                </m:fPr>
                                <m:num>
                                  <m:sSup>
                                    <m:sSupPr>
                                      <m:ctrlPr>
                                        <a:rPr lang="zh-CN" altLang="en-US" sz="1200" i="1" kern="1200">
                                          <a:solidFill>
                                            <a:schemeClr val="tx1"/>
                                          </a:solidFill>
                                          <a:latin typeface="Cambria Math" panose="02040503050406030204" pitchFamily="18" charset="0"/>
                                          <a:ea typeface="宋体" panose="02010600030101010101" pitchFamily="2" charset="-122"/>
                                          <a:cs typeface="+mn-cs"/>
                                        </a:rPr>
                                      </m:ctrlPr>
                                    </m:sSupPr>
                                    <m:e>
                                      <m:r>
                                        <a:rPr lang="zh-CN" altLang="en-US" sz="1200" i="0" kern="1200">
                                          <a:solidFill>
                                            <a:schemeClr val="tx1"/>
                                          </a:solidFill>
                                          <a:latin typeface="Cambria Math" panose="02040503050406030204" pitchFamily="18" charset="0"/>
                                          <a:ea typeface="宋体" panose="02010600030101010101" pitchFamily="2" charset="-122"/>
                                          <a:cs typeface="+mn-cs"/>
                                        </a:rPr>
                                        <m:t>ℏ</m:t>
                                      </m:r>
                                    </m:e>
                                    <m:sup>
                                      <m:r>
                                        <a:rPr lang="zh-CN" altLang="en-US" sz="1200" i="0" kern="1200">
                                          <a:solidFill>
                                            <a:schemeClr val="tx1"/>
                                          </a:solidFill>
                                          <a:latin typeface="Cambria Math" panose="02040503050406030204" pitchFamily="18" charset="0"/>
                                          <a:ea typeface="宋体" panose="02010600030101010101" pitchFamily="2" charset="-122"/>
                                          <a:cs typeface="+mn-cs"/>
                                        </a:rPr>
                                        <m:t>2</m:t>
                                      </m:r>
                                    </m:sup>
                                  </m:sSup>
                                </m:num>
                                <m:den>
                                  <m:r>
                                    <a:rPr lang="zh-CN" altLang="en-US" sz="1200" i="0" kern="1200">
                                      <a:solidFill>
                                        <a:schemeClr val="tx1"/>
                                      </a:solidFill>
                                      <a:latin typeface="Cambria Math" panose="02040503050406030204" pitchFamily="18" charset="0"/>
                                      <a:ea typeface="宋体" panose="02010600030101010101" pitchFamily="2" charset="-122"/>
                                      <a:cs typeface="+mn-cs"/>
                                    </a:rPr>
                                    <m:t>2</m:t>
                                  </m:r>
                                  <m:r>
                                    <a:rPr lang="zh-CN" altLang="en-US" sz="1200" i="1" kern="1200">
                                      <a:solidFill>
                                        <a:schemeClr val="tx1"/>
                                      </a:solidFill>
                                      <a:latin typeface="Cambria Math" panose="02040503050406030204" pitchFamily="18" charset="0"/>
                                      <a:ea typeface="宋体" panose="02010600030101010101" pitchFamily="2" charset="-122"/>
                                      <a:cs typeface="+mn-cs"/>
                                    </a:rPr>
                                    <m:t>𝑚</m:t>
                                  </m:r>
                                </m:den>
                              </m:f>
                              <m:f>
                                <m:fPr>
                                  <m:ctrlPr>
                                    <a:rPr lang="zh-CN" altLang="en-US" sz="1200" i="1" kern="1200">
                                      <a:solidFill>
                                        <a:schemeClr val="tx1"/>
                                      </a:solidFill>
                                      <a:latin typeface="Cambria Math" panose="02040503050406030204" pitchFamily="18" charset="0"/>
                                      <a:ea typeface="宋体" panose="02010600030101010101" pitchFamily="2" charset="-122"/>
                                      <a:cs typeface="+mn-cs"/>
                                    </a:rPr>
                                  </m:ctrlPr>
                                </m:fPr>
                                <m:num>
                                  <m:sSup>
                                    <m:sSupPr>
                                      <m:ctrlPr>
                                        <a:rPr lang="zh-CN" altLang="en-US" sz="1200" i="1" kern="1200">
                                          <a:solidFill>
                                            <a:schemeClr val="tx1"/>
                                          </a:solidFill>
                                          <a:latin typeface="Cambria Math" panose="02040503050406030204" pitchFamily="18" charset="0"/>
                                          <a:ea typeface="宋体" panose="02010600030101010101" pitchFamily="2" charset="-122"/>
                                          <a:cs typeface="+mn-cs"/>
                                        </a:rPr>
                                      </m:ctrlPr>
                                    </m:sSupPr>
                                    <m:e>
                                      <m:r>
                                        <a:rPr lang="zh-CN" altLang="en-US" sz="1200" i="1" kern="1200">
                                          <a:solidFill>
                                            <a:schemeClr val="tx1"/>
                                          </a:solidFill>
                                          <a:latin typeface="Cambria Math" panose="02040503050406030204" pitchFamily="18" charset="0"/>
                                          <a:ea typeface="宋体" panose="02010600030101010101" pitchFamily="2" charset="-122"/>
                                          <a:cs typeface="+mn-cs"/>
                                        </a:rPr>
                                        <m:t>𝑑</m:t>
                                      </m:r>
                                    </m:e>
                                    <m:sup>
                                      <m:r>
                                        <a:rPr lang="zh-CN" altLang="en-US" sz="1200" i="0" kern="1200">
                                          <a:solidFill>
                                            <a:schemeClr val="tx1"/>
                                          </a:solidFill>
                                          <a:latin typeface="Cambria Math" panose="02040503050406030204" pitchFamily="18" charset="0"/>
                                          <a:ea typeface="宋体" panose="02010600030101010101" pitchFamily="2" charset="-122"/>
                                          <a:cs typeface="+mn-cs"/>
                                        </a:rPr>
                                        <m:t>2</m:t>
                                      </m:r>
                                    </m:sup>
                                  </m:sSup>
                                </m:num>
                                <m:den>
                                  <m:r>
                                    <a:rPr lang="zh-CN" altLang="en-US" sz="1200" i="1" kern="1200">
                                      <a:solidFill>
                                        <a:schemeClr val="tx1"/>
                                      </a:solidFill>
                                      <a:latin typeface="Cambria Math" panose="02040503050406030204" pitchFamily="18" charset="0"/>
                                      <a:ea typeface="宋体" panose="02010600030101010101" pitchFamily="2" charset="-122"/>
                                      <a:cs typeface="+mn-cs"/>
                                    </a:rPr>
                                    <m:t>𝑑</m:t>
                                  </m:r>
                                  <m:sSup>
                                    <m:sSupPr>
                                      <m:ctrlPr>
                                        <a:rPr lang="zh-CN" altLang="en-US" sz="1200" i="1" kern="1200">
                                          <a:solidFill>
                                            <a:schemeClr val="tx1"/>
                                          </a:solidFill>
                                          <a:latin typeface="Cambria Math" panose="02040503050406030204" pitchFamily="18" charset="0"/>
                                          <a:ea typeface="宋体" panose="02010600030101010101" pitchFamily="2" charset="-122"/>
                                          <a:cs typeface="+mn-cs"/>
                                        </a:rPr>
                                      </m:ctrlPr>
                                    </m:sSupPr>
                                    <m:e>
                                      <m:r>
                                        <a:rPr lang="zh-CN" altLang="en-US" sz="1200" i="1" kern="1200">
                                          <a:solidFill>
                                            <a:schemeClr val="tx1"/>
                                          </a:solidFill>
                                          <a:latin typeface="Cambria Math" panose="02040503050406030204" pitchFamily="18" charset="0"/>
                                          <a:ea typeface="宋体" panose="02010600030101010101" pitchFamily="2" charset="-122"/>
                                          <a:cs typeface="+mn-cs"/>
                                        </a:rPr>
                                        <m:t>𝑥</m:t>
                                      </m:r>
                                    </m:e>
                                    <m:sup>
                                      <m:r>
                                        <a:rPr lang="zh-CN" altLang="en-US" sz="1200" i="0" kern="1200">
                                          <a:solidFill>
                                            <a:schemeClr val="tx1"/>
                                          </a:solidFill>
                                          <a:latin typeface="Cambria Math" panose="02040503050406030204" pitchFamily="18" charset="0"/>
                                          <a:ea typeface="宋体" panose="02010600030101010101" pitchFamily="2" charset="-122"/>
                                          <a:cs typeface="+mn-cs"/>
                                        </a:rPr>
                                        <m:t>2</m:t>
                                      </m:r>
                                    </m:sup>
                                  </m:sSup>
                                </m:den>
                              </m:f>
                              <m:r>
                                <a:rPr lang="zh-CN" altLang="en-US" sz="1200" i="0" kern="1200">
                                  <a:solidFill>
                                    <a:schemeClr val="tx1"/>
                                  </a:solidFill>
                                  <a:latin typeface="Cambria Math" panose="02040503050406030204" pitchFamily="18" charset="0"/>
                                  <a:ea typeface="宋体" panose="02010600030101010101" pitchFamily="2" charset="-122"/>
                                  <a:cs typeface="+mn-cs"/>
                                </a:rPr>
                                <m:t>+</m:t>
                              </m:r>
                              <m:r>
                                <a:rPr lang="zh-CN" altLang="en-US" sz="1200" i="1" kern="1200">
                                  <a:solidFill>
                                    <a:schemeClr val="tx1"/>
                                  </a:solidFill>
                                  <a:latin typeface="Cambria Math" panose="02040503050406030204" pitchFamily="18" charset="0"/>
                                  <a:ea typeface="宋体" panose="02010600030101010101" pitchFamily="2" charset="-122"/>
                                  <a:cs typeface="+mn-cs"/>
                                </a:rPr>
                                <m:t>𝑉</m:t>
                              </m:r>
                              <m:r>
                                <a:rPr lang="zh-CN" altLang="en-US" sz="1200" i="0" kern="1200">
                                  <a:solidFill>
                                    <a:schemeClr val="tx1"/>
                                  </a:solidFill>
                                  <a:latin typeface="Cambria Math" panose="02040503050406030204" pitchFamily="18" charset="0"/>
                                  <a:ea typeface="宋体" panose="02010600030101010101" pitchFamily="2" charset="-122"/>
                                  <a:cs typeface="+mn-cs"/>
                                </a:rPr>
                                <m:t>(</m:t>
                              </m:r>
                              <m:r>
                                <a:rPr lang="zh-CN" altLang="en-US" sz="1200" i="1" kern="1200">
                                  <a:solidFill>
                                    <a:schemeClr val="tx1"/>
                                  </a:solidFill>
                                  <a:latin typeface="Cambria Math" panose="02040503050406030204" pitchFamily="18" charset="0"/>
                                  <a:ea typeface="宋体" panose="02010600030101010101" pitchFamily="2" charset="-122"/>
                                  <a:cs typeface="+mn-cs"/>
                                </a:rPr>
                                <m:t>𝑥</m:t>
                              </m:r>
                            </m:e>
                          </m:d>
                        </m:e>
                      </m:d>
                      <m:sSubSup>
                        <m:sSubSupPr>
                          <m:ctrlPr>
                            <a:rPr lang="zh-CN" altLang="en-US" sz="1200" i="1" kern="1200">
                              <a:solidFill>
                                <a:schemeClr val="tx1"/>
                              </a:solidFill>
                              <a:latin typeface="Cambria Math" panose="02040503050406030204" pitchFamily="18" charset="0"/>
                              <a:ea typeface="宋体" panose="02010600030101010101" pitchFamily="2" charset="-122"/>
                              <a:cs typeface="+mn-cs"/>
                            </a:rPr>
                          </m:ctrlPr>
                        </m:sSubSupPr>
                        <m:e>
                          <m:r>
                            <a:rPr lang="zh-CN" altLang="en-US" sz="1200" i="1" kern="1200">
                              <a:solidFill>
                                <a:schemeClr val="tx1"/>
                              </a:solidFill>
                              <a:latin typeface="Cambria Math" panose="02040503050406030204" pitchFamily="18" charset="0"/>
                              <a:ea typeface="宋体" panose="02010600030101010101" pitchFamily="2" charset="-122"/>
                              <a:cs typeface="+mn-cs"/>
                            </a:rPr>
                            <m:t>𝜓</m:t>
                          </m:r>
                        </m:e>
                        <m:sub>
                          <m:r>
                            <a:rPr lang="en-US" altLang="zh-CN" sz="1200" b="0" i="1" kern="1200" smtClean="0">
                              <a:solidFill>
                                <a:schemeClr val="tx1"/>
                              </a:solidFill>
                              <a:latin typeface="Cambria Math" panose="02040503050406030204" pitchFamily="18" charset="0"/>
                              <a:ea typeface="宋体" panose="02010600030101010101" pitchFamily="2" charset="-122"/>
                              <a:cs typeface="+mn-cs"/>
                            </a:rPr>
                            <m:t>𝑘</m:t>
                          </m:r>
                        </m:sub>
                        <m:sup/>
                      </m:sSubSup>
                      <m:r>
                        <a:rPr lang="zh-CN" altLang="en-US" sz="1200" i="0" kern="1200">
                          <a:solidFill>
                            <a:schemeClr val="tx1"/>
                          </a:solidFill>
                          <a:latin typeface="Cambria Math" panose="02040503050406030204" pitchFamily="18" charset="0"/>
                          <a:ea typeface="宋体" panose="02010600030101010101" pitchFamily="2" charset="-122"/>
                          <a:cs typeface="+mn-cs"/>
                        </a:rPr>
                        <m:t>(</m:t>
                      </m:r>
                      <m:r>
                        <a:rPr lang="zh-CN" altLang="en-US" sz="1200" i="1" kern="1200">
                          <a:solidFill>
                            <a:schemeClr val="tx1"/>
                          </a:solidFill>
                          <a:latin typeface="Cambria Math" panose="02040503050406030204" pitchFamily="18" charset="0"/>
                          <a:ea typeface="宋体" panose="02010600030101010101" pitchFamily="2" charset="-122"/>
                          <a:cs typeface="+mn-cs"/>
                        </a:rPr>
                        <m:t>𝑥</m:t>
                      </m:r>
                      <m:r>
                        <a:rPr lang="zh-CN" altLang="en-US" sz="1200" i="0" kern="1200">
                          <a:solidFill>
                            <a:schemeClr val="tx1"/>
                          </a:solidFill>
                          <a:latin typeface="Cambria Math" panose="02040503050406030204" pitchFamily="18" charset="0"/>
                          <a:ea typeface="宋体" panose="02010600030101010101" pitchFamily="2" charset="-122"/>
                          <a:cs typeface="+mn-cs"/>
                        </a:rPr>
                        <m:t>)=</m:t>
                      </m:r>
                      <m:r>
                        <a:rPr lang="zh-CN" altLang="en-US" sz="1200" i="1" kern="1200">
                          <a:solidFill>
                            <a:schemeClr val="tx1"/>
                          </a:solidFill>
                          <a:latin typeface="Cambria Math" panose="02040503050406030204" pitchFamily="18" charset="0"/>
                          <a:ea typeface="宋体" panose="02010600030101010101" pitchFamily="2" charset="-122"/>
                          <a:cs typeface="+mn-cs"/>
                        </a:rPr>
                        <m:t>𝐸</m:t>
                      </m:r>
                      <m:sSubSup>
                        <m:sSubSupPr>
                          <m:ctrlPr>
                            <a:rPr lang="zh-CN" altLang="en-US" sz="1200" i="1" kern="1200">
                              <a:solidFill>
                                <a:schemeClr val="tx1"/>
                              </a:solidFill>
                              <a:latin typeface="Cambria Math" panose="02040503050406030204" pitchFamily="18" charset="0"/>
                              <a:ea typeface="宋体" panose="02010600030101010101" pitchFamily="2" charset="-122"/>
                              <a:cs typeface="+mn-cs"/>
                            </a:rPr>
                          </m:ctrlPr>
                        </m:sSubSupPr>
                        <m:e>
                          <m:r>
                            <a:rPr lang="zh-CN" altLang="en-US" sz="1200" i="1" kern="1200">
                              <a:solidFill>
                                <a:schemeClr val="tx1"/>
                              </a:solidFill>
                              <a:latin typeface="Cambria Math" panose="02040503050406030204" pitchFamily="18" charset="0"/>
                              <a:ea typeface="宋体" panose="02010600030101010101" pitchFamily="2" charset="-122"/>
                              <a:cs typeface="+mn-cs"/>
                            </a:rPr>
                            <m:t>𝜓</m:t>
                          </m:r>
                        </m:e>
                        <m:sub>
                          <m:r>
                            <a:rPr lang="en-US" altLang="zh-CN" sz="1200" b="0" i="1" kern="1200" smtClean="0">
                              <a:solidFill>
                                <a:schemeClr val="tx1"/>
                              </a:solidFill>
                              <a:latin typeface="Cambria Math" panose="02040503050406030204" pitchFamily="18" charset="0"/>
                              <a:ea typeface="宋体" panose="02010600030101010101" pitchFamily="2" charset="-122"/>
                              <a:cs typeface="+mn-cs"/>
                            </a:rPr>
                            <m:t>𝑘</m:t>
                          </m:r>
                        </m:sub>
                        <m:sup/>
                      </m:sSubSup>
                      <m:r>
                        <a:rPr lang="zh-CN" altLang="en-US" sz="1200" i="0" kern="1200">
                          <a:solidFill>
                            <a:schemeClr val="tx1"/>
                          </a:solidFill>
                          <a:latin typeface="Cambria Math" panose="02040503050406030204" pitchFamily="18" charset="0"/>
                          <a:ea typeface="宋体" panose="02010600030101010101" pitchFamily="2" charset="-122"/>
                          <a:cs typeface="+mn-cs"/>
                        </a:rPr>
                        <m:t>(</m:t>
                      </m:r>
                      <m:r>
                        <a:rPr lang="en-US" altLang="zh-CN" sz="1200" b="0" i="1" kern="1200" smtClean="0">
                          <a:solidFill>
                            <a:schemeClr val="tx1"/>
                          </a:solidFill>
                          <a:latin typeface="Cambria Math" panose="02040503050406030204" pitchFamily="18" charset="0"/>
                          <a:ea typeface="宋体" panose="02010600030101010101" pitchFamily="2" charset="-122"/>
                          <a:cs typeface="+mn-cs"/>
                        </a:rPr>
                        <m:t>𝑥</m:t>
                      </m:r>
                      <m:r>
                        <a:rPr lang="en-US" altLang="zh-CN" sz="1200" b="0" i="0" kern="1200" smtClean="0">
                          <a:solidFill>
                            <a:schemeClr val="tx1"/>
                          </a:solidFill>
                          <a:latin typeface="Cambria Math" panose="02040503050406030204" pitchFamily="18" charset="0"/>
                          <a:ea typeface="宋体" panose="02010600030101010101" pitchFamily="2" charset="-122"/>
                          <a:cs typeface="+mn-cs"/>
                        </a:rPr>
                        <m:t>)</m:t>
                      </m:r>
                    </m:oMath>
                  </m:oMathPara>
                </a14:m>
                <a:endParaRPr lang="en-US" altLang="zh-CN" dirty="0"/>
              </a:p>
              <a:p>
                <a:endParaRPr lang="en-US" altLang="zh-CN"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200" kern="1200" dirty="0">
                    <a:solidFill>
                      <a:schemeClr val="tx1"/>
                    </a:solidFill>
                    <a:effectLst/>
                    <a:latin typeface="Arial" panose="020B0604020202020204" pitchFamily="34" charset="0"/>
                    <a:ea typeface="宋体" panose="02010600030101010101" pitchFamily="2" charset="-122"/>
                    <a:cs typeface="+mn-cs"/>
                  </a:rPr>
                  <a:t>设周期变化的势场</a:t>
                </a:r>
                <a:r>
                  <a:rPr lang="en-US" altLang="zh-CN" sz="1200" kern="1200" dirty="0">
                    <a:solidFill>
                      <a:schemeClr val="tx1"/>
                    </a:solidFill>
                    <a:effectLst/>
                    <a:latin typeface="Arial" panose="020B0604020202020204" pitchFamily="34" charset="0"/>
                    <a:ea typeface="宋体" panose="02010600030101010101" pitchFamily="2" charset="-122"/>
                    <a:cs typeface="+mn-cs"/>
                  </a:rPr>
                  <a:t> </a:t>
                </a:r>
                <a14:m>
                  <m:oMath xmlns:m="http://schemas.openxmlformats.org/officeDocument/2006/math">
                    <m:d>
                      <m:dPr>
                        <m:begChr m:val=""/>
                        <m:ctrlPr>
                          <a:rPr lang="zh-CN" altLang="en-US" sz="1200" i="1" kern="1200" smtClean="0">
                            <a:solidFill>
                              <a:schemeClr val="tx1"/>
                            </a:solidFill>
                            <a:latin typeface="Cambria Math" panose="02040503050406030204" pitchFamily="18" charset="0"/>
                            <a:ea typeface="宋体" panose="02010600030101010101" pitchFamily="2" charset="-122"/>
                            <a:cs typeface="+mn-cs"/>
                          </a:rPr>
                        </m:ctrlPr>
                      </m:dPr>
                      <m:e>
                        <m:r>
                          <a:rPr lang="zh-CN" altLang="en-US" sz="1200" i="1" kern="1200">
                            <a:solidFill>
                              <a:schemeClr val="tx1"/>
                            </a:solidFill>
                            <a:latin typeface="Cambria Math" panose="02040503050406030204" pitchFamily="18" charset="0"/>
                            <a:ea typeface="宋体" panose="02010600030101010101" pitchFamily="2" charset="-122"/>
                            <a:cs typeface="+mn-cs"/>
                          </a:rPr>
                          <m:t>𝑉</m:t>
                        </m:r>
                        <m:r>
                          <a:rPr lang="zh-CN" altLang="en-US" sz="1200" i="0" kern="1200">
                            <a:solidFill>
                              <a:schemeClr val="tx1"/>
                            </a:solidFill>
                            <a:latin typeface="Cambria Math" panose="02040503050406030204" pitchFamily="18" charset="0"/>
                            <a:ea typeface="宋体" panose="02010600030101010101" pitchFamily="2" charset="-122"/>
                            <a:cs typeface="+mn-cs"/>
                          </a:rPr>
                          <m:t>(</m:t>
                        </m:r>
                        <m:r>
                          <a:rPr lang="zh-CN" altLang="en-US" sz="1200" i="1" kern="1200">
                            <a:solidFill>
                              <a:schemeClr val="tx1"/>
                            </a:solidFill>
                            <a:latin typeface="Cambria Math" panose="02040503050406030204" pitchFamily="18" charset="0"/>
                            <a:ea typeface="宋体" panose="02010600030101010101" pitchFamily="2" charset="-122"/>
                            <a:cs typeface="+mn-cs"/>
                          </a:rPr>
                          <m:t>𝑥</m:t>
                        </m:r>
                      </m:e>
                    </m:d>
                  </m:oMath>
                </a14:m>
                <a:r>
                  <a:rPr lang="zh-CN" altLang="zh-CN" sz="1200" kern="1200" dirty="0">
                    <a:solidFill>
                      <a:schemeClr val="tx1"/>
                    </a:solidFill>
                    <a:effectLst/>
                    <a:latin typeface="Arial" panose="020B0604020202020204" pitchFamily="34" charset="0"/>
                    <a:ea typeface="宋体" panose="02010600030101010101" pitchFamily="2" charset="-122"/>
                    <a:cs typeface="+mn-cs"/>
                  </a:rPr>
                  <a:t>由两部分组成：</a:t>
                </a:r>
              </a:p>
              <a:p>
                <a:pPr/>
                <a14:m>
                  <m:oMathPara xmlns:m="http://schemas.openxmlformats.org/officeDocument/2006/math">
                    <m:oMathParaPr>
                      <m:jc m:val="centerGroup"/>
                    </m:oMathParaPr>
                    <m:oMath xmlns:m="http://schemas.openxmlformats.org/officeDocument/2006/math">
                      <m:r>
                        <a:rPr lang="zh-CN" altLang="en-US" sz="1200" i="1" kern="1200" smtClean="0">
                          <a:solidFill>
                            <a:schemeClr val="tx1"/>
                          </a:solidFill>
                          <a:latin typeface="Cambria Math" panose="02040503050406030204" pitchFamily="18" charset="0"/>
                          <a:ea typeface="宋体" panose="02010600030101010101" pitchFamily="2" charset="-122"/>
                          <a:cs typeface="+mn-cs"/>
                        </a:rPr>
                        <m:t>𝑉</m:t>
                      </m:r>
                      <m:r>
                        <a:rPr lang="zh-CN" altLang="en-US" sz="1200" i="0" kern="1200">
                          <a:solidFill>
                            <a:schemeClr val="tx1"/>
                          </a:solidFill>
                          <a:latin typeface="Cambria Math" panose="02040503050406030204" pitchFamily="18" charset="0"/>
                          <a:ea typeface="宋体" panose="02010600030101010101" pitchFamily="2" charset="-122"/>
                          <a:cs typeface="+mn-cs"/>
                        </a:rPr>
                        <m:t>(</m:t>
                      </m:r>
                      <m:r>
                        <a:rPr lang="zh-CN" altLang="en-US" sz="1200" i="1" kern="1200">
                          <a:solidFill>
                            <a:schemeClr val="tx1"/>
                          </a:solidFill>
                          <a:latin typeface="Cambria Math" panose="02040503050406030204" pitchFamily="18" charset="0"/>
                          <a:ea typeface="宋体" panose="02010600030101010101" pitchFamily="2" charset="-122"/>
                          <a:cs typeface="+mn-cs"/>
                        </a:rPr>
                        <m:t>𝑥</m:t>
                      </m:r>
                      <m:r>
                        <a:rPr lang="zh-CN" altLang="en-US" sz="1200" i="0" kern="1200">
                          <a:solidFill>
                            <a:schemeClr val="tx1"/>
                          </a:solidFill>
                          <a:latin typeface="Cambria Math" panose="02040503050406030204" pitchFamily="18" charset="0"/>
                          <a:ea typeface="宋体" panose="02010600030101010101" pitchFamily="2" charset="-122"/>
                          <a:cs typeface="+mn-cs"/>
                        </a:rPr>
                        <m:t>)=</m:t>
                      </m:r>
                      <m:sSubSup>
                        <m:sSubSupPr>
                          <m:ctrlPr>
                            <a:rPr lang="zh-CN" altLang="en-US" sz="1200" i="1" kern="1200">
                              <a:solidFill>
                                <a:schemeClr val="tx1"/>
                              </a:solidFill>
                              <a:latin typeface="Cambria Math" panose="02040503050406030204" pitchFamily="18" charset="0"/>
                              <a:ea typeface="宋体" panose="02010600030101010101" pitchFamily="2" charset="-122"/>
                              <a:cs typeface="+mn-cs"/>
                            </a:rPr>
                          </m:ctrlPr>
                        </m:sSubSupPr>
                        <m:e>
                          <m:r>
                            <a:rPr lang="zh-CN" altLang="en-US" sz="1200" i="1" kern="1200">
                              <a:solidFill>
                                <a:schemeClr val="tx1"/>
                              </a:solidFill>
                              <a:latin typeface="Cambria Math" panose="02040503050406030204" pitchFamily="18" charset="0"/>
                              <a:ea typeface="宋体" panose="02010600030101010101" pitchFamily="2" charset="-122"/>
                              <a:cs typeface="+mn-cs"/>
                            </a:rPr>
                            <m:t>𝑉</m:t>
                          </m:r>
                        </m:e>
                        <m:sub>
                          <m:r>
                            <a:rPr lang="zh-CN" altLang="en-US" sz="1200" i="0" kern="1200">
                              <a:solidFill>
                                <a:schemeClr val="tx1"/>
                              </a:solidFill>
                              <a:latin typeface="Cambria Math" panose="02040503050406030204" pitchFamily="18" charset="0"/>
                              <a:ea typeface="宋体" panose="02010600030101010101" pitchFamily="2" charset="-122"/>
                              <a:cs typeface="+mn-cs"/>
                            </a:rPr>
                            <m:t>0</m:t>
                          </m:r>
                        </m:sub>
                        <m:sup/>
                      </m:sSubSup>
                      <m:r>
                        <a:rPr lang="zh-CN" altLang="en-US" sz="1200" i="0" kern="1200">
                          <a:solidFill>
                            <a:schemeClr val="tx1"/>
                          </a:solidFill>
                          <a:latin typeface="Cambria Math" panose="02040503050406030204" pitchFamily="18" charset="0"/>
                          <a:ea typeface="宋体" panose="02010600030101010101" pitchFamily="2" charset="-122"/>
                          <a:cs typeface="+mn-cs"/>
                        </a:rPr>
                        <m:t>+</m:t>
                      </m:r>
                      <m:r>
                        <a:rPr lang="zh-CN" altLang="en-US" sz="1200" i="1" kern="1200">
                          <a:solidFill>
                            <a:schemeClr val="tx1"/>
                          </a:solidFill>
                          <a:latin typeface="Cambria Math" panose="02040503050406030204" pitchFamily="18" charset="0"/>
                          <a:ea typeface="宋体" panose="02010600030101010101" pitchFamily="2" charset="-122"/>
                          <a:cs typeface="+mn-cs"/>
                        </a:rPr>
                        <m:t>𝛥</m:t>
                      </m:r>
                      <m:r>
                        <a:rPr lang="zh-CN" altLang="en-US" sz="1200" i="1" kern="1200">
                          <a:solidFill>
                            <a:schemeClr val="tx1"/>
                          </a:solidFill>
                          <a:latin typeface="Cambria Math" panose="02040503050406030204" pitchFamily="18" charset="0"/>
                          <a:ea typeface="宋体" panose="02010600030101010101" pitchFamily="2" charset="-122"/>
                          <a:cs typeface="+mn-cs"/>
                        </a:rPr>
                        <m:t>𝑉</m:t>
                      </m:r>
                    </m:oMath>
                  </m:oMathPara>
                </a14:m>
                <a:endParaRPr lang="en-US" altLang="zh-CN" dirty="0"/>
              </a:p>
              <a:p>
                <a:endParaRPr lang="en-US" altLang="zh-CN"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200" kern="1200" dirty="0">
                    <a:solidFill>
                      <a:schemeClr val="tx1"/>
                    </a:solidFill>
                    <a:effectLst/>
                    <a:latin typeface="Arial" panose="020B0604020202020204" pitchFamily="34" charset="0"/>
                    <a:ea typeface="宋体" panose="02010600030101010101" pitchFamily="2" charset="-122"/>
                    <a:cs typeface="+mn-cs"/>
                  </a:rPr>
                  <a:t>其中，</a:t>
                </a:r>
                <a14:m>
                  <m:oMath xmlns:m="http://schemas.openxmlformats.org/officeDocument/2006/math">
                    <m:sSubSup>
                      <m:sSubSupPr>
                        <m:ctrlPr>
                          <a:rPr lang="zh-CN" altLang="en-US" sz="1200" i="1" kern="1200" smtClean="0">
                            <a:solidFill>
                              <a:schemeClr val="tx1"/>
                            </a:solidFill>
                            <a:latin typeface="Cambria Math" panose="02040503050406030204" pitchFamily="18" charset="0"/>
                            <a:ea typeface="宋体" panose="02010600030101010101" pitchFamily="2" charset="-122"/>
                            <a:cs typeface="+mn-cs"/>
                          </a:rPr>
                        </m:ctrlPr>
                      </m:sSubSupPr>
                      <m:e>
                        <m:r>
                          <a:rPr lang="zh-CN" altLang="en-US" sz="1200" i="1" kern="1200">
                            <a:solidFill>
                              <a:schemeClr val="tx1"/>
                            </a:solidFill>
                            <a:latin typeface="Cambria Math" panose="02040503050406030204" pitchFamily="18" charset="0"/>
                            <a:ea typeface="宋体" panose="02010600030101010101" pitchFamily="2" charset="-122"/>
                            <a:cs typeface="+mn-cs"/>
                          </a:rPr>
                          <m:t>𝑉</m:t>
                        </m:r>
                      </m:e>
                      <m:sub>
                        <m:r>
                          <a:rPr lang="zh-CN" altLang="en-US" sz="1200" i="0" kern="1200">
                            <a:solidFill>
                              <a:schemeClr val="tx1"/>
                            </a:solidFill>
                            <a:latin typeface="Cambria Math" panose="02040503050406030204" pitchFamily="18" charset="0"/>
                            <a:ea typeface="宋体" panose="02010600030101010101" pitchFamily="2" charset="-122"/>
                            <a:cs typeface="+mn-cs"/>
                          </a:rPr>
                          <m:t>0</m:t>
                        </m:r>
                      </m:sub>
                      <m:sup/>
                    </m:sSubSup>
                  </m:oMath>
                </a14:m>
                <a:r>
                  <a:rPr lang="zh-CN" altLang="zh-CN" sz="1200" kern="1200" dirty="0">
                    <a:solidFill>
                      <a:schemeClr val="tx1"/>
                    </a:solidFill>
                    <a:effectLst/>
                    <a:latin typeface="Arial" panose="020B0604020202020204" pitchFamily="34" charset="0"/>
                    <a:ea typeface="宋体" panose="02010600030101010101" pitchFamily="2" charset="-122"/>
                    <a:cs typeface="+mn-cs"/>
                  </a:rPr>
                  <a:t>是周期势场的平均场，</a:t>
                </a:r>
                <a14:m>
                  <m:oMath xmlns:m="http://schemas.openxmlformats.org/officeDocument/2006/math">
                    <m:r>
                      <a:rPr lang="zh-CN" altLang="en-US" sz="1200" i="1" kern="1200" smtClean="0">
                        <a:solidFill>
                          <a:schemeClr val="tx1"/>
                        </a:solidFill>
                        <a:latin typeface="Cambria Math" panose="02040503050406030204" pitchFamily="18" charset="0"/>
                        <a:ea typeface="宋体" panose="02010600030101010101" pitchFamily="2" charset="-122"/>
                        <a:cs typeface="+mn-cs"/>
                      </a:rPr>
                      <m:t>𝛥</m:t>
                    </m:r>
                    <m:r>
                      <a:rPr lang="zh-CN" altLang="en-US" sz="1200" i="1" kern="1200" smtClean="0">
                        <a:solidFill>
                          <a:schemeClr val="tx1"/>
                        </a:solidFill>
                        <a:latin typeface="Cambria Math" panose="02040503050406030204" pitchFamily="18" charset="0"/>
                        <a:ea typeface="宋体" panose="02010600030101010101" pitchFamily="2" charset="-122"/>
                        <a:cs typeface="+mn-cs"/>
                      </a:rPr>
                      <m:t>𝑉</m:t>
                    </m:r>
                  </m:oMath>
                </a14:m>
                <a:r>
                  <a:rPr lang="zh-CN" altLang="zh-CN" sz="1200" kern="1200" dirty="0">
                    <a:solidFill>
                      <a:schemeClr val="tx1"/>
                    </a:solidFill>
                    <a:effectLst/>
                    <a:latin typeface="Arial" panose="020B0604020202020204" pitchFamily="34" charset="0"/>
                    <a:ea typeface="宋体" panose="02010600030101010101" pitchFamily="2" charset="-122"/>
                    <a:cs typeface="+mn-cs"/>
                  </a:rPr>
                  <a:t>为对平均场的偏离量。当</a:t>
                </a:r>
                <a14:m>
                  <m:oMath xmlns:m="http://schemas.openxmlformats.org/officeDocument/2006/math">
                    <m:r>
                      <a:rPr lang="zh-CN" altLang="en-US" sz="1200" i="1" kern="1200" smtClean="0">
                        <a:solidFill>
                          <a:schemeClr val="tx1"/>
                        </a:solidFill>
                        <a:latin typeface="Cambria Math" panose="02040503050406030204" pitchFamily="18" charset="0"/>
                        <a:ea typeface="宋体" panose="02010600030101010101" pitchFamily="2" charset="-122"/>
                        <a:cs typeface="+mn-cs"/>
                      </a:rPr>
                      <m:t>𝛥</m:t>
                    </m:r>
                    <m:r>
                      <a:rPr lang="zh-CN" altLang="en-US" sz="1200" i="1" kern="1200" smtClean="0">
                        <a:solidFill>
                          <a:schemeClr val="tx1"/>
                        </a:solidFill>
                        <a:latin typeface="Cambria Math" panose="02040503050406030204" pitchFamily="18" charset="0"/>
                        <a:ea typeface="宋体" panose="02010600030101010101" pitchFamily="2" charset="-122"/>
                        <a:cs typeface="+mn-cs"/>
                      </a:rPr>
                      <m:t>𝑉</m:t>
                    </m:r>
                    <m:r>
                      <a:rPr lang="zh-CN" altLang="en-US" sz="1200" i="0" kern="1200">
                        <a:solidFill>
                          <a:schemeClr val="tx1"/>
                        </a:solidFill>
                        <a:latin typeface="Cambria Math" panose="02040503050406030204" pitchFamily="18" charset="0"/>
                        <a:ea typeface="宋体" panose="02010600030101010101" pitchFamily="2" charset="-122"/>
                        <a:cs typeface="+mn-cs"/>
                      </a:rPr>
                      <m:t>=0</m:t>
                    </m:r>
                  </m:oMath>
                </a14:m>
                <a:r>
                  <a:rPr lang="zh-CN" altLang="zh-CN" sz="1200" kern="1200" dirty="0">
                    <a:solidFill>
                      <a:schemeClr val="tx1"/>
                    </a:solidFill>
                    <a:effectLst/>
                    <a:latin typeface="Arial" panose="020B0604020202020204" pitchFamily="34" charset="0"/>
                    <a:ea typeface="宋体" panose="02010600030101010101" pitchFamily="2" charset="-122"/>
                    <a:cs typeface="+mn-cs"/>
                  </a:rPr>
                  <a:t>，即只考虑周期势场的平均场时，</a:t>
                </a:r>
                <a:r>
                  <a:rPr lang="zh-CN" altLang="en-US" sz="1200" kern="1200" dirty="0">
                    <a:solidFill>
                      <a:schemeClr val="tx1"/>
                    </a:solidFill>
                    <a:effectLst/>
                    <a:latin typeface="Arial" panose="020B0604020202020204" pitchFamily="34" charset="0"/>
                    <a:ea typeface="宋体" panose="02010600030101010101" pitchFamily="2" charset="-122"/>
                    <a:cs typeface="+mn-cs"/>
                  </a:rPr>
                  <a:t>该</a:t>
                </a:r>
                <a:r>
                  <a:rPr lang="zh-CN" altLang="zh-CN" sz="1200" kern="1200" dirty="0">
                    <a:solidFill>
                      <a:schemeClr val="tx1"/>
                    </a:solidFill>
                    <a:effectLst/>
                    <a:latin typeface="Arial" panose="020B0604020202020204" pitchFamily="34" charset="0"/>
                    <a:ea typeface="宋体" panose="02010600030101010101" pitchFamily="2" charset="-122"/>
                    <a:cs typeface="+mn-cs"/>
                  </a:rPr>
                  <a:t>式的解是没有微扰的自由态，称为基态： </a:t>
                </a:r>
                <a:r>
                  <a:rPr lang="zh-CN" altLang="zh-CN" sz="1200" b="1" kern="1200" dirty="0">
                    <a:solidFill>
                      <a:schemeClr val="tx1"/>
                    </a:solidFill>
                    <a:effectLst/>
                    <a:latin typeface="Arial" panose="020B0604020202020204" pitchFamily="34" charset="0"/>
                    <a:ea typeface="宋体" panose="02010600030101010101" pitchFamily="2" charset="-122"/>
                    <a:cs typeface="+mn-cs"/>
                  </a:rPr>
                  <a:t> </a:t>
                </a:r>
                <a:endParaRPr lang="en-US" altLang="zh-CN" sz="1200" b="1" kern="1200" dirty="0">
                  <a:solidFill>
                    <a:schemeClr val="tx1"/>
                  </a:solidFill>
                  <a:effectLst/>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zh-CN" altLang="en-US" sz="1200" i="1" kern="1200" smtClean="0">
                              <a:solidFill>
                                <a:schemeClr val="tx1"/>
                              </a:solidFill>
                              <a:latin typeface="Cambria Math" panose="02040503050406030204" pitchFamily="18" charset="0"/>
                              <a:ea typeface="宋体" panose="02010600030101010101" pitchFamily="2" charset="-122"/>
                              <a:cs typeface="+mn-cs"/>
                            </a:rPr>
                          </m:ctrlPr>
                        </m:sSubPr>
                        <m:e>
                          <m:r>
                            <a:rPr lang="zh-CN" altLang="en-US" sz="1200" i="1" kern="1200">
                              <a:solidFill>
                                <a:schemeClr val="tx1"/>
                              </a:solidFill>
                              <a:latin typeface="Cambria Math" panose="02040503050406030204" pitchFamily="18" charset="0"/>
                              <a:ea typeface="宋体" panose="02010600030101010101" pitchFamily="2" charset="-122"/>
                              <a:cs typeface="+mn-cs"/>
                            </a:rPr>
                            <m:t>𝜓</m:t>
                          </m:r>
                        </m:e>
                        <m:sub>
                          <m:r>
                            <a:rPr lang="zh-CN" altLang="en-US" sz="1200" i="1" kern="1200">
                              <a:solidFill>
                                <a:schemeClr val="tx1"/>
                              </a:solidFill>
                              <a:latin typeface="Cambria Math" panose="02040503050406030204" pitchFamily="18" charset="0"/>
                              <a:ea typeface="宋体" panose="02010600030101010101" pitchFamily="2" charset="-122"/>
                              <a:cs typeface="+mn-cs"/>
                            </a:rPr>
                            <m:t>𝑘</m:t>
                          </m:r>
                        </m:sub>
                      </m:sSub>
                      <m:sSup>
                        <m:sSupPr>
                          <m:ctrlPr>
                            <a:rPr lang="zh-CN" altLang="en-US" sz="1200" i="1" kern="1200">
                              <a:solidFill>
                                <a:schemeClr val="tx1"/>
                              </a:solidFill>
                              <a:latin typeface="Cambria Math" panose="02040503050406030204" pitchFamily="18" charset="0"/>
                              <a:ea typeface="宋体" panose="02010600030101010101" pitchFamily="2" charset="-122"/>
                              <a:cs typeface="+mn-cs"/>
                            </a:rPr>
                          </m:ctrlPr>
                        </m:sSupPr>
                        <m:e/>
                        <m:sup>
                          <m:d>
                            <m:dPr>
                              <m:ctrlPr>
                                <a:rPr lang="zh-CN" altLang="en-US" sz="1200" i="1" kern="1200">
                                  <a:solidFill>
                                    <a:schemeClr val="tx1"/>
                                  </a:solidFill>
                                  <a:latin typeface="Cambria Math" panose="02040503050406030204" pitchFamily="18" charset="0"/>
                                  <a:ea typeface="宋体" panose="02010600030101010101" pitchFamily="2" charset="-122"/>
                                  <a:cs typeface="+mn-cs"/>
                                </a:rPr>
                              </m:ctrlPr>
                            </m:dPr>
                            <m:e>
                              <m:r>
                                <a:rPr lang="zh-CN" altLang="en-US" sz="1200" i="0" kern="1200">
                                  <a:solidFill>
                                    <a:schemeClr val="tx1"/>
                                  </a:solidFill>
                                  <a:latin typeface="Cambria Math" panose="02040503050406030204" pitchFamily="18" charset="0"/>
                                  <a:ea typeface="宋体" panose="02010600030101010101" pitchFamily="2" charset="-122"/>
                                  <a:cs typeface="+mn-cs"/>
                                </a:rPr>
                                <m:t>0</m:t>
                              </m:r>
                            </m:e>
                          </m:d>
                        </m:sup>
                      </m:sSup>
                      <m:r>
                        <a:rPr lang="zh-CN" altLang="en-US" sz="1200" i="0" kern="1200">
                          <a:solidFill>
                            <a:schemeClr val="tx1"/>
                          </a:solidFill>
                          <a:latin typeface="Cambria Math" panose="02040503050406030204" pitchFamily="18" charset="0"/>
                          <a:ea typeface="宋体" panose="02010600030101010101" pitchFamily="2" charset="-122"/>
                          <a:cs typeface="+mn-cs"/>
                        </a:rPr>
                        <m:t>(</m:t>
                      </m:r>
                      <m:r>
                        <a:rPr lang="zh-CN" altLang="en-US" sz="1200" i="1" kern="1200">
                          <a:solidFill>
                            <a:schemeClr val="tx1"/>
                          </a:solidFill>
                          <a:latin typeface="Cambria Math" panose="02040503050406030204" pitchFamily="18" charset="0"/>
                          <a:ea typeface="宋体" panose="02010600030101010101" pitchFamily="2" charset="-122"/>
                          <a:cs typeface="+mn-cs"/>
                        </a:rPr>
                        <m:t>𝑥</m:t>
                      </m:r>
                      <m:r>
                        <a:rPr lang="zh-CN" altLang="en-US" sz="1200" i="0" kern="1200">
                          <a:solidFill>
                            <a:schemeClr val="tx1"/>
                          </a:solidFill>
                          <a:latin typeface="Cambria Math" panose="02040503050406030204" pitchFamily="18" charset="0"/>
                          <a:ea typeface="宋体" panose="02010600030101010101" pitchFamily="2" charset="-122"/>
                          <a:cs typeface="+mn-cs"/>
                        </a:rPr>
                        <m:t>)=</m:t>
                      </m:r>
                      <m:f>
                        <m:fPr>
                          <m:ctrlPr>
                            <a:rPr lang="zh-CN" altLang="en-US" sz="1200" i="1" kern="1200">
                              <a:solidFill>
                                <a:schemeClr val="tx1"/>
                              </a:solidFill>
                              <a:latin typeface="Cambria Math" panose="02040503050406030204" pitchFamily="18" charset="0"/>
                              <a:ea typeface="宋体" panose="02010600030101010101" pitchFamily="2" charset="-122"/>
                              <a:cs typeface="+mn-cs"/>
                            </a:rPr>
                          </m:ctrlPr>
                        </m:fPr>
                        <m:num>
                          <m:r>
                            <a:rPr lang="zh-CN" altLang="en-US" sz="1200" i="0" kern="1200">
                              <a:solidFill>
                                <a:schemeClr val="tx1"/>
                              </a:solidFill>
                              <a:latin typeface="Cambria Math" panose="02040503050406030204" pitchFamily="18" charset="0"/>
                              <a:ea typeface="宋体" panose="02010600030101010101" pitchFamily="2" charset="-122"/>
                              <a:cs typeface="+mn-cs"/>
                            </a:rPr>
                            <m:t>1</m:t>
                          </m:r>
                        </m:num>
                        <m:den>
                          <m:rad>
                            <m:radPr>
                              <m:degHide m:val="on"/>
                              <m:ctrlPr>
                                <a:rPr lang="zh-CN" altLang="en-US" sz="1200" i="1" kern="1200">
                                  <a:solidFill>
                                    <a:schemeClr val="tx1"/>
                                  </a:solidFill>
                                  <a:latin typeface="Cambria Math" panose="02040503050406030204" pitchFamily="18" charset="0"/>
                                  <a:ea typeface="宋体" panose="02010600030101010101" pitchFamily="2" charset="-122"/>
                                  <a:cs typeface="+mn-cs"/>
                                </a:rPr>
                              </m:ctrlPr>
                            </m:radPr>
                            <m:deg/>
                            <m:e>
                              <m:r>
                                <a:rPr lang="zh-CN" altLang="en-US" sz="1200" i="1" kern="1200">
                                  <a:solidFill>
                                    <a:schemeClr val="tx1"/>
                                  </a:solidFill>
                                  <a:latin typeface="Cambria Math" panose="02040503050406030204" pitchFamily="18" charset="0"/>
                                  <a:ea typeface="宋体" panose="02010600030101010101" pitchFamily="2" charset="-122"/>
                                  <a:cs typeface="+mn-cs"/>
                                </a:rPr>
                                <m:t>𝐿</m:t>
                              </m:r>
                            </m:e>
                          </m:rad>
                        </m:den>
                      </m:f>
                      <m:sSup>
                        <m:sSupPr>
                          <m:ctrlPr>
                            <a:rPr lang="zh-CN" altLang="en-US" sz="1200" i="1" kern="1200">
                              <a:solidFill>
                                <a:schemeClr val="tx1"/>
                              </a:solidFill>
                              <a:latin typeface="Cambria Math" panose="02040503050406030204" pitchFamily="18" charset="0"/>
                              <a:ea typeface="宋体" panose="02010600030101010101" pitchFamily="2" charset="-122"/>
                              <a:cs typeface="+mn-cs"/>
                            </a:rPr>
                          </m:ctrlPr>
                        </m:sSupPr>
                        <m:e>
                          <m:r>
                            <a:rPr lang="zh-CN" altLang="en-US" sz="1200" i="1" kern="1200">
                              <a:solidFill>
                                <a:schemeClr val="tx1"/>
                              </a:solidFill>
                              <a:latin typeface="Cambria Math" panose="02040503050406030204" pitchFamily="18" charset="0"/>
                              <a:ea typeface="宋体" panose="02010600030101010101" pitchFamily="2" charset="-122"/>
                              <a:cs typeface="+mn-cs"/>
                            </a:rPr>
                            <m:t>𝑒</m:t>
                          </m:r>
                        </m:e>
                        <m:sup>
                          <m:r>
                            <a:rPr lang="zh-CN" altLang="en-US" sz="1200" i="1" kern="1200">
                              <a:solidFill>
                                <a:schemeClr val="tx1"/>
                              </a:solidFill>
                              <a:latin typeface="Cambria Math" panose="02040503050406030204" pitchFamily="18" charset="0"/>
                              <a:ea typeface="宋体" panose="02010600030101010101" pitchFamily="2" charset="-122"/>
                              <a:cs typeface="+mn-cs"/>
                            </a:rPr>
                            <m:t>𝑖𝑘𝑥</m:t>
                          </m:r>
                        </m:sup>
                      </m:sSup>
                    </m:oMath>
                  </m:oMathPara>
                </a14:m>
                <a:endParaRPr lang="en-US" altLang="zh-CN" sz="1200" kern="1200" dirty="0">
                  <a:solidFill>
                    <a:schemeClr val="tx1"/>
                  </a:solidFill>
                  <a:effectLst/>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200" kern="1200" dirty="0">
                    <a:solidFill>
                      <a:schemeClr val="tx1"/>
                    </a:solidFill>
                    <a:effectLst/>
                    <a:latin typeface="Arial" panose="020B0604020202020204" pitchFamily="34" charset="0"/>
                    <a:ea typeface="宋体" panose="02010600030101010101" pitchFamily="2" charset="-122"/>
                    <a:cs typeface="+mn-cs"/>
                  </a:rPr>
                  <a:t>其中</a:t>
                </a:r>
                <a:r>
                  <a:rPr lang="en-US" altLang="zh-CN" sz="1200" kern="1200" dirty="0">
                    <a:solidFill>
                      <a:schemeClr val="tx1"/>
                    </a:solidFill>
                    <a:effectLst/>
                    <a:latin typeface="Arial" panose="020B0604020202020204" pitchFamily="34" charset="0"/>
                    <a:ea typeface="宋体" panose="02010600030101010101" pitchFamily="2" charset="-122"/>
                    <a:cs typeface="+mn-cs"/>
                  </a:rPr>
                  <a:t> </a:t>
                </a:r>
                <a:r>
                  <a:rPr lang="zh-CN" altLang="zh-CN" sz="1200" kern="1200" dirty="0">
                    <a:solidFill>
                      <a:schemeClr val="tx1"/>
                    </a:solidFill>
                    <a:effectLst/>
                    <a:latin typeface="Arial" panose="020B0604020202020204" pitchFamily="34" charset="0"/>
                    <a:ea typeface="宋体" panose="02010600030101010101" pitchFamily="2" charset="-122"/>
                    <a:cs typeface="+mn-cs"/>
                  </a:rPr>
                  <a:t>是一维晶格的宏观尺寸，</a:t>
                </a:r>
                <a14:m>
                  <m:oMath xmlns:m="http://schemas.openxmlformats.org/officeDocument/2006/math">
                    <m:r>
                      <a:rPr lang="en-US" altLang="zh-CN" sz="1200" b="0" i="1" kern="1200" smtClean="0">
                        <a:solidFill>
                          <a:schemeClr val="tx1"/>
                        </a:solidFill>
                        <a:latin typeface="Cambria Math" panose="02040503050406030204" pitchFamily="18" charset="0"/>
                        <a:ea typeface="宋体" panose="02010600030101010101" pitchFamily="2" charset="-122"/>
                        <a:cs typeface="+mn-cs"/>
                      </a:rPr>
                      <m:t>𝑁</m:t>
                    </m:r>
                  </m:oMath>
                </a14:m>
                <a:r>
                  <a:rPr lang="zh-CN" altLang="zh-CN" sz="1200" kern="1200" dirty="0">
                    <a:solidFill>
                      <a:schemeClr val="tx1"/>
                    </a:solidFill>
                    <a:effectLst/>
                    <a:latin typeface="Arial" panose="020B0604020202020204" pitchFamily="34" charset="0"/>
                    <a:ea typeface="宋体" panose="02010600030101010101" pitchFamily="2" charset="-122"/>
                    <a:cs typeface="+mn-cs"/>
                  </a:rPr>
                  <a:t>为原胞数，</a:t>
                </a:r>
                <a14:m>
                  <m:oMath xmlns:m="http://schemas.openxmlformats.org/officeDocument/2006/math">
                    <m:r>
                      <a:rPr lang="en-US" altLang="zh-CN" sz="1200" b="0" i="1" kern="1200" smtClean="0">
                        <a:solidFill>
                          <a:schemeClr val="tx1"/>
                        </a:solidFill>
                        <a:latin typeface="Cambria Math" panose="02040503050406030204" pitchFamily="18" charset="0"/>
                        <a:ea typeface="宋体" panose="02010600030101010101" pitchFamily="2" charset="-122"/>
                        <a:cs typeface="+mn-cs"/>
                      </a:rPr>
                      <m:t>𝑎</m:t>
                    </m:r>
                  </m:oMath>
                </a14:m>
                <a:r>
                  <a:rPr lang="zh-CN" altLang="zh-CN" sz="1200" kern="1200" dirty="0">
                    <a:solidFill>
                      <a:schemeClr val="tx1"/>
                    </a:solidFill>
                    <a:effectLst/>
                    <a:latin typeface="Arial" panose="020B0604020202020204" pitchFamily="34" charset="0"/>
                    <a:ea typeface="宋体" panose="02010600030101010101" pitchFamily="2" charset="-122"/>
                    <a:cs typeface="+mn-cs"/>
                  </a:rPr>
                  <a:t>为晶格常数。与</a:t>
                </a:r>
                <a:r>
                  <a:rPr lang="en-US" altLang="zh-CN" sz="1200" kern="1200" dirty="0">
                    <a:solidFill>
                      <a:schemeClr val="tx1"/>
                    </a:solidFill>
                    <a:effectLst/>
                    <a:latin typeface="Arial" panose="020B0604020202020204" pitchFamily="34" charset="0"/>
                    <a:ea typeface="宋体" panose="02010600030101010101" pitchFamily="2" charset="-122"/>
                    <a:cs typeface="+mn-cs"/>
                  </a:rPr>
                  <a:t>3.1</a:t>
                </a:r>
                <a:r>
                  <a:rPr lang="zh-CN" altLang="zh-CN" sz="1200" kern="1200" dirty="0">
                    <a:solidFill>
                      <a:schemeClr val="tx1"/>
                    </a:solidFill>
                    <a:effectLst/>
                    <a:latin typeface="Arial" panose="020B0604020202020204" pitchFamily="34" charset="0"/>
                    <a:ea typeface="宋体" panose="02010600030101010101" pitchFamily="2" charset="-122"/>
                    <a:cs typeface="+mn-cs"/>
                  </a:rPr>
                  <a:t>节中索末菲模型的结果相类似，</a:t>
                </a:r>
                <a14:m>
                  <m:oMath xmlns:m="http://schemas.openxmlformats.org/officeDocument/2006/math">
                    <m:r>
                      <a:rPr lang="zh-CN" altLang="en-US" sz="1200" i="1" kern="1200" smtClean="0">
                        <a:solidFill>
                          <a:schemeClr val="tx1"/>
                        </a:solidFill>
                        <a:latin typeface="Cambria Math" panose="02040503050406030204" pitchFamily="18" charset="0"/>
                        <a:ea typeface="宋体" panose="02010600030101010101" pitchFamily="2" charset="-122"/>
                        <a:cs typeface="+mn-cs"/>
                      </a:rPr>
                      <m:t>𝑘</m:t>
                    </m:r>
                  </m:oMath>
                </a14:m>
                <a:r>
                  <a:rPr lang="zh-CN" altLang="zh-CN" sz="1200" kern="1200" dirty="0">
                    <a:solidFill>
                      <a:schemeClr val="tx1"/>
                    </a:solidFill>
                    <a:effectLst/>
                    <a:latin typeface="Arial" panose="020B0604020202020204" pitchFamily="34" charset="0"/>
                    <a:ea typeface="宋体" panose="02010600030101010101" pitchFamily="2" charset="-122"/>
                    <a:cs typeface="+mn-cs"/>
                  </a:rPr>
                  <a:t>取离散值</a:t>
                </a:r>
                <a:r>
                  <a:rPr lang="en-US" altLang="zh-CN" sz="1200" b="1" kern="1200" dirty="0">
                    <a:solidFill>
                      <a:schemeClr val="tx1"/>
                    </a:solidFill>
                    <a:effectLst/>
                    <a:latin typeface="Arial" panose="020B0604020202020204" pitchFamily="34" charset="0"/>
                    <a:ea typeface="宋体" panose="02010600030101010101" pitchFamily="2" charset="-122"/>
                    <a:cs typeface="+mn-cs"/>
                  </a:rPr>
                  <a:t>: </a:t>
                </a:r>
                <a:endParaRPr lang="zh-CN" altLang="zh-CN" sz="1200" kern="1200" dirty="0">
                  <a:solidFill>
                    <a:schemeClr val="tx1"/>
                  </a:solidFill>
                  <a:effectLst/>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zh-CN" altLang="zh-CN" sz="1200" kern="1200" dirty="0">
                  <a:solidFill>
                    <a:schemeClr val="tx1"/>
                  </a:solidFill>
                  <a:effectLst/>
                  <a:latin typeface="Arial" panose="020B0604020202020204" pitchFamily="34" charset="0"/>
                  <a:ea typeface="宋体" panose="02010600030101010101" pitchFamily="2" charset="-122"/>
                  <a:cs typeface="+mn-cs"/>
                </a:endParaRPr>
              </a:p>
              <a:p>
                <a:pPr/>
                <a14:m>
                  <m:oMathPara xmlns:m="http://schemas.openxmlformats.org/officeDocument/2006/math">
                    <m:oMathParaPr>
                      <m:jc m:val="centerGroup"/>
                    </m:oMathParaPr>
                    <m:oMath xmlns:m="http://schemas.openxmlformats.org/officeDocument/2006/math">
                      <m:r>
                        <a:rPr lang="zh-CN" altLang="en-US" sz="1200" i="1" kern="1200" smtClean="0">
                          <a:solidFill>
                            <a:schemeClr val="tx1"/>
                          </a:solidFill>
                          <a:latin typeface="Cambria Math" panose="02040503050406030204" pitchFamily="18" charset="0"/>
                          <a:ea typeface="宋体" panose="02010600030101010101" pitchFamily="2" charset="-122"/>
                          <a:cs typeface="+mn-cs"/>
                        </a:rPr>
                        <m:t>𝑘</m:t>
                      </m:r>
                      <m:r>
                        <a:rPr lang="zh-CN" altLang="en-US" sz="1200" i="0" kern="1200">
                          <a:solidFill>
                            <a:schemeClr val="tx1"/>
                          </a:solidFill>
                          <a:latin typeface="Cambria Math" panose="02040503050406030204" pitchFamily="18" charset="0"/>
                          <a:ea typeface="宋体" panose="02010600030101010101" pitchFamily="2" charset="-122"/>
                          <a:cs typeface="+mn-cs"/>
                        </a:rPr>
                        <m:t>=</m:t>
                      </m:r>
                      <m:f>
                        <m:fPr>
                          <m:ctrlPr>
                            <a:rPr lang="zh-CN" altLang="en-US" sz="1200" i="1" kern="1200">
                              <a:solidFill>
                                <a:schemeClr val="tx1"/>
                              </a:solidFill>
                              <a:latin typeface="Cambria Math" panose="02040503050406030204" pitchFamily="18" charset="0"/>
                              <a:ea typeface="宋体" panose="02010600030101010101" pitchFamily="2" charset="-122"/>
                              <a:cs typeface="+mn-cs"/>
                            </a:rPr>
                          </m:ctrlPr>
                        </m:fPr>
                        <m:num>
                          <m:r>
                            <a:rPr lang="zh-CN" altLang="en-US" sz="1200" i="1" kern="1200">
                              <a:solidFill>
                                <a:schemeClr val="tx1"/>
                              </a:solidFill>
                              <a:latin typeface="Cambria Math" panose="02040503050406030204" pitchFamily="18" charset="0"/>
                              <a:ea typeface="宋体" panose="02010600030101010101" pitchFamily="2" charset="-122"/>
                              <a:cs typeface="+mn-cs"/>
                            </a:rPr>
                            <m:t>𝑙</m:t>
                          </m:r>
                        </m:num>
                        <m:den>
                          <m:r>
                            <a:rPr lang="zh-CN" altLang="en-US" sz="1200" i="1" kern="1200">
                              <a:solidFill>
                                <a:schemeClr val="tx1"/>
                              </a:solidFill>
                              <a:latin typeface="Cambria Math" panose="02040503050406030204" pitchFamily="18" charset="0"/>
                              <a:ea typeface="宋体" panose="02010600030101010101" pitchFamily="2" charset="-122"/>
                              <a:cs typeface="+mn-cs"/>
                            </a:rPr>
                            <m:t>𝑁𝑎</m:t>
                          </m:r>
                        </m:den>
                      </m:f>
                      <m:r>
                        <a:rPr lang="zh-CN" altLang="en-US" sz="1200" i="0" kern="1200">
                          <a:solidFill>
                            <a:schemeClr val="tx1"/>
                          </a:solidFill>
                          <a:latin typeface="Cambria Math" panose="02040503050406030204" pitchFamily="18" charset="0"/>
                          <a:ea typeface="宋体" panose="02010600030101010101" pitchFamily="2" charset="-122"/>
                          <a:cs typeface="+mn-cs"/>
                        </a:rPr>
                        <m:t>(2</m:t>
                      </m:r>
                      <m:r>
                        <a:rPr lang="zh-CN" altLang="en-US" sz="1200" i="1" kern="1200">
                          <a:solidFill>
                            <a:schemeClr val="tx1"/>
                          </a:solidFill>
                          <a:latin typeface="Cambria Math" panose="02040503050406030204" pitchFamily="18" charset="0"/>
                          <a:ea typeface="宋体" panose="02010600030101010101" pitchFamily="2" charset="-122"/>
                          <a:cs typeface="+mn-cs"/>
                        </a:rPr>
                        <m:t>𝜋</m:t>
                      </m:r>
                      <m:r>
                        <a:rPr lang="zh-CN" altLang="en-US" sz="1200" i="0" kern="1200">
                          <a:solidFill>
                            <a:schemeClr val="tx1"/>
                          </a:solidFill>
                          <a:latin typeface="Cambria Math" panose="02040503050406030204" pitchFamily="18" charset="0"/>
                          <a:ea typeface="宋体" panose="02010600030101010101" pitchFamily="2" charset="-122"/>
                          <a:cs typeface="+mn-cs"/>
                        </a:rPr>
                        <m:t>)</m:t>
                      </m:r>
                      <m:m>
                        <m:mPr>
                          <m:plcHide m:val="on"/>
                          <m:mcs>
                            <m:mc>
                              <m:mcPr>
                                <m:count m:val="2"/>
                                <m:mcJc m:val="center"/>
                              </m:mcPr>
                            </m:mc>
                          </m:mcs>
                          <m:ctrlPr>
                            <a:rPr lang="zh-CN" altLang="en-US" sz="1200" i="1" kern="1200">
                              <a:solidFill>
                                <a:schemeClr val="tx1"/>
                              </a:solidFill>
                              <a:latin typeface="Cambria Math" panose="02040503050406030204" pitchFamily="18" charset="0"/>
                              <a:ea typeface="宋体" panose="02010600030101010101" pitchFamily="2" charset="-122"/>
                              <a:cs typeface="+mn-cs"/>
                            </a:rPr>
                          </m:ctrlPr>
                        </m:mPr>
                        <m:mr>
                          <m:e/>
                          <m:e/>
                        </m:mr>
                      </m:m>
                      <m:r>
                        <a:rPr lang="zh-CN" altLang="en-US" sz="1200" i="0" kern="1200">
                          <a:solidFill>
                            <a:schemeClr val="tx1"/>
                          </a:solidFill>
                          <a:latin typeface="Cambria Math" panose="02040503050406030204" pitchFamily="18" charset="0"/>
                          <a:ea typeface="宋体" panose="02010600030101010101" pitchFamily="2" charset="-122"/>
                          <a:cs typeface="+mn-cs"/>
                        </a:rPr>
                        <m:t>(</m:t>
                      </m:r>
                      <m:r>
                        <a:rPr lang="zh-CN" altLang="en-US" sz="1200" i="1" kern="1200">
                          <a:solidFill>
                            <a:schemeClr val="tx1"/>
                          </a:solidFill>
                          <a:latin typeface="Cambria Math" panose="02040503050406030204" pitchFamily="18" charset="0"/>
                          <a:ea typeface="宋体" panose="02010600030101010101" pitchFamily="2" charset="-122"/>
                          <a:cs typeface="+mn-cs"/>
                        </a:rPr>
                        <m:t>𝑙</m:t>
                      </m:r>
                      <m:r>
                        <a:rPr lang="zh-CN" altLang="en-US" sz="1200" i="0" kern="1200">
                          <a:solidFill>
                            <a:schemeClr val="tx1"/>
                          </a:solidFill>
                          <a:latin typeface="Cambria Math" panose="02040503050406030204" pitchFamily="18" charset="0"/>
                          <a:ea typeface="宋体" panose="02010600030101010101" pitchFamily="2" charset="-122"/>
                          <a:cs typeface="+mn-cs"/>
                        </a:rPr>
                        <m:t>为整数</m:t>
                      </m:r>
                      <m:r>
                        <a:rPr lang="en-US" altLang="zh-CN" sz="1200" b="0" i="0" kern="1200" smtClean="0">
                          <a:solidFill>
                            <a:schemeClr val="tx1"/>
                          </a:solidFill>
                          <a:latin typeface="Cambria Math" panose="02040503050406030204" pitchFamily="18" charset="0"/>
                          <a:ea typeface="宋体" panose="02010600030101010101" pitchFamily="2" charset="-122"/>
                          <a:cs typeface="+mn-cs"/>
                        </a:rPr>
                        <m:t>)</m:t>
                      </m:r>
                    </m:oMath>
                  </m:oMathPara>
                </a14:m>
                <a:endParaRPr lang="zh-CN" altLang="en-US" dirty="0"/>
              </a:p>
            </p:txBody>
          </p:sp>
        </mc:Choice>
        <mc:Fallback xmlns="">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200" kern="1200" dirty="0">
                    <a:solidFill>
                      <a:schemeClr val="tx1"/>
                    </a:solidFill>
                    <a:effectLst/>
                    <a:latin typeface="Arial" panose="020B0604020202020204" pitchFamily="34" charset="0"/>
                    <a:ea typeface="宋体" panose="02010600030101010101" pitchFamily="2" charset="-122"/>
                    <a:cs typeface="+mn-cs"/>
                  </a:rPr>
                  <a:t>为简单起见，先分析一维晶格的情况。一维周期势场中有：</a:t>
                </a:r>
              </a:p>
              <a:p>
                <a:r>
                  <a:rPr lang="zh-CN" altLang="en-US" sz="1200" i="0" kern="1200">
                    <a:solidFill>
                      <a:schemeClr val="tx1"/>
                    </a:solidFill>
                    <a:latin typeface="Arial" panose="020B0604020202020204" pitchFamily="34" charset="0"/>
                    <a:ea typeface="宋体" panose="02010600030101010101" pitchFamily="2" charset="-122"/>
                    <a:cs typeface="+mn-cs"/>
                  </a:rPr>
                  <a:t>├ [├ −ℏ^2/2𝑚  𝑑^2/(𝑑𝑥^2 )+𝑉(𝑥)] 𝜓_(〖^𝑘〗)^  (𝑥)=𝐸𝜓_(〖^𝑘〗)^  (𝑥)</a:t>
                </a:r>
                <a:endParaRPr lang="en-US" altLang="zh-CN"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200" kern="1200" dirty="0">
                    <a:solidFill>
                      <a:schemeClr val="tx1"/>
                    </a:solidFill>
                    <a:effectLst/>
                    <a:latin typeface="Arial" panose="020B0604020202020204" pitchFamily="34" charset="0"/>
                    <a:ea typeface="宋体" panose="02010600030101010101" pitchFamily="2" charset="-122"/>
                    <a:cs typeface="+mn-cs"/>
                  </a:rPr>
                  <a:t>设周期变化的势场</a:t>
                </a:r>
                <a:r>
                  <a:rPr lang="en-US" altLang="zh-CN" sz="1200" kern="1200" dirty="0">
                    <a:solidFill>
                      <a:schemeClr val="tx1"/>
                    </a:solidFill>
                    <a:effectLst/>
                    <a:latin typeface="Arial" panose="020B0604020202020204" pitchFamily="34" charset="0"/>
                    <a:ea typeface="宋体" panose="02010600030101010101" pitchFamily="2" charset="-122"/>
                    <a:cs typeface="+mn-cs"/>
                  </a:rPr>
                  <a:t> </a:t>
                </a:r>
                <a:r>
                  <a:rPr lang="zh-CN" altLang="en-US" sz="1200" i="0" kern="1200">
                    <a:solidFill>
                      <a:schemeClr val="tx1"/>
                    </a:solidFill>
                    <a:latin typeface="Arial" panose="020B0604020202020204" pitchFamily="34" charset="0"/>
                    <a:ea typeface="宋体" panose="02010600030101010101" pitchFamily="2" charset="-122"/>
                    <a:cs typeface="+mn-cs"/>
                  </a:rPr>
                  <a:t>├ 𝑉(𝑥)</a:t>
                </a:r>
                <a:r>
                  <a:rPr lang="zh-CN" altLang="zh-CN" sz="1200" kern="1200" dirty="0">
                    <a:solidFill>
                      <a:schemeClr val="tx1"/>
                    </a:solidFill>
                    <a:effectLst/>
                    <a:latin typeface="Arial" panose="020B0604020202020204" pitchFamily="34" charset="0"/>
                    <a:ea typeface="宋体" panose="02010600030101010101" pitchFamily="2" charset="-122"/>
                    <a:cs typeface="+mn-cs"/>
                  </a:rPr>
                  <a:t>由两部分组成：</a:t>
                </a:r>
              </a:p>
              <a:p>
                <a:r>
                  <a:rPr lang="zh-CN" altLang="en-US" sz="1200" i="0" kern="1200">
                    <a:solidFill>
                      <a:schemeClr val="tx1"/>
                    </a:solidFill>
                    <a:latin typeface="Arial" panose="020B0604020202020204" pitchFamily="34" charset="0"/>
                    <a:ea typeface="宋体" panose="02010600030101010101" pitchFamily="2" charset="-122"/>
                    <a:cs typeface="+mn-cs"/>
                  </a:rPr>
                  <a:t>𝑉(𝑥)=𝑉_0^ +𝛥𝑉</a:t>
                </a:r>
                <a:endParaRPr lang="en-US" altLang="zh-CN"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200" kern="1200" dirty="0">
                    <a:solidFill>
                      <a:schemeClr val="tx1"/>
                    </a:solidFill>
                    <a:effectLst/>
                    <a:latin typeface="Arial" panose="020B0604020202020204" pitchFamily="34" charset="0"/>
                    <a:ea typeface="宋体" panose="02010600030101010101" pitchFamily="2" charset="-122"/>
                    <a:cs typeface="+mn-cs"/>
                  </a:rPr>
                  <a:t>其中，</a:t>
                </a:r>
                <a:r>
                  <a:rPr lang="en-US" altLang="zh-CN" sz="1200" i="1" kern="1200" dirty="0">
                    <a:solidFill>
                      <a:schemeClr val="tx1"/>
                    </a:solidFill>
                    <a:effectLst/>
                    <a:latin typeface="Arial" panose="020B0604020202020204" pitchFamily="34" charset="0"/>
                    <a:ea typeface="宋体" panose="02010600030101010101" pitchFamily="2" charset="-122"/>
                    <a:cs typeface="+mn-cs"/>
                  </a:rPr>
                  <a:t>V</a:t>
                </a:r>
                <a:r>
                  <a:rPr lang="en-US" altLang="zh-CN" sz="1200" kern="1200" baseline="-25000" dirty="0">
                    <a:solidFill>
                      <a:schemeClr val="tx1"/>
                    </a:solidFill>
                    <a:effectLst/>
                    <a:latin typeface="Arial" panose="020B0604020202020204" pitchFamily="34" charset="0"/>
                    <a:ea typeface="宋体" panose="02010600030101010101" pitchFamily="2" charset="-122"/>
                    <a:cs typeface="+mn-cs"/>
                  </a:rPr>
                  <a:t>0</a:t>
                </a:r>
                <a:r>
                  <a:rPr lang="en-US" altLang="zh-CN" sz="1200" i="1" kern="1200" dirty="0">
                    <a:solidFill>
                      <a:schemeClr val="tx1"/>
                    </a:solidFill>
                    <a:effectLst/>
                    <a:latin typeface="Arial" panose="020B0604020202020204" pitchFamily="34" charset="0"/>
                    <a:ea typeface="宋体" panose="02010600030101010101" pitchFamily="2" charset="-122"/>
                    <a:cs typeface="+mn-cs"/>
                  </a:rPr>
                  <a:t> </a:t>
                </a:r>
                <a:r>
                  <a:rPr lang="zh-CN" altLang="zh-CN" sz="1200" kern="1200" dirty="0">
                    <a:solidFill>
                      <a:schemeClr val="tx1"/>
                    </a:solidFill>
                    <a:effectLst/>
                    <a:latin typeface="Arial" panose="020B0604020202020204" pitchFamily="34" charset="0"/>
                    <a:ea typeface="宋体" panose="02010600030101010101" pitchFamily="2" charset="-122"/>
                    <a:cs typeface="+mn-cs"/>
                  </a:rPr>
                  <a:t>是周期势场的平均场，</a:t>
                </a:r>
                <a:r>
                  <a:rPr lang="en-US" altLang="zh-CN" sz="1200" kern="1200" dirty="0">
                    <a:solidFill>
                      <a:schemeClr val="tx1"/>
                    </a:solidFill>
                    <a:effectLst/>
                    <a:latin typeface="Arial" panose="020B0604020202020204" pitchFamily="34" charset="0"/>
                    <a:ea typeface="宋体" panose="02010600030101010101" pitchFamily="2" charset="-122"/>
                    <a:cs typeface="+mn-cs"/>
                  </a:rPr>
                  <a:t>D</a:t>
                </a:r>
                <a:r>
                  <a:rPr lang="en-US" altLang="zh-CN" sz="1200" i="1" kern="1200" dirty="0">
                    <a:solidFill>
                      <a:schemeClr val="tx1"/>
                    </a:solidFill>
                    <a:effectLst/>
                    <a:latin typeface="Arial" panose="020B0604020202020204" pitchFamily="34" charset="0"/>
                    <a:ea typeface="宋体" panose="02010600030101010101" pitchFamily="2" charset="-122"/>
                    <a:cs typeface="+mn-cs"/>
                  </a:rPr>
                  <a:t>V</a:t>
                </a:r>
                <a:r>
                  <a:rPr lang="zh-CN" altLang="zh-CN" sz="1200" kern="1200" dirty="0">
                    <a:solidFill>
                      <a:schemeClr val="tx1"/>
                    </a:solidFill>
                    <a:effectLst/>
                    <a:latin typeface="Arial" panose="020B0604020202020204" pitchFamily="34" charset="0"/>
                    <a:ea typeface="宋体" panose="02010600030101010101" pitchFamily="2" charset="-122"/>
                    <a:cs typeface="+mn-cs"/>
                  </a:rPr>
                  <a:t>为对平均场的偏离量。当</a:t>
                </a:r>
                <a:r>
                  <a:rPr lang="zh-CN" altLang="en-US" sz="1200" i="0" kern="1200">
                    <a:solidFill>
                      <a:schemeClr val="tx1"/>
                    </a:solidFill>
                    <a:latin typeface="Arial" panose="020B0604020202020204" pitchFamily="34" charset="0"/>
                    <a:ea typeface="宋体" panose="02010600030101010101" pitchFamily="2" charset="-122"/>
                    <a:cs typeface="+mn-cs"/>
                  </a:rPr>
                  <a:t>𝛥𝑉=0</a:t>
                </a:r>
                <a:r>
                  <a:rPr lang="zh-CN" altLang="zh-CN" sz="1200" kern="1200" dirty="0">
                    <a:solidFill>
                      <a:schemeClr val="tx1"/>
                    </a:solidFill>
                    <a:effectLst/>
                    <a:latin typeface="Arial" panose="020B0604020202020204" pitchFamily="34" charset="0"/>
                    <a:ea typeface="宋体" panose="02010600030101010101" pitchFamily="2" charset="-122"/>
                    <a:cs typeface="+mn-cs"/>
                  </a:rPr>
                  <a:t>，即只考虑周期势场的平均场时，式（</a:t>
                </a:r>
                <a:r>
                  <a:rPr lang="en-US" altLang="zh-CN" sz="1200" kern="1200" dirty="0">
                    <a:solidFill>
                      <a:schemeClr val="tx1"/>
                    </a:solidFill>
                    <a:effectLst/>
                    <a:latin typeface="Arial" panose="020B0604020202020204" pitchFamily="34" charset="0"/>
                    <a:ea typeface="宋体" panose="02010600030101010101" pitchFamily="2" charset="-122"/>
                    <a:cs typeface="+mn-cs"/>
                  </a:rPr>
                  <a:t>3-44</a:t>
                </a:r>
                <a:r>
                  <a:rPr lang="zh-CN" altLang="zh-CN" sz="1200" kern="1200" dirty="0">
                    <a:solidFill>
                      <a:schemeClr val="tx1"/>
                    </a:solidFill>
                    <a:effectLst/>
                    <a:latin typeface="Arial" panose="020B0604020202020204" pitchFamily="34" charset="0"/>
                    <a:ea typeface="宋体" panose="02010600030101010101" pitchFamily="2" charset="-122"/>
                    <a:cs typeface="+mn-cs"/>
                  </a:rPr>
                  <a:t>）的解是没有微扰的自由态，称为基态： </a:t>
                </a:r>
                <a:r>
                  <a:rPr lang="zh-CN" altLang="zh-CN" sz="1200" b="1" kern="1200" dirty="0">
                    <a:solidFill>
                      <a:schemeClr val="tx1"/>
                    </a:solidFill>
                    <a:effectLst/>
                    <a:latin typeface="Arial" panose="020B0604020202020204" pitchFamily="34" charset="0"/>
                    <a:ea typeface="宋体" panose="02010600030101010101" pitchFamily="2" charset="-122"/>
                    <a:cs typeface="+mn-cs"/>
                  </a:rPr>
                  <a:t> </a:t>
                </a:r>
                <a:endParaRPr lang="en-US" altLang="zh-CN" sz="1200" b="1" kern="1200" dirty="0">
                  <a:solidFill>
                    <a:schemeClr val="tx1"/>
                  </a:solidFill>
                  <a:effectLst/>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sz="1200" i="0" kern="1200">
                    <a:solidFill>
                      <a:schemeClr val="tx1"/>
                    </a:solidFill>
                    <a:latin typeface="Arial" panose="020B0604020202020204" pitchFamily="34" charset="0"/>
                    <a:ea typeface="宋体" panose="02010600030101010101" pitchFamily="2" charset="-122"/>
                    <a:cs typeface="+mn-cs"/>
                  </a:rPr>
                  <a:t>𝜓_𝑘 〖^((0) )〗(𝑥)=1/√𝐿 𝑒^𝑖𝑘𝑥</a:t>
                </a:r>
                <a:endParaRPr lang="en-US" altLang="zh-CN" sz="1200" kern="1200" dirty="0">
                  <a:solidFill>
                    <a:schemeClr val="tx1"/>
                  </a:solidFill>
                  <a:effectLst/>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200" kern="1200" dirty="0">
                    <a:solidFill>
                      <a:schemeClr val="tx1"/>
                    </a:solidFill>
                    <a:effectLst/>
                    <a:latin typeface="Arial" panose="020B0604020202020204" pitchFamily="34" charset="0"/>
                    <a:ea typeface="宋体" panose="02010600030101010101" pitchFamily="2" charset="-122"/>
                    <a:cs typeface="+mn-cs"/>
                  </a:rPr>
                  <a:t>其中</a:t>
                </a:r>
                <a:r>
                  <a:rPr lang="en-US" altLang="zh-CN" sz="1200" kern="1200" dirty="0">
                    <a:solidFill>
                      <a:schemeClr val="tx1"/>
                    </a:solidFill>
                    <a:effectLst/>
                    <a:latin typeface="Arial" panose="020B0604020202020204" pitchFamily="34" charset="0"/>
                    <a:ea typeface="宋体" panose="02010600030101010101" pitchFamily="2" charset="-122"/>
                    <a:cs typeface="+mn-cs"/>
                  </a:rPr>
                  <a:t> </a:t>
                </a:r>
                <a:r>
                  <a:rPr lang="zh-CN" altLang="zh-CN" sz="1200" kern="1200" dirty="0">
                    <a:solidFill>
                      <a:schemeClr val="tx1"/>
                    </a:solidFill>
                    <a:effectLst/>
                    <a:latin typeface="Arial" panose="020B0604020202020204" pitchFamily="34" charset="0"/>
                    <a:ea typeface="宋体" panose="02010600030101010101" pitchFamily="2" charset="-122"/>
                    <a:cs typeface="+mn-cs"/>
                  </a:rPr>
                  <a:t>是一维晶格的宏观尺寸，</a:t>
                </a:r>
                <a:r>
                  <a:rPr lang="en-US" altLang="zh-CN" sz="1200" i="1" kern="1200" dirty="0">
                    <a:solidFill>
                      <a:schemeClr val="tx1"/>
                    </a:solidFill>
                    <a:effectLst/>
                    <a:latin typeface="Arial" panose="020B0604020202020204" pitchFamily="34" charset="0"/>
                    <a:ea typeface="宋体" panose="02010600030101010101" pitchFamily="2" charset="-122"/>
                    <a:cs typeface="+mn-cs"/>
                  </a:rPr>
                  <a:t>N</a:t>
                </a:r>
                <a:r>
                  <a:rPr lang="zh-CN" altLang="zh-CN" sz="1200" kern="1200" dirty="0">
                    <a:solidFill>
                      <a:schemeClr val="tx1"/>
                    </a:solidFill>
                    <a:effectLst/>
                    <a:latin typeface="Arial" panose="020B0604020202020204" pitchFamily="34" charset="0"/>
                    <a:ea typeface="宋体" panose="02010600030101010101" pitchFamily="2" charset="-122"/>
                    <a:cs typeface="+mn-cs"/>
                  </a:rPr>
                  <a:t>为原胞数，</a:t>
                </a:r>
                <a:r>
                  <a:rPr lang="en-US" altLang="zh-CN" sz="1200" i="1" kern="1200" dirty="0">
                    <a:solidFill>
                      <a:schemeClr val="tx1"/>
                    </a:solidFill>
                    <a:effectLst/>
                    <a:latin typeface="Arial" panose="020B0604020202020204" pitchFamily="34" charset="0"/>
                    <a:ea typeface="宋体" panose="02010600030101010101" pitchFamily="2" charset="-122"/>
                    <a:cs typeface="+mn-cs"/>
                  </a:rPr>
                  <a:t>a</a:t>
                </a:r>
                <a:r>
                  <a:rPr lang="zh-CN" altLang="zh-CN" sz="1200" kern="1200" dirty="0">
                    <a:solidFill>
                      <a:schemeClr val="tx1"/>
                    </a:solidFill>
                    <a:effectLst/>
                    <a:latin typeface="Arial" panose="020B0604020202020204" pitchFamily="34" charset="0"/>
                    <a:ea typeface="宋体" panose="02010600030101010101" pitchFamily="2" charset="-122"/>
                    <a:cs typeface="+mn-cs"/>
                  </a:rPr>
                  <a:t>为晶格常数。与</a:t>
                </a:r>
                <a:r>
                  <a:rPr lang="en-US" altLang="zh-CN" sz="1200" kern="1200" dirty="0">
                    <a:solidFill>
                      <a:schemeClr val="tx1"/>
                    </a:solidFill>
                    <a:effectLst/>
                    <a:latin typeface="Arial" panose="020B0604020202020204" pitchFamily="34" charset="0"/>
                    <a:ea typeface="宋体" panose="02010600030101010101" pitchFamily="2" charset="-122"/>
                    <a:cs typeface="+mn-cs"/>
                  </a:rPr>
                  <a:t>3.1</a:t>
                </a:r>
                <a:r>
                  <a:rPr lang="zh-CN" altLang="zh-CN" sz="1200" kern="1200" dirty="0">
                    <a:solidFill>
                      <a:schemeClr val="tx1"/>
                    </a:solidFill>
                    <a:effectLst/>
                    <a:latin typeface="Arial" panose="020B0604020202020204" pitchFamily="34" charset="0"/>
                    <a:ea typeface="宋体" panose="02010600030101010101" pitchFamily="2" charset="-122"/>
                    <a:cs typeface="+mn-cs"/>
                  </a:rPr>
                  <a:t>节中索末菲模型的结果相类似，</a:t>
                </a:r>
                <a:r>
                  <a:rPr lang="en-US" altLang="zh-CN" sz="1200" i="1" kern="1200" dirty="0">
                    <a:solidFill>
                      <a:schemeClr val="tx1"/>
                    </a:solidFill>
                    <a:effectLst/>
                    <a:latin typeface="Arial" panose="020B0604020202020204" pitchFamily="34" charset="0"/>
                    <a:ea typeface="宋体" panose="02010600030101010101" pitchFamily="2" charset="-122"/>
                    <a:cs typeface="+mn-cs"/>
                  </a:rPr>
                  <a:t>k </a:t>
                </a:r>
                <a:r>
                  <a:rPr lang="zh-CN" altLang="zh-CN" sz="1200" kern="1200" dirty="0">
                    <a:solidFill>
                      <a:schemeClr val="tx1"/>
                    </a:solidFill>
                    <a:effectLst/>
                    <a:latin typeface="Arial" panose="020B0604020202020204" pitchFamily="34" charset="0"/>
                    <a:ea typeface="宋体" panose="02010600030101010101" pitchFamily="2" charset="-122"/>
                    <a:cs typeface="+mn-cs"/>
                  </a:rPr>
                  <a:t>取离散值</a:t>
                </a:r>
                <a:r>
                  <a:rPr lang="en-US" altLang="zh-CN" sz="1200" b="1" kern="1200" dirty="0">
                    <a:solidFill>
                      <a:schemeClr val="tx1"/>
                    </a:solidFill>
                    <a:effectLst/>
                    <a:latin typeface="Arial" panose="020B0604020202020204" pitchFamily="34" charset="0"/>
                    <a:ea typeface="宋体" panose="02010600030101010101" pitchFamily="2" charset="-122"/>
                    <a:cs typeface="+mn-cs"/>
                  </a:rPr>
                  <a:t>: </a:t>
                </a:r>
                <a:endParaRPr lang="zh-CN" altLang="zh-CN" sz="1200" kern="1200" dirty="0">
                  <a:solidFill>
                    <a:schemeClr val="tx1"/>
                  </a:solidFill>
                  <a:effectLst/>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sz="1200" i="0" kern="1200">
                    <a:solidFill>
                      <a:schemeClr val="tx1"/>
                    </a:solidFill>
                    <a:latin typeface="Arial" panose="020B0604020202020204" pitchFamily="34" charset="0"/>
                    <a:ea typeface="宋体" panose="02010600030101010101" pitchFamily="2" charset="-122"/>
                    <a:cs typeface="+mn-cs"/>
                  </a:rPr>
                  <a:t>├ 𝑘=𝑙/𝑁𝑎(2𝜋)■(&amp;)(𝑙为整数)</a:t>
                </a:r>
                <a:endParaRPr lang="zh-CN" altLang="zh-CN" sz="1200" kern="1200" dirty="0">
                  <a:solidFill>
                    <a:schemeClr val="tx1"/>
                  </a:solidFill>
                  <a:effectLst/>
                  <a:latin typeface="Arial" panose="020B0604020202020204" pitchFamily="34" charset="0"/>
                  <a:ea typeface="宋体" panose="02010600030101010101" pitchFamily="2" charset="-122"/>
                  <a:cs typeface="+mn-cs"/>
                </a:endParaRPr>
              </a:p>
              <a:p>
                <a:endParaRPr lang="zh-CN" altLang="en-US" dirty="0"/>
              </a:p>
            </p:txBody>
          </p:sp>
        </mc:Fallback>
      </mc:AlternateContent>
      <p:sp>
        <p:nvSpPr>
          <p:cNvPr id="4" name="灯片编号占位符 3"/>
          <p:cNvSpPr>
            <a:spLocks noGrp="1"/>
          </p:cNvSpPr>
          <p:nvPr>
            <p:ph type="sldNum" sz="quarter" idx="5"/>
          </p:nvPr>
        </p:nvSpPr>
        <p:spPr/>
        <p:txBody>
          <a:bodyPr/>
          <a:lstStyle/>
          <a:p>
            <a:fld id="{8AAA2DB7-8973-4964-8E83-0FC396AC9B6B}" type="slidenum">
              <a:rPr lang="en-US" altLang="zh-CN" smtClean="0"/>
              <a:t>51</a:t>
            </a:fld>
            <a:endParaRPr lang="en-US" altLang="zh-CN"/>
          </a:p>
        </p:txBody>
      </p:sp>
    </p:spTree>
    <p:extLst>
      <p:ext uri="{BB962C8B-B14F-4D97-AF65-F5344CB8AC3E}">
        <p14:creationId xmlns:p14="http://schemas.microsoft.com/office/powerpoint/2010/main" val="364739579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200" kern="1200" dirty="0">
                    <a:solidFill>
                      <a:schemeClr val="tx1"/>
                    </a:solidFill>
                    <a:effectLst/>
                    <a:latin typeface="Arial" panose="020B0604020202020204" pitchFamily="34" charset="0"/>
                    <a:ea typeface="宋体" panose="02010600030101010101" pitchFamily="2" charset="-122"/>
                    <a:cs typeface="+mn-cs"/>
                  </a:rPr>
                  <a:t>对应每一个</a:t>
                </a:r>
                <a14:m>
                  <m:oMath xmlns:m="http://schemas.openxmlformats.org/officeDocument/2006/math">
                    <m:r>
                      <a:rPr lang="zh-CN" altLang="en-US" sz="1200" i="1" kern="1200" smtClean="0">
                        <a:solidFill>
                          <a:schemeClr val="tx1"/>
                        </a:solidFill>
                        <a:latin typeface="Cambria Math" panose="02040503050406030204" pitchFamily="18" charset="0"/>
                        <a:ea typeface="宋体" panose="02010600030101010101" pitchFamily="2" charset="-122"/>
                        <a:cs typeface="+mn-cs"/>
                      </a:rPr>
                      <m:t>𝑘</m:t>
                    </m:r>
                  </m:oMath>
                </a14:m>
                <a:r>
                  <a:rPr lang="zh-CN" altLang="zh-CN" sz="1200" kern="1200" dirty="0">
                    <a:solidFill>
                      <a:schemeClr val="tx1"/>
                    </a:solidFill>
                    <a:effectLst/>
                    <a:latin typeface="Arial" panose="020B0604020202020204" pitchFamily="34" charset="0"/>
                    <a:ea typeface="宋体" panose="02010600030101010101" pitchFamily="2" charset="-122"/>
                    <a:cs typeface="+mn-cs"/>
                  </a:rPr>
                  <a:t>态能级本征值的零次近似解：</a:t>
                </a:r>
              </a:p>
              <a:p>
                <a:pPr/>
                <a14:m>
                  <m:oMathPara xmlns:m="http://schemas.openxmlformats.org/officeDocument/2006/math">
                    <m:oMathParaPr>
                      <m:jc m:val="centerGroup"/>
                    </m:oMathParaPr>
                    <m:oMath xmlns:m="http://schemas.openxmlformats.org/officeDocument/2006/math">
                      <m:sSubSup>
                        <m:sSubSupPr>
                          <m:ctrlPr>
                            <a:rPr lang="zh-CN" altLang="en-US" sz="1200" i="1" kern="1200" smtClean="0">
                              <a:solidFill>
                                <a:schemeClr val="tx1"/>
                              </a:solidFill>
                              <a:latin typeface="Cambria Math" panose="02040503050406030204" pitchFamily="18" charset="0"/>
                              <a:ea typeface="宋体" panose="02010600030101010101" pitchFamily="2" charset="-122"/>
                              <a:cs typeface="+mn-cs"/>
                            </a:rPr>
                          </m:ctrlPr>
                        </m:sSubSupPr>
                        <m:e>
                          <m:r>
                            <a:rPr lang="zh-CN" altLang="en-US" sz="1200" i="1" kern="1200">
                              <a:solidFill>
                                <a:schemeClr val="tx1"/>
                              </a:solidFill>
                              <a:latin typeface="Cambria Math" panose="02040503050406030204" pitchFamily="18" charset="0"/>
                              <a:ea typeface="宋体" panose="02010600030101010101" pitchFamily="2" charset="-122"/>
                              <a:cs typeface="+mn-cs"/>
                            </a:rPr>
                            <m:t>𝐸</m:t>
                          </m:r>
                        </m:e>
                        <m:sub>
                          <m:r>
                            <a:rPr lang="zh-CN" altLang="en-US" sz="1200" i="1" kern="1200">
                              <a:solidFill>
                                <a:schemeClr val="tx1"/>
                              </a:solidFill>
                              <a:latin typeface="Cambria Math" panose="02040503050406030204" pitchFamily="18" charset="0"/>
                              <a:ea typeface="宋体" panose="02010600030101010101" pitchFamily="2" charset="-122"/>
                              <a:cs typeface="+mn-cs"/>
                            </a:rPr>
                            <m:t>𝑘</m:t>
                          </m:r>
                        </m:sub>
                        <m:sup>
                          <m:r>
                            <a:rPr lang="zh-CN" altLang="en-US" sz="1200" i="0" kern="1200">
                              <a:solidFill>
                                <a:schemeClr val="tx1"/>
                              </a:solidFill>
                              <a:latin typeface="Cambria Math" panose="02040503050406030204" pitchFamily="18" charset="0"/>
                              <a:ea typeface="宋体" panose="02010600030101010101" pitchFamily="2" charset="-122"/>
                              <a:cs typeface="+mn-cs"/>
                            </a:rPr>
                            <m:t>0</m:t>
                          </m:r>
                        </m:sup>
                      </m:sSubSup>
                      <m:r>
                        <a:rPr lang="zh-CN" altLang="en-US" sz="1200" i="0" kern="1200">
                          <a:solidFill>
                            <a:schemeClr val="tx1"/>
                          </a:solidFill>
                          <a:latin typeface="Cambria Math" panose="02040503050406030204" pitchFamily="18" charset="0"/>
                          <a:ea typeface="宋体" panose="02010600030101010101" pitchFamily="2" charset="-122"/>
                          <a:cs typeface="+mn-cs"/>
                        </a:rPr>
                        <m:t>=</m:t>
                      </m:r>
                      <m:f>
                        <m:fPr>
                          <m:ctrlPr>
                            <a:rPr lang="zh-CN" altLang="en-US" sz="1200" i="1" kern="1200">
                              <a:solidFill>
                                <a:schemeClr val="tx1"/>
                              </a:solidFill>
                              <a:latin typeface="Cambria Math" panose="02040503050406030204" pitchFamily="18" charset="0"/>
                              <a:ea typeface="宋体" panose="02010600030101010101" pitchFamily="2" charset="-122"/>
                              <a:cs typeface="+mn-cs"/>
                            </a:rPr>
                          </m:ctrlPr>
                        </m:fPr>
                        <m:num>
                          <m:sSup>
                            <m:sSupPr>
                              <m:ctrlPr>
                                <a:rPr lang="zh-CN" altLang="en-US" sz="1200" i="1" kern="1200">
                                  <a:solidFill>
                                    <a:schemeClr val="tx1"/>
                                  </a:solidFill>
                                  <a:latin typeface="Cambria Math" panose="02040503050406030204" pitchFamily="18" charset="0"/>
                                  <a:ea typeface="宋体" panose="02010600030101010101" pitchFamily="2" charset="-122"/>
                                  <a:cs typeface="+mn-cs"/>
                                </a:rPr>
                              </m:ctrlPr>
                            </m:sSupPr>
                            <m:e>
                              <m:r>
                                <a:rPr lang="zh-CN" altLang="en-US" sz="1200" i="0" kern="1200">
                                  <a:solidFill>
                                    <a:schemeClr val="tx1"/>
                                  </a:solidFill>
                                  <a:latin typeface="Cambria Math" panose="02040503050406030204" pitchFamily="18" charset="0"/>
                                  <a:ea typeface="宋体" panose="02010600030101010101" pitchFamily="2" charset="-122"/>
                                  <a:cs typeface="+mn-cs"/>
                                </a:rPr>
                                <m:t>ℏ</m:t>
                              </m:r>
                            </m:e>
                            <m:sup>
                              <m:r>
                                <a:rPr lang="zh-CN" altLang="en-US" sz="1200" i="0" kern="1200">
                                  <a:solidFill>
                                    <a:schemeClr val="tx1"/>
                                  </a:solidFill>
                                  <a:latin typeface="Cambria Math" panose="02040503050406030204" pitchFamily="18" charset="0"/>
                                  <a:ea typeface="宋体" panose="02010600030101010101" pitchFamily="2" charset="-122"/>
                                  <a:cs typeface="+mn-cs"/>
                                </a:rPr>
                                <m:t>2</m:t>
                              </m:r>
                            </m:sup>
                          </m:sSup>
                          <m:sSup>
                            <m:sSupPr>
                              <m:ctrlPr>
                                <a:rPr lang="zh-CN" altLang="en-US" sz="1200" i="1" kern="1200">
                                  <a:solidFill>
                                    <a:schemeClr val="tx1"/>
                                  </a:solidFill>
                                  <a:latin typeface="Cambria Math" panose="02040503050406030204" pitchFamily="18" charset="0"/>
                                  <a:ea typeface="宋体" panose="02010600030101010101" pitchFamily="2" charset="-122"/>
                                  <a:cs typeface="+mn-cs"/>
                                </a:rPr>
                              </m:ctrlPr>
                            </m:sSupPr>
                            <m:e>
                              <m:r>
                                <a:rPr lang="zh-CN" altLang="en-US" sz="1200" i="1" kern="1200">
                                  <a:solidFill>
                                    <a:schemeClr val="tx1"/>
                                  </a:solidFill>
                                  <a:latin typeface="Cambria Math" panose="02040503050406030204" pitchFamily="18" charset="0"/>
                                  <a:ea typeface="宋体" panose="02010600030101010101" pitchFamily="2" charset="-122"/>
                                  <a:cs typeface="+mn-cs"/>
                                </a:rPr>
                                <m:t>𝑘</m:t>
                              </m:r>
                            </m:e>
                            <m:sup>
                              <m:r>
                                <a:rPr lang="zh-CN" altLang="en-US" sz="1200" i="0" kern="1200">
                                  <a:solidFill>
                                    <a:schemeClr val="tx1"/>
                                  </a:solidFill>
                                  <a:latin typeface="Cambria Math" panose="02040503050406030204" pitchFamily="18" charset="0"/>
                                  <a:ea typeface="宋体" panose="02010600030101010101" pitchFamily="2" charset="-122"/>
                                  <a:cs typeface="+mn-cs"/>
                                </a:rPr>
                                <m:t>2</m:t>
                              </m:r>
                            </m:sup>
                          </m:sSup>
                        </m:num>
                        <m:den>
                          <m:r>
                            <a:rPr lang="zh-CN" altLang="en-US" sz="1200" i="0" kern="1200">
                              <a:solidFill>
                                <a:schemeClr val="tx1"/>
                              </a:solidFill>
                              <a:latin typeface="Cambria Math" panose="02040503050406030204" pitchFamily="18" charset="0"/>
                              <a:ea typeface="宋体" panose="02010600030101010101" pitchFamily="2" charset="-122"/>
                              <a:cs typeface="+mn-cs"/>
                            </a:rPr>
                            <m:t>2</m:t>
                          </m:r>
                          <m:sSubSup>
                            <m:sSubSupPr>
                              <m:ctrlPr>
                                <a:rPr lang="zh-CN" altLang="en-US" sz="1200" i="1" kern="1200" smtClean="0">
                                  <a:solidFill>
                                    <a:schemeClr val="tx1"/>
                                  </a:solidFill>
                                  <a:latin typeface="Cambria Math" panose="02040503050406030204" pitchFamily="18" charset="0"/>
                                  <a:ea typeface="宋体" panose="02010600030101010101" pitchFamily="2" charset="-122"/>
                                  <a:cs typeface="+mn-cs"/>
                                </a:rPr>
                              </m:ctrlPr>
                            </m:sSubSupPr>
                            <m:e>
                              <m:r>
                                <a:rPr lang="en-US" altLang="zh-CN" sz="1200" b="0" i="1" kern="1200" smtClean="0">
                                  <a:solidFill>
                                    <a:schemeClr val="tx1"/>
                                  </a:solidFill>
                                  <a:latin typeface="Cambria Math" panose="02040503050406030204" pitchFamily="18" charset="0"/>
                                  <a:ea typeface="宋体" panose="02010600030101010101" pitchFamily="2" charset="-122"/>
                                  <a:cs typeface="+mn-cs"/>
                                </a:rPr>
                                <m:t>𝑚</m:t>
                              </m:r>
                            </m:e>
                            <m:sub>
                              <m:r>
                                <a:rPr lang="zh-CN" altLang="en-US" sz="1200" i="0" kern="1200">
                                  <a:solidFill>
                                    <a:schemeClr val="tx1"/>
                                  </a:solidFill>
                                  <a:latin typeface="Cambria Math" panose="02040503050406030204" pitchFamily="18" charset="0"/>
                                  <a:ea typeface="宋体" panose="02010600030101010101" pitchFamily="2" charset="-122"/>
                                  <a:cs typeface="+mn-cs"/>
                                </a:rPr>
                                <m:t>0</m:t>
                              </m:r>
                            </m:sub>
                            <m:sup/>
                          </m:sSubSup>
                        </m:den>
                      </m:f>
                      <m:r>
                        <a:rPr lang="zh-CN" altLang="en-US" sz="1200" i="0" kern="1200">
                          <a:solidFill>
                            <a:schemeClr val="tx1"/>
                          </a:solidFill>
                          <a:latin typeface="Cambria Math" panose="02040503050406030204" pitchFamily="18" charset="0"/>
                          <a:ea typeface="宋体" panose="02010600030101010101" pitchFamily="2" charset="-122"/>
                          <a:cs typeface="+mn-cs"/>
                        </a:rPr>
                        <m:t>+</m:t>
                      </m:r>
                      <m:sSubSup>
                        <m:sSubSupPr>
                          <m:ctrlPr>
                            <a:rPr lang="zh-CN" altLang="en-US" sz="1200" i="1" kern="1200">
                              <a:solidFill>
                                <a:schemeClr val="tx1"/>
                              </a:solidFill>
                              <a:latin typeface="Cambria Math" panose="02040503050406030204" pitchFamily="18" charset="0"/>
                              <a:ea typeface="宋体" panose="02010600030101010101" pitchFamily="2" charset="-122"/>
                              <a:cs typeface="+mn-cs"/>
                            </a:rPr>
                          </m:ctrlPr>
                        </m:sSubSupPr>
                        <m:e>
                          <m:r>
                            <a:rPr lang="zh-CN" altLang="en-US" sz="1200" i="1" kern="1200">
                              <a:solidFill>
                                <a:schemeClr val="tx1"/>
                              </a:solidFill>
                              <a:latin typeface="Cambria Math" panose="02040503050406030204" pitchFamily="18" charset="0"/>
                              <a:ea typeface="宋体" panose="02010600030101010101" pitchFamily="2" charset="-122"/>
                              <a:cs typeface="+mn-cs"/>
                            </a:rPr>
                            <m:t>𝑉</m:t>
                          </m:r>
                        </m:e>
                        <m:sub>
                          <m:r>
                            <a:rPr lang="zh-CN" altLang="en-US" sz="1200" i="0" kern="1200">
                              <a:solidFill>
                                <a:schemeClr val="tx1"/>
                              </a:solidFill>
                              <a:latin typeface="Cambria Math" panose="02040503050406030204" pitchFamily="18" charset="0"/>
                              <a:ea typeface="宋体" panose="02010600030101010101" pitchFamily="2" charset="-122"/>
                              <a:cs typeface="+mn-cs"/>
                            </a:rPr>
                            <m:t>0</m:t>
                          </m:r>
                        </m:sub>
                        <m:sup/>
                      </m:sSubSup>
                    </m:oMath>
                  </m:oMathPara>
                </a14:m>
                <a:endParaRPr lang="zh-CN" altLang="en-US" dirty="0"/>
              </a:p>
            </p:txBody>
          </p:sp>
        </mc:Choice>
        <mc:Fallback xmlns="">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200" kern="1200" dirty="0">
                    <a:solidFill>
                      <a:schemeClr val="tx1"/>
                    </a:solidFill>
                    <a:effectLst/>
                    <a:latin typeface="Arial" panose="020B0604020202020204" pitchFamily="34" charset="0"/>
                    <a:ea typeface="宋体" panose="02010600030101010101" pitchFamily="2" charset="-122"/>
                    <a:cs typeface="+mn-cs"/>
                  </a:rPr>
                  <a:t>对应每一个</a:t>
                </a:r>
                <a:r>
                  <a:rPr lang="en-US" altLang="zh-CN" sz="1200" i="1" kern="1200" dirty="0">
                    <a:solidFill>
                      <a:schemeClr val="tx1"/>
                    </a:solidFill>
                    <a:effectLst/>
                    <a:latin typeface="Arial" panose="020B0604020202020204" pitchFamily="34" charset="0"/>
                    <a:ea typeface="宋体" panose="02010600030101010101" pitchFamily="2" charset="-122"/>
                    <a:cs typeface="+mn-cs"/>
                  </a:rPr>
                  <a:t>k</a:t>
                </a:r>
                <a:r>
                  <a:rPr lang="zh-CN" altLang="zh-CN" sz="1200" kern="1200" dirty="0">
                    <a:solidFill>
                      <a:schemeClr val="tx1"/>
                    </a:solidFill>
                    <a:effectLst/>
                    <a:latin typeface="Arial" panose="020B0604020202020204" pitchFamily="34" charset="0"/>
                    <a:ea typeface="宋体" panose="02010600030101010101" pitchFamily="2" charset="-122"/>
                    <a:cs typeface="+mn-cs"/>
                  </a:rPr>
                  <a:t>态能级本征值的零次近似解：</a:t>
                </a:r>
              </a:p>
              <a:p>
                <a:r>
                  <a:rPr lang="zh-CN" altLang="en-US" sz="1200" i="0" kern="1200">
                    <a:solidFill>
                      <a:schemeClr val="tx1"/>
                    </a:solidFill>
                    <a:latin typeface="Arial" panose="020B0604020202020204" pitchFamily="34" charset="0"/>
                    <a:ea typeface="宋体" panose="02010600030101010101" pitchFamily="2" charset="-122"/>
                    <a:cs typeface="+mn-cs"/>
                  </a:rPr>
                  <a:t>𝐸_𝑘^0=(ℏ^2 𝑘^2)/2𝑚"0" +𝑉_0^ </a:t>
                </a:r>
                <a:endParaRPr lang="zh-CN" altLang="en-US" dirty="0"/>
              </a:p>
            </p:txBody>
          </p:sp>
        </mc:Fallback>
      </mc:AlternateContent>
      <p:sp>
        <p:nvSpPr>
          <p:cNvPr id="4" name="灯片编号占位符 3"/>
          <p:cNvSpPr>
            <a:spLocks noGrp="1"/>
          </p:cNvSpPr>
          <p:nvPr>
            <p:ph type="sldNum" sz="quarter" idx="5"/>
          </p:nvPr>
        </p:nvSpPr>
        <p:spPr/>
        <p:txBody>
          <a:bodyPr/>
          <a:lstStyle/>
          <a:p>
            <a:fld id="{8AAA2DB7-8973-4964-8E83-0FC396AC9B6B}" type="slidenum">
              <a:rPr lang="en-US" altLang="zh-CN" smtClean="0"/>
              <a:t>52</a:t>
            </a:fld>
            <a:endParaRPr lang="en-US" altLang="zh-CN"/>
          </a:p>
        </p:txBody>
      </p:sp>
    </p:spTree>
    <p:extLst>
      <p:ext uri="{BB962C8B-B14F-4D97-AF65-F5344CB8AC3E}">
        <p14:creationId xmlns:p14="http://schemas.microsoft.com/office/powerpoint/2010/main" val="46002743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200" kern="1200" dirty="0">
                    <a:solidFill>
                      <a:schemeClr val="tx1"/>
                    </a:solidFill>
                    <a:effectLst/>
                    <a:latin typeface="Arial" panose="020B0604020202020204" pitchFamily="34" charset="0"/>
                    <a:ea typeface="宋体" panose="02010600030101010101" pitchFamily="2" charset="-122"/>
                    <a:cs typeface="+mn-cs"/>
                  </a:rPr>
                  <a:t>当</a:t>
                </a:r>
                <a14:m>
                  <m:oMath xmlns:m="http://schemas.openxmlformats.org/officeDocument/2006/math">
                    <m:r>
                      <a:rPr lang="zh-CN" altLang="en-US" sz="1200" i="1" kern="1200" smtClean="0">
                        <a:solidFill>
                          <a:schemeClr val="tx1"/>
                        </a:solidFill>
                        <a:latin typeface="Cambria Math" panose="02040503050406030204" pitchFamily="18" charset="0"/>
                        <a:ea typeface="宋体" panose="02010600030101010101" pitchFamily="2" charset="-122"/>
                        <a:cs typeface="+mn-cs"/>
                      </a:rPr>
                      <m:t>𝛥</m:t>
                    </m:r>
                    <m:r>
                      <a:rPr lang="zh-CN" altLang="en-US" sz="1200" i="1" kern="1200" smtClean="0">
                        <a:solidFill>
                          <a:schemeClr val="tx1"/>
                        </a:solidFill>
                        <a:latin typeface="Cambria Math" panose="02040503050406030204" pitchFamily="18" charset="0"/>
                        <a:ea typeface="宋体" panose="02010600030101010101" pitchFamily="2" charset="-122"/>
                        <a:cs typeface="+mn-cs"/>
                      </a:rPr>
                      <m:t>𝑉</m:t>
                    </m:r>
                    <m:r>
                      <a:rPr lang="zh-CN" altLang="en-US" sz="1200" i="0" kern="1200">
                        <a:solidFill>
                          <a:schemeClr val="tx1"/>
                        </a:solidFill>
                        <a:latin typeface="Cambria Math" panose="02040503050406030204" pitchFamily="18" charset="0"/>
                        <a:ea typeface="宋体" panose="02010600030101010101" pitchFamily="2" charset="-122"/>
                        <a:cs typeface="+mn-cs"/>
                      </a:rPr>
                      <m:t>≠0</m:t>
                    </m:r>
                  </m:oMath>
                </a14:m>
                <a:r>
                  <a:rPr lang="zh-CN" altLang="zh-CN" sz="1200" kern="1200" dirty="0">
                    <a:solidFill>
                      <a:schemeClr val="tx1"/>
                    </a:solidFill>
                    <a:effectLst/>
                    <a:latin typeface="Arial" panose="020B0604020202020204" pitchFamily="34" charset="0"/>
                    <a:ea typeface="宋体" panose="02010600030101010101" pitchFamily="2" charset="-122"/>
                    <a:cs typeface="+mn-cs"/>
                  </a:rPr>
                  <a:t>时：</a:t>
                </a:r>
              </a:p>
              <a:p>
                <a:pPr/>
                <a14:m>
                  <m:oMathPara xmlns:m="http://schemas.openxmlformats.org/officeDocument/2006/math">
                    <m:oMathParaPr>
                      <m:jc m:val="centerGroup"/>
                    </m:oMathParaPr>
                    <m:oMath xmlns:m="http://schemas.openxmlformats.org/officeDocument/2006/math">
                      <m:r>
                        <a:rPr lang="zh-CN" altLang="en-US" sz="1200" i="1" kern="1200" smtClean="0">
                          <a:solidFill>
                            <a:schemeClr val="tx1"/>
                          </a:solidFill>
                          <a:latin typeface="Cambria Math" panose="02040503050406030204" pitchFamily="18" charset="0"/>
                          <a:ea typeface="宋体" panose="02010600030101010101" pitchFamily="2" charset="-122"/>
                          <a:cs typeface="+mn-cs"/>
                        </a:rPr>
                        <m:t>𝐻</m:t>
                      </m:r>
                      <m:r>
                        <a:rPr lang="zh-CN" altLang="en-US" sz="1200" i="0" kern="1200">
                          <a:solidFill>
                            <a:schemeClr val="tx1"/>
                          </a:solidFill>
                          <a:latin typeface="Cambria Math" panose="02040503050406030204" pitchFamily="18" charset="0"/>
                          <a:ea typeface="宋体" panose="02010600030101010101" pitchFamily="2" charset="-122"/>
                          <a:cs typeface="+mn-cs"/>
                        </a:rPr>
                        <m:t>=−</m:t>
                      </m:r>
                      <m:f>
                        <m:fPr>
                          <m:ctrlPr>
                            <a:rPr lang="zh-CN" altLang="en-US" sz="1200" i="1" kern="1200">
                              <a:solidFill>
                                <a:schemeClr val="tx1"/>
                              </a:solidFill>
                              <a:latin typeface="Cambria Math" panose="02040503050406030204" pitchFamily="18" charset="0"/>
                              <a:ea typeface="宋体" panose="02010600030101010101" pitchFamily="2" charset="-122"/>
                              <a:cs typeface="+mn-cs"/>
                            </a:rPr>
                          </m:ctrlPr>
                        </m:fPr>
                        <m:num>
                          <m:sSup>
                            <m:sSupPr>
                              <m:ctrlPr>
                                <a:rPr lang="zh-CN" altLang="en-US" sz="1200" i="1" kern="1200">
                                  <a:solidFill>
                                    <a:schemeClr val="tx1"/>
                                  </a:solidFill>
                                  <a:latin typeface="Cambria Math" panose="02040503050406030204" pitchFamily="18" charset="0"/>
                                  <a:ea typeface="宋体" panose="02010600030101010101" pitchFamily="2" charset="-122"/>
                                  <a:cs typeface="+mn-cs"/>
                                </a:rPr>
                              </m:ctrlPr>
                            </m:sSupPr>
                            <m:e>
                              <m:r>
                                <a:rPr lang="zh-CN" altLang="en-US" sz="1200" i="0" kern="1200">
                                  <a:solidFill>
                                    <a:schemeClr val="tx1"/>
                                  </a:solidFill>
                                  <a:latin typeface="Cambria Math" panose="02040503050406030204" pitchFamily="18" charset="0"/>
                                  <a:ea typeface="宋体" panose="02010600030101010101" pitchFamily="2" charset="-122"/>
                                  <a:cs typeface="+mn-cs"/>
                                </a:rPr>
                                <m:t>ℏ</m:t>
                              </m:r>
                            </m:e>
                            <m:sup>
                              <m:r>
                                <a:rPr lang="zh-CN" altLang="en-US" sz="1200" i="0" kern="1200">
                                  <a:solidFill>
                                    <a:schemeClr val="tx1"/>
                                  </a:solidFill>
                                  <a:latin typeface="Cambria Math" panose="02040503050406030204" pitchFamily="18" charset="0"/>
                                  <a:ea typeface="宋体" panose="02010600030101010101" pitchFamily="2" charset="-122"/>
                                  <a:cs typeface="+mn-cs"/>
                                </a:rPr>
                                <m:t>2</m:t>
                              </m:r>
                            </m:sup>
                          </m:sSup>
                        </m:num>
                        <m:den>
                          <m:r>
                            <a:rPr lang="zh-CN" altLang="en-US" sz="1200" i="0" kern="1200">
                              <a:solidFill>
                                <a:schemeClr val="tx1"/>
                              </a:solidFill>
                              <a:latin typeface="Cambria Math" panose="02040503050406030204" pitchFamily="18" charset="0"/>
                              <a:ea typeface="宋体" panose="02010600030101010101" pitchFamily="2" charset="-122"/>
                              <a:cs typeface="+mn-cs"/>
                            </a:rPr>
                            <m:t>2</m:t>
                          </m:r>
                          <m:r>
                            <a:rPr lang="zh-CN" altLang="en-US" sz="1200" i="1" kern="1200">
                              <a:solidFill>
                                <a:schemeClr val="tx1"/>
                              </a:solidFill>
                              <a:latin typeface="Cambria Math" panose="02040503050406030204" pitchFamily="18" charset="0"/>
                              <a:ea typeface="宋体" panose="02010600030101010101" pitchFamily="2" charset="-122"/>
                              <a:cs typeface="+mn-cs"/>
                            </a:rPr>
                            <m:t>𝑚</m:t>
                          </m:r>
                        </m:den>
                      </m:f>
                      <m:f>
                        <m:fPr>
                          <m:ctrlPr>
                            <a:rPr lang="zh-CN" altLang="en-US" sz="1200" i="1" kern="1200">
                              <a:solidFill>
                                <a:schemeClr val="tx1"/>
                              </a:solidFill>
                              <a:latin typeface="Cambria Math" panose="02040503050406030204" pitchFamily="18" charset="0"/>
                              <a:ea typeface="宋体" panose="02010600030101010101" pitchFamily="2" charset="-122"/>
                              <a:cs typeface="+mn-cs"/>
                            </a:rPr>
                          </m:ctrlPr>
                        </m:fPr>
                        <m:num>
                          <m:sSup>
                            <m:sSupPr>
                              <m:ctrlPr>
                                <a:rPr lang="zh-CN" altLang="en-US" sz="1200" i="1" kern="1200">
                                  <a:solidFill>
                                    <a:schemeClr val="tx1"/>
                                  </a:solidFill>
                                  <a:latin typeface="Cambria Math" panose="02040503050406030204" pitchFamily="18" charset="0"/>
                                  <a:ea typeface="宋体" panose="02010600030101010101" pitchFamily="2" charset="-122"/>
                                  <a:cs typeface="+mn-cs"/>
                                </a:rPr>
                              </m:ctrlPr>
                            </m:sSupPr>
                            <m:e>
                              <m:r>
                                <a:rPr lang="zh-CN" altLang="en-US" sz="1200" i="1" kern="1200">
                                  <a:solidFill>
                                    <a:schemeClr val="tx1"/>
                                  </a:solidFill>
                                  <a:latin typeface="Cambria Math" panose="02040503050406030204" pitchFamily="18" charset="0"/>
                                  <a:ea typeface="宋体" panose="02010600030101010101" pitchFamily="2" charset="-122"/>
                                  <a:cs typeface="+mn-cs"/>
                                </a:rPr>
                                <m:t>𝑑</m:t>
                              </m:r>
                            </m:e>
                            <m:sup>
                              <m:r>
                                <a:rPr lang="zh-CN" altLang="en-US" sz="1200" i="0" kern="1200">
                                  <a:solidFill>
                                    <a:schemeClr val="tx1"/>
                                  </a:solidFill>
                                  <a:latin typeface="Cambria Math" panose="02040503050406030204" pitchFamily="18" charset="0"/>
                                  <a:ea typeface="宋体" panose="02010600030101010101" pitchFamily="2" charset="-122"/>
                                  <a:cs typeface="+mn-cs"/>
                                </a:rPr>
                                <m:t>2</m:t>
                              </m:r>
                            </m:sup>
                          </m:sSup>
                        </m:num>
                        <m:den>
                          <m:r>
                            <a:rPr lang="zh-CN" altLang="en-US" sz="1200" i="1" kern="1200">
                              <a:solidFill>
                                <a:schemeClr val="tx1"/>
                              </a:solidFill>
                              <a:latin typeface="Cambria Math" panose="02040503050406030204" pitchFamily="18" charset="0"/>
                              <a:ea typeface="宋体" panose="02010600030101010101" pitchFamily="2" charset="-122"/>
                              <a:cs typeface="+mn-cs"/>
                            </a:rPr>
                            <m:t>𝑑</m:t>
                          </m:r>
                          <m:sSup>
                            <m:sSupPr>
                              <m:ctrlPr>
                                <a:rPr lang="zh-CN" altLang="en-US" sz="1200" i="1" kern="1200">
                                  <a:solidFill>
                                    <a:schemeClr val="tx1"/>
                                  </a:solidFill>
                                  <a:latin typeface="Cambria Math" panose="02040503050406030204" pitchFamily="18" charset="0"/>
                                  <a:ea typeface="宋体" panose="02010600030101010101" pitchFamily="2" charset="-122"/>
                                  <a:cs typeface="+mn-cs"/>
                                </a:rPr>
                              </m:ctrlPr>
                            </m:sSupPr>
                            <m:e>
                              <m:r>
                                <a:rPr lang="zh-CN" altLang="en-US" sz="1200" i="1" kern="1200">
                                  <a:solidFill>
                                    <a:schemeClr val="tx1"/>
                                  </a:solidFill>
                                  <a:latin typeface="Cambria Math" panose="02040503050406030204" pitchFamily="18" charset="0"/>
                                  <a:ea typeface="宋体" panose="02010600030101010101" pitchFamily="2" charset="-122"/>
                                  <a:cs typeface="+mn-cs"/>
                                </a:rPr>
                                <m:t>𝑥</m:t>
                              </m:r>
                            </m:e>
                            <m:sup>
                              <m:r>
                                <a:rPr lang="zh-CN" altLang="en-US" sz="1200" i="0" kern="1200">
                                  <a:solidFill>
                                    <a:schemeClr val="tx1"/>
                                  </a:solidFill>
                                  <a:latin typeface="Cambria Math" panose="02040503050406030204" pitchFamily="18" charset="0"/>
                                  <a:ea typeface="宋体" panose="02010600030101010101" pitchFamily="2" charset="-122"/>
                                  <a:cs typeface="+mn-cs"/>
                                </a:rPr>
                                <m:t>2</m:t>
                              </m:r>
                            </m:sup>
                          </m:sSup>
                        </m:den>
                      </m:f>
                      <m:r>
                        <a:rPr lang="zh-CN" altLang="en-US" sz="1200" i="0" kern="1200">
                          <a:solidFill>
                            <a:schemeClr val="tx1"/>
                          </a:solidFill>
                          <a:latin typeface="Cambria Math" panose="02040503050406030204" pitchFamily="18" charset="0"/>
                          <a:ea typeface="宋体" panose="02010600030101010101" pitchFamily="2" charset="-122"/>
                          <a:cs typeface="+mn-cs"/>
                        </a:rPr>
                        <m:t>+</m:t>
                      </m:r>
                      <m:r>
                        <a:rPr lang="zh-CN" altLang="en-US" sz="1200" i="1" kern="1200">
                          <a:solidFill>
                            <a:schemeClr val="tx1"/>
                          </a:solidFill>
                          <a:latin typeface="Cambria Math" panose="02040503050406030204" pitchFamily="18" charset="0"/>
                          <a:ea typeface="宋体" panose="02010600030101010101" pitchFamily="2" charset="-122"/>
                          <a:cs typeface="+mn-cs"/>
                        </a:rPr>
                        <m:t>𝑉</m:t>
                      </m:r>
                      <m:r>
                        <a:rPr lang="zh-CN" altLang="en-US" sz="1200" i="0" kern="1200">
                          <a:solidFill>
                            <a:schemeClr val="tx1"/>
                          </a:solidFill>
                          <a:latin typeface="Cambria Math" panose="02040503050406030204" pitchFamily="18" charset="0"/>
                          <a:ea typeface="宋体" panose="02010600030101010101" pitchFamily="2" charset="-122"/>
                          <a:cs typeface="+mn-cs"/>
                        </a:rPr>
                        <m:t>(</m:t>
                      </m:r>
                      <m:r>
                        <a:rPr lang="zh-CN" altLang="en-US" sz="1200" i="1" kern="1200">
                          <a:solidFill>
                            <a:schemeClr val="tx1"/>
                          </a:solidFill>
                          <a:latin typeface="Cambria Math" panose="02040503050406030204" pitchFamily="18" charset="0"/>
                          <a:ea typeface="宋体" panose="02010600030101010101" pitchFamily="2" charset="-122"/>
                          <a:cs typeface="+mn-cs"/>
                        </a:rPr>
                        <m:t>𝑥</m:t>
                      </m:r>
                      <m:r>
                        <a:rPr lang="zh-CN" altLang="en-US" sz="1200" i="0" kern="1200">
                          <a:solidFill>
                            <a:schemeClr val="tx1"/>
                          </a:solidFill>
                          <a:latin typeface="Cambria Math" panose="02040503050406030204" pitchFamily="18" charset="0"/>
                          <a:ea typeface="宋体" panose="02010600030101010101" pitchFamily="2" charset="-122"/>
                          <a:cs typeface="+mn-cs"/>
                        </a:rPr>
                        <m:t>)</m:t>
                      </m:r>
                      <m:m>
                        <m:mPr>
                          <m:plcHide m:val="on"/>
                          <m:mcs>
                            <m:mc>
                              <m:mcPr>
                                <m:count m:val="2"/>
                                <m:mcJc m:val="center"/>
                              </m:mcPr>
                            </m:mc>
                          </m:mcs>
                          <m:ctrlPr>
                            <a:rPr lang="zh-CN" altLang="en-US" sz="1200" i="1" kern="1200">
                              <a:solidFill>
                                <a:schemeClr val="tx1"/>
                              </a:solidFill>
                              <a:latin typeface="Cambria Math" panose="02040503050406030204" pitchFamily="18" charset="0"/>
                              <a:ea typeface="宋体" panose="02010600030101010101" pitchFamily="2" charset="-122"/>
                              <a:cs typeface="+mn-cs"/>
                            </a:rPr>
                          </m:ctrlPr>
                        </m:mPr>
                        <m:mr>
                          <m:e/>
                          <m:e/>
                        </m:mr>
                      </m:m>
                      <m:r>
                        <a:rPr lang="zh-CN" altLang="en-US" sz="1200" i="0" kern="1200">
                          <a:solidFill>
                            <a:schemeClr val="tx1"/>
                          </a:solidFill>
                          <a:latin typeface="Cambria Math" panose="02040503050406030204" pitchFamily="18" charset="0"/>
                          <a:ea typeface="宋体" panose="02010600030101010101" pitchFamily="2" charset="-122"/>
                          <a:cs typeface="+mn-cs"/>
                        </a:rPr>
                        <m:t>（其中：</m:t>
                      </m:r>
                      <m:r>
                        <a:rPr lang="zh-CN" altLang="en-US" sz="1200" i="1" kern="1200">
                          <a:solidFill>
                            <a:schemeClr val="tx1"/>
                          </a:solidFill>
                          <a:latin typeface="Cambria Math" panose="02040503050406030204" pitchFamily="18" charset="0"/>
                          <a:ea typeface="宋体" panose="02010600030101010101" pitchFamily="2" charset="-122"/>
                          <a:cs typeface="+mn-cs"/>
                        </a:rPr>
                        <m:t>𝑉</m:t>
                      </m:r>
                      <m:r>
                        <a:rPr lang="zh-CN" altLang="en-US" sz="1200" i="0" kern="1200">
                          <a:solidFill>
                            <a:schemeClr val="tx1"/>
                          </a:solidFill>
                          <a:latin typeface="Cambria Math" panose="02040503050406030204" pitchFamily="18" charset="0"/>
                          <a:ea typeface="宋体" panose="02010600030101010101" pitchFamily="2" charset="-122"/>
                          <a:cs typeface="+mn-cs"/>
                        </a:rPr>
                        <m:t>(</m:t>
                      </m:r>
                      <m:r>
                        <a:rPr lang="zh-CN" altLang="en-US" sz="1200" i="1" kern="1200">
                          <a:solidFill>
                            <a:schemeClr val="tx1"/>
                          </a:solidFill>
                          <a:latin typeface="Cambria Math" panose="02040503050406030204" pitchFamily="18" charset="0"/>
                          <a:ea typeface="宋体" panose="02010600030101010101" pitchFamily="2" charset="-122"/>
                          <a:cs typeface="+mn-cs"/>
                        </a:rPr>
                        <m:t>𝑥</m:t>
                      </m:r>
                      <m:r>
                        <a:rPr lang="zh-CN" altLang="en-US" sz="1200" i="0" kern="1200">
                          <a:solidFill>
                            <a:schemeClr val="tx1"/>
                          </a:solidFill>
                          <a:latin typeface="Cambria Math" panose="02040503050406030204" pitchFamily="18" charset="0"/>
                          <a:ea typeface="宋体" panose="02010600030101010101" pitchFamily="2" charset="-122"/>
                          <a:cs typeface="+mn-cs"/>
                        </a:rPr>
                        <m:t>)=</m:t>
                      </m:r>
                      <m:sSub>
                        <m:sSubPr>
                          <m:ctrlPr>
                            <a:rPr lang="zh-CN" altLang="en-US" sz="1200" i="1" kern="1200" smtClean="0">
                              <a:solidFill>
                                <a:schemeClr val="tx1"/>
                              </a:solidFill>
                              <a:latin typeface="Cambria Math" panose="02040503050406030204" pitchFamily="18" charset="0"/>
                              <a:ea typeface="宋体" panose="02010600030101010101" pitchFamily="2" charset="-122"/>
                              <a:cs typeface="+mn-cs"/>
                            </a:rPr>
                          </m:ctrlPr>
                        </m:sSubPr>
                        <m:e>
                          <m:r>
                            <a:rPr lang="zh-CN" altLang="en-US" sz="1200" i="1" kern="1200">
                              <a:solidFill>
                                <a:schemeClr val="tx1"/>
                              </a:solidFill>
                              <a:latin typeface="Cambria Math" panose="02040503050406030204" pitchFamily="18" charset="0"/>
                              <a:ea typeface="宋体" panose="02010600030101010101" pitchFamily="2" charset="-122"/>
                              <a:cs typeface="+mn-cs"/>
                            </a:rPr>
                            <m:t>𝑉</m:t>
                          </m:r>
                        </m:e>
                        <m:sub>
                          <m:r>
                            <a:rPr lang="zh-CN" altLang="en-US" sz="1200" i="0" kern="1200">
                              <a:solidFill>
                                <a:schemeClr val="tx1"/>
                              </a:solidFill>
                              <a:latin typeface="Cambria Math" panose="02040503050406030204" pitchFamily="18" charset="0"/>
                              <a:ea typeface="宋体" panose="02010600030101010101" pitchFamily="2" charset="-122"/>
                              <a:cs typeface="+mn-cs"/>
                            </a:rPr>
                            <m:t>0</m:t>
                          </m:r>
                        </m:sub>
                      </m:sSub>
                      <m:r>
                        <a:rPr lang="zh-CN" altLang="en-US" sz="1200" i="0" kern="1200">
                          <a:solidFill>
                            <a:schemeClr val="tx1"/>
                          </a:solidFill>
                          <a:latin typeface="Cambria Math" panose="02040503050406030204" pitchFamily="18" charset="0"/>
                          <a:ea typeface="宋体" panose="02010600030101010101" pitchFamily="2" charset="-122"/>
                          <a:cs typeface="+mn-cs"/>
                        </a:rPr>
                        <m:t>+</m:t>
                      </m:r>
                      <m:r>
                        <a:rPr lang="zh-CN" altLang="en-US" sz="1200" i="1" kern="1200">
                          <a:solidFill>
                            <a:schemeClr val="tx1"/>
                          </a:solidFill>
                          <a:latin typeface="Cambria Math" panose="02040503050406030204" pitchFamily="18" charset="0"/>
                          <a:ea typeface="宋体" panose="02010600030101010101" pitchFamily="2" charset="-122"/>
                          <a:cs typeface="+mn-cs"/>
                        </a:rPr>
                        <m:t>𝛥</m:t>
                      </m:r>
                      <m:r>
                        <a:rPr lang="zh-CN" altLang="en-US" sz="1200" i="1" kern="1200">
                          <a:solidFill>
                            <a:schemeClr val="tx1"/>
                          </a:solidFill>
                          <a:latin typeface="Cambria Math" panose="02040503050406030204" pitchFamily="18" charset="0"/>
                          <a:ea typeface="宋体" panose="02010600030101010101" pitchFamily="2" charset="-122"/>
                          <a:cs typeface="+mn-cs"/>
                        </a:rPr>
                        <m:t>𝑉</m:t>
                      </m:r>
                      <m:r>
                        <a:rPr lang="zh-CN" altLang="en-US" sz="1200" i="0" kern="1200">
                          <a:solidFill>
                            <a:schemeClr val="tx1"/>
                          </a:solidFill>
                          <a:latin typeface="Cambria Math" panose="02040503050406030204" pitchFamily="18" charset="0"/>
                          <a:ea typeface="宋体" panose="02010600030101010101" pitchFamily="2" charset="-122"/>
                          <a:cs typeface="+mn-cs"/>
                        </a:rPr>
                        <m:t>）</m:t>
                      </m:r>
                    </m:oMath>
                  </m:oMathPara>
                </a14:m>
                <a:endParaRPr lang="en-US" altLang="zh-CN"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200" kern="1200" dirty="0">
                    <a:solidFill>
                      <a:schemeClr val="tx1"/>
                    </a:solidFill>
                    <a:effectLst/>
                    <a:latin typeface="Arial" panose="020B0604020202020204" pitchFamily="34" charset="0"/>
                    <a:ea typeface="宋体" panose="02010600030101010101" pitchFamily="2" charset="-122"/>
                    <a:cs typeface="+mn-cs"/>
                  </a:rPr>
                  <a:t>将</a:t>
                </a:r>
                <a14:m>
                  <m:oMath xmlns:m="http://schemas.openxmlformats.org/officeDocument/2006/math">
                    <m:r>
                      <a:rPr lang="zh-CN" altLang="en-US" sz="1200" i="1" kern="1200" smtClean="0">
                        <a:solidFill>
                          <a:schemeClr val="tx1"/>
                        </a:solidFill>
                        <a:latin typeface="Cambria Math" panose="02040503050406030204" pitchFamily="18" charset="0"/>
                        <a:ea typeface="宋体" panose="02010600030101010101" pitchFamily="2" charset="-122"/>
                        <a:cs typeface="+mn-cs"/>
                      </a:rPr>
                      <m:t>𝑉</m:t>
                    </m:r>
                    <m:r>
                      <a:rPr lang="zh-CN" altLang="en-US" sz="1200" i="0" kern="1200">
                        <a:solidFill>
                          <a:schemeClr val="tx1"/>
                        </a:solidFill>
                        <a:latin typeface="Cambria Math" panose="02040503050406030204" pitchFamily="18" charset="0"/>
                        <a:ea typeface="宋体" panose="02010600030101010101" pitchFamily="2" charset="-122"/>
                        <a:cs typeface="+mn-cs"/>
                      </a:rPr>
                      <m:t>(</m:t>
                    </m:r>
                    <m:r>
                      <a:rPr lang="zh-CN" altLang="en-US" sz="1200" i="1" kern="1200">
                        <a:solidFill>
                          <a:schemeClr val="tx1"/>
                        </a:solidFill>
                        <a:latin typeface="Cambria Math" panose="02040503050406030204" pitchFamily="18" charset="0"/>
                        <a:ea typeface="宋体" panose="02010600030101010101" pitchFamily="2" charset="-122"/>
                        <a:cs typeface="+mn-cs"/>
                      </a:rPr>
                      <m:t>𝑥</m:t>
                    </m:r>
                    <m:r>
                      <a:rPr lang="zh-CN" altLang="en-US" sz="1200" i="0" kern="1200">
                        <a:solidFill>
                          <a:schemeClr val="tx1"/>
                        </a:solidFill>
                        <a:latin typeface="Cambria Math" panose="02040503050406030204" pitchFamily="18" charset="0"/>
                        <a:ea typeface="宋体" panose="02010600030101010101" pitchFamily="2" charset="-122"/>
                        <a:cs typeface="+mn-cs"/>
                      </a:rPr>
                      <m:t>)</m:t>
                    </m:r>
                  </m:oMath>
                </a14:m>
                <a:r>
                  <a:rPr lang="zh-CN" altLang="zh-CN" sz="1200" kern="1200" dirty="0">
                    <a:solidFill>
                      <a:schemeClr val="tx1"/>
                    </a:solidFill>
                    <a:effectLst/>
                    <a:latin typeface="Arial" panose="020B0604020202020204" pitchFamily="34" charset="0"/>
                    <a:ea typeface="宋体" panose="02010600030101010101" pitchFamily="2" charset="-122"/>
                    <a:cs typeface="+mn-cs"/>
                  </a:rPr>
                  <a:t>展开傅里叶级数：</a:t>
                </a:r>
              </a:p>
              <a:p>
                <a:pPr/>
                <a14:m>
                  <m:oMathPara xmlns:m="http://schemas.openxmlformats.org/officeDocument/2006/math">
                    <m:oMathParaPr>
                      <m:jc m:val="centerGroup"/>
                    </m:oMathParaPr>
                    <m:oMath xmlns:m="http://schemas.openxmlformats.org/officeDocument/2006/math">
                      <m:r>
                        <a:rPr lang="zh-CN" altLang="en-US" sz="1200" i="1" kern="1200" smtClean="0">
                          <a:solidFill>
                            <a:schemeClr val="tx1"/>
                          </a:solidFill>
                          <a:latin typeface="Cambria Math" panose="02040503050406030204" pitchFamily="18" charset="0"/>
                          <a:ea typeface="宋体" panose="02010600030101010101" pitchFamily="2" charset="-122"/>
                          <a:cs typeface="+mn-cs"/>
                        </a:rPr>
                        <m:t>𝑉</m:t>
                      </m:r>
                      <m:r>
                        <a:rPr lang="zh-CN" altLang="en-US" sz="1200" i="0" kern="1200">
                          <a:solidFill>
                            <a:schemeClr val="tx1"/>
                          </a:solidFill>
                          <a:latin typeface="Cambria Math" panose="02040503050406030204" pitchFamily="18" charset="0"/>
                          <a:ea typeface="宋体" panose="02010600030101010101" pitchFamily="2" charset="-122"/>
                          <a:cs typeface="+mn-cs"/>
                        </a:rPr>
                        <m:t>(</m:t>
                      </m:r>
                      <m:r>
                        <a:rPr lang="zh-CN" altLang="en-US" sz="1200" i="1" kern="1200">
                          <a:solidFill>
                            <a:schemeClr val="tx1"/>
                          </a:solidFill>
                          <a:latin typeface="Cambria Math" panose="02040503050406030204" pitchFamily="18" charset="0"/>
                          <a:ea typeface="宋体" panose="02010600030101010101" pitchFamily="2" charset="-122"/>
                          <a:cs typeface="+mn-cs"/>
                        </a:rPr>
                        <m:t>𝑥</m:t>
                      </m:r>
                      <m:r>
                        <a:rPr lang="zh-CN" altLang="en-US" sz="1200" i="0" kern="1200">
                          <a:solidFill>
                            <a:schemeClr val="tx1"/>
                          </a:solidFill>
                          <a:latin typeface="Cambria Math" panose="02040503050406030204" pitchFamily="18" charset="0"/>
                          <a:ea typeface="宋体" panose="02010600030101010101" pitchFamily="2" charset="-122"/>
                          <a:cs typeface="+mn-cs"/>
                        </a:rPr>
                        <m:t>)=</m:t>
                      </m:r>
                      <m:nary>
                        <m:naryPr>
                          <m:chr m:val="∑"/>
                          <m:limLoc m:val="undOvr"/>
                          <m:grow m:val="on"/>
                          <m:supHide m:val="on"/>
                          <m:ctrlPr>
                            <a:rPr lang="zh-CN" altLang="en-US" sz="1200" i="1" kern="1200">
                              <a:solidFill>
                                <a:schemeClr val="tx1"/>
                              </a:solidFill>
                              <a:latin typeface="Cambria Math" panose="02040503050406030204" pitchFamily="18" charset="0"/>
                              <a:ea typeface="宋体" panose="02010600030101010101" pitchFamily="2" charset="-122"/>
                              <a:cs typeface="+mn-cs"/>
                            </a:rPr>
                          </m:ctrlPr>
                        </m:naryPr>
                        <m:sub>
                          <m:r>
                            <a:rPr lang="zh-CN" altLang="en-US" sz="1200" i="1" kern="1200">
                              <a:solidFill>
                                <a:schemeClr val="tx1"/>
                              </a:solidFill>
                              <a:latin typeface="Cambria Math" panose="02040503050406030204" pitchFamily="18" charset="0"/>
                              <a:ea typeface="宋体" panose="02010600030101010101" pitchFamily="2" charset="-122"/>
                              <a:cs typeface="+mn-cs"/>
                            </a:rPr>
                            <m:t>𝑛</m:t>
                          </m:r>
                        </m:sub>
                        <m:sup/>
                        <m:e>
                          <m:sSub>
                            <m:sSubPr>
                              <m:ctrlPr>
                                <a:rPr lang="zh-CN" altLang="en-US" sz="1200" i="1" kern="1200">
                                  <a:solidFill>
                                    <a:schemeClr val="tx1"/>
                                  </a:solidFill>
                                  <a:latin typeface="Cambria Math" panose="02040503050406030204" pitchFamily="18" charset="0"/>
                                  <a:ea typeface="宋体" panose="02010600030101010101" pitchFamily="2" charset="-122"/>
                                  <a:cs typeface="+mn-cs"/>
                                </a:rPr>
                              </m:ctrlPr>
                            </m:sSubPr>
                            <m:e>
                              <m:r>
                                <a:rPr lang="zh-CN" altLang="en-US" sz="1200" i="1" kern="1200">
                                  <a:solidFill>
                                    <a:schemeClr val="tx1"/>
                                  </a:solidFill>
                                  <a:latin typeface="Cambria Math" panose="02040503050406030204" pitchFamily="18" charset="0"/>
                                  <a:ea typeface="宋体" panose="02010600030101010101" pitchFamily="2" charset="-122"/>
                                  <a:cs typeface="+mn-cs"/>
                                </a:rPr>
                                <m:t>𝑉</m:t>
                              </m:r>
                            </m:e>
                            <m:sub>
                              <m:r>
                                <a:rPr lang="zh-CN" altLang="en-US" sz="1200" i="1" kern="1200">
                                  <a:solidFill>
                                    <a:schemeClr val="tx1"/>
                                  </a:solidFill>
                                  <a:latin typeface="Cambria Math" panose="02040503050406030204" pitchFamily="18" charset="0"/>
                                  <a:ea typeface="宋体" panose="02010600030101010101" pitchFamily="2" charset="-122"/>
                                  <a:cs typeface="+mn-cs"/>
                                </a:rPr>
                                <m:t>𝑛</m:t>
                              </m:r>
                            </m:sub>
                          </m:sSub>
                          <m:r>
                            <a:rPr lang="zh-CN" altLang="en-US" sz="1200" i="1" kern="1200">
                              <a:solidFill>
                                <a:schemeClr val="tx1"/>
                              </a:solidFill>
                              <a:latin typeface="Cambria Math" panose="02040503050406030204" pitchFamily="18" charset="0"/>
                              <a:ea typeface="宋体" panose="02010600030101010101" pitchFamily="2" charset="-122"/>
                              <a:cs typeface="+mn-cs"/>
                            </a:rPr>
                            <m:t>𝑒𝑥𝑝</m:t>
                          </m:r>
                          <m:d>
                            <m:dPr>
                              <m:begChr m:val="["/>
                              <m:endChr m:val="]"/>
                              <m:ctrlPr>
                                <a:rPr lang="zh-CN" altLang="en-US" sz="1200" i="1" kern="1200">
                                  <a:solidFill>
                                    <a:schemeClr val="tx1"/>
                                  </a:solidFill>
                                  <a:latin typeface="Cambria Math" panose="02040503050406030204" pitchFamily="18" charset="0"/>
                                  <a:ea typeface="宋体" panose="02010600030101010101" pitchFamily="2" charset="-122"/>
                                  <a:cs typeface="+mn-cs"/>
                                </a:rPr>
                              </m:ctrlPr>
                            </m:dPr>
                            <m:e>
                              <m:r>
                                <a:rPr lang="zh-CN" altLang="en-US" sz="1200" i="1" kern="1200">
                                  <a:solidFill>
                                    <a:schemeClr val="tx1"/>
                                  </a:solidFill>
                                  <a:latin typeface="Cambria Math" panose="02040503050406030204" pitchFamily="18" charset="0"/>
                                  <a:ea typeface="宋体" panose="02010600030101010101" pitchFamily="2" charset="-122"/>
                                  <a:cs typeface="+mn-cs"/>
                                </a:rPr>
                                <m:t>𝑖</m:t>
                              </m:r>
                              <m:f>
                                <m:fPr>
                                  <m:ctrlPr>
                                    <a:rPr lang="zh-CN" altLang="en-US" sz="1200" i="1" kern="1200">
                                      <a:solidFill>
                                        <a:schemeClr val="tx1"/>
                                      </a:solidFill>
                                      <a:latin typeface="Cambria Math" panose="02040503050406030204" pitchFamily="18" charset="0"/>
                                      <a:ea typeface="宋体" panose="02010600030101010101" pitchFamily="2" charset="-122"/>
                                      <a:cs typeface="+mn-cs"/>
                                    </a:rPr>
                                  </m:ctrlPr>
                                </m:fPr>
                                <m:num>
                                  <m:r>
                                    <a:rPr lang="zh-CN" altLang="en-US" sz="1200" i="0" kern="1200">
                                      <a:solidFill>
                                        <a:schemeClr val="tx1"/>
                                      </a:solidFill>
                                      <a:latin typeface="Cambria Math" panose="02040503050406030204" pitchFamily="18" charset="0"/>
                                      <a:ea typeface="宋体" panose="02010600030101010101" pitchFamily="2" charset="-122"/>
                                      <a:cs typeface="+mn-cs"/>
                                    </a:rPr>
                                    <m:t>2</m:t>
                                  </m:r>
                                  <m:r>
                                    <a:rPr lang="zh-CN" altLang="en-US" sz="1200" i="1" kern="1200">
                                      <a:solidFill>
                                        <a:schemeClr val="tx1"/>
                                      </a:solidFill>
                                      <a:latin typeface="Cambria Math" panose="02040503050406030204" pitchFamily="18" charset="0"/>
                                      <a:ea typeface="宋体" panose="02010600030101010101" pitchFamily="2" charset="-122"/>
                                      <a:cs typeface="+mn-cs"/>
                                    </a:rPr>
                                    <m:t>𝜋</m:t>
                                  </m:r>
                                </m:num>
                                <m:den>
                                  <m:r>
                                    <a:rPr lang="zh-CN" altLang="en-US" sz="1200" i="1" kern="1200">
                                      <a:solidFill>
                                        <a:schemeClr val="tx1"/>
                                      </a:solidFill>
                                      <a:latin typeface="Cambria Math" panose="02040503050406030204" pitchFamily="18" charset="0"/>
                                      <a:ea typeface="宋体" panose="02010600030101010101" pitchFamily="2" charset="-122"/>
                                      <a:cs typeface="+mn-cs"/>
                                    </a:rPr>
                                    <m:t>𝑎</m:t>
                                  </m:r>
                                </m:den>
                              </m:f>
                              <m:r>
                                <a:rPr lang="zh-CN" altLang="en-US" sz="1200" i="1" kern="1200">
                                  <a:solidFill>
                                    <a:schemeClr val="tx1"/>
                                  </a:solidFill>
                                  <a:latin typeface="Cambria Math" panose="02040503050406030204" pitchFamily="18" charset="0"/>
                                  <a:ea typeface="宋体" panose="02010600030101010101" pitchFamily="2" charset="-122"/>
                                  <a:cs typeface="+mn-cs"/>
                                </a:rPr>
                                <m:t>𝑛𝑥</m:t>
                              </m:r>
                            </m:e>
                          </m:d>
                        </m:e>
                      </m:nary>
                      <m:r>
                        <a:rPr lang="zh-CN" altLang="en-US" sz="1200" i="0" kern="1200">
                          <a:solidFill>
                            <a:schemeClr val="tx1"/>
                          </a:solidFill>
                          <a:latin typeface="Cambria Math" panose="02040503050406030204" pitchFamily="18" charset="0"/>
                          <a:ea typeface="宋体" panose="02010600030101010101" pitchFamily="2" charset="-122"/>
                          <a:cs typeface="+mn-cs"/>
                        </a:rPr>
                        <m:t>=</m:t>
                      </m:r>
                      <m:sSub>
                        <m:sSubPr>
                          <m:ctrlPr>
                            <a:rPr lang="zh-CN" altLang="en-US" sz="1200" i="1" kern="1200">
                              <a:solidFill>
                                <a:schemeClr val="tx1"/>
                              </a:solidFill>
                              <a:latin typeface="Cambria Math" panose="02040503050406030204" pitchFamily="18" charset="0"/>
                              <a:ea typeface="宋体" panose="02010600030101010101" pitchFamily="2" charset="-122"/>
                              <a:cs typeface="+mn-cs"/>
                            </a:rPr>
                          </m:ctrlPr>
                        </m:sSubPr>
                        <m:e>
                          <m:r>
                            <a:rPr lang="zh-CN" altLang="en-US" sz="1200" i="1" kern="1200">
                              <a:solidFill>
                                <a:schemeClr val="tx1"/>
                              </a:solidFill>
                              <a:latin typeface="Cambria Math" panose="02040503050406030204" pitchFamily="18" charset="0"/>
                              <a:ea typeface="宋体" panose="02010600030101010101" pitchFamily="2" charset="-122"/>
                              <a:cs typeface="+mn-cs"/>
                            </a:rPr>
                            <m:t>𝑉</m:t>
                          </m:r>
                        </m:e>
                        <m:sub>
                          <m:r>
                            <a:rPr lang="zh-CN" altLang="en-US" sz="1200" i="0" kern="1200">
                              <a:solidFill>
                                <a:schemeClr val="tx1"/>
                              </a:solidFill>
                              <a:latin typeface="Cambria Math" panose="02040503050406030204" pitchFamily="18" charset="0"/>
                              <a:ea typeface="宋体" panose="02010600030101010101" pitchFamily="2" charset="-122"/>
                              <a:cs typeface="+mn-cs"/>
                            </a:rPr>
                            <m:t>0</m:t>
                          </m:r>
                        </m:sub>
                      </m:sSub>
                      <m:r>
                        <a:rPr lang="zh-CN" altLang="en-US" sz="1200" i="0" kern="1200">
                          <a:solidFill>
                            <a:schemeClr val="tx1"/>
                          </a:solidFill>
                          <a:latin typeface="Cambria Math" panose="02040503050406030204" pitchFamily="18" charset="0"/>
                          <a:ea typeface="宋体" panose="02010600030101010101" pitchFamily="2" charset="-122"/>
                          <a:cs typeface="+mn-cs"/>
                        </a:rPr>
                        <m:t>+</m:t>
                      </m:r>
                      <m:nary>
                        <m:naryPr>
                          <m:chr m:val="∑"/>
                          <m:limLoc m:val="undOvr"/>
                          <m:grow m:val="on"/>
                          <m:supHide m:val="on"/>
                          <m:ctrlPr>
                            <a:rPr lang="zh-CN" altLang="en-US" sz="1200" i="1" kern="1200">
                              <a:solidFill>
                                <a:schemeClr val="tx1"/>
                              </a:solidFill>
                              <a:latin typeface="Cambria Math" panose="02040503050406030204" pitchFamily="18" charset="0"/>
                              <a:ea typeface="宋体" panose="02010600030101010101" pitchFamily="2" charset="-122"/>
                              <a:cs typeface="+mn-cs"/>
                            </a:rPr>
                          </m:ctrlPr>
                        </m:naryPr>
                        <m:sub>
                          <m:r>
                            <a:rPr lang="zh-CN" altLang="en-US" sz="1200" i="1" kern="1200">
                              <a:solidFill>
                                <a:schemeClr val="tx1"/>
                              </a:solidFill>
                              <a:latin typeface="Cambria Math" panose="02040503050406030204" pitchFamily="18" charset="0"/>
                              <a:ea typeface="宋体" panose="02010600030101010101" pitchFamily="2" charset="-122"/>
                              <a:cs typeface="+mn-cs"/>
                            </a:rPr>
                            <m:t>𝑛</m:t>
                          </m:r>
                        </m:sub>
                        <m:sup/>
                        <m:e>
                          <m:r>
                            <a:rPr lang="zh-CN" altLang="en-US" sz="1200" i="0" kern="1200">
                              <a:solidFill>
                                <a:schemeClr val="tx1"/>
                              </a:solidFill>
                              <a:latin typeface="Cambria Math" panose="02040503050406030204" pitchFamily="18" charset="0"/>
                              <a:ea typeface="宋体" panose="02010600030101010101" pitchFamily="2" charset="-122"/>
                              <a:cs typeface="+mn-cs"/>
                            </a:rPr>
                            <m:t>′</m:t>
                          </m:r>
                          <m:sSub>
                            <m:sSubPr>
                              <m:ctrlPr>
                                <a:rPr lang="zh-CN" altLang="en-US" sz="1200" i="1" kern="1200">
                                  <a:solidFill>
                                    <a:schemeClr val="tx1"/>
                                  </a:solidFill>
                                  <a:latin typeface="Cambria Math" panose="02040503050406030204" pitchFamily="18" charset="0"/>
                                  <a:ea typeface="宋体" panose="02010600030101010101" pitchFamily="2" charset="-122"/>
                                  <a:cs typeface="+mn-cs"/>
                                </a:rPr>
                              </m:ctrlPr>
                            </m:sSubPr>
                            <m:e>
                              <m:r>
                                <a:rPr lang="zh-CN" altLang="en-US" sz="1200" i="1" kern="1200">
                                  <a:solidFill>
                                    <a:schemeClr val="tx1"/>
                                  </a:solidFill>
                                  <a:latin typeface="Cambria Math" panose="02040503050406030204" pitchFamily="18" charset="0"/>
                                  <a:ea typeface="宋体" panose="02010600030101010101" pitchFamily="2" charset="-122"/>
                                  <a:cs typeface="+mn-cs"/>
                                </a:rPr>
                                <m:t>𝑉</m:t>
                              </m:r>
                            </m:e>
                            <m:sub>
                              <m:r>
                                <a:rPr lang="zh-CN" altLang="en-US" sz="1200" i="1" kern="1200">
                                  <a:solidFill>
                                    <a:schemeClr val="tx1"/>
                                  </a:solidFill>
                                  <a:latin typeface="Cambria Math" panose="02040503050406030204" pitchFamily="18" charset="0"/>
                                  <a:ea typeface="宋体" panose="02010600030101010101" pitchFamily="2" charset="-122"/>
                                  <a:cs typeface="+mn-cs"/>
                                </a:rPr>
                                <m:t>𝑛</m:t>
                              </m:r>
                            </m:sub>
                          </m:sSub>
                          <m:r>
                            <a:rPr lang="zh-CN" altLang="en-US" sz="1200" i="1" kern="1200">
                              <a:solidFill>
                                <a:schemeClr val="tx1"/>
                              </a:solidFill>
                              <a:latin typeface="Cambria Math" panose="02040503050406030204" pitchFamily="18" charset="0"/>
                              <a:ea typeface="宋体" panose="02010600030101010101" pitchFamily="2" charset="-122"/>
                              <a:cs typeface="+mn-cs"/>
                            </a:rPr>
                            <m:t>𝑒𝑥𝑝</m:t>
                          </m:r>
                          <m:d>
                            <m:dPr>
                              <m:begChr m:val="["/>
                              <m:endChr m:val="]"/>
                              <m:ctrlPr>
                                <a:rPr lang="zh-CN" altLang="en-US" sz="1200" i="1" kern="1200">
                                  <a:solidFill>
                                    <a:schemeClr val="tx1"/>
                                  </a:solidFill>
                                  <a:latin typeface="Cambria Math" panose="02040503050406030204" pitchFamily="18" charset="0"/>
                                  <a:ea typeface="宋体" panose="02010600030101010101" pitchFamily="2" charset="-122"/>
                                  <a:cs typeface="+mn-cs"/>
                                </a:rPr>
                              </m:ctrlPr>
                            </m:dPr>
                            <m:e>
                              <m:r>
                                <a:rPr lang="zh-CN" altLang="en-US" sz="1200" i="1" kern="1200">
                                  <a:solidFill>
                                    <a:schemeClr val="tx1"/>
                                  </a:solidFill>
                                  <a:latin typeface="Cambria Math" panose="02040503050406030204" pitchFamily="18" charset="0"/>
                                  <a:ea typeface="宋体" panose="02010600030101010101" pitchFamily="2" charset="-122"/>
                                  <a:cs typeface="+mn-cs"/>
                                </a:rPr>
                                <m:t>𝑖</m:t>
                              </m:r>
                              <m:f>
                                <m:fPr>
                                  <m:ctrlPr>
                                    <a:rPr lang="zh-CN" altLang="en-US" sz="1200" i="1" kern="1200">
                                      <a:solidFill>
                                        <a:schemeClr val="tx1"/>
                                      </a:solidFill>
                                      <a:latin typeface="Cambria Math" panose="02040503050406030204" pitchFamily="18" charset="0"/>
                                      <a:ea typeface="宋体" panose="02010600030101010101" pitchFamily="2" charset="-122"/>
                                      <a:cs typeface="+mn-cs"/>
                                    </a:rPr>
                                  </m:ctrlPr>
                                </m:fPr>
                                <m:num>
                                  <m:r>
                                    <a:rPr lang="zh-CN" altLang="en-US" sz="1200" i="0" kern="1200">
                                      <a:solidFill>
                                        <a:schemeClr val="tx1"/>
                                      </a:solidFill>
                                      <a:latin typeface="Cambria Math" panose="02040503050406030204" pitchFamily="18" charset="0"/>
                                      <a:ea typeface="宋体" panose="02010600030101010101" pitchFamily="2" charset="-122"/>
                                      <a:cs typeface="+mn-cs"/>
                                    </a:rPr>
                                    <m:t>2</m:t>
                                  </m:r>
                                  <m:r>
                                    <a:rPr lang="zh-CN" altLang="en-US" sz="1200" i="1" kern="1200">
                                      <a:solidFill>
                                        <a:schemeClr val="tx1"/>
                                      </a:solidFill>
                                      <a:latin typeface="Cambria Math" panose="02040503050406030204" pitchFamily="18" charset="0"/>
                                      <a:ea typeface="宋体" panose="02010600030101010101" pitchFamily="2" charset="-122"/>
                                      <a:cs typeface="+mn-cs"/>
                                    </a:rPr>
                                    <m:t>𝜋</m:t>
                                  </m:r>
                                </m:num>
                                <m:den>
                                  <m:r>
                                    <a:rPr lang="zh-CN" altLang="en-US" sz="1200" i="1" kern="1200">
                                      <a:solidFill>
                                        <a:schemeClr val="tx1"/>
                                      </a:solidFill>
                                      <a:latin typeface="Cambria Math" panose="02040503050406030204" pitchFamily="18" charset="0"/>
                                      <a:ea typeface="宋体" panose="02010600030101010101" pitchFamily="2" charset="-122"/>
                                      <a:cs typeface="+mn-cs"/>
                                    </a:rPr>
                                    <m:t>𝑎</m:t>
                                  </m:r>
                                </m:den>
                              </m:f>
                              <m:r>
                                <a:rPr lang="zh-CN" altLang="en-US" sz="1200" i="1" kern="1200">
                                  <a:solidFill>
                                    <a:schemeClr val="tx1"/>
                                  </a:solidFill>
                                  <a:latin typeface="Cambria Math" panose="02040503050406030204" pitchFamily="18" charset="0"/>
                                  <a:ea typeface="宋体" panose="02010600030101010101" pitchFamily="2" charset="-122"/>
                                  <a:cs typeface="+mn-cs"/>
                                </a:rPr>
                                <m:t>𝑛𝑥</m:t>
                              </m:r>
                            </m:e>
                          </m:d>
                        </m:e>
                      </m:nary>
                    </m:oMath>
                  </m:oMathPara>
                </a14:m>
                <a:endParaRPr lang="zh-CN" altLang="en-US" dirty="0"/>
              </a:p>
            </p:txBody>
          </p:sp>
        </mc:Choice>
        <mc:Fallback xmlns="">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200" kern="1200" dirty="0">
                    <a:solidFill>
                      <a:schemeClr val="tx1"/>
                    </a:solidFill>
                    <a:effectLst/>
                    <a:latin typeface="Arial" panose="020B0604020202020204" pitchFamily="34" charset="0"/>
                    <a:ea typeface="宋体" panose="02010600030101010101" pitchFamily="2" charset="-122"/>
                    <a:cs typeface="+mn-cs"/>
                  </a:rPr>
                  <a:t>当</a:t>
                </a:r>
                <a:r>
                  <a:rPr lang="zh-CN" altLang="en-US" sz="1200" i="0" kern="1200">
                    <a:solidFill>
                      <a:schemeClr val="tx1"/>
                    </a:solidFill>
                    <a:latin typeface="Arial" panose="020B0604020202020204" pitchFamily="34" charset="0"/>
                    <a:ea typeface="宋体" panose="02010600030101010101" pitchFamily="2" charset="-122"/>
                    <a:cs typeface="+mn-cs"/>
                  </a:rPr>
                  <a:t>𝛥𝑉≠0</a:t>
                </a:r>
                <a:r>
                  <a:rPr lang="zh-CN" altLang="zh-CN" sz="1200" kern="1200" dirty="0">
                    <a:solidFill>
                      <a:schemeClr val="tx1"/>
                    </a:solidFill>
                    <a:effectLst/>
                    <a:latin typeface="Arial" panose="020B0604020202020204" pitchFamily="34" charset="0"/>
                    <a:ea typeface="宋体" panose="02010600030101010101" pitchFamily="2" charset="-122"/>
                    <a:cs typeface="+mn-cs"/>
                  </a:rPr>
                  <a:t>时：</a:t>
                </a:r>
              </a:p>
              <a:p>
                <a:r>
                  <a:rPr lang="zh-CN" altLang="en-US" sz="1200" i="0" kern="1200">
                    <a:solidFill>
                      <a:schemeClr val="tx1"/>
                    </a:solidFill>
                    <a:latin typeface="Arial" panose="020B0604020202020204" pitchFamily="34" charset="0"/>
                    <a:ea typeface="宋体" panose="02010600030101010101" pitchFamily="2" charset="-122"/>
                    <a:cs typeface="+mn-cs"/>
                  </a:rPr>
                  <a:t>𝐻=−ℏ^2/2𝑚  𝑑^2/(𝑑𝑥^2 )+𝑉(𝑥)■(&amp;)（其中：𝑉(𝑥)=𝑉</a:t>
                </a:r>
                <a:r>
                  <a:rPr lang="zh-CN" altLang="en-US" sz="1200" i="0" kern="1200">
                    <a:solidFill>
                      <a:schemeClr val="tx1"/>
                    </a:solidFill>
                    <a:latin typeface="Cambria Math" panose="02040503050406030204" pitchFamily="18" charset="0"/>
                    <a:ea typeface="宋体" panose="02010600030101010101" pitchFamily="2" charset="-122"/>
                    <a:cs typeface="+mn-cs"/>
                  </a:rPr>
                  <a:t>"0</a:t>
                </a:r>
                <a:r>
                  <a:rPr lang="zh-CN" altLang="en-US" sz="1200" i="0" kern="1200">
                    <a:solidFill>
                      <a:schemeClr val="tx1"/>
                    </a:solidFill>
                    <a:latin typeface="Arial" panose="020B0604020202020204" pitchFamily="34" charset="0"/>
                    <a:ea typeface="宋体" panose="02010600030101010101" pitchFamily="2" charset="-122"/>
                    <a:cs typeface="+mn-cs"/>
                  </a:rPr>
                  <a:t>"+𝛥𝑉）</a:t>
                </a:r>
                <a:endParaRPr lang="en-US" altLang="zh-CN"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200" kern="1200" dirty="0">
                    <a:solidFill>
                      <a:schemeClr val="tx1"/>
                    </a:solidFill>
                    <a:effectLst/>
                    <a:latin typeface="Arial" panose="020B0604020202020204" pitchFamily="34" charset="0"/>
                    <a:ea typeface="宋体" panose="02010600030101010101" pitchFamily="2" charset="-122"/>
                    <a:cs typeface="+mn-cs"/>
                  </a:rPr>
                  <a:t>将</a:t>
                </a:r>
                <a:r>
                  <a:rPr lang="en-US" altLang="zh-CN" sz="1200" i="1" kern="1200" dirty="0">
                    <a:solidFill>
                      <a:schemeClr val="tx1"/>
                    </a:solidFill>
                    <a:effectLst/>
                    <a:latin typeface="Arial" panose="020B0604020202020204" pitchFamily="34" charset="0"/>
                    <a:ea typeface="宋体" panose="02010600030101010101" pitchFamily="2" charset="-122"/>
                    <a:cs typeface="+mn-cs"/>
                  </a:rPr>
                  <a:t>V</a:t>
                </a:r>
                <a:r>
                  <a:rPr lang="en-US" altLang="zh-CN" sz="1200" kern="1200" dirty="0">
                    <a:solidFill>
                      <a:schemeClr val="tx1"/>
                    </a:solidFill>
                    <a:effectLst/>
                    <a:latin typeface="Arial" panose="020B0604020202020204" pitchFamily="34" charset="0"/>
                    <a:ea typeface="宋体" panose="02010600030101010101" pitchFamily="2" charset="-122"/>
                    <a:cs typeface="+mn-cs"/>
                  </a:rPr>
                  <a:t>(</a:t>
                </a:r>
                <a:r>
                  <a:rPr lang="en-US" altLang="zh-CN" sz="1200" i="1" kern="1200" dirty="0">
                    <a:solidFill>
                      <a:schemeClr val="tx1"/>
                    </a:solidFill>
                    <a:effectLst/>
                    <a:latin typeface="Arial" panose="020B0604020202020204" pitchFamily="34" charset="0"/>
                    <a:ea typeface="宋体" panose="02010600030101010101" pitchFamily="2" charset="-122"/>
                    <a:cs typeface="+mn-cs"/>
                  </a:rPr>
                  <a:t>x</a:t>
                </a:r>
                <a:r>
                  <a:rPr lang="en-US" altLang="zh-CN" sz="1200" kern="1200" dirty="0">
                    <a:solidFill>
                      <a:schemeClr val="tx1"/>
                    </a:solidFill>
                    <a:effectLst/>
                    <a:latin typeface="Arial" panose="020B0604020202020204" pitchFamily="34" charset="0"/>
                    <a:ea typeface="宋体" panose="02010600030101010101" pitchFamily="2" charset="-122"/>
                    <a:cs typeface="+mn-cs"/>
                  </a:rPr>
                  <a:t>)</a:t>
                </a:r>
                <a:r>
                  <a:rPr lang="zh-CN" altLang="zh-CN" sz="1200" kern="1200" dirty="0">
                    <a:solidFill>
                      <a:schemeClr val="tx1"/>
                    </a:solidFill>
                    <a:effectLst/>
                    <a:latin typeface="Arial" panose="020B0604020202020204" pitchFamily="34" charset="0"/>
                    <a:ea typeface="宋体" panose="02010600030101010101" pitchFamily="2" charset="-122"/>
                    <a:cs typeface="+mn-cs"/>
                  </a:rPr>
                  <a:t>展开傅里叶级数：</a:t>
                </a:r>
              </a:p>
              <a:p>
                <a:r>
                  <a:rPr lang="zh-CN" altLang="en-US" sz="1200" i="0" kern="1200">
                    <a:solidFill>
                      <a:schemeClr val="tx1"/>
                    </a:solidFill>
                    <a:latin typeface="Arial" panose="020B0604020202020204" pitchFamily="34" charset="0"/>
                    <a:ea typeface="宋体" panose="02010600030101010101" pitchFamily="2" charset="-122"/>
                    <a:cs typeface="+mn-cs"/>
                  </a:rPr>
                  <a:t>𝑉(𝑥)=∑129_𝑛▒〖𝑉_𝑛 𝑒𝑥𝑝[𝑖 2𝜋/𝑎 𝑛𝑥] 〗=𝑉_0+∑129_𝑛▒〖′𝑉_𝑛 𝑒𝑥𝑝[𝑖 2𝜋/𝑎 𝑛𝑥] 〗</a:t>
                </a:r>
                <a:endParaRPr lang="zh-CN" altLang="en-US" dirty="0"/>
              </a:p>
            </p:txBody>
          </p:sp>
        </mc:Fallback>
      </mc:AlternateContent>
      <p:sp>
        <p:nvSpPr>
          <p:cNvPr id="4" name="灯片编号占位符 3"/>
          <p:cNvSpPr>
            <a:spLocks noGrp="1"/>
          </p:cNvSpPr>
          <p:nvPr>
            <p:ph type="sldNum" sz="quarter" idx="5"/>
          </p:nvPr>
        </p:nvSpPr>
        <p:spPr/>
        <p:txBody>
          <a:bodyPr/>
          <a:lstStyle/>
          <a:p>
            <a:fld id="{8AAA2DB7-8973-4964-8E83-0FC396AC9B6B}" type="slidenum">
              <a:rPr lang="en-US" altLang="zh-CN" smtClean="0"/>
              <a:t>53</a:t>
            </a:fld>
            <a:endParaRPr lang="en-US" altLang="zh-CN"/>
          </a:p>
        </p:txBody>
      </p:sp>
    </p:spTree>
    <p:extLst>
      <p:ext uri="{BB962C8B-B14F-4D97-AF65-F5344CB8AC3E}">
        <p14:creationId xmlns:p14="http://schemas.microsoft.com/office/powerpoint/2010/main" val="120403372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200" kern="1200" dirty="0">
                    <a:solidFill>
                      <a:schemeClr val="tx1"/>
                    </a:solidFill>
                    <a:effectLst/>
                    <a:latin typeface="Arial" panose="020B0604020202020204" pitchFamily="34" charset="0"/>
                    <a:ea typeface="宋体" panose="02010600030101010101" pitchFamily="2" charset="-122"/>
                    <a:cs typeface="+mn-cs"/>
                  </a:rPr>
                  <a:t>则有</a:t>
                </a:r>
              </a:p>
              <a:p>
                <a:pPr/>
                <a14:m>
                  <m:oMathPara xmlns:m="http://schemas.openxmlformats.org/officeDocument/2006/math">
                    <m:oMathParaPr>
                      <m:jc m:val="centerGroup"/>
                    </m:oMathParaPr>
                    <m:oMath xmlns:m="http://schemas.openxmlformats.org/officeDocument/2006/math">
                      <m:r>
                        <a:rPr lang="zh-CN" altLang="en-US" sz="1200" i="1" kern="1200" smtClean="0">
                          <a:solidFill>
                            <a:schemeClr val="tx1"/>
                          </a:solidFill>
                          <a:latin typeface="Cambria Math" panose="02040503050406030204" pitchFamily="18" charset="0"/>
                          <a:ea typeface="宋体" panose="02010600030101010101" pitchFamily="2" charset="-122"/>
                          <a:cs typeface="+mn-cs"/>
                        </a:rPr>
                        <m:t>𝐻</m:t>
                      </m:r>
                      <m:r>
                        <a:rPr lang="zh-CN" altLang="en-US" sz="1200" i="0" kern="1200">
                          <a:solidFill>
                            <a:schemeClr val="tx1"/>
                          </a:solidFill>
                          <a:latin typeface="Cambria Math" panose="02040503050406030204" pitchFamily="18" charset="0"/>
                          <a:ea typeface="宋体" panose="02010600030101010101" pitchFamily="2" charset="-122"/>
                          <a:cs typeface="+mn-cs"/>
                        </a:rPr>
                        <m:t>=−</m:t>
                      </m:r>
                      <m:f>
                        <m:fPr>
                          <m:ctrlPr>
                            <a:rPr lang="zh-CN" altLang="en-US" sz="1200" i="1" kern="1200">
                              <a:solidFill>
                                <a:schemeClr val="tx1"/>
                              </a:solidFill>
                              <a:latin typeface="Cambria Math" panose="02040503050406030204" pitchFamily="18" charset="0"/>
                              <a:ea typeface="宋体" panose="02010600030101010101" pitchFamily="2" charset="-122"/>
                              <a:cs typeface="+mn-cs"/>
                            </a:rPr>
                          </m:ctrlPr>
                        </m:fPr>
                        <m:num>
                          <m:sSup>
                            <m:sSupPr>
                              <m:ctrlPr>
                                <a:rPr lang="zh-CN" altLang="en-US" sz="1200" i="1" kern="1200">
                                  <a:solidFill>
                                    <a:schemeClr val="tx1"/>
                                  </a:solidFill>
                                  <a:latin typeface="Cambria Math" panose="02040503050406030204" pitchFamily="18" charset="0"/>
                                  <a:ea typeface="宋体" panose="02010600030101010101" pitchFamily="2" charset="-122"/>
                                  <a:cs typeface="+mn-cs"/>
                                </a:rPr>
                              </m:ctrlPr>
                            </m:sSupPr>
                            <m:e>
                              <m:r>
                                <a:rPr lang="zh-CN" altLang="en-US" sz="1200" i="0" kern="1200">
                                  <a:solidFill>
                                    <a:schemeClr val="tx1"/>
                                  </a:solidFill>
                                  <a:latin typeface="Cambria Math" panose="02040503050406030204" pitchFamily="18" charset="0"/>
                                  <a:ea typeface="宋体" panose="02010600030101010101" pitchFamily="2" charset="-122"/>
                                  <a:cs typeface="+mn-cs"/>
                                </a:rPr>
                                <m:t>ℏ</m:t>
                              </m:r>
                            </m:e>
                            <m:sup>
                              <m:r>
                                <a:rPr lang="zh-CN" altLang="en-US" sz="1200" i="0" kern="1200">
                                  <a:solidFill>
                                    <a:schemeClr val="tx1"/>
                                  </a:solidFill>
                                  <a:latin typeface="Cambria Math" panose="02040503050406030204" pitchFamily="18" charset="0"/>
                                  <a:ea typeface="宋体" panose="02010600030101010101" pitchFamily="2" charset="-122"/>
                                  <a:cs typeface="+mn-cs"/>
                                </a:rPr>
                                <m:t>2</m:t>
                              </m:r>
                            </m:sup>
                          </m:sSup>
                        </m:num>
                        <m:den>
                          <m:r>
                            <a:rPr lang="zh-CN" altLang="en-US" sz="1200" i="0" kern="1200">
                              <a:solidFill>
                                <a:schemeClr val="tx1"/>
                              </a:solidFill>
                              <a:latin typeface="Cambria Math" panose="02040503050406030204" pitchFamily="18" charset="0"/>
                              <a:ea typeface="宋体" panose="02010600030101010101" pitchFamily="2" charset="-122"/>
                              <a:cs typeface="+mn-cs"/>
                            </a:rPr>
                            <m:t>2</m:t>
                          </m:r>
                          <m:r>
                            <a:rPr lang="zh-CN" altLang="en-US" sz="1200" i="1" kern="1200">
                              <a:solidFill>
                                <a:schemeClr val="tx1"/>
                              </a:solidFill>
                              <a:latin typeface="Cambria Math" panose="02040503050406030204" pitchFamily="18" charset="0"/>
                              <a:ea typeface="宋体" panose="02010600030101010101" pitchFamily="2" charset="-122"/>
                              <a:cs typeface="+mn-cs"/>
                            </a:rPr>
                            <m:t>𝑚</m:t>
                          </m:r>
                        </m:den>
                      </m:f>
                      <m:f>
                        <m:fPr>
                          <m:ctrlPr>
                            <a:rPr lang="zh-CN" altLang="en-US" sz="1200" i="1" kern="1200">
                              <a:solidFill>
                                <a:schemeClr val="tx1"/>
                              </a:solidFill>
                              <a:latin typeface="Cambria Math" panose="02040503050406030204" pitchFamily="18" charset="0"/>
                              <a:ea typeface="宋体" panose="02010600030101010101" pitchFamily="2" charset="-122"/>
                              <a:cs typeface="+mn-cs"/>
                            </a:rPr>
                          </m:ctrlPr>
                        </m:fPr>
                        <m:num>
                          <m:sSup>
                            <m:sSupPr>
                              <m:ctrlPr>
                                <a:rPr lang="zh-CN" altLang="en-US" sz="1200" i="1" kern="1200">
                                  <a:solidFill>
                                    <a:schemeClr val="tx1"/>
                                  </a:solidFill>
                                  <a:latin typeface="Cambria Math" panose="02040503050406030204" pitchFamily="18" charset="0"/>
                                  <a:ea typeface="宋体" panose="02010600030101010101" pitchFamily="2" charset="-122"/>
                                  <a:cs typeface="+mn-cs"/>
                                </a:rPr>
                              </m:ctrlPr>
                            </m:sSupPr>
                            <m:e>
                              <m:r>
                                <a:rPr lang="zh-CN" altLang="en-US" sz="1200" i="1" kern="1200">
                                  <a:solidFill>
                                    <a:schemeClr val="tx1"/>
                                  </a:solidFill>
                                  <a:latin typeface="Cambria Math" panose="02040503050406030204" pitchFamily="18" charset="0"/>
                                  <a:ea typeface="宋体" panose="02010600030101010101" pitchFamily="2" charset="-122"/>
                                  <a:cs typeface="+mn-cs"/>
                                </a:rPr>
                                <m:t>𝑑</m:t>
                              </m:r>
                            </m:e>
                            <m:sup>
                              <m:r>
                                <a:rPr lang="zh-CN" altLang="en-US" sz="1200" i="0" kern="1200">
                                  <a:solidFill>
                                    <a:schemeClr val="tx1"/>
                                  </a:solidFill>
                                  <a:latin typeface="Cambria Math" panose="02040503050406030204" pitchFamily="18" charset="0"/>
                                  <a:ea typeface="宋体" panose="02010600030101010101" pitchFamily="2" charset="-122"/>
                                  <a:cs typeface="+mn-cs"/>
                                </a:rPr>
                                <m:t>2</m:t>
                              </m:r>
                            </m:sup>
                          </m:sSup>
                        </m:num>
                        <m:den>
                          <m:r>
                            <a:rPr lang="zh-CN" altLang="en-US" sz="1200" i="1" kern="1200">
                              <a:solidFill>
                                <a:schemeClr val="tx1"/>
                              </a:solidFill>
                              <a:latin typeface="Cambria Math" panose="02040503050406030204" pitchFamily="18" charset="0"/>
                              <a:ea typeface="宋体" panose="02010600030101010101" pitchFamily="2" charset="-122"/>
                              <a:cs typeface="+mn-cs"/>
                            </a:rPr>
                            <m:t>𝑑</m:t>
                          </m:r>
                          <m:sSup>
                            <m:sSupPr>
                              <m:ctrlPr>
                                <a:rPr lang="zh-CN" altLang="en-US" sz="1200" i="1" kern="1200">
                                  <a:solidFill>
                                    <a:schemeClr val="tx1"/>
                                  </a:solidFill>
                                  <a:latin typeface="Cambria Math" panose="02040503050406030204" pitchFamily="18" charset="0"/>
                                  <a:ea typeface="宋体" panose="02010600030101010101" pitchFamily="2" charset="-122"/>
                                  <a:cs typeface="+mn-cs"/>
                                </a:rPr>
                              </m:ctrlPr>
                            </m:sSupPr>
                            <m:e>
                              <m:r>
                                <a:rPr lang="zh-CN" altLang="en-US" sz="1200" i="1" kern="1200">
                                  <a:solidFill>
                                    <a:schemeClr val="tx1"/>
                                  </a:solidFill>
                                  <a:latin typeface="Cambria Math" panose="02040503050406030204" pitchFamily="18" charset="0"/>
                                  <a:ea typeface="宋体" panose="02010600030101010101" pitchFamily="2" charset="-122"/>
                                  <a:cs typeface="+mn-cs"/>
                                </a:rPr>
                                <m:t>𝑥</m:t>
                              </m:r>
                            </m:e>
                            <m:sup>
                              <m:r>
                                <a:rPr lang="zh-CN" altLang="en-US" sz="1200" i="0" kern="1200">
                                  <a:solidFill>
                                    <a:schemeClr val="tx1"/>
                                  </a:solidFill>
                                  <a:latin typeface="Cambria Math" panose="02040503050406030204" pitchFamily="18" charset="0"/>
                                  <a:ea typeface="宋体" panose="02010600030101010101" pitchFamily="2" charset="-122"/>
                                  <a:cs typeface="+mn-cs"/>
                                </a:rPr>
                                <m:t>2</m:t>
                              </m:r>
                            </m:sup>
                          </m:sSup>
                        </m:den>
                      </m:f>
                      <m:r>
                        <a:rPr lang="zh-CN" altLang="en-US" sz="1200" i="0" kern="1200">
                          <a:solidFill>
                            <a:schemeClr val="tx1"/>
                          </a:solidFill>
                          <a:latin typeface="Cambria Math" panose="02040503050406030204" pitchFamily="18" charset="0"/>
                          <a:ea typeface="宋体" panose="02010600030101010101" pitchFamily="2" charset="-122"/>
                          <a:cs typeface="+mn-cs"/>
                        </a:rPr>
                        <m:t>+</m:t>
                      </m:r>
                      <m:r>
                        <a:rPr lang="zh-CN" altLang="en-US" sz="1200" i="1" kern="1200">
                          <a:solidFill>
                            <a:schemeClr val="tx1"/>
                          </a:solidFill>
                          <a:latin typeface="Cambria Math" panose="02040503050406030204" pitchFamily="18" charset="0"/>
                          <a:ea typeface="宋体" panose="02010600030101010101" pitchFamily="2" charset="-122"/>
                          <a:cs typeface="+mn-cs"/>
                        </a:rPr>
                        <m:t>𝑉</m:t>
                      </m:r>
                      <m:r>
                        <a:rPr lang="zh-CN" altLang="en-US" sz="1200" i="0" kern="1200">
                          <a:solidFill>
                            <a:schemeClr val="tx1"/>
                          </a:solidFill>
                          <a:latin typeface="Cambria Math" panose="02040503050406030204" pitchFamily="18" charset="0"/>
                          <a:ea typeface="宋体" panose="02010600030101010101" pitchFamily="2" charset="-122"/>
                          <a:cs typeface="+mn-cs"/>
                        </a:rPr>
                        <m:t>(</m:t>
                      </m:r>
                      <m:r>
                        <a:rPr lang="zh-CN" altLang="en-US" sz="1200" i="1" kern="1200">
                          <a:solidFill>
                            <a:schemeClr val="tx1"/>
                          </a:solidFill>
                          <a:latin typeface="Cambria Math" panose="02040503050406030204" pitchFamily="18" charset="0"/>
                          <a:ea typeface="宋体" panose="02010600030101010101" pitchFamily="2" charset="-122"/>
                          <a:cs typeface="+mn-cs"/>
                        </a:rPr>
                        <m:t>𝑥</m:t>
                      </m:r>
                      <m:r>
                        <a:rPr lang="zh-CN" altLang="en-US" sz="1200" i="0" kern="1200">
                          <a:solidFill>
                            <a:schemeClr val="tx1"/>
                          </a:solidFill>
                          <a:latin typeface="Cambria Math" panose="02040503050406030204" pitchFamily="18" charset="0"/>
                          <a:ea typeface="宋体" panose="02010600030101010101" pitchFamily="2" charset="-122"/>
                          <a:cs typeface="+mn-cs"/>
                        </a:rPr>
                        <m:t>)=−</m:t>
                      </m:r>
                      <m:f>
                        <m:fPr>
                          <m:ctrlPr>
                            <a:rPr lang="zh-CN" altLang="en-US" sz="1200" i="1" kern="1200">
                              <a:solidFill>
                                <a:schemeClr val="tx1"/>
                              </a:solidFill>
                              <a:latin typeface="Cambria Math" panose="02040503050406030204" pitchFamily="18" charset="0"/>
                              <a:ea typeface="宋体" panose="02010600030101010101" pitchFamily="2" charset="-122"/>
                              <a:cs typeface="+mn-cs"/>
                            </a:rPr>
                          </m:ctrlPr>
                        </m:fPr>
                        <m:num>
                          <m:sSup>
                            <m:sSupPr>
                              <m:ctrlPr>
                                <a:rPr lang="zh-CN" altLang="en-US" sz="1200" i="1" kern="1200">
                                  <a:solidFill>
                                    <a:schemeClr val="tx1"/>
                                  </a:solidFill>
                                  <a:latin typeface="Cambria Math" panose="02040503050406030204" pitchFamily="18" charset="0"/>
                                  <a:ea typeface="宋体" panose="02010600030101010101" pitchFamily="2" charset="-122"/>
                                  <a:cs typeface="+mn-cs"/>
                                </a:rPr>
                              </m:ctrlPr>
                            </m:sSupPr>
                            <m:e>
                              <m:r>
                                <a:rPr lang="zh-CN" altLang="en-US" sz="1200" i="0" kern="1200">
                                  <a:solidFill>
                                    <a:schemeClr val="tx1"/>
                                  </a:solidFill>
                                  <a:latin typeface="Cambria Math" panose="02040503050406030204" pitchFamily="18" charset="0"/>
                                  <a:ea typeface="宋体" panose="02010600030101010101" pitchFamily="2" charset="-122"/>
                                  <a:cs typeface="+mn-cs"/>
                                </a:rPr>
                                <m:t>ℏ</m:t>
                              </m:r>
                            </m:e>
                            <m:sup>
                              <m:r>
                                <a:rPr lang="zh-CN" altLang="en-US" sz="1200" i="0" kern="1200">
                                  <a:solidFill>
                                    <a:schemeClr val="tx1"/>
                                  </a:solidFill>
                                  <a:latin typeface="Cambria Math" panose="02040503050406030204" pitchFamily="18" charset="0"/>
                                  <a:ea typeface="宋体" panose="02010600030101010101" pitchFamily="2" charset="-122"/>
                                  <a:cs typeface="+mn-cs"/>
                                </a:rPr>
                                <m:t>2</m:t>
                              </m:r>
                            </m:sup>
                          </m:sSup>
                        </m:num>
                        <m:den>
                          <m:r>
                            <a:rPr lang="zh-CN" altLang="en-US" sz="1200" i="0" kern="1200">
                              <a:solidFill>
                                <a:schemeClr val="tx1"/>
                              </a:solidFill>
                              <a:latin typeface="Cambria Math" panose="02040503050406030204" pitchFamily="18" charset="0"/>
                              <a:ea typeface="宋体" panose="02010600030101010101" pitchFamily="2" charset="-122"/>
                              <a:cs typeface="+mn-cs"/>
                            </a:rPr>
                            <m:t>2</m:t>
                          </m:r>
                          <m:r>
                            <a:rPr lang="zh-CN" altLang="en-US" sz="1200" i="1" kern="1200">
                              <a:solidFill>
                                <a:schemeClr val="tx1"/>
                              </a:solidFill>
                              <a:latin typeface="Cambria Math" panose="02040503050406030204" pitchFamily="18" charset="0"/>
                              <a:ea typeface="宋体" panose="02010600030101010101" pitchFamily="2" charset="-122"/>
                              <a:cs typeface="+mn-cs"/>
                            </a:rPr>
                            <m:t>𝑚</m:t>
                          </m:r>
                        </m:den>
                      </m:f>
                      <m:f>
                        <m:fPr>
                          <m:ctrlPr>
                            <a:rPr lang="zh-CN" altLang="en-US" sz="1200" i="1" kern="1200">
                              <a:solidFill>
                                <a:schemeClr val="tx1"/>
                              </a:solidFill>
                              <a:latin typeface="Cambria Math" panose="02040503050406030204" pitchFamily="18" charset="0"/>
                              <a:ea typeface="宋体" panose="02010600030101010101" pitchFamily="2" charset="-122"/>
                              <a:cs typeface="+mn-cs"/>
                            </a:rPr>
                          </m:ctrlPr>
                        </m:fPr>
                        <m:num>
                          <m:sSup>
                            <m:sSupPr>
                              <m:ctrlPr>
                                <a:rPr lang="zh-CN" altLang="en-US" sz="1200" i="1" kern="1200">
                                  <a:solidFill>
                                    <a:schemeClr val="tx1"/>
                                  </a:solidFill>
                                  <a:latin typeface="Cambria Math" panose="02040503050406030204" pitchFamily="18" charset="0"/>
                                  <a:ea typeface="宋体" panose="02010600030101010101" pitchFamily="2" charset="-122"/>
                                  <a:cs typeface="+mn-cs"/>
                                </a:rPr>
                              </m:ctrlPr>
                            </m:sSupPr>
                            <m:e>
                              <m:r>
                                <a:rPr lang="zh-CN" altLang="en-US" sz="1200" i="1" kern="1200">
                                  <a:solidFill>
                                    <a:schemeClr val="tx1"/>
                                  </a:solidFill>
                                  <a:latin typeface="Cambria Math" panose="02040503050406030204" pitchFamily="18" charset="0"/>
                                  <a:ea typeface="宋体" panose="02010600030101010101" pitchFamily="2" charset="-122"/>
                                  <a:cs typeface="+mn-cs"/>
                                </a:rPr>
                                <m:t>𝑑</m:t>
                              </m:r>
                            </m:e>
                            <m:sup>
                              <m:r>
                                <a:rPr lang="zh-CN" altLang="en-US" sz="1200" i="0" kern="1200">
                                  <a:solidFill>
                                    <a:schemeClr val="tx1"/>
                                  </a:solidFill>
                                  <a:latin typeface="Cambria Math" panose="02040503050406030204" pitchFamily="18" charset="0"/>
                                  <a:ea typeface="宋体" panose="02010600030101010101" pitchFamily="2" charset="-122"/>
                                  <a:cs typeface="+mn-cs"/>
                                </a:rPr>
                                <m:t>2</m:t>
                              </m:r>
                            </m:sup>
                          </m:sSup>
                        </m:num>
                        <m:den>
                          <m:r>
                            <a:rPr lang="zh-CN" altLang="en-US" sz="1200" i="1" kern="1200">
                              <a:solidFill>
                                <a:schemeClr val="tx1"/>
                              </a:solidFill>
                              <a:latin typeface="Cambria Math" panose="02040503050406030204" pitchFamily="18" charset="0"/>
                              <a:ea typeface="宋体" panose="02010600030101010101" pitchFamily="2" charset="-122"/>
                              <a:cs typeface="+mn-cs"/>
                            </a:rPr>
                            <m:t>𝑑</m:t>
                          </m:r>
                          <m:sSup>
                            <m:sSupPr>
                              <m:ctrlPr>
                                <a:rPr lang="zh-CN" altLang="en-US" sz="1200" i="1" kern="1200">
                                  <a:solidFill>
                                    <a:schemeClr val="tx1"/>
                                  </a:solidFill>
                                  <a:latin typeface="Cambria Math" panose="02040503050406030204" pitchFamily="18" charset="0"/>
                                  <a:ea typeface="宋体" panose="02010600030101010101" pitchFamily="2" charset="-122"/>
                                  <a:cs typeface="+mn-cs"/>
                                </a:rPr>
                              </m:ctrlPr>
                            </m:sSupPr>
                            <m:e>
                              <m:r>
                                <a:rPr lang="zh-CN" altLang="en-US" sz="1200" i="1" kern="1200">
                                  <a:solidFill>
                                    <a:schemeClr val="tx1"/>
                                  </a:solidFill>
                                  <a:latin typeface="Cambria Math" panose="02040503050406030204" pitchFamily="18" charset="0"/>
                                  <a:ea typeface="宋体" panose="02010600030101010101" pitchFamily="2" charset="-122"/>
                                  <a:cs typeface="+mn-cs"/>
                                </a:rPr>
                                <m:t>𝑥</m:t>
                              </m:r>
                            </m:e>
                            <m:sup>
                              <m:r>
                                <a:rPr lang="zh-CN" altLang="en-US" sz="1200" i="0" kern="1200">
                                  <a:solidFill>
                                    <a:schemeClr val="tx1"/>
                                  </a:solidFill>
                                  <a:latin typeface="Cambria Math" panose="02040503050406030204" pitchFamily="18" charset="0"/>
                                  <a:ea typeface="宋体" panose="02010600030101010101" pitchFamily="2" charset="-122"/>
                                  <a:cs typeface="+mn-cs"/>
                                </a:rPr>
                                <m:t>2</m:t>
                              </m:r>
                            </m:sup>
                          </m:sSup>
                        </m:den>
                      </m:f>
                      <m:r>
                        <a:rPr lang="zh-CN" altLang="en-US" sz="1200" i="0" kern="1200">
                          <a:solidFill>
                            <a:schemeClr val="tx1"/>
                          </a:solidFill>
                          <a:latin typeface="Cambria Math" panose="02040503050406030204" pitchFamily="18" charset="0"/>
                          <a:ea typeface="宋体" panose="02010600030101010101" pitchFamily="2" charset="-122"/>
                          <a:cs typeface="+mn-cs"/>
                        </a:rPr>
                        <m:t>+</m:t>
                      </m:r>
                      <m:sSub>
                        <m:sSubPr>
                          <m:ctrlPr>
                            <a:rPr lang="zh-CN" altLang="en-US" sz="1200" i="1" kern="1200">
                              <a:solidFill>
                                <a:schemeClr val="tx1"/>
                              </a:solidFill>
                              <a:latin typeface="Cambria Math" panose="02040503050406030204" pitchFamily="18" charset="0"/>
                              <a:ea typeface="宋体" panose="02010600030101010101" pitchFamily="2" charset="-122"/>
                              <a:cs typeface="+mn-cs"/>
                            </a:rPr>
                          </m:ctrlPr>
                        </m:sSubPr>
                        <m:e>
                          <m:r>
                            <a:rPr lang="zh-CN" altLang="en-US" sz="1200" i="1" kern="1200">
                              <a:solidFill>
                                <a:schemeClr val="tx1"/>
                              </a:solidFill>
                              <a:latin typeface="Cambria Math" panose="02040503050406030204" pitchFamily="18" charset="0"/>
                              <a:ea typeface="宋体" panose="02010600030101010101" pitchFamily="2" charset="-122"/>
                              <a:cs typeface="+mn-cs"/>
                            </a:rPr>
                            <m:t>𝑉</m:t>
                          </m:r>
                        </m:e>
                        <m:sub>
                          <m:r>
                            <a:rPr lang="zh-CN" altLang="en-US" sz="1200" i="0" kern="1200">
                              <a:solidFill>
                                <a:schemeClr val="tx1"/>
                              </a:solidFill>
                              <a:latin typeface="Cambria Math" panose="02040503050406030204" pitchFamily="18" charset="0"/>
                              <a:ea typeface="宋体" panose="02010600030101010101" pitchFamily="2" charset="-122"/>
                              <a:cs typeface="+mn-cs"/>
                            </a:rPr>
                            <m:t>0</m:t>
                          </m:r>
                        </m:sub>
                      </m:sSub>
                      <m:r>
                        <a:rPr lang="zh-CN" altLang="en-US" sz="1200" i="0" kern="1200">
                          <a:solidFill>
                            <a:schemeClr val="tx1"/>
                          </a:solidFill>
                          <a:latin typeface="Cambria Math" panose="02040503050406030204" pitchFamily="18" charset="0"/>
                          <a:ea typeface="宋体" panose="02010600030101010101" pitchFamily="2" charset="-122"/>
                          <a:cs typeface="+mn-cs"/>
                        </a:rPr>
                        <m:t>+</m:t>
                      </m:r>
                      <m:nary>
                        <m:naryPr>
                          <m:chr m:val="∑"/>
                          <m:limLoc m:val="undOvr"/>
                          <m:grow m:val="on"/>
                          <m:supHide m:val="on"/>
                          <m:ctrlPr>
                            <a:rPr lang="zh-CN" altLang="en-US" sz="1200" i="1" kern="1200">
                              <a:solidFill>
                                <a:schemeClr val="tx1"/>
                              </a:solidFill>
                              <a:latin typeface="Cambria Math" panose="02040503050406030204" pitchFamily="18" charset="0"/>
                              <a:ea typeface="宋体" panose="02010600030101010101" pitchFamily="2" charset="-122"/>
                              <a:cs typeface="+mn-cs"/>
                            </a:rPr>
                          </m:ctrlPr>
                        </m:naryPr>
                        <m:sub>
                          <m:r>
                            <a:rPr lang="zh-CN" altLang="en-US" sz="1200" i="1" kern="1200">
                              <a:solidFill>
                                <a:schemeClr val="tx1"/>
                              </a:solidFill>
                              <a:latin typeface="Cambria Math" panose="02040503050406030204" pitchFamily="18" charset="0"/>
                              <a:ea typeface="宋体" panose="02010600030101010101" pitchFamily="2" charset="-122"/>
                              <a:cs typeface="+mn-cs"/>
                            </a:rPr>
                            <m:t>𝑛</m:t>
                          </m:r>
                          <m:r>
                            <a:rPr lang="zh-CN" altLang="en-US" sz="1200" i="0" kern="1200">
                              <a:solidFill>
                                <a:schemeClr val="tx1"/>
                              </a:solidFill>
                              <a:latin typeface="Cambria Math" panose="02040503050406030204" pitchFamily="18" charset="0"/>
                              <a:ea typeface="宋体" panose="02010600030101010101" pitchFamily="2" charset="-122"/>
                              <a:cs typeface="+mn-cs"/>
                            </a:rPr>
                            <m:t>≠0</m:t>
                          </m:r>
                        </m:sub>
                        <m:sup/>
                        <m:e>
                          <m:sSub>
                            <m:sSubPr>
                              <m:ctrlPr>
                                <a:rPr lang="zh-CN" altLang="en-US" sz="1200" i="1" kern="1200">
                                  <a:solidFill>
                                    <a:schemeClr val="tx1"/>
                                  </a:solidFill>
                                  <a:latin typeface="Cambria Math" panose="02040503050406030204" pitchFamily="18" charset="0"/>
                                  <a:ea typeface="宋体" panose="02010600030101010101" pitchFamily="2" charset="-122"/>
                                  <a:cs typeface="+mn-cs"/>
                                </a:rPr>
                              </m:ctrlPr>
                            </m:sSubPr>
                            <m:e>
                              <m:r>
                                <a:rPr lang="zh-CN" altLang="en-US" sz="1200" i="1" kern="1200">
                                  <a:solidFill>
                                    <a:schemeClr val="tx1"/>
                                  </a:solidFill>
                                  <a:latin typeface="Cambria Math" panose="02040503050406030204" pitchFamily="18" charset="0"/>
                                  <a:ea typeface="宋体" panose="02010600030101010101" pitchFamily="2" charset="-122"/>
                                  <a:cs typeface="+mn-cs"/>
                                </a:rPr>
                                <m:t>𝑉</m:t>
                              </m:r>
                            </m:e>
                            <m:sub>
                              <m:r>
                                <a:rPr lang="zh-CN" altLang="en-US" sz="1200" i="1" kern="1200">
                                  <a:solidFill>
                                    <a:schemeClr val="tx1"/>
                                  </a:solidFill>
                                  <a:latin typeface="Cambria Math" panose="02040503050406030204" pitchFamily="18" charset="0"/>
                                  <a:ea typeface="宋体" panose="02010600030101010101" pitchFamily="2" charset="-122"/>
                                  <a:cs typeface="+mn-cs"/>
                                </a:rPr>
                                <m:t>𝑛</m:t>
                              </m:r>
                            </m:sub>
                          </m:sSub>
                        </m:e>
                      </m:nary>
                      <m:r>
                        <a:rPr lang="zh-CN" altLang="en-US" sz="1200" i="1" kern="1200">
                          <a:solidFill>
                            <a:schemeClr val="tx1"/>
                          </a:solidFill>
                          <a:latin typeface="Cambria Math" panose="02040503050406030204" pitchFamily="18" charset="0"/>
                          <a:ea typeface="宋体" panose="02010600030101010101" pitchFamily="2" charset="-122"/>
                          <a:cs typeface="+mn-cs"/>
                        </a:rPr>
                        <m:t>𝑒𝑥𝑝</m:t>
                      </m:r>
                      <m:d>
                        <m:dPr>
                          <m:ctrlPr>
                            <a:rPr lang="zh-CN" altLang="en-US" sz="1200" i="1" kern="1200">
                              <a:solidFill>
                                <a:schemeClr val="tx1"/>
                              </a:solidFill>
                              <a:latin typeface="Cambria Math" panose="02040503050406030204" pitchFamily="18" charset="0"/>
                              <a:ea typeface="宋体" panose="02010600030101010101" pitchFamily="2" charset="-122"/>
                              <a:cs typeface="+mn-cs"/>
                            </a:rPr>
                          </m:ctrlPr>
                        </m:dPr>
                        <m:e>
                          <m:r>
                            <a:rPr lang="zh-CN" altLang="en-US" sz="1200" i="1" kern="1200">
                              <a:solidFill>
                                <a:schemeClr val="tx1"/>
                              </a:solidFill>
                              <a:latin typeface="Cambria Math" panose="02040503050406030204" pitchFamily="18" charset="0"/>
                              <a:ea typeface="宋体" panose="02010600030101010101" pitchFamily="2" charset="-122"/>
                              <a:cs typeface="+mn-cs"/>
                            </a:rPr>
                            <m:t>𝑖</m:t>
                          </m:r>
                          <m:f>
                            <m:fPr>
                              <m:ctrlPr>
                                <a:rPr lang="zh-CN" altLang="en-US" sz="1200" i="1" kern="1200">
                                  <a:solidFill>
                                    <a:schemeClr val="tx1"/>
                                  </a:solidFill>
                                  <a:latin typeface="Cambria Math" panose="02040503050406030204" pitchFamily="18" charset="0"/>
                                  <a:ea typeface="宋体" panose="02010600030101010101" pitchFamily="2" charset="-122"/>
                                  <a:cs typeface="+mn-cs"/>
                                </a:rPr>
                              </m:ctrlPr>
                            </m:fPr>
                            <m:num>
                              <m:r>
                                <a:rPr lang="zh-CN" altLang="en-US" sz="1200" i="0" kern="1200">
                                  <a:solidFill>
                                    <a:schemeClr val="tx1"/>
                                  </a:solidFill>
                                  <a:latin typeface="Cambria Math" panose="02040503050406030204" pitchFamily="18" charset="0"/>
                                  <a:ea typeface="宋体" panose="02010600030101010101" pitchFamily="2" charset="-122"/>
                                  <a:cs typeface="+mn-cs"/>
                                </a:rPr>
                                <m:t>2</m:t>
                              </m:r>
                              <m:r>
                                <a:rPr lang="zh-CN" altLang="en-US" sz="1200" i="1" kern="1200">
                                  <a:solidFill>
                                    <a:schemeClr val="tx1"/>
                                  </a:solidFill>
                                  <a:latin typeface="Cambria Math" panose="02040503050406030204" pitchFamily="18" charset="0"/>
                                  <a:ea typeface="宋体" panose="02010600030101010101" pitchFamily="2" charset="-122"/>
                                  <a:cs typeface="+mn-cs"/>
                                </a:rPr>
                                <m:t>𝜋</m:t>
                              </m:r>
                              <m:r>
                                <a:rPr lang="zh-CN" altLang="en-US" sz="1200" i="1" kern="1200">
                                  <a:solidFill>
                                    <a:schemeClr val="tx1"/>
                                  </a:solidFill>
                                  <a:latin typeface="Cambria Math" panose="02040503050406030204" pitchFamily="18" charset="0"/>
                                  <a:ea typeface="宋体" panose="02010600030101010101" pitchFamily="2" charset="-122"/>
                                  <a:cs typeface="+mn-cs"/>
                                </a:rPr>
                                <m:t>𝑛𝑥</m:t>
                              </m:r>
                            </m:num>
                            <m:den>
                              <m:r>
                                <a:rPr lang="zh-CN" altLang="en-US" sz="1200" i="1" kern="1200">
                                  <a:solidFill>
                                    <a:schemeClr val="tx1"/>
                                  </a:solidFill>
                                  <a:latin typeface="Cambria Math" panose="02040503050406030204" pitchFamily="18" charset="0"/>
                                  <a:ea typeface="宋体" panose="02010600030101010101" pitchFamily="2" charset="-122"/>
                                  <a:cs typeface="+mn-cs"/>
                                </a:rPr>
                                <m:t>𝑎</m:t>
                              </m:r>
                            </m:den>
                          </m:f>
                        </m:e>
                      </m:d>
                      <m:r>
                        <a:rPr lang="zh-CN" altLang="en-US" sz="1200" i="0" kern="1200">
                          <a:solidFill>
                            <a:schemeClr val="tx1"/>
                          </a:solidFill>
                          <a:latin typeface="Cambria Math" panose="02040503050406030204" pitchFamily="18" charset="0"/>
                          <a:ea typeface="宋体" panose="02010600030101010101" pitchFamily="2" charset="-122"/>
                          <a:cs typeface="+mn-cs"/>
                        </a:rPr>
                        <m:t>=</m:t>
                      </m:r>
                      <m:sSub>
                        <m:sSubPr>
                          <m:ctrlPr>
                            <a:rPr lang="zh-CN" altLang="en-US" sz="1200" i="1" kern="1200">
                              <a:solidFill>
                                <a:schemeClr val="tx1"/>
                              </a:solidFill>
                              <a:latin typeface="Cambria Math" panose="02040503050406030204" pitchFamily="18" charset="0"/>
                              <a:ea typeface="宋体" panose="02010600030101010101" pitchFamily="2" charset="-122"/>
                              <a:cs typeface="+mn-cs"/>
                            </a:rPr>
                          </m:ctrlPr>
                        </m:sSubPr>
                        <m:e>
                          <m:r>
                            <a:rPr lang="zh-CN" altLang="en-US" sz="1200" i="1" kern="1200">
                              <a:solidFill>
                                <a:schemeClr val="tx1"/>
                              </a:solidFill>
                              <a:latin typeface="Cambria Math" panose="02040503050406030204" pitchFamily="18" charset="0"/>
                              <a:ea typeface="宋体" panose="02010600030101010101" pitchFamily="2" charset="-122"/>
                              <a:cs typeface="+mn-cs"/>
                            </a:rPr>
                            <m:t>𝐻</m:t>
                          </m:r>
                        </m:e>
                        <m:sub>
                          <m:r>
                            <a:rPr lang="zh-CN" altLang="en-US" sz="1200" i="0" kern="1200">
                              <a:solidFill>
                                <a:schemeClr val="tx1"/>
                              </a:solidFill>
                              <a:latin typeface="Cambria Math" panose="02040503050406030204" pitchFamily="18" charset="0"/>
                              <a:ea typeface="宋体" panose="02010600030101010101" pitchFamily="2" charset="-122"/>
                              <a:cs typeface="+mn-cs"/>
                            </a:rPr>
                            <m:t>0</m:t>
                          </m:r>
                        </m:sub>
                      </m:sSub>
                      <m:r>
                        <a:rPr lang="zh-CN" altLang="en-US" sz="1200" i="0" kern="1200">
                          <a:solidFill>
                            <a:schemeClr val="tx1"/>
                          </a:solidFill>
                          <a:latin typeface="Cambria Math" panose="02040503050406030204" pitchFamily="18" charset="0"/>
                          <a:ea typeface="宋体" panose="02010600030101010101" pitchFamily="2" charset="-122"/>
                          <a:cs typeface="+mn-cs"/>
                        </a:rPr>
                        <m:t>+</m:t>
                      </m:r>
                      <m:r>
                        <a:rPr lang="zh-CN" altLang="en-US" sz="1200" i="1" kern="1200">
                          <a:solidFill>
                            <a:schemeClr val="tx1"/>
                          </a:solidFill>
                          <a:latin typeface="Cambria Math" panose="02040503050406030204" pitchFamily="18" charset="0"/>
                          <a:ea typeface="宋体" panose="02010600030101010101" pitchFamily="2" charset="-122"/>
                          <a:cs typeface="+mn-cs"/>
                        </a:rPr>
                        <m:t>𝐻</m:t>
                      </m:r>
                      <m:r>
                        <a:rPr lang="zh-CN" altLang="en-US" sz="1200" i="0" kern="1200">
                          <a:solidFill>
                            <a:schemeClr val="tx1"/>
                          </a:solidFill>
                          <a:latin typeface="Cambria Math" panose="02040503050406030204" pitchFamily="18" charset="0"/>
                          <a:ea typeface="宋体" panose="02010600030101010101" pitchFamily="2" charset="-122"/>
                          <a:cs typeface="+mn-cs"/>
                        </a:rPr>
                        <m:t>′</m:t>
                      </m:r>
                    </m:oMath>
                  </m:oMathPara>
                </a14:m>
                <a:endParaRPr lang="en-US" altLang="zh-CN"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200" kern="1200" dirty="0">
                    <a:solidFill>
                      <a:schemeClr val="tx1"/>
                    </a:solidFill>
                    <a:effectLst/>
                    <a:latin typeface="Arial" panose="020B0604020202020204" pitchFamily="34" charset="0"/>
                    <a:ea typeface="宋体" panose="02010600030101010101" pitchFamily="2" charset="-122"/>
                    <a:cs typeface="+mn-cs"/>
                  </a:rPr>
                  <a:t>其中：</a:t>
                </a:r>
              </a:p>
              <a:p>
                <a:pPr/>
                <a14:m>
                  <m:oMathPara xmlns:m="http://schemas.openxmlformats.org/officeDocument/2006/math">
                    <m:oMathParaPr>
                      <m:jc m:val="centerGroup"/>
                    </m:oMathParaPr>
                    <m:oMath xmlns:m="http://schemas.openxmlformats.org/officeDocument/2006/math">
                      <m:sSub>
                        <m:sSubPr>
                          <m:ctrlPr>
                            <a:rPr lang="zh-CN" altLang="en-US" sz="1200" i="1" kern="1200" smtClean="0">
                              <a:solidFill>
                                <a:schemeClr val="tx1"/>
                              </a:solidFill>
                              <a:latin typeface="Cambria Math" panose="02040503050406030204" pitchFamily="18" charset="0"/>
                              <a:ea typeface="宋体" panose="02010600030101010101" pitchFamily="2" charset="-122"/>
                              <a:cs typeface="+mn-cs"/>
                            </a:rPr>
                          </m:ctrlPr>
                        </m:sSubPr>
                        <m:e>
                          <m:r>
                            <a:rPr lang="zh-CN" altLang="en-US" sz="1200" i="1" kern="1200">
                              <a:solidFill>
                                <a:schemeClr val="tx1"/>
                              </a:solidFill>
                              <a:latin typeface="Cambria Math" panose="02040503050406030204" pitchFamily="18" charset="0"/>
                              <a:ea typeface="宋体" panose="02010600030101010101" pitchFamily="2" charset="-122"/>
                              <a:cs typeface="+mn-cs"/>
                            </a:rPr>
                            <m:t>𝐻</m:t>
                          </m:r>
                        </m:e>
                        <m:sub>
                          <m:r>
                            <a:rPr lang="zh-CN" altLang="en-US" sz="1200" i="0" kern="1200">
                              <a:solidFill>
                                <a:schemeClr val="tx1"/>
                              </a:solidFill>
                              <a:latin typeface="Cambria Math" panose="02040503050406030204" pitchFamily="18" charset="0"/>
                              <a:ea typeface="宋体" panose="02010600030101010101" pitchFamily="2" charset="-122"/>
                              <a:cs typeface="+mn-cs"/>
                            </a:rPr>
                            <m:t>0</m:t>
                          </m:r>
                        </m:sub>
                      </m:sSub>
                      <m:r>
                        <a:rPr lang="zh-CN" altLang="en-US" sz="1200" i="0" kern="1200">
                          <a:solidFill>
                            <a:schemeClr val="tx1"/>
                          </a:solidFill>
                          <a:latin typeface="Cambria Math" panose="02040503050406030204" pitchFamily="18" charset="0"/>
                          <a:ea typeface="宋体" panose="02010600030101010101" pitchFamily="2" charset="-122"/>
                          <a:cs typeface="+mn-cs"/>
                        </a:rPr>
                        <m:t>=−</m:t>
                      </m:r>
                      <m:f>
                        <m:fPr>
                          <m:ctrlPr>
                            <a:rPr lang="zh-CN" altLang="en-US" sz="1200" i="1" kern="1200">
                              <a:solidFill>
                                <a:schemeClr val="tx1"/>
                              </a:solidFill>
                              <a:latin typeface="Cambria Math" panose="02040503050406030204" pitchFamily="18" charset="0"/>
                              <a:ea typeface="宋体" panose="02010600030101010101" pitchFamily="2" charset="-122"/>
                              <a:cs typeface="+mn-cs"/>
                            </a:rPr>
                          </m:ctrlPr>
                        </m:fPr>
                        <m:num>
                          <m:sSup>
                            <m:sSupPr>
                              <m:ctrlPr>
                                <a:rPr lang="zh-CN" altLang="en-US" sz="1200" i="1" kern="1200">
                                  <a:solidFill>
                                    <a:schemeClr val="tx1"/>
                                  </a:solidFill>
                                  <a:latin typeface="Cambria Math" panose="02040503050406030204" pitchFamily="18" charset="0"/>
                                  <a:ea typeface="宋体" panose="02010600030101010101" pitchFamily="2" charset="-122"/>
                                  <a:cs typeface="+mn-cs"/>
                                </a:rPr>
                              </m:ctrlPr>
                            </m:sSupPr>
                            <m:e>
                              <m:r>
                                <a:rPr lang="zh-CN" altLang="en-US" sz="1200" i="0" kern="1200">
                                  <a:solidFill>
                                    <a:schemeClr val="tx1"/>
                                  </a:solidFill>
                                  <a:latin typeface="Cambria Math" panose="02040503050406030204" pitchFamily="18" charset="0"/>
                                  <a:ea typeface="宋体" panose="02010600030101010101" pitchFamily="2" charset="-122"/>
                                  <a:cs typeface="+mn-cs"/>
                                </a:rPr>
                                <m:t>ℏ</m:t>
                              </m:r>
                            </m:e>
                            <m:sup>
                              <m:r>
                                <a:rPr lang="zh-CN" altLang="en-US" sz="1200" i="0" kern="1200">
                                  <a:solidFill>
                                    <a:schemeClr val="tx1"/>
                                  </a:solidFill>
                                  <a:latin typeface="Cambria Math" panose="02040503050406030204" pitchFamily="18" charset="0"/>
                                  <a:ea typeface="宋体" panose="02010600030101010101" pitchFamily="2" charset="-122"/>
                                  <a:cs typeface="+mn-cs"/>
                                </a:rPr>
                                <m:t>2</m:t>
                              </m:r>
                            </m:sup>
                          </m:sSup>
                        </m:num>
                        <m:den>
                          <m:r>
                            <a:rPr lang="zh-CN" altLang="en-US" sz="1200" i="0" kern="1200">
                              <a:solidFill>
                                <a:schemeClr val="tx1"/>
                              </a:solidFill>
                              <a:latin typeface="Cambria Math" panose="02040503050406030204" pitchFamily="18" charset="0"/>
                              <a:ea typeface="宋体" panose="02010600030101010101" pitchFamily="2" charset="-122"/>
                              <a:cs typeface="+mn-cs"/>
                            </a:rPr>
                            <m:t>2</m:t>
                          </m:r>
                          <m:r>
                            <a:rPr lang="zh-CN" altLang="en-US" sz="1200" i="1" kern="1200">
                              <a:solidFill>
                                <a:schemeClr val="tx1"/>
                              </a:solidFill>
                              <a:latin typeface="Cambria Math" panose="02040503050406030204" pitchFamily="18" charset="0"/>
                              <a:ea typeface="宋体" panose="02010600030101010101" pitchFamily="2" charset="-122"/>
                              <a:cs typeface="+mn-cs"/>
                            </a:rPr>
                            <m:t>𝑚</m:t>
                          </m:r>
                        </m:den>
                      </m:f>
                      <m:f>
                        <m:fPr>
                          <m:ctrlPr>
                            <a:rPr lang="zh-CN" altLang="en-US" sz="1200" i="1" kern="1200">
                              <a:solidFill>
                                <a:schemeClr val="tx1"/>
                              </a:solidFill>
                              <a:latin typeface="Cambria Math" panose="02040503050406030204" pitchFamily="18" charset="0"/>
                              <a:ea typeface="宋体" panose="02010600030101010101" pitchFamily="2" charset="-122"/>
                              <a:cs typeface="+mn-cs"/>
                            </a:rPr>
                          </m:ctrlPr>
                        </m:fPr>
                        <m:num>
                          <m:sSup>
                            <m:sSupPr>
                              <m:ctrlPr>
                                <a:rPr lang="zh-CN" altLang="en-US" sz="1200" i="1" kern="1200">
                                  <a:solidFill>
                                    <a:schemeClr val="tx1"/>
                                  </a:solidFill>
                                  <a:latin typeface="Cambria Math" panose="02040503050406030204" pitchFamily="18" charset="0"/>
                                  <a:ea typeface="宋体" panose="02010600030101010101" pitchFamily="2" charset="-122"/>
                                  <a:cs typeface="+mn-cs"/>
                                </a:rPr>
                              </m:ctrlPr>
                            </m:sSupPr>
                            <m:e>
                              <m:r>
                                <a:rPr lang="zh-CN" altLang="en-US" sz="1200" i="1" kern="1200">
                                  <a:solidFill>
                                    <a:schemeClr val="tx1"/>
                                  </a:solidFill>
                                  <a:latin typeface="Cambria Math" panose="02040503050406030204" pitchFamily="18" charset="0"/>
                                  <a:ea typeface="宋体" panose="02010600030101010101" pitchFamily="2" charset="-122"/>
                                  <a:cs typeface="+mn-cs"/>
                                </a:rPr>
                                <m:t>𝑑</m:t>
                              </m:r>
                            </m:e>
                            <m:sup>
                              <m:r>
                                <a:rPr lang="zh-CN" altLang="en-US" sz="1200" i="0" kern="1200">
                                  <a:solidFill>
                                    <a:schemeClr val="tx1"/>
                                  </a:solidFill>
                                  <a:latin typeface="Cambria Math" panose="02040503050406030204" pitchFamily="18" charset="0"/>
                                  <a:ea typeface="宋体" panose="02010600030101010101" pitchFamily="2" charset="-122"/>
                                  <a:cs typeface="+mn-cs"/>
                                </a:rPr>
                                <m:t>2</m:t>
                              </m:r>
                            </m:sup>
                          </m:sSup>
                        </m:num>
                        <m:den>
                          <m:r>
                            <a:rPr lang="zh-CN" altLang="en-US" sz="1200" i="1" kern="1200">
                              <a:solidFill>
                                <a:schemeClr val="tx1"/>
                              </a:solidFill>
                              <a:latin typeface="Cambria Math" panose="02040503050406030204" pitchFamily="18" charset="0"/>
                              <a:ea typeface="宋体" panose="02010600030101010101" pitchFamily="2" charset="-122"/>
                              <a:cs typeface="+mn-cs"/>
                            </a:rPr>
                            <m:t>𝑑</m:t>
                          </m:r>
                          <m:sSup>
                            <m:sSupPr>
                              <m:ctrlPr>
                                <a:rPr lang="zh-CN" altLang="en-US" sz="1200" i="1" kern="1200">
                                  <a:solidFill>
                                    <a:schemeClr val="tx1"/>
                                  </a:solidFill>
                                  <a:latin typeface="Cambria Math" panose="02040503050406030204" pitchFamily="18" charset="0"/>
                                  <a:ea typeface="宋体" panose="02010600030101010101" pitchFamily="2" charset="-122"/>
                                  <a:cs typeface="+mn-cs"/>
                                </a:rPr>
                              </m:ctrlPr>
                            </m:sSupPr>
                            <m:e>
                              <m:r>
                                <a:rPr lang="zh-CN" altLang="en-US" sz="1200" i="1" kern="1200">
                                  <a:solidFill>
                                    <a:schemeClr val="tx1"/>
                                  </a:solidFill>
                                  <a:latin typeface="Cambria Math" panose="02040503050406030204" pitchFamily="18" charset="0"/>
                                  <a:ea typeface="宋体" panose="02010600030101010101" pitchFamily="2" charset="-122"/>
                                  <a:cs typeface="+mn-cs"/>
                                </a:rPr>
                                <m:t>𝑥</m:t>
                              </m:r>
                            </m:e>
                            <m:sup>
                              <m:r>
                                <a:rPr lang="zh-CN" altLang="en-US" sz="1200" i="0" kern="1200">
                                  <a:solidFill>
                                    <a:schemeClr val="tx1"/>
                                  </a:solidFill>
                                  <a:latin typeface="Cambria Math" panose="02040503050406030204" pitchFamily="18" charset="0"/>
                                  <a:ea typeface="宋体" panose="02010600030101010101" pitchFamily="2" charset="-122"/>
                                  <a:cs typeface="+mn-cs"/>
                                </a:rPr>
                                <m:t>2</m:t>
                              </m:r>
                            </m:sup>
                          </m:sSup>
                        </m:den>
                      </m:f>
                      <m:r>
                        <a:rPr lang="zh-CN" altLang="en-US" sz="1200" i="0" kern="1200">
                          <a:solidFill>
                            <a:schemeClr val="tx1"/>
                          </a:solidFill>
                          <a:latin typeface="Cambria Math" panose="02040503050406030204" pitchFamily="18" charset="0"/>
                          <a:ea typeface="宋体" panose="02010600030101010101" pitchFamily="2" charset="-122"/>
                          <a:cs typeface="+mn-cs"/>
                        </a:rPr>
                        <m:t>+</m:t>
                      </m:r>
                      <m:sSub>
                        <m:sSubPr>
                          <m:ctrlPr>
                            <a:rPr lang="zh-CN" altLang="en-US" sz="1200" i="1" kern="1200">
                              <a:solidFill>
                                <a:schemeClr val="tx1"/>
                              </a:solidFill>
                              <a:latin typeface="Cambria Math" panose="02040503050406030204" pitchFamily="18" charset="0"/>
                              <a:ea typeface="宋体" panose="02010600030101010101" pitchFamily="2" charset="-122"/>
                              <a:cs typeface="+mn-cs"/>
                            </a:rPr>
                          </m:ctrlPr>
                        </m:sSubPr>
                        <m:e>
                          <m:r>
                            <a:rPr lang="zh-CN" altLang="en-US" sz="1200" i="1" kern="1200">
                              <a:solidFill>
                                <a:schemeClr val="tx1"/>
                              </a:solidFill>
                              <a:latin typeface="Cambria Math" panose="02040503050406030204" pitchFamily="18" charset="0"/>
                              <a:ea typeface="宋体" panose="02010600030101010101" pitchFamily="2" charset="-122"/>
                              <a:cs typeface="+mn-cs"/>
                            </a:rPr>
                            <m:t>𝑉</m:t>
                          </m:r>
                        </m:e>
                        <m:sub>
                          <m:r>
                            <a:rPr lang="zh-CN" altLang="en-US" sz="1200" i="0" kern="1200">
                              <a:solidFill>
                                <a:schemeClr val="tx1"/>
                              </a:solidFill>
                              <a:latin typeface="Cambria Math" panose="02040503050406030204" pitchFamily="18" charset="0"/>
                              <a:ea typeface="宋体" panose="02010600030101010101" pitchFamily="2" charset="-122"/>
                              <a:cs typeface="+mn-cs"/>
                            </a:rPr>
                            <m:t>0</m:t>
                          </m:r>
                        </m:sub>
                      </m:sSub>
                    </m:oMath>
                  </m:oMathPara>
                </a14:m>
                <a:endParaRPr lang="en-US" altLang="zh-CN" dirty="0"/>
              </a:p>
              <a:p>
                <a:endParaRPr lang="en-US" altLang="zh-CN" dirty="0"/>
              </a:p>
              <a:p>
                <a:pPr/>
                <a14:m>
                  <m:oMathPara xmlns:m="http://schemas.openxmlformats.org/officeDocument/2006/math">
                    <m:oMathParaPr>
                      <m:jc m:val="centerGroup"/>
                    </m:oMathParaPr>
                    <m:oMath xmlns:m="http://schemas.openxmlformats.org/officeDocument/2006/math">
                      <m:sSup>
                        <m:sSupPr>
                          <m:ctrlPr>
                            <a:rPr lang="zh-CN" altLang="en-US" sz="1200" i="1" kern="1200">
                              <a:solidFill>
                                <a:schemeClr val="tx1"/>
                              </a:solidFill>
                              <a:latin typeface="Cambria Math" panose="02040503050406030204" pitchFamily="18" charset="0"/>
                              <a:ea typeface="宋体" panose="02010600030101010101" pitchFamily="2" charset="-122"/>
                              <a:cs typeface="+mn-cs"/>
                            </a:rPr>
                          </m:ctrlPr>
                        </m:sSupPr>
                        <m:e>
                          <m:r>
                            <a:rPr lang="zh-CN" altLang="en-US" sz="1200" i="1" kern="1200" smtClean="0">
                              <a:solidFill>
                                <a:schemeClr val="tx1"/>
                              </a:solidFill>
                              <a:latin typeface="Cambria Math" panose="02040503050406030204" pitchFamily="18" charset="0"/>
                              <a:ea typeface="宋体" panose="02010600030101010101" pitchFamily="2" charset="-122"/>
                              <a:cs typeface="+mn-cs"/>
                            </a:rPr>
                            <m:t>𝐻</m:t>
                          </m:r>
                        </m:e>
                        <m:sup>
                          <m:r>
                            <a:rPr lang="zh-CN" altLang="en-US" sz="1200" i="0" kern="1200">
                              <a:solidFill>
                                <a:schemeClr val="tx1"/>
                              </a:solidFill>
                              <a:latin typeface="Cambria Math" panose="02040503050406030204" pitchFamily="18" charset="0"/>
                              <a:ea typeface="宋体" panose="02010600030101010101" pitchFamily="2" charset="-122"/>
                              <a:cs typeface="+mn-cs"/>
                            </a:rPr>
                            <m:t>′</m:t>
                          </m:r>
                        </m:sup>
                      </m:sSup>
                      <m:r>
                        <a:rPr lang="zh-CN" altLang="en-US" sz="1200" i="0" kern="1200">
                          <a:solidFill>
                            <a:schemeClr val="tx1"/>
                          </a:solidFill>
                          <a:latin typeface="Cambria Math" panose="02040503050406030204" pitchFamily="18" charset="0"/>
                          <a:ea typeface="宋体" panose="02010600030101010101" pitchFamily="2" charset="-122"/>
                          <a:cs typeface="+mn-cs"/>
                        </a:rPr>
                        <m:t>=</m:t>
                      </m:r>
                      <m:nary>
                        <m:naryPr>
                          <m:chr m:val="∑"/>
                          <m:limLoc m:val="undOvr"/>
                          <m:grow m:val="on"/>
                          <m:supHide m:val="on"/>
                          <m:ctrlPr>
                            <a:rPr lang="zh-CN" altLang="en-US" sz="1200" i="1" kern="1200">
                              <a:solidFill>
                                <a:schemeClr val="tx1"/>
                              </a:solidFill>
                              <a:latin typeface="Cambria Math" panose="02040503050406030204" pitchFamily="18" charset="0"/>
                              <a:ea typeface="宋体" panose="02010600030101010101" pitchFamily="2" charset="-122"/>
                              <a:cs typeface="+mn-cs"/>
                            </a:rPr>
                          </m:ctrlPr>
                        </m:naryPr>
                        <m:sub>
                          <m:r>
                            <a:rPr lang="zh-CN" altLang="en-US" sz="1200" i="1" kern="1200">
                              <a:solidFill>
                                <a:schemeClr val="tx1"/>
                              </a:solidFill>
                              <a:latin typeface="Cambria Math" panose="02040503050406030204" pitchFamily="18" charset="0"/>
                              <a:ea typeface="宋体" panose="02010600030101010101" pitchFamily="2" charset="-122"/>
                              <a:cs typeface="+mn-cs"/>
                            </a:rPr>
                            <m:t>𝑛</m:t>
                          </m:r>
                          <m:r>
                            <a:rPr lang="zh-CN" altLang="en-US" sz="1200" i="0" kern="1200">
                              <a:solidFill>
                                <a:schemeClr val="tx1"/>
                              </a:solidFill>
                              <a:latin typeface="Cambria Math" panose="02040503050406030204" pitchFamily="18" charset="0"/>
                              <a:ea typeface="宋体" panose="02010600030101010101" pitchFamily="2" charset="-122"/>
                              <a:cs typeface="+mn-cs"/>
                            </a:rPr>
                            <m:t>≠0</m:t>
                          </m:r>
                        </m:sub>
                        <m:sup/>
                        <m:e>
                          <m:sSub>
                            <m:sSubPr>
                              <m:ctrlPr>
                                <a:rPr lang="zh-CN" altLang="en-US" sz="1200" i="1" kern="1200">
                                  <a:solidFill>
                                    <a:schemeClr val="tx1"/>
                                  </a:solidFill>
                                  <a:latin typeface="Cambria Math" panose="02040503050406030204" pitchFamily="18" charset="0"/>
                                  <a:ea typeface="宋体" panose="02010600030101010101" pitchFamily="2" charset="-122"/>
                                  <a:cs typeface="+mn-cs"/>
                                </a:rPr>
                              </m:ctrlPr>
                            </m:sSubPr>
                            <m:e>
                              <m:r>
                                <a:rPr lang="zh-CN" altLang="en-US" sz="1200" i="1" kern="1200">
                                  <a:solidFill>
                                    <a:schemeClr val="tx1"/>
                                  </a:solidFill>
                                  <a:latin typeface="Cambria Math" panose="02040503050406030204" pitchFamily="18" charset="0"/>
                                  <a:ea typeface="宋体" panose="02010600030101010101" pitchFamily="2" charset="-122"/>
                                  <a:cs typeface="+mn-cs"/>
                                </a:rPr>
                                <m:t>𝑉</m:t>
                              </m:r>
                            </m:e>
                            <m:sub>
                              <m:r>
                                <a:rPr lang="zh-CN" altLang="en-US" sz="1200" i="1" kern="1200">
                                  <a:solidFill>
                                    <a:schemeClr val="tx1"/>
                                  </a:solidFill>
                                  <a:latin typeface="Cambria Math" panose="02040503050406030204" pitchFamily="18" charset="0"/>
                                  <a:ea typeface="宋体" panose="02010600030101010101" pitchFamily="2" charset="-122"/>
                                  <a:cs typeface="+mn-cs"/>
                                </a:rPr>
                                <m:t>𝑛</m:t>
                              </m:r>
                            </m:sub>
                          </m:sSub>
                        </m:e>
                      </m:nary>
                      <m:r>
                        <a:rPr lang="zh-CN" altLang="en-US" sz="1200" i="1" kern="1200">
                          <a:solidFill>
                            <a:schemeClr val="tx1"/>
                          </a:solidFill>
                          <a:latin typeface="Cambria Math" panose="02040503050406030204" pitchFamily="18" charset="0"/>
                          <a:ea typeface="宋体" panose="02010600030101010101" pitchFamily="2" charset="-122"/>
                          <a:cs typeface="+mn-cs"/>
                        </a:rPr>
                        <m:t>𝑒𝑥𝑝</m:t>
                      </m:r>
                      <m:d>
                        <m:dPr>
                          <m:ctrlPr>
                            <a:rPr lang="zh-CN" altLang="en-US" sz="1200" i="1" kern="1200">
                              <a:solidFill>
                                <a:schemeClr val="tx1"/>
                              </a:solidFill>
                              <a:latin typeface="Cambria Math" panose="02040503050406030204" pitchFamily="18" charset="0"/>
                              <a:ea typeface="宋体" panose="02010600030101010101" pitchFamily="2" charset="-122"/>
                              <a:cs typeface="+mn-cs"/>
                            </a:rPr>
                          </m:ctrlPr>
                        </m:dPr>
                        <m:e>
                          <m:r>
                            <a:rPr lang="zh-CN" altLang="en-US" sz="1200" i="1" kern="1200">
                              <a:solidFill>
                                <a:schemeClr val="tx1"/>
                              </a:solidFill>
                              <a:latin typeface="Cambria Math" panose="02040503050406030204" pitchFamily="18" charset="0"/>
                              <a:ea typeface="宋体" panose="02010600030101010101" pitchFamily="2" charset="-122"/>
                              <a:cs typeface="+mn-cs"/>
                            </a:rPr>
                            <m:t>𝑖</m:t>
                          </m:r>
                          <m:f>
                            <m:fPr>
                              <m:ctrlPr>
                                <a:rPr lang="zh-CN" altLang="en-US" sz="1200" i="1" kern="1200">
                                  <a:solidFill>
                                    <a:schemeClr val="tx1"/>
                                  </a:solidFill>
                                  <a:latin typeface="Cambria Math" panose="02040503050406030204" pitchFamily="18" charset="0"/>
                                  <a:ea typeface="宋体" panose="02010600030101010101" pitchFamily="2" charset="-122"/>
                                  <a:cs typeface="+mn-cs"/>
                                </a:rPr>
                              </m:ctrlPr>
                            </m:fPr>
                            <m:num>
                              <m:r>
                                <a:rPr lang="zh-CN" altLang="en-US" sz="1200" i="0" kern="1200">
                                  <a:solidFill>
                                    <a:schemeClr val="tx1"/>
                                  </a:solidFill>
                                  <a:latin typeface="Cambria Math" panose="02040503050406030204" pitchFamily="18" charset="0"/>
                                  <a:ea typeface="宋体" panose="02010600030101010101" pitchFamily="2" charset="-122"/>
                                  <a:cs typeface="+mn-cs"/>
                                </a:rPr>
                                <m:t>2</m:t>
                              </m:r>
                              <m:r>
                                <a:rPr lang="zh-CN" altLang="en-US" sz="1200" i="1" kern="1200">
                                  <a:solidFill>
                                    <a:schemeClr val="tx1"/>
                                  </a:solidFill>
                                  <a:latin typeface="Cambria Math" panose="02040503050406030204" pitchFamily="18" charset="0"/>
                                  <a:ea typeface="宋体" panose="02010600030101010101" pitchFamily="2" charset="-122"/>
                                  <a:cs typeface="+mn-cs"/>
                                </a:rPr>
                                <m:t>𝜋</m:t>
                              </m:r>
                              <m:r>
                                <a:rPr lang="zh-CN" altLang="en-US" sz="1200" i="1" kern="1200">
                                  <a:solidFill>
                                    <a:schemeClr val="tx1"/>
                                  </a:solidFill>
                                  <a:latin typeface="Cambria Math" panose="02040503050406030204" pitchFamily="18" charset="0"/>
                                  <a:ea typeface="宋体" panose="02010600030101010101" pitchFamily="2" charset="-122"/>
                                  <a:cs typeface="+mn-cs"/>
                                </a:rPr>
                                <m:t>𝑛𝑥</m:t>
                              </m:r>
                            </m:num>
                            <m:den>
                              <m:r>
                                <a:rPr lang="zh-CN" altLang="en-US" sz="1200" i="1" kern="1200">
                                  <a:solidFill>
                                    <a:schemeClr val="tx1"/>
                                  </a:solidFill>
                                  <a:latin typeface="Cambria Math" panose="02040503050406030204" pitchFamily="18" charset="0"/>
                                  <a:ea typeface="宋体" panose="02010600030101010101" pitchFamily="2" charset="-122"/>
                                  <a:cs typeface="+mn-cs"/>
                                </a:rPr>
                                <m:t>𝑎</m:t>
                              </m:r>
                            </m:den>
                          </m:f>
                        </m:e>
                      </m:d>
                    </m:oMath>
                  </m:oMathPara>
                </a14:m>
                <a:endParaRPr lang="en-US" altLang="zh-CN" sz="1200" kern="1200" dirty="0">
                  <a:solidFill>
                    <a:schemeClr val="tx1"/>
                  </a:solidFill>
                  <a:ea typeface="宋体" panose="02010600030101010101" pitchFamily="2" charset="-122"/>
                  <a:cs typeface="+mn-cs"/>
                </a:endParaRPr>
              </a:p>
              <a:p>
                <a:endParaRPr lang="en-US" altLang="zh-CN" sz="1200" kern="1200" dirty="0">
                  <a:solidFill>
                    <a:schemeClr val="tx1"/>
                  </a:solidFill>
                  <a:ea typeface="宋体" panose="02010600030101010101"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200" kern="1200" dirty="0">
                    <a:solidFill>
                      <a:schemeClr val="tx1"/>
                    </a:solidFill>
                    <a:effectLst/>
                    <a:latin typeface="Arial" panose="020B0604020202020204" pitchFamily="34" charset="0"/>
                    <a:ea typeface="宋体" panose="02010600030101010101" pitchFamily="2" charset="-122"/>
                    <a:cs typeface="+mn-cs"/>
                  </a:rPr>
                  <a:t>这里</a:t>
                </a:r>
                <a14:m>
                  <m:oMath xmlns:m="http://schemas.openxmlformats.org/officeDocument/2006/math">
                    <m:r>
                      <a:rPr lang="zh-CN" altLang="en-US" sz="1200" i="1" kern="1200" smtClean="0">
                        <a:solidFill>
                          <a:schemeClr val="tx1"/>
                        </a:solidFill>
                        <a:latin typeface="Cambria Math" panose="02040503050406030204" pitchFamily="18" charset="0"/>
                        <a:ea typeface="宋体" panose="02010600030101010101" pitchFamily="2" charset="-122"/>
                        <a:cs typeface="+mn-cs"/>
                      </a:rPr>
                      <m:t>𝑛</m:t>
                    </m:r>
                  </m:oMath>
                </a14:m>
                <a:r>
                  <a:rPr lang="zh-CN" altLang="zh-CN" sz="1200" kern="1200" dirty="0">
                    <a:solidFill>
                      <a:schemeClr val="tx1"/>
                    </a:solidFill>
                    <a:effectLst/>
                    <a:latin typeface="Arial" panose="020B0604020202020204" pitchFamily="34" charset="0"/>
                    <a:ea typeface="宋体" panose="02010600030101010101" pitchFamily="2" charset="-122"/>
                    <a:cs typeface="+mn-cs"/>
                  </a:rPr>
                  <a:t>为整数，</a:t>
                </a:r>
                <a:r>
                  <a:rPr lang="en-US" altLang="zh-CN" sz="1200" kern="1200" dirty="0">
                    <a:solidFill>
                      <a:schemeClr val="tx1"/>
                    </a:solidFill>
                    <a:effectLst/>
                    <a:latin typeface="Arial" panose="020B0604020202020204" pitchFamily="34" charset="0"/>
                    <a:ea typeface="宋体" panose="02010600030101010101" pitchFamily="2" charset="-122"/>
                    <a:cs typeface="+mn-cs"/>
                  </a:rPr>
                  <a:t> </a:t>
                </a:r>
                <a14:m>
                  <m:oMath xmlns:m="http://schemas.openxmlformats.org/officeDocument/2006/math">
                    <m:sSub>
                      <m:sSubPr>
                        <m:ctrlPr>
                          <a:rPr lang="zh-CN" altLang="en-US" sz="1200" i="1" kern="1200" smtClean="0">
                            <a:solidFill>
                              <a:schemeClr val="tx1"/>
                            </a:solidFill>
                            <a:latin typeface="Cambria Math" panose="02040503050406030204" pitchFamily="18" charset="0"/>
                            <a:ea typeface="宋体" panose="02010600030101010101" pitchFamily="2" charset="-122"/>
                            <a:cs typeface="+mn-cs"/>
                          </a:rPr>
                        </m:ctrlPr>
                      </m:sSubPr>
                      <m:e>
                        <m:r>
                          <a:rPr lang="zh-CN" altLang="en-US" sz="1200" i="1" kern="1200">
                            <a:solidFill>
                              <a:schemeClr val="tx1"/>
                            </a:solidFill>
                            <a:latin typeface="Cambria Math" panose="02040503050406030204" pitchFamily="18" charset="0"/>
                            <a:ea typeface="宋体" panose="02010600030101010101" pitchFamily="2" charset="-122"/>
                            <a:cs typeface="+mn-cs"/>
                          </a:rPr>
                          <m:t>𝐻</m:t>
                        </m:r>
                      </m:e>
                      <m:sub>
                        <m:r>
                          <a:rPr lang="zh-CN" altLang="en-US" sz="1200" i="0" kern="1200">
                            <a:solidFill>
                              <a:schemeClr val="tx1"/>
                            </a:solidFill>
                            <a:latin typeface="Cambria Math" panose="02040503050406030204" pitchFamily="18" charset="0"/>
                            <a:ea typeface="宋体" panose="02010600030101010101" pitchFamily="2" charset="-122"/>
                            <a:cs typeface="+mn-cs"/>
                          </a:rPr>
                          <m:t>0</m:t>
                        </m:r>
                      </m:sub>
                    </m:sSub>
                  </m:oMath>
                </a14:m>
                <a:r>
                  <a:rPr lang="zh-CN" altLang="zh-CN" sz="1200" kern="1200" dirty="0">
                    <a:solidFill>
                      <a:schemeClr val="tx1"/>
                    </a:solidFill>
                    <a:effectLst/>
                    <a:latin typeface="Arial" panose="020B0604020202020204" pitchFamily="34" charset="0"/>
                    <a:ea typeface="宋体" panose="02010600030101010101" pitchFamily="2" charset="-122"/>
                    <a:cs typeface="+mn-cs"/>
                  </a:rPr>
                  <a:t>就是零级哈密顿量，</a:t>
                </a:r>
                <a14:m>
                  <m:oMath xmlns:m="http://schemas.openxmlformats.org/officeDocument/2006/math">
                    <m:r>
                      <a:rPr lang="zh-CN" altLang="en-US" sz="1200" i="1" kern="1200" smtClean="0">
                        <a:solidFill>
                          <a:schemeClr val="tx1"/>
                        </a:solidFill>
                        <a:latin typeface="Cambria Math" panose="02040503050406030204" pitchFamily="18" charset="0"/>
                        <a:ea typeface="宋体" panose="02010600030101010101" pitchFamily="2" charset="-122"/>
                        <a:cs typeface="+mn-cs"/>
                      </a:rPr>
                      <m:t>𝐻</m:t>
                    </m:r>
                    <m:r>
                      <a:rPr lang="zh-CN" altLang="en-US" sz="1200" i="0" kern="1200">
                        <a:solidFill>
                          <a:schemeClr val="tx1"/>
                        </a:solidFill>
                        <a:latin typeface="Cambria Math" panose="02040503050406030204" pitchFamily="18" charset="0"/>
                        <a:ea typeface="宋体" panose="02010600030101010101" pitchFamily="2" charset="-122"/>
                        <a:cs typeface="+mn-cs"/>
                      </a:rPr>
                      <m:t>′</m:t>
                    </m:r>
                  </m:oMath>
                </a14:m>
                <a:r>
                  <a:rPr lang="zh-CN" altLang="zh-CN" sz="1200" kern="1200" dirty="0">
                    <a:solidFill>
                      <a:schemeClr val="tx1"/>
                    </a:solidFill>
                    <a:effectLst/>
                    <a:latin typeface="Arial" panose="020B0604020202020204" pitchFamily="34" charset="0"/>
                    <a:ea typeface="宋体" panose="02010600030101010101" pitchFamily="2" charset="-122"/>
                    <a:cs typeface="+mn-cs"/>
                  </a:rPr>
                  <a:t>是微扰项。可以看出，</a:t>
                </a:r>
                <a14:m>
                  <m:oMath xmlns:m="http://schemas.openxmlformats.org/officeDocument/2006/math">
                    <m:r>
                      <a:rPr lang="zh-CN" altLang="en-US" sz="1200" i="1" kern="1200" smtClean="0">
                        <a:solidFill>
                          <a:schemeClr val="tx1"/>
                        </a:solidFill>
                        <a:latin typeface="Cambria Math" panose="02040503050406030204" pitchFamily="18" charset="0"/>
                        <a:ea typeface="宋体" panose="02010600030101010101" pitchFamily="2" charset="-122"/>
                        <a:cs typeface="+mn-cs"/>
                      </a:rPr>
                      <m:t>𝛥</m:t>
                    </m:r>
                    <m:r>
                      <a:rPr lang="zh-CN" altLang="en-US" sz="1200" i="1" kern="1200" smtClean="0">
                        <a:solidFill>
                          <a:schemeClr val="tx1"/>
                        </a:solidFill>
                        <a:latin typeface="Cambria Math" panose="02040503050406030204" pitchFamily="18" charset="0"/>
                        <a:ea typeface="宋体" panose="02010600030101010101" pitchFamily="2" charset="-122"/>
                        <a:cs typeface="+mn-cs"/>
                      </a:rPr>
                      <m:t>𝑉</m:t>
                    </m:r>
                    <m:r>
                      <a:rPr lang="zh-CN" altLang="en-US" sz="1200" i="0" kern="1200">
                        <a:solidFill>
                          <a:schemeClr val="tx1"/>
                        </a:solidFill>
                        <a:latin typeface="Cambria Math" panose="02040503050406030204" pitchFamily="18" charset="0"/>
                        <a:ea typeface="宋体" panose="02010600030101010101" pitchFamily="2" charset="-122"/>
                        <a:cs typeface="+mn-cs"/>
                      </a:rPr>
                      <m:t>=0</m:t>
                    </m:r>
                  </m:oMath>
                </a14:m>
                <a:r>
                  <a:rPr lang="en-US" altLang="zh-CN" sz="1200" kern="1200" dirty="0">
                    <a:solidFill>
                      <a:schemeClr val="tx1"/>
                    </a:solidFill>
                    <a:effectLst/>
                    <a:latin typeface="Arial" panose="020B0604020202020204" pitchFamily="34" charset="0"/>
                    <a:ea typeface="宋体" panose="02010600030101010101" pitchFamily="2" charset="-122"/>
                    <a:cs typeface="+mn-cs"/>
                  </a:rPr>
                  <a:t> </a:t>
                </a:r>
                <a:r>
                  <a:rPr lang="zh-CN" altLang="zh-CN" sz="1200" kern="1200" dirty="0">
                    <a:solidFill>
                      <a:schemeClr val="tx1"/>
                    </a:solidFill>
                    <a:effectLst/>
                    <a:latin typeface="Arial" panose="020B0604020202020204" pitchFamily="34" charset="0"/>
                    <a:ea typeface="宋体" panose="02010600030101010101" pitchFamily="2" charset="-122"/>
                    <a:cs typeface="+mn-cs"/>
                  </a:rPr>
                  <a:t>时的基态就是</a:t>
                </a:r>
                <a14:m>
                  <m:oMath xmlns:m="http://schemas.openxmlformats.org/officeDocument/2006/math">
                    <m:sSub>
                      <m:sSubPr>
                        <m:ctrlPr>
                          <a:rPr lang="zh-CN" altLang="en-US" sz="1200" i="1" kern="1200" smtClean="0">
                            <a:solidFill>
                              <a:schemeClr val="tx1"/>
                            </a:solidFill>
                            <a:latin typeface="Cambria Math" panose="02040503050406030204" pitchFamily="18" charset="0"/>
                            <a:ea typeface="宋体" panose="02010600030101010101" pitchFamily="2" charset="-122"/>
                            <a:cs typeface="+mn-cs"/>
                          </a:rPr>
                        </m:ctrlPr>
                      </m:sSubPr>
                      <m:e>
                        <m:r>
                          <a:rPr lang="zh-CN" altLang="en-US" sz="1200" i="1" kern="1200">
                            <a:solidFill>
                              <a:schemeClr val="tx1"/>
                            </a:solidFill>
                            <a:latin typeface="Cambria Math" panose="02040503050406030204" pitchFamily="18" charset="0"/>
                            <a:ea typeface="宋体" panose="02010600030101010101" pitchFamily="2" charset="-122"/>
                            <a:cs typeface="+mn-cs"/>
                          </a:rPr>
                          <m:t>𝐻</m:t>
                        </m:r>
                      </m:e>
                      <m:sub>
                        <m:r>
                          <a:rPr lang="zh-CN" altLang="en-US" sz="1200" i="0" kern="1200">
                            <a:solidFill>
                              <a:schemeClr val="tx1"/>
                            </a:solidFill>
                            <a:latin typeface="Cambria Math" panose="02040503050406030204" pitchFamily="18" charset="0"/>
                            <a:ea typeface="宋体" panose="02010600030101010101" pitchFamily="2" charset="-122"/>
                            <a:cs typeface="+mn-cs"/>
                          </a:rPr>
                          <m:t>0</m:t>
                        </m:r>
                      </m:sub>
                    </m:sSub>
                  </m:oMath>
                </a14:m>
                <a:r>
                  <a:rPr lang="en-US" altLang="zh-CN" sz="1200" kern="1200" dirty="0">
                    <a:solidFill>
                      <a:schemeClr val="tx1"/>
                    </a:solidFill>
                    <a:effectLst/>
                    <a:latin typeface="Arial" panose="020B0604020202020204" pitchFamily="34" charset="0"/>
                    <a:ea typeface="宋体" panose="02010600030101010101" pitchFamily="2" charset="-122"/>
                    <a:cs typeface="+mn-cs"/>
                  </a:rPr>
                  <a:t> </a:t>
                </a:r>
                <a:r>
                  <a:rPr lang="zh-CN" altLang="zh-CN" sz="1200" kern="1200" dirty="0">
                    <a:solidFill>
                      <a:schemeClr val="tx1"/>
                    </a:solidFill>
                    <a:effectLst/>
                    <a:latin typeface="Arial" panose="020B0604020202020204" pitchFamily="34" charset="0"/>
                    <a:ea typeface="宋体" panose="02010600030101010101" pitchFamily="2" charset="-122"/>
                    <a:cs typeface="+mn-cs"/>
                  </a:rPr>
                  <a:t>的本征值，在此基础上，把</a:t>
                </a:r>
                <a14:m>
                  <m:oMath xmlns:m="http://schemas.openxmlformats.org/officeDocument/2006/math">
                    <m:r>
                      <a:rPr lang="zh-CN" altLang="en-US" sz="1200" i="1" kern="1200" smtClean="0">
                        <a:solidFill>
                          <a:schemeClr val="tx1"/>
                        </a:solidFill>
                        <a:latin typeface="Cambria Math" panose="02040503050406030204" pitchFamily="18" charset="0"/>
                        <a:ea typeface="宋体" panose="02010600030101010101" pitchFamily="2" charset="-122"/>
                        <a:cs typeface="+mn-cs"/>
                      </a:rPr>
                      <m:t>𝐻</m:t>
                    </m:r>
                    <m:r>
                      <a:rPr lang="zh-CN" altLang="en-US" sz="1200" i="0" kern="1200">
                        <a:solidFill>
                          <a:schemeClr val="tx1"/>
                        </a:solidFill>
                        <a:latin typeface="Cambria Math" panose="02040503050406030204" pitchFamily="18" charset="0"/>
                        <a:ea typeface="宋体" panose="02010600030101010101" pitchFamily="2" charset="-122"/>
                        <a:cs typeface="+mn-cs"/>
                      </a:rPr>
                      <m:t>′</m:t>
                    </m:r>
                  </m:oMath>
                </a14:m>
                <a:r>
                  <a:rPr lang="zh-CN" altLang="zh-CN" sz="1200" kern="1200" dirty="0">
                    <a:solidFill>
                      <a:schemeClr val="tx1"/>
                    </a:solidFill>
                    <a:effectLst/>
                    <a:latin typeface="Arial" panose="020B0604020202020204" pitchFamily="34" charset="0"/>
                    <a:ea typeface="宋体" panose="02010600030101010101" pitchFamily="2" charset="-122"/>
                    <a:cs typeface="+mn-cs"/>
                  </a:rPr>
                  <a:t>的影响逐级考虑进去，获得周期势场下对电子能级（能量本征值）的修正，以求出尽可能精确的近似解。 </a:t>
                </a:r>
              </a:p>
              <a:p>
                <a:endParaRPr lang="zh-CN" altLang="en-US" dirty="0"/>
              </a:p>
            </p:txBody>
          </p:sp>
        </mc:Choice>
        <mc:Fallback xmlns="">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200" kern="1200" dirty="0">
                    <a:solidFill>
                      <a:schemeClr val="tx1"/>
                    </a:solidFill>
                    <a:effectLst/>
                    <a:latin typeface="Arial" panose="020B0604020202020204" pitchFamily="34" charset="0"/>
                    <a:ea typeface="宋体" panose="02010600030101010101" pitchFamily="2" charset="-122"/>
                    <a:cs typeface="+mn-cs"/>
                  </a:rPr>
                  <a:t>则有</a:t>
                </a:r>
              </a:p>
              <a:p>
                <a:r>
                  <a:rPr lang="zh-CN" altLang="en-US" sz="1200" i="0" kern="1200">
                    <a:solidFill>
                      <a:schemeClr val="tx1"/>
                    </a:solidFill>
                    <a:latin typeface="Arial" panose="020B0604020202020204" pitchFamily="34" charset="0"/>
                    <a:ea typeface="宋体" panose="02010600030101010101" pitchFamily="2" charset="-122"/>
                    <a:cs typeface="+mn-cs"/>
                  </a:rPr>
                  <a:t>𝐻=−ℏ^2/2𝑚  𝑑^2/(𝑑𝑥^2 )+𝑉(𝑥)=−ℏ^2/2𝑚  𝑑^2/(𝑑𝑥^2 )+𝑉_0+∑129_(𝑛≠0)▒𝑉_𝑛  𝑒𝑥𝑝(𝑖 2𝜋𝑛𝑥/𝑎)=𝐻_0+𝐻′</a:t>
                </a:r>
                <a:endParaRPr lang="en-US" altLang="zh-CN"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200" kern="1200" dirty="0">
                    <a:solidFill>
                      <a:schemeClr val="tx1"/>
                    </a:solidFill>
                    <a:effectLst/>
                    <a:latin typeface="Arial" panose="020B0604020202020204" pitchFamily="34" charset="0"/>
                    <a:ea typeface="宋体" panose="02010600030101010101" pitchFamily="2" charset="-122"/>
                    <a:cs typeface="+mn-cs"/>
                  </a:rPr>
                  <a:t>其中：</a:t>
                </a:r>
              </a:p>
              <a:p>
                <a:r>
                  <a:rPr lang="zh-CN" altLang="en-US" sz="1200" i="0" kern="1200">
                    <a:solidFill>
                      <a:schemeClr val="tx1"/>
                    </a:solidFill>
                    <a:latin typeface="Arial" panose="020B0604020202020204" pitchFamily="34" charset="0"/>
                    <a:ea typeface="宋体" panose="02010600030101010101" pitchFamily="2" charset="-122"/>
                    <a:cs typeface="+mn-cs"/>
                  </a:rPr>
                  <a:t>𝐻_0=−ℏ^2/2𝑚  𝑑^2/(𝑑𝑥^2 )+𝑉_0</a:t>
                </a:r>
                <a:endParaRPr lang="en-US" altLang="zh-CN" dirty="0"/>
              </a:p>
              <a:p>
                <a:r>
                  <a:rPr lang="zh-CN" altLang="en-US" sz="1200" i="0" kern="1200">
                    <a:solidFill>
                      <a:schemeClr val="tx1"/>
                    </a:solidFill>
                    <a:latin typeface="Arial" panose="020B0604020202020204" pitchFamily="34" charset="0"/>
                    <a:ea typeface="宋体" panose="02010600030101010101" pitchFamily="2" charset="-122"/>
                    <a:cs typeface="+mn-cs"/>
                  </a:rPr>
                  <a:t>𝐻</a:t>
                </a:r>
                <a:r>
                  <a:rPr lang="zh-CN" altLang="en-US" sz="1200" i="0" kern="1200">
                    <a:solidFill>
                      <a:schemeClr val="tx1"/>
                    </a:solidFill>
                    <a:latin typeface="Cambria Math" panose="02040503050406030204" pitchFamily="18" charset="0"/>
                    <a:ea typeface="宋体" panose="02010600030101010101" pitchFamily="2" charset="-122"/>
                    <a:cs typeface="+mn-cs"/>
                  </a:rPr>
                  <a:t>^</a:t>
                </a:r>
                <a:r>
                  <a:rPr lang="zh-CN" altLang="en-US" sz="1200" i="0" kern="1200">
                    <a:solidFill>
                      <a:schemeClr val="tx1"/>
                    </a:solidFill>
                    <a:latin typeface="Arial" panose="020B0604020202020204" pitchFamily="34" charset="0"/>
                    <a:ea typeface="宋体" panose="02010600030101010101" pitchFamily="2" charset="-122"/>
                    <a:cs typeface="+mn-cs"/>
                  </a:rPr>
                  <a:t>′=∑129_(𝑛≠0)▒𝑉_𝑛  𝑒𝑥𝑝(𝑖 2𝜋𝑛𝑥/𝑎)</a:t>
                </a:r>
                <a:endParaRPr lang="en-US" altLang="zh-CN" sz="1200" kern="1200" dirty="0">
                  <a:solidFill>
                    <a:schemeClr val="tx1"/>
                  </a:solidFill>
                  <a:ea typeface="宋体" panose="02010600030101010101"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200" kern="1200" dirty="0">
                    <a:solidFill>
                      <a:schemeClr val="tx1"/>
                    </a:solidFill>
                    <a:effectLst/>
                    <a:latin typeface="Arial" panose="020B0604020202020204" pitchFamily="34" charset="0"/>
                    <a:ea typeface="宋体" panose="02010600030101010101" pitchFamily="2" charset="-122"/>
                    <a:cs typeface="+mn-cs"/>
                  </a:rPr>
                  <a:t>这里</a:t>
                </a:r>
                <a:r>
                  <a:rPr lang="en-US" altLang="zh-CN" sz="1200" i="1" kern="1200" dirty="0">
                    <a:solidFill>
                      <a:schemeClr val="tx1"/>
                    </a:solidFill>
                    <a:effectLst/>
                    <a:latin typeface="Arial" panose="020B0604020202020204" pitchFamily="34" charset="0"/>
                    <a:ea typeface="宋体" panose="02010600030101010101" pitchFamily="2" charset="-122"/>
                    <a:cs typeface="+mn-cs"/>
                  </a:rPr>
                  <a:t>n</a:t>
                </a:r>
                <a:r>
                  <a:rPr lang="zh-CN" altLang="zh-CN" sz="1200" kern="1200" dirty="0">
                    <a:solidFill>
                      <a:schemeClr val="tx1"/>
                    </a:solidFill>
                    <a:effectLst/>
                    <a:latin typeface="Arial" panose="020B0604020202020204" pitchFamily="34" charset="0"/>
                    <a:ea typeface="宋体" panose="02010600030101010101" pitchFamily="2" charset="-122"/>
                    <a:cs typeface="+mn-cs"/>
                  </a:rPr>
                  <a:t>为整数，</a:t>
                </a:r>
                <a:r>
                  <a:rPr lang="en-US" altLang="zh-CN" sz="1200" kern="1200" dirty="0">
                    <a:solidFill>
                      <a:schemeClr val="tx1"/>
                    </a:solidFill>
                    <a:effectLst/>
                    <a:latin typeface="Arial" panose="020B0604020202020204" pitchFamily="34" charset="0"/>
                    <a:ea typeface="宋体" panose="02010600030101010101" pitchFamily="2" charset="-122"/>
                    <a:cs typeface="+mn-cs"/>
                  </a:rPr>
                  <a:t> </a:t>
                </a:r>
                <a:r>
                  <a:rPr lang="zh-CN" altLang="en-US" sz="1200" i="0" kern="1200">
                    <a:solidFill>
                      <a:schemeClr val="tx1"/>
                    </a:solidFill>
                    <a:latin typeface="Arial" panose="020B0604020202020204" pitchFamily="34" charset="0"/>
                    <a:ea typeface="宋体" panose="02010600030101010101" pitchFamily="2" charset="-122"/>
                    <a:cs typeface="+mn-cs"/>
                  </a:rPr>
                  <a:t>𝐻_0</a:t>
                </a:r>
                <a:r>
                  <a:rPr lang="zh-CN" altLang="zh-CN" sz="1200" kern="1200" dirty="0">
                    <a:solidFill>
                      <a:schemeClr val="tx1"/>
                    </a:solidFill>
                    <a:effectLst/>
                    <a:latin typeface="Arial" panose="020B0604020202020204" pitchFamily="34" charset="0"/>
                    <a:ea typeface="宋体" panose="02010600030101010101" pitchFamily="2" charset="-122"/>
                    <a:cs typeface="+mn-cs"/>
                  </a:rPr>
                  <a:t>就是零级哈密顿量，</a:t>
                </a:r>
                <a:r>
                  <a:rPr lang="zh-CN" altLang="en-US" sz="1200" i="0" kern="1200">
                    <a:solidFill>
                      <a:schemeClr val="tx1"/>
                    </a:solidFill>
                    <a:latin typeface="Arial" panose="020B0604020202020204" pitchFamily="34" charset="0"/>
                    <a:ea typeface="宋体" panose="02010600030101010101" pitchFamily="2" charset="-122"/>
                    <a:cs typeface="+mn-cs"/>
                  </a:rPr>
                  <a:t>𝐻′</a:t>
                </a:r>
                <a:r>
                  <a:rPr lang="zh-CN" altLang="zh-CN" sz="1200" kern="1200" dirty="0">
                    <a:solidFill>
                      <a:schemeClr val="tx1"/>
                    </a:solidFill>
                    <a:effectLst/>
                    <a:latin typeface="Arial" panose="020B0604020202020204" pitchFamily="34" charset="0"/>
                    <a:ea typeface="宋体" panose="02010600030101010101" pitchFamily="2" charset="-122"/>
                    <a:cs typeface="+mn-cs"/>
                  </a:rPr>
                  <a:t>是微扰项。可以看出，</a:t>
                </a:r>
                <a:r>
                  <a:rPr lang="zh-CN" altLang="en-US" sz="1200" i="0" kern="1200">
                    <a:solidFill>
                      <a:schemeClr val="tx1"/>
                    </a:solidFill>
                    <a:latin typeface="Arial" panose="020B0604020202020204" pitchFamily="34" charset="0"/>
                    <a:ea typeface="宋体" panose="02010600030101010101" pitchFamily="2" charset="-122"/>
                    <a:cs typeface="+mn-cs"/>
                  </a:rPr>
                  <a:t>𝛥𝑉=0</a:t>
                </a:r>
                <a:r>
                  <a:rPr lang="en-US" altLang="zh-CN" sz="1200" kern="1200" dirty="0">
                    <a:solidFill>
                      <a:schemeClr val="tx1"/>
                    </a:solidFill>
                    <a:effectLst/>
                    <a:latin typeface="Arial" panose="020B0604020202020204" pitchFamily="34" charset="0"/>
                    <a:ea typeface="宋体" panose="02010600030101010101" pitchFamily="2" charset="-122"/>
                    <a:cs typeface="+mn-cs"/>
                  </a:rPr>
                  <a:t> </a:t>
                </a:r>
                <a:r>
                  <a:rPr lang="zh-CN" altLang="zh-CN" sz="1200" kern="1200" dirty="0">
                    <a:solidFill>
                      <a:schemeClr val="tx1"/>
                    </a:solidFill>
                    <a:effectLst/>
                    <a:latin typeface="Arial" panose="020B0604020202020204" pitchFamily="34" charset="0"/>
                    <a:ea typeface="宋体" panose="02010600030101010101" pitchFamily="2" charset="-122"/>
                    <a:cs typeface="+mn-cs"/>
                  </a:rPr>
                  <a:t>时的基态就是</a:t>
                </a:r>
                <a:r>
                  <a:rPr lang="zh-CN" altLang="en-US" sz="1200" i="0" kern="1200">
                    <a:solidFill>
                      <a:schemeClr val="tx1"/>
                    </a:solidFill>
                    <a:latin typeface="Arial" panose="020B0604020202020204" pitchFamily="34" charset="0"/>
                    <a:ea typeface="宋体" panose="02010600030101010101" pitchFamily="2" charset="-122"/>
                    <a:cs typeface="+mn-cs"/>
                  </a:rPr>
                  <a:t>𝐻_0</a:t>
                </a:r>
                <a:r>
                  <a:rPr lang="en-US" altLang="zh-CN" sz="1200" kern="1200" dirty="0">
                    <a:solidFill>
                      <a:schemeClr val="tx1"/>
                    </a:solidFill>
                    <a:effectLst/>
                    <a:latin typeface="Arial" panose="020B0604020202020204" pitchFamily="34" charset="0"/>
                    <a:ea typeface="宋体" panose="02010600030101010101" pitchFamily="2" charset="-122"/>
                    <a:cs typeface="+mn-cs"/>
                  </a:rPr>
                  <a:t> </a:t>
                </a:r>
                <a:r>
                  <a:rPr lang="zh-CN" altLang="zh-CN" sz="1200" kern="1200" dirty="0">
                    <a:solidFill>
                      <a:schemeClr val="tx1"/>
                    </a:solidFill>
                    <a:effectLst/>
                    <a:latin typeface="Arial" panose="020B0604020202020204" pitchFamily="34" charset="0"/>
                    <a:ea typeface="宋体" panose="02010600030101010101" pitchFamily="2" charset="-122"/>
                    <a:cs typeface="+mn-cs"/>
                  </a:rPr>
                  <a:t>的本征值，在此基础上，把</a:t>
                </a:r>
                <a:r>
                  <a:rPr lang="zh-CN" altLang="en-US" sz="1200" i="0" kern="1200">
                    <a:solidFill>
                      <a:schemeClr val="tx1"/>
                    </a:solidFill>
                    <a:latin typeface="Arial" panose="020B0604020202020204" pitchFamily="34" charset="0"/>
                    <a:ea typeface="宋体" panose="02010600030101010101" pitchFamily="2" charset="-122"/>
                    <a:cs typeface="+mn-cs"/>
                  </a:rPr>
                  <a:t>𝐻′</a:t>
                </a:r>
                <a:r>
                  <a:rPr lang="zh-CN" altLang="zh-CN" sz="1200" kern="1200" dirty="0">
                    <a:solidFill>
                      <a:schemeClr val="tx1"/>
                    </a:solidFill>
                    <a:effectLst/>
                    <a:latin typeface="Arial" panose="020B0604020202020204" pitchFamily="34" charset="0"/>
                    <a:ea typeface="宋体" panose="02010600030101010101" pitchFamily="2" charset="-122"/>
                    <a:cs typeface="+mn-cs"/>
                  </a:rPr>
                  <a:t>的影响逐级考虑进去，获得周期势场下对电子能级（能量本征值）的修正，以求出式（</a:t>
                </a:r>
                <a:r>
                  <a:rPr lang="en-US" altLang="zh-CN" sz="1200" kern="1200" dirty="0">
                    <a:solidFill>
                      <a:schemeClr val="tx1"/>
                    </a:solidFill>
                    <a:effectLst/>
                    <a:latin typeface="Arial" panose="020B0604020202020204" pitchFamily="34" charset="0"/>
                    <a:ea typeface="宋体" panose="02010600030101010101" pitchFamily="2" charset="-122"/>
                    <a:cs typeface="+mn-cs"/>
                  </a:rPr>
                  <a:t>3-51</a:t>
                </a:r>
                <a:r>
                  <a:rPr lang="zh-CN" altLang="zh-CN" sz="1200" kern="1200" dirty="0">
                    <a:solidFill>
                      <a:schemeClr val="tx1"/>
                    </a:solidFill>
                    <a:effectLst/>
                    <a:latin typeface="Arial" panose="020B0604020202020204" pitchFamily="34" charset="0"/>
                    <a:ea typeface="宋体" panose="02010600030101010101" pitchFamily="2" charset="-122"/>
                    <a:cs typeface="+mn-cs"/>
                  </a:rPr>
                  <a:t>）尽可能精确的近似解。 </a:t>
                </a:r>
              </a:p>
              <a:p>
                <a:endParaRPr lang="zh-CN" altLang="en-US" dirty="0"/>
              </a:p>
            </p:txBody>
          </p:sp>
        </mc:Fallback>
      </mc:AlternateContent>
      <p:sp>
        <p:nvSpPr>
          <p:cNvPr id="4" name="灯片编号占位符 3"/>
          <p:cNvSpPr>
            <a:spLocks noGrp="1"/>
          </p:cNvSpPr>
          <p:nvPr>
            <p:ph type="sldNum" sz="quarter" idx="5"/>
          </p:nvPr>
        </p:nvSpPr>
        <p:spPr/>
        <p:txBody>
          <a:bodyPr/>
          <a:lstStyle/>
          <a:p>
            <a:fld id="{8AAA2DB7-8973-4964-8E83-0FC396AC9B6B}" type="slidenum">
              <a:rPr lang="en-US" altLang="zh-CN" smtClean="0"/>
              <a:t>54</a:t>
            </a:fld>
            <a:endParaRPr lang="en-US" altLang="zh-CN"/>
          </a:p>
        </p:txBody>
      </p:sp>
    </p:spTree>
    <p:extLst>
      <p:ext uri="{BB962C8B-B14F-4D97-AF65-F5344CB8AC3E}">
        <p14:creationId xmlns:p14="http://schemas.microsoft.com/office/powerpoint/2010/main" val="38620609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eaLnBrk="1" hangingPunct="1"/>
            <a:r>
              <a:rPr kumimoji="1" lang="zh-CN" altLang="en-US" sz="1200" b="0" dirty="0">
                <a:solidFill>
                  <a:srgbClr val="663300"/>
                </a:solidFill>
                <a:latin typeface="Times New Roman" panose="02020603050405020304" pitchFamily="18" charset="0"/>
                <a:ea typeface="微软雅黑" panose="020B0503020204020204" pitchFamily="34" charset="-122"/>
              </a:rPr>
              <a:t>量子力学中，体系的能量本征值问题除了少数体系，往往不能严格求解，因此，在处理各种实际问题时，除了采用适当的模型以简化问题外，往往还需要采合适的近似解法。</a:t>
            </a:r>
            <a:r>
              <a:rPr kumimoji="1" lang="zh-CN" altLang="en-US" sz="1200" b="0" dirty="0">
                <a:solidFill>
                  <a:srgbClr val="CC0000"/>
                </a:solidFill>
                <a:latin typeface="Times New Roman" panose="02020603050405020304" pitchFamily="18" charset="0"/>
                <a:ea typeface="微软雅黑" panose="020B0503020204020204" pitchFamily="34" charset="-122"/>
              </a:rPr>
              <a:t>微扰理论</a:t>
            </a:r>
            <a:r>
              <a:rPr kumimoji="1" lang="zh-CN" altLang="en-US" sz="1200" b="0" dirty="0">
                <a:solidFill>
                  <a:srgbClr val="663300"/>
                </a:solidFill>
                <a:latin typeface="Times New Roman" panose="02020603050405020304" pitchFamily="18" charset="0"/>
                <a:ea typeface="微软雅黑" panose="020B0503020204020204" pitchFamily="34" charset="-122"/>
              </a:rPr>
              <a:t>是应用最广泛的近似方法。</a:t>
            </a:r>
            <a:endParaRPr lang="en-US" altLang="zh-CN" sz="1200" b="0" dirty="0">
              <a:solidFill>
                <a:srgbClr val="663300"/>
              </a:solidFill>
              <a:latin typeface="Times New Roman" panose="02020603050405020304" pitchFamily="18" charset="0"/>
              <a:ea typeface="微软雅黑" panose="020B0503020204020204" pitchFamily="34" charset="-122"/>
            </a:endParaRPr>
          </a:p>
          <a:p>
            <a:endParaRPr lang="zh-CN" altLang="en-US" dirty="0"/>
          </a:p>
        </p:txBody>
      </p:sp>
      <p:sp>
        <p:nvSpPr>
          <p:cNvPr id="4" name="灯片编号占位符 3"/>
          <p:cNvSpPr>
            <a:spLocks noGrp="1"/>
          </p:cNvSpPr>
          <p:nvPr>
            <p:ph type="sldNum" sz="quarter" idx="5"/>
          </p:nvPr>
        </p:nvSpPr>
        <p:spPr/>
        <p:txBody>
          <a:bodyPr/>
          <a:lstStyle/>
          <a:p>
            <a:fld id="{8AAA2DB7-8973-4964-8E83-0FC396AC9B6B}" type="slidenum">
              <a:rPr lang="en-US" altLang="zh-CN" smtClean="0"/>
              <a:t>55</a:t>
            </a:fld>
            <a:endParaRPr lang="en-US" altLang="zh-CN"/>
          </a:p>
        </p:txBody>
      </p:sp>
    </p:spTree>
    <p:extLst>
      <p:ext uri="{BB962C8B-B14F-4D97-AF65-F5344CB8AC3E}">
        <p14:creationId xmlns:p14="http://schemas.microsoft.com/office/powerpoint/2010/main" val="248916589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0" lang="zh-CN" altLang="en-US" sz="12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rPr>
              <a:t>零次解就是自由电子波函数。</a:t>
            </a:r>
          </a:p>
          <a:p>
            <a:endParaRPr lang="zh-CN" altLang="en-US" dirty="0"/>
          </a:p>
        </p:txBody>
      </p:sp>
      <p:sp>
        <p:nvSpPr>
          <p:cNvPr id="4" name="灯片编号占位符 3"/>
          <p:cNvSpPr>
            <a:spLocks noGrp="1"/>
          </p:cNvSpPr>
          <p:nvPr>
            <p:ph type="sldNum" sz="quarter" idx="5"/>
          </p:nvPr>
        </p:nvSpPr>
        <p:spPr/>
        <p:txBody>
          <a:bodyPr/>
          <a:lstStyle/>
          <a:p>
            <a:fld id="{8AAA2DB7-8973-4964-8E83-0FC396AC9B6B}" type="slidenum">
              <a:rPr lang="en-US" altLang="zh-CN" smtClean="0"/>
              <a:t>56</a:t>
            </a:fld>
            <a:endParaRPr lang="en-US" altLang="zh-CN"/>
          </a:p>
        </p:txBody>
      </p:sp>
    </p:spTree>
    <p:extLst>
      <p:ext uri="{BB962C8B-B14F-4D97-AF65-F5344CB8AC3E}">
        <p14:creationId xmlns:p14="http://schemas.microsoft.com/office/powerpoint/2010/main" val="151767715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200" kern="1200" dirty="0">
                    <a:solidFill>
                      <a:schemeClr val="tx1"/>
                    </a:solidFill>
                    <a:effectLst/>
                    <a:latin typeface="Arial" panose="020B0604020202020204" pitchFamily="34" charset="0"/>
                    <a:ea typeface="宋体" panose="02010600030101010101" pitchFamily="2" charset="-122"/>
                    <a:cs typeface="+mn-cs"/>
                  </a:rPr>
                  <a:t>根据微扰理论，把电子能量</a:t>
                </a:r>
                <a14:m>
                  <m:oMath xmlns:m="http://schemas.openxmlformats.org/officeDocument/2006/math">
                    <m:r>
                      <a:rPr lang="zh-CN" altLang="en-US" sz="1200" i="1" kern="1200" smtClean="0">
                        <a:solidFill>
                          <a:schemeClr val="tx1"/>
                        </a:solidFill>
                        <a:latin typeface="Cambria Math" panose="02040503050406030204" pitchFamily="18" charset="0"/>
                        <a:ea typeface="宋体" panose="02010600030101010101" pitchFamily="2" charset="-122"/>
                        <a:cs typeface="+mn-cs"/>
                      </a:rPr>
                      <m:t>𝐸</m:t>
                    </m:r>
                    <m:r>
                      <a:rPr lang="zh-CN" altLang="en-US" sz="1200" i="0" kern="1200">
                        <a:solidFill>
                          <a:schemeClr val="tx1"/>
                        </a:solidFill>
                        <a:latin typeface="Cambria Math" panose="02040503050406030204" pitchFamily="18" charset="0"/>
                        <a:ea typeface="宋体" panose="02010600030101010101" pitchFamily="2" charset="-122"/>
                        <a:cs typeface="+mn-cs"/>
                      </a:rPr>
                      <m:t>(</m:t>
                    </m:r>
                    <m:r>
                      <a:rPr lang="zh-CN" altLang="en-US" sz="1200" i="1" kern="1200">
                        <a:solidFill>
                          <a:schemeClr val="tx1"/>
                        </a:solidFill>
                        <a:latin typeface="Cambria Math" panose="02040503050406030204" pitchFamily="18" charset="0"/>
                        <a:ea typeface="宋体" panose="02010600030101010101" pitchFamily="2" charset="-122"/>
                        <a:cs typeface="+mn-cs"/>
                      </a:rPr>
                      <m:t>𝑘</m:t>
                    </m:r>
                    <m:r>
                      <a:rPr lang="zh-CN" altLang="en-US" sz="1200" i="0" kern="1200">
                        <a:solidFill>
                          <a:schemeClr val="tx1"/>
                        </a:solidFill>
                        <a:latin typeface="Cambria Math" panose="02040503050406030204" pitchFamily="18" charset="0"/>
                        <a:ea typeface="宋体" panose="02010600030101010101" pitchFamily="2" charset="-122"/>
                        <a:cs typeface="+mn-cs"/>
                      </a:rPr>
                      <m:t>)</m:t>
                    </m:r>
                  </m:oMath>
                </a14:m>
                <a:r>
                  <a:rPr lang="zh-CN" altLang="zh-CN" sz="1200" kern="1200" dirty="0">
                    <a:solidFill>
                      <a:schemeClr val="tx1"/>
                    </a:solidFill>
                    <a:effectLst/>
                    <a:latin typeface="Arial" panose="020B0604020202020204" pitchFamily="34" charset="0"/>
                    <a:ea typeface="宋体" panose="02010600030101010101" pitchFamily="2" charset="-122"/>
                    <a:cs typeface="+mn-cs"/>
                  </a:rPr>
                  <a:t>和波函数</a:t>
                </a:r>
                <a14:m>
                  <m:oMath xmlns:m="http://schemas.openxmlformats.org/officeDocument/2006/math">
                    <m:sSub>
                      <m:sSubPr>
                        <m:ctrlPr>
                          <a:rPr lang="zh-CN" altLang="en-US" sz="1200" i="1" kern="1200" smtClean="0">
                            <a:solidFill>
                              <a:schemeClr val="tx1"/>
                            </a:solidFill>
                            <a:latin typeface="Cambria Math" panose="02040503050406030204" pitchFamily="18" charset="0"/>
                            <a:ea typeface="宋体" panose="02010600030101010101" pitchFamily="2" charset="-122"/>
                            <a:cs typeface="+mn-cs"/>
                          </a:rPr>
                        </m:ctrlPr>
                      </m:sSubPr>
                      <m:e>
                        <m:r>
                          <a:rPr lang="zh-CN" altLang="en-US" sz="1200" i="1" kern="1200">
                            <a:solidFill>
                              <a:schemeClr val="tx1"/>
                            </a:solidFill>
                            <a:latin typeface="Cambria Math" panose="02040503050406030204" pitchFamily="18" charset="0"/>
                            <a:ea typeface="宋体" panose="02010600030101010101" pitchFamily="2" charset="-122"/>
                            <a:cs typeface="+mn-cs"/>
                          </a:rPr>
                          <m:t>𝜓</m:t>
                        </m:r>
                      </m:e>
                      <m:sub>
                        <m:r>
                          <a:rPr lang="zh-CN" altLang="en-US" sz="1200" i="1" kern="1200">
                            <a:solidFill>
                              <a:schemeClr val="tx1"/>
                            </a:solidFill>
                            <a:latin typeface="Cambria Math" panose="02040503050406030204" pitchFamily="18" charset="0"/>
                            <a:ea typeface="宋体" panose="02010600030101010101" pitchFamily="2" charset="-122"/>
                            <a:cs typeface="+mn-cs"/>
                          </a:rPr>
                          <m:t>𝑘</m:t>
                        </m:r>
                      </m:sub>
                    </m:sSub>
                  </m:oMath>
                </a14:m>
                <a:r>
                  <a:rPr lang="zh-CN" altLang="zh-CN" sz="1200" kern="1200" dirty="0">
                    <a:solidFill>
                      <a:schemeClr val="tx1"/>
                    </a:solidFill>
                    <a:effectLst/>
                    <a:latin typeface="Arial" panose="020B0604020202020204" pitchFamily="34" charset="0"/>
                    <a:ea typeface="宋体" panose="02010600030101010101" pitchFamily="2" charset="-122"/>
                    <a:cs typeface="+mn-cs"/>
                  </a:rPr>
                  <a:t>分别展开成：</a:t>
                </a:r>
              </a:p>
              <a:p>
                <a:pPr/>
                <a14:m>
                  <m:oMathPara xmlns:m="http://schemas.openxmlformats.org/officeDocument/2006/math">
                    <m:oMathParaPr>
                      <m:jc m:val="centerGroup"/>
                    </m:oMathParaPr>
                    <m:oMath xmlns:m="http://schemas.openxmlformats.org/officeDocument/2006/math">
                      <m:r>
                        <a:rPr lang="zh-CN" altLang="en-US" sz="1200" i="1" kern="1200" smtClean="0">
                          <a:solidFill>
                            <a:schemeClr val="tx1"/>
                          </a:solidFill>
                          <a:latin typeface="Cambria Math" panose="02040503050406030204" pitchFamily="18" charset="0"/>
                          <a:ea typeface="宋体" panose="02010600030101010101" pitchFamily="2" charset="-122"/>
                          <a:cs typeface="+mn-cs"/>
                        </a:rPr>
                        <m:t>𝐸</m:t>
                      </m:r>
                      <m:r>
                        <a:rPr lang="zh-CN" altLang="en-US" sz="1200" i="0" kern="1200">
                          <a:solidFill>
                            <a:schemeClr val="tx1"/>
                          </a:solidFill>
                          <a:latin typeface="Cambria Math" panose="02040503050406030204" pitchFamily="18" charset="0"/>
                          <a:ea typeface="宋体" panose="02010600030101010101" pitchFamily="2" charset="-122"/>
                          <a:cs typeface="+mn-cs"/>
                        </a:rPr>
                        <m:t>(</m:t>
                      </m:r>
                      <m:r>
                        <a:rPr lang="zh-CN" altLang="en-US" sz="1200" i="1" kern="1200">
                          <a:solidFill>
                            <a:schemeClr val="tx1"/>
                          </a:solidFill>
                          <a:latin typeface="Cambria Math" panose="02040503050406030204" pitchFamily="18" charset="0"/>
                          <a:ea typeface="宋体" panose="02010600030101010101" pitchFamily="2" charset="-122"/>
                          <a:cs typeface="+mn-cs"/>
                        </a:rPr>
                        <m:t>𝑘</m:t>
                      </m:r>
                      <m:r>
                        <a:rPr lang="zh-CN" altLang="en-US" sz="1200" i="0" kern="1200">
                          <a:solidFill>
                            <a:schemeClr val="tx1"/>
                          </a:solidFill>
                          <a:latin typeface="Cambria Math" panose="02040503050406030204" pitchFamily="18" charset="0"/>
                          <a:ea typeface="宋体" panose="02010600030101010101" pitchFamily="2" charset="-122"/>
                          <a:cs typeface="+mn-cs"/>
                        </a:rPr>
                        <m:t>)=</m:t>
                      </m:r>
                      <m:sSubSup>
                        <m:sSubSupPr>
                          <m:ctrlPr>
                            <a:rPr lang="zh-CN" altLang="en-US" sz="1200" i="1" kern="1200">
                              <a:solidFill>
                                <a:schemeClr val="tx1"/>
                              </a:solidFill>
                              <a:latin typeface="Cambria Math" panose="02040503050406030204" pitchFamily="18" charset="0"/>
                              <a:ea typeface="宋体" panose="02010600030101010101" pitchFamily="2" charset="-122"/>
                              <a:cs typeface="+mn-cs"/>
                            </a:rPr>
                          </m:ctrlPr>
                        </m:sSubSupPr>
                        <m:e>
                          <m:r>
                            <a:rPr lang="zh-CN" altLang="en-US" sz="1200" i="1" kern="1200">
                              <a:solidFill>
                                <a:schemeClr val="tx1"/>
                              </a:solidFill>
                              <a:latin typeface="Cambria Math" panose="02040503050406030204" pitchFamily="18" charset="0"/>
                              <a:ea typeface="宋体" panose="02010600030101010101" pitchFamily="2" charset="-122"/>
                              <a:cs typeface="+mn-cs"/>
                            </a:rPr>
                            <m:t>𝐸</m:t>
                          </m:r>
                        </m:e>
                        <m:sub>
                          <m:r>
                            <a:rPr lang="zh-CN" altLang="en-US" sz="1200" i="1" kern="1200">
                              <a:solidFill>
                                <a:schemeClr val="tx1"/>
                              </a:solidFill>
                              <a:latin typeface="Cambria Math" panose="02040503050406030204" pitchFamily="18" charset="0"/>
                              <a:ea typeface="宋体" panose="02010600030101010101" pitchFamily="2" charset="-122"/>
                              <a:cs typeface="+mn-cs"/>
                            </a:rPr>
                            <m:t>𝑘</m:t>
                          </m:r>
                        </m:sub>
                        <m:sup>
                          <m:d>
                            <m:dPr>
                              <m:ctrlPr>
                                <a:rPr lang="zh-CN" altLang="en-US" sz="1200" i="1" kern="1200">
                                  <a:solidFill>
                                    <a:schemeClr val="tx1"/>
                                  </a:solidFill>
                                  <a:latin typeface="Cambria Math" panose="02040503050406030204" pitchFamily="18" charset="0"/>
                                  <a:ea typeface="宋体" panose="02010600030101010101" pitchFamily="2" charset="-122"/>
                                  <a:cs typeface="+mn-cs"/>
                                </a:rPr>
                              </m:ctrlPr>
                            </m:dPr>
                            <m:e>
                              <m:r>
                                <a:rPr lang="zh-CN" altLang="en-US" sz="1200" i="0" kern="1200">
                                  <a:solidFill>
                                    <a:schemeClr val="tx1"/>
                                  </a:solidFill>
                                  <a:latin typeface="Cambria Math" panose="02040503050406030204" pitchFamily="18" charset="0"/>
                                  <a:ea typeface="宋体" panose="02010600030101010101" pitchFamily="2" charset="-122"/>
                                  <a:cs typeface="+mn-cs"/>
                                </a:rPr>
                                <m:t>0</m:t>
                              </m:r>
                            </m:e>
                          </m:d>
                        </m:sup>
                      </m:sSubSup>
                      <m:r>
                        <a:rPr lang="zh-CN" altLang="en-US" sz="1200" i="0" kern="1200">
                          <a:solidFill>
                            <a:schemeClr val="tx1"/>
                          </a:solidFill>
                          <a:latin typeface="Cambria Math" panose="02040503050406030204" pitchFamily="18" charset="0"/>
                          <a:ea typeface="宋体" panose="02010600030101010101" pitchFamily="2" charset="-122"/>
                          <a:cs typeface="+mn-cs"/>
                        </a:rPr>
                        <m:t>+</m:t>
                      </m:r>
                      <m:sSubSup>
                        <m:sSubSupPr>
                          <m:ctrlPr>
                            <a:rPr lang="zh-CN" altLang="en-US" sz="1200" i="1" kern="1200">
                              <a:solidFill>
                                <a:schemeClr val="tx1"/>
                              </a:solidFill>
                              <a:latin typeface="Cambria Math" panose="02040503050406030204" pitchFamily="18" charset="0"/>
                              <a:ea typeface="宋体" panose="02010600030101010101" pitchFamily="2" charset="-122"/>
                              <a:cs typeface="+mn-cs"/>
                            </a:rPr>
                          </m:ctrlPr>
                        </m:sSubSupPr>
                        <m:e>
                          <m:r>
                            <a:rPr lang="zh-CN" altLang="en-US" sz="1200" i="1" kern="1200">
                              <a:solidFill>
                                <a:schemeClr val="tx1"/>
                              </a:solidFill>
                              <a:latin typeface="Cambria Math" panose="02040503050406030204" pitchFamily="18" charset="0"/>
                              <a:ea typeface="宋体" panose="02010600030101010101" pitchFamily="2" charset="-122"/>
                              <a:cs typeface="+mn-cs"/>
                            </a:rPr>
                            <m:t>𝐸</m:t>
                          </m:r>
                        </m:e>
                        <m:sub>
                          <m:r>
                            <a:rPr lang="zh-CN" altLang="en-US" sz="1200" i="1" kern="1200">
                              <a:solidFill>
                                <a:schemeClr val="tx1"/>
                              </a:solidFill>
                              <a:latin typeface="Cambria Math" panose="02040503050406030204" pitchFamily="18" charset="0"/>
                              <a:ea typeface="宋体" panose="02010600030101010101" pitchFamily="2" charset="-122"/>
                              <a:cs typeface="+mn-cs"/>
                            </a:rPr>
                            <m:t>𝑘</m:t>
                          </m:r>
                        </m:sub>
                        <m:sup>
                          <m:d>
                            <m:dPr>
                              <m:ctrlPr>
                                <a:rPr lang="zh-CN" altLang="en-US" sz="1200" i="1" kern="1200">
                                  <a:solidFill>
                                    <a:schemeClr val="tx1"/>
                                  </a:solidFill>
                                  <a:latin typeface="Cambria Math" panose="02040503050406030204" pitchFamily="18" charset="0"/>
                                  <a:ea typeface="宋体" panose="02010600030101010101" pitchFamily="2" charset="-122"/>
                                  <a:cs typeface="+mn-cs"/>
                                </a:rPr>
                              </m:ctrlPr>
                            </m:dPr>
                            <m:e>
                              <m:r>
                                <a:rPr lang="zh-CN" altLang="en-US" sz="1200" i="0" kern="1200">
                                  <a:solidFill>
                                    <a:schemeClr val="tx1"/>
                                  </a:solidFill>
                                  <a:latin typeface="Cambria Math" panose="02040503050406030204" pitchFamily="18" charset="0"/>
                                  <a:ea typeface="宋体" panose="02010600030101010101" pitchFamily="2" charset="-122"/>
                                  <a:cs typeface="+mn-cs"/>
                                </a:rPr>
                                <m:t>1</m:t>
                              </m:r>
                            </m:e>
                          </m:d>
                        </m:sup>
                      </m:sSubSup>
                      <m:r>
                        <a:rPr lang="zh-CN" altLang="en-US" sz="1200" i="0" kern="1200">
                          <a:solidFill>
                            <a:schemeClr val="tx1"/>
                          </a:solidFill>
                          <a:latin typeface="Cambria Math" panose="02040503050406030204" pitchFamily="18" charset="0"/>
                          <a:ea typeface="宋体" panose="02010600030101010101" pitchFamily="2" charset="-122"/>
                          <a:cs typeface="+mn-cs"/>
                        </a:rPr>
                        <m:t>+</m:t>
                      </m:r>
                      <m:sSubSup>
                        <m:sSubSupPr>
                          <m:ctrlPr>
                            <a:rPr lang="zh-CN" altLang="en-US" sz="1200" i="1" kern="1200">
                              <a:solidFill>
                                <a:schemeClr val="tx1"/>
                              </a:solidFill>
                              <a:latin typeface="Cambria Math" panose="02040503050406030204" pitchFamily="18" charset="0"/>
                              <a:ea typeface="宋体" panose="02010600030101010101" pitchFamily="2" charset="-122"/>
                              <a:cs typeface="+mn-cs"/>
                            </a:rPr>
                          </m:ctrlPr>
                        </m:sSubSupPr>
                        <m:e>
                          <m:r>
                            <a:rPr lang="zh-CN" altLang="en-US" sz="1200" i="1" kern="1200">
                              <a:solidFill>
                                <a:schemeClr val="tx1"/>
                              </a:solidFill>
                              <a:latin typeface="Cambria Math" panose="02040503050406030204" pitchFamily="18" charset="0"/>
                              <a:ea typeface="宋体" panose="02010600030101010101" pitchFamily="2" charset="-122"/>
                              <a:cs typeface="+mn-cs"/>
                            </a:rPr>
                            <m:t>𝐸</m:t>
                          </m:r>
                        </m:e>
                        <m:sub>
                          <m:r>
                            <a:rPr lang="zh-CN" altLang="en-US" sz="1200" i="1" kern="1200">
                              <a:solidFill>
                                <a:schemeClr val="tx1"/>
                              </a:solidFill>
                              <a:latin typeface="Cambria Math" panose="02040503050406030204" pitchFamily="18" charset="0"/>
                              <a:ea typeface="宋体" panose="02010600030101010101" pitchFamily="2" charset="-122"/>
                              <a:cs typeface="+mn-cs"/>
                            </a:rPr>
                            <m:t>𝑘</m:t>
                          </m:r>
                        </m:sub>
                        <m:sup>
                          <m:d>
                            <m:dPr>
                              <m:ctrlPr>
                                <a:rPr lang="zh-CN" altLang="en-US" sz="1200" i="1" kern="1200">
                                  <a:solidFill>
                                    <a:schemeClr val="tx1"/>
                                  </a:solidFill>
                                  <a:latin typeface="Cambria Math" panose="02040503050406030204" pitchFamily="18" charset="0"/>
                                  <a:ea typeface="宋体" panose="02010600030101010101" pitchFamily="2" charset="-122"/>
                                  <a:cs typeface="+mn-cs"/>
                                </a:rPr>
                              </m:ctrlPr>
                            </m:dPr>
                            <m:e>
                              <m:r>
                                <a:rPr lang="zh-CN" altLang="en-US" sz="1200" i="0" kern="1200">
                                  <a:solidFill>
                                    <a:schemeClr val="tx1"/>
                                  </a:solidFill>
                                  <a:latin typeface="Cambria Math" panose="02040503050406030204" pitchFamily="18" charset="0"/>
                                  <a:ea typeface="宋体" panose="02010600030101010101" pitchFamily="2" charset="-122"/>
                                  <a:cs typeface="+mn-cs"/>
                                </a:rPr>
                                <m:t>2</m:t>
                              </m:r>
                            </m:e>
                          </m:d>
                        </m:sup>
                      </m:sSubSup>
                      <m:r>
                        <a:rPr lang="zh-CN" altLang="en-US" sz="1200" i="0" kern="1200">
                          <a:solidFill>
                            <a:schemeClr val="tx1"/>
                          </a:solidFill>
                          <a:latin typeface="Cambria Math" panose="02040503050406030204" pitchFamily="18" charset="0"/>
                          <a:ea typeface="宋体" panose="02010600030101010101" pitchFamily="2" charset="-122"/>
                          <a:cs typeface="+mn-cs"/>
                        </a:rPr>
                        <m:t>+…</m:t>
                      </m:r>
                    </m:oMath>
                  </m:oMathPara>
                </a14:m>
                <a:endParaRPr lang="en-US" altLang="zh-CN" dirty="0"/>
              </a:p>
              <a:p>
                <a:pPr/>
                <a14:m>
                  <m:oMathPara xmlns:m="http://schemas.openxmlformats.org/officeDocument/2006/math">
                    <m:oMathParaPr>
                      <m:jc m:val="centerGroup"/>
                    </m:oMathParaPr>
                    <m:oMath xmlns:m="http://schemas.openxmlformats.org/officeDocument/2006/math">
                      <m:sSub>
                        <m:sSubPr>
                          <m:ctrlPr>
                            <a:rPr lang="zh-CN" altLang="en-US" sz="1200" i="1" kern="1200" smtClean="0">
                              <a:solidFill>
                                <a:schemeClr val="tx1"/>
                              </a:solidFill>
                              <a:latin typeface="Cambria Math" panose="02040503050406030204" pitchFamily="18" charset="0"/>
                              <a:ea typeface="宋体" panose="02010600030101010101" pitchFamily="2" charset="-122"/>
                              <a:cs typeface="+mn-cs"/>
                            </a:rPr>
                          </m:ctrlPr>
                        </m:sSubPr>
                        <m:e>
                          <m:r>
                            <a:rPr lang="zh-CN" altLang="en-US" sz="1200" i="1" kern="1200">
                              <a:solidFill>
                                <a:schemeClr val="tx1"/>
                              </a:solidFill>
                              <a:latin typeface="Cambria Math" panose="02040503050406030204" pitchFamily="18" charset="0"/>
                              <a:ea typeface="宋体" panose="02010600030101010101" pitchFamily="2" charset="-122"/>
                              <a:cs typeface="+mn-cs"/>
                            </a:rPr>
                            <m:t>𝜓</m:t>
                          </m:r>
                        </m:e>
                        <m:sub>
                          <m:r>
                            <a:rPr lang="zh-CN" altLang="en-US" sz="1200" i="1" kern="1200">
                              <a:solidFill>
                                <a:schemeClr val="tx1"/>
                              </a:solidFill>
                              <a:latin typeface="Cambria Math" panose="02040503050406030204" pitchFamily="18" charset="0"/>
                              <a:ea typeface="宋体" panose="02010600030101010101" pitchFamily="2" charset="-122"/>
                              <a:cs typeface="+mn-cs"/>
                            </a:rPr>
                            <m:t>𝑘</m:t>
                          </m:r>
                        </m:sub>
                      </m:sSub>
                      <m:r>
                        <a:rPr lang="zh-CN" altLang="en-US" sz="1200" i="0" kern="1200">
                          <a:solidFill>
                            <a:schemeClr val="tx1"/>
                          </a:solidFill>
                          <a:latin typeface="Cambria Math" panose="02040503050406030204" pitchFamily="18" charset="0"/>
                          <a:ea typeface="宋体" panose="02010600030101010101" pitchFamily="2" charset="-122"/>
                          <a:cs typeface="+mn-cs"/>
                        </a:rPr>
                        <m:t>=</m:t>
                      </m:r>
                      <m:sSubSup>
                        <m:sSubSupPr>
                          <m:ctrlPr>
                            <a:rPr lang="zh-CN" altLang="en-US" sz="1200" i="1" kern="1200">
                              <a:solidFill>
                                <a:schemeClr val="tx1"/>
                              </a:solidFill>
                              <a:latin typeface="Cambria Math" panose="02040503050406030204" pitchFamily="18" charset="0"/>
                              <a:ea typeface="宋体" panose="02010600030101010101" pitchFamily="2" charset="-122"/>
                              <a:cs typeface="+mn-cs"/>
                            </a:rPr>
                          </m:ctrlPr>
                        </m:sSubSupPr>
                        <m:e>
                          <m:r>
                            <a:rPr lang="zh-CN" altLang="en-US" sz="1200" i="1" kern="1200">
                              <a:solidFill>
                                <a:schemeClr val="tx1"/>
                              </a:solidFill>
                              <a:latin typeface="Cambria Math" panose="02040503050406030204" pitchFamily="18" charset="0"/>
                              <a:ea typeface="宋体" panose="02010600030101010101" pitchFamily="2" charset="-122"/>
                              <a:cs typeface="+mn-cs"/>
                            </a:rPr>
                            <m:t>𝜓</m:t>
                          </m:r>
                        </m:e>
                        <m:sub>
                          <m:r>
                            <a:rPr lang="zh-CN" altLang="en-US" sz="1200" i="1" kern="1200">
                              <a:solidFill>
                                <a:schemeClr val="tx1"/>
                              </a:solidFill>
                              <a:latin typeface="Cambria Math" panose="02040503050406030204" pitchFamily="18" charset="0"/>
                              <a:ea typeface="宋体" panose="02010600030101010101" pitchFamily="2" charset="-122"/>
                              <a:cs typeface="+mn-cs"/>
                            </a:rPr>
                            <m:t>𝑘</m:t>
                          </m:r>
                        </m:sub>
                        <m:sup>
                          <m:d>
                            <m:dPr>
                              <m:ctrlPr>
                                <a:rPr lang="zh-CN" altLang="en-US" sz="1200" i="1" kern="1200">
                                  <a:solidFill>
                                    <a:schemeClr val="tx1"/>
                                  </a:solidFill>
                                  <a:latin typeface="Cambria Math" panose="02040503050406030204" pitchFamily="18" charset="0"/>
                                  <a:ea typeface="宋体" panose="02010600030101010101" pitchFamily="2" charset="-122"/>
                                  <a:cs typeface="+mn-cs"/>
                                </a:rPr>
                              </m:ctrlPr>
                            </m:dPr>
                            <m:e>
                              <m:r>
                                <a:rPr lang="zh-CN" altLang="en-US" sz="1200" i="0" kern="1200">
                                  <a:solidFill>
                                    <a:schemeClr val="tx1"/>
                                  </a:solidFill>
                                  <a:latin typeface="Cambria Math" panose="02040503050406030204" pitchFamily="18" charset="0"/>
                                  <a:ea typeface="宋体" panose="02010600030101010101" pitchFamily="2" charset="-122"/>
                                  <a:cs typeface="+mn-cs"/>
                                </a:rPr>
                                <m:t>0</m:t>
                              </m:r>
                            </m:e>
                          </m:d>
                        </m:sup>
                      </m:sSubSup>
                      <m:r>
                        <a:rPr lang="zh-CN" altLang="en-US" sz="1200" i="0" kern="1200">
                          <a:solidFill>
                            <a:schemeClr val="tx1"/>
                          </a:solidFill>
                          <a:latin typeface="Cambria Math" panose="02040503050406030204" pitchFamily="18" charset="0"/>
                          <a:ea typeface="宋体" panose="02010600030101010101" pitchFamily="2" charset="-122"/>
                          <a:cs typeface="+mn-cs"/>
                        </a:rPr>
                        <m:t>+</m:t>
                      </m:r>
                      <m:sSubSup>
                        <m:sSubSupPr>
                          <m:ctrlPr>
                            <a:rPr lang="zh-CN" altLang="en-US" sz="1200" i="1" kern="1200">
                              <a:solidFill>
                                <a:schemeClr val="tx1"/>
                              </a:solidFill>
                              <a:latin typeface="Cambria Math" panose="02040503050406030204" pitchFamily="18" charset="0"/>
                              <a:ea typeface="宋体" panose="02010600030101010101" pitchFamily="2" charset="-122"/>
                              <a:cs typeface="+mn-cs"/>
                            </a:rPr>
                          </m:ctrlPr>
                        </m:sSubSupPr>
                        <m:e>
                          <m:r>
                            <a:rPr lang="zh-CN" altLang="en-US" sz="1200" i="1" kern="1200">
                              <a:solidFill>
                                <a:schemeClr val="tx1"/>
                              </a:solidFill>
                              <a:latin typeface="Cambria Math" panose="02040503050406030204" pitchFamily="18" charset="0"/>
                              <a:ea typeface="宋体" panose="02010600030101010101" pitchFamily="2" charset="-122"/>
                              <a:cs typeface="+mn-cs"/>
                            </a:rPr>
                            <m:t>𝜓</m:t>
                          </m:r>
                        </m:e>
                        <m:sub>
                          <m:r>
                            <a:rPr lang="zh-CN" altLang="en-US" sz="1200" i="1" kern="1200">
                              <a:solidFill>
                                <a:schemeClr val="tx1"/>
                              </a:solidFill>
                              <a:latin typeface="Cambria Math" panose="02040503050406030204" pitchFamily="18" charset="0"/>
                              <a:ea typeface="宋体" panose="02010600030101010101" pitchFamily="2" charset="-122"/>
                              <a:cs typeface="+mn-cs"/>
                            </a:rPr>
                            <m:t>𝑘</m:t>
                          </m:r>
                        </m:sub>
                        <m:sup>
                          <m:d>
                            <m:dPr>
                              <m:ctrlPr>
                                <a:rPr lang="zh-CN" altLang="en-US" sz="1200" i="1" kern="1200">
                                  <a:solidFill>
                                    <a:schemeClr val="tx1"/>
                                  </a:solidFill>
                                  <a:latin typeface="Cambria Math" panose="02040503050406030204" pitchFamily="18" charset="0"/>
                                  <a:ea typeface="宋体" panose="02010600030101010101" pitchFamily="2" charset="-122"/>
                                  <a:cs typeface="+mn-cs"/>
                                </a:rPr>
                              </m:ctrlPr>
                            </m:dPr>
                            <m:e>
                              <m:r>
                                <a:rPr lang="zh-CN" altLang="en-US" sz="1200" i="0" kern="1200">
                                  <a:solidFill>
                                    <a:schemeClr val="tx1"/>
                                  </a:solidFill>
                                  <a:latin typeface="Cambria Math" panose="02040503050406030204" pitchFamily="18" charset="0"/>
                                  <a:ea typeface="宋体" panose="02010600030101010101" pitchFamily="2" charset="-122"/>
                                  <a:cs typeface="+mn-cs"/>
                                </a:rPr>
                                <m:t>1</m:t>
                              </m:r>
                            </m:e>
                          </m:d>
                        </m:sup>
                      </m:sSubSup>
                      <m:r>
                        <a:rPr lang="zh-CN" altLang="en-US" sz="1200" i="0" kern="1200">
                          <a:solidFill>
                            <a:schemeClr val="tx1"/>
                          </a:solidFill>
                          <a:latin typeface="Cambria Math" panose="02040503050406030204" pitchFamily="18" charset="0"/>
                          <a:ea typeface="宋体" panose="02010600030101010101" pitchFamily="2" charset="-122"/>
                          <a:cs typeface="+mn-cs"/>
                        </a:rPr>
                        <m:t>+</m:t>
                      </m:r>
                      <m:sSubSup>
                        <m:sSubSupPr>
                          <m:ctrlPr>
                            <a:rPr lang="zh-CN" altLang="en-US" sz="1200" i="1" kern="1200">
                              <a:solidFill>
                                <a:schemeClr val="tx1"/>
                              </a:solidFill>
                              <a:latin typeface="Cambria Math" panose="02040503050406030204" pitchFamily="18" charset="0"/>
                              <a:ea typeface="宋体" panose="02010600030101010101" pitchFamily="2" charset="-122"/>
                              <a:cs typeface="+mn-cs"/>
                            </a:rPr>
                          </m:ctrlPr>
                        </m:sSubSupPr>
                        <m:e>
                          <m:r>
                            <a:rPr lang="zh-CN" altLang="en-US" sz="1200" i="1" kern="1200">
                              <a:solidFill>
                                <a:schemeClr val="tx1"/>
                              </a:solidFill>
                              <a:latin typeface="Cambria Math" panose="02040503050406030204" pitchFamily="18" charset="0"/>
                              <a:ea typeface="宋体" panose="02010600030101010101" pitchFamily="2" charset="-122"/>
                              <a:cs typeface="+mn-cs"/>
                            </a:rPr>
                            <m:t>𝜓</m:t>
                          </m:r>
                        </m:e>
                        <m:sub>
                          <m:r>
                            <a:rPr lang="zh-CN" altLang="en-US" sz="1200" i="1" kern="1200">
                              <a:solidFill>
                                <a:schemeClr val="tx1"/>
                              </a:solidFill>
                              <a:latin typeface="Cambria Math" panose="02040503050406030204" pitchFamily="18" charset="0"/>
                              <a:ea typeface="宋体" panose="02010600030101010101" pitchFamily="2" charset="-122"/>
                              <a:cs typeface="+mn-cs"/>
                            </a:rPr>
                            <m:t>𝑘</m:t>
                          </m:r>
                        </m:sub>
                        <m:sup>
                          <m:d>
                            <m:dPr>
                              <m:ctrlPr>
                                <a:rPr lang="zh-CN" altLang="en-US" sz="1200" i="1" kern="1200">
                                  <a:solidFill>
                                    <a:schemeClr val="tx1"/>
                                  </a:solidFill>
                                  <a:latin typeface="Cambria Math" panose="02040503050406030204" pitchFamily="18" charset="0"/>
                                  <a:ea typeface="宋体" panose="02010600030101010101" pitchFamily="2" charset="-122"/>
                                  <a:cs typeface="+mn-cs"/>
                                </a:rPr>
                              </m:ctrlPr>
                            </m:dPr>
                            <m:e>
                              <m:r>
                                <a:rPr lang="zh-CN" altLang="en-US" sz="1200" i="0" kern="1200">
                                  <a:solidFill>
                                    <a:schemeClr val="tx1"/>
                                  </a:solidFill>
                                  <a:latin typeface="Cambria Math" panose="02040503050406030204" pitchFamily="18" charset="0"/>
                                  <a:ea typeface="宋体" panose="02010600030101010101" pitchFamily="2" charset="-122"/>
                                  <a:cs typeface="+mn-cs"/>
                                </a:rPr>
                                <m:t>2</m:t>
                              </m:r>
                            </m:e>
                          </m:d>
                        </m:sup>
                      </m:sSubSup>
                      <m:r>
                        <a:rPr lang="zh-CN" altLang="en-US" sz="1200" i="0" kern="1200">
                          <a:solidFill>
                            <a:schemeClr val="tx1"/>
                          </a:solidFill>
                          <a:latin typeface="Cambria Math" panose="02040503050406030204" pitchFamily="18" charset="0"/>
                          <a:ea typeface="宋体" panose="02010600030101010101" pitchFamily="2" charset="-122"/>
                          <a:cs typeface="+mn-cs"/>
                        </a:rPr>
                        <m:t>+…</m:t>
                      </m:r>
                    </m:oMath>
                  </m:oMathPara>
                </a14:m>
                <a:endParaRPr lang="en-US" altLang="zh-CN"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200" kern="1200" dirty="0">
                    <a:solidFill>
                      <a:schemeClr val="tx1"/>
                    </a:solidFill>
                    <a:effectLst/>
                    <a:latin typeface="Arial" panose="020B0604020202020204" pitchFamily="34" charset="0"/>
                    <a:ea typeface="宋体" panose="02010600030101010101" pitchFamily="2" charset="-122"/>
                    <a:cs typeface="+mn-cs"/>
                  </a:rPr>
                  <a:t>将以上各展开式代入能量本征值方程中，得到各个阶次的微扰方程：</a:t>
                </a:r>
              </a:p>
              <a:p>
                <a:pPr/>
                <a14:m>
                  <m:oMathPara xmlns:m="http://schemas.openxmlformats.org/officeDocument/2006/math">
                    <m:oMathParaPr>
                      <m:jc m:val="centerGroup"/>
                    </m:oMathParaPr>
                    <m:oMath xmlns:m="http://schemas.openxmlformats.org/officeDocument/2006/math">
                      <m:sSub>
                        <m:sSubPr>
                          <m:ctrlPr>
                            <a:rPr lang="zh-CN" altLang="en-US" sz="1200" i="1" kern="1200" smtClean="0">
                              <a:solidFill>
                                <a:schemeClr val="tx1"/>
                              </a:solidFill>
                              <a:latin typeface="Cambria Math" panose="02040503050406030204" pitchFamily="18" charset="0"/>
                              <a:ea typeface="宋体" panose="02010600030101010101" pitchFamily="2" charset="-122"/>
                              <a:cs typeface="+mn-cs"/>
                            </a:rPr>
                          </m:ctrlPr>
                        </m:sSubPr>
                        <m:e>
                          <m:r>
                            <a:rPr lang="zh-CN" altLang="en-US" sz="1200" i="1" kern="1200">
                              <a:solidFill>
                                <a:schemeClr val="tx1"/>
                              </a:solidFill>
                              <a:latin typeface="Cambria Math" panose="02040503050406030204" pitchFamily="18" charset="0"/>
                              <a:ea typeface="宋体" panose="02010600030101010101" pitchFamily="2" charset="-122"/>
                              <a:cs typeface="+mn-cs"/>
                            </a:rPr>
                            <m:t>𝐻</m:t>
                          </m:r>
                        </m:e>
                        <m:sub>
                          <m:r>
                            <a:rPr lang="zh-CN" altLang="en-US" sz="1200" i="0" kern="1200">
                              <a:solidFill>
                                <a:schemeClr val="tx1"/>
                              </a:solidFill>
                              <a:latin typeface="Cambria Math" panose="02040503050406030204" pitchFamily="18" charset="0"/>
                              <a:ea typeface="宋体" panose="02010600030101010101" pitchFamily="2" charset="-122"/>
                              <a:cs typeface="+mn-cs"/>
                            </a:rPr>
                            <m:t>0</m:t>
                          </m:r>
                        </m:sub>
                      </m:sSub>
                      <m:sSubSup>
                        <m:sSubSupPr>
                          <m:ctrlPr>
                            <a:rPr lang="zh-CN" altLang="en-US" sz="1200" i="1" kern="1200">
                              <a:solidFill>
                                <a:schemeClr val="tx1"/>
                              </a:solidFill>
                              <a:latin typeface="Cambria Math" panose="02040503050406030204" pitchFamily="18" charset="0"/>
                              <a:ea typeface="宋体" panose="02010600030101010101" pitchFamily="2" charset="-122"/>
                              <a:cs typeface="+mn-cs"/>
                            </a:rPr>
                          </m:ctrlPr>
                        </m:sSubSupPr>
                        <m:e>
                          <m:r>
                            <a:rPr lang="zh-CN" altLang="en-US" sz="1200" i="1" kern="1200">
                              <a:solidFill>
                                <a:schemeClr val="tx1"/>
                              </a:solidFill>
                              <a:latin typeface="Cambria Math" panose="02040503050406030204" pitchFamily="18" charset="0"/>
                              <a:ea typeface="宋体" panose="02010600030101010101" pitchFamily="2" charset="-122"/>
                              <a:cs typeface="+mn-cs"/>
                            </a:rPr>
                            <m:t>𝜓</m:t>
                          </m:r>
                        </m:e>
                        <m:sub>
                          <m:r>
                            <a:rPr lang="zh-CN" altLang="en-US" sz="1200" i="1" kern="1200">
                              <a:solidFill>
                                <a:schemeClr val="tx1"/>
                              </a:solidFill>
                              <a:latin typeface="Cambria Math" panose="02040503050406030204" pitchFamily="18" charset="0"/>
                              <a:ea typeface="宋体" panose="02010600030101010101" pitchFamily="2" charset="-122"/>
                              <a:cs typeface="+mn-cs"/>
                            </a:rPr>
                            <m:t>𝑘</m:t>
                          </m:r>
                        </m:sub>
                        <m:sup>
                          <m:d>
                            <m:dPr>
                              <m:ctrlPr>
                                <a:rPr lang="zh-CN" altLang="en-US" sz="1200" i="1" kern="1200">
                                  <a:solidFill>
                                    <a:schemeClr val="tx1"/>
                                  </a:solidFill>
                                  <a:latin typeface="Cambria Math" panose="02040503050406030204" pitchFamily="18" charset="0"/>
                                  <a:ea typeface="宋体" panose="02010600030101010101" pitchFamily="2" charset="-122"/>
                                  <a:cs typeface="+mn-cs"/>
                                </a:rPr>
                              </m:ctrlPr>
                            </m:dPr>
                            <m:e>
                              <m:r>
                                <a:rPr lang="zh-CN" altLang="en-US" sz="1200" i="0" kern="1200">
                                  <a:solidFill>
                                    <a:schemeClr val="tx1"/>
                                  </a:solidFill>
                                  <a:latin typeface="Cambria Math" panose="02040503050406030204" pitchFamily="18" charset="0"/>
                                  <a:ea typeface="宋体" panose="02010600030101010101" pitchFamily="2" charset="-122"/>
                                  <a:cs typeface="+mn-cs"/>
                                </a:rPr>
                                <m:t>0</m:t>
                              </m:r>
                            </m:e>
                          </m:d>
                        </m:sup>
                      </m:sSubSup>
                      <m:r>
                        <a:rPr lang="zh-CN" altLang="en-US" sz="1200" i="0" kern="1200">
                          <a:solidFill>
                            <a:schemeClr val="tx1"/>
                          </a:solidFill>
                          <a:latin typeface="Cambria Math" panose="02040503050406030204" pitchFamily="18" charset="0"/>
                          <a:ea typeface="宋体" panose="02010600030101010101" pitchFamily="2" charset="-122"/>
                          <a:cs typeface="+mn-cs"/>
                        </a:rPr>
                        <m:t>=</m:t>
                      </m:r>
                      <m:sSubSup>
                        <m:sSubSupPr>
                          <m:ctrlPr>
                            <a:rPr lang="zh-CN" altLang="en-US" sz="1200" i="1" kern="1200">
                              <a:solidFill>
                                <a:schemeClr val="tx1"/>
                              </a:solidFill>
                              <a:latin typeface="Cambria Math" panose="02040503050406030204" pitchFamily="18" charset="0"/>
                              <a:ea typeface="宋体" panose="02010600030101010101" pitchFamily="2" charset="-122"/>
                              <a:cs typeface="+mn-cs"/>
                            </a:rPr>
                          </m:ctrlPr>
                        </m:sSubSupPr>
                        <m:e>
                          <m:r>
                            <a:rPr lang="zh-CN" altLang="en-US" sz="1200" i="1" kern="1200">
                              <a:solidFill>
                                <a:schemeClr val="tx1"/>
                              </a:solidFill>
                              <a:latin typeface="Cambria Math" panose="02040503050406030204" pitchFamily="18" charset="0"/>
                              <a:ea typeface="宋体" panose="02010600030101010101" pitchFamily="2" charset="-122"/>
                              <a:cs typeface="+mn-cs"/>
                            </a:rPr>
                            <m:t>𝐸</m:t>
                          </m:r>
                        </m:e>
                        <m:sub>
                          <m:r>
                            <a:rPr lang="zh-CN" altLang="en-US" sz="1200" i="1" kern="1200">
                              <a:solidFill>
                                <a:schemeClr val="tx1"/>
                              </a:solidFill>
                              <a:latin typeface="Cambria Math" panose="02040503050406030204" pitchFamily="18" charset="0"/>
                              <a:ea typeface="宋体" panose="02010600030101010101" pitchFamily="2" charset="-122"/>
                              <a:cs typeface="+mn-cs"/>
                            </a:rPr>
                            <m:t>𝑘</m:t>
                          </m:r>
                        </m:sub>
                        <m:sup>
                          <m:d>
                            <m:dPr>
                              <m:ctrlPr>
                                <a:rPr lang="zh-CN" altLang="en-US" sz="1200" i="1" kern="1200">
                                  <a:solidFill>
                                    <a:schemeClr val="tx1"/>
                                  </a:solidFill>
                                  <a:latin typeface="Cambria Math" panose="02040503050406030204" pitchFamily="18" charset="0"/>
                                  <a:ea typeface="宋体" panose="02010600030101010101" pitchFamily="2" charset="-122"/>
                                  <a:cs typeface="+mn-cs"/>
                                </a:rPr>
                              </m:ctrlPr>
                            </m:dPr>
                            <m:e>
                              <m:r>
                                <a:rPr lang="zh-CN" altLang="en-US" sz="1200" i="0" kern="1200">
                                  <a:solidFill>
                                    <a:schemeClr val="tx1"/>
                                  </a:solidFill>
                                  <a:latin typeface="Cambria Math" panose="02040503050406030204" pitchFamily="18" charset="0"/>
                                  <a:ea typeface="宋体" panose="02010600030101010101" pitchFamily="2" charset="-122"/>
                                  <a:cs typeface="+mn-cs"/>
                                </a:rPr>
                                <m:t>0</m:t>
                              </m:r>
                            </m:e>
                          </m:d>
                        </m:sup>
                      </m:sSubSup>
                      <m:sSubSup>
                        <m:sSubSupPr>
                          <m:ctrlPr>
                            <a:rPr lang="zh-CN" altLang="en-US" sz="1200" i="1" kern="1200">
                              <a:solidFill>
                                <a:schemeClr val="tx1"/>
                              </a:solidFill>
                              <a:latin typeface="Cambria Math" panose="02040503050406030204" pitchFamily="18" charset="0"/>
                              <a:ea typeface="宋体" panose="02010600030101010101" pitchFamily="2" charset="-122"/>
                              <a:cs typeface="+mn-cs"/>
                            </a:rPr>
                          </m:ctrlPr>
                        </m:sSubSupPr>
                        <m:e>
                          <m:r>
                            <a:rPr lang="zh-CN" altLang="en-US" sz="1200" i="1" kern="1200">
                              <a:solidFill>
                                <a:schemeClr val="tx1"/>
                              </a:solidFill>
                              <a:latin typeface="Cambria Math" panose="02040503050406030204" pitchFamily="18" charset="0"/>
                              <a:ea typeface="宋体" panose="02010600030101010101" pitchFamily="2" charset="-122"/>
                              <a:cs typeface="+mn-cs"/>
                            </a:rPr>
                            <m:t>𝜓</m:t>
                          </m:r>
                        </m:e>
                        <m:sub>
                          <m:r>
                            <a:rPr lang="zh-CN" altLang="en-US" sz="1200" i="1" kern="1200">
                              <a:solidFill>
                                <a:schemeClr val="tx1"/>
                              </a:solidFill>
                              <a:latin typeface="Cambria Math" panose="02040503050406030204" pitchFamily="18" charset="0"/>
                              <a:ea typeface="宋体" panose="02010600030101010101" pitchFamily="2" charset="-122"/>
                              <a:cs typeface="+mn-cs"/>
                            </a:rPr>
                            <m:t>𝑘</m:t>
                          </m:r>
                        </m:sub>
                        <m:sup>
                          <m:d>
                            <m:dPr>
                              <m:ctrlPr>
                                <a:rPr lang="zh-CN" altLang="en-US" sz="1200" i="1" kern="1200">
                                  <a:solidFill>
                                    <a:schemeClr val="tx1"/>
                                  </a:solidFill>
                                  <a:latin typeface="Cambria Math" panose="02040503050406030204" pitchFamily="18" charset="0"/>
                                  <a:ea typeface="宋体" panose="02010600030101010101" pitchFamily="2" charset="-122"/>
                                  <a:cs typeface="+mn-cs"/>
                                </a:rPr>
                              </m:ctrlPr>
                            </m:dPr>
                            <m:e>
                              <m:r>
                                <a:rPr lang="zh-CN" altLang="en-US" sz="1200" i="0" kern="1200">
                                  <a:solidFill>
                                    <a:schemeClr val="tx1"/>
                                  </a:solidFill>
                                  <a:latin typeface="Cambria Math" panose="02040503050406030204" pitchFamily="18" charset="0"/>
                                  <a:ea typeface="宋体" panose="02010600030101010101" pitchFamily="2" charset="-122"/>
                                  <a:cs typeface="+mn-cs"/>
                                </a:rPr>
                                <m:t>0</m:t>
                              </m:r>
                            </m:e>
                          </m:d>
                        </m:sup>
                      </m:sSubSup>
                      <m:m>
                        <m:mPr>
                          <m:plcHide m:val="on"/>
                          <m:mcs>
                            <m:mc>
                              <m:mcPr>
                                <m:count m:val="2"/>
                                <m:mcJc m:val="center"/>
                              </m:mcPr>
                            </m:mc>
                          </m:mcs>
                          <m:ctrlPr>
                            <a:rPr lang="zh-CN" altLang="en-US" sz="1200" i="1" kern="1200">
                              <a:solidFill>
                                <a:schemeClr val="tx1"/>
                              </a:solidFill>
                              <a:latin typeface="Cambria Math" panose="02040503050406030204" pitchFamily="18" charset="0"/>
                              <a:ea typeface="宋体" panose="02010600030101010101" pitchFamily="2" charset="-122"/>
                              <a:cs typeface="+mn-cs"/>
                            </a:rPr>
                          </m:ctrlPr>
                        </m:mPr>
                        <m:mr>
                          <m:e/>
                          <m:e/>
                        </m:mr>
                      </m:m>
                      <m:m>
                        <m:mPr>
                          <m:plcHide m:val="on"/>
                          <m:mcs>
                            <m:mc>
                              <m:mcPr>
                                <m:count m:val="2"/>
                                <m:mcJc m:val="center"/>
                              </m:mcPr>
                            </m:mc>
                          </m:mcs>
                          <m:ctrlPr>
                            <a:rPr lang="zh-CN" altLang="en-US" sz="1200" i="1" kern="1200">
                              <a:solidFill>
                                <a:schemeClr val="tx1"/>
                              </a:solidFill>
                              <a:latin typeface="Cambria Math" panose="02040503050406030204" pitchFamily="18" charset="0"/>
                              <a:ea typeface="宋体" panose="02010600030101010101" pitchFamily="2" charset="-122"/>
                              <a:cs typeface="+mn-cs"/>
                            </a:rPr>
                          </m:ctrlPr>
                        </m:mPr>
                        <m:mr>
                          <m:e/>
                          <m:e/>
                        </m:mr>
                      </m:m>
                      <m:m>
                        <m:mPr>
                          <m:plcHide m:val="on"/>
                          <m:mcs>
                            <m:mc>
                              <m:mcPr>
                                <m:count m:val="2"/>
                                <m:mcJc m:val="center"/>
                              </m:mcPr>
                            </m:mc>
                          </m:mcs>
                          <m:ctrlPr>
                            <a:rPr lang="zh-CN" altLang="en-US" sz="1200" i="1" kern="1200">
                              <a:solidFill>
                                <a:schemeClr val="tx1"/>
                              </a:solidFill>
                              <a:latin typeface="Cambria Math" panose="02040503050406030204" pitchFamily="18" charset="0"/>
                              <a:ea typeface="宋体" panose="02010600030101010101" pitchFamily="2" charset="-122"/>
                              <a:cs typeface="+mn-cs"/>
                            </a:rPr>
                          </m:ctrlPr>
                        </m:mPr>
                        <m:mr>
                          <m:e/>
                          <m:e/>
                        </m:mr>
                      </m:m>
                      <m:m>
                        <m:mPr>
                          <m:plcHide m:val="on"/>
                          <m:mcs>
                            <m:mc>
                              <m:mcPr>
                                <m:count m:val="2"/>
                                <m:mcJc m:val="center"/>
                              </m:mcPr>
                            </m:mc>
                          </m:mcs>
                          <m:ctrlPr>
                            <a:rPr lang="zh-CN" altLang="en-US" sz="1200" i="1" kern="1200">
                              <a:solidFill>
                                <a:schemeClr val="tx1"/>
                              </a:solidFill>
                              <a:latin typeface="Cambria Math" panose="02040503050406030204" pitchFamily="18" charset="0"/>
                              <a:ea typeface="宋体" panose="02010600030101010101" pitchFamily="2" charset="-122"/>
                              <a:cs typeface="+mn-cs"/>
                            </a:rPr>
                          </m:ctrlPr>
                        </m:mPr>
                        <m:mr>
                          <m:e>
                            <m:m>
                              <m:mPr>
                                <m:plcHide m:val="on"/>
                                <m:mcs>
                                  <m:mc>
                                    <m:mcPr>
                                      <m:count m:val="2"/>
                                      <m:mcJc m:val="center"/>
                                    </m:mcPr>
                                  </m:mc>
                                </m:mcs>
                                <m:ctrlPr>
                                  <a:rPr lang="zh-CN" altLang="en-US" sz="1200" i="1" kern="1200">
                                    <a:solidFill>
                                      <a:schemeClr val="tx1"/>
                                    </a:solidFill>
                                    <a:latin typeface="Cambria Math" panose="02040503050406030204" pitchFamily="18" charset="0"/>
                                    <a:ea typeface="宋体" panose="02010600030101010101" pitchFamily="2" charset="-122"/>
                                    <a:cs typeface="+mn-cs"/>
                                  </a:rPr>
                                </m:ctrlPr>
                              </m:mPr>
                              <m:mr>
                                <m:e/>
                                <m:e/>
                              </m:mr>
                            </m:m>
                          </m:e>
                          <m:e/>
                        </m:mr>
                      </m:m>
                      <m:m>
                        <m:mPr>
                          <m:plcHide m:val="on"/>
                          <m:mcs>
                            <m:mc>
                              <m:mcPr>
                                <m:count m:val="2"/>
                                <m:mcJc m:val="center"/>
                              </m:mcPr>
                            </m:mc>
                          </m:mcs>
                          <m:ctrlPr>
                            <a:rPr lang="zh-CN" altLang="en-US" sz="1200" i="1" kern="1200">
                              <a:solidFill>
                                <a:schemeClr val="tx1"/>
                              </a:solidFill>
                              <a:latin typeface="Cambria Math" panose="02040503050406030204" pitchFamily="18" charset="0"/>
                              <a:ea typeface="宋体" panose="02010600030101010101" pitchFamily="2" charset="-122"/>
                              <a:cs typeface="+mn-cs"/>
                            </a:rPr>
                          </m:ctrlPr>
                        </m:mPr>
                        <m:mr>
                          <m:e/>
                          <m:e/>
                        </m:mr>
                      </m:m>
                      <m:m>
                        <m:mPr>
                          <m:plcHide m:val="on"/>
                          <m:mcs>
                            <m:mc>
                              <m:mcPr>
                                <m:count m:val="2"/>
                                <m:mcJc m:val="center"/>
                              </m:mcPr>
                            </m:mc>
                          </m:mcs>
                          <m:ctrlPr>
                            <a:rPr lang="zh-CN" altLang="en-US" sz="1200" i="1" kern="1200">
                              <a:solidFill>
                                <a:schemeClr val="tx1"/>
                              </a:solidFill>
                              <a:latin typeface="Cambria Math" panose="02040503050406030204" pitchFamily="18" charset="0"/>
                              <a:ea typeface="宋体" panose="02010600030101010101" pitchFamily="2" charset="-122"/>
                              <a:cs typeface="+mn-cs"/>
                            </a:rPr>
                          </m:ctrlPr>
                        </m:mPr>
                        <m:mr>
                          <m:e/>
                          <m:e/>
                        </m:mr>
                      </m:m>
                      <m:r>
                        <m:rPr>
                          <m:nor/>
                        </m:rPr>
                        <a:rPr lang="zh-CN" altLang="en-US" sz="1200" i="1" kern="1200">
                          <a:solidFill>
                            <a:schemeClr val="tx1"/>
                          </a:solidFill>
                          <a:latin typeface="Arial" panose="020B0604020202020204" pitchFamily="34" charset="0"/>
                          <a:ea typeface="宋体" panose="02010600030101010101" pitchFamily="2" charset="-122"/>
                          <a:cs typeface="+mn-cs"/>
                        </a:rPr>
                        <m:t> </m:t>
                      </m:r>
                      <m:r>
                        <a:rPr lang="zh-CN" altLang="en-US" sz="1200" i="0" kern="1200">
                          <a:solidFill>
                            <a:schemeClr val="tx1"/>
                          </a:solidFill>
                          <a:latin typeface="Cambria Math" panose="02040503050406030204" pitchFamily="18" charset="0"/>
                          <a:ea typeface="宋体" panose="02010600030101010101" pitchFamily="2" charset="-122"/>
                          <a:cs typeface="+mn-cs"/>
                        </a:rPr>
                        <m:t>——</m:t>
                      </m:r>
                      <m:r>
                        <a:rPr lang="zh-CN" altLang="en-US" sz="1200" i="0" kern="1200">
                          <a:solidFill>
                            <a:schemeClr val="tx1"/>
                          </a:solidFill>
                          <a:latin typeface="Cambria Math" panose="02040503050406030204" pitchFamily="18" charset="0"/>
                          <a:ea typeface="宋体" panose="02010600030101010101" pitchFamily="2" charset="-122"/>
                          <a:cs typeface="+mn-cs"/>
                        </a:rPr>
                        <m:t>零阶微扰方程</m:t>
                      </m:r>
                    </m:oMath>
                  </m:oMathPara>
                </a14:m>
                <a:endParaRPr lang="en-US" altLang="zh-CN" dirty="0"/>
              </a:p>
              <a:p>
                <a:pPr/>
                <a14:m>
                  <m:oMathPara xmlns:m="http://schemas.openxmlformats.org/officeDocument/2006/math">
                    <m:oMathParaPr>
                      <m:jc m:val="centerGroup"/>
                    </m:oMathParaPr>
                    <m:oMath xmlns:m="http://schemas.openxmlformats.org/officeDocument/2006/math">
                      <m:sSub>
                        <m:sSubPr>
                          <m:ctrlPr>
                            <a:rPr lang="zh-CN" altLang="en-US" sz="1200" i="1" kern="1200" smtClean="0">
                              <a:solidFill>
                                <a:schemeClr val="tx1"/>
                              </a:solidFill>
                              <a:latin typeface="Cambria Math" panose="02040503050406030204" pitchFamily="18" charset="0"/>
                              <a:ea typeface="宋体" panose="02010600030101010101" pitchFamily="2" charset="-122"/>
                              <a:cs typeface="+mn-cs"/>
                            </a:rPr>
                          </m:ctrlPr>
                        </m:sSubPr>
                        <m:e>
                          <m:r>
                            <a:rPr lang="zh-CN" altLang="en-US" sz="1200" i="1" kern="1200">
                              <a:solidFill>
                                <a:schemeClr val="tx1"/>
                              </a:solidFill>
                              <a:latin typeface="Cambria Math" panose="02040503050406030204" pitchFamily="18" charset="0"/>
                              <a:ea typeface="宋体" panose="02010600030101010101" pitchFamily="2" charset="-122"/>
                              <a:cs typeface="+mn-cs"/>
                            </a:rPr>
                            <m:t>𝐻</m:t>
                          </m:r>
                        </m:e>
                        <m:sub>
                          <m:r>
                            <a:rPr lang="zh-CN" altLang="en-US" sz="1200" i="0" kern="1200">
                              <a:solidFill>
                                <a:schemeClr val="tx1"/>
                              </a:solidFill>
                              <a:latin typeface="Cambria Math" panose="02040503050406030204" pitchFamily="18" charset="0"/>
                              <a:ea typeface="宋体" panose="02010600030101010101" pitchFamily="2" charset="-122"/>
                              <a:cs typeface="+mn-cs"/>
                            </a:rPr>
                            <m:t>0</m:t>
                          </m:r>
                        </m:sub>
                      </m:sSub>
                      <m:sSubSup>
                        <m:sSubSupPr>
                          <m:ctrlPr>
                            <a:rPr lang="zh-CN" altLang="en-US" sz="1200" i="1" kern="1200">
                              <a:solidFill>
                                <a:schemeClr val="tx1"/>
                              </a:solidFill>
                              <a:latin typeface="Cambria Math" panose="02040503050406030204" pitchFamily="18" charset="0"/>
                              <a:ea typeface="宋体" panose="02010600030101010101" pitchFamily="2" charset="-122"/>
                              <a:cs typeface="+mn-cs"/>
                            </a:rPr>
                          </m:ctrlPr>
                        </m:sSubSupPr>
                        <m:e>
                          <m:r>
                            <a:rPr lang="zh-CN" altLang="en-US" sz="1200" i="1" kern="1200">
                              <a:solidFill>
                                <a:schemeClr val="tx1"/>
                              </a:solidFill>
                              <a:latin typeface="Cambria Math" panose="02040503050406030204" pitchFamily="18" charset="0"/>
                              <a:ea typeface="宋体" panose="02010600030101010101" pitchFamily="2" charset="-122"/>
                              <a:cs typeface="+mn-cs"/>
                            </a:rPr>
                            <m:t>𝜓</m:t>
                          </m:r>
                        </m:e>
                        <m:sub>
                          <m:r>
                            <a:rPr lang="zh-CN" altLang="en-US" sz="1200" i="1" kern="1200">
                              <a:solidFill>
                                <a:schemeClr val="tx1"/>
                              </a:solidFill>
                              <a:latin typeface="Cambria Math" panose="02040503050406030204" pitchFamily="18" charset="0"/>
                              <a:ea typeface="宋体" panose="02010600030101010101" pitchFamily="2" charset="-122"/>
                              <a:cs typeface="+mn-cs"/>
                            </a:rPr>
                            <m:t>𝑘</m:t>
                          </m:r>
                        </m:sub>
                        <m:sup>
                          <m:d>
                            <m:dPr>
                              <m:ctrlPr>
                                <a:rPr lang="zh-CN" altLang="en-US" sz="1200" i="1" kern="1200">
                                  <a:solidFill>
                                    <a:schemeClr val="tx1"/>
                                  </a:solidFill>
                                  <a:latin typeface="Cambria Math" panose="02040503050406030204" pitchFamily="18" charset="0"/>
                                  <a:ea typeface="宋体" panose="02010600030101010101" pitchFamily="2" charset="-122"/>
                                  <a:cs typeface="+mn-cs"/>
                                </a:rPr>
                              </m:ctrlPr>
                            </m:dPr>
                            <m:e>
                              <m:r>
                                <a:rPr lang="zh-CN" altLang="en-US" sz="1200" i="0" kern="1200">
                                  <a:solidFill>
                                    <a:schemeClr val="tx1"/>
                                  </a:solidFill>
                                  <a:latin typeface="Cambria Math" panose="02040503050406030204" pitchFamily="18" charset="0"/>
                                  <a:ea typeface="宋体" panose="02010600030101010101" pitchFamily="2" charset="-122"/>
                                  <a:cs typeface="+mn-cs"/>
                                </a:rPr>
                                <m:t>1</m:t>
                              </m:r>
                            </m:e>
                          </m:d>
                        </m:sup>
                      </m:sSubSup>
                      <m:r>
                        <a:rPr lang="zh-CN" altLang="en-US" sz="1200" i="0" kern="1200">
                          <a:solidFill>
                            <a:schemeClr val="tx1"/>
                          </a:solidFill>
                          <a:latin typeface="Cambria Math" panose="02040503050406030204" pitchFamily="18" charset="0"/>
                          <a:ea typeface="宋体" panose="02010600030101010101" pitchFamily="2" charset="-122"/>
                          <a:cs typeface="+mn-cs"/>
                        </a:rPr>
                        <m:t>+</m:t>
                      </m:r>
                      <m:sSup>
                        <m:sSupPr>
                          <m:ctrlPr>
                            <a:rPr lang="zh-CN" altLang="en-US" sz="1200" i="1" kern="1200">
                              <a:solidFill>
                                <a:schemeClr val="tx1"/>
                              </a:solidFill>
                              <a:latin typeface="Cambria Math" panose="02040503050406030204" pitchFamily="18" charset="0"/>
                              <a:ea typeface="宋体" panose="02010600030101010101" pitchFamily="2" charset="-122"/>
                              <a:cs typeface="+mn-cs"/>
                            </a:rPr>
                          </m:ctrlPr>
                        </m:sSupPr>
                        <m:e>
                          <m:r>
                            <a:rPr lang="zh-CN" altLang="en-US" sz="1200" i="1" kern="1200">
                              <a:solidFill>
                                <a:schemeClr val="tx1"/>
                              </a:solidFill>
                              <a:latin typeface="Cambria Math" panose="02040503050406030204" pitchFamily="18" charset="0"/>
                              <a:ea typeface="宋体" panose="02010600030101010101" pitchFamily="2" charset="-122"/>
                              <a:cs typeface="+mn-cs"/>
                            </a:rPr>
                            <m:t>𝐻</m:t>
                          </m:r>
                        </m:e>
                        <m:sup>
                          <m:r>
                            <a:rPr lang="zh-CN" altLang="en-US" sz="1200" i="0" kern="1200">
                              <a:solidFill>
                                <a:schemeClr val="tx1"/>
                              </a:solidFill>
                              <a:latin typeface="Cambria Math" panose="02040503050406030204" pitchFamily="18" charset="0"/>
                              <a:ea typeface="宋体" panose="02010600030101010101" pitchFamily="2" charset="-122"/>
                              <a:cs typeface="+mn-cs"/>
                            </a:rPr>
                            <m:t>′</m:t>
                          </m:r>
                        </m:sup>
                      </m:sSup>
                      <m:sSubSup>
                        <m:sSubSupPr>
                          <m:ctrlPr>
                            <a:rPr lang="zh-CN" altLang="en-US" sz="1200" i="1" kern="1200">
                              <a:solidFill>
                                <a:schemeClr val="tx1"/>
                              </a:solidFill>
                              <a:latin typeface="Cambria Math" panose="02040503050406030204" pitchFamily="18" charset="0"/>
                              <a:ea typeface="宋体" panose="02010600030101010101" pitchFamily="2" charset="-122"/>
                              <a:cs typeface="+mn-cs"/>
                            </a:rPr>
                          </m:ctrlPr>
                        </m:sSubSupPr>
                        <m:e>
                          <m:r>
                            <a:rPr lang="zh-CN" altLang="en-US" sz="1200" i="1" kern="1200">
                              <a:solidFill>
                                <a:schemeClr val="tx1"/>
                              </a:solidFill>
                              <a:latin typeface="Cambria Math" panose="02040503050406030204" pitchFamily="18" charset="0"/>
                              <a:ea typeface="宋体" panose="02010600030101010101" pitchFamily="2" charset="-122"/>
                              <a:cs typeface="+mn-cs"/>
                            </a:rPr>
                            <m:t>𝜓</m:t>
                          </m:r>
                        </m:e>
                        <m:sub>
                          <m:r>
                            <a:rPr lang="zh-CN" altLang="en-US" sz="1200" i="1" kern="1200">
                              <a:solidFill>
                                <a:schemeClr val="tx1"/>
                              </a:solidFill>
                              <a:latin typeface="Cambria Math" panose="02040503050406030204" pitchFamily="18" charset="0"/>
                              <a:ea typeface="宋体" panose="02010600030101010101" pitchFamily="2" charset="-122"/>
                              <a:cs typeface="+mn-cs"/>
                            </a:rPr>
                            <m:t>𝑘</m:t>
                          </m:r>
                        </m:sub>
                        <m:sup>
                          <m:d>
                            <m:dPr>
                              <m:ctrlPr>
                                <a:rPr lang="zh-CN" altLang="en-US" sz="1200" i="1" kern="1200">
                                  <a:solidFill>
                                    <a:schemeClr val="tx1"/>
                                  </a:solidFill>
                                  <a:latin typeface="Cambria Math" panose="02040503050406030204" pitchFamily="18" charset="0"/>
                                  <a:ea typeface="宋体" panose="02010600030101010101" pitchFamily="2" charset="-122"/>
                                  <a:cs typeface="+mn-cs"/>
                                </a:rPr>
                              </m:ctrlPr>
                            </m:dPr>
                            <m:e>
                              <m:r>
                                <a:rPr lang="zh-CN" altLang="en-US" sz="1200" i="0" kern="1200">
                                  <a:solidFill>
                                    <a:schemeClr val="tx1"/>
                                  </a:solidFill>
                                  <a:latin typeface="Cambria Math" panose="02040503050406030204" pitchFamily="18" charset="0"/>
                                  <a:ea typeface="宋体" panose="02010600030101010101" pitchFamily="2" charset="-122"/>
                                  <a:cs typeface="+mn-cs"/>
                                </a:rPr>
                                <m:t>0</m:t>
                              </m:r>
                            </m:e>
                          </m:d>
                        </m:sup>
                      </m:sSubSup>
                      <m:r>
                        <a:rPr lang="zh-CN" altLang="en-US" sz="1200" i="0" kern="1200">
                          <a:solidFill>
                            <a:schemeClr val="tx1"/>
                          </a:solidFill>
                          <a:latin typeface="Cambria Math" panose="02040503050406030204" pitchFamily="18" charset="0"/>
                          <a:ea typeface="宋体" panose="02010600030101010101" pitchFamily="2" charset="-122"/>
                          <a:cs typeface="+mn-cs"/>
                        </a:rPr>
                        <m:t>=</m:t>
                      </m:r>
                      <m:sSubSup>
                        <m:sSubSupPr>
                          <m:ctrlPr>
                            <a:rPr lang="zh-CN" altLang="en-US" sz="1200" i="1" kern="1200">
                              <a:solidFill>
                                <a:schemeClr val="tx1"/>
                              </a:solidFill>
                              <a:latin typeface="Cambria Math" panose="02040503050406030204" pitchFamily="18" charset="0"/>
                              <a:ea typeface="宋体" panose="02010600030101010101" pitchFamily="2" charset="-122"/>
                              <a:cs typeface="+mn-cs"/>
                            </a:rPr>
                          </m:ctrlPr>
                        </m:sSubSupPr>
                        <m:e>
                          <m:r>
                            <a:rPr lang="zh-CN" altLang="en-US" sz="1200" i="1" kern="1200">
                              <a:solidFill>
                                <a:schemeClr val="tx1"/>
                              </a:solidFill>
                              <a:latin typeface="Cambria Math" panose="02040503050406030204" pitchFamily="18" charset="0"/>
                              <a:ea typeface="宋体" panose="02010600030101010101" pitchFamily="2" charset="-122"/>
                              <a:cs typeface="+mn-cs"/>
                            </a:rPr>
                            <m:t>𝐸</m:t>
                          </m:r>
                        </m:e>
                        <m:sub>
                          <m:r>
                            <a:rPr lang="zh-CN" altLang="en-US" sz="1200" i="1" kern="1200">
                              <a:solidFill>
                                <a:schemeClr val="tx1"/>
                              </a:solidFill>
                              <a:latin typeface="Cambria Math" panose="02040503050406030204" pitchFamily="18" charset="0"/>
                              <a:ea typeface="宋体" panose="02010600030101010101" pitchFamily="2" charset="-122"/>
                              <a:cs typeface="+mn-cs"/>
                            </a:rPr>
                            <m:t>𝑘</m:t>
                          </m:r>
                        </m:sub>
                        <m:sup>
                          <m:d>
                            <m:dPr>
                              <m:ctrlPr>
                                <a:rPr lang="zh-CN" altLang="en-US" sz="1200" i="1" kern="1200">
                                  <a:solidFill>
                                    <a:schemeClr val="tx1"/>
                                  </a:solidFill>
                                  <a:latin typeface="Cambria Math" panose="02040503050406030204" pitchFamily="18" charset="0"/>
                                  <a:ea typeface="宋体" panose="02010600030101010101" pitchFamily="2" charset="-122"/>
                                  <a:cs typeface="+mn-cs"/>
                                </a:rPr>
                              </m:ctrlPr>
                            </m:dPr>
                            <m:e>
                              <m:r>
                                <a:rPr lang="zh-CN" altLang="en-US" sz="1200" i="0" kern="1200">
                                  <a:solidFill>
                                    <a:schemeClr val="tx1"/>
                                  </a:solidFill>
                                  <a:latin typeface="Cambria Math" panose="02040503050406030204" pitchFamily="18" charset="0"/>
                                  <a:ea typeface="宋体" panose="02010600030101010101" pitchFamily="2" charset="-122"/>
                                  <a:cs typeface="+mn-cs"/>
                                </a:rPr>
                                <m:t>0</m:t>
                              </m:r>
                            </m:e>
                          </m:d>
                        </m:sup>
                      </m:sSubSup>
                      <m:sSubSup>
                        <m:sSubSupPr>
                          <m:ctrlPr>
                            <a:rPr lang="zh-CN" altLang="en-US" sz="1200" i="1" kern="1200">
                              <a:solidFill>
                                <a:schemeClr val="tx1"/>
                              </a:solidFill>
                              <a:latin typeface="Cambria Math" panose="02040503050406030204" pitchFamily="18" charset="0"/>
                              <a:ea typeface="宋体" panose="02010600030101010101" pitchFamily="2" charset="-122"/>
                              <a:cs typeface="+mn-cs"/>
                            </a:rPr>
                          </m:ctrlPr>
                        </m:sSubSupPr>
                        <m:e>
                          <m:r>
                            <a:rPr lang="zh-CN" altLang="en-US" sz="1200" i="1" kern="1200">
                              <a:solidFill>
                                <a:schemeClr val="tx1"/>
                              </a:solidFill>
                              <a:latin typeface="Cambria Math" panose="02040503050406030204" pitchFamily="18" charset="0"/>
                              <a:ea typeface="宋体" panose="02010600030101010101" pitchFamily="2" charset="-122"/>
                              <a:cs typeface="+mn-cs"/>
                            </a:rPr>
                            <m:t>𝜓</m:t>
                          </m:r>
                        </m:e>
                        <m:sub>
                          <m:r>
                            <a:rPr lang="zh-CN" altLang="en-US" sz="1200" i="1" kern="1200">
                              <a:solidFill>
                                <a:schemeClr val="tx1"/>
                              </a:solidFill>
                              <a:latin typeface="Cambria Math" panose="02040503050406030204" pitchFamily="18" charset="0"/>
                              <a:ea typeface="宋体" panose="02010600030101010101" pitchFamily="2" charset="-122"/>
                              <a:cs typeface="+mn-cs"/>
                            </a:rPr>
                            <m:t>𝑘</m:t>
                          </m:r>
                        </m:sub>
                        <m:sup>
                          <m:d>
                            <m:dPr>
                              <m:ctrlPr>
                                <a:rPr lang="zh-CN" altLang="en-US" sz="1200" i="1" kern="1200">
                                  <a:solidFill>
                                    <a:schemeClr val="tx1"/>
                                  </a:solidFill>
                                  <a:latin typeface="Cambria Math" panose="02040503050406030204" pitchFamily="18" charset="0"/>
                                  <a:ea typeface="宋体" panose="02010600030101010101" pitchFamily="2" charset="-122"/>
                                  <a:cs typeface="+mn-cs"/>
                                </a:rPr>
                              </m:ctrlPr>
                            </m:dPr>
                            <m:e>
                              <m:r>
                                <a:rPr lang="zh-CN" altLang="en-US" sz="1200" i="0" kern="1200">
                                  <a:solidFill>
                                    <a:schemeClr val="tx1"/>
                                  </a:solidFill>
                                  <a:latin typeface="Cambria Math" panose="02040503050406030204" pitchFamily="18" charset="0"/>
                                  <a:ea typeface="宋体" panose="02010600030101010101" pitchFamily="2" charset="-122"/>
                                  <a:cs typeface="+mn-cs"/>
                                </a:rPr>
                                <m:t>1</m:t>
                              </m:r>
                            </m:e>
                          </m:d>
                        </m:sup>
                      </m:sSubSup>
                      <m:r>
                        <a:rPr lang="zh-CN" altLang="en-US" sz="1200" i="0" kern="1200">
                          <a:solidFill>
                            <a:schemeClr val="tx1"/>
                          </a:solidFill>
                          <a:latin typeface="Cambria Math" panose="02040503050406030204" pitchFamily="18" charset="0"/>
                          <a:ea typeface="宋体" panose="02010600030101010101" pitchFamily="2" charset="-122"/>
                          <a:cs typeface="+mn-cs"/>
                        </a:rPr>
                        <m:t>+</m:t>
                      </m:r>
                      <m:sSubSup>
                        <m:sSubSupPr>
                          <m:ctrlPr>
                            <a:rPr lang="zh-CN" altLang="en-US" sz="1200" i="1" kern="1200">
                              <a:solidFill>
                                <a:schemeClr val="tx1"/>
                              </a:solidFill>
                              <a:latin typeface="Cambria Math" panose="02040503050406030204" pitchFamily="18" charset="0"/>
                              <a:ea typeface="宋体" panose="02010600030101010101" pitchFamily="2" charset="-122"/>
                              <a:cs typeface="+mn-cs"/>
                            </a:rPr>
                          </m:ctrlPr>
                        </m:sSubSupPr>
                        <m:e>
                          <m:r>
                            <a:rPr lang="zh-CN" altLang="en-US" sz="1200" i="1" kern="1200">
                              <a:solidFill>
                                <a:schemeClr val="tx1"/>
                              </a:solidFill>
                              <a:latin typeface="Cambria Math" panose="02040503050406030204" pitchFamily="18" charset="0"/>
                              <a:ea typeface="宋体" panose="02010600030101010101" pitchFamily="2" charset="-122"/>
                              <a:cs typeface="+mn-cs"/>
                            </a:rPr>
                            <m:t>𝐸</m:t>
                          </m:r>
                        </m:e>
                        <m:sub>
                          <m:r>
                            <a:rPr lang="zh-CN" altLang="en-US" sz="1200" i="1" kern="1200">
                              <a:solidFill>
                                <a:schemeClr val="tx1"/>
                              </a:solidFill>
                              <a:latin typeface="Cambria Math" panose="02040503050406030204" pitchFamily="18" charset="0"/>
                              <a:ea typeface="宋体" panose="02010600030101010101" pitchFamily="2" charset="-122"/>
                              <a:cs typeface="+mn-cs"/>
                            </a:rPr>
                            <m:t>𝑘</m:t>
                          </m:r>
                        </m:sub>
                        <m:sup>
                          <m:d>
                            <m:dPr>
                              <m:ctrlPr>
                                <a:rPr lang="zh-CN" altLang="en-US" sz="1200" i="1" kern="1200">
                                  <a:solidFill>
                                    <a:schemeClr val="tx1"/>
                                  </a:solidFill>
                                  <a:latin typeface="Cambria Math" panose="02040503050406030204" pitchFamily="18" charset="0"/>
                                  <a:ea typeface="宋体" panose="02010600030101010101" pitchFamily="2" charset="-122"/>
                                  <a:cs typeface="+mn-cs"/>
                                </a:rPr>
                              </m:ctrlPr>
                            </m:dPr>
                            <m:e>
                              <m:r>
                                <a:rPr lang="zh-CN" altLang="en-US" sz="1200" i="0" kern="1200">
                                  <a:solidFill>
                                    <a:schemeClr val="tx1"/>
                                  </a:solidFill>
                                  <a:latin typeface="Cambria Math" panose="02040503050406030204" pitchFamily="18" charset="0"/>
                                  <a:ea typeface="宋体" panose="02010600030101010101" pitchFamily="2" charset="-122"/>
                                  <a:cs typeface="+mn-cs"/>
                                </a:rPr>
                                <m:t>1</m:t>
                              </m:r>
                            </m:e>
                          </m:d>
                        </m:sup>
                      </m:sSubSup>
                      <m:sSubSup>
                        <m:sSubSupPr>
                          <m:ctrlPr>
                            <a:rPr lang="zh-CN" altLang="en-US" sz="1200" i="1" kern="1200">
                              <a:solidFill>
                                <a:schemeClr val="tx1"/>
                              </a:solidFill>
                              <a:latin typeface="Cambria Math" panose="02040503050406030204" pitchFamily="18" charset="0"/>
                              <a:ea typeface="宋体" panose="02010600030101010101" pitchFamily="2" charset="-122"/>
                              <a:cs typeface="+mn-cs"/>
                            </a:rPr>
                          </m:ctrlPr>
                        </m:sSubSupPr>
                        <m:e>
                          <m:r>
                            <a:rPr lang="zh-CN" altLang="en-US" sz="1200" i="1" kern="1200">
                              <a:solidFill>
                                <a:schemeClr val="tx1"/>
                              </a:solidFill>
                              <a:latin typeface="Cambria Math" panose="02040503050406030204" pitchFamily="18" charset="0"/>
                              <a:ea typeface="宋体" panose="02010600030101010101" pitchFamily="2" charset="-122"/>
                              <a:cs typeface="+mn-cs"/>
                            </a:rPr>
                            <m:t>𝜓</m:t>
                          </m:r>
                        </m:e>
                        <m:sub>
                          <m:r>
                            <a:rPr lang="zh-CN" altLang="en-US" sz="1200" i="1" kern="1200">
                              <a:solidFill>
                                <a:schemeClr val="tx1"/>
                              </a:solidFill>
                              <a:latin typeface="Cambria Math" panose="02040503050406030204" pitchFamily="18" charset="0"/>
                              <a:ea typeface="宋体" panose="02010600030101010101" pitchFamily="2" charset="-122"/>
                              <a:cs typeface="+mn-cs"/>
                            </a:rPr>
                            <m:t>𝑘</m:t>
                          </m:r>
                        </m:sub>
                        <m:sup>
                          <m:d>
                            <m:dPr>
                              <m:ctrlPr>
                                <a:rPr lang="zh-CN" altLang="en-US" sz="1200" i="1" kern="1200">
                                  <a:solidFill>
                                    <a:schemeClr val="tx1"/>
                                  </a:solidFill>
                                  <a:latin typeface="Cambria Math" panose="02040503050406030204" pitchFamily="18" charset="0"/>
                                  <a:ea typeface="宋体" panose="02010600030101010101" pitchFamily="2" charset="-122"/>
                                  <a:cs typeface="+mn-cs"/>
                                </a:rPr>
                              </m:ctrlPr>
                            </m:dPr>
                            <m:e>
                              <m:r>
                                <a:rPr lang="zh-CN" altLang="en-US" sz="1200" i="0" kern="1200">
                                  <a:solidFill>
                                    <a:schemeClr val="tx1"/>
                                  </a:solidFill>
                                  <a:latin typeface="Cambria Math" panose="02040503050406030204" pitchFamily="18" charset="0"/>
                                  <a:ea typeface="宋体" panose="02010600030101010101" pitchFamily="2" charset="-122"/>
                                  <a:cs typeface="+mn-cs"/>
                                </a:rPr>
                                <m:t>0</m:t>
                              </m:r>
                            </m:e>
                          </m:d>
                        </m:sup>
                      </m:sSubSup>
                      <m:m>
                        <m:mPr>
                          <m:plcHide m:val="on"/>
                          <m:mcs>
                            <m:mc>
                              <m:mcPr>
                                <m:count m:val="2"/>
                                <m:mcJc m:val="center"/>
                              </m:mcPr>
                            </m:mc>
                          </m:mcs>
                          <m:ctrlPr>
                            <a:rPr lang="zh-CN" altLang="en-US" sz="1200" i="1" kern="1200">
                              <a:solidFill>
                                <a:schemeClr val="tx1"/>
                              </a:solidFill>
                              <a:latin typeface="Cambria Math" panose="02040503050406030204" pitchFamily="18" charset="0"/>
                              <a:ea typeface="宋体" panose="02010600030101010101" pitchFamily="2" charset="-122"/>
                              <a:cs typeface="+mn-cs"/>
                            </a:rPr>
                          </m:ctrlPr>
                        </m:mPr>
                        <m:mr>
                          <m:e/>
                          <m:e/>
                        </m:mr>
                      </m:m>
                      <m:m>
                        <m:mPr>
                          <m:plcHide m:val="on"/>
                          <m:mcs>
                            <m:mc>
                              <m:mcPr>
                                <m:count m:val="2"/>
                                <m:mcJc m:val="center"/>
                              </m:mcPr>
                            </m:mc>
                          </m:mcs>
                          <m:ctrlPr>
                            <a:rPr lang="zh-CN" altLang="en-US" sz="1200" i="1" kern="1200">
                              <a:solidFill>
                                <a:schemeClr val="tx1"/>
                              </a:solidFill>
                              <a:latin typeface="Cambria Math" panose="02040503050406030204" pitchFamily="18" charset="0"/>
                              <a:ea typeface="宋体" panose="02010600030101010101" pitchFamily="2" charset="-122"/>
                              <a:cs typeface="+mn-cs"/>
                            </a:rPr>
                          </m:ctrlPr>
                        </m:mPr>
                        <m:mr>
                          <m:e/>
                          <m:e/>
                        </m:mr>
                      </m:m>
                      <m:r>
                        <m:rPr>
                          <m:nor/>
                        </m:rPr>
                        <a:rPr lang="zh-CN" altLang="en-US" sz="1200" i="1" kern="1200">
                          <a:solidFill>
                            <a:schemeClr val="tx1"/>
                          </a:solidFill>
                          <a:latin typeface="Arial" panose="020B0604020202020204" pitchFamily="34" charset="0"/>
                          <a:ea typeface="宋体" panose="02010600030101010101" pitchFamily="2" charset="-122"/>
                          <a:cs typeface="+mn-cs"/>
                        </a:rPr>
                        <m:t>        </m:t>
                      </m:r>
                      <m:r>
                        <a:rPr lang="zh-CN" altLang="en-US" sz="1200" i="0" kern="1200">
                          <a:solidFill>
                            <a:schemeClr val="tx1"/>
                          </a:solidFill>
                          <a:latin typeface="Cambria Math" panose="02040503050406030204" pitchFamily="18" charset="0"/>
                          <a:ea typeface="宋体" panose="02010600030101010101" pitchFamily="2" charset="-122"/>
                          <a:cs typeface="+mn-cs"/>
                        </a:rPr>
                        <m:t>——</m:t>
                      </m:r>
                      <m:r>
                        <a:rPr lang="zh-CN" altLang="en-US" sz="1200" i="0" kern="1200">
                          <a:solidFill>
                            <a:schemeClr val="tx1"/>
                          </a:solidFill>
                          <a:latin typeface="Cambria Math" panose="02040503050406030204" pitchFamily="18" charset="0"/>
                          <a:ea typeface="宋体" panose="02010600030101010101" pitchFamily="2" charset="-122"/>
                          <a:cs typeface="+mn-cs"/>
                        </a:rPr>
                        <m:t>一阶微扰方程</m:t>
                      </m:r>
                    </m:oMath>
                  </m:oMathPara>
                </a14:m>
                <a:endParaRPr lang="en-US" altLang="zh-CN" dirty="0"/>
              </a:p>
              <a:p>
                <a:pPr/>
                <a14:m>
                  <m:oMathPara xmlns:m="http://schemas.openxmlformats.org/officeDocument/2006/math">
                    <m:oMathParaPr>
                      <m:jc m:val="centerGroup"/>
                    </m:oMathParaPr>
                    <m:oMath xmlns:m="http://schemas.openxmlformats.org/officeDocument/2006/math">
                      <m:sSub>
                        <m:sSubPr>
                          <m:ctrlPr>
                            <a:rPr lang="zh-CN" altLang="en-US" sz="1200" i="1" kern="1200" smtClean="0">
                              <a:solidFill>
                                <a:schemeClr val="tx1"/>
                              </a:solidFill>
                              <a:latin typeface="Cambria Math" panose="02040503050406030204" pitchFamily="18" charset="0"/>
                              <a:ea typeface="宋体" panose="02010600030101010101" pitchFamily="2" charset="-122"/>
                              <a:cs typeface="+mn-cs"/>
                            </a:rPr>
                          </m:ctrlPr>
                        </m:sSubPr>
                        <m:e>
                          <m:r>
                            <a:rPr lang="zh-CN" altLang="en-US" sz="1200" i="1" kern="1200">
                              <a:solidFill>
                                <a:schemeClr val="tx1"/>
                              </a:solidFill>
                              <a:latin typeface="Cambria Math" panose="02040503050406030204" pitchFamily="18" charset="0"/>
                              <a:ea typeface="宋体" panose="02010600030101010101" pitchFamily="2" charset="-122"/>
                              <a:cs typeface="+mn-cs"/>
                            </a:rPr>
                            <m:t>𝐻</m:t>
                          </m:r>
                        </m:e>
                        <m:sub>
                          <m:r>
                            <a:rPr lang="zh-CN" altLang="en-US" sz="1200" i="0" kern="1200">
                              <a:solidFill>
                                <a:schemeClr val="tx1"/>
                              </a:solidFill>
                              <a:latin typeface="Cambria Math" panose="02040503050406030204" pitchFamily="18" charset="0"/>
                              <a:ea typeface="宋体" panose="02010600030101010101" pitchFamily="2" charset="-122"/>
                              <a:cs typeface="+mn-cs"/>
                            </a:rPr>
                            <m:t>0</m:t>
                          </m:r>
                        </m:sub>
                      </m:sSub>
                      <m:sSubSup>
                        <m:sSubSupPr>
                          <m:ctrlPr>
                            <a:rPr lang="zh-CN" altLang="en-US" sz="1200" i="1" kern="1200">
                              <a:solidFill>
                                <a:schemeClr val="tx1"/>
                              </a:solidFill>
                              <a:latin typeface="Cambria Math" panose="02040503050406030204" pitchFamily="18" charset="0"/>
                              <a:ea typeface="宋体" panose="02010600030101010101" pitchFamily="2" charset="-122"/>
                              <a:cs typeface="+mn-cs"/>
                            </a:rPr>
                          </m:ctrlPr>
                        </m:sSubSupPr>
                        <m:e>
                          <m:r>
                            <a:rPr lang="zh-CN" altLang="en-US" sz="1200" i="1" kern="1200">
                              <a:solidFill>
                                <a:schemeClr val="tx1"/>
                              </a:solidFill>
                              <a:latin typeface="Cambria Math" panose="02040503050406030204" pitchFamily="18" charset="0"/>
                              <a:ea typeface="宋体" panose="02010600030101010101" pitchFamily="2" charset="-122"/>
                              <a:cs typeface="+mn-cs"/>
                            </a:rPr>
                            <m:t>𝜓</m:t>
                          </m:r>
                        </m:e>
                        <m:sub>
                          <m:r>
                            <a:rPr lang="zh-CN" altLang="en-US" sz="1200" i="1" kern="1200">
                              <a:solidFill>
                                <a:schemeClr val="tx1"/>
                              </a:solidFill>
                              <a:latin typeface="Cambria Math" panose="02040503050406030204" pitchFamily="18" charset="0"/>
                              <a:ea typeface="宋体" panose="02010600030101010101" pitchFamily="2" charset="-122"/>
                              <a:cs typeface="+mn-cs"/>
                            </a:rPr>
                            <m:t>𝑘</m:t>
                          </m:r>
                        </m:sub>
                        <m:sup>
                          <m:d>
                            <m:dPr>
                              <m:ctrlPr>
                                <a:rPr lang="zh-CN" altLang="en-US" sz="1200" i="1" kern="1200">
                                  <a:solidFill>
                                    <a:schemeClr val="tx1"/>
                                  </a:solidFill>
                                  <a:latin typeface="Cambria Math" panose="02040503050406030204" pitchFamily="18" charset="0"/>
                                  <a:ea typeface="宋体" panose="02010600030101010101" pitchFamily="2" charset="-122"/>
                                  <a:cs typeface="+mn-cs"/>
                                </a:rPr>
                              </m:ctrlPr>
                            </m:dPr>
                            <m:e>
                              <m:r>
                                <a:rPr lang="zh-CN" altLang="en-US" sz="1200" i="0" kern="1200">
                                  <a:solidFill>
                                    <a:schemeClr val="tx1"/>
                                  </a:solidFill>
                                  <a:latin typeface="Cambria Math" panose="02040503050406030204" pitchFamily="18" charset="0"/>
                                  <a:ea typeface="宋体" panose="02010600030101010101" pitchFamily="2" charset="-122"/>
                                  <a:cs typeface="+mn-cs"/>
                                </a:rPr>
                                <m:t>2</m:t>
                              </m:r>
                            </m:e>
                          </m:d>
                        </m:sup>
                      </m:sSubSup>
                      <m:r>
                        <a:rPr lang="zh-CN" altLang="en-US" sz="1200" i="0" kern="1200">
                          <a:solidFill>
                            <a:schemeClr val="tx1"/>
                          </a:solidFill>
                          <a:latin typeface="Cambria Math" panose="02040503050406030204" pitchFamily="18" charset="0"/>
                          <a:ea typeface="宋体" panose="02010600030101010101" pitchFamily="2" charset="-122"/>
                          <a:cs typeface="+mn-cs"/>
                        </a:rPr>
                        <m:t>+</m:t>
                      </m:r>
                      <m:sSup>
                        <m:sSupPr>
                          <m:ctrlPr>
                            <a:rPr lang="zh-CN" altLang="en-US" sz="1200" i="1" kern="1200">
                              <a:solidFill>
                                <a:schemeClr val="tx1"/>
                              </a:solidFill>
                              <a:latin typeface="Cambria Math" panose="02040503050406030204" pitchFamily="18" charset="0"/>
                              <a:ea typeface="宋体" panose="02010600030101010101" pitchFamily="2" charset="-122"/>
                              <a:cs typeface="+mn-cs"/>
                            </a:rPr>
                          </m:ctrlPr>
                        </m:sSupPr>
                        <m:e>
                          <m:r>
                            <a:rPr lang="zh-CN" altLang="en-US" sz="1200" i="1" kern="1200">
                              <a:solidFill>
                                <a:schemeClr val="tx1"/>
                              </a:solidFill>
                              <a:latin typeface="Cambria Math" panose="02040503050406030204" pitchFamily="18" charset="0"/>
                              <a:ea typeface="宋体" panose="02010600030101010101" pitchFamily="2" charset="-122"/>
                              <a:cs typeface="+mn-cs"/>
                            </a:rPr>
                            <m:t>𝐻</m:t>
                          </m:r>
                        </m:e>
                        <m:sup>
                          <m:r>
                            <a:rPr lang="zh-CN" altLang="en-US" sz="1200" i="0" kern="1200">
                              <a:solidFill>
                                <a:schemeClr val="tx1"/>
                              </a:solidFill>
                              <a:latin typeface="Cambria Math" panose="02040503050406030204" pitchFamily="18" charset="0"/>
                              <a:ea typeface="宋体" panose="02010600030101010101" pitchFamily="2" charset="-122"/>
                              <a:cs typeface="+mn-cs"/>
                            </a:rPr>
                            <m:t>′</m:t>
                          </m:r>
                        </m:sup>
                      </m:sSup>
                      <m:sSubSup>
                        <m:sSubSupPr>
                          <m:ctrlPr>
                            <a:rPr lang="zh-CN" altLang="en-US" sz="1200" i="1" kern="1200">
                              <a:solidFill>
                                <a:schemeClr val="tx1"/>
                              </a:solidFill>
                              <a:latin typeface="Cambria Math" panose="02040503050406030204" pitchFamily="18" charset="0"/>
                              <a:ea typeface="宋体" panose="02010600030101010101" pitchFamily="2" charset="-122"/>
                              <a:cs typeface="+mn-cs"/>
                            </a:rPr>
                          </m:ctrlPr>
                        </m:sSubSupPr>
                        <m:e>
                          <m:r>
                            <a:rPr lang="zh-CN" altLang="en-US" sz="1200" i="1" kern="1200">
                              <a:solidFill>
                                <a:schemeClr val="tx1"/>
                              </a:solidFill>
                              <a:latin typeface="Cambria Math" panose="02040503050406030204" pitchFamily="18" charset="0"/>
                              <a:ea typeface="宋体" panose="02010600030101010101" pitchFamily="2" charset="-122"/>
                              <a:cs typeface="+mn-cs"/>
                            </a:rPr>
                            <m:t>𝜓</m:t>
                          </m:r>
                        </m:e>
                        <m:sub>
                          <m:r>
                            <a:rPr lang="zh-CN" altLang="en-US" sz="1200" i="1" kern="1200">
                              <a:solidFill>
                                <a:schemeClr val="tx1"/>
                              </a:solidFill>
                              <a:latin typeface="Cambria Math" panose="02040503050406030204" pitchFamily="18" charset="0"/>
                              <a:ea typeface="宋体" panose="02010600030101010101" pitchFamily="2" charset="-122"/>
                              <a:cs typeface="+mn-cs"/>
                            </a:rPr>
                            <m:t>𝑘</m:t>
                          </m:r>
                        </m:sub>
                        <m:sup>
                          <m:d>
                            <m:dPr>
                              <m:ctrlPr>
                                <a:rPr lang="zh-CN" altLang="en-US" sz="1200" i="1" kern="1200">
                                  <a:solidFill>
                                    <a:schemeClr val="tx1"/>
                                  </a:solidFill>
                                  <a:latin typeface="Cambria Math" panose="02040503050406030204" pitchFamily="18" charset="0"/>
                                  <a:ea typeface="宋体" panose="02010600030101010101" pitchFamily="2" charset="-122"/>
                                  <a:cs typeface="+mn-cs"/>
                                </a:rPr>
                              </m:ctrlPr>
                            </m:dPr>
                            <m:e>
                              <m:r>
                                <a:rPr lang="zh-CN" altLang="en-US" sz="1200" i="0" kern="1200">
                                  <a:solidFill>
                                    <a:schemeClr val="tx1"/>
                                  </a:solidFill>
                                  <a:latin typeface="Cambria Math" panose="02040503050406030204" pitchFamily="18" charset="0"/>
                                  <a:ea typeface="宋体" panose="02010600030101010101" pitchFamily="2" charset="-122"/>
                                  <a:cs typeface="+mn-cs"/>
                                </a:rPr>
                                <m:t>1</m:t>
                              </m:r>
                            </m:e>
                          </m:d>
                        </m:sup>
                      </m:sSubSup>
                      <m:r>
                        <a:rPr lang="zh-CN" altLang="en-US" sz="1200" i="0" kern="1200">
                          <a:solidFill>
                            <a:schemeClr val="tx1"/>
                          </a:solidFill>
                          <a:latin typeface="Cambria Math" panose="02040503050406030204" pitchFamily="18" charset="0"/>
                          <a:ea typeface="宋体" panose="02010600030101010101" pitchFamily="2" charset="-122"/>
                          <a:cs typeface="+mn-cs"/>
                        </a:rPr>
                        <m:t>=</m:t>
                      </m:r>
                      <m:sSubSup>
                        <m:sSubSupPr>
                          <m:ctrlPr>
                            <a:rPr lang="zh-CN" altLang="en-US" sz="1200" i="1" kern="1200">
                              <a:solidFill>
                                <a:schemeClr val="tx1"/>
                              </a:solidFill>
                              <a:latin typeface="Cambria Math" panose="02040503050406030204" pitchFamily="18" charset="0"/>
                              <a:ea typeface="宋体" panose="02010600030101010101" pitchFamily="2" charset="-122"/>
                              <a:cs typeface="+mn-cs"/>
                            </a:rPr>
                          </m:ctrlPr>
                        </m:sSubSupPr>
                        <m:e>
                          <m:r>
                            <a:rPr lang="zh-CN" altLang="en-US" sz="1200" i="1" kern="1200">
                              <a:solidFill>
                                <a:schemeClr val="tx1"/>
                              </a:solidFill>
                              <a:latin typeface="Cambria Math" panose="02040503050406030204" pitchFamily="18" charset="0"/>
                              <a:ea typeface="宋体" panose="02010600030101010101" pitchFamily="2" charset="-122"/>
                              <a:cs typeface="+mn-cs"/>
                            </a:rPr>
                            <m:t>𝐸</m:t>
                          </m:r>
                        </m:e>
                        <m:sub>
                          <m:r>
                            <a:rPr lang="zh-CN" altLang="en-US" sz="1200" i="1" kern="1200">
                              <a:solidFill>
                                <a:schemeClr val="tx1"/>
                              </a:solidFill>
                              <a:latin typeface="Cambria Math" panose="02040503050406030204" pitchFamily="18" charset="0"/>
                              <a:ea typeface="宋体" panose="02010600030101010101" pitchFamily="2" charset="-122"/>
                              <a:cs typeface="+mn-cs"/>
                            </a:rPr>
                            <m:t>𝑘</m:t>
                          </m:r>
                        </m:sub>
                        <m:sup>
                          <m:d>
                            <m:dPr>
                              <m:ctrlPr>
                                <a:rPr lang="zh-CN" altLang="en-US" sz="1200" i="1" kern="1200">
                                  <a:solidFill>
                                    <a:schemeClr val="tx1"/>
                                  </a:solidFill>
                                  <a:latin typeface="Cambria Math" panose="02040503050406030204" pitchFamily="18" charset="0"/>
                                  <a:ea typeface="宋体" panose="02010600030101010101" pitchFamily="2" charset="-122"/>
                                  <a:cs typeface="+mn-cs"/>
                                </a:rPr>
                              </m:ctrlPr>
                            </m:dPr>
                            <m:e>
                              <m:r>
                                <a:rPr lang="zh-CN" altLang="en-US" sz="1200" i="0" kern="1200">
                                  <a:solidFill>
                                    <a:schemeClr val="tx1"/>
                                  </a:solidFill>
                                  <a:latin typeface="Cambria Math" panose="02040503050406030204" pitchFamily="18" charset="0"/>
                                  <a:ea typeface="宋体" panose="02010600030101010101" pitchFamily="2" charset="-122"/>
                                  <a:cs typeface="+mn-cs"/>
                                </a:rPr>
                                <m:t>0</m:t>
                              </m:r>
                            </m:e>
                          </m:d>
                        </m:sup>
                      </m:sSubSup>
                      <m:sSubSup>
                        <m:sSubSupPr>
                          <m:ctrlPr>
                            <a:rPr lang="zh-CN" altLang="en-US" sz="1200" i="1" kern="1200">
                              <a:solidFill>
                                <a:schemeClr val="tx1"/>
                              </a:solidFill>
                              <a:latin typeface="Cambria Math" panose="02040503050406030204" pitchFamily="18" charset="0"/>
                              <a:ea typeface="宋体" panose="02010600030101010101" pitchFamily="2" charset="-122"/>
                              <a:cs typeface="+mn-cs"/>
                            </a:rPr>
                          </m:ctrlPr>
                        </m:sSubSupPr>
                        <m:e>
                          <m:r>
                            <a:rPr lang="zh-CN" altLang="en-US" sz="1200" i="1" kern="1200">
                              <a:solidFill>
                                <a:schemeClr val="tx1"/>
                              </a:solidFill>
                              <a:latin typeface="Cambria Math" panose="02040503050406030204" pitchFamily="18" charset="0"/>
                              <a:ea typeface="宋体" panose="02010600030101010101" pitchFamily="2" charset="-122"/>
                              <a:cs typeface="+mn-cs"/>
                            </a:rPr>
                            <m:t>𝜓</m:t>
                          </m:r>
                        </m:e>
                        <m:sub>
                          <m:r>
                            <a:rPr lang="zh-CN" altLang="en-US" sz="1200" i="1" kern="1200">
                              <a:solidFill>
                                <a:schemeClr val="tx1"/>
                              </a:solidFill>
                              <a:latin typeface="Cambria Math" panose="02040503050406030204" pitchFamily="18" charset="0"/>
                              <a:ea typeface="宋体" panose="02010600030101010101" pitchFamily="2" charset="-122"/>
                              <a:cs typeface="+mn-cs"/>
                            </a:rPr>
                            <m:t>𝑘</m:t>
                          </m:r>
                        </m:sub>
                        <m:sup>
                          <m:d>
                            <m:dPr>
                              <m:ctrlPr>
                                <a:rPr lang="zh-CN" altLang="en-US" sz="1200" i="1" kern="1200">
                                  <a:solidFill>
                                    <a:schemeClr val="tx1"/>
                                  </a:solidFill>
                                  <a:latin typeface="Cambria Math" panose="02040503050406030204" pitchFamily="18" charset="0"/>
                                  <a:ea typeface="宋体" panose="02010600030101010101" pitchFamily="2" charset="-122"/>
                                  <a:cs typeface="+mn-cs"/>
                                </a:rPr>
                              </m:ctrlPr>
                            </m:dPr>
                            <m:e>
                              <m:r>
                                <a:rPr lang="zh-CN" altLang="en-US" sz="1200" i="0" kern="1200">
                                  <a:solidFill>
                                    <a:schemeClr val="tx1"/>
                                  </a:solidFill>
                                  <a:latin typeface="Cambria Math" panose="02040503050406030204" pitchFamily="18" charset="0"/>
                                  <a:ea typeface="宋体" panose="02010600030101010101" pitchFamily="2" charset="-122"/>
                                  <a:cs typeface="+mn-cs"/>
                                </a:rPr>
                                <m:t>2</m:t>
                              </m:r>
                            </m:e>
                          </m:d>
                        </m:sup>
                      </m:sSubSup>
                      <m:r>
                        <a:rPr lang="zh-CN" altLang="en-US" sz="1200" i="0" kern="1200">
                          <a:solidFill>
                            <a:schemeClr val="tx1"/>
                          </a:solidFill>
                          <a:latin typeface="Cambria Math" panose="02040503050406030204" pitchFamily="18" charset="0"/>
                          <a:ea typeface="宋体" panose="02010600030101010101" pitchFamily="2" charset="-122"/>
                          <a:cs typeface="+mn-cs"/>
                        </a:rPr>
                        <m:t>+</m:t>
                      </m:r>
                      <m:sSubSup>
                        <m:sSubSupPr>
                          <m:ctrlPr>
                            <a:rPr lang="zh-CN" altLang="en-US" sz="1200" i="1" kern="1200">
                              <a:solidFill>
                                <a:schemeClr val="tx1"/>
                              </a:solidFill>
                              <a:latin typeface="Cambria Math" panose="02040503050406030204" pitchFamily="18" charset="0"/>
                              <a:ea typeface="宋体" panose="02010600030101010101" pitchFamily="2" charset="-122"/>
                              <a:cs typeface="+mn-cs"/>
                            </a:rPr>
                          </m:ctrlPr>
                        </m:sSubSupPr>
                        <m:e>
                          <m:r>
                            <a:rPr lang="zh-CN" altLang="en-US" sz="1200" i="1" kern="1200">
                              <a:solidFill>
                                <a:schemeClr val="tx1"/>
                              </a:solidFill>
                              <a:latin typeface="Cambria Math" panose="02040503050406030204" pitchFamily="18" charset="0"/>
                              <a:ea typeface="宋体" panose="02010600030101010101" pitchFamily="2" charset="-122"/>
                              <a:cs typeface="+mn-cs"/>
                            </a:rPr>
                            <m:t>𝐸</m:t>
                          </m:r>
                        </m:e>
                        <m:sub>
                          <m:r>
                            <a:rPr lang="zh-CN" altLang="en-US" sz="1200" i="1" kern="1200">
                              <a:solidFill>
                                <a:schemeClr val="tx1"/>
                              </a:solidFill>
                              <a:latin typeface="Cambria Math" panose="02040503050406030204" pitchFamily="18" charset="0"/>
                              <a:ea typeface="宋体" panose="02010600030101010101" pitchFamily="2" charset="-122"/>
                              <a:cs typeface="+mn-cs"/>
                            </a:rPr>
                            <m:t>𝑘</m:t>
                          </m:r>
                        </m:sub>
                        <m:sup>
                          <m:d>
                            <m:dPr>
                              <m:ctrlPr>
                                <a:rPr lang="zh-CN" altLang="en-US" sz="1200" i="1" kern="1200">
                                  <a:solidFill>
                                    <a:schemeClr val="tx1"/>
                                  </a:solidFill>
                                  <a:latin typeface="Cambria Math" panose="02040503050406030204" pitchFamily="18" charset="0"/>
                                  <a:ea typeface="宋体" panose="02010600030101010101" pitchFamily="2" charset="-122"/>
                                  <a:cs typeface="+mn-cs"/>
                                </a:rPr>
                              </m:ctrlPr>
                            </m:dPr>
                            <m:e>
                              <m:r>
                                <a:rPr lang="zh-CN" altLang="en-US" sz="1200" i="0" kern="1200">
                                  <a:solidFill>
                                    <a:schemeClr val="tx1"/>
                                  </a:solidFill>
                                  <a:latin typeface="Cambria Math" panose="02040503050406030204" pitchFamily="18" charset="0"/>
                                  <a:ea typeface="宋体" panose="02010600030101010101" pitchFamily="2" charset="-122"/>
                                  <a:cs typeface="+mn-cs"/>
                                </a:rPr>
                                <m:t>1</m:t>
                              </m:r>
                            </m:e>
                          </m:d>
                        </m:sup>
                      </m:sSubSup>
                      <m:sSubSup>
                        <m:sSubSupPr>
                          <m:ctrlPr>
                            <a:rPr lang="zh-CN" altLang="en-US" sz="1200" i="1" kern="1200">
                              <a:solidFill>
                                <a:schemeClr val="tx1"/>
                              </a:solidFill>
                              <a:latin typeface="Cambria Math" panose="02040503050406030204" pitchFamily="18" charset="0"/>
                              <a:ea typeface="宋体" panose="02010600030101010101" pitchFamily="2" charset="-122"/>
                              <a:cs typeface="+mn-cs"/>
                            </a:rPr>
                          </m:ctrlPr>
                        </m:sSubSupPr>
                        <m:e>
                          <m:r>
                            <a:rPr lang="zh-CN" altLang="en-US" sz="1200" i="1" kern="1200">
                              <a:solidFill>
                                <a:schemeClr val="tx1"/>
                              </a:solidFill>
                              <a:latin typeface="Cambria Math" panose="02040503050406030204" pitchFamily="18" charset="0"/>
                              <a:ea typeface="宋体" panose="02010600030101010101" pitchFamily="2" charset="-122"/>
                              <a:cs typeface="+mn-cs"/>
                            </a:rPr>
                            <m:t>𝜓</m:t>
                          </m:r>
                        </m:e>
                        <m:sub>
                          <m:r>
                            <a:rPr lang="zh-CN" altLang="en-US" sz="1200" i="1" kern="1200">
                              <a:solidFill>
                                <a:schemeClr val="tx1"/>
                              </a:solidFill>
                              <a:latin typeface="Cambria Math" panose="02040503050406030204" pitchFamily="18" charset="0"/>
                              <a:ea typeface="宋体" panose="02010600030101010101" pitchFamily="2" charset="-122"/>
                              <a:cs typeface="+mn-cs"/>
                            </a:rPr>
                            <m:t>𝑘</m:t>
                          </m:r>
                        </m:sub>
                        <m:sup>
                          <m:d>
                            <m:dPr>
                              <m:ctrlPr>
                                <a:rPr lang="zh-CN" altLang="en-US" sz="1200" i="1" kern="1200">
                                  <a:solidFill>
                                    <a:schemeClr val="tx1"/>
                                  </a:solidFill>
                                  <a:latin typeface="Cambria Math" panose="02040503050406030204" pitchFamily="18" charset="0"/>
                                  <a:ea typeface="宋体" panose="02010600030101010101" pitchFamily="2" charset="-122"/>
                                  <a:cs typeface="+mn-cs"/>
                                </a:rPr>
                              </m:ctrlPr>
                            </m:dPr>
                            <m:e>
                              <m:r>
                                <a:rPr lang="zh-CN" altLang="en-US" sz="1200" i="0" kern="1200">
                                  <a:solidFill>
                                    <a:schemeClr val="tx1"/>
                                  </a:solidFill>
                                  <a:latin typeface="Cambria Math" panose="02040503050406030204" pitchFamily="18" charset="0"/>
                                  <a:ea typeface="宋体" panose="02010600030101010101" pitchFamily="2" charset="-122"/>
                                  <a:cs typeface="+mn-cs"/>
                                </a:rPr>
                                <m:t>1</m:t>
                              </m:r>
                            </m:e>
                          </m:d>
                        </m:sup>
                      </m:sSubSup>
                      <m:r>
                        <a:rPr lang="zh-CN" altLang="en-US" sz="1200" i="0" kern="1200">
                          <a:solidFill>
                            <a:schemeClr val="tx1"/>
                          </a:solidFill>
                          <a:latin typeface="Cambria Math" panose="02040503050406030204" pitchFamily="18" charset="0"/>
                          <a:ea typeface="宋体" panose="02010600030101010101" pitchFamily="2" charset="-122"/>
                          <a:cs typeface="+mn-cs"/>
                        </a:rPr>
                        <m:t>+</m:t>
                      </m:r>
                      <m:sSubSup>
                        <m:sSubSupPr>
                          <m:ctrlPr>
                            <a:rPr lang="zh-CN" altLang="en-US" sz="1200" i="1" kern="1200">
                              <a:solidFill>
                                <a:schemeClr val="tx1"/>
                              </a:solidFill>
                              <a:latin typeface="Cambria Math" panose="02040503050406030204" pitchFamily="18" charset="0"/>
                              <a:ea typeface="宋体" panose="02010600030101010101" pitchFamily="2" charset="-122"/>
                              <a:cs typeface="+mn-cs"/>
                            </a:rPr>
                          </m:ctrlPr>
                        </m:sSubSupPr>
                        <m:e>
                          <m:r>
                            <a:rPr lang="zh-CN" altLang="en-US" sz="1200" i="1" kern="1200">
                              <a:solidFill>
                                <a:schemeClr val="tx1"/>
                              </a:solidFill>
                              <a:latin typeface="Cambria Math" panose="02040503050406030204" pitchFamily="18" charset="0"/>
                              <a:ea typeface="宋体" panose="02010600030101010101" pitchFamily="2" charset="-122"/>
                              <a:cs typeface="+mn-cs"/>
                            </a:rPr>
                            <m:t>𝐸</m:t>
                          </m:r>
                        </m:e>
                        <m:sub>
                          <m:r>
                            <a:rPr lang="zh-CN" altLang="en-US" sz="1200" i="1" kern="1200">
                              <a:solidFill>
                                <a:schemeClr val="tx1"/>
                              </a:solidFill>
                              <a:latin typeface="Cambria Math" panose="02040503050406030204" pitchFamily="18" charset="0"/>
                              <a:ea typeface="宋体" panose="02010600030101010101" pitchFamily="2" charset="-122"/>
                              <a:cs typeface="+mn-cs"/>
                            </a:rPr>
                            <m:t>𝑘</m:t>
                          </m:r>
                        </m:sub>
                        <m:sup>
                          <m:d>
                            <m:dPr>
                              <m:ctrlPr>
                                <a:rPr lang="zh-CN" altLang="en-US" sz="1200" i="1" kern="1200">
                                  <a:solidFill>
                                    <a:schemeClr val="tx1"/>
                                  </a:solidFill>
                                  <a:latin typeface="Cambria Math" panose="02040503050406030204" pitchFamily="18" charset="0"/>
                                  <a:ea typeface="宋体" panose="02010600030101010101" pitchFamily="2" charset="-122"/>
                                  <a:cs typeface="+mn-cs"/>
                                </a:rPr>
                              </m:ctrlPr>
                            </m:dPr>
                            <m:e>
                              <m:r>
                                <a:rPr lang="zh-CN" altLang="en-US" sz="1200" i="0" kern="1200">
                                  <a:solidFill>
                                    <a:schemeClr val="tx1"/>
                                  </a:solidFill>
                                  <a:latin typeface="Cambria Math" panose="02040503050406030204" pitchFamily="18" charset="0"/>
                                  <a:ea typeface="宋体" panose="02010600030101010101" pitchFamily="2" charset="-122"/>
                                  <a:cs typeface="+mn-cs"/>
                                </a:rPr>
                                <m:t>2</m:t>
                              </m:r>
                            </m:e>
                          </m:d>
                        </m:sup>
                      </m:sSubSup>
                      <m:sSubSup>
                        <m:sSubSupPr>
                          <m:ctrlPr>
                            <a:rPr lang="zh-CN" altLang="en-US" sz="1200" i="1" kern="1200">
                              <a:solidFill>
                                <a:schemeClr val="tx1"/>
                              </a:solidFill>
                              <a:latin typeface="Cambria Math" panose="02040503050406030204" pitchFamily="18" charset="0"/>
                              <a:ea typeface="宋体" panose="02010600030101010101" pitchFamily="2" charset="-122"/>
                              <a:cs typeface="+mn-cs"/>
                            </a:rPr>
                          </m:ctrlPr>
                        </m:sSubSupPr>
                        <m:e>
                          <m:r>
                            <a:rPr lang="zh-CN" altLang="en-US" sz="1200" i="1" kern="1200">
                              <a:solidFill>
                                <a:schemeClr val="tx1"/>
                              </a:solidFill>
                              <a:latin typeface="Cambria Math" panose="02040503050406030204" pitchFamily="18" charset="0"/>
                              <a:ea typeface="宋体" panose="02010600030101010101" pitchFamily="2" charset="-122"/>
                              <a:cs typeface="+mn-cs"/>
                            </a:rPr>
                            <m:t>𝜓</m:t>
                          </m:r>
                        </m:e>
                        <m:sub>
                          <m:r>
                            <a:rPr lang="zh-CN" altLang="en-US" sz="1200" i="1" kern="1200">
                              <a:solidFill>
                                <a:schemeClr val="tx1"/>
                              </a:solidFill>
                              <a:latin typeface="Cambria Math" panose="02040503050406030204" pitchFamily="18" charset="0"/>
                              <a:ea typeface="宋体" panose="02010600030101010101" pitchFamily="2" charset="-122"/>
                              <a:cs typeface="+mn-cs"/>
                            </a:rPr>
                            <m:t>𝑘</m:t>
                          </m:r>
                        </m:sub>
                        <m:sup>
                          <m:d>
                            <m:dPr>
                              <m:ctrlPr>
                                <a:rPr lang="zh-CN" altLang="en-US" sz="1200" i="1" kern="1200">
                                  <a:solidFill>
                                    <a:schemeClr val="tx1"/>
                                  </a:solidFill>
                                  <a:latin typeface="Cambria Math" panose="02040503050406030204" pitchFamily="18" charset="0"/>
                                  <a:ea typeface="宋体" panose="02010600030101010101" pitchFamily="2" charset="-122"/>
                                  <a:cs typeface="+mn-cs"/>
                                </a:rPr>
                              </m:ctrlPr>
                            </m:dPr>
                            <m:e>
                              <m:r>
                                <a:rPr lang="zh-CN" altLang="en-US" sz="1200" i="0" kern="1200">
                                  <a:solidFill>
                                    <a:schemeClr val="tx1"/>
                                  </a:solidFill>
                                  <a:latin typeface="Cambria Math" panose="02040503050406030204" pitchFamily="18" charset="0"/>
                                  <a:ea typeface="宋体" panose="02010600030101010101" pitchFamily="2" charset="-122"/>
                                  <a:cs typeface="+mn-cs"/>
                                </a:rPr>
                                <m:t>0</m:t>
                              </m:r>
                            </m:e>
                          </m:d>
                        </m:sup>
                      </m:sSubSup>
                      <m:m>
                        <m:mPr>
                          <m:plcHide m:val="on"/>
                          <m:mcs>
                            <m:mc>
                              <m:mcPr>
                                <m:count m:val="2"/>
                                <m:mcJc m:val="center"/>
                              </m:mcPr>
                            </m:mc>
                          </m:mcs>
                          <m:ctrlPr>
                            <a:rPr lang="zh-CN" altLang="en-US" sz="1200" i="1" kern="1200">
                              <a:solidFill>
                                <a:schemeClr val="tx1"/>
                              </a:solidFill>
                              <a:latin typeface="Cambria Math" panose="02040503050406030204" pitchFamily="18" charset="0"/>
                              <a:ea typeface="宋体" panose="02010600030101010101" pitchFamily="2" charset="-122"/>
                              <a:cs typeface="+mn-cs"/>
                            </a:rPr>
                          </m:ctrlPr>
                        </m:mPr>
                        <m:mr>
                          <m:e/>
                          <m:e/>
                        </m:mr>
                      </m:m>
                      <m:r>
                        <a:rPr lang="zh-CN" altLang="en-US" sz="1200" i="0" kern="1200">
                          <a:solidFill>
                            <a:schemeClr val="tx1"/>
                          </a:solidFill>
                          <a:latin typeface="Cambria Math" panose="02040503050406030204" pitchFamily="18" charset="0"/>
                          <a:ea typeface="宋体" panose="02010600030101010101" pitchFamily="2" charset="-122"/>
                          <a:cs typeface="+mn-cs"/>
                        </a:rPr>
                        <m:t>——</m:t>
                      </m:r>
                      <m:r>
                        <a:rPr lang="zh-CN" altLang="en-US" sz="1200" i="0" kern="1200">
                          <a:solidFill>
                            <a:schemeClr val="tx1"/>
                          </a:solidFill>
                          <a:latin typeface="Cambria Math" panose="02040503050406030204" pitchFamily="18" charset="0"/>
                          <a:ea typeface="宋体" panose="02010600030101010101" pitchFamily="2" charset="-122"/>
                          <a:cs typeface="+mn-cs"/>
                        </a:rPr>
                        <m:t>二阶微扰方程</m:t>
                      </m:r>
                    </m:oMath>
                  </m:oMathPara>
                </a14:m>
                <a:endParaRPr lang="en-US" altLang="zh-CN" dirty="0"/>
              </a:p>
              <a:p>
                <a:endParaRPr lang="zh-CN" altLang="en-US" dirty="0"/>
              </a:p>
            </p:txBody>
          </p:sp>
        </mc:Choice>
        <mc:Fallback xmlns="">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200" kern="1200" dirty="0">
                    <a:solidFill>
                      <a:schemeClr val="tx1"/>
                    </a:solidFill>
                    <a:effectLst/>
                    <a:latin typeface="Arial" panose="020B0604020202020204" pitchFamily="34" charset="0"/>
                    <a:ea typeface="宋体" panose="02010600030101010101" pitchFamily="2" charset="-122"/>
                    <a:cs typeface="+mn-cs"/>
                  </a:rPr>
                  <a:t>根据微扰理论，把电子能量</a:t>
                </a:r>
                <a:r>
                  <a:rPr lang="en-US" altLang="zh-CN" sz="1200" i="1" kern="1200" dirty="0">
                    <a:solidFill>
                      <a:schemeClr val="tx1"/>
                    </a:solidFill>
                    <a:effectLst/>
                    <a:latin typeface="Arial" panose="020B0604020202020204" pitchFamily="34" charset="0"/>
                    <a:ea typeface="宋体" panose="02010600030101010101" pitchFamily="2" charset="-122"/>
                    <a:cs typeface="+mn-cs"/>
                  </a:rPr>
                  <a:t>E</a:t>
                </a:r>
                <a:r>
                  <a:rPr lang="en-US" altLang="zh-CN" sz="1200" kern="1200" dirty="0">
                    <a:solidFill>
                      <a:schemeClr val="tx1"/>
                    </a:solidFill>
                    <a:effectLst/>
                    <a:latin typeface="Arial" panose="020B0604020202020204" pitchFamily="34" charset="0"/>
                    <a:ea typeface="宋体" panose="02010600030101010101" pitchFamily="2" charset="-122"/>
                    <a:cs typeface="+mn-cs"/>
                  </a:rPr>
                  <a:t>(</a:t>
                </a:r>
                <a:r>
                  <a:rPr lang="en-US" altLang="zh-CN" sz="1200" i="1" kern="1200" dirty="0">
                    <a:solidFill>
                      <a:schemeClr val="tx1"/>
                    </a:solidFill>
                    <a:effectLst/>
                    <a:latin typeface="Arial" panose="020B0604020202020204" pitchFamily="34" charset="0"/>
                    <a:ea typeface="宋体" panose="02010600030101010101" pitchFamily="2" charset="-122"/>
                    <a:cs typeface="+mn-cs"/>
                  </a:rPr>
                  <a:t>k</a:t>
                </a:r>
                <a:r>
                  <a:rPr lang="en-US" altLang="zh-CN" sz="1200" kern="1200" dirty="0">
                    <a:solidFill>
                      <a:schemeClr val="tx1"/>
                    </a:solidFill>
                    <a:effectLst/>
                    <a:latin typeface="Arial" panose="020B0604020202020204" pitchFamily="34" charset="0"/>
                    <a:ea typeface="宋体" panose="02010600030101010101" pitchFamily="2" charset="-122"/>
                    <a:cs typeface="+mn-cs"/>
                  </a:rPr>
                  <a:t>)</a:t>
                </a:r>
                <a:r>
                  <a:rPr lang="zh-CN" altLang="zh-CN" sz="1200" kern="1200" dirty="0">
                    <a:solidFill>
                      <a:schemeClr val="tx1"/>
                    </a:solidFill>
                    <a:effectLst/>
                    <a:latin typeface="Arial" panose="020B0604020202020204" pitchFamily="34" charset="0"/>
                    <a:ea typeface="宋体" panose="02010600030101010101" pitchFamily="2" charset="-122"/>
                    <a:cs typeface="+mn-cs"/>
                  </a:rPr>
                  <a:t>和波函数</a:t>
                </a:r>
                <a:r>
                  <a:rPr lang="en-US" altLang="zh-CN" sz="1200" i="1" kern="1200" dirty="0">
                    <a:solidFill>
                      <a:schemeClr val="tx1"/>
                    </a:solidFill>
                    <a:effectLst/>
                    <a:latin typeface="Arial" panose="020B0604020202020204" pitchFamily="34" charset="0"/>
                    <a:ea typeface="宋体" panose="02010600030101010101" pitchFamily="2" charset="-122"/>
                    <a:cs typeface="+mn-cs"/>
                    <a:sym typeface="Symbol" panose="05050102010706020507" pitchFamily="18" charset="2"/>
                  </a:rPr>
                  <a:t></a:t>
                </a:r>
                <a:r>
                  <a:rPr lang="en-US" altLang="zh-CN" sz="1200" i="1" kern="1200" dirty="0">
                    <a:solidFill>
                      <a:schemeClr val="tx1"/>
                    </a:solidFill>
                    <a:effectLst/>
                    <a:latin typeface="Arial" panose="020B0604020202020204" pitchFamily="34" charset="0"/>
                    <a:ea typeface="宋体" panose="02010600030101010101" pitchFamily="2" charset="-122"/>
                    <a:cs typeface="+mn-cs"/>
                  </a:rPr>
                  <a:t> </a:t>
                </a:r>
                <a:r>
                  <a:rPr lang="en-US" altLang="zh-CN" sz="1200" kern="1200" dirty="0">
                    <a:solidFill>
                      <a:schemeClr val="tx1"/>
                    </a:solidFill>
                    <a:effectLst/>
                    <a:latin typeface="Arial" panose="020B0604020202020204" pitchFamily="34" charset="0"/>
                    <a:ea typeface="宋体" panose="02010600030101010101" pitchFamily="2" charset="-122"/>
                    <a:cs typeface="+mn-cs"/>
                  </a:rPr>
                  <a:t>(</a:t>
                </a:r>
                <a:r>
                  <a:rPr lang="en-US" altLang="zh-CN" sz="1200" i="1" kern="1200" dirty="0">
                    <a:solidFill>
                      <a:schemeClr val="tx1"/>
                    </a:solidFill>
                    <a:effectLst/>
                    <a:latin typeface="Arial" panose="020B0604020202020204" pitchFamily="34" charset="0"/>
                    <a:ea typeface="宋体" panose="02010600030101010101" pitchFamily="2" charset="-122"/>
                    <a:cs typeface="+mn-cs"/>
                  </a:rPr>
                  <a:t>k</a:t>
                </a:r>
                <a:r>
                  <a:rPr lang="en-US" altLang="zh-CN" sz="1200" kern="1200" dirty="0">
                    <a:solidFill>
                      <a:schemeClr val="tx1"/>
                    </a:solidFill>
                    <a:effectLst/>
                    <a:latin typeface="Arial" panose="020B0604020202020204" pitchFamily="34" charset="0"/>
                    <a:ea typeface="宋体" panose="02010600030101010101" pitchFamily="2" charset="-122"/>
                    <a:cs typeface="+mn-cs"/>
                  </a:rPr>
                  <a:t>)</a:t>
                </a:r>
                <a:r>
                  <a:rPr lang="zh-CN" altLang="zh-CN" sz="1200" kern="1200" dirty="0">
                    <a:solidFill>
                      <a:schemeClr val="tx1"/>
                    </a:solidFill>
                    <a:effectLst/>
                    <a:latin typeface="Arial" panose="020B0604020202020204" pitchFamily="34" charset="0"/>
                    <a:ea typeface="宋体" panose="02010600030101010101" pitchFamily="2" charset="-122"/>
                    <a:cs typeface="+mn-cs"/>
                  </a:rPr>
                  <a:t>分别展开成：</a:t>
                </a:r>
              </a:p>
              <a:p>
                <a:r>
                  <a:rPr lang="zh-CN" altLang="en-US" sz="1200" i="0" kern="1200">
                    <a:solidFill>
                      <a:schemeClr val="tx1"/>
                    </a:solidFill>
                    <a:latin typeface="Arial" panose="020B0604020202020204" pitchFamily="34" charset="0"/>
                    <a:ea typeface="宋体" panose="02010600030101010101" pitchFamily="2" charset="-122"/>
                    <a:cs typeface="+mn-cs"/>
                  </a:rPr>
                  <a:t>𝐸(𝑘)=𝐸_𝑘^((0) )+𝐸_𝑘^((1) )+𝐸_𝑘^((2) )+…</a:t>
                </a:r>
                <a:endParaRPr lang="en-US" altLang="zh-CN" dirty="0"/>
              </a:p>
              <a:p>
                <a:r>
                  <a:rPr lang="zh-CN" altLang="en-US" sz="1200" i="0" kern="1200">
                    <a:solidFill>
                      <a:schemeClr val="tx1"/>
                    </a:solidFill>
                    <a:latin typeface="Arial" panose="020B0604020202020204" pitchFamily="34" charset="0"/>
                    <a:ea typeface="宋体" panose="02010600030101010101" pitchFamily="2" charset="-122"/>
                    <a:cs typeface="+mn-cs"/>
                  </a:rPr>
                  <a:t>𝜓_𝑘=𝜓_𝑘^((0) )+𝜓_𝑘^((1) )+𝜓_𝑘^((2) )+…</a:t>
                </a:r>
                <a:endParaRPr lang="en-US" altLang="zh-CN"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200" kern="1200" dirty="0">
                    <a:solidFill>
                      <a:schemeClr val="tx1"/>
                    </a:solidFill>
                    <a:effectLst/>
                    <a:latin typeface="Arial" panose="020B0604020202020204" pitchFamily="34" charset="0"/>
                    <a:ea typeface="宋体" panose="02010600030101010101" pitchFamily="2" charset="-122"/>
                    <a:cs typeface="+mn-cs"/>
                  </a:rPr>
                  <a:t>将以上各展开式代入式（</a:t>
                </a:r>
                <a:r>
                  <a:rPr lang="en-US" altLang="zh-CN" sz="1200" kern="1200" dirty="0">
                    <a:solidFill>
                      <a:schemeClr val="tx1"/>
                    </a:solidFill>
                    <a:effectLst/>
                    <a:latin typeface="Arial" panose="020B0604020202020204" pitchFamily="34" charset="0"/>
                    <a:ea typeface="宋体" panose="02010600030101010101" pitchFamily="2" charset="-122"/>
                    <a:cs typeface="+mn-cs"/>
                  </a:rPr>
                  <a:t>3-44</a:t>
                </a:r>
                <a:r>
                  <a:rPr lang="zh-CN" altLang="zh-CN" sz="1200" kern="1200" dirty="0">
                    <a:solidFill>
                      <a:schemeClr val="tx1"/>
                    </a:solidFill>
                    <a:effectLst/>
                    <a:latin typeface="Arial" panose="020B0604020202020204" pitchFamily="34" charset="0"/>
                    <a:ea typeface="宋体" panose="02010600030101010101" pitchFamily="2" charset="-122"/>
                    <a:cs typeface="+mn-cs"/>
                  </a:rPr>
                  <a:t>）的能量本征值方程中，得到各个阶次的微扰方程：</a:t>
                </a:r>
              </a:p>
              <a:p>
                <a:r>
                  <a:rPr lang="zh-CN" altLang="en-US" sz="1200" i="0" kern="1200">
                    <a:solidFill>
                      <a:schemeClr val="tx1"/>
                    </a:solidFill>
                    <a:latin typeface="Arial" panose="020B0604020202020204" pitchFamily="34" charset="0"/>
                    <a:ea typeface="宋体" panose="02010600030101010101" pitchFamily="2" charset="-122"/>
                    <a:cs typeface="+mn-cs"/>
                  </a:rPr>
                  <a:t>𝐻_0 𝜓_𝑘^((0) )=𝐸_𝑘^((0) ) 𝜓_𝑘^((0) ) ■(&amp;)■(&amp;)■(&amp;)■(■(&amp;)&amp;)■(&amp;)■(&amp;)</a:t>
                </a:r>
                <a:r>
                  <a:rPr lang="zh-CN" altLang="en-US" sz="1200" i="0" kern="1200">
                    <a:solidFill>
                      <a:schemeClr val="tx1"/>
                    </a:solidFill>
                    <a:latin typeface="Cambria Math" panose="02040503050406030204" pitchFamily="18" charset="0"/>
                    <a:ea typeface="宋体" panose="02010600030101010101" pitchFamily="2" charset="-122"/>
                    <a:cs typeface="+mn-cs"/>
                  </a:rPr>
                  <a:t>" </a:t>
                </a:r>
                <a:r>
                  <a:rPr lang="zh-CN" altLang="en-US" sz="1200" i="0" kern="1200">
                    <a:solidFill>
                      <a:schemeClr val="tx1"/>
                    </a:solidFill>
                    <a:latin typeface="Arial" panose="020B0604020202020204" pitchFamily="34" charset="0"/>
                    <a:ea typeface="宋体" panose="02010600030101010101" pitchFamily="2" charset="-122"/>
                    <a:cs typeface="+mn-cs"/>
                  </a:rPr>
                  <a:t>"——零阶微扰方程</a:t>
                </a:r>
                <a:endParaRPr lang="en-US" altLang="zh-CN" dirty="0"/>
              </a:p>
              <a:p>
                <a:r>
                  <a:rPr lang="zh-CN" altLang="en-US" sz="1200" i="0" kern="1200">
                    <a:solidFill>
                      <a:schemeClr val="tx1"/>
                    </a:solidFill>
                    <a:latin typeface="Arial" panose="020B0604020202020204" pitchFamily="34" charset="0"/>
                    <a:ea typeface="宋体" panose="02010600030101010101" pitchFamily="2" charset="-122"/>
                    <a:cs typeface="+mn-cs"/>
                  </a:rPr>
                  <a:t>𝐻_0 𝜓_𝑘^((1) )+𝐻^′ 𝜓_𝑘^((0) )=𝐸_𝑘^((0) ) 𝜓_𝑘^((1) )+𝐸_𝑘^((1) ) 𝜓_𝑘^((0) ) ■(&amp;)■(&amp;)</a:t>
                </a:r>
                <a:r>
                  <a:rPr lang="zh-CN" altLang="en-US" sz="1200" i="0" kern="1200">
                    <a:solidFill>
                      <a:schemeClr val="tx1"/>
                    </a:solidFill>
                    <a:latin typeface="Cambria Math" panose="02040503050406030204" pitchFamily="18" charset="0"/>
                    <a:ea typeface="宋体" panose="02010600030101010101" pitchFamily="2" charset="-122"/>
                    <a:cs typeface="+mn-cs"/>
                  </a:rPr>
                  <a:t>"        </a:t>
                </a:r>
                <a:r>
                  <a:rPr lang="zh-CN" altLang="en-US" sz="1200" i="0" kern="1200">
                    <a:solidFill>
                      <a:schemeClr val="tx1"/>
                    </a:solidFill>
                    <a:latin typeface="Arial" panose="020B0604020202020204" pitchFamily="34" charset="0"/>
                    <a:ea typeface="宋体" panose="02010600030101010101" pitchFamily="2" charset="-122"/>
                    <a:cs typeface="+mn-cs"/>
                  </a:rPr>
                  <a:t>"——一阶微扰方程</a:t>
                </a:r>
                <a:endParaRPr lang="en-US" altLang="zh-CN" dirty="0"/>
              </a:p>
              <a:p>
                <a:r>
                  <a:rPr lang="zh-CN" altLang="en-US" sz="1200" i="0" kern="1200">
                    <a:solidFill>
                      <a:schemeClr val="tx1"/>
                    </a:solidFill>
                    <a:latin typeface="Arial" panose="020B0604020202020204" pitchFamily="34" charset="0"/>
                    <a:ea typeface="宋体" panose="02010600030101010101" pitchFamily="2" charset="-122"/>
                    <a:cs typeface="+mn-cs"/>
                  </a:rPr>
                  <a:t>𝐻_0 𝜓_𝑘^((2) )+𝐻^′ 𝜓_𝑘^((1) )=𝐸_𝑘^((0) ) 𝜓_𝑘^((2) )+𝐸_𝑘^((1) ) 𝜓_𝑘^((1) )+𝐸_𝑘^((2) ) 𝜓_𝑘^((0) ) ■(&amp;)——二阶微扰方程</a:t>
                </a:r>
                <a:endParaRPr lang="en-US" altLang="zh-CN" dirty="0"/>
              </a:p>
              <a:p>
                <a:endParaRPr lang="zh-CN" altLang="en-US" dirty="0"/>
              </a:p>
            </p:txBody>
          </p:sp>
        </mc:Fallback>
      </mc:AlternateContent>
      <p:sp>
        <p:nvSpPr>
          <p:cNvPr id="4" name="灯片编号占位符 3"/>
          <p:cNvSpPr>
            <a:spLocks noGrp="1"/>
          </p:cNvSpPr>
          <p:nvPr>
            <p:ph type="sldNum" sz="quarter" idx="5"/>
          </p:nvPr>
        </p:nvSpPr>
        <p:spPr/>
        <p:txBody>
          <a:bodyPr/>
          <a:lstStyle/>
          <a:p>
            <a:fld id="{8AAA2DB7-8973-4964-8E83-0FC396AC9B6B}" type="slidenum">
              <a:rPr lang="en-US" altLang="zh-CN" smtClean="0"/>
              <a:t>57</a:t>
            </a:fld>
            <a:endParaRPr lang="en-US" altLang="zh-CN"/>
          </a:p>
        </p:txBody>
      </p:sp>
    </p:spTree>
    <p:extLst>
      <p:ext uri="{BB962C8B-B14F-4D97-AF65-F5344CB8AC3E}">
        <p14:creationId xmlns:p14="http://schemas.microsoft.com/office/powerpoint/2010/main" val="118223275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200" kern="1200" dirty="0">
                    <a:solidFill>
                      <a:schemeClr val="tx1"/>
                    </a:solidFill>
                    <a:effectLst/>
                    <a:latin typeface="Arial" panose="020B0604020202020204" pitchFamily="34" charset="0"/>
                    <a:ea typeface="宋体" panose="02010600030101010101" pitchFamily="2" charset="-122"/>
                    <a:cs typeface="+mn-cs"/>
                  </a:rPr>
                  <a:t>式中的</a:t>
                </a:r>
                <a14:m>
                  <m:oMath xmlns:m="http://schemas.openxmlformats.org/officeDocument/2006/math">
                    <m:sSubSup>
                      <m:sSubSupPr>
                        <m:ctrlPr>
                          <a:rPr lang="zh-CN" altLang="en-US" sz="1200" i="1" kern="1200" smtClean="0">
                            <a:solidFill>
                              <a:schemeClr val="tx1"/>
                            </a:solidFill>
                            <a:latin typeface="Cambria Math" panose="02040503050406030204" pitchFamily="18" charset="0"/>
                            <a:ea typeface="宋体" panose="02010600030101010101" pitchFamily="2" charset="-122"/>
                            <a:cs typeface="+mn-cs"/>
                          </a:rPr>
                        </m:ctrlPr>
                      </m:sSubSupPr>
                      <m:e>
                        <m:r>
                          <a:rPr lang="zh-CN" altLang="en-US" sz="1200" i="1" kern="1200">
                            <a:solidFill>
                              <a:schemeClr val="tx1"/>
                            </a:solidFill>
                            <a:latin typeface="Cambria Math" panose="02040503050406030204" pitchFamily="18" charset="0"/>
                            <a:ea typeface="宋体" panose="02010600030101010101" pitchFamily="2" charset="-122"/>
                            <a:cs typeface="+mn-cs"/>
                          </a:rPr>
                          <m:t>𝜓</m:t>
                        </m:r>
                      </m:e>
                      <m:sub>
                        <m:r>
                          <a:rPr lang="zh-CN" altLang="en-US" sz="1200" i="1" kern="1200">
                            <a:solidFill>
                              <a:schemeClr val="tx1"/>
                            </a:solidFill>
                            <a:latin typeface="Cambria Math" panose="02040503050406030204" pitchFamily="18" charset="0"/>
                            <a:ea typeface="宋体" panose="02010600030101010101" pitchFamily="2" charset="-122"/>
                            <a:cs typeface="+mn-cs"/>
                          </a:rPr>
                          <m:t>𝑘</m:t>
                        </m:r>
                      </m:sub>
                      <m:sup>
                        <m:d>
                          <m:dPr>
                            <m:ctrlPr>
                              <a:rPr lang="zh-CN" altLang="en-US" sz="1200" i="1" kern="1200">
                                <a:solidFill>
                                  <a:schemeClr val="tx1"/>
                                </a:solidFill>
                                <a:latin typeface="Cambria Math" panose="02040503050406030204" pitchFamily="18" charset="0"/>
                                <a:ea typeface="宋体" panose="02010600030101010101" pitchFamily="2" charset="-122"/>
                                <a:cs typeface="+mn-cs"/>
                              </a:rPr>
                            </m:ctrlPr>
                          </m:dPr>
                          <m:e>
                            <m:r>
                              <a:rPr lang="zh-CN" altLang="en-US" sz="1200" i="0" kern="1200">
                                <a:solidFill>
                                  <a:schemeClr val="tx1"/>
                                </a:solidFill>
                                <a:latin typeface="Cambria Math" panose="02040503050406030204" pitchFamily="18" charset="0"/>
                                <a:ea typeface="宋体" panose="02010600030101010101" pitchFamily="2" charset="-122"/>
                                <a:cs typeface="+mn-cs"/>
                              </a:rPr>
                              <m:t>0</m:t>
                            </m:r>
                          </m:e>
                        </m:d>
                      </m:sup>
                    </m:sSubSup>
                  </m:oMath>
                </a14:m>
                <a:r>
                  <a:rPr lang="en-US" altLang="zh-CN" sz="1200" kern="1200" dirty="0">
                    <a:solidFill>
                      <a:schemeClr val="tx1"/>
                    </a:solidFill>
                    <a:effectLst/>
                    <a:latin typeface="Arial" panose="020B0604020202020204" pitchFamily="34" charset="0"/>
                    <a:ea typeface="宋体" panose="02010600030101010101" pitchFamily="2" charset="-122"/>
                    <a:cs typeface="+mn-cs"/>
                  </a:rPr>
                  <a:t> </a:t>
                </a:r>
                <a:r>
                  <a:rPr lang="zh-CN" altLang="zh-CN" sz="1200" kern="1200" dirty="0">
                    <a:solidFill>
                      <a:schemeClr val="tx1"/>
                    </a:solidFill>
                    <a:effectLst/>
                    <a:latin typeface="Arial" panose="020B0604020202020204" pitchFamily="34" charset="0"/>
                    <a:ea typeface="宋体" panose="02010600030101010101" pitchFamily="2" charset="-122"/>
                    <a:cs typeface="+mn-cs"/>
                  </a:rPr>
                  <a:t>即是零阶微扰方程的解，具有正交归一性，即：</a:t>
                </a:r>
                <a:r>
                  <a:rPr lang="en-US" altLang="zh-CN" sz="1200" kern="1200" dirty="0">
                    <a:solidFill>
                      <a:schemeClr val="tx1"/>
                    </a:solidFill>
                    <a:effectLst/>
                    <a:latin typeface="Arial" panose="020B0604020202020204" pitchFamily="34" charset="0"/>
                    <a:ea typeface="宋体" panose="02010600030101010101" pitchFamily="2" charset="-122"/>
                    <a:cs typeface="+mn-cs"/>
                  </a:rPr>
                  <a:t>    </a:t>
                </a:r>
                <a:endParaRPr lang="zh-CN" altLang="zh-CN" sz="1200" kern="1200" dirty="0">
                  <a:solidFill>
                    <a:schemeClr val="tx1"/>
                  </a:solidFill>
                  <a:effectLst/>
                  <a:latin typeface="Arial" panose="020B0604020202020204" pitchFamily="34" charset="0"/>
                  <a:ea typeface="宋体" panose="02010600030101010101" pitchFamily="2" charset="-122"/>
                  <a:cs typeface="+mn-cs"/>
                </a:endParaRPr>
              </a:p>
              <a:p>
                <a:pPr/>
                <a14:m>
                  <m:oMathPara xmlns:m="http://schemas.openxmlformats.org/officeDocument/2006/math">
                    <m:oMathParaPr>
                      <m:jc m:val="centerGroup"/>
                    </m:oMathParaPr>
                    <m:oMath xmlns:m="http://schemas.openxmlformats.org/officeDocument/2006/math">
                      <m:nary>
                        <m:naryPr>
                          <m:limLoc m:val="subSup"/>
                          <m:grow m:val="on"/>
                          <m:ctrlPr>
                            <a:rPr lang="zh-CN" altLang="en-US" sz="1200" i="1" kern="1200" smtClean="0">
                              <a:solidFill>
                                <a:schemeClr val="tx1"/>
                              </a:solidFill>
                              <a:latin typeface="Cambria Math" panose="02040503050406030204" pitchFamily="18" charset="0"/>
                              <a:ea typeface="宋体" panose="02010600030101010101" pitchFamily="2" charset="-122"/>
                              <a:cs typeface="+mn-cs"/>
                            </a:rPr>
                          </m:ctrlPr>
                        </m:naryPr>
                        <m:sub>
                          <m:r>
                            <a:rPr lang="zh-CN" altLang="en-US" sz="1200" i="0" kern="1200">
                              <a:solidFill>
                                <a:schemeClr val="tx1"/>
                              </a:solidFill>
                              <a:latin typeface="Cambria Math" panose="02040503050406030204" pitchFamily="18" charset="0"/>
                              <a:ea typeface="宋体" panose="02010600030101010101" pitchFamily="2" charset="-122"/>
                              <a:cs typeface="+mn-cs"/>
                            </a:rPr>
                            <m:t>0</m:t>
                          </m:r>
                        </m:sub>
                        <m:sup>
                          <m:r>
                            <a:rPr lang="zh-CN" altLang="en-US" sz="1200" i="1" kern="1200">
                              <a:solidFill>
                                <a:schemeClr val="tx1"/>
                              </a:solidFill>
                              <a:latin typeface="Cambria Math" panose="02040503050406030204" pitchFamily="18" charset="0"/>
                              <a:ea typeface="宋体" panose="02010600030101010101" pitchFamily="2" charset="-122"/>
                              <a:cs typeface="+mn-cs"/>
                            </a:rPr>
                            <m:t>𝐿</m:t>
                          </m:r>
                        </m:sup>
                        <m:e>
                          <m:sSubSup>
                            <m:sSubSupPr>
                              <m:ctrlPr>
                                <a:rPr lang="zh-CN" altLang="en-US" sz="1200" i="1" kern="1200">
                                  <a:solidFill>
                                    <a:schemeClr val="tx1"/>
                                  </a:solidFill>
                                  <a:latin typeface="Cambria Math" panose="02040503050406030204" pitchFamily="18" charset="0"/>
                                  <a:ea typeface="宋体" panose="02010600030101010101" pitchFamily="2" charset="-122"/>
                                  <a:cs typeface="+mn-cs"/>
                                </a:rPr>
                              </m:ctrlPr>
                            </m:sSubSupPr>
                            <m:e>
                              <m:r>
                                <a:rPr lang="zh-CN" altLang="en-US" sz="1200" i="1" kern="1200">
                                  <a:solidFill>
                                    <a:schemeClr val="tx1"/>
                                  </a:solidFill>
                                  <a:latin typeface="Cambria Math" panose="02040503050406030204" pitchFamily="18" charset="0"/>
                                  <a:ea typeface="宋体" panose="02010600030101010101" pitchFamily="2" charset="-122"/>
                                  <a:cs typeface="+mn-cs"/>
                                </a:rPr>
                                <m:t>𝜓</m:t>
                              </m:r>
                            </m:e>
                            <m:sub>
                              <m:sSup>
                                <m:sSupPr>
                                  <m:ctrlPr>
                                    <a:rPr lang="zh-CN" altLang="en-US" sz="1200" i="1" kern="1200">
                                      <a:solidFill>
                                        <a:schemeClr val="tx1"/>
                                      </a:solidFill>
                                      <a:latin typeface="Cambria Math" panose="02040503050406030204" pitchFamily="18" charset="0"/>
                                      <a:ea typeface="宋体" panose="02010600030101010101" pitchFamily="2" charset="-122"/>
                                      <a:cs typeface="+mn-cs"/>
                                    </a:rPr>
                                  </m:ctrlPr>
                                </m:sSupPr>
                                <m:e>
                                  <m:r>
                                    <a:rPr lang="zh-CN" altLang="en-US" sz="1200" i="1" kern="1200">
                                      <a:solidFill>
                                        <a:schemeClr val="tx1"/>
                                      </a:solidFill>
                                      <a:latin typeface="Cambria Math" panose="02040503050406030204" pitchFamily="18" charset="0"/>
                                      <a:ea typeface="宋体" panose="02010600030101010101" pitchFamily="2" charset="-122"/>
                                      <a:cs typeface="+mn-cs"/>
                                    </a:rPr>
                                    <m:t>𝑘</m:t>
                                  </m:r>
                                </m:e>
                                <m:sup>
                                  <m:r>
                                    <a:rPr lang="zh-CN" altLang="en-US" sz="1200" i="0" kern="1200">
                                      <a:solidFill>
                                        <a:schemeClr val="tx1"/>
                                      </a:solidFill>
                                      <a:latin typeface="Cambria Math" panose="02040503050406030204" pitchFamily="18" charset="0"/>
                                      <a:ea typeface="宋体" panose="02010600030101010101" pitchFamily="2" charset="-122"/>
                                      <a:cs typeface="+mn-cs"/>
                                    </a:rPr>
                                    <m:t>′</m:t>
                                  </m:r>
                                </m:sup>
                              </m:sSup>
                            </m:sub>
                            <m:sup>
                              <m:d>
                                <m:dPr>
                                  <m:endChr m:val=""/>
                                  <m:ctrlPr>
                                    <a:rPr lang="zh-CN" altLang="en-US" sz="1200" i="1" kern="1200">
                                      <a:solidFill>
                                        <a:schemeClr val="tx1"/>
                                      </a:solidFill>
                                      <a:latin typeface="Cambria Math" panose="02040503050406030204" pitchFamily="18" charset="0"/>
                                      <a:ea typeface="宋体" panose="02010600030101010101" pitchFamily="2" charset="-122"/>
                                      <a:cs typeface="+mn-cs"/>
                                    </a:rPr>
                                  </m:ctrlPr>
                                </m:dPr>
                                <m:e>
                                  <m:r>
                                    <a:rPr lang="zh-CN" altLang="en-US" sz="1200" i="0" kern="1200">
                                      <a:solidFill>
                                        <a:schemeClr val="tx1"/>
                                      </a:solidFill>
                                      <a:latin typeface="Cambria Math" panose="02040503050406030204" pitchFamily="18" charset="0"/>
                                      <a:ea typeface="宋体" panose="02010600030101010101" pitchFamily="2" charset="-122"/>
                                      <a:cs typeface="+mn-cs"/>
                                    </a:rPr>
                                    <m:t>0)∗</m:t>
                                  </m:r>
                                </m:e>
                              </m:d>
                            </m:sup>
                          </m:sSubSup>
                        </m:e>
                      </m:nary>
                      <m:sSubSup>
                        <m:sSubSupPr>
                          <m:ctrlPr>
                            <a:rPr lang="zh-CN" altLang="en-US" sz="1200" i="1" kern="1200">
                              <a:solidFill>
                                <a:schemeClr val="tx1"/>
                              </a:solidFill>
                              <a:latin typeface="Cambria Math" panose="02040503050406030204" pitchFamily="18" charset="0"/>
                              <a:ea typeface="宋体" panose="02010600030101010101" pitchFamily="2" charset="-122"/>
                              <a:cs typeface="+mn-cs"/>
                            </a:rPr>
                          </m:ctrlPr>
                        </m:sSubSupPr>
                        <m:e>
                          <m:r>
                            <a:rPr lang="zh-CN" altLang="en-US" sz="1200" i="1" kern="1200">
                              <a:solidFill>
                                <a:schemeClr val="tx1"/>
                              </a:solidFill>
                              <a:latin typeface="Cambria Math" panose="02040503050406030204" pitchFamily="18" charset="0"/>
                              <a:ea typeface="宋体" panose="02010600030101010101" pitchFamily="2" charset="-122"/>
                              <a:cs typeface="+mn-cs"/>
                            </a:rPr>
                            <m:t>𝜓</m:t>
                          </m:r>
                        </m:e>
                        <m:sub>
                          <m:r>
                            <a:rPr lang="zh-CN" altLang="en-US" sz="1200" i="1" kern="1200">
                              <a:solidFill>
                                <a:schemeClr val="tx1"/>
                              </a:solidFill>
                              <a:latin typeface="Cambria Math" panose="02040503050406030204" pitchFamily="18" charset="0"/>
                              <a:ea typeface="宋体" panose="02010600030101010101" pitchFamily="2" charset="-122"/>
                              <a:cs typeface="+mn-cs"/>
                            </a:rPr>
                            <m:t>𝑘</m:t>
                          </m:r>
                        </m:sub>
                        <m:sup>
                          <m:d>
                            <m:dPr>
                              <m:ctrlPr>
                                <a:rPr lang="zh-CN" altLang="en-US" sz="1200" i="1" kern="1200">
                                  <a:solidFill>
                                    <a:schemeClr val="tx1"/>
                                  </a:solidFill>
                                  <a:latin typeface="Cambria Math" panose="02040503050406030204" pitchFamily="18" charset="0"/>
                                  <a:ea typeface="宋体" panose="02010600030101010101" pitchFamily="2" charset="-122"/>
                                  <a:cs typeface="+mn-cs"/>
                                </a:rPr>
                              </m:ctrlPr>
                            </m:dPr>
                            <m:e>
                              <m:r>
                                <a:rPr lang="zh-CN" altLang="en-US" sz="1200" i="0" kern="1200">
                                  <a:solidFill>
                                    <a:schemeClr val="tx1"/>
                                  </a:solidFill>
                                  <a:latin typeface="Cambria Math" panose="02040503050406030204" pitchFamily="18" charset="0"/>
                                  <a:ea typeface="宋体" panose="02010600030101010101" pitchFamily="2" charset="-122"/>
                                  <a:cs typeface="+mn-cs"/>
                                </a:rPr>
                                <m:t>0</m:t>
                              </m:r>
                            </m:e>
                          </m:d>
                        </m:sup>
                      </m:sSubSup>
                      <m:r>
                        <a:rPr lang="zh-CN" altLang="en-US" sz="1200" i="1" kern="1200">
                          <a:solidFill>
                            <a:schemeClr val="tx1"/>
                          </a:solidFill>
                          <a:latin typeface="Cambria Math" panose="02040503050406030204" pitchFamily="18" charset="0"/>
                          <a:ea typeface="宋体" panose="02010600030101010101" pitchFamily="2" charset="-122"/>
                          <a:cs typeface="+mn-cs"/>
                        </a:rPr>
                        <m:t>𝑑𝑥</m:t>
                      </m:r>
                      <m:r>
                        <a:rPr lang="zh-CN" altLang="en-US" sz="1200" i="0" kern="1200">
                          <a:solidFill>
                            <a:schemeClr val="tx1"/>
                          </a:solidFill>
                          <a:latin typeface="Cambria Math" panose="02040503050406030204" pitchFamily="18" charset="0"/>
                          <a:ea typeface="宋体" panose="02010600030101010101" pitchFamily="2" charset="-122"/>
                          <a:cs typeface="+mn-cs"/>
                        </a:rPr>
                        <m:t>=</m:t>
                      </m:r>
                      <m:sSub>
                        <m:sSubPr>
                          <m:ctrlPr>
                            <a:rPr lang="zh-CN" altLang="en-US" sz="1200" i="1" kern="1200">
                              <a:solidFill>
                                <a:schemeClr val="tx1"/>
                              </a:solidFill>
                              <a:latin typeface="Cambria Math" panose="02040503050406030204" pitchFamily="18" charset="0"/>
                              <a:ea typeface="宋体" panose="02010600030101010101" pitchFamily="2" charset="-122"/>
                              <a:cs typeface="+mn-cs"/>
                            </a:rPr>
                          </m:ctrlPr>
                        </m:sSubPr>
                        <m:e>
                          <m:r>
                            <a:rPr lang="zh-CN" altLang="en-US" sz="1200" i="1" kern="1200">
                              <a:solidFill>
                                <a:schemeClr val="tx1"/>
                              </a:solidFill>
                              <a:latin typeface="Cambria Math" panose="02040503050406030204" pitchFamily="18" charset="0"/>
                              <a:ea typeface="宋体" panose="02010600030101010101" pitchFamily="2" charset="-122"/>
                              <a:cs typeface="+mn-cs"/>
                            </a:rPr>
                            <m:t>𝛿</m:t>
                          </m:r>
                        </m:e>
                        <m:sub>
                          <m:sSup>
                            <m:sSupPr>
                              <m:ctrlPr>
                                <a:rPr lang="zh-CN" altLang="en-US" sz="1200" i="1" kern="1200">
                                  <a:solidFill>
                                    <a:schemeClr val="tx1"/>
                                  </a:solidFill>
                                  <a:latin typeface="Cambria Math" panose="02040503050406030204" pitchFamily="18" charset="0"/>
                                  <a:ea typeface="宋体" panose="02010600030101010101" pitchFamily="2" charset="-122"/>
                                  <a:cs typeface="+mn-cs"/>
                                </a:rPr>
                              </m:ctrlPr>
                            </m:sSupPr>
                            <m:e>
                              <m:r>
                                <a:rPr lang="zh-CN" altLang="en-US" sz="1200" i="1" kern="1200">
                                  <a:solidFill>
                                    <a:schemeClr val="tx1"/>
                                  </a:solidFill>
                                  <a:latin typeface="Cambria Math" panose="02040503050406030204" pitchFamily="18" charset="0"/>
                                  <a:ea typeface="宋体" panose="02010600030101010101" pitchFamily="2" charset="-122"/>
                                  <a:cs typeface="+mn-cs"/>
                                </a:rPr>
                                <m:t>𝑘</m:t>
                              </m:r>
                            </m:e>
                            <m:sup>
                              <m:r>
                                <a:rPr lang="zh-CN" altLang="en-US" sz="1200" i="0" kern="1200">
                                  <a:solidFill>
                                    <a:schemeClr val="tx1"/>
                                  </a:solidFill>
                                  <a:latin typeface="Cambria Math" panose="02040503050406030204" pitchFamily="18" charset="0"/>
                                  <a:ea typeface="宋体" panose="02010600030101010101" pitchFamily="2" charset="-122"/>
                                  <a:cs typeface="+mn-cs"/>
                                </a:rPr>
                                <m:t>′</m:t>
                              </m:r>
                            </m:sup>
                          </m:sSup>
                          <m:r>
                            <a:rPr lang="zh-CN" altLang="en-US" sz="1200" i="1" kern="1200">
                              <a:solidFill>
                                <a:schemeClr val="tx1"/>
                              </a:solidFill>
                              <a:latin typeface="Cambria Math" panose="02040503050406030204" pitchFamily="18" charset="0"/>
                              <a:ea typeface="宋体" panose="02010600030101010101" pitchFamily="2" charset="-122"/>
                              <a:cs typeface="+mn-cs"/>
                            </a:rPr>
                            <m:t>𝑘</m:t>
                          </m:r>
                        </m:sub>
                      </m:sSub>
                    </m:oMath>
                  </m:oMathPara>
                </a14:m>
                <a:endParaRPr lang="zh-CN" altLang="en-US" dirty="0"/>
              </a:p>
            </p:txBody>
          </p:sp>
        </mc:Choice>
        <mc:Fallback xmlns="">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200" kern="1200" dirty="0">
                    <a:solidFill>
                      <a:schemeClr val="tx1"/>
                    </a:solidFill>
                    <a:effectLst/>
                    <a:latin typeface="Arial" panose="020B0604020202020204" pitchFamily="34" charset="0"/>
                    <a:ea typeface="宋体" panose="02010600030101010101" pitchFamily="2" charset="-122"/>
                    <a:cs typeface="+mn-cs"/>
                  </a:rPr>
                  <a:t>式（</a:t>
                </a:r>
                <a:r>
                  <a:rPr lang="en-US" altLang="zh-CN" sz="1200" kern="1200" dirty="0">
                    <a:solidFill>
                      <a:schemeClr val="tx1"/>
                    </a:solidFill>
                    <a:effectLst/>
                    <a:latin typeface="Arial" panose="020B0604020202020204" pitchFamily="34" charset="0"/>
                    <a:ea typeface="宋体" panose="02010600030101010101" pitchFamily="2" charset="-122"/>
                    <a:cs typeface="+mn-cs"/>
                  </a:rPr>
                  <a:t>3-46</a:t>
                </a:r>
                <a:r>
                  <a:rPr lang="zh-CN" altLang="zh-CN" sz="1200" kern="1200" dirty="0">
                    <a:solidFill>
                      <a:schemeClr val="tx1"/>
                    </a:solidFill>
                    <a:effectLst/>
                    <a:latin typeface="Arial" panose="020B0604020202020204" pitchFamily="34" charset="0"/>
                    <a:ea typeface="宋体" panose="02010600030101010101" pitchFamily="2" charset="-122"/>
                    <a:cs typeface="+mn-cs"/>
                  </a:rPr>
                  <a:t>）中的</a:t>
                </a:r>
                <a:r>
                  <a:rPr lang="en-US" altLang="zh-CN" sz="1200" kern="1200" dirty="0">
                    <a:solidFill>
                      <a:schemeClr val="tx1"/>
                    </a:solidFill>
                    <a:effectLst/>
                    <a:latin typeface="Arial" panose="020B0604020202020204" pitchFamily="34" charset="0"/>
                    <a:ea typeface="宋体" panose="02010600030101010101" pitchFamily="2" charset="-122"/>
                    <a:cs typeface="+mn-cs"/>
                  </a:rPr>
                  <a:t> </a:t>
                </a:r>
                <a:r>
                  <a:rPr lang="zh-CN" altLang="zh-CN" sz="1200" kern="1200" dirty="0">
                    <a:solidFill>
                      <a:schemeClr val="tx1"/>
                    </a:solidFill>
                    <a:effectLst/>
                    <a:latin typeface="Arial" panose="020B0604020202020204" pitchFamily="34" charset="0"/>
                    <a:ea typeface="宋体" panose="02010600030101010101" pitchFamily="2" charset="-122"/>
                    <a:cs typeface="+mn-cs"/>
                  </a:rPr>
                  <a:t>即是零阶微扰方程的解，具有正交归一性，即：</a:t>
                </a:r>
                <a:r>
                  <a:rPr lang="en-US" altLang="zh-CN" sz="1200" kern="1200" dirty="0">
                    <a:solidFill>
                      <a:schemeClr val="tx1"/>
                    </a:solidFill>
                    <a:effectLst/>
                    <a:latin typeface="Arial" panose="020B0604020202020204" pitchFamily="34" charset="0"/>
                    <a:ea typeface="宋体" panose="02010600030101010101" pitchFamily="2" charset="-122"/>
                    <a:cs typeface="+mn-cs"/>
                  </a:rPr>
                  <a:t>    </a:t>
                </a:r>
                <a:endParaRPr lang="zh-CN" altLang="zh-CN" sz="1200" kern="1200" dirty="0">
                  <a:solidFill>
                    <a:schemeClr val="tx1"/>
                  </a:solidFill>
                  <a:effectLst/>
                  <a:latin typeface="Arial" panose="020B0604020202020204" pitchFamily="34" charset="0"/>
                  <a:ea typeface="宋体" panose="02010600030101010101" pitchFamily="2" charset="-122"/>
                  <a:cs typeface="+mn-cs"/>
                </a:endParaRPr>
              </a:p>
              <a:p>
                <a:r>
                  <a:rPr lang="zh-CN" altLang="en-US" sz="1200" i="0" kern="1200">
                    <a:solidFill>
                      <a:schemeClr val="tx1"/>
                    </a:solidFill>
                    <a:latin typeface="Arial" panose="020B0604020202020204" pitchFamily="34" charset="0"/>
                    <a:ea typeface="宋体" panose="02010600030101010101" pitchFamily="2" charset="-122"/>
                    <a:cs typeface="+mn-cs"/>
                  </a:rPr>
                  <a:t>∫130_0^𝐿▒𝜓_(𝑘^′)^(0)∗┤   𝜓_𝑘^((0) ) 𝑑𝑥=𝛿_(𝑘^′ 𝑘)</a:t>
                </a:r>
                <a:endParaRPr lang="zh-CN" altLang="en-US" dirty="0"/>
              </a:p>
            </p:txBody>
          </p:sp>
        </mc:Fallback>
      </mc:AlternateContent>
      <p:sp>
        <p:nvSpPr>
          <p:cNvPr id="4" name="灯片编号占位符 3"/>
          <p:cNvSpPr>
            <a:spLocks noGrp="1"/>
          </p:cNvSpPr>
          <p:nvPr>
            <p:ph type="sldNum" sz="quarter" idx="5"/>
          </p:nvPr>
        </p:nvSpPr>
        <p:spPr/>
        <p:txBody>
          <a:bodyPr/>
          <a:lstStyle/>
          <a:p>
            <a:fld id="{8AAA2DB7-8973-4964-8E83-0FC396AC9B6B}" type="slidenum">
              <a:rPr lang="en-US" altLang="zh-CN" smtClean="0"/>
              <a:t>58</a:t>
            </a:fld>
            <a:endParaRPr lang="en-US" altLang="zh-CN"/>
          </a:p>
        </p:txBody>
      </p:sp>
    </p:spTree>
    <p:extLst>
      <p:ext uri="{BB962C8B-B14F-4D97-AF65-F5344CB8AC3E}">
        <p14:creationId xmlns:p14="http://schemas.microsoft.com/office/powerpoint/2010/main" val="265973499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200" kern="1200" dirty="0">
                    <a:solidFill>
                      <a:schemeClr val="tx1"/>
                    </a:solidFill>
                    <a:effectLst/>
                    <a:latin typeface="Arial" panose="020B0604020202020204" pitchFamily="34" charset="0"/>
                    <a:ea typeface="宋体" panose="02010600030101010101" pitchFamily="2" charset="-122"/>
                    <a:cs typeface="+mn-cs"/>
                  </a:rPr>
                  <a:t>证明如下：</a:t>
                </a:r>
              </a:p>
              <a:p>
                <a:pPr/>
                <a14:m>
                  <m:oMathPara xmlns:m="http://schemas.openxmlformats.org/officeDocument/2006/math">
                    <m:oMathParaPr>
                      <m:jc m:val="centerGroup"/>
                    </m:oMathParaPr>
                    <m:oMath xmlns:m="http://schemas.openxmlformats.org/officeDocument/2006/math">
                      <m:nary>
                        <m:naryPr>
                          <m:limLoc m:val="subSup"/>
                          <m:grow m:val="on"/>
                          <m:ctrlPr>
                            <a:rPr lang="zh-CN" altLang="en-US" sz="1200" i="1" kern="1200" smtClean="0">
                              <a:solidFill>
                                <a:schemeClr val="tx1"/>
                              </a:solidFill>
                              <a:latin typeface="Cambria Math" panose="02040503050406030204" pitchFamily="18" charset="0"/>
                              <a:ea typeface="宋体" panose="02010600030101010101" pitchFamily="2" charset="-122"/>
                              <a:cs typeface="+mn-cs"/>
                            </a:rPr>
                          </m:ctrlPr>
                        </m:naryPr>
                        <m:sub>
                          <m:r>
                            <a:rPr lang="zh-CN" altLang="en-US" sz="1200" i="0" kern="1200">
                              <a:solidFill>
                                <a:schemeClr val="tx1"/>
                              </a:solidFill>
                              <a:latin typeface="Cambria Math" panose="02040503050406030204" pitchFamily="18" charset="0"/>
                              <a:ea typeface="宋体" panose="02010600030101010101" pitchFamily="2" charset="-122"/>
                              <a:cs typeface="+mn-cs"/>
                            </a:rPr>
                            <m:t>0</m:t>
                          </m:r>
                        </m:sub>
                        <m:sup>
                          <m:r>
                            <a:rPr lang="zh-CN" altLang="en-US" sz="1200" i="1" kern="1200">
                              <a:solidFill>
                                <a:schemeClr val="tx1"/>
                              </a:solidFill>
                              <a:latin typeface="Cambria Math" panose="02040503050406030204" pitchFamily="18" charset="0"/>
                              <a:ea typeface="宋体" panose="02010600030101010101" pitchFamily="2" charset="-122"/>
                              <a:cs typeface="+mn-cs"/>
                            </a:rPr>
                            <m:t>𝑁𝑎</m:t>
                          </m:r>
                        </m:sup>
                        <m:e>
                          <m:sSubSup>
                            <m:sSubSupPr>
                              <m:ctrlPr>
                                <a:rPr lang="zh-CN" altLang="en-US" sz="1200" i="1" kern="1200">
                                  <a:solidFill>
                                    <a:schemeClr val="tx1"/>
                                  </a:solidFill>
                                  <a:latin typeface="Cambria Math" panose="02040503050406030204" pitchFamily="18" charset="0"/>
                                  <a:ea typeface="宋体" panose="02010600030101010101" pitchFamily="2" charset="-122"/>
                                  <a:cs typeface="+mn-cs"/>
                                </a:rPr>
                              </m:ctrlPr>
                            </m:sSubSupPr>
                            <m:e>
                              <m:r>
                                <a:rPr lang="zh-CN" altLang="en-US" sz="1200" i="1" kern="1200">
                                  <a:solidFill>
                                    <a:schemeClr val="tx1"/>
                                  </a:solidFill>
                                  <a:latin typeface="Cambria Math" panose="02040503050406030204" pitchFamily="18" charset="0"/>
                                  <a:ea typeface="宋体" panose="02010600030101010101" pitchFamily="2" charset="-122"/>
                                  <a:cs typeface="+mn-cs"/>
                                </a:rPr>
                                <m:t>𝜓</m:t>
                              </m:r>
                            </m:e>
                            <m:sub>
                              <m:sSup>
                                <m:sSupPr>
                                  <m:ctrlPr>
                                    <a:rPr lang="zh-CN" altLang="en-US" sz="1200" i="1" kern="1200">
                                      <a:solidFill>
                                        <a:schemeClr val="tx1"/>
                                      </a:solidFill>
                                      <a:latin typeface="Cambria Math" panose="02040503050406030204" pitchFamily="18" charset="0"/>
                                      <a:ea typeface="宋体" panose="02010600030101010101" pitchFamily="2" charset="-122"/>
                                      <a:cs typeface="+mn-cs"/>
                                    </a:rPr>
                                  </m:ctrlPr>
                                </m:sSupPr>
                                <m:e>
                                  <m:r>
                                    <a:rPr lang="zh-CN" altLang="en-US" sz="1200" i="1" kern="1200">
                                      <a:solidFill>
                                        <a:schemeClr val="tx1"/>
                                      </a:solidFill>
                                      <a:latin typeface="Cambria Math" panose="02040503050406030204" pitchFamily="18" charset="0"/>
                                      <a:ea typeface="宋体" panose="02010600030101010101" pitchFamily="2" charset="-122"/>
                                      <a:cs typeface="+mn-cs"/>
                                    </a:rPr>
                                    <m:t>𝑘</m:t>
                                  </m:r>
                                </m:e>
                                <m:sup>
                                  <m:r>
                                    <a:rPr lang="zh-CN" altLang="en-US" sz="1200" i="0" kern="1200">
                                      <a:solidFill>
                                        <a:schemeClr val="tx1"/>
                                      </a:solidFill>
                                      <a:latin typeface="Cambria Math" panose="02040503050406030204" pitchFamily="18" charset="0"/>
                                      <a:ea typeface="宋体" panose="02010600030101010101" pitchFamily="2" charset="-122"/>
                                      <a:cs typeface="+mn-cs"/>
                                    </a:rPr>
                                    <m:t>′</m:t>
                                  </m:r>
                                </m:sup>
                              </m:sSup>
                            </m:sub>
                            <m:sup>
                              <m:d>
                                <m:dPr>
                                  <m:endChr m:val=""/>
                                  <m:ctrlPr>
                                    <a:rPr lang="zh-CN" altLang="en-US" sz="1200" i="1" kern="1200">
                                      <a:solidFill>
                                        <a:schemeClr val="tx1"/>
                                      </a:solidFill>
                                      <a:latin typeface="Cambria Math" panose="02040503050406030204" pitchFamily="18" charset="0"/>
                                      <a:ea typeface="宋体" panose="02010600030101010101" pitchFamily="2" charset="-122"/>
                                      <a:cs typeface="+mn-cs"/>
                                    </a:rPr>
                                  </m:ctrlPr>
                                </m:dPr>
                                <m:e>
                                  <m:r>
                                    <a:rPr lang="zh-CN" altLang="en-US" sz="1200" i="0" kern="1200">
                                      <a:solidFill>
                                        <a:schemeClr val="tx1"/>
                                      </a:solidFill>
                                      <a:latin typeface="Cambria Math" panose="02040503050406030204" pitchFamily="18" charset="0"/>
                                      <a:ea typeface="宋体" panose="02010600030101010101" pitchFamily="2" charset="-122"/>
                                      <a:cs typeface="+mn-cs"/>
                                    </a:rPr>
                                    <m:t>0)∗</m:t>
                                  </m:r>
                                </m:e>
                              </m:d>
                            </m:sup>
                          </m:sSubSup>
                        </m:e>
                      </m:nary>
                      <m:sSubSup>
                        <m:sSubSupPr>
                          <m:ctrlPr>
                            <a:rPr lang="zh-CN" altLang="en-US" sz="1200" i="1" kern="1200">
                              <a:solidFill>
                                <a:schemeClr val="tx1"/>
                              </a:solidFill>
                              <a:latin typeface="Cambria Math" panose="02040503050406030204" pitchFamily="18" charset="0"/>
                              <a:ea typeface="宋体" panose="02010600030101010101" pitchFamily="2" charset="-122"/>
                              <a:cs typeface="+mn-cs"/>
                            </a:rPr>
                          </m:ctrlPr>
                        </m:sSubSupPr>
                        <m:e>
                          <m:r>
                            <a:rPr lang="zh-CN" altLang="en-US" sz="1200" i="1" kern="1200">
                              <a:solidFill>
                                <a:schemeClr val="tx1"/>
                              </a:solidFill>
                              <a:latin typeface="Cambria Math" panose="02040503050406030204" pitchFamily="18" charset="0"/>
                              <a:ea typeface="宋体" panose="02010600030101010101" pitchFamily="2" charset="-122"/>
                              <a:cs typeface="+mn-cs"/>
                            </a:rPr>
                            <m:t>𝜓</m:t>
                          </m:r>
                        </m:e>
                        <m:sub>
                          <m:sSup>
                            <m:sSupPr>
                              <m:ctrlPr>
                                <a:rPr lang="zh-CN" altLang="en-US" sz="1200" i="1" kern="1200">
                                  <a:solidFill>
                                    <a:schemeClr val="tx1"/>
                                  </a:solidFill>
                                  <a:latin typeface="Cambria Math" panose="02040503050406030204" pitchFamily="18" charset="0"/>
                                  <a:ea typeface="宋体" panose="02010600030101010101" pitchFamily="2" charset="-122"/>
                                  <a:cs typeface="+mn-cs"/>
                                </a:rPr>
                              </m:ctrlPr>
                            </m:sSupPr>
                            <m:e>
                              <m:r>
                                <a:rPr lang="zh-CN" altLang="en-US" sz="1200" i="1" kern="1200">
                                  <a:solidFill>
                                    <a:schemeClr val="tx1"/>
                                  </a:solidFill>
                                  <a:latin typeface="Cambria Math" panose="02040503050406030204" pitchFamily="18" charset="0"/>
                                  <a:ea typeface="宋体" panose="02010600030101010101" pitchFamily="2" charset="-122"/>
                                  <a:cs typeface="+mn-cs"/>
                                </a:rPr>
                                <m:t>𝑘</m:t>
                              </m:r>
                            </m:e>
                            <m:sup>
                              <m:r>
                                <a:rPr lang="zh-CN" altLang="en-US" sz="1200" i="0" kern="1200">
                                  <a:solidFill>
                                    <a:schemeClr val="tx1"/>
                                  </a:solidFill>
                                  <a:latin typeface="Cambria Math" panose="02040503050406030204" pitchFamily="18" charset="0"/>
                                  <a:ea typeface="宋体" panose="02010600030101010101" pitchFamily="2" charset="-122"/>
                                  <a:cs typeface="+mn-cs"/>
                                </a:rPr>
                                <m:t>′</m:t>
                              </m:r>
                            </m:sup>
                          </m:sSup>
                        </m:sub>
                        <m:sup>
                          <m:d>
                            <m:dPr>
                              <m:ctrlPr>
                                <a:rPr lang="zh-CN" altLang="en-US" sz="1200" i="1" kern="1200">
                                  <a:solidFill>
                                    <a:schemeClr val="tx1"/>
                                  </a:solidFill>
                                  <a:latin typeface="Cambria Math" panose="02040503050406030204" pitchFamily="18" charset="0"/>
                                  <a:ea typeface="宋体" panose="02010600030101010101" pitchFamily="2" charset="-122"/>
                                  <a:cs typeface="+mn-cs"/>
                                </a:rPr>
                              </m:ctrlPr>
                            </m:dPr>
                            <m:e>
                              <m:r>
                                <a:rPr lang="zh-CN" altLang="en-US" sz="1200" i="0" kern="1200">
                                  <a:solidFill>
                                    <a:schemeClr val="tx1"/>
                                  </a:solidFill>
                                  <a:latin typeface="Cambria Math" panose="02040503050406030204" pitchFamily="18" charset="0"/>
                                  <a:ea typeface="宋体" panose="02010600030101010101" pitchFamily="2" charset="-122"/>
                                  <a:cs typeface="+mn-cs"/>
                                </a:rPr>
                                <m:t>0</m:t>
                              </m:r>
                            </m:e>
                          </m:d>
                        </m:sup>
                      </m:sSubSup>
                      <m:r>
                        <a:rPr lang="zh-CN" altLang="en-US" sz="1200" i="1" kern="1200">
                          <a:solidFill>
                            <a:schemeClr val="tx1"/>
                          </a:solidFill>
                          <a:latin typeface="Cambria Math" panose="02040503050406030204" pitchFamily="18" charset="0"/>
                          <a:ea typeface="宋体" panose="02010600030101010101" pitchFamily="2" charset="-122"/>
                          <a:cs typeface="+mn-cs"/>
                        </a:rPr>
                        <m:t>𝑑𝑥</m:t>
                      </m:r>
                      <m:r>
                        <a:rPr lang="zh-CN" altLang="en-US" sz="1200" i="0" kern="1200">
                          <a:solidFill>
                            <a:schemeClr val="tx1"/>
                          </a:solidFill>
                          <a:latin typeface="Cambria Math" panose="02040503050406030204" pitchFamily="18" charset="0"/>
                          <a:ea typeface="宋体" panose="02010600030101010101" pitchFamily="2" charset="-122"/>
                          <a:cs typeface="+mn-cs"/>
                        </a:rPr>
                        <m:t>=</m:t>
                      </m:r>
                      <m:f>
                        <m:fPr>
                          <m:ctrlPr>
                            <a:rPr lang="zh-CN" altLang="en-US" sz="1200" i="1" kern="1200">
                              <a:solidFill>
                                <a:schemeClr val="tx1"/>
                              </a:solidFill>
                              <a:latin typeface="Cambria Math" panose="02040503050406030204" pitchFamily="18" charset="0"/>
                              <a:ea typeface="宋体" panose="02010600030101010101" pitchFamily="2" charset="-122"/>
                              <a:cs typeface="+mn-cs"/>
                            </a:rPr>
                          </m:ctrlPr>
                        </m:fPr>
                        <m:num>
                          <m:r>
                            <a:rPr lang="zh-CN" altLang="en-US" sz="1200" i="0" kern="1200">
                              <a:solidFill>
                                <a:schemeClr val="tx1"/>
                              </a:solidFill>
                              <a:latin typeface="Cambria Math" panose="02040503050406030204" pitchFamily="18" charset="0"/>
                              <a:ea typeface="宋体" panose="02010600030101010101" pitchFamily="2" charset="-122"/>
                              <a:cs typeface="+mn-cs"/>
                            </a:rPr>
                            <m:t>1</m:t>
                          </m:r>
                        </m:num>
                        <m:den>
                          <m:r>
                            <a:rPr lang="zh-CN" altLang="en-US" sz="1200" i="1" kern="1200">
                              <a:solidFill>
                                <a:schemeClr val="tx1"/>
                              </a:solidFill>
                              <a:latin typeface="Cambria Math" panose="02040503050406030204" pitchFamily="18" charset="0"/>
                              <a:ea typeface="宋体" panose="02010600030101010101" pitchFamily="2" charset="-122"/>
                              <a:cs typeface="+mn-cs"/>
                            </a:rPr>
                            <m:t>𝐿</m:t>
                          </m:r>
                        </m:den>
                      </m:f>
                      <m:nary>
                        <m:naryPr>
                          <m:limLoc m:val="subSup"/>
                          <m:grow m:val="on"/>
                          <m:ctrlPr>
                            <a:rPr lang="zh-CN" altLang="en-US" sz="1200" i="1" kern="1200">
                              <a:solidFill>
                                <a:schemeClr val="tx1"/>
                              </a:solidFill>
                              <a:latin typeface="Cambria Math" panose="02040503050406030204" pitchFamily="18" charset="0"/>
                              <a:ea typeface="宋体" panose="02010600030101010101" pitchFamily="2" charset="-122"/>
                              <a:cs typeface="+mn-cs"/>
                            </a:rPr>
                          </m:ctrlPr>
                        </m:naryPr>
                        <m:sub>
                          <m:r>
                            <a:rPr lang="zh-CN" altLang="en-US" sz="1200" i="0" kern="1200">
                              <a:solidFill>
                                <a:schemeClr val="tx1"/>
                              </a:solidFill>
                              <a:latin typeface="Cambria Math" panose="02040503050406030204" pitchFamily="18" charset="0"/>
                              <a:ea typeface="宋体" panose="02010600030101010101" pitchFamily="2" charset="-122"/>
                              <a:cs typeface="+mn-cs"/>
                            </a:rPr>
                            <m:t>0</m:t>
                          </m:r>
                        </m:sub>
                        <m:sup>
                          <m:r>
                            <a:rPr lang="zh-CN" altLang="en-US" sz="1200" i="1" kern="1200">
                              <a:solidFill>
                                <a:schemeClr val="tx1"/>
                              </a:solidFill>
                              <a:latin typeface="Cambria Math" panose="02040503050406030204" pitchFamily="18" charset="0"/>
                              <a:ea typeface="宋体" panose="02010600030101010101" pitchFamily="2" charset="-122"/>
                              <a:cs typeface="+mn-cs"/>
                            </a:rPr>
                            <m:t>𝑁𝑎</m:t>
                          </m:r>
                        </m:sup>
                        <m:e>
                          <m:sSup>
                            <m:sSupPr>
                              <m:ctrlPr>
                                <a:rPr lang="zh-CN" altLang="en-US" sz="1200" i="1" kern="1200">
                                  <a:solidFill>
                                    <a:schemeClr val="tx1"/>
                                  </a:solidFill>
                                  <a:latin typeface="Cambria Math" panose="02040503050406030204" pitchFamily="18" charset="0"/>
                                  <a:ea typeface="宋体" panose="02010600030101010101" pitchFamily="2" charset="-122"/>
                                  <a:cs typeface="+mn-cs"/>
                                </a:rPr>
                              </m:ctrlPr>
                            </m:sSupPr>
                            <m:e>
                              <m:r>
                                <a:rPr lang="zh-CN" altLang="en-US" sz="1200" i="1" kern="1200">
                                  <a:solidFill>
                                    <a:schemeClr val="tx1"/>
                                  </a:solidFill>
                                  <a:latin typeface="Cambria Math" panose="02040503050406030204" pitchFamily="18" charset="0"/>
                                  <a:ea typeface="宋体" panose="02010600030101010101" pitchFamily="2" charset="-122"/>
                                  <a:cs typeface="+mn-cs"/>
                                </a:rPr>
                                <m:t>𝑒</m:t>
                              </m:r>
                            </m:e>
                            <m:sup>
                              <m:r>
                                <a:rPr lang="zh-CN" altLang="en-US" sz="1200" i="1" kern="1200">
                                  <a:solidFill>
                                    <a:schemeClr val="tx1"/>
                                  </a:solidFill>
                                  <a:latin typeface="Cambria Math" panose="02040503050406030204" pitchFamily="18" charset="0"/>
                                  <a:ea typeface="宋体" panose="02010600030101010101" pitchFamily="2" charset="-122"/>
                                  <a:cs typeface="+mn-cs"/>
                                </a:rPr>
                                <m:t>𝑖</m:t>
                              </m:r>
                              <m:r>
                                <a:rPr lang="zh-CN" altLang="en-US" sz="1200" i="0" kern="1200">
                                  <a:solidFill>
                                    <a:schemeClr val="tx1"/>
                                  </a:solidFill>
                                  <a:latin typeface="Cambria Math" panose="02040503050406030204" pitchFamily="18" charset="0"/>
                                  <a:ea typeface="宋体" panose="02010600030101010101" pitchFamily="2" charset="-122"/>
                                  <a:cs typeface="+mn-cs"/>
                                </a:rPr>
                                <m:t>(</m:t>
                              </m:r>
                              <m:r>
                                <a:rPr lang="zh-CN" altLang="en-US" sz="1200" i="1" kern="1200">
                                  <a:solidFill>
                                    <a:schemeClr val="tx1"/>
                                  </a:solidFill>
                                  <a:latin typeface="Cambria Math" panose="02040503050406030204" pitchFamily="18" charset="0"/>
                                  <a:ea typeface="宋体" panose="02010600030101010101" pitchFamily="2" charset="-122"/>
                                  <a:cs typeface="+mn-cs"/>
                                </a:rPr>
                                <m:t>𝑘</m:t>
                              </m:r>
                              <m:r>
                                <a:rPr lang="zh-CN" altLang="en-US" sz="1200" i="0" kern="1200">
                                  <a:solidFill>
                                    <a:schemeClr val="tx1"/>
                                  </a:solidFill>
                                  <a:latin typeface="Cambria Math" panose="02040503050406030204" pitchFamily="18" charset="0"/>
                                  <a:ea typeface="宋体" panose="02010600030101010101" pitchFamily="2" charset="-122"/>
                                  <a:cs typeface="+mn-cs"/>
                                </a:rPr>
                                <m:t>−</m:t>
                              </m:r>
                              <m:sSup>
                                <m:sSupPr>
                                  <m:ctrlPr>
                                    <a:rPr lang="zh-CN" altLang="en-US" sz="1200" i="1" kern="1200">
                                      <a:solidFill>
                                        <a:schemeClr val="tx1"/>
                                      </a:solidFill>
                                      <a:latin typeface="Cambria Math" panose="02040503050406030204" pitchFamily="18" charset="0"/>
                                      <a:ea typeface="宋体" panose="02010600030101010101" pitchFamily="2" charset="-122"/>
                                      <a:cs typeface="+mn-cs"/>
                                    </a:rPr>
                                  </m:ctrlPr>
                                </m:sSupPr>
                                <m:e>
                                  <m:r>
                                    <a:rPr lang="zh-CN" altLang="en-US" sz="1200" i="1" kern="1200">
                                      <a:solidFill>
                                        <a:schemeClr val="tx1"/>
                                      </a:solidFill>
                                      <a:latin typeface="Cambria Math" panose="02040503050406030204" pitchFamily="18" charset="0"/>
                                      <a:ea typeface="宋体" panose="02010600030101010101" pitchFamily="2" charset="-122"/>
                                      <a:cs typeface="+mn-cs"/>
                                    </a:rPr>
                                    <m:t>𝑘</m:t>
                                  </m:r>
                                </m:e>
                                <m:sup>
                                  <m:r>
                                    <a:rPr lang="zh-CN" altLang="en-US" sz="1200" i="0" kern="1200">
                                      <a:solidFill>
                                        <a:schemeClr val="tx1"/>
                                      </a:solidFill>
                                      <a:latin typeface="Cambria Math" panose="02040503050406030204" pitchFamily="18" charset="0"/>
                                      <a:ea typeface="宋体" panose="02010600030101010101" pitchFamily="2" charset="-122"/>
                                      <a:cs typeface="+mn-cs"/>
                                    </a:rPr>
                                    <m:t>′</m:t>
                                  </m:r>
                                </m:sup>
                              </m:sSup>
                              <m:r>
                                <a:rPr lang="zh-CN" altLang="en-US" sz="1200" i="0" kern="1200">
                                  <a:solidFill>
                                    <a:schemeClr val="tx1"/>
                                  </a:solidFill>
                                  <a:latin typeface="Cambria Math" panose="02040503050406030204" pitchFamily="18" charset="0"/>
                                  <a:ea typeface="宋体" panose="02010600030101010101" pitchFamily="2" charset="-122"/>
                                  <a:cs typeface="+mn-cs"/>
                                </a:rPr>
                                <m:t>)</m:t>
                              </m:r>
                              <m:r>
                                <a:rPr lang="zh-CN" altLang="en-US" sz="1200" i="1" kern="1200">
                                  <a:solidFill>
                                    <a:schemeClr val="tx1"/>
                                  </a:solidFill>
                                  <a:latin typeface="Cambria Math" panose="02040503050406030204" pitchFamily="18" charset="0"/>
                                  <a:ea typeface="宋体" panose="02010600030101010101" pitchFamily="2" charset="-122"/>
                                  <a:cs typeface="+mn-cs"/>
                                </a:rPr>
                                <m:t>𝑥</m:t>
                              </m:r>
                            </m:sup>
                          </m:sSup>
                        </m:e>
                      </m:nary>
                      <m:r>
                        <a:rPr lang="zh-CN" altLang="en-US" sz="1200" i="1" kern="1200">
                          <a:solidFill>
                            <a:schemeClr val="tx1"/>
                          </a:solidFill>
                          <a:latin typeface="Cambria Math" panose="02040503050406030204" pitchFamily="18" charset="0"/>
                          <a:ea typeface="宋体" panose="02010600030101010101" pitchFamily="2" charset="-122"/>
                          <a:cs typeface="+mn-cs"/>
                        </a:rPr>
                        <m:t>𝑑𝑥</m:t>
                      </m:r>
                      <m:r>
                        <a:rPr lang="zh-CN" altLang="en-US" sz="1200" i="0" kern="1200">
                          <a:solidFill>
                            <a:schemeClr val="tx1"/>
                          </a:solidFill>
                          <a:latin typeface="Cambria Math" panose="02040503050406030204" pitchFamily="18" charset="0"/>
                          <a:ea typeface="宋体" panose="02010600030101010101" pitchFamily="2" charset="-122"/>
                          <a:cs typeface="+mn-cs"/>
                        </a:rPr>
                        <m:t>=</m:t>
                      </m:r>
                      <m:d>
                        <m:dPr>
                          <m:begChr m:val="{"/>
                          <m:endChr m:val=""/>
                          <m:ctrlPr>
                            <a:rPr lang="zh-CN" altLang="en-US" sz="1200" i="1" kern="1200">
                              <a:solidFill>
                                <a:schemeClr val="tx1"/>
                              </a:solidFill>
                              <a:latin typeface="Cambria Math" panose="02040503050406030204" pitchFamily="18" charset="0"/>
                              <a:ea typeface="宋体" panose="02010600030101010101" pitchFamily="2" charset="-122"/>
                              <a:cs typeface="+mn-cs"/>
                            </a:rPr>
                          </m:ctrlPr>
                        </m:dPr>
                        <m:e>
                          <m:m>
                            <m:mPr>
                              <m:plcHide m:val="on"/>
                              <m:mcs>
                                <m:mc>
                                  <m:mcPr>
                                    <m:count m:val="1"/>
                                    <m:mcJc m:val="center"/>
                                  </m:mcPr>
                                </m:mc>
                              </m:mcs>
                              <m:ctrlPr>
                                <a:rPr lang="zh-CN" altLang="en-US" sz="1200" i="1" kern="1200">
                                  <a:solidFill>
                                    <a:schemeClr val="tx1"/>
                                  </a:solidFill>
                                  <a:latin typeface="Cambria Math" panose="02040503050406030204" pitchFamily="18" charset="0"/>
                                  <a:ea typeface="宋体" panose="02010600030101010101" pitchFamily="2" charset="-122"/>
                                  <a:cs typeface="+mn-cs"/>
                                </a:rPr>
                              </m:ctrlPr>
                            </m:mPr>
                            <m:mr>
                              <m:e>
                                <m:r>
                                  <a:rPr lang="zh-CN" altLang="en-US" sz="1200" i="0" kern="1200">
                                    <a:solidFill>
                                      <a:schemeClr val="tx1"/>
                                    </a:solidFill>
                                    <a:latin typeface="Cambria Math" panose="02040503050406030204" pitchFamily="18" charset="0"/>
                                    <a:ea typeface="宋体" panose="02010600030101010101" pitchFamily="2" charset="-122"/>
                                    <a:cs typeface="+mn-cs"/>
                                  </a:rPr>
                                  <m:t>1</m:t>
                                </m:r>
                                <m:m>
                                  <m:mPr>
                                    <m:plcHide m:val="on"/>
                                    <m:mcs>
                                      <m:mc>
                                        <m:mcPr>
                                          <m:count m:val="4"/>
                                          <m:mcJc m:val="center"/>
                                        </m:mcPr>
                                      </m:mc>
                                    </m:mcs>
                                    <m:ctrlPr>
                                      <a:rPr lang="zh-CN" altLang="en-US" sz="1200" i="1" kern="1200">
                                        <a:solidFill>
                                          <a:schemeClr val="tx1"/>
                                        </a:solidFill>
                                        <a:latin typeface="Cambria Math" panose="02040503050406030204" pitchFamily="18" charset="0"/>
                                        <a:ea typeface="宋体" panose="02010600030101010101" pitchFamily="2" charset="-122"/>
                                        <a:cs typeface="+mn-cs"/>
                                      </a:rPr>
                                    </m:ctrlPr>
                                  </m:mPr>
                                  <m:mr>
                                    <m:e/>
                                    <m:e/>
                                    <m:e/>
                                    <m:e>
                                      <m:m>
                                        <m:mPr>
                                          <m:plcHide m:val="on"/>
                                          <m:mcs>
                                            <m:mc>
                                              <m:mcPr>
                                                <m:count m:val="4"/>
                                                <m:mcJc m:val="center"/>
                                              </m:mcPr>
                                            </m:mc>
                                          </m:mcs>
                                          <m:ctrlPr>
                                            <a:rPr lang="zh-CN" altLang="en-US" sz="1200" i="1" kern="1200">
                                              <a:solidFill>
                                                <a:schemeClr val="tx1"/>
                                              </a:solidFill>
                                              <a:latin typeface="Cambria Math" panose="02040503050406030204" pitchFamily="18" charset="0"/>
                                              <a:ea typeface="宋体" panose="02010600030101010101" pitchFamily="2" charset="-122"/>
                                              <a:cs typeface="+mn-cs"/>
                                            </a:rPr>
                                          </m:ctrlPr>
                                        </m:mPr>
                                        <m:mr>
                                          <m:e/>
                                          <m:e/>
                                          <m:e/>
                                          <m:e>
                                            <m:m>
                                              <m:mPr>
                                                <m:plcHide m:val="on"/>
                                                <m:mcs>
                                                  <m:mc>
                                                    <m:mcPr>
                                                      <m:count m:val="3"/>
                                                      <m:mcJc m:val="center"/>
                                                    </m:mcPr>
                                                  </m:mc>
                                                </m:mcs>
                                                <m:ctrlPr>
                                                  <a:rPr lang="zh-CN" altLang="en-US" sz="1200" i="1" kern="1200">
                                                    <a:solidFill>
                                                      <a:schemeClr val="tx1"/>
                                                    </a:solidFill>
                                                    <a:latin typeface="Cambria Math" panose="02040503050406030204" pitchFamily="18" charset="0"/>
                                                    <a:ea typeface="宋体" panose="02010600030101010101" pitchFamily="2" charset="-122"/>
                                                    <a:cs typeface="+mn-cs"/>
                                                  </a:rPr>
                                                </m:ctrlPr>
                                              </m:mPr>
                                              <m:mr>
                                                <m:e/>
                                                <m:e/>
                                                <m:e>
                                                  <m:r>
                                                    <a:rPr lang="zh-CN" altLang="en-US" sz="1200" i="1" kern="1200">
                                                      <a:solidFill>
                                                        <a:schemeClr val="tx1"/>
                                                      </a:solidFill>
                                                      <a:latin typeface="Cambria Math" panose="02040503050406030204" pitchFamily="18" charset="0"/>
                                                      <a:ea typeface="宋体" panose="02010600030101010101" pitchFamily="2" charset="-122"/>
                                                      <a:cs typeface="+mn-cs"/>
                                                    </a:rPr>
                                                    <m:t>𝑘</m:t>
                                                  </m:r>
                                                  <m:r>
                                                    <a:rPr lang="zh-CN" altLang="en-US" sz="1200" i="0" kern="1200">
                                                      <a:solidFill>
                                                        <a:schemeClr val="tx1"/>
                                                      </a:solidFill>
                                                      <a:latin typeface="Cambria Math" panose="02040503050406030204" pitchFamily="18" charset="0"/>
                                                      <a:ea typeface="宋体" panose="02010600030101010101" pitchFamily="2" charset="-122"/>
                                                      <a:cs typeface="+mn-cs"/>
                                                    </a:rPr>
                                                    <m:t>=</m:t>
                                                  </m:r>
                                                  <m:sSup>
                                                    <m:sSupPr>
                                                      <m:ctrlPr>
                                                        <a:rPr lang="zh-CN" altLang="en-US" sz="1200" i="1" kern="1200">
                                                          <a:solidFill>
                                                            <a:schemeClr val="tx1"/>
                                                          </a:solidFill>
                                                          <a:latin typeface="Cambria Math" panose="02040503050406030204" pitchFamily="18" charset="0"/>
                                                          <a:ea typeface="宋体" panose="02010600030101010101" pitchFamily="2" charset="-122"/>
                                                          <a:cs typeface="+mn-cs"/>
                                                        </a:rPr>
                                                      </m:ctrlPr>
                                                    </m:sSupPr>
                                                    <m:e>
                                                      <m:r>
                                                        <a:rPr lang="zh-CN" altLang="en-US" sz="1200" i="1" kern="1200">
                                                          <a:solidFill>
                                                            <a:schemeClr val="tx1"/>
                                                          </a:solidFill>
                                                          <a:latin typeface="Cambria Math" panose="02040503050406030204" pitchFamily="18" charset="0"/>
                                                          <a:ea typeface="宋体" panose="02010600030101010101" pitchFamily="2" charset="-122"/>
                                                          <a:cs typeface="+mn-cs"/>
                                                        </a:rPr>
                                                        <m:t>𝑘</m:t>
                                                      </m:r>
                                                    </m:e>
                                                    <m:sup>
                                                      <m:r>
                                                        <a:rPr lang="zh-CN" altLang="en-US" sz="1200" i="0" kern="1200">
                                                          <a:solidFill>
                                                            <a:schemeClr val="tx1"/>
                                                          </a:solidFill>
                                                          <a:latin typeface="Cambria Math" panose="02040503050406030204" pitchFamily="18" charset="0"/>
                                                          <a:ea typeface="宋体" panose="02010600030101010101" pitchFamily="2" charset="-122"/>
                                                          <a:cs typeface="+mn-cs"/>
                                                        </a:rPr>
                                                        <m:t>′</m:t>
                                                      </m:r>
                                                    </m:sup>
                                                  </m:sSup>
                                                </m:e>
                                              </m:mr>
                                            </m:m>
                                          </m:e>
                                        </m:mr>
                                      </m:m>
                                    </m:e>
                                  </m:mr>
                                </m:m>
                              </m:e>
                            </m:mr>
                            <m:mr>
                              <m:e>
                                <m:sSubSup>
                                  <m:sSubSupPr>
                                    <m:ctrlPr>
                                      <a:rPr lang="zh-CN" altLang="en-US" sz="1200" i="1" kern="1200">
                                        <a:solidFill>
                                          <a:schemeClr val="tx1"/>
                                        </a:solidFill>
                                        <a:latin typeface="Cambria Math" panose="02040503050406030204" pitchFamily="18" charset="0"/>
                                        <a:ea typeface="宋体" panose="02010600030101010101" pitchFamily="2" charset="-122"/>
                                        <a:cs typeface="+mn-cs"/>
                                      </a:rPr>
                                    </m:ctrlPr>
                                  </m:sSubSupPr>
                                  <m:e>
                                    <m:f>
                                      <m:fPr>
                                        <m:ctrlPr>
                                          <a:rPr lang="zh-CN" altLang="en-US" sz="1200" i="1" kern="1200">
                                            <a:solidFill>
                                              <a:schemeClr val="tx1"/>
                                            </a:solidFill>
                                            <a:latin typeface="Cambria Math" panose="02040503050406030204" pitchFamily="18" charset="0"/>
                                            <a:ea typeface="宋体" panose="02010600030101010101" pitchFamily="2" charset="-122"/>
                                            <a:cs typeface="+mn-cs"/>
                                          </a:rPr>
                                        </m:ctrlPr>
                                      </m:fPr>
                                      <m:num>
                                        <m:r>
                                          <a:rPr lang="zh-CN" altLang="en-US" sz="1200" i="0" kern="1200">
                                            <a:solidFill>
                                              <a:schemeClr val="tx1"/>
                                            </a:solidFill>
                                            <a:latin typeface="Cambria Math" panose="02040503050406030204" pitchFamily="18" charset="0"/>
                                            <a:ea typeface="宋体" panose="02010600030101010101" pitchFamily="2" charset="-122"/>
                                            <a:cs typeface="+mn-cs"/>
                                          </a:rPr>
                                          <m:t>1</m:t>
                                        </m:r>
                                      </m:num>
                                      <m:den>
                                        <m:d>
                                          <m:dPr>
                                            <m:begChr m:val=""/>
                                            <m:ctrlPr>
                                              <a:rPr lang="zh-CN" altLang="en-US" sz="1200" i="1" kern="1200">
                                                <a:solidFill>
                                                  <a:schemeClr val="tx1"/>
                                                </a:solidFill>
                                                <a:latin typeface="Cambria Math" panose="02040503050406030204" pitchFamily="18" charset="0"/>
                                                <a:ea typeface="宋体" panose="02010600030101010101" pitchFamily="2" charset="-122"/>
                                                <a:cs typeface="+mn-cs"/>
                                              </a:rPr>
                                            </m:ctrlPr>
                                          </m:dPr>
                                          <m:e>
                                            <m:r>
                                              <a:rPr lang="zh-CN" altLang="en-US" sz="1200" i="1" kern="1200">
                                                <a:solidFill>
                                                  <a:schemeClr val="tx1"/>
                                                </a:solidFill>
                                                <a:latin typeface="Cambria Math" panose="02040503050406030204" pitchFamily="18" charset="0"/>
                                                <a:ea typeface="宋体" panose="02010600030101010101" pitchFamily="2" charset="-122"/>
                                                <a:cs typeface="+mn-cs"/>
                                              </a:rPr>
                                              <m:t>𝑖𝐿</m:t>
                                            </m:r>
                                            <m:r>
                                              <a:rPr lang="zh-CN" altLang="en-US" sz="1200" i="0" kern="1200">
                                                <a:solidFill>
                                                  <a:schemeClr val="tx1"/>
                                                </a:solidFill>
                                                <a:latin typeface="Cambria Math" panose="02040503050406030204" pitchFamily="18" charset="0"/>
                                                <a:ea typeface="宋体" panose="02010600030101010101" pitchFamily="2" charset="-122"/>
                                                <a:cs typeface="+mn-cs"/>
                                              </a:rPr>
                                              <m:t>(</m:t>
                                            </m:r>
                                            <m:r>
                                              <a:rPr lang="zh-CN" altLang="en-US" sz="1200" i="1" kern="1200">
                                                <a:solidFill>
                                                  <a:schemeClr val="tx1"/>
                                                </a:solidFill>
                                                <a:latin typeface="Cambria Math" panose="02040503050406030204" pitchFamily="18" charset="0"/>
                                                <a:ea typeface="宋体" panose="02010600030101010101" pitchFamily="2" charset="-122"/>
                                                <a:cs typeface="+mn-cs"/>
                                              </a:rPr>
                                              <m:t>𝑘</m:t>
                                            </m:r>
                                            <m:r>
                                              <a:rPr lang="zh-CN" altLang="en-US" sz="1200" i="0" kern="1200">
                                                <a:solidFill>
                                                  <a:schemeClr val="tx1"/>
                                                </a:solidFill>
                                                <a:latin typeface="Cambria Math" panose="02040503050406030204" pitchFamily="18" charset="0"/>
                                                <a:ea typeface="宋体" panose="02010600030101010101" pitchFamily="2" charset="-122"/>
                                                <a:cs typeface="+mn-cs"/>
                                              </a:rPr>
                                              <m:t>−</m:t>
                                            </m:r>
                                            <m:sSup>
                                              <m:sSupPr>
                                                <m:ctrlPr>
                                                  <a:rPr lang="zh-CN" altLang="en-US" sz="1200" i="1" kern="1200">
                                                    <a:solidFill>
                                                      <a:schemeClr val="tx1"/>
                                                    </a:solidFill>
                                                    <a:latin typeface="Cambria Math" panose="02040503050406030204" pitchFamily="18" charset="0"/>
                                                    <a:ea typeface="宋体" panose="02010600030101010101" pitchFamily="2" charset="-122"/>
                                                    <a:cs typeface="+mn-cs"/>
                                                  </a:rPr>
                                                </m:ctrlPr>
                                              </m:sSupPr>
                                              <m:e>
                                                <m:r>
                                                  <a:rPr lang="zh-CN" altLang="en-US" sz="1200" i="1" kern="1200">
                                                    <a:solidFill>
                                                      <a:schemeClr val="tx1"/>
                                                    </a:solidFill>
                                                    <a:latin typeface="Cambria Math" panose="02040503050406030204" pitchFamily="18" charset="0"/>
                                                    <a:ea typeface="宋体" panose="02010600030101010101" pitchFamily="2" charset="-122"/>
                                                    <a:cs typeface="+mn-cs"/>
                                                  </a:rPr>
                                                  <m:t>𝑘</m:t>
                                                </m:r>
                                              </m:e>
                                              <m:sup>
                                                <m:r>
                                                  <a:rPr lang="zh-CN" altLang="en-US" sz="1200" i="0" kern="1200">
                                                    <a:solidFill>
                                                      <a:schemeClr val="tx1"/>
                                                    </a:solidFill>
                                                    <a:latin typeface="Cambria Math" panose="02040503050406030204" pitchFamily="18" charset="0"/>
                                                    <a:ea typeface="宋体" panose="02010600030101010101" pitchFamily="2" charset="-122"/>
                                                    <a:cs typeface="+mn-cs"/>
                                                  </a:rPr>
                                                  <m:t>′</m:t>
                                                </m:r>
                                              </m:sup>
                                            </m:sSup>
                                          </m:e>
                                        </m:d>
                                      </m:den>
                                    </m:f>
                                    <m:sSup>
                                      <m:sSupPr>
                                        <m:ctrlPr>
                                          <a:rPr lang="zh-CN" altLang="en-US" sz="1200" i="1" kern="1200">
                                            <a:solidFill>
                                              <a:schemeClr val="tx1"/>
                                            </a:solidFill>
                                            <a:latin typeface="Cambria Math" panose="02040503050406030204" pitchFamily="18" charset="0"/>
                                            <a:ea typeface="宋体" panose="02010600030101010101" pitchFamily="2" charset="-122"/>
                                            <a:cs typeface="+mn-cs"/>
                                          </a:rPr>
                                        </m:ctrlPr>
                                      </m:sSupPr>
                                      <m:e>
                                        <m:r>
                                          <a:rPr lang="zh-CN" altLang="en-US" sz="1200" i="1" kern="1200">
                                            <a:solidFill>
                                              <a:schemeClr val="tx1"/>
                                            </a:solidFill>
                                            <a:latin typeface="Cambria Math" panose="02040503050406030204" pitchFamily="18" charset="0"/>
                                            <a:ea typeface="宋体" panose="02010600030101010101" pitchFamily="2" charset="-122"/>
                                            <a:cs typeface="+mn-cs"/>
                                          </a:rPr>
                                          <m:t>𝑒</m:t>
                                        </m:r>
                                      </m:e>
                                      <m:sup>
                                        <m:r>
                                          <a:rPr lang="zh-CN" altLang="en-US" sz="1200" i="1" kern="1200">
                                            <a:solidFill>
                                              <a:schemeClr val="tx1"/>
                                            </a:solidFill>
                                            <a:latin typeface="Cambria Math" panose="02040503050406030204" pitchFamily="18" charset="0"/>
                                            <a:ea typeface="宋体" panose="02010600030101010101" pitchFamily="2" charset="-122"/>
                                            <a:cs typeface="+mn-cs"/>
                                          </a:rPr>
                                          <m:t>𝑖</m:t>
                                        </m:r>
                                        <m:r>
                                          <a:rPr lang="zh-CN" altLang="en-US" sz="1200" i="0" kern="1200">
                                            <a:solidFill>
                                              <a:schemeClr val="tx1"/>
                                            </a:solidFill>
                                            <a:latin typeface="Cambria Math" panose="02040503050406030204" pitchFamily="18" charset="0"/>
                                            <a:ea typeface="宋体" panose="02010600030101010101" pitchFamily="2" charset="-122"/>
                                            <a:cs typeface="+mn-cs"/>
                                          </a:rPr>
                                          <m:t>(</m:t>
                                        </m:r>
                                        <m:r>
                                          <a:rPr lang="zh-CN" altLang="en-US" sz="1200" i="1" kern="1200">
                                            <a:solidFill>
                                              <a:schemeClr val="tx1"/>
                                            </a:solidFill>
                                            <a:latin typeface="Cambria Math" panose="02040503050406030204" pitchFamily="18" charset="0"/>
                                            <a:ea typeface="宋体" panose="02010600030101010101" pitchFamily="2" charset="-122"/>
                                            <a:cs typeface="+mn-cs"/>
                                          </a:rPr>
                                          <m:t>𝑘</m:t>
                                        </m:r>
                                        <m:r>
                                          <a:rPr lang="zh-CN" altLang="en-US" sz="1200" i="0" kern="1200">
                                            <a:solidFill>
                                              <a:schemeClr val="tx1"/>
                                            </a:solidFill>
                                            <a:latin typeface="Cambria Math" panose="02040503050406030204" pitchFamily="18" charset="0"/>
                                            <a:ea typeface="宋体" panose="02010600030101010101" pitchFamily="2" charset="-122"/>
                                            <a:cs typeface="+mn-cs"/>
                                          </a:rPr>
                                          <m:t>−</m:t>
                                        </m:r>
                                        <m:sSup>
                                          <m:sSupPr>
                                            <m:ctrlPr>
                                              <a:rPr lang="zh-CN" altLang="en-US" sz="1200" i="1" kern="1200">
                                                <a:solidFill>
                                                  <a:schemeClr val="tx1"/>
                                                </a:solidFill>
                                                <a:latin typeface="Cambria Math" panose="02040503050406030204" pitchFamily="18" charset="0"/>
                                                <a:ea typeface="宋体" panose="02010600030101010101" pitchFamily="2" charset="-122"/>
                                                <a:cs typeface="+mn-cs"/>
                                              </a:rPr>
                                            </m:ctrlPr>
                                          </m:sSupPr>
                                          <m:e>
                                            <m:r>
                                              <a:rPr lang="zh-CN" altLang="en-US" sz="1200" i="1" kern="1200">
                                                <a:solidFill>
                                                  <a:schemeClr val="tx1"/>
                                                </a:solidFill>
                                                <a:latin typeface="Cambria Math" panose="02040503050406030204" pitchFamily="18" charset="0"/>
                                                <a:ea typeface="宋体" panose="02010600030101010101" pitchFamily="2" charset="-122"/>
                                                <a:cs typeface="+mn-cs"/>
                                              </a:rPr>
                                              <m:t>𝑘</m:t>
                                            </m:r>
                                          </m:e>
                                          <m:sup>
                                            <m:r>
                                              <a:rPr lang="zh-CN" altLang="en-US" sz="1200" i="0" kern="1200">
                                                <a:solidFill>
                                                  <a:schemeClr val="tx1"/>
                                                </a:solidFill>
                                                <a:latin typeface="Cambria Math" panose="02040503050406030204" pitchFamily="18" charset="0"/>
                                                <a:ea typeface="宋体" panose="02010600030101010101" pitchFamily="2" charset="-122"/>
                                                <a:cs typeface="+mn-cs"/>
                                              </a:rPr>
                                              <m:t>′</m:t>
                                            </m:r>
                                          </m:sup>
                                        </m:sSup>
                                        <m:r>
                                          <a:rPr lang="zh-CN" altLang="en-US" sz="1200" i="0" kern="1200">
                                            <a:solidFill>
                                              <a:schemeClr val="tx1"/>
                                            </a:solidFill>
                                            <a:latin typeface="Cambria Math" panose="02040503050406030204" pitchFamily="18" charset="0"/>
                                            <a:ea typeface="宋体" panose="02010600030101010101" pitchFamily="2" charset="-122"/>
                                            <a:cs typeface="+mn-cs"/>
                                          </a:rPr>
                                          <m:t>)</m:t>
                                        </m:r>
                                        <m:r>
                                          <a:rPr lang="zh-CN" altLang="en-US" sz="1200" i="1" kern="1200">
                                            <a:solidFill>
                                              <a:schemeClr val="tx1"/>
                                            </a:solidFill>
                                            <a:latin typeface="Cambria Math" panose="02040503050406030204" pitchFamily="18" charset="0"/>
                                            <a:ea typeface="宋体" panose="02010600030101010101" pitchFamily="2" charset="-122"/>
                                            <a:cs typeface="+mn-cs"/>
                                          </a:rPr>
                                          <m:t>𝑥</m:t>
                                        </m:r>
                                      </m:sup>
                                    </m:sSup>
                                    <m:r>
                                      <a:rPr lang="zh-CN" altLang="en-US" sz="1200" i="0" kern="1200">
                                        <a:solidFill>
                                          <a:schemeClr val="tx1"/>
                                        </a:solidFill>
                                        <a:latin typeface="Cambria Math" panose="02040503050406030204" pitchFamily="18" charset="0"/>
                                        <a:ea typeface="宋体" panose="02010600030101010101" pitchFamily="2" charset="-122"/>
                                        <a:cs typeface="+mn-cs"/>
                                      </a:rPr>
                                      <m:t>|</m:t>
                                    </m:r>
                                  </m:e>
                                  <m:sub>
                                    <m:r>
                                      <a:rPr lang="zh-CN" altLang="en-US" sz="1200" i="0" kern="1200">
                                        <a:solidFill>
                                          <a:schemeClr val="tx1"/>
                                        </a:solidFill>
                                        <a:latin typeface="Cambria Math" panose="02040503050406030204" pitchFamily="18" charset="0"/>
                                        <a:ea typeface="宋体" panose="02010600030101010101" pitchFamily="2" charset="-122"/>
                                        <a:cs typeface="+mn-cs"/>
                                      </a:rPr>
                                      <m:t>0</m:t>
                                    </m:r>
                                  </m:sub>
                                  <m:sup>
                                    <m:r>
                                      <a:rPr lang="zh-CN" altLang="en-US" sz="1200" i="1" kern="1200">
                                        <a:solidFill>
                                          <a:schemeClr val="tx1"/>
                                        </a:solidFill>
                                        <a:latin typeface="Cambria Math" panose="02040503050406030204" pitchFamily="18" charset="0"/>
                                        <a:ea typeface="宋体" panose="02010600030101010101" pitchFamily="2" charset="-122"/>
                                        <a:cs typeface="+mn-cs"/>
                                      </a:rPr>
                                      <m:t>𝑁𝑎</m:t>
                                    </m:r>
                                  </m:sup>
                                </m:sSubSup>
                                <m:r>
                                  <a:rPr lang="zh-CN" altLang="en-US" sz="1200" i="0" kern="1200">
                                    <a:solidFill>
                                      <a:schemeClr val="tx1"/>
                                    </a:solidFill>
                                    <a:latin typeface="Cambria Math" panose="02040503050406030204" pitchFamily="18" charset="0"/>
                                    <a:ea typeface="宋体" panose="02010600030101010101" pitchFamily="2" charset="-122"/>
                                    <a:cs typeface="+mn-cs"/>
                                  </a:rPr>
                                  <m:t>=0</m:t>
                                </m:r>
                                <m:m>
                                  <m:mPr>
                                    <m:plcHide m:val="on"/>
                                    <m:mcs>
                                      <m:mc>
                                        <m:mcPr>
                                          <m:count m:val="2"/>
                                          <m:mcJc m:val="center"/>
                                        </m:mcPr>
                                      </m:mc>
                                    </m:mcs>
                                    <m:ctrlPr>
                                      <a:rPr lang="zh-CN" altLang="en-US" sz="1200" i="1" kern="1200">
                                        <a:solidFill>
                                          <a:schemeClr val="tx1"/>
                                        </a:solidFill>
                                        <a:latin typeface="Cambria Math" panose="02040503050406030204" pitchFamily="18" charset="0"/>
                                        <a:ea typeface="宋体" panose="02010600030101010101" pitchFamily="2" charset="-122"/>
                                        <a:cs typeface="+mn-cs"/>
                                      </a:rPr>
                                    </m:ctrlPr>
                                  </m:mPr>
                                  <m:mr>
                                    <m:e/>
                                    <m:e/>
                                  </m:mr>
                                </m:m>
                                <m:r>
                                  <a:rPr lang="zh-CN" altLang="en-US" sz="1200" i="1" kern="1200">
                                    <a:solidFill>
                                      <a:schemeClr val="tx1"/>
                                    </a:solidFill>
                                    <a:latin typeface="Cambria Math" panose="02040503050406030204" pitchFamily="18" charset="0"/>
                                    <a:ea typeface="宋体" panose="02010600030101010101" pitchFamily="2" charset="-122"/>
                                    <a:cs typeface="+mn-cs"/>
                                  </a:rPr>
                                  <m:t>𝑘</m:t>
                                </m:r>
                                <m:r>
                                  <a:rPr lang="zh-CN" altLang="en-US" sz="1200" i="0" kern="1200">
                                    <a:solidFill>
                                      <a:schemeClr val="tx1"/>
                                    </a:solidFill>
                                    <a:latin typeface="Cambria Math" panose="02040503050406030204" pitchFamily="18" charset="0"/>
                                    <a:ea typeface="宋体" panose="02010600030101010101" pitchFamily="2" charset="-122"/>
                                    <a:cs typeface="+mn-cs"/>
                                  </a:rPr>
                                  <m:t>≠</m:t>
                                </m:r>
                                <m:sSup>
                                  <m:sSupPr>
                                    <m:ctrlPr>
                                      <a:rPr lang="zh-CN" altLang="en-US" sz="1200" i="1" kern="1200">
                                        <a:solidFill>
                                          <a:schemeClr val="tx1"/>
                                        </a:solidFill>
                                        <a:latin typeface="Cambria Math" panose="02040503050406030204" pitchFamily="18" charset="0"/>
                                        <a:ea typeface="宋体" panose="02010600030101010101" pitchFamily="2" charset="-122"/>
                                        <a:cs typeface="+mn-cs"/>
                                      </a:rPr>
                                    </m:ctrlPr>
                                  </m:sSupPr>
                                  <m:e>
                                    <m:r>
                                      <a:rPr lang="zh-CN" altLang="en-US" sz="1200" i="1" kern="1200">
                                        <a:solidFill>
                                          <a:schemeClr val="tx1"/>
                                        </a:solidFill>
                                        <a:latin typeface="Cambria Math" panose="02040503050406030204" pitchFamily="18" charset="0"/>
                                        <a:ea typeface="宋体" panose="02010600030101010101" pitchFamily="2" charset="-122"/>
                                        <a:cs typeface="+mn-cs"/>
                                      </a:rPr>
                                      <m:t>𝑘</m:t>
                                    </m:r>
                                  </m:e>
                                  <m:sup>
                                    <m:r>
                                      <a:rPr lang="zh-CN" altLang="en-US" sz="1200" i="0" kern="1200">
                                        <a:solidFill>
                                          <a:schemeClr val="tx1"/>
                                        </a:solidFill>
                                        <a:latin typeface="Cambria Math" panose="02040503050406030204" pitchFamily="18" charset="0"/>
                                        <a:ea typeface="宋体" panose="02010600030101010101" pitchFamily="2" charset="-122"/>
                                        <a:cs typeface="+mn-cs"/>
                                      </a:rPr>
                                      <m:t>′</m:t>
                                    </m:r>
                                  </m:sup>
                                </m:sSup>
                              </m:e>
                            </m:mr>
                          </m:m>
                        </m:e>
                      </m:d>
                      <m:r>
                        <a:rPr lang="zh-CN" altLang="en-US" sz="1200" i="0" kern="1200">
                          <a:solidFill>
                            <a:schemeClr val="tx1"/>
                          </a:solidFill>
                          <a:latin typeface="Cambria Math" panose="02040503050406030204" pitchFamily="18" charset="0"/>
                          <a:ea typeface="宋体" panose="02010600030101010101" pitchFamily="2" charset="-122"/>
                          <a:cs typeface="+mn-cs"/>
                        </a:rPr>
                        <m:t>=</m:t>
                      </m:r>
                      <m:sSub>
                        <m:sSubPr>
                          <m:ctrlPr>
                            <a:rPr lang="zh-CN" altLang="en-US" sz="1200" i="1" kern="1200">
                              <a:solidFill>
                                <a:schemeClr val="tx1"/>
                              </a:solidFill>
                              <a:latin typeface="Cambria Math" panose="02040503050406030204" pitchFamily="18" charset="0"/>
                              <a:ea typeface="宋体" panose="02010600030101010101" pitchFamily="2" charset="-122"/>
                              <a:cs typeface="+mn-cs"/>
                            </a:rPr>
                          </m:ctrlPr>
                        </m:sSubPr>
                        <m:e>
                          <m:r>
                            <a:rPr lang="zh-CN" altLang="en-US" sz="1200" i="1" kern="1200">
                              <a:solidFill>
                                <a:schemeClr val="tx1"/>
                              </a:solidFill>
                              <a:latin typeface="Cambria Math" panose="02040503050406030204" pitchFamily="18" charset="0"/>
                              <a:ea typeface="宋体" panose="02010600030101010101" pitchFamily="2" charset="-122"/>
                              <a:cs typeface="+mn-cs"/>
                            </a:rPr>
                            <m:t>𝛿</m:t>
                          </m:r>
                        </m:e>
                        <m:sub>
                          <m:sSup>
                            <m:sSupPr>
                              <m:ctrlPr>
                                <a:rPr lang="zh-CN" altLang="en-US" sz="1200" i="1" kern="1200">
                                  <a:solidFill>
                                    <a:schemeClr val="tx1"/>
                                  </a:solidFill>
                                  <a:latin typeface="Cambria Math" panose="02040503050406030204" pitchFamily="18" charset="0"/>
                                  <a:ea typeface="宋体" panose="02010600030101010101" pitchFamily="2" charset="-122"/>
                                  <a:cs typeface="+mn-cs"/>
                                </a:rPr>
                              </m:ctrlPr>
                            </m:sSupPr>
                            <m:e>
                              <m:r>
                                <a:rPr lang="zh-CN" altLang="en-US" sz="1200" i="1" kern="1200">
                                  <a:solidFill>
                                    <a:schemeClr val="tx1"/>
                                  </a:solidFill>
                                  <a:latin typeface="Cambria Math" panose="02040503050406030204" pitchFamily="18" charset="0"/>
                                  <a:ea typeface="宋体" panose="02010600030101010101" pitchFamily="2" charset="-122"/>
                                  <a:cs typeface="+mn-cs"/>
                                </a:rPr>
                                <m:t>𝑘</m:t>
                              </m:r>
                            </m:e>
                            <m:sup>
                              <m:r>
                                <a:rPr lang="zh-CN" altLang="en-US" sz="1200" i="0" kern="1200">
                                  <a:solidFill>
                                    <a:schemeClr val="tx1"/>
                                  </a:solidFill>
                                  <a:latin typeface="Cambria Math" panose="02040503050406030204" pitchFamily="18" charset="0"/>
                                  <a:ea typeface="宋体" panose="02010600030101010101" pitchFamily="2" charset="-122"/>
                                  <a:cs typeface="+mn-cs"/>
                                </a:rPr>
                                <m:t>′</m:t>
                              </m:r>
                            </m:sup>
                          </m:sSup>
                          <m:r>
                            <a:rPr lang="zh-CN" altLang="en-US" sz="1200" i="1" kern="1200">
                              <a:solidFill>
                                <a:schemeClr val="tx1"/>
                              </a:solidFill>
                              <a:latin typeface="Cambria Math" panose="02040503050406030204" pitchFamily="18" charset="0"/>
                              <a:ea typeface="宋体" panose="02010600030101010101" pitchFamily="2" charset="-122"/>
                              <a:cs typeface="+mn-cs"/>
                            </a:rPr>
                            <m:t>𝑘</m:t>
                          </m:r>
                        </m:sub>
                      </m:sSub>
                    </m:oMath>
                  </m:oMathPara>
                </a14:m>
                <a:endParaRPr lang="en-US" altLang="zh-CN" dirty="0"/>
              </a:p>
              <a:p>
                <a:endParaRPr lang="zh-CN" altLang="en-US" dirty="0"/>
              </a:p>
            </p:txBody>
          </p:sp>
        </mc:Choice>
        <mc:Fallback xmlns="">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200" kern="1200" dirty="0">
                    <a:solidFill>
                      <a:schemeClr val="tx1"/>
                    </a:solidFill>
                    <a:effectLst/>
                    <a:latin typeface="Arial" panose="020B0604020202020204" pitchFamily="34" charset="0"/>
                    <a:ea typeface="宋体" panose="02010600030101010101" pitchFamily="2" charset="-122"/>
                    <a:cs typeface="+mn-cs"/>
                  </a:rPr>
                  <a:t>证明如下：</a:t>
                </a:r>
              </a:p>
              <a:p>
                <a:r>
                  <a:rPr lang="zh-CN" altLang="en-US" sz="1200" i="0" kern="1200">
                    <a:solidFill>
                      <a:schemeClr val="tx1"/>
                    </a:solidFill>
                    <a:latin typeface="Arial" panose="020B0604020202020204" pitchFamily="34" charset="0"/>
                    <a:ea typeface="宋体" panose="02010600030101010101" pitchFamily="2" charset="-122"/>
                    <a:cs typeface="+mn-cs"/>
                  </a:rPr>
                  <a:t>∫130_0^𝑁𝑎▒𝜓_(𝑘^′)^(0)∗┤   𝜓_(𝑘^′)^((0) ) 𝑑𝑥=1/𝐿 ∫130_0^𝑁𝑎▒𝑒^(𝑖(𝑘−𝑘^′)𝑥)  𝑑𝑥={■(1■(&amp;&amp;&amp;■(&amp;&amp;&amp;■(&amp;&amp;𝑘=𝑘^′ )))@〖1/├ 𝑖𝐿(𝑘−𝑘^′ )  𝑒^(𝑖(𝑘−𝑘^′)𝑥) |〗_0^𝑁𝑎=0■(&amp;)𝑘≠𝑘^′ )┤=𝛿_(𝑘^′ 𝑘)</a:t>
                </a:r>
                <a:endParaRPr lang="en-US" altLang="zh-CN" dirty="0"/>
              </a:p>
              <a:p>
                <a:endParaRPr lang="zh-CN" altLang="en-US" dirty="0"/>
              </a:p>
            </p:txBody>
          </p:sp>
        </mc:Fallback>
      </mc:AlternateContent>
      <p:sp>
        <p:nvSpPr>
          <p:cNvPr id="4" name="灯片编号占位符 3"/>
          <p:cNvSpPr>
            <a:spLocks noGrp="1"/>
          </p:cNvSpPr>
          <p:nvPr>
            <p:ph type="sldNum" sz="quarter" idx="5"/>
          </p:nvPr>
        </p:nvSpPr>
        <p:spPr/>
        <p:txBody>
          <a:bodyPr/>
          <a:lstStyle/>
          <a:p>
            <a:fld id="{8AAA2DB7-8973-4964-8E83-0FC396AC9B6B}" type="slidenum">
              <a:rPr lang="en-US" altLang="zh-CN" smtClean="0"/>
              <a:t>59</a:t>
            </a:fld>
            <a:endParaRPr lang="en-US" altLang="zh-CN"/>
          </a:p>
        </p:txBody>
      </p:sp>
    </p:spTree>
    <p:extLst>
      <p:ext uri="{BB962C8B-B14F-4D97-AF65-F5344CB8AC3E}">
        <p14:creationId xmlns:p14="http://schemas.microsoft.com/office/powerpoint/2010/main" val="14624067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sz="1200" b="0" kern="1200" dirty="0">
                <a:solidFill>
                  <a:schemeClr val="tx1"/>
                </a:solidFill>
                <a:effectLst/>
                <a:latin typeface="Arial" panose="020B0604020202020204" pitchFamily="34" charset="0"/>
                <a:ea typeface="宋体" panose="02010600030101010101" pitchFamily="2" charset="-122"/>
                <a:cs typeface="+mn-cs"/>
              </a:rPr>
              <a:t>1925</a:t>
            </a:r>
            <a:r>
              <a:rPr lang="zh-CN" altLang="zh-CN" sz="1200" b="0" kern="1200" dirty="0">
                <a:solidFill>
                  <a:schemeClr val="tx1"/>
                </a:solidFill>
                <a:effectLst/>
                <a:latin typeface="Arial" panose="020B0604020202020204" pitchFamily="34" charset="0"/>
                <a:ea typeface="宋体" panose="02010600030101010101" pitchFamily="2" charset="-122"/>
                <a:cs typeface="+mn-cs"/>
              </a:rPr>
              <a:t>年费米和狄拉克基于泡利不相容原理，提出电子气体的新统计方法——费米</a:t>
            </a:r>
            <a:r>
              <a:rPr lang="en-US" altLang="zh-CN" sz="1200" b="0" kern="1200" dirty="0">
                <a:solidFill>
                  <a:schemeClr val="tx1"/>
                </a:solidFill>
                <a:effectLst/>
                <a:latin typeface="Arial" panose="020B0604020202020204" pitchFamily="34" charset="0"/>
                <a:ea typeface="宋体" panose="02010600030101010101" pitchFamily="2" charset="-122"/>
                <a:cs typeface="+mn-cs"/>
              </a:rPr>
              <a:t>-</a:t>
            </a:r>
            <a:r>
              <a:rPr lang="zh-CN" altLang="zh-CN" sz="1200" b="0" kern="1200" dirty="0">
                <a:solidFill>
                  <a:schemeClr val="tx1"/>
                </a:solidFill>
                <a:effectLst/>
                <a:latin typeface="Arial" panose="020B0604020202020204" pitchFamily="34" charset="0"/>
                <a:ea typeface="宋体" panose="02010600030101010101" pitchFamily="2" charset="-122"/>
                <a:cs typeface="+mn-cs"/>
              </a:rPr>
              <a:t>狄拉克统计；之后，</a:t>
            </a:r>
            <a:r>
              <a:rPr lang="en-US" altLang="zh-CN" sz="1200" b="0" kern="1200" dirty="0">
                <a:solidFill>
                  <a:schemeClr val="tx1"/>
                </a:solidFill>
                <a:effectLst/>
                <a:latin typeface="Arial" panose="020B0604020202020204" pitchFamily="34" charset="0"/>
                <a:ea typeface="宋体" panose="02010600030101010101" pitchFamily="2" charset="-122"/>
                <a:cs typeface="+mn-cs"/>
              </a:rPr>
              <a:t>1928</a:t>
            </a:r>
            <a:r>
              <a:rPr lang="zh-CN" altLang="zh-CN" sz="1200" b="0" kern="1200" dirty="0">
                <a:solidFill>
                  <a:schemeClr val="tx1"/>
                </a:solidFill>
                <a:effectLst/>
                <a:latin typeface="Arial" panose="020B0604020202020204" pitchFamily="34" charset="0"/>
                <a:ea typeface="宋体" panose="02010600030101010101" pitchFamily="2" charset="-122"/>
                <a:cs typeface="+mn-cs"/>
              </a:rPr>
              <a:t>年索末菲使用费米</a:t>
            </a:r>
            <a:r>
              <a:rPr lang="en-US" altLang="zh-CN" sz="1200" b="0" kern="1200" dirty="0">
                <a:solidFill>
                  <a:schemeClr val="tx1"/>
                </a:solidFill>
                <a:effectLst/>
                <a:latin typeface="Arial" panose="020B0604020202020204" pitchFamily="34" charset="0"/>
                <a:ea typeface="宋体" panose="02010600030101010101" pitchFamily="2" charset="-122"/>
                <a:cs typeface="+mn-cs"/>
              </a:rPr>
              <a:t>-</a:t>
            </a:r>
            <a:r>
              <a:rPr lang="zh-CN" altLang="zh-CN" sz="1200" b="0" kern="1200" dirty="0">
                <a:solidFill>
                  <a:schemeClr val="tx1"/>
                </a:solidFill>
                <a:effectLst/>
                <a:latin typeface="Arial" panose="020B0604020202020204" pitchFamily="34" charset="0"/>
                <a:ea typeface="宋体" panose="02010600030101010101" pitchFamily="2" charset="-122"/>
                <a:cs typeface="+mn-cs"/>
              </a:rPr>
              <a:t>狄拉克统计，提出索末菲电子气模型，给出了费米气体、费米球、费米波矢等固体电子理论中的一系列重要概念。</a:t>
            </a:r>
            <a:endParaRPr lang="zh-CN" altLang="en-US" b="0" dirty="0"/>
          </a:p>
          <a:p>
            <a:endParaRPr lang="zh-CN" altLang="en-US" dirty="0"/>
          </a:p>
        </p:txBody>
      </p:sp>
      <p:sp>
        <p:nvSpPr>
          <p:cNvPr id="4" name="灯片编号占位符 3"/>
          <p:cNvSpPr>
            <a:spLocks noGrp="1"/>
          </p:cNvSpPr>
          <p:nvPr>
            <p:ph type="sldNum" sz="quarter" idx="5"/>
          </p:nvPr>
        </p:nvSpPr>
        <p:spPr/>
        <p:txBody>
          <a:bodyPr/>
          <a:lstStyle/>
          <a:p>
            <a:fld id="{8AAA2DB7-8973-4964-8E83-0FC396AC9B6B}" type="slidenum">
              <a:rPr lang="en-US" altLang="zh-CN" smtClean="0"/>
              <a:t>6</a:t>
            </a:fld>
            <a:endParaRPr lang="en-US" altLang="zh-CN"/>
          </a:p>
        </p:txBody>
      </p:sp>
    </p:spTree>
    <p:extLst>
      <p:ext uri="{BB962C8B-B14F-4D97-AF65-F5344CB8AC3E}">
        <p14:creationId xmlns:p14="http://schemas.microsoft.com/office/powerpoint/2010/main" val="177151602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下面求解能级的一阶、二阶修正项，以及波函数的一阶修正项。</a:t>
            </a:r>
          </a:p>
        </p:txBody>
      </p:sp>
      <p:sp>
        <p:nvSpPr>
          <p:cNvPr id="4" name="灯片编号占位符 3"/>
          <p:cNvSpPr>
            <a:spLocks noGrp="1"/>
          </p:cNvSpPr>
          <p:nvPr>
            <p:ph type="sldNum" sz="quarter" idx="5"/>
          </p:nvPr>
        </p:nvSpPr>
        <p:spPr/>
        <p:txBody>
          <a:bodyPr/>
          <a:lstStyle/>
          <a:p>
            <a:fld id="{8AAA2DB7-8973-4964-8E83-0FC396AC9B6B}" type="slidenum">
              <a:rPr lang="en-US" altLang="zh-CN" smtClean="0"/>
              <a:t>60</a:t>
            </a:fld>
            <a:endParaRPr lang="en-US" altLang="zh-CN"/>
          </a:p>
        </p:txBody>
      </p:sp>
    </p:spTree>
    <p:extLst>
      <p:ext uri="{BB962C8B-B14F-4D97-AF65-F5344CB8AC3E}">
        <p14:creationId xmlns:p14="http://schemas.microsoft.com/office/powerpoint/2010/main" val="99293228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200" kern="1200" dirty="0">
                    <a:solidFill>
                      <a:schemeClr val="tx1"/>
                    </a:solidFill>
                    <a:effectLst/>
                    <a:latin typeface="Arial" panose="020B0604020202020204" pitchFamily="34" charset="0"/>
                    <a:ea typeface="宋体" panose="02010600030101010101" pitchFamily="2" charset="-122"/>
                    <a:cs typeface="+mn-cs"/>
                  </a:rPr>
                  <a:t>由微扰理论可以得到能量和波函数各级修正项的表达式。能量的一级修正项为：</a:t>
                </a:r>
              </a:p>
              <a:p>
                <a:pPr/>
                <a14:m>
                  <m:oMathPara xmlns:m="http://schemas.openxmlformats.org/officeDocument/2006/math">
                    <m:oMathParaPr>
                      <m:jc m:val="centerGroup"/>
                    </m:oMathParaPr>
                    <m:oMath xmlns:m="http://schemas.openxmlformats.org/officeDocument/2006/math">
                      <m:sSubSup>
                        <m:sSubSupPr>
                          <m:ctrlPr>
                            <a:rPr lang="zh-CN" altLang="en-US" sz="1200" i="1" kern="1200" smtClean="0">
                              <a:solidFill>
                                <a:schemeClr val="tx1"/>
                              </a:solidFill>
                              <a:latin typeface="Cambria Math" panose="02040503050406030204" pitchFamily="18" charset="0"/>
                              <a:ea typeface="宋体" panose="02010600030101010101" pitchFamily="2" charset="-122"/>
                              <a:cs typeface="+mn-cs"/>
                            </a:rPr>
                          </m:ctrlPr>
                        </m:sSubSupPr>
                        <m:e>
                          <m:r>
                            <a:rPr lang="zh-CN" altLang="en-US" sz="1200" i="1" kern="1200">
                              <a:solidFill>
                                <a:schemeClr val="tx1"/>
                              </a:solidFill>
                              <a:latin typeface="Cambria Math" panose="02040503050406030204" pitchFamily="18" charset="0"/>
                              <a:ea typeface="宋体" panose="02010600030101010101" pitchFamily="2" charset="-122"/>
                              <a:cs typeface="+mn-cs"/>
                            </a:rPr>
                            <m:t>𝐸</m:t>
                          </m:r>
                        </m:e>
                        <m:sub>
                          <m:r>
                            <a:rPr lang="zh-CN" altLang="en-US" sz="1200" i="1" kern="1200">
                              <a:solidFill>
                                <a:schemeClr val="tx1"/>
                              </a:solidFill>
                              <a:latin typeface="Cambria Math" panose="02040503050406030204" pitchFamily="18" charset="0"/>
                              <a:ea typeface="宋体" panose="02010600030101010101" pitchFamily="2" charset="-122"/>
                              <a:cs typeface="+mn-cs"/>
                            </a:rPr>
                            <m:t>𝑘</m:t>
                          </m:r>
                        </m:sub>
                        <m:sup>
                          <m:d>
                            <m:dPr>
                              <m:ctrlPr>
                                <a:rPr lang="zh-CN" altLang="en-US" sz="1200" i="1" kern="1200">
                                  <a:solidFill>
                                    <a:schemeClr val="tx1"/>
                                  </a:solidFill>
                                  <a:latin typeface="Cambria Math" panose="02040503050406030204" pitchFamily="18" charset="0"/>
                                  <a:ea typeface="宋体" panose="02010600030101010101" pitchFamily="2" charset="-122"/>
                                  <a:cs typeface="+mn-cs"/>
                                </a:rPr>
                              </m:ctrlPr>
                            </m:dPr>
                            <m:e>
                              <m:r>
                                <a:rPr lang="zh-CN" altLang="en-US" sz="1200" i="0" kern="1200">
                                  <a:solidFill>
                                    <a:schemeClr val="tx1"/>
                                  </a:solidFill>
                                  <a:latin typeface="Cambria Math" panose="02040503050406030204" pitchFamily="18" charset="0"/>
                                  <a:ea typeface="宋体" panose="02010600030101010101" pitchFamily="2" charset="-122"/>
                                  <a:cs typeface="+mn-cs"/>
                                </a:rPr>
                                <m:t>1</m:t>
                              </m:r>
                            </m:e>
                          </m:d>
                        </m:sup>
                      </m:sSubSup>
                      <m:r>
                        <a:rPr lang="zh-CN" altLang="en-US" sz="1200" i="0" kern="1200">
                          <a:solidFill>
                            <a:schemeClr val="tx1"/>
                          </a:solidFill>
                          <a:latin typeface="Cambria Math" panose="02040503050406030204" pitchFamily="18" charset="0"/>
                          <a:ea typeface="宋体" panose="02010600030101010101" pitchFamily="2" charset="-122"/>
                          <a:cs typeface="+mn-cs"/>
                        </a:rPr>
                        <m:t>=</m:t>
                      </m:r>
                      <m:nary>
                        <m:naryPr>
                          <m:grow m:val="on"/>
                          <m:subHide m:val="on"/>
                          <m:supHide m:val="on"/>
                          <m:ctrlPr>
                            <a:rPr lang="zh-CN" altLang="en-US" sz="1200" i="1" kern="1200">
                              <a:solidFill>
                                <a:schemeClr val="tx1"/>
                              </a:solidFill>
                              <a:latin typeface="Cambria Math" panose="02040503050406030204" pitchFamily="18" charset="0"/>
                              <a:ea typeface="宋体" panose="02010600030101010101" pitchFamily="2" charset="-122"/>
                              <a:cs typeface="+mn-cs"/>
                            </a:rPr>
                          </m:ctrlPr>
                        </m:naryPr>
                        <m:sub/>
                        <m:sup/>
                        <m:e>
                          <m:sSup>
                            <m:sSupPr>
                              <m:ctrlPr>
                                <a:rPr lang="zh-CN" altLang="en-US" sz="1200" i="1" kern="1200">
                                  <a:solidFill>
                                    <a:schemeClr val="tx1"/>
                                  </a:solidFill>
                                  <a:latin typeface="Cambria Math" panose="02040503050406030204" pitchFamily="18" charset="0"/>
                                  <a:ea typeface="宋体" panose="02010600030101010101" pitchFamily="2" charset="-122"/>
                                  <a:cs typeface="+mn-cs"/>
                                </a:rPr>
                              </m:ctrlPr>
                            </m:sSupPr>
                            <m:e>
                              <m:d>
                                <m:dPr>
                                  <m:ctrlPr>
                                    <a:rPr lang="zh-CN" altLang="en-US" sz="1200" i="1" kern="1200">
                                      <a:solidFill>
                                        <a:schemeClr val="tx1"/>
                                      </a:solidFill>
                                      <a:latin typeface="Cambria Math" panose="02040503050406030204" pitchFamily="18" charset="0"/>
                                      <a:ea typeface="宋体" panose="02010600030101010101" pitchFamily="2" charset="-122"/>
                                      <a:cs typeface="+mn-cs"/>
                                    </a:rPr>
                                  </m:ctrlPr>
                                </m:dPr>
                                <m:e>
                                  <m:sSubSup>
                                    <m:sSubSupPr>
                                      <m:ctrlPr>
                                        <a:rPr lang="zh-CN" altLang="en-US" sz="1200" i="1" kern="1200">
                                          <a:solidFill>
                                            <a:schemeClr val="tx1"/>
                                          </a:solidFill>
                                          <a:latin typeface="Cambria Math" panose="02040503050406030204" pitchFamily="18" charset="0"/>
                                          <a:ea typeface="宋体" panose="02010600030101010101" pitchFamily="2" charset="-122"/>
                                          <a:cs typeface="+mn-cs"/>
                                        </a:rPr>
                                      </m:ctrlPr>
                                    </m:sSubSupPr>
                                    <m:e>
                                      <m:r>
                                        <a:rPr lang="zh-CN" altLang="en-US" sz="1200" i="1" kern="1200">
                                          <a:solidFill>
                                            <a:schemeClr val="tx1"/>
                                          </a:solidFill>
                                          <a:latin typeface="Cambria Math" panose="02040503050406030204" pitchFamily="18" charset="0"/>
                                          <a:ea typeface="宋体" panose="02010600030101010101" pitchFamily="2" charset="-122"/>
                                          <a:cs typeface="+mn-cs"/>
                                        </a:rPr>
                                        <m:t>𝜓</m:t>
                                      </m:r>
                                    </m:e>
                                    <m:sub>
                                      <m:r>
                                        <a:rPr lang="zh-CN" altLang="en-US" sz="1200" i="1" kern="1200">
                                          <a:solidFill>
                                            <a:schemeClr val="tx1"/>
                                          </a:solidFill>
                                          <a:latin typeface="Cambria Math" panose="02040503050406030204" pitchFamily="18" charset="0"/>
                                          <a:ea typeface="宋体" panose="02010600030101010101" pitchFamily="2" charset="-122"/>
                                          <a:cs typeface="+mn-cs"/>
                                        </a:rPr>
                                        <m:t>𝑘</m:t>
                                      </m:r>
                                    </m:sub>
                                    <m:sup>
                                      <m:r>
                                        <a:rPr lang="zh-CN" altLang="en-US" sz="1200" i="0" kern="1200">
                                          <a:solidFill>
                                            <a:schemeClr val="tx1"/>
                                          </a:solidFill>
                                          <a:latin typeface="Cambria Math" panose="02040503050406030204" pitchFamily="18" charset="0"/>
                                          <a:ea typeface="宋体" panose="02010600030101010101" pitchFamily="2" charset="-122"/>
                                          <a:cs typeface="+mn-cs"/>
                                        </a:rPr>
                                        <m:t>0</m:t>
                                      </m:r>
                                    </m:sup>
                                  </m:sSubSup>
                                </m:e>
                              </m:d>
                            </m:e>
                            <m:sup>
                              <m:r>
                                <a:rPr lang="zh-CN" altLang="en-US" sz="1200" i="0" kern="1200">
                                  <a:solidFill>
                                    <a:schemeClr val="tx1"/>
                                  </a:solidFill>
                                  <a:latin typeface="Cambria Math" panose="02040503050406030204" pitchFamily="18" charset="0"/>
                                  <a:ea typeface="宋体" panose="02010600030101010101" pitchFamily="2" charset="-122"/>
                                  <a:cs typeface="+mn-cs"/>
                                </a:rPr>
                                <m:t>∗</m:t>
                              </m:r>
                            </m:sup>
                          </m:sSup>
                          <m:d>
                            <m:dPr>
                              <m:begChr m:val="["/>
                              <m:endChr m:val="]"/>
                              <m:ctrlPr>
                                <a:rPr lang="zh-CN" altLang="en-US" sz="1200" i="1" kern="1200">
                                  <a:solidFill>
                                    <a:schemeClr val="tx1"/>
                                  </a:solidFill>
                                  <a:latin typeface="Cambria Math" panose="02040503050406030204" pitchFamily="18" charset="0"/>
                                  <a:ea typeface="宋体" panose="02010600030101010101" pitchFamily="2" charset="-122"/>
                                  <a:cs typeface="+mn-cs"/>
                                </a:rPr>
                              </m:ctrlPr>
                            </m:dPr>
                            <m:e>
                              <m:r>
                                <a:rPr lang="zh-CN" altLang="en-US" sz="1200" i="1" kern="1200">
                                  <a:solidFill>
                                    <a:schemeClr val="tx1"/>
                                  </a:solidFill>
                                  <a:latin typeface="Cambria Math" panose="02040503050406030204" pitchFamily="18" charset="0"/>
                                  <a:ea typeface="宋体" panose="02010600030101010101" pitchFamily="2" charset="-122"/>
                                  <a:cs typeface="+mn-cs"/>
                                </a:rPr>
                                <m:t>𝛥</m:t>
                              </m:r>
                              <m:r>
                                <a:rPr lang="zh-CN" altLang="en-US" sz="1200" i="1" kern="1200">
                                  <a:solidFill>
                                    <a:schemeClr val="tx1"/>
                                  </a:solidFill>
                                  <a:latin typeface="Cambria Math" panose="02040503050406030204" pitchFamily="18" charset="0"/>
                                  <a:ea typeface="宋体" panose="02010600030101010101" pitchFamily="2" charset="-122"/>
                                  <a:cs typeface="+mn-cs"/>
                                </a:rPr>
                                <m:t>𝑉</m:t>
                              </m:r>
                            </m:e>
                          </m:d>
                        </m:e>
                      </m:nary>
                      <m:r>
                        <m:rPr>
                          <m:nor/>
                        </m:rPr>
                        <a:rPr lang="zh-CN" altLang="en-US" sz="1200" i="1" kern="1200">
                          <a:solidFill>
                            <a:schemeClr val="tx1"/>
                          </a:solidFill>
                          <a:latin typeface="Arial" panose="020B0604020202020204" pitchFamily="34" charset="0"/>
                          <a:ea typeface="宋体" panose="02010600030101010101" pitchFamily="2" charset="-122"/>
                          <a:cs typeface="+mn-cs"/>
                        </a:rPr>
                        <m:t> </m:t>
                      </m:r>
                      <m:sSubSup>
                        <m:sSubSupPr>
                          <m:ctrlPr>
                            <a:rPr lang="zh-CN" altLang="en-US" sz="1200" i="1" kern="1200">
                              <a:solidFill>
                                <a:schemeClr val="tx1"/>
                              </a:solidFill>
                              <a:latin typeface="Cambria Math" panose="02040503050406030204" pitchFamily="18" charset="0"/>
                              <a:ea typeface="宋体" panose="02010600030101010101" pitchFamily="2" charset="-122"/>
                              <a:cs typeface="+mn-cs"/>
                            </a:rPr>
                          </m:ctrlPr>
                        </m:sSubSupPr>
                        <m:e>
                          <m:r>
                            <a:rPr lang="zh-CN" altLang="en-US" sz="1200" i="1" kern="1200">
                              <a:solidFill>
                                <a:schemeClr val="tx1"/>
                              </a:solidFill>
                              <a:latin typeface="Cambria Math" panose="02040503050406030204" pitchFamily="18" charset="0"/>
                              <a:ea typeface="宋体" panose="02010600030101010101" pitchFamily="2" charset="-122"/>
                              <a:cs typeface="+mn-cs"/>
                            </a:rPr>
                            <m:t>𝜓</m:t>
                          </m:r>
                        </m:e>
                        <m:sub>
                          <m:r>
                            <a:rPr lang="zh-CN" altLang="en-US" sz="1200" i="1" kern="1200">
                              <a:solidFill>
                                <a:schemeClr val="tx1"/>
                              </a:solidFill>
                              <a:latin typeface="Cambria Math" panose="02040503050406030204" pitchFamily="18" charset="0"/>
                              <a:ea typeface="宋体" panose="02010600030101010101" pitchFamily="2" charset="-122"/>
                              <a:cs typeface="+mn-cs"/>
                            </a:rPr>
                            <m:t>𝑘</m:t>
                          </m:r>
                        </m:sub>
                        <m:sup>
                          <m:r>
                            <a:rPr lang="zh-CN" altLang="en-US" sz="1200" i="0" kern="1200">
                              <a:solidFill>
                                <a:schemeClr val="tx1"/>
                              </a:solidFill>
                              <a:latin typeface="Cambria Math" panose="02040503050406030204" pitchFamily="18" charset="0"/>
                              <a:ea typeface="宋体" panose="02010600030101010101" pitchFamily="2" charset="-122"/>
                              <a:cs typeface="+mn-cs"/>
                            </a:rPr>
                            <m:t>0</m:t>
                          </m:r>
                        </m:sup>
                      </m:sSubSup>
                      <m:r>
                        <a:rPr lang="zh-CN" altLang="en-US" sz="1200" i="1" kern="1200">
                          <a:solidFill>
                            <a:schemeClr val="tx1"/>
                          </a:solidFill>
                          <a:latin typeface="Cambria Math" panose="02040503050406030204" pitchFamily="18" charset="0"/>
                          <a:ea typeface="宋体" panose="02010600030101010101" pitchFamily="2" charset="-122"/>
                          <a:cs typeface="+mn-cs"/>
                        </a:rPr>
                        <m:t>𝑑𝑥</m:t>
                      </m:r>
                      <m:r>
                        <a:rPr lang="zh-CN" altLang="en-US" sz="1200" i="0" kern="1200">
                          <a:solidFill>
                            <a:schemeClr val="tx1"/>
                          </a:solidFill>
                          <a:latin typeface="Cambria Math" panose="02040503050406030204" pitchFamily="18" charset="0"/>
                          <a:ea typeface="宋体" panose="02010600030101010101" pitchFamily="2" charset="-122"/>
                          <a:cs typeface="+mn-cs"/>
                        </a:rPr>
                        <m:t>=</m:t>
                      </m:r>
                      <m:d>
                        <m:dPr>
                          <m:begChr m:val="〈"/>
                          <m:endChr m:val="〉"/>
                          <m:ctrlPr>
                            <a:rPr lang="zh-CN" altLang="en-US" sz="1200" i="1" kern="1200">
                              <a:solidFill>
                                <a:schemeClr val="tx1"/>
                              </a:solidFill>
                              <a:latin typeface="Cambria Math" panose="02040503050406030204" pitchFamily="18" charset="0"/>
                              <a:ea typeface="宋体" panose="02010600030101010101" pitchFamily="2" charset="-122"/>
                              <a:cs typeface="+mn-cs"/>
                            </a:rPr>
                          </m:ctrlPr>
                        </m:dPr>
                        <m:e>
                          <m:r>
                            <a:rPr lang="zh-CN" altLang="en-US" sz="1200" i="1" kern="1200">
                              <a:solidFill>
                                <a:schemeClr val="tx1"/>
                              </a:solidFill>
                              <a:latin typeface="Cambria Math" panose="02040503050406030204" pitchFamily="18" charset="0"/>
                              <a:ea typeface="宋体" panose="02010600030101010101" pitchFamily="2" charset="-122"/>
                              <a:cs typeface="+mn-cs"/>
                            </a:rPr>
                            <m:t>𝑘</m:t>
                          </m:r>
                          <m:r>
                            <a:rPr lang="zh-CN" altLang="en-US" sz="1200" i="0" kern="1200">
                              <a:solidFill>
                                <a:schemeClr val="tx1"/>
                              </a:solidFill>
                              <a:latin typeface="Cambria Math" panose="02040503050406030204" pitchFamily="18" charset="0"/>
                              <a:ea typeface="宋体" panose="02010600030101010101" pitchFamily="2" charset="-122"/>
                              <a:cs typeface="+mn-cs"/>
                            </a:rPr>
                            <m:t>|</m:t>
                          </m:r>
                          <m:r>
                            <a:rPr lang="zh-CN" altLang="en-US" sz="1200" i="1" kern="1200">
                              <a:solidFill>
                                <a:schemeClr val="tx1"/>
                              </a:solidFill>
                              <a:latin typeface="Cambria Math" panose="02040503050406030204" pitchFamily="18" charset="0"/>
                              <a:ea typeface="宋体" panose="02010600030101010101" pitchFamily="2" charset="-122"/>
                              <a:cs typeface="+mn-cs"/>
                            </a:rPr>
                            <m:t>𝛥</m:t>
                          </m:r>
                          <m:r>
                            <a:rPr lang="zh-CN" altLang="en-US" sz="1200" i="1" kern="1200">
                              <a:solidFill>
                                <a:schemeClr val="tx1"/>
                              </a:solidFill>
                              <a:latin typeface="Cambria Math" panose="02040503050406030204" pitchFamily="18" charset="0"/>
                              <a:ea typeface="宋体" panose="02010600030101010101" pitchFamily="2" charset="-122"/>
                              <a:cs typeface="+mn-cs"/>
                            </a:rPr>
                            <m:t>𝑉</m:t>
                          </m:r>
                          <m:r>
                            <a:rPr lang="zh-CN" altLang="en-US" sz="1200" i="0" kern="1200">
                              <a:solidFill>
                                <a:schemeClr val="tx1"/>
                              </a:solidFill>
                              <a:latin typeface="Cambria Math" panose="02040503050406030204" pitchFamily="18" charset="0"/>
                              <a:ea typeface="宋体" panose="02010600030101010101" pitchFamily="2" charset="-122"/>
                              <a:cs typeface="+mn-cs"/>
                            </a:rPr>
                            <m:t>|</m:t>
                          </m:r>
                          <m:r>
                            <a:rPr lang="zh-CN" altLang="en-US" sz="1200" i="1" kern="1200">
                              <a:solidFill>
                                <a:schemeClr val="tx1"/>
                              </a:solidFill>
                              <a:latin typeface="Cambria Math" panose="02040503050406030204" pitchFamily="18" charset="0"/>
                              <a:ea typeface="宋体" panose="02010600030101010101" pitchFamily="2" charset="-122"/>
                              <a:cs typeface="+mn-cs"/>
                            </a:rPr>
                            <m:t>𝑘</m:t>
                          </m:r>
                        </m:e>
                      </m:d>
                    </m:oMath>
                  </m:oMathPara>
                </a14:m>
                <a:endParaRPr lang="en-US" altLang="zh-CN"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200" kern="1200" dirty="0">
                    <a:solidFill>
                      <a:schemeClr val="tx1"/>
                    </a:solidFill>
                    <a:effectLst/>
                    <a:latin typeface="Arial" panose="020B0604020202020204" pitchFamily="34" charset="0"/>
                    <a:ea typeface="宋体" panose="02010600030101010101" pitchFamily="2" charset="-122"/>
                    <a:cs typeface="+mn-cs"/>
                  </a:rPr>
                  <a:t>能量的二级修正项为：</a:t>
                </a:r>
              </a:p>
              <a:p>
                <a:pPr/>
                <a14:m>
                  <m:oMathPara xmlns:m="http://schemas.openxmlformats.org/officeDocument/2006/math">
                    <m:oMathParaPr>
                      <m:jc m:val="centerGroup"/>
                    </m:oMathParaPr>
                    <m:oMath xmlns:m="http://schemas.openxmlformats.org/officeDocument/2006/math">
                      <m:sSubSup>
                        <m:sSubSupPr>
                          <m:ctrlPr>
                            <a:rPr lang="zh-CN" altLang="en-US" sz="1200" i="1" kern="1200" smtClean="0">
                              <a:solidFill>
                                <a:schemeClr val="tx1"/>
                              </a:solidFill>
                              <a:latin typeface="Cambria Math" panose="02040503050406030204" pitchFamily="18" charset="0"/>
                              <a:ea typeface="宋体" panose="02010600030101010101" pitchFamily="2" charset="-122"/>
                              <a:cs typeface="+mn-cs"/>
                            </a:rPr>
                          </m:ctrlPr>
                        </m:sSubSupPr>
                        <m:e>
                          <m:r>
                            <a:rPr lang="zh-CN" altLang="en-US" sz="1200" i="1" kern="1200">
                              <a:solidFill>
                                <a:schemeClr val="tx1"/>
                              </a:solidFill>
                              <a:latin typeface="Cambria Math" panose="02040503050406030204" pitchFamily="18" charset="0"/>
                              <a:ea typeface="宋体" panose="02010600030101010101" pitchFamily="2" charset="-122"/>
                              <a:cs typeface="+mn-cs"/>
                            </a:rPr>
                            <m:t>𝐸</m:t>
                          </m:r>
                        </m:e>
                        <m:sub>
                          <m:r>
                            <a:rPr lang="zh-CN" altLang="en-US" sz="1200" i="1" kern="1200">
                              <a:solidFill>
                                <a:schemeClr val="tx1"/>
                              </a:solidFill>
                              <a:latin typeface="Cambria Math" panose="02040503050406030204" pitchFamily="18" charset="0"/>
                              <a:ea typeface="宋体" panose="02010600030101010101" pitchFamily="2" charset="-122"/>
                              <a:cs typeface="+mn-cs"/>
                            </a:rPr>
                            <m:t>𝑘</m:t>
                          </m:r>
                        </m:sub>
                        <m:sup>
                          <m:d>
                            <m:dPr>
                              <m:ctrlPr>
                                <a:rPr lang="zh-CN" altLang="en-US" sz="1200" i="1" kern="1200">
                                  <a:solidFill>
                                    <a:schemeClr val="tx1"/>
                                  </a:solidFill>
                                  <a:latin typeface="Cambria Math" panose="02040503050406030204" pitchFamily="18" charset="0"/>
                                  <a:ea typeface="宋体" panose="02010600030101010101" pitchFamily="2" charset="-122"/>
                                  <a:cs typeface="+mn-cs"/>
                                </a:rPr>
                              </m:ctrlPr>
                            </m:dPr>
                            <m:e>
                              <m:r>
                                <a:rPr lang="zh-CN" altLang="en-US" sz="1200" i="0" kern="1200">
                                  <a:solidFill>
                                    <a:schemeClr val="tx1"/>
                                  </a:solidFill>
                                  <a:latin typeface="Cambria Math" panose="02040503050406030204" pitchFamily="18" charset="0"/>
                                  <a:ea typeface="宋体" panose="02010600030101010101" pitchFamily="2" charset="-122"/>
                                  <a:cs typeface="+mn-cs"/>
                                </a:rPr>
                                <m:t>2</m:t>
                              </m:r>
                            </m:e>
                          </m:d>
                        </m:sup>
                      </m:sSubSup>
                      <m:r>
                        <a:rPr lang="zh-CN" altLang="en-US" sz="1200" i="0" kern="1200">
                          <a:solidFill>
                            <a:schemeClr val="tx1"/>
                          </a:solidFill>
                          <a:latin typeface="Cambria Math" panose="02040503050406030204" pitchFamily="18" charset="0"/>
                          <a:ea typeface="宋体" panose="02010600030101010101" pitchFamily="2" charset="-122"/>
                          <a:cs typeface="+mn-cs"/>
                        </a:rPr>
                        <m:t>=</m:t>
                      </m:r>
                      <m:nary>
                        <m:naryPr>
                          <m:chr m:val="∑"/>
                          <m:limLoc m:val="undOvr"/>
                          <m:grow m:val="on"/>
                          <m:supHide m:val="on"/>
                          <m:ctrlPr>
                            <a:rPr lang="zh-CN" altLang="en-US" sz="1200" i="1" kern="1200">
                              <a:solidFill>
                                <a:schemeClr val="tx1"/>
                              </a:solidFill>
                              <a:latin typeface="Cambria Math" panose="02040503050406030204" pitchFamily="18" charset="0"/>
                              <a:ea typeface="宋体" panose="02010600030101010101" pitchFamily="2" charset="-122"/>
                              <a:cs typeface="+mn-cs"/>
                            </a:rPr>
                          </m:ctrlPr>
                        </m:naryPr>
                        <m:sub>
                          <m:r>
                            <a:rPr lang="zh-CN" altLang="en-US" sz="1200" i="1" kern="1200">
                              <a:solidFill>
                                <a:schemeClr val="tx1"/>
                              </a:solidFill>
                              <a:latin typeface="Cambria Math" panose="02040503050406030204" pitchFamily="18" charset="0"/>
                              <a:ea typeface="宋体" panose="02010600030101010101" pitchFamily="2" charset="-122"/>
                              <a:cs typeface="+mn-cs"/>
                            </a:rPr>
                            <m:t>𝑘</m:t>
                          </m:r>
                          <m:r>
                            <a:rPr lang="zh-CN" altLang="en-US" sz="1200" i="0" kern="1200">
                              <a:solidFill>
                                <a:schemeClr val="tx1"/>
                              </a:solidFill>
                              <a:latin typeface="Cambria Math" panose="02040503050406030204" pitchFamily="18" charset="0"/>
                              <a:ea typeface="宋体" panose="02010600030101010101" pitchFamily="2" charset="-122"/>
                              <a:cs typeface="+mn-cs"/>
                            </a:rPr>
                            <m:t>′</m:t>
                          </m:r>
                        </m:sub>
                        <m:sup/>
                        <m:e>
                          <m:r>
                            <a:rPr lang="zh-CN" altLang="en-US" sz="1200" i="0" kern="1200">
                              <a:solidFill>
                                <a:schemeClr val="tx1"/>
                              </a:solidFill>
                              <a:latin typeface="Cambria Math" panose="02040503050406030204" pitchFamily="18" charset="0"/>
                              <a:ea typeface="宋体" panose="02010600030101010101" pitchFamily="2" charset="-122"/>
                              <a:cs typeface="+mn-cs"/>
                            </a:rPr>
                            <m:t>′</m:t>
                          </m:r>
                          <m:f>
                            <m:fPr>
                              <m:ctrlPr>
                                <a:rPr lang="zh-CN" altLang="en-US" sz="1200" i="1" kern="1200">
                                  <a:solidFill>
                                    <a:schemeClr val="tx1"/>
                                  </a:solidFill>
                                  <a:latin typeface="Cambria Math" panose="02040503050406030204" pitchFamily="18" charset="0"/>
                                  <a:ea typeface="宋体" panose="02010600030101010101" pitchFamily="2" charset="-122"/>
                                  <a:cs typeface="+mn-cs"/>
                                </a:rPr>
                              </m:ctrlPr>
                            </m:fPr>
                            <m:num>
                              <m:sSup>
                                <m:sSupPr>
                                  <m:ctrlPr>
                                    <a:rPr lang="zh-CN" altLang="en-US" sz="1200" i="1" kern="1200">
                                      <a:solidFill>
                                        <a:schemeClr val="tx1"/>
                                      </a:solidFill>
                                      <a:latin typeface="Cambria Math" panose="02040503050406030204" pitchFamily="18" charset="0"/>
                                      <a:ea typeface="宋体" panose="02010600030101010101" pitchFamily="2" charset="-122"/>
                                      <a:cs typeface="+mn-cs"/>
                                    </a:rPr>
                                  </m:ctrlPr>
                                </m:sSupPr>
                                <m:e>
                                  <m:r>
                                    <a:rPr lang="zh-CN" altLang="en-US" sz="1200" i="0" kern="1200">
                                      <a:solidFill>
                                        <a:schemeClr val="tx1"/>
                                      </a:solidFill>
                                      <a:latin typeface="Cambria Math" panose="02040503050406030204" pitchFamily="18" charset="0"/>
                                      <a:ea typeface="宋体" panose="02010600030101010101" pitchFamily="2" charset="-122"/>
                                      <a:cs typeface="+mn-cs"/>
                                    </a:rPr>
                                    <m:t>|</m:t>
                                  </m:r>
                                  <m:d>
                                    <m:dPr>
                                      <m:begChr m:val="〈"/>
                                      <m:endChr m:val="〉"/>
                                      <m:ctrlPr>
                                        <a:rPr lang="zh-CN" altLang="en-US" sz="1200" i="1" kern="1200">
                                          <a:solidFill>
                                            <a:schemeClr val="tx1"/>
                                          </a:solidFill>
                                          <a:latin typeface="Cambria Math" panose="02040503050406030204" pitchFamily="18" charset="0"/>
                                          <a:ea typeface="宋体" panose="02010600030101010101" pitchFamily="2" charset="-122"/>
                                          <a:cs typeface="+mn-cs"/>
                                        </a:rPr>
                                      </m:ctrlPr>
                                    </m:dPr>
                                    <m:e>
                                      <m:r>
                                        <a:rPr lang="zh-CN" altLang="en-US" sz="1200" i="1" kern="1200">
                                          <a:solidFill>
                                            <a:schemeClr val="tx1"/>
                                          </a:solidFill>
                                          <a:latin typeface="Cambria Math" panose="02040503050406030204" pitchFamily="18" charset="0"/>
                                          <a:ea typeface="宋体" panose="02010600030101010101" pitchFamily="2" charset="-122"/>
                                          <a:cs typeface="+mn-cs"/>
                                        </a:rPr>
                                        <m:t>𝑘</m:t>
                                      </m:r>
                                      <m:r>
                                        <a:rPr lang="zh-CN" altLang="en-US" sz="1200" i="0" kern="1200">
                                          <a:solidFill>
                                            <a:schemeClr val="tx1"/>
                                          </a:solidFill>
                                          <a:latin typeface="Cambria Math" panose="02040503050406030204" pitchFamily="18" charset="0"/>
                                          <a:ea typeface="宋体" panose="02010600030101010101" pitchFamily="2" charset="-122"/>
                                          <a:cs typeface="+mn-cs"/>
                                        </a:rPr>
                                        <m:t>′|</m:t>
                                      </m:r>
                                      <m:r>
                                        <a:rPr lang="zh-CN" altLang="en-US" sz="1200" i="1" kern="1200">
                                          <a:solidFill>
                                            <a:schemeClr val="tx1"/>
                                          </a:solidFill>
                                          <a:latin typeface="Cambria Math" panose="02040503050406030204" pitchFamily="18" charset="0"/>
                                          <a:ea typeface="宋体" panose="02010600030101010101" pitchFamily="2" charset="-122"/>
                                          <a:cs typeface="+mn-cs"/>
                                        </a:rPr>
                                        <m:t>𝛥</m:t>
                                      </m:r>
                                      <m:r>
                                        <a:rPr lang="zh-CN" altLang="en-US" sz="1200" i="1" kern="1200">
                                          <a:solidFill>
                                            <a:schemeClr val="tx1"/>
                                          </a:solidFill>
                                          <a:latin typeface="Cambria Math" panose="02040503050406030204" pitchFamily="18" charset="0"/>
                                          <a:ea typeface="宋体" panose="02010600030101010101" pitchFamily="2" charset="-122"/>
                                          <a:cs typeface="+mn-cs"/>
                                        </a:rPr>
                                        <m:t>𝑉</m:t>
                                      </m:r>
                                      <m:r>
                                        <a:rPr lang="zh-CN" altLang="en-US" sz="1200" i="0" kern="1200">
                                          <a:solidFill>
                                            <a:schemeClr val="tx1"/>
                                          </a:solidFill>
                                          <a:latin typeface="Cambria Math" panose="02040503050406030204" pitchFamily="18" charset="0"/>
                                          <a:ea typeface="宋体" panose="02010600030101010101" pitchFamily="2" charset="-122"/>
                                          <a:cs typeface="+mn-cs"/>
                                        </a:rPr>
                                        <m:t>|</m:t>
                                      </m:r>
                                      <m:r>
                                        <a:rPr lang="zh-CN" altLang="en-US" sz="1200" i="1" kern="1200">
                                          <a:solidFill>
                                            <a:schemeClr val="tx1"/>
                                          </a:solidFill>
                                          <a:latin typeface="Cambria Math" panose="02040503050406030204" pitchFamily="18" charset="0"/>
                                          <a:ea typeface="宋体" panose="02010600030101010101" pitchFamily="2" charset="-122"/>
                                          <a:cs typeface="+mn-cs"/>
                                        </a:rPr>
                                        <m:t>𝑘</m:t>
                                      </m:r>
                                    </m:e>
                                  </m:d>
                                  <m:r>
                                    <a:rPr lang="zh-CN" altLang="en-US" sz="1200" i="0" kern="1200">
                                      <a:solidFill>
                                        <a:schemeClr val="tx1"/>
                                      </a:solidFill>
                                      <a:latin typeface="Cambria Math" panose="02040503050406030204" pitchFamily="18" charset="0"/>
                                      <a:ea typeface="宋体" panose="02010600030101010101" pitchFamily="2" charset="-122"/>
                                      <a:cs typeface="+mn-cs"/>
                                    </a:rPr>
                                    <m:t>|</m:t>
                                  </m:r>
                                </m:e>
                                <m:sup>
                                  <m:r>
                                    <a:rPr lang="zh-CN" altLang="en-US" sz="1200" i="0" kern="1200">
                                      <a:solidFill>
                                        <a:schemeClr val="tx1"/>
                                      </a:solidFill>
                                      <a:latin typeface="Cambria Math" panose="02040503050406030204" pitchFamily="18" charset="0"/>
                                      <a:ea typeface="宋体" panose="02010600030101010101" pitchFamily="2" charset="-122"/>
                                      <a:cs typeface="+mn-cs"/>
                                    </a:rPr>
                                    <m:t>2</m:t>
                                  </m:r>
                                </m:sup>
                              </m:sSup>
                            </m:num>
                            <m:den>
                              <m:sSubSup>
                                <m:sSubSupPr>
                                  <m:ctrlPr>
                                    <a:rPr lang="zh-CN" altLang="en-US" sz="1200" i="1" kern="1200">
                                      <a:solidFill>
                                        <a:schemeClr val="tx1"/>
                                      </a:solidFill>
                                      <a:latin typeface="Cambria Math" panose="02040503050406030204" pitchFamily="18" charset="0"/>
                                      <a:ea typeface="宋体" panose="02010600030101010101" pitchFamily="2" charset="-122"/>
                                      <a:cs typeface="+mn-cs"/>
                                    </a:rPr>
                                  </m:ctrlPr>
                                </m:sSubSupPr>
                                <m:e>
                                  <m:r>
                                    <a:rPr lang="zh-CN" altLang="en-US" sz="1200" i="1" kern="1200">
                                      <a:solidFill>
                                        <a:schemeClr val="tx1"/>
                                      </a:solidFill>
                                      <a:latin typeface="Cambria Math" panose="02040503050406030204" pitchFamily="18" charset="0"/>
                                      <a:ea typeface="宋体" panose="02010600030101010101" pitchFamily="2" charset="-122"/>
                                      <a:cs typeface="+mn-cs"/>
                                    </a:rPr>
                                    <m:t>𝐸</m:t>
                                  </m:r>
                                </m:e>
                                <m:sub>
                                  <m:r>
                                    <a:rPr lang="zh-CN" altLang="en-US" sz="1200" i="1" kern="1200">
                                      <a:solidFill>
                                        <a:schemeClr val="tx1"/>
                                      </a:solidFill>
                                      <a:latin typeface="Cambria Math" panose="02040503050406030204" pitchFamily="18" charset="0"/>
                                      <a:ea typeface="宋体" panose="02010600030101010101" pitchFamily="2" charset="-122"/>
                                      <a:cs typeface="+mn-cs"/>
                                    </a:rPr>
                                    <m:t>𝑘</m:t>
                                  </m:r>
                                </m:sub>
                                <m:sup>
                                  <m:r>
                                    <a:rPr lang="zh-CN" altLang="en-US" sz="1200" i="0" kern="1200">
                                      <a:solidFill>
                                        <a:schemeClr val="tx1"/>
                                      </a:solidFill>
                                      <a:latin typeface="Cambria Math" panose="02040503050406030204" pitchFamily="18" charset="0"/>
                                      <a:ea typeface="宋体" panose="02010600030101010101" pitchFamily="2" charset="-122"/>
                                      <a:cs typeface="+mn-cs"/>
                                    </a:rPr>
                                    <m:t>0</m:t>
                                  </m:r>
                                </m:sup>
                              </m:sSubSup>
                              <m:r>
                                <a:rPr lang="zh-CN" altLang="en-US" sz="1200" i="0" kern="1200">
                                  <a:solidFill>
                                    <a:schemeClr val="tx1"/>
                                  </a:solidFill>
                                  <a:latin typeface="Cambria Math" panose="02040503050406030204" pitchFamily="18" charset="0"/>
                                  <a:ea typeface="宋体" panose="02010600030101010101" pitchFamily="2" charset="-122"/>
                                  <a:cs typeface="+mn-cs"/>
                                </a:rPr>
                                <m:t>−</m:t>
                              </m:r>
                              <m:sSubSup>
                                <m:sSubSupPr>
                                  <m:ctrlPr>
                                    <a:rPr lang="zh-CN" altLang="en-US" sz="1200" i="1" kern="1200">
                                      <a:solidFill>
                                        <a:schemeClr val="tx1"/>
                                      </a:solidFill>
                                      <a:latin typeface="Cambria Math" panose="02040503050406030204" pitchFamily="18" charset="0"/>
                                      <a:ea typeface="宋体" panose="02010600030101010101" pitchFamily="2" charset="-122"/>
                                      <a:cs typeface="+mn-cs"/>
                                    </a:rPr>
                                  </m:ctrlPr>
                                </m:sSubSupPr>
                                <m:e>
                                  <m:r>
                                    <a:rPr lang="zh-CN" altLang="en-US" sz="1200" i="1" kern="1200">
                                      <a:solidFill>
                                        <a:schemeClr val="tx1"/>
                                      </a:solidFill>
                                      <a:latin typeface="Cambria Math" panose="02040503050406030204" pitchFamily="18" charset="0"/>
                                      <a:ea typeface="宋体" panose="02010600030101010101" pitchFamily="2" charset="-122"/>
                                      <a:cs typeface="+mn-cs"/>
                                    </a:rPr>
                                    <m:t>𝐸</m:t>
                                  </m:r>
                                </m:e>
                                <m:sub>
                                  <m:r>
                                    <a:rPr lang="zh-CN" altLang="en-US" sz="1200" i="1" kern="1200">
                                      <a:solidFill>
                                        <a:schemeClr val="tx1"/>
                                      </a:solidFill>
                                      <a:latin typeface="Cambria Math" panose="02040503050406030204" pitchFamily="18" charset="0"/>
                                      <a:ea typeface="宋体" panose="02010600030101010101" pitchFamily="2" charset="-122"/>
                                      <a:cs typeface="+mn-cs"/>
                                    </a:rPr>
                                    <m:t>𝑘</m:t>
                                  </m:r>
                                  <m:r>
                                    <a:rPr lang="zh-CN" altLang="en-US" sz="1200" i="0" kern="1200">
                                      <a:solidFill>
                                        <a:schemeClr val="tx1"/>
                                      </a:solidFill>
                                      <a:latin typeface="Cambria Math" panose="02040503050406030204" pitchFamily="18" charset="0"/>
                                      <a:ea typeface="宋体" panose="02010600030101010101" pitchFamily="2" charset="-122"/>
                                      <a:cs typeface="+mn-cs"/>
                                    </a:rPr>
                                    <m:t>′</m:t>
                                  </m:r>
                                </m:sub>
                                <m:sup>
                                  <m:r>
                                    <a:rPr lang="zh-CN" altLang="en-US" sz="1200" i="0" kern="1200">
                                      <a:solidFill>
                                        <a:schemeClr val="tx1"/>
                                      </a:solidFill>
                                      <a:latin typeface="Cambria Math" panose="02040503050406030204" pitchFamily="18" charset="0"/>
                                      <a:ea typeface="宋体" panose="02010600030101010101" pitchFamily="2" charset="-122"/>
                                      <a:cs typeface="+mn-cs"/>
                                    </a:rPr>
                                    <m:t>0</m:t>
                                  </m:r>
                                </m:sup>
                              </m:sSubSup>
                            </m:den>
                          </m:f>
                        </m:e>
                      </m:nary>
                    </m:oMath>
                  </m:oMathPara>
                </a14:m>
                <a:endParaRPr lang="en-US" altLang="zh-CN"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200" kern="1200" dirty="0">
                    <a:solidFill>
                      <a:schemeClr val="tx1"/>
                    </a:solidFill>
                    <a:effectLst/>
                    <a:latin typeface="Arial" panose="020B0604020202020204" pitchFamily="34" charset="0"/>
                    <a:ea typeface="宋体" panose="02010600030101010101" pitchFamily="2" charset="-122"/>
                    <a:cs typeface="+mn-cs"/>
                  </a:rPr>
                  <a:t>这里暂不考虑简并</a:t>
                </a:r>
                <a14:m>
                  <m:oMath xmlns:m="http://schemas.openxmlformats.org/officeDocument/2006/math">
                    <m:r>
                      <a:rPr lang="zh-CN" altLang="en-US" sz="1200" kern="1200" smtClean="0">
                        <a:solidFill>
                          <a:schemeClr val="tx1"/>
                        </a:solidFill>
                        <a:latin typeface="Cambria Math" panose="02040503050406030204" pitchFamily="18" charset="0"/>
                        <a:ea typeface="宋体" panose="02010600030101010101" pitchFamily="2" charset="-122"/>
                        <a:cs typeface="+mn-cs"/>
                      </a:rPr>
                      <m:t>|</m:t>
                    </m:r>
                    <m:sSubSup>
                      <m:sSubSupPr>
                        <m:ctrlPr>
                          <a:rPr lang="zh-CN" altLang="en-US" sz="1200" i="1" kern="1200">
                            <a:solidFill>
                              <a:schemeClr val="tx1"/>
                            </a:solidFill>
                            <a:latin typeface="Cambria Math" panose="02040503050406030204" pitchFamily="18" charset="0"/>
                            <a:ea typeface="宋体" panose="02010600030101010101" pitchFamily="2" charset="-122"/>
                            <a:cs typeface="+mn-cs"/>
                          </a:rPr>
                        </m:ctrlPr>
                      </m:sSubSupPr>
                      <m:e>
                        <m:r>
                          <a:rPr lang="zh-CN" altLang="en-US" sz="1200" i="1" kern="1200">
                            <a:solidFill>
                              <a:schemeClr val="tx1"/>
                            </a:solidFill>
                            <a:latin typeface="Cambria Math" panose="02040503050406030204" pitchFamily="18" charset="0"/>
                            <a:ea typeface="宋体" panose="02010600030101010101" pitchFamily="2" charset="-122"/>
                            <a:cs typeface="+mn-cs"/>
                          </a:rPr>
                          <m:t>𝐸</m:t>
                        </m:r>
                      </m:e>
                      <m:sub>
                        <m:r>
                          <a:rPr lang="zh-CN" altLang="en-US" sz="1200" i="1" kern="1200">
                            <a:solidFill>
                              <a:schemeClr val="tx1"/>
                            </a:solidFill>
                            <a:latin typeface="Cambria Math" panose="02040503050406030204" pitchFamily="18" charset="0"/>
                            <a:ea typeface="宋体" panose="02010600030101010101" pitchFamily="2" charset="-122"/>
                            <a:cs typeface="+mn-cs"/>
                          </a:rPr>
                          <m:t>𝑘</m:t>
                        </m:r>
                      </m:sub>
                      <m:sup>
                        <m:r>
                          <a:rPr lang="zh-CN" altLang="en-US" sz="1200" i="0" kern="1200">
                            <a:solidFill>
                              <a:schemeClr val="tx1"/>
                            </a:solidFill>
                            <a:latin typeface="Cambria Math" panose="02040503050406030204" pitchFamily="18" charset="0"/>
                            <a:ea typeface="宋体" panose="02010600030101010101" pitchFamily="2" charset="-122"/>
                            <a:cs typeface="+mn-cs"/>
                          </a:rPr>
                          <m:t>0</m:t>
                        </m:r>
                      </m:sup>
                    </m:sSubSup>
                    <m:r>
                      <a:rPr lang="zh-CN" altLang="en-US" sz="1200" i="0" kern="1200">
                        <a:solidFill>
                          <a:schemeClr val="tx1"/>
                        </a:solidFill>
                        <a:latin typeface="Cambria Math" panose="02040503050406030204" pitchFamily="18" charset="0"/>
                        <a:ea typeface="宋体" panose="02010600030101010101" pitchFamily="2" charset="-122"/>
                        <a:cs typeface="+mn-cs"/>
                      </a:rPr>
                      <m:t>−</m:t>
                    </m:r>
                    <m:sSubSup>
                      <m:sSubSupPr>
                        <m:ctrlPr>
                          <a:rPr lang="zh-CN" altLang="en-US" sz="1200" i="1" kern="1200">
                            <a:solidFill>
                              <a:schemeClr val="tx1"/>
                            </a:solidFill>
                            <a:latin typeface="Cambria Math" panose="02040503050406030204" pitchFamily="18" charset="0"/>
                            <a:ea typeface="宋体" panose="02010600030101010101" pitchFamily="2" charset="-122"/>
                            <a:cs typeface="+mn-cs"/>
                          </a:rPr>
                        </m:ctrlPr>
                      </m:sSubSupPr>
                      <m:e>
                        <m:r>
                          <a:rPr lang="zh-CN" altLang="en-US" sz="1200" i="1" kern="1200">
                            <a:solidFill>
                              <a:schemeClr val="tx1"/>
                            </a:solidFill>
                            <a:latin typeface="Cambria Math" panose="02040503050406030204" pitchFamily="18" charset="0"/>
                            <a:ea typeface="宋体" panose="02010600030101010101" pitchFamily="2" charset="-122"/>
                            <a:cs typeface="+mn-cs"/>
                          </a:rPr>
                          <m:t>𝐸</m:t>
                        </m:r>
                      </m:e>
                      <m:sub>
                        <m:r>
                          <a:rPr lang="zh-CN" altLang="en-US" sz="1200" i="1" kern="1200">
                            <a:solidFill>
                              <a:schemeClr val="tx1"/>
                            </a:solidFill>
                            <a:latin typeface="Cambria Math" panose="02040503050406030204" pitchFamily="18" charset="0"/>
                            <a:ea typeface="宋体" panose="02010600030101010101" pitchFamily="2" charset="-122"/>
                            <a:cs typeface="+mn-cs"/>
                          </a:rPr>
                          <m:t>𝑘</m:t>
                        </m:r>
                        <m:r>
                          <a:rPr lang="zh-CN" altLang="en-US" sz="1200" i="0" kern="1200">
                            <a:solidFill>
                              <a:schemeClr val="tx1"/>
                            </a:solidFill>
                            <a:latin typeface="Cambria Math" panose="02040503050406030204" pitchFamily="18" charset="0"/>
                            <a:ea typeface="宋体" panose="02010600030101010101" pitchFamily="2" charset="-122"/>
                            <a:cs typeface="+mn-cs"/>
                          </a:rPr>
                          <m:t>′</m:t>
                        </m:r>
                      </m:sub>
                      <m:sup>
                        <m:r>
                          <a:rPr lang="zh-CN" altLang="en-US" sz="1200" i="0" kern="1200">
                            <a:solidFill>
                              <a:schemeClr val="tx1"/>
                            </a:solidFill>
                            <a:latin typeface="Cambria Math" panose="02040503050406030204" pitchFamily="18" charset="0"/>
                            <a:ea typeface="宋体" panose="02010600030101010101" pitchFamily="2" charset="-122"/>
                            <a:cs typeface="+mn-cs"/>
                          </a:rPr>
                          <m:t>0</m:t>
                        </m:r>
                      </m:sup>
                    </m:sSubSup>
                    <m:r>
                      <a:rPr lang="zh-CN" altLang="en-US" sz="1200" i="0" kern="1200">
                        <a:solidFill>
                          <a:schemeClr val="tx1"/>
                        </a:solidFill>
                        <a:latin typeface="Cambria Math" panose="02040503050406030204" pitchFamily="18" charset="0"/>
                        <a:ea typeface="宋体" panose="02010600030101010101" pitchFamily="2" charset="-122"/>
                        <a:cs typeface="+mn-cs"/>
                      </a:rPr>
                      <m:t>|~0</m:t>
                    </m:r>
                  </m:oMath>
                </a14:m>
                <a:r>
                  <a:rPr lang="en-US" altLang="zh-CN" sz="1200" kern="1200" dirty="0">
                    <a:solidFill>
                      <a:schemeClr val="tx1"/>
                    </a:solidFill>
                    <a:effectLst/>
                    <a:latin typeface="Arial" panose="020B0604020202020204" pitchFamily="34" charset="0"/>
                    <a:ea typeface="宋体" panose="02010600030101010101" pitchFamily="2" charset="-122"/>
                    <a:cs typeface="+mn-cs"/>
                  </a:rPr>
                  <a:t> </a:t>
                </a:r>
                <a:r>
                  <a:rPr lang="zh-CN" altLang="zh-CN" sz="1200" kern="1200" dirty="0">
                    <a:solidFill>
                      <a:schemeClr val="tx1"/>
                    </a:solidFill>
                    <a:effectLst/>
                    <a:latin typeface="Arial" panose="020B0604020202020204" pitchFamily="34" charset="0"/>
                    <a:ea typeface="宋体" panose="02010600030101010101" pitchFamily="2" charset="-122"/>
                    <a:cs typeface="+mn-cs"/>
                  </a:rPr>
                  <a:t>的情况，</a:t>
                </a:r>
                <a:r>
                  <a:rPr lang="en-US" altLang="zh-CN" sz="1200" kern="1200" dirty="0">
                    <a:solidFill>
                      <a:schemeClr val="tx1"/>
                    </a:solidFill>
                    <a:effectLst/>
                    <a:latin typeface="Arial" panose="020B0604020202020204" pitchFamily="34" charset="0"/>
                    <a:ea typeface="宋体" panose="02010600030101010101" pitchFamily="2" charset="-122"/>
                    <a:cs typeface="+mn-cs"/>
                  </a:rPr>
                  <a:t> </a:t>
                </a:r>
                <a14:m>
                  <m:oMath xmlns:m="http://schemas.openxmlformats.org/officeDocument/2006/math">
                    <m:nary>
                      <m:naryPr>
                        <m:chr m:val="∑"/>
                        <m:limLoc m:val="undOvr"/>
                        <m:grow m:val="on"/>
                        <m:supHide m:val="on"/>
                        <m:ctrlPr>
                          <a:rPr lang="zh-CN" altLang="en-US" sz="1200" i="1" kern="1200" smtClean="0">
                            <a:solidFill>
                              <a:schemeClr val="tx1"/>
                            </a:solidFill>
                            <a:latin typeface="Cambria Math" panose="02040503050406030204" pitchFamily="18" charset="0"/>
                            <a:ea typeface="宋体" panose="02010600030101010101" pitchFamily="2" charset="-122"/>
                            <a:cs typeface="+mn-cs"/>
                          </a:rPr>
                        </m:ctrlPr>
                      </m:naryPr>
                      <m:sub>
                        <m:r>
                          <a:rPr lang="zh-CN" altLang="en-US" sz="1200" i="1" kern="1200">
                            <a:solidFill>
                              <a:schemeClr val="tx1"/>
                            </a:solidFill>
                            <a:latin typeface="Cambria Math" panose="02040503050406030204" pitchFamily="18" charset="0"/>
                            <a:ea typeface="宋体" panose="02010600030101010101" pitchFamily="2" charset="-122"/>
                            <a:cs typeface="+mn-cs"/>
                          </a:rPr>
                          <m:t>𝑘</m:t>
                        </m:r>
                        <m:r>
                          <a:rPr lang="zh-CN" altLang="en-US" sz="1200" i="0" kern="1200">
                            <a:solidFill>
                              <a:schemeClr val="tx1"/>
                            </a:solidFill>
                            <a:latin typeface="Cambria Math" panose="02040503050406030204" pitchFamily="18" charset="0"/>
                            <a:ea typeface="宋体" panose="02010600030101010101" pitchFamily="2" charset="-122"/>
                            <a:cs typeface="+mn-cs"/>
                          </a:rPr>
                          <m:t>′</m:t>
                        </m:r>
                      </m:sub>
                      <m:sup/>
                      <m:e>
                        <m:r>
                          <a:rPr lang="zh-CN" altLang="en-US" sz="1200" i="0" kern="1200">
                            <a:solidFill>
                              <a:schemeClr val="tx1"/>
                            </a:solidFill>
                            <a:latin typeface="Cambria Math" panose="02040503050406030204" pitchFamily="18" charset="0"/>
                            <a:ea typeface="宋体" panose="02010600030101010101" pitchFamily="2" charset="-122"/>
                            <a:cs typeface="+mn-cs"/>
                          </a:rPr>
                          <m:t>′</m:t>
                        </m:r>
                      </m:e>
                    </m:nary>
                  </m:oMath>
                </a14:m>
                <a:r>
                  <a:rPr lang="zh-CN" altLang="zh-CN" sz="1200" kern="1200" dirty="0">
                    <a:solidFill>
                      <a:schemeClr val="tx1"/>
                    </a:solidFill>
                    <a:effectLst/>
                    <a:latin typeface="Arial" panose="020B0604020202020204" pitchFamily="34" charset="0"/>
                    <a:ea typeface="宋体" panose="02010600030101010101" pitchFamily="2" charset="-122"/>
                    <a:cs typeface="+mn-cs"/>
                  </a:rPr>
                  <a:t>代表积分中不包括</a:t>
                </a:r>
                <a14:m>
                  <m:oMath xmlns:m="http://schemas.openxmlformats.org/officeDocument/2006/math">
                    <m:r>
                      <a:rPr lang="zh-CN" altLang="en-US" sz="1200" i="1" kern="1200" smtClean="0">
                        <a:solidFill>
                          <a:schemeClr val="tx1"/>
                        </a:solidFill>
                        <a:latin typeface="Cambria Math" panose="02040503050406030204" pitchFamily="18" charset="0"/>
                        <a:ea typeface="宋体" panose="02010600030101010101" pitchFamily="2" charset="-122"/>
                        <a:cs typeface="+mn-cs"/>
                      </a:rPr>
                      <m:t>𝑘</m:t>
                    </m:r>
                    <m:r>
                      <a:rPr lang="zh-CN" altLang="en-US" sz="1200" i="0" kern="1200">
                        <a:solidFill>
                          <a:schemeClr val="tx1"/>
                        </a:solidFill>
                        <a:latin typeface="Cambria Math" panose="02040503050406030204" pitchFamily="18" charset="0"/>
                        <a:ea typeface="宋体" panose="02010600030101010101" pitchFamily="2" charset="-122"/>
                        <a:cs typeface="+mn-cs"/>
                      </a:rPr>
                      <m:t>′</m:t>
                    </m:r>
                  </m:oMath>
                </a14:m>
                <a:r>
                  <a:rPr lang="en-US" altLang="zh-CN" sz="1200" kern="1200" dirty="0">
                    <a:solidFill>
                      <a:schemeClr val="tx1"/>
                    </a:solidFill>
                    <a:effectLst/>
                    <a:latin typeface="Arial" panose="020B0604020202020204" pitchFamily="34" charset="0"/>
                    <a:ea typeface="宋体" panose="02010600030101010101" pitchFamily="2" charset="-122"/>
                    <a:cs typeface="+mn-cs"/>
                  </a:rPr>
                  <a:t>=</a:t>
                </a:r>
                <a14:m>
                  <m:oMath xmlns:m="http://schemas.openxmlformats.org/officeDocument/2006/math">
                    <m:r>
                      <a:rPr lang="zh-CN" altLang="en-US" sz="1200" i="1" kern="1200" smtClean="0">
                        <a:solidFill>
                          <a:schemeClr val="tx1"/>
                        </a:solidFill>
                        <a:latin typeface="Cambria Math" panose="02040503050406030204" pitchFamily="18" charset="0"/>
                        <a:ea typeface="宋体" panose="02010600030101010101" pitchFamily="2" charset="-122"/>
                        <a:cs typeface="+mn-cs"/>
                      </a:rPr>
                      <m:t>𝑘</m:t>
                    </m:r>
                  </m:oMath>
                </a14:m>
                <a:r>
                  <a:rPr lang="zh-CN" altLang="zh-CN" sz="1200" kern="1200" dirty="0">
                    <a:solidFill>
                      <a:schemeClr val="tx1"/>
                    </a:solidFill>
                    <a:effectLst/>
                    <a:latin typeface="Arial" panose="020B0604020202020204" pitchFamily="34" charset="0"/>
                    <a:ea typeface="宋体" panose="02010600030101010101" pitchFamily="2" charset="-122"/>
                    <a:cs typeface="+mn-cs"/>
                  </a:rPr>
                  <a:t> 这一项。 </a:t>
                </a:r>
                <a:endParaRPr lang="en-US" altLang="zh-CN" sz="1200" kern="1200" dirty="0">
                  <a:solidFill>
                    <a:schemeClr val="tx1"/>
                  </a:solidFill>
                  <a:effectLst/>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200" kern="1200" dirty="0">
                    <a:solidFill>
                      <a:schemeClr val="tx1"/>
                    </a:solidFill>
                    <a:effectLst/>
                    <a:latin typeface="Arial" panose="020B0604020202020204" pitchFamily="34" charset="0"/>
                    <a:ea typeface="宋体" panose="02010600030101010101" pitchFamily="2" charset="-122"/>
                    <a:cs typeface="+mn-cs"/>
                  </a:rPr>
                  <a:t>波函数的一级修正项：</a:t>
                </a: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lang="zh-CN" altLang="en-US" sz="1200" i="1" kern="1200" smtClean="0">
                              <a:solidFill>
                                <a:schemeClr val="tx1"/>
                              </a:solidFill>
                              <a:latin typeface="Cambria Math" panose="02040503050406030204" pitchFamily="18" charset="0"/>
                              <a:ea typeface="宋体" panose="02010600030101010101" pitchFamily="2" charset="-122"/>
                              <a:cs typeface="+mn-cs"/>
                            </a:rPr>
                          </m:ctrlPr>
                        </m:sSubSupPr>
                        <m:e>
                          <m:r>
                            <a:rPr lang="zh-CN" altLang="en-US" sz="1200" i="1" kern="1200">
                              <a:solidFill>
                                <a:schemeClr val="tx1"/>
                              </a:solidFill>
                              <a:latin typeface="Cambria Math" panose="02040503050406030204" pitchFamily="18" charset="0"/>
                              <a:ea typeface="宋体" panose="02010600030101010101" pitchFamily="2" charset="-122"/>
                              <a:cs typeface="+mn-cs"/>
                            </a:rPr>
                            <m:t>𝜓</m:t>
                          </m:r>
                        </m:e>
                        <m:sub>
                          <m:r>
                            <a:rPr lang="zh-CN" altLang="en-US" sz="1200" i="1" kern="1200">
                              <a:solidFill>
                                <a:schemeClr val="tx1"/>
                              </a:solidFill>
                              <a:latin typeface="Cambria Math" panose="02040503050406030204" pitchFamily="18" charset="0"/>
                              <a:ea typeface="宋体" panose="02010600030101010101" pitchFamily="2" charset="-122"/>
                              <a:cs typeface="+mn-cs"/>
                            </a:rPr>
                            <m:t>𝑘</m:t>
                          </m:r>
                        </m:sub>
                        <m:sup>
                          <m:d>
                            <m:dPr>
                              <m:ctrlPr>
                                <a:rPr lang="zh-CN" altLang="en-US" sz="1200" i="1" kern="1200">
                                  <a:solidFill>
                                    <a:schemeClr val="tx1"/>
                                  </a:solidFill>
                                  <a:latin typeface="Cambria Math" panose="02040503050406030204" pitchFamily="18" charset="0"/>
                                  <a:ea typeface="宋体" panose="02010600030101010101" pitchFamily="2" charset="-122"/>
                                  <a:cs typeface="+mn-cs"/>
                                </a:rPr>
                              </m:ctrlPr>
                            </m:dPr>
                            <m:e>
                              <m:r>
                                <a:rPr lang="zh-CN" altLang="en-US" sz="1200" i="0" kern="1200">
                                  <a:solidFill>
                                    <a:schemeClr val="tx1"/>
                                  </a:solidFill>
                                  <a:latin typeface="Cambria Math" panose="02040503050406030204" pitchFamily="18" charset="0"/>
                                  <a:ea typeface="宋体" panose="02010600030101010101" pitchFamily="2" charset="-122"/>
                                  <a:cs typeface="+mn-cs"/>
                                </a:rPr>
                                <m:t>1</m:t>
                              </m:r>
                            </m:e>
                          </m:d>
                        </m:sup>
                      </m:sSubSup>
                      <m:r>
                        <a:rPr lang="zh-CN" altLang="en-US" sz="1200" i="0" kern="1200">
                          <a:solidFill>
                            <a:schemeClr val="tx1"/>
                          </a:solidFill>
                          <a:latin typeface="Cambria Math" panose="02040503050406030204" pitchFamily="18" charset="0"/>
                          <a:ea typeface="宋体" panose="02010600030101010101" pitchFamily="2" charset="-122"/>
                          <a:cs typeface="+mn-cs"/>
                        </a:rPr>
                        <m:t>=</m:t>
                      </m:r>
                      <m:nary>
                        <m:naryPr>
                          <m:chr m:val="∑"/>
                          <m:limLoc m:val="undOvr"/>
                          <m:grow m:val="on"/>
                          <m:supHide m:val="on"/>
                          <m:ctrlPr>
                            <a:rPr lang="zh-CN" altLang="en-US" sz="1200" i="1" kern="1200">
                              <a:solidFill>
                                <a:schemeClr val="tx1"/>
                              </a:solidFill>
                              <a:latin typeface="Cambria Math" panose="02040503050406030204" pitchFamily="18" charset="0"/>
                              <a:ea typeface="宋体" panose="02010600030101010101" pitchFamily="2" charset="-122"/>
                              <a:cs typeface="+mn-cs"/>
                            </a:rPr>
                          </m:ctrlPr>
                        </m:naryPr>
                        <m:sub>
                          <m:r>
                            <a:rPr lang="zh-CN" altLang="en-US" sz="1200" i="1" kern="1200">
                              <a:solidFill>
                                <a:schemeClr val="tx1"/>
                              </a:solidFill>
                              <a:latin typeface="Cambria Math" panose="02040503050406030204" pitchFamily="18" charset="0"/>
                              <a:ea typeface="宋体" panose="02010600030101010101" pitchFamily="2" charset="-122"/>
                              <a:cs typeface="+mn-cs"/>
                            </a:rPr>
                            <m:t>𝑘</m:t>
                          </m:r>
                          <m:r>
                            <a:rPr lang="zh-CN" altLang="en-US" sz="1200" i="0" kern="1200">
                              <a:solidFill>
                                <a:schemeClr val="tx1"/>
                              </a:solidFill>
                              <a:latin typeface="Cambria Math" panose="02040503050406030204" pitchFamily="18" charset="0"/>
                              <a:ea typeface="宋体" panose="02010600030101010101" pitchFamily="2" charset="-122"/>
                              <a:cs typeface="+mn-cs"/>
                            </a:rPr>
                            <m:t>′</m:t>
                          </m:r>
                        </m:sub>
                        <m:sup/>
                        <m:e>
                          <m:r>
                            <a:rPr lang="zh-CN" altLang="en-US" sz="1200" i="0" kern="1200">
                              <a:solidFill>
                                <a:schemeClr val="tx1"/>
                              </a:solidFill>
                              <a:latin typeface="Cambria Math" panose="02040503050406030204" pitchFamily="18" charset="0"/>
                              <a:ea typeface="宋体" panose="02010600030101010101" pitchFamily="2" charset="-122"/>
                              <a:cs typeface="+mn-cs"/>
                            </a:rPr>
                            <m:t>′</m:t>
                          </m:r>
                          <m:f>
                            <m:fPr>
                              <m:ctrlPr>
                                <a:rPr lang="zh-CN" altLang="en-US" sz="1200" i="1" kern="1200">
                                  <a:solidFill>
                                    <a:schemeClr val="tx1"/>
                                  </a:solidFill>
                                  <a:latin typeface="Cambria Math" panose="02040503050406030204" pitchFamily="18" charset="0"/>
                                  <a:ea typeface="宋体" panose="02010600030101010101" pitchFamily="2" charset="-122"/>
                                  <a:cs typeface="+mn-cs"/>
                                </a:rPr>
                              </m:ctrlPr>
                            </m:fPr>
                            <m:num>
                              <m:d>
                                <m:dPr>
                                  <m:begChr m:val="〈"/>
                                  <m:endChr m:val="〉"/>
                                  <m:ctrlPr>
                                    <a:rPr lang="zh-CN" altLang="en-US" sz="1200" i="1" kern="1200">
                                      <a:solidFill>
                                        <a:schemeClr val="tx1"/>
                                      </a:solidFill>
                                      <a:latin typeface="Cambria Math" panose="02040503050406030204" pitchFamily="18" charset="0"/>
                                      <a:ea typeface="宋体" panose="02010600030101010101" pitchFamily="2" charset="-122"/>
                                      <a:cs typeface="+mn-cs"/>
                                    </a:rPr>
                                  </m:ctrlPr>
                                </m:dPr>
                                <m:e>
                                  <m:r>
                                    <a:rPr lang="zh-CN" altLang="en-US" sz="1200" i="1" kern="1200">
                                      <a:solidFill>
                                        <a:schemeClr val="tx1"/>
                                      </a:solidFill>
                                      <a:latin typeface="Cambria Math" panose="02040503050406030204" pitchFamily="18" charset="0"/>
                                      <a:ea typeface="宋体" panose="02010600030101010101" pitchFamily="2" charset="-122"/>
                                      <a:cs typeface="+mn-cs"/>
                                    </a:rPr>
                                    <m:t>𝑘</m:t>
                                  </m:r>
                                  <m:r>
                                    <a:rPr lang="zh-CN" altLang="en-US" sz="1200" i="0" kern="1200">
                                      <a:solidFill>
                                        <a:schemeClr val="tx1"/>
                                      </a:solidFill>
                                      <a:latin typeface="Cambria Math" panose="02040503050406030204" pitchFamily="18" charset="0"/>
                                      <a:ea typeface="宋体" panose="02010600030101010101" pitchFamily="2" charset="-122"/>
                                      <a:cs typeface="+mn-cs"/>
                                    </a:rPr>
                                    <m:t>′|</m:t>
                                  </m:r>
                                  <m:r>
                                    <a:rPr lang="zh-CN" altLang="en-US" sz="1200" i="1" kern="1200">
                                      <a:solidFill>
                                        <a:schemeClr val="tx1"/>
                                      </a:solidFill>
                                      <a:latin typeface="Cambria Math" panose="02040503050406030204" pitchFamily="18" charset="0"/>
                                      <a:ea typeface="宋体" panose="02010600030101010101" pitchFamily="2" charset="-122"/>
                                      <a:cs typeface="+mn-cs"/>
                                    </a:rPr>
                                    <m:t>𝛥</m:t>
                                  </m:r>
                                  <m:r>
                                    <a:rPr lang="zh-CN" altLang="en-US" sz="1200" i="1" kern="1200">
                                      <a:solidFill>
                                        <a:schemeClr val="tx1"/>
                                      </a:solidFill>
                                      <a:latin typeface="Cambria Math" panose="02040503050406030204" pitchFamily="18" charset="0"/>
                                      <a:ea typeface="宋体" panose="02010600030101010101" pitchFamily="2" charset="-122"/>
                                      <a:cs typeface="+mn-cs"/>
                                    </a:rPr>
                                    <m:t>𝑉</m:t>
                                  </m:r>
                                  <m:r>
                                    <a:rPr lang="zh-CN" altLang="en-US" sz="1200" i="0" kern="1200">
                                      <a:solidFill>
                                        <a:schemeClr val="tx1"/>
                                      </a:solidFill>
                                      <a:latin typeface="Cambria Math" panose="02040503050406030204" pitchFamily="18" charset="0"/>
                                      <a:ea typeface="宋体" panose="02010600030101010101" pitchFamily="2" charset="-122"/>
                                      <a:cs typeface="+mn-cs"/>
                                    </a:rPr>
                                    <m:t>|</m:t>
                                  </m:r>
                                  <m:r>
                                    <a:rPr lang="zh-CN" altLang="en-US" sz="1200" i="1" kern="1200">
                                      <a:solidFill>
                                        <a:schemeClr val="tx1"/>
                                      </a:solidFill>
                                      <a:latin typeface="Cambria Math" panose="02040503050406030204" pitchFamily="18" charset="0"/>
                                      <a:ea typeface="宋体" panose="02010600030101010101" pitchFamily="2" charset="-122"/>
                                      <a:cs typeface="+mn-cs"/>
                                    </a:rPr>
                                    <m:t>𝑘</m:t>
                                  </m:r>
                                </m:e>
                              </m:d>
                            </m:num>
                            <m:den>
                              <m:sSubSup>
                                <m:sSubSupPr>
                                  <m:ctrlPr>
                                    <a:rPr lang="zh-CN" altLang="en-US" sz="1200" i="1" kern="1200">
                                      <a:solidFill>
                                        <a:schemeClr val="tx1"/>
                                      </a:solidFill>
                                      <a:latin typeface="Cambria Math" panose="02040503050406030204" pitchFamily="18" charset="0"/>
                                      <a:ea typeface="宋体" panose="02010600030101010101" pitchFamily="2" charset="-122"/>
                                      <a:cs typeface="+mn-cs"/>
                                    </a:rPr>
                                  </m:ctrlPr>
                                </m:sSubSupPr>
                                <m:e>
                                  <m:r>
                                    <a:rPr lang="zh-CN" altLang="en-US" sz="1200" i="1" kern="1200">
                                      <a:solidFill>
                                        <a:schemeClr val="tx1"/>
                                      </a:solidFill>
                                      <a:latin typeface="Cambria Math" panose="02040503050406030204" pitchFamily="18" charset="0"/>
                                      <a:ea typeface="宋体" panose="02010600030101010101" pitchFamily="2" charset="-122"/>
                                      <a:cs typeface="+mn-cs"/>
                                    </a:rPr>
                                    <m:t>𝐸</m:t>
                                  </m:r>
                                </m:e>
                                <m:sub>
                                  <m:r>
                                    <a:rPr lang="zh-CN" altLang="en-US" sz="1200" i="1" kern="1200">
                                      <a:solidFill>
                                        <a:schemeClr val="tx1"/>
                                      </a:solidFill>
                                      <a:latin typeface="Cambria Math" panose="02040503050406030204" pitchFamily="18" charset="0"/>
                                      <a:ea typeface="宋体" panose="02010600030101010101" pitchFamily="2" charset="-122"/>
                                      <a:cs typeface="+mn-cs"/>
                                    </a:rPr>
                                    <m:t>𝑘</m:t>
                                  </m:r>
                                </m:sub>
                                <m:sup>
                                  <m:r>
                                    <a:rPr lang="zh-CN" altLang="en-US" sz="1200" i="0" kern="1200">
                                      <a:solidFill>
                                        <a:schemeClr val="tx1"/>
                                      </a:solidFill>
                                      <a:latin typeface="Cambria Math" panose="02040503050406030204" pitchFamily="18" charset="0"/>
                                      <a:ea typeface="宋体" panose="02010600030101010101" pitchFamily="2" charset="-122"/>
                                      <a:cs typeface="+mn-cs"/>
                                    </a:rPr>
                                    <m:t>0</m:t>
                                  </m:r>
                                </m:sup>
                              </m:sSubSup>
                              <m:r>
                                <a:rPr lang="zh-CN" altLang="en-US" sz="1200" i="0" kern="1200">
                                  <a:solidFill>
                                    <a:schemeClr val="tx1"/>
                                  </a:solidFill>
                                  <a:latin typeface="Cambria Math" panose="02040503050406030204" pitchFamily="18" charset="0"/>
                                  <a:ea typeface="宋体" panose="02010600030101010101" pitchFamily="2" charset="-122"/>
                                  <a:cs typeface="+mn-cs"/>
                                </a:rPr>
                                <m:t>−</m:t>
                              </m:r>
                              <m:sSubSup>
                                <m:sSubSupPr>
                                  <m:ctrlPr>
                                    <a:rPr lang="zh-CN" altLang="en-US" sz="1200" i="1" kern="1200">
                                      <a:solidFill>
                                        <a:schemeClr val="tx1"/>
                                      </a:solidFill>
                                      <a:latin typeface="Cambria Math" panose="02040503050406030204" pitchFamily="18" charset="0"/>
                                      <a:ea typeface="宋体" panose="02010600030101010101" pitchFamily="2" charset="-122"/>
                                      <a:cs typeface="+mn-cs"/>
                                    </a:rPr>
                                  </m:ctrlPr>
                                </m:sSubSupPr>
                                <m:e>
                                  <m:r>
                                    <a:rPr lang="zh-CN" altLang="en-US" sz="1200" i="1" kern="1200">
                                      <a:solidFill>
                                        <a:schemeClr val="tx1"/>
                                      </a:solidFill>
                                      <a:latin typeface="Cambria Math" panose="02040503050406030204" pitchFamily="18" charset="0"/>
                                      <a:ea typeface="宋体" panose="02010600030101010101" pitchFamily="2" charset="-122"/>
                                      <a:cs typeface="+mn-cs"/>
                                    </a:rPr>
                                    <m:t>𝐸</m:t>
                                  </m:r>
                                </m:e>
                                <m:sub>
                                  <m:r>
                                    <a:rPr lang="zh-CN" altLang="en-US" sz="1200" i="1" kern="1200">
                                      <a:solidFill>
                                        <a:schemeClr val="tx1"/>
                                      </a:solidFill>
                                      <a:latin typeface="Cambria Math" panose="02040503050406030204" pitchFamily="18" charset="0"/>
                                      <a:ea typeface="宋体" panose="02010600030101010101" pitchFamily="2" charset="-122"/>
                                      <a:cs typeface="+mn-cs"/>
                                    </a:rPr>
                                    <m:t>𝑘</m:t>
                                  </m:r>
                                  <m:r>
                                    <a:rPr lang="zh-CN" altLang="en-US" sz="1200" i="0" kern="1200">
                                      <a:solidFill>
                                        <a:schemeClr val="tx1"/>
                                      </a:solidFill>
                                      <a:latin typeface="Cambria Math" panose="02040503050406030204" pitchFamily="18" charset="0"/>
                                      <a:ea typeface="宋体" panose="02010600030101010101" pitchFamily="2" charset="-122"/>
                                      <a:cs typeface="+mn-cs"/>
                                    </a:rPr>
                                    <m:t>′</m:t>
                                  </m:r>
                                </m:sub>
                                <m:sup>
                                  <m:r>
                                    <a:rPr lang="zh-CN" altLang="en-US" sz="1200" i="0" kern="1200">
                                      <a:solidFill>
                                        <a:schemeClr val="tx1"/>
                                      </a:solidFill>
                                      <a:latin typeface="Cambria Math" panose="02040503050406030204" pitchFamily="18" charset="0"/>
                                      <a:ea typeface="宋体" panose="02010600030101010101" pitchFamily="2" charset="-122"/>
                                      <a:cs typeface="+mn-cs"/>
                                    </a:rPr>
                                    <m:t>0</m:t>
                                  </m:r>
                                </m:sup>
                              </m:sSubSup>
                            </m:den>
                          </m:f>
                          <m:sSubSup>
                            <m:sSubSupPr>
                              <m:ctrlPr>
                                <a:rPr lang="zh-CN" altLang="en-US" sz="1200" i="1" kern="1200">
                                  <a:solidFill>
                                    <a:schemeClr val="tx1"/>
                                  </a:solidFill>
                                  <a:latin typeface="Cambria Math" panose="02040503050406030204" pitchFamily="18" charset="0"/>
                                  <a:ea typeface="宋体" panose="02010600030101010101" pitchFamily="2" charset="-122"/>
                                  <a:cs typeface="+mn-cs"/>
                                </a:rPr>
                              </m:ctrlPr>
                            </m:sSubSupPr>
                            <m:e>
                              <m:r>
                                <a:rPr lang="zh-CN" altLang="en-US" sz="1200" i="1" kern="1200">
                                  <a:solidFill>
                                    <a:schemeClr val="tx1"/>
                                  </a:solidFill>
                                  <a:latin typeface="Cambria Math" panose="02040503050406030204" pitchFamily="18" charset="0"/>
                                  <a:ea typeface="宋体" panose="02010600030101010101" pitchFamily="2" charset="-122"/>
                                  <a:cs typeface="+mn-cs"/>
                                </a:rPr>
                                <m:t>𝜓</m:t>
                              </m:r>
                            </m:e>
                            <m:sub>
                              <m:r>
                                <a:rPr lang="zh-CN" altLang="en-US" sz="1200" i="1" kern="1200">
                                  <a:solidFill>
                                    <a:schemeClr val="tx1"/>
                                  </a:solidFill>
                                  <a:latin typeface="Cambria Math" panose="02040503050406030204" pitchFamily="18" charset="0"/>
                                  <a:ea typeface="宋体" panose="02010600030101010101" pitchFamily="2" charset="-122"/>
                                  <a:cs typeface="+mn-cs"/>
                                </a:rPr>
                                <m:t>𝑘</m:t>
                              </m:r>
                              <m:r>
                                <a:rPr lang="zh-CN" altLang="en-US" sz="1200" i="0" kern="1200">
                                  <a:solidFill>
                                    <a:schemeClr val="tx1"/>
                                  </a:solidFill>
                                  <a:latin typeface="Cambria Math" panose="02040503050406030204" pitchFamily="18" charset="0"/>
                                  <a:ea typeface="宋体" panose="02010600030101010101" pitchFamily="2" charset="-122"/>
                                  <a:cs typeface="+mn-cs"/>
                                </a:rPr>
                                <m:t>′</m:t>
                              </m:r>
                            </m:sub>
                            <m:sup>
                              <m:r>
                                <a:rPr lang="zh-CN" altLang="en-US" sz="1200" i="0" kern="1200">
                                  <a:solidFill>
                                    <a:schemeClr val="tx1"/>
                                  </a:solidFill>
                                  <a:latin typeface="Cambria Math" panose="02040503050406030204" pitchFamily="18" charset="0"/>
                                  <a:ea typeface="宋体" panose="02010600030101010101" pitchFamily="2" charset="-122"/>
                                  <a:cs typeface="+mn-cs"/>
                                </a:rPr>
                                <m:t>0</m:t>
                              </m:r>
                            </m:sup>
                          </m:sSubSup>
                        </m:e>
                      </m:nary>
                    </m:oMath>
                  </m:oMathPara>
                </a14:m>
                <a:endParaRPr lang="zh-CN" altLang="zh-CN" sz="1200" kern="1200" dirty="0">
                  <a:solidFill>
                    <a:schemeClr val="tx1"/>
                  </a:solidFill>
                  <a:effectLst/>
                  <a:latin typeface="Arial" panose="020B0604020202020204" pitchFamily="34" charset="0"/>
                  <a:ea typeface="宋体" panose="02010600030101010101" pitchFamily="2" charset="-122"/>
                  <a:cs typeface="+mn-cs"/>
                </a:endParaRPr>
              </a:p>
              <a:p>
                <a:endParaRPr lang="zh-CN" altLang="en-US" dirty="0"/>
              </a:p>
            </p:txBody>
          </p:sp>
        </mc:Choice>
        <mc:Fallback xmlns="">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200" kern="1200" dirty="0">
                    <a:solidFill>
                      <a:schemeClr val="tx1"/>
                    </a:solidFill>
                    <a:effectLst/>
                    <a:latin typeface="Arial" panose="020B0604020202020204" pitchFamily="34" charset="0"/>
                    <a:ea typeface="宋体" panose="02010600030101010101" pitchFamily="2" charset="-122"/>
                    <a:cs typeface="+mn-cs"/>
                  </a:rPr>
                  <a:t>由微扰理论可以得到能量和波函数各级修正项的表达式。能量的一级修正项为：</a:t>
                </a:r>
              </a:p>
              <a:p>
                <a:r>
                  <a:rPr lang="zh-CN" altLang="en-US" sz="1200" i="0" kern="1200">
                    <a:solidFill>
                      <a:schemeClr val="tx1"/>
                    </a:solidFill>
                    <a:latin typeface="Arial" panose="020B0604020202020204" pitchFamily="34" charset="0"/>
                    <a:ea typeface="宋体" panose="02010600030101010101" pitchFamily="2" charset="-122"/>
                    <a:cs typeface="+mn-cs"/>
                  </a:rPr>
                  <a:t>𝐸_𝑘^((1) )=∫128▒〖(𝜓_𝑘^0 )^∗ [𝛥𝑉] 〗 </a:t>
                </a:r>
                <a:r>
                  <a:rPr lang="zh-CN" altLang="en-US" sz="1200" i="0" kern="1200">
                    <a:solidFill>
                      <a:schemeClr val="tx1"/>
                    </a:solidFill>
                    <a:latin typeface="Cambria Math" panose="02040503050406030204" pitchFamily="18" charset="0"/>
                    <a:ea typeface="宋体" panose="02010600030101010101" pitchFamily="2" charset="-122"/>
                    <a:cs typeface="+mn-cs"/>
                  </a:rPr>
                  <a:t>" </a:t>
                </a:r>
                <a:r>
                  <a:rPr lang="zh-CN" altLang="en-US" sz="1200" i="0" kern="1200">
                    <a:solidFill>
                      <a:schemeClr val="tx1"/>
                    </a:solidFill>
                    <a:latin typeface="Arial" panose="020B0604020202020204" pitchFamily="34" charset="0"/>
                    <a:ea typeface="宋体" panose="02010600030101010101" pitchFamily="2" charset="-122"/>
                    <a:cs typeface="+mn-cs"/>
                  </a:rPr>
                  <a:t>" 𝜓_𝑘^0 𝑑𝑥=〈𝑘|𝛥𝑉|𝑘〉</a:t>
                </a:r>
                <a:endParaRPr lang="en-US" altLang="zh-CN"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200" kern="1200" dirty="0">
                    <a:solidFill>
                      <a:schemeClr val="tx1"/>
                    </a:solidFill>
                    <a:effectLst/>
                    <a:latin typeface="Arial" panose="020B0604020202020204" pitchFamily="34" charset="0"/>
                    <a:ea typeface="宋体" panose="02010600030101010101" pitchFamily="2" charset="-122"/>
                    <a:cs typeface="+mn-cs"/>
                  </a:rPr>
                  <a:t>能量的二级修正项为：</a:t>
                </a:r>
              </a:p>
              <a:p>
                <a:r>
                  <a:rPr lang="zh-CN" altLang="en-US" sz="1200" i="0" kern="1200">
                    <a:solidFill>
                      <a:schemeClr val="tx1"/>
                    </a:solidFill>
                    <a:latin typeface="Arial" panose="020B0604020202020204" pitchFamily="34" charset="0"/>
                    <a:ea typeface="宋体" panose="02010600030101010101" pitchFamily="2" charset="-122"/>
                    <a:cs typeface="+mn-cs"/>
                  </a:rPr>
                  <a:t>𝐸_𝑘^((2) )=∑129_𝑘′▒〖′〖|〈𝑘′|𝛥𝑉|𝑘〉|〗^2/(𝐸_𝑘^0−𝐸_𝑘′^0 )〗</a:t>
                </a:r>
                <a:endParaRPr lang="en-US" altLang="zh-CN"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200" kern="1200" dirty="0">
                    <a:solidFill>
                      <a:schemeClr val="tx1"/>
                    </a:solidFill>
                    <a:effectLst/>
                    <a:latin typeface="Arial" panose="020B0604020202020204" pitchFamily="34" charset="0"/>
                    <a:ea typeface="宋体" panose="02010600030101010101" pitchFamily="2" charset="-122"/>
                    <a:cs typeface="+mn-cs"/>
                  </a:rPr>
                  <a:t>这里暂不考虑简并</a:t>
                </a:r>
                <a:r>
                  <a:rPr lang="zh-CN" altLang="en-US" sz="1200" i="0" kern="1200">
                    <a:solidFill>
                      <a:schemeClr val="tx1"/>
                    </a:solidFill>
                    <a:latin typeface="Arial" panose="020B0604020202020204" pitchFamily="34" charset="0"/>
                    <a:ea typeface="宋体" panose="02010600030101010101" pitchFamily="2" charset="-122"/>
                    <a:cs typeface="+mn-cs"/>
                  </a:rPr>
                  <a:t>|𝐸_𝑘^0−𝐸_𝑘′^0 |~0</a:t>
                </a:r>
                <a:r>
                  <a:rPr lang="en-US" altLang="zh-CN" sz="1200" kern="1200" dirty="0">
                    <a:solidFill>
                      <a:schemeClr val="tx1"/>
                    </a:solidFill>
                    <a:effectLst/>
                    <a:latin typeface="Arial" panose="020B0604020202020204" pitchFamily="34" charset="0"/>
                    <a:ea typeface="宋体" panose="02010600030101010101" pitchFamily="2" charset="-122"/>
                    <a:cs typeface="+mn-cs"/>
                  </a:rPr>
                  <a:t> </a:t>
                </a:r>
                <a:r>
                  <a:rPr lang="zh-CN" altLang="zh-CN" sz="1200" kern="1200" dirty="0">
                    <a:solidFill>
                      <a:schemeClr val="tx1"/>
                    </a:solidFill>
                    <a:effectLst/>
                    <a:latin typeface="Arial" panose="020B0604020202020204" pitchFamily="34" charset="0"/>
                    <a:ea typeface="宋体" panose="02010600030101010101" pitchFamily="2" charset="-122"/>
                    <a:cs typeface="+mn-cs"/>
                  </a:rPr>
                  <a:t>的情况，</a:t>
                </a:r>
                <a:r>
                  <a:rPr lang="en-US" altLang="zh-CN" sz="1200" kern="1200" dirty="0">
                    <a:solidFill>
                      <a:schemeClr val="tx1"/>
                    </a:solidFill>
                    <a:effectLst/>
                    <a:latin typeface="Arial" panose="020B0604020202020204" pitchFamily="34" charset="0"/>
                    <a:ea typeface="宋体" panose="02010600030101010101" pitchFamily="2" charset="-122"/>
                    <a:cs typeface="+mn-cs"/>
                  </a:rPr>
                  <a:t> </a:t>
                </a:r>
                <a:r>
                  <a:rPr lang="zh-CN" altLang="en-US" sz="1200" i="0" kern="1200">
                    <a:solidFill>
                      <a:schemeClr val="tx1"/>
                    </a:solidFill>
                    <a:latin typeface="Arial" panose="020B0604020202020204" pitchFamily="34" charset="0"/>
                    <a:ea typeface="宋体" panose="02010600030101010101" pitchFamily="2" charset="-122"/>
                    <a:cs typeface="+mn-cs"/>
                  </a:rPr>
                  <a:t>∑129_𝑘′▒′</a:t>
                </a:r>
                <a:r>
                  <a:rPr lang="zh-CN" altLang="zh-CN" sz="1200" kern="1200" dirty="0">
                    <a:solidFill>
                      <a:schemeClr val="tx1"/>
                    </a:solidFill>
                    <a:effectLst/>
                    <a:latin typeface="Arial" panose="020B0604020202020204" pitchFamily="34" charset="0"/>
                    <a:ea typeface="宋体" panose="02010600030101010101" pitchFamily="2" charset="-122"/>
                    <a:cs typeface="+mn-cs"/>
                  </a:rPr>
                  <a:t>代表积分中不包括 </a:t>
                </a:r>
                <a:r>
                  <a:rPr lang="en-US" altLang="zh-CN" sz="1200" i="1" kern="1200" dirty="0">
                    <a:solidFill>
                      <a:schemeClr val="tx1"/>
                    </a:solidFill>
                    <a:effectLst/>
                    <a:latin typeface="Arial" panose="020B0604020202020204" pitchFamily="34" charset="0"/>
                    <a:ea typeface="宋体" panose="02010600030101010101" pitchFamily="2" charset="-122"/>
                    <a:cs typeface="+mn-cs"/>
                  </a:rPr>
                  <a:t>k</a:t>
                </a:r>
                <a:r>
                  <a:rPr lang="en-US" altLang="zh-CN" sz="1200" kern="1200" dirty="0">
                    <a:solidFill>
                      <a:schemeClr val="tx1"/>
                    </a:solidFill>
                    <a:effectLst/>
                    <a:latin typeface="Arial" panose="020B0604020202020204" pitchFamily="34" charset="0"/>
                    <a:ea typeface="宋体" panose="02010600030101010101" pitchFamily="2" charset="-122"/>
                    <a:cs typeface="+mn-cs"/>
                  </a:rPr>
                  <a:t>’=</a:t>
                </a:r>
                <a:r>
                  <a:rPr lang="en-US" altLang="zh-CN" sz="1200" i="1" kern="1200" dirty="0">
                    <a:solidFill>
                      <a:schemeClr val="tx1"/>
                    </a:solidFill>
                    <a:effectLst/>
                    <a:latin typeface="Arial" panose="020B0604020202020204" pitchFamily="34" charset="0"/>
                    <a:ea typeface="宋体" panose="02010600030101010101" pitchFamily="2" charset="-122"/>
                    <a:cs typeface="+mn-cs"/>
                  </a:rPr>
                  <a:t>k </a:t>
                </a:r>
                <a:r>
                  <a:rPr lang="zh-CN" altLang="zh-CN" sz="1200" kern="1200" dirty="0">
                    <a:solidFill>
                      <a:schemeClr val="tx1"/>
                    </a:solidFill>
                    <a:effectLst/>
                    <a:latin typeface="Arial" panose="020B0604020202020204" pitchFamily="34" charset="0"/>
                    <a:ea typeface="宋体" panose="02010600030101010101" pitchFamily="2" charset="-122"/>
                    <a:cs typeface="+mn-cs"/>
                  </a:rPr>
                  <a:t>这一项。 </a:t>
                </a:r>
                <a:endParaRPr lang="en-US" altLang="zh-CN" sz="1200" kern="1200" dirty="0">
                  <a:solidFill>
                    <a:schemeClr val="tx1"/>
                  </a:solidFill>
                  <a:effectLst/>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200" kern="1200" dirty="0">
                    <a:solidFill>
                      <a:schemeClr val="tx1"/>
                    </a:solidFill>
                    <a:effectLst/>
                    <a:latin typeface="Arial" panose="020B0604020202020204" pitchFamily="34" charset="0"/>
                    <a:ea typeface="宋体" panose="02010600030101010101" pitchFamily="2" charset="-122"/>
                    <a:cs typeface="+mn-cs"/>
                  </a:rPr>
                  <a:t>波函数的一级修正项：</a:t>
                </a:r>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sz="1200" i="0" kern="1200">
                    <a:solidFill>
                      <a:schemeClr val="tx1"/>
                    </a:solidFill>
                    <a:latin typeface="Arial" panose="020B0604020202020204" pitchFamily="34" charset="0"/>
                    <a:ea typeface="宋体" panose="02010600030101010101" pitchFamily="2" charset="-122"/>
                    <a:cs typeface="+mn-cs"/>
                  </a:rPr>
                  <a:t>𝜓_𝑘^((1) )=∑129_𝑘′▒〖′〈𝑘′|𝛥𝑉|𝑘〉/(𝐸_𝑘^0−𝐸_𝑘′^0 ) 𝜓_𝑘′^0 〗</a:t>
                </a:r>
                <a:endParaRPr lang="zh-CN" altLang="zh-CN" sz="1200" kern="1200" dirty="0">
                  <a:solidFill>
                    <a:schemeClr val="tx1"/>
                  </a:solidFill>
                  <a:effectLst/>
                  <a:latin typeface="Arial" panose="020B0604020202020204" pitchFamily="34" charset="0"/>
                  <a:ea typeface="宋体" panose="02010600030101010101" pitchFamily="2" charset="-122"/>
                  <a:cs typeface="+mn-cs"/>
                </a:endParaRPr>
              </a:p>
              <a:p>
                <a:endParaRPr lang="zh-CN" altLang="en-US" dirty="0"/>
              </a:p>
            </p:txBody>
          </p:sp>
        </mc:Fallback>
      </mc:AlternateContent>
      <p:sp>
        <p:nvSpPr>
          <p:cNvPr id="4" name="灯片编号占位符 3"/>
          <p:cNvSpPr>
            <a:spLocks noGrp="1"/>
          </p:cNvSpPr>
          <p:nvPr>
            <p:ph type="sldNum" sz="quarter" idx="5"/>
          </p:nvPr>
        </p:nvSpPr>
        <p:spPr/>
        <p:txBody>
          <a:bodyPr/>
          <a:lstStyle/>
          <a:p>
            <a:fld id="{8AAA2DB7-8973-4964-8E83-0FC396AC9B6B}" type="slidenum">
              <a:rPr lang="en-US" altLang="zh-CN" smtClean="0"/>
              <a:t>61</a:t>
            </a:fld>
            <a:endParaRPr lang="en-US" altLang="zh-CN"/>
          </a:p>
        </p:txBody>
      </p:sp>
    </p:spTree>
    <p:extLst>
      <p:ext uri="{BB962C8B-B14F-4D97-AF65-F5344CB8AC3E}">
        <p14:creationId xmlns:p14="http://schemas.microsoft.com/office/powerpoint/2010/main" val="26432998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200" kern="1200" dirty="0">
                    <a:solidFill>
                      <a:schemeClr val="tx1"/>
                    </a:solidFill>
                    <a:effectLst/>
                    <a:latin typeface="Arial" panose="020B0604020202020204" pitchFamily="34" charset="0"/>
                    <a:ea typeface="宋体" panose="02010600030101010101" pitchFamily="2" charset="-122"/>
                    <a:cs typeface="+mn-cs"/>
                  </a:rPr>
                  <a:t>将</a:t>
                </a:r>
                <a14:m>
                  <m:oMath xmlns:m="http://schemas.openxmlformats.org/officeDocument/2006/math">
                    <m:r>
                      <a:rPr lang="zh-CN" altLang="en-US" sz="1200" i="1" kern="1200" smtClean="0">
                        <a:solidFill>
                          <a:schemeClr val="tx1"/>
                        </a:solidFill>
                        <a:latin typeface="Cambria Math" panose="02040503050406030204" pitchFamily="18" charset="0"/>
                        <a:ea typeface="宋体" panose="02010600030101010101" pitchFamily="2" charset="-122"/>
                        <a:cs typeface="+mn-cs"/>
                      </a:rPr>
                      <m:t>𝛥</m:t>
                    </m:r>
                    <m:r>
                      <a:rPr lang="zh-CN" altLang="en-US" sz="1200" i="1" kern="1200" smtClean="0">
                        <a:solidFill>
                          <a:schemeClr val="tx1"/>
                        </a:solidFill>
                        <a:latin typeface="Cambria Math" panose="02040503050406030204" pitchFamily="18" charset="0"/>
                        <a:ea typeface="宋体" panose="02010600030101010101" pitchFamily="2" charset="-122"/>
                        <a:cs typeface="+mn-cs"/>
                      </a:rPr>
                      <m:t>𝑉</m:t>
                    </m:r>
                    <m:r>
                      <m:rPr>
                        <m:nor/>
                      </m:rPr>
                      <a:rPr lang="zh-CN" altLang="en-US" sz="1200" i="1" kern="1200">
                        <a:solidFill>
                          <a:schemeClr val="tx1"/>
                        </a:solidFill>
                        <a:latin typeface="Arial" panose="020B0604020202020204" pitchFamily="34" charset="0"/>
                        <a:ea typeface="宋体" panose="02010600030101010101" pitchFamily="2" charset="-122"/>
                        <a:cs typeface="+mn-cs"/>
                      </a:rPr>
                      <m:t>=</m:t>
                    </m:r>
                    <m:r>
                      <a:rPr lang="zh-CN" altLang="en-US" sz="1200" i="1" kern="1200">
                        <a:solidFill>
                          <a:schemeClr val="tx1"/>
                        </a:solidFill>
                        <a:latin typeface="Cambria Math" panose="02040503050406030204" pitchFamily="18" charset="0"/>
                        <a:ea typeface="宋体" panose="02010600030101010101" pitchFamily="2" charset="-122"/>
                        <a:cs typeface="+mn-cs"/>
                      </a:rPr>
                      <m:t>𝑉</m:t>
                    </m:r>
                    <m:d>
                      <m:dPr>
                        <m:ctrlPr>
                          <a:rPr lang="zh-CN" altLang="en-US" sz="1200" i="1" kern="1200">
                            <a:solidFill>
                              <a:schemeClr val="tx1"/>
                            </a:solidFill>
                            <a:latin typeface="Cambria Math" panose="02040503050406030204" pitchFamily="18" charset="0"/>
                            <a:ea typeface="宋体" panose="02010600030101010101" pitchFamily="2" charset="-122"/>
                            <a:cs typeface="+mn-cs"/>
                          </a:rPr>
                        </m:ctrlPr>
                      </m:dPr>
                      <m:e>
                        <m:r>
                          <a:rPr lang="zh-CN" altLang="en-US" sz="1200" i="1" kern="1200">
                            <a:solidFill>
                              <a:schemeClr val="tx1"/>
                            </a:solidFill>
                            <a:latin typeface="Cambria Math" panose="02040503050406030204" pitchFamily="18" charset="0"/>
                            <a:ea typeface="宋体" panose="02010600030101010101" pitchFamily="2" charset="-122"/>
                            <a:cs typeface="+mn-cs"/>
                          </a:rPr>
                          <m:t>𝑥</m:t>
                        </m:r>
                      </m:e>
                    </m:d>
                    <m:r>
                      <a:rPr lang="zh-CN" altLang="en-US" sz="1200" i="0" kern="1200">
                        <a:solidFill>
                          <a:schemeClr val="tx1"/>
                        </a:solidFill>
                        <a:latin typeface="Cambria Math" panose="02040503050406030204" pitchFamily="18" charset="0"/>
                        <a:ea typeface="宋体" panose="02010600030101010101" pitchFamily="2" charset="-122"/>
                        <a:cs typeface="+mn-cs"/>
                      </a:rPr>
                      <m:t>−</m:t>
                    </m:r>
                    <m:sSub>
                      <m:sSubPr>
                        <m:ctrlPr>
                          <a:rPr lang="zh-CN" altLang="en-US" sz="1200" i="1" kern="1200" smtClean="0">
                            <a:solidFill>
                              <a:schemeClr val="tx1"/>
                            </a:solidFill>
                            <a:latin typeface="Cambria Math" panose="02040503050406030204" pitchFamily="18" charset="0"/>
                            <a:ea typeface="宋体" panose="02010600030101010101" pitchFamily="2" charset="-122"/>
                            <a:cs typeface="+mn-cs"/>
                          </a:rPr>
                        </m:ctrlPr>
                      </m:sSubPr>
                      <m:e>
                        <m:r>
                          <a:rPr lang="zh-CN" altLang="en-US" sz="1200" i="1" kern="1200">
                            <a:solidFill>
                              <a:schemeClr val="tx1"/>
                            </a:solidFill>
                            <a:latin typeface="Cambria Math" panose="02040503050406030204" pitchFamily="18" charset="0"/>
                            <a:ea typeface="宋体" panose="02010600030101010101" pitchFamily="2" charset="-122"/>
                            <a:cs typeface="+mn-cs"/>
                          </a:rPr>
                          <m:t>𝑉</m:t>
                        </m:r>
                      </m:e>
                      <m:sub>
                        <m:r>
                          <a:rPr lang="zh-CN" altLang="en-US" sz="1200" i="0" kern="1200">
                            <a:solidFill>
                              <a:schemeClr val="tx1"/>
                            </a:solidFill>
                            <a:latin typeface="Cambria Math" panose="02040503050406030204" pitchFamily="18" charset="0"/>
                            <a:ea typeface="宋体" panose="02010600030101010101" pitchFamily="2" charset="-122"/>
                            <a:cs typeface="+mn-cs"/>
                          </a:rPr>
                          <m:t>0</m:t>
                        </m:r>
                      </m:sub>
                    </m:sSub>
                  </m:oMath>
                </a14:m>
                <a:r>
                  <a:rPr lang="zh-CN" altLang="zh-CN" sz="1200" kern="1200" dirty="0">
                    <a:solidFill>
                      <a:schemeClr val="tx1"/>
                    </a:solidFill>
                    <a:effectLst/>
                    <a:latin typeface="Arial" panose="020B0604020202020204" pitchFamily="34" charset="0"/>
                    <a:ea typeface="宋体" panose="02010600030101010101" pitchFamily="2" charset="-122"/>
                    <a:cs typeface="+mn-cs"/>
                  </a:rPr>
                  <a:t>代入</a:t>
                </a:r>
                <a:r>
                  <a:rPr lang="zh-CN" altLang="en-US" sz="1200" kern="1200" dirty="0">
                    <a:solidFill>
                      <a:schemeClr val="tx1"/>
                    </a:solidFill>
                    <a:effectLst/>
                    <a:latin typeface="Arial" panose="020B0604020202020204" pitchFamily="34" charset="0"/>
                    <a:ea typeface="宋体" panose="02010600030101010101" pitchFamily="2" charset="-122"/>
                    <a:cs typeface="+mn-cs"/>
                  </a:rPr>
                  <a:t>，</a:t>
                </a:r>
                <a:r>
                  <a:rPr lang="zh-CN" altLang="zh-CN" sz="1200" kern="1200" dirty="0">
                    <a:solidFill>
                      <a:schemeClr val="tx1"/>
                    </a:solidFill>
                    <a:effectLst/>
                    <a:latin typeface="Arial" panose="020B0604020202020204" pitchFamily="34" charset="0"/>
                    <a:ea typeface="宋体" panose="02010600030101010101" pitchFamily="2" charset="-122"/>
                    <a:cs typeface="+mn-cs"/>
                  </a:rPr>
                  <a:t>可得：</a:t>
                </a:r>
                <a:endParaRPr lang="en-US" altLang="zh-CN" sz="1200" kern="1200" dirty="0">
                  <a:solidFill>
                    <a:schemeClr val="tx1"/>
                  </a:solidFill>
                  <a:effectLst/>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lang="zh-CN" altLang="en-US" sz="1200" i="1" kern="1200" smtClean="0">
                              <a:solidFill>
                                <a:schemeClr val="tx1"/>
                              </a:solidFill>
                              <a:latin typeface="Cambria Math" panose="02040503050406030204" pitchFamily="18" charset="0"/>
                              <a:ea typeface="宋体" panose="02010600030101010101" pitchFamily="2" charset="-122"/>
                              <a:cs typeface="+mn-cs"/>
                            </a:rPr>
                          </m:ctrlPr>
                        </m:sSubSupPr>
                        <m:e>
                          <m:r>
                            <a:rPr lang="zh-CN" altLang="en-US" sz="1200" i="1" kern="1200">
                              <a:solidFill>
                                <a:schemeClr val="tx1"/>
                              </a:solidFill>
                              <a:latin typeface="Cambria Math" panose="02040503050406030204" pitchFamily="18" charset="0"/>
                              <a:ea typeface="宋体" panose="02010600030101010101" pitchFamily="2" charset="-122"/>
                              <a:cs typeface="+mn-cs"/>
                            </a:rPr>
                            <m:t>𝐸</m:t>
                          </m:r>
                        </m:e>
                        <m:sub>
                          <m:r>
                            <a:rPr lang="zh-CN" altLang="en-US" sz="1200" i="1" kern="1200">
                              <a:solidFill>
                                <a:schemeClr val="tx1"/>
                              </a:solidFill>
                              <a:latin typeface="Cambria Math" panose="02040503050406030204" pitchFamily="18" charset="0"/>
                              <a:ea typeface="宋体" panose="02010600030101010101" pitchFamily="2" charset="-122"/>
                              <a:cs typeface="+mn-cs"/>
                            </a:rPr>
                            <m:t>𝑘</m:t>
                          </m:r>
                        </m:sub>
                        <m:sup>
                          <m:d>
                            <m:dPr>
                              <m:ctrlPr>
                                <a:rPr lang="zh-CN" altLang="en-US" sz="1200" i="1" kern="1200">
                                  <a:solidFill>
                                    <a:schemeClr val="tx1"/>
                                  </a:solidFill>
                                  <a:latin typeface="Cambria Math" panose="02040503050406030204" pitchFamily="18" charset="0"/>
                                  <a:ea typeface="宋体" panose="02010600030101010101" pitchFamily="2" charset="-122"/>
                                  <a:cs typeface="+mn-cs"/>
                                </a:rPr>
                              </m:ctrlPr>
                            </m:dPr>
                            <m:e>
                              <m:r>
                                <a:rPr lang="zh-CN" altLang="en-US" sz="1200" i="0" kern="1200">
                                  <a:solidFill>
                                    <a:schemeClr val="tx1"/>
                                  </a:solidFill>
                                  <a:latin typeface="Cambria Math" panose="02040503050406030204" pitchFamily="18" charset="0"/>
                                  <a:ea typeface="宋体" panose="02010600030101010101" pitchFamily="2" charset="-122"/>
                                  <a:cs typeface="+mn-cs"/>
                                </a:rPr>
                                <m:t>1</m:t>
                              </m:r>
                            </m:e>
                          </m:d>
                        </m:sup>
                      </m:sSubSup>
                      <m:r>
                        <a:rPr lang="zh-CN" altLang="en-US" sz="1200" i="0" kern="1200">
                          <a:solidFill>
                            <a:schemeClr val="tx1"/>
                          </a:solidFill>
                          <a:latin typeface="Cambria Math" panose="02040503050406030204" pitchFamily="18" charset="0"/>
                          <a:ea typeface="宋体" panose="02010600030101010101" pitchFamily="2" charset="-122"/>
                          <a:cs typeface="+mn-cs"/>
                        </a:rPr>
                        <m:t>=</m:t>
                      </m:r>
                      <m:nary>
                        <m:naryPr>
                          <m:grow m:val="on"/>
                          <m:subHide m:val="on"/>
                          <m:supHide m:val="on"/>
                          <m:ctrlPr>
                            <a:rPr lang="zh-CN" altLang="en-US" sz="1200" i="1" kern="1200">
                              <a:solidFill>
                                <a:schemeClr val="tx1"/>
                              </a:solidFill>
                              <a:latin typeface="Cambria Math" panose="02040503050406030204" pitchFamily="18" charset="0"/>
                              <a:ea typeface="宋体" panose="02010600030101010101" pitchFamily="2" charset="-122"/>
                              <a:cs typeface="+mn-cs"/>
                            </a:rPr>
                          </m:ctrlPr>
                        </m:naryPr>
                        <m:sub/>
                        <m:sup/>
                        <m:e>
                          <m:sSup>
                            <m:sSupPr>
                              <m:ctrlPr>
                                <a:rPr lang="zh-CN" altLang="en-US" sz="1200" i="1" kern="1200">
                                  <a:solidFill>
                                    <a:schemeClr val="tx1"/>
                                  </a:solidFill>
                                  <a:latin typeface="Cambria Math" panose="02040503050406030204" pitchFamily="18" charset="0"/>
                                  <a:ea typeface="宋体" panose="02010600030101010101" pitchFamily="2" charset="-122"/>
                                  <a:cs typeface="+mn-cs"/>
                                </a:rPr>
                              </m:ctrlPr>
                            </m:sSupPr>
                            <m:e>
                              <m:d>
                                <m:dPr>
                                  <m:ctrlPr>
                                    <a:rPr lang="zh-CN" altLang="en-US" sz="1200" i="1" kern="1200">
                                      <a:solidFill>
                                        <a:schemeClr val="tx1"/>
                                      </a:solidFill>
                                      <a:latin typeface="Cambria Math" panose="02040503050406030204" pitchFamily="18" charset="0"/>
                                      <a:ea typeface="宋体" panose="02010600030101010101" pitchFamily="2" charset="-122"/>
                                      <a:cs typeface="+mn-cs"/>
                                    </a:rPr>
                                  </m:ctrlPr>
                                </m:dPr>
                                <m:e>
                                  <m:sSubSup>
                                    <m:sSubSupPr>
                                      <m:ctrlPr>
                                        <a:rPr lang="zh-CN" altLang="en-US" sz="1200" i="1" kern="1200">
                                          <a:solidFill>
                                            <a:schemeClr val="tx1"/>
                                          </a:solidFill>
                                          <a:latin typeface="Cambria Math" panose="02040503050406030204" pitchFamily="18" charset="0"/>
                                          <a:ea typeface="宋体" panose="02010600030101010101" pitchFamily="2" charset="-122"/>
                                          <a:cs typeface="+mn-cs"/>
                                        </a:rPr>
                                      </m:ctrlPr>
                                    </m:sSubSupPr>
                                    <m:e>
                                      <m:r>
                                        <a:rPr lang="zh-CN" altLang="en-US" sz="1200" i="1" kern="1200">
                                          <a:solidFill>
                                            <a:schemeClr val="tx1"/>
                                          </a:solidFill>
                                          <a:latin typeface="Cambria Math" panose="02040503050406030204" pitchFamily="18" charset="0"/>
                                          <a:ea typeface="宋体" panose="02010600030101010101" pitchFamily="2" charset="-122"/>
                                          <a:cs typeface="+mn-cs"/>
                                        </a:rPr>
                                        <m:t>𝜓</m:t>
                                      </m:r>
                                    </m:e>
                                    <m:sub>
                                      <m:r>
                                        <a:rPr lang="zh-CN" altLang="en-US" sz="1200" i="1" kern="1200">
                                          <a:solidFill>
                                            <a:schemeClr val="tx1"/>
                                          </a:solidFill>
                                          <a:latin typeface="Cambria Math" panose="02040503050406030204" pitchFamily="18" charset="0"/>
                                          <a:ea typeface="宋体" panose="02010600030101010101" pitchFamily="2" charset="-122"/>
                                          <a:cs typeface="+mn-cs"/>
                                        </a:rPr>
                                        <m:t>𝑘</m:t>
                                      </m:r>
                                    </m:sub>
                                    <m:sup>
                                      <m:r>
                                        <a:rPr lang="zh-CN" altLang="en-US" sz="1200" i="0" kern="1200">
                                          <a:solidFill>
                                            <a:schemeClr val="tx1"/>
                                          </a:solidFill>
                                          <a:latin typeface="Cambria Math" panose="02040503050406030204" pitchFamily="18" charset="0"/>
                                          <a:ea typeface="宋体" panose="02010600030101010101" pitchFamily="2" charset="-122"/>
                                          <a:cs typeface="+mn-cs"/>
                                        </a:rPr>
                                        <m:t>0</m:t>
                                      </m:r>
                                    </m:sup>
                                  </m:sSubSup>
                                </m:e>
                              </m:d>
                            </m:e>
                            <m:sup>
                              <m:r>
                                <a:rPr lang="zh-CN" altLang="en-US" sz="1200" i="0" kern="1200">
                                  <a:solidFill>
                                    <a:schemeClr val="tx1"/>
                                  </a:solidFill>
                                  <a:latin typeface="Cambria Math" panose="02040503050406030204" pitchFamily="18" charset="0"/>
                                  <a:ea typeface="宋体" panose="02010600030101010101" pitchFamily="2" charset="-122"/>
                                  <a:cs typeface="+mn-cs"/>
                                </a:rPr>
                                <m:t>∗</m:t>
                              </m:r>
                            </m:sup>
                          </m:sSup>
                          <m:d>
                            <m:dPr>
                              <m:begChr m:val="["/>
                              <m:endChr m:val="]"/>
                              <m:ctrlPr>
                                <a:rPr lang="zh-CN" altLang="en-US" sz="1200" i="1" kern="1200">
                                  <a:solidFill>
                                    <a:schemeClr val="tx1"/>
                                  </a:solidFill>
                                  <a:latin typeface="Cambria Math" panose="02040503050406030204" pitchFamily="18" charset="0"/>
                                  <a:ea typeface="宋体" panose="02010600030101010101" pitchFamily="2" charset="-122"/>
                                  <a:cs typeface="+mn-cs"/>
                                </a:rPr>
                              </m:ctrlPr>
                            </m:dPr>
                            <m:e>
                              <m:r>
                                <a:rPr lang="zh-CN" altLang="en-US" sz="1200" i="1" kern="1200">
                                  <a:solidFill>
                                    <a:schemeClr val="tx1"/>
                                  </a:solidFill>
                                  <a:latin typeface="Cambria Math" panose="02040503050406030204" pitchFamily="18" charset="0"/>
                                  <a:ea typeface="宋体" panose="02010600030101010101" pitchFamily="2" charset="-122"/>
                                  <a:cs typeface="+mn-cs"/>
                                </a:rPr>
                                <m:t>𝑉</m:t>
                              </m:r>
                              <m:r>
                                <a:rPr lang="zh-CN" altLang="en-US" sz="1200" i="0" kern="1200">
                                  <a:solidFill>
                                    <a:schemeClr val="tx1"/>
                                  </a:solidFill>
                                  <a:latin typeface="Cambria Math" panose="02040503050406030204" pitchFamily="18" charset="0"/>
                                  <a:ea typeface="宋体" panose="02010600030101010101" pitchFamily="2" charset="-122"/>
                                  <a:cs typeface="+mn-cs"/>
                                </a:rPr>
                                <m:t>(</m:t>
                              </m:r>
                              <m:r>
                                <a:rPr lang="zh-CN" altLang="en-US" sz="1200" i="1" kern="1200">
                                  <a:solidFill>
                                    <a:schemeClr val="tx1"/>
                                  </a:solidFill>
                                  <a:latin typeface="Cambria Math" panose="02040503050406030204" pitchFamily="18" charset="0"/>
                                  <a:ea typeface="宋体" panose="02010600030101010101" pitchFamily="2" charset="-122"/>
                                  <a:cs typeface="+mn-cs"/>
                                </a:rPr>
                                <m:t>𝑥</m:t>
                              </m:r>
                              <m:r>
                                <a:rPr lang="zh-CN" altLang="en-US" sz="1200" i="0" kern="1200">
                                  <a:solidFill>
                                    <a:schemeClr val="tx1"/>
                                  </a:solidFill>
                                  <a:latin typeface="Cambria Math" panose="02040503050406030204" pitchFamily="18" charset="0"/>
                                  <a:ea typeface="宋体" panose="02010600030101010101" pitchFamily="2" charset="-122"/>
                                  <a:cs typeface="+mn-cs"/>
                                </a:rPr>
                                <m:t>)−</m:t>
                              </m:r>
                              <m:sSub>
                                <m:sSubPr>
                                  <m:ctrlPr>
                                    <a:rPr lang="zh-CN" altLang="en-US" sz="1200" i="1" kern="1200" smtClean="0">
                                      <a:solidFill>
                                        <a:schemeClr val="tx1"/>
                                      </a:solidFill>
                                      <a:latin typeface="Cambria Math" panose="02040503050406030204" pitchFamily="18" charset="0"/>
                                      <a:ea typeface="宋体" panose="02010600030101010101" pitchFamily="2" charset="-122"/>
                                      <a:cs typeface="+mn-cs"/>
                                    </a:rPr>
                                  </m:ctrlPr>
                                </m:sSubPr>
                                <m:e>
                                  <m:r>
                                    <a:rPr lang="zh-CN" altLang="en-US" sz="1200" i="1" kern="1200">
                                      <a:solidFill>
                                        <a:schemeClr val="tx1"/>
                                      </a:solidFill>
                                      <a:latin typeface="Cambria Math" panose="02040503050406030204" pitchFamily="18" charset="0"/>
                                      <a:ea typeface="宋体" panose="02010600030101010101" pitchFamily="2" charset="-122"/>
                                      <a:cs typeface="+mn-cs"/>
                                    </a:rPr>
                                    <m:t>𝑉</m:t>
                                  </m:r>
                                </m:e>
                                <m:sub>
                                  <m:r>
                                    <a:rPr lang="zh-CN" altLang="en-US" sz="1200" i="0" kern="1200">
                                      <a:solidFill>
                                        <a:schemeClr val="tx1"/>
                                      </a:solidFill>
                                      <a:latin typeface="Cambria Math" panose="02040503050406030204" pitchFamily="18" charset="0"/>
                                      <a:ea typeface="宋体" panose="02010600030101010101" pitchFamily="2" charset="-122"/>
                                      <a:cs typeface="+mn-cs"/>
                                    </a:rPr>
                                    <m:t>0</m:t>
                                  </m:r>
                                </m:sub>
                              </m:sSub>
                            </m:e>
                          </m:d>
                        </m:e>
                      </m:nary>
                      <m:r>
                        <m:rPr>
                          <m:nor/>
                        </m:rPr>
                        <a:rPr lang="zh-CN" altLang="en-US" sz="1200" i="1" kern="1200">
                          <a:solidFill>
                            <a:schemeClr val="tx1"/>
                          </a:solidFill>
                          <a:latin typeface="Arial" panose="020B0604020202020204" pitchFamily="34" charset="0"/>
                          <a:ea typeface="宋体" panose="02010600030101010101" pitchFamily="2" charset="-122"/>
                          <a:cs typeface="+mn-cs"/>
                        </a:rPr>
                        <m:t> </m:t>
                      </m:r>
                      <m:sSubSup>
                        <m:sSubSupPr>
                          <m:ctrlPr>
                            <a:rPr lang="zh-CN" altLang="en-US" sz="1200" i="1" kern="1200">
                              <a:solidFill>
                                <a:schemeClr val="tx1"/>
                              </a:solidFill>
                              <a:latin typeface="Cambria Math" panose="02040503050406030204" pitchFamily="18" charset="0"/>
                              <a:ea typeface="宋体" panose="02010600030101010101" pitchFamily="2" charset="-122"/>
                              <a:cs typeface="+mn-cs"/>
                            </a:rPr>
                          </m:ctrlPr>
                        </m:sSubSupPr>
                        <m:e>
                          <m:r>
                            <a:rPr lang="zh-CN" altLang="en-US" sz="1200" i="1" kern="1200">
                              <a:solidFill>
                                <a:schemeClr val="tx1"/>
                              </a:solidFill>
                              <a:latin typeface="Cambria Math" panose="02040503050406030204" pitchFamily="18" charset="0"/>
                              <a:ea typeface="宋体" panose="02010600030101010101" pitchFamily="2" charset="-122"/>
                              <a:cs typeface="+mn-cs"/>
                            </a:rPr>
                            <m:t>𝜓</m:t>
                          </m:r>
                        </m:e>
                        <m:sub>
                          <m:r>
                            <a:rPr lang="zh-CN" altLang="en-US" sz="1200" i="1" kern="1200">
                              <a:solidFill>
                                <a:schemeClr val="tx1"/>
                              </a:solidFill>
                              <a:latin typeface="Cambria Math" panose="02040503050406030204" pitchFamily="18" charset="0"/>
                              <a:ea typeface="宋体" panose="02010600030101010101" pitchFamily="2" charset="-122"/>
                              <a:cs typeface="+mn-cs"/>
                            </a:rPr>
                            <m:t>𝑘</m:t>
                          </m:r>
                        </m:sub>
                        <m:sup>
                          <m:r>
                            <a:rPr lang="zh-CN" altLang="en-US" sz="1200" i="0" kern="1200">
                              <a:solidFill>
                                <a:schemeClr val="tx1"/>
                              </a:solidFill>
                              <a:latin typeface="Cambria Math" panose="02040503050406030204" pitchFamily="18" charset="0"/>
                              <a:ea typeface="宋体" panose="02010600030101010101" pitchFamily="2" charset="-122"/>
                              <a:cs typeface="+mn-cs"/>
                            </a:rPr>
                            <m:t>0</m:t>
                          </m:r>
                        </m:sup>
                      </m:sSubSup>
                      <m:r>
                        <a:rPr lang="zh-CN" altLang="en-US" sz="1200" i="1" kern="1200">
                          <a:solidFill>
                            <a:schemeClr val="tx1"/>
                          </a:solidFill>
                          <a:latin typeface="Cambria Math" panose="02040503050406030204" pitchFamily="18" charset="0"/>
                          <a:ea typeface="宋体" panose="02010600030101010101" pitchFamily="2" charset="-122"/>
                          <a:cs typeface="+mn-cs"/>
                        </a:rPr>
                        <m:t>𝑑𝑥</m:t>
                      </m:r>
                      <m:r>
                        <a:rPr lang="zh-CN" altLang="en-US" sz="1200" i="0" kern="1200">
                          <a:solidFill>
                            <a:schemeClr val="tx1"/>
                          </a:solidFill>
                          <a:latin typeface="Cambria Math" panose="02040503050406030204" pitchFamily="18" charset="0"/>
                          <a:ea typeface="宋体" panose="02010600030101010101" pitchFamily="2" charset="-122"/>
                          <a:cs typeface="+mn-cs"/>
                        </a:rPr>
                        <m:t>=</m:t>
                      </m:r>
                      <m:nary>
                        <m:naryPr>
                          <m:grow m:val="on"/>
                          <m:subHide m:val="on"/>
                          <m:supHide m:val="on"/>
                          <m:ctrlPr>
                            <a:rPr lang="zh-CN" altLang="en-US" sz="1200" i="1" kern="1200">
                              <a:solidFill>
                                <a:schemeClr val="tx1"/>
                              </a:solidFill>
                              <a:latin typeface="Cambria Math" panose="02040503050406030204" pitchFamily="18" charset="0"/>
                              <a:ea typeface="宋体" panose="02010600030101010101" pitchFamily="2" charset="-122"/>
                              <a:cs typeface="+mn-cs"/>
                            </a:rPr>
                          </m:ctrlPr>
                        </m:naryPr>
                        <m:sub/>
                        <m:sup/>
                        <m:e>
                          <m:d>
                            <m:dPr>
                              <m:begChr m:val=""/>
                              <m:ctrlPr>
                                <a:rPr lang="zh-CN" altLang="en-US" sz="1200" i="1" kern="1200">
                                  <a:solidFill>
                                    <a:schemeClr val="tx1"/>
                                  </a:solidFill>
                                  <a:latin typeface="Cambria Math" panose="02040503050406030204" pitchFamily="18" charset="0"/>
                                  <a:ea typeface="宋体" panose="02010600030101010101" pitchFamily="2" charset="-122"/>
                                  <a:cs typeface="+mn-cs"/>
                                </a:rPr>
                              </m:ctrlPr>
                            </m:dPr>
                            <m:e>
                              <m:sSup>
                                <m:sSupPr>
                                  <m:ctrlPr>
                                    <a:rPr lang="zh-CN" altLang="en-US" sz="1200" i="1" kern="1200">
                                      <a:solidFill>
                                        <a:schemeClr val="tx1"/>
                                      </a:solidFill>
                                      <a:latin typeface="Cambria Math" panose="02040503050406030204" pitchFamily="18" charset="0"/>
                                      <a:ea typeface="宋体" panose="02010600030101010101" pitchFamily="2" charset="-122"/>
                                      <a:cs typeface="+mn-cs"/>
                                    </a:rPr>
                                  </m:ctrlPr>
                                </m:sSupPr>
                                <m:e>
                                  <m:d>
                                    <m:dPr>
                                      <m:ctrlPr>
                                        <a:rPr lang="zh-CN" altLang="en-US" sz="1200" i="1" kern="1200">
                                          <a:solidFill>
                                            <a:schemeClr val="tx1"/>
                                          </a:solidFill>
                                          <a:latin typeface="Cambria Math" panose="02040503050406030204" pitchFamily="18" charset="0"/>
                                          <a:ea typeface="宋体" panose="02010600030101010101" pitchFamily="2" charset="-122"/>
                                          <a:cs typeface="+mn-cs"/>
                                        </a:rPr>
                                      </m:ctrlPr>
                                    </m:dPr>
                                    <m:e>
                                      <m:sSubSup>
                                        <m:sSubSupPr>
                                          <m:ctrlPr>
                                            <a:rPr lang="zh-CN" altLang="en-US" sz="1200" i="1" kern="1200">
                                              <a:solidFill>
                                                <a:schemeClr val="tx1"/>
                                              </a:solidFill>
                                              <a:latin typeface="Cambria Math" panose="02040503050406030204" pitchFamily="18" charset="0"/>
                                              <a:ea typeface="宋体" panose="02010600030101010101" pitchFamily="2" charset="-122"/>
                                              <a:cs typeface="+mn-cs"/>
                                            </a:rPr>
                                          </m:ctrlPr>
                                        </m:sSubSupPr>
                                        <m:e>
                                          <m:r>
                                            <a:rPr lang="zh-CN" altLang="en-US" sz="1200" i="1" kern="1200">
                                              <a:solidFill>
                                                <a:schemeClr val="tx1"/>
                                              </a:solidFill>
                                              <a:latin typeface="Cambria Math" panose="02040503050406030204" pitchFamily="18" charset="0"/>
                                              <a:ea typeface="宋体" panose="02010600030101010101" pitchFamily="2" charset="-122"/>
                                              <a:cs typeface="+mn-cs"/>
                                            </a:rPr>
                                            <m:t>𝜓</m:t>
                                          </m:r>
                                        </m:e>
                                        <m:sub>
                                          <m:r>
                                            <a:rPr lang="zh-CN" altLang="en-US" sz="1200" i="1" kern="1200">
                                              <a:solidFill>
                                                <a:schemeClr val="tx1"/>
                                              </a:solidFill>
                                              <a:latin typeface="Cambria Math" panose="02040503050406030204" pitchFamily="18" charset="0"/>
                                              <a:ea typeface="宋体" panose="02010600030101010101" pitchFamily="2" charset="-122"/>
                                              <a:cs typeface="+mn-cs"/>
                                            </a:rPr>
                                            <m:t>𝑘</m:t>
                                          </m:r>
                                        </m:sub>
                                        <m:sup>
                                          <m:r>
                                            <a:rPr lang="zh-CN" altLang="en-US" sz="1200" i="0" kern="1200">
                                              <a:solidFill>
                                                <a:schemeClr val="tx1"/>
                                              </a:solidFill>
                                              <a:latin typeface="Cambria Math" panose="02040503050406030204" pitchFamily="18" charset="0"/>
                                              <a:ea typeface="宋体" panose="02010600030101010101" pitchFamily="2" charset="-122"/>
                                              <a:cs typeface="+mn-cs"/>
                                            </a:rPr>
                                            <m:t>0</m:t>
                                          </m:r>
                                        </m:sup>
                                      </m:sSubSup>
                                    </m:e>
                                  </m:d>
                                </m:e>
                                <m:sup>
                                  <m:r>
                                    <a:rPr lang="zh-CN" altLang="en-US" sz="1200" i="0" kern="1200">
                                      <a:solidFill>
                                        <a:schemeClr val="tx1"/>
                                      </a:solidFill>
                                      <a:latin typeface="Cambria Math" panose="02040503050406030204" pitchFamily="18" charset="0"/>
                                      <a:ea typeface="宋体" panose="02010600030101010101" pitchFamily="2" charset="-122"/>
                                      <a:cs typeface="+mn-cs"/>
                                    </a:rPr>
                                    <m:t>∗</m:t>
                                  </m:r>
                                </m:sup>
                              </m:sSup>
                              <m:r>
                                <a:rPr lang="zh-CN" altLang="en-US" sz="1200" i="1" kern="1200">
                                  <a:solidFill>
                                    <a:schemeClr val="tx1"/>
                                  </a:solidFill>
                                  <a:latin typeface="Cambria Math" panose="02040503050406030204" pitchFamily="18" charset="0"/>
                                  <a:ea typeface="宋体" panose="02010600030101010101" pitchFamily="2" charset="-122"/>
                                  <a:cs typeface="+mn-cs"/>
                                </a:rPr>
                                <m:t>𝑉</m:t>
                              </m:r>
                              <m:r>
                                <a:rPr lang="zh-CN" altLang="en-US" sz="1200" i="0" kern="1200">
                                  <a:solidFill>
                                    <a:schemeClr val="tx1"/>
                                  </a:solidFill>
                                  <a:latin typeface="Cambria Math" panose="02040503050406030204" pitchFamily="18" charset="0"/>
                                  <a:ea typeface="宋体" panose="02010600030101010101" pitchFamily="2" charset="-122"/>
                                  <a:cs typeface="+mn-cs"/>
                                </a:rPr>
                                <m:t>(</m:t>
                              </m:r>
                              <m:r>
                                <a:rPr lang="zh-CN" altLang="en-US" sz="1200" i="1" kern="1200">
                                  <a:solidFill>
                                    <a:schemeClr val="tx1"/>
                                  </a:solidFill>
                                  <a:latin typeface="Cambria Math" panose="02040503050406030204" pitchFamily="18" charset="0"/>
                                  <a:ea typeface="宋体" panose="02010600030101010101" pitchFamily="2" charset="-122"/>
                                  <a:cs typeface="+mn-cs"/>
                                </a:rPr>
                                <m:t>𝑥</m:t>
                              </m:r>
                            </m:e>
                          </m:d>
                        </m:e>
                      </m:nary>
                      <m:r>
                        <m:rPr>
                          <m:nor/>
                        </m:rPr>
                        <a:rPr lang="zh-CN" altLang="en-US" sz="1200" i="1" kern="1200">
                          <a:solidFill>
                            <a:schemeClr val="tx1"/>
                          </a:solidFill>
                          <a:latin typeface="Arial" panose="020B0604020202020204" pitchFamily="34" charset="0"/>
                          <a:ea typeface="宋体" panose="02010600030101010101" pitchFamily="2" charset="-122"/>
                          <a:cs typeface="+mn-cs"/>
                        </a:rPr>
                        <m:t> </m:t>
                      </m:r>
                      <m:sSubSup>
                        <m:sSubSupPr>
                          <m:ctrlPr>
                            <a:rPr lang="zh-CN" altLang="en-US" sz="1200" i="1" kern="1200">
                              <a:solidFill>
                                <a:schemeClr val="tx1"/>
                              </a:solidFill>
                              <a:latin typeface="Cambria Math" panose="02040503050406030204" pitchFamily="18" charset="0"/>
                              <a:ea typeface="宋体" panose="02010600030101010101" pitchFamily="2" charset="-122"/>
                              <a:cs typeface="+mn-cs"/>
                            </a:rPr>
                          </m:ctrlPr>
                        </m:sSubSupPr>
                        <m:e>
                          <m:r>
                            <a:rPr lang="zh-CN" altLang="en-US" sz="1200" i="1" kern="1200">
                              <a:solidFill>
                                <a:schemeClr val="tx1"/>
                              </a:solidFill>
                              <a:latin typeface="Cambria Math" panose="02040503050406030204" pitchFamily="18" charset="0"/>
                              <a:ea typeface="宋体" panose="02010600030101010101" pitchFamily="2" charset="-122"/>
                              <a:cs typeface="+mn-cs"/>
                            </a:rPr>
                            <m:t>𝜓</m:t>
                          </m:r>
                        </m:e>
                        <m:sub>
                          <m:r>
                            <a:rPr lang="zh-CN" altLang="en-US" sz="1200" i="1" kern="1200">
                              <a:solidFill>
                                <a:schemeClr val="tx1"/>
                              </a:solidFill>
                              <a:latin typeface="Cambria Math" panose="02040503050406030204" pitchFamily="18" charset="0"/>
                              <a:ea typeface="宋体" panose="02010600030101010101" pitchFamily="2" charset="-122"/>
                              <a:cs typeface="+mn-cs"/>
                            </a:rPr>
                            <m:t>𝑘</m:t>
                          </m:r>
                        </m:sub>
                        <m:sup>
                          <m:r>
                            <a:rPr lang="zh-CN" altLang="en-US" sz="1200" i="0" kern="1200">
                              <a:solidFill>
                                <a:schemeClr val="tx1"/>
                              </a:solidFill>
                              <a:latin typeface="Cambria Math" panose="02040503050406030204" pitchFamily="18" charset="0"/>
                              <a:ea typeface="宋体" panose="02010600030101010101" pitchFamily="2" charset="-122"/>
                              <a:cs typeface="+mn-cs"/>
                            </a:rPr>
                            <m:t>0</m:t>
                          </m:r>
                        </m:sup>
                      </m:sSubSup>
                      <m:r>
                        <a:rPr lang="zh-CN" altLang="en-US" sz="1200" i="1" kern="1200">
                          <a:solidFill>
                            <a:schemeClr val="tx1"/>
                          </a:solidFill>
                          <a:latin typeface="Cambria Math" panose="02040503050406030204" pitchFamily="18" charset="0"/>
                          <a:ea typeface="宋体" panose="02010600030101010101" pitchFamily="2" charset="-122"/>
                          <a:cs typeface="+mn-cs"/>
                        </a:rPr>
                        <m:t>𝑑𝑥</m:t>
                      </m:r>
                      <m:r>
                        <a:rPr lang="zh-CN" altLang="en-US" sz="1200" i="0" kern="1200">
                          <a:solidFill>
                            <a:schemeClr val="tx1"/>
                          </a:solidFill>
                          <a:latin typeface="Cambria Math" panose="02040503050406030204" pitchFamily="18" charset="0"/>
                          <a:ea typeface="宋体" panose="02010600030101010101" pitchFamily="2" charset="-122"/>
                          <a:cs typeface="+mn-cs"/>
                        </a:rPr>
                        <m:t>−</m:t>
                      </m:r>
                      <m:sSub>
                        <m:sSubPr>
                          <m:ctrlPr>
                            <a:rPr lang="zh-CN" altLang="en-US" sz="1200" i="1" kern="1200" smtClean="0">
                              <a:solidFill>
                                <a:schemeClr val="tx1"/>
                              </a:solidFill>
                              <a:latin typeface="Cambria Math" panose="02040503050406030204" pitchFamily="18" charset="0"/>
                              <a:ea typeface="宋体" panose="02010600030101010101" pitchFamily="2" charset="-122"/>
                              <a:cs typeface="+mn-cs"/>
                            </a:rPr>
                          </m:ctrlPr>
                        </m:sSubPr>
                        <m:e>
                          <m:r>
                            <a:rPr lang="zh-CN" altLang="en-US" sz="1200" i="1" kern="1200">
                              <a:solidFill>
                                <a:schemeClr val="tx1"/>
                              </a:solidFill>
                              <a:latin typeface="Cambria Math" panose="02040503050406030204" pitchFamily="18" charset="0"/>
                              <a:ea typeface="宋体" panose="02010600030101010101" pitchFamily="2" charset="-122"/>
                              <a:cs typeface="+mn-cs"/>
                            </a:rPr>
                            <m:t>𝑉</m:t>
                          </m:r>
                        </m:e>
                        <m:sub>
                          <m:r>
                            <a:rPr lang="zh-CN" altLang="en-US" sz="1200" i="0" kern="1200">
                              <a:solidFill>
                                <a:schemeClr val="tx1"/>
                              </a:solidFill>
                              <a:latin typeface="Cambria Math" panose="02040503050406030204" pitchFamily="18" charset="0"/>
                              <a:ea typeface="宋体" panose="02010600030101010101" pitchFamily="2" charset="-122"/>
                              <a:cs typeface="+mn-cs"/>
                            </a:rPr>
                            <m:t>0</m:t>
                          </m:r>
                        </m:sub>
                      </m:sSub>
                      <m:nary>
                        <m:naryPr>
                          <m:grow m:val="on"/>
                          <m:subHide m:val="on"/>
                          <m:supHide m:val="on"/>
                          <m:ctrlPr>
                            <a:rPr lang="zh-CN" altLang="en-US" sz="1200" i="1" kern="1200">
                              <a:solidFill>
                                <a:schemeClr val="tx1"/>
                              </a:solidFill>
                              <a:latin typeface="Cambria Math" panose="02040503050406030204" pitchFamily="18" charset="0"/>
                              <a:ea typeface="宋体" panose="02010600030101010101" pitchFamily="2" charset="-122"/>
                              <a:cs typeface="+mn-cs"/>
                            </a:rPr>
                          </m:ctrlPr>
                        </m:naryPr>
                        <m:sub/>
                        <m:sup/>
                        <m:e>
                          <m:sSup>
                            <m:sSupPr>
                              <m:ctrlPr>
                                <a:rPr lang="zh-CN" altLang="en-US" sz="1200" i="1" kern="1200">
                                  <a:solidFill>
                                    <a:schemeClr val="tx1"/>
                                  </a:solidFill>
                                  <a:latin typeface="Cambria Math" panose="02040503050406030204" pitchFamily="18" charset="0"/>
                                  <a:ea typeface="宋体" panose="02010600030101010101" pitchFamily="2" charset="-122"/>
                                  <a:cs typeface="+mn-cs"/>
                                </a:rPr>
                              </m:ctrlPr>
                            </m:sSupPr>
                            <m:e>
                              <m:d>
                                <m:dPr>
                                  <m:ctrlPr>
                                    <a:rPr lang="zh-CN" altLang="en-US" sz="1200" i="1" kern="1200">
                                      <a:solidFill>
                                        <a:schemeClr val="tx1"/>
                                      </a:solidFill>
                                      <a:latin typeface="Cambria Math" panose="02040503050406030204" pitchFamily="18" charset="0"/>
                                      <a:ea typeface="宋体" panose="02010600030101010101" pitchFamily="2" charset="-122"/>
                                      <a:cs typeface="+mn-cs"/>
                                    </a:rPr>
                                  </m:ctrlPr>
                                </m:dPr>
                                <m:e>
                                  <m:sSubSup>
                                    <m:sSubSupPr>
                                      <m:ctrlPr>
                                        <a:rPr lang="zh-CN" altLang="en-US" sz="1200" i="1" kern="1200">
                                          <a:solidFill>
                                            <a:schemeClr val="tx1"/>
                                          </a:solidFill>
                                          <a:latin typeface="Cambria Math" panose="02040503050406030204" pitchFamily="18" charset="0"/>
                                          <a:ea typeface="宋体" panose="02010600030101010101" pitchFamily="2" charset="-122"/>
                                          <a:cs typeface="+mn-cs"/>
                                        </a:rPr>
                                      </m:ctrlPr>
                                    </m:sSubSupPr>
                                    <m:e>
                                      <m:r>
                                        <a:rPr lang="zh-CN" altLang="en-US" sz="1200" i="1" kern="1200">
                                          <a:solidFill>
                                            <a:schemeClr val="tx1"/>
                                          </a:solidFill>
                                          <a:latin typeface="Cambria Math" panose="02040503050406030204" pitchFamily="18" charset="0"/>
                                          <a:ea typeface="宋体" panose="02010600030101010101" pitchFamily="2" charset="-122"/>
                                          <a:cs typeface="+mn-cs"/>
                                        </a:rPr>
                                        <m:t>𝜓</m:t>
                                      </m:r>
                                    </m:e>
                                    <m:sub>
                                      <m:r>
                                        <a:rPr lang="zh-CN" altLang="en-US" sz="1200" i="1" kern="1200">
                                          <a:solidFill>
                                            <a:schemeClr val="tx1"/>
                                          </a:solidFill>
                                          <a:latin typeface="Cambria Math" panose="02040503050406030204" pitchFamily="18" charset="0"/>
                                          <a:ea typeface="宋体" panose="02010600030101010101" pitchFamily="2" charset="-122"/>
                                          <a:cs typeface="+mn-cs"/>
                                        </a:rPr>
                                        <m:t>𝑘</m:t>
                                      </m:r>
                                    </m:sub>
                                    <m:sup>
                                      <m:r>
                                        <a:rPr lang="zh-CN" altLang="en-US" sz="1200" i="0" kern="1200">
                                          <a:solidFill>
                                            <a:schemeClr val="tx1"/>
                                          </a:solidFill>
                                          <a:latin typeface="Cambria Math" panose="02040503050406030204" pitchFamily="18" charset="0"/>
                                          <a:ea typeface="宋体" panose="02010600030101010101" pitchFamily="2" charset="-122"/>
                                          <a:cs typeface="+mn-cs"/>
                                        </a:rPr>
                                        <m:t>0</m:t>
                                      </m:r>
                                    </m:sup>
                                  </m:sSubSup>
                                </m:e>
                              </m:d>
                            </m:e>
                            <m:sup>
                              <m:r>
                                <a:rPr lang="zh-CN" altLang="en-US" sz="1200" i="0" kern="1200">
                                  <a:solidFill>
                                    <a:schemeClr val="tx1"/>
                                  </a:solidFill>
                                  <a:latin typeface="Cambria Math" panose="02040503050406030204" pitchFamily="18" charset="0"/>
                                  <a:ea typeface="宋体" panose="02010600030101010101" pitchFamily="2" charset="-122"/>
                                  <a:cs typeface="+mn-cs"/>
                                </a:rPr>
                                <m:t>∗</m:t>
                              </m:r>
                            </m:sup>
                          </m:sSup>
                        </m:e>
                      </m:nary>
                      <m:sSubSup>
                        <m:sSubSupPr>
                          <m:ctrlPr>
                            <a:rPr lang="zh-CN" altLang="en-US" sz="1200" i="1" kern="1200">
                              <a:solidFill>
                                <a:schemeClr val="tx1"/>
                              </a:solidFill>
                              <a:latin typeface="Cambria Math" panose="02040503050406030204" pitchFamily="18" charset="0"/>
                              <a:ea typeface="宋体" panose="02010600030101010101" pitchFamily="2" charset="-122"/>
                              <a:cs typeface="+mn-cs"/>
                            </a:rPr>
                          </m:ctrlPr>
                        </m:sSubSupPr>
                        <m:e>
                          <m:r>
                            <a:rPr lang="zh-CN" altLang="en-US" sz="1200" i="1" kern="1200">
                              <a:solidFill>
                                <a:schemeClr val="tx1"/>
                              </a:solidFill>
                              <a:latin typeface="Cambria Math" panose="02040503050406030204" pitchFamily="18" charset="0"/>
                              <a:ea typeface="宋体" panose="02010600030101010101" pitchFamily="2" charset="-122"/>
                              <a:cs typeface="+mn-cs"/>
                            </a:rPr>
                            <m:t>𝜓</m:t>
                          </m:r>
                        </m:e>
                        <m:sub>
                          <m:r>
                            <a:rPr lang="zh-CN" altLang="en-US" sz="1200" i="1" kern="1200">
                              <a:solidFill>
                                <a:schemeClr val="tx1"/>
                              </a:solidFill>
                              <a:latin typeface="Cambria Math" panose="02040503050406030204" pitchFamily="18" charset="0"/>
                              <a:ea typeface="宋体" panose="02010600030101010101" pitchFamily="2" charset="-122"/>
                              <a:cs typeface="+mn-cs"/>
                            </a:rPr>
                            <m:t>𝑘</m:t>
                          </m:r>
                        </m:sub>
                        <m:sup>
                          <m:r>
                            <a:rPr lang="zh-CN" altLang="en-US" sz="1200" i="0" kern="1200">
                              <a:solidFill>
                                <a:schemeClr val="tx1"/>
                              </a:solidFill>
                              <a:latin typeface="Cambria Math" panose="02040503050406030204" pitchFamily="18" charset="0"/>
                              <a:ea typeface="宋体" panose="02010600030101010101" pitchFamily="2" charset="-122"/>
                              <a:cs typeface="+mn-cs"/>
                            </a:rPr>
                            <m:t>0</m:t>
                          </m:r>
                        </m:sup>
                      </m:sSubSup>
                      <m:r>
                        <a:rPr lang="zh-CN" altLang="en-US" sz="1200" i="1" kern="1200">
                          <a:solidFill>
                            <a:schemeClr val="tx1"/>
                          </a:solidFill>
                          <a:latin typeface="Cambria Math" panose="02040503050406030204" pitchFamily="18" charset="0"/>
                          <a:ea typeface="宋体" panose="02010600030101010101" pitchFamily="2" charset="-122"/>
                          <a:cs typeface="+mn-cs"/>
                        </a:rPr>
                        <m:t>𝑑𝑥</m:t>
                      </m:r>
                      <m:r>
                        <a:rPr lang="zh-CN" altLang="en-US" sz="1200" i="0" kern="1200">
                          <a:solidFill>
                            <a:schemeClr val="tx1"/>
                          </a:solidFill>
                          <a:latin typeface="Cambria Math" panose="02040503050406030204" pitchFamily="18" charset="0"/>
                          <a:ea typeface="宋体" panose="02010600030101010101" pitchFamily="2" charset="-122"/>
                          <a:cs typeface="+mn-cs"/>
                        </a:rPr>
                        <m:t>=</m:t>
                      </m:r>
                      <m:sSub>
                        <m:sSubPr>
                          <m:ctrlPr>
                            <a:rPr lang="zh-CN" altLang="en-US" sz="1200" i="1" kern="1200" smtClean="0">
                              <a:solidFill>
                                <a:schemeClr val="tx1"/>
                              </a:solidFill>
                              <a:latin typeface="Cambria Math" panose="02040503050406030204" pitchFamily="18" charset="0"/>
                              <a:ea typeface="宋体" panose="02010600030101010101" pitchFamily="2" charset="-122"/>
                              <a:cs typeface="+mn-cs"/>
                            </a:rPr>
                          </m:ctrlPr>
                        </m:sSubPr>
                        <m:e>
                          <m:r>
                            <a:rPr lang="zh-CN" altLang="en-US" sz="1200" i="1" kern="1200">
                              <a:solidFill>
                                <a:schemeClr val="tx1"/>
                              </a:solidFill>
                              <a:latin typeface="Cambria Math" panose="02040503050406030204" pitchFamily="18" charset="0"/>
                              <a:ea typeface="宋体" panose="02010600030101010101" pitchFamily="2" charset="-122"/>
                              <a:cs typeface="+mn-cs"/>
                            </a:rPr>
                            <m:t>𝑉</m:t>
                          </m:r>
                        </m:e>
                        <m:sub>
                          <m:r>
                            <a:rPr lang="zh-CN" altLang="en-US" sz="1200" i="0" kern="1200">
                              <a:solidFill>
                                <a:schemeClr val="tx1"/>
                              </a:solidFill>
                              <a:latin typeface="Cambria Math" panose="02040503050406030204" pitchFamily="18" charset="0"/>
                              <a:ea typeface="宋体" panose="02010600030101010101" pitchFamily="2" charset="-122"/>
                              <a:cs typeface="+mn-cs"/>
                            </a:rPr>
                            <m:t>0</m:t>
                          </m:r>
                        </m:sub>
                      </m:sSub>
                      <m:r>
                        <a:rPr lang="zh-CN" altLang="en-US" sz="1200" i="0" kern="1200">
                          <a:solidFill>
                            <a:schemeClr val="tx1"/>
                          </a:solidFill>
                          <a:latin typeface="Cambria Math" panose="02040503050406030204" pitchFamily="18" charset="0"/>
                          <a:ea typeface="宋体" panose="02010600030101010101" pitchFamily="2" charset="-122"/>
                          <a:cs typeface="+mn-cs"/>
                        </a:rPr>
                        <m:t>−</m:t>
                      </m:r>
                      <m:sSub>
                        <m:sSubPr>
                          <m:ctrlPr>
                            <a:rPr lang="zh-CN" altLang="en-US" sz="1200" i="1" kern="1200" smtClean="0">
                              <a:solidFill>
                                <a:schemeClr val="tx1"/>
                              </a:solidFill>
                              <a:latin typeface="Cambria Math" panose="02040503050406030204" pitchFamily="18" charset="0"/>
                              <a:ea typeface="宋体" panose="02010600030101010101" pitchFamily="2" charset="-122"/>
                              <a:cs typeface="+mn-cs"/>
                            </a:rPr>
                          </m:ctrlPr>
                        </m:sSubPr>
                        <m:e>
                          <m:r>
                            <a:rPr lang="zh-CN" altLang="en-US" sz="1200" i="1" kern="1200">
                              <a:solidFill>
                                <a:schemeClr val="tx1"/>
                              </a:solidFill>
                              <a:latin typeface="Cambria Math" panose="02040503050406030204" pitchFamily="18" charset="0"/>
                              <a:ea typeface="宋体" panose="02010600030101010101" pitchFamily="2" charset="-122"/>
                              <a:cs typeface="+mn-cs"/>
                            </a:rPr>
                            <m:t>𝑉</m:t>
                          </m:r>
                        </m:e>
                        <m:sub>
                          <m:r>
                            <a:rPr lang="zh-CN" altLang="en-US" sz="1200" i="0" kern="1200">
                              <a:solidFill>
                                <a:schemeClr val="tx1"/>
                              </a:solidFill>
                              <a:latin typeface="Cambria Math" panose="02040503050406030204" pitchFamily="18" charset="0"/>
                              <a:ea typeface="宋体" panose="02010600030101010101" pitchFamily="2" charset="-122"/>
                              <a:cs typeface="+mn-cs"/>
                            </a:rPr>
                            <m:t>0</m:t>
                          </m:r>
                        </m:sub>
                      </m:sSub>
                      <m:r>
                        <a:rPr lang="zh-CN" altLang="en-US" sz="1200" i="0" kern="1200">
                          <a:solidFill>
                            <a:schemeClr val="tx1"/>
                          </a:solidFill>
                          <a:latin typeface="Cambria Math" panose="02040503050406030204" pitchFamily="18" charset="0"/>
                          <a:ea typeface="宋体" panose="02010600030101010101" pitchFamily="2" charset="-122"/>
                          <a:cs typeface="+mn-cs"/>
                        </a:rPr>
                        <m:t>=</m:t>
                      </m:r>
                      <m:r>
                        <a:rPr lang="en-US" altLang="zh-CN" sz="1200" b="0" i="0" kern="1200" smtClean="0">
                          <a:solidFill>
                            <a:schemeClr val="tx1"/>
                          </a:solidFill>
                          <a:latin typeface="Cambria Math" panose="02040503050406030204" pitchFamily="18" charset="0"/>
                          <a:ea typeface="宋体" panose="02010600030101010101" pitchFamily="2" charset="-122"/>
                          <a:cs typeface="+mn-cs"/>
                        </a:rPr>
                        <m:t>0</m:t>
                      </m:r>
                    </m:oMath>
                  </m:oMathPara>
                </a14:m>
                <a:endParaRPr lang="en-US" altLang="zh-CN" sz="1200" kern="1200" dirty="0">
                  <a:solidFill>
                    <a:schemeClr val="tx1"/>
                  </a:solidFill>
                  <a:effectLst/>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zh-CN" altLang="zh-CN" sz="1200" kern="1200" dirty="0">
                  <a:solidFill>
                    <a:schemeClr val="tx1"/>
                  </a:solidFill>
                  <a:effectLst/>
                  <a:latin typeface="Arial" panose="020B0604020202020204" pitchFamily="34" charset="0"/>
                  <a:ea typeface="宋体" panose="02010600030101010101" pitchFamily="2" charset="-122"/>
                  <a:cs typeface="+mn-cs"/>
                </a:endParaRPr>
              </a:p>
              <a:p>
                <a:endParaRPr lang="zh-CN" altLang="en-US" dirty="0"/>
              </a:p>
            </p:txBody>
          </p:sp>
        </mc:Choice>
        <mc:Fallback xmlns="">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200" kern="1200" dirty="0">
                    <a:solidFill>
                      <a:schemeClr val="tx1"/>
                    </a:solidFill>
                    <a:effectLst/>
                    <a:latin typeface="Arial" panose="020B0604020202020204" pitchFamily="34" charset="0"/>
                    <a:ea typeface="宋体" panose="02010600030101010101" pitchFamily="2" charset="-122"/>
                    <a:cs typeface="+mn-cs"/>
                  </a:rPr>
                  <a:t>下面分别求解式（</a:t>
                </a:r>
                <a:r>
                  <a:rPr lang="en-US" altLang="zh-CN" sz="1200" kern="1200" dirty="0">
                    <a:solidFill>
                      <a:schemeClr val="tx1"/>
                    </a:solidFill>
                    <a:effectLst/>
                    <a:latin typeface="Arial" panose="020B0604020202020204" pitchFamily="34" charset="0"/>
                    <a:ea typeface="宋体" panose="02010600030101010101" pitchFamily="2" charset="-122"/>
                    <a:cs typeface="+mn-cs"/>
                  </a:rPr>
                  <a:t>3-62</a:t>
                </a:r>
                <a:r>
                  <a:rPr lang="zh-CN" altLang="zh-CN" sz="1200" kern="1200" dirty="0">
                    <a:solidFill>
                      <a:schemeClr val="tx1"/>
                    </a:solidFill>
                    <a:effectLst/>
                    <a:latin typeface="Arial" panose="020B0604020202020204" pitchFamily="34" charset="0"/>
                    <a:ea typeface="宋体" panose="02010600030101010101" pitchFamily="2" charset="-122"/>
                    <a:cs typeface="+mn-cs"/>
                  </a:rPr>
                  <a:t>）</a:t>
                </a:r>
                <a:r>
                  <a:rPr lang="en-US" altLang="zh-CN" sz="1200" kern="1200" dirty="0">
                    <a:solidFill>
                      <a:schemeClr val="tx1"/>
                    </a:solidFill>
                    <a:effectLst/>
                    <a:latin typeface="Arial" panose="020B0604020202020204" pitchFamily="34" charset="0"/>
                    <a:ea typeface="宋体" panose="02010600030101010101" pitchFamily="2" charset="-122"/>
                    <a:cs typeface="+mn-cs"/>
                  </a:rPr>
                  <a:t>-</a:t>
                </a:r>
                <a:r>
                  <a:rPr lang="zh-CN" altLang="zh-CN" sz="1200" kern="1200" dirty="0">
                    <a:solidFill>
                      <a:schemeClr val="tx1"/>
                    </a:solidFill>
                    <a:effectLst/>
                    <a:latin typeface="Arial" panose="020B0604020202020204" pitchFamily="34" charset="0"/>
                    <a:ea typeface="宋体" panose="02010600030101010101" pitchFamily="2" charset="-122"/>
                    <a:cs typeface="+mn-cs"/>
                  </a:rPr>
                  <a:t>（</a:t>
                </a:r>
                <a:r>
                  <a:rPr lang="en-US" altLang="zh-CN" sz="1200" kern="1200" dirty="0">
                    <a:solidFill>
                      <a:schemeClr val="tx1"/>
                    </a:solidFill>
                    <a:effectLst/>
                    <a:latin typeface="Arial" panose="020B0604020202020204" pitchFamily="34" charset="0"/>
                    <a:ea typeface="宋体" panose="02010600030101010101" pitchFamily="2" charset="-122"/>
                    <a:cs typeface="+mn-cs"/>
                  </a:rPr>
                  <a:t>3-64</a:t>
                </a:r>
                <a:r>
                  <a:rPr lang="zh-CN" altLang="zh-CN" sz="1200" kern="1200" dirty="0">
                    <a:solidFill>
                      <a:schemeClr val="tx1"/>
                    </a:solidFill>
                    <a:effectLst/>
                    <a:latin typeface="Arial" panose="020B0604020202020204" pitchFamily="34" charset="0"/>
                    <a:ea typeface="宋体" panose="02010600030101010101" pitchFamily="2" charset="-122"/>
                    <a:cs typeface="+mn-cs"/>
                  </a:rPr>
                  <a:t>）。将</a:t>
                </a:r>
                <a:r>
                  <a:rPr lang="zh-CN" altLang="en-US" sz="1200" i="0" kern="1200">
                    <a:solidFill>
                      <a:schemeClr val="tx1"/>
                    </a:solidFill>
                    <a:latin typeface="Arial" panose="020B0604020202020204" pitchFamily="34" charset="0"/>
                    <a:ea typeface="宋体" panose="02010600030101010101" pitchFamily="2" charset="-122"/>
                    <a:cs typeface="+mn-cs"/>
                  </a:rPr>
                  <a:t>𝛥𝑉</a:t>
                </a:r>
                <a:r>
                  <a:rPr lang="zh-CN" altLang="en-US" sz="1200" i="0" kern="1200">
                    <a:solidFill>
                      <a:schemeClr val="tx1"/>
                    </a:solidFill>
                    <a:latin typeface="Cambria Math" panose="02040503050406030204" pitchFamily="18" charset="0"/>
                    <a:ea typeface="宋体" panose="02010600030101010101" pitchFamily="2" charset="-122"/>
                    <a:cs typeface="+mn-cs"/>
                  </a:rPr>
                  <a:t>"=</a:t>
                </a:r>
                <a:r>
                  <a:rPr lang="zh-CN" altLang="en-US" sz="1200" i="0" kern="1200">
                    <a:solidFill>
                      <a:schemeClr val="tx1"/>
                    </a:solidFill>
                    <a:latin typeface="Arial" panose="020B0604020202020204" pitchFamily="34" charset="0"/>
                    <a:ea typeface="宋体" panose="02010600030101010101" pitchFamily="2" charset="-122"/>
                    <a:cs typeface="+mn-cs"/>
                  </a:rPr>
                  <a:t>" 𝑉(𝑥)−𝑉</a:t>
                </a:r>
                <a:r>
                  <a:rPr lang="zh-CN" altLang="en-US" sz="1200" i="0" kern="1200">
                    <a:solidFill>
                      <a:schemeClr val="tx1"/>
                    </a:solidFill>
                    <a:latin typeface="Cambria Math" panose="02040503050406030204" pitchFamily="18" charset="0"/>
                    <a:ea typeface="宋体" panose="02010600030101010101" pitchFamily="2" charset="-122"/>
                    <a:cs typeface="+mn-cs"/>
                  </a:rPr>
                  <a:t>"0</a:t>
                </a:r>
                <a:r>
                  <a:rPr lang="zh-CN" altLang="en-US" sz="1200" i="0" kern="1200">
                    <a:solidFill>
                      <a:schemeClr val="tx1"/>
                    </a:solidFill>
                    <a:latin typeface="Arial" panose="020B0604020202020204" pitchFamily="34" charset="0"/>
                    <a:ea typeface="宋体" panose="02010600030101010101" pitchFamily="2" charset="-122"/>
                    <a:cs typeface="+mn-cs"/>
                  </a:rPr>
                  <a:t>"</a:t>
                </a:r>
                <a:r>
                  <a:rPr lang="en-US" altLang="zh-CN" sz="1200" kern="1200" dirty="0">
                    <a:solidFill>
                      <a:schemeClr val="tx1"/>
                    </a:solidFill>
                    <a:effectLst/>
                    <a:latin typeface="Arial" panose="020B0604020202020204" pitchFamily="34" charset="0"/>
                    <a:ea typeface="宋体" panose="02010600030101010101" pitchFamily="2" charset="-122"/>
                    <a:cs typeface="+mn-cs"/>
                  </a:rPr>
                  <a:t> </a:t>
                </a:r>
                <a:r>
                  <a:rPr lang="zh-CN" altLang="zh-CN" sz="1200" kern="1200" dirty="0">
                    <a:solidFill>
                      <a:schemeClr val="tx1"/>
                    </a:solidFill>
                    <a:effectLst/>
                    <a:latin typeface="Arial" panose="020B0604020202020204" pitchFamily="34" charset="0"/>
                    <a:ea typeface="宋体" panose="02010600030101010101" pitchFamily="2" charset="-122"/>
                    <a:cs typeface="+mn-cs"/>
                  </a:rPr>
                  <a:t>代入式（</a:t>
                </a:r>
                <a:r>
                  <a:rPr lang="en-US" altLang="zh-CN" sz="1200" kern="1200" dirty="0">
                    <a:solidFill>
                      <a:schemeClr val="tx1"/>
                    </a:solidFill>
                    <a:effectLst/>
                    <a:latin typeface="Arial" panose="020B0604020202020204" pitchFamily="34" charset="0"/>
                    <a:ea typeface="宋体" panose="02010600030101010101" pitchFamily="2" charset="-122"/>
                    <a:cs typeface="+mn-cs"/>
                  </a:rPr>
                  <a:t>3-62</a:t>
                </a:r>
                <a:r>
                  <a:rPr lang="zh-CN" altLang="zh-CN" sz="1200" kern="1200" dirty="0">
                    <a:solidFill>
                      <a:schemeClr val="tx1"/>
                    </a:solidFill>
                    <a:effectLst/>
                    <a:latin typeface="Arial" panose="020B0604020202020204" pitchFamily="34" charset="0"/>
                    <a:ea typeface="宋体" panose="02010600030101010101" pitchFamily="2" charset="-122"/>
                    <a:cs typeface="+mn-cs"/>
                  </a:rPr>
                  <a:t>），可得：</a:t>
                </a:r>
                <a:endParaRPr lang="en-US" altLang="zh-CN" sz="1200" kern="1200" dirty="0">
                  <a:solidFill>
                    <a:schemeClr val="tx1"/>
                  </a:solidFill>
                  <a:effectLst/>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sz="1200" i="0" kern="1200">
                    <a:solidFill>
                      <a:schemeClr val="tx1"/>
                    </a:solidFill>
                    <a:latin typeface="Arial" panose="020B0604020202020204" pitchFamily="34" charset="0"/>
                    <a:ea typeface="宋体" panose="02010600030101010101" pitchFamily="2" charset="-122"/>
                    <a:cs typeface="+mn-cs"/>
                  </a:rPr>
                  <a:t>𝐸_𝑘^((1) )=∫128▒〖(𝜓_𝑘^0 )^∗ [𝑉(𝑥)−𝑉"0" ] 〗 </a:t>
                </a:r>
                <a:r>
                  <a:rPr lang="zh-CN" altLang="en-US" sz="1200" i="0" kern="1200">
                    <a:solidFill>
                      <a:schemeClr val="tx1"/>
                    </a:solidFill>
                    <a:latin typeface="Cambria Math" panose="02040503050406030204" pitchFamily="18" charset="0"/>
                    <a:ea typeface="宋体" panose="02010600030101010101" pitchFamily="2" charset="-122"/>
                    <a:cs typeface="+mn-cs"/>
                  </a:rPr>
                  <a:t>" </a:t>
                </a:r>
                <a:r>
                  <a:rPr lang="zh-CN" altLang="en-US" sz="1200" i="0" kern="1200">
                    <a:solidFill>
                      <a:schemeClr val="tx1"/>
                    </a:solidFill>
                    <a:latin typeface="Arial" panose="020B0604020202020204" pitchFamily="34" charset="0"/>
                    <a:ea typeface="宋体" panose="02010600030101010101" pitchFamily="2" charset="-122"/>
                    <a:cs typeface="+mn-cs"/>
                  </a:rPr>
                  <a:t>" 𝜓_𝑘^0 𝑑𝑥=∫128▒├ (𝜓_𝑘^0 )^∗ 𝑉(𝑥)  </a:t>
                </a:r>
                <a:r>
                  <a:rPr lang="zh-CN" altLang="en-US" sz="1200" i="0" kern="1200">
                    <a:solidFill>
                      <a:schemeClr val="tx1"/>
                    </a:solidFill>
                    <a:latin typeface="Cambria Math" panose="02040503050406030204" pitchFamily="18" charset="0"/>
                    <a:ea typeface="宋体" panose="02010600030101010101" pitchFamily="2" charset="-122"/>
                    <a:cs typeface="+mn-cs"/>
                  </a:rPr>
                  <a:t>" </a:t>
                </a:r>
                <a:r>
                  <a:rPr lang="zh-CN" altLang="en-US" sz="1200" i="0" kern="1200">
                    <a:solidFill>
                      <a:schemeClr val="tx1"/>
                    </a:solidFill>
                    <a:latin typeface="Arial" panose="020B0604020202020204" pitchFamily="34" charset="0"/>
                    <a:ea typeface="宋体" panose="02010600030101010101" pitchFamily="2" charset="-122"/>
                    <a:cs typeface="+mn-cs"/>
                  </a:rPr>
                  <a:t>" 𝜓_𝑘^0 𝑑𝑥−𝑉</a:t>
                </a:r>
                <a:r>
                  <a:rPr lang="zh-CN" altLang="en-US" sz="1200" i="0" kern="1200">
                    <a:solidFill>
                      <a:schemeClr val="tx1"/>
                    </a:solidFill>
                    <a:latin typeface="Cambria Math" panose="02040503050406030204" pitchFamily="18" charset="0"/>
                    <a:ea typeface="宋体" panose="02010600030101010101" pitchFamily="2" charset="-122"/>
                    <a:cs typeface="+mn-cs"/>
                  </a:rPr>
                  <a:t>"0</a:t>
                </a:r>
                <a:r>
                  <a:rPr lang="zh-CN" altLang="en-US" sz="1200" i="0" kern="1200">
                    <a:solidFill>
                      <a:schemeClr val="tx1"/>
                    </a:solidFill>
                    <a:latin typeface="Arial" panose="020B0604020202020204" pitchFamily="34" charset="0"/>
                    <a:ea typeface="宋体" panose="02010600030101010101" pitchFamily="2" charset="-122"/>
                    <a:cs typeface="+mn-cs"/>
                  </a:rPr>
                  <a:t>" ∫128▒(𝜓_𝑘^0 )^∗  𝜓_𝑘^0 𝑑𝑥=𝑉</a:t>
                </a:r>
                <a:r>
                  <a:rPr lang="zh-CN" altLang="en-US" sz="1200" i="0" kern="1200">
                    <a:solidFill>
                      <a:schemeClr val="tx1"/>
                    </a:solidFill>
                    <a:latin typeface="Cambria Math" panose="02040503050406030204" pitchFamily="18" charset="0"/>
                    <a:ea typeface="宋体" panose="02010600030101010101" pitchFamily="2" charset="-122"/>
                    <a:cs typeface="+mn-cs"/>
                  </a:rPr>
                  <a:t>"0</a:t>
                </a:r>
                <a:r>
                  <a:rPr lang="zh-CN" altLang="en-US" sz="1200" i="0" kern="1200">
                    <a:solidFill>
                      <a:schemeClr val="tx1"/>
                    </a:solidFill>
                    <a:latin typeface="Arial" panose="020B0604020202020204" pitchFamily="34" charset="0"/>
                    <a:ea typeface="宋体" panose="02010600030101010101" pitchFamily="2" charset="-122"/>
                    <a:cs typeface="+mn-cs"/>
                  </a:rPr>
                  <a:t>"−𝑉</a:t>
                </a:r>
                <a:r>
                  <a:rPr lang="zh-CN" altLang="en-US" sz="1200" i="0" kern="1200">
                    <a:solidFill>
                      <a:schemeClr val="tx1"/>
                    </a:solidFill>
                    <a:latin typeface="Cambria Math" panose="02040503050406030204" pitchFamily="18" charset="0"/>
                    <a:ea typeface="宋体" panose="02010600030101010101" pitchFamily="2" charset="-122"/>
                    <a:cs typeface="+mn-cs"/>
                  </a:rPr>
                  <a:t>"0</a:t>
                </a:r>
                <a:r>
                  <a:rPr lang="zh-CN" altLang="en-US" sz="1200" i="0" kern="1200">
                    <a:solidFill>
                      <a:schemeClr val="tx1"/>
                    </a:solidFill>
                    <a:latin typeface="Arial" panose="020B0604020202020204" pitchFamily="34" charset="0"/>
                    <a:ea typeface="宋体" panose="02010600030101010101" pitchFamily="2" charset="-122"/>
                    <a:cs typeface="+mn-cs"/>
                  </a:rPr>
                  <a:t>"=</a:t>
                </a:r>
                <a:r>
                  <a:rPr lang="zh-CN" altLang="en-US" sz="1200" i="0" kern="1200">
                    <a:solidFill>
                      <a:schemeClr val="tx1"/>
                    </a:solidFill>
                    <a:latin typeface="Cambria Math" panose="02040503050406030204" pitchFamily="18" charset="0"/>
                    <a:ea typeface="宋体" panose="02010600030101010101" pitchFamily="2" charset="-122"/>
                    <a:cs typeface="+mn-cs"/>
                  </a:rPr>
                  <a:t>"0</a:t>
                </a:r>
                <a:r>
                  <a:rPr lang="zh-CN" altLang="en-US" sz="1200" i="0" kern="1200">
                    <a:solidFill>
                      <a:schemeClr val="tx1"/>
                    </a:solidFill>
                    <a:latin typeface="Arial" panose="020B0604020202020204" pitchFamily="34" charset="0"/>
                    <a:ea typeface="宋体" panose="02010600030101010101" pitchFamily="2" charset="-122"/>
                    <a:cs typeface="+mn-cs"/>
                  </a:rPr>
                  <a:t>"</a:t>
                </a:r>
                <a:endParaRPr lang="en-US" altLang="zh-CN" sz="1200" kern="1200" dirty="0">
                  <a:solidFill>
                    <a:schemeClr val="tx1"/>
                  </a:solidFill>
                  <a:effectLst/>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zh-CN" altLang="zh-CN" sz="1200" kern="1200" dirty="0">
                  <a:solidFill>
                    <a:schemeClr val="tx1"/>
                  </a:solidFill>
                  <a:effectLst/>
                  <a:latin typeface="Arial" panose="020B0604020202020204" pitchFamily="34" charset="0"/>
                  <a:ea typeface="宋体" panose="02010600030101010101" pitchFamily="2" charset="-122"/>
                  <a:cs typeface="+mn-cs"/>
                </a:endParaRPr>
              </a:p>
              <a:p>
                <a:endParaRPr lang="zh-CN" altLang="en-US" dirty="0"/>
              </a:p>
            </p:txBody>
          </p:sp>
        </mc:Fallback>
      </mc:AlternateContent>
      <p:sp>
        <p:nvSpPr>
          <p:cNvPr id="4" name="灯片编号占位符 3"/>
          <p:cNvSpPr>
            <a:spLocks noGrp="1"/>
          </p:cNvSpPr>
          <p:nvPr>
            <p:ph type="sldNum" sz="quarter" idx="5"/>
          </p:nvPr>
        </p:nvSpPr>
        <p:spPr/>
        <p:txBody>
          <a:bodyPr/>
          <a:lstStyle/>
          <a:p>
            <a:fld id="{8AAA2DB7-8973-4964-8E83-0FC396AC9B6B}" type="slidenum">
              <a:rPr lang="en-US" altLang="zh-CN" smtClean="0"/>
              <a:t>62</a:t>
            </a:fld>
            <a:endParaRPr lang="en-US" altLang="zh-CN"/>
          </a:p>
        </p:txBody>
      </p:sp>
    </p:spTree>
    <p:extLst>
      <p:ext uri="{BB962C8B-B14F-4D97-AF65-F5344CB8AC3E}">
        <p14:creationId xmlns:p14="http://schemas.microsoft.com/office/powerpoint/2010/main" val="367973618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a:t>也就是能级的一阶修改项为</a:t>
                </a:r>
                <a:r>
                  <a:rPr lang="en-US" altLang="zh-CN" dirty="0"/>
                  <a:t>0</a:t>
                </a:r>
                <a:r>
                  <a:rPr lang="zh-CN" altLang="en-US" dirty="0"/>
                  <a:t>。</a:t>
                </a:r>
                <a14:m>
                  <m:oMath xmlns:m="http://schemas.openxmlformats.org/officeDocument/2006/math">
                    <m:sSubSup>
                      <m:sSubSupPr>
                        <m:ctrlPr>
                          <a:rPr lang="zh-CN" altLang="en-US" sz="1200" i="1" kern="1200" smtClean="0">
                            <a:solidFill>
                              <a:schemeClr val="tx1"/>
                            </a:solidFill>
                            <a:latin typeface="Cambria Math" panose="02040503050406030204" pitchFamily="18" charset="0"/>
                            <a:ea typeface="宋体" panose="02010600030101010101" pitchFamily="2" charset="-122"/>
                            <a:cs typeface="+mn-cs"/>
                          </a:rPr>
                        </m:ctrlPr>
                      </m:sSubSupPr>
                      <m:e>
                        <m:r>
                          <a:rPr lang="zh-CN" altLang="en-US" sz="1200" i="1" kern="1200">
                            <a:solidFill>
                              <a:schemeClr val="tx1"/>
                            </a:solidFill>
                            <a:latin typeface="Cambria Math" panose="02040503050406030204" pitchFamily="18" charset="0"/>
                            <a:ea typeface="宋体" panose="02010600030101010101" pitchFamily="2" charset="-122"/>
                            <a:cs typeface="+mn-cs"/>
                          </a:rPr>
                          <m:t>𝐸</m:t>
                        </m:r>
                      </m:e>
                      <m:sub>
                        <m:r>
                          <a:rPr lang="zh-CN" altLang="en-US" sz="1200" i="1" kern="1200">
                            <a:solidFill>
                              <a:schemeClr val="tx1"/>
                            </a:solidFill>
                            <a:latin typeface="Cambria Math" panose="02040503050406030204" pitchFamily="18" charset="0"/>
                            <a:ea typeface="宋体" panose="02010600030101010101" pitchFamily="2" charset="-122"/>
                            <a:cs typeface="+mn-cs"/>
                          </a:rPr>
                          <m:t>𝑘</m:t>
                        </m:r>
                      </m:sub>
                      <m:sup>
                        <m:d>
                          <m:dPr>
                            <m:ctrlPr>
                              <a:rPr lang="zh-CN" altLang="en-US" sz="1200" i="1" kern="1200">
                                <a:solidFill>
                                  <a:schemeClr val="tx1"/>
                                </a:solidFill>
                                <a:latin typeface="Cambria Math" panose="02040503050406030204" pitchFamily="18" charset="0"/>
                                <a:ea typeface="宋体" panose="02010600030101010101" pitchFamily="2" charset="-122"/>
                                <a:cs typeface="+mn-cs"/>
                              </a:rPr>
                            </m:ctrlPr>
                          </m:dPr>
                          <m:e>
                            <m:r>
                              <a:rPr lang="zh-CN" altLang="en-US" sz="1200" i="0" kern="1200">
                                <a:solidFill>
                                  <a:schemeClr val="tx1"/>
                                </a:solidFill>
                                <a:latin typeface="Cambria Math" panose="02040503050406030204" pitchFamily="18" charset="0"/>
                                <a:ea typeface="宋体" panose="02010600030101010101" pitchFamily="2" charset="-122"/>
                                <a:cs typeface="+mn-cs"/>
                              </a:rPr>
                              <m:t>1</m:t>
                            </m:r>
                          </m:e>
                        </m:d>
                      </m:sup>
                    </m:sSubSup>
                    <m:r>
                      <a:rPr lang="zh-CN" altLang="en-US" sz="1200" i="0" kern="1200">
                        <a:solidFill>
                          <a:schemeClr val="tx1"/>
                        </a:solidFill>
                        <a:latin typeface="Cambria Math" panose="02040503050406030204" pitchFamily="18" charset="0"/>
                        <a:ea typeface="宋体" panose="02010600030101010101" pitchFamily="2" charset="-122"/>
                        <a:cs typeface="+mn-cs"/>
                      </a:rPr>
                      <m:t>=</m:t>
                    </m:r>
                    <m:r>
                      <a:rPr lang="en-US" altLang="zh-CN" sz="1200" b="0" i="0" kern="1200" smtClean="0">
                        <a:solidFill>
                          <a:schemeClr val="tx1"/>
                        </a:solidFill>
                        <a:latin typeface="Cambria Math" panose="02040503050406030204" pitchFamily="18" charset="0"/>
                        <a:ea typeface="宋体" panose="02010600030101010101" pitchFamily="2" charset="-122"/>
                        <a:cs typeface="+mn-cs"/>
                      </a:rPr>
                      <m:t>0</m:t>
                    </m:r>
                  </m:oMath>
                </a14:m>
                <a:endParaRPr lang="en-US" altLang="zh-CN" sz="1200" kern="1200" dirty="0">
                  <a:solidFill>
                    <a:schemeClr val="tx1"/>
                  </a:solidFill>
                  <a:effectLst/>
                  <a:latin typeface="Arial" panose="020B0604020202020204" pitchFamily="34" charset="0"/>
                  <a:ea typeface="宋体" panose="02010600030101010101" pitchFamily="2" charset="-122"/>
                  <a:cs typeface="+mn-cs"/>
                </a:endParaRPr>
              </a:p>
              <a:p>
                <a:endParaRPr lang="zh-CN" altLang="en-US" dirty="0"/>
              </a:p>
            </p:txBody>
          </p:sp>
        </mc:Choice>
        <mc:Fallback xmlns="">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a:t>也就是能级的一阶修改项为</a:t>
                </a:r>
                <a:r>
                  <a:rPr lang="en-US" altLang="zh-CN" dirty="0"/>
                  <a:t>0</a:t>
                </a:r>
                <a:r>
                  <a:rPr lang="zh-CN" altLang="en-US" dirty="0"/>
                  <a:t>。</a:t>
                </a:r>
                <a:r>
                  <a:rPr lang="zh-CN" altLang="en-US" sz="1200" i="0" kern="1200">
                    <a:solidFill>
                      <a:schemeClr val="tx1"/>
                    </a:solidFill>
                    <a:latin typeface="Cambria Math" panose="02040503050406030204" pitchFamily="18" charset="0"/>
                    <a:ea typeface="宋体" panose="02010600030101010101" pitchFamily="2" charset="-122"/>
                    <a:cs typeface="+mn-cs"/>
                  </a:rPr>
                  <a:t>𝐸_𝑘^((1) )=</a:t>
                </a:r>
                <a:r>
                  <a:rPr lang="en-US" altLang="zh-CN" sz="1200" b="0" i="0" kern="1200">
                    <a:solidFill>
                      <a:schemeClr val="tx1"/>
                    </a:solidFill>
                    <a:latin typeface="Cambria Math" panose="02040503050406030204" pitchFamily="18" charset="0"/>
                    <a:ea typeface="宋体" panose="02010600030101010101" pitchFamily="2" charset="-122"/>
                    <a:cs typeface="+mn-cs"/>
                  </a:rPr>
                  <a:t>0</a:t>
                </a:r>
                <a:endParaRPr lang="en-US" altLang="zh-CN" sz="1200" kern="1200" dirty="0">
                  <a:solidFill>
                    <a:schemeClr val="tx1"/>
                  </a:solidFill>
                  <a:effectLst/>
                  <a:latin typeface="Arial" panose="020B0604020202020204" pitchFamily="34" charset="0"/>
                  <a:ea typeface="宋体" panose="02010600030101010101" pitchFamily="2" charset="-122"/>
                  <a:cs typeface="+mn-cs"/>
                </a:endParaRPr>
              </a:p>
              <a:p>
                <a:endParaRPr lang="zh-CN" altLang="en-US" dirty="0"/>
              </a:p>
            </p:txBody>
          </p:sp>
        </mc:Fallback>
      </mc:AlternateContent>
      <p:sp>
        <p:nvSpPr>
          <p:cNvPr id="4" name="灯片编号占位符 3"/>
          <p:cNvSpPr>
            <a:spLocks noGrp="1"/>
          </p:cNvSpPr>
          <p:nvPr>
            <p:ph type="sldNum" sz="quarter" idx="5"/>
          </p:nvPr>
        </p:nvSpPr>
        <p:spPr/>
        <p:txBody>
          <a:bodyPr/>
          <a:lstStyle/>
          <a:p>
            <a:fld id="{8AAA2DB7-8973-4964-8E83-0FC396AC9B6B}" type="slidenum">
              <a:rPr lang="en-US" altLang="zh-CN" smtClean="0"/>
              <a:t>63</a:t>
            </a:fld>
            <a:endParaRPr lang="en-US" altLang="zh-CN"/>
          </a:p>
        </p:txBody>
      </p:sp>
    </p:spTree>
    <p:extLst>
      <p:ext uri="{BB962C8B-B14F-4D97-AF65-F5344CB8AC3E}">
        <p14:creationId xmlns:p14="http://schemas.microsoft.com/office/powerpoint/2010/main" val="291929540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200" kern="1200" dirty="0">
                    <a:solidFill>
                      <a:schemeClr val="tx1"/>
                    </a:solidFill>
                    <a:effectLst/>
                    <a:latin typeface="Arial" panose="020B0604020202020204" pitchFamily="34" charset="0"/>
                    <a:ea typeface="宋体" panose="02010600030101010101" pitchFamily="2" charset="-122"/>
                    <a:cs typeface="+mn-cs"/>
                  </a:rPr>
                  <a:t>将微扰项</a:t>
                </a:r>
                <a14:m>
                  <m:oMath xmlns:m="http://schemas.openxmlformats.org/officeDocument/2006/math">
                    <m:r>
                      <a:rPr lang="zh-CN" altLang="en-US" sz="1200" i="1" kern="1200" smtClean="0">
                        <a:solidFill>
                          <a:schemeClr val="tx1"/>
                        </a:solidFill>
                        <a:latin typeface="Cambria Math" panose="02040503050406030204" pitchFamily="18" charset="0"/>
                        <a:ea typeface="宋体" panose="02010600030101010101" pitchFamily="2" charset="-122"/>
                        <a:cs typeface="+mn-cs"/>
                      </a:rPr>
                      <m:t>𝛥</m:t>
                    </m:r>
                    <m:r>
                      <a:rPr lang="zh-CN" altLang="en-US" sz="1200" i="1" kern="1200" smtClean="0">
                        <a:solidFill>
                          <a:schemeClr val="tx1"/>
                        </a:solidFill>
                        <a:latin typeface="Cambria Math" panose="02040503050406030204" pitchFamily="18" charset="0"/>
                        <a:ea typeface="宋体" panose="02010600030101010101" pitchFamily="2" charset="-122"/>
                        <a:cs typeface="+mn-cs"/>
                      </a:rPr>
                      <m:t>𝑉</m:t>
                    </m:r>
                  </m:oMath>
                </a14:m>
                <a:r>
                  <a:rPr lang="zh-CN" altLang="zh-CN" sz="1200" kern="1200" dirty="0">
                    <a:solidFill>
                      <a:schemeClr val="tx1"/>
                    </a:solidFill>
                    <a:effectLst/>
                    <a:latin typeface="Arial" panose="020B0604020202020204" pitchFamily="34" charset="0"/>
                    <a:ea typeface="宋体" panose="02010600030101010101" pitchFamily="2" charset="-122"/>
                    <a:cs typeface="+mn-cs"/>
                  </a:rPr>
                  <a:t>展开：</a:t>
                </a:r>
                <a:endParaRPr lang="en-US" altLang="zh-CN" sz="1200" kern="1200" dirty="0">
                  <a:solidFill>
                    <a:schemeClr val="tx1"/>
                  </a:solidFill>
                  <a:effectLst/>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lang="zh-CN" altLang="en-US" sz="1200" i="1" kern="1200" smtClean="0">
                          <a:solidFill>
                            <a:schemeClr val="tx1"/>
                          </a:solidFill>
                          <a:latin typeface="Cambria Math" panose="02040503050406030204" pitchFamily="18" charset="0"/>
                          <a:ea typeface="宋体" panose="02010600030101010101" pitchFamily="2" charset="-122"/>
                          <a:cs typeface="+mn-cs"/>
                        </a:rPr>
                        <m:t>𝛥</m:t>
                      </m:r>
                      <m:r>
                        <a:rPr lang="zh-CN" altLang="en-US" sz="1200" i="1" kern="1200" smtClean="0">
                          <a:solidFill>
                            <a:schemeClr val="tx1"/>
                          </a:solidFill>
                          <a:latin typeface="Cambria Math" panose="02040503050406030204" pitchFamily="18" charset="0"/>
                          <a:ea typeface="宋体" panose="02010600030101010101" pitchFamily="2" charset="-122"/>
                          <a:cs typeface="+mn-cs"/>
                        </a:rPr>
                        <m:t>𝑉</m:t>
                      </m:r>
                      <m:r>
                        <a:rPr lang="zh-CN" altLang="en-US" sz="1200" i="0" kern="1200">
                          <a:solidFill>
                            <a:schemeClr val="tx1"/>
                          </a:solidFill>
                          <a:latin typeface="Cambria Math" panose="02040503050406030204" pitchFamily="18" charset="0"/>
                          <a:ea typeface="宋体" panose="02010600030101010101" pitchFamily="2" charset="-122"/>
                          <a:cs typeface="+mn-cs"/>
                        </a:rPr>
                        <m:t>=</m:t>
                      </m:r>
                      <m:nary>
                        <m:naryPr>
                          <m:chr m:val="∑"/>
                          <m:limLoc m:val="undOvr"/>
                          <m:grow m:val="on"/>
                          <m:supHide m:val="on"/>
                          <m:ctrlPr>
                            <a:rPr lang="zh-CN" altLang="en-US" sz="1200" i="1" kern="1200">
                              <a:solidFill>
                                <a:schemeClr val="tx1"/>
                              </a:solidFill>
                              <a:latin typeface="Cambria Math" panose="02040503050406030204" pitchFamily="18" charset="0"/>
                              <a:ea typeface="宋体" panose="02010600030101010101" pitchFamily="2" charset="-122"/>
                              <a:cs typeface="+mn-cs"/>
                            </a:rPr>
                          </m:ctrlPr>
                        </m:naryPr>
                        <m:sub>
                          <m:r>
                            <a:rPr lang="zh-CN" altLang="en-US" sz="1200" i="1" kern="1200">
                              <a:solidFill>
                                <a:schemeClr val="tx1"/>
                              </a:solidFill>
                              <a:latin typeface="Cambria Math" panose="02040503050406030204" pitchFamily="18" charset="0"/>
                              <a:ea typeface="宋体" panose="02010600030101010101" pitchFamily="2" charset="-122"/>
                              <a:cs typeface="+mn-cs"/>
                            </a:rPr>
                            <m:t>𝑛</m:t>
                          </m:r>
                        </m:sub>
                        <m:sup/>
                        <m:e>
                          <m:r>
                            <a:rPr lang="zh-CN" altLang="en-US" sz="1200" i="0" kern="1200">
                              <a:solidFill>
                                <a:schemeClr val="tx1"/>
                              </a:solidFill>
                              <a:latin typeface="Cambria Math" panose="02040503050406030204" pitchFamily="18" charset="0"/>
                              <a:ea typeface="宋体" panose="02010600030101010101" pitchFamily="2" charset="-122"/>
                              <a:cs typeface="+mn-cs"/>
                            </a:rPr>
                            <m:t>′</m:t>
                          </m:r>
                          <m:sSub>
                            <m:sSubPr>
                              <m:ctrlPr>
                                <a:rPr lang="zh-CN" altLang="en-US" sz="1200" i="1" kern="1200">
                                  <a:solidFill>
                                    <a:schemeClr val="tx1"/>
                                  </a:solidFill>
                                  <a:latin typeface="Cambria Math" panose="02040503050406030204" pitchFamily="18" charset="0"/>
                                  <a:ea typeface="宋体" panose="02010600030101010101" pitchFamily="2" charset="-122"/>
                                  <a:cs typeface="+mn-cs"/>
                                </a:rPr>
                              </m:ctrlPr>
                            </m:sSubPr>
                            <m:e>
                              <m:r>
                                <a:rPr lang="zh-CN" altLang="en-US" sz="1200" i="1" kern="1200">
                                  <a:solidFill>
                                    <a:schemeClr val="tx1"/>
                                  </a:solidFill>
                                  <a:latin typeface="Cambria Math" panose="02040503050406030204" pitchFamily="18" charset="0"/>
                                  <a:ea typeface="宋体" panose="02010600030101010101" pitchFamily="2" charset="-122"/>
                                  <a:cs typeface="+mn-cs"/>
                                </a:rPr>
                                <m:t>𝑉</m:t>
                              </m:r>
                            </m:e>
                            <m:sub>
                              <m:r>
                                <a:rPr lang="zh-CN" altLang="en-US" sz="1200" i="1" kern="1200">
                                  <a:solidFill>
                                    <a:schemeClr val="tx1"/>
                                  </a:solidFill>
                                  <a:latin typeface="Cambria Math" panose="02040503050406030204" pitchFamily="18" charset="0"/>
                                  <a:ea typeface="宋体" panose="02010600030101010101" pitchFamily="2" charset="-122"/>
                                  <a:cs typeface="+mn-cs"/>
                                </a:rPr>
                                <m:t>𝑛</m:t>
                              </m:r>
                            </m:sub>
                          </m:sSub>
                          <m:r>
                            <a:rPr lang="zh-CN" altLang="en-US" sz="1200" i="1" kern="1200">
                              <a:solidFill>
                                <a:schemeClr val="tx1"/>
                              </a:solidFill>
                              <a:latin typeface="Cambria Math" panose="02040503050406030204" pitchFamily="18" charset="0"/>
                              <a:ea typeface="宋体" panose="02010600030101010101" pitchFamily="2" charset="-122"/>
                              <a:cs typeface="+mn-cs"/>
                            </a:rPr>
                            <m:t>𝑒𝑥𝑝</m:t>
                          </m:r>
                          <m:d>
                            <m:dPr>
                              <m:begChr m:val="["/>
                              <m:endChr m:val="]"/>
                              <m:ctrlPr>
                                <a:rPr lang="zh-CN" altLang="en-US" sz="1200" i="1" kern="1200">
                                  <a:solidFill>
                                    <a:schemeClr val="tx1"/>
                                  </a:solidFill>
                                  <a:latin typeface="Cambria Math" panose="02040503050406030204" pitchFamily="18" charset="0"/>
                                  <a:ea typeface="宋体" panose="02010600030101010101" pitchFamily="2" charset="-122"/>
                                  <a:cs typeface="+mn-cs"/>
                                </a:rPr>
                              </m:ctrlPr>
                            </m:dPr>
                            <m:e>
                              <m:r>
                                <a:rPr lang="zh-CN" altLang="en-US" sz="1200" i="1" kern="1200">
                                  <a:solidFill>
                                    <a:schemeClr val="tx1"/>
                                  </a:solidFill>
                                  <a:latin typeface="Cambria Math" panose="02040503050406030204" pitchFamily="18" charset="0"/>
                                  <a:ea typeface="宋体" panose="02010600030101010101" pitchFamily="2" charset="-122"/>
                                  <a:cs typeface="+mn-cs"/>
                                </a:rPr>
                                <m:t>𝑖</m:t>
                              </m:r>
                              <m:f>
                                <m:fPr>
                                  <m:ctrlPr>
                                    <a:rPr lang="zh-CN" altLang="en-US" sz="1200" i="1" kern="1200">
                                      <a:solidFill>
                                        <a:schemeClr val="tx1"/>
                                      </a:solidFill>
                                      <a:latin typeface="Cambria Math" panose="02040503050406030204" pitchFamily="18" charset="0"/>
                                      <a:ea typeface="宋体" panose="02010600030101010101" pitchFamily="2" charset="-122"/>
                                      <a:cs typeface="+mn-cs"/>
                                    </a:rPr>
                                  </m:ctrlPr>
                                </m:fPr>
                                <m:num>
                                  <m:r>
                                    <a:rPr lang="zh-CN" altLang="en-US" sz="1200" i="0" kern="1200">
                                      <a:solidFill>
                                        <a:schemeClr val="tx1"/>
                                      </a:solidFill>
                                      <a:latin typeface="Cambria Math" panose="02040503050406030204" pitchFamily="18" charset="0"/>
                                      <a:ea typeface="宋体" panose="02010600030101010101" pitchFamily="2" charset="-122"/>
                                      <a:cs typeface="+mn-cs"/>
                                    </a:rPr>
                                    <m:t>2</m:t>
                                  </m:r>
                                  <m:r>
                                    <a:rPr lang="zh-CN" altLang="en-US" sz="1200" i="1" kern="1200">
                                      <a:solidFill>
                                        <a:schemeClr val="tx1"/>
                                      </a:solidFill>
                                      <a:latin typeface="Cambria Math" panose="02040503050406030204" pitchFamily="18" charset="0"/>
                                      <a:ea typeface="宋体" panose="02010600030101010101" pitchFamily="2" charset="-122"/>
                                      <a:cs typeface="+mn-cs"/>
                                    </a:rPr>
                                    <m:t>𝜋</m:t>
                                  </m:r>
                                </m:num>
                                <m:den>
                                  <m:r>
                                    <a:rPr lang="zh-CN" altLang="en-US" sz="1200" i="1" kern="1200">
                                      <a:solidFill>
                                        <a:schemeClr val="tx1"/>
                                      </a:solidFill>
                                      <a:latin typeface="Cambria Math" panose="02040503050406030204" pitchFamily="18" charset="0"/>
                                      <a:ea typeface="宋体" panose="02010600030101010101" pitchFamily="2" charset="-122"/>
                                      <a:cs typeface="+mn-cs"/>
                                    </a:rPr>
                                    <m:t>𝑎</m:t>
                                  </m:r>
                                </m:den>
                              </m:f>
                              <m:r>
                                <a:rPr lang="zh-CN" altLang="en-US" sz="1200" i="1" kern="1200">
                                  <a:solidFill>
                                    <a:schemeClr val="tx1"/>
                                  </a:solidFill>
                                  <a:latin typeface="Cambria Math" panose="02040503050406030204" pitchFamily="18" charset="0"/>
                                  <a:ea typeface="宋体" panose="02010600030101010101" pitchFamily="2" charset="-122"/>
                                  <a:cs typeface="+mn-cs"/>
                                </a:rPr>
                                <m:t>𝑛𝑥</m:t>
                              </m:r>
                            </m:e>
                          </m:d>
                        </m:e>
                      </m:nary>
                    </m:oMath>
                  </m:oMathPara>
                </a14:m>
                <a:endParaRPr lang="en-US" altLang="zh-CN" sz="1200" kern="1200" dirty="0">
                  <a:solidFill>
                    <a:schemeClr val="tx1"/>
                  </a:solidFill>
                  <a:effectLst/>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200" kern="1200" dirty="0">
                    <a:solidFill>
                      <a:schemeClr val="tx1"/>
                    </a:solidFill>
                    <a:effectLst/>
                    <a:latin typeface="Arial" panose="020B0604020202020204" pitchFamily="34" charset="0"/>
                    <a:ea typeface="宋体" panose="02010600030101010101" pitchFamily="2" charset="-122"/>
                    <a:cs typeface="+mn-cs"/>
                  </a:rPr>
                  <a:t>代入能级的二级修正式，有：</a:t>
                </a: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m>
                        <m:mPr>
                          <m:plcHide m:val="on"/>
                          <m:mcs>
                            <m:mc>
                              <m:mcPr>
                                <m:count m:val="1"/>
                                <m:mcJc m:val="center"/>
                              </m:mcPr>
                            </m:mc>
                          </m:mcs>
                          <m:ctrlPr>
                            <a:rPr lang="zh-CN" altLang="en-US" sz="1200" i="1" kern="1200" smtClean="0">
                              <a:solidFill>
                                <a:schemeClr val="tx1"/>
                              </a:solidFill>
                              <a:latin typeface="Cambria Math" panose="02040503050406030204" pitchFamily="18" charset="0"/>
                              <a:ea typeface="宋体" panose="02010600030101010101" pitchFamily="2" charset="-122"/>
                              <a:cs typeface="+mn-cs"/>
                            </a:rPr>
                          </m:ctrlPr>
                        </m:mPr>
                        <m:mr>
                          <m:e>
                            <m:d>
                              <m:dPr>
                                <m:begChr m:val="〈"/>
                                <m:endChr m:val="〉"/>
                                <m:ctrlPr>
                                  <a:rPr lang="zh-CN" altLang="en-US" sz="1200" i="1" kern="1200">
                                    <a:solidFill>
                                      <a:schemeClr val="tx1"/>
                                    </a:solidFill>
                                    <a:latin typeface="Cambria Math" panose="02040503050406030204" pitchFamily="18" charset="0"/>
                                    <a:ea typeface="宋体" panose="02010600030101010101" pitchFamily="2" charset="-122"/>
                                    <a:cs typeface="+mn-cs"/>
                                  </a:rPr>
                                </m:ctrlPr>
                              </m:dPr>
                              <m:e>
                                <m:r>
                                  <a:rPr lang="zh-CN" altLang="en-US" sz="1200" i="1" kern="1200">
                                    <a:solidFill>
                                      <a:schemeClr val="tx1"/>
                                    </a:solidFill>
                                    <a:latin typeface="Cambria Math" panose="02040503050406030204" pitchFamily="18" charset="0"/>
                                    <a:ea typeface="宋体" panose="02010600030101010101" pitchFamily="2" charset="-122"/>
                                    <a:cs typeface="+mn-cs"/>
                                  </a:rPr>
                                  <m:t>𝑘</m:t>
                                </m:r>
                                <m:r>
                                  <a:rPr lang="zh-CN" altLang="en-US" sz="1200" i="0" kern="1200">
                                    <a:solidFill>
                                      <a:schemeClr val="tx1"/>
                                    </a:solidFill>
                                    <a:latin typeface="Cambria Math" panose="02040503050406030204" pitchFamily="18" charset="0"/>
                                    <a:ea typeface="宋体" panose="02010600030101010101" pitchFamily="2" charset="-122"/>
                                    <a:cs typeface="+mn-cs"/>
                                  </a:rPr>
                                  <m:t>′|</m:t>
                                </m:r>
                                <m:r>
                                  <a:rPr lang="zh-CN" altLang="en-US" sz="1200" i="1" kern="1200">
                                    <a:solidFill>
                                      <a:schemeClr val="tx1"/>
                                    </a:solidFill>
                                    <a:latin typeface="Cambria Math" panose="02040503050406030204" pitchFamily="18" charset="0"/>
                                    <a:ea typeface="宋体" panose="02010600030101010101" pitchFamily="2" charset="-122"/>
                                    <a:cs typeface="+mn-cs"/>
                                  </a:rPr>
                                  <m:t>𝛥</m:t>
                                </m:r>
                                <m:r>
                                  <a:rPr lang="zh-CN" altLang="en-US" sz="1200" i="1" kern="1200">
                                    <a:solidFill>
                                      <a:schemeClr val="tx1"/>
                                    </a:solidFill>
                                    <a:latin typeface="Cambria Math" panose="02040503050406030204" pitchFamily="18" charset="0"/>
                                    <a:ea typeface="宋体" panose="02010600030101010101" pitchFamily="2" charset="-122"/>
                                    <a:cs typeface="+mn-cs"/>
                                  </a:rPr>
                                  <m:t>𝑉</m:t>
                                </m:r>
                                <m:r>
                                  <a:rPr lang="zh-CN" altLang="en-US" sz="1200" i="0" kern="1200">
                                    <a:solidFill>
                                      <a:schemeClr val="tx1"/>
                                    </a:solidFill>
                                    <a:latin typeface="Cambria Math" panose="02040503050406030204" pitchFamily="18" charset="0"/>
                                    <a:ea typeface="宋体" panose="02010600030101010101" pitchFamily="2" charset="-122"/>
                                    <a:cs typeface="+mn-cs"/>
                                  </a:rPr>
                                  <m:t>|</m:t>
                                </m:r>
                                <m:r>
                                  <a:rPr lang="zh-CN" altLang="en-US" sz="1200" i="1" kern="1200">
                                    <a:solidFill>
                                      <a:schemeClr val="tx1"/>
                                    </a:solidFill>
                                    <a:latin typeface="Cambria Math" panose="02040503050406030204" pitchFamily="18" charset="0"/>
                                    <a:ea typeface="宋体" panose="02010600030101010101" pitchFamily="2" charset="-122"/>
                                    <a:cs typeface="+mn-cs"/>
                                  </a:rPr>
                                  <m:t>𝑘</m:t>
                                </m:r>
                              </m:e>
                            </m:d>
                            <m:r>
                              <a:rPr lang="zh-CN" altLang="en-US" sz="1200" i="0" kern="1200">
                                <a:solidFill>
                                  <a:schemeClr val="tx1"/>
                                </a:solidFill>
                                <a:latin typeface="Cambria Math" panose="02040503050406030204" pitchFamily="18" charset="0"/>
                                <a:ea typeface="宋体" panose="02010600030101010101" pitchFamily="2" charset="-122"/>
                                <a:cs typeface="+mn-cs"/>
                              </a:rPr>
                              <m:t>=</m:t>
                            </m:r>
                            <m:f>
                              <m:fPr>
                                <m:ctrlPr>
                                  <a:rPr lang="zh-CN" altLang="en-US" sz="1200" i="1" kern="1200">
                                    <a:solidFill>
                                      <a:schemeClr val="tx1"/>
                                    </a:solidFill>
                                    <a:latin typeface="Cambria Math" panose="02040503050406030204" pitchFamily="18" charset="0"/>
                                    <a:ea typeface="宋体" panose="02010600030101010101" pitchFamily="2" charset="-122"/>
                                    <a:cs typeface="+mn-cs"/>
                                  </a:rPr>
                                </m:ctrlPr>
                              </m:fPr>
                              <m:num>
                                <m:r>
                                  <m:rPr>
                                    <m:nor/>
                                  </m:rPr>
                                  <a:rPr lang="zh-CN" altLang="en-US" sz="1200" i="1" kern="1200">
                                    <a:solidFill>
                                      <a:schemeClr val="tx1"/>
                                    </a:solidFill>
                                    <a:latin typeface="Arial" panose="020B0604020202020204" pitchFamily="34" charset="0"/>
                                    <a:ea typeface="宋体" panose="02010600030101010101" pitchFamily="2" charset="-122"/>
                                    <a:cs typeface="+mn-cs"/>
                                  </a:rPr>
                                  <m:t>1</m:t>
                                </m:r>
                              </m:num>
                              <m:den>
                                <m:r>
                                  <a:rPr lang="zh-CN" altLang="en-US" sz="1200" i="1" kern="1200">
                                    <a:solidFill>
                                      <a:schemeClr val="tx1"/>
                                    </a:solidFill>
                                    <a:latin typeface="Cambria Math" panose="02040503050406030204" pitchFamily="18" charset="0"/>
                                    <a:ea typeface="宋体" panose="02010600030101010101" pitchFamily="2" charset="-122"/>
                                    <a:cs typeface="+mn-cs"/>
                                  </a:rPr>
                                  <m:t>𝑁𝑎</m:t>
                                </m:r>
                              </m:den>
                            </m:f>
                            <m:nary>
                              <m:naryPr>
                                <m:limLoc m:val="subSup"/>
                                <m:grow m:val="on"/>
                                <m:ctrlPr>
                                  <a:rPr lang="zh-CN" altLang="en-US" sz="1200" i="1" kern="1200">
                                    <a:solidFill>
                                      <a:schemeClr val="tx1"/>
                                    </a:solidFill>
                                    <a:latin typeface="Cambria Math" panose="02040503050406030204" pitchFamily="18" charset="0"/>
                                    <a:ea typeface="宋体" panose="02010600030101010101" pitchFamily="2" charset="-122"/>
                                    <a:cs typeface="+mn-cs"/>
                                  </a:rPr>
                                </m:ctrlPr>
                              </m:naryPr>
                              <m:sub>
                                <m:r>
                                  <a:rPr lang="zh-CN" altLang="en-US" sz="1200" i="0" kern="1200">
                                    <a:solidFill>
                                      <a:schemeClr val="tx1"/>
                                    </a:solidFill>
                                    <a:latin typeface="Cambria Math" panose="02040503050406030204" pitchFamily="18" charset="0"/>
                                    <a:ea typeface="宋体" panose="02010600030101010101" pitchFamily="2" charset="-122"/>
                                    <a:cs typeface="+mn-cs"/>
                                  </a:rPr>
                                  <m:t>0</m:t>
                                </m:r>
                              </m:sub>
                              <m:sup>
                                <m:r>
                                  <a:rPr lang="zh-CN" altLang="en-US" sz="1200" i="1" kern="1200">
                                    <a:solidFill>
                                      <a:schemeClr val="tx1"/>
                                    </a:solidFill>
                                    <a:latin typeface="Cambria Math" panose="02040503050406030204" pitchFamily="18" charset="0"/>
                                    <a:ea typeface="宋体" panose="02010600030101010101" pitchFamily="2" charset="-122"/>
                                    <a:cs typeface="+mn-cs"/>
                                  </a:rPr>
                                  <m:t>𝑁𝑎</m:t>
                                </m:r>
                              </m:sup>
                              <m:e>
                                <m:r>
                                  <a:rPr lang="zh-CN" altLang="en-US" sz="1200" i="1" kern="1200">
                                    <a:solidFill>
                                      <a:schemeClr val="tx1"/>
                                    </a:solidFill>
                                    <a:latin typeface="Cambria Math" panose="02040503050406030204" pitchFamily="18" charset="0"/>
                                    <a:ea typeface="宋体" panose="02010600030101010101" pitchFamily="2" charset="-122"/>
                                    <a:cs typeface="+mn-cs"/>
                                  </a:rPr>
                                  <m:t>𝑒𝑥𝑝</m:t>
                                </m:r>
                              </m:e>
                            </m:nary>
                            <m:r>
                              <a:rPr lang="zh-CN" altLang="en-US" sz="1200" i="0" kern="1200">
                                <a:solidFill>
                                  <a:schemeClr val="tx1"/>
                                </a:solidFill>
                                <a:latin typeface="Cambria Math" panose="02040503050406030204" pitchFamily="18" charset="0"/>
                                <a:ea typeface="宋体" panose="02010600030101010101" pitchFamily="2" charset="-122"/>
                                <a:cs typeface="+mn-cs"/>
                              </a:rPr>
                              <m:t>(−</m:t>
                            </m:r>
                            <m:r>
                              <a:rPr lang="zh-CN" altLang="en-US" sz="1200" i="1" kern="1200">
                                <a:solidFill>
                                  <a:schemeClr val="tx1"/>
                                </a:solidFill>
                                <a:latin typeface="Cambria Math" panose="02040503050406030204" pitchFamily="18" charset="0"/>
                                <a:ea typeface="宋体" panose="02010600030101010101" pitchFamily="2" charset="-122"/>
                                <a:cs typeface="+mn-cs"/>
                              </a:rPr>
                              <m:t>𝑖𝑘</m:t>
                            </m:r>
                            <m:r>
                              <a:rPr lang="zh-CN" altLang="en-US" sz="1200" i="0" kern="1200">
                                <a:solidFill>
                                  <a:schemeClr val="tx1"/>
                                </a:solidFill>
                                <a:latin typeface="Cambria Math" panose="02040503050406030204" pitchFamily="18" charset="0"/>
                                <a:ea typeface="宋体" panose="02010600030101010101" pitchFamily="2" charset="-122"/>
                                <a:cs typeface="+mn-cs"/>
                              </a:rPr>
                              <m:t>′</m:t>
                            </m:r>
                            <m:r>
                              <a:rPr lang="zh-CN" altLang="en-US" sz="1200" i="1" kern="1200">
                                <a:solidFill>
                                  <a:schemeClr val="tx1"/>
                                </a:solidFill>
                                <a:latin typeface="Cambria Math" panose="02040503050406030204" pitchFamily="18" charset="0"/>
                                <a:ea typeface="宋体" panose="02010600030101010101" pitchFamily="2" charset="-122"/>
                                <a:cs typeface="+mn-cs"/>
                              </a:rPr>
                              <m:t>𝑥</m:t>
                            </m:r>
                            <m:r>
                              <a:rPr lang="zh-CN" altLang="en-US" sz="1200" i="0" kern="1200">
                                <a:solidFill>
                                  <a:schemeClr val="tx1"/>
                                </a:solidFill>
                                <a:latin typeface="Cambria Math" panose="02040503050406030204" pitchFamily="18" charset="0"/>
                                <a:ea typeface="宋体" panose="02010600030101010101" pitchFamily="2" charset="-122"/>
                                <a:cs typeface="+mn-cs"/>
                              </a:rPr>
                              <m:t>)</m:t>
                            </m:r>
                            <m:r>
                              <a:rPr lang="zh-CN" altLang="en-US" sz="1200" i="1" kern="1200">
                                <a:solidFill>
                                  <a:schemeClr val="tx1"/>
                                </a:solidFill>
                                <a:latin typeface="Cambria Math" panose="02040503050406030204" pitchFamily="18" charset="0"/>
                                <a:ea typeface="宋体" panose="02010600030101010101" pitchFamily="2" charset="-122"/>
                                <a:cs typeface="+mn-cs"/>
                              </a:rPr>
                              <m:t>𝛥</m:t>
                            </m:r>
                            <m:r>
                              <a:rPr lang="zh-CN" altLang="en-US" sz="1200" i="1" kern="1200">
                                <a:solidFill>
                                  <a:schemeClr val="tx1"/>
                                </a:solidFill>
                                <a:latin typeface="Cambria Math" panose="02040503050406030204" pitchFamily="18" charset="0"/>
                                <a:ea typeface="宋体" panose="02010600030101010101" pitchFamily="2" charset="-122"/>
                                <a:cs typeface="+mn-cs"/>
                              </a:rPr>
                              <m:t>𝑉𝑒𝑥𝑝</m:t>
                            </m:r>
                            <m:r>
                              <a:rPr lang="zh-CN" altLang="en-US" sz="1200" i="0" kern="1200">
                                <a:solidFill>
                                  <a:schemeClr val="tx1"/>
                                </a:solidFill>
                                <a:latin typeface="Cambria Math" panose="02040503050406030204" pitchFamily="18" charset="0"/>
                                <a:ea typeface="宋体" panose="02010600030101010101" pitchFamily="2" charset="-122"/>
                                <a:cs typeface="+mn-cs"/>
                              </a:rPr>
                              <m:t>(</m:t>
                            </m:r>
                            <m:r>
                              <a:rPr lang="zh-CN" altLang="en-US" sz="1200" i="1" kern="1200">
                                <a:solidFill>
                                  <a:schemeClr val="tx1"/>
                                </a:solidFill>
                                <a:latin typeface="Cambria Math" panose="02040503050406030204" pitchFamily="18" charset="0"/>
                                <a:ea typeface="宋体" panose="02010600030101010101" pitchFamily="2" charset="-122"/>
                                <a:cs typeface="+mn-cs"/>
                              </a:rPr>
                              <m:t>𝑖𝑘𝑥</m:t>
                            </m:r>
                            <m:r>
                              <a:rPr lang="zh-CN" altLang="en-US" sz="1200" i="0" kern="1200">
                                <a:solidFill>
                                  <a:schemeClr val="tx1"/>
                                </a:solidFill>
                                <a:latin typeface="Cambria Math" panose="02040503050406030204" pitchFamily="18" charset="0"/>
                                <a:ea typeface="宋体" panose="02010600030101010101" pitchFamily="2" charset="-122"/>
                                <a:cs typeface="+mn-cs"/>
                              </a:rPr>
                              <m:t>)</m:t>
                            </m:r>
                            <m:r>
                              <a:rPr lang="zh-CN" altLang="en-US" sz="1200" i="1" kern="1200">
                                <a:solidFill>
                                  <a:schemeClr val="tx1"/>
                                </a:solidFill>
                                <a:latin typeface="Cambria Math" panose="02040503050406030204" pitchFamily="18" charset="0"/>
                                <a:ea typeface="宋体" panose="02010600030101010101" pitchFamily="2" charset="-122"/>
                                <a:cs typeface="+mn-cs"/>
                              </a:rPr>
                              <m:t>𝑑𝑥</m:t>
                            </m:r>
                          </m:e>
                        </m:mr>
                        <m:mr>
                          <m:e>
                            <m:r>
                              <m:rPr>
                                <m:nor/>
                              </m:rPr>
                              <a:rPr lang="zh-CN" altLang="en-US" sz="1200" i="1" kern="1200">
                                <a:solidFill>
                                  <a:schemeClr val="tx1"/>
                                </a:solidFill>
                                <a:latin typeface="Arial" panose="020B0604020202020204" pitchFamily="34" charset="0"/>
                                <a:ea typeface="宋体" panose="02010600030101010101" pitchFamily="2" charset="-122"/>
                                <a:cs typeface="+mn-cs"/>
                              </a:rPr>
                              <m:t>                 </m:t>
                            </m:r>
                            <m:r>
                              <a:rPr lang="zh-CN" altLang="en-US" sz="1200" i="0" kern="1200">
                                <a:solidFill>
                                  <a:schemeClr val="tx1"/>
                                </a:solidFill>
                                <a:latin typeface="Cambria Math" panose="02040503050406030204" pitchFamily="18" charset="0"/>
                                <a:ea typeface="宋体" panose="02010600030101010101" pitchFamily="2" charset="-122"/>
                                <a:cs typeface="+mn-cs"/>
                              </a:rPr>
                              <m:t>=</m:t>
                            </m:r>
                            <m:nary>
                              <m:naryPr>
                                <m:chr m:val="∑"/>
                                <m:limLoc m:val="undOvr"/>
                                <m:grow m:val="on"/>
                                <m:supHide m:val="on"/>
                                <m:ctrlPr>
                                  <a:rPr lang="zh-CN" altLang="en-US" sz="1200" i="1" kern="1200">
                                    <a:solidFill>
                                      <a:schemeClr val="tx1"/>
                                    </a:solidFill>
                                    <a:latin typeface="Cambria Math" panose="02040503050406030204" pitchFamily="18" charset="0"/>
                                    <a:ea typeface="宋体" panose="02010600030101010101" pitchFamily="2" charset="-122"/>
                                    <a:cs typeface="+mn-cs"/>
                                  </a:rPr>
                                </m:ctrlPr>
                              </m:naryPr>
                              <m:sub>
                                <m:r>
                                  <a:rPr lang="zh-CN" altLang="en-US" sz="1200" i="1" kern="1200">
                                    <a:solidFill>
                                      <a:schemeClr val="tx1"/>
                                    </a:solidFill>
                                    <a:latin typeface="Cambria Math" panose="02040503050406030204" pitchFamily="18" charset="0"/>
                                    <a:ea typeface="宋体" panose="02010600030101010101" pitchFamily="2" charset="-122"/>
                                    <a:cs typeface="+mn-cs"/>
                                  </a:rPr>
                                  <m:t>𝑛</m:t>
                                </m:r>
                              </m:sub>
                              <m:sup/>
                              <m:e>
                                <m:r>
                                  <a:rPr lang="zh-CN" altLang="en-US" sz="1200" i="0" kern="1200">
                                    <a:solidFill>
                                      <a:schemeClr val="tx1"/>
                                    </a:solidFill>
                                    <a:latin typeface="Cambria Math" panose="02040503050406030204" pitchFamily="18" charset="0"/>
                                    <a:ea typeface="宋体" panose="02010600030101010101" pitchFamily="2" charset="-122"/>
                                    <a:cs typeface="+mn-cs"/>
                                  </a:rPr>
                                  <m:t>′</m:t>
                                </m:r>
                              </m:e>
                            </m:nary>
                            <m:f>
                              <m:fPr>
                                <m:ctrlPr>
                                  <a:rPr lang="zh-CN" altLang="en-US" sz="1200" i="1" kern="1200">
                                    <a:solidFill>
                                      <a:schemeClr val="tx1"/>
                                    </a:solidFill>
                                    <a:latin typeface="Cambria Math" panose="02040503050406030204" pitchFamily="18" charset="0"/>
                                    <a:ea typeface="宋体" panose="02010600030101010101" pitchFamily="2" charset="-122"/>
                                    <a:cs typeface="+mn-cs"/>
                                  </a:rPr>
                                </m:ctrlPr>
                              </m:fPr>
                              <m:num>
                                <m:r>
                                  <m:rPr>
                                    <m:nor/>
                                  </m:rPr>
                                  <a:rPr lang="zh-CN" altLang="en-US" sz="1200" i="1" kern="1200">
                                    <a:solidFill>
                                      <a:schemeClr val="tx1"/>
                                    </a:solidFill>
                                    <a:latin typeface="Arial" panose="020B0604020202020204" pitchFamily="34" charset="0"/>
                                    <a:ea typeface="宋体" panose="02010600030101010101" pitchFamily="2" charset="-122"/>
                                    <a:cs typeface="+mn-cs"/>
                                  </a:rPr>
                                  <m:t>1</m:t>
                                </m:r>
                              </m:num>
                              <m:den>
                                <m:r>
                                  <a:rPr lang="zh-CN" altLang="en-US" sz="1200" i="1" kern="1200">
                                    <a:solidFill>
                                      <a:schemeClr val="tx1"/>
                                    </a:solidFill>
                                    <a:latin typeface="Cambria Math" panose="02040503050406030204" pitchFamily="18" charset="0"/>
                                    <a:ea typeface="宋体" panose="02010600030101010101" pitchFamily="2" charset="-122"/>
                                    <a:cs typeface="+mn-cs"/>
                                  </a:rPr>
                                  <m:t>𝑁𝑎</m:t>
                                </m:r>
                              </m:den>
                            </m:f>
                            <m:nary>
                              <m:naryPr>
                                <m:limLoc m:val="subSup"/>
                                <m:grow m:val="on"/>
                                <m:ctrlPr>
                                  <a:rPr lang="zh-CN" altLang="en-US" sz="1200" i="1" kern="1200">
                                    <a:solidFill>
                                      <a:schemeClr val="tx1"/>
                                    </a:solidFill>
                                    <a:latin typeface="Cambria Math" panose="02040503050406030204" pitchFamily="18" charset="0"/>
                                    <a:ea typeface="宋体" panose="02010600030101010101" pitchFamily="2" charset="-122"/>
                                    <a:cs typeface="+mn-cs"/>
                                  </a:rPr>
                                </m:ctrlPr>
                              </m:naryPr>
                              <m:sub>
                                <m:r>
                                  <a:rPr lang="zh-CN" altLang="en-US" sz="1200" i="0" kern="1200">
                                    <a:solidFill>
                                      <a:schemeClr val="tx1"/>
                                    </a:solidFill>
                                    <a:latin typeface="Cambria Math" panose="02040503050406030204" pitchFamily="18" charset="0"/>
                                    <a:ea typeface="宋体" panose="02010600030101010101" pitchFamily="2" charset="-122"/>
                                    <a:cs typeface="+mn-cs"/>
                                  </a:rPr>
                                  <m:t>0</m:t>
                                </m:r>
                              </m:sub>
                              <m:sup>
                                <m:r>
                                  <a:rPr lang="zh-CN" altLang="en-US" sz="1200" i="1" kern="1200">
                                    <a:solidFill>
                                      <a:schemeClr val="tx1"/>
                                    </a:solidFill>
                                    <a:latin typeface="Cambria Math" panose="02040503050406030204" pitchFamily="18" charset="0"/>
                                    <a:ea typeface="宋体" panose="02010600030101010101" pitchFamily="2" charset="-122"/>
                                    <a:cs typeface="+mn-cs"/>
                                  </a:rPr>
                                  <m:t>𝑁𝑎</m:t>
                                </m:r>
                              </m:sup>
                              <m:e>
                                <m:sSub>
                                  <m:sSubPr>
                                    <m:ctrlPr>
                                      <a:rPr lang="zh-CN" altLang="en-US" sz="1200" i="1" kern="1200">
                                        <a:solidFill>
                                          <a:schemeClr val="tx1"/>
                                        </a:solidFill>
                                        <a:latin typeface="Cambria Math" panose="02040503050406030204" pitchFamily="18" charset="0"/>
                                        <a:ea typeface="宋体" panose="02010600030101010101" pitchFamily="2" charset="-122"/>
                                        <a:cs typeface="+mn-cs"/>
                                      </a:rPr>
                                    </m:ctrlPr>
                                  </m:sSubPr>
                                  <m:e>
                                    <m:r>
                                      <a:rPr lang="zh-CN" altLang="en-US" sz="1200" i="1" kern="1200">
                                        <a:solidFill>
                                          <a:schemeClr val="tx1"/>
                                        </a:solidFill>
                                        <a:latin typeface="Cambria Math" panose="02040503050406030204" pitchFamily="18" charset="0"/>
                                        <a:ea typeface="宋体" panose="02010600030101010101" pitchFamily="2" charset="-122"/>
                                        <a:cs typeface="+mn-cs"/>
                                      </a:rPr>
                                      <m:t>𝑉</m:t>
                                    </m:r>
                                  </m:e>
                                  <m:sub>
                                    <m:r>
                                      <a:rPr lang="zh-CN" altLang="en-US" sz="1200" i="1" kern="1200">
                                        <a:solidFill>
                                          <a:schemeClr val="tx1"/>
                                        </a:solidFill>
                                        <a:latin typeface="Cambria Math" panose="02040503050406030204" pitchFamily="18" charset="0"/>
                                        <a:ea typeface="宋体" panose="02010600030101010101" pitchFamily="2" charset="-122"/>
                                        <a:cs typeface="+mn-cs"/>
                                      </a:rPr>
                                      <m:t>𝑛</m:t>
                                    </m:r>
                                  </m:sub>
                                </m:sSub>
                                <m:r>
                                  <a:rPr lang="zh-CN" altLang="en-US" sz="1200" i="1" kern="1200">
                                    <a:solidFill>
                                      <a:schemeClr val="tx1"/>
                                    </a:solidFill>
                                    <a:latin typeface="Cambria Math" panose="02040503050406030204" pitchFamily="18" charset="0"/>
                                    <a:ea typeface="宋体" panose="02010600030101010101" pitchFamily="2" charset="-122"/>
                                    <a:cs typeface="+mn-cs"/>
                                  </a:rPr>
                                  <m:t>𝑒𝑥𝑝</m:t>
                                </m:r>
                                <m:d>
                                  <m:dPr>
                                    <m:begChr m:val="["/>
                                    <m:endChr m:val="]"/>
                                    <m:ctrlPr>
                                      <a:rPr lang="zh-CN" altLang="en-US" sz="1200" i="1" kern="1200">
                                        <a:solidFill>
                                          <a:schemeClr val="tx1"/>
                                        </a:solidFill>
                                        <a:latin typeface="Cambria Math" panose="02040503050406030204" pitchFamily="18" charset="0"/>
                                        <a:ea typeface="宋体" panose="02010600030101010101" pitchFamily="2" charset="-122"/>
                                        <a:cs typeface="+mn-cs"/>
                                      </a:rPr>
                                    </m:ctrlPr>
                                  </m:dPr>
                                  <m:e>
                                    <m:r>
                                      <a:rPr lang="zh-CN" altLang="en-US" sz="1200" i="1" kern="1200">
                                        <a:solidFill>
                                          <a:schemeClr val="tx1"/>
                                        </a:solidFill>
                                        <a:latin typeface="Cambria Math" panose="02040503050406030204" pitchFamily="18" charset="0"/>
                                        <a:ea typeface="宋体" panose="02010600030101010101" pitchFamily="2" charset="-122"/>
                                        <a:cs typeface="+mn-cs"/>
                                      </a:rPr>
                                      <m:t>𝑖</m:t>
                                    </m:r>
                                    <m:r>
                                      <a:rPr lang="zh-CN" altLang="en-US" sz="1200" i="0" kern="1200">
                                        <a:solidFill>
                                          <a:schemeClr val="tx1"/>
                                        </a:solidFill>
                                        <a:latin typeface="Cambria Math" panose="02040503050406030204" pitchFamily="18" charset="0"/>
                                        <a:ea typeface="宋体" panose="02010600030101010101" pitchFamily="2" charset="-122"/>
                                        <a:cs typeface="+mn-cs"/>
                                      </a:rPr>
                                      <m:t>(−</m:t>
                                    </m:r>
                                    <m:r>
                                      <a:rPr lang="zh-CN" altLang="en-US" sz="1200" i="1" kern="1200">
                                        <a:solidFill>
                                          <a:schemeClr val="tx1"/>
                                        </a:solidFill>
                                        <a:latin typeface="Cambria Math" panose="02040503050406030204" pitchFamily="18" charset="0"/>
                                        <a:ea typeface="宋体" panose="02010600030101010101" pitchFamily="2" charset="-122"/>
                                        <a:cs typeface="+mn-cs"/>
                                      </a:rPr>
                                      <m:t>𝑘</m:t>
                                    </m:r>
                                    <m:r>
                                      <a:rPr lang="zh-CN" altLang="en-US" sz="1200" i="0" kern="1200">
                                        <a:solidFill>
                                          <a:schemeClr val="tx1"/>
                                        </a:solidFill>
                                        <a:latin typeface="Cambria Math" panose="02040503050406030204" pitchFamily="18" charset="0"/>
                                        <a:ea typeface="宋体" panose="02010600030101010101" pitchFamily="2" charset="-122"/>
                                        <a:cs typeface="+mn-cs"/>
                                      </a:rPr>
                                      <m:t>′+</m:t>
                                    </m:r>
                                    <m:f>
                                      <m:fPr>
                                        <m:ctrlPr>
                                          <a:rPr lang="zh-CN" altLang="en-US" sz="1200" i="1" kern="1200">
                                            <a:solidFill>
                                              <a:schemeClr val="tx1"/>
                                            </a:solidFill>
                                            <a:latin typeface="Cambria Math" panose="02040503050406030204" pitchFamily="18" charset="0"/>
                                            <a:ea typeface="宋体" panose="02010600030101010101" pitchFamily="2" charset="-122"/>
                                            <a:cs typeface="+mn-cs"/>
                                          </a:rPr>
                                        </m:ctrlPr>
                                      </m:fPr>
                                      <m:num>
                                        <m:r>
                                          <a:rPr lang="zh-CN" altLang="en-US" sz="1200" i="0" kern="1200">
                                            <a:solidFill>
                                              <a:schemeClr val="tx1"/>
                                            </a:solidFill>
                                            <a:latin typeface="Cambria Math" panose="02040503050406030204" pitchFamily="18" charset="0"/>
                                            <a:ea typeface="宋体" panose="02010600030101010101" pitchFamily="2" charset="-122"/>
                                            <a:cs typeface="+mn-cs"/>
                                          </a:rPr>
                                          <m:t>2</m:t>
                                        </m:r>
                                        <m:r>
                                          <a:rPr lang="zh-CN" altLang="en-US" sz="1200" i="1" kern="1200">
                                            <a:solidFill>
                                              <a:schemeClr val="tx1"/>
                                            </a:solidFill>
                                            <a:latin typeface="Cambria Math" panose="02040503050406030204" pitchFamily="18" charset="0"/>
                                            <a:ea typeface="宋体" panose="02010600030101010101" pitchFamily="2" charset="-122"/>
                                            <a:cs typeface="+mn-cs"/>
                                          </a:rPr>
                                          <m:t>𝜋</m:t>
                                        </m:r>
                                      </m:num>
                                      <m:den>
                                        <m:r>
                                          <a:rPr lang="zh-CN" altLang="en-US" sz="1200" i="1" kern="1200">
                                            <a:solidFill>
                                              <a:schemeClr val="tx1"/>
                                            </a:solidFill>
                                            <a:latin typeface="Cambria Math" panose="02040503050406030204" pitchFamily="18" charset="0"/>
                                            <a:ea typeface="宋体" panose="02010600030101010101" pitchFamily="2" charset="-122"/>
                                            <a:cs typeface="+mn-cs"/>
                                          </a:rPr>
                                          <m:t>𝑎</m:t>
                                        </m:r>
                                      </m:den>
                                    </m:f>
                                    <m:r>
                                      <a:rPr lang="zh-CN" altLang="en-US" sz="1200" i="1" kern="1200">
                                        <a:solidFill>
                                          <a:schemeClr val="tx1"/>
                                        </a:solidFill>
                                        <a:latin typeface="Cambria Math" panose="02040503050406030204" pitchFamily="18" charset="0"/>
                                        <a:ea typeface="宋体" panose="02010600030101010101" pitchFamily="2" charset="-122"/>
                                        <a:cs typeface="+mn-cs"/>
                                      </a:rPr>
                                      <m:t>𝑛</m:t>
                                    </m:r>
                                    <m:r>
                                      <a:rPr lang="zh-CN" altLang="en-US" sz="1200" i="0" kern="1200">
                                        <a:solidFill>
                                          <a:schemeClr val="tx1"/>
                                        </a:solidFill>
                                        <a:latin typeface="Cambria Math" panose="02040503050406030204" pitchFamily="18" charset="0"/>
                                        <a:ea typeface="宋体" panose="02010600030101010101" pitchFamily="2" charset="-122"/>
                                        <a:cs typeface="+mn-cs"/>
                                      </a:rPr>
                                      <m:t>+</m:t>
                                    </m:r>
                                    <m:r>
                                      <a:rPr lang="zh-CN" altLang="en-US" sz="1200" i="1" kern="1200">
                                        <a:solidFill>
                                          <a:schemeClr val="tx1"/>
                                        </a:solidFill>
                                        <a:latin typeface="Cambria Math" panose="02040503050406030204" pitchFamily="18" charset="0"/>
                                        <a:ea typeface="宋体" panose="02010600030101010101" pitchFamily="2" charset="-122"/>
                                        <a:cs typeface="+mn-cs"/>
                                      </a:rPr>
                                      <m:t>𝑘</m:t>
                                    </m:r>
                                    <m:r>
                                      <a:rPr lang="zh-CN" altLang="en-US" sz="1200" i="0" kern="1200">
                                        <a:solidFill>
                                          <a:schemeClr val="tx1"/>
                                        </a:solidFill>
                                        <a:latin typeface="Cambria Math" panose="02040503050406030204" pitchFamily="18" charset="0"/>
                                        <a:ea typeface="宋体" panose="02010600030101010101" pitchFamily="2" charset="-122"/>
                                        <a:cs typeface="+mn-cs"/>
                                      </a:rPr>
                                      <m:t>)</m:t>
                                    </m:r>
                                    <m:r>
                                      <a:rPr lang="zh-CN" altLang="en-US" sz="1200" i="1" kern="1200">
                                        <a:solidFill>
                                          <a:schemeClr val="tx1"/>
                                        </a:solidFill>
                                        <a:latin typeface="Cambria Math" panose="02040503050406030204" pitchFamily="18" charset="0"/>
                                        <a:ea typeface="宋体" panose="02010600030101010101" pitchFamily="2" charset="-122"/>
                                        <a:cs typeface="+mn-cs"/>
                                      </a:rPr>
                                      <m:t>𝑥</m:t>
                                    </m:r>
                                  </m:e>
                                </m:d>
                              </m:e>
                            </m:nary>
                            <m:r>
                              <a:rPr lang="zh-CN" altLang="en-US" sz="1200" i="1" kern="1200">
                                <a:solidFill>
                                  <a:schemeClr val="tx1"/>
                                </a:solidFill>
                                <a:latin typeface="Cambria Math" panose="02040503050406030204" pitchFamily="18" charset="0"/>
                                <a:ea typeface="宋体" panose="02010600030101010101" pitchFamily="2" charset="-122"/>
                                <a:cs typeface="+mn-cs"/>
                              </a:rPr>
                              <m:t>𝑑𝑥</m:t>
                            </m:r>
                          </m:e>
                        </m:mr>
                      </m:m>
                    </m:oMath>
                  </m:oMathPara>
                </a14:m>
                <a:endParaRPr lang="zh-CN" altLang="zh-CN" sz="1200" kern="1200" dirty="0">
                  <a:solidFill>
                    <a:schemeClr val="tx1"/>
                  </a:solidFill>
                  <a:effectLst/>
                  <a:latin typeface="Arial" panose="020B0604020202020204" pitchFamily="34" charset="0"/>
                  <a:ea typeface="宋体" panose="02010600030101010101" pitchFamily="2" charset="-122"/>
                  <a:cs typeface="+mn-cs"/>
                </a:endParaRPr>
              </a:p>
              <a:p>
                <a:endParaRPr lang="zh-CN" altLang="en-US" dirty="0"/>
              </a:p>
            </p:txBody>
          </p:sp>
        </mc:Choice>
        <mc:Fallback xmlns="">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200" kern="1200" dirty="0">
                    <a:solidFill>
                      <a:schemeClr val="tx1"/>
                    </a:solidFill>
                    <a:effectLst/>
                    <a:latin typeface="Arial" panose="020B0604020202020204" pitchFamily="34" charset="0"/>
                    <a:ea typeface="宋体" panose="02010600030101010101" pitchFamily="2" charset="-122"/>
                    <a:cs typeface="+mn-cs"/>
                  </a:rPr>
                  <a:t>即能量的一级修正项为零。将式（</a:t>
                </a:r>
                <a:r>
                  <a:rPr lang="en-US" altLang="zh-CN" sz="1200" kern="1200" dirty="0">
                    <a:solidFill>
                      <a:schemeClr val="tx1"/>
                    </a:solidFill>
                    <a:effectLst/>
                    <a:latin typeface="Arial" panose="020B0604020202020204" pitchFamily="34" charset="0"/>
                    <a:ea typeface="宋体" panose="02010600030101010101" pitchFamily="2" charset="-122"/>
                    <a:cs typeface="+mn-cs"/>
                  </a:rPr>
                  <a:t>3-51</a:t>
                </a:r>
                <a:r>
                  <a:rPr lang="zh-CN" altLang="zh-CN" sz="1200" kern="1200" dirty="0">
                    <a:solidFill>
                      <a:schemeClr val="tx1"/>
                    </a:solidFill>
                    <a:effectLst/>
                    <a:latin typeface="Arial" panose="020B0604020202020204" pitchFamily="34" charset="0"/>
                    <a:ea typeface="宋体" panose="02010600030101010101" pitchFamily="2" charset="-122"/>
                    <a:cs typeface="+mn-cs"/>
                  </a:rPr>
                  <a:t>）所示微扰项</a:t>
                </a:r>
                <a:r>
                  <a:rPr lang="zh-CN" altLang="en-US" sz="1200" i="0" kern="1200">
                    <a:solidFill>
                      <a:schemeClr val="tx1"/>
                    </a:solidFill>
                    <a:latin typeface="Arial" panose="020B0604020202020204" pitchFamily="34" charset="0"/>
                    <a:ea typeface="宋体" panose="02010600030101010101" pitchFamily="2" charset="-122"/>
                    <a:cs typeface="+mn-cs"/>
                  </a:rPr>
                  <a:t>𝛥𝑉</a:t>
                </a:r>
                <a:r>
                  <a:rPr lang="zh-CN" altLang="zh-CN" sz="1200" kern="1200" dirty="0">
                    <a:solidFill>
                      <a:schemeClr val="tx1"/>
                    </a:solidFill>
                    <a:effectLst/>
                    <a:latin typeface="Arial" panose="020B0604020202020204" pitchFamily="34" charset="0"/>
                    <a:ea typeface="宋体" panose="02010600030101010101" pitchFamily="2" charset="-122"/>
                    <a:cs typeface="+mn-cs"/>
                  </a:rPr>
                  <a:t>展开：</a:t>
                </a:r>
                <a:endParaRPr lang="en-US" altLang="zh-CN" sz="1200" kern="1200" dirty="0">
                  <a:solidFill>
                    <a:schemeClr val="tx1"/>
                  </a:solidFill>
                  <a:effectLst/>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sz="1200" i="0" kern="1200">
                    <a:solidFill>
                      <a:schemeClr val="tx1"/>
                    </a:solidFill>
                    <a:latin typeface="Arial" panose="020B0604020202020204" pitchFamily="34" charset="0"/>
                    <a:ea typeface="宋体" panose="02010600030101010101" pitchFamily="2" charset="-122"/>
                    <a:cs typeface="+mn-cs"/>
                  </a:rPr>
                  <a:t>𝛥𝑉=∑129_𝑛▒〖′𝑉_𝑛 𝑒𝑥𝑝[𝑖 2𝜋/𝑎 𝑛𝑥] 〗</a:t>
                </a:r>
                <a:endParaRPr lang="en-US" altLang="zh-CN" sz="1200" kern="1200" dirty="0">
                  <a:solidFill>
                    <a:schemeClr val="tx1"/>
                  </a:solidFill>
                  <a:effectLst/>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200" kern="1200" dirty="0">
                    <a:solidFill>
                      <a:schemeClr val="tx1"/>
                    </a:solidFill>
                    <a:effectLst/>
                    <a:latin typeface="Arial" panose="020B0604020202020204" pitchFamily="34" charset="0"/>
                    <a:ea typeface="宋体" panose="02010600030101010101" pitchFamily="2" charset="-122"/>
                    <a:cs typeface="+mn-cs"/>
                  </a:rPr>
                  <a:t>代入能级的二级修正式（</a:t>
                </a:r>
                <a:r>
                  <a:rPr lang="en-US" altLang="zh-CN" sz="1200" kern="1200" dirty="0">
                    <a:solidFill>
                      <a:schemeClr val="tx1"/>
                    </a:solidFill>
                    <a:effectLst/>
                    <a:latin typeface="Arial" panose="020B0604020202020204" pitchFamily="34" charset="0"/>
                    <a:ea typeface="宋体" panose="02010600030101010101" pitchFamily="2" charset="-122"/>
                    <a:cs typeface="+mn-cs"/>
                  </a:rPr>
                  <a:t>3-63</a:t>
                </a:r>
                <a:r>
                  <a:rPr lang="zh-CN" altLang="zh-CN" sz="1200" kern="1200" dirty="0">
                    <a:solidFill>
                      <a:schemeClr val="tx1"/>
                    </a:solidFill>
                    <a:effectLst/>
                    <a:latin typeface="Arial" panose="020B0604020202020204" pitchFamily="34" charset="0"/>
                    <a:ea typeface="宋体" panose="02010600030101010101" pitchFamily="2" charset="-122"/>
                    <a:cs typeface="+mn-cs"/>
                  </a:rPr>
                  <a:t>），有：</a:t>
                </a:r>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sz="1200" i="0" kern="1200">
                    <a:solidFill>
                      <a:schemeClr val="tx1"/>
                    </a:solidFill>
                    <a:latin typeface="Arial" panose="020B0604020202020204" pitchFamily="34" charset="0"/>
                    <a:ea typeface="宋体" panose="02010600030101010101" pitchFamily="2" charset="-122"/>
                    <a:cs typeface="+mn-cs"/>
                  </a:rPr>
                  <a:t>■(〈𝑘′|𝛥𝑉|𝑘〉="1" /𝑁𝑎 ∫130_0^𝑁𝑎▒𝑒𝑥𝑝(−𝑖𝑘′𝑥)𝛥𝑉𝑒𝑥𝑝(𝑖𝑘𝑥)𝑑𝑥@"                 " =∑129_𝑛▒′  "1" /𝑁𝑎 ∫130_0^𝑁𝑎▒〖𝑉_𝑛 𝑒𝑥𝑝[𝑖(−𝑘′+2𝜋/𝑎 𝑛+𝑘)𝑥] 〗 𝑑𝑥)</a:t>
                </a:r>
                <a:endParaRPr lang="zh-CN" altLang="zh-CN" sz="1200" kern="1200" dirty="0">
                  <a:solidFill>
                    <a:schemeClr val="tx1"/>
                  </a:solidFill>
                  <a:effectLst/>
                  <a:latin typeface="Arial" panose="020B0604020202020204" pitchFamily="34" charset="0"/>
                  <a:ea typeface="宋体" panose="02010600030101010101" pitchFamily="2" charset="-122"/>
                  <a:cs typeface="+mn-cs"/>
                </a:endParaRPr>
              </a:p>
              <a:p>
                <a:endParaRPr lang="zh-CN" altLang="en-US" dirty="0"/>
              </a:p>
            </p:txBody>
          </p:sp>
        </mc:Fallback>
      </mc:AlternateContent>
      <p:sp>
        <p:nvSpPr>
          <p:cNvPr id="4" name="灯片编号占位符 3"/>
          <p:cNvSpPr>
            <a:spLocks noGrp="1"/>
          </p:cNvSpPr>
          <p:nvPr>
            <p:ph type="sldNum" sz="quarter" idx="5"/>
          </p:nvPr>
        </p:nvSpPr>
        <p:spPr/>
        <p:txBody>
          <a:bodyPr/>
          <a:lstStyle/>
          <a:p>
            <a:fld id="{8AAA2DB7-8973-4964-8E83-0FC396AC9B6B}" type="slidenum">
              <a:rPr lang="en-US" altLang="zh-CN" smtClean="0"/>
              <a:t>64</a:t>
            </a:fld>
            <a:endParaRPr lang="en-US" altLang="zh-CN"/>
          </a:p>
        </p:txBody>
      </p:sp>
    </p:spTree>
    <p:extLst>
      <p:ext uri="{BB962C8B-B14F-4D97-AF65-F5344CB8AC3E}">
        <p14:creationId xmlns:p14="http://schemas.microsoft.com/office/powerpoint/2010/main" val="209414622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sz="1200" kern="1200" dirty="0">
                    <a:solidFill>
                      <a:schemeClr val="tx1"/>
                    </a:solidFill>
                    <a:effectLst/>
                    <a:latin typeface="Arial" panose="020B0604020202020204" pitchFamily="34" charset="0"/>
                    <a:ea typeface="宋体" panose="02010600030101010101" pitchFamily="2" charset="-122"/>
                    <a:cs typeface="+mn-cs"/>
                  </a:rPr>
                  <a:t>该</a:t>
                </a:r>
                <a:r>
                  <a:rPr lang="zh-CN" altLang="zh-CN" sz="1200" kern="1200" dirty="0">
                    <a:solidFill>
                      <a:schemeClr val="tx1"/>
                    </a:solidFill>
                    <a:effectLst/>
                    <a:latin typeface="Arial" panose="020B0604020202020204" pitchFamily="34" charset="0"/>
                    <a:ea typeface="宋体" panose="02010600030101010101" pitchFamily="2" charset="-122"/>
                    <a:cs typeface="+mn-cs"/>
                  </a:rPr>
                  <a:t>式的物理意义是二级修正来自所有其它</a:t>
                </a:r>
                <a:r>
                  <a:rPr lang="en-US" altLang="zh-CN" sz="1200" kern="1200" dirty="0">
                    <a:solidFill>
                      <a:schemeClr val="tx1"/>
                    </a:solidFill>
                    <a:effectLst/>
                    <a:latin typeface="Arial" panose="020B0604020202020204" pitchFamily="34" charset="0"/>
                    <a:ea typeface="宋体" panose="02010600030101010101" pitchFamily="2" charset="-122"/>
                    <a:cs typeface="+mn-cs"/>
                  </a:rPr>
                  <a:t> </a:t>
                </a:r>
                <a14:m>
                  <m:oMath xmlns:m="http://schemas.openxmlformats.org/officeDocument/2006/math">
                    <m:r>
                      <a:rPr lang="zh-CN" altLang="en-US" sz="1200" i="1" kern="1200" smtClean="0">
                        <a:solidFill>
                          <a:schemeClr val="tx1"/>
                        </a:solidFill>
                        <a:latin typeface="Cambria Math" panose="02040503050406030204" pitchFamily="18" charset="0"/>
                        <a:ea typeface="宋体" panose="02010600030101010101" pitchFamily="2" charset="-122"/>
                        <a:cs typeface="+mn-cs"/>
                      </a:rPr>
                      <m:t>𝑘</m:t>
                    </m:r>
                    <m:r>
                      <a:rPr lang="zh-CN" altLang="en-US" sz="1200" i="0" kern="1200">
                        <a:solidFill>
                          <a:schemeClr val="tx1"/>
                        </a:solidFill>
                        <a:latin typeface="Cambria Math" panose="02040503050406030204" pitchFamily="18" charset="0"/>
                        <a:ea typeface="宋体" panose="02010600030101010101" pitchFamily="2" charset="-122"/>
                        <a:cs typeface="+mn-cs"/>
                      </a:rPr>
                      <m:t>′</m:t>
                    </m:r>
                  </m:oMath>
                </a14:m>
                <a:r>
                  <a:rPr lang="en-US" altLang="zh-CN" sz="1200" kern="1200" dirty="0">
                    <a:solidFill>
                      <a:schemeClr val="tx1"/>
                    </a:solidFill>
                    <a:effectLst/>
                    <a:latin typeface="Arial" panose="020B0604020202020204" pitchFamily="34" charset="0"/>
                    <a:ea typeface="宋体" panose="02010600030101010101" pitchFamily="2" charset="-122"/>
                    <a:cs typeface="+mn-cs"/>
                  </a:rPr>
                  <a:t> </a:t>
                </a:r>
                <a:r>
                  <a:rPr lang="zh-CN" altLang="zh-CN" sz="1200" kern="1200" dirty="0">
                    <a:solidFill>
                      <a:schemeClr val="tx1"/>
                    </a:solidFill>
                    <a:effectLst/>
                    <a:latin typeface="Arial" panose="020B0604020202020204" pitchFamily="34" charset="0"/>
                    <a:ea typeface="宋体" panose="02010600030101010101" pitchFamily="2" charset="-122"/>
                    <a:cs typeface="+mn-cs"/>
                  </a:rPr>
                  <a:t>状态对于</a:t>
                </a:r>
                <a14:m>
                  <m:oMath xmlns:m="http://schemas.openxmlformats.org/officeDocument/2006/math">
                    <m:r>
                      <a:rPr lang="zh-CN" altLang="en-US" sz="1200" i="1" kern="1200" smtClean="0">
                        <a:solidFill>
                          <a:schemeClr val="tx1"/>
                        </a:solidFill>
                        <a:latin typeface="Cambria Math" panose="02040503050406030204" pitchFamily="18" charset="0"/>
                        <a:ea typeface="宋体" panose="02010600030101010101" pitchFamily="2" charset="-122"/>
                        <a:cs typeface="+mn-cs"/>
                      </a:rPr>
                      <m:t>𝑘</m:t>
                    </m:r>
                  </m:oMath>
                </a14:m>
                <a:r>
                  <a:rPr lang="en-US" altLang="zh-CN" sz="1200" kern="1200" dirty="0">
                    <a:solidFill>
                      <a:schemeClr val="tx1"/>
                    </a:solidFill>
                    <a:effectLst/>
                    <a:latin typeface="Arial" panose="020B0604020202020204" pitchFamily="34" charset="0"/>
                    <a:ea typeface="宋体" panose="02010600030101010101" pitchFamily="2" charset="-122"/>
                    <a:cs typeface="+mn-cs"/>
                  </a:rPr>
                  <a:t> </a:t>
                </a:r>
                <a:r>
                  <a:rPr lang="zh-CN" altLang="zh-CN" sz="1200" kern="1200" dirty="0">
                    <a:solidFill>
                      <a:schemeClr val="tx1"/>
                    </a:solidFill>
                    <a:effectLst/>
                    <a:latin typeface="Arial" panose="020B0604020202020204" pitchFamily="34" charset="0"/>
                    <a:ea typeface="宋体" panose="02010600030101010101" pitchFamily="2" charset="-122"/>
                    <a:cs typeface="+mn-cs"/>
                  </a:rPr>
                  <a:t>状态的作用，这些作用的强弱与势场起伏有关，下面具体分析。</a:t>
                </a:r>
                <a:endParaRPr lang="en-US" altLang="zh-CN" sz="1200" kern="1200" dirty="0">
                  <a:solidFill>
                    <a:schemeClr val="tx1"/>
                  </a:solidFill>
                  <a:effectLst/>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200" kern="1200" dirty="0">
                    <a:solidFill>
                      <a:schemeClr val="tx1"/>
                    </a:solidFill>
                    <a:effectLst/>
                    <a:latin typeface="Arial" panose="020B0604020202020204" pitchFamily="34" charset="0"/>
                    <a:ea typeface="宋体" panose="02010600030101010101" pitchFamily="2" charset="-122"/>
                    <a:cs typeface="+mn-cs"/>
                  </a:rPr>
                  <a:t>当</a:t>
                </a:r>
                <a:r>
                  <a:rPr lang="en-US" altLang="zh-CN" sz="1200" kern="1200" dirty="0">
                    <a:solidFill>
                      <a:schemeClr val="tx1"/>
                    </a:solidFill>
                    <a:effectLst/>
                    <a:latin typeface="Arial" panose="020B0604020202020204" pitchFamily="34" charset="0"/>
                    <a:ea typeface="宋体" panose="02010600030101010101" pitchFamily="2" charset="-122"/>
                    <a:cs typeface="+mn-cs"/>
                  </a:rPr>
                  <a:t> </a:t>
                </a:r>
                <a14:m>
                  <m:oMath xmlns:m="http://schemas.openxmlformats.org/officeDocument/2006/math">
                    <m:r>
                      <a:rPr lang="zh-CN" altLang="en-US" sz="1200" kern="1200" smtClean="0">
                        <a:solidFill>
                          <a:schemeClr val="tx1"/>
                        </a:solidFill>
                        <a:latin typeface="Cambria Math" panose="02040503050406030204" pitchFamily="18" charset="0"/>
                        <a:ea typeface="宋体" panose="02010600030101010101" pitchFamily="2" charset="-122"/>
                        <a:cs typeface="+mn-cs"/>
                      </a:rPr>
                      <m:t>−</m:t>
                    </m:r>
                    <m:r>
                      <a:rPr lang="zh-CN" altLang="en-US" sz="1200" i="1" kern="1200">
                        <a:solidFill>
                          <a:schemeClr val="tx1"/>
                        </a:solidFill>
                        <a:latin typeface="Cambria Math" panose="02040503050406030204" pitchFamily="18" charset="0"/>
                        <a:ea typeface="宋体" panose="02010600030101010101" pitchFamily="2" charset="-122"/>
                        <a:cs typeface="+mn-cs"/>
                      </a:rPr>
                      <m:t>𝑘</m:t>
                    </m:r>
                    <m:r>
                      <a:rPr lang="zh-CN" altLang="en-US" sz="1200" i="0" kern="1200">
                        <a:solidFill>
                          <a:schemeClr val="tx1"/>
                        </a:solidFill>
                        <a:latin typeface="Cambria Math" panose="02040503050406030204" pitchFamily="18" charset="0"/>
                        <a:ea typeface="宋体" panose="02010600030101010101" pitchFamily="2" charset="-122"/>
                        <a:cs typeface="+mn-cs"/>
                      </a:rPr>
                      <m:t>′+</m:t>
                    </m:r>
                    <m:f>
                      <m:fPr>
                        <m:ctrlPr>
                          <a:rPr lang="zh-CN" altLang="en-US" sz="1200" i="1" kern="1200">
                            <a:solidFill>
                              <a:schemeClr val="tx1"/>
                            </a:solidFill>
                            <a:latin typeface="Cambria Math" panose="02040503050406030204" pitchFamily="18" charset="0"/>
                            <a:ea typeface="宋体" panose="02010600030101010101" pitchFamily="2" charset="-122"/>
                            <a:cs typeface="+mn-cs"/>
                          </a:rPr>
                        </m:ctrlPr>
                      </m:fPr>
                      <m:num>
                        <m:r>
                          <a:rPr lang="zh-CN" altLang="en-US" sz="1200" i="0" kern="1200">
                            <a:solidFill>
                              <a:schemeClr val="tx1"/>
                            </a:solidFill>
                            <a:latin typeface="Cambria Math" panose="02040503050406030204" pitchFamily="18" charset="0"/>
                            <a:ea typeface="宋体" panose="02010600030101010101" pitchFamily="2" charset="-122"/>
                            <a:cs typeface="+mn-cs"/>
                          </a:rPr>
                          <m:t>2</m:t>
                        </m:r>
                        <m:r>
                          <a:rPr lang="zh-CN" altLang="en-US" sz="1200" i="1" kern="1200">
                            <a:solidFill>
                              <a:schemeClr val="tx1"/>
                            </a:solidFill>
                            <a:latin typeface="Cambria Math" panose="02040503050406030204" pitchFamily="18" charset="0"/>
                            <a:ea typeface="宋体" panose="02010600030101010101" pitchFamily="2" charset="-122"/>
                            <a:cs typeface="+mn-cs"/>
                          </a:rPr>
                          <m:t>𝜋</m:t>
                        </m:r>
                      </m:num>
                      <m:den>
                        <m:r>
                          <a:rPr lang="zh-CN" altLang="en-US" sz="1200" i="1" kern="1200">
                            <a:solidFill>
                              <a:schemeClr val="tx1"/>
                            </a:solidFill>
                            <a:latin typeface="Cambria Math" panose="02040503050406030204" pitchFamily="18" charset="0"/>
                            <a:ea typeface="宋体" panose="02010600030101010101" pitchFamily="2" charset="-122"/>
                            <a:cs typeface="+mn-cs"/>
                          </a:rPr>
                          <m:t>𝑎</m:t>
                        </m:r>
                      </m:den>
                    </m:f>
                    <m:r>
                      <a:rPr lang="zh-CN" altLang="en-US" sz="1200" i="1" kern="1200">
                        <a:solidFill>
                          <a:schemeClr val="tx1"/>
                        </a:solidFill>
                        <a:latin typeface="Cambria Math" panose="02040503050406030204" pitchFamily="18" charset="0"/>
                        <a:ea typeface="宋体" panose="02010600030101010101" pitchFamily="2" charset="-122"/>
                        <a:cs typeface="+mn-cs"/>
                      </a:rPr>
                      <m:t>𝑛</m:t>
                    </m:r>
                    <m:r>
                      <a:rPr lang="zh-CN" altLang="en-US" sz="1200" i="0" kern="1200">
                        <a:solidFill>
                          <a:schemeClr val="tx1"/>
                        </a:solidFill>
                        <a:latin typeface="Cambria Math" panose="02040503050406030204" pitchFamily="18" charset="0"/>
                        <a:ea typeface="宋体" panose="02010600030101010101" pitchFamily="2" charset="-122"/>
                        <a:cs typeface="+mn-cs"/>
                      </a:rPr>
                      <m:t>+</m:t>
                    </m:r>
                    <m:r>
                      <a:rPr lang="zh-CN" altLang="en-US" sz="1200" i="1" kern="1200">
                        <a:solidFill>
                          <a:schemeClr val="tx1"/>
                        </a:solidFill>
                        <a:latin typeface="Cambria Math" panose="02040503050406030204" pitchFamily="18" charset="0"/>
                        <a:ea typeface="宋体" panose="02010600030101010101" pitchFamily="2" charset="-122"/>
                        <a:cs typeface="+mn-cs"/>
                      </a:rPr>
                      <m:t>𝑘</m:t>
                    </m:r>
                    <m:r>
                      <a:rPr lang="zh-CN" altLang="en-US" sz="1200" i="0" kern="1200">
                        <a:solidFill>
                          <a:schemeClr val="tx1"/>
                        </a:solidFill>
                        <a:latin typeface="Cambria Math" panose="02040503050406030204" pitchFamily="18" charset="0"/>
                        <a:ea typeface="宋体" panose="02010600030101010101" pitchFamily="2" charset="-122"/>
                        <a:cs typeface="+mn-cs"/>
                      </a:rPr>
                      <m:t>≠0</m:t>
                    </m:r>
                  </m:oMath>
                </a14:m>
                <a:r>
                  <a:rPr lang="zh-CN" altLang="zh-CN" sz="1200" kern="1200" dirty="0">
                    <a:solidFill>
                      <a:schemeClr val="tx1"/>
                    </a:solidFill>
                    <a:effectLst/>
                    <a:latin typeface="Arial" panose="020B0604020202020204" pitchFamily="34" charset="0"/>
                    <a:ea typeface="宋体" panose="02010600030101010101" pitchFamily="2" charset="-122"/>
                    <a:cs typeface="+mn-cs"/>
                  </a:rPr>
                  <a:t>时，有：</a:t>
                </a:r>
                <a:endParaRPr lang="en-US" altLang="zh-CN" sz="1200" kern="1200" dirty="0">
                  <a:solidFill>
                    <a:schemeClr val="tx1"/>
                  </a:solidFill>
                  <a:effectLst/>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nary>
                        <m:naryPr>
                          <m:limLoc m:val="subSup"/>
                          <m:grow m:val="on"/>
                          <m:ctrlPr>
                            <a:rPr lang="zh-CN" altLang="en-US" sz="1200" i="1" kern="1200" smtClean="0">
                              <a:solidFill>
                                <a:schemeClr val="tx1"/>
                              </a:solidFill>
                              <a:latin typeface="Cambria Math" panose="02040503050406030204" pitchFamily="18" charset="0"/>
                              <a:ea typeface="宋体" panose="02010600030101010101" pitchFamily="2" charset="-122"/>
                              <a:cs typeface="+mn-cs"/>
                            </a:rPr>
                          </m:ctrlPr>
                        </m:naryPr>
                        <m:sub>
                          <m:r>
                            <a:rPr lang="zh-CN" altLang="en-US" sz="1200" i="0" kern="1200">
                              <a:solidFill>
                                <a:schemeClr val="tx1"/>
                              </a:solidFill>
                              <a:latin typeface="Cambria Math" panose="02040503050406030204" pitchFamily="18" charset="0"/>
                              <a:ea typeface="宋体" panose="02010600030101010101" pitchFamily="2" charset="-122"/>
                              <a:cs typeface="+mn-cs"/>
                            </a:rPr>
                            <m:t>0</m:t>
                          </m:r>
                        </m:sub>
                        <m:sup>
                          <m:r>
                            <a:rPr lang="zh-CN" altLang="en-US" sz="1200" i="1" kern="1200">
                              <a:solidFill>
                                <a:schemeClr val="tx1"/>
                              </a:solidFill>
                              <a:latin typeface="Cambria Math" panose="02040503050406030204" pitchFamily="18" charset="0"/>
                              <a:ea typeface="宋体" panose="02010600030101010101" pitchFamily="2" charset="-122"/>
                              <a:cs typeface="+mn-cs"/>
                            </a:rPr>
                            <m:t>𝑁𝑎</m:t>
                          </m:r>
                        </m:sup>
                        <m:e>
                          <m:r>
                            <a:rPr lang="zh-CN" altLang="en-US" sz="1200" i="1" kern="1200">
                              <a:solidFill>
                                <a:schemeClr val="tx1"/>
                              </a:solidFill>
                              <a:latin typeface="Cambria Math" panose="02040503050406030204" pitchFamily="18" charset="0"/>
                              <a:ea typeface="宋体" panose="02010600030101010101" pitchFamily="2" charset="-122"/>
                              <a:cs typeface="+mn-cs"/>
                            </a:rPr>
                            <m:t>𝑒𝑥𝑝</m:t>
                          </m:r>
                          <m:d>
                            <m:dPr>
                              <m:begChr m:val="["/>
                              <m:endChr m:val="]"/>
                              <m:ctrlPr>
                                <a:rPr lang="zh-CN" altLang="en-US" sz="1200" i="1" kern="1200">
                                  <a:solidFill>
                                    <a:schemeClr val="tx1"/>
                                  </a:solidFill>
                                  <a:latin typeface="Cambria Math" panose="02040503050406030204" pitchFamily="18" charset="0"/>
                                  <a:ea typeface="宋体" panose="02010600030101010101" pitchFamily="2" charset="-122"/>
                                  <a:cs typeface="+mn-cs"/>
                                </a:rPr>
                              </m:ctrlPr>
                            </m:dPr>
                            <m:e>
                              <m:r>
                                <a:rPr lang="zh-CN" altLang="en-US" sz="1200" i="1" kern="1200">
                                  <a:solidFill>
                                    <a:schemeClr val="tx1"/>
                                  </a:solidFill>
                                  <a:latin typeface="Cambria Math" panose="02040503050406030204" pitchFamily="18" charset="0"/>
                                  <a:ea typeface="宋体" panose="02010600030101010101" pitchFamily="2" charset="-122"/>
                                  <a:cs typeface="+mn-cs"/>
                                </a:rPr>
                                <m:t>𝑖</m:t>
                              </m:r>
                              <m:r>
                                <a:rPr lang="zh-CN" altLang="en-US" sz="1200" i="0" kern="1200">
                                  <a:solidFill>
                                    <a:schemeClr val="tx1"/>
                                  </a:solidFill>
                                  <a:latin typeface="Cambria Math" panose="02040503050406030204" pitchFamily="18" charset="0"/>
                                  <a:ea typeface="宋体" panose="02010600030101010101" pitchFamily="2" charset="-122"/>
                                  <a:cs typeface="+mn-cs"/>
                                </a:rPr>
                                <m:t>(−</m:t>
                              </m:r>
                              <m:r>
                                <a:rPr lang="zh-CN" altLang="en-US" sz="1200" i="1" kern="1200">
                                  <a:solidFill>
                                    <a:schemeClr val="tx1"/>
                                  </a:solidFill>
                                  <a:latin typeface="Cambria Math" panose="02040503050406030204" pitchFamily="18" charset="0"/>
                                  <a:ea typeface="宋体" panose="02010600030101010101" pitchFamily="2" charset="-122"/>
                                  <a:cs typeface="+mn-cs"/>
                                </a:rPr>
                                <m:t>𝑘</m:t>
                              </m:r>
                              <m:r>
                                <a:rPr lang="zh-CN" altLang="en-US" sz="1200" i="0" kern="1200">
                                  <a:solidFill>
                                    <a:schemeClr val="tx1"/>
                                  </a:solidFill>
                                  <a:latin typeface="Cambria Math" panose="02040503050406030204" pitchFamily="18" charset="0"/>
                                  <a:ea typeface="宋体" panose="02010600030101010101" pitchFamily="2" charset="-122"/>
                                  <a:cs typeface="+mn-cs"/>
                                </a:rPr>
                                <m:t>′+</m:t>
                              </m:r>
                              <m:f>
                                <m:fPr>
                                  <m:ctrlPr>
                                    <a:rPr lang="zh-CN" altLang="en-US" sz="1200" i="1" kern="1200">
                                      <a:solidFill>
                                        <a:schemeClr val="tx1"/>
                                      </a:solidFill>
                                      <a:latin typeface="Cambria Math" panose="02040503050406030204" pitchFamily="18" charset="0"/>
                                      <a:ea typeface="宋体" panose="02010600030101010101" pitchFamily="2" charset="-122"/>
                                      <a:cs typeface="+mn-cs"/>
                                    </a:rPr>
                                  </m:ctrlPr>
                                </m:fPr>
                                <m:num>
                                  <m:r>
                                    <a:rPr lang="zh-CN" altLang="en-US" sz="1200" i="0" kern="1200">
                                      <a:solidFill>
                                        <a:schemeClr val="tx1"/>
                                      </a:solidFill>
                                      <a:latin typeface="Cambria Math" panose="02040503050406030204" pitchFamily="18" charset="0"/>
                                      <a:ea typeface="宋体" panose="02010600030101010101" pitchFamily="2" charset="-122"/>
                                      <a:cs typeface="+mn-cs"/>
                                    </a:rPr>
                                    <m:t>2</m:t>
                                  </m:r>
                                  <m:r>
                                    <a:rPr lang="zh-CN" altLang="en-US" sz="1200" i="1" kern="1200">
                                      <a:solidFill>
                                        <a:schemeClr val="tx1"/>
                                      </a:solidFill>
                                      <a:latin typeface="Cambria Math" panose="02040503050406030204" pitchFamily="18" charset="0"/>
                                      <a:ea typeface="宋体" panose="02010600030101010101" pitchFamily="2" charset="-122"/>
                                      <a:cs typeface="+mn-cs"/>
                                    </a:rPr>
                                    <m:t>𝜋</m:t>
                                  </m:r>
                                </m:num>
                                <m:den>
                                  <m:r>
                                    <a:rPr lang="zh-CN" altLang="en-US" sz="1200" i="1" kern="1200">
                                      <a:solidFill>
                                        <a:schemeClr val="tx1"/>
                                      </a:solidFill>
                                      <a:latin typeface="Cambria Math" panose="02040503050406030204" pitchFamily="18" charset="0"/>
                                      <a:ea typeface="宋体" panose="02010600030101010101" pitchFamily="2" charset="-122"/>
                                      <a:cs typeface="+mn-cs"/>
                                    </a:rPr>
                                    <m:t>𝑎</m:t>
                                  </m:r>
                                </m:den>
                              </m:f>
                              <m:r>
                                <a:rPr lang="zh-CN" altLang="en-US" sz="1200" i="1" kern="1200">
                                  <a:solidFill>
                                    <a:schemeClr val="tx1"/>
                                  </a:solidFill>
                                  <a:latin typeface="Cambria Math" panose="02040503050406030204" pitchFamily="18" charset="0"/>
                                  <a:ea typeface="宋体" panose="02010600030101010101" pitchFamily="2" charset="-122"/>
                                  <a:cs typeface="+mn-cs"/>
                                </a:rPr>
                                <m:t>𝑛</m:t>
                              </m:r>
                              <m:r>
                                <a:rPr lang="zh-CN" altLang="en-US" sz="1200" i="0" kern="1200">
                                  <a:solidFill>
                                    <a:schemeClr val="tx1"/>
                                  </a:solidFill>
                                  <a:latin typeface="Cambria Math" panose="02040503050406030204" pitchFamily="18" charset="0"/>
                                  <a:ea typeface="宋体" panose="02010600030101010101" pitchFamily="2" charset="-122"/>
                                  <a:cs typeface="+mn-cs"/>
                                </a:rPr>
                                <m:t>+</m:t>
                              </m:r>
                              <m:r>
                                <a:rPr lang="zh-CN" altLang="en-US" sz="1200" i="1" kern="1200">
                                  <a:solidFill>
                                    <a:schemeClr val="tx1"/>
                                  </a:solidFill>
                                  <a:latin typeface="Cambria Math" panose="02040503050406030204" pitchFamily="18" charset="0"/>
                                  <a:ea typeface="宋体" panose="02010600030101010101" pitchFamily="2" charset="-122"/>
                                  <a:cs typeface="+mn-cs"/>
                                </a:rPr>
                                <m:t>𝑘</m:t>
                              </m:r>
                              <m:r>
                                <a:rPr lang="zh-CN" altLang="en-US" sz="1200" i="0" kern="1200">
                                  <a:solidFill>
                                    <a:schemeClr val="tx1"/>
                                  </a:solidFill>
                                  <a:latin typeface="Cambria Math" panose="02040503050406030204" pitchFamily="18" charset="0"/>
                                  <a:ea typeface="宋体" panose="02010600030101010101" pitchFamily="2" charset="-122"/>
                                  <a:cs typeface="+mn-cs"/>
                                </a:rPr>
                                <m:t>)</m:t>
                              </m:r>
                              <m:r>
                                <a:rPr lang="zh-CN" altLang="en-US" sz="1200" i="1" kern="1200">
                                  <a:solidFill>
                                    <a:schemeClr val="tx1"/>
                                  </a:solidFill>
                                  <a:latin typeface="Cambria Math" panose="02040503050406030204" pitchFamily="18" charset="0"/>
                                  <a:ea typeface="宋体" panose="02010600030101010101" pitchFamily="2" charset="-122"/>
                                  <a:cs typeface="+mn-cs"/>
                                </a:rPr>
                                <m:t>𝑥</m:t>
                              </m:r>
                            </m:e>
                          </m:d>
                        </m:e>
                      </m:nary>
                      <m:r>
                        <a:rPr lang="zh-CN" altLang="en-US" sz="1200" i="1" kern="1200">
                          <a:solidFill>
                            <a:schemeClr val="tx1"/>
                          </a:solidFill>
                          <a:latin typeface="Cambria Math" panose="02040503050406030204" pitchFamily="18" charset="0"/>
                          <a:ea typeface="宋体" panose="02010600030101010101" pitchFamily="2" charset="-122"/>
                          <a:cs typeface="+mn-cs"/>
                        </a:rPr>
                        <m:t>𝑑𝑥</m:t>
                      </m:r>
                      <m:r>
                        <a:rPr lang="zh-CN" altLang="en-US" sz="1200" i="0" kern="1200">
                          <a:solidFill>
                            <a:schemeClr val="tx1"/>
                          </a:solidFill>
                          <a:latin typeface="Cambria Math" panose="02040503050406030204" pitchFamily="18" charset="0"/>
                          <a:ea typeface="宋体" panose="02010600030101010101" pitchFamily="2" charset="-122"/>
                          <a:cs typeface="+mn-cs"/>
                        </a:rPr>
                        <m:t>=</m:t>
                      </m:r>
                      <m:r>
                        <a:rPr lang="en-US" altLang="zh-CN" sz="1200" b="0" i="0" kern="1200" smtClean="0">
                          <a:solidFill>
                            <a:schemeClr val="tx1"/>
                          </a:solidFill>
                          <a:latin typeface="Cambria Math" panose="02040503050406030204" pitchFamily="18" charset="0"/>
                          <a:ea typeface="宋体" panose="02010600030101010101" pitchFamily="2" charset="-122"/>
                          <a:cs typeface="+mn-cs"/>
                        </a:rPr>
                        <m:t>0</m:t>
                      </m:r>
                    </m:oMath>
                  </m:oMathPara>
                </a14:m>
                <a:endParaRPr lang="en-US" altLang="zh-CN" sz="1200" kern="1200" dirty="0">
                  <a:solidFill>
                    <a:schemeClr val="tx1"/>
                  </a:solidFill>
                  <a:effectLst/>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200" kern="1200" dirty="0">
                    <a:solidFill>
                      <a:schemeClr val="tx1"/>
                    </a:solidFill>
                    <a:effectLst/>
                    <a:latin typeface="Arial" panose="020B0604020202020204" pitchFamily="34" charset="0"/>
                    <a:ea typeface="宋体" panose="02010600030101010101" pitchFamily="2" charset="-122"/>
                    <a:cs typeface="+mn-cs"/>
                  </a:rPr>
                  <a:t>所以：</a:t>
                </a: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d>
                        <m:dPr>
                          <m:begChr m:val="〈"/>
                          <m:endChr m:val="〉"/>
                          <m:ctrlPr>
                            <a:rPr lang="zh-CN" altLang="en-US" sz="1200" i="1" kern="1200" smtClean="0">
                              <a:solidFill>
                                <a:schemeClr val="tx1"/>
                              </a:solidFill>
                              <a:latin typeface="Cambria Math" panose="02040503050406030204" pitchFamily="18" charset="0"/>
                              <a:ea typeface="宋体" panose="02010600030101010101" pitchFamily="2" charset="-122"/>
                              <a:cs typeface="+mn-cs"/>
                            </a:rPr>
                          </m:ctrlPr>
                        </m:dPr>
                        <m:e>
                          <m:r>
                            <a:rPr lang="zh-CN" altLang="en-US" sz="1200" i="1" kern="1200">
                              <a:solidFill>
                                <a:schemeClr val="tx1"/>
                              </a:solidFill>
                              <a:latin typeface="Cambria Math" panose="02040503050406030204" pitchFamily="18" charset="0"/>
                              <a:ea typeface="宋体" panose="02010600030101010101" pitchFamily="2" charset="-122"/>
                              <a:cs typeface="+mn-cs"/>
                            </a:rPr>
                            <m:t>𝑘</m:t>
                          </m:r>
                          <m:r>
                            <a:rPr lang="zh-CN" altLang="en-US" sz="1200" i="0" kern="1200">
                              <a:solidFill>
                                <a:schemeClr val="tx1"/>
                              </a:solidFill>
                              <a:latin typeface="Cambria Math" panose="02040503050406030204" pitchFamily="18" charset="0"/>
                              <a:ea typeface="宋体" panose="02010600030101010101" pitchFamily="2" charset="-122"/>
                              <a:cs typeface="+mn-cs"/>
                            </a:rPr>
                            <m:t>′|</m:t>
                          </m:r>
                          <m:r>
                            <a:rPr lang="zh-CN" altLang="en-US" sz="1200" i="1" kern="1200">
                              <a:solidFill>
                                <a:schemeClr val="tx1"/>
                              </a:solidFill>
                              <a:latin typeface="Cambria Math" panose="02040503050406030204" pitchFamily="18" charset="0"/>
                              <a:ea typeface="宋体" panose="02010600030101010101" pitchFamily="2" charset="-122"/>
                              <a:cs typeface="+mn-cs"/>
                            </a:rPr>
                            <m:t>𝛥</m:t>
                          </m:r>
                          <m:r>
                            <a:rPr lang="zh-CN" altLang="en-US" sz="1200" i="1" kern="1200">
                              <a:solidFill>
                                <a:schemeClr val="tx1"/>
                              </a:solidFill>
                              <a:latin typeface="Cambria Math" panose="02040503050406030204" pitchFamily="18" charset="0"/>
                              <a:ea typeface="宋体" panose="02010600030101010101" pitchFamily="2" charset="-122"/>
                              <a:cs typeface="+mn-cs"/>
                            </a:rPr>
                            <m:t>𝑉</m:t>
                          </m:r>
                          <m:r>
                            <a:rPr lang="zh-CN" altLang="en-US" sz="1200" i="0" kern="1200">
                              <a:solidFill>
                                <a:schemeClr val="tx1"/>
                              </a:solidFill>
                              <a:latin typeface="Cambria Math" panose="02040503050406030204" pitchFamily="18" charset="0"/>
                              <a:ea typeface="宋体" panose="02010600030101010101" pitchFamily="2" charset="-122"/>
                              <a:cs typeface="+mn-cs"/>
                            </a:rPr>
                            <m:t>|</m:t>
                          </m:r>
                          <m:r>
                            <a:rPr lang="zh-CN" altLang="en-US" sz="1200" i="1" kern="1200">
                              <a:solidFill>
                                <a:schemeClr val="tx1"/>
                              </a:solidFill>
                              <a:latin typeface="Cambria Math" panose="02040503050406030204" pitchFamily="18" charset="0"/>
                              <a:ea typeface="宋体" panose="02010600030101010101" pitchFamily="2" charset="-122"/>
                              <a:cs typeface="+mn-cs"/>
                            </a:rPr>
                            <m:t>𝑘</m:t>
                          </m:r>
                        </m:e>
                      </m:d>
                      <m:r>
                        <a:rPr lang="zh-CN" altLang="en-US" sz="1200" i="0" kern="1200">
                          <a:solidFill>
                            <a:schemeClr val="tx1"/>
                          </a:solidFill>
                          <a:latin typeface="Cambria Math" panose="02040503050406030204" pitchFamily="18" charset="0"/>
                          <a:ea typeface="宋体" panose="02010600030101010101" pitchFamily="2" charset="-122"/>
                          <a:cs typeface="+mn-cs"/>
                        </a:rPr>
                        <m:t>=</m:t>
                      </m:r>
                      <m:r>
                        <a:rPr lang="en-US" altLang="zh-CN" sz="1200" b="0" i="0" kern="1200" smtClean="0">
                          <a:solidFill>
                            <a:schemeClr val="tx1"/>
                          </a:solidFill>
                          <a:latin typeface="Cambria Math" panose="02040503050406030204" pitchFamily="18" charset="0"/>
                          <a:ea typeface="宋体" panose="02010600030101010101" pitchFamily="2" charset="-122"/>
                          <a:cs typeface="+mn-cs"/>
                        </a:rPr>
                        <m:t>0</m:t>
                      </m:r>
                    </m:oMath>
                  </m:oMathPara>
                </a14:m>
                <a:endParaRPr lang="en-US" altLang="zh-CN" sz="1200" kern="1200" dirty="0">
                  <a:solidFill>
                    <a:schemeClr val="tx1"/>
                  </a:solidFill>
                  <a:effectLst/>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200" kern="1200" dirty="0">
                    <a:solidFill>
                      <a:schemeClr val="tx1"/>
                    </a:solidFill>
                    <a:effectLst/>
                    <a:latin typeface="Arial" panose="020B0604020202020204" pitchFamily="34" charset="0"/>
                    <a:ea typeface="宋体" panose="02010600030101010101" pitchFamily="2" charset="-122"/>
                    <a:cs typeface="+mn-cs"/>
                  </a:rPr>
                  <a:t>这时能量的二级修正项也为零。</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ltLang="zh-CN" sz="1200" kern="1200" dirty="0">
                  <a:solidFill>
                    <a:schemeClr val="tx1"/>
                  </a:solidFill>
                  <a:effectLst/>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ltLang="zh-CN" sz="1200" kern="1200" dirty="0">
                  <a:solidFill>
                    <a:schemeClr val="tx1"/>
                  </a:solidFill>
                  <a:effectLst/>
                  <a:latin typeface="Arial" panose="020B0604020202020204" pitchFamily="34" charset="0"/>
                  <a:ea typeface="宋体" panose="02010600030101010101" pitchFamily="2" charset="-122"/>
                  <a:cs typeface="+mn-cs"/>
                </a:endParaRPr>
              </a:p>
            </p:txBody>
          </p:sp>
        </mc:Choice>
        <mc:Fallback xmlns="">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200" kern="1200" dirty="0">
                    <a:solidFill>
                      <a:schemeClr val="tx1"/>
                    </a:solidFill>
                    <a:effectLst/>
                    <a:latin typeface="Arial" panose="020B0604020202020204" pitchFamily="34" charset="0"/>
                    <a:ea typeface="宋体" panose="02010600030101010101" pitchFamily="2" charset="-122"/>
                    <a:cs typeface="+mn-cs"/>
                  </a:rPr>
                  <a:t>式（</a:t>
                </a:r>
                <a:r>
                  <a:rPr lang="en-US" altLang="zh-CN" sz="1200" kern="1200" dirty="0">
                    <a:solidFill>
                      <a:schemeClr val="tx1"/>
                    </a:solidFill>
                    <a:effectLst/>
                    <a:latin typeface="Arial" panose="020B0604020202020204" pitchFamily="34" charset="0"/>
                    <a:ea typeface="宋体" panose="02010600030101010101" pitchFamily="2" charset="-122"/>
                    <a:cs typeface="+mn-cs"/>
                  </a:rPr>
                  <a:t>3-67</a:t>
                </a:r>
                <a:r>
                  <a:rPr lang="zh-CN" altLang="zh-CN" sz="1200" kern="1200" dirty="0">
                    <a:solidFill>
                      <a:schemeClr val="tx1"/>
                    </a:solidFill>
                    <a:effectLst/>
                    <a:latin typeface="Arial" panose="020B0604020202020204" pitchFamily="34" charset="0"/>
                    <a:ea typeface="宋体" panose="02010600030101010101" pitchFamily="2" charset="-122"/>
                    <a:cs typeface="+mn-cs"/>
                  </a:rPr>
                  <a:t>）的物理意义是二级修正来自所有其它</a:t>
                </a:r>
                <a:r>
                  <a:rPr lang="en-US" altLang="zh-CN" sz="1200" i="1" kern="1200" dirty="0">
                    <a:solidFill>
                      <a:schemeClr val="tx1"/>
                    </a:solidFill>
                    <a:effectLst/>
                    <a:latin typeface="Arial" panose="020B0604020202020204" pitchFamily="34" charset="0"/>
                    <a:ea typeface="宋体" panose="02010600030101010101" pitchFamily="2" charset="-122"/>
                    <a:cs typeface="+mn-cs"/>
                  </a:rPr>
                  <a:t>k</a:t>
                </a:r>
                <a:r>
                  <a:rPr lang="en-US" altLang="zh-CN" sz="1200" kern="1200" dirty="0">
                    <a:solidFill>
                      <a:schemeClr val="tx1"/>
                    </a:solidFill>
                    <a:effectLst/>
                    <a:latin typeface="Arial" panose="020B0604020202020204" pitchFamily="34" charset="0"/>
                    <a:ea typeface="宋体" panose="02010600030101010101" pitchFamily="2" charset="-122"/>
                    <a:cs typeface="+mn-cs"/>
                  </a:rPr>
                  <a:t>’</a:t>
                </a:r>
                <a:r>
                  <a:rPr lang="zh-CN" altLang="zh-CN" sz="1200" kern="1200" dirty="0">
                    <a:solidFill>
                      <a:schemeClr val="tx1"/>
                    </a:solidFill>
                    <a:effectLst/>
                    <a:latin typeface="Arial" panose="020B0604020202020204" pitchFamily="34" charset="0"/>
                    <a:ea typeface="宋体" panose="02010600030101010101" pitchFamily="2" charset="-122"/>
                    <a:cs typeface="+mn-cs"/>
                  </a:rPr>
                  <a:t>状态对于</a:t>
                </a:r>
                <a:r>
                  <a:rPr lang="en-US" altLang="zh-CN" sz="1200" i="1" kern="1200" dirty="0">
                    <a:solidFill>
                      <a:schemeClr val="tx1"/>
                    </a:solidFill>
                    <a:effectLst/>
                    <a:latin typeface="Arial" panose="020B0604020202020204" pitchFamily="34" charset="0"/>
                    <a:ea typeface="宋体" panose="02010600030101010101" pitchFamily="2" charset="-122"/>
                    <a:cs typeface="+mn-cs"/>
                  </a:rPr>
                  <a:t>k</a:t>
                </a:r>
                <a:r>
                  <a:rPr lang="zh-CN" altLang="zh-CN" sz="1200" kern="1200" dirty="0">
                    <a:solidFill>
                      <a:schemeClr val="tx1"/>
                    </a:solidFill>
                    <a:effectLst/>
                    <a:latin typeface="Arial" panose="020B0604020202020204" pitchFamily="34" charset="0"/>
                    <a:ea typeface="宋体" panose="02010600030101010101" pitchFamily="2" charset="-122"/>
                    <a:cs typeface="+mn-cs"/>
                  </a:rPr>
                  <a:t>状态的作用，这些作用的强弱与势场起伏有关，下面具体分析。当</a:t>
                </a:r>
                <a:r>
                  <a:rPr lang="en-US" altLang="zh-CN" sz="1200" kern="1200" dirty="0">
                    <a:solidFill>
                      <a:schemeClr val="tx1"/>
                    </a:solidFill>
                    <a:effectLst/>
                    <a:latin typeface="Arial" panose="020B0604020202020204" pitchFamily="34" charset="0"/>
                    <a:ea typeface="宋体" panose="02010600030101010101" pitchFamily="2" charset="-122"/>
                    <a:cs typeface="+mn-cs"/>
                  </a:rPr>
                  <a:t> </a:t>
                </a:r>
                <a:r>
                  <a:rPr lang="zh-CN" altLang="en-US" sz="1200" i="0" kern="1200">
                    <a:solidFill>
                      <a:schemeClr val="tx1"/>
                    </a:solidFill>
                    <a:latin typeface="Arial" panose="020B0604020202020204" pitchFamily="34" charset="0"/>
                    <a:ea typeface="宋体" panose="02010600030101010101" pitchFamily="2" charset="-122"/>
                    <a:cs typeface="+mn-cs"/>
                  </a:rPr>
                  <a:t>−𝑘′+2𝜋/𝑎 𝑛+𝑘≠0</a:t>
                </a:r>
                <a:r>
                  <a:rPr lang="zh-CN" altLang="zh-CN" sz="1200" kern="1200" dirty="0">
                    <a:solidFill>
                      <a:schemeClr val="tx1"/>
                    </a:solidFill>
                    <a:effectLst/>
                    <a:latin typeface="Arial" panose="020B0604020202020204" pitchFamily="34" charset="0"/>
                    <a:ea typeface="宋体" panose="02010600030101010101" pitchFamily="2" charset="-122"/>
                    <a:cs typeface="+mn-cs"/>
                  </a:rPr>
                  <a:t>时，有：</a:t>
                </a:r>
                <a:endParaRPr lang="en-US" altLang="zh-CN" sz="1200" kern="1200" dirty="0">
                  <a:solidFill>
                    <a:schemeClr val="tx1"/>
                  </a:solidFill>
                  <a:effectLst/>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sz="1200" i="0" kern="1200">
                    <a:solidFill>
                      <a:schemeClr val="tx1"/>
                    </a:solidFill>
                    <a:latin typeface="Arial" panose="020B0604020202020204" pitchFamily="34" charset="0"/>
                    <a:ea typeface="宋体" panose="02010600030101010101" pitchFamily="2" charset="-122"/>
                    <a:cs typeface="+mn-cs"/>
                  </a:rPr>
                  <a:t>∫130_0^𝑁𝑎▒𝑒𝑥𝑝[𝑖(−𝑘′+2𝜋/𝑎 𝑛+𝑘)𝑥]  𝑑𝑥=</a:t>
                </a:r>
                <a:r>
                  <a:rPr lang="zh-CN" altLang="en-US" sz="1200" i="0" kern="1200">
                    <a:solidFill>
                      <a:schemeClr val="tx1"/>
                    </a:solidFill>
                    <a:latin typeface="Cambria Math" panose="02040503050406030204" pitchFamily="18" charset="0"/>
                    <a:ea typeface="宋体" panose="02010600030101010101" pitchFamily="2" charset="-122"/>
                    <a:cs typeface="+mn-cs"/>
                  </a:rPr>
                  <a:t>"0</a:t>
                </a:r>
                <a:r>
                  <a:rPr lang="zh-CN" altLang="en-US" sz="1200" i="0" kern="1200">
                    <a:solidFill>
                      <a:schemeClr val="tx1"/>
                    </a:solidFill>
                    <a:latin typeface="Arial" panose="020B0604020202020204" pitchFamily="34" charset="0"/>
                    <a:ea typeface="宋体" panose="02010600030101010101" pitchFamily="2" charset="-122"/>
                    <a:cs typeface="+mn-cs"/>
                  </a:rPr>
                  <a:t>"</a:t>
                </a:r>
                <a:endParaRPr lang="en-US" altLang="zh-CN" sz="1200" kern="1200" dirty="0">
                  <a:solidFill>
                    <a:schemeClr val="tx1"/>
                  </a:solidFill>
                  <a:effectLst/>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200" kern="1200" dirty="0">
                    <a:solidFill>
                      <a:schemeClr val="tx1"/>
                    </a:solidFill>
                    <a:effectLst/>
                    <a:latin typeface="Arial" panose="020B0604020202020204" pitchFamily="34" charset="0"/>
                    <a:ea typeface="宋体" panose="02010600030101010101" pitchFamily="2" charset="-122"/>
                    <a:cs typeface="+mn-cs"/>
                  </a:rPr>
                  <a:t>所以：</a:t>
                </a:r>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sz="1200" i="0" kern="1200">
                    <a:solidFill>
                      <a:schemeClr val="tx1"/>
                    </a:solidFill>
                    <a:latin typeface="Arial" panose="020B0604020202020204" pitchFamily="34" charset="0"/>
                    <a:ea typeface="宋体" panose="02010600030101010101" pitchFamily="2" charset="-122"/>
                    <a:cs typeface="+mn-cs"/>
                  </a:rPr>
                  <a:t>〈𝑘′|𝛥𝑉|𝑘〉=</a:t>
                </a:r>
                <a:r>
                  <a:rPr lang="zh-CN" altLang="en-US" sz="1200" i="0" kern="1200">
                    <a:solidFill>
                      <a:schemeClr val="tx1"/>
                    </a:solidFill>
                    <a:latin typeface="Cambria Math" panose="02040503050406030204" pitchFamily="18" charset="0"/>
                    <a:ea typeface="宋体" panose="02010600030101010101" pitchFamily="2" charset="-122"/>
                    <a:cs typeface="+mn-cs"/>
                  </a:rPr>
                  <a:t>"0</a:t>
                </a:r>
                <a:r>
                  <a:rPr lang="zh-CN" altLang="en-US" sz="1200" i="0" kern="1200">
                    <a:solidFill>
                      <a:schemeClr val="tx1"/>
                    </a:solidFill>
                    <a:latin typeface="Arial" panose="020B0604020202020204" pitchFamily="34" charset="0"/>
                    <a:ea typeface="宋体" panose="02010600030101010101" pitchFamily="2" charset="-122"/>
                    <a:cs typeface="+mn-cs"/>
                  </a:rPr>
                  <a:t>"</a:t>
                </a:r>
                <a:endParaRPr lang="en-US" altLang="zh-CN" sz="1200" kern="1200" dirty="0">
                  <a:solidFill>
                    <a:schemeClr val="tx1"/>
                  </a:solidFill>
                  <a:effectLst/>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200" kern="1200" dirty="0">
                    <a:solidFill>
                      <a:schemeClr val="tx1"/>
                    </a:solidFill>
                    <a:effectLst/>
                    <a:latin typeface="Arial" panose="020B0604020202020204" pitchFamily="34" charset="0"/>
                    <a:ea typeface="宋体" panose="02010600030101010101" pitchFamily="2" charset="-122"/>
                    <a:cs typeface="+mn-cs"/>
                  </a:rPr>
                  <a:t>这时能量的二级修正项也为零。</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ltLang="zh-CN" sz="1200" kern="1200" dirty="0">
                  <a:solidFill>
                    <a:schemeClr val="tx1"/>
                  </a:solidFill>
                  <a:effectLst/>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ltLang="zh-CN" sz="1200" kern="1200" dirty="0">
                  <a:solidFill>
                    <a:schemeClr val="tx1"/>
                  </a:solidFill>
                  <a:effectLst/>
                  <a:latin typeface="Arial" panose="020B0604020202020204" pitchFamily="34" charset="0"/>
                  <a:ea typeface="宋体" panose="02010600030101010101" pitchFamily="2" charset="-122"/>
                  <a:cs typeface="+mn-cs"/>
                </a:endParaRPr>
              </a:p>
            </p:txBody>
          </p:sp>
        </mc:Fallback>
      </mc:AlternateContent>
      <p:sp>
        <p:nvSpPr>
          <p:cNvPr id="4" name="灯片编号占位符 3"/>
          <p:cNvSpPr>
            <a:spLocks noGrp="1"/>
          </p:cNvSpPr>
          <p:nvPr>
            <p:ph type="sldNum" sz="quarter" idx="5"/>
          </p:nvPr>
        </p:nvSpPr>
        <p:spPr/>
        <p:txBody>
          <a:bodyPr/>
          <a:lstStyle/>
          <a:p>
            <a:fld id="{8AAA2DB7-8973-4964-8E83-0FC396AC9B6B}" type="slidenum">
              <a:rPr lang="en-US" altLang="zh-CN" smtClean="0"/>
              <a:t>65</a:t>
            </a:fld>
            <a:endParaRPr lang="en-US" altLang="zh-CN"/>
          </a:p>
        </p:txBody>
      </p:sp>
    </p:spTree>
    <p:extLst>
      <p:ext uri="{BB962C8B-B14F-4D97-AF65-F5344CB8AC3E}">
        <p14:creationId xmlns:p14="http://schemas.microsoft.com/office/powerpoint/2010/main" val="391645633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200" kern="1200" dirty="0">
                    <a:solidFill>
                      <a:schemeClr val="tx1"/>
                    </a:solidFill>
                    <a:effectLst/>
                    <a:latin typeface="Arial" panose="020B0604020202020204" pitchFamily="34" charset="0"/>
                    <a:ea typeface="宋体" panose="02010600030101010101" pitchFamily="2" charset="-122"/>
                    <a:cs typeface="+mn-cs"/>
                  </a:rPr>
                  <a:t>当 </a:t>
                </a:r>
                <a14:m>
                  <m:oMath xmlns:m="http://schemas.openxmlformats.org/officeDocument/2006/math">
                    <m:r>
                      <a:rPr lang="zh-CN" altLang="en-US" sz="1200" kern="1200" smtClean="0">
                        <a:solidFill>
                          <a:schemeClr val="tx1"/>
                        </a:solidFill>
                        <a:latin typeface="Cambria Math" panose="02040503050406030204" pitchFamily="18" charset="0"/>
                        <a:ea typeface="宋体" panose="02010600030101010101" pitchFamily="2" charset="-122"/>
                        <a:cs typeface="+mn-cs"/>
                      </a:rPr>
                      <m:t>−</m:t>
                    </m:r>
                    <m:r>
                      <a:rPr lang="zh-CN" altLang="en-US" sz="1200" i="1" kern="1200">
                        <a:solidFill>
                          <a:schemeClr val="tx1"/>
                        </a:solidFill>
                        <a:latin typeface="Cambria Math" panose="02040503050406030204" pitchFamily="18" charset="0"/>
                        <a:ea typeface="宋体" panose="02010600030101010101" pitchFamily="2" charset="-122"/>
                        <a:cs typeface="+mn-cs"/>
                      </a:rPr>
                      <m:t>𝑘</m:t>
                    </m:r>
                    <m:r>
                      <a:rPr lang="zh-CN" altLang="en-US" sz="1200" i="0" kern="1200">
                        <a:solidFill>
                          <a:schemeClr val="tx1"/>
                        </a:solidFill>
                        <a:latin typeface="Cambria Math" panose="02040503050406030204" pitchFamily="18" charset="0"/>
                        <a:ea typeface="宋体" panose="02010600030101010101" pitchFamily="2" charset="-122"/>
                        <a:cs typeface="+mn-cs"/>
                      </a:rPr>
                      <m:t>′+</m:t>
                    </m:r>
                    <m:f>
                      <m:fPr>
                        <m:ctrlPr>
                          <a:rPr lang="zh-CN" altLang="en-US" sz="1200" i="1" kern="1200">
                            <a:solidFill>
                              <a:schemeClr val="tx1"/>
                            </a:solidFill>
                            <a:latin typeface="Cambria Math" panose="02040503050406030204" pitchFamily="18" charset="0"/>
                            <a:ea typeface="宋体" panose="02010600030101010101" pitchFamily="2" charset="-122"/>
                            <a:cs typeface="+mn-cs"/>
                          </a:rPr>
                        </m:ctrlPr>
                      </m:fPr>
                      <m:num>
                        <m:r>
                          <a:rPr lang="zh-CN" altLang="en-US" sz="1200" i="0" kern="1200">
                            <a:solidFill>
                              <a:schemeClr val="tx1"/>
                            </a:solidFill>
                            <a:latin typeface="Cambria Math" panose="02040503050406030204" pitchFamily="18" charset="0"/>
                            <a:ea typeface="宋体" panose="02010600030101010101" pitchFamily="2" charset="-122"/>
                            <a:cs typeface="+mn-cs"/>
                          </a:rPr>
                          <m:t>2</m:t>
                        </m:r>
                        <m:r>
                          <a:rPr lang="zh-CN" altLang="en-US" sz="1200" i="1" kern="1200">
                            <a:solidFill>
                              <a:schemeClr val="tx1"/>
                            </a:solidFill>
                            <a:latin typeface="Cambria Math" panose="02040503050406030204" pitchFamily="18" charset="0"/>
                            <a:ea typeface="宋体" panose="02010600030101010101" pitchFamily="2" charset="-122"/>
                            <a:cs typeface="+mn-cs"/>
                          </a:rPr>
                          <m:t>𝜋</m:t>
                        </m:r>
                      </m:num>
                      <m:den>
                        <m:r>
                          <a:rPr lang="zh-CN" altLang="en-US" sz="1200" i="1" kern="1200">
                            <a:solidFill>
                              <a:schemeClr val="tx1"/>
                            </a:solidFill>
                            <a:latin typeface="Cambria Math" panose="02040503050406030204" pitchFamily="18" charset="0"/>
                            <a:ea typeface="宋体" panose="02010600030101010101" pitchFamily="2" charset="-122"/>
                            <a:cs typeface="+mn-cs"/>
                          </a:rPr>
                          <m:t>𝑎</m:t>
                        </m:r>
                      </m:den>
                    </m:f>
                    <m:r>
                      <a:rPr lang="zh-CN" altLang="en-US" sz="1200" i="1" kern="1200">
                        <a:solidFill>
                          <a:schemeClr val="tx1"/>
                        </a:solidFill>
                        <a:latin typeface="Cambria Math" panose="02040503050406030204" pitchFamily="18" charset="0"/>
                        <a:ea typeface="宋体" panose="02010600030101010101" pitchFamily="2" charset="-122"/>
                        <a:cs typeface="+mn-cs"/>
                      </a:rPr>
                      <m:t>𝑛</m:t>
                    </m:r>
                    <m:r>
                      <a:rPr lang="zh-CN" altLang="en-US" sz="1200" i="0" kern="1200">
                        <a:solidFill>
                          <a:schemeClr val="tx1"/>
                        </a:solidFill>
                        <a:latin typeface="Cambria Math" panose="02040503050406030204" pitchFamily="18" charset="0"/>
                        <a:ea typeface="宋体" panose="02010600030101010101" pitchFamily="2" charset="-122"/>
                        <a:cs typeface="+mn-cs"/>
                      </a:rPr>
                      <m:t>+</m:t>
                    </m:r>
                    <m:r>
                      <a:rPr lang="zh-CN" altLang="en-US" sz="1200" i="1" kern="1200">
                        <a:solidFill>
                          <a:schemeClr val="tx1"/>
                        </a:solidFill>
                        <a:latin typeface="Cambria Math" panose="02040503050406030204" pitchFamily="18" charset="0"/>
                        <a:ea typeface="宋体" panose="02010600030101010101" pitchFamily="2" charset="-122"/>
                        <a:cs typeface="+mn-cs"/>
                      </a:rPr>
                      <m:t>𝑘</m:t>
                    </m:r>
                    <m:r>
                      <a:rPr lang="zh-CN" altLang="en-US" sz="1200" i="0" kern="1200">
                        <a:solidFill>
                          <a:schemeClr val="tx1"/>
                        </a:solidFill>
                        <a:latin typeface="Cambria Math" panose="02040503050406030204" pitchFamily="18" charset="0"/>
                        <a:ea typeface="宋体" panose="02010600030101010101" pitchFamily="2" charset="-122"/>
                        <a:cs typeface="+mn-cs"/>
                      </a:rPr>
                      <m:t>=0</m:t>
                    </m:r>
                  </m:oMath>
                </a14:m>
                <a:r>
                  <a:rPr lang="zh-CN" altLang="zh-CN" sz="1200" kern="1200" dirty="0">
                    <a:solidFill>
                      <a:schemeClr val="tx1"/>
                    </a:solidFill>
                    <a:effectLst/>
                    <a:latin typeface="Arial" panose="020B0604020202020204" pitchFamily="34" charset="0"/>
                    <a:ea typeface="宋体" panose="02010600030101010101" pitchFamily="2" charset="-122"/>
                    <a:cs typeface="+mn-cs"/>
                  </a:rPr>
                  <a:t>时，则有：</a:t>
                </a:r>
                <a:endParaRPr lang="en-US" altLang="zh-CN" sz="1200" kern="1200" dirty="0">
                  <a:solidFill>
                    <a:schemeClr val="tx1"/>
                  </a:solidFill>
                  <a:effectLst/>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nary>
                        <m:naryPr>
                          <m:limLoc m:val="subSup"/>
                          <m:grow m:val="on"/>
                          <m:ctrlPr>
                            <a:rPr lang="zh-CN" altLang="en-US" sz="1200" i="1" kern="1200" smtClean="0">
                              <a:solidFill>
                                <a:schemeClr val="tx1"/>
                              </a:solidFill>
                              <a:latin typeface="Cambria Math" panose="02040503050406030204" pitchFamily="18" charset="0"/>
                              <a:ea typeface="宋体" panose="02010600030101010101" pitchFamily="2" charset="-122"/>
                              <a:cs typeface="+mn-cs"/>
                            </a:rPr>
                          </m:ctrlPr>
                        </m:naryPr>
                        <m:sub>
                          <m:r>
                            <a:rPr lang="zh-CN" altLang="en-US" sz="1200" i="0" kern="1200">
                              <a:solidFill>
                                <a:schemeClr val="tx1"/>
                              </a:solidFill>
                              <a:latin typeface="Cambria Math" panose="02040503050406030204" pitchFamily="18" charset="0"/>
                              <a:ea typeface="宋体" panose="02010600030101010101" pitchFamily="2" charset="-122"/>
                              <a:cs typeface="+mn-cs"/>
                            </a:rPr>
                            <m:t>0</m:t>
                          </m:r>
                        </m:sub>
                        <m:sup>
                          <m:r>
                            <a:rPr lang="zh-CN" altLang="en-US" sz="1200" i="1" kern="1200">
                              <a:solidFill>
                                <a:schemeClr val="tx1"/>
                              </a:solidFill>
                              <a:latin typeface="Cambria Math" panose="02040503050406030204" pitchFamily="18" charset="0"/>
                              <a:ea typeface="宋体" panose="02010600030101010101" pitchFamily="2" charset="-122"/>
                              <a:cs typeface="+mn-cs"/>
                            </a:rPr>
                            <m:t>𝑁𝑎</m:t>
                          </m:r>
                        </m:sup>
                        <m:e>
                          <m:r>
                            <a:rPr lang="zh-CN" altLang="en-US" sz="1200" i="1" kern="1200">
                              <a:solidFill>
                                <a:schemeClr val="tx1"/>
                              </a:solidFill>
                              <a:latin typeface="Cambria Math" panose="02040503050406030204" pitchFamily="18" charset="0"/>
                              <a:ea typeface="宋体" panose="02010600030101010101" pitchFamily="2" charset="-122"/>
                              <a:cs typeface="+mn-cs"/>
                            </a:rPr>
                            <m:t>𝑒𝑥𝑝</m:t>
                          </m:r>
                          <m:d>
                            <m:dPr>
                              <m:begChr m:val="["/>
                              <m:endChr m:val="]"/>
                              <m:ctrlPr>
                                <a:rPr lang="zh-CN" altLang="en-US" sz="1200" i="1" kern="1200">
                                  <a:solidFill>
                                    <a:schemeClr val="tx1"/>
                                  </a:solidFill>
                                  <a:latin typeface="Cambria Math" panose="02040503050406030204" pitchFamily="18" charset="0"/>
                                  <a:ea typeface="宋体" panose="02010600030101010101" pitchFamily="2" charset="-122"/>
                                  <a:cs typeface="+mn-cs"/>
                                </a:rPr>
                              </m:ctrlPr>
                            </m:dPr>
                            <m:e>
                              <m:r>
                                <a:rPr lang="zh-CN" altLang="en-US" sz="1200" i="1" kern="1200">
                                  <a:solidFill>
                                    <a:schemeClr val="tx1"/>
                                  </a:solidFill>
                                  <a:latin typeface="Cambria Math" panose="02040503050406030204" pitchFamily="18" charset="0"/>
                                  <a:ea typeface="宋体" panose="02010600030101010101" pitchFamily="2" charset="-122"/>
                                  <a:cs typeface="+mn-cs"/>
                                </a:rPr>
                                <m:t>𝑖</m:t>
                              </m:r>
                              <m:r>
                                <a:rPr lang="zh-CN" altLang="en-US" sz="1200" i="0" kern="1200">
                                  <a:solidFill>
                                    <a:schemeClr val="tx1"/>
                                  </a:solidFill>
                                  <a:latin typeface="Cambria Math" panose="02040503050406030204" pitchFamily="18" charset="0"/>
                                  <a:ea typeface="宋体" panose="02010600030101010101" pitchFamily="2" charset="-122"/>
                                  <a:cs typeface="+mn-cs"/>
                                </a:rPr>
                                <m:t>(−</m:t>
                              </m:r>
                              <m:r>
                                <a:rPr lang="zh-CN" altLang="en-US" sz="1200" i="1" kern="1200">
                                  <a:solidFill>
                                    <a:schemeClr val="tx1"/>
                                  </a:solidFill>
                                  <a:latin typeface="Cambria Math" panose="02040503050406030204" pitchFamily="18" charset="0"/>
                                  <a:ea typeface="宋体" panose="02010600030101010101" pitchFamily="2" charset="-122"/>
                                  <a:cs typeface="+mn-cs"/>
                                </a:rPr>
                                <m:t>𝑘</m:t>
                              </m:r>
                              <m:r>
                                <a:rPr lang="zh-CN" altLang="en-US" sz="1200" i="0" kern="1200">
                                  <a:solidFill>
                                    <a:schemeClr val="tx1"/>
                                  </a:solidFill>
                                  <a:latin typeface="Cambria Math" panose="02040503050406030204" pitchFamily="18" charset="0"/>
                                  <a:ea typeface="宋体" panose="02010600030101010101" pitchFamily="2" charset="-122"/>
                                  <a:cs typeface="+mn-cs"/>
                                </a:rPr>
                                <m:t>′+</m:t>
                              </m:r>
                              <m:f>
                                <m:fPr>
                                  <m:ctrlPr>
                                    <a:rPr lang="zh-CN" altLang="en-US" sz="1200" i="1" kern="1200">
                                      <a:solidFill>
                                        <a:schemeClr val="tx1"/>
                                      </a:solidFill>
                                      <a:latin typeface="Cambria Math" panose="02040503050406030204" pitchFamily="18" charset="0"/>
                                      <a:ea typeface="宋体" panose="02010600030101010101" pitchFamily="2" charset="-122"/>
                                      <a:cs typeface="+mn-cs"/>
                                    </a:rPr>
                                  </m:ctrlPr>
                                </m:fPr>
                                <m:num>
                                  <m:r>
                                    <a:rPr lang="zh-CN" altLang="en-US" sz="1200" i="0" kern="1200">
                                      <a:solidFill>
                                        <a:schemeClr val="tx1"/>
                                      </a:solidFill>
                                      <a:latin typeface="Cambria Math" panose="02040503050406030204" pitchFamily="18" charset="0"/>
                                      <a:ea typeface="宋体" panose="02010600030101010101" pitchFamily="2" charset="-122"/>
                                      <a:cs typeface="+mn-cs"/>
                                    </a:rPr>
                                    <m:t>2</m:t>
                                  </m:r>
                                  <m:r>
                                    <a:rPr lang="zh-CN" altLang="en-US" sz="1200" i="1" kern="1200">
                                      <a:solidFill>
                                        <a:schemeClr val="tx1"/>
                                      </a:solidFill>
                                      <a:latin typeface="Cambria Math" panose="02040503050406030204" pitchFamily="18" charset="0"/>
                                      <a:ea typeface="宋体" panose="02010600030101010101" pitchFamily="2" charset="-122"/>
                                      <a:cs typeface="+mn-cs"/>
                                    </a:rPr>
                                    <m:t>𝜋</m:t>
                                  </m:r>
                                </m:num>
                                <m:den>
                                  <m:r>
                                    <a:rPr lang="zh-CN" altLang="en-US" sz="1200" i="1" kern="1200">
                                      <a:solidFill>
                                        <a:schemeClr val="tx1"/>
                                      </a:solidFill>
                                      <a:latin typeface="Cambria Math" panose="02040503050406030204" pitchFamily="18" charset="0"/>
                                      <a:ea typeface="宋体" panose="02010600030101010101" pitchFamily="2" charset="-122"/>
                                      <a:cs typeface="+mn-cs"/>
                                    </a:rPr>
                                    <m:t>𝑎</m:t>
                                  </m:r>
                                </m:den>
                              </m:f>
                              <m:r>
                                <a:rPr lang="zh-CN" altLang="en-US" sz="1200" i="1" kern="1200">
                                  <a:solidFill>
                                    <a:schemeClr val="tx1"/>
                                  </a:solidFill>
                                  <a:latin typeface="Cambria Math" panose="02040503050406030204" pitchFamily="18" charset="0"/>
                                  <a:ea typeface="宋体" panose="02010600030101010101" pitchFamily="2" charset="-122"/>
                                  <a:cs typeface="+mn-cs"/>
                                </a:rPr>
                                <m:t>𝑛</m:t>
                              </m:r>
                              <m:r>
                                <a:rPr lang="zh-CN" altLang="en-US" sz="1200" i="0" kern="1200">
                                  <a:solidFill>
                                    <a:schemeClr val="tx1"/>
                                  </a:solidFill>
                                  <a:latin typeface="Cambria Math" panose="02040503050406030204" pitchFamily="18" charset="0"/>
                                  <a:ea typeface="宋体" panose="02010600030101010101" pitchFamily="2" charset="-122"/>
                                  <a:cs typeface="+mn-cs"/>
                                </a:rPr>
                                <m:t>+</m:t>
                              </m:r>
                              <m:r>
                                <a:rPr lang="zh-CN" altLang="en-US" sz="1200" i="1" kern="1200">
                                  <a:solidFill>
                                    <a:schemeClr val="tx1"/>
                                  </a:solidFill>
                                  <a:latin typeface="Cambria Math" panose="02040503050406030204" pitchFamily="18" charset="0"/>
                                  <a:ea typeface="宋体" panose="02010600030101010101" pitchFamily="2" charset="-122"/>
                                  <a:cs typeface="+mn-cs"/>
                                </a:rPr>
                                <m:t>𝑘</m:t>
                              </m:r>
                              <m:r>
                                <a:rPr lang="zh-CN" altLang="en-US" sz="1200" i="0" kern="1200">
                                  <a:solidFill>
                                    <a:schemeClr val="tx1"/>
                                  </a:solidFill>
                                  <a:latin typeface="Cambria Math" panose="02040503050406030204" pitchFamily="18" charset="0"/>
                                  <a:ea typeface="宋体" panose="02010600030101010101" pitchFamily="2" charset="-122"/>
                                  <a:cs typeface="+mn-cs"/>
                                </a:rPr>
                                <m:t>)</m:t>
                              </m:r>
                              <m:r>
                                <a:rPr lang="zh-CN" altLang="en-US" sz="1200" i="1" kern="1200">
                                  <a:solidFill>
                                    <a:schemeClr val="tx1"/>
                                  </a:solidFill>
                                  <a:latin typeface="Cambria Math" panose="02040503050406030204" pitchFamily="18" charset="0"/>
                                  <a:ea typeface="宋体" panose="02010600030101010101" pitchFamily="2" charset="-122"/>
                                  <a:cs typeface="+mn-cs"/>
                                </a:rPr>
                                <m:t>𝑥</m:t>
                              </m:r>
                            </m:e>
                          </m:d>
                        </m:e>
                      </m:nary>
                      <m:r>
                        <a:rPr lang="zh-CN" altLang="en-US" sz="1200" i="1" kern="1200">
                          <a:solidFill>
                            <a:schemeClr val="tx1"/>
                          </a:solidFill>
                          <a:latin typeface="Cambria Math" panose="02040503050406030204" pitchFamily="18" charset="0"/>
                          <a:ea typeface="宋体" panose="02010600030101010101" pitchFamily="2" charset="-122"/>
                          <a:cs typeface="+mn-cs"/>
                        </a:rPr>
                        <m:t>𝑑𝑥</m:t>
                      </m:r>
                      <m:r>
                        <a:rPr lang="zh-CN" altLang="en-US" sz="1200" i="0" kern="1200">
                          <a:solidFill>
                            <a:schemeClr val="tx1"/>
                          </a:solidFill>
                          <a:latin typeface="Cambria Math" panose="02040503050406030204" pitchFamily="18" charset="0"/>
                          <a:ea typeface="宋体" panose="02010600030101010101" pitchFamily="2" charset="-122"/>
                          <a:cs typeface="+mn-cs"/>
                        </a:rPr>
                        <m:t>=</m:t>
                      </m:r>
                      <m:r>
                        <a:rPr lang="zh-CN" altLang="en-US" sz="1200" i="1" kern="1200">
                          <a:solidFill>
                            <a:schemeClr val="tx1"/>
                          </a:solidFill>
                          <a:latin typeface="Cambria Math" panose="02040503050406030204" pitchFamily="18" charset="0"/>
                          <a:ea typeface="宋体" panose="02010600030101010101" pitchFamily="2" charset="-122"/>
                          <a:cs typeface="+mn-cs"/>
                        </a:rPr>
                        <m:t>𝑁𝑎</m:t>
                      </m:r>
                    </m:oMath>
                  </m:oMathPara>
                </a14:m>
                <a:endParaRPr lang="en-US" altLang="zh-CN" sz="1200" kern="1200" dirty="0">
                  <a:solidFill>
                    <a:schemeClr val="tx1"/>
                  </a:solidFill>
                  <a:effectLst/>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200" kern="1200" dirty="0">
                    <a:solidFill>
                      <a:schemeClr val="tx1"/>
                    </a:solidFill>
                    <a:effectLst/>
                    <a:latin typeface="Arial" panose="020B0604020202020204" pitchFamily="34" charset="0"/>
                    <a:ea typeface="宋体" panose="02010600030101010101" pitchFamily="2" charset="-122"/>
                    <a:cs typeface="+mn-cs"/>
                  </a:rPr>
                  <a:t>代入，有：</a:t>
                </a: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d>
                        <m:dPr>
                          <m:begChr m:val="〈"/>
                          <m:endChr m:val="〉"/>
                          <m:ctrlPr>
                            <a:rPr lang="zh-CN" altLang="en-US" sz="1200" i="1" kern="1200" smtClean="0">
                              <a:solidFill>
                                <a:schemeClr val="tx1"/>
                              </a:solidFill>
                              <a:latin typeface="Cambria Math" panose="02040503050406030204" pitchFamily="18" charset="0"/>
                              <a:ea typeface="宋体" panose="02010600030101010101" pitchFamily="2" charset="-122"/>
                              <a:cs typeface="+mn-cs"/>
                            </a:rPr>
                          </m:ctrlPr>
                        </m:dPr>
                        <m:e>
                          <m:r>
                            <a:rPr lang="zh-CN" altLang="en-US" sz="1200" i="1" kern="1200">
                              <a:solidFill>
                                <a:schemeClr val="tx1"/>
                              </a:solidFill>
                              <a:latin typeface="Cambria Math" panose="02040503050406030204" pitchFamily="18" charset="0"/>
                              <a:ea typeface="宋体" panose="02010600030101010101" pitchFamily="2" charset="-122"/>
                              <a:cs typeface="+mn-cs"/>
                            </a:rPr>
                            <m:t>𝑘</m:t>
                          </m:r>
                          <m:r>
                            <a:rPr lang="zh-CN" altLang="en-US" sz="1200" i="0" kern="1200">
                              <a:solidFill>
                                <a:schemeClr val="tx1"/>
                              </a:solidFill>
                              <a:latin typeface="Cambria Math" panose="02040503050406030204" pitchFamily="18" charset="0"/>
                              <a:ea typeface="宋体" panose="02010600030101010101" pitchFamily="2" charset="-122"/>
                              <a:cs typeface="+mn-cs"/>
                            </a:rPr>
                            <m:t>′|</m:t>
                          </m:r>
                          <m:r>
                            <a:rPr lang="zh-CN" altLang="en-US" sz="1200" i="1" kern="1200">
                              <a:solidFill>
                                <a:schemeClr val="tx1"/>
                              </a:solidFill>
                              <a:latin typeface="Cambria Math" panose="02040503050406030204" pitchFamily="18" charset="0"/>
                              <a:ea typeface="宋体" panose="02010600030101010101" pitchFamily="2" charset="-122"/>
                              <a:cs typeface="+mn-cs"/>
                            </a:rPr>
                            <m:t>𝛥</m:t>
                          </m:r>
                          <m:r>
                            <a:rPr lang="zh-CN" altLang="en-US" sz="1200" i="1" kern="1200">
                              <a:solidFill>
                                <a:schemeClr val="tx1"/>
                              </a:solidFill>
                              <a:latin typeface="Cambria Math" panose="02040503050406030204" pitchFamily="18" charset="0"/>
                              <a:ea typeface="宋体" panose="02010600030101010101" pitchFamily="2" charset="-122"/>
                              <a:cs typeface="+mn-cs"/>
                            </a:rPr>
                            <m:t>𝑉</m:t>
                          </m:r>
                          <m:r>
                            <a:rPr lang="zh-CN" altLang="en-US" sz="1200" i="0" kern="1200">
                              <a:solidFill>
                                <a:schemeClr val="tx1"/>
                              </a:solidFill>
                              <a:latin typeface="Cambria Math" panose="02040503050406030204" pitchFamily="18" charset="0"/>
                              <a:ea typeface="宋体" panose="02010600030101010101" pitchFamily="2" charset="-122"/>
                              <a:cs typeface="+mn-cs"/>
                            </a:rPr>
                            <m:t>|</m:t>
                          </m:r>
                          <m:r>
                            <a:rPr lang="zh-CN" altLang="en-US" sz="1200" i="1" kern="1200">
                              <a:solidFill>
                                <a:schemeClr val="tx1"/>
                              </a:solidFill>
                              <a:latin typeface="Cambria Math" panose="02040503050406030204" pitchFamily="18" charset="0"/>
                              <a:ea typeface="宋体" panose="02010600030101010101" pitchFamily="2" charset="-122"/>
                              <a:cs typeface="+mn-cs"/>
                            </a:rPr>
                            <m:t>𝑘</m:t>
                          </m:r>
                        </m:e>
                      </m:d>
                      <m:r>
                        <a:rPr lang="zh-CN" altLang="en-US" sz="1200" i="0" kern="1200">
                          <a:solidFill>
                            <a:schemeClr val="tx1"/>
                          </a:solidFill>
                          <a:latin typeface="Cambria Math" panose="02040503050406030204" pitchFamily="18" charset="0"/>
                          <a:ea typeface="宋体" panose="02010600030101010101" pitchFamily="2" charset="-122"/>
                          <a:cs typeface="+mn-cs"/>
                        </a:rPr>
                        <m:t>=</m:t>
                      </m:r>
                      <m:r>
                        <a:rPr lang="zh-CN" altLang="en-US" sz="1200" i="1" kern="1200">
                          <a:solidFill>
                            <a:schemeClr val="tx1"/>
                          </a:solidFill>
                          <a:latin typeface="Cambria Math" panose="02040503050406030204" pitchFamily="18" charset="0"/>
                          <a:ea typeface="宋体" panose="02010600030101010101" pitchFamily="2" charset="-122"/>
                          <a:cs typeface="+mn-cs"/>
                        </a:rPr>
                        <m:t>𝑉𝑛</m:t>
                      </m:r>
                    </m:oMath>
                  </m:oMathPara>
                </a14:m>
                <a:endParaRPr lang="en-US" altLang="zh-CN" sz="1200" kern="1200" dirty="0">
                  <a:solidFill>
                    <a:schemeClr val="tx1"/>
                  </a:solidFill>
                  <a:effectLst/>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zh-CN" altLang="zh-CN" sz="1200" kern="1200" dirty="0">
                  <a:solidFill>
                    <a:schemeClr val="tx1"/>
                  </a:solidFill>
                  <a:effectLst/>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sz="1200" kern="1200" dirty="0">
                    <a:solidFill>
                      <a:schemeClr val="tx1"/>
                    </a:solidFill>
                    <a:effectLst/>
                    <a:latin typeface="Arial" panose="020B0604020202020204" pitchFamily="34" charset="0"/>
                    <a:ea typeface="宋体" panose="02010600030101010101" pitchFamily="2" charset="-122"/>
                    <a:cs typeface="+mn-cs"/>
                  </a:rPr>
                  <a:t>只有</a:t>
                </a:r>
                <a:r>
                  <a:rPr lang="zh-CN" altLang="zh-CN" sz="1200" kern="1200" dirty="0">
                    <a:solidFill>
                      <a:schemeClr val="tx1"/>
                    </a:solidFill>
                    <a:effectLst/>
                    <a:latin typeface="Arial" panose="020B0604020202020204" pitchFamily="34" charset="0"/>
                    <a:ea typeface="宋体" panose="02010600030101010101" pitchFamily="2" charset="-122"/>
                    <a:cs typeface="+mn-cs"/>
                  </a:rPr>
                  <a:t>当 </a:t>
                </a:r>
                <a14:m>
                  <m:oMath xmlns:m="http://schemas.openxmlformats.org/officeDocument/2006/math">
                    <m:r>
                      <a:rPr lang="zh-CN" altLang="en-US" sz="1200" kern="1200" smtClean="0">
                        <a:solidFill>
                          <a:schemeClr val="tx1"/>
                        </a:solidFill>
                        <a:latin typeface="Cambria Math" panose="02040503050406030204" pitchFamily="18" charset="0"/>
                        <a:ea typeface="宋体" panose="02010600030101010101" pitchFamily="2" charset="-122"/>
                        <a:cs typeface="+mn-cs"/>
                      </a:rPr>
                      <m:t>−</m:t>
                    </m:r>
                    <m:r>
                      <a:rPr lang="zh-CN" altLang="en-US" sz="1200" i="1" kern="1200">
                        <a:solidFill>
                          <a:schemeClr val="tx1"/>
                        </a:solidFill>
                        <a:latin typeface="Cambria Math" panose="02040503050406030204" pitchFamily="18" charset="0"/>
                        <a:ea typeface="宋体" panose="02010600030101010101" pitchFamily="2" charset="-122"/>
                        <a:cs typeface="+mn-cs"/>
                      </a:rPr>
                      <m:t>𝑘</m:t>
                    </m:r>
                    <m:r>
                      <a:rPr lang="zh-CN" altLang="en-US" sz="1200" i="0" kern="1200">
                        <a:solidFill>
                          <a:schemeClr val="tx1"/>
                        </a:solidFill>
                        <a:latin typeface="Cambria Math" panose="02040503050406030204" pitchFamily="18" charset="0"/>
                        <a:ea typeface="宋体" panose="02010600030101010101" pitchFamily="2" charset="-122"/>
                        <a:cs typeface="+mn-cs"/>
                      </a:rPr>
                      <m:t>′+</m:t>
                    </m:r>
                    <m:f>
                      <m:fPr>
                        <m:ctrlPr>
                          <a:rPr lang="zh-CN" altLang="en-US" sz="1200" i="1" kern="1200">
                            <a:solidFill>
                              <a:schemeClr val="tx1"/>
                            </a:solidFill>
                            <a:latin typeface="Cambria Math" panose="02040503050406030204" pitchFamily="18" charset="0"/>
                            <a:ea typeface="宋体" panose="02010600030101010101" pitchFamily="2" charset="-122"/>
                            <a:cs typeface="+mn-cs"/>
                          </a:rPr>
                        </m:ctrlPr>
                      </m:fPr>
                      <m:num>
                        <m:r>
                          <a:rPr lang="zh-CN" altLang="en-US" sz="1200" i="0" kern="1200">
                            <a:solidFill>
                              <a:schemeClr val="tx1"/>
                            </a:solidFill>
                            <a:latin typeface="Cambria Math" panose="02040503050406030204" pitchFamily="18" charset="0"/>
                            <a:ea typeface="宋体" panose="02010600030101010101" pitchFamily="2" charset="-122"/>
                            <a:cs typeface="+mn-cs"/>
                          </a:rPr>
                          <m:t>2</m:t>
                        </m:r>
                        <m:r>
                          <a:rPr lang="zh-CN" altLang="en-US" sz="1200" i="1" kern="1200">
                            <a:solidFill>
                              <a:schemeClr val="tx1"/>
                            </a:solidFill>
                            <a:latin typeface="Cambria Math" panose="02040503050406030204" pitchFamily="18" charset="0"/>
                            <a:ea typeface="宋体" panose="02010600030101010101" pitchFamily="2" charset="-122"/>
                            <a:cs typeface="+mn-cs"/>
                          </a:rPr>
                          <m:t>𝜋</m:t>
                        </m:r>
                      </m:num>
                      <m:den>
                        <m:r>
                          <a:rPr lang="zh-CN" altLang="en-US" sz="1200" i="1" kern="1200">
                            <a:solidFill>
                              <a:schemeClr val="tx1"/>
                            </a:solidFill>
                            <a:latin typeface="Cambria Math" panose="02040503050406030204" pitchFamily="18" charset="0"/>
                            <a:ea typeface="宋体" panose="02010600030101010101" pitchFamily="2" charset="-122"/>
                            <a:cs typeface="+mn-cs"/>
                          </a:rPr>
                          <m:t>𝑎</m:t>
                        </m:r>
                      </m:den>
                    </m:f>
                    <m:r>
                      <a:rPr lang="zh-CN" altLang="en-US" sz="1200" i="1" kern="1200">
                        <a:solidFill>
                          <a:schemeClr val="tx1"/>
                        </a:solidFill>
                        <a:latin typeface="Cambria Math" panose="02040503050406030204" pitchFamily="18" charset="0"/>
                        <a:ea typeface="宋体" panose="02010600030101010101" pitchFamily="2" charset="-122"/>
                        <a:cs typeface="+mn-cs"/>
                      </a:rPr>
                      <m:t>𝑛</m:t>
                    </m:r>
                    <m:r>
                      <a:rPr lang="zh-CN" altLang="en-US" sz="1200" i="0" kern="1200">
                        <a:solidFill>
                          <a:schemeClr val="tx1"/>
                        </a:solidFill>
                        <a:latin typeface="Cambria Math" panose="02040503050406030204" pitchFamily="18" charset="0"/>
                        <a:ea typeface="宋体" panose="02010600030101010101" pitchFamily="2" charset="-122"/>
                        <a:cs typeface="+mn-cs"/>
                      </a:rPr>
                      <m:t>+</m:t>
                    </m:r>
                    <m:r>
                      <a:rPr lang="zh-CN" altLang="en-US" sz="1200" i="1" kern="1200">
                        <a:solidFill>
                          <a:schemeClr val="tx1"/>
                        </a:solidFill>
                        <a:latin typeface="Cambria Math" panose="02040503050406030204" pitchFamily="18" charset="0"/>
                        <a:ea typeface="宋体" panose="02010600030101010101" pitchFamily="2" charset="-122"/>
                        <a:cs typeface="+mn-cs"/>
                      </a:rPr>
                      <m:t>𝑘</m:t>
                    </m:r>
                    <m:r>
                      <a:rPr lang="zh-CN" altLang="en-US" sz="1200" i="0" kern="1200">
                        <a:solidFill>
                          <a:schemeClr val="tx1"/>
                        </a:solidFill>
                        <a:latin typeface="Cambria Math" panose="02040503050406030204" pitchFamily="18" charset="0"/>
                        <a:ea typeface="宋体" panose="02010600030101010101" pitchFamily="2" charset="-122"/>
                        <a:cs typeface="+mn-cs"/>
                      </a:rPr>
                      <m:t>=0</m:t>
                    </m:r>
                  </m:oMath>
                </a14:m>
                <a:r>
                  <a:rPr lang="zh-CN" altLang="zh-CN" sz="1200" kern="1200" dirty="0">
                    <a:solidFill>
                      <a:schemeClr val="tx1"/>
                    </a:solidFill>
                    <a:effectLst/>
                    <a:latin typeface="Arial" panose="020B0604020202020204" pitchFamily="34" charset="0"/>
                    <a:ea typeface="宋体" panose="02010600030101010101" pitchFamily="2" charset="-122"/>
                    <a:cs typeface="+mn-cs"/>
                  </a:rPr>
                  <a:t>时</a:t>
                </a:r>
                <a:r>
                  <a:rPr lang="zh-CN" altLang="en-US" sz="1200" kern="1200" dirty="0">
                    <a:solidFill>
                      <a:schemeClr val="tx1"/>
                    </a:solidFill>
                    <a:effectLst/>
                    <a:latin typeface="Arial" panose="020B0604020202020204" pitchFamily="34" charset="0"/>
                    <a:ea typeface="宋体" panose="02010600030101010101" pitchFamily="2" charset="-122"/>
                    <a:cs typeface="+mn-cs"/>
                  </a:rPr>
                  <a:t>，能级的二阶修正项不为零，正是</a:t>
                </a:r>
                <a14:m>
                  <m:oMath xmlns:m="http://schemas.openxmlformats.org/officeDocument/2006/math">
                    <m:r>
                      <a:rPr lang="zh-CN" altLang="en-US" sz="1200" i="1" kern="1200" smtClean="0">
                        <a:solidFill>
                          <a:schemeClr val="tx1"/>
                        </a:solidFill>
                        <a:latin typeface="Cambria Math" panose="02040503050406030204" pitchFamily="18" charset="0"/>
                        <a:ea typeface="宋体" panose="02010600030101010101" pitchFamily="2" charset="-122"/>
                        <a:cs typeface="+mn-cs"/>
                      </a:rPr>
                      <m:t>𝑉𝑛</m:t>
                    </m:r>
                  </m:oMath>
                </a14:m>
                <a:r>
                  <a:rPr lang="zh-CN" altLang="en-US" sz="1200" kern="1200" dirty="0">
                    <a:solidFill>
                      <a:schemeClr val="tx1"/>
                    </a:solidFill>
                    <a:effectLst/>
                    <a:latin typeface="Arial" panose="020B0604020202020204" pitchFamily="34" charset="0"/>
                    <a:ea typeface="宋体" panose="02010600030101010101" pitchFamily="2" charset="-122"/>
                    <a:cs typeface="+mn-cs"/>
                  </a:rPr>
                  <a:t>周期势场的傅里叶展开系数。</a:t>
                </a:r>
                <a:endParaRPr lang="zh-CN" altLang="en-US" dirty="0"/>
              </a:p>
            </p:txBody>
          </p:sp>
        </mc:Choice>
        <mc:Fallback xmlns="">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200" kern="1200" dirty="0">
                    <a:solidFill>
                      <a:schemeClr val="tx1"/>
                    </a:solidFill>
                    <a:effectLst/>
                    <a:latin typeface="Arial" panose="020B0604020202020204" pitchFamily="34" charset="0"/>
                    <a:ea typeface="宋体" panose="02010600030101010101" pitchFamily="2" charset="-122"/>
                    <a:cs typeface="+mn-cs"/>
                  </a:rPr>
                  <a:t>当 </a:t>
                </a:r>
                <a:r>
                  <a:rPr lang="zh-CN" altLang="en-US" sz="1200" i="0" kern="1200">
                    <a:solidFill>
                      <a:schemeClr val="tx1"/>
                    </a:solidFill>
                    <a:latin typeface="Arial" panose="020B0604020202020204" pitchFamily="34" charset="0"/>
                    <a:ea typeface="宋体" panose="02010600030101010101" pitchFamily="2" charset="-122"/>
                    <a:cs typeface="+mn-cs"/>
                  </a:rPr>
                  <a:t>−𝑘′+2𝜋/𝑎 𝑛+𝑘=0</a:t>
                </a:r>
                <a:r>
                  <a:rPr lang="zh-CN" altLang="zh-CN" sz="1200" kern="1200" dirty="0">
                    <a:solidFill>
                      <a:schemeClr val="tx1"/>
                    </a:solidFill>
                    <a:effectLst/>
                    <a:latin typeface="Arial" panose="020B0604020202020204" pitchFamily="34" charset="0"/>
                    <a:ea typeface="宋体" panose="02010600030101010101" pitchFamily="2" charset="-122"/>
                    <a:cs typeface="+mn-cs"/>
                  </a:rPr>
                  <a:t>时，则有：</a:t>
                </a:r>
                <a:endParaRPr lang="en-US" altLang="zh-CN" sz="1200" kern="1200" dirty="0">
                  <a:solidFill>
                    <a:schemeClr val="tx1"/>
                  </a:solidFill>
                  <a:effectLst/>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sz="1200" i="0" kern="1200">
                    <a:solidFill>
                      <a:schemeClr val="tx1"/>
                    </a:solidFill>
                    <a:latin typeface="Arial" panose="020B0604020202020204" pitchFamily="34" charset="0"/>
                    <a:ea typeface="宋体" panose="02010600030101010101" pitchFamily="2" charset="-122"/>
                    <a:cs typeface="+mn-cs"/>
                  </a:rPr>
                  <a:t>∫130_0^𝑁𝑎▒𝑒𝑥𝑝[𝑖(−𝑘′+2𝜋/𝑎 𝑛+𝑘)𝑥]  𝑑𝑥=𝑁𝑎</a:t>
                </a:r>
                <a:endParaRPr lang="en-US" altLang="zh-CN" sz="1200" kern="1200" dirty="0">
                  <a:solidFill>
                    <a:schemeClr val="tx1"/>
                  </a:solidFill>
                  <a:effectLst/>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200" kern="1200" dirty="0">
                    <a:solidFill>
                      <a:schemeClr val="tx1"/>
                    </a:solidFill>
                    <a:effectLst/>
                    <a:latin typeface="Arial" panose="020B0604020202020204" pitchFamily="34" charset="0"/>
                    <a:ea typeface="宋体" panose="02010600030101010101" pitchFamily="2" charset="-122"/>
                    <a:cs typeface="+mn-cs"/>
                  </a:rPr>
                  <a:t>代入式（</a:t>
                </a:r>
                <a:r>
                  <a:rPr lang="en-US" altLang="zh-CN" sz="1200" kern="1200" dirty="0">
                    <a:solidFill>
                      <a:schemeClr val="tx1"/>
                    </a:solidFill>
                    <a:effectLst/>
                    <a:latin typeface="Arial" panose="020B0604020202020204" pitchFamily="34" charset="0"/>
                    <a:ea typeface="宋体" panose="02010600030101010101" pitchFamily="2" charset="-122"/>
                    <a:cs typeface="+mn-cs"/>
                  </a:rPr>
                  <a:t>3-67</a:t>
                </a:r>
                <a:r>
                  <a:rPr lang="zh-CN" altLang="zh-CN" sz="1200" kern="1200" dirty="0">
                    <a:solidFill>
                      <a:schemeClr val="tx1"/>
                    </a:solidFill>
                    <a:effectLst/>
                    <a:latin typeface="Arial" panose="020B0604020202020204" pitchFamily="34" charset="0"/>
                    <a:ea typeface="宋体" panose="02010600030101010101" pitchFamily="2" charset="-122"/>
                    <a:cs typeface="+mn-cs"/>
                  </a:rPr>
                  <a:t>），有：</a:t>
                </a:r>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sz="1200" i="0" kern="1200">
                    <a:solidFill>
                      <a:schemeClr val="tx1"/>
                    </a:solidFill>
                    <a:latin typeface="Arial" panose="020B0604020202020204" pitchFamily="34" charset="0"/>
                    <a:ea typeface="宋体" panose="02010600030101010101" pitchFamily="2" charset="-122"/>
                    <a:cs typeface="+mn-cs"/>
                  </a:rPr>
                  <a:t>〈𝑘′|𝛥𝑉|𝑘〉=𝑉𝑛</a:t>
                </a:r>
                <a:endParaRPr lang="zh-CN" altLang="zh-CN" sz="1200" kern="1200" dirty="0">
                  <a:solidFill>
                    <a:schemeClr val="tx1"/>
                  </a:solidFill>
                  <a:effectLst/>
                  <a:latin typeface="Arial" panose="020B0604020202020204" pitchFamily="34" charset="0"/>
                  <a:ea typeface="宋体" panose="02010600030101010101" pitchFamily="2" charset="-122"/>
                  <a:cs typeface="+mn-cs"/>
                </a:endParaRPr>
              </a:p>
              <a:p>
                <a:endParaRPr lang="zh-CN" altLang="en-US" dirty="0"/>
              </a:p>
            </p:txBody>
          </p:sp>
        </mc:Fallback>
      </mc:AlternateContent>
      <p:sp>
        <p:nvSpPr>
          <p:cNvPr id="4" name="灯片编号占位符 3"/>
          <p:cNvSpPr>
            <a:spLocks noGrp="1"/>
          </p:cNvSpPr>
          <p:nvPr>
            <p:ph type="sldNum" sz="quarter" idx="5"/>
          </p:nvPr>
        </p:nvSpPr>
        <p:spPr/>
        <p:txBody>
          <a:bodyPr/>
          <a:lstStyle/>
          <a:p>
            <a:fld id="{8AAA2DB7-8973-4964-8E83-0FC396AC9B6B}" type="slidenum">
              <a:rPr lang="en-US" altLang="zh-CN" smtClean="0"/>
              <a:t>66</a:t>
            </a:fld>
            <a:endParaRPr lang="en-US" altLang="zh-CN"/>
          </a:p>
        </p:txBody>
      </p:sp>
    </p:spTree>
    <p:extLst>
      <p:ext uri="{BB962C8B-B14F-4D97-AF65-F5344CB8AC3E}">
        <p14:creationId xmlns:p14="http://schemas.microsoft.com/office/powerpoint/2010/main" val="235357988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zh-CN" sz="1200" kern="1200" dirty="0">
                    <a:solidFill>
                      <a:schemeClr val="tx1"/>
                    </a:solidFill>
                    <a:effectLst/>
                    <a:latin typeface="Arial" panose="020B0604020202020204" pitchFamily="34" charset="0"/>
                    <a:ea typeface="宋体" panose="02010600030101010101" pitchFamily="2" charset="-122"/>
                    <a:cs typeface="+mn-cs"/>
                  </a:rPr>
                  <a:t>由于</a:t>
                </a:r>
                <a:r>
                  <a:rPr lang="en-US" altLang="zh-CN" sz="1200" kern="1200" dirty="0">
                    <a:solidFill>
                      <a:schemeClr val="tx1"/>
                    </a:solidFill>
                    <a:effectLst/>
                    <a:latin typeface="Arial" panose="020B0604020202020204" pitchFamily="34" charset="0"/>
                    <a:ea typeface="宋体" panose="02010600030101010101" pitchFamily="2" charset="-122"/>
                    <a:cs typeface="+mn-cs"/>
                  </a:rPr>
                  <a:t> </a:t>
                </a:r>
                <a14:m>
                  <m:oMath xmlns:m="http://schemas.openxmlformats.org/officeDocument/2006/math">
                    <m:r>
                      <a:rPr lang="zh-CN" altLang="en-US" sz="1200" i="1" kern="1200" smtClean="0">
                        <a:solidFill>
                          <a:schemeClr val="tx1"/>
                        </a:solidFill>
                        <a:latin typeface="Cambria Math" panose="02040503050406030204" pitchFamily="18" charset="0"/>
                        <a:ea typeface="宋体" panose="02010600030101010101" pitchFamily="2" charset="-122"/>
                        <a:cs typeface="+mn-cs"/>
                      </a:rPr>
                      <m:t>𝑘</m:t>
                    </m:r>
                    <m:r>
                      <a:rPr lang="zh-CN" altLang="en-US" sz="1200" i="0" kern="1200">
                        <a:solidFill>
                          <a:schemeClr val="tx1"/>
                        </a:solidFill>
                        <a:latin typeface="Cambria Math" panose="02040503050406030204" pitchFamily="18" charset="0"/>
                        <a:ea typeface="宋体" panose="02010600030101010101" pitchFamily="2" charset="-122"/>
                        <a:cs typeface="+mn-cs"/>
                      </a:rPr>
                      <m:t>′</m:t>
                    </m:r>
                  </m:oMath>
                </a14:m>
                <a:r>
                  <a:rPr lang="en-US" altLang="zh-CN" sz="1200" kern="1200" dirty="0">
                    <a:solidFill>
                      <a:schemeClr val="tx1"/>
                    </a:solidFill>
                    <a:effectLst/>
                    <a:latin typeface="Arial" panose="020B0604020202020204" pitchFamily="34" charset="0"/>
                    <a:ea typeface="宋体" panose="02010600030101010101" pitchFamily="2" charset="-122"/>
                    <a:cs typeface="+mn-cs"/>
                  </a:rPr>
                  <a:t> </a:t>
                </a:r>
                <a:r>
                  <a:rPr lang="zh-CN" altLang="en-US" sz="1200" kern="1200" dirty="0">
                    <a:solidFill>
                      <a:schemeClr val="tx1"/>
                    </a:solidFill>
                    <a:effectLst/>
                    <a:latin typeface="Arial" panose="020B0604020202020204" pitchFamily="34" charset="0"/>
                    <a:ea typeface="宋体" panose="02010600030101010101" pitchFamily="2" charset="-122"/>
                    <a:cs typeface="+mn-cs"/>
                  </a:rPr>
                  <a:t>和</a:t>
                </a:r>
                <a14:m>
                  <m:oMath xmlns:m="http://schemas.openxmlformats.org/officeDocument/2006/math">
                    <m:r>
                      <a:rPr lang="zh-CN" altLang="en-US" sz="1200" i="1" kern="1200" smtClean="0">
                        <a:solidFill>
                          <a:schemeClr val="tx1"/>
                        </a:solidFill>
                        <a:latin typeface="Cambria Math" panose="02040503050406030204" pitchFamily="18" charset="0"/>
                        <a:ea typeface="宋体" panose="02010600030101010101" pitchFamily="2" charset="-122"/>
                        <a:cs typeface="+mn-cs"/>
                      </a:rPr>
                      <m:t>𝑘</m:t>
                    </m:r>
                  </m:oMath>
                </a14:m>
                <a:r>
                  <a:rPr lang="en-US" altLang="zh-CN" sz="1200" kern="1200" dirty="0">
                    <a:solidFill>
                      <a:schemeClr val="tx1"/>
                    </a:solidFill>
                    <a:effectLst/>
                    <a:latin typeface="Arial" panose="020B0604020202020204" pitchFamily="34" charset="0"/>
                    <a:ea typeface="宋体" panose="02010600030101010101" pitchFamily="2" charset="-122"/>
                    <a:cs typeface="+mn-cs"/>
                  </a:rPr>
                  <a:t> </a:t>
                </a:r>
                <a:r>
                  <a:rPr lang="zh-CN" altLang="zh-CN" sz="1200" kern="1200" dirty="0">
                    <a:solidFill>
                      <a:schemeClr val="tx1"/>
                    </a:solidFill>
                    <a:effectLst/>
                    <a:latin typeface="Arial" panose="020B0604020202020204" pitchFamily="34" charset="0"/>
                    <a:ea typeface="宋体" panose="02010600030101010101" pitchFamily="2" charset="-122"/>
                    <a:cs typeface="+mn-cs"/>
                  </a:rPr>
                  <a:t>的取值都是</a:t>
                </a:r>
                <a14:m>
                  <m:oMath xmlns:m="http://schemas.openxmlformats.org/officeDocument/2006/math">
                    <m:r>
                      <a:rPr lang="zh-CN" altLang="en-US" sz="1200" i="1" kern="1200" smtClean="0">
                        <a:solidFill>
                          <a:schemeClr val="tx1"/>
                        </a:solidFill>
                        <a:latin typeface="Cambria Math" panose="02040503050406030204" pitchFamily="18" charset="0"/>
                        <a:ea typeface="宋体" panose="02010600030101010101" pitchFamily="2" charset="-122"/>
                        <a:cs typeface="+mn-cs"/>
                      </a:rPr>
                      <m:t>𝑘</m:t>
                    </m:r>
                    <m:r>
                      <a:rPr lang="zh-CN" altLang="en-US" sz="1200" i="0" kern="1200">
                        <a:solidFill>
                          <a:schemeClr val="tx1"/>
                        </a:solidFill>
                        <a:latin typeface="Cambria Math" panose="02040503050406030204" pitchFamily="18" charset="0"/>
                        <a:ea typeface="宋体" panose="02010600030101010101" pitchFamily="2" charset="-122"/>
                        <a:cs typeface="+mn-cs"/>
                      </a:rPr>
                      <m:t>=</m:t>
                    </m:r>
                    <m:f>
                      <m:fPr>
                        <m:ctrlPr>
                          <a:rPr lang="zh-CN" altLang="en-US" sz="1200" i="1" kern="1200">
                            <a:solidFill>
                              <a:schemeClr val="tx1"/>
                            </a:solidFill>
                            <a:latin typeface="Cambria Math" panose="02040503050406030204" pitchFamily="18" charset="0"/>
                            <a:ea typeface="宋体" panose="02010600030101010101" pitchFamily="2" charset="-122"/>
                            <a:cs typeface="+mn-cs"/>
                          </a:rPr>
                        </m:ctrlPr>
                      </m:fPr>
                      <m:num>
                        <m:r>
                          <a:rPr lang="zh-CN" altLang="en-US" sz="1200" i="0" kern="1200">
                            <a:solidFill>
                              <a:schemeClr val="tx1"/>
                            </a:solidFill>
                            <a:latin typeface="Cambria Math" panose="02040503050406030204" pitchFamily="18" charset="0"/>
                            <a:ea typeface="宋体" panose="02010600030101010101" pitchFamily="2" charset="-122"/>
                            <a:cs typeface="+mn-cs"/>
                          </a:rPr>
                          <m:t>2</m:t>
                        </m:r>
                        <m:r>
                          <a:rPr lang="zh-CN" altLang="en-US" sz="1200" i="1" kern="1200">
                            <a:solidFill>
                              <a:schemeClr val="tx1"/>
                            </a:solidFill>
                            <a:latin typeface="Cambria Math" panose="02040503050406030204" pitchFamily="18" charset="0"/>
                            <a:ea typeface="宋体" panose="02010600030101010101" pitchFamily="2" charset="-122"/>
                            <a:cs typeface="+mn-cs"/>
                          </a:rPr>
                          <m:t>𝜋</m:t>
                        </m:r>
                        <m:r>
                          <a:rPr lang="zh-CN" altLang="en-US" sz="1200" i="1" kern="1200">
                            <a:solidFill>
                              <a:schemeClr val="tx1"/>
                            </a:solidFill>
                            <a:latin typeface="Cambria Math" panose="02040503050406030204" pitchFamily="18" charset="0"/>
                            <a:ea typeface="宋体" panose="02010600030101010101" pitchFamily="2" charset="-122"/>
                            <a:cs typeface="+mn-cs"/>
                          </a:rPr>
                          <m:t>𝑙</m:t>
                        </m:r>
                      </m:num>
                      <m:den>
                        <m:r>
                          <a:rPr lang="zh-CN" altLang="en-US" sz="1200" i="1" kern="1200">
                            <a:solidFill>
                              <a:schemeClr val="tx1"/>
                            </a:solidFill>
                            <a:latin typeface="Cambria Math" panose="02040503050406030204" pitchFamily="18" charset="0"/>
                            <a:ea typeface="宋体" panose="02010600030101010101" pitchFamily="2" charset="-122"/>
                            <a:cs typeface="+mn-cs"/>
                          </a:rPr>
                          <m:t>𝑁𝑎</m:t>
                        </m:r>
                      </m:den>
                    </m:f>
                  </m:oMath>
                </a14:m>
                <a:r>
                  <a:rPr lang="en-US" altLang="zh-CN" sz="1200" kern="1200" dirty="0">
                    <a:solidFill>
                      <a:schemeClr val="tx1"/>
                    </a:solidFill>
                    <a:effectLst/>
                    <a:latin typeface="Arial" panose="020B0604020202020204" pitchFamily="34" charset="0"/>
                    <a:ea typeface="宋体" panose="02010600030101010101" pitchFamily="2" charset="-122"/>
                    <a:cs typeface="+mn-cs"/>
                  </a:rPr>
                  <a:t>  </a:t>
                </a:r>
                <a:r>
                  <a:rPr lang="zh-CN" altLang="zh-CN" sz="1200" kern="1200" dirty="0">
                    <a:solidFill>
                      <a:schemeClr val="tx1"/>
                    </a:solidFill>
                    <a:effectLst/>
                    <a:latin typeface="Arial" panose="020B0604020202020204" pitchFamily="34" charset="0"/>
                    <a:ea typeface="宋体" panose="02010600030101010101" pitchFamily="2" charset="-122"/>
                    <a:cs typeface="+mn-cs"/>
                  </a:rPr>
                  <a:t>的形式，所以仅对某一个</a:t>
                </a:r>
                <a14:m>
                  <m:oMath xmlns:m="http://schemas.openxmlformats.org/officeDocument/2006/math">
                    <m:r>
                      <a:rPr lang="zh-CN" altLang="en-US" sz="1200" i="1" kern="1200" smtClean="0">
                        <a:solidFill>
                          <a:schemeClr val="tx1"/>
                        </a:solidFill>
                        <a:latin typeface="Cambria Math" panose="02040503050406030204" pitchFamily="18" charset="0"/>
                        <a:ea typeface="宋体" panose="02010600030101010101" pitchFamily="2" charset="-122"/>
                        <a:cs typeface="+mn-cs"/>
                      </a:rPr>
                      <m:t>𝑛</m:t>
                    </m:r>
                  </m:oMath>
                </a14:m>
                <a:r>
                  <a:rPr lang="en-US" altLang="zh-CN" sz="1200" kern="1200" dirty="0">
                    <a:solidFill>
                      <a:schemeClr val="tx1"/>
                    </a:solidFill>
                    <a:effectLst/>
                    <a:latin typeface="Arial" panose="020B0604020202020204" pitchFamily="34" charset="0"/>
                    <a:ea typeface="宋体" panose="02010600030101010101" pitchFamily="2" charset="-122"/>
                    <a:cs typeface="+mn-cs"/>
                  </a:rPr>
                  <a:t> </a:t>
                </a:r>
                <a:r>
                  <a:rPr lang="zh-CN" altLang="zh-CN" sz="1200" kern="1200" dirty="0">
                    <a:solidFill>
                      <a:schemeClr val="tx1"/>
                    </a:solidFill>
                    <a:effectLst/>
                    <a:latin typeface="Arial" panose="020B0604020202020204" pitchFamily="34" charset="0"/>
                    <a:ea typeface="宋体" panose="02010600030101010101" pitchFamily="2" charset="-122"/>
                    <a:cs typeface="+mn-cs"/>
                  </a:rPr>
                  <a:t>值才可能有</a:t>
                </a:r>
                <a14:m>
                  <m:oMath xmlns:m="http://schemas.openxmlformats.org/officeDocument/2006/math">
                    <m:r>
                      <a:rPr lang="zh-CN" altLang="en-US" sz="1200" kern="1200" smtClean="0">
                        <a:solidFill>
                          <a:schemeClr val="tx1"/>
                        </a:solidFill>
                        <a:latin typeface="Cambria Math" panose="02040503050406030204" pitchFamily="18" charset="0"/>
                        <a:ea typeface="宋体" panose="02010600030101010101" pitchFamily="2" charset="-122"/>
                        <a:cs typeface="+mn-cs"/>
                      </a:rPr>
                      <m:t>−</m:t>
                    </m:r>
                    <m:r>
                      <a:rPr lang="zh-CN" altLang="en-US" sz="1200" i="1" kern="1200">
                        <a:solidFill>
                          <a:schemeClr val="tx1"/>
                        </a:solidFill>
                        <a:latin typeface="Cambria Math" panose="02040503050406030204" pitchFamily="18" charset="0"/>
                        <a:ea typeface="宋体" panose="02010600030101010101" pitchFamily="2" charset="-122"/>
                        <a:cs typeface="+mn-cs"/>
                      </a:rPr>
                      <m:t>𝑘</m:t>
                    </m:r>
                    <m:r>
                      <a:rPr lang="zh-CN" altLang="en-US" sz="1200" i="0" kern="1200">
                        <a:solidFill>
                          <a:schemeClr val="tx1"/>
                        </a:solidFill>
                        <a:latin typeface="Cambria Math" panose="02040503050406030204" pitchFamily="18" charset="0"/>
                        <a:ea typeface="宋体" panose="02010600030101010101" pitchFamily="2" charset="-122"/>
                        <a:cs typeface="+mn-cs"/>
                      </a:rPr>
                      <m:t>′+</m:t>
                    </m:r>
                    <m:f>
                      <m:fPr>
                        <m:ctrlPr>
                          <a:rPr lang="zh-CN" altLang="en-US" sz="1200" i="1" kern="1200">
                            <a:solidFill>
                              <a:schemeClr val="tx1"/>
                            </a:solidFill>
                            <a:latin typeface="Cambria Math" panose="02040503050406030204" pitchFamily="18" charset="0"/>
                            <a:ea typeface="宋体" panose="02010600030101010101" pitchFamily="2" charset="-122"/>
                            <a:cs typeface="+mn-cs"/>
                          </a:rPr>
                        </m:ctrlPr>
                      </m:fPr>
                      <m:num>
                        <m:r>
                          <a:rPr lang="zh-CN" altLang="en-US" sz="1200" i="0" kern="1200">
                            <a:solidFill>
                              <a:schemeClr val="tx1"/>
                            </a:solidFill>
                            <a:latin typeface="Cambria Math" panose="02040503050406030204" pitchFamily="18" charset="0"/>
                            <a:ea typeface="宋体" panose="02010600030101010101" pitchFamily="2" charset="-122"/>
                            <a:cs typeface="+mn-cs"/>
                          </a:rPr>
                          <m:t>2</m:t>
                        </m:r>
                        <m:r>
                          <a:rPr lang="zh-CN" altLang="en-US" sz="1200" i="1" kern="1200">
                            <a:solidFill>
                              <a:schemeClr val="tx1"/>
                            </a:solidFill>
                            <a:latin typeface="Cambria Math" panose="02040503050406030204" pitchFamily="18" charset="0"/>
                            <a:ea typeface="宋体" panose="02010600030101010101" pitchFamily="2" charset="-122"/>
                            <a:cs typeface="+mn-cs"/>
                          </a:rPr>
                          <m:t>𝜋</m:t>
                        </m:r>
                      </m:num>
                      <m:den>
                        <m:r>
                          <a:rPr lang="zh-CN" altLang="en-US" sz="1200" i="1" kern="1200">
                            <a:solidFill>
                              <a:schemeClr val="tx1"/>
                            </a:solidFill>
                            <a:latin typeface="Cambria Math" panose="02040503050406030204" pitchFamily="18" charset="0"/>
                            <a:ea typeface="宋体" panose="02010600030101010101" pitchFamily="2" charset="-122"/>
                            <a:cs typeface="+mn-cs"/>
                          </a:rPr>
                          <m:t>𝑎</m:t>
                        </m:r>
                      </m:den>
                    </m:f>
                    <m:r>
                      <a:rPr lang="zh-CN" altLang="en-US" sz="1200" i="1" kern="1200">
                        <a:solidFill>
                          <a:schemeClr val="tx1"/>
                        </a:solidFill>
                        <a:latin typeface="Cambria Math" panose="02040503050406030204" pitchFamily="18" charset="0"/>
                        <a:ea typeface="宋体" panose="02010600030101010101" pitchFamily="2" charset="-122"/>
                        <a:cs typeface="+mn-cs"/>
                      </a:rPr>
                      <m:t>𝑛</m:t>
                    </m:r>
                    <m:r>
                      <a:rPr lang="zh-CN" altLang="en-US" sz="1200" i="0" kern="1200">
                        <a:solidFill>
                          <a:schemeClr val="tx1"/>
                        </a:solidFill>
                        <a:latin typeface="Cambria Math" panose="02040503050406030204" pitchFamily="18" charset="0"/>
                        <a:ea typeface="宋体" panose="02010600030101010101" pitchFamily="2" charset="-122"/>
                        <a:cs typeface="+mn-cs"/>
                      </a:rPr>
                      <m:t>+</m:t>
                    </m:r>
                    <m:r>
                      <a:rPr lang="zh-CN" altLang="en-US" sz="1200" i="1" kern="1200">
                        <a:solidFill>
                          <a:schemeClr val="tx1"/>
                        </a:solidFill>
                        <a:latin typeface="Cambria Math" panose="02040503050406030204" pitchFamily="18" charset="0"/>
                        <a:ea typeface="宋体" panose="02010600030101010101" pitchFamily="2" charset="-122"/>
                        <a:cs typeface="+mn-cs"/>
                      </a:rPr>
                      <m:t>𝑘</m:t>
                    </m:r>
                    <m:r>
                      <a:rPr lang="zh-CN" altLang="en-US" sz="1200" i="0" kern="1200">
                        <a:solidFill>
                          <a:schemeClr val="tx1"/>
                        </a:solidFill>
                        <a:latin typeface="Cambria Math" panose="02040503050406030204" pitchFamily="18" charset="0"/>
                        <a:ea typeface="宋体" panose="02010600030101010101" pitchFamily="2" charset="-122"/>
                        <a:cs typeface="+mn-cs"/>
                      </a:rPr>
                      <m:t>=0</m:t>
                    </m:r>
                    <m:r>
                      <a:rPr lang="zh-CN" altLang="en-US" sz="1200" i="1" kern="1200">
                        <a:solidFill>
                          <a:schemeClr val="tx1"/>
                        </a:solidFill>
                        <a:latin typeface="Cambria Math" panose="02040503050406030204" pitchFamily="18" charset="0"/>
                        <a:ea typeface="宋体" panose="02010600030101010101" pitchFamily="2" charset="-122"/>
                        <a:cs typeface="+mn-cs"/>
                      </a:rPr>
                      <m:t>。</m:t>
                    </m:r>
                  </m:oMath>
                </a14:m>
                <a:endParaRPr lang="zh-CN" altLang="en-US" dirty="0"/>
              </a:p>
            </p:txBody>
          </p:sp>
        </mc:Choice>
        <mc:Fallback xmlns="">
          <p:sp>
            <p:nvSpPr>
              <p:cNvPr id="3" name="备注占位符 2"/>
              <p:cNvSpPr>
                <a:spLocks noGrp="1"/>
              </p:cNvSpPr>
              <p:nvPr>
                <p:ph type="body" idx="1"/>
              </p:nvPr>
            </p:nvSpPr>
            <p:spPr/>
            <p:txBody>
              <a:bodyPr/>
              <a:lstStyle/>
              <a:p>
                <a:r>
                  <a:rPr lang="zh-CN" altLang="zh-CN" sz="1200" kern="1200" dirty="0">
                    <a:solidFill>
                      <a:schemeClr val="tx1"/>
                    </a:solidFill>
                    <a:effectLst/>
                    <a:latin typeface="Arial" panose="020B0604020202020204" pitchFamily="34" charset="0"/>
                    <a:ea typeface="宋体" panose="02010600030101010101" pitchFamily="2" charset="-122"/>
                    <a:cs typeface="+mn-cs"/>
                  </a:rPr>
                  <a:t>由于 </a:t>
                </a:r>
                <a:r>
                  <a:rPr lang="en-US" altLang="zh-CN" sz="1200" i="1" kern="1200" dirty="0">
                    <a:solidFill>
                      <a:schemeClr val="tx1"/>
                    </a:solidFill>
                    <a:effectLst/>
                    <a:latin typeface="Arial" panose="020B0604020202020204" pitchFamily="34" charset="0"/>
                    <a:ea typeface="宋体" panose="02010600030101010101" pitchFamily="2" charset="-122"/>
                    <a:cs typeface="+mn-cs"/>
                  </a:rPr>
                  <a:t>k </a:t>
                </a:r>
                <a:r>
                  <a:rPr lang="zh-CN" altLang="zh-CN" sz="1200" kern="1200" dirty="0">
                    <a:solidFill>
                      <a:schemeClr val="tx1"/>
                    </a:solidFill>
                    <a:effectLst/>
                    <a:latin typeface="Arial" panose="020B0604020202020204" pitchFamily="34" charset="0"/>
                    <a:ea typeface="宋体" panose="02010600030101010101" pitchFamily="2" charset="-122"/>
                    <a:cs typeface="+mn-cs"/>
                  </a:rPr>
                  <a:t>和 </a:t>
                </a:r>
                <a:r>
                  <a:rPr lang="en-US" altLang="zh-CN" sz="1200" i="1" kern="1200" dirty="0">
                    <a:solidFill>
                      <a:schemeClr val="tx1"/>
                    </a:solidFill>
                    <a:effectLst/>
                    <a:latin typeface="Arial" panose="020B0604020202020204" pitchFamily="34" charset="0"/>
                    <a:ea typeface="宋体" panose="02010600030101010101" pitchFamily="2" charset="-122"/>
                    <a:cs typeface="+mn-cs"/>
                  </a:rPr>
                  <a:t>k’ </a:t>
                </a:r>
                <a:r>
                  <a:rPr lang="zh-CN" altLang="zh-CN" sz="1200" kern="1200" dirty="0">
                    <a:solidFill>
                      <a:schemeClr val="tx1"/>
                    </a:solidFill>
                    <a:effectLst/>
                    <a:latin typeface="Arial" panose="020B0604020202020204" pitchFamily="34" charset="0"/>
                    <a:ea typeface="宋体" panose="02010600030101010101" pitchFamily="2" charset="-122"/>
                    <a:cs typeface="+mn-cs"/>
                  </a:rPr>
                  <a:t>的取值都是</a:t>
                </a:r>
                <a:r>
                  <a:rPr lang="zh-CN" altLang="en-US" sz="1200" i="0" kern="1200">
                    <a:solidFill>
                      <a:schemeClr val="tx1"/>
                    </a:solidFill>
                    <a:latin typeface="Arial" panose="020B0604020202020204" pitchFamily="34" charset="0"/>
                    <a:ea typeface="宋体" panose="02010600030101010101" pitchFamily="2" charset="-122"/>
                    <a:cs typeface="+mn-cs"/>
                  </a:rPr>
                  <a:t>𝑘=2𝜋𝑙/𝑁𝑎</a:t>
                </a:r>
                <a:r>
                  <a:rPr lang="en-US" altLang="zh-CN" sz="1200" kern="1200" dirty="0">
                    <a:solidFill>
                      <a:schemeClr val="tx1"/>
                    </a:solidFill>
                    <a:effectLst/>
                    <a:latin typeface="Arial" panose="020B0604020202020204" pitchFamily="34" charset="0"/>
                    <a:ea typeface="宋体" panose="02010600030101010101" pitchFamily="2" charset="-122"/>
                    <a:cs typeface="+mn-cs"/>
                  </a:rPr>
                  <a:t>  </a:t>
                </a:r>
                <a:r>
                  <a:rPr lang="zh-CN" altLang="zh-CN" sz="1200" kern="1200" dirty="0">
                    <a:solidFill>
                      <a:schemeClr val="tx1"/>
                    </a:solidFill>
                    <a:effectLst/>
                    <a:latin typeface="Arial" panose="020B0604020202020204" pitchFamily="34" charset="0"/>
                    <a:ea typeface="宋体" panose="02010600030101010101" pitchFamily="2" charset="-122"/>
                    <a:cs typeface="+mn-cs"/>
                  </a:rPr>
                  <a:t>的形式，所以仅对某一个 </a:t>
                </a:r>
                <a:r>
                  <a:rPr lang="en-US" altLang="zh-CN" sz="1200" i="1" kern="1200" dirty="0">
                    <a:solidFill>
                      <a:schemeClr val="tx1"/>
                    </a:solidFill>
                    <a:effectLst/>
                    <a:latin typeface="Arial" panose="020B0604020202020204" pitchFamily="34" charset="0"/>
                    <a:ea typeface="宋体" panose="02010600030101010101" pitchFamily="2" charset="-122"/>
                    <a:cs typeface="+mn-cs"/>
                  </a:rPr>
                  <a:t>n </a:t>
                </a:r>
                <a:r>
                  <a:rPr lang="zh-CN" altLang="zh-CN" sz="1200" kern="1200" dirty="0">
                    <a:solidFill>
                      <a:schemeClr val="tx1"/>
                    </a:solidFill>
                    <a:effectLst/>
                    <a:latin typeface="Arial" panose="020B0604020202020204" pitchFamily="34" charset="0"/>
                    <a:ea typeface="宋体" panose="02010600030101010101" pitchFamily="2" charset="-122"/>
                    <a:cs typeface="+mn-cs"/>
                  </a:rPr>
                  <a:t>值才可能有</a:t>
                </a:r>
                <a:r>
                  <a:rPr lang="zh-CN" altLang="en-US" sz="1200" i="0" kern="1200">
                    <a:solidFill>
                      <a:schemeClr val="tx1"/>
                    </a:solidFill>
                    <a:latin typeface="Arial" panose="020B0604020202020204" pitchFamily="34" charset="0"/>
                    <a:ea typeface="宋体" panose="02010600030101010101" pitchFamily="2" charset="-122"/>
                    <a:cs typeface="+mn-cs"/>
                  </a:rPr>
                  <a:t>−𝑘′+2𝜋/𝑎 𝑛+𝑘=0</a:t>
                </a:r>
                <a:r>
                  <a:rPr lang="zh-CN" altLang="en-US" dirty="0"/>
                  <a:t>，</a:t>
                </a:r>
              </a:p>
            </p:txBody>
          </p:sp>
        </mc:Fallback>
      </mc:AlternateContent>
      <p:sp>
        <p:nvSpPr>
          <p:cNvPr id="4" name="灯片编号占位符 3"/>
          <p:cNvSpPr>
            <a:spLocks noGrp="1"/>
          </p:cNvSpPr>
          <p:nvPr>
            <p:ph type="sldNum" sz="quarter" idx="5"/>
          </p:nvPr>
        </p:nvSpPr>
        <p:spPr/>
        <p:txBody>
          <a:bodyPr/>
          <a:lstStyle/>
          <a:p>
            <a:fld id="{8AAA2DB7-8973-4964-8E83-0FC396AC9B6B}" type="slidenum">
              <a:rPr lang="en-US" altLang="zh-CN" smtClean="0"/>
              <a:t>67</a:t>
            </a:fld>
            <a:endParaRPr lang="en-US" altLang="zh-CN"/>
          </a:p>
        </p:txBody>
      </p:sp>
    </p:spTree>
    <p:extLst>
      <p:ext uri="{BB962C8B-B14F-4D97-AF65-F5344CB8AC3E}">
        <p14:creationId xmlns:p14="http://schemas.microsoft.com/office/powerpoint/2010/main" val="52964946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即，</a:t>
                </a:r>
                <a14:m>
                  <m:oMath xmlns:m="http://schemas.openxmlformats.org/officeDocument/2006/math">
                    <m:r>
                      <a:rPr lang="zh-CN" altLang="en-US" sz="1200" i="1" kern="1200" smtClean="0">
                        <a:solidFill>
                          <a:schemeClr val="tx1"/>
                        </a:solidFill>
                        <a:latin typeface="Cambria Math" panose="02040503050406030204" pitchFamily="18" charset="0"/>
                        <a:ea typeface="宋体" panose="02010600030101010101" pitchFamily="2" charset="-122"/>
                        <a:cs typeface="+mn-cs"/>
                      </a:rPr>
                      <m:t>𝑛</m:t>
                    </m:r>
                    <m:r>
                      <a:rPr lang="en-US" altLang="zh-CN" sz="1200" b="0" i="0" kern="1200" smtClean="0">
                        <a:solidFill>
                          <a:schemeClr val="tx1"/>
                        </a:solidFill>
                        <a:latin typeface="Cambria Math" panose="02040503050406030204" pitchFamily="18" charset="0"/>
                        <a:ea typeface="宋体" panose="02010600030101010101" pitchFamily="2" charset="-122"/>
                        <a:cs typeface="+mn-cs"/>
                      </a:rPr>
                      <m:t>=</m:t>
                    </m:r>
                    <m:f>
                      <m:fPr>
                        <m:ctrlPr>
                          <a:rPr lang="zh-CN" altLang="en-US" sz="1200" i="1" kern="1200" smtClean="0">
                            <a:solidFill>
                              <a:schemeClr val="tx1"/>
                            </a:solidFill>
                            <a:latin typeface="Cambria Math" panose="02040503050406030204" pitchFamily="18" charset="0"/>
                            <a:ea typeface="宋体" panose="02010600030101010101" pitchFamily="2" charset="-122"/>
                            <a:cs typeface="+mn-cs"/>
                          </a:rPr>
                        </m:ctrlPr>
                      </m:fPr>
                      <m:num>
                        <m:sSub>
                          <m:sSubPr>
                            <m:ctrlPr>
                              <a:rPr lang="zh-CN" altLang="en-US" sz="1200" i="1" kern="1200">
                                <a:solidFill>
                                  <a:schemeClr val="tx1"/>
                                </a:solidFill>
                                <a:latin typeface="Cambria Math" panose="02040503050406030204" pitchFamily="18" charset="0"/>
                                <a:ea typeface="宋体" panose="02010600030101010101" pitchFamily="2" charset="-122"/>
                                <a:cs typeface="+mn-cs"/>
                              </a:rPr>
                            </m:ctrlPr>
                          </m:sSubPr>
                          <m:e>
                            <m:r>
                              <a:rPr lang="zh-CN" altLang="en-US" sz="1200" i="1" kern="1200">
                                <a:solidFill>
                                  <a:schemeClr val="tx1"/>
                                </a:solidFill>
                                <a:latin typeface="Cambria Math" panose="02040503050406030204" pitchFamily="18" charset="0"/>
                                <a:ea typeface="宋体" panose="02010600030101010101" pitchFamily="2" charset="-122"/>
                                <a:cs typeface="+mn-cs"/>
                              </a:rPr>
                              <m:t>𝑙</m:t>
                            </m:r>
                          </m:e>
                          <m:sub>
                            <m:r>
                              <a:rPr lang="zh-CN" altLang="en-US" sz="1200" i="1" kern="1200">
                                <a:solidFill>
                                  <a:schemeClr val="tx1"/>
                                </a:solidFill>
                                <a:latin typeface="Cambria Math" panose="02040503050406030204" pitchFamily="18" charset="0"/>
                                <a:ea typeface="宋体" panose="02010600030101010101" pitchFamily="2" charset="-122"/>
                                <a:cs typeface="+mn-cs"/>
                              </a:rPr>
                              <m:t>𝑥</m:t>
                            </m:r>
                          </m:sub>
                        </m:sSub>
                        <m:r>
                          <a:rPr lang="zh-CN" altLang="en-US" sz="1200" i="0" kern="1200">
                            <a:solidFill>
                              <a:schemeClr val="tx1"/>
                            </a:solidFill>
                            <a:latin typeface="Cambria Math" panose="02040503050406030204" pitchFamily="18" charset="0"/>
                            <a:ea typeface="宋体" panose="02010600030101010101" pitchFamily="2" charset="-122"/>
                            <a:cs typeface="+mn-cs"/>
                          </a:rPr>
                          <m:t>−</m:t>
                        </m:r>
                        <m:sSubSup>
                          <m:sSubSupPr>
                            <m:ctrlPr>
                              <a:rPr lang="zh-CN" altLang="en-US" sz="1200" i="1" kern="1200">
                                <a:solidFill>
                                  <a:schemeClr val="tx1"/>
                                </a:solidFill>
                                <a:latin typeface="Cambria Math" panose="02040503050406030204" pitchFamily="18" charset="0"/>
                                <a:ea typeface="宋体" panose="02010600030101010101" pitchFamily="2" charset="-122"/>
                                <a:cs typeface="+mn-cs"/>
                              </a:rPr>
                            </m:ctrlPr>
                          </m:sSubSupPr>
                          <m:e>
                            <m:r>
                              <a:rPr lang="zh-CN" altLang="en-US" sz="1200" i="1" kern="1200">
                                <a:solidFill>
                                  <a:schemeClr val="tx1"/>
                                </a:solidFill>
                                <a:latin typeface="Cambria Math" panose="02040503050406030204" pitchFamily="18" charset="0"/>
                                <a:ea typeface="宋体" panose="02010600030101010101" pitchFamily="2" charset="-122"/>
                                <a:cs typeface="+mn-cs"/>
                              </a:rPr>
                              <m:t>𝑙</m:t>
                            </m:r>
                          </m:e>
                          <m:sub>
                            <m:r>
                              <a:rPr lang="zh-CN" altLang="en-US" sz="1200" i="1" kern="1200">
                                <a:solidFill>
                                  <a:schemeClr val="tx1"/>
                                </a:solidFill>
                                <a:latin typeface="Cambria Math" panose="02040503050406030204" pitchFamily="18" charset="0"/>
                                <a:ea typeface="宋体" panose="02010600030101010101" pitchFamily="2" charset="-122"/>
                                <a:cs typeface="+mn-cs"/>
                              </a:rPr>
                              <m:t>𝑥</m:t>
                            </m:r>
                          </m:sub>
                          <m:sup>
                            <m:r>
                              <a:rPr lang="zh-CN" altLang="en-US" sz="1200" i="0" kern="1200">
                                <a:solidFill>
                                  <a:schemeClr val="tx1"/>
                                </a:solidFill>
                                <a:latin typeface="Cambria Math" panose="02040503050406030204" pitchFamily="18" charset="0"/>
                                <a:ea typeface="宋体" panose="02010600030101010101" pitchFamily="2" charset="-122"/>
                                <a:cs typeface="+mn-cs"/>
                              </a:rPr>
                              <m:t>′</m:t>
                            </m:r>
                          </m:sup>
                        </m:sSubSup>
                      </m:num>
                      <m:den>
                        <m:r>
                          <a:rPr lang="zh-CN" altLang="en-US" sz="1200" i="1" kern="1200">
                            <a:solidFill>
                              <a:schemeClr val="tx1"/>
                            </a:solidFill>
                            <a:latin typeface="Cambria Math" panose="02040503050406030204" pitchFamily="18" charset="0"/>
                            <a:ea typeface="宋体" panose="02010600030101010101" pitchFamily="2" charset="-122"/>
                            <a:cs typeface="+mn-cs"/>
                          </a:rPr>
                          <m:t>𝑁</m:t>
                        </m:r>
                      </m:den>
                    </m:f>
                    <m:r>
                      <a:rPr lang="en-US" altLang="zh-CN" sz="1200" b="0" i="0" kern="1200" smtClean="0">
                        <a:solidFill>
                          <a:schemeClr val="tx1"/>
                        </a:solidFill>
                        <a:latin typeface="Cambria Math" panose="02040503050406030204" pitchFamily="18" charset="0"/>
                        <a:ea typeface="宋体" panose="02010600030101010101" pitchFamily="2" charset="-122"/>
                        <a:cs typeface="+mn-cs"/>
                      </a:rPr>
                      <m:t> </m:t>
                    </m:r>
                    <m:r>
                      <a:rPr lang="zh-CN" altLang="en-US" sz="1200" b="0" i="1" kern="1200" smtClean="0">
                        <a:solidFill>
                          <a:schemeClr val="tx1"/>
                        </a:solidFill>
                        <a:latin typeface="Cambria Math" panose="02040503050406030204" pitchFamily="18" charset="0"/>
                        <a:ea typeface="宋体" panose="02010600030101010101" pitchFamily="2" charset="-122"/>
                        <a:cs typeface="+mn-cs"/>
                      </a:rPr>
                      <m:t>时</m:t>
                    </m:r>
                  </m:oMath>
                </a14:m>
                <a:r>
                  <a:rPr lang="zh-CN" altLang="en-US" sz="1200" kern="1200" dirty="0">
                    <a:solidFill>
                      <a:schemeClr val="tx1"/>
                    </a:solidFill>
                    <a:effectLst/>
                    <a:latin typeface="Arial" panose="020B0604020202020204" pitchFamily="34" charset="0"/>
                    <a:ea typeface="宋体" panose="02010600030101010101" pitchFamily="2" charset="-122"/>
                    <a:cs typeface="+mn-cs"/>
                  </a:rPr>
                  <a:t>，</a:t>
                </a:r>
                <a:r>
                  <a:rPr lang="zh-CN" altLang="zh-CN" sz="1200" kern="1200" dirty="0">
                    <a:solidFill>
                      <a:schemeClr val="tx1"/>
                    </a:solidFill>
                    <a:effectLst/>
                    <a:latin typeface="Arial" panose="020B0604020202020204" pitchFamily="34" charset="0"/>
                    <a:ea typeface="宋体" panose="02010600030101010101" pitchFamily="2" charset="-122"/>
                    <a:cs typeface="+mn-cs"/>
                  </a:rPr>
                  <a:t>有</a:t>
                </a:r>
                <a14:m>
                  <m:oMath xmlns:m="http://schemas.openxmlformats.org/officeDocument/2006/math">
                    <m:r>
                      <a:rPr lang="zh-CN" altLang="en-US" sz="1200" kern="1200" smtClean="0">
                        <a:solidFill>
                          <a:schemeClr val="tx1"/>
                        </a:solidFill>
                        <a:latin typeface="Cambria Math" panose="02040503050406030204" pitchFamily="18" charset="0"/>
                        <a:ea typeface="宋体" panose="02010600030101010101" pitchFamily="2" charset="-122"/>
                        <a:cs typeface="+mn-cs"/>
                      </a:rPr>
                      <m:t>−</m:t>
                    </m:r>
                    <m:r>
                      <a:rPr lang="zh-CN" altLang="en-US" sz="1200" i="1" kern="1200">
                        <a:solidFill>
                          <a:schemeClr val="tx1"/>
                        </a:solidFill>
                        <a:latin typeface="Cambria Math" panose="02040503050406030204" pitchFamily="18" charset="0"/>
                        <a:ea typeface="宋体" panose="02010600030101010101" pitchFamily="2" charset="-122"/>
                        <a:cs typeface="+mn-cs"/>
                      </a:rPr>
                      <m:t>𝑘</m:t>
                    </m:r>
                    <m:r>
                      <a:rPr lang="zh-CN" altLang="en-US" sz="1200" i="0" kern="1200">
                        <a:solidFill>
                          <a:schemeClr val="tx1"/>
                        </a:solidFill>
                        <a:latin typeface="Cambria Math" panose="02040503050406030204" pitchFamily="18" charset="0"/>
                        <a:ea typeface="宋体" panose="02010600030101010101" pitchFamily="2" charset="-122"/>
                        <a:cs typeface="+mn-cs"/>
                      </a:rPr>
                      <m:t>′+</m:t>
                    </m:r>
                    <m:f>
                      <m:fPr>
                        <m:ctrlPr>
                          <a:rPr lang="zh-CN" altLang="en-US" sz="1200" i="1" kern="1200">
                            <a:solidFill>
                              <a:schemeClr val="tx1"/>
                            </a:solidFill>
                            <a:latin typeface="Cambria Math" panose="02040503050406030204" pitchFamily="18" charset="0"/>
                            <a:ea typeface="宋体" panose="02010600030101010101" pitchFamily="2" charset="-122"/>
                            <a:cs typeface="+mn-cs"/>
                          </a:rPr>
                        </m:ctrlPr>
                      </m:fPr>
                      <m:num>
                        <m:r>
                          <a:rPr lang="zh-CN" altLang="en-US" sz="1200" i="0" kern="1200">
                            <a:solidFill>
                              <a:schemeClr val="tx1"/>
                            </a:solidFill>
                            <a:latin typeface="Cambria Math" panose="02040503050406030204" pitchFamily="18" charset="0"/>
                            <a:ea typeface="宋体" panose="02010600030101010101" pitchFamily="2" charset="-122"/>
                            <a:cs typeface="+mn-cs"/>
                          </a:rPr>
                          <m:t>2</m:t>
                        </m:r>
                        <m:r>
                          <a:rPr lang="zh-CN" altLang="en-US" sz="1200" i="1" kern="1200">
                            <a:solidFill>
                              <a:schemeClr val="tx1"/>
                            </a:solidFill>
                            <a:latin typeface="Cambria Math" panose="02040503050406030204" pitchFamily="18" charset="0"/>
                            <a:ea typeface="宋体" panose="02010600030101010101" pitchFamily="2" charset="-122"/>
                            <a:cs typeface="+mn-cs"/>
                          </a:rPr>
                          <m:t>𝜋</m:t>
                        </m:r>
                      </m:num>
                      <m:den>
                        <m:r>
                          <a:rPr lang="zh-CN" altLang="en-US" sz="1200" i="1" kern="1200">
                            <a:solidFill>
                              <a:schemeClr val="tx1"/>
                            </a:solidFill>
                            <a:latin typeface="Cambria Math" panose="02040503050406030204" pitchFamily="18" charset="0"/>
                            <a:ea typeface="宋体" panose="02010600030101010101" pitchFamily="2" charset="-122"/>
                            <a:cs typeface="+mn-cs"/>
                          </a:rPr>
                          <m:t>𝑎</m:t>
                        </m:r>
                      </m:den>
                    </m:f>
                    <m:r>
                      <a:rPr lang="zh-CN" altLang="en-US" sz="1200" i="1" kern="1200">
                        <a:solidFill>
                          <a:schemeClr val="tx1"/>
                        </a:solidFill>
                        <a:latin typeface="Cambria Math" panose="02040503050406030204" pitchFamily="18" charset="0"/>
                        <a:ea typeface="宋体" panose="02010600030101010101" pitchFamily="2" charset="-122"/>
                        <a:cs typeface="+mn-cs"/>
                      </a:rPr>
                      <m:t>𝑛</m:t>
                    </m:r>
                    <m:r>
                      <a:rPr lang="zh-CN" altLang="en-US" sz="1200" i="0" kern="1200">
                        <a:solidFill>
                          <a:schemeClr val="tx1"/>
                        </a:solidFill>
                        <a:latin typeface="Cambria Math" panose="02040503050406030204" pitchFamily="18" charset="0"/>
                        <a:ea typeface="宋体" panose="02010600030101010101" pitchFamily="2" charset="-122"/>
                        <a:cs typeface="+mn-cs"/>
                      </a:rPr>
                      <m:t>+</m:t>
                    </m:r>
                    <m:r>
                      <a:rPr lang="zh-CN" altLang="en-US" sz="1200" i="1" kern="1200">
                        <a:solidFill>
                          <a:schemeClr val="tx1"/>
                        </a:solidFill>
                        <a:latin typeface="Cambria Math" panose="02040503050406030204" pitchFamily="18" charset="0"/>
                        <a:ea typeface="宋体" panose="02010600030101010101" pitchFamily="2" charset="-122"/>
                        <a:cs typeface="+mn-cs"/>
                      </a:rPr>
                      <m:t>𝑘</m:t>
                    </m:r>
                    <m:r>
                      <a:rPr lang="zh-CN" altLang="en-US" sz="1200" i="0" kern="1200">
                        <a:solidFill>
                          <a:schemeClr val="tx1"/>
                        </a:solidFill>
                        <a:latin typeface="Cambria Math" panose="02040503050406030204" pitchFamily="18" charset="0"/>
                        <a:ea typeface="宋体" panose="02010600030101010101" pitchFamily="2" charset="-122"/>
                        <a:cs typeface="+mn-cs"/>
                      </a:rPr>
                      <m:t>=0</m:t>
                    </m:r>
                    <m:r>
                      <a:rPr lang="zh-CN" altLang="en-US" sz="1200" i="1" kern="1200">
                        <a:solidFill>
                          <a:schemeClr val="tx1"/>
                        </a:solidFill>
                        <a:latin typeface="Cambria Math" panose="02040503050406030204" pitchFamily="18" charset="0"/>
                        <a:ea typeface="宋体" panose="02010600030101010101" pitchFamily="2" charset="-122"/>
                        <a:cs typeface="+mn-cs"/>
                      </a:rPr>
                      <m:t>。</m:t>
                    </m:r>
                  </m:oMath>
                </a14:m>
                <a:endParaRPr lang="zh-CN" altLang="en-US" dirty="0"/>
              </a:p>
            </p:txBody>
          </p:sp>
        </mc:Choice>
        <mc:Fallback xmlns="">
          <p:sp>
            <p:nvSpPr>
              <p:cNvPr id="3" name="备注占位符 2"/>
              <p:cNvSpPr>
                <a:spLocks noGrp="1"/>
              </p:cNvSpPr>
              <p:nvPr>
                <p:ph type="body" idx="1"/>
              </p:nvPr>
            </p:nvSpPr>
            <p:spPr/>
            <p:txBody>
              <a:bodyPr/>
              <a:lstStyle/>
              <a:p>
                <a:r>
                  <a:rPr lang="zh-CN" altLang="en-US" dirty="0"/>
                  <a:t>即，</a:t>
                </a:r>
                <a:r>
                  <a:rPr lang="zh-CN" altLang="en-US" sz="1200" i="0" kern="1200">
                    <a:solidFill>
                      <a:schemeClr val="tx1"/>
                    </a:solidFill>
                    <a:latin typeface="Cambria Math" panose="02040503050406030204" pitchFamily="18" charset="0"/>
                    <a:ea typeface="宋体" panose="02010600030101010101" pitchFamily="2" charset="-122"/>
                    <a:cs typeface="+mn-cs"/>
                  </a:rPr>
                  <a:t>𝑛</a:t>
                </a:r>
                <a:r>
                  <a:rPr lang="en-US" altLang="zh-CN" sz="1200" b="0" i="0" kern="1200">
                    <a:solidFill>
                      <a:schemeClr val="tx1"/>
                    </a:solidFill>
                    <a:latin typeface="Cambria Math" panose="02040503050406030204" pitchFamily="18" charset="0"/>
                    <a:ea typeface="宋体" panose="02010600030101010101" pitchFamily="2" charset="-122"/>
                    <a:cs typeface="+mn-cs"/>
                  </a:rPr>
                  <a:t>=</a:t>
                </a:r>
                <a:r>
                  <a:rPr lang="zh-CN" altLang="en-US" sz="1200" i="0" kern="1200">
                    <a:solidFill>
                      <a:schemeClr val="tx1"/>
                    </a:solidFill>
                    <a:latin typeface="Arial" panose="020B0604020202020204" pitchFamily="34" charset="0"/>
                    <a:ea typeface="宋体" panose="02010600030101010101" pitchFamily="2" charset="-122"/>
                    <a:cs typeface="+mn-cs"/>
                  </a:rPr>
                  <a:t>(𝑙_𝑥−𝑙_𝑥^′)/𝑁</a:t>
                </a:r>
                <a:r>
                  <a:rPr lang="en-US" altLang="zh-CN" sz="1200" b="0" i="0" kern="1200">
                    <a:solidFill>
                      <a:schemeClr val="tx1"/>
                    </a:solidFill>
                    <a:latin typeface="Cambria Math" panose="02040503050406030204" pitchFamily="18" charset="0"/>
                    <a:ea typeface="宋体" panose="02010600030101010101" pitchFamily="2" charset="-122"/>
                    <a:cs typeface="+mn-cs"/>
                  </a:rPr>
                  <a:t>  </a:t>
                </a:r>
                <a:r>
                  <a:rPr lang="zh-CN" altLang="en-US" sz="1200" b="0" i="0" kern="1200">
                    <a:solidFill>
                      <a:schemeClr val="tx1"/>
                    </a:solidFill>
                    <a:latin typeface="Cambria Math" panose="02040503050406030204" pitchFamily="18" charset="0"/>
                    <a:ea typeface="宋体" panose="02010600030101010101" pitchFamily="2" charset="-122"/>
                    <a:cs typeface="+mn-cs"/>
                  </a:rPr>
                  <a:t>时</a:t>
                </a:r>
                <a:r>
                  <a:rPr lang="zh-CN" altLang="en-US" sz="1200" kern="1200" dirty="0">
                    <a:solidFill>
                      <a:schemeClr val="tx1"/>
                    </a:solidFill>
                    <a:effectLst/>
                    <a:latin typeface="Arial" panose="020B0604020202020204" pitchFamily="34" charset="0"/>
                    <a:ea typeface="宋体" panose="02010600030101010101" pitchFamily="2" charset="-122"/>
                    <a:cs typeface="+mn-cs"/>
                  </a:rPr>
                  <a:t>，</a:t>
                </a:r>
                <a:r>
                  <a:rPr lang="zh-CN" altLang="zh-CN" sz="1200" kern="1200" dirty="0">
                    <a:solidFill>
                      <a:schemeClr val="tx1"/>
                    </a:solidFill>
                    <a:effectLst/>
                    <a:latin typeface="Arial" panose="020B0604020202020204" pitchFamily="34" charset="0"/>
                    <a:ea typeface="宋体" panose="02010600030101010101" pitchFamily="2" charset="-122"/>
                    <a:cs typeface="+mn-cs"/>
                  </a:rPr>
                  <a:t>有</a:t>
                </a:r>
                <a:r>
                  <a:rPr lang="zh-CN" altLang="en-US" sz="1200" i="0" kern="1200">
                    <a:solidFill>
                      <a:schemeClr val="tx1"/>
                    </a:solidFill>
                    <a:latin typeface="Cambria Math" panose="02040503050406030204" pitchFamily="18" charset="0"/>
                    <a:ea typeface="宋体" panose="02010600030101010101" pitchFamily="2" charset="-122"/>
                    <a:cs typeface="+mn-cs"/>
                  </a:rPr>
                  <a:t>−𝑘′+2𝜋/𝑎 𝑛+𝑘=0。</a:t>
                </a:r>
                <a:endParaRPr lang="zh-CN" altLang="en-US" dirty="0"/>
              </a:p>
            </p:txBody>
          </p:sp>
        </mc:Fallback>
      </mc:AlternateContent>
      <p:sp>
        <p:nvSpPr>
          <p:cNvPr id="4" name="灯片编号占位符 3"/>
          <p:cNvSpPr>
            <a:spLocks noGrp="1"/>
          </p:cNvSpPr>
          <p:nvPr>
            <p:ph type="sldNum" sz="quarter" idx="5"/>
          </p:nvPr>
        </p:nvSpPr>
        <p:spPr/>
        <p:txBody>
          <a:bodyPr/>
          <a:lstStyle/>
          <a:p>
            <a:fld id="{8AAA2DB7-8973-4964-8E83-0FC396AC9B6B}" type="slidenum">
              <a:rPr lang="en-US" altLang="zh-CN" smtClean="0"/>
              <a:t>68</a:t>
            </a:fld>
            <a:endParaRPr lang="en-US" altLang="zh-CN"/>
          </a:p>
        </p:txBody>
      </p:sp>
    </p:spTree>
    <p:extLst>
      <p:ext uri="{BB962C8B-B14F-4D97-AF65-F5344CB8AC3E}">
        <p14:creationId xmlns:p14="http://schemas.microsoft.com/office/powerpoint/2010/main" val="410471217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zh-CN" sz="1200" kern="1200" dirty="0">
                    <a:solidFill>
                      <a:schemeClr val="tx1"/>
                    </a:solidFill>
                    <a:effectLst/>
                    <a:latin typeface="Arial" panose="020B0604020202020204" pitchFamily="34" charset="0"/>
                    <a:ea typeface="宋体" panose="02010600030101010101" pitchFamily="2" charset="-122"/>
                    <a:cs typeface="+mn-cs"/>
                  </a:rPr>
                  <a:t>所以式中的求和式中只有一项</a:t>
                </a:r>
                <a:endParaRPr lang="en-US" altLang="zh-CN" sz="1200" kern="1200" dirty="0">
                  <a:solidFill>
                    <a:schemeClr val="tx1"/>
                  </a:solidFill>
                  <a:effectLst/>
                  <a:latin typeface="Arial" panose="020B0604020202020204" pitchFamily="34" charset="0"/>
                  <a:ea typeface="宋体" panose="02010600030101010101" pitchFamily="2" charset="-122"/>
                  <a:cs typeface="+mn-cs"/>
                </a:endParaRPr>
              </a:p>
              <a:p>
                <a:pPr/>
                <a14:m>
                  <m:oMathPara xmlns:m="http://schemas.openxmlformats.org/officeDocument/2006/math">
                    <m:oMathParaPr>
                      <m:jc m:val="centerGroup"/>
                    </m:oMathParaPr>
                    <m:oMath xmlns:m="http://schemas.openxmlformats.org/officeDocument/2006/math">
                      <m:d>
                        <m:dPr>
                          <m:begChr m:val="〈"/>
                          <m:endChr m:val="〉"/>
                          <m:ctrlPr>
                            <a:rPr lang="zh-CN" altLang="en-US" sz="1200" i="1" kern="1200" smtClean="0">
                              <a:solidFill>
                                <a:schemeClr val="tx1"/>
                              </a:solidFill>
                              <a:latin typeface="Cambria Math" panose="02040503050406030204" pitchFamily="18" charset="0"/>
                              <a:ea typeface="宋体" panose="02010600030101010101" pitchFamily="2" charset="-122"/>
                              <a:cs typeface="+mn-cs"/>
                            </a:rPr>
                          </m:ctrlPr>
                        </m:dPr>
                        <m:e>
                          <m:r>
                            <a:rPr lang="zh-CN" altLang="en-US" sz="1200" i="1" kern="1200">
                              <a:solidFill>
                                <a:schemeClr val="tx1"/>
                              </a:solidFill>
                              <a:latin typeface="Cambria Math" panose="02040503050406030204" pitchFamily="18" charset="0"/>
                              <a:ea typeface="宋体" panose="02010600030101010101" pitchFamily="2" charset="-122"/>
                              <a:cs typeface="+mn-cs"/>
                            </a:rPr>
                            <m:t>𝑘</m:t>
                          </m:r>
                          <m:r>
                            <a:rPr lang="zh-CN" altLang="en-US" sz="1200" i="0" kern="1200">
                              <a:solidFill>
                                <a:schemeClr val="tx1"/>
                              </a:solidFill>
                              <a:latin typeface="Cambria Math" panose="02040503050406030204" pitchFamily="18" charset="0"/>
                              <a:ea typeface="宋体" panose="02010600030101010101" pitchFamily="2" charset="-122"/>
                              <a:cs typeface="+mn-cs"/>
                            </a:rPr>
                            <m:t>′|</m:t>
                          </m:r>
                          <m:r>
                            <a:rPr lang="zh-CN" altLang="en-US" sz="1200" i="1" kern="1200">
                              <a:solidFill>
                                <a:schemeClr val="tx1"/>
                              </a:solidFill>
                              <a:latin typeface="Cambria Math" panose="02040503050406030204" pitchFamily="18" charset="0"/>
                              <a:ea typeface="宋体" panose="02010600030101010101" pitchFamily="2" charset="-122"/>
                              <a:cs typeface="+mn-cs"/>
                            </a:rPr>
                            <m:t>𝛥</m:t>
                          </m:r>
                          <m:r>
                            <a:rPr lang="zh-CN" altLang="en-US" sz="1200" i="1" kern="1200">
                              <a:solidFill>
                                <a:schemeClr val="tx1"/>
                              </a:solidFill>
                              <a:latin typeface="Cambria Math" panose="02040503050406030204" pitchFamily="18" charset="0"/>
                              <a:ea typeface="宋体" panose="02010600030101010101" pitchFamily="2" charset="-122"/>
                              <a:cs typeface="+mn-cs"/>
                            </a:rPr>
                            <m:t>𝑉</m:t>
                          </m:r>
                          <m:r>
                            <a:rPr lang="zh-CN" altLang="en-US" sz="1200" i="0" kern="1200">
                              <a:solidFill>
                                <a:schemeClr val="tx1"/>
                              </a:solidFill>
                              <a:latin typeface="Cambria Math" panose="02040503050406030204" pitchFamily="18" charset="0"/>
                              <a:ea typeface="宋体" panose="02010600030101010101" pitchFamily="2" charset="-122"/>
                              <a:cs typeface="+mn-cs"/>
                            </a:rPr>
                            <m:t>|</m:t>
                          </m:r>
                          <m:r>
                            <a:rPr lang="zh-CN" altLang="en-US" sz="1200" i="1" kern="1200">
                              <a:solidFill>
                                <a:schemeClr val="tx1"/>
                              </a:solidFill>
                              <a:latin typeface="Cambria Math" panose="02040503050406030204" pitchFamily="18" charset="0"/>
                              <a:ea typeface="宋体" panose="02010600030101010101" pitchFamily="2" charset="-122"/>
                              <a:cs typeface="+mn-cs"/>
                            </a:rPr>
                            <m:t>𝑘</m:t>
                          </m:r>
                        </m:e>
                      </m:d>
                      <m:r>
                        <a:rPr lang="zh-CN" altLang="en-US" sz="1200" i="0" kern="1200">
                          <a:solidFill>
                            <a:schemeClr val="tx1"/>
                          </a:solidFill>
                          <a:latin typeface="Cambria Math" panose="02040503050406030204" pitchFamily="18" charset="0"/>
                          <a:ea typeface="宋体" panose="02010600030101010101" pitchFamily="2" charset="-122"/>
                          <a:cs typeface="+mn-cs"/>
                        </a:rPr>
                        <m:t>=</m:t>
                      </m:r>
                      <m:f>
                        <m:fPr>
                          <m:ctrlPr>
                            <a:rPr lang="zh-CN" altLang="en-US" sz="1200" i="1" kern="1200">
                              <a:solidFill>
                                <a:schemeClr val="tx1"/>
                              </a:solidFill>
                              <a:latin typeface="Cambria Math" panose="02040503050406030204" pitchFamily="18" charset="0"/>
                              <a:ea typeface="宋体" panose="02010600030101010101" pitchFamily="2" charset="-122"/>
                              <a:cs typeface="+mn-cs"/>
                            </a:rPr>
                          </m:ctrlPr>
                        </m:fPr>
                        <m:num>
                          <m:r>
                            <m:rPr>
                              <m:nor/>
                            </m:rPr>
                            <a:rPr lang="zh-CN" altLang="en-US" sz="1200" i="0" kern="1200">
                              <a:solidFill>
                                <a:schemeClr val="tx1"/>
                              </a:solidFill>
                              <a:latin typeface="Arial" panose="020B0604020202020204" pitchFamily="34" charset="0"/>
                              <a:ea typeface="宋体" panose="02010600030101010101" pitchFamily="2" charset="-122"/>
                              <a:cs typeface="+mn-cs"/>
                            </a:rPr>
                            <m:t>1</m:t>
                          </m:r>
                        </m:num>
                        <m:den>
                          <m:r>
                            <a:rPr lang="zh-CN" altLang="en-US" sz="1200" i="1" kern="1200">
                              <a:solidFill>
                                <a:schemeClr val="tx1"/>
                              </a:solidFill>
                              <a:latin typeface="Cambria Math" panose="02040503050406030204" pitchFamily="18" charset="0"/>
                              <a:ea typeface="宋体" panose="02010600030101010101" pitchFamily="2" charset="-122"/>
                              <a:cs typeface="+mn-cs"/>
                            </a:rPr>
                            <m:t>𝑁𝑎</m:t>
                          </m:r>
                        </m:den>
                      </m:f>
                      <m:nary>
                        <m:naryPr>
                          <m:limLoc m:val="subSup"/>
                          <m:grow m:val="on"/>
                          <m:ctrlPr>
                            <a:rPr lang="zh-CN" altLang="en-US" sz="1200" i="1" kern="1200">
                              <a:solidFill>
                                <a:schemeClr val="tx1"/>
                              </a:solidFill>
                              <a:latin typeface="Cambria Math" panose="02040503050406030204" pitchFamily="18" charset="0"/>
                              <a:ea typeface="宋体" panose="02010600030101010101" pitchFamily="2" charset="-122"/>
                              <a:cs typeface="+mn-cs"/>
                            </a:rPr>
                          </m:ctrlPr>
                        </m:naryPr>
                        <m:sub>
                          <m:r>
                            <a:rPr lang="zh-CN" altLang="en-US" sz="1200" i="0" kern="1200">
                              <a:solidFill>
                                <a:schemeClr val="tx1"/>
                              </a:solidFill>
                              <a:latin typeface="Cambria Math" panose="02040503050406030204" pitchFamily="18" charset="0"/>
                              <a:ea typeface="宋体" panose="02010600030101010101" pitchFamily="2" charset="-122"/>
                              <a:cs typeface="+mn-cs"/>
                            </a:rPr>
                            <m:t>0</m:t>
                          </m:r>
                        </m:sub>
                        <m:sup>
                          <m:sSub>
                            <m:sSubPr>
                              <m:ctrlPr>
                                <a:rPr lang="zh-CN" altLang="en-US" sz="1200" i="1" kern="1200">
                                  <a:solidFill>
                                    <a:schemeClr val="tx1"/>
                                  </a:solidFill>
                                  <a:latin typeface="Cambria Math" panose="02040503050406030204" pitchFamily="18" charset="0"/>
                                  <a:ea typeface="宋体" panose="02010600030101010101" pitchFamily="2" charset="-122"/>
                                  <a:cs typeface="+mn-cs"/>
                                </a:rPr>
                              </m:ctrlPr>
                            </m:sSubPr>
                            <m:e>
                              <m:r>
                                <a:rPr lang="zh-CN" altLang="en-US" sz="1200" i="1" kern="1200">
                                  <a:solidFill>
                                    <a:schemeClr val="tx1"/>
                                  </a:solidFill>
                                  <a:latin typeface="Cambria Math" panose="02040503050406030204" pitchFamily="18" charset="0"/>
                                  <a:ea typeface="宋体" panose="02010600030101010101" pitchFamily="2" charset="-122"/>
                                  <a:cs typeface="+mn-cs"/>
                                </a:rPr>
                                <m:t>𝑁</m:t>
                              </m:r>
                            </m:e>
                            <m:sub>
                              <m:r>
                                <a:rPr lang="zh-CN" altLang="en-US" sz="1200" i="1" kern="1200">
                                  <a:solidFill>
                                    <a:schemeClr val="tx1"/>
                                  </a:solidFill>
                                  <a:latin typeface="Cambria Math" panose="02040503050406030204" pitchFamily="18" charset="0"/>
                                  <a:ea typeface="宋体" panose="02010600030101010101" pitchFamily="2" charset="-122"/>
                                  <a:cs typeface="+mn-cs"/>
                                </a:rPr>
                                <m:t>𝑎</m:t>
                              </m:r>
                            </m:sub>
                          </m:sSub>
                        </m:sup>
                        <m:e>
                          <m:r>
                            <a:rPr lang="zh-CN" altLang="en-US" sz="1200" i="1" kern="1200">
                              <a:solidFill>
                                <a:schemeClr val="tx1"/>
                              </a:solidFill>
                              <a:latin typeface="Cambria Math" panose="02040503050406030204" pitchFamily="18" charset="0"/>
                              <a:ea typeface="宋体" panose="02010600030101010101" pitchFamily="2" charset="-122"/>
                              <a:cs typeface="+mn-cs"/>
                            </a:rPr>
                            <m:t>𝑒𝑥𝑝</m:t>
                          </m:r>
                        </m:e>
                      </m:nary>
                      <m:r>
                        <a:rPr lang="zh-CN" altLang="en-US" sz="1200" i="0" kern="1200">
                          <a:solidFill>
                            <a:schemeClr val="tx1"/>
                          </a:solidFill>
                          <a:latin typeface="Cambria Math" panose="02040503050406030204" pitchFamily="18" charset="0"/>
                          <a:ea typeface="宋体" panose="02010600030101010101" pitchFamily="2" charset="-122"/>
                          <a:cs typeface="+mn-cs"/>
                        </a:rPr>
                        <m:t>(−</m:t>
                      </m:r>
                      <m:r>
                        <a:rPr lang="zh-CN" altLang="en-US" sz="1200" i="1" kern="1200">
                          <a:solidFill>
                            <a:schemeClr val="tx1"/>
                          </a:solidFill>
                          <a:latin typeface="Cambria Math" panose="02040503050406030204" pitchFamily="18" charset="0"/>
                          <a:ea typeface="宋体" panose="02010600030101010101" pitchFamily="2" charset="-122"/>
                          <a:cs typeface="+mn-cs"/>
                        </a:rPr>
                        <m:t>𝑖𝑘</m:t>
                      </m:r>
                      <m:r>
                        <a:rPr lang="zh-CN" altLang="en-US" sz="1200" i="0" kern="1200">
                          <a:solidFill>
                            <a:schemeClr val="tx1"/>
                          </a:solidFill>
                          <a:latin typeface="Cambria Math" panose="02040503050406030204" pitchFamily="18" charset="0"/>
                          <a:ea typeface="宋体" panose="02010600030101010101" pitchFamily="2" charset="-122"/>
                          <a:cs typeface="+mn-cs"/>
                        </a:rPr>
                        <m:t>′</m:t>
                      </m:r>
                      <m:r>
                        <a:rPr lang="zh-CN" altLang="en-US" sz="1200" i="1" kern="1200">
                          <a:solidFill>
                            <a:schemeClr val="tx1"/>
                          </a:solidFill>
                          <a:latin typeface="Cambria Math" panose="02040503050406030204" pitchFamily="18" charset="0"/>
                          <a:ea typeface="宋体" panose="02010600030101010101" pitchFamily="2" charset="-122"/>
                          <a:cs typeface="+mn-cs"/>
                        </a:rPr>
                        <m:t>𝑥</m:t>
                      </m:r>
                      <m:r>
                        <a:rPr lang="zh-CN" altLang="en-US" sz="1200" i="0" kern="1200">
                          <a:solidFill>
                            <a:schemeClr val="tx1"/>
                          </a:solidFill>
                          <a:latin typeface="Cambria Math" panose="02040503050406030204" pitchFamily="18" charset="0"/>
                          <a:ea typeface="宋体" panose="02010600030101010101" pitchFamily="2" charset="-122"/>
                          <a:cs typeface="+mn-cs"/>
                        </a:rPr>
                        <m:t>)</m:t>
                      </m:r>
                      <m:r>
                        <a:rPr lang="zh-CN" altLang="en-US" sz="1200" i="1" kern="1200">
                          <a:solidFill>
                            <a:schemeClr val="tx1"/>
                          </a:solidFill>
                          <a:latin typeface="Cambria Math" panose="02040503050406030204" pitchFamily="18" charset="0"/>
                          <a:ea typeface="宋体" panose="02010600030101010101" pitchFamily="2" charset="-122"/>
                          <a:cs typeface="+mn-cs"/>
                        </a:rPr>
                        <m:t>𝛥</m:t>
                      </m:r>
                      <m:r>
                        <a:rPr lang="zh-CN" altLang="en-US" sz="1200" i="1" kern="1200">
                          <a:solidFill>
                            <a:schemeClr val="tx1"/>
                          </a:solidFill>
                          <a:latin typeface="Cambria Math" panose="02040503050406030204" pitchFamily="18" charset="0"/>
                          <a:ea typeface="宋体" panose="02010600030101010101" pitchFamily="2" charset="-122"/>
                          <a:cs typeface="+mn-cs"/>
                        </a:rPr>
                        <m:t>𝑉𝑒𝑥𝑝</m:t>
                      </m:r>
                      <m:r>
                        <a:rPr lang="zh-CN" altLang="en-US" sz="1200" i="0" kern="1200">
                          <a:solidFill>
                            <a:schemeClr val="tx1"/>
                          </a:solidFill>
                          <a:latin typeface="Cambria Math" panose="02040503050406030204" pitchFamily="18" charset="0"/>
                          <a:ea typeface="宋体" panose="02010600030101010101" pitchFamily="2" charset="-122"/>
                          <a:cs typeface="+mn-cs"/>
                        </a:rPr>
                        <m:t>(</m:t>
                      </m:r>
                      <m:r>
                        <a:rPr lang="zh-CN" altLang="en-US" sz="1200" i="1" kern="1200">
                          <a:solidFill>
                            <a:schemeClr val="tx1"/>
                          </a:solidFill>
                          <a:latin typeface="Cambria Math" panose="02040503050406030204" pitchFamily="18" charset="0"/>
                          <a:ea typeface="宋体" panose="02010600030101010101" pitchFamily="2" charset="-122"/>
                          <a:cs typeface="+mn-cs"/>
                        </a:rPr>
                        <m:t>𝑖𝑘𝑥</m:t>
                      </m:r>
                      <m:r>
                        <a:rPr lang="zh-CN" altLang="en-US" sz="1200" i="0" kern="1200">
                          <a:solidFill>
                            <a:schemeClr val="tx1"/>
                          </a:solidFill>
                          <a:latin typeface="Cambria Math" panose="02040503050406030204" pitchFamily="18" charset="0"/>
                          <a:ea typeface="宋体" panose="02010600030101010101" pitchFamily="2" charset="-122"/>
                          <a:cs typeface="+mn-cs"/>
                        </a:rPr>
                        <m:t>)</m:t>
                      </m:r>
                      <m:r>
                        <a:rPr lang="zh-CN" altLang="en-US" sz="1200" i="1" kern="1200">
                          <a:solidFill>
                            <a:schemeClr val="tx1"/>
                          </a:solidFill>
                          <a:latin typeface="Cambria Math" panose="02040503050406030204" pitchFamily="18" charset="0"/>
                          <a:ea typeface="宋体" panose="02010600030101010101" pitchFamily="2" charset="-122"/>
                          <a:cs typeface="+mn-cs"/>
                        </a:rPr>
                        <m:t>𝑑𝑥</m:t>
                      </m:r>
                      <m:r>
                        <a:rPr lang="zh-CN" altLang="en-US" sz="1200" i="0" kern="1200">
                          <a:solidFill>
                            <a:schemeClr val="tx1"/>
                          </a:solidFill>
                          <a:latin typeface="Cambria Math" panose="02040503050406030204" pitchFamily="18" charset="0"/>
                          <a:ea typeface="宋体" panose="02010600030101010101" pitchFamily="2" charset="-122"/>
                          <a:cs typeface="+mn-cs"/>
                        </a:rPr>
                        <m:t>=</m:t>
                      </m:r>
                      <m:d>
                        <m:dPr>
                          <m:begChr m:val="{"/>
                          <m:endChr m:val=""/>
                          <m:ctrlPr>
                            <a:rPr lang="zh-CN" altLang="en-US" sz="1200" i="1" kern="1200">
                              <a:solidFill>
                                <a:schemeClr val="tx1"/>
                              </a:solidFill>
                              <a:latin typeface="Cambria Math" panose="02040503050406030204" pitchFamily="18" charset="0"/>
                              <a:ea typeface="宋体" panose="02010600030101010101" pitchFamily="2" charset="-122"/>
                              <a:cs typeface="+mn-cs"/>
                            </a:rPr>
                          </m:ctrlPr>
                        </m:dPr>
                        <m:e>
                          <m:m>
                            <m:mPr>
                              <m:plcHide m:val="on"/>
                              <m:mcs>
                                <m:mc>
                                  <m:mcPr>
                                    <m:count m:val="1"/>
                                    <m:mcJc m:val="center"/>
                                  </m:mcPr>
                                </m:mc>
                              </m:mcs>
                              <m:ctrlPr>
                                <a:rPr lang="zh-CN" altLang="en-US" sz="1200" i="1" kern="1200">
                                  <a:solidFill>
                                    <a:schemeClr val="tx1"/>
                                  </a:solidFill>
                                  <a:latin typeface="Cambria Math" panose="02040503050406030204" pitchFamily="18" charset="0"/>
                                  <a:ea typeface="宋体" panose="02010600030101010101" pitchFamily="2" charset="-122"/>
                                  <a:cs typeface="+mn-cs"/>
                                </a:rPr>
                              </m:ctrlPr>
                            </m:mPr>
                            <m:mr>
                              <m:e>
                                <m:sSub>
                                  <m:sSubPr>
                                    <m:ctrlPr>
                                      <a:rPr lang="zh-CN" altLang="en-US" sz="1200" i="1" kern="1200">
                                        <a:solidFill>
                                          <a:schemeClr val="tx1"/>
                                        </a:solidFill>
                                        <a:latin typeface="Cambria Math" panose="02040503050406030204" pitchFamily="18" charset="0"/>
                                        <a:ea typeface="宋体" panose="02010600030101010101" pitchFamily="2" charset="-122"/>
                                        <a:cs typeface="+mn-cs"/>
                                      </a:rPr>
                                    </m:ctrlPr>
                                  </m:sSubPr>
                                  <m:e>
                                    <m:r>
                                      <a:rPr lang="zh-CN" altLang="en-US" sz="1200" i="1" kern="1200">
                                        <a:solidFill>
                                          <a:schemeClr val="tx1"/>
                                        </a:solidFill>
                                        <a:latin typeface="Cambria Math" panose="02040503050406030204" pitchFamily="18" charset="0"/>
                                        <a:ea typeface="宋体" panose="02010600030101010101" pitchFamily="2" charset="-122"/>
                                        <a:cs typeface="+mn-cs"/>
                                      </a:rPr>
                                      <m:t>𝑉</m:t>
                                    </m:r>
                                  </m:e>
                                  <m:sub>
                                    <m:r>
                                      <a:rPr lang="zh-CN" altLang="en-US" sz="1200" i="1" kern="1200">
                                        <a:solidFill>
                                          <a:schemeClr val="tx1"/>
                                        </a:solidFill>
                                        <a:latin typeface="Cambria Math" panose="02040503050406030204" pitchFamily="18" charset="0"/>
                                        <a:ea typeface="宋体" panose="02010600030101010101" pitchFamily="2" charset="-122"/>
                                        <a:cs typeface="+mn-cs"/>
                                      </a:rPr>
                                      <m:t>𝑛</m:t>
                                    </m:r>
                                  </m:sub>
                                </m:sSub>
                                <m:r>
                                  <m:rPr>
                                    <m:nor/>
                                  </m:rPr>
                                  <a:rPr lang="zh-CN" altLang="en-US" sz="1200" i="1" kern="1200">
                                    <a:solidFill>
                                      <a:schemeClr val="tx1"/>
                                    </a:solidFill>
                                    <a:latin typeface="Arial" panose="020B0604020202020204" pitchFamily="34" charset="0"/>
                                    <a:ea typeface="宋体" panose="02010600030101010101" pitchFamily="2" charset="-122"/>
                                    <a:cs typeface="+mn-cs"/>
                                  </a:rPr>
                                  <m:t>    </m:t>
                                </m:r>
                                <m:r>
                                  <a:rPr lang="zh-CN" altLang="en-US" sz="1200" i="0" kern="1200">
                                    <a:solidFill>
                                      <a:schemeClr val="tx1"/>
                                    </a:solidFill>
                                    <a:latin typeface="Cambria Math" panose="02040503050406030204" pitchFamily="18" charset="0"/>
                                    <a:ea typeface="宋体" panose="02010600030101010101" pitchFamily="2" charset="-122"/>
                                    <a:cs typeface="+mn-cs"/>
                                  </a:rPr>
                                  <m:t>当</m:t>
                                </m:r>
                                <m:r>
                                  <m:rPr>
                                    <m:nor/>
                                  </m:rPr>
                                  <a:rPr lang="zh-CN" altLang="en-US" sz="1200" i="1" kern="1200">
                                    <a:solidFill>
                                      <a:schemeClr val="tx1"/>
                                    </a:solidFill>
                                    <a:latin typeface="Arial" panose="020B0604020202020204" pitchFamily="34" charset="0"/>
                                    <a:ea typeface="宋体" panose="02010600030101010101" pitchFamily="2" charset="-122"/>
                                    <a:cs typeface="+mn-cs"/>
                                  </a:rPr>
                                  <m:t> </m:t>
                                </m:r>
                                <m:r>
                                  <a:rPr lang="zh-CN" altLang="en-US" sz="1200" i="0" kern="1200">
                                    <a:solidFill>
                                      <a:schemeClr val="tx1"/>
                                    </a:solidFill>
                                    <a:latin typeface="Cambria Math" panose="02040503050406030204" pitchFamily="18" charset="0"/>
                                    <a:ea typeface="宋体" panose="02010600030101010101" pitchFamily="2" charset="-122"/>
                                    <a:cs typeface="+mn-cs"/>
                                  </a:rPr>
                                  <m:t>−</m:t>
                                </m:r>
                                <m:sSup>
                                  <m:sSupPr>
                                    <m:ctrlPr>
                                      <a:rPr lang="zh-CN" altLang="en-US" sz="1200" i="1" kern="1200">
                                        <a:solidFill>
                                          <a:schemeClr val="tx1"/>
                                        </a:solidFill>
                                        <a:latin typeface="Cambria Math" panose="02040503050406030204" pitchFamily="18" charset="0"/>
                                        <a:ea typeface="宋体" panose="02010600030101010101" pitchFamily="2" charset="-122"/>
                                        <a:cs typeface="+mn-cs"/>
                                      </a:rPr>
                                    </m:ctrlPr>
                                  </m:sSupPr>
                                  <m:e>
                                    <m:r>
                                      <a:rPr lang="zh-CN" altLang="en-US" sz="1200" i="1" kern="1200">
                                        <a:solidFill>
                                          <a:schemeClr val="tx1"/>
                                        </a:solidFill>
                                        <a:latin typeface="Cambria Math" panose="02040503050406030204" pitchFamily="18" charset="0"/>
                                        <a:ea typeface="宋体" panose="02010600030101010101" pitchFamily="2" charset="-122"/>
                                        <a:cs typeface="+mn-cs"/>
                                      </a:rPr>
                                      <m:t>𝑘</m:t>
                                    </m:r>
                                  </m:e>
                                  <m:sup>
                                    <m:r>
                                      <a:rPr lang="zh-CN" altLang="en-US" sz="1200" i="0" kern="1200">
                                        <a:solidFill>
                                          <a:schemeClr val="tx1"/>
                                        </a:solidFill>
                                        <a:latin typeface="Cambria Math" panose="02040503050406030204" pitchFamily="18" charset="0"/>
                                        <a:ea typeface="宋体" panose="02010600030101010101" pitchFamily="2" charset="-122"/>
                                        <a:cs typeface="+mn-cs"/>
                                      </a:rPr>
                                      <m:t>′</m:t>
                                    </m:r>
                                  </m:sup>
                                </m:sSup>
                                <m:r>
                                  <a:rPr lang="zh-CN" altLang="en-US" sz="1200" i="0" kern="1200">
                                    <a:solidFill>
                                      <a:schemeClr val="tx1"/>
                                    </a:solidFill>
                                    <a:latin typeface="Cambria Math" panose="02040503050406030204" pitchFamily="18" charset="0"/>
                                    <a:ea typeface="宋体" panose="02010600030101010101" pitchFamily="2" charset="-122"/>
                                    <a:cs typeface="+mn-cs"/>
                                  </a:rPr>
                                  <m:t>+</m:t>
                                </m:r>
                                <m:f>
                                  <m:fPr>
                                    <m:ctrlPr>
                                      <a:rPr lang="zh-CN" altLang="en-US" sz="1200" i="1" kern="1200">
                                        <a:solidFill>
                                          <a:schemeClr val="tx1"/>
                                        </a:solidFill>
                                        <a:latin typeface="Cambria Math" panose="02040503050406030204" pitchFamily="18" charset="0"/>
                                        <a:ea typeface="宋体" panose="02010600030101010101" pitchFamily="2" charset="-122"/>
                                        <a:cs typeface="+mn-cs"/>
                                      </a:rPr>
                                    </m:ctrlPr>
                                  </m:fPr>
                                  <m:num>
                                    <m:r>
                                      <a:rPr lang="zh-CN" altLang="en-US" sz="1200" i="0" kern="1200">
                                        <a:solidFill>
                                          <a:schemeClr val="tx1"/>
                                        </a:solidFill>
                                        <a:latin typeface="Cambria Math" panose="02040503050406030204" pitchFamily="18" charset="0"/>
                                        <a:ea typeface="宋体" panose="02010600030101010101" pitchFamily="2" charset="-122"/>
                                        <a:cs typeface="+mn-cs"/>
                                      </a:rPr>
                                      <m:t>2</m:t>
                                    </m:r>
                                    <m:r>
                                      <a:rPr lang="zh-CN" altLang="en-US" sz="1200" i="1" kern="1200">
                                        <a:solidFill>
                                          <a:schemeClr val="tx1"/>
                                        </a:solidFill>
                                        <a:latin typeface="Cambria Math" panose="02040503050406030204" pitchFamily="18" charset="0"/>
                                        <a:ea typeface="宋体" panose="02010600030101010101" pitchFamily="2" charset="-122"/>
                                        <a:cs typeface="+mn-cs"/>
                                      </a:rPr>
                                      <m:t>𝜋</m:t>
                                    </m:r>
                                  </m:num>
                                  <m:den>
                                    <m:r>
                                      <a:rPr lang="zh-CN" altLang="en-US" sz="1200" i="1" kern="1200">
                                        <a:solidFill>
                                          <a:schemeClr val="tx1"/>
                                        </a:solidFill>
                                        <a:latin typeface="Cambria Math" panose="02040503050406030204" pitchFamily="18" charset="0"/>
                                        <a:ea typeface="宋体" panose="02010600030101010101" pitchFamily="2" charset="-122"/>
                                        <a:cs typeface="+mn-cs"/>
                                      </a:rPr>
                                      <m:t>𝑎</m:t>
                                    </m:r>
                                  </m:den>
                                </m:f>
                                <m:r>
                                  <a:rPr lang="zh-CN" altLang="en-US" sz="1200" i="1" kern="1200">
                                    <a:solidFill>
                                      <a:schemeClr val="tx1"/>
                                    </a:solidFill>
                                    <a:latin typeface="Cambria Math" panose="02040503050406030204" pitchFamily="18" charset="0"/>
                                    <a:ea typeface="宋体" panose="02010600030101010101" pitchFamily="2" charset="-122"/>
                                    <a:cs typeface="+mn-cs"/>
                                  </a:rPr>
                                  <m:t>𝑛</m:t>
                                </m:r>
                                <m:r>
                                  <a:rPr lang="zh-CN" altLang="en-US" sz="1200" i="0" kern="1200">
                                    <a:solidFill>
                                      <a:schemeClr val="tx1"/>
                                    </a:solidFill>
                                    <a:latin typeface="Cambria Math" panose="02040503050406030204" pitchFamily="18" charset="0"/>
                                    <a:ea typeface="宋体" panose="02010600030101010101" pitchFamily="2" charset="-122"/>
                                    <a:cs typeface="+mn-cs"/>
                                  </a:rPr>
                                  <m:t>+</m:t>
                                </m:r>
                                <m:r>
                                  <a:rPr lang="zh-CN" altLang="en-US" sz="1200" i="1" kern="1200">
                                    <a:solidFill>
                                      <a:schemeClr val="tx1"/>
                                    </a:solidFill>
                                    <a:latin typeface="Cambria Math" panose="02040503050406030204" pitchFamily="18" charset="0"/>
                                    <a:ea typeface="宋体" panose="02010600030101010101" pitchFamily="2" charset="-122"/>
                                    <a:cs typeface="+mn-cs"/>
                                  </a:rPr>
                                  <m:t>𝑘</m:t>
                                </m:r>
                                <m:r>
                                  <a:rPr lang="en-US" altLang="zh-CN" sz="1200" b="0" i="0" kern="1200" smtClean="0">
                                    <a:solidFill>
                                      <a:schemeClr val="tx1"/>
                                    </a:solidFill>
                                    <a:latin typeface="Cambria Math" panose="02040503050406030204" pitchFamily="18" charset="0"/>
                                    <a:ea typeface="宋体" panose="02010600030101010101" pitchFamily="2" charset="-122"/>
                                    <a:cs typeface="+mn-cs"/>
                                  </a:rPr>
                                  <m:t>=0</m:t>
                                </m:r>
                              </m:e>
                            </m:mr>
                            <m:mr>
                              <m:e>
                                <m:r>
                                  <a:rPr lang="zh-CN" altLang="en-US" sz="1200" i="0" kern="1200">
                                    <a:solidFill>
                                      <a:schemeClr val="tx1"/>
                                    </a:solidFill>
                                    <a:latin typeface="Cambria Math" panose="02040503050406030204" pitchFamily="18" charset="0"/>
                                    <a:ea typeface="宋体" panose="02010600030101010101" pitchFamily="2" charset="-122"/>
                                    <a:cs typeface="+mn-cs"/>
                                  </a:rPr>
                                  <m:t>0</m:t>
                                </m:r>
                                <m:r>
                                  <m:rPr>
                                    <m:nor/>
                                  </m:rPr>
                                  <a:rPr lang="zh-CN" altLang="en-US" sz="1200" i="1" kern="1200">
                                    <a:solidFill>
                                      <a:schemeClr val="tx1"/>
                                    </a:solidFill>
                                    <a:latin typeface="Arial" panose="020B0604020202020204" pitchFamily="34" charset="0"/>
                                    <a:ea typeface="宋体" panose="02010600030101010101" pitchFamily="2" charset="-122"/>
                                    <a:cs typeface="+mn-cs"/>
                                  </a:rPr>
                                  <m:t>       </m:t>
                                </m:r>
                                <m:r>
                                  <a:rPr lang="zh-CN" altLang="en-US" sz="1200" i="0" kern="1200">
                                    <a:solidFill>
                                      <a:schemeClr val="tx1"/>
                                    </a:solidFill>
                                    <a:latin typeface="Cambria Math" panose="02040503050406030204" pitchFamily="18" charset="0"/>
                                    <a:ea typeface="宋体" panose="02010600030101010101" pitchFamily="2" charset="-122"/>
                                    <a:cs typeface="+mn-cs"/>
                                  </a:rPr>
                                  <m:t>其余情况</m:t>
                                </m:r>
                              </m:e>
                            </m:mr>
                          </m:m>
                        </m:e>
                      </m:d>
                    </m:oMath>
                  </m:oMathPara>
                </a14:m>
                <a:endParaRPr lang="zh-CN" altLang="en-US" dirty="0"/>
              </a:p>
            </p:txBody>
          </p:sp>
        </mc:Choice>
        <mc:Fallback xmlns="">
          <p:sp>
            <p:nvSpPr>
              <p:cNvPr id="3" name="备注占位符 2"/>
              <p:cNvSpPr>
                <a:spLocks noGrp="1"/>
              </p:cNvSpPr>
              <p:nvPr>
                <p:ph type="body" idx="1"/>
              </p:nvPr>
            </p:nvSpPr>
            <p:spPr/>
            <p:txBody>
              <a:bodyPr/>
              <a:lstStyle/>
              <a:p>
                <a:r>
                  <a:rPr lang="zh-CN" altLang="zh-CN" sz="1200" kern="1200" dirty="0">
                    <a:solidFill>
                      <a:schemeClr val="tx1"/>
                    </a:solidFill>
                    <a:effectLst/>
                    <a:latin typeface="Arial" panose="020B0604020202020204" pitchFamily="34" charset="0"/>
                    <a:ea typeface="宋体" panose="02010600030101010101" pitchFamily="2" charset="-122"/>
                    <a:cs typeface="+mn-cs"/>
                  </a:rPr>
                  <a:t>所以式（</a:t>
                </a:r>
                <a:r>
                  <a:rPr lang="en-US" altLang="zh-CN" sz="1200" kern="1200" dirty="0">
                    <a:solidFill>
                      <a:schemeClr val="tx1"/>
                    </a:solidFill>
                    <a:effectLst/>
                    <a:latin typeface="Arial" panose="020B0604020202020204" pitchFamily="34" charset="0"/>
                    <a:ea typeface="宋体" panose="02010600030101010101" pitchFamily="2" charset="-122"/>
                    <a:cs typeface="+mn-cs"/>
                  </a:rPr>
                  <a:t>3-67</a:t>
                </a:r>
                <a:r>
                  <a:rPr lang="zh-CN" altLang="zh-CN" sz="1200" kern="1200" dirty="0">
                    <a:solidFill>
                      <a:schemeClr val="tx1"/>
                    </a:solidFill>
                    <a:effectLst/>
                    <a:latin typeface="Arial" panose="020B0604020202020204" pitchFamily="34" charset="0"/>
                    <a:ea typeface="宋体" panose="02010600030101010101" pitchFamily="2" charset="-122"/>
                    <a:cs typeface="+mn-cs"/>
                  </a:rPr>
                  <a:t>）中的求和式中只有一项</a:t>
                </a:r>
                <a:endParaRPr lang="en-US" altLang="zh-CN" sz="1200" kern="1200" dirty="0">
                  <a:solidFill>
                    <a:schemeClr val="tx1"/>
                  </a:solidFill>
                  <a:effectLst/>
                  <a:latin typeface="Arial" panose="020B0604020202020204" pitchFamily="34" charset="0"/>
                  <a:ea typeface="宋体" panose="02010600030101010101" pitchFamily="2" charset="-122"/>
                  <a:cs typeface="+mn-cs"/>
                </a:endParaRPr>
              </a:p>
              <a:p>
                <a:r>
                  <a:rPr lang="zh-CN" altLang="en-US" sz="1200" i="0" kern="1200">
                    <a:solidFill>
                      <a:schemeClr val="tx1"/>
                    </a:solidFill>
                    <a:latin typeface="Arial" panose="020B0604020202020204" pitchFamily="34" charset="0"/>
                    <a:ea typeface="宋体" panose="02010600030101010101" pitchFamily="2" charset="-122"/>
                    <a:cs typeface="+mn-cs"/>
                  </a:rPr>
                  <a:t>〈𝑘′|𝛥𝑉|𝑘〉="1" /𝑁𝑎 ∫130_0^(𝑁_𝑎)▒𝑒𝑥𝑝(−𝑖𝑘′𝑥)𝛥𝑉𝑒𝑥𝑝(𝑖𝑘𝑥)𝑑𝑥={■(𝑉_𝑛 "    " 当" " −𝑘′+2𝜋/𝑎 𝑛+𝑘="0" @0"       " 其余情况)┤</a:t>
                </a:r>
                <a:endParaRPr lang="zh-CN" altLang="en-US" dirty="0"/>
              </a:p>
            </p:txBody>
          </p:sp>
        </mc:Fallback>
      </mc:AlternateContent>
      <p:sp>
        <p:nvSpPr>
          <p:cNvPr id="4" name="灯片编号占位符 3"/>
          <p:cNvSpPr>
            <a:spLocks noGrp="1"/>
          </p:cNvSpPr>
          <p:nvPr>
            <p:ph type="sldNum" sz="quarter" idx="5"/>
          </p:nvPr>
        </p:nvSpPr>
        <p:spPr/>
        <p:txBody>
          <a:bodyPr/>
          <a:lstStyle/>
          <a:p>
            <a:fld id="{8AAA2DB7-8973-4964-8E83-0FC396AC9B6B}" type="slidenum">
              <a:rPr lang="en-US" altLang="zh-CN" smtClean="0"/>
              <a:t>69</a:t>
            </a:fld>
            <a:endParaRPr lang="en-US" altLang="zh-CN"/>
          </a:p>
        </p:txBody>
      </p:sp>
    </p:spTree>
    <p:extLst>
      <p:ext uri="{BB962C8B-B14F-4D97-AF65-F5344CB8AC3E}">
        <p14:creationId xmlns:p14="http://schemas.microsoft.com/office/powerpoint/2010/main" val="20502755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200" b="0" kern="1200" dirty="0">
                <a:solidFill>
                  <a:schemeClr val="tx1"/>
                </a:solidFill>
                <a:effectLst/>
                <a:latin typeface="Arial" panose="020B0604020202020204" pitchFamily="34" charset="0"/>
                <a:ea typeface="宋体" panose="02010600030101010101" pitchFamily="2" charset="-122"/>
                <a:cs typeface="+mn-cs"/>
              </a:rPr>
              <a:t>索末菲电子气模型的基本假设与德鲁德的经典电子气模型很类似，但是明确了电子满足量子理论的费米</a:t>
            </a:r>
            <a:r>
              <a:rPr lang="en-US" altLang="zh-CN" sz="1200" b="0" kern="1200" dirty="0">
                <a:solidFill>
                  <a:schemeClr val="tx1"/>
                </a:solidFill>
                <a:effectLst/>
                <a:latin typeface="Arial" panose="020B0604020202020204" pitchFamily="34" charset="0"/>
                <a:ea typeface="宋体" panose="02010600030101010101" pitchFamily="2" charset="-122"/>
                <a:cs typeface="+mn-cs"/>
              </a:rPr>
              <a:t>-</a:t>
            </a:r>
            <a:r>
              <a:rPr lang="zh-CN" altLang="zh-CN" sz="1200" b="0" kern="1200" dirty="0">
                <a:solidFill>
                  <a:schemeClr val="tx1"/>
                </a:solidFill>
                <a:effectLst/>
                <a:latin typeface="Arial" panose="020B0604020202020204" pitchFamily="34" charset="0"/>
                <a:ea typeface="宋体" panose="02010600030101010101" pitchFamily="2" charset="-122"/>
                <a:cs typeface="+mn-cs"/>
              </a:rPr>
              <a:t>狄拉克分布，即电子被处理成服从量子统计的费米子。</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fld id="{8AAA2DB7-8973-4964-8E83-0FC396AC9B6B}" type="slidenum">
              <a:rPr lang="en-US" altLang="zh-CN" smtClean="0"/>
              <a:t>7</a:t>
            </a:fld>
            <a:endParaRPr lang="en-US" altLang="zh-CN"/>
          </a:p>
        </p:txBody>
      </p:sp>
    </p:spTree>
    <p:extLst>
      <p:ext uri="{BB962C8B-B14F-4D97-AF65-F5344CB8AC3E}">
        <p14:creationId xmlns:p14="http://schemas.microsoft.com/office/powerpoint/2010/main" val="159380309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200" kern="1200" dirty="0">
                    <a:solidFill>
                      <a:schemeClr val="tx1"/>
                    </a:solidFill>
                    <a:effectLst/>
                    <a:latin typeface="Arial" panose="020B0604020202020204" pitchFamily="34" charset="0"/>
                    <a:ea typeface="宋体" panose="02010600030101010101" pitchFamily="2" charset="-122"/>
                    <a:cs typeface="+mn-cs"/>
                  </a:rPr>
                  <a:t>将</a:t>
                </a:r>
                <a:r>
                  <a:rPr lang="en-US" altLang="zh-CN" sz="1200" kern="1200" dirty="0">
                    <a:solidFill>
                      <a:schemeClr val="tx1"/>
                    </a:solidFill>
                    <a:effectLst/>
                    <a:latin typeface="Arial" panose="020B0604020202020204" pitchFamily="34" charset="0"/>
                    <a:ea typeface="宋体" panose="02010600030101010101" pitchFamily="2" charset="-122"/>
                    <a:cs typeface="+mn-cs"/>
                  </a:rPr>
                  <a:t> </a:t>
                </a:r>
                <a14:m>
                  <m:oMath xmlns:m="http://schemas.openxmlformats.org/officeDocument/2006/math">
                    <m:sSubSup>
                      <m:sSubSupPr>
                        <m:ctrlPr>
                          <a:rPr lang="zh-CN" altLang="en-US" sz="1200" i="1" kern="1200" smtClean="0">
                            <a:solidFill>
                              <a:schemeClr val="tx1"/>
                            </a:solidFill>
                            <a:latin typeface="Cambria Math" panose="02040503050406030204" pitchFamily="18" charset="0"/>
                            <a:ea typeface="宋体" panose="02010600030101010101" pitchFamily="2" charset="-122"/>
                            <a:cs typeface="+mn-cs"/>
                          </a:rPr>
                        </m:ctrlPr>
                      </m:sSubSupPr>
                      <m:e>
                        <m:r>
                          <a:rPr lang="zh-CN" altLang="en-US" sz="1200" i="1" kern="1200">
                            <a:solidFill>
                              <a:schemeClr val="tx1"/>
                            </a:solidFill>
                            <a:latin typeface="Cambria Math" panose="02040503050406030204" pitchFamily="18" charset="0"/>
                            <a:ea typeface="宋体" panose="02010600030101010101" pitchFamily="2" charset="-122"/>
                            <a:cs typeface="+mn-cs"/>
                          </a:rPr>
                          <m:t>𝐸</m:t>
                        </m:r>
                      </m:e>
                      <m:sub>
                        <m:r>
                          <a:rPr lang="zh-CN" altLang="en-US" sz="1200" i="1" kern="1200">
                            <a:solidFill>
                              <a:schemeClr val="tx1"/>
                            </a:solidFill>
                            <a:latin typeface="Cambria Math" panose="02040503050406030204" pitchFamily="18" charset="0"/>
                            <a:ea typeface="宋体" panose="02010600030101010101" pitchFamily="2" charset="-122"/>
                            <a:cs typeface="+mn-cs"/>
                          </a:rPr>
                          <m:t>𝑘</m:t>
                        </m:r>
                      </m:sub>
                      <m:sup>
                        <m:r>
                          <a:rPr lang="zh-CN" altLang="en-US" sz="1200" i="0" kern="1200">
                            <a:solidFill>
                              <a:schemeClr val="tx1"/>
                            </a:solidFill>
                            <a:latin typeface="Cambria Math" panose="02040503050406030204" pitchFamily="18" charset="0"/>
                            <a:ea typeface="宋体" panose="02010600030101010101" pitchFamily="2" charset="-122"/>
                            <a:cs typeface="+mn-cs"/>
                          </a:rPr>
                          <m:t>0</m:t>
                        </m:r>
                      </m:sup>
                    </m:sSubSup>
                    <m:r>
                      <a:rPr lang="zh-CN" altLang="en-US" sz="1200" i="0" kern="1200">
                        <a:solidFill>
                          <a:schemeClr val="tx1"/>
                        </a:solidFill>
                        <a:latin typeface="Cambria Math" panose="02040503050406030204" pitchFamily="18" charset="0"/>
                        <a:ea typeface="宋体" panose="02010600030101010101" pitchFamily="2" charset="-122"/>
                        <a:cs typeface="+mn-cs"/>
                      </a:rPr>
                      <m:t>−</m:t>
                    </m:r>
                    <m:sSubSup>
                      <m:sSubSupPr>
                        <m:ctrlPr>
                          <a:rPr lang="zh-CN" altLang="en-US" sz="1200" i="1" kern="1200">
                            <a:solidFill>
                              <a:schemeClr val="tx1"/>
                            </a:solidFill>
                            <a:latin typeface="Cambria Math" panose="02040503050406030204" pitchFamily="18" charset="0"/>
                            <a:ea typeface="宋体" panose="02010600030101010101" pitchFamily="2" charset="-122"/>
                            <a:cs typeface="+mn-cs"/>
                          </a:rPr>
                        </m:ctrlPr>
                      </m:sSubSupPr>
                      <m:e>
                        <m:r>
                          <a:rPr lang="zh-CN" altLang="en-US" sz="1200" i="1" kern="1200">
                            <a:solidFill>
                              <a:schemeClr val="tx1"/>
                            </a:solidFill>
                            <a:latin typeface="Cambria Math" panose="02040503050406030204" pitchFamily="18" charset="0"/>
                            <a:ea typeface="宋体" panose="02010600030101010101" pitchFamily="2" charset="-122"/>
                            <a:cs typeface="+mn-cs"/>
                          </a:rPr>
                          <m:t>𝐸</m:t>
                        </m:r>
                      </m:e>
                      <m:sub>
                        <m:r>
                          <a:rPr lang="zh-CN" altLang="en-US" sz="1200" i="1" kern="1200">
                            <a:solidFill>
                              <a:schemeClr val="tx1"/>
                            </a:solidFill>
                            <a:latin typeface="Cambria Math" panose="02040503050406030204" pitchFamily="18" charset="0"/>
                            <a:ea typeface="宋体" panose="02010600030101010101" pitchFamily="2" charset="-122"/>
                            <a:cs typeface="+mn-cs"/>
                          </a:rPr>
                          <m:t>𝑘</m:t>
                        </m:r>
                        <m:r>
                          <a:rPr lang="zh-CN" altLang="en-US" sz="1200" i="0" kern="1200">
                            <a:solidFill>
                              <a:schemeClr val="tx1"/>
                            </a:solidFill>
                            <a:latin typeface="Cambria Math" panose="02040503050406030204" pitchFamily="18" charset="0"/>
                            <a:ea typeface="宋体" panose="02010600030101010101" pitchFamily="2" charset="-122"/>
                            <a:cs typeface="+mn-cs"/>
                          </a:rPr>
                          <m:t>′</m:t>
                        </m:r>
                      </m:sub>
                      <m:sup>
                        <m:r>
                          <a:rPr lang="zh-CN" altLang="en-US" sz="1200" i="0" kern="1200">
                            <a:solidFill>
                              <a:schemeClr val="tx1"/>
                            </a:solidFill>
                            <a:latin typeface="Cambria Math" panose="02040503050406030204" pitchFamily="18" charset="0"/>
                            <a:ea typeface="宋体" panose="02010600030101010101" pitchFamily="2" charset="-122"/>
                            <a:cs typeface="+mn-cs"/>
                          </a:rPr>
                          <m:t>0</m:t>
                        </m:r>
                      </m:sup>
                    </m:sSubSup>
                    <m:r>
                      <a:rPr lang="zh-CN" altLang="en-US" sz="1200" i="0" kern="1200">
                        <a:solidFill>
                          <a:schemeClr val="tx1"/>
                        </a:solidFill>
                        <a:latin typeface="Cambria Math" panose="02040503050406030204" pitchFamily="18" charset="0"/>
                        <a:ea typeface="宋体" panose="02010600030101010101" pitchFamily="2" charset="-122"/>
                        <a:cs typeface="+mn-cs"/>
                      </a:rPr>
                      <m:t>=</m:t>
                    </m:r>
                    <m:f>
                      <m:fPr>
                        <m:ctrlPr>
                          <a:rPr lang="zh-CN" altLang="en-US" sz="1200" i="1" kern="1200">
                            <a:solidFill>
                              <a:schemeClr val="tx1"/>
                            </a:solidFill>
                            <a:latin typeface="Cambria Math" panose="02040503050406030204" pitchFamily="18" charset="0"/>
                            <a:ea typeface="宋体" panose="02010600030101010101" pitchFamily="2" charset="-122"/>
                            <a:cs typeface="+mn-cs"/>
                          </a:rPr>
                        </m:ctrlPr>
                      </m:fPr>
                      <m:num>
                        <m:sSup>
                          <m:sSupPr>
                            <m:ctrlPr>
                              <a:rPr lang="zh-CN" altLang="en-US" sz="1200" i="1" kern="1200">
                                <a:solidFill>
                                  <a:schemeClr val="tx1"/>
                                </a:solidFill>
                                <a:latin typeface="Cambria Math" panose="02040503050406030204" pitchFamily="18" charset="0"/>
                                <a:ea typeface="宋体" panose="02010600030101010101" pitchFamily="2" charset="-122"/>
                                <a:cs typeface="+mn-cs"/>
                              </a:rPr>
                            </m:ctrlPr>
                          </m:sSupPr>
                          <m:e>
                            <m:r>
                              <a:rPr lang="zh-CN" altLang="en-US" sz="1200" i="0" kern="1200">
                                <a:solidFill>
                                  <a:schemeClr val="tx1"/>
                                </a:solidFill>
                                <a:latin typeface="Cambria Math" panose="02040503050406030204" pitchFamily="18" charset="0"/>
                                <a:ea typeface="宋体" panose="02010600030101010101" pitchFamily="2" charset="-122"/>
                                <a:cs typeface="+mn-cs"/>
                              </a:rPr>
                              <m:t>ℏ</m:t>
                            </m:r>
                          </m:e>
                          <m:sup>
                            <m:r>
                              <a:rPr lang="zh-CN" altLang="en-US" sz="1200" i="0" kern="1200">
                                <a:solidFill>
                                  <a:schemeClr val="tx1"/>
                                </a:solidFill>
                                <a:latin typeface="Cambria Math" panose="02040503050406030204" pitchFamily="18" charset="0"/>
                                <a:ea typeface="宋体" panose="02010600030101010101" pitchFamily="2" charset="-122"/>
                                <a:cs typeface="+mn-cs"/>
                              </a:rPr>
                              <m:t>2</m:t>
                            </m:r>
                          </m:sup>
                        </m:sSup>
                      </m:num>
                      <m:den>
                        <m:r>
                          <a:rPr lang="zh-CN" altLang="en-US" sz="1200" i="0" kern="1200">
                            <a:solidFill>
                              <a:schemeClr val="tx1"/>
                            </a:solidFill>
                            <a:latin typeface="Cambria Math" panose="02040503050406030204" pitchFamily="18" charset="0"/>
                            <a:ea typeface="宋体" panose="02010600030101010101" pitchFamily="2" charset="-122"/>
                            <a:cs typeface="+mn-cs"/>
                          </a:rPr>
                          <m:t>2</m:t>
                        </m:r>
                        <m:r>
                          <a:rPr lang="zh-CN" altLang="en-US" sz="1200" i="1" kern="1200">
                            <a:solidFill>
                              <a:schemeClr val="tx1"/>
                            </a:solidFill>
                            <a:latin typeface="Cambria Math" panose="02040503050406030204" pitchFamily="18" charset="0"/>
                            <a:ea typeface="宋体" panose="02010600030101010101" pitchFamily="2" charset="-122"/>
                            <a:cs typeface="+mn-cs"/>
                          </a:rPr>
                          <m:t>𝑚</m:t>
                        </m:r>
                      </m:den>
                    </m:f>
                    <m:d>
                      <m:dPr>
                        <m:begChr m:val="["/>
                        <m:endChr m:val="]"/>
                        <m:ctrlPr>
                          <a:rPr lang="zh-CN" altLang="en-US" sz="1200" i="1" kern="1200">
                            <a:solidFill>
                              <a:schemeClr val="tx1"/>
                            </a:solidFill>
                            <a:latin typeface="Cambria Math" panose="02040503050406030204" pitchFamily="18" charset="0"/>
                            <a:ea typeface="宋体" panose="02010600030101010101" pitchFamily="2" charset="-122"/>
                            <a:cs typeface="+mn-cs"/>
                          </a:rPr>
                        </m:ctrlPr>
                      </m:dPr>
                      <m:e>
                        <m:sSup>
                          <m:sSupPr>
                            <m:ctrlPr>
                              <a:rPr lang="zh-CN" altLang="en-US" sz="1200" i="1" kern="1200">
                                <a:solidFill>
                                  <a:schemeClr val="tx1"/>
                                </a:solidFill>
                                <a:latin typeface="Cambria Math" panose="02040503050406030204" pitchFamily="18" charset="0"/>
                                <a:ea typeface="宋体" panose="02010600030101010101" pitchFamily="2" charset="-122"/>
                                <a:cs typeface="+mn-cs"/>
                              </a:rPr>
                            </m:ctrlPr>
                          </m:sSupPr>
                          <m:e>
                            <m:r>
                              <a:rPr lang="zh-CN" altLang="en-US" sz="1200" i="1" kern="1200">
                                <a:solidFill>
                                  <a:schemeClr val="tx1"/>
                                </a:solidFill>
                                <a:latin typeface="Cambria Math" panose="02040503050406030204" pitchFamily="18" charset="0"/>
                                <a:ea typeface="宋体" panose="02010600030101010101" pitchFamily="2" charset="-122"/>
                                <a:cs typeface="+mn-cs"/>
                              </a:rPr>
                              <m:t>𝑘</m:t>
                            </m:r>
                          </m:e>
                          <m:sup>
                            <m:r>
                              <a:rPr lang="zh-CN" altLang="en-US" sz="1200" i="0" kern="1200">
                                <a:solidFill>
                                  <a:schemeClr val="tx1"/>
                                </a:solidFill>
                                <a:latin typeface="Cambria Math" panose="02040503050406030204" pitchFamily="18" charset="0"/>
                                <a:ea typeface="宋体" panose="02010600030101010101" pitchFamily="2" charset="-122"/>
                                <a:cs typeface="+mn-cs"/>
                              </a:rPr>
                              <m:t>2</m:t>
                            </m:r>
                          </m:sup>
                        </m:sSup>
                        <m:r>
                          <a:rPr lang="zh-CN" altLang="en-US" sz="1200" i="0" kern="1200">
                            <a:solidFill>
                              <a:schemeClr val="tx1"/>
                            </a:solidFill>
                            <a:latin typeface="Cambria Math" panose="02040503050406030204" pitchFamily="18" charset="0"/>
                            <a:ea typeface="宋体" panose="02010600030101010101" pitchFamily="2" charset="-122"/>
                            <a:cs typeface="+mn-cs"/>
                          </a:rPr>
                          <m:t>−</m:t>
                        </m:r>
                        <m:sSup>
                          <m:sSupPr>
                            <m:ctrlPr>
                              <a:rPr lang="zh-CN" altLang="en-US" sz="1200" i="1" kern="1200">
                                <a:solidFill>
                                  <a:schemeClr val="tx1"/>
                                </a:solidFill>
                                <a:latin typeface="Cambria Math" panose="02040503050406030204" pitchFamily="18" charset="0"/>
                                <a:ea typeface="宋体" panose="02010600030101010101" pitchFamily="2" charset="-122"/>
                                <a:cs typeface="+mn-cs"/>
                              </a:rPr>
                            </m:ctrlPr>
                          </m:sSupPr>
                          <m:e>
                            <m:d>
                              <m:dPr>
                                <m:ctrlPr>
                                  <a:rPr lang="zh-CN" altLang="en-US" sz="1200" i="1" kern="1200">
                                    <a:solidFill>
                                      <a:schemeClr val="tx1"/>
                                    </a:solidFill>
                                    <a:latin typeface="Cambria Math" panose="02040503050406030204" pitchFamily="18" charset="0"/>
                                    <a:ea typeface="宋体" panose="02010600030101010101" pitchFamily="2" charset="-122"/>
                                    <a:cs typeface="+mn-cs"/>
                                  </a:rPr>
                                </m:ctrlPr>
                              </m:dPr>
                              <m:e>
                                <m:r>
                                  <a:rPr lang="zh-CN" altLang="en-US" sz="1200" i="1" kern="1200">
                                    <a:solidFill>
                                      <a:schemeClr val="tx1"/>
                                    </a:solidFill>
                                    <a:latin typeface="Cambria Math" panose="02040503050406030204" pitchFamily="18" charset="0"/>
                                    <a:ea typeface="宋体" panose="02010600030101010101" pitchFamily="2" charset="-122"/>
                                    <a:cs typeface="+mn-cs"/>
                                  </a:rPr>
                                  <m:t>𝑘</m:t>
                                </m:r>
                                <m:r>
                                  <a:rPr lang="zh-CN" altLang="en-US" sz="1200" i="0" kern="1200">
                                    <a:solidFill>
                                      <a:schemeClr val="tx1"/>
                                    </a:solidFill>
                                    <a:latin typeface="Cambria Math" panose="02040503050406030204" pitchFamily="18" charset="0"/>
                                    <a:ea typeface="宋体" panose="02010600030101010101" pitchFamily="2" charset="-122"/>
                                    <a:cs typeface="+mn-cs"/>
                                  </a:rPr>
                                  <m:t>+</m:t>
                                </m:r>
                                <m:f>
                                  <m:fPr>
                                    <m:ctrlPr>
                                      <a:rPr lang="zh-CN" altLang="en-US" sz="1200" i="1" kern="1200">
                                        <a:solidFill>
                                          <a:schemeClr val="tx1"/>
                                        </a:solidFill>
                                        <a:latin typeface="Cambria Math" panose="02040503050406030204" pitchFamily="18" charset="0"/>
                                        <a:ea typeface="宋体" panose="02010600030101010101" pitchFamily="2" charset="-122"/>
                                        <a:cs typeface="+mn-cs"/>
                                      </a:rPr>
                                    </m:ctrlPr>
                                  </m:fPr>
                                  <m:num>
                                    <m:r>
                                      <a:rPr lang="zh-CN" altLang="en-US" sz="1200" i="0" kern="1200">
                                        <a:solidFill>
                                          <a:schemeClr val="tx1"/>
                                        </a:solidFill>
                                        <a:latin typeface="Cambria Math" panose="02040503050406030204" pitchFamily="18" charset="0"/>
                                        <a:ea typeface="宋体" panose="02010600030101010101" pitchFamily="2" charset="-122"/>
                                        <a:cs typeface="+mn-cs"/>
                                      </a:rPr>
                                      <m:t>2</m:t>
                                    </m:r>
                                    <m:r>
                                      <a:rPr lang="zh-CN" altLang="en-US" sz="1200" i="1" kern="1200">
                                        <a:solidFill>
                                          <a:schemeClr val="tx1"/>
                                        </a:solidFill>
                                        <a:latin typeface="Cambria Math" panose="02040503050406030204" pitchFamily="18" charset="0"/>
                                        <a:ea typeface="宋体" panose="02010600030101010101" pitchFamily="2" charset="-122"/>
                                        <a:cs typeface="+mn-cs"/>
                                      </a:rPr>
                                      <m:t>𝜋</m:t>
                                    </m:r>
                                  </m:num>
                                  <m:den>
                                    <m:r>
                                      <a:rPr lang="zh-CN" altLang="en-US" sz="1200" i="1" kern="1200">
                                        <a:solidFill>
                                          <a:schemeClr val="tx1"/>
                                        </a:solidFill>
                                        <a:latin typeface="Cambria Math" panose="02040503050406030204" pitchFamily="18" charset="0"/>
                                        <a:ea typeface="宋体" panose="02010600030101010101" pitchFamily="2" charset="-122"/>
                                        <a:cs typeface="+mn-cs"/>
                                      </a:rPr>
                                      <m:t>𝑎</m:t>
                                    </m:r>
                                  </m:den>
                                </m:f>
                                <m:r>
                                  <a:rPr lang="zh-CN" altLang="en-US" sz="1200" i="1" kern="1200">
                                    <a:solidFill>
                                      <a:schemeClr val="tx1"/>
                                    </a:solidFill>
                                    <a:latin typeface="Cambria Math" panose="02040503050406030204" pitchFamily="18" charset="0"/>
                                    <a:ea typeface="宋体" panose="02010600030101010101" pitchFamily="2" charset="-122"/>
                                    <a:cs typeface="+mn-cs"/>
                                  </a:rPr>
                                  <m:t>𝑛</m:t>
                                </m:r>
                              </m:e>
                            </m:d>
                          </m:e>
                          <m:sup>
                            <m:r>
                              <a:rPr lang="zh-CN" altLang="en-US" sz="1200" i="0" kern="1200">
                                <a:solidFill>
                                  <a:schemeClr val="tx1"/>
                                </a:solidFill>
                                <a:latin typeface="Cambria Math" panose="02040503050406030204" pitchFamily="18" charset="0"/>
                                <a:ea typeface="宋体" panose="02010600030101010101" pitchFamily="2" charset="-122"/>
                                <a:cs typeface="+mn-cs"/>
                              </a:rPr>
                              <m:t>2</m:t>
                            </m:r>
                          </m:sup>
                        </m:sSup>
                      </m:e>
                    </m:d>
                  </m:oMath>
                </a14:m>
                <a:r>
                  <a:rPr lang="zh-CN" altLang="zh-CN" sz="1200" kern="1200" dirty="0">
                    <a:solidFill>
                      <a:schemeClr val="tx1"/>
                    </a:solidFill>
                    <a:effectLst/>
                    <a:latin typeface="Arial" panose="020B0604020202020204" pitchFamily="34" charset="0"/>
                    <a:ea typeface="宋体" panose="02010600030101010101" pitchFamily="2" charset="-122"/>
                    <a:cs typeface="+mn-cs"/>
                  </a:rPr>
                  <a:t>代入</a:t>
                </a:r>
                <a:r>
                  <a:rPr lang="zh-CN" altLang="en-US" sz="1200" kern="1200" dirty="0">
                    <a:solidFill>
                      <a:schemeClr val="tx1"/>
                    </a:solidFill>
                    <a:effectLst/>
                    <a:latin typeface="Arial" panose="020B0604020202020204" pitchFamily="34" charset="0"/>
                    <a:ea typeface="宋体" panose="02010600030101010101" pitchFamily="2" charset="-122"/>
                    <a:cs typeface="+mn-cs"/>
                  </a:rPr>
                  <a:t>，</a:t>
                </a:r>
                <a:r>
                  <a:rPr lang="zh-CN" altLang="zh-CN" sz="1200" kern="1200" dirty="0">
                    <a:solidFill>
                      <a:schemeClr val="tx1"/>
                    </a:solidFill>
                    <a:effectLst/>
                    <a:latin typeface="Arial" panose="020B0604020202020204" pitchFamily="34" charset="0"/>
                    <a:ea typeface="宋体" panose="02010600030101010101" pitchFamily="2" charset="-122"/>
                    <a:cs typeface="+mn-cs"/>
                  </a:rPr>
                  <a:t>可得能级的二级修正项为</a:t>
                </a:r>
                <a:r>
                  <a:rPr lang="en-US" altLang="zh-CN" sz="1200" kern="1200" dirty="0">
                    <a:solidFill>
                      <a:schemeClr val="tx1"/>
                    </a:solidFill>
                    <a:effectLst/>
                    <a:latin typeface="Arial" panose="020B0604020202020204" pitchFamily="34" charset="0"/>
                    <a:ea typeface="宋体" panose="02010600030101010101" pitchFamily="2" charset="-122"/>
                    <a:cs typeface="+mn-cs"/>
                  </a:rPr>
                  <a:t>:</a:t>
                </a:r>
                <a:endParaRPr lang="zh-CN" altLang="zh-CN" sz="1200" kern="1200" dirty="0">
                  <a:solidFill>
                    <a:schemeClr val="tx1"/>
                  </a:solidFill>
                  <a:effectLst/>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ltLang="zh-CN" sz="1200" kern="1200" dirty="0">
                  <a:solidFill>
                    <a:schemeClr val="tx1"/>
                  </a:solidFill>
                  <a:effectLst/>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lang="zh-CN" altLang="en-US" sz="1200" i="1" kern="1200" smtClean="0">
                              <a:solidFill>
                                <a:schemeClr val="tx1"/>
                              </a:solidFill>
                              <a:latin typeface="Cambria Math" panose="02040503050406030204" pitchFamily="18" charset="0"/>
                              <a:ea typeface="宋体" panose="02010600030101010101" pitchFamily="2" charset="-122"/>
                              <a:cs typeface="+mn-cs"/>
                            </a:rPr>
                          </m:ctrlPr>
                        </m:sSubSupPr>
                        <m:e>
                          <m:r>
                            <a:rPr lang="zh-CN" altLang="en-US" sz="1200" i="1" kern="1200">
                              <a:solidFill>
                                <a:schemeClr val="tx1"/>
                              </a:solidFill>
                              <a:latin typeface="Cambria Math" panose="02040503050406030204" pitchFamily="18" charset="0"/>
                              <a:ea typeface="宋体" panose="02010600030101010101" pitchFamily="2" charset="-122"/>
                              <a:cs typeface="+mn-cs"/>
                            </a:rPr>
                            <m:t>𝐸</m:t>
                          </m:r>
                        </m:e>
                        <m:sub>
                          <m:r>
                            <a:rPr lang="zh-CN" altLang="en-US" sz="1200" i="1" kern="1200">
                              <a:solidFill>
                                <a:schemeClr val="tx1"/>
                              </a:solidFill>
                              <a:latin typeface="Cambria Math" panose="02040503050406030204" pitchFamily="18" charset="0"/>
                              <a:ea typeface="宋体" panose="02010600030101010101" pitchFamily="2" charset="-122"/>
                              <a:cs typeface="+mn-cs"/>
                            </a:rPr>
                            <m:t>𝑘</m:t>
                          </m:r>
                        </m:sub>
                        <m:sup>
                          <m:d>
                            <m:dPr>
                              <m:ctrlPr>
                                <a:rPr lang="zh-CN" altLang="en-US" sz="1200" i="1" kern="1200">
                                  <a:solidFill>
                                    <a:schemeClr val="tx1"/>
                                  </a:solidFill>
                                  <a:latin typeface="Cambria Math" panose="02040503050406030204" pitchFamily="18" charset="0"/>
                                  <a:ea typeface="宋体" panose="02010600030101010101" pitchFamily="2" charset="-122"/>
                                  <a:cs typeface="+mn-cs"/>
                                </a:rPr>
                              </m:ctrlPr>
                            </m:dPr>
                            <m:e>
                              <m:r>
                                <a:rPr lang="zh-CN" altLang="en-US" sz="1200" i="0" kern="1200">
                                  <a:solidFill>
                                    <a:schemeClr val="tx1"/>
                                  </a:solidFill>
                                  <a:latin typeface="Cambria Math" panose="02040503050406030204" pitchFamily="18" charset="0"/>
                                  <a:ea typeface="宋体" panose="02010600030101010101" pitchFamily="2" charset="-122"/>
                                  <a:cs typeface="+mn-cs"/>
                                </a:rPr>
                                <m:t>2</m:t>
                              </m:r>
                            </m:e>
                          </m:d>
                        </m:sup>
                      </m:sSubSup>
                      <m:r>
                        <a:rPr lang="zh-CN" altLang="en-US" sz="1200" i="0" kern="1200">
                          <a:solidFill>
                            <a:schemeClr val="tx1"/>
                          </a:solidFill>
                          <a:latin typeface="Cambria Math" panose="02040503050406030204" pitchFamily="18" charset="0"/>
                          <a:ea typeface="宋体" panose="02010600030101010101" pitchFamily="2" charset="-122"/>
                          <a:cs typeface="+mn-cs"/>
                        </a:rPr>
                        <m:t>=</m:t>
                      </m:r>
                      <m:nary>
                        <m:naryPr>
                          <m:chr m:val="∑"/>
                          <m:limLoc m:val="undOvr"/>
                          <m:grow m:val="on"/>
                          <m:supHide m:val="on"/>
                          <m:ctrlPr>
                            <a:rPr lang="zh-CN" altLang="en-US" sz="1200" i="1" kern="1200">
                              <a:solidFill>
                                <a:schemeClr val="tx1"/>
                              </a:solidFill>
                              <a:latin typeface="Cambria Math" panose="02040503050406030204" pitchFamily="18" charset="0"/>
                              <a:ea typeface="宋体" panose="02010600030101010101" pitchFamily="2" charset="-122"/>
                              <a:cs typeface="+mn-cs"/>
                            </a:rPr>
                          </m:ctrlPr>
                        </m:naryPr>
                        <m:sub>
                          <m:r>
                            <a:rPr lang="zh-CN" altLang="en-US" sz="1200" i="1" kern="1200">
                              <a:solidFill>
                                <a:schemeClr val="tx1"/>
                              </a:solidFill>
                              <a:latin typeface="Cambria Math" panose="02040503050406030204" pitchFamily="18" charset="0"/>
                              <a:ea typeface="宋体" panose="02010600030101010101" pitchFamily="2" charset="-122"/>
                              <a:cs typeface="+mn-cs"/>
                            </a:rPr>
                            <m:t>𝑘</m:t>
                          </m:r>
                          <m:r>
                            <a:rPr lang="zh-CN" altLang="en-US" sz="1200" i="0" kern="1200">
                              <a:solidFill>
                                <a:schemeClr val="tx1"/>
                              </a:solidFill>
                              <a:latin typeface="Cambria Math" panose="02040503050406030204" pitchFamily="18" charset="0"/>
                              <a:ea typeface="宋体" panose="02010600030101010101" pitchFamily="2" charset="-122"/>
                              <a:cs typeface="+mn-cs"/>
                            </a:rPr>
                            <m:t>′</m:t>
                          </m:r>
                        </m:sub>
                        <m:sup/>
                        <m:e>
                          <m:r>
                            <a:rPr lang="zh-CN" altLang="en-US" sz="1200" i="0" kern="1200">
                              <a:solidFill>
                                <a:schemeClr val="tx1"/>
                              </a:solidFill>
                              <a:latin typeface="Cambria Math" panose="02040503050406030204" pitchFamily="18" charset="0"/>
                              <a:ea typeface="宋体" panose="02010600030101010101" pitchFamily="2" charset="-122"/>
                              <a:cs typeface="+mn-cs"/>
                            </a:rPr>
                            <m:t>′</m:t>
                          </m:r>
                          <m:f>
                            <m:fPr>
                              <m:ctrlPr>
                                <a:rPr lang="zh-CN" altLang="en-US" sz="1200" i="1" kern="1200">
                                  <a:solidFill>
                                    <a:schemeClr val="tx1"/>
                                  </a:solidFill>
                                  <a:latin typeface="Cambria Math" panose="02040503050406030204" pitchFamily="18" charset="0"/>
                                  <a:ea typeface="宋体" panose="02010600030101010101" pitchFamily="2" charset="-122"/>
                                  <a:cs typeface="+mn-cs"/>
                                </a:rPr>
                              </m:ctrlPr>
                            </m:fPr>
                            <m:num>
                              <m:sSup>
                                <m:sSupPr>
                                  <m:ctrlPr>
                                    <a:rPr lang="zh-CN" altLang="en-US" sz="1200" i="1" kern="1200">
                                      <a:solidFill>
                                        <a:schemeClr val="tx1"/>
                                      </a:solidFill>
                                      <a:latin typeface="Cambria Math" panose="02040503050406030204" pitchFamily="18" charset="0"/>
                                      <a:ea typeface="宋体" panose="02010600030101010101" pitchFamily="2" charset="-122"/>
                                      <a:cs typeface="+mn-cs"/>
                                    </a:rPr>
                                  </m:ctrlPr>
                                </m:sSupPr>
                                <m:e>
                                  <m:r>
                                    <a:rPr lang="zh-CN" altLang="en-US" sz="1200" i="0" kern="1200">
                                      <a:solidFill>
                                        <a:schemeClr val="tx1"/>
                                      </a:solidFill>
                                      <a:latin typeface="Cambria Math" panose="02040503050406030204" pitchFamily="18" charset="0"/>
                                      <a:ea typeface="宋体" panose="02010600030101010101" pitchFamily="2" charset="-122"/>
                                      <a:cs typeface="+mn-cs"/>
                                    </a:rPr>
                                    <m:t>|</m:t>
                                  </m:r>
                                  <m:d>
                                    <m:dPr>
                                      <m:begChr m:val="〈"/>
                                      <m:endChr m:val="〉"/>
                                      <m:ctrlPr>
                                        <a:rPr lang="zh-CN" altLang="en-US" sz="1200" i="1" kern="1200">
                                          <a:solidFill>
                                            <a:schemeClr val="tx1"/>
                                          </a:solidFill>
                                          <a:latin typeface="Cambria Math" panose="02040503050406030204" pitchFamily="18" charset="0"/>
                                          <a:ea typeface="宋体" panose="02010600030101010101" pitchFamily="2" charset="-122"/>
                                          <a:cs typeface="+mn-cs"/>
                                        </a:rPr>
                                      </m:ctrlPr>
                                    </m:dPr>
                                    <m:e>
                                      <m:r>
                                        <a:rPr lang="zh-CN" altLang="en-US" sz="1200" i="1" kern="1200">
                                          <a:solidFill>
                                            <a:schemeClr val="tx1"/>
                                          </a:solidFill>
                                          <a:latin typeface="Cambria Math" panose="02040503050406030204" pitchFamily="18" charset="0"/>
                                          <a:ea typeface="宋体" panose="02010600030101010101" pitchFamily="2" charset="-122"/>
                                          <a:cs typeface="+mn-cs"/>
                                        </a:rPr>
                                        <m:t>𝑘</m:t>
                                      </m:r>
                                      <m:r>
                                        <a:rPr lang="zh-CN" altLang="en-US" sz="1200" i="0" kern="1200">
                                          <a:solidFill>
                                            <a:schemeClr val="tx1"/>
                                          </a:solidFill>
                                          <a:latin typeface="Cambria Math" panose="02040503050406030204" pitchFamily="18" charset="0"/>
                                          <a:ea typeface="宋体" panose="02010600030101010101" pitchFamily="2" charset="-122"/>
                                          <a:cs typeface="+mn-cs"/>
                                        </a:rPr>
                                        <m:t>′|</m:t>
                                      </m:r>
                                      <m:r>
                                        <a:rPr lang="zh-CN" altLang="en-US" sz="1200" i="1" kern="1200">
                                          <a:solidFill>
                                            <a:schemeClr val="tx1"/>
                                          </a:solidFill>
                                          <a:latin typeface="Cambria Math" panose="02040503050406030204" pitchFamily="18" charset="0"/>
                                          <a:ea typeface="宋体" panose="02010600030101010101" pitchFamily="2" charset="-122"/>
                                          <a:cs typeface="+mn-cs"/>
                                        </a:rPr>
                                        <m:t>𝛥</m:t>
                                      </m:r>
                                      <m:r>
                                        <a:rPr lang="zh-CN" altLang="en-US" sz="1200" i="1" kern="1200">
                                          <a:solidFill>
                                            <a:schemeClr val="tx1"/>
                                          </a:solidFill>
                                          <a:latin typeface="Cambria Math" panose="02040503050406030204" pitchFamily="18" charset="0"/>
                                          <a:ea typeface="宋体" panose="02010600030101010101" pitchFamily="2" charset="-122"/>
                                          <a:cs typeface="+mn-cs"/>
                                        </a:rPr>
                                        <m:t>𝑉</m:t>
                                      </m:r>
                                      <m:r>
                                        <a:rPr lang="zh-CN" altLang="en-US" sz="1200" i="0" kern="1200">
                                          <a:solidFill>
                                            <a:schemeClr val="tx1"/>
                                          </a:solidFill>
                                          <a:latin typeface="Cambria Math" panose="02040503050406030204" pitchFamily="18" charset="0"/>
                                          <a:ea typeface="宋体" panose="02010600030101010101" pitchFamily="2" charset="-122"/>
                                          <a:cs typeface="+mn-cs"/>
                                        </a:rPr>
                                        <m:t>|</m:t>
                                      </m:r>
                                      <m:r>
                                        <a:rPr lang="zh-CN" altLang="en-US" sz="1200" i="1" kern="1200">
                                          <a:solidFill>
                                            <a:schemeClr val="tx1"/>
                                          </a:solidFill>
                                          <a:latin typeface="Cambria Math" panose="02040503050406030204" pitchFamily="18" charset="0"/>
                                          <a:ea typeface="宋体" panose="02010600030101010101" pitchFamily="2" charset="-122"/>
                                          <a:cs typeface="+mn-cs"/>
                                        </a:rPr>
                                        <m:t>𝑘</m:t>
                                      </m:r>
                                    </m:e>
                                  </m:d>
                                  <m:r>
                                    <a:rPr lang="zh-CN" altLang="en-US" sz="1200" i="0" kern="1200">
                                      <a:solidFill>
                                        <a:schemeClr val="tx1"/>
                                      </a:solidFill>
                                      <a:latin typeface="Cambria Math" panose="02040503050406030204" pitchFamily="18" charset="0"/>
                                      <a:ea typeface="宋体" panose="02010600030101010101" pitchFamily="2" charset="-122"/>
                                      <a:cs typeface="+mn-cs"/>
                                    </a:rPr>
                                    <m:t>|</m:t>
                                  </m:r>
                                </m:e>
                                <m:sup>
                                  <m:r>
                                    <a:rPr lang="zh-CN" altLang="en-US" sz="1200" i="0" kern="1200">
                                      <a:solidFill>
                                        <a:schemeClr val="tx1"/>
                                      </a:solidFill>
                                      <a:latin typeface="Cambria Math" panose="02040503050406030204" pitchFamily="18" charset="0"/>
                                      <a:ea typeface="宋体" panose="02010600030101010101" pitchFamily="2" charset="-122"/>
                                      <a:cs typeface="+mn-cs"/>
                                    </a:rPr>
                                    <m:t>2</m:t>
                                  </m:r>
                                </m:sup>
                              </m:sSup>
                            </m:num>
                            <m:den>
                              <m:sSubSup>
                                <m:sSubSupPr>
                                  <m:ctrlPr>
                                    <a:rPr lang="zh-CN" altLang="en-US" sz="1200" i="1" kern="1200">
                                      <a:solidFill>
                                        <a:schemeClr val="tx1"/>
                                      </a:solidFill>
                                      <a:latin typeface="Cambria Math" panose="02040503050406030204" pitchFamily="18" charset="0"/>
                                      <a:ea typeface="宋体" panose="02010600030101010101" pitchFamily="2" charset="-122"/>
                                      <a:cs typeface="+mn-cs"/>
                                    </a:rPr>
                                  </m:ctrlPr>
                                </m:sSubSupPr>
                                <m:e>
                                  <m:r>
                                    <a:rPr lang="zh-CN" altLang="en-US" sz="1200" i="1" kern="1200">
                                      <a:solidFill>
                                        <a:schemeClr val="tx1"/>
                                      </a:solidFill>
                                      <a:latin typeface="Cambria Math" panose="02040503050406030204" pitchFamily="18" charset="0"/>
                                      <a:ea typeface="宋体" panose="02010600030101010101" pitchFamily="2" charset="-122"/>
                                      <a:cs typeface="+mn-cs"/>
                                    </a:rPr>
                                    <m:t>𝐸</m:t>
                                  </m:r>
                                </m:e>
                                <m:sub>
                                  <m:r>
                                    <a:rPr lang="zh-CN" altLang="en-US" sz="1200" i="1" kern="1200">
                                      <a:solidFill>
                                        <a:schemeClr val="tx1"/>
                                      </a:solidFill>
                                      <a:latin typeface="Cambria Math" panose="02040503050406030204" pitchFamily="18" charset="0"/>
                                      <a:ea typeface="宋体" panose="02010600030101010101" pitchFamily="2" charset="-122"/>
                                      <a:cs typeface="+mn-cs"/>
                                    </a:rPr>
                                    <m:t>𝑘</m:t>
                                  </m:r>
                                </m:sub>
                                <m:sup>
                                  <m:r>
                                    <a:rPr lang="zh-CN" altLang="en-US" sz="1200" i="0" kern="1200">
                                      <a:solidFill>
                                        <a:schemeClr val="tx1"/>
                                      </a:solidFill>
                                      <a:latin typeface="Cambria Math" panose="02040503050406030204" pitchFamily="18" charset="0"/>
                                      <a:ea typeface="宋体" panose="02010600030101010101" pitchFamily="2" charset="-122"/>
                                      <a:cs typeface="+mn-cs"/>
                                    </a:rPr>
                                    <m:t>0</m:t>
                                  </m:r>
                                </m:sup>
                              </m:sSubSup>
                              <m:r>
                                <a:rPr lang="zh-CN" altLang="en-US" sz="1200" i="0" kern="1200">
                                  <a:solidFill>
                                    <a:schemeClr val="tx1"/>
                                  </a:solidFill>
                                  <a:latin typeface="Cambria Math" panose="02040503050406030204" pitchFamily="18" charset="0"/>
                                  <a:ea typeface="宋体" panose="02010600030101010101" pitchFamily="2" charset="-122"/>
                                  <a:cs typeface="+mn-cs"/>
                                </a:rPr>
                                <m:t>−</m:t>
                              </m:r>
                              <m:sSubSup>
                                <m:sSubSupPr>
                                  <m:ctrlPr>
                                    <a:rPr lang="zh-CN" altLang="en-US" sz="1200" i="1" kern="1200">
                                      <a:solidFill>
                                        <a:schemeClr val="tx1"/>
                                      </a:solidFill>
                                      <a:latin typeface="Cambria Math" panose="02040503050406030204" pitchFamily="18" charset="0"/>
                                      <a:ea typeface="宋体" panose="02010600030101010101" pitchFamily="2" charset="-122"/>
                                      <a:cs typeface="+mn-cs"/>
                                    </a:rPr>
                                  </m:ctrlPr>
                                </m:sSubSupPr>
                                <m:e>
                                  <m:r>
                                    <a:rPr lang="zh-CN" altLang="en-US" sz="1200" i="1" kern="1200">
                                      <a:solidFill>
                                        <a:schemeClr val="tx1"/>
                                      </a:solidFill>
                                      <a:latin typeface="Cambria Math" panose="02040503050406030204" pitchFamily="18" charset="0"/>
                                      <a:ea typeface="宋体" panose="02010600030101010101" pitchFamily="2" charset="-122"/>
                                      <a:cs typeface="+mn-cs"/>
                                    </a:rPr>
                                    <m:t>𝐸</m:t>
                                  </m:r>
                                </m:e>
                                <m:sub>
                                  <m:r>
                                    <a:rPr lang="zh-CN" altLang="en-US" sz="1200" i="1" kern="1200">
                                      <a:solidFill>
                                        <a:schemeClr val="tx1"/>
                                      </a:solidFill>
                                      <a:latin typeface="Cambria Math" panose="02040503050406030204" pitchFamily="18" charset="0"/>
                                      <a:ea typeface="宋体" panose="02010600030101010101" pitchFamily="2" charset="-122"/>
                                      <a:cs typeface="+mn-cs"/>
                                    </a:rPr>
                                    <m:t>𝑘</m:t>
                                  </m:r>
                                  <m:r>
                                    <a:rPr lang="zh-CN" altLang="en-US" sz="1200" i="0" kern="1200">
                                      <a:solidFill>
                                        <a:schemeClr val="tx1"/>
                                      </a:solidFill>
                                      <a:latin typeface="Cambria Math" panose="02040503050406030204" pitchFamily="18" charset="0"/>
                                      <a:ea typeface="宋体" panose="02010600030101010101" pitchFamily="2" charset="-122"/>
                                      <a:cs typeface="+mn-cs"/>
                                    </a:rPr>
                                    <m:t>′</m:t>
                                  </m:r>
                                </m:sub>
                                <m:sup>
                                  <m:r>
                                    <a:rPr lang="zh-CN" altLang="en-US" sz="1200" i="0" kern="1200">
                                      <a:solidFill>
                                        <a:schemeClr val="tx1"/>
                                      </a:solidFill>
                                      <a:latin typeface="Cambria Math" panose="02040503050406030204" pitchFamily="18" charset="0"/>
                                      <a:ea typeface="宋体" panose="02010600030101010101" pitchFamily="2" charset="-122"/>
                                      <a:cs typeface="+mn-cs"/>
                                    </a:rPr>
                                    <m:t>0</m:t>
                                  </m:r>
                                </m:sup>
                              </m:sSubSup>
                            </m:den>
                          </m:f>
                        </m:e>
                      </m:nary>
                      <m:r>
                        <a:rPr lang="zh-CN" altLang="en-US" sz="1200" i="0" kern="1200">
                          <a:solidFill>
                            <a:schemeClr val="tx1"/>
                          </a:solidFill>
                          <a:latin typeface="Cambria Math" panose="02040503050406030204" pitchFamily="18" charset="0"/>
                          <a:ea typeface="宋体" panose="02010600030101010101" pitchFamily="2" charset="-122"/>
                          <a:cs typeface="+mn-cs"/>
                        </a:rPr>
                        <m:t>=</m:t>
                      </m:r>
                      <m:nary>
                        <m:naryPr>
                          <m:chr m:val="∑"/>
                          <m:limLoc m:val="undOvr"/>
                          <m:grow m:val="on"/>
                          <m:supHide m:val="on"/>
                          <m:ctrlPr>
                            <a:rPr lang="zh-CN" altLang="en-US" sz="1200" i="1" kern="1200">
                              <a:solidFill>
                                <a:schemeClr val="tx1"/>
                              </a:solidFill>
                              <a:latin typeface="Cambria Math" panose="02040503050406030204" pitchFamily="18" charset="0"/>
                              <a:ea typeface="宋体" panose="02010600030101010101" pitchFamily="2" charset="-122"/>
                              <a:cs typeface="+mn-cs"/>
                            </a:rPr>
                          </m:ctrlPr>
                        </m:naryPr>
                        <m:sub>
                          <m:r>
                            <a:rPr lang="zh-CN" altLang="en-US" sz="1200" i="1" kern="1200">
                              <a:solidFill>
                                <a:schemeClr val="tx1"/>
                              </a:solidFill>
                              <a:latin typeface="Cambria Math" panose="02040503050406030204" pitchFamily="18" charset="0"/>
                              <a:ea typeface="宋体" panose="02010600030101010101" pitchFamily="2" charset="-122"/>
                              <a:cs typeface="+mn-cs"/>
                            </a:rPr>
                            <m:t>𝑛</m:t>
                          </m:r>
                          <m:r>
                            <a:rPr lang="zh-CN" altLang="en-US" sz="1200" i="0" kern="1200">
                              <a:solidFill>
                                <a:schemeClr val="tx1"/>
                              </a:solidFill>
                              <a:latin typeface="Cambria Math" panose="02040503050406030204" pitchFamily="18" charset="0"/>
                              <a:ea typeface="宋体" panose="02010600030101010101" pitchFamily="2" charset="-122"/>
                              <a:cs typeface="+mn-cs"/>
                            </a:rPr>
                            <m:t>′</m:t>
                          </m:r>
                        </m:sub>
                        <m:sup/>
                        <m:e>
                          <m:r>
                            <a:rPr lang="zh-CN" altLang="en-US" sz="1200" i="0" kern="1200">
                              <a:solidFill>
                                <a:schemeClr val="tx1"/>
                              </a:solidFill>
                              <a:latin typeface="Cambria Math" panose="02040503050406030204" pitchFamily="18" charset="0"/>
                              <a:ea typeface="宋体" panose="02010600030101010101" pitchFamily="2" charset="-122"/>
                              <a:cs typeface="+mn-cs"/>
                            </a:rPr>
                            <m:t>′</m:t>
                          </m:r>
                          <m:f>
                            <m:fPr>
                              <m:ctrlPr>
                                <a:rPr lang="zh-CN" altLang="en-US" sz="1200" i="1" kern="1200">
                                  <a:solidFill>
                                    <a:schemeClr val="tx1"/>
                                  </a:solidFill>
                                  <a:latin typeface="Cambria Math" panose="02040503050406030204" pitchFamily="18" charset="0"/>
                                  <a:ea typeface="宋体" panose="02010600030101010101" pitchFamily="2" charset="-122"/>
                                  <a:cs typeface="+mn-cs"/>
                                </a:rPr>
                              </m:ctrlPr>
                            </m:fPr>
                            <m:num>
                              <m:sSup>
                                <m:sSupPr>
                                  <m:ctrlPr>
                                    <a:rPr lang="zh-CN" altLang="en-US" sz="1200" i="1" kern="1200">
                                      <a:solidFill>
                                        <a:schemeClr val="tx1"/>
                                      </a:solidFill>
                                      <a:latin typeface="Cambria Math" panose="02040503050406030204" pitchFamily="18" charset="0"/>
                                      <a:ea typeface="宋体" panose="02010600030101010101" pitchFamily="2" charset="-122"/>
                                      <a:cs typeface="+mn-cs"/>
                                    </a:rPr>
                                  </m:ctrlPr>
                                </m:sSupPr>
                                <m:e>
                                  <m:r>
                                    <a:rPr lang="zh-CN" altLang="en-US" sz="1200" i="0" kern="1200">
                                      <a:solidFill>
                                        <a:schemeClr val="tx1"/>
                                      </a:solidFill>
                                      <a:latin typeface="Cambria Math" panose="02040503050406030204" pitchFamily="18" charset="0"/>
                                      <a:ea typeface="宋体" panose="02010600030101010101" pitchFamily="2" charset="-122"/>
                                      <a:cs typeface="+mn-cs"/>
                                    </a:rPr>
                                    <m:t>|</m:t>
                                  </m:r>
                                  <m:sSub>
                                    <m:sSubPr>
                                      <m:ctrlPr>
                                        <a:rPr lang="zh-CN" altLang="en-US" sz="1200" i="1" kern="1200">
                                          <a:solidFill>
                                            <a:schemeClr val="tx1"/>
                                          </a:solidFill>
                                          <a:latin typeface="Cambria Math" panose="02040503050406030204" pitchFamily="18" charset="0"/>
                                          <a:ea typeface="宋体" panose="02010600030101010101" pitchFamily="2" charset="-122"/>
                                          <a:cs typeface="+mn-cs"/>
                                        </a:rPr>
                                      </m:ctrlPr>
                                    </m:sSubPr>
                                    <m:e>
                                      <m:r>
                                        <a:rPr lang="zh-CN" altLang="en-US" sz="1200" i="1" kern="1200">
                                          <a:solidFill>
                                            <a:schemeClr val="tx1"/>
                                          </a:solidFill>
                                          <a:latin typeface="Cambria Math" panose="02040503050406030204" pitchFamily="18" charset="0"/>
                                          <a:ea typeface="宋体" panose="02010600030101010101" pitchFamily="2" charset="-122"/>
                                          <a:cs typeface="+mn-cs"/>
                                        </a:rPr>
                                        <m:t>𝑉</m:t>
                                      </m:r>
                                    </m:e>
                                    <m:sub>
                                      <m:r>
                                        <a:rPr lang="zh-CN" altLang="en-US" sz="1200" i="1" kern="1200">
                                          <a:solidFill>
                                            <a:schemeClr val="tx1"/>
                                          </a:solidFill>
                                          <a:latin typeface="Cambria Math" panose="02040503050406030204" pitchFamily="18" charset="0"/>
                                          <a:ea typeface="宋体" panose="02010600030101010101" pitchFamily="2" charset="-122"/>
                                          <a:cs typeface="+mn-cs"/>
                                        </a:rPr>
                                        <m:t>𝑛</m:t>
                                      </m:r>
                                    </m:sub>
                                  </m:sSub>
                                  <m:r>
                                    <a:rPr lang="zh-CN" altLang="en-US" sz="1200" i="0" kern="1200">
                                      <a:solidFill>
                                        <a:schemeClr val="tx1"/>
                                      </a:solidFill>
                                      <a:latin typeface="Cambria Math" panose="02040503050406030204" pitchFamily="18" charset="0"/>
                                      <a:ea typeface="宋体" panose="02010600030101010101" pitchFamily="2" charset="-122"/>
                                      <a:cs typeface="+mn-cs"/>
                                    </a:rPr>
                                    <m:t>|</m:t>
                                  </m:r>
                                </m:e>
                                <m:sup>
                                  <m:r>
                                    <a:rPr lang="zh-CN" altLang="en-US" sz="1200" i="0" kern="1200">
                                      <a:solidFill>
                                        <a:schemeClr val="tx1"/>
                                      </a:solidFill>
                                      <a:latin typeface="Cambria Math" panose="02040503050406030204" pitchFamily="18" charset="0"/>
                                      <a:ea typeface="宋体" panose="02010600030101010101" pitchFamily="2" charset="-122"/>
                                      <a:cs typeface="+mn-cs"/>
                                    </a:rPr>
                                    <m:t>2</m:t>
                                  </m:r>
                                </m:sup>
                              </m:sSup>
                            </m:num>
                            <m:den>
                              <m:f>
                                <m:fPr>
                                  <m:ctrlPr>
                                    <a:rPr lang="zh-CN" altLang="en-US" sz="1200" i="1" kern="1200">
                                      <a:solidFill>
                                        <a:schemeClr val="tx1"/>
                                      </a:solidFill>
                                      <a:latin typeface="Cambria Math" panose="02040503050406030204" pitchFamily="18" charset="0"/>
                                      <a:ea typeface="宋体" panose="02010600030101010101" pitchFamily="2" charset="-122"/>
                                      <a:cs typeface="+mn-cs"/>
                                    </a:rPr>
                                  </m:ctrlPr>
                                </m:fPr>
                                <m:num>
                                  <m:sSup>
                                    <m:sSupPr>
                                      <m:ctrlPr>
                                        <a:rPr lang="zh-CN" altLang="en-US" sz="1200" i="1" kern="1200">
                                          <a:solidFill>
                                            <a:schemeClr val="tx1"/>
                                          </a:solidFill>
                                          <a:latin typeface="Cambria Math" panose="02040503050406030204" pitchFamily="18" charset="0"/>
                                          <a:ea typeface="宋体" panose="02010600030101010101" pitchFamily="2" charset="-122"/>
                                          <a:cs typeface="+mn-cs"/>
                                        </a:rPr>
                                      </m:ctrlPr>
                                    </m:sSupPr>
                                    <m:e>
                                      <m:r>
                                        <a:rPr lang="zh-CN" altLang="en-US" sz="1200" i="0" kern="1200">
                                          <a:solidFill>
                                            <a:schemeClr val="tx1"/>
                                          </a:solidFill>
                                          <a:latin typeface="Cambria Math" panose="02040503050406030204" pitchFamily="18" charset="0"/>
                                          <a:ea typeface="宋体" panose="02010600030101010101" pitchFamily="2" charset="-122"/>
                                          <a:cs typeface="+mn-cs"/>
                                        </a:rPr>
                                        <m:t>ℏ</m:t>
                                      </m:r>
                                    </m:e>
                                    <m:sup>
                                      <m:r>
                                        <a:rPr lang="zh-CN" altLang="en-US" sz="1200" i="0" kern="1200">
                                          <a:solidFill>
                                            <a:schemeClr val="tx1"/>
                                          </a:solidFill>
                                          <a:latin typeface="Cambria Math" panose="02040503050406030204" pitchFamily="18" charset="0"/>
                                          <a:ea typeface="宋体" panose="02010600030101010101" pitchFamily="2" charset="-122"/>
                                          <a:cs typeface="+mn-cs"/>
                                        </a:rPr>
                                        <m:t>2</m:t>
                                      </m:r>
                                    </m:sup>
                                  </m:sSup>
                                </m:num>
                                <m:den>
                                  <m:r>
                                    <a:rPr lang="zh-CN" altLang="en-US" sz="1200" i="0" kern="1200">
                                      <a:solidFill>
                                        <a:schemeClr val="tx1"/>
                                      </a:solidFill>
                                      <a:latin typeface="Cambria Math" panose="02040503050406030204" pitchFamily="18" charset="0"/>
                                      <a:ea typeface="宋体" panose="02010600030101010101" pitchFamily="2" charset="-122"/>
                                      <a:cs typeface="+mn-cs"/>
                                    </a:rPr>
                                    <m:t>2</m:t>
                                  </m:r>
                                  <m:r>
                                    <a:rPr lang="zh-CN" altLang="en-US" sz="1200" i="1" kern="1200">
                                      <a:solidFill>
                                        <a:schemeClr val="tx1"/>
                                      </a:solidFill>
                                      <a:latin typeface="Cambria Math" panose="02040503050406030204" pitchFamily="18" charset="0"/>
                                      <a:ea typeface="宋体" panose="02010600030101010101" pitchFamily="2" charset="-122"/>
                                      <a:cs typeface="+mn-cs"/>
                                    </a:rPr>
                                    <m:t>𝑚</m:t>
                                  </m:r>
                                </m:den>
                              </m:f>
                              <m:d>
                                <m:dPr>
                                  <m:begChr m:val="["/>
                                  <m:endChr m:val="]"/>
                                  <m:ctrlPr>
                                    <a:rPr lang="zh-CN" altLang="en-US" sz="1200" i="1" kern="1200">
                                      <a:solidFill>
                                        <a:schemeClr val="tx1"/>
                                      </a:solidFill>
                                      <a:latin typeface="Cambria Math" panose="02040503050406030204" pitchFamily="18" charset="0"/>
                                      <a:ea typeface="宋体" panose="02010600030101010101" pitchFamily="2" charset="-122"/>
                                      <a:cs typeface="+mn-cs"/>
                                    </a:rPr>
                                  </m:ctrlPr>
                                </m:dPr>
                                <m:e>
                                  <m:sSup>
                                    <m:sSupPr>
                                      <m:ctrlPr>
                                        <a:rPr lang="zh-CN" altLang="en-US" sz="1200" i="1" kern="1200">
                                          <a:solidFill>
                                            <a:schemeClr val="tx1"/>
                                          </a:solidFill>
                                          <a:latin typeface="Cambria Math" panose="02040503050406030204" pitchFamily="18" charset="0"/>
                                          <a:ea typeface="宋体" panose="02010600030101010101" pitchFamily="2" charset="-122"/>
                                          <a:cs typeface="+mn-cs"/>
                                        </a:rPr>
                                      </m:ctrlPr>
                                    </m:sSupPr>
                                    <m:e>
                                      <m:r>
                                        <a:rPr lang="zh-CN" altLang="en-US" sz="1200" i="1" kern="1200">
                                          <a:solidFill>
                                            <a:schemeClr val="tx1"/>
                                          </a:solidFill>
                                          <a:latin typeface="Cambria Math" panose="02040503050406030204" pitchFamily="18" charset="0"/>
                                          <a:ea typeface="宋体" panose="02010600030101010101" pitchFamily="2" charset="-122"/>
                                          <a:cs typeface="+mn-cs"/>
                                        </a:rPr>
                                        <m:t>𝑘</m:t>
                                      </m:r>
                                    </m:e>
                                    <m:sup>
                                      <m:r>
                                        <a:rPr lang="zh-CN" altLang="en-US" sz="1200" i="0" kern="1200">
                                          <a:solidFill>
                                            <a:schemeClr val="tx1"/>
                                          </a:solidFill>
                                          <a:latin typeface="Cambria Math" panose="02040503050406030204" pitchFamily="18" charset="0"/>
                                          <a:ea typeface="宋体" panose="02010600030101010101" pitchFamily="2" charset="-122"/>
                                          <a:cs typeface="+mn-cs"/>
                                        </a:rPr>
                                        <m:t>2</m:t>
                                      </m:r>
                                    </m:sup>
                                  </m:sSup>
                                  <m:r>
                                    <a:rPr lang="zh-CN" altLang="en-US" sz="1200" i="0" kern="1200">
                                      <a:solidFill>
                                        <a:schemeClr val="tx1"/>
                                      </a:solidFill>
                                      <a:latin typeface="Cambria Math" panose="02040503050406030204" pitchFamily="18" charset="0"/>
                                      <a:ea typeface="宋体" panose="02010600030101010101" pitchFamily="2" charset="-122"/>
                                      <a:cs typeface="+mn-cs"/>
                                    </a:rPr>
                                    <m:t>−</m:t>
                                  </m:r>
                                  <m:sSup>
                                    <m:sSupPr>
                                      <m:ctrlPr>
                                        <a:rPr lang="zh-CN" altLang="en-US" sz="1200" i="1" kern="1200">
                                          <a:solidFill>
                                            <a:schemeClr val="tx1"/>
                                          </a:solidFill>
                                          <a:latin typeface="Cambria Math" panose="02040503050406030204" pitchFamily="18" charset="0"/>
                                          <a:ea typeface="宋体" panose="02010600030101010101" pitchFamily="2" charset="-122"/>
                                          <a:cs typeface="+mn-cs"/>
                                        </a:rPr>
                                      </m:ctrlPr>
                                    </m:sSupPr>
                                    <m:e>
                                      <m:d>
                                        <m:dPr>
                                          <m:ctrlPr>
                                            <a:rPr lang="zh-CN" altLang="en-US" sz="1200" i="1" kern="1200">
                                              <a:solidFill>
                                                <a:schemeClr val="tx1"/>
                                              </a:solidFill>
                                              <a:latin typeface="Cambria Math" panose="02040503050406030204" pitchFamily="18" charset="0"/>
                                              <a:ea typeface="宋体" panose="02010600030101010101" pitchFamily="2" charset="-122"/>
                                              <a:cs typeface="+mn-cs"/>
                                            </a:rPr>
                                          </m:ctrlPr>
                                        </m:dPr>
                                        <m:e>
                                          <m:r>
                                            <a:rPr lang="zh-CN" altLang="en-US" sz="1200" i="1" kern="1200">
                                              <a:solidFill>
                                                <a:schemeClr val="tx1"/>
                                              </a:solidFill>
                                              <a:latin typeface="Cambria Math" panose="02040503050406030204" pitchFamily="18" charset="0"/>
                                              <a:ea typeface="宋体" panose="02010600030101010101" pitchFamily="2" charset="-122"/>
                                              <a:cs typeface="+mn-cs"/>
                                            </a:rPr>
                                            <m:t>𝑘</m:t>
                                          </m:r>
                                          <m:r>
                                            <a:rPr lang="zh-CN" altLang="en-US" sz="1200" i="0" kern="1200">
                                              <a:solidFill>
                                                <a:schemeClr val="tx1"/>
                                              </a:solidFill>
                                              <a:latin typeface="Cambria Math" panose="02040503050406030204" pitchFamily="18" charset="0"/>
                                              <a:ea typeface="宋体" panose="02010600030101010101" pitchFamily="2" charset="-122"/>
                                              <a:cs typeface="+mn-cs"/>
                                            </a:rPr>
                                            <m:t>+</m:t>
                                          </m:r>
                                          <m:f>
                                            <m:fPr>
                                              <m:ctrlPr>
                                                <a:rPr lang="zh-CN" altLang="en-US" sz="1200" i="1" kern="1200">
                                                  <a:solidFill>
                                                    <a:schemeClr val="tx1"/>
                                                  </a:solidFill>
                                                  <a:latin typeface="Cambria Math" panose="02040503050406030204" pitchFamily="18" charset="0"/>
                                                  <a:ea typeface="宋体" panose="02010600030101010101" pitchFamily="2" charset="-122"/>
                                                  <a:cs typeface="+mn-cs"/>
                                                </a:rPr>
                                              </m:ctrlPr>
                                            </m:fPr>
                                            <m:num>
                                              <m:r>
                                                <a:rPr lang="zh-CN" altLang="en-US" sz="1200" i="0" kern="1200">
                                                  <a:solidFill>
                                                    <a:schemeClr val="tx1"/>
                                                  </a:solidFill>
                                                  <a:latin typeface="Cambria Math" panose="02040503050406030204" pitchFamily="18" charset="0"/>
                                                  <a:ea typeface="宋体" panose="02010600030101010101" pitchFamily="2" charset="-122"/>
                                                  <a:cs typeface="+mn-cs"/>
                                                </a:rPr>
                                                <m:t>2</m:t>
                                              </m:r>
                                              <m:r>
                                                <a:rPr lang="zh-CN" altLang="en-US" sz="1200" i="1" kern="1200">
                                                  <a:solidFill>
                                                    <a:schemeClr val="tx1"/>
                                                  </a:solidFill>
                                                  <a:latin typeface="Cambria Math" panose="02040503050406030204" pitchFamily="18" charset="0"/>
                                                  <a:ea typeface="宋体" panose="02010600030101010101" pitchFamily="2" charset="-122"/>
                                                  <a:cs typeface="+mn-cs"/>
                                                </a:rPr>
                                                <m:t>𝜋</m:t>
                                              </m:r>
                                            </m:num>
                                            <m:den>
                                              <m:r>
                                                <a:rPr lang="zh-CN" altLang="en-US" sz="1200" i="1" kern="1200">
                                                  <a:solidFill>
                                                    <a:schemeClr val="tx1"/>
                                                  </a:solidFill>
                                                  <a:latin typeface="Cambria Math" panose="02040503050406030204" pitchFamily="18" charset="0"/>
                                                  <a:ea typeface="宋体" panose="02010600030101010101" pitchFamily="2" charset="-122"/>
                                                  <a:cs typeface="+mn-cs"/>
                                                </a:rPr>
                                                <m:t>𝑎</m:t>
                                              </m:r>
                                            </m:den>
                                          </m:f>
                                          <m:r>
                                            <a:rPr lang="zh-CN" altLang="en-US" sz="1200" i="1" kern="1200">
                                              <a:solidFill>
                                                <a:schemeClr val="tx1"/>
                                              </a:solidFill>
                                              <a:latin typeface="Cambria Math" panose="02040503050406030204" pitchFamily="18" charset="0"/>
                                              <a:ea typeface="宋体" panose="02010600030101010101" pitchFamily="2" charset="-122"/>
                                              <a:cs typeface="+mn-cs"/>
                                            </a:rPr>
                                            <m:t>𝑛</m:t>
                                          </m:r>
                                        </m:e>
                                      </m:d>
                                    </m:e>
                                    <m:sup>
                                      <m:r>
                                        <a:rPr lang="zh-CN" altLang="en-US" sz="1200" i="0" kern="1200">
                                          <a:solidFill>
                                            <a:schemeClr val="tx1"/>
                                          </a:solidFill>
                                          <a:latin typeface="Cambria Math" panose="02040503050406030204" pitchFamily="18" charset="0"/>
                                          <a:ea typeface="宋体" panose="02010600030101010101" pitchFamily="2" charset="-122"/>
                                          <a:cs typeface="+mn-cs"/>
                                        </a:rPr>
                                        <m:t>2</m:t>
                                      </m:r>
                                    </m:sup>
                                  </m:sSup>
                                </m:e>
                              </m:d>
                            </m:den>
                          </m:f>
                        </m:e>
                      </m:nary>
                    </m:oMath>
                  </m:oMathPara>
                </a14:m>
                <a:endParaRPr lang="zh-CN" altLang="zh-CN" sz="1200" kern="1200" dirty="0">
                  <a:solidFill>
                    <a:schemeClr val="tx1"/>
                  </a:solidFill>
                  <a:effectLst/>
                  <a:latin typeface="Arial" panose="020B0604020202020204" pitchFamily="34" charset="0"/>
                  <a:ea typeface="宋体" panose="02010600030101010101" pitchFamily="2" charset="-122"/>
                  <a:cs typeface="+mn-cs"/>
                </a:endParaRPr>
              </a:p>
              <a:p>
                <a:endParaRPr lang="zh-CN" altLang="en-US" dirty="0"/>
              </a:p>
            </p:txBody>
          </p:sp>
        </mc:Choice>
        <mc:Fallback xmlns="">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200" kern="1200" dirty="0">
                    <a:solidFill>
                      <a:schemeClr val="tx1"/>
                    </a:solidFill>
                    <a:effectLst/>
                    <a:latin typeface="Arial" panose="020B0604020202020204" pitchFamily="34" charset="0"/>
                    <a:ea typeface="宋体" panose="02010600030101010101" pitchFamily="2" charset="-122"/>
                    <a:cs typeface="+mn-cs"/>
                  </a:rPr>
                  <a:t>将</a:t>
                </a:r>
                <a:r>
                  <a:rPr lang="en-US" altLang="zh-CN" sz="1200" kern="1200" dirty="0">
                    <a:solidFill>
                      <a:schemeClr val="tx1"/>
                    </a:solidFill>
                    <a:effectLst/>
                    <a:latin typeface="Arial" panose="020B0604020202020204" pitchFamily="34" charset="0"/>
                    <a:ea typeface="宋体" panose="02010600030101010101" pitchFamily="2" charset="-122"/>
                    <a:cs typeface="+mn-cs"/>
                  </a:rPr>
                  <a:t> </a:t>
                </a:r>
                <a:r>
                  <a:rPr lang="zh-CN" altLang="en-US" sz="1200" i="0" kern="1200">
                    <a:solidFill>
                      <a:schemeClr val="tx1"/>
                    </a:solidFill>
                    <a:latin typeface="Arial" panose="020B0604020202020204" pitchFamily="34" charset="0"/>
                    <a:ea typeface="宋体" panose="02010600030101010101" pitchFamily="2" charset="-122"/>
                    <a:cs typeface="+mn-cs"/>
                  </a:rPr>
                  <a:t>𝐸_𝑘^0−𝐸_𝑘′^0=ℏ^2/2𝑚 [𝑘^2−(𝑘+2𝜋/𝑎 𝑛)^2 ]</a:t>
                </a:r>
                <a:r>
                  <a:rPr lang="zh-CN" altLang="zh-CN" sz="1200" kern="1200" dirty="0">
                    <a:solidFill>
                      <a:schemeClr val="tx1"/>
                    </a:solidFill>
                    <a:effectLst/>
                    <a:latin typeface="Arial" panose="020B0604020202020204" pitchFamily="34" charset="0"/>
                    <a:ea typeface="宋体" panose="02010600030101010101" pitchFamily="2" charset="-122"/>
                    <a:cs typeface="+mn-cs"/>
                  </a:rPr>
                  <a:t>及式（</a:t>
                </a:r>
                <a:r>
                  <a:rPr lang="en-US" altLang="zh-CN" sz="1200" kern="1200" dirty="0">
                    <a:solidFill>
                      <a:schemeClr val="tx1"/>
                    </a:solidFill>
                    <a:effectLst/>
                    <a:latin typeface="Arial" panose="020B0604020202020204" pitchFamily="34" charset="0"/>
                    <a:ea typeface="宋体" panose="02010600030101010101" pitchFamily="2" charset="-122"/>
                    <a:cs typeface="+mn-cs"/>
                  </a:rPr>
                  <a:t>3-72</a:t>
                </a:r>
                <a:r>
                  <a:rPr lang="zh-CN" altLang="zh-CN" sz="1200" kern="1200" dirty="0">
                    <a:solidFill>
                      <a:schemeClr val="tx1"/>
                    </a:solidFill>
                    <a:effectLst/>
                    <a:latin typeface="Arial" panose="020B0604020202020204" pitchFamily="34" charset="0"/>
                    <a:ea typeface="宋体" panose="02010600030101010101" pitchFamily="2" charset="-122"/>
                    <a:cs typeface="+mn-cs"/>
                  </a:rPr>
                  <a:t>）代入式（</a:t>
                </a:r>
                <a:r>
                  <a:rPr lang="en-US" altLang="zh-CN" sz="1200" kern="1200" dirty="0">
                    <a:solidFill>
                      <a:schemeClr val="tx1"/>
                    </a:solidFill>
                    <a:effectLst/>
                    <a:latin typeface="Arial" panose="020B0604020202020204" pitchFamily="34" charset="0"/>
                    <a:ea typeface="宋体" panose="02010600030101010101" pitchFamily="2" charset="-122"/>
                    <a:cs typeface="+mn-cs"/>
                  </a:rPr>
                  <a:t>3-63</a:t>
                </a:r>
                <a:r>
                  <a:rPr lang="zh-CN" altLang="zh-CN" sz="1200" kern="1200" dirty="0">
                    <a:solidFill>
                      <a:schemeClr val="tx1"/>
                    </a:solidFill>
                    <a:effectLst/>
                    <a:latin typeface="Arial" panose="020B0604020202020204" pitchFamily="34" charset="0"/>
                    <a:ea typeface="宋体" panose="02010600030101010101" pitchFamily="2" charset="-122"/>
                    <a:cs typeface="+mn-cs"/>
                  </a:rPr>
                  <a:t>）和（</a:t>
                </a:r>
                <a:r>
                  <a:rPr lang="en-US" altLang="zh-CN" sz="1200" kern="1200" dirty="0">
                    <a:solidFill>
                      <a:schemeClr val="tx1"/>
                    </a:solidFill>
                    <a:effectLst/>
                    <a:latin typeface="Arial" panose="020B0604020202020204" pitchFamily="34" charset="0"/>
                    <a:ea typeface="宋体" panose="02010600030101010101" pitchFamily="2" charset="-122"/>
                    <a:cs typeface="+mn-cs"/>
                  </a:rPr>
                  <a:t>3-64</a:t>
                </a:r>
                <a:r>
                  <a:rPr lang="zh-CN" altLang="zh-CN" sz="1200" kern="1200" dirty="0">
                    <a:solidFill>
                      <a:schemeClr val="tx1"/>
                    </a:solidFill>
                    <a:effectLst/>
                    <a:latin typeface="Arial" panose="020B0604020202020204" pitchFamily="34" charset="0"/>
                    <a:ea typeface="宋体" panose="02010600030101010101" pitchFamily="2" charset="-122"/>
                    <a:cs typeface="+mn-cs"/>
                  </a:rPr>
                  <a:t>），可得能级的二级修正项及波函数的一级修正项分别为</a:t>
                </a:r>
                <a:r>
                  <a:rPr lang="en-US" altLang="zh-CN" sz="1200" kern="1200" dirty="0">
                    <a:solidFill>
                      <a:schemeClr val="tx1"/>
                    </a:solidFill>
                    <a:effectLst/>
                    <a:latin typeface="Arial" panose="020B0604020202020204" pitchFamily="34" charset="0"/>
                    <a:ea typeface="宋体" panose="02010600030101010101" pitchFamily="2" charset="-122"/>
                    <a:cs typeface="+mn-cs"/>
                  </a:rPr>
                  <a:t>:</a:t>
                </a:r>
                <a:endParaRPr lang="zh-CN" altLang="zh-CN" sz="1200" kern="1200" dirty="0">
                  <a:solidFill>
                    <a:schemeClr val="tx1"/>
                  </a:solidFill>
                  <a:effectLst/>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ltLang="zh-CN" sz="1200" kern="1200" dirty="0">
                  <a:solidFill>
                    <a:schemeClr val="tx1"/>
                  </a:solidFill>
                  <a:effectLst/>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sz="1200" i="0" kern="1200">
                    <a:solidFill>
                      <a:schemeClr val="tx1"/>
                    </a:solidFill>
                    <a:latin typeface="Arial" panose="020B0604020202020204" pitchFamily="34" charset="0"/>
                    <a:ea typeface="宋体" panose="02010600030101010101" pitchFamily="2" charset="-122"/>
                    <a:cs typeface="+mn-cs"/>
                  </a:rPr>
                  <a:t>𝐸_𝑘^((2) )=∑129_𝑘′▒〖′〖|〈𝑘′|𝛥𝑉|𝑘〉|〗^2/(𝐸_𝑘^0−𝐸_𝑘′^0 )〗=∑129_𝑛′▒〖′〖|𝑉_𝑛 |〗^2/(ℏ^2/2𝑚 [𝑘^2−(𝑘+2𝜋/𝑎 𝑛)^2 ] )〗</a:t>
                </a:r>
                <a:endParaRPr lang="zh-CN" altLang="zh-CN" sz="1200" kern="1200" dirty="0">
                  <a:solidFill>
                    <a:schemeClr val="tx1"/>
                  </a:solidFill>
                  <a:effectLst/>
                  <a:latin typeface="Arial" panose="020B0604020202020204" pitchFamily="34" charset="0"/>
                  <a:ea typeface="宋体" panose="02010600030101010101" pitchFamily="2" charset="-122"/>
                  <a:cs typeface="+mn-cs"/>
                </a:endParaRPr>
              </a:p>
              <a:p>
                <a:endParaRPr lang="zh-CN" altLang="en-US" dirty="0"/>
              </a:p>
            </p:txBody>
          </p:sp>
        </mc:Fallback>
      </mc:AlternateContent>
      <p:sp>
        <p:nvSpPr>
          <p:cNvPr id="4" name="灯片编号占位符 3"/>
          <p:cNvSpPr>
            <a:spLocks noGrp="1"/>
          </p:cNvSpPr>
          <p:nvPr>
            <p:ph type="sldNum" sz="quarter" idx="5"/>
          </p:nvPr>
        </p:nvSpPr>
        <p:spPr/>
        <p:txBody>
          <a:bodyPr/>
          <a:lstStyle/>
          <a:p>
            <a:fld id="{8AAA2DB7-8973-4964-8E83-0FC396AC9B6B}" type="slidenum">
              <a:rPr lang="en-US" altLang="zh-CN" smtClean="0"/>
              <a:t>70</a:t>
            </a:fld>
            <a:endParaRPr lang="en-US" altLang="zh-CN"/>
          </a:p>
        </p:txBody>
      </p:sp>
    </p:spTree>
    <p:extLst>
      <p:ext uri="{BB962C8B-B14F-4D97-AF65-F5344CB8AC3E}">
        <p14:creationId xmlns:p14="http://schemas.microsoft.com/office/powerpoint/2010/main" val="424785110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zh-CN" sz="1200" kern="1200" dirty="0">
                    <a:solidFill>
                      <a:schemeClr val="tx1"/>
                    </a:solidFill>
                    <a:effectLst/>
                    <a:latin typeface="Arial" panose="020B0604020202020204" pitchFamily="34" charset="0"/>
                    <a:ea typeface="宋体" panose="02010600030101010101" pitchFamily="2" charset="-122"/>
                    <a:cs typeface="+mn-cs"/>
                  </a:rPr>
                  <a:t>波函数的一级修正项</a:t>
                </a:r>
                <a:r>
                  <a:rPr lang="zh-CN" altLang="en-US" sz="1200" kern="1200" dirty="0">
                    <a:solidFill>
                      <a:schemeClr val="tx1"/>
                    </a:solidFill>
                    <a:effectLst/>
                    <a:latin typeface="Arial" panose="020B0604020202020204" pitchFamily="34" charset="0"/>
                    <a:ea typeface="宋体" panose="02010600030101010101" pitchFamily="2" charset="-122"/>
                    <a:cs typeface="+mn-cs"/>
                  </a:rPr>
                  <a:t>：</a:t>
                </a:r>
                <a:endParaRPr lang="en-US" altLang="zh-CN" sz="1200" kern="1200" dirty="0">
                  <a:solidFill>
                    <a:schemeClr val="tx1"/>
                  </a:solidFill>
                  <a:effectLst/>
                  <a:latin typeface="Arial" panose="020B0604020202020204" pitchFamily="34" charset="0"/>
                  <a:ea typeface="宋体" panose="02010600030101010101" pitchFamily="2" charset="-122"/>
                  <a:cs typeface="+mn-cs"/>
                </a:endParaRPr>
              </a:p>
              <a:p>
                <a:pPr/>
                <a14:m>
                  <m:oMathPara xmlns:m="http://schemas.openxmlformats.org/officeDocument/2006/math">
                    <m:oMathParaPr>
                      <m:jc m:val="centerGroup"/>
                    </m:oMathParaPr>
                    <m:oMath xmlns:m="http://schemas.openxmlformats.org/officeDocument/2006/math">
                      <m:sSubSup>
                        <m:sSubSupPr>
                          <m:ctrlPr>
                            <a:rPr lang="zh-CN" altLang="en-US" sz="1200" i="1" kern="1200" smtClean="0">
                              <a:solidFill>
                                <a:schemeClr val="tx1"/>
                              </a:solidFill>
                              <a:latin typeface="Cambria Math" panose="02040503050406030204" pitchFamily="18" charset="0"/>
                              <a:ea typeface="宋体" panose="02010600030101010101" pitchFamily="2" charset="-122"/>
                              <a:cs typeface="+mn-cs"/>
                            </a:rPr>
                          </m:ctrlPr>
                        </m:sSubSupPr>
                        <m:e>
                          <m:r>
                            <a:rPr lang="zh-CN" altLang="en-US" sz="1200" i="1" kern="1200">
                              <a:solidFill>
                                <a:schemeClr val="tx1"/>
                              </a:solidFill>
                              <a:latin typeface="Cambria Math" panose="02040503050406030204" pitchFamily="18" charset="0"/>
                              <a:ea typeface="宋体" panose="02010600030101010101" pitchFamily="2" charset="-122"/>
                              <a:cs typeface="+mn-cs"/>
                            </a:rPr>
                            <m:t>𝜓</m:t>
                          </m:r>
                        </m:e>
                        <m:sub>
                          <m:r>
                            <a:rPr lang="zh-CN" altLang="en-US" sz="1200" i="1" kern="1200">
                              <a:solidFill>
                                <a:schemeClr val="tx1"/>
                              </a:solidFill>
                              <a:latin typeface="Cambria Math" panose="02040503050406030204" pitchFamily="18" charset="0"/>
                              <a:ea typeface="宋体" panose="02010600030101010101" pitchFamily="2" charset="-122"/>
                              <a:cs typeface="+mn-cs"/>
                            </a:rPr>
                            <m:t>𝑘</m:t>
                          </m:r>
                        </m:sub>
                        <m:sup>
                          <m:d>
                            <m:dPr>
                              <m:ctrlPr>
                                <a:rPr lang="zh-CN" altLang="en-US" sz="1200" i="1" kern="1200">
                                  <a:solidFill>
                                    <a:schemeClr val="tx1"/>
                                  </a:solidFill>
                                  <a:latin typeface="Cambria Math" panose="02040503050406030204" pitchFamily="18" charset="0"/>
                                  <a:ea typeface="宋体" panose="02010600030101010101" pitchFamily="2" charset="-122"/>
                                  <a:cs typeface="+mn-cs"/>
                                </a:rPr>
                              </m:ctrlPr>
                            </m:dPr>
                            <m:e>
                              <m:r>
                                <a:rPr lang="zh-CN" altLang="en-US" sz="1200" i="0" kern="1200">
                                  <a:solidFill>
                                    <a:schemeClr val="tx1"/>
                                  </a:solidFill>
                                  <a:latin typeface="Cambria Math" panose="02040503050406030204" pitchFamily="18" charset="0"/>
                                  <a:ea typeface="宋体" panose="02010600030101010101" pitchFamily="2" charset="-122"/>
                                  <a:cs typeface="+mn-cs"/>
                                </a:rPr>
                                <m:t>1</m:t>
                              </m:r>
                            </m:e>
                          </m:d>
                        </m:sup>
                      </m:sSubSup>
                      <m:r>
                        <a:rPr lang="zh-CN" altLang="en-US" sz="1200" i="0" kern="1200">
                          <a:solidFill>
                            <a:schemeClr val="tx1"/>
                          </a:solidFill>
                          <a:latin typeface="Cambria Math" panose="02040503050406030204" pitchFamily="18" charset="0"/>
                          <a:ea typeface="宋体" panose="02010600030101010101" pitchFamily="2" charset="-122"/>
                          <a:cs typeface="+mn-cs"/>
                        </a:rPr>
                        <m:t>=</m:t>
                      </m:r>
                      <m:nary>
                        <m:naryPr>
                          <m:chr m:val="∑"/>
                          <m:limLoc m:val="undOvr"/>
                          <m:grow m:val="on"/>
                          <m:supHide m:val="on"/>
                          <m:ctrlPr>
                            <a:rPr lang="zh-CN" altLang="en-US" sz="1200" i="1" kern="1200">
                              <a:solidFill>
                                <a:schemeClr val="tx1"/>
                              </a:solidFill>
                              <a:latin typeface="Cambria Math" panose="02040503050406030204" pitchFamily="18" charset="0"/>
                              <a:ea typeface="宋体" panose="02010600030101010101" pitchFamily="2" charset="-122"/>
                              <a:cs typeface="+mn-cs"/>
                            </a:rPr>
                          </m:ctrlPr>
                        </m:naryPr>
                        <m:sub>
                          <m:r>
                            <a:rPr lang="zh-CN" altLang="en-US" sz="1200" i="1" kern="1200">
                              <a:solidFill>
                                <a:schemeClr val="tx1"/>
                              </a:solidFill>
                              <a:latin typeface="Cambria Math" panose="02040503050406030204" pitchFamily="18" charset="0"/>
                              <a:ea typeface="宋体" panose="02010600030101010101" pitchFamily="2" charset="-122"/>
                              <a:cs typeface="+mn-cs"/>
                            </a:rPr>
                            <m:t>𝑘</m:t>
                          </m:r>
                          <m:r>
                            <a:rPr lang="zh-CN" altLang="en-US" sz="1200" i="0" kern="1200">
                              <a:solidFill>
                                <a:schemeClr val="tx1"/>
                              </a:solidFill>
                              <a:latin typeface="Cambria Math" panose="02040503050406030204" pitchFamily="18" charset="0"/>
                              <a:ea typeface="宋体" panose="02010600030101010101" pitchFamily="2" charset="-122"/>
                              <a:cs typeface="+mn-cs"/>
                            </a:rPr>
                            <m:t>′</m:t>
                          </m:r>
                        </m:sub>
                        <m:sup/>
                        <m:e>
                          <m:r>
                            <a:rPr lang="zh-CN" altLang="en-US" sz="1200" i="0" kern="1200">
                              <a:solidFill>
                                <a:schemeClr val="tx1"/>
                              </a:solidFill>
                              <a:latin typeface="Cambria Math" panose="02040503050406030204" pitchFamily="18" charset="0"/>
                              <a:ea typeface="宋体" panose="02010600030101010101" pitchFamily="2" charset="-122"/>
                              <a:cs typeface="+mn-cs"/>
                            </a:rPr>
                            <m:t>′</m:t>
                          </m:r>
                          <m:f>
                            <m:fPr>
                              <m:ctrlPr>
                                <a:rPr lang="zh-CN" altLang="en-US" sz="1200" i="1" kern="1200">
                                  <a:solidFill>
                                    <a:schemeClr val="tx1"/>
                                  </a:solidFill>
                                  <a:latin typeface="Cambria Math" panose="02040503050406030204" pitchFamily="18" charset="0"/>
                                  <a:ea typeface="宋体" panose="02010600030101010101" pitchFamily="2" charset="-122"/>
                                  <a:cs typeface="+mn-cs"/>
                                </a:rPr>
                              </m:ctrlPr>
                            </m:fPr>
                            <m:num>
                              <m:r>
                                <a:rPr lang="zh-CN" altLang="en-US" sz="1200" i="0" kern="1200">
                                  <a:solidFill>
                                    <a:schemeClr val="tx1"/>
                                  </a:solidFill>
                                  <a:latin typeface="Cambria Math" panose="02040503050406030204" pitchFamily="18" charset="0"/>
                                  <a:ea typeface="宋体" panose="02010600030101010101" pitchFamily="2" charset="-122"/>
                                  <a:cs typeface="+mn-cs"/>
                                </a:rPr>
                                <m:t>|</m:t>
                              </m:r>
                              <m:d>
                                <m:dPr>
                                  <m:begChr m:val="〈"/>
                                  <m:endChr m:val="〉"/>
                                  <m:ctrlPr>
                                    <a:rPr lang="zh-CN" altLang="en-US" sz="1200" i="1" kern="1200">
                                      <a:solidFill>
                                        <a:schemeClr val="tx1"/>
                                      </a:solidFill>
                                      <a:latin typeface="Cambria Math" panose="02040503050406030204" pitchFamily="18" charset="0"/>
                                      <a:ea typeface="宋体" panose="02010600030101010101" pitchFamily="2" charset="-122"/>
                                      <a:cs typeface="+mn-cs"/>
                                    </a:rPr>
                                  </m:ctrlPr>
                                </m:dPr>
                                <m:e>
                                  <m:r>
                                    <a:rPr lang="zh-CN" altLang="en-US" sz="1200" i="1" kern="1200">
                                      <a:solidFill>
                                        <a:schemeClr val="tx1"/>
                                      </a:solidFill>
                                      <a:latin typeface="Cambria Math" panose="02040503050406030204" pitchFamily="18" charset="0"/>
                                      <a:ea typeface="宋体" panose="02010600030101010101" pitchFamily="2" charset="-122"/>
                                      <a:cs typeface="+mn-cs"/>
                                    </a:rPr>
                                    <m:t>𝑘</m:t>
                                  </m:r>
                                  <m:r>
                                    <a:rPr lang="zh-CN" altLang="en-US" sz="1200" i="0" kern="1200">
                                      <a:solidFill>
                                        <a:schemeClr val="tx1"/>
                                      </a:solidFill>
                                      <a:latin typeface="Cambria Math" panose="02040503050406030204" pitchFamily="18" charset="0"/>
                                      <a:ea typeface="宋体" panose="02010600030101010101" pitchFamily="2" charset="-122"/>
                                      <a:cs typeface="+mn-cs"/>
                                    </a:rPr>
                                    <m:t>′|</m:t>
                                  </m:r>
                                  <m:r>
                                    <a:rPr lang="zh-CN" altLang="en-US" sz="1200" i="1" kern="1200">
                                      <a:solidFill>
                                        <a:schemeClr val="tx1"/>
                                      </a:solidFill>
                                      <a:latin typeface="Cambria Math" panose="02040503050406030204" pitchFamily="18" charset="0"/>
                                      <a:ea typeface="宋体" panose="02010600030101010101" pitchFamily="2" charset="-122"/>
                                      <a:cs typeface="+mn-cs"/>
                                    </a:rPr>
                                    <m:t>𝛥</m:t>
                                  </m:r>
                                  <m:r>
                                    <a:rPr lang="zh-CN" altLang="en-US" sz="1200" i="1" kern="1200">
                                      <a:solidFill>
                                        <a:schemeClr val="tx1"/>
                                      </a:solidFill>
                                      <a:latin typeface="Cambria Math" panose="02040503050406030204" pitchFamily="18" charset="0"/>
                                      <a:ea typeface="宋体" panose="02010600030101010101" pitchFamily="2" charset="-122"/>
                                      <a:cs typeface="+mn-cs"/>
                                    </a:rPr>
                                    <m:t>𝑉</m:t>
                                  </m:r>
                                  <m:r>
                                    <a:rPr lang="zh-CN" altLang="en-US" sz="1200" i="0" kern="1200">
                                      <a:solidFill>
                                        <a:schemeClr val="tx1"/>
                                      </a:solidFill>
                                      <a:latin typeface="Cambria Math" panose="02040503050406030204" pitchFamily="18" charset="0"/>
                                      <a:ea typeface="宋体" panose="02010600030101010101" pitchFamily="2" charset="-122"/>
                                      <a:cs typeface="+mn-cs"/>
                                    </a:rPr>
                                    <m:t>|</m:t>
                                  </m:r>
                                  <m:r>
                                    <a:rPr lang="zh-CN" altLang="en-US" sz="1200" i="1" kern="1200">
                                      <a:solidFill>
                                        <a:schemeClr val="tx1"/>
                                      </a:solidFill>
                                      <a:latin typeface="Cambria Math" panose="02040503050406030204" pitchFamily="18" charset="0"/>
                                      <a:ea typeface="宋体" panose="02010600030101010101" pitchFamily="2" charset="-122"/>
                                      <a:cs typeface="+mn-cs"/>
                                    </a:rPr>
                                    <m:t>𝑘</m:t>
                                  </m:r>
                                </m:e>
                              </m:d>
                              <m:r>
                                <a:rPr lang="zh-CN" altLang="en-US" sz="1200" i="0" kern="1200">
                                  <a:solidFill>
                                    <a:schemeClr val="tx1"/>
                                  </a:solidFill>
                                  <a:latin typeface="Cambria Math" panose="02040503050406030204" pitchFamily="18" charset="0"/>
                                  <a:ea typeface="宋体" panose="02010600030101010101" pitchFamily="2" charset="-122"/>
                                  <a:cs typeface="+mn-cs"/>
                                </a:rPr>
                                <m:t>|</m:t>
                              </m:r>
                            </m:num>
                            <m:den>
                              <m:sSubSup>
                                <m:sSubSupPr>
                                  <m:ctrlPr>
                                    <a:rPr lang="zh-CN" altLang="en-US" sz="1200" i="1" kern="1200">
                                      <a:solidFill>
                                        <a:schemeClr val="tx1"/>
                                      </a:solidFill>
                                      <a:latin typeface="Cambria Math" panose="02040503050406030204" pitchFamily="18" charset="0"/>
                                      <a:ea typeface="宋体" panose="02010600030101010101" pitchFamily="2" charset="-122"/>
                                      <a:cs typeface="+mn-cs"/>
                                    </a:rPr>
                                  </m:ctrlPr>
                                </m:sSubSupPr>
                                <m:e>
                                  <m:r>
                                    <a:rPr lang="zh-CN" altLang="en-US" sz="1200" i="1" kern="1200">
                                      <a:solidFill>
                                        <a:schemeClr val="tx1"/>
                                      </a:solidFill>
                                      <a:latin typeface="Cambria Math" panose="02040503050406030204" pitchFamily="18" charset="0"/>
                                      <a:ea typeface="宋体" panose="02010600030101010101" pitchFamily="2" charset="-122"/>
                                      <a:cs typeface="+mn-cs"/>
                                    </a:rPr>
                                    <m:t>𝐸</m:t>
                                  </m:r>
                                </m:e>
                                <m:sub>
                                  <m:r>
                                    <a:rPr lang="zh-CN" altLang="en-US" sz="1200" i="1" kern="1200">
                                      <a:solidFill>
                                        <a:schemeClr val="tx1"/>
                                      </a:solidFill>
                                      <a:latin typeface="Cambria Math" panose="02040503050406030204" pitchFamily="18" charset="0"/>
                                      <a:ea typeface="宋体" panose="02010600030101010101" pitchFamily="2" charset="-122"/>
                                      <a:cs typeface="+mn-cs"/>
                                    </a:rPr>
                                    <m:t>𝑘</m:t>
                                  </m:r>
                                </m:sub>
                                <m:sup>
                                  <m:r>
                                    <a:rPr lang="zh-CN" altLang="en-US" sz="1200" i="0" kern="1200">
                                      <a:solidFill>
                                        <a:schemeClr val="tx1"/>
                                      </a:solidFill>
                                      <a:latin typeface="Cambria Math" panose="02040503050406030204" pitchFamily="18" charset="0"/>
                                      <a:ea typeface="宋体" panose="02010600030101010101" pitchFamily="2" charset="-122"/>
                                      <a:cs typeface="+mn-cs"/>
                                    </a:rPr>
                                    <m:t>0</m:t>
                                  </m:r>
                                </m:sup>
                              </m:sSubSup>
                              <m:r>
                                <a:rPr lang="zh-CN" altLang="en-US" sz="1200" i="0" kern="1200">
                                  <a:solidFill>
                                    <a:schemeClr val="tx1"/>
                                  </a:solidFill>
                                  <a:latin typeface="Cambria Math" panose="02040503050406030204" pitchFamily="18" charset="0"/>
                                  <a:ea typeface="宋体" panose="02010600030101010101" pitchFamily="2" charset="-122"/>
                                  <a:cs typeface="+mn-cs"/>
                                </a:rPr>
                                <m:t>−</m:t>
                              </m:r>
                              <m:sSubSup>
                                <m:sSubSupPr>
                                  <m:ctrlPr>
                                    <a:rPr lang="zh-CN" altLang="en-US" sz="1200" i="1" kern="1200">
                                      <a:solidFill>
                                        <a:schemeClr val="tx1"/>
                                      </a:solidFill>
                                      <a:latin typeface="Cambria Math" panose="02040503050406030204" pitchFamily="18" charset="0"/>
                                      <a:ea typeface="宋体" panose="02010600030101010101" pitchFamily="2" charset="-122"/>
                                      <a:cs typeface="+mn-cs"/>
                                    </a:rPr>
                                  </m:ctrlPr>
                                </m:sSubSupPr>
                                <m:e>
                                  <m:r>
                                    <a:rPr lang="zh-CN" altLang="en-US" sz="1200" i="1" kern="1200">
                                      <a:solidFill>
                                        <a:schemeClr val="tx1"/>
                                      </a:solidFill>
                                      <a:latin typeface="Cambria Math" panose="02040503050406030204" pitchFamily="18" charset="0"/>
                                      <a:ea typeface="宋体" panose="02010600030101010101" pitchFamily="2" charset="-122"/>
                                      <a:cs typeface="+mn-cs"/>
                                    </a:rPr>
                                    <m:t>𝐸</m:t>
                                  </m:r>
                                </m:e>
                                <m:sub>
                                  <m:r>
                                    <a:rPr lang="zh-CN" altLang="en-US" sz="1200" i="1" kern="1200">
                                      <a:solidFill>
                                        <a:schemeClr val="tx1"/>
                                      </a:solidFill>
                                      <a:latin typeface="Cambria Math" panose="02040503050406030204" pitchFamily="18" charset="0"/>
                                      <a:ea typeface="宋体" panose="02010600030101010101" pitchFamily="2" charset="-122"/>
                                      <a:cs typeface="+mn-cs"/>
                                    </a:rPr>
                                    <m:t>𝑘</m:t>
                                  </m:r>
                                  <m:r>
                                    <a:rPr lang="zh-CN" altLang="en-US" sz="1200" i="0" kern="1200">
                                      <a:solidFill>
                                        <a:schemeClr val="tx1"/>
                                      </a:solidFill>
                                      <a:latin typeface="Cambria Math" panose="02040503050406030204" pitchFamily="18" charset="0"/>
                                      <a:ea typeface="宋体" panose="02010600030101010101" pitchFamily="2" charset="-122"/>
                                      <a:cs typeface="+mn-cs"/>
                                    </a:rPr>
                                    <m:t>′</m:t>
                                  </m:r>
                                </m:sub>
                                <m:sup>
                                  <m:r>
                                    <a:rPr lang="zh-CN" altLang="en-US" sz="1200" i="0" kern="1200">
                                      <a:solidFill>
                                        <a:schemeClr val="tx1"/>
                                      </a:solidFill>
                                      <a:latin typeface="Cambria Math" panose="02040503050406030204" pitchFamily="18" charset="0"/>
                                      <a:ea typeface="宋体" panose="02010600030101010101" pitchFamily="2" charset="-122"/>
                                      <a:cs typeface="+mn-cs"/>
                                    </a:rPr>
                                    <m:t>0</m:t>
                                  </m:r>
                                </m:sup>
                              </m:sSubSup>
                            </m:den>
                          </m:f>
                          <m:sSubSup>
                            <m:sSubSupPr>
                              <m:ctrlPr>
                                <a:rPr lang="zh-CN" altLang="en-US" sz="1200" i="1" kern="1200">
                                  <a:solidFill>
                                    <a:schemeClr val="tx1"/>
                                  </a:solidFill>
                                  <a:latin typeface="Cambria Math" panose="02040503050406030204" pitchFamily="18" charset="0"/>
                                  <a:ea typeface="宋体" panose="02010600030101010101" pitchFamily="2" charset="-122"/>
                                  <a:cs typeface="+mn-cs"/>
                                </a:rPr>
                              </m:ctrlPr>
                            </m:sSubSupPr>
                            <m:e>
                              <m:r>
                                <a:rPr lang="zh-CN" altLang="en-US" sz="1200" i="1" kern="1200">
                                  <a:solidFill>
                                    <a:schemeClr val="tx1"/>
                                  </a:solidFill>
                                  <a:latin typeface="Cambria Math" panose="02040503050406030204" pitchFamily="18" charset="0"/>
                                  <a:ea typeface="宋体" panose="02010600030101010101" pitchFamily="2" charset="-122"/>
                                  <a:cs typeface="+mn-cs"/>
                                </a:rPr>
                                <m:t>𝜓</m:t>
                              </m:r>
                            </m:e>
                            <m:sub>
                              <m:r>
                                <a:rPr lang="zh-CN" altLang="en-US" sz="1200" i="1" kern="1200">
                                  <a:solidFill>
                                    <a:schemeClr val="tx1"/>
                                  </a:solidFill>
                                  <a:latin typeface="Cambria Math" panose="02040503050406030204" pitchFamily="18" charset="0"/>
                                  <a:ea typeface="宋体" panose="02010600030101010101" pitchFamily="2" charset="-122"/>
                                  <a:cs typeface="+mn-cs"/>
                                </a:rPr>
                                <m:t>𝑘</m:t>
                              </m:r>
                              <m:r>
                                <a:rPr lang="zh-CN" altLang="en-US" sz="1200" i="0" kern="1200">
                                  <a:solidFill>
                                    <a:schemeClr val="tx1"/>
                                  </a:solidFill>
                                  <a:latin typeface="Cambria Math" panose="02040503050406030204" pitchFamily="18" charset="0"/>
                                  <a:ea typeface="宋体" panose="02010600030101010101" pitchFamily="2" charset="-122"/>
                                  <a:cs typeface="+mn-cs"/>
                                </a:rPr>
                                <m:t>′</m:t>
                              </m:r>
                            </m:sub>
                            <m:sup>
                              <m:r>
                                <a:rPr lang="zh-CN" altLang="en-US" sz="1200" i="0" kern="1200">
                                  <a:solidFill>
                                    <a:schemeClr val="tx1"/>
                                  </a:solidFill>
                                  <a:latin typeface="Cambria Math" panose="02040503050406030204" pitchFamily="18" charset="0"/>
                                  <a:ea typeface="宋体" panose="02010600030101010101" pitchFamily="2" charset="-122"/>
                                  <a:cs typeface="+mn-cs"/>
                                </a:rPr>
                                <m:t>0</m:t>
                              </m:r>
                            </m:sup>
                          </m:sSubSup>
                        </m:e>
                      </m:nary>
                    </m:oMath>
                  </m:oMathPara>
                </a14:m>
                <a:endParaRPr lang="zh-CN" altLang="en-US" dirty="0"/>
              </a:p>
            </p:txBody>
          </p:sp>
        </mc:Choice>
        <mc:Fallback xmlns="">
          <p:sp>
            <p:nvSpPr>
              <p:cNvPr id="3" name="备注占位符 2"/>
              <p:cNvSpPr>
                <a:spLocks noGrp="1"/>
              </p:cNvSpPr>
              <p:nvPr>
                <p:ph type="body" idx="1"/>
              </p:nvPr>
            </p:nvSpPr>
            <p:spPr/>
            <p:txBody>
              <a:bodyPr/>
              <a:lstStyle/>
              <a:p>
                <a:r>
                  <a:rPr lang="zh-CN" altLang="zh-CN" sz="1200" kern="1200" dirty="0">
                    <a:solidFill>
                      <a:schemeClr val="tx1"/>
                    </a:solidFill>
                    <a:effectLst/>
                    <a:latin typeface="Arial" panose="020B0604020202020204" pitchFamily="34" charset="0"/>
                    <a:ea typeface="宋体" panose="02010600030101010101" pitchFamily="2" charset="-122"/>
                    <a:cs typeface="+mn-cs"/>
                  </a:rPr>
                  <a:t>波函数的一级修正项</a:t>
                </a:r>
                <a:r>
                  <a:rPr lang="zh-CN" altLang="en-US" sz="1200" kern="1200" dirty="0">
                    <a:solidFill>
                      <a:schemeClr val="tx1"/>
                    </a:solidFill>
                    <a:effectLst/>
                    <a:latin typeface="Arial" panose="020B0604020202020204" pitchFamily="34" charset="0"/>
                    <a:ea typeface="宋体" panose="02010600030101010101" pitchFamily="2" charset="-122"/>
                    <a:cs typeface="+mn-cs"/>
                  </a:rPr>
                  <a:t>：</a:t>
                </a:r>
                <a:endParaRPr lang="en-US" altLang="zh-CN" sz="1200" kern="1200" dirty="0">
                  <a:solidFill>
                    <a:schemeClr val="tx1"/>
                  </a:solidFill>
                  <a:effectLst/>
                  <a:latin typeface="Arial" panose="020B0604020202020204" pitchFamily="34" charset="0"/>
                  <a:ea typeface="宋体" panose="02010600030101010101" pitchFamily="2" charset="-122"/>
                  <a:cs typeface="+mn-cs"/>
                </a:endParaRPr>
              </a:p>
              <a:p>
                <a:r>
                  <a:rPr lang="zh-CN" altLang="en-US" sz="1200" i="0" kern="1200">
                    <a:solidFill>
                      <a:schemeClr val="tx1"/>
                    </a:solidFill>
                    <a:latin typeface="Arial" panose="020B0604020202020204" pitchFamily="34" charset="0"/>
                    <a:ea typeface="宋体" panose="02010600030101010101" pitchFamily="2" charset="-122"/>
                    <a:cs typeface="+mn-cs"/>
                  </a:rPr>
                  <a:t>𝜓_𝑘^((1) )=∑129_𝑘′▒〖′(|〈𝑘′|𝛥𝑉|𝑘〉|)/(𝐸_𝑘^0−𝐸_𝑘′^0 ) 𝜓_𝑘′^0 〗</a:t>
                </a:r>
                <a:endParaRPr lang="zh-CN" altLang="en-US" dirty="0"/>
              </a:p>
            </p:txBody>
          </p:sp>
        </mc:Fallback>
      </mc:AlternateContent>
      <p:sp>
        <p:nvSpPr>
          <p:cNvPr id="4" name="灯片编号占位符 3"/>
          <p:cNvSpPr>
            <a:spLocks noGrp="1"/>
          </p:cNvSpPr>
          <p:nvPr>
            <p:ph type="sldNum" sz="quarter" idx="5"/>
          </p:nvPr>
        </p:nvSpPr>
        <p:spPr/>
        <p:txBody>
          <a:bodyPr/>
          <a:lstStyle/>
          <a:p>
            <a:fld id="{8AAA2DB7-8973-4964-8E83-0FC396AC9B6B}" type="slidenum">
              <a:rPr lang="en-US" altLang="zh-CN" smtClean="0"/>
              <a:t>71</a:t>
            </a:fld>
            <a:endParaRPr lang="en-US" altLang="zh-CN"/>
          </a:p>
        </p:txBody>
      </p:sp>
    </p:spTree>
    <p:extLst>
      <p:ext uri="{BB962C8B-B14F-4D97-AF65-F5344CB8AC3E}">
        <p14:creationId xmlns:p14="http://schemas.microsoft.com/office/powerpoint/2010/main" val="415800103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代入刚才求出的：</a:t>
                </a:r>
                <a14:m>
                  <m:oMath xmlns:m="http://schemas.openxmlformats.org/officeDocument/2006/math">
                    <m:d>
                      <m:dPr>
                        <m:begChr m:val="〈"/>
                        <m:endChr m:val="〉"/>
                        <m:ctrlPr>
                          <a:rPr lang="zh-CN" altLang="en-US" sz="1200" i="1" kern="1200" smtClean="0">
                            <a:solidFill>
                              <a:schemeClr val="tx1"/>
                            </a:solidFill>
                            <a:latin typeface="Cambria Math" panose="02040503050406030204" pitchFamily="18" charset="0"/>
                            <a:ea typeface="宋体" panose="02010600030101010101" pitchFamily="2" charset="-122"/>
                            <a:cs typeface="+mn-cs"/>
                          </a:rPr>
                        </m:ctrlPr>
                      </m:dPr>
                      <m:e>
                        <m:r>
                          <a:rPr lang="zh-CN" altLang="en-US" sz="1200" i="1" kern="1200">
                            <a:solidFill>
                              <a:schemeClr val="tx1"/>
                            </a:solidFill>
                            <a:latin typeface="Cambria Math" panose="02040503050406030204" pitchFamily="18" charset="0"/>
                            <a:ea typeface="宋体" panose="02010600030101010101" pitchFamily="2" charset="-122"/>
                            <a:cs typeface="+mn-cs"/>
                          </a:rPr>
                          <m:t>𝑘</m:t>
                        </m:r>
                        <m:r>
                          <a:rPr lang="zh-CN" altLang="en-US" sz="1200" i="0" kern="1200">
                            <a:solidFill>
                              <a:schemeClr val="tx1"/>
                            </a:solidFill>
                            <a:latin typeface="Cambria Math" panose="02040503050406030204" pitchFamily="18" charset="0"/>
                            <a:ea typeface="宋体" panose="02010600030101010101" pitchFamily="2" charset="-122"/>
                            <a:cs typeface="+mn-cs"/>
                          </a:rPr>
                          <m:t>′|</m:t>
                        </m:r>
                        <m:r>
                          <a:rPr lang="zh-CN" altLang="en-US" sz="1200" i="1" kern="1200">
                            <a:solidFill>
                              <a:schemeClr val="tx1"/>
                            </a:solidFill>
                            <a:latin typeface="Cambria Math" panose="02040503050406030204" pitchFamily="18" charset="0"/>
                            <a:ea typeface="宋体" panose="02010600030101010101" pitchFamily="2" charset="-122"/>
                            <a:cs typeface="+mn-cs"/>
                          </a:rPr>
                          <m:t>𝛥</m:t>
                        </m:r>
                        <m:r>
                          <a:rPr lang="zh-CN" altLang="en-US" sz="1200" i="1" kern="1200">
                            <a:solidFill>
                              <a:schemeClr val="tx1"/>
                            </a:solidFill>
                            <a:latin typeface="Cambria Math" panose="02040503050406030204" pitchFamily="18" charset="0"/>
                            <a:ea typeface="宋体" panose="02010600030101010101" pitchFamily="2" charset="-122"/>
                            <a:cs typeface="+mn-cs"/>
                          </a:rPr>
                          <m:t>𝑉</m:t>
                        </m:r>
                        <m:r>
                          <a:rPr lang="zh-CN" altLang="en-US" sz="1200" i="0" kern="1200">
                            <a:solidFill>
                              <a:schemeClr val="tx1"/>
                            </a:solidFill>
                            <a:latin typeface="Cambria Math" panose="02040503050406030204" pitchFamily="18" charset="0"/>
                            <a:ea typeface="宋体" panose="02010600030101010101" pitchFamily="2" charset="-122"/>
                            <a:cs typeface="+mn-cs"/>
                          </a:rPr>
                          <m:t>|</m:t>
                        </m:r>
                        <m:r>
                          <a:rPr lang="zh-CN" altLang="en-US" sz="1200" i="1" kern="1200">
                            <a:solidFill>
                              <a:schemeClr val="tx1"/>
                            </a:solidFill>
                            <a:latin typeface="Cambria Math" panose="02040503050406030204" pitchFamily="18" charset="0"/>
                            <a:ea typeface="宋体" panose="02010600030101010101" pitchFamily="2" charset="-122"/>
                            <a:cs typeface="+mn-cs"/>
                          </a:rPr>
                          <m:t>𝑘</m:t>
                        </m:r>
                      </m:e>
                    </m:d>
                  </m:oMath>
                </a14:m>
                <a:endParaRPr lang="zh-CN" altLang="en-US" dirty="0"/>
              </a:p>
            </p:txBody>
          </p:sp>
        </mc:Choice>
        <mc:Fallback xmlns="">
          <p:sp>
            <p:nvSpPr>
              <p:cNvPr id="3" name="备注占位符 2"/>
              <p:cNvSpPr>
                <a:spLocks noGrp="1"/>
              </p:cNvSpPr>
              <p:nvPr>
                <p:ph type="body" idx="1"/>
              </p:nvPr>
            </p:nvSpPr>
            <p:spPr/>
            <p:txBody>
              <a:bodyPr/>
              <a:lstStyle/>
              <a:p>
                <a:r>
                  <a:rPr lang="zh-CN" altLang="en-US" dirty="0"/>
                  <a:t>代入刚才求出的：</a:t>
                </a:r>
                <a:r>
                  <a:rPr lang="zh-CN" altLang="en-US" sz="1200" i="0" kern="1200">
                    <a:solidFill>
                      <a:schemeClr val="tx1"/>
                    </a:solidFill>
                    <a:latin typeface="Arial" panose="020B0604020202020204" pitchFamily="34" charset="0"/>
                    <a:ea typeface="宋体" panose="02010600030101010101" pitchFamily="2" charset="-122"/>
                    <a:cs typeface="+mn-cs"/>
                  </a:rPr>
                  <a:t>〈𝑘′|𝛥𝑉|𝑘〉</a:t>
                </a:r>
                <a:endParaRPr lang="zh-CN" altLang="en-US" dirty="0"/>
              </a:p>
            </p:txBody>
          </p:sp>
        </mc:Fallback>
      </mc:AlternateContent>
      <p:sp>
        <p:nvSpPr>
          <p:cNvPr id="4" name="灯片编号占位符 3"/>
          <p:cNvSpPr>
            <a:spLocks noGrp="1"/>
          </p:cNvSpPr>
          <p:nvPr>
            <p:ph type="sldNum" sz="quarter" idx="5"/>
          </p:nvPr>
        </p:nvSpPr>
        <p:spPr/>
        <p:txBody>
          <a:bodyPr/>
          <a:lstStyle/>
          <a:p>
            <a:fld id="{8AAA2DB7-8973-4964-8E83-0FC396AC9B6B}" type="slidenum">
              <a:rPr lang="en-US" altLang="zh-CN" smtClean="0"/>
              <a:t>72</a:t>
            </a:fld>
            <a:endParaRPr lang="en-US" altLang="zh-CN"/>
          </a:p>
        </p:txBody>
      </p:sp>
    </p:spTree>
    <p:extLst>
      <p:ext uri="{BB962C8B-B14F-4D97-AF65-F5344CB8AC3E}">
        <p14:creationId xmlns:p14="http://schemas.microsoft.com/office/powerpoint/2010/main" val="235047897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a14:m>
                  <m:oMathPara xmlns:m="http://schemas.openxmlformats.org/officeDocument/2006/math">
                    <m:oMathParaPr>
                      <m:jc m:val="centerGroup"/>
                    </m:oMathParaPr>
                    <m:oMath xmlns:m="http://schemas.openxmlformats.org/officeDocument/2006/math">
                      <m:m>
                        <m:mPr>
                          <m:plcHide m:val="on"/>
                          <m:mcs>
                            <m:mc>
                              <m:mcPr>
                                <m:count m:val="1"/>
                                <m:mcJc m:val="center"/>
                              </m:mcPr>
                            </m:mc>
                          </m:mcs>
                          <m:ctrlPr>
                            <a:rPr lang="zh-CN" altLang="en-US" sz="1200" i="1" kern="1200" smtClean="0">
                              <a:solidFill>
                                <a:schemeClr val="tx1"/>
                              </a:solidFill>
                              <a:latin typeface="Cambria Math" panose="02040503050406030204" pitchFamily="18" charset="0"/>
                              <a:ea typeface="宋体" panose="02010600030101010101" pitchFamily="2" charset="-122"/>
                              <a:cs typeface="+mn-cs"/>
                            </a:rPr>
                          </m:ctrlPr>
                        </m:mPr>
                        <m:mr>
                          <m:e>
                            <m:sSub>
                              <m:sSubPr>
                                <m:ctrlPr>
                                  <a:rPr lang="zh-CN" altLang="en-US" sz="1200" i="1" kern="1200">
                                    <a:solidFill>
                                      <a:schemeClr val="tx1"/>
                                    </a:solidFill>
                                    <a:latin typeface="Cambria Math" panose="02040503050406030204" pitchFamily="18" charset="0"/>
                                    <a:ea typeface="宋体" panose="02010600030101010101" pitchFamily="2" charset="-122"/>
                                    <a:cs typeface="+mn-cs"/>
                                  </a:rPr>
                                </m:ctrlPr>
                              </m:sSubPr>
                              <m:e>
                                <m:r>
                                  <a:rPr lang="zh-CN" altLang="en-US" sz="1200" i="1" kern="1200">
                                    <a:solidFill>
                                      <a:schemeClr val="tx1"/>
                                    </a:solidFill>
                                    <a:latin typeface="Cambria Math" panose="02040503050406030204" pitchFamily="18" charset="0"/>
                                    <a:ea typeface="宋体" panose="02010600030101010101" pitchFamily="2" charset="-122"/>
                                    <a:cs typeface="+mn-cs"/>
                                  </a:rPr>
                                  <m:t>𝜓</m:t>
                                </m:r>
                              </m:e>
                              <m:sub>
                                <m:r>
                                  <a:rPr lang="zh-CN" altLang="en-US" sz="1200" i="1" kern="1200">
                                    <a:solidFill>
                                      <a:schemeClr val="tx1"/>
                                    </a:solidFill>
                                    <a:latin typeface="Cambria Math" panose="02040503050406030204" pitchFamily="18" charset="0"/>
                                    <a:ea typeface="宋体" panose="02010600030101010101" pitchFamily="2" charset="-122"/>
                                    <a:cs typeface="+mn-cs"/>
                                  </a:rPr>
                                  <m:t>𝑘</m:t>
                                </m:r>
                              </m:sub>
                            </m:sSub>
                            <m:r>
                              <a:rPr lang="zh-CN" altLang="en-US" sz="1200" i="0" kern="1200">
                                <a:solidFill>
                                  <a:schemeClr val="tx1"/>
                                </a:solidFill>
                                <a:latin typeface="Cambria Math" panose="02040503050406030204" pitchFamily="18" charset="0"/>
                                <a:ea typeface="宋体" panose="02010600030101010101" pitchFamily="2" charset="-122"/>
                                <a:cs typeface="+mn-cs"/>
                              </a:rPr>
                              <m:t>=</m:t>
                            </m:r>
                            <m:sSubSup>
                              <m:sSubSupPr>
                                <m:ctrlPr>
                                  <a:rPr lang="zh-CN" altLang="en-US" sz="1200" i="1" kern="1200">
                                    <a:solidFill>
                                      <a:schemeClr val="tx1"/>
                                    </a:solidFill>
                                    <a:latin typeface="Cambria Math" panose="02040503050406030204" pitchFamily="18" charset="0"/>
                                    <a:ea typeface="宋体" panose="02010600030101010101" pitchFamily="2" charset="-122"/>
                                    <a:cs typeface="+mn-cs"/>
                                  </a:rPr>
                                </m:ctrlPr>
                              </m:sSubSupPr>
                              <m:e>
                                <m:r>
                                  <a:rPr lang="zh-CN" altLang="en-US" sz="1200" i="1" kern="1200">
                                    <a:solidFill>
                                      <a:schemeClr val="tx1"/>
                                    </a:solidFill>
                                    <a:latin typeface="Cambria Math" panose="02040503050406030204" pitchFamily="18" charset="0"/>
                                    <a:ea typeface="宋体" panose="02010600030101010101" pitchFamily="2" charset="-122"/>
                                    <a:cs typeface="+mn-cs"/>
                                  </a:rPr>
                                  <m:t>𝜓</m:t>
                                </m:r>
                              </m:e>
                              <m:sub>
                                <m:r>
                                  <a:rPr lang="zh-CN" altLang="en-US" sz="1200" i="1" kern="1200">
                                    <a:solidFill>
                                      <a:schemeClr val="tx1"/>
                                    </a:solidFill>
                                    <a:latin typeface="Cambria Math" panose="02040503050406030204" pitchFamily="18" charset="0"/>
                                    <a:ea typeface="宋体" panose="02010600030101010101" pitchFamily="2" charset="-122"/>
                                    <a:cs typeface="+mn-cs"/>
                                  </a:rPr>
                                  <m:t>𝑘</m:t>
                                </m:r>
                              </m:sub>
                              <m:sup>
                                <m:r>
                                  <a:rPr lang="zh-CN" altLang="en-US" sz="1200" i="0" kern="1200">
                                    <a:solidFill>
                                      <a:schemeClr val="tx1"/>
                                    </a:solidFill>
                                    <a:latin typeface="Cambria Math" panose="02040503050406030204" pitchFamily="18" charset="0"/>
                                    <a:ea typeface="宋体" panose="02010600030101010101" pitchFamily="2" charset="-122"/>
                                    <a:cs typeface="+mn-cs"/>
                                  </a:rPr>
                                  <m:t>0</m:t>
                                </m:r>
                              </m:sup>
                            </m:sSubSup>
                            <m:r>
                              <a:rPr lang="zh-CN" altLang="en-US" sz="1200" i="0" kern="1200">
                                <a:solidFill>
                                  <a:schemeClr val="tx1"/>
                                </a:solidFill>
                                <a:latin typeface="Cambria Math" panose="02040503050406030204" pitchFamily="18" charset="0"/>
                                <a:ea typeface="宋体" panose="02010600030101010101" pitchFamily="2" charset="-122"/>
                                <a:cs typeface="+mn-cs"/>
                              </a:rPr>
                              <m:t>+</m:t>
                            </m:r>
                            <m:sSubSup>
                              <m:sSubSupPr>
                                <m:ctrlPr>
                                  <a:rPr lang="zh-CN" altLang="en-US" sz="1200" i="1" kern="1200">
                                    <a:solidFill>
                                      <a:schemeClr val="tx1"/>
                                    </a:solidFill>
                                    <a:latin typeface="Cambria Math" panose="02040503050406030204" pitchFamily="18" charset="0"/>
                                    <a:ea typeface="宋体" panose="02010600030101010101" pitchFamily="2" charset="-122"/>
                                    <a:cs typeface="+mn-cs"/>
                                  </a:rPr>
                                </m:ctrlPr>
                              </m:sSubSupPr>
                              <m:e>
                                <m:r>
                                  <a:rPr lang="zh-CN" altLang="en-US" sz="1200" i="1" kern="1200">
                                    <a:solidFill>
                                      <a:schemeClr val="tx1"/>
                                    </a:solidFill>
                                    <a:latin typeface="Cambria Math" panose="02040503050406030204" pitchFamily="18" charset="0"/>
                                    <a:ea typeface="宋体" panose="02010600030101010101" pitchFamily="2" charset="-122"/>
                                    <a:cs typeface="+mn-cs"/>
                                  </a:rPr>
                                  <m:t>𝜓</m:t>
                                </m:r>
                              </m:e>
                              <m:sub>
                                <m:r>
                                  <a:rPr lang="zh-CN" altLang="en-US" sz="1200" i="1" kern="1200">
                                    <a:solidFill>
                                      <a:schemeClr val="tx1"/>
                                    </a:solidFill>
                                    <a:latin typeface="Cambria Math" panose="02040503050406030204" pitchFamily="18" charset="0"/>
                                    <a:ea typeface="宋体" panose="02010600030101010101" pitchFamily="2" charset="-122"/>
                                    <a:cs typeface="+mn-cs"/>
                                  </a:rPr>
                                  <m:t>𝑘</m:t>
                                </m:r>
                              </m:sub>
                              <m:sup>
                                <m:d>
                                  <m:dPr>
                                    <m:ctrlPr>
                                      <a:rPr lang="zh-CN" altLang="en-US" sz="1200" i="1" kern="1200">
                                        <a:solidFill>
                                          <a:schemeClr val="tx1"/>
                                        </a:solidFill>
                                        <a:latin typeface="Cambria Math" panose="02040503050406030204" pitchFamily="18" charset="0"/>
                                        <a:ea typeface="宋体" panose="02010600030101010101" pitchFamily="2" charset="-122"/>
                                        <a:cs typeface="+mn-cs"/>
                                      </a:rPr>
                                    </m:ctrlPr>
                                  </m:dPr>
                                  <m:e>
                                    <m:r>
                                      <a:rPr lang="zh-CN" altLang="en-US" sz="1200" i="0" kern="1200">
                                        <a:solidFill>
                                          <a:schemeClr val="tx1"/>
                                        </a:solidFill>
                                        <a:latin typeface="Cambria Math" panose="02040503050406030204" pitchFamily="18" charset="0"/>
                                        <a:ea typeface="宋体" panose="02010600030101010101" pitchFamily="2" charset="-122"/>
                                        <a:cs typeface="+mn-cs"/>
                                      </a:rPr>
                                      <m:t>1</m:t>
                                    </m:r>
                                  </m:e>
                                </m:d>
                              </m:sup>
                            </m:sSubSup>
                            <m:r>
                              <a:rPr lang="zh-CN" altLang="en-US" sz="1200" i="0" kern="1200">
                                <a:solidFill>
                                  <a:schemeClr val="tx1"/>
                                </a:solidFill>
                                <a:latin typeface="Cambria Math" panose="02040503050406030204" pitchFamily="18" charset="0"/>
                                <a:ea typeface="宋体" panose="02010600030101010101" pitchFamily="2" charset="-122"/>
                                <a:cs typeface="+mn-cs"/>
                              </a:rPr>
                              <m:t>=</m:t>
                            </m:r>
                            <m:f>
                              <m:fPr>
                                <m:ctrlPr>
                                  <a:rPr lang="zh-CN" altLang="en-US" sz="1200" i="1" kern="1200">
                                    <a:solidFill>
                                      <a:schemeClr val="tx1"/>
                                    </a:solidFill>
                                    <a:latin typeface="Cambria Math" panose="02040503050406030204" pitchFamily="18" charset="0"/>
                                    <a:ea typeface="宋体" panose="02010600030101010101" pitchFamily="2" charset="-122"/>
                                    <a:cs typeface="+mn-cs"/>
                                  </a:rPr>
                                </m:ctrlPr>
                              </m:fPr>
                              <m:num>
                                <m:r>
                                  <a:rPr lang="zh-CN" altLang="en-US" sz="1200" i="0" kern="1200">
                                    <a:solidFill>
                                      <a:schemeClr val="tx1"/>
                                    </a:solidFill>
                                    <a:latin typeface="Cambria Math" panose="02040503050406030204" pitchFamily="18" charset="0"/>
                                    <a:ea typeface="宋体" panose="02010600030101010101" pitchFamily="2" charset="-122"/>
                                    <a:cs typeface="+mn-cs"/>
                                  </a:rPr>
                                  <m:t>1</m:t>
                                </m:r>
                              </m:num>
                              <m:den>
                                <m:rad>
                                  <m:radPr>
                                    <m:degHide m:val="on"/>
                                    <m:ctrlPr>
                                      <a:rPr lang="zh-CN" altLang="en-US" sz="1200" i="1" kern="1200">
                                        <a:solidFill>
                                          <a:schemeClr val="tx1"/>
                                        </a:solidFill>
                                        <a:latin typeface="Cambria Math" panose="02040503050406030204" pitchFamily="18" charset="0"/>
                                        <a:ea typeface="宋体" panose="02010600030101010101" pitchFamily="2" charset="-122"/>
                                        <a:cs typeface="+mn-cs"/>
                                      </a:rPr>
                                    </m:ctrlPr>
                                  </m:radPr>
                                  <m:deg/>
                                  <m:e>
                                    <m:r>
                                      <a:rPr lang="zh-CN" altLang="en-US" sz="1200" i="1" kern="1200">
                                        <a:solidFill>
                                          <a:schemeClr val="tx1"/>
                                        </a:solidFill>
                                        <a:latin typeface="Cambria Math" panose="02040503050406030204" pitchFamily="18" charset="0"/>
                                        <a:ea typeface="宋体" panose="02010600030101010101" pitchFamily="2" charset="-122"/>
                                        <a:cs typeface="+mn-cs"/>
                                      </a:rPr>
                                      <m:t>𝐿</m:t>
                                    </m:r>
                                  </m:e>
                                </m:rad>
                              </m:den>
                            </m:f>
                            <m:sSup>
                              <m:sSupPr>
                                <m:ctrlPr>
                                  <a:rPr lang="zh-CN" altLang="en-US" sz="1200" i="1" kern="1200">
                                    <a:solidFill>
                                      <a:schemeClr val="tx1"/>
                                    </a:solidFill>
                                    <a:latin typeface="Cambria Math" panose="02040503050406030204" pitchFamily="18" charset="0"/>
                                    <a:ea typeface="宋体" panose="02010600030101010101" pitchFamily="2" charset="-122"/>
                                    <a:cs typeface="+mn-cs"/>
                                  </a:rPr>
                                </m:ctrlPr>
                              </m:sSupPr>
                              <m:e>
                                <m:r>
                                  <a:rPr lang="zh-CN" altLang="en-US" sz="1200" i="1" kern="1200">
                                    <a:solidFill>
                                      <a:schemeClr val="tx1"/>
                                    </a:solidFill>
                                    <a:latin typeface="Cambria Math" panose="02040503050406030204" pitchFamily="18" charset="0"/>
                                    <a:ea typeface="宋体" panose="02010600030101010101" pitchFamily="2" charset="-122"/>
                                    <a:cs typeface="+mn-cs"/>
                                  </a:rPr>
                                  <m:t>𝑒</m:t>
                                </m:r>
                              </m:e>
                              <m:sup>
                                <m:r>
                                  <a:rPr lang="zh-CN" altLang="en-US" sz="1200" i="1" kern="1200">
                                    <a:solidFill>
                                      <a:schemeClr val="tx1"/>
                                    </a:solidFill>
                                    <a:latin typeface="Cambria Math" panose="02040503050406030204" pitchFamily="18" charset="0"/>
                                    <a:ea typeface="宋体" panose="02010600030101010101" pitchFamily="2" charset="-122"/>
                                    <a:cs typeface="+mn-cs"/>
                                  </a:rPr>
                                  <m:t>𝑖𝑘𝑥</m:t>
                                </m:r>
                              </m:sup>
                            </m:sSup>
                            <m:r>
                              <a:rPr lang="zh-CN" altLang="en-US" sz="1200" i="0" kern="1200">
                                <a:solidFill>
                                  <a:schemeClr val="tx1"/>
                                </a:solidFill>
                                <a:latin typeface="Cambria Math" panose="02040503050406030204" pitchFamily="18" charset="0"/>
                                <a:ea typeface="宋体" panose="02010600030101010101" pitchFamily="2" charset="-122"/>
                                <a:cs typeface="+mn-cs"/>
                              </a:rPr>
                              <m:t>+</m:t>
                            </m:r>
                            <m:nary>
                              <m:naryPr>
                                <m:chr m:val="∑"/>
                                <m:limLoc m:val="undOvr"/>
                                <m:grow m:val="on"/>
                                <m:supHide m:val="on"/>
                                <m:ctrlPr>
                                  <a:rPr lang="zh-CN" altLang="en-US" sz="1200" i="1" kern="1200">
                                    <a:solidFill>
                                      <a:schemeClr val="tx1"/>
                                    </a:solidFill>
                                    <a:latin typeface="Cambria Math" panose="02040503050406030204" pitchFamily="18" charset="0"/>
                                    <a:ea typeface="宋体" panose="02010600030101010101" pitchFamily="2" charset="-122"/>
                                    <a:cs typeface="+mn-cs"/>
                                  </a:rPr>
                                </m:ctrlPr>
                              </m:naryPr>
                              <m:sub>
                                <m:r>
                                  <a:rPr lang="zh-CN" altLang="en-US" sz="1200" i="1" kern="1200">
                                    <a:solidFill>
                                      <a:schemeClr val="tx1"/>
                                    </a:solidFill>
                                    <a:latin typeface="Cambria Math" panose="02040503050406030204" pitchFamily="18" charset="0"/>
                                    <a:ea typeface="宋体" panose="02010600030101010101" pitchFamily="2" charset="-122"/>
                                    <a:cs typeface="+mn-cs"/>
                                  </a:rPr>
                                  <m:t>𝑛</m:t>
                                </m:r>
                              </m:sub>
                              <m:sup/>
                              <m:e>
                                <m:r>
                                  <a:rPr lang="zh-CN" altLang="en-US" sz="1200" i="0" kern="1200">
                                    <a:solidFill>
                                      <a:schemeClr val="tx1"/>
                                    </a:solidFill>
                                    <a:latin typeface="Cambria Math" panose="02040503050406030204" pitchFamily="18" charset="0"/>
                                    <a:ea typeface="宋体" panose="02010600030101010101" pitchFamily="2" charset="-122"/>
                                    <a:cs typeface="+mn-cs"/>
                                  </a:rPr>
                                  <m:t>′</m:t>
                                </m:r>
                                <m:f>
                                  <m:fPr>
                                    <m:ctrlPr>
                                      <a:rPr lang="zh-CN" altLang="en-US" sz="1200" i="1" kern="1200">
                                        <a:solidFill>
                                          <a:schemeClr val="tx1"/>
                                        </a:solidFill>
                                        <a:latin typeface="Cambria Math" panose="02040503050406030204" pitchFamily="18" charset="0"/>
                                        <a:ea typeface="宋体" panose="02010600030101010101" pitchFamily="2" charset="-122"/>
                                        <a:cs typeface="+mn-cs"/>
                                      </a:rPr>
                                    </m:ctrlPr>
                                  </m:fPr>
                                  <m:num>
                                    <m:sSub>
                                      <m:sSubPr>
                                        <m:ctrlPr>
                                          <a:rPr lang="zh-CN" altLang="en-US" sz="1200" i="1" kern="1200">
                                            <a:solidFill>
                                              <a:schemeClr val="tx1"/>
                                            </a:solidFill>
                                            <a:latin typeface="Cambria Math" panose="02040503050406030204" pitchFamily="18" charset="0"/>
                                            <a:ea typeface="宋体" panose="02010600030101010101" pitchFamily="2" charset="-122"/>
                                            <a:cs typeface="+mn-cs"/>
                                          </a:rPr>
                                        </m:ctrlPr>
                                      </m:sSubPr>
                                      <m:e>
                                        <m:r>
                                          <a:rPr lang="zh-CN" altLang="en-US" sz="1200" i="1" kern="1200">
                                            <a:solidFill>
                                              <a:schemeClr val="tx1"/>
                                            </a:solidFill>
                                            <a:latin typeface="Cambria Math" panose="02040503050406030204" pitchFamily="18" charset="0"/>
                                            <a:ea typeface="宋体" panose="02010600030101010101" pitchFamily="2" charset="-122"/>
                                            <a:cs typeface="+mn-cs"/>
                                          </a:rPr>
                                          <m:t>𝑉</m:t>
                                        </m:r>
                                      </m:e>
                                      <m:sub>
                                        <m:r>
                                          <a:rPr lang="zh-CN" altLang="en-US" sz="1200" i="1" kern="1200">
                                            <a:solidFill>
                                              <a:schemeClr val="tx1"/>
                                            </a:solidFill>
                                            <a:latin typeface="Cambria Math" panose="02040503050406030204" pitchFamily="18" charset="0"/>
                                            <a:ea typeface="宋体" panose="02010600030101010101" pitchFamily="2" charset="-122"/>
                                            <a:cs typeface="+mn-cs"/>
                                          </a:rPr>
                                          <m:t>𝑛</m:t>
                                        </m:r>
                                      </m:sub>
                                    </m:sSub>
                                  </m:num>
                                  <m:den>
                                    <m:f>
                                      <m:fPr>
                                        <m:ctrlPr>
                                          <a:rPr lang="zh-CN" altLang="en-US" sz="1200" i="1" kern="1200">
                                            <a:solidFill>
                                              <a:schemeClr val="tx1"/>
                                            </a:solidFill>
                                            <a:latin typeface="Cambria Math" panose="02040503050406030204" pitchFamily="18" charset="0"/>
                                            <a:ea typeface="宋体" panose="02010600030101010101" pitchFamily="2" charset="-122"/>
                                            <a:cs typeface="+mn-cs"/>
                                          </a:rPr>
                                        </m:ctrlPr>
                                      </m:fPr>
                                      <m:num>
                                        <m:sSup>
                                          <m:sSupPr>
                                            <m:ctrlPr>
                                              <a:rPr lang="zh-CN" altLang="en-US" sz="1200" i="1" kern="1200">
                                                <a:solidFill>
                                                  <a:schemeClr val="tx1"/>
                                                </a:solidFill>
                                                <a:latin typeface="Cambria Math" panose="02040503050406030204" pitchFamily="18" charset="0"/>
                                                <a:ea typeface="宋体" panose="02010600030101010101" pitchFamily="2" charset="-122"/>
                                                <a:cs typeface="+mn-cs"/>
                                              </a:rPr>
                                            </m:ctrlPr>
                                          </m:sSupPr>
                                          <m:e>
                                            <m:r>
                                              <a:rPr lang="zh-CN" altLang="en-US" sz="1200" i="0" kern="1200">
                                                <a:solidFill>
                                                  <a:schemeClr val="tx1"/>
                                                </a:solidFill>
                                                <a:latin typeface="Cambria Math" panose="02040503050406030204" pitchFamily="18" charset="0"/>
                                                <a:ea typeface="宋体" panose="02010600030101010101" pitchFamily="2" charset="-122"/>
                                                <a:cs typeface="+mn-cs"/>
                                              </a:rPr>
                                              <m:t>ℏ</m:t>
                                            </m:r>
                                          </m:e>
                                          <m:sup>
                                            <m:r>
                                              <a:rPr lang="zh-CN" altLang="en-US" sz="1200" i="0" kern="1200">
                                                <a:solidFill>
                                                  <a:schemeClr val="tx1"/>
                                                </a:solidFill>
                                                <a:latin typeface="Cambria Math" panose="02040503050406030204" pitchFamily="18" charset="0"/>
                                                <a:ea typeface="宋体" panose="02010600030101010101" pitchFamily="2" charset="-122"/>
                                                <a:cs typeface="+mn-cs"/>
                                              </a:rPr>
                                              <m:t>2</m:t>
                                            </m:r>
                                          </m:sup>
                                        </m:sSup>
                                      </m:num>
                                      <m:den>
                                        <m:r>
                                          <a:rPr lang="zh-CN" altLang="en-US" sz="1200" i="0" kern="1200">
                                            <a:solidFill>
                                              <a:schemeClr val="tx1"/>
                                            </a:solidFill>
                                            <a:latin typeface="Cambria Math" panose="02040503050406030204" pitchFamily="18" charset="0"/>
                                            <a:ea typeface="宋体" panose="02010600030101010101" pitchFamily="2" charset="-122"/>
                                            <a:cs typeface="+mn-cs"/>
                                          </a:rPr>
                                          <m:t>2</m:t>
                                        </m:r>
                                        <m:r>
                                          <a:rPr lang="zh-CN" altLang="en-US" sz="1200" i="1" kern="1200">
                                            <a:solidFill>
                                              <a:schemeClr val="tx1"/>
                                            </a:solidFill>
                                            <a:latin typeface="Cambria Math" panose="02040503050406030204" pitchFamily="18" charset="0"/>
                                            <a:ea typeface="宋体" panose="02010600030101010101" pitchFamily="2" charset="-122"/>
                                            <a:cs typeface="+mn-cs"/>
                                          </a:rPr>
                                          <m:t>𝑚</m:t>
                                        </m:r>
                                      </m:den>
                                    </m:f>
                                    <m:d>
                                      <m:dPr>
                                        <m:begChr m:val="["/>
                                        <m:endChr m:val="]"/>
                                        <m:ctrlPr>
                                          <a:rPr lang="zh-CN" altLang="en-US" sz="1200" i="1" kern="1200">
                                            <a:solidFill>
                                              <a:schemeClr val="tx1"/>
                                            </a:solidFill>
                                            <a:latin typeface="Cambria Math" panose="02040503050406030204" pitchFamily="18" charset="0"/>
                                            <a:ea typeface="宋体" panose="02010600030101010101" pitchFamily="2" charset="-122"/>
                                            <a:cs typeface="+mn-cs"/>
                                          </a:rPr>
                                        </m:ctrlPr>
                                      </m:dPr>
                                      <m:e>
                                        <m:sSup>
                                          <m:sSupPr>
                                            <m:ctrlPr>
                                              <a:rPr lang="zh-CN" altLang="en-US" sz="1200" i="1" kern="1200">
                                                <a:solidFill>
                                                  <a:schemeClr val="tx1"/>
                                                </a:solidFill>
                                                <a:latin typeface="Cambria Math" panose="02040503050406030204" pitchFamily="18" charset="0"/>
                                                <a:ea typeface="宋体" panose="02010600030101010101" pitchFamily="2" charset="-122"/>
                                                <a:cs typeface="+mn-cs"/>
                                              </a:rPr>
                                            </m:ctrlPr>
                                          </m:sSupPr>
                                          <m:e>
                                            <m:r>
                                              <a:rPr lang="zh-CN" altLang="en-US" sz="1200" i="1" kern="1200">
                                                <a:solidFill>
                                                  <a:schemeClr val="tx1"/>
                                                </a:solidFill>
                                                <a:latin typeface="Cambria Math" panose="02040503050406030204" pitchFamily="18" charset="0"/>
                                                <a:ea typeface="宋体" panose="02010600030101010101" pitchFamily="2" charset="-122"/>
                                                <a:cs typeface="+mn-cs"/>
                                              </a:rPr>
                                              <m:t>𝑘</m:t>
                                            </m:r>
                                          </m:e>
                                          <m:sup>
                                            <m:r>
                                              <a:rPr lang="zh-CN" altLang="en-US" sz="1200" i="0" kern="1200">
                                                <a:solidFill>
                                                  <a:schemeClr val="tx1"/>
                                                </a:solidFill>
                                                <a:latin typeface="Cambria Math" panose="02040503050406030204" pitchFamily="18" charset="0"/>
                                                <a:ea typeface="宋体" panose="02010600030101010101" pitchFamily="2" charset="-122"/>
                                                <a:cs typeface="+mn-cs"/>
                                              </a:rPr>
                                              <m:t>2</m:t>
                                            </m:r>
                                          </m:sup>
                                        </m:sSup>
                                        <m:r>
                                          <a:rPr lang="zh-CN" altLang="en-US" sz="1200" i="0" kern="1200">
                                            <a:solidFill>
                                              <a:schemeClr val="tx1"/>
                                            </a:solidFill>
                                            <a:latin typeface="Cambria Math" panose="02040503050406030204" pitchFamily="18" charset="0"/>
                                            <a:ea typeface="宋体" panose="02010600030101010101" pitchFamily="2" charset="-122"/>
                                            <a:cs typeface="+mn-cs"/>
                                          </a:rPr>
                                          <m:t>−</m:t>
                                        </m:r>
                                        <m:sSup>
                                          <m:sSupPr>
                                            <m:ctrlPr>
                                              <a:rPr lang="zh-CN" altLang="en-US" sz="1200" i="1" kern="1200">
                                                <a:solidFill>
                                                  <a:schemeClr val="tx1"/>
                                                </a:solidFill>
                                                <a:latin typeface="Cambria Math" panose="02040503050406030204" pitchFamily="18" charset="0"/>
                                                <a:ea typeface="宋体" panose="02010600030101010101" pitchFamily="2" charset="-122"/>
                                                <a:cs typeface="+mn-cs"/>
                                              </a:rPr>
                                            </m:ctrlPr>
                                          </m:sSupPr>
                                          <m:e>
                                            <m:d>
                                              <m:dPr>
                                                <m:ctrlPr>
                                                  <a:rPr lang="zh-CN" altLang="en-US" sz="1200" i="1" kern="1200">
                                                    <a:solidFill>
                                                      <a:schemeClr val="tx1"/>
                                                    </a:solidFill>
                                                    <a:latin typeface="Cambria Math" panose="02040503050406030204" pitchFamily="18" charset="0"/>
                                                    <a:ea typeface="宋体" panose="02010600030101010101" pitchFamily="2" charset="-122"/>
                                                    <a:cs typeface="+mn-cs"/>
                                                  </a:rPr>
                                                </m:ctrlPr>
                                              </m:dPr>
                                              <m:e>
                                                <m:r>
                                                  <a:rPr lang="zh-CN" altLang="en-US" sz="1200" i="1" kern="1200">
                                                    <a:solidFill>
                                                      <a:schemeClr val="tx1"/>
                                                    </a:solidFill>
                                                    <a:latin typeface="Cambria Math" panose="02040503050406030204" pitchFamily="18" charset="0"/>
                                                    <a:ea typeface="宋体" panose="02010600030101010101" pitchFamily="2" charset="-122"/>
                                                    <a:cs typeface="+mn-cs"/>
                                                  </a:rPr>
                                                  <m:t>𝑘</m:t>
                                                </m:r>
                                                <m:r>
                                                  <a:rPr lang="zh-CN" altLang="en-US" sz="1200" i="0" kern="1200">
                                                    <a:solidFill>
                                                      <a:schemeClr val="tx1"/>
                                                    </a:solidFill>
                                                    <a:latin typeface="Cambria Math" panose="02040503050406030204" pitchFamily="18" charset="0"/>
                                                    <a:ea typeface="宋体" panose="02010600030101010101" pitchFamily="2" charset="-122"/>
                                                    <a:cs typeface="+mn-cs"/>
                                                  </a:rPr>
                                                  <m:t>+</m:t>
                                                </m:r>
                                                <m:f>
                                                  <m:fPr>
                                                    <m:ctrlPr>
                                                      <a:rPr lang="zh-CN" altLang="en-US" sz="1200" i="1" kern="1200">
                                                        <a:solidFill>
                                                          <a:schemeClr val="tx1"/>
                                                        </a:solidFill>
                                                        <a:latin typeface="Cambria Math" panose="02040503050406030204" pitchFamily="18" charset="0"/>
                                                        <a:ea typeface="宋体" panose="02010600030101010101" pitchFamily="2" charset="-122"/>
                                                        <a:cs typeface="+mn-cs"/>
                                                      </a:rPr>
                                                    </m:ctrlPr>
                                                  </m:fPr>
                                                  <m:num>
                                                    <m:r>
                                                      <a:rPr lang="zh-CN" altLang="en-US" sz="1200" i="1" kern="1200">
                                                        <a:solidFill>
                                                          <a:schemeClr val="tx1"/>
                                                        </a:solidFill>
                                                        <a:latin typeface="Cambria Math" panose="02040503050406030204" pitchFamily="18" charset="0"/>
                                                        <a:ea typeface="宋体" panose="02010600030101010101" pitchFamily="2" charset="-122"/>
                                                        <a:cs typeface="+mn-cs"/>
                                                      </a:rPr>
                                                      <m:t>𝑛</m:t>
                                                    </m:r>
                                                  </m:num>
                                                  <m:den>
                                                    <m:r>
                                                      <a:rPr lang="zh-CN" altLang="en-US" sz="1200" i="1" kern="1200">
                                                        <a:solidFill>
                                                          <a:schemeClr val="tx1"/>
                                                        </a:solidFill>
                                                        <a:latin typeface="Cambria Math" panose="02040503050406030204" pitchFamily="18" charset="0"/>
                                                        <a:ea typeface="宋体" panose="02010600030101010101" pitchFamily="2" charset="-122"/>
                                                        <a:cs typeface="+mn-cs"/>
                                                      </a:rPr>
                                                      <m:t>𝑎</m:t>
                                                    </m:r>
                                                  </m:den>
                                                </m:f>
                                                <m:r>
                                                  <a:rPr lang="zh-CN" altLang="en-US" sz="1200" i="0" kern="1200">
                                                    <a:solidFill>
                                                      <a:schemeClr val="tx1"/>
                                                    </a:solidFill>
                                                    <a:latin typeface="Cambria Math" panose="02040503050406030204" pitchFamily="18" charset="0"/>
                                                    <a:ea typeface="宋体" panose="02010600030101010101" pitchFamily="2" charset="-122"/>
                                                    <a:cs typeface="+mn-cs"/>
                                                  </a:rPr>
                                                  <m:t>2</m:t>
                                                </m:r>
                                                <m:r>
                                                  <a:rPr lang="zh-CN" altLang="en-US" sz="1200" i="1" kern="1200">
                                                    <a:solidFill>
                                                      <a:schemeClr val="tx1"/>
                                                    </a:solidFill>
                                                    <a:latin typeface="Cambria Math" panose="02040503050406030204" pitchFamily="18" charset="0"/>
                                                    <a:ea typeface="宋体" panose="02010600030101010101" pitchFamily="2" charset="-122"/>
                                                    <a:cs typeface="+mn-cs"/>
                                                  </a:rPr>
                                                  <m:t>𝜋</m:t>
                                                </m:r>
                                              </m:e>
                                            </m:d>
                                          </m:e>
                                          <m:sup>
                                            <m:r>
                                              <a:rPr lang="zh-CN" altLang="en-US" sz="1200" i="0" kern="1200">
                                                <a:solidFill>
                                                  <a:schemeClr val="tx1"/>
                                                </a:solidFill>
                                                <a:latin typeface="Cambria Math" panose="02040503050406030204" pitchFamily="18" charset="0"/>
                                                <a:ea typeface="宋体" panose="02010600030101010101" pitchFamily="2" charset="-122"/>
                                                <a:cs typeface="+mn-cs"/>
                                              </a:rPr>
                                              <m:t>2</m:t>
                                            </m:r>
                                          </m:sup>
                                        </m:sSup>
                                      </m:e>
                                    </m:d>
                                  </m:den>
                                </m:f>
                                <m:r>
                                  <a:rPr lang="zh-CN" altLang="en-US" sz="1200" i="0" kern="1200">
                                    <a:solidFill>
                                      <a:schemeClr val="tx1"/>
                                    </a:solidFill>
                                    <a:latin typeface="Cambria Math" panose="02040503050406030204" pitchFamily="18" charset="0"/>
                                    <a:ea typeface="宋体" panose="02010600030101010101" pitchFamily="2" charset="-122"/>
                                    <a:cs typeface="+mn-cs"/>
                                  </a:rPr>
                                  <m:t>⋅</m:t>
                                </m:r>
                                <m:f>
                                  <m:fPr>
                                    <m:ctrlPr>
                                      <a:rPr lang="zh-CN" altLang="en-US" sz="1200" i="1" kern="1200">
                                        <a:solidFill>
                                          <a:schemeClr val="tx1"/>
                                        </a:solidFill>
                                        <a:latin typeface="Cambria Math" panose="02040503050406030204" pitchFamily="18" charset="0"/>
                                        <a:ea typeface="宋体" panose="02010600030101010101" pitchFamily="2" charset="-122"/>
                                        <a:cs typeface="+mn-cs"/>
                                      </a:rPr>
                                    </m:ctrlPr>
                                  </m:fPr>
                                  <m:num>
                                    <m:r>
                                      <a:rPr lang="zh-CN" altLang="en-US" sz="1200" i="0" kern="1200">
                                        <a:solidFill>
                                          <a:schemeClr val="tx1"/>
                                        </a:solidFill>
                                        <a:latin typeface="Cambria Math" panose="02040503050406030204" pitchFamily="18" charset="0"/>
                                        <a:ea typeface="宋体" panose="02010600030101010101" pitchFamily="2" charset="-122"/>
                                        <a:cs typeface="+mn-cs"/>
                                      </a:rPr>
                                      <m:t>1</m:t>
                                    </m:r>
                                  </m:num>
                                  <m:den>
                                    <m:rad>
                                      <m:radPr>
                                        <m:degHide m:val="on"/>
                                        <m:ctrlPr>
                                          <a:rPr lang="zh-CN" altLang="en-US" sz="1200" i="1" kern="1200">
                                            <a:solidFill>
                                              <a:schemeClr val="tx1"/>
                                            </a:solidFill>
                                            <a:latin typeface="Cambria Math" panose="02040503050406030204" pitchFamily="18" charset="0"/>
                                            <a:ea typeface="宋体" panose="02010600030101010101" pitchFamily="2" charset="-122"/>
                                            <a:cs typeface="+mn-cs"/>
                                          </a:rPr>
                                        </m:ctrlPr>
                                      </m:radPr>
                                      <m:deg/>
                                      <m:e>
                                        <m:r>
                                          <a:rPr lang="zh-CN" altLang="en-US" sz="1200" i="1" kern="1200">
                                            <a:solidFill>
                                              <a:schemeClr val="tx1"/>
                                            </a:solidFill>
                                            <a:latin typeface="Cambria Math" panose="02040503050406030204" pitchFamily="18" charset="0"/>
                                            <a:ea typeface="宋体" panose="02010600030101010101" pitchFamily="2" charset="-122"/>
                                            <a:cs typeface="+mn-cs"/>
                                          </a:rPr>
                                          <m:t>𝐿</m:t>
                                        </m:r>
                                      </m:e>
                                    </m:rad>
                                  </m:den>
                                </m:f>
                                <m:sSup>
                                  <m:sSupPr>
                                    <m:ctrlPr>
                                      <a:rPr lang="zh-CN" altLang="en-US" sz="1200" i="1" kern="1200">
                                        <a:solidFill>
                                          <a:schemeClr val="tx1"/>
                                        </a:solidFill>
                                        <a:latin typeface="Cambria Math" panose="02040503050406030204" pitchFamily="18" charset="0"/>
                                        <a:ea typeface="宋体" panose="02010600030101010101" pitchFamily="2" charset="-122"/>
                                        <a:cs typeface="+mn-cs"/>
                                      </a:rPr>
                                    </m:ctrlPr>
                                  </m:sSupPr>
                                  <m:e>
                                    <m:r>
                                      <a:rPr lang="zh-CN" altLang="en-US" sz="1200" i="1" kern="1200">
                                        <a:solidFill>
                                          <a:schemeClr val="tx1"/>
                                        </a:solidFill>
                                        <a:latin typeface="Cambria Math" panose="02040503050406030204" pitchFamily="18" charset="0"/>
                                        <a:ea typeface="宋体" panose="02010600030101010101" pitchFamily="2" charset="-122"/>
                                        <a:cs typeface="+mn-cs"/>
                                      </a:rPr>
                                      <m:t>𝑒</m:t>
                                    </m:r>
                                  </m:e>
                                  <m:sup>
                                    <m:r>
                                      <a:rPr lang="zh-CN" altLang="en-US" sz="1200" i="1" kern="1200">
                                        <a:solidFill>
                                          <a:schemeClr val="tx1"/>
                                        </a:solidFill>
                                        <a:latin typeface="Cambria Math" panose="02040503050406030204" pitchFamily="18" charset="0"/>
                                        <a:ea typeface="宋体" panose="02010600030101010101" pitchFamily="2" charset="-122"/>
                                        <a:cs typeface="+mn-cs"/>
                                      </a:rPr>
                                      <m:t>𝑖</m:t>
                                    </m:r>
                                    <m:r>
                                      <a:rPr lang="zh-CN" altLang="en-US" sz="1200" i="0" kern="1200">
                                        <a:solidFill>
                                          <a:schemeClr val="tx1"/>
                                        </a:solidFill>
                                        <a:latin typeface="Cambria Math" panose="02040503050406030204" pitchFamily="18" charset="0"/>
                                        <a:ea typeface="宋体" panose="02010600030101010101" pitchFamily="2" charset="-122"/>
                                        <a:cs typeface="+mn-cs"/>
                                      </a:rPr>
                                      <m:t>(</m:t>
                                    </m:r>
                                    <m:r>
                                      <a:rPr lang="zh-CN" altLang="en-US" sz="1200" i="1" kern="1200">
                                        <a:solidFill>
                                          <a:schemeClr val="tx1"/>
                                        </a:solidFill>
                                        <a:latin typeface="Cambria Math" panose="02040503050406030204" pitchFamily="18" charset="0"/>
                                        <a:ea typeface="宋体" panose="02010600030101010101" pitchFamily="2" charset="-122"/>
                                        <a:cs typeface="+mn-cs"/>
                                      </a:rPr>
                                      <m:t>𝑘</m:t>
                                    </m:r>
                                    <m:r>
                                      <a:rPr lang="zh-CN" altLang="en-US" sz="1200" i="0" kern="1200">
                                        <a:solidFill>
                                          <a:schemeClr val="tx1"/>
                                        </a:solidFill>
                                        <a:latin typeface="Cambria Math" panose="02040503050406030204" pitchFamily="18" charset="0"/>
                                        <a:ea typeface="宋体" panose="02010600030101010101" pitchFamily="2" charset="-122"/>
                                        <a:cs typeface="+mn-cs"/>
                                      </a:rPr>
                                      <m:t>+2</m:t>
                                    </m:r>
                                    <m:r>
                                      <a:rPr lang="zh-CN" altLang="en-US" sz="1200" i="1" kern="1200">
                                        <a:solidFill>
                                          <a:schemeClr val="tx1"/>
                                        </a:solidFill>
                                        <a:latin typeface="Cambria Math" panose="02040503050406030204" pitchFamily="18" charset="0"/>
                                        <a:ea typeface="宋体" panose="02010600030101010101" pitchFamily="2" charset="-122"/>
                                        <a:cs typeface="+mn-cs"/>
                                      </a:rPr>
                                      <m:t>𝜋</m:t>
                                    </m:r>
                                    <m:f>
                                      <m:fPr>
                                        <m:ctrlPr>
                                          <a:rPr lang="zh-CN" altLang="en-US" sz="1200" i="1" kern="1200">
                                            <a:solidFill>
                                              <a:schemeClr val="tx1"/>
                                            </a:solidFill>
                                            <a:latin typeface="Cambria Math" panose="02040503050406030204" pitchFamily="18" charset="0"/>
                                            <a:ea typeface="宋体" panose="02010600030101010101" pitchFamily="2" charset="-122"/>
                                            <a:cs typeface="+mn-cs"/>
                                          </a:rPr>
                                        </m:ctrlPr>
                                      </m:fPr>
                                      <m:num>
                                        <m:r>
                                          <a:rPr lang="zh-CN" altLang="en-US" sz="1200" i="1" kern="1200">
                                            <a:solidFill>
                                              <a:schemeClr val="tx1"/>
                                            </a:solidFill>
                                            <a:latin typeface="Cambria Math" panose="02040503050406030204" pitchFamily="18" charset="0"/>
                                            <a:ea typeface="宋体" panose="02010600030101010101" pitchFamily="2" charset="-122"/>
                                            <a:cs typeface="+mn-cs"/>
                                          </a:rPr>
                                          <m:t>𝑛</m:t>
                                        </m:r>
                                      </m:num>
                                      <m:den>
                                        <m:r>
                                          <a:rPr lang="zh-CN" altLang="en-US" sz="1200" i="1" kern="1200">
                                            <a:solidFill>
                                              <a:schemeClr val="tx1"/>
                                            </a:solidFill>
                                            <a:latin typeface="Cambria Math" panose="02040503050406030204" pitchFamily="18" charset="0"/>
                                            <a:ea typeface="宋体" panose="02010600030101010101" pitchFamily="2" charset="-122"/>
                                            <a:cs typeface="+mn-cs"/>
                                          </a:rPr>
                                          <m:t>𝑎</m:t>
                                        </m:r>
                                      </m:den>
                                    </m:f>
                                    <m:r>
                                      <a:rPr lang="zh-CN" altLang="en-US" sz="1200" i="0" kern="1200">
                                        <a:solidFill>
                                          <a:schemeClr val="tx1"/>
                                        </a:solidFill>
                                        <a:latin typeface="Cambria Math" panose="02040503050406030204" pitchFamily="18" charset="0"/>
                                        <a:ea typeface="宋体" panose="02010600030101010101" pitchFamily="2" charset="-122"/>
                                        <a:cs typeface="+mn-cs"/>
                                      </a:rPr>
                                      <m:t>)</m:t>
                                    </m:r>
                                    <m:r>
                                      <a:rPr lang="zh-CN" altLang="en-US" sz="1200" i="1" kern="1200">
                                        <a:solidFill>
                                          <a:schemeClr val="tx1"/>
                                        </a:solidFill>
                                        <a:latin typeface="Cambria Math" panose="02040503050406030204" pitchFamily="18" charset="0"/>
                                        <a:ea typeface="宋体" panose="02010600030101010101" pitchFamily="2" charset="-122"/>
                                        <a:cs typeface="+mn-cs"/>
                                      </a:rPr>
                                      <m:t>𝑥</m:t>
                                    </m:r>
                                  </m:sup>
                                </m:sSup>
                              </m:e>
                            </m:nary>
                          </m:e>
                        </m:mr>
                        <m:mr>
                          <m:e>
                            <m:m>
                              <m:mPr>
                                <m:plcHide m:val="on"/>
                                <m:mcs>
                                  <m:mc>
                                    <m:mcPr>
                                      <m:count m:val="5"/>
                                      <m:mcJc m:val="center"/>
                                    </m:mcPr>
                                  </m:mc>
                                </m:mcs>
                                <m:ctrlPr>
                                  <a:rPr lang="zh-CN" altLang="en-US" sz="1200" i="1" kern="1200">
                                    <a:solidFill>
                                      <a:schemeClr val="tx1"/>
                                    </a:solidFill>
                                    <a:latin typeface="Cambria Math" panose="02040503050406030204" pitchFamily="18" charset="0"/>
                                    <a:ea typeface="宋体" panose="02010600030101010101" pitchFamily="2" charset="-122"/>
                                    <a:cs typeface="+mn-cs"/>
                                  </a:rPr>
                                </m:ctrlPr>
                              </m:mPr>
                              <m:mr>
                                <m:e/>
                                <m:e/>
                                <m:e/>
                                <m:e/>
                                <m:e/>
                              </m:mr>
                            </m:m>
                            <m:r>
                              <a:rPr lang="zh-CN" altLang="en-US" sz="1200" i="0" kern="1200">
                                <a:solidFill>
                                  <a:schemeClr val="tx1"/>
                                </a:solidFill>
                                <a:latin typeface="Cambria Math" panose="02040503050406030204" pitchFamily="18" charset="0"/>
                                <a:ea typeface="宋体" panose="02010600030101010101" pitchFamily="2" charset="-122"/>
                                <a:cs typeface="+mn-cs"/>
                              </a:rPr>
                              <m:t>=</m:t>
                            </m:r>
                            <m:f>
                              <m:fPr>
                                <m:ctrlPr>
                                  <a:rPr lang="zh-CN" altLang="en-US" sz="1200" i="1" kern="1200">
                                    <a:solidFill>
                                      <a:schemeClr val="tx1"/>
                                    </a:solidFill>
                                    <a:latin typeface="Cambria Math" panose="02040503050406030204" pitchFamily="18" charset="0"/>
                                    <a:ea typeface="宋体" panose="02010600030101010101" pitchFamily="2" charset="-122"/>
                                    <a:cs typeface="+mn-cs"/>
                                  </a:rPr>
                                </m:ctrlPr>
                              </m:fPr>
                              <m:num>
                                <m:r>
                                  <a:rPr lang="zh-CN" altLang="en-US" sz="1200" i="0" kern="1200">
                                    <a:solidFill>
                                      <a:schemeClr val="tx1"/>
                                    </a:solidFill>
                                    <a:latin typeface="Cambria Math" panose="02040503050406030204" pitchFamily="18" charset="0"/>
                                    <a:ea typeface="宋体" panose="02010600030101010101" pitchFamily="2" charset="-122"/>
                                    <a:cs typeface="+mn-cs"/>
                                  </a:rPr>
                                  <m:t>1</m:t>
                                </m:r>
                              </m:num>
                              <m:den>
                                <m:rad>
                                  <m:radPr>
                                    <m:degHide m:val="on"/>
                                    <m:ctrlPr>
                                      <a:rPr lang="zh-CN" altLang="en-US" sz="1200" i="1" kern="1200">
                                        <a:solidFill>
                                          <a:schemeClr val="tx1"/>
                                        </a:solidFill>
                                        <a:latin typeface="Cambria Math" panose="02040503050406030204" pitchFamily="18" charset="0"/>
                                        <a:ea typeface="宋体" panose="02010600030101010101" pitchFamily="2" charset="-122"/>
                                        <a:cs typeface="+mn-cs"/>
                                      </a:rPr>
                                    </m:ctrlPr>
                                  </m:radPr>
                                  <m:deg/>
                                  <m:e>
                                    <m:r>
                                      <a:rPr lang="zh-CN" altLang="en-US" sz="1200" i="1" kern="1200">
                                        <a:solidFill>
                                          <a:schemeClr val="tx1"/>
                                        </a:solidFill>
                                        <a:latin typeface="Cambria Math" panose="02040503050406030204" pitchFamily="18" charset="0"/>
                                        <a:ea typeface="宋体" panose="02010600030101010101" pitchFamily="2" charset="-122"/>
                                        <a:cs typeface="+mn-cs"/>
                                      </a:rPr>
                                      <m:t>𝐿</m:t>
                                    </m:r>
                                  </m:e>
                                </m:rad>
                              </m:den>
                            </m:f>
                            <m:sSup>
                              <m:sSupPr>
                                <m:ctrlPr>
                                  <a:rPr lang="zh-CN" altLang="en-US" sz="1200" i="1" kern="1200">
                                    <a:solidFill>
                                      <a:schemeClr val="tx1"/>
                                    </a:solidFill>
                                    <a:latin typeface="Cambria Math" panose="02040503050406030204" pitchFamily="18" charset="0"/>
                                    <a:ea typeface="宋体" panose="02010600030101010101" pitchFamily="2" charset="-122"/>
                                    <a:cs typeface="+mn-cs"/>
                                  </a:rPr>
                                </m:ctrlPr>
                              </m:sSupPr>
                              <m:e>
                                <m:r>
                                  <a:rPr lang="zh-CN" altLang="en-US" sz="1200" i="1" kern="1200">
                                    <a:solidFill>
                                      <a:schemeClr val="tx1"/>
                                    </a:solidFill>
                                    <a:latin typeface="Cambria Math" panose="02040503050406030204" pitchFamily="18" charset="0"/>
                                    <a:ea typeface="宋体" panose="02010600030101010101" pitchFamily="2" charset="-122"/>
                                    <a:cs typeface="+mn-cs"/>
                                  </a:rPr>
                                  <m:t>𝑒</m:t>
                                </m:r>
                              </m:e>
                              <m:sup>
                                <m:r>
                                  <a:rPr lang="zh-CN" altLang="en-US" sz="1200" i="1" kern="1200">
                                    <a:solidFill>
                                      <a:schemeClr val="tx1"/>
                                    </a:solidFill>
                                    <a:latin typeface="Cambria Math" panose="02040503050406030204" pitchFamily="18" charset="0"/>
                                    <a:ea typeface="宋体" panose="02010600030101010101" pitchFamily="2" charset="-122"/>
                                    <a:cs typeface="+mn-cs"/>
                                  </a:rPr>
                                  <m:t>𝑖𝑘𝑥</m:t>
                                </m:r>
                              </m:sup>
                            </m:sSup>
                            <m:d>
                              <m:dPr>
                                <m:begChr m:val="{"/>
                                <m:endChr m:val="}"/>
                                <m:ctrlPr>
                                  <a:rPr lang="zh-CN" altLang="en-US" sz="1200" i="1" kern="1200">
                                    <a:solidFill>
                                      <a:schemeClr val="tx1"/>
                                    </a:solidFill>
                                    <a:latin typeface="Cambria Math" panose="02040503050406030204" pitchFamily="18" charset="0"/>
                                    <a:ea typeface="宋体" panose="02010600030101010101" pitchFamily="2" charset="-122"/>
                                    <a:cs typeface="+mn-cs"/>
                                  </a:rPr>
                                </m:ctrlPr>
                              </m:dPr>
                              <m:e>
                                <m:r>
                                  <a:rPr lang="zh-CN" altLang="en-US" sz="1200" i="0" kern="1200">
                                    <a:solidFill>
                                      <a:schemeClr val="tx1"/>
                                    </a:solidFill>
                                    <a:latin typeface="Cambria Math" panose="02040503050406030204" pitchFamily="18" charset="0"/>
                                    <a:ea typeface="宋体" panose="02010600030101010101" pitchFamily="2" charset="-122"/>
                                    <a:cs typeface="+mn-cs"/>
                                  </a:rPr>
                                  <m:t>1+</m:t>
                                </m:r>
                                <m:nary>
                                  <m:naryPr>
                                    <m:chr m:val="∑"/>
                                    <m:limLoc m:val="undOvr"/>
                                    <m:grow m:val="on"/>
                                    <m:supHide m:val="on"/>
                                    <m:ctrlPr>
                                      <a:rPr lang="zh-CN" altLang="en-US" sz="1200" i="1" kern="1200">
                                        <a:solidFill>
                                          <a:schemeClr val="tx1"/>
                                        </a:solidFill>
                                        <a:latin typeface="Cambria Math" panose="02040503050406030204" pitchFamily="18" charset="0"/>
                                        <a:ea typeface="宋体" panose="02010600030101010101" pitchFamily="2" charset="-122"/>
                                        <a:cs typeface="+mn-cs"/>
                                      </a:rPr>
                                    </m:ctrlPr>
                                  </m:naryPr>
                                  <m:sub>
                                    <m:r>
                                      <a:rPr lang="zh-CN" altLang="en-US" sz="1200" i="1" kern="1200">
                                        <a:solidFill>
                                          <a:schemeClr val="tx1"/>
                                        </a:solidFill>
                                        <a:latin typeface="Cambria Math" panose="02040503050406030204" pitchFamily="18" charset="0"/>
                                        <a:ea typeface="宋体" panose="02010600030101010101" pitchFamily="2" charset="-122"/>
                                        <a:cs typeface="+mn-cs"/>
                                      </a:rPr>
                                      <m:t>𝑛</m:t>
                                    </m:r>
                                  </m:sub>
                                  <m:sup/>
                                  <m:e>
                                    <m:r>
                                      <a:rPr lang="zh-CN" altLang="en-US" sz="1200" i="0" kern="1200">
                                        <a:solidFill>
                                          <a:schemeClr val="tx1"/>
                                        </a:solidFill>
                                        <a:latin typeface="Cambria Math" panose="02040503050406030204" pitchFamily="18" charset="0"/>
                                        <a:ea typeface="宋体" panose="02010600030101010101" pitchFamily="2" charset="-122"/>
                                        <a:cs typeface="+mn-cs"/>
                                      </a:rPr>
                                      <m:t>′</m:t>
                                    </m:r>
                                    <m:f>
                                      <m:fPr>
                                        <m:ctrlPr>
                                          <a:rPr lang="zh-CN" altLang="en-US" sz="1200" i="1" kern="1200">
                                            <a:solidFill>
                                              <a:schemeClr val="tx1"/>
                                            </a:solidFill>
                                            <a:latin typeface="Cambria Math" panose="02040503050406030204" pitchFamily="18" charset="0"/>
                                            <a:ea typeface="宋体" panose="02010600030101010101" pitchFamily="2" charset="-122"/>
                                            <a:cs typeface="+mn-cs"/>
                                          </a:rPr>
                                        </m:ctrlPr>
                                      </m:fPr>
                                      <m:num>
                                        <m:sSub>
                                          <m:sSubPr>
                                            <m:ctrlPr>
                                              <a:rPr lang="zh-CN" altLang="en-US" sz="1200" i="1" kern="1200">
                                                <a:solidFill>
                                                  <a:schemeClr val="tx1"/>
                                                </a:solidFill>
                                                <a:latin typeface="Cambria Math" panose="02040503050406030204" pitchFamily="18" charset="0"/>
                                                <a:ea typeface="宋体" panose="02010600030101010101" pitchFamily="2" charset="-122"/>
                                                <a:cs typeface="+mn-cs"/>
                                              </a:rPr>
                                            </m:ctrlPr>
                                          </m:sSubPr>
                                          <m:e>
                                            <m:r>
                                              <a:rPr lang="zh-CN" altLang="en-US" sz="1200" i="1" kern="1200">
                                                <a:solidFill>
                                                  <a:schemeClr val="tx1"/>
                                                </a:solidFill>
                                                <a:latin typeface="Cambria Math" panose="02040503050406030204" pitchFamily="18" charset="0"/>
                                                <a:ea typeface="宋体" panose="02010600030101010101" pitchFamily="2" charset="-122"/>
                                                <a:cs typeface="+mn-cs"/>
                                              </a:rPr>
                                              <m:t>𝑉</m:t>
                                            </m:r>
                                          </m:e>
                                          <m:sub>
                                            <m:r>
                                              <a:rPr lang="zh-CN" altLang="en-US" sz="1200" i="1" kern="1200">
                                                <a:solidFill>
                                                  <a:schemeClr val="tx1"/>
                                                </a:solidFill>
                                                <a:latin typeface="Cambria Math" panose="02040503050406030204" pitchFamily="18" charset="0"/>
                                                <a:ea typeface="宋体" panose="02010600030101010101" pitchFamily="2" charset="-122"/>
                                                <a:cs typeface="+mn-cs"/>
                                              </a:rPr>
                                              <m:t>𝑛</m:t>
                                            </m:r>
                                          </m:sub>
                                        </m:sSub>
                                      </m:num>
                                      <m:den>
                                        <m:f>
                                          <m:fPr>
                                            <m:ctrlPr>
                                              <a:rPr lang="zh-CN" altLang="en-US" sz="1200" i="1" kern="1200">
                                                <a:solidFill>
                                                  <a:schemeClr val="tx1"/>
                                                </a:solidFill>
                                                <a:latin typeface="Cambria Math" panose="02040503050406030204" pitchFamily="18" charset="0"/>
                                                <a:ea typeface="宋体" panose="02010600030101010101" pitchFamily="2" charset="-122"/>
                                                <a:cs typeface="+mn-cs"/>
                                              </a:rPr>
                                            </m:ctrlPr>
                                          </m:fPr>
                                          <m:num>
                                            <m:sSup>
                                              <m:sSupPr>
                                                <m:ctrlPr>
                                                  <a:rPr lang="zh-CN" altLang="en-US" sz="1200" i="1" kern="1200">
                                                    <a:solidFill>
                                                      <a:schemeClr val="tx1"/>
                                                    </a:solidFill>
                                                    <a:latin typeface="Cambria Math" panose="02040503050406030204" pitchFamily="18" charset="0"/>
                                                    <a:ea typeface="宋体" panose="02010600030101010101" pitchFamily="2" charset="-122"/>
                                                    <a:cs typeface="+mn-cs"/>
                                                  </a:rPr>
                                                </m:ctrlPr>
                                              </m:sSupPr>
                                              <m:e>
                                                <m:r>
                                                  <a:rPr lang="zh-CN" altLang="en-US" sz="1200" i="0" kern="1200">
                                                    <a:solidFill>
                                                      <a:schemeClr val="tx1"/>
                                                    </a:solidFill>
                                                    <a:latin typeface="Cambria Math" panose="02040503050406030204" pitchFamily="18" charset="0"/>
                                                    <a:ea typeface="宋体" panose="02010600030101010101" pitchFamily="2" charset="-122"/>
                                                    <a:cs typeface="+mn-cs"/>
                                                  </a:rPr>
                                                  <m:t>ℏ</m:t>
                                                </m:r>
                                              </m:e>
                                              <m:sup>
                                                <m:r>
                                                  <a:rPr lang="zh-CN" altLang="en-US" sz="1200" i="0" kern="1200">
                                                    <a:solidFill>
                                                      <a:schemeClr val="tx1"/>
                                                    </a:solidFill>
                                                    <a:latin typeface="Cambria Math" panose="02040503050406030204" pitchFamily="18" charset="0"/>
                                                    <a:ea typeface="宋体" panose="02010600030101010101" pitchFamily="2" charset="-122"/>
                                                    <a:cs typeface="+mn-cs"/>
                                                  </a:rPr>
                                                  <m:t>2</m:t>
                                                </m:r>
                                              </m:sup>
                                            </m:sSup>
                                          </m:num>
                                          <m:den>
                                            <m:r>
                                              <a:rPr lang="zh-CN" altLang="en-US" sz="1200" i="0" kern="1200">
                                                <a:solidFill>
                                                  <a:schemeClr val="tx1"/>
                                                </a:solidFill>
                                                <a:latin typeface="Cambria Math" panose="02040503050406030204" pitchFamily="18" charset="0"/>
                                                <a:ea typeface="宋体" panose="02010600030101010101" pitchFamily="2" charset="-122"/>
                                                <a:cs typeface="+mn-cs"/>
                                              </a:rPr>
                                              <m:t>2</m:t>
                                            </m:r>
                                            <m:r>
                                              <a:rPr lang="zh-CN" altLang="en-US" sz="1200" i="1" kern="1200">
                                                <a:solidFill>
                                                  <a:schemeClr val="tx1"/>
                                                </a:solidFill>
                                                <a:latin typeface="Cambria Math" panose="02040503050406030204" pitchFamily="18" charset="0"/>
                                                <a:ea typeface="宋体" panose="02010600030101010101" pitchFamily="2" charset="-122"/>
                                                <a:cs typeface="+mn-cs"/>
                                              </a:rPr>
                                              <m:t>𝑚</m:t>
                                            </m:r>
                                          </m:den>
                                        </m:f>
                                        <m:d>
                                          <m:dPr>
                                            <m:begChr m:val="["/>
                                            <m:endChr m:val="]"/>
                                            <m:ctrlPr>
                                              <a:rPr lang="zh-CN" altLang="en-US" sz="1200" i="1" kern="1200">
                                                <a:solidFill>
                                                  <a:schemeClr val="tx1"/>
                                                </a:solidFill>
                                                <a:latin typeface="Cambria Math" panose="02040503050406030204" pitchFamily="18" charset="0"/>
                                                <a:ea typeface="宋体" panose="02010600030101010101" pitchFamily="2" charset="-122"/>
                                                <a:cs typeface="+mn-cs"/>
                                              </a:rPr>
                                            </m:ctrlPr>
                                          </m:dPr>
                                          <m:e>
                                            <m:sSup>
                                              <m:sSupPr>
                                                <m:ctrlPr>
                                                  <a:rPr lang="zh-CN" altLang="en-US" sz="1200" i="1" kern="1200">
                                                    <a:solidFill>
                                                      <a:schemeClr val="tx1"/>
                                                    </a:solidFill>
                                                    <a:latin typeface="Cambria Math" panose="02040503050406030204" pitchFamily="18" charset="0"/>
                                                    <a:ea typeface="宋体" panose="02010600030101010101" pitchFamily="2" charset="-122"/>
                                                    <a:cs typeface="+mn-cs"/>
                                                  </a:rPr>
                                                </m:ctrlPr>
                                              </m:sSupPr>
                                              <m:e>
                                                <m:r>
                                                  <a:rPr lang="zh-CN" altLang="en-US" sz="1200" i="1" kern="1200">
                                                    <a:solidFill>
                                                      <a:schemeClr val="tx1"/>
                                                    </a:solidFill>
                                                    <a:latin typeface="Cambria Math" panose="02040503050406030204" pitchFamily="18" charset="0"/>
                                                    <a:ea typeface="宋体" panose="02010600030101010101" pitchFamily="2" charset="-122"/>
                                                    <a:cs typeface="+mn-cs"/>
                                                  </a:rPr>
                                                  <m:t>𝑘</m:t>
                                                </m:r>
                                              </m:e>
                                              <m:sup>
                                                <m:r>
                                                  <a:rPr lang="zh-CN" altLang="en-US" sz="1200" i="0" kern="1200">
                                                    <a:solidFill>
                                                      <a:schemeClr val="tx1"/>
                                                    </a:solidFill>
                                                    <a:latin typeface="Cambria Math" panose="02040503050406030204" pitchFamily="18" charset="0"/>
                                                    <a:ea typeface="宋体" panose="02010600030101010101" pitchFamily="2" charset="-122"/>
                                                    <a:cs typeface="+mn-cs"/>
                                                  </a:rPr>
                                                  <m:t>2</m:t>
                                                </m:r>
                                              </m:sup>
                                            </m:sSup>
                                            <m:r>
                                              <a:rPr lang="zh-CN" altLang="en-US" sz="1200" i="0" kern="1200">
                                                <a:solidFill>
                                                  <a:schemeClr val="tx1"/>
                                                </a:solidFill>
                                                <a:latin typeface="Cambria Math" panose="02040503050406030204" pitchFamily="18" charset="0"/>
                                                <a:ea typeface="宋体" panose="02010600030101010101" pitchFamily="2" charset="-122"/>
                                                <a:cs typeface="+mn-cs"/>
                                              </a:rPr>
                                              <m:t>−</m:t>
                                            </m:r>
                                            <m:sSup>
                                              <m:sSupPr>
                                                <m:ctrlPr>
                                                  <a:rPr lang="zh-CN" altLang="en-US" sz="1200" i="1" kern="1200">
                                                    <a:solidFill>
                                                      <a:schemeClr val="tx1"/>
                                                    </a:solidFill>
                                                    <a:latin typeface="Cambria Math" panose="02040503050406030204" pitchFamily="18" charset="0"/>
                                                    <a:ea typeface="宋体" panose="02010600030101010101" pitchFamily="2" charset="-122"/>
                                                    <a:cs typeface="+mn-cs"/>
                                                  </a:rPr>
                                                </m:ctrlPr>
                                              </m:sSupPr>
                                              <m:e>
                                                <m:d>
                                                  <m:dPr>
                                                    <m:ctrlPr>
                                                      <a:rPr lang="zh-CN" altLang="en-US" sz="1200" i="1" kern="1200">
                                                        <a:solidFill>
                                                          <a:schemeClr val="tx1"/>
                                                        </a:solidFill>
                                                        <a:latin typeface="Cambria Math" panose="02040503050406030204" pitchFamily="18" charset="0"/>
                                                        <a:ea typeface="宋体" panose="02010600030101010101" pitchFamily="2" charset="-122"/>
                                                        <a:cs typeface="+mn-cs"/>
                                                      </a:rPr>
                                                    </m:ctrlPr>
                                                  </m:dPr>
                                                  <m:e>
                                                    <m:r>
                                                      <a:rPr lang="zh-CN" altLang="en-US" sz="1200" i="1" kern="1200">
                                                        <a:solidFill>
                                                          <a:schemeClr val="tx1"/>
                                                        </a:solidFill>
                                                        <a:latin typeface="Cambria Math" panose="02040503050406030204" pitchFamily="18" charset="0"/>
                                                        <a:ea typeface="宋体" panose="02010600030101010101" pitchFamily="2" charset="-122"/>
                                                        <a:cs typeface="+mn-cs"/>
                                                      </a:rPr>
                                                      <m:t>𝑘</m:t>
                                                    </m:r>
                                                    <m:r>
                                                      <a:rPr lang="zh-CN" altLang="en-US" sz="1200" i="0" kern="1200">
                                                        <a:solidFill>
                                                          <a:schemeClr val="tx1"/>
                                                        </a:solidFill>
                                                        <a:latin typeface="Cambria Math" panose="02040503050406030204" pitchFamily="18" charset="0"/>
                                                        <a:ea typeface="宋体" panose="02010600030101010101" pitchFamily="2" charset="-122"/>
                                                        <a:cs typeface="+mn-cs"/>
                                                      </a:rPr>
                                                      <m:t>+</m:t>
                                                    </m:r>
                                                    <m:f>
                                                      <m:fPr>
                                                        <m:ctrlPr>
                                                          <a:rPr lang="zh-CN" altLang="en-US" sz="1200" i="1" kern="1200">
                                                            <a:solidFill>
                                                              <a:schemeClr val="tx1"/>
                                                            </a:solidFill>
                                                            <a:latin typeface="Cambria Math" panose="02040503050406030204" pitchFamily="18" charset="0"/>
                                                            <a:ea typeface="宋体" panose="02010600030101010101" pitchFamily="2" charset="-122"/>
                                                            <a:cs typeface="+mn-cs"/>
                                                          </a:rPr>
                                                        </m:ctrlPr>
                                                      </m:fPr>
                                                      <m:num>
                                                        <m:r>
                                                          <a:rPr lang="zh-CN" altLang="en-US" sz="1200" i="0" kern="1200">
                                                            <a:solidFill>
                                                              <a:schemeClr val="tx1"/>
                                                            </a:solidFill>
                                                            <a:latin typeface="Cambria Math" panose="02040503050406030204" pitchFamily="18" charset="0"/>
                                                            <a:ea typeface="宋体" panose="02010600030101010101" pitchFamily="2" charset="-122"/>
                                                            <a:cs typeface="+mn-cs"/>
                                                          </a:rPr>
                                                          <m:t>2</m:t>
                                                        </m:r>
                                                        <m:r>
                                                          <a:rPr lang="zh-CN" altLang="en-US" sz="1200" i="1" kern="1200">
                                                            <a:solidFill>
                                                              <a:schemeClr val="tx1"/>
                                                            </a:solidFill>
                                                            <a:latin typeface="Cambria Math" panose="02040503050406030204" pitchFamily="18" charset="0"/>
                                                            <a:ea typeface="宋体" panose="02010600030101010101" pitchFamily="2" charset="-122"/>
                                                            <a:cs typeface="+mn-cs"/>
                                                          </a:rPr>
                                                          <m:t>𝜋</m:t>
                                                        </m:r>
                                                        <m:r>
                                                          <a:rPr lang="zh-CN" altLang="en-US" sz="1200" i="1" kern="1200">
                                                            <a:solidFill>
                                                              <a:schemeClr val="tx1"/>
                                                            </a:solidFill>
                                                            <a:latin typeface="Cambria Math" panose="02040503050406030204" pitchFamily="18" charset="0"/>
                                                            <a:ea typeface="宋体" panose="02010600030101010101" pitchFamily="2" charset="-122"/>
                                                            <a:cs typeface="+mn-cs"/>
                                                          </a:rPr>
                                                          <m:t>𝑛</m:t>
                                                        </m:r>
                                                      </m:num>
                                                      <m:den>
                                                        <m:r>
                                                          <a:rPr lang="zh-CN" altLang="en-US" sz="1200" i="1" kern="1200">
                                                            <a:solidFill>
                                                              <a:schemeClr val="tx1"/>
                                                            </a:solidFill>
                                                            <a:latin typeface="Cambria Math" panose="02040503050406030204" pitchFamily="18" charset="0"/>
                                                            <a:ea typeface="宋体" panose="02010600030101010101" pitchFamily="2" charset="-122"/>
                                                            <a:cs typeface="+mn-cs"/>
                                                          </a:rPr>
                                                          <m:t>𝑎</m:t>
                                                        </m:r>
                                                      </m:den>
                                                    </m:f>
                                                  </m:e>
                                                </m:d>
                                              </m:e>
                                              <m:sup>
                                                <m:r>
                                                  <a:rPr lang="zh-CN" altLang="en-US" sz="1200" i="0" kern="1200">
                                                    <a:solidFill>
                                                      <a:schemeClr val="tx1"/>
                                                    </a:solidFill>
                                                    <a:latin typeface="Cambria Math" panose="02040503050406030204" pitchFamily="18" charset="0"/>
                                                    <a:ea typeface="宋体" panose="02010600030101010101" pitchFamily="2" charset="-122"/>
                                                    <a:cs typeface="+mn-cs"/>
                                                  </a:rPr>
                                                  <m:t>2</m:t>
                                                </m:r>
                                              </m:sup>
                                            </m:sSup>
                                          </m:e>
                                        </m:d>
                                      </m:den>
                                    </m:f>
                                    <m:r>
                                      <a:rPr lang="zh-CN" altLang="en-US" sz="1200" i="0" kern="1200">
                                        <a:solidFill>
                                          <a:schemeClr val="tx1"/>
                                        </a:solidFill>
                                        <a:latin typeface="Cambria Math" panose="02040503050406030204" pitchFamily="18" charset="0"/>
                                        <a:ea typeface="宋体" panose="02010600030101010101" pitchFamily="2" charset="-122"/>
                                        <a:cs typeface="+mn-cs"/>
                                      </a:rPr>
                                      <m:t>⋅</m:t>
                                    </m:r>
                                    <m:r>
                                      <a:rPr lang="zh-CN" altLang="en-US" sz="1200" i="1" kern="1200">
                                        <a:solidFill>
                                          <a:schemeClr val="tx1"/>
                                        </a:solidFill>
                                        <a:latin typeface="Cambria Math" panose="02040503050406030204" pitchFamily="18" charset="0"/>
                                        <a:ea typeface="宋体" panose="02010600030101010101" pitchFamily="2" charset="-122"/>
                                        <a:cs typeface="+mn-cs"/>
                                      </a:rPr>
                                      <m:t>𝑒𝑥𝑝</m:t>
                                    </m:r>
                                    <m:d>
                                      <m:dPr>
                                        <m:begChr m:val="["/>
                                        <m:endChr m:val="]"/>
                                        <m:ctrlPr>
                                          <a:rPr lang="zh-CN" altLang="en-US" sz="1200" i="1" kern="1200">
                                            <a:solidFill>
                                              <a:schemeClr val="tx1"/>
                                            </a:solidFill>
                                            <a:latin typeface="Cambria Math" panose="02040503050406030204" pitchFamily="18" charset="0"/>
                                            <a:ea typeface="宋体" panose="02010600030101010101" pitchFamily="2" charset="-122"/>
                                            <a:cs typeface="+mn-cs"/>
                                          </a:rPr>
                                        </m:ctrlPr>
                                      </m:dPr>
                                      <m:e>
                                        <m:r>
                                          <a:rPr lang="zh-CN" altLang="en-US" sz="1200" i="1" kern="1200">
                                            <a:solidFill>
                                              <a:schemeClr val="tx1"/>
                                            </a:solidFill>
                                            <a:latin typeface="Cambria Math" panose="02040503050406030204" pitchFamily="18" charset="0"/>
                                            <a:ea typeface="宋体" panose="02010600030101010101" pitchFamily="2" charset="-122"/>
                                            <a:cs typeface="+mn-cs"/>
                                          </a:rPr>
                                          <m:t>𝑖</m:t>
                                        </m:r>
                                        <m:f>
                                          <m:fPr>
                                            <m:ctrlPr>
                                              <a:rPr lang="zh-CN" altLang="en-US" sz="1200" i="1" kern="1200">
                                                <a:solidFill>
                                                  <a:schemeClr val="tx1"/>
                                                </a:solidFill>
                                                <a:latin typeface="Cambria Math" panose="02040503050406030204" pitchFamily="18" charset="0"/>
                                                <a:ea typeface="宋体" panose="02010600030101010101" pitchFamily="2" charset="-122"/>
                                                <a:cs typeface="+mn-cs"/>
                                              </a:rPr>
                                            </m:ctrlPr>
                                          </m:fPr>
                                          <m:num>
                                            <m:r>
                                              <a:rPr lang="zh-CN" altLang="en-US" sz="1200" i="0" kern="1200">
                                                <a:solidFill>
                                                  <a:schemeClr val="tx1"/>
                                                </a:solidFill>
                                                <a:latin typeface="Cambria Math" panose="02040503050406030204" pitchFamily="18" charset="0"/>
                                                <a:ea typeface="宋体" panose="02010600030101010101" pitchFamily="2" charset="-122"/>
                                                <a:cs typeface="+mn-cs"/>
                                              </a:rPr>
                                              <m:t>2</m:t>
                                            </m:r>
                                            <m:r>
                                              <a:rPr lang="zh-CN" altLang="en-US" sz="1200" i="1" kern="1200">
                                                <a:solidFill>
                                                  <a:schemeClr val="tx1"/>
                                                </a:solidFill>
                                                <a:latin typeface="Cambria Math" panose="02040503050406030204" pitchFamily="18" charset="0"/>
                                                <a:ea typeface="宋体" panose="02010600030101010101" pitchFamily="2" charset="-122"/>
                                                <a:cs typeface="+mn-cs"/>
                                              </a:rPr>
                                              <m:t>𝜋</m:t>
                                            </m:r>
                                          </m:num>
                                          <m:den>
                                            <m:r>
                                              <a:rPr lang="zh-CN" altLang="en-US" sz="1200" i="1" kern="1200">
                                                <a:solidFill>
                                                  <a:schemeClr val="tx1"/>
                                                </a:solidFill>
                                                <a:latin typeface="Cambria Math" panose="02040503050406030204" pitchFamily="18" charset="0"/>
                                                <a:ea typeface="宋体" panose="02010600030101010101" pitchFamily="2" charset="-122"/>
                                                <a:cs typeface="+mn-cs"/>
                                              </a:rPr>
                                              <m:t>𝑎</m:t>
                                            </m:r>
                                          </m:den>
                                        </m:f>
                                        <m:r>
                                          <a:rPr lang="zh-CN" altLang="en-US" sz="1200" i="1" kern="1200">
                                            <a:solidFill>
                                              <a:schemeClr val="tx1"/>
                                            </a:solidFill>
                                            <a:latin typeface="Cambria Math" panose="02040503050406030204" pitchFamily="18" charset="0"/>
                                            <a:ea typeface="宋体" panose="02010600030101010101" pitchFamily="2" charset="-122"/>
                                            <a:cs typeface="+mn-cs"/>
                                          </a:rPr>
                                          <m:t>𝑛𝑥</m:t>
                                        </m:r>
                                      </m:e>
                                    </m:d>
                                  </m:e>
                                </m:nary>
                              </m:e>
                            </m:d>
                          </m:e>
                        </m:mr>
                        <m:mr>
                          <m:e>
                            <m:d>
                              <m:dPr>
                                <m:begChr m:val=""/>
                                <m:ctrlPr>
                                  <a:rPr lang="zh-CN" altLang="en-US" sz="1200" i="1" kern="1200">
                                    <a:solidFill>
                                      <a:schemeClr val="tx1"/>
                                    </a:solidFill>
                                    <a:latin typeface="Cambria Math" panose="02040503050406030204" pitchFamily="18" charset="0"/>
                                    <a:ea typeface="宋体" panose="02010600030101010101" pitchFamily="2" charset="-122"/>
                                    <a:cs typeface="+mn-cs"/>
                                  </a:rPr>
                                </m:ctrlPr>
                              </m:dPr>
                              <m:e>
                                <m:m>
                                  <m:mPr>
                                    <m:plcHide m:val="on"/>
                                    <m:mcs>
                                      <m:mc>
                                        <m:mcPr>
                                          <m:count m:val="5"/>
                                          <m:mcJc m:val="center"/>
                                        </m:mcPr>
                                      </m:mc>
                                    </m:mcs>
                                    <m:ctrlPr>
                                      <a:rPr lang="zh-CN" altLang="en-US" sz="1200" i="1" kern="1200">
                                        <a:solidFill>
                                          <a:schemeClr val="tx1"/>
                                        </a:solidFill>
                                        <a:latin typeface="Cambria Math" panose="02040503050406030204" pitchFamily="18" charset="0"/>
                                        <a:ea typeface="宋体" panose="02010600030101010101" pitchFamily="2" charset="-122"/>
                                        <a:cs typeface="+mn-cs"/>
                                      </a:rPr>
                                    </m:ctrlPr>
                                  </m:mPr>
                                  <m:mr>
                                    <m:e/>
                                    <m:e/>
                                    <m:e/>
                                    <m:e/>
                                    <m:e/>
                                  </m:mr>
                                </m:m>
                                <m:r>
                                  <a:rPr lang="zh-CN" altLang="en-US" sz="1200" i="0" kern="1200">
                                    <a:solidFill>
                                      <a:schemeClr val="tx1"/>
                                    </a:solidFill>
                                    <a:latin typeface="Cambria Math" panose="02040503050406030204" pitchFamily="18" charset="0"/>
                                    <a:ea typeface="宋体" panose="02010600030101010101" pitchFamily="2" charset="-122"/>
                                    <a:cs typeface="+mn-cs"/>
                                  </a:rPr>
                                  <m:t>=</m:t>
                                </m:r>
                                <m:f>
                                  <m:fPr>
                                    <m:ctrlPr>
                                      <a:rPr lang="zh-CN" altLang="en-US" sz="1200" i="1" kern="1200">
                                        <a:solidFill>
                                          <a:schemeClr val="tx1"/>
                                        </a:solidFill>
                                        <a:latin typeface="Cambria Math" panose="02040503050406030204" pitchFamily="18" charset="0"/>
                                        <a:ea typeface="宋体" panose="02010600030101010101" pitchFamily="2" charset="-122"/>
                                        <a:cs typeface="+mn-cs"/>
                                      </a:rPr>
                                    </m:ctrlPr>
                                  </m:fPr>
                                  <m:num>
                                    <m:r>
                                      <a:rPr lang="zh-CN" altLang="en-US" sz="1200" i="0" kern="1200">
                                        <a:solidFill>
                                          <a:schemeClr val="tx1"/>
                                        </a:solidFill>
                                        <a:latin typeface="Cambria Math" panose="02040503050406030204" pitchFamily="18" charset="0"/>
                                        <a:ea typeface="宋体" panose="02010600030101010101" pitchFamily="2" charset="-122"/>
                                        <a:cs typeface="+mn-cs"/>
                                      </a:rPr>
                                      <m:t>1</m:t>
                                    </m:r>
                                  </m:num>
                                  <m:den>
                                    <m:rad>
                                      <m:radPr>
                                        <m:degHide m:val="on"/>
                                        <m:ctrlPr>
                                          <a:rPr lang="zh-CN" altLang="en-US" sz="1200" i="1" kern="1200">
                                            <a:solidFill>
                                              <a:schemeClr val="tx1"/>
                                            </a:solidFill>
                                            <a:latin typeface="Cambria Math" panose="02040503050406030204" pitchFamily="18" charset="0"/>
                                            <a:ea typeface="宋体" panose="02010600030101010101" pitchFamily="2" charset="-122"/>
                                            <a:cs typeface="+mn-cs"/>
                                          </a:rPr>
                                        </m:ctrlPr>
                                      </m:radPr>
                                      <m:deg/>
                                      <m:e>
                                        <m:r>
                                          <a:rPr lang="zh-CN" altLang="en-US" sz="1200" i="1" kern="1200">
                                            <a:solidFill>
                                              <a:schemeClr val="tx1"/>
                                            </a:solidFill>
                                            <a:latin typeface="Cambria Math" panose="02040503050406030204" pitchFamily="18" charset="0"/>
                                            <a:ea typeface="宋体" panose="02010600030101010101" pitchFamily="2" charset="-122"/>
                                            <a:cs typeface="+mn-cs"/>
                                          </a:rPr>
                                          <m:t>𝐿</m:t>
                                        </m:r>
                                      </m:e>
                                    </m:rad>
                                  </m:den>
                                </m:f>
                                <m:sSup>
                                  <m:sSupPr>
                                    <m:ctrlPr>
                                      <a:rPr lang="zh-CN" altLang="en-US" sz="1200" i="1" kern="1200">
                                        <a:solidFill>
                                          <a:schemeClr val="tx1"/>
                                        </a:solidFill>
                                        <a:latin typeface="Cambria Math" panose="02040503050406030204" pitchFamily="18" charset="0"/>
                                        <a:ea typeface="宋体" panose="02010600030101010101" pitchFamily="2" charset="-122"/>
                                        <a:cs typeface="+mn-cs"/>
                                      </a:rPr>
                                    </m:ctrlPr>
                                  </m:sSupPr>
                                  <m:e>
                                    <m:r>
                                      <a:rPr lang="zh-CN" altLang="en-US" sz="1200" i="1" kern="1200">
                                        <a:solidFill>
                                          <a:schemeClr val="tx1"/>
                                        </a:solidFill>
                                        <a:latin typeface="Cambria Math" panose="02040503050406030204" pitchFamily="18" charset="0"/>
                                        <a:ea typeface="宋体" panose="02010600030101010101" pitchFamily="2" charset="-122"/>
                                        <a:cs typeface="+mn-cs"/>
                                      </a:rPr>
                                      <m:t>𝑒</m:t>
                                    </m:r>
                                  </m:e>
                                  <m:sup>
                                    <m:r>
                                      <a:rPr lang="zh-CN" altLang="en-US" sz="1200" i="1" kern="1200">
                                        <a:solidFill>
                                          <a:schemeClr val="tx1"/>
                                        </a:solidFill>
                                        <a:latin typeface="Cambria Math" panose="02040503050406030204" pitchFamily="18" charset="0"/>
                                        <a:ea typeface="宋体" panose="02010600030101010101" pitchFamily="2" charset="-122"/>
                                        <a:cs typeface="+mn-cs"/>
                                      </a:rPr>
                                      <m:t>𝑖𝑘𝑥</m:t>
                                    </m:r>
                                  </m:sup>
                                </m:sSup>
                                <m:sSub>
                                  <m:sSubPr>
                                    <m:ctrlPr>
                                      <a:rPr lang="zh-CN" altLang="en-US" sz="1200" i="1" kern="1200">
                                        <a:solidFill>
                                          <a:schemeClr val="tx1"/>
                                        </a:solidFill>
                                        <a:latin typeface="Cambria Math" panose="02040503050406030204" pitchFamily="18" charset="0"/>
                                        <a:ea typeface="宋体" panose="02010600030101010101" pitchFamily="2" charset="-122"/>
                                        <a:cs typeface="+mn-cs"/>
                                      </a:rPr>
                                    </m:ctrlPr>
                                  </m:sSubPr>
                                  <m:e>
                                    <m:r>
                                      <a:rPr lang="zh-CN" altLang="en-US" sz="1200" i="1" kern="1200">
                                        <a:solidFill>
                                          <a:schemeClr val="tx1"/>
                                        </a:solidFill>
                                        <a:latin typeface="Cambria Math" panose="02040503050406030204" pitchFamily="18" charset="0"/>
                                        <a:ea typeface="宋体" panose="02010600030101010101" pitchFamily="2" charset="-122"/>
                                        <a:cs typeface="+mn-cs"/>
                                      </a:rPr>
                                      <m:t>𝑢</m:t>
                                    </m:r>
                                  </m:e>
                                  <m:sub>
                                    <m:r>
                                      <a:rPr lang="zh-CN" altLang="en-US" sz="1200" i="1" kern="1200">
                                        <a:solidFill>
                                          <a:schemeClr val="tx1"/>
                                        </a:solidFill>
                                        <a:latin typeface="Cambria Math" panose="02040503050406030204" pitchFamily="18" charset="0"/>
                                        <a:ea typeface="宋体" panose="02010600030101010101" pitchFamily="2" charset="-122"/>
                                        <a:cs typeface="+mn-cs"/>
                                      </a:rPr>
                                      <m:t>𝑘</m:t>
                                    </m:r>
                                  </m:sub>
                                </m:sSub>
                                <m:r>
                                  <a:rPr lang="zh-CN" altLang="en-US" sz="1200" i="0" kern="1200">
                                    <a:solidFill>
                                      <a:schemeClr val="tx1"/>
                                    </a:solidFill>
                                    <a:latin typeface="Cambria Math" panose="02040503050406030204" pitchFamily="18" charset="0"/>
                                    <a:ea typeface="宋体" panose="02010600030101010101" pitchFamily="2" charset="-122"/>
                                    <a:cs typeface="+mn-cs"/>
                                  </a:rPr>
                                  <m:t>(</m:t>
                                </m:r>
                                <m:r>
                                  <a:rPr lang="zh-CN" altLang="en-US" sz="1200" i="1" kern="1200">
                                    <a:solidFill>
                                      <a:schemeClr val="tx1"/>
                                    </a:solidFill>
                                    <a:latin typeface="Cambria Math" panose="02040503050406030204" pitchFamily="18" charset="0"/>
                                    <a:ea typeface="宋体" panose="02010600030101010101" pitchFamily="2" charset="-122"/>
                                    <a:cs typeface="+mn-cs"/>
                                  </a:rPr>
                                  <m:t>𝑥</m:t>
                                </m:r>
                              </m:e>
                            </m:d>
                          </m:e>
                        </m:mr>
                      </m:m>
                    </m:oMath>
                  </m:oMathPara>
                </a14:m>
                <a:endParaRPr lang="zh-CN" altLang="en-US" dirty="0"/>
              </a:p>
            </p:txBody>
          </p:sp>
        </mc:Choice>
        <mc:Fallback xmlns="">
          <p:sp>
            <p:nvSpPr>
              <p:cNvPr id="3" name="备注占位符 2"/>
              <p:cNvSpPr>
                <a:spLocks noGrp="1"/>
              </p:cNvSpPr>
              <p:nvPr>
                <p:ph type="body" idx="1"/>
              </p:nvPr>
            </p:nvSpPr>
            <p:spPr/>
            <p:txBody>
              <a:bodyPr/>
              <a:lstStyle/>
              <a:p>
                <a:r>
                  <a:rPr lang="zh-CN" altLang="en-US" sz="1200" i="0" kern="1200">
                    <a:solidFill>
                      <a:schemeClr val="tx1"/>
                    </a:solidFill>
                    <a:latin typeface="Arial" panose="020B0604020202020204" pitchFamily="34" charset="0"/>
                    <a:ea typeface="宋体" panose="02010600030101010101" pitchFamily="2" charset="-122"/>
                    <a:cs typeface="+mn-cs"/>
                  </a:rPr>
                  <a:t>■(𝜓_𝑘=𝜓_𝑘^0+𝜓_𝑘^((1) )=1/√𝐿 𝑒^𝑖𝑘𝑥+∑129_𝑛▒〖′𝑉_𝑛/(ℏ^2/2𝑚 [𝑘^2−(𝑘+𝑛/𝑎 2𝜋)^2 ] )⋅1/√𝐿 𝑒^(𝑖(𝑘+2𝜋 𝑛/𝑎)𝑥) 〗@■(&amp;&amp;&amp;&amp;)=1/√𝐿 𝑒^𝑖𝑘𝑥 {1+∑129_𝑛▒〖′𝑉_𝑛/(ℏ^2/2𝑚 [𝑘^2−(𝑘+2𝜋𝑛/𝑎)^2 ] )⋅𝑒𝑥𝑝[𝑖 2𝜋/𝑎 𝑛𝑥] 〗}@├ ■(&amp;&amp;&amp;&amp;)=1/√𝐿 𝑒^𝑖𝑘𝑥 𝑢_𝑘 (𝑥) )</a:t>
                </a:r>
                <a:endParaRPr lang="zh-CN" altLang="en-US" dirty="0"/>
              </a:p>
            </p:txBody>
          </p:sp>
        </mc:Fallback>
      </mc:AlternateContent>
      <p:sp>
        <p:nvSpPr>
          <p:cNvPr id="4" name="灯片编号占位符 3"/>
          <p:cNvSpPr>
            <a:spLocks noGrp="1"/>
          </p:cNvSpPr>
          <p:nvPr>
            <p:ph type="sldNum" sz="quarter" idx="5"/>
          </p:nvPr>
        </p:nvSpPr>
        <p:spPr/>
        <p:txBody>
          <a:bodyPr/>
          <a:lstStyle/>
          <a:p>
            <a:fld id="{8AAA2DB7-8973-4964-8E83-0FC396AC9B6B}" type="slidenum">
              <a:rPr lang="en-US" altLang="zh-CN" smtClean="0"/>
              <a:t>73</a:t>
            </a:fld>
            <a:endParaRPr lang="en-US" altLang="zh-CN"/>
          </a:p>
        </p:txBody>
      </p:sp>
    </p:spTree>
    <p:extLst>
      <p:ext uri="{BB962C8B-B14F-4D97-AF65-F5344CB8AC3E}">
        <p14:creationId xmlns:p14="http://schemas.microsoft.com/office/powerpoint/2010/main" val="390270720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zh-CN" sz="1200" kern="1200" dirty="0">
                    <a:solidFill>
                      <a:schemeClr val="tx1"/>
                    </a:solidFill>
                    <a:effectLst/>
                    <a:latin typeface="Arial" panose="020B0604020202020204" pitchFamily="34" charset="0"/>
                    <a:ea typeface="宋体" panose="02010600030101010101" pitchFamily="2" charset="-122"/>
                    <a:cs typeface="+mn-cs"/>
                  </a:rPr>
                  <a:t>很明显，对于式中大括号内的指数函数，当</a:t>
                </a:r>
                <a14:m>
                  <m:oMath xmlns:m="http://schemas.openxmlformats.org/officeDocument/2006/math">
                    <m:r>
                      <a:rPr lang="zh-CN" altLang="en-US" sz="1200" i="1" kern="1200" smtClean="0">
                        <a:solidFill>
                          <a:schemeClr val="tx1"/>
                        </a:solidFill>
                        <a:latin typeface="Cambria Math" panose="02040503050406030204" pitchFamily="18" charset="0"/>
                        <a:ea typeface="宋体" panose="02010600030101010101" pitchFamily="2" charset="-122"/>
                        <a:cs typeface="+mn-cs"/>
                      </a:rPr>
                      <m:t>𝑥</m:t>
                    </m:r>
                  </m:oMath>
                </a14:m>
                <a:r>
                  <a:rPr lang="en-US" altLang="zh-CN" sz="1200" kern="1200" dirty="0">
                    <a:solidFill>
                      <a:schemeClr val="tx1"/>
                    </a:solidFill>
                    <a:effectLst/>
                    <a:latin typeface="Arial" panose="020B0604020202020204" pitchFamily="34" charset="0"/>
                    <a:ea typeface="宋体" panose="02010600030101010101" pitchFamily="2" charset="-122"/>
                    <a:cs typeface="+mn-cs"/>
                  </a:rPr>
                  <a:t> </a:t>
                </a:r>
                <a:r>
                  <a:rPr lang="zh-CN" altLang="zh-CN" sz="1200" kern="1200" dirty="0">
                    <a:solidFill>
                      <a:schemeClr val="tx1"/>
                    </a:solidFill>
                    <a:effectLst/>
                    <a:latin typeface="Arial" panose="020B0604020202020204" pitchFamily="34" charset="0"/>
                    <a:ea typeface="宋体" panose="02010600030101010101" pitchFamily="2" charset="-122"/>
                    <a:cs typeface="+mn-cs"/>
                  </a:rPr>
                  <a:t>的改变量是晶格常数</a:t>
                </a:r>
                <a14:m>
                  <m:oMath xmlns:m="http://schemas.openxmlformats.org/officeDocument/2006/math">
                    <m:r>
                      <a:rPr lang="en-US" altLang="zh-CN" sz="1200" b="0" i="1" kern="1200" smtClean="0">
                        <a:solidFill>
                          <a:schemeClr val="tx1"/>
                        </a:solidFill>
                        <a:latin typeface="Cambria Math" panose="02040503050406030204" pitchFamily="18" charset="0"/>
                        <a:ea typeface="宋体" panose="02010600030101010101" pitchFamily="2" charset="-122"/>
                        <a:cs typeface="+mn-cs"/>
                      </a:rPr>
                      <m:t>𝑎</m:t>
                    </m:r>
                  </m:oMath>
                </a14:m>
                <a:r>
                  <a:rPr lang="en-US" altLang="zh-CN" sz="1200" kern="1200" dirty="0">
                    <a:solidFill>
                      <a:schemeClr val="tx1"/>
                    </a:solidFill>
                    <a:effectLst/>
                    <a:latin typeface="Arial" panose="020B0604020202020204" pitchFamily="34" charset="0"/>
                    <a:ea typeface="宋体" panose="02010600030101010101" pitchFamily="2" charset="-122"/>
                    <a:cs typeface="+mn-cs"/>
                  </a:rPr>
                  <a:t> </a:t>
                </a:r>
                <a:r>
                  <a:rPr lang="zh-CN" altLang="zh-CN" sz="1200" kern="1200" dirty="0">
                    <a:solidFill>
                      <a:schemeClr val="tx1"/>
                    </a:solidFill>
                    <a:effectLst/>
                    <a:latin typeface="Arial" panose="020B0604020202020204" pitchFamily="34" charset="0"/>
                    <a:ea typeface="宋体" panose="02010600030101010101" pitchFamily="2" charset="-122"/>
                    <a:cs typeface="+mn-cs"/>
                  </a:rPr>
                  <a:t>的整数倍时，数值不变，说明大括号内的函数是晶格的周期函数。于是周期势场中的电子波函数等于自由电子波函数乘上晶格周期函数，即为调幅平面波，具有布洛赫函数的形式。</a:t>
                </a:r>
                <a:endParaRPr lang="zh-CN" altLang="en-US" dirty="0"/>
              </a:p>
            </p:txBody>
          </p:sp>
        </mc:Choice>
        <mc:Fallback xmlns="">
          <p:sp>
            <p:nvSpPr>
              <p:cNvPr id="3" name="备注占位符 2"/>
              <p:cNvSpPr>
                <a:spLocks noGrp="1"/>
              </p:cNvSpPr>
              <p:nvPr>
                <p:ph type="body" idx="1"/>
              </p:nvPr>
            </p:nvSpPr>
            <p:spPr/>
            <p:txBody>
              <a:bodyPr/>
              <a:lstStyle/>
              <a:p>
                <a:r>
                  <a:rPr lang="zh-CN" altLang="zh-CN" sz="1200" kern="1200" dirty="0">
                    <a:solidFill>
                      <a:schemeClr val="tx1"/>
                    </a:solidFill>
                    <a:effectLst/>
                    <a:latin typeface="Arial" panose="020B0604020202020204" pitchFamily="34" charset="0"/>
                    <a:ea typeface="宋体" panose="02010600030101010101" pitchFamily="2" charset="-122"/>
                    <a:cs typeface="+mn-cs"/>
                  </a:rPr>
                  <a:t>很明显，对于式中大括号内的指数函数，当</a:t>
                </a:r>
                <a:r>
                  <a:rPr lang="zh-CN" altLang="en-US" sz="1200" i="0" kern="1200">
                    <a:solidFill>
                      <a:schemeClr val="tx1"/>
                    </a:solidFill>
                    <a:latin typeface="Arial" panose="020B0604020202020204" pitchFamily="34" charset="0"/>
                    <a:ea typeface="宋体" panose="02010600030101010101" pitchFamily="2" charset="-122"/>
                    <a:cs typeface="+mn-cs"/>
                  </a:rPr>
                  <a:t>𝑥</a:t>
                </a:r>
                <a:r>
                  <a:rPr lang="en-US" altLang="zh-CN" sz="1200" kern="1200" dirty="0">
                    <a:solidFill>
                      <a:schemeClr val="tx1"/>
                    </a:solidFill>
                    <a:effectLst/>
                    <a:latin typeface="Arial" panose="020B0604020202020204" pitchFamily="34" charset="0"/>
                    <a:ea typeface="宋体" panose="02010600030101010101" pitchFamily="2" charset="-122"/>
                    <a:cs typeface="+mn-cs"/>
                  </a:rPr>
                  <a:t> </a:t>
                </a:r>
                <a:r>
                  <a:rPr lang="zh-CN" altLang="zh-CN" sz="1200" kern="1200" dirty="0">
                    <a:solidFill>
                      <a:schemeClr val="tx1"/>
                    </a:solidFill>
                    <a:effectLst/>
                    <a:latin typeface="Arial" panose="020B0604020202020204" pitchFamily="34" charset="0"/>
                    <a:ea typeface="宋体" panose="02010600030101010101" pitchFamily="2" charset="-122"/>
                    <a:cs typeface="+mn-cs"/>
                  </a:rPr>
                  <a:t>的改变量是晶格常数</a:t>
                </a:r>
                <a:r>
                  <a:rPr lang="en-US" altLang="zh-CN" sz="1200" b="0" i="0" kern="1200">
                    <a:solidFill>
                      <a:schemeClr val="tx1"/>
                    </a:solidFill>
                    <a:latin typeface="Cambria Math" panose="02040503050406030204" pitchFamily="18" charset="0"/>
                    <a:ea typeface="宋体" panose="02010600030101010101" pitchFamily="2" charset="-122"/>
                    <a:cs typeface="+mn-cs"/>
                  </a:rPr>
                  <a:t>𝑎</a:t>
                </a:r>
                <a:r>
                  <a:rPr lang="en-US" altLang="zh-CN" sz="1200" kern="1200" dirty="0">
                    <a:solidFill>
                      <a:schemeClr val="tx1"/>
                    </a:solidFill>
                    <a:effectLst/>
                    <a:latin typeface="Arial" panose="020B0604020202020204" pitchFamily="34" charset="0"/>
                    <a:ea typeface="宋体" panose="02010600030101010101" pitchFamily="2" charset="-122"/>
                    <a:cs typeface="+mn-cs"/>
                  </a:rPr>
                  <a:t> </a:t>
                </a:r>
                <a:r>
                  <a:rPr lang="zh-CN" altLang="zh-CN" sz="1200" kern="1200" dirty="0">
                    <a:solidFill>
                      <a:schemeClr val="tx1"/>
                    </a:solidFill>
                    <a:effectLst/>
                    <a:latin typeface="Arial" panose="020B0604020202020204" pitchFamily="34" charset="0"/>
                    <a:ea typeface="宋体" panose="02010600030101010101" pitchFamily="2" charset="-122"/>
                    <a:cs typeface="+mn-cs"/>
                  </a:rPr>
                  <a:t>的整数倍时，数值不变，说明大括号内的函数是晶格的周期函数。于是周期势场中的电子波函数等于自由电子波函数乘上晶格周期函数，即为调幅平面波，具有布洛赫函数的形式。</a:t>
                </a:r>
                <a:endParaRPr lang="zh-CN" altLang="en-US" dirty="0"/>
              </a:p>
            </p:txBody>
          </p:sp>
        </mc:Fallback>
      </mc:AlternateContent>
      <p:sp>
        <p:nvSpPr>
          <p:cNvPr id="4" name="灯片编号占位符 3"/>
          <p:cNvSpPr>
            <a:spLocks noGrp="1"/>
          </p:cNvSpPr>
          <p:nvPr>
            <p:ph type="sldNum" sz="quarter" idx="5"/>
          </p:nvPr>
        </p:nvSpPr>
        <p:spPr/>
        <p:txBody>
          <a:bodyPr/>
          <a:lstStyle/>
          <a:p>
            <a:fld id="{8AAA2DB7-8973-4964-8E83-0FC396AC9B6B}" type="slidenum">
              <a:rPr lang="en-US" altLang="zh-CN" smtClean="0"/>
              <a:t>74</a:t>
            </a:fld>
            <a:endParaRPr lang="en-US" altLang="zh-CN"/>
          </a:p>
        </p:txBody>
      </p:sp>
    </p:spTree>
    <p:extLst>
      <p:ext uri="{BB962C8B-B14F-4D97-AF65-F5344CB8AC3E}">
        <p14:creationId xmlns:p14="http://schemas.microsoft.com/office/powerpoint/2010/main" val="157694372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200" kern="1200" dirty="0">
                    <a:solidFill>
                      <a:schemeClr val="tx1"/>
                    </a:solidFill>
                    <a:effectLst/>
                    <a:latin typeface="Arial" panose="020B0604020202020204" pitchFamily="34" charset="0"/>
                    <a:ea typeface="宋体" panose="02010600030101010101" pitchFamily="2" charset="-122"/>
                    <a:cs typeface="+mn-cs"/>
                  </a:rPr>
                  <a:t>周期势场中的电子波函数是由波矢为</a:t>
                </a:r>
                <a14:m>
                  <m:oMath xmlns:m="http://schemas.openxmlformats.org/officeDocument/2006/math">
                    <m:r>
                      <a:rPr lang="en-US" altLang="zh-CN" sz="1200" b="0" i="1" kern="1200" smtClean="0">
                        <a:solidFill>
                          <a:schemeClr val="tx1"/>
                        </a:solidFill>
                        <a:latin typeface="Cambria Math" panose="02040503050406030204" pitchFamily="18" charset="0"/>
                        <a:ea typeface="宋体" panose="02010600030101010101" pitchFamily="2" charset="-122"/>
                        <a:cs typeface="+mn-cs"/>
                      </a:rPr>
                      <m:t>𝑘</m:t>
                    </m:r>
                  </m:oMath>
                </a14:m>
                <a:r>
                  <a:rPr lang="en-US" altLang="zh-CN" sz="1200" i="1" kern="1200" dirty="0">
                    <a:solidFill>
                      <a:schemeClr val="tx1"/>
                    </a:solidFill>
                    <a:effectLst/>
                    <a:latin typeface="Arial" panose="020B0604020202020204" pitchFamily="34" charset="0"/>
                    <a:ea typeface="宋体" panose="02010600030101010101" pitchFamily="2" charset="-122"/>
                    <a:cs typeface="+mn-cs"/>
                  </a:rPr>
                  <a:t> </a:t>
                </a:r>
                <a:r>
                  <a:rPr lang="zh-CN" altLang="zh-CN" sz="1200" kern="1200" dirty="0">
                    <a:solidFill>
                      <a:schemeClr val="tx1"/>
                    </a:solidFill>
                    <a:effectLst/>
                    <a:latin typeface="Arial" panose="020B0604020202020204" pitchFamily="34" charset="0"/>
                    <a:ea typeface="宋体" panose="02010600030101010101" pitchFamily="2" charset="-122"/>
                    <a:cs typeface="+mn-cs"/>
                  </a:rPr>
                  <a:t>的前进平面波和被周期势场散射的各散射波的叠加形成的。</a:t>
                </a:r>
                <a:endParaRPr lang="zh-CN" altLang="en-US" dirty="0"/>
              </a:p>
            </p:txBody>
          </p:sp>
        </mc:Choice>
        <mc:Fallback xmlns="">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200" kern="1200" dirty="0">
                    <a:solidFill>
                      <a:schemeClr val="tx1"/>
                    </a:solidFill>
                    <a:effectLst/>
                    <a:latin typeface="Arial" panose="020B0604020202020204" pitchFamily="34" charset="0"/>
                    <a:ea typeface="宋体" panose="02010600030101010101" pitchFamily="2" charset="-122"/>
                    <a:cs typeface="+mn-cs"/>
                  </a:rPr>
                  <a:t>周期势场中的电子波函数是由波矢为</a:t>
                </a:r>
                <a:r>
                  <a:rPr lang="en-US" altLang="zh-CN" sz="1200" b="0" i="0" kern="1200">
                    <a:solidFill>
                      <a:schemeClr val="tx1"/>
                    </a:solidFill>
                    <a:latin typeface="Cambria Math" panose="02040503050406030204" pitchFamily="18" charset="0"/>
                    <a:ea typeface="宋体" panose="02010600030101010101" pitchFamily="2" charset="-122"/>
                    <a:cs typeface="+mn-cs"/>
                  </a:rPr>
                  <a:t>𝑘</a:t>
                </a:r>
                <a:r>
                  <a:rPr lang="en-US" altLang="zh-CN" sz="1200" i="1" kern="1200" dirty="0">
                    <a:solidFill>
                      <a:schemeClr val="tx1"/>
                    </a:solidFill>
                    <a:effectLst/>
                    <a:latin typeface="Arial" panose="020B0604020202020204" pitchFamily="34" charset="0"/>
                    <a:ea typeface="宋体" panose="02010600030101010101" pitchFamily="2" charset="-122"/>
                    <a:cs typeface="+mn-cs"/>
                  </a:rPr>
                  <a:t> </a:t>
                </a:r>
                <a:r>
                  <a:rPr lang="zh-CN" altLang="zh-CN" sz="1200" kern="1200" dirty="0">
                    <a:solidFill>
                      <a:schemeClr val="tx1"/>
                    </a:solidFill>
                    <a:effectLst/>
                    <a:latin typeface="Arial" panose="020B0604020202020204" pitchFamily="34" charset="0"/>
                    <a:ea typeface="宋体" panose="02010600030101010101" pitchFamily="2" charset="-122"/>
                    <a:cs typeface="+mn-cs"/>
                  </a:rPr>
                  <a:t>的前进平面波和被周期势场散射的各散射波的叠加形成的。</a:t>
                </a:r>
                <a:endParaRPr lang="zh-CN" altLang="en-US" dirty="0"/>
              </a:p>
            </p:txBody>
          </p:sp>
        </mc:Fallback>
      </mc:AlternateContent>
      <p:sp>
        <p:nvSpPr>
          <p:cNvPr id="4" name="灯片编号占位符 3"/>
          <p:cNvSpPr>
            <a:spLocks noGrp="1"/>
          </p:cNvSpPr>
          <p:nvPr>
            <p:ph type="sldNum" sz="quarter" idx="5"/>
          </p:nvPr>
        </p:nvSpPr>
        <p:spPr/>
        <p:txBody>
          <a:bodyPr/>
          <a:lstStyle/>
          <a:p>
            <a:fld id="{8AAA2DB7-8973-4964-8E83-0FC396AC9B6B}" type="slidenum">
              <a:rPr lang="en-US" altLang="zh-CN" smtClean="0"/>
              <a:t>75</a:t>
            </a:fld>
            <a:endParaRPr lang="en-US" altLang="zh-CN"/>
          </a:p>
        </p:txBody>
      </p:sp>
    </p:spTree>
    <p:extLst>
      <p:ext uri="{BB962C8B-B14F-4D97-AF65-F5344CB8AC3E}">
        <p14:creationId xmlns:p14="http://schemas.microsoft.com/office/powerpoint/2010/main" val="113431505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200" kern="1200" dirty="0">
                <a:solidFill>
                  <a:schemeClr val="tx1"/>
                </a:solidFill>
                <a:effectLst/>
                <a:latin typeface="Arial" panose="020B0604020202020204" pitchFamily="34" charset="0"/>
                <a:ea typeface="宋体" panose="02010600030101010101" pitchFamily="2" charset="-122"/>
                <a:cs typeface="+mn-cs"/>
              </a:rPr>
              <a:t>一般情况下，各原子所产生的散射波的位相之间没有什么关系，彼此抵消，周期势场对前进平面波影响不大。如果忽略这个影响（</a:t>
            </a:r>
            <a:r>
              <a:rPr lang="en-US" altLang="zh-CN" sz="1200" kern="1200" dirty="0">
                <a:solidFill>
                  <a:schemeClr val="tx1"/>
                </a:solidFill>
                <a:effectLst/>
                <a:latin typeface="Arial" panose="020B0604020202020204" pitchFamily="34" charset="0"/>
                <a:ea typeface="宋体" panose="02010600030101010101" pitchFamily="2" charset="-122"/>
                <a:cs typeface="+mn-cs"/>
              </a:rPr>
              <a:t> </a:t>
            </a:r>
            <a:r>
              <a:rPr lang="zh-CN" altLang="zh-CN" sz="1200" kern="1200" dirty="0">
                <a:solidFill>
                  <a:schemeClr val="tx1"/>
                </a:solidFill>
                <a:effectLst/>
                <a:latin typeface="Arial" panose="020B0604020202020204" pitchFamily="34" charset="0"/>
                <a:ea typeface="宋体" panose="02010600030101010101" pitchFamily="2" charset="-122"/>
                <a:cs typeface="+mn-cs"/>
              </a:rPr>
              <a:t>项），</a:t>
            </a:r>
            <a:r>
              <a:rPr lang="zh-CN" altLang="en-US" sz="1200" kern="1200" dirty="0">
                <a:solidFill>
                  <a:schemeClr val="tx1"/>
                </a:solidFill>
                <a:effectLst/>
                <a:latin typeface="Arial" panose="020B0604020202020204" pitchFamily="34" charset="0"/>
                <a:ea typeface="宋体" panose="02010600030101010101" pitchFamily="2" charset="-122"/>
                <a:cs typeface="+mn-cs"/>
              </a:rPr>
              <a:t>波函数</a:t>
            </a:r>
            <a:r>
              <a:rPr lang="zh-CN" altLang="zh-CN" sz="1200" kern="1200" dirty="0">
                <a:solidFill>
                  <a:schemeClr val="tx1"/>
                </a:solidFill>
                <a:effectLst/>
                <a:latin typeface="Arial" panose="020B0604020202020204" pitchFamily="34" charset="0"/>
                <a:ea typeface="宋体" panose="02010600030101010101" pitchFamily="2" charset="-122"/>
                <a:cs typeface="+mn-cs"/>
              </a:rPr>
              <a:t>则是一个自由电子波函数。这正是零次近似的情形。</a:t>
            </a:r>
          </a:p>
          <a:p>
            <a:endParaRPr lang="zh-CN" altLang="en-US" dirty="0"/>
          </a:p>
        </p:txBody>
      </p:sp>
      <p:sp>
        <p:nvSpPr>
          <p:cNvPr id="4" name="灯片编号占位符 3"/>
          <p:cNvSpPr>
            <a:spLocks noGrp="1"/>
          </p:cNvSpPr>
          <p:nvPr>
            <p:ph type="sldNum" sz="quarter" idx="5"/>
          </p:nvPr>
        </p:nvSpPr>
        <p:spPr/>
        <p:txBody>
          <a:bodyPr/>
          <a:lstStyle/>
          <a:p>
            <a:fld id="{8AAA2DB7-8973-4964-8E83-0FC396AC9B6B}" type="slidenum">
              <a:rPr lang="en-US" altLang="zh-CN" smtClean="0"/>
              <a:t>76</a:t>
            </a:fld>
            <a:endParaRPr lang="en-US" altLang="zh-CN"/>
          </a:p>
        </p:txBody>
      </p:sp>
    </p:spTree>
    <p:extLst>
      <p:ext uri="{BB962C8B-B14F-4D97-AF65-F5344CB8AC3E}">
        <p14:creationId xmlns:p14="http://schemas.microsoft.com/office/powerpoint/2010/main" val="97324791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14:m>
                  <m:oMath xmlns:m="http://schemas.openxmlformats.org/officeDocument/2006/math">
                    <m:r>
                      <a:rPr lang="zh-CN" altLang="en-US" sz="1200" i="1" kern="1200" smtClean="0">
                        <a:solidFill>
                          <a:schemeClr val="tx1"/>
                        </a:solidFill>
                        <a:latin typeface="Cambria Math" panose="02040503050406030204" pitchFamily="18" charset="0"/>
                        <a:ea typeface="宋体" panose="02010600030101010101" pitchFamily="2" charset="-122"/>
                        <a:cs typeface="+mn-cs"/>
                      </a:rPr>
                      <m:t>𝑘</m:t>
                    </m:r>
                  </m:oMath>
                </a14:m>
                <a:r>
                  <a:rPr lang="zh-CN" altLang="zh-CN" sz="1200" kern="1200" dirty="0">
                    <a:solidFill>
                      <a:schemeClr val="tx1"/>
                    </a:solidFill>
                    <a:effectLst/>
                    <a:latin typeface="Arial" panose="020B0604020202020204" pitchFamily="34" charset="0"/>
                    <a:ea typeface="宋体" panose="02010600030101010101" pitchFamily="2" charset="-122"/>
                    <a:cs typeface="+mn-cs"/>
                  </a:rPr>
                  <a:t>取值在布里渊区边界</a:t>
                </a:r>
                <a14:m>
                  <m:oMath xmlns:m="http://schemas.openxmlformats.org/officeDocument/2006/math">
                    <m:r>
                      <a:rPr lang="zh-CN" altLang="en-US" sz="1200" i="1" kern="1200" smtClean="0">
                        <a:solidFill>
                          <a:schemeClr val="tx1"/>
                        </a:solidFill>
                        <a:latin typeface="Cambria Math" panose="02040503050406030204" pitchFamily="18" charset="0"/>
                        <a:ea typeface="宋体" panose="02010600030101010101" pitchFamily="2" charset="-122"/>
                        <a:cs typeface="+mn-cs"/>
                      </a:rPr>
                      <m:t>𝑘</m:t>
                    </m:r>
                    <m:r>
                      <a:rPr lang="zh-CN" altLang="en-US" sz="1200" i="0" kern="1200">
                        <a:solidFill>
                          <a:schemeClr val="tx1"/>
                        </a:solidFill>
                        <a:latin typeface="Cambria Math" panose="02040503050406030204" pitchFamily="18" charset="0"/>
                        <a:ea typeface="宋体" panose="02010600030101010101" pitchFamily="2" charset="-122"/>
                        <a:cs typeface="+mn-cs"/>
                      </a:rPr>
                      <m:t>=−</m:t>
                    </m:r>
                    <m:f>
                      <m:fPr>
                        <m:ctrlPr>
                          <a:rPr lang="zh-CN" altLang="en-US" sz="1200" i="1" kern="1200">
                            <a:solidFill>
                              <a:schemeClr val="tx1"/>
                            </a:solidFill>
                            <a:latin typeface="Cambria Math" panose="02040503050406030204" pitchFamily="18" charset="0"/>
                            <a:ea typeface="宋体" panose="02010600030101010101" pitchFamily="2" charset="-122"/>
                            <a:cs typeface="+mn-cs"/>
                          </a:rPr>
                        </m:ctrlPr>
                      </m:fPr>
                      <m:num>
                        <m:r>
                          <a:rPr lang="zh-CN" altLang="en-US" sz="1200" i="1" kern="1200">
                            <a:solidFill>
                              <a:schemeClr val="tx1"/>
                            </a:solidFill>
                            <a:latin typeface="Cambria Math" panose="02040503050406030204" pitchFamily="18" charset="0"/>
                            <a:ea typeface="宋体" panose="02010600030101010101" pitchFamily="2" charset="-122"/>
                            <a:cs typeface="+mn-cs"/>
                          </a:rPr>
                          <m:t>𝑛</m:t>
                        </m:r>
                        <m:r>
                          <a:rPr lang="zh-CN" altLang="en-US" sz="1200" i="1" kern="1200">
                            <a:solidFill>
                              <a:schemeClr val="tx1"/>
                            </a:solidFill>
                            <a:latin typeface="Cambria Math" panose="02040503050406030204" pitchFamily="18" charset="0"/>
                            <a:ea typeface="宋体" panose="02010600030101010101" pitchFamily="2" charset="-122"/>
                            <a:cs typeface="+mn-cs"/>
                          </a:rPr>
                          <m:t>𝜋</m:t>
                        </m:r>
                      </m:num>
                      <m:den>
                        <m:r>
                          <a:rPr lang="zh-CN" altLang="en-US" sz="1200" i="1" kern="1200">
                            <a:solidFill>
                              <a:schemeClr val="tx1"/>
                            </a:solidFill>
                            <a:latin typeface="Cambria Math" panose="02040503050406030204" pitchFamily="18" charset="0"/>
                            <a:ea typeface="宋体" panose="02010600030101010101" pitchFamily="2" charset="-122"/>
                            <a:cs typeface="+mn-cs"/>
                          </a:rPr>
                          <m:t>𝑎</m:t>
                        </m:r>
                      </m:den>
                    </m:f>
                  </m:oMath>
                </a14:m>
                <a:r>
                  <a:rPr lang="en-US" altLang="zh-CN" sz="1200" b="1" kern="1200" dirty="0">
                    <a:solidFill>
                      <a:schemeClr val="tx1"/>
                    </a:solidFill>
                    <a:effectLst/>
                    <a:latin typeface="Arial" panose="020B0604020202020204" pitchFamily="34" charset="0"/>
                    <a:ea typeface="宋体" panose="02010600030101010101" pitchFamily="2" charset="-122"/>
                    <a:cs typeface="+mn-cs"/>
                  </a:rPr>
                  <a:t> </a:t>
                </a:r>
                <a:r>
                  <a:rPr lang="zh-CN" altLang="zh-CN" sz="1200" kern="1200" dirty="0">
                    <a:solidFill>
                      <a:schemeClr val="tx1"/>
                    </a:solidFill>
                    <a:effectLst/>
                    <a:latin typeface="Arial" panose="020B0604020202020204" pitchFamily="34" charset="0"/>
                    <a:ea typeface="宋体" panose="02010600030101010101" pitchFamily="2" charset="-122"/>
                    <a:cs typeface="+mn-cs"/>
                  </a:rPr>
                  <a:t>的时候，有：</a:t>
                </a:r>
                <a:r>
                  <a:rPr lang="zh-CN" altLang="zh-CN" sz="1200" b="1" kern="1200" dirty="0">
                    <a:solidFill>
                      <a:schemeClr val="tx1"/>
                    </a:solidFill>
                    <a:effectLst/>
                    <a:latin typeface="Arial" panose="020B0604020202020204" pitchFamily="34" charset="0"/>
                    <a:ea typeface="宋体" panose="02010600030101010101" pitchFamily="2" charset="-122"/>
                    <a:cs typeface="+mn-cs"/>
                  </a:rPr>
                  <a:t> </a:t>
                </a:r>
                <a:endParaRPr lang="en-US" altLang="zh-CN" sz="1200" b="1" kern="1200" dirty="0">
                  <a:solidFill>
                    <a:schemeClr val="tx1"/>
                  </a:solidFill>
                  <a:effectLst/>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d>
                        <m:dPr>
                          <m:begChr m:val="["/>
                          <m:endChr m:val="]"/>
                          <m:ctrlPr>
                            <a:rPr lang="zh-CN" altLang="en-US" sz="1200" i="1" kern="1200" smtClean="0">
                              <a:solidFill>
                                <a:schemeClr val="tx1"/>
                              </a:solidFill>
                              <a:latin typeface="Cambria Math" panose="02040503050406030204" pitchFamily="18" charset="0"/>
                              <a:ea typeface="宋体" panose="02010600030101010101" pitchFamily="2" charset="-122"/>
                              <a:cs typeface="+mn-cs"/>
                            </a:rPr>
                          </m:ctrlPr>
                        </m:dPr>
                        <m:e>
                          <m:sSup>
                            <m:sSupPr>
                              <m:ctrlPr>
                                <a:rPr lang="zh-CN" altLang="en-US" sz="1200" i="1" kern="1200">
                                  <a:solidFill>
                                    <a:schemeClr val="tx1"/>
                                  </a:solidFill>
                                  <a:latin typeface="Cambria Math" panose="02040503050406030204" pitchFamily="18" charset="0"/>
                                  <a:ea typeface="宋体" panose="02010600030101010101" pitchFamily="2" charset="-122"/>
                                  <a:cs typeface="+mn-cs"/>
                                </a:rPr>
                              </m:ctrlPr>
                            </m:sSupPr>
                            <m:e>
                              <m:r>
                                <a:rPr lang="zh-CN" altLang="en-US" sz="1200" i="1" kern="1200">
                                  <a:solidFill>
                                    <a:schemeClr val="tx1"/>
                                  </a:solidFill>
                                  <a:latin typeface="Cambria Math" panose="02040503050406030204" pitchFamily="18" charset="0"/>
                                  <a:ea typeface="宋体" panose="02010600030101010101" pitchFamily="2" charset="-122"/>
                                  <a:cs typeface="+mn-cs"/>
                                </a:rPr>
                                <m:t>𝑘</m:t>
                              </m:r>
                            </m:e>
                            <m:sup>
                              <m:r>
                                <a:rPr lang="zh-CN" altLang="en-US" sz="1200" i="0" kern="1200">
                                  <a:solidFill>
                                    <a:schemeClr val="tx1"/>
                                  </a:solidFill>
                                  <a:latin typeface="Cambria Math" panose="02040503050406030204" pitchFamily="18" charset="0"/>
                                  <a:ea typeface="宋体" panose="02010600030101010101" pitchFamily="2" charset="-122"/>
                                  <a:cs typeface="+mn-cs"/>
                                </a:rPr>
                                <m:t>2</m:t>
                              </m:r>
                            </m:sup>
                          </m:sSup>
                          <m:r>
                            <a:rPr lang="zh-CN" altLang="en-US" sz="1200" i="0" kern="1200">
                              <a:solidFill>
                                <a:schemeClr val="tx1"/>
                              </a:solidFill>
                              <a:latin typeface="Cambria Math" panose="02040503050406030204" pitchFamily="18" charset="0"/>
                              <a:ea typeface="宋体" panose="02010600030101010101" pitchFamily="2" charset="-122"/>
                              <a:cs typeface="+mn-cs"/>
                            </a:rPr>
                            <m:t>−</m:t>
                          </m:r>
                          <m:sSup>
                            <m:sSupPr>
                              <m:ctrlPr>
                                <a:rPr lang="zh-CN" altLang="en-US" sz="1200" i="1" kern="1200">
                                  <a:solidFill>
                                    <a:schemeClr val="tx1"/>
                                  </a:solidFill>
                                  <a:latin typeface="Cambria Math" panose="02040503050406030204" pitchFamily="18" charset="0"/>
                                  <a:ea typeface="宋体" panose="02010600030101010101" pitchFamily="2" charset="-122"/>
                                  <a:cs typeface="+mn-cs"/>
                                </a:rPr>
                              </m:ctrlPr>
                            </m:sSupPr>
                            <m:e>
                              <m:d>
                                <m:dPr>
                                  <m:ctrlPr>
                                    <a:rPr lang="zh-CN" altLang="en-US" sz="1200" i="1" kern="1200">
                                      <a:solidFill>
                                        <a:schemeClr val="tx1"/>
                                      </a:solidFill>
                                      <a:latin typeface="Cambria Math" panose="02040503050406030204" pitchFamily="18" charset="0"/>
                                      <a:ea typeface="宋体" panose="02010600030101010101" pitchFamily="2" charset="-122"/>
                                      <a:cs typeface="+mn-cs"/>
                                    </a:rPr>
                                  </m:ctrlPr>
                                </m:dPr>
                                <m:e>
                                  <m:r>
                                    <a:rPr lang="zh-CN" altLang="en-US" sz="1200" i="1" kern="1200">
                                      <a:solidFill>
                                        <a:schemeClr val="tx1"/>
                                      </a:solidFill>
                                      <a:latin typeface="Cambria Math" panose="02040503050406030204" pitchFamily="18" charset="0"/>
                                      <a:ea typeface="宋体" panose="02010600030101010101" pitchFamily="2" charset="-122"/>
                                      <a:cs typeface="+mn-cs"/>
                                    </a:rPr>
                                    <m:t>𝑘</m:t>
                                  </m:r>
                                  <m:r>
                                    <a:rPr lang="zh-CN" altLang="en-US" sz="1200" i="0" kern="1200">
                                      <a:solidFill>
                                        <a:schemeClr val="tx1"/>
                                      </a:solidFill>
                                      <a:latin typeface="Cambria Math" panose="02040503050406030204" pitchFamily="18" charset="0"/>
                                      <a:ea typeface="宋体" panose="02010600030101010101" pitchFamily="2" charset="-122"/>
                                      <a:cs typeface="+mn-cs"/>
                                    </a:rPr>
                                    <m:t>+</m:t>
                                  </m:r>
                                  <m:f>
                                    <m:fPr>
                                      <m:ctrlPr>
                                        <a:rPr lang="zh-CN" altLang="en-US" sz="1200" i="1" kern="1200">
                                          <a:solidFill>
                                            <a:schemeClr val="tx1"/>
                                          </a:solidFill>
                                          <a:latin typeface="Cambria Math" panose="02040503050406030204" pitchFamily="18" charset="0"/>
                                          <a:ea typeface="宋体" panose="02010600030101010101" pitchFamily="2" charset="-122"/>
                                          <a:cs typeface="+mn-cs"/>
                                        </a:rPr>
                                      </m:ctrlPr>
                                    </m:fPr>
                                    <m:num>
                                      <m:r>
                                        <a:rPr lang="zh-CN" altLang="en-US" sz="1200" i="0" kern="1200">
                                          <a:solidFill>
                                            <a:schemeClr val="tx1"/>
                                          </a:solidFill>
                                          <a:latin typeface="Cambria Math" panose="02040503050406030204" pitchFamily="18" charset="0"/>
                                          <a:ea typeface="宋体" panose="02010600030101010101" pitchFamily="2" charset="-122"/>
                                          <a:cs typeface="+mn-cs"/>
                                        </a:rPr>
                                        <m:t>2</m:t>
                                      </m:r>
                                      <m:r>
                                        <a:rPr lang="zh-CN" altLang="en-US" sz="1200" i="1" kern="1200">
                                          <a:solidFill>
                                            <a:schemeClr val="tx1"/>
                                          </a:solidFill>
                                          <a:latin typeface="Cambria Math" panose="02040503050406030204" pitchFamily="18" charset="0"/>
                                          <a:ea typeface="宋体" panose="02010600030101010101" pitchFamily="2" charset="-122"/>
                                          <a:cs typeface="+mn-cs"/>
                                        </a:rPr>
                                        <m:t>𝜋</m:t>
                                      </m:r>
                                      <m:r>
                                        <a:rPr lang="zh-CN" altLang="en-US" sz="1200" i="1" kern="1200">
                                          <a:solidFill>
                                            <a:schemeClr val="tx1"/>
                                          </a:solidFill>
                                          <a:latin typeface="Cambria Math" panose="02040503050406030204" pitchFamily="18" charset="0"/>
                                          <a:ea typeface="宋体" panose="02010600030101010101" pitchFamily="2" charset="-122"/>
                                          <a:cs typeface="+mn-cs"/>
                                        </a:rPr>
                                        <m:t>𝑛</m:t>
                                      </m:r>
                                    </m:num>
                                    <m:den>
                                      <m:r>
                                        <a:rPr lang="zh-CN" altLang="en-US" sz="1200" i="1" kern="1200">
                                          <a:solidFill>
                                            <a:schemeClr val="tx1"/>
                                          </a:solidFill>
                                          <a:latin typeface="Cambria Math" panose="02040503050406030204" pitchFamily="18" charset="0"/>
                                          <a:ea typeface="宋体" panose="02010600030101010101" pitchFamily="2" charset="-122"/>
                                          <a:cs typeface="+mn-cs"/>
                                        </a:rPr>
                                        <m:t>𝑎</m:t>
                                      </m:r>
                                    </m:den>
                                  </m:f>
                                </m:e>
                              </m:d>
                            </m:e>
                            <m:sup>
                              <m:r>
                                <a:rPr lang="zh-CN" altLang="en-US" sz="1200" i="0" kern="1200">
                                  <a:solidFill>
                                    <a:schemeClr val="tx1"/>
                                  </a:solidFill>
                                  <a:latin typeface="Cambria Math" panose="02040503050406030204" pitchFamily="18" charset="0"/>
                                  <a:ea typeface="宋体" panose="02010600030101010101" pitchFamily="2" charset="-122"/>
                                  <a:cs typeface="+mn-cs"/>
                                </a:rPr>
                                <m:t>2</m:t>
                              </m:r>
                            </m:sup>
                          </m:sSup>
                        </m:e>
                      </m:d>
                      <m:r>
                        <a:rPr lang="zh-CN" altLang="en-US" sz="1200" i="0" kern="1200">
                          <a:solidFill>
                            <a:schemeClr val="tx1"/>
                          </a:solidFill>
                          <a:latin typeface="Cambria Math" panose="02040503050406030204" pitchFamily="18" charset="0"/>
                          <a:ea typeface="宋体" panose="02010600030101010101" pitchFamily="2" charset="-122"/>
                          <a:cs typeface="+mn-cs"/>
                        </a:rPr>
                        <m:t>=</m:t>
                      </m:r>
                      <m:r>
                        <a:rPr lang="en-US" altLang="zh-CN" sz="1200" b="0" i="0" kern="1200" smtClean="0">
                          <a:solidFill>
                            <a:schemeClr val="tx1"/>
                          </a:solidFill>
                          <a:latin typeface="Cambria Math" panose="02040503050406030204" pitchFamily="18" charset="0"/>
                          <a:ea typeface="宋体" panose="02010600030101010101" pitchFamily="2" charset="-122"/>
                          <a:cs typeface="+mn-cs"/>
                        </a:rPr>
                        <m:t>0</m:t>
                      </m:r>
                    </m:oMath>
                  </m:oMathPara>
                </a14:m>
                <a:endParaRPr lang="en-US" altLang="zh-CN" sz="1200" kern="1200" dirty="0">
                  <a:solidFill>
                    <a:schemeClr val="tx1"/>
                  </a:solidFill>
                  <a:effectLst/>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200" kern="1200" dirty="0">
                    <a:solidFill>
                      <a:schemeClr val="tx1"/>
                    </a:solidFill>
                    <a:effectLst/>
                    <a:latin typeface="Arial" panose="020B0604020202020204" pitchFamily="34" charset="0"/>
                    <a:ea typeface="宋体" panose="02010600030101010101" pitchFamily="2" charset="-122"/>
                    <a:cs typeface="+mn-cs"/>
                  </a:rPr>
                  <a:t>这时，</a:t>
                </a:r>
                <a14:m>
                  <m:oMath xmlns:m="http://schemas.openxmlformats.org/officeDocument/2006/math">
                    <m:r>
                      <a:rPr lang="zh-CN" altLang="en-US" sz="1200" i="1" kern="1200" smtClean="0">
                        <a:solidFill>
                          <a:schemeClr val="tx1"/>
                        </a:solidFill>
                        <a:latin typeface="Cambria Math" panose="02040503050406030204" pitchFamily="18" charset="0"/>
                        <a:ea typeface="宋体" panose="02010600030101010101" pitchFamily="2" charset="-122"/>
                        <a:cs typeface="+mn-cs"/>
                      </a:rPr>
                      <m:t>𝑘</m:t>
                    </m:r>
                    <m:r>
                      <a:rPr lang="zh-CN" altLang="en-US" sz="1200" i="0" kern="1200">
                        <a:solidFill>
                          <a:schemeClr val="tx1"/>
                        </a:solidFill>
                        <a:latin typeface="Cambria Math" panose="02040503050406030204" pitchFamily="18" charset="0"/>
                        <a:ea typeface="宋体" panose="02010600030101010101" pitchFamily="2" charset="-122"/>
                        <a:cs typeface="+mn-cs"/>
                      </a:rPr>
                      <m:t>′=</m:t>
                    </m:r>
                    <m:r>
                      <a:rPr lang="zh-CN" altLang="en-US" sz="1200" i="1" kern="1200">
                        <a:solidFill>
                          <a:schemeClr val="tx1"/>
                        </a:solidFill>
                        <a:latin typeface="Cambria Math" panose="02040503050406030204" pitchFamily="18" charset="0"/>
                        <a:ea typeface="宋体" panose="02010600030101010101" pitchFamily="2" charset="-122"/>
                        <a:cs typeface="+mn-cs"/>
                      </a:rPr>
                      <m:t>𝑘</m:t>
                    </m:r>
                    <m:r>
                      <a:rPr lang="zh-CN" altLang="en-US" sz="1200" i="0" kern="1200">
                        <a:solidFill>
                          <a:schemeClr val="tx1"/>
                        </a:solidFill>
                        <a:latin typeface="Cambria Math" panose="02040503050406030204" pitchFamily="18" charset="0"/>
                        <a:ea typeface="宋体" panose="02010600030101010101" pitchFamily="2" charset="-122"/>
                        <a:cs typeface="+mn-cs"/>
                      </a:rPr>
                      <m:t>+</m:t>
                    </m:r>
                    <m:f>
                      <m:fPr>
                        <m:ctrlPr>
                          <a:rPr lang="zh-CN" altLang="en-US" sz="1200" i="1" kern="1200">
                            <a:solidFill>
                              <a:schemeClr val="tx1"/>
                            </a:solidFill>
                            <a:latin typeface="Cambria Math" panose="02040503050406030204" pitchFamily="18" charset="0"/>
                            <a:ea typeface="宋体" panose="02010600030101010101" pitchFamily="2" charset="-122"/>
                            <a:cs typeface="+mn-cs"/>
                          </a:rPr>
                        </m:ctrlPr>
                      </m:fPr>
                      <m:num>
                        <m:r>
                          <a:rPr lang="zh-CN" altLang="en-US" sz="1200" i="0" kern="1200">
                            <a:solidFill>
                              <a:schemeClr val="tx1"/>
                            </a:solidFill>
                            <a:latin typeface="Cambria Math" panose="02040503050406030204" pitchFamily="18" charset="0"/>
                            <a:ea typeface="宋体" panose="02010600030101010101" pitchFamily="2" charset="-122"/>
                            <a:cs typeface="+mn-cs"/>
                          </a:rPr>
                          <m:t>2</m:t>
                        </m:r>
                        <m:r>
                          <a:rPr lang="zh-CN" altLang="en-US" sz="1200" i="1" kern="1200">
                            <a:solidFill>
                              <a:schemeClr val="tx1"/>
                            </a:solidFill>
                            <a:latin typeface="Cambria Math" panose="02040503050406030204" pitchFamily="18" charset="0"/>
                            <a:ea typeface="宋体" panose="02010600030101010101" pitchFamily="2" charset="-122"/>
                            <a:cs typeface="+mn-cs"/>
                          </a:rPr>
                          <m:t>𝜋</m:t>
                        </m:r>
                        <m:r>
                          <a:rPr lang="zh-CN" altLang="en-US" sz="1200" i="1" kern="1200">
                            <a:solidFill>
                              <a:schemeClr val="tx1"/>
                            </a:solidFill>
                            <a:latin typeface="Cambria Math" panose="02040503050406030204" pitchFamily="18" charset="0"/>
                            <a:ea typeface="宋体" panose="02010600030101010101" pitchFamily="2" charset="-122"/>
                            <a:cs typeface="+mn-cs"/>
                          </a:rPr>
                          <m:t>𝑛</m:t>
                        </m:r>
                      </m:num>
                      <m:den>
                        <m:r>
                          <a:rPr lang="zh-CN" altLang="en-US" sz="1200" i="1" kern="1200">
                            <a:solidFill>
                              <a:schemeClr val="tx1"/>
                            </a:solidFill>
                            <a:latin typeface="Cambria Math" panose="02040503050406030204" pitchFamily="18" charset="0"/>
                            <a:ea typeface="宋体" panose="02010600030101010101" pitchFamily="2" charset="-122"/>
                            <a:cs typeface="+mn-cs"/>
                          </a:rPr>
                          <m:t>𝑎</m:t>
                        </m:r>
                      </m:den>
                    </m:f>
                    <m:r>
                      <a:rPr lang="zh-CN" altLang="en-US" sz="1200" i="0" kern="1200">
                        <a:solidFill>
                          <a:schemeClr val="tx1"/>
                        </a:solidFill>
                        <a:latin typeface="Cambria Math" panose="02040503050406030204" pitchFamily="18" charset="0"/>
                        <a:ea typeface="宋体" panose="02010600030101010101" pitchFamily="2" charset="-122"/>
                        <a:cs typeface="+mn-cs"/>
                      </a:rPr>
                      <m:t>=</m:t>
                    </m:r>
                    <m:f>
                      <m:fPr>
                        <m:ctrlPr>
                          <a:rPr lang="zh-CN" altLang="en-US" sz="1200" i="1" kern="1200">
                            <a:solidFill>
                              <a:schemeClr val="tx1"/>
                            </a:solidFill>
                            <a:latin typeface="Cambria Math" panose="02040503050406030204" pitchFamily="18" charset="0"/>
                            <a:ea typeface="宋体" panose="02010600030101010101" pitchFamily="2" charset="-122"/>
                            <a:cs typeface="+mn-cs"/>
                          </a:rPr>
                        </m:ctrlPr>
                      </m:fPr>
                      <m:num>
                        <m:r>
                          <a:rPr lang="zh-CN" altLang="en-US" sz="1200" i="1" kern="1200">
                            <a:solidFill>
                              <a:schemeClr val="tx1"/>
                            </a:solidFill>
                            <a:latin typeface="Cambria Math" panose="02040503050406030204" pitchFamily="18" charset="0"/>
                            <a:ea typeface="宋体" panose="02010600030101010101" pitchFamily="2" charset="-122"/>
                            <a:cs typeface="+mn-cs"/>
                          </a:rPr>
                          <m:t>𝜋</m:t>
                        </m:r>
                        <m:r>
                          <a:rPr lang="zh-CN" altLang="en-US" sz="1200" i="1" kern="1200">
                            <a:solidFill>
                              <a:schemeClr val="tx1"/>
                            </a:solidFill>
                            <a:latin typeface="Cambria Math" panose="02040503050406030204" pitchFamily="18" charset="0"/>
                            <a:ea typeface="宋体" panose="02010600030101010101" pitchFamily="2" charset="-122"/>
                            <a:cs typeface="+mn-cs"/>
                          </a:rPr>
                          <m:t>𝑛</m:t>
                        </m:r>
                      </m:num>
                      <m:den>
                        <m:r>
                          <a:rPr lang="zh-CN" altLang="en-US" sz="1200" i="1" kern="1200">
                            <a:solidFill>
                              <a:schemeClr val="tx1"/>
                            </a:solidFill>
                            <a:latin typeface="Cambria Math" panose="02040503050406030204" pitchFamily="18" charset="0"/>
                            <a:ea typeface="宋体" panose="02010600030101010101" pitchFamily="2" charset="-122"/>
                            <a:cs typeface="+mn-cs"/>
                          </a:rPr>
                          <m:t>𝑎</m:t>
                        </m:r>
                      </m:den>
                    </m:f>
                  </m:oMath>
                </a14:m>
                <a:r>
                  <a:rPr lang="en-US" altLang="zh-CN" sz="1200" kern="1200" dirty="0">
                    <a:solidFill>
                      <a:schemeClr val="tx1"/>
                    </a:solidFill>
                    <a:effectLst/>
                    <a:latin typeface="Arial" panose="020B0604020202020204" pitchFamily="34" charset="0"/>
                    <a:ea typeface="宋体" panose="02010600030101010101" pitchFamily="2" charset="-122"/>
                    <a:cs typeface="+mn-cs"/>
                  </a:rPr>
                  <a:t> </a:t>
                </a:r>
                <a:r>
                  <a:rPr lang="zh-CN" altLang="zh-CN" sz="1200" kern="1200" dirty="0">
                    <a:solidFill>
                      <a:schemeClr val="tx1"/>
                    </a:solidFill>
                    <a:effectLst/>
                    <a:latin typeface="Arial" panose="020B0604020202020204" pitchFamily="34" charset="0"/>
                    <a:ea typeface="宋体" panose="02010600030101010101" pitchFamily="2" charset="-122"/>
                    <a:cs typeface="+mn-cs"/>
                  </a:rPr>
                  <a:t>。而作为电子的波函数，有</a:t>
                </a:r>
                <a14:m>
                  <m:oMath xmlns:m="http://schemas.openxmlformats.org/officeDocument/2006/math">
                    <m:r>
                      <a:rPr lang="zh-CN" altLang="en-US" sz="1200" i="1" kern="1200" smtClean="0">
                        <a:solidFill>
                          <a:schemeClr val="tx1"/>
                        </a:solidFill>
                        <a:latin typeface="Cambria Math" panose="02040503050406030204" pitchFamily="18" charset="0"/>
                        <a:ea typeface="宋体" panose="02010600030101010101" pitchFamily="2" charset="-122"/>
                        <a:cs typeface="+mn-cs"/>
                      </a:rPr>
                      <m:t>𝑘</m:t>
                    </m:r>
                    <m:r>
                      <a:rPr lang="zh-CN" altLang="en-US" sz="1200" i="0" kern="1200">
                        <a:solidFill>
                          <a:schemeClr val="tx1"/>
                        </a:solidFill>
                        <a:latin typeface="Cambria Math" panose="02040503050406030204" pitchFamily="18" charset="0"/>
                        <a:ea typeface="宋体" panose="02010600030101010101" pitchFamily="2" charset="-122"/>
                        <a:cs typeface="+mn-cs"/>
                      </a:rPr>
                      <m:t>′=</m:t>
                    </m:r>
                    <m:f>
                      <m:fPr>
                        <m:ctrlPr>
                          <a:rPr lang="zh-CN" altLang="en-US" sz="1200" i="1" kern="1200">
                            <a:solidFill>
                              <a:schemeClr val="tx1"/>
                            </a:solidFill>
                            <a:latin typeface="Cambria Math" panose="02040503050406030204" pitchFamily="18" charset="0"/>
                            <a:ea typeface="宋体" panose="02010600030101010101" pitchFamily="2" charset="-122"/>
                            <a:cs typeface="+mn-cs"/>
                          </a:rPr>
                        </m:ctrlPr>
                      </m:fPr>
                      <m:num>
                        <m:r>
                          <a:rPr lang="zh-CN" altLang="en-US" sz="1200" i="0" kern="1200">
                            <a:solidFill>
                              <a:schemeClr val="tx1"/>
                            </a:solidFill>
                            <a:latin typeface="Cambria Math" panose="02040503050406030204" pitchFamily="18" charset="0"/>
                            <a:ea typeface="宋体" panose="02010600030101010101" pitchFamily="2" charset="-122"/>
                            <a:cs typeface="+mn-cs"/>
                          </a:rPr>
                          <m:t>2</m:t>
                        </m:r>
                        <m:r>
                          <a:rPr lang="zh-CN" altLang="en-US" sz="1200" i="1" kern="1200">
                            <a:solidFill>
                              <a:schemeClr val="tx1"/>
                            </a:solidFill>
                            <a:latin typeface="Cambria Math" panose="02040503050406030204" pitchFamily="18" charset="0"/>
                            <a:ea typeface="宋体" panose="02010600030101010101" pitchFamily="2" charset="-122"/>
                            <a:cs typeface="+mn-cs"/>
                          </a:rPr>
                          <m:t>𝜋</m:t>
                        </m:r>
                      </m:num>
                      <m:den>
                        <m:r>
                          <a:rPr lang="zh-CN" altLang="en-US" sz="1200" i="1" kern="1200">
                            <a:solidFill>
                              <a:schemeClr val="tx1"/>
                            </a:solidFill>
                            <a:latin typeface="Cambria Math" panose="02040503050406030204" pitchFamily="18" charset="0"/>
                            <a:ea typeface="宋体" panose="02010600030101010101" pitchFamily="2" charset="-122"/>
                            <a:cs typeface="+mn-cs"/>
                          </a:rPr>
                          <m:t>𝜆</m:t>
                        </m:r>
                      </m:den>
                    </m:f>
                  </m:oMath>
                </a14:m>
                <a:r>
                  <a:rPr lang="en-US" altLang="zh-CN" sz="1200" kern="1200" dirty="0">
                    <a:solidFill>
                      <a:schemeClr val="tx1"/>
                    </a:solidFill>
                    <a:effectLst/>
                    <a:latin typeface="Arial" panose="020B0604020202020204" pitchFamily="34" charset="0"/>
                    <a:ea typeface="宋体" panose="02010600030101010101" pitchFamily="2" charset="-122"/>
                    <a:cs typeface="+mn-cs"/>
                  </a:rPr>
                  <a:t> </a:t>
                </a:r>
                <a:r>
                  <a:rPr lang="zh-CN" altLang="zh-CN" sz="1200" kern="1200" dirty="0">
                    <a:solidFill>
                      <a:schemeClr val="tx1"/>
                    </a:solidFill>
                    <a:effectLst/>
                    <a:latin typeface="Arial" panose="020B0604020202020204" pitchFamily="34" charset="0"/>
                    <a:ea typeface="宋体" panose="02010600030101010101" pitchFamily="2" charset="-122"/>
                    <a:cs typeface="+mn-cs"/>
                  </a:rPr>
                  <a:t>，即此时正好满足</a:t>
                </a:r>
                <a:r>
                  <a:rPr lang="en-US" altLang="zh-CN" sz="1200" kern="1200" dirty="0">
                    <a:solidFill>
                      <a:schemeClr val="tx1"/>
                    </a:solidFill>
                    <a:effectLst/>
                    <a:latin typeface="Arial" panose="020B0604020202020204" pitchFamily="34" charset="0"/>
                    <a:ea typeface="宋体" panose="02010600030101010101" pitchFamily="2" charset="-122"/>
                    <a:cs typeface="+mn-cs"/>
                  </a:rPr>
                  <a:t> </a:t>
                </a:r>
                <a14:m>
                  <m:oMath xmlns:m="http://schemas.openxmlformats.org/officeDocument/2006/math">
                    <m:r>
                      <a:rPr lang="zh-CN" altLang="en-US" sz="1200" kern="1200" smtClean="0">
                        <a:solidFill>
                          <a:schemeClr val="tx1"/>
                        </a:solidFill>
                        <a:latin typeface="Cambria Math" panose="02040503050406030204" pitchFamily="18" charset="0"/>
                        <a:ea typeface="宋体" panose="02010600030101010101" pitchFamily="2" charset="-122"/>
                        <a:cs typeface="+mn-cs"/>
                      </a:rPr>
                      <m:t>2</m:t>
                    </m:r>
                    <m:r>
                      <a:rPr lang="zh-CN" altLang="en-US" sz="1200" i="1" kern="1200">
                        <a:solidFill>
                          <a:schemeClr val="tx1"/>
                        </a:solidFill>
                        <a:latin typeface="Cambria Math" panose="02040503050406030204" pitchFamily="18" charset="0"/>
                        <a:ea typeface="宋体" panose="02010600030101010101" pitchFamily="2" charset="-122"/>
                        <a:cs typeface="+mn-cs"/>
                      </a:rPr>
                      <m:t>𝑎</m:t>
                    </m:r>
                    <m:r>
                      <a:rPr lang="zh-CN" altLang="en-US" sz="1200" i="0" kern="1200">
                        <a:solidFill>
                          <a:schemeClr val="tx1"/>
                        </a:solidFill>
                        <a:latin typeface="Cambria Math" panose="02040503050406030204" pitchFamily="18" charset="0"/>
                        <a:ea typeface="宋体" panose="02010600030101010101" pitchFamily="2" charset="-122"/>
                        <a:cs typeface="+mn-cs"/>
                      </a:rPr>
                      <m:t>=</m:t>
                    </m:r>
                    <m:r>
                      <a:rPr lang="zh-CN" altLang="en-US" sz="1200" i="1" kern="1200">
                        <a:solidFill>
                          <a:schemeClr val="tx1"/>
                        </a:solidFill>
                        <a:latin typeface="Cambria Math" panose="02040503050406030204" pitchFamily="18" charset="0"/>
                        <a:ea typeface="宋体" panose="02010600030101010101" pitchFamily="2" charset="-122"/>
                        <a:cs typeface="+mn-cs"/>
                      </a:rPr>
                      <m:t>𝑛</m:t>
                    </m:r>
                    <m:r>
                      <a:rPr lang="zh-CN" altLang="en-US" sz="1200" i="1" kern="1200">
                        <a:solidFill>
                          <a:schemeClr val="tx1"/>
                        </a:solidFill>
                        <a:latin typeface="Cambria Math" panose="02040503050406030204" pitchFamily="18" charset="0"/>
                        <a:ea typeface="宋体" panose="02010600030101010101" pitchFamily="2" charset="-122"/>
                        <a:cs typeface="+mn-cs"/>
                      </a:rPr>
                      <m:t>𝜆</m:t>
                    </m:r>
                  </m:oMath>
                </a14:m>
                <a:r>
                  <a:rPr lang="zh-CN" altLang="zh-CN" sz="1200" kern="1200" dirty="0">
                    <a:solidFill>
                      <a:schemeClr val="tx1"/>
                    </a:solidFill>
                    <a:effectLst/>
                    <a:latin typeface="Arial" panose="020B0604020202020204" pitchFamily="34" charset="0"/>
                    <a:ea typeface="宋体" panose="02010600030101010101" pitchFamily="2" charset="-122"/>
                    <a:cs typeface="+mn-cs"/>
                  </a:rPr>
                  <a:t>。根据布拉格定律（</a:t>
                </a:r>
                <a:r>
                  <a:rPr lang="en-US" altLang="zh-CN" sz="1200" kern="1200" dirty="0">
                    <a:solidFill>
                      <a:schemeClr val="tx1"/>
                    </a:solidFill>
                    <a:effectLst/>
                    <a:latin typeface="Arial" panose="020B0604020202020204" pitchFamily="34" charset="0"/>
                    <a:ea typeface="宋体" panose="02010600030101010101" pitchFamily="2" charset="-122"/>
                    <a:cs typeface="+mn-cs"/>
                  </a:rPr>
                  <a:t> </a:t>
                </a:r>
                <a14:m>
                  <m:oMath xmlns:m="http://schemas.openxmlformats.org/officeDocument/2006/math">
                    <m:r>
                      <a:rPr lang="zh-CN" altLang="en-US" sz="1200" kern="1200" smtClean="0">
                        <a:solidFill>
                          <a:schemeClr val="tx1"/>
                        </a:solidFill>
                        <a:latin typeface="Cambria Math" panose="02040503050406030204" pitchFamily="18" charset="0"/>
                        <a:ea typeface="宋体" panose="02010600030101010101" pitchFamily="2" charset="-122"/>
                        <a:cs typeface="+mn-cs"/>
                      </a:rPr>
                      <m:t>2</m:t>
                    </m:r>
                    <m:r>
                      <a:rPr lang="zh-CN" altLang="en-US" sz="1200" i="1" kern="1200">
                        <a:solidFill>
                          <a:schemeClr val="tx1"/>
                        </a:solidFill>
                        <a:latin typeface="Cambria Math" panose="02040503050406030204" pitchFamily="18" charset="0"/>
                        <a:ea typeface="宋体" panose="02010600030101010101" pitchFamily="2" charset="-122"/>
                        <a:cs typeface="+mn-cs"/>
                      </a:rPr>
                      <m:t>𝑑𝑠𝑖𝑛</m:t>
                    </m:r>
                    <m:r>
                      <a:rPr lang="zh-CN" altLang="en-US" sz="1200" i="1" kern="1200">
                        <a:solidFill>
                          <a:schemeClr val="tx1"/>
                        </a:solidFill>
                        <a:latin typeface="Cambria Math" panose="02040503050406030204" pitchFamily="18" charset="0"/>
                        <a:ea typeface="宋体" panose="02010600030101010101" pitchFamily="2" charset="-122"/>
                        <a:cs typeface="+mn-cs"/>
                      </a:rPr>
                      <m:t>𝜃</m:t>
                    </m:r>
                    <m:r>
                      <a:rPr lang="zh-CN" altLang="en-US" sz="1200" i="0" kern="1200">
                        <a:solidFill>
                          <a:schemeClr val="tx1"/>
                        </a:solidFill>
                        <a:latin typeface="Cambria Math" panose="02040503050406030204" pitchFamily="18" charset="0"/>
                        <a:ea typeface="宋体" panose="02010600030101010101" pitchFamily="2" charset="-122"/>
                        <a:cs typeface="+mn-cs"/>
                      </a:rPr>
                      <m:t>=</m:t>
                    </m:r>
                    <m:r>
                      <a:rPr lang="zh-CN" altLang="en-US" sz="1200" i="1" kern="1200">
                        <a:solidFill>
                          <a:schemeClr val="tx1"/>
                        </a:solidFill>
                        <a:latin typeface="Cambria Math" panose="02040503050406030204" pitchFamily="18" charset="0"/>
                        <a:ea typeface="宋体" panose="02010600030101010101" pitchFamily="2" charset="-122"/>
                        <a:cs typeface="+mn-cs"/>
                      </a:rPr>
                      <m:t>𝑛</m:t>
                    </m:r>
                    <m:r>
                      <a:rPr lang="zh-CN" altLang="en-US" sz="1200" i="1" kern="1200">
                        <a:solidFill>
                          <a:schemeClr val="tx1"/>
                        </a:solidFill>
                        <a:latin typeface="Cambria Math" panose="02040503050406030204" pitchFamily="18" charset="0"/>
                        <a:ea typeface="宋体" panose="02010600030101010101" pitchFamily="2" charset="-122"/>
                        <a:cs typeface="+mn-cs"/>
                      </a:rPr>
                      <m:t>𝜆</m:t>
                    </m:r>
                  </m:oMath>
                </a14:m>
                <a:r>
                  <a:rPr lang="zh-CN" altLang="zh-CN" sz="1200" kern="1200" dirty="0">
                    <a:solidFill>
                      <a:schemeClr val="tx1"/>
                    </a:solidFill>
                    <a:effectLst/>
                    <a:latin typeface="Arial" panose="020B0604020202020204" pitchFamily="34" charset="0"/>
                    <a:ea typeface="宋体" panose="02010600030101010101" pitchFamily="2" charset="-122"/>
                    <a:cs typeface="+mn-cs"/>
                  </a:rPr>
                  <a:t>）可知，此时将发生布拉格反射，</a:t>
                </a:r>
                <a14:m>
                  <m:oMath xmlns:m="http://schemas.openxmlformats.org/officeDocument/2006/math">
                    <m:r>
                      <a:rPr lang="zh-CN" altLang="en-US" sz="1200" i="1" kern="1200" smtClean="0">
                        <a:solidFill>
                          <a:schemeClr val="tx1"/>
                        </a:solidFill>
                        <a:latin typeface="Cambria Math" panose="02040503050406030204" pitchFamily="18" charset="0"/>
                        <a:ea typeface="宋体" panose="02010600030101010101" pitchFamily="2" charset="-122"/>
                        <a:cs typeface="+mn-cs"/>
                      </a:rPr>
                      <m:t>𝑘</m:t>
                    </m:r>
                    <m:r>
                      <a:rPr lang="zh-CN" altLang="en-US" sz="1200" i="0" kern="1200">
                        <a:solidFill>
                          <a:schemeClr val="tx1"/>
                        </a:solidFill>
                        <a:latin typeface="Cambria Math" panose="02040503050406030204" pitchFamily="18" charset="0"/>
                        <a:ea typeface="宋体" panose="02010600030101010101" pitchFamily="2" charset="-122"/>
                        <a:cs typeface="+mn-cs"/>
                      </a:rPr>
                      <m:t>′=</m:t>
                    </m:r>
                    <m:f>
                      <m:fPr>
                        <m:ctrlPr>
                          <a:rPr lang="zh-CN" altLang="en-US" sz="1200" i="1" kern="1200">
                            <a:solidFill>
                              <a:schemeClr val="tx1"/>
                            </a:solidFill>
                            <a:latin typeface="Cambria Math" panose="02040503050406030204" pitchFamily="18" charset="0"/>
                            <a:ea typeface="宋体" panose="02010600030101010101" pitchFamily="2" charset="-122"/>
                            <a:cs typeface="+mn-cs"/>
                          </a:rPr>
                        </m:ctrlPr>
                      </m:fPr>
                      <m:num>
                        <m:r>
                          <a:rPr lang="zh-CN" altLang="en-US" sz="1200" i="1" kern="1200">
                            <a:solidFill>
                              <a:schemeClr val="tx1"/>
                            </a:solidFill>
                            <a:latin typeface="Cambria Math" panose="02040503050406030204" pitchFamily="18" charset="0"/>
                            <a:ea typeface="宋体" panose="02010600030101010101" pitchFamily="2" charset="-122"/>
                            <a:cs typeface="+mn-cs"/>
                          </a:rPr>
                          <m:t>𝜋</m:t>
                        </m:r>
                        <m:r>
                          <a:rPr lang="zh-CN" altLang="en-US" sz="1200" i="1" kern="1200">
                            <a:solidFill>
                              <a:schemeClr val="tx1"/>
                            </a:solidFill>
                            <a:latin typeface="Cambria Math" panose="02040503050406030204" pitchFamily="18" charset="0"/>
                            <a:ea typeface="宋体" panose="02010600030101010101" pitchFamily="2" charset="-122"/>
                            <a:cs typeface="+mn-cs"/>
                          </a:rPr>
                          <m:t>𝑛</m:t>
                        </m:r>
                      </m:num>
                      <m:den>
                        <m:r>
                          <a:rPr lang="zh-CN" altLang="en-US" sz="1200" i="1" kern="1200">
                            <a:solidFill>
                              <a:schemeClr val="tx1"/>
                            </a:solidFill>
                            <a:latin typeface="Cambria Math" panose="02040503050406030204" pitchFamily="18" charset="0"/>
                            <a:ea typeface="宋体" panose="02010600030101010101" pitchFamily="2" charset="-122"/>
                            <a:cs typeface="+mn-cs"/>
                          </a:rPr>
                          <m:t>𝑎</m:t>
                        </m:r>
                      </m:den>
                    </m:f>
                  </m:oMath>
                </a14:m>
                <a:r>
                  <a:rPr lang="en-US" altLang="zh-CN" sz="1200" kern="1200" dirty="0">
                    <a:solidFill>
                      <a:schemeClr val="tx1"/>
                    </a:solidFill>
                    <a:effectLst/>
                    <a:latin typeface="Arial" panose="020B0604020202020204" pitchFamily="34" charset="0"/>
                    <a:ea typeface="宋体" panose="02010600030101010101" pitchFamily="2" charset="-122"/>
                    <a:cs typeface="+mn-cs"/>
                  </a:rPr>
                  <a:t> </a:t>
                </a:r>
                <a:r>
                  <a:rPr lang="zh-CN" altLang="zh-CN" sz="1200" kern="1200" dirty="0">
                    <a:solidFill>
                      <a:schemeClr val="tx1"/>
                    </a:solidFill>
                    <a:effectLst/>
                    <a:latin typeface="Arial" panose="020B0604020202020204" pitchFamily="34" charset="0"/>
                    <a:ea typeface="宋体" panose="02010600030101010101" pitchFamily="2" charset="-122"/>
                    <a:cs typeface="+mn-cs"/>
                  </a:rPr>
                  <a:t>的反射波很强，不能再当作微扰处理，而其它反射波的影响可以忽略不计。</a:t>
                </a:r>
                <a:endParaRPr lang="en-US" altLang="zh-CN" sz="1200" kern="1200" dirty="0">
                  <a:solidFill>
                    <a:schemeClr val="tx1"/>
                  </a:solidFill>
                  <a:effectLst/>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zh-CN" altLang="zh-CN" sz="1200" kern="1200" dirty="0">
                  <a:solidFill>
                    <a:schemeClr val="tx1"/>
                  </a:solidFill>
                  <a:effectLst/>
                  <a:latin typeface="Arial" panose="020B0604020202020204" pitchFamily="34" charset="0"/>
                  <a:ea typeface="宋体" panose="02010600030101010101" pitchFamily="2" charset="-122"/>
                  <a:cs typeface="+mn-cs"/>
                </a:endParaRPr>
              </a:p>
              <a:p>
                <a:endParaRPr lang="zh-CN" altLang="en-US" dirty="0"/>
              </a:p>
            </p:txBody>
          </p:sp>
        </mc:Choice>
        <mc:Fallback xmlns="">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sz="1200" i="1" kern="1200" dirty="0">
                    <a:solidFill>
                      <a:schemeClr val="tx1"/>
                    </a:solidFill>
                    <a:effectLst/>
                    <a:latin typeface="Arial" panose="020B0604020202020204" pitchFamily="34" charset="0"/>
                    <a:ea typeface="宋体" panose="02010600030101010101" pitchFamily="2" charset="-122"/>
                    <a:cs typeface="+mn-cs"/>
                  </a:rPr>
                  <a:t>k </a:t>
                </a:r>
                <a:r>
                  <a:rPr lang="zh-CN" altLang="zh-CN" sz="1200" kern="1200" dirty="0">
                    <a:solidFill>
                      <a:schemeClr val="tx1"/>
                    </a:solidFill>
                    <a:effectLst/>
                    <a:latin typeface="Arial" panose="020B0604020202020204" pitchFamily="34" charset="0"/>
                    <a:ea typeface="宋体" panose="02010600030101010101" pitchFamily="2" charset="-122"/>
                    <a:cs typeface="+mn-cs"/>
                  </a:rPr>
                  <a:t>取值在布里渊区边界</a:t>
                </a:r>
                <a:r>
                  <a:rPr lang="zh-CN" altLang="en-US" sz="1200" i="0" kern="1200">
                    <a:solidFill>
                      <a:schemeClr val="tx1"/>
                    </a:solidFill>
                    <a:latin typeface="Arial" panose="020B0604020202020204" pitchFamily="34" charset="0"/>
                    <a:ea typeface="宋体" panose="02010600030101010101" pitchFamily="2" charset="-122"/>
                    <a:cs typeface="+mn-cs"/>
                  </a:rPr>
                  <a:t>𝑘=−𝑛𝜋/𝑎</a:t>
                </a:r>
                <a:r>
                  <a:rPr lang="en-US" altLang="zh-CN" sz="1200" b="1" kern="1200" dirty="0">
                    <a:solidFill>
                      <a:schemeClr val="tx1"/>
                    </a:solidFill>
                    <a:effectLst/>
                    <a:latin typeface="Arial" panose="020B0604020202020204" pitchFamily="34" charset="0"/>
                    <a:ea typeface="宋体" panose="02010600030101010101" pitchFamily="2" charset="-122"/>
                    <a:cs typeface="+mn-cs"/>
                  </a:rPr>
                  <a:t> </a:t>
                </a:r>
                <a:r>
                  <a:rPr lang="zh-CN" altLang="zh-CN" sz="1200" kern="1200" dirty="0">
                    <a:solidFill>
                      <a:schemeClr val="tx1"/>
                    </a:solidFill>
                    <a:effectLst/>
                    <a:latin typeface="Arial" panose="020B0604020202020204" pitchFamily="34" charset="0"/>
                    <a:ea typeface="宋体" panose="02010600030101010101" pitchFamily="2" charset="-122"/>
                    <a:cs typeface="+mn-cs"/>
                  </a:rPr>
                  <a:t>的时候，有：</a:t>
                </a:r>
                <a:r>
                  <a:rPr lang="zh-CN" altLang="zh-CN" sz="1200" b="1" kern="1200" dirty="0">
                    <a:solidFill>
                      <a:schemeClr val="tx1"/>
                    </a:solidFill>
                    <a:effectLst/>
                    <a:latin typeface="Arial" panose="020B0604020202020204" pitchFamily="34" charset="0"/>
                    <a:ea typeface="宋体" panose="02010600030101010101" pitchFamily="2" charset="-122"/>
                    <a:cs typeface="+mn-cs"/>
                  </a:rPr>
                  <a:t> </a:t>
                </a:r>
                <a:endParaRPr lang="en-US" altLang="zh-CN" sz="1200" b="1" kern="1200" dirty="0">
                  <a:solidFill>
                    <a:schemeClr val="tx1"/>
                  </a:solidFill>
                  <a:effectLst/>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sz="1200" i="0" kern="1200">
                    <a:solidFill>
                      <a:schemeClr val="tx1"/>
                    </a:solidFill>
                    <a:latin typeface="Arial" panose="020B0604020202020204" pitchFamily="34" charset="0"/>
                    <a:ea typeface="宋体" panose="02010600030101010101" pitchFamily="2" charset="-122"/>
                    <a:cs typeface="+mn-cs"/>
                  </a:rPr>
                  <a:t>[𝑘^2−(𝑘+2𝜋𝑛/𝑎)^2 ]=</a:t>
                </a:r>
                <a:r>
                  <a:rPr lang="zh-CN" altLang="en-US" sz="1200" i="0" kern="1200">
                    <a:solidFill>
                      <a:schemeClr val="tx1"/>
                    </a:solidFill>
                    <a:latin typeface="Cambria Math" panose="02040503050406030204" pitchFamily="18" charset="0"/>
                    <a:ea typeface="宋体" panose="02010600030101010101" pitchFamily="2" charset="-122"/>
                    <a:cs typeface="+mn-cs"/>
                  </a:rPr>
                  <a:t>"0</a:t>
                </a:r>
                <a:r>
                  <a:rPr lang="zh-CN" altLang="en-US" sz="1200" i="0" kern="1200">
                    <a:solidFill>
                      <a:schemeClr val="tx1"/>
                    </a:solidFill>
                    <a:latin typeface="Arial" panose="020B0604020202020204" pitchFamily="34" charset="0"/>
                    <a:ea typeface="宋体" panose="02010600030101010101" pitchFamily="2" charset="-122"/>
                    <a:cs typeface="+mn-cs"/>
                  </a:rPr>
                  <a:t>"</a:t>
                </a:r>
                <a:endParaRPr lang="en-US" altLang="zh-CN" sz="1200" kern="1200" dirty="0">
                  <a:solidFill>
                    <a:schemeClr val="tx1"/>
                  </a:solidFill>
                  <a:effectLst/>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200" kern="1200" dirty="0">
                    <a:solidFill>
                      <a:schemeClr val="tx1"/>
                    </a:solidFill>
                    <a:effectLst/>
                    <a:latin typeface="Arial" panose="020B0604020202020204" pitchFamily="34" charset="0"/>
                    <a:ea typeface="宋体" panose="02010600030101010101" pitchFamily="2" charset="-122"/>
                    <a:cs typeface="+mn-cs"/>
                  </a:rPr>
                  <a:t>这时，</a:t>
                </a:r>
                <a:r>
                  <a:rPr lang="zh-CN" altLang="en-US" sz="1200" i="0" kern="1200">
                    <a:solidFill>
                      <a:schemeClr val="tx1"/>
                    </a:solidFill>
                    <a:latin typeface="Arial" panose="020B0604020202020204" pitchFamily="34" charset="0"/>
                    <a:ea typeface="宋体" panose="02010600030101010101" pitchFamily="2" charset="-122"/>
                    <a:cs typeface="+mn-cs"/>
                  </a:rPr>
                  <a:t>𝑘′=𝑘+2𝜋𝑛/𝑎=𝜋𝑛/𝑎</a:t>
                </a:r>
                <a:r>
                  <a:rPr lang="en-US" altLang="zh-CN" sz="1200" kern="1200" dirty="0">
                    <a:solidFill>
                      <a:schemeClr val="tx1"/>
                    </a:solidFill>
                    <a:effectLst/>
                    <a:latin typeface="Arial" panose="020B0604020202020204" pitchFamily="34" charset="0"/>
                    <a:ea typeface="宋体" panose="02010600030101010101" pitchFamily="2" charset="-122"/>
                    <a:cs typeface="+mn-cs"/>
                  </a:rPr>
                  <a:t> </a:t>
                </a:r>
                <a:r>
                  <a:rPr lang="zh-CN" altLang="zh-CN" sz="1200" kern="1200" dirty="0">
                    <a:solidFill>
                      <a:schemeClr val="tx1"/>
                    </a:solidFill>
                    <a:effectLst/>
                    <a:latin typeface="Arial" panose="020B0604020202020204" pitchFamily="34" charset="0"/>
                    <a:ea typeface="宋体" panose="02010600030101010101" pitchFamily="2" charset="-122"/>
                    <a:cs typeface="+mn-cs"/>
                  </a:rPr>
                  <a:t>。而作为电子的波函数，有</a:t>
                </a:r>
                <a:r>
                  <a:rPr lang="zh-CN" altLang="en-US" sz="1200" i="0" kern="1200">
                    <a:solidFill>
                      <a:schemeClr val="tx1"/>
                    </a:solidFill>
                    <a:latin typeface="Arial" panose="020B0604020202020204" pitchFamily="34" charset="0"/>
                    <a:ea typeface="宋体" panose="02010600030101010101" pitchFamily="2" charset="-122"/>
                    <a:cs typeface="+mn-cs"/>
                  </a:rPr>
                  <a:t>𝑘′=2𝜋/𝜆</a:t>
                </a:r>
                <a:r>
                  <a:rPr lang="en-US" altLang="zh-CN" sz="1200" kern="1200" dirty="0">
                    <a:solidFill>
                      <a:schemeClr val="tx1"/>
                    </a:solidFill>
                    <a:effectLst/>
                    <a:latin typeface="Arial" panose="020B0604020202020204" pitchFamily="34" charset="0"/>
                    <a:ea typeface="宋体" panose="02010600030101010101" pitchFamily="2" charset="-122"/>
                    <a:cs typeface="+mn-cs"/>
                  </a:rPr>
                  <a:t> </a:t>
                </a:r>
                <a:r>
                  <a:rPr lang="zh-CN" altLang="zh-CN" sz="1200" kern="1200" dirty="0">
                    <a:solidFill>
                      <a:schemeClr val="tx1"/>
                    </a:solidFill>
                    <a:effectLst/>
                    <a:latin typeface="Arial" panose="020B0604020202020204" pitchFamily="34" charset="0"/>
                    <a:ea typeface="宋体" panose="02010600030101010101" pitchFamily="2" charset="-122"/>
                    <a:cs typeface="+mn-cs"/>
                  </a:rPr>
                  <a:t>，即此时正好满足</a:t>
                </a:r>
                <a:r>
                  <a:rPr lang="en-US" altLang="zh-CN" sz="1200" kern="1200" dirty="0">
                    <a:solidFill>
                      <a:schemeClr val="tx1"/>
                    </a:solidFill>
                    <a:effectLst/>
                    <a:latin typeface="Arial" panose="020B0604020202020204" pitchFamily="34" charset="0"/>
                    <a:ea typeface="宋体" panose="02010600030101010101" pitchFamily="2" charset="-122"/>
                    <a:cs typeface="+mn-cs"/>
                  </a:rPr>
                  <a:t> </a:t>
                </a:r>
                <a:r>
                  <a:rPr lang="zh-CN" altLang="en-US" sz="1200" i="0" kern="1200">
                    <a:solidFill>
                      <a:schemeClr val="tx1"/>
                    </a:solidFill>
                    <a:latin typeface="Arial" panose="020B0604020202020204" pitchFamily="34" charset="0"/>
                    <a:ea typeface="宋体" panose="02010600030101010101" pitchFamily="2" charset="-122"/>
                    <a:cs typeface="+mn-cs"/>
                  </a:rPr>
                  <a:t>2𝑎=𝑛𝜆</a:t>
                </a:r>
                <a:r>
                  <a:rPr lang="zh-CN" altLang="zh-CN" sz="1200" kern="1200" dirty="0">
                    <a:solidFill>
                      <a:schemeClr val="tx1"/>
                    </a:solidFill>
                    <a:effectLst/>
                    <a:latin typeface="Arial" panose="020B0604020202020204" pitchFamily="34" charset="0"/>
                    <a:ea typeface="宋体" panose="02010600030101010101" pitchFamily="2" charset="-122"/>
                    <a:cs typeface="+mn-cs"/>
                  </a:rPr>
                  <a:t>。根据布拉格定律（</a:t>
                </a:r>
                <a:r>
                  <a:rPr lang="en-US" altLang="zh-CN" sz="1200" kern="1200" dirty="0">
                    <a:solidFill>
                      <a:schemeClr val="tx1"/>
                    </a:solidFill>
                    <a:effectLst/>
                    <a:latin typeface="Arial" panose="020B0604020202020204" pitchFamily="34" charset="0"/>
                    <a:ea typeface="宋体" panose="02010600030101010101" pitchFamily="2" charset="-122"/>
                    <a:cs typeface="+mn-cs"/>
                  </a:rPr>
                  <a:t> </a:t>
                </a:r>
                <a:r>
                  <a:rPr lang="zh-CN" altLang="en-US" sz="1200" i="0" kern="1200">
                    <a:solidFill>
                      <a:schemeClr val="tx1"/>
                    </a:solidFill>
                    <a:latin typeface="Arial" panose="020B0604020202020204" pitchFamily="34" charset="0"/>
                    <a:ea typeface="宋体" panose="02010600030101010101" pitchFamily="2" charset="-122"/>
                    <a:cs typeface="+mn-cs"/>
                  </a:rPr>
                  <a:t>2𝑑𝑠𝑖𝑛𝜃=𝑛𝜆</a:t>
                </a:r>
                <a:r>
                  <a:rPr lang="zh-CN" altLang="zh-CN" sz="1200" kern="1200" dirty="0">
                    <a:solidFill>
                      <a:schemeClr val="tx1"/>
                    </a:solidFill>
                    <a:effectLst/>
                    <a:latin typeface="Arial" panose="020B0604020202020204" pitchFamily="34" charset="0"/>
                    <a:ea typeface="宋体" panose="02010600030101010101" pitchFamily="2" charset="-122"/>
                    <a:cs typeface="+mn-cs"/>
                  </a:rPr>
                  <a:t>）可知，此时将发生布拉格反射，</a:t>
                </a:r>
                <a:r>
                  <a:rPr lang="zh-CN" altLang="en-US" sz="1200" i="0" kern="1200">
                    <a:solidFill>
                      <a:schemeClr val="tx1"/>
                    </a:solidFill>
                    <a:latin typeface="Arial" panose="020B0604020202020204" pitchFamily="34" charset="0"/>
                    <a:ea typeface="宋体" panose="02010600030101010101" pitchFamily="2" charset="-122"/>
                    <a:cs typeface="+mn-cs"/>
                  </a:rPr>
                  <a:t>𝑘′=𝜋𝑛/𝑎</a:t>
                </a:r>
                <a:r>
                  <a:rPr lang="en-US" altLang="zh-CN" sz="1200" kern="1200" dirty="0">
                    <a:solidFill>
                      <a:schemeClr val="tx1"/>
                    </a:solidFill>
                    <a:effectLst/>
                    <a:latin typeface="Arial" panose="020B0604020202020204" pitchFamily="34" charset="0"/>
                    <a:ea typeface="宋体" panose="02010600030101010101" pitchFamily="2" charset="-122"/>
                    <a:cs typeface="+mn-cs"/>
                  </a:rPr>
                  <a:t> </a:t>
                </a:r>
                <a:r>
                  <a:rPr lang="zh-CN" altLang="zh-CN" sz="1200" kern="1200" dirty="0">
                    <a:solidFill>
                      <a:schemeClr val="tx1"/>
                    </a:solidFill>
                    <a:effectLst/>
                    <a:latin typeface="Arial" panose="020B0604020202020204" pitchFamily="34" charset="0"/>
                    <a:ea typeface="宋体" panose="02010600030101010101" pitchFamily="2" charset="-122"/>
                    <a:cs typeface="+mn-cs"/>
                  </a:rPr>
                  <a:t>的反射波很强，不能再当作微扰处理，而其它反射波的影响可以忽略不计。</a:t>
                </a:r>
                <a:endParaRPr lang="en-US" altLang="zh-CN" sz="1200" kern="1200" dirty="0">
                  <a:solidFill>
                    <a:schemeClr val="tx1"/>
                  </a:solidFill>
                  <a:effectLst/>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zh-CN" altLang="zh-CN" sz="1200" kern="1200" dirty="0">
                  <a:solidFill>
                    <a:schemeClr val="tx1"/>
                  </a:solidFill>
                  <a:effectLst/>
                  <a:latin typeface="Arial" panose="020B0604020202020204" pitchFamily="34" charset="0"/>
                  <a:ea typeface="宋体" panose="02010600030101010101" pitchFamily="2" charset="-122"/>
                  <a:cs typeface="+mn-cs"/>
                </a:endParaRPr>
              </a:p>
              <a:p>
                <a:endParaRPr lang="zh-CN" altLang="en-US" dirty="0"/>
              </a:p>
            </p:txBody>
          </p:sp>
        </mc:Fallback>
      </mc:AlternateContent>
      <p:sp>
        <p:nvSpPr>
          <p:cNvPr id="4" name="灯片编号占位符 3"/>
          <p:cNvSpPr>
            <a:spLocks noGrp="1"/>
          </p:cNvSpPr>
          <p:nvPr>
            <p:ph type="sldNum" sz="quarter" idx="5"/>
          </p:nvPr>
        </p:nvSpPr>
        <p:spPr/>
        <p:txBody>
          <a:bodyPr/>
          <a:lstStyle/>
          <a:p>
            <a:fld id="{8AAA2DB7-8973-4964-8E83-0FC396AC9B6B}" type="slidenum">
              <a:rPr lang="en-US" altLang="zh-CN" smtClean="0"/>
              <a:t>77</a:t>
            </a:fld>
            <a:endParaRPr lang="en-US" altLang="zh-CN"/>
          </a:p>
        </p:txBody>
      </p:sp>
    </p:spTree>
    <p:extLst>
      <p:ext uri="{BB962C8B-B14F-4D97-AF65-F5344CB8AC3E}">
        <p14:creationId xmlns:p14="http://schemas.microsoft.com/office/powerpoint/2010/main" val="337706074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14:m>
                  <m:oMath xmlns:m="http://schemas.openxmlformats.org/officeDocument/2006/math">
                    <m:r>
                      <a:rPr lang="zh-CN" altLang="en-US" sz="1200" b="0" i="1" kern="1200" smtClean="0">
                        <a:solidFill>
                          <a:schemeClr val="tx1"/>
                        </a:solidFill>
                        <a:latin typeface="Cambria Math" panose="02040503050406030204" pitchFamily="18" charset="0"/>
                        <a:ea typeface="宋体" panose="02010600030101010101" pitchFamily="2" charset="-122"/>
                        <a:cs typeface="+mn-cs"/>
                      </a:rPr>
                      <m:t>𝑘</m:t>
                    </m:r>
                    <m:r>
                      <a:rPr lang="zh-CN" altLang="en-US" sz="1200" b="0" i="0" kern="1200">
                        <a:solidFill>
                          <a:schemeClr val="tx1"/>
                        </a:solidFill>
                        <a:latin typeface="Cambria Math" panose="02040503050406030204" pitchFamily="18" charset="0"/>
                        <a:ea typeface="宋体" panose="02010600030101010101" pitchFamily="2" charset="-122"/>
                        <a:cs typeface="+mn-cs"/>
                      </a:rPr>
                      <m:t>′=</m:t>
                    </m:r>
                    <m:f>
                      <m:fPr>
                        <m:ctrlPr>
                          <a:rPr lang="zh-CN" altLang="en-US" sz="1200" b="0" i="1" kern="1200">
                            <a:solidFill>
                              <a:schemeClr val="tx1"/>
                            </a:solidFill>
                            <a:latin typeface="Cambria Math" panose="02040503050406030204" pitchFamily="18" charset="0"/>
                            <a:ea typeface="宋体" panose="02010600030101010101" pitchFamily="2" charset="-122"/>
                            <a:cs typeface="+mn-cs"/>
                          </a:rPr>
                        </m:ctrlPr>
                      </m:fPr>
                      <m:num>
                        <m:r>
                          <a:rPr lang="zh-CN" altLang="en-US" sz="1200" b="0" i="1" kern="1200">
                            <a:solidFill>
                              <a:schemeClr val="tx1"/>
                            </a:solidFill>
                            <a:latin typeface="Cambria Math" panose="02040503050406030204" pitchFamily="18" charset="0"/>
                            <a:ea typeface="宋体" panose="02010600030101010101" pitchFamily="2" charset="-122"/>
                            <a:cs typeface="+mn-cs"/>
                          </a:rPr>
                          <m:t>𝜋</m:t>
                        </m:r>
                        <m:r>
                          <a:rPr lang="zh-CN" altLang="en-US" sz="1200" b="0" i="1" kern="1200">
                            <a:solidFill>
                              <a:schemeClr val="tx1"/>
                            </a:solidFill>
                            <a:latin typeface="Cambria Math" panose="02040503050406030204" pitchFamily="18" charset="0"/>
                            <a:ea typeface="宋体" panose="02010600030101010101" pitchFamily="2" charset="-122"/>
                            <a:cs typeface="+mn-cs"/>
                          </a:rPr>
                          <m:t>𝑛</m:t>
                        </m:r>
                      </m:num>
                      <m:den>
                        <m:r>
                          <a:rPr lang="zh-CN" altLang="en-US" sz="1200" b="0" i="1" kern="1200">
                            <a:solidFill>
                              <a:schemeClr val="tx1"/>
                            </a:solidFill>
                            <a:latin typeface="Cambria Math" panose="02040503050406030204" pitchFamily="18" charset="0"/>
                            <a:ea typeface="宋体" panose="02010600030101010101" pitchFamily="2" charset="-122"/>
                            <a:cs typeface="+mn-cs"/>
                          </a:rPr>
                          <m:t>𝑎</m:t>
                        </m:r>
                      </m:den>
                    </m:f>
                  </m:oMath>
                </a14:m>
                <a:r>
                  <a:rPr lang="zh-CN" altLang="en-US" sz="1200" b="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对前进波的影响最大。忽略其他反射波的影响，这时的电子波函数就是波矢为</a:t>
                </a:r>
                <a14:m>
                  <m:oMath xmlns:m="http://schemas.openxmlformats.org/officeDocument/2006/math">
                    <m:r>
                      <a:rPr lang="en-US" altLang="zh-CN" sz="1200" b="0" i="0" kern="1200" smtClean="0">
                        <a:solidFill>
                          <a:schemeClr val="tx1"/>
                        </a:solidFill>
                        <a:latin typeface="Cambria Math" panose="02040503050406030204" pitchFamily="18" charset="0"/>
                        <a:ea typeface="宋体" panose="02010600030101010101" pitchFamily="2" charset="-122"/>
                        <a:cs typeface="+mn-cs"/>
                      </a:rPr>
                      <m:t> </m:t>
                    </m:r>
                    <m:r>
                      <a:rPr lang="zh-CN" altLang="en-US" sz="1200" b="0" i="1" kern="1200" smtClean="0">
                        <a:solidFill>
                          <a:schemeClr val="tx1"/>
                        </a:solidFill>
                        <a:latin typeface="Cambria Math" panose="02040503050406030204" pitchFamily="18" charset="0"/>
                        <a:ea typeface="宋体" panose="02010600030101010101" pitchFamily="2" charset="-122"/>
                        <a:cs typeface="+mn-cs"/>
                      </a:rPr>
                      <m:t>𝑘</m:t>
                    </m:r>
                    <m:r>
                      <a:rPr lang="en-US" altLang="zh-CN" sz="1200" b="0" i="1" kern="1200" smtClean="0">
                        <a:solidFill>
                          <a:schemeClr val="tx1"/>
                        </a:solidFill>
                        <a:latin typeface="Cambria Math" panose="02040503050406030204" pitchFamily="18" charset="0"/>
                        <a:ea typeface="宋体" panose="02010600030101010101" pitchFamily="2" charset="-122"/>
                        <a:cs typeface="+mn-cs"/>
                      </a:rPr>
                      <m:t> </m:t>
                    </m:r>
                  </m:oMath>
                </a14:m>
                <a:r>
                  <a:rPr lang="zh-CN" altLang="en-US" sz="1200" b="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和</a:t>
                </a:r>
                <a14:m>
                  <m:oMath xmlns:m="http://schemas.openxmlformats.org/officeDocument/2006/math">
                    <m:r>
                      <a:rPr lang="en-US" altLang="zh-CN" sz="1200" b="0" i="0" kern="1200" smtClean="0">
                        <a:solidFill>
                          <a:schemeClr val="tx1"/>
                        </a:solidFill>
                        <a:latin typeface="Cambria Math" panose="02040503050406030204" pitchFamily="18" charset="0"/>
                        <a:ea typeface="宋体" panose="02010600030101010101" pitchFamily="2" charset="-122"/>
                        <a:cs typeface="+mn-cs"/>
                      </a:rPr>
                      <m:t> </m:t>
                    </m:r>
                    <m:r>
                      <a:rPr lang="zh-CN" altLang="en-US" sz="1200" b="0" i="1" kern="1200" smtClean="0">
                        <a:solidFill>
                          <a:schemeClr val="tx1"/>
                        </a:solidFill>
                        <a:latin typeface="Cambria Math" panose="02040503050406030204" pitchFamily="18" charset="0"/>
                        <a:ea typeface="宋体" panose="02010600030101010101" pitchFamily="2" charset="-122"/>
                        <a:cs typeface="+mn-cs"/>
                      </a:rPr>
                      <m:t>𝑘</m:t>
                    </m:r>
                    <m:r>
                      <a:rPr lang="zh-CN" altLang="en-US" sz="1200" b="0" i="0" kern="1200">
                        <a:solidFill>
                          <a:schemeClr val="tx1"/>
                        </a:solidFill>
                        <a:latin typeface="Cambria Math" panose="02040503050406030204" pitchFamily="18" charset="0"/>
                        <a:ea typeface="宋体" panose="02010600030101010101" pitchFamily="2" charset="-122"/>
                        <a:cs typeface="+mn-cs"/>
                      </a:rPr>
                      <m:t>′</m:t>
                    </m:r>
                  </m:oMath>
                </a14:m>
                <a:r>
                  <a:rPr lang="zh-CN" altLang="en-US" sz="1200" b="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 的两个平面波叠加形成的驻波。</a:t>
                </a:r>
                <a:endParaRPr lang="zh-CN" altLang="en-US" b="0" dirty="0"/>
              </a:p>
            </p:txBody>
          </p:sp>
        </mc:Choice>
        <mc:Fallback xmlns="">
          <p:sp>
            <p:nvSpPr>
              <p:cNvPr id="3" name="备注占位符 2"/>
              <p:cNvSpPr>
                <a:spLocks noGrp="1"/>
              </p:cNvSpPr>
              <p:nvPr>
                <p:ph type="body" idx="1"/>
              </p:nvPr>
            </p:nvSpPr>
            <p:spPr/>
            <p:txBody>
              <a:bodyPr/>
              <a:lstStyle/>
              <a:p>
                <a:r>
                  <a:rPr lang="zh-CN" altLang="en-US" sz="1200" b="0" i="0" kern="1200">
                    <a:solidFill>
                      <a:schemeClr val="tx1"/>
                    </a:solidFill>
                    <a:latin typeface="Arial" panose="020B0604020202020204" pitchFamily="34" charset="0"/>
                    <a:ea typeface="宋体" panose="02010600030101010101" pitchFamily="2" charset="-122"/>
                    <a:cs typeface="+mn-cs"/>
                  </a:rPr>
                  <a:t>𝑘′=𝜋𝑛/𝑎</a:t>
                </a:r>
                <a:r>
                  <a:rPr lang="zh-CN" altLang="en-US" sz="1200" b="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对前进波的影响最大。忽略其他反射波的影响，这时的电子波函数就是波矢为</a:t>
                </a:r>
                <a:r>
                  <a:rPr lang="en-US" altLang="zh-CN" sz="1200" b="0" i="0" kern="1200">
                    <a:solidFill>
                      <a:schemeClr val="tx1"/>
                    </a:solidFill>
                    <a:latin typeface="Cambria Math" panose="02040503050406030204" pitchFamily="18" charset="0"/>
                    <a:ea typeface="宋体" panose="02010600030101010101" pitchFamily="2" charset="-122"/>
                    <a:cs typeface="+mn-cs"/>
                  </a:rPr>
                  <a:t> </a:t>
                </a:r>
                <a:r>
                  <a:rPr lang="zh-CN" altLang="en-US" sz="1200" b="0" i="0" kern="1200">
                    <a:solidFill>
                      <a:schemeClr val="tx1"/>
                    </a:solidFill>
                    <a:latin typeface="Cambria Math" panose="02040503050406030204" pitchFamily="18" charset="0"/>
                    <a:ea typeface="宋体" panose="02010600030101010101" pitchFamily="2" charset="-122"/>
                    <a:cs typeface="+mn-cs"/>
                  </a:rPr>
                  <a:t>𝑘</a:t>
                </a:r>
                <a:r>
                  <a:rPr lang="en-US" altLang="zh-CN" sz="1200" b="0" i="0" kern="1200">
                    <a:solidFill>
                      <a:schemeClr val="tx1"/>
                    </a:solidFill>
                    <a:latin typeface="Cambria Math" panose="02040503050406030204" pitchFamily="18" charset="0"/>
                    <a:ea typeface="宋体" panose="02010600030101010101" pitchFamily="2" charset="-122"/>
                    <a:cs typeface="+mn-cs"/>
                  </a:rPr>
                  <a:t> </a:t>
                </a:r>
                <a:r>
                  <a:rPr lang="zh-CN" altLang="en-US" sz="1200" b="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和</a:t>
                </a:r>
                <a:r>
                  <a:rPr lang="en-US" altLang="zh-CN" sz="1200" b="0" i="0" kern="1200">
                    <a:solidFill>
                      <a:schemeClr val="tx1"/>
                    </a:solidFill>
                    <a:latin typeface="Cambria Math" panose="02040503050406030204" pitchFamily="18" charset="0"/>
                    <a:ea typeface="宋体" panose="02010600030101010101" pitchFamily="2" charset="-122"/>
                    <a:cs typeface="+mn-cs"/>
                  </a:rPr>
                  <a:t> </a:t>
                </a:r>
                <a:r>
                  <a:rPr lang="zh-CN" altLang="en-US" sz="1200" b="0" i="0" kern="1200">
                    <a:solidFill>
                      <a:schemeClr val="tx1"/>
                    </a:solidFill>
                    <a:latin typeface="Cambria Math" panose="02040503050406030204" pitchFamily="18" charset="0"/>
                    <a:ea typeface="宋体" panose="02010600030101010101" pitchFamily="2" charset="-122"/>
                    <a:cs typeface="+mn-cs"/>
                  </a:rPr>
                  <a:t>𝑘′</a:t>
                </a:r>
                <a:r>
                  <a:rPr lang="zh-CN" altLang="en-US" sz="1200" b="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 的两个平面波叠加形成的驻波。</a:t>
                </a:r>
                <a:endParaRPr lang="zh-CN" altLang="en-US" b="0" dirty="0"/>
              </a:p>
            </p:txBody>
          </p:sp>
        </mc:Fallback>
      </mc:AlternateContent>
      <p:sp>
        <p:nvSpPr>
          <p:cNvPr id="4" name="灯片编号占位符 3"/>
          <p:cNvSpPr>
            <a:spLocks noGrp="1"/>
          </p:cNvSpPr>
          <p:nvPr>
            <p:ph type="sldNum" sz="quarter" idx="5"/>
          </p:nvPr>
        </p:nvSpPr>
        <p:spPr/>
        <p:txBody>
          <a:bodyPr/>
          <a:lstStyle/>
          <a:p>
            <a:fld id="{8AAA2DB7-8973-4964-8E83-0FC396AC9B6B}" type="slidenum">
              <a:rPr lang="en-US" altLang="zh-CN" smtClean="0"/>
              <a:t>78</a:t>
            </a:fld>
            <a:endParaRPr lang="en-US" altLang="zh-CN"/>
          </a:p>
        </p:txBody>
      </p:sp>
    </p:spTree>
    <p:extLst>
      <p:ext uri="{BB962C8B-B14F-4D97-AF65-F5344CB8AC3E}">
        <p14:creationId xmlns:p14="http://schemas.microsoft.com/office/powerpoint/2010/main" val="328972434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200" kern="1200" dirty="0">
                    <a:solidFill>
                      <a:schemeClr val="tx1"/>
                    </a:solidFill>
                    <a:effectLst/>
                    <a:latin typeface="Arial" panose="020B0604020202020204" pitchFamily="34" charset="0"/>
                    <a:ea typeface="宋体" panose="02010600030101010101" pitchFamily="2" charset="-122"/>
                    <a:cs typeface="+mn-cs"/>
                  </a:rPr>
                  <a:t>这时的电子波函数只考虑是波矢为</a:t>
                </a:r>
                <a14:m>
                  <m:oMath xmlns:m="http://schemas.openxmlformats.org/officeDocument/2006/math">
                    <m:r>
                      <a:rPr lang="zh-CN" altLang="en-US" sz="1200" b="0" i="1" kern="1200" smtClean="0">
                        <a:solidFill>
                          <a:schemeClr val="tx1"/>
                        </a:solidFill>
                        <a:latin typeface="Cambria Math" panose="02040503050406030204" pitchFamily="18" charset="0"/>
                        <a:ea typeface="宋体" panose="02010600030101010101" pitchFamily="2" charset="-122"/>
                        <a:cs typeface="+mn-cs"/>
                      </a:rPr>
                      <m:t>𝑘</m:t>
                    </m:r>
                  </m:oMath>
                </a14:m>
                <a:r>
                  <a:rPr lang="en-US" altLang="zh-CN" sz="1200" i="1" kern="1200" dirty="0">
                    <a:solidFill>
                      <a:schemeClr val="tx1"/>
                    </a:solidFill>
                    <a:effectLst/>
                    <a:latin typeface="Arial" panose="020B0604020202020204" pitchFamily="34" charset="0"/>
                    <a:ea typeface="宋体" panose="02010600030101010101" pitchFamily="2" charset="-122"/>
                    <a:cs typeface="+mn-cs"/>
                  </a:rPr>
                  <a:t> </a:t>
                </a:r>
                <a:r>
                  <a:rPr lang="zh-CN" altLang="zh-CN" sz="1200" kern="1200" dirty="0">
                    <a:solidFill>
                      <a:schemeClr val="tx1"/>
                    </a:solidFill>
                    <a:effectLst/>
                    <a:latin typeface="Arial" panose="020B0604020202020204" pitchFamily="34" charset="0"/>
                    <a:ea typeface="宋体" panose="02010600030101010101" pitchFamily="2" charset="-122"/>
                    <a:cs typeface="+mn-cs"/>
                  </a:rPr>
                  <a:t>和 </a:t>
                </a:r>
                <a14:m>
                  <m:oMath xmlns:m="http://schemas.openxmlformats.org/officeDocument/2006/math">
                    <m:r>
                      <a:rPr lang="zh-CN" altLang="en-US" sz="1200" b="0" i="1" kern="1200" smtClean="0">
                        <a:solidFill>
                          <a:schemeClr val="tx1"/>
                        </a:solidFill>
                        <a:latin typeface="Cambria Math" panose="02040503050406030204" pitchFamily="18" charset="0"/>
                        <a:ea typeface="宋体" panose="02010600030101010101" pitchFamily="2" charset="-122"/>
                        <a:cs typeface="+mn-cs"/>
                      </a:rPr>
                      <m:t>𝑘</m:t>
                    </m:r>
                    <m:r>
                      <a:rPr lang="zh-CN" altLang="en-US" sz="1200" b="0" i="0" kern="1200">
                        <a:solidFill>
                          <a:schemeClr val="tx1"/>
                        </a:solidFill>
                        <a:latin typeface="Cambria Math" panose="02040503050406030204" pitchFamily="18" charset="0"/>
                        <a:ea typeface="宋体" panose="02010600030101010101" pitchFamily="2" charset="-122"/>
                        <a:cs typeface="+mn-cs"/>
                      </a:rPr>
                      <m:t>′</m:t>
                    </m:r>
                  </m:oMath>
                </a14:m>
                <a:r>
                  <a:rPr lang="zh-CN" altLang="zh-CN" sz="1200" kern="1200" dirty="0">
                    <a:solidFill>
                      <a:schemeClr val="tx1"/>
                    </a:solidFill>
                    <a:effectLst/>
                    <a:latin typeface="Arial" panose="020B0604020202020204" pitchFamily="34" charset="0"/>
                    <a:ea typeface="宋体" panose="02010600030101010101" pitchFamily="2" charset="-122"/>
                    <a:cs typeface="+mn-cs"/>
                  </a:rPr>
                  <a:t>的两个平面波叠加形成的驻波，而且这时有：</a:t>
                </a:r>
                <a:endParaRPr lang="en-US" altLang="zh-CN" sz="1200" kern="1200" dirty="0">
                  <a:solidFill>
                    <a:schemeClr val="tx1"/>
                  </a:solidFill>
                  <a:effectLst/>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lang="zh-CN" altLang="en-US" sz="1200" i="1" kern="1200" smtClean="0">
                              <a:solidFill>
                                <a:schemeClr val="tx1"/>
                              </a:solidFill>
                              <a:latin typeface="Cambria Math" panose="02040503050406030204" pitchFamily="18" charset="0"/>
                              <a:ea typeface="宋体" panose="02010600030101010101" pitchFamily="2" charset="-122"/>
                              <a:cs typeface="+mn-cs"/>
                            </a:rPr>
                          </m:ctrlPr>
                        </m:sSupPr>
                        <m:e>
                          <m:r>
                            <a:rPr lang="en-US" altLang="zh-CN" sz="1200" b="0" i="1" kern="1200" smtClean="0">
                              <a:solidFill>
                                <a:schemeClr val="tx1"/>
                              </a:solidFill>
                              <a:latin typeface="Cambria Math" panose="02040503050406030204" pitchFamily="18" charset="0"/>
                              <a:ea typeface="宋体" panose="02010600030101010101" pitchFamily="2" charset="-122"/>
                              <a:cs typeface="+mn-cs"/>
                            </a:rPr>
                            <m:t>𝐸</m:t>
                          </m:r>
                        </m:e>
                        <m:sup>
                          <m:r>
                            <a:rPr lang="en-US" altLang="zh-CN" sz="1200" b="0" i="0" kern="1200" smtClean="0">
                              <a:solidFill>
                                <a:schemeClr val="tx1"/>
                              </a:solidFill>
                              <a:latin typeface="Cambria Math" panose="02040503050406030204" pitchFamily="18" charset="0"/>
                              <a:ea typeface="宋体" panose="02010600030101010101" pitchFamily="2" charset="-122"/>
                              <a:cs typeface="+mn-cs"/>
                            </a:rPr>
                            <m:t>0</m:t>
                          </m:r>
                        </m:sup>
                      </m:sSup>
                      <m:r>
                        <a:rPr lang="zh-CN" altLang="en-US" sz="1200" i="0" kern="1200">
                          <a:solidFill>
                            <a:schemeClr val="tx1"/>
                          </a:solidFill>
                          <a:latin typeface="Cambria Math" panose="02040503050406030204" pitchFamily="18" charset="0"/>
                          <a:ea typeface="宋体" panose="02010600030101010101" pitchFamily="2" charset="-122"/>
                          <a:cs typeface="+mn-cs"/>
                        </a:rPr>
                        <m:t>(</m:t>
                      </m:r>
                      <m:r>
                        <a:rPr lang="zh-CN" altLang="en-US" sz="1200" i="1" kern="1200">
                          <a:solidFill>
                            <a:schemeClr val="tx1"/>
                          </a:solidFill>
                          <a:latin typeface="Cambria Math" panose="02040503050406030204" pitchFamily="18" charset="0"/>
                          <a:ea typeface="宋体" panose="02010600030101010101" pitchFamily="2" charset="-122"/>
                          <a:cs typeface="+mn-cs"/>
                        </a:rPr>
                        <m:t>𝑘</m:t>
                      </m:r>
                      <m:r>
                        <a:rPr lang="zh-CN" altLang="en-US" sz="1200" i="0" kern="1200">
                          <a:solidFill>
                            <a:schemeClr val="tx1"/>
                          </a:solidFill>
                          <a:latin typeface="Cambria Math" panose="02040503050406030204" pitchFamily="18" charset="0"/>
                          <a:ea typeface="宋体" panose="02010600030101010101" pitchFamily="2" charset="-122"/>
                          <a:cs typeface="+mn-cs"/>
                        </a:rPr>
                        <m:t>)=</m:t>
                      </m:r>
                      <m:f>
                        <m:fPr>
                          <m:ctrlPr>
                            <a:rPr lang="zh-CN" altLang="en-US" sz="1200" i="1" kern="1200">
                              <a:solidFill>
                                <a:schemeClr val="tx1"/>
                              </a:solidFill>
                              <a:latin typeface="Cambria Math" panose="02040503050406030204" pitchFamily="18" charset="0"/>
                              <a:ea typeface="宋体" panose="02010600030101010101" pitchFamily="2" charset="-122"/>
                              <a:cs typeface="+mn-cs"/>
                            </a:rPr>
                          </m:ctrlPr>
                        </m:fPr>
                        <m:num>
                          <m:sSup>
                            <m:sSupPr>
                              <m:ctrlPr>
                                <a:rPr lang="zh-CN" altLang="en-US" sz="1200" i="1" kern="1200">
                                  <a:solidFill>
                                    <a:schemeClr val="tx1"/>
                                  </a:solidFill>
                                  <a:latin typeface="Cambria Math" panose="02040503050406030204" pitchFamily="18" charset="0"/>
                                  <a:ea typeface="宋体" panose="02010600030101010101" pitchFamily="2" charset="-122"/>
                                  <a:cs typeface="+mn-cs"/>
                                </a:rPr>
                              </m:ctrlPr>
                            </m:sSupPr>
                            <m:e>
                              <m:r>
                                <a:rPr lang="zh-CN" altLang="en-US" sz="1200" i="0" kern="1200">
                                  <a:solidFill>
                                    <a:schemeClr val="tx1"/>
                                  </a:solidFill>
                                  <a:latin typeface="Cambria Math" panose="02040503050406030204" pitchFamily="18" charset="0"/>
                                  <a:ea typeface="宋体" panose="02010600030101010101" pitchFamily="2" charset="-122"/>
                                  <a:cs typeface="+mn-cs"/>
                                </a:rPr>
                                <m:t>ℏ</m:t>
                              </m:r>
                            </m:e>
                            <m:sup>
                              <m:r>
                                <a:rPr lang="zh-CN" altLang="en-US" sz="1200" i="0" kern="1200">
                                  <a:solidFill>
                                    <a:schemeClr val="tx1"/>
                                  </a:solidFill>
                                  <a:latin typeface="Cambria Math" panose="02040503050406030204" pitchFamily="18" charset="0"/>
                                  <a:ea typeface="宋体" panose="02010600030101010101" pitchFamily="2" charset="-122"/>
                                  <a:cs typeface="+mn-cs"/>
                                </a:rPr>
                                <m:t>2</m:t>
                              </m:r>
                            </m:sup>
                          </m:sSup>
                          <m:sSup>
                            <m:sSupPr>
                              <m:ctrlPr>
                                <a:rPr lang="zh-CN" altLang="en-US" sz="1200" i="1" kern="1200">
                                  <a:solidFill>
                                    <a:schemeClr val="tx1"/>
                                  </a:solidFill>
                                  <a:latin typeface="Cambria Math" panose="02040503050406030204" pitchFamily="18" charset="0"/>
                                  <a:ea typeface="宋体" panose="02010600030101010101" pitchFamily="2" charset="-122"/>
                                  <a:cs typeface="+mn-cs"/>
                                </a:rPr>
                              </m:ctrlPr>
                            </m:sSupPr>
                            <m:e>
                              <m:r>
                                <a:rPr lang="zh-CN" altLang="en-US" sz="1200" i="1" kern="1200">
                                  <a:solidFill>
                                    <a:schemeClr val="tx1"/>
                                  </a:solidFill>
                                  <a:latin typeface="Cambria Math" panose="02040503050406030204" pitchFamily="18" charset="0"/>
                                  <a:ea typeface="宋体" panose="02010600030101010101" pitchFamily="2" charset="-122"/>
                                  <a:cs typeface="+mn-cs"/>
                                </a:rPr>
                                <m:t>𝑘</m:t>
                              </m:r>
                            </m:e>
                            <m:sup>
                              <m:r>
                                <a:rPr lang="zh-CN" altLang="en-US" sz="1200" i="0" kern="1200">
                                  <a:solidFill>
                                    <a:schemeClr val="tx1"/>
                                  </a:solidFill>
                                  <a:latin typeface="Cambria Math" panose="02040503050406030204" pitchFamily="18" charset="0"/>
                                  <a:ea typeface="宋体" panose="02010600030101010101" pitchFamily="2" charset="-122"/>
                                  <a:cs typeface="+mn-cs"/>
                                </a:rPr>
                                <m:t>2</m:t>
                              </m:r>
                            </m:sup>
                          </m:sSup>
                        </m:num>
                        <m:den>
                          <m:r>
                            <a:rPr lang="zh-CN" altLang="en-US" sz="1200" i="0" kern="1200">
                              <a:solidFill>
                                <a:schemeClr val="tx1"/>
                              </a:solidFill>
                              <a:latin typeface="Cambria Math" panose="02040503050406030204" pitchFamily="18" charset="0"/>
                              <a:ea typeface="宋体" panose="02010600030101010101" pitchFamily="2" charset="-122"/>
                              <a:cs typeface="+mn-cs"/>
                            </a:rPr>
                            <m:t>2</m:t>
                          </m:r>
                          <m:r>
                            <a:rPr lang="zh-CN" altLang="en-US" sz="1200" i="1" kern="1200">
                              <a:solidFill>
                                <a:schemeClr val="tx1"/>
                              </a:solidFill>
                              <a:latin typeface="Cambria Math" panose="02040503050406030204" pitchFamily="18" charset="0"/>
                              <a:ea typeface="宋体" panose="02010600030101010101" pitchFamily="2" charset="-122"/>
                              <a:cs typeface="+mn-cs"/>
                            </a:rPr>
                            <m:t>𝑚</m:t>
                          </m:r>
                        </m:den>
                      </m:f>
                      <m:r>
                        <a:rPr lang="zh-CN" altLang="en-US" sz="1200" i="0" kern="1200">
                          <a:solidFill>
                            <a:schemeClr val="tx1"/>
                          </a:solidFill>
                          <a:latin typeface="Cambria Math" panose="02040503050406030204" pitchFamily="18" charset="0"/>
                          <a:ea typeface="宋体" panose="02010600030101010101" pitchFamily="2" charset="-122"/>
                          <a:cs typeface="+mn-cs"/>
                        </a:rPr>
                        <m:t>=</m:t>
                      </m:r>
                      <m:f>
                        <m:fPr>
                          <m:ctrlPr>
                            <a:rPr lang="zh-CN" altLang="en-US" sz="1200" i="1" kern="1200">
                              <a:solidFill>
                                <a:schemeClr val="tx1"/>
                              </a:solidFill>
                              <a:latin typeface="Cambria Math" panose="02040503050406030204" pitchFamily="18" charset="0"/>
                              <a:ea typeface="宋体" panose="02010600030101010101" pitchFamily="2" charset="-122"/>
                              <a:cs typeface="+mn-cs"/>
                            </a:rPr>
                          </m:ctrlPr>
                        </m:fPr>
                        <m:num>
                          <m:sSup>
                            <m:sSupPr>
                              <m:ctrlPr>
                                <a:rPr lang="zh-CN" altLang="en-US" sz="1200" i="1" kern="1200">
                                  <a:solidFill>
                                    <a:schemeClr val="tx1"/>
                                  </a:solidFill>
                                  <a:latin typeface="Cambria Math" panose="02040503050406030204" pitchFamily="18" charset="0"/>
                                  <a:ea typeface="宋体" panose="02010600030101010101" pitchFamily="2" charset="-122"/>
                                  <a:cs typeface="+mn-cs"/>
                                </a:rPr>
                              </m:ctrlPr>
                            </m:sSupPr>
                            <m:e>
                              <m:r>
                                <a:rPr lang="zh-CN" altLang="en-US" sz="1200" i="0" kern="1200">
                                  <a:solidFill>
                                    <a:schemeClr val="tx1"/>
                                  </a:solidFill>
                                  <a:latin typeface="Cambria Math" panose="02040503050406030204" pitchFamily="18" charset="0"/>
                                  <a:ea typeface="宋体" panose="02010600030101010101" pitchFamily="2" charset="-122"/>
                                  <a:cs typeface="+mn-cs"/>
                                </a:rPr>
                                <m:t>ℏ</m:t>
                              </m:r>
                            </m:e>
                            <m:sup>
                              <m:r>
                                <a:rPr lang="zh-CN" altLang="en-US" sz="1200" i="0" kern="1200">
                                  <a:solidFill>
                                    <a:schemeClr val="tx1"/>
                                  </a:solidFill>
                                  <a:latin typeface="Cambria Math" panose="02040503050406030204" pitchFamily="18" charset="0"/>
                                  <a:ea typeface="宋体" panose="02010600030101010101" pitchFamily="2" charset="-122"/>
                                  <a:cs typeface="+mn-cs"/>
                                </a:rPr>
                                <m:t>2</m:t>
                              </m:r>
                            </m:sup>
                          </m:sSup>
                          <m:sSup>
                            <m:sSupPr>
                              <m:ctrlPr>
                                <a:rPr lang="zh-CN" altLang="en-US" sz="1200" i="1" kern="1200">
                                  <a:solidFill>
                                    <a:schemeClr val="tx1"/>
                                  </a:solidFill>
                                  <a:latin typeface="Cambria Math" panose="02040503050406030204" pitchFamily="18" charset="0"/>
                                  <a:ea typeface="宋体" panose="02010600030101010101" pitchFamily="2" charset="-122"/>
                                  <a:cs typeface="+mn-cs"/>
                                </a:rPr>
                              </m:ctrlPr>
                            </m:sSupPr>
                            <m:e>
                              <m:d>
                                <m:dPr>
                                  <m:ctrlPr>
                                    <a:rPr lang="zh-CN" altLang="en-US" sz="1200" i="1" kern="1200">
                                      <a:solidFill>
                                        <a:schemeClr val="tx1"/>
                                      </a:solidFill>
                                      <a:latin typeface="Cambria Math" panose="02040503050406030204" pitchFamily="18" charset="0"/>
                                      <a:ea typeface="宋体" panose="02010600030101010101" pitchFamily="2" charset="-122"/>
                                      <a:cs typeface="+mn-cs"/>
                                    </a:rPr>
                                  </m:ctrlPr>
                                </m:dPr>
                                <m:e>
                                  <m:sSup>
                                    <m:sSupPr>
                                      <m:ctrlPr>
                                        <a:rPr lang="zh-CN" altLang="en-US" sz="1200" i="1" kern="1200">
                                          <a:solidFill>
                                            <a:schemeClr val="tx1"/>
                                          </a:solidFill>
                                          <a:latin typeface="Cambria Math" panose="02040503050406030204" pitchFamily="18" charset="0"/>
                                          <a:ea typeface="宋体" panose="02010600030101010101" pitchFamily="2" charset="-122"/>
                                          <a:cs typeface="+mn-cs"/>
                                        </a:rPr>
                                      </m:ctrlPr>
                                    </m:sSupPr>
                                    <m:e>
                                      <m:r>
                                        <a:rPr lang="zh-CN" altLang="en-US" sz="1200" i="1" kern="1200">
                                          <a:solidFill>
                                            <a:schemeClr val="tx1"/>
                                          </a:solidFill>
                                          <a:latin typeface="Cambria Math" panose="02040503050406030204" pitchFamily="18" charset="0"/>
                                          <a:ea typeface="宋体" panose="02010600030101010101" pitchFamily="2" charset="-122"/>
                                          <a:cs typeface="+mn-cs"/>
                                        </a:rPr>
                                        <m:t>𝑘</m:t>
                                      </m:r>
                                    </m:e>
                                    <m:sup>
                                      <m:r>
                                        <a:rPr lang="zh-CN" altLang="en-US" sz="1200" i="0" kern="1200">
                                          <a:solidFill>
                                            <a:schemeClr val="tx1"/>
                                          </a:solidFill>
                                          <a:latin typeface="Cambria Math" panose="02040503050406030204" pitchFamily="18" charset="0"/>
                                          <a:ea typeface="宋体" panose="02010600030101010101" pitchFamily="2" charset="-122"/>
                                          <a:cs typeface="+mn-cs"/>
                                        </a:rPr>
                                        <m:t>′</m:t>
                                      </m:r>
                                    </m:sup>
                                  </m:sSup>
                                </m:e>
                              </m:d>
                            </m:e>
                            <m:sup>
                              <m:r>
                                <a:rPr lang="zh-CN" altLang="en-US" sz="1200" i="0" kern="1200">
                                  <a:solidFill>
                                    <a:schemeClr val="tx1"/>
                                  </a:solidFill>
                                  <a:latin typeface="Cambria Math" panose="02040503050406030204" pitchFamily="18" charset="0"/>
                                  <a:ea typeface="宋体" panose="02010600030101010101" pitchFamily="2" charset="-122"/>
                                  <a:cs typeface="+mn-cs"/>
                                </a:rPr>
                                <m:t>2</m:t>
                              </m:r>
                            </m:sup>
                          </m:sSup>
                        </m:num>
                        <m:den>
                          <m:r>
                            <a:rPr lang="zh-CN" altLang="en-US" sz="1200" i="0" kern="1200">
                              <a:solidFill>
                                <a:schemeClr val="tx1"/>
                              </a:solidFill>
                              <a:latin typeface="Cambria Math" panose="02040503050406030204" pitchFamily="18" charset="0"/>
                              <a:ea typeface="宋体" panose="02010600030101010101" pitchFamily="2" charset="-122"/>
                              <a:cs typeface="+mn-cs"/>
                            </a:rPr>
                            <m:t>2</m:t>
                          </m:r>
                          <m:r>
                            <a:rPr lang="zh-CN" altLang="en-US" sz="1200" i="1" kern="1200">
                              <a:solidFill>
                                <a:schemeClr val="tx1"/>
                              </a:solidFill>
                              <a:latin typeface="Cambria Math" panose="02040503050406030204" pitchFamily="18" charset="0"/>
                              <a:ea typeface="宋体" panose="02010600030101010101" pitchFamily="2" charset="-122"/>
                              <a:cs typeface="+mn-cs"/>
                            </a:rPr>
                            <m:t>𝑚</m:t>
                          </m:r>
                        </m:den>
                      </m:f>
                      <m:r>
                        <a:rPr lang="zh-CN" altLang="en-US" sz="1200" i="0" kern="1200">
                          <a:solidFill>
                            <a:schemeClr val="tx1"/>
                          </a:solidFill>
                          <a:latin typeface="Cambria Math" panose="02040503050406030204" pitchFamily="18" charset="0"/>
                          <a:ea typeface="宋体" panose="02010600030101010101" pitchFamily="2" charset="-122"/>
                          <a:cs typeface="+mn-cs"/>
                        </a:rPr>
                        <m:t>=</m:t>
                      </m:r>
                      <m:sSup>
                        <m:sSupPr>
                          <m:ctrlPr>
                            <a:rPr lang="zh-CN" altLang="en-US" sz="1200" i="1" kern="1200" smtClean="0">
                              <a:solidFill>
                                <a:schemeClr val="tx1"/>
                              </a:solidFill>
                              <a:latin typeface="Cambria Math" panose="02040503050406030204" pitchFamily="18" charset="0"/>
                              <a:ea typeface="宋体" panose="02010600030101010101" pitchFamily="2" charset="-122"/>
                              <a:cs typeface="+mn-cs"/>
                            </a:rPr>
                          </m:ctrlPr>
                        </m:sSupPr>
                        <m:e>
                          <m:r>
                            <a:rPr lang="en-US" altLang="zh-CN" sz="1200" b="0" i="1" kern="1200" smtClean="0">
                              <a:solidFill>
                                <a:schemeClr val="tx1"/>
                              </a:solidFill>
                              <a:latin typeface="Cambria Math" panose="02040503050406030204" pitchFamily="18" charset="0"/>
                              <a:ea typeface="宋体" panose="02010600030101010101" pitchFamily="2" charset="-122"/>
                              <a:cs typeface="+mn-cs"/>
                            </a:rPr>
                            <m:t>𝐸</m:t>
                          </m:r>
                        </m:e>
                        <m:sup>
                          <m:r>
                            <a:rPr lang="en-US" altLang="zh-CN" sz="1200" b="0" i="0" kern="1200" smtClean="0">
                              <a:solidFill>
                                <a:schemeClr val="tx1"/>
                              </a:solidFill>
                              <a:latin typeface="Cambria Math" panose="02040503050406030204" pitchFamily="18" charset="0"/>
                              <a:ea typeface="宋体" panose="02010600030101010101" pitchFamily="2" charset="-122"/>
                              <a:cs typeface="+mn-cs"/>
                            </a:rPr>
                            <m:t>0</m:t>
                          </m:r>
                        </m:sup>
                      </m:sSup>
                      <m:r>
                        <a:rPr lang="zh-CN" altLang="en-US" sz="1200" i="0" kern="1200">
                          <a:solidFill>
                            <a:schemeClr val="tx1"/>
                          </a:solidFill>
                          <a:latin typeface="Cambria Math" panose="02040503050406030204" pitchFamily="18" charset="0"/>
                          <a:ea typeface="宋体" panose="02010600030101010101" pitchFamily="2" charset="-122"/>
                          <a:cs typeface="+mn-cs"/>
                        </a:rPr>
                        <m:t>(</m:t>
                      </m:r>
                      <m:sSup>
                        <m:sSupPr>
                          <m:ctrlPr>
                            <a:rPr lang="zh-CN" altLang="en-US" sz="1200" i="1" kern="1200">
                              <a:solidFill>
                                <a:schemeClr val="tx1"/>
                              </a:solidFill>
                              <a:latin typeface="Cambria Math" panose="02040503050406030204" pitchFamily="18" charset="0"/>
                              <a:ea typeface="宋体" panose="02010600030101010101" pitchFamily="2" charset="-122"/>
                              <a:cs typeface="+mn-cs"/>
                            </a:rPr>
                          </m:ctrlPr>
                        </m:sSupPr>
                        <m:e>
                          <m:r>
                            <a:rPr lang="zh-CN" altLang="en-US" sz="1200" i="1" kern="1200">
                              <a:solidFill>
                                <a:schemeClr val="tx1"/>
                              </a:solidFill>
                              <a:latin typeface="Cambria Math" panose="02040503050406030204" pitchFamily="18" charset="0"/>
                              <a:ea typeface="宋体" panose="02010600030101010101" pitchFamily="2" charset="-122"/>
                              <a:cs typeface="+mn-cs"/>
                            </a:rPr>
                            <m:t>𝑘</m:t>
                          </m:r>
                        </m:e>
                        <m:sup>
                          <m:r>
                            <a:rPr lang="zh-CN" altLang="en-US" sz="1200" i="0" kern="1200">
                              <a:solidFill>
                                <a:schemeClr val="tx1"/>
                              </a:solidFill>
                              <a:latin typeface="Cambria Math" panose="02040503050406030204" pitchFamily="18" charset="0"/>
                              <a:ea typeface="宋体" panose="02010600030101010101" pitchFamily="2" charset="-122"/>
                              <a:cs typeface="+mn-cs"/>
                            </a:rPr>
                            <m:t>′</m:t>
                          </m:r>
                        </m:sup>
                      </m:sSup>
                      <m:r>
                        <a:rPr lang="en-US" altLang="zh-CN" sz="1200" b="0" i="1" kern="1200" smtClean="0">
                          <a:solidFill>
                            <a:schemeClr val="tx1"/>
                          </a:solidFill>
                          <a:latin typeface="Cambria Math" panose="02040503050406030204" pitchFamily="18" charset="0"/>
                          <a:ea typeface="宋体" panose="02010600030101010101" pitchFamily="2" charset="-122"/>
                          <a:cs typeface="+mn-cs"/>
                        </a:rPr>
                        <m:t>)</m:t>
                      </m:r>
                    </m:oMath>
                  </m:oMathPara>
                </a14:m>
                <a:endParaRPr lang="en-US" altLang="zh-CN" sz="1200" kern="1200" dirty="0">
                  <a:solidFill>
                    <a:schemeClr val="tx1"/>
                  </a:solidFill>
                  <a:effectLst/>
                  <a:latin typeface="Arial" panose="020B0604020202020204" pitchFamily="34" charset="0"/>
                  <a:ea typeface="宋体" panose="02010600030101010101" pitchFamily="2" charset="-122"/>
                  <a:cs typeface="+mn-cs"/>
                </a:endParaRPr>
              </a:p>
              <a:p>
                <a:endParaRPr lang="en-US" altLang="zh-CN" dirty="0"/>
              </a:p>
              <a:p>
                <a:pPr marL="0" marR="0" lvl="0" indent="0" algn="l" defTabSz="914400" rtl="0" eaLnBrk="0" fontAlgn="base" latinLnBrk="0" hangingPunct="0">
                  <a:lnSpc>
                    <a:spcPct val="100000"/>
                  </a:lnSpc>
                  <a:spcBef>
                    <a:spcPct val="30000"/>
                  </a:spcBef>
                  <a:spcAft>
                    <a:spcPct val="0"/>
                  </a:spcAft>
                  <a:buClrTx/>
                  <a:buSzTx/>
                  <a:buFontTx/>
                  <a:buNone/>
                  <a:tabLst/>
                  <a:defRPr/>
                </a:pPr>
                <a14:m>
                  <m:oMath xmlns:m="http://schemas.openxmlformats.org/officeDocument/2006/math">
                    <m:r>
                      <a:rPr lang="zh-CN" altLang="en-US" sz="1200" b="0" i="1" kern="1200" smtClean="0">
                        <a:solidFill>
                          <a:schemeClr val="tx1"/>
                        </a:solidFill>
                        <a:latin typeface="Cambria Math" panose="02040503050406030204" pitchFamily="18" charset="0"/>
                        <a:ea typeface="宋体" panose="02010600030101010101" pitchFamily="2" charset="-122"/>
                        <a:cs typeface="+mn-cs"/>
                      </a:rPr>
                      <m:t>𝑘</m:t>
                    </m:r>
                  </m:oMath>
                </a14:m>
                <a:r>
                  <a:rPr lang="en-US" altLang="zh-CN" sz="1200" i="1" kern="1200" dirty="0">
                    <a:solidFill>
                      <a:schemeClr val="tx1"/>
                    </a:solidFill>
                    <a:effectLst/>
                    <a:latin typeface="Arial" panose="020B0604020202020204" pitchFamily="34" charset="0"/>
                    <a:ea typeface="宋体" panose="02010600030101010101" pitchFamily="2" charset="-122"/>
                    <a:cs typeface="+mn-cs"/>
                  </a:rPr>
                  <a:t> </a:t>
                </a:r>
                <a:r>
                  <a:rPr lang="zh-CN" altLang="zh-CN" sz="1200" kern="1200" dirty="0">
                    <a:solidFill>
                      <a:schemeClr val="tx1"/>
                    </a:solidFill>
                    <a:effectLst/>
                    <a:latin typeface="Arial" panose="020B0604020202020204" pitchFamily="34" charset="0"/>
                    <a:ea typeface="宋体" panose="02010600030101010101" pitchFamily="2" charset="-122"/>
                    <a:cs typeface="+mn-cs"/>
                  </a:rPr>
                  <a:t>和 </a:t>
                </a:r>
                <a14:m>
                  <m:oMath xmlns:m="http://schemas.openxmlformats.org/officeDocument/2006/math">
                    <m:r>
                      <a:rPr lang="zh-CN" altLang="en-US" sz="1200" b="0" i="1" kern="1200" smtClean="0">
                        <a:solidFill>
                          <a:schemeClr val="tx1"/>
                        </a:solidFill>
                        <a:latin typeface="Cambria Math" panose="02040503050406030204" pitchFamily="18" charset="0"/>
                        <a:ea typeface="宋体" panose="02010600030101010101" pitchFamily="2" charset="-122"/>
                        <a:cs typeface="+mn-cs"/>
                      </a:rPr>
                      <m:t>𝑘</m:t>
                    </m:r>
                    <m:r>
                      <a:rPr lang="zh-CN" altLang="en-US" sz="1200" b="0" i="0" kern="1200">
                        <a:solidFill>
                          <a:schemeClr val="tx1"/>
                        </a:solidFill>
                        <a:latin typeface="Cambria Math" panose="02040503050406030204" pitchFamily="18" charset="0"/>
                        <a:ea typeface="宋体" panose="02010600030101010101" pitchFamily="2" charset="-122"/>
                        <a:cs typeface="+mn-cs"/>
                      </a:rPr>
                      <m:t>′</m:t>
                    </m:r>
                  </m:oMath>
                </a14:m>
                <a:r>
                  <a:rPr lang="zh-CN" altLang="zh-CN" sz="1200" kern="1200" dirty="0">
                    <a:solidFill>
                      <a:schemeClr val="tx1"/>
                    </a:solidFill>
                    <a:effectLst/>
                    <a:latin typeface="Arial" panose="020B0604020202020204" pitchFamily="34" charset="0"/>
                    <a:ea typeface="宋体" panose="02010600030101010101" pitchFamily="2" charset="-122"/>
                    <a:cs typeface="+mn-cs"/>
                  </a:rPr>
                  <a:t>是两个能量相等的本征态，称为简并状态。相应波函数为：</a:t>
                </a:r>
                <a:endParaRPr lang="en-US" altLang="zh-CN" sz="1200" kern="1200" dirty="0">
                  <a:solidFill>
                    <a:schemeClr val="tx1"/>
                  </a:solidFill>
                  <a:effectLst/>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lang="zh-CN" altLang="en-US" sz="1200" i="1" kern="1200" smtClean="0">
                              <a:solidFill>
                                <a:schemeClr val="tx1"/>
                              </a:solidFill>
                              <a:latin typeface="Cambria Math" panose="02040503050406030204" pitchFamily="18" charset="0"/>
                              <a:ea typeface="宋体" panose="02010600030101010101" pitchFamily="2" charset="-122"/>
                              <a:cs typeface="+mn-cs"/>
                            </a:rPr>
                          </m:ctrlPr>
                        </m:sSupPr>
                        <m:e>
                          <m:r>
                            <a:rPr lang="zh-CN" altLang="en-US" sz="1200" i="1" kern="1200" smtClean="0">
                              <a:solidFill>
                                <a:schemeClr val="tx1"/>
                              </a:solidFill>
                              <a:latin typeface="Cambria Math" panose="02040503050406030204" pitchFamily="18" charset="0"/>
                              <a:ea typeface="宋体" panose="02010600030101010101" pitchFamily="2" charset="-122"/>
                              <a:cs typeface="+mn-cs"/>
                            </a:rPr>
                            <m:t>𝜓</m:t>
                          </m:r>
                        </m:e>
                        <m:sup>
                          <m:r>
                            <a:rPr lang="en-US" altLang="zh-CN" sz="1200" b="0" i="0" kern="1200" smtClean="0">
                              <a:solidFill>
                                <a:schemeClr val="tx1"/>
                              </a:solidFill>
                              <a:latin typeface="Cambria Math" panose="02040503050406030204" pitchFamily="18" charset="0"/>
                              <a:ea typeface="宋体" panose="02010600030101010101" pitchFamily="2" charset="-122"/>
                              <a:cs typeface="+mn-cs"/>
                            </a:rPr>
                            <m:t>0</m:t>
                          </m:r>
                        </m:sup>
                      </m:sSup>
                      <m:r>
                        <a:rPr lang="zh-CN" altLang="en-US" sz="1200" i="0" kern="1200">
                          <a:solidFill>
                            <a:schemeClr val="tx1"/>
                          </a:solidFill>
                          <a:latin typeface="Cambria Math" panose="02040503050406030204" pitchFamily="18" charset="0"/>
                          <a:ea typeface="宋体" panose="02010600030101010101" pitchFamily="2" charset="-122"/>
                          <a:cs typeface="+mn-cs"/>
                        </a:rPr>
                        <m:t>(</m:t>
                      </m:r>
                      <m:r>
                        <a:rPr lang="zh-CN" altLang="en-US" sz="1200" i="1" kern="1200">
                          <a:solidFill>
                            <a:schemeClr val="tx1"/>
                          </a:solidFill>
                          <a:latin typeface="Cambria Math" panose="02040503050406030204" pitchFamily="18" charset="0"/>
                          <a:ea typeface="宋体" panose="02010600030101010101" pitchFamily="2" charset="-122"/>
                          <a:cs typeface="+mn-cs"/>
                        </a:rPr>
                        <m:t>𝑘</m:t>
                      </m:r>
                      <m:r>
                        <a:rPr lang="zh-CN" altLang="en-US" sz="1200" i="0" kern="1200">
                          <a:solidFill>
                            <a:schemeClr val="tx1"/>
                          </a:solidFill>
                          <a:latin typeface="Cambria Math" panose="02040503050406030204" pitchFamily="18" charset="0"/>
                          <a:ea typeface="宋体" panose="02010600030101010101" pitchFamily="2" charset="-122"/>
                          <a:cs typeface="+mn-cs"/>
                        </a:rPr>
                        <m:t>)=</m:t>
                      </m:r>
                      <m:f>
                        <m:fPr>
                          <m:ctrlPr>
                            <a:rPr lang="zh-CN" altLang="en-US" sz="1200" i="1" kern="1200">
                              <a:solidFill>
                                <a:schemeClr val="tx1"/>
                              </a:solidFill>
                              <a:latin typeface="Cambria Math" panose="02040503050406030204" pitchFamily="18" charset="0"/>
                              <a:ea typeface="宋体" panose="02010600030101010101" pitchFamily="2" charset="-122"/>
                              <a:cs typeface="+mn-cs"/>
                            </a:rPr>
                          </m:ctrlPr>
                        </m:fPr>
                        <m:num>
                          <m:r>
                            <m:rPr>
                              <m:nor/>
                            </m:rPr>
                            <a:rPr lang="zh-CN" altLang="en-US" sz="1200" i="1" kern="1200">
                              <a:solidFill>
                                <a:schemeClr val="tx1"/>
                              </a:solidFill>
                              <a:latin typeface="Arial" panose="020B0604020202020204" pitchFamily="34" charset="0"/>
                              <a:ea typeface="宋体" panose="02010600030101010101" pitchFamily="2" charset="-122"/>
                              <a:cs typeface="+mn-cs"/>
                            </a:rPr>
                            <m:t>1</m:t>
                          </m:r>
                        </m:num>
                        <m:den>
                          <m:rad>
                            <m:radPr>
                              <m:degHide m:val="on"/>
                              <m:ctrlPr>
                                <a:rPr lang="zh-CN" altLang="en-US" sz="1200" i="1" kern="1200">
                                  <a:solidFill>
                                    <a:schemeClr val="tx1"/>
                                  </a:solidFill>
                                  <a:latin typeface="Cambria Math" panose="02040503050406030204" pitchFamily="18" charset="0"/>
                                  <a:ea typeface="宋体" panose="02010600030101010101" pitchFamily="2" charset="-122"/>
                                  <a:cs typeface="+mn-cs"/>
                                </a:rPr>
                              </m:ctrlPr>
                            </m:radPr>
                            <m:deg/>
                            <m:e>
                              <m:r>
                                <a:rPr lang="zh-CN" altLang="en-US" sz="1200" i="1" kern="1200">
                                  <a:solidFill>
                                    <a:schemeClr val="tx1"/>
                                  </a:solidFill>
                                  <a:latin typeface="Cambria Math" panose="02040503050406030204" pitchFamily="18" charset="0"/>
                                  <a:ea typeface="宋体" panose="02010600030101010101" pitchFamily="2" charset="-122"/>
                                  <a:cs typeface="+mn-cs"/>
                                </a:rPr>
                                <m:t>𝐿</m:t>
                              </m:r>
                            </m:e>
                          </m:rad>
                        </m:den>
                      </m:f>
                      <m:r>
                        <m:rPr>
                          <m:sty m:val="p"/>
                        </m:rPr>
                        <a:rPr lang="zh-CN" altLang="en-US" sz="1200" i="0" kern="1200">
                          <a:solidFill>
                            <a:schemeClr val="tx1"/>
                          </a:solidFill>
                          <a:latin typeface="Cambria Math" panose="02040503050406030204" pitchFamily="18" charset="0"/>
                          <a:ea typeface="宋体" panose="02010600030101010101" pitchFamily="2" charset="-122"/>
                          <a:cs typeface="+mn-cs"/>
                        </a:rPr>
                        <m:t>exp</m:t>
                      </m:r>
                      <m:r>
                        <a:rPr lang="zh-CN" altLang="en-US" sz="1200" i="0" kern="1200">
                          <a:solidFill>
                            <a:schemeClr val="tx1"/>
                          </a:solidFill>
                          <a:latin typeface="Cambria Math" panose="02040503050406030204" pitchFamily="18" charset="0"/>
                          <a:ea typeface="宋体" panose="02010600030101010101" pitchFamily="2" charset="-122"/>
                          <a:cs typeface="+mn-cs"/>
                        </a:rPr>
                        <m:t>(</m:t>
                      </m:r>
                      <m:r>
                        <a:rPr lang="zh-CN" altLang="en-US" sz="1200" i="1" kern="1200">
                          <a:solidFill>
                            <a:schemeClr val="tx1"/>
                          </a:solidFill>
                          <a:latin typeface="Cambria Math" panose="02040503050406030204" pitchFamily="18" charset="0"/>
                          <a:ea typeface="宋体" panose="02010600030101010101" pitchFamily="2" charset="-122"/>
                          <a:cs typeface="+mn-cs"/>
                        </a:rPr>
                        <m:t>𝑖𝑘𝑥</m:t>
                      </m:r>
                      <m:r>
                        <a:rPr lang="en-US" altLang="zh-CN" sz="1200" b="0" i="0" kern="1200" smtClean="0">
                          <a:solidFill>
                            <a:schemeClr val="tx1"/>
                          </a:solidFill>
                          <a:latin typeface="Cambria Math" panose="02040503050406030204" pitchFamily="18" charset="0"/>
                          <a:ea typeface="宋体" panose="02010600030101010101" pitchFamily="2" charset="-122"/>
                          <a:cs typeface="+mn-cs"/>
                        </a:rPr>
                        <m:t>)</m:t>
                      </m:r>
                    </m:oMath>
                  </m:oMathPara>
                </a14:m>
                <a:endParaRPr lang="en-US" altLang="zh-CN" sz="1200" kern="1200" dirty="0">
                  <a:solidFill>
                    <a:schemeClr val="tx1"/>
                  </a:solidFill>
                  <a:effectLst/>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lang="zh-CN" altLang="en-US" sz="1200" i="1" kern="1200" smtClean="0">
                              <a:solidFill>
                                <a:schemeClr val="tx1"/>
                              </a:solidFill>
                              <a:latin typeface="Cambria Math" panose="02040503050406030204" pitchFamily="18" charset="0"/>
                              <a:ea typeface="宋体" panose="02010600030101010101" pitchFamily="2" charset="-122"/>
                              <a:cs typeface="+mn-cs"/>
                            </a:rPr>
                          </m:ctrlPr>
                        </m:sSupPr>
                        <m:e>
                          <m:r>
                            <a:rPr lang="zh-CN" altLang="en-US" sz="1200" i="1" kern="1200" smtClean="0">
                              <a:solidFill>
                                <a:schemeClr val="tx1"/>
                              </a:solidFill>
                              <a:latin typeface="Cambria Math" panose="02040503050406030204" pitchFamily="18" charset="0"/>
                              <a:ea typeface="宋体" panose="02010600030101010101" pitchFamily="2" charset="-122"/>
                              <a:cs typeface="+mn-cs"/>
                            </a:rPr>
                            <m:t>𝜓</m:t>
                          </m:r>
                        </m:e>
                        <m:sup>
                          <m:r>
                            <a:rPr lang="en-US" altLang="zh-CN" sz="1200" b="0" i="0" kern="1200" smtClean="0">
                              <a:solidFill>
                                <a:schemeClr val="tx1"/>
                              </a:solidFill>
                              <a:latin typeface="Cambria Math" panose="02040503050406030204" pitchFamily="18" charset="0"/>
                              <a:ea typeface="宋体" panose="02010600030101010101" pitchFamily="2" charset="-122"/>
                              <a:cs typeface="+mn-cs"/>
                            </a:rPr>
                            <m:t>0</m:t>
                          </m:r>
                        </m:sup>
                      </m:sSup>
                      <m:r>
                        <a:rPr lang="zh-CN" altLang="en-US" sz="1200" i="0" kern="1200">
                          <a:solidFill>
                            <a:schemeClr val="tx1"/>
                          </a:solidFill>
                          <a:latin typeface="Cambria Math" panose="02040503050406030204" pitchFamily="18" charset="0"/>
                          <a:ea typeface="宋体" panose="02010600030101010101" pitchFamily="2" charset="-122"/>
                          <a:cs typeface="+mn-cs"/>
                        </a:rPr>
                        <m:t>(</m:t>
                      </m:r>
                      <m:r>
                        <a:rPr lang="zh-CN" altLang="en-US" sz="1200" i="1" kern="1200" smtClean="0">
                          <a:solidFill>
                            <a:schemeClr val="tx1"/>
                          </a:solidFill>
                          <a:latin typeface="Cambria Math" panose="02040503050406030204" pitchFamily="18" charset="0"/>
                          <a:ea typeface="宋体" panose="02010600030101010101" pitchFamily="2" charset="-122"/>
                          <a:cs typeface="+mn-cs"/>
                        </a:rPr>
                        <m:t>𝑘</m:t>
                      </m:r>
                      <m:r>
                        <a:rPr lang="zh-CN" altLang="en-US" sz="1200" i="0" kern="1200">
                          <a:solidFill>
                            <a:schemeClr val="tx1"/>
                          </a:solidFill>
                          <a:latin typeface="Cambria Math" panose="02040503050406030204" pitchFamily="18" charset="0"/>
                          <a:ea typeface="宋体" panose="02010600030101010101" pitchFamily="2" charset="-122"/>
                          <a:cs typeface="+mn-cs"/>
                        </a:rPr>
                        <m:t>′)=</m:t>
                      </m:r>
                      <m:f>
                        <m:fPr>
                          <m:ctrlPr>
                            <a:rPr lang="zh-CN" altLang="en-US" sz="1200" i="1" kern="1200">
                              <a:solidFill>
                                <a:schemeClr val="tx1"/>
                              </a:solidFill>
                              <a:latin typeface="Cambria Math" panose="02040503050406030204" pitchFamily="18" charset="0"/>
                              <a:ea typeface="宋体" panose="02010600030101010101" pitchFamily="2" charset="-122"/>
                              <a:cs typeface="+mn-cs"/>
                            </a:rPr>
                          </m:ctrlPr>
                        </m:fPr>
                        <m:num>
                          <m:r>
                            <m:rPr>
                              <m:nor/>
                            </m:rPr>
                            <a:rPr lang="zh-CN" altLang="en-US" sz="1200" i="1" kern="1200">
                              <a:solidFill>
                                <a:schemeClr val="tx1"/>
                              </a:solidFill>
                              <a:latin typeface="Arial" panose="020B0604020202020204" pitchFamily="34" charset="0"/>
                              <a:ea typeface="宋体" panose="02010600030101010101" pitchFamily="2" charset="-122"/>
                              <a:cs typeface="+mn-cs"/>
                            </a:rPr>
                            <m:t>1</m:t>
                          </m:r>
                        </m:num>
                        <m:den>
                          <m:rad>
                            <m:radPr>
                              <m:degHide m:val="on"/>
                              <m:ctrlPr>
                                <a:rPr lang="zh-CN" altLang="en-US" sz="1200" i="1" kern="1200">
                                  <a:solidFill>
                                    <a:schemeClr val="tx1"/>
                                  </a:solidFill>
                                  <a:latin typeface="Cambria Math" panose="02040503050406030204" pitchFamily="18" charset="0"/>
                                  <a:ea typeface="宋体" panose="02010600030101010101" pitchFamily="2" charset="-122"/>
                                  <a:cs typeface="+mn-cs"/>
                                </a:rPr>
                              </m:ctrlPr>
                            </m:radPr>
                            <m:deg/>
                            <m:e>
                              <m:r>
                                <a:rPr lang="zh-CN" altLang="en-US" sz="1200" i="1" kern="1200">
                                  <a:solidFill>
                                    <a:schemeClr val="tx1"/>
                                  </a:solidFill>
                                  <a:latin typeface="Cambria Math" panose="02040503050406030204" pitchFamily="18" charset="0"/>
                                  <a:ea typeface="宋体" panose="02010600030101010101" pitchFamily="2" charset="-122"/>
                                  <a:cs typeface="+mn-cs"/>
                                </a:rPr>
                                <m:t>𝐿</m:t>
                              </m:r>
                            </m:e>
                          </m:rad>
                        </m:den>
                      </m:f>
                      <m:r>
                        <m:rPr>
                          <m:sty m:val="p"/>
                        </m:rPr>
                        <a:rPr lang="zh-CN" altLang="en-US" sz="1200" i="0" kern="1200">
                          <a:solidFill>
                            <a:schemeClr val="tx1"/>
                          </a:solidFill>
                          <a:latin typeface="Cambria Math" panose="02040503050406030204" pitchFamily="18" charset="0"/>
                          <a:ea typeface="宋体" panose="02010600030101010101" pitchFamily="2" charset="-122"/>
                          <a:cs typeface="+mn-cs"/>
                        </a:rPr>
                        <m:t>exp</m:t>
                      </m:r>
                      <m:r>
                        <a:rPr lang="zh-CN" altLang="en-US" sz="1200" i="0" kern="1200">
                          <a:solidFill>
                            <a:schemeClr val="tx1"/>
                          </a:solidFill>
                          <a:latin typeface="Cambria Math" panose="02040503050406030204" pitchFamily="18" charset="0"/>
                          <a:ea typeface="宋体" panose="02010600030101010101" pitchFamily="2" charset="-122"/>
                          <a:cs typeface="+mn-cs"/>
                        </a:rPr>
                        <m:t>(</m:t>
                      </m:r>
                      <m:r>
                        <a:rPr lang="zh-CN" altLang="en-US" sz="1200" i="1" kern="1200">
                          <a:solidFill>
                            <a:schemeClr val="tx1"/>
                          </a:solidFill>
                          <a:latin typeface="Cambria Math" panose="02040503050406030204" pitchFamily="18" charset="0"/>
                          <a:ea typeface="宋体" panose="02010600030101010101" pitchFamily="2" charset="-122"/>
                          <a:cs typeface="+mn-cs"/>
                        </a:rPr>
                        <m:t>𝑖</m:t>
                      </m:r>
                      <m:r>
                        <a:rPr lang="zh-CN" altLang="en-US" sz="1200" i="1" kern="1200" smtClean="0">
                          <a:solidFill>
                            <a:schemeClr val="tx1"/>
                          </a:solidFill>
                          <a:latin typeface="Cambria Math" panose="02040503050406030204" pitchFamily="18" charset="0"/>
                          <a:ea typeface="宋体" panose="02010600030101010101" pitchFamily="2" charset="-122"/>
                          <a:cs typeface="+mn-cs"/>
                        </a:rPr>
                        <m:t>𝑘</m:t>
                      </m:r>
                      <m:r>
                        <a:rPr lang="zh-CN" altLang="en-US" sz="1200" i="0" kern="1200">
                          <a:solidFill>
                            <a:schemeClr val="tx1"/>
                          </a:solidFill>
                          <a:latin typeface="Cambria Math" panose="02040503050406030204" pitchFamily="18" charset="0"/>
                          <a:ea typeface="宋体" panose="02010600030101010101" pitchFamily="2" charset="-122"/>
                          <a:cs typeface="+mn-cs"/>
                        </a:rPr>
                        <m:t>′</m:t>
                      </m:r>
                      <m:r>
                        <a:rPr lang="zh-CN" altLang="en-US" sz="1200" i="1" kern="1200">
                          <a:solidFill>
                            <a:schemeClr val="tx1"/>
                          </a:solidFill>
                          <a:latin typeface="Cambria Math" panose="02040503050406030204" pitchFamily="18" charset="0"/>
                          <a:ea typeface="宋体" panose="02010600030101010101" pitchFamily="2" charset="-122"/>
                          <a:cs typeface="+mn-cs"/>
                        </a:rPr>
                        <m:t>𝑥</m:t>
                      </m:r>
                      <m:r>
                        <a:rPr lang="en-US" altLang="zh-CN" sz="1200" b="0" i="0" kern="1200" smtClean="0">
                          <a:solidFill>
                            <a:schemeClr val="tx1"/>
                          </a:solidFill>
                          <a:latin typeface="Cambria Math" panose="02040503050406030204" pitchFamily="18" charset="0"/>
                          <a:ea typeface="宋体" panose="02010600030101010101" pitchFamily="2" charset="-122"/>
                          <a:cs typeface="+mn-cs"/>
                        </a:rPr>
                        <m:t>)</m:t>
                      </m:r>
                    </m:oMath>
                  </m:oMathPara>
                </a14:m>
                <a:endParaRPr lang="zh-CN" altLang="zh-CN" sz="1200" kern="1200" dirty="0">
                  <a:solidFill>
                    <a:schemeClr val="tx1"/>
                  </a:solidFill>
                  <a:effectLst/>
                  <a:latin typeface="Arial" panose="020B0604020202020204" pitchFamily="34" charset="0"/>
                  <a:ea typeface="宋体" panose="02010600030101010101" pitchFamily="2" charset="-122"/>
                  <a:cs typeface="+mn-cs"/>
                </a:endParaRPr>
              </a:p>
            </p:txBody>
          </p:sp>
        </mc:Choice>
        <mc:Fallback xmlns="">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200" kern="1200" dirty="0">
                    <a:solidFill>
                      <a:schemeClr val="tx1"/>
                    </a:solidFill>
                    <a:effectLst/>
                    <a:latin typeface="Arial" panose="020B0604020202020204" pitchFamily="34" charset="0"/>
                    <a:ea typeface="宋体" panose="02010600030101010101" pitchFamily="2" charset="-122"/>
                    <a:cs typeface="+mn-cs"/>
                  </a:rPr>
                  <a:t>这时的电子波函数只考虑是波矢为 </a:t>
                </a:r>
                <a:r>
                  <a:rPr lang="en-US" altLang="zh-CN" sz="1200" i="1" kern="1200" dirty="0">
                    <a:solidFill>
                      <a:schemeClr val="tx1"/>
                    </a:solidFill>
                    <a:effectLst/>
                    <a:latin typeface="Arial" panose="020B0604020202020204" pitchFamily="34" charset="0"/>
                    <a:ea typeface="宋体" panose="02010600030101010101" pitchFamily="2" charset="-122"/>
                    <a:cs typeface="+mn-cs"/>
                  </a:rPr>
                  <a:t>k </a:t>
                </a:r>
                <a:r>
                  <a:rPr lang="zh-CN" altLang="zh-CN" sz="1200" kern="1200" dirty="0">
                    <a:solidFill>
                      <a:schemeClr val="tx1"/>
                    </a:solidFill>
                    <a:effectLst/>
                    <a:latin typeface="Arial" panose="020B0604020202020204" pitchFamily="34" charset="0"/>
                    <a:ea typeface="宋体" panose="02010600030101010101" pitchFamily="2" charset="-122"/>
                    <a:cs typeface="+mn-cs"/>
                  </a:rPr>
                  <a:t>和 </a:t>
                </a:r>
                <a:r>
                  <a:rPr lang="en-US" altLang="zh-CN" sz="1200" i="1" kern="1200" dirty="0">
                    <a:solidFill>
                      <a:schemeClr val="tx1"/>
                    </a:solidFill>
                    <a:effectLst/>
                    <a:latin typeface="Arial" panose="020B0604020202020204" pitchFamily="34" charset="0"/>
                    <a:ea typeface="宋体" panose="02010600030101010101" pitchFamily="2" charset="-122"/>
                    <a:cs typeface="+mn-cs"/>
                  </a:rPr>
                  <a:t>k’ </a:t>
                </a:r>
                <a:r>
                  <a:rPr lang="zh-CN" altLang="zh-CN" sz="1200" kern="1200" dirty="0">
                    <a:solidFill>
                      <a:schemeClr val="tx1"/>
                    </a:solidFill>
                    <a:effectLst/>
                    <a:latin typeface="Arial" panose="020B0604020202020204" pitchFamily="34" charset="0"/>
                    <a:ea typeface="宋体" panose="02010600030101010101" pitchFamily="2" charset="-122"/>
                    <a:cs typeface="+mn-cs"/>
                  </a:rPr>
                  <a:t>的两个平面波叠加形成的驻波，而且这时有：</a:t>
                </a:r>
              </a:p>
              <a:p>
                <a:r>
                  <a:rPr lang="zh-CN" altLang="en-US" sz="1200" i="0" kern="1200">
                    <a:solidFill>
                      <a:schemeClr val="tx1"/>
                    </a:solidFill>
                    <a:latin typeface="Arial" panose="020B0604020202020204" pitchFamily="34" charset="0"/>
                    <a:ea typeface="宋体" panose="02010600030101010101" pitchFamily="2" charset="-122"/>
                    <a:cs typeface="+mn-cs"/>
                  </a:rPr>
                  <a:t>├ 𝐸^"0"  (𝑘)=(ℏ^2 𝑘^2)/2𝑚=(ℏ^2 (𝑘′)^2)/2𝑚=𝐸^"0"  (𝑘′)</a:t>
                </a:r>
                <a:endParaRPr lang="en-US" altLang="zh-CN"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sz="1200" i="1" kern="1200" dirty="0">
                    <a:solidFill>
                      <a:schemeClr val="tx1"/>
                    </a:solidFill>
                    <a:effectLst/>
                    <a:latin typeface="Arial" panose="020B0604020202020204" pitchFamily="34" charset="0"/>
                    <a:ea typeface="宋体" panose="02010600030101010101" pitchFamily="2" charset="-122"/>
                    <a:cs typeface="+mn-cs"/>
                  </a:rPr>
                  <a:t>k </a:t>
                </a:r>
                <a:r>
                  <a:rPr lang="zh-CN" altLang="zh-CN" sz="1200" kern="1200" dirty="0">
                    <a:solidFill>
                      <a:schemeClr val="tx1"/>
                    </a:solidFill>
                    <a:effectLst/>
                    <a:latin typeface="Arial" panose="020B0604020202020204" pitchFamily="34" charset="0"/>
                    <a:ea typeface="宋体" panose="02010600030101010101" pitchFamily="2" charset="-122"/>
                    <a:cs typeface="+mn-cs"/>
                  </a:rPr>
                  <a:t>和 </a:t>
                </a:r>
                <a:r>
                  <a:rPr lang="en-US" altLang="zh-CN" sz="1200" i="1" kern="1200" dirty="0">
                    <a:solidFill>
                      <a:schemeClr val="tx1"/>
                    </a:solidFill>
                    <a:effectLst/>
                    <a:latin typeface="Arial" panose="020B0604020202020204" pitchFamily="34" charset="0"/>
                    <a:ea typeface="宋体" panose="02010600030101010101" pitchFamily="2" charset="-122"/>
                    <a:cs typeface="+mn-cs"/>
                  </a:rPr>
                  <a:t>k’</a:t>
                </a:r>
                <a:r>
                  <a:rPr lang="en-US" altLang="zh-CN" sz="1200" kern="1200" dirty="0">
                    <a:solidFill>
                      <a:schemeClr val="tx1"/>
                    </a:solidFill>
                    <a:effectLst/>
                    <a:latin typeface="Arial" panose="020B0604020202020204" pitchFamily="34" charset="0"/>
                    <a:ea typeface="宋体" panose="02010600030101010101" pitchFamily="2" charset="-122"/>
                    <a:cs typeface="+mn-cs"/>
                  </a:rPr>
                  <a:t> </a:t>
                </a:r>
                <a:r>
                  <a:rPr lang="zh-CN" altLang="zh-CN" sz="1200" kern="1200" dirty="0">
                    <a:solidFill>
                      <a:schemeClr val="tx1"/>
                    </a:solidFill>
                    <a:effectLst/>
                    <a:latin typeface="Arial" panose="020B0604020202020204" pitchFamily="34" charset="0"/>
                    <a:ea typeface="宋体" panose="02010600030101010101" pitchFamily="2" charset="-122"/>
                    <a:cs typeface="+mn-cs"/>
                  </a:rPr>
                  <a:t>是两个能量相等的本征态，称为简并状态，如图</a:t>
                </a:r>
                <a:r>
                  <a:rPr lang="en-US" altLang="zh-CN" sz="1200" kern="1200" dirty="0">
                    <a:solidFill>
                      <a:schemeClr val="tx1"/>
                    </a:solidFill>
                    <a:effectLst/>
                    <a:latin typeface="Arial" panose="020B0604020202020204" pitchFamily="34" charset="0"/>
                    <a:ea typeface="宋体" panose="02010600030101010101" pitchFamily="2" charset="-122"/>
                    <a:cs typeface="+mn-cs"/>
                  </a:rPr>
                  <a:t>3.12</a:t>
                </a:r>
                <a:r>
                  <a:rPr lang="zh-CN" altLang="zh-CN" sz="1200" kern="1200" dirty="0">
                    <a:solidFill>
                      <a:schemeClr val="tx1"/>
                    </a:solidFill>
                    <a:effectLst/>
                    <a:latin typeface="Arial" panose="020B0604020202020204" pitchFamily="34" charset="0"/>
                    <a:ea typeface="宋体" panose="02010600030101010101" pitchFamily="2" charset="-122"/>
                    <a:cs typeface="+mn-cs"/>
                  </a:rPr>
                  <a:t>所示。相应波函数为：</a:t>
                </a:r>
              </a:p>
              <a:p>
                <a:r>
                  <a:rPr lang="zh-CN" altLang="en-US" sz="1200" i="0" kern="1200">
                    <a:solidFill>
                      <a:schemeClr val="tx1"/>
                    </a:solidFill>
                    <a:latin typeface="Arial" panose="020B0604020202020204" pitchFamily="34" charset="0"/>
                    <a:ea typeface="宋体" panose="02010600030101010101" pitchFamily="2" charset="-122"/>
                    <a:cs typeface="+mn-cs"/>
                  </a:rPr>
                  <a:t>├ 𝜓^"0"  (𝑘)="1" /√𝐿 𝑒𝑥𝑝(𝑖𝑘𝑥)</a:t>
                </a:r>
                <a:endParaRPr lang="en-US" altLang="zh-CN" dirty="0"/>
              </a:p>
              <a:p>
                <a:r>
                  <a:rPr lang="zh-CN" altLang="en-US" sz="1200" i="0" kern="1200">
                    <a:solidFill>
                      <a:schemeClr val="tx1"/>
                    </a:solidFill>
                    <a:latin typeface="Arial" panose="020B0604020202020204" pitchFamily="34" charset="0"/>
                    <a:ea typeface="宋体" panose="02010600030101010101" pitchFamily="2" charset="-122"/>
                    <a:cs typeface="+mn-cs"/>
                  </a:rPr>
                  <a:t>├ 𝜓^"0"  (𝑘′)="1" /√𝐿 𝑒𝑥𝑝(𝑖𝑘′𝑥)</a:t>
                </a:r>
                <a:endParaRPr lang="zh-CN" altLang="en-US" dirty="0"/>
              </a:p>
            </p:txBody>
          </p:sp>
        </mc:Fallback>
      </mc:AlternateContent>
      <p:sp>
        <p:nvSpPr>
          <p:cNvPr id="4" name="灯片编号占位符 3"/>
          <p:cNvSpPr>
            <a:spLocks noGrp="1"/>
          </p:cNvSpPr>
          <p:nvPr>
            <p:ph type="sldNum" sz="quarter" idx="5"/>
          </p:nvPr>
        </p:nvSpPr>
        <p:spPr/>
        <p:txBody>
          <a:bodyPr/>
          <a:lstStyle/>
          <a:p>
            <a:fld id="{8AAA2DB7-8973-4964-8E83-0FC396AC9B6B}" type="slidenum">
              <a:rPr lang="en-US" altLang="zh-CN" smtClean="0"/>
              <a:t>79</a:t>
            </a:fld>
            <a:endParaRPr lang="en-US" altLang="zh-CN"/>
          </a:p>
        </p:txBody>
      </p:sp>
    </p:spTree>
    <p:extLst>
      <p:ext uri="{BB962C8B-B14F-4D97-AF65-F5344CB8AC3E}">
        <p14:creationId xmlns:p14="http://schemas.microsoft.com/office/powerpoint/2010/main" val="11790808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sz="1200" kern="1200" dirty="0">
                <a:solidFill>
                  <a:schemeClr val="tx1"/>
                </a:solidFill>
                <a:effectLst/>
                <a:latin typeface="Arial" panose="020B0604020202020204" pitchFamily="34" charset="0"/>
                <a:ea typeface="宋体" panose="02010600030101010101" pitchFamily="2" charset="-122"/>
                <a:cs typeface="+mn-cs"/>
              </a:rPr>
              <a:t>1928</a:t>
            </a:r>
            <a:r>
              <a:rPr lang="zh-CN" altLang="zh-CN" sz="1200" kern="1200" dirty="0">
                <a:solidFill>
                  <a:schemeClr val="tx1"/>
                </a:solidFill>
                <a:effectLst/>
                <a:latin typeface="Arial" panose="020B0604020202020204" pitchFamily="34" charset="0"/>
                <a:ea typeface="宋体" panose="02010600030101010101" pitchFamily="2" charset="-122"/>
                <a:cs typeface="+mn-cs"/>
              </a:rPr>
              <a:t>年，布洛赫提出了“周期性势场”的概念，给出了电子在周期性势场中运动状态的描述，即固体电子能带理论</a:t>
            </a:r>
            <a:r>
              <a:rPr lang="en-US" altLang="zh-CN" sz="1200" kern="1200" dirty="0">
                <a:solidFill>
                  <a:schemeClr val="tx1"/>
                </a:solidFill>
                <a:effectLst/>
                <a:latin typeface="Arial" panose="020B0604020202020204" pitchFamily="34" charset="0"/>
                <a:ea typeface="宋体" panose="02010600030101010101" pitchFamily="2" charset="-122"/>
                <a:cs typeface="+mn-cs"/>
              </a:rPr>
              <a:t>——</a:t>
            </a:r>
            <a:r>
              <a:rPr lang="zh-CN" altLang="zh-CN" sz="1200" kern="1200" dirty="0">
                <a:solidFill>
                  <a:schemeClr val="tx1"/>
                </a:solidFill>
                <a:effectLst/>
                <a:latin typeface="Arial" panose="020B0604020202020204" pitchFamily="34" charset="0"/>
                <a:ea typeface="宋体" panose="02010600030101010101" pitchFamily="2" charset="-122"/>
                <a:cs typeface="+mn-cs"/>
              </a:rPr>
              <a:t>量子固体电子理论的基础。布洛赫因此被称为</a:t>
            </a:r>
            <a:r>
              <a:rPr lang="en-US" altLang="zh-CN" sz="1200" kern="1200" dirty="0">
                <a:solidFill>
                  <a:schemeClr val="tx1"/>
                </a:solidFill>
                <a:effectLst/>
                <a:latin typeface="Arial" panose="020B0604020202020204" pitchFamily="34" charset="0"/>
                <a:ea typeface="宋体" panose="02010600030101010101" pitchFamily="2" charset="-122"/>
                <a:cs typeface="+mn-cs"/>
              </a:rPr>
              <a:t>“</a:t>
            </a:r>
            <a:r>
              <a:rPr lang="zh-CN" altLang="zh-CN" sz="1200" kern="1200" dirty="0">
                <a:solidFill>
                  <a:schemeClr val="tx1"/>
                </a:solidFill>
                <a:effectLst/>
                <a:latin typeface="Arial" panose="020B0604020202020204" pitchFamily="34" charset="0"/>
                <a:ea typeface="宋体" panose="02010600030101010101" pitchFamily="2" charset="-122"/>
                <a:cs typeface="+mn-cs"/>
              </a:rPr>
              <a:t>固体物理之父</a:t>
            </a:r>
            <a:r>
              <a:rPr lang="en-US" altLang="zh-CN" sz="1200" kern="1200" dirty="0">
                <a:solidFill>
                  <a:schemeClr val="tx1"/>
                </a:solidFill>
                <a:effectLst/>
                <a:latin typeface="Arial" panose="020B0604020202020204" pitchFamily="34" charset="0"/>
                <a:ea typeface="宋体" panose="02010600030101010101" pitchFamily="2" charset="-122"/>
                <a:cs typeface="+mn-cs"/>
              </a:rPr>
              <a:t>”</a:t>
            </a:r>
            <a:r>
              <a:rPr lang="zh-CN" altLang="zh-CN" sz="1200" kern="1200" dirty="0">
                <a:solidFill>
                  <a:schemeClr val="tx1"/>
                </a:solidFill>
                <a:effectLst/>
                <a:latin typeface="Arial" panose="020B0604020202020204" pitchFamily="34" charset="0"/>
                <a:ea typeface="宋体" panose="02010600030101010101" pitchFamily="2" charset="-122"/>
                <a:cs typeface="+mn-cs"/>
              </a:rPr>
              <a:t>。</a:t>
            </a:r>
            <a:r>
              <a:rPr lang="en-US" altLang="zh-CN" sz="1200" kern="1200" dirty="0">
                <a:solidFill>
                  <a:schemeClr val="tx1"/>
                </a:solidFill>
                <a:effectLst/>
                <a:latin typeface="Arial" panose="020B0604020202020204" pitchFamily="34" charset="0"/>
                <a:ea typeface="宋体" panose="02010600030101010101" pitchFamily="2" charset="-122"/>
                <a:cs typeface="+mn-cs"/>
              </a:rPr>
              <a:t>1963</a:t>
            </a:r>
            <a:r>
              <a:rPr lang="zh-CN" altLang="zh-CN" sz="1200" kern="1200" dirty="0">
                <a:solidFill>
                  <a:schemeClr val="tx1"/>
                </a:solidFill>
                <a:effectLst/>
                <a:latin typeface="Arial" panose="020B0604020202020204" pitchFamily="34" charset="0"/>
                <a:ea typeface="宋体" panose="02010600030101010101" pitchFamily="2" charset="-122"/>
                <a:cs typeface="+mn-cs"/>
              </a:rPr>
              <a:t>年科恩建立密度泛函理论，为精确计算元素和化合物能带奠定了基础，由此发展起了量子化学和计算材料学，科恩因此获得</a:t>
            </a:r>
            <a:r>
              <a:rPr lang="en-US" altLang="zh-CN" sz="1200" kern="1200" dirty="0">
                <a:solidFill>
                  <a:schemeClr val="tx1"/>
                </a:solidFill>
                <a:effectLst/>
                <a:latin typeface="Arial" panose="020B0604020202020204" pitchFamily="34" charset="0"/>
                <a:ea typeface="宋体" panose="02010600030101010101" pitchFamily="2" charset="-122"/>
                <a:cs typeface="+mn-cs"/>
              </a:rPr>
              <a:t>1998</a:t>
            </a:r>
            <a:r>
              <a:rPr lang="zh-CN" altLang="zh-CN" sz="1200" kern="1200" dirty="0">
                <a:solidFill>
                  <a:schemeClr val="tx1"/>
                </a:solidFill>
                <a:effectLst/>
                <a:latin typeface="Arial" panose="020B0604020202020204" pitchFamily="34" charset="0"/>
                <a:ea typeface="宋体" panose="02010600030101010101" pitchFamily="2" charset="-122"/>
                <a:cs typeface="+mn-cs"/>
              </a:rPr>
              <a:t>年诺贝尔化学奖。</a:t>
            </a:r>
          </a:p>
          <a:p>
            <a:endParaRPr lang="zh-CN" altLang="en-US" dirty="0"/>
          </a:p>
        </p:txBody>
      </p:sp>
      <p:sp>
        <p:nvSpPr>
          <p:cNvPr id="4" name="灯片编号占位符 3"/>
          <p:cNvSpPr>
            <a:spLocks noGrp="1"/>
          </p:cNvSpPr>
          <p:nvPr>
            <p:ph type="sldNum" sz="quarter" idx="5"/>
          </p:nvPr>
        </p:nvSpPr>
        <p:spPr/>
        <p:txBody>
          <a:bodyPr/>
          <a:lstStyle/>
          <a:p>
            <a:fld id="{8AAA2DB7-8973-4964-8E83-0FC396AC9B6B}" type="slidenum">
              <a:rPr lang="en-US" altLang="zh-CN" smtClean="0"/>
              <a:t>8</a:t>
            </a:fld>
            <a:endParaRPr lang="en-US" altLang="zh-CN"/>
          </a:p>
        </p:txBody>
      </p:sp>
    </p:spTree>
    <p:extLst>
      <p:ext uri="{BB962C8B-B14F-4D97-AF65-F5344CB8AC3E}">
        <p14:creationId xmlns:p14="http://schemas.microsoft.com/office/powerpoint/2010/main" val="200463656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zh-CN" sz="1200" kern="1200" dirty="0">
                    <a:solidFill>
                      <a:schemeClr val="tx1"/>
                    </a:solidFill>
                    <a:effectLst/>
                    <a:latin typeface="Arial" panose="020B0604020202020204" pitchFamily="34" charset="0"/>
                    <a:ea typeface="宋体" panose="02010600030101010101" pitchFamily="2" charset="-122"/>
                    <a:cs typeface="+mn-cs"/>
                  </a:rPr>
                  <a:t>如图所示</a:t>
                </a:r>
                <a:r>
                  <a:rPr lang="zh-CN" altLang="en-US" sz="1200" kern="1200" dirty="0">
                    <a:solidFill>
                      <a:schemeClr val="tx1"/>
                    </a:solidFill>
                    <a:effectLst/>
                    <a:latin typeface="Arial" panose="020B0604020202020204" pitchFamily="34" charset="0"/>
                    <a:ea typeface="宋体" panose="02010600030101010101" pitchFamily="2" charset="-122"/>
                    <a:cs typeface="+mn-cs"/>
                  </a:rPr>
                  <a:t>，</a:t>
                </a:r>
                <a14:m>
                  <m:oMath xmlns:m="http://schemas.openxmlformats.org/officeDocument/2006/math">
                    <m:r>
                      <a:rPr lang="zh-CN" altLang="en-US" sz="1200" b="0" i="1" kern="1200" smtClean="0">
                        <a:solidFill>
                          <a:schemeClr val="tx1"/>
                        </a:solidFill>
                        <a:latin typeface="Cambria Math" panose="02040503050406030204" pitchFamily="18" charset="0"/>
                        <a:ea typeface="宋体" panose="02010600030101010101" pitchFamily="2" charset="-122"/>
                        <a:cs typeface="+mn-cs"/>
                      </a:rPr>
                      <m:t>𝑘</m:t>
                    </m:r>
                  </m:oMath>
                </a14:m>
                <a:r>
                  <a:rPr lang="en-US" altLang="zh-CN" sz="1200" i="1" kern="1200" dirty="0">
                    <a:solidFill>
                      <a:schemeClr val="tx1"/>
                    </a:solidFill>
                    <a:effectLst/>
                    <a:latin typeface="Arial" panose="020B0604020202020204" pitchFamily="34" charset="0"/>
                    <a:ea typeface="宋体" panose="02010600030101010101" pitchFamily="2" charset="-122"/>
                    <a:cs typeface="+mn-cs"/>
                  </a:rPr>
                  <a:t> </a:t>
                </a:r>
                <a:r>
                  <a:rPr lang="zh-CN" altLang="zh-CN" sz="1200" kern="1200" dirty="0">
                    <a:solidFill>
                      <a:schemeClr val="tx1"/>
                    </a:solidFill>
                    <a:effectLst/>
                    <a:latin typeface="Arial" panose="020B0604020202020204" pitchFamily="34" charset="0"/>
                    <a:ea typeface="宋体" panose="02010600030101010101" pitchFamily="2" charset="-122"/>
                    <a:cs typeface="+mn-cs"/>
                  </a:rPr>
                  <a:t>和 </a:t>
                </a:r>
                <a14:m>
                  <m:oMath xmlns:m="http://schemas.openxmlformats.org/officeDocument/2006/math">
                    <m:r>
                      <a:rPr lang="zh-CN" altLang="en-US" sz="1200" b="0" i="1" kern="1200" smtClean="0">
                        <a:solidFill>
                          <a:schemeClr val="tx1"/>
                        </a:solidFill>
                        <a:latin typeface="Cambria Math" panose="02040503050406030204" pitchFamily="18" charset="0"/>
                        <a:ea typeface="宋体" panose="02010600030101010101" pitchFamily="2" charset="-122"/>
                        <a:cs typeface="+mn-cs"/>
                      </a:rPr>
                      <m:t>𝑘</m:t>
                    </m:r>
                    <m:r>
                      <a:rPr lang="zh-CN" altLang="en-US" sz="1200" b="0" i="0" kern="1200">
                        <a:solidFill>
                          <a:schemeClr val="tx1"/>
                        </a:solidFill>
                        <a:latin typeface="Cambria Math" panose="02040503050406030204" pitchFamily="18" charset="0"/>
                        <a:ea typeface="宋体" panose="02010600030101010101" pitchFamily="2" charset="-122"/>
                        <a:cs typeface="+mn-cs"/>
                      </a:rPr>
                      <m:t>′</m:t>
                    </m:r>
                  </m:oMath>
                </a14:m>
                <a:r>
                  <a:rPr lang="zh-CN" altLang="zh-CN" sz="1200" kern="1200" dirty="0">
                    <a:solidFill>
                      <a:schemeClr val="tx1"/>
                    </a:solidFill>
                    <a:effectLst/>
                    <a:latin typeface="Arial" panose="020B0604020202020204" pitchFamily="34" charset="0"/>
                    <a:ea typeface="宋体" panose="02010600030101010101" pitchFamily="2" charset="-122"/>
                    <a:cs typeface="+mn-cs"/>
                  </a:rPr>
                  <a:t>是两个本征态能量相等，</a:t>
                </a:r>
                <a:r>
                  <a:rPr lang="zh-CN" altLang="en-US" sz="1200" kern="1200" dirty="0">
                    <a:solidFill>
                      <a:schemeClr val="tx1"/>
                    </a:solidFill>
                    <a:effectLst/>
                    <a:latin typeface="Arial" panose="020B0604020202020204" pitchFamily="34" charset="0"/>
                    <a:ea typeface="宋体" panose="02010600030101010101" pitchFamily="2" charset="-122"/>
                    <a:cs typeface="+mn-cs"/>
                  </a:rPr>
                  <a:t>即能量是</a:t>
                </a:r>
                <a:r>
                  <a:rPr lang="zh-CN" altLang="zh-CN" sz="1200" kern="1200" dirty="0">
                    <a:solidFill>
                      <a:schemeClr val="tx1"/>
                    </a:solidFill>
                    <a:effectLst/>
                    <a:latin typeface="Arial" panose="020B0604020202020204" pitchFamily="34" charset="0"/>
                    <a:ea typeface="宋体" panose="02010600030101010101" pitchFamily="2" charset="-122"/>
                    <a:cs typeface="+mn-cs"/>
                  </a:rPr>
                  <a:t>简并</a:t>
                </a:r>
                <a:r>
                  <a:rPr lang="zh-CN" altLang="en-US" sz="1200" kern="1200" dirty="0">
                    <a:solidFill>
                      <a:schemeClr val="tx1"/>
                    </a:solidFill>
                    <a:effectLst/>
                    <a:latin typeface="Arial" panose="020B0604020202020204" pitchFamily="34" charset="0"/>
                    <a:ea typeface="宋体" panose="02010600030101010101" pitchFamily="2" charset="-122"/>
                    <a:cs typeface="+mn-cs"/>
                  </a:rPr>
                  <a:t>的。</a:t>
                </a:r>
                <a:endParaRPr lang="zh-CN" altLang="en-US" dirty="0"/>
              </a:p>
            </p:txBody>
          </p:sp>
        </mc:Choice>
        <mc:Fallback xmlns="">
          <p:sp>
            <p:nvSpPr>
              <p:cNvPr id="3" name="备注占位符 2"/>
              <p:cNvSpPr>
                <a:spLocks noGrp="1"/>
              </p:cNvSpPr>
              <p:nvPr>
                <p:ph type="body" idx="1"/>
              </p:nvPr>
            </p:nvSpPr>
            <p:spPr/>
            <p:txBody>
              <a:bodyPr/>
              <a:lstStyle/>
              <a:p>
                <a:r>
                  <a:rPr lang="zh-CN" altLang="zh-CN" sz="1200" kern="1200" dirty="0">
                    <a:solidFill>
                      <a:schemeClr val="tx1"/>
                    </a:solidFill>
                    <a:effectLst/>
                    <a:latin typeface="Arial" panose="020B0604020202020204" pitchFamily="34" charset="0"/>
                    <a:ea typeface="宋体" panose="02010600030101010101" pitchFamily="2" charset="-122"/>
                    <a:cs typeface="+mn-cs"/>
                  </a:rPr>
                  <a:t>如图所示</a:t>
                </a:r>
                <a:r>
                  <a:rPr lang="zh-CN" altLang="en-US" sz="1200" kern="1200" dirty="0">
                    <a:solidFill>
                      <a:schemeClr val="tx1"/>
                    </a:solidFill>
                    <a:effectLst/>
                    <a:latin typeface="Arial" panose="020B0604020202020204" pitchFamily="34" charset="0"/>
                    <a:ea typeface="宋体" panose="02010600030101010101" pitchFamily="2" charset="-122"/>
                    <a:cs typeface="+mn-cs"/>
                  </a:rPr>
                  <a:t>，</a:t>
                </a:r>
                <a:r>
                  <a:rPr lang="zh-CN" altLang="en-US" sz="1200" b="0" i="0" kern="1200">
                    <a:solidFill>
                      <a:schemeClr val="tx1"/>
                    </a:solidFill>
                    <a:latin typeface="Cambria Math" panose="02040503050406030204" pitchFamily="18" charset="0"/>
                    <a:ea typeface="宋体" panose="02010600030101010101" pitchFamily="2" charset="-122"/>
                    <a:cs typeface="+mn-cs"/>
                  </a:rPr>
                  <a:t>𝑘</a:t>
                </a:r>
                <a:r>
                  <a:rPr lang="en-US" altLang="zh-CN" sz="1200" i="1" kern="1200" dirty="0">
                    <a:solidFill>
                      <a:schemeClr val="tx1"/>
                    </a:solidFill>
                    <a:effectLst/>
                    <a:latin typeface="Arial" panose="020B0604020202020204" pitchFamily="34" charset="0"/>
                    <a:ea typeface="宋体" panose="02010600030101010101" pitchFamily="2" charset="-122"/>
                    <a:cs typeface="+mn-cs"/>
                  </a:rPr>
                  <a:t> </a:t>
                </a:r>
                <a:r>
                  <a:rPr lang="zh-CN" altLang="zh-CN" sz="1200" kern="1200" dirty="0">
                    <a:solidFill>
                      <a:schemeClr val="tx1"/>
                    </a:solidFill>
                    <a:effectLst/>
                    <a:latin typeface="Arial" panose="020B0604020202020204" pitchFamily="34" charset="0"/>
                    <a:ea typeface="宋体" panose="02010600030101010101" pitchFamily="2" charset="-122"/>
                    <a:cs typeface="+mn-cs"/>
                  </a:rPr>
                  <a:t>和 </a:t>
                </a:r>
                <a:r>
                  <a:rPr lang="zh-CN" altLang="en-US" sz="1200" b="0" i="0" kern="1200">
                    <a:solidFill>
                      <a:schemeClr val="tx1"/>
                    </a:solidFill>
                    <a:latin typeface="Cambria Math" panose="02040503050406030204" pitchFamily="18" charset="0"/>
                    <a:ea typeface="宋体" panose="02010600030101010101" pitchFamily="2" charset="-122"/>
                    <a:cs typeface="+mn-cs"/>
                  </a:rPr>
                  <a:t>𝑘′</a:t>
                </a:r>
                <a:r>
                  <a:rPr lang="zh-CN" altLang="zh-CN" sz="1200" kern="1200" dirty="0">
                    <a:solidFill>
                      <a:schemeClr val="tx1"/>
                    </a:solidFill>
                    <a:effectLst/>
                    <a:latin typeface="Arial" panose="020B0604020202020204" pitchFamily="34" charset="0"/>
                    <a:ea typeface="宋体" panose="02010600030101010101" pitchFamily="2" charset="-122"/>
                    <a:cs typeface="+mn-cs"/>
                  </a:rPr>
                  <a:t>是两个本征态能量相等，</a:t>
                </a:r>
                <a:r>
                  <a:rPr lang="zh-CN" altLang="en-US" sz="1200" kern="1200" dirty="0">
                    <a:solidFill>
                      <a:schemeClr val="tx1"/>
                    </a:solidFill>
                    <a:effectLst/>
                    <a:latin typeface="Arial" panose="020B0604020202020204" pitchFamily="34" charset="0"/>
                    <a:ea typeface="宋体" panose="02010600030101010101" pitchFamily="2" charset="-122"/>
                    <a:cs typeface="+mn-cs"/>
                  </a:rPr>
                  <a:t>即能量是</a:t>
                </a:r>
                <a:r>
                  <a:rPr lang="zh-CN" altLang="zh-CN" sz="1200" kern="1200" dirty="0">
                    <a:solidFill>
                      <a:schemeClr val="tx1"/>
                    </a:solidFill>
                    <a:effectLst/>
                    <a:latin typeface="Arial" panose="020B0604020202020204" pitchFamily="34" charset="0"/>
                    <a:ea typeface="宋体" panose="02010600030101010101" pitchFamily="2" charset="-122"/>
                    <a:cs typeface="+mn-cs"/>
                  </a:rPr>
                  <a:t>简并</a:t>
                </a:r>
                <a:r>
                  <a:rPr lang="zh-CN" altLang="en-US" sz="1200" kern="1200" dirty="0">
                    <a:solidFill>
                      <a:schemeClr val="tx1"/>
                    </a:solidFill>
                    <a:effectLst/>
                    <a:latin typeface="Arial" panose="020B0604020202020204" pitchFamily="34" charset="0"/>
                    <a:ea typeface="宋体" panose="02010600030101010101" pitchFamily="2" charset="-122"/>
                    <a:cs typeface="+mn-cs"/>
                  </a:rPr>
                  <a:t>的。</a:t>
                </a:r>
                <a:endParaRPr lang="zh-CN" altLang="en-US" dirty="0"/>
              </a:p>
            </p:txBody>
          </p:sp>
        </mc:Fallback>
      </mc:AlternateContent>
      <p:sp>
        <p:nvSpPr>
          <p:cNvPr id="4" name="灯片编号占位符 3"/>
          <p:cNvSpPr>
            <a:spLocks noGrp="1"/>
          </p:cNvSpPr>
          <p:nvPr>
            <p:ph type="sldNum" sz="quarter" idx="5"/>
          </p:nvPr>
        </p:nvSpPr>
        <p:spPr/>
        <p:txBody>
          <a:bodyPr/>
          <a:lstStyle/>
          <a:p>
            <a:fld id="{8AAA2DB7-8973-4964-8E83-0FC396AC9B6B}" type="slidenum">
              <a:rPr lang="en-US" altLang="zh-CN" smtClean="0"/>
              <a:t>80</a:t>
            </a:fld>
            <a:endParaRPr lang="en-US" altLang="zh-CN"/>
          </a:p>
        </p:txBody>
      </p:sp>
    </p:spTree>
    <p:extLst>
      <p:ext uri="{BB962C8B-B14F-4D97-AF65-F5344CB8AC3E}">
        <p14:creationId xmlns:p14="http://schemas.microsoft.com/office/powerpoint/2010/main" val="2322902248"/>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200" kern="1200" dirty="0">
                    <a:solidFill>
                      <a:schemeClr val="tx1"/>
                    </a:solidFill>
                    <a:effectLst/>
                    <a:latin typeface="Arial" panose="020B0604020202020204" pitchFamily="34" charset="0"/>
                    <a:ea typeface="宋体" panose="02010600030101010101" pitchFamily="2" charset="-122"/>
                    <a:cs typeface="+mn-cs"/>
                  </a:rPr>
                  <a:t>在这种情况下，需要采用简并微扰法。在简并微扰的计算中，零级近似波函数选择为简并态的适当线性组合</a:t>
                </a:r>
                <a:r>
                  <a:rPr lang="en-US" altLang="zh-CN" sz="1200" kern="1200" dirty="0">
                    <a:solidFill>
                      <a:schemeClr val="tx1"/>
                    </a:solidFill>
                    <a:effectLst/>
                    <a:latin typeface="Arial" panose="020B0604020202020204" pitchFamily="34" charset="0"/>
                    <a:ea typeface="宋体" panose="02010600030101010101" pitchFamily="2" charset="-122"/>
                    <a:cs typeface="+mn-cs"/>
                  </a:rPr>
                  <a:t>:</a:t>
                </a:r>
                <a:endParaRPr lang="zh-CN" altLang="zh-CN" sz="1200" kern="1200" dirty="0">
                  <a:solidFill>
                    <a:schemeClr val="tx1"/>
                  </a:solidFill>
                  <a:effectLst/>
                  <a:latin typeface="Arial" panose="020B0604020202020204" pitchFamily="34" charset="0"/>
                  <a:ea typeface="宋体" panose="02010600030101010101" pitchFamily="2" charset="-122"/>
                  <a:cs typeface="+mn-cs"/>
                </a:endParaRPr>
              </a:p>
              <a:p>
                <a:pPr/>
                <a14:m>
                  <m:oMathPara xmlns:m="http://schemas.openxmlformats.org/officeDocument/2006/math">
                    <m:oMathParaPr>
                      <m:jc m:val="centerGroup"/>
                    </m:oMathParaPr>
                    <m:oMath xmlns:m="http://schemas.openxmlformats.org/officeDocument/2006/math">
                      <m:r>
                        <a:rPr lang="zh-CN" altLang="en-US" sz="1200" i="1" kern="1200" smtClean="0">
                          <a:solidFill>
                            <a:schemeClr val="tx1"/>
                          </a:solidFill>
                          <a:latin typeface="Cambria Math" panose="02040503050406030204" pitchFamily="18" charset="0"/>
                          <a:ea typeface="宋体" panose="02010600030101010101" pitchFamily="2" charset="-122"/>
                          <a:cs typeface="+mn-cs"/>
                        </a:rPr>
                        <m:t>𝜓</m:t>
                      </m:r>
                      <m:r>
                        <a:rPr lang="zh-CN" altLang="en-US" sz="1200" i="0" kern="1200">
                          <a:solidFill>
                            <a:schemeClr val="tx1"/>
                          </a:solidFill>
                          <a:latin typeface="Cambria Math" panose="02040503050406030204" pitchFamily="18" charset="0"/>
                          <a:ea typeface="宋体" panose="02010600030101010101" pitchFamily="2" charset="-122"/>
                          <a:cs typeface="+mn-cs"/>
                        </a:rPr>
                        <m:t>=</m:t>
                      </m:r>
                      <m:r>
                        <a:rPr lang="zh-CN" altLang="en-US" sz="1200" i="1" kern="1200">
                          <a:solidFill>
                            <a:schemeClr val="tx1"/>
                          </a:solidFill>
                          <a:latin typeface="Cambria Math" panose="02040503050406030204" pitchFamily="18" charset="0"/>
                          <a:ea typeface="宋体" panose="02010600030101010101" pitchFamily="2" charset="-122"/>
                          <a:cs typeface="+mn-cs"/>
                        </a:rPr>
                        <m:t>𝑎</m:t>
                      </m:r>
                      <m:sSubSup>
                        <m:sSubSupPr>
                          <m:ctrlPr>
                            <a:rPr lang="zh-CN" altLang="en-US" sz="1200" i="1" kern="1200">
                              <a:solidFill>
                                <a:schemeClr val="tx1"/>
                              </a:solidFill>
                              <a:latin typeface="Cambria Math" panose="02040503050406030204" pitchFamily="18" charset="0"/>
                              <a:ea typeface="宋体" panose="02010600030101010101" pitchFamily="2" charset="-122"/>
                              <a:cs typeface="+mn-cs"/>
                            </a:rPr>
                          </m:ctrlPr>
                        </m:sSubSupPr>
                        <m:e>
                          <m:r>
                            <a:rPr lang="zh-CN" altLang="en-US" sz="1200" i="1" kern="1200">
                              <a:solidFill>
                                <a:schemeClr val="tx1"/>
                              </a:solidFill>
                              <a:latin typeface="Cambria Math" panose="02040503050406030204" pitchFamily="18" charset="0"/>
                              <a:ea typeface="宋体" panose="02010600030101010101" pitchFamily="2" charset="-122"/>
                              <a:cs typeface="+mn-cs"/>
                            </a:rPr>
                            <m:t>𝜓</m:t>
                          </m:r>
                        </m:e>
                        <m:sub>
                          <m:r>
                            <a:rPr lang="zh-CN" altLang="en-US" sz="1200" i="1" kern="1200">
                              <a:solidFill>
                                <a:schemeClr val="tx1"/>
                              </a:solidFill>
                              <a:latin typeface="Cambria Math" panose="02040503050406030204" pitchFamily="18" charset="0"/>
                              <a:ea typeface="宋体" panose="02010600030101010101" pitchFamily="2" charset="-122"/>
                              <a:cs typeface="+mn-cs"/>
                            </a:rPr>
                            <m:t>𝑘</m:t>
                          </m:r>
                        </m:sub>
                        <m:sup>
                          <m:r>
                            <a:rPr lang="zh-CN" altLang="en-US" sz="1200" i="0" kern="1200">
                              <a:solidFill>
                                <a:schemeClr val="tx1"/>
                              </a:solidFill>
                              <a:latin typeface="Cambria Math" panose="02040503050406030204" pitchFamily="18" charset="0"/>
                              <a:ea typeface="宋体" panose="02010600030101010101" pitchFamily="2" charset="-122"/>
                              <a:cs typeface="+mn-cs"/>
                            </a:rPr>
                            <m:t>0</m:t>
                          </m:r>
                        </m:sup>
                      </m:sSubSup>
                      <m:r>
                        <a:rPr lang="zh-CN" altLang="en-US" sz="1200" i="0" kern="1200">
                          <a:solidFill>
                            <a:schemeClr val="tx1"/>
                          </a:solidFill>
                          <a:latin typeface="Cambria Math" panose="02040503050406030204" pitchFamily="18" charset="0"/>
                          <a:ea typeface="宋体" panose="02010600030101010101" pitchFamily="2" charset="-122"/>
                          <a:cs typeface="+mn-cs"/>
                        </a:rPr>
                        <m:t>+</m:t>
                      </m:r>
                      <m:r>
                        <a:rPr lang="zh-CN" altLang="en-US" sz="1200" i="1" kern="1200">
                          <a:solidFill>
                            <a:schemeClr val="tx1"/>
                          </a:solidFill>
                          <a:latin typeface="Cambria Math" panose="02040503050406030204" pitchFamily="18" charset="0"/>
                          <a:ea typeface="宋体" panose="02010600030101010101" pitchFamily="2" charset="-122"/>
                          <a:cs typeface="+mn-cs"/>
                        </a:rPr>
                        <m:t>𝑏</m:t>
                      </m:r>
                      <m:sSubSup>
                        <m:sSubSupPr>
                          <m:ctrlPr>
                            <a:rPr lang="zh-CN" altLang="en-US" sz="1200" i="1" kern="1200">
                              <a:solidFill>
                                <a:schemeClr val="tx1"/>
                              </a:solidFill>
                              <a:latin typeface="Cambria Math" panose="02040503050406030204" pitchFamily="18" charset="0"/>
                              <a:ea typeface="宋体" panose="02010600030101010101" pitchFamily="2" charset="-122"/>
                              <a:cs typeface="+mn-cs"/>
                            </a:rPr>
                          </m:ctrlPr>
                        </m:sSubSupPr>
                        <m:e>
                          <m:r>
                            <a:rPr lang="zh-CN" altLang="en-US" sz="1200" i="1" kern="1200">
                              <a:solidFill>
                                <a:schemeClr val="tx1"/>
                              </a:solidFill>
                              <a:latin typeface="Cambria Math" panose="02040503050406030204" pitchFamily="18" charset="0"/>
                              <a:ea typeface="宋体" panose="02010600030101010101" pitchFamily="2" charset="-122"/>
                              <a:cs typeface="+mn-cs"/>
                            </a:rPr>
                            <m:t>𝜓</m:t>
                          </m:r>
                        </m:e>
                        <m:sub>
                          <m:r>
                            <a:rPr lang="zh-CN" altLang="en-US" sz="1200" i="1" kern="1200">
                              <a:solidFill>
                                <a:schemeClr val="tx1"/>
                              </a:solidFill>
                              <a:latin typeface="Cambria Math" panose="02040503050406030204" pitchFamily="18" charset="0"/>
                              <a:ea typeface="宋体" panose="02010600030101010101" pitchFamily="2" charset="-122"/>
                              <a:cs typeface="+mn-cs"/>
                            </a:rPr>
                            <m:t>𝑘</m:t>
                          </m:r>
                          <m:r>
                            <a:rPr lang="zh-CN" altLang="en-US" sz="1200" i="0" kern="1200">
                              <a:solidFill>
                                <a:schemeClr val="tx1"/>
                              </a:solidFill>
                              <a:latin typeface="Cambria Math" panose="02040503050406030204" pitchFamily="18" charset="0"/>
                              <a:ea typeface="宋体" panose="02010600030101010101" pitchFamily="2" charset="-122"/>
                              <a:cs typeface="+mn-cs"/>
                            </a:rPr>
                            <m:t>′</m:t>
                          </m:r>
                        </m:sub>
                        <m:sup>
                          <m:r>
                            <a:rPr lang="zh-CN" altLang="en-US" sz="1200" i="0" kern="1200">
                              <a:solidFill>
                                <a:schemeClr val="tx1"/>
                              </a:solidFill>
                              <a:latin typeface="Cambria Math" panose="02040503050406030204" pitchFamily="18" charset="0"/>
                              <a:ea typeface="宋体" panose="02010600030101010101" pitchFamily="2" charset="-122"/>
                              <a:cs typeface="+mn-cs"/>
                            </a:rPr>
                            <m:t>0</m:t>
                          </m:r>
                        </m:sup>
                      </m:sSubSup>
                      <m:m>
                        <m:mPr>
                          <m:plcHide m:val="on"/>
                          <m:mcs>
                            <m:mc>
                              <m:mcPr>
                                <m:count m:val="2"/>
                                <m:mcJc m:val="center"/>
                              </m:mcPr>
                            </m:mc>
                          </m:mcs>
                          <m:ctrlPr>
                            <a:rPr lang="zh-CN" altLang="en-US" sz="1200" i="1" kern="1200">
                              <a:solidFill>
                                <a:schemeClr val="tx1"/>
                              </a:solidFill>
                              <a:latin typeface="Cambria Math" panose="02040503050406030204" pitchFamily="18" charset="0"/>
                              <a:ea typeface="宋体" panose="02010600030101010101" pitchFamily="2" charset="-122"/>
                              <a:cs typeface="+mn-cs"/>
                            </a:rPr>
                          </m:ctrlPr>
                        </m:mPr>
                        <m:mr>
                          <m:e/>
                          <m:e/>
                        </m:mr>
                      </m:m>
                      <m:r>
                        <a:rPr lang="zh-CN" altLang="en-US" sz="1200" i="0" kern="1200">
                          <a:solidFill>
                            <a:schemeClr val="tx1"/>
                          </a:solidFill>
                          <a:latin typeface="Cambria Math" panose="02040503050406030204" pitchFamily="18" charset="0"/>
                          <a:ea typeface="宋体" panose="02010600030101010101" pitchFamily="2" charset="-122"/>
                          <a:cs typeface="+mn-cs"/>
                        </a:rPr>
                        <m:t>（其中：</m:t>
                      </m:r>
                      <m:r>
                        <a:rPr lang="zh-CN" altLang="en-US" sz="1200" i="1" kern="1200">
                          <a:solidFill>
                            <a:schemeClr val="tx1"/>
                          </a:solidFill>
                          <a:latin typeface="Cambria Math" panose="02040503050406030204" pitchFamily="18" charset="0"/>
                          <a:ea typeface="宋体" panose="02010600030101010101" pitchFamily="2" charset="-122"/>
                          <a:cs typeface="+mn-cs"/>
                        </a:rPr>
                        <m:t>𝑘</m:t>
                      </m:r>
                      <m:r>
                        <a:rPr lang="zh-CN" altLang="en-US" sz="1200" i="0" kern="1200">
                          <a:solidFill>
                            <a:schemeClr val="tx1"/>
                          </a:solidFill>
                          <a:latin typeface="Cambria Math" panose="02040503050406030204" pitchFamily="18" charset="0"/>
                          <a:ea typeface="宋体" panose="02010600030101010101" pitchFamily="2" charset="-122"/>
                          <a:cs typeface="+mn-cs"/>
                        </a:rPr>
                        <m:t>=−</m:t>
                      </m:r>
                      <m:f>
                        <m:fPr>
                          <m:ctrlPr>
                            <a:rPr lang="zh-CN" altLang="en-US" sz="1200" i="1" kern="1200">
                              <a:solidFill>
                                <a:schemeClr val="tx1"/>
                              </a:solidFill>
                              <a:latin typeface="Cambria Math" panose="02040503050406030204" pitchFamily="18" charset="0"/>
                              <a:ea typeface="宋体" panose="02010600030101010101" pitchFamily="2" charset="-122"/>
                              <a:cs typeface="+mn-cs"/>
                            </a:rPr>
                          </m:ctrlPr>
                        </m:fPr>
                        <m:num>
                          <m:r>
                            <a:rPr lang="zh-CN" altLang="en-US" sz="1200" i="1" kern="1200">
                              <a:solidFill>
                                <a:schemeClr val="tx1"/>
                              </a:solidFill>
                              <a:latin typeface="Cambria Math" panose="02040503050406030204" pitchFamily="18" charset="0"/>
                              <a:ea typeface="宋体" panose="02010600030101010101" pitchFamily="2" charset="-122"/>
                              <a:cs typeface="+mn-cs"/>
                            </a:rPr>
                            <m:t>𝑛</m:t>
                          </m:r>
                          <m:r>
                            <a:rPr lang="zh-CN" altLang="en-US" sz="1200" i="1" kern="1200">
                              <a:solidFill>
                                <a:schemeClr val="tx1"/>
                              </a:solidFill>
                              <a:latin typeface="Cambria Math" panose="02040503050406030204" pitchFamily="18" charset="0"/>
                              <a:ea typeface="宋体" panose="02010600030101010101" pitchFamily="2" charset="-122"/>
                              <a:cs typeface="+mn-cs"/>
                            </a:rPr>
                            <m:t>𝜋</m:t>
                          </m:r>
                        </m:num>
                        <m:den>
                          <m:r>
                            <a:rPr lang="zh-CN" altLang="en-US" sz="1200" i="1" kern="1200">
                              <a:solidFill>
                                <a:schemeClr val="tx1"/>
                              </a:solidFill>
                              <a:latin typeface="Cambria Math" panose="02040503050406030204" pitchFamily="18" charset="0"/>
                              <a:ea typeface="宋体" panose="02010600030101010101" pitchFamily="2" charset="-122"/>
                              <a:cs typeface="+mn-cs"/>
                            </a:rPr>
                            <m:t>𝑎</m:t>
                          </m:r>
                        </m:den>
                      </m:f>
                      <m:r>
                        <a:rPr lang="zh-CN" altLang="en-US" sz="1200" i="0" kern="1200">
                          <a:solidFill>
                            <a:schemeClr val="tx1"/>
                          </a:solidFill>
                          <a:latin typeface="Cambria Math" panose="02040503050406030204" pitchFamily="18" charset="0"/>
                          <a:ea typeface="宋体" panose="02010600030101010101" pitchFamily="2" charset="-122"/>
                          <a:cs typeface="+mn-cs"/>
                        </a:rPr>
                        <m:t>，</m:t>
                      </m:r>
                      <m:r>
                        <m:rPr>
                          <m:nor/>
                        </m:rPr>
                        <a:rPr lang="zh-CN" altLang="en-US" sz="1200" i="1" kern="1200">
                          <a:solidFill>
                            <a:schemeClr val="tx1"/>
                          </a:solidFill>
                          <a:latin typeface="Arial" panose="020B0604020202020204" pitchFamily="34" charset="0"/>
                          <a:ea typeface="宋体" panose="02010600030101010101" pitchFamily="2" charset="-122"/>
                          <a:cs typeface="+mn-cs"/>
                        </a:rPr>
                        <m:t> </m:t>
                      </m:r>
                      <m:r>
                        <a:rPr lang="zh-CN" altLang="en-US" sz="1200" i="1" kern="1200">
                          <a:solidFill>
                            <a:schemeClr val="tx1"/>
                          </a:solidFill>
                          <a:latin typeface="Cambria Math" panose="02040503050406030204" pitchFamily="18" charset="0"/>
                          <a:ea typeface="宋体" panose="02010600030101010101" pitchFamily="2" charset="-122"/>
                          <a:cs typeface="+mn-cs"/>
                        </a:rPr>
                        <m:t>𝑘</m:t>
                      </m:r>
                      <m:r>
                        <a:rPr lang="zh-CN" altLang="en-US" sz="1200" i="0" kern="1200">
                          <a:solidFill>
                            <a:schemeClr val="tx1"/>
                          </a:solidFill>
                          <a:latin typeface="Cambria Math" panose="02040503050406030204" pitchFamily="18" charset="0"/>
                          <a:ea typeface="宋体" panose="02010600030101010101" pitchFamily="2" charset="-122"/>
                          <a:cs typeface="+mn-cs"/>
                        </a:rPr>
                        <m:t>’=</m:t>
                      </m:r>
                      <m:f>
                        <m:fPr>
                          <m:ctrlPr>
                            <a:rPr lang="zh-CN" altLang="en-US" sz="1200" i="1" kern="1200">
                              <a:solidFill>
                                <a:schemeClr val="tx1"/>
                              </a:solidFill>
                              <a:latin typeface="Cambria Math" panose="02040503050406030204" pitchFamily="18" charset="0"/>
                              <a:ea typeface="宋体" panose="02010600030101010101" pitchFamily="2" charset="-122"/>
                              <a:cs typeface="+mn-cs"/>
                            </a:rPr>
                          </m:ctrlPr>
                        </m:fPr>
                        <m:num>
                          <m:r>
                            <a:rPr lang="zh-CN" altLang="en-US" sz="1200" i="1" kern="1200">
                              <a:solidFill>
                                <a:schemeClr val="tx1"/>
                              </a:solidFill>
                              <a:latin typeface="Cambria Math" panose="02040503050406030204" pitchFamily="18" charset="0"/>
                              <a:ea typeface="宋体" panose="02010600030101010101" pitchFamily="2" charset="-122"/>
                              <a:cs typeface="+mn-cs"/>
                            </a:rPr>
                            <m:t>𝑛</m:t>
                          </m:r>
                          <m:r>
                            <a:rPr lang="zh-CN" altLang="en-US" sz="1200" i="1" kern="1200">
                              <a:solidFill>
                                <a:schemeClr val="tx1"/>
                              </a:solidFill>
                              <a:latin typeface="Cambria Math" panose="02040503050406030204" pitchFamily="18" charset="0"/>
                              <a:ea typeface="宋体" panose="02010600030101010101" pitchFamily="2" charset="-122"/>
                              <a:cs typeface="+mn-cs"/>
                            </a:rPr>
                            <m:t>𝜋</m:t>
                          </m:r>
                        </m:num>
                        <m:den>
                          <m:r>
                            <a:rPr lang="zh-CN" altLang="en-US" sz="1200" i="1" kern="1200">
                              <a:solidFill>
                                <a:schemeClr val="tx1"/>
                              </a:solidFill>
                              <a:latin typeface="Cambria Math" panose="02040503050406030204" pitchFamily="18" charset="0"/>
                              <a:ea typeface="宋体" panose="02010600030101010101" pitchFamily="2" charset="-122"/>
                              <a:cs typeface="+mn-cs"/>
                            </a:rPr>
                            <m:t>𝑎</m:t>
                          </m:r>
                        </m:den>
                      </m:f>
                      <m:r>
                        <a:rPr lang="zh-CN" altLang="en-US" sz="1200" i="0" kern="1200">
                          <a:solidFill>
                            <a:schemeClr val="tx1"/>
                          </a:solidFill>
                          <a:latin typeface="Cambria Math" panose="02040503050406030204" pitchFamily="18" charset="0"/>
                          <a:ea typeface="宋体" panose="02010600030101010101" pitchFamily="2" charset="-122"/>
                          <a:cs typeface="+mn-cs"/>
                        </a:rPr>
                        <m:t>）</m:t>
                      </m:r>
                    </m:oMath>
                  </m:oMathPara>
                </a14:m>
                <a:endParaRPr lang="en-US" altLang="zh-CN"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200" kern="1200" dirty="0">
                    <a:solidFill>
                      <a:schemeClr val="tx1"/>
                    </a:solidFill>
                    <a:effectLst/>
                    <a:latin typeface="Arial" panose="020B0604020202020204" pitchFamily="34" charset="0"/>
                    <a:ea typeface="宋体" panose="02010600030101010101" pitchFamily="2" charset="-122"/>
                    <a:cs typeface="+mn-cs"/>
                  </a:rPr>
                  <a:t>把波函数带回能量本征值方程式：</a:t>
                </a:r>
                <a:endParaRPr lang="en-US" altLang="zh-CN" sz="1200" kern="1200" dirty="0">
                  <a:solidFill>
                    <a:schemeClr val="tx1"/>
                  </a:solidFill>
                  <a:effectLst/>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ltLang="zh-CN" sz="1200" kern="1200" dirty="0">
                  <a:solidFill>
                    <a:schemeClr val="tx1"/>
                  </a:solidFill>
                  <a:effectLst/>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d>
                        <m:dPr>
                          <m:begChr m:val="["/>
                          <m:endChr m:val="]"/>
                          <m:ctrlPr>
                            <a:rPr lang="zh-CN" altLang="en-US" sz="1200" i="1" kern="1200" smtClean="0">
                              <a:solidFill>
                                <a:schemeClr val="tx1"/>
                              </a:solidFill>
                              <a:latin typeface="Cambria Math" panose="02040503050406030204" pitchFamily="18" charset="0"/>
                              <a:ea typeface="宋体" panose="02010600030101010101" pitchFamily="2" charset="-122"/>
                              <a:cs typeface="+mn-cs"/>
                            </a:rPr>
                          </m:ctrlPr>
                        </m:dPr>
                        <m:e>
                          <m:d>
                            <m:dPr>
                              <m:begChr m:val=""/>
                              <m:ctrlPr>
                                <a:rPr lang="zh-CN" altLang="en-US" sz="1200" i="1" kern="1200">
                                  <a:solidFill>
                                    <a:schemeClr val="tx1"/>
                                  </a:solidFill>
                                  <a:latin typeface="Cambria Math" panose="02040503050406030204" pitchFamily="18" charset="0"/>
                                  <a:ea typeface="宋体" panose="02010600030101010101" pitchFamily="2" charset="-122"/>
                                  <a:cs typeface="+mn-cs"/>
                                </a:rPr>
                              </m:ctrlPr>
                            </m:dPr>
                            <m:e>
                              <m:r>
                                <a:rPr lang="zh-CN" altLang="en-US" sz="1200" kern="1200">
                                  <a:solidFill>
                                    <a:schemeClr val="tx1"/>
                                  </a:solidFill>
                                  <a:latin typeface="Cambria Math" panose="02040503050406030204" pitchFamily="18" charset="0"/>
                                  <a:ea typeface="宋体" panose="02010600030101010101" pitchFamily="2" charset="-122"/>
                                  <a:cs typeface="+mn-cs"/>
                                </a:rPr>
                                <m:t>−</m:t>
                              </m:r>
                              <m:f>
                                <m:fPr>
                                  <m:ctrlPr>
                                    <a:rPr lang="zh-CN" altLang="en-US" sz="1200" i="1" kern="1200">
                                      <a:solidFill>
                                        <a:schemeClr val="tx1"/>
                                      </a:solidFill>
                                      <a:latin typeface="Cambria Math" panose="02040503050406030204" pitchFamily="18" charset="0"/>
                                      <a:ea typeface="宋体" panose="02010600030101010101" pitchFamily="2" charset="-122"/>
                                      <a:cs typeface="+mn-cs"/>
                                    </a:rPr>
                                  </m:ctrlPr>
                                </m:fPr>
                                <m:num>
                                  <m:sSup>
                                    <m:sSupPr>
                                      <m:ctrlPr>
                                        <a:rPr lang="zh-CN" altLang="en-US" sz="1200" i="1" kern="1200">
                                          <a:solidFill>
                                            <a:schemeClr val="tx1"/>
                                          </a:solidFill>
                                          <a:latin typeface="Cambria Math" panose="02040503050406030204" pitchFamily="18" charset="0"/>
                                          <a:ea typeface="宋体" panose="02010600030101010101" pitchFamily="2" charset="-122"/>
                                          <a:cs typeface="+mn-cs"/>
                                        </a:rPr>
                                      </m:ctrlPr>
                                    </m:sSupPr>
                                    <m:e>
                                      <m:r>
                                        <a:rPr lang="zh-CN" altLang="en-US" sz="1200" i="0" kern="1200">
                                          <a:solidFill>
                                            <a:schemeClr val="tx1"/>
                                          </a:solidFill>
                                          <a:latin typeface="Cambria Math" panose="02040503050406030204" pitchFamily="18" charset="0"/>
                                          <a:ea typeface="宋体" panose="02010600030101010101" pitchFamily="2" charset="-122"/>
                                          <a:cs typeface="+mn-cs"/>
                                        </a:rPr>
                                        <m:t>ℏ</m:t>
                                      </m:r>
                                    </m:e>
                                    <m:sup>
                                      <m:r>
                                        <a:rPr lang="zh-CN" altLang="en-US" sz="1200" i="0" kern="1200">
                                          <a:solidFill>
                                            <a:schemeClr val="tx1"/>
                                          </a:solidFill>
                                          <a:latin typeface="Cambria Math" panose="02040503050406030204" pitchFamily="18" charset="0"/>
                                          <a:ea typeface="宋体" panose="02010600030101010101" pitchFamily="2" charset="-122"/>
                                          <a:cs typeface="+mn-cs"/>
                                        </a:rPr>
                                        <m:t>2</m:t>
                                      </m:r>
                                    </m:sup>
                                  </m:sSup>
                                </m:num>
                                <m:den>
                                  <m:r>
                                    <a:rPr lang="zh-CN" altLang="en-US" sz="1200" i="0" kern="1200">
                                      <a:solidFill>
                                        <a:schemeClr val="tx1"/>
                                      </a:solidFill>
                                      <a:latin typeface="Cambria Math" panose="02040503050406030204" pitchFamily="18" charset="0"/>
                                      <a:ea typeface="宋体" panose="02010600030101010101" pitchFamily="2" charset="-122"/>
                                      <a:cs typeface="+mn-cs"/>
                                    </a:rPr>
                                    <m:t>2</m:t>
                                  </m:r>
                                  <m:r>
                                    <a:rPr lang="zh-CN" altLang="en-US" sz="1200" i="1" kern="1200">
                                      <a:solidFill>
                                        <a:schemeClr val="tx1"/>
                                      </a:solidFill>
                                      <a:latin typeface="Cambria Math" panose="02040503050406030204" pitchFamily="18" charset="0"/>
                                      <a:ea typeface="宋体" panose="02010600030101010101" pitchFamily="2" charset="-122"/>
                                      <a:cs typeface="+mn-cs"/>
                                    </a:rPr>
                                    <m:t>𝑚</m:t>
                                  </m:r>
                                </m:den>
                              </m:f>
                              <m:f>
                                <m:fPr>
                                  <m:ctrlPr>
                                    <a:rPr lang="zh-CN" altLang="en-US" sz="1200" i="1" kern="1200">
                                      <a:solidFill>
                                        <a:schemeClr val="tx1"/>
                                      </a:solidFill>
                                      <a:latin typeface="Cambria Math" panose="02040503050406030204" pitchFamily="18" charset="0"/>
                                      <a:ea typeface="宋体" panose="02010600030101010101" pitchFamily="2" charset="-122"/>
                                      <a:cs typeface="+mn-cs"/>
                                    </a:rPr>
                                  </m:ctrlPr>
                                </m:fPr>
                                <m:num>
                                  <m:sSup>
                                    <m:sSupPr>
                                      <m:ctrlPr>
                                        <a:rPr lang="zh-CN" altLang="en-US" sz="1200" i="1" kern="1200">
                                          <a:solidFill>
                                            <a:schemeClr val="tx1"/>
                                          </a:solidFill>
                                          <a:latin typeface="Cambria Math" panose="02040503050406030204" pitchFamily="18" charset="0"/>
                                          <a:ea typeface="宋体" panose="02010600030101010101" pitchFamily="2" charset="-122"/>
                                          <a:cs typeface="+mn-cs"/>
                                        </a:rPr>
                                      </m:ctrlPr>
                                    </m:sSupPr>
                                    <m:e>
                                      <m:r>
                                        <a:rPr lang="zh-CN" altLang="en-US" sz="1200" i="1" kern="1200">
                                          <a:solidFill>
                                            <a:schemeClr val="tx1"/>
                                          </a:solidFill>
                                          <a:latin typeface="Cambria Math" panose="02040503050406030204" pitchFamily="18" charset="0"/>
                                          <a:ea typeface="宋体" panose="02010600030101010101" pitchFamily="2" charset="-122"/>
                                          <a:cs typeface="+mn-cs"/>
                                        </a:rPr>
                                        <m:t>𝑑</m:t>
                                      </m:r>
                                    </m:e>
                                    <m:sup>
                                      <m:r>
                                        <a:rPr lang="zh-CN" altLang="en-US" sz="1200" i="0" kern="1200">
                                          <a:solidFill>
                                            <a:schemeClr val="tx1"/>
                                          </a:solidFill>
                                          <a:latin typeface="Cambria Math" panose="02040503050406030204" pitchFamily="18" charset="0"/>
                                          <a:ea typeface="宋体" panose="02010600030101010101" pitchFamily="2" charset="-122"/>
                                          <a:cs typeface="+mn-cs"/>
                                        </a:rPr>
                                        <m:t>2</m:t>
                                      </m:r>
                                    </m:sup>
                                  </m:sSup>
                                </m:num>
                                <m:den>
                                  <m:r>
                                    <a:rPr lang="zh-CN" altLang="en-US" sz="1200" i="1" kern="1200">
                                      <a:solidFill>
                                        <a:schemeClr val="tx1"/>
                                      </a:solidFill>
                                      <a:latin typeface="Cambria Math" panose="02040503050406030204" pitchFamily="18" charset="0"/>
                                      <a:ea typeface="宋体" panose="02010600030101010101" pitchFamily="2" charset="-122"/>
                                      <a:cs typeface="+mn-cs"/>
                                    </a:rPr>
                                    <m:t>𝑑</m:t>
                                  </m:r>
                                  <m:sSup>
                                    <m:sSupPr>
                                      <m:ctrlPr>
                                        <a:rPr lang="zh-CN" altLang="en-US" sz="1200" i="1" kern="1200">
                                          <a:solidFill>
                                            <a:schemeClr val="tx1"/>
                                          </a:solidFill>
                                          <a:latin typeface="Cambria Math" panose="02040503050406030204" pitchFamily="18" charset="0"/>
                                          <a:ea typeface="宋体" panose="02010600030101010101" pitchFamily="2" charset="-122"/>
                                          <a:cs typeface="+mn-cs"/>
                                        </a:rPr>
                                      </m:ctrlPr>
                                    </m:sSupPr>
                                    <m:e>
                                      <m:r>
                                        <a:rPr lang="zh-CN" altLang="en-US" sz="1200" i="1" kern="1200">
                                          <a:solidFill>
                                            <a:schemeClr val="tx1"/>
                                          </a:solidFill>
                                          <a:latin typeface="Cambria Math" panose="02040503050406030204" pitchFamily="18" charset="0"/>
                                          <a:ea typeface="宋体" panose="02010600030101010101" pitchFamily="2" charset="-122"/>
                                          <a:cs typeface="+mn-cs"/>
                                        </a:rPr>
                                        <m:t>𝑥</m:t>
                                      </m:r>
                                    </m:e>
                                    <m:sup>
                                      <m:r>
                                        <a:rPr lang="zh-CN" altLang="en-US" sz="1200" i="0" kern="1200">
                                          <a:solidFill>
                                            <a:schemeClr val="tx1"/>
                                          </a:solidFill>
                                          <a:latin typeface="Cambria Math" panose="02040503050406030204" pitchFamily="18" charset="0"/>
                                          <a:ea typeface="宋体" panose="02010600030101010101" pitchFamily="2" charset="-122"/>
                                          <a:cs typeface="+mn-cs"/>
                                        </a:rPr>
                                        <m:t>2</m:t>
                                      </m:r>
                                    </m:sup>
                                  </m:sSup>
                                </m:den>
                              </m:f>
                              <m:r>
                                <a:rPr lang="zh-CN" altLang="en-US" sz="1200" i="0" kern="1200">
                                  <a:solidFill>
                                    <a:schemeClr val="tx1"/>
                                  </a:solidFill>
                                  <a:latin typeface="Cambria Math" panose="02040503050406030204" pitchFamily="18" charset="0"/>
                                  <a:ea typeface="宋体" panose="02010600030101010101" pitchFamily="2" charset="-122"/>
                                  <a:cs typeface="+mn-cs"/>
                                </a:rPr>
                                <m:t>+</m:t>
                              </m:r>
                              <m:r>
                                <a:rPr lang="zh-CN" altLang="en-US" sz="1200" i="1" kern="1200">
                                  <a:solidFill>
                                    <a:schemeClr val="tx1"/>
                                  </a:solidFill>
                                  <a:latin typeface="Cambria Math" panose="02040503050406030204" pitchFamily="18" charset="0"/>
                                  <a:ea typeface="宋体" panose="02010600030101010101" pitchFamily="2" charset="-122"/>
                                  <a:cs typeface="+mn-cs"/>
                                </a:rPr>
                                <m:t>𝑉</m:t>
                              </m:r>
                              <m:r>
                                <a:rPr lang="zh-CN" altLang="en-US" sz="1200" i="0" kern="1200">
                                  <a:solidFill>
                                    <a:schemeClr val="tx1"/>
                                  </a:solidFill>
                                  <a:latin typeface="Cambria Math" panose="02040503050406030204" pitchFamily="18" charset="0"/>
                                  <a:ea typeface="宋体" panose="02010600030101010101" pitchFamily="2" charset="-122"/>
                                  <a:cs typeface="+mn-cs"/>
                                </a:rPr>
                                <m:t>(</m:t>
                              </m:r>
                              <m:r>
                                <a:rPr lang="zh-CN" altLang="en-US" sz="1200" i="1" kern="1200">
                                  <a:solidFill>
                                    <a:schemeClr val="tx1"/>
                                  </a:solidFill>
                                  <a:latin typeface="Cambria Math" panose="02040503050406030204" pitchFamily="18" charset="0"/>
                                  <a:ea typeface="宋体" panose="02010600030101010101" pitchFamily="2" charset="-122"/>
                                  <a:cs typeface="+mn-cs"/>
                                </a:rPr>
                                <m:t>𝑥</m:t>
                              </m:r>
                            </m:e>
                          </m:d>
                        </m:e>
                      </m:d>
                      <m:r>
                        <a:rPr lang="zh-CN" altLang="en-US" sz="1200" i="1" kern="1200">
                          <a:solidFill>
                            <a:schemeClr val="tx1"/>
                          </a:solidFill>
                          <a:latin typeface="Cambria Math" panose="02040503050406030204" pitchFamily="18" charset="0"/>
                          <a:ea typeface="宋体" panose="02010600030101010101" pitchFamily="2" charset="-122"/>
                          <a:cs typeface="+mn-cs"/>
                        </a:rPr>
                        <m:t>𝜓</m:t>
                      </m:r>
                      <m:r>
                        <a:rPr lang="zh-CN" altLang="en-US" sz="1200" i="0" kern="1200">
                          <a:solidFill>
                            <a:schemeClr val="tx1"/>
                          </a:solidFill>
                          <a:latin typeface="Cambria Math" panose="02040503050406030204" pitchFamily="18" charset="0"/>
                          <a:ea typeface="宋体" panose="02010600030101010101" pitchFamily="2" charset="-122"/>
                          <a:cs typeface="+mn-cs"/>
                        </a:rPr>
                        <m:t>(</m:t>
                      </m:r>
                      <m:r>
                        <a:rPr lang="zh-CN" altLang="en-US" sz="1200" i="1" kern="1200">
                          <a:solidFill>
                            <a:schemeClr val="tx1"/>
                          </a:solidFill>
                          <a:latin typeface="Cambria Math" panose="02040503050406030204" pitchFamily="18" charset="0"/>
                          <a:ea typeface="宋体" panose="02010600030101010101" pitchFamily="2" charset="-122"/>
                          <a:cs typeface="+mn-cs"/>
                        </a:rPr>
                        <m:t>𝑥</m:t>
                      </m:r>
                      <m:r>
                        <a:rPr lang="zh-CN" altLang="en-US" sz="1200" i="0" kern="1200">
                          <a:solidFill>
                            <a:schemeClr val="tx1"/>
                          </a:solidFill>
                          <a:latin typeface="Cambria Math" panose="02040503050406030204" pitchFamily="18" charset="0"/>
                          <a:ea typeface="宋体" panose="02010600030101010101" pitchFamily="2" charset="-122"/>
                          <a:cs typeface="+mn-cs"/>
                        </a:rPr>
                        <m:t>)=</m:t>
                      </m:r>
                      <m:r>
                        <a:rPr lang="zh-CN" altLang="en-US" sz="1200" i="1" kern="1200">
                          <a:solidFill>
                            <a:schemeClr val="tx1"/>
                          </a:solidFill>
                          <a:latin typeface="Cambria Math" panose="02040503050406030204" pitchFamily="18" charset="0"/>
                          <a:ea typeface="宋体" panose="02010600030101010101" pitchFamily="2" charset="-122"/>
                          <a:cs typeface="+mn-cs"/>
                        </a:rPr>
                        <m:t>𝐸</m:t>
                      </m:r>
                      <m:r>
                        <a:rPr lang="zh-CN" altLang="en-US" sz="1200" i="1" kern="1200">
                          <a:solidFill>
                            <a:schemeClr val="tx1"/>
                          </a:solidFill>
                          <a:latin typeface="Cambria Math" panose="02040503050406030204" pitchFamily="18" charset="0"/>
                          <a:ea typeface="宋体" panose="02010600030101010101" pitchFamily="2" charset="-122"/>
                          <a:cs typeface="+mn-cs"/>
                        </a:rPr>
                        <m:t>𝜓</m:t>
                      </m:r>
                      <m:r>
                        <a:rPr lang="zh-CN" altLang="en-US" sz="1200" i="0" kern="1200">
                          <a:solidFill>
                            <a:schemeClr val="tx1"/>
                          </a:solidFill>
                          <a:latin typeface="Cambria Math" panose="02040503050406030204" pitchFamily="18" charset="0"/>
                          <a:ea typeface="宋体" panose="02010600030101010101" pitchFamily="2" charset="-122"/>
                          <a:cs typeface="+mn-cs"/>
                        </a:rPr>
                        <m:t>(</m:t>
                      </m:r>
                      <m:r>
                        <a:rPr lang="zh-CN" altLang="en-US" sz="1200" i="1" kern="1200">
                          <a:solidFill>
                            <a:schemeClr val="tx1"/>
                          </a:solidFill>
                          <a:latin typeface="Cambria Math" panose="02040503050406030204" pitchFamily="18" charset="0"/>
                          <a:ea typeface="宋体" panose="02010600030101010101" pitchFamily="2" charset="-122"/>
                          <a:cs typeface="+mn-cs"/>
                        </a:rPr>
                        <m:t>𝑥</m:t>
                      </m:r>
                      <m:r>
                        <a:rPr lang="en-US" altLang="zh-CN" sz="1200" b="0" i="1" kern="1200" smtClean="0">
                          <a:solidFill>
                            <a:schemeClr val="tx1"/>
                          </a:solidFill>
                          <a:latin typeface="Cambria Math" panose="02040503050406030204" pitchFamily="18" charset="0"/>
                          <a:ea typeface="宋体" panose="02010600030101010101" pitchFamily="2" charset="-122"/>
                          <a:cs typeface="+mn-cs"/>
                        </a:rPr>
                        <m:t>)</m:t>
                      </m:r>
                    </m:oMath>
                  </m:oMathPara>
                </a14:m>
                <a:endParaRPr lang="zh-CN" altLang="zh-CN" sz="1200" kern="1200" dirty="0">
                  <a:solidFill>
                    <a:schemeClr val="tx1"/>
                  </a:solidFill>
                  <a:effectLst/>
                  <a:latin typeface="Arial" panose="020B0604020202020204" pitchFamily="34" charset="0"/>
                  <a:ea typeface="宋体" panose="02010600030101010101" pitchFamily="2" charset="-122"/>
                  <a:cs typeface="+mn-cs"/>
                </a:endParaRPr>
              </a:p>
              <a:p>
                <a:endParaRPr lang="en-US" altLang="zh-CN"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200" kern="1200" dirty="0">
                    <a:solidFill>
                      <a:schemeClr val="tx1"/>
                    </a:solidFill>
                    <a:effectLst/>
                    <a:latin typeface="Arial" panose="020B0604020202020204" pitchFamily="34" charset="0"/>
                    <a:ea typeface="宋体" panose="02010600030101010101" pitchFamily="2" charset="-122"/>
                    <a:cs typeface="+mn-cs"/>
                  </a:rPr>
                  <a:t>有：</a:t>
                </a:r>
                <a:endParaRPr lang="en-US" altLang="zh-CN" sz="1200" kern="1200" dirty="0">
                  <a:solidFill>
                    <a:schemeClr val="tx1"/>
                  </a:solidFill>
                  <a:effectLst/>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d>
                        <m:dPr>
                          <m:begChr m:val="["/>
                          <m:endChr m:val="]"/>
                          <m:ctrlPr>
                            <a:rPr lang="zh-CN" altLang="en-US" sz="1200" i="1" kern="1200" smtClean="0">
                              <a:solidFill>
                                <a:schemeClr val="tx1"/>
                              </a:solidFill>
                              <a:latin typeface="Cambria Math" panose="02040503050406030204" pitchFamily="18" charset="0"/>
                              <a:ea typeface="宋体" panose="02010600030101010101" pitchFamily="2" charset="-122"/>
                              <a:cs typeface="+mn-cs"/>
                            </a:rPr>
                          </m:ctrlPr>
                        </m:dPr>
                        <m:e>
                          <m:r>
                            <a:rPr lang="zh-CN" altLang="en-US" sz="1200" kern="1200">
                              <a:solidFill>
                                <a:schemeClr val="tx1"/>
                              </a:solidFill>
                              <a:latin typeface="Cambria Math" panose="02040503050406030204" pitchFamily="18" charset="0"/>
                              <a:ea typeface="宋体" panose="02010600030101010101" pitchFamily="2" charset="-122"/>
                              <a:cs typeface="+mn-cs"/>
                            </a:rPr>
                            <m:t>−</m:t>
                          </m:r>
                          <m:f>
                            <m:fPr>
                              <m:ctrlPr>
                                <a:rPr lang="zh-CN" altLang="en-US" sz="1200" i="1" kern="1200">
                                  <a:solidFill>
                                    <a:schemeClr val="tx1"/>
                                  </a:solidFill>
                                  <a:latin typeface="Cambria Math" panose="02040503050406030204" pitchFamily="18" charset="0"/>
                                  <a:ea typeface="宋体" panose="02010600030101010101" pitchFamily="2" charset="-122"/>
                                  <a:cs typeface="+mn-cs"/>
                                </a:rPr>
                              </m:ctrlPr>
                            </m:fPr>
                            <m:num>
                              <m:sSup>
                                <m:sSupPr>
                                  <m:ctrlPr>
                                    <a:rPr lang="zh-CN" altLang="en-US" sz="1200" i="1" kern="1200">
                                      <a:solidFill>
                                        <a:schemeClr val="tx1"/>
                                      </a:solidFill>
                                      <a:latin typeface="Cambria Math" panose="02040503050406030204" pitchFamily="18" charset="0"/>
                                      <a:ea typeface="宋体" panose="02010600030101010101" pitchFamily="2" charset="-122"/>
                                      <a:cs typeface="+mn-cs"/>
                                    </a:rPr>
                                  </m:ctrlPr>
                                </m:sSupPr>
                                <m:e>
                                  <m:r>
                                    <a:rPr lang="zh-CN" altLang="en-US" sz="1200" i="0" kern="1200">
                                      <a:solidFill>
                                        <a:schemeClr val="tx1"/>
                                      </a:solidFill>
                                      <a:latin typeface="Cambria Math" panose="02040503050406030204" pitchFamily="18" charset="0"/>
                                      <a:ea typeface="宋体" panose="02010600030101010101" pitchFamily="2" charset="-122"/>
                                      <a:cs typeface="+mn-cs"/>
                                    </a:rPr>
                                    <m:t>ℏ</m:t>
                                  </m:r>
                                </m:e>
                                <m:sup>
                                  <m:r>
                                    <a:rPr lang="zh-CN" altLang="en-US" sz="1200" i="0" kern="1200">
                                      <a:solidFill>
                                        <a:schemeClr val="tx1"/>
                                      </a:solidFill>
                                      <a:latin typeface="Cambria Math" panose="02040503050406030204" pitchFamily="18" charset="0"/>
                                      <a:ea typeface="宋体" panose="02010600030101010101" pitchFamily="2" charset="-122"/>
                                      <a:cs typeface="+mn-cs"/>
                                    </a:rPr>
                                    <m:t>2</m:t>
                                  </m:r>
                                </m:sup>
                              </m:sSup>
                            </m:num>
                            <m:den>
                              <m:r>
                                <a:rPr lang="zh-CN" altLang="en-US" sz="1200" i="0" kern="1200">
                                  <a:solidFill>
                                    <a:schemeClr val="tx1"/>
                                  </a:solidFill>
                                  <a:latin typeface="Cambria Math" panose="02040503050406030204" pitchFamily="18" charset="0"/>
                                  <a:ea typeface="宋体" panose="02010600030101010101" pitchFamily="2" charset="-122"/>
                                  <a:cs typeface="+mn-cs"/>
                                </a:rPr>
                                <m:t>2</m:t>
                              </m:r>
                              <m:r>
                                <a:rPr lang="zh-CN" altLang="en-US" sz="1200" i="1" kern="1200">
                                  <a:solidFill>
                                    <a:schemeClr val="tx1"/>
                                  </a:solidFill>
                                  <a:latin typeface="Cambria Math" panose="02040503050406030204" pitchFamily="18" charset="0"/>
                                  <a:ea typeface="宋体" panose="02010600030101010101" pitchFamily="2" charset="-122"/>
                                  <a:cs typeface="+mn-cs"/>
                                </a:rPr>
                                <m:t>𝑚</m:t>
                              </m:r>
                            </m:den>
                          </m:f>
                          <m:f>
                            <m:fPr>
                              <m:ctrlPr>
                                <a:rPr lang="zh-CN" altLang="en-US" sz="1200" i="1" kern="1200">
                                  <a:solidFill>
                                    <a:schemeClr val="tx1"/>
                                  </a:solidFill>
                                  <a:latin typeface="Cambria Math" panose="02040503050406030204" pitchFamily="18" charset="0"/>
                                  <a:ea typeface="宋体" panose="02010600030101010101" pitchFamily="2" charset="-122"/>
                                  <a:cs typeface="+mn-cs"/>
                                </a:rPr>
                              </m:ctrlPr>
                            </m:fPr>
                            <m:num>
                              <m:sSup>
                                <m:sSupPr>
                                  <m:ctrlPr>
                                    <a:rPr lang="zh-CN" altLang="en-US" sz="1200" i="1" kern="1200">
                                      <a:solidFill>
                                        <a:schemeClr val="tx1"/>
                                      </a:solidFill>
                                      <a:latin typeface="Cambria Math" panose="02040503050406030204" pitchFamily="18" charset="0"/>
                                      <a:ea typeface="宋体" panose="02010600030101010101" pitchFamily="2" charset="-122"/>
                                      <a:cs typeface="+mn-cs"/>
                                    </a:rPr>
                                  </m:ctrlPr>
                                </m:sSupPr>
                                <m:e>
                                  <m:r>
                                    <a:rPr lang="zh-CN" altLang="en-US" sz="1200" i="1" kern="1200">
                                      <a:solidFill>
                                        <a:schemeClr val="tx1"/>
                                      </a:solidFill>
                                      <a:latin typeface="Cambria Math" panose="02040503050406030204" pitchFamily="18" charset="0"/>
                                      <a:ea typeface="宋体" panose="02010600030101010101" pitchFamily="2" charset="-122"/>
                                      <a:cs typeface="+mn-cs"/>
                                    </a:rPr>
                                    <m:t>𝑑</m:t>
                                  </m:r>
                                </m:e>
                                <m:sup>
                                  <m:r>
                                    <a:rPr lang="zh-CN" altLang="en-US" sz="1200" i="0" kern="1200">
                                      <a:solidFill>
                                        <a:schemeClr val="tx1"/>
                                      </a:solidFill>
                                      <a:latin typeface="Cambria Math" panose="02040503050406030204" pitchFamily="18" charset="0"/>
                                      <a:ea typeface="宋体" panose="02010600030101010101" pitchFamily="2" charset="-122"/>
                                      <a:cs typeface="+mn-cs"/>
                                    </a:rPr>
                                    <m:t>2</m:t>
                                  </m:r>
                                </m:sup>
                              </m:sSup>
                            </m:num>
                            <m:den>
                              <m:r>
                                <a:rPr lang="zh-CN" altLang="en-US" sz="1200" i="1" kern="1200">
                                  <a:solidFill>
                                    <a:schemeClr val="tx1"/>
                                  </a:solidFill>
                                  <a:latin typeface="Cambria Math" panose="02040503050406030204" pitchFamily="18" charset="0"/>
                                  <a:ea typeface="宋体" panose="02010600030101010101" pitchFamily="2" charset="-122"/>
                                  <a:cs typeface="+mn-cs"/>
                                </a:rPr>
                                <m:t>𝑑</m:t>
                              </m:r>
                              <m:sSup>
                                <m:sSupPr>
                                  <m:ctrlPr>
                                    <a:rPr lang="zh-CN" altLang="en-US" sz="1200" i="1" kern="1200">
                                      <a:solidFill>
                                        <a:schemeClr val="tx1"/>
                                      </a:solidFill>
                                      <a:latin typeface="Cambria Math" panose="02040503050406030204" pitchFamily="18" charset="0"/>
                                      <a:ea typeface="宋体" panose="02010600030101010101" pitchFamily="2" charset="-122"/>
                                      <a:cs typeface="+mn-cs"/>
                                    </a:rPr>
                                  </m:ctrlPr>
                                </m:sSupPr>
                                <m:e>
                                  <m:r>
                                    <a:rPr lang="zh-CN" altLang="en-US" sz="1200" i="1" kern="1200">
                                      <a:solidFill>
                                        <a:schemeClr val="tx1"/>
                                      </a:solidFill>
                                      <a:latin typeface="Cambria Math" panose="02040503050406030204" pitchFamily="18" charset="0"/>
                                      <a:ea typeface="宋体" panose="02010600030101010101" pitchFamily="2" charset="-122"/>
                                      <a:cs typeface="+mn-cs"/>
                                    </a:rPr>
                                    <m:t>𝑥</m:t>
                                  </m:r>
                                </m:e>
                                <m:sup>
                                  <m:r>
                                    <a:rPr lang="zh-CN" altLang="en-US" sz="1200" i="0" kern="1200">
                                      <a:solidFill>
                                        <a:schemeClr val="tx1"/>
                                      </a:solidFill>
                                      <a:latin typeface="Cambria Math" panose="02040503050406030204" pitchFamily="18" charset="0"/>
                                      <a:ea typeface="宋体" panose="02010600030101010101" pitchFamily="2" charset="-122"/>
                                      <a:cs typeface="+mn-cs"/>
                                    </a:rPr>
                                    <m:t>2</m:t>
                                  </m:r>
                                </m:sup>
                              </m:sSup>
                            </m:den>
                          </m:f>
                          <m:r>
                            <a:rPr lang="zh-CN" altLang="en-US" sz="1200" i="0" kern="1200">
                              <a:solidFill>
                                <a:schemeClr val="tx1"/>
                              </a:solidFill>
                              <a:latin typeface="Cambria Math" panose="02040503050406030204" pitchFamily="18" charset="0"/>
                              <a:ea typeface="宋体" panose="02010600030101010101" pitchFamily="2" charset="-122"/>
                              <a:cs typeface="+mn-cs"/>
                            </a:rPr>
                            <m:t>+</m:t>
                          </m:r>
                          <m:r>
                            <a:rPr lang="zh-CN" altLang="en-US" sz="1200" i="1" kern="1200">
                              <a:solidFill>
                                <a:schemeClr val="tx1"/>
                              </a:solidFill>
                              <a:latin typeface="Cambria Math" panose="02040503050406030204" pitchFamily="18" charset="0"/>
                              <a:ea typeface="宋体" panose="02010600030101010101" pitchFamily="2" charset="-122"/>
                              <a:cs typeface="+mn-cs"/>
                            </a:rPr>
                            <m:t>𝑉</m:t>
                          </m:r>
                          <m:r>
                            <a:rPr lang="zh-CN" altLang="en-US" sz="1200" i="0" kern="1200">
                              <a:solidFill>
                                <a:schemeClr val="tx1"/>
                              </a:solidFill>
                              <a:latin typeface="Cambria Math" panose="02040503050406030204" pitchFamily="18" charset="0"/>
                              <a:ea typeface="宋体" panose="02010600030101010101" pitchFamily="2" charset="-122"/>
                              <a:cs typeface="+mn-cs"/>
                            </a:rPr>
                            <m:t>+</m:t>
                          </m:r>
                          <m:r>
                            <a:rPr lang="zh-CN" altLang="en-US" sz="1200" i="1" kern="1200">
                              <a:solidFill>
                                <a:schemeClr val="tx1"/>
                              </a:solidFill>
                              <a:latin typeface="Cambria Math" panose="02040503050406030204" pitchFamily="18" charset="0"/>
                              <a:ea typeface="宋体" panose="02010600030101010101" pitchFamily="2" charset="-122"/>
                              <a:cs typeface="+mn-cs"/>
                            </a:rPr>
                            <m:t>𝛥</m:t>
                          </m:r>
                          <m:r>
                            <a:rPr lang="zh-CN" altLang="en-US" sz="1200" i="1" kern="1200">
                              <a:solidFill>
                                <a:schemeClr val="tx1"/>
                              </a:solidFill>
                              <a:latin typeface="Cambria Math" panose="02040503050406030204" pitchFamily="18" charset="0"/>
                              <a:ea typeface="宋体" panose="02010600030101010101" pitchFamily="2" charset="-122"/>
                              <a:cs typeface="+mn-cs"/>
                            </a:rPr>
                            <m:t>𝑉</m:t>
                          </m:r>
                        </m:e>
                      </m:d>
                      <m:r>
                        <a:rPr lang="zh-CN" altLang="en-US" sz="1200" i="0" kern="1200">
                          <a:solidFill>
                            <a:schemeClr val="tx1"/>
                          </a:solidFill>
                          <a:latin typeface="Cambria Math" panose="02040503050406030204" pitchFamily="18" charset="0"/>
                          <a:ea typeface="宋体" panose="02010600030101010101" pitchFamily="2" charset="-122"/>
                          <a:cs typeface="+mn-cs"/>
                        </a:rPr>
                        <m:t>(</m:t>
                      </m:r>
                      <m:r>
                        <a:rPr lang="zh-CN" altLang="en-US" sz="1200" i="1" kern="1200">
                          <a:solidFill>
                            <a:schemeClr val="tx1"/>
                          </a:solidFill>
                          <a:latin typeface="Cambria Math" panose="02040503050406030204" pitchFamily="18" charset="0"/>
                          <a:ea typeface="宋体" panose="02010600030101010101" pitchFamily="2" charset="-122"/>
                          <a:cs typeface="+mn-cs"/>
                        </a:rPr>
                        <m:t>𝑎</m:t>
                      </m:r>
                      <m:sSubSup>
                        <m:sSubSupPr>
                          <m:ctrlPr>
                            <a:rPr lang="zh-CN" altLang="en-US" sz="1200" i="1" kern="1200">
                              <a:solidFill>
                                <a:schemeClr val="tx1"/>
                              </a:solidFill>
                              <a:latin typeface="Cambria Math" panose="02040503050406030204" pitchFamily="18" charset="0"/>
                              <a:ea typeface="宋体" panose="02010600030101010101" pitchFamily="2" charset="-122"/>
                              <a:cs typeface="+mn-cs"/>
                            </a:rPr>
                          </m:ctrlPr>
                        </m:sSubSupPr>
                        <m:e>
                          <m:r>
                            <a:rPr lang="zh-CN" altLang="en-US" sz="1200" i="1" kern="1200">
                              <a:solidFill>
                                <a:schemeClr val="tx1"/>
                              </a:solidFill>
                              <a:latin typeface="Cambria Math" panose="02040503050406030204" pitchFamily="18" charset="0"/>
                              <a:ea typeface="宋体" panose="02010600030101010101" pitchFamily="2" charset="-122"/>
                              <a:cs typeface="+mn-cs"/>
                            </a:rPr>
                            <m:t>𝜓</m:t>
                          </m:r>
                        </m:e>
                        <m:sub>
                          <m:r>
                            <a:rPr lang="zh-CN" altLang="en-US" sz="1200" i="1" kern="1200">
                              <a:solidFill>
                                <a:schemeClr val="tx1"/>
                              </a:solidFill>
                              <a:latin typeface="Cambria Math" panose="02040503050406030204" pitchFamily="18" charset="0"/>
                              <a:ea typeface="宋体" panose="02010600030101010101" pitchFamily="2" charset="-122"/>
                              <a:cs typeface="+mn-cs"/>
                            </a:rPr>
                            <m:t>𝑘</m:t>
                          </m:r>
                        </m:sub>
                        <m:sup>
                          <m:r>
                            <a:rPr lang="zh-CN" altLang="en-US" sz="1200" i="0" kern="1200">
                              <a:solidFill>
                                <a:schemeClr val="tx1"/>
                              </a:solidFill>
                              <a:latin typeface="Cambria Math" panose="02040503050406030204" pitchFamily="18" charset="0"/>
                              <a:ea typeface="宋体" panose="02010600030101010101" pitchFamily="2" charset="-122"/>
                              <a:cs typeface="+mn-cs"/>
                            </a:rPr>
                            <m:t>0</m:t>
                          </m:r>
                        </m:sup>
                      </m:sSubSup>
                      <m:r>
                        <a:rPr lang="zh-CN" altLang="en-US" sz="1200" i="0" kern="1200">
                          <a:solidFill>
                            <a:schemeClr val="tx1"/>
                          </a:solidFill>
                          <a:latin typeface="Cambria Math" panose="02040503050406030204" pitchFamily="18" charset="0"/>
                          <a:ea typeface="宋体" panose="02010600030101010101" pitchFamily="2" charset="-122"/>
                          <a:cs typeface="+mn-cs"/>
                        </a:rPr>
                        <m:t>+</m:t>
                      </m:r>
                      <m:r>
                        <a:rPr lang="zh-CN" altLang="en-US" sz="1200" i="1" kern="1200">
                          <a:solidFill>
                            <a:schemeClr val="tx1"/>
                          </a:solidFill>
                          <a:latin typeface="Cambria Math" panose="02040503050406030204" pitchFamily="18" charset="0"/>
                          <a:ea typeface="宋体" panose="02010600030101010101" pitchFamily="2" charset="-122"/>
                          <a:cs typeface="+mn-cs"/>
                        </a:rPr>
                        <m:t>𝑏</m:t>
                      </m:r>
                      <m:sSubSup>
                        <m:sSubSupPr>
                          <m:ctrlPr>
                            <a:rPr lang="zh-CN" altLang="en-US" sz="1200" i="1" kern="1200">
                              <a:solidFill>
                                <a:schemeClr val="tx1"/>
                              </a:solidFill>
                              <a:latin typeface="Cambria Math" panose="02040503050406030204" pitchFamily="18" charset="0"/>
                              <a:ea typeface="宋体" panose="02010600030101010101" pitchFamily="2" charset="-122"/>
                              <a:cs typeface="+mn-cs"/>
                            </a:rPr>
                          </m:ctrlPr>
                        </m:sSubSupPr>
                        <m:e>
                          <m:r>
                            <a:rPr lang="zh-CN" altLang="en-US" sz="1200" i="1" kern="1200">
                              <a:solidFill>
                                <a:schemeClr val="tx1"/>
                              </a:solidFill>
                              <a:latin typeface="Cambria Math" panose="02040503050406030204" pitchFamily="18" charset="0"/>
                              <a:ea typeface="宋体" panose="02010600030101010101" pitchFamily="2" charset="-122"/>
                              <a:cs typeface="+mn-cs"/>
                            </a:rPr>
                            <m:t>𝜓</m:t>
                          </m:r>
                        </m:e>
                        <m:sub>
                          <m:sSup>
                            <m:sSupPr>
                              <m:ctrlPr>
                                <a:rPr lang="zh-CN" altLang="en-US" sz="1200" i="1" kern="1200">
                                  <a:solidFill>
                                    <a:schemeClr val="tx1"/>
                                  </a:solidFill>
                                  <a:latin typeface="Cambria Math" panose="02040503050406030204" pitchFamily="18" charset="0"/>
                                  <a:ea typeface="宋体" panose="02010600030101010101" pitchFamily="2" charset="-122"/>
                                  <a:cs typeface="+mn-cs"/>
                                </a:rPr>
                              </m:ctrlPr>
                            </m:sSupPr>
                            <m:e>
                              <m:r>
                                <a:rPr lang="zh-CN" altLang="en-US" sz="1200" i="1" kern="1200">
                                  <a:solidFill>
                                    <a:schemeClr val="tx1"/>
                                  </a:solidFill>
                                  <a:latin typeface="Cambria Math" panose="02040503050406030204" pitchFamily="18" charset="0"/>
                                  <a:ea typeface="宋体" panose="02010600030101010101" pitchFamily="2" charset="-122"/>
                                  <a:cs typeface="+mn-cs"/>
                                </a:rPr>
                                <m:t>𝑘</m:t>
                              </m:r>
                            </m:e>
                            <m:sup>
                              <m:r>
                                <a:rPr lang="zh-CN" altLang="en-US" sz="1200" i="0" kern="1200">
                                  <a:solidFill>
                                    <a:schemeClr val="tx1"/>
                                  </a:solidFill>
                                  <a:latin typeface="Cambria Math" panose="02040503050406030204" pitchFamily="18" charset="0"/>
                                  <a:ea typeface="宋体" panose="02010600030101010101" pitchFamily="2" charset="-122"/>
                                  <a:cs typeface="+mn-cs"/>
                                </a:rPr>
                                <m:t>′</m:t>
                              </m:r>
                            </m:sup>
                          </m:sSup>
                        </m:sub>
                        <m:sup>
                          <m:r>
                            <a:rPr lang="zh-CN" altLang="en-US" sz="1200" i="0" kern="1200">
                              <a:solidFill>
                                <a:schemeClr val="tx1"/>
                              </a:solidFill>
                              <a:latin typeface="Cambria Math" panose="02040503050406030204" pitchFamily="18" charset="0"/>
                              <a:ea typeface="宋体" panose="02010600030101010101" pitchFamily="2" charset="-122"/>
                              <a:cs typeface="+mn-cs"/>
                            </a:rPr>
                            <m:t>0</m:t>
                          </m:r>
                        </m:sup>
                      </m:sSubSup>
                      <m:r>
                        <a:rPr lang="zh-CN" altLang="en-US" sz="1200" i="0" kern="1200">
                          <a:solidFill>
                            <a:schemeClr val="tx1"/>
                          </a:solidFill>
                          <a:latin typeface="Cambria Math" panose="02040503050406030204" pitchFamily="18" charset="0"/>
                          <a:ea typeface="宋体" panose="02010600030101010101" pitchFamily="2" charset="-122"/>
                          <a:cs typeface="+mn-cs"/>
                        </a:rPr>
                        <m:t>)=</m:t>
                      </m:r>
                      <m:r>
                        <a:rPr lang="zh-CN" altLang="en-US" sz="1200" i="1" kern="1200">
                          <a:solidFill>
                            <a:schemeClr val="tx1"/>
                          </a:solidFill>
                          <a:latin typeface="Cambria Math" panose="02040503050406030204" pitchFamily="18" charset="0"/>
                          <a:ea typeface="宋体" panose="02010600030101010101" pitchFamily="2" charset="-122"/>
                          <a:cs typeface="+mn-cs"/>
                        </a:rPr>
                        <m:t>𝐸</m:t>
                      </m:r>
                      <m:r>
                        <a:rPr lang="zh-CN" altLang="en-US" sz="1200" i="0" kern="1200">
                          <a:solidFill>
                            <a:schemeClr val="tx1"/>
                          </a:solidFill>
                          <a:latin typeface="Cambria Math" panose="02040503050406030204" pitchFamily="18" charset="0"/>
                          <a:ea typeface="宋体" panose="02010600030101010101" pitchFamily="2" charset="-122"/>
                          <a:cs typeface="+mn-cs"/>
                        </a:rPr>
                        <m:t>(</m:t>
                      </m:r>
                      <m:r>
                        <a:rPr lang="zh-CN" altLang="en-US" sz="1200" i="1" kern="1200">
                          <a:solidFill>
                            <a:schemeClr val="tx1"/>
                          </a:solidFill>
                          <a:latin typeface="Cambria Math" panose="02040503050406030204" pitchFamily="18" charset="0"/>
                          <a:ea typeface="宋体" panose="02010600030101010101" pitchFamily="2" charset="-122"/>
                          <a:cs typeface="+mn-cs"/>
                        </a:rPr>
                        <m:t>𝑎</m:t>
                      </m:r>
                      <m:sSubSup>
                        <m:sSubSupPr>
                          <m:ctrlPr>
                            <a:rPr lang="zh-CN" altLang="en-US" sz="1200" i="1" kern="1200">
                              <a:solidFill>
                                <a:schemeClr val="tx1"/>
                              </a:solidFill>
                              <a:latin typeface="Cambria Math" panose="02040503050406030204" pitchFamily="18" charset="0"/>
                              <a:ea typeface="宋体" panose="02010600030101010101" pitchFamily="2" charset="-122"/>
                              <a:cs typeface="+mn-cs"/>
                            </a:rPr>
                          </m:ctrlPr>
                        </m:sSubSupPr>
                        <m:e>
                          <m:r>
                            <a:rPr lang="zh-CN" altLang="en-US" sz="1200" i="1" kern="1200">
                              <a:solidFill>
                                <a:schemeClr val="tx1"/>
                              </a:solidFill>
                              <a:latin typeface="Cambria Math" panose="02040503050406030204" pitchFamily="18" charset="0"/>
                              <a:ea typeface="宋体" panose="02010600030101010101" pitchFamily="2" charset="-122"/>
                              <a:cs typeface="+mn-cs"/>
                            </a:rPr>
                            <m:t>𝜓</m:t>
                          </m:r>
                        </m:e>
                        <m:sub>
                          <m:r>
                            <a:rPr lang="zh-CN" altLang="en-US" sz="1200" i="1" kern="1200">
                              <a:solidFill>
                                <a:schemeClr val="tx1"/>
                              </a:solidFill>
                              <a:latin typeface="Cambria Math" panose="02040503050406030204" pitchFamily="18" charset="0"/>
                              <a:ea typeface="宋体" panose="02010600030101010101" pitchFamily="2" charset="-122"/>
                              <a:cs typeface="+mn-cs"/>
                            </a:rPr>
                            <m:t>𝑘</m:t>
                          </m:r>
                        </m:sub>
                        <m:sup>
                          <m:r>
                            <a:rPr lang="zh-CN" altLang="en-US" sz="1200" i="0" kern="1200">
                              <a:solidFill>
                                <a:schemeClr val="tx1"/>
                              </a:solidFill>
                              <a:latin typeface="Cambria Math" panose="02040503050406030204" pitchFamily="18" charset="0"/>
                              <a:ea typeface="宋体" panose="02010600030101010101" pitchFamily="2" charset="-122"/>
                              <a:cs typeface="+mn-cs"/>
                            </a:rPr>
                            <m:t>0</m:t>
                          </m:r>
                        </m:sup>
                      </m:sSubSup>
                      <m:r>
                        <a:rPr lang="zh-CN" altLang="en-US" sz="1200" i="0" kern="1200">
                          <a:solidFill>
                            <a:schemeClr val="tx1"/>
                          </a:solidFill>
                          <a:latin typeface="Cambria Math" panose="02040503050406030204" pitchFamily="18" charset="0"/>
                          <a:ea typeface="宋体" panose="02010600030101010101" pitchFamily="2" charset="-122"/>
                          <a:cs typeface="+mn-cs"/>
                        </a:rPr>
                        <m:t>+</m:t>
                      </m:r>
                      <m:r>
                        <a:rPr lang="zh-CN" altLang="en-US" sz="1200" i="1" kern="1200">
                          <a:solidFill>
                            <a:schemeClr val="tx1"/>
                          </a:solidFill>
                          <a:latin typeface="Cambria Math" panose="02040503050406030204" pitchFamily="18" charset="0"/>
                          <a:ea typeface="宋体" panose="02010600030101010101" pitchFamily="2" charset="-122"/>
                          <a:cs typeface="+mn-cs"/>
                        </a:rPr>
                        <m:t>𝑏</m:t>
                      </m:r>
                      <m:sSubSup>
                        <m:sSubSupPr>
                          <m:ctrlPr>
                            <a:rPr lang="zh-CN" altLang="en-US" sz="1200" i="1" kern="1200">
                              <a:solidFill>
                                <a:schemeClr val="tx1"/>
                              </a:solidFill>
                              <a:latin typeface="Cambria Math" panose="02040503050406030204" pitchFamily="18" charset="0"/>
                              <a:ea typeface="宋体" panose="02010600030101010101" pitchFamily="2" charset="-122"/>
                              <a:cs typeface="+mn-cs"/>
                            </a:rPr>
                          </m:ctrlPr>
                        </m:sSubSupPr>
                        <m:e>
                          <m:r>
                            <a:rPr lang="zh-CN" altLang="en-US" sz="1200" i="1" kern="1200">
                              <a:solidFill>
                                <a:schemeClr val="tx1"/>
                              </a:solidFill>
                              <a:latin typeface="Cambria Math" panose="02040503050406030204" pitchFamily="18" charset="0"/>
                              <a:ea typeface="宋体" panose="02010600030101010101" pitchFamily="2" charset="-122"/>
                              <a:cs typeface="+mn-cs"/>
                            </a:rPr>
                            <m:t>𝜓</m:t>
                          </m:r>
                        </m:e>
                        <m:sub>
                          <m:sSup>
                            <m:sSupPr>
                              <m:ctrlPr>
                                <a:rPr lang="zh-CN" altLang="en-US" sz="1200" i="1" kern="1200">
                                  <a:solidFill>
                                    <a:schemeClr val="tx1"/>
                                  </a:solidFill>
                                  <a:latin typeface="Cambria Math" panose="02040503050406030204" pitchFamily="18" charset="0"/>
                                  <a:ea typeface="宋体" panose="02010600030101010101" pitchFamily="2" charset="-122"/>
                                  <a:cs typeface="+mn-cs"/>
                                </a:rPr>
                              </m:ctrlPr>
                            </m:sSupPr>
                            <m:e>
                              <m:r>
                                <a:rPr lang="zh-CN" altLang="en-US" sz="1200" i="1" kern="1200">
                                  <a:solidFill>
                                    <a:schemeClr val="tx1"/>
                                  </a:solidFill>
                                  <a:latin typeface="Cambria Math" panose="02040503050406030204" pitchFamily="18" charset="0"/>
                                  <a:ea typeface="宋体" panose="02010600030101010101" pitchFamily="2" charset="-122"/>
                                  <a:cs typeface="+mn-cs"/>
                                </a:rPr>
                                <m:t>𝑘</m:t>
                              </m:r>
                            </m:e>
                            <m:sup>
                              <m:r>
                                <a:rPr lang="zh-CN" altLang="en-US" sz="1200" i="0" kern="1200">
                                  <a:solidFill>
                                    <a:schemeClr val="tx1"/>
                                  </a:solidFill>
                                  <a:latin typeface="Cambria Math" panose="02040503050406030204" pitchFamily="18" charset="0"/>
                                  <a:ea typeface="宋体" panose="02010600030101010101" pitchFamily="2" charset="-122"/>
                                  <a:cs typeface="+mn-cs"/>
                                </a:rPr>
                                <m:t>′</m:t>
                              </m:r>
                            </m:sup>
                          </m:sSup>
                        </m:sub>
                        <m:sup>
                          <m:r>
                            <a:rPr lang="zh-CN" altLang="en-US" sz="1200" i="0" kern="1200">
                              <a:solidFill>
                                <a:schemeClr val="tx1"/>
                              </a:solidFill>
                              <a:latin typeface="Cambria Math" panose="02040503050406030204" pitchFamily="18" charset="0"/>
                              <a:ea typeface="宋体" panose="02010600030101010101" pitchFamily="2" charset="-122"/>
                              <a:cs typeface="+mn-cs"/>
                            </a:rPr>
                            <m:t>0</m:t>
                          </m:r>
                        </m:sup>
                      </m:sSubSup>
                      <m:r>
                        <a:rPr lang="en-US" altLang="zh-CN" sz="1200" b="0" i="1" kern="1200" smtClean="0">
                          <a:solidFill>
                            <a:schemeClr val="tx1"/>
                          </a:solidFill>
                          <a:latin typeface="Cambria Math" panose="02040503050406030204" pitchFamily="18" charset="0"/>
                          <a:ea typeface="宋体" panose="02010600030101010101" pitchFamily="2" charset="-122"/>
                          <a:cs typeface="+mn-cs"/>
                        </a:rPr>
                        <m:t>)</m:t>
                      </m:r>
                    </m:oMath>
                  </m:oMathPara>
                </a14:m>
                <a:endParaRPr lang="zh-CN" altLang="zh-CN" sz="1200" kern="1200" dirty="0">
                  <a:solidFill>
                    <a:schemeClr val="tx1"/>
                  </a:solidFill>
                  <a:effectLst/>
                  <a:latin typeface="Arial" panose="020B0604020202020204" pitchFamily="34" charset="0"/>
                  <a:ea typeface="宋体" panose="02010600030101010101" pitchFamily="2" charset="-122"/>
                  <a:cs typeface="+mn-cs"/>
                </a:endParaRPr>
              </a:p>
              <a:p>
                <a:pPr/>
                <a14:m>
                  <m:oMathPara xmlns:m="http://schemas.openxmlformats.org/officeDocument/2006/math">
                    <m:oMathParaPr>
                      <m:jc m:val="centerGroup"/>
                    </m:oMathParaPr>
                    <m:oMath xmlns:m="http://schemas.openxmlformats.org/officeDocument/2006/math">
                      <m:d>
                        <m:dPr>
                          <m:begChr m:val=""/>
                          <m:ctrlPr>
                            <a:rPr lang="zh-CN" altLang="en-US" sz="1200" i="1" kern="1200" smtClean="0">
                              <a:solidFill>
                                <a:schemeClr val="tx1"/>
                              </a:solidFill>
                              <a:latin typeface="Cambria Math" panose="02040503050406030204" pitchFamily="18" charset="0"/>
                              <a:ea typeface="宋体" panose="02010600030101010101" pitchFamily="2" charset="-122"/>
                              <a:cs typeface="+mn-cs"/>
                            </a:rPr>
                          </m:ctrlPr>
                        </m:dPr>
                        <m:e/>
                      </m:d>
                    </m:oMath>
                  </m:oMathPara>
                </a14:m>
                <a:endParaRPr lang="en-US" altLang="zh-CN"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200" kern="1200" dirty="0">
                    <a:solidFill>
                      <a:schemeClr val="tx1"/>
                    </a:solidFill>
                    <a:effectLst/>
                    <a:latin typeface="Arial" panose="020B0604020202020204" pitchFamily="34" charset="0"/>
                    <a:ea typeface="宋体" panose="02010600030101010101" pitchFamily="2" charset="-122"/>
                    <a:cs typeface="+mn-cs"/>
                  </a:rPr>
                  <a:t>因为</a:t>
                </a:r>
                <a:r>
                  <a:rPr lang="en-US" altLang="zh-CN" sz="1200" kern="1200" dirty="0">
                    <a:solidFill>
                      <a:schemeClr val="tx1"/>
                    </a:solidFill>
                    <a:effectLst/>
                    <a:latin typeface="Arial" panose="020B0604020202020204" pitchFamily="34" charset="0"/>
                    <a:ea typeface="宋体" panose="02010600030101010101" pitchFamily="2" charset="-122"/>
                    <a:cs typeface="+mn-cs"/>
                  </a:rPr>
                  <a:t> </a:t>
                </a:r>
                <a14:m>
                  <m:oMath xmlns:m="http://schemas.openxmlformats.org/officeDocument/2006/math">
                    <m:sSubSup>
                      <m:sSubSupPr>
                        <m:ctrlPr>
                          <a:rPr lang="zh-CN" altLang="en-US" sz="1200" i="1" kern="1200" smtClean="0">
                            <a:solidFill>
                              <a:schemeClr val="tx1"/>
                            </a:solidFill>
                            <a:latin typeface="Cambria Math" panose="02040503050406030204" pitchFamily="18" charset="0"/>
                            <a:ea typeface="宋体" panose="02010600030101010101" pitchFamily="2" charset="-122"/>
                            <a:cs typeface="+mn-cs"/>
                          </a:rPr>
                        </m:ctrlPr>
                      </m:sSubSupPr>
                      <m:e>
                        <m:r>
                          <a:rPr lang="zh-CN" altLang="en-US" sz="1200" i="1" kern="1200">
                            <a:solidFill>
                              <a:schemeClr val="tx1"/>
                            </a:solidFill>
                            <a:latin typeface="Cambria Math" panose="02040503050406030204" pitchFamily="18" charset="0"/>
                            <a:ea typeface="宋体" panose="02010600030101010101" pitchFamily="2" charset="-122"/>
                            <a:cs typeface="+mn-cs"/>
                          </a:rPr>
                          <m:t>𝐸</m:t>
                        </m:r>
                      </m:e>
                      <m:sub>
                        <m:r>
                          <a:rPr lang="zh-CN" altLang="en-US" sz="1200" i="1" kern="1200">
                            <a:solidFill>
                              <a:schemeClr val="tx1"/>
                            </a:solidFill>
                            <a:latin typeface="Cambria Math" panose="02040503050406030204" pitchFamily="18" charset="0"/>
                            <a:ea typeface="宋体" panose="02010600030101010101" pitchFamily="2" charset="-122"/>
                            <a:cs typeface="+mn-cs"/>
                          </a:rPr>
                          <m:t>𝑘</m:t>
                        </m:r>
                      </m:sub>
                      <m:sup>
                        <m:r>
                          <a:rPr lang="zh-CN" altLang="en-US" sz="1200" i="0" kern="1200">
                            <a:solidFill>
                              <a:schemeClr val="tx1"/>
                            </a:solidFill>
                            <a:latin typeface="Cambria Math" panose="02040503050406030204" pitchFamily="18" charset="0"/>
                            <a:ea typeface="宋体" panose="02010600030101010101" pitchFamily="2" charset="-122"/>
                            <a:cs typeface="+mn-cs"/>
                          </a:rPr>
                          <m:t>0</m:t>
                        </m:r>
                      </m:sup>
                    </m:sSubSup>
                    <m:r>
                      <a:rPr lang="zh-CN" altLang="en-US" sz="1200" i="0" kern="1200">
                        <a:solidFill>
                          <a:schemeClr val="tx1"/>
                        </a:solidFill>
                        <a:latin typeface="Cambria Math" panose="02040503050406030204" pitchFamily="18" charset="0"/>
                        <a:ea typeface="宋体" panose="02010600030101010101" pitchFamily="2" charset="-122"/>
                        <a:cs typeface="+mn-cs"/>
                      </a:rPr>
                      <m:t>、</m:t>
                    </m:r>
                    <m:sSubSup>
                      <m:sSubSupPr>
                        <m:ctrlPr>
                          <a:rPr lang="zh-CN" altLang="en-US" sz="1200" i="1" kern="1200">
                            <a:solidFill>
                              <a:schemeClr val="tx1"/>
                            </a:solidFill>
                            <a:latin typeface="Cambria Math" panose="02040503050406030204" pitchFamily="18" charset="0"/>
                            <a:ea typeface="宋体" panose="02010600030101010101" pitchFamily="2" charset="-122"/>
                            <a:cs typeface="+mn-cs"/>
                          </a:rPr>
                        </m:ctrlPr>
                      </m:sSubSupPr>
                      <m:e>
                        <m:r>
                          <a:rPr lang="zh-CN" altLang="en-US" sz="1200" i="1" kern="1200">
                            <a:solidFill>
                              <a:schemeClr val="tx1"/>
                            </a:solidFill>
                            <a:latin typeface="Cambria Math" panose="02040503050406030204" pitchFamily="18" charset="0"/>
                            <a:ea typeface="宋体" panose="02010600030101010101" pitchFamily="2" charset="-122"/>
                            <a:cs typeface="+mn-cs"/>
                          </a:rPr>
                          <m:t>𝐸</m:t>
                        </m:r>
                      </m:e>
                      <m:sub>
                        <m:r>
                          <a:rPr lang="zh-CN" altLang="en-US" sz="1200" i="1" kern="1200">
                            <a:solidFill>
                              <a:schemeClr val="tx1"/>
                            </a:solidFill>
                            <a:latin typeface="Cambria Math" panose="02040503050406030204" pitchFamily="18" charset="0"/>
                            <a:ea typeface="宋体" panose="02010600030101010101" pitchFamily="2" charset="-122"/>
                            <a:cs typeface="+mn-cs"/>
                          </a:rPr>
                          <m:t>𝑘</m:t>
                        </m:r>
                        <m:r>
                          <a:rPr lang="zh-CN" altLang="en-US" sz="1200" i="0" kern="1200">
                            <a:solidFill>
                              <a:schemeClr val="tx1"/>
                            </a:solidFill>
                            <a:latin typeface="Cambria Math" panose="02040503050406030204" pitchFamily="18" charset="0"/>
                            <a:ea typeface="宋体" panose="02010600030101010101" pitchFamily="2" charset="-122"/>
                            <a:cs typeface="+mn-cs"/>
                          </a:rPr>
                          <m:t>′</m:t>
                        </m:r>
                      </m:sub>
                      <m:sup>
                        <m:r>
                          <a:rPr lang="zh-CN" altLang="en-US" sz="1200" i="0" kern="1200">
                            <a:solidFill>
                              <a:schemeClr val="tx1"/>
                            </a:solidFill>
                            <a:latin typeface="Cambria Math" panose="02040503050406030204" pitchFamily="18" charset="0"/>
                            <a:ea typeface="宋体" panose="02010600030101010101" pitchFamily="2" charset="-122"/>
                            <a:cs typeface="+mn-cs"/>
                          </a:rPr>
                          <m:t>0</m:t>
                        </m:r>
                      </m:sup>
                    </m:sSubSup>
                  </m:oMath>
                </a14:m>
                <a:r>
                  <a:rPr lang="zh-CN" altLang="zh-CN" sz="1200" kern="1200" dirty="0">
                    <a:solidFill>
                      <a:schemeClr val="tx1"/>
                    </a:solidFill>
                    <a:effectLst/>
                    <a:latin typeface="Arial" panose="020B0604020202020204" pitchFamily="34" charset="0"/>
                    <a:ea typeface="宋体" panose="02010600030101010101" pitchFamily="2" charset="-122"/>
                    <a:cs typeface="+mn-cs"/>
                  </a:rPr>
                  <a:t>为无微扰</a:t>
                </a:r>
                <a:r>
                  <a:rPr lang="en-US" altLang="zh-CN" sz="1200" kern="1200" dirty="0">
                    <a:solidFill>
                      <a:schemeClr val="tx1"/>
                    </a:solidFill>
                    <a:effectLst/>
                    <a:latin typeface="Arial" panose="020B0604020202020204" pitchFamily="34" charset="0"/>
                    <a:ea typeface="宋体" panose="02010600030101010101" pitchFamily="2" charset="-122"/>
                    <a:cs typeface="+mn-cs"/>
                  </a:rPr>
                  <a:t> </a:t>
                </a:r>
                <a14:m>
                  <m:oMath xmlns:m="http://schemas.openxmlformats.org/officeDocument/2006/math">
                    <m:r>
                      <a:rPr lang="zh-CN" altLang="en-US" sz="1200" i="1" kern="1200" smtClean="0">
                        <a:solidFill>
                          <a:schemeClr val="tx1"/>
                        </a:solidFill>
                        <a:latin typeface="Cambria Math" panose="02040503050406030204" pitchFamily="18" charset="0"/>
                        <a:ea typeface="宋体" panose="02010600030101010101" pitchFamily="2" charset="-122"/>
                        <a:cs typeface="+mn-cs"/>
                      </a:rPr>
                      <m:t>𝛥</m:t>
                    </m:r>
                    <m:r>
                      <a:rPr lang="zh-CN" altLang="en-US" sz="1200" i="1" kern="1200" smtClean="0">
                        <a:solidFill>
                          <a:schemeClr val="tx1"/>
                        </a:solidFill>
                        <a:latin typeface="Cambria Math" panose="02040503050406030204" pitchFamily="18" charset="0"/>
                        <a:ea typeface="宋体" panose="02010600030101010101" pitchFamily="2" charset="-122"/>
                        <a:cs typeface="+mn-cs"/>
                      </a:rPr>
                      <m:t>𝑉</m:t>
                    </m:r>
                    <m:r>
                      <a:rPr lang="zh-CN" altLang="en-US" sz="1200" i="0" kern="1200">
                        <a:solidFill>
                          <a:schemeClr val="tx1"/>
                        </a:solidFill>
                        <a:latin typeface="Cambria Math" panose="02040503050406030204" pitchFamily="18" charset="0"/>
                        <a:ea typeface="宋体" panose="02010600030101010101" pitchFamily="2" charset="-122"/>
                        <a:cs typeface="+mn-cs"/>
                      </a:rPr>
                      <m:t>=0</m:t>
                    </m:r>
                    <m:r>
                      <a:rPr lang="en-US" altLang="zh-CN" sz="1200" b="0" i="0" kern="1200" smtClean="0">
                        <a:solidFill>
                          <a:schemeClr val="tx1"/>
                        </a:solidFill>
                        <a:latin typeface="Cambria Math" panose="02040503050406030204" pitchFamily="18" charset="0"/>
                        <a:ea typeface="宋体" panose="02010600030101010101" pitchFamily="2" charset="-122"/>
                        <a:cs typeface="+mn-cs"/>
                      </a:rPr>
                      <m:t> </m:t>
                    </m:r>
                  </m:oMath>
                </a14:m>
                <a:r>
                  <a:rPr lang="zh-CN" altLang="zh-CN" sz="1200" kern="1200" dirty="0">
                    <a:solidFill>
                      <a:schemeClr val="tx1"/>
                    </a:solidFill>
                    <a:effectLst/>
                    <a:latin typeface="Arial" panose="020B0604020202020204" pitchFamily="34" charset="0"/>
                    <a:ea typeface="宋体" panose="02010600030101010101" pitchFamily="2" charset="-122"/>
                    <a:cs typeface="+mn-cs"/>
                  </a:rPr>
                  <a:t>时的能量本征值，即：</a:t>
                </a:r>
                <a:endParaRPr lang="en-US" altLang="zh-CN" sz="1200" kern="1200" dirty="0">
                  <a:solidFill>
                    <a:schemeClr val="tx1"/>
                  </a:solidFill>
                  <a:effectLst/>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d>
                        <m:dPr>
                          <m:begChr m:val=""/>
                          <m:ctrlPr>
                            <a:rPr lang="zh-CN" altLang="en-US" sz="1200" i="1" kern="1200" smtClean="0">
                              <a:solidFill>
                                <a:schemeClr val="tx1"/>
                              </a:solidFill>
                              <a:latin typeface="Cambria Math" panose="02040503050406030204" pitchFamily="18" charset="0"/>
                              <a:ea typeface="宋体" panose="02010600030101010101" pitchFamily="2" charset="-122"/>
                              <a:cs typeface="+mn-cs"/>
                            </a:rPr>
                          </m:ctrlPr>
                        </m:dPr>
                        <m:e>
                          <m:d>
                            <m:dPr>
                              <m:begChr m:val="["/>
                              <m:endChr m:val="]"/>
                              <m:ctrlPr>
                                <a:rPr lang="zh-CN" altLang="en-US" sz="1200" i="1" kern="1200">
                                  <a:solidFill>
                                    <a:schemeClr val="tx1"/>
                                  </a:solidFill>
                                  <a:latin typeface="Cambria Math" panose="02040503050406030204" pitchFamily="18" charset="0"/>
                                  <a:ea typeface="宋体" panose="02010600030101010101" pitchFamily="2" charset="-122"/>
                                  <a:cs typeface="+mn-cs"/>
                                </a:rPr>
                              </m:ctrlPr>
                            </m:dPr>
                            <m:e>
                              <m:r>
                                <a:rPr lang="zh-CN" altLang="en-US" sz="1200" kern="1200">
                                  <a:solidFill>
                                    <a:schemeClr val="tx1"/>
                                  </a:solidFill>
                                  <a:latin typeface="Cambria Math" panose="02040503050406030204" pitchFamily="18" charset="0"/>
                                  <a:ea typeface="宋体" panose="02010600030101010101" pitchFamily="2" charset="-122"/>
                                  <a:cs typeface="+mn-cs"/>
                                </a:rPr>
                                <m:t>−</m:t>
                              </m:r>
                              <m:f>
                                <m:fPr>
                                  <m:ctrlPr>
                                    <a:rPr lang="zh-CN" altLang="en-US" sz="1200" i="1" kern="1200">
                                      <a:solidFill>
                                        <a:schemeClr val="tx1"/>
                                      </a:solidFill>
                                      <a:latin typeface="Cambria Math" panose="02040503050406030204" pitchFamily="18" charset="0"/>
                                      <a:ea typeface="宋体" panose="02010600030101010101" pitchFamily="2" charset="-122"/>
                                      <a:cs typeface="+mn-cs"/>
                                    </a:rPr>
                                  </m:ctrlPr>
                                </m:fPr>
                                <m:num>
                                  <m:sSup>
                                    <m:sSupPr>
                                      <m:ctrlPr>
                                        <a:rPr lang="zh-CN" altLang="en-US" sz="1200" i="1" kern="1200">
                                          <a:solidFill>
                                            <a:schemeClr val="tx1"/>
                                          </a:solidFill>
                                          <a:latin typeface="Cambria Math" panose="02040503050406030204" pitchFamily="18" charset="0"/>
                                          <a:ea typeface="宋体" panose="02010600030101010101" pitchFamily="2" charset="-122"/>
                                          <a:cs typeface="+mn-cs"/>
                                        </a:rPr>
                                      </m:ctrlPr>
                                    </m:sSupPr>
                                    <m:e>
                                      <m:r>
                                        <a:rPr lang="zh-CN" altLang="en-US" sz="1200" i="0" kern="1200">
                                          <a:solidFill>
                                            <a:schemeClr val="tx1"/>
                                          </a:solidFill>
                                          <a:latin typeface="Cambria Math" panose="02040503050406030204" pitchFamily="18" charset="0"/>
                                          <a:ea typeface="宋体" panose="02010600030101010101" pitchFamily="2" charset="-122"/>
                                          <a:cs typeface="+mn-cs"/>
                                        </a:rPr>
                                        <m:t>ℏ</m:t>
                                      </m:r>
                                    </m:e>
                                    <m:sup>
                                      <m:r>
                                        <a:rPr lang="zh-CN" altLang="en-US" sz="1200" i="0" kern="1200">
                                          <a:solidFill>
                                            <a:schemeClr val="tx1"/>
                                          </a:solidFill>
                                          <a:latin typeface="Cambria Math" panose="02040503050406030204" pitchFamily="18" charset="0"/>
                                          <a:ea typeface="宋体" panose="02010600030101010101" pitchFamily="2" charset="-122"/>
                                          <a:cs typeface="+mn-cs"/>
                                        </a:rPr>
                                        <m:t>2</m:t>
                                      </m:r>
                                    </m:sup>
                                  </m:sSup>
                                </m:num>
                                <m:den>
                                  <m:r>
                                    <a:rPr lang="zh-CN" altLang="en-US" sz="1200" i="0" kern="1200">
                                      <a:solidFill>
                                        <a:schemeClr val="tx1"/>
                                      </a:solidFill>
                                      <a:latin typeface="Cambria Math" panose="02040503050406030204" pitchFamily="18" charset="0"/>
                                      <a:ea typeface="宋体" panose="02010600030101010101" pitchFamily="2" charset="-122"/>
                                      <a:cs typeface="+mn-cs"/>
                                    </a:rPr>
                                    <m:t>2</m:t>
                                  </m:r>
                                  <m:r>
                                    <a:rPr lang="zh-CN" altLang="en-US" sz="1200" i="1" kern="1200">
                                      <a:solidFill>
                                        <a:schemeClr val="tx1"/>
                                      </a:solidFill>
                                      <a:latin typeface="Cambria Math" panose="02040503050406030204" pitchFamily="18" charset="0"/>
                                      <a:ea typeface="宋体" panose="02010600030101010101" pitchFamily="2" charset="-122"/>
                                      <a:cs typeface="+mn-cs"/>
                                    </a:rPr>
                                    <m:t>𝑚</m:t>
                                  </m:r>
                                </m:den>
                              </m:f>
                              <m:f>
                                <m:fPr>
                                  <m:ctrlPr>
                                    <a:rPr lang="zh-CN" altLang="en-US" sz="1200" i="1" kern="1200">
                                      <a:solidFill>
                                        <a:schemeClr val="tx1"/>
                                      </a:solidFill>
                                      <a:latin typeface="Cambria Math" panose="02040503050406030204" pitchFamily="18" charset="0"/>
                                      <a:ea typeface="宋体" panose="02010600030101010101" pitchFamily="2" charset="-122"/>
                                      <a:cs typeface="+mn-cs"/>
                                    </a:rPr>
                                  </m:ctrlPr>
                                </m:fPr>
                                <m:num>
                                  <m:sSup>
                                    <m:sSupPr>
                                      <m:ctrlPr>
                                        <a:rPr lang="zh-CN" altLang="en-US" sz="1200" i="1" kern="1200">
                                          <a:solidFill>
                                            <a:schemeClr val="tx1"/>
                                          </a:solidFill>
                                          <a:latin typeface="Cambria Math" panose="02040503050406030204" pitchFamily="18" charset="0"/>
                                          <a:ea typeface="宋体" panose="02010600030101010101" pitchFamily="2" charset="-122"/>
                                          <a:cs typeface="+mn-cs"/>
                                        </a:rPr>
                                      </m:ctrlPr>
                                    </m:sSupPr>
                                    <m:e>
                                      <m:r>
                                        <a:rPr lang="zh-CN" altLang="en-US" sz="1200" i="1" kern="1200">
                                          <a:solidFill>
                                            <a:schemeClr val="tx1"/>
                                          </a:solidFill>
                                          <a:latin typeface="Cambria Math" panose="02040503050406030204" pitchFamily="18" charset="0"/>
                                          <a:ea typeface="宋体" panose="02010600030101010101" pitchFamily="2" charset="-122"/>
                                          <a:cs typeface="+mn-cs"/>
                                        </a:rPr>
                                        <m:t>𝑑</m:t>
                                      </m:r>
                                    </m:e>
                                    <m:sup>
                                      <m:r>
                                        <a:rPr lang="zh-CN" altLang="en-US" sz="1200" i="0" kern="1200">
                                          <a:solidFill>
                                            <a:schemeClr val="tx1"/>
                                          </a:solidFill>
                                          <a:latin typeface="Cambria Math" panose="02040503050406030204" pitchFamily="18" charset="0"/>
                                          <a:ea typeface="宋体" panose="02010600030101010101" pitchFamily="2" charset="-122"/>
                                          <a:cs typeface="+mn-cs"/>
                                        </a:rPr>
                                        <m:t>2</m:t>
                                      </m:r>
                                    </m:sup>
                                  </m:sSup>
                                </m:num>
                                <m:den>
                                  <m:r>
                                    <a:rPr lang="zh-CN" altLang="en-US" sz="1200" i="1" kern="1200">
                                      <a:solidFill>
                                        <a:schemeClr val="tx1"/>
                                      </a:solidFill>
                                      <a:latin typeface="Cambria Math" panose="02040503050406030204" pitchFamily="18" charset="0"/>
                                      <a:ea typeface="宋体" panose="02010600030101010101" pitchFamily="2" charset="-122"/>
                                      <a:cs typeface="+mn-cs"/>
                                    </a:rPr>
                                    <m:t>𝑑</m:t>
                                  </m:r>
                                  <m:sSup>
                                    <m:sSupPr>
                                      <m:ctrlPr>
                                        <a:rPr lang="zh-CN" altLang="en-US" sz="1200" i="1" kern="1200">
                                          <a:solidFill>
                                            <a:schemeClr val="tx1"/>
                                          </a:solidFill>
                                          <a:latin typeface="Cambria Math" panose="02040503050406030204" pitchFamily="18" charset="0"/>
                                          <a:ea typeface="宋体" panose="02010600030101010101" pitchFamily="2" charset="-122"/>
                                          <a:cs typeface="+mn-cs"/>
                                        </a:rPr>
                                      </m:ctrlPr>
                                    </m:sSupPr>
                                    <m:e>
                                      <m:r>
                                        <a:rPr lang="zh-CN" altLang="en-US" sz="1200" i="1" kern="1200">
                                          <a:solidFill>
                                            <a:schemeClr val="tx1"/>
                                          </a:solidFill>
                                          <a:latin typeface="Cambria Math" panose="02040503050406030204" pitchFamily="18" charset="0"/>
                                          <a:ea typeface="宋体" panose="02010600030101010101" pitchFamily="2" charset="-122"/>
                                          <a:cs typeface="+mn-cs"/>
                                        </a:rPr>
                                        <m:t>𝑥</m:t>
                                      </m:r>
                                    </m:e>
                                    <m:sup>
                                      <m:r>
                                        <a:rPr lang="zh-CN" altLang="en-US" sz="1200" i="0" kern="1200">
                                          <a:solidFill>
                                            <a:schemeClr val="tx1"/>
                                          </a:solidFill>
                                          <a:latin typeface="Cambria Math" panose="02040503050406030204" pitchFamily="18" charset="0"/>
                                          <a:ea typeface="宋体" panose="02010600030101010101" pitchFamily="2" charset="-122"/>
                                          <a:cs typeface="+mn-cs"/>
                                        </a:rPr>
                                        <m:t>2</m:t>
                                      </m:r>
                                    </m:sup>
                                  </m:sSup>
                                </m:den>
                              </m:f>
                              <m:r>
                                <a:rPr lang="zh-CN" altLang="en-US" sz="1200" i="0" kern="1200">
                                  <a:solidFill>
                                    <a:schemeClr val="tx1"/>
                                  </a:solidFill>
                                  <a:latin typeface="Cambria Math" panose="02040503050406030204" pitchFamily="18" charset="0"/>
                                  <a:ea typeface="宋体" panose="02010600030101010101" pitchFamily="2" charset="-122"/>
                                  <a:cs typeface="+mn-cs"/>
                                </a:rPr>
                                <m:t>+</m:t>
                              </m:r>
                              <m:r>
                                <a:rPr lang="zh-CN" altLang="en-US" sz="1200" i="1" kern="1200">
                                  <a:solidFill>
                                    <a:schemeClr val="tx1"/>
                                  </a:solidFill>
                                  <a:latin typeface="Cambria Math" panose="02040503050406030204" pitchFamily="18" charset="0"/>
                                  <a:ea typeface="宋体" panose="02010600030101010101" pitchFamily="2" charset="-122"/>
                                  <a:cs typeface="+mn-cs"/>
                                </a:rPr>
                                <m:t>𝑉</m:t>
                              </m:r>
                            </m:e>
                          </m:d>
                          <m:sSubSup>
                            <m:sSubSupPr>
                              <m:ctrlPr>
                                <a:rPr lang="zh-CN" altLang="en-US" sz="1200" i="1" kern="1200">
                                  <a:solidFill>
                                    <a:schemeClr val="tx1"/>
                                  </a:solidFill>
                                  <a:latin typeface="Cambria Math" panose="02040503050406030204" pitchFamily="18" charset="0"/>
                                  <a:ea typeface="宋体" panose="02010600030101010101" pitchFamily="2" charset="-122"/>
                                  <a:cs typeface="+mn-cs"/>
                                </a:rPr>
                              </m:ctrlPr>
                            </m:sSubSupPr>
                            <m:e>
                              <m:r>
                                <a:rPr lang="zh-CN" altLang="en-US" sz="1200" i="1" kern="1200">
                                  <a:solidFill>
                                    <a:schemeClr val="tx1"/>
                                  </a:solidFill>
                                  <a:latin typeface="Cambria Math" panose="02040503050406030204" pitchFamily="18" charset="0"/>
                                  <a:ea typeface="宋体" panose="02010600030101010101" pitchFamily="2" charset="-122"/>
                                  <a:cs typeface="+mn-cs"/>
                                </a:rPr>
                                <m:t>𝜓</m:t>
                              </m:r>
                            </m:e>
                            <m:sub>
                              <m:r>
                                <a:rPr lang="zh-CN" altLang="en-US" sz="1200" i="1" kern="1200">
                                  <a:solidFill>
                                    <a:schemeClr val="tx1"/>
                                  </a:solidFill>
                                  <a:latin typeface="Cambria Math" panose="02040503050406030204" pitchFamily="18" charset="0"/>
                                  <a:ea typeface="宋体" panose="02010600030101010101" pitchFamily="2" charset="-122"/>
                                  <a:cs typeface="+mn-cs"/>
                                </a:rPr>
                                <m:t>𝑘</m:t>
                              </m:r>
                            </m:sub>
                            <m:sup>
                              <m:r>
                                <a:rPr lang="zh-CN" altLang="en-US" sz="1200" i="0" kern="1200">
                                  <a:solidFill>
                                    <a:schemeClr val="tx1"/>
                                  </a:solidFill>
                                  <a:latin typeface="Cambria Math" panose="02040503050406030204" pitchFamily="18" charset="0"/>
                                  <a:ea typeface="宋体" panose="02010600030101010101" pitchFamily="2" charset="-122"/>
                                  <a:cs typeface="+mn-cs"/>
                                </a:rPr>
                                <m:t>0</m:t>
                              </m:r>
                            </m:sup>
                          </m:sSubSup>
                          <m:r>
                            <a:rPr lang="zh-CN" altLang="en-US" sz="1200" i="0" kern="1200">
                              <a:solidFill>
                                <a:schemeClr val="tx1"/>
                              </a:solidFill>
                              <a:latin typeface="Cambria Math" panose="02040503050406030204" pitchFamily="18" charset="0"/>
                              <a:ea typeface="宋体" panose="02010600030101010101" pitchFamily="2" charset="-122"/>
                              <a:cs typeface="+mn-cs"/>
                            </a:rPr>
                            <m:t>(</m:t>
                          </m:r>
                          <m:r>
                            <a:rPr lang="zh-CN" altLang="en-US" sz="1200" i="1" kern="1200">
                              <a:solidFill>
                                <a:schemeClr val="tx1"/>
                              </a:solidFill>
                              <a:latin typeface="Cambria Math" panose="02040503050406030204" pitchFamily="18" charset="0"/>
                              <a:ea typeface="宋体" panose="02010600030101010101" pitchFamily="2" charset="-122"/>
                              <a:cs typeface="+mn-cs"/>
                            </a:rPr>
                            <m:t>𝑥</m:t>
                          </m:r>
                          <m:r>
                            <a:rPr lang="zh-CN" altLang="en-US" sz="1200" i="0" kern="1200">
                              <a:solidFill>
                                <a:schemeClr val="tx1"/>
                              </a:solidFill>
                              <a:latin typeface="Cambria Math" panose="02040503050406030204" pitchFamily="18" charset="0"/>
                              <a:ea typeface="宋体" panose="02010600030101010101" pitchFamily="2" charset="-122"/>
                              <a:cs typeface="+mn-cs"/>
                            </a:rPr>
                            <m:t>)=</m:t>
                          </m:r>
                          <m:sSubSup>
                            <m:sSubSupPr>
                              <m:ctrlPr>
                                <a:rPr lang="zh-CN" altLang="en-US" sz="1200" i="1" kern="1200">
                                  <a:solidFill>
                                    <a:schemeClr val="tx1"/>
                                  </a:solidFill>
                                  <a:latin typeface="Cambria Math" panose="02040503050406030204" pitchFamily="18" charset="0"/>
                                  <a:ea typeface="宋体" panose="02010600030101010101" pitchFamily="2" charset="-122"/>
                                  <a:cs typeface="+mn-cs"/>
                                </a:rPr>
                              </m:ctrlPr>
                            </m:sSubSupPr>
                            <m:e>
                              <m:r>
                                <a:rPr lang="zh-CN" altLang="en-US" sz="1200" i="1" kern="1200">
                                  <a:solidFill>
                                    <a:schemeClr val="tx1"/>
                                  </a:solidFill>
                                  <a:latin typeface="Cambria Math" panose="02040503050406030204" pitchFamily="18" charset="0"/>
                                  <a:ea typeface="宋体" panose="02010600030101010101" pitchFamily="2" charset="-122"/>
                                  <a:cs typeface="+mn-cs"/>
                                </a:rPr>
                                <m:t>𝐸</m:t>
                              </m:r>
                            </m:e>
                            <m:sub>
                              <m:r>
                                <a:rPr lang="zh-CN" altLang="en-US" sz="1200" i="1" kern="1200">
                                  <a:solidFill>
                                    <a:schemeClr val="tx1"/>
                                  </a:solidFill>
                                  <a:latin typeface="Cambria Math" panose="02040503050406030204" pitchFamily="18" charset="0"/>
                                  <a:ea typeface="宋体" panose="02010600030101010101" pitchFamily="2" charset="-122"/>
                                  <a:cs typeface="+mn-cs"/>
                                </a:rPr>
                                <m:t>𝑘</m:t>
                              </m:r>
                            </m:sub>
                            <m:sup>
                              <m:r>
                                <a:rPr lang="zh-CN" altLang="en-US" sz="1200" i="0" kern="1200">
                                  <a:solidFill>
                                    <a:schemeClr val="tx1"/>
                                  </a:solidFill>
                                  <a:latin typeface="Cambria Math" panose="02040503050406030204" pitchFamily="18" charset="0"/>
                                  <a:ea typeface="宋体" panose="02010600030101010101" pitchFamily="2" charset="-122"/>
                                  <a:cs typeface="+mn-cs"/>
                                </a:rPr>
                                <m:t>0</m:t>
                              </m:r>
                            </m:sup>
                          </m:sSubSup>
                          <m:sSubSup>
                            <m:sSubSupPr>
                              <m:ctrlPr>
                                <a:rPr lang="zh-CN" altLang="en-US" sz="1200" i="1" kern="1200">
                                  <a:solidFill>
                                    <a:schemeClr val="tx1"/>
                                  </a:solidFill>
                                  <a:latin typeface="Cambria Math" panose="02040503050406030204" pitchFamily="18" charset="0"/>
                                  <a:ea typeface="宋体" panose="02010600030101010101" pitchFamily="2" charset="-122"/>
                                  <a:cs typeface="+mn-cs"/>
                                </a:rPr>
                              </m:ctrlPr>
                            </m:sSubSupPr>
                            <m:e>
                              <m:r>
                                <a:rPr lang="zh-CN" altLang="en-US" sz="1200" i="1" kern="1200">
                                  <a:solidFill>
                                    <a:schemeClr val="tx1"/>
                                  </a:solidFill>
                                  <a:latin typeface="Cambria Math" panose="02040503050406030204" pitchFamily="18" charset="0"/>
                                  <a:ea typeface="宋体" panose="02010600030101010101" pitchFamily="2" charset="-122"/>
                                  <a:cs typeface="+mn-cs"/>
                                </a:rPr>
                                <m:t>𝜓</m:t>
                              </m:r>
                            </m:e>
                            <m:sub>
                              <m:r>
                                <a:rPr lang="zh-CN" altLang="en-US" sz="1200" i="1" kern="1200">
                                  <a:solidFill>
                                    <a:schemeClr val="tx1"/>
                                  </a:solidFill>
                                  <a:latin typeface="Cambria Math" panose="02040503050406030204" pitchFamily="18" charset="0"/>
                                  <a:ea typeface="宋体" panose="02010600030101010101" pitchFamily="2" charset="-122"/>
                                  <a:cs typeface="+mn-cs"/>
                                </a:rPr>
                                <m:t>𝑘</m:t>
                              </m:r>
                            </m:sub>
                            <m:sup>
                              <m:r>
                                <a:rPr lang="zh-CN" altLang="en-US" sz="1200" i="0" kern="1200">
                                  <a:solidFill>
                                    <a:schemeClr val="tx1"/>
                                  </a:solidFill>
                                  <a:latin typeface="Cambria Math" panose="02040503050406030204" pitchFamily="18" charset="0"/>
                                  <a:ea typeface="宋体" panose="02010600030101010101" pitchFamily="2" charset="-122"/>
                                  <a:cs typeface="+mn-cs"/>
                                </a:rPr>
                                <m:t>0</m:t>
                              </m:r>
                            </m:sup>
                          </m:sSubSup>
                          <m:r>
                            <a:rPr lang="zh-CN" altLang="en-US" sz="1200" i="0" kern="1200">
                              <a:solidFill>
                                <a:schemeClr val="tx1"/>
                              </a:solidFill>
                              <a:latin typeface="Cambria Math" panose="02040503050406030204" pitchFamily="18" charset="0"/>
                              <a:ea typeface="宋体" panose="02010600030101010101" pitchFamily="2" charset="-122"/>
                              <a:cs typeface="+mn-cs"/>
                            </a:rPr>
                            <m:t>(</m:t>
                          </m:r>
                          <m:r>
                            <a:rPr lang="zh-CN" altLang="en-US" sz="1200" i="1" kern="1200">
                              <a:solidFill>
                                <a:schemeClr val="tx1"/>
                              </a:solidFill>
                              <a:latin typeface="Cambria Math" panose="02040503050406030204" pitchFamily="18" charset="0"/>
                              <a:ea typeface="宋体" panose="02010600030101010101" pitchFamily="2" charset="-122"/>
                              <a:cs typeface="+mn-cs"/>
                            </a:rPr>
                            <m:t>𝑥</m:t>
                          </m:r>
                        </m:e>
                      </m:d>
                    </m:oMath>
                  </m:oMathPara>
                </a14:m>
                <a:endParaRPr lang="en-US" altLang="zh-CN" sz="1200" kern="1200" dirty="0">
                  <a:solidFill>
                    <a:schemeClr val="tx1"/>
                  </a:solidFill>
                  <a:effectLst/>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ltLang="zh-CN" sz="1200" kern="1200" dirty="0">
                  <a:solidFill>
                    <a:schemeClr val="tx1"/>
                  </a:solidFill>
                  <a:effectLst/>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d>
                        <m:dPr>
                          <m:begChr m:val=""/>
                          <m:ctrlPr>
                            <a:rPr lang="zh-CN" altLang="en-US" sz="1200" i="1" kern="1200" smtClean="0">
                              <a:solidFill>
                                <a:schemeClr val="tx1"/>
                              </a:solidFill>
                              <a:latin typeface="Cambria Math" panose="02040503050406030204" pitchFamily="18" charset="0"/>
                              <a:ea typeface="宋体" panose="02010600030101010101" pitchFamily="2" charset="-122"/>
                              <a:cs typeface="+mn-cs"/>
                            </a:rPr>
                          </m:ctrlPr>
                        </m:dPr>
                        <m:e>
                          <m:d>
                            <m:dPr>
                              <m:begChr m:val="["/>
                              <m:endChr m:val="]"/>
                              <m:ctrlPr>
                                <a:rPr lang="zh-CN" altLang="en-US" sz="1200" i="1" kern="1200">
                                  <a:solidFill>
                                    <a:schemeClr val="tx1"/>
                                  </a:solidFill>
                                  <a:latin typeface="Cambria Math" panose="02040503050406030204" pitchFamily="18" charset="0"/>
                                  <a:ea typeface="宋体" panose="02010600030101010101" pitchFamily="2" charset="-122"/>
                                  <a:cs typeface="+mn-cs"/>
                                </a:rPr>
                              </m:ctrlPr>
                            </m:dPr>
                            <m:e>
                              <m:r>
                                <a:rPr lang="zh-CN" altLang="en-US" sz="1200" kern="1200">
                                  <a:solidFill>
                                    <a:schemeClr val="tx1"/>
                                  </a:solidFill>
                                  <a:latin typeface="Cambria Math" panose="02040503050406030204" pitchFamily="18" charset="0"/>
                                  <a:ea typeface="宋体" panose="02010600030101010101" pitchFamily="2" charset="-122"/>
                                  <a:cs typeface="+mn-cs"/>
                                </a:rPr>
                                <m:t>−</m:t>
                              </m:r>
                              <m:f>
                                <m:fPr>
                                  <m:ctrlPr>
                                    <a:rPr lang="zh-CN" altLang="en-US" sz="1200" i="1" kern="1200">
                                      <a:solidFill>
                                        <a:schemeClr val="tx1"/>
                                      </a:solidFill>
                                      <a:latin typeface="Cambria Math" panose="02040503050406030204" pitchFamily="18" charset="0"/>
                                      <a:ea typeface="宋体" panose="02010600030101010101" pitchFamily="2" charset="-122"/>
                                      <a:cs typeface="+mn-cs"/>
                                    </a:rPr>
                                  </m:ctrlPr>
                                </m:fPr>
                                <m:num>
                                  <m:sSup>
                                    <m:sSupPr>
                                      <m:ctrlPr>
                                        <a:rPr lang="zh-CN" altLang="en-US" sz="1200" i="1" kern="1200">
                                          <a:solidFill>
                                            <a:schemeClr val="tx1"/>
                                          </a:solidFill>
                                          <a:latin typeface="Cambria Math" panose="02040503050406030204" pitchFamily="18" charset="0"/>
                                          <a:ea typeface="宋体" panose="02010600030101010101" pitchFamily="2" charset="-122"/>
                                          <a:cs typeface="+mn-cs"/>
                                        </a:rPr>
                                      </m:ctrlPr>
                                    </m:sSupPr>
                                    <m:e>
                                      <m:r>
                                        <a:rPr lang="zh-CN" altLang="en-US" sz="1200" i="0" kern="1200">
                                          <a:solidFill>
                                            <a:schemeClr val="tx1"/>
                                          </a:solidFill>
                                          <a:latin typeface="Cambria Math" panose="02040503050406030204" pitchFamily="18" charset="0"/>
                                          <a:ea typeface="宋体" panose="02010600030101010101" pitchFamily="2" charset="-122"/>
                                          <a:cs typeface="+mn-cs"/>
                                        </a:rPr>
                                        <m:t>ℏ</m:t>
                                      </m:r>
                                    </m:e>
                                    <m:sup>
                                      <m:r>
                                        <a:rPr lang="zh-CN" altLang="en-US" sz="1200" i="0" kern="1200">
                                          <a:solidFill>
                                            <a:schemeClr val="tx1"/>
                                          </a:solidFill>
                                          <a:latin typeface="Cambria Math" panose="02040503050406030204" pitchFamily="18" charset="0"/>
                                          <a:ea typeface="宋体" panose="02010600030101010101" pitchFamily="2" charset="-122"/>
                                          <a:cs typeface="+mn-cs"/>
                                        </a:rPr>
                                        <m:t>2</m:t>
                                      </m:r>
                                    </m:sup>
                                  </m:sSup>
                                </m:num>
                                <m:den>
                                  <m:r>
                                    <a:rPr lang="zh-CN" altLang="en-US" sz="1200" i="0" kern="1200">
                                      <a:solidFill>
                                        <a:schemeClr val="tx1"/>
                                      </a:solidFill>
                                      <a:latin typeface="Cambria Math" panose="02040503050406030204" pitchFamily="18" charset="0"/>
                                      <a:ea typeface="宋体" panose="02010600030101010101" pitchFamily="2" charset="-122"/>
                                      <a:cs typeface="+mn-cs"/>
                                    </a:rPr>
                                    <m:t>2</m:t>
                                  </m:r>
                                  <m:r>
                                    <a:rPr lang="zh-CN" altLang="en-US" sz="1200" i="1" kern="1200">
                                      <a:solidFill>
                                        <a:schemeClr val="tx1"/>
                                      </a:solidFill>
                                      <a:latin typeface="Cambria Math" panose="02040503050406030204" pitchFamily="18" charset="0"/>
                                      <a:ea typeface="宋体" panose="02010600030101010101" pitchFamily="2" charset="-122"/>
                                      <a:cs typeface="+mn-cs"/>
                                    </a:rPr>
                                    <m:t>𝑚</m:t>
                                  </m:r>
                                </m:den>
                              </m:f>
                              <m:f>
                                <m:fPr>
                                  <m:ctrlPr>
                                    <a:rPr lang="zh-CN" altLang="en-US" sz="1200" i="1" kern="1200">
                                      <a:solidFill>
                                        <a:schemeClr val="tx1"/>
                                      </a:solidFill>
                                      <a:latin typeface="Cambria Math" panose="02040503050406030204" pitchFamily="18" charset="0"/>
                                      <a:ea typeface="宋体" panose="02010600030101010101" pitchFamily="2" charset="-122"/>
                                      <a:cs typeface="+mn-cs"/>
                                    </a:rPr>
                                  </m:ctrlPr>
                                </m:fPr>
                                <m:num>
                                  <m:sSup>
                                    <m:sSupPr>
                                      <m:ctrlPr>
                                        <a:rPr lang="zh-CN" altLang="en-US" sz="1200" i="1" kern="1200">
                                          <a:solidFill>
                                            <a:schemeClr val="tx1"/>
                                          </a:solidFill>
                                          <a:latin typeface="Cambria Math" panose="02040503050406030204" pitchFamily="18" charset="0"/>
                                          <a:ea typeface="宋体" panose="02010600030101010101" pitchFamily="2" charset="-122"/>
                                          <a:cs typeface="+mn-cs"/>
                                        </a:rPr>
                                      </m:ctrlPr>
                                    </m:sSupPr>
                                    <m:e>
                                      <m:r>
                                        <a:rPr lang="zh-CN" altLang="en-US" sz="1200" i="1" kern="1200">
                                          <a:solidFill>
                                            <a:schemeClr val="tx1"/>
                                          </a:solidFill>
                                          <a:latin typeface="Cambria Math" panose="02040503050406030204" pitchFamily="18" charset="0"/>
                                          <a:ea typeface="宋体" panose="02010600030101010101" pitchFamily="2" charset="-122"/>
                                          <a:cs typeface="+mn-cs"/>
                                        </a:rPr>
                                        <m:t>𝑑</m:t>
                                      </m:r>
                                    </m:e>
                                    <m:sup>
                                      <m:r>
                                        <a:rPr lang="zh-CN" altLang="en-US" sz="1200" i="0" kern="1200">
                                          <a:solidFill>
                                            <a:schemeClr val="tx1"/>
                                          </a:solidFill>
                                          <a:latin typeface="Cambria Math" panose="02040503050406030204" pitchFamily="18" charset="0"/>
                                          <a:ea typeface="宋体" panose="02010600030101010101" pitchFamily="2" charset="-122"/>
                                          <a:cs typeface="+mn-cs"/>
                                        </a:rPr>
                                        <m:t>2</m:t>
                                      </m:r>
                                    </m:sup>
                                  </m:sSup>
                                </m:num>
                                <m:den>
                                  <m:r>
                                    <a:rPr lang="zh-CN" altLang="en-US" sz="1200" i="1" kern="1200">
                                      <a:solidFill>
                                        <a:schemeClr val="tx1"/>
                                      </a:solidFill>
                                      <a:latin typeface="Cambria Math" panose="02040503050406030204" pitchFamily="18" charset="0"/>
                                      <a:ea typeface="宋体" panose="02010600030101010101" pitchFamily="2" charset="-122"/>
                                      <a:cs typeface="+mn-cs"/>
                                    </a:rPr>
                                    <m:t>𝑑</m:t>
                                  </m:r>
                                  <m:sSup>
                                    <m:sSupPr>
                                      <m:ctrlPr>
                                        <a:rPr lang="zh-CN" altLang="en-US" sz="1200" i="1" kern="1200">
                                          <a:solidFill>
                                            <a:schemeClr val="tx1"/>
                                          </a:solidFill>
                                          <a:latin typeface="Cambria Math" panose="02040503050406030204" pitchFamily="18" charset="0"/>
                                          <a:ea typeface="宋体" panose="02010600030101010101" pitchFamily="2" charset="-122"/>
                                          <a:cs typeface="+mn-cs"/>
                                        </a:rPr>
                                      </m:ctrlPr>
                                    </m:sSupPr>
                                    <m:e>
                                      <m:r>
                                        <a:rPr lang="zh-CN" altLang="en-US" sz="1200" i="1" kern="1200">
                                          <a:solidFill>
                                            <a:schemeClr val="tx1"/>
                                          </a:solidFill>
                                          <a:latin typeface="Cambria Math" panose="02040503050406030204" pitchFamily="18" charset="0"/>
                                          <a:ea typeface="宋体" panose="02010600030101010101" pitchFamily="2" charset="-122"/>
                                          <a:cs typeface="+mn-cs"/>
                                        </a:rPr>
                                        <m:t>𝑥</m:t>
                                      </m:r>
                                    </m:e>
                                    <m:sup>
                                      <m:r>
                                        <a:rPr lang="zh-CN" altLang="en-US" sz="1200" i="0" kern="1200">
                                          <a:solidFill>
                                            <a:schemeClr val="tx1"/>
                                          </a:solidFill>
                                          <a:latin typeface="Cambria Math" panose="02040503050406030204" pitchFamily="18" charset="0"/>
                                          <a:ea typeface="宋体" panose="02010600030101010101" pitchFamily="2" charset="-122"/>
                                          <a:cs typeface="+mn-cs"/>
                                        </a:rPr>
                                        <m:t>2</m:t>
                                      </m:r>
                                    </m:sup>
                                  </m:sSup>
                                </m:den>
                              </m:f>
                              <m:r>
                                <a:rPr lang="zh-CN" altLang="en-US" sz="1200" i="0" kern="1200">
                                  <a:solidFill>
                                    <a:schemeClr val="tx1"/>
                                  </a:solidFill>
                                  <a:latin typeface="Cambria Math" panose="02040503050406030204" pitchFamily="18" charset="0"/>
                                  <a:ea typeface="宋体" panose="02010600030101010101" pitchFamily="2" charset="-122"/>
                                  <a:cs typeface="+mn-cs"/>
                                </a:rPr>
                                <m:t>+</m:t>
                              </m:r>
                              <m:r>
                                <a:rPr lang="zh-CN" altLang="en-US" sz="1200" i="1" kern="1200">
                                  <a:solidFill>
                                    <a:schemeClr val="tx1"/>
                                  </a:solidFill>
                                  <a:latin typeface="Cambria Math" panose="02040503050406030204" pitchFamily="18" charset="0"/>
                                  <a:ea typeface="宋体" panose="02010600030101010101" pitchFamily="2" charset="-122"/>
                                  <a:cs typeface="+mn-cs"/>
                                </a:rPr>
                                <m:t>𝑉</m:t>
                              </m:r>
                            </m:e>
                          </m:d>
                          <m:sSubSup>
                            <m:sSubSupPr>
                              <m:ctrlPr>
                                <a:rPr lang="zh-CN" altLang="en-US" sz="1200" i="1" kern="1200">
                                  <a:solidFill>
                                    <a:schemeClr val="tx1"/>
                                  </a:solidFill>
                                  <a:latin typeface="Cambria Math" panose="02040503050406030204" pitchFamily="18" charset="0"/>
                                  <a:ea typeface="宋体" panose="02010600030101010101" pitchFamily="2" charset="-122"/>
                                  <a:cs typeface="+mn-cs"/>
                                </a:rPr>
                              </m:ctrlPr>
                            </m:sSubSupPr>
                            <m:e>
                              <m:r>
                                <a:rPr lang="zh-CN" altLang="en-US" sz="1200" i="1" kern="1200">
                                  <a:solidFill>
                                    <a:schemeClr val="tx1"/>
                                  </a:solidFill>
                                  <a:latin typeface="Cambria Math" panose="02040503050406030204" pitchFamily="18" charset="0"/>
                                  <a:ea typeface="宋体" panose="02010600030101010101" pitchFamily="2" charset="-122"/>
                                  <a:cs typeface="+mn-cs"/>
                                </a:rPr>
                                <m:t>𝜓</m:t>
                              </m:r>
                            </m:e>
                            <m:sub>
                              <m:r>
                                <a:rPr lang="zh-CN" altLang="en-US" sz="1200" i="1" kern="1200">
                                  <a:solidFill>
                                    <a:schemeClr val="tx1"/>
                                  </a:solidFill>
                                  <a:latin typeface="Cambria Math" panose="02040503050406030204" pitchFamily="18" charset="0"/>
                                  <a:ea typeface="宋体" panose="02010600030101010101" pitchFamily="2" charset="-122"/>
                                  <a:cs typeface="+mn-cs"/>
                                </a:rPr>
                                <m:t>𝑘</m:t>
                              </m:r>
                              <m:r>
                                <a:rPr lang="zh-CN" altLang="en-US" sz="1200" i="0" kern="1200">
                                  <a:solidFill>
                                    <a:schemeClr val="tx1"/>
                                  </a:solidFill>
                                  <a:latin typeface="Cambria Math" panose="02040503050406030204" pitchFamily="18" charset="0"/>
                                  <a:ea typeface="宋体" panose="02010600030101010101" pitchFamily="2" charset="-122"/>
                                  <a:cs typeface="+mn-cs"/>
                                </a:rPr>
                                <m:t>′</m:t>
                              </m:r>
                            </m:sub>
                            <m:sup>
                              <m:r>
                                <a:rPr lang="zh-CN" altLang="en-US" sz="1200" i="0" kern="1200">
                                  <a:solidFill>
                                    <a:schemeClr val="tx1"/>
                                  </a:solidFill>
                                  <a:latin typeface="Cambria Math" panose="02040503050406030204" pitchFamily="18" charset="0"/>
                                  <a:ea typeface="宋体" panose="02010600030101010101" pitchFamily="2" charset="-122"/>
                                  <a:cs typeface="+mn-cs"/>
                                </a:rPr>
                                <m:t>0</m:t>
                              </m:r>
                            </m:sup>
                          </m:sSubSup>
                          <m:r>
                            <a:rPr lang="zh-CN" altLang="en-US" sz="1200" i="0" kern="1200">
                              <a:solidFill>
                                <a:schemeClr val="tx1"/>
                              </a:solidFill>
                              <a:latin typeface="Cambria Math" panose="02040503050406030204" pitchFamily="18" charset="0"/>
                              <a:ea typeface="宋体" panose="02010600030101010101" pitchFamily="2" charset="-122"/>
                              <a:cs typeface="+mn-cs"/>
                            </a:rPr>
                            <m:t>(</m:t>
                          </m:r>
                          <m:r>
                            <a:rPr lang="zh-CN" altLang="en-US" sz="1200" i="1" kern="1200">
                              <a:solidFill>
                                <a:schemeClr val="tx1"/>
                              </a:solidFill>
                              <a:latin typeface="Cambria Math" panose="02040503050406030204" pitchFamily="18" charset="0"/>
                              <a:ea typeface="宋体" panose="02010600030101010101" pitchFamily="2" charset="-122"/>
                              <a:cs typeface="+mn-cs"/>
                            </a:rPr>
                            <m:t>𝑥</m:t>
                          </m:r>
                          <m:r>
                            <a:rPr lang="zh-CN" altLang="en-US" sz="1200" i="0" kern="1200">
                              <a:solidFill>
                                <a:schemeClr val="tx1"/>
                              </a:solidFill>
                              <a:latin typeface="Cambria Math" panose="02040503050406030204" pitchFamily="18" charset="0"/>
                              <a:ea typeface="宋体" panose="02010600030101010101" pitchFamily="2" charset="-122"/>
                              <a:cs typeface="+mn-cs"/>
                            </a:rPr>
                            <m:t>)=</m:t>
                          </m:r>
                          <m:sSubSup>
                            <m:sSubSupPr>
                              <m:ctrlPr>
                                <a:rPr lang="zh-CN" altLang="en-US" sz="1200" i="1" kern="1200">
                                  <a:solidFill>
                                    <a:schemeClr val="tx1"/>
                                  </a:solidFill>
                                  <a:latin typeface="Cambria Math" panose="02040503050406030204" pitchFamily="18" charset="0"/>
                                  <a:ea typeface="宋体" panose="02010600030101010101" pitchFamily="2" charset="-122"/>
                                  <a:cs typeface="+mn-cs"/>
                                </a:rPr>
                              </m:ctrlPr>
                            </m:sSubSupPr>
                            <m:e>
                              <m:r>
                                <a:rPr lang="zh-CN" altLang="en-US" sz="1200" i="1" kern="1200">
                                  <a:solidFill>
                                    <a:schemeClr val="tx1"/>
                                  </a:solidFill>
                                  <a:latin typeface="Cambria Math" panose="02040503050406030204" pitchFamily="18" charset="0"/>
                                  <a:ea typeface="宋体" panose="02010600030101010101" pitchFamily="2" charset="-122"/>
                                  <a:cs typeface="+mn-cs"/>
                                </a:rPr>
                                <m:t>𝐸</m:t>
                              </m:r>
                            </m:e>
                            <m:sub>
                              <m:r>
                                <a:rPr lang="zh-CN" altLang="en-US" sz="1200" i="1" kern="1200">
                                  <a:solidFill>
                                    <a:schemeClr val="tx1"/>
                                  </a:solidFill>
                                  <a:latin typeface="Cambria Math" panose="02040503050406030204" pitchFamily="18" charset="0"/>
                                  <a:ea typeface="宋体" panose="02010600030101010101" pitchFamily="2" charset="-122"/>
                                  <a:cs typeface="+mn-cs"/>
                                </a:rPr>
                                <m:t>𝑘</m:t>
                              </m:r>
                              <m:r>
                                <a:rPr lang="zh-CN" altLang="en-US" sz="1200" i="0" kern="1200">
                                  <a:solidFill>
                                    <a:schemeClr val="tx1"/>
                                  </a:solidFill>
                                  <a:latin typeface="Cambria Math" panose="02040503050406030204" pitchFamily="18" charset="0"/>
                                  <a:ea typeface="宋体" panose="02010600030101010101" pitchFamily="2" charset="-122"/>
                                  <a:cs typeface="+mn-cs"/>
                                </a:rPr>
                                <m:t>′</m:t>
                              </m:r>
                            </m:sub>
                            <m:sup>
                              <m:r>
                                <a:rPr lang="zh-CN" altLang="en-US" sz="1200" i="0" kern="1200">
                                  <a:solidFill>
                                    <a:schemeClr val="tx1"/>
                                  </a:solidFill>
                                  <a:latin typeface="Cambria Math" panose="02040503050406030204" pitchFamily="18" charset="0"/>
                                  <a:ea typeface="宋体" panose="02010600030101010101" pitchFamily="2" charset="-122"/>
                                  <a:cs typeface="+mn-cs"/>
                                </a:rPr>
                                <m:t>0</m:t>
                              </m:r>
                            </m:sup>
                          </m:sSubSup>
                          <m:sSubSup>
                            <m:sSubSupPr>
                              <m:ctrlPr>
                                <a:rPr lang="zh-CN" altLang="en-US" sz="1200" i="1" kern="1200">
                                  <a:solidFill>
                                    <a:schemeClr val="tx1"/>
                                  </a:solidFill>
                                  <a:latin typeface="Cambria Math" panose="02040503050406030204" pitchFamily="18" charset="0"/>
                                  <a:ea typeface="宋体" panose="02010600030101010101" pitchFamily="2" charset="-122"/>
                                  <a:cs typeface="+mn-cs"/>
                                </a:rPr>
                              </m:ctrlPr>
                            </m:sSubSupPr>
                            <m:e>
                              <m:r>
                                <a:rPr lang="zh-CN" altLang="en-US" sz="1200" i="1" kern="1200">
                                  <a:solidFill>
                                    <a:schemeClr val="tx1"/>
                                  </a:solidFill>
                                  <a:latin typeface="Cambria Math" panose="02040503050406030204" pitchFamily="18" charset="0"/>
                                  <a:ea typeface="宋体" panose="02010600030101010101" pitchFamily="2" charset="-122"/>
                                  <a:cs typeface="+mn-cs"/>
                                </a:rPr>
                                <m:t>𝜓</m:t>
                              </m:r>
                            </m:e>
                            <m:sub>
                              <m:r>
                                <a:rPr lang="zh-CN" altLang="en-US" sz="1200" i="1" kern="1200">
                                  <a:solidFill>
                                    <a:schemeClr val="tx1"/>
                                  </a:solidFill>
                                  <a:latin typeface="Cambria Math" panose="02040503050406030204" pitchFamily="18" charset="0"/>
                                  <a:ea typeface="宋体" panose="02010600030101010101" pitchFamily="2" charset="-122"/>
                                  <a:cs typeface="+mn-cs"/>
                                </a:rPr>
                                <m:t>𝑘</m:t>
                              </m:r>
                              <m:r>
                                <a:rPr lang="zh-CN" altLang="en-US" sz="1200" i="0" kern="1200">
                                  <a:solidFill>
                                    <a:schemeClr val="tx1"/>
                                  </a:solidFill>
                                  <a:latin typeface="Cambria Math" panose="02040503050406030204" pitchFamily="18" charset="0"/>
                                  <a:ea typeface="宋体" panose="02010600030101010101" pitchFamily="2" charset="-122"/>
                                  <a:cs typeface="+mn-cs"/>
                                </a:rPr>
                                <m:t>′</m:t>
                              </m:r>
                            </m:sub>
                            <m:sup>
                              <m:r>
                                <a:rPr lang="zh-CN" altLang="en-US" sz="1200" i="0" kern="1200">
                                  <a:solidFill>
                                    <a:schemeClr val="tx1"/>
                                  </a:solidFill>
                                  <a:latin typeface="Cambria Math" panose="02040503050406030204" pitchFamily="18" charset="0"/>
                                  <a:ea typeface="宋体" panose="02010600030101010101" pitchFamily="2" charset="-122"/>
                                  <a:cs typeface="+mn-cs"/>
                                </a:rPr>
                                <m:t>0</m:t>
                              </m:r>
                            </m:sup>
                          </m:sSubSup>
                          <m:r>
                            <a:rPr lang="zh-CN" altLang="en-US" sz="1200" i="0" kern="1200">
                              <a:solidFill>
                                <a:schemeClr val="tx1"/>
                              </a:solidFill>
                              <a:latin typeface="Cambria Math" panose="02040503050406030204" pitchFamily="18" charset="0"/>
                              <a:ea typeface="宋体" panose="02010600030101010101" pitchFamily="2" charset="-122"/>
                              <a:cs typeface="+mn-cs"/>
                            </a:rPr>
                            <m:t>(</m:t>
                          </m:r>
                          <m:r>
                            <a:rPr lang="zh-CN" altLang="en-US" sz="1200" i="1" kern="1200">
                              <a:solidFill>
                                <a:schemeClr val="tx1"/>
                              </a:solidFill>
                              <a:latin typeface="Cambria Math" panose="02040503050406030204" pitchFamily="18" charset="0"/>
                              <a:ea typeface="宋体" panose="02010600030101010101" pitchFamily="2" charset="-122"/>
                              <a:cs typeface="+mn-cs"/>
                            </a:rPr>
                            <m:t>𝑥</m:t>
                          </m:r>
                        </m:e>
                      </m:d>
                    </m:oMath>
                  </m:oMathPara>
                </a14:m>
                <a:endParaRPr lang="en-US" altLang="zh-CN" sz="1200" kern="1200" dirty="0">
                  <a:solidFill>
                    <a:schemeClr val="tx1"/>
                  </a:solidFill>
                  <a:effectLst/>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200" kern="1200" dirty="0">
                    <a:solidFill>
                      <a:schemeClr val="tx1"/>
                    </a:solidFill>
                    <a:effectLst/>
                    <a:latin typeface="Arial" panose="020B0604020202020204" pitchFamily="34" charset="0"/>
                    <a:ea typeface="宋体" panose="02010600030101010101" pitchFamily="2" charset="-122"/>
                    <a:cs typeface="+mn-cs"/>
                  </a:rPr>
                  <a:t>代入</a:t>
                </a:r>
                <a:r>
                  <a:rPr lang="zh-CN" altLang="en-US" sz="1200" kern="1200" dirty="0">
                    <a:solidFill>
                      <a:schemeClr val="tx1"/>
                    </a:solidFill>
                    <a:effectLst/>
                    <a:latin typeface="Arial" panose="020B0604020202020204" pitchFamily="34" charset="0"/>
                    <a:ea typeface="宋体" panose="02010600030101010101" pitchFamily="2" charset="-122"/>
                    <a:cs typeface="+mn-cs"/>
                  </a:rPr>
                  <a:t>后</a:t>
                </a:r>
                <a:r>
                  <a:rPr lang="zh-CN" altLang="zh-CN" sz="1200" kern="1200" dirty="0">
                    <a:solidFill>
                      <a:schemeClr val="tx1"/>
                    </a:solidFill>
                    <a:effectLst/>
                    <a:latin typeface="Arial" panose="020B0604020202020204" pitchFamily="34" charset="0"/>
                    <a:ea typeface="宋体" panose="02010600030101010101" pitchFamily="2" charset="-122"/>
                    <a:cs typeface="+mn-cs"/>
                  </a:rPr>
                  <a:t>有：</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ltLang="zh-CN" sz="1200" kern="1200" dirty="0">
                  <a:solidFill>
                    <a:schemeClr val="tx1"/>
                  </a:solidFill>
                  <a:effectLst/>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d>
                        <m:dPr>
                          <m:begChr m:val=""/>
                          <m:ctrlPr>
                            <a:rPr lang="zh-CN" altLang="en-US" sz="1200" i="1" kern="1200" smtClean="0">
                              <a:solidFill>
                                <a:schemeClr val="tx1"/>
                              </a:solidFill>
                              <a:latin typeface="Cambria Math" panose="02040503050406030204" pitchFamily="18" charset="0"/>
                              <a:ea typeface="宋体" panose="02010600030101010101" pitchFamily="2" charset="-122"/>
                              <a:cs typeface="+mn-cs"/>
                            </a:rPr>
                          </m:ctrlPr>
                        </m:dPr>
                        <m:e>
                          <m:d>
                            <m:dPr>
                              <m:ctrlPr>
                                <a:rPr lang="zh-CN" altLang="en-US" sz="1200" i="1" kern="1200">
                                  <a:solidFill>
                                    <a:schemeClr val="tx1"/>
                                  </a:solidFill>
                                  <a:latin typeface="Cambria Math" panose="02040503050406030204" pitchFamily="18" charset="0"/>
                                  <a:ea typeface="宋体" panose="02010600030101010101" pitchFamily="2" charset="-122"/>
                                  <a:cs typeface="+mn-cs"/>
                                </a:rPr>
                              </m:ctrlPr>
                            </m:dPr>
                            <m:e>
                              <m:sSubSup>
                                <m:sSubSupPr>
                                  <m:ctrlPr>
                                    <a:rPr lang="zh-CN" altLang="en-US" sz="1200" i="1" kern="1200">
                                      <a:solidFill>
                                        <a:schemeClr val="tx1"/>
                                      </a:solidFill>
                                      <a:latin typeface="Cambria Math" panose="02040503050406030204" pitchFamily="18" charset="0"/>
                                      <a:ea typeface="宋体" panose="02010600030101010101" pitchFamily="2" charset="-122"/>
                                      <a:cs typeface="+mn-cs"/>
                                    </a:rPr>
                                  </m:ctrlPr>
                                </m:sSubSupPr>
                                <m:e>
                                  <m:r>
                                    <a:rPr lang="zh-CN" altLang="en-US" sz="1200" i="1" kern="1200">
                                      <a:solidFill>
                                        <a:schemeClr val="tx1"/>
                                      </a:solidFill>
                                      <a:latin typeface="Cambria Math" panose="02040503050406030204" pitchFamily="18" charset="0"/>
                                      <a:ea typeface="宋体" panose="02010600030101010101" pitchFamily="2" charset="-122"/>
                                      <a:cs typeface="+mn-cs"/>
                                    </a:rPr>
                                    <m:t>𝐸</m:t>
                                  </m:r>
                                </m:e>
                                <m:sub>
                                  <m:r>
                                    <a:rPr lang="zh-CN" altLang="en-US" sz="1200" i="1" kern="1200">
                                      <a:solidFill>
                                        <a:schemeClr val="tx1"/>
                                      </a:solidFill>
                                      <a:latin typeface="Cambria Math" panose="02040503050406030204" pitchFamily="18" charset="0"/>
                                      <a:ea typeface="宋体" panose="02010600030101010101" pitchFamily="2" charset="-122"/>
                                      <a:cs typeface="+mn-cs"/>
                                    </a:rPr>
                                    <m:t>𝑘</m:t>
                                  </m:r>
                                </m:sub>
                                <m:sup>
                                  <m:r>
                                    <a:rPr lang="zh-CN" altLang="en-US" sz="1200" i="0" kern="1200">
                                      <a:solidFill>
                                        <a:schemeClr val="tx1"/>
                                      </a:solidFill>
                                      <a:latin typeface="Cambria Math" panose="02040503050406030204" pitchFamily="18" charset="0"/>
                                      <a:ea typeface="宋体" panose="02010600030101010101" pitchFamily="2" charset="-122"/>
                                      <a:cs typeface="+mn-cs"/>
                                    </a:rPr>
                                    <m:t>0</m:t>
                                  </m:r>
                                </m:sup>
                              </m:sSubSup>
                              <m:r>
                                <a:rPr lang="zh-CN" altLang="en-US" sz="1200" i="0" kern="1200">
                                  <a:solidFill>
                                    <a:schemeClr val="tx1"/>
                                  </a:solidFill>
                                  <a:latin typeface="Cambria Math" panose="02040503050406030204" pitchFamily="18" charset="0"/>
                                  <a:ea typeface="宋体" panose="02010600030101010101" pitchFamily="2" charset="-122"/>
                                  <a:cs typeface="+mn-cs"/>
                                </a:rPr>
                                <m:t>+</m:t>
                              </m:r>
                              <m:r>
                                <a:rPr lang="zh-CN" altLang="en-US" sz="1200" i="1" kern="1200">
                                  <a:solidFill>
                                    <a:schemeClr val="tx1"/>
                                  </a:solidFill>
                                  <a:latin typeface="Cambria Math" panose="02040503050406030204" pitchFamily="18" charset="0"/>
                                  <a:ea typeface="宋体" panose="02010600030101010101" pitchFamily="2" charset="-122"/>
                                  <a:cs typeface="+mn-cs"/>
                                </a:rPr>
                                <m:t>𝛥</m:t>
                              </m:r>
                              <m:r>
                                <a:rPr lang="zh-CN" altLang="en-US" sz="1200" i="1" kern="1200">
                                  <a:solidFill>
                                    <a:schemeClr val="tx1"/>
                                  </a:solidFill>
                                  <a:latin typeface="Cambria Math" panose="02040503050406030204" pitchFamily="18" charset="0"/>
                                  <a:ea typeface="宋体" panose="02010600030101010101" pitchFamily="2" charset="-122"/>
                                  <a:cs typeface="+mn-cs"/>
                                </a:rPr>
                                <m:t>𝑉</m:t>
                              </m:r>
                            </m:e>
                          </m:d>
                          <m:r>
                            <a:rPr lang="zh-CN" altLang="en-US" sz="1200" i="1" kern="1200">
                              <a:solidFill>
                                <a:schemeClr val="tx1"/>
                              </a:solidFill>
                              <a:latin typeface="Cambria Math" panose="02040503050406030204" pitchFamily="18" charset="0"/>
                              <a:ea typeface="宋体" panose="02010600030101010101" pitchFamily="2" charset="-122"/>
                              <a:cs typeface="+mn-cs"/>
                            </a:rPr>
                            <m:t>𝑎</m:t>
                          </m:r>
                          <m:sSubSup>
                            <m:sSubSupPr>
                              <m:ctrlPr>
                                <a:rPr lang="zh-CN" altLang="en-US" sz="1200" i="1" kern="1200">
                                  <a:solidFill>
                                    <a:schemeClr val="tx1"/>
                                  </a:solidFill>
                                  <a:latin typeface="Cambria Math" panose="02040503050406030204" pitchFamily="18" charset="0"/>
                                  <a:ea typeface="宋体" panose="02010600030101010101" pitchFamily="2" charset="-122"/>
                                  <a:cs typeface="+mn-cs"/>
                                </a:rPr>
                              </m:ctrlPr>
                            </m:sSubSupPr>
                            <m:e>
                              <m:r>
                                <a:rPr lang="zh-CN" altLang="en-US" sz="1200" i="1" kern="1200">
                                  <a:solidFill>
                                    <a:schemeClr val="tx1"/>
                                  </a:solidFill>
                                  <a:latin typeface="Cambria Math" panose="02040503050406030204" pitchFamily="18" charset="0"/>
                                  <a:ea typeface="宋体" panose="02010600030101010101" pitchFamily="2" charset="-122"/>
                                  <a:cs typeface="+mn-cs"/>
                                </a:rPr>
                                <m:t>𝜓</m:t>
                              </m:r>
                            </m:e>
                            <m:sub>
                              <m:r>
                                <a:rPr lang="zh-CN" altLang="en-US" sz="1200" i="1" kern="1200">
                                  <a:solidFill>
                                    <a:schemeClr val="tx1"/>
                                  </a:solidFill>
                                  <a:latin typeface="Cambria Math" panose="02040503050406030204" pitchFamily="18" charset="0"/>
                                  <a:ea typeface="宋体" panose="02010600030101010101" pitchFamily="2" charset="-122"/>
                                  <a:cs typeface="+mn-cs"/>
                                </a:rPr>
                                <m:t>𝑘</m:t>
                              </m:r>
                            </m:sub>
                            <m:sup>
                              <m:r>
                                <a:rPr lang="zh-CN" altLang="en-US" sz="1200" i="0" kern="1200">
                                  <a:solidFill>
                                    <a:schemeClr val="tx1"/>
                                  </a:solidFill>
                                  <a:latin typeface="Cambria Math" panose="02040503050406030204" pitchFamily="18" charset="0"/>
                                  <a:ea typeface="宋体" panose="02010600030101010101" pitchFamily="2" charset="-122"/>
                                  <a:cs typeface="+mn-cs"/>
                                </a:rPr>
                                <m:t>0</m:t>
                              </m:r>
                            </m:sup>
                          </m:sSubSup>
                          <m:r>
                            <a:rPr lang="zh-CN" altLang="en-US" sz="1200" i="0" kern="1200">
                              <a:solidFill>
                                <a:schemeClr val="tx1"/>
                              </a:solidFill>
                              <a:latin typeface="Cambria Math" panose="02040503050406030204" pitchFamily="18" charset="0"/>
                              <a:ea typeface="宋体" panose="02010600030101010101" pitchFamily="2" charset="-122"/>
                              <a:cs typeface="+mn-cs"/>
                            </a:rPr>
                            <m:t>+</m:t>
                          </m:r>
                          <m:d>
                            <m:dPr>
                              <m:ctrlPr>
                                <a:rPr lang="zh-CN" altLang="en-US" sz="1200" i="1" kern="1200">
                                  <a:solidFill>
                                    <a:schemeClr val="tx1"/>
                                  </a:solidFill>
                                  <a:latin typeface="Cambria Math" panose="02040503050406030204" pitchFamily="18" charset="0"/>
                                  <a:ea typeface="宋体" panose="02010600030101010101" pitchFamily="2" charset="-122"/>
                                  <a:cs typeface="+mn-cs"/>
                                </a:rPr>
                              </m:ctrlPr>
                            </m:dPr>
                            <m:e>
                              <m:sSubSup>
                                <m:sSubSupPr>
                                  <m:ctrlPr>
                                    <a:rPr lang="zh-CN" altLang="en-US" sz="1200" i="1" kern="1200">
                                      <a:solidFill>
                                        <a:schemeClr val="tx1"/>
                                      </a:solidFill>
                                      <a:latin typeface="Cambria Math" panose="02040503050406030204" pitchFamily="18" charset="0"/>
                                      <a:ea typeface="宋体" panose="02010600030101010101" pitchFamily="2" charset="-122"/>
                                      <a:cs typeface="+mn-cs"/>
                                    </a:rPr>
                                  </m:ctrlPr>
                                </m:sSubSupPr>
                                <m:e>
                                  <m:r>
                                    <a:rPr lang="zh-CN" altLang="en-US" sz="1200" i="1" kern="1200">
                                      <a:solidFill>
                                        <a:schemeClr val="tx1"/>
                                      </a:solidFill>
                                      <a:latin typeface="Cambria Math" panose="02040503050406030204" pitchFamily="18" charset="0"/>
                                      <a:ea typeface="宋体" panose="02010600030101010101" pitchFamily="2" charset="-122"/>
                                      <a:cs typeface="+mn-cs"/>
                                    </a:rPr>
                                    <m:t>𝐸</m:t>
                                  </m:r>
                                </m:e>
                                <m:sub>
                                  <m:d>
                                    <m:dPr>
                                      <m:begChr m:val=""/>
                                      <m:endChr m:val="’"/>
                                      <m:ctrlPr>
                                        <a:rPr lang="zh-CN" altLang="en-US" sz="1200" i="1" kern="1200">
                                          <a:solidFill>
                                            <a:schemeClr val="tx1"/>
                                          </a:solidFill>
                                          <a:latin typeface="Cambria Math" panose="02040503050406030204" pitchFamily="18" charset="0"/>
                                          <a:ea typeface="宋体" panose="02010600030101010101" pitchFamily="2" charset="-122"/>
                                          <a:cs typeface="+mn-cs"/>
                                        </a:rPr>
                                      </m:ctrlPr>
                                    </m:dPr>
                                    <m:e>
                                      <m:r>
                                        <a:rPr lang="zh-CN" altLang="en-US" sz="1200" i="1" kern="1200">
                                          <a:solidFill>
                                            <a:schemeClr val="tx1"/>
                                          </a:solidFill>
                                          <a:latin typeface="Cambria Math" panose="02040503050406030204" pitchFamily="18" charset="0"/>
                                          <a:ea typeface="宋体" panose="02010600030101010101" pitchFamily="2" charset="-122"/>
                                          <a:cs typeface="+mn-cs"/>
                                        </a:rPr>
                                        <m:t>𝑘</m:t>
                                      </m:r>
                                    </m:e>
                                  </m:d>
                                </m:sub>
                                <m:sup>
                                  <m:r>
                                    <a:rPr lang="zh-CN" altLang="en-US" sz="1200" i="0" kern="1200">
                                      <a:solidFill>
                                        <a:schemeClr val="tx1"/>
                                      </a:solidFill>
                                      <a:latin typeface="Cambria Math" panose="02040503050406030204" pitchFamily="18" charset="0"/>
                                      <a:ea typeface="宋体" panose="02010600030101010101" pitchFamily="2" charset="-122"/>
                                      <a:cs typeface="+mn-cs"/>
                                    </a:rPr>
                                    <m:t>0</m:t>
                                  </m:r>
                                </m:sup>
                              </m:sSubSup>
                              <m:r>
                                <a:rPr lang="zh-CN" altLang="en-US" sz="1200" i="0" kern="1200">
                                  <a:solidFill>
                                    <a:schemeClr val="tx1"/>
                                  </a:solidFill>
                                  <a:latin typeface="Cambria Math" panose="02040503050406030204" pitchFamily="18" charset="0"/>
                                  <a:ea typeface="宋体" panose="02010600030101010101" pitchFamily="2" charset="-122"/>
                                  <a:cs typeface="+mn-cs"/>
                                </a:rPr>
                                <m:t>+</m:t>
                              </m:r>
                              <m:r>
                                <a:rPr lang="zh-CN" altLang="en-US" sz="1200" i="1" kern="1200">
                                  <a:solidFill>
                                    <a:schemeClr val="tx1"/>
                                  </a:solidFill>
                                  <a:latin typeface="Cambria Math" panose="02040503050406030204" pitchFamily="18" charset="0"/>
                                  <a:ea typeface="宋体" panose="02010600030101010101" pitchFamily="2" charset="-122"/>
                                  <a:cs typeface="+mn-cs"/>
                                </a:rPr>
                                <m:t>𝛥</m:t>
                              </m:r>
                              <m:r>
                                <a:rPr lang="zh-CN" altLang="en-US" sz="1200" i="1" kern="1200">
                                  <a:solidFill>
                                    <a:schemeClr val="tx1"/>
                                  </a:solidFill>
                                  <a:latin typeface="Cambria Math" panose="02040503050406030204" pitchFamily="18" charset="0"/>
                                  <a:ea typeface="宋体" panose="02010600030101010101" pitchFamily="2" charset="-122"/>
                                  <a:cs typeface="+mn-cs"/>
                                </a:rPr>
                                <m:t>𝑉</m:t>
                              </m:r>
                            </m:e>
                          </m:d>
                          <m:r>
                            <a:rPr lang="zh-CN" altLang="en-US" sz="1200" i="1" kern="1200">
                              <a:solidFill>
                                <a:schemeClr val="tx1"/>
                              </a:solidFill>
                              <a:latin typeface="Cambria Math" panose="02040503050406030204" pitchFamily="18" charset="0"/>
                              <a:ea typeface="宋体" panose="02010600030101010101" pitchFamily="2" charset="-122"/>
                              <a:cs typeface="+mn-cs"/>
                            </a:rPr>
                            <m:t>𝑏</m:t>
                          </m:r>
                          <m:sSubSup>
                            <m:sSubSupPr>
                              <m:ctrlPr>
                                <a:rPr lang="zh-CN" altLang="en-US" sz="1200" i="1" kern="1200">
                                  <a:solidFill>
                                    <a:schemeClr val="tx1"/>
                                  </a:solidFill>
                                  <a:latin typeface="Cambria Math" panose="02040503050406030204" pitchFamily="18" charset="0"/>
                                  <a:ea typeface="宋体" panose="02010600030101010101" pitchFamily="2" charset="-122"/>
                                  <a:cs typeface="+mn-cs"/>
                                </a:rPr>
                              </m:ctrlPr>
                            </m:sSubSupPr>
                            <m:e>
                              <m:r>
                                <a:rPr lang="zh-CN" altLang="en-US" sz="1200" i="1" kern="1200">
                                  <a:solidFill>
                                    <a:schemeClr val="tx1"/>
                                  </a:solidFill>
                                  <a:latin typeface="Cambria Math" panose="02040503050406030204" pitchFamily="18" charset="0"/>
                                  <a:ea typeface="宋体" panose="02010600030101010101" pitchFamily="2" charset="-122"/>
                                  <a:cs typeface="+mn-cs"/>
                                </a:rPr>
                                <m:t>𝜓</m:t>
                              </m:r>
                            </m:e>
                            <m:sub>
                              <m:r>
                                <a:rPr lang="zh-CN" altLang="en-US" sz="1200" i="1" kern="1200">
                                  <a:solidFill>
                                    <a:schemeClr val="tx1"/>
                                  </a:solidFill>
                                  <a:latin typeface="Cambria Math" panose="02040503050406030204" pitchFamily="18" charset="0"/>
                                  <a:ea typeface="宋体" panose="02010600030101010101" pitchFamily="2" charset="-122"/>
                                  <a:cs typeface="+mn-cs"/>
                                </a:rPr>
                                <m:t>𝑘</m:t>
                              </m:r>
                              <m:r>
                                <a:rPr lang="zh-CN" altLang="en-US" sz="1200" i="0" kern="1200">
                                  <a:solidFill>
                                    <a:schemeClr val="tx1"/>
                                  </a:solidFill>
                                  <a:latin typeface="Cambria Math" panose="02040503050406030204" pitchFamily="18" charset="0"/>
                                  <a:ea typeface="宋体" panose="02010600030101010101" pitchFamily="2" charset="-122"/>
                                  <a:cs typeface="+mn-cs"/>
                                </a:rPr>
                                <m:t>′</m:t>
                              </m:r>
                            </m:sub>
                            <m:sup>
                              <m:r>
                                <a:rPr lang="zh-CN" altLang="en-US" sz="1200" i="0" kern="1200">
                                  <a:solidFill>
                                    <a:schemeClr val="tx1"/>
                                  </a:solidFill>
                                  <a:latin typeface="Cambria Math" panose="02040503050406030204" pitchFamily="18" charset="0"/>
                                  <a:ea typeface="宋体" panose="02010600030101010101" pitchFamily="2" charset="-122"/>
                                  <a:cs typeface="+mn-cs"/>
                                </a:rPr>
                                <m:t>0</m:t>
                              </m:r>
                            </m:sup>
                          </m:sSubSup>
                          <m:r>
                            <a:rPr lang="zh-CN" altLang="en-US" sz="1200" i="0" kern="1200">
                              <a:solidFill>
                                <a:schemeClr val="tx1"/>
                              </a:solidFill>
                              <a:latin typeface="Cambria Math" panose="02040503050406030204" pitchFamily="18" charset="0"/>
                              <a:ea typeface="宋体" panose="02010600030101010101" pitchFamily="2" charset="-122"/>
                              <a:cs typeface="+mn-cs"/>
                            </a:rPr>
                            <m:t>=</m:t>
                          </m:r>
                          <m:r>
                            <a:rPr lang="zh-CN" altLang="en-US" sz="1200" i="1" kern="1200">
                              <a:solidFill>
                                <a:schemeClr val="tx1"/>
                              </a:solidFill>
                              <a:latin typeface="Cambria Math" panose="02040503050406030204" pitchFamily="18" charset="0"/>
                              <a:ea typeface="宋体" panose="02010600030101010101" pitchFamily="2" charset="-122"/>
                              <a:cs typeface="+mn-cs"/>
                            </a:rPr>
                            <m:t>𝐸</m:t>
                          </m:r>
                          <m:r>
                            <a:rPr lang="zh-CN" altLang="en-US" sz="1200" i="0" kern="1200">
                              <a:solidFill>
                                <a:schemeClr val="tx1"/>
                              </a:solidFill>
                              <a:latin typeface="Cambria Math" panose="02040503050406030204" pitchFamily="18" charset="0"/>
                              <a:ea typeface="宋体" panose="02010600030101010101" pitchFamily="2" charset="-122"/>
                              <a:cs typeface="+mn-cs"/>
                            </a:rPr>
                            <m:t>(</m:t>
                          </m:r>
                          <m:r>
                            <a:rPr lang="zh-CN" altLang="en-US" sz="1200" i="1" kern="1200">
                              <a:solidFill>
                                <a:schemeClr val="tx1"/>
                              </a:solidFill>
                              <a:latin typeface="Cambria Math" panose="02040503050406030204" pitchFamily="18" charset="0"/>
                              <a:ea typeface="宋体" panose="02010600030101010101" pitchFamily="2" charset="-122"/>
                              <a:cs typeface="+mn-cs"/>
                            </a:rPr>
                            <m:t>𝑎</m:t>
                          </m:r>
                          <m:sSubSup>
                            <m:sSubSupPr>
                              <m:ctrlPr>
                                <a:rPr lang="zh-CN" altLang="en-US" sz="1200" i="1" kern="1200">
                                  <a:solidFill>
                                    <a:schemeClr val="tx1"/>
                                  </a:solidFill>
                                  <a:latin typeface="Cambria Math" panose="02040503050406030204" pitchFamily="18" charset="0"/>
                                  <a:ea typeface="宋体" panose="02010600030101010101" pitchFamily="2" charset="-122"/>
                                  <a:cs typeface="+mn-cs"/>
                                </a:rPr>
                              </m:ctrlPr>
                            </m:sSubSupPr>
                            <m:e>
                              <m:r>
                                <a:rPr lang="zh-CN" altLang="en-US" sz="1200" i="1" kern="1200">
                                  <a:solidFill>
                                    <a:schemeClr val="tx1"/>
                                  </a:solidFill>
                                  <a:latin typeface="Cambria Math" panose="02040503050406030204" pitchFamily="18" charset="0"/>
                                  <a:ea typeface="宋体" panose="02010600030101010101" pitchFamily="2" charset="-122"/>
                                  <a:cs typeface="+mn-cs"/>
                                </a:rPr>
                                <m:t>𝜓</m:t>
                              </m:r>
                            </m:e>
                            <m:sub>
                              <m:r>
                                <a:rPr lang="zh-CN" altLang="en-US" sz="1200" i="1" kern="1200">
                                  <a:solidFill>
                                    <a:schemeClr val="tx1"/>
                                  </a:solidFill>
                                  <a:latin typeface="Cambria Math" panose="02040503050406030204" pitchFamily="18" charset="0"/>
                                  <a:ea typeface="宋体" panose="02010600030101010101" pitchFamily="2" charset="-122"/>
                                  <a:cs typeface="+mn-cs"/>
                                </a:rPr>
                                <m:t>𝑘</m:t>
                              </m:r>
                            </m:sub>
                            <m:sup>
                              <m:r>
                                <a:rPr lang="zh-CN" altLang="en-US" sz="1200" i="0" kern="1200">
                                  <a:solidFill>
                                    <a:schemeClr val="tx1"/>
                                  </a:solidFill>
                                  <a:latin typeface="Cambria Math" panose="02040503050406030204" pitchFamily="18" charset="0"/>
                                  <a:ea typeface="宋体" panose="02010600030101010101" pitchFamily="2" charset="-122"/>
                                  <a:cs typeface="+mn-cs"/>
                                </a:rPr>
                                <m:t>0</m:t>
                              </m:r>
                            </m:sup>
                          </m:sSubSup>
                          <m:r>
                            <a:rPr lang="zh-CN" altLang="en-US" sz="1200" i="0" kern="1200">
                              <a:solidFill>
                                <a:schemeClr val="tx1"/>
                              </a:solidFill>
                              <a:latin typeface="Cambria Math" panose="02040503050406030204" pitchFamily="18" charset="0"/>
                              <a:ea typeface="宋体" panose="02010600030101010101" pitchFamily="2" charset="-122"/>
                              <a:cs typeface="+mn-cs"/>
                            </a:rPr>
                            <m:t>+</m:t>
                          </m:r>
                          <m:r>
                            <a:rPr lang="zh-CN" altLang="en-US" sz="1200" i="1" kern="1200">
                              <a:solidFill>
                                <a:schemeClr val="tx1"/>
                              </a:solidFill>
                              <a:latin typeface="Cambria Math" panose="02040503050406030204" pitchFamily="18" charset="0"/>
                              <a:ea typeface="宋体" panose="02010600030101010101" pitchFamily="2" charset="-122"/>
                              <a:cs typeface="+mn-cs"/>
                            </a:rPr>
                            <m:t>𝑏</m:t>
                          </m:r>
                          <m:sSubSup>
                            <m:sSubSupPr>
                              <m:ctrlPr>
                                <a:rPr lang="zh-CN" altLang="en-US" sz="1200" i="1" kern="1200">
                                  <a:solidFill>
                                    <a:schemeClr val="tx1"/>
                                  </a:solidFill>
                                  <a:latin typeface="Cambria Math" panose="02040503050406030204" pitchFamily="18" charset="0"/>
                                  <a:ea typeface="宋体" panose="02010600030101010101" pitchFamily="2" charset="-122"/>
                                  <a:cs typeface="+mn-cs"/>
                                </a:rPr>
                              </m:ctrlPr>
                            </m:sSubSupPr>
                            <m:e>
                              <m:r>
                                <a:rPr lang="zh-CN" altLang="en-US" sz="1200" i="1" kern="1200">
                                  <a:solidFill>
                                    <a:schemeClr val="tx1"/>
                                  </a:solidFill>
                                  <a:latin typeface="Cambria Math" panose="02040503050406030204" pitchFamily="18" charset="0"/>
                                  <a:ea typeface="宋体" panose="02010600030101010101" pitchFamily="2" charset="-122"/>
                                  <a:cs typeface="+mn-cs"/>
                                </a:rPr>
                                <m:t>𝜓</m:t>
                              </m:r>
                            </m:e>
                            <m:sub>
                              <m:r>
                                <a:rPr lang="zh-CN" altLang="en-US" sz="1200" i="1" kern="1200">
                                  <a:solidFill>
                                    <a:schemeClr val="tx1"/>
                                  </a:solidFill>
                                  <a:latin typeface="Cambria Math" panose="02040503050406030204" pitchFamily="18" charset="0"/>
                                  <a:ea typeface="宋体" panose="02010600030101010101" pitchFamily="2" charset="-122"/>
                                  <a:cs typeface="+mn-cs"/>
                                </a:rPr>
                                <m:t>𝑘</m:t>
                              </m:r>
                              <m:r>
                                <a:rPr lang="zh-CN" altLang="en-US" sz="1200" i="0" kern="1200">
                                  <a:solidFill>
                                    <a:schemeClr val="tx1"/>
                                  </a:solidFill>
                                  <a:latin typeface="Cambria Math" panose="02040503050406030204" pitchFamily="18" charset="0"/>
                                  <a:ea typeface="宋体" panose="02010600030101010101" pitchFamily="2" charset="-122"/>
                                  <a:cs typeface="+mn-cs"/>
                                </a:rPr>
                                <m:t>′</m:t>
                              </m:r>
                            </m:sub>
                            <m:sup>
                              <m:r>
                                <a:rPr lang="zh-CN" altLang="en-US" sz="1200" i="0" kern="1200">
                                  <a:solidFill>
                                    <a:schemeClr val="tx1"/>
                                  </a:solidFill>
                                  <a:latin typeface="Cambria Math" panose="02040503050406030204" pitchFamily="18" charset="0"/>
                                  <a:ea typeface="宋体" panose="02010600030101010101" pitchFamily="2" charset="-122"/>
                                  <a:cs typeface="+mn-cs"/>
                                </a:rPr>
                                <m:t>0</m:t>
                              </m:r>
                            </m:sup>
                          </m:sSubSup>
                        </m:e>
                      </m:d>
                    </m:oMath>
                  </m:oMathPara>
                </a14:m>
                <a:endParaRPr lang="zh-CN" altLang="zh-CN" sz="1200" kern="1200" dirty="0">
                  <a:solidFill>
                    <a:schemeClr val="tx1"/>
                  </a:solidFill>
                  <a:effectLst/>
                  <a:latin typeface="Arial" panose="020B0604020202020204" pitchFamily="34" charset="0"/>
                  <a:ea typeface="宋体" panose="02010600030101010101" pitchFamily="2" charset="-122"/>
                  <a:cs typeface="+mn-cs"/>
                </a:endParaRPr>
              </a:p>
              <a:p>
                <a:endParaRPr lang="zh-CN" altLang="en-US" dirty="0"/>
              </a:p>
            </p:txBody>
          </p:sp>
        </mc:Choice>
        <mc:Fallback xmlns="">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200" kern="1200" dirty="0">
                    <a:solidFill>
                      <a:schemeClr val="tx1"/>
                    </a:solidFill>
                    <a:effectLst/>
                    <a:latin typeface="Arial" panose="020B0604020202020204" pitchFamily="34" charset="0"/>
                    <a:ea typeface="宋体" panose="02010600030101010101" pitchFamily="2" charset="-122"/>
                    <a:cs typeface="+mn-cs"/>
                  </a:rPr>
                  <a:t>在这种情况下，需要采用简并微扰法。在简并微扰的计算中，零级近似波函数选择为简并态的适当线性组合</a:t>
                </a:r>
                <a:r>
                  <a:rPr lang="en-US" altLang="zh-CN" sz="1200" kern="1200" dirty="0">
                    <a:solidFill>
                      <a:schemeClr val="tx1"/>
                    </a:solidFill>
                    <a:effectLst/>
                    <a:latin typeface="Arial" panose="020B0604020202020204" pitchFamily="34" charset="0"/>
                    <a:ea typeface="宋体" panose="02010600030101010101" pitchFamily="2" charset="-122"/>
                    <a:cs typeface="+mn-cs"/>
                  </a:rPr>
                  <a:t>:</a:t>
                </a:r>
                <a:endParaRPr lang="zh-CN" altLang="zh-CN" sz="1200" kern="1200" dirty="0">
                  <a:solidFill>
                    <a:schemeClr val="tx1"/>
                  </a:solidFill>
                  <a:effectLst/>
                  <a:latin typeface="Arial" panose="020B0604020202020204" pitchFamily="34" charset="0"/>
                  <a:ea typeface="宋体" panose="02010600030101010101" pitchFamily="2" charset="-122"/>
                  <a:cs typeface="+mn-cs"/>
                </a:endParaRPr>
              </a:p>
              <a:p>
                <a:r>
                  <a:rPr lang="zh-CN" altLang="en-US" sz="1200" i="0" kern="1200">
                    <a:solidFill>
                      <a:schemeClr val="tx1"/>
                    </a:solidFill>
                    <a:latin typeface="Arial" panose="020B0604020202020204" pitchFamily="34" charset="0"/>
                    <a:ea typeface="宋体" panose="02010600030101010101" pitchFamily="2" charset="-122"/>
                    <a:cs typeface="+mn-cs"/>
                  </a:rPr>
                  <a:t>𝜓=𝑎𝜓_𝑘^0+𝑏𝜓_𝑘′^0 ■(&amp;)（其中：𝑘=−𝑛𝜋/𝑎，</a:t>
                </a:r>
                <a:r>
                  <a:rPr lang="zh-CN" altLang="en-US" sz="1200" i="0" kern="1200">
                    <a:solidFill>
                      <a:schemeClr val="tx1"/>
                    </a:solidFill>
                    <a:latin typeface="Cambria Math" panose="02040503050406030204" pitchFamily="18" charset="0"/>
                    <a:ea typeface="宋体" panose="02010600030101010101" pitchFamily="2" charset="-122"/>
                    <a:cs typeface="+mn-cs"/>
                  </a:rPr>
                  <a:t>" </a:t>
                </a:r>
                <a:r>
                  <a:rPr lang="zh-CN" altLang="en-US" sz="1200" i="0" kern="1200">
                    <a:solidFill>
                      <a:schemeClr val="tx1"/>
                    </a:solidFill>
                    <a:latin typeface="Arial" panose="020B0604020202020204" pitchFamily="34" charset="0"/>
                    <a:ea typeface="宋体" panose="02010600030101010101" pitchFamily="2" charset="-122"/>
                    <a:cs typeface="+mn-cs"/>
                  </a:rPr>
                  <a:t>" 𝑘’=𝑛𝜋/𝑎）</a:t>
                </a:r>
                <a:endParaRPr lang="en-US" altLang="zh-CN"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200" kern="1200" dirty="0">
                    <a:solidFill>
                      <a:schemeClr val="tx1"/>
                    </a:solidFill>
                    <a:effectLst/>
                    <a:latin typeface="Arial" panose="020B0604020202020204" pitchFamily="34" charset="0"/>
                    <a:ea typeface="宋体" panose="02010600030101010101" pitchFamily="2" charset="-122"/>
                    <a:cs typeface="+mn-cs"/>
                  </a:rPr>
                  <a:t>把波函数式（</a:t>
                </a:r>
                <a:r>
                  <a:rPr lang="en-US" altLang="zh-CN" sz="1200" kern="1200" dirty="0">
                    <a:solidFill>
                      <a:schemeClr val="tx1"/>
                    </a:solidFill>
                    <a:effectLst/>
                    <a:latin typeface="Arial" panose="020B0604020202020204" pitchFamily="34" charset="0"/>
                    <a:ea typeface="宋体" panose="02010600030101010101" pitchFamily="2" charset="-122"/>
                    <a:cs typeface="+mn-cs"/>
                  </a:rPr>
                  <a:t>3-79</a:t>
                </a:r>
                <a:r>
                  <a:rPr lang="zh-CN" altLang="zh-CN" sz="1200" kern="1200" dirty="0">
                    <a:solidFill>
                      <a:schemeClr val="tx1"/>
                    </a:solidFill>
                    <a:effectLst/>
                    <a:latin typeface="Arial" panose="020B0604020202020204" pitchFamily="34" charset="0"/>
                    <a:ea typeface="宋体" panose="02010600030101010101" pitchFamily="2" charset="-122"/>
                    <a:cs typeface="+mn-cs"/>
                  </a:rPr>
                  <a:t>）带回能量本征值方程式（</a:t>
                </a:r>
                <a:r>
                  <a:rPr lang="en-US" altLang="zh-CN" sz="1200" kern="1200" dirty="0">
                    <a:solidFill>
                      <a:schemeClr val="tx1"/>
                    </a:solidFill>
                    <a:effectLst/>
                    <a:latin typeface="Arial" panose="020B0604020202020204" pitchFamily="34" charset="0"/>
                    <a:ea typeface="宋体" panose="02010600030101010101" pitchFamily="2" charset="-122"/>
                    <a:cs typeface="+mn-cs"/>
                  </a:rPr>
                  <a:t>3-44</a:t>
                </a:r>
                <a:r>
                  <a:rPr lang="zh-CN" altLang="zh-CN" sz="1200" kern="1200" dirty="0">
                    <a:solidFill>
                      <a:schemeClr val="tx1"/>
                    </a:solidFill>
                    <a:effectLst/>
                    <a:latin typeface="Arial" panose="020B0604020202020204" pitchFamily="34" charset="0"/>
                    <a:ea typeface="宋体" panose="02010600030101010101" pitchFamily="2" charset="-122"/>
                    <a:cs typeface="+mn-cs"/>
                  </a:rPr>
                  <a:t>）：</a:t>
                </a:r>
              </a:p>
              <a:p>
                <a:r>
                  <a:rPr lang="zh-CN" altLang="en-US" sz="1200" i="0" kern="1200">
                    <a:solidFill>
                      <a:schemeClr val="tx1"/>
                    </a:solidFill>
                    <a:latin typeface="Arial" panose="020B0604020202020204" pitchFamily="34" charset="0"/>
                    <a:ea typeface="宋体" panose="02010600030101010101" pitchFamily="2" charset="-122"/>
                    <a:cs typeface="+mn-cs"/>
                  </a:rPr>
                  <a:t>├ [├ −ℏ^2/2𝑚  𝑑^2/(𝑑𝑥^2 )+𝑉(𝑥)]𝜓(𝑥)=𝐸𝜓(𝑥)</a:t>
                </a:r>
                <a:endParaRPr lang="en-US" altLang="zh-CN"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200" kern="1200" dirty="0">
                    <a:solidFill>
                      <a:schemeClr val="tx1"/>
                    </a:solidFill>
                    <a:effectLst/>
                    <a:latin typeface="Arial" panose="020B0604020202020204" pitchFamily="34" charset="0"/>
                    <a:ea typeface="宋体" panose="02010600030101010101" pitchFamily="2" charset="-122"/>
                    <a:cs typeface="+mn-cs"/>
                  </a:rPr>
                  <a:t>有：</a:t>
                </a:r>
              </a:p>
              <a:p>
                <a:r>
                  <a:rPr lang="zh-CN" altLang="en-US" sz="1200" i="0" kern="1200">
                    <a:solidFill>
                      <a:schemeClr val="tx1"/>
                    </a:solidFill>
                    <a:latin typeface="Arial" panose="020B0604020202020204" pitchFamily="34" charset="0"/>
                    <a:ea typeface="宋体" panose="02010600030101010101" pitchFamily="2" charset="-122"/>
                    <a:cs typeface="+mn-cs"/>
                  </a:rPr>
                  <a:t>├ [−ℏ^2/2𝑚  𝑑^2/(𝑑𝑥^2 )+𝑉+𝛥𝑉](𝑎𝜓_𝑘^0+𝑏𝜓_𝑘′^0)=𝐸(𝑎𝜓_𝑘^0+𝑏𝜓_𝑘′^0 )</a:t>
                </a:r>
                <a:endParaRPr lang="en-US" altLang="zh-CN"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200" kern="1200" dirty="0">
                    <a:solidFill>
                      <a:schemeClr val="tx1"/>
                    </a:solidFill>
                    <a:effectLst/>
                    <a:latin typeface="Arial" panose="020B0604020202020204" pitchFamily="34" charset="0"/>
                    <a:ea typeface="宋体" panose="02010600030101010101" pitchFamily="2" charset="-122"/>
                    <a:cs typeface="+mn-cs"/>
                  </a:rPr>
                  <a:t>因为</a:t>
                </a:r>
                <a:r>
                  <a:rPr lang="en-US" altLang="zh-CN" sz="1200" kern="1200" dirty="0">
                    <a:solidFill>
                      <a:schemeClr val="tx1"/>
                    </a:solidFill>
                    <a:effectLst/>
                    <a:latin typeface="Arial" panose="020B0604020202020204" pitchFamily="34" charset="0"/>
                    <a:ea typeface="宋体" panose="02010600030101010101" pitchFamily="2" charset="-122"/>
                    <a:cs typeface="+mn-cs"/>
                  </a:rPr>
                  <a:t> </a:t>
                </a:r>
                <a:r>
                  <a:rPr lang="zh-CN" altLang="en-US" sz="1200" i="0" kern="1200">
                    <a:solidFill>
                      <a:schemeClr val="tx1"/>
                    </a:solidFill>
                    <a:latin typeface="Arial" panose="020B0604020202020204" pitchFamily="34" charset="0"/>
                    <a:ea typeface="宋体" panose="02010600030101010101" pitchFamily="2" charset="-122"/>
                    <a:cs typeface="+mn-cs"/>
                  </a:rPr>
                  <a:t>𝐸_𝑘^0 、𝐸_𝑘′^0</a:t>
                </a:r>
                <a:r>
                  <a:rPr lang="zh-CN" altLang="zh-CN" sz="1200" kern="1200" dirty="0">
                    <a:solidFill>
                      <a:schemeClr val="tx1"/>
                    </a:solidFill>
                    <a:effectLst/>
                    <a:latin typeface="Arial" panose="020B0604020202020204" pitchFamily="34" charset="0"/>
                    <a:ea typeface="宋体" panose="02010600030101010101" pitchFamily="2" charset="-122"/>
                    <a:cs typeface="+mn-cs"/>
                  </a:rPr>
                  <a:t>为无微扰</a:t>
                </a:r>
                <a:r>
                  <a:rPr lang="zh-CN" altLang="en-US" sz="1200" i="0" kern="1200">
                    <a:solidFill>
                      <a:schemeClr val="tx1"/>
                    </a:solidFill>
                    <a:latin typeface="Arial" panose="020B0604020202020204" pitchFamily="34" charset="0"/>
                    <a:ea typeface="宋体" panose="02010600030101010101" pitchFamily="2" charset="-122"/>
                    <a:cs typeface="+mn-cs"/>
                  </a:rPr>
                  <a:t>𝛥𝑉=0</a:t>
                </a:r>
                <a:r>
                  <a:rPr lang="zh-CN" altLang="zh-CN" sz="1200" kern="1200" dirty="0">
                    <a:solidFill>
                      <a:schemeClr val="tx1"/>
                    </a:solidFill>
                    <a:effectLst/>
                    <a:latin typeface="Arial" panose="020B0604020202020204" pitchFamily="34" charset="0"/>
                    <a:ea typeface="宋体" panose="02010600030101010101" pitchFamily="2" charset="-122"/>
                    <a:cs typeface="+mn-cs"/>
                  </a:rPr>
                  <a:t>时的能量本征值，即：</a:t>
                </a:r>
                <a:endParaRPr lang="en-US" altLang="zh-CN" sz="1200" kern="1200" dirty="0">
                  <a:solidFill>
                    <a:schemeClr val="tx1"/>
                  </a:solidFill>
                  <a:effectLst/>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sz="1200" i="0" kern="1200">
                    <a:solidFill>
                      <a:schemeClr val="tx1"/>
                    </a:solidFill>
                    <a:latin typeface="Arial" panose="020B0604020202020204" pitchFamily="34" charset="0"/>
                    <a:ea typeface="宋体" panose="02010600030101010101" pitchFamily="2" charset="-122"/>
                    <a:cs typeface="+mn-cs"/>
                  </a:rPr>
                  <a:t>├ [−ℏ^2/2𝑚  𝑑^2/(𝑑𝑥^2 )+𝑉] 𝜓_𝑘^0 (𝑥)=𝐸_𝑘^0 𝜓_𝑘^0 (𝑥)</a:t>
                </a:r>
                <a:endParaRPr lang="en-US" altLang="zh-CN" sz="1200" kern="1200" dirty="0">
                  <a:solidFill>
                    <a:schemeClr val="tx1"/>
                  </a:solidFill>
                  <a:effectLst/>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sz="1200" i="0" kern="1200">
                    <a:solidFill>
                      <a:schemeClr val="tx1"/>
                    </a:solidFill>
                    <a:latin typeface="Arial" panose="020B0604020202020204" pitchFamily="34" charset="0"/>
                    <a:ea typeface="宋体" panose="02010600030101010101" pitchFamily="2" charset="-122"/>
                    <a:cs typeface="+mn-cs"/>
                  </a:rPr>
                  <a:t>├ [−ℏ^2/2𝑚  𝑑^2/(𝑑𝑥^2 )+𝑉] 𝜓_𝑘′^0 (𝑥)=𝐸_𝑘′^0 𝜓_𝑘′^0 (𝑥)</a:t>
                </a:r>
                <a:endParaRPr lang="en-US" altLang="zh-CN" sz="1200" kern="1200" dirty="0">
                  <a:solidFill>
                    <a:schemeClr val="tx1"/>
                  </a:solidFill>
                  <a:effectLst/>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200" kern="1200" dirty="0">
                    <a:solidFill>
                      <a:schemeClr val="tx1"/>
                    </a:solidFill>
                    <a:effectLst/>
                    <a:latin typeface="Arial" panose="020B0604020202020204" pitchFamily="34" charset="0"/>
                    <a:ea typeface="宋体" panose="02010600030101010101" pitchFamily="2" charset="-122"/>
                    <a:cs typeface="+mn-cs"/>
                  </a:rPr>
                  <a:t>所以，式（</a:t>
                </a:r>
                <a:r>
                  <a:rPr lang="en-US" altLang="zh-CN" sz="1200" kern="1200" dirty="0">
                    <a:solidFill>
                      <a:schemeClr val="tx1"/>
                    </a:solidFill>
                    <a:effectLst/>
                    <a:latin typeface="Arial" panose="020B0604020202020204" pitchFamily="34" charset="0"/>
                    <a:ea typeface="宋体" panose="02010600030101010101" pitchFamily="2" charset="-122"/>
                    <a:cs typeface="+mn-cs"/>
                  </a:rPr>
                  <a:t>3-82</a:t>
                </a:r>
                <a:r>
                  <a:rPr lang="zh-CN" altLang="zh-CN" sz="1200" kern="1200" dirty="0">
                    <a:solidFill>
                      <a:schemeClr val="tx1"/>
                    </a:solidFill>
                    <a:effectLst/>
                    <a:latin typeface="Arial" panose="020B0604020202020204" pitchFamily="34" charset="0"/>
                    <a:ea typeface="宋体" panose="02010600030101010101" pitchFamily="2" charset="-122"/>
                    <a:cs typeface="+mn-cs"/>
                  </a:rPr>
                  <a:t>）、（</a:t>
                </a:r>
                <a:r>
                  <a:rPr lang="en-US" altLang="zh-CN" sz="1200" kern="1200" dirty="0">
                    <a:solidFill>
                      <a:schemeClr val="tx1"/>
                    </a:solidFill>
                    <a:effectLst/>
                    <a:latin typeface="Arial" panose="020B0604020202020204" pitchFamily="34" charset="0"/>
                    <a:ea typeface="宋体" panose="02010600030101010101" pitchFamily="2" charset="-122"/>
                    <a:cs typeface="+mn-cs"/>
                  </a:rPr>
                  <a:t>3-83</a:t>
                </a:r>
                <a:r>
                  <a:rPr lang="zh-CN" altLang="zh-CN" sz="1200" kern="1200" dirty="0">
                    <a:solidFill>
                      <a:schemeClr val="tx1"/>
                    </a:solidFill>
                    <a:effectLst/>
                    <a:latin typeface="Arial" panose="020B0604020202020204" pitchFamily="34" charset="0"/>
                    <a:ea typeface="宋体" panose="02010600030101010101" pitchFamily="2" charset="-122"/>
                    <a:cs typeface="+mn-cs"/>
                  </a:rPr>
                  <a:t>）代入式（</a:t>
                </a:r>
                <a:r>
                  <a:rPr lang="en-US" altLang="zh-CN" sz="1200" kern="1200" dirty="0">
                    <a:solidFill>
                      <a:schemeClr val="tx1"/>
                    </a:solidFill>
                    <a:effectLst/>
                    <a:latin typeface="Arial" panose="020B0604020202020204" pitchFamily="34" charset="0"/>
                    <a:ea typeface="宋体" panose="02010600030101010101" pitchFamily="2" charset="-122"/>
                    <a:cs typeface="+mn-cs"/>
                  </a:rPr>
                  <a:t>3-81</a:t>
                </a:r>
                <a:r>
                  <a:rPr lang="zh-CN" altLang="zh-CN" sz="1200" kern="1200" dirty="0">
                    <a:solidFill>
                      <a:schemeClr val="tx1"/>
                    </a:solidFill>
                    <a:effectLst/>
                    <a:latin typeface="Arial" panose="020B0604020202020204" pitchFamily="34" charset="0"/>
                    <a:ea typeface="宋体" panose="02010600030101010101" pitchFamily="2" charset="-122"/>
                    <a:cs typeface="+mn-cs"/>
                  </a:rPr>
                  <a:t>）有：</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ltLang="zh-CN" sz="1200" kern="1200" dirty="0">
                  <a:solidFill>
                    <a:schemeClr val="tx1"/>
                  </a:solidFill>
                  <a:effectLst/>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sz="1200" i="0" kern="1200">
                    <a:solidFill>
                      <a:schemeClr val="tx1"/>
                    </a:solidFill>
                    <a:latin typeface="Arial" panose="020B0604020202020204" pitchFamily="34" charset="0"/>
                    <a:ea typeface="宋体" panose="02010600030101010101" pitchFamily="2" charset="-122"/>
                    <a:cs typeface="+mn-cs"/>
                  </a:rPr>
                  <a:t>├ (𝐸_𝑘^0+𝛥𝑉)𝑎𝜓_𝑘^0+(𝐸_├ 𝑘’^0+𝛥𝑉)𝑏𝜓_𝑘′^0=𝐸(𝑎𝜓_𝑘^0+𝑏𝜓_𝑘′^0 )</a:t>
                </a:r>
                <a:endParaRPr lang="zh-CN" altLang="zh-CN" sz="1200" kern="1200" dirty="0">
                  <a:solidFill>
                    <a:schemeClr val="tx1"/>
                  </a:solidFill>
                  <a:effectLst/>
                  <a:latin typeface="Arial" panose="020B0604020202020204" pitchFamily="34" charset="0"/>
                  <a:ea typeface="宋体" panose="02010600030101010101" pitchFamily="2" charset="-122"/>
                  <a:cs typeface="+mn-cs"/>
                </a:endParaRPr>
              </a:p>
              <a:p>
                <a:endParaRPr lang="zh-CN" altLang="en-US" dirty="0"/>
              </a:p>
            </p:txBody>
          </p:sp>
        </mc:Fallback>
      </mc:AlternateContent>
      <p:sp>
        <p:nvSpPr>
          <p:cNvPr id="4" name="灯片编号占位符 3"/>
          <p:cNvSpPr>
            <a:spLocks noGrp="1"/>
          </p:cNvSpPr>
          <p:nvPr>
            <p:ph type="sldNum" sz="quarter" idx="5"/>
          </p:nvPr>
        </p:nvSpPr>
        <p:spPr/>
        <p:txBody>
          <a:bodyPr/>
          <a:lstStyle/>
          <a:p>
            <a:fld id="{8AAA2DB7-8973-4964-8E83-0FC396AC9B6B}" type="slidenum">
              <a:rPr lang="en-US" altLang="zh-CN" smtClean="0"/>
              <a:t>81</a:t>
            </a:fld>
            <a:endParaRPr lang="en-US" altLang="zh-CN"/>
          </a:p>
        </p:txBody>
      </p:sp>
    </p:spTree>
    <p:extLst>
      <p:ext uri="{BB962C8B-B14F-4D97-AF65-F5344CB8AC3E}">
        <p14:creationId xmlns:p14="http://schemas.microsoft.com/office/powerpoint/2010/main" val="292694738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200" kern="1200" dirty="0">
                    <a:solidFill>
                      <a:schemeClr val="tx1"/>
                    </a:solidFill>
                    <a:effectLst/>
                    <a:latin typeface="Arial" panose="020B0604020202020204" pitchFamily="34" charset="0"/>
                    <a:ea typeface="宋体" panose="02010600030101010101" pitchFamily="2" charset="-122"/>
                    <a:cs typeface="+mn-cs"/>
                  </a:rPr>
                  <a:t>两边左乘基态波函数</a:t>
                </a:r>
                <a:r>
                  <a:rPr lang="en-US" altLang="zh-CN" sz="1200" kern="1200" dirty="0">
                    <a:solidFill>
                      <a:schemeClr val="tx1"/>
                    </a:solidFill>
                    <a:effectLst/>
                    <a:latin typeface="Arial" panose="020B0604020202020204" pitchFamily="34" charset="0"/>
                    <a:ea typeface="宋体" panose="02010600030101010101" pitchFamily="2" charset="-122"/>
                    <a:cs typeface="+mn-cs"/>
                  </a:rPr>
                  <a:t> </a:t>
                </a:r>
                <a14:m>
                  <m:oMath xmlns:m="http://schemas.openxmlformats.org/officeDocument/2006/math">
                    <m:d>
                      <m:dPr>
                        <m:begChr m:val=""/>
                        <m:ctrlPr>
                          <a:rPr lang="zh-CN" altLang="en-US" sz="1200" i="1" kern="1200" smtClean="0">
                            <a:solidFill>
                              <a:schemeClr val="tx1"/>
                            </a:solidFill>
                            <a:latin typeface="Cambria Math" panose="02040503050406030204" pitchFamily="18" charset="0"/>
                            <a:ea typeface="宋体" panose="02010600030101010101" pitchFamily="2" charset="-122"/>
                            <a:cs typeface="+mn-cs"/>
                          </a:rPr>
                        </m:ctrlPr>
                      </m:dPr>
                      <m:e>
                        <m:sSubSup>
                          <m:sSubSupPr>
                            <m:ctrlPr>
                              <a:rPr lang="zh-CN" altLang="en-US" sz="1200" i="1" kern="1200">
                                <a:solidFill>
                                  <a:schemeClr val="tx1"/>
                                </a:solidFill>
                                <a:latin typeface="Cambria Math" panose="02040503050406030204" pitchFamily="18" charset="0"/>
                                <a:ea typeface="宋体" panose="02010600030101010101" pitchFamily="2" charset="-122"/>
                                <a:cs typeface="+mn-cs"/>
                              </a:rPr>
                            </m:ctrlPr>
                          </m:sSubSupPr>
                          <m:e>
                            <m:r>
                              <a:rPr lang="zh-CN" altLang="en-US" sz="1200" i="1" kern="1200">
                                <a:solidFill>
                                  <a:schemeClr val="tx1"/>
                                </a:solidFill>
                                <a:latin typeface="Cambria Math" panose="02040503050406030204" pitchFamily="18" charset="0"/>
                                <a:ea typeface="宋体" panose="02010600030101010101" pitchFamily="2" charset="-122"/>
                                <a:cs typeface="+mn-cs"/>
                              </a:rPr>
                              <m:t>𝜓</m:t>
                            </m:r>
                          </m:e>
                          <m:sub>
                            <m:r>
                              <a:rPr lang="zh-CN" altLang="en-US" sz="1200" i="1" kern="1200">
                                <a:solidFill>
                                  <a:schemeClr val="tx1"/>
                                </a:solidFill>
                                <a:latin typeface="Cambria Math" panose="02040503050406030204" pitchFamily="18" charset="0"/>
                                <a:ea typeface="宋体" panose="02010600030101010101" pitchFamily="2" charset="-122"/>
                                <a:cs typeface="+mn-cs"/>
                              </a:rPr>
                              <m:t>𝑘</m:t>
                            </m:r>
                          </m:sub>
                          <m:sup>
                            <m:r>
                              <a:rPr lang="zh-CN" altLang="en-US" sz="1200" i="0" kern="1200">
                                <a:solidFill>
                                  <a:schemeClr val="tx1"/>
                                </a:solidFill>
                                <a:latin typeface="Cambria Math" panose="02040503050406030204" pitchFamily="18" charset="0"/>
                                <a:ea typeface="宋体" panose="02010600030101010101" pitchFamily="2" charset="-122"/>
                                <a:cs typeface="+mn-cs"/>
                              </a:rPr>
                              <m:t>0</m:t>
                            </m:r>
                          </m:sup>
                        </m:sSubSup>
                        <m:r>
                          <a:rPr lang="zh-CN" altLang="en-US" sz="1200" i="0" kern="1200">
                            <a:solidFill>
                              <a:schemeClr val="tx1"/>
                            </a:solidFill>
                            <a:latin typeface="Cambria Math" panose="02040503050406030204" pitchFamily="18" charset="0"/>
                            <a:ea typeface="宋体" panose="02010600030101010101" pitchFamily="2" charset="-122"/>
                            <a:cs typeface="+mn-cs"/>
                          </a:rPr>
                          <m:t>(</m:t>
                        </m:r>
                        <m:r>
                          <a:rPr lang="zh-CN" altLang="en-US" sz="1200" i="1" kern="1200">
                            <a:solidFill>
                              <a:schemeClr val="tx1"/>
                            </a:solidFill>
                            <a:latin typeface="Cambria Math" panose="02040503050406030204" pitchFamily="18" charset="0"/>
                            <a:ea typeface="宋体" panose="02010600030101010101" pitchFamily="2" charset="-122"/>
                            <a:cs typeface="+mn-cs"/>
                          </a:rPr>
                          <m:t>𝑥</m:t>
                        </m:r>
                      </m:e>
                    </m:d>
                  </m:oMath>
                </a14:m>
                <a:r>
                  <a:rPr lang="zh-CN" altLang="zh-CN" sz="1200" kern="1200" dirty="0">
                    <a:solidFill>
                      <a:schemeClr val="tx1"/>
                    </a:solidFill>
                    <a:effectLst/>
                    <a:latin typeface="Arial" panose="020B0604020202020204" pitchFamily="34" charset="0"/>
                    <a:ea typeface="宋体" panose="02010600030101010101" pitchFamily="2" charset="-122"/>
                    <a:cs typeface="+mn-cs"/>
                  </a:rPr>
                  <a:t>和</a:t>
                </a:r>
                <a:r>
                  <a:rPr lang="en-US" altLang="zh-CN" sz="1200" kern="1200" dirty="0">
                    <a:solidFill>
                      <a:schemeClr val="tx1"/>
                    </a:solidFill>
                    <a:effectLst/>
                    <a:latin typeface="Arial" panose="020B0604020202020204" pitchFamily="34" charset="0"/>
                    <a:ea typeface="宋体" panose="02010600030101010101" pitchFamily="2" charset="-122"/>
                    <a:cs typeface="+mn-cs"/>
                  </a:rPr>
                  <a:t> </a:t>
                </a:r>
                <a14:m>
                  <m:oMath xmlns:m="http://schemas.openxmlformats.org/officeDocument/2006/math">
                    <m:d>
                      <m:dPr>
                        <m:begChr m:val=""/>
                        <m:ctrlPr>
                          <a:rPr lang="zh-CN" altLang="en-US" sz="1200" i="1" kern="1200" smtClean="0">
                            <a:solidFill>
                              <a:schemeClr val="tx1"/>
                            </a:solidFill>
                            <a:latin typeface="Cambria Math" panose="02040503050406030204" pitchFamily="18" charset="0"/>
                            <a:ea typeface="宋体" panose="02010600030101010101" pitchFamily="2" charset="-122"/>
                            <a:cs typeface="+mn-cs"/>
                          </a:rPr>
                        </m:ctrlPr>
                      </m:dPr>
                      <m:e>
                        <m:sSubSup>
                          <m:sSubSupPr>
                            <m:ctrlPr>
                              <a:rPr lang="zh-CN" altLang="en-US" sz="1200" i="1" kern="1200">
                                <a:solidFill>
                                  <a:schemeClr val="tx1"/>
                                </a:solidFill>
                                <a:latin typeface="Cambria Math" panose="02040503050406030204" pitchFamily="18" charset="0"/>
                                <a:ea typeface="宋体" panose="02010600030101010101" pitchFamily="2" charset="-122"/>
                                <a:cs typeface="+mn-cs"/>
                              </a:rPr>
                            </m:ctrlPr>
                          </m:sSubSupPr>
                          <m:e>
                            <m:r>
                              <a:rPr lang="zh-CN" altLang="en-US" sz="1200" i="1" kern="1200">
                                <a:solidFill>
                                  <a:schemeClr val="tx1"/>
                                </a:solidFill>
                                <a:latin typeface="Cambria Math" panose="02040503050406030204" pitchFamily="18" charset="0"/>
                                <a:ea typeface="宋体" panose="02010600030101010101" pitchFamily="2" charset="-122"/>
                                <a:cs typeface="+mn-cs"/>
                              </a:rPr>
                              <m:t>𝜓</m:t>
                            </m:r>
                          </m:e>
                          <m:sub>
                            <m:r>
                              <a:rPr lang="zh-CN" altLang="en-US" sz="1200" i="1" kern="1200">
                                <a:solidFill>
                                  <a:schemeClr val="tx1"/>
                                </a:solidFill>
                                <a:latin typeface="Cambria Math" panose="02040503050406030204" pitchFamily="18" charset="0"/>
                                <a:ea typeface="宋体" panose="02010600030101010101" pitchFamily="2" charset="-122"/>
                                <a:cs typeface="+mn-cs"/>
                              </a:rPr>
                              <m:t>𝑘</m:t>
                            </m:r>
                            <m:r>
                              <a:rPr lang="zh-CN" altLang="en-US" sz="1200" i="0" kern="1200">
                                <a:solidFill>
                                  <a:schemeClr val="tx1"/>
                                </a:solidFill>
                                <a:latin typeface="Cambria Math" panose="02040503050406030204" pitchFamily="18" charset="0"/>
                                <a:ea typeface="宋体" panose="02010600030101010101" pitchFamily="2" charset="-122"/>
                                <a:cs typeface="+mn-cs"/>
                              </a:rPr>
                              <m:t>′</m:t>
                            </m:r>
                          </m:sub>
                          <m:sup>
                            <m:r>
                              <a:rPr lang="zh-CN" altLang="en-US" sz="1200" i="0" kern="1200">
                                <a:solidFill>
                                  <a:schemeClr val="tx1"/>
                                </a:solidFill>
                                <a:latin typeface="Cambria Math" panose="02040503050406030204" pitchFamily="18" charset="0"/>
                                <a:ea typeface="宋体" panose="02010600030101010101" pitchFamily="2" charset="-122"/>
                                <a:cs typeface="+mn-cs"/>
                              </a:rPr>
                              <m:t>0</m:t>
                            </m:r>
                          </m:sup>
                        </m:sSubSup>
                        <m:r>
                          <a:rPr lang="zh-CN" altLang="en-US" sz="1200" i="0" kern="1200">
                            <a:solidFill>
                              <a:schemeClr val="tx1"/>
                            </a:solidFill>
                            <a:latin typeface="Cambria Math" panose="02040503050406030204" pitchFamily="18" charset="0"/>
                            <a:ea typeface="宋体" panose="02010600030101010101" pitchFamily="2" charset="-122"/>
                            <a:cs typeface="+mn-cs"/>
                          </a:rPr>
                          <m:t>(</m:t>
                        </m:r>
                        <m:r>
                          <a:rPr lang="zh-CN" altLang="en-US" sz="1200" i="1" kern="1200">
                            <a:solidFill>
                              <a:schemeClr val="tx1"/>
                            </a:solidFill>
                            <a:latin typeface="Cambria Math" panose="02040503050406030204" pitchFamily="18" charset="0"/>
                            <a:ea typeface="宋体" panose="02010600030101010101" pitchFamily="2" charset="-122"/>
                            <a:cs typeface="+mn-cs"/>
                          </a:rPr>
                          <m:t>𝑥</m:t>
                        </m:r>
                      </m:e>
                    </m:d>
                  </m:oMath>
                </a14:m>
                <a:r>
                  <a:rPr lang="zh-CN" altLang="zh-CN" sz="1200" kern="1200" dirty="0">
                    <a:solidFill>
                      <a:schemeClr val="tx1"/>
                    </a:solidFill>
                    <a:effectLst/>
                    <a:latin typeface="Arial" panose="020B0604020202020204" pitchFamily="34" charset="0"/>
                    <a:ea typeface="宋体" panose="02010600030101010101" pitchFamily="2" charset="-122"/>
                    <a:cs typeface="+mn-cs"/>
                  </a:rPr>
                  <a:t>的共轭并积分，可得</a:t>
                </a:r>
                <a:r>
                  <a:rPr lang="en-US" altLang="zh-CN" sz="1200" kern="1200" dirty="0">
                    <a:solidFill>
                      <a:schemeClr val="tx1"/>
                    </a:solidFill>
                    <a:effectLst/>
                    <a:latin typeface="Arial" panose="020B0604020202020204" pitchFamily="34" charset="0"/>
                    <a:ea typeface="宋体" panose="02010600030101010101" pitchFamily="2" charset="-122"/>
                    <a:cs typeface="+mn-cs"/>
                  </a:rPr>
                  <a:t>:</a:t>
                </a: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d>
                        <m:dPr>
                          <m:begChr m:val="{"/>
                          <m:endChr m:val=""/>
                          <m:ctrlPr>
                            <a:rPr lang="zh-CN" altLang="en-US" sz="1200" i="1" kern="1200" smtClean="0">
                              <a:solidFill>
                                <a:schemeClr val="tx1"/>
                              </a:solidFill>
                              <a:latin typeface="Cambria Math" panose="02040503050406030204" pitchFamily="18" charset="0"/>
                              <a:ea typeface="宋体" panose="02010600030101010101" pitchFamily="2" charset="-122"/>
                              <a:cs typeface="+mn-cs"/>
                            </a:rPr>
                          </m:ctrlPr>
                        </m:dPr>
                        <m:e>
                          <m:m>
                            <m:mPr>
                              <m:plcHide m:val="on"/>
                              <m:mcs>
                                <m:mc>
                                  <m:mcPr>
                                    <m:count m:val="1"/>
                                    <m:mcJc m:val="center"/>
                                  </m:mcPr>
                                </m:mc>
                              </m:mcs>
                              <m:ctrlPr>
                                <a:rPr lang="zh-CN" altLang="en-US" sz="1200" i="1" kern="1200">
                                  <a:solidFill>
                                    <a:schemeClr val="tx1"/>
                                  </a:solidFill>
                                  <a:latin typeface="Cambria Math" panose="02040503050406030204" pitchFamily="18" charset="0"/>
                                  <a:ea typeface="宋体" panose="02010600030101010101" pitchFamily="2" charset="-122"/>
                                  <a:cs typeface="+mn-cs"/>
                                </a:rPr>
                              </m:ctrlPr>
                            </m:mPr>
                            <m:mr>
                              <m:e>
                                <m:d>
                                  <m:dPr>
                                    <m:endChr m:val=""/>
                                    <m:ctrlPr>
                                      <a:rPr lang="zh-CN" altLang="en-US" sz="1200" i="1" kern="1200">
                                        <a:solidFill>
                                          <a:schemeClr val="tx1"/>
                                        </a:solidFill>
                                        <a:latin typeface="Cambria Math" panose="02040503050406030204" pitchFamily="18" charset="0"/>
                                        <a:ea typeface="宋体" panose="02010600030101010101" pitchFamily="2" charset="-122"/>
                                        <a:cs typeface="+mn-cs"/>
                                      </a:rPr>
                                    </m:ctrlPr>
                                  </m:dPr>
                                  <m:e>
                                    <m:sSubSup>
                                      <m:sSubSupPr>
                                        <m:ctrlPr>
                                          <a:rPr lang="zh-CN" altLang="en-US" sz="1200" i="1" kern="1200">
                                            <a:solidFill>
                                              <a:schemeClr val="tx1"/>
                                            </a:solidFill>
                                            <a:latin typeface="Cambria Math" panose="02040503050406030204" pitchFamily="18" charset="0"/>
                                            <a:ea typeface="宋体" panose="02010600030101010101" pitchFamily="2" charset="-122"/>
                                            <a:cs typeface="+mn-cs"/>
                                          </a:rPr>
                                        </m:ctrlPr>
                                      </m:sSubSupPr>
                                      <m:e>
                                        <m:r>
                                          <a:rPr lang="zh-CN" altLang="en-US" sz="1200" i="1" kern="1200">
                                            <a:solidFill>
                                              <a:schemeClr val="tx1"/>
                                            </a:solidFill>
                                            <a:latin typeface="Cambria Math" panose="02040503050406030204" pitchFamily="18" charset="0"/>
                                            <a:ea typeface="宋体" panose="02010600030101010101" pitchFamily="2" charset="-122"/>
                                            <a:cs typeface="+mn-cs"/>
                                          </a:rPr>
                                          <m:t>𝐸</m:t>
                                        </m:r>
                                      </m:e>
                                      <m:sub>
                                        <m:r>
                                          <a:rPr lang="zh-CN" altLang="en-US" sz="1200" i="1" kern="1200">
                                            <a:solidFill>
                                              <a:schemeClr val="tx1"/>
                                            </a:solidFill>
                                            <a:latin typeface="Cambria Math" panose="02040503050406030204" pitchFamily="18" charset="0"/>
                                            <a:ea typeface="宋体" panose="02010600030101010101" pitchFamily="2" charset="-122"/>
                                            <a:cs typeface="+mn-cs"/>
                                          </a:rPr>
                                          <m:t>𝑘</m:t>
                                        </m:r>
                                      </m:sub>
                                      <m:sup>
                                        <m:r>
                                          <a:rPr lang="zh-CN" altLang="en-US" sz="1200" i="0" kern="1200">
                                            <a:solidFill>
                                              <a:schemeClr val="tx1"/>
                                            </a:solidFill>
                                            <a:latin typeface="Cambria Math" panose="02040503050406030204" pitchFamily="18" charset="0"/>
                                            <a:ea typeface="宋体" panose="02010600030101010101" pitchFamily="2" charset="-122"/>
                                            <a:cs typeface="+mn-cs"/>
                                          </a:rPr>
                                          <m:t>0</m:t>
                                        </m:r>
                                      </m:sup>
                                    </m:sSubSup>
                                    <m:r>
                                      <m:rPr>
                                        <m:nor/>
                                      </m:rPr>
                                      <a:rPr lang="zh-CN" altLang="en-US" sz="1200" i="1" kern="1200">
                                        <a:solidFill>
                                          <a:schemeClr val="tx1"/>
                                        </a:solidFill>
                                        <a:latin typeface="Arial" panose="020B0604020202020204" pitchFamily="34" charset="0"/>
                                        <a:ea typeface="宋体" panose="02010600030101010101" pitchFamily="2" charset="-122"/>
                                        <a:cs typeface="+mn-cs"/>
                                      </a:rPr>
                                      <m:t>−</m:t>
                                    </m:r>
                                    <m:r>
                                      <a:rPr lang="zh-CN" altLang="en-US" sz="1200" i="1" kern="1200">
                                        <a:solidFill>
                                          <a:schemeClr val="tx1"/>
                                        </a:solidFill>
                                        <a:latin typeface="Cambria Math" panose="02040503050406030204" pitchFamily="18" charset="0"/>
                                        <a:ea typeface="宋体" panose="02010600030101010101" pitchFamily="2" charset="-122"/>
                                        <a:cs typeface="+mn-cs"/>
                                      </a:rPr>
                                      <m:t>𝐸</m:t>
                                    </m:r>
                                    <m:r>
                                      <a:rPr lang="zh-CN" altLang="en-US" sz="1200" i="0" kern="1200">
                                        <a:solidFill>
                                          <a:schemeClr val="tx1"/>
                                        </a:solidFill>
                                        <a:latin typeface="Cambria Math" panose="02040503050406030204" pitchFamily="18" charset="0"/>
                                        <a:ea typeface="宋体" panose="02010600030101010101" pitchFamily="2" charset="-122"/>
                                        <a:cs typeface="+mn-cs"/>
                                      </a:rPr>
                                      <m:t>)</m:t>
                                    </m:r>
                                    <m:r>
                                      <a:rPr lang="zh-CN" altLang="en-US" sz="1200" i="1" kern="1200">
                                        <a:solidFill>
                                          <a:schemeClr val="tx1"/>
                                        </a:solidFill>
                                        <a:latin typeface="Cambria Math" panose="02040503050406030204" pitchFamily="18" charset="0"/>
                                        <a:ea typeface="宋体" panose="02010600030101010101" pitchFamily="2" charset="-122"/>
                                        <a:cs typeface="+mn-cs"/>
                                      </a:rPr>
                                      <m:t>𝑎</m:t>
                                    </m:r>
                                    <m:r>
                                      <a:rPr lang="zh-CN" altLang="en-US" sz="1200" i="0" kern="1200">
                                        <a:solidFill>
                                          <a:schemeClr val="tx1"/>
                                        </a:solidFill>
                                        <a:latin typeface="Cambria Math" panose="02040503050406030204" pitchFamily="18" charset="0"/>
                                        <a:ea typeface="宋体" panose="02010600030101010101" pitchFamily="2" charset="-122"/>
                                        <a:cs typeface="+mn-cs"/>
                                      </a:rPr>
                                      <m:t>+</m:t>
                                    </m:r>
                                    <m:sSubSup>
                                      <m:sSubSupPr>
                                        <m:ctrlPr>
                                          <a:rPr lang="zh-CN" altLang="en-US" sz="1200" i="1" kern="1200">
                                            <a:solidFill>
                                              <a:schemeClr val="tx1"/>
                                            </a:solidFill>
                                            <a:latin typeface="Cambria Math" panose="02040503050406030204" pitchFamily="18" charset="0"/>
                                            <a:ea typeface="宋体" panose="02010600030101010101" pitchFamily="2" charset="-122"/>
                                            <a:cs typeface="+mn-cs"/>
                                          </a:rPr>
                                        </m:ctrlPr>
                                      </m:sSubSupPr>
                                      <m:e>
                                        <m:r>
                                          <a:rPr lang="zh-CN" altLang="en-US" sz="1200" i="1" kern="1200">
                                            <a:solidFill>
                                              <a:schemeClr val="tx1"/>
                                            </a:solidFill>
                                            <a:latin typeface="Cambria Math" panose="02040503050406030204" pitchFamily="18" charset="0"/>
                                            <a:ea typeface="宋体" panose="02010600030101010101" pitchFamily="2" charset="-122"/>
                                            <a:cs typeface="+mn-cs"/>
                                          </a:rPr>
                                          <m:t>𝑉</m:t>
                                        </m:r>
                                      </m:e>
                                      <m:sub>
                                        <m:r>
                                          <a:rPr lang="zh-CN" altLang="en-US" sz="1200" i="1" kern="1200">
                                            <a:solidFill>
                                              <a:schemeClr val="tx1"/>
                                            </a:solidFill>
                                            <a:latin typeface="Cambria Math" panose="02040503050406030204" pitchFamily="18" charset="0"/>
                                            <a:ea typeface="宋体" panose="02010600030101010101" pitchFamily="2" charset="-122"/>
                                            <a:cs typeface="+mn-cs"/>
                                          </a:rPr>
                                          <m:t>𝑛</m:t>
                                        </m:r>
                                      </m:sub>
                                      <m:sup>
                                        <m:r>
                                          <a:rPr lang="zh-CN" altLang="en-US" sz="1200" i="0" kern="1200">
                                            <a:solidFill>
                                              <a:schemeClr val="tx1"/>
                                            </a:solidFill>
                                            <a:latin typeface="Cambria Math" panose="02040503050406030204" pitchFamily="18" charset="0"/>
                                            <a:ea typeface="宋体" panose="02010600030101010101" pitchFamily="2" charset="-122"/>
                                            <a:cs typeface="+mn-cs"/>
                                          </a:rPr>
                                          <m:t>∗</m:t>
                                        </m:r>
                                      </m:sup>
                                    </m:sSubSup>
                                    <m:r>
                                      <a:rPr lang="zh-CN" altLang="en-US" sz="1200" i="1" kern="1200">
                                        <a:solidFill>
                                          <a:schemeClr val="tx1"/>
                                        </a:solidFill>
                                        <a:latin typeface="Cambria Math" panose="02040503050406030204" pitchFamily="18" charset="0"/>
                                        <a:ea typeface="宋体" panose="02010600030101010101" pitchFamily="2" charset="-122"/>
                                        <a:cs typeface="+mn-cs"/>
                                      </a:rPr>
                                      <m:t>𝑏</m:t>
                                    </m:r>
                                    <m:r>
                                      <a:rPr lang="zh-CN" altLang="en-US" sz="1200" i="0" kern="1200">
                                        <a:solidFill>
                                          <a:schemeClr val="tx1"/>
                                        </a:solidFill>
                                        <a:latin typeface="Cambria Math" panose="02040503050406030204" pitchFamily="18" charset="0"/>
                                        <a:ea typeface="宋体" panose="02010600030101010101" pitchFamily="2" charset="-122"/>
                                        <a:cs typeface="+mn-cs"/>
                                      </a:rPr>
                                      <m:t>=0</m:t>
                                    </m:r>
                                  </m:e>
                                </m:d>
                              </m:e>
                            </m:mr>
                            <m:mr>
                              <m:e>
                                <m:sSubSup>
                                  <m:sSubSupPr>
                                    <m:ctrlPr>
                                      <a:rPr lang="zh-CN" altLang="en-US" sz="1200" i="1" kern="1200">
                                        <a:solidFill>
                                          <a:schemeClr val="tx1"/>
                                        </a:solidFill>
                                        <a:latin typeface="Cambria Math" panose="02040503050406030204" pitchFamily="18" charset="0"/>
                                        <a:ea typeface="宋体" panose="02010600030101010101" pitchFamily="2" charset="-122"/>
                                        <a:cs typeface="+mn-cs"/>
                                      </a:rPr>
                                    </m:ctrlPr>
                                  </m:sSubSupPr>
                                  <m:e>
                                    <m:r>
                                      <a:rPr lang="zh-CN" altLang="en-US" sz="1200" i="1" kern="1200">
                                        <a:solidFill>
                                          <a:schemeClr val="tx1"/>
                                        </a:solidFill>
                                        <a:latin typeface="Cambria Math" panose="02040503050406030204" pitchFamily="18" charset="0"/>
                                        <a:ea typeface="宋体" panose="02010600030101010101" pitchFamily="2" charset="-122"/>
                                        <a:cs typeface="+mn-cs"/>
                                      </a:rPr>
                                      <m:t>𝑉</m:t>
                                    </m:r>
                                  </m:e>
                                  <m:sub>
                                    <m:r>
                                      <a:rPr lang="zh-CN" altLang="en-US" sz="1200" i="1" kern="1200">
                                        <a:solidFill>
                                          <a:schemeClr val="tx1"/>
                                        </a:solidFill>
                                        <a:latin typeface="Cambria Math" panose="02040503050406030204" pitchFamily="18" charset="0"/>
                                        <a:ea typeface="宋体" panose="02010600030101010101" pitchFamily="2" charset="-122"/>
                                        <a:cs typeface="+mn-cs"/>
                                      </a:rPr>
                                      <m:t>𝑛</m:t>
                                    </m:r>
                                  </m:sub>
                                  <m:sup/>
                                </m:sSubSup>
                                <m:r>
                                  <a:rPr lang="zh-CN" altLang="en-US" sz="1200" i="1" kern="1200">
                                    <a:solidFill>
                                      <a:schemeClr val="tx1"/>
                                    </a:solidFill>
                                    <a:latin typeface="Cambria Math" panose="02040503050406030204" pitchFamily="18" charset="0"/>
                                    <a:ea typeface="宋体" panose="02010600030101010101" pitchFamily="2" charset="-122"/>
                                    <a:cs typeface="+mn-cs"/>
                                  </a:rPr>
                                  <m:t>𝑎</m:t>
                                </m:r>
                                <m:r>
                                  <a:rPr lang="zh-CN" altLang="en-US" sz="1200" i="0" kern="1200">
                                    <a:solidFill>
                                      <a:schemeClr val="tx1"/>
                                    </a:solidFill>
                                    <a:latin typeface="Cambria Math" panose="02040503050406030204" pitchFamily="18" charset="0"/>
                                    <a:ea typeface="宋体" panose="02010600030101010101" pitchFamily="2" charset="-122"/>
                                    <a:cs typeface="+mn-cs"/>
                                  </a:rPr>
                                  <m:t>+(</m:t>
                                </m:r>
                                <m:sSubSup>
                                  <m:sSubSupPr>
                                    <m:ctrlPr>
                                      <a:rPr lang="zh-CN" altLang="en-US" sz="1200" i="1" kern="1200">
                                        <a:solidFill>
                                          <a:schemeClr val="tx1"/>
                                        </a:solidFill>
                                        <a:latin typeface="Cambria Math" panose="02040503050406030204" pitchFamily="18" charset="0"/>
                                        <a:ea typeface="宋体" panose="02010600030101010101" pitchFamily="2" charset="-122"/>
                                        <a:cs typeface="+mn-cs"/>
                                      </a:rPr>
                                    </m:ctrlPr>
                                  </m:sSubSupPr>
                                  <m:e>
                                    <m:r>
                                      <a:rPr lang="zh-CN" altLang="en-US" sz="1200" i="1" kern="1200">
                                        <a:solidFill>
                                          <a:schemeClr val="tx1"/>
                                        </a:solidFill>
                                        <a:latin typeface="Cambria Math" panose="02040503050406030204" pitchFamily="18" charset="0"/>
                                        <a:ea typeface="宋体" panose="02010600030101010101" pitchFamily="2" charset="-122"/>
                                        <a:cs typeface="+mn-cs"/>
                                      </a:rPr>
                                      <m:t>𝐸</m:t>
                                    </m:r>
                                  </m:e>
                                  <m:sub>
                                    <m:r>
                                      <a:rPr lang="zh-CN" altLang="en-US" sz="1200" i="1" kern="1200">
                                        <a:solidFill>
                                          <a:schemeClr val="tx1"/>
                                        </a:solidFill>
                                        <a:latin typeface="Cambria Math" panose="02040503050406030204" pitchFamily="18" charset="0"/>
                                        <a:ea typeface="宋体" panose="02010600030101010101" pitchFamily="2" charset="-122"/>
                                        <a:cs typeface="+mn-cs"/>
                                      </a:rPr>
                                      <m:t>𝑘</m:t>
                                    </m:r>
                                    <m:r>
                                      <a:rPr lang="zh-CN" altLang="en-US" sz="1200" i="0" kern="1200">
                                        <a:solidFill>
                                          <a:schemeClr val="tx1"/>
                                        </a:solidFill>
                                        <a:latin typeface="Cambria Math" panose="02040503050406030204" pitchFamily="18" charset="0"/>
                                        <a:ea typeface="宋体" panose="02010600030101010101" pitchFamily="2" charset="-122"/>
                                        <a:cs typeface="+mn-cs"/>
                                      </a:rPr>
                                      <m:t>′</m:t>
                                    </m:r>
                                  </m:sub>
                                  <m:sup>
                                    <m:r>
                                      <a:rPr lang="zh-CN" altLang="en-US" sz="1200" i="0" kern="1200">
                                        <a:solidFill>
                                          <a:schemeClr val="tx1"/>
                                        </a:solidFill>
                                        <a:latin typeface="Cambria Math" panose="02040503050406030204" pitchFamily="18" charset="0"/>
                                        <a:ea typeface="宋体" panose="02010600030101010101" pitchFamily="2" charset="-122"/>
                                        <a:cs typeface="+mn-cs"/>
                                      </a:rPr>
                                      <m:t>0</m:t>
                                    </m:r>
                                  </m:sup>
                                </m:sSubSup>
                                <m:r>
                                  <a:rPr lang="zh-CN" altLang="en-US" sz="1200" i="0" kern="1200">
                                    <a:solidFill>
                                      <a:schemeClr val="tx1"/>
                                    </a:solidFill>
                                    <a:latin typeface="Cambria Math" panose="02040503050406030204" pitchFamily="18" charset="0"/>
                                    <a:ea typeface="宋体" panose="02010600030101010101" pitchFamily="2" charset="-122"/>
                                    <a:cs typeface="+mn-cs"/>
                                  </a:rPr>
                                  <m:t>−</m:t>
                                </m:r>
                                <m:r>
                                  <a:rPr lang="zh-CN" altLang="en-US" sz="1200" i="1" kern="1200">
                                    <a:solidFill>
                                      <a:schemeClr val="tx1"/>
                                    </a:solidFill>
                                    <a:latin typeface="Cambria Math" panose="02040503050406030204" pitchFamily="18" charset="0"/>
                                    <a:ea typeface="宋体" panose="02010600030101010101" pitchFamily="2" charset="-122"/>
                                    <a:cs typeface="+mn-cs"/>
                                  </a:rPr>
                                  <m:t>𝐸</m:t>
                                </m:r>
                                <m:r>
                                  <a:rPr lang="zh-CN" altLang="en-US" sz="1200" i="0" kern="1200">
                                    <a:solidFill>
                                      <a:schemeClr val="tx1"/>
                                    </a:solidFill>
                                    <a:latin typeface="Cambria Math" panose="02040503050406030204" pitchFamily="18" charset="0"/>
                                    <a:ea typeface="宋体" panose="02010600030101010101" pitchFamily="2" charset="-122"/>
                                    <a:cs typeface="+mn-cs"/>
                                  </a:rPr>
                                  <m:t>)</m:t>
                                </m:r>
                                <m:r>
                                  <a:rPr lang="zh-CN" altLang="en-US" sz="1200" i="1" kern="1200">
                                    <a:solidFill>
                                      <a:schemeClr val="tx1"/>
                                    </a:solidFill>
                                    <a:latin typeface="Cambria Math" panose="02040503050406030204" pitchFamily="18" charset="0"/>
                                    <a:ea typeface="宋体" panose="02010600030101010101" pitchFamily="2" charset="-122"/>
                                    <a:cs typeface="+mn-cs"/>
                                  </a:rPr>
                                  <m:t>𝑏</m:t>
                                </m:r>
                                <m:r>
                                  <a:rPr lang="zh-CN" altLang="en-US" sz="1200" i="0" kern="1200">
                                    <a:solidFill>
                                      <a:schemeClr val="tx1"/>
                                    </a:solidFill>
                                    <a:latin typeface="Cambria Math" panose="02040503050406030204" pitchFamily="18" charset="0"/>
                                    <a:ea typeface="宋体" panose="02010600030101010101" pitchFamily="2" charset="-122"/>
                                    <a:cs typeface="+mn-cs"/>
                                  </a:rPr>
                                  <m:t>=0</m:t>
                                </m:r>
                              </m:e>
                            </m:mr>
                          </m:m>
                        </m:e>
                      </m:d>
                    </m:oMath>
                  </m:oMathPara>
                </a14:m>
                <a:endParaRPr lang="en-US" altLang="zh-CN" sz="1200" kern="1200" dirty="0">
                  <a:solidFill>
                    <a:schemeClr val="tx1"/>
                  </a:solidFill>
                  <a:effectLst/>
                  <a:latin typeface="Arial" panose="020B0604020202020204" pitchFamily="34" charset="0"/>
                  <a:ea typeface="宋体" panose="02010600030101010101" pitchFamily="2" charset="-122"/>
                  <a:cs typeface="+mn-cs"/>
                </a:endParaRPr>
              </a:p>
              <a:p>
                <a:endParaRPr lang="zh-CN" altLang="en-US" dirty="0"/>
              </a:p>
            </p:txBody>
          </p:sp>
        </mc:Choice>
        <mc:Fallback xmlns="">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200" kern="1200" dirty="0">
                    <a:solidFill>
                      <a:schemeClr val="tx1"/>
                    </a:solidFill>
                    <a:effectLst/>
                    <a:latin typeface="Arial" panose="020B0604020202020204" pitchFamily="34" charset="0"/>
                    <a:ea typeface="宋体" panose="02010600030101010101" pitchFamily="2" charset="-122"/>
                    <a:cs typeface="+mn-cs"/>
                  </a:rPr>
                  <a:t>式（</a:t>
                </a:r>
                <a:r>
                  <a:rPr lang="en-US" altLang="zh-CN" sz="1200" kern="1200" dirty="0">
                    <a:solidFill>
                      <a:schemeClr val="tx1"/>
                    </a:solidFill>
                    <a:effectLst/>
                    <a:latin typeface="Arial" panose="020B0604020202020204" pitchFamily="34" charset="0"/>
                    <a:ea typeface="宋体" panose="02010600030101010101" pitchFamily="2" charset="-122"/>
                    <a:cs typeface="+mn-cs"/>
                  </a:rPr>
                  <a:t>3-84</a:t>
                </a:r>
                <a:r>
                  <a:rPr lang="zh-CN" altLang="zh-CN" sz="1200" kern="1200" dirty="0">
                    <a:solidFill>
                      <a:schemeClr val="tx1"/>
                    </a:solidFill>
                    <a:effectLst/>
                    <a:latin typeface="Arial" panose="020B0604020202020204" pitchFamily="34" charset="0"/>
                    <a:ea typeface="宋体" panose="02010600030101010101" pitchFamily="2" charset="-122"/>
                    <a:cs typeface="+mn-cs"/>
                  </a:rPr>
                  <a:t>）两边左乘基态波函数</a:t>
                </a:r>
                <a:r>
                  <a:rPr lang="en-US" altLang="zh-CN" sz="1200" kern="1200" dirty="0">
                    <a:solidFill>
                      <a:schemeClr val="tx1"/>
                    </a:solidFill>
                    <a:effectLst/>
                    <a:latin typeface="Arial" panose="020B0604020202020204" pitchFamily="34" charset="0"/>
                    <a:ea typeface="宋体" panose="02010600030101010101" pitchFamily="2" charset="-122"/>
                    <a:cs typeface="+mn-cs"/>
                  </a:rPr>
                  <a:t> </a:t>
                </a:r>
                <a:r>
                  <a:rPr lang="zh-CN" altLang="en-US" sz="1200" i="0" kern="1200">
                    <a:solidFill>
                      <a:schemeClr val="tx1"/>
                    </a:solidFill>
                    <a:latin typeface="Arial" panose="020B0604020202020204" pitchFamily="34" charset="0"/>
                    <a:ea typeface="宋体" panose="02010600030101010101" pitchFamily="2" charset="-122"/>
                    <a:cs typeface="+mn-cs"/>
                  </a:rPr>
                  <a:t>├ 𝜓_𝑘^0 (𝑥)</a:t>
                </a:r>
                <a:r>
                  <a:rPr lang="zh-CN" altLang="zh-CN" sz="1200" kern="1200" dirty="0">
                    <a:solidFill>
                      <a:schemeClr val="tx1"/>
                    </a:solidFill>
                    <a:effectLst/>
                    <a:latin typeface="Arial" panose="020B0604020202020204" pitchFamily="34" charset="0"/>
                    <a:ea typeface="宋体" panose="02010600030101010101" pitchFamily="2" charset="-122"/>
                    <a:cs typeface="+mn-cs"/>
                  </a:rPr>
                  <a:t>和</a:t>
                </a:r>
                <a:r>
                  <a:rPr lang="en-US" altLang="zh-CN" sz="1200" kern="1200" dirty="0">
                    <a:solidFill>
                      <a:schemeClr val="tx1"/>
                    </a:solidFill>
                    <a:effectLst/>
                    <a:latin typeface="Arial" panose="020B0604020202020204" pitchFamily="34" charset="0"/>
                    <a:ea typeface="宋体" panose="02010600030101010101" pitchFamily="2" charset="-122"/>
                    <a:cs typeface="+mn-cs"/>
                  </a:rPr>
                  <a:t> </a:t>
                </a:r>
                <a:r>
                  <a:rPr lang="zh-CN" altLang="en-US" sz="1200" i="0" kern="1200">
                    <a:solidFill>
                      <a:schemeClr val="tx1"/>
                    </a:solidFill>
                    <a:latin typeface="Arial" panose="020B0604020202020204" pitchFamily="34" charset="0"/>
                    <a:ea typeface="宋体" panose="02010600030101010101" pitchFamily="2" charset="-122"/>
                    <a:cs typeface="+mn-cs"/>
                  </a:rPr>
                  <a:t>├ 𝜓_𝑘′^0 (𝑥)</a:t>
                </a:r>
                <a:r>
                  <a:rPr lang="zh-CN" altLang="zh-CN" sz="1200" kern="1200" dirty="0">
                    <a:solidFill>
                      <a:schemeClr val="tx1"/>
                    </a:solidFill>
                    <a:effectLst/>
                    <a:latin typeface="Arial" panose="020B0604020202020204" pitchFamily="34" charset="0"/>
                    <a:ea typeface="宋体" panose="02010600030101010101" pitchFamily="2" charset="-122"/>
                    <a:cs typeface="+mn-cs"/>
                  </a:rPr>
                  <a:t>的共轭并积分，可得</a:t>
                </a:r>
                <a:r>
                  <a:rPr lang="en-US" altLang="zh-CN" sz="1200" kern="1200" dirty="0">
                    <a:solidFill>
                      <a:schemeClr val="tx1"/>
                    </a:solidFill>
                    <a:effectLst/>
                    <a:latin typeface="Arial" panose="020B0604020202020204" pitchFamily="34" charset="0"/>
                    <a:ea typeface="宋体" panose="02010600030101010101" pitchFamily="2" charset="-122"/>
                    <a:cs typeface="+mn-cs"/>
                  </a:rPr>
                  <a:t>:</a:t>
                </a:r>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sz="1200" i="0" kern="1200">
                    <a:solidFill>
                      <a:schemeClr val="tx1"/>
                    </a:solidFill>
                    <a:latin typeface="Arial" panose="020B0604020202020204" pitchFamily="34" charset="0"/>
                    <a:ea typeface="宋体" panose="02010600030101010101" pitchFamily="2" charset="-122"/>
                    <a:cs typeface="+mn-cs"/>
                  </a:rPr>
                  <a:t>{■((𝐸_𝑘^0 "−" 𝐸)𝑎+𝑉_𝑛^∗ 𝑏=0┤@𝑉_𝑛^  𝑎+(𝐸_𝑘′^0−𝐸)𝑏=0)┤</a:t>
                </a:r>
                <a:endParaRPr lang="en-US" altLang="zh-CN" sz="1200" kern="1200" dirty="0">
                  <a:solidFill>
                    <a:schemeClr val="tx1"/>
                  </a:solidFill>
                  <a:effectLst/>
                  <a:latin typeface="Arial" panose="020B0604020202020204" pitchFamily="34" charset="0"/>
                  <a:ea typeface="宋体" panose="02010600030101010101" pitchFamily="2" charset="-122"/>
                  <a:cs typeface="+mn-cs"/>
                </a:endParaRPr>
              </a:p>
              <a:p>
                <a:endParaRPr lang="zh-CN" altLang="en-US" dirty="0"/>
              </a:p>
            </p:txBody>
          </p:sp>
        </mc:Fallback>
      </mc:AlternateContent>
      <p:sp>
        <p:nvSpPr>
          <p:cNvPr id="4" name="灯片编号占位符 3"/>
          <p:cNvSpPr>
            <a:spLocks noGrp="1"/>
          </p:cNvSpPr>
          <p:nvPr>
            <p:ph type="sldNum" sz="quarter" idx="5"/>
          </p:nvPr>
        </p:nvSpPr>
        <p:spPr/>
        <p:txBody>
          <a:bodyPr/>
          <a:lstStyle/>
          <a:p>
            <a:fld id="{8AAA2DB7-8973-4964-8E83-0FC396AC9B6B}" type="slidenum">
              <a:rPr lang="en-US" altLang="zh-CN" smtClean="0"/>
              <a:t>82</a:t>
            </a:fld>
            <a:endParaRPr lang="en-US" altLang="zh-CN"/>
          </a:p>
        </p:txBody>
      </p:sp>
    </p:spTree>
    <p:extLst>
      <p:ext uri="{BB962C8B-B14F-4D97-AF65-F5344CB8AC3E}">
        <p14:creationId xmlns:p14="http://schemas.microsoft.com/office/powerpoint/2010/main" val="350727734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14:m>
                  <m:oMath xmlns:m="http://schemas.openxmlformats.org/officeDocument/2006/math">
                    <m:r>
                      <a:rPr lang="en-US" altLang="zh-CN" sz="1200" b="0" i="1" kern="1200" smtClean="0">
                        <a:solidFill>
                          <a:schemeClr val="tx1"/>
                        </a:solidFill>
                        <a:latin typeface="Cambria Math" panose="02040503050406030204" pitchFamily="18" charset="0"/>
                        <a:ea typeface="宋体" panose="02010600030101010101" pitchFamily="2" charset="-122"/>
                        <a:cs typeface="+mn-cs"/>
                      </a:rPr>
                      <m:t>𝑎</m:t>
                    </m:r>
                  </m:oMath>
                </a14:m>
                <a:r>
                  <a:rPr lang="zh-CN" altLang="zh-CN" sz="1200" kern="1200" dirty="0">
                    <a:solidFill>
                      <a:schemeClr val="tx1"/>
                    </a:solidFill>
                    <a:effectLst/>
                    <a:latin typeface="Arial" panose="020B0604020202020204" pitchFamily="34" charset="0"/>
                    <a:ea typeface="宋体" panose="02010600030101010101" pitchFamily="2" charset="-122"/>
                    <a:cs typeface="+mn-cs"/>
                  </a:rPr>
                  <a:t>、</a:t>
                </a:r>
                <a14:m>
                  <m:oMath xmlns:m="http://schemas.openxmlformats.org/officeDocument/2006/math">
                    <m:r>
                      <a:rPr lang="en-US" altLang="zh-CN" sz="1200" b="0" i="1" kern="1200" smtClean="0">
                        <a:solidFill>
                          <a:schemeClr val="tx1"/>
                        </a:solidFill>
                        <a:latin typeface="Cambria Math" panose="02040503050406030204" pitchFamily="18" charset="0"/>
                        <a:ea typeface="宋体" panose="02010600030101010101" pitchFamily="2" charset="-122"/>
                        <a:cs typeface="+mn-cs"/>
                      </a:rPr>
                      <m:t>𝑏</m:t>
                    </m:r>
                  </m:oMath>
                </a14:m>
                <a:r>
                  <a:rPr lang="en-US" altLang="zh-CN" sz="1200" i="1" kern="1200" dirty="0">
                    <a:solidFill>
                      <a:schemeClr val="tx1"/>
                    </a:solidFill>
                    <a:effectLst/>
                    <a:latin typeface="Arial" panose="020B0604020202020204" pitchFamily="34" charset="0"/>
                    <a:ea typeface="宋体" panose="02010600030101010101" pitchFamily="2" charset="-122"/>
                    <a:cs typeface="+mn-cs"/>
                  </a:rPr>
                  <a:t> </a:t>
                </a:r>
                <a:r>
                  <a:rPr lang="zh-CN" altLang="zh-CN" sz="1200" kern="1200" dirty="0">
                    <a:solidFill>
                      <a:schemeClr val="tx1"/>
                    </a:solidFill>
                    <a:effectLst/>
                    <a:latin typeface="Arial" panose="020B0604020202020204" pitchFamily="34" charset="0"/>
                    <a:ea typeface="宋体" panose="02010600030101010101" pitchFamily="2" charset="-122"/>
                    <a:cs typeface="+mn-cs"/>
                  </a:rPr>
                  <a:t>有解的条件是系数行列式为零，即：</a:t>
                </a: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lang="zh-CN" altLang="en-US" sz="1200" kern="1200" smtClean="0">
                          <a:solidFill>
                            <a:schemeClr val="tx1"/>
                          </a:solidFill>
                          <a:latin typeface="Cambria Math" panose="02040503050406030204" pitchFamily="18" charset="0"/>
                          <a:ea typeface="宋体" panose="02010600030101010101" pitchFamily="2" charset="-122"/>
                          <a:cs typeface="+mn-cs"/>
                        </a:rPr>
                        <m:t>|</m:t>
                      </m:r>
                      <m:m>
                        <m:mPr>
                          <m:plcHide m:val="on"/>
                          <m:mcs>
                            <m:mc>
                              <m:mcPr>
                                <m:count m:val="2"/>
                                <m:mcJc m:val="center"/>
                              </m:mcPr>
                            </m:mc>
                          </m:mcs>
                          <m:ctrlPr>
                            <a:rPr lang="zh-CN" altLang="en-US" sz="1200" i="1" kern="1200">
                              <a:solidFill>
                                <a:schemeClr val="tx1"/>
                              </a:solidFill>
                              <a:latin typeface="Cambria Math" panose="02040503050406030204" pitchFamily="18" charset="0"/>
                              <a:ea typeface="宋体" panose="02010600030101010101" pitchFamily="2" charset="-122"/>
                              <a:cs typeface="+mn-cs"/>
                            </a:rPr>
                          </m:ctrlPr>
                        </m:mPr>
                        <m:mr>
                          <m:e>
                            <m:sSubSup>
                              <m:sSubSupPr>
                                <m:ctrlPr>
                                  <a:rPr lang="zh-CN" altLang="en-US" sz="1200" i="1" kern="1200">
                                    <a:solidFill>
                                      <a:schemeClr val="tx1"/>
                                    </a:solidFill>
                                    <a:latin typeface="Cambria Math" panose="02040503050406030204" pitchFamily="18" charset="0"/>
                                    <a:ea typeface="宋体" panose="02010600030101010101" pitchFamily="2" charset="-122"/>
                                    <a:cs typeface="+mn-cs"/>
                                  </a:rPr>
                                </m:ctrlPr>
                              </m:sSubSupPr>
                              <m:e>
                                <m:r>
                                  <a:rPr lang="zh-CN" altLang="en-US" sz="1200" i="1" kern="1200">
                                    <a:solidFill>
                                      <a:schemeClr val="tx1"/>
                                    </a:solidFill>
                                    <a:latin typeface="Cambria Math" panose="02040503050406030204" pitchFamily="18" charset="0"/>
                                    <a:ea typeface="宋体" panose="02010600030101010101" pitchFamily="2" charset="-122"/>
                                    <a:cs typeface="+mn-cs"/>
                                  </a:rPr>
                                  <m:t>𝐸</m:t>
                                </m:r>
                              </m:e>
                              <m:sub>
                                <m:r>
                                  <a:rPr lang="zh-CN" altLang="en-US" sz="1200" i="1" kern="1200">
                                    <a:solidFill>
                                      <a:schemeClr val="tx1"/>
                                    </a:solidFill>
                                    <a:latin typeface="Cambria Math" panose="02040503050406030204" pitchFamily="18" charset="0"/>
                                    <a:ea typeface="宋体" panose="02010600030101010101" pitchFamily="2" charset="-122"/>
                                    <a:cs typeface="+mn-cs"/>
                                  </a:rPr>
                                  <m:t>𝑘</m:t>
                                </m:r>
                              </m:sub>
                              <m:sup>
                                <m:r>
                                  <a:rPr lang="zh-CN" altLang="en-US" sz="1200" i="0" kern="1200">
                                    <a:solidFill>
                                      <a:schemeClr val="tx1"/>
                                    </a:solidFill>
                                    <a:latin typeface="Cambria Math" panose="02040503050406030204" pitchFamily="18" charset="0"/>
                                    <a:ea typeface="宋体" panose="02010600030101010101" pitchFamily="2" charset="-122"/>
                                    <a:cs typeface="+mn-cs"/>
                                  </a:rPr>
                                  <m:t>0</m:t>
                                </m:r>
                              </m:sup>
                            </m:sSubSup>
                            <m:r>
                              <a:rPr lang="zh-CN" altLang="en-US" sz="1200" i="0" kern="1200">
                                <a:solidFill>
                                  <a:schemeClr val="tx1"/>
                                </a:solidFill>
                                <a:latin typeface="Cambria Math" panose="02040503050406030204" pitchFamily="18" charset="0"/>
                                <a:ea typeface="宋体" panose="02010600030101010101" pitchFamily="2" charset="-122"/>
                                <a:cs typeface="+mn-cs"/>
                              </a:rPr>
                              <m:t>−</m:t>
                            </m:r>
                            <m:r>
                              <a:rPr lang="zh-CN" altLang="en-US" sz="1200" i="1" kern="1200">
                                <a:solidFill>
                                  <a:schemeClr val="tx1"/>
                                </a:solidFill>
                                <a:latin typeface="Cambria Math" panose="02040503050406030204" pitchFamily="18" charset="0"/>
                                <a:ea typeface="宋体" panose="02010600030101010101" pitchFamily="2" charset="-122"/>
                                <a:cs typeface="+mn-cs"/>
                              </a:rPr>
                              <m:t>𝐸</m:t>
                            </m:r>
                          </m:e>
                          <m:e>
                            <m:sSubSup>
                              <m:sSubSupPr>
                                <m:ctrlPr>
                                  <a:rPr lang="zh-CN" altLang="en-US" sz="1200" i="1" kern="1200">
                                    <a:solidFill>
                                      <a:schemeClr val="tx1"/>
                                    </a:solidFill>
                                    <a:latin typeface="Cambria Math" panose="02040503050406030204" pitchFamily="18" charset="0"/>
                                    <a:ea typeface="宋体" panose="02010600030101010101" pitchFamily="2" charset="-122"/>
                                    <a:cs typeface="+mn-cs"/>
                                  </a:rPr>
                                </m:ctrlPr>
                              </m:sSubSupPr>
                              <m:e>
                                <m:r>
                                  <a:rPr lang="zh-CN" altLang="en-US" sz="1200" i="1" kern="1200">
                                    <a:solidFill>
                                      <a:schemeClr val="tx1"/>
                                    </a:solidFill>
                                    <a:latin typeface="Cambria Math" panose="02040503050406030204" pitchFamily="18" charset="0"/>
                                    <a:ea typeface="宋体" panose="02010600030101010101" pitchFamily="2" charset="-122"/>
                                    <a:cs typeface="+mn-cs"/>
                                  </a:rPr>
                                  <m:t>𝑉</m:t>
                                </m:r>
                              </m:e>
                              <m:sub>
                                <m:r>
                                  <a:rPr lang="zh-CN" altLang="en-US" sz="1200" i="1" kern="1200">
                                    <a:solidFill>
                                      <a:schemeClr val="tx1"/>
                                    </a:solidFill>
                                    <a:latin typeface="Cambria Math" panose="02040503050406030204" pitchFamily="18" charset="0"/>
                                    <a:ea typeface="宋体" panose="02010600030101010101" pitchFamily="2" charset="-122"/>
                                    <a:cs typeface="+mn-cs"/>
                                  </a:rPr>
                                  <m:t>𝑛</m:t>
                                </m:r>
                              </m:sub>
                              <m:sup>
                                <m:r>
                                  <a:rPr lang="zh-CN" altLang="en-US" sz="1200" i="0" kern="1200">
                                    <a:solidFill>
                                      <a:schemeClr val="tx1"/>
                                    </a:solidFill>
                                    <a:latin typeface="Cambria Math" panose="02040503050406030204" pitchFamily="18" charset="0"/>
                                    <a:ea typeface="宋体" panose="02010600030101010101" pitchFamily="2" charset="-122"/>
                                    <a:cs typeface="+mn-cs"/>
                                  </a:rPr>
                                  <m:t>∗</m:t>
                                </m:r>
                              </m:sup>
                            </m:sSubSup>
                          </m:e>
                        </m:mr>
                        <m:mr>
                          <m:e>
                            <m:sSub>
                              <m:sSubPr>
                                <m:ctrlPr>
                                  <a:rPr lang="zh-CN" altLang="en-US" sz="1200" i="1" kern="1200">
                                    <a:solidFill>
                                      <a:schemeClr val="tx1"/>
                                    </a:solidFill>
                                    <a:latin typeface="Cambria Math" panose="02040503050406030204" pitchFamily="18" charset="0"/>
                                    <a:ea typeface="宋体" panose="02010600030101010101" pitchFamily="2" charset="-122"/>
                                    <a:cs typeface="+mn-cs"/>
                                  </a:rPr>
                                </m:ctrlPr>
                              </m:sSubPr>
                              <m:e>
                                <m:r>
                                  <a:rPr lang="zh-CN" altLang="en-US" sz="1200" i="1" kern="1200">
                                    <a:solidFill>
                                      <a:schemeClr val="tx1"/>
                                    </a:solidFill>
                                    <a:latin typeface="Cambria Math" panose="02040503050406030204" pitchFamily="18" charset="0"/>
                                    <a:ea typeface="宋体" panose="02010600030101010101" pitchFamily="2" charset="-122"/>
                                    <a:cs typeface="+mn-cs"/>
                                  </a:rPr>
                                  <m:t>𝑉</m:t>
                                </m:r>
                              </m:e>
                              <m:sub>
                                <m:r>
                                  <a:rPr lang="zh-CN" altLang="en-US" sz="1200" i="1" kern="1200">
                                    <a:solidFill>
                                      <a:schemeClr val="tx1"/>
                                    </a:solidFill>
                                    <a:latin typeface="Cambria Math" panose="02040503050406030204" pitchFamily="18" charset="0"/>
                                    <a:ea typeface="宋体" panose="02010600030101010101" pitchFamily="2" charset="-122"/>
                                    <a:cs typeface="+mn-cs"/>
                                  </a:rPr>
                                  <m:t>𝑛</m:t>
                                </m:r>
                              </m:sub>
                            </m:sSub>
                          </m:e>
                          <m:e>
                            <m:sSubSup>
                              <m:sSubSupPr>
                                <m:ctrlPr>
                                  <a:rPr lang="zh-CN" altLang="en-US" sz="1200" i="1" kern="1200">
                                    <a:solidFill>
                                      <a:schemeClr val="tx1"/>
                                    </a:solidFill>
                                    <a:latin typeface="Cambria Math" panose="02040503050406030204" pitchFamily="18" charset="0"/>
                                    <a:ea typeface="宋体" panose="02010600030101010101" pitchFamily="2" charset="-122"/>
                                    <a:cs typeface="+mn-cs"/>
                                  </a:rPr>
                                </m:ctrlPr>
                              </m:sSubSupPr>
                              <m:e>
                                <m:r>
                                  <a:rPr lang="zh-CN" altLang="en-US" sz="1200" i="1" kern="1200">
                                    <a:solidFill>
                                      <a:schemeClr val="tx1"/>
                                    </a:solidFill>
                                    <a:latin typeface="Cambria Math" panose="02040503050406030204" pitchFamily="18" charset="0"/>
                                    <a:ea typeface="宋体" panose="02010600030101010101" pitchFamily="2" charset="-122"/>
                                    <a:cs typeface="+mn-cs"/>
                                  </a:rPr>
                                  <m:t>𝐸</m:t>
                                </m:r>
                              </m:e>
                              <m:sub>
                                <m:r>
                                  <a:rPr lang="zh-CN" altLang="en-US" sz="1200" i="1" kern="1200">
                                    <a:solidFill>
                                      <a:schemeClr val="tx1"/>
                                    </a:solidFill>
                                    <a:latin typeface="Cambria Math" panose="02040503050406030204" pitchFamily="18" charset="0"/>
                                    <a:ea typeface="宋体" panose="02010600030101010101" pitchFamily="2" charset="-122"/>
                                    <a:cs typeface="+mn-cs"/>
                                  </a:rPr>
                                  <m:t>𝑘</m:t>
                                </m:r>
                                <m:r>
                                  <a:rPr lang="zh-CN" altLang="en-US" sz="1200" i="0" kern="1200">
                                    <a:solidFill>
                                      <a:schemeClr val="tx1"/>
                                    </a:solidFill>
                                    <a:latin typeface="Cambria Math" panose="02040503050406030204" pitchFamily="18" charset="0"/>
                                    <a:ea typeface="宋体" panose="02010600030101010101" pitchFamily="2" charset="-122"/>
                                    <a:cs typeface="+mn-cs"/>
                                  </a:rPr>
                                  <m:t>′</m:t>
                                </m:r>
                              </m:sub>
                              <m:sup>
                                <m:r>
                                  <a:rPr lang="zh-CN" altLang="en-US" sz="1200" i="0" kern="1200">
                                    <a:solidFill>
                                      <a:schemeClr val="tx1"/>
                                    </a:solidFill>
                                    <a:latin typeface="Cambria Math" panose="02040503050406030204" pitchFamily="18" charset="0"/>
                                    <a:ea typeface="宋体" panose="02010600030101010101" pitchFamily="2" charset="-122"/>
                                    <a:cs typeface="+mn-cs"/>
                                  </a:rPr>
                                  <m:t>0</m:t>
                                </m:r>
                              </m:sup>
                            </m:sSubSup>
                            <m:r>
                              <a:rPr lang="zh-CN" altLang="en-US" sz="1200" i="0" kern="1200">
                                <a:solidFill>
                                  <a:schemeClr val="tx1"/>
                                </a:solidFill>
                                <a:latin typeface="Cambria Math" panose="02040503050406030204" pitchFamily="18" charset="0"/>
                                <a:ea typeface="宋体" panose="02010600030101010101" pitchFamily="2" charset="-122"/>
                                <a:cs typeface="+mn-cs"/>
                              </a:rPr>
                              <m:t>−</m:t>
                            </m:r>
                            <m:r>
                              <a:rPr lang="zh-CN" altLang="en-US" sz="1200" i="1" kern="1200">
                                <a:solidFill>
                                  <a:schemeClr val="tx1"/>
                                </a:solidFill>
                                <a:latin typeface="Cambria Math" panose="02040503050406030204" pitchFamily="18" charset="0"/>
                                <a:ea typeface="宋体" panose="02010600030101010101" pitchFamily="2" charset="-122"/>
                                <a:cs typeface="+mn-cs"/>
                              </a:rPr>
                              <m:t>𝐸</m:t>
                            </m:r>
                          </m:e>
                        </m:mr>
                      </m:m>
                      <m:r>
                        <a:rPr lang="zh-CN" altLang="en-US" sz="1200" i="0" kern="1200">
                          <a:solidFill>
                            <a:schemeClr val="tx1"/>
                          </a:solidFill>
                          <a:latin typeface="Cambria Math" panose="02040503050406030204" pitchFamily="18" charset="0"/>
                          <a:ea typeface="宋体" panose="02010600030101010101" pitchFamily="2" charset="-122"/>
                          <a:cs typeface="+mn-cs"/>
                        </a:rPr>
                        <m:t>|=0</m:t>
                      </m:r>
                    </m:oMath>
                  </m:oMathPara>
                </a14:m>
                <a:endParaRPr lang="zh-CN" altLang="zh-CN" sz="1200" kern="1200" dirty="0">
                  <a:solidFill>
                    <a:schemeClr val="tx1"/>
                  </a:solidFill>
                  <a:effectLst/>
                  <a:latin typeface="Arial" panose="020B0604020202020204" pitchFamily="34" charset="0"/>
                  <a:ea typeface="宋体" panose="02010600030101010101" pitchFamily="2" charset="-122"/>
                  <a:cs typeface="+mn-cs"/>
                </a:endParaRPr>
              </a:p>
              <a:p>
                <a:endParaRPr lang="zh-CN" altLang="en-US" dirty="0"/>
              </a:p>
            </p:txBody>
          </p:sp>
        </mc:Choice>
        <mc:Fallback xmlns="">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sz="1200" i="1" kern="1200" dirty="0">
                    <a:solidFill>
                      <a:schemeClr val="tx1"/>
                    </a:solidFill>
                    <a:effectLst/>
                    <a:latin typeface="Arial" panose="020B0604020202020204" pitchFamily="34" charset="0"/>
                    <a:ea typeface="宋体" panose="02010600030101010101" pitchFamily="2" charset="-122"/>
                    <a:cs typeface="+mn-cs"/>
                  </a:rPr>
                  <a:t>a</a:t>
                </a:r>
                <a:r>
                  <a:rPr lang="zh-CN" altLang="zh-CN" sz="1200" kern="1200" dirty="0">
                    <a:solidFill>
                      <a:schemeClr val="tx1"/>
                    </a:solidFill>
                    <a:effectLst/>
                    <a:latin typeface="Arial" panose="020B0604020202020204" pitchFamily="34" charset="0"/>
                    <a:ea typeface="宋体" panose="02010600030101010101" pitchFamily="2" charset="-122"/>
                    <a:cs typeface="+mn-cs"/>
                  </a:rPr>
                  <a:t>、</a:t>
                </a:r>
                <a:r>
                  <a:rPr lang="en-US" altLang="zh-CN" sz="1200" i="1" kern="1200" dirty="0">
                    <a:solidFill>
                      <a:schemeClr val="tx1"/>
                    </a:solidFill>
                    <a:effectLst/>
                    <a:latin typeface="Arial" panose="020B0604020202020204" pitchFamily="34" charset="0"/>
                    <a:ea typeface="宋体" panose="02010600030101010101" pitchFamily="2" charset="-122"/>
                    <a:cs typeface="+mn-cs"/>
                  </a:rPr>
                  <a:t>b</a:t>
                </a:r>
                <a:r>
                  <a:rPr lang="zh-CN" altLang="zh-CN" sz="1200" kern="1200" dirty="0">
                    <a:solidFill>
                      <a:schemeClr val="tx1"/>
                    </a:solidFill>
                    <a:effectLst/>
                    <a:latin typeface="Arial" panose="020B0604020202020204" pitchFamily="34" charset="0"/>
                    <a:ea typeface="宋体" panose="02010600030101010101" pitchFamily="2" charset="-122"/>
                    <a:cs typeface="+mn-cs"/>
                  </a:rPr>
                  <a:t>有解的条件是系数行列式为零，即：</a:t>
                </a:r>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sz="1200" i="0" kern="1200">
                    <a:solidFill>
                      <a:schemeClr val="tx1"/>
                    </a:solidFill>
                    <a:latin typeface="Cambria Math" panose="02040503050406030204" pitchFamily="18" charset="0"/>
                    <a:ea typeface="宋体" panose="02010600030101010101" pitchFamily="2" charset="-122"/>
                    <a:cs typeface="+mn-cs"/>
                  </a:rPr>
                  <a:t>|■(𝐸_𝑘^0−𝐸&amp;𝑉_𝑛^∗@𝑉_𝑛&amp;𝐸_𝑘′^0−𝐸)|=0</a:t>
                </a:r>
                <a:endParaRPr lang="zh-CN" altLang="zh-CN" sz="1200" kern="1200" dirty="0">
                  <a:solidFill>
                    <a:schemeClr val="tx1"/>
                  </a:solidFill>
                  <a:effectLst/>
                  <a:latin typeface="Arial" panose="020B0604020202020204" pitchFamily="34" charset="0"/>
                  <a:ea typeface="宋体" panose="02010600030101010101" pitchFamily="2" charset="-122"/>
                  <a:cs typeface="+mn-cs"/>
                </a:endParaRPr>
              </a:p>
              <a:p>
                <a:endParaRPr lang="zh-CN" altLang="en-US" dirty="0"/>
              </a:p>
            </p:txBody>
          </p:sp>
        </mc:Fallback>
      </mc:AlternateContent>
      <p:sp>
        <p:nvSpPr>
          <p:cNvPr id="4" name="灯片编号占位符 3"/>
          <p:cNvSpPr>
            <a:spLocks noGrp="1"/>
          </p:cNvSpPr>
          <p:nvPr>
            <p:ph type="sldNum" sz="quarter" idx="5"/>
          </p:nvPr>
        </p:nvSpPr>
        <p:spPr/>
        <p:txBody>
          <a:bodyPr/>
          <a:lstStyle/>
          <a:p>
            <a:fld id="{8AAA2DB7-8973-4964-8E83-0FC396AC9B6B}" type="slidenum">
              <a:rPr lang="en-US" altLang="zh-CN" smtClean="0"/>
              <a:t>83</a:t>
            </a:fld>
            <a:endParaRPr lang="en-US" altLang="zh-CN"/>
          </a:p>
        </p:txBody>
      </p:sp>
    </p:spTree>
    <p:extLst>
      <p:ext uri="{BB962C8B-B14F-4D97-AF65-F5344CB8AC3E}">
        <p14:creationId xmlns:p14="http://schemas.microsoft.com/office/powerpoint/2010/main" val="3295022468"/>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200" kern="1200" dirty="0">
                    <a:solidFill>
                      <a:schemeClr val="tx1"/>
                    </a:solidFill>
                    <a:effectLst/>
                    <a:latin typeface="Arial" panose="020B0604020202020204" pitchFamily="34" charset="0"/>
                    <a:ea typeface="宋体" panose="02010600030101010101" pitchFamily="2" charset="-122"/>
                    <a:cs typeface="+mn-cs"/>
                  </a:rPr>
                  <a:t>可得：</a:t>
                </a:r>
              </a:p>
              <a:p>
                <a:pPr/>
                <a14:m>
                  <m:oMathPara xmlns:m="http://schemas.openxmlformats.org/officeDocument/2006/math">
                    <m:oMathParaPr>
                      <m:jc m:val="centerGroup"/>
                    </m:oMathParaPr>
                    <m:oMath xmlns:m="http://schemas.openxmlformats.org/officeDocument/2006/math">
                      <m:sSub>
                        <m:sSubPr>
                          <m:ctrlPr>
                            <a:rPr lang="zh-CN" altLang="en-US" sz="1200" i="1" kern="1200" smtClean="0">
                              <a:solidFill>
                                <a:schemeClr val="tx1"/>
                              </a:solidFill>
                              <a:latin typeface="Cambria Math" panose="02040503050406030204" pitchFamily="18" charset="0"/>
                              <a:ea typeface="宋体" panose="02010600030101010101" pitchFamily="2" charset="-122"/>
                              <a:cs typeface="+mn-cs"/>
                            </a:rPr>
                          </m:ctrlPr>
                        </m:sSubPr>
                        <m:e>
                          <m:r>
                            <a:rPr lang="zh-CN" altLang="en-US" sz="1200" i="1" kern="1200">
                              <a:solidFill>
                                <a:schemeClr val="tx1"/>
                              </a:solidFill>
                              <a:latin typeface="Cambria Math" panose="02040503050406030204" pitchFamily="18" charset="0"/>
                              <a:ea typeface="宋体" panose="02010600030101010101" pitchFamily="2" charset="-122"/>
                              <a:cs typeface="+mn-cs"/>
                            </a:rPr>
                            <m:t>𝐸</m:t>
                          </m:r>
                        </m:e>
                        <m:sub>
                          <m:r>
                            <a:rPr lang="zh-CN" altLang="en-US" sz="1200" i="0" kern="1200">
                              <a:solidFill>
                                <a:schemeClr val="tx1"/>
                              </a:solidFill>
                              <a:latin typeface="Cambria Math" panose="02040503050406030204" pitchFamily="18" charset="0"/>
                              <a:ea typeface="宋体" panose="02010600030101010101" pitchFamily="2" charset="-122"/>
                              <a:cs typeface="+mn-cs"/>
                            </a:rPr>
                            <m:t>±</m:t>
                          </m:r>
                        </m:sub>
                      </m:sSub>
                      <m:r>
                        <a:rPr lang="zh-CN" altLang="en-US" sz="1200" i="0" kern="1200">
                          <a:solidFill>
                            <a:schemeClr val="tx1"/>
                          </a:solidFill>
                          <a:latin typeface="Cambria Math" panose="02040503050406030204" pitchFamily="18" charset="0"/>
                          <a:ea typeface="宋体" panose="02010600030101010101" pitchFamily="2" charset="-122"/>
                          <a:cs typeface="+mn-cs"/>
                        </a:rPr>
                        <m:t>=</m:t>
                      </m:r>
                      <m:f>
                        <m:fPr>
                          <m:ctrlPr>
                            <a:rPr lang="zh-CN" altLang="en-US" sz="1200" i="1" kern="1200">
                              <a:solidFill>
                                <a:schemeClr val="tx1"/>
                              </a:solidFill>
                              <a:latin typeface="Cambria Math" panose="02040503050406030204" pitchFamily="18" charset="0"/>
                              <a:ea typeface="宋体" panose="02010600030101010101" pitchFamily="2" charset="-122"/>
                              <a:cs typeface="+mn-cs"/>
                            </a:rPr>
                          </m:ctrlPr>
                        </m:fPr>
                        <m:num>
                          <m:r>
                            <a:rPr lang="zh-CN" altLang="en-US" sz="1200" i="0" kern="1200">
                              <a:solidFill>
                                <a:schemeClr val="tx1"/>
                              </a:solidFill>
                              <a:latin typeface="Cambria Math" panose="02040503050406030204" pitchFamily="18" charset="0"/>
                              <a:ea typeface="宋体" panose="02010600030101010101" pitchFamily="2" charset="-122"/>
                              <a:cs typeface="+mn-cs"/>
                            </a:rPr>
                            <m:t>1</m:t>
                          </m:r>
                        </m:num>
                        <m:den>
                          <m:r>
                            <a:rPr lang="zh-CN" altLang="en-US" sz="1200" i="0" kern="1200">
                              <a:solidFill>
                                <a:schemeClr val="tx1"/>
                              </a:solidFill>
                              <a:latin typeface="Cambria Math" panose="02040503050406030204" pitchFamily="18" charset="0"/>
                              <a:ea typeface="宋体" panose="02010600030101010101" pitchFamily="2" charset="-122"/>
                              <a:cs typeface="+mn-cs"/>
                            </a:rPr>
                            <m:t>2</m:t>
                          </m:r>
                        </m:den>
                      </m:f>
                      <m:d>
                        <m:dPr>
                          <m:begChr m:val="{"/>
                          <m:endChr m:val="}"/>
                          <m:ctrlPr>
                            <a:rPr lang="zh-CN" altLang="en-US" sz="1200" i="1" kern="1200">
                              <a:solidFill>
                                <a:schemeClr val="tx1"/>
                              </a:solidFill>
                              <a:latin typeface="Cambria Math" panose="02040503050406030204" pitchFamily="18" charset="0"/>
                              <a:ea typeface="宋体" panose="02010600030101010101" pitchFamily="2" charset="-122"/>
                              <a:cs typeface="+mn-cs"/>
                            </a:rPr>
                          </m:ctrlPr>
                        </m:dPr>
                        <m:e>
                          <m:d>
                            <m:dPr>
                              <m:ctrlPr>
                                <a:rPr lang="zh-CN" altLang="en-US" sz="1200" i="1" kern="1200">
                                  <a:solidFill>
                                    <a:schemeClr val="tx1"/>
                                  </a:solidFill>
                                  <a:latin typeface="Cambria Math" panose="02040503050406030204" pitchFamily="18" charset="0"/>
                                  <a:ea typeface="宋体" panose="02010600030101010101" pitchFamily="2" charset="-122"/>
                                  <a:cs typeface="+mn-cs"/>
                                </a:rPr>
                              </m:ctrlPr>
                            </m:dPr>
                            <m:e>
                              <m:sSubSup>
                                <m:sSubSupPr>
                                  <m:ctrlPr>
                                    <a:rPr lang="zh-CN" altLang="en-US" sz="1200" i="1" kern="1200">
                                      <a:solidFill>
                                        <a:schemeClr val="tx1"/>
                                      </a:solidFill>
                                      <a:latin typeface="Cambria Math" panose="02040503050406030204" pitchFamily="18" charset="0"/>
                                      <a:ea typeface="宋体" panose="02010600030101010101" pitchFamily="2" charset="-122"/>
                                      <a:cs typeface="+mn-cs"/>
                                    </a:rPr>
                                  </m:ctrlPr>
                                </m:sSubSupPr>
                                <m:e>
                                  <m:r>
                                    <a:rPr lang="zh-CN" altLang="en-US" sz="1200" i="1" kern="1200">
                                      <a:solidFill>
                                        <a:schemeClr val="tx1"/>
                                      </a:solidFill>
                                      <a:latin typeface="Cambria Math" panose="02040503050406030204" pitchFamily="18" charset="0"/>
                                      <a:ea typeface="宋体" panose="02010600030101010101" pitchFamily="2" charset="-122"/>
                                      <a:cs typeface="+mn-cs"/>
                                    </a:rPr>
                                    <m:t>𝐸</m:t>
                                  </m:r>
                                </m:e>
                                <m:sub>
                                  <m:r>
                                    <a:rPr lang="zh-CN" altLang="en-US" sz="1200" i="1" kern="1200">
                                      <a:solidFill>
                                        <a:schemeClr val="tx1"/>
                                      </a:solidFill>
                                      <a:latin typeface="Cambria Math" panose="02040503050406030204" pitchFamily="18" charset="0"/>
                                      <a:ea typeface="宋体" panose="02010600030101010101" pitchFamily="2" charset="-122"/>
                                      <a:cs typeface="+mn-cs"/>
                                    </a:rPr>
                                    <m:t>𝑘</m:t>
                                  </m:r>
                                </m:sub>
                                <m:sup>
                                  <m:r>
                                    <a:rPr lang="zh-CN" altLang="en-US" sz="1200" i="0" kern="1200">
                                      <a:solidFill>
                                        <a:schemeClr val="tx1"/>
                                      </a:solidFill>
                                      <a:latin typeface="Cambria Math" panose="02040503050406030204" pitchFamily="18" charset="0"/>
                                      <a:ea typeface="宋体" panose="02010600030101010101" pitchFamily="2" charset="-122"/>
                                      <a:cs typeface="+mn-cs"/>
                                    </a:rPr>
                                    <m:t>0</m:t>
                                  </m:r>
                                </m:sup>
                              </m:sSubSup>
                              <m:r>
                                <a:rPr lang="zh-CN" altLang="en-US" sz="1200" i="0" kern="1200">
                                  <a:solidFill>
                                    <a:schemeClr val="tx1"/>
                                  </a:solidFill>
                                  <a:latin typeface="Cambria Math" panose="02040503050406030204" pitchFamily="18" charset="0"/>
                                  <a:ea typeface="宋体" panose="02010600030101010101" pitchFamily="2" charset="-122"/>
                                  <a:cs typeface="+mn-cs"/>
                                </a:rPr>
                                <m:t>+</m:t>
                              </m:r>
                              <m:sSubSup>
                                <m:sSubSupPr>
                                  <m:ctrlPr>
                                    <a:rPr lang="zh-CN" altLang="en-US" sz="1200" i="1" kern="1200">
                                      <a:solidFill>
                                        <a:schemeClr val="tx1"/>
                                      </a:solidFill>
                                      <a:latin typeface="Cambria Math" panose="02040503050406030204" pitchFamily="18" charset="0"/>
                                      <a:ea typeface="宋体" panose="02010600030101010101" pitchFamily="2" charset="-122"/>
                                      <a:cs typeface="+mn-cs"/>
                                    </a:rPr>
                                  </m:ctrlPr>
                                </m:sSubSupPr>
                                <m:e>
                                  <m:r>
                                    <a:rPr lang="zh-CN" altLang="en-US" sz="1200" i="1" kern="1200">
                                      <a:solidFill>
                                        <a:schemeClr val="tx1"/>
                                      </a:solidFill>
                                      <a:latin typeface="Cambria Math" panose="02040503050406030204" pitchFamily="18" charset="0"/>
                                      <a:ea typeface="宋体" panose="02010600030101010101" pitchFamily="2" charset="-122"/>
                                      <a:cs typeface="+mn-cs"/>
                                    </a:rPr>
                                    <m:t>𝐸</m:t>
                                  </m:r>
                                </m:e>
                                <m:sub>
                                  <m:r>
                                    <a:rPr lang="zh-CN" altLang="en-US" sz="1200" i="1" kern="1200">
                                      <a:solidFill>
                                        <a:schemeClr val="tx1"/>
                                      </a:solidFill>
                                      <a:latin typeface="Cambria Math" panose="02040503050406030204" pitchFamily="18" charset="0"/>
                                      <a:ea typeface="宋体" panose="02010600030101010101" pitchFamily="2" charset="-122"/>
                                      <a:cs typeface="+mn-cs"/>
                                    </a:rPr>
                                    <m:t>𝑘</m:t>
                                  </m:r>
                                  <m:r>
                                    <a:rPr lang="zh-CN" altLang="en-US" sz="1200" i="0" kern="1200">
                                      <a:solidFill>
                                        <a:schemeClr val="tx1"/>
                                      </a:solidFill>
                                      <a:latin typeface="Cambria Math" panose="02040503050406030204" pitchFamily="18" charset="0"/>
                                      <a:ea typeface="宋体" panose="02010600030101010101" pitchFamily="2" charset="-122"/>
                                      <a:cs typeface="+mn-cs"/>
                                    </a:rPr>
                                    <m:t>′</m:t>
                                  </m:r>
                                </m:sub>
                                <m:sup>
                                  <m:r>
                                    <a:rPr lang="zh-CN" altLang="en-US" sz="1200" i="0" kern="1200">
                                      <a:solidFill>
                                        <a:schemeClr val="tx1"/>
                                      </a:solidFill>
                                      <a:latin typeface="Cambria Math" panose="02040503050406030204" pitchFamily="18" charset="0"/>
                                      <a:ea typeface="宋体" panose="02010600030101010101" pitchFamily="2" charset="-122"/>
                                      <a:cs typeface="+mn-cs"/>
                                    </a:rPr>
                                    <m:t>0</m:t>
                                  </m:r>
                                </m:sup>
                              </m:sSubSup>
                            </m:e>
                          </m:d>
                          <m:r>
                            <a:rPr lang="zh-CN" altLang="en-US" sz="1200" i="0" kern="1200">
                              <a:solidFill>
                                <a:schemeClr val="tx1"/>
                              </a:solidFill>
                              <a:latin typeface="Cambria Math" panose="02040503050406030204" pitchFamily="18" charset="0"/>
                              <a:ea typeface="宋体" panose="02010600030101010101" pitchFamily="2" charset="-122"/>
                              <a:cs typeface="+mn-cs"/>
                            </a:rPr>
                            <m:t>±</m:t>
                          </m:r>
                          <m:sSup>
                            <m:sSupPr>
                              <m:ctrlPr>
                                <a:rPr lang="zh-CN" altLang="en-US" sz="1200" i="1" kern="1200">
                                  <a:solidFill>
                                    <a:schemeClr val="tx1"/>
                                  </a:solidFill>
                                  <a:latin typeface="Cambria Math" panose="02040503050406030204" pitchFamily="18" charset="0"/>
                                  <a:ea typeface="宋体" panose="02010600030101010101" pitchFamily="2" charset="-122"/>
                                  <a:cs typeface="+mn-cs"/>
                                </a:rPr>
                              </m:ctrlPr>
                            </m:sSupPr>
                            <m:e>
                              <m:d>
                                <m:dPr>
                                  <m:begChr m:val="["/>
                                  <m:endChr m:val="]"/>
                                  <m:ctrlPr>
                                    <a:rPr lang="zh-CN" altLang="en-US" sz="1200" i="1" kern="1200">
                                      <a:solidFill>
                                        <a:schemeClr val="tx1"/>
                                      </a:solidFill>
                                      <a:latin typeface="Cambria Math" panose="02040503050406030204" pitchFamily="18" charset="0"/>
                                      <a:ea typeface="宋体" panose="02010600030101010101" pitchFamily="2" charset="-122"/>
                                      <a:cs typeface="+mn-cs"/>
                                    </a:rPr>
                                  </m:ctrlPr>
                                </m:dPr>
                                <m:e>
                                  <m:sSup>
                                    <m:sSupPr>
                                      <m:ctrlPr>
                                        <a:rPr lang="zh-CN" altLang="en-US" sz="1200" i="1" kern="1200">
                                          <a:solidFill>
                                            <a:schemeClr val="tx1"/>
                                          </a:solidFill>
                                          <a:latin typeface="Cambria Math" panose="02040503050406030204" pitchFamily="18" charset="0"/>
                                          <a:ea typeface="宋体" panose="02010600030101010101" pitchFamily="2" charset="-122"/>
                                          <a:cs typeface="+mn-cs"/>
                                        </a:rPr>
                                      </m:ctrlPr>
                                    </m:sSupPr>
                                    <m:e>
                                      <m:d>
                                        <m:dPr>
                                          <m:ctrlPr>
                                            <a:rPr lang="zh-CN" altLang="en-US" sz="1200" i="1" kern="1200">
                                              <a:solidFill>
                                                <a:schemeClr val="tx1"/>
                                              </a:solidFill>
                                              <a:latin typeface="Cambria Math" panose="02040503050406030204" pitchFamily="18" charset="0"/>
                                              <a:ea typeface="宋体" panose="02010600030101010101" pitchFamily="2" charset="-122"/>
                                              <a:cs typeface="+mn-cs"/>
                                            </a:rPr>
                                          </m:ctrlPr>
                                        </m:dPr>
                                        <m:e>
                                          <m:sSubSup>
                                            <m:sSubSupPr>
                                              <m:ctrlPr>
                                                <a:rPr lang="zh-CN" altLang="en-US" sz="1200" i="1" kern="1200">
                                                  <a:solidFill>
                                                    <a:schemeClr val="tx1"/>
                                                  </a:solidFill>
                                                  <a:latin typeface="Cambria Math" panose="02040503050406030204" pitchFamily="18" charset="0"/>
                                                  <a:ea typeface="宋体" panose="02010600030101010101" pitchFamily="2" charset="-122"/>
                                                  <a:cs typeface="+mn-cs"/>
                                                </a:rPr>
                                              </m:ctrlPr>
                                            </m:sSubSupPr>
                                            <m:e>
                                              <m:r>
                                                <a:rPr lang="zh-CN" altLang="en-US" sz="1200" i="1" kern="1200">
                                                  <a:solidFill>
                                                    <a:schemeClr val="tx1"/>
                                                  </a:solidFill>
                                                  <a:latin typeface="Cambria Math" panose="02040503050406030204" pitchFamily="18" charset="0"/>
                                                  <a:ea typeface="宋体" panose="02010600030101010101" pitchFamily="2" charset="-122"/>
                                                  <a:cs typeface="+mn-cs"/>
                                                </a:rPr>
                                                <m:t>𝐸</m:t>
                                              </m:r>
                                            </m:e>
                                            <m:sub>
                                              <m:r>
                                                <a:rPr lang="zh-CN" altLang="en-US" sz="1200" i="1" kern="1200">
                                                  <a:solidFill>
                                                    <a:schemeClr val="tx1"/>
                                                  </a:solidFill>
                                                  <a:latin typeface="Cambria Math" panose="02040503050406030204" pitchFamily="18" charset="0"/>
                                                  <a:ea typeface="宋体" panose="02010600030101010101" pitchFamily="2" charset="-122"/>
                                                  <a:cs typeface="+mn-cs"/>
                                                </a:rPr>
                                                <m:t>𝑘</m:t>
                                              </m:r>
                                            </m:sub>
                                            <m:sup>
                                              <m:r>
                                                <a:rPr lang="zh-CN" altLang="en-US" sz="1200" i="0" kern="1200">
                                                  <a:solidFill>
                                                    <a:schemeClr val="tx1"/>
                                                  </a:solidFill>
                                                  <a:latin typeface="Cambria Math" panose="02040503050406030204" pitchFamily="18" charset="0"/>
                                                  <a:ea typeface="宋体" panose="02010600030101010101" pitchFamily="2" charset="-122"/>
                                                  <a:cs typeface="+mn-cs"/>
                                                </a:rPr>
                                                <m:t>0</m:t>
                                              </m:r>
                                            </m:sup>
                                          </m:sSubSup>
                                          <m:r>
                                            <a:rPr lang="zh-CN" altLang="en-US" sz="1200" i="0" kern="1200">
                                              <a:solidFill>
                                                <a:schemeClr val="tx1"/>
                                              </a:solidFill>
                                              <a:latin typeface="Cambria Math" panose="02040503050406030204" pitchFamily="18" charset="0"/>
                                              <a:ea typeface="宋体" panose="02010600030101010101" pitchFamily="2" charset="-122"/>
                                              <a:cs typeface="+mn-cs"/>
                                            </a:rPr>
                                            <m:t>−</m:t>
                                          </m:r>
                                          <m:sSubSup>
                                            <m:sSubSupPr>
                                              <m:ctrlPr>
                                                <a:rPr lang="zh-CN" altLang="en-US" sz="1200" i="1" kern="1200">
                                                  <a:solidFill>
                                                    <a:schemeClr val="tx1"/>
                                                  </a:solidFill>
                                                  <a:latin typeface="Cambria Math" panose="02040503050406030204" pitchFamily="18" charset="0"/>
                                                  <a:ea typeface="宋体" panose="02010600030101010101" pitchFamily="2" charset="-122"/>
                                                  <a:cs typeface="+mn-cs"/>
                                                </a:rPr>
                                              </m:ctrlPr>
                                            </m:sSubSupPr>
                                            <m:e>
                                              <m:r>
                                                <a:rPr lang="zh-CN" altLang="en-US" sz="1200" i="1" kern="1200">
                                                  <a:solidFill>
                                                    <a:schemeClr val="tx1"/>
                                                  </a:solidFill>
                                                  <a:latin typeface="Cambria Math" panose="02040503050406030204" pitchFamily="18" charset="0"/>
                                                  <a:ea typeface="宋体" panose="02010600030101010101" pitchFamily="2" charset="-122"/>
                                                  <a:cs typeface="+mn-cs"/>
                                                </a:rPr>
                                                <m:t>𝐸</m:t>
                                              </m:r>
                                            </m:e>
                                            <m:sub>
                                              <m:r>
                                                <a:rPr lang="zh-CN" altLang="en-US" sz="1200" i="1" kern="1200">
                                                  <a:solidFill>
                                                    <a:schemeClr val="tx1"/>
                                                  </a:solidFill>
                                                  <a:latin typeface="Cambria Math" panose="02040503050406030204" pitchFamily="18" charset="0"/>
                                                  <a:ea typeface="宋体" panose="02010600030101010101" pitchFamily="2" charset="-122"/>
                                                  <a:cs typeface="+mn-cs"/>
                                                </a:rPr>
                                                <m:t>𝑘</m:t>
                                              </m:r>
                                              <m:r>
                                                <a:rPr lang="zh-CN" altLang="en-US" sz="1200" i="0" kern="1200">
                                                  <a:solidFill>
                                                    <a:schemeClr val="tx1"/>
                                                  </a:solidFill>
                                                  <a:latin typeface="Cambria Math" panose="02040503050406030204" pitchFamily="18" charset="0"/>
                                                  <a:ea typeface="宋体" panose="02010600030101010101" pitchFamily="2" charset="-122"/>
                                                  <a:cs typeface="+mn-cs"/>
                                                </a:rPr>
                                                <m:t>′</m:t>
                                              </m:r>
                                            </m:sub>
                                            <m:sup>
                                              <m:r>
                                                <a:rPr lang="zh-CN" altLang="en-US" sz="1200" i="0" kern="1200">
                                                  <a:solidFill>
                                                    <a:schemeClr val="tx1"/>
                                                  </a:solidFill>
                                                  <a:latin typeface="Cambria Math" panose="02040503050406030204" pitchFamily="18" charset="0"/>
                                                  <a:ea typeface="宋体" panose="02010600030101010101" pitchFamily="2" charset="-122"/>
                                                  <a:cs typeface="+mn-cs"/>
                                                </a:rPr>
                                                <m:t>0</m:t>
                                              </m:r>
                                            </m:sup>
                                          </m:sSubSup>
                                        </m:e>
                                      </m:d>
                                    </m:e>
                                    <m:sup>
                                      <m:r>
                                        <a:rPr lang="zh-CN" altLang="en-US" sz="1200" i="0" kern="1200">
                                          <a:solidFill>
                                            <a:schemeClr val="tx1"/>
                                          </a:solidFill>
                                          <a:latin typeface="Cambria Math" panose="02040503050406030204" pitchFamily="18" charset="0"/>
                                          <a:ea typeface="宋体" panose="02010600030101010101" pitchFamily="2" charset="-122"/>
                                          <a:cs typeface="+mn-cs"/>
                                        </a:rPr>
                                        <m:t>2</m:t>
                                      </m:r>
                                    </m:sup>
                                  </m:sSup>
                                  <m:r>
                                    <a:rPr lang="zh-CN" altLang="en-US" sz="1200" i="0" kern="1200">
                                      <a:solidFill>
                                        <a:schemeClr val="tx1"/>
                                      </a:solidFill>
                                      <a:latin typeface="Cambria Math" panose="02040503050406030204" pitchFamily="18" charset="0"/>
                                      <a:ea typeface="宋体" panose="02010600030101010101" pitchFamily="2" charset="-122"/>
                                      <a:cs typeface="+mn-cs"/>
                                    </a:rPr>
                                    <m:t>+4</m:t>
                                  </m:r>
                                  <m:sSup>
                                    <m:sSupPr>
                                      <m:ctrlPr>
                                        <a:rPr lang="zh-CN" altLang="en-US" sz="1200" i="1" kern="1200">
                                          <a:solidFill>
                                            <a:schemeClr val="tx1"/>
                                          </a:solidFill>
                                          <a:latin typeface="Cambria Math" panose="02040503050406030204" pitchFamily="18" charset="0"/>
                                          <a:ea typeface="宋体" panose="02010600030101010101" pitchFamily="2" charset="-122"/>
                                          <a:cs typeface="+mn-cs"/>
                                        </a:rPr>
                                      </m:ctrlPr>
                                    </m:sSupPr>
                                    <m:e>
                                      <m:r>
                                        <a:rPr lang="zh-CN" altLang="en-US" sz="1200" i="0" kern="1200">
                                          <a:solidFill>
                                            <a:schemeClr val="tx1"/>
                                          </a:solidFill>
                                          <a:latin typeface="Cambria Math" panose="02040503050406030204" pitchFamily="18" charset="0"/>
                                          <a:ea typeface="宋体" panose="02010600030101010101" pitchFamily="2" charset="-122"/>
                                          <a:cs typeface="+mn-cs"/>
                                        </a:rPr>
                                        <m:t>|</m:t>
                                      </m:r>
                                      <m:sSub>
                                        <m:sSubPr>
                                          <m:ctrlPr>
                                            <a:rPr lang="zh-CN" altLang="en-US" sz="1200" i="1" kern="1200">
                                              <a:solidFill>
                                                <a:schemeClr val="tx1"/>
                                              </a:solidFill>
                                              <a:latin typeface="Cambria Math" panose="02040503050406030204" pitchFamily="18" charset="0"/>
                                              <a:ea typeface="宋体" panose="02010600030101010101" pitchFamily="2" charset="-122"/>
                                              <a:cs typeface="+mn-cs"/>
                                            </a:rPr>
                                          </m:ctrlPr>
                                        </m:sSubPr>
                                        <m:e>
                                          <m:r>
                                            <a:rPr lang="zh-CN" altLang="en-US" sz="1200" i="1" kern="1200">
                                              <a:solidFill>
                                                <a:schemeClr val="tx1"/>
                                              </a:solidFill>
                                              <a:latin typeface="Cambria Math" panose="02040503050406030204" pitchFamily="18" charset="0"/>
                                              <a:ea typeface="宋体" panose="02010600030101010101" pitchFamily="2" charset="-122"/>
                                              <a:cs typeface="+mn-cs"/>
                                            </a:rPr>
                                            <m:t>𝑉</m:t>
                                          </m:r>
                                        </m:e>
                                        <m:sub>
                                          <m:r>
                                            <a:rPr lang="zh-CN" altLang="en-US" sz="1200" i="1" kern="1200">
                                              <a:solidFill>
                                                <a:schemeClr val="tx1"/>
                                              </a:solidFill>
                                              <a:latin typeface="Cambria Math" panose="02040503050406030204" pitchFamily="18" charset="0"/>
                                              <a:ea typeface="宋体" panose="02010600030101010101" pitchFamily="2" charset="-122"/>
                                              <a:cs typeface="+mn-cs"/>
                                            </a:rPr>
                                            <m:t>𝑛</m:t>
                                          </m:r>
                                        </m:sub>
                                      </m:sSub>
                                      <m:r>
                                        <a:rPr lang="zh-CN" altLang="en-US" sz="1200" i="0" kern="1200">
                                          <a:solidFill>
                                            <a:schemeClr val="tx1"/>
                                          </a:solidFill>
                                          <a:latin typeface="Cambria Math" panose="02040503050406030204" pitchFamily="18" charset="0"/>
                                          <a:ea typeface="宋体" panose="02010600030101010101" pitchFamily="2" charset="-122"/>
                                          <a:cs typeface="+mn-cs"/>
                                        </a:rPr>
                                        <m:t>|</m:t>
                                      </m:r>
                                    </m:e>
                                    <m:sup>
                                      <m:r>
                                        <a:rPr lang="zh-CN" altLang="en-US" sz="1200" i="0" kern="1200">
                                          <a:solidFill>
                                            <a:schemeClr val="tx1"/>
                                          </a:solidFill>
                                          <a:latin typeface="Cambria Math" panose="02040503050406030204" pitchFamily="18" charset="0"/>
                                          <a:ea typeface="宋体" panose="02010600030101010101" pitchFamily="2" charset="-122"/>
                                          <a:cs typeface="+mn-cs"/>
                                        </a:rPr>
                                        <m:t>2</m:t>
                                      </m:r>
                                    </m:sup>
                                  </m:sSup>
                                </m:e>
                              </m:d>
                            </m:e>
                            <m:sup>
                              <m:f>
                                <m:fPr>
                                  <m:type m:val="lin"/>
                                  <m:ctrlPr>
                                    <a:rPr lang="zh-CN" altLang="en-US" sz="1200" i="1" kern="1200">
                                      <a:solidFill>
                                        <a:schemeClr val="tx1"/>
                                      </a:solidFill>
                                      <a:latin typeface="Cambria Math" panose="02040503050406030204" pitchFamily="18" charset="0"/>
                                      <a:ea typeface="宋体" panose="02010600030101010101" pitchFamily="2" charset="-122"/>
                                      <a:cs typeface="+mn-cs"/>
                                    </a:rPr>
                                  </m:ctrlPr>
                                </m:fPr>
                                <m:num>
                                  <m:r>
                                    <a:rPr lang="zh-CN" altLang="en-US" sz="1200" i="0" kern="1200">
                                      <a:solidFill>
                                        <a:schemeClr val="tx1"/>
                                      </a:solidFill>
                                      <a:latin typeface="Cambria Math" panose="02040503050406030204" pitchFamily="18" charset="0"/>
                                      <a:ea typeface="宋体" panose="02010600030101010101" pitchFamily="2" charset="-122"/>
                                      <a:cs typeface="+mn-cs"/>
                                    </a:rPr>
                                    <m:t>1</m:t>
                                  </m:r>
                                </m:num>
                                <m:den>
                                  <m:r>
                                    <a:rPr lang="zh-CN" altLang="en-US" sz="1200" i="0" kern="1200">
                                      <a:solidFill>
                                        <a:schemeClr val="tx1"/>
                                      </a:solidFill>
                                      <a:latin typeface="Cambria Math" panose="02040503050406030204" pitchFamily="18" charset="0"/>
                                      <a:ea typeface="宋体" panose="02010600030101010101" pitchFamily="2" charset="-122"/>
                                      <a:cs typeface="+mn-cs"/>
                                    </a:rPr>
                                    <m:t>2</m:t>
                                  </m:r>
                                </m:den>
                              </m:f>
                            </m:sup>
                          </m:sSup>
                        </m:e>
                      </m:d>
                    </m:oMath>
                  </m:oMathPara>
                </a14:m>
                <a:endParaRPr lang="en-US" altLang="zh-CN"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200" kern="1200" dirty="0">
                    <a:solidFill>
                      <a:schemeClr val="tx1"/>
                    </a:solidFill>
                    <a:effectLst/>
                    <a:latin typeface="Arial" panose="020B0604020202020204" pitchFamily="34" charset="0"/>
                    <a:ea typeface="宋体" panose="02010600030101010101" pitchFamily="2" charset="-122"/>
                    <a:cs typeface="+mn-cs"/>
                  </a:rPr>
                  <a:t>分析上式，当</a:t>
                </a:r>
                <a14:m>
                  <m:oMath xmlns:m="http://schemas.openxmlformats.org/officeDocument/2006/math">
                    <m:sSubSup>
                      <m:sSubSupPr>
                        <m:ctrlPr>
                          <a:rPr lang="zh-CN" altLang="en-US" sz="1200" i="1" kern="1200" smtClean="0">
                            <a:solidFill>
                              <a:schemeClr val="tx1"/>
                            </a:solidFill>
                            <a:latin typeface="Cambria Math" panose="02040503050406030204" pitchFamily="18" charset="0"/>
                            <a:ea typeface="宋体" panose="02010600030101010101" pitchFamily="2" charset="-122"/>
                            <a:cs typeface="+mn-cs"/>
                          </a:rPr>
                        </m:ctrlPr>
                      </m:sSubSupPr>
                      <m:e>
                        <m:r>
                          <a:rPr lang="zh-CN" altLang="en-US" sz="1200" i="1" kern="1200">
                            <a:solidFill>
                              <a:schemeClr val="tx1"/>
                            </a:solidFill>
                            <a:latin typeface="Cambria Math" panose="02040503050406030204" pitchFamily="18" charset="0"/>
                            <a:ea typeface="宋体" panose="02010600030101010101" pitchFamily="2" charset="-122"/>
                            <a:cs typeface="+mn-cs"/>
                          </a:rPr>
                          <m:t>𝐸</m:t>
                        </m:r>
                      </m:e>
                      <m:sub>
                        <m:r>
                          <a:rPr lang="zh-CN" altLang="en-US" sz="1200" i="1" kern="1200">
                            <a:solidFill>
                              <a:schemeClr val="tx1"/>
                            </a:solidFill>
                            <a:latin typeface="Cambria Math" panose="02040503050406030204" pitchFamily="18" charset="0"/>
                            <a:ea typeface="宋体" panose="02010600030101010101" pitchFamily="2" charset="-122"/>
                            <a:cs typeface="+mn-cs"/>
                          </a:rPr>
                          <m:t>𝑘</m:t>
                        </m:r>
                      </m:sub>
                      <m:sup>
                        <m:r>
                          <a:rPr lang="zh-CN" altLang="en-US" sz="1200" i="0" kern="1200">
                            <a:solidFill>
                              <a:schemeClr val="tx1"/>
                            </a:solidFill>
                            <a:latin typeface="Cambria Math" panose="02040503050406030204" pitchFamily="18" charset="0"/>
                            <a:ea typeface="宋体" panose="02010600030101010101" pitchFamily="2" charset="-122"/>
                            <a:cs typeface="+mn-cs"/>
                          </a:rPr>
                          <m:t>0</m:t>
                        </m:r>
                      </m:sup>
                    </m:sSubSup>
                    <m:r>
                      <a:rPr lang="zh-CN" altLang="en-US" sz="1200" i="0" kern="1200">
                        <a:solidFill>
                          <a:schemeClr val="tx1"/>
                        </a:solidFill>
                        <a:latin typeface="Cambria Math" panose="02040503050406030204" pitchFamily="18" charset="0"/>
                        <a:ea typeface="宋体" panose="02010600030101010101" pitchFamily="2" charset="-122"/>
                        <a:cs typeface="+mn-cs"/>
                      </a:rPr>
                      <m:t>=</m:t>
                    </m:r>
                    <m:sSubSup>
                      <m:sSubSupPr>
                        <m:ctrlPr>
                          <a:rPr lang="zh-CN" altLang="en-US" sz="1200" i="1" kern="1200">
                            <a:solidFill>
                              <a:schemeClr val="tx1"/>
                            </a:solidFill>
                            <a:latin typeface="Cambria Math" panose="02040503050406030204" pitchFamily="18" charset="0"/>
                            <a:ea typeface="宋体" panose="02010600030101010101" pitchFamily="2" charset="-122"/>
                            <a:cs typeface="+mn-cs"/>
                          </a:rPr>
                        </m:ctrlPr>
                      </m:sSubSupPr>
                      <m:e>
                        <m:r>
                          <a:rPr lang="zh-CN" altLang="en-US" sz="1200" i="1" kern="1200">
                            <a:solidFill>
                              <a:schemeClr val="tx1"/>
                            </a:solidFill>
                            <a:latin typeface="Cambria Math" panose="02040503050406030204" pitchFamily="18" charset="0"/>
                            <a:ea typeface="宋体" panose="02010600030101010101" pitchFamily="2" charset="-122"/>
                            <a:cs typeface="+mn-cs"/>
                          </a:rPr>
                          <m:t>𝐸</m:t>
                        </m:r>
                      </m:e>
                      <m:sub>
                        <m:r>
                          <a:rPr lang="zh-CN" altLang="en-US" sz="1200" i="1" kern="1200">
                            <a:solidFill>
                              <a:schemeClr val="tx1"/>
                            </a:solidFill>
                            <a:latin typeface="Cambria Math" panose="02040503050406030204" pitchFamily="18" charset="0"/>
                            <a:ea typeface="宋体" panose="02010600030101010101" pitchFamily="2" charset="-122"/>
                            <a:cs typeface="+mn-cs"/>
                          </a:rPr>
                          <m:t>𝑘</m:t>
                        </m:r>
                        <m:r>
                          <a:rPr lang="zh-CN" altLang="en-US" sz="1200" i="0" kern="1200">
                            <a:solidFill>
                              <a:schemeClr val="tx1"/>
                            </a:solidFill>
                            <a:latin typeface="Cambria Math" panose="02040503050406030204" pitchFamily="18" charset="0"/>
                            <a:ea typeface="宋体" panose="02010600030101010101" pitchFamily="2" charset="-122"/>
                            <a:cs typeface="+mn-cs"/>
                          </a:rPr>
                          <m:t>′</m:t>
                        </m:r>
                      </m:sub>
                      <m:sup>
                        <m:r>
                          <a:rPr lang="zh-CN" altLang="en-US" sz="1200" i="0" kern="1200">
                            <a:solidFill>
                              <a:schemeClr val="tx1"/>
                            </a:solidFill>
                            <a:latin typeface="Cambria Math" panose="02040503050406030204" pitchFamily="18" charset="0"/>
                            <a:ea typeface="宋体" panose="02010600030101010101" pitchFamily="2" charset="-122"/>
                            <a:cs typeface="+mn-cs"/>
                          </a:rPr>
                          <m:t>0</m:t>
                        </m:r>
                      </m:sup>
                    </m:sSubSup>
                    <m:r>
                      <m:rPr>
                        <m:nor/>
                      </m:rPr>
                      <a:rPr lang="zh-CN" altLang="en-US" sz="1200" i="1" kern="1200">
                        <a:solidFill>
                          <a:schemeClr val="tx1"/>
                        </a:solidFill>
                        <a:latin typeface="Arial" panose="020B0604020202020204" pitchFamily="34" charset="0"/>
                        <a:ea typeface="宋体" panose="02010600030101010101" pitchFamily="2" charset="-122"/>
                        <a:cs typeface="+mn-cs"/>
                      </a:rPr>
                      <m:t> </m:t>
                    </m:r>
                    <m:r>
                      <a:rPr lang="zh-CN" altLang="en-US" sz="1200" i="0" kern="1200">
                        <a:solidFill>
                          <a:schemeClr val="tx1"/>
                        </a:solidFill>
                        <a:latin typeface="Cambria Math" panose="02040503050406030204" pitchFamily="18" charset="0"/>
                        <a:ea typeface="宋体" panose="02010600030101010101" pitchFamily="2" charset="-122"/>
                        <a:cs typeface="+mn-cs"/>
                      </a:rPr>
                      <m:t>=</m:t>
                    </m:r>
                    <m:sSubSup>
                      <m:sSubSupPr>
                        <m:ctrlPr>
                          <a:rPr lang="zh-CN" altLang="en-US" sz="1200" i="1" kern="1200">
                            <a:solidFill>
                              <a:schemeClr val="tx1"/>
                            </a:solidFill>
                            <a:latin typeface="Cambria Math" panose="02040503050406030204" pitchFamily="18" charset="0"/>
                            <a:ea typeface="宋体" panose="02010600030101010101" pitchFamily="2" charset="-122"/>
                            <a:cs typeface="+mn-cs"/>
                          </a:rPr>
                        </m:ctrlPr>
                      </m:sSubSupPr>
                      <m:e>
                        <m:r>
                          <a:rPr lang="zh-CN" altLang="en-US" sz="1200" i="1" kern="1200">
                            <a:solidFill>
                              <a:schemeClr val="tx1"/>
                            </a:solidFill>
                            <a:latin typeface="Cambria Math" panose="02040503050406030204" pitchFamily="18" charset="0"/>
                            <a:ea typeface="宋体" panose="02010600030101010101" pitchFamily="2" charset="-122"/>
                            <a:cs typeface="+mn-cs"/>
                          </a:rPr>
                          <m:t>𝐸</m:t>
                        </m:r>
                      </m:e>
                      <m:sub/>
                      <m:sup>
                        <m:r>
                          <a:rPr lang="zh-CN" altLang="en-US" sz="1200" i="0" kern="1200">
                            <a:solidFill>
                              <a:schemeClr val="tx1"/>
                            </a:solidFill>
                            <a:latin typeface="Cambria Math" panose="02040503050406030204" pitchFamily="18" charset="0"/>
                            <a:ea typeface="宋体" panose="02010600030101010101" pitchFamily="2" charset="-122"/>
                            <a:cs typeface="+mn-cs"/>
                          </a:rPr>
                          <m:t>0</m:t>
                        </m:r>
                      </m:sup>
                    </m:sSubSup>
                    <m:r>
                      <m:rPr>
                        <m:nor/>
                      </m:rPr>
                      <a:rPr lang="zh-CN" altLang="en-US" sz="1200" i="1" kern="1200">
                        <a:solidFill>
                          <a:schemeClr val="tx1"/>
                        </a:solidFill>
                        <a:latin typeface="Arial" panose="020B0604020202020204" pitchFamily="34" charset="0"/>
                        <a:ea typeface="宋体" panose="02010600030101010101" pitchFamily="2" charset="-122"/>
                        <a:cs typeface="+mn-cs"/>
                      </a:rPr>
                      <m:t> </m:t>
                    </m:r>
                  </m:oMath>
                </a14:m>
                <a:r>
                  <a:rPr lang="en-US" altLang="zh-CN" sz="1200" kern="1200" dirty="0">
                    <a:solidFill>
                      <a:schemeClr val="tx1"/>
                    </a:solidFill>
                    <a:effectLst/>
                    <a:latin typeface="Arial" panose="020B0604020202020204" pitchFamily="34" charset="0"/>
                    <a:ea typeface="宋体" panose="02010600030101010101" pitchFamily="2" charset="-122"/>
                    <a:cs typeface="+mn-cs"/>
                  </a:rPr>
                  <a:t> </a:t>
                </a:r>
                <a:r>
                  <a:rPr lang="zh-CN" altLang="zh-CN" sz="1200" kern="1200" dirty="0">
                    <a:solidFill>
                      <a:schemeClr val="tx1"/>
                    </a:solidFill>
                    <a:effectLst/>
                    <a:latin typeface="Arial" panose="020B0604020202020204" pitchFamily="34" charset="0"/>
                    <a:ea typeface="宋体" panose="02010600030101010101" pitchFamily="2" charset="-122"/>
                    <a:cs typeface="+mn-cs"/>
                  </a:rPr>
                  <a:t>，即</a:t>
                </a:r>
                <a14:m>
                  <m:oMath xmlns:m="http://schemas.openxmlformats.org/officeDocument/2006/math">
                    <m:r>
                      <a:rPr lang="zh-CN" altLang="en-US" sz="1200" i="1" kern="1200" smtClean="0">
                        <a:solidFill>
                          <a:schemeClr val="tx1"/>
                        </a:solidFill>
                        <a:latin typeface="Cambria Math" panose="02040503050406030204" pitchFamily="18" charset="0"/>
                        <a:ea typeface="宋体" panose="02010600030101010101" pitchFamily="2" charset="-122"/>
                        <a:cs typeface="+mn-cs"/>
                      </a:rPr>
                      <m:t>𝑘</m:t>
                    </m:r>
                    <m:r>
                      <a:rPr lang="zh-CN" altLang="en-US" sz="1200" i="0" kern="1200">
                        <a:solidFill>
                          <a:schemeClr val="tx1"/>
                        </a:solidFill>
                        <a:latin typeface="Cambria Math" panose="02040503050406030204" pitchFamily="18" charset="0"/>
                        <a:ea typeface="宋体" panose="02010600030101010101" pitchFamily="2" charset="-122"/>
                        <a:cs typeface="+mn-cs"/>
                      </a:rPr>
                      <m:t>=−</m:t>
                    </m:r>
                    <m:f>
                      <m:fPr>
                        <m:ctrlPr>
                          <a:rPr lang="zh-CN" altLang="en-US" sz="1200" i="1" kern="1200">
                            <a:solidFill>
                              <a:schemeClr val="tx1"/>
                            </a:solidFill>
                            <a:latin typeface="Cambria Math" panose="02040503050406030204" pitchFamily="18" charset="0"/>
                            <a:ea typeface="宋体" panose="02010600030101010101" pitchFamily="2" charset="-122"/>
                            <a:cs typeface="+mn-cs"/>
                          </a:rPr>
                        </m:ctrlPr>
                      </m:fPr>
                      <m:num>
                        <m:r>
                          <a:rPr lang="zh-CN" altLang="en-US" sz="1200" i="1" kern="1200">
                            <a:solidFill>
                              <a:schemeClr val="tx1"/>
                            </a:solidFill>
                            <a:latin typeface="Cambria Math" panose="02040503050406030204" pitchFamily="18" charset="0"/>
                            <a:ea typeface="宋体" panose="02010600030101010101" pitchFamily="2" charset="-122"/>
                            <a:cs typeface="+mn-cs"/>
                          </a:rPr>
                          <m:t>𝑛</m:t>
                        </m:r>
                        <m:r>
                          <a:rPr lang="zh-CN" altLang="en-US" sz="1200" i="1" kern="1200">
                            <a:solidFill>
                              <a:schemeClr val="tx1"/>
                            </a:solidFill>
                            <a:latin typeface="Cambria Math" panose="02040503050406030204" pitchFamily="18" charset="0"/>
                            <a:ea typeface="宋体" panose="02010600030101010101" pitchFamily="2" charset="-122"/>
                            <a:cs typeface="+mn-cs"/>
                          </a:rPr>
                          <m:t>𝜋</m:t>
                        </m:r>
                      </m:num>
                      <m:den>
                        <m:r>
                          <a:rPr lang="zh-CN" altLang="en-US" sz="1200" i="1" kern="1200">
                            <a:solidFill>
                              <a:schemeClr val="tx1"/>
                            </a:solidFill>
                            <a:latin typeface="Cambria Math" panose="02040503050406030204" pitchFamily="18" charset="0"/>
                            <a:ea typeface="宋体" panose="02010600030101010101" pitchFamily="2" charset="-122"/>
                            <a:cs typeface="+mn-cs"/>
                          </a:rPr>
                          <m:t>𝑎</m:t>
                        </m:r>
                      </m:den>
                    </m:f>
                    <m:r>
                      <a:rPr lang="zh-CN" altLang="en-US" sz="1200" i="0" kern="1200">
                        <a:solidFill>
                          <a:schemeClr val="tx1"/>
                        </a:solidFill>
                        <a:latin typeface="Cambria Math" panose="02040503050406030204" pitchFamily="18" charset="0"/>
                        <a:ea typeface="宋体" panose="02010600030101010101" pitchFamily="2" charset="-122"/>
                        <a:cs typeface="+mn-cs"/>
                      </a:rPr>
                      <m:t>，</m:t>
                    </m:r>
                    <m:r>
                      <m:rPr>
                        <m:nor/>
                      </m:rPr>
                      <a:rPr lang="zh-CN" altLang="en-US" sz="1200" i="1" kern="1200">
                        <a:solidFill>
                          <a:schemeClr val="tx1"/>
                        </a:solidFill>
                        <a:latin typeface="Arial" panose="020B0604020202020204" pitchFamily="34" charset="0"/>
                        <a:ea typeface="宋体" panose="02010600030101010101" pitchFamily="2" charset="-122"/>
                        <a:cs typeface="+mn-cs"/>
                      </a:rPr>
                      <m:t> </m:t>
                    </m:r>
                    <m:r>
                      <a:rPr lang="zh-CN" altLang="en-US" sz="1200" i="1" kern="1200">
                        <a:solidFill>
                          <a:schemeClr val="tx1"/>
                        </a:solidFill>
                        <a:latin typeface="Cambria Math" panose="02040503050406030204" pitchFamily="18" charset="0"/>
                        <a:ea typeface="宋体" panose="02010600030101010101" pitchFamily="2" charset="-122"/>
                        <a:cs typeface="+mn-cs"/>
                      </a:rPr>
                      <m:t>𝑘</m:t>
                    </m:r>
                    <m:r>
                      <a:rPr lang="zh-CN" altLang="en-US" sz="1200" i="0" kern="1200">
                        <a:solidFill>
                          <a:schemeClr val="tx1"/>
                        </a:solidFill>
                        <a:latin typeface="Cambria Math" panose="02040503050406030204" pitchFamily="18" charset="0"/>
                        <a:ea typeface="宋体" panose="02010600030101010101" pitchFamily="2" charset="-122"/>
                        <a:cs typeface="+mn-cs"/>
                      </a:rPr>
                      <m:t>’=</m:t>
                    </m:r>
                    <m:f>
                      <m:fPr>
                        <m:ctrlPr>
                          <a:rPr lang="zh-CN" altLang="en-US" sz="1200" i="1" kern="1200">
                            <a:solidFill>
                              <a:schemeClr val="tx1"/>
                            </a:solidFill>
                            <a:latin typeface="Cambria Math" panose="02040503050406030204" pitchFamily="18" charset="0"/>
                            <a:ea typeface="宋体" panose="02010600030101010101" pitchFamily="2" charset="-122"/>
                            <a:cs typeface="+mn-cs"/>
                          </a:rPr>
                        </m:ctrlPr>
                      </m:fPr>
                      <m:num>
                        <m:r>
                          <a:rPr lang="zh-CN" altLang="en-US" sz="1200" i="1" kern="1200">
                            <a:solidFill>
                              <a:schemeClr val="tx1"/>
                            </a:solidFill>
                            <a:latin typeface="Cambria Math" panose="02040503050406030204" pitchFamily="18" charset="0"/>
                            <a:ea typeface="宋体" panose="02010600030101010101" pitchFamily="2" charset="-122"/>
                            <a:cs typeface="+mn-cs"/>
                          </a:rPr>
                          <m:t>𝑛</m:t>
                        </m:r>
                        <m:r>
                          <a:rPr lang="zh-CN" altLang="en-US" sz="1200" i="1" kern="1200">
                            <a:solidFill>
                              <a:schemeClr val="tx1"/>
                            </a:solidFill>
                            <a:latin typeface="Cambria Math" panose="02040503050406030204" pitchFamily="18" charset="0"/>
                            <a:ea typeface="宋体" panose="02010600030101010101" pitchFamily="2" charset="-122"/>
                            <a:cs typeface="+mn-cs"/>
                          </a:rPr>
                          <m:t>𝜋</m:t>
                        </m:r>
                      </m:num>
                      <m:den>
                        <m:r>
                          <a:rPr lang="zh-CN" altLang="en-US" sz="1200" i="1" kern="1200">
                            <a:solidFill>
                              <a:schemeClr val="tx1"/>
                            </a:solidFill>
                            <a:latin typeface="Cambria Math" panose="02040503050406030204" pitchFamily="18" charset="0"/>
                            <a:ea typeface="宋体" panose="02010600030101010101" pitchFamily="2" charset="-122"/>
                            <a:cs typeface="+mn-cs"/>
                          </a:rPr>
                          <m:t>𝑎</m:t>
                        </m:r>
                      </m:den>
                    </m:f>
                  </m:oMath>
                </a14:m>
                <a:r>
                  <a:rPr lang="zh-CN" altLang="zh-CN" sz="1200" kern="1200" dirty="0">
                    <a:solidFill>
                      <a:schemeClr val="tx1"/>
                    </a:solidFill>
                    <a:effectLst/>
                    <a:latin typeface="Arial" panose="020B0604020202020204" pitchFamily="34" charset="0"/>
                    <a:ea typeface="宋体" panose="02010600030101010101" pitchFamily="2" charset="-122"/>
                    <a:cs typeface="+mn-cs"/>
                  </a:rPr>
                  <a:t>时，有：</a:t>
                </a:r>
                <a:endParaRPr lang="en-US" altLang="zh-CN" sz="1200" kern="1200" dirty="0">
                  <a:solidFill>
                    <a:schemeClr val="tx1"/>
                  </a:solidFill>
                  <a:effectLst/>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lang="zh-CN" altLang="en-US" sz="1200" i="1" kern="1200" smtClean="0">
                              <a:solidFill>
                                <a:schemeClr val="tx1"/>
                              </a:solidFill>
                              <a:latin typeface="Cambria Math" panose="02040503050406030204" pitchFamily="18" charset="0"/>
                              <a:ea typeface="宋体" panose="02010600030101010101" pitchFamily="2" charset="-122"/>
                              <a:cs typeface="+mn-cs"/>
                            </a:rPr>
                          </m:ctrlPr>
                        </m:sSubSupPr>
                        <m:e>
                          <m:r>
                            <a:rPr lang="zh-CN" altLang="en-US" sz="1200" i="1" kern="1200">
                              <a:solidFill>
                                <a:schemeClr val="tx1"/>
                              </a:solidFill>
                              <a:latin typeface="Cambria Math" panose="02040503050406030204" pitchFamily="18" charset="0"/>
                              <a:ea typeface="宋体" panose="02010600030101010101" pitchFamily="2" charset="-122"/>
                              <a:cs typeface="+mn-cs"/>
                            </a:rPr>
                            <m:t>𝐸</m:t>
                          </m:r>
                        </m:e>
                        <m:sub>
                          <m:r>
                            <a:rPr lang="zh-CN" altLang="en-US" sz="1200" i="0" kern="1200">
                              <a:solidFill>
                                <a:schemeClr val="tx1"/>
                              </a:solidFill>
                              <a:latin typeface="Cambria Math" panose="02040503050406030204" pitchFamily="18" charset="0"/>
                              <a:ea typeface="宋体" panose="02010600030101010101" pitchFamily="2" charset="-122"/>
                              <a:cs typeface="+mn-cs"/>
                            </a:rPr>
                            <m:t>±</m:t>
                          </m:r>
                        </m:sub>
                        <m:sup/>
                      </m:sSubSup>
                      <m:r>
                        <a:rPr lang="zh-CN" altLang="en-US" sz="1200" i="0" kern="1200">
                          <a:solidFill>
                            <a:schemeClr val="tx1"/>
                          </a:solidFill>
                          <a:latin typeface="Cambria Math" panose="02040503050406030204" pitchFamily="18" charset="0"/>
                          <a:ea typeface="宋体" panose="02010600030101010101" pitchFamily="2" charset="-122"/>
                          <a:cs typeface="+mn-cs"/>
                        </a:rPr>
                        <m:t>=</m:t>
                      </m:r>
                      <m:d>
                        <m:dPr>
                          <m:begChr m:val="〈"/>
                          <m:endChr m:val=""/>
                          <m:ctrlPr>
                            <a:rPr lang="zh-CN" altLang="en-US" sz="1200" i="1" kern="1200">
                              <a:solidFill>
                                <a:schemeClr val="tx1"/>
                              </a:solidFill>
                              <a:latin typeface="Cambria Math" panose="02040503050406030204" pitchFamily="18" charset="0"/>
                              <a:ea typeface="宋体" panose="02010600030101010101" pitchFamily="2" charset="-122"/>
                              <a:cs typeface="+mn-cs"/>
                            </a:rPr>
                          </m:ctrlPr>
                        </m:dPr>
                        <m:e>
                          <m:m>
                            <m:mPr>
                              <m:plcHide m:val="on"/>
                              <m:mcs>
                                <m:mc>
                                  <m:mcPr>
                                    <m:count m:val="1"/>
                                    <m:mcJc m:val="center"/>
                                  </m:mcPr>
                                </m:mc>
                              </m:mcs>
                              <m:ctrlPr>
                                <a:rPr lang="zh-CN" altLang="en-US" sz="1200" i="1" kern="1200">
                                  <a:solidFill>
                                    <a:schemeClr val="tx1"/>
                                  </a:solidFill>
                                  <a:latin typeface="Cambria Math" panose="02040503050406030204" pitchFamily="18" charset="0"/>
                                  <a:ea typeface="宋体" panose="02010600030101010101" pitchFamily="2" charset="-122"/>
                                  <a:cs typeface="+mn-cs"/>
                                </a:rPr>
                              </m:ctrlPr>
                            </m:mPr>
                            <m:mr>
                              <m:e>
                                <m:sSubSup>
                                  <m:sSubSupPr>
                                    <m:ctrlPr>
                                      <a:rPr lang="zh-CN" altLang="en-US" sz="1200" i="1" kern="1200">
                                        <a:solidFill>
                                          <a:schemeClr val="tx1"/>
                                        </a:solidFill>
                                        <a:latin typeface="Cambria Math" panose="02040503050406030204" pitchFamily="18" charset="0"/>
                                        <a:ea typeface="宋体" panose="02010600030101010101" pitchFamily="2" charset="-122"/>
                                        <a:cs typeface="+mn-cs"/>
                                      </a:rPr>
                                    </m:ctrlPr>
                                  </m:sSubSupPr>
                                  <m:e>
                                    <m:r>
                                      <a:rPr lang="zh-CN" altLang="en-US" sz="1200" i="1" kern="1200">
                                        <a:solidFill>
                                          <a:schemeClr val="tx1"/>
                                        </a:solidFill>
                                        <a:latin typeface="Cambria Math" panose="02040503050406030204" pitchFamily="18" charset="0"/>
                                        <a:ea typeface="宋体" panose="02010600030101010101" pitchFamily="2" charset="-122"/>
                                        <a:cs typeface="+mn-cs"/>
                                      </a:rPr>
                                      <m:t>𝐸</m:t>
                                    </m:r>
                                  </m:e>
                                  <m:sub/>
                                  <m:sup>
                                    <m:r>
                                      <a:rPr lang="zh-CN" altLang="en-US" sz="1200" i="0" kern="1200">
                                        <a:solidFill>
                                          <a:schemeClr val="tx1"/>
                                        </a:solidFill>
                                        <a:latin typeface="Cambria Math" panose="02040503050406030204" pitchFamily="18" charset="0"/>
                                        <a:ea typeface="宋体" panose="02010600030101010101" pitchFamily="2" charset="-122"/>
                                        <a:cs typeface="+mn-cs"/>
                                      </a:rPr>
                                      <m:t>0</m:t>
                                    </m:r>
                                  </m:sup>
                                </m:sSubSup>
                                <m:r>
                                  <a:rPr lang="zh-CN" altLang="en-US" sz="1200" i="0" kern="1200">
                                    <a:solidFill>
                                      <a:schemeClr val="tx1"/>
                                    </a:solidFill>
                                    <a:latin typeface="Cambria Math" panose="02040503050406030204" pitchFamily="18" charset="0"/>
                                    <a:ea typeface="宋体" panose="02010600030101010101" pitchFamily="2" charset="-122"/>
                                    <a:cs typeface="+mn-cs"/>
                                  </a:rPr>
                                  <m:t>+|</m:t>
                                </m:r>
                                <m:sSub>
                                  <m:sSubPr>
                                    <m:ctrlPr>
                                      <a:rPr lang="zh-CN" altLang="en-US" sz="1200" i="1" kern="1200">
                                        <a:solidFill>
                                          <a:schemeClr val="tx1"/>
                                        </a:solidFill>
                                        <a:latin typeface="Cambria Math" panose="02040503050406030204" pitchFamily="18" charset="0"/>
                                        <a:ea typeface="宋体" panose="02010600030101010101" pitchFamily="2" charset="-122"/>
                                        <a:cs typeface="+mn-cs"/>
                                      </a:rPr>
                                    </m:ctrlPr>
                                  </m:sSubPr>
                                  <m:e>
                                    <m:r>
                                      <a:rPr lang="zh-CN" altLang="en-US" sz="1200" i="1" kern="1200">
                                        <a:solidFill>
                                          <a:schemeClr val="tx1"/>
                                        </a:solidFill>
                                        <a:latin typeface="Cambria Math" panose="02040503050406030204" pitchFamily="18" charset="0"/>
                                        <a:ea typeface="宋体" panose="02010600030101010101" pitchFamily="2" charset="-122"/>
                                        <a:cs typeface="+mn-cs"/>
                                      </a:rPr>
                                      <m:t>𝑉</m:t>
                                    </m:r>
                                  </m:e>
                                  <m:sub>
                                    <m:r>
                                      <a:rPr lang="zh-CN" altLang="en-US" sz="1200" i="1" kern="1200">
                                        <a:solidFill>
                                          <a:schemeClr val="tx1"/>
                                        </a:solidFill>
                                        <a:latin typeface="Cambria Math" panose="02040503050406030204" pitchFamily="18" charset="0"/>
                                        <a:ea typeface="宋体" panose="02010600030101010101" pitchFamily="2" charset="-122"/>
                                        <a:cs typeface="+mn-cs"/>
                                      </a:rPr>
                                      <m:t>𝑛</m:t>
                                    </m:r>
                                  </m:sub>
                                </m:sSub>
                                <m:r>
                                  <a:rPr lang="zh-CN" altLang="en-US" sz="1200" i="0" kern="1200">
                                    <a:solidFill>
                                      <a:schemeClr val="tx1"/>
                                    </a:solidFill>
                                    <a:latin typeface="Cambria Math" panose="02040503050406030204" pitchFamily="18" charset="0"/>
                                    <a:ea typeface="宋体" panose="02010600030101010101" pitchFamily="2" charset="-122"/>
                                    <a:cs typeface="+mn-cs"/>
                                  </a:rPr>
                                  <m:t>|</m:t>
                                </m:r>
                              </m:e>
                            </m:mr>
                            <m:mr>
                              <m:e>
                                <m:sSubSup>
                                  <m:sSubSupPr>
                                    <m:ctrlPr>
                                      <a:rPr lang="zh-CN" altLang="en-US" sz="1200" i="1" kern="1200">
                                        <a:solidFill>
                                          <a:schemeClr val="tx1"/>
                                        </a:solidFill>
                                        <a:latin typeface="Cambria Math" panose="02040503050406030204" pitchFamily="18" charset="0"/>
                                        <a:ea typeface="宋体" panose="02010600030101010101" pitchFamily="2" charset="-122"/>
                                        <a:cs typeface="+mn-cs"/>
                                      </a:rPr>
                                    </m:ctrlPr>
                                  </m:sSubSupPr>
                                  <m:e>
                                    <m:r>
                                      <a:rPr lang="zh-CN" altLang="en-US" sz="1200" i="1" kern="1200">
                                        <a:solidFill>
                                          <a:schemeClr val="tx1"/>
                                        </a:solidFill>
                                        <a:latin typeface="Cambria Math" panose="02040503050406030204" pitchFamily="18" charset="0"/>
                                        <a:ea typeface="宋体" panose="02010600030101010101" pitchFamily="2" charset="-122"/>
                                        <a:cs typeface="+mn-cs"/>
                                      </a:rPr>
                                      <m:t>𝐸</m:t>
                                    </m:r>
                                  </m:e>
                                  <m:sub/>
                                  <m:sup>
                                    <m:r>
                                      <a:rPr lang="zh-CN" altLang="en-US" sz="1200" i="0" kern="1200">
                                        <a:solidFill>
                                          <a:schemeClr val="tx1"/>
                                        </a:solidFill>
                                        <a:latin typeface="Cambria Math" panose="02040503050406030204" pitchFamily="18" charset="0"/>
                                        <a:ea typeface="宋体" panose="02010600030101010101" pitchFamily="2" charset="-122"/>
                                        <a:cs typeface="+mn-cs"/>
                                      </a:rPr>
                                      <m:t>0</m:t>
                                    </m:r>
                                  </m:sup>
                                </m:sSubSup>
                                <m:r>
                                  <a:rPr lang="zh-CN" altLang="en-US" sz="1200" i="0" kern="1200">
                                    <a:solidFill>
                                      <a:schemeClr val="tx1"/>
                                    </a:solidFill>
                                    <a:latin typeface="Cambria Math" panose="02040503050406030204" pitchFamily="18" charset="0"/>
                                    <a:ea typeface="宋体" panose="02010600030101010101" pitchFamily="2" charset="-122"/>
                                    <a:cs typeface="+mn-cs"/>
                                  </a:rPr>
                                  <m:t>−|</m:t>
                                </m:r>
                                <m:sSub>
                                  <m:sSubPr>
                                    <m:ctrlPr>
                                      <a:rPr lang="zh-CN" altLang="en-US" sz="1200" i="1" kern="1200">
                                        <a:solidFill>
                                          <a:schemeClr val="tx1"/>
                                        </a:solidFill>
                                        <a:latin typeface="Cambria Math" panose="02040503050406030204" pitchFamily="18" charset="0"/>
                                        <a:ea typeface="宋体" panose="02010600030101010101" pitchFamily="2" charset="-122"/>
                                        <a:cs typeface="+mn-cs"/>
                                      </a:rPr>
                                    </m:ctrlPr>
                                  </m:sSubPr>
                                  <m:e>
                                    <m:r>
                                      <a:rPr lang="zh-CN" altLang="en-US" sz="1200" i="1" kern="1200">
                                        <a:solidFill>
                                          <a:schemeClr val="tx1"/>
                                        </a:solidFill>
                                        <a:latin typeface="Cambria Math" panose="02040503050406030204" pitchFamily="18" charset="0"/>
                                        <a:ea typeface="宋体" panose="02010600030101010101" pitchFamily="2" charset="-122"/>
                                        <a:cs typeface="+mn-cs"/>
                                      </a:rPr>
                                      <m:t>𝑉</m:t>
                                    </m:r>
                                  </m:e>
                                  <m:sub>
                                    <m:r>
                                      <a:rPr lang="zh-CN" altLang="en-US" sz="1200" i="1" kern="1200">
                                        <a:solidFill>
                                          <a:schemeClr val="tx1"/>
                                        </a:solidFill>
                                        <a:latin typeface="Cambria Math" panose="02040503050406030204" pitchFamily="18" charset="0"/>
                                        <a:ea typeface="宋体" panose="02010600030101010101" pitchFamily="2" charset="-122"/>
                                        <a:cs typeface="+mn-cs"/>
                                      </a:rPr>
                                      <m:t>𝑛</m:t>
                                    </m:r>
                                  </m:sub>
                                </m:sSub>
                                <m:r>
                                  <a:rPr lang="zh-CN" altLang="en-US" sz="1200" i="0" kern="1200">
                                    <a:solidFill>
                                      <a:schemeClr val="tx1"/>
                                    </a:solidFill>
                                    <a:latin typeface="Cambria Math" panose="02040503050406030204" pitchFamily="18" charset="0"/>
                                    <a:ea typeface="宋体" panose="02010600030101010101" pitchFamily="2" charset="-122"/>
                                    <a:cs typeface="+mn-cs"/>
                                  </a:rPr>
                                  <m:t>|</m:t>
                                </m:r>
                              </m:e>
                            </m:mr>
                          </m:m>
                        </m:e>
                      </m:d>
                    </m:oMath>
                  </m:oMathPara>
                </a14:m>
                <a:endParaRPr lang="en-US" altLang="zh-CN" sz="1200" kern="1200" dirty="0">
                  <a:solidFill>
                    <a:schemeClr val="tx1"/>
                  </a:solidFill>
                  <a:effectLst/>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200" kern="1200" dirty="0">
                    <a:solidFill>
                      <a:schemeClr val="tx1"/>
                    </a:solidFill>
                    <a:effectLst/>
                    <a:latin typeface="Arial" panose="020B0604020202020204" pitchFamily="34" charset="0"/>
                    <a:ea typeface="宋体" panose="02010600030101010101" pitchFamily="2" charset="-122"/>
                    <a:cs typeface="+mn-cs"/>
                  </a:rPr>
                  <a:t>如图所示，其中</a:t>
                </a:r>
                <a14:m>
                  <m:oMath xmlns:m="http://schemas.openxmlformats.org/officeDocument/2006/math">
                    <m:sSub>
                      <m:sSubPr>
                        <m:ctrlPr>
                          <a:rPr lang="zh-CN" altLang="en-US" sz="1200" i="1" kern="1200" smtClean="0">
                            <a:solidFill>
                              <a:schemeClr val="tx1"/>
                            </a:solidFill>
                            <a:latin typeface="Cambria Math" panose="02040503050406030204" pitchFamily="18" charset="0"/>
                            <a:ea typeface="宋体" panose="02010600030101010101" pitchFamily="2" charset="-122"/>
                            <a:cs typeface="+mn-cs"/>
                          </a:rPr>
                        </m:ctrlPr>
                      </m:sSubPr>
                      <m:e>
                        <m:r>
                          <a:rPr lang="zh-CN" altLang="en-US" sz="1200" i="1" kern="1200">
                            <a:solidFill>
                              <a:schemeClr val="tx1"/>
                            </a:solidFill>
                            <a:latin typeface="Cambria Math" panose="02040503050406030204" pitchFamily="18" charset="0"/>
                            <a:ea typeface="宋体" panose="02010600030101010101" pitchFamily="2" charset="-122"/>
                            <a:cs typeface="+mn-cs"/>
                          </a:rPr>
                          <m:t>𝑉</m:t>
                        </m:r>
                      </m:e>
                      <m:sub>
                        <m:r>
                          <a:rPr lang="zh-CN" altLang="en-US" sz="1200" i="1" kern="1200">
                            <a:solidFill>
                              <a:schemeClr val="tx1"/>
                            </a:solidFill>
                            <a:latin typeface="Cambria Math" panose="02040503050406030204" pitchFamily="18" charset="0"/>
                            <a:ea typeface="宋体" panose="02010600030101010101" pitchFamily="2" charset="-122"/>
                            <a:cs typeface="+mn-cs"/>
                          </a:rPr>
                          <m:t>𝑛</m:t>
                        </m:r>
                      </m:sub>
                    </m:sSub>
                  </m:oMath>
                </a14:m>
                <a:r>
                  <a:rPr lang="en-US" altLang="zh-CN" sz="1200" i="1" kern="1200" baseline="-25000" dirty="0">
                    <a:solidFill>
                      <a:schemeClr val="tx1"/>
                    </a:solidFill>
                    <a:effectLst/>
                    <a:latin typeface="Arial" panose="020B0604020202020204" pitchFamily="34" charset="0"/>
                    <a:ea typeface="宋体" panose="02010600030101010101" pitchFamily="2" charset="-122"/>
                    <a:cs typeface="+mn-cs"/>
                  </a:rPr>
                  <a:t> </a:t>
                </a:r>
                <a:r>
                  <a:rPr lang="zh-CN" altLang="zh-CN" sz="1200" kern="1200" dirty="0">
                    <a:solidFill>
                      <a:schemeClr val="tx1"/>
                    </a:solidFill>
                    <a:effectLst/>
                    <a:latin typeface="Arial" panose="020B0604020202020204" pitchFamily="34" charset="0"/>
                    <a:ea typeface="宋体" panose="02010600030101010101" pitchFamily="2" charset="-122"/>
                    <a:cs typeface="+mn-cs"/>
                  </a:rPr>
                  <a:t>就是</a:t>
                </a:r>
                <a14:m>
                  <m:oMath xmlns:m="http://schemas.openxmlformats.org/officeDocument/2006/math">
                    <m:d>
                      <m:dPr>
                        <m:begChr m:val=""/>
                        <m:ctrlPr>
                          <a:rPr lang="zh-CN" altLang="en-US" sz="1200" i="1" kern="1200" smtClean="0">
                            <a:solidFill>
                              <a:schemeClr val="tx1"/>
                            </a:solidFill>
                            <a:latin typeface="Cambria Math" panose="02040503050406030204" pitchFamily="18" charset="0"/>
                            <a:ea typeface="宋体" panose="02010600030101010101" pitchFamily="2" charset="-122"/>
                            <a:cs typeface="+mn-cs"/>
                          </a:rPr>
                        </m:ctrlPr>
                      </m:dPr>
                      <m:e>
                        <m:r>
                          <a:rPr lang="zh-CN" altLang="en-US" sz="1200" i="1" kern="1200">
                            <a:solidFill>
                              <a:schemeClr val="tx1"/>
                            </a:solidFill>
                            <a:latin typeface="Cambria Math" panose="02040503050406030204" pitchFamily="18" charset="0"/>
                            <a:ea typeface="宋体" panose="02010600030101010101" pitchFamily="2" charset="-122"/>
                            <a:cs typeface="+mn-cs"/>
                          </a:rPr>
                          <m:t>𝑉</m:t>
                        </m:r>
                        <m:r>
                          <a:rPr lang="zh-CN" altLang="en-US" sz="1200" i="0" kern="1200">
                            <a:solidFill>
                              <a:schemeClr val="tx1"/>
                            </a:solidFill>
                            <a:latin typeface="Cambria Math" panose="02040503050406030204" pitchFamily="18" charset="0"/>
                            <a:ea typeface="宋体" panose="02010600030101010101" pitchFamily="2" charset="-122"/>
                            <a:cs typeface="+mn-cs"/>
                          </a:rPr>
                          <m:t>(</m:t>
                        </m:r>
                        <m:r>
                          <a:rPr lang="zh-CN" altLang="en-US" sz="1200" i="1" kern="1200">
                            <a:solidFill>
                              <a:schemeClr val="tx1"/>
                            </a:solidFill>
                            <a:latin typeface="Cambria Math" panose="02040503050406030204" pitchFamily="18" charset="0"/>
                            <a:ea typeface="宋体" panose="02010600030101010101" pitchFamily="2" charset="-122"/>
                            <a:cs typeface="+mn-cs"/>
                          </a:rPr>
                          <m:t>𝑥</m:t>
                        </m:r>
                      </m:e>
                    </m:d>
                  </m:oMath>
                </a14:m>
                <a:r>
                  <a:rPr lang="zh-CN" altLang="zh-CN" sz="1200" kern="1200" dirty="0">
                    <a:solidFill>
                      <a:schemeClr val="tx1"/>
                    </a:solidFill>
                    <a:effectLst/>
                    <a:latin typeface="Arial" panose="020B0604020202020204" pitchFamily="34" charset="0"/>
                    <a:ea typeface="宋体" panose="02010600030101010101" pitchFamily="2" charset="-122"/>
                    <a:cs typeface="+mn-cs"/>
                  </a:rPr>
                  <a:t>的展开系数。可以看到，由于周期势场的微扰，原来的一个能量值</a:t>
                </a:r>
                <a14:m>
                  <m:oMath xmlns:m="http://schemas.openxmlformats.org/officeDocument/2006/math">
                    <m:sSubSup>
                      <m:sSubSupPr>
                        <m:ctrlPr>
                          <a:rPr lang="zh-CN" altLang="en-US" sz="1200" i="1" kern="1200" smtClean="0">
                            <a:solidFill>
                              <a:schemeClr val="tx1"/>
                            </a:solidFill>
                            <a:latin typeface="Cambria Math" panose="02040503050406030204" pitchFamily="18" charset="0"/>
                            <a:ea typeface="宋体" panose="02010600030101010101" pitchFamily="2" charset="-122"/>
                            <a:cs typeface="+mn-cs"/>
                          </a:rPr>
                        </m:ctrlPr>
                      </m:sSubSupPr>
                      <m:e>
                        <m:r>
                          <a:rPr lang="zh-CN" altLang="en-US" sz="1200" i="1" kern="1200">
                            <a:solidFill>
                              <a:schemeClr val="tx1"/>
                            </a:solidFill>
                            <a:latin typeface="Cambria Math" panose="02040503050406030204" pitchFamily="18" charset="0"/>
                            <a:ea typeface="宋体" panose="02010600030101010101" pitchFamily="2" charset="-122"/>
                            <a:cs typeface="+mn-cs"/>
                          </a:rPr>
                          <m:t>𝐸</m:t>
                        </m:r>
                      </m:e>
                      <m:sub/>
                      <m:sup>
                        <m:r>
                          <a:rPr lang="zh-CN" altLang="en-US" sz="1200" i="0" kern="1200">
                            <a:solidFill>
                              <a:schemeClr val="tx1"/>
                            </a:solidFill>
                            <a:latin typeface="Cambria Math" panose="02040503050406030204" pitchFamily="18" charset="0"/>
                            <a:ea typeface="宋体" panose="02010600030101010101" pitchFamily="2" charset="-122"/>
                            <a:cs typeface="+mn-cs"/>
                          </a:rPr>
                          <m:t>0</m:t>
                        </m:r>
                      </m:sup>
                    </m:sSubSup>
                  </m:oMath>
                </a14:m>
                <a:r>
                  <a:rPr lang="zh-CN" altLang="zh-CN" sz="1200" kern="1200" dirty="0">
                    <a:solidFill>
                      <a:schemeClr val="tx1"/>
                    </a:solidFill>
                    <a:effectLst/>
                    <a:latin typeface="Arial" panose="020B0604020202020204" pitchFamily="34" charset="0"/>
                    <a:ea typeface="宋体" panose="02010600030101010101" pitchFamily="2" charset="-122"/>
                    <a:cs typeface="+mn-cs"/>
                  </a:rPr>
                  <a:t>分裂成了</a:t>
                </a:r>
                <a14:m>
                  <m:oMath xmlns:m="http://schemas.openxmlformats.org/officeDocument/2006/math">
                    <m:sSubSup>
                      <m:sSubSupPr>
                        <m:ctrlPr>
                          <a:rPr lang="zh-CN" altLang="en-US" sz="1200" i="1" kern="1200" smtClean="0">
                            <a:solidFill>
                              <a:schemeClr val="tx1"/>
                            </a:solidFill>
                            <a:latin typeface="Cambria Math" panose="02040503050406030204" pitchFamily="18" charset="0"/>
                            <a:ea typeface="宋体" panose="02010600030101010101" pitchFamily="2" charset="-122"/>
                            <a:cs typeface="+mn-cs"/>
                          </a:rPr>
                        </m:ctrlPr>
                      </m:sSubSupPr>
                      <m:e>
                        <m:r>
                          <a:rPr lang="zh-CN" altLang="en-US" sz="1200" i="1" kern="1200">
                            <a:solidFill>
                              <a:schemeClr val="tx1"/>
                            </a:solidFill>
                            <a:latin typeface="Cambria Math" panose="02040503050406030204" pitchFamily="18" charset="0"/>
                            <a:ea typeface="宋体" panose="02010600030101010101" pitchFamily="2" charset="-122"/>
                            <a:cs typeface="+mn-cs"/>
                          </a:rPr>
                          <m:t>𝐸</m:t>
                        </m:r>
                      </m:e>
                      <m:sub>
                        <m:r>
                          <a:rPr lang="en-US" altLang="zh-CN" sz="1200" b="0" i="1" kern="1200" smtClean="0">
                            <a:solidFill>
                              <a:schemeClr val="tx1"/>
                            </a:solidFill>
                            <a:latin typeface="Cambria Math" panose="02040503050406030204" pitchFamily="18" charset="0"/>
                            <a:ea typeface="宋体" panose="02010600030101010101" pitchFamily="2" charset="-122"/>
                            <a:cs typeface="+mn-cs"/>
                          </a:rPr>
                          <m:t>+</m:t>
                        </m:r>
                      </m:sub>
                      <m:sup/>
                    </m:sSubSup>
                  </m:oMath>
                </a14:m>
                <a:r>
                  <a:rPr lang="en-US" altLang="zh-CN" sz="1200" kern="1200" baseline="-25000" dirty="0">
                    <a:solidFill>
                      <a:schemeClr val="tx1"/>
                    </a:solidFill>
                    <a:effectLst/>
                    <a:latin typeface="Arial" panose="020B0604020202020204" pitchFamily="34" charset="0"/>
                    <a:ea typeface="宋体" panose="02010600030101010101" pitchFamily="2" charset="-122"/>
                    <a:cs typeface="+mn-cs"/>
                  </a:rPr>
                  <a:t> </a:t>
                </a:r>
                <a:r>
                  <a:rPr lang="zh-CN" altLang="zh-CN" sz="1200" kern="1200" dirty="0">
                    <a:solidFill>
                      <a:schemeClr val="tx1"/>
                    </a:solidFill>
                    <a:effectLst/>
                    <a:latin typeface="Arial" panose="020B0604020202020204" pitchFamily="34" charset="0"/>
                    <a:ea typeface="宋体" panose="02010600030101010101" pitchFamily="2" charset="-122"/>
                    <a:cs typeface="+mn-cs"/>
                  </a:rPr>
                  <a:t>和 </a:t>
                </a:r>
                <a14:m>
                  <m:oMath xmlns:m="http://schemas.openxmlformats.org/officeDocument/2006/math">
                    <m:sSubSup>
                      <m:sSubSupPr>
                        <m:ctrlPr>
                          <a:rPr lang="zh-CN" altLang="en-US" sz="1200" i="1" kern="1200" smtClean="0">
                            <a:solidFill>
                              <a:schemeClr val="tx1"/>
                            </a:solidFill>
                            <a:latin typeface="Cambria Math" panose="02040503050406030204" pitchFamily="18" charset="0"/>
                            <a:ea typeface="宋体" panose="02010600030101010101" pitchFamily="2" charset="-122"/>
                            <a:cs typeface="+mn-cs"/>
                          </a:rPr>
                        </m:ctrlPr>
                      </m:sSubSupPr>
                      <m:e>
                        <m:r>
                          <a:rPr lang="zh-CN" altLang="en-US" sz="1200" i="1" kern="1200">
                            <a:solidFill>
                              <a:schemeClr val="tx1"/>
                            </a:solidFill>
                            <a:latin typeface="Cambria Math" panose="02040503050406030204" pitchFamily="18" charset="0"/>
                            <a:ea typeface="宋体" panose="02010600030101010101" pitchFamily="2" charset="-122"/>
                            <a:cs typeface="+mn-cs"/>
                          </a:rPr>
                          <m:t>𝐸</m:t>
                        </m:r>
                      </m:e>
                      <m:sub>
                        <m:r>
                          <a:rPr lang="en-US" altLang="zh-CN" sz="1200" b="0" i="1" kern="1200" smtClean="0">
                            <a:solidFill>
                              <a:schemeClr val="tx1"/>
                            </a:solidFill>
                            <a:latin typeface="Cambria Math" panose="02040503050406030204" pitchFamily="18" charset="0"/>
                            <a:ea typeface="宋体" panose="02010600030101010101" pitchFamily="2" charset="-122"/>
                            <a:cs typeface="+mn-cs"/>
                          </a:rPr>
                          <m:t>−</m:t>
                        </m:r>
                      </m:sub>
                      <m:sup/>
                    </m:sSubSup>
                  </m:oMath>
                </a14:m>
                <a:r>
                  <a:rPr lang="en-US" altLang="zh-CN" sz="1200" kern="1200" dirty="0">
                    <a:solidFill>
                      <a:schemeClr val="tx1"/>
                    </a:solidFill>
                    <a:effectLst/>
                    <a:latin typeface="Arial" panose="020B0604020202020204" pitchFamily="34" charset="0"/>
                    <a:ea typeface="宋体" panose="02010600030101010101" pitchFamily="2" charset="-122"/>
                    <a:cs typeface="+mn-cs"/>
                  </a:rPr>
                  <a:t> </a:t>
                </a:r>
                <a:r>
                  <a:rPr lang="zh-CN" altLang="zh-CN" sz="1200" kern="1200" dirty="0">
                    <a:solidFill>
                      <a:schemeClr val="tx1"/>
                    </a:solidFill>
                    <a:effectLst/>
                    <a:latin typeface="Arial" panose="020B0604020202020204" pitchFamily="34" charset="0"/>
                    <a:ea typeface="宋体" panose="02010600030101010101" pitchFamily="2" charset="-122"/>
                    <a:cs typeface="+mn-cs"/>
                  </a:rPr>
                  <a:t>两个能量值，函数</a:t>
                </a:r>
                <a14:m>
                  <m:oMath xmlns:m="http://schemas.openxmlformats.org/officeDocument/2006/math">
                    <m:r>
                      <a:rPr lang="zh-CN" altLang="en-US" sz="1200" i="1" kern="1200" smtClean="0">
                        <a:solidFill>
                          <a:schemeClr val="tx1"/>
                        </a:solidFill>
                        <a:latin typeface="Cambria Math" panose="02040503050406030204" pitchFamily="18" charset="0"/>
                        <a:ea typeface="宋体" panose="02010600030101010101" pitchFamily="2" charset="-122"/>
                        <a:cs typeface="+mn-cs"/>
                      </a:rPr>
                      <m:t>𝐸</m:t>
                    </m:r>
                    <m:d>
                      <m:dPr>
                        <m:ctrlPr>
                          <a:rPr lang="zh-CN" altLang="en-US" sz="1200" i="1" kern="1200" smtClean="0">
                            <a:solidFill>
                              <a:schemeClr val="tx1"/>
                            </a:solidFill>
                            <a:latin typeface="Cambria Math" panose="02040503050406030204" pitchFamily="18" charset="0"/>
                            <a:ea typeface="宋体" panose="02010600030101010101" pitchFamily="2" charset="-122"/>
                            <a:cs typeface="+mn-cs"/>
                          </a:rPr>
                        </m:ctrlPr>
                      </m:dPr>
                      <m:e>
                        <m:r>
                          <a:rPr lang="en-US" altLang="zh-CN" sz="1200" b="0" i="1" kern="1200" smtClean="0">
                            <a:solidFill>
                              <a:schemeClr val="tx1"/>
                            </a:solidFill>
                            <a:latin typeface="Cambria Math" panose="02040503050406030204" pitchFamily="18" charset="0"/>
                            <a:ea typeface="宋体" panose="02010600030101010101" pitchFamily="2" charset="-122"/>
                            <a:cs typeface="+mn-cs"/>
                          </a:rPr>
                          <m:t>𝑘</m:t>
                        </m:r>
                      </m:e>
                    </m:d>
                  </m:oMath>
                </a14:m>
                <a:r>
                  <a:rPr lang="zh-CN" altLang="zh-CN" sz="1200" kern="1200" dirty="0">
                    <a:solidFill>
                      <a:schemeClr val="tx1"/>
                    </a:solidFill>
                    <a:effectLst/>
                    <a:latin typeface="Arial" panose="020B0604020202020204" pitchFamily="34" charset="0"/>
                    <a:ea typeface="宋体" panose="02010600030101010101" pitchFamily="2" charset="-122"/>
                    <a:cs typeface="+mn-cs"/>
                  </a:rPr>
                  <a:t>在</a:t>
                </a:r>
                <a14:m>
                  <m:oMath xmlns:m="http://schemas.openxmlformats.org/officeDocument/2006/math">
                    <m:r>
                      <a:rPr lang="zh-CN" altLang="en-US" sz="1200" i="1" kern="1200" smtClean="0">
                        <a:solidFill>
                          <a:schemeClr val="tx1"/>
                        </a:solidFill>
                        <a:latin typeface="Cambria Math" panose="02040503050406030204" pitchFamily="18" charset="0"/>
                        <a:ea typeface="宋体" panose="02010600030101010101" pitchFamily="2" charset="-122"/>
                        <a:cs typeface="+mn-cs"/>
                      </a:rPr>
                      <m:t>𝑘</m:t>
                    </m:r>
                    <m:r>
                      <a:rPr lang="zh-CN" altLang="en-US" sz="1200" i="0" kern="1200">
                        <a:solidFill>
                          <a:schemeClr val="tx1"/>
                        </a:solidFill>
                        <a:latin typeface="Cambria Math" panose="02040503050406030204" pitchFamily="18" charset="0"/>
                        <a:ea typeface="宋体" panose="02010600030101010101" pitchFamily="2" charset="-122"/>
                        <a:cs typeface="+mn-cs"/>
                      </a:rPr>
                      <m:t>=</m:t>
                    </m:r>
                    <m:f>
                      <m:fPr>
                        <m:ctrlPr>
                          <a:rPr lang="zh-CN" altLang="en-US" sz="1200" i="1" kern="1200">
                            <a:solidFill>
                              <a:schemeClr val="tx1"/>
                            </a:solidFill>
                            <a:latin typeface="Cambria Math" panose="02040503050406030204" pitchFamily="18" charset="0"/>
                            <a:ea typeface="宋体" panose="02010600030101010101" pitchFamily="2" charset="-122"/>
                            <a:cs typeface="+mn-cs"/>
                          </a:rPr>
                        </m:ctrlPr>
                      </m:fPr>
                      <m:num>
                        <m:r>
                          <a:rPr lang="zh-CN" altLang="en-US" sz="1200" i="1" kern="1200">
                            <a:solidFill>
                              <a:schemeClr val="tx1"/>
                            </a:solidFill>
                            <a:latin typeface="Cambria Math" panose="02040503050406030204" pitchFamily="18" charset="0"/>
                            <a:ea typeface="宋体" panose="02010600030101010101" pitchFamily="2" charset="-122"/>
                            <a:cs typeface="+mn-cs"/>
                          </a:rPr>
                          <m:t>𝑛</m:t>
                        </m:r>
                        <m:r>
                          <a:rPr lang="zh-CN" altLang="en-US" sz="1200" i="1" kern="1200">
                            <a:solidFill>
                              <a:schemeClr val="tx1"/>
                            </a:solidFill>
                            <a:latin typeface="Cambria Math" panose="02040503050406030204" pitchFamily="18" charset="0"/>
                            <a:ea typeface="宋体" panose="02010600030101010101" pitchFamily="2" charset="-122"/>
                            <a:cs typeface="+mn-cs"/>
                          </a:rPr>
                          <m:t>𝜋</m:t>
                        </m:r>
                      </m:num>
                      <m:den>
                        <m:r>
                          <a:rPr lang="zh-CN" altLang="en-US" sz="1200" i="1" kern="1200">
                            <a:solidFill>
                              <a:schemeClr val="tx1"/>
                            </a:solidFill>
                            <a:latin typeface="Cambria Math" panose="02040503050406030204" pitchFamily="18" charset="0"/>
                            <a:ea typeface="宋体" panose="02010600030101010101" pitchFamily="2" charset="-122"/>
                            <a:cs typeface="+mn-cs"/>
                          </a:rPr>
                          <m:t>𝑎</m:t>
                        </m:r>
                      </m:den>
                    </m:f>
                  </m:oMath>
                </a14:m>
                <a:r>
                  <a:rPr lang="en-US" altLang="zh-CN" sz="1200" kern="1200" dirty="0">
                    <a:solidFill>
                      <a:schemeClr val="tx1"/>
                    </a:solidFill>
                    <a:effectLst/>
                    <a:latin typeface="Arial" panose="020B0604020202020204" pitchFamily="34" charset="0"/>
                    <a:ea typeface="宋体" panose="02010600030101010101" pitchFamily="2" charset="-122"/>
                    <a:cs typeface="+mn-cs"/>
                  </a:rPr>
                  <a:t> </a:t>
                </a:r>
                <a:r>
                  <a:rPr lang="zh-CN" altLang="zh-CN" sz="1200" kern="1200" dirty="0">
                    <a:solidFill>
                      <a:schemeClr val="tx1"/>
                    </a:solidFill>
                    <a:effectLst/>
                    <a:latin typeface="Arial" panose="020B0604020202020204" pitchFamily="34" charset="0"/>
                    <a:ea typeface="宋体" panose="02010600030101010101" pitchFamily="2" charset="-122"/>
                    <a:cs typeface="+mn-cs"/>
                  </a:rPr>
                  <a:t>处断开，产生宽度为 </a:t>
                </a:r>
                <a:r>
                  <a:rPr lang="en-US" altLang="zh-CN" sz="1200" kern="1200" dirty="0">
                    <a:solidFill>
                      <a:schemeClr val="tx1"/>
                    </a:solidFill>
                    <a:effectLst/>
                    <a:latin typeface="Arial" panose="020B0604020202020204" pitchFamily="34" charset="0"/>
                    <a:ea typeface="宋体" panose="02010600030101010101" pitchFamily="2" charset="-122"/>
                    <a:cs typeface="+mn-cs"/>
                  </a:rPr>
                  <a:t>2|</a:t>
                </a:r>
                <a14:m>
                  <m:oMath xmlns:m="http://schemas.openxmlformats.org/officeDocument/2006/math">
                    <m:sSub>
                      <m:sSubPr>
                        <m:ctrlPr>
                          <a:rPr lang="zh-CN" altLang="en-US" sz="1200" i="1" kern="1200" smtClean="0">
                            <a:solidFill>
                              <a:schemeClr val="tx1"/>
                            </a:solidFill>
                            <a:latin typeface="Cambria Math" panose="02040503050406030204" pitchFamily="18" charset="0"/>
                            <a:ea typeface="宋体" panose="02010600030101010101" pitchFamily="2" charset="-122"/>
                            <a:cs typeface="+mn-cs"/>
                          </a:rPr>
                        </m:ctrlPr>
                      </m:sSubPr>
                      <m:e>
                        <m:r>
                          <a:rPr lang="zh-CN" altLang="en-US" sz="1200" i="1" kern="1200">
                            <a:solidFill>
                              <a:schemeClr val="tx1"/>
                            </a:solidFill>
                            <a:latin typeface="Cambria Math" panose="02040503050406030204" pitchFamily="18" charset="0"/>
                            <a:ea typeface="宋体" panose="02010600030101010101" pitchFamily="2" charset="-122"/>
                            <a:cs typeface="+mn-cs"/>
                          </a:rPr>
                          <m:t>𝑉</m:t>
                        </m:r>
                      </m:e>
                      <m:sub>
                        <m:r>
                          <a:rPr lang="zh-CN" altLang="en-US" sz="1200" i="1" kern="1200">
                            <a:solidFill>
                              <a:schemeClr val="tx1"/>
                            </a:solidFill>
                            <a:latin typeface="Cambria Math" panose="02040503050406030204" pitchFamily="18" charset="0"/>
                            <a:ea typeface="宋体" panose="02010600030101010101" pitchFamily="2" charset="-122"/>
                            <a:cs typeface="+mn-cs"/>
                          </a:rPr>
                          <m:t>𝑛</m:t>
                        </m:r>
                      </m:sub>
                    </m:sSub>
                  </m:oMath>
                </a14:m>
                <a:r>
                  <a:rPr lang="en-US" altLang="zh-CN" sz="1200" i="1" kern="1200" baseline="-25000" dirty="0">
                    <a:solidFill>
                      <a:schemeClr val="tx1"/>
                    </a:solidFill>
                    <a:effectLst/>
                    <a:latin typeface="Arial" panose="020B0604020202020204" pitchFamily="34" charset="0"/>
                    <a:ea typeface="宋体" panose="02010600030101010101" pitchFamily="2" charset="-122"/>
                    <a:cs typeface="+mn-cs"/>
                  </a:rPr>
                  <a:t> </a:t>
                </a:r>
                <a:r>
                  <a:rPr lang="en-US" altLang="zh-CN" sz="1200" kern="1200" dirty="0">
                    <a:solidFill>
                      <a:schemeClr val="tx1"/>
                    </a:solidFill>
                    <a:effectLst/>
                    <a:latin typeface="Arial" panose="020B0604020202020204" pitchFamily="34" charset="0"/>
                    <a:ea typeface="宋体" panose="02010600030101010101" pitchFamily="2" charset="-122"/>
                    <a:cs typeface="+mn-cs"/>
                  </a:rPr>
                  <a:t>| </a:t>
                </a:r>
                <a:r>
                  <a:rPr lang="zh-CN" altLang="zh-CN" sz="1200" kern="1200" dirty="0">
                    <a:solidFill>
                      <a:schemeClr val="tx1"/>
                    </a:solidFill>
                    <a:effectLst/>
                    <a:latin typeface="Arial" panose="020B0604020202020204" pitchFamily="34" charset="0"/>
                    <a:ea typeface="宋体" panose="02010600030101010101" pitchFamily="2" charset="-122"/>
                    <a:cs typeface="+mn-cs"/>
                  </a:rPr>
                  <a:t>的能量间隙。</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zh-CN" altLang="zh-CN" sz="1200" kern="1200" dirty="0">
                  <a:solidFill>
                    <a:schemeClr val="tx1"/>
                  </a:solidFill>
                  <a:effectLst/>
                  <a:latin typeface="Arial" panose="020B0604020202020204" pitchFamily="34" charset="0"/>
                  <a:ea typeface="宋体" panose="02010600030101010101" pitchFamily="2" charset="-122"/>
                  <a:cs typeface="+mn-cs"/>
                </a:endParaRPr>
              </a:p>
              <a:p>
                <a:endParaRPr lang="zh-CN" altLang="en-US" dirty="0"/>
              </a:p>
            </p:txBody>
          </p:sp>
        </mc:Choice>
        <mc:Fallback xmlns="">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200" kern="1200" dirty="0">
                    <a:solidFill>
                      <a:schemeClr val="tx1"/>
                    </a:solidFill>
                    <a:effectLst/>
                    <a:latin typeface="Arial" panose="020B0604020202020204" pitchFamily="34" charset="0"/>
                    <a:ea typeface="宋体" panose="02010600030101010101" pitchFamily="2" charset="-122"/>
                    <a:cs typeface="+mn-cs"/>
                  </a:rPr>
                  <a:t>可得：</a:t>
                </a:r>
              </a:p>
              <a:p>
                <a:r>
                  <a:rPr lang="zh-CN" altLang="en-US" sz="1200" i="0" kern="1200">
                    <a:solidFill>
                      <a:schemeClr val="tx1"/>
                    </a:solidFill>
                    <a:latin typeface="Arial" panose="020B0604020202020204" pitchFamily="34" charset="0"/>
                    <a:ea typeface="宋体" panose="02010600030101010101" pitchFamily="2" charset="-122"/>
                    <a:cs typeface="+mn-cs"/>
                  </a:rPr>
                  <a:t>𝐸_±=1/2 {(𝐸_𝑘^0+𝐸_𝑘′^0 )±[(𝐸_𝑘^0−𝐸_𝑘′^0 )^2+4〖|𝑉_𝑛 |〗^2 ]^(1∕2) }</a:t>
                </a:r>
                <a:endParaRPr lang="en-US" altLang="zh-CN"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200" kern="1200" dirty="0">
                    <a:solidFill>
                      <a:schemeClr val="tx1"/>
                    </a:solidFill>
                    <a:effectLst/>
                    <a:latin typeface="Arial" panose="020B0604020202020204" pitchFamily="34" charset="0"/>
                    <a:ea typeface="宋体" panose="02010600030101010101" pitchFamily="2" charset="-122"/>
                    <a:cs typeface="+mn-cs"/>
                  </a:rPr>
                  <a:t>分析上式，当</a:t>
                </a:r>
                <a:r>
                  <a:rPr lang="zh-CN" altLang="en-US" sz="1200" i="0" kern="1200">
                    <a:solidFill>
                      <a:schemeClr val="tx1"/>
                    </a:solidFill>
                    <a:latin typeface="Arial" panose="020B0604020202020204" pitchFamily="34" charset="0"/>
                    <a:ea typeface="宋体" panose="02010600030101010101" pitchFamily="2" charset="-122"/>
                    <a:cs typeface="+mn-cs"/>
                  </a:rPr>
                  <a:t>𝐸_𝑘^0=𝐸_𝑘′^0 </a:t>
                </a:r>
                <a:r>
                  <a:rPr lang="zh-CN" altLang="en-US" sz="1200" i="0" kern="1200">
                    <a:solidFill>
                      <a:schemeClr val="tx1"/>
                    </a:solidFill>
                    <a:latin typeface="Cambria Math" panose="02040503050406030204" pitchFamily="18" charset="0"/>
                    <a:ea typeface="宋体" panose="02010600030101010101" pitchFamily="2" charset="-122"/>
                    <a:cs typeface="+mn-cs"/>
                  </a:rPr>
                  <a:t>" </a:t>
                </a:r>
                <a:r>
                  <a:rPr lang="zh-CN" altLang="en-US" sz="1200" i="0" kern="1200">
                    <a:solidFill>
                      <a:schemeClr val="tx1"/>
                    </a:solidFill>
                    <a:latin typeface="Arial" panose="020B0604020202020204" pitchFamily="34" charset="0"/>
                    <a:ea typeface="宋体" panose="02010600030101010101" pitchFamily="2" charset="-122"/>
                    <a:cs typeface="+mn-cs"/>
                  </a:rPr>
                  <a:t>"=𝐸_^0 </a:t>
                </a:r>
                <a:r>
                  <a:rPr lang="zh-CN" altLang="en-US" sz="1200" i="0" kern="1200">
                    <a:solidFill>
                      <a:schemeClr val="tx1"/>
                    </a:solidFill>
                    <a:latin typeface="Cambria Math" panose="02040503050406030204" pitchFamily="18" charset="0"/>
                    <a:ea typeface="宋体" panose="02010600030101010101" pitchFamily="2" charset="-122"/>
                    <a:cs typeface="+mn-cs"/>
                  </a:rPr>
                  <a:t>" </a:t>
                </a:r>
                <a:r>
                  <a:rPr lang="zh-CN" altLang="en-US" sz="1200" i="0" kern="1200">
                    <a:solidFill>
                      <a:schemeClr val="tx1"/>
                    </a:solidFill>
                    <a:latin typeface="Arial" panose="020B0604020202020204" pitchFamily="34" charset="0"/>
                    <a:ea typeface="宋体" panose="02010600030101010101" pitchFamily="2" charset="-122"/>
                    <a:cs typeface="+mn-cs"/>
                  </a:rPr>
                  <a:t>"</a:t>
                </a:r>
                <a:r>
                  <a:rPr lang="en-US" altLang="zh-CN" sz="1200" kern="1200" dirty="0">
                    <a:solidFill>
                      <a:schemeClr val="tx1"/>
                    </a:solidFill>
                    <a:effectLst/>
                    <a:latin typeface="Arial" panose="020B0604020202020204" pitchFamily="34" charset="0"/>
                    <a:ea typeface="宋体" panose="02010600030101010101" pitchFamily="2" charset="-122"/>
                    <a:cs typeface="+mn-cs"/>
                  </a:rPr>
                  <a:t> </a:t>
                </a:r>
                <a:r>
                  <a:rPr lang="zh-CN" altLang="zh-CN" sz="1200" kern="1200" dirty="0">
                    <a:solidFill>
                      <a:schemeClr val="tx1"/>
                    </a:solidFill>
                    <a:effectLst/>
                    <a:latin typeface="Arial" panose="020B0604020202020204" pitchFamily="34" charset="0"/>
                    <a:ea typeface="宋体" panose="02010600030101010101" pitchFamily="2" charset="-122"/>
                    <a:cs typeface="+mn-cs"/>
                  </a:rPr>
                  <a:t>，即</a:t>
                </a:r>
                <a:r>
                  <a:rPr lang="zh-CN" altLang="en-US" sz="1200" i="0" kern="1200">
                    <a:solidFill>
                      <a:schemeClr val="tx1"/>
                    </a:solidFill>
                    <a:latin typeface="Arial" panose="020B0604020202020204" pitchFamily="34" charset="0"/>
                    <a:ea typeface="宋体" panose="02010600030101010101" pitchFamily="2" charset="-122"/>
                    <a:cs typeface="+mn-cs"/>
                  </a:rPr>
                  <a:t>𝑘=−𝑛𝜋/𝑎，</a:t>
                </a:r>
                <a:r>
                  <a:rPr lang="zh-CN" altLang="en-US" sz="1200" i="0" kern="1200">
                    <a:solidFill>
                      <a:schemeClr val="tx1"/>
                    </a:solidFill>
                    <a:latin typeface="Cambria Math" panose="02040503050406030204" pitchFamily="18" charset="0"/>
                    <a:ea typeface="宋体" panose="02010600030101010101" pitchFamily="2" charset="-122"/>
                    <a:cs typeface="+mn-cs"/>
                  </a:rPr>
                  <a:t>" </a:t>
                </a:r>
                <a:r>
                  <a:rPr lang="zh-CN" altLang="en-US" sz="1200" i="0" kern="1200">
                    <a:solidFill>
                      <a:schemeClr val="tx1"/>
                    </a:solidFill>
                    <a:latin typeface="Arial" panose="020B0604020202020204" pitchFamily="34" charset="0"/>
                    <a:ea typeface="宋体" panose="02010600030101010101" pitchFamily="2" charset="-122"/>
                    <a:cs typeface="+mn-cs"/>
                  </a:rPr>
                  <a:t>" 𝑘’=𝑛𝜋/𝑎</a:t>
                </a:r>
                <a:r>
                  <a:rPr lang="zh-CN" altLang="zh-CN" sz="1200" kern="1200" dirty="0">
                    <a:solidFill>
                      <a:schemeClr val="tx1"/>
                    </a:solidFill>
                    <a:effectLst/>
                    <a:latin typeface="Arial" panose="020B0604020202020204" pitchFamily="34" charset="0"/>
                    <a:ea typeface="宋体" panose="02010600030101010101" pitchFamily="2" charset="-122"/>
                    <a:cs typeface="+mn-cs"/>
                  </a:rPr>
                  <a:t>时，有：</a:t>
                </a:r>
                <a:endParaRPr lang="en-US" altLang="zh-CN" sz="1200" kern="1200" dirty="0">
                  <a:solidFill>
                    <a:schemeClr val="tx1"/>
                  </a:solidFill>
                  <a:effectLst/>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sz="1200" i="0" kern="1200">
                    <a:solidFill>
                      <a:schemeClr val="tx1"/>
                    </a:solidFill>
                    <a:latin typeface="Arial" panose="020B0604020202020204" pitchFamily="34" charset="0"/>
                    <a:ea typeface="宋体" panose="02010600030101010101" pitchFamily="2" charset="-122"/>
                    <a:cs typeface="+mn-cs"/>
                  </a:rPr>
                  <a:t>𝐸_±^ =〈■(𝐸_^0+|𝑉_𝑛 |@𝐸_^0−|𝑉_𝑛 |)┤</a:t>
                </a:r>
                <a:endParaRPr lang="en-US" altLang="zh-CN" sz="1200" kern="1200" dirty="0">
                  <a:solidFill>
                    <a:schemeClr val="tx1"/>
                  </a:solidFill>
                  <a:effectLst/>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200" kern="1200" dirty="0">
                    <a:solidFill>
                      <a:schemeClr val="tx1"/>
                    </a:solidFill>
                    <a:effectLst/>
                    <a:latin typeface="Arial" panose="020B0604020202020204" pitchFamily="34" charset="0"/>
                    <a:ea typeface="宋体" panose="02010600030101010101" pitchFamily="2" charset="-122"/>
                    <a:cs typeface="+mn-cs"/>
                  </a:rPr>
                  <a:t>如图</a:t>
                </a:r>
                <a:r>
                  <a:rPr lang="en-US" altLang="zh-CN" sz="1200" kern="1200" dirty="0">
                    <a:solidFill>
                      <a:schemeClr val="tx1"/>
                    </a:solidFill>
                    <a:effectLst/>
                    <a:latin typeface="Arial" panose="020B0604020202020204" pitchFamily="34" charset="0"/>
                    <a:ea typeface="宋体" panose="02010600030101010101" pitchFamily="2" charset="-122"/>
                    <a:cs typeface="+mn-cs"/>
                  </a:rPr>
                  <a:t>3.13</a:t>
                </a:r>
                <a:r>
                  <a:rPr lang="zh-CN" altLang="zh-CN" sz="1200" kern="1200" dirty="0">
                    <a:solidFill>
                      <a:schemeClr val="tx1"/>
                    </a:solidFill>
                    <a:effectLst/>
                    <a:latin typeface="Arial" panose="020B0604020202020204" pitchFamily="34" charset="0"/>
                    <a:ea typeface="宋体" panose="02010600030101010101" pitchFamily="2" charset="-122"/>
                    <a:cs typeface="+mn-cs"/>
                  </a:rPr>
                  <a:t>所示，其中</a:t>
                </a:r>
                <a:r>
                  <a:rPr lang="en-US" altLang="zh-CN" sz="1200" i="1" kern="1200" dirty="0" err="1">
                    <a:solidFill>
                      <a:schemeClr val="tx1"/>
                    </a:solidFill>
                    <a:effectLst/>
                    <a:latin typeface="Arial" panose="020B0604020202020204" pitchFamily="34" charset="0"/>
                    <a:ea typeface="宋体" panose="02010600030101010101" pitchFamily="2" charset="-122"/>
                    <a:cs typeface="+mn-cs"/>
                  </a:rPr>
                  <a:t>V</a:t>
                </a:r>
                <a:r>
                  <a:rPr lang="en-US" altLang="zh-CN" sz="1200" i="1" kern="1200" baseline="-25000" dirty="0" err="1">
                    <a:solidFill>
                      <a:schemeClr val="tx1"/>
                    </a:solidFill>
                    <a:effectLst/>
                    <a:latin typeface="Arial" panose="020B0604020202020204" pitchFamily="34" charset="0"/>
                    <a:ea typeface="宋体" panose="02010600030101010101" pitchFamily="2" charset="-122"/>
                    <a:cs typeface="+mn-cs"/>
                  </a:rPr>
                  <a:t>n</a:t>
                </a:r>
                <a:r>
                  <a:rPr lang="en-US" altLang="zh-CN" sz="1200" i="1" kern="1200" baseline="-25000" dirty="0">
                    <a:solidFill>
                      <a:schemeClr val="tx1"/>
                    </a:solidFill>
                    <a:effectLst/>
                    <a:latin typeface="Arial" panose="020B0604020202020204" pitchFamily="34" charset="0"/>
                    <a:ea typeface="宋体" panose="02010600030101010101" pitchFamily="2" charset="-122"/>
                    <a:cs typeface="+mn-cs"/>
                  </a:rPr>
                  <a:t> </a:t>
                </a:r>
                <a:r>
                  <a:rPr lang="zh-CN" altLang="zh-CN" sz="1200" kern="1200" dirty="0">
                    <a:solidFill>
                      <a:schemeClr val="tx1"/>
                    </a:solidFill>
                    <a:effectLst/>
                    <a:latin typeface="Arial" panose="020B0604020202020204" pitchFamily="34" charset="0"/>
                    <a:ea typeface="宋体" panose="02010600030101010101" pitchFamily="2" charset="-122"/>
                    <a:cs typeface="+mn-cs"/>
                  </a:rPr>
                  <a:t>就是式（</a:t>
                </a:r>
                <a:r>
                  <a:rPr lang="en-US" altLang="zh-CN" sz="1200" kern="1200" dirty="0">
                    <a:solidFill>
                      <a:schemeClr val="tx1"/>
                    </a:solidFill>
                    <a:effectLst/>
                    <a:latin typeface="Arial" panose="020B0604020202020204" pitchFamily="34" charset="0"/>
                    <a:ea typeface="宋体" panose="02010600030101010101" pitchFamily="2" charset="-122"/>
                    <a:cs typeface="+mn-cs"/>
                  </a:rPr>
                  <a:t>3-66</a:t>
                </a:r>
                <a:r>
                  <a:rPr lang="zh-CN" altLang="zh-CN" sz="1200" kern="1200" dirty="0">
                    <a:solidFill>
                      <a:schemeClr val="tx1"/>
                    </a:solidFill>
                    <a:effectLst/>
                    <a:latin typeface="Arial" panose="020B0604020202020204" pitchFamily="34" charset="0"/>
                    <a:ea typeface="宋体" panose="02010600030101010101" pitchFamily="2" charset="-122"/>
                    <a:cs typeface="+mn-cs"/>
                  </a:rPr>
                  <a:t>）中</a:t>
                </a:r>
                <a:r>
                  <a:rPr lang="en-US" altLang="zh-CN" sz="1200" kern="1200" dirty="0">
                    <a:solidFill>
                      <a:schemeClr val="tx1"/>
                    </a:solidFill>
                    <a:effectLst/>
                    <a:latin typeface="Arial" panose="020B0604020202020204" pitchFamily="34" charset="0"/>
                    <a:ea typeface="宋体" panose="02010600030101010101" pitchFamily="2" charset="-122"/>
                    <a:cs typeface="+mn-cs"/>
                  </a:rPr>
                  <a:t> </a:t>
                </a:r>
                <a:r>
                  <a:rPr lang="zh-CN" altLang="en-US" sz="1200" i="0" kern="1200">
                    <a:solidFill>
                      <a:schemeClr val="tx1"/>
                    </a:solidFill>
                    <a:latin typeface="Arial" panose="020B0604020202020204" pitchFamily="34" charset="0"/>
                    <a:ea typeface="宋体" panose="02010600030101010101" pitchFamily="2" charset="-122"/>
                    <a:cs typeface="+mn-cs"/>
                  </a:rPr>
                  <a:t>├ 𝑉(𝑥)</a:t>
                </a:r>
                <a:r>
                  <a:rPr lang="zh-CN" altLang="zh-CN" sz="1200" kern="1200" dirty="0">
                    <a:solidFill>
                      <a:schemeClr val="tx1"/>
                    </a:solidFill>
                    <a:effectLst/>
                    <a:latin typeface="Arial" panose="020B0604020202020204" pitchFamily="34" charset="0"/>
                    <a:ea typeface="宋体" panose="02010600030101010101" pitchFamily="2" charset="-122"/>
                    <a:cs typeface="+mn-cs"/>
                  </a:rPr>
                  <a:t>的展开系数。可以看到，由于周期势场的微扰，原来的一个能量值</a:t>
                </a:r>
                <a:r>
                  <a:rPr lang="en-US" altLang="zh-CN" sz="1200" i="1" kern="1200" dirty="0">
                    <a:solidFill>
                      <a:schemeClr val="tx1"/>
                    </a:solidFill>
                    <a:effectLst/>
                    <a:latin typeface="Arial" panose="020B0604020202020204" pitchFamily="34" charset="0"/>
                    <a:ea typeface="宋体" panose="02010600030101010101" pitchFamily="2" charset="-122"/>
                    <a:cs typeface="+mn-cs"/>
                  </a:rPr>
                  <a:t>E</a:t>
                </a:r>
                <a:r>
                  <a:rPr lang="en-US" altLang="zh-CN" sz="1200" kern="1200" baseline="30000" dirty="0">
                    <a:solidFill>
                      <a:schemeClr val="tx1"/>
                    </a:solidFill>
                    <a:effectLst/>
                    <a:latin typeface="Arial" panose="020B0604020202020204" pitchFamily="34" charset="0"/>
                    <a:ea typeface="宋体" panose="02010600030101010101" pitchFamily="2" charset="-122"/>
                    <a:cs typeface="+mn-cs"/>
                  </a:rPr>
                  <a:t>0</a:t>
                </a:r>
                <a:r>
                  <a:rPr lang="zh-CN" altLang="zh-CN" sz="1200" kern="1200" dirty="0">
                    <a:solidFill>
                      <a:schemeClr val="tx1"/>
                    </a:solidFill>
                    <a:effectLst/>
                    <a:latin typeface="Arial" panose="020B0604020202020204" pitchFamily="34" charset="0"/>
                    <a:ea typeface="宋体" panose="02010600030101010101" pitchFamily="2" charset="-122"/>
                    <a:cs typeface="+mn-cs"/>
                  </a:rPr>
                  <a:t>分裂成了</a:t>
                </a:r>
                <a:r>
                  <a:rPr lang="en-US" altLang="zh-CN" sz="1200" i="1" kern="1200" dirty="0">
                    <a:solidFill>
                      <a:schemeClr val="tx1"/>
                    </a:solidFill>
                    <a:effectLst/>
                    <a:latin typeface="Arial" panose="020B0604020202020204" pitchFamily="34" charset="0"/>
                    <a:ea typeface="宋体" panose="02010600030101010101" pitchFamily="2" charset="-122"/>
                    <a:cs typeface="+mn-cs"/>
                  </a:rPr>
                  <a:t>E</a:t>
                </a:r>
                <a:r>
                  <a:rPr lang="en-US" altLang="zh-CN" sz="1200" kern="1200" baseline="-25000" dirty="0">
                    <a:solidFill>
                      <a:schemeClr val="tx1"/>
                    </a:solidFill>
                    <a:effectLst/>
                    <a:latin typeface="Arial" panose="020B0604020202020204" pitchFamily="34" charset="0"/>
                    <a:ea typeface="宋体" panose="02010600030101010101" pitchFamily="2" charset="-122"/>
                    <a:cs typeface="+mn-cs"/>
                  </a:rPr>
                  <a:t>+ </a:t>
                </a:r>
                <a:r>
                  <a:rPr lang="zh-CN" altLang="zh-CN" sz="1200" kern="1200" dirty="0">
                    <a:solidFill>
                      <a:schemeClr val="tx1"/>
                    </a:solidFill>
                    <a:effectLst/>
                    <a:latin typeface="Arial" panose="020B0604020202020204" pitchFamily="34" charset="0"/>
                    <a:ea typeface="宋体" panose="02010600030101010101" pitchFamily="2" charset="-122"/>
                    <a:cs typeface="+mn-cs"/>
                  </a:rPr>
                  <a:t>和 </a:t>
                </a:r>
                <a:r>
                  <a:rPr lang="en-US" altLang="zh-CN" sz="1200" i="1" kern="1200" dirty="0">
                    <a:solidFill>
                      <a:schemeClr val="tx1"/>
                    </a:solidFill>
                    <a:effectLst/>
                    <a:latin typeface="Arial" panose="020B0604020202020204" pitchFamily="34" charset="0"/>
                    <a:ea typeface="宋体" panose="02010600030101010101" pitchFamily="2" charset="-122"/>
                    <a:cs typeface="+mn-cs"/>
                  </a:rPr>
                  <a:t>E</a:t>
                </a:r>
                <a:r>
                  <a:rPr lang="en-US" altLang="zh-CN" sz="1200" kern="1200" baseline="-25000" dirty="0">
                    <a:solidFill>
                      <a:schemeClr val="tx1"/>
                    </a:solidFill>
                    <a:effectLst/>
                    <a:latin typeface="Arial" panose="020B0604020202020204" pitchFamily="34" charset="0"/>
                    <a:ea typeface="宋体" panose="02010600030101010101" pitchFamily="2" charset="-122"/>
                    <a:cs typeface="+mn-cs"/>
                  </a:rPr>
                  <a:t>-</a:t>
                </a:r>
                <a:r>
                  <a:rPr lang="en-US" altLang="zh-CN" sz="1200" kern="1200" dirty="0">
                    <a:solidFill>
                      <a:schemeClr val="tx1"/>
                    </a:solidFill>
                    <a:effectLst/>
                    <a:latin typeface="Arial" panose="020B0604020202020204" pitchFamily="34" charset="0"/>
                    <a:ea typeface="宋体" panose="02010600030101010101" pitchFamily="2" charset="-122"/>
                    <a:cs typeface="+mn-cs"/>
                  </a:rPr>
                  <a:t> </a:t>
                </a:r>
                <a:r>
                  <a:rPr lang="zh-CN" altLang="zh-CN" sz="1200" kern="1200" dirty="0">
                    <a:solidFill>
                      <a:schemeClr val="tx1"/>
                    </a:solidFill>
                    <a:effectLst/>
                    <a:latin typeface="Arial" panose="020B0604020202020204" pitchFamily="34" charset="0"/>
                    <a:ea typeface="宋体" panose="02010600030101010101" pitchFamily="2" charset="-122"/>
                    <a:cs typeface="+mn-cs"/>
                  </a:rPr>
                  <a:t>两个能量值，函数 </a:t>
                </a:r>
                <a:r>
                  <a:rPr lang="en-US" altLang="zh-CN" sz="1200" i="1" kern="1200" dirty="0">
                    <a:solidFill>
                      <a:schemeClr val="tx1"/>
                    </a:solidFill>
                    <a:effectLst/>
                    <a:latin typeface="Arial" panose="020B0604020202020204" pitchFamily="34" charset="0"/>
                    <a:ea typeface="宋体" panose="02010600030101010101" pitchFamily="2" charset="-122"/>
                    <a:cs typeface="+mn-cs"/>
                  </a:rPr>
                  <a:t>E</a:t>
                </a:r>
                <a:r>
                  <a:rPr lang="en-US" altLang="zh-CN" sz="1200" kern="1200" dirty="0">
                    <a:solidFill>
                      <a:schemeClr val="tx1"/>
                    </a:solidFill>
                    <a:effectLst/>
                    <a:latin typeface="Arial" panose="020B0604020202020204" pitchFamily="34" charset="0"/>
                    <a:ea typeface="宋体" panose="02010600030101010101" pitchFamily="2" charset="-122"/>
                    <a:cs typeface="+mn-cs"/>
                  </a:rPr>
                  <a:t>(</a:t>
                </a:r>
                <a:r>
                  <a:rPr lang="en-US" altLang="zh-CN" sz="1200" i="1" kern="1200" dirty="0">
                    <a:solidFill>
                      <a:schemeClr val="tx1"/>
                    </a:solidFill>
                    <a:effectLst/>
                    <a:latin typeface="Arial" panose="020B0604020202020204" pitchFamily="34" charset="0"/>
                    <a:ea typeface="宋体" panose="02010600030101010101" pitchFamily="2" charset="-122"/>
                    <a:cs typeface="+mn-cs"/>
                  </a:rPr>
                  <a:t>k</a:t>
                </a:r>
                <a:r>
                  <a:rPr lang="en-US" altLang="zh-CN" sz="1200" kern="1200" dirty="0">
                    <a:solidFill>
                      <a:schemeClr val="tx1"/>
                    </a:solidFill>
                    <a:effectLst/>
                    <a:latin typeface="Arial" panose="020B0604020202020204" pitchFamily="34" charset="0"/>
                    <a:ea typeface="宋体" panose="02010600030101010101" pitchFamily="2" charset="-122"/>
                    <a:cs typeface="+mn-cs"/>
                  </a:rPr>
                  <a:t>) </a:t>
                </a:r>
                <a:r>
                  <a:rPr lang="zh-CN" altLang="zh-CN" sz="1200" kern="1200" dirty="0">
                    <a:solidFill>
                      <a:schemeClr val="tx1"/>
                    </a:solidFill>
                    <a:effectLst/>
                    <a:latin typeface="Arial" panose="020B0604020202020204" pitchFamily="34" charset="0"/>
                    <a:ea typeface="宋体" panose="02010600030101010101" pitchFamily="2" charset="-122"/>
                    <a:cs typeface="+mn-cs"/>
                  </a:rPr>
                  <a:t>在</a:t>
                </a:r>
                <a:r>
                  <a:rPr lang="zh-CN" altLang="en-US" sz="1200" i="0" kern="1200">
                    <a:solidFill>
                      <a:schemeClr val="tx1"/>
                    </a:solidFill>
                    <a:latin typeface="Arial" panose="020B0604020202020204" pitchFamily="34" charset="0"/>
                    <a:ea typeface="宋体" panose="02010600030101010101" pitchFamily="2" charset="-122"/>
                    <a:cs typeface="+mn-cs"/>
                  </a:rPr>
                  <a:t>𝑘=𝑛𝜋/𝑎</a:t>
                </a:r>
                <a:r>
                  <a:rPr lang="en-US" altLang="zh-CN" sz="1200" kern="1200" dirty="0">
                    <a:solidFill>
                      <a:schemeClr val="tx1"/>
                    </a:solidFill>
                    <a:effectLst/>
                    <a:latin typeface="Arial" panose="020B0604020202020204" pitchFamily="34" charset="0"/>
                    <a:ea typeface="宋体" panose="02010600030101010101" pitchFamily="2" charset="-122"/>
                    <a:cs typeface="+mn-cs"/>
                  </a:rPr>
                  <a:t> </a:t>
                </a:r>
                <a:r>
                  <a:rPr lang="zh-CN" altLang="zh-CN" sz="1200" kern="1200" dirty="0">
                    <a:solidFill>
                      <a:schemeClr val="tx1"/>
                    </a:solidFill>
                    <a:effectLst/>
                    <a:latin typeface="Arial" panose="020B0604020202020204" pitchFamily="34" charset="0"/>
                    <a:ea typeface="宋体" panose="02010600030101010101" pitchFamily="2" charset="-122"/>
                    <a:cs typeface="+mn-cs"/>
                  </a:rPr>
                  <a:t>处断开，产生宽度为 </a:t>
                </a:r>
                <a:r>
                  <a:rPr lang="en-US" altLang="zh-CN" sz="1200" kern="1200" dirty="0">
                    <a:solidFill>
                      <a:schemeClr val="tx1"/>
                    </a:solidFill>
                    <a:effectLst/>
                    <a:latin typeface="Arial" panose="020B0604020202020204" pitchFamily="34" charset="0"/>
                    <a:ea typeface="宋体" panose="02010600030101010101" pitchFamily="2" charset="-122"/>
                    <a:cs typeface="+mn-cs"/>
                  </a:rPr>
                  <a:t>2|</a:t>
                </a:r>
                <a:r>
                  <a:rPr lang="en-US" altLang="zh-CN" sz="1200" i="1" kern="1200" dirty="0">
                    <a:solidFill>
                      <a:schemeClr val="tx1"/>
                    </a:solidFill>
                    <a:effectLst/>
                    <a:latin typeface="Arial" panose="020B0604020202020204" pitchFamily="34" charset="0"/>
                    <a:ea typeface="宋体" panose="02010600030101010101" pitchFamily="2" charset="-122"/>
                    <a:cs typeface="+mn-cs"/>
                  </a:rPr>
                  <a:t>V</a:t>
                </a:r>
                <a:r>
                  <a:rPr lang="en-US" altLang="zh-CN" sz="1200" kern="1200" baseline="-25000" dirty="0">
                    <a:solidFill>
                      <a:schemeClr val="tx1"/>
                    </a:solidFill>
                    <a:effectLst/>
                    <a:latin typeface="Arial" panose="020B0604020202020204" pitchFamily="34" charset="0"/>
                    <a:ea typeface="宋体" panose="02010600030101010101" pitchFamily="2" charset="-122"/>
                    <a:cs typeface="+mn-cs"/>
                  </a:rPr>
                  <a:t>n</a:t>
                </a:r>
                <a:r>
                  <a:rPr lang="en-US" altLang="zh-CN" sz="1200" kern="1200" dirty="0">
                    <a:solidFill>
                      <a:schemeClr val="tx1"/>
                    </a:solidFill>
                    <a:effectLst/>
                    <a:latin typeface="Arial" panose="020B0604020202020204" pitchFamily="34" charset="0"/>
                    <a:ea typeface="宋体" panose="02010600030101010101" pitchFamily="2" charset="-122"/>
                    <a:cs typeface="+mn-cs"/>
                  </a:rPr>
                  <a:t>| </a:t>
                </a:r>
                <a:r>
                  <a:rPr lang="zh-CN" altLang="zh-CN" sz="1200" kern="1200" dirty="0">
                    <a:solidFill>
                      <a:schemeClr val="tx1"/>
                    </a:solidFill>
                    <a:effectLst/>
                    <a:latin typeface="Arial" panose="020B0604020202020204" pitchFamily="34" charset="0"/>
                    <a:ea typeface="宋体" panose="02010600030101010101" pitchFamily="2" charset="-122"/>
                    <a:cs typeface="+mn-cs"/>
                  </a:rPr>
                  <a:t>的能量间隙。</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zh-CN" altLang="zh-CN" sz="1200" kern="1200" dirty="0">
                  <a:solidFill>
                    <a:schemeClr val="tx1"/>
                  </a:solidFill>
                  <a:effectLst/>
                  <a:latin typeface="Arial" panose="020B0604020202020204" pitchFamily="34" charset="0"/>
                  <a:ea typeface="宋体" panose="02010600030101010101" pitchFamily="2" charset="-122"/>
                  <a:cs typeface="+mn-cs"/>
                </a:endParaRPr>
              </a:p>
              <a:p>
                <a:endParaRPr lang="zh-CN" altLang="en-US" dirty="0"/>
              </a:p>
            </p:txBody>
          </p:sp>
        </mc:Fallback>
      </mc:AlternateContent>
      <p:sp>
        <p:nvSpPr>
          <p:cNvPr id="4" name="灯片编号占位符 3"/>
          <p:cNvSpPr>
            <a:spLocks noGrp="1"/>
          </p:cNvSpPr>
          <p:nvPr>
            <p:ph type="sldNum" sz="quarter" idx="5"/>
          </p:nvPr>
        </p:nvSpPr>
        <p:spPr/>
        <p:txBody>
          <a:bodyPr/>
          <a:lstStyle/>
          <a:p>
            <a:fld id="{8AAA2DB7-8973-4964-8E83-0FC396AC9B6B}" type="slidenum">
              <a:rPr lang="en-US" altLang="zh-CN" smtClean="0"/>
              <a:t>84</a:t>
            </a:fld>
            <a:endParaRPr lang="en-US" altLang="zh-CN"/>
          </a:p>
        </p:txBody>
      </p:sp>
    </p:spTree>
    <p:extLst>
      <p:ext uri="{BB962C8B-B14F-4D97-AF65-F5344CB8AC3E}">
        <p14:creationId xmlns:p14="http://schemas.microsoft.com/office/powerpoint/2010/main" val="981888995"/>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0" lang="zh-CN" altLang="en-US" sz="1200" b="0" i="0" u="none" strike="noStrike" kern="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rPr>
              <a:t>我们再看下在布里渊区边界附近的情况。</a:t>
            </a:r>
          </a:p>
          <a:p>
            <a:endParaRPr lang="zh-CN" altLang="en-US" dirty="0"/>
          </a:p>
        </p:txBody>
      </p:sp>
      <p:sp>
        <p:nvSpPr>
          <p:cNvPr id="4" name="灯片编号占位符 3"/>
          <p:cNvSpPr>
            <a:spLocks noGrp="1"/>
          </p:cNvSpPr>
          <p:nvPr>
            <p:ph type="sldNum" sz="quarter" idx="5"/>
          </p:nvPr>
        </p:nvSpPr>
        <p:spPr/>
        <p:txBody>
          <a:bodyPr/>
          <a:lstStyle/>
          <a:p>
            <a:fld id="{8AAA2DB7-8973-4964-8E83-0FC396AC9B6B}" type="slidenum">
              <a:rPr lang="en-US" altLang="zh-CN" smtClean="0"/>
              <a:t>85</a:t>
            </a:fld>
            <a:endParaRPr lang="en-US" altLang="zh-CN"/>
          </a:p>
        </p:txBody>
      </p:sp>
    </p:spTree>
    <p:extLst>
      <p:ext uri="{BB962C8B-B14F-4D97-AF65-F5344CB8AC3E}">
        <p14:creationId xmlns:p14="http://schemas.microsoft.com/office/powerpoint/2010/main" val="1860965288"/>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sz="1800" kern="100" dirty="0">
                    <a:solidFill>
                      <a:srgbClr val="000000"/>
                    </a:solidFill>
                    <a:effectLst/>
                    <a:latin typeface="宋体" panose="02010600030101010101" pitchFamily="2" charset="-122"/>
                    <a:ea typeface="宋体" panose="02010600030101010101" pitchFamily="2" charset="-122"/>
                    <a:cs typeface="宋体" panose="02010600030101010101" pitchFamily="2" charset="-122"/>
                  </a:rPr>
                  <a:t>当</a:t>
                </a:r>
                <a:r>
                  <a:rPr lang="en-US" altLang="zh-CN" sz="1800" kern="100" dirty="0">
                    <a:solidFill>
                      <a:srgbClr val="000000"/>
                    </a:solidFill>
                    <a:effectLst/>
                    <a:latin typeface="宋体" panose="02010600030101010101" pitchFamily="2" charset="-122"/>
                    <a:ea typeface="宋体" panose="02010600030101010101" pitchFamily="2" charset="-122"/>
                    <a:cs typeface="宋体" panose="02010600030101010101" pitchFamily="2" charset="-122"/>
                  </a:rPr>
                  <a:t>  </a:t>
                </a:r>
                <a:r>
                  <a:rPr lang="zh-CN" altLang="zh-CN" sz="1800" kern="100" dirty="0">
                    <a:solidFill>
                      <a:srgbClr val="000000"/>
                    </a:solidFill>
                    <a:effectLst/>
                    <a:latin typeface="宋体" panose="02010600030101010101" pitchFamily="2" charset="-122"/>
                    <a:ea typeface="宋体" panose="02010600030101010101" pitchFamily="2" charset="-122"/>
                    <a:cs typeface="宋体" panose="02010600030101010101" pitchFamily="2" charset="-122"/>
                  </a:rPr>
                  <a:t>，</a:t>
                </a:r>
                <a:r>
                  <a:rPr lang="zh-CN" altLang="zh-CN" sz="1800" kern="100" dirty="0">
                    <a:solidFill>
                      <a:srgbClr val="000000"/>
                    </a:solidFill>
                    <a:effectLst/>
                    <a:latin typeface="Calibri" panose="020F0502020204030204" pitchFamily="34" charset="0"/>
                    <a:ea typeface="宋体" panose="02010600030101010101" pitchFamily="2" charset="-122"/>
                    <a:cs typeface="宋体" panose="02010600030101010101" pitchFamily="2" charset="-122"/>
                  </a:rPr>
                  <a:t>即</a:t>
                </a:r>
                <a14:m>
                  <m:oMath xmlns:m="http://schemas.openxmlformats.org/officeDocument/2006/math">
                    <m:r>
                      <a:rPr lang="zh-CN" altLang="en-US" sz="2800" i="1" smtClean="0">
                        <a:latin typeface="Cambria Math" panose="02040503050406030204" pitchFamily="18" charset="0"/>
                      </a:rPr>
                      <m:t>𝑘</m:t>
                    </m:r>
                    <m:r>
                      <a:rPr lang="zh-CN" altLang="en-US" sz="2800" i="0">
                        <a:latin typeface="Cambria Math" panose="02040503050406030204" pitchFamily="18" charset="0"/>
                      </a:rPr>
                      <m:t>很接近</m:t>
                    </m:r>
                    <m:r>
                      <a:rPr lang="zh-CN" altLang="en-US" sz="2800" i="0">
                        <a:latin typeface="Cambria Math" panose="02040503050406030204" pitchFamily="18" charset="0"/>
                      </a:rPr>
                      <m:t>−</m:t>
                    </m:r>
                    <m:f>
                      <m:fPr>
                        <m:ctrlPr>
                          <a:rPr lang="zh-CN" altLang="en-US" sz="2800" i="1">
                            <a:solidFill>
                              <a:srgbClr val="836967"/>
                            </a:solidFill>
                            <a:latin typeface="Cambria Math" panose="02040503050406030204" pitchFamily="18" charset="0"/>
                          </a:rPr>
                        </m:ctrlPr>
                      </m:fPr>
                      <m:num>
                        <m:r>
                          <a:rPr lang="zh-CN" altLang="en-US" sz="2800" i="1">
                            <a:latin typeface="Cambria Math" panose="02040503050406030204" pitchFamily="18" charset="0"/>
                          </a:rPr>
                          <m:t>𝑛</m:t>
                        </m:r>
                        <m:r>
                          <a:rPr lang="zh-CN" altLang="en-US" sz="2800" i="1">
                            <a:latin typeface="Cambria Math" panose="02040503050406030204" pitchFamily="18" charset="0"/>
                          </a:rPr>
                          <m:t>𝜋</m:t>
                        </m:r>
                      </m:num>
                      <m:den>
                        <m:r>
                          <a:rPr lang="zh-CN" altLang="en-US" sz="2800" i="1">
                            <a:latin typeface="Cambria Math" panose="02040503050406030204" pitchFamily="18" charset="0"/>
                          </a:rPr>
                          <m:t>𝑎</m:t>
                        </m:r>
                      </m:den>
                    </m:f>
                    <m:r>
                      <a:rPr lang="zh-CN" altLang="en-US" sz="2800" i="0">
                        <a:latin typeface="Cambria Math" panose="02040503050406030204" pitchFamily="18" charset="0"/>
                      </a:rPr>
                      <m:t>，</m:t>
                    </m:r>
                  </m:oMath>
                </a14:m>
                <a:r>
                  <a:rPr lang="zh-CN" altLang="zh-CN" sz="1800" kern="100" dirty="0">
                    <a:solidFill>
                      <a:srgbClr val="000000"/>
                    </a:solidFill>
                    <a:effectLst/>
                    <a:latin typeface="Calibri" panose="020F0502020204030204" pitchFamily="34" charset="0"/>
                    <a:ea typeface="宋体" panose="02010600030101010101" pitchFamily="2" charset="-122"/>
                    <a:cs typeface="宋体" panose="02010600030101010101" pitchFamily="2" charset="-122"/>
                  </a:rPr>
                  <a:t>这时把式</a:t>
                </a:r>
                <a:r>
                  <a:rPr lang="zh-CN" altLang="en-US" sz="1800"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中</a:t>
                </a:r>
                <a:r>
                  <a:rPr lang="zh-CN" altLang="zh-CN" sz="1800"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括号</a:t>
                </a:r>
                <a:r>
                  <a:rPr lang="en-US" altLang="zh-CN" sz="1800"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 [ ] </a:t>
                </a:r>
                <a:r>
                  <a:rPr lang="zh-CN" altLang="zh-CN" sz="1800"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内的式子</a:t>
                </a:r>
                <a:r>
                  <a:rPr lang="zh-CN" altLang="zh-CN" sz="1800" kern="100" dirty="0">
                    <a:solidFill>
                      <a:srgbClr val="000000"/>
                    </a:solidFill>
                    <a:effectLst/>
                    <a:latin typeface="Calibri" panose="020F0502020204030204" pitchFamily="34" charset="0"/>
                    <a:ea typeface="宋体" panose="02010600030101010101" pitchFamily="2" charset="-122"/>
                    <a:cs typeface="宋体" panose="02010600030101010101" pitchFamily="2" charset="-122"/>
                  </a:rPr>
                  <a:t>对</a:t>
                </a:r>
                <a:r>
                  <a:rPr lang="zh-CN" altLang="zh-CN" sz="1800" kern="100" dirty="0">
                    <a:solidFill>
                      <a:srgbClr val="000000"/>
                    </a:solidFill>
                    <a:effectLst/>
                    <a:latin typeface="宋体" panose="02010600030101010101" pitchFamily="2" charset="-122"/>
                    <a:ea typeface="Calibri" panose="020F0502020204030204" pitchFamily="34" charset="0"/>
                    <a:cs typeface="宋体" panose="02010600030101010101" pitchFamily="2" charset="-122"/>
                  </a:rPr>
                  <a:t> </a:t>
                </a:r>
                <a14:m>
                  <m:oMath xmlns:m="http://schemas.openxmlformats.org/officeDocument/2006/math">
                    <m:f>
                      <m:fPr>
                        <m:ctrlPr>
                          <a:rPr lang="zh-CN" altLang="en-US" sz="1200" i="1" kern="1200" smtClean="0">
                            <a:solidFill>
                              <a:schemeClr val="tx1"/>
                            </a:solidFill>
                            <a:latin typeface="Cambria Math" panose="02040503050406030204" pitchFamily="18" charset="0"/>
                            <a:ea typeface="宋体" panose="02010600030101010101" pitchFamily="2" charset="-122"/>
                            <a:cs typeface="+mn-cs"/>
                          </a:rPr>
                        </m:ctrlPr>
                      </m:fPr>
                      <m:num>
                        <m:sSubSup>
                          <m:sSubSupPr>
                            <m:ctrlPr>
                              <a:rPr lang="zh-CN" altLang="en-US" sz="1200" i="1" kern="1200">
                                <a:solidFill>
                                  <a:schemeClr val="tx1"/>
                                </a:solidFill>
                                <a:latin typeface="Cambria Math" panose="02040503050406030204" pitchFamily="18" charset="0"/>
                                <a:ea typeface="宋体" panose="02010600030101010101" pitchFamily="2" charset="-122"/>
                                <a:cs typeface="+mn-cs"/>
                              </a:rPr>
                            </m:ctrlPr>
                          </m:sSubSupPr>
                          <m:e>
                            <m:r>
                              <a:rPr lang="zh-CN" altLang="en-US" sz="1200" i="1" kern="1200">
                                <a:solidFill>
                                  <a:schemeClr val="tx1"/>
                                </a:solidFill>
                                <a:latin typeface="Cambria Math" panose="02040503050406030204" pitchFamily="18" charset="0"/>
                                <a:ea typeface="宋体" panose="02010600030101010101" pitchFamily="2" charset="-122"/>
                                <a:cs typeface="+mn-cs"/>
                              </a:rPr>
                              <m:t>𝐸</m:t>
                            </m:r>
                          </m:e>
                          <m:sub>
                            <m:r>
                              <a:rPr lang="zh-CN" altLang="en-US" sz="1200" i="1" kern="1200">
                                <a:solidFill>
                                  <a:schemeClr val="tx1"/>
                                </a:solidFill>
                                <a:latin typeface="Cambria Math" panose="02040503050406030204" pitchFamily="18" charset="0"/>
                                <a:ea typeface="宋体" panose="02010600030101010101" pitchFamily="2" charset="-122"/>
                                <a:cs typeface="+mn-cs"/>
                              </a:rPr>
                              <m:t>𝑘</m:t>
                            </m:r>
                            <m:r>
                              <a:rPr lang="zh-CN" altLang="en-US" sz="1200" i="0" kern="1200">
                                <a:solidFill>
                                  <a:schemeClr val="tx1"/>
                                </a:solidFill>
                                <a:latin typeface="Cambria Math" panose="02040503050406030204" pitchFamily="18" charset="0"/>
                                <a:ea typeface="宋体" panose="02010600030101010101" pitchFamily="2" charset="-122"/>
                                <a:cs typeface="+mn-cs"/>
                              </a:rPr>
                              <m:t>′</m:t>
                            </m:r>
                          </m:sub>
                          <m:sup>
                            <m:r>
                              <a:rPr lang="zh-CN" altLang="en-US" sz="1200" i="0" kern="1200">
                                <a:solidFill>
                                  <a:schemeClr val="tx1"/>
                                </a:solidFill>
                                <a:latin typeface="Cambria Math" panose="02040503050406030204" pitchFamily="18" charset="0"/>
                                <a:ea typeface="宋体" panose="02010600030101010101" pitchFamily="2" charset="-122"/>
                                <a:cs typeface="+mn-cs"/>
                              </a:rPr>
                              <m:t>0</m:t>
                            </m:r>
                          </m:sup>
                        </m:sSubSup>
                        <m:r>
                          <a:rPr lang="zh-CN" altLang="en-US" sz="1200" i="0" kern="1200">
                            <a:solidFill>
                              <a:schemeClr val="tx1"/>
                            </a:solidFill>
                            <a:latin typeface="Cambria Math" panose="02040503050406030204" pitchFamily="18" charset="0"/>
                            <a:ea typeface="宋体" panose="02010600030101010101" pitchFamily="2" charset="-122"/>
                            <a:cs typeface="+mn-cs"/>
                          </a:rPr>
                          <m:t>−</m:t>
                        </m:r>
                        <m:sSubSup>
                          <m:sSubSupPr>
                            <m:ctrlPr>
                              <a:rPr lang="zh-CN" altLang="en-US" sz="1200" i="1" kern="1200">
                                <a:solidFill>
                                  <a:schemeClr val="tx1"/>
                                </a:solidFill>
                                <a:latin typeface="Cambria Math" panose="02040503050406030204" pitchFamily="18" charset="0"/>
                                <a:ea typeface="宋体" panose="02010600030101010101" pitchFamily="2" charset="-122"/>
                                <a:cs typeface="+mn-cs"/>
                              </a:rPr>
                            </m:ctrlPr>
                          </m:sSubSupPr>
                          <m:e>
                            <m:r>
                              <a:rPr lang="zh-CN" altLang="en-US" sz="1200" i="1" kern="1200">
                                <a:solidFill>
                                  <a:schemeClr val="tx1"/>
                                </a:solidFill>
                                <a:latin typeface="Cambria Math" panose="02040503050406030204" pitchFamily="18" charset="0"/>
                                <a:ea typeface="宋体" panose="02010600030101010101" pitchFamily="2" charset="-122"/>
                                <a:cs typeface="+mn-cs"/>
                              </a:rPr>
                              <m:t>𝐸</m:t>
                            </m:r>
                          </m:e>
                          <m:sub>
                            <m:r>
                              <a:rPr lang="zh-CN" altLang="en-US" sz="1200" i="1" kern="1200">
                                <a:solidFill>
                                  <a:schemeClr val="tx1"/>
                                </a:solidFill>
                                <a:latin typeface="Cambria Math" panose="02040503050406030204" pitchFamily="18" charset="0"/>
                                <a:ea typeface="宋体" panose="02010600030101010101" pitchFamily="2" charset="-122"/>
                                <a:cs typeface="+mn-cs"/>
                              </a:rPr>
                              <m:t>𝑘</m:t>
                            </m:r>
                          </m:sub>
                          <m:sup>
                            <m:r>
                              <a:rPr lang="zh-CN" altLang="en-US" sz="1200" i="0" kern="1200">
                                <a:solidFill>
                                  <a:schemeClr val="tx1"/>
                                </a:solidFill>
                                <a:latin typeface="Cambria Math" panose="02040503050406030204" pitchFamily="18" charset="0"/>
                                <a:ea typeface="宋体" panose="02010600030101010101" pitchFamily="2" charset="-122"/>
                                <a:cs typeface="+mn-cs"/>
                              </a:rPr>
                              <m:t>0</m:t>
                            </m:r>
                          </m:sup>
                        </m:sSubSup>
                      </m:num>
                      <m:den>
                        <m:d>
                          <m:dPr>
                            <m:begChr m:val="|"/>
                            <m:endChr m:val="|"/>
                            <m:ctrlPr>
                              <a:rPr lang="zh-CN" altLang="en-US" sz="1200" i="1" kern="1200">
                                <a:solidFill>
                                  <a:schemeClr val="tx1"/>
                                </a:solidFill>
                                <a:latin typeface="Cambria Math" panose="02040503050406030204" pitchFamily="18" charset="0"/>
                                <a:ea typeface="宋体" panose="02010600030101010101" pitchFamily="2" charset="-122"/>
                                <a:cs typeface="+mn-cs"/>
                              </a:rPr>
                            </m:ctrlPr>
                          </m:dPr>
                          <m:e>
                            <m:sSub>
                              <m:sSubPr>
                                <m:ctrlPr>
                                  <a:rPr lang="zh-CN" altLang="en-US" sz="1200" i="1" kern="1200">
                                    <a:solidFill>
                                      <a:schemeClr val="tx1"/>
                                    </a:solidFill>
                                    <a:latin typeface="Cambria Math" panose="02040503050406030204" pitchFamily="18" charset="0"/>
                                    <a:ea typeface="宋体" panose="02010600030101010101" pitchFamily="2" charset="-122"/>
                                    <a:cs typeface="+mn-cs"/>
                                  </a:rPr>
                                </m:ctrlPr>
                              </m:sSubPr>
                              <m:e>
                                <m:r>
                                  <a:rPr lang="zh-CN" altLang="en-US" sz="1200" i="1" kern="1200">
                                    <a:solidFill>
                                      <a:schemeClr val="tx1"/>
                                    </a:solidFill>
                                    <a:latin typeface="Cambria Math" panose="02040503050406030204" pitchFamily="18" charset="0"/>
                                    <a:ea typeface="宋体" panose="02010600030101010101" pitchFamily="2" charset="-122"/>
                                    <a:cs typeface="+mn-cs"/>
                                  </a:rPr>
                                  <m:t>𝑉</m:t>
                                </m:r>
                              </m:e>
                              <m:sub>
                                <m:r>
                                  <a:rPr lang="zh-CN" altLang="en-US" sz="1200" i="1" kern="1200">
                                    <a:solidFill>
                                      <a:schemeClr val="tx1"/>
                                    </a:solidFill>
                                    <a:latin typeface="Cambria Math" panose="02040503050406030204" pitchFamily="18" charset="0"/>
                                    <a:ea typeface="宋体" panose="02010600030101010101" pitchFamily="2" charset="-122"/>
                                    <a:cs typeface="+mn-cs"/>
                                  </a:rPr>
                                  <m:t>𝑛</m:t>
                                </m:r>
                              </m:sub>
                            </m:sSub>
                          </m:e>
                        </m:d>
                      </m:den>
                    </m:f>
                  </m:oMath>
                </a14:m>
                <a:r>
                  <a:rPr lang="en-US" altLang="zh-CN" sz="1800" kern="100" dirty="0">
                    <a:solidFill>
                      <a:srgbClr val="000000"/>
                    </a:solidFill>
                    <a:effectLst/>
                    <a:latin typeface="宋体" panose="02010600030101010101" pitchFamily="2" charset="-122"/>
                    <a:ea typeface="Calibri" panose="020F0502020204030204" pitchFamily="34" charset="0"/>
                    <a:cs typeface="宋体" panose="02010600030101010101" pitchFamily="2" charset="-122"/>
                  </a:rPr>
                  <a:t> </a:t>
                </a:r>
                <a:r>
                  <a:rPr lang="zh-CN" altLang="zh-CN" sz="1800" kern="100" dirty="0">
                    <a:solidFill>
                      <a:srgbClr val="000000"/>
                    </a:solidFill>
                    <a:effectLst/>
                    <a:latin typeface="Calibri" panose="020F0502020204030204" pitchFamily="34" charset="0"/>
                    <a:ea typeface="宋体" panose="02010600030101010101" pitchFamily="2" charset="-122"/>
                    <a:cs typeface="宋体" panose="02010600030101010101" pitchFamily="2" charset="-122"/>
                  </a:rPr>
                  <a:t>利用近似公式</a:t>
                </a:r>
                <a14:m>
                  <m:oMath xmlns:m="http://schemas.openxmlformats.org/officeDocument/2006/math">
                    <m:sSup>
                      <m:sSupPr>
                        <m:ctrlPr>
                          <a:rPr lang="zh-CN" altLang="en-US" sz="1200" i="1" kern="1200" smtClean="0">
                            <a:solidFill>
                              <a:schemeClr val="tx1"/>
                            </a:solidFill>
                            <a:latin typeface="Cambria Math" panose="02040503050406030204" pitchFamily="18" charset="0"/>
                            <a:ea typeface="宋体" panose="02010600030101010101" pitchFamily="2" charset="-122"/>
                            <a:cs typeface="+mn-cs"/>
                          </a:rPr>
                        </m:ctrlPr>
                      </m:sSupPr>
                      <m:e>
                        <m:d>
                          <m:dPr>
                            <m:ctrlPr>
                              <a:rPr lang="zh-CN" altLang="en-US" sz="1200" i="1" kern="1200">
                                <a:solidFill>
                                  <a:schemeClr val="tx1"/>
                                </a:solidFill>
                                <a:latin typeface="Cambria Math" panose="02040503050406030204" pitchFamily="18" charset="0"/>
                                <a:ea typeface="宋体" panose="02010600030101010101" pitchFamily="2" charset="-122"/>
                                <a:cs typeface="+mn-cs"/>
                              </a:rPr>
                            </m:ctrlPr>
                          </m:dPr>
                          <m:e>
                            <m:r>
                              <a:rPr lang="zh-CN" altLang="en-US" sz="1200" kern="1200">
                                <a:solidFill>
                                  <a:schemeClr val="tx1"/>
                                </a:solidFill>
                                <a:latin typeface="Cambria Math" panose="02040503050406030204" pitchFamily="18" charset="0"/>
                                <a:ea typeface="宋体" panose="02010600030101010101" pitchFamily="2" charset="-122"/>
                                <a:cs typeface="+mn-cs"/>
                              </a:rPr>
                              <m:t>1</m:t>
                            </m:r>
                            <m:r>
                              <a:rPr lang="zh-CN" altLang="en-US" sz="1200" i="0" kern="1200">
                                <a:solidFill>
                                  <a:schemeClr val="tx1"/>
                                </a:solidFill>
                                <a:latin typeface="Cambria Math" panose="02040503050406030204" pitchFamily="18" charset="0"/>
                                <a:ea typeface="宋体" panose="02010600030101010101" pitchFamily="2" charset="-122"/>
                                <a:cs typeface="+mn-cs"/>
                              </a:rPr>
                              <m:t>+</m:t>
                            </m:r>
                            <m:r>
                              <a:rPr lang="zh-CN" altLang="en-US" sz="1200" i="1" kern="1200">
                                <a:solidFill>
                                  <a:schemeClr val="tx1"/>
                                </a:solidFill>
                                <a:latin typeface="Cambria Math" panose="02040503050406030204" pitchFamily="18" charset="0"/>
                                <a:ea typeface="宋体" panose="02010600030101010101" pitchFamily="2" charset="-122"/>
                                <a:cs typeface="+mn-cs"/>
                              </a:rPr>
                              <m:t>𝑥</m:t>
                            </m:r>
                          </m:e>
                        </m:d>
                      </m:e>
                      <m:sup>
                        <m:f>
                          <m:fPr>
                            <m:type m:val="lin"/>
                            <m:ctrlPr>
                              <a:rPr lang="zh-CN" altLang="en-US" sz="1200" i="1" kern="1200">
                                <a:solidFill>
                                  <a:schemeClr val="tx1"/>
                                </a:solidFill>
                                <a:latin typeface="Cambria Math" panose="02040503050406030204" pitchFamily="18" charset="0"/>
                                <a:ea typeface="宋体" panose="02010600030101010101" pitchFamily="2" charset="-122"/>
                                <a:cs typeface="+mn-cs"/>
                              </a:rPr>
                            </m:ctrlPr>
                          </m:fPr>
                          <m:num>
                            <m:r>
                              <a:rPr lang="zh-CN" altLang="en-US" sz="1200" i="0" kern="1200">
                                <a:solidFill>
                                  <a:schemeClr val="tx1"/>
                                </a:solidFill>
                                <a:latin typeface="Cambria Math" panose="02040503050406030204" pitchFamily="18" charset="0"/>
                                <a:ea typeface="宋体" panose="02010600030101010101" pitchFamily="2" charset="-122"/>
                                <a:cs typeface="+mn-cs"/>
                              </a:rPr>
                              <m:t>1</m:t>
                            </m:r>
                          </m:num>
                          <m:den>
                            <m:r>
                              <a:rPr lang="zh-CN" altLang="en-US" sz="1200" i="0" kern="1200">
                                <a:solidFill>
                                  <a:schemeClr val="tx1"/>
                                </a:solidFill>
                                <a:latin typeface="Cambria Math" panose="02040503050406030204" pitchFamily="18" charset="0"/>
                                <a:ea typeface="宋体" panose="02010600030101010101" pitchFamily="2" charset="-122"/>
                                <a:cs typeface="+mn-cs"/>
                              </a:rPr>
                              <m:t>2</m:t>
                            </m:r>
                          </m:den>
                        </m:f>
                      </m:sup>
                    </m:sSup>
                    <m:r>
                      <a:rPr lang="zh-CN" altLang="en-US" sz="1200" i="0" kern="1200">
                        <a:solidFill>
                          <a:schemeClr val="tx1"/>
                        </a:solidFill>
                        <a:latin typeface="Cambria Math" panose="02040503050406030204" pitchFamily="18" charset="0"/>
                        <a:ea typeface="宋体" panose="02010600030101010101" pitchFamily="2" charset="-122"/>
                        <a:cs typeface="+mn-cs"/>
                      </a:rPr>
                      <m:t>≈1+</m:t>
                    </m:r>
                    <m:f>
                      <m:fPr>
                        <m:ctrlPr>
                          <a:rPr lang="zh-CN" altLang="en-US" sz="1200" i="1" kern="1200">
                            <a:solidFill>
                              <a:schemeClr val="tx1"/>
                            </a:solidFill>
                            <a:latin typeface="Cambria Math" panose="02040503050406030204" pitchFamily="18" charset="0"/>
                            <a:ea typeface="宋体" panose="02010600030101010101" pitchFamily="2" charset="-122"/>
                            <a:cs typeface="+mn-cs"/>
                          </a:rPr>
                        </m:ctrlPr>
                      </m:fPr>
                      <m:num>
                        <m:r>
                          <a:rPr lang="zh-CN" altLang="en-US" sz="1200" i="0" kern="1200">
                            <a:solidFill>
                              <a:schemeClr val="tx1"/>
                            </a:solidFill>
                            <a:latin typeface="Cambria Math" panose="02040503050406030204" pitchFamily="18" charset="0"/>
                            <a:ea typeface="宋体" panose="02010600030101010101" pitchFamily="2" charset="-122"/>
                            <a:cs typeface="+mn-cs"/>
                          </a:rPr>
                          <m:t>1</m:t>
                        </m:r>
                      </m:num>
                      <m:den>
                        <m:r>
                          <a:rPr lang="zh-CN" altLang="en-US" sz="1200" i="0" kern="1200">
                            <a:solidFill>
                              <a:schemeClr val="tx1"/>
                            </a:solidFill>
                            <a:latin typeface="Cambria Math" panose="02040503050406030204" pitchFamily="18" charset="0"/>
                            <a:ea typeface="宋体" panose="02010600030101010101" pitchFamily="2" charset="-122"/>
                            <a:cs typeface="+mn-cs"/>
                          </a:rPr>
                          <m:t>2</m:t>
                        </m:r>
                      </m:den>
                    </m:f>
                    <m:r>
                      <a:rPr lang="zh-CN" altLang="en-US" sz="1200" i="1" kern="1200">
                        <a:solidFill>
                          <a:schemeClr val="tx1"/>
                        </a:solidFill>
                        <a:latin typeface="Cambria Math" panose="02040503050406030204" pitchFamily="18" charset="0"/>
                        <a:ea typeface="宋体" panose="02010600030101010101" pitchFamily="2" charset="-122"/>
                        <a:cs typeface="+mn-cs"/>
                      </a:rPr>
                      <m:t>𝑥</m:t>
                    </m:r>
                  </m:oMath>
                </a14:m>
                <a:r>
                  <a:rPr lang="zh-CN" altLang="zh-CN" sz="1800" kern="100" dirty="0">
                    <a:solidFill>
                      <a:srgbClr val="000000"/>
                    </a:solidFill>
                    <a:effectLst/>
                    <a:latin typeface="Calibri" panose="020F0502020204030204" pitchFamily="34" charset="0"/>
                    <a:ea typeface="宋体" panose="02010600030101010101" pitchFamily="2" charset="-122"/>
                    <a:cs typeface="宋体" panose="02010600030101010101" pitchFamily="2" charset="-122"/>
                  </a:rPr>
                  <a:t>展开，可得：</a:t>
                </a:r>
                <a:endParaRPr lang="en-US" altLang="zh-CN" sz="1800" kern="100" dirty="0">
                  <a:solidFill>
                    <a:srgbClr val="000000"/>
                  </a:solidFill>
                  <a:effectLst/>
                  <a:latin typeface="Calibri" panose="020F0502020204030204" pitchFamily="34" charset="0"/>
                  <a:ea typeface="宋体" panose="02010600030101010101" pitchFamily="2" charset="-122"/>
                  <a:cs typeface="宋体" panose="02010600030101010101" pitchFamily="2" charset="-122"/>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ltLang="zh-CN" sz="1800" kern="100" dirty="0">
                  <a:solidFill>
                    <a:srgbClr val="000000"/>
                  </a:solidFill>
                  <a:effectLst/>
                  <a:latin typeface="Calibri" panose="020F0502020204030204" pitchFamily="34" charset="0"/>
                  <a:ea typeface="宋体" panose="02010600030101010101" pitchFamily="2" charset="-122"/>
                  <a:cs typeface="宋体" panose="02010600030101010101" pitchFamily="2" charset="-122"/>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zh-CN" altLang="zh-CN" sz="1800" kern="100" dirty="0">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p>
                <a:endParaRPr lang="zh-CN" altLang="en-US" dirty="0"/>
              </a:p>
            </p:txBody>
          </p:sp>
        </mc:Choice>
        <mc:Fallback xmlns="">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sz="1800" kern="100" dirty="0">
                    <a:solidFill>
                      <a:srgbClr val="000000"/>
                    </a:solidFill>
                    <a:effectLst/>
                    <a:latin typeface="宋体" panose="02010600030101010101" pitchFamily="2" charset="-122"/>
                    <a:ea typeface="宋体" panose="02010600030101010101" pitchFamily="2" charset="-122"/>
                    <a:cs typeface="宋体" panose="02010600030101010101" pitchFamily="2" charset="-122"/>
                  </a:rPr>
                  <a:t>当</a:t>
                </a:r>
                <a:r>
                  <a:rPr lang="en-US" altLang="zh-CN" sz="1800" kern="100" dirty="0">
                    <a:solidFill>
                      <a:srgbClr val="000000"/>
                    </a:solidFill>
                    <a:effectLst/>
                    <a:latin typeface="宋体" panose="02010600030101010101" pitchFamily="2" charset="-122"/>
                    <a:ea typeface="宋体" panose="02010600030101010101" pitchFamily="2" charset="-122"/>
                    <a:cs typeface="宋体" panose="02010600030101010101" pitchFamily="2" charset="-122"/>
                  </a:rPr>
                  <a:t>  </a:t>
                </a:r>
                <a:r>
                  <a:rPr lang="zh-CN" altLang="zh-CN" sz="1800" kern="100" dirty="0">
                    <a:solidFill>
                      <a:srgbClr val="000000"/>
                    </a:solidFill>
                    <a:effectLst/>
                    <a:latin typeface="宋体" panose="02010600030101010101" pitchFamily="2" charset="-122"/>
                    <a:ea typeface="宋体" panose="02010600030101010101" pitchFamily="2" charset="-122"/>
                    <a:cs typeface="宋体" panose="02010600030101010101" pitchFamily="2" charset="-122"/>
                  </a:rPr>
                  <a:t>，</a:t>
                </a:r>
                <a:r>
                  <a:rPr lang="zh-CN" altLang="zh-CN" sz="1800" kern="100" dirty="0">
                    <a:solidFill>
                      <a:srgbClr val="000000"/>
                    </a:solidFill>
                    <a:effectLst/>
                    <a:latin typeface="Calibri" panose="020F0502020204030204" pitchFamily="34" charset="0"/>
                    <a:ea typeface="宋体" panose="02010600030101010101" pitchFamily="2" charset="-122"/>
                    <a:cs typeface="宋体" panose="02010600030101010101" pitchFamily="2" charset="-122"/>
                  </a:rPr>
                  <a:t>即</a:t>
                </a:r>
                <a:r>
                  <a:rPr lang="zh-CN" altLang="en-US" sz="2800" i="0">
                    <a:latin typeface="Cambria Math" panose="02040503050406030204" pitchFamily="18" charset="0"/>
                  </a:rPr>
                  <a:t>𝑘很接近−𝑛𝜋</a:t>
                </a:r>
                <a:r>
                  <a:rPr lang="zh-CN" altLang="en-US" sz="2800" i="0">
                    <a:solidFill>
                      <a:srgbClr val="836967"/>
                    </a:solidFill>
                    <a:latin typeface="Cambria Math" panose="02040503050406030204" pitchFamily="18" charset="0"/>
                  </a:rPr>
                  <a:t>/</a:t>
                </a:r>
                <a:r>
                  <a:rPr lang="zh-CN" altLang="en-US" sz="2800" i="0">
                    <a:latin typeface="Cambria Math" panose="02040503050406030204" pitchFamily="18" charset="0"/>
                  </a:rPr>
                  <a:t>𝑎，</a:t>
                </a:r>
                <a:r>
                  <a:rPr lang="zh-CN" altLang="zh-CN" sz="1800" kern="100" dirty="0">
                    <a:solidFill>
                      <a:srgbClr val="000000"/>
                    </a:solidFill>
                    <a:effectLst/>
                    <a:latin typeface="Calibri" panose="020F0502020204030204" pitchFamily="34" charset="0"/>
                    <a:ea typeface="宋体" panose="02010600030101010101" pitchFamily="2" charset="-122"/>
                    <a:cs typeface="宋体" panose="02010600030101010101" pitchFamily="2" charset="-122"/>
                  </a:rPr>
                  <a:t>这时把式</a:t>
                </a:r>
                <a:r>
                  <a:rPr lang="zh-CN" altLang="zh-CN" sz="1800"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a:t>
                </a:r>
                <a:r>
                  <a:rPr lang="en-US" altLang="zh-CN" sz="1800"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3-87</a:t>
                </a:r>
                <a:r>
                  <a:rPr lang="zh-CN" altLang="zh-CN" sz="1800"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）括号</a:t>
                </a:r>
                <a:r>
                  <a:rPr lang="en-US" altLang="zh-CN" sz="1800"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 [ ] </a:t>
                </a:r>
                <a:r>
                  <a:rPr lang="zh-CN" altLang="zh-CN" sz="1800"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内的式子</a:t>
                </a:r>
                <a:r>
                  <a:rPr lang="zh-CN" altLang="zh-CN" sz="1800" kern="100" dirty="0">
                    <a:solidFill>
                      <a:srgbClr val="000000"/>
                    </a:solidFill>
                    <a:effectLst/>
                    <a:latin typeface="Calibri" panose="020F0502020204030204" pitchFamily="34" charset="0"/>
                    <a:ea typeface="宋体" panose="02010600030101010101" pitchFamily="2" charset="-122"/>
                    <a:cs typeface="宋体" panose="02010600030101010101" pitchFamily="2" charset="-122"/>
                  </a:rPr>
                  <a:t>对</a:t>
                </a:r>
                <a:r>
                  <a:rPr lang="zh-CN" altLang="zh-CN" sz="1800" kern="100" dirty="0">
                    <a:solidFill>
                      <a:srgbClr val="000000"/>
                    </a:solidFill>
                    <a:effectLst/>
                    <a:latin typeface="宋体" panose="02010600030101010101" pitchFamily="2" charset="-122"/>
                    <a:ea typeface="Calibri" panose="020F0502020204030204" pitchFamily="34" charset="0"/>
                    <a:cs typeface="宋体" panose="02010600030101010101" pitchFamily="2" charset="-122"/>
                  </a:rPr>
                  <a:t> </a:t>
                </a:r>
                <a:r>
                  <a:rPr lang="zh-CN" altLang="en-US" sz="1200" i="0" kern="1200">
                    <a:solidFill>
                      <a:schemeClr val="tx1"/>
                    </a:solidFill>
                    <a:latin typeface="Arial" panose="020B0604020202020204" pitchFamily="34" charset="0"/>
                    <a:ea typeface="宋体" panose="02010600030101010101" pitchFamily="2" charset="-122"/>
                    <a:cs typeface="+mn-cs"/>
                  </a:rPr>
                  <a:t>(𝐸_𝑘′^0−𝐸_𝑘^0)/|𝑉_𝑛 | </a:t>
                </a:r>
                <a:r>
                  <a:rPr lang="en-US" altLang="zh-CN" sz="1800" kern="100" dirty="0">
                    <a:solidFill>
                      <a:srgbClr val="000000"/>
                    </a:solidFill>
                    <a:effectLst/>
                    <a:latin typeface="宋体" panose="02010600030101010101" pitchFamily="2" charset="-122"/>
                    <a:ea typeface="Calibri" panose="020F0502020204030204" pitchFamily="34" charset="0"/>
                    <a:cs typeface="宋体" panose="02010600030101010101" pitchFamily="2" charset="-122"/>
                  </a:rPr>
                  <a:t> </a:t>
                </a:r>
                <a:r>
                  <a:rPr lang="zh-CN" altLang="zh-CN" sz="1800" kern="100" dirty="0">
                    <a:solidFill>
                      <a:srgbClr val="000000"/>
                    </a:solidFill>
                    <a:effectLst/>
                    <a:latin typeface="Calibri" panose="020F0502020204030204" pitchFamily="34" charset="0"/>
                    <a:ea typeface="宋体" panose="02010600030101010101" pitchFamily="2" charset="-122"/>
                    <a:cs typeface="宋体" panose="02010600030101010101" pitchFamily="2" charset="-122"/>
                  </a:rPr>
                  <a:t>利用近似公式</a:t>
                </a:r>
                <a:r>
                  <a:rPr lang="zh-CN" altLang="en-US" sz="1200" i="0" kern="1200">
                    <a:solidFill>
                      <a:schemeClr val="tx1"/>
                    </a:solidFill>
                    <a:latin typeface="Arial" panose="020B0604020202020204" pitchFamily="34" charset="0"/>
                    <a:ea typeface="宋体" panose="02010600030101010101" pitchFamily="2" charset="-122"/>
                    <a:cs typeface="+mn-cs"/>
                  </a:rPr>
                  <a:t>(1+𝑥)^(1∕2)≈1+1/2 𝑥</a:t>
                </a:r>
                <a:r>
                  <a:rPr lang="zh-CN" altLang="zh-CN" sz="1800" kern="100" dirty="0">
                    <a:solidFill>
                      <a:srgbClr val="000000"/>
                    </a:solidFill>
                    <a:effectLst/>
                    <a:latin typeface="Calibri" panose="020F0502020204030204" pitchFamily="34" charset="0"/>
                    <a:ea typeface="宋体" panose="02010600030101010101" pitchFamily="2" charset="-122"/>
                    <a:cs typeface="宋体" panose="02010600030101010101" pitchFamily="2" charset="-122"/>
                  </a:rPr>
                  <a:t>展开，可得：</a:t>
                </a:r>
                <a:endParaRPr lang="en-US" altLang="zh-CN" sz="1800" kern="100" dirty="0">
                  <a:solidFill>
                    <a:srgbClr val="000000"/>
                  </a:solidFill>
                  <a:effectLst/>
                  <a:latin typeface="Calibri" panose="020F0502020204030204" pitchFamily="34" charset="0"/>
                  <a:ea typeface="宋体" panose="02010600030101010101" pitchFamily="2" charset="-122"/>
                  <a:cs typeface="宋体" panose="02010600030101010101" pitchFamily="2" charset="-122"/>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ltLang="zh-CN" sz="1800" kern="100" dirty="0">
                  <a:solidFill>
                    <a:srgbClr val="000000"/>
                  </a:solidFill>
                  <a:effectLst/>
                  <a:latin typeface="Calibri" panose="020F0502020204030204" pitchFamily="34" charset="0"/>
                  <a:ea typeface="宋体" panose="02010600030101010101" pitchFamily="2" charset="-122"/>
                  <a:cs typeface="宋体" panose="02010600030101010101" pitchFamily="2" charset="-122"/>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zh-CN" altLang="zh-CN" sz="1800" kern="100" dirty="0">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p>
                <a:endParaRPr lang="zh-CN" altLang="en-US" dirty="0"/>
              </a:p>
            </p:txBody>
          </p:sp>
        </mc:Fallback>
      </mc:AlternateContent>
      <p:sp>
        <p:nvSpPr>
          <p:cNvPr id="4" name="灯片编号占位符 3"/>
          <p:cNvSpPr>
            <a:spLocks noGrp="1"/>
          </p:cNvSpPr>
          <p:nvPr>
            <p:ph type="sldNum" sz="quarter" idx="5"/>
          </p:nvPr>
        </p:nvSpPr>
        <p:spPr/>
        <p:txBody>
          <a:bodyPr/>
          <a:lstStyle/>
          <a:p>
            <a:fld id="{8AAA2DB7-8973-4964-8E83-0FC396AC9B6B}" type="slidenum">
              <a:rPr lang="en-US" altLang="zh-CN" smtClean="0"/>
              <a:t>86</a:t>
            </a:fld>
            <a:endParaRPr lang="en-US" altLang="zh-CN"/>
          </a:p>
        </p:txBody>
      </p:sp>
    </p:spTree>
    <p:extLst>
      <p:ext uri="{BB962C8B-B14F-4D97-AF65-F5344CB8AC3E}">
        <p14:creationId xmlns:p14="http://schemas.microsoft.com/office/powerpoint/2010/main" val="245711664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800"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由于</a:t>
                </a:r>
                <a14:m>
                  <m:oMath xmlns:m="http://schemas.openxmlformats.org/officeDocument/2006/math">
                    <m:r>
                      <a:rPr lang="zh-CN" altLang="en-US" sz="2800" i="1" smtClean="0">
                        <a:latin typeface="Cambria Math" panose="02040503050406030204" pitchFamily="18" charset="0"/>
                      </a:rPr>
                      <m:t>𝑘</m:t>
                    </m:r>
                    <m:r>
                      <a:rPr lang="zh-CN" altLang="en-US" sz="2800" i="0">
                        <a:latin typeface="Cambria Math" panose="02040503050406030204" pitchFamily="18" charset="0"/>
                      </a:rPr>
                      <m:t>很接近</m:t>
                    </m:r>
                    <m:r>
                      <a:rPr lang="zh-CN" altLang="en-US" sz="2800" i="0">
                        <a:latin typeface="Cambria Math" panose="02040503050406030204" pitchFamily="18" charset="0"/>
                      </a:rPr>
                      <m:t>−</m:t>
                    </m:r>
                    <m:f>
                      <m:fPr>
                        <m:ctrlPr>
                          <a:rPr lang="zh-CN" altLang="en-US" sz="2800" i="1">
                            <a:solidFill>
                              <a:srgbClr val="836967"/>
                            </a:solidFill>
                            <a:latin typeface="Cambria Math" panose="02040503050406030204" pitchFamily="18" charset="0"/>
                          </a:rPr>
                        </m:ctrlPr>
                      </m:fPr>
                      <m:num>
                        <m:r>
                          <a:rPr lang="zh-CN" altLang="en-US" sz="2800" i="1">
                            <a:latin typeface="Cambria Math" panose="02040503050406030204" pitchFamily="18" charset="0"/>
                          </a:rPr>
                          <m:t>𝑛</m:t>
                        </m:r>
                        <m:r>
                          <a:rPr lang="zh-CN" altLang="en-US" sz="2800" i="1">
                            <a:latin typeface="Cambria Math" panose="02040503050406030204" pitchFamily="18" charset="0"/>
                          </a:rPr>
                          <m:t>𝜋</m:t>
                        </m:r>
                      </m:num>
                      <m:den>
                        <m:r>
                          <a:rPr lang="zh-CN" altLang="en-US" sz="2800" i="1">
                            <a:latin typeface="Cambria Math" panose="02040503050406030204" pitchFamily="18" charset="0"/>
                          </a:rPr>
                          <m:t>𝑎</m:t>
                        </m:r>
                      </m:den>
                    </m:f>
                    <m:r>
                      <a:rPr lang="zh-CN" altLang="en-US" sz="2800" i="0">
                        <a:latin typeface="Cambria Math" panose="02040503050406030204" pitchFamily="18" charset="0"/>
                      </a:rPr>
                      <m:t>，</m:t>
                    </m:r>
                    <m:sSup>
                      <m:sSupPr>
                        <m:ctrlPr>
                          <a:rPr lang="zh-CN" altLang="en-US" sz="1200" i="1" kern="1200" smtClean="0">
                            <a:solidFill>
                              <a:schemeClr val="tx1"/>
                            </a:solidFill>
                            <a:latin typeface="Cambria Math" panose="02040503050406030204" pitchFamily="18" charset="0"/>
                            <a:ea typeface="宋体" panose="02010600030101010101" pitchFamily="2" charset="-122"/>
                            <a:cs typeface="+mn-cs"/>
                          </a:rPr>
                        </m:ctrlPr>
                      </m:sSupPr>
                      <m:e>
                        <m:r>
                          <a:rPr lang="zh-CN" altLang="en-US" sz="1200" i="1" kern="1200">
                            <a:solidFill>
                              <a:schemeClr val="tx1"/>
                            </a:solidFill>
                            <a:latin typeface="Cambria Math" panose="02040503050406030204" pitchFamily="18" charset="0"/>
                            <a:ea typeface="宋体" panose="02010600030101010101" pitchFamily="2" charset="-122"/>
                            <a:cs typeface="+mn-cs"/>
                          </a:rPr>
                          <m:t>𝑘</m:t>
                        </m:r>
                      </m:e>
                      <m:sup>
                        <m:r>
                          <a:rPr lang="zh-CN" altLang="en-US" sz="1200" i="0" kern="1200">
                            <a:solidFill>
                              <a:schemeClr val="tx1"/>
                            </a:solidFill>
                            <a:latin typeface="Cambria Math" panose="02040503050406030204" pitchFamily="18" charset="0"/>
                            <a:ea typeface="宋体" panose="02010600030101010101" pitchFamily="2" charset="-122"/>
                            <a:cs typeface="+mn-cs"/>
                          </a:rPr>
                          <m:t>′</m:t>
                        </m:r>
                      </m:sup>
                    </m:sSup>
                    <m:r>
                      <a:rPr lang="zh-CN" altLang="en-US" sz="1200" i="0" kern="1200">
                        <a:solidFill>
                          <a:schemeClr val="tx1"/>
                        </a:solidFill>
                        <a:latin typeface="Cambria Math" panose="02040503050406030204" pitchFamily="18" charset="0"/>
                        <a:ea typeface="宋体" panose="02010600030101010101" pitchFamily="2" charset="-122"/>
                        <a:cs typeface="+mn-cs"/>
                      </a:rPr>
                      <m:t>很接近</m:t>
                    </m:r>
                    <m:f>
                      <m:fPr>
                        <m:ctrlPr>
                          <a:rPr lang="zh-CN" altLang="en-US" sz="1200" i="1" kern="1200">
                            <a:solidFill>
                              <a:schemeClr val="tx1"/>
                            </a:solidFill>
                            <a:latin typeface="Cambria Math" panose="02040503050406030204" pitchFamily="18" charset="0"/>
                            <a:ea typeface="宋体" panose="02010600030101010101" pitchFamily="2" charset="-122"/>
                            <a:cs typeface="+mn-cs"/>
                          </a:rPr>
                        </m:ctrlPr>
                      </m:fPr>
                      <m:num>
                        <m:r>
                          <a:rPr lang="zh-CN" altLang="en-US" sz="1200" i="1" kern="1200">
                            <a:solidFill>
                              <a:schemeClr val="tx1"/>
                            </a:solidFill>
                            <a:latin typeface="Cambria Math" panose="02040503050406030204" pitchFamily="18" charset="0"/>
                            <a:ea typeface="宋体" panose="02010600030101010101" pitchFamily="2" charset="-122"/>
                            <a:cs typeface="+mn-cs"/>
                          </a:rPr>
                          <m:t>𝑛</m:t>
                        </m:r>
                        <m:r>
                          <a:rPr lang="zh-CN" altLang="en-US" sz="1200" i="1" kern="1200">
                            <a:solidFill>
                              <a:schemeClr val="tx1"/>
                            </a:solidFill>
                            <a:latin typeface="Cambria Math" panose="02040503050406030204" pitchFamily="18" charset="0"/>
                            <a:ea typeface="宋体" panose="02010600030101010101" pitchFamily="2" charset="-122"/>
                            <a:cs typeface="+mn-cs"/>
                          </a:rPr>
                          <m:t>𝜋</m:t>
                        </m:r>
                      </m:num>
                      <m:den>
                        <m:r>
                          <a:rPr lang="zh-CN" altLang="en-US" sz="1200" i="1" kern="1200">
                            <a:solidFill>
                              <a:schemeClr val="tx1"/>
                            </a:solidFill>
                            <a:latin typeface="Cambria Math" panose="02040503050406030204" pitchFamily="18" charset="0"/>
                            <a:ea typeface="宋体" panose="02010600030101010101" pitchFamily="2" charset="-122"/>
                            <a:cs typeface="+mn-cs"/>
                          </a:rPr>
                          <m:t>𝑎</m:t>
                        </m:r>
                      </m:den>
                    </m:f>
                    <m:r>
                      <a:rPr lang="zh-CN" altLang="en-US" sz="1200" i="0" kern="1200">
                        <a:solidFill>
                          <a:schemeClr val="tx1"/>
                        </a:solidFill>
                        <a:latin typeface="Cambria Math" panose="02040503050406030204" pitchFamily="18" charset="0"/>
                        <a:ea typeface="宋体" panose="02010600030101010101" pitchFamily="2" charset="-122"/>
                        <a:cs typeface="+mn-cs"/>
                      </a:rPr>
                      <m:t>，</m:t>
                    </m:r>
                  </m:oMath>
                </a14:m>
                <a:r>
                  <a:rPr lang="zh-CN" altLang="zh-CN" sz="1800"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可有：</a:t>
                </a:r>
                <a:endParaRPr lang="en-US" altLang="zh-CN" sz="1800"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m>
                        <m:mPr>
                          <m:plcHide m:val="on"/>
                          <m:mcs>
                            <m:mc>
                              <m:mcPr>
                                <m:count m:val="1"/>
                                <m:mcJc m:val="center"/>
                              </m:mcPr>
                            </m:mc>
                          </m:mcs>
                          <m:ctrlPr>
                            <a:rPr lang="zh-CN" altLang="en-US" sz="2800" i="1" smtClean="0">
                              <a:solidFill>
                                <a:srgbClr val="836967"/>
                              </a:solidFill>
                              <a:latin typeface="Cambria Math" panose="02040503050406030204" pitchFamily="18" charset="0"/>
                            </a:rPr>
                          </m:ctrlPr>
                        </m:mPr>
                        <m:mr>
                          <m:e>
                            <m:r>
                              <a:rPr lang="zh-CN" altLang="en-US" sz="2800" i="1">
                                <a:latin typeface="Cambria Math" panose="02040503050406030204" pitchFamily="18" charset="0"/>
                              </a:rPr>
                              <m:t>𝑘</m:t>
                            </m:r>
                            <m:r>
                              <a:rPr lang="zh-CN" altLang="en-US" sz="2800" i="0">
                                <a:latin typeface="Cambria Math" panose="02040503050406030204" pitchFamily="18" charset="0"/>
                              </a:rPr>
                              <m:t>=−</m:t>
                            </m:r>
                            <m:f>
                              <m:fPr>
                                <m:ctrlPr>
                                  <a:rPr lang="zh-CN" altLang="en-US" sz="2800" i="1">
                                    <a:solidFill>
                                      <a:srgbClr val="836967"/>
                                    </a:solidFill>
                                    <a:latin typeface="Cambria Math" panose="02040503050406030204" pitchFamily="18" charset="0"/>
                                  </a:rPr>
                                </m:ctrlPr>
                              </m:fPr>
                              <m:num>
                                <m:r>
                                  <a:rPr lang="zh-CN" altLang="en-US" sz="2800" i="1">
                                    <a:latin typeface="Cambria Math" panose="02040503050406030204" pitchFamily="18" charset="0"/>
                                  </a:rPr>
                                  <m:t>𝜋</m:t>
                                </m:r>
                                <m:r>
                                  <a:rPr lang="zh-CN" altLang="en-US" sz="2800" i="1">
                                    <a:latin typeface="Cambria Math" panose="02040503050406030204" pitchFamily="18" charset="0"/>
                                  </a:rPr>
                                  <m:t>𝑛</m:t>
                                </m:r>
                              </m:num>
                              <m:den>
                                <m:r>
                                  <a:rPr lang="zh-CN" altLang="en-US" sz="2800" i="1">
                                    <a:latin typeface="Cambria Math" panose="02040503050406030204" pitchFamily="18" charset="0"/>
                                  </a:rPr>
                                  <m:t>𝑎</m:t>
                                </m:r>
                              </m:den>
                            </m:f>
                            <m:d>
                              <m:dPr>
                                <m:ctrlPr>
                                  <a:rPr lang="zh-CN" altLang="en-US" sz="2800" i="1">
                                    <a:latin typeface="Cambria Math" panose="02040503050406030204" pitchFamily="18" charset="0"/>
                                  </a:rPr>
                                </m:ctrlPr>
                              </m:dPr>
                              <m:e>
                                <m:r>
                                  <a:rPr lang="zh-CN" altLang="en-US" sz="2800" i="0">
                                    <a:latin typeface="Cambria Math" panose="02040503050406030204" pitchFamily="18" charset="0"/>
                                  </a:rPr>
                                  <m:t>1−</m:t>
                                </m:r>
                                <m:r>
                                  <a:rPr lang="zh-CN" altLang="en-US" sz="2800" i="1">
                                    <a:latin typeface="Cambria Math" panose="02040503050406030204" pitchFamily="18" charset="0"/>
                                  </a:rPr>
                                  <m:t>𝛥</m:t>
                                </m:r>
                              </m:e>
                            </m:d>
                          </m:e>
                        </m:mr>
                        <m:mr>
                          <m:e>
                            <m:r>
                              <a:rPr lang="zh-CN" altLang="en-US" sz="2800" i="1">
                                <a:latin typeface="Cambria Math" panose="02040503050406030204" pitchFamily="18" charset="0"/>
                              </a:rPr>
                              <m:t>𝑘</m:t>
                            </m:r>
                            <m:r>
                              <a:rPr lang="zh-CN" altLang="en-US" sz="2800" i="0">
                                <a:latin typeface="Cambria Math" panose="02040503050406030204" pitchFamily="18" charset="0"/>
                              </a:rPr>
                              <m:t>′=</m:t>
                            </m:r>
                            <m:f>
                              <m:fPr>
                                <m:ctrlPr>
                                  <a:rPr lang="zh-CN" altLang="en-US" sz="2800" i="1">
                                    <a:solidFill>
                                      <a:srgbClr val="836967"/>
                                    </a:solidFill>
                                    <a:latin typeface="Cambria Math" panose="02040503050406030204" pitchFamily="18" charset="0"/>
                                  </a:rPr>
                                </m:ctrlPr>
                              </m:fPr>
                              <m:num>
                                <m:r>
                                  <a:rPr lang="zh-CN" altLang="en-US" sz="2800" i="1">
                                    <a:latin typeface="Cambria Math" panose="02040503050406030204" pitchFamily="18" charset="0"/>
                                  </a:rPr>
                                  <m:t>𝜋</m:t>
                                </m:r>
                                <m:r>
                                  <a:rPr lang="zh-CN" altLang="en-US" sz="2800" i="1">
                                    <a:latin typeface="Cambria Math" panose="02040503050406030204" pitchFamily="18" charset="0"/>
                                  </a:rPr>
                                  <m:t>𝑛</m:t>
                                </m:r>
                              </m:num>
                              <m:den>
                                <m:r>
                                  <a:rPr lang="zh-CN" altLang="en-US" sz="2800" i="1">
                                    <a:latin typeface="Cambria Math" panose="02040503050406030204" pitchFamily="18" charset="0"/>
                                  </a:rPr>
                                  <m:t>𝑎</m:t>
                                </m:r>
                              </m:den>
                            </m:f>
                            <m:d>
                              <m:dPr>
                                <m:ctrlPr>
                                  <a:rPr lang="zh-CN" altLang="en-US" sz="2800" i="1">
                                    <a:latin typeface="Cambria Math" panose="02040503050406030204" pitchFamily="18" charset="0"/>
                                  </a:rPr>
                                </m:ctrlPr>
                              </m:dPr>
                              <m:e>
                                <m:r>
                                  <a:rPr lang="zh-CN" altLang="en-US" sz="2800" i="0">
                                    <a:latin typeface="Cambria Math" panose="02040503050406030204" pitchFamily="18" charset="0"/>
                                  </a:rPr>
                                  <m:t>1+</m:t>
                                </m:r>
                                <m:r>
                                  <a:rPr lang="zh-CN" altLang="en-US" sz="2800" i="1">
                                    <a:latin typeface="Cambria Math" panose="02040503050406030204" pitchFamily="18" charset="0"/>
                                  </a:rPr>
                                  <m:t>𝛥</m:t>
                                </m:r>
                              </m:e>
                            </m:d>
                          </m:e>
                        </m:mr>
                      </m:m>
                    </m:oMath>
                  </m:oMathPara>
                </a14:m>
                <a:endParaRPr lang="en-US" altLang="zh-CN" sz="1800"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800"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将式代入</a:t>
                </a:r>
                <a:r>
                  <a:rPr lang="en-US" altLang="zh-CN" sz="1800"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 </a:t>
                </a:r>
                <a:r>
                  <a:rPr lang="zh-CN" altLang="zh-CN" sz="1800"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a:t>
                </a:r>
                <a14:m>
                  <m:oMath xmlns:m="http://schemas.openxmlformats.org/officeDocument/2006/math">
                    <m:r>
                      <a:rPr lang="zh-CN" altLang="en-US" sz="2800" i="1" smtClean="0">
                        <a:latin typeface="Cambria Math" panose="02040503050406030204" pitchFamily="18" charset="0"/>
                      </a:rPr>
                      <m:t>𝐸</m:t>
                    </m:r>
                    <m:d>
                      <m:dPr>
                        <m:ctrlPr>
                          <a:rPr lang="zh-CN" altLang="en-US" sz="2800" i="1">
                            <a:latin typeface="Cambria Math" panose="02040503050406030204" pitchFamily="18" charset="0"/>
                          </a:rPr>
                        </m:ctrlPr>
                      </m:dPr>
                      <m:e>
                        <m:r>
                          <a:rPr lang="zh-CN" altLang="en-US" sz="2800" i="1">
                            <a:latin typeface="Cambria Math" panose="02040503050406030204" pitchFamily="18" charset="0"/>
                          </a:rPr>
                          <m:t>𝑘</m:t>
                        </m:r>
                      </m:e>
                    </m:d>
                    <m:r>
                      <a:rPr lang="zh-CN" altLang="en-US" sz="2800" i="0">
                        <a:latin typeface="Cambria Math" panose="02040503050406030204" pitchFamily="18" charset="0"/>
                      </a:rPr>
                      <m:t>=</m:t>
                    </m:r>
                    <m:sSub>
                      <m:sSubPr>
                        <m:ctrlPr>
                          <a:rPr lang="zh-CN" altLang="en-US" sz="2800" i="1">
                            <a:solidFill>
                              <a:srgbClr val="836967"/>
                            </a:solidFill>
                            <a:latin typeface="Cambria Math" panose="02040503050406030204" pitchFamily="18" charset="0"/>
                          </a:rPr>
                        </m:ctrlPr>
                      </m:sSubPr>
                      <m:e>
                        <m:r>
                          <a:rPr lang="zh-CN" altLang="en-US" sz="2800" i="1">
                            <a:latin typeface="Cambria Math" panose="02040503050406030204" pitchFamily="18" charset="0"/>
                          </a:rPr>
                          <m:t>𝑉</m:t>
                        </m:r>
                      </m:e>
                      <m:sub>
                        <m:r>
                          <a:rPr lang="zh-CN" altLang="en-US" sz="2800" i="0">
                            <a:latin typeface="Cambria Math" panose="02040503050406030204" pitchFamily="18" charset="0"/>
                          </a:rPr>
                          <m:t>0</m:t>
                        </m:r>
                      </m:sub>
                    </m:sSub>
                    <m:r>
                      <a:rPr lang="zh-CN" altLang="en-US" sz="2800" i="0">
                        <a:latin typeface="Cambria Math" panose="02040503050406030204" pitchFamily="18" charset="0"/>
                      </a:rPr>
                      <m:t>+</m:t>
                    </m:r>
                    <m:f>
                      <m:fPr>
                        <m:ctrlPr>
                          <a:rPr lang="zh-CN" altLang="en-US" sz="2800" i="1">
                            <a:solidFill>
                              <a:srgbClr val="836967"/>
                            </a:solidFill>
                            <a:latin typeface="Cambria Math" panose="02040503050406030204" pitchFamily="18" charset="0"/>
                          </a:rPr>
                        </m:ctrlPr>
                      </m:fPr>
                      <m:num>
                        <m:sSup>
                          <m:sSupPr>
                            <m:ctrlPr>
                              <a:rPr lang="zh-CN" altLang="en-US" sz="2800" i="1">
                                <a:solidFill>
                                  <a:srgbClr val="836967"/>
                                </a:solidFill>
                                <a:latin typeface="Cambria Math" panose="02040503050406030204" pitchFamily="18" charset="0"/>
                              </a:rPr>
                            </m:ctrlPr>
                          </m:sSupPr>
                          <m:e>
                            <m:r>
                              <a:rPr lang="zh-CN" altLang="en-US" sz="2800" i="0">
                                <a:latin typeface="Cambria Math" panose="02040503050406030204" pitchFamily="18" charset="0"/>
                              </a:rPr>
                              <m:t>ℏ</m:t>
                            </m:r>
                          </m:e>
                          <m:sup>
                            <m:r>
                              <a:rPr lang="zh-CN" altLang="en-US" sz="2800" i="0">
                                <a:latin typeface="Cambria Math" panose="02040503050406030204" pitchFamily="18" charset="0"/>
                              </a:rPr>
                              <m:t>2</m:t>
                            </m:r>
                          </m:sup>
                        </m:sSup>
                        <m:sSup>
                          <m:sSupPr>
                            <m:ctrlPr>
                              <a:rPr lang="zh-CN" altLang="en-US" sz="2800" i="1">
                                <a:solidFill>
                                  <a:srgbClr val="836967"/>
                                </a:solidFill>
                                <a:latin typeface="Cambria Math" panose="02040503050406030204" pitchFamily="18" charset="0"/>
                              </a:rPr>
                            </m:ctrlPr>
                          </m:sSupPr>
                          <m:e>
                            <m:r>
                              <a:rPr lang="zh-CN" altLang="en-US" sz="2800" i="1">
                                <a:latin typeface="Cambria Math" panose="02040503050406030204" pitchFamily="18" charset="0"/>
                              </a:rPr>
                              <m:t>𝑘</m:t>
                            </m:r>
                          </m:e>
                          <m:sup>
                            <m:r>
                              <a:rPr lang="zh-CN" altLang="en-US" sz="2800" i="0">
                                <a:latin typeface="Cambria Math" panose="02040503050406030204" pitchFamily="18" charset="0"/>
                              </a:rPr>
                              <m:t>2</m:t>
                            </m:r>
                          </m:sup>
                        </m:sSup>
                      </m:num>
                      <m:den>
                        <m:r>
                          <a:rPr lang="zh-CN" altLang="en-US" sz="2800" i="0">
                            <a:latin typeface="Cambria Math" panose="02040503050406030204" pitchFamily="18" charset="0"/>
                          </a:rPr>
                          <m:t>2</m:t>
                        </m:r>
                        <m:r>
                          <a:rPr lang="zh-CN" altLang="en-US" sz="2800" i="1">
                            <a:latin typeface="Cambria Math" panose="02040503050406030204" pitchFamily="18" charset="0"/>
                          </a:rPr>
                          <m:t>𝑚</m:t>
                        </m:r>
                      </m:den>
                    </m:f>
                  </m:oMath>
                </a14:m>
                <a:r>
                  <a:rPr lang="zh-CN" altLang="en-US" sz="1800" kern="100" dirty="0">
                    <a:solidFill>
                      <a:srgbClr val="000000"/>
                    </a:solidFill>
                    <a:effectLst/>
                    <a:latin typeface="宋体" panose="02010600030101010101" pitchFamily="2" charset="-122"/>
                  </a:rPr>
                  <a:t>可得（蓝色标注公式），</a:t>
                </a:r>
                <a:endParaRPr lang="en-US" altLang="zh-CN" sz="1800" kern="100" dirty="0">
                  <a:solidFill>
                    <a:srgbClr val="000000"/>
                  </a:solidFill>
                  <a:effectLst/>
                  <a:latin typeface="宋体" panose="02010600030101010101" pitchFamily="2" charset="-122"/>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sz="1800" kern="100" dirty="0">
                    <a:solidFill>
                      <a:srgbClr val="000000"/>
                    </a:solidFill>
                    <a:effectLst/>
                    <a:latin typeface="宋体" panose="02010600030101010101" pitchFamily="2" charset="-122"/>
                  </a:rPr>
                  <a:t>这里：</a:t>
                </a:r>
                <a14:m>
                  <m:oMath xmlns:m="http://schemas.openxmlformats.org/officeDocument/2006/math">
                    <m:sSub>
                      <m:sSubPr>
                        <m:ctrlPr>
                          <a:rPr lang="zh-CN" altLang="en-US" sz="2800" i="1" smtClean="0">
                            <a:solidFill>
                              <a:srgbClr val="836967"/>
                            </a:solidFill>
                            <a:latin typeface="Cambria Math" panose="02040503050406030204" pitchFamily="18" charset="0"/>
                          </a:rPr>
                        </m:ctrlPr>
                      </m:sSubPr>
                      <m:e>
                        <m:r>
                          <a:rPr lang="zh-CN" altLang="en-US" sz="2800" i="1">
                            <a:latin typeface="Cambria Math" panose="02040503050406030204" pitchFamily="18" charset="0"/>
                          </a:rPr>
                          <m:t>𝑇</m:t>
                        </m:r>
                      </m:e>
                      <m:sub>
                        <m:r>
                          <a:rPr lang="zh-CN" altLang="en-US" sz="2800" i="1">
                            <a:latin typeface="Cambria Math" panose="02040503050406030204" pitchFamily="18" charset="0"/>
                          </a:rPr>
                          <m:t>𝑛</m:t>
                        </m:r>
                      </m:sub>
                    </m:sSub>
                    <m:r>
                      <a:rPr lang="zh-CN" altLang="en-US" sz="2800" i="0">
                        <a:latin typeface="Cambria Math" panose="02040503050406030204" pitchFamily="18" charset="0"/>
                      </a:rPr>
                      <m:t>=</m:t>
                    </m:r>
                    <m:f>
                      <m:fPr>
                        <m:ctrlPr>
                          <a:rPr lang="zh-CN" altLang="en-US" sz="2800" i="1">
                            <a:solidFill>
                              <a:srgbClr val="836967"/>
                            </a:solidFill>
                            <a:latin typeface="Cambria Math" panose="02040503050406030204" pitchFamily="18" charset="0"/>
                          </a:rPr>
                        </m:ctrlPr>
                      </m:fPr>
                      <m:num>
                        <m:sSup>
                          <m:sSupPr>
                            <m:ctrlPr>
                              <a:rPr lang="zh-CN" altLang="en-US" sz="2800" i="1">
                                <a:solidFill>
                                  <a:srgbClr val="836967"/>
                                </a:solidFill>
                                <a:latin typeface="Cambria Math" panose="02040503050406030204" pitchFamily="18" charset="0"/>
                              </a:rPr>
                            </m:ctrlPr>
                          </m:sSupPr>
                          <m:e>
                            <m:r>
                              <a:rPr lang="zh-CN" altLang="en-US" sz="2800" i="0">
                                <a:latin typeface="Cambria Math" panose="02040503050406030204" pitchFamily="18" charset="0"/>
                              </a:rPr>
                              <m:t>ℏ</m:t>
                            </m:r>
                          </m:e>
                          <m:sup>
                            <m:r>
                              <a:rPr lang="zh-CN" altLang="en-US" sz="2800" i="0">
                                <a:latin typeface="Cambria Math" panose="02040503050406030204" pitchFamily="18" charset="0"/>
                              </a:rPr>
                              <m:t>2</m:t>
                            </m:r>
                          </m:sup>
                        </m:sSup>
                      </m:num>
                      <m:den>
                        <m:r>
                          <a:rPr lang="zh-CN" altLang="en-US" sz="2800" i="0">
                            <a:latin typeface="Cambria Math" panose="02040503050406030204" pitchFamily="18" charset="0"/>
                          </a:rPr>
                          <m:t>2</m:t>
                        </m:r>
                        <m:sSubSup>
                          <m:sSubSupPr>
                            <m:ctrlPr>
                              <a:rPr lang="zh-CN" altLang="en-US" sz="2800" i="1">
                                <a:solidFill>
                                  <a:srgbClr val="836967"/>
                                </a:solidFill>
                                <a:latin typeface="Cambria Math" panose="02040503050406030204" pitchFamily="18" charset="0"/>
                              </a:rPr>
                            </m:ctrlPr>
                          </m:sSubSupPr>
                          <m:e>
                            <m:r>
                              <a:rPr lang="zh-CN" altLang="en-US" sz="2800" i="1">
                                <a:latin typeface="Cambria Math" panose="02040503050406030204" pitchFamily="18" charset="0"/>
                              </a:rPr>
                              <m:t>𝑚</m:t>
                            </m:r>
                          </m:e>
                          <m:sub>
                            <m:r>
                              <a:rPr lang="zh-CN" altLang="en-US" sz="2800" i="0">
                                <a:latin typeface="Cambria Math" panose="02040503050406030204" pitchFamily="18" charset="0"/>
                              </a:rPr>
                              <m:t>0</m:t>
                            </m:r>
                          </m:sub>
                          <m:sup/>
                        </m:sSubSup>
                      </m:den>
                    </m:f>
                    <m:sSup>
                      <m:sSupPr>
                        <m:ctrlPr>
                          <a:rPr lang="zh-CN" altLang="en-US" sz="2800" i="1">
                            <a:solidFill>
                              <a:srgbClr val="836967"/>
                            </a:solidFill>
                            <a:latin typeface="Cambria Math" panose="02040503050406030204" pitchFamily="18" charset="0"/>
                          </a:rPr>
                        </m:ctrlPr>
                      </m:sSupPr>
                      <m:e>
                        <m:d>
                          <m:dPr>
                            <m:ctrlPr>
                              <a:rPr lang="zh-CN" altLang="en-US" sz="2800" i="1">
                                <a:latin typeface="Cambria Math" panose="02040503050406030204" pitchFamily="18" charset="0"/>
                              </a:rPr>
                            </m:ctrlPr>
                          </m:dPr>
                          <m:e>
                            <m:f>
                              <m:fPr>
                                <m:ctrlPr>
                                  <a:rPr lang="zh-CN" altLang="en-US" sz="2800" i="1">
                                    <a:solidFill>
                                      <a:srgbClr val="836967"/>
                                    </a:solidFill>
                                    <a:latin typeface="Cambria Math" panose="02040503050406030204" pitchFamily="18" charset="0"/>
                                  </a:rPr>
                                </m:ctrlPr>
                              </m:fPr>
                              <m:num>
                                <m:r>
                                  <a:rPr lang="zh-CN" altLang="en-US" sz="2800" i="1">
                                    <a:latin typeface="Cambria Math" panose="02040503050406030204" pitchFamily="18" charset="0"/>
                                  </a:rPr>
                                  <m:t>𝜋</m:t>
                                </m:r>
                                <m:r>
                                  <a:rPr lang="zh-CN" altLang="en-US" sz="2800" i="1">
                                    <a:latin typeface="Cambria Math" panose="02040503050406030204" pitchFamily="18" charset="0"/>
                                  </a:rPr>
                                  <m:t>𝑛</m:t>
                                </m:r>
                              </m:num>
                              <m:den>
                                <m:r>
                                  <a:rPr lang="zh-CN" altLang="en-US" sz="2800" i="1">
                                    <a:latin typeface="Cambria Math" panose="02040503050406030204" pitchFamily="18" charset="0"/>
                                  </a:rPr>
                                  <m:t>𝑎</m:t>
                                </m:r>
                              </m:den>
                            </m:f>
                          </m:e>
                        </m:d>
                      </m:e>
                      <m:sup>
                        <m:r>
                          <a:rPr lang="zh-CN" altLang="en-US" sz="2800" i="0">
                            <a:latin typeface="Cambria Math" panose="02040503050406030204" pitchFamily="18" charset="0"/>
                          </a:rPr>
                          <m:t>2</m:t>
                        </m:r>
                      </m:sup>
                    </m:sSup>
                  </m:oMath>
                </a14:m>
                <a:endParaRPr lang="en-US" altLang="zh-CN" sz="1800" kern="100" dirty="0">
                  <a:solidFill>
                    <a:srgbClr val="000000"/>
                  </a:solidFill>
                  <a:effectLst/>
                  <a:latin typeface="宋体" panose="02010600030101010101" pitchFamily="2" charset="-122"/>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ltLang="zh-CN" dirty="0"/>
              </a:p>
              <a:p>
                <a:endParaRPr lang="zh-CN" altLang="en-US" dirty="0"/>
              </a:p>
            </p:txBody>
          </p:sp>
        </mc:Choice>
        <mc:Fallback xmlns="">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800"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由于</a:t>
                </a:r>
                <a:r>
                  <a:rPr lang="zh-CN" altLang="en-US" sz="2800" i="0">
                    <a:latin typeface="Cambria Math" panose="02040503050406030204" pitchFamily="18" charset="0"/>
                  </a:rPr>
                  <a:t>𝑘很接近−𝑛𝜋</a:t>
                </a:r>
                <a:r>
                  <a:rPr lang="zh-CN" altLang="en-US" sz="2800" i="0">
                    <a:solidFill>
                      <a:srgbClr val="836967"/>
                    </a:solidFill>
                    <a:latin typeface="Cambria Math" panose="02040503050406030204" pitchFamily="18" charset="0"/>
                  </a:rPr>
                  <a:t>/</a:t>
                </a:r>
                <a:r>
                  <a:rPr lang="zh-CN" altLang="en-US" sz="2800" i="0">
                    <a:latin typeface="Cambria Math" panose="02040503050406030204" pitchFamily="18" charset="0"/>
                  </a:rPr>
                  <a:t>𝑎，</a:t>
                </a:r>
                <a:r>
                  <a:rPr lang="zh-CN" altLang="en-US" sz="1200" i="0" kern="1200">
                    <a:solidFill>
                      <a:schemeClr val="tx1"/>
                    </a:solidFill>
                    <a:latin typeface="Arial" panose="020B0604020202020204" pitchFamily="34" charset="0"/>
                    <a:ea typeface="宋体" panose="02010600030101010101" pitchFamily="2" charset="-122"/>
                    <a:cs typeface="+mn-cs"/>
                  </a:rPr>
                  <a:t>𝑘^′ 很接近 𝑛𝜋/𝑎，</a:t>
                </a:r>
                <a:r>
                  <a:rPr lang="zh-CN" altLang="zh-CN" sz="1800"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可有：</a:t>
                </a:r>
                <a:endParaRPr lang="en-US" altLang="zh-CN" sz="1800"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sz="2800" i="0">
                    <a:solidFill>
                      <a:srgbClr val="836967"/>
                    </a:solidFill>
                    <a:latin typeface="Cambria Math" panose="02040503050406030204" pitchFamily="18" charset="0"/>
                  </a:rPr>
                  <a:t>■(</a:t>
                </a:r>
                <a:r>
                  <a:rPr lang="zh-CN" altLang="en-US" sz="2800" i="0">
                    <a:latin typeface="Cambria Math" panose="02040503050406030204" pitchFamily="18" charset="0"/>
                  </a:rPr>
                  <a:t>𝑘=−𝜋𝑛</a:t>
                </a:r>
                <a:r>
                  <a:rPr lang="zh-CN" altLang="en-US" sz="2800" i="0">
                    <a:solidFill>
                      <a:srgbClr val="836967"/>
                    </a:solidFill>
                    <a:latin typeface="Cambria Math" panose="02040503050406030204" pitchFamily="18" charset="0"/>
                  </a:rPr>
                  <a:t>/</a:t>
                </a:r>
                <a:r>
                  <a:rPr lang="zh-CN" altLang="en-US" sz="2800" i="0">
                    <a:latin typeface="Cambria Math" panose="02040503050406030204" pitchFamily="18" charset="0"/>
                  </a:rPr>
                  <a:t>𝑎 (1−𝛥)@𝑘′=𝜋𝑛</a:t>
                </a:r>
                <a:r>
                  <a:rPr lang="zh-CN" altLang="en-US" sz="2800" i="0">
                    <a:solidFill>
                      <a:srgbClr val="836967"/>
                    </a:solidFill>
                    <a:latin typeface="Cambria Math" panose="02040503050406030204" pitchFamily="18" charset="0"/>
                  </a:rPr>
                  <a:t>/</a:t>
                </a:r>
                <a:r>
                  <a:rPr lang="zh-CN" altLang="en-US" sz="2800" i="0">
                    <a:latin typeface="Cambria Math" panose="02040503050406030204" pitchFamily="18" charset="0"/>
                  </a:rPr>
                  <a:t>𝑎 (1+𝛥) )</a:t>
                </a:r>
                <a:endParaRPr lang="en-US" altLang="zh-CN" sz="1800"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800"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将式（</a:t>
                </a:r>
                <a:r>
                  <a:rPr lang="en-US" altLang="zh-CN" sz="1800"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3-90</a:t>
                </a:r>
                <a:r>
                  <a:rPr lang="zh-CN" altLang="zh-CN" sz="1800"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）代入</a:t>
                </a:r>
                <a:r>
                  <a:rPr lang="en-US" altLang="zh-CN" sz="1800"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 </a:t>
                </a:r>
                <a:r>
                  <a:rPr lang="zh-CN" altLang="zh-CN" sz="1800"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a:t>
                </a:r>
                <a:r>
                  <a:rPr lang="zh-CN" altLang="en-US" sz="2800" i="0">
                    <a:latin typeface="Cambria Math" panose="02040503050406030204" pitchFamily="18" charset="0"/>
                  </a:rPr>
                  <a:t>𝐸(𝑘)=𝑉</a:t>
                </a:r>
                <a:r>
                  <a:rPr lang="zh-CN" altLang="en-US" sz="2800" i="0">
                    <a:solidFill>
                      <a:srgbClr val="836967"/>
                    </a:solidFill>
                    <a:latin typeface="Cambria Math" panose="02040503050406030204" pitchFamily="18" charset="0"/>
                  </a:rPr>
                  <a:t>_</a:t>
                </a:r>
                <a:r>
                  <a:rPr lang="zh-CN" altLang="en-US" sz="2800" i="0">
                    <a:latin typeface="Cambria Math" panose="02040503050406030204" pitchFamily="18" charset="0"/>
                  </a:rPr>
                  <a:t>0+</a:t>
                </a:r>
                <a:r>
                  <a:rPr lang="zh-CN" altLang="en-US" sz="2800" i="0">
                    <a:solidFill>
                      <a:srgbClr val="836967"/>
                    </a:solidFill>
                    <a:latin typeface="Cambria Math" panose="02040503050406030204" pitchFamily="18" charset="0"/>
                  </a:rPr>
                  <a:t>(</a:t>
                </a:r>
                <a:r>
                  <a:rPr lang="zh-CN" altLang="en-US" sz="2800" i="0">
                    <a:latin typeface="Cambria Math" panose="02040503050406030204" pitchFamily="18" charset="0"/>
                  </a:rPr>
                  <a:t>ℏ</a:t>
                </a:r>
                <a:r>
                  <a:rPr lang="zh-CN" altLang="en-US" sz="2800" i="0">
                    <a:solidFill>
                      <a:srgbClr val="836967"/>
                    </a:solidFill>
                    <a:latin typeface="Cambria Math" panose="02040503050406030204" pitchFamily="18" charset="0"/>
                  </a:rPr>
                  <a:t>^</a:t>
                </a:r>
                <a:r>
                  <a:rPr lang="zh-CN" altLang="en-US" sz="2800" i="0">
                    <a:latin typeface="Cambria Math" panose="02040503050406030204" pitchFamily="18" charset="0"/>
                  </a:rPr>
                  <a:t>2</a:t>
                </a:r>
                <a:r>
                  <a:rPr lang="zh-CN" altLang="en-US" sz="2800" i="0">
                    <a:solidFill>
                      <a:srgbClr val="836967"/>
                    </a:solidFill>
                    <a:latin typeface="Cambria Math" panose="02040503050406030204" pitchFamily="18" charset="0"/>
                  </a:rPr>
                  <a:t> </a:t>
                </a:r>
                <a:r>
                  <a:rPr lang="zh-CN" altLang="en-US" sz="2800" i="0">
                    <a:latin typeface="Cambria Math" panose="02040503050406030204" pitchFamily="18" charset="0"/>
                  </a:rPr>
                  <a:t>𝑘</a:t>
                </a:r>
                <a:r>
                  <a:rPr lang="zh-CN" altLang="en-US" sz="2800" i="0">
                    <a:solidFill>
                      <a:srgbClr val="836967"/>
                    </a:solidFill>
                    <a:latin typeface="Cambria Math" panose="02040503050406030204" pitchFamily="18" charset="0"/>
                  </a:rPr>
                  <a:t>^</a:t>
                </a:r>
                <a:r>
                  <a:rPr lang="zh-CN" altLang="en-US" sz="2800" i="0">
                    <a:latin typeface="Cambria Math" panose="02040503050406030204" pitchFamily="18" charset="0"/>
                  </a:rPr>
                  <a:t>2</a:t>
                </a:r>
                <a:r>
                  <a:rPr lang="zh-CN" altLang="en-US" sz="2800" i="0">
                    <a:solidFill>
                      <a:srgbClr val="836967"/>
                    </a:solidFill>
                    <a:latin typeface="Cambria Math" panose="02040503050406030204" pitchFamily="18" charset="0"/>
                  </a:rPr>
                  <a:t>)/</a:t>
                </a:r>
                <a:r>
                  <a:rPr lang="zh-CN" altLang="en-US" sz="2800" i="0">
                    <a:latin typeface="Cambria Math" panose="02040503050406030204" pitchFamily="18" charset="0"/>
                  </a:rPr>
                  <a:t>2𝑚</a:t>
                </a:r>
                <a:r>
                  <a:rPr lang="zh-CN" altLang="en-US" sz="1800" kern="100" dirty="0">
                    <a:solidFill>
                      <a:srgbClr val="000000"/>
                    </a:solidFill>
                    <a:effectLst/>
                    <a:latin typeface="宋体" panose="02010600030101010101" pitchFamily="2" charset="-122"/>
                  </a:rPr>
                  <a:t>可得（蓝色标注公式），</a:t>
                </a:r>
                <a:endParaRPr lang="en-US" altLang="zh-CN" sz="1800" kern="100" dirty="0">
                  <a:solidFill>
                    <a:srgbClr val="000000"/>
                  </a:solidFill>
                  <a:effectLst/>
                  <a:latin typeface="宋体" panose="02010600030101010101" pitchFamily="2" charset="-122"/>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sz="1800" kern="100" dirty="0">
                    <a:solidFill>
                      <a:srgbClr val="000000"/>
                    </a:solidFill>
                    <a:effectLst/>
                    <a:latin typeface="宋体" panose="02010600030101010101" pitchFamily="2" charset="-122"/>
                  </a:rPr>
                  <a:t>这里：</a:t>
                </a:r>
                <a:r>
                  <a:rPr lang="zh-CN" altLang="en-US" sz="2800" i="0">
                    <a:latin typeface="Cambria Math" panose="02040503050406030204" pitchFamily="18" charset="0"/>
                  </a:rPr>
                  <a:t>𝑇</a:t>
                </a:r>
                <a:r>
                  <a:rPr lang="zh-CN" altLang="en-US" sz="2800" i="0">
                    <a:solidFill>
                      <a:srgbClr val="836967"/>
                    </a:solidFill>
                    <a:latin typeface="Cambria Math" panose="02040503050406030204" pitchFamily="18" charset="0"/>
                  </a:rPr>
                  <a:t>_</a:t>
                </a:r>
                <a:r>
                  <a:rPr lang="zh-CN" altLang="en-US" sz="2800" i="0">
                    <a:latin typeface="Cambria Math" panose="02040503050406030204" pitchFamily="18" charset="0"/>
                  </a:rPr>
                  <a:t>𝑛=ℏ</a:t>
                </a:r>
                <a:r>
                  <a:rPr lang="zh-CN" altLang="en-US" sz="2800" i="0">
                    <a:solidFill>
                      <a:srgbClr val="836967"/>
                    </a:solidFill>
                    <a:latin typeface="Cambria Math" panose="02040503050406030204" pitchFamily="18" charset="0"/>
                  </a:rPr>
                  <a:t>^</a:t>
                </a:r>
                <a:r>
                  <a:rPr lang="zh-CN" altLang="en-US" sz="2800" i="0">
                    <a:latin typeface="Cambria Math" panose="02040503050406030204" pitchFamily="18" charset="0"/>
                  </a:rPr>
                  <a:t>2</a:t>
                </a:r>
                <a:r>
                  <a:rPr lang="zh-CN" altLang="en-US" sz="2800" i="0">
                    <a:solidFill>
                      <a:srgbClr val="836967"/>
                    </a:solidFill>
                    <a:latin typeface="Cambria Math" panose="02040503050406030204" pitchFamily="18" charset="0"/>
                  </a:rPr>
                  <a:t>/(</a:t>
                </a:r>
                <a:r>
                  <a:rPr lang="zh-CN" altLang="en-US" sz="2800" i="0">
                    <a:latin typeface="Cambria Math" panose="02040503050406030204" pitchFamily="18" charset="0"/>
                  </a:rPr>
                  <a:t>2𝑚</a:t>
                </a:r>
                <a:r>
                  <a:rPr lang="zh-CN" altLang="en-US" sz="2800" i="0">
                    <a:solidFill>
                      <a:srgbClr val="836967"/>
                    </a:solidFill>
                    <a:latin typeface="Cambria Math" panose="02040503050406030204" pitchFamily="18" charset="0"/>
                  </a:rPr>
                  <a:t>_</a:t>
                </a:r>
                <a:r>
                  <a:rPr lang="zh-CN" altLang="en-US" sz="2800" i="0">
                    <a:latin typeface="Cambria Math" panose="02040503050406030204" pitchFamily="18" charset="0"/>
                  </a:rPr>
                  <a:t>0^  </a:t>
                </a:r>
                <a:r>
                  <a:rPr lang="zh-CN" altLang="en-US" sz="2800" i="0">
                    <a:solidFill>
                      <a:srgbClr val="836967"/>
                    </a:solidFill>
                    <a:latin typeface="Cambria Math" panose="02040503050406030204" pitchFamily="18" charset="0"/>
                  </a:rPr>
                  <a:t>) </a:t>
                </a:r>
                <a:r>
                  <a:rPr lang="zh-CN" altLang="en-US" sz="2800" i="0">
                    <a:latin typeface="Cambria Math" panose="02040503050406030204" pitchFamily="18" charset="0"/>
                  </a:rPr>
                  <a:t>(𝜋𝑛</a:t>
                </a:r>
                <a:r>
                  <a:rPr lang="zh-CN" altLang="en-US" sz="2800" i="0">
                    <a:solidFill>
                      <a:srgbClr val="836967"/>
                    </a:solidFill>
                    <a:latin typeface="Cambria Math" panose="02040503050406030204" pitchFamily="18" charset="0"/>
                  </a:rPr>
                  <a:t>/</a:t>
                </a:r>
                <a:r>
                  <a:rPr lang="zh-CN" altLang="en-US" sz="2800" i="0">
                    <a:latin typeface="Cambria Math" panose="02040503050406030204" pitchFamily="18" charset="0"/>
                  </a:rPr>
                  <a:t>𝑎)</a:t>
                </a:r>
                <a:r>
                  <a:rPr lang="zh-CN" altLang="en-US" sz="2800" i="0">
                    <a:solidFill>
                      <a:srgbClr val="836967"/>
                    </a:solidFill>
                    <a:latin typeface="Cambria Math" panose="02040503050406030204" pitchFamily="18" charset="0"/>
                  </a:rPr>
                  <a:t>^</a:t>
                </a:r>
                <a:r>
                  <a:rPr lang="zh-CN" altLang="en-US" sz="2800" i="0">
                    <a:latin typeface="Cambria Math" panose="02040503050406030204" pitchFamily="18" charset="0"/>
                  </a:rPr>
                  <a:t>2</a:t>
                </a:r>
                <a:endParaRPr lang="en-US" altLang="zh-CN" sz="1800" kern="100" dirty="0">
                  <a:solidFill>
                    <a:srgbClr val="000000"/>
                  </a:solidFill>
                  <a:effectLst/>
                  <a:latin typeface="宋体" panose="02010600030101010101" pitchFamily="2" charset="-122"/>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ltLang="zh-CN" dirty="0"/>
              </a:p>
              <a:p>
                <a:endParaRPr lang="zh-CN" altLang="en-US" dirty="0"/>
              </a:p>
            </p:txBody>
          </p:sp>
        </mc:Fallback>
      </mc:AlternateContent>
      <p:sp>
        <p:nvSpPr>
          <p:cNvPr id="4" name="灯片编号占位符 3"/>
          <p:cNvSpPr>
            <a:spLocks noGrp="1"/>
          </p:cNvSpPr>
          <p:nvPr>
            <p:ph type="sldNum" sz="quarter" idx="5"/>
          </p:nvPr>
        </p:nvSpPr>
        <p:spPr/>
        <p:txBody>
          <a:bodyPr/>
          <a:lstStyle/>
          <a:p>
            <a:fld id="{8AAA2DB7-8973-4964-8E83-0FC396AC9B6B}" type="slidenum">
              <a:rPr lang="en-US" altLang="zh-CN" smtClean="0"/>
              <a:t>87</a:t>
            </a:fld>
            <a:endParaRPr lang="en-US" altLang="zh-CN"/>
          </a:p>
        </p:txBody>
      </p:sp>
    </p:spTree>
    <p:extLst>
      <p:ext uri="{BB962C8B-B14F-4D97-AF65-F5344CB8AC3E}">
        <p14:creationId xmlns:p14="http://schemas.microsoft.com/office/powerpoint/2010/main" val="3726612634"/>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8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代入</a:t>
                </a:r>
                <a:r>
                  <a:rPr lang="zh-CN" altLang="en-US" sz="18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后</a:t>
                </a:r>
                <a:r>
                  <a:rPr lang="zh-CN" altLang="zh-CN" sz="18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，可得：</a:t>
                </a:r>
                <a:endParaRPr lang="zh-CN" altLang="zh-CN" sz="1800" kern="100" dirty="0">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lang="zh-CN" altLang="en-US" i="1" smtClean="0">
                              <a:solidFill>
                                <a:srgbClr val="836967"/>
                              </a:solidFill>
                              <a:latin typeface="Cambria Math" panose="02040503050406030204" pitchFamily="18" charset="0"/>
                            </a:rPr>
                          </m:ctrlPr>
                        </m:sSubSupPr>
                        <m:e>
                          <m:r>
                            <a:rPr lang="zh-CN" altLang="en-US" i="1">
                              <a:latin typeface="Cambria Math" panose="02040503050406030204" pitchFamily="18" charset="0"/>
                            </a:rPr>
                            <m:t>𝐸</m:t>
                          </m:r>
                        </m:e>
                        <m:sub>
                          <m:r>
                            <a:rPr lang="zh-CN" altLang="en-US" i="0">
                              <a:latin typeface="Cambria Math" panose="02040503050406030204" pitchFamily="18" charset="0"/>
                            </a:rPr>
                            <m:t>±</m:t>
                          </m:r>
                        </m:sub>
                        <m:sup/>
                      </m:sSubSup>
                      <m:r>
                        <a:rPr lang="zh-CN" altLang="en-US" i="0">
                          <a:latin typeface="Cambria Math" panose="02040503050406030204" pitchFamily="18" charset="0"/>
                        </a:rPr>
                        <m:t>=</m:t>
                      </m:r>
                      <m:d>
                        <m:dPr>
                          <m:begChr m:val="〈"/>
                          <m:endChr m:val=""/>
                          <m:ctrlPr>
                            <a:rPr lang="zh-CN" altLang="en-US" i="1">
                              <a:latin typeface="Cambria Math" panose="02040503050406030204" pitchFamily="18" charset="0"/>
                            </a:rPr>
                          </m:ctrlPr>
                        </m:dPr>
                        <m:e>
                          <m:m>
                            <m:mPr>
                              <m:plcHide m:val="on"/>
                              <m:mcs>
                                <m:mc>
                                  <m:mcPr>
                                    <m:count m:val="1"/>
                                    <m:mcJc m:val="center"/>
                                  </m:mcPr>
                                </m:mc>
                              </m:mcs>
                              <m:ctrlPr>
                                <a:rPr lang="zh-CN" altLang="en-US" i="1">
                                  <a:solidFill>
                                    <a:srgbClr val="836967"/>
                                  </a:solidFill>
                                  <a:latin typeface="Cambria Math" panose="02040503050406030204" pitchFamily="18" charset="0"/>
                                </a:rPr>
                              </m:ctrlPr>
                            </m:mPr>
                            <m:mr>
                              <m:e>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𝑉</m:t>
                                    </m:r>
                                  </m:e>
                                  <m:sub>
                                    <m:r>
                                      <a:rPr lang="zh-CN" altLang="en-US" i="0">
                                        <a:latin typeface="Cambria Math" panose="02040503050406030204" pitchFamily="18" charset="0"/>
                                      </a:rPr>
                                      <m:t>0</m:t>
                                    </m:r>
                                  </m:sub>
                                </m:sSub>
                                <m:r>
                                  <a:rPr lang="zh-CN" altLang="en-US" i="0">
                                    <a:latin typeface="Cambria Math" panose="02040503050406030204" pitchFamily="18" charset="0"/>
                                  </a:rPr>
                                  <m:t>+</m:t>
                                </m:r>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𝑇</m:t>
                                    </m:r>
                                  </m:e>
                                  <m:sub>
                                    <m:r>
                                      <a:rPr lang="zh-CN" altLang="en-US" i="1">
                                        <a:latin typeface="Cambria Math" panose="02040503050406030204" pitchFamily="18" charset="0"/>
                                      </a:rPr>
                                      <m:t>𝑛</m:t>
                                    </m:r>
                                  </m:sub>
                                </m:sSub>
                                <m:r>
                                  <a:rPr lang="zh-CN" altLang="en-US" i="0">
                                    <a:latin typeface="Cambria Math" panose="02040503050406030204" pitchFamily="18" charset="0"/>
                                  </a:rPr>
                                  <m:t>+</m:t>
                                </m:r>
                                <m:d>
                                  <m:dPr>
                                    <m:begChr m:val="|"/>
                                    <m:endChr m:val="|"/>
                                    <m:ctrlPr>
                                      <a:rPr lang="zh-CN" altLang="en-US" i="1">
                                        <a:latin typeface="Cambria Math" panose="02040503050406030204" pitchFamily="18" charset="0"/>
                                      </a:rPr>
                                    </m:ctrlPr>
                                  </m:dPr>
                                  <m:e>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𝑉</m:t>
                                        </m:r>
                                      </m:e>
                                      <m:sub>
                                        <m:r>
                                          <a:rPr lang="zh-CN" altLang="en-US" i="1">
                                            <a:latin typeface="Cambria Math" panose="02040503050406030204" pitchFamily="18" charset="0"/>
                                          </a:rPr>
                                          <m:t>𝑛</m:t>
                                        </m:r>
                                      </m:sub>
                                    </m:sSub>
                                  </m:e>
                                </m:d>
                                <m:r>
                                  <a:rPr lang="zh-CN" altLang="en-US" i="0">
                                    <a:latin typeface="Cambria Math" panose="02040503050406030204" pitchFamily="18" charset="0"/>
                                  </a:rPr>
                                  <m:t>+</m:t>
                                </m:r>
                                <m:sSup>
                                  <m:sSupPr>
                                    <m:ctrlPr>
                                      <a:rPr lang="zh-CN" altLang="en-US" i="1">
                                        <a:solidFill>
                                          <a:srgbClr val="836967"/>
                                        </a:solidFill>
                                        <a:latin typeface="Cambria Math" panose="02040503050406030204" pitchFamily="18" charset="0"/>
                                      </a:rPr>
                                    </m:ctrlPr>
                                  </m:sSupPr>
                                  <m:e>
                                    <m:r>
                                      <a:rPr lang="zh-CN" altLang="en-US" i="1">
                                        <a:latin typeface="Cambria Math" panose="02040503050406030204" pitchFamily="18" charset="0"/>
                                      </a:rPr>
                                      <m:t>𝛥</m:t>
                                    </m:r>
                                  </m:e>
                                  <m:sup>
                                    <m:r>
                                      <a:rPr lang="zh-CN" altLang="en-US" i="0">
                                        <a:latin typeface="Cambria Math" panose="02040503050406030204" pitchFamily="18" charset="0"/>
                                      </a:rPr>
                                      <m:t>2</m:t>
                                    </m:r>
                                  </m:sup>
                                </m:sSup>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𝑇</m:t>
                                    </m:r>
                                  </m:e>
                                  <m:sub>
                                    <m:r>
                                      <a:rPr lang="zh-CN" altLang="en-US" i="1">
                                        <a:latin typeface="Cambria Math" panose="02040503050406030204" pitchFamily="18" charset="0"/>
                                      </a:rPr>
                                      <m:t>𝑛</m:t>
                                    </m:r>
                                  </m:sub>
                                </m:sSub>
                                <m:d>
                                  <m:dPr>
                                    <m:ctrlPr>
                                      <a:rPr lang="zh-CN" altLang="en-US" i="1">
                                        <a:latin typeface="Cambria Math" panose="02040503050406030204" pitchFamily="18" charset="0"/>
                                      </a:rPr>
                                    </m:ctrlPr>
                                  </m:dPr>
                                  <m:e>
                                    <m:f>
                                      <m:fPr>
                                        <m:ctrlPr>
                                          <a:rPr lang="zh-CN" altLang="en-US" i="1">
                                            <a:solidFill>
                                              <a:srgbClr val="836967"/>
                                            </a:solidFill>
                                            <a:latin typeface="Cambria Math" panose="02040503050406030204" pitchFamily="18" charset="0"/>
                                          </a:rPr>
                                        </m:ctrlPr>
                                      </m:fPr>
                                      <m:num>
                                        <m:r>
                                          <a:rPr lang="zh-CN" altLang="en-US" i="0">
                                            <a:latin typeface="Cambria Math" panose="02040503050406030204" pitchFamily="18" charset="0"/>
                                          </a:rPr>
                                          <m:t>2</m:t>
                                        </m:r>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𝑇</m:t>
                                            </m:r>
                                          </m:e>
                                          <m:sub>
                                            <m:r>
                                              <a:rPr lang="zh-CN" altLang="en-US" i="1">
                                                <a:latin typeface="Cambria Math" panose="02040503050406030204" pitchFamily="18" charset="0"/>
                                              </a:rPr>
                                              <m:t>𝑛</m:t>
                                            </m:r>
                                          </m:sub>
                                        </m:sSub>
                                      </m:num>
                                      <m:den>
                                        <m:d>
                                          <m:dPr>
                                            <m:begChr m:val="|"/>
                                            <m:endChr m:val="|"/>
                                            <m:ctrlPr>
                                              <a:rPr lang="zh-CN" altLang="en-US" i="1">
                                                <a:latin typeface="Cambria Math" panose="02040503050406030204" pitchFamily="18" charset="0"/>
                                              </a:rPr>
                                            </m:ctrlPr>
                                          </m:dPr>
                                          <m:e>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𝑉</m:t>
                                                </m:r>
                                              </m:e>
                                              <m:sub>
                                                <m:r>
                                                  <a:rPr lang="zh-CN" altLang="en-US" i="1">
                                                    <a:latin typeface="Cambria Math" panose="02040503050406030204" pitchFamily="18" charset="0"/>
                                                  </a:rPr>
                                                  <m:t>𝑛</m:t>
                                                </m:r>
                                              </m:sub>
                                            </m:sSub>
                                          </m:e>
                                        </m:d>
                                      </m:den>
                                    </m:f>
                                    <m:r>
                                      <a:rPr lang="zh-CN" altLang="en-US" i="0">
                                        <a:latin typeface="Cambria Math" panose="02040503050406030204" pitchFamily="18" charset="0"/>
                                      </a:rPr>
                                      <m:t>+1</m:t>
                                    </m:r>
                                  </m:e>
                                </m:d>
                              </m:e>
                            </m:mr>
                            <m:mr>
                              <m:e>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𝑉</m:t>
                                    </m:r>
                                  </m:e>
                                  <m:sub>
                                    <m:r>
                                      <a:rPr lang="zh-CN" altLang="en-US" i="0">
                                        <a:latin typeface="Cambria Math" panose="02040503050406030204" pitchFamily="18" charset="0"/>
                                      </a:rPr>
                                      <m:t>0</m:t>
                                    </m:r>
                                  </m:sub>
                                </m:sSub>
                                <m:r>
                                  <a:rPr lang="zh-CN" altLang="en-US" i="0">
                                    <a:latin typeface="Cambria Math" panose="02040503050406030204" pitchFamily="18" charset="0"/>
                                  </a:rPr>
                                  <m:t>+</m:t>
                                </m:r>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𝑇</m:t>
                                    </m:r>
                                  </m:e>
                                  <m:sub>
                                    <m:r>
                                      <a:rPr lang="zh-CN" altLang="en-US" i="1">
                                        <a:latin typeface="Cambria Math" panose="02040503050406030204" pitchFamily="18" charset="0"/>
                                      </a:rPr>
                                      <m:t>𝑛</m:t>
                                    </m:r>
                                  </m:sub>
                                </m:sSub>
                                <m:r>
                                  <a:rPr lang="zh-CN" altLang="en-US" i="0">
                                    <a:latin typeface="Cambria Math" panose="02040503050406030204" pitchFamily="18" charset="0"/>
                                  </a:rPr>
                                  <m:t>−</m:t>
                                </m:r>
                                <m:d>
                                  <m:dPr>
                                    <m:begChr m:val="|"/>
                                    <m:endChr m:val="|"/>
                                    <m:ctrlPr>
                                      <a:rPr lang="zh-CN" altLang="en-US" i="1">
                                        <a:latin typeface="Cambria Math" panose="02040503050406030204" pitchFamily="18" charset="0"/>
                                      </a:rPr>
                                    </m:ctrlPr>
                                  </m:dPr>
                                  <m:e>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𝑉</m:t>
                                        </m:r>
                                      </m:e>
                                      <m:sub>
                                        <m:r>
                                          <a:rPr lang="zh-CN" altLang="en-US" i="1">
                                            <a:latin typeface="Cambria Math" panose="02040503050406030204" pitchFamily="18" charset="0"/>
                                          </a:rPr>
                                          <m:t>𝑛</m:t>
                                        </m:r>
                                      </m:sub>
                                    </m:sSub>
                                  </m:e>
                                </m:d>
                                <m:r>
                                  <a:rPr lang="zh-CN" altLang="en-US" i="0">
                                    <a:latin typeface="Cambria Math" panose="02040503050406030204" pitchFamily="18" charset="0"/>
                                  </a:rPr>
                                  <m:t>−</m:t>
                                </m:r>
                                <m:sSup>
                                  <m:sSupPr>
                                    <m:ctrlPr>
                                      <a:rPr lang="zh-CN" altLang="en-US" i="1">
                                        <a:solidFill>
                                          <a:srgbClr val="836967"/>
                                        </a:solidFill>
                                        <a:latin typeface="Cambria Math" panose="02040503050406030204" pitchFamily="18" charset="0"/>
                                      </a:rPr>
                                    </m:ctrlPr>
                                  </m:sSupPr>
                                  <m:e>
                                    <m:r>
                                      <a:rPr lang="zh-CN" altLang="en-US" i="1">
                                        <a:latin typeface="Cambria Math" panose="02040503050406030204" pitchFamily="18" charset="0"/>
                                      </a:rPr>
                                      <m:t>𝛥</m:t>
                                    </m:r>
                                  </m:e>
                                  <m:sup>
                                    <m:r>
                                      <a:rPr lang="zh-CN" altLang="en-US" i="0">
                                        <a:latin typeface="Cambria Math" panose="02040503050406030204" pitchFamily="18" charset="0"/>
                                      </a:rPr>
                                      <m:t>2</m:t>
                                    </m:r>
                                  </m:sup>
                                </m:sSup>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𝑇</m:t>
                                    </m:r>
                                  </m:e>
                                  <m:sub>
                                    <m:r>
                                      <a:rPr lang="zh-CN" altLang="en-US" i="1">
                                        <a:latin typeface="Cambria Math" panose="02040503050406030204" pitchFamily="18" charset="0"/>
                                      </a:rPr>
                                      <m:t>𝑛</m:t>
                                    </m:r>
                                  </m:sub>
                                </m:sSub>
                                <m:d>
                                  <m:dPr>
                                    <m:ctrlPr>
                                      <a:rPr lang="zh-CN" altLang="en-US" i="1">
                                        <a:latin typeface="Cambria Math" panose="02040503050406030204" pitchFamily="18" charset="0"/>
                                      </a:rPr>
                                    </m:ctrlPr>
                                  </m:dPr>
                                  <m:e>
                                    <m:f>
                                      <m:fPr>
                                        <m:ctrlPr>
                                          <a:rPr lang="zh-CN" altLang="en-US" i="1">
                                            <a:solidFill>
                                              <a:srgbClr val="836967"/>
                                            </a:solidFill>
                                            <a:latin typeface="Cambria Math" panose="02040503050406030204" pitchFamily="18" charset="0"/>
                                          </a:rPr>
                                        </m:ctrlPr>
                                      </m:fPr>
                                      <m:num>
                                        <m:r>
                                          <a:rPr lang="zh-CN" altLang="en-US" i="0">
                                            <a:latin typeface="Cambria Math" panose="02040503050406030204" pitchFamily="18" charset="0"/>
                                          </a:rPr>
                                          <m:t>2</m:t>
                                        </m:r>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𝑇</m:t>
                                            </m:r>
                                          </m:e>
                                          <m:sub>
                                            <m:r>
                                              <a:rPr lang="zh-CN" altLang="en-US" i="1">
                                                <a:latin typeface="Cambria Math" panose="02040503050406030204" pitchFamily="18" charset="0"/>
                                              </a:rPr>
                                              <m:t>𝑛</m:t>
                                            </m:r>
                                          </m:sub>
                                        </m:sSub>
                                      </m:num>
                                      <m:den>
                                        <m:d>
                                          <m:dPr>
                                            <m:begChr m:val="|"/>
                                            <m:endChr m:val="|"/>
                                            <m:ctrlPr>
                                              <a:rPr lang="zh-CN" altLang="en-US" i="1">
                                                <a:latin typeface="Cambria Math" panose="02040503050406030204" pitchFamily="18" charset="0"/>
                                              </a:rPr>
                                            </m:ctrlPr>
                                          </m:dPr>
                                          <m:e>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𝑉</m:t>
                                                </m:r>
                                              </m:e>
                                              <m:sub>
                                                <m:r>
                                                  <a:rPr lang="zh-CN" altLang="en-US" i="1">
                                                    <a:latin typeface="Cambria Math" panose="02040503050406030204" pitchFamily="18" charset="0"/>
                                                  </a:rPr>
                                                  <m:t>𝑛</m:t>
                                                </m:r>
                                              </m:sub>
                                            </m:sSub>
                                          </m:e>
                                        </m:d>
                                      </m:den>
                                    </m:f>
                                    <m:r>
                                      <a:rPr lang="zh-CN" altLang="en-US" i="0">
                                        <a:latin typeface="Cambria Math" panose="02040503050406030204" pitchFamily="18" charset="0"/>
                                      </a:rPr>
                                      <m:t>−1</m:t>
                                    </m:r>
                                  </m:e>
                                </m:d>
                              </m:e>
                            </m:mr>
                          </m:m>
                        </m:e>
                      </m:d>
                    </m:oMath>
                  </m:oMathPara>
                </a14:m>
                <a:endParaRPr lang="zh-CN" altLang="en-US" dirty="0"/>
              </a:p>
            </p:txBody>
          </p:sp>
        </mc:Choice>
        <mc:Fallback xmlns="">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8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式（</a:t>
                </a:r>
                <a:r>
                  <a:rPr lang="en-US" altLang="zh-CN" sz="1800"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3-91</a:t>
                </a:r>
                <a:r>
                  <a:rPr lang="zh-CN" altLang="zh-CN" sz="18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）代入式（</a:t>
                </a:r>
                <a:r>
                  <a:rPr lang="en-US" altLang="zh-CN" sz="1800"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3-89</a:t>
                </a:r>
                <a:r>
                  <a:rPr lang="zh-CN" altLang="zh-CN" sz="18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），可得：</a:t>
                </a:r>
                <a:endParaRPr lang="zh-CN" altLang="zh-CN" sz="1800" kern="100" dirty="0">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i="0">
                    <a:latin typeface="Cambria Math" panose="02040503050406030204" pitchFamily="18" charset="0"/>
                  </a:rPr>
                  <a:t>𝐸</a:t>
                </a:r>
                <a:r>
                  <a:rPr lang="zh-CN" altLang="en-US" i="0">
                    <a:solidFill>
                      <a:srgbClr val="836967"/>
                    </a:solidFill>
                    <a:latin typeface="Cambria Math" panose="02040503050406030204" pitchFamily="18" charset="0"/>
                  </a:rPr>
                  <a:t>_</a:t>
                </a:r>
                <a:r>
                  <a:rPr lang="zh-CN" altLang="en-US" i="0">
                    <a:latin typeface="Cambria Math" panose="02040503050406030204" pitchFamily="18" charset="0"/>
                  </a:rPr>
                  <a:t>±^ =〈</a:t>
                </a:r>
                <a:r>
                  <a:rPr lang="zh-CN" altLang="en-US" i="0">
                    <a:solidFill>
                      <a:srgbClr val="836967"/>
                    </a:solidFill>
                    <a:latin typeface="Cambria Math" panose="02040503050406030204" pitchFamily="18" charset="0"/>
                  </a:rPr>
                  <a:t>■(</a:t>
                </a:r>
                <a:r>
                  <a:rPr lang="zh-CN" altLang="en-US" i="0">
                    <a:latin typeface="Cambria Math" panose="02040503050406030204" pitchFamily="18" charset="0"/>
                  </a:rPr>
                  <a:t>𝑉</a:t>
                </a:r>
                <a:r>
                  <a:rPr lang="zh-CN" altLang="en-US" i="0">
                    <a:solidFill>
                      <a:srgbClr val="836967"/>
                    </a:solidFill>
                    <a:latin typeface="Cambria Math" panose="02040503050406030204" pitchFamily="18" charset="0"/>
                  </a:rPr>
                  <a:t>_</a:t>
                </a:r>
                <a:r>
                  <a:rPr lang="zh-CN" altLang="en-US" i="0">
                    <a:latin typeface="Cambria Math" panose="02040503050406030204" pitchFamily="18" charset="0"/>
                  </a:rPr>
                  <a:t>0+𝑇</a:t>
                </a:r>
                <a:r>
                  <a:rPr lang="zh-CN" altLang="en-US" i="0">
                    <a:solidFill>
                      <a:srgbClr val="836967"/>
                    </a:solidFill>
                    <a:latin typeface="Cambria Math" panose="02040503050406030204" pitchFamily="18" charset="0"/>
                  </a:rPr>
                  <a:t>_</a:t>
                </a:r>
                <a:r>
                  <a:rPr lang="zh-CN" altLang="en-US" i="0">
                    <a:latin typeface="Cambria Math" panose="02040503050406030204" pitchFamily="18" charset="0"/>
                  </a:rPr>
                  <a:t>𝑛+|𝑉</a:t>
                </a:r>
                <a:r>
                  <a:rPr lang="zh-CN" altLang="en-US" i="0">
                    <a:solidFill>
                      <a:srgbClr val="836967"/>
                    </a:solidFill>
                    <a:latin typeface="Cambria Math" panose="02040503050406030204" pitchFamily="18" charset="0"/>
                  </a:rPr>
                  <a:t>_</a:t>
                </a:r>
                <a:r>
                  <a:rPr lang="zh-CN" altLang="en-US" i="0">
                    <a:latin typeface="Cambria Math" panose="02040503050406030204" pitchFamily="18" charset="0"/>
                  </a:rPr>
                  <a:t>𝑛 |+𝛥</a:t>
                </a:r>
                <a:r>
                  <a:rPr lang="zh-CN" altLang="en-US" i="0">
                    <a:solidFill>
                      <a:srgbClr val="836967"/>
                    </a:solidFill>
                    <a:latin typeface="Cambria Math" panose="02040503050406030204" pitchFamily="18" charset="0"/>
                  </a:rPr>
                  <a:t>^</a:t>
                </a:r>
                <a:r>
                  <a:rPr lang="zh-CN" altLang="en-US" i="0">
                    <a:latin typeface="Cambria Math" panose="02040503050406030204" pitchFamily="18" charset="0"/>
                  </a:rPr>
                  <a:t>2</a:t>
                </a:r>
                <a:r>
                  <a:rPr lang="zh-CN" altLang="en-US" i="0">
                    <a:solidFill>
                      <a:srgbClr val="836967"/>
                    </a:solidFill>
                    <a:latin typeface="Cambria Math" panose="02040503050406030204" pitchFamily="18" charset="0"/>
                  </a:rPr>
                  <a:t> </a:t>
                </a:r>
                <a:r>
                  <a:rPr lang="zh-CN" altLang="en-US" i="0">
                    <a:latin typeface="Cambria Math" panose="02040503050406030204" pitchFamily="18" charset="0"/>
                  </a:rPr>
                  <a:t>𝑇</a:t>
                </a:r>
                <a:r>
                  <a:rPr lang="zh-CN" altLang="en-US" i="0">
                    <a:solidFill>
                      <a:srgbClr val="836967"/>
                    </a:solidFill>
                    <a:latin typeface="Cambria Math" panose="02040503050406030204" pitchFamily="18" charset="0"/>
                  </a:rPr>
                  <a:t>_</a:t>
                </a:r>
                <a:r>
                  <a:rPr lang="zh-CN" altLang="en-US" i="0">
                    <a:latin typeface="Cambria Math" panose="02040503050406030204" pitchFamily="18" charset="0"/>
                  </a:rPr>
                  <a:t>𝑛 (</a:t>
                </a:r>
                <a:r>
                  <a:rPr lang="zh-CN" altLang="en-US" i="0">
                    <a:solidFill>
                      <a:srgbClr val="836967"/>
                    </a:solidFill>
                    <a:latin typeface="Cambria Math" panose="02040503050406030204" pitchFamily="18" charset="0"/>
                  </a:rPr>
                  <a:t>(</a:t>
                </a:r>
                <a:r>
                  <a:rPr lang="zh-CN" altLang="en-US" i="0">
                    <a:latin typeface="Cambria Math" panose="02040503050406030204" pitchFamily="18" charset="0"/>
                  </a:rPr>
                  <a:t>2𝑇</a:t>
                </a:r>
                <a:r>
                  <a:rPr lang="zh-CN" altLang="en-US" i="0">
                    <a:solidFill>
                      <a:srgbClr val="836967"/>
                    </a:solidFill>
                    <a:latin typeface="Cambria Math" panose="02040503050406030204" pitchFamily="18" charset="0"/>
                  </a:rPr>
                  <a:t>_</a:t>
                </a:r>
                <a:r>
                  <a:rPr lang="zh-CN" altLang="en-US" i="0">
                    <a:latin typeface="Cambria Math" panose="02040503050406030204" pitchFamily="18" charset="0"/>
                  </a:rPr>
                  <a:t>𝑛</a:t>
                </a:r>
                <a:r>
                  <a:rPr lang="zh-CN" altLang="en-US" i="0">
                    <a:solidFill>
                      <a:srgbClr val="836967"/>
                    </a:solidFill>
                    <a:latin typeface="Cambria Math" panose="02040503050406030204" pitchFamily="18" charset="0"/>
                  </a:rPr>
                  <a:t>)/|</a:t>
                </a:r>
                <a:r>
                  <a:rPr lang="zh-CN" altLang="en-US" i="0">
                    <a:latin typeface="Cambria Math" panose="02040503050406030204" pitchFamily="18" charset="0"/>
                  </a:rPr>
                  <a:t>𝑉</a:t>
                </a:r>
                <a:r>
                  <a:rPr lang="zh-CN" altLang="en-US" i="0">
                    <a:solidFill>
                      <a:srgbClr val="836967"/>
                    </a:solidFill>
                    <a:latin typeface="Cambria Math" panose="02040503050406030204" pitchFamily="18" charset="0"/>
                  </a:rPr>
                  <a:t>_</a:t>
                </a:r>
                <a:r>
                  <a:rPr lang="zh-CN" altLang="en-US" i="0">
                    <a:latin typeface="Cambria Math" panose="02040503050406030204" pitchFamily="18" charset="0"/>
                  </a:rPr>
                  <a:t>𝑛 | +1)@𝑉</a:t>
                </a:r>
                <a:r>
                  <a:rPr lang="zh-CN" altLang="en-US" i="0">
                    <a:solidFill>
                      <a:srgbClr val="836967"/>
                    </a:solidFill>
                    <a:latin typeface="Cambria Math" panose="02040503050406030204" pitchFamily="18" charset="0"/>
                  </a:rPr>
                  <a:t>_</a:t>
                </a:r>
                <a:r>
                  <a:rPr lang="zh-CN" altLang="en-US" i="0">
                    <a:latin typeface="Cambria Math" panose="02040503050406030204" pitchFamily="18" charset="0"/>
                  </a:rPr>
                  <a:t>0+𝑇</a:t>
                </a:r>
                <a:r>
                  <a:rPr lang="zh-CN" altLang="en-US" i="0">
                    <a:solidFill>
                      <a:srgbClr val="836967"/>
                    </a:solidFill>
                    <a:latin typeface="Cambria Math" panose="02040503050406030204" pitchFamily="18" charset="0"/>
                  </a:rPr>
                  <a:t>_</a:t>
                </a:r>
                <a:r>
                  <a:rPr lang="zh-CN" altLang="en-US" i="0">
                    <a:latin typeface="Cambria Math" panose="02040503050406030204" pitchFamily="18" charset="0"/>
                  </a:rPr>
                  <a:t>𝑛−|𝑉</a:t>
                </a:r>
                <a:r>
                  <a:rPr lang="zh-CN" altLang="en-US" i="0">
                    <a:solidFill>
                      <a:srgbClr val="836967"/>
                    </a:solidFill>
                    <a:latin typeface="Cambria Math" panose="02040503050406030204" pitchFamily="18" charset="0"/>
                  </a:rPr>
                  <a:t>_</a:t>
                </a:r>
                <a:r>
                  <a:rPr lang="zh-CN" altLang="en-US" i="0">
                    <a:latin typeface="Cambria Math" panose="02040503050406030204" pitchFamily="18" charset="0"/>
                  </a:rPr>
                  <a:t>𝑛 |−𝛥</a:t>
                </a:r>
                <a:r>
                  <a:rPr lang="zh-CN" altLang="en-US" i="0">
                    <a:solidFill>
                      <a:srgbClr val="836967"/>
                    </a:solidFill>
                    <a:latin typeface="Cambria Math" panose="02040503050406030204" pitchFamily="18" charset="0"/>
                  </a:rPr>
                  <a:t>^</a:t>
                </a:r>
                <a:r>
                  <a:rPr lang="zh-CN" altLang="en-US" i="0">
                    <a:latin typeface="Cambria Math" panose="02040503050406030204" pitchFamily="18" charset="0"/>
                  </a:rPr>
                  <a:t>2</a:t>
                </a:r>
                <a:r>
                  <a:rPr lang="zh-CN" altLang="en-US" i="0">
                    <a:solidFill>
                      <a:srgbClr val="836967"/>
                    </a:solidFill>
                    <a:latin typeface="Cambria Math" panose="02040503050406030204" pitchFamily="18" charset="0"/>
                  </a:rPr>
                  <a:t> </a:t>
                </a:r>
                <a:r>
                  <a:rPr lang="zh-CN" altLang="en-US" i="0">
                    <a:latin typeface="Cambria Math" panose="02040503050406030204" pitchFamily="18" charset="0"/>
                  </a:rPr>
                  <a:t>𝑇</a:t>
                </a:r>
                <a:r>
                  <a:rPr lang="zh-CN" altLang="en-US" i="0">
                    <a:solidFill>
                      <a:srgbClr val="836967"/>
                    </a:solidFill>
                    <a:latin typeface="Cambria Math" panose="02040503050406030204" pitchFamily="18" charset="0"/>
                  </a:rPr>
                  <a:t>_</a:t>
                </a:r>
                <a:r>
                  <a:rPr lang="zh-CN" altLang="en-US" i="0">
                    <a:latin typeface="Cambria Math" panose="02040503050406030204" pitchFamily="18" charset="0"/>
                  </a:rPr>
                  <a:t>𝑛 (</a:t>
                </a:r>
                <a:r>
                  <a:rPr lang="zh-CN" altLang="en-US" i="0">
                    <a:solidFill>
                      <a:srgbClr val="836967"/>
                    </a:solidFill>
                    <a:latin typeface="Cambria Math" panose="02040503050406030204" pitchFamily="18" charset="0"/>
                  </a:rPr>
                  <a:t>(</a:t>
                </a:r>
                <a:r>
                  <a:rPr lang="zh-CN" altLang="en-US" i="0">
                    <a:latin typeface="Cambria Math" panose="02040503050406030204" pitchFamily="18" charset="0"/>
                  </a:rPr>
                  <a:t>2𝑇</a:t>
                </a:r>
                <a:r>
                  <a:rPr lang="zh-CN" altLang="en-US" i="0">
                    <a:solidFill>
                      <a:srgbClr val="836967"/>
                    </a:solidFill>
                    <a:latin typeface="Cambria Math" panose="02040503050406030204" pitchFamily="18" charset="0"/>
                  </a:rPr>
                  <a:t>_</a:t>
                </a:r>
                <a:r>
                  <a:rPr lang="zh-CN" altLang="en-US" i="0">
                    <a:latin typeface="Cambria Math" panose="02040503050406030204" pitchFamily="18" charset="0"/>
                  </a:rPr>
                  <a:t>𝑛</a:t>
                </a:r>
                <a:r>
                  <a:rPr lang="zh-CN" altLang="en-US" i="0">
                    <a:solidFill>
                      <a:srgbClr val="836967"/>
                    </a:solidFill>
                    <a:latin typeface="Cambria Math" panose="02040503050406030204" pitchFamily="18" charset="0"/>
                  </a:rPr>
                  <a:t>)/|</a:t>
                </a:r>
                <a:r>
                  <a:rPr lang="zh-CN" altLang="en-US" i="0">
                    <a:latin typeface="Cambria Math" panose="02040503050406030204" pitchFamily="18" charset="0"/>
                  </a:rPr>
                  <a:t>𝑉</a:t>
                </a:r>
                <a:r>
                  <a:rPr lang="zh-CN" altLang="en-US" i="0">
                    <a:solidFill>
                      <a:srgbClr val="836967"/>
                    </a:solidFill>
                    <a:latin typeface="Cambria Math" panose="02040503050406030204" pitchFamily="18" charset="0"/>
                  </a:rPr>
                  <a:t>_</a:t>
                </a:r>
                <a:r>
                  <a:rPr lang="zh-CN" altLang="en-US" i="0">
                    <a:latin typeface="Cambria Math" panose="02040503050406030204" pitchFamily="18" charset="0"/>
                  </a:rPr>
                  <a:t>𝑛 | −1) )┤</a:t>
                </a:r>
                <a:endParaRPr lang="zh-CN" altLang="en-US" dirty="0"/>
              </a:p>
            </p:txBody>
          </p:sp>
        </mc:Fallback>
      </mc:AlternateContent>
      <p:sp>
        <p:nvSpPr>
          <p:cNvPr id="4" name="灯片编号占位符 3"/>
          <p:cNvSpPr>
            <a:spLocks noGrp="1"/>
          </p:cNvSpPr>
          <p:nvPr>
            <p:ph type="sldNum" sz="quarter" idx="5"/>
          </p:nvPr>
        </p:nvSpPr>
        <p:spPr/>
        <p:txBody>
          <a:bodyPr/>
          <a:lstStyle/>
          <a:p>
            <a:fld id="{8AAA2DB7-8973-4964-8E83-0FC396AC9B6B}" type="slidenum">
              <a:rPr lang="en-US" altLang="zh-CN" smtClean="0"/>
              <a:t>88</a:t>
            </a:fld>
            <a:endParaRPr lang="en-US" altLang="zh-CN"/>
          </a:p>
        </p:txBody>
      </p:sp>
    </p:spTree>
    <p:extLst>
      <p:ext uri="{BB962C8B-B14F-4D97-AF65-F5344CB8AC3E}">
        <p14:creationId xmlns:p14="http://schemas.microsoft.com/office/powerpoint/2010/main" val="2428183398"/>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zh-CN" sz="1800" kern="100" dirty="0">
                    <a:solidFill>
                      <a:srgbClr val="000000"/>
                    </a:solidFill>
                    <a:effectLst/>
                    <a:latin typeface="宋体" panose="02010600030101010101" pitchFamily="2" charset="-122"/>
                    <a:ea typeface="Times New Roman" panose="02020603050405020304" pitchFamily="18" charset="0"/>
                    <a:cs typeface="宋体" panose="02010600030101010101" pitchFamily="2" charset="-122"/>
                  </a:rPr>
                  <a:t> </a:t>
                </a:r>
                <a:r>
                  <a:rPr lang="zh-CN" altLang="zh-CN" sz="18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可以看到，原来能量较高的</a:t>
                </a:r>
                <a:r>
                  <a:rPr lang="zh-CN" altLang="zh-CN" sz="1800" kern="1200" dirty="0">
                    <a:solidFill>
                      <a:schemeClr val="tx1"/>
                    </a:solidFill>
                    <a:effectLst/>
                    <a:latin typeface="Arial" panose="020B0604020202020204" pitchFamily="34" charset="0"/>
                    <a:ea typeface="宋体" panose="02010600030101010101" pitchFamily="2" charset="-122"/>
                    <a:cs typeface="+mn-cs"/>
                  </a:rPr>
                  <a:t> </a:t>
                </a:r>
                <a14:m>
                  <m:oMath xmlns:m="http://schemas.openxmlformats.org/officeDocument/2006/math">
                    <m:r>
                      <a:rPr lang="zh-CN" altLang="en-US" sz="1800" b="0" i="1" kern="1200" smtClean="0">
                        <a:solidFill>
                          <a:schemeClr val="tx1"/>
                        </a:solidFill>
                        <a:latin typeface="Cambria Math" panose="02040503050406030204" pitchFamily="18" charset="0"/>
                        <a:ea typeface="宋体" panose="02010600030101010101" pitchFamily="2" charset="-122"/>
                        <a:cs typeface="+mn-cs"/>
                      </a:rPr>
                      <m:t>𝑘</m:t>
                    </m:r>
                    <m:r>
                      <a:rPr lang="zh-CN" altLang="en-US" sz="1800" b="0" i="0" kern="1200">
                        <a:solidFill>
                          <a:schemeClr val="tx1"/>
                        </a:solidFill>
                        <a:latin typeface="Cambria Math" panose="02040503050406030204" pitchFamily="18" charset="0"/>
                        <a:ea typeface="宋体" panose="02010600030101010101" pitchFamily="2" charset="-122"/>
                        <a:cs typeface="+mn-cs"/>
                      </a:rPr>
                      <m:t>′</m:t>
                    </m:r>
                  </m:oMath>
                </a14:m>
                <a:r>
                  <a:rPr lang="zh-CN" altLang="zh-CN" sz="18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态的能量提高，原来能量较低的</a:t>
                </a:r>
                <a14:m>
                  <m:oMath xmlns:m="http://schemas.openxmlformats.org/officeDocument/2006/math">
                    <m:r>
                      <a:rPr lang="zh-CN" altLang="en-US" sz="1800" b="0" i="1" kern="1200" smtClean="0">
                        <a:solidFill>
                          <a:schemeClr val="tx1"/>
                        </a:solidFill>
                        <a:latin typeface="Cambria Math" panose="02040503050406030204" pitchFamily="18" charset="0"/>
                        <a:ea typeface="宋体" panose="02010600030101010101" pitchFamily="2" charset="-122"/>
                        <a:cs typeface="+mn-cs"/>
                      </a:rPr>
                      <m:t>𝑘</m:t>
                    </m:r>
                  </m:oMath>
                </a14:m>
                <a:r>
                  <a:rPr lang="en-US" altLang="zh-CN" sz="1800" i="1" kern="1200" dirty="0">
                    <a:solidFill>
                      <a:schemeClr val="tx1"/>
                    </a:solidFill>
                    <a:effectLst/>
                    <a:latin typeface="Arial" panose="020B0604020202020204" pitchFamily="34" charset="0"/>
                    <a:ea typeface="宋体" panose="02010600030101010101" pitchFamily="2" charset="-122"/>
                    <a:cs typeface="+mn-cs"/>
                  </a:rPr>
                  <a:t> </a:t>
                </a:r>
                <a:r>
                  <a:rPr lang="zh-CN" altLang="zh-CN" sz="18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态的能量降低了，存在能态之间的“排斥作用”。</a:t>
                </a:r>
                <a:endParaRPr lang="zh-CN" altLang="en-US" dirty="0"/>
              </a:p>
            </p:txBody>
          </p:sp>
        </mc:Choice>
        <mc:Fallback xmlns="">
          <p:sp>
            <p:nvSpPr>
              <p:cNvPr id="3" name="备注占位符 2"/>
              <p:cNvSpPr>
                <a:spLocks noGrp="1"/>
              </p:cNvSpPr>
              <p:nvPr>
                <p:ph type="body" idx="1"/>
              </p:nvPr>
            </p:nvSpPr>
            <p:spPr/>
            <p:txBody>
              <a:bodyPr/>
              <a:lstStyle/>
              <a:p>
                <a:r>
                  <a:rPr lang="zh-CN" altLang="zh-CN" sz="1800" kern="100" dirty="0">
                    <a:solidFill>
                      <a:srgbClr val="000000"/>
                    </a:solidFill>
                    <a:effectLst/>
                    <a:latin typeface="宋体" panose="02010600030101010101" pitchFamily="2" charset="-122"/>
                    <a:ea typeface="Times New Roman" panose="02020603050405020304" pitchFamily="18" charset="0"/>
                    <a:cs typeface="宋体" panose="02010600030101010101" pitchFamily="2" charset="-122"/>
                  </a:rPr>
                  <a:t> </a:t>
                </a:r>
                <a:r>
                  <a:rPr lang="zh-CN" altLang="zh-CN" sz="18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可以看到，原来能量较高的</a:t>
                </a:r>
                <a:r>
                  <a:rPr lang="zh-CN" altLang="zh-CN" sz="1800" kern="1200" dirty="0">
                    <a:solidFill>
                      <a:schemeClr val="tx1"/>
                    </a:solidFill>
                    <a:effectLst/>
                    <a:latin typeface="Arial" panose="020B0604020202020204" pitchFamily="34" charset="0"/>
                    <a:ea typeface="宋体" panose="02010600030101010101" pitchFamily="2" charset="-122"/>
                    <a:cs typeface="+mn-cs"/>
                  </a:rPr>
                  <a:t> </a:t>
                </a:r>
                <a:r>
                  <a:rPr lang="zh-CN" altLang="en-US" sz="1800" b="0" i="0" kern="1200">
                    <a:solidFill>
                      <a:schemeClr val="tx1"/>
                    </a:solidFill>
                    <a:latin typeface="Cambria Math" panose="02040503050406030204" pitchFamily="18" charset="0"/>
                    <a:ea typeface="宋体" panose="02010600030101010101" pitchFamily="2" charset="-122"/>
                    <a:cs typeface="+mn-cs"/>
                  </a:rPr>
                  <a:t>𝑘′</a:t>
                </a:r>
                <a:r>
                  <a:rPr lang="zh-CN" altLang="zh-CN" sz="18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态的能量提高，原来能量较低的</a:t>
                </a:r>
                <a:r>
                  <a:rPr lang="zh-CN" altLang="en-US" sz="1800" b="0" i="0" kern="1200">
                    <a:solidFill>
                      <a:schemeClr val="tx1"/>
                    </a:solidFill>
                    <a:latin typeface="Cambria Math" panose="02040503050406030204" pitchFamily="18" charset="0"/>
                    <a:ea typeface="宋体" panose="02010600030101010101" pitchFamily="2" charset="-122"/>
                    <a:cs typeface="+mn-cs"/>
                  </a:rPr>
                  <a:t>𝑘</a:t>
                </a:r>
                <a:r>
                  <a:rPr lang="en-US" altLang="zh-CN" sz="1800" i="1" kern="1200" dirty="0">
                    <a:solidFill>
                      <a:schemeClr val="tx1"/>
                    </a:solidFill>
                    <a:effectLst/>
                    <a:latin typeface="Arial" panose="020B0604020202020204" pitchFamily="34" charset="0"/>
                    <a:ea typeface="宋体" panose="02010600030101010101" pitchFamily="2" charset="-122"/>
                    <a:cs typeface="+mn-cs"/>
                  </a:rPr>
                  <a:t> </a:t>
                </a:r>
                <a:r>
                  <a:rPr lang="zh-CN" altLang="zh-CN" sz="18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态的能量降低了，存在能态之间的“排斥作用”。</a:t>
                </a:r>
                <a:endParaRPr lang="zh-CN" altLang="en-US" dirty="0"/>
              </a:p>
            </p:txBody>
          </p:sp>
        </mc:Fallback>
      </mc:AlternateContent>
      <p:sp>
        <p:nvSpPr>
          <p:cNvPr id="4" name="灯片编号占位符 3"/>
          <p:cNvSpPr>
            <a:spLocks noGrp="1"/>
          </p:cNvSpPr>
          <p:nvPr>
            <p:ph type="sldNum" sz="quarter" idx="5"/>
          </p:nvPr>
        </p:nvSpPr>
        <p:spPr/>
        <p:txBody>
          <a:bodyPr/>
          <a:lstStyle/>
          <a:p>
            <a:fld id="{8AAA2DB7-8973-4964-8E83-0FC396AC9B6B}" type="slidenum">
              <a:rPr lang="en-US" altLang="zh-CN" smtClean="0"/>
              <a:t>89</a:t>
            </a:fld>
            <a:endParaRPr lang="en-US" altLang="zh-CN"/>
          </a:p>
        </p:txBody>
      </p:sp>
    </p:spTree>
    <p:extLst>
      <p:ext uri="{BB962C8B-B14F-4D97-AF65-F5344CB8AC3E}">
        <p14:creationId xmlns:p14="http://schemas.microsoft.com/office/powerpoint/2010/main" val="950260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200" kern="1200" dirty="0">
                <a:solidFill>
                  <a:schemeClr val="tx1"/>
                </a:solidFill>
                <a:effectLst/>
                <a:latin typeface="Arial" panose="020B0604020202020204" pitchFamily="34" charset="0"/>
                <a:ea typeface="宋体" panose="02010600030101010101" pitchFamily="2" charset="-122"/>
                <a:cs typeface="+mn-cs"/>
              </a:rPr>
              <a:t>从理论上得到材料的能带结构以及相关的费米面、能态密度和电子云分布（或笼统地简称为材料的能带结构或电子结构），需要大量的数值计算。这方面的进步既依赖于理论方法上的发展，也很强地依赖于计算机技术的革新。能带结构的计算同时也成为一个专门的领域，不仅可以解释实验结果，还可以可靠地预言材料的许多性质，并在某些情形下导致实验方面的重要发现。</a:t>
            </a:r>
          </a:p>
          <a:p>
            <a:endParaRPr lang="zh-CN" altLang="en-US" dirty="0"/>
          </a:p>
        </p:txBody>
      </p:sp>
      <p:sp>
        <p:nvSpPr>
          <p:cNvPr id="4" name="灯片编号占位符 3"/>
          <p:cNvSpPr>
            <a:spLocks noGrp="1"/>
          </p:cNvSpPr>
          <p:nvPr>
            <p:ph type="sldNum" sz="quarter" idx="5"/>
          </p:nvPr>
        </p:nvSpPr>
        <p:spPr/>
        <p:txBody>
          <a:bodyPr/>
          <a:lstStyle/>
          <a:p>
            <a:fld id="{8AAA2DB7-8973-4964-8E83-0FC396AC9B6B}" type="slidenum">
              <a:rPr lang="en-US" altLang="zh-CN" smtClean="0"/>
              <a:t>9</a:t>
            </a:fld>
            <a:endParaRPr lang="en-US" altLang="zh-CN"/>
          </a:p>
        </p:txBody>
      </p:sp>
    </p:spTree>
    <p:extLst>
      <p:ext uri="{BB962C8B-B14F-4D97-AF65-F5344CB8AC3E}">
        <p14:creationId xmlns:p14="http://schemas.microsoft.com/office/powerpoint/2010/main" val="4035060648"/>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800" kern="100" dirty="0">
                    <a:effectLst/>
                    <a:latin typeface="Calibri" panose="020F0502020204030204" pitchFamily="34" charset="0"/>
                    <a:ea typeface="宋体" panose="02010600030101010101" pitchFamily="2" charset="-122"/>
                  </a:rPr>
                  <a:t>当</a:t>
                </a:r>
                <a:r>
                  <a:rPr lang="en-US" altLang="zh-CN" sz="1800" kern="100" dirty="0">
                    <a:effectLst/>
                    <a:latin typeface="Times New Roman" panose="02020603050405020304" pitchFamily="18" charset="0"/>
                    <a:ea typeface="宋体" panose="02010600030101010101" pitchFamily="2" charset="-122"/>
                  </a:rPr>
                  <a:t> </a:t>
                </a:r>
                <a14:m>
                  <m:oMath xmlns:m="http://schemas.openxmlformats.org/officeDocument/2006/math">
                    <m:d>
                      <m:dPr>
                        <m:begChr m:val="|"/>
                        <m:endChr m:val="|"/>
                        <m:ctrlPr>
                          <a:rPr lang="zh-CN" altLang="en-US" sz="2800" i="1" smtClean="0">
                            <a:solidFill>
                              <a:srgbClr val="836967"/>
                            </a:solidFill>
                            <a:latin typeface="Cambria Math" panose="02040503050406030204" pitchFamily="18" charset="0"/>
                          </a:rPr>
                        </m:ctrlPr>
                      </m:dPr>
                      <m:e>
                        <m:sSubSup>
                          <m:sSubSupPr>
                            <m:ctrlPr>
                              <a:rPr lang="zh-CN" altLang="en-US" sz="2800" i="1">
                                <a:solidFill>
                                  <a:srgbClr val="836967"/>
                                </a:solidFill>
                                <a:latin typeface="Cambria Math" panose="02040503050406030204" pitchFamily="18" charset="0"/>
                              </a:rPr>
                            </m:ctrlPr>
                          </m:sSubSupPr>
                          <m:e>
                            <m:r>
                              <a:rPr lang="zh-CN" altLang="en-US" sz="2800" i="1">
                                <a:latin typeface="Cambria Math" panose="02040503050406030204" pitchFamily="18" charset="0"/>
                              </a:rPr>
                              <m:t>𝐸</m:t>
                            </m:r>
                          </m:e>
                          <m:sub>
                            <m:r>
                              <a:rPr lang="zh-CN" altLang="en-US" sz="2800" i="1">
                                <a:latin typeface="Cambria Math" panose="02040503050406030204" pitchFamily="18" charset="0"/>
                              </a:rPr>
                              <m:t>𝑘</m:t>
                            </m:r>
                          </m:sub>
                          <m:sup>
                            <m:r>
                              <a:rPr lang="zh-CN" altLang="en-US" sz="2800" i="0">
                                <a:latin typeface="Cambria Math" panose="02040503050406030204" pitchFamily="18" charset="0"/>
                              </a:rPr>
                              <m:t>0</m:t>
                            </m:r>
                          </m:sup>
                        </m:sSubSup>
                        <m:r>
                          <a:rPr lang="zh-CN" altLang="en-US" sz="2800" i="0">
                            <a:latin typeface="Cambria Math" panose="02040503050406030204" pitchFamily="18" charset="0"/>
                          </a:rPr>
                          <m:t>−</m:t>
                        </m:r>
                        <m:sSubSup>
                          <m:sSubSupPr>
                            <m:ctrlPr>
                              <a:rPr lang="zh-CN" altLang="en-US" sz="2800" i="1">
                                <a:solidFill>
                                  <a:srgbClr val="836967"/>
                                </a:solidFill>
                                <a:latin typeface="Cambria Math" panose="02040503050406030204" pitchFamily="18" charset="0"/>
                              </a:rPr>
                            </m:ctrlPr>
                          </m:sSubSupPr>
                          <m:e>
                            <m:r>
                              <a:rPr lang="zh-CN" altLang="en-US" sz="2800" i="1">
                                <a:latin typeface="Cambria Math" panose="02040503050406030204" pitchFamily="18" charset="0"/>
                              </a:rPr>
                              <m:t>𝐸</m:t>
                            </m:r>
                          </m:e>
                          <m:sub>
                            <m:r>
                              <a:rPr lang="zh-CN" altLang="en-US" sz="2800" i="1">
                                <a:latin typeface="Cambria Math" panose="02040503050406030204" pitchFamily="18" charset="0"/>
                              </a:rPr>
                              <m:t>𝑘</m:t>
                            </m:r>
                            <m:r>
                              <a:rPr lang="zh-CN" altLang="en-US" sz="2800" i="0">
                                <a:latin typeface="Cambria Math" panose="02040503050406030204" pitchFamily="18" charset="0"/>
                              </a:rPr>
                              <m:t>′</m:t>
                            </m:r>
                          </m:sub>
                          <m:sup>
                            <m:r>
                              <a:rPr lang="zh-CN" altLang="en-US" sz="2800" i="0">
                                <a:latin typeface="Cambria Math" panose="02040503050406030204" pitchFamily="18" charset="0"/>
                              </a:rPr>
                              <m:t>0</m:t>
                            </m:r>
                          </m:sup>
                        </m:sSubSup>
                      </m:e>
                    </m:d>
                    <m:r>
                      <a:rPr lang="zh-CN" altLang="en-US" sz="2800" i="0">
                        <a:latin typeface="Cambria Math" panose="02040503050406030204" pitchFamily="18" charset="0"/>
                      </a:rPr>
                      <m:t>&gt;&gt;</m:t>
                    </m:r>
                    <m:d>
                      <m:dPr>
                        <m:begChr m:val="|"/>
                        <m:endChr m:val="|"/>
                        <m:ctrlPr>
                          <a:rPr lang="zh-CN" altLang="en-US" sz="2800" i="1">
                            <a:latin typeface="Cambria Math" panose="02040503050406030204" pitchFamily="18" charset="0"/>
                          </a:rPr>
                        </m:ctrlPr>
                      </m:dPr>
                      <m:e>
                        <m:sSub>
                          <m:sSubPr>
                            <m:ctrlPr>
                              <a:rPr lang="zh-CN" altLang="en-US" sz="2800" i="1">
                                <a:solidFill>
                                  <a:srgbClr val="836967"/>
                                </a:solidFill>
                                <a:latin typeface="Cambria Math" panose="02040503050406030204" pitchFamily="18" charset="0"/>
                              </a:rPr>
                            </m:ctrlPr>
                          </m:sSubPr>
                          <m:e>
                            <m:r>
                              <a:rPr lang="zh-CN" altLang="en-US" sz="2800" i="1">
                                <a:latin typeface="Cambria Math" panose="02040503050406030204" pitchFamily="18" charset="0"/>
                              </a:rPr>
                              <m:t>𝑉</m:t>
                            </m:r>
                          </m:e>
                          <m:sub>
                            <m:r>
                              <a:rPr lang="zh-CN" altLang="en-US" sz="2800" i="1">
                                <a:latin typeface="Cambria Math" panose="02040503050406030204" pitchFamily="18" charset="0"/>
                              </a:rPr>
                              <m:t>𝑛</m:t>
                            </m:r>
                          </m:sub>
                        </m:sSub>
                      </m:e>
                    </m:d>
                  </m:oMath>
                </a14:m>
                <a:r>
                  <a:rPr lang="zh-CN" altLang="zh-CN" sz="1800" kern="100" dirty="0">
                    <a:effectLst/>
                    <a:latin typeface="Calibri" panose="020F0502020204030204" pitchFamily="34" charset="0"/>
                    <a:ea typeface="宋体" panose="02010600030101010101" pitchFamily="2" charset="-122"/>
                  </a:rPr>
                  <a:t>，即</a:t>
                </a:r>
                <a14:m>
                  <m:oMath xmlns:m="http://schemas.openxmlformats.org/officeDocument/2006/math">
                    <m:r>
                      <a:rPr lang="zh-CN" altLang="en-US" sz="1200" i="1" kern="1200" smtClean="0">
                        <a:solidFill>
                          <a:schemeClr val="tx1"/>
                        </a:solidFill>
                        <a:latin typeface="Cambria Math" panose="02040503050406030204" pitchFamily="18" charset="0"/>
                        <a:ea typeface="宋体" panose="02010600030101010101" pitchFamily="2" charset="-122"/>
                        <a:cs typeface="+mn-cs"/>
                      </a:rPr>
                      <m:t>𝑘</m:t>
                    </m:r>
                  </m:oMath>
                </a14:m>
                <a:r>
                  <a:rPr lang="zh-CN" altLang="zh-CN" sz="1800" kern="100" dirty="0">
                    <a:effectLst/>
                    <a:latin typeface="Calibri" panose="020F0502020204030204" pitchFamily="34" charset="0"/>
                    <a:ea typeface="宋体" panose="02010600030101010101" pitchFamily="2" charset="-122"/>
                  </a:rPr>
                  <a:t>离开</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 </a:t>
                </a:r>
                <a14:m>
                  <m:oMath xmlns:m="http://schemas.openxmlformats.org/officeDocument/2006/math">
                    <m:r>
                      <a:rPr lang="zh-CN" altLang="en-US" sz="1200" kern="1200" smtClean="0">
                        <a:solidFill>
                          <a:schemeClr val="tx1"/>
                        </a:solidFill>
                        <a:latin typeface="Cambria Math" panose="02040503050406030204" pitchFamily="18" charset="0"/>
                        <a:ea typeface="宋体" panose="02010600030101010101" pitchFamily="2" charset="-122"/>
                        <a:cs typeface="+mn-cs"/>
                      </a:rPr>
                      <m:t>−</m:t>
                    </m:r>
                    <m:f>
                      <m:fPr>
                        <m:ctrlPr>
                          <a:rPr lang="zh-CN" altLang="en-US" sz="1200" i="1" kern="1200">
                            <a:solidFill>
                              <a:schemeClr val="tx1"/>
                            </a:solidFill>
                            <a:latin typeface="Cambria Math" panose="02040503050406030204" pitchFamily="18" charset="0"/>
                            <a:ea typeface="宋体" panose="02010600030101010101" pitchFamily="2" charset="-122"/>
                            <a:cs typeface="+mn-cs"/>
                          </a:rPr>
                        </m:ctrlPr>
                      </m:fPr>
                      <m:num>
                        <m:r>
                          <a:rPr lang="zh-CN" altLang="en-US" sz="1200" i="1" kern="1200">
                            <a:solidFill>
                              <a:schemeClr val="tx1"/>
                            </a:solidFill>
                            <a:latin typeface="Cambria Math" panose="02040503050406030204" pitchFamily="18" charset="0"/>
                            <a:ea typeface="宋体" panose="02010600030101010101" pitchFamily="2" charset="-122"/>
                            <a:cs typeface="+mn-cs"/>
                          </a:rPr>
                          <m:t>𝑛</m:t>
                        </m:r>
                        <m:r>
                          <a:rPr lang="zh-CN" altLang="en-US" sz="1200" i="1" kern="1200">
                            <a:solidFill>
                              <a:schemeClr val="tx1"/>
                            </a:solidFill>
                            <a:latin typeface="Cambria Math" panose="02040503050406030204" pitchFamily="18" charset="0"/>
                            <a:ea typeface="宋体" panose="02010600030101010101" pitchFamily="2" charset="-122"/>
                            <a:cs typeface="+mn-cs"/>
                          </a:rPr>
                          <m:t>𝜋</m:t>
                        </m:r>
                      </m:num>
                      <m:den>
                        <m:r>
                          <a:rPr lang="zh-CN" altLang="en-US" sz="1200" i="1" kern="1200">
                            <a:solidFill>
                              <a:schemeClr val="tx1"/>
                            </a:solidFill>
                            <a:latin typeface="Cambria Math" panose="02040503050406030204" pitchFamily="18" charset="0"/>
                            <a:ea typeface="宋体" panose="02010600030101010101" pitchFamily="2" charset="-122"/>
                            <a:cs typeface="+mn-cs"/>
                          </a:rPr>
                          <m:t>𝑎</m:t>
                        </m:r>
                      </m:den>
                    </m:f>
                  </m:oMath>
                </a14:m>
                <a:r>
                  <a:rPr lang="zh-CN" altLang="zh-CN" sz="1800" kern="100" dirty="0">
                    <a:effectLst/>
                    <a:latin typeface="Calibri" panose="020F0502020204030204" pitchFamily="34" charset="0"/>
                    <a:ea typeface="宋体" panose="02010600030101010101" pitchFamily="2" charset="-122"/>
                  </a:rPr>
                  <a:t>很远时，把</a:t>
                </a:r>
                <a:r>
                  <a:rPr lang="zh-CN" altLang="zh-CN" sz="1800" kern="100" dirty="0">
                    <a:effectLst/>
                    <a:latin typeface="Times New Roman" panose="02020603050405020304" pitchFamily="18" charset="0"/>
                    <a:ea typeface="宋体" panose="02010600030101010101" pitchFamily="2" charset="-122"/>
                  </a:rPr>
                  <a:t>括号</a:t>
                </a:r>
                <a:r>
                  <a:rPr lang="en-US" altLang="zh-CN" sz="1800" kern="100" dirty="0">
                    <a:effectLst/>
                    <a:latin typeface="Times New Roman" panose="02020603050405020304" pitchFamily="18" charset="0"/>
                    <a:ea typeface="宋体" panose="02010600030101010101" pitchFamily="2" charset="-122"/>
                  </a:rPr>
                  <a:t> [ ] </a:t>
                </a:r>
                <a:r>
                  <a:rPr lang="zh-CN" altLang="zh-CN" sz="1800" kern="100" dirty="0">
                    <a:effectLst/>
                    <a:latin typeface="Times New Roman" panose="02020603050405020304" pitchFamily="18" charset="0"/>
                    <a:ea typeface="宋体" panose="02010600030101010101" pitchFamily="2" charset="-122"/>
                  </a:rPr>
                  <a:t>内的式子按</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 </a:t>
                </a:r>
                <a14:m>
                  <m:oMath xmlns:m="http://schemas.openxmlformats.org/officeDocument/2006/math">
                    <m:f>
                      <m:fPr>
                        <m:ctrlPr>
                          <a:rPr lang="zh-CN" altLang="en-US" sz="1200" i="1" kern="1200" smtClean="0">
                            <a:solidFill>
                              <a:schemeClr val="tx1"/>
                            </a:solidFill>
                            <a:latin typeface="Cambria Math" panose="02040503050406030204" pitchFamily="18" charset="0"/>
                            <a:ea typeface="宋体" panose="02010600030101010101" pitchFamily="2" charset="-122"/>
                            <a:cs typeface="+mn-cs"/>
                          </a:rPr>
                        </m:ctrlPr>
                      </m:fPr>
                      <m:num>
                        <m:d>
                          <m:dPr>
                            <m:begChr m:val="|"/>
                            <m:endChr m:val="|"/>
                            <m:ctrlPr>
                              <a:rPr lang="zh-CN" altLang="en-US" sz="1200" i="1" kern="1200">
                                <a:solidFill>
                                  <a:schemeClr val="tx1"/>
                                </a:solidFill>
                                <a:latin typeface="Cambria Math" panose="02040503050406030204" pitchFamily="18" charset="0"/>
                                <a:ea typeface="宋体" panose="02010600030101010101" pitchFamily="2" charset="-122"/>
                                <a:cs typeface="+mn-cs"/>
                              </a:rPr>
                            </m:ctrlPr>
                          </m:dPr>
                          <m:e>
                            <m:sSub>
                              <m:sSubPr>
                                <m:ctrlPr>
                                  <a:rPr lang="zh-CN" altLang="en-US" sz="1200" i="1" kern="1200">
                                    <a:solidFill>
                                      <a:schemeClr val="tx1"/>
                                    </a:solidFill>
                                    <a:latin typeface="Cambria Math" panose="02040503050406030204" pitchFamily="18" charset="0"/>
                                    <a:ea typeface="宋体" panose="02010600030101010101" pitchFamily="2" charset="-122"/>
                                    <a:cs typeface="+mn-cs"/>
                                  </a:rPr>
                                </m:ctrlPr>
                              </m:sSubPr>
                              <m:e>
                                <m:r>
                                  <a:rPr lang="zh-CN" altLang="en-US" sz="1200" i="1" kern="1200">
                                    <a:solidFill>
                                      <a:schemeClr val="tx1"/>
                                    </a:solidFill>
                                    <a:latin typeface="Cambria Math" panose="02040503050406030204" pitchFamily="18" charset="0"/>
                                    <a:ea typeface="宋体" panose="02010600030101010101" pitchFamily="2" charset="-122"/>
                                    <a:cs typeface="+mn-cs"/>
                                  </a:rPr>
                                  <m:t>𝑉</m:t>
                                </m:r>
                              </m:e>
                              <m:sub>
                                <m:r>
                                  <a:rPr lang="zh-CN" altLang="en-US" sz="1200" i="1" kern="1200">
                                    <a:solidFill>
                                      <a:schemeClr val="tx1"/>
                                    </a:solidFill>
                                    <a:latin typeface="Cambria Math" panose="02040503050406030204" pitchFamily="18" charset="0"/>
                                    <a:ea typeface="宋体" panose="02010600030101010101" pitchFamily="2" charset="-122"/>
                                    <a:cs typeface="+mn-cs"/>
                                  </a:rPr>
                                  <m:t>𝑛</m:t>
                                </m:r>
                              </m:sub>
                            </m:sSub>
                          </m:e>
                        </m:d>
                      </m:num>
                      <m:den>
                        <m:sSubSup>
                          <m:sSubSupPr>
                            <m:ctrlPr>
                              <a:rPr lang="zh-CN" altLang="en-US" sz="1200" i="1" kern="1200">
                                <a:solidFill>
                                  <a:schemeClr val="tx1"/>
                                </a:solidFill>
                                <a:latin typeface="Cambria Math" panose="02040503050406030204" pitchFamily="18" charset="0"/>
                                <a:ea typeface="宋体" panose="02010600030101010101" pitchFamily="2" charset="-122"/>
                                <a:cs typeface="+mn-cs"/>
                              </a:rPr>
                            </m:ctrlPr>
                          </m:sSubSupPr>
                          <m:e>
                            <m:r>
                              <a:rPr lang="zh-CN" altLang="en-US" sz="1200" i="1" kern="1200">
                                <a:solidFill>
                                  <a:schemeClr val="tx1"/>
                                </a:solidFill>
                                <a:latin typeface="Cambria Math" panose="02040503050406030204" pitchFamily="18" charset="0"/>
                                <a:ea typeface="宋体" panose="02010600030101010101" pitchFamily="2" charset="-122"/>
                                <a:cs typeface="+mn-cs"/>
                              </a:rPr>
                              <m:t>𝐸</m:t>
                            </m:r>
                          </m:e>
                          <m:sub>
                            <m:r>
                              <a:rPr lang="zh-CN" altLang="en-US" sz="1200" i="1" kern="1200">
                                <a:solidFill>
                                  <a:schemeClr val="tx1"/>
                                </a:solidFill>
                                <a:latin typeface="Cambria Math" panose="02040503050406030204" pitchFamily="18" charset="0"/>
                                <a:ea typeface="宋体" panose="02010600030101010101" pitchFamily="2" charset="-122"/>
                                <a:cs typeface="+mn-cs"/>
                              </a:rPr>
                              <m:t>𝑘</m:t>
                            </m:r>
                            <m:r>
                              <a:rPr lang="zh-CN" altLang="en-US" sz="1200" i="0" kern="1200">
                                <a:solidFill>
                                  <a:schemeClr val="tx1"/>
                                </a:solidFill>
                                <a:latin typeface="Cambria Math" panose="02040503050406030204" pitchFamily="18" charset="0"/>
                                <a:ea typeface="宋体" panose="02010600030101010101" pitchFamily="2" charset="-122"/>
                                <a:cs typeface="+mn-cs"/>
                              </a:rPr>
                              <m:t>′</m:t>
                            </m:r>
                          </m:sub>
                          <m:sup>
                            <m:r>
                              <a:rPr lang="zh-CN" altLang="en-US" sz="1200" i="0" kern="1200">
                                <a:solidFill>
                                  <a:schemeClr val="tx1"/>
                                </a:solidFill>
                                <a:latin typeface="Cambria Math" panose="02040503050406030204" pitchFamily="18" charset="0"/>
                                <a:ea typeface="宋体" panose="02010600030101010101" pitchFamily="2" charset="-122"/>
                                <a:cs typeface="+mn-cs"/>
                              </a:rPr>
                              <m:t>0</m:t>
                            </m:r>
                          </m:sup>
                        </m:sSubSup>
                        <m:r>
                          <a:rPr lang="zh-CN" altLang="en-US" sz="1200" i="0" kern="1200">
                            <a:solidFill>
                              <a:schemeClr val="tx1"/>
                            </a:solidFill>
                            <a:latin typeface="Cambria Math" panose="02040503050406030204" pitchFamily="18" charset="0"/>
                            <a:ea typeface="宋体" panose="02010600030101010101" pitchFamily="2" charset="-122"/>
                            <a:cs typeface="+mn-cs"/>
                          </a:rPr>
                          <m:t>−</m:t>
                        </m:r>
                        <m:sSubSup>
                          <m:sSubSupPr>
                            <m:ctrlPr>
                              <a:rPr lang="zh-CN" altLang="en-US" sz="1200" i="1" kern="1200">
                                <a:solidFill>
                                  <a:schemeClr val="tx1"/>
                                </a:solidFill>
                                <a:latin typeface="Cambria Math" panose="02040503050406030204" pitchFamily="18" charset="0"/>
                                <a:ea typeface="宋体" panose="02010600030101010101" pitchFamily="2" charset="-122"/>
                                <a:cs typeface="+mn-cs"/>
                              </a:rPr>
                            </m:ctrlPr>
                          </m:sSubSupPr>
                          <m:e>
                            <m:r>
                              <a:rPr lang="zh-CN" altLang="en-US" sz="1200" i="1" kern="1200">
                                <a:solidFill>
                                  <a:schemeClr val="tx1"/>
                                </a:solidFill>
                                <a:latin typeface="Cambria Math" panose="02040503050406030204" pitchFamily="18" charset="0"/>
                                <a:ea typeface="宋体" panose="02010600030101010101" pitchFamily="2" charset="-122"/>
                                <a:cs typeface="+mn-cs"/>
                              </a:rPr>
                              <m:t>𝐸</m:t>
                            </m:r>
                          </m:e>
                          <m:sub>
                            <m:r>
                              <a:rPr lang="zh-CN" altLang="en-US" sz="1200" i="1" kern="1200">
                                <a:solidFill>
                                  <a:schemeClr val="tx1"/>
                                </a:solidFill>
                                <a:latin typeface="Cambria Math" panose="02040503050406030204" pitchFamily="18" charset="0"/>
                                <a:ea typeface="宋体" panose="02010600030101010101" pitchFamily="2" charset="-122"/>
                                <a:cs typeface="+mn-cs"/>
                              </a:rPr>
                              <m:t>𝑘</m:t>
                            </m:r>
                          </m:sub>
                          <m:sup>
                            <m:r>
                              <a:rPr lang="zh-CN" altLang="en-US" sz="1200" i="0" kern="1200">
                                <a:solidFill>
                                  <a:schemeClr val="tx1"/>
                                </a:solidFill>
                                <a:latin typeface="Cambria Math" panose="02040503050406030204" pitchFamily="18" charset="0"/>
                                <a:ea typeface="宋体" panose="02010600030101010101" pitchFamily="2" charset="-122"/>
                                <a:cs typeface="+mn-cs"/>
                              </a:rPr>
                              <m:t>0</m:t>
                            </m:r>
                          </m:sup>
                        </m:sSubSup>
                      </m:den>
                    </m:f>
                  </m:oMath>
                </a14:m>
                <a:r>
                  <a:rPr lang="zh-CN" altLang="zh-CN" sz="1800" kern="100" dirty="0">
                    <a:effectLst/>
                    <a:latin typeface="Times New Roman" panose="02020603050405020304" pitchFamily="18" charset="0"/>
                    <a:ea typeface="宋体" panose="02010600030101010101" pitchFamily="2" charset="-122"/>
                  </a:rPr>
                  <a:t>展开，</a:t>
                </a:r>
                <a:r>
                  <a:rPr lang="zh-CN" altLang="zh-CN" sz="1800" kern="100" dirty="0">
                    <a:effectLst/>
                    <a:latin typeface="Calibri" panose="020F0502020204030204" pitchFamily="34" charset="0"/>
                    <a:ea typeface="宋体" panose="02010600030101010101" pitchFamily="2" charset="-122"/>
                  </a:rPr>
                  <a:t>则有：</a:t>
                </a:r>
                <a:endParaRPr lang="en-US" altLang="zh-CN" sz="1800" kern="100" dirty="0">
                  <a:effectLst/>
                  <a:latin typeface="Calibri" panose="020F0502020204030204" pitchFamily="34" charset="0"/>
                  <a:ea typeface="宋体" panose="02010600030101010101" pitchFamily="2" charset="-122"/>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lang="zh-CN" altLang="en-US" sz="2800" i="1" smtClean="0">
                              <a:solidFill>
                                <a:srgbClr val="836967"/>
                              </a:solidFill>
                              <a:latin typeface="Cambria Math" panose="02040503050406030204" pitchFamily="18" charset="0"/>
                            </a:rPr>
                          </m:ctrlPr>
                        </m:sSubSupPr>
                        <m:e>
                          <m:r>
                            <a:rPr lang="zh-CN" altLang="en-US" sz="2800" i="1">
                              <a:latin typeface="Cambria Math" panose="02040503050406030204" pitchFamily="18" charset="0"/>
                            </a:rPr>
                            <m:t>𝐸</m:t>
                          </m:r>
                        </m:e>
                        <m:sub>
                          <m:r>
                            <a:rPr lang="zh-CN" altLang="en-US" sz="2800" i="0">
                              <a:latin typeface="Cambria Math" panose="02040503050406030204" pitchFamily="18" charset="0"/>
                            </a:rPr>
                            <m:t>±</m:t>
                          </m:r>
                        </m:sub>
                        <m:sup/>
                      </m:sSubSup>
                      <m:r>
                        <a:rPr lang="zh-CN" altLang="en-US" sz="2800" i="0">
                          <a:latin typeface="Cambria Math" panose="02040503050406030204" pitchFamily="18" charset="0"/>
                        </a:rPr>
                        <m:t>=</m:t>
                      </m:r>
                      <m:d>
                        <m:dPr>
                          <m:begChr m:val="〈"/>
                          <m:endChr m:val=""/>
                          <m:ctrlPr>
                            <a:rPr lang="zh-CN" altLang="en-US" sz="2800" i="1">
                              <a:latin typeface="Cambria Math" panose="02040503050406030204" pitchFamily="18" charset="0"/>
                            </a:rPr>
                          </m:ctrlPr>
                        </m:dPr>
                        <m:e>
                          <m:m>
                            <m:mPr>
                              <m:plcHide m:val="on"/>
                              <m:mcs>
                                <m:mc>
                                  <m:mcPr>
                                    <m:count m:val="1"/>
                                    <m:mcJc m:val="center"/>
                                  </m:mcPr>
                                </m:mc>
                              </m:mcs>
                              <m:ctrlPr>
                                <a:rPr lang="zh-CN" altLang="en-US" sz="2800" i="1">
                                  <a:solidFill>
                                    <a:srgbClr val="836967"/>
                                  </a:solidFill>
                                  <a:latin typeface="Cambria Math" panose="02040503050406030204" pitchFamily="18" charset="0"/>
                                </a:rPr>
                              </m:ctrlPr>
                            </m:mPr>
                            <m:mr>
                              <m:e>
                                <m:sSubSup>
                                  <m:sSubSupPr>
                                    <m:ctrlPr>
                                      <a:rPr lang="zh-CN" altLang="en-US" sz="2800" i="1">
                                        <a:solidFill>
                                          <a:srgbClr val="836967"/>
                                        </a:solidFill>
                                        <a:latin typeface="Cambria Math" panose="02040503050406030204" pitchFamily="18" charset="0"/>
                                      </a:rPr>
                                    </m:ctrlPr>
                                  </m:sSubSupPr>
                                  <m:e>
                                    <m:r>
                                      <a:rPr lang="zh-CN" altLang="en-US" sz="2800" i="1">
                                        <a:latin typeface="Cambria Math" panose="02040503050406030204" pitchFamily="18" charset="0"/>
                                      </a:rPr>
                                      <m:t>𝐸</m:t>
                                    </m:r>
                                  </m:e>
                                  <m:sub>
                                    <m:r>
                                      <a:rPr lang="zh-CN" altLang="en-US" sz="2800" i="1">
                                        <a:latin typeface="Cambria Math" panose="02040503050406030204" pitchFamily="18" charset="0"/>
                                      </a:rPr>
                                      <m:t>𝑘</m:t>
                                    </m:r>
                                    <m:r>
                                      <a:rPr lang="zh-CN" altLang="en-US" sz="2800" i="0">
                                        <a:latin typeface="Cambria Math" panose="02040503050406030204" pitchFamily="18" charset="0"/>
                                      </a:rPr>
                                      <m:t>′</m:t>
                                    </m:r>
                                  </m:sub>
                                  <m:sup>
                                    <m:r>
                                      <a:rPr lang="zh-CN" altLang="en-US" sz="2800" i="0">
                                        <a:latin typeface="Cambria Math" panose="02040503050406030204" pitchFamily="18" charset="0"/>
                                      </a:rPr>
                                      <m:t>0</m:t>
                                    </m:r>
                                  </m:sup>
                                </m:sSubSup>
                                <m:r>
                                  <a:rPr lang="zh-CN" altLang="en-US" sz="2800" i="0">
                                    <a:latin typeface="Cambria Math" panose="02040503050406030204" pitchFamily="18" charset="0"/>
                                  </a:rPr>
                                  <m:t>+</m:t>
                                </m:r>
                                <m:f>
                                  <m:fPr>
                                    <m:ctrlPr>
                                      <a:rPr lang="zh-CN" altLang="en-US" sz="2800" i="1">
                                        <a:solidFill>
                                          <a:srgbClr val="836967"/>
                                        </a:solidFill>
                                        <a:latin typeface="Cambria Math" panose="02040503050406030204" pitchFamily="18" charset="0"/>
                                      </a:rPr>
                                    </m:ctrlPr>
                                  </m:fPr>
                                  <m:num>
                                    <m:sSup>
                                      <m:sSupPr>
                                        <m:ctrlPr>
                                          <a:rPr lang="zh-CN" altLang="en-US" sz="2800" i="1">
                                            <a:solidFill>
                                              <a:srgbClr val="836967"/>
                                            </a:solidFill>
                                            <a:latin typeface="Cambria Math" panose="02040503050406030204" pitchFamily="18" charset="0"/>
                                          </a:rPr>
                                        </m:ctrlPr>
                                      </m:sSupPr>
                                      <m:e>
                                        <m:d>
                                          <m:dPr>
                                            <m:begChr m:val="|"/>
                                            <m:endChr m:val="|"/>
                                            <m:ctrlPr>
                                              <a:rPr lang="zh-CN" altLang="en-US" sz="2800" i="1">
                                                <a:latin typeface="Cambria Math" panose="02040503050406030204" pitchFamily="18" charset="0"/>
                                              </a:rPr>
                                            </m:ctrlPr>
                                          </m:dPr>
                                          <m:e>
                                            <m:sSub>
                                              <m:sSubPr>
                                                <m:ctrlPr>
                                                  <a:rPr lang="zh-CN" altLang="en-US" sz="2800" i="1">
                                                    <a:solidFill>
                                                      <a:srgbClr val="836967"/>
                                                    </a:solidFill>
                                                    <a:latin typeface="Cambria Math" panose="02040503050406030204" pitchFamily="18" charset="0"/>
                                                  </a:rPr>
                                                </m:ctrlPr>
                                              </m:sSubPr>
                                              <m:e>
                                                <m:r>
                                                  <a:rPr lang="zh-CN" altLang="en-US" sz="2800" i="1">
                                                    <a:latin typeface="Cambria Math" panose="02040503050406030204" pitchFamily="18" charset="0"/>
                                                  </a:rPr>
                                                  <m:t>𝑉</m:t>
                                                </m:r>
                                              </m:e>
                                              <m:sub>
                                                <m:r>
                                                  <a:rPr lang="zh-CN" altLang="en-US" sz="2800" i="1">
                                                    <a:latin typeface="Cambria Math" panose="02040503050406030204" pitchFamily="18" charset="0"/>
                                                  </a:rPr>
                                                  <m:t>𝑛</m:t>
                                                </m:r>
                                              </m:sub>
                                            </m:sSub>
                                          </m:e>
                                        </m:d>
                                      </m:e>
                                      <m:sup>
                                        <m:r>
                                          <a:rPr lang="zh-CN" altLang="en-US" sz="2800" i="0">
                                            <a:latin typeface="Cambria Math" panose="02040503050406030204" pitchFamily="18" charset="0"/>
                                          </a:rPr>
                                          <m:t>2</m:t>
                                        </m:r>
                                      </m:sup>
                                    </m:sSup>
                                  </m:num>
                                  <m:den>
                                    <m:sSubSup>
                                      <m:sSubSupPr>
                                        <m:ctrlPr>
                                          <a:rPr lang="zh-CN" altLang="en-US" sz="2800" i="1">
                                            <a:solidFill>
                                              <a:srgbClr val="836967"/>
                                            </a:solidFill>
                                            <a:latin typeface="Cambria Math" panose="02040503050406030204" pitchFamily="18" charset="0"/>
                                          </a:rPr>
                                        </m:ctrlPr>
                                      </m:sSubSupPr>
                                      <m:e>
                                        <m:r>
                                          <a:rPr lang="zh-CN" altLang="en-US" sz="2800" i="1">
                                            <a:latin typeface="Cambria Math" panose="02040503050406030204" pitchFamily="18" charset="0"/>
                                          </a:rPr>
                                          <m:t>𝐸</m:t>
                                        </m:r>
                                      </m:e>
                                      <m:sub>
                                        <m:r>
                                          <a:rPr lang="zh-CN" altLang="en-US" sz="2800" i="1">
                                            <a:latin typeface="Cambria Math" panose="02040503050406030204" pitchFamily="18" charset="0"/>
                                          </a:rPr>
                                          <m:t>𝑘</m:t>
                                        </m:r>
                                        <m:r>
                                          <a:rPr lang="zh-CN" altLang="en-US" sz="2800" i="0">
                                            <a:latin typeface="Cambria Math" panose="02040503050406030204" pitchFamily="18" charset="0"/>
                                          </a:rPr>
                                          <m:t>′</m:t>
                                        </m:r>
                                      </m:sub>
                                      <m:sup>
                                        <m:r>
                                          <a:rPr lang="zh-CN" altLang="en-US" sz="2800" i="0">
                                            <a:latin typeface="Cambria Math" panose="02040503050406030204" pitchFamily="18" charset="0"/>
                                          </a:rPr>
                                          <m:t>0</m:t>
                                        </m:r>
                                      </m:sup>
                                    </m:sSubSup>
                                    <m:r>
                                      <a:rPr lang="zh-CN" altLang="en-US" sz="2800" i="0">
                                        <a:latin typeface="Cambria Math" panose="02040503050406030204" pitchFamily="18" charset="0"/>
                                      </a:rPr>
                                      <m:t>−</m:t>
                                    </m:r>
                                    <m:sSubSup>
                                      <m:sSubSupPr>
                                        <m:ctrlPr>
                                          <a:rPr lang="zh-CN" altLang="en-US" sz="2800" i="1">
                                            <a:solidFill>
                                              <a:srgbClr val="836967"/>
                                            </a:solidFill>
                                            <a:latin typeface="Cambria Math" panose="02040503050406030204" pitchFamily="18" charset="0"/>
                                          </a:rPr>
                                        </m:ctrlPr>
                                      </m:sSubSupPr>
                                      <m:e>
                                        <m:r>
                                          <a:rPr lang="zh-CN" altLang="en-US" sz="2800" i="1">
                                            <a:latin typeface="Cambria Math" panose="02040503050406030204" pitchFamily="18" charset="0"/>
                                          </a:rPr>
                                          <m:t>𝐸</m:t>
                                        </m:r>
                                      </m:e>
                                      <m:sub>
                                        <m:r>
                                          <a:rPr lang="zh-CN" altLang="en-US" sz="2800" i="1">
                                            <a:latin typeface="Cambria Math" panose="02040503050406030204" pitchFamily="18" charset="0"/>
                                          </a:rPr>
                                          <m:t>𝑘</m:t>
                                        </m:r>
                                      </m:sub>
                                      <m:sup>
                                        <m:r>
                                          <a:rPr lang="zh-CN" altLang="en-US" sz="2800" i="0">
                                            <a:latin typeface="Cambria Math" panose="02040503050406030204" pitchFamily="18" charset="0"/>
                                          </a:rPr>
                                          <m:t>0</m:t>
                                        </m:r>
                                      </m:sup>
                                    </m:sSubSup>
                                  </m:den>
                                </m:f>
                              </m:e>
                            </m:mr>
                            <m:mr>
                              <m:e>
                                <m:sSubSup>
                                  <m:sSubSupPr>
                                    <m:ctrlPr>
                                      <a:rPr lang="zh-CN" altLang="en-US" sz="2800" i="1">
                                        <a:solidFill>
                                          <a:srgbClr val="836967"/>
                                        </a:solidFill>
                                        <a:latin typeface="Cambria Math" panose="02040503050406030204" pitchFamily="18" charset="0"/>
                                      </a:rPr>
                                    </m:ctrlPr>
                                  </m:sSubSupPr>
                                  <m:e>
                                    <m:r>
                                      <a:rPr lang="zh-CN" altLang="en-US" sz="2800" i="1">
                                        <a:latin typeface="Cambria Math" panose="02040503050406030204" pitchFamily="18" charset="0"/>
                                      </a:rPr>
                                      <m:t>𝐸</m:t>
                                    </m:r>
                                  </m:e>
                                  <m:sub>
                                    <m:r>
                                      <a:rPr lang="zh-CN" altLang="en-US" sz="2800" i="1">
                                        <a:latin typeface="Cambria Math" panose="02040503050406030204" pitchFamily="18" charset="0"/>
                                      </a:rPr>
                                      <m:t>𝑘</m:t>
                                    </m:r>
                                  </m:sub>
                                  <m:sup>
                                    <m:r>
                                      <a:rPr lang="zh-CN" altLang="en-US" sz="2800" i="0">
                                        <a:latin typeface="Cambria Math" panose="02040503050406030204" pitchFamily="18" charset="0"/>
                                      </a:rPr>
                                      <m:t>0</m:t>
                                    </m:r>
                                  </m:sup>
                                </m:sSubSup>
                                <m:r>
                                  <a:rPr lang="zh-CN" altLang="en-US" sz="2800" i="0">
                                    <a:latin typeface="Cambria Math" panose="02040503050406030204" pitchFamily="18" charset="0"/>
                                  </a:rPr>
                                  <m:t>−</m:t>
                                </m:r>
                                <m:f>
                                  <m:fPr>
                                    <m:ctrlPr>
                                      <a:rPr lang="zh-CN" altLang="en-US" sz="2800" i="1">
                                        <a:solidFill>
                                          <a:srgbClr val="836967"/>
                                        </a:solidFill>
                                        <a:latin typeface="Cambria Math" panose="02040503050406030204" pitchFamily="18" charset="0"/>
                                      </a:rPr>
                                    </m:ctrlPr>
                                  </m:fPr>
                                  <m:num>
                                    <m:sSup>
                                      <m:sSupPr>
                                        <m:ctrlPr>
                                          <a:rPr lang="zh-CN" altLang="en-US" sz="2800" i="1">
                                            <a:solidFill>
                                              <a:srgbClr val="836967"/>
                                            </a:solidFill>
                                            <a:latin typeface="Cambria Math" panose="02040503050406030204" pitchFamily="18" charset="0"/>
                                          </a:rPr>
                                        </m:ctrlPr>
                                      </m:sSupPr>
                                      <m:e>
                                        <m:d>
                                          <m:dPr>
                                            <m:begChr m:val="|"/>
                                            <m:endChr m:val="|"/>
                                            <m:ctrlPr>
                                              <a:rPr lang="zh-CN" altLang="en-US" sz="2800" i="1">
                                                <a:latin typeface="Cambria Math" panose="02040503050406030204" pitchFamily="18" charset="0"/>
                                              </a:rPr>
                                            </m:ctrlPr>
                                          </m:dPr>
                                          <m:e>
                                            <m:sSub>
                                              <m:sSubPr>
                                                <m:ctrlPr>
                                                  <a:rPr lang="zh-CN" altLang="en-US" sz="2800" i="1">
                                                    <a:solidFill>
                                                      <a:srgbClr val="836967"/>
                                                    </a:solidFill>
                                                    <a:latin typeface="Cambria Math" panose="02040503050406030204" pitchFamily="18" charset="0"/>
                                                  </a:rPr>
                                                </m:ctrlPr>
                                              </m:sSubPr>
                                              <m:e>
                                                <m:r>
                                                  <a:rPr lang="zh-CN" altLang="en-US" sz="2800" i="1">
                                                    <a:latin typeface="Cambria Math" panose="02040503050406030204" pitchFamily="18" charset="0"/>
                                                  </a:rPr>
                                                  <m:t>𝑉</m:t>
                                                </m:r>
                                              </m:e>
                                              <m:sub>
                                                <m:r>
                                                  <a:rPr lang="zh-CN" altLang="en-US" sz="2800" i="1">
                                                    <a:latin typeface="Cambria Math" panose="02040503050406030204" pitchFamily="18" charset="0"/>
                                                  </a:rPr>
                                                  <m:t>𝑛</m:t>
                                                </m:r>
                                              </m:sub>
                                            </m:sSub>
                                          </m:e>
                                        </m:d>
                                      </m:e>
                                      <m:sup>
                                        <m:r>
                                          <a:rPr lang="zh-CN" altLang="en-US" sz="2800" i="0">
                                            <a:latin typeface="Cambria Math" panose="02040503050406030204" pitchFamily="18" charset="0"/>
                                          </a:rPr>
                                          <m:t>2</m:t>
                                        </m:r>
                                      </m:sup>
                                    </m:sSup>
                                  </m:num>
                                  <m:den>
                                    <m:sSubSup>
                                      <m:sSubSupPr>
                                        <m:ctrlPr>
                                          <a:rPr lang="zh-CN" altLang="en-US" sz="2800" i="1">
                                            <a:solidFill>
                                              <a:srgbClr val="836967"/>
                                            </a:solidFill>
                                            <a:latin typeface="Cambria Math" panose="02040503050406030204" pitchFamily="18" charset="0"/>
                                          </a:rPr>
                                        </m:ctrlPr>
                                      </m:sSubSupPr>
                                      <m:e>
                                        <m:r>
                                          <a:rPr lang="zh-CN" altLang="en-US" sz="2800" i="1">
                                            <a:latin typeface="Cambria Math" panose="02040503050406030204" pitchFamily="18" charset="0"/>
                                          </a:rPr>
                                          <m:t>𝐸</m:t>
                                        </m:r>
                                      </m:e>
                                      <m:sub>
                                        <m:r>
                                          <a:rPr lang="zh-CN" altLang="en-US" sz="2800" i="1">
                                            <a:latin typeface="Cambria Math" panose="02040503050406030204" pitchFamily="18" charset="0"/>
                                          </a:rPr>
                                          <m:t>𝑘</m:t>
                                        </m:r>
                                        <m:r>
                                          <a:rPr lang="zh-CN" altLang="en-US" sz="2800" i="0">
                                            <a:latin typeface="Cambria Math" panose="02040503050406030204" pitchFamily="18" charset="0"/>
                                          </a:rPr>
                                          <m:t>′</m:t>
                                        </m:r>
                                      </m:sub>
                                      <m:sup>
                                        <m:r>
                                          <a:rPr lang="zh-CN" altLang="en-US" sz="2800" i="0">
                                            <a:latin typeface="Cambria Math" panose="02040503050406030204" pitchFamily="18" charset="0"/>
                                          </a:rPr>
                                          <m:t>0</m:t>
                                        </m:r>
                                      </m:sup>
                                    </m:sSubSup>
                                    <m:r>
                                      <a:rPr lang="zh-CN" altLang="en-US" sz="2800" i="0">
                                        <a:latin typeface="Cambria Math" panose="02040503050406030204" pitchFamily="18" charset="0"/>
                                      </a:rPr>
                                      <m:t>−</m:t>
                                    </m:r>
                                    <m:sSubSup>
                                      <m:sSubSupPr>
                                        <m:ctrlPr>
                                          <a:rPr lang="zh-CN" altLang="en-US" sz="2800" i="1">
                                            <a:solidFill>
                                              <a:srgbClr val="836967"/>
                                            </a:solidFill>
                                            <a:latin typeface="Cambria Math" panose="02040503050406030204" pitchFamily="18" charset="0"/>
                                          </a:rPr>
                                        </m:ctrlPr>
                                      </m:sSubSupPr>
                                      <m:e>
                                        <m:r>
                                          <a:rPr lang="zh-CN" altLang="en-US" sz="2800" i="1">
                                            <a:latin typeface="Cambria Math" panose="02040503050406030204" pitchFamily="18" charset="0"/>
                                          </a:rPr>
                                          <m:t>𝐸</m:t>
                                        </m:r>
                                      </m:e>
                                      <m:sub>
                                        <m:r>
                                          <a:rPr lang="zh-CN" altLang="en-US" sz="2800" i="1">
                                            <a:latin typeface="Cambria Math" panose="02040503050406030204" pitchFamily="18" charset="0"/>
                                          </a:rPr>
                                          <m:t>𝑘</m:t>
                                        </m:r>
                                      </m:sub>
                                      <m:sup>
                                        <m:r>
                                          <a:rPr lang="zh-CN" altLang="en-US" sz="2800" i="0">
                                            <a:latin typeface="Cambria Math" panose="02040503050406030204" pitchFamily="18" charset="0"/>
                                          </a:rPr>
                                          <m:t>0</m:t>
                                        </m:r>
                                      </m:sup>
                                    </m:sSubSup>
                                  </m:den>
                                </m:f>
                              </m:e>
                            </m:mr>
                          </m:m>
                        </m:e>
                      </m:d>
                    </m:oMath>
                  </m:oMathPara>
                </a14:m>
                <a:endParaRPr lang="en-US" altLang="zh-CN" sz="1800" kern="100" dirty="0">
                  <a:effectLst/>
                  <a:latin typeface="Times New Roman" panose="02020603050405020304" pitchFamily="18" charset="0"/>
                  <a:ea typeface="宋体" panose="02010600030101010101" pitchFamily="2" charset="-122"/>
                </a:endParaRPr>
              </a:p>
              <a:p>
                <a:endParaRPr lang="zh-CN" altLang="en-US" dirty="0"/>
              </a:p>
            </p:txBody>
          </p:sp>
        </mc:Choice>
        <mc:Fallback xmlns="">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800" kern="100" dirty="0">
                    <a:effectLst/>
                    <a:latin typeface="Calibri" panose="020F0502020204030204" pitchFamily="34" charset="0"/>
                    <a:ea typeface="宋体" panose="02010600030101010101" pitchFamily="2" charset="-122"/>
                  </a:rPr>
                  <a:t>当</a:t>
                </a:r>
                <a:r>
                  <a:rPr lang="en-US" altLang="zh-CN" sz="1800" kern="100" dirty="0">
                    <a:effectLst/>
                    <a:latin typeface="Times New Roman" panose="02020603050405020304" pitchFamily="18" charset="0"/>
                    <a:ea typeface="宋体" panose="02010600030101010101" pitchFamily="2" charset="-122"/>
                  </a:rPr>
                  <a:t> </a:t>
                </a:r>
                <a:r>
                  <a:rPr lang="zh-CN" altLang="en-US" sz="2800" i="0">
                    <a:solidFill>
                      <a:srgbClr val="836967"/>
                    </a:solidFill>
                    <a:latin typeface="Cambria Math" panose="02040503050406030204" pitchFamily="18" charset="0"/>
                  </a:rPr>
                  <a:t>|</a:t>
                </a:r>
                <a:r>
                  <a:rPr lang="zh-CN" altLang="en-US" sz="2800" i="0">
                    <a:latin typeface="Cambria Math" panose="02040503050406030204" pitchFamily="18" charset="0"/>
                  </a:rPr>
                  <a:t>𝐸</a:t>
                </a:r>
                <a:r>
                  <a:rPr lang="zh-CN" altLang="en-US" sz="2800" i="0">
                    <a:solidFill>
                      <a:srgbClr val="836967"/>
                    </a:solidFill>
                    <a:latin typeface="Cambria Math" panose="02040503050406030204" pitchFamily="18" charset="0"/>
                  </a:rPr>
                  <a:t>_</a:t>
                </a:r>
                <a:r>
                  <a:rPr lang="zh-CN" altLang="en-US" sz="2800" i="0">
                    <a:latin typeface="Cambria Math" panose="02040503050406030204" pitchFamily="18" charset="0"/>
                  </a:rPr>
                  <a:t>𝑘^0−𝐸</a:t>
                </a:r>
                <a:r>
                  <a:rPr lang="zh-CN" altLang="en-US" sz="2800" i="0">
                    <a:solidFill>
                      <a:srgbClr val="836967"/>
                    </a:solidFill>
                    <a:latin typeface="Cambria Math" panose="02040503050406030204" pitchFamily="18" charset="0"/>
                  </a:rPr>
                  <a:t>_</a:t>
                </a:r>
                <a:r>
                  <a:rPr lang="zh-CN" altLang="en-US" sz="2800" i="0">
                    <a:latin typeface="Cambria Math" panose="02040503050406030204" pitchFamily="18" charset="0"/>
                  </a:rPr>
                  <a:t>𝑘′^0 |&gt;&gt;|𝑉</a:t>
                </a:r>
                <a:r>
                  <a:rPr lang="zh-CN" altLang="en-US" sz="2800" i="0">
                    <a:solidFill>
                      <a:srgbClr val="836967"/>
                    </a:solidFill>
                    <a:latin typeface="Cambria Math" panose="02040503050406030204" pitchFamily="18" charset="0"/>
                  </a:rPr>
                  <a:t>_</a:t>
                </a:r>
                <a:r>
                  <a:rPr lang="zh-CN" altLang="en-US" sz="2800" i="0">
                    <a:latin typeface="Cambria Math" panose="02040503050406030204" pitchFamily="18" charset="0"/>
                  </a:rPr>
                  <a:t>𝑛 |</a:t>
                </a:r>
                <a:r>
                  <a:rPr lang="zh-CN" altLang="zh-CN" sz="1800" kern="100" dirty="0">
                    <a:effectLst/>
                    <a:latin typeface="Calibri" panose="020F0502020204030204" pitchFamily="34" charset="0"/>
                    <a:ea typeface="宋体" panose="02010600030101010101" pitchFamily="2" charset="-122"/>
                  </a:rPr>
                  <a:t>，即</a:t>
                </a:r>
                <a:r>
                  <a:rPr lang="zh-CN" altLang="en-US" sz="1200" i="0" kern="1200">
                    <a:solidFill>
                      <a:schemeClr val="tx1"/>
                    </a:solidFill>
                    <a:latin typeface="Arial" panose="020B0604020202020204" pitchFamily="34" charset="0"/>
                    <a:ea typeface="宋体" panose="02010600030101010101" pitchFamily="2" charset="-122"/>
                    <a:cs typeface="+mn-cs"/>
                  </a:rPr>
                  <a:t>𝑘</a:t>
                </a:r>
                <a:r>
                  <a:rPr lang="zh-CN" altLang="zh-CN" sz="1800" kern="100" dirty="0">
                    <a:effectLst/>
                    <a:latin typeface="Calibri" panose="020F0502020204030204" pitchFamily="34" charset="0"/>
                    <a:ea typeface="宋体" panose="02010600030101010101" pitchFamily="2" charset="-122"/>
                  </a:rPr>
                  <a:t>离开</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 </a:t>
                </a:r>
                <a:r>
                  <a:rPr lang="zh-CN" altLang="en-US" sz="1200" i="0" kern="1200">
                    <a:solidFill>
                      <a:schemeClr val="tx1"/>
                    </a:solidFill>
                    <a:latin typeface="Arial" panose="020B0604020202020204" pitchFamily="34" charset="0"/>
                    <a:ea typeface="宋体" panose="02010600030101010101" pitchFamily="2" charset="-122"/>
                    <a:cs typeface="+mn-cs"/>
                  </a:rPr>
                  <a:t>−𝑛𝜋/𝑎</a:t>
                </a:r>
                <a:r>
                  <a:rPr lang="zh-CN" altLang="zh-CN" sz="1800" kern="100" dirty="0">
                    <a:effectLst/>
                    <a:latin typeface="Calibri" panose="020F0502020204030204" pitchFamily="34" charset="0"/>
                    <a:ea typeface="宋体" panose="02010600030101010101" pitchFamily="2" charset="-122"/>
                  </a:rPr>
                  <a:t>很远时，把</a:t>
                </a:r>
                <a:r>
                  <a:rPr lang="zh-CN" altLang="zh-CN" sz="1800" kern="100" dirty="0">
                    <a:effectLst/>
                    <a:latin typeface="Times New Roman" panose="02020603050405020304" pitchFamily="18" charset="0"/>
                    <a:ea typeface="宋体" panose="02010600030101010101" pitchFamily="2" charset="-122"/>
                  </a:rPr>
                  <a:t>（</a:t>
                </a:r>
                <a:r>
                  <a:rPr lang="en-US" altLang="zh-CN" sz="1800" kern="100" dirty="0">
                    <a:effectLst/>
                    <a:latin typeface="Times New Roman" panose="02020603050405020304" pitchFamily="18" charset="0"/>
                    <a:ea typeface="宋体" panose="02010600030101010101" pitchFamily="2" charset="-122"/>
                  </a:rPr>
                  <a:t>3-89</a:t>
                </a:r>
                <a:r>
                  <a:rPr lang="zh-CN" altLang="zh-CN" sz="1800" kern="100" dirty="0">
                    <a:effectLst/>
                    <a:latin typeface="Times New Roman" panose="02020603050405020304" pitchFamily="18" charset="0"/>
                    <a:ea typeface="宋体" panose="02010600030101010101" pitchFamily="2" charset="-122"/>
                  </a:rPr>
                  <a:t>）括号</a:t>
                </a:r>
                <a:r>
                  <a:rPr lang="en-US" altLang="zh-CN" sz="1800" kern="100" dirty="0">
                    <a:effectLst/>
                    <a:latin typeface="Times New Roman" panose="02020603050405020304" pitchFamily="18" charset="0"/>
                    <a:ea typeface="宋体" panose="02010600030101010101" pitchFamily="2" charset="-122"/>
                  </a:rPr>
                  <a:t> [ ] </a:t>
                </a:r>
                <a:r>
                  <a:rPr lang="zh-CN" altLang="zh-CN" sz="1800" kern="100" dirty="0">
                    <a:effectLst/>
                    <a:latin typeface="Times New Roman" panose="02020603050405020304" pitchFamily="18" charset="0"/>
                    <a:ea typeface="宋体" panose="02010600030101010101" pitchFamily="2" charset="-122"/>
                  </a:rPr>
                  <a:t>内的式子按</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 </a:t>
                </a:r>
                <a:r>
                  <a:rPr lang="zh-CN" altLang="en-US" sz="1200" i="0" kern="1200">
                    <a:solidFill>
                      <a:schemeClr val="tx1"/>
                    </a:solidFill>
                    <a:latin typeface="Arial" panose="020B0604020202020204" pitchFamily="34" charset="0"/>
                    <a:ea typeface="宋体" panose="02010600030101010101" pitchFamily="2" charset="-122"/>
                    <a:cs typeface="+mn-cs"/>
                  </a:rPr>
                  <a:t>|𝑉_𝑛 |/(𝐸_𝑘′^0−𝐸_𝑘^0 )</a:t>
                </a:r>
                <a:r>
                  <a:rPr lang="zh-CN" altLang="zh-CN" sz="1800" kern="100" dirty="0">
                    <a:effectLst/>
                    <a:latin typeface="Times New Roman" panose="02020603050405020304" pitchFamily="18" charset="0"/>
                    <a:ea typeface="宋体" panose="02010600030101010101" pitchFamily="2" charset="-122"/>
                  </a:rPr>
                  <a:t>展开，</a:t>
                </a:r>
                <a:r>
                  <a:rPr lang="zh-CN" altLang="zh-CN" sz="1800" kern="100" dirty="0">
                    <a:effectLst/>
                    <a:latin typeface="Calibri" panose="020F0502020204030204" pitchFamily="34" charset="0"/>
                    <a:ea typeface="宋体" panose="02010600030101010101" pitchFamily="2" charset="-122"/>
                  </a:rPr>
                  <a:t>则有：</a:t>
                </a:r>
                <a:endParaRPr lang="en-US" altLang="zh-CN" sz="1800" kern="100" dirty="0">
                  <a:effectLst/>
                  <a:latin typeface="Calibri" panose="020F0502020204030204" pitchFamily="34" charset="0"/>
                  <a:ea typeface="宋体" panose="02010600030101010101" pitchFamily="2" charset="-122"/>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sz="2800" i="0">
                    <a:latin typeface="Cambria Math" panose="02040503050406030204" pitchFamily="18" charset="0"/>
                  </a:rPr>
                  <a:t>𝐸</a:t>
                </a:r>
                <a:r>
                  <a:rPr lang="zh-CN" altLang="en-US" sz="2800" i="0">
                    <a:solidFill>
                      <a:srgbClr val="836967"/>
                    </a:solidFill>
                    <a:latin typeface="Cambria Math" panose="02040503050406030204" pitchFamily="18" charset="0"/>
                  </a:rPr>
                  <a:t>_</a:t>
                </a:r>
                <a:r>
                  <a:rPr lang="zh-CN" altLang="en-US" sz="2800" i="0">
                    <a:latin typeface="Cambria Math" panose="02040503050406030204" pitchFamily="18" charset="0"/>
                  </a:rPr>
                  <a:t>±^ =〈</a:t>
                </a:r>
                <a:r>
                  <a:rPr lang="zh-CN" altLang="en-US" sz="2800" i="0">
                    <a:solidFill>
                      <a:srgbClr val="836967"/>
                    </a:solidFill>
                    <a:latin typeface="Cambria Math" panose="02040503050406030204" pitchFamily="18" charset="0"/>
                  </a:rPr>
                  <a:t>■(</a:t>
                </a:r>
                <a:r>
                  <a:rPr lang="zh-CN" altLang="en-US" sz="2800" i="0">
                    <a:latin typeface="Cambria Math" panose="02040503050406030204" pitchFamily="18" charset="0"/>
                  </a:rPr>
                  <a:t>𝐸</a:t>
                </a:r>
                <a:r>
                  <a:rPr lang="zh-CN" altLang="en-US" sz="2800" i="0">
                    <a:solidFill>
                      <a:srgbClr val="836967"/>
                    </a:solidFill>
                    <a:latin typeface="Cambria Math" panose="02040503050406030204" pitchFamily="18" charset="0"/>
                  </a:rPr>
                  <a:t>_</a:t>
                </a:r>
                <a:r>
                  <a:rPr lang="zh-CN" altLang="en-US" sz="2800" i="0">
                    <a:latin typeface="Cambria Math" panose="02040503050406030204" pitchFamily="18" charset="0"/>
                  </a:rPr>
                  <a:t>𝑘′^0+|𝑉</a:t>
                </a:r>
                <a:r>
                  <a:rPr lang="zh-CN" altLang="en-US" sz="2800" i="0">
                    <a:solidFill>
                      <a:srgbClr val="836967"/>
                    </a:solidFill>
                    <a:latin typeface="Cambria Math" panose="02040503050406030204" pitchFamily="18" charset="0"/>
                  </a:rPr>
                  <a:t>_</a:t>
                </a:r>
                <a:r>
                  <a:rPr lang="zh-CN" altLang="en-US" sz="2800" i="0">
                    <a:latin typeface="Cambria Math" panose="02040503050406030204" pitchFamily="18" charset="0"/>
                  </a:rPr>
                  <a:t>𝑛 |</a:t>
                </a:r>
                <a:r>
                  <a:rPr lang="zh-CN" altLang="en-US" sz="2800" i="0">
                    <a:solidFill>
                      <a:srgbClr val="836967"/>
                    </a:solidFill>
                    <a:latin typeface="Cambria Math" panose="02040503050406030204" pitchFamily="18" charset="0"/>
                  </a:rPr>
                  <a:t>^</a:t>
                </a:r>
                <a:r>
                  <a:rPr lang="zh-CN" altLang="en-US" sz="2800" i="0">
                    <a:latin typeface="Cambria Math" panose="02040503050406030204" pitchFamily="18" charset="0"/>
                  </a:rPr>
                  <a:t>2</a:t>
                </a:r>
                <a:r>
                  <a:rPr lang="zh-CN" altLang="en-US" sz="2800" i="0">
                    <a:solidFill>
                      <a:srgbClr val="836967"/>
                    </a:solidFill>
                    <a:latin typeface="Cambria Math" panose="02040503050406030204" pitchFamily="18" charset="0"/>
                  </a:rPr>
                  <a:t>/(</a:t>
                </a:r>
                <a:r>
                  <a:rPr lang="zh-CN" altLang="en-US" sz="2800" i="0">
                    <a:latin typeface="Cambria Math" panose="02040503050406030204" pitchFamily="18" charset="0"/>
                  </a:rPr>
                  <a:t>𝐸</a:t>
                </a:r>
                <a:r>
                  <a:rPr lang="zh-CN" altLang="en-US" sz="2800" i="0">
                    <a:solidFill>
                      <a:srgbClr val="836967"/>
                    </a:solidFill>
                    <a:latin typeface="Cambria Math" panose="02040503050406030204" pitchFamily="18" charset="0"/>
                  </a:rPr>
                  <a:t>_</a:t>
                </a:r>
                <a:r>
                  <a:rPr lang="zh-CN" altLang="en-US" sz="2800" i="0">
                    <a:latin typeface="Cambria Math" panose="02040503050406030204" pitchFamily="18" charset="0"/>
                  </a:rPr>
                  <a:t>𝑘′^0−𝐸</a:t>
                </a:r>
                <a:r>
                  <a:rPr lang="zh-CN" altLang="en-US" sz="2800" i="0">
                    <a:solidFill>
                      <a:srgbClr val="836967"/>
                    </a:solidFill>
                    <a:latin typeface="Cambria Math" panose="02040503050406030204" pitchFamily="18" charset="0"/>
                  </a:rPr>
                  <a:t>_</a:t>
                </a:r>
                <a:r>
                  <a:rPr lang="zh-CN" altLang="en-US" sz="2800" i="0">
                    <a:latin typeface="Cambria Math" panose="02040503050406030204" pitchFamily="18" charset="0"/>
                  </a:rPr>
                  <a:t>𝑘^0 </a:t>
                </a:r>
                <a:r>
                  <a:rPr lang="zh-CN" altLang="en-US" sz="2800" i="0">
                    <a:solidFill>
                      <a:srgbClr val="836967"/>
                    </a:solidFill>
                    <a:latin typeface="Cambria Math" panose="02040503050406030204" pitchFamily="18" charset="0"/>
                  </a:rPr>
                  <a:t>)@</a:t>
                </a:r>
                <a:r>
                  <a:rPr lang="zh-CN" altLang="en-US" sz="2800" i="0">
                    <a:latin typeface="Cambria Math" panose="02040503050406030204" pitchFamily="18" charset="0"/>
                  </a:rPr>
                  <a:t>𝐸</a:t>
                </a:r>
                <a:r>
                  <a:rPr lang="zh-CN" altLang="en-US" sz="2800" i="0">
                    <a:solidFill>
                      <a:srgbClr val="836967"/>
                    </a:solidFill>
                    <a:latin typeface="Cambria Math" panose="02040503050406030204" pitchFamily="18" charset="0"/>
                  </a:rPr>
                  <a:t>_</a:t>
                </a:r>
                <a:r>
                  <a:rPr lang="zh-CN" altLang="en-US" sz="2800" i="0">
                    <a:latin typeface="Cambria Math" panose="02040503050406030204" pitchFamily="18" charset="0"/>
                  </a:rPr>
                  <a:t>𝑘^0−|𝑉</a:t>
                </a:r>
                <a:r>
                  <a:rPr lang="zh-CN" altLang="en-US" sz="2800" i="0">
                    <a:solidFill>
                      <a:srgbClr val="836967"/>
                    </a:solidFill>
                    <a:latin typeface="Cambria Math" panose="02040503050406030204" pitchFamily="18" charset="0"/>
                  </a:rPr>
                  <a:t>_</a:t>
                </a:r>
                <a:r>
                  <a:rPr lang="zh-CN" altLang="en-US" sz="2800" i="0">
                    <a:latin typeface="Cambria Math" panose="02040503050406030204" pitchFamily="18" charset="0"/>
                  </a:rPr>
                  <a:t>𝑛 |</a:t>
                </a:r>
                <a:r>
                  <a:rPr lang="zh-CN" altLang="en-US" sz="2800" i="0">
                    <a:solidFill>
                      <a:srgbClr val="836967"/>
                    </a:solidFill>
                    <a:latin typeface="Cambria Math" panose="02040503050406030204" pitchFamily="18" charset="0"/>
                  </a:rPr>
                  <a:t>^</a:t>
                </a:r>
                <a:r>
                  <a:rPr lang="zh-CN" altLang="en-US" sz="2800" i="0">
                    <a:latin typeface="Cambria Math" panose="02040503050406030204" pitchFamily="18" charset="0"/>
                  </a:rPr>
                  <a:t>2</a:t>
                </a:r>
                <a:r>
                  <a:rPr lang="zh-CN" altLang="en-US" sz="2800" i="0">
                    <a:solidFill>
                      <a:srgbClr val="836967"/>
                    </a:solidFill>
                    <a:latin typeface="Cambria Math" panose="02040503050406030204" pitchFamily="18" charset="0"/>
                  </a:rPr>
                  <a:t>/(</a:t>
                </a:r>
                <a:r>
                  <a:rPr lang="zh-CN" altLang="en-US" sz="2800" i="0">
                    <a:latin typeface="Cambria Math" panose="02040503050406030204" pitchFamily="18" charset="0"/>
                  </a:rPr>
                  <a:t>𝐸</a:t>
                </a:r>
                <a:r>
                  <a:rPr lang="zh-CN" altLang="en-US" sz="2800" i="0">
                    <a:solidFill>
                      <a:srgbClr val="836967"/>
                    </a:solidFill>
                    <a:latin typeface="Cambria Math" panose="02040503050406030204" pitchFamily="18" charset="0"/>
                  </a:rPr>
                  <a:t>_</a:t>
                </a:r>
                <a:r>
                  <a:rPr lang="zh-CN" altLang="en-US" sz="2800" i="0">
                    <a:latin typeface="Cambria Math" panose="02040503050406030204" pitchFamily="18" charset="0"/>
                  </a:rPr>
                  <a:t>𝑘′^0−𝐸</a:t>
                </a:r>
                <a:r>
                  <a:rPr lang="zh-CN" altLang="en-US" sz="2800" i="0">
                    <a:solidFill>
                      <a:srgbClr val="836967"/>
                    </a:solidFill>
                    <a:latin typeface="Cambria Math" panose="02040503050406030204" pitchFamily="18" charset="0"/>
                  </a:rPr>
                  <a:t>_</a:t>
                </a:r>
                <a:r>
                  <a:rPr lang="zh-CN" altLang="en-US" sz="2800" i="0">
                    <a:latin typeface="Cambria Math" panose="02040503050406030204" pitchFamily="18" charset="0"/>
                  </a:rPr>
                  <a:t>𝑘^0 </a:t>
                </a:r>
                <a:r>
                  <a:rPr lang="zh-CN" altLang="en-US" sz="2800" i="0">
                    <a:solidFill>
                      <a:srgbClr val="836967"/>
                    </a:solidFill>
                    <a:latin typeface="Cambria Math" panose="02040503050406030204" pitchFamily="18" charset="0"/>
                  </a:rPr>
                  <a:t>))┤</a:t>
                </a:r>
                <a:endParaRPr lang="en-US" altLang="zh-CN" sz="1800" kern="100" dirty="0">
                  <a:effectLst/>
                  <a:latin typeface="Times New Roman" panose="02020603050405020304" pitchFamily="18" charset="0"/>
                  <a:ea typeface="宋体" panose="02010600030101010101" pitchFamily="2" charset="-122"/>
                </a:endParaRPr>
              </a:p>
              <a:p>
                <a:endParaRPr lang="zh-CN" altLang="en-US" dirty="0"/>
              </a:p>
            </p:txBody>
          </p:sp>
        </mc:Fallback>
      </mc:AlternateContent>
      <p:sp>
        <p:nvSpPr>
          <p:cNvPr id="4" name="灯片编号占位符 3"/>
          <p:cNvSpPr>
            <a:spLocks noGrp="1"/>
          </p:cNvSpPr>
          <p:nvPr>
            <p:ph type="sldNum" sz="quarter" idx="5"/>
          </p:nvPr>
        </p:nvSpPr>
        <p:spPr/>
        <p:txBody>
          <a:bodyPr/>
          <a:lstStyle/>
          <a:p>
            <a:fld id="{8AAA2DB7-8973-4964-8E83-0FC396AC9B6B}" type="slidenum">
              <a:rPr lang="en-US" altLang="zh-CN" smtClean="0"/>
              <a:t>90</a:t>
            </a:fld>
            <a:endParaRPr lang="en-US" altLang="zh-CN"/>
          </a:p>
        </p:txBody>
      </p:sp>
    </p:spTree>
    <p:extLst>
      <p:ext uri="{BB962C8B-B14F-4D97-AF65-F5344CB8AC3E}">
        <p14:creationId xmlns:p14="http://schemas.microsoft.com/office/powerpoint/2010/main" val="2553113687"/>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200" kern="100" dirty="0">
                <a:solidFill>
                  <a:srgbClr val="000000"/>
                </a:solidFill>
                <a:effectLst/>
                <a:latin typeface="Calibri" panose="020F0502020204030204" pitchFamily="34" charset="0"/>
                <a:ea typeface="宋体" panose="02010600030101010101" pitchFamily="2" charset="-122"/>
                <a:cs typeface="宋体" panose="02010600030101010101" pitchFamily="2" charset="-122"/>
              </a:rPr>
              <a:t>与前面描述的一</a:t>
            </a:r>
            <a:r>
              <a:rPr lang="zh-CN" altLang="en-US" sz="1200" kern="100" dirty="0">
                <a:solidFill>
                  <a:srgbClr val="000000"/>
                </a:solidFill>
                <a:effectLst/>
                <a:latin typeface="Calibri" panose="020F0502020204030204" pitchFamily="34" charset="0"/>
                <a:ea typeface="宋体" panose="02010600030101010101" pitchFamily="2" charset="-122"/>
                <a:cs typeface="宋体" panose="02010600030101010101" pitchFamily="2" charset="-122"/>
              </a:rPr>
              <a:t>阶</a:t>
            </a:r>
            <a:r>
              <a:rPr lang="zh-CN" altLang="zh-CN" sz="1200" kern="100" dirty="0">
                <a:solidFill>
                  <a:srgbClr val="000000"/>
                </a:solidFill>
                <a:effectLst/>
                <a:latin typeface="Calibri" panose="020F0502020204030204" pitchFamily="34" charset="0"/>
                <a:ea typeface="宋体" panose="02010600030101010101" pitchFamily="2" charset="-122"/>
                <a:cs typeface="宋体" panose="02010600030101010101" pitchFamily="2" charset="-122"/>
              </a:rPr>
              <a:t>微扰结果相近，仅保留了一项修正。</a:t>
            </a:r>
            <a:endParaRPr lang="zh-CN" altLang="zh-CN" sz="1200" kern="100" dirty="0">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zh-CN" altLang="zh-CN" sz="1200" kern="100" dirty="0">
              <a:effectLst/>
              <a:latin typeface="Times New Roman" panose="02020603050405020304" pitchFamily="18" charset="0"/>
              <a:ea typeface="宋体" panose="02010600030101010101" pitchFamily="2" charset="-122"/>
            </a:endParaRPr>
          </a:p>
          <a:p>
            <a:endParaRPr lang="zh-CN" altLang="en-US" dirty="0"/>
          </a:p>
        </p:txBody>
      </p:sp>
      <p:sp>
        <p:nvSpPr>
          <p:cNvPr id="4" name="灯片编号占位符 3"/>
          <p:cNvSpPr>
            <a:spLocks noGrp="1"/>
          </p:cNvSpPr>
          <p:nvPr>
            <p:ph type="sldNum" sz="quarter" idx="5"/>
          </p:nvPr>
        </p:nvSpPr>
        <p:spPr/>
        <p:txBody>
          <a:bodyPr/>
          <a:lstStyle/>
          <a:p>
            <a:fld id="{8AAA2DB7-8973-4964-8E83-0FC396AC9B6B}" type="slidenum">
              <a:rPr lang="en-US" altLang="zh-CN" smtClean="0"/>
              <a:t>91</a:t>
            </a:fld>
            <a:endParaRPr lang="en-US" altLang="zh-CN"/>
          </a:p>
        </p:txBody>
      </p:sp>
    </p:spTree>
    <p:extLst>
      <p:ext uri="{BB962C8B-B14F-4D97-AF65-F5344CB8AC3E}">
        <p14:creationId xmlns:p14="http://schemas.microsoft.com/office/powerpoint/2010/main" val="752959256"/>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12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在产生能隙时正好满足布拉格反射条件。当发生布拉格反射时，前进波和反射波发生干涉形成驻波</a:t>
            </a:r>
            <a:r>
              <a:rPr kumimoji="0" lang="zh-CN" altLang="en-US" sz="1200" b="0" i="0"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pitchFamily="34" charset="-122"/>
              </a:rPr>
              <a:t>驻波速度为零，即动能为零，总能量等于势能。而离子实附近和离子实之间势能不同，因此，两个驻波的能量不同。</a:t>
            </a:r>
          </a:p>
          <a:p>
            <a:endParaRPr lang="zh-CN" altLang="en-US" dirty="0"/>
          </a:p>
        </p:txBody>
      </p:sp>
      <p:sp>
        <p:nvSpPr>
          <p:cNvPr id="4" name="灯片编号占位符 3"/>
          <p:cNvSpPr>
            <a:spLocks noGrp="1"/>
          </p:cNvSpPr>
          <p:nvPr>
            <p:ph type="sldNum" sz="quarter" idx="5"/>
          </p:nvPr>
        </p:nvSpPr>
        <p:spPr/>
        <p:txBody>
          <a:bodyPr/>
          <a:lstStyle/>
          <a:p>
            <a:fld id="{8AAA2DB7-8973-4964-8E83-0FC396AC9B6B}" type="slidenum">
              <a:rPr lang="en-US" altLang="zh-CN" smtClean="0"/>
              <a:t>92</a:t>
            </a:fld>
            <a:endParaRPr lang="en-US" altLang="zh-CN"/>
          </a:p>
        </p:txBody>
      </p:sp>
    </p:spTree>
    <p:extLst>
      <p:ext uri="{BB962C8B-B14F-4D97-AF65-F5344CB8AC3E}">
        <p14:creationId xmlns:p14="http://schemas.microsoft.com/office/powerpoint/2010/main" val="4147625859"/>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2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综上所述，在晶格周期势场的作用下，</a:t>
                </a:r>
                <a14:m>
                  <m:oMath xmlns:m="http://schemas.openxmlformats.org/officeDocument/2006/math">
                    <m:r>
                      <a:rPr lang="zh-CN" altLang="en-US" sz="1200" i="1" smtClean="0">
                        <a:latin typeface="Cambria Math" panose="02040503050406030204" pitchFamily="18" charset="0"/>
                      </a:rPr>
                      <m:t>𝑘</m:t>
                    </m:r>
                  </m:oMath>
                </a14:m>
                <a:r>
                  <a:rPr lang="en-US" altLang="zh-CN" sz="12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a:t>
                </a:r>
                <a:r>
                  <a:rPr lang="zh-CN" altLang="zh-CN" sz="12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状态只与</a:t>
                </a:r>
                <a14:m>
                  <m:oMath xmlns:m="http://schemas.openxmlformats.org/officeDocument/2006/math">
                    <m:r>
                      <a:rPr lang="zh-CN" altLang="en-US" sz="1800" i="1" smtClean="0">
                        <a:latin typeface="Cambria Math" panose="02040503050406030204" pitchFamily="18" charset="0"/>
                      </a:rPr>
                      <m:t>𝑘</m:t>
                    </m:r>
                    <m:r>
                      <a:rPr lang="zh-CN" altLang="en-US" sz="1800" i="0">
                        <a:latin typeface="Cambria Math" panose="02040503050406030204" pitchFamily="18" charset="0"/>
                      </a:rPr>
                      <m:t>+</m:t>
                    </m:r>
                    <m:f>
                      <m:fPr>
                        <m:ctrlPr>
                          <a:rPr lang="zh-CN" altLang="en-US" sz="1800" i="1">
                            <a:solidFill>
                              <a:srgbClr val="836967"/>
                            </a:solidFill>
                            <a:latin typeface="Cambria Math" panose="02040503050406030204" pitchFamily="18" charset="0"/>
                          </a:rPr>
                        </m:ctrlPr>
                      </m:fPr>
                      <m:num>
                        <m:r>
                          <a:rPr lang="zh-CN" altLang="en-US" sz="1800" i="0">
                            <a:latin typeface="Cambria Math" panose="02040503050406030204" pitchFamily="18" charset="0"/>
                          </a:rPr>
                          <m:t>2</m:t>
                        </m:r>
                        <m:r>
                          <a:rPr lang="zh-CN" altLang="en-US" sz="1800" i="1">
                            <a:latin typeface="Cambria Math" panose="02040503050406030204" pitchFamily="18" charset="0"/>
                          </a:rPr>
                          <m:t>𝑛</m:t>
                        </m:r>
                        <m:r>
                          <a:rPr lang="zh-CN" altLang="en-US" sz="1800" i="1">
                            <a:latin typeface="Cambria Math" panose="02040503050406030204" pitchFamily="18" charset="0"/>
                          </a:rPr>
                          <m:t>𝜋</m:t>
                        </m:r>
                      </m:num>
                      <m:den>
                        <m:r>
                          <a:rPr lang="zh-CN" altLang="en-US" sz="1800" i="1">
                            <a:latin typeface="Cambria Math" panose="02040503050406030204" pitchFamily="18" charset="0"/>
                          </a:rPr>
                          <m:t>𝑎</m:t>
                        </m:r>
                      </m:den>
                    </m:f>
                  </m:oMath>
                </a14:m>
                <a:r>
                  <a:rPr lang="en-US" altLang="zh-CN" sz="1200" kern="100" dirty="0">
                    <a:solidFill>
                      <a:srgbClr val="000000"/>
                    </a:solidFill>
                    <a:effectLst/>
                    <a:latin typeface="宋体" panose="02010600030101010101" pitchFamily="2" charset="-122"/>
                    <a:ea typeface="宋体" panose="02010600030101010101" pitchFamily="2" charset="-122"/>
                    <a:cs typeface="宋体" panose="02010600030101010101" pitchFamily="2" charset="-122"/>
                  </a:rPr>
                  <a:t> </a:t>
                </a:r>
                <a:r>
                  <a:rPr lang="zh-CN" altLang="zh-CN" sz="12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的状态相互作用，除了</a:t>
                </a:r>
                <a14:m>
                  <m:oMath xmlns:m="http://schemas.openxmlformats.org/officeDocument/2006/math">
                    <m:r>
                      <a:rPr lang="zh-CN" altLang="en-US" sz="1200" i="1" smtClean="0">
                        <a:latin typeface="Cambria Math" panose="02040503050406030204" pitchFamily="18" charset="0"/>
                      </a:rPr>
                      <m:t>𝑘</m:t>
                    </m:r>
                  </m:oMath>
                </a14:m>
                <a:r>
                  <a:rPr lang="zh-CN" altLang="zh-CN" sz="12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取值等于</a:t>
                </a:r>
                <a:r>
                  <a:rPr lang="en-US" altLang="zh-CN" sz="1200" kern="100" dirty="0">
                    <a:solidFill>
                      <a:srgbClr val="000000"/>
                    </a:solidFill>
                    <a:effectLst/>
                    <a:latin typeface="宋体" panose="02010600030101010101" pitchFamily="2" charset="-122"/>
                    <a:ea typeface="宋体" panose="02010600030101010101" pitchFamily="2" charset="-122"/>
                    <a:cs typeface="宋体" panose="02010600030101010101" pitchFamily="2" charset="-122"/>
                  </a:rPr>
                  <a:t> </a:t>
                </a:r>
                <a14:m>
                  <m:oMath xmlns:m="http://schemas.openxmlformats.org/officeDocument/2006/math">
                    <m:f>
                      <m:fPr>
                        <m:ctrlPr>
                          <a:rPr lang="zh-CN" altLang="en-US" sz="1000" i="1" kern="1200" smtClean="0">
                            <a:solidFill>
                              <a:schemeClr val="tx1"/>
                            </a:solidFill>
                            <a:latin typeface="Cambria Math" panose="02040503050406030204" pitchFamily="18" charset="0"/>
                            <a:ea typeface="宋体" panose="02010600030101010101" pitchFamily="2" charset="-122"/>
                            <a:cs typeface="+mn-cs"/>
                          </a:rPr>
                        </m:ctrlPr>
                      </m:fPr>
                      <m:num>
                        <m:r>
                          <a:rPr lang="zh-CN" altLang="en-US" sz="1000" i="1" kern="1200">
                            <a:solidFill>
                              <a:schemeClr val="tx1"/>
                            </a:solidFill>
                            <a:latin typeface="Cambria Math" panose="02040503050406030204" pitchFamily="18" charset="0"/>
                            <a:ea typeface="宋体" panose="02010600030101010101" pitchFamily="2" charset="-122"/>
                            <a:cs typeface="+mn-cs"/>
                          </a:rPr>
                          <m:t>𝑛</m:t>
                        </m:r>
                        <m:r>
                          <a:rPr lang="zh-CN" altLang="en-US" sz="1000" i="1" kern="1200">
                            <a:solidFill>
                              <a:schemeClr val="tx1"/>
                            </a:solidFill>
                            <a:latin typeface="Cambria Math" panose="02040503050406030204" pitchFamily="18" charset="0"/>
                            <a:ea typeface="宋体" panose="02010600030101010101" pitchFamily="2" charset="-122"/>
                            <a:cs typeface="+mn-cs"/>
                          </a:rPr>
                          <m:t>𝜋</m:t>
                        </m:r>
                      </m:num>
                      <m:den>
                        <m:r>
                          <a:rPr lang="zh-CN" altLang="en-US" sz="1000" i="1" kern="1200">
                            <a:solidFill>
                              <a:schemeClr val="tx1"/>
                            </a:solidFill>
                            <a:latin typeface="Cambria Math" panose="02040503050406030204" pitchFamily="18" charset="0"/>
                            <a:ea typeface="宋体" panose="02010600030101010101" pitchFamily="2" charset="-122"/>
                            <a:cs typeface="+mn-cs"/>
                          </a:rPr>
                          <m:t>𝑎</m:t>
                        </m:r>
                      </m:den>
                    </m:f>
                  </m:oMath>
                </a14:m>
                <a:r>
                  <a:rPr lang="zh-CN" altLang="zh-CN" sz="12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的点（这时</a:t>
                </a:r>
                <a14:m>
                  <m:oMath xmlns:m="http://schemas.openxmlformats.org/officeDocument/2006/math">
                    <m:r>
                      <a:rPr lang="zh-CN" altLang="en-US" sz="1000" i="1" kern="1200" smtClean="0">
                        <a:solidFill>
                          <a:schemeClr val="tx1"/>
                        </a:solidFill>
                        <a:latin typeface="Cambria Math" panose="02040503050406030204" pitchFamily="18" charset="0"/>
                        <a:ea typeface="宋体" panose="02010600030101010101" pitchFamily="2" charset="-122"/>
                        <a:cs typeface="+mn-cs"/>
                      </a:rPr>
                      <m:t>𝑘</m:t>
                    </m:r>
                    <m:r>
                      <a:rPr lang="zh-CN" altLang="en-US" sz="1000" i="0" kern="1200">
                        <a:solidFill>
                          <a:schemeClr val="tx1"/>
                        </a:solidFill>
                        <a:latin typeface="Cambria Math" panose="02040503050406030204" pitchFamily="18" charset="0"/>
                        <a:ea typeface="宋体" panose="02010600030101010101" pitchFamily="2" charset="-122"/>
                        <a:cs typeface="+mn-cs"/>
                      </a:rPr>
                      <m:t>′=</m:t>
                    </m:r>
                    <m:r>
                      <a:rPr lang="zh-CN" altLang="en-US" sz="1000" i="1" kern="1200">
                        <a:solidFill>
                          <a:schemeClr val="tx1"/>
                        </a:solidFill>
                        <a:latin typeface="Cambria Math" panose="02040503050406030204" pitchFamily="18" charset="0"/>
                        <a:ea typeface="宋体" panose="02010600030101010101" pitchFamily="2" charset="-122"/>
                        <a:cs typeface="+mn-cs"/>
                      </a:rPr>
                      <m:t>𝑘</m:t>
                    </m:r>
                    <m:r>
                      <a:rPr lang="zh-CN" altLang="en-US" sz="1000" i="0" kern="1200">
                        <a:solidFill>
                          <a:schemeClr val="tx1"/>
                        </a:solidFill>
                        <a:latin typeface="Cambria Math" panose="02040503050406030204" pitchFamily="18" charset="0"/>
                        <a:ea typeface="宋体" panose="02010600030101010101" pitchFamily="2" charset="-122"/>
                        <a:cs typeface="+mn-cs"/>
                      </a:rPr>
                      <m:t>+</m:t>
                    </m:r>
                    <m:f>
                      <m:fPr>
                        <m:ctrlPr>
                          <a:rPr lang="zh-CN" altLang="en-US" sz="1000" i="1" kern="1200">
                            <a:solidFill>
                              <a:schemeClr val="tx1"/>
                            </a:solidFill>
                            <a:latin typeface="Cambria Math" panose="02040503050406030204" pitchFamily="18" charset="0"/>
                            <a:ea typeface="宋体" panose="02010600030101010101" pitchFamily="2" charset="-122"/>
                            <a:cs typeface="+mn-cs"/>
                          </a:rPr>
                        </m:ctrlPr>
                      </m:fPr>
                      <m:num>
                        <m:r>
                          <a:rPr lang="zh-CN" altLang="en-US" sz="1000" i="0" kern="1200">
                            <a:solidFill>
                              <a:schemeClr val="tx1"/>
                            </a:solidFill>
                            <a:latin typeface="Cambria Math" panose="02040503050406030204" pitchFamily="18" charset="0"/>
                            <a:ea typeface="宋体" panose="02010600030101010101" pitchFamily="2" charset="-122"/>
                            <a:cs typeface="+mn-cs"/>
                          </a:rPr>
                          <m:t>2</m:t>
                        </m:r>
                        <m:r>
                          <a:rPr lang="zh-CN" altLang="en-US" sz="1000" i="1" kern="1200">
                            <a:solidFill>
                              <a:schemeClr val="tx1"/>
                            </a:solidFill>
                            <a:latin typeface="Cambria Math" panose="02040503050406030204" pitchFamily="18" charset="0"/>
                            <a:ea typeface="宋体" panose="02010600030101010101" pitchFamily="2" charset="-122"/>
                            <a:cs typeface="+mn-cs"/>
                          </a:rPr>
                          <m:t>𝑛</m:t>
                        </m:r>
                        <m:r>
                          <a:rPr lang="zh-CN" altLang="en-US" sz="1000" i="1" kern="1200">
                            <a:solidFill>
                              <a:schemeClr val="tx1"/>
                            </a:solidFill>
                            <a:latin typeface="Cambria Math" panose="02040503050406030204" pitchFamily="18" charset="0"/>
                            <a:ea typeface="宋体" panose="02010600030101010101" pitchFamily="2" charset="-122"/>
                            <a:cs typeface="+mn-cs"/>
                          </a:rPr>
                          <m:t>𝜋</m:t>
                        </m:r>
                      </m:num>
                      <m:den>
                        <m:r>
                          <a:rPr lang="zh-CN" altLang="en-US" sz="1000" i="1" kern="1200">
                            <a:solidFill>
                              <a:schemeClr val="tx1"/>
                            </a:solidFill>
                            <a:latin typeface="Cambria Math" panose="02040503050406030204" pitchFamily="18" charset="0"/>
                            <a:ea typeface="宋体" panose="02010600030101010101" pitchFamily="2" charset="-122"/>
                            <a:cs typeface="+mn-cs"/>
                          </a:rPr>
                          <m:t>𝑎</m:t>
                        </m:r>
                      </m:den>
                    </m:f>
                  </m:oMath>
                </a14:m>
                <a:r>
                  <a:rPr lang="en-US" altLang="zh-CN" sz="1200" kern="100" dirty="0">
                    <a:solidFill>
                      <a:srgbClr val="000000"/>
                    </a:solidFill>
                    <a:effectLst/>
                    <a:latin typeface="宋体" panose="02010600030101010101" pitchFamily="2" charset="-122"/>
                    <a:ea typeface="宋体" panose="02010600030101010101" pitchFamily="2" charset="-122"/>
                    <a:cs typeface="宋体" panose="02010600030101010101" pitchFamily="2" charset="-122"/>
                  </a:rPr>
                  <a:t> </a:t>
                </a:r>
                <a:r>
                  <a:rPr lang="zh-CN" altLang="zh-CN" sz="1200" kern="100" dirty="0">
                    <a:solidFill>
                      <a:srgbClr val="000000"/>
                    </a:solidFill>
                    <a:effectLst/>
                    <a:latin typeface="Calibri" panose="020F0502020204030204" pitchFamily="34" charset="0"/>
                    <a:ea typeface="宋体" panose="02010600030101010101" pitchFamily="2" charset="-122"/>
                    <a:cs typeface="宋体" panose="02010600030101010101" pitchFamily="2" charset="-122"/>
                  </a:rPr>
                  <a:t>也是</a:t>
                </a:r>
                <a14:m>
                  <m:oMath xmlns:m="http://schemas.openxmlformats.org/officeDocument/2006/math">
                    <m:f>
                      <m:fPr>
                        <m:ctrlPr>
                          <a:rPr lang="zh-CN" altLang="en-US" sz="1000" i="1" kern="1200" smtClean="0">
                            <a:solidFill>
                              <a:schemeClr val="tx1"/>
                            </a:solidFill>
                            <a:latin typeface="Cambria Math" panose="02040503050406030204" pitchFamily="18" charset="0"/>
                            <a:ea typeface="宋体" panose="02010600030101010101" pitchFamily="2" charset="-122"/>
                            <a:cs typeface="+mn-cs"/>
                          </a:rPr>
                        </m:ctrlPr>
                      </m:fPr>
                      <m:num>
                        <m:r>
                          <a:rPr lang="zh-CN" altLang="en-US" sz="1000" i="1" kern="1200">
                            <a:solidFill>
                              <a:schemeClr val="tx1"/>
                            </a:solidFill>
                            <a:latin typeface="Cambria Math" panose="02040503050406030204" pitchFamily="18" charset="0"/>
                            <a:ea typeface="宋体" panose="02010600030101010101" pitchFamily="2" charset="-122"/>
                            <a:cs typeface="+mn-cs"/>
                          </a:rPr>
                          <m:t>𝜋</m:t>
                        </m:r>
                      </m:num>
                      <m:den>
                        <m:r>
                          <a:rPr lang="zh-CN" altLang="en-US" sz="1000" i="1" kern="1200">
                            <a:solidFill>
                              <a:schemeClr val="tx1"/>
                            </a:solidFill>
                            <a:latin typeface="Cambria Math" panose="02040503050406030204" pitchFamily="18" charset="0"/>
                            <a:ea typeface="宋体" panose="02010600030101010101" pitchFamily="2" charset="-122"/>
                            <a:cs typeface="+mn-cs"/>
                          </a:rPr>
                          <m:t>𝑎</m:t>
                        </m:r>
                      </m:den>
                    </m:f>
                  </m:oMath>
                </a14:m>
                <a:r>
                  <a:rPr lang="en-US" altLang="zh-CN" sz="1200" kern="100" dirty="0">
                    <a:solidFill>
                      <a:srgbClr val="000000"/>
                    </a:solidFill>
                    <a:effectLst/>
                    <a:latin typeface="宋体" panose="02010600030101010101" pitchFamily="2" charset="-122"/>
                    <a:ea typeface="宋体" panose="02010600030101010101" pitchFamily="2" charset="-122"/>
                    <a:cs typeface="宋体" panose="02010600030101010101" pitchFamily="2" charset="-122"/>
                  </a:rPr>
                  <a:t> </a:t>
                </a:r>
                <a:r>
                  <a:rPr lang="zh-CN" altLang="zh-CN" sz="1200" kern="100" dirty="0">
                    <a:solidFill>
                      <a:srgbClr val="000000"/>
                    </a:solidFill>
                    <a:effectLst/>
                    <a:latin typeface="Calibri" panose="020F0502020204030204" pitchFamily="34" charset="0"/>
                    <a:ea typeface="宋体" panose="02010600030101010101" pitchFamily="2" charset="-122"/>
                    <a:cs typeface="宋体" panose="02010600030101010101" pitchFamily="2" charset="-122"/>
                  </a:rPr>
                  <a:t>的整数倍</a:t>
                </a:r>
                <a:r>
                  <a:rPr lang="zh-CN" altLang="zh-CN" sz="12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）外，在大部分</a:t>
                </a:r>
                <a14:m>
                  <m:oMath xmlns:m="http://schemas.openxmlformats.org/officeDocument/2006/math">
                    <m:r>
                      <a:rPr lang="zh-CN" altLang="en-US" sz="1200" i="1" smtClean="0">
                        <a:latin typeface="Cambria Math" panose="02040503050406030204" pitchFamily="18" charset="0"/>
                      </a:rPr>
                      <m:t>𝑘</m:t>
                    </m:r>
                  </m:oMath>
                </a14:m>
                <a:r>
                  <a:rPr lang="zh-CN" altLang="zh-CN" sz="12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取值的地方电子的能量状态可以用零次近似解（即索末菲的自由电子模型）近似。而在</a:t>
                </a:r>
                <a14:m>
                  <m:oMath xmlns:m="http://schemas.openxmlformats.org/officeDocument/2006/math">
                    <m:r>
                      <a:rPr lang="zh-CN" altLang="en-US" sz="1000" i="1" kern="1200" smtClean="0">
                        <a:solidFill>
                          <a:schemeClr val="tx1"/>
                        </a:solidFill>
                        <a:latin typeface="Cambria Math" panose="02040503050406030204" pitchFamily="18" charset="0"/>
                        <a:ea typeface="宋体" panose="02010600030101010101" pitchFamily="2" charset="-122"/>
                        <a:cs typeface="+mn-cs"/>
                      </a:rPr>
                      <m:t>𝑘</m:t>
                    </m:r>
                    <m:r>
                      <a:rPr lang="zh-CN" altLang="en-US" sz="1000" i="0" kern="1200">
                        <a:solidFill>
                          <a:schemeClr val="tx1"/>
                        </a:solidFill>
                        <a:latin typeface="Cambria Math" panose="02040503050406030204" pitchFamily="18" charset="0"/>
                        <a:ea typeface="宋体" panose="02010600030101010101" pitchFamily="2" charset="-122"/>
                        <a:cs typeface="+mn-cs"/>
                      </a:rPr>
                      <m:t>=</m:t>
                    </m:r>
                    <m:f>
                      <m:fPr>
                        <m:ctrlPr>
                          <a:rPr lang="zh-CN" altLang="en-US" sz="1000" i="1" kern="1200">
                            <a:solidFill>
                              <a:schemeClr val="tx1"/>
                            </a:solidFill>
                            <a:latin typeface="Cambria Math" panose="02040503050406030204" pitchFamily="18" charset="0"/>
                            <a:ea typeface="宋体" panose="02010600030101010101" pitchFamily="2" charset="-122"/>
                            <a:cs typeface="+mn-cs"/>
                          </a:rPr>
                        </m:ctrlPr>
                      </m:fPr>
                      <m:num>
                        <m:r>
                          <a:rPr lang="zh-CN" altLang="en-US" sz="1000" i="1" kern="1200">
                            <a:solidFill>
                              <a:schemeClr val="tx1"/>
                            </a:solidFill>
                            <a:latin typeface="Cambria Math" panose="02040503050406030204" pitchFamily="18" charset="0"/>
                            <a:ea typeface="宋体" panose="02010600030101010101" pitchFamily="2" charset="-122"/>
                            <a:cs typeface="+mn-cs"/>
                          </a:rPr>
                          <m:t>𝑛</m:t>
                        </m:r>
                        <m:r>
                          <a:rPr lang="zh-CN" altLang="en-US" sz="1000" i="1" kern="1200">
                            <a:solidFill>
                              <a:schemeClr val="tx1"/>
                            </a:solidFill>
                            <a:latin typeface="Cambria Math" panose="02040503050406030204" pitchFamily="18" charset="0"/>
                            <a:ea typeface="宋体" panose="02010600030101010101" pitchFamily="2" charset="-122"/>
                            <a:cs typeface="+mn-cs"/>
                          </a:rPr>
                          <m:t>𝜋</m:t>
                        </m:r>
                      </m:num>
                      <m:den>
                        <m:r>
                          <a:rPr lang="zh-CN" altLang="en-US" sz="1000" i="1" kern="1200">
                            <a:solidFill>
                              <a:schemeClr val="tx1"/>
                            </a:solidFill>
                            <a:latin typeface="Cambria Math" panose="02040503050406030204" pitchFamily="18" charset="0"/>
                            <a:ea typeface="宋体" panose="02010600030101010101" pitchFamily="2" charset="-122"/>
                            <a:cs typeface="+mn-cs"/>
                          </a:rPr>
                          <m:t>𝑎</m:t>
                        </m:r>
                      </m:den>
                    </m:f>
                  </m:oMath>
                </a14:m>
                <a:r>
                  <a:rPr lang="en-US" altLang="zh-CN" sz="1200" kern="100" dirty="0">
                    <a:solidFill>
                      <a:srgbClr val="000000"/>
                    </a:solidFill>
                    <a:effectLst/>
                    <a:latin typeface="宋体" panose="02010600030101010101" pitchFamily="2" charset="-122"/>
                    <a:ea typeface="宋体" panose="02010600030101010101" pitchFamily="2" charset="-122"/>
                    <a:cs typeface="宋体" panose="02010600030101010101" pitchFamily="2" charset="-122"/>
                  </a:rPr>
                  <a:t> </a:t>
                </a:r>
                <a:r>
                  <a:rPr lang="zh-CN" altLang="zh-CN" sz="12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时，在晶格周期势场的作用下，发生强烈的简并微扰，描述电子运动状态的</a:t>
                </a:r>
                <a14:m>
                  <m:oMath xmlns:m="http://schemas.openxmlformats.org/officeDocument/2006/math">
                    <m:r>
                      <a:rPr lang="en-US" altLang="zh-CN" sz="1200" b="0" i="1" smtClean="0">
                        <a:latin typeface="Cambria Math" panose="02040503050406030204" pitchFamily="18" charset="0"/>
                      </a:rPr>
                      <m:t>𝐸</m:t>
                    </m:r>
                    <m:r>
                      <a:rPr lang="en-US" altLang="zh-CN" sz="1200" b="0" i="1" smtClean="0">
                        <a:latin typeface="Cambria Math" panose="02040503050406030204" pitchFamily="18" charset="0"/>
                      </a:rPr>
                      <m:t>−</m:t>
                    </m:r>
                    <m:r>
                      <a:rPr lang="zh-CN" altLang="en-US" sz="1200" i="1" smtClean="0">
                        <a:latin typeface="Cambria Math" panose="02040503050406030204" pitchFamily="18" charset="0"/>
                      </a:rPr>
                      <m:t>𝑘</m:t>
                    </m:r>
                  </m:oMath>
                </a14:m>
                <a:r>
                  <a:rPr lang="zh-CN" altLang="zh-CN" sz="12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曲线发生</a:t>
                </a:r>
                <a:r>
                  <a:rPr lang="en-US" altLang="zh-CN" sz="1200"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a:t>
                </a:r>
                <a:r>
                  <a:rPr lang="zh-CN" altLang="zh-CN" sz="12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分裂</a:t>
                </a:r>
                <a:r>
                  <a:rPr lang="en-US" altLang="zh-CN" sz="1200"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a:t>
                </a:r>
                <a:r>
                  <a:rPr lang="zh-CN" altLang="zh-CN" sz="12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，即某些能量范围不再是电子可能具有能量状态，这个能量间隙范围简称能隙，也称为</a:t>
                </a:r>
                <a:r>
                  <a:rPr lang="zh-CN" altLang="zh-CN" sz="1200" b="1"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带隙</a:t>
                </a:r>
                <a:r>
                  <a:rPr lang="zh-CN" altLang="zh-CN" sz="12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或者</a:t>
                </a:r>
                <a:r>
                  <a:rPr lang="zh-CN" altLang="zh-CN" sz="1200" b="1"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禁带</a:t>
                </a:r>
                <a:r>
                  <a:rPr lang="zh-CN" altLang="zh-CN" sz="12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，如图所示。</a:t>
                </a:r>
                <a:endParaRPr lang="zh-CN" altLang="zh-CN" sz="1200" kern="100" dirty="0">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p>
                <a:endParaRPr lang="zh-CN" altLang="en-US" dirty="0"/>
              </a:p>
            </p:txBody>
          </p:sp>
        </mc:Choice>
        <mc:Fallback xmlns="">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2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综上所述，在晶格周期势场的作用下，</a:t>
                </a:r>
                <a:r>
                  <a:rPr lang="en-US" altLang="zh-CN" sz="1200" i="1"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k </a:t>
                </a:r>
                <a:r>
                  <a:rPr lang="zh-CN" altLang="zh-CN" sz="12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状态只与</a:t>
                </a:r>
                <a:r>
                  <a:rPr lang="zh-CN" altLang="en-US" sz="1800" i="0">
                    <a:latin typeface="Cambria Math" panose="02040503050406030204" pitchFamily="18" charset="0"/>
                  </a:rPr>
                  <a:t>𝑘+2𝑛𝜋</a:t>
                </a:r>
                <a:r>
                  <a:rPr lang="zh-CN" altLang="en-US" sz="1800" i="0">
                    <a:solidFill>
                      <a:srgbClr val="836967"/>
                    </a:solidFill>
                    <a:latin typeface="Cambria Math" panose="02040503050406030204" pitchFamily="18" charset="0"/>
                  </a:rPr>
                  <a:t>/</a:t>
                </a:r>
                <a:r>
                  <a:rPr lang="zh-CN" altLang="en-US" sz="1800" i="0">
                    <a:latin typeface="Cambria Math" panose="02040503050406030204" pitchFamily="18" charset="0"/>
                  </a:rPr>
                  <a:t>𝑎</a:t>
                </a:r>
                <a:r>
                  <a:rPr lang="en-US" altLang="zh-CN" sz="1200" kern="100" dirty="0">
                    <a:solidFill>
                      <a:srgbClr val="000000"/>
                    </a:solidFill>
                    <a:effectLst/>
                    <a:latin typeface="宋体" panose="02010600030101010101" pitchFamily="2" charset="-122"/>
                    <a:ea typeface="宋体" panose="02010600030101010101" pitchFamily="2" charset="-122"/>
                    <a:cs typeface="宋体" panose="02010600030101010101" pitchFamily="2" charset="-122"/>
                  </a:rPr>
                  <a:t> </a:t>
                </a:r>
                <a:r>
                  <a:rPr lang="zh-CN" altLang="zh-CN" sz="12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的状态相互作用，除了</a:t>
                </a:r>
                <a:r>
                  <a:rPr lang="en-US" altLang="zh-CN" sz="1200" i="1"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k </a:t>
                </a:r>
                <a:r>
                  <a:rPr lang="zh-CN" altLang="zh-CN" sz="12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取值等于</a:t>
                </a:r>
                <a:r>
                  <a:rPr lang="en-US" altLang="zh-CN" sz="1200" kern="100" dirty="0">
                    <a:solidFill>
                      <a:srgbClr val="000000"/>
                    </a:solidFill>
                    <a:effectLst/>
                    <a:latin typeface="宋体" panose="02010600030101010101" pitchFamily="2" charset="-122"/>
                    <a:ea typeface="宋体" panose="02010600030101010101" pitchFamily="2" charset="-122"/>
                    <a:cs typeface="宋体" panose="02010600030101010101" pitchFamily="2" charset="-122"/>
                  </a:rPr>
                  <a:t> </a:t>
                </a:r>
                <a:r>
                  <a:rPr lang="zh-CN" altLang="en-US" sz="1000" i="0" kern="1200">
                    <a:solidFill>
                      <a:schemeClr val="tx1"/>
                    </a:solidFill>
                    <a:latin typeface="Cambria Math" panose="02040503050406030204" pitchFamily="18" charset="0"/>
                    <a:ea typeface="宋体" panose="02010600030101010101" pitchFamily="2" charset="-122"/>
                    <a:cs typeface="+mn-cs"/>
                  </a:rPr>
                  <a:t>𝑛𝜋/𝑎</a:t>
                </a:r>
                <a:r>
                  <a:rPr lang="zh-CN" altLang="zh-CN" sz="12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的点（这时</a:t>
                </a:r>
                <a:r>
                  <a:rPr lang="zh-CN" altLang="en-US" sz="1000" i="0" kern="1200">
                    <a:solidFill>
                      <a:schemeClr val="tx1"/>
                    </a:solidFill>
                    <a:latin typeface="Cambria Math" panose="02040503050406030204" pitchFamily="18" charset="0"/>
                    <a:ea typeface="宋体" panose="02010600030101010101" pitchFamily="2" charset="-122"/>
                    <a:cs typeface="+mn-cs"/>
                  </a:rPr>
                  <a:t>𝑘′=𝑘+2𝑛𝜋/𝑎</a:t>
                </a:r>
                <a:r>
                  <a:rPr lang="en-US" altLang="zh-CN" sz="1200" kern="100" dirty="0">
                    <a:solidFill>
                      <a:srgbClr val="000000"/>
                    </a:solidFill>
                    <a:effectLst/>
                    <a:latin typeface="宋体" panose="02010600030101010101" pitchFamily="2" charset="-122"/>
                    <a:ea typeface="宋体" panose="02010600030101010101" pitchFamily="2" charset="-122"/>
                    <a:cs typeface="宋体" panose="02010600030101010101" pitchFamily="2" charset="-122"/>
                  </a:rPr>
                  <a:t> </a:t>
                </a:r>
                <a:r>
                  <a:rPr lang="zh-CN" altLang="zh-CN" sz="1200" kern="100" dirty="0">
                    <a:solidFill>
                      <a:srgbClr val="000000"/>
                    </a:solidFill>
                    <a:effectLst/>
                    <a:latin typeface="Calibri" panose="020F0502020204030204" pitchFamily="34" charset="0"/>
                    <a:ea typeface="宋体" panose="02010600030101010101" pitchFamily="2" charset="-122"/>
                    <a:cs typeface="宋体" panose="02010600030101010101" pitchFamily="2" charset="-122"/>
                  </a:rPr>
                  <a:t>也是</a:t>
                </a:r>
                <a:r>
                  <a:rPr lang="zh-CN" altLang="en-US" sz="1000" i="0" kern="1200">
                    <a:solidFill>
                      <a:schemeClr val="tx1"/>
                    </a:solidFill>
                    <a:latin typeface="Cambria Math" panose="02040503050406030204" pitchFamily="18" charset="0"/>
                    <a:ea typeface="宋体" panose="02010600030101010101" pitchFamily="2" charset="-122"/>
                    <a:cs typeface="+mn-cs"/>
                  </a:rPr>
                  <a:t>𝜋/𝑎</a:t>
                </a:r>
                <a:r>
                  <a:rPr lang="en-US" altLang="zh-CN" sz="1200" kern="100" dirty="0">
                    <a:solidFill>
                      <a:srgbClr val="000000"/>
                    </a:solidFill>
                    <a:effectLst/>
                    <a:latin typeface="宋体" panose="02010600030101010101" pitchFamily="2" charset="-122"/>
                    <a:ea typeface="宋体" panose="02010600030101010101" pitchFamily="2" charset="-122"/>
                    <a:cs typeface="宋体" panose="02010600030101010101" pitchFamily="2" charset="-122"/>
                  </a:rPr>
                  <a:t> </a:t>
                </a:r>
                <a:r>
                  <a:rPr lang="zh-CN" altLang="zh-CN" sz="1200" kern="100" dirty="0">
                    <a:solidFill>
                      <a:srgbClr val="000000"/>
                    </a:solidFill>
                    <a:effectLst/>
                    <a:latin typeface="Calibri" panose="020F0502020204030204" pitchFamily="34" charset="0"/>
                    <a:ea typeface="宋体" panose="02010600030101010101" pitchFamily="2" charset="-122"/>
                    <a:cs typeface="宋体" panose="02010600030101010101" pitchFamily="2" charset="-122"/>
                  </a:rPr>
                  <a:t>的整数倍</a:t>
                </a:r>
                <a:r>
                  <a:rPr lang="zh-CN" altLang="zh-CN" sz="12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）外，在大部分</a:t>
                </a:r>
                <a:r>
                  <a:rPr lang="zh-CN" altLang="zh-CN" sz="1200" kern="100" dirty="0">
                    <a:solidFill>
                      <a:srgbClr val="000000"/>
                    </a:solidFill>
                    <a:effectLst/>
                    <a:latin typeface="宋体" panose="02010600030101010101" pitchFamily="2" charset="-122"/>
                    <a:ea typeface="Times New Roman" panose="02020603050405020304" pitchFamily="18" charset="0"/>
                    <a:cs typeface="宋体" panose="02010600030101010101" pitchFamily="2" charset="-122"/>
                  </a:rPr>
                  <a:t> </a:t>
                </a:r>
                <a:r>
                  <a:rPr lang="en-US" altLang="zh-CN" sz="1200" i="1" kern="100" dirty="0">
                    <a:solidFill>
                      <a:srgbClr val="000000"/>
                    </a:solidFill>
                    <a:effectLst/>
                    <a:latin typeface="宋体" panose="02010600030101010101" pitchFamily="2" charset="-122"/>
                    <a:ea typeface="Times New Roman" panose="02020603050405020304" pitchFamily="18" charset="0"/>
                    <a:cs typeface="宋体" panose="02010600030101010101" pitchFamily="2" charset="-122"/>
                  </a:rPr>
                  <a:t>k </a:t>
                </a:r>
                <a:r>
                  <a:rPr lang="zh-CN" altLang="zh-CN" sz="12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取值的地方电子的能量状态可以用零次近似解（即索末菲的自由电子模型）近似。而在</a:t>
                </a:r>
                <a:r>
                  <a:rPr lang="zh-CN" altLang="en-US" sz="1000" i="0" kern="1200">
                    <a:solidFill>
                      <a:schemeClr val="tx1"/>
                    </a:solidFill>
                    <a:latin typeface="Cambria Math" panose="02040503050406030204" pitchFamily="18" charset="0"/>
                    <a:ea typeface="宋体" panose="02010600030101010101" pitchFamily="2" charset="-122"/>
                    <a:cs typeface="+mn-cs"/>
                  </a:rPr>
                  <a:t>𝑘=𝑛𝜋/𝑎</a:t>
                </a:r>
                <a:r>
                  <a:rPr lang="en-US" altLang="zh-CN" sz="1200" kern="100" dirty="0">
                    <a:solidFill>
                      <a:srgbClr val="000000"/>
                    </a:solidFill>
                    <a:effectLst/>
                    <a:latin typeface="宋体" panose="02010600030101010101" pitchFamily="2" charset="-122"/>
                    <a:ea typeface="宋体" panose="02010600030101010101" pitchFamily="2" charset="-122"/>
                    <a:cs typeface="宋体" panose="02010600030101010101" pitchFamily="2" charset="-122"/>
                  </a:rPr>
                  <a:t> </a:t>
                </a:r>
                <a:r>
                  <a:rPr lang="zh-CN" altLang="zh-CN" sz="12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时，在晶格周期势场的作用下，发生强烈的简并微扰，描述电子运动状态的</a:t>
                </a:r>
                <a:r>
                  <a:rPr lang="en-US" altLang="zh-CN" sz="1200" i="1"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E-k</a:t>
                </a:r>
                <a:r>
                  <a:rPr lang="zh-CN" altLang="zh-CN" sz="12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曲线发生</a:t>
                </a:r>
                <a:r>
                  <a:rPr lang="en-US" altLang="zh-CN" sz="1200"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a:t>
                </a:r>
                <a:r>
                  <a:rPr lang="zh-CN" altLang="zh-CN" sz="12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分裂</a:t>
                </a:r>
                <a:r>
                  <a:rPr lang="en-US" altLang="zh-CN" sz="1200"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a:t>
                </a:r>
                <a:r>
                  <a:rPr lang="zh-CN" altLang="zh-CN" sz="12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，即某些能量范围不再是电子可能具有能量状态，这个能量间隙范围简称能隙，也称为</a:t>
                </a:r>
                <a:r>
                  <a:rPr lang="zh-CN" altLang="zh-CN" sz="1200" b="1"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带隙</a:t>
                </a:r>
                <a:r>
                  <a:rPr lang="zh-CN" altLang="zh-CN" sz="12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或者</a:t>
                </a:r>
                <a:r>
                  <a:rPr lang="zh-CN" altLang="zh-CN" sz="1200" b="1"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禁带</a:t>
                </a:r>
                <a:r>
                  <a:rPr lang="zh-CN" altLang="zh-CN" sz="12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，如式（</a:t>
                </a:r>
                <a:r>
                  <a:rPr lang="en-US" altLang="zh-CN" sz="1200"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3-88</a:t>
                </a:r>
                <a:r>
                  <a:rPr lang="zh-CN" altLang="zh-CN" sz="12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）及图</a:t>
                </a:r>
                <a:r>
                  <a:rPr lang="en-US" altLang="zh-CN" sz="1200"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3.13</a:t>
                </a:r>
                <a:r>
                  <a:rPr lang="zh-CN" altLang="zh-CN" sz="12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所示。</a:t>
                </a:r>
                <a:endParaRPr lang="zh-CN" altLang="zh-CN" sz="1200" kern="100" dirty="0">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p>
                <a:endParaRPr lang="zh-CN" altLang="en-US" dirty="0"/>
              </a:p>
            </p:txBody>
          </p:sp>
        </mc:Fallback>
      </mc:AlternateContent>
      <p:sp>
        <p:nvSpPr>
          <p:cNvPr id="4" name="灯片编号占位符 3"/>
          <p:cNvSpPr>
            <a:spLocks noGrp="1"/>
          </p:cNvSpPr>
          <p:nvPr>
            <p:ph type="sldNum" sz="quarter" idx="5"/>
          </p:nvPr>
        </p:nvSpPr>
        <p:spPr/>
        <p:txBody>
          <a:bodyPr/>
          <a:lstStyle/>
          <a:p>
            <a:fld id="{8AAA2DB7-8973-4964-8E83-0FC396AC9B6B}" type="slidenum">
              <a:rPr lang="en-US" altLang="zh-CN" smtClean="0"/>
              <a:t>93</a:t>
            </a:fld>
            <a:endParaRPr lang="en-US" altLang="zh-CN"/>
          </a:p>
        </p:txBody>
      </p:sp>
    </p:spTree>
    <p:extLst>
      <p:ext uri="{BB962C8B-B14F-4D97-AF65-F5344CB8AC3E}">
        <p14:creationId xmlns:p14="http://schemas.microsoft.com/office/powerpoint/2010/main" val="1595274718"/>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indent="0" algn="just">
                  <a:spcBef>
                    <a:spcPts val="465"/>
                  </a:spcBef>
                </a:pPr>
                <a:r>
                  <a:rPr lang="zh-CN" altLang="zh-CN" sz="18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在</a:t>
                </a:r>
                <a:r>
                  <a:rPr lang="zh-CN" altLang="zh-CN" sz="1800" kern="100" dirty="0">
                    <a:solidFill>
                      <a:srgbClr val="000000"/>
                    </a:solidFill>
                    <a:effectLst/>
                    <a:latin typeface="Calibri" panose="020F0502020204030204" pitchFamily="34" charset="0"/>
                    <a:ea typeface="宋体" panose="02010600030101010101" pitchFamily="2" charset="-122"/>
                    <a:cs typeface="宋体" panose="02010600030101010101" pitchFamily="2" charset="-122"/>
                  </a:rPr>
                  <a:t>能隙之间是电子可以具有的能量状态。</a:t>
                </a:r>
                <a:r>
                  <a:rPr lang="zh-CN" altLang="zh-CN" sz="18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根据波恩</a:t>
                </a:r>
                <a:r>
                  <a:rPr lang="en-US" altLang="zh-CN" sz="1800"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a:t>
                </a:r>
                <a:r>
                  <a:rPr lang="zh-CN" altLang="zh-CN" sz="18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卡门条件可知，对于有限体积晶体中</a:t>
                </a:r>
                <a:r>
                  <a:rPr lang="zh-CN" altLang="zh-CN" sz="1800" kern="100" dirty="0">
                    <a:solidFill>
                      <a:srgbClr val="000000"/>
                    </a:solidFill>
                    <a:effectLst/>
                    <a:latin typeface="Calibri" panose="020F0502020204030204" pitchFamily="34" charset="0"/>
                    <a:ea typeface="宋体" panose="02010600030101010101" pitchFamily="2" charset="-122"/>
                    <a:cs typeface="宋体" panose="02010600030101010101" pitchFamily="2" charset="-122"/>
                  </a:rPr>
                  <a:t>电子的波矢</a:t>
                </a:r>
                <a:r>
                  <a:rPr lang="zh-CN" altLang="zh-CN" sz="1800" kern="100" dirty="0">
                    <a:solidFill>
                      <a:srgbClr val="000000"/>
                    </a:solidFill>
                    <a:effectLst/>
                    <a:latin typeface="宋体" panose="02010600030101010101" pitchFamily="2" charset="-122"/>
                    <a:ea typeface="Calibri" panose="020F0502020204030204" pitchFamily="34" charset="0"/>
                    <a:cs typeface="宋体" panose="02010600030101010101" pitchFamily="2" charset="-122"/>
                  </a:rPr>
                  <a:t> </a:t>
                </a:r>
                <a14:m>
                  <m:oMath xmlns:m="http://schemas.openxmlformats.org/officeDocument/2006/math">
                    <m:r>
                      <a:rPr lang="zh-CN" altLang="en-US" sz="1800" i="1" smtClean="0">
                        <a:latin typeface="Cambria Math" panose="02040503050406030204" pitchFamily="18" charset="0"/>
                      </a:rPr>
                      <m:t>𝑘</m:t>
                    </m:r>
                  </m:oMath>
                </a14:m>
                <a:r>
                  <a:rPr lang="zh-CN" altLang="zh-CN" sz="18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不能连续取值，</a:t>
                </a:r>
                <a14:m>
                  <m:oMath xmlns:m="http://schemas.openxmlformats.org/officeDocument/2006/math">
                    <m:r>
                      <a:rPr lang="zh-CN" altLang="en-US" sz="1800" i="1" smtClean="0">
                        <a:latin typeface="Cambria Math" panose="02040503050406030204" pitchFamily="18" charset="0"/>
                      </a:rPr>
                      <m:t>𝑘</m:t>
                    </m:r>
                  </m:oMath>
                </a14:m>
                <a:r>
                  <a:rPr lang="zh-CN" altLang="zh-CN" sz="18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取值的最小单元为</a:t>
                </a:r>
                <a:r>
                  <a:rPr lang="en-US" altLang="zh-CN" sz="1800" kern="100" dirty="0">
                    <a:solidFill>
                      <a:srgbClr val="000000"/>
                    </a:solidFill>
                    <a:effectLst/>
                    <a:latin typeface="宋体" panose="02010600030101010101" pitchFamily="2" charset="-122"/>
                    <a:ea typeface="宋体" panose="02010600030101010101" pitchFamily="2" charset="-122"/>
                    <a:cs typeface="宋体" panose="02010600030101010101" pitchFamily="2" charset="-122"/>
                  </a:rPr>
                  <a:t> </a:t>
                </a:r>
                <a14:m>
                  <m:oMath xmlns:m="http://schemas.openxmlformats.org/officeDocument/2006/math">
                    <m:f>
                      <m:fPr>
                        <m:ctrlPr>
                          <a:rPr lang="zh-CN" altLang="en-US" sz="2800" i="1" smtClean="0">
                            <a:solidFill>
                              <a:srgbClr val="836967"/>
                            </a:solidFill>
                            <a:latin typeface="Cambria Math" panose="02040503050406030204" pitchFamily="18" charset="0"/>
                          </a:rPr>
                        </m:ctrlPr>
                      </m:fPr>
                      <m:num>
                        <m:r>
                          <a:rPr lang="zh-CN" altLang="en-US" sz="2800">
                            <a:latin typeface="Cambria Math" panose="02040503050406030204" pitchFamily="18" charset="0"/>
                          </a:rPr>
                          <m:t>2</m:t>
                        </m:r>
                        <m:r>
                          <a:rPr lang="zh-CN" altLang="en-US" sz="2800" i="1">
                            <a:latin typeface="Cambria Math" panose="02040503050406030204" pitchFamily="18" charset="0"/>
                          </a:rPr>
                          <m:t>𝜋</m:t>
                        </m:r>
                      </m:num>
                      <m:den>
                        <m:r>
                          <a:rPr lang="zh-CN" altLang="en-US" sz="2800" i="1">
                            <a:latin typeface="Cambria Math" panose="02040503050406030204" pitchFamily="18" charset="0"/>
                          </a:rPr>
                          <m:t>𝑁𝑎</m:t>
                        </m:r>
                      </m:den>
                    </m:f>
                  </m:oMath>
                </a14:m>
                <a:r>
                  <a:rPr lang="zh-CN" altLang="zh-CN" sz="1800" kern="100" dirty="0">
                    <a:solidFill>
                      <a:srgbClr val="000000"/>
                    </a:solidFill>
                    <a:effectLst/>
                    <a:latin typeface="Calibri" panose="020F0502020204030204" pitchFamily="34" charset="0"/>
                    <a:ea typeface="宋体" panose="02010600030101010101" pitchFamily="2" charset="-122"/>
                    <a:cs typeface="宋体" panose="02010600030101010101" pitchFamily="2" charset="-122"/>
                  </a:rPr>
                  <a:t>，</a:t>
                </a:r>
                <a14:m>
                  <m:oMath xmlns:m="http://schemas.openxmlformats.org/officeDocument/2006/math">
                    <m:r>
                      <a:rPr lang="en-US" altLang="zh-CN" sz="1800" b="0" i="1" smtClean="0">
                        <a:latin typeface="Cambria Math" panose="02040503050406030204" pitchFamily="18" charset="0"/>
                      </a:rPr>
                      <m:t>𝑁</m:t>
                    </m:r>
                  </m:oMath>
                </a14:m>
                <a:r>
                  <a:rPr lang="zh-CN" altLang="zh-CN" sz="18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是晶格原胞数，</a:t>
                </a:r>
                <a14:m>
                  <m:oMath xmlns:m="http://schemas.openxmlformats.org/officeDocument/2006/math">
                    <m:r>
                      <a:rPr lang="en-US" altLang="zh-CN" sz="1800" b="0" i="1" smtClean="0">
                        <a:latin typeface="Cambria Math" panose="02040503050406030204" pitchFamily="18" charset="0"/>
                      </a:rPr>
                      <m:t>𝑎</m:t>
                    </m:r>
                  </m:oMath>
                </a14:m>
                <a:r>
                  <a:rPr lang="zh-CN" altLang="zh-CN" sz="1800" kern="100" dirty="0">
                    <a:solidFill>
                      <a:srgbClr val="000000"/>
                    </a:solidFill>
                    <a:effectLst/>
                    <a:latin typeface="Calibri" panose="020F0502020204030204" pitchFamily="34" charset="0"/>
                    <a:ea typeface="宋体" panose="02010600030101010101" pitchFamily="2" charset="-122"/>
                    <a:cs typeface="宋体" panose="02010600030101010101" pitchFamily="2" charset="-122"/>
                  </a:rPr>
                  <a:t>是原胞基矢长度，即</a:t>
                </a:r>
                <a14:m>
                  <m:oMath xmlns:m="http://schemas.openxmlformats.org/officeDocument/2006/math">
                    <m:r>
                      <a:rPr lang="zh-CN" altLang="en-US" sz="1800" i="1" smtClean="0">
                        <a:latin typeface="Cambria Math" panose="02040503050406030204" pitchFamily="18" charset="0"/>
                      </a:rPr>
                      <m:t>𝑘</m:t>
                    </m:r>
                  </m:oMath>
                </a14:m>
                <a:r>
                  <a:rPr lang="zh-CN" altLang="zh-CN" sz="18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取值的最小单元取决于晶体的宏观尺寸</a:t>
                </a:r>
                <a14:m>
                  <m:oMath xmlns:m="http://schemas.openxmlformats.org/officeDocument/2006/math">
                    <m:r>
                      <a:rPr lang="en-US" altLang="zh-CN" sz="1800" b="0" i="1" smtClean="0">
                        <a:latin typeface="Cambria Math" panose="02040503050406030204" pitchFamily="18" charset="0"/>
                      </a:rPr>
                      <m:t>𝑁𝑎</m:t>
                    </m:r>
                  </m:oMath>
                </a14:m>
                <a:r>
                  <a:rPr lang="zh-CN" altLang="zh-CN" sz="1800" kern="100" dirty="0">
                    <a:solidFill>
                      <a:srgbClr val="000000"/>
                    </a:solidFill>
                    <a:effectLst/>
                    <a:latin typeface="Calibri" panose="020F0502020204030204" pitchFamily="34" charset="0"/>
                    <a:ea typeface="宋体" panose="02010600030101010101" pitchFamily="2" charset="-122"/>
                    <a:cs typeface="宋体" panose="02010600030101010101" pitchFamily="2" charset="-122"/>
                  </a:rPr>
                  <a:t>。因为每个能隙之间</a:t>
                </a:r>
                <a:r>
                  <a:rPr lang="en-US" altLang="zh-CN" sz="1800" kern="100" dirty="0">
                    <a:solidFill>
                      <a:srgbClr val="000000"/>
                    </a:solidFill>
                    <a:effectLst/>
                    <a:latin typeface="Calibri" panose="020F0502020204030204" pitchFamily="34" charset="0"/>
                    <a:ea typeface="宋体" panose="02010600030101010101" pitchFamily="2" charset="-122"/>
                    <a:cs typeface="宋体" panose="02010600030101010101" pitchFamily="2" charset="-122"/>
                  </a:rPr>
                  <a:t> </a:t>
                </a:r>
                <a14:m>
                  <m:oMath xmlns:m="http://schemas.openxmlformats.org/officeDocument/2006/math">
                    <m:r>
                      <a:rPr lang="zh-CN" altLang="en-US" sz="1800" i="1" smtClean="0">
                        <a:latin typeface="Cambria Math" panose="02040503050406030204" pitchFamily="18" charset="0"/>
                      </a:rPr>
                      <m:t>𝑘</m:t>
                    </m:r>
                    <m:r>
                      <a:rPr lang="en-US" altLang="zh-CN" sz="1800" b="0" i="1" smtClean="0">
                        <a:latin typeface="Cambria Math" panose="02040503050406030204" pitchFamily="18" charset="0"/>
                      </a:rPr>
                      <m:t> </m:t>
                    </m:r>
                  </m:oMath>
                </a14:m>
                <a:r>
                  <a:rPr lang="zh-CN" altLang="zh-CN" sz="1800" kern="100" dirty="0">
                    <a:solidFill>
                      <a:srgbClr val="000000"/>
                    </a:solidFill>
                    <a:effectLst/>
                    <a:latin typeface="Calibri" panose="020F0502020204030204" pitchFamily="34" charset="0"/>
                    <a:ea typeface="宋体" panose="02010600030101010101" pitchFamily="2" charset="-122"/>
                    <a:cs typeface="宋体" panose="02010600030101010101" pitchFamily="2" charset="-122"/>
                  </a:rPr>
                  <a:t>的范围</a:t>
                </a:r>
                <a:r>
                  <a:rPr lang="en-US" altLang="zh-CN" sz="1800" kern="100" dirty="0">
                    <a:solidFill>
                      <a:srgbClr val="000000"/>
                    </a:solidFill>
                    <a:effectLst/>
                    <a:latin typeface="宋体" panose="02010600030101010101" pitchFamily="2" charset="-122"/>
                    <a:ea typeface="宋体" panose="02010600030101010101" pitchFamily="2" charset="-122"/>
                    <a:cs typeface="宋体" panose="02010600030101010101" pitchFamily="2" charset="-122"/>
                  </a:rPr>
                  <a:t> </a:t>
                </a:r>
                <a14:m>
                  <m:oMath xmlns:m="http://schemas.openxmlformats.org/officeDocument/2006/math">
                    <m:f>
                      <m:fPr>
                        <m:ctrlPr>
                          <a:rPr lang="zh-CN" altLang="en-US" sz="1200" i="1" kern="1200" smtClean="0">
                            <a:solidFill>
                              <a:schemeClr val="tx1"/>
                            </a:solidFill>
                            <a:latin typeface="Cambria Math" panose="02040503050406030204" pitchFamily="18" charset="0"/>
                            <a:ea typeface="宋体" panose="02010600030101010101" pitchFamily="2" charset="-122"/>
                            <a:cs typeface="+mn-cs"/>
                          </a:rPr>
                        </m:ctrlPr>
                      </m:fPr>
                      <m:num>
                        <m:r>
                          <a:rPr lang="zh-CN" altLang="en-US" sz="1200" kern="1200">
                            <a:solidFill>
                              <a:schemeClr val="tx1"/>
                            </a:solidFill>
                            <a:latin typeface="Cambria Math" panose="02040503050406030204" pitchFamily="18" charset="0"/>
                            <a:ea typeface="宋体" panose="02010600030101010101" pitchFamily="2" charset="-122"/>
                            <a:cs typeface="+mn-cs"/>
                          </a:rPr>
                          <m:t>2</m:t>
                        </m:r>
                        <m:r>
                          <a:rPr lang="zh-CN" altLang="en-US" sz="1200" i="1" kern="1200">
                            <a:solidFill>
                              <a:schemeClr val="tx1"/>
                            </a:solidFill>
                            <a:latin typeface="Cambria Math" panose="02040503050406030204" pitchFamily="18" charset="0"/>
                            <a:ea typeface="宋体" panose="02010600030101010101" pitchFamily="2" charset="-122"/>
                            <a:cs typeface="+mn-cs"/>
                          </a:rPr>
                          <m:t>𝜋</m:t>
                        </m:r>
                      </m:num>
                      <m:den>
                        <m:r>
                          <a:rPr lang="zh-CN" altLang="en-US" sz="1200" i="1" kern="1200">
                            <a:solidFill>
                              <a:schemeClr val="tx1"/>
                            </a:solidFill>
                            <a:latin typeface="Cambria Math" panose="02040503050406030204" pitchFamily="18" charset="0"/>
                            <a:ea typeface="宋体" panose="02010600030101010101" pitchFamily="2" charset="-122"/>
                            <a:cs typeface="+mn-cs"/>
                          </a:rPr>
                          <m:t>𝑎</m:t>
                        </m:r>
                      </m:den>
                    </m:f>
                  </m:oMath>
                </a14:m>
                <a:r>
                  <a:rPr lang="zh-CN" altLang="zh-CN" sz="1800" kern="100" dirty="0">
                    <a:solidFill>
                      <a:srgbClr val="000000"/>
                    </a:solidFill>
                    <a:effectLst/>
                    <a:latin typeface="Calibri" panose="020F0502020204030204" pitchFamily="34" charset="0"/>
                    <a:ea typeface="宋体" panose="02010600030101010101" pitchFamily="2" charset="-122"/>
                    <a:cs typeface="宋体" panose="02010600030101010101" pitchFamily="2" charset="-122"/>
                  </a:rPr>
                  <a:t>，所以每个能隙之间</a:t>
                </a:r>
                <a14:m>
                  <m:oMath xmlns:m="http://schemas.openxmlformats.org/officeDocument/2006/math">
                    <m:r>
                      <a:rPr lang="zh-CN" altLang="en-US" sz="1800" i="1" smtClean="0">
                        <a:latin typeface="Cambria Math" panose="02040503050406030204" pitchFamily="18" charset="0"/>
                      </a:rPr>
                      <m:t>𝑘</m:t>
                    </m:r>
                  </m:oMath>
                </a14:m>
                <a:r>
                  <a:rPr lang="zh-CN" altLang="zh-CN" sz="18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取值的数量为：</a:t>
                </a:r>
                <a:endParaRPr lang="en-US" altLang="zh-CN" sz="18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p>
                <a:pPr indent="279400" algn="just">
                  <a:spcBef>
                    <a:spcPts val="465"/>
                  </a:spcBef>
                </a:pPr>
                <a14:m>
                  <m:oMathPara xmlns:m="http://schemas.openxmlformats.org/officeDocument/2006/math">
                    <m:oMathParaPr>
                      <m:jc m:val="centerGroup"/>
                    </m:oMathParaPr>
                    <m:oMath xmlns:m="http://schemas.openxmlformats.org/officeDocument/2006/math">
                      <m:f>
                        <m:fPr>
                          <m:type m:val="skw"/>
                          <m:ctrlPr>
                            <a:rPr lang="zh-CN" altLang="en-US" sz="2800" i="1" smtClean="0">
                              <a:solidFill>
                                <a:srgbClr val="836967"/>
                              </a:solidFill>
                              <a:latin typeface="Cambria Math" panose="02040503050406030204" pitchFamily="18" charset="0"/>
                            </a:rPr>
                          </m:ctrlPr>
                        </m:fPr>
                        <m:num>
                          <m:d>
                            <m:dPr>
                              <m:ctrlPr>
                                <a:rPr lang="zh-CN" altLang="en-US" sz="2800" i="1">
                                  <a:solidFill>
                                    <a:srgbClr val="836967"/>
                                  </a:solidFill>
                                  <a:latin typeface="Cambria Math" panose="02040503050406030204" pitchFamily="18" charset="0"/>
                                </a:rPr>
                              </m:ctrlPr>
                            </m:dPr>
                            <m:e>
                              <m:f>
                                <m:fPr>
                                  <m:ctrlPr>
                                    <a:rPr lang="zh-CN" altLang="en-US" sz="2800" i="1">
                                      <a:solidFill>
                                        <a:srgbClr val="836967"/>
                                      </a:solidFill>
                                      <a:latin typeface="Cambria Math" panose="02040503050406030204" pitchFamily="18" charset="0"/>
                                    </a:rPr>
                                  </m:ctrlPr>
                                </m:fPr>
                                <m:num>
                                  <m:r>
                                    <a:rPr lang="zh-CN" altLang="en-US" sz="2800">
                                      <a:latin typeface="Cambria Math" panose="02040503050406030204" pitchFamily="18" charset="0"/>
                                    </a:rPr>
                                    <m:t>2</m:t>
                                  </m:r>
                                  <m:r>
                                    <a:rPr lang="zh-CN" altLang="en-US" sz="2800" i="1">
                                      <a:latin typeface="Cambria Math" panose="02040503050406030204" pitchFamily="18" charset="0"/>
                                    </a:rPr>
                                    <m:t>𝜋</m:t>
                                  </m:r>
                                </m:num>
                                <m:den>
                                  <m:r>
                                    <a:rPr lang="zh-CN" altLang="en-US" sz="2800" i="1">
                                      <a:latin typeface="Cambria Math" panose="02040503050406030204" pitchFamily="18" charset="0"/>
                                    </a:rPr>
                                    <m:t>𝑎</m:t>
                                  </m:r>
                                </m:den>
                              </m:f>
                            </m:e>
                          </m:d>
                        </m:num>
                        <m:den>
                          <m:d>
                            <m:dPr>
                              <m:ctrlPr>
                                <a:rPr lang="zh-CN" altLang="en-US" sz="2800" i="1">
                                  <a:latin typeface="Cambria Math" panose="02040503050406030204" pitchFamily="18" charset="0"/>
                                </a:rPr>
                              </m:ctrlPr>
                            </m:dPr>
                            <m:e>
                              <m:f>
                                <m:fPr>
                                  <m:ctrlPr>
                                    <a:rPr lang="zh-CN" altLang="en-US" sz="2800" i="1">
                                      <a:solidFill>
                                        <a:srgbClr val="836967"/>
                                      </a:solidFill>
                                      <a:latin typeface="Cambria Math" panose="02040503050406030204" pitchFamily="18" charset="0"/>
                                    </a:rPr>
                                  </m:ctrlPr>
                                </m:fPr>
                                <m:num>
                                  <m:r>
                                    <a:rPr lang="zh-CN" altLang="en-US" sz="2800" i="0">
                                      <a:latin typeface="Cambria Math" panose="02040503050406030204" pitchFamily="18" charset="0"/>
                                    </a:rPr>
                                    <m:t>2</m:t>
                                  </m:r>
                                  <m:r>
                                    <a:rPr lang="zh-CN" altLang="en-US" sz="2800" i="1">
                                      <a:latin typeface="Cambria Math" panose="02040503050406030204" pitchFamily="18" charset="0"/>
                                    </a:rPr>
                                    <m:t>𝜋</m:t>
                                  </m:r>
                                </m:num>
                                <m:den>
                                  <m:r>
                                    <a:rPr lang="zh-CN" altLang="en-US" sz="2800" i="1">
                                      <a:latin typeface="Cambria Math" panose="02040503050406030204" pitchFamily="18" charset="0"/>
                                    </a:rPr>
                                    <m:t>𝑁𝑎</m:t>
                                  </m:r>
                                </m:den>
                              </m:f>
                            </m:e>
                          </m:d>
                        </m:den>
                      </m:f>
                      <m:r>
                        <a:rPr lang="zh-CN" altLang="en-US" sz="2800" i="0">
                          <a:latin typeface="Cambria Math" panose="02040503050406030204" pitchFamily="18" charset="0"/>
                        </a:rPr>
                        <m:t>=</m:t>
                      </m:r>
                      <m:r>
                        <a:rPr lang="zh-CN" altLang="en-US" sz="2800" i="1">
                          <a:latin typeface="Cambria Math" panose="02040503050406030204" pitchFamily="18" charset="0"/>
                        </a:rPr>
                        <m:t>𝑁</m:t>
                      </m:r>
                    </m:oMath>
                  </m:oMathPara>
                </a14:m>
                <a:endParaRPr lang="zh-CN" altLang="zh-CN" sz="1800" kern="100" dirty="0">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p>
                <a:pPr indent="277495" algn="just">
                  <a:lnSpc>
                    <a:spcPts val="1800"/>
                  </a:lnSpc>
                  <a:spcBef>
                    <a:spcPts val="360"/>
                  </a:spcBef>
                  <a:tabLst>
                    <a:tab pos="2641600" algn="ctr"/>
                    <a:tab pos="5270500" algn="r"/>
                  </a:tabLst>
                </a:pPr>
                <a:r>
                  <a:rPr lang="en-US" altLang="zh-CN" sz="1800" kern="100" dirty="0">
                    <a:effectLst/>
                    <a:latin typeface="Times New Roman" panose="02020603050405020304" pitchFamily="18" charset="0"/>
                    <a:ea typeface="宋体" panose="02010600030101010101" pitchFamily="2" charset="-122"/>
                  </a:rPr>
                  <a:t>	  	</a:t>
                </a:r>
                <a:endParaRPr lang="zh-CN" altLang="zh-CN" sz="1800" kern="100" dirty="0">
                  <a:effectLst/>
                  <a:latin typeface="Times New Roman" panose="02020603050405020304" pitchFamily="18" charset="0"/>
                  <a:ea typeface="宋体" panose="02010600030101010101" pitchFamily="2" charset="-122"/>
                </a:endParaRPr>
              </a:p>
              <a:p>
                <a:pPr algn="just">
                  <a:lnSpc>
                    <a:spcPts val="1800"/>
                  </a:lnSpc>
                  <a:spcBef>
                    <a:spcPts val="465"/>
                  </a:spcBef>
                </a:pPr>
                <a:r>
                  <a:rPr lang="zh-CN" altLang="zh-CN" sz="1800" b="0" kern="100" dirty="0">
                    <a:solidFill>
                      <a:srgbClr val="000000"/>
                    </a:solidFill>
                    <a:effectLst/>
                    <a:latin typeface="Calibri" panose="020F0502020204030204" pitchFamily="34" charset="0"/>
                    <a:ea typeface="宋体" panose="02010600030101010101" pitchFamily="2" charset="-122"/>
                    <a:cs typeface="宋体" panose="02010600030101010101" pitchFamily="2" charset="-122"/>
                  </a:rPr>
                  <a:t>每个</a:t>
                </a:r>
                <a14:m>
                  <m:oMath xmlns:m="http://schemas.openxmlformats.org/officeDocument/2006/math">
                    <m:r>
                      <a:rPr lang="zh-CN" altLang="en-US" sz="1800" b="0" i="1" smtClean="0">
                        <a:latin typeface="Cambria Math" panose="02040503050406030204" pitchFamily="18" charset="0"/>
                      </a:rPr>
                      <m:t>𝑘</m:t>
                    </m:r>
                  </m:oMath>
                </a14:m>
                <a:r>
                  <a:rPr lang="zh-CN" altLang="zh-CN" sz="1800" b="0" kern="100" dirty="0">
                    <a:solidFill>
                      <a:srgbClr val="000000"/>
                    </a:solidFill>
                    <a:effectLst/>
                    <a:latin typeface="Calibri" panose="020F0502020204030204" pitchFamily="34" charset="0"/>
                    <a:ea typeface="宋体" panose="02010600030101010101" pitchFamily="2" charset="-122"/>
                    <a:cs typeface="宋体" panose="02010600030101010101" pitchFamily="2" charset="-122"/>
                  </a:rPr>
                  <a:t>值对应一个能级，所以每个能隙之间</a:t>
                </a:r>
                <a:r>
                  <a:rPr lang="zh-CN" altLang="zh-CN" sz="1800" b="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包含的能级数正好等于晶格原胞数</a:t>
                </a:r>
                <a14:m>
                  <m:oMath xmlns:m="http://schemas.openxmlformats.org/officeDocument/2006/math">
                    <m:r>
                      <a:rPr lang="zh-CN" altLang="en-US" sz="1800" b="0" i="1" smtClean="0">
                        <a:latin typeface="Cambria Math" panose="02040503050406030204" pitchFamily="18" charset="0"/>
                      </a:rPr>
                      <m:t>𝑁</m:t>
                    </m:r>
                  </m:oMath>
                </a14:m>
                <a:r>
                  <a:rPr lang="zh-CN" altLang="zh-CN" sz="1800" b="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sz="1800" b="0"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当</a:t>
                </a:r>
                <a14:m>
                  <m:oMath xmlns:m="http://schemas.openxmlformats.org/officeDocument/2006/math">
                    <m:r>
                      <a:rPr lang="zh-CN" altLang="en-US" sz="1800" b="0" i="1" smtClean="0">
                        <a:latin typeface="Cambria Math" panose="02040503050406030204" pitchFamily="18" charset="0"/>
                      </a:rPr>
                      <m:t>𝑁</m:t>
                    </m:r>
                  </m:oMath>
                </a14:m>
                <a:r>
                  <a:rPr lang="zh-CN" altLang="zh-CN" sz="1800" b="0"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很大时，相应的能级很密集并成为准连续状态，所以称作能带（或允带），如图所示。</a:t>
                </a:r>
                <a:r>
                  <a:rPr lang="zh-CN" altLang="zh-CN" sz="1800" b="0" kern="100" dirty="0">
                    <a:solidFill>
                      <a:srgbClr val="000000"/>
                    </a:solidFill>
                    <a:effectLst/>
                    <a:latin typeface="宋体" panose="02010600030101010101" pitchFamily="2" charset="-122"/>
                    <a:ea typeface="Times New Roman" panose="02020603050405020304" pitchFamily="18" charset="0"/>
                    <a:cs typeface="宋体" panose="02010600030101010101" pitchFamily="2" charset="-122"/>
                  </a:rPr>
                  <a:t> </a:t>
                </a:r>
                <a:endParaRPr lang="zh-CN" altLang="zh-CN" sz="1800" b="0" kern="100" dirty="0">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p>
                <a:endParaRPr lang="zh-CN" altLang="en-US" dirty="0"/>
              </a:p>
            </p:txBody>
          </p:sp>
        </mc:Choice>
        <mc:Fallback xmlns="">
          <p:sp>
            <p:nvSpPr>
              <p:cNvPr id="3" name="备注占位符 2"/>
              <p:cNvSpPr>
                <a:spLocks noGrp="1"/>
              </p:cNvSpPr>
              <p:nvPr>
                <p:ph type="body" idx="1"/>
              </p:nvPr>
            </p:nvSpPr>
            <p:spPr/>
            <p:txBody>
              <a:bodyPr/>
              <a:lstStyle/>
              <a:p>
                <a:pPr indent="279400" algn="just">
                  <a:spcBef>
                    <a:spcPts val="465"/>
                  </a:spcBef>
                </a:pPr>
                <a:r>
                  <a:rPr lang="zh-CN" altLang="zh-CN" sz="18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在</a:t>
                </a:r>
                <a:r>
                  <a:rPr lang="zh-CN" altLang="zh-CN" sz="1800" kern="100" dirty="0">
                    <a:solidFill>
                      <a:srgbClr val="000000"/>
                    </a:solidFill>
                    <a:effectLst/>
                    <a:latin typeface="Calibri" panose="020F0502020204030204" pitchFamily="34" charset="0"/>
                    <a:ea typeface="宋体" panose="02010600030101010101" pitchFamily="2" charset="-122"/>
                    <a:cs typeface="宋体" panose="02010600030101010101" pitchFamily="2" charset="-122"/>
                  </a:rPr>
                  <a:t>能隙之间是电子可以具有的能量状态。</a:t>
                </a:r>
                <a:r>
                  <a:rPr lang="zh-CN" altLang="zh-CN" sz="18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根据波恩</a:t>
                </a:r>
                <a:r>
                  <a:rPr lang="en-US" altLang="zh-CN" sz="1800"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a:t>
                </a:r>
                <a:r>
                  <a:rPr lang="zh-CN" altLang="zh-CN" sz="18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卡门条件可知，对于有限体积晶体中</a:t>
                </a:r>
                <a:r>
                  <a:rPr lang="zh-CN" altLang="zh-CN" sz="1800" kern="100" dirty="0">
                    <a:solidFill>
                      <a:srgbClr val="000000"/>
                    </a:solidFill>
                    <a:effectLst/>
                    <a:latin typeface="Calibri" panose="020F0502020204030204" pitchFamily="34" charset="0"/>
                    <a:ea typeface="宋体" panose="02010600030101010101" pitchFamily="2" charset="-122"/>
                    <a:cs typeface="宋体" panose="02010600030101010101" pitchFamily="2" charset="-122"/>
                  </a:rPr>
                  <a:t>电子的波矢</a:t>
                </a:r>
                <a:r>
                  <a:rPr lang="zh-CN" altLang="zh-CN" sz="1800" kern="100" dirty="0">
                    <a:solidFill>
                      <a:srgbClr val="000000"/>
                    </a:solidFill>
                    <a:effectLst/>
                    <a:latin typeface="宋体" panose="02010600030101010101" pitchFamily="2" charset="-122"/>
                    <a:ea typeface="Calibri" panose="020F0502020204030204" pitchFamily="34" charset="0"/>
                    <a:cs typeface="宋体" panose="02010600030101010101" pitchFamily="2" charset="-122"/>
                  </a:rPr>
                  <a:t> </a:t>
                </a:r>
                <a:r>
                  <a:rPr lang="en-US" altLang="zh-CN" sz="1800" i="1"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k </a:t>
                </a:r>
                <a:r>
                  <a:rPr lang="zh-CN" altLang="zh-CN" sz="18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不能连续取值，由式（</a:t>
                </a:r>
                <a:r>
                  <a:rPr lang="en-US" altLang="zh-CN" sz="1800"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3-21</a:t>
                </a:r>
                <a:r>
                  <a:rPr lang="zh-CN" altLang="zh-CN" sz="18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i="1"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k </a:t>
                </a:r>
                <a:r>
                  <a:rPr lang="zh-CN" altLang="zh-CN" sz="18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取值的最小单元为</a:t>
                </a:r>
                <a:r>
                  <a:rPr lang="en-US" altLang="zh-CN" sz="1800" kern="100" dirty="0">
                    <a:solidFill>
                      <a:srgbClr val="000000"/>
                    </a:solidFill>
                    <a:effectLst/>
                    <a:latin typeface="宋体" panose="02010600030101010101" pitchFamily="2" charset="-122"/>
                    <a:ea typeface="宋体" panose="02010600030101010101" pitchFamily="2" charset="-122"/>
                    <a:cs typeface="宋体" panose="02010600030101010101" pitchFamily="2" charset="-122"/>
                  </a:rPr>
                  <a:t> </a:t>
                </a:r>
                <a:r>
                  <a:rPr lang="zh-CN" altLang="en-US" sz="2800" i="0">
                    <a:latin typeface="Cambria Math" panose="02040503050406030204" pitchFamily="18" charset="0"/>
                  </a:rPr>
                  <a:t>2𝜋</a:t>
                </a:r>
                <a:r>
                  <a:rPr lang="zh-CN" altLang="en-US" sz="2800" i="0">
                    <a:solidFill>
                      <a:srgbClr val="836967"/>
                    </a:solidFill>
                    <a:latin typeface="Cambria Math" panose="02040503050406030204" pitchFamily="18" charset="0"/>
                  </a:rPr>
                  <a:t>/</a:t>
                </a:r>
                <a:r>
                  <a:rPr lang="zh-CN" altLang="en-US" sz="2800" i="0">
                    <a:latin typeface="Cambria Math" panose="02040503050406030204" pitchFamily="18" charset="0"/>
                  </a:rPr>
                  <a:t>𝑁𝑎</a:t>
                </a:r>
                <a:r>
                  <a:rPr lang="zh-CN" altLang="zh-CN" sz="1800" kern="100" dirty="0">
                    <a:solidFill>
                      <a:srgbClr val="000000"/>
                    </a:solidFill>
                    <a:effectLst/>
                    <a:latin typeface="Calibri" panose="020F0502020204030204" pitchFamily="34" charset="0"/>
                    <a:ea typeface="宋体" panose="02010600030101010101" pitchFamily="2" charset="-122"/>
                    <a:cs typeface="宋体" panose="02010600030101010101" pitchFamily="2" charset="-122"/>
                  </a:rPr>
                  <a:t>，</a:t>
                </a:r>
                <a:r>
                  <a:rPr lang="en-US" altLang="zh-CN" sz="1800" i="1"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N</a:t>
                </a:r>
                <a:r>
                  <a:rPr lang="zh-CN" altLang="zh-CN" sz="18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是晶格原胞数，</a:t>
                </a:r>
                <a:r>
                  <a:rPr lang="en-US" altLang="zh-CN" sz="1800" i="1"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a</a:t>
                </a:r>
                <a:r>
                  <a:rPr lang="zh-CN" altLang="zh-CN" sz="1800" kern="100" dirty="0">
                    <a:solidFill>
                      <a:srgbClr val="000000"/>
                    </a:solidFill>
                    <a:effectLst/>
                    <a:latin typeface="Calibri" panose="020F0502020204030204" pitchFamily="34" charset="0"/>
                    <a:ea typeface="宋体" panose="02010600030101010101" pitchFamily="2" charset="-122"/>
                    <a:cs typeface="宋体" panose="02010600030101010101" pitchFamily="2" charset="-122"/>
                  </a:rPr>
                  <a:t>是原胞基矢长度，即</a:t>
                </a:r>
                <a:r>
                  <a:rPr lang="zh-CN" altLang="zh-CN" sz="1800" kern="100" dirty="0">
                    <a:solidFill>
                      <a:srgbClr val="000000"/>
                    </a:solidFill>
                    <a:effectLst/>
                    <a:latin typeface="宋体" panose="02010600030101010101" pitchFamily="2" charset="-122"/>
                    <a:ea typeface="Calibri" panose="020F0502020204030204" pitchFamily="34" charset="0"/>
                    <a:cs typeface="宋体" panose="02010600030101010101" pitchFamily="2" charset="-122"/>
                  </a:rPr>
                  <a:t> </a:t>
                </a:r>
                <a:r>
                  <a:rPr lang="en-US" altLang="zh-CN" sz="1800" i="1"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k </a:t>
                </a:r>
                <a:r>
                  <a:rPr lang="zh-CN" altLang="zh-CN" sz="18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取值的最小单元取决于晶体的宏观尺寸</a:t>
                </a:r>
                <a:r>
                  <a:rPr lang="en-US" altLang="zh-CN" sz="1800" i="1"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Na</a:t>
                </a:r>
                <a:r>
                  <a:rPr lang="zh-CN" altLang="zh-CN" sz="1800" kern="100" dirty="0">
                    <a:solidFill>
                      <a:srgbClr val="000000"/>
                    </a:solidFill>
                    <a:effectLst/>
                    <a:latin typeface="Calibri" panose="020F0502020204030204" pitchFamily="34" charset="0"/>
                    <a:ea typeface="宋体" panose="02010600030101010101" pitchFamily="2" charset="-122"/>
                    <a:cs typeface="宋体" panose="02010600030101010101" pitchFamily="2" charset="-122"/>
                  </a:rPr>
                  <a:t>。因为每个能隙之间</a:t>
                </a:r>
                <a:r>
                  <a:rPr lang="zh-CN" altLang="zh-CN" sz="1800" kern="100" dirty="0">
                    <a:solidFill>
                      <a:srgbClr val="000000"/>
                    </a:solidFill>
                    <a:effectLst/>
                    <a:latin typeface="宋体" panose="02010600030101010101" pitchFamily="2" charset="-122"/>
                    <a:ea typeface="Calibri" panose="020F0502020204030204" pitchFamily="34" charset="0"/>
                    <a:cs typeface="宋体" panose="02010600030101010101" pitchFamily="2" charset="-122"/>
                  </a:rPr>
                  <a:t> </a:t>
                </a:r>
                <a:r>
                  <a:rPr lang="en-US" altLang="zh-CN" sz="1800" i="1"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k </a:t>
                </a:r>
                <a:r>
                  <a:rPr lang="zh-CN" altLang="zh-CN" sz="1800" kern="100" dirty="0">
                    <a:solidFill>
                      <a:srgbClr val="000000"/>
                    </a:solidFill>
                    <a:effectLst/>
                    <a:latin typeface="Calibri" panose="020F0502020204030204" pitchFamily="34" charset="0"/>
                    <a:ea typeface="宋体" panose="02010600030101010101" pitchFamily="2" charset="-122"/>
                    <a:cs typeface="宋体" panose="02010600030101010101" pitchFamily="2" charset="-122"/>
                  </a:rPr>
                  <a:t>的范围</a:t>
                </a:r>
                <a:r>
                  <a:rPr lang="en-US" altLang="zh-CN" sz="1800" kern="100" dirty="0">
                    <a:solidFill>
                      <a:srgbClr val="000000"/>
                    </a:solidFill>
                    <a:effectLst/>
                    <a:latin typeface="宋体" panose="02010600030101010101" pitchFamily="2" charset="-122"/>
                    <a:ea typeface="宋体" panose="02010600030101010101" pitchFamily="2" charset="-122"/>
                    <a:cs typeface="宋体" panose="02010600030101010101" pitchFamily="2" charset="-122"/>
                  </a:rPr>
                  <a:t> </a:t>
                </a:r>
                <a:r>
                  <a:rPr lang="zh-CN" altLang="en-US" sz="1200" i="0" kern="1200">
                    <a:solidFill>
                      <a:schemeClr val="tx1"/>
                    </a:solidFill>
                    <a:latin typeface="Arial" panose="020B0604020202020204" pitchFamily="34" charset="0"/>
                    <a:ea typeface="宋体" panose="02010600030101010101" pitchFamily="2" charset="-122"/>
                    <a:cs typeface="+mn-cs"/>
                  </a:rPr>
                  <a:t>2𝜋/𝑎</a:t>
                </a:r>
                <a:r>
                  <a:rPr lang="zh-CN" altLang="zh-CN" sz="1800" kern="100" dirty="0">
                    <a:solidFill>
                      <a:srgbClr val="000000"/>
                    </a:solidFill>
                    <a:effectLst/>
                    <a:latin typeface="Calibri" panose="020F0502020204030204" pitchFamily="34" charset="0"/>
                    <a:ea typeface="宋体" panose="02010600030101010101" pitchFamily="2" charset="-122"/>
                    <a:cs typeface="宋体" panose="02010600030101010101" pitchFamily="2" charset="-122"/>
                  </a:rPr>
                  <a:t>，所以每个能隙之间</a:t>
                </a:r>
                <a:r>
                  <a:rPr lang="zh-CN" altLang="zh-CN" sz="1800" kern="100" dirty="0">
                    <a:solidFill>
                      <a:srgbClr val="000000"/>
                    </a:solidFill>
                    <a:effectLst/>
                    <a:latin typeface="宋体" panose="02010600030101010101" pitchFamily="2" charset="-122"/>
                    <a:ea typeface="Calibri" panose="020F0502020204030204" pitchFamily="34" charset="0"/>
                    <a:cs typeface="宋体" panose="02010600030101010101" pitchFamily="2" charset="-122"/>
                  </a:rPr>
                  <a:t> </a:t>
                </a:r>
                <a:r>
                  <a:rPr lang="en-US" altLang="zh-CN" sz="1800" i="1"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k </a:t>
                </a:r>
                <a:r>
                  <a:rPr lang="zh-CN" altLang="zh-CN" sz="18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取值的数量为：</a:t>
                </a:r>
                <a:endParaRPr lang="en-US" altLang="zh-CN" sz="18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p>
                <a:pPr indent="279400" algn="just">
                  <a:spcBef>
                    <a:spcPts val="465"/>
                  </a:spcBef>
                </a:pPr>
                <a:r>
                  <a:rPr lang="zh-CN" altLang="en-US" sz="2800" i="0">
                    <a:solidFill>
                      <a:srgbClr val="836967"/>
                    </a:solidFill>
                    <a:latin typeface="Cambria Math" panose="02040503050406030204" pitchFamily="18" charset="0"/>
                  </a:rPr>
                  <a:t>((</a:t>
                </a:r>
                <a:r>
                  <a:rPr lang="zh-CN" altLang="en-US" sz="2800" i="0">
                    <a:latin typeface="Cambria Math" panose="02040503050406030204" pitchFamily="18" charset="0"/>
                  </a:rPr>
                  <a:t>2𝜋</a:t>
                </a:r>
                <a:r>
                  <a:rPr lang="zh-CN" altLang="en-US" sz="2800" i="0">
                    <a:solidFill>
                      <a:srgbClr val="836967"/>
                    </a:solidFill>
                    <a:latin typeface="Cambria Math" panose="02040503050406030204" pitchFamily="18" charset="0"/>
                  </a:rPr>
                  <a:t>/</a:t>
                </a:r>
                <a:r>
                  <a:rPr lang="zh-CN" altLang="en-US" sz="2800" i="0">
                    <a:latin typeface="Cambria Math" panose="02040503050406030204" pitchFamily="18" charset="0"/>
                  </a:rPr>
                  <a:t>𝑎)</a:t>
                </a:r>
                <a:r>
                  <a:rPr lang="zh-CN" altLang="en-US" sz="2800" i="0">
                    <a:solidFill>
                      <a:srgbClr val="836967"/>
                    </a:solidFill>
                    <a:latin typeface="Cambria Math" panose="02040503050406030204" pitchFamily="18" charset="0"/>
                  </a:rPr>
                  <a:t>)⁄((</a:t>
                </a:r>
                <a:r>
                  <a:rPr lang="zh-CN" altLang="en-US" sz="2800" i="0">
                    <a:latin typeface="Cambria Math" panose="02040503050406030204" pitchFamily="18" charset="0"/>
                  </a:rPr>
                  <a:t>2𝜋</a:t>
                </a:r>
                <a:r>
                  <a:rPr lang="zh-CN" altLang="en-US" sz="2800" i="0">
                    <a:solidFill>
                      <a:srgbClr val="836967"/>
                    </a:solidFill>
                    <a:latin typeface="Cambria Math" panose="02040503050406030204" pitchFamily="18" charset="0"/>
                  </a:rPr>
                  <a:t>/</a:t>
                </a:r>
                <a:r>
                  <a:rPr lang="zh-CN" altLang="en-US" sz="2800" i="0">
                    <a:latin typeface="Cambria Math" panose="02040503050406030204" pitchFamily="18" charset="0"/>
                  </a:rPr>
                  <a:t>𝑁𝑎) </a:t>
                </a:r>
                <a:r>
                  <a:rPr lang="zh-CN" altLang="en-US" sz="2800" i="0">
                    <a:solidFill>
                      <a:srgbClr val="836967"/>
                    </a:solidFill>
                    <a:latin typeface="Cambria Math" panose="02040503050406030204" pitchFamily="18" charset="0"/>
                  </a:rPr>
                  <a:t>)</a:t>
                </a:r>
                <a:r>
                  <a:rPr lang="zh-CN" altLang="en-US" sz="2800" i="0">
                    <a:latin typeface="Cambria Math" panose="02040503050406030204" pitchFamily="18" charset="0"/>
                  </a:rPr>
                  <a:t>=𝑁</a:t>
                </a:r>
                <a:endParaRPr lang="zh-CN" altLang="zh-CN" sz="1800" kern="100" dirty="0">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p>
                <a:pPr indent="277495" algn="just">
                  <a:lnSpc>
                    <a:spcPts val="1800"/>
                  </a:lnSpc>
                  <a:spcBef>
                    <a:spcPts val="360"/>
                  </a:spcBef>
                  <a:tabLst>
                    <a:tab pos="2641600" algn="ctr"/>
                    <a:tab pos="5270500" algn="r"/>
                  </a:tabLst>
                </a:pPr>
                <a:r>
                  <a:rPr lang="en-US" altLang="zh-CN" sz="1800" kern="100" dirty="0">
                    <a:effectLst/>
                    <a:latin typeface="Times New Roman" panose="02020603050405020304" pitchFamily="18" charset="0"/>
                    <a:ea typeface="宋体" panose="02010600030101010101" pitchFamily="2" charset="-122"/>
                  </a:rPr>
                  <a:t>	  	</a:t>
                </a:r>
                <a:endParaRPr lang="zh-CN" altLang="zh-CN" sz="1800" kern="100" dirty="0">
                  <a:effectLst/>
                  <a:latin typeface="Times New Roman" panose="02020603050405020304" pitchFamily="18" charset="0"/>
                  <a:ea typeface="宋体" panose="02010600030101010101" pitchFamily="2" charset="-122"/>
                </a:endParaRPr>
              </a:p>
              <a:p>
                <a:pPr algn="just">
                  <a:lnSpc>
                    <a:spcPts val="1800"/>
                  </a:lnSpc>
                  <a:spcBef>
                    <a:spcPts val="465"/>
                  </a:spcBef>
                </a:pPr>
                <a:r>
                  <a:rPr lang="zh-CN" altLang="zh-CN" sz="1800" kern="100" dirty="0">
                    <a:solidFill>
                      <a:srgbClr val="000000"/>
                    </a:solidFill>
                    <a:effectLst/>
                    <a:latin typeface="Calibri" panose="020F0502020204030204" pitchFamily="34" charset="0"/>
                    <a:ea typeface="宋体" panose="02010600030101010101" pitchFamily="2" charset="-122"/>
                    <a:cs typeface="宋体" panose="02010600030101010101" pitchFamily="2" charset="-122"/>
                  </a:rPr>
                  <a:t>每个</a:t>
                </a:r>
                <a:r>
                  <a:rPr lang="zh-CN" altLang="zh-CN" sz="1800" kern="100" dirty="0">
                    <a:solidFill>
                      <a:srgbClr val="000000"/>
                    </a:solidFill>
                    <a:effectLst/>
                    <a:latin typeface="宋体" panose="02010600030101010101" pitchFamily="2" charset="-122"/>
                    <a:ea typeface="Calibri" panose="020F0502020204030204" pitchFamily="34" charset="0"/>
                    <a:cs typeface="宋体" panose="02010600030101010101" pitchFamily="2" charset="-122"/>
                  </a:rPr>
                  <a:t> </a:t>
                </a:r>
                <a:r>
                  <a:rPr lang="en-US" altLang="zh-CN" sz="1800" i="1"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k </a:t>
                </a:r>
                <a:r>
                  <a:rPr lang="zh-CN" altLang="zh-CN" sz="1800" kern="100" dirty="0">
                    <a:solidFill>
                      <a:srgbClr val="000000"/>
                    </a:solidFill>
                    <a:effectLst/>
                    <a:latin typeface="Calibri" panose="020F0502020204030204" pitchFamily="34" charset="0"/>
                    <a:ea typeface="宋体" panose="02010600030101010101" pitchFamily="2" charset="-122"/>
                    <a:cs typeface="宋体" panose="02010600030101010101" pitchFamily="2" charset="-122"/>
                  </a:rPr>
                  <a:t>值对应一个能级，所以每个能隙之间</a:t>
                </a:r>
                <a:r>
                  <a:rPr lang="zh-CN" altLang="zh-CN" sz="18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包含的能级数正好等于晶格原胞数</a:t>
                </a:r>
                <a:r>
                  <a:rPr lang="en-US" altLang="zh-CN" sz="1800" i="1"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N</a:t>
                </a:r>
                <a:r>
                  <a:rPr lang="zh-CN" altLang="zh-CN" sz="18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sz="1800"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当</a:t>
                </a:r>
                <a:r>
                  <a:rPr lang="zh-CN" altLang="zh-CN" sz="1800" kern="100" dirty="0">
                    <a:solidFill>
                      <a:srgbClr val="000000"/>
                    </a:solidFill>
                    <a:effectLst/>
                    <a:latin typeface="宋体" panose="02010600030101010101" pitchFamily="2" charset="-122"/>
                    <a:ea typeface="Times New Roman" panose="02020603050405020304" pitchFamily="18" charset="0"/>
                    <a:cs typeface="宋体" panose="02010600030101010101" pitchFamily="2" charset="-122"/>
                  </a:rPr>
                  <a:t> </a:t>
                </a:r>
                <a:r>
                  <a:rPr lang="en-US" altLang="zh-CN" sz="1800" i="1" kern="100" dirty="0">
                    <a:solidFill>
                      <a:srgbClr val="000000"/>
                    </a:solidFill>
                    <a:effectLst/>
                    <a:latin typeface="宋体" panose="02010600030101010101" pitchFamily="2" charset="-122"/>
                    <a:ea typeface="Times New Roman" panose="02020603050405020304" pitchFamily="18" charset="0"/>
                    <a:cs typeface="宋体" panose="02010600030101010101" pitchFamily="2" charset="-122"/>
                  </a:rPr>
                  <a:t>N </a:t>
                </a:r>
                <a:r>
                  <a:rPr lang="zh-CN" altLang="zh-CN" sz="1800"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很大时，相应的能级很密集并成为准连续状态，所以称作</a:t>
                </a:r>
                <a:r>
                  <a:rPr lang="zh-CN" altLang="zh-CN" sz="1800" b="1"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能带</a:t>
                </a:r>
                <a:r>
                  <a:rPr lang="zh-CN" altLang="zh-CN" sz="1800"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（或</a:t>
                </a:r>
                <a:r>
                  <a:rPr lang="zh-CN" altLang="zh-CN" sz="1800" b="1"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允带</a:t>
                </a:r>
                <a:r>
                  <a:rPr lang="zh-CN" altLang="zh-CN" sz="1800"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），如图</a:t>
                </a:r>
                <a:r>
                  <a:rPr lang="en-US" altLang="zh-CN" sz="1800"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3.14</a:t>
                </a:r>
                <a:r>
                  <a:rPr lang="zh-CN" altLang="zh-CN" sz="1800"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所示。</a:t>
                </a:r>
                <a:r>
                  <a:rPr lang="zh-CN" altLang="zh-CN" sz="1800" kern="100" dirty="0">
                    <a:solidFill>
                      <a:srgbClr val="000000"/>
                    </a:solidFill>
                    <a:effectLst/>
                    <a:latin typeface="宋体" panose="02010600030101010101" pitchFamily="2" charset="-122"/>
                    <a:ea typeface="Times New Roman" panose="02020603050405020304" pitchFamily="18" charset="0"/>
                    <a:cs typeface="宋体" panose="02010600030101010101" pitchFamily="2" charset="-122"/>
                  </a:rPr>
                  <a:t> </a:t>
                </a:r>
                <a:endParaRPr lang="zh-CN" altLang="zh-CN" sz="1800" kern="100" dirty="0">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p>
                <a:endParaRPr lang="zh-CN" altLang="en-US" dirty="0"/>
              </a:p>
            </p:txBody>
          </p:sp>
        </mc:Fallback>
      </mc:AlternateContent>
      <p:sp>
        <p:nvSpPr>
          <p:cNvPr id="4" name="灯片编号占位符 3"/>
          <p:cNvSpPr>
            <a:spLocks noGrp="1"/>
          </p:cNvSpPr>
          <p:nvPr>
            <p:ph type="sldNum" sz="quarter" idx="5"/>
          </p:nvPr>
        </p:nvSpPr>
        <p:spPr/>
        <p:txBody>
          <a:bodyPr/>
          <a:lstStyle/>
          <a:p>
            <a:fld id="{8AAA2DB7-8973-4964-8E83-0FC396AC9B6B}" type="slidenum">
              <a:rPr lang="en-US" altLang="zh-CN" smtClean="0"/>
              <a:t>94</a:t>
            </a:fld>
            <a:endParaRPr lang="en-US" altLang="zh-CN"/>
          </a:p>
        </p:txBody>
      </p:sp>
    </p:spTree>
    <p:extLst>
      <p:ext uri="{BB962C8B-B14F-4D97-AF65-F5344CB8AC3E}">
        <p14:creationId xmlns:p14="http://schemas.microsoft.com/office/powerpoint/2010/main" val="2503946844"/>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周期势场形成带隙</a:t>
            </a:r>
            <a:r>
              <a:rPr lang="en-US" altLang="zh-CN" dirty="0"/>
              <a:t>-</a:t>
            </a:r>
            <a:r>
              <a:rPr lang="zh-CN" altLang="en-US" dirty="0"/>
              <a:t>能带。</a:t>
            </a:r>
          </a:p>
        </p:txBody>
      </p:sp>
      <p:sp>
        <p:nvSpPr>
          <p:cNvPr id="4" name="灯片编号占位符 3"/>
          <p:cNvSpPr>
            <a:spLocks noGrp="1"/>
          </p:cNvSpPr>
          <p:nvPr>
            <p:ph type="sldNum" sz="quarter" idx="5"/>
          </p:nvPr>
        </p:nvSpPr>
        <p:spPr/>
        <p:txBody>
          <a:bodyPr/>
          <a:lstStyle/>
          <a:p>
            <a:fld id="{8AAA2DB7-8973-4964-8E83-0FC396AC9B6B}" type="slidenum">
              <a:rPr lang="en-US" altLang="zh-CN" smtClean="0"/>
              <a:t>95</a:t>
            </a:fld>
            <a:endParaRPr lang="en-US" altLang="zh-CN"/>
          </a:p>
        </p:txBody>
      </p:sp>
    </p:spTree>
    <p:extLst>
      <p:ext uri="{BB962C8B-B14F-4D97-AF65-F5344CB8AC3E}">
        <p14:creationId xmlns:p14="http://schemas.microsoft.com/office/powerpoint/2010/main" val="2822843090"/>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800" b="0" kern="100" dirty="0">
                    <a:solidFill>
                      <a:srgbClr val="000000"/>
                    </a:solidFill>
                    <a:effectLst/>
                    <a:latin typeface="Calibri" panose="020F0502020204030204" pitchFamily="34" charset="0"/>
                    <a:ea typeface="宋体" panose="02010600030101010101" pitchFamily="2" charset="-122"/>
                    <a:cs typeface="宋体" panose="02010600030101010101" pitchFamily="2" charset="-122"/>
                  </a:rPr>
                  <a:t>在倒格空间中，</a:t>
                </a:r>
                <a14:m>
                  <m:oMath xmlns:m="http://schemas.openxmlformats.org/officeDocument/2006/math">
                    <m:r>
                      <a:rPr lang="zh-CN" altLang="en-US" sz="2800" b="0" i="1" smtClean="0">
                        <a:latin typeface="Cambria Math" panose="02040503050406030204" pitchFamily="18" charset="0"/>
                      </a:rPr>
                      <m:t>𝑘</m:t>
                    </m:r>
                    <m:r>
                      <a:rPr lang="zh-CN" altLang="en-US" sz="2800" b="0" i="0">
                        <a:latin typeface="Cambria Math" panose="02040503050406030204" pitchFamily="18" charset="0"/>
                      </a:rPr>
                      <m:t>=</m:t>
                    </m:r>
                    <m:f>
                      <m:fPr>
                        <m:ctrlPr>
                          <a:rPr lang="zh-CN" altLang="en-US" sz="2800" b="0" i="1">
                            <a:solidFill>
                              <a:srgbClr val="836967"/>
                            </a:solidFill>
                            <a:latin typeface="Cambria Math" panose="02040503050406030204" pitchFamily="18" charset="0"/>
                          </a:rPr>
                        </m:ctrlPr>
                      </m:fPr>
                      <m:num>
                        <m:r>
                          <a:rPr lang="zh-CN" altLang="en-US" sz="2800" b="0" i="1">
                            <a:latin typeface="Cambria Math" panose="02040503050406030204" pitchFamily="18" charset="0"/>
                          </a:rPr>
                          <m:t>𝑛</m:t>
                        </m:r>
                        <m:r>
                          <a:rPr lang="zh-CN" altLang="en-US" sz="2800" b="0" i="1">
                            <a:latin typeface="Cambria Math" panose="02040503050406030204" pitchFamily="18" charset="0"/>
                          </a:rPr>
                          <m:t>𝜋</m:t>
                        </m:r>
                      </m:num>
                      <m:den>
                        <m:r>
                          <a:rPr lang="zh-CN" altLang="en-US" sz="2800" b="0" i="1">
                            <a:latin typeface="Cambria Math" panose="02040503050406030204" pitchFamily="18" charset="0"/>
                          </a:rPr>
                          <m:t>𝑎</m:t>
                        </m:r>
                      </m:den>
                    </m:f>
                  </m:oMath>
                </a14:m>
                <a:r>
                  <a:rPr lang="en-US" altLang="zh-CN" sz="1800" b="0" kern="100" dirty="0">
                    <a:solidFill>
                      <a:srgbClr val="000000"/>
                    </a:solidFill>
                    <a:effectLst/>
                    <a:latin typeface="宋体" panose="02010600030101010101" pitchFamily="2" charset="-122"/>
                    <a:ea typeface="宋体" panose="02010600030101010101" pitchFamily="2" charset="-122"/>
                    <a:cs typeface="宋体" panose="02010600030101010101" pitchFamily="2" charset="-122"/>
                  </a:rPr>
                  <a:t> </a:t>
                </a:r>
                <a:r>
                  <a:rPr lang="zh-CN" altLang="zh-CN" sz="1800" b="0" kern="100" dirty="0">
                    <a:solidFill>
                      <a:srgbClr val="000000"/>
                    </a:solidFill>
                    <a:effectLst/>
                    <a:latin typeface="Calibri" panose="020F0502020204030204" pitchFamily="34" charset="0"/>
                    <a:ea typeface="宋体" panose="02010600030101010101" pitchFamily="2" charset="-122"/>
                    <a:cs typeface="宋体" panose="02010600030101010101" pitchFamily="2" charset="-122"/>
                  </a:rPr>
                  <a:t>恰好是每个布里渊区的边界。从图</a:t>
                </a:r>
                <a:r>
                  <a:rPr lang="zh-CN" altLang="en-US" sz="1800" b="0"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中</a:t>
                </a:r>
                <a:r>
                  <a:rPr lang="zh-CN" altLang="zh-CN" sz="1800" b="0" kern="100" dirty="0">
                    <a:solidFill>
                      <a:srgbClr val="000000"/>
                    </a:solidFill>
                    <a:effectLst/>
                    <a:latin typeface="Calibri" panose="020F0502020204030204" pitchFamily="34" charset="0"/>
                    <a:ea typeface="宋体" panose="02010600030101010101" pitchFamily="2" charset="-122"/>
                    <a:cs typeface="宋体" panose="02010600030101010101" pitchFamily="2" charset="-122"/>
                  </a:rPr>
                  <a:t>可以看出，每个布里渊区内部的能级是准连续的，布里渊区边界能级发生突变；属于同一个布里渊区的能级构成一个能带，不同的布里渊区的能级对应不同的能带。</a:t>
                </a:r>
                <a:r>
                  <a:rPr lang="zh-CN" altLang="en-US" sz="1800" b="0" kern="100" dirty="0">
                    <a:solidFill>
                      <a:srgbClr val="000000"/>
                    </a:solidFill>
                    <a:effectLst/>
                    <a:latin typeface="Calibri" panose="020F0502020204030204" pitchFamily="34" charset="0"/>
                    <a:ea typeface="宋体" panose="02010600030101010101" pitchFamily="2" charset="-122"/>
                    <a:cs typeface="宋体" panose="02010600030101010101" pitchFamily="2" charset="-122"/>
                  </a:rPr>
                  <a:t>此</a:t>
                </a:r>
                <a:r>
                  <a:rPr lang="zh-CN" altLang="zh-CN" sz="1800" b="0" kern="100" dirty="0">
                    <a:solidFill>
                      <a:srgbClr val="000000"/>
                    </a:solidFill>
                    <a:effectLst/>
                    <a:latin typeface="Calibri" panose="020F0502020204030204" pitchFamily="34" charset="0"/>
                    <a:ea typeface="宋体" panose="02010600030101010101" pitchFamily="2" charset="-122"/>
                    <a:cs typeface="宋体" panose="02010600030101010101" pitchFamily="2" charset="-122"/>
                  </a:rPr>
                  <a:t>图</a:t>
                </a:r>
                <a:r>
                  <a:rPr lang="zh-CN" altLang="zh-CN" sz="1800" b="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亦称为扩展布里渊图景下的能带图。</a:t>
                </a:r>
                <a:endParaRPr lang="zh-CN" altLang="zh-CN" sz="1800" b="0" kern="100" dirty="0">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p>
                <a:endParaRPr lang="zh-CN" altLang="en-US" dirty="0"/>
              </a:p>
            </p:txBody>
          </p:sp>
        </mc:Choice>
        <mc:Fallback xmlns="">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800" kern="100" dirty="0">
                    <a:solidFill>
                      <a:srgbClr val="000000"/>
                    </a:solidFill>
                    <a:effectLst/>
                    <a:latin typeface="Calibri" panose="020F0502020204030204" pitchFamily="34" charset="0"/>
                    <a:ea typeface="宋体" panose="02010600030101010101" pitchFamily="2" charset="-122"/>
                    <a:cs typeface="宋体" panose="02010600030101010101" pitchFamily="2" charset="-122"/>
                  </a:rPr>
                  <a:t>在倒格空间中，</a:t>
                </a:r>
                <a:r>
                  <a:rPr lang="zh-CN" altLang="en-US" sz="2800" i="0">
                    <a:latin typeface="Cambria Math" panose="02040503050406030204" pitchFamily="18" charset="0"/>
                  </a:rPr>
                  <a:t>𝑘=𝑛𝜋</a:t>
                </a:r>
                <a:r>
                  <a:rPr lang="zh-CN" altLang="en-US" sz="2800" i="0">
                    <a:solidFill>
                      <a:srgbClr val="836967"/>
                    </a:solidFill>
                    <a:latin typeface="Cambria Math" panose="02040503050406030204" pitchFamily="18" charset="0"/>
                  </a:rPr>
                  <a:t>/</a:t>
                </a:r>
                <a:r>
                  <a:rPr lang="zh-CN" altLang="en-US" sz="2800" i="0">
                    <a:latin typeface="Cambria Math" panose="02040503050406030204" pitchFamily="18" charset="0"/>
                  </a:rPr>
                  <a:t>𝑎</a:t>
                </a:r>
                <a:r>
                  <a:rPr lang="en-US" altLang="zh-CN" sz="1800" kern="100" dirty="0">
                    <a:solidFill>
                      <a:srgbClr val="000000"/>
                    </a:solidFill>
                    <a:effectLst/>
                    <a:latin typeface="宋体" panose="02010600030101010101" pitchFamily="2" charset="-122"/>
                    <a:ea typeface="宋体" panose="02010600030101010101" pitchFamily="2" charset="-122"/>
                    <a:cs typeface="宋体" panose="02010600030101010101" pitchFamily="2" charset="-122"/>
                  </a:rPr>
                  <a:t> </a:t>
                </a:r>
                <a:r>
                  <a:rPr lang="zh-CN" altLang="zh-CN" sz="1800" kern="100" dirty="0">
                    <a:solidFill>
                      <a:srgbClr val="000000"/>
                    </a:solidFill>
                    <a:effectLst/>
                    <a:latin typeface="Calibri" panose="020F0502020204030204" pitchFamily="34" charset="0"/>
                    <a:ea typeface="宋体" panose="02010600030101010101" pitchFamily="2" charset="-122"/>
                    <a:cs typeface="宋体" panose="02010600030101010101" pitchFamily="2" charset="-122"/>
                  </a:rPr>
                  <a:t>恰好是每个布里渊区的边界。从图</a:t>
                </a:r>
                <a:r>
                  <a:rPr lang="en-US" altLang="zh-CN" sz="1800"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3.14</a:t>
                </a:r>
                <a:r>
                  <a:rPr lang="zh-CN" altLang="zh-CN" sz="1800" kern="100" dirty="0">
                    <a:solidFill>
                      <a:srgbClr val="000000"/>
                    </a:solidFill>
                    <a:effectLst/>
                    <a:latin typeface="Calibri" panose="020F0502020204030204" pitchFamily="34" charset="0"/>
                    <a:ea typeface="宋体" panose="02010600030101010101" pitchFamily="2" charset="-122"/>
                    <a:cs typeface="宋体" panose="02010600030101010101" pitchFamily="2" charset="-122"/>
                  </a:rPr>
                  <a:t>可以看出，每个布里渊区内部的能级是准连续的，布里渊区边界能级发生突变；属于同一个布里渊区的能级构成一个能带，不同的布里渊区的能级对应不同的能带。图</a:t>
                </a:r>
                <a:r>
                  <a:rPr lang="en-US" altLang="zh-CN" sz="1800"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3.14</a:t>
                </a:r>
                <a:r>
                  <a:rPr lang="zh-CN" altLang="zh-CN" sz="18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亦称为</a:t>
                </a:r>
                <a:r>
                  <a:rPr lang="zh-CN" altLang="zh-CN" sz="1800" b="1"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扩展布里渊图景</a:t>
                </a:r>
                <a:r>
                  <a:rPr lang="zh-CN" altLang="zh-CN" sz="18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下的能带图。</a:t>
                </a:r>
                <a:endParaRPr lang="zh-CN" altLang="zh-CN" sz="1800" kern="100" dirty="0">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p>
                <a:endParaRPr lang="zh-CN" altLang="en-US" dirty="0"/>
              </a:p>
            </p:txBody>
          </p:sp>
        </mc:Fallback>
      </mc:AlternateContent>
      <p:sp>
        <p:nvSpPr>
          <p:cNvPr id="4" name="灯片编号占位符 3"/>
          <p:cNvSpPr>
            <a:spLocks noGrp="1"/>
          </p:cNvSpPr>
          <p:nvPr>
            <p:ph type="sldNum" sz="quarter" idx="5"/>
          </p:nvPr>
        </p:nvSpPr>
        <p:spPr/>
        <p:txBody>
          <a:bodyPr/>
          <a:lstStyle/>
          <a:p>
            <a:fld id="{8AAA2DB7-8973-4964-8E83-0FC396AC9B6B}" type="slidenum">
              <a:rPr lang="en-US" altLang="zh-CN" smtClean="0"/>
              <a:t>96</a:t>
            </a:fld>
            <a:endParaRPr lang="en-US" altLang="zh-CN"/>
          </a:p>
        </p:txBody>
      </p:sp>
    </p:spTree>
    <p:extLst>
      <p:ext uri="{BB962C8B-B14F-4D97-AF65-F5344CB8AC3E}">
        <p14:creationId xmlns:p14="http://schemas.microsoft.com/office/powerpoint/2010/main" val="2213538223"/>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8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晶格的空间周期性（空间频率）可以用倒格矢</a:t>
                </a:r>
                <a14:m>
                  <m:oMath xmlns:m="http://schemas.openxmlformats.org/officeDocument/2006/math">
                    <m:r>
                      <a:rPr lang="zh-CN" altLang="en-US" sz="2800" i="1" smtClean="0">
                        <a:latin typeface="Cambria Math" panose="02040503050406030204" pitchFamily="18" charset="0"/>
                      </a:rPr>
                      <m:t>𝐺</m:t>
                    </m:r>
                    <m:r>
                      <a:rPr lang="zh-CN" altLang="en-US" sz="2800" i="0">
                        <a:latin typeface="Cambria Math" panose="02040503050406030204" pitchFamily="18" charset="0"/>
                      </a:rPr>
                      <m:t>=</m:t>
                    </m:r>
                    <m:f>
                      <m:fPr>
                        <m:ctrlPr>
                          <a:rPr lang="zh-CN" altLang="en-US" sz="2800" i="1">
                            <a:solidFill>
                              <a:srgbClr val="836967"/>
                            </a:solidFill>
                            <a:latin typeface="Cambria Math" panose="02040503050406030204" pitchFamily="18" charset="0"/>
                          </a:rPr>
                        </m:ctrlPr>
                      </m:fPr>
                      <m:num>
                        <m:r>
                          <a:rPr lang="zh-CN" altLang="en-US" sz="2800" i="0">
                            <a:latin typeface="Cambria Math" panose="02040503050406030204" pitchFamily="18" charset="0"/>
                          </a:rPr>
                          <m:t>2</m:t>
                        </m:r>
                        <m:r>
                          <a:rPr lang="zh-CN" altLang="en-US" sz="2800" i="1">
                            <a:latin typeface="Cambria Math" panose="02040503050406030204" pitchFamily="18" charset="0"/>
                          </a:rPr>
                          <m:t>𝜋</m:t>
                        </m:r>
                      </m:num>
                      <m:den>
                        <m:r>
                          <a:rPr lang="zh-CN" altLang="en-US" sz="2800" i="1">
                            <a:latin typeface="Cambria Math" panose="02040503050406030204" pitchFamily="18" charset="0"/>
                          </a:rPr>
                          <m:t>𝑎</m:t>
                        </m:r>
                      </m:den>
                    </m:f>
                  </m:oMath>
                </a14:m>
                <a:r>
                  <a:rPr lang="zh-CN" altLang="zh-CN" sz="18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来表述。第一章的</a:t>
                </a:r>
                <a:r>
                  <a:rPr lang="en-US" altLang="zh-CN" sz="1800"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1.5</a:t>
                </a:r>
                <a:r>
                  <a:rPr lang="zh-CN" altLang="zh-CN" sz="18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节中讲到，这个空间周期结构可以等效成一个波矢为</a:t>
                </a:r>
                <a14:m>
                  <m:oMath xmlns:m="http://schemas.openxmlformats.org/officeDocument/2006/math">
                    <m:r>
                      <a:rPr lang="zh-CN" altLang="en-US" sz="1800" i="1" smtClean="0">
                        <a:latin typeface="Cambria Math" panose="02040503050406030204" pitchFamily="18" charset="0"/>
                      </a:rPr>
                      <m:t>𝐺</m:t>
                    </m:r>
                  </m:oMath>
                </a14:m>
                <a:r>
                  <a:rPr lang="en-US" altLang="zh-CN" sz="18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a:t>
                </a:r>
                <a:r>
                  <a:rPr lang="zh-CN" altLang="zh-CN" sz="18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的虚拟波，晶格周期势场对电子运动状态的影响可以看成这个虚拟波参与的晶格中电子波函数的相互作用。电子波函数可以有很多</a:t>
                </a:r>
                <a14:m>
                  <m:oMath xmlns:m="http://schemas.openxmlformats.org/officeDocument/2006/math">
                    <m:r>
                      <a:rPr lang="en-US" altLang="zh-CN" sz="1800" b="0" i="0" smtClean="0">
                        <a:latin typeface="Cambria Math" panose="02040503050406030204" pitchFamily="18" charset="0"/>
                      </a:rPr>
                      <m:t> </m:t>
                    </m:r>
                    <m:r>
                      <a:rPr lang="zh-CN" altLang="en-US" sz="1800" i="1" smtClean="0">
                        <a:latin typeface="Cambria Math" panose="02040503050406030204" pitchFamily="18" charset="0"/>
                      </a:rPr>
                      <m:t>𝑘</m:t>
                    </m:r>
                  </m:oMath>
                </a14:m>
                <a:r>
                  <a:rPr lang="en-US" altLang="zh-CN" sz="18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a:t>
                </a:r>
                <a:r>
                  <a:rPr lang="zh-CN" altLang="zh-CN" sz="18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的取值，这些不同的</a:t>
                </a:r>
                <a14:m>
                  <m:oMath xmlns:m="http://schemas.openxmlformats.org/officeDocument/2006/math">
                    <m:r>
                      <a:rPr lang="en-US" altLang="zh-CN" sz="1800" b="0" i="0" smtClean="0">
                        <a:latin typeface="Cambria Math" panose="02040503050406030204" pitchFamily="18" charset="0"/>
                      </a:rPr>
                      <m:t> </m:t>
                    </m:r>
                    <m:r>
                      <a:rPr lang="zh-CN" altLang="en-US" sz="1800" i="1" smtClean="0">
                        <a:latin typeface="Cambria Math" panose="02040503050406030204" pitchFamily="18" charset="0"/>
                      </a:rPr>
                      <m:t>𝑘</m:t>
                    </m:r>
                  </m:oMath>
                </a14:m>
                <a:r>
                  <a:rPr lang="en-US" altLang="zh-CN" sz="18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a:t>
                </a:r>
                <a:r>
                  <a:rPr lang="zh-CN" altLang="zh-CN" sz="18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态中，相差正好是倒格矢整数倍</a:t>
                </a:r>
                <a14:m>
                  <m:oMath xmlns:m="http://schemas.openxmlformats.org/officeDocument/2006/math">
                    <m:f>
                      <m:fPr>
                        <m:ctrlPr>
                          <a:rPr lang="zh-CN" altLang="en-US" sz="1200" i="1" kern="1200" smtClean="0">
                            <a:solidFill>
                              <a:schemeClr val="tx1"/>
                            </a:solidFill>
                            <a:latin typeface="Cambria Math" panose="02040503050406030204" pitchFamily="18" charset="0"/>
                            <a:ea typeface="宋体" panose="02010600030101010101" pitchFamily="2" charset="-122"/>
                            <a:cs typeface="+mn-cs"/>
                          </a:rPr>
                        </m:ctrlPr>
                      </m:fPr>
                      <m:num>
                        <m:r>
                          <a:rPr lang="zh-CN" altLang="en-US" sz="1200" kern="1200">
                            <a:solidFill>
                              <a:schemeClr val="tx1"/>
                            </a:solidFill>
                            <a:latin typeface="Cambria Math" panose="02040503050406030204" pitchFamily="18" charset="0"/>
                            <a:ea typeface="宋体" panose="02010600030101010101" pitchFamily="2" charset="-122"/>
                            <a:cs typeface="+mn-cs"/>
                          </a:rPr>
                          <m:t>2</m:t>
                        </m:r>
                        <m:r>
                          <a:rPr lang="zh-CN" altLang="en-US" sz="1200" i="1" kern="1200">
                            <a:solidFill>
                              <a:schemeClr val="tx1"/>
                            </a:solidFill>
                            <a:latin typeface="Cambria Math" panose="02040503050406030204" pitchFamily="18" charset="0"/>
                            <a:ea typeface="宋体" panose="02010600030101010101" pitchFamily="2" charset="-122"/>
                            <a:cs typeface="+mn-cs"/>
                          </a:rPr>
                          <m:t>𝑚</m:t>
                        </m:r>
                        <m:r>
                          <a:rPr lang="zh-CN" altLang="en-US" sz="1200" i="1" kern="1200">
                            <a:solidFill>
                              <a:schemeClr val="tx1"/>
                            </a:solidFill>
                            <a:latin typeface="Cambria Math" panose="02040503050406030204" pitchFamily="18" charset="0"/>
                            <a:ea typeface="宋体" panose="02010600030101010101" pitchFamily="2" charset="-122"/>
                            <a:cs typeface="+mn-cs"/>
                          </a:rPr>
                          <m:t>𝜋</m:t>
                        </m:r>
                      </m:num>
                      <m:den>
                        <m:r>
                          <a:rPr lang="zh-CN" altLang="en-US" sz="1200" i="1" kern="1200">
                            <a:solidFill>
                              <a:schemeClr val="tx1"/>
                            </a:solidFill>
                            <a:latin typeface="Cambria Math" panose="02040503050406030204" pitchFamily="18" charset="0"/>
                            <a:ea typeface="宋体" panose="02010600030101010101" pitchFamily="2" charset="-122"/>
                            <a:cs typeface="+mn-cs"/>
                          </a:rPr>
                          <m:t>𝑎</m:t>
                        </m:r>
                      </m:den>
                    </m:f>
                  </m:oMath>
                </a14:m>
                <a:r>
                  <a:rPr lang="zh-CN" altLang="zh-CN" sz="1800" kern="100" dirty="0">
                    <a:solidFill>
                      <a:srgbClr val="000000"/>
                    </a:solidFill>
                    <a:effectLst/>
                    <a:latin typeface="宋体" panose="02010600030101010101" pitchFamily="2" charset="-122"/>
                    <a:ea typeface="Times New Roman" panose="02020603050405020304" pitchFamily="18" charset="0"/>
                    <a:cs typeface="宋体" panose="02010600030101010101" pitchFamily="2" charset="-122"/>
                  </a:rPr>
                  <a:t> </a:t>
                </a:r>
                <a:r>
                  <a:rPr lang="zh-CN" altLang="zh-CN" sz="18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的一组电子波函数之间通过这个虚拟波（晶格的周期性）产生相互作用，正如图中标注的五角星所示。</a:t>
                </a:r>
                <a:endParaRPr lang="zh-CN" altLang="zh-CN" sz="1800" kern="100" dirty="0">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p>
                <a:endParaRPr lang="zh-CN" altLang="en-US" dirty="0"/>
              </a:p>
            </p:txBody>
          </p:sp>
        </mc:Choice>
        <mc:Fallback xmlns="">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8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晶格的空间周期性（空间频率）可以用倒格矢</a:t>
                </a:r>
                <a:r>
                  <a:rPr lang="zh-CN" altLang="en-US" sz="2800" i="0">
                    <a:latin typeface="Cambria Math" panose="02040503050406030204" pitchFamily="18" charset="0"/>
                  </a:rPr>
                  <a:t>𝐺=2𝜋</a:t>
                </a:r>
                <a:r>
                  <a:rPr lang="zh-CN" altLang="en-US" sz="2800" i="0">
                    <a:solidFill>
                      <a:srgbClr val="836967"/>
                    </a:solidFill>
                    <a:latin typeface="Cambria Math" panose="02040503050406030204" pitchFamily="18" charset="0"/>
                  </a:rPr>
                  <a:t>/</a:t>
                </a:r>
                <a:r>
                  <a:rPr lang="zh-CN" altLang="en-US" sz="2800" i="0">
                    <a:latin typeface="Cambria Math" panose="02040503050406030204" pitchFamily="18" charset="0"/>
                  </a:rPr>
                  <a:t>𝑎</a:t>
                </a:r>
                <a:r>
                  <a:rPr lang="zh-CN" altLang="zh-CN" sz="18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来表述。第一章的</a:t>
                </a:r>
                <a:r>
                  <a:rPr lang="en-US" altLang="zh-CN" sz="1800"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1.5</a:t>
                </a:r>
                <a:r>
                  <a:rPr lang="zh-CN" altLang="zh-CN" sz="18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节中讲到，这个空间周期结构可以等效成一个波矢为</a:t>
                </a:r>
                <a:r>
                  <a:rPr lang="en-US" altLang="zh-CN" sz="1800" i="1"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G</a:t>
                </a:r>
                <a:r>
                  <a:rPr lang="zh-CN" altLang="zh-CN" sz="18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的虚拟波，晶格周期势场对电子运动状态的影响可以看成这个虚拟波参与的晶格中电子波函数的相互作用。电子波函数可以有很多</a:t>
                </a:r>
                <a:r>
                  <a:rPr lang="zh-CN" altLang="zh-CN" sz="1800" kern="100" dirty="0">
                    <a:solidFill>
                      <a:srgbClr val="000000"/>
                    </a:solidFill>
                    <a:effectLst/>
                    <a:latin typeface="宋体" panose="02010600030101010101" pitchFamily="2" charset="-122"/>
                    <a:ea typeface="Times New Roman" panose="02020603050405020304" pitchFamily="18" charset="0"/>
                    <a:cs typeface="宋体" panose="02010600030101010101" pitchFamily="2" charset="-122"/>
                  </a:rPr>
                  <a:t> </a:t>
                </a:r>
                <a:r>
                  <a:rPr lang="en-US" altLang="zh-CN" sz="1800" i="1" kern="100" dirty="0">
                    <a:solidFill>
                      <a:srgbClr val="000000"/>
                    </a:solidFill>
                    <a:effectLst/>
                    <a:latin typeface="宋体" panose="02010600030101010101" pitchFamily="2" charset="-122"/>
                    <a:ea typeface="Times New Roman" panose="02020603050405020304" pitchFamily="18" charset="0"/>
                    <a:cs typeface="宋体" panose="02010600030101010101" pitchFamily="2" charset="-122"/>
                  </a:rPr>
                  <a:t>k </a:t>
                </a:r>
                <a:r>
                  <a:rPr lang="zh-CN" altLang="zh-CN" sz="18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的取值，这些不同的</a:t>
                </a:r>
                <a:r>
                  <a:rPr lang="zh-CN" altLang="zh-CN" sz="1800" kern="100" dirty="0">
                    <a:solidFill>
                      <a:srgbClr val="000000"/>
                    </a:solidFill>
                    <a:effectLst/>
                    <a:latin typeface="宋体" panose="02010600030101010101" pitchFamily="2" charset="-122"/>
                    <a:ea typeface="Times New Roman" panose="02020603050405020304" pitchFamily="18" charset="0"/>
                    <a:cs typeface="宋体" panose="02010600030101010101" pitchFamily="2" charset="-122"/>
                  </a:rPr>
                  <a:t> </a:t>
                </a:r>
                <a:r>
                  <a:rPr lang="en-US" altLang="zh-CN" sz="1800" i="1" kern="100" dirty="0">
                    <a:solidFill>
                      <a:srgbClr val="000000"/>
                    </a:solidFill>
                    <a:effectLst/>
                    <a:latin typeface="宋体" panose="02010600030101010101" pitchFamily="2" charset="-122"/>
                    <a:ea typeface="Times New Roman" panose="02020603050405020304" pitchFamily="18" charset="0"/>
                    <a:cs typeface="宋体" panose="02010600030101010101" pitchFamily="2" charset="-122"/>
                  </a:rPr>
                  <a:t>k </a:t>
                </a:r>
                <a:r>
                  <a:rPr lang="zh-CN" altLang="zh-CN" sz="18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态中，相差正好是倒格矢整数倍</a:t>
                </a:r>
                <a:r>
                  <a:rPr lang="zh-CN" altLang="en-US" sz="1200" i="0" kern="1200">
                    <a:solidFill>
                      <a:schemeClr val="tx1"/>
                    </a:solidFill>
                    <a:latin typeface="Arial" panose="020B0604020202020204" pitchFamily="34" charset="0"/>
                    <a:ea typeface="宋体" panose="02010600030101010101" pitchFamily="2" charset="-122"/>
                    <a:cs typeface="+mn-cs"/>
                  </a:rPr>
                  <a:t>2𝑚𝜋/𝑎</a:t>
                </a:r>
                <a:r>
                  <a:rPr lang="zh-CN" altLang="zh-CN" sz="1800" kern="100" dirty="0">
                    <a:solidFill>
                      <a:srgbClr val="000000"/>
                    </a:solidFill>
                    <a:effectLst/>
                    <a:latin typeface="宋体" panose="02010600030101010101" pitchFamily="2" charset="-122"/>
                    <a:ea typeface="Times New Roman" panose="02020603050405020304" pitchFamily="18" charset="0"/>
                    <a:cs typeface="宋体" panose="02010600030101010101" pitchFamily="2" charset="-122"/>
                  </a:rPr>
                  <a:t> </a:t>
                </a:r>
                <a:r>
                  <a:rPr lang="zh-CN" altLang="zh-CN" sz="18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的一组电子波函数之间通过这个虚拟波（晶格的周期性）产生相互作用，正如图</a:t>
                </a:r>
                <a:r>
                  <a:rPr lang="en-US" altLang="zh-CN" sz="1800"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3.14</a:t>
                </a:r>
                <a:r>
                  <a:rPr lang="zh-CN" altLang="zh-CN" sz="18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中标注的五角星所示。</a:t>
                </a:r>
                <a:endParaRPr lang="zh-CN" altLang="zh-CN" sz="1800" kern="100" dirty="0">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p>
                <a:endParaRPr lang="zh-CN" altLang="en-US" dirty="0"/>
              </a:p>
            </p:txBody>
          </p:sp>
        </mc:Fallback>
      </mc:AlternateContent>
      <p:sp>
        <p:nvSpPr>
          <p:cNvPr id="4" name="灯片编号占位符 3"/>
          <p:cNvSpPr>
            <a:spLocks noGrp="1"/>
          </p:cNvSpPr>
          <p:nvPr>
            <p:ph type="sldNum" sz="quarter" idx="5"/>
          </p:nvPr>
        </p:nvSpPr>
        <p:spPr/>
        <p:txBody>
          <a:bodyPr/>
          <a:lstStyle/>
          <a:p>
            <a:fld id="{8AAA2DB7-8973-4964-8E83-0FC396AC9B6B}" type="slidenum">
              <a:rPr lang="en-US" altLang="zh-CN" smtClean="0"/>
              <a:t>97</a:t>
            </a:fld>
            <a:endParaRPr lang="en-US" altLang="zh-CN"/>
          </a:p>
        </p:txBody>
      </p:sp>
    </p:spTree>
    <p:extLst>
      <p:ext uri="{BB962C8B-B14F-4D97-AF65-F5344CB8AC3E}">
        <p14:creationId xmlns:p14="http://schemas.microsoft.com/office/powerpoint/2010/main" val="2688665547"/>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14:m>
                  <m:oMath xmlns:m="http://schemas.openxmlformats.org/officeDocument/2006/math">
                    <m:r>
                      <a:rPr lang="zh-CN" altLang="en-US" sz="1200" b="0" i="1" smtClean="0">
                        <a:latin typeface="Cambria Math" panose="02040503050406030204" pitchFamily="18" charset="0"/>
                      </a:rPr>
                      <m:t>𝑘</m:t>
                    </m:r>
                  </m:oMath>
                </a14:m>
                <a:r>
                  <a:rPr kumimoji="1" lang="zh-CN" altLang="en-US" sz="1200" b="0" i="0" u="none" strike="noStrike" kern="1200" cap="none" spc="0" normalizeH="0" baseline="0" noProof="0" dirty="0">
                    <a:ln>
                      <a:noFill/>
                    </a:ln>
                    <a:solidFill>
                      <a:srgbClr val="660066"/>
                    </a:solidFill>
                    <a:effectLst>
                      <a:outerShdw blurRad="38100" dist="38100" dir="2700000" algn="tl">
                        <a:srgbClr val="C0C0C0"/>
                      </a:outerShdw>
                    </a:effectLst>
                    <a:uLnTx/>
                    <a:uFillTx/>
                    <a:latin typeface="Times New Roman" pitchFamily="18" charset="0"/>
                    <a:ea typeface="微软雅黑" pitchFamily="34" charset="-122"/>
                    <a:cs typeface="+mn-cs"/>
                  </a:rPr>
                  <a:t> 空间的平移对称性的理解，</a:t>
                </a:r>
                <a:r>
                  <a:rPr kumimoji="0" lang="zh-CN" altLang="en-US" sz="12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当</a:t>
                </a:r>
                <a14:m>
                  <m:oMath xmlns:m="http://schemas.openxmlformats.org/officeDocument/2006/math">
                    <m:r>
                      <a:rPr lang="en-US" altLang="zh-CN" sz="1200" b="0" i="1" smtClean="0">
                        <a:latin typeface="Cambria Math" panose="02040503050406030204" pitchFamily="18" charset="0"/>
                      </a:rPr>
                      <m:t>𝑥</m:t>
                    </m:r>
                    <m:r>
                      <a:rPr lang="en-US" altLang="zh-CN" sz="1200" b="0" i="1" smtClean="0">
                        <a:latin typeface="Cambria Math" panose="02040503050406030204" pitchFamily="18" charset="0"/>
                      </a:rPr>
                      <m:t>=</m:t>
                    </m:r>
                    <m:r>
                      <a:rPr lang="en-US" altLang="zh-CN" sz="1200" b="0" i="1" smtClean="0">
                        <a:latin typeface="Cambria Math" panose="02040503050406030204" pitchFamily="18" charset="0"/>
                      </a:rPr>
                      <m:t>𝑎</m:t>
                    </m:r>
                  </m:oMath>
                </a14:m>
                <a:r>
                  <a:rPr kumimoji="0" lang="zh-CN" altLang="en-US" sz="12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时，波函数中平面波部分位相相同。</a:t>
                </a:r>
              </a:p>
              <a:p>
                <a:pPr marL="0" marR="0" lvl="0" indent="0" algn="l" defTabSz="914400" rtl="0" eaLnBrk="0" fontAlgn="base" latinLnBrk="0" hangingPunct="0">
                  <a:lnSpc>
                    <a:spcPct val="100000"/>
                  </a:lnSpc>
                  <a:spcBef>
                    <a:spcPct val="30000"/>
                  </a:spcBef>
                  <a:spcAft>
                    <a:spcPct val="0"/>
                  </a:spcAft>
                  <a:buClrTx/>
                  <a:buSzTx/>
                  <a:buFontTx/>
                  <a:buNone/>
                  <a:tabLst/>
                  <a:defRPr/>
                </a:pPr>
                <a:endParaRPr kumimoji="1" lang="zh-CN" altLang="en-US" sz="1200" b="0" i="0" u="none" strike="noStrike" kern="1200" cap="none" spc="0" normalizeH="0" baseline="0" noProof="0" dirty="0">
                  <a:ln>
                    <a:noFill/>
                  </a:ln>
                  <a:solidFill>
                    <a:srgbClr val="660066"/>
                  </a:solidFill>
                  <a:effectLst>
                    <a:outerShdw blurRad="38100" dist="38100" dir="2700000" algn="tl">
                      <a:srgbClr val="C0C0C0"/>
                    </a:outerShdw>
                  </a:effectLst>
                  <a:uLnTx/>
                  <a:uFillTx/>
                  <a:latin typeface="Times New Roman" pitchFamily="18" charset="0"/>
                  <a:ea typeface="微软雅黑" pitchFamily="34" charset="-122"/>
                  <a:cs typeface="+mn-cs"/>
                </a:endParaRPr>
              </a:p>
              <a:p>
                <a:endParaRPr lang="zh-CN" altLang="en-US" dirty="0"/>
              </a:p>
            </p:txBody>
          </p:sp>
        </mc:Choice>
        <mc:Fallback xmlns="">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sz="1200" b="0" i="0">
                    <a:latin typeface="Cambria Math" panose="02040503050406030204" pitchFamily="18" charset="0"/>
                  </a:rPr>
                  <a:t>𝑘</a:t>
                </a:r>
                <a:r>
                  <a:rPr kumimoji="1" lang="zh-CN" altLang="en-US" sz="1200" b="0" i="0" u="none" strike="noStrike" kern="1200" cap="none" spc="0" normalizeH="0" baseline="0" noProof="0" dirty="0">
                    <a:ln>
                      <a:noFill/>
                    </a:ln>
                    <a:solidFill>
                      <a:srgbClr val="660066"/>
                    </a:solidFill>
                    <a:effectLst>
                      <a:outerShdw blurRad="38100" dist="38100" dir="2700000" algn="tl">
                        <a:srgbClr val="C0C0C0"/>
                      </a:outerShdw>
                    </a:effectLst>
                    <a:uLnTx/>
                    <a:uFillTx/>
                    <a:latin typeface="Times New Roman" pitchFamily="18" charset="0"/>
                    <a:ea typeface="微软雅黑" pitchFamily="34" charset="-122"/>
                    <a:cs typeface="+mn-cs"/>
                  </a:rPr>
                  <a:t> 空间的平移对称性的理解，</a:t>
                </a:r>
                <a:r>
                  <a:rPr kumimoji="0" lang="zh-CN" altLang="en-US" sz="12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当</a:t>
                </a:r>
                <a:r>
                  <a:rPr lang="en-US" altLang="zh-CN" sz="1200" b="0" i="0">
                    <a:latin typeface="Cambria Math" panose="02040503050406030204" pitchFamily="18" charset="0"/>
                  </a:rPr>
                  <a:t>𝑥=𝑎</a:t>
                </a:r>
                <a:r>
                  <a:rPr kumimoji="0" lang="zh-CN" altLang="en-US" sz="12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时，波函数中平面波部分位相相同。</a:t>
                </a:r>
              </a:p>
              <a:p>
                <a:pPr marL="0" marR="0" lvl="0" indent="0" algn="l" defTabSz="914400" rtl="0" eaLnBrk="0" fontAlgn="base" latinLnBrk="0" hangingPunct="0">
                  <a:lnSpc>
                    <a:spcPct val="100000"/>
                  </a:lnSpc>
                  <a:spcBef>
                    <a:spcPct val="30000"/>
                  </a:spcBef>
                  <a:spcAft>
                    <a:spcPct val="0"/>
                  </a:spcAft>
                  <a:buClrTx/>
                  <a:buSzTx/>
                  <a:buFontTx/>
                  <a:buNone/>
                  <a:tabLst/>
                  <a:defRPr/>
                </a:pPr>
                <a:endParaRPr kumimoji="1" lang="zh-CN" altLang="en-US" sz="1200" b="0" i="0" u="none" strike="noStrike" kern="1200" cap="none" spc="0" normalizeH="0" baseline="0" noProof="0" dirty="0">
                  <a:ln>
                    <a:noFill/>
                  </a:ln>
                  <a:solidFill>
                    <a:srgbClr val="660066"/>
                  </a:solidFill>
                  <a:effectLst>
                    <a:outerShdw blurRad="38100" dist="38100" dir="2700000" algn="tl">
                      <a:srgbClr val="C0C0C0"/>
                    </a:outerShdw>
                  </a:effectLst>
                  <a:uLnTx/>
                  <a:uFillTx/>
                  <a:latin typeface="Times New Roman" pitchFamily="18" charset="0"/>
                  <a:ea typeface="微软雅黑" pitchFamily="34" charset="-122"/>
                  <a:cs typeface="+mn-cs"/>
                </a:endParaRPr>
              </a:p>
              <a:p>
                <a:endParaRPr lang="zh-CN" altLang="en-US" dirty="0"/>
              </a:p>
            </p:txBody>
          </p:sp>
        </mc:Fallback>
      </mc:AlternateContent>
      <p:sp>
        <p:nvSpPr>
          <p:cNvPr id="4" name="灯片编号占位符 3"/>
          <p:cNvSpPr>
            <a:spLocks noGrp="1"/>
          </p:cNvSpPr>
          <p:nvPr>
            <p:ph type="sldNum" sz="quarter" idx="5"/>
          </p:nvPr>
        </p:nvSpPr>
        <p:spPr/>
        <p:txBody>
          <a:bodyPr/>
          <a:lstStyle/>
          <a:p>
            <a:fld id="{8AAA2DB7-8973-4964-8E83-0FC396AC9B6B}" type="slidenum">
              <a:rPr lang="en-US" altLang="zh-CN" smtClean="0"/>
              <a:t>98</a:t>
            </a:fld>
            <a:endParaRPr lang="en-US" altLang="zh-CN"/>
          </a:p>
        </p:txBody>
      </p:sp>
    </p:spTree>
    <p:extLst>
      <p:ext uri="{BB962C8B-B14F-4D97-AF65-F5344CB8AC3E}">
        <p14:creationId xmlns:p14="http://schemas.microsoft.com/office/powerpoint/2010/main" val="1441840983"/>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2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平面波部分</a:t>
                </a:r>
                <a14:m>
                  <m:oMath xmlns:m="http://schemas.openxmlformats.org/officeDocument/2006/math">
                    <m:r>
                      <a:rPr lang="zh-CN" altLang="en-US" sz="1200" b="0" i="1" smtClean="0">
                        <a:latin typeface="Cambria Math" panose="02040503050406030204" pitchFamily="18" charset="0"/>
                      </a:rPr>
                      <m:t>𝑘</m:t>
                    </m:r>
                  </m:oMath>
                </a14:m>
                <a:r>
                  <a:rPr lang="zh-CN" altLang="zh-CN" sz="12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平移</a:t>
                </a:r>
                <a:r>
                  <a:rPr lang="zh-CN" altLang="zh-CN" sz="1200" kern="100" dirty="0">
                    <a:solidFill>
                      <a:srgbClr val="000000"/>
                    </a:solidFill>
                    <a:effectLst/>
                    <a:latin typeface="宋体" panose="02010600030101010101" pitchFamily="2" charset="-122"/>
                    <a:ea typeface="Times New Roman" panose="02020603050405020304" pitchFamily="18" charset="0"/>
                    <a:cs typeface="宋体" panose="02010600030101010101" pitchFamily="2" charset="-122"/>
                  </a:rPr>
                  <a:t> </a:t>
                </a:r>
                <a14:m>
                  <m:oMath xmlns:m="http://schemas.openxmlformats.org/officeDocument/2006/math">
                    <m:f>
                      <m:fPr>
                        <m:ctrlPr>
                          <a:rPr lang="zh-CN" altLang="en-US" sz="1800" i="1" smtClean="0">
                            <a:solidFill>
                              <a:srgbClr val="836967"/>
                            </a:solidFill>
                            <a:latin typeface="Cambria Math" panose="02040503050406030204" pitchFamily="18" charset="0"/>
                          </a:rPr>
                        </m:ctrlPr>
                      </m:fPr>
                      <m:num>
                        <m:r>
                          <a:rPr lang="zh-CN" altLang="en-US" sz="1800">
                            <a:latin typeface="Cambria Math" panose="02040503050406030204" pitchFamily="18" charset="0"/>
                          </a:rPr>
                          <m:t>2</m:t>
                        </m:r>
                        <m:r>
                          <a:rPr lang="zh-CN" altLang="en-US" sz="1800" i="1">
                            <a:latin typeface="Cambria Math" panose="02040503050406030204" pitchFamily="18" charset="0"/>
                          </a:rPr>
                          <m:t>𝑚</m:t>
                        </m:r>
                        <m:r>
                          <a:rPr lang="zh-CN" altLang="en-US" sz="1800" i="1">
                            <a:latin typeface="Cambria Math" panose="02040503050406030204" pitchFamily="18" charset="0"/>
                          </a:rPr>
                          <m:t>𝜋</m:t>
                        </m:r>
                      </m:num>
                      <m:den>
                        <m:r>
                          <a:rPr lang="zh-CN" altLang="en-US" sz="1800" i="1">
                            <a:latin typeface="Cambria Math" panose="02040503050406030204" pitchFamily="18" charset="0"/>
                          </a:rPr>
                          <m:t>𝑎</m:t>
                        </m:r>
                      </m:den>
                    </m:f>
                  </m:oMath>
                </a14:m>
                <a:r>
                  <a:rPr lang="zh-CN" altLang="zh-CN" sz="12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14:m>
                  <m:oMath xmlns:m="http://schemas.openxmlformats.org/officeDocument/2006/math">
                    <m:r>
                      <a:rPr lang="zh-CN" altLang="en-US" sz="1000" i="1" kern="1200" smtClean="0">
                        <a:solidFill>
                          <a:schemeClr val="tx1"/>
                        </a:solidFill>
                        <a:latin typeface="Cambria Math" panose="02040503050406030204" pitchFamily="18" charset="0"/>
                        <a:ea typeface="宋体" panose="02010600030101010101" pitchFamily="2" charset="-122"/>
                        <a:cs typeface="+mn-cs"/>
                      </a:rPr>
                      <m:t>𝑘</m:t>
                    </m:r>
                    <m:r>
                      <a:rPr lang="zh-CN" altLang="en-US" sz="1000" i="0" kern="1200">
                        <a:solidFill>
                          <a:schemeClr val="tx1"/>
                        </a:solidFill>
                        <a:latin typeface="Cambria Math" panose="02040503050406030204" pitchFamily="18" charset="0"/>
                        <a:ea typeface="宋体" panose="02010600030101010101" pitchFamily="2" charset="-122"/>
                        <a:cs typeface="+mn-cs"/>
                      </a:rPr>
                      <m:t>′=</m:t>
                    </m:r>
                    <m:r>
                      <a:rPr lang="zh-CN" altLang="en-US" sz="1000" i="1" kern="1200">
                        <a:solidFill>
                          <a:schemeClr val="tx1"/>
                        </a:solidFill>
                        <a:latin typeface="Cambria Math" panose="02040503050406030204" pitchFamily="18" charset="0"/>
                        <a:ea typeface="宋体" panose="02010600030101010101" pitchFamily="2" charset="-122"/>
                        <a:cs typeface="+mn-cs"/>
                      </a:rPr>
                      <m:t>𝑘</m:t>
                    </m:r>
                    <m:r>
                      <a:rPr lang="zh-CN" altLang="en-US" sz="1000" i="0" kern="1200">
                        <a:solidFill>
                          <a:schemeClr val="tx1"/>
                        </a:solidFill>
                        <a:latin typeface="Cambria Math" panose="02040503050406030204" pitchFamily="18" charset="0"/>
                        <a:ea typeface="宋体" panose="02010600030101010101" pitchFamily="2" charset="-122"/>
                        <a:cs typeface="+mn-cs"/>
                      </a:rPr>
                      <m:t>+</m:t>
                    </m:r>
                    <m:f>
                      <m:fPr>
                        <m:ctrlPr>
                          <a:rPr lang="zh-CN" altLang="en-US" sz="1000" i="1" kern="1200">
                            <a:solidFill>
                              <a:schemeClr val="tx1"/>
                            </a:solidFill>
                            <a:latin typeface="Cambria Math" panose="02040503050406030204" pitchFamily="18" charset="0"/>
                            <a:ea typeface="宋体" panose="02010600030101010101" pitchFamily="2" charset="-122"/>
                            <a:cs typeface="+mn-cs"/>
                          </a:rPr>
                        </m:ctrlPr>
                      </m:fPr>
                      <m:num>
                        <m:r>
                          <a:rPr lang="zh-CN" altLang="en-US" sz="1000" i="0" kern="1200">
                            <a:solidFill>
                              <a:schemeClr val="tx1"/>
                            </a:solidFill>
                            <a:latin typeface="Cambria Math" panose="02040503050406030204" pitchFamily="18" charset="0"/>
                            <a:ea typeface="宋体" panose="02010600030101010101" pitchFamily="2" charset="-122"/>
                            <a:cs typeface="+mn-cs"/>
                          </a:rPr>
                          <m:t>2</m:t>
                        </m:r>
                        <m:r>
                          <a:rPr lang="zh-CN" altLang="en-US" sz="1000" i="1" kern="1200">
                            <a:solidFill>
                              <a:schemeClr val="tx1"/>
                            </a:solidFill>
                            <a:latin typeface="Cambria Math" panose="02040503050406030204" pitchFamily="18" charset="0"/>
                            <a:ea typeface="宋体" panose="02010600030101010101" pitchFamily="2" charset="-122"/>
                            <a:cs typeface="+mn-cs"/>
                          </a:rPr>
                          <m:t>𝑚</m:t>
                        </m:r>
                        <m:r>
                          <a:rPr lang="zh-CN" altLang="en-US" sz="1000" i="1" kern="1200">
                            <a:solidFill>
                              <a:schemeClr val="tx1"/>
                            </a:solidFill>
                            <a:latin typeface="Cambria Math" panose="02040503050406030204" pitchFamily="18" charset="0"/>
                            <a:ea typeface="宋体" panose="02010600030101010101" pitchFamily="2" charset="-122"/>
                            <a:cs typeface="+mn-cs"/>
                          </a:rPr>
                          <m:t>𝜋</m:t>
                        </m:r>
                      </m:num>
                      <m:den>
                        <m:r>
                          <a:rPr lang="zh-CN" altLang="en-US" sz="1000" i="1" kern="1200">
                            <a:solidFill>
                              <a:schemeClr val="tx1"/>
                            </a:solidFill>
                            <a:latin typeface="Cambria Math" panose="02040503050406030204" pitchFamily="18" charset="0"/>
                            <a:ea typeface="宋体" panose="02010600030101010101" pitchFamily="2" charset="-122"/>
                            <a:cs typeface="+mn-cs"/>
                          </a:rPr>
                          <m:t>𝑎</m:t>
                        </m:r>
                      </m:den>
                    </m:f>
                  </m:oMath>
                </a14:m>
                <a:r>
                  <a:rPr lang="zh-CN" altLang="zh-CN" sz="12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对应的波函数为</a:t>
                </a:r>
                <a:r>
                  <a:rPr lang="en-US" altLang="zh-CN" sz="12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zh-CN" altLang="en-US" sz="12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黄色标注的公式）。</a:t>
                </a:r>
                <a:endParaRPr lang="en-US" altLang="zh-CN" sz="12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 xmlns:m="http://schemas.openxmlformats.org/officeDocument/2006/math">
                    <m:r>
                      <a:rPr lang="zh-CN" altLang="en-US" sz="1200" b="0" i="1" smtClean="0">
                        <a:latin typeface="Cambria Math" panose="02040503050406030204" pitchFamily="18" charset="0"/>
                      </a:rPr>
                      <m:t>𝑘</m:t>
                    </m:r>
                  </m:oMath>
                </a14:m>
                <a:r>
                  <a:rPr kumimoji="1" lang="zh-CN" altLang="en-US" sz="1200" b="0" i="0" u="none" strike="noStrike" kern="1200" cap="none" spc="0" normalizeH="0" baseline="0" noProof="0" dirty="0">
                    <a:ln>
                      <a:noFill/>
                    </a:ln>
                    <a:solidFill>
                      <a:srgbClr val="660066"/>
                    </a:solidFill>
                    <a:effectLst>
                      <a:outerShdw blurRad="38100" dist="38100" dir="2700000" algn="tl">
                        <a:srgbClr val="C0C0C0"/>
                      </a:outerShdw>
                    </a:effectLst>
                    <a:uLnTx/>
                    <a:uFillTx/>
                    <a:latin typeface="Times New Roman" pitchFamily="18" charset="0"/>
                    <a:ea typeface="微软雅黑" pitchFamily="34" charset="-122"/>
                    <a:cs typeface="+mn-cs"/>
                  </a:rPr>
                  <a:t> 空间的平移对称性的意思是，</a:t>
                </a:r>
                <a:r>
                  <a:rPr kumimoji="0" lang="zh-CN" altLang="en-US" sz="1200" b="0" i="0" u="none" strike="noStrike" kern="1200" cap="none" spc="0" normalizeH="0" baseline="0" noProof="0" dirty="0">
                    <a:ln>
                      <a:noFill/>
                    </a:ln>
                    <a:solidFill>
                      <a:srgbClr val="C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依然可以有波矢</a:t>
                </a:r>
                <a14:m>
                  <m:oMath xmlns:m="http://schemas.openxmlformats.org/officeDocument/2006/math">
                    <m:r>
                      <a:rPr lang="zh-CN" altLang="en-US" sz="1200" b="0" i="1" smtClean="0">
                        <a:latin typeface="Cambria Math" panose="02040503050406030204" pitchFamily="18" charset="0"/>
                      </a:rPr>
                      <m:t>𝑘</m:t>
                    </m:r>
                  </m:oMath>
                </a14:m>
                <a:r>
                  <a:rPr kumimoji="0" lang="zh-CN" altLang="en-US" sz="1200" b="0" i="0" u="none" strike="noStrike" kern="1200" cap="none" spc="0" normalizeH="0" baseline="0" noProof="0" dirty="0">
                    <a:ln>
                      <a:noFill/>
                    </a:ln>
                    <a:solidFill>
                      <a:srgbClr val="C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的平面波分量，其它变化部分均归到</a:t>
                </a:r>
                <a14:m>
                  <m:oMath xmlns:m="http://schemas.openxmlformats.org/officeDocument/2006/math">
                    <m:sSubSup>
                      <m:sSubSupPr>
                        <m:ctrlPr>
                          <a:rPr lang="zh-CN" altLang="en-US" sz="1200" i="1" kern="1200" smtClean="0">
                            <a:solidFill>
                              <a:schemeClr val="tx1"/>
                            </a:solidFill>
                            <a:latin typeface="Cambria Math" panose="02040503050406030204" pitchFamily="18" charset="0"/>
                            <a:ea typeface="宋体" panose="02010600030101010101" pitchFamily="2" charset="-122"/>
                            <a:cs typeface="+mn-cs"/>
                          </a:rPr>
                        </m:ctrlPr>
                      </m:sSubSupPr>
                      <m:e>
                        <m:r>
                          <a:rPr lang="zh-CN" altLang="en-US" sz="1200" i="1" kern="1200">
                            <a:solidFill>
                              <a:schemeClr val="tx1"/>
                            </a:solidFill>
                            <a:latin typeface="Cambria Math" panose="02040503050406030204" pitchFamily="18" charset="0"/>
                            <a:ea typeface="宋体" panose="02010600030101010101" pitchFamily="2" charset="-122"/>
                            <a:cs typeface="+mn-cs"/>
                          </a:rPr>
                          <m:t>𝑢</m:t>
                        </m:r>
                      </m:e>
                      <m:sub>
                        <m:r>
                          <a:rPr lang="zh-CN" altLang="en-US" sz="1200" i="1" kern="1200">
                            <a:solidFill>
                              <a:schemeClr val="tx1"/>
                            </a:solidFill>
                            <a:latin typeface="Cambria Math" panose="02040503050406030204" pitchFamily="18" charset="0"/>
                            <a:ea typeface="宋体" panose="02010600030101010101" pitchFamily="2" charset="-122"/>
                            <a:cs typeface="+mn-cs"/>
                          </a:rPr>
                          <m:t>𝑘</m:t>
                        </m:r>
                      </m:sub>
                      <m:sup>
                        <m:r>
                          <a:rPr lang="zh-CN" altLang="en-US" sz="1200" i="0" kern="1200">
                            <a:solidFill>
                              <a:schemeClr val="tx1"/>
                            </a:solidFill>
                            <a:latin typeface="Cambria Math" panose="02040503050406030204" pitchFamily="18" charset="0"/>
                            <a:ea typeface="宋体" panose="02010600030101010101" pitchFamily="2" charset="-122"/>
                            <a:cs typeface="+mn-cs"/>
                          </a:rPr>
                          <m:t>′′</m:t>
                        </m:r>
                      </m:sup>
                    </m:sSubSup>
                    <m:r>
                      <a:rPr lang="zh-CN" altLang="en-US" sz="1200" i="0" kern="1200">
                        <a:solidFill>
                          <a:schemeClr val="tx1"/>
                        </a:solidFill>
                        <a:latin typeface="Cambria Math" panose="02040503050406030204" pitchFamily="18" charset="0"/>
                        <a:ea typeface="宋体" panose="02010600030101010101" pitchFamily="2" charset="-122"/>
                        <a:cs typeface="+mn-cs"/>
                      </a:rPr>
                      <m:t>(</m:t>
                    </m:r>
                    <m:r>
                      <a:rPr lang="zh-CN" altLang="en-US" sz="1200" i="1" kern="1200">
                        <a:solidFill>
                          <a:schemeClr val="tx1"/>
                        </a:solidFill>
                        <a:latin typeface="Cambria Math" panose="02040503050406030204" pitchFamily="18" charset="0"/>
                        <a:ea typeface="宋体" panose="02010600030101010101" pitchFamily="2" charset="-122"/>
                        <a:cs typeface="+mn-cs"/>
                      </a:rPr>
                      <m:t>𝑥</m:t>
                    </m:r>
                    <m:r>
                      <a:rPr lang="en-US" altLang="zh-CN" sz="1200" b="0" i="0" kern="1200" smtClean="0">
                        <a:solidFill>
                          <a:schemeClr val="tx1"/>
                        </a:solidFill>
                        <a:latin typeface="Cambria Math" panose="02040503050406030204" pitchFamily="18" charset="0"/>
                        <a:ea typeface="宋体" panose="02010600030101010101" pitchFamily="2" charset="-122"/>
                        <a:cs typeface="+mn-cs"/>
                      </a:rPr>
                      <m:t>)</m:t>
                    </m:r>
                  </m:oMath>
                </a14:m>
                <a:r>
                  <a:rPr kumimoji="0" lang="zh-CN" altLang="en-US" sz="1200" b="0" i="0" u="none" strike="noStrike" kern="1200" cap="none" spc="0" normalizeH="0" baseline="0" noProof="0" dirty="0">
                    <a:ln>
                      <a:noFill/>
                    </a:ln>
                    <a:solidFill>
                      <a:srgbClr val="C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endParaRPr kumimoji="0" lang="en-US" altLang="zh-CN" sz="1200" b="0" i="0" u="none" strike="noStrike" kern="1200" cap="none" spc="0" normalizeH="0" baseline="0" noProof="0" dirty="0">
                  <a:ln>
                    <a:noFill/>
                  </a:ln>
                  <a:solidFill>
                    <a:srgbClr val="C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kumimoji="0" lang="zh-CN" altLang="en-US" sz="1200" b="0" i="0" u="none" strike="noStrike" kern="1200" cap="none" spc="0" normalizeH="0" baseline="0" noProof="0" dirty="0">
                    <a:ln>
                      <a:noFill/>
                    </a:ln>
                    <a:solidFill>
                      <a:srgbClr val="C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但实际上，</a:t>
                </a:r>
                <a14:m>
                  <m:oMath xmlns:m="http://schemas.openxmlformats.org/officeDocument/2006/math">
                    <m:r>
                      <a:rPr lang="zh-CN" altLang="en-US" sz="1000" b="0" i="1" smtClean="0">
                        <a:latin typeface="Cambria Math" panose="02040503050406030204" pitchFamily="18" charset="0"/>
                      </a:rPr>
                      <m:t>𝑘</m:t>
                    </m:r>
                    <m:r>
                      <m:rPr>
                        <m:nor/>
                      </m:rPr>
                      <a:rPr lang="zh-CN" altLang="zh-CN" sz="10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m:t>平移</m:t>
                    </m:r>
                    <m:r>
                      <m:rPr>
                        <m:nor/>
                      </m:rPr>
                      <a:rPr lang="zh-CN" altLang="zh-CN" sz="1000" kern="100" dirty="0">
                        <a:solidFill>
                          <a:srgbClr val="000000"/>
                        </a:solidFill>
                        <a:effectLst/>
                        <a:latin typeface="宋体" panose="02010600030101010101" pitchFamily="2" charset="-122"/>
                        <a:ea typeface="Times New Roman" panose="02020603050405020304" pitchFamily="18" charset="0"/>
                        <a:cs typeface="宋体" panose="02010600030101010101" pitchFamily="2" charset="-122"/>
                      </a:rPr>
                      <m:t> </m:t>
                    </m:r>
                    <m:f>
                      <m:fPr>
                        <m:ctrlPr>
                          <a:rPr lang="zh-CN" altLang="en-US" sz="1200" b="0" i="1" smtClean="0">
                            <a:solidFill>
                              <a:srgbClr val="836967"/>
                            </a:solidFill>
                            <a:latin typeface="Cambria Math" panose="02040503050406030204" pitchFamily="18" charset="0"/>
                          </a:rPr>
                        </m:ctrlPr>
                      </m:fPr>
                      <m:num>
                        <m:r>
                          <a:rPr lang="zh-CN" altLang="en-US" sz="1200" b="0" i="1">
                            <a:latin typeface="Cambria Math" panose="02040503050406030204" pitchFamily="18" charset="0"/>
                          </a:rPr>
                          <m:t>2</m:t>
                        </m:r>
                        <m:r>
                          <a:rPr lang="zh-CN" altLang="en-US" sz="1200" b="0" i="1">
                            <a:latin typeface="Cambria Math" panose="02040503050406030204" pitchFamily="18" charset="0"/>
                          </a:rPr>
                          <m:t>𝑚</m:t>
                        </m:r>
                        <m:r>
                          <a:rPr lang="zh-CN" altLang="en-US" sz="1200" b="0" i="1">
                            <a:latin typeface="Cambria Math" panose="02040503050406030204" pitchFamily="18" charset="0"/>
                          </a:rPr>
                          <m:t>𝜋</m:t>
                        </m:r>
                      </m:num>
                      <m:den>
                        <m:r>
                          <a:rPr lang="zh-CN" altLang="en-US" sz="1200" b="0" i="1">
                            <a:latin typeface="Cambria Math" panose="02040503050406030204" pitchFamily="18" charset="0"/>
                          </a:rPr>
                          <m:t>𝑎</m:t>
                        </m:r>
                      </m:den>
                    </m:f>
                  </m:oMath>
                </a14:m>
                <a:r>
                  <a:rPr kumimoji="0" lang="zh-CN" altLang="en-US" sz="12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后，平面波部分的波矢是变化的，即电子的能量是变化的。</a:t>
                </a:r>
              </a:p>
              <a:p>
                <a:pPr marL="0" marR="0" lvl="0" indent="0" algn="l" defTabSz="914400" rtl="0" eaLnBrk="0" fontAlgn="base" latinLnBrk="0" hangingPunct="0">
                  <a:lnSpc>
                    <a:spcPct val="100000"/>
                  </a:lnSpc>
                  <a:spcBef>
                    <a:spcPct val="30000"/>
                  </a:spcBef>
                  <a:spcAft>
                    <a:spcPct val="0"/>
                  </a:spcAft>
                  <a:buClrTx/>
                  <a:buSzTx/>
                  <a:buFontTx/>
                  <a:buNone/>
                  <a:tabLst/>
                  <a:defRPr/>
                </a:pPr>
                <a:endParaRPr kumimoji="0" lang="en-US" altLang="zh-CN" sz="1200" b="0" i="0" u="none" strike="noStrike" kern="1200" cap="none" spc="0" normalizeH="0" baseline="0" noProof="0" dirty="0">
                  <a:ln>
                    <a:noFill/>
                  </a:ln>
                  <a:solidFill>
                    <a:srgbClr val="C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kumimoji="0" lang="zh-CN" altLang="en-US" sz="1200" b="0" i="0" u="none" strike="noStrike" kern="1200" cap="none" spc="0" normalizeH="0" baseline="0" noProof="0" dirty="0">
                  <a:ln>
                    <a:noFill/>
                  </a:ln>
                  <a:solidFill>
                    <a:srgbClr val="C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zh-CN" altLang="zh-CN" sz="1200" kern="100" dirty="0">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p>
                <a:endParaRPr lang="zh-CN" altLang="en-US" dirty="0"/>
              </a:p>
            </p:txBody>
          </p:sp>
        </mc:Choice>
        <mc:Fallback xmlns="">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200"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根据式（</a:t>
                </a:r>
                <a:r>
                  <a:rPr lang="en-US" altLang="zh-CN" sz="1200"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3-74</a:t>
                </a:r>
                <a:r>
                  <a:rPr lang="zh-CN" altLang="zh-CN" sz="1200"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a:t>
                </a:r>
                <a:r>
                  <a:rPr lang="zh-CN" altLang="zh-CN" sz="12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平面波部分</a:t>
                </a:r>
                <a:r>
                  <a:rPr lang="zh-CN" altLang="zh-CN" sz="1200" kern="100" dirty="0">
                    <a:solidFill>
                      <a:srgbClr val="000000"/>
                    </a:solidFill>
                    <a:effectLst/>
                    <a:latin typeface="宋体" panose="02010600030101010101" pitchFamily="2" charset="-122"/>
                    <a:ea typeface="Times New Roman" panose="02020603050405020304" pitchFamily="18" charset="0"/>
                    <a:cs typeface="宋体" panose="02010600030101010101" pitchFamily="2" charset="-122"/>
                  </a:rPr>
                  <a:t> </a:t>
                </a:r>
                <a:r>
                  <a:rPr lang="en-US" altLang="zh-CN" sz="1200" i="1" kern="100" dirty="0">
                    <a:solidFill>
                      <a:srgbClr val="000000"/>
                    </a:solidFill>
                    <a:effectLst/>
                    <a:latin typeface="宋体" panose="02010600030101010101" pitchFamily="2" charset="-122"/>
                    <a:ea typeface="Times New Roman" panose="02020603050405020304" pitchFamily="18" charset="0"/>
                    <a:cs typeface="宋体" panose="02010600030101010101" pitchFamily="2" charset="-122"/>
                  </a:rPr>
                  <a:t>k </a:t>
                </a:r>
                <a:r>
                  <a:rPr lang="zh-CN" altLang="zh-CN" sz="12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平移</a:t>
                </a:r>
                <a:r>
                  <a:rPr lang="zh-CN" altLang="zh-CN" sz="1200" kern="100" dirty="0">
                    <a:solidFill>
                      <a:srgbClr val="000000"/>
                    </a:solidFill>
                    <a:effectLst/>
                    <a:latin typeface="宋体" panose="02010600030101010101" pitchFamily="2" charset="-122"/>
                    <a:ea typeface="Times New Roman" panose="02020603050405020304" pitchFamily="18" charset="0"/>
                    <a:cs typeface="宋体" panose="02010600030101010101" pitchFamily="2" charset="-122"/>
                  </a:rPr>
                  <a:t> </a:t>
                </a:r>
                <a:r>
                  <a:rPr lang="zh-CN" altLang="en-US" sz="1800" i="0">
                    <a:latin typeface="Cambria Math" panose="02040503050406030204" pitchFamily="18" charset="0"/>
                  </a:rPr>
                  <a:t>2𝑚𝜋</a:t>
                </a:r>
                <a:r>
                  <a:rPr lang="zh-CN" altLang="en-US" sz="1800" i="0">
                    <a:solidFill>
                      <a:srgbClr val="836967"/>
                    </a:solidFill>
                    <a:latin typeface="Cambria Math" panose="02040503050406030204" pitchFamily="18" charset="0"/>
                  </a:rPr>
                  <a:t>/</a:t>
                </a:r>
                <a:r>
                  <a:rPr lang="zh-CN" altLang="en-US" sz="1800" i="0">
                    <a:latin typeface="Cambria Math" panose="02040503050406030204" pitchFamily="18" charset="0"/>
                  </a:rPr>
                  <a:t>𝑎</a:t>
                </a:r>
                <a:r>
                  <a:rPr lang="zh-CN" altLang="zh-CN" sz="12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zh-CN" altLang="en-US" sz="1000" i="0" kern="1200">
                    <a:solidFill>
                      <a:schemeClr val="tx1"/>
                    </a:solidFill>
                    <a:latin typeface="Cambria Math" panose="02040503050406030204" pitchFamily="18" charset="0"/>
                    <a:ea typeface="宋体" panose="02010600030101010101" pitchFamily="2" charset="-122"/>
                    <a:cs typeface="+mn-cs"/>
                  </a:rPr>
                  <a:t>𝑘′=𝑘+2𝑚𝜋/𝑎</a:t>
                </a:r>
                <a:r>
                  <a:rPr lang="zh-CN" altLang="zh-CN" sz="12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对应的波函数为</a:t>
                </a:r>
                <a:r>
                  <a:rPr lang="en-US" altLang="zh-CN" sz="12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zh-CN" altLang="en-US" sz="12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黄色标注的公式）</a:t>
                </a:r>
                <a:endParaRPr lang="zh-CN" altLang="zh-CN" sz="1200" kern="100" dirty="0">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p>
                <a:endParaRPr lang="zh-CN" altLang="en-US" dirty="0"/>
              </a:p>
            </p:txBody>
          </p:sp>
        </mc:Fallback>
      </mc:AlternateContent>
      <p:sp>
        <p:nvSpPr>
          <p:cNvPr id="4" name="灯片编号占位符 3"/>
          <p:cNvSpPr>
            <a:spLocks noGrp="1"/>
          </p:cNvSpPr>
          <p:nvPr>
            <p:ph type="sldNum" sz="quarter" idx="5"/>
          </p:nvPr>
        </p:nvSpPr>
        <p:spPr/>
        <p:txBody>
          <a:bodyPr/>
          <a:lstStyle/>
          <a:p>
            <a:fld id="{8AAA2DB7-8973-4964-8E83-0FC396AC9B6B}" type="slidenum">
              <a:rPr lang="en-US" altLang="zh-CN" smtClean="0"/>
              <a:t>99</a:t>
            </a:fld>
            <a:endParaRPr lang="en-US" altLang="zh-CN"/>
          </a:p>
        </p:txBody>
      </p:sp>
    </p:spTree>
    <p:extLst>
      <p:ext uri="{BB962C8B-B14F-4D97-AF65-F5344CB8AC3E}">
        <p14:creationId xmlns:p14="http://schemas.microsoft.com/office/powerpoint/2010/main" val="8766607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Rectangle 4"/>
          <p:cNvSpPr>
            <a:spLocks noGrp="1" noChangeArrowheads="1"/>
          </p:cNvSpPr>
          <p:nvPr>
            <p:ph type="dt" sz="half"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5" name="Rectangle 5"/>
          <p:cNvSpPr>
            <a:spLocks noGrp="1" noChangeArrowheads="1"/>
          </p:cNvSpPr>
          <p:nvPr>
            <p:ph type="ftr" sz="quarter" idx="11"/>
          </p:nvPr>
        </p:nvSpPr>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zh-CN" altLang="en-US"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清华大学电子工程系</a:t>
            </a:r>
            <a:r>
              <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a:t>
            </a:r>
            <a:r>
              <a:rPr kumimoji="1" lang="zh-CN" altLang="en-US"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黄翊东</a:t>
            </a:r>
            <a:endPar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6" name="Rectangle 6"/>
          <p:cNvSpPr>
            <a:spLocks noGrp="1" noChangeArrowheads="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FAC4831F-26AB-43DA-8EF9-63DE9F2731B5}" type="slidenum">
              <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a:t>
            </a:fld>
            <a:endPar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5" name="Rectangle 5"/>
          <p:cNvSpPr>
            <a:spLocks noGrp="1" noChangeArrowheads="1"/>
          </p:cNvSpPr>
          <p:nvPr>
            <p:ph type="ftr" sz="quarter" idx="11"/>
          </p:nvPr>
        </p:nvSpPr>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zh-CN" altLang="en-US"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清华大学电子工程系</a:t>
            </a:r>
            <a:r>
              <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a:t>
            </a:r>
            <a:r>
              <a:rPr kumimoji="1" lang="zh-CN" altLang="en-US"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黄翊东</a:t>
            </a:r>
            <a:endPar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6" name="Rectangle 6"/>
          <p:cNvSpPr>
            <a:spLocks noGrp="1" noChangeArrowheads="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5C592D33-C61E-4E84-B01B-1C62528D62C3}" type="slidenum">
              <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a:t>
            </a:fld>
            <a:endPar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5" name="Rectangle 5"/>
          <p:cNvSpPr>
            <a:spLocks noGrp="1" noChangeArrowheads="1"/>
          </p:cNvSpPr>
          <p:nvPr>
            <p:ph type="ftr" sz="quarter" idx="11"/>
          </p:nvPr>
        </p:nvSpPr>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zh-CN" altLang="en-US"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清华大学电子工程系</a:t>
            </a:r>
            <a:r>
              <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a:t>
            </a:r>
            <a:r>
              <a:rPr kumimoji="1" lang="zh-CN" altLang="en-US"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黄翊东</a:t>
            </a:r>
            <a:endPar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6" name="Rectangle 6"/>
          <p:cNvSpPr>
            <a:spLocks noGrp="1" noChangeArrowheads="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E73492DB-9D9D-444C-A590-7240DB4FE00B}" type="slidenum">
              <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a:t>
            </a:fld>
            <a:endPar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3DB93E01-6447-4711-A20F-F504346C4039}" type="datetime1">
              <a:rPr lang="zh-CN" altLang="en-US" smtClean="0">
                <a:solidFill>
                  <a:prstClr val="black">
                    <a:tint val="75000"/>
                  </a:prstClr>
                </a:solidFill>
              </a:rPr>
              <a:t>2023/8/15</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r>
              <a:rPr lang="zh-CN" altLang="en-US">
                <a:solidFill>
                  <a:prstClr val="black">
                    <a:tint val="75000"/>
                  </a:prstClr>
                </a:solidFill>
              </a:rPr>
              <a:t>清华大学电子工程系</a:t>
            </a:r>
            <a:r>
              <a:rPr lang="en-US" altLang="zh-CN">
                <a:solidFill>
                  <a:prstClr val="black">
                    <a:tint val="75000"/>
                  </a:prstClr>
                </a:solidFill>
              </a:rPr>
              <a:t>/</a:t>
            </a:r>
            <a:r>
              <a:rPr lang="zh-CN" altLang="en-US">
                <a:solidFill>
                  <a:prstClr val="black">
                    <a:tint val="75000"/>
                  </a:prstClr>
                </a:solidFill>
              </a:rPr>
              <a:t>黄翊东</a:t>
            </a:r>
          </a:p>
        </p:txBody>
      </p:sp>
      <p:sp>
        <p:nvSpPr>
          <p:cNvPr id="6" name="灯片编号占位符 5"/>
          <p:cNvSpPr>
            <a:spLocks noGrp="1"/>
          </p:cNvSpPr>
          <p:nvPr>
            <p:ph type="sldNum" sz="quarter" idx="12"/>
          </p:nvPr>
        </p:nvSpPr>
        <p:spPr/>
        <p:txBody>
          <a:bodyPr/>
          <a:lstStyle/>
          <a:p>
            <a:fld id="{F04F8680-455F-4FDD-AA7B-B71BD83FB6DF}" type="slidenum">
              <a:rPr lang="zh-CN" altLang="en-US" smtClean="0">
                <a:solidFill>
                  <a:prstClr val="black">
                    <a:tint val="75000"/>
                  </a:prstClr>
                </a:solidFill>
              </a:rPr>
              <a:t>‹#›</a:t>
            </a:fld>
            <a:endParaRPr lang="zh-CN" altLang="en-US">
              <a:solidFill>
                <a:prstClr val="black">
                  <a:tint val="75000"/>
                </a:prstClr>
              </a:solidFill>
            </a:endParaRPr>
          </a:p>
        </p:txBody>
      </p:sp>
    </p:spTree>
    <p:extLst>
      <p:ext uri="{BB962C8B-B14F-4D97-AF65-F5344CB8AC3E}">
        <p14:creationId xmlns:p14="http://schemas.microsoft.com/office/powerpoint/2010/main" val="870649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CF300578-0C43-4782-A890-4B5E095D2F58}" type="datetime1">
              <a:rPr lang="zh-CN" altLang="en-US" smtClean="0">
                <a:solidFill>
                  <a:prstClr val="black">
                    <a:tint val="75000"/>
                  </a:prstClr>
                </a:solidFill>
              </a:rPr>
              <a:t>2023/8/15</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r>
              <a:rPr lang="zh-CN" altLang="en-US">
                <a:solidFill>
                  <a:prstClr val="black">
                    <a:tint val="75000"/>
                  </a:prstClr>
                </a:solidFill>
              </a:rPr>
              <a:t>清华大学电子工程系</a:t>
            </a:r>
            <a:r>
              <a:rPr lang="en-US" altLang="zh-CN">
                <a:solidFill>
                  <a:prstClr val="black">
                    <a:tint val="75000"/>
                  </a:prstClr>
                </a:solidFill>
              </a:rPr>
              <a:t>/</a:t>
            </a:r>
            <a:r>
              <a:rPr lang="zh-CN" altLang="en-US">
                <a:solidFill>
                  <a:prstClr val="black">
                    <a:tint val="75000"/>
                  </a:prstClr>
                </a:solidFill>
              </a:rPr>
              <a:t>黄翊东</a:t>
            </a:r>
          </a:p>
        </p:txBody>
      </p:sp>
      <p:sp>
        <p:nvSpPr>
          <p:cNvPr id="6" name="灯片编号占位符 5"/>
          <p:cNvSpPr>
            <a:spLocks noGrp="1"/>
          </p:cNvSpPr>
          <p:nvPr>
            <p:ph type="sldNum" sz="quarter" idx="12"/>
          </p:nvPr>
        </p:nvSpPr>
        <p:spPr/>
        <p:txBody>
          <a:bodyPr/>
          <a:lstStyle/>
          <a:p>
            <a:fld id="{F04F8680-455F-4FDD-AA7B-B71BD83FB6DF}" type="slidenum">
              <a:rPr lang="zh-CN" altLang="en-US" smtClean="0">
                <a:solidFill>
                  <a:prstClr val="black">
                    <a:tint val="75000"/>
                  </a:prstClr>
                </a:solidFill>
              </a:rPr>
              <a:t>‹#›</a:t>
            </a:fld>
            <a:endParaRPr lang="zh-CN" altLang="en-US">
              <a:solidFill>
                <a:prstClr val="black">
                  <a:tint val="75000"/>
                </a:prstClr>
              </a:solidFill>
            </a:endParaRPr>
          </a:p>
        </p:txBody>
      </p:sp>
    </p:spTree>
    <p:extLst>
      <p:ext uri="{BB962C8B-B14F-4D97-AF65-F5344CB8AC3E}">
        <p14:creationId xmlns:p14="http://schemas.microsoft.com/office/powerpoint/2010/main" val="2947630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8391B41C-E061-47CE-924C-6896DDC38353}" type="datetime1">
              <a:rPr lang="zh-CN" altLang="en-US" smtClean="0">
                <a:solidFill>
                  <a:prstClr val="black">
                    <a:tint val="75000"/>
                  </a:prstClr>
                </a:solidFill>
              </a:rPr>
              <a:t>2023/8/15</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r>
              <a:rPr lang="zh-CN" altLang="en-US">
                <a:solidFill>
                  <a:prstClr val="black">
                    <a:tint val="75000"/>
                  </a:prstClr>
                </a:solidFill>
              </a:rPr>
              <a:t>清华大学电子工程系</a:t>
            </a:r>
            <a:r>
              <a:rPr lang="en-US" altLang="zh-CN">
                <a:solidFill>
                  <a:prstClr val="black">
                    <a:tint val="75000"/>
                  </a:prstClr>
                </a:solidFill>
              </a:rPr>
              <a:t>/</a:t>
            </a:r>
            <a:r>
              <a:rPr lang="zh-CN" altLang="en-US">
                <a:solidFill>
                  <a:prstClr val="black">
                    <a:tint val="75000"/>
                  </a:prstClr>
                </a:solidFill>
              </a:rPr>
              <a:t>黄翊东</a:t>
            </a:r>
          </a:p>
        </p:txBody>
      </p:sp>
      <p:sp>
        <p:nvSpPr>
          <p:cNvPr id="6" name="灯片编号占位符 5"/>
          <p:cNvSpPr>
            <a:spLocks noGrp="1"/>
          </p:cNvSpPr>
          <p:nvPr>
            <p:ph type="sldNum" sz="quarter" idx="12"/>
          </p:nvPr>
        </p:nvSpPr>
        <p:spPr/>
        <p:txBody>
          <a:bodyPr/>
          <a:lstStyle/>
          <a:p>
            <a:fld id="{F04F8680-455F-4FDD-AA7B-B71BD83FB6DF}" type="slidenum">
              <a:rPr lang="zh-CN" altLang="en-US" smtClean="0">
                <a:solidFill>
                  <a:prstClr val="black">
                    <a:tint val="75000"/>
                  </a:prstClr>
                </a:solidFill>
              </a:rPr>
              <a:t>‹#›</a:t>
            </a:fld>
            <a:endParaRPr lang="zh-CN" altLang="en-US">
              <a:solidFill>
                <a:prstClr val="black">
                  <a:tint val="75000"/>
                </a:prstClr>
              </a:solidFill>
            </a:endParaRPr>
          </a:p>
        </p:txBody>
      </p:sp>
    </p:spTree>
    <p:extLst>
      <p:ext uri="{BB962C8B-B14F-4D97-AF65-F5344CB8AC3E}">
        <p14:creationId xmlns:p14="http://schemas.microsoft.com/office/powerpoint/2010/main" val="2061993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110430D0-A625-4E4B-AFB8-09764ABB5D95}" type="datetime1">
              <a:rPr lang="zh-CN" altLang="en-US" smtClean="0">
                <a:solidFill>
                  <a:prstClr val="black">
                    <a:tint val="75000"/>
                  </a:prstClr>
                </a:solidFill>
              </a:rPr>
              <a:t>2023/8/15</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r>
              <a:rPr lang="zh-CN" altLang="en-US">
                <a:solidFill>
                  <a:prstClr val="black">
                    <a:tint val="75000"/>
                  </a:prstClr>
                </a:solidFill>
              </a:rPr>
              <a:t>清华大学电子工程系</a:t>
            </a:r>
            <a:r>
              <a:rPr lang="en-US" altLang="zh-CN">
                <a:solidFill>
                  <a:prstClr val="black">
                    <a:tint val="75000"/>
                  </a:prstClr>
                </a:solidFill>
              </a:rPr>
              <a:t>/</a:t>
            </a:r>
            <a:r>
              <a:rPr lang="zh-CN" altLang="en-US">
                <a:solidFill>
                  <a:prstClr val="black">
                    <a:tint val="75000"/>
                  </a:prstClr>
                </a:solidFill>
              </a:rPr>
              <a:t>黄翊东</a:t>
            </a:r>
          </a:p>
        </p:txBody>
      </p:sp>
      <p:sp>
        <p:nvSpPr>
          <p:cNvPr id="7" name="灯片编号占位符 6"/>
          <p:cNvSpPr>
            <a:spLocks noGrp="1"/>
          </p:cNvSpPr>
          <p:nvPr>
            <p:ph type="sldNum" sz="quarter" idx="12"/>
          </p:nvPr>
        </p:nvSpPr>
        <p:spPr/>
        <p:txBody>
          <a:bodyPr/>
          <a:lstStyle/>
          <a:p>
            <a:fld id="{F04F8680-455F-4FDD-AA7B-B71BD83FB6DF}" type="slidenum">
              <a:rPr lang="zh-CN" altLang="en-US" smtClean="0">
                <a:solidFill>
                  <a:prstClr val="black">
                    <a:tint val="75000"/>
                  </a:prstClr>
                </a:solidFill>
              </a:rPr>
              <a:t>‹#›</a:t>
            </a:fld>
            <a:endParaRPr lang="zh-CN" altLang="en-US">
              <a:solidFill>
                <a:prstClr val="black">
                  <a:tint val="75000"/>
                </a:prstClr>
              </a:solidFill>
            </a:endParaRPr>
          </a:p>
        </p:txBody>
      </p:sp>
    </p:spTree>
    <p:extLst>
      <p:ext uri="{BB962C8B-B14F-4D97-AF65-F5344CB8AC3E}">
        <p14:creationId xmlns:p14="http://schemas.microsoft.com/office/powerpoint/2010/main" val="3316939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1BE83041-A190-4E1C-A9EB-565E7E43A460}" type="datetime1">
              <a:rPr lang="zh-CN" altLang="en-US" smtClean="0">
                <a:solidFill>
                  <a:prstClr val="black">
                    <a:tint val="75000"/>
                  </a:prstClr>
                </a:solidFill>
              </a:rPr>
              <a:t>2023/8/15</a:t>
            </a:fld>
            <a:endParaRPr lang="zh-CN" altLang="en-US">
              <a:solidFill>
                <a:prstClr val="black">
                  <a:tint val="75000"/>
                </a:prstClr>
              </a:solidFill>
            </a:endParaRPr>
          </a:p>
        </p:txBody>
      </p:sp>
      <p:sp>
        <p:nvSpPr>
          <p:cNvPr id="8" name="页脚占位符 7"/>
          <p:cNvSpPr>
            <a:spLocks noGrp="1"/>
          </p:cNvSpPr>
          <p:nvPr>
            <p:ph type="ftr" sz="quarter" idx="11"/>
          </p:nvPr>
        </p:nvSpPr>
        <p:spPr/>
        <p:txBody>
          <a:bodyPr/>
          <a:lstStyle/>
          <a:p>
            <a:r>
              <a:rPr lang="zh-CN" altLang="en-US">
                <a:solidFill>
                  <a:prstClr val="black">
                    <a:tint val="75000"/>
                  </a:prstClr>
                </a:solidFill>
              </a:rPr>
              <a:t>清华大学电子工程系</a:t>
            </a:r>
            <a:r>
              <a:rPr lang="en-US" altLang="zh-CN">
                <a:solidFill>
                  <a:prstClr val="black">
                    <a:tint val="75000"/>
                  </a:prstClr>
                </a:solidFill>
              </a:rPr>
              <a:t>/</a:t>
            </a:r>
            <a:r>
              <a:rPr lang="zh-CN" altLang="en-US">
                <a:solidFill>
                  <a:prstClr val="black">
                    <a:tint val="75000"/>
                  </a:prstClr>
                </a:solidFill>
              </a:rPr>
              <a:t>黄翊东</a:t>
            </a:r>
          </a:p>
        </p:txBody>
      </p:sp>
      <p:sp>
        <p:nvSpPr>
          <p:cNvPr id="9" name="灯片编号占位符 8"/>
          <p:cNvSpPr>
            <a:spLocks noGrp="1"/>
          </p:cNvSpPr>
          <p:nvPr>
            <p:ph type="sldNum" sz="quarter" idx="12"/>
          </p:nvPr>
        </p:nvSpPr>
        <p:spPr/>
        <p:txBody>
          <a:bodyPr/>
          <a:lstStyle/>
          <a:p>
            <a:fld id="{F04F8680-455F-4FDD-AA7B-B71BD83FB6DF}" type="slidenum">
              <a:rPr lang="zh-CN" altLang="en-US" smtClean="0">
                <a:solidFill>
                  <a:prstClr val="black">
                    <a:tint val="75000"/>
                  </a:prstClr>
                </a:solidFill>
              </a:rPr>
              <a:t>‹#›</a:t>
            </a:fld>
            <a:endParaRPr lang="zh-CN" altLang="en-US">
              <a:solidFill>
                <a:prstClr val="black">
                  <a:tint val="75000"/>
                </a:prstClr>
              </a:solidFill>
            </a:endParaRPr>
          </a:p>
        </p:txBody>
      </p:sp>
    </p:spTree>
    <p:extLst>
      <p:ext uri="{BB962C8B-B14F-4D97-AF65-F5344CB8AC3E}">
        <p14:creationId xmlns:p14="http://schemas.microsoft.com/office/powerpoint/2010/main" val="3112356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CBB70F98-0806-4776-A0B5-9EB06AF41E22}" type="datetime1">
              <a:rPr lang="zh-CN" altLang="en-US" smtClean="0">
                <a:solidFill>
                  <a:prstClr val="black">
                    <a:tint val="75000"/>
                  </a:prstClr>
                </a:solidFill>
              </a:rPr>
              <a:t>2023/8/15</a:t>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r>
              <a:rPr lang="zh-CN" altLang="en-US">
                <a:solidFill>
                  <a:prstClr val="black">
                    <a:tint val="75000"/>
                  </a:prstClr>
                </a:solidFill>
              </a:rPr>
              <a:t>清华大学电子工程系</a:t>
            </a:r>
            <a:r>
              <a:rPr lang="en-US" altLang="zh-CN">
                <a:solidFill>
                  <a:prstClr val="black">
                    <a:tint val="75000"/>
                  </a:prstClr>
                </a:solidFill>
              </a:rPr>
              <a:t>/</a:t>
            </a:r>
            <a:r>
              <a:rPr lang="zh-CN" altLang="en-US">
                <a:solidFill>
                  <a:prstClr val="black">
                    <a:tint val="75000"/>
                  </a:prstClr>
                </a:solidFill>
              </a:rPr>
              <a:t>黄翊东</a:t>
            </a:r>
          </a:p>
        </p:txBody>
      </p:sp>
      <p:sp>
        <p:nvSpPr>
          <p:cNvPr id="5" name="灯片编号占位符 4"/>
          <p:cNvSpPr>
            <a:spLocks noGrp="1"/>
          </p:cNvSpPr>
          <p:nvPr>
            <p:ph type="sldNum" sz="quarter" idx="12"/>
          </p:nvPr>
        </p:nvSpPr>
        <p:spPr/>
        <p:txBody>
          <a:bodyPr/>
          <a:lstStyle/>
          <a:p>
            <a:fld id="{F04F8680-455F-4FDD-AA7B-B71BD83FB6DF}" type="slidenum">
              <a:rPr lang="zh-CN" altLang="en-US" smtClean="0">
                <a:solidFill>
                  <a:prstClr val="black">
                    <a:tint val="75000"/>
                  </a:prstClr>
                </a:solidFill>
              </a:rPr>
              <a:t>‹#›</a:t>
            </a:fld>
            <a:endParaRPr lang="zh-CN" altLang="en-US">
              <a:solidFill>
                <a:prstClr val="black">
                  <a:tint val="75000"/>
                </a:prstClr>
              </a:solidFill>
            </a:endParaRPr>
          </a:p>
        </p:txBody>
      </p:sp>
    </p:spTree>
    <p:extLst>
      <p:ext uri="{BB962C8B-B14F-4D97-AF65-F5344CB8AC3E}">
        <p14:creationId xmlns:p14="http://schemas.microsoft.com/office/powerpoint/2010/main" val="29550922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EAC8880B-125D-4C2D-87C8-417F9131F170}" type="datetime1">
              <a:rPr lang="zh-CN" altLang="en-US" smtClean="0">
                <a:solidFill>
                  <a:prstClr val="black">
                    <a:tint val="75000"/>
                  </a:prstClr>
                </a:solidFill>
              </a:rPr>
              <a:t>2023/8/15</a:t>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r>
              <a:rPr lang="zh-CN" altLang="en-US">
                <a:solidFill>
                  <a:prstClr val="black">
                    <a:tint val="75000"/>
                  </a:prstClr>
                </a:solidFill>
              </a:rPr>
              <a:t>清华大学电子工程系</a:t>
            </a:r>
            <a:r>
              <a:rPr lang="en-US" altLang="zh-CN">
                <a:solidFill>
                  <a:prstClr val="black">
                    <a:tint val="75000"/>
                  </a:prstClr>
                </a:solidFill>
              </a:rPr>
              <a:t>/</a:t>
            </a:r>
            <a:r>
              <a:rPr lang="zh-CN" altLang="en-US">
                <a:solidFill>
                  <a:prstClr val="black">
                    <a:tint val="75000"/>
                  </a:prstClr>
                </a:solidFill>
              </a:rPr>
              <a:t>黄翊东</a:t>
            </a:r>
          </a:p>
        </p:txBody>
      </p:sp>
      <p:sp>
        <p:nvSpPr>
          <p:cNvPr id="4" name="灯片编号占位符 3"/>
          <p:cNvSpPr>
            <a:spLocks noGrp="1"/>
          </p:cNvSpPr>
          <p:nvPr>
            <p:ph type="sldNum" sz="quarter" idx="12"/>
          </p:nvPr>
        </p:nvSpPr>
        <p:spPr/>
        <p:txBody>
          <a:bodyPr/>
          <a:lstStyle/>
          <a:p>
            <a:fld id="{F04F8680-455F-4FDD-AA7B-B71BD83FB6DF}" type="slidenum">
              <a:rPr lang="zh-CN" altLang="en-US" smtClean="0">
                <a:solidFill>
                  <a:prstClr val="black">
                    <a:tint val="75000"/>
                  </a:prstClr>
                </a:solidFill>
              </a:rPr>
              <a:t>‹#›</a:t>
            </a:fld>
            <a:endParaRPr lang="zh-CN" altLang="en-US">
              <a:solidFill>
                <a:prstClr val="black">
                  <a:tint val="75000"/>
                </a:prstClr>
              </a:solidFill>
            </a:endParaRPr>
          </a:p>
        </p:txBody>
      </p:sp>
    </p:spTree>
    <p:extLst>
      <p:ext uri="{BB962C8B-B14F-4D97-AF65-F5344CB8AC3E}">
        <p14:creationId xmlns:p14="http://schemas.microsoft.com/office/powerpoint/2010/main" val="40004710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1E80774C-6A7E-442A-A8C6-5FF3B9B50FA4}" type="datetime1">
              <a:rPr lang="zh-CN" altLang="en-US" smtClean="0">
                <a:solidFill>
                  <a:prstClr val="black">
                    <a:tint val="75000"/>
                  </a:prstClr>
                </a:solidFill>
              </a:rPr>
              <a:t>2023/8/15</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r>
              <a:rPr lang="zh-CN" altLang="en-US">
                <a:solidFill>
                  <a:prstClr val="black">
                    <a:tint val="75000"/>
                  </a:prstClr>
                </a:solidFill>
              </a:rPr>
              <a:t>清华大学电子工程系</a:t>
            </a:r>
            <a:r>
              <a:rPr lang="en-US" altLang="zh-CN">
                <a:solidFill>
                  <a:prstClr val="black">
                    <a:tint val="75000"/>
                  </a:prstClr>
                </a:solidFill>
              </a:rPr>
              <a:t>/</a:t>
            </a:r>
            <a:r>
              <a:rPr lang="zh-CN" altLang="en-US">
                <a:solidFill>
                  <a:prstClr val="black">
                    <a:tint val="75000"/>
                  </a:prstClr>
                </a:solidFill>
              </a:rPr>
              <a:t>黄翊东</a:t>
            </a:r>
          </a:p>
        </p:txBody>
      </p:sp>
      <p:sp>
        <p:nvSpPr>
          <p:cNvPr id="7" name="灯片编号占位符 6"/>
          <p:cNvSpPr>
            <a:spLocks noGrp="1"/>
          </p:cNvSpPr>
          <p:nvPr>
            <p:ph type="sldNum" sz="quarter" idx="12"/>
          </p:nvPr>
        </p:nvSpPr>
        <p:spPr/>
        <p:txBody>
          <a:bodyPr/>
          <a:lstStyle/>
          <a:p>
            <a:fld id="{F04F8680-455F-4FDD-AA7B-B71BD83FB6DF}" type="slidenum">
              <a:rPr lang="zh-CN" altLang="en-US" smtClean="0">
                <a:solidFill>
                  <a:prstClr val="black">
                    <a:tint val="75000"/>
                  </a:prstClr>
                </a:solidFill>
              </a:rPr>
              <a:t>‹#›</a:t>
            </a:fld>
            <a:endParaRPr lang="zh-CN" altLang="en-US">
              <a:solidFill>
                <a:prstClr val="black">
                  <a:tint val="75000"/>
                </a:prstClr>
              </a:solidFill>
            </a:endParaRPr>
          </a:p>
        </p:txBody>
      </p:sp>
    </p:spTree>
    <p:extLst>
      <p:ext uri="{BB962C8B-B14F-4D97-AF65-F5344CB8AC3E}">
        <p14:creationId xmlns:p14="http://schemas.microsoft.com/office/powerpoint/2010/main" val="1417217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5" name="Rectangle 5"/>
          <p:cNvSpPr>
            <a:spLocks noGrp="1" noChangeArrowheads="1"/>
          </p:cNvSpPr>
          <p:nvPr>
            <p:ph type="ftr" sz="quarter" idx="11"/>
          </p:nvPr>
        </p:nvSpPr>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zh-CN" altLang="en-US"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清华大学电子工程系</a:t>
            </a:r>
            <a:r>
              <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a:t>
            </a:r>
            <a:r>
              <a:rPr kumimoji="1" lang="zh-CN" altLang="en-US"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黄翊东</a:t>
            </a:r>
            <a:endPar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6" name="Rectangle 6"/>
          <p:cNvSpPr>
            <a:spLocks noGrp="1" noChangeArrowheads="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6F54B40F-E36A-4FEB-A7BB-4CB52991632A}" type="slidenum">
              <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a:t>
            </a:fld>
            <a:endPar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1118EC77-82F5-4963-BCCA-BB6E54B3FCF3}" type="datetime1">
              <a:rPr lang="zh-CN" altLang="en-US" smtClean="0">
                <a:solidFill>
                  <a:prstClr val="black">
                    <a:tint val="75000"/>
                  </a:prstClr>
                </a:solidFill>
              </a:rPr>
              <a:t>2023/8/15</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r>
              <a:rPr lang="zh-CN" altLang="en-US">
                <a:solidFill>
                  <a:prstClr val="black">
                    <a:tint val="75000"/>
                  </a:prstClr>
                </a:solidFill>
              </a:rPr>
              <a:t>清华大学电子工程系</a:t>
            </a:r>
            <a:r>
              <a:rPr lang="en-US" altLang="zh-CN">
                <a:solidFill>
                  <a:prstClr val="black">
                    <a:tint val="75000"/>
                  </a:prstClr>
                </a:solidFill>
              </a:rPr>
              <a:t>/</a:t>
            </a:r>
            <a:r>
              <a:rPr lang="zh-CN" altLang="en-US">
                <a:solidFill>
                  <a:prstClr val="black">
                    <a:tint val="75000"/>
                  </a:prstClr>
                </a:solidFill>
              </a:rPr>
              <a:t>黄翊东</a:t>
            </a:r>
          </a:p>
        </p:txBody>
      </p:sp>
      <p:sp>
        <p:nvSpPr>
          <p:cNvPr id="7" name="灯片编号占位符 6"/>
          <p:cNvSpPr>
            <a:spLocks noGrp="1"/>
          </p:cNvSpPr>
          <p:nvPr>
            <p:ph type="sldNum" sz="quarter" idx="12"/>
          </p:nvPr>
        </p:nvSpPr>
        <p:spPr/>
        <p:txBody>
          <a:bodyPr/>
          <a:lstStyle/>
          <a:p>
            <a:fld id="{F04F8680-455F-4FDD-AA7B-B71BD83FB6DF}" type="slidenum">
              <a:rPr lang="zh-CN" altLang="en-US" smtClean="0">
                <a:solidFill>
                  <a:prstClr val="black">
                    <a:tint val="75000"/>
                  </a:prstClr>
                </a:solidFill>
              </a:rPr>
              <a:t>‹#›</a:t>
            </a:fld>
            <a:endParaRPr lang="zh-CN" altLang="en-US">
              <a:solidFill>
                <a:prstClr val="black">
                  <a:tint val="75000"/>
                </a:prstClr>
              </a:solidFill>
            </a:endParaRPr>
          </a:p>
        </p:txBody>
      </p:sp>
    </p:spTree>
    <p:extLst>
      <p:ext uri="{BB962C8B-B14F-4D97-AF65-F5344CB8AC3E}">
        <p14:creationId xmlns:p14="http://schemas.microsoft.com/office/powerpoint/2010/main" val="2763127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3AC654C8-1F98-431C-857D-8602D69418F7}" type="datetime1">
              <a:rPr lang="zh-CN" altLang="en-US" smtClean="0">
                <a:solidFill>
                  <a:prstClr val="black">
                    <a:tint val="75000"/>
                  </a:prstClr>
                </a:solidFill>
              </a:rPr>
              <a:t>2023/8/15</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r>
              <a:rPr lang="zh-CN" altLang="en-US">
                <a:solidFill>
                  <a:prstClr val="black">
                    <a:tint val="75000"/>
                  </a:prstClr>
                </a:solidFill>
              </a:rPr>
              <a:t>清华大学电子工程系</a:t>
            </a:r>
            <a:r>
              <a:rPr lang="en-US" altLang="zh-CN">
                <a:solidFill>
                  <a:prstClr val="black">
                    <a:tint val="75000"/>
                  </a:prstClr>
                </a:solidFill>
              </a:rPr>
              <a:t>/</a:t>
            </a:r>
            <a:r>
              <a:rPr lang="zh-CN" altLang="en-US">
                <a:solidFill>
                  <a:prstClr val="black">
                    <a:tint val="75000"/>
                  </a:prstClr>
                </a:solidFill>
              </a:rPr>
              <a:t>黄翊东</a:t>
            </a:r>
          </a:p>
        </p:txBody>
      </p:sp>
      <p:sp>
        <p:nvSpPr>
          <p:cNvPr id="6" name="灯片编号占位符 5"/>
          <p:cNvSpPr>
            <a:spLocks noGrp="1"/>
          </p:cNvSpPr>
          <p:nvPr>
            <p:ph type="sldNum" sz="quarter" idx="12"/>
          </p:nvPr>
        </p:nvSpPr>
        <p:spPr/>
        <p:txBody>
          <a:bodyPr/>
          <a:lstStyle/>
          <a:p>
            <a:fld id="{F04F8680-455F-4FDD-AA7B-B71BD83FB6DF}" type="slidenum">
              <a:rPr lang="zh-CN" altLang="en-US" smtClean="0">
                <a:solidFill>
                  <a:prstClr val="black">
                    <a:tint val="75000"/>
                  </a:prstClr>
                </a:solidFill>
              </a:rPr>
              <a:t>‹#›</a:t>
            </a:fld>
            <a:endParaRPr lang="zh-CN" altLang="en-US">
              <a:solidFill>
                <a:prstClr val="black">
                  <a:tint val="75000"/>
                </a:prstClr>
              </a:solidFill>
            </a:endParaRPr>
          </a:p>
        </p:txBody>
      </p:sp>
    </p:spTree>
    <p:extLst>
      <p:ext uri="{BB962C8B-B14F-4D97-AF65-F5344CB8AC3E}">
        <p14:creationId xmlns:p14="http://schemas.microsoft.com/office/powerpoint/2010/main" val="3970979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7684886-2F3F-4C86-923B-2E5186844F0E}" type="datetime1">
              <a:rPr lang="zh-CN" altLang="en-US" smtClean="0">
                <a:solidFill>
                  <a:prstClr val="black">
                    <a:tint val="75000"/>
                  </a:prstClr>
                </a:solidFill>
              </a:rPr>
              <a:t>2023/8/15</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r>
              <a:rPr lang="zh-CN" altLang="en-US">
                <a:solidFill>
                  <a:prstClr val="black">
                    <a:tint val="75000"/>
                  </a:prstClr>
                </a:solidFill>
              </a:rPr>
              <a:t>清华大学电子工程系</a:t>
            </a:r>
            <a:r>
              <a:rPr lang="en-US" altLang="zh-CN">
                <a:solidFill>
                  <a:prstClr val="black">
                    <a:tint val="75000"/>
                  </a:prstClr>
                </a:solidFill>
              </a:rPr>
              <a:t>/</a:t>
            </a:r>
            <a:r>
              <a:rPr lang="zh-CN" altLang="en-US">
                <a:solidFill>
                  <a:prstClr val="black">
                    <a:tint val="75000"/>
                  </a:prstClr>
                </a:solidFill>
              </a:rPr>
              <a:t>黄翊东</a:t>
            </a:r>
          </a:p>
        </p:txBody>
      </p:sp>
      <p:sp>
        <p:nvSpPr>
          <p:cNvPr id="6" name="灯片编号占位符 5"/>
          <p:cNvSpPr>
            <a:spLocks noGrp="1"/>
          </p:cNvSpPr>
          <p:nvPr>
            <p:ph type="sldNum" sz="quarter" idx="12"/>
          </p:nvPr>
        </p:nvSpPr>
        <p:spPr/>
        <p:txBody>
          <a:bodyPr/>
          <a:lstStyle/>
          <a:p>
            <a:fld id="{F04F8680-455F-4FDD-AA7B-B71BD83FB6DF}" type="slidenum">
              <a:rPr lang="zh-CN" altLang="en-US" smtClean="0">
                <a:solidFill>
                  <a:prstClr val="black">
                    <a:tint val="75000"/>
                  </a:prstClr>
                </a:solidFill>
              </a:rPr>
              <a:t>‹#›</a:t>
            </a:fld>
            <a:endParaRPr lang="zh-CN" altLang="en-US">
              <a:solidFill>
                <a:prstClr val="black">
                  <a:tint val="75000"/>
                </a:prstClr>
              </a:solidFill>
            </a:endParaRPr>
          </a:p>
        </p:txBody>
      </p:sp>
    </p:spTree>
    <p:extLst>
      <p:ext uri="{BB962C8B-B14F-4D97-AF65-F5344CB8AC3E}">
        <p14:creationId xmlns:p14="http://schemas.microsoft.com/office/powerpoint/2010/main" val="4771890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Rectangle 4"/>
          <p:cNvSpPr>
            <a:spLocks noGrp="1" noChangeArrowheads="1"/>
          </p:cNvSpPr>
          <p:nvPr>
            <p:ph type="dt" sz="half"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E6FE593C-A8DE-450A-836D-DAA8F0A62433}" type="datetime1">
              <a:rPr kumimoji="1" lang="zh-CN" altLang="en-US" sz="14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t>2023/8/15</a:t>
            </a:fld>
            <a:endPar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5" name="Rectangle 5"/>
          <p:cNvSpPr>
            <a:spLocks noGrp="1" noChangeArrowheads="1"/>
          </p:cNvSpPr>
          <p:nvPr>
            <p:ph type="ftr" sz="quarter" idx="11"/>
          </p:nvPr>
        </p:nvSpPr>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zh-CN" altLang="en-US"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清华大学电子系</a:t>
            </a:r>
            <a:r>
              <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a:t>
            </a:r>
            <a:r>
              <a:rPr kumimoji="1" lang="zh-CN" altLang="en-US"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黄翊东</a:t>
            </a:r>
            <a:endPar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6" name="Rectangle 6"/>
          <p:cNvSpPr>
            <a:spLocks noGrp="1" noChangeArrowheads="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FAC4831F-26AB-43DA-8EF9-63DE9F2731B5}" type="slidenum">
              <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a:t>
            </a:fld>
            <a:endPar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30449368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6FD3BAC2-428B-44AA-817D-67E014B6D947}" type="datetime1">
              <a:rPr kumimoji="1" lang="zh-CN" altLang="en-US" sz="14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t>2023/8/15</a:t>
            </a:fld>
            <a:endPar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5" name="Rectangle 5"/>
          <p:cNvSpPr>
            <a:spLocks noGrp="1" noChangeArrowheads="1"/>
          </p:cNvSpPr>
          <p:nvPr>
            <p:ph type="ftr" sz="quarter" idx="11"/>
          </p:nvPr>
        </p:nvSpPr>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zh-CN" altLang="en-US"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清华大学电子系</a:t>
            </a:r>
            <a:r>
              <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a:t>
            </a:r>
            <a:r>
              <a:rPr kumimoji="1" lang="zh-CN" altLang="en-US"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黄翊东</a:t>
            </a:r>
            <a:endPar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6" name="Rectangle 6"/>
          <p:cNvSpPr>
            <a:spLocks noGrp="1" noChangeArrowheads="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6F54B40F-E36A-4FEB-A7BB-4CB52991632A}" type="slidenum">
              <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a:t>
            </a:fld>
            <a:endPar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32933640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4"/>
          <p:cNvSpPr>
            <a:spLocks noGrp="1" noChangeArrowheads="1"/>
          </p:cNvSpPr>
          <p:nvPr>
            <p:ph type="dt" sz="half"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DF41199C-8AF6-42F9-96E9-C635115F44B6}" type="datetime1">
              <a:rPr kumimoji="1" lang="zh-CN" altLang="en-US" sz="14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t>2023/8/15</a:t>
            </a:fld>
            <a:endPar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5" name="Rectangle 5"/>
          <p:cNvSpPr>
            <a:spLocks noGrp="1" noChangeArrowheads="1"/>
          </p:cNvSpPr>
          <p:nvPr>
            <p:ph type="ftr" sz="quarter" idx="11"/>
          </p:nvPr>
        </p:nvSpPr>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zh-CN" altLang="en-US"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清华大学电子系</a:t>
            </a:r>
            <a:r>
              <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a:t>
            </a:r>
            <a:r>
              <a:rPr kumimoji="1" lang="zh-CN" altLang="en-US"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黄翊东</a:t>
            </a:r>
            <a:endPar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6" name="Rectangle 6"/>
          <p:cNvSpPr>
            <a:spLocks noGrp="1" noChangeArrowheads="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A0A5E27A-533D-47F7-96BD-FAA3EFED317C}" type="slidenum">
              <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a:t>
            </a:fld>
            <a:endPar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2089245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p:cNvSpPr>
            <a:spLocks noGrp="1" noChangeArrowheads="1"/>
          </p:cNvSpPr>
          <p:nvPr>
            <p:ph type="dt" sz="half"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D08F6290-3BBF-4D35-BF01-4144FE9D0B1C}" type="datetime1">
              <a:rPr kumimoji="1" lang="zh-CN" altLang="en-US" sz="14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t>2023/8/15</a:t>
            </a:fld>
            <a:endPar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6" name="Rectangle 5"/>
          <p:cNvSpPr>
            <a:spLocks noGrp="1" noChangeArrowheads="1"/>
          </p:cNvSpPr>
          <p:nvPr>
            <p:ph type="ftr" sz="quarter" idx="11"/>
          </p:nvPr>
        </p:nvSpPr>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zh-CN" altLang="en-US"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清华大学电子系</a:t>
            </a:r>
            <a:r>
              <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a:t>
            </a:r>
            <a:r>
              <a:rPr kumimoji="1" lang="zh-CN" altLang="en-US"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黄翊东</a:t>
            </a:r>
            <a:endPar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7" name="Rectangle 6"/>
          <p:cNvSpPr>
            <a:spLocks noGrp="1" noChangeArrowheads="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4B0AA026-95BD-44CB-B168-4B66435B552F}" type="slidenum">
              <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a:t>
            </a:fld>
            <a:endPar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7232822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4"/>
          <p:cNvSpPr>
            <a:spLocks noGrp="1" noChangeArrowheads="1"/>
          </p:cNvSpPr>
          <p:nvPr>
            <p:ph type="dt" sz="half"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B378366C-BC79-4B0B-A53C-4BEECDF09270}" type="datetime1">
              <a:rPr kumimoji="1" lang="zh-CN" altLang="en-US" sz="14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t>2023/8/15</a:t>
            </a:fld>
            <a:endPar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8" name="Rectangle 5"/>
          <p:cNvSpPr>
            <a:spLocks noGrp="1" noChangeArrowheads="1"/>
          </p:cNvSpPr>
          <p:nvPr>
            <p:ph type="ftr" sz="quarter" idx="11"/>
          </p:nvPr>
        </p:nvSpPr>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zh-CN" altLang="en-US"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清华大学电子系</a:t>
            </a:r>
            <a:r>
              <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a:t>
            </a:r>
            <a:r>
              <a:rPr kumimoji="1" lang="zh-CN" altLang="en-US"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黄翊东</a:t>
            </a:r>
            <a:endPar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9" name="Rectangle 6"/>
          <p:cNvSpPr>
            <a:spLocks noGrp="1" noChangeArrowheads="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7C7986BB-7567-40A0-AF24-BFB48B2DFDE8}" type="slidenum">
              <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a:t>
            </a:fld>
            <a:endPar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2478142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4"/>
          <p:cNvSpPr>
            <a:spLocks noGrp="1" noChangeArrowheads="1"/>
          </p:cNvSpPr>
          <p:nvPr>
            <p:ph type="dt" sz="half"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24BCBF0A-E264-491C-B1A5-5D511BC1EC8E}" type="datetime1">
              <a:rPr kumimoji="1" lang="zh-CN" altLang="en-US" sz="14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t>2023/8/15</a:t>
            </a:fld>
            <a:endPar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4" name="Rectangle 5"/>
          <p:cNvSpPr>
            <a:spLocks noGrp="1" noChangeArrowheads="1"/>
          </p:cNvSpPr>
          <p:nvPr>
            <p:ph type="ftr" sz="quarter" idx="11"/>
          </p:nvPr>
        </p:nvSpPr>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zh-CN" altLang="en-US"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清华大学电子系</a:t>
            </a:r>
            <a:r>
              <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a:t>
            </a:r>
            <a:r>
              <a:rPr kumimoji="1" lang="zh-CN" altLang="en-US"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黄翊东</a:t>
            </a:r>
            <a:endPar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5" name="Rectangle 6"/>
          <p:cNvSpPr>
            <a:spLocks noGrp="1" noChangeArrowheads="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A59960FE-B977-469B-9F9C-D4D0E3D119E7}" type="slidenum">
              <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a:t>
            </a:fld>
            <a:endPar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1287119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870B62EC-B3BA-4FB8-9D05-7C7C51BC513E}" type="datetime1">
              <a:rPr kumimoji="1" lang="zh-CN" altLang="en-US" sz="14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t>2023/8/15</a:t>
            </a:fld>
            <a:endPar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3" name="Rectangle 5"/>
          <p:cNvSpPr>
            <a:spLocks noGrp="1" noChangeArrowheads="1"/>
          </p:cNvSpPr>
          <p:nvPr>
            <p:ph type="ftr" sz="quarter" idx="11"/>
          </p:nvPr>
        </p:nvSpPr>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zh-CN" altLang="en-US"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清华大学电子系</a:t>
            </a:r>
            <a:r>
              <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a:t>
            </a:r>
            <a:r>
              <a:rPr kumimoji="1" lang="zh-CN" altLang="en-US"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黄翊东</a:t>
            </a:r>
            <a:endPar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4" name="Rectangle 6"/>
          <p:cNvSpPr>
            <a:spLocks noGrp="1" noChangeArrowheads="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CBFA3644-F7FA-4510-BE22-999DFD69EC9B}" type="slidenum">
              <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a:t>
            </a:fld>
            <a:endPar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36161108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4"/>
          <p:cNvSpPr>
            <a:spLocks noGrp="1" noChangeArrowheads="1"/>
          </p:cNvSpPr>
          <p:nvPr>
            <p:ph type="dt" sz="half"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5" name="Rectangle 5"/>
          <p:cNvSpPr>
            <a:spLocks noGrp="1" noChangeArrowheads="1"/>
          </p:cNvSpPr>
          <p:nvPr>
            <p:ph type="ftr" sz="quarter" idx="11"/>
          </p:nvPr>
        </p:nvSpPr>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zh-CN" altLang="en-US"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清华大学电子工程系</a:t>
            </a:r>
            <a:r>
              <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a:t>
            </a:r>
            <a:r>
              <a:rPr kumimoji="1" lang="zh-CN" altLang="en-US"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黄翊东</a:t>
            </a:r>
            <a:endPar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6" name="Rectangle 6"/>
          <p:cNvSpPr>
            <a:spLocks noGrp="1" noChangeArrowheads="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A0A5E27A-533D-47F7-96BD-FAA3EFED317C}" type="slidenum">
              <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a:t>
            </a:fld>
            <a:endPar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p:cNvSpPr>
            <a:spLocks noGrp="1" noChangeArrowheads="1"/>
          </p:cNvSpPr>
          <p:nvPr>
            <p:ph type="dt" sz="half"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C7BA9AF0-9A2E-4805-8A18-389EF59E92AA}" type="datetime1">
              <a:rPr kumimoji="1" lang="zh-CN" altLang="en-US" sz="14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t>2023/8/15</a:t>
            </a:fld>
            <a:endPar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6" name="Rectangle 5"/>
          <p:cNvSpPr>
            <a:spLocks noGrp="1" noChangeArrowheads="1"/>
          </p:cNvSpPr>
          <p:nvPr>
            <p:ph type="ftr" sz="quarter" idx="11"/>
          </p:nvPr>
        </p:nvSpPr>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zh-CN" altLang="en-US"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清华大学电子系</a:t>
            </a:r>
            <a:r>
              <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a:t>
            </a:r>
            <a:r>
              <a:rPr kumimoji="1" lang="zh-CN" altLang="en-US"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黄翊东</a:t>
            </a:r>
            <a:endPar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7" name="Rectangle 6"/>
          <p:cNvSpPr>
            <a:spLocks noGrp="1" noChangeArrowheads="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24FC54CA-997B-4C85-B8F3-BA48004E957F}" type="slidenum">
              <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a:t>
            </a:fld>
            <a:endPar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2328831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p:cNvSpPr>
            <a:spLocks noGrp="1" noChangeArrowheads="1"/>
          </p:cNvSpPr>
          <p:nvPr>
            <p:ph type="dt" sz="half"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CE3E8D2A-CADC-4D57-B250-D8F2A7DD6977}" type="datetime1">
              <a:rPr kumimoji="1" lang="zh-CN" altLang="en-US" sz="14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t>2023/8/15</a:t>
            </a:fld>
            <a:endPar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6" name="Rectangle 5"/>
          <p:cNvSpPr>
            <a:spLocks noGrp="1" noChangeArrowheads="1"/>
          </p:cNvSpPr>
          <p:nvPr>
            <p:ph type="ftr" sz="quarter" idx="11"/>
          </p:nvPr>
        </p:nvSpPr>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zh-CN" altLang="en-US"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清华大学电子系</a:t>
            </a:r>
            <a:r>
              <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a:t>
            </a:r>
            <a:r>
              <a:rPr kumimoji="1" lang="zh-CN" altLang="en-US"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黄翊东</a:t>
            </a:r>
            <a:endPar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7" name="Rectangle 6"/>
          <p:cNvSpPr>
            <a:spLocks noGrp="1" noChangeArrowheads="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55AF5C37-51A0-428D-B5D1-E6847A45364E}" type="slidenum">
              <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a:t>
            </a:fld>
            <a:endPar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4097184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456BBF21-5E51-43E4-A9F2-F095E6857576}" type="datetime1">
              <a:rPr kumimoji="1" lang="zh-CN" altLang="en-US" sz="14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t>2023/8/15</a:t>
            </a:fld>
            <a:endPar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5" name="Rectangle 5"/>
          <p:cNvSpPr>
            <a:spLocks noGrp="1" noChangeArrowheads="1"/>
          </p:cNvSpPr>
          <p:nvPr>
            <p:ph type="ftr" sz="quarter" idx="11"/>
          </p:nvPr>
        </p:nvSpPr>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zh-CN" altLang="en-US"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清华大学电子系</a:t>
            </a:r>
            <a:r>
              <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a:t>
            </a:r>
            <a:r>
              <a:rPr kumimoji="1" lang="zh-CN" altLang="en-US"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黄翊东</a:t>
            </a:r>
            <a:endPar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6" name="Rectangle 6"/>
          <p:cNvSpPr>
            <a:spLocks noGrp="1" noChangeArrowheads="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5C592D33-C61E-4E84-B01B-1C62528D62C3}" type="slidenum">
              <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a:t>
            </a:fld>
            <a:endPar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4041489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F1E03093-2BA2-42DE-9C64-CBDA828C1FD8}" type="datetime1">
              <a:rPr kumimoji="1" lang="zh-CN" altLang="en-US" sz="14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t>2023/8/15</a:t>
            </a:fld>
            <a:endPar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5" name="Rectangle 5"/>
          <p:cNvSpPr>
            <a:spLocks noGrp="1" noChangeArrowheads="1"/>
          </p:cNvSpPr>
          <p:nvPr>
            <p:ph type="ftr" sz="quarter" idx="11"/>
          </p:nvPr>
        </p:nvSpPr>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zh-CN" altLang="en-US"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清华大学电子系</a:t>
            </a:r>
            <a:r>
              <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a:t>
            </a:r>
            <a:r>
              <a:rPr kumimoji="1" lang="zh-CN" altLang="en-US"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黄翊东</a:t>
            </a:r>
            <a:endPar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6" name="Rectangle 6"/>
          <p:cNvSpPr>
            <a:spLocks noGrp="1" noChangeArrowheads="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E73492DB-9D9D-444C-A590-7240DB4FE00B}" type="slidenum">
              <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a:t>
            </a:fld>
            <a:endPar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897699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endParaRPr lang="en-US" dirty="0"/>
          </a:p>
        </p:txBody>
      </p:sp>
      <p:sp>
        <p:nvSpPr>
          <p:cNvPr id="4" name="Date Placeholder 3"/>
          <p:cNvSpPr>
            <a:spLocks noGrp="1"/>
          </p:cNvSpPr>
          <p:nvPr>
            <p:ph type="dt" sz="half" idx="10"/>
          </p:nvPr>
        </p:nvSpPr>
        <p:spPr/>
        <p:txBody>
          <a:bodyPr/>
          <a:lstStyle/>
          <a:p>
            <a:fld id="{D070128E-F80B-40FE-A5FF-F351951E029C}" type="datetimeFigureOut">
              <a:rPr lang="zh-CN" altLang="en-US" smtClean="0"/>
              <a:t>2023/8/15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16A33B6-3346-4652-BA2E-D4D2ED4119CB}" type="slidenum">
              <a:rPr lang="zh-CN" altLang="en-US" smtClean="0"/>
              <a:t>‹#›</a:t>
            </a:fld>
            <a:endParaRPr lang="zh-CN" altLang="en-US"/>
          </a:p>
        </p:txBody>
      </p:sp>
    </p:spTree>
    <p:extLst>
      <p:ext uri="{BB962C8B-B14F-4D97-AF65-F5344CB8AC3E}">
        <p14:creationId xmlns:p14="http://schemas.microsoft.com/office/powerpoint/2010/main" val="102925194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D070128E-F80B-40FE-A5FF-F351951E029C}" type="datetimeFigureOut">
              <a:rPr lang="zh-CN" altLang="en-US" smtClean="0"/>
              <a:t>2023/8/15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16A33B6-3346-4652-BA2E-D4D2ED4119CB}" type="slidenum">
              <a:rPr lang="zh-CN" altLang="en-US" smtClean="0"/>
              <a:t>‹#›</a:t>
            </a:fld>
            <a:endParaRPr lang="zh-CN" altLang="en-US"/>
          </a:p>
        </p:txBody>
      </p:sp>
    </p:spTree>
    <p:extLst>
      <p:ext uri="{BB962C8B-B14F-4D97-AF65-F5344CB8AC3E}">
        <p14:creationId xmlns:p14="http://schemas.microsoft.com/office/powerpoint/2010/main" val="43743882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D070128E-F80B-40FE-A5FF-F351951E029C}" type="datetimeFigureOut">
              <a:rPr lang="zh-CN" altLang="en-US" smtClean="0"/>
              <a:t>2023/8/15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16A33B6-3346-4652-BA2E-D4D2ED4119CB}" type="slidenum">
              <a:rPr lang="zh-CN" altLang="en-US" smtClean="0"/>
              <a:t>‹#›</a:t>
            </a:fld>
            <a:endParaRPr lang="zh-CN" altLang="en-US"/>
          </a:p>
        </p:txBody>
      </p:sp>
    </p:spTree>
    <p:extLst>
      <p:ext uri="{BB962C8B-B14F-4D97-AF65-F5344CB8AC3E}">
        <p14:creationId xmlns:p14="http://schemas.microsoft.com/office/powerpoint/2010/main" val="224117215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D070128E-F80B-40FE-A5FF-F351951E029C}" type="datetimeFigureOut">
              <a:rPr lang="zh-CN" altLang="en-US" smtClean="0"/>
              <a:t>2023/8/15</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16A33B6-3346-4652-BA2E-D4D2ED4119CB}" type="slidenum">
              <a:rPr lang="zh-CN" altLang="en-US" smtClean="0"/>
              <a:t>‹#›</a:t>
            </a:fld>
            <a:endParaRPr lang="zh-CN" altLang="en-US"/>
          </a:p>
        </p:txBody>
      </p:sp>
    </p:spTree>
    <p:extLst>
      <p:ext uri="{BB962C8B-B14F-4D97-AF65-F5344CB8AC3E}">
        <p14:creationId xmlns:p14="http://schemas.microsoft.com/office/powerpoint/2010/main" val="142699971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p:nvPr>
        </p:nvSpPr>
        <p:spPr>
          <a:xfrm>
            <a:off x="629842" y="2505075"/>
            <a:ext cx="3868340"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Content Placeholder 5"/>
          <p:cNvSpPr>
            <a:spLocks noGrp="1"/>
          </p:cNvSpPr>
          <p:nvPr>
            <p:ph sz="quarter" idx="4"/>
          </p:nvPr>
        </p:nvSpPr>
        <p:spPr>
          <a:xfrm>
            <a:off x="4629150" y="2505075"/>
            <a:ext cx="3887391"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D070128E-F80B-40FE-A5FF-F351951E029C}" type="datetimeFigureOut">
              <a:rPr lang="zh-CN" altLang="en-US" smtClean="0"/>
              <a:t>2023/8/15</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716A33B6-3346-4652-BA2E-D4D2ED4119CB}" type="slidenum">
              <a:rPr lang="zh-CN" altLang="en-US" smtClean="0"/>
              <a:t>‹#›</a:t>
            </a:fld>
            <a:endParaRPr lang="zh-CN" altLang="en-US"/>
          </a:p>
        </p:txBody>
      </p:sp>
    </p:spTree>
    <p:extLst>
      <p:ext uri="{BB962C8B-B14F-4D97-AF65-F5344CB8AC3E}">
        <p14:creationId xmlns:p14="http://schemas.microsoft.com/office/powerpoint/2010/main" val="165434520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D070128E-F80B-40FE-A5FF-F351951E029C}" type="datetimeFigureOut">
              <a:rPr lang="zh-CN" altLang="en-US" smtClean="0"/>
              <a:t>2023/8/15</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716A33B6-3346-4652-BA2E-D4D2ED4119CB}" type="slidenum">
              <a:rPr lang="zh-CN" altLang="en-US" smtClean="0"/>
              <a:t>‹#›</a:t>
            </a:fld>
            <a:endParaRPr lang="zh-CN" altLang="en-US"/>
          </a:p>
        </p:txBody>
      </p:sp>
    </p:spTree>
    <p:extLst>
      <p:ext uri="{BB962C8B-B14F-4D97-AF65-F5344CB8AC3E}">
        <p14:creationId xmlns:p14="http://schemas.microsoft.com/office/powerpoint/2010/main" val="14292234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p:cNvSpPr>
            <a:spLocks noGrp="1" noChangeArrowheads="1"/>
          </p:cNvSpPr>
          <p:nvPr>
            <p:ph type="dt" sz="half"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6" name="Rectangle 5"/>
          <p:cNvSpPr>
            <a:spLocks noGrp="1" noChangeArrowheads="1"/>
          </p:cNvSpPr>
          <p:nvPr>
            <p:ph type="ftr" sz="quarter" idx="11"/>
          </p:nvPr>
        </p:nvSpPr>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zh-CN" altLang="en-US"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清华大学电子工程系</a:t>
            </a:r>
            <a:r>
              <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a:t>
            </a:r>
            <a:r>
              <a:rPr kumimoji="1" lang="zh-CN" altLang="en-US"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黄翊东</a:t>
            </a:r>
            <a:endPar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7" name="Rectangle 6"/>
          <p:cNvSpPr>
            <a:spLocks noGrp="1" noChangeArrowheads="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4B0AA026-95BD-44CB-B168-4B66435B552F}" type="slidenum">
              <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a:t>
            </a:fld>
            <a:endPar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070128E-F80B-40FE-A5FF-F351951E029C}" type="datetimeFigureOut">
              <a:rPr lang="zh-CN" altLang="en-US" smtClean="0"/>
              <a:t>2023/8/15</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716A33B6-3346-4652-BA2E-D4D2ED4119CB}" type="slidenum">
              <a:rPr lang="zh-CN" altLang="en-US" smtClean="0"/>
              <a:t>‹#›</a:t>
            </a:fld>
            <a:endParaRPr lang="zh-CN" altLang="en-US"/>
          </a:p>
        </p:txBody>
      </p:sp>
    </p:spTree>
    <p:extLst>
      <p:ext uri="{BB962C8B-B14F-4D97-AF65-F5344CB8AC3E}">
        <p14:creationId xmlns:p14="http://schemas.microsoft.com/office/powerpoint/2010/main" val="204061098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D070128E-F80B-40FE-A5FF-F351951E029C}" type="datetimeFigureOut">
              <a:rPr lang="zh-CN" altLang="en-US" smtClean="0"/>
              <a:t>2023/8/15</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16A33B6-3346-4652-BA2E-D4D2ED4119CB}" type="slidenum">
              <a:rPr lang="zh-CN" altLang="en-US" smtClean="0"/>
              <a:t>‹#›</a:t>
            </a:fld>
            <a:endParaRPr lang="zh-CN" altLang="en-US"/>
          </a:p>
        </p:txBody>
      </p:sp>
    </p:spTree>
    <p:extLst>
      <p:ext uri="{BB962C8B-B14F-4D97-AF65-F5344CB8AC3E}">
        <p14:creationId xmlns:p14="http://schemas.microsoft.com/office/powerpoint/2010/main" val="18168216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D070128E-F80B-40FE-A5FF-F351951E029C}" type="datetimeFigureOut">
              <a:rPr lang="zh-CN" altLang="en-US" smtClean="0"/>
              <a:t>2023/8/15</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16A33B6-3346-4652-BA2E-D4D2ED4119CB}" type="slidenum">
              <a:rPr lang="zh-CN" altLang="en-US" smtClean="0"/>
              <a:t>‹#›</a:t>
            </a:fld>
            <a:endParaRPr lang="zh-CN" altLang="en-US"/>
          </a:p>
        </p:txBody>
      </p:sp>
    </p:spTree>
    <p:extLst>
      <p:ext uri="{BB962C8B-B14F-4D97-AF65-F5344CB8AC3E}">
        <p14:creationId xmlns:p14="http://schemas.microsoft.com/office/powerpoint/2010/main" val="70240437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D070128E-F80B-40FE-A5FF-F351951E029C}" type="datetimeFigureOut">
              <a:rPr lang="zh-CN" altLang="en-US" smtClean="0"/>
              <a:t>2023/8/15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16A33B6-3346-4652-BA2E-D4D2ED4119CB}" type="slidenum">
              <a:rPr lang="zh-CN" altLang="en-US" smtClean="0"/>
              <a:t>‹#›</a:t>
            </a:fld>
            <a:endParaRPr lang="zh-CN" altLang="en-US"/>
          </a:p>
        </p:txBody>
      </p:sp>
    </p:spTree>
    <p:extLst>
      <p:ext uri="{BB962C8B-B14F-4D97-AF65-F5344CB8AC3E}">
        <p14:creationId xmlns:p14="http://schemas.microsoft.com/office/powerpoint/2010/main" val="102145788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D070128E-F80B-40FE-A5FF-F351951E029C}" type="datetimeFigureOut">
              <a:rPr lang="zh-CN" altLang="en-US" smtClean="0"/>
              <a:t>2023/8/15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16A33B6-3346-4652-BA2E-D4D2ED4119CB}" type="slidenum">
              <a:rPr lang="zh-CN" altLang="en-US" smtClean="0"/>
              <a:t>‹#›</a:t>
            </a:fld>
            <a:endParaRPr lang="zh-CN" altLang="en-US"/>
          </a:p>
        </p:txBody>
      </p:sp>
    </p:spTree>
    <p:extLst>
      <p:ext uri="{BB962C8B-B14F-4D97-AF65-F5344CB8AC3E}">
        <p14:creationId xmlns:p14="http://schemas.microsoft.com/office/powerpoint/2010/main" val="9925725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4"/>
          <p:cNvSpPr>
            <a:spLocks noGrp="1" noChangeArrowheads="1"/>
          </p:cNvSpPr>
          <p:nvPr>
            <p:ph type="dt" sz="half"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8" name="Rectangle 5"/>
          <p:cNvSpPr>
            <a:spLocks noGrp="1" noChangeArrowheads="1"/>
          </p:cNvSpPr>
          <p:nvPr>
            <p:ph type="ftr" sz="quarter" idx="11"/>
          </p:nvPr>
        </p:nvSpPr>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zh-CN" altLang="en-US"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清华大学电子工程系</a:t>
            </a:r>
            <a:r>
              <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a:t>
            </a:r>
            <a:r>
              <a:rPr kumimoji="1" lang="zh-CN" altLang="en-US"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黄翊东</a:t>
            </a:r>
            <a:endPar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9" name="Rectangle 6"/>
          <p:cNvSpPr>
            <a:spLocks noGrp="1" noChangeArrowheads="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7C7986BB-7567-40A0-AF24-BFB48B2DFDE8}" type="slidenum">
              <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a:t>
            </a:fld>
            <a:endPar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4"/>
          <p:cNvSpPr>
            <a:spLocks noGrp="1" noChangeArrowheads="1"/>
          </p:cNvSpPr>
          <p:nvPr>
            <p:ph type="dt" sz="half"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4" name="Rectangle 5"/>
          <p:cNvSpPr>
            <a:spLocks noGrp="1" noChangeArrowheads="1"/>
          </p:cNvSpPr>
          <p:nvPr>
            <p:ph type="ftr" sz="quarter" idx="11"/>
          </p:nvPr>
        </p:nvSpPr>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zh-CN" altLang="en-US"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清华大学电子工程系</a:t>
            </a:r>
            <a:r>
              <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a:t>
            </a:r>
            <a:r>
              <a:rPr kumimoji="1" lang="zh-CN" altLang="en-US"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黄翊东</a:t>
            </a:r>
            <a:endPar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5" name="Rectangle 6"/>
          <p:cNvSpPr>
            <a:spLocks noGrp="1" noChangeArrowheads="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A59960FE-B977-469B-9F9C-D4D0E3D119E7}" type="slidenum">
              <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a:t>
            </a:fld>
            <a:endPar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3" name="Rectangle 5"/>
          <p:cNvSpPr>
            <a:spLocks noGrp="1" noChangeArrowheads="1"/>
          </p:cNvSpPr>
          <p:nvPr>
            <p:ph type="ftr" sz="quarter" idx="11"/>
          </p:nvPr>
        </p:nvSpPr>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zh-CN" altLang="en-US"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清华大学电子工程系</a:t>
            </a:r>
            <a:r>
              <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a:t>
            </a:r>
            <a:r>
              <a:rPr kumimoji="1" lang="zh-CN" altLang="en-US"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黄翊东</a:t>
            </a:r>
            <a:endPar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4" name="Rectangle 6"/>
          <p:cNvSpPr>
            <a:spLocks noGrp="1" noChangeArrowheads="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CBFA3644-F7FA-4510-BE22-999DFD69EC9B}" type="slidenum">
              <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a:t>
            </a:fld>
            <a:endPar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p:cNvSpPr>
            <a:spLocks noGrp="1" noChangeArrowheads="1"/>
          </p:cNvSpPr>
          <p:nvPr>
            <p:ph type="dt" sz="half"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6" name="Rectangle 5"/>
          <p:cNvSpPr>
            <a:spLocks noGrp="1" noChangeArrowheads="1"/>
          </p:cNvSpPr>
          <p:nvPr>
            <p:ph type="ftr" sz="quarter" idx="11"/>
          </p:nvPr>
        </p:nvSpPr>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zh-CN" altLang="en-US"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清华大学电子工程系</a:t>
            </a:r>
            <a:r>
              <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a:t>
            </a:r>
            <a:r>
              <a:rPr kumimoji="1" lang="zh-CN" altLang="en-US"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黄翊东</a:t>
            </a:r>
            <a:endPar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7" name="Rectangle 6"/>
          <p:cNvSpPr>
            <a:spLocks noGrp="1" noChangeArrowheads="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24FC54CA-997B-4C85-B8F3-BA48004E957F}" type="slidenum">
              <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a:t>
            </a:fld>
            <a:endPar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p:cNvSpPr>
            <a:spLocks noGrp="1" noChangeArrowheads="1"/>
          </p:cNvSpPr>
          <p:nvPr>
            <p:ph type="dt" sz="half"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6" name="Rectangle 5"/>
          <p:cNvSpPr>
            <a:spLocks noGrp="1" noChangeArrowheads="1"/>
          </p:cNvSpPr>
          <p:nvPr>
            <p:ph type="ftr" sz="quarter" idx="11"/>
          </p:nvPr>
        </p:nvSpPr>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zh-CN" altLang="en-US"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清华大学电子工程系</a:t>
            </a:r>
            <a:r>
              <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a:t>
            </a:r>
            <a:r>
              <a:rPr kumimoji="1" lang="zh-CN" altLang="en-US"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黄翊东</a:t>
            </a:r>
            <a:endPar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7" name="Rectangle 6"/>
          <p:cNvSpPr>
            <a:spLocks noGrp="1" noChangeArrowheads="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55AF5C37-51A0-428D-B5D1-E6847A45364E}" type="slidenum">
              <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a:t>
            </a:fld>
            <a:endPar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7042" name="Rectangle 2"/>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p>
        </p:txBody>
      </p:sp>
      <p:sp>
        <p:nvSpPr>
          <p:cNvPr id="87043" name="Rectangle 3"/>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a:noFill/>
          </a:ln>
          <a:effectLst/>
        </p:spPr>
        <p:txBody>
          <a:bodyPr vert="horz" wrap="square" lIns="91440" tIns="45720" rIns="91440" bIns="45720" numCol="1" anchor="t" anchorCtr="0" compatLnSpc="1"/>
          <a:lstStyle>
            <a:lvl1pPr>
              <a:defRPr sz="1400">
                <a:ea typeface="宋体" panose="02010600030101010101" pitchFamily="2" charset="-122"/>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a:noFill/>
          </a:ln>
          <a:effectLst/>
        </p:spPr>
        <p:txBody>
          <a:bodyPr vert="horz" wrap="square" lIns="91440" tIns="45720" rIns="91440" bIns="45720" numCol="1" anchor="t" anchorCtr="0" compatLnSpc="1"/>
          <a:lstStyle>
            <a:lvl1pPr algn="ctr">
              <a:defRPr sz="1400">
                <a:ea typeface="宋体" panose="02010600030101010101" pitchFamily="2" charset="-122"/>
              </a:defRPr>
            </a:lvl1pPr>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zh-CN" altLang="en-US"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清华大学电子工程系</a:t>
            </a:r>
            <a:r>
              <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a:t>
            </a:r>
            <a:r>
              <a:rPr kumimoji="1" lang="zh-CN" altLang="en-US"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黄翊东</a:t>
            </a:r>
            <a:endPar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a:noFill/>
          </a:ln>
          <a:effectLst/>
        </p:spPr>
        <p:txBody>
          <a:bodyPr vert="horz" wrap="square" lIns="91440" tIns="45720" rIns="91440" bIns="45720" numCol="1" anchor="t" anchorCtr="0" compatLnSpc="1"/>
          <a:lstStyle>
            <a:lvl1pPr algn="r">
              <a:defRPr sz="1400">
                <a:ea typeface="宋体" panose="02010600030101010101" pitchFamily="2" charset="-122"/>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A6757E20-A2AC-444A-8773-783384D8458E}" type="slidenum">
              <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a:t>
            </a:fld>
            <a:endPar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5pPr>
      <a:lvl6pPr marL="4572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6pPr>
      <a:lvl7pPr marL="9144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7pPr>
      <a:lvl8pPr marL="13716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8pPr>
      <a:lvl9pPr marL="18288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9pPr>
    </p:titleStyle>
    <p:body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eaLnBrk="1" fontAlgn="auto" hangingPunct="1">
              <a:spcBef>
                <a:spcPts val="0"/>
              </a:spcBef>
              <a:spcAft>
                <a:spcPts val="0"/>
              </a:spcAft>
            </a:pPr>
            <a:fld id="{0461CE73-46BA-4841-99A4-535EB50E173E}" type="datetime1">
              <a:rPr lang="zh-CN" altLang="en-US" smtClean="0">
                <a:solidFill>
                  <a:prstClr val="black">
                    <a:tint val="75000"/>
                  </a:prstClr>
                </a:solidFill>
                <a:latin typeface="Calibri" panose="020F0502020204030204"/>
                <a:ea typeface="宋体" panose="02010600030101010101" pitchFamily="2" charset="-122"/>
              </a:rPr>
              <a:t>2023/8/15</a:t>
            </a:fld>
            <a:endParaRPr lang="zh-CN" altLang="en-US">
              <a:solidFill>
                <a:prstClr val="black">
                  <a:tint val="75000"/>
                </a:prstClr>
              </a:solidFill>
              <a:latin typeface="Calibri" panose="020F0502020204030204"/>
              <a:ea typeface="宋体" panose="02010600030101010101" pitchFamily="2" charset="-122"/>
            </a:endParaRPr>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eaLnBrk="1" fontAlgn="auto" hangingPunct="1">
              <a:spcBef>
                <a:spcPts val="0"/>
              </a:spcBef>
              <a:spcAft>
                <a:spcPts val="0"/>
              </a:spcAft>
            </a:pPr>
            <a:r>
              <a:rPr lang="zh-CN" altLang="en-US">
                <a:solidFill>
                  <a:prstClr val="black">
                    <a:tint val="75000"/>
                  </a:prstClr>
                </a:solidFill>
                <a:latin typeface="Calibri" panose="020F0502020204030204"/>
                <a:ea typeface="宋体" panose="02010600030101010101" pitchFamily="2" charset="-122"/>
              </a:rPr>
              <a:t>清华大学电子工程系</a:t>
            </a:r>
            <a:r>
              <a:rPr lang="en-US" altLang="zh-CN">
                <a:solidFill>
                  <a:prstClr val="black">
                    <a:tint val="75000"/>
                  </a:prstClr>
                </a:solidFill>
                <a:latin typeface="Calibri" panose="020F0502020204030204"/>
                <a:ea typeface="宋体" panose="02010600030101010101" pitchFamily="2" charset="-122"/>
              </a:rPr>
              <a:t>/</a:t>
            </a:r>
            <a:r>
              <a:rPr lang="zh-CN" altLang="en-US">
                <a:solidFill>
                  <a:prstClr val="black">
                    <a:tint val="75000"/>
                  </a:prstClr>
                </a:solidFill>
                <a:latin typeface="Calibri" panose="020F0502020204030204"/>
                <a:ea typeface="宋体" panose="02010600030101010101" pitchFamily="2" charset="-122"/>
              </a:rPr>
              <a:t>黄翊东</a:t>
            </a:r>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eaLnBrk="1" fontAlgn="auto" hangingPunct="1">
              <a:spcBef>
                <a:spcPts val="0"/>
              </a:spcBef>
              <a:spcAft>
                <a:spcPts val="0"/>
              </a:spcAft>
            </a:pPr>
            <a:fld id="{F04F8680-455F-4FDD-AA7B-B71BD83FB6DF}" type="slidenum">
              <a:rPr lang="zh-CN" altLang="en-US" smtClean="0">
                <a:solidFill>
                  <a:prstClr val="black">
                    <a:tint val="75000"/>
                  </a:prstClr>
                </a:solidFill>
                <a:latin typeface="Calibri" panose="020F0502020204030204"/>
                <a:ea typeface="宋体" panose="02010600030101010101" pitchFamily="2" charset="-122"/>
              </a:rPr>
              <a:t>‹#›</a:t>
            </a:fld>
            <a:endParaRPr lang="zh-CN" altLang="en-US">
              <a:solidFill>
                <a:prstClr val="black">
                  <a:tint val="75000"/>
                </a:prstClr>
              </a:solidFill>
              <a:latin typeface="Calibri" panose="020F0502020204030204"/>
              <a:ea typeface="宋体" panose="02010600030101010101" pitchFamily="2" charset="-122"/>
            </a:endParaRPr>
          </a:p>
        </p:txBody>
      </p:sp>
    </p:spTree>
    <p:extLst>
      <p:ext uri="{BB962C8B-B14F-4D97-AF65-F5344CB8AC3E}">
        <p14:creationId xmlns:p14="http://schemas.microsoft.com/office/powerpoint/2010/main" val="1408764061"/>
      </p:ext>
    </p:extLst>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7042" name="Rectangle 2"/>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p>
        </p:txBody>
      </p:sp>
      <p:sp>
        <p:nvSpPr>
          <p:cNvPr id="87043" name="Rectangle 3"/>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a:noFill/>
          </a:ln>
          <a:effectLst/>
        </p:spPr>
        <p:txBody>
          <a:bodyPr vert="horz" wrap="square" lIns="91440" tIns="45720" rIns="91440" bIns="45720" numCol="1" anchor="t" anchorCtr="0" compatLnSpc="1"/>
          <a:lstStyle>
            <a:lvl1pPr>
              <a:defRPr sz="1400">
                <a:ea typeface="宋体" panose="02010600030101010101" pitchFamily="2" charset="-122"/>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BCA40029-10E6-4CD9-8B28-EA6700A6ACD0}" type="datetime1">
              <a:rPr kumimoji="1" lang="zh-CN" altLang="en-US" sz="14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t>2023/8/15</a:t>
            </a:fld>
            <a:endPar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a:noFill/>
          </a:ln>
          <a:effectLst/>
        </p:spPr>
        <p:txBody>
          <a:bodyPr vert="horz" wrap="square" lIns="91440" tIns="45720" rIns="91440" bIns="45720" numCol="1" anchor="t" anchorCtr="0" compatLnSpc="1"/>
          <a:lstStyle>
            <a:lvl1pPr algn="ctr">
              <a:defRPr sz="1400">
                <a:ea typeface="宋体" panose="02010600030101010101" pitchFamily="2" charset="-122"/>
              </a:defRPr>
            </a:lvl1pPr>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zh-CN" altLang="en-US"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清华大学电子系</a:t>
            </a:r>
            <a:r>
              <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a:t>
            </a:r>
            <a:r>
              <a:rPr kumimoji="1" lang="zh-CN" altLang="en-US"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黄翊东</a:t>
            </a:r>
            <a:endPar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a:noFill/>
          </a:ln>
          <a:effectLst/>
        </p:spPr>
        <p:txBody>
          <a:bodyPr vert="horz" wrap="square" lIns="91440" tIns="45720" rIns="91440" bIns="45720" numCol="1" anchor="t" anchorCtr="0" compatLnSpc="1"/>
          <a:lstStyle>
            <a:lvl1pPr algn="r">
              <a:defRPr sz="1400">
                <a:ea typeface="宋体" panose="02010600030101010101" pitchFamily="2" charset="-122"/>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A6757E20-A2AC-444A-8773-783384D8458E}" type="slidenum">
              <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a:t>
            </a:fld>
            <a:endPar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377291969"/>
      </p:ext>
    </p:extLst>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5pPr>
      <a:lvl6pPr marL="4572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6pPr>
      <a:lvl7pPr marL="9144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7pPr>
      <a:lvl8pPr marL="13716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8pPr>
      <a:lvl9pPr marL="18288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9pPr>
    </p:titleStyle>
    <p:body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070128E-F80B-40FE-A5FF-F351951E029C}" type="datetimeFigureOut">
              <a:rPr lang="zh-CN" altLang="en-US" smtClean="0"/>
              <a:t>2023/8/15</a:t>
            </a:fld>
            <a:endParaRPr lang="zh-CN"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16A33B6-3346-4652-BA2E-D4D2ED4119CB}" type="slidenum">
              <a:rPr lang="zh-CN" altLang="en-US" smtClean="0"/>
              <a:t>‹#›</a:t>
            </a:fld>
            <a:endParaRPr lang="zh-CN" altLang="en-US"/>
          </a:p>
        </p:txBody>
      </p:sp>
    </p:spTree>
    <p:extLst>
      <p:ext uri="{BB962C8B-B14F-4D97-AF65-F5344CB8AC3E}">
        <p14:creationId xmlns:p14="http://schemas.microsoft.com/office/powerpoint/2010/main" val="1151891860"/>
      </p:ext>
    </p:extLst>
  </p:cSld>
  <p:clrMap bg1="lt1" tx1="dk1" bg2="lt2" tx2="dk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8" Type="http://schemas.openxmlformats.org/officeDocument/2006/relationships/oleObject" Target="../embeddings/oleObject361.bin"/><Relationship Id="rId13" Type="http://schemas.openxmlformats.org/officeDocument/2006/relationships/image" Target="../media/image235.wmf"/><Relationship Id="rId18" Type="http://schemas.openxmlformats.org/officeDocument/2006/relationships/oleObject" Target="../embeddings/oleObject366.bin"/><Relationship Id="rId3" Type="http://schemas.openxmlformats.org/officeDocument/2006/relationships/notesSlide" Target="../notesSlides/notesSlide100.xml"/><Relationship Id="rId21" Type="http://schemas.openxmlformats.org/officeDocument/2006/relationships/image" Target="../media/image236.wmf"/><Relationship Id="rId7" Type="http://schemas.openxmlformats.org/officeDocument/2006/relationships/image" Target="../media/image232.wmf"/><Relationship Id="rId12" Type="http://schemas.openxmlformats.org/officeDocument/2006/relationships/oleObject" Target="../embeddings/oleObject363.bin"/><Relationship Id="rId17" Type="http://schemas.openxmlformats.org/officeDocument/2006/relationships/image" Target="../media/image238.wmf"/><Relationship Id="rId25" Type="http://schemas.openxmlformats.org/officeDocument/2006/relationships/image" Target="../media/image246.wmf"/><Relationship Id="rId2" Type="http://schemas.openxmlformats.org/officeDocument/2006/relationships/slideLayout" Target="../slideLayouts/slideLayout7.xml"/><Relationship Id="rId16" Type="http://schemas.openxmlformats.org/officeDocument/2006/relationships/oleObject" Target="../embeddings/oleObject365.bin"/><Relationship Id="rId20" Type="http://schemas.openxmlformats.org/officeDocument/2006/relationships/oleObject" Target="../embeddings/oleObject367.bin"/><Relationship Id="rId1" Type="http://schemas.openxmlformats.org/officeDocument/2006/relationships/vmlDrawing" Target="../drawings/vmlDrawing80.vml"/><Relationship Id="rId6" Type="http://schemas.openxmlformats.org/officeDocument/2006/relationships/oleObject" Target="../embeddings/oleObject360.bin"/><Relationship Id="rId11" Type="http://schemas.openxmlformats.org/officeDocument/2006/relationships/image" Target="../media/image234.wmf"/><Relationship Id="rId24" Type="http://schemas.openxmlformats.org/officeDocument/2006/relationships/oleObject" Target="../embeddings/oleObject369.bin"/><Relationship Id="rId5" Type="http://schemas.openxmlformats.org/officeDocument/2006/relationships/image" Target="../media/image231.wmf"/><Relationship Id="rId15" Type="http://schemas.openxmlformats.org/officeDocument/2006/relationships/image" Target="../media/image237.wmf"/><Relationship Id="rId23" Type="http://schemas.openxmlformats.org/officeDocument/2006/relationships/image" Target="../media/image240.wmf"/><Relationship Id="rId10" Type="http://schemas.openxmlformats.org/officeDocument/2006/relationships/oleObject" Target="../embeddings/oleObject362.bin"/><Relationship Id="rId19" Type="http://schemas.openxmlformats.org/officeDocument/2006/relationships/image" Target="../media/image239.wmf"/><Relationship Id="rId4" Type="http://schemas.openxmlformats.org/officeDocument/2006/relationships/oleObject" Target="../embeddings/oleObject359.bin"/><Relationship Id="rId9" Type="http://schemas.openxmlformats.org/officeDocument/2006/relationships/image" Target="../media/image233.wmf"/><Relationship Id="rId14" Type="http://schemas.openxmlformats.org/officeDocument/2006/relationships/oleObject" Target="../embeddings/oleObject364.bin"/><Relationship Id="rId22" Type="http://schemas.openxmlformats.org/officeDocument/2006/relationships/oleObject" Target="../embeddings/oleObject368.bin"/></Relationships>
</file>

<file path=ppt/slides/_rels/slide101.xml.rels><?xml version="1.0" encoding="UTF-8" standalone="yes"?>
<Relationships xmlns="http://schemas.openxmlformats.org/package/2006/relationships"><Relationship Id="rId13" Type="http://schemas.openxmlformats.org/officeDocument/2006/relationships/image" Target="../media/image235.wmf"/><Relationship Id="rId18" Type="http://schemas.openxmlformats.org/officeDocument/2006/relationships/oleObject" Target="../embeddings/oleObject377.bin"/><Relationship Id="rId26" Type="http://schemas.openxmlformats.org/officeDocument/2006/relationships/oleObject" Target="../embeddings/oleObject381.bin"/><Relationship Id="rId39" Type="http://schemas.openxmlformats.org/officeDocument/2006/relationships/oleObject" Target="../embeddings/oleObject388.bin"/><Relationship Id="rId21" Type="http://schemas.openxmlformats.org/officeDocument/2006/relationships/image" Target="../media/image236.wmf"/><Relationship Id="rId34" Type="http://schemas.openxmlformats.org/officeDocument/2006/relationships/oleObject" Target="../embeddings/oleObject385.bin"/><Relationship Id="rId7" Type="http://schemas.openxmlformats.org/officeDocument/2006/relationships/image" Target="../media/image232.wmf"/><Relationship Id="rId2" Type="http://schemas.openxmlformats.org/officeDocument/2006/relationships/slideLayout" Target="../slideLayouts/slideLayout7.xml"/><Relationship Id="rId16" Type="http://schemas.openxmlformats.org/officeDocument/2006/relationships/oleObject" Target="../embeddings/oleObject376.bin"/><Relationship Id="rId20" Type="http://schemas.openxmlformats.org/officeDocument/2006/relationships/oleObject" Target="../embeddings/oleObject378.bin"/><Relationship Id="rId29" Type="http://schemas.openxmlformats.org/officeDocument/2006/relationships/image" Target="../media/image256.wmf"/><Relationship Id="rId41" Type="http://schemas.openxmlformats.org/officeDocument/2006/relationships/image" Target="../media/image261.wmf"/><Relationship Id="rId1" Type="http://schemas.openxmlformats.org/officeDocument/2006/relationships/vmlDrawing" Target="../drawings/vmlDrawing81.vml"/><Relationship Id="rId6" Type="http://schemas.openxmlformats.org/officeDocument/2006/relationships/oleObject" Target="../embeddings/oleObject371.bin"/><Relationship Id="rId11" Type="http://schemas.openxmlformats.org/officeDocument/2006/relationships/image" Target="../media/image234.wmf"/><Relationship Id="rId24" Type="http://schemas.openxmlformats.org/officeDocument/2006/relationships/oleObject" Target="../embeddings/oleObject380.bin"/><Relationship Id="rId32" Type="http://schemas.openxmlformats.org/officeDocument/2006/relationships/oleObject" Target="../embeddings/oleObject384.bin"/><Relationship Id="rId37" Type="http://schemas.openxmlformats.org/officeDocument/2006/relationships/image" Target="../media/image260.wmf"/><Relationship Id="rId40" Type="http://schemas.openxmlformats.org/officeDocument/2006/relationships/oleObject" Target="../embeddings/oleObject389.bin"/><Relationship Id="rId5" Type="http://schemas.openxmlformats.org/officeDocument/2006/relationships/image" Target="../media/image231.wmf"/><Relationship Id="rId15" Type="http://schemas.openxmlformats.org/officeDocument/2006/relationships/image" Target="../media/image237.wmf"/><Relationship Id="rId23" Type="http://schemas.openxmlformats.org/officeDocument/2006/relationships/image" Target="../media/image240.wmf"/><Relationship Id="rId28" Type="http://schemas.openxmlformats.org/officeDocument/2006/relationships/oleObject" Target="../embeddings/oleObject382.bin"/><Relationship Id="rId36" Type="http://schemas.openxmlformats.org/officeDocument/2006/relationships/oleObject" Target="../embeddings/oleObject386.bin"/><Relationship Id="rId10" Type="http://schemas.openxmlformats.org/officeDocument/2006/relationships/oleObject" Target="../embeddings/oleObject373.bin"/><Relationship Id="rId19" Type="http://schemas.openxmlformats.org/officeDocument/2006/relationships/image" Target="../media/image239.wmf"/><Relationship Id="rId31" Type="http://schemas.openxmlformats.org/officeDocument/2006/relationships/image" Target="../media/image257.wmf"/><Relationship Id="rId4" Type="http://schemas.openxmlformats.org/officeDocument/2006/relationships/oleObject" Target="../embeddings/oleObject370.bin"/><Relationship Id="rId9" Type="http://schemas.openxmlformats.org/officeDocument/2006/relationships/image" Target="../media/image233.wmf"/><Relationship Id="rId14" Type="http://schemas.openxmlformats.org/officeDocument/2006/relationships/oleObject" Target="../embeddings/oleObject375.bin"/><Relationship Id="rId22" Type="http://schemas.openxmlformats.org/officeDocument/2006/relationships/oleObject" Target="../embeddings/oleObject379.bin"/><Relationship Id="rId27" Type="http://schemas.openxmlformats.org/officeDocument/2006/relationships/image" Target="../media/image255.wmf"/><Relationship Id="rId30" Type="http://schemas.openxmlformats.org/officeDocument/2006/relationships/oleObject" Target="../embeddings/oleObject383.bin"/><Relationship Id="rId35" Type="http://schemas.openxmlformats.org/officeDocument/2006/relationships/image" Target="../media/image259.wmf"/><Relationship Id="rId8" Type="http://schemas.openxmlformats.org/officeDocument/2006/relationships/oleObject" Target="../embeddings/oleObject372.bin"/><Relationship Id="rId3" Type="http://schemas.openxmlformats.org/officeDocument/2006/relationships/notesSlide" Target="../notesSlides/notesSlide101.xml"/><Relationship Id="rId12" Type="http://schemas.openxmlformats.org/officeDocument/2006/relationships/oleObject" Target="../embeddings/oleObject374.bin"/><Relationship Id="rId17" Type="http://schemas.openxmlformats.org/officeDocument/2006/relationships/image" Target="../media/image238.wmf"/><Relationship Id="rId25" Type="http://schemas.openxmlformats.org/officeDocument/2006/relationships/image" Target="../media/image246.wmf"/><Relationship Id="rId33" Type="http://schemas.openxmlformats.org/officeDocument/2006/relationships/image" Target="../media/image258.wmf"/><Relationship Id="rId38" Type="http://schemas.openxmlformats.org/officeDocument/2006/relationships/oleObject" Target="../embeddings/oleObject387.bin"/></Relationships>
</file>

<file path=ppt/slides/_rels/slide102.xml.rels><?xml version="1.0" encoding="UTF-8" standalone="yes"?>
<Relationships xmlns="http://schemas.openxmlformats.org/package/2006/relationships"><Relationship Id="rId8" Type="http://schemas.openxmlformats.org/officeDocument/2006/relationships/oleObject" Target="../embeddings/oleObject392.bin"/><Relationship Id="rId13" Type="http://schemas.openxmlformats.org/officeDocument/2006/relationships/image" Target="../media/image235.wmf"/><Relationship Id="rId18" Type="http://schemas.openxmlformats.org/officeDocument/2006/relationships/oleObject" Target="../embeddings/oleObject397.bin"/><Relationship Id="rId26" Type="http://schemas.openxmlformats.org/officeDocument/2006/relationships/oleObject" Target="../embeddings/oleObject401.bin"/><Relationship Id="rId3" Type="http://schemas.openxmlformats.org/officeDocument/2006/relationships/notesSlide" Target="../notesSlides/notesSlide102.xml"/><Relationship Id="rId21" Type="http://schemas.openxmlformats.org/officeDocument/2006/relationships/image" Target="../media/image236.wmf"/><Relationship Id="rId7" Type="http://schemas.openxmlformats.org/officeDocument/2006/relationships/image" Target="../media/image232.wmf"/><Relationship Id="rId12" Type="http://schemas.openxmlformats.org/officeDocument/2006/relationships/oleObject" Target="../embeddings/oleObject394.bin"/><Relationship Id="rId17" Type="http://schemas.openxmlformats.org/officeDocument/2006/relationships/image" Target="../media/image238.wmf"/><Relationship Id="rId25" Type="http://schemas.openxmlformats.org/officeDocument/2006/relationships/image" Target="../media/image246.wmf"/><Relationship Id="rId2" Type="http://schemas.openxmlformats.org/officeDocument/2006/relationships/slideLayout" Target="../slideLayouts/slideLayout7.xml"/><Relationship Id="rId16" Type="http://schemas.openxmlformats.org/officeDocument/2006/relationships/oleObject" Target="../embeddings/oleObject396.bin"/><Relationship Id="rId20" Type="http://schemas.openxmlformats.org/officeDocument/2006/relationships/oleObject" Target="../embeddings/oleObject398.bin"/><Relationship Id="rId29" Type="http://schemas.openxmlformats.org/officeDocument/2006/relationships/image" Target="../media/image263.wmf"/><Relationship Id="rId1" Type="http://schemas.openxmlformats.org/officeDocument/2006/relationships/vmlDrawing" Target="../drawings/vmlDrawing82.vml"/><Relationship Id="rId6" Type="http://schemas.openxmlformats.org/officeDocument/2006/relationships/oleObject" Target="../embeddings/oleObject391.bin"/><Relationship Id="rId11" Type="http://schemas.openxmlformats.org/officeDocument/2006/relationships/image" Target="../media/image234.wmf"/><Relationship Id="rId24" Type="http://schemas.openxmlformats.org/officeDocument/2006/relationships/oleObject" Target="../embeddings/oleObject400.bin"/><Relationship Id="rId5" Type="http://schemas.openxmlformats.org/officeDocument/2006/relationships/image" Target="../media/image231.wmf"/><Relationship Id="rId15" Type="http://schemas.openxmlformats.org/officeDocument/2006/relationships/image" Target="../media/image237.wmf"/><Relationship Id="rId23" Type="http://schemas.openxmlformats.org/officeDocument/2006/relationships/image" Target="../media/image240.wmf"/><Relationship Id="rId28" Type="http://schemas.openxmlformats.org/officeDocument/2006/relationships/oleObject" Target="../embeddings/oleObject402.bin"/><Relationship Id="rId10" Type="http://schemas.openxmlformats.org/officeDocument/2006/relationships/oleObject" Target="../embeddings/oleObject393.bin"/><Relationship Id="rId19" Type="http://schemas.openxmlformats.org/officeDocument/2006/relationships/image" Target="../media/image239.wmf"/><Relationship Id="rId4" Type="http://schemas.openxmlformats.org/officeDocument/2006/relationships/oleObject" Target="../embeddings/oleObject390.bin"/><Relationship Id="rId9" Type="http://schemas.openxmlformats.org/officeDocument/2006/relationships/image" Target="../media/image233.wmf"/><Relationship Id="rId14" Type="http://schemas.openxmlformats.org/officeDocument/2006/relationships/oleObject" Target="../embeddings/oleObject395.bin"/><Relationship Id="rId22" Type="http://schemas.openxmlformats.org/officeDocument/2006/relationships/oleObject" Target="../embeddings/oleObject399.bin"/><Relationship Id="rId27" Type="http://schemas.openxmlformats.org/officeDocument/2006/relationships/image" Target="../media/image262.wmf"/></Relationships>
</file>

<file path=ppt/slides/_rels/slide103.xml.rels><?xml version="1.0" encoding="UTF-8" standalone="yes"?>
<Relationships xmlns="http://schemas.openxmlformats.org/package/2006/relationships"><Relationship Id="rId8" Type="http://schemas.openxmlformats.org/officeDocument/2006/relationships/oleObject" Target="../embeddings/oleObject405.bin"/><Relationship Id="rId13" Type="http://schemas.openxmlformats.org/officeDocument/2006/relationships/image" Target="../media/image235.wmf"/><Relationship Id="rId18" Type="http://schemas.openxmlformats.org/officeDocument/2006/relationships/oleObject" Target="../embeddings/oleObject410.bin"/><Relationship Id="rId3" Type="http://schemas.openxmlformats.org/officeDocument/2006/relationships/notesSlide" Target="../notesSlides/notesSlide103.xml"/><Relationship Id="rId21" Type="http://schemas.openxmlformats.org/officeDocument/2006/relationships/image" Target="../media/image236.wmf"/><Relationship Id="rId7" Type="http://schemas.openxmlformats.org/officeDocument/2006/relationships/image" Target="../media/image232.wmf"/><Relationship Id="rId12" Type="http://schemas.openxmlformats.org/officeDocument/2006/relationships/oleObject" Target="../embeddings/oleObject407.bin"/><Relationship Id="rId17" Type="http://schemas.openxmlformats.org/officeDocument/2006/relationships/image" Target="../media/image238.wmf"/><Relationship Id="rId25" Type="http://schemas.openxmlformats.org/officeDocument/2006/relationships/image" Target="../media/image264.wmf"/><Relationship Id="rId2" Type="http://schemas.openxmlformats.org/officeDocument/2006/relationships/slideLayout" Target="../slideLayouts/slideLayout7.xml"/><Relationship Id="rId16" Type="http://schemas.openxmlformats.org/officeDocument/2006/relationships/oleObject" Target="../embeddings/oleObject409.bin"/><Relationship Id="rId20" Type="http://schemas.openxmlformats.org/officeDocument/2006/relationships/oleObject" Target="../embeddings/oleObject411.bin"/><Relationship Id="rId1" Type="http://schemas.openxmlformats.org/officeDocument/2006/relationships/vmlDrawing" Target="../drawings/vmlDrawing83.vml"/><Relationship Id="rId6" Type="http://schemas.openxmlformats.org/officeDocument/2006/relationships/oleObject" Target="../embeddings/oleObject404.bin"/><Relationship Id="rId11" Type="http://schemas.openxmlformats.org/officeDocument/2006/relationships/image" Target="../media/image234.wmf"/><Relationship Id="rId24" Type="http://schemas.openxmlformats.org/officeDocument/2006/relationships/oleObject" Target="../embeddings/oleObject413.bin"/><Relationship Id="rId5" Type="http://schemas.openxmlformats.org/officeDocument/2006/relationships/image" Target="../media/image231.wmf"/><Relationship Id="rId15" Type="http://schemas.openxmlformats.org/officeDocument/2006/relationships/image" Target="../media/image237.wmf"/><Relationship Id="rId23" Type="http://schemas.openxmlformats.org/officeDocument/2006/relationships/image" Target="../media/image240.wmf"/><Relationship Id="rId10" Type="http://schemas.openxmlformats.org/officeDocument/2006/relationships/oleObject" Target="../embeddings/oleObject406.bin"/><Relationship Id="rId19" Type="http://schemas.openxmlformats.org/officeDocument/2006/relationships/image" Target="../media/image239.wmf"/><Relationship Id="rId4" Type="http://schemas.openxmlformats.org/officeDocument/2006/relationships/oleObject" Target="../embeddings/oleObject403.bin"/><Relationship Id="rId9" Type="http://schemas.openxmlformats.org/officeDocument/2006/relationships/image" Target="../media/image233.wmf"/><Relationship Id="rId14" Type="http://schemas.openxmlformats.org/officeDocument/2006/relationships/oleObject" Target="../embeddings/oleObject408.bin"/><Relationship Id="rId22" Type="http://schemas.openxmlformats.org/officeDocument/2006/relationships/oleObject" Target="../embeddings/oleObject412.bin"/></Relationships>
</file>

<file path=ppt/slides/_rels/slide104.xml.rels><?xml version="1.0" encoding="UTF-8" standalone="yes"?>
<Relationships xmlns="http://schemas.openxmlformats.org/package/2006/relationships"><Relationship Id="rId8" Type="http://schemas.openxmlformats.org/officeDocument/2006/relationships/image" Target="../media/image265.wmf"/><Relationship Id="rId3" Type="http://schemas.openxmlformats.org/officeDocument/2006/relationships/notesSlide" Target="../notesSlides/notesSlide104.xml"/><Relationship Id="rId7" Type="http://schemas.openxmlformats.org/officeDocument/2006/relationships/oleObject" Target="../embeddings/oleObject414.bin"/><Relationship Id="rId2" Type="http://schemas.openxmlformats.org/officeDocument/2006/relationships/slideLayout" Target="../slideLayouts/slideLayout7.xml"/><Relationship Id="rId1" Type="http://schemas.openxmlformats.org/officeDocument/2006/relationships/vmlDrawing" Target="../drawings/vmlDrawing84.vml"/><Relationship Id="rId6" Type="http://schemas.openxmlformats.org/officeDocument/2006/relationships/image" Target="../media/image88.emf"/><Relationship Id="rId5" Type="http://schemas.openxmlformats.org/officeDocument/2006/relationships/oleObject" Target="../embeddings/oleObject88.bin"/><Relationship Id="rId10" Type="http://schemas.openxmlformats.org/officeDocument/2006/relationships/image" Target="../media/image266.wmf"/><Relationship Id="rId4" Type="http://schemas.openxmlformats.org/officeDocument/2006/relationships/image" Target="../media/image267.png"/><Relationship Id="rId9" Type="http://schemas.openxmlformats.org/officeDocument/2006/relationships/oleObject" Target="../embeddings/oleObject415.bin"/></Relationships>
</file>

<file path=ppt/slides/_rels/slide105.xml.rels><?xml version="1.0" encoding="UTF-8" standalone="yes"?>
<Relationships xmlns="http://schemas.openxmlformats.org/package/2006/relationships"><Relationship Id="rId3" Type="http://schemas.openxmlformats.org/officeDocument/2006/relationships/notesSlide" Target="../notesSlides/notesSlide105.xml"/><Relationship Id="rId7" Type="http://schemas.openxmlformats.org/officeDocument/2006/relationships/image" Target="../media/image119.wmf"/><Relationship Id="rId2" Type="http://schemas.openxmlformats.org/officeDocument/2006/relationships/slideLayout" Target="../slideLayouts/slideLayout7.xml"/><Relationship Id="rId1" Type="http://schemas.openxmlformats.org/officeDocument/2006/relationships/vmlDrawing" Target="../drawings/vmlDrawing85.vml"/><Relationship Id="rId6" Type="http://schemas.openxmlformats.org/officeDocument/2006/relationships/oleObject" Target="../embeddings/oleObject417.bin"/><Relationship Id="rId5" Type="http://schemas.openxmlformats.org/officeDocument/2006/relationships/image" Target="../media/image265.wmf"/><Relationship Id="rId4" Type="http://schemas.openxmlformats.org/officeDocument/2006/relationships/oleObject" Target="../embeddings/oleObject416.bin"/></Relationships>
</file>

<file path=ppt/slides/_rels/slide106.xml.rels><?xml version="1.0" encoding="UTF-8" standalone="yes"?>
<Relationships xmlns="http://schemas.openxmlformats.org/package/2006/relationships"><Relationship Id="rId8" Type="http://schemas.openxmlformats.org/officeDocument/2006/relationships/oleObject" Target="../embeddings/oleObject420.bin"/><Relationship Id="rId3" Type="http://schemas.openxmlformats.org/officeDocument/2006/relationships/notesSlide" Target="../notesSlides/notesSlide106.xml"/><Relationship Id="rId7" Type="http://schemas.openxmlformats.org/officeDocument/2006/relationships/image" Target="../media/image62.wmf"/><Relationship Id="rId2" Type="http://schemas.openxmlformats.org/officeDocument/2006/relationships/slideLayout" Target="../slideLayouts/slideLayout7.xml"/><Relationship Id="rId1" Type="http://schemas.openxmlformats.org/officeDocument/2006/relationships/vmlDrawing" Target="../drawings/vmlDrawing86.vml"/><Relationship Id="rId6" Type="http://schemas.openxmlformats.org/officeDocument/2006/relationships/oleObject" Target="../embeddings/oleObject419.bin"/><Relationship Id="rId5" Type="http://schemas.openxmlformats.org/officeDocument/2006/relationships/image" Target="../media/image268.wmf"/><Relationship Id="rId4" Type="http://schemas.openxmlformats.org/officeDocument/2006/relationships/oleObject" Target="../embeddings/oleObject418.bin"/><Relationship Id="rId9" Type="http://schemas.openxmlformats.org/officeDocument/2006/relationships/image" Target="../media/image269.wmf"/></Relationships>
</file>

<file path=ppt/slides/_rels/slide107.xml.rels><?xml version="1.0" encoding="UTF-8" standalone="yes"?>
<Relationships xmlns="http://schemas.openxmlformats.org/package/2006/relationships"><Relationship Id="rId8" Type="http://schemas.openxmlformats.org/officeDocument/2006/relationships/oleObject" Target="../embeddings/oleObject423.bin"/><Relationship Id="rId3" Type="http://schemas.openxmlformats.org/officeDocument/2006/relationships/notesSlide" Target="../notesSlides/notesSlide107.xml"/><Relationship Id="rId7" Type="http://schemas.openxmlformats.org/officeDocument/2006/relationships/image" Target="../media/image119.wmf"/><Relationship Id="rId2" Type="http://schemas.openxmlformats.org/officeDocument/2006/relationships/slideLayout" Target="../slideLayouts/slideLayout7.xml"/><Relationship Id="rId1" Type="http://schemas.openxmlformats.org/officeDocument/2006/relationships/vmlDrawing" Target="../drawings/vmlDrawing87.vml"/><Relationship Id="rId6" Type="http://schemas.openxmlformats.org/officeDocument/2006/relationships/oleObject" Target="../embeddings/oleObject422.bin"/><Relationship Id="rId11" Type="http://schemas.openxmlformats.org/officeDocument/2006/relationships/image" Target="../media/image269.wmf"/><Relationship Id="rId5" Type="http://schemas.openxmlformats.org/officeDocument/2006/relationships/image" Target="../media/image265.wmf"/><Relationship Id="rId10" Type="http://schemas.openxmlformats.org/officeDocument/2006/relationships/oleObject" Target="../embeddings/oleObject424.bin"/><Relationship Id="rId4" Type="http://schemas.openxmlformats.org/officeDocument/2006/relationships/oleObject" Target="../embeddings/oleObject421.bin"/><Relationship Id="rId9" Type="http://schemas.openxmlformats.org/officeDocument/2006/relationships/image" Target="../media/image270.wmf"/></Relationships>
</file>

<file path=ppt/slides/_rels/slide108.xml.rels><?xml version="1.0" encoding="UTF-8" standalone="yes"?>
<Relationships xmlns="http://schemas.openxmlformats.org/package/2006/relationships"><Relationship Id="rId8" Type="http://schemas.openxmlformats.org/officeDocument/2006/relationships/oleObject" Target="../embeddings/oleObject427.bin"/><Relationship Id="rId13" Type="http://schemas.openxmlformats.org/officeDocument/2006/relationships/image" Target="../media/image274.wmf"/><Relationship Id="rId3" Type="http://schemas.openxmlformats.org/officeDocument/2006/relationships/notesSlide" Target="../notesSlides/notesSlide108.xml"/><Relationship Id="rId7" Type="http://schemas.openxmlformats.org/officeDocument/2006/relationships/image" Target="../media/image271.wmf"/><Relationship Id="rId12" Type="http://schemas.openxmlformats.org/officeDocument/2006/relationships/oleObject" Target="../embeddings/oleObject429.bin"/><Relationship Id="rId2" Type="http://schemas.openxmlformats.org/officeDocument/2006/relationships/slideLayout" Target="../slideLayouts/slideLayout7.xml"/><Relationship Id="rId1" Type="http://schemas.openxmlformats.org/officeDocument/2006/relationships/vmlDrawing" Target="../drawings/vmlDrawing88.vml"/><Relationship Id="rId6" Type="http://schemas.openxmlformats.org/officeDocument/2006/relationships/oleObject" Target="../embeddings/oleObject426.bin"/><Relationship Id="rId11" Type="http://schemas.openxmlformats.org/officeDocument/2006/relationships/image" Target="../media/image273.wmf"/><Relationship Id="rId5" Type="http://schemas.openxmlformats.org/officeDocument/2006/relationships/image" Target="../media/image265.wmf"/><Relationship Id="rId10" Type="http://schemas.openxmlformats.org/officeDocument/2006/relationships/oleObject" Target="../embeddings/oleObject428.bin"/><Relationship Id="rId4" Type="http://schemas.openxmlformats.org/officeDocument/2006/relationships/oleObject" Target="../embeddings/oleObject425.bin"/><Relationship Id="rId9" Type="http://schemas.openxmlformats.org/officeDocument/2006/relationships/image" Target="../media/image272.wmf"/></Relationships>
</file>

<file path=ppt/slides/_rels/slide109.xml.rels><?xml version="1.0" encoding="UTF-8" standalone="yes"?>
<Relationships xmlns="http://schemas.openxmlformats.org/package/2006/relationships"><Relationship Id="rId8" Type="http://schemas.openxmlformats.org/officeDocument/2006/relationships/oleObject" Target="../embeddings/oleObject432.bin"/><Relationship Id="rId3" Type="http://schemas.openxmlformats.org/officeDocument/2006/relationships/notesSlide" Target="../notesSlides/notesSlide109.xml"/><Relationship Id="rId7" Type="http://schemas.openxmlformats.org/officeDocument/2006/relationships/image" Target="../media/image276.wmf"/><Relationship Id="rId2" Type="http://schemas.openxmlformats.org/officeDocument/2006/relationships/slideLayout" Target="../slideLayouts/slideLayout7.xml"/><Relationship Id="rId1" Type="http://schemas.openxmlformats.org/officeDocument/2006/relationships/vmlDrawing" Target="../drawings/vmlDrawing89.vml"/><Relationship Id="rId6" Type="http://schemas.openxmlformats.org/officeDocument/2006/relationships/oleObject" Target="../embeddings/oleObject431.bin"/><Relationship Id="rId11" Type="http://schemas.openxmlformats.org/officeDocument/2006/relationships/image" Target="../media/image278.wmf"/><Relationship Id="rId5" Type="http://schemas.openxmlformats.org/officeDocument/2006/relationships/image" Target="../media/image275.wmf"/><Relationship Id="rId10" Type="http://schemas.openxmlformats.org/officeDocument/2006/relationships/oleObject" Target="../embeddings/oleObject433.bin"/><Relationship Id="rId4" Type="http://schemas.openxmlformats.org/officeDocument/2006/relationships/oleObject" Target="../embeddings/oleObject430.bin"/><Relationship Id="rId9" Type="http://schemas.openxmlformats.org/officeDocument/2006/relationships/image" Target="../media/image277.wmf"/></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3" Type="http://schemas.openxmlformats.org/officeDocument/2006/relationships/notesSlide" Target="../notesSlides/notesSlide110.xml"/><Relationship Id="rId7" Type="http://schemas.openxmlformats.org/officeDocument/2006/relationships/image" Target="../media/image279.wmf"/><Relationship Id="rId2" Type="http://schemas.openxmlformats.org/officeDocument/2006/relationships/slideLayout" Target="../slideLayouts/slideLayout7.xml"/><Relationship Id="rId1" Type="http://schemas.openxmlformats.org/officeDocument/2006/relationships/vmlDrawing" Target="../drawings/vmlDrawing90.vml"/><Relationship Id="rId6" Type="http://schemas.openxmlformats.org/officeDocument/2006/relationships/oleObject" Target="../embeddings/oleObject435.bin"/><Relationship Id="rId5" Type="http://schemas.openxmlformats.org/officeDocument/2006/relationships/image" Target="../media/image277.wmf"/><Relationship Id="rId4" Type="http://schemas.openxmlformats.org/officeDocument/2006/relationships/oleObject" Target="../embeddings/oleObject434.bin"/></Relationships>
</file>

<file path=ppt/slides/_rels/slide111.xml.rels><?xml version="1.0" encoding="UTF-8" standalone="yes"?>
<Relationships xmlns="http://schemas.openxmlformats.org/package/2006/relationships"><Relationship Id="rId3" Type="http://schemas.openxmlformats.org/officeDocument/2006/relationships/notesSlide" Target="../notesSlides/notesSlide111.xml"/><Relationship Id="rId7" Type="http://schemas.openxmlformats.org/officeDocument/2006/relationships/image" Target="../media/image119.wmf"/><Relationship Id="rId2" Type="http://schemas.openxmlformats.org/officeDocument/2006/relationships/slideLayout" Target="../slideLayouts/slideLayout7.xml"/><Relationship Id="rId1" Type="http://schemas.openxmlformats.org/officeDocument/2006/relationships/vmlDrawing" Target="../drawings/vmlDrawing91.vml"/><Relationship Id="rId6" Type="http://schemas.openxmlformats.org/officeDocument/2006/relationships/oleObject" Target="../embeddings/oleObject437.bin"/><Relationship Id="rId5" Type="http://schemas.openxmlformats.org/officeDocument/2006/relationships/image" Target="../media/image280.wmf"/><Relationship Id="rId4" Type="http://schemas.openxmlformats.org/officeDocument/2006/relationships/oleObject" Target="../embeddings/oleObject436.bin"/></Relationships>
</file>

<file path=ppt/slides/_rels/slide112.xml.rels><?xml version="1.0" encoding="UTF-8" standalone="yes"?>
<Relationships xmlns="http://schemas.openxmlformats.org/package/2006/relationships"><Relationship Id="rId8" Type="http://schemas.openxmlformats.org/officeDocument/2006/relationships/oleObject" Target="../embeddings/oleObject440.bin"/><Relationship Id="rId13" Type="http://schemas.openxmlformats.org/officeDocument/2006/relationships/image" Target="../media/image235.wmf"/><Relationship Id="rId18" Type="http://schemas.openxmlformats.org/officeDocument/2006/relationships/oleObject" Target="../embeddings/oleObject445.bin"/><Relationship Id="rId3" Type="http://schemas.openxmlformats.org/officeDocument/2006/relationships/notesSlide" Target="../notesSlides/notesSlide112.xml"/><Relationship Id="rId21" Type="http://schemas.openxmlformats.org/officeDocument/2006/relationships/image" Target="../media/image236.wmf"/><Relationship Id="rId7" Type="http://schemas.openxmlformats.org/officeDocument/2006/relationships/image" Target="../media/image232.wmf"/><Relationship Id="rId12" Type="http://schemas.openxmlformats.org/officeDocument/2006/relationships/oleObject" Target="../embeddings/oleObject442.bin"/><Relationship Id="rId17" Type="http://schemas.openxmlformats.org/officeDocument/2006/relationships/image" Target="../media/image238.wmf"/><Relationship Id="rId25" Type="http://schemas.openxmlformats.org/officeDocument/2006/relationships/image" Target="../media/image246.wmf"/><Relationship Id="rId2" Type="http://schemas.openxmlformats.org/officeDocument/2006/relationships/slideLayout" Target="../slideLayouts/slideLayout7.xml"/><Relationship Id="rId16" Type="http://schemas.openxmlformats.org/officeDocument/2006/relationships/oleObject" Target="../embeddings/oleObject444.bin"/><Relationship Id="rId20" Type="http://schemas.openxmlformats.org/officeDocument/2006/relationships/oleObject" Target="../embeddings/oleObject446.bin"/><Relationship Id="rId1" Type="http://schemas.openxmlformats.org/officeDocument/2006/relationships/vmlDrawing" Target="../drawings/vmlDrawing92.vml"/><Relationship Id="rId6" Type="http://schemas.openxmlformats.org/officeDocument/2006/relationships/oleObject" Target="../embeddings/oleObject439.bin"/><Relationship Id="rId11" Type="http://schemas.openxmlformats.org/officeDocument/2006/relationships/image" Target="../media/image234.wmf"/><Relationship Id="rId24" Type="http://schemas.openxmlformats.org/officeDocument/2006/relationships/oleObject" Target="../embeddings/oleObject448.bin"/><Relationship Id="rId5" Type="http://schemas.openxmlformats.org/officeDocument/2006/relationships/image" Target="../media/image231.wmf"/><Relationship Id="rId15" Type="http://schemas.openxmlformats.org/officeDocument/2006/relationships/image" Target="../media/image237.wmf"/><Relationship Id="rId23" Type="http://schemas.openxmlformats.org/officeDocument/2006/relationships/image" Target="../media/image240.wmf"/><Relationship Id="rId10" Type="http://schemas.openxmlformats.org/officeDocument/2006/relationships/oleObject" Target="../embeddings/oleObject441.bin"/><Relationship Id="rId19" Type="http://schemas.openxmlformats.org/officeDocument/2006/relationships/image" Target="../media/image239.wmf"/><Relationship Id="rId4" Type="http://schemas.openxmlformats.org/officeDocument/2006/relationships/oleObject" Target="../embeddings/oleObject438.bin"/><Relationship Id="rId9" Type="http://schemas.openxmlformats.org/officeDocument/2006/relationships/image" Target="../media/image233.wmf"/><Relationship Id="rId14" Type="http://schemas.openxmlformats.org/officeDocument/2006/relationships/oleObject" Target="../embeddings/oleObject443.bin"/><Relationship Id="rId22" Type="http://schemas.openxmlformats.org/officeDocument/2006/relationships/oleObject" Target="../embeddings/oleObject447.bin"/></Relationships>
</file>

<file path=ppt/slides/_rels/slide113.xml.rels><?xml version="1.0" encoding="UTF-8" standalone="yes"?>
<Relationships xmlns="http://schemas.openxmlformats.org/package/2006/relationships"><Relationship Id="rId8" Type="http://schemas.openxmlformats.org/officeDocument/2006/relationships/oleObject" Target="../embeddings/oleObject451.bin"/><Relationship Id="rId13" Type="http://schemas.openxmlformats.org/officeDocument/2006/relationships/image" Target="../media/image285.wmf"/><Relationship Id="rId3" Type="http://schemas.openxmlformats.org/officeDocument/2006/relationships/notesSlide" Target="../notesSlides/notesSlide113.xml"/><Relationship Id="rId7" Type="http://schemas.openxmlformats.org/officeDocument/2006/relationships/image" Target="../media/image282.wmf"/><Relationship Id="rId12" Type="http://schemas.openxmlformats.org/officeDocument/2006/relationships/oleObject" Target="../embeddings/oleObject453.bin"/><Relationship Id="rId17" Type="http://schemas.openxmlformats.org/officeDocument/2006/relationships/image" Target="../media/image287.wmf"/><Relationship Id="rId2" Type="http://schemas.openxmlformats.org/officeDocument/2006/relationships/slideLayout" Target="../slideLayouts/slideLayout7.xml"/><Relationship Id="rId16" Type="http://schemas.openxmlformats.org/officeDocument/2006/relationships/oleObject" Target="../embeddings/oleObject455.bin"/><Relationship Id="rId1" Type="http://schemas.openxmlformats.org/officeDocument/2006/relationships/vmlDrawing" Target="../drawings/vmlDrawing93.vml"/><Relationship Id="rId6" Type="http://schemas.openxmlformats.org/officeDocument/2006/relationships/oleObject" Target="../embeddings/oleObject450.bin"/><Relationship Id="rId11" Type="http://schemas.openxmlformats.org/officeDocument/2006/relationships/image" Target="../media/image284.wmf"/><Relationship Id="rId5" Type="http://schemas.openxmlformats.org/officeDocument/2006/relationships/image" Target="../media/image281.wmf"/><Relationship Id="rId15" Type="http://schemas.openxmlformats.org/officeDocument/2006/relationships/image" Target="../media/image286.wmf"/><Relationship Id="rId10" Type="http://schemas.openxmlformats.org/officeDocument/2006/relationships/oleObject" Target="../embeddings/oleObject452.bin"/><Relationship Id="rId4" Type="http://schemas.openxmlformats.org/officeDocument/2006/relationships/oleObject" Target="../embeddings/oleObject449.bin"/><Relationship Id="rId9" Type="http://schemas.openxmlformats.org/officeDocument/2006/relationships/image" Target="../media/image283.wmf"/><Relationship Id="rId14" Type="http://schemas.openxmlformats.org/officeDocument/2006/relationships/oleObject" Target="../embeddings/oleObject454.bin"/></Relationships>
</file>

<file path=ppt/slides/_rels/slide114.xml.rels><?xml version="1.0" encoding="UTF-8" standalone="yes"?>
<Relationships xmlns="http://schemas.openxmlformats.org/package/2006/relationships"><Relationship Id="rId8" Type="http://schemas.openxmlformats.org/officeDocument/2006/relationships/oleObject" Target="../embeddings/oleObject458.bin"/><Relationship Id="rId13" Type="http://schemas.openxmlformats.org/officeDocument/2006/relationships/image" Target="../media/image269.wmf"/><Relationship Id="rId3" Type="http://schemas.openxmlformats.org/officeDocument/2006/relationships/notesSlide" Target="../notesSlides/notesSlide114.xml"/><Relationship Id="rId7" Type="http://schemas.openxmlformats.org/officeDocument/2006/relationships/image" Target="../media/image288.wmf"/><Relationship Id="rId12" Type="http://schemas.openxmlformats.org/officeDocument/2006/relationships/oleObject" Target="../embeddings/oleObject460.bin"/><Relationship Id="rId2" Type="http://schemas.openxmlformats.org/officeDocument/2006/relationships/slideLayout" Target="../slideLayouts/slideLayout7.xml"/><Relationship Id="rId1" Type="http://schemas.openxmlformats.org/officeDocument/2006/relationships/vmlDrawing" Target="../drawings/vmlDrawing94.vml"/><Relationship Id="rId6" Type="http://schemas.openxmlformats.org/officeDocument/2006/relationships/oleObject" Target="../embeddings/oleObject457.bin"/><Relationship Id="rId11" Type="http://schemas.openxmlformats.org/officeDocument/2006/relationships/image" Target="../media/image270.wmf"/><Relationship Id="rId5" Type="http://schemas.openxmlformats.org/officeDocument/2006/relationships/image" Target="../media/image281.wmf"/><Relationship Id="rId10" Type="http://schemas.openxmlformats.org/officeDocument/2006/relationships/oleObject" Target="../embeddings/oleObject459.bin"/><Relationship Id="rId4" Type="http://schemas.openxmlformats.org/officeDocument/2006/relationships/oleObject" Target="../embeddings/oleObject456.bin"/><Relationship Id="rId9" Type="http://schemas.openxmlformats.org/officeDocument/2006/relationships/image" Target="../media/image289.wmf"/></Relationships>
</file>

<file path=ppt/slides/_rels/slide115.xml.rels><?xml version="1.0" encoding="UTF-8" standalone="yes"?>
<Relationships xmlns="http://schemas.openxmlformats.org/package/2006/relationships"><Relationship Id="rId8" Type="http://schemas.openxmlformats.org/officeDocument/2006/relationships/oleObject" Target="../embeddings/oleObject463.bin"/><Relationship Id="rId13" Type="http://schemas.openxmlformats.org/officeDocument/2006/relationships/image" Target="../media/image234.wmf"/><Relationship Id="rId18" Type="http://schemas.openxmlformats.org/officeDocument/2006/relationships/oleObject" Target="../embeddings/oleObject468.bin"/><Relationship Id="rId3" Type="http://schemas.openxmlformats.org/officeDocument/2006/relationships/notesSlide" Target="../notesSlides/notesSlide115.xml"/><Relationship Id="rId21" Type="http://schemas.openxmlformats.org/officeDocument/2006/relationships/image" Target="../media/image239.wmf"/><Relationship Id="rId7" Type="http://schemas.openxmlformats.org/officeDocument/2006/relationships/image" Target="../media/image291.wmf"/><Relationship Id="rId12" Type="http://schemas.openxmlformats.org/officeDocument/2006/relationships/oleObject" Target="../embeddings/oleObject465.bin"/><Relationship Id="rId17" Type="http://schemas.openxmlformats.org/officeDocument/2006/relationships/image" Target="../media/image237.wmf"/><Relationship Id="rId25" Type="http://schemas.openxmlformats.org/officeDocument/2006/relationships/image" Target="../media/image240.wmf"/><Relationship Id="rId2" Type="http://schemas.openxmlformats.org/officeDocument/2006/relationships/slideLayout" Target="../slideLayouts/slideLayout7.xml"/><Relationship Id="rId16" Type="http://schemas.openxmlformats.org/officeDocument/2006/relationships/oleObject" Target="../embeddings/oleObject467.bin"/><Relationship Id="rId20" Type="http://schemas.openxmlformats.org/officeDocument/2006/relationships/oleObject" Target="../embeddings/oleObject469.bin"/><Relationship Id="rId1" Type="http://schemas.openxmlformats.org/officeDocument/2006/relationships/vmlDrawing" Target="../drawings/vmlDrawing95.vml"/><Relationship Id="rId6" Type="http://schemas.openxmlformats.org/officeDocument/2006/relationships/oleObject" Target="../embeddings/oleObject462.bin"/><Relationship Id="rId11" Type="http://schemas.openxmlformats.org/officeDocument/2006/relationships/image" Target="../media/image233.wmf"/><Relationship Id="rId24" Type="http://schemas.openxmlformats.org/officeDocument/2006/relationships/oleObject" Target="../embeddings/oleObject471.bin"/><Relationship Id="rId5" Type="http://schemas.openxmlformats.org/officeDocument/2006/relationships/image" Target="../media/image290.wmf"/><Relationship Id="rId15" Type="http://schemas.openxmlformats.org/officeDocument/2006/relationships/image" Target="../media/image235.wmf"/><Relationship Id="rId23" Type="http://schemas.openxmlformats.org/officeDocument/2006/relationships/image" Target="../media/image236.wmf"/><Relationship Id="rId10" Type="http://schemas.openxmlformats.org/officeDocument/2006/relationships/oleObject" Target="../embeddings/oleObject464.bin"/><Relationship Id="rId19" Type="http://schemas.openxmlformats.org/officeDocument/2006/relationships/image" Target="../media/image238.wmf"/><Relationship Id="rId4" Type="http://schemas.openxmlformats.org/officeDocument/2006/relationships/oleObject" Target="../embeddings/oleObject461.bin"/><Relationship Id="rId9" Type="http://schemas.openxmlformats.org/officeDocument/2006/relationships/image" Target="../media/image281.wmf"/><Relationship Id="rId14" Type="http://schemas.openxmlformats.org/officeDocument/2006/relationships/oleObject" Target="../embeddings/oleObject466.bin"/><Relationship Id="rId22" Type="http://schemas.openxmlformats.org/officeDocument/2006/relationships/oleObject" Target="../embeddings/oleObject470.bin"/></Relationships>
</file>

<file path=ppt/slides/_rels/slide116.xml.rels><?xml version="1.0" encoding="UTF-8" standalone="yes"?>
<Relationships xmlns="http://schemas.openxmlformats.org/package/2006/relationships"><Relationship Id="rId8" Type="http://schemas.openxmlformats.org/officeDocument/2006/relationships/oleObject" Target="../embeddings/oleObject474.bin"/><Relationship Id="rId3" Type="http://schemas.openxmlformats.org/officeDocument/2006/relationships/notesSlide" Target="../notesSlides/notesSlide116.xml"/><Relationship Id="rId7" Type="http://schemas.openxmlformats.org/officeDocument/2006/relationships/image" Target="../media/image293.wmf"/><Relationship Id="rId2" Type="http://schemas.openxmlformats.org/officeDocument/2006/relationships/slideLayout" Target="../slideLayouts/slideLayout7.xml"/><Relationship Id="rId1" Type="http://schemas.openxmlformats.org/officeDocument/2006/relationships/vmlDrawing" Target="../drawings/vmlDrawing96.vml"/><Relationship Id="rId6" Type="http://schemas.openxmlformats.org/officeDocument/2006/relationships/oleObject" Target="../embeddings/oleObject473.bin"/><Relationship Id="rId11" Type="http://schemas.openxmlformats.org/officeDocument/2006/relationships/image" Target="../media/image237.wmf"/><Relationship Id="rId5" Type="http://schemas.openxmlformats.org/officeDocument/2006/relationships/image" Target="../media/image292.wmf"/><Relationship Id="rId10" Type="http://schemas.openxmlformats.org/officeDocument/2006/relationships/oleObject" Target="../embeddings/oleObject475.bin"/><Relationship Id="rId4" Type="http://schemas.openxmlformats.org/officeDocument/2006/relationships/oleObject" Target="../embeddings/oleObject472.bin"/><Relationship Id="rId9" Type="http://schemas.openxmlformats.org/officeDocument/2006/relationships/image" Target="../media/image233.wmf"/></Relationships>
</file>

<file path=ppt/slides/_rels/slide117.xml.rels><?xml version="1.0" encoding="UTF-8" standalone="yes"?>
<Relationships xmlns="http://schemas.openxmlformats.org/package/2006/relationships"><Relationship Id="rId3" Type="http://schemas.openxmlformats.org/officeDocument/2006/relationships/image" Target="../media/image294.png"/><Relationship Id="rId2" Type="http://schemas.openxmlformats.org/officeDocument/2006/relationships/notesSlide" Target="../notesSlides/notesSlide117.xml"/><Relationship Id="rId1" Type="http://schemas.openxmlformats.org/officeDocument/2006/relationships/slideLayout" Target="../slideLayouts/slideLayout7.xml"/><Relationship Id="rId5" Type="http://schemas.openxmlformats.org/officeDocument/2006/relationships/image" Target="../media/image296.png"/><Relationship Id="rId4" Type="http://schemas.openxmlformats.org/officeDocument/2006/relationships/image" Target="../media/image295.png"/></Relationships>
</file>

<file path=ppt/slides/_rels/slide118.xml.rels><?xml version="1.0" encoding="UTF-8" standalone="yes"?>
<Relationships xmlns="http://schemas.openxmlformats.org/package/2006/relationships"><Relationship Id="rId3" Type="http://schemas.openxmlformats.org/officeDocument/2006/relationships/image" Target="../media/image297.png"/><Relationship Id="rId2" Type="http://schemas.openxmlformats.org/officeDocument/2006/relationships/notesSlide" Target="../notesSlides/notesSlide118.xml"/><Relationship Id="rId1" Type="http://schemas.openxmlformats.org/officeDocument/2006/relationships/slideLayout" Target="../slideLayouts/slideLayout7.xml"/><Relationship Id="rId4" Type="http://schemas.openxmlformats.org/officeDocument/2006/relationships/image" Target="../media/image298.png"/></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7" Type="http://schemas.openxmlformats.org/officeDocument/2006/relationships/image" Target="../media/image4.wmf"/><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3.wmf"/><Relationship Id="rId4" Type="http://schemas.openxmlformats.org/officeDocument/2006/relationships/oleObject" Target="../embeddings/oleObject1.bin"/></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3" Type="http://schemas.openxmlformats.org/officeDocument/2006/relationships/notesSlide" Target="../notesSlides/notesSlide122.xml"/><Relationship Id="rId7" Type="http://schemas.openxmlformats.org/officeDocument/2006/relationships/image" Target="../media/image300.wmf"/><Relationship Id="rId2" Type="http://schemas.openxmlformats.org/officeDocument/2006/relationships/slideLayout" Target="../slideLayouts/slideLayout7.xml"/><Relationship Id="rId1" Type="http://schemas.openxmlformats.org/officeDocument/2006/relationships/vmlDrawing" Target="../drawings/vmlDrawing97.vml"/><Relationship Id="rId6" Type="http://schemas.openxmlformats.org/officeDocument/2006/relationships/oleObject" Target="../embeddings/oleObject477.bin"/><Relationship Id="rId5" Type="http://schemas.openxmlformats.org/officeDocument/2006/relationships/image" Target="../media/image299.wmf"/><Relationship Id="rId4" Type="http://schemas.openxmlformats.org/officeDocument/2006/relationships/oleObject" Target="../embeddings/oleObject476.bin"/></Relationships>
</file>

<file path=ppt/slides/_rels/slide123.xml.rels><?xml version="1.0" encoding="UTF-8" standalone="yes"?>
<Relationships xmlns="http://schemas.openxmlformats.org/package/2006/relationships"><Relationship Id="rId8" Type="http://schemas.openxmlformats.org/officeDocument/2006/relationships/oleObject" Target="../embeddings/oleObject480.bin"/><Relationship Id="rId13" Type="http://schemas.openxmlformats.org/officeDocument/2006/relationships/image" Target="../media/image305.wmf"/><Relationship Id="rId18" Type="http://schemas.openxmlformats.org/officeDocument/2006/relationships/oleObject" Target="../embeddings/oleObject485.bin"/><Relationship Id="rId3" Type="http://schemas.openxmlformats.org/officeDocument/2006/relationships/notesSlide" Target="../notesSlides/notesSlide123.xml"/><Relationship Id="rId7" Type="http://schemas.openxmlformats.org/officeDocument/2006/relationships/image" Target="../media/image302.wmf"/><Relationship Id="rId12" Type="http://schemas.openxmlformats.org/officeDocument/2006/relationships/oleObject" Target="../embeddings/oleObject482.bin"/><Relationship Id="rId17" Type="http://schemas.openxmlformats.org/officeDocument/2006/relationships/image" Target="../media/image307.wmf"/><Relationship Id="rId2" Type="http://schemas.openxmlformats.org/officeDocument/2006/relationships/slideLayout" Target="../slideLayouts/slideLayout7.xml"/><Relationship Id="rId16" Type="http://schemas.openxmlformats.org/officeDocument/2006/relationships/oleObject" Target="../embeddings/oleObject484.bin"/><Relationship Id="rId1" Type="http://schemas.openxmlformats.org/officeDocument/2006/relationships/vmlDrawing" Target="../drawings/vmlDrawing98.vml"/><Relationship Id="rId6" Type="http://schemas.openxmlformats.org/officeDocument/2006/relationships/oleObject" Target="../embeddings/oleObject479.bin"/><Relationship Id="rId11" Type="http://schemas.openxmlformats.org/officeDocument/2006/relationships/image" Target="../media/image304.wmf"/><Relationship Id="rId5" Type="http://schemas.openxmlformats.org/officeDocument/2006/relationships/image" Target="../media/image301.wmf"/><Relationship Id="rId15" Type="http://schemas.openxmlformats.org/officeDocument/2006/relationships/image" Target="../media/image306.wmf"/><Relationship Id="rId10" Type="http://schemas.openxmlformats.org/officeDocument/2006/relationships/oleObject" Target="../embeddings/oleObject481.bin"/><Relationship Id="rId19" Type="http://schemas.openxmlformats.org/officeDocument/2006/relationships/image" Target="../media/image308.wmf"/><Relationship Id="rId4" Type="http://schemas.openxmlformats.org/officeDocument/2006/relationships/oleObject" Target="../embeddings/oleObject478.bin"/><Relationship Id="rId9" Type="http://schemas.openxmlformats.org/officeDocument/2006/relationships/image" Target="../media/image303.wmf"/><Relationship Id="rId14" Type="http://schemas.openxmlformats.org/officeDocument/2006/relationships/oleObject" Target="../embeddings/oleObject483.bin"/></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3" Type="http://schemas.openxmlformats.org/officeDocument/2006/relationships/notesSlide" Target="../notesSlides/notesSlide126.xml"/><Relationship Id="rId7" Type="http://schemas.openxmlformats.org/officeDocument/2006/relationships/image" Target="../media/image310.wmf"/><Relationship Id="rId2" Type="http://schemas.openxmlformats.org/officeDocument/2006/relationships/slideLayout" Target="../slideLayouts/slideLayout7.xml"/><Relationship Id="rId1" Type="http://schemas.openxmlformats.org/officeDocument/2006/relationships/vmlDrawing" Target="../drawings/vmlDrawing99.vml"/><Relationship Id="rId6" Type="http://schemas.openxmlformats.org/officeDocument/2006/relationships/oleObject" Target="../embeddings/oleObject487.bin"/><Relationship Id="rId5" Type="http://schemas.openxmlformats.org/officeDocument/2006/relationships/image" Target="../media/image309.wmf"/><Relationship Id="rId4" Type="http://schemas.openxmlformats.org/officeDocument/2006/relationships/oleObject" Target="../embeddings/oleObject486.bin"/></Relationships>
</file>

<file path=ppt/slides/_rels/slide127.xml.rels><?xml version="1.0" encoding="UTF-8" standalone="yes"?>
<Relationships xmlns="http://schemas.openxmlformats.org/package/2006/relationships"><Relationship Id="rId8" Type="http://schemas.openxmlformats.org/officeDocument/2006/relationships/image" Target="../media/image310.wmf"/><Relationship Id="rId3" Type="http://schemas.openxmlformats.org/officeDocument/2006/relationships/notesSlide" Target="../notesSlides/notesSlide127.xml"/><Relationship Id="rId7" Type="http://schemas.openxmlformats.org/officeDocument/2006/relationships/oleObject" Target="../embeddings/oleObject487.bin"/><Relationship Id="rId2" Type="http://schemas.openxmlformats.org/officeDocument/2006/relationships/slideLayout" Target="../slideLayouts/slideLayout7.xml"/><Relationship Id="rId1" Type="http://schemas.openxmlformats.org/officeDocument/2006/relationships/vmlDrawing" Target="../drawings/vmlDrawing100.vml"/><Relationship Id="rId6" Type="http://schemas.openxmlformats.org/officeDocument/2006/relationships/image" Target="../media/image311.wmf"/><Relationship Id="rId5" Type="http://schemas.openxmlformats.org/officeDocument/2006/relationships/oleObject" Target="../embeddings/oleObject488.bin"/><Relationship Id="rId4" Type="http://schemas.openxmlformats.org/officeDocument/2006/relationships/image" Target="../media/image312.wmf"/></Relationships>
</file>

<file path=ppt/slides/_rels/slide128.xml.rels><?xml version="1.0" encoding="UTF-8" standalone="yes"?>
<Relationships xmlns="http://schemas.openxmlformats.org/package/2006/relationships"><Relationship Id="rId8" Type="http://schemas.openxmlformats.org/officeDocument/2006/relationships/image" Target="../media/image314.wmf"/><Relationship Id="rId3" Type="http://schemas.openxmlformats.org/officeDocument/2006/relationships/notesSlide" Target="../notesSlides/notesSlide128.xml"/><Relationship Id="rId7" Type="http://schemas.openxmlformats.org/officeDocument/2006/relationships/oleObject" Target="../embeddings/oleObject490.bin"/><Relationship Id="rId2" Type="http://schemas.openxmlformats.org/officeDocument/2006/relationships/slideLayout" Target="../slideLayouts/slideLayout7.xml"/><Relationship Id="rId1" Type="http://schemas.openxmlformats.org/officeDocument/2006/relationships/vmlDrawing" Target="../drawings/vmlDrawing101.vml"/><Relationship Id="rId6" Type="http://schemas.openxmlformats.org/officeDocument/2006/relationships/image" Target="../media/image313.wmf"/><Relationship Id="rId5" Type="http://schemas.openxmlformats.org/officeDocument/2006/relationships/oleObject" Target="../embeddings/oleObject489.bin"/><Relationship Id="rId10" Type="http://schemas.openxmlformats.org/officeDocument/2006/relationships/image" Target="../media/image315.wmf"/><Relationship Id="rId4" Type="http://schemas.openxmlformats.org/officeDocument/2006/relationships/image" Target="../media/image312.wmf"/><Relationship Id="rId9" Type="http://schemas.openxmlformats.org/officeDocument/2006/relationships/oleObject" Target="../embeddings/oleObject491.bin"/></Relationships>
</file>

<file path=ppt/slides/_rels/slide129.xml.rels><?xml version="1.0" encoding="UTF-8" standalone="yes"?>
<Relationships xmlns="http://schemas.openxmlformats.org/package/2006/relationships"><Relationship Id="rId8" Type="http://schemas.openxmlformats.org/officeDocument/2006/relationships/image" Target="../media/image314.wmf"/><Relationship Id="rId3" Type="http://schemas.openxmlformats.org/officeDocument/2006/relationships/notesSlide" Target="../notesSlides/notesSlide129.xml"/><Relationship Id="rId7" Type="http://schemas.openxmlformats.org/officeDocument/2006/relationships/oleObject" Target="../embeddings/oleObject490.bin"/><Relationship Id="rId2" Type="http://schemas.openxmlformats.org/officeDocument/2006/relationships/slideLayout" Target="../slideLayouts/slideLayout7.xml"/><Relationship Id="rId1" Type="http://schemas.openxmlformats.org/officeDocument/2006/relationships/vmlDrawing" Target="../drawings/vmlDrawing102.vml"/><Relationship Id="rId6" Type="http://schemas.openxmlformats.org/officeDocument/2006/relationships/image" Target="../media/image313.wmf"/><Relationship Id="rId5" Type="http://schemas.openxmlformats.org/officeDocument/2006/relationships/oleObject" Target="../embeddings/oleObject489.bin"/><Relationship Id="rId10" Type="http://schemas.openxmlformats.org/officeDocument/2006/relationships/image" Target="../media/image315.wmf"/><Relationship Id="rId4" Type="http://schemas.openxmlformats.org/officeDocument/2006/relationships/image" Target="../media/image312.wmf"/><Relationship Id="rId9" Type="http://schemas.openxmlformats.org/officeDocument/2006/relationships/oleObject" Target="../embeddings/oleObject491.bin"/></Relationships>
</file>

<file path=ppt/slides/_rels/slide13.xml.rels><?xml version="1.0" encoding="UTF-8" standalone="yes"?>
<Relationships xmlns="http://schemas.openxmlformats.org/package/2006/relationships"><Relationship Id="rId8" Type="http://schemas.openxmlformats.org/officeDocument/2006/relationships/oleObject" Target="../embeddings/oleObject5.bin"/><Relationship Id="rId3" Type="http://schemas.openxmlformats.org/officeDocument/2006/relationships/notesSlide" Target="../notesSlides/notesSlide13.xml"/><Relationship Id="rId7" Type="http://schemas.openxmlformats.org/officeDocument/2006/relationships/image" Target="../media/image6.wmf"/><Relationship Id="rId2" Type="http://schemas.openxmlformats.org/officeDocument/2006/relationships/slideLayout" Target="../slideLayouts/slideLayout7.xml"/><Relationship Id="rId1" Type="http://schemas.openxmlformats.org/officeDocument/2006/relationships/vmlDrawing" Target="../drawings/vmlDrawing2.vml"/><Relationship Id="rId6" Type="http://schemas.openxmlformats.org/officeDocument/2006/relationships/oleObject" Target="../embeddings/oleObject4.bin"/><Relationship Id="rId11" Type="http://schemas.openxmlformats.org/officeDocument/2006/relationships/image" Target="../media/image8.wmf"/><Relationship Id="rId5" Type="http://schemas.openxmlformats.org/officeDocument/2006/relationships/image" Target="../media/image5.wmf"/><Relationship Id="rId10" Type="http://schemas.openxmlformats.org/officeDocument/2006/relationships/oleObject" Target="../embeddings/oleObject6.bin"/><Relationship Id="rId4" Type="http://schemas.openxmlformats.org/officeDocument/2006/relationships/oleObject" Target="../embeddings/oleObject3.bin"/><Relationship Id="rId9" Type="http://schemas.openxmlformats.org/officeDocument/2006/relationships/image" Target="../media/image7.wmf"/></Relationships>
</file>

<file path=ppt/slides/_rels/slide130.xml.rels><?xml version="1.0" encoding="UTF-8" standalone="yes"?>
<Relationships xmlns="http://schemas.openxmlformats.org/package/2006/relationships"><Relationship Id="rId3" Type="http://schemas.openxmlformats.org/officeDocument/2006/relationships/notesSlide" Target="../notesSlides/notesSlide130.xml"/><Relationship Id="rId7" Type="http://schemas.openxmlformats.org/officeDocument/2006/relationships/image" Target="../media/image316.wmf"/><Relationship Id="rId2" Type="http://schemas.openxmlformats.org/officeDocument/2006/relationships/slideLayout" Target="../slideLayouts/slideLayout7.xml"/><Relationship Id="rId1" Type="http://schemas.openxmlformats.org/officeDocument/2006/relationships/vmlDrawing" Target="../drawings/vmlDrawing103.vml"/><Relationship Id="rId6" Type="http://schemas.openxmlformats.org/officeDocument/2006/relationships/oleObject" Target="../embeddings/oleObject493.bin"/><Relationship Id="rId5" Type="http://schemas.openxmlformats.org/officeDocument/2006/relationships/image" Target="../media/image301.wmf"/><Relationship Id="rId4" Type="http://schemas.openxmlformats.org/officeDocument/2006/relationships/oleObject" Target="../embeddings/oleObject492.bin"/></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3" Type="http://schemas.openxmlformats.org/officeDocument/2006/relationships/notesSlide" Target="../notesSlides/notesSlide134.xml"/><Relationship Id="rId7" Type="http://schemas.openxmlformats.org/officeDocument/2006/relationships/image" Target="../media/image316.wmf"/><Relationship Id="rId2" Type="http://schemas.openxmlformats.org/officeDocument/2006/relationships/slideLayout" Target="../slideLayouts/slideLayout7.xml"/><Relationship Id="rId1" Type="http://schemas.openxmlformats.org/officeDocument/2006/relationships/vmlDrawing" Target="../drawings/vmlDrawing104.vml"/><Relationship Id="rId6" Type="http://schemas.openxmlformats.org/officeDocument/2006/relationships/oleObject" Target="../embeddings/oleObject495.bin"/><Relationship Id="rId5" Type="http://schemas.openxmlformats.org/officeDocument/2006/relationships/image" Target="../media/image317.wmf"/><Relationship Id="rId4" Type="http://schemas.openxmlformats.org/officeDocument/2006/relationships/oleObject" Target="../embeddings/oleObject494.bin"/></Relationships>
</file>

<file path=ppt/slides/_rels/slide135.xml.rels><?xml version="1.0" encoding="UTF-8" standalone="yes"?>
<Relationships xmlns="http://schemas.openxmlformats.org/package/2006/relationships"><Relationship Id="rId3" Type="http://schemas.openxmlformats.org/officeDocument/2006/relationships/notesSlide" Target="../notesSlides/notesSlide135.xml"/><Relationship Id="rId7" Type="http://schemas.openxmlformats.org/officeDocument/2006/relationships/image" Target="../media/image319.wmf"/><Relationship Id="rId2" Type="http://schemas.openxmlformats.org/officeDocument/2006/relationships/slideLayout" Target="../slideLayouts/slideLayout7.xml"/><Relationship Id="rId1" Type="http://schemas.openxmlformats.org/officeDocument/2006/relationships/vmlDrawing" Target="../drawings/vmlDrawing105.vml"/><Relationship Id="rId6" Type="http://schemas.openxmlformats.org/officeDocument/2006/relationships/oleObject" Target="../embeddings/oleObject497.bin"/><Relationship Id="rId5" Type="http://schemas.openxmlformats.org/officeDocument/2006/relationships/image" Target="../media/image318.wmf"/><Relationship Id="rId4" Type="http://schemas.openxmlformats.org/officeDocument/2006/relationships/oleObject" Target="../embeddings/oleObject496.bin"/></Relationships>
</file>

<file path=ppt/slides/_rels/slide136.xml.rels><?xml version="1.0" encoding="UTF-8" standalone="yes"?>
<Relationships xmlns="http://schemas.openxmlformats.org/package/2006/relationships"><Relationship Id="rId3" Type="http://schemas.openxmlformats.org/officeDocument/2006/relationships/notesSlide" Target="../notesSlides/notesSlide136.xml"/><Relationship Id="rId7" Type="http://schemas.openxmlformats.org/officeDocument/2006/relationships/image" Target="../media/image319.wmf"/><Relationship Id="rId2" Type="http://schemas.openxmlformats.org/officeDocument/2006/relationships/slideLayout" Target="../slideLayouts/slideLayout7.xml"/><Relationship Id="rId1" Type="http://schemas.openxmlformats.org/officeDocument/2006/relationships/vmlDrawing" Target="../drawings/vmlDrawing106.vml"/><Relationship Id="rId6" Type="http://schemas.openxmlformats.org/officeDocument/2006/relationships/oleObject" Target="../embeddings/oleObject497.bin"/><Relationship Id="rId5" Type="http://schemas.openxmlformats.org/officeDocument/2006/relationships/image" Target="../media/image318.wmf"/><Relationship Id="rId4" Type="http://schemas.openxmlformats.org/officeDocument/2006/relationships/oleObject" Target="../embeddings/oleObject496.bin"/></Relationships>
</file>

<file path=ppt/slides/_rels/slide137.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notesSlide" Target="../notesSlides/notesSlide137.xml"/><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3" Type="http://schemas.openxmlformats.org/officeDocument/2006/relationships/image" Target="../media/image321.jpeg"/><Relationship Id="rId2" Type="http://schemas.openxmlformats.org/officeDocument/2006/relationships/notesSlide" Target="../notesSlides/notesSlide138.xml"/><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8" Type="http://schemas.openxmlformats.org/officeDocument/2006/relationships/image" Target="../media/image323.wmf"/><Relationship Id="rId3" Type="http://schemas.openxmlformats.org/officeDocument/2006/relationships/notesSlide" Target="../notesSlides/notesSlide139.xml"/><Relationship Id="rId7" Type="http://schemas.openxmlformats.org/officeDocument/2006/relationships/oleObject" Target="../embeddings/oleObject499.bin"/><Relationship Id="rId2" Type="http://schemas.openxmlformats.org/officeDocument/2006/relationships/slideLayout" Target="../slideLayouts/slideLayout7.xml"/><Relationship Id="rId1" Type="http://schemas.openxmlformats.org/officeDocument/2006/relationships/vmlDrawing" Target="../drawings/vmlDrawing107.vml"/><Relationship Id="rId6" Type="http://schemas.openxmlformats.org/officeDocument/2006/relationships/image" Target="../media/image322.wmf"/><Relationship Id="rId5" Type="http://schemas.openxmlformats.org/officeDocument/2006/relationships/oleObject" Target="../embeddings/oleObject498.bin"/><Relationship Id="rId10" Type="http://schemas.openxmlformats.org/officeDocument/2006/relationships/image" Target="../media/image324.wmf"/><Relationship Id="rId4" Type="http://schemas.openxmlformats.org/officeDocument/2006/relationships/image" Target="../media/image325.png"/><Relationship Id="rId9" Type="http://schemas.openxmlformats.org/officeDocument/2006/relationships/oleObject" Target="../embeddings/oleObject500.bin"/></Relationships>
</file>

<file path=ppt/slides/_rels/slide14.xml.rels><?xml version="1.0" encoding="UTF-8" standalone="yes"?>
<Relationships xmlns="http://schemas.openxmlformats.org/package/2006/relationships"><Relationship Id="rId8" Type="http://schemas.openxmlformats.org/officeDocument/2006/relationships/oleObject" Target="../embeddings/oleObject9.bin"/><Relationship Id="rId3" Type="http://schemas.openxmlformats.org/officeDocument/2006/relationships/notesSlide" Target="../notesSlides/notesSlide14.xml"/><Relationship Id="rId7" Type="http://schemas.openxmlformats.org/officeDocument/2006/relationships/image" Target="../media/image10.wmf"/><Relationship Id="rId2" Type="http://schemas.openxmlformats.org/officeDocument/2006/relationships/slideLayout" Target="../slideLayouts/slideLayout7.xml"/><Relationship Id="rId1" Type="http://schemas.openxmlformats.org/officeDocument/2006/relationships/vmlDrawing" Target="../drawings/vmlDrawing3.vml"/><Relationship Id="rId6" Type="http://schemas.openxmlformats.org/officeDocument/2006/relationships/oleObject" Target="../embeddings/oleObject8.bin"/><Relationship Id="rId11" Type="http://schemas.openxmlformats.org/officeDocument/2006/relationships/image" Target="../media/image12.wmf"/><Relationship Id="rId5" Type="http://schemas.openxmlformats.org/officeDocument/2006/relationships/image" Target="../media/image9.wmf"/><Relationship Id="rId10" Type="http://schemas.openxmlformats.org/officeDocument/2006/relationships/oleObject" Target="../embeddings/oleObject10.bin"/><Relationship Id="rId4" Type="http://schemas.openxmlformats.org/officeDocument/2006/relationships/oleObject" Target="../embeddings/oleObject7.bin"/><Relationship Id="rId9" Type="http://schemas.openxmlformats.org/officeDocument/2006/relationships/image" Target="../media/image11.wmf"/></Relationships>
</file>

<file path=ppt/slides/_rels/slide140.xml.rels><?xml version="1.0" encoding="UTF-8" standalone="yes"?>
<Relationships xmlns="http://schemas.openxmlformats.org/package/2006/relationships"><Relationship Id="rId8" Type="http://schemas.openxmlformats.org/officeDocument/2006/relationships/image" Target="../media/image327.wmf"/><Relationship Id="rId3" Type="http://schemas.openxmlformats.org/officeDocument/2006/relationships/notesSlide" Target="../notesSlides/notesSlide140.xml"/><Relationship Id="rId7" Type="http://schemas.openxmlformats.org/officeDocument/2006/relationships/oleObject" Target="../embeddings/oleObject502.bin"/><Relationship Id="rId2" Type="http://schemas.openxmlformats.org/officeDocument/2006/relationships/slideLayout" Target="../slideLayouts/slideLayout7.xml"/><Relationship Id="rId1" Type="http://schemas.openxmlformats.org/officeDocument/2006/relationships/vmlDrawing" Target="../drawings/vmlDrawing108.vml"/><Relationship Id="rId6" Type="http://schemas.openxmlformats.org/officeDocument/2006/relationships/image" Target="../media/image326.wmf"/><Relationship Id="rId5" Type="http://schemas.openxmlformats.org/officeDocument/2006/relationships/oleObject" Target="../embeddings/oleObject501.bin"/><Relationship Id="rId4" Type="http://schemas.openxmlformats.org/officeDocument/2006/relationships/image" Target="../media/image325.png"/></Relationships>
</file>

<file path=ppt/slides/_rels/slide141.xml.rels><?xml version="1.0" encoding="UTF-8" standalone="yes"?>
<Relationships xmlns="http://schemas.openxmlformats.org/package/2006/relationships"><Relationship Id="rId3" Type="http://schemas.openxmlformats.org/officeDocument/2006/relationships/image" Target="../media/image328.png"/><Relationship Id="rId2" Type="http://schemas.openxmlformats.org/officeDocument/2006/relationships/notesSlide" Target="../notesSlides/notesSlide141.xml"/><Relationship Id="rId1" Type="http://schemas.openxmlformats.org/officeDocument/2006/relationships/slideLayout" Target="../slideLayouts/slideLayout7.xml"/><Relationship Id="rId4" Type="http://schemas.openxmlformats.org/officeDocument/2006/relationships/image" Target="../media/image329.jpeg"/></Relationships>
</file>

<file path=ppt/slides/_rels/slide15.xml.rels><?xml version="1.0" encoding="UTF-8" standalone="yes"?>
<Relationships xmlns="http://schemas.openxmlformats.org/package/2006/relationships"><Relationship Id="rId8" Type="http://schemas.openxmlformats.org/officeDocument/2006/relationships/oleObject" Target="../embeddings/oleObject13.bin"/><Relationship Id="rId13" Type="http://schemas.openxmlformats.org/officeDocument/2006/relationships/oleObject" Target="../embeddings/oleObject15.bin"/><Relationship Id="rId3" Type="http://schemas.openxmlformats.org/officeDocument/2006/relationships/notesSlide" Target="../notesSlides/notesSlide15.xml"/><Relationship Id="rId7" Type="http://schemas.openxmlformats.org/officeDocument/2006/relationships/image" Target="../media/image9.wmf"/><Relationship Id="rId12" Type="http://schemas.openxmlformats.org/officeDocument/2006/relationships/image" Target="../media/image14.wmf"/><Relationship Id="rId2" Type="http://schemas.openxmlformats.org/officeDocument/2006/relationships/slideLayout" Target="../slideLayouts/slideLayout7.xml"/><Relationship Id="rId16" Type="http://schemas.openxmlformats.org/officeDocument/2006/relationships/image" Target="../media/image16.wmf"/><Relationship Id="rId1" Type="http://schemas.openxmlformats.org/officeDocument/2006/relationships/vmlDrawing" Target="../drawings/vmlDrawing4.vml"/><Relationship Id="rId6" Type="http://schemas.openxmlformats.org/officeDocument/2006/relationships/oleObject" Target="../embeddings/oleObject12.bin"/><Relationship Id="rId11" Type="http://schemas.openxmlformats.org/officeDocument/2006/relationships/oleObject" Target="../embeddings/oleObject14.bin"/><Relationship Id="rId5" Type="http://schemas.openxmlformats.org/officeDocument/2006/relationships/image" Target="../media/image7.wmf"/><Relationship Id="rId15" Type="http://schemas.openxmlformats.org/officeDocument/2006/relationships/oleObject" Target="../embeddings/oleObject16.bin"/><Relationship Id="rId10" Type="http://schemas.openxmlformats.org/officeDocument/2006/relationships/image" Target="../media/image17.wmf"/><Relationship Id="rId4" Type="http://schemas.openxmlformats.org/officeDocument/2006/relationships/oleObject" Target="../embeddings/oleObject11.bin"/><Relationship Id="rId9" Type="http://schemas.openxmlformats.org/officeDocument/2006/relationships/image" Target="../media/image13.wmf"/><Relationship Id="rId14" Type="http://schemas.openxmlformats.org/officeDocument/2006/relationships/image" Target="../media/image15.wmf"/></Relationships>
</file>

<file path=ppt/slides/_rels/slide16.xml.rels><?xml version="1.0" encoding="UTF-8" standalone="yes"?>
<Relationships xmlns="http://schemas.openxmlformats.org/package/2006/relationships"><Relationship Id="rId8" Type="http://schemas.openxmlformats.org/officeDocument/2006/relationships/image" Target="../media/image19.wmf"/><Relationship Id="rId3" Type="http://schemas.openxmlformats.org/officeDocument/2006/relationships/notesSlide" Target="../notesSlides/notesSlide16.xml"/><Relationship Id="rId7" Type="http://schemas.openxmlformats.org/officeDocument/2006/relationships/oleObject" Target="../embeddings/oleObject18.bin"/><Relationship Id="rId2" Type="http://schemas.openxmlformats.org/officeDocument/2006/relationships/slideLayout" Target="../slideLayouts/slideLayout7.xml"/><Relationship Id="rId1" Type="http://schemas.openxmlformats.org/officeDocument/2006/relationships/vmlDrawing" Target="../drawings/vmlDrawing5.vml"/><Relationship Id="rId6" Type="http://schemas.openxmlformats.org/officeDocument/2006/relationships/image" Target="../media/image18.wmf"/><Relationship Id="rId5" Type="http://schemas.openxmlformats.org/officeDocument/2006/relationships/oleObject" Target="../embeddings/oleObject17.bin"/><Relationship Id="rId10" Type="http://schemas.openxmlformats.org/officeDocument/2006/relationships/image" Target="../media/image7.wmf"/><Relationship Id="rId4" Type="http://schemas.openxmlformats.org/officeDocument/2006/relationships/image" Target="../media/image20.png"/><Relationship Id="rId9" Type="http://schemas.openxmlformats.org/officeDocument/2006/relationships/oleObject" Target="../embeddings/oleObject11.bin"/></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8" Type="http://schemas.openxmlformats.org/officeDocument/2006/relationships/oleObject" Target="../embeddings/oleObject21.bin"/><Relationship Id="rId13" Type="http://schemas.openxmlformats.org/officeDocument/2006/relationships/image" Target="../media/image25.wmf"/><Relationship Id="rId3" Type="http://schemas.openxmlformats.org/officeDocument/2006/relationships/notesSlide" Target="../notesSlides/notesSlide18.xml"/><Relationship Id="rId7" Type="http://schemas.openxmlformats.org/officeDocument/2006/relationships/image" Target="../media/image22.wmf"/><Relationship Id="rId12" Type="http://schemas.openxmlformats.org/officeDocument/2006/relationships/oleObject" Target="../embeddings/oleObject23.bin"/><Relationship Id="rId2" Type="http://schemas.openxmlformats.org/officeDocument/2006/relationships/slideLayout" Target="../slideLayouts/slideLayout7.xml"/><Relationship Id="rId1" Type="http://schemas.openxmlformats.org/officeDocument/2006/relationships/vmlDrawing" Target="../drawings/vmlDrawing6.vml"/><Relationship Id="rId6" Type="http://schemas.openxmlformats.org/officeDocument/2006/relationships/oleObject" Target="../embeddings/oleObject20.bin"/><Relationship Id="rId11" Type="http://schemas.openxmlformats.org/officeDocument/2006/relationships/image" Target="../media/image24.wmf"/><Relationship Id="rId5" Type="http://schemas.openxmlformats.org/officeDocument/2006/relationships/image" Target="../media/image21.wmf"/><Relationship Id="rId10" Type="http://schemas.openxmlformats.org/officeDocument/2006/relationships/oleObject" Target="../embeddings/oleObject22.bin"/><Relationship Id="rId4" Type="http://schemas.openxmlformats.org/officeDocument/2006/relationships/oleObject" Target="../embeddings/oleObject19.bin"/><Relationship Id="rId9" Type="http://schemas.openxmlformats.org/officeDocument/2006/relationships/image" Target="../media/image23.wmf"/></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8" Type="http://schemas.openxmlformats.org/officeDocument/2006/relationships/oleObject" Target="../embeddings/oleObject26.bin"/><Relationship Id="rId3" Type="http://schemas.openxmlformats.org/officeDocument/2006/relationships/notesSlide" Target="../notesSlides/notesSlide21.xml"/><Relationship Id="rId7" Type="http://schemas.openxmlformats.org/officeDocument/2006/relationships/image" Target="../media/image28.wmf"/><Relationship Id="rId2" Type="http://schemas.openxmlformats.org/officeDocument/2006/relationships/slideLayout" Target="../slideLayouts/slideLayout7.xml"/><Relationship Id="rId1" Type="http://schemas.openxmlformats.org/officeDocument/2006/relationships/vmlDrawing" Target="../drawings/vmlDrawing7.vml"/><Relationship Id="rId6" Type="http://schemas.openxmlformats.org/officeDocument/2006/relationships/oleObject" Target="../embeddings/oleObject25.bin"/><Relationship Id="rId11" Type="http://schemas.openxmlformats.org/officeDocument/2006/relationships/image" Target="../media/image30.wmf"/><Relationship Id="rId5" Type="http://schemas.openxmlformats.org/officeDocument/2006/relationships/image" Target="../media/image27.wmf"/><Relationship Id="rId10" Type="http://schemas.openxmlformats.org/officeDocument/2006/relationships/oleObject" Target="../embeddings/oleObject27.bin"/><Relationship Id="rId4" Type="http://schemas.openxmlformats.org/officeDocument/2006/relationships/oleObject" Target="../embeddings/oleObject24.bin"/><Relationship Id="rId9" Type="http://schemas.openxmlformats.org/officeDocument/2006/relationships/image" Target="../media/image29.wmf"/></Relationships>
</file>

<file path=ppt/slides/_rels/slide22.xml.rels><?xml version="1.0" encoding="UTF-8" standalone="yes"?>
<Relationships xmlns="http://schemas.openxmlformats.org/package/2006/relationships"><Relationship Id="rId8" Type="http://schemas.openxmlformats.org/officeDocument/2006/relationships/oleObject" Target="../embeddings/oleObject30.bin"/><Relationship Id="rId3" Type="http://schemas.openxmlformats.org/officeDocument/2006/relationships/notesSlide" Target="../notesSlides/notesSlide22.xml"/><Relationship Id="rId7" Type="http://schemas.openxmlformats.org/officeDocument/2006/relationships/image" Target="../media/image32.wmf"/><Relationship Id="rId2" Type="http://schemas.openxmlformats.org/officeDocument/2006/relationships/slideLayout" Target="../slideLayouts/slideLayout7.xml"/><Relationship Id="rId1" Type="http://schemas.openxmlformats.org/officeDocument/2006/relationships/vmlDrawing" Target="../drawings/vmlDrawing8.vml"/><Relationship Id="rId6" Type="http://schemas.openxmlformats.org/officeDocument/2006/relationships/oleObject" Target="../embeddings/oleObject29.bin"/><Relationship Id="rId11" Type="http://schemas.openxmlformats.org/officeDocument/2006/relationships/image" Target="../media/image34.wmf"/><Relationship Id="rId5" Type="http://schemas.openxmlformats.org/officeDocument/2006/relationships/image" Target="../media/image31.wmf"/><Relationship Id="rId10" Type="http://schemas.openxmlformats.org/officeDocument/2006/relationships/oleObject" Target="../embeddings/oleObject31.bin"/><Relationship Id="rId4" Type="http://schemas.openxmlformats.org/officeDocument/2006/relationships/oleObject" Target="../embeddings/oleObject28.bin"/><Relationship Id="rId9" Type="http://schemas.openxmlformats.org/officeDocument/2006/relationships/image" Target="../media/image33.wmf"/></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7" Type="http://schemas.openxmlformats.org/officeDocument/2006/relationships/image" Target="../media/image35.wmf"/><Relationship Id="rId2" Type="http://schemas.openxmlformats.org/officeDocument/2006/relationships/slideLayout" Target="../slideLayouts/slideLayout7.xml"/><Relationship Id="rId1" Type="http://schemas.openxmlformats.org/officeDocument/2006/relationships/vmlDrawing" Target="../drawings/vmlDrawing9.vml"/><Relationship Id="rId6" Type="http://schemas.openxmlformats.org/officeDocument/2006/relationships/oleObject" Target="../embeddings/oleObject32.bin"/><Relationship Id="rId5" Type="http://schemas.openxmlformats.org/officeDocument/2006/relationships/image" Target="../media/image37.png"/><Relationship Id="rId4" Type="http://schemas.openxmlformats.org/officeDocument/2006/relationships/image" Target="../media/image36.png"/></Relationships>
</file>

<file path=ppt/slides/_rels/slide24.xml.rels><?xml version="1.0" encoding="UTF-8" standalone="yes"?>
<Relationships xmlns="http://schemas.openxmlformats.org/package/2006/relationships"><Relationship Id="rId8" Type="http://schemas.openxmlformats.org/officeDocument/2006/relationships/oleObject" Target="../embeddings/oleObject35.bin"/><Relationship Id="rId13" Type="http://schemas.openxmlformats.org/officeDocument/2006/relationships/image" Target="../media/image42.wmf"/><Relationship Id="rId3" Type="http://schemas.openxmlformats.org/officeDocument/2006/relationships/notesSlide" Target="../notesSlides/notesSlide24.xml"/><Relationship Id="rId7" Type="http://schemas.openxmlformats.org/officeDocument/2006/relationships/image" Target="../media/image39.wmf"/><Relationship Id="rId12" Type="http://schemas.openxmlformats.org/officeDocument/2006/relationships/oleObject" Target="../embeddings/oleObject37.bin"/><Relationship Id="rId2" Type="http://schemas.openxmlformats.org/officeDocument/2006/relationships/slideLayout" Target="../slideLayouts/slideLayout7.xml"/><Relationship Id="rId1" Type="http://schemas.openxmlformats.org/officeDocument/2006/relationships/vmlDrawing" Target="../drawings/vmlDrawing10.vml"/><Relationship Id="rId6" Type="http://schemas.openxmlformats.org/officeDocument/2006/relationships/oleObject" Target="../embeddings/oleObject34.bin"/><Relationship Id="rId11" Type="http://schemas.openxmlformats.org/officeDocument/2006/relationships/image" Target="../media/image41.wmf"/><Relationship Id="rId5" Type="http://schemas.openxmlformats.org/officeDocument/2006/relationships/image" Target="../media/image38.wmf"/><Relationship Id="rId10" Type="http://schemas.openxmlformats.org/officeDocument/2006/relationships/oleObject" Target="../embeddings/oleObject36.bin"/><Relationship Id="rId4" Type="http://schemas.openxmlformats.org/officeDocument/2006/relationships/oleObject" Target="../embeddings/oleObject33.bin"/><Relationship Id="rId9" Type="http://schemas.openxmlformats.org/officeDocument/2006/relationships/image" Target="../media/image40.wmf"/></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7" Type="http://schemas.openxmlformats.org/officeDocument/2006/relationships/image" Target="../media/image43.wmf"/><Relationship Id="rId2" Type="http://schemas.openxmlformats.org/officeDocument/2006/relationships/slideLayout" Target="../slideLayouts/slideLayout7.xml"/><Relationship Id="rId1" Type="http://schemas.openxmlformats.org/officeDocument/2006/relationships/vmlDrawing" Target="../drawings/vmlDrawing11.vml"/><Relationship Id="rId6" Type="http://schemas.openxmlformats.org/officeDocument/2006/relationships/oleObject" Target="../embeddings/oleObject39.bin"/><Relationship Id="rId5" Type="http://schemas.openxmlformats.org/officeDocument/2006/relationships/image" Target="../media/image41.wmf"/><Relationship Id="rId4" Type="http://schemas.openxmlformats.org/officeDocument/2006/relationships/oleObject" Target="../embeddings/oleObject38.bin"/></Relationships>
</file>

<file path=ppt/slides/_rels/slide26.xml.rels><?xml version="1.0" encoding="UTF-8" standalone="yes"?>
<Relationships xmlns="http://schemas.openxmlformats.org/package/2006/relationships"><Relationship Id="rId8" Type="http://schemas.openxmlformats.org/officeDocument/2006/relationships/oleObject" Target="../embeddings/oleObject42.bin"/><Relationship Id="rId3" Type="http://schemas.openxmlformats.org/officeDocument/2006/relationships/notesSlide" Target="../notesSlides/notesSlide26.xml"/><Relationship Id="rId7" Type="http://schemas.openxmlformats.org/officeDocument/2006/relationships/image" Target="../media/image45.wmf"/><Relationship Id="rId2" Type="http://schemas.openxmlformats.org/officeDocument/2006/relationships/slideLayout" Target="../slideLayouts/slideLayout7.xml"/><Relationship Id="rId1" Type="http://schemas.openxmlformats.org/officeDocument/2006/relationships/vmlDrawing" Target="../drawings/vmlDrawing12.vml"/><Relationship Id="rId6" Type="http://schemas.openxmlformats.org/officeDocument/2006/relationships/oleObject" Target="../embeddings/oleObject41.bin"/><Relationship Id="rId5" Type="http://schemas.openxmlformats.org/officeDocument/2006/relationships/image" Target="../media/image44.wmf"/><Relationship Id="rId4" Type="http://schemas.openxmlformats.org/officeDocument/2006/relationships/oleObject" Target="../embeddings/oleObject40.bin"/><Relationship Id="rId9" Type="http://schemas.openxmlformats.org/officeDocument/2006/relationships/image" Target="../media/image46.wmf"/></Relationships>
</file>

<file path=ppt/slides/_rels/slide27.xml.rels><?xml version="1.0" encoding="UTF-8" standalone="yes"?>
<Relationships xmlns="http://schemas.openxmlformats.org/package/2006/relationships"><Relationship Id="rId8" Type="http://schemas.openxmlformats.org/officeDocument/2006/relationships/oleObject" Target="../embeddings/oleObject45.bin"/><Relationship Id="rId3" Type="http://schemas.openxmlformats.org/officeDocument/2006/relationships/notesSlide" Target="../notesSlides/notesSlide27.xml"/><Relationship Id="rId7" Type="http://schemas.openxmlformats.org/officeDocument/2006/relationships/image" Target="../media/image48.wmf"/><Relationship Id="rId2" Type="http://schemas.openxmlformats.org/officeDocument/2006/relationships/slideLayout" Target="../slideLayouts/slideLayout7.xml"/><Relationship Id="rId1" Type="http://schemas.openxmlformats.org/officeDocument/2006/relationships/vmlDrawing" Target="../drawings/vmlDrawing13.vml"/><Relationship Id="rId6" Type="http://schemas.openxmlformats.org/officeDocument/2006/relationships/oleObject" Target="../embeddings/oleObject44.bin"/><Relationship Id="rId11" Type="http://schemas.openxmlformats.org/officeDocument/2006/relationships/image" Target="../media/image50.wmf"/><Relationship Id="rId5" Type="http://schemas.openxmlformats.org/officeDocument/2006/relationships/image" Target="../media/image47.wmf"/><Relationship Id="rId10" Type="http://schemas.openxmlformats.org/officeDocument/2006/relationships/oleObject" Target="../embeddings/oleObject46.bin"/><Relationship Id="rId4" Type="http://schemas.openxmlformats.org/officeDocument/2006/relationships/oleObject" Target="../embeddings/oleObject43.bin"/><Relationship Id="rId9" Type="http://schemas.openxmlformats.org/officeDocument/2006/relationships/image" Target="../media/image49.wmf"/></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7" Type="http://schemas.openxmlformats.org/officeDocument/2006/relationships/image" Target="../media/image52.wmf"/><Relationship Id="rId2" Type="http://schemas.openxmlformats.org/officeDocument/2006/relationships/slideLayout" Target="../slideLayouts/slideLayout7.xml"/><Relationship Id="rId1" Type="http://schemas.openxmlformats.org/officeDocument/2006/relationships/vmlDrawing" Target="../drawings/vmlDrawing14.vml"/><Relationship Id="rId6" Type="http://schemas.openxmlformats.org/officeDocument/2006/relationships/oleObject" Target="../embeddings/oleObject48.bin"/><Relationship Id="rId5" Type="http://schemas.openxmlformats.org/officeDocument/2006/relationships/image" Target="../media/image51.wmf"/><Relationship Id="rId4" Type="http://schemas.openxmlformats.org/officeDocument/2006/relationships/oleObject" Target="../embeddings/oleObject47.bin"/></Relationships>
</file>

<file path=ppt/slides/_rels/slide29.xml.rels><?xml version="1.0" encoding="UTF-8" standalone="yes"?>
<Relationships xmlns="http://schemas.openxmlformats.org/package/2006/relationships"><Relationship Id="rId8" Type="http://schemas.openxmlformats.org/officeDocument/2006/relationships/oleObject" Target="../embeddings/oleObject51.bin"/><Relationship Id="rId13" Type="http://schemas.openxmlformats.org/officeDocument/2006/relationships/image" Target="../media/image7.wmf"/><Relationship Id="rId3" Type="http://schemas.openxmlformats.org/officeDocument/2006/relationships/notesSlide" Target="../notesSlides/notesSlide29.xml"/><Relationship Id="rId7" Type="http://schemas.openxmlformats.org/officeDocument/2006/relationships/image" Target="../media/image53.wmf"/><Relationship Id="rId12" Type="http://schemas.openxmlformats.org/officeDocument/2006/relationships/oleObject" Target="../embeddings/oleObject53.bin"/><Relationship Id="rId2" Type="http://schemas.openxmlformats.org/officeDocument/2006/relationships/slideLayout" Target="../slideLayouts/slideLayout7.xml"/><Relationship Id="rId1" Type="http://schemas.openxmlformats.org/officeDocument/2006/relationships/vmlDrawing" Target="../drawings/vmlDrawing15.vml"/><Relationship Id="rId6" Type="http://schemas.openxmlformats.org/officeDocument/2006/relationships/oleObject" Target="../embeddings/oleObject50.bin"/><Relationship Id="rId11" Type="http://schemas.openxmlformats.org/officeDocument/2006/relationships/image" Target="../media/image55.wmf"/><Relationship Id="rId5" Type="http://schemas.openxmlformats.org/officeDocument/2006/relationships/image" Target="../media/image51.wmf"/><Relationship Id="rId10" Type="http://schemas.openxmlformats.org/officeDocument/2006/relationships/oleObject" Target="../embeddings/oleObject52.bin"/><Relationship Id="rId4" Type="http://schemas.openxmlformats.org/officeDocument/2006/relationships/oleObject" Target="../embeddings/oleObject49.bin"/><Relationship Id="rId9" Type="http://schemas.openxmlformats.org/officeDocument/2006/relationships/image" Target="../media/image54.wmf"/></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8" Type="http://schemas.openxmlformats.org/officeDocument/2006/relationships/oleObject" Target="../embeddings/oleObject56.bin"/><Relationship Id="rId3" Type="http://schemas.openxmlformats.org/officeDocument/2006/relationships/notesSlide" Target="../notesSlides/notesSlide30.xml"/><Relationship Id="rId7" Type="http://schemas.openxmlformats.org/officeDocument/2006/relationships/image" Target="../media/image57.wmf"/><Relationship Id="rId2" Type="http://schemas.openxmlformats.org/officeDocument/2006/relationships/slideLayout" Target="../slideLayouts/slideLayout7.xml"/><Relationship Id="rId1" Type="http://schemas.openxmlformats.org/officeDocument/2006/relationships/vmlDrawing" Target="../drawings/vmlDrawing16.vml"/><Relationship Id="rId6" Type="http://schemas.openxmlformats.org/officeDocument/2006/relationships/oleObject" Target="../embeddings/oleObject55.bin"/><Relationship Id="rId11" Type="http://schemas.openxmlformats.org/officeDocument/2006/relationships/image" Target="../media/image59.wmf"/><Relationship Id="rId5" Type="http://schemas.openxmlformats.org/officeDocument/2006/relationships/image" Target="../media/image56.wmf"/><Relationship Id="rId10" Type="http://schemas.openxmlformats.org/officeDocument/2006/relationships/oleObject" Target="../embeddings/oleObject57.bin"/><Relationship Id="rId4" Type="http://schemas.openxmlformats.org/officeDocument/2006/relationships/oleObject" Target="../embeddings/oleObject54.bin"/><Relationship Id="rId9" Type="http://schemas.openxmlformats.org/officeDocument/2006/relationships/image" Target="../media/image58.wmf"/></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7.xml"/><Relationship Id="rId1" Type="http://schemas.openxmlformats.org/officeDocument/2006/relationships/vmlDrawing" Target="../drawings/vmlDrawing17.vml"/><Relationship Id="rId6" Type="http://schemas.openxmlformats.org/officeDocument/2006/relationships/image" Target="../media/image60.wmf"/><Relationship Id="rId5" Type="http://schemas.openxmlformats.org/officeDocument/2006/relationships/oleObject" Target="../embeddings/oleObject58.bin"/><Relationship Id="rId4" Type="http://schemas.openxmlformats.org/officeDocument/2006/relationships/image" Target="../media/image61.wmf"/></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7.xml"/><Relationship Id="rId1" Type="http://schemas.openxmlformats.org/officeDocument/2006/relationships/vmlDrawing" Target="../drawings/vmlDrawing18.vml"/><Relationship Id="rId5" Type="http://schemas.openxmlformats.org/officeDocument/2006/relationships/image" Target="../media/image62.wmf"/><Relationship Id="rId4" Type="http://schemas.openxmlformats.org/officeDocument/2006/relationships/oleObject" Target="../embeddings/oleObject59.bin"/></Relationships>
</file>

<file path=ppt/slides/_rels/slide34.xml.rels><?xml version="1.0" encoding="UTF-8" standalone="yes"?>
<Relationships xmlns="http://schemas.openxmlformats.org/package/2006/relationships"><Relationship Id="rId8" Type="http://schemas.openxmlformats.org/officeDocument/2006/relationships/image" Target="../media/image64.wmf"/><Relationship Id="rId3" Type="http://schemas.openxmlformats.org/officeDocument/2006/relationships/notesSlide" Target="../notesSlides/notesSlide34.xml"/><Relationship Id="rId7" Type="http://schemas.openxmlformats.org/officeDocument/2006/relationships/oleObject" Target="../embeddings/oleObject61.bin"/><Relationship Id="rId12" Type="http://schemas.openxmlformats.org/officeDocument/2006/relationships/image" Target="../media/image65.wmf"/><Relationship Id="rId2" Type="http://schemas.openxmlformats.org/officeDocument/2006/relationships/slideLayout" Target="../slideLayouts/slideLayout7.xml"/><Relationship Id="rId1" Type="http://schemas.openxmlformats.org/officeDocument/2006/relationships/vmlDrawing" Target="../drawings/vmlDrawing19.vml"/><Relationship Id="rId6" Type="http://schemas.openxmlformats.org/officeDocument/2006/relationships/image" Target="../media/image63.wmf"/><Relationship Id="rId11" Type="http://schemas.openxmlformats.org/officeDocument/2006/relationships/oleObject" Target="../embeddings/oleObject63.bin"/><Relationship Id="rId5" Type="http://schemas.openxmlformats.org/officeDocument/2006/relationships/oleObject" Target="../embeddings/oleObject60.bin"/><Relationship Id="rId10" Type="http://schemas.openxmlformats.org/officeDocument/2006/relationships/image" Target="../media/image62.wmf"/><Relationship Id="rId4" Type="http://schemas.openxmlformats.org/officeDocument/2006/relationships/image" Target="../media/image66.png"/><Relationship Id="rId9" Type="http://schemas.openxmlformats.org/officeDocument/2006/relationships/oleObject" Target="../embeddings/oleObject62.bin"/></Relationships>
</file>

<file path=ppt/slides/_rels/slide35.xml.rels><?xml version="1.0" encoding="UTF-8" standalone="yes"?>
<Relationships xmlns="http://schemas.openxmlformats.org/package/2006/relationships"><Relationship Id="rId8" Type="http://schemas.openxmlformats.org/officeDocument/2006/relationships/oleObject" Target="../embeddings/oleObject66.bin"/><Relationship Id="rId3" Type="http://schemas.openxmlformats.org/officeDocument/2006/relationships/notesSlide" Target="../notesSlides/notesSlide35.xml"/><Relationship Id="rId7" Type="http://schemas.openxmlformats.org/officeDocument/2006/relationships/image" Target="../media/image68.wmf"/><Relationship Id="rId2" Type="http://schemas.openxmlformats.org/officeDocument/2006/relationships/slideLayout" Target="../slideLayouts/slideLayout7.xml"/><Relationship Id="rId1" Type="http://schemas.openxmlformats.org/officeDocument/2006/relationships/vmlDrawing" Target="../drawings/vmlDrawing20.vml"/><Relationship Id="rId6" Type="http://schemas.openxmlformats.org/officeDocument/2006/relationships/oleObject" Target="../embeddings/oleObject65.bin"/><Relationship Id="rId11" Type="http://schemas.openxmlformats.org/officeDocument/2006/relationships/image" Target="../media/image65.wmf"/><Relationship Id="rId5" Type="http://schemas.openxmlformats.org/officeDocument/2006/relationships/image" Target="../media/image67.wmf"/><Relationship Id="rId10" Type="http://schemas.openxmlformats.org/officeDocument/2006/relationships/oleObject" Target="../embeddings/oleObject67.bin"/><Relationship Id="rId4" Type="http://schemas.openxmlformats.org/officeDocument/2006/relationships/oleObject" Target="../embeddings/oleObject64.bin"/><Relationship Id="rId9" Type="http://schemas.openxmlformats.org/officeDocument/2006/relationships/image" Target="../media/image69.wmf"/></Relationships>
</file>

<file path=ppt/slides/_rels/slide36.xml.rels><?xml version="1.0" encoding="UTF-8" standalone="yes"?>
<Relationships xmlns="http://schemas.openxmlformats.org/package/2006/relationships"><Relationship Id="rId8" Type="http://schemas.openxmlformats.org/officeDocument/2006/relationships/oleObject" Target="../embeddings/oleObject70.bin"/><Relationship Id="rId13" Type="http://schemas.openxmlformats.org/officeDocument/2006/relationships/image" Target="../media/image74.wmf"/><Relationship Id="rId18" Type="http://schemas.openxmlformats.org/officeDocument/2006/relationships/oleObject" Target="../embeddings/oleObject75.bin"/><Relationship Id="rId26" Type="http://schemas.openxmlformats.org/officeDocument/2006/relationships/oleObject" Target="../embeddings/oleObject79.bin"/><Relationship Id="rId3" Type="http://schemas.openxmlformats.org/officeDocument/2006/relationships/notesSlide" Target="../notesSlides/notesSlide36.xml"/><Relationship Id="rId21" Type="http://schemas.openxmlformats.org/officeDocument/2006/relationships/image" Target="../media/image78.wmf"/><Relationship Id="rId7" Type="http://schemas.openxmlformats.org/officeDocument/2006/relationships/image" Target="../media/image71.wmf"/><Relationship Id="rId12" Type="http://schemas.openxmlformats.org/officeDocument/2006/relationships/oleObject" Target="../embeddings/oleObject72.bin"/><Relationship Id="rId17" Type="http://schemas.openxmlformats.org/officeDocument/2006/relationships/image" Target="../media/image76.wmf"/><Relationship Id="rId25" Type="http://schemas.openxmlformats.org/officeDocument/2006/relationships/image" Target="../media/image80.wmf"/><Relationship Id="rId2" Type="http://schemas.openxmlformats.org/officeDocument/2006/relationships/slideLayout" Target="../slideLayouts/slideLayout7.xml"/><Relationship Id="rId16" Type="http://schemas.openxmlformats.org/officeDocument/2006/relationships/oleObject" Target="../embeddings/oleObject74.bin"/><Relationship Id="rId20" Type="http://schemas.openxmlformats.org/officeDocument/2006/relationships/oleObject" Target="../embeddings/oleObject76.bin"/><Relationship Id="rId29" Type="http://schemas.openxmlformats.org/officeDocument/2006/relationships/image" Target="../media/image82.wmf"/><Relationship Id="rId1" Type="http://schemas.openxmlformats.org/officeDocument/2006/relationships/vmlDrawing" Target="../drawings/vmlDrawing21.vml"/><Relationship Id="rId6" Type="http://schemas.openxmlformats.org/officeDocument/2006/relationships/oleObject" Target="../embeddings/oleObject69.bin"/><Relationship Id="rId11" Type="http://schemas.openxmlformats.org/officeDocument/2006/relationships/image" Target="../media/image73.wmf"/><Relationship Id="rId24" Type="http://schemas.openxmlformats.org/officeDocument/2006/relationships/oleObject" Target="../embeddings/oleObject78.bin"/><Relationship Id="rId5" Type="http://schemas.openxmlformats.org/officeDocument/2006/relationships/image" Target="../media/image70.wmf"/><Relationship Id="rId15" Type="http://schemas.openxmlformats.org/officeDocument/2006/relationships/image" Target="../media/image75.wmf"/><Relationship Id="rId23" Type="http://schemas.openxmlformats.org/officeDocument/2006/relationships/image" Target="../media/image79.wmf"/><Relationship Id="rId28" Type="http://schemas.openxmlformats.org/officeDocument/2006/relationships/oleObject" Target="../embeddings/oleObject80.bin"/><Relationship Id="rId10" Type="http://schemas.openxmlformats.org/officeDocument/2006/relationships/oleObject" Target="../embeddings/oleObject71.bin"/><Relationship Id="rId19" Type="http://schemas.openxmlformats.org/officeDocument/2006/relationships/image" Target="../media/image77.wmf"/><Relationship Id="rId4" Type="http://schemas.openxmlformats.org/officeDocument/2006/relationships/oleObject" Target="../embeddings/oleObject68.bin"/><Relationship Id="rId9" Type="http://schemas.openxmlformats.org/officeDocument/2006/relationships/image" Target="../media/image72.wmf"/><Relationship Id="rId14" Type="http://schemas.openxmlformats.org/officeDocument/2006/relationships/oleObject" Target="../embeddings/oleObject73.bin"/><Relationship Id="rId22" Type="http://schemas.openxmlformats.org/officeDocument/2006/relationships/oleObject" Target="../embeddings/oleObject77.bin"/><Relationship Id="rId27" Type="http://schemas.openxmlformats.org/officeDocument/2006/relationships/image" Target="../media/image81.wmf"/></Relationships>
</file>

<file path=ppt/slides/_rels/slide37.xml.rels><?xml version="1.0" encoding="UTF-8" standalone="yes"?>
<Relationships xmlns="http://schemas.openxmlformats.org/package/2006/relationships"><Relationship Id="rId8" Type="http://schemas.openxmlformats.org/officeDocument/2006/relationships/oleObject" Target="../embeddings/oleObject83.bin"/><Relationship Id="rId13" Type="http://schemas.openxmlformats.org/officeDocument/2006/relationships/image" Target="../media/image85.wmf"/><Relationship Id="rId3" Type="http://schemas.openxmlformats.org/officeDocument/2006/relationships/notesSlide" Target="../notesSlides/notesSlide37.xml"/><Relationship Id="rId7" Type="http://schemas.openxmlformats.org/officeDocument/2006/relationships/image" Target="../media/image68.wmf"/><Relationship Id="rId12" Type="http://schemas.openxmlformats.org/officeDocument/2006/relationships/oleObject" Target="../embeddings/oleObject85.bin"/><Relationship Id="rId2" Type="http://schemas.openxmlformats.org/officeDocument/2006/relationships/slideLayout" Target="../slideLayouts/slideLayout7.xml"/><Relationship Id="rId1" Type="http://schemas.openxmlformats.org/officeDocument/2006/relationships/vmlDrawing" Target="../drawings/vmlDrawing22.vml"/><Relationship Id="rId6" Type="http://schemas.openxmlformats.org/officeDocument/2006/relationships/oleObject" Target="../embeddings/oleObject82.bin"/><Relationship Id="rId11" Type="http://schemas.openxmlformats.org/officeDocument/2006/relationships/image" Target="../media/image84.wmf"/><Relationship Id="rId5" Type="http://schemas.openxmlformats.org/officeDocument/2006/relationships/image" Target="../media/image67.wmf"/><Relationship Id="rId15" Type="http://schemas.openxmlformats.org/officeDocument/2006/relationships/image" Target="../media/image86.wmf"/><Relationship Id="rId10" Type="http://schemas.openxmlformats.org/officeDocument/2006/relationships/oleObject" Target="../embeddings/oleObject84.bin"/><Relationship Id="rId4" Type="http://schemas.openxmlformats.org/officeDocument/2006/relationships/oleObject" Target="../embeddings/oleObject81.bin"/><Relationship Id="rId9" Type="http://schemas.openxmlformats.org/officeDocument/2006/relationships/image" Target="../media/image83.wmf"/><Relationship Id="rId14" Type="http://schemas.openxmlformats.org/officeDocument/2006/relationships/oleObject" Target="../embeddings/oleObject86.bin"/></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7.xml"/><Relationship Id="rId1" Type="http://schemas.openxmlformats.org/officeDocument/2006/relationships/vmlDrawing" Target="../drawings/vmlDrawing23.vml"/><Relationship Id="rId5" Type="http://schemas.openxmlformats.org/officeDocument/2006/relationships/image" Target="../media/image87.wmf"/><Relationship Id="rId4" Type="http://schemas.openxmlformats.org/officeDocument/2006/relationships/oleObject" Target="../embeddings/oleObject87.bin"/></Relationships>
</file>

<file path=ppt/slides/_rels/slide39.xml.rels><?xml version="1.0" encoding="UTF-8" standalone="yes"?>
<Relationships xmlns="http://schemas.openxmlformats.org/package/2006/relationships"><Relationship Id="rId8" Type="http://schemas.openxmlformats.org/officeDocument/2006/relationships/image" Target="../media/image90.tif"/><Relationship Id="rId3" Type="http://schemas.openxmlformats.org/officeDocument/2006/relationships/notesSlide" Target="../notesSlides/notesSlide39.xml"/><Relationship Id="rId7" Type="http://schemas.openxmlformats.org/officeDocument/2006/relationships/image" Target="../media/image89.wmf"/><Relationship Id="rId2" Type="http://schemas.openxmlformats.org/officeDocument/2006/relationships/slideLayout" Target="../slideLayouts/slideLayout7.xml"/><Relationship Id="rId1" Type="http://schemas.openxmlformats.org/officeDocument/2006/relationships/vmlDrawing" Target="../drawings/vmlDrawing24.vml"/><Relationship Id="rId6" Type="http://schemas.openxmlformats.org/officeDocument/2006/relationships/oleObject" Target="../embeddings/oleObject89.bin"/><Relationship Id="rId5" Type="http://schemas.openxmlformats.org/officeDocument/2006/relationships/image" Target="../media/image88.emf"/><Relationship Id="rId4" Type="http://schemas.openxmlformats.org/officeDocument/2006/relationships/oleObject" Target="../embeddings/oleObject88.bin"/></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8" Type="http://schemas.openxmlformats.org/officeDocument/2006/relationships/oleObject" Target="../embeddings/oleObject92.bin"/><Relationship Id="rId3" Type="http://schemas.openxmlformats.org/officeDocument/2006/relationships/notesSlide" Target="../notesSlides/notesSlide40.xml"/><Relationship Id="rId7" Type="http://schemas.openxmlformats.org/officeDocument/2006/relationships/image" Target="../media/image92.wmf"/><Relationship Id="rId2" Type="http://schemas.openxmlformats.org/officeDocument/2006/relationships/slideLayout" Target="../slideLayouts/slideLayout7.xml"/><Relationship Id="rId1" Type="http://schemas.openxmlformats.org/officeDocument/2006/relationships/vmlDrawing" Target="../drawings/vmlDrawing25.vml"/><Relationship Id="rId6" Type="http://schemas.openxmlformats.org/officeDocument/2006/relationships/oleObject" Target="../embeddings/oleObject91.bin"/><Relationship Id="rId5" Type="http://schemas.openxmlformats.org/officeDocument/2006/relationships/image" Target="../media/image91.wmf"/><Relationship Id="rId4" Type="http://schemas.openxmlformats.org/officeDocument/2006/relationships/oleObject" Target="../embeddings/oleObject90.bin"/><Relationship Id="rId9" Type="http://schemas.openxmlformats.org/officeDocument/2006/relationships/image" Target="../media/image93.wmf"/></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7.xml"/><Relationship Id="rId1" Type="http://schemas.openxmlformats.org/officeDocument/2006/relationships/vmlDrawing" Target="../drawings/vmlDrawing26.vml"/><Relationship Id="rId5" Type="http://schemas.openxmlformats.org/officeDocument/2006/relationships/image" Target="../media/image94.wmf"/><Relationship Id="rId4" Type="http://schemas.openxmlformats.org/officeDocument/2006/relationships/oleObject" Target="../embeddings/oleObject93.bin"/></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7.xml"/><Relationship Id="rId1" Type="http://schemas.openxmlformats.org/officeDocument/2006/relationships/vmlDrawing" Target="../drawings/vmlDrawing27.vml"/><Relationship Id="rId6" Type="http://schemas.openxmlformats.org/officeDocument/2006/relationships/image" Target="../media/image90.tif"/><Relationship Id="rId5" Type="http://schemas.openxmlformats.org/officeDocument/2006/relationships/image" Target="../media/image67.wmf"/><Relationship Id="rId4" Type="http://schemas.openxmlformats.org/officeDocument/2006/relationships/oleObject" Target="../embeddings/oleObject94.bin"/></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8" Type="http://schemas.openxmlformats.org/officeDocument/2006/relationships/oleObject" Target="../embeddings/oleObject97.bin"/><Relationship Id="rId13" Type="http://schemas.openxmlformats.org/officeDocument/2006/relationships/image" Target="../media/image99.wmf"/><Relationship Id="rId3" Type="http://schemas.openxmlformats.org/officeDocument/2006/relationships/notesSlide" Target="../notesSlides/notesSlide44.xml"/><Relationship Id="rId7" Type="http://schemas.openxmlformats.org/officeDocument/2006/relationships/image" Target="../media/image96.wmf"/><Relationship Id="rId12" Type="http://schemas.openxmlformats.org/officeDocument/2006/relationships/oleObject" Target="../embeddings/oleObject99.bin"/><Relationship Id="rId2" Type="http://schemas.openxmlformats.org/officeDocument/2006/relationships/slideLayout" Target="../slideLayouts/slideLayout18.xml"/><Relationship Id="rId1" Type="http://schemas.openxmlformats.org/officeDocument/2006/relationships/vmlDrawing" Target="../drawings/vmlDrawing28.vml"/><Relationship Id="rId6" Type="http://schemas.openxmlformats.org/officeDocument/2006/relationships/oleObject" Target="../embeddings/oleObject96.bin"/><Relationship Id="rId11" Type="http://schemas.openxmlformats.org/officeDocument/2006/relationships/image" Target="../media/image98.wmf"/><Relationship Id="rId5" Type="http://schemas.openxmlformats.org/officeDocument/2006/relationships/image" Target="../media/image95.wmf"/><Relationship Id="rId10" Type="http://schemas.openxmlformats.org/officeDocument/2006/relationships/oleObject" Target="../embeddings/oleObject98.bin"/><Relationship Id="rId4" Type="http://schemas.openxmlformats.org/officeDocument/2006/relationships/oleObject" Target="../embeddings/oleObject95.bin"/><Relationship Id="rId9" Type="http://schemas.openxmlformats.org/officeDocument/2006/relationships/image" Target="../media/image97.wmf"/></Relationships>
</file>

<file path=ppt/slides/_rels/slide45.xml.rels><?xml version="1.0" encoding="UTF-8" standalone="yes"?>
<Relationships xmlns="http://schemas.openxmlformats.org/package/2006/relationships"><Relationship Id="rId8" Type="http://schemas.openxmlformats.org/officeDocument/2006/relationships/oleObject" Target="../embeddings/oleObject102.bin"/><Relationship Id="rId3" Type="http://schemas.openxmlformats.org/officeDocument/2006/relationships/notesSlide" Target="../notesSlides/notesSlide45.xml"/><Relationship Id="rId7" Type="http://schemas.openxmlformats.org/officeDocument/2006/relationships/image" Target="../media/image100.wmf"/><Relationship Id="rId2" Type="http://schemas.openxmlformats.org/officeDocument/2006/relationships/slideLayout" Target="../slideLayouts/slideLayout7.xml"/><Relationship Id="rId1" Type="http://schemas.openxmlformats.org/officeDocument/2006/relationships/vmlDrawing" Target="../drawings/vmlDrawing29.vml"/><Relationship Id="rId6" Type="http://schemas.openxmlformats.org/officeDocument/2006/relationships/oleObject" Target="../embeddings/oleObject101.bin"/><Relationship Id="rId5" Type="http://schemas.openxmlformats.org/officeDocument/2006/relationships/image" Target="../media/image95.wmf"/><Relationship Id="rId4" Type="http://schemas.openxmlformats.org/officeDocument/2006/relationships/oleObject" Target="../embeddings/oleObject100.bin"/><Relationship Id="rId9" Type="http://schemas.openxmlformats.org/officeDocument/2006/relationships/image" Target="../media/image97.wmf"/></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7.xml"/><Relationship Id="rId1" Type="http://schemas.openxmlformats.org/officeDocument/2006/relationships/vmlDrawing" Target="../drawings/vmlDrawing30.vml"/><Relationship Id="rId6" Type="http://schemas.openxmlformats.org/officeDocument/2006/relationships/image" Target="../media/image101.wmf"/><Relationship Id="rId5" Type="http://schemas.openxmlformats.org/officeDocument/2006/relationships/oleObject" Target="../embeddings/oleObject103.bin"/><Relationship Id="rId4" Type="http://schemas.openxmlformats.org/officeDocument/2006/relationships/image" Target="../media/image102.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8" Type="http://schemas.openxmlformats.org/officeDocument/2006/relationships/oleObject" Target="../embeddings/oleObject106.bin"/><Relationship Id="rId3" Type="http://schemas.openxmlformats.org/officeDocument/2006/relationships/notesSlide" Target="../notesSlides/notesSlide50.xml"/><Relationship Id="rId7" Type="http://schemas.openxmlformats.org/officeDocument/2006/relationships/image" Target="../media/image105.wmf"/><Relationship Id="rId2" Type="http://schemas.openxmlformats.org/officeDocument/2006/relationships/slideLayout" Target="../slideLayouts/slideLayout7.xml"/><Relationship Id="rId1" Type="http://schemas.openxmlformats.org/officeDocument/2006/relationships/vmlDrawing" Target="../drawings/vmlDrawing31.vml"/><Relationship Id="rId6" Type="http://schemas.openxmlformats.org/officeDocument/2006/relationships/oleObject" Target="../embeddings/oleObject105.bin"/><Relationship Id="rId11" Type="http://schemas.openxmlformats.org/officeDocument/2006/relationships/image" Target="../media/image107.wmf"/><Relationship Id="rId5" Type="http://schemas.openxmlformats.org/officeDocument/2006/relationships/image" Target="../media/image104.wmf"/><Relationship Id="rId10" Type="http://schemas.openxmlformats.org/officeDocument/2006/relationships/oleObject" Target="../embeddings/oleObject107.bin"/><Relationship Id="rId4" Type="http://schemas.openxmlformats.org/officeDocument/2006/relationships/oleObject" Target="../embeddings/oleObject104.bin"/><Relationship Id="rId9" Type="http://schemas.openxmlformats.org/officeDocument/2006/relationships/image" Target="../media/image106.wmf"/></Relationships>
</file>

<file path=ppt/slides/_rels/slide51.xml.rels><?xml version="1.0" encoding="UTF-8" standalone="yes"?>
<Relationships xmlns="http://schemas.openxmlformats.org/package/2006/relationships"><Relationship Id="rId8" Type="http://schemas.openxmlformats.org/officeDocument/2006/relationships/oleObject" Target="../embeddings/oleObject110.bin"/><Relationship Id="rId13" Type="http://schemas.openxmlformats.org/officeDocument/2006/relationships/image" Target="../media/image112.wmf"/><Relationship Id="rId3" Type="http://schemas.openxmlformats.org/officeDocument/2006/relationships/notesSlide" Target="../notesSlides/notesSlide51.xml"/><Relationship Id="rId7" Type="http://schemas.openxmlformats.org/officeDocument/2006/relationships/image" Target="../media/image109.wmf"/><Relationship Id="rId12" Type="http://schemas.openxmlformats.org/officeDocument/2006/relationships/oleObject" Target="../embeddings/oleObject112.bin"/><Relationship Id="rId2" Type="http://schemas.openxmlformats.org/officeDocument/2006/relationships/slideLayout" Target="../slideLayouts/slideLayout7.xml"/><Relationship Id="rId1" Type="http://schemas.openxmlformats.org/officeDocument/2006/relationships/vmlDrawing" Target="../drawings/vmlDrawing32.vml"/><Relationship Id="rId6" Type="http://schemas.openxmlformats.org/officeDocument/2006/relationships/oleObject" Target="../embeddings/oleObject109.bin"/><Relationship Id="rId11" Type="http://schemas.openxmlformats.org/officeDocument/2006/relationships/image" Target="../media/image111.wmf"/><Relationship Id="rId5" Type="http://schemas.openxmlformats.org/officeDocument/2006/relationships/image" Target="../media/image108.wmf"/><Relationship Id="rId10" Type="http://schemas.openxmlformats.org/officeDocument/2006/relationships/oleObject" Target="../embeddings/oleObject111.bin"/><Relationship Id="rId4" Type="http://schemas.openxmlformats.org/officeDocument/2006/relationships/oleObject" Target="../embeddings/oleObject108.bin"/><Relationship Id="rId9" Type="http://schemas.openxmlformats.org/officeDocument/2006/relationships/image" Target="../media/image110.wmf"/></Relationships>
</file>

<file path=ppt/slides/_rels/slide52.xml.rels><?xml version="1.0" encoding="UTF-8" standalone="yes"?>
<Relationships xmlns="http://schemas.openxmlformats.org/package/2006/relationships"><Relationship Id="rId8" Type="http://schemas.openxmlformats.org/officeDocument/2006/relationships/image" Target="../media/image113.wmf"/><Relationship Id="rId3" Type="http://schemas.openxmlformats.org/officeDocument/2006/relationships/notesSlide" Target="../notesSlides/notesSlide52.xml"/><Relationship Id="rId7" Type="http://schemas.openxmlformats.org/officeDocument/2006/relationships/oleObject" Target="../embeddings/oleObject114.bin"/><Relationship Id="rId2" Type="http://schemas.openxmlformats.org/officeDocument/2006/relationships/slideLayout" Target="../slideLayouts/slideLayout7.xml"/><Relationship Id="rId1" Type="http://schemas.openxmlformats.org/officeDocument/2006/relationships/vmlDrawing" Target="../drawings/vmlDrawing33.vml"/><Relationship Id="rId6" Type="http://schemas.openxmlformats.org/officeDocument/2006/relationships/image" Target="../media/image110.wmf"/><Relationship Id="rId5" Type="http://schemas.openxmlformats.org/officeDocument/2006/relationships/oleObject" Target="../embeddings/oleObject113.bin"/><Relationship Id="rId10" Type="http://schemas.openxmlformats.org/officeDocument/2006/relationships/image" Target="../media/image112.wmf"/><Relationship Id="rId4" Type="http://schemas.openxmlformats.org/officeDocument/2006/relationships/image" Target="../media/image114.png"/><Relationship Id="rId9" Type="http://schemas.openxmlformats.org/officeDocument/2006/relationships/oleObject" Target="../embeddings/oleObject115.bin"/></Relationships>
</file>

<file path=ppt/slides/_rels/slide53.xml.rels><?xml version="1.0" encoding="UTF-8" standalone="yes"?>
<Relationships xmlns="http://schemas.openxmlformats.org/package/2006/relationships"><Relationship Id="rId8" Type="http://schemas.openxmlformats.org/officeDocument/2006/relationships/oleObject" Target="../embeddings/oleObject118.bin"/><Relationship Id="rId13" Type="http://schemas.openxmlformats.org/officeDocument/2006/relationships/image" Target="../media/image119.wmf"/><Relationship Id="rId3" Type="http://schemas.openxmlformats.org/officeDocument/2006/relationships/notesSlide" Target="../notesSlides/notesSlide53.xml"/><Relationship Id="rId7" Type="http://schemas.openxmlformats.org/officeDocument/2006/relationships/image" Target="../media/image116.wmf"/><Relationship Id="rId12" Type="http://schemas.openxmlformats.org/officeDocument/2006/relationships/oleObject" Target="../embeddings/oleObject120.bin"/><Relationship Id="rId17" Type="http://schemas.openxmlformats.org/officeDocument/2006/relationships/image" Target="../media/image121.wmf"/><Relationship Id="rId2" Type="http://schemas.openxmlformats.org/officeDocument/2006/relationships/slideLayout" Target="../slideLayouts/slideLayout7.xml"/><Relationship Id="rId16" Type="http://schemas.openxmlformats.org/officeDocument/2006/relationships/oleObject" Target="../embeddings/oleObject122.bin"/><Relationship Id="rId1" Type="http://schemas.openxmlformats.org/officeDocument/2006/relationships/vmlDrawing" Target="../drawings/vmlDrawing34.vml"/><Relationship Id="rId6" Type="http://schemas.openxmlformats.org/officeDocument/2006/relationships/oleObject" Target="../embeddings/oleObject117.bin"/><Relationship Id="rId11" Type="http://schemas.openxmlformats.org/officeDocument/2006/relationships/image" Target="../media/image118.wmf"/><Relationship Id="rId5" Type="http://schemas.openxmlformats.org/officeDocument/2006/relationships/image" Target="../media/image115.wmf"/><Relationship Id="rId15" Type="http://schemas.openxmlformats.org/officeDocument/2006/relationships/image" Target="../media/image120.wmf"/><Relationship Id="rId10" Type="http://schemas.openxmlformats.org/officeDocument/2006/relationships/oleObject" Target="../embeddings/oleObject119.bin"/><Relationship Id="rId4" Type="http://schemas.openxmlformats.org/officeDocument/2006/relationships/oleObject" Target="../embeddings/oleObject116.bin"/><Relationship Id="rId9" Type="http://schemas.openxmlformats.org/officeDocument/2006/relationships/image" Target="../media/image117.wmf"/><Relationship Id="rId14" Type="http://schemas.openxmlformats.org/officeDocument/2006/relationships/oleObject" Target="../embeddings/oleObject121.bin"/></Relationships>
</file>

<file path=ppt/slides/_rels/slide54.xml.rels><?xml version="1.0" encoding="UTF-8" standalone="yes"?>
<Relationships xmlns="http://schemas.openxmlformats.org/package/2006/relationships"><Relationship Id="rId8" Type="http://schemas.openxmlformats.org/officeDocument/2006/relationships/oleObject" Target="../embeddings/oleObject121.bin"/><Relationship Id="rId13" Type="http://schemas.openxmlformats.org/officeDocument/2006/relationships/image" Target="../media/image117.wmf"/><Relationship Id="rId3" Type="http://schemas.openxmlformats.org/officeDocument/2006/relationships/notesSlide" Target="../notesSlides/notesSlide54.xml"/><Relationship Id="rId7" Type="http://schemas.openxmlformats.org/officeDocument/2006/relationships/image" Target="../media/image115.wmf"/><Relationship Id="rId12" Type="http://schemas.openxmlformats.org/officeDocument/2006/relationships/oleObject" Target="../embeddings/oleObject125.bin"/><Relationship Id="rId2" Type="http://schemas.openxmlformats.org/officeDocument/2006/relationships/slideLayout" Target="../slideLayouts/slideLayout7.xml"/><Relationship Id="rId1" Type="http://schemas.openxmlformats.org/officeDocument/2006/relationships/vmlDrawing" Target="../drawings/vmlDrawing35.vml"/><Relationship Id="rId6" Type="http://schemas.openxmlformats.org/officeDocument/2006/relationships/oleObject" Target="../embeddings/oleObject116.bin"/><Relationship Id="rId11" Type="http://schemas.openxmlformats.org/officeDocument/2006/relationships/image" Target="../media/image116.wmf"/><Relationship Id="rId5" Type="http://schemas.openxmlformats.org/officeDocument/2006/relationships/image" Target="../media/image122.wmf"/><Relationship Id="rId15" Type="http://schemas.openxmlformats.org/officeDocument/2006/relationships/image" Target="../media/image123.wmf"/><Relationship Id="rId10" Type="http://schemas.openxmlformats.org/officeDocument/2006/relationships/oleObject" Target="../embeddings/oleObject124.bin"/><Relationship Id="rId4" Type="http://schemas.openxmlformats.org/officeDocument/2006/relationships/oleObject" Target="../embeddings/oleObject123.bin"/><Relationship Id="rId9" Type="http://schemas.openxmlformats.org/officeDocument/2006/relationships/image" Target="../media/image120.wmf"/><Relationship Id="rId14" Type="http://schemas.openxmlformats.org/officeDocument/2006/relationships/oleObject" Target="../embeddings/oleObject126.bin"/></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55.xml"/><Relationship Id="rId7" Type="http://schemas.openxmlformats.org/officeDocument/2006/relationships/image" Target="../media/image125.wmf"/><Relationship Id="rId2" Type="http://schemas.openxmlformats.org/officeDocument/2006/relationships/slideLayout" Target="../slideLayouts/slideLayout7.xml"/><Relationship Id="rId1" Type="http://schemas.openxmlformats.org/officeDocument/2006/relationships/vmlDrawing" Target="../drawings/vmlDrawing36.vml"/><Relationship Id="rId6" Type="http://schemas.openxmlformats.org/officeDocument/2006/relationships/oleObject" Target="../embeddings/oleObject128.bin"/><Relationship Id="rId5" Type="http://schemas.openxmlformats.org/officeDocument/2006/relationships/image" Target="../media/image124.wmf"/><Relationship Id="rId4" Type="http://schemas.openxmlformats.org/officeDocument/2006/relationships/oleObject" Target="../embeddings/oleObject127.bin"/></Relationships>
</file>

<file path=ppt/slides/_rels/slide56.xml.rels><?xml version="1.0" encoding="UTF-8" standalone="yes"?>
<Relationships xmlns="http://schemas.openxmlformats.org/package/2006/relationships"><Relationship Id="rId8" Type="http://schemas.openxmlformats.org/officeDocument/2006/relationships/oleObject" Target="../embeddings/oleObject131.bin"/><Relationship Id="rId3" Type="http://schemas.openxmlformats.org/officeDocument/2006/relationships/notesSlide" Target="../notesSlides/notesSlide56.xml"/><Relationship Id="rId7" Type="http://schemas.openxmlformats.org/officeDocument/2006/relationships/image" Target="../media/image126.wmf"/><Relationship Id="rId12" Type="http://schemas.openxmlformats.org/officeDocument/2006/relationships/image" Target="../media/image114.png"/><Relationship Id="rId2" Type="http://schemas.openxmlformats.org/officeDocument/2006/relationships/slideLayout" Target="../slideLayouts/slideLayout7.xml"/><Relationship Id="rId1" Type="http://schemas.openxmlformats.org/officeDocument/2006/relationships/vmlDrawing" Target="../drawings/vmlDrawing37.vml"/><Relationship Id="rId6" Type="http://schemas.openxmlformats.org/officeDocument/2006/relationships/oleObject" Target="../embeddings/oleObject130.bin"/><Relationship Id="rId11" Type="http://schemas.openxmlformats.org/officeDocument/2006/relationships/image" Target="../media/image128.wmf"/><Relationship Id="rId5" Type="http://schemas.openxmlformats.org/officeDocument/2006/relationships/image" Target="../media/image115.wmf"/><Relationship Id="rId10" Type="http://schemas.openxmlformats.org/officeDocument/2006/relationships/oleObject" Target="../embeddings/oleObject132.bin"/><Relationship Id="rId4" Type="http://schemas.openxmlformats.org/officeDocument/2006/relationships/oleObject" Target="../embeddings/oleObject129.bin"/><Relationship Id="rId9" Type="http://schemas.openxmlformats.org/officeDocument/2006/relationships/image" Target="../media/image127.wmf"/></Relationships>
</file>

<file path=ppt/slides/_rels/slide57.xml.rels><?xml version="1.0" encoding="UTF-8" standalone="yes"?>
<Relationships xmlns="http://schemas.openxmlformats.org/package/2006/relationships"><Relationship Id="rId8" Type="http://schemas.openxmlformats.org/officeDocument/2006/relationships/oleObject" Target="../embeddings/oleObject135.bin"/><Relationship Id="rId13" Type="http://schemas.openxmlformats.org/officeDocument/2006/relationships/image" Target="../media/image133.wmf"/><Relationship Id="rId3" Type="http://schemas.openxmlformats.org/officeDocument/2006/relationships/notesSlide" Target="../notesSlides/notesSlide57.xml"/><Relationship Id="rId7" Type="http://schemas.openxmlformats.org/officeDocument/2006/relationships/image" Target="../media/image130.wmf"/><Relationship Id="rId12" Type="http://schemas.openxmlformats.org/officeDocument/2006/relationships/oleObject" Target="../embeddings/oleObject137.bin"/><Relationship Id="rId2" Type="http://schemas.openxmlformats.org/officeDocument/2006/relationships/slideLayout" Target="../slideLayouts/slideLayout7.xml"/><Relationship Id="rId1" Type="http://schemas.openxmlformats.org/officeDocument/2006/relationships/vmlDrawing" Target="../drawings/vmlDrawing38.vml"/><Relationship Id="rId6" Type="http://schemas.openxmlformats.org/officeDocument/2006/relationships/oleObject" Target="../embeddings/oleObject134.bin"/><Relationship Id="rId11" Type="http://schemas.openxmlformats.org/officeDocument/2006/relationships/image" Target="../media/image132.wmf"/><Relationship Id="rId5" Type="http://schemas.openxmlformats.org/officeDocument/2006/relationships/image" Target="../media/image129.wmf"/><Relationship Id="rId10" Type="http://schemas.openxmlformats.org/officeDocument/2006/relationships/oleObject" Target="../embeddings/oleObject136.bin"/><Relationship Id="rId4" Type="http://schemas.openxmlformats.org/officeDocument/2006/relationships/oleObject" Target="../embeddings/oleObject133.bin"/><Relationship Id="rId9" Type="http://schemas.openxmlformats.org/officeDocument/2006/relationships/image" Target="../media/image131.wmf"/></Relationships>
</file>

<file path=ppt/slides/_rels/slide58.xml.rels><?xml version="1.0" encoding="UTF-8" standalone="yes"?>
<Relationships xmlns="http://schemas.openxmlformats.org/package/2006/relationships"><Relationship Id="rId8" Type="http://schemas.openxmlformats.org/officeDocument/2006/relationships/oleObject" Target="../embeddings/oleObject140.bin"/><Relationship Id="rId13" Type="http://schemas.openxmlformats.org/officeDocument/2006/relationships/image" Target="../media/image138.wmf"/><Relationship Id="rId3" Type="http://schemas.openxmlformats.org/officeDocument/2006/relationships/notesSlide" Target="../notesSlides/notesSlide58.xml"/><Relationship Id="rId7" Type="http://schemas.openxmlformats.org/officeDocument/2006/relationships/image" Target="../media/image135.wmf"/><Relationship Id="rId12" Type="http://schemas.openxmlformats.org/officeDocument/2006/relationships/oleObject" Target="../embeddings/oleObject142.bin"/><Relationship Id="rId2" Type="http://schemas.openxmlformats.org/officeDocument/2006/relationships/slideLayout" Target="../slideLayouts/slideLayout7.xml"/><Relationship Id="rId1" Type="http://schemas.openxmlformats.org/officeDocument/2006/relationships/vmlDrawing" Target="../drawings/vmlDrawing39.vml"/><Relationship Id="rId6" Type="http://schemas.openxmlformats.org/officeDocument/2006/relationships/oleObject" Target="../embeddings/oleObject139.bin"/><Relationship Id="rId11" Type="http://schemas.openxmlformats.org/officeDocument/2006/relationships/image" Target="../media/image137.wmf"/><Relationship Id="rId5" Type="http://schemas.openxmlformats.org/officeDocument/2006/relationships/image" Target="../media/image134.wmf"/><Relationship Id="rId10" Type="http://schemas.openxmlformats.org/officeDocument/2006/relationships/oleObject" Target="../embeddings/oleObject141.bin"/><Relationship Id="rId4" Type="http://schemas.openxmlformats.org/officeDocument/2006/relationships/oleObject" Target="../embeddings/oleObject138.bin"/><Relationship Id="rId9" Type="http://schemas.openxmlformats.org/officeDocument/2006/relationships/image" Target="../media/image136.wmf"/></Relationships>
</file>

<file path=ppt/slides/_rels/slide59.xml.rels><?xml version="1.0" encoding="UTF-8" standalone="yes"?>
<Relationships xmlns="http://schemas.openxmlformats.org/package/2006/relationships"><Relationship Id="rId8" Type="http://schemas.openxmlformats.org/officeDocument/2006/relationships/oleObject" Target="../embeddings/oleObject139.bin"/><Relationship Id="rId13" Type="http://schemas.openxmlformats.org/officeDocument/2006/relationships/image" Target="../media/image137.wmf"/><Relationship Id="rId3" Type="http://schemas.openxmlformats.org/officeDocument/2006/relationships/notesSlide" Target="../notesSlides/notesSlide59.xml"/><Relationship Id="rId7" Type="http://schemas.openxmlformats.org/officeDocument/2006/relationships/image" Target="../media/image134.wmf"/><Relationship Id="rId12" Type="http://schemas.openxmlformats.org/officeDocument/2006/relationships/oleObject" Target="../embeddings/oleObject141.bin"/><Relationship Id="rId2" Type="http://schemas.openxmlformats.org/officeDocument/2006/relationships/slideLayout" Target="../slideLayouts/slideLayout7.xml"/><Relationship Id="rId1" Type="http://schemas.openxmlformats.org/officeDocument/2006/relationships/vmlDrawing" Target="../drawings/vmlDrawing40.vml"/><Relationship Id="rId6" Type="http://schemas.openxmlformats.org/officeDocument/2006/relationships/oleObject" Target="../embeddings/oleObject138.bin"/><Relationship Id="rId11" Type="http://schemas.openxmlformats.org/officeDocument/2006/relationships/image" Target="../media/image136.wmf"/><Relationship Id="rId5" Type="http://schemas.openxmlformats.org/officeDocument/2006/relationships/image" Target="../media/image139.wmf"/><Relationship Id="rId15" Type="http://schemas.openxmlformats.org/officeDocument/2006/relationships/image" Target="../media/image140.wmf"/><Relationship Id="rId10" Type="http://schemas.openxmlformats.org/officeDocument/2006/relationships/oleObject" Target="../embeddings/oleObject140.bin"/><Relationship Id="rId4" Type="http://schemas.openxmlformats.org/officeDocument/2006/relationships/oleObject" Target="../embeddings/oleObject143.bin"/><Relationship Id="rId9" Type="http://schemas.openxmlformats.org/officeDocument/2006/relationships/image" Target="../media/image135.wmf"/><Relationship Id="rId14" Type="http://schemas.openxmlformats.org/officeDocument/2006/relationships/oleObject" Target="../embeddings/oleObject144.bin"/></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8" Type="http://schemas.openxmlformats.org/officeDocument/2006/relationships/oleObject" Target="../embeddings/oleObject145.bin"/><Relationship Id="rId13" Type="http://schemas.openxmlformats.org/officeDocument/2006/relationships/image" Target="../media/image133.wmf"/><Relationship Id="rId3" Type="http://schemas.openxmlformats.org/officeDocument/2006/relationships/notesSlide" Target="../notesSlides/notesSlide60.xml"/><Relationship Id="rId7" Type="http://schemas.openxmlformats.org/officeDocument/2006/relationships/image" Target="../media/image130.wmf"/><Relationship Id="rId12" Type="http://schemas.openxmlformats.org/officeDocument/2006/relationships/oleObject" Target="../embeddings/oleObject147.bin"/><Relationship Id="rId2" Type="http://schemas.openxmlformats.org/officeDocument/2006/relationships/slideLayout" Target="../slideLayouts/slideLayout7.xml"/><Relationship Id="rId1" Type="http://schemas.openxmlformats.org/officeDocument/2006/relationships/vmlDrawing" Target="../drawings/vmlDrawing41.vml"/><Relationship Id="rId6" Type="http://schemas.openxmlformats.org/officeDocument/2006/relationships/oleObject" Target="../embeddings/oleObject134.bin"/><Relationship Id="rId11" Type="http://schemas.openxmlformats.org/officeDocument/2006/relationships/image" Target="../media/image132.wmf"/><Relationship Id="rId5" Type="http://schemas.openxmlformats.org/officeDocument/2006/relationships/image" Target="../media/image129.wmf"/><Relationship Id="rId10" Type="http://schemas.openxmlformats.org/officeDocument/2006/relationships/oleObject" Target="../embeddings/oleObject146.bin"/><Relationship Id="rId4" Type="http://schemas.openxmlformats.org/officeDocument/2006/relationships/oleObject" Target="../embeddings/oleObject133.bin"/><Relationship Id="rId9" Type="http://schemas.openxmlformats.org/officeDocument/2006/relationships/image" Target="../media/image131.wmf"/></Relationships>
</file>

<file path=ppt/slides/_rels/slide61.xml.rels><?xml version="1.0" encoding="UTF-8" standalone="yes"?>
<Relationships xmlns="http://schemas.openxmlformats.org/package/2006/relationships"><Relationship Id="rId8" Type="http://schemas.openxmlformats.org/officeDocument/2006/relationships/oleObject" Target="../embeddings/oleObject150.bin"/><Relationship Id="rId13" Type="http://schemas.openxmlformats.org/officeDocument/2006/relationships/image" Target="../media/image145.wmf"/><Relationship Id="rId3" Type="http://schemas.openxmlformats.org/officeDocument/2006/relationships/notesSlide" Target="../notesSlides/notesSlide61.xml"/><Relationship Id="rId7" Type="http://schemas.openxmlformats.org/officeDocument/2006/relationships/image" Target="../media/image142.wmf"/><Relationship Id="rId12" Type="http://schemas.openxmlformats.org/officeDocument/2006/relationships/oleObject" Target="../embeddings/oleObject152.bin"/><Relationship Id="rId2" Type="http://schemas.openxmlformats.org/officeDocument/2006/relationships/slideLayout" Target="../slideLayouts/slideLayout7.xml"/><Relationship Id="rId1" Type="http://schemas.openxmlformats.org/officeDocument/2006/relationships/vmlDrawing" Target="../drawings/vmlDrawing42.vml"/><Relationship Id="rId6" Type="http://schemas.openxmlformats.org/officeDocument/2006/relationships/oleObject" Target="../embeddings/oleObject149.bin"/><Relationship Id="rId11" Type="http://schemas.openxmlformats.org/officeDocument/2006/relationships/image" Target="../media/image144.wmf"/><Relationship Id="rId5" Type="http://schemas.openxmlformats.org/officeDocument/2006/relationships/image" Target="../media/image141.wmf"/><Relationship Id="rId15" Type="http://schemas.openxmlformats.org/officeDocument/2006/relationships/image" Target="../media/image146.wmf"/><Relationship Id="rId10" Type="http://schemas.openxmlformats.org/officeDocument/2006/relationships/oleObject" Target="../embeddings/oleObject151.bin"/><Relationship Id="rId4" Type="http://schemas.openxmlformats.org/officeDocument/2006/relationships/oleObject" Target="../embeddings/oleObject148.bin"/><Relationship Id="rId9" Type="http://schemas.openxmlformats.org/officeDocument/2006/relationships/image" Target="../media/image143.wmf"/><Relationship Id="rId14" Type="http://schemas.openxmlformats.org/officeDocument/2006/relationships/oleObject" Target="../embeddings/oleObject153.bin"/></Relationships>
</file>

<file path=ppt/slides/_rels/slide62.xml.rels><?xml version="1.0" encoding="UTF-8" standalone="yes"?>
<Relationships xmlns="http://schemas.openxmlformats.org/package/2006/relationships"><Relationship Id="rId8" Type="http://schemas.openxmlformats.org/officeDocument/2006/relationships/oleObject" Target="../embeddings/oleObject156.bin"/><Relationship Id="rId13" Type="http://schemas.openxmlformats.org/officeDocument/2006/relationships/image" Target="../media/image145.wmf"/><Relationship Id="rId3" Type="http://schemas.openxmlformats.org/officeDocument/2006/relationships/notesSlide" Target="../notesSlides/notesSlide62.xml"/><Relationship Id="rId7" Type="http://schemas.openxmlformats.org/officeDocument/2006/relationships/image" Target="../media/image147.wmf"/><Relationship Id="rId12" Type="http://schemas.openxmlformats.org/officeDocument/2006/relationships/oleObject" Target="../embeddings/oleObject158.bin"/><Relationship Id="rId2" Type="http://schemas.openxmlformats.org/officeDocument/2006/relationships/slideLayout" Target="../slideLayouts/slideLayout7.xml"/><Relationship Id="rId1" Type="http://schemas.openxmlformats.org/officeDocument/2006/relationships/vmlDrawing" Target="../drawings/vmlDrawing43.vml"/><Relationship Id="rId6" Type="http://schemas.openxmlformats.org/officeDocument/2006/relationships/oleObject" Target="../embeddings/oleObject155.bin"/><Relationship Id="rId11" Type="http://schemas.openxmlformats.org/officeDocument/2006/relationships/image" Target="../media/image149.wmf"/><Relationship Id="rId5" Type="http://schemas.openxmlformats.org/officeDocument/2006/relationships/image" Target="../media/image146.wmf"/><Relationship Id="rId10" Type="http://schemas.openxmlformats.org/officeDocument/2006/relationships/oleObject" Target="../embeddings/oleObject157.bin"/><Relationship Id="rId4" Type="http://schemas.openxmlformats.org/officeDocument/2006/relationships/oleObject" Target="../embeddings/oleObject154.bin"/><Relationship Id="rId9" Type="http://schemas.openxmlformats.org/officeDocument/2006/relationships/image" Target="../media/image148.wmf"/></Relationships>
</file>

<file path=ppt/slides/_rels/slide63.xml.rels><?xml version="1.0" encoding="UTF-8" standalone="yes"?>
<Relationships xmlns="http://schemas.openxmlformats.org/package/2006/relationships"><Relationship Id="rId8" Type="http://schemas.openxmlformats.org/officeDocument/2006/relationships/oleObject" Target="../embeddings/oleObject150.bin"/><Relationship Id="rId13" Type="http://schemas.openxmlformats.org/officeDocument/2006/relationships/image" Target="../media/image145.wmf"/><Relationship Id="rId3" Type="http://schemas.openxmlformats.org/officeDocument/2006/relationships/notesSlide" Target="../notesSlides/notesSlide63.xml"/><Relationship Id="rId7" Type="http://schemas.openxmlformats.org/officeDocument/2006/relationships/image" Target="../media/image142.wmf"/><Relationship Id="rId12" Type="http://schemas.openxmlformats.org/officeDocument/2006/relationships/oleObject" Target="../embeddings/oleObject152.bin"/><Relationship Id="rId2" Type="http://schemas.openxmlformats.org/officeDocument/2006/relationships/slideLayout" Target="../slideLayouts/slideLayout7.xml"/><Relationship Id="rId1" Type="http://schemas.openxmlformats.org/officeDocument/2006/relationships/vmlDrawing" Target="../drawings/vmlDrawing44.vml"/><Relationship Id="rId6" Type="http://schemas.openxmlformats.org/officeDocument/2006/relationships/oleObject" Target="../embeddings/oleObject149.bin"/><Relationship Id="rId11" Type="http://schemas.openxmlformats.org/officeDocument/2006/relationships/image" Target="../media/image144.wmf"/><Relationship Id="rId5" Type="http://schemas.openxmlformats.org/officeDocument/2006/relationships/image" Target="../media/image141.wmf"/><Relationship Id="rId15" Type="http://schemas.openxmlformats.org/officeDocument/2006/relationships/image" Target="../media/image146.wmf"/><Relationship Id="rId10" Type="http://schemas.openxmlformats.org/officeDocument/2006/relationships/oleObject" Target="../embeddings/oleObject151.bin"/><Relationship Id="rId4" Type="http://schemas.openxmlformats.org/officeDocument/2006/relationships/oleObject" Target="../embeddings/oleObject148.bin"/><Relationship Id="rId9" Type="http://schemas.openxmlformats.org/officeDocument/2006/relationships/image" Target="../media/image143.wmf"/><Relationship Id="rId14" Type="http://schemas.openxmlformats.org/officeDocument/2006/relationships/oleObject" Target="../embeddings/oleObject153.bin"/></Relationships>
</file>

<file path=ppt/slides/_rels/slide64.xml.rels><?xml version="1.0" encoding="UTF-8" standalone="yes"?>
<Relationships xmlns="http://schemas.openxmlformats.org/package/2006/relationships"><Relationship Id="rId8" Type="http://schemas.openxmlformats.org/officeDocument/2006/relationships/oleObject" Target="../embeddings/oleObject161.bin"/><Relationship Id="rId3" Type="http://schemas.openxmlformats.org/officeDocument/2006/relationships/notesSlide" Target="../notesSlides/notesSlide64.xml"/><Relationship Id="rId7" Type="http://schemas.openxmlformats.org/officeDocument/2006/relationships/image" Target="../media/image150.wmf"/><Relationship Id="rId2" Type="http://schemas.openxmlformats.org/officeDocument/2006/relationships/slideLayout" Target="../slideLayouts/slideLayout7.xml"/><Relationship Id="rId1" Type="http://schemas.openxmlformats.org/officeDocument/2006/relationships/vmlDrawing" Target="../drawings/vmlDrawing45.vml"/><Relationship Id="rId6" Type="http://schemas.openxmlformats.org/officeDocument/2006/relationships/oleObject" Target="../embeddings/oleObject160.bin"/><Relationship Id="rId11" Type="http://schemas.openxmlformats.org/officeDocument/2006/relationships/image" Target="../media/image152.wmf"/><Relationship Id="rId5" Type="http://schemas.openxmlformats.org/officeDocument/2006/relationships/image" Target="../media/image143.wmf"/><Relationship Id="rId10" Type="http://schemas.openxmlformats.org/officeDocument/2006/relationships/oleObject" Target="../embeddings/oleObject162.bin"/><Relationship Id="rId4" Type="http://schemas.openxmlformats.org/officeDocument/2006/relationships/oleObject" Target="../embeddings/oleObject159.bin"/><Relationship Id="rId9" Type="http://schemas.openxmlformats.org/officeDocument/2006/relationships/image" Target="../media/image151.wmf"/></Relationships>
</file>

<file path=ppt/slides/_rels/slide65.xml.rels><?xml version="1.0" encoding="UTF-8" standalone="yes"?>
<Relationships xmlns="http://schemas.openxmlformats.org/package/2006/relationships"><Relationship Id="rId8" Type="http://schemas.openxmlformats.org/officeDocument/2006/relationships/oleObject" Target="../embeddings/oleObject161.bin"/><Relationship Id="rId13" Type="http://schemas.openxmlformats.org/officeDocument/2006/relationships/image" Target="../media/image153.wmf"/><Relationship Id="rId3" Type="http://schemas.openxmlformats.org/officeDocument/2006/relationships/notesSlide" Target="../notesSlides/notesSlide65.xml"/><Relationship Id="rId7" Type="http://schemas.openxmlformats.org/officeDocument/2006/relationships/image" Target="../media/image150.wmf"/><Relationship Id="rId12" Type="http://schemas.openxmlformats.org/officeDocument/2006/relationships/oleObject" Target="../embeddings/oleObject163.bin"/><Relationship Id="rId17" Type="http://schemas.openxmlformats.org/officeDocument/2006/relationships/image" Target="../media/image137.wmf"/><Relationship Id="rId2" Type="http://schemas.openxmlformats.org/officeDocument/2006/relationships/slideLayout" Target="../slideLayouts/slideLayout7.xml"/><Relationship Id="rId16" Type="http://schemas.openxmlformats.org/officeDocument/2006/relationships/oleObject" Target="../embeddings/oleObject165.bin"/><Relationship Id="rId1" Type="http://schemas.openxmlformats.org/officeDocument/2006/relationships/vmlDrawing" Target="../drawings/vmlDrawing46.vml"/><Relationship Id="rId6" Type="http://schemas.openxmlformats.org/officeDocument/2006/relationships/oleObject" Target="../embeddings/oleObject160.bin"/><Relationship Id="rId11" Type="http://schemas.openxmlformats.org/officeDocument/2006/relationships/image" Target="../media/image152.wmf"/><Relationship Id="rId5" Type="http://schemas.openxmlformats.org/officeDocument/2006/relationships/image" Target="../media/image143.wmf"/><Relationship Id="rId15" Type="http://schemas.openxmlformats.org/officeDocument/2006/relationships/image" Target="../media/image154.wmf"/><Relationship Id="rId10" Type="http://schemas.openxmlformats.org/officeDocument/2006/relationships/oleObject" Target="../embeddings/oleObject162.bin"/><Relationship Id="rId4" Type="http://schemas.openxmlformats.org/officeDocument/2006/relationships/oleObject" Target="../embeddings/oleObject159.bin"/><Relationship Id="rId9" Type="http://schemas.openxmlformats.org/officeDocument/2006/relationships/image" Target="../media/image151.wmf"/><Relationship Id="rId14" Type="http://schemas.openxmlformats.org/officeDocument/2006/relationships/oleObject" Target="../embeddings/oleObject164.bin"/></Relationships>
</file>

<file path=ppt/slides/_rels/slide66.xml.rels><?xml version="1.0" encoding="UTF-8" standalone="yes"?>
<Relationships xmlns="http://schemas.openxmlformats.org/package/2006/relationships"><Relationship Id="rId8" Type="http://schemas.openxmlformats.org/officeDocument/2006/relationships/oleObject" Target="../embeddings/oleObject161.bin"/><Relationship Id="rId13" Type="http://schemas.openxmlformats.org/officeDocument/2006/relationships/image" Target="../media/image155.wmf"/><Relationship Id="rId3" Type="http://schemas.openxmlformats.org/officeDocument/2006/relationships/notesSlide" Target="../notesSlides/notesSlide66.xml"/><Relationship Id="rId7" Type="http://schemas.openxmlformats.org/officeDocument/2006/relationships/image" Target="../media/image150.wmf"/><Relationship Id="rId12" Type="http://schemas.openxmlformats.org/officeDocument/2006/relationships/oleObject" Target="../embeddings/oleObject166.bin"/><Relationship Id="rId2" Type="http://schemas.openxmlformats.org/officeDocument/2006/relationships/slideLayout" Target="../slideLayouts/slideLayout7.xml"/><Relationship Id="rId1" Type="http://schemas.openxmlformats.org/officeDocument/2006/relationships/vmlDrawing" Target="../drawings/vmlDrawing47.vml"/><Relationship Id="rId6" Type="http://schemas.openxmlformats.org/officeDocument/2006/relationships/oleObject" Target="../embeddings/oleObject160.bin"/><Relationship Id="rId11" Type="http://schemas.openxmlformats.org/officeDocument/2006/relationships/image" Target="../media/image152.wmf"/><Relationship Id="rId5" Type="http://schemas.openxmlformats.org/officeDocument/2006/relationships/image" Target="../media/image143.wmf"/><Relationship Id="rId15" Type="http://schemas.openxmlformats.org/officeDocument/2006/relationships/image" Target="../media/image156.wmf"/><Relationship Id="rId10" Type="http://schemas.openxmlformats.org/officeDocument/2006/relationships/oleObject" Target="../embeddings/oleObject162.bin"/><Relationship Id="rId4" Type="http://schemas.openxmlformats.org/officeDocument/2006/relationships/oleObject" Target="../embeddings/oleObject159.bin"/><Relationship Id="rId9" Type="http://schemas.openxmlformats.org/officeDocument/2006/relationships/image" Target="../media/image151.wmf"/><Relationship Id="rId14" Type="http://schemas.openxmlformats.org/officeDocument/2006/relationships/oleObject" Target="../embeddings/oleObject167.bin"/></Relationships>
</file>

<file path=ppt/slides/_rels/slide67.xml.rels><?xml version="1.0" encoding="UTF-8" standalone="yes"?>
<Relationships xmlns="http://schemas.openxmlformats.org/package/2006/relationships"><Relationship Id="rId8" Type="http://schemas.openxmlformats.org/officeDocument/2006/relationships/oleObject" Target="../embeddings/oleObject162.bin"/><Relationship Id="rId13" Type="http://schemas.openxmlformats.org/officeDocument/2006/relationships/image" Target="../media/image158.wmf"/><Relationship Id="rId3" Type="http://schemas.openxmlformats.org/officeDocument/2006/relationships/notesSlide" Target="../notesSlides/notesSlide67.xml"/><Relationship Id="rId7" Type="http://schemas.openxmlformats.org/officeDocument/2006/relationships/image" Target="../media/image151.wmf"/><Relationship Id="rId12" Type="http://schemas.openxmlformats.org/officeDocument/2006/relationships/oleObject" Target="../embeddings/oleObject169.bin"/><Relationship Id="rId2" Type="http://schemas.openxmlformats.org/officeDocument/2006/relationships/slideLayout" Target="../slideLayouts/slideLayout7.xml"/><Relationship Id="rId1" Type="http://schemas.openxmlformats.org/officeDocument/2006/relationships/vmlDrawing" Target="../drawings/vmlDrawing48.vml"/><Relationship Id="rId6" Type="http://schemas.openxmlformats.org/officeDocument/2006/relationships/oleObject" Target="../embeddings/oleObject161.bin"/><Relationship Id="rId11" Type="http://schemas.openxmlformats.org/officeDocument/2006/relationships/image" Target="../media/image157.wmf"/><Relationship Id="rId5" Type="http://schemas.openxmlformats.org/officeDocument/2006/relationships/image" Target="../media/image143.wmf"/><Relationship Id="rId15" Type="http://schemas.openxmlformats.org/officeDocument/2006/relationships/image" Target="../media/image159.wmf"/><Relationship Id="rId10" Type="http://schemas.openxmlformats.org/officeDocument/2006/relationships/oleObject" Target="../embeddings/oleObject168.bin"/><Relationship Id="rId4" Type="http://schemas.openxmlformats.org/officeDocument/2006/relationships/oleObject" Target="../embeddings/oleObject159.bin"/><Relationship Id="rId9" Type="http://schemas.openxmlformats.org/officeDocument/2006/relationships/image" Target="../media/image152.wmf"/><Relationship Id="rId14" Type="http://schemas.openxmlformats.org/officeDocument/2006/relationships/oleObject" Target="../embeddings/oleObject170.bin"/></Relationships>
</file>

<file path=ppt/slides/_rels/slide68.xml.rels><?xml version="1.0" encoding="UTF-8" standalone="yes"?>
<Relationships xmlns="http://schemas.openxmlformats.org/package/2006/relationships"><Relationship Id="rId8" Type="http://schemas.openxmlformats.org/officeDocument/2006/relationships/oleObject" Target="../embeddings/oleObject162.bin"/><Relationship Id="rId13" Type="http://schemas.openxmlformats.org/officeDocument/2006/relationships/image" Target="../media/image158.wmf"/><Relationship Id="rId18" Type="http://schemas.openxmlformats.org/officeDocument/2006/relationships/oleObject" Target="../embeddings/oleObject172.bin"/><Relationship Id="rId3" Type="http://schemas.openxmlformats.org/officeDocument/2006/relationships/notesSlide" Target="../notesSlides/notesSlide68.xml"/><Relationship Id="rId21" Type="http://schemas.openxmlformats.org/officeDocument/2006/relationships/image" Target="../media/image162.wmf"/><Relationship Id="rId7" Type="http://schemas.openxmlformats.org/officeDocument/2006/relationships/image" Target="../media/image151.wmf"/><Relationship Id="rId12" Type="http://schemas.openxmlformats.org/officeDocument/2006/relationships/oleObject" Target="../embeddings/oleObject169.bin"/><Relationship Id="rId17" Type="http://schemas.openxmlformats.org/officeDocument/2006/relationships/image" Target="../media/image160.wmf"/><Relationship Id="rId2" Type="http://schemas.openxmlformats.org/officeDocument/2006/relationships/slideLayout" Target="../slideLayouts/slideLayout7.xml"/><Relationship Id="rId16" Type="http://schemas.openxmlformats.org/officeDocument/2006/relationships/oleObject" Target="../embeddings/oleObject171.bin"/><Relationship Id="rId20" Type="http://schemas.openxmlformats.org/officeDocument/2006/relationships/oleObject" Target="../embeddings/oleObject173.bin"/><Relationship Id="rId1" Type="http://schemas.openxmlformats.org/officeDocument/2006/relationships/vmlDrawing" Target="../drawings/vmlDrawing49.vml"/><Relationship Id="rId6" Type="http://schemas.openxmlformats.org/officeDocument/2006/relationships/oleObject" Target="../embeddings/oleObject161.bin"/><Relationship Id="rId11" Type="http://schemas.openxmlformats.org/officeDocument/2006/relationships/image" Target="../media/image157.wmf"/><Relationship Id="rId5" Type="http://schemas.openxmlformats.org/officeDocument/2006/relationships/image" Target="../media/image143.wmf"/><Relationship Id="rId15" Type="http://schemas.openxmlformats.org/officeDocument/2006/relationships/image" Target="../media/image159.wmf"/><Relationship Id="rId10" Type="http://schemas.openxmlformats.org/officeDocument/2006/relationships/oleObject" Target="../embeddings/oleObject168.bin"/><Relationship Id="rId19" Type="http://schemas.openxmlformats.org/officeDocument/2006/relationships/image" Target="../media/image161.wmf"/><Relationship Id="rId4" Type="http://schemas.openxmlformats.org/officeDocument/2006/relationships/oleObject" Target="../embeddings/oleObject159.bin"/><Relationship Id="rId9" Type="http://schemas.openxmlformats.org/officeDocument/2006/relationships/image" Target="../media/image152.wmf"/><Relationship Id="rId14" Type="http://schemas.openxmlformats.org/officeDocument/2006/relationships/oleObject" Target="../embeddings/oleObject170.bin"/></Relationships>
</file>

<file path=ppt/slides/_rels/slide69.xml.rels><?xml version="1.0" encoding="UTF-8" standalone="yes"?>
<Relationships xmlns="http://schemas.openxmlformats.org/package/2006/relationships"><Relationship Id="rId8" Type="http://schemas.openxmlformats.org/officeDocument/2006/relationships/oleObject" Target="../embeddings/oleObject176.bin"/><Relationship Id="rId13" Type="http://schemas.openxmlformats.org/officeDocument/2006/relationships/image" Target="../media/image166.wmf"/><Relationship Id="rId3" Type="http://schemas.openxmlformats.org/officeDocument/2006/relationships/notesSlide" Target="../notesSlides/notesSlide69.xml"/><Relationship Id="rId7" Type="http://schemas.openxmlformats.org/officeDocument/2006/relationships/image" Target="../media/image163.wmf"/><Relationship Id="rId12" Type="http://schemas.openxmlformats.org/officeDocument/2006/relationships/oleObject" Target="../embeddings/oleObject178.bin"/><Relationship Id="rId2" Type="http://schemas.openxmlformats.org/officeDocument/2006/relationships/slideLayout" Target="../slideLayouts/slideLayout7.xml"/><Relationship Id="rId1" Type="http://schemas.openxmlformats.org/officeDocument/2006/relationships/vmlDrawing" Target="../drawings/vmlDrawing50.vml"/><Relationship Id="rId6" Type="http://schemas.openxmlformats.org/officeDocument/2006/relationships/oleObject" Target="../embeddings/oleObject175.bin"/><Relationship Id="rId11" Type="http://schemas.openxmlformats.org/officeDocument/2006/relationships/image" Target="../media/image165.wmf"/><Relationship Id="rId5" Type="http://schemas.openxmlformats.org/officeDocument/2006/relationships/image" Target="../media/image143.wmf"/><Relationship Id="rId15" Type="http://schemas.openxmlformats.org/officeDocument/2006/relationships/image" Target="../media/image167.wmf"/><Relationship Id="rId10" Type="http://schemas.openxmlformats.org/officeDocument/2006/relationships/oleObject" Target="../embeddings/oleObject177.bin"/><Relationship Id="rId4" Type="http://schemas.openxmlformats.org/officeDocument/2006/relationships/oleObject" Target="../embeddings/oleObject174.bin"/><Relationship Id="rId9" Type="http://schemas.openxmlformats.org/officeDocument/2006/relationships/image" Target="../media/image164.wmf"/><Relationship Id="rId14" Type="http://schemas.openxmlformats.org/officeDocument/2006/relationships/oleObject" Target="../embeddings/oleObject179.bin"/></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8" Type="http://schemas.openxmlformats.org/officeDocument/2006/relationships/oleObject" Target="../embeddings/oleObject182.bin"/><Relationship Id="rId3" Type="http://schemas.openxmlformats.org/officeDocument/2006/relationships/notesSlide" Target="../notesSlides/notesSlide70.xml"/><Relationship Id="rId7" Type="http://schemas.openxmlformats.org/officeDocument/2006/relationships/image" Target="../media/image168.wmf"/><Relationship Id="rId2" Type="http://schemas.openxmlformats.org/officeDocument/2006/relationships/slideLayout" Target="../slideLayouts/slideLayout7.xml"/><Relationship Id="rId1" Type="http://schemas.openxmlformats.org/officeDocument/2006/relationships/vmlDrawing" Target="../drawings/vmlDrawing51.vml"/><Relationship Id="rId6" Type="http://schemas.openxmlformats.org/officeDocument/2006/relationships/oleObject" Target="../embeddings/oleObject181.bin"/><Relationship Id="rId5" Type="http://schemas.openxmlformats.org/officeDocument/2006/relationships/image" Target="../media/image143.wmf"/><Relationship Id="rId4" Type="http://schemas.openxmlformats.org/officeDocument/2006/relationships/oleObject" Target="../embeddings/oleObject180.bin"/><Relationship Id="rId9" Type="http://schemas.openxmlformats.org/officeDocument/2006/relationships/image" Target="../media/image150.wmf"/></Relationships>
</file>

<file path=ppt/slides/_rels/slide71.xml.rels><?xml version="1.0" encoding="UTF-8" standalone="yes"?>
<Relationships xmlns="http://schemas.openxmlformats.org/package/2006/relationships"><Relationship Id="rId8" Type="http://schemas.openxmlformats.org/officeDocument/2006/relationships/oleObject" Target="../embeddings/oleObject150.bin"/><Relationship Id="rId13" Type="http://schemas.openxmlformats.org/officeDocument/2006/relationships/image" Target="../media/image146.wmf"/><Relationship Id="rId3" Type="http://schemas.openxmlformats.org/officeDocument/2006/relationships/notesSlide" Target="../notesSlides/notesSlide71.xml"/><Relationship Id="rId7" Type="http://schemas.openxmlformats.org/officeDocument/2006/relationships/image" Target="../media/image142.wmf"/><Relationship Id="rId12" Type="http://schemas.openxmlformats.org/officeDocument/2006/relationships/oleObject" Target="../embeddings/oleObject153.bin"/><Relationship Id="rId2" Type="http://schemas.openxmlformats.org/officeDocument/2006/relationships/slideLayout" Target="../slideLayouts/slideLayout7.xml"/><Relationship Id="rId1" Type="http://schemas.openxmlformats.org/officeDocument/2006/relationships/vmlDrawing" Target="../drawings/vmlDrawing52.vml"/><Relationship Id="rId6" Type="http://schemas.openxmlformats.org/officeDocument/2006/relationships/oleObject" Target="../embeddings/oleObject149.bin"/><Relationship Id="rId11" Type="http://schemas.openxmlformats.org/officeDocument/2006/relationships/image" Target="../media/image144.wmf"/><Relationship Id="rId5" Type="http://schemas.openxmlformats.org/officeDocument/2006/relationships/image" Target="../media/image169.wmf"/><Relationship Id="rId15" Type="http://schemas.openxmlformats.org/officeDocument/2006/relationships/image" Target="../media/image170.wmf"/><Relationship Id="rId10" Type="http://schemas.openxmlformats.org/officeDocument/2006/relationships/oleObject" Target="../embeddings/oleObject151.bin"/><Relationship Id="rId4" Type="http://schemas.openxmlformats.org/officeDocument/2006/relationships/oleObject" Target="../embeddings/oleObject183.bin"/><Relationship Id="rId9" Type="http://schemas.openxmlformats.org/officeDocument/2006/relationships/image" Target="../media/image143.wmf"/><Relationship Id="rId14" Type="http://schemas.openxmlformats.org/officeDocument/2006/relationships/oleObject" Target="../embeddings/oleObject184.bin"/></Relationships>
</file>

<file path=ppt/slides/_rels/slide72.xml.rels><?xml version="1.0" encoding="UTF-8" standalone="yes"?>
<Relationships xmlns="http://schemas.openxmlformats.org/package/2006/relationships"><Relationship Id="rId8" Type="http://schemas.openxmlformats.org/officeDocument/2006/relationships/oleObject" Target="../embeddings/oleObject187.bin"/><Relationship Id="rId3" Type="http://schemas.openxmlformats.org/officeDocument/2006/relationships/notesSlide" Target="../notesSlides/notesSlide72.xml"/><Relationship Id="rId7" Type="http://schemas.openxmlformats.org/officeDocument/2006/relationships/image" Target="../media/image171.wmf"/><Relationship Id="rId2" Type="http://schemas.openxmlformats.org/officeDocument/2006/relationships/slideLayout" Target="../slideLayouts/slideLayout7.xml"/><Relationship Id="rId1" Type="http://schemas.openxmlformats.org/officeDocument/2006/relationships/vmlDrawing" Target="../drawings/vmlDrawing53.vml"/><Relationship Id="rId6" Type="http://schemas.openxmlformats.org/officeDocument/2006/relationships/oleObject" Target="../embeddings/oleObject186.bin"/><Relationship Id="rId5" Type="http://schemas.openxmlformats.org/officeDocument/2006/relationships/image" Target="../media/image141.wmf"/><Relationship Id="rId4" Type="http://schemas.openxmlformats.org/officeDocument/2006/relationships/oleObject" Target="../embeddings/oleObject185.bin"/><Relationship Id="rId9" Type="http://schemas.openxmlformats.org/officeDocument/2006/relationships/image" Target="../media/image172.wmf"/></Relationships>
</file>

<file path=ppt/slides/_rels/slide73.xml.rels><?xml version="1.0" encoding="UTF-8" standalone="yes"?>
<Relationships xmlns="http://schemas.openxmlformats.org/package/2006/relationships"><Relationship Id="rId3" Type="http://schemas.openxmlformats.org/officeDocument/2006/relationships/notesSlide" Target="../notesSlides/notesSlide73.xml"/><Relationship Id="rId7" Type="http://schemas.openxmlformats.org/officeDocument/2006/relationships/image" Target="../media/image174.wmf"/><Relationship Id="rId2" Type="http://schemas.openxmlformats.org/officeDocument/2006/relationships/slideLayout" Target="../slideLayouts/slideLayout7.xml"/><Relationship Id="rId1" Type="http://schemas.openxmlformats.org/officeDocument/2006/relationships/vmlDrawing" Target="../drawings/vmlDrawing54.vml"/><Relationship Id="rId6" Type="http://schemas.openxmlformats.org/officeDocument/2006/relationships/oleObject" Target="../embeddings/oleObject189.bin"/><Relationship Id="rId5" Type="http://schemas.openxmlformats.org/officeDocument/2006/relationships/image" Target="../media/image173.wmf"/><Relationship Id="rId4" Type="http://schemas.openxmlformats.org/officeDocument/2006/relationships/oleObject" Target="../embeddings/oleObject188.bin"/></Relationships>
</file>

<file path=ppt/slides/_rels/slide74.xml.rels><?xml version="1.0" encoding="UTF-8" standalone="yes"?>
<Relationships xmlns="http://schemas.openxmlformats.org/package/2006/relationships"><Relationship Id="rId3" Type="http://schemas.openxmlformats.org/officeDocument/2006/relationships/notesSlide" Target="../notesSlides/notesSlide74.xml"/><Relationship Id="rId2" Type="http://schemas.openxmlformats.org/officeDocument/2006/relationships/slideLayout" Target="../slideLayouts/slideLayout7.xml"/><Relationship Id="rId1" Type="http://schemas.openxmlformats.org/officeDocument/2006/relationships/vmlDrawing" Target="../drawings/vmlDrawing55.vml"/><Relationship Id="rId5" Type="http://schemas.openxmlformats.org/officeDocument/2006/relationships/image" Target="../media/image174.wmf"/><Relationship Id="rId4" Type="http://schemas.openxmlformats.org/officeDocument/2006/relationships/oleObject" Target="../embeddings/oleObject190.bin"/></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75.xml"/><Relationship Id="rId2" Type="http://schemas.openxmlformats.org/officeDocument/2006/relationships/slideLayout" Target="../slideLayouts/slideLayout7.xml"/><Relationship Id="rId1" Type="http://schemas.openxmlformats.org/officeDocument/2006/relationships/vmlDrawing" Target="../drawings/vmlDrawing56.vml"/><Relationship Id="rId5" Type="http://schemas.openxmlformats.org/officeDocument/2006/relationships/image" Target="../media/image174.wmf"/><Relationship Id="rId4" Type="http://schemas.openxmlformats.org/officeDocument/2006/relationships/oleObject" Target="../embeddings/oleObject189.bin"/></Relationships>
</file>

<file path=ppt/slides/_rels/slide76.xml.rels><?xml version="1.0" encoding="UTF-8" standalone="yes"?>
<Relationships xmlns="http://schemas.openxmlformats.org/package/2006/relationships"><Relationship Id="rId3" Type="http://schemas.openxmlformats.org/officeDocument/2006/relationships/notesSlide" Target="../notesSlides/notesSlide76.xml"/><Relationship Id="rId2" Type="http://schemas.openxmlformats.org/officeDocument/2006/relationships/slideLayout" Target="../slideLayouts/slideLayout7.xml"/><Relationship Id="rId1" Type="http://schemas.openxmlformats.org/officeDocument/2006/relationships/vmlDrawing" Target="../drawings/vmlDrawing57.vml"/><Relationship Id="rId5" Type="http://schemas.openxmlformats.org/officeDocument/2006/relationships/image" Target="../media/image174.wmf"/><Relationship Id="rId4" Type="http://schemas.openxmlformats.org/officeDocument/2006/relationships/oleObject" Target="../embeddings/oleObject189.bin"/></Relationships>
</file>

<file path=ppt/slides/_rels/slide77.xml.rels><?xml version="1.0" encoding="UTF-8" standalone="yes"?>
<Relationships xmlns="http://schemas.openxmlformats.org/package/2006/relationships"><Relationship Id="rId8" Type="http://schemas.openxmlformats.org/officeDocument/2006/relationships/oleObject" Target="../embeddings/oleObject192.bin"/><Relationship Id="rId13" Type="http://schemas.openxmlformats.org/officeDocument/2006/relationships/image" Target="../media/image178.wmf"/><Relationship Id="rId3" Type="http://schemas.openxmlformats.org/officeDocument/2006/relationships/notesSlide" Target="../notesSlides/notesSlide77.xml"/><Relationship Id="rId7" Type="http://schemas.openxmlformats.org/officeDocument/2006/relationships/image" Target="../media/image175.wmf"/><Relationship Id="rId12" Type="http://schemas.openxmlformats.org/officeDocument/2006/relationships/oleObject" Target="../embeddings/oleObject194.bin"/><Relationship Id="rId17" Type="http://schemas.openxmlformats.org/officeDocument/2006/relationships/image" Target="../media/image180.wmf"/><Relationship Id="rId2" Type="http://schemas.openxmlformats.org/officeDocument/2006/relationships/slideLayout" Target="../slideLayouts/slideLayout7.xml"/><Relationship Id="rId16" Type="http://schemas.openxmlformats.org/officeDocument/2006/relationships/oleObject" Target="../embeddings/oleObject196.bin"/><Relationship Id="rId1" Type="http://schemas.openxmlformats.org/officeDocument/2006/relationships/vmlDrawing" Target="../drawings/vmlDrawing58.vml"/><Relationship Id="rId6" Type="http://schemas.openxmlformats.org/officeDocument/2006/relationships/oleObject" Target="../embeddings/oleObject191.bin"/><Relationship Id="rId11" Type="http://schemas.openxmlformats.org/officeDocument/2006/relationships/image" Target="../media/image177.wmf"/><Relationship Id="rId5" Type="http://schemas.openxmlformats.org/officeDocument/2006/relationships/image" Target="../media/image174.wmf"/><Relationship Id="rId15" Type="http://schemas.openxmlformats.org/officeDocument/2006/relationships/image" Target="../media/image179.wmf"/><Relationship Id="rId10" Type="http://schemas.openxmlformats.org/officeDocument/2006/relationships/oleObject" Target="../embeddings/oleObject193.bin"/><Relationship Id="rId4" Type="http://schemas.openxmlformats.org/officeDocument/2006/relationships/oleObject" Target="../embeddings/oleObject189.bin"/><Relationship Id="rId9" Type="http://schemas.openxmlformats.org/officeDocument/2006/relationships/image" Target="../media/image176.wmf"/><Relationship Id="rId14" Type="http://schemas.openxmlformats.org/officeDocument/2006/relationships/oleObject" Target="../embeddings/oleObject195.bin"/></Relationships>
</file>

<file path=ppt/slides/_rels/slide78.xml.rels><?xml version="1.0" encoding="UTF-8" standalone="yes"?>
<Relationships xmlns="http://schemas.openxmlformats.org/package/2006/relationships"><Relationship Id="rId8" Type="http://schemas.openxmlformats.org/officeDocument/2006/relationships/oleObject" Target="../embeddings/oleObject192.bin"/><Relationship Id="rId13" Type="http://schemas.openxmlformats.org/officeDocument/2006/relationships/image" Target="../media/image178.wmf"/><Relationship Id="rId3" Type="http://schemas.openxmlformats.org/officeDocument/2006/relationships/notesSlide" Target="../notesSlides/notesSlide78.xml"/><Relationship Id="rId7" Type="http://schemas.openxmlformats.org/officeDocument/2006/relationships/image" Target="../media/image175.wmf"/><Relationship Id="rId12" Type="http://schemas.openxmlformats.org/officeDocument/2006/relationships/oleObject" Target="../embeddings/oleObject194.bin"/><Relationship Id="rId17" Type="http://schemas.openxmlformats.org/officeDocument/2006/relationships/image" Target="../media/image180.wmf"/><Relationship Id="rId2" Type="http://schemas.openxmlformats.org/officeDocument/2006/relationships/slideLayout" Target="../slideLayouts/slideLayout7.xml"/><Relationship Id="rId16" Type="http://schemas.openxmlformats.org/officeDocument/2006/relationships/oleObject" Target="../embeddings/oleObject196.bin"/><Relationship Id="rId1" Type="http://schemas.openxmlformats.org/officeDocument/2006/relationships/vmlDrawing" Target="../drawings/vmlDrawing59.vml"/><Relationship Id="rId6" Type="http://schemas.openxmlformats.org/officeDocument/2006/relationships/oleObject" Target="../embeddings/oleObject191.bin"/><Relationship Id="rId11" Type="http://schemas.openxmlformats.org/officeDocument/2006/relationships/image" Target="../media/image181.wmf"/><Relationship Id="rId5" Type="http://schemas.openxmlformats.org/officeDocument/2006/relationships/image" Target="../media/image174.wmf"/><Relationship Id="rId15" Type="http://schemas.openxmlformats.org/officeDocument/2006/relationships/image" Target="../media/image179.wmf"/><Relationship Id="rId10" Type="http://schemas.openxmlformats.org/officeDocument/2006/relationships/oleObject" Target="../embeddings/oleObject197.bin"/><Relationship Id="rId4" Type="http://schemas.openxmlformats.org/officeDocument/2006/relationships/oleObject" Target="../embeddings/oleObject189.bin"/><Relationship Id="rId9" Type="http://schemas.openxmlformats.org/officeDocument/2006/relationships/image" Target="../media/image176.wmf"/><Relationship Id="rId14" Type="http://schemas.openxmlformats.org/officeDocument/2006/relationships/oleObject" Target="../embeddings/oleObject195.bin"/></Relationships>
</file>

<file path=ppt/slides/_rels/slide79.xml.rels><?xml version="1.0" encoding="UTF-8" standalone="yes"?>
<Relationships xmlns="http://schemas.openxmlformats.org/package/2006/relationships"><Relationship Id="rId8" Type="http://schemas.openxmlformats.org/officeDocument/2006/relationships/oleObject" Target="../embeddings/oleObject200.bin"/><Relationship Id="rId13" Type="http://schemas.openxmlformats.org/officeDocument/2006/relationships/image" Target="../media/image179.wmf"/><Relationship Id="rId18" Type="http://schemas.openxmlformats.org/officeDocument/2006/relationships/oleObject" Target="../embeddings/oleObject205.bin"/><Relationship Id="rId3" Type="http://schemas.openxmlformats.org/officeDocument/2006/relationships/notesSlide" Target="../notesSlides/notesSlide79.xml"/><Relationship Id="rId21" Type="http://schemas.openxmlformats.org/officeDocument/2006/relationships/image" Target="../media/image184.wmf"/><Relationship Id="rId7" Type="http://schemas.openxmlformats.org/officeDocument/2006/relationships/image" Target="../media/image176.wmf"/><Relationship Id="rId12" Type="http://schemas.openxmlformats.org/officeDocument/2006/relationships/oleObject" Target="../embeddings/oleObject202.bin"/><Relationship Id="rId17" Type="http://schemas.openxmlformats.org/officeDocument/2006/relationships/image" Target="../media/image182.wmf"/><Relationship Id="rId2" Type="http://schemas.openxmlformats.org/officeDocument/2006/relationships/slideLayout" Target="../slideLayouts/slideLayout7.xml"/><Relationship Id="rId16" Type="http://schemas.openxmlformats.org/officeDocument/2006/relationships/oleObject" Target="../embeddings/oleObject204.bin"/><Relationship Id="rId20" Type="http://schemas.openxmlformats.org/officeDocument/2006/relationships/oleObject" Target="../embeddings/oleObject206.bin"/><Relationship Id="rId1" Type="http://schemas.openxmlformats.org/officeDocument/2006/relationships/vmlDrawing" Target="../drawings/vmlDrawing60.vml"/><Relationship Id="rId6" Type="http://schemas.openxmlformats.org/officeDocument/2006/relationships/oleObject" Target="../embeddings/oleObject199.bin"/><Relationship Id="rId11" Type="http://schemas.openxmlformats.org/officeDocument/2006/relationships/image" Target="../media/image178.wmf"/><Relationship Id="rId5" Type="http://schemas.openxmlformats.org/officeDocument/2006/relationships/image" Target="../media/image175.wmf"/><Relationship Id="rId15" Type="http://schemas.openxmlformats.org/officeDocument/2006/relationships/image" Target="../media/image180.wmf"/><Relationship Id="rId10" Type="http://schemas.openxmlformats.org/officeDocument/2006/relationships/oleObject" Target="../embeddings/oleObject201.bin"/><Relationship Id="rId19" Type="http://schemas.openxmlformats.org/officeDocument/2006/relationships/image" Target="../media/image183.wmf"/><Relationship Id="rId4" Type="http://schemas.openxmlformats.org/officeDocument/2006/relationships/oleObject" Target="../embeddings/oleObject198.bin"/><Relationship Id="rId9" Type="http://schemas.openxmlformats.org/officeDocument/2006/relationships/image" Target="../media/image177.wmf"/><Relationship Id="rId14" Type="http://schemas.openxmlformats.org/officeDocument/2006/relationships/oleObject" Target="../embeddings/oleObject203.bin"/></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8" Type="http://schemas.openxmlformats.org/officeDocument/2006/relationships/oleObject" Target="../embeddings/oleObject209.bin"/><Relationship Id="rId13" Type="http://schemas.openxmlformats.org/officeDocument/2006/relationships/image" Target="../media/image179.wmf"/><Relationship Id="rId18" Type="http://schemas.openxmlformats.org/officeDocument/2006/relationships/oleObject" Target="../embeddings/oleObject214.bin"/><Relationship Id="rId26" Type="http://schemas.openxmlformats.org/officeDocument/2006/relationships/image" Target="../media/image188.wmf"/><Relationship Id="rId3" Type="http://schemas.openxmlformats.org/officeDocument/2006/relationships/notesSlide" Target="../notesSlides/notesSlide80.xml"/><Relationship Id="rId21" Type="http://schemas.openxmlformats.org/officeDocument/2006/relationships/image" Target="../media/image184.wmf"/><Relationship Id="rId7" Type="http://schemas.openxmlformats.org/officeDocument/2006/relationships/image" Target="../media/image176.wmf"/><Relationship Id="rId12" Type="http://schemas.openxmlformats.org/officeDocument/2006/relationships/oleObject" Target="../embeddings/oleObject211.bin"/><Relationship Id="rId17" Type="http://schemas.openxmlformats.org/officeDocument/2006/relationships/image" Target="../media/image185.wmf"/><Relationship Id="rId25" Type="http://schemas.openxmlformats.org/officeDocument/2006/relationships/oleObject" Target="../embeddings/oleObject217.bin"/><Relationship Id="rId2" Type="http://schemas.openxmlformats.org/officeDocument/2006/relationships/slideLayout" Target="../slideLayouts/slideLayout7.xml"/><Relationship Id="rId16" Type="http://schemas.openxmlformats.org/officeDocument/2006/relationships/oleObject" Target="../embeddings/oleObject213.bin"/><Relationship Id="rId20" Type="http://schemas.openxmlformats.org/officeDocument/2006/relationships/oleObject" Target="../embeddings/oleObject215.bin"/><Relationship Id="rId1" Type="http://schemas.openxmlformats.org/officeDocument/2006/relationships/vmlDrawing" Target="../drawings/vmlDrawing61.vml"/><Relationship Id="rId6" Type="http://schemas.openxmlformats.org/officeDocument/2006/relationships/oleObject" Target="../embeddings/oleObject208.bin"/><Relationship Id="rId11" Type="http://schemas.openxmlformats.org/officeDocument/2006/relationships/image" Target="../media/image178.wmf"/><Relationship Id="rId24" Type="http://schemas.openxmlformats.org/officeDocument/2006/relationships/image" Target="../media/image187.wmf"/><Relationship Id="rId5" Type="http://schemas.openxmlformats.org/officeDocument/2006/relationships/image" Target="../media/image175.wmf"/><Relationship Id="rId15" Type="http://schemas.openxmlformats.org/officeDocument/2006/relationships/image" Target="../media/image180.wmf"/><Relationship Id="rId23" Type="http://schemas.openxmlformats.org/officeDocument/2006/relationships/oleObject" Target="../embeddings/oleObject216.bin"/><Relationship Id="rId10" Type="http://schemas.openxmlformats.org/officeDocument/2006/relationships/oleObject" Target="../embeddings/oleObject210.bin"/><Relationship Id="rId19" Type="http://schemas.openxmlformats.org/officeDocument/2006/relationships/image" Target="../media/image186.wmf"/><Relationship Id="rId4" Type="http://schemas.openxmlformats.org/officeDocument/2006/relationships/oleObject" Target="../embeddings/oleObject207.bin"/><Relationship Id="rId9" Type="http://schemas.openxmlformats.org/officeDocument/2006/relationships/image" Target="../media/image177.wmf"/><Relationship Id="rId14" Type="http://schemas.openxmlformats.org/officeDocument/2006/relationships/oleObject" Target="../embeddings/oleObject212.bin"/><Relationship Id="rId22" Type="http://schemas.openxmlformats.org/officeDocument/2006/relationships/image" Target="../media/image114.png"/></Relationships>
</file>

<file path=ppt/slides/_rels/slide81.xml.rels><?xml version="1.0" encoding="UTF-8" standalone="yes"?>
<Relationships xmlns="http://schemas.openxmlformats.org/package/2006/relationships"><Relationship Id="rId8" Type="http://schemas.openxmlformats.org/officeDocument/2006/relationships/oleObject" Target="../embeddings/oleObject220.bin"/><Relationship Id="rId13" Type="http://schemas.openxmlformats.org/officeDocument/2006/relationships/image" Target="../media/image193.wmf"/><Relationship Id="rId3" Type="http://schemas.openxmlformats.org/officeDocument/2006/relationships/notesSlide" Target="../notesSlides/notesSlide81.xml"/><Relationship Id="rId7" Type="http://schemas.openxmlformats.org/officeDocument/2006/relationships/image" Target="../media/image190.wmf"/><Relationship Id="rId12" Type="http://schemas.openxmlformats.org/officeDocument/2006/relationships/oleObject" Target="../embeddings/oleObject222.bin"/><Relationship Id="rId17" Type="http://schemas.openxmlformats.org/officeDocument/2006/relationships/image" Target="../media/image195.wmf"/><Relationship Id="rId2" Type="http://schemas.openxmlformats.org/officeDocument/2006/relationships/slideLayout" Target="../slideLayouts/slideLayout7.xml"/><Relationship Id="rId16" Type="http://schemas.openxmlformats.org/officeDocument/2006/relationships/oleObject" Target="../embeddings/oleObject224.bin"/><Relationship Id="rId1" Type="http://schemas.openxmlformats.org/officeDocument/2006/relationships/vmlDrawing" Target="../drawings/vmlDrawing62.vml"/><Relationship Id="rId6" Type="http://schemas.openxmlformats.org/officeDocument/2006/relationships/oleObject" Target="../embeddings/oleObject219.bin"/><Relationship Id="rId11" Type="http://schemas.openxmlformats.org/officeDocument/2006/relationships/image" Target="../media/image192.wmf"/><Relationship Id="rId5" Type="http://schemas.openxmlformats.org/officeDocument/2006/relationships/image" Target="../media/image189.wmf"/><Relationship Id="rId15" Type="http://schemas.openxmlformats.org/officeDocument/2006/relationships/image" Target="../media/image194.wmf"/><Relationship Id="rId10" Type="http://schemas.openxmlformats.org/officeDocument/2006/relationships/oleObject" Target="../embeddings/oleObject221.bin"/><Relationship Id="rId4" Type="http://schemas.openxmlformats.org/officeDocument/2006/relationships/oleObject" Target="../embeddings/oleObject218.bin"/><Relationship Id="rId9" Type="http://schemas.openxmlformats.org/officeDocument/2006/relationships/image" Target="../media/image191.wmf"/><Relationship Id="rId14" Type="http://schemas.openxmlformats.org/officeDocument/2006/relationships/oleObject" Target="../embeddings/oleObject223.bin"/></Relationships>
</file>

<file path=ppt/slides/_rels/slide82.xml.rels><?xml version="1.0" encoding="UTF-8" standalone="yes"?>
<Relationships xmlns="http://schemas.openxmlformats.org/package/2006/relationships"><Relationship Id="rId8" Type="http://schemas.openxmlformats.org/officeDocument/2006/relationships/oleObject" Target="../embeddings/oleObject227.bin"/><Relationship Id="rId13" Type="http://schemas.openxmlformats.org/officeDocument/2006/relationships/image" Target="../media/image199.wmf"/><Relationship Id="rId3" Type="http://schemas.openxmlformats.org/officeDocument/2006/relationships/notesSlide" Target="../notesSlides/notesSlide82.xml"/><Relationship Id="rId7" Type="http://schemas.openxmlformats.org/officeDocument/2006/relationships/image" Target="../media/image196.wmf"/><Relationship Id="rId12" Type="http://schemas.openxmlformats.org/officeDocument/2006/relationships/oleObject" Target="../embeddings/oleObject229.bin"/><Relationship Id="rId17" Type="http://schemas.openxmlformats.org/officeDocument/2006/relationships/image" Target="../media/image201.wmf"/><Relationship Id="rId2" Type="http://schemas.openxmlformats.org/officeDocument/2006/relationships/slideLayout" Target="../slideLayouts/slideLayout7.xml"/><Relationship Id="rId16" Type="http://schemas.openxmlformats.org/officeDocument/2006/relationships/oleObject" Target="../embeddings/oleObject231.bin"/><Relationship Id="rId1" Type="http://schemas.openxmlformats.org/officeDocument/2006/relationships/vmlDrawing" Target="../drawings/vmlDrawing63.vml"/><Relationship Id="rId6" Type="http://schemas.openxmlformats.org/officeDocument/2006/relationships/oleObject" Target="../embeddings/oleObject226.bin"/><Relationship Id="rId11" Type="http://schemas.openxmlformats.org/officeDocument/2006/relationships/image" Target="../media/image198.wmf"/><Relationship Id="rId5" Type="http://schemas.openxmlformats.org/officeDocument/2006/relationships/image" Target="../media/image195.wmf"/><Relationship Id="rId15" Type="http://schemas.openxmlformats.org/officeDocument/2006/relationships/image" Target="../media/image200.wmf"/><Relationship Id="rId10" Type="http://schemas.openxmlformats.org/officeDocument/2006/relationships/oleObject" Target="../embeddings/oleObject228.bin"/><Relationship Id="rId4" Type="http://schemas.openxmlformats.org/officeDocument/2006/relationships/oleObject" Target="../embeddings/oleObject225.bin"/><Relationship Id="rId9" Type="http://schemas.openxmlformats.org/officeDocument/2006/relationships/image" Target="../media/image197.wmf"/><Relationship Id="rId14" Type="http://schemas.openxmlformats.org/officeDocument/2006/relationships/oleObject" Target="../embeddings/oleObject230.bin"/></Relationships>
</file>

<file path=ppt/slides/_rels/slide83.xml.rels><?xml version="1.0" encoding="UTF-8" standalone="yes"?>
<Relationships xmlns="http://schemas.openxmlformats.org/package/2006/relationships"><Relationship Id="rId8" Type="http://schemas.openxmlformats.org/officeDocument/2006/relationships/oleObject" Target="../embeddings/oleObject234.bin"/><Relationship Id="rId3" Type="http://schemas.openxmlformats.org/officeDocument/2006/relationships/notesSlide" Target="../notesSlides/notesSlide83.xml"/><Relationship Id="rId7" Type="http://schemas.openxmlformats.org/officeDocument/2006/relationships/image" Target="../media/image203.wmf"/><Relationship Id="rId2" Type="http://schemas.openxmlformats.org/officeDocument/2006/relationships/slideLayout" Target="../slideLayouts/slideLayout7.xml"/><Relationship Id="rId1" Type="http://schemas.openxmlformats.org/officeDocument/2006/relationships/vmlDrawing" Target="../drawings/vmlDrawing64.vml"/><Relationship Id="rId6" Type="http://schemas.openxmlformats.org/officeDocument/2006/relationships/oleObject" Target="../embeddings/oleObject233.bin"/><Relationship Id="rId5" Type="http://schemas.openxmlformats.org/officeDocument/2006/relationships/image" Target="../media/image202.wmf"/><Relationship Id="rId4" Type="http://schemas.openxmlformats.org/officeDocument/2006/relationships/oleObject" Target="../embeddings/oleObject232.bin"/><Relationship Id="rId9" Type="http://schemas.openxmlformats.org/officeDocument/2006/relationships/image" Target="../media/image204.wmf"/></Relationships>
</file>

<file path=ppt/slides/_rels/slide84.xml.rels><?xml version="1.0" encoding="UTF-8" standalone="yes"?>
<Relationships xmlns="http://schemas.openxmlformats.org/package/2006/relationships"><Relationship Id="rId8" Type="http://schemas.openxmlformats.org/officeDocument/2006/relationships/oleObject" Target="../embeddings/oleObject237.bin"/><Relationship Id="rId13" Type="http://schemas.openxmlformats.org/officeDocument/2006/relationships/image" Target="../media/image208.wmf"/><Relationship Id="rId18" Type="http://schemas.openxmlformats.org/officeDocument/2006/relationships/oleObject" Target="../embeddings/oleObject242.bin"/><Relationship Id="rId3" Type="http://schemas.openxmlformats.org/officeDocument/2006/relationships/notesSlide" Target="../notesSlides/notesSlide84.xml"/><Relationship Id="rId21" Type="http://schemas.openxmlformats.org/officeDocument/2006/relationships/image" Target="../media/image119.wmf"/><Relationship Id="rId7" Type="http://schemas.openxmlformats.org/officeDocument/2006/relationships/image" Target="../media/image205.wmf"/><Relationship Id="rId12" Type="http://schemas.openxmlformats.org/officeDocument/2006/relationships/oleObject" Target="../embeddings/oleObject239.bin"/><Relationship Id="rId17" Type="http://schemas.openxmlformats.org/officeDocument/2006/relationships/image" Target="../media/image210.wmf"/><Relationship Id="rId2" Type="http://schemas.openxmlformats.org/officeDocument/2006/relationships/slideLayout" Target="../slideLayouts/slideLayout7.xml"/><Relationship Id="rId16" Type="http://schemas.openxmlformats.org/officeDocument/2006/relationships/oleObject" Target="../embeddings/oleObject241.bin"/><Relationship Id="rId20" Type="http://schemas.openxmlformats.org/officeDocument/2006/relationships/oleObject" Target="../embeddings/oleObject243.bin"/><Relationship Id="rId1" Type="http://schemas.openxmlformats.org/officeDocument/2006/relationships/vmlDrawing" Target="../drawings/vmlDrawing65.vml"/><Relationship Id="rId6" Type="http://schemas.openxmlformats.org/officeDocument/2006/relationships/oleObject" Target="../embeddings/oleObject236.bin"/><Relationship Id="rId11" Type="http://schemas.openxmlformats.org/officeDocument/2006/relationships/image" Target="../media/image207.png"/><Relationship Id="rId5" Type="http://schemas.openxmlformats.org/officeDocument/2006/relationships/image" Target="../media/image204.wmf"/><Relationship Id="rId15" Type="http://schemas.openxmlformats.org/officeDocument/2006/relationships/image" Target="../media/image209.wmf"/><Relationship Id="rId10" Type="http://schemas.openxmlformats.org/officeDocument/2006/relationships/oleObject" Target="../embeddings/oleObject238.bin"/><Relationship Id="rId19" Type="http://schemas.openxmlformats.org/officeDocument/2006/relationships/image" Target="../media/image118.wmf"/><Relationship Id="rId4" Type="http://schemas.openxmlformats.org/officeDocument/2006/relationships/oleObject" Target="../embeddings/oleObject235.bin"/><Relationship Id="rId9" Type="http://schemas.openxmlformats.org/officeDocument/2006/relationships/image" Target="../media/image206.wmf"/><Relationship Id="rId14" Type="http://schemas.openxmlformats.org/officeDocument/2006/relationships/oleObject" Target="../embeddings/oleObject240.bin"/></Relationships>
</file>

<file path=ppt/slides/_rels/slide85.xml.rels><?xml version="1.0" encoding="UTF-8" standalone="yes"?>
<Relationships xmlns="http://schemas.openxmlformats.org/package/2006/relationships"><Relationship Id="rId8" Type="http://schemas.openxmlformats.org/officeDocument/2006/relationships/oleObject" Target="../embeddings/oleObject246.bin"/><Relationship Id="rId13" Type="http://schemas.openxmlformats.org/officeDocument/2006/relationships/image" Target="../media/image209.wmf"/><Relationship Id="rId3" Type="http://schemas.openxmlformats.org/officeDocument/2006/relationships/notesSlide" Target="../notesSlides/notesSlide85.xml"/><Relationship Id="rId7" Type="http://schemas.openxmlformats.org/officeDocument/2006/relationships/image" Target="../media/image211.wmf"/><Relationship Id="rId12" Type="http://schemas.openxmlformats.org/officeDocument/2006/relationships/oleObject" Target="../embeddings/oleObject248.bin"/><Relationship Id="rId17" Type="http://schemas.openxmlformats.org/officeDocument/2006/relationships/image" Target="../media/image212.wmf"/><Relationship Id="rId2" Type="http://schemas.openxmlformats.org/officeDocument/2006/relationships/slideLayout" Target="../slideLayouts/slideLayout7.xml"/><Relationship Id="rId16" Type="http://schemas.openxmlformats.org/officeDocument/2006/relationships/oleObject" Target="../embeddings/oleObject250.bin"/><Relationship Id="rId1" Type="http://schemas.openxmlformats.org/officeDocument/2006/relationships/vmlDrawing" Target="../drawings/vmlDrawing66.vml"/><Relationship Id="rId6" Type="http://schemas.openxmlformats.org/officeDocument/2006/relationships/oleObject" Target="../embeddings/oleObject245.bin"/><Relationship Id="rId11" Type="http://schemas.openxmlformats.org/officeDocument/2006/relationships/image" Target="../media/image208.wmf"/><Relationship Id="rId5" Type="http://schemas.openxmlformats.org/officeDocument/2006/relationships/image" Target="../media/image204.wmf"/><Relationship Id="rId15" Type="http://schemas.openxmlformats.org/officeDocument/2006/relationships/image" Target="../media/image210.wmf"/><Relationship Id="rId10" Type="http://schemas.openxmlformats.org/officeDocument/2006/relationships/oleObject" Target="../embeddings/oleObject247.bin"/><Relationship Id="rId4" Type="http://schemas.openxmlformats.org/officeDocument/2006/relationships/oleObject" Target="../embeddings/oleObject244.bin"/><Relationship Id="rId9" Type="http://schemas.openxmlformats.org/officeDocument/2006/relationships/image" Target="../media/image207.png"/><Relationship Id="rId14" Type="http://schemas.openxmlformats.org/officeDocument/2006/relationships/oleObject" Target="../embeddings/oleObject249.bin"/></Relationships>
</file>

<file path=ppt/slides/_rels/slide86.xml.rels><?xml version="1.0" encoding="UTF-8" standalone="yes"?>
<Relationships xmlns="http://schemas.openxmlformats.org/package/2006/relationships"><Relationship Id="rId8" Type="http://schemas.openxmlformats.org/officeDocument/2006/relationships/oleObject" Target="../embeddings/oleObject253.bin"/><Relationship Id="rId13" Type="http://schemas.openxmlformats.org/officeDocument/2006/relationships/image" Target="../media/image212.wmf"/><Relationship Id="rId18" Type="http://schemas.openxmlformats.org/officeDocument/2006/relationships/oleObject" Target="../embeddings/oleObject258.bin"/><Relationship Id="rId3" Type="http://schemas.openxmlformats.org/officeDocument/2006/relationships/notesSlide" Target="../notesSlides/notesSlide86.xml"/><Relationship Id="rId21" Type="http://schemas.openxmlformats.org/officeDocument/2006/relationships/image" Target="../media/image215.wmf"/><Relationship Id="rId7" Type="http://schemas.openxmlformats.org/officeDocument/2006/relationships/image" Target="../media/image208.wmf"/><Relationship Id="rId12" Type="http://schemas.openxmlformats.org/officeDocument/2006/relationships/oleObject" Target="../embeddings/oleObject255.bin"/><Relationship Id="rId17" Type="http://schemas.openxmlformats.org/officeDocument/2006/relationships/image" Target="../media/image204.wmf"/><Relationship Id="rId2" Type="http://schemas.openxmlformats.org/officeDocument/2006/relationships/slideLayout" Target="../slideLayouts/slideLayout7.xml"/><Relationship Id="rId16" Type="http://schemas.openxmlformats.org/officeDocument/2006/relationships/oleObject" Target="../embeddings/oleObject257.bin"/><Relationship Id="rId20" Type="http://schemas.openxmlformats.org/officeDocument/2006/relationships/oleObject" Target="../embeddings/oleObject259.bin"/><Relationship Id="rId1" Type="http://schemas.openxmlformats.org/officeDocument/2006/relationships/vmlDrawing" Target="../drawings/vmlDrawing67.vml"/><Relationship Id="rId6" Type="http://schemas.openxmlformats.org/officeDocument/2006/relationships/oleObject" Target="../embeddings/oleObject252.bin"/><Relationship Id="rId11" Type="http://schemas.openxmlformats.org/officeDocument/2006/relationships/image" Target="../media/image210.wmf"/><Relationship Id="rId5" Type="http://schemas.openxmlformats.org/officeDocument/2006/relationships/image" Target="../media/image207.png"/><Relationship Id="rId15" Type="http://schemas.openxmlformats.org/officeDocument/2006/relationships/image" Target="../media/image213.wmf"/><Relationship Id="rId10" Type="http://schemas.openxmlformats.org/officeDocument/2006/relationships/oleObject" Target="../embeddings/oleObject254.bin"/><Relationship Id="rId19" Type="http://schemas.openxmlformats.org/officeDocument/2006/relationships/image" Target="../media/image214.wmf"/><Relationship Id="rId4" Type="http://schemas.openxmlformats.org/officeDocument/2006/relationships/oleObject" Target="../embeddings/oleObject251.bin"/><Relationship Id="rId9" Type="http://schemas.openxmlformats.org/officeDocument/2006/relationships/image" Target="../media/image209.wmf"/><Relationship Id="rId14" Type="http://schemas.openxmlformats.org/officeDocument/2006/relationships/oleObject" Target="../embeddings/oleObject256.bin"/></Relationships>
</file>

<file path=ppt/slides/_rels/slide87.xml.rels><?xml version="1.0" encoding="UTF-8" standalone="yes"?>
<Relationships xmlns="http://schemas.openxmlformats.org/package/2006/relationships"><Relationship Id="rId8" Type="http://schemas.openxmlformats.org/officeDocument/2006/relationships/oleObject" Target="../embeddings/oleObject262.bin"/><Relationship Id="rId13" Type="http://schemas.openxmlformats.org/officeDocument/2006/relationships/image" Target="../media/image212.wmf"/><Relationship Id="rId18" Type="http://schemas.openxmlformats.org/officeDocument/2006/relationships/oleObject" Target="../embeddings/oleObject267.bin"/><Relationship Id="rId3" Type="http://schemas.openxmlformats.org/officeDocument/2006/relationships/notesSlide" Target="../notesSlides/notesSlide87.xml"/><Relationship Id="rId21" Type="http://schemas.openxmlformats.org/officeDocument/2006/relationships/image" Target="../media/image214.wmf"/><Relationship Id="rId7" Type="http://schemas.openxmlformats.org/officeDocument/2006/relationships/image" Target="../media/image208.wmf"/><Relationship Id="rId12" Type="http://schemas.openxmlformats.org/officeDocument/2006/relationships/oleObject" Target="../embeddings/oleObject264.bin"/><Relationship Id="rId17" Type="http://schemas.openxmlformats.org/officeDocument/2006/relationships/image" Target="../media/image18.wmf"/><Relationship Id="rId2" Type="http://schemas.openxmlformats.org/officeDocument/2006/relationships/slideLayout" Target="../slideLayouts/slideLayout7.xml"/><Relationship Id="rId16" Type="http://schemas.openxmlformats.org/officeDocument/2006/relationships/oleObject" Target="../embeddings/oleObject266.bin"/><Relationship Id="rId20" Type="http://schemas.openxmlformats.org/officeDocument/2006/relationships/oleObject" Target="../embeddings/oleObject268.bin"/><Relationship Id="rId1" Type="http://schemas.openxmlformats.org/officeDocument/2006/relationships/vmlDrawing" Target="../drawings/vmlDrawing68.vml"/><Relationship Id="rId6" Type="http://schemas.openxmlformats.org/officeDocument/2006/relationships/oleObject" Target="../embeddings/oleObject261.bin"/><Relationship Id="rId11" Type="http://schemas.openxmlformats.org/officeDocument/2006/relationships/image" Target="../media/image210.wmf"/><Relationship Id="rId5" Type="http://schemas.openxmlformats.org/officeDocument/2006/relationships/image" Target="../media/image207.png"/><Relationship Id="rId15" Type="http://schemas.openxmlformats.org/officeDocument/2006/relationships/image" Target="../media/image216.wmf"/><Relationship Id="rId23" Type="http://schemas.openxmlformats.org/officeDocument/2006/relationships/image" Target="../media/image218.wmf"/><Relationship Id="rId10" Type="http://schemas.openxmlformats.org/officeDocument/2006/relationships/oleObject" Target="../embeddings/oleObject263.bin"/><Relationship Id="rId19" Type="http://schemas.openxmlformats.org/officeDocument/2006/relationships/image" Target="../media/image217.wmf"/><Relationship Id="rId4" Type="http://schemas.openxmlformats.org/officeDocument/2006/relationships/oleObject" Target="../embeddings/oleObject260.bin"/><Relationship Id="rId9" Type="http://schemas.openxmlformats.org/officeDocument/2006/relationships/image" Target="../media/image209.wmf"/><Relationship Id="rId14" Type="http://schemas.openxmlformats.org/officeDocument/2006/relationships/oleObject" Target="../embeddings/oleObject265.bin"/><Relationship Id="rId22" Type="http://schemas.openxmlformats.org/officeDocument/2006/relationships/oleObject" Target="../embeddings/oleObject269.bin"/></Relationships>
</file>

<file path=ppt/slides/_rels/slide88.xml.rels><?xml version="1.0" encoding="UTF-8" standalone="yes"?>
<Relationships xmlns="http://schemas.openxmlformats.org/package/2006/relationships"><Relationship Id="rId8" Type="http://schemas.openxmlformats.org/officeDocument/2006/relationships/oleObject" Target="../embeddings/oleObject272.bin"/><Relationship Id="rId13" Type="http://schemas.openxmlformats.org/officeDocument/2006/relationships/image" Target="../media/image212.wmf"/><Relationship Id="rId18" Type="http://schemas.openxmlformats.org/officeDocument/2006/relationships/oleObject" Target="../embeddings/oleObject277.bin"/><Relationship Id="rId26" Type="http://schemas.openxmlformats.org/officeDocument/2006/relationships/oleObject" Target="../embeddings/oleObject280.bin"/><Relationship Id="rId3" Type="http://schemas.openxmlformats.org/officeDocument/2006/relationships/notesSlide" Target="../notesSlides/notesSlide88.xml"/><Relationship Id="rId21" Type="http://schemas.openxmlformats.org/officeDocument/2006/relationships/image" Target="../media/image214.wmf"/><Relationship Id="rId7" Type="http://schemas.openxmlformats.org/officeDocument/2006/relationships/image" Target="../media/image208.wmf"/><Relationship Id="rId12" Type="http://schemas.openxmlformats.org/officeDocument/2006/relationships/oleObject" Target="../embeddings/oleObject274.bin"/><Relationship Id="rId17" Type="http://schemas.openxmlformats.org/officeDocument/2006/relationships/image" Target="../media/image220.wmf"/><Relationship Id="rId25" Type="http://schemas.openxmlformats.org/officeDocument/2006/relationships/image" Target="../media/image221.wmf"/><Relationship Id="rId2" Type="http://schemas.openxmlformats.org/officeDocument/2006/relationships/slideLayout" Target="../slideLayouts/slideLayout7.xml"/><Relationship Id="rId16" Type="http://schemas.openxmlformats.org/officeDocument/2006/relationships/oleObject" Target="../embeddings/oleObject276.bin"/><Relationship Id="rId20" Type="http://schemas.openxmlformats.org/officeDocument/2006/relationships/oleObject" Target="../embeddings/oleObject278.bin"/><Relationship Id="rId1" Type="http://schemas.openxmlformats.org/officeDocument/2006/relationships/vmlDrawing" Target="../drawings/vmlDrawing69.vml"/><Relationship Id="rId6" Type="http://schemas.openxmlformats.org/officeDocument/2006/relationships/oleObject" Target="../embeddings/oleObject271.bin"/><Relationship Id="rId11" Type="http://schemas.openxmlformats.org/officeDocument/2006/relationships/image" Target="../media/image210.wmf"/><Relationship Id="rId24" Type="http://schemas.openxmlformats.org/officeDocument/2006/relationships/oleObject" Target="../embeddings/oleObject280.bin"/><Relationship Id="rId5" Type="http://schemas.openxmlformats.org/officeDocument/2006/relationships/image" Target="../media/image207.png"/><Relationship Id="rId15" Type="http://schemas.openxmlformats.org/officeDocument/2006/relationships/image" Target="../media/image219.wmf"/><Relationship Id="rId23" Type="http://schemas.openxmlformats.org/officeDocument/2006/relationships/image" Target="../media/image18.wmf"/><Relationship Id="rId28" Type="http://schemas.openxmlformats.org/officeDocument/2006/relationships/image" Target="../media/image312.png"/><Relationship Id="rId10" Type="http://schemas.openxmlformats.org/officeDocument/2006/relationships/oleObject" Target="../embeddings/oleObject273.bin"/><Relationship Id="rId19" Type="http://schemas.openxmlformats.org/officeDocument/2006/relationships/image" Target="../media/image217.wmf"/><Relationship Id="rId4" Type="http://schemas.openxmlformats.org/officeDocument/2006/relationships/oleObject" Target="../embeddings/oleObject270.bin"/><Relationship Id="rId9" Type="http://schemas.openxmlformats.org/officeDocument/2006/relationships/image" Target="../media/image209.wmf"/><Relationship Id="rId14" Type="http://schemas.openxmlformats.org/officeDocument/2006/relationships/oleObject" Target="../embeddings/oleObject275.bin"/><Relationship Id="rId22" Type="http://schemas.openxmlformats.org/officeDocument/2006/relationships/oleObject" Target="../embeddings/oleObject279.bin"/><Relationship Id="rId27" Type="http://schemas.openxmlformats.org/officeDocument/2006/relationships/image" Target="../media/image221.wmf"/></Relationships>
</file>

<file path=ppt/slides/_rels/slide89.xml.rels><?xml version="1.0" encoding="UTF-8" standalone="yes"?>
<Relationships xmlns="http://schemas.openxmlformats.org/package/2006/relationships"><Relationship Id="rId8" Type="http://schemas.openxmlformats.org/officeDocument/2006/relationships/oleObject" Target="../embeddings/oleObject283.bin"/><Relationship Id="rId13" Type="http://schemas.openxmlformats.org/officeDocument/2006/relationships/image" Target="../media/image212.wmf"/><Relationship Id="rId18" Type="http://schemas.openxmlformats.org/officeDocument/2006/relationships/oleObject" Target="../embeddings/oleObject288.bin"/><Relationship Id="rId3" Type="http://schemas.openxmlformats.org/officeDocument/2006/relationships/notesSlide" Target="../notesSlides/notesSlide89.xml"/><Relationship Id="rId21" Type="http://schemas.openxmlformats.org/officeDocument/2006/relationships/image" Target="../media/image223.wmf"/><Relationship Id="rId7" Type="http://schemas.openxmlformats.org/officeDocument/2006/relationships/image" Target="../media/image208.wmf"/><Relationship Id="rId12" Type="http://schemas.openxmlformats.org/officeDocument/2006/relationships/oleObject" Target="../embeddings/oleObject285.bin"/><Relationship Id="rId17" Type="http://schemas.openxmlformats.org/officeDocument/2006/relationships/image" Target="../media/image217.wmf"/><Relationship Id="rId2" Type="http://schemas.openxmlformats.org/officeDocument/2006/relationships/slideLayout" Target="../slideLayouts/slideLayout7.xml"/><Relationship Id="rId16" Type="http://schemas.openxmlformats.org/officeDocument/2006/relationships/oleObject" Target="../embeddings/oleObject287.bin"/><Relationship Id="rId20" Type="http://schemas.openxmlformats.org/officeDocument/2006/relationships/oleObject" Target="../embeddings/oleObject288.bin"/><Relationship Id="rId1" Type="http://schemas.openxmlformats.org/officeDocument/2006/relationships/vmlDrawing" Target="../drawings/vmlDrawing70.vml"/><Relationship Id="rId6" Type="http://schemas.openxmlformats.org/officeDocument/2006/relationships/oleObject" Target="../embeddings/oleObject282.bin"/><Relationship Id="rId11" Type="http://schemas.openxmlformats.org/officeDocument/2006/relationships/image" Target="../media/image210.wmf"/><Relationship Id="rId5" Type="http://schemas.openxmlformats.org/officeDocument/2006/relationships/image" Target="../media/image207.png"/><Relationship Id="rId15" Type="http://schemas.openxmlformats.org/officeDocument/2006/relationships/image" Target="../media/image222.wmf"/><Relationship Id="rId10" Type="http://schemas.openxmlformats.org/officeDocument/2006/relationships/oleObject" Target="../embeddings/oleObject284.bin"/><Relationship Id="rId19" Type="http://schemas.openxmlformats.org/officeDocument/2006/relationships/image" Target="../media/image223.wmf"/><Relationship Id="rId4" Type="http://schemas.openxmlformats.org/officeDocument/2006/relationships/oleObject" Target="../embeddings/oleObject281.bin"/><Relationship Id="rId9" Type="http://schemas.openxmlformats.org/officeDocument/2006/relationships/image" Target="../media/image209.wmf"/><Relationship Id="rId14" Type="http://schemas.openxmlformats.org/officeDocument/2006/relationships/oleObject" Target="../embeddings/oleObject286.bin"/><Relationship Id="rId22" Type="http://schemas.openxmlformats.org/officeDocument/2006/relationships/image" Target="../media/image315.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8" Type="http://schemas.openxmlformats.org/officeDocument/2006/relationships/oleObject" Target="../embeddings/oleObject291.bin"/><Relationship Id="rId13" Type="http://schemas.openxmlformats.org/officeDocument/2006/relationships/image" Target="../media/image210.wmf"/><Relationship Id="rId18" Type="http://schemas.openxmlformats.org/officeDocument/2006/relationships/oleObject" Target="../embeddings/oleObject296.bin"/><Relationship Id="rId3" Type="http://schemas.openxmlformats.org/officeDocument/2006/relationships/notesSlide" Target="../notesSlides/notesSlide90.xml"/><Relationship Id="rId7" Type="http://schemas.openxmlformats.org/officeDocument/2006/relationships/image" Target="../media/image207.png"/><Relationship Id="rId12" Type="http://schemas.openxmlformats.org/officeDocument/2006/relationships/oleObject" Target="../embeddings/oleObject293.bin"/><Relationship Id="rId17" Type="http://schemas.openxmlformats.org/officeDocument/2006/relationships/image" Target="../media/image225.wmf"/><Relationship Id="rId2" Type="http://schemas.openxmlformats.org/officeDocument/2006/relationships/slideLayout" Target="../slideLayouts/slideLayout7.xml"/><Relationship Id="rId16" Type="http://schemas.openxmlformats.org/officeDocument/2006/relationships/oleObject" Target="../embeddings/oleObject295.bin"/><Relationship Id="rId1" Type="http://schemas.openxmlformats.org/officeDocument/2006/relationships/vmlDrawing" Target="../drawings/vmlDrawing71.vml"/><Relationship Id="rId6" Type="http://schemas.openxmlformats.org/officeDocument/2006/relationships/oleObject" Target="../embeddings/oleObject290.bin"/><Relationship Id="rId11" Type="http://schemas.openxmlformats.org/officeDocument/2006/relationships/image" Target="../media/image209.wmf"/><Relationship Id="rId5" Type="http://schemas.openxmlformats.org/officeDocument/2006/relationships/image" Target="../media/image204.wmf"/><Relationship Id="rId15" Type="http://schemas.openxmlformats.org/officeDocument/2006/relationships/image" Target="../media/image224.wmf"/><Relationship Id="rId10" Type="http://schemas.openxmlformats.org/officeDocument/2006/relationships/oleObject" Target="../embeddings/oleObject292.bin"/><Relationship Id="rId19" Type="http://schemas.openxmlformats.org/officeDocument/2006/relationships/image" Target="../media/image226.wmf"/><Relationship Id="rId4" Type="http://schemas.openxmlformats.org/officeDocument/2006/relationships/oleObject" Target="../embeddings/oleObject289.bin"/><Relationship Id="rId9" Type="http://schemas.openxmlformats.org/officeDocument/2006/relationships/image" Target="../media/image208.wmf"/><Relationship Id="rId14" Type="http://schemas.openxmlformats.org/officeDocument/2006/relationships/oleObject" Target="../embeddings/oleObject294.bin"/></Relationships>
</file>

<file path=ppt/slides/_rels/slide91.xml.rels><?xml version="1.0" encoding="UTF-8" standalone="yes"?>
<Relationships xmlns="http://schemas.openxmlformats.org/package/2006/relationships"><Relationship Id="rId8" Type="http://schemas.openxmlformats.org/officeDocument/2006/relationships/oleObject" Target="../embeddings/oleObject299.bin"/><Relationship Id="rId13" Type="http://schemas.openxmlformats.org/officeDocument/2006/relationships/image" Target="../media/image210.wmf"/><Relationship Id="rId18" Type="http://schemas.openxmlformats.org/officeDocument/2006/relationships/oleObject" Target="../embeddings/oleObject304.bin"/><Relationship Id="rId3" Type="http://schemas.openxmlformats.org/officeDocument/2006/relationships/notesSlide" Target="../notesSlides/notesSlide91.xml"/><Relationship Id="rId7" Type="http://schemas.openxmlformats.org/officeDocument/2006/relationships/image" Target="../media/image207.png"/><Relationship Id="rId12" Type="http://schemas.openxmlformats.org/officeDocument/2006/relationships/oleObject" Target="../embeddings/oleObject301.bin"/><Relationship Id="rId17" Type="http://schemas.openxmlformats.org/officeDocument/2006/relationships/image" Target="../media/image225.wmf"/><Relationship Id="rId2" Type="http://schemas.openxmlformats.org/officeDocument/2006/relationships/slideLayout" Target="../slideLayouts/slideLayout7.xml"/><Relationship Id="rId16" Type="http://schemas.openxmlformats.org/officeDocument/2006/relationships/oleObject" Target="../embeddings/oleObject303.bin"/><Relationship Id="rId1" Type="http://schemas.openxmlformats.org/officeDocument/2006/relationships/vmlDrawing" Target="../drawings/vmlDrawing72.vml"/><Relationship Id="rId6" Type="http://schemas.openxmlformats.org/officeDocument/2006/relationships/oleObject" Target="../embeddings/oleObject298.bin"/><Relationship Id="rId11" Type="http://schemas.openxmlformats.org/officeDocument/2006/relationships/image" Target="../media/image209.wmf"/><Relationship Id="rId5" Type="http://schemas.openxmlformats.org/officeDocument/2006/relationships/image" Target="../media/image204.wmf"/><Relationship Id="rId15" Type="http://schemas.openxmlformats.org/officeDocument/2006/relationships/image" Target="../media/image224.wmf"/><Relationship Id="rId10" Type="http://schemas.openxmlformats.org/officeDocument/2006/relationships/oleObject" Target="../embeddings/oleObject300.bin"/><Relationship Id="rId19" Type="http://schemas.openxmlformats.org/officeDocument/2006/relationships/image" Target="../media/image226.wmf"/><Relationship Id="rId4" Type="http://schemas.openxmlformats.org/officeDocument/2006/relationships/oleObject" Target="../embeddings/oleObject297.bin"/><Relationship Id="rId9" Type="http://schemas.openxmlformats.org/officeDocument/2006/relationships/image" Target="../media/image208.wmf"/><Relationship Id="rId14" Type="http://schemas.openxmlformats.org/officeDocument/2006/relationships/oleObject" Target="../embeddings/oleObject302.bin"/></Relationships>
</file>

<file path=ppt/slides/_rels/slide92.xml.rels><?xml version="1.0" encoding="UTF-8" standalone="yes"?>
<Relationships xmlns="http://schemas.openxmlformats.org/package/2006/relationships"><Relationship Id="rId8" Type="http://schemas.openxmlformats.org/officeDocument/2006/relationships/image" Target="../media/image228.wmf"/><Relationship Id="rId3" Type="http://schemas.openxmlformats.org/officeDocument/2006/relationships/notesSlide" Target="../notesSlides/notesSlide92.xml"/><Relationship Id="rId7" Type="http://schemas.openxmlformats.org/officeDocument/2006/relationships/oleObject" Target="../embeddings/oleObject306.bin"/><Relationship Id="rId2" Type="http://schemas.openxmlformats.org/officeDocument/2006/relationships/slideLayout" Target="../slideLayouts/slideLayout29.xml"/><Relationship Id="rId1" Type="http://schemas.openxmlformats.org/officeDocument/2006/relationships/vmlDrawing" Target="../drawings/vmlDrawing73.vml"/><Relationship Id="rId6" Type="http://schemas.openxmlformats.org/officeDocument/2006/relationships/image" Target="../media/image227.wmf"/><Relationship Id="rId5" Type="http://schemas.openxmlformats.org/officeDocument/2006/relationships/oleObject" Target="../embeddings/oleObject305.bin"/><Relationship Id="rId10" Type="http://schemas.openxmlformats.org/officeDocument/2006/relationships/image" Target="../media/image229.wmf"/><Relationship Id="rId4" Type="http://schemas.openxmlformats.org/officeDocument/2006/relationships/image" Target="../media/image230.png"/><Relationship Id="rId9" Type="http://schemas.openxmlformats.org/officeDocument/2006/relationships/oleObject" Target="../embeddings/oleObject307.bin"/></Relationships>
</file>

<file path=ppt/slides/_rels/slide93.xml.rels><?xml version="1.0" encoding="UTF-8" standalone="yes"?>
<Relationships xmlns="http://schemas.openxmlformats.org/package/2006/relationships"><Relationship Id="rId8" Type="http://schemas.openxmlformats.org/officeDocument/2006/relationships/oleObject" Target="../embeddings/oleObject310.bin"/><Relationship Id="rId13" Type="http://schemas.openxmlformats.org/officeDocument/2006/relationships/image" Target="../media/image235.wmf"/><Relationship Id="rId18" Type="http://schemas.openxmlformats.org/officeDocument/2006/relationships/oleObject" Target="../embeddings/oleObject315.bin"/><Relationship Id="rId3" Type="http://schemas.openxmlformats.org/officeDocument/2006/relationships/notesSlide" Target="../notesSlides/notesSlide93.xml"/><Relationship Id="rId21" Type="http://schemas.openxmlformats.org/officeDocument/2006/relationships/image" Target="../media/image239.wmf"/><Relationship Id="rId7" Type="http://schemas.openxmlformats.org/officeDocument/2006/relationships/image" Target="../media/image232.wmf"/><Relationship Id="rId12" Type="http://schemas.openxmlformats.org/officeDocument/2006/relationships/oleObject" Target="../embeddings/oleObject312.bin"/><Relationship Id="rId17" Type="http://schemas.openxmlformats.org/officeDocument/2006/relationships/image" Target="../media/image237.wmf"/><Relationship Id="rId2" Type="http://schemas.openxmlformats.org/officeDocument/2006/relationships/slideLayout" Target="../slideLayouts/slideLayout29.xml"/><Relationship Id="rId16" Type="http://schemas.openxmlformats.org/officeDocument/2006/relationships/oleObject" Target="../embeddings/oleObject314.bin"/><Relationship Id="rId20" Type="http://schemas.openxmlformats.org/officeDocument/2006/relationships/oleObject" Target="../embeddings/oleObject316.bin"/><Relationship Id="rId1" Type="http://schemas.openxmlformats.org/officeDocument/2006/relationships/vmlDrawing" Target="../drawings/vmlDrawing74.vml"/><Relationship Id="rId6" Type="http://schemas.openxmlformats.org/officeDocument/2006/relationships/oleObject" Target="../embeddings/oleObject309.bin"/><Relationship Id="rId11" Type="http://schemas.openxmlformats.org/officeDocument/2006/relationships/image" Target="../media/image234.wmf"/><Relationship Id="rId5" Type="http://schemas.openxmlformats.org/officeDocument/2006/relationships/image" Target="../media/image231.wmf"/><Relationship Id="rId15" Type="http://schemas.openxmlformats.org/officeDocument/2006/relationships/image" Target="../media/image236.wmf"/><Relationship Id="rId23" Type="http://schemas.openxmlformats.org/officeDocument/2006/relationships/image" Target="../media/image240.wmf"/><Relationship Id="rId10" Type="http://schemas.openxmlformats.org/officeDocument/2006/relationships/oleObject" Target="../embeddings/oleObject311.bin"/><Relationship Id="rId19" Type="http://schemas.openxmlformats.org/officeDocument/2006/relationships/image" Target="../media/image238.wmf"/><Relationship Id="rId4" Type="http://schemas.openxmlformats.org/officeDocument/2006/relationships/oleObject" Target="../embeddings/oleObject308.bin"/><Relationship Id="rId9" Type="http://schemas.openxmlformats.org/officeDocument/2006/relationships/image" Target="../media/image233.wmf"/><Relationship Id="rId14" Type="http://schemas.openxmlformats.org/officeDocument/2006/relationships/oleObject" Target="../embeddings/oleObject313.bin"/><Relationship Id="rId22" Type="http://schemas.openxmlformats.org/officeDocument/2006/relationships/oleObject" Target="../embeddings/oleObject317.bin"/></Relationships>
</file>

<file path=ppt/slides/_rels/slide94.xml.rels><?xml version="1.0" encoding="UTF-8" standalone="yes"?>
<Relationships xmlns="http://schemas.openxmlformats.org/package/2006/relationships"><Relationship Id="rId8" Type="http://schemas.openxmlformats.org/officeDocument/2006/relationships/oleObject" Target="../embeddings/oleObject320.bin"/><Relationship Id="rId13" Type="http://schemas.openxmlformats.org/officeDocument/2006/relationships/image" Target="../media/image235.wmf"/><Relationship Id="rId18" Type="http://schemas.openxmlformats.org/officeDocument/2006/relationships/oleObject" Target="../embeddings/oleObject325.bin"/><Relationship Id="rId26" Type="http://schemas.openxmlformats.org/officeDocument/2006/relationships/oleObject" Target="../embeddings/oleObject329.bin"/><Relationship Id="rId3" Type="http://schemas.openxmlformats.org/officeDocument/2006/relationships/notesSlide" Target="../notesSlides/notesSlide94.xml"/><Relationship Id="rId21" Type="http://schemas.openxmlformats.org/officeDocument/2006/relationships/image" Target="../media/image236.wmf"/><Relationship Id="rId7" Type="http://schemas.openxmlformats.org/officeDocument/2006/relationships/image" Target="../media/image232.wmf"/><Relationship Id="rId12" Type="http://schemas.openxmlformats.org/officeDocument/2006/relationships/oleObject" Target="../embeddings/oleObject322.bin"/><Relationship Id="rId17" Type="http://schemas.openxmlformats.org/officeDocument/2006/relationships/image" Target="../media/image238.wmf"/><Relationship Id="rId25" Type="http://schemas.openxmlformats.org/officeDocument/2006/relationships/image" Target="../media/image241.wmf"/><Relationship Id="rId2" Type="http://schemas.openxmlformats.org/officeDocument/2006/relationships/slideLayout" Target="../slideLayouts/slideLayout7.xml"/><Relationship Id="rId16" Type="http://schemas.openxmlformats.org/officeDocument/2006/relationships/oleObject" Target="../embeddings/oleObject324.bin"/><Relationship Id="rId20" Type="http://schemas.openxmlformats.org/officeDocument/2006/relationships/oleObject" Target="../embeddings/oleObject326.bin"/><Relationship Id="rId1" Type="http://schemas.openxmlformats.org/officeDocument/2006/relationships/vmlDrawing" Target="../drawings/vmlDrawing75.vml"/><Relationship Id="rId6" Type="http://schemas.openxmlformats.org/officeDocument/2006/relationships/oleObject" Target="../embeddings/oleObject319.bin"/><Relationship Id="rId11" Type="http://schemas.openxmlformats.org/officeDocument/2006/relationships/image" Target="../media/image234.wmf"/><Relationship Id="rId24" Type="http://schemas.openxmlformats.org/officeDocument/2006/relationships/oleObject" Target="../embeddings/oleObject328.bin"/><Relationship Id="rId5" Type="http://schemas.openxmlformats.org/officeDocument/2006/relationships/image" Target="../media/image231.wmf"/><Relationship Id="rId15" Type="http://schemas.openxmlformats.org/officeDocument/2006/relationships/image" Target="../media/image237.wmf"/><Relationship Id="rId23" Type="http://schemas.openxmlformats.org/officeDocument/2006/relationships/image" Target="../media/image240.wmf"/><Relationship Id="rId10" Type="http://schemas.openxmlformats.org/officeDocument/2006/relationships/oleObject" Target="../embeddings/oleObject321.bin"/><Relationship Id="rId19" Type="http://schemas.openxmlformats.org/officeDocument/2006/relationships/image" Target="../media/image239.wmf"/><Relationship Id="rId4" Type="http://schemas.openxmlformats.org/officeDocument/2006/relationships/oleObject" Target="../embeddings/oleObject318.bin"/><Relationship Id="rId9" Type="http://schemas.openxmlformats.org/officeDocument/2006/relationships/image" Target="../media/image233.wmf"/><Relationship Id="rId14" Type="http://schemas.openxmlformats.org/officeDocument/2006/relationships/oleObject" Target="../embeddings/oleObject323.bin"/><Relationship Id="rId22" Type="http://schemas.openxmlformats.org/officeDocument/2006/relationships/oleObject" Target="../embeddings/oleObject327.bin"/><Relationship Id="rId27" Type="http://schemas.openxmlformats.org/officeDocument/2006/relationships/image" Target="../media/image242.wmf"/></Relationships>
</file>

<file path=ppt/slides/_rels/slide95.xml.rels><?xml version="1.0" encoding="UTF-8" standalone="yes"?>
<Relationships xmlns="http://schemas.openxmlformats.org/package/2006/relationships"><Relationship Id="rId3" Type="http://schemas.openxmlformats.org/officeDocument/2006/relationships/image" Target="../media/image243.png"/><Relationship Id="rId2" Type="http://schemas.openxmlformats.org/officeDocument/2006/relationships/notesSlide" Target="../notesSlides/notesSlide95.xml"/><Relationship Id="rId1" Type="http://schemas.openxmlformats.org/officeDocument/2006/relationships/slideLayout" Target="../slideLayouts/slideLayout7.xml"/><Relationship Id="rId5" Type="http://schemas.openxmlformats.org/officeDocument/2006/relationships/image" Target="../media/image245.png"/><Relationship Id="rId4" Type="http://schemas.openxmlformats.org/officeDocument/2006/relationships/image" Target="../media/image244.png"/></Relationships>
</file>

<file path=ppt/slides/_rels/slide96.xml.rels><?xml version="1.0" encoding="UTF-8" standalone="yes"?>
<Relationships xmlns="http://schemas.openxmlformats.org/package/2006/relationships"><Relationship Id="rId8" Type="http://schemas.openxmlformats.org/officeDocument/2006/relationships/oleObject" Target="../embeddings/oleObject332.bin"/><Relationship Id="rId13" Type="http://schemas.openxmlformats.org/officeDocument/2006/relationships/image" Target="../media/image235.wmf"/><Relationship Id="rId18" Type="http://schemas.openxmlformats.org/officeDocument/2006/relationships/oleObject" Target="../embeddings/oleObject337.bin"/><Relationship Id="rId3" Type="http://schemas.openxmlformats.org/officeDocument/2006/relationships/notesSlide" Target="../notesSlides/notesSlide96.xml"/><Relationship Id="rId21" Type="http://schemas.openxmlformats.org/officeDocument/2006/relationships/image" Target="../media/image236.wmf"/><Relationship Id="rId7" Type="http://schemas.openxmlformats.org/officeDocument/2006/relationships/image" Target="../media/image232.wmf"/><Relationship Id="rId12" Type="http://schemas.openxmlformats.org/officeDocument/2006/relationships/oleObject" Target="../embeddings/oleObject334.bin"/><Relationship Id="rId17" Type="http://schemas.openxmlformats.org/officeDocument/2006/relationships/image" Target="../media/image238.wmf"/><Relationship Id="rId2" Type="http://schemas.openxmlformats.org/officeDocument/2006/relationships/slideLayout" Target="../slideLayouts/slideLayout7.xml"/><Relationship Id="rId16" Type="http://schemas.openxmlformats.org/officeDocument/2006/relationships/oleObject" Target="../embeddings/oleObject336.bin"/><Relationship Id="rId20" Type="http://schemas.openxmlformats.org/officeDocument/2006/relationships/oleObject" Target="../embeddings/oleObject338.bin"/><Relationship Id="rId1" Type="http://schemas.openxmlformats.org/officeDocument/2006/relationships/vmlDrawing" Target="../drawings/vmlDrawing76.vml"/><Relationship Id="rId6" Type="http://schemas.openxmlformats.org/officeDocument/2006/relationships/oleObject" Target="../embeddings/oleObject331.bin"/><Relationship Id="rId11" Type="http://schemas.openxmlformats.org/officeDocument/2006/relationships/image" Target="../media/image234.wmf"/><Relationship Id="rId5" Type="http://schemas.openxmlformats.org/officeDocument/2006/relationships/image" Target="../media/image231.wmf"/><Relationship Id="rId15" Type="http://schemas.openxmlformats.org/officeDocument/2006/relationships/image" Target="../media/image237.wmf"/><Relationship Id="rId23" Type="http://schemas.openxmlformats.org/officeDocument/2006/relationships/image" Target="../media/image240.wmf"/><Relationship Id="rId10" Type="http://schemas.openxmlformats.org/officeDocument/2006/relationships/oleObject" Target="../embeddings/oleObject333.bin"/><Relationship Id="rId19" Type="http://schemas.openxmlformats.org/officeDocument/2006/relationships/image" Target="../media/image239.wmf"/><Relationship Id="rId4" Type="http://schemas.openxmlformats.org/officeDocument/2006/relationships/oleObject" Target="../embeddings/oleObject330.bin"/><Relationship Id="rId9" Type="http://schemas.openxmlformats.org/officeDocument/2006/relationships/image" Target="../media/image233.wmf"/><Relationship Id="rId14" Type="http://schemas.openxmlformats.org/officeDocument/2006/relationships/oleObject" Target="../embeddings/oleObject335.bin"/><Relationship Id="rId22" Type="http://schemas.openxmlformats.org/officeDocument/2006/relationships/oleObject" Target="../embeddings/oleObject339.bin"/></Relationships>
</file>

<file path=ppt/slides/_rels/slide97.xml.rels><?xml version="1.0" encoding="UTF-8" standalone="yes"?>
<Relationships xmlns="http://schemas.openxmlformats.org/package/2006/relationships"><Relationship Id="rId8" Type="http://schemas.openxmlformats.org/officeDocument/2006/relationships/oleObject" Target="../embeddings/oleObject342.bin"/><Relationship Id="rId13" Type="http://schemas.openxmlformats.org/officeDocument/2006/relationships/image" Target="../media/image235.wmf"/><Relationship Id="rId18" Type="http://schemas.openxmlformats.org/officeDocument/2006/relationships/oleObject" Target="../embeddings/oleObject347.bin"/><Relationship Id="rId3" Type="http://schemas.openxmlformats.org/officeDocument/2006/relationships/notesSlide" Target="../notesSlides/notesSlide97.xml"/><Relationship Id="rId21" Type="http://schemas.openxmlformats.org/officeDocument/2006/relationships/image" Target="../media/image236.wmf"/><Relationship Id="rId7" Type="http://schemas.openxmlformats.org/officeDocument/2006/relationships/image" Target="../media/image232.wmf"/><Relationship Id="rId12" Type="http://schemas.openxmlformats.org/officeDocument/2006/relationships/oleObject" Target="../embeddings/oleObject344.bin"/><Relationship Id="rId17" Type="http://schemas.openxmlformats.org/officeDocument/2006/relationships/image" Target="../media/image238.wmf"/><Relationship Id="rId25" Type="http://schemas.openxmlformats.org/officeDocument/2006/relationships/image" Target="../media/image246.wmf"/><Relationship Id="rId2" Type="http://schemas.openxmlformats.org/officeDocument/2006/relationships/slideLayout" Target="../slideLayouts/slideLayout7.xml"/><Relationship Id="rId16" Type="http://schemas.openxmlformats.org/officeDocument/2006/relationships/oleObject" Target="../embeddings/oleObject346.bin"/><Relationship Id="rId20" Type="http://schemas.openxmlformats.org/officeDocument/2006/relationships/oleObject" Target="../embeddings/oleObject348.bin"/><Relationship Id="rId1" Type="http://schemas.openxmlformats.org/officeDocument/2006/relationships/vmlDrawing" Target="../drawings/vmlDrawing77.vml"/><Relationship Id="rId6" Type="http://schemas.openxmlformats.org/officeDocument/2006/relationships/oleObject" Target="../embeddings/oleObject341.bin"/><Relationship Id="rId11" Type="http://schemas.openxmlformats.org/officeDocument/2006/relationships/image" Target="../media/image234.wmf"/><Relationship Id="rId24" Type="http://schemas.openxmlformats.org/officeDocument/2006/relationships/oleObject" Target="../embeddings/oleObject350.bin"/><Relationship Id="rId5" Type="http://schemas.openxmlformats.org/officeDocument/2006/relationships/image" Target="../media/image231.wmf"/><Relationship Id="rId15" Type="http://schemas.openxmlformats.org/officeDocument/2006/relationships/image" Target="../media/image237.wmf"/><Relationship Id="rId23" Type="http://schemas.openxmlformats.org/officeDocument/2006/relationships/image" Target="../media/image240.wmf"/><Relationship Id="rId10" Type="http://schemas.openxmlformats.org/officeDocument/2006/relationships/oleObject" Target="../embeddings/oleObject343.bin"/><Relationship Id="rId19" Type="http://schemas.openxmlformats.org/officeDocument/2006/relationships/image" Target="../media/image239.wmf"/><Relationship Id="rId4" Type="http://schemas.openxmlformats.org/officeDocument/2006/relationships/oleObject" Target="../embeddings/oleObject340.bin"/><Relationship Id="rId9" Type="http://schemas.openxmlformats.org/officeDocument/2006/relationships/image" Target="../media/image233.wmf"/><Relationship Id="rId14" Type="http://schemas.openxmlformats.org/officeDocument/2006/relationships/oleObject" Target="../embeddings/oleObject345.bin"/><Relationship Id="rId22" Type="http://schemas.openxmlformats.org/officeDocument/2006/relationships/oleObject" Target="../embeddings/oleObject349.bin"/></Relationships>
</file>

<file path=ppt/slides/_rels/slide98.xml.rels><?xml version="1.0" encoding="UTF-8" standalone="yes"?>
<Relationships xmlns="http://schemas.openxmlformats.org/package/2006/relationships"><Relationship Id="rId8" Type="http://schemas.openxmlformats.org/officeDocument/2006/relationships/image" Target="../media/image248.wmf"/><Relationship Id="rId3" Type="http://schemas.openxmlformats.org/officeDocument/2006/relationships/notesSlide" Target="../notesSlides/notesSlide98.xml"/><Relationship Id="rId7" Type="http://schemas.openxmlformats.org/officeDocument/2006/relationships/oleObject" Target="../embeddings/oleObject352.bin"/><Relationship Id="rId12" Type="http://schemas.openxmlformats.org/officeDocument/2006/relationships/image" Target="../media/image250.wmf"/><Relationship Id="rId2" Type="http://schemas.openxmlformats.org/officeDocument/2006/relationships/slideLayout" Target="../slideLayouts/slideLayout29.xml"/><Relationship Id="rId1" Type="http://schemas.openxmlformats.org/officeDocument/2006/relationships/vmlDrawing" Target="../drawings/vmlDrawing78.vml"/><Relationship Id="rId6" Type="http://schemas.openxmlformats.org/officeDocument/2006/relationships/image" Target="../media/image247.wmf"/><Relationship Id="rId11" Type="http://schemas.openxmlformats.org/officeDocument/2006/relationships/oleObject" Target="../embeddings/oleObject354.bin"/><Relationship Id="rId5" Type="http://schemas.openxmlformats.org/officeDocument/2006/relationships/oleObject" Target="../embeddings/oleObject351.bin"/><Relationship Id="rId10" Type="http://schemas.openxmlformats.org/officeDocument/2006/relationships/image" Target="../media/image249.wmf"/><Relationship Id="rId4" Type="http://schemas.openxmlformats.org/officeDocument/2006/relationships/image" Target="../media/image66.png"/><Relationship Id="rId9" Type="http://schemas.openxmlformats.org/officeDocument/2006/relationships/oleObject" Target="../embeddings/oleObject353.bin"/></Relationships>
</file>

<file path=ppt/slides/_rels/slide99.xml.rels><?xml version="1.0" encoding="UTF-8" standalone="yes"?>
<Relationships xmlns="http://schemas.openxmlformats.org/package/2006/relationships"><Relationship Id="rId8" Type="http://schemas.openxmlformats.org/officeDocument/2006/relationships/oleObject" Target="../embeddings/oleObject357.bin"/><Relationship Id="rId3" Type="http://schemas.openxmlformats.org/officeDocument/2006/relationships/notesSlide" Target="../notesSlides/notesSlide99.xml"/><Relationship Id="rId7" Type="http://schemas.openxmlformats.org/officeDocument/2006/relationships/image" Target="../media/image252.wmf"/><Relationship Id="rId2" Type="http://schemas.openxmlformats.org/officeDocument/2006/relationships/slideLayout" Target="../slideLayouts/slideLayout40.xml"/><Relationship Id="rId1" Type="http://schemas.openxmlformats.org/officeDocument/2006/relationships/vmlDrawing" Target="../drawings/vmlDrawing79.vml"/><Relationship Id="rId6" Type="http://schemas.openxmlformats.org/officeDocument/2006/relationships/oleObject" Target="../embeddings/oleObject356.bin"/><Relationship Id="rId11" Type="http://schemas.openxmlformats.org/officeDocument/2006/relationships/image" Target="../media/image254.wmf"/><Relationship Id="rId5" Type="http://schemas.openxmlformats.org/officeDocument/2006/relationships/image" Target="../media/image251.wmf"/><Relationship Id="rId10" Type="http://schemas.openxmlformats.org/officeDocument/2006/relationships/oleObject" Target="../embeddings/oleObject358.bin"/><Relationship Id="rId4" Type="http://schemas.openxmlformats.org/officeDocument/2006/relationships/oleObject" Target="../embeddings/oleObject355.bin"/><Relationship Id="rId9" Type="http://schemas.openxmlformats.org/officeDocument/2006/relationships/image" Target="../media/image253.w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zh-CN" altLang="en-US"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清华大学电子工程系</a:t>
            </a:r>
            <a:r>
              <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a:t>
            </a:r>
            <a:r>
              <a:rPr kumimoji="1" lang="zh-CN" altLang="en-US"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黄翊东</a:t>
            </a:r>
            <a:endPar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3" name="灯片编号占位符 2"/>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CBFA3644-F7FA-4510-BE22-999DFD69EC9B}" type="slidenum">
              <a:rPr kumimoji="1" lang="en-US" altLang="zh-CN" sz="14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t>1</a:t>
            </a:fld>
            <a:endPar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2050" name="Rectangle 2"/>
          <p:cNvSpPr>
            <a:spLocks noGrp="1" noRot="1" noChangeArrowheads="1"/>
          </p:cNvSpPr>
          <p:nvPr>
            <p:ph type="ctrTitle" idx="4294967295"/>
          </p:nvPr>
        </p:nvSpPr>
        <p:spPr bwMode="auto">
          <a:xfrm>
            <a:off x="1979712" y="2060848"/>
            <a:ext cx="6407150" cy="1143000"/>
          </a:xfrm>
          <a:prstGeom prst="rect">
            <a:avLst/>
          </a:prstGeom>
          <a:solidFill>
            <a:srgbClr val="FFFFFF"/>
          </a:solidFill>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l" defTabSz="914400">
              <a:buClrTx/>
              <a:buSzTx/>
              <a:buFontTx/>
              <a:defRPr/>
            </a:pPr>
            <a:r>
              <a:rPr lang="zh-CN" altLang="en-US" sz="4800" b="1" kern="1200" dirty="0">
                <a:solidFill>
                  <a:srgbClr val="660066"/>
                </a:solidFill>
                <a:effectLst>
                  <a:outerShdw blurRad="38100" dist="38100" dir="2700000" algn="tl">
                    <a:srgbClr val="C0C0C0"/>
                  </a:outerShdw>
                </a:effectLst>
                <a:latin typeface="Times New Roman" pitchFamily="18" charset="0"/>
                <a:ea typeface="微软雅黑" pitchFamily="34" charset="-122"/>
                <a:cs typeface="+mn-cs"/>
              </a:rPr>
              <a:t>第三章   固体电子论</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Text Box 4"/>
          <p:cNvSpPr txBox="1">
            <a:spLocks noChangeArrowheads="1"/>
          </p:cNvSpPr>
          <p:nvPr/>
        </p:nvSpPr>
        <p:spPr bwMode="auto">
          <a:xfrm>
            <a:off x="1547813" y="1196752"/>
            <a:ext cx="403225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32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rPr>
              <a:t>德鲁德经典电子理论</a:t>
            </a:r>
          </a:p>
        </p:txBody>
      </p:sp>
      <p:sp>
        <p:nvSpPr>
          <p:cNvPr id="1049606" name="Text Box 6"/>
          <p:cNvSpPr txBox="1">
            <a:spLocks noChangeArrowheads="1"/>
          </p:cNvSpPr>
          <p:nvPr/>
        </p:nvSpPr>
        <p:spPr bwMode="auto">
          <a:xfrm>
            <a:off x="1620316" y="2706464"/>
            <a:ext cx="3887788"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32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rPr>
              <a:t>索末菲自由电子模型</a:t>
            </a:r>
          </a:p>
        </p:txBody>
      </p:sp>
      <p:sp>
        <p:nvSpPr>
          <p:cNvPr id="1049607" name="Text Box 7"/>
          <p:cNvSpPr txBox="1">
            <a:spLocks noChangeArrowheads="1"/>
          </p:cNvSpPr>
          <p:nvPr/>
        </p:nvSpPr>
        <p:spPr bwMode="auto">
          <a:xfrm>
            <a:off x="1259755" y="4217764"/>
            <a:ext cx="4824413"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32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rPr>
              <a:t>布洛赫</a:t>
            </a:r>
            <a:r>
              <a:rPr kumimoji="0" lang="zh-CN" altLang="en-US" sz="3200" b="1" i="0" u="none" strike="noStrike" kern="1200" cap="none" spc="0" normalizeH="0" baseline="0" noProof="0" dirty="0">
                <a:ln>
                  <a:noFill/>
                </a:ln>
                <a:solidFill>
                  <a:srgbClr val="000099"/>
                </a:solidFill>
                <a:effectLst/>
                <a:uLnTx/>
                <a:uFillTx/>
                <a:latin typeface="Times New Roman" panose="02020603050405020304" pitchFamily="18" charset="0"/>
                <a:ea typeface="微软雅黑" panose="020B0503020204020204" pitchFamily="34" charset="-122"/>
              </a:rPr>
              <a:t>固体电子能带理论</a:t>
            </a:r>
            <a:endParaRPr kumimoji="0" lang="zh-CN" altLang="en-US" sz="32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endParaRPr>
          </a:p>
        </p:txBody>
      </p:sp>
      <p:sp>
        <p:nvSpPr>
          <p:cNvPr id="12294" name="Rectangle 11"/>
          <p:cNvSpPr>
            <a:spLocks noChangeArrowheads="1"/>
          </p:cNvSpPr>
          <p:nvPr/>
        </p:nvSpPr>
        <p:spPr bwMode="auto">
          <a:xfrm>
            <a:off x="250825" y="4869681"/>
            <a:ext cx="8713788" cy="1008062"/>
          </a:xfrm>
          <a:prstGeom prst="rect">
            <a:avLst/>
          </a:prstGeom>
          <a:solidFill>
            <a:srgbClr val="FF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2295" name="Text Box 12"/>
          <p:cNvSpPr txBox="1">
            <a:spLocks noChangeArrowheads="1"/>
          </p:cNvSpPr>
          <p:nvPr/>
        </p:nvSpPr>
        <p:spPr bwMode="auto">
          <a:xfrm>
            <a:off x="663575" y="4920858"/>
            <a:ext cx="8480425"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1963</a:t>
            </a:r>
            <a:r>
              <a:rPr kumimoji="0"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年 科恩建立的</a:t>
            </a:r>
            <a:r>
              <a:rPr kumimoji="0" lang="zh-CN" altLang="en-US" sz="2400" b="1" i="0" u="none" strike="noStrike" kern="1200" cap="none" spc="0" normalizeH="0" baseline="0" noProof="0" dirty="0">
                <a:ln>
                  <a:noFill/>
                </a:ln>
                <a:solidFill>
                  <a:srgbClr val="000099"/>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密度泛函理论</a:t>
            </a:r>
            <a:r>
              <a:rPr kumimoji="0"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是精确计算元素和化合物能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             带的基础，是量子化学和计算材料学的基础</a:t>
            </a:r>
          </a:p>
        </p:txBody>
      </p:sp>
      <p:sp>
        <p:nvSpPr>
          <p:cNvPr id="1049613" name="AutoShape 13"/>
          <p:cNvSpPr>
            <a:spLocks noChangeArrowheads="1"/>
          </p:cNvSpPr>
          <p:nvPr/>
        </p:nvSpPr>
        <p:spPr bwMode="auto">
          <a:xfrm>
            <a:off x="3130550" y="1917477"/>
            <a:ext cx="360363" cy="719137"/>
          </a:xfrm>
          <a:prstGeom prst="downArrow">
            <a:avLst>
              <a:gd name="adj1" fmla="val 50000"/>
              <a:gd name="adj2" fmla="val 49890"/>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049614" name="AutoShape 14"/>
          <p:cNvSpPr>
            <a:spLocks noChangeArrowheads="1"/>
          </p:cNvSpPr>
          <p:nvPr/>
        </p:nvSpPr>
        <p:spPr bwMode="auto">
          <a:xfrm>
            <a:off x="3176588" y="3501802"/>
            <a:ext cx="360362" cy="719137"/>
          </a:xfrm>
          <a:prstGeom prst="downArrow">
            <a:avLst>
              <a:gd name="adj1" fmla="val 50000"/>
              <a:gd name="adj2" fmla="val 49890"/>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1049618" name="Group 18"/>
          <p:cNvGrpSpPr/>
          <p:nvPr/>
        </p:nvGrpSpPr>
        <p:grpSpPr bwMode="auto">
          <a:xfrm>
            <a:off x="3419476" y="1846039"/>
            <a:ext cx="5329238" cy="831850"/>
            <a:chOff x="2154" y="1344"/>
            <a:chExt cx="3357" cy="524"/>
          </a:xfrm>
        </p:grpSpPr>
        <p:sp>
          <p:nvSpPr>
            <p:cNvPr id="12303" name="Line 15"/>
            <p:cNvSpPr>
              <a:spLocks noChangeShapeType="1"/>
            </p:cNvSpPr>
            <p:nvPr/>
          </p:nvSpPr>
          <p:spPr bwMode="auto">
            <a:xfrm flipH="1">
              <a:off x="2154" y="1570"/>
              <a:ext cx="1270" cy="0"/>
            </a:xfrm>
            <a:prstGeom prst="line">
              <a:avLst/>
            </a:prstGeom>
            <a:noFill/>
            <a:ln w="762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Arial" panose="020B0604020202020204" pitchFamily="34" charset="0"/>
                <a:ea typeface="楷体_GB2312"/>
                <a:cs typeface="+mn-cs"/>
              </a:endParaRPr>
            </a:p>
          </p:txBody>
        </p:sp>
        <p:sp>
          <p:nvSpPr>
            <p:cNvPr id="12302" name="Text Box 5"/>
            <p:cNvSpPr txBox="1">
              <a:spLocks noChangeArrowheads="1"/>
            </p:cNvSpPr>
            <p:nvPr/>
          </p:nvSpPr>
          <p:spPr bwMode="auto">
            <a:xfrm>
              <a:off x="3379" y="1344"/>
              <a:ext cx="2132" cy="524"/>
            </a:xfrm>
            <a:prstGeom prst="rect">
              <a:avLst/>
            </a:prstGeom>
            <a:gradFill rotWithShape="1">
              <a:gsLst>
                <a:gs pos="0">
                  <a:srgbClr val="66FFFF"/>
                </a:gs>
                <a:gs pos="50000">
                  <a:srgbClr val="FFFFFF"/>
                </a:gs>
                <a:gs pos="100000">
                  <a:srgbClr val="66FFFF"/>
                </a:gs>
              </a:gsLst>
              <a:lin ang="5400000" scaled="1"/>
            </a:gradFill>
            <a:ln w="9525">
              <a:solidFill>
                <a:srgbClr val="0000FF"/>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rPr>
                <a:t>经典电子被处理成</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rPr>
                <a:t>服从量子统计的费米子</a:t>
              </a:r>
              <a:endParaRPr kumimoji="0" lang="en-US" altLang="zh-CN" sz="2400" b="1" i="0" u="none" strike="noStrike" kern="1200" cap="none" spc="0" normalizeH="0" baseline="0" noProof="0">
                <a:ln>
                  <a:noFill/>
                </a:ln>
                <a:solidFill>
                  <a:srgbClr val="000099"/>
                </a:solidFill>
                <a:effectLst/>
                <a:uLnTx/>
                <a:uFillTx/>
                <a:latin typeface="Times New Roman" panose="02020603050405020304" pitchFamily="18" charset="0"/>
                <a:ea typeface="微软雅黑" panose="020B0503020204020204" pitchFamily="34" charset="-122"/>
              </a:endParaRPr>
            </a:p>
          </p:txBody>
        </p:sp>
      </p:grpSp>
      <p:grpSp>
        <p:nvGrpSpPr>
          <p:cNvPr id="1049617" name="Group 17"/>
          <p:cNvGrpSpPr/>
          <p:nvPr/>
        </p:nvGrpSpPr>
        <p:grpSpPr bwMode="auto">
          <a:xfrm>
            <a:off x="3465513" y="3549427"/>
            <a:ext cx="3995737" cy="528637"/>
            <a:chOff x="2109" y="2205"/>
            <a:chExt cx="2517" cy="333"/>
          </a:xfrm>
        </p:grpSpPr>
        <p:sp>
          <p:nvSpPr>
            <p:cNvPr id="12300" name="Text Box 10"/>
            <p:cNvSpPr txBox="1">
              <a:spLocks noChangeArrowheads="1"/>
            </p:cNvSpPr>
            <p:nvPr/>
          </p:nvSpPr>
          <p:spPr bwMode="auto">
            <a:xfrm>
              <a:off x="3384" y="2205"/>
              <a:ext cx="1242" cy="333"/>
            </a:xfrm>
            <a:prstGeom prst="rect">
              <a:avLst/>
            </a:prstGeom>
            <a:gradFill rotWithShape="1">
              <a:gsLst>
                <a:gs pos="0">
                  <a:srgbClr val="FFCCFF"/>
                </a:gs>
                <a:gs pos="50000">
                  <a:srgbClr val="FFF5FF"/>
                </a:gs>
                <a:gs pos="100000">
                  <a:srgbClr val="FFCCFF"/>
                </a:gs>
              </a:gsLst>
              <a:lin ang="5400000" scaled="1"/>
            </a:gradFill>
            <a:ln w="9525">
              <a:solidFill>
                <a:srgbClr val="CC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rPr>
                <a:t>周期性势场</a:t>
              </a:r>
            </a:p>
          </p:txBody>
        </p:sp>
        <p:sp>
          <p:nvSpPr>
            <p:cNvPr id="12301" name="Line 16"/>
            <p:cNvSpPr>
              <a:spLocks noChangeShapeType="1"/>
            </p:cNvSpPr>
            <p:nvPr/>
          </p:nvSpPr>
          <p:spPr bwMode="auto">
            <a:xfrm flipH="1">
              <a:off x="2109" y="2387"/>
              <a:ext cx="1270" cy="0"/>
            </a:xfrm>
            <a:prstGeom prst="line">
              <a:avLst/>
            </a:prstGeom>
            <a:noFill/>
            <a:ln w="76200">
              <a:solidFill>
                <a:srgbClr val="660033"/>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Arial" panose="020B0604020202020204" pitchFamily="34" charset="0"/>
                <a:ea typeface="楷体_GB2312"/>
                <a:cs typeface="+mn-cs"/>
              </a:endParaRPr>
            </a:p>
          </p:txBody>
        </p:sp>
      </p:grpSp>
      <p:sp>
        <p:nvSpPr>
          <p:cNvPr id="2" name="页脚占位符 1"/>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zh-CN" altLang="en-US"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清华大学电子工程系</a:t>
            </a:r>
            <a:r>
              <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a:t>
            </a:r>
            <a:r>
              <a:rPr kumimoji="1" lang="zh-CN" altLang="en-US"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黄翊东</a:t>
            </a:r>
            <a:endPar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3" name="灯片编号占位符 2"/>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BFA3644-F7FA-4510-BE22-999DFD69EC9B}" type="slidenum">
              <a:rPr kumimoji="1" lang="en-US" altLang="zh-CN" sz="14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10</a:t>
            </a:fld>
            <a:endPar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18" name="Text Box 2"/>
          <p:cNvSpPr txBox="1">
            <a:spLocks noChangeArrowheads="1"/>
          </p:cNvSpPr>
          <p:nvPr/>
        </p:nvSpPr>
        <p:spPr bwMode="auto">
          <a:xfrm>
            <a:off x="2400141" y="358547"/>
            <a:ext cx="4297680" cy="645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3600" b="1" i="0" u="none" strike="noStrike" kern="1200" cap="none" spc="0" normalizeH="0" baseline="0" noProof="0" dirty="0">
                <a:ln>
                  <a:noFill/>
                </a:ln>
                <a:solidFill>
                  <a:srgbClr val="660066"/>
                </a:solidFill>
                <a:effectLst>
                  <a:outerShdw blurRad="38100" dist="38100" dir="2700000" algn="tl">
                    <a:srgbClr val="C0C0C0"/>
                  </a:outerShdw>
                </a:effectLst>
                <a:uLnTx/>
                <a:uFillTx/>
                <a:latin typeface="Times New Roman" pitchFamily="18" charset="0"/>
                <a:ea typeface="微软雅黑" pitchFamily="34" charset="-122"/>
                <a:cs typeface="+mn-cs"/>
              </a:rPr>
              <a:t>固体电子论的发展史</a:t>
            </a:r>
          </a:p>
        </p:txBody>
      </p:sp>
      <p:sp>
        <p:nvSpPr>
          <p:cNvPr id="19" name="Rectangle 37"/>
          <p:cNvSpPr>
            <a:spLocks noChangeArrowheads="1"/>
          </p:cNvSpPr>
          <p:nvPr/>
        </p:nvSpPr>
        <p:spPr bwMode="auto">
          <a:xfrm flipV="1">
            <a:off x="106363" y="1009873"/>
            <a:ext cx="8885237" cy="42863"/>
          </a:xfrm>
          <a:prstGeom prst="rect">
            <a:avLst/>
          </a:prstGeom>
          <a:gradFill rotWithShape="0">
            <a:gsLst>
              <a:gs pos="0">
                <a:srgbClr val="808080">
                  <a:gamma/>
                  <a:tint val="0"/>
                  <a:invGamma/>
                </a:srgbClr>
              </a:gs>
              <a:gs pos="100000">
                <a:srgbClr val="808080"/>
              </a:gs>
            </a:gsLst>
            <a:path path="shape">
              <a:fillToRect l="50000" t="50000" r="50000" b="50000"/>
            </a:path>
          </a:gradFill>
          <a:ln w="12700">
            <a:noFill/>
            <a:miter lim="800000"/>
            <a:headEnd type="none" w="sm" len="sm"/>
            <a:tailEnd type="none" w="sm" len="sm"/>
          </a:ln>
          <a:effectLst/>
        </p:spPr>
        <p:txBody>
          <a:bodyPr wrap="none" anchor="ctr"/>
          <a:lstStyle/>
          <a:p>
            <a:pPr marL="0" marR="0" lvl="0" indent="0" algn="l" defTabSz="914400" rtl="0" eaLnBrk="0" fontAlgn="auto" latinLnBrk="0" hangingPunct="0">
              <a:lnSpc>
                <a:spcPct val="100000"/>
              </a:lnSpc>
              <a:spcBef>
                <a:spcPts val="0"/>
              </a:spcBef>
              <a:spcAft>
                <a:spcPts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Arial"/>
              <a:ea typeface="宋体"/>
              <a:cs typeface="+mn-cs"/>
            </a:endParaRPr>
          </a:p>
        </p:txBody>
      </p:sp>
    </p:spTree>
    <p:extLst>
      <p:ext uri="{BB962C8B-B14F-4D97-AF65-F5344CB8AC3E}">
        <p14:creationId xmlns:p14="http://schemas.microsoft.com/office/powerpoint/2010/main" val="2237010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2" fill="hold" nodeType="clickEffect">
                                  <p:stCondLst>
                                    <p:cond delay="0"/>
                                  </p:stCondLst>
                                  <p:childTnLst>
                                    <p:set>
                                      <p:cBhvr>
                                        <p:cTn id="6" dur="1" fill="hold">
                                          <p:stCondLst>
                                            <p:cond delay="0"/>
                                          </p:stCondLst>
                                        </p:cTn>
                                        <p:tgtEl>
                                          <p:spTgt spid="1049618"/>
                                        </p:tgtEl>
                                        <p:attrNameLst>
                                          <p:attrName>style.visibility</p:attrName>
                                        </p:attrNameLst>
                                      </p:cBhvr>
                                      <p:to>
                                        <p:strVal val="visible"/>
                                      </p:to>
                                    </p:set>
                                    <p:animEffect transition="in" filter="slide(fromRight)">
                                      <p:cBhvr>
                                        <p:cTn id="7" dur="500"/>
                                        <p:tgtEl>
                                          <p:spTgt spid="1049618"/>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1" fill="hold" grpId="0" nodeType="clickEffect">
                                  <p:stCondLst>
                                    <p:cond delay="0"/>
                                  </p:stCondLst>
                                  <p:childTnLst>
                                    <p:set>
                                      <p:cBhvr>
                                        <p:cTn id="11" dur="1" fill="hold">
                                          <p:stCondLst>
                                            <p:cond delay="0"/>
                                          </p:stCondLst>
                                        </p:cTn>
                                        <p:tgtEl>
                                          <p:spTgt spid="1049613"/>
                                        </p:tgtEl>
                                        <p:attrNameLst>
                                          <p:attrName>style.visibility</p:attrName>
                                        </p:attrNameLst>
                                      </p:cBhvr>
                                      <p:to>
                                        <p:strVal val="visible"/>
                                      </p:to>
                                    </p:set>
                                    <p:animEffect transition="in" filter="slide(fromTop)">
                                      <p:cBhvr>
                                        <p:cTn id="12" dur="500"/>
                                        <p:tgtEl>
                                          <p:spTgt spid="1049613"/>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049606"/>
                                        </p:tgtEl>
                                        <p:attrNameLst>
                                          <p:attrName>style.visibility</p:attrName>
                                        </p:attrNameLst>
                                      </p:cBhvr>
                                      <p:to>
                                        <p:strVal val="visible"/>
                                      </p:to>
                                    </p:set>
                                    <p:animEffect transition="in" filter="dissolve">
                                      <p:cBhvr>
                                        <p:cTn id="17" dur="500"/>
                                        <p:tgtEl>
                                          <p:spTgt spid="1049606"/>
                                        </p:tgtEl>
                                      </p:cBhvr>
                                    </p:animEffect>
                                  </p:childTnLst>
                                </p:cTn>
                              </p:par>
                            </p:childTnLst>
                          </p:cTn>
                        </p:par>
                      </p:childTnLst>
                    </p:cTn>
                  </p:par>
                  <p:par>
                    <p:cTn id="18" fill="hold">
                      <p:stCondLst>
                        <p:cond delay="indefinite"/>
                      </p:stCondLst>
                      <p:childTnLst>
                        <p:par>
                          <p:cTn id="19" fill="hold">
                            <p:stCondLst>
                              <p:cond delay="0"/>
                            </p:stCondLst>
                            <p:childTnLst>
                              <p:par>
                                <p:cTn id="20" presetID="12" presetClass="entr" presetSubtype="2" fill="hold" nodeType="clickEffect">
                                  <p:stCondLst>
                                    <p:cond delay="0"/>
                                  </p:stCondLst>
                                  <p:childTnLst>
                                    <p:set>
                                      <p:cBhvr>
                                        <p:cTn id="21" dur="1" fill="hold">
                                          <p:stCondLst>
                                            <p:cond delay="0"/>
                                          </p:stCondLst>
                                        </p:cTn>
                                        <p:tgtEl>
                                          <p:spTgt spid="1049617"/>
                                        </p:tgtEl>
                                        <p:attrNameLst>
                                          <p:attrName>style.visibility</p:attrName>
                                        </p:attrNameLst>
                                      </p:cBhvr>
                                      <p:to>
                                        <p:strVal val="visible"/>
                                      </p:to>
                                    </p:set>
                                    <p:animEffect transition="in" filter="slide(fromRight)">
                                      <p:cBhvr>
                                        <p:cTn id="22" dur="500"/>
                                        <p:tgtEl>
                                          <p:spTgt spid="1049617"/>
                                        </p:tgtEl>
                                      </p:cBhvr>
                                    </p:animEffect>
                                  </p:childTnLst>
                                </p:cTn>
                              </p:par>
                            </p:childTnLst>
                          </p:cTn>
                        </p:par>
                      </p:childTnLst>
                    </p:cTn>
                  </p:par>
                  <p:par>
                    <p:cTn id="23" fill="hold">
                      <p:stCondLst>
                        <p:cond delay="indefinite"/>
                      </p:stCondLst>
                      <p:childTnLst>
                        <p:par>
                          <p:cTn id="24" fill="hold">
                            <p:stCondLst>
                              <p:cond delay="0"/>
                            </p:stCondLst>
                            <p:childTnLst>
                              <p:par>
                                <p:cTn id="25" presetID="12" presetClass="entr" presetSubtype="1" fill="hold" grpId="0" nodeType="clickEffect">
                                  <p:stCondLst>
                                    <p:cond delay="0"/>
                                  </p:stCondLst>
                                  <p:childTnLst>
                                    <p:set>
                                      <p:cBhvr>
                                        <p:cTn id="26" dur="1" fill="hold">
                                          <p:stCondLst>
                                            <p:cond delay="0"/>
                                          </p:stCondLst>
                                        </p:cTn>
                                        <p:tgtEl>
                                          <p:spTgt spid="1049614"/>
                                        </p:tgtEl>
                                        <p:attrNameLst>
                                          <p:attrName>style.visibility</p:attrName>
                                        </p:attrNameLst>
                                      </p:cBhvr>
                                      <p:to>
                                        <p:strVal val="visible"/>
                                      </p:to>
                                    </p:set>
                                    <p:animEffect transition="in" filter="slide(fromTop)">
                                      <p:cBhvr>
                                        <p:cTn id="27" dur="500"/>
                                        <p:tgtEl>
                                          <p:spTgt spid="1049614"/>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1049607"/>
                                        </p:tgtEl>
                                        <p:attrNameLst>
                                          <p:attrName>style.visibility</p:attrName>
                                        </p:attrNameLst>
                                      </p:cBhvr>
                                      <p:to>
                                        <p:strVal val="visible"/>
                                      </p:to>
                                    </p:set>
                                    <p:animEffect transition="in" filter="dissolve">
                                      <p:cBhvr>
                                        <p:cTn id="32" dur="500"/>
                                        <p:tgtEl>
                                          <p:spTgt spid="104960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2294"/>
                                        </p:tgtEl>
                                        <p:attrNameLst>
                                          <p:attrName>style.visibility</p:attrName>
                                        </p:attrNameLst>
                                      </p:cBhvr>
                                      <p:to>
                                        <p:strVal val="visible"/>
                                      </p:to>
                                    </p:set>
                                    <p:animEffect transition="in" filter="fade">
                                      <p:cBhvr>
                                        <p:cTn id="37" dur="500"/>
                                        <p:tgtEl>
                                          <p:spTgt spid="12294"/>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2295"/>
                                        </p:tgtEl>
                                        <p:attrNameLst>
                                          <p:attrName>style.visibility</p:attrName>
                                        </p:attrNameLst>
                                      </p:cBhvr>
                                      <p:to>
                                        <p:strVal val="visible"/>
                                      </p:to>
                                    </p:set>
                                    <p:animEffect transition="in" filter="fade">
                                      <p:cBhvr>
                                        <p:cTn id="40" dur="500"/>
                                        <p:tgtEl>
                                          <p:spTgt spid="122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606" grpId="0"/>
      <p:bldP spid="1049607" grpId="0"/>
      <p:bldP spid="12294" grpId="0" animBg="1"/>
      <p:bldP spid="12295" grpId="0"/>
      <p:bldP spid="1049613" grpId="0" animBg="1"/>
      <p:bldP spid="1049614" grpId="0" animBg="1"/>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0418" name="Group 2"/>
          <p:cNvGrpSpPr/>
          <p:nvPr/>
        </p:nvGrpSpPr>
        <p:grpSpPr bwMode="auto">
          <a:xfrm>
            <a:off x="304800" y="2085975"/>
            <a:ext cx="3022600" cy="3001963"/>
            <a:chOff x="192" y="1173"/>
            <a:chExt cx="1904" cy="1891"/>
          </a:xfrm>
        </p:grpSpPr>
        <p:grpSp>
          <p:nvGrpSpPr>
            <p:cNvPr id="60560" name="Group 3"/>
            <p:cNvGrpSpPr/>
            <p:nvPr/>
          </p:nvGrpSpPr>
          <p:grpSpPr bwMode="auto">
            <a:xfrm>
              <a:off x="192" y="1173"/>
              <a:ext cx="1352" cy="1891"/>
              <a:chOff x="176" y="2069"/>
              <a:chExt cx="1352" cy="1891"/>
            </a:xfrm>
          </p:grpSpPr>
          <p:sp>
            <p:nvSpPr>
              <p:cNvPr id="60562" name="Rectangle 4"/>
              <p:cNvSpPr>
                <a:spLocks noChangeArrowheads="1"/>
              </p:cNvSpPr>
              <p:nvPr/>
            </p:nvSpPr>
            <p:spPr bwMode="auto">
              <a:xfrm>
                <a:off x="176" y="2320"/>
                <a:ext cx="1352" cy="1336"/>
              </a:xfrm>
              <a:prstGeom prst="rect">
                <a:avLst/>
              </a:prstGeom>
              <a:gradFill rotWithShape="0">
                <a:gsLst>
                  <a:gs pos="0">
                    <a:srgbClr val="FFCCFF"/>
                  </a:gs>
                  <a:gs pos="50000">
                    <a:srgbClr val="FFFFFF"/>
                  </a:gs>
                  <a:gs pos="100000">
                    <a:srgbClr val="FFCC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aphicFrame>
            <p:nvGraphicFramePr>
              <p:cNvPr id="60563" name="Object 5"/>
              <p:cNvGraphicFramePr>
                <a:graphicFrameLocks noChangeAspect="1"/>
              </p:cNvGraphicFramePr>
              <p:nvPr/>
            </p:nvGraphicFramePr>
            <p:xfrm>
              <a:off x="176" y="2424"/>
              <a:ext cx="1344" cy="634"/>
            </p:xfrm>
            <a:graphic>
              <a:graphicData uri="http://schemas.openxmlformats.org/presentationml/2006/ole">
                <mc:AlternateContent xmlns:mc="http://schemas.openxmlformats.org/markup-compatibility/2006">
                  <mc:Choice xmlns:v="urn:schemas-microsoft-com:vml" Requires="v">
                    <p:oleObj spid="_x0000_s356122" name="公式" r:id="rId4" imgW="889000" imgH="419100" progId="Equation.3">
                      <p:embed/>
                    </p:oleObj>
                  </mc:Choice>
                  <mc:Fallback>
                    <p:oleObj name="公式" r:id="rId4" imgW="889000" imgH="419100" progId="Equation.3">
                      <p:embed/>
                      <p:pic>
                        <p:nvPicPr>
                          <p:cNvPr id="0" name="图片 16683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6" y="2424"/>
                            <a:ext cx="1344" cy="63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0564" name="Line 6"/>
              <p:cNvSpPr>
                <a:spLocks noChangeShapeType="1"/>
              </p:cNvSpPr>
              <p:nvPr/>
            </p:nvSpPr>
            <p:spPr bwMode="auto">
              <a:xfrm>
                <a:off x="1354" y="2672"/>
                <a:ext cx="144"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endParaRPr>
              </a:p>
            </p:txBody>
          </p:sp>
          <p:sp>
            <p:nvSpPr>
              <p:cNvPr id="60565" name="Text Box 7"/>
              <p:cNvSpPr txBox="1">
                <a:spLocks noChangeArrowheads="1"/>
              </p:cNvSpPr>
              <p:nvPr/>
            </p:nvSpPr>
            <p:spPr bwMode="auto">
              <a:xfrm>
                <a:off x="378" y="3672"/>
                <a:ext cx="116" cy="288"/>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algn="ctr" eaLnBrk="1" hangingPunct="1"/>
                <a:endParaRPr kumimoji="1" lang="zh-CN" altLang="en-US" sz="2400">
                  <a:solidFill>
                    <a:srgbClr val="CC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0566" name="Rectangle 8"/>
              <p:cNvSpPr>
                <a:spLocks noChangeArrowheads="1"/>
              </p:cNvSpPr>
              <p:nvPr/>
            </p:nvSpPr>
            <p:spPr bwMode="auto">
              <a:xfrm>
                <a:off x="260" y="2069"/>
                <a:ext cx="1177" cy="288"/>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algn="ctr" eaLnBrk="1" hangingPunct="1"/>
                <a:r>
                  <a:rPr kumimoji="1" lang="zh-CN" altLang="en-US" sz="2400" b="1">
                    <a:solidFill>
                      <a:srgbClr val="CC0000"/>
                    </a:solidFill>
                    <a:latin typeface="Times New Roman" panose="02020603050405020304" pitchFamily="18" charset="0"/>
                    <a:ea typeface="微软雅黑" panose="020B0503020204020204" pitchFamily="34" charset="-122"/>
                    <a:cs typeface="Times New Roman" panose="02020603050405020304" pitchFamily="18" charset="0"/>
                  </a:rPr>
                  <a:t>零次近似解  </a:t>
                </a:r>
              </a:p>
            </p:txBody>
          </p:sp>
          <p:graphicFrame>
            <p:nvGraphicFramePr>
              <p:cNvPr id="60567" name="Object 9"/>
              <p:cNvGraphicFramePr>
                <a:graphicFrameLocks noChangeAspect="1"/>
              </p:cNvGraphicFramePr>
              <p:nvPr/>
            </p:nvGraphicFramePr>
            <p:xfrm>
              <a:off x="198" y="3064"/>
              <a:ext cx="1287" cy="539"/>
            </p:xfrm>
            <a:graphic>
              <a:graphicData uri="http://schemas.openxmlformats.org/presentationml/2006/ole">
                <mc:AlternateContent xmlns:mc="http://schemas.openxmlformats.org/markup-compatibility/2006">
                  <mc:Choice xmlns:v="urn:schemas-microsoft-com:vml" Requires="v">
                    <p:oleObj spid="_x0000_s356123" name="Equation" r:id="rId6" imgW="939165" imgH="393700" progId="Equation.3">
                      <p:embed/>
                    </p:oleObj>
                  </mc:Choice>
                  <mc:Fallback>
                    <p:oleObj name="Equation" r:id="rId6" imgW="939165" imgH="393700" progId="Equation.3">
                      <p:embed/>
                      <p:pic>
                        <p:nvPicPr>
                          <p:cNvPr id="0" name="图片 16683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8" y="3064"/>
                            <a:ext cx="1287" cy="5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60561" name="Line 10"/>
            <p:cNvSpPr>
              <a:spLocks noChangeShapeType="1"/>
            </p:cNvSpPr>
            <p:nvPr/>
          </p:nvSpPr>
          <p:spPr bwMode="auto">
            <a:xfrm flipH="1" flipV="1">
              <a:off x="1512" y="2208"/>
              <a:ext cx="584" cy="224"/>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endParaRPr>
            </a:p>
          </p:txBody>
        </p:sp>
      </p:grpSp>
      <p:sp>
        <p:nvSpPr>
          <p:cNvPr id="60419" name="Line 11"/>
          <p:cNvSpPr>
            <a:spLocks noChangeShapeType="1"/>
          </p:cNvSpPr>
          <p:nvPr/>
        </p:nvSpPr>
        <p:spPr bwMode="auto">
          <a:xfrm>
            <a:off x="4910138" y="2087563"/>
            <a:ext cx="0" cy="3592512"/>
          </a:xfrm>
          <a:prstGeom prst="line">
            <a:avLst/>
          </a:prstGeom>
          <a:noFill/>
          <a:ln w="28575">
            <a:solidFill>
              <a:schemeClr val="tx1"/>
            </a:solidFill>
            <a:round/>
            <a:head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sp>
        <p:nvSpPr>
          <p:cNvPr id="60420" name="Arc 12"/>
          <p:cNvSpPr/>
          <p:nvPr/>
        </p:nvSpPr>
        <p:spPr bwMode="auto">
          <a:xfrm rot="7956492">
            <a:off x="4481513" y="4973638"/>
            <a:ext cx="931862" cy="785812"/>
          </a:xfrm>
          <a:custGeom>
            <a:avLst/>
            <a:gdLst>
              <a:gd name="T0" fmla="*/ 2147483647 w 21314"/>
              <a:gd name="T1" fmla="*/ 0 h 20411"/>
              <a:gd name="T2" fmla="*/ 2147483647 w 21314"/>
              <a:gd name="T3" fmla="*/ 2147483647 h 20411"/>
              <a:gd name="T4" fmla="*/ 0 w 21314"/>
              <a:gd name="T5" fmla="*/ 2147483647 h 20411"/>
              <a:gd name="T6" fmla="*/ 0 60000 65536"/>
              <a:gd name="T7" fmla="*/ 0 60000 65536"/>
              <a:gd name="T8" fmla="*/ 0 60000 65536"/>
            </a:gdLst>
            <a:ahLst/>
            <a:cxnLst>
              <a:cxn ang="T6">
                <a:pos x="T0" y="T1"/>
              </a:cxn>
              <a:cxn ang="T7">
                <a:pos x="T2" y="T3"/>
              </a:cxn>
              <a:cxn ang="T8">
                <a:pos x="T4" y="T5"/>
              </a:cxn>
            </a:cxnLst>
            <a:rect l="0" t="0" r="r" b="b"/>
            <a:pathLst>
              <a:path w="21314" h="20411" fill="none" extrusionOk="0">
                <a:moveTo>
                  <a:pt x="7067" y="-1"/>
                </a:moveTo>
                <a:cubicBezTo>
                  <a:pt x="14559" y="2593"/>
                  <a:pt x="20027" y="9083"/>
                  <a:pt x="21313" y="16907"/>
                </a:cubicBezTo>
              </a:path>
              <a:path w="21314" h="20411" stroke="0" extrusionOk="0">
                <a:moveTo>
                  <a:pt x="7067" y="-1"/>
                </a:moveTo>
                <a:cubicBezTo>
                  <a:pt x="14559" y="2593"/>
                  <a:pt x="20027" y="9083"/>
                  <a:pt x="21313" y="16907"/>
                </a:cubicBezTo>
                <a:lnTo>
                  <a:pt x="0" y="20411"/>
                </a:lnTo>
                <a:lnTo>
                  <a:pt x="7067" y="-1"/>
                </a:lnTo>
                <a:close/>
              </a:path>
            </a:pathLst>
          </a:custGeom>
          <a:noFill/>
          <a:ln w="38100">
            <a:solidFill>
              <a:srgbClr val="80008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60421" name="Group 13"/>
          <p:cNvGrpSpPr/>
          <p:nvPr/>
        </p:nvGrpSpPr>
        <p:grpSpPr bwMode="auto">
          <a:xfrm>
            <a:off x="7467600" y="5543550"/>
            <a:ext cx="1309688" cy="95250"/>
            <a:chOff x="3360" y="2918"/>
            <a:chExt cx="720" cy="149"/>
          </a:xfrm>
        </p:grpSpPr>
        <p:sp>
          <p:nvSpPr>
            <p:cNvPr id="60556" name="Line 14"/>
            <p:cNvSpPr>
              <a:spLocks noChangeShapeType="1"/>
            </p:cNvSpPr>
            <p:nvPr/>
          </p:nvSpPr>
          <p:spPr bwMode="auto">
            <a:xfrm>
              <a:off x="3360" y="2966"/>
              <a:ext cx="720" cy="0"/>
            </a:xfrm>
            <a:prstGeom prst="line">
              <a:avLst/>
            </a:prstGeom>
            <a:noFill/>
            <a:ln w="9525">
              <a:solidFill>
                <a:srgbClr val="CC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sp>
          <p:nvSpPr>
            <p:cNvPr id="60557" name="Line 15"/>
            <p:cNvSpPr>
              <a:spLocks noChangeShapeType="1"/>
            </p:cNvSpPr>
            <p:nvPr/>
          </p:nvSpPr>
          <p:spPr bwMode="auto">
            <a:xfrm>
              <a:off x="3360" y="2918"/>
              <a:ext cx="720" cy="0"/>
            </a:xfrm>
            <a:prstGeom prst="line">
              <a:avLst/>
            </a:prstGeom>
            <a:noFill/>
            <a:ln w="9525">
              <a:solidFill>
                <a:srgbClr val="CC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sp>
          <p:nvSpPr>
            <p:cNvPr id="60558" name="Line 16"/>
            <p:cNvSpPr>
              <a:spLocks noChangeShapeType="1"/>
            </p:cNvSpPr>
            <p:nvPr/>
          </p:nvSpPr>
          <p:spPr bwMode="auto">
            <a:xfrm>
              <a:off x="3360" y="3067"/>
              <a:ext cx="720" cy="0"/>
            </a:xfrm>
            <a:prstGeom prst="line">
              <a:avLst/>
            </a:prstGeom>
            <a:noFill/>
            <a:ln w="9525">
              <a:solidFill>
                <a:srgbClr val="CC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sp>
          <p:nvSpPr>
            <p:cNvPr id="60559" name="Line 17"/>
            <p:cNvSpPr>
              <a:spLocks noChangeShapeType="1"/>
            </p:cNvSpPr>
            <p:nvPr/>
          </p:nvSpPr>
          <p:spPr bwMode="auto">
            <a:xfrm>
              <a:off x="3360" y="3014"/>
              <a:ext cx="720" cy="0"/>
            </a:xfrm>
            <a:prstGeom prst="line">
              <a:avLst/>
            </a:prstGeom>
            <a:noFill/>
            <a:ln w="9525">
              <a:solidFill>
                <a:srgbClr val="CC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grpSp>
      <p:grpSp>
        <p:nvGrpSpPr>
          <p:cNvPr id="60422" name="Group 18"/>
          <p:cNvGrpSpPr/>
          <p:nvPr/>
        </p:nvGrpSpPr>
        <p:grpSpPr bwMode="auto">
          <a:xfrm>
            <a:off x="7454900" y="5200650"/>
            <a:ext cx="1309688" cy="225425"/>
            <a:chOff x="3120" y="3000"/>
            <a:chExt cx="720" cy="120"/>
          </a:xfrm>
        </p:grpSpPr>
        <p:grpSp>
          <p:nvGrpSpPr>
            <p:cNvPr id="60546" name="Group 19"/>
            <p:cNvGrpSpPr/>
            <p:nvPr/>
          </p:nvGrpSpPr>
          <p:grpSpPr bwMode="auto">
            <a:xfrm>
              <a:off x="3120" y="3067"/>
              <a:ext cx="720" cy="53"/>
              <a:chOff x="3360" y="2918"/>
              <a:chExt cx="720" cy="149"/>
            </a:xfrm>
          </p:grpSpPr>
          <p:sp>
            <p:nvSpPr>
              <p:cNvPr id="60552" name="Line 20"/>
              <p:cNvSpPr>
                <a:spLocks noChangeShapeType="1"/>
              </p:cNvSpPr>
              <p:nvPr/>
            </p:nvSpPr>
            <p:spPr bwMode="auto">
              <a:xfrm>
                <a:off x="3360" y="2966"/>
                <a:ext cx="720" cy="0"/>
              </a:xfrm>
              <a:prstGeom prst="line">
                <a:avLst/>
              </a:prstGeom>
              <a:noFill/>
              <a:ln w="9525">
                <a:solidFill>
                  <a:srgbClr val="CC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sp>
            <p:nvSpPr>
              <p:cNvPr id="60553" name="Line 21"/>
              <p:cNvSpPr>
                <a:spLocks noChangeShapeType="1"/>
              </p:cNvSpPr>
              <p:nvPr/>
            </p:nvSpPr>
            <p:spPr bwMode="auto">
              <a:xfrm>
                <a:off x="3360" y="2918"/>
                <a:ext cx="720" cy="0"/>
              </a:xfrm>
              <a:prstGeom prst="line">
                <a:avLst/>
              </a:prstGeom>
              <a:noFill/>
              <a:ln w="9525">
                <a:solidFill>
                  <a:srgbClr val="CC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sp>
            <p:nvSpPr>
              <p:cNvPr id="60554" name="Line 22"/>
              <p:cNvSpPr>
                <a:spLocks noChangeShapeType="1"/>
              </p:cNvSpPr>
              <p:nvPr/>
            </p:nvSpPr>
            <p:spPr bwMode="auto">
              <a:xfrm>
                <a:off x="3360" y="3067"/>
                <a:ext cx="720" cy="0"/>
              </a:xfrm>
              <a:prstGeom prst="line">
                <a:avLst/>
              </a:prstGeom>
              <a:noFill/>
              <a:ln w="9525">
                <a:solidFill>
                  <a:srgbClr val="CC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sp>
            <p:nvSpPr>
              <p:cNvPr id="60555" name="Line 23"/>
              <p:cNvSpPr>
                <a:spLocks noChangeShapeType="1"/>
              </p:cNvSpPr>
              <p:nvPr/>
            </p:nvSpPr>
            <p:spPr bwMode="auto">
              <a:xfrm>
                <a:off x="3360" y="3014"/>
                <a:ext cx="720" cy="0"/>
              </a:xfrm>
              <a:prstGeom prst="line">
                <a:avLst/>
              </a:prstGeom>
              <a:noFill/>
              <a:ln w="9525">
                <a:solidFill>
                  <a:srgbClr val="CC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grpSp>
        <p:grpSp>
          <p:nvGrpSpPr>
            <p:cNvPr id="60547" name="Group 24"/>
            <p:cNvGrpSpPr/>
            <p:nvPr/>
          </p:nvGrpSpPr>
          <p:grpSpPr bwMode="auto">
            <a:xfrm>
              <a:off x="3120" y="3000"/>
              <a:ext cx="720" cy="53"/>
              <a:chOff x="3360" y="2918"/>
              <a:chExt cx="720" cy="149"/>
            </a:xfrm>
          </p:grpSpPr>
          <p:sp>
            <p:nvSpPr>
              <p:cNvPr id="60548" name="Line 25"/>
              <p:cNvSpPr>
                <a:spLocks noChangeShapeType="1"/>
              </p:cNvSpPr>
              <p:nvPr/>
            </p:nvSpPr>
            <p:spPr bwMode="auto">
              <a:xfrm>
                <a:off x="3360" y="2966"/>
                <a:ext cx="720" cy="0"/>
              </a:xfrm>
              <a:prstGeom prst="line">
                <a:avLst/>
              </a:prstGeom>
              <a:noFill/>
              <a:ln w="9525">
                <a:solidFill>
                  <a:srgbClr val="CC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sp>
            <p:nvSpPr>
              <p:cNvPr id="60549" name="Line 26"/>
              <p:cNvSpPr>
                <a:spLocks noChangeShapeType="1"/>
              </p:cNvSpPr>
              <p:nvPr/>
            </p:nvSpPr>
            <p:spPr bwMode="auto">
              <a:xfrm>
                <a:off x="3360" y="2918"/>
                <a:ext cx="720" cy="0"/>
              </a:xfrm>
              <a:prstGeom prst="line">
                <a:avLst/>
              </a:prstGeom>
              <a:noFill/>
              <a:ln w="9525">
                <a:solidFill>
                  <a:srgbClr val="CC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sp>
            <p:nvSpPr>
              <p:cNvPr id="60550" name="Line 27"/>
              <p:cNvSpPr>
                <a:spLocks noChangeShapeType="1"/>
              </p:cNvSpPr>
              <p:nvPr/>
            </p:nvSpPr>
            <p:spPr bwMode="auto">
              <a:xfrm>
                <a:off x="3360" y="3067"/>
                <a:ext cx="720" cy="0"/>
              </a:xfrm>
              <a:prstGeom prst="line">
                <a:avLst/>
              </a:prstGeom>
              <a:noFill/>
              <a:ln w="9525">
                <a:solidFill>
                  <a:srgbClr val="CC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sp>
            <p:nvSpPr>
              <p:cNvPr id="60551" name="Line 28"/>
              <p:cNvSpPr>
                <a:spLocks noChangeShapeType="1"/>
              </p:cNvSpPr>
              <p:nvPr/>
            </p:nvSpPr>
            <p:spPr bwMode="auto">
              <a:xfrm>
                <a:off x="3360" y="3014"/>
                <a:ext cx="720" cy="0"/>
              </a:xfrm>
              <a:prstGeom prst="line">
                <a:avLst/>
              </a:prstGeom>
              <a:noFill/>
              <a:ln w="9525">
                <a:solidFill>
                  <a:srgbClr val="CC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grpSp>
      </p:grpSp>
      <p:grpSp>
        <p:nvGrpSpPr>
          <p:cNvPr id="60423" name="Group 29"/>
          <p:cNvGrpSpPr/>
          <p:nvPr/>
        </p:nvGrpSpPr>
        <p:grpSpPr bwMode="auto">
          <a:xfrm>
            <a:off x="7480300" y="4630738"/>
            <a:ext cx="1309688" cy="341312"/>
            <a:chOff x="3120" y="3000"/>
            <a:chExt cx="720" cy="120"/>
          </a:xfrm>
        </p:grpSpPr>
        <p:grpSp>
          <p:nvGrpSpPr>
            <p:cNvPr id="60536" name="Group 30"/>
            <p:cNvGrpSpPr/>
            <p:nvPr/>
          </p:nvGrpSpPr>
          <p:grpSpPr bwMode="auto">
            <a:xfrm>
              <a:off x="3120" y="3067"/>
              <a:ext cx="720" cy="53"/>
              <a:chOff x="3360" y="2918"/>
              <a:chExt cx="720" cy="149"/>
            </a:xfrm>
          </p:grpSpPr>
          <p:sp>
            <p:nvSpPr>
              <p:cNvPr id="60542" name="Line 31"/>
              <p:cNvSpPr>
                <a:spLocks noChangeShapeType="1"/>
              </p:cNvSpPr>
              <p:nvPr/>
            </p:nvSpPr>
            <p:spPr bwMode="auto">
              <a:xfrm>
                <a:off x="3360" y="2966"/>
                <a:ext cx="720" cy="0"/>
              </a:xfrm>
              <a:prstGeom prst="line">
                <a:avLst/>
              </a:prstGeom>
              <a:noFill/>
              <a:ln w="9525">
                <a:solidFill>
                  <a:srgbClr val="CC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sp>
            <p:nvSpPr>
              <p:cNvPr id="60543" name="Line 32"/>
              <p:cNvSpPr>
                <a:spLocks noChangeShapeType="1"/>
              </p:cNvSpPr>
              <p:nvPr/>
            </p:nvSpPr>
            <p:spPr bwMode="auto">
              <a:xfrm>
                <a:off x="3360" y="2918"/>
                <a:ext cx="720" cy="0"/>
              </a:xfrm>
              <a:prstGeom prst="line">
                <a:avLst/>
              </a:prstGeom>
              <a:noFill/>
              <a:ln w="9525">
                <a:solidFill>
                  <a:srgbClr val="CC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sp>
            <p:nvSpPr>
              <p:cNvPr id="60544" name="Line 33"/>
              <p:cNvSpPr>
                <a:spLocks noChangeShapeType="1"/>
              </p:cNvSpPr>
              <p:nvPr/>
            </p:nvSpPr>
            <p:spPr bwMode="auto">
              <a:xfrm>
                <a:off x="3360" y="3067"/>
                <a:ext cx="720" cy="0"/>
              </a:xfrm>
              <a:prstGeom prst="line">
                <a:avLst/>
              </a:prstGeom>
              <a:noFill/>
              <a:ln w="9525">
                <a:solidFill>
                  <a:srgbClr val="CC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sp>
            <p:nvSpPr>
              <p:cNvPr id="60545" name="Line 34"/>
              <p:cNvSpPr>
                <a:spLocks noChangeShapeType="1"/>
              </p:cNvSpPr>
              <p:nvPr/>
            </p:nvSpPr>
            <p:spPr bwMode="auto">
              <a:xfrm>
                <a:off x="3360" y="3014"/>
                <a:ext cx="720" cy="0"/>
              </a:xfrm>
              <a:prstGeom prst="line">
                <a:avLst/>
              </a:prstGeom>
              <a:noFill/>
              <a:ln w="9525">
                <a:solidFill>
                  <a:srgbClr val="CC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grpSp>
        <p:grpSp>
          <p:nvGrpSpPr>
            <p:cNvPr id="60537" name="Group 35"/>
            <p:cNvGrpSpPr/>
            <p:nvPr/>
          </p:nvGrpSpPr>
          <p:grpSpPr bwMode="auto">
            <a:xfrm>
              <a:off x="3120" y="3000"/>
              <a:ext cx="720" cy="53"/>
              <a:chOff x="3360" y="2918"/>
              <a:chExt cx="720" cy="149"/>
            </a:xfrm>
          </p:grpSpPr>
          <p:sp>
            <p:nvSpPr>
              <p:cNvPr id="60538" name="Line 36"/>
              <p:cNvSpPr>
                <a:spLocks noChangeShapeType="1"/>
              </p:cNvSpPr>
              <p:nvPr/>
            </p:nvSpPr>
            <p:spPr bwMode="auto">
              <a:xfrm>
                <a:off x="3360" y="2966"/>
                <a:ext cx="720" cy="0"/>
              </a:xfrm>
              <a:prstGeom prst="line">
                <a:avLst/>
              </a:prstGeom>
              <a:noFill/>
              <a:ln w="9525">
                <a:solidFill>
                  <a:srgbClr val="CC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sp>
            <p:nvSpPr>
              <p:cNvPr id="60539" name="Line 37"/>
              <p:cNvSpPr>
                <a:spLocks noChangeShapeType="1"/>
              </p:cNvSpPr>
              <p:nvPr/>
            </p:nvSpPr>
            <p:spPr bwMode="auto">
              <a:xfrm>
                <a:off x="3360" y="2918"/>
                <a:ext cx="720" cy="0"/>
              </a:xfrm>
              <a:prstGeom prst="line">
                <a:avLst/>
              </a:prstGeom>
              <a:noFill/>
              <a:ln w="9525">
                <a:solidFill>
                  <a:srgbClr val="CC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sp>
            <p:nvSpPr>
              <p:cNvPr id="60540" name="Line 38"/>
              <p:cNvSpPr>
                <a:spLocks noChangeShapeType="1"/>
              </p:cNvSpPr>
              <p:nvPr/>
            </p:nvSpPr>
            <p:spPr bwMode="auto">
              <a:xfrm>
                <a:off x="3360" y="3067"/>
                <a:ext cx="720" cy="0"/>
              </a:xfrm>
              <a:prstGeom prst="line">
                <a:avLst/>
              </a:prstGeom>
              <a:noFill/>
              <a:ln w="9525">
                <a:solidFill>
                  <a:srgbClr val="CC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sp>
            <p:nvSpPr>
              <p:cNvPr id="60541" name="Line 39"/>
              <p:cNvSpPr>
                <a:spLocks noChangeShapeType="1"/>
              </p:cNvSpPr>
              <p:nvPr/>
            </p:nvSpPr>
            <p:spPr bwMode="auto">
              <a:xfrm>
                <a:off x="3360" y="3014"/>
                <a:ext cx="720" cy="0"/>
              </a:xfrm>
              <a:prstGeom prst="line">
                <a:avLst/>
              </a:prstGeom>
              <a:noFill/>
              <a:ln w="9525">
                <a:solidFill>
                  <a:srgbClr val="CC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grpSp>
      </p:grpSp>
      <p:grpSp>
        <p:nvGrpSpPr>
          <p:cNvPr id="60424" name="Group 40"/>
          <p:cNvGrpSpPr/>
          <p:nvPr/>
        </p:nvGrpSpPr>
        <p:grpSpPr bwMode="auto">
          <a:xfrm>
            <a:off x="7483475" y="3879850"/>
            <a:ext cx="1309688" cy="403225"/>
            <a:chOff x="3120" y="3000"/>
            <a:chExt cx="720" cy="120"/>
          </a:xfrm>
        </p:grpSpPr>
        <p:grpSp>
          <p:nvGrpSpPr>
            <p:cNvPr id="60526" name="Group 41"/>
            <p:cNvGrpSpPr/>
            <p:nvPr/>
          </p:nvGrpSpPr>
          <p:grpSpPr bwMode="auto">
            <a:xfrm>
              <a:off x="3120" y="3067"/>
              <a:ext cx="720" cy="53"/>
              <a:chOff x="3360" y="2918"/>
              <a:chExt cx="720" cy="149"/>
            </a:xfrm>
          </p:grpSpPr>
          <p:sp>
            <p:nvSpPr>
              <p:cNvPr id="60532" name="Line 42"/>
              <p:cNvSpPr>
                <a:spLocks noChangeShapeType="1"/>
              </p:cNvSpPr>
              <p:nvPr/>
            </p:nvSpPr>
            <p:spPr bwMode="auto">
              <a:xfrm>
                <a:off x="3360" y="2966"/>
                <a:ext cx="720" cy="0"/>
              </a:xfrm>
              <a:prstGeom prst="line">
                <a:avLst/>
              </a:prstGeom>
              <a:noFill/>
              <a:ln w="9525">
                <a:solidFill>
                  <a:srgbClr val="CC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sp>
            <p:nvSpPr>
              <p:cNvPr id="60533" name="Line 43"/>
              <p:cNvSpPr>
                <a:spLocks noChangeShapeType="1"/>
              </p:cNvSpPr>
              <p:nvPr/>
            </p:nvSpPr>
            <p:spPr bwMode="auto">
              <a:xfrm>
                <a:off x="3360" y="2918"/>
                <a:ext cx="720" cy="0"/>
              </a:xfrm>
              <a:prstGeom prst="line">
                <a:avLst/>
              </a:prstGeom>
              <a:noFill/>
              <a:ln w="9525">
                <a:solidFill>
                  <a:srgbClr val="CC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sp>
            <p:nvSpPr>
              <p:cNvPr id="60534" name="Line 44"/>
              <p:cNvSpPr>
                <a:spLocks noChangeShapeType="1"/>
              </p:cNvSpPr>
              <p:nvPr/>
            </p:nvSpPr>
            <p:spPr bwMode="auto">
              <a:xfrm>
                <a:off x="3360" y="3067"/>
                <a:ext cx="720" cy="0"/>
              </a:xfrm>
              <a:prstGeom prst="line">
                <a:avLst/>
              </a:prstGeom>
              <a:noFill/>
              <a:ln w="9525">
                <a:solidFill>
                  <a:srgbClr val="CC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sp>
            <p:nvSpPr>
              <p:cNvPr id="60535" name="Line 45"/>
              <p:cNvSpPr>
                <a:spLocks noChangeShapeType="1"/>
              </p:cNvSpPr>
              <p:nvPr/>
            </p:nvSpPr>
            <p:spPr bwMode="auto">
              <a:xfrm>
                <a:off x="3360" y="3014"/>
                <a:ext cx="720" cy="0"/>
              </a:xfrm>
              <a:prstGeom prst="line">
                <a:avLst/>
              </a:prstGeom>
              <a:noFill/>
              <a:ln w="9525">
                <a:solidFill>
                  <a:srgbClr val="CC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grpSp>
        <p:grpSp>
          <p:nvGrpSpPr>
            <p:cNvPr id="60527" name="Group 46"/>
            <p:cNvGrpSpPr/>
            <p:nvPr/>
          </p:nvGrpSpPr>
          <p:grpSpPr bwMode="auto">
            <a:xfrm>
              <a:off x="3120" y="3000"/>
              <a:ext cx="720" cy="53"/>
              <a:chOff x="3360" y="2918"/>
              <a:chExt cx="720" cy="149"/>
            </a:xfrm>
          </p:grpSpPr>
          <p:sp>
            <p:nvSpPr>
              <p:cNvPr id="60528" name="Line 47"/>
              <p:cNvSpPr>
                <a:spLocks noChangeShapeType="1"/>
              </p:cNvSpPr>
              <p:nvPr/>
            </p:nvSpPr>
            <p:spPr bwMode="auto">
              <a:xfrm>
                <a:off x="3360" y="2966"/>
                <a:ext cx="720" cy="0"/>
              </a:xfrm>
              <a:prstGeom prst="line">
                <a:avLst/>
              </a:prstGeom>
              <a:noFill/>
              <a:ln w="9525">
                <a:solidFill>
                  <a:srgbClr val="CC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sp>
            <p:nvSpPr>
              <p:cNvPr id="60529" name="Line 48"/>
              <p:cNvSpPr>
                <a:spLocks noChangeShapeType="1"/>
              </p:cNvSpPr>
              <p:nvPr/>
            </p:nvSpPr>
            <p:spPr bwMode="auto">
              <a:xfrm>
                <a:off x="3360" y="2918"/>
                <a:ext cx="720" cy="0"/>
              </a:xfrm>
              <a:prstGeom prst="line">
                <a:avLst/>
              </a:prstGeom>
              <a:noFill/>
              <a:ln w="9525">
                <a:solidFill>
                  <a:srgbClr val="CC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sp>
            <p:nvSpPr>
              <p:cNvPr id="60530" name="Line 49"/>
              <p:cNvSpPr>
                <a:spLocks noChangeShapeType="1"/>
              </p:cNvSpPr>
              <p:nvPr/>
            </p:nvSpPr>
            <p:spPr bwMode="auto">
              <a:xfrm>
                <a:off x="3360" y="3067"/>
                <a:ext cx="720" cy="0"/>
              </a:xfrm>
              <a:prstGeom prst="line">
                <a:avLst/>
              </a:prstGeom>
              <a:noFill/>
              <a:ln w="9525">
                <a:solidFill>
                  <a:srgbClr val="CC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sp>
            <p:nvSpPr>
              <p:cNvPr id="60531" name="Line 50"/>
              <p:cNvSpPr>
                <a:spLocks noChangeShapeType="1"/>
              </p:cNvSpPr>
              <p:nvPr/>
            </p:nvSpPr>
            <p:spPr bwMode="auto">
              <a:xfrm>
                <a:off x="3360" y="3014"/>
                <a:ext cx="720" cy="0"/>
              </a:xfrm>
              <a:prstGeom prst="line">
                <a:avLst/>
              </a:prstGeom>
              <a:noFill/>
              <a:ln w="9525">
                <a:solidFill>
                  <a:srgbClr val="CC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grpSp>
      </p:grpSp>
      <p:sp>
        <p:nvSpPr>
          <p:cNvPr id="60425" name="Text Box 51"/>
          <p:cNvSpPr txBox="1">
            <a:spLocks noChangeArrowheads="1"/>
          </p:cNvSpPr>
          <p:nvPr/>
        </p:nvSpPr>
        <p:spPr bwMode="auto">
          <a:xfrm>
            <a:off x="4954588" y="1965325"/>
            <a:ext cx="649287" cy="39687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algn="ctr" eaLnBrk="1" hangingPunct="1"/>
            <a:r>
              <a:rPr kumimoji="1" lang="en-US" altLang="zh-CN" sz="2000" b="1" i="1">
                <a:solidFill>
                  <a:srgbClr val="336666"/>
                </a:solidFill>
                <a:latin typeface="Times New Roman" panose="02020603050405020304" pitchFamily="18" charset="0"/>
                <a:ea typeface="微软雅黑" panose="020B0503020204020204" pitchFamily="34" charset="-122"/>
                <a:cs typeface="Times New Roman" panose="02020603050405020304" pitchFamily="18" charset="0"/>
              </a:rPr>
              <a:t>E(k)</a:t>
            </a:r>
          </a:p>
        </p:txBody>
      </p:sp>
      <p:sp>
        <p:nvSpPr>
          <p:cNvPr id="60426" name="Text Box 52"/>
          <p:cNvSpPr txBox="1">
            <a:spLocks noChangeArrowheads="1"/>
          </p:cNvSpPr>
          <p:nvPr/>
        </p:nvSpPr>
        <p:spPr bwMode="auto">
          <a:xfrm>
            <a:off x="8761413" y="5378450"/>
            <a:ext cx="357187" cy="39687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algn="ctr" eaLnBrk="1" hangingPunct="1"/>
            <a:r>
              <a:rPr kumimoji="1" lang="en-US" altLang="zh-CN" sz="2000">
                <a:solidFill>
                  <a:srgbClr val="336666"/>
                </a:solidFill>
                <a:latin typeface="Times New Roman" panose="02020603050405020304" pitchFamily="18" charset="0"/>
                <a:ea typeface="微软雅黑" panose="020B0503020204020204" pitchFamily="34" charset="-122"/>
                <a:cs typeface="Times New Roman" panose="02020603050405020304" pitchFamily="18" charset="0"/>
              </a:rPr>
              <a:t>1</a:t>
            </a:r>
          </a:p>
        </p:txBody>
      </p:sp>
      <p:sp>
        <p:nvSpPr>
          <p:cNvPr id="60427" name="Text Box 53"/>
          <p:cNvSpPr txBox="1">
            <a:spLocks noChangeArrowheads="1"/>
          </p:cNvSpPr>
          <p:nvPr/>
        </p:nvSpPr>
        <p:spPr bwMode="auto">
          <a:xfrm>
            <a:off x="8761413" y="5103813"/>
            <a:ext cx="357187" cy="39687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algn="ctr" eaLnBrk="1" hangingPunct="1"/>
            <a:r>
              <a:rPr kumimoji="1" lang="en-US" altLang="zh-CN" sz="2000">
                <a:solidFill>
                  <a:srgbClr val="336666"/>
                </a:solidFill>
                <a:latin typeface="Times New Roman" panose="02020603050405020304" pitchFamily="18" charset="0"/>
                <a:ea typeface="微软雅黑" panose="020B0503020204020204" pitchFamily="34" charset="-122"/>
                <a:cs typeface="Times New Roman" panose="02020603050405020304" pitchFamily="18" charset="0"/>
              </a:rPr>
              <a:t>2</a:t>
            </a:r>
          </a:p>
        </p:txBody>
      </p:sp>
      <p:sp>
        <p:nvSpPr>
          <p:cNvPr id="60428" name="Text Box 54"/>
          <p:cNvSpPr txBox="1">
            <a:spLocks noChangeArrowheads="1"/>
          </p:cNvSpPr>
          <p:nvPr/>
        </p:nvSpPr>
        <p:spPr bwMode="auto">
          <a:xfrm>
            <a:off x="8774113" y="4630738"/>
            <a:ext cx="357187" cy="395287"/>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algn="ctr" eaLnBrk="1" hangingPunct="1"/>
            <a:r>
              <a:rPr kumimoji="1" lang="en-US" altLang="zh-CN" sz="2000">
                <a:solidFill>
                  <a:srgbClr val="336666"/>
                </a:solidFill>
                <a:latin typeface="Times New Roman" panose="02020603050405020304" pitchFamily="18" charset="0"/>
                <a:ea typeface="微软雅黑" panose="020B0503020204020204" pitchFamily="34" charset="-122"/>
                <a:cs typeface="Times New Roman" panose="02020603050405020304" pitchFamily="18" charset="0"/>
              </a:rPr>
              <a:t>3</a:t>
            </a:r>
          </a:p>
        </p:txBody>
      </p:sp>
      <p:sp>
        <p:nvSpPr>
          <p:cNvPr id="60429" name="Text Box 55"/>
          <p:cNvSpPr txBox="1">
            <a:spLocks noChangeArrowheads="1"/>
          </p:cNvSpPr>
          <p:nvPr/>
        </p:nvSpPr>
        <p:spPr bwMode="auto">
          <a:xfrm>
            <a:off x="8761413" y="3924300"/>
            <a:ext cx="357187" cy="39687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algn="ctr" eaLnBrk="1" hangingPunct="1"/>
            <a:r>
              <a:rPr kumimoji="1" lang="en-US" altLang="zh-CN" sz="2000">
                <a:solidFill>
                  <a:srgbClr val="336666"/>
                </a:solidFill>
                <a:latin typeface="Times New Roman" panose="02020603050405020304" pitchFamily="18" charset="0"/>
                <a:ea typeface="微软雅黑" panose="020B0503020204020204" pitchFamily="34" charset="-122"/>
                <a:cs typeface="Times New Roman" panose="02020603050405020304" pitchFamily="18" charset="0"/>
              </a:rPr>
              <a:t>4</a:t>
            </a:r>
          </a:p>
        </p:txBody>
      </p:sp>
      <p:sp>
        <p:nvSpPr>
          <p:cNvPr id="60430" name="Text Box 56"/>
          <p:cNvSpPr txBox="1">
            <a:spLocks noChangeArrowheads="1"/>
          </p:cNvSpPr>
          <p:nvPr/>
        </p:nvSpPr>
        <p:spPr bwMode="auto">
          <a:xfrm>
            <a:off x="6735763" y="5567363"/>
            <a:ext cx="841375" cy="45720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algn="ctr" eaLnBrk="1" hangingPunct="1"/>
            <a:r>
              <a:rPr kumimoji="1" lang="en-US" altLang="zh-CN" sz="2400" i="1" dirty="0">
                <a:solidFill>
                  <a:srgbClr val="336666"/>
                </a:solidFill>
                <a:latin typeface="Times New Roman" panose="02020603050405020304" pitchFamily="18" charset="0"/>
                <a:ea typeface="微软雅黑" panose="020B0503020204020204" pitchFamily="34" charset="-122"/>
                <a:cs typeface="Times New Roman" panose="02020603050405020304" pitchFamily="18" charset="0"/>
              </a:rPr>
              <a:t>k</a:t>
            </a:r>
            <a:r>
              <a:rPr kumimoji="1" lang="en-US" altLang="zh-CN" sz="2400" dirty="0">
                <a:solidFill>
                  <a:srgbClr val="336666"/>
                </a:solidFill>
                <a:latin typeface="Times New Roman" panose="02020603050405020304" pitchFamily="18" charset="0"/>
                <a:ea typeface="微软雅黑" panose="020B0503020204020204" pitchFamily="34" charset="-122"/>
                <a:cs typeface="Times New Roman" panose="02020603050405020304" pitchFamily="18" charset="0"/>
              </a:rPr>
              <a:t>(2</a:t>
            </a:r>
            <a:r>
              <a:rPr kumimoji="1" lang="en-US" altLang="zh-CN" sz="2400" dirty="0">
                <a:solidFill>
                  <a:srgbClr val="336666"/>
                </a:solidFill>
                <a:latin typeface="Symbol" panose="05050102010706020507" pitchFamily="18" charset="2"/>
                <a:ea typeface="微软雅黑" panose="020B0503020204020204" pitchFamily="34" charset="-122"/>
                <a:cs typeface="Times New Roman" panose="02020603050405020304" pitchFamily="18" charset="0"/>
              </a:rPr>
              <a:t>p</a:t>
            </a:r>
            <a:r>
              <a:rPr kumimoji="1" lang="en-US" altLang="zh-CN" sz="2400" dirty="0">
                <a:solidFill>
                  <a:srgbClr val="336666"/>
                </a:solidFill>
                <a:latin typeface="Times New Roman" panose="02020603050405020304" pitchFamily="18" charset="0"/>
                <a:ea typeface="微软雅黑" panose="020B0503020204020204" pitchFamily="34" charset="-122"/>
                <a:cs typeface="Times New Roman" panose="02020603050405020304" pitchFamily="18" charset="0"/>
              </a:rPr>
              <a:t>)</a:t>
            </a:r>
          </a:p>
        </p:txBody>
      </p:sp>
      <p:sp>
        <p:nvSpPr>
          <p:cNvPr id="60431" name="Text Box 57"/>
          <p:cNvSpPr txBox="1">
            <a:spLocks noChangeArrowheads="1"/>
          </p:cNvSpPr>
          <p:nvPr/>
        </p:nvSpPr>
        <p:spPr bwMode="auto">
          <a:xfrm>
            <a:off x="4748213" y="5715000"/>
            <a:ext cx="336550" cy="4572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algn="ctr" eaLnBrk="1" hangingPunct="1"/>
            <a:r>
              <a:rPr kumimoji="1" lang="en-US" altLang="zh-CN" sz="2400">
                <a:solidFill>
                  <a:srgbClr val="336666"/>
                </a:solidFill>
                <a:latin typeface="Times New Roman" panose="02020603050405020304" pitchFamily="18" charset="0"/>
                <a:ea typeface="微软雅黑" panose="020B0503020204020204" pitchFamily="34" charset="-122"/>
                <a:cs typeface="Times New Roman" panose="02020603050405020304" pitchFamily="18" charset="0"/>
              </a:rPr>
              <a:t>0</a:t>
            </a:r>
          </a:p>
        </p:txBody>
      </p:sp>
      <p:sp>
        <p:nvSpPr>
          <p:cNvPr id="60432" name="Line 58"/>
          <p:cNvSpPr>
            <a:spLocks noChangeShapeType="1"/>
          </p:cNvSpPr>
          <p:nvPr/>
        </p:nvSpPr>
        <p:spPr bwMode="auto">
          <a:xfrm flipH="1">
            <a:off x="4438650" y="2378075"/>
            <a:ext cx="0" cy="3276600"/>
          </a:xfrm>
          <a:prstGeom prst="line">
            <a:avLst/>
          </a:prstGeom>
          <a:noFill/>
          <a:ln w="9525">
            <a:solidFill>
              <a:schemeClr val="bg2"/>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endParaRPr>
          </a:p>
        </p:txBody>
      </p:sp>
      <p:sp>
        <p:nvSpPr>
          <p:cNvPr id="60433" name="Line 59"/>
          <p:cNvSpPr>
            <a:spLocks noChangeShapeType="1"/>
          </p:cNvSpPr>
          <p:nvPr/>
        </p:nvSpPr>
        <p:spPr bwMode="auto">
          <a:xfrm flipH="1">
            <a:off x="3994150" y="2365375"/>
            <a:ext cx="0" cy="3276600"/>
          </a:xfrm>
          <a:prstGeom prst="line">
            <a:avLst/>
          </a:prstGeom>
          <a:noFill/>
          <a:ln w="9525">
            <a:solidFill>
              <a:schemeClr val="bg2"/>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endParaRPr>
          </a:p>
        </p:txBody>
      </p:sp>
      <p:sp>
        <p:nvSpPr>
          <p:cNvPr id="60434" name="Line 60"/>
          <p:cNvSpPr>
            <a:spLocks noChangeShapeType="1"/>
          </p:cNvSpPr>
          <p:nvPr/>
        </p:nvSpPr>
        <p:spPr bwMode="auto">
          <a:xfrm flipH="1">
            <a:off x="3575050" y="2390775"/>
            <a:ext cx="0" cy="3276600"/>
          </a:xfrm>
          <a:prstGeom prst="line">
            <a:avLst/>
          </a:prstGeom>
          <a:noFill/>
          <a:ln w="9525">
            <a:solidFill>
              <a:schemeClr val="bg2"/>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endParaRPr>
          </a:p>
        </p:txBody>
      </p:sp>
      <p:sp>
        <p:nvSpPr>
          <p:cNvPr id="60435" name="Line 61"/>
          <p:cNvSpPr>
            <a:spLocks noChangeShapeType="1"/>
          </p:cNvSpPr>
          <p:nvPr/>
        </p:nvSpPr>
        <p:spPr bwMode="auto">
          <a:xfrm>
            <a:off x="5346700" y="2403475"/>
            <a:ext cx="0" cy="3276600"/>
          </a:xfrm>
          <a:prstGeom prst="line">
            <a:avLst/>
          </a:prstGeom>
          <a:noFill/>
          <a:ln w="9525">
            <a:solidFill>
              <a:schemeClr val="bg2"/>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endParaRPr>
          </a:p>
        </p:txBody>
      </p:sp>
      <p:sp>
        <p:nvSpPr>
          <p:cNvPr id="60436" name="Line 62"/>
          <p:cNvSpPr>
            <a:spLocks noChangeShapeType="1"/>
          </p:cNvSpPr>
          <p:nvPr/>
        </p:nvSpPr>
        <p:spPr bwMode="auto">
          <a:xfrm>
            <a:off x="5778500" y="2390775"/>
            <a:ext cx="0" cy="3276600"/>
          </a:xfrm>
          <a:prstGeom prst="line">
            <a:avLst/>
          </a:prstGeom>
          <a:noFill/>
          <a:ln w="9525">
            <a:solidFill>
              <a:schemeClr val="bg2"/>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endParaRPr>
          </a:p>
        </p:txBody>
      </p:sp>
      <p:sp>
        <p:nvSpPr>
          <p:cNvPr id="60437" name="Line 63"/>
          <p:cNvSpPr>
            <a:spLocks noChangeShapeType="1"/>
          </p:cNvSpPr>
          <p:nvPr/>
        </p:nvSpPr>
        <p:spPr bwMode="auto">
          <a:xfrm>
            <a:off x="6223000" y="2416175"/>
            <a:ext cx="0" cy="3276600"/>
          </a:xfrm>
          <a:prstGeom prst="line">
            <a:avLst/>
          </a:prstGeom>
          <a:noFill/>
          <a:ln w="9525">
            <a:solidFill>
              <a:schemeClr val="bg2"/>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endParaRPr>
          </a:p>
        </p:txBody>
      </p:sp>
      <p:graphicFrame>
        <p:nvGraphicFramePr>
          <p:cNvPr id="60438" name="Object 64"/>
          <p:cNvGraphicFramePr>
            <a:graphicFrameLocks noChangeAspect="1"/>
          </p:cNvGraphicFramePr>
          <p:nvPr/>
        </p:nvGraphicFramePr>
        <p:xfrm>
          <a:off x="5118100" y="5656263"/>
          <a:ext cx="336550" cy="579437"/>
        </p:xfrm>
        <a:graphic>
          <a:graphicData uri="http://schemas.openxmlformats.org/presentationml/2006/ole">
            <mc:AlternateContent xmlns:mc="http://schemas.openxmlformats.org/markup-compatibility/2006">
              <mc:Choice xmlns:v="urn:schemas-microsoft-com:vml" Requires="v">
                <p:oleObj spid="_x0000_s356124" name="Equation" r:id="rId8" imgW="228600" imgH="393700" progId="Equation.3">
                  <p:embed/>
                </p:oleObj>
              </mc:Choice>
              <mc:Fallback>
                <p:oleObj name="Equation" r:id="rId8" imgW="228600" imgH="393700" progId="Equation.3">
                  <p:embed/>
                  <p:pic>
                    <p:nvPicPr>
                      <p:cNvPr id="0" name="图片 16683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118100" y="5656263"/>
                        <a:ext cx="336550" cy="579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0439" name="Object 65"/>
          <p:cNvGraphicFramePr>
            <a:graphicFrameLocks noChangeAspect="1"/>
          </p:cNvGraphicFramePr>
          <p:nvPr/>
        </p:nvGraphicFramePr>
        <p:xfrm>
          <a:off x="5561013" y="5656263"/>
          <a:ext cx="336550" cy="579437"/>
        </p:xfrm>
        <a:graphic>
          <a:graphicData uri="http://schemas.openxmlformats.org/presentationml/2006/ole">
            <mc:AlternateContent xmlns:mc="http://schemas.openxmlformats.org/markup-compatibility/2006">
              <mc:Choice xmlns:v="urn:schemas-microsoft-com:vml" Requires="v">
                <p:oleObj spid="_x0000_s356125" name="Equation" r:id="rId10" imgW="228600" imgH="393700" progId="Equation.3">
                  <p:embed/>
                </p:oleObj>
              </mc:Choice>
              <mc:Fallback>
                <p:oleObj name="Equation" r:id="rId10" imgW="228600" imgH="393700" progId="Equation.3">
                  <p:embed/>
                  <p:pic>
                    <p:nvPicPr>
                      <p:cNvPr id="0" name="图片 166838"/>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561013" y="5656263"/>
                        <a:ext cx="336550" cy="579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0440" name="Object 66"/>
          <p:cNvGraphicFramePr>
            <a:graphicFrameLocks noChangeAspect="1"/>
          </p:cNvGraphicFramePr>
          <p:nvPr/>
        </p:nvGraphicFramePr>
        <p:xfrm>
          <a:off x="6043613" y="5656263"/>
          <a:ext cx="336550" cy="579437"/>
        </p:xfrm>
        <a:graphic>
          <a:graphicData uri="http://schemas.openxmlformats.org/presentationml/2006/ole">
            <mc:AlternateContent xmlns:mc="http://schemas.openxmlformats.org/markup-compatibility/2006">
              <mc:Choice xmlns:v="urn:schemas-microsoft-com:vml" Requires="v">
                <p:oleObj spid="_x0000_s356126" name="Equation" r:id="rId12" imgW="228600" imgH="393700" progId="Equation.3">
                  <p:embed/>
                </p:oleObj>
              </mc:Choice>
              <mc:Fallback>
                <p:oleObj name="Equation" r:id="rId12" imgW="228600" imgH="393700" progId="Equation.3">
                  <p:embed/>
                  <p:pic>
                    <p:nvPicPr>
                      <p:cNvPr id="0" name="图片 166839"/>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043613" y="5656263"/>
                        <a:ext cx="336550" cy="579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0441" name="Object 67"/>
          <p:cNvGraphicFramePr>
            <a:graphicFrameLocks noChangeAspect="1"/>
          </p:cNvGraphicFramePr>
          <p:nvPr/>
        </p:nvGraphicFramePr>
        <p:xfrm>
          <a:off x="4143375" y="5668963"/>
          <a:ext cx="504825" cy="579437"/>
        </p:xfrm>
        <a:graphic>
          <a:graphicData uri="http://schemas.openxmlformats.org/presentationml/2006/ole">
            <mc:AlternateContent xmlns:mc="http://schemas.openxmlformats.org/markup-compatibility/2006">
              <mc:Choice xmlns:v="urn:schemas-microsoft-com:vml" Requires="v">
                <p:oleObj spid="_x0000_s356127" name="Equation" r:id="rId14" imgW="342900" imgH="393700" progId="Equation.3">
                  <p:embed/>
                </p:oleObj>
              </mc:Choice>
              <mc:Fallback>
                <p:oleObj name="Equation" r:id="rId14" imgW="342900" imgH="393700" progId="Equation.3">
                  <p:embed/>
                  <p:pic>
                    <p:nvPicPr>
                      <p:cNvPr id="0" name="图片 166840"/>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143375" y="5668963"/>
                        <a:ext cx="504825" cy="579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0442" name="Object 68"/>
          <p:cNvGraphicFramePr>
            <a:graphicFrameLocks noChangeAspect="1"/>
          </p:cNvGraphicFramePr>
          <p:nvPr/>
        </p:nvGraphicFramePr>
        <p:xfrm>
          <a:off x="3673475" y="5668963"/>
          <a:ext cx="504825" cy="579437"/>
        </p:xfrm>
        <a:graphic>
          <a:graphicData uri="http://schemas.openxmlformats.org/presentationml/2006/ole">
            <mc:AlternateContent xmlns:mc="http://schemas.openxmlformats.org/markup-compatibility/2006">
              <mc:Choice xmlns:v="urn:schemas-microsoft-com:vml" Requires="v">
                <p:oleObj spid="_x0000_s356128" name="Equation" r:id="rId16" imgW="342900" imgH="393700" progId="Equation.3">
                  <p:embed/>
                </p:oleObj>
              </mc:Choice>
              <mc:Fallback>
                <p:oleObj name="Equation" r:id="rId16" imgW="342900" imgH="393700" progId="Equation.3">
                  <p:embed/>
                  <p:pic>
                    <p:nvPicPr>
                      <p:cNvPr id="0" name="图片 166841"/>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673475" y="5668963"/>
                        <a:ext cx="504825" cy="579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0443" name="Object 69"/>
          <p:cNvGraphicFramePr>
            <a:graphicFrameLocks noChangeAspect="1"/>
          </p:cNvGraphicFramePr>
          <p:nvPr/>
        </p:nvGraphicFramePr>
        <p:xfrm>
          <a:off x="3168650" y="5681663"/>
          <a:ext cx="504825" cy="579437"/>
        </p:xfrm>
        <a:graphic>
          <a:graphicData uri="http://schemas.openxmlformats.org/presentationml/2006/ole">
            <mc:AlternateContent xmlns:mc="http://schemas.openxmlformats.org/markup-compatibility/2006">
              <mc:Choice xmlns:v="urn:schemas-microsoft-com:vml" Requires="v">
                <p:oleObj spid="_x0000_s356129" name="Equation" r:id="rId18" imgW="342900" imgH="393700" progId="Equation.3">
                  <p:embed/>
                </p:oleObj>
              </mc:Choice>
              <mc:Fallback>
                <p:oleObj name="Equation" r:id="rId18" imgW="342900" imgH="393700" progId="Equation.3">
                  <p:embed/>
                  <p:pic>
                    <p:nvPicPr>
                      <p:cNvPr id="0" name="图片 166842"/>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168650" y="5681663"/>
                        <a:ext cx="504825" cy="579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0444" name="Line 70"/>
          <p:cNvSpPr>
            <a:spLocks noChangeShapeType="1"/>
          </p:cNvSpPr>
          <p:nvPr/>
        </p:nvSpPr>
        <p:spPr bwMode="auto">
          <a:xfrm flipV="1">
            <a:off x="2901950" y="5656263"/>
            <a:ext cx="4219575" cy="12700"/>
          </a:xfrm>
          <a:prstGeom prst="line">
            <a:avLst/>
          </a:prstGeom>
          <a:noFill/>
          <a:ln w="285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sp>
        <p:nvSpPr>
          <p:cNvPr id="60445" name="Freeform 71"/>
          <p:cNvSpPr/>
          <p:nvPr/>
        </p:nvSpPr>
        <p:spPr bwMode="auto">
          <a:xfrm>
            <a:off x="5765800" y="4600575"/>
            <a:ext cx="431800" cy="406400"/>
          </a:xfrm>
          <a:custGeom>
            <a:avLst/>
            <a:gdLst>
              <a:gd name="T0" fmla="*/ 2147483647 w 576"/>
              <a:gd name="T1" fmla="*/ 2147483647 h 640"/>
              <a:gd name="T2" fmla="*/ 2147483647 w 576"/>
              <a:gd name="T3" fmla="*/ 2147483647 h 640"/>
              <a:gd name="T4" fmla="*/ 2147483647 w 576"/>
              <a:gd name="T5" fmla="*/ 2147483647 h 640"/>
              <a:gd name="T6" fmla="*/ 2147483647 w 576"/>
              <a:gd name="T7" fmla="*/ 2147483647 h 640"/>
              <a:gd name="T8" fmla="*/ 0 w 576"/>
              <a:gd name="T9" fmla="*/ 2147483647 h 6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6" h="640">
                <a:moveTo>
                  <a:pt x="576" y="16"/>
                </a:moveTo>
                <a:cubicBezTo>
                  <a:pt x="568" y="8"/>
                  <a:pt x="560" y="0"/>
                  <a:pt x="528" y="16"/>
                </a:cubicBezTo>
                <a:cubicBezTo>
                  <a:pt x="496" y="32"/>
                  <a:pt x="448" y="24"/>
                  <a:pt x="384" y="112"/>
                </a:cubicBezTo>
                <a:cubicBezTo>
                  <a:pt x="320" y="200"/>
                  <a:pt x="208" y="456"/>
                  <a:pt x="144" y="544"/>
                </a:cubicBezTo>
                <a:cubicBezTo>
                  <a:pt x="80" y="632"/>
                  <a:pt x="40" y="636"/>
                  <a:pt x="0" y="640"/>
                </a:cubicBezTo>
              </a:path>
            </a:pathLst>
          </a:custGeom>
          <a:noFill/>
          <a:ln w="38100" cmpd="sng">
            <a:solidFill>
              <a:srgbClr val="80008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0446" name="Freeform 72"/>
          <p:cNvSpPr/>
          <p:nvPr/>
        </p:nvSpPr>
        <p:spPr bwMode="auto">
          <a:xfrm flipH="1">
            <a:off x="5416550" y="5197475"/>
            <a:ext cx="207963" cy="236538"/>
          </a:xfrm>
          <a:custGeom>
            <a:avLst/>
            <a:gdLst>
              <a:gd name="T0" fmla="*/ 0 w 96"/>
              <a:gd name="T1" fmla="*/ 0 h 288"/>
              <a:gd name="T2" fmla="*/ 2147483647 w 96"/>
              <a:gd name="T3" fmla="*/ 2147483647 h 288"/>
              <a:gd name="T4" fmla="*/ 0 60000 65536"/>
              <a:gd name="T5" fmla="*/ 0 60000 65536"/>
            </a:gdLst>
            <a:ahLst/>
            <a:cxnLst>
              <a:cxn ang="T4">
                <a:pos x="T0" y="T1"/>
              </a:cxn>
              <a:cxn ang="T5">
                <a:pos x="T2" y="T3"/>
              </a:cxn>
            </a:cxnLst>
            <a:rect l="0" t="0" r="r" b="b"/>
            <a:pathLst>
              <a:path w="96" h="288">
                <a:moveTo>
                  <a:pt x="0" y="0"/>
                </a:moveTo>
                <a:cubicBezTo>
                  <a:pt x="40" y="120"/>
                  <a:pt x="80" y="240"/>
                  <a:pt x="96" y="288"/>
                </a:cubicBezTo>
              </a:path>
            </a:pathLst>
          </a:custGeom>
          <a:noFill/>
          <a:ln w="12700" cap="flat" cmpd="sng">
            <a:solidFill>
              <a:srgbClr val="800080"/>
            </a:solidFill>
            <a:prstDash val="dash"/>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0447" name="Freeform 73"/>
          <p:cNvSpPr/>
          <p:nvPr/>
        </p:nvSpPr>
        <p:spPr bwMode="auto">
          <a:xfrm>
            <a:off x="5364163" y="5172075"/>
            <a:ext cx="401637" cy="231775"/>
          </a:xfrm>
          <a:custGeom>
            <a:avLst/>
            <a:gdLst>
              <a:gd name="T0" fmla="*/ 2147483647 w 576"/>
              <a:gd name="T1" fmla="*/ 2147483647 h 640"/>
              <a:gd name="T2" fmla="*/ 2147483647 w 576"/>
              <a:gd name="T3" fmla="*/ 2147483647 h 640"/>
              <a:gd name="T4" fmla="*/ 2147483647 w 576"/>
              <a:gd name="T5" fmla="*/ 2147483647 h 640"/>
              <a:gd name="T6" fmla="*/ 2147483647 w 576"/>
              <a:gd name="T7" fmla="*/ 2147483647 h 640"/>
              <a:gd name="T8" fmla="*/ 0 w 576"/>
              <a:gd name="T9" fmla="*/ 2147483647 h 6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6" h="640">
                <a:moveTo>
                  <a:pt x="576" y="16"/>
                </a:moveTo>
                <a:cubicBezTo>
                  <a:pt x="568" y="8"/>
                  <a:pt x="560" y="0"/>
                  <a:pt x="528" y="16"/>
                </a:cubicBezTo>
                <a:cubicBezTo>
                  <a:pt x="496" y="32"/>
                  <a:pt x="448" y="24"/>
                  <a:pt x="384" y="112"/>
                </a:cubicBezTo>
                <a:cubicBezTo>
                  <a:pt x="320" y="200"/>
                  <a:pt x="208" y="456"/>
                  <a:pt x="144" y="544"/>
                </a:cubicBezTo>
                <a:cubicBezTo>
                  <a:pt x="80" y="632"/>
                  <a:pt x="40" y="636"/>
                  <a:pt x="0" y="640"/>
                </a:cubicBezTo>
              </a:path>
            </a:pathLst>
          </a:custGeom>
          <a:noFill/>
          <a:ln w="38100" cmpd="sng">
            <a:solidFill>
              <a:srgbClr val="80008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60448" name="Group 74"/>
          <p:cNvGrpSpPr/>
          <p:nvPr/>
        </p:nvGrpSpPr>
        <p:grpSpPr bwMode="auto">
          <a:xfrm>
            <a:off x="4464050" y="5159375"/>
            <a:ext cx="935038" cy="269875"/>
            <a:chOff x="2596" y="3141"/>
            <a:chExt cx="589" cy="354"/>
          </a:xfrm>
        </p:grpSpPr>
        <p:sp>
          <p:nvSpPr>
            <p:cNvPr id="60524" name="Freeform 75"/>
            <p:cNvSpPr/>
            <p:nvPr/>
          </p:nvSpPr>
          <p:spPr bwMode="auto">
            <a:xfrm flipH="1">
              <a:off x="2876" y="3149"/>
              <a:ext cx="309" cy="346"/>
            </a:xfrm>
            <a:custGeom>
              <a:avLst/>
              <a:gdLst>
                <a:gd name="T0" fmla="*/ 26 w 576"/>
                <a:gd name="T1" fmla="*/ 1 h 640"/>
                <a:gd name="T2" fmla="*/ 24 w 576"/>
                <a:gd name="T3" fmla="*/ 1 h 640"/>
                <a:gd name="T4" fmla="*/ 17 w 576"/>
                <a:gd name="T5" fmla="*/ 5 h 640"/>
                <a:gd name="T6" fmla="*/ 6 w 576"/>
                <a:gd name="T7" fmla="*/ 25 h 640"/>
                <a:gd name="T8" fmla="*/ 0 w 576"/>
                <a:gd name="T9" fmla="*/ 30 h 6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6" h="640">
                  <a:moveTo>
                    <a:pt x="576" y="16"/>
                  </a:moveTo>
                  <a:cubicBezTo>
                    <a:pt x="568" y="8"/>
                    <a:pt x="560" y="0"/>
                    <a:pt x="528" y="16"/>
                  </a:cubicBezTo>
                  <a:cubicBezTo>
                    <a:pt x="496" y="32"/>
                    <a:pt x="448" y="24"/>
                    <a:pt x="384" y="112"/>
                  </a:cubicBezTo>
                  <a:cubicBezTo>
                    <a:pt x="320" y="200"/>
                    <a:pt x="208" y="456"/>
                    <a:pt x="144" y="544"/>
                  </a:cubicBezTo>
                  <a:cubicBezTo>
                    <a:pt x="80" y="632"/>
                    <a:pt x="40" y="636"/>
                    <a:pt x="0" y="640"/>
                  </a:cubicBezTo>
                </a:path>
              </a:pathLst>
            </a:custGeom>
            <a:noFill/>
            <a:ln w="28575" cap="flat" cmpd="sng">
              <a:solidFill>
                <a:srgbClr val="009900"/>
              </a:solidFill>
              <a:prstDash val="sysDot"/>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0525" name="Freeform 76"/>
            <p:cNvSpPr/>
            <p:nvPr/>
          </p:nvSpPr>
          <p:spPr bwMode="auto">
            <a:xfrm>
              <a:off x="2596" y="3141"/>
              <a:ext cx="309" cy="346"/>
            </a:xfrm>
            <a:custGeom>
              <a:avLst/>
              <a:gdLst>
                <a:gd name="T0" fmla="*/ 26 w 576"/>
                <a:gd name="T1" fmla="*/ 1 h 640"/>
                <a:gd name="T2" fmla="*/ 24 w 576"/>
                <a:gd name="T3" fmla="*/ 1 h 640"/>
                <a:gd name="T4" fmla="*/ 17 w 576"/>
                <a:gd name="T5" fmla="*/ 5 h 640"/>
                <a:gd name="T6" fmla="*/ 6 w 576"/>
                <a:gd name="T7" fmla="*/ 25 h 640"/>
                <a:gd name="T8" fmla="*/ 0 w 576"/>
                <a:gd name="T9" fmla="*/ 30 h 6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6" h="640">
                  <a:moveTo>
                    <a:pt x="576" y="16"/>
                  </a:moveTo>
                  <a:cubicBezTo>
                    <a:pt x="568" y="8"/>
                    <a:pt x="560" y="0"/>
                    <a:pt x="528" y="16"/>
                  </a:cubicBezTo>
                  <a:cubicBezTo>
                    <a:pt x="496" y="32"/>
                    <a:pt x="448" y="24"/>
                    <a:pt x="384" y="112"/>
                  </a:cubicBezTo>
                  <a:cubicBezTo>
                    <a:pt x="320" y="200"/>
                    <a:pt x="208" y="456"/>
                    <a:pt x="144" y="544"/>
                  </a:cubicBezTo>
                  <a:cubicBezTo>
                    <a:pt x="80" y="632"/>
                    <a:pt x="40" y="636"/>
                    <a:pt x="0" y="640"/>
                  </a:cubicBezTo>
                </a:path>
              </a:pathLst>
            </a:custGeom>
            <a:noFill/>
            <a:ln w="28575" cap="flat" cmpd="sng">
              <a:solidFill>
                <a:srgbClr val="009900"/>
              </a:solidFill>
              <a:prstDash val="sysDot"/>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60449" name="Group 77"/>
          <p:cNvGrpSpPr/>
          <p:nvPr/>
        </p:nvGrpSpPr>
        <p:grpSpPr bwMode="auto">
          <a:xfrm>
            <a:off x="4032250" y="4511675"/>
            <a:ext cx="1747838" cy="485775"/>
            <a:chOff x="2188" y="2597"/>
            <a:chExt cx="1301" cy="378"/>
          </a:xfrm>
        </p:grpSpPr>
        <p:sp>
          <p:nvSpPr>
            <p:cNvPr id="60520" name="Freeform 78"/>
            <p:cNvSpPr/>
            <p:nvPr/>
          </p:nvSpPr>
          <p:spPr bwMode="auto">
            <a:xfrm>
              <a:off x="2884" y="2629"/>
              <a:ext cx="309" cy="346"/>
            </a:xfrm>
            <a:custGeom>
              <a:avLst/>
              <a:gdLst>
                <a:gd name="T0" fmla="*/ 26 w 576"/>
                <a:gd name="T1" fmla="*/ 1 h 640"/>
                <a:gd name="T2" fmla="*/ 24 w 576"/>
                <a:gd name="T3" fmla="*/ 1 h 640"/>
                <a:gd name="T4" fmla="*/ 17 w 576"/>
                <a:gd name="T5" fmla="*/ 5 h 640"/>
                <a:gd name="T6" fmla="*/ 6 w 576"/>
                <a:gd name="T7" fmla="*/ 25 h 640"/>
                <a:gd name="T8" fmla="*/ 0 w 576"/>
                <a:gd name="T9" fmla="*/ 30 h 6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6" h="640">
                  <a:moveTo>
                    <a:pt x="576" y="16"/>
                  </a:moveTo>
                  <a:cubicBezTo>
                    <a:pt x="568" y="8"/>
                    <a:pt x="560" y="0"/>
                    <a:pt x="528" y="16"/>
                  </a:cubicBezTo>
                  <a:cubicBezTo>
                    <a:pt x="496" y="32"/>
                    <a:pt x="448" y="24"/>
                    <a:pt x="384" y="112"/>
                  </a:cubicBezTo>
                  <a:cubicBezTo>
                    <a:pt x="320" y="200"/>
                    <a:pt x="208" y="456"/>
                    <a:pt x="144" y="544"/>
                  </a:cubicBezTo>
                  <a:cubicBezTo>
                    <a:pt x="80" y="632"/>
                    <a:pt x="40" y="636"/>
                    <a:pt x="0" y="640"/>
                  </a:cubicBezTo>
                </a:path>
              </a:pathLst>
            </a:custGeom>
            <a:noFill/>
            <a:ln w="28575" cap="flat" cmpd="sng">
              <a:solidFill>
                <a:srgbClr val="009900"/>
              </a:solidFill>
              <a:prstDash val="sysDot"/>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0521" name="Freeform 79"/>
            <p:cNvSpPr/>
            <p:nvPr/>
          </p:nvSpPr>
          <p:spPr bwMode="auto">
            <a:xfrm>
              <a:off x="2188" y="2597"/>
              <a:ext cx="309" cy="346"/>
            </a:xfrm>
            <a:custGeom>
              <a:avLst/>
              <a:gdLst>
                <a:gd name="T0" fmla="*/ 26 w 576"/>
                <a:gd name="T1" fmla="*/ 1 h 640"/>
                <a:gd name="T2" fmla="*/ 24 w 576"/>
                <a:gd name="T3" fmla="*/ 1 h 640"/>
                <a:gd name="T4" fmla="*/ 17 w 576"/>
                <a:gd name="T5" fmla="*/ 5 h 640"/>
                <a:gd name="T6" fmla="*/ 6 w 576"/>
                <a:gd name="T7" fmla="*/ 25 h 640"/>
                <a:gd name="T8" fmla="*/ 0 w 576"/>
                <a:gd name="T9" fmla="*/ 30 h 6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6" h="640">
                  <a:moveTo>
                    <a:pt x="576" y="16"/>
                  </a:moveTo>
                  <a:cubicBezTo>
                    <a:pt x="568" y="8"/>
                    <a:pt x="560" y="0"/>
                    <a:pt x="528" y="16"/>
                  </a:cubicBezTo>
                  <a:cubicBezTo>
                    <a:pt x="496" y="32"/>
                    <a:pt x="448" y="24"/>
                    <a:pt x="384" y="112"/>
                  </a:cubicBezTo>
                  <a:cubicBezTo>
                    <a:pt x="320" y="200"/>
                    <a:pt x="208" y="456"/>
                    <a:pt x="144" y="544"/>
                  </a:cubicBezTo>
                  <a:cubicBezTo>
                    <a:pt x="80" y="632"/>
                    <a:pt x="40" y="636"/>
                    <a:pt x="0" y="640"/>
                  </a:cubicBezTo>
                </a:path>
              </a:pathLst>
            </a:custGeom>
            <a:noFill/>
            <a:ln w="28575" cap="flat" cmpd="sng">
              <a:solidFill>
                <a:srgbClr val="009900"/>
              </a:solidFill>
              <a:prstDash val="sysDot"/>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0522" name="Freeform 80"/>
            <p:cNvSpPr/>
            <p:nvPr/>
          </p:nvSpPr>
          <p:spPr bwMode="auto">
            <a:xfrm flipH="1">
              <a:off x="2524" y="2597"/>
              <a:ext cx="309" cy="346"/>
            </a:xfrm>
            <a:custGeom>
              <a:avLst/>
              <a:gdLst>
                <a:gd name="T0" fmla="*/ 26 w 576"/>
                <a:gd name="T1" fmla="*/ 1 h 640"/>
                <a:gd name="T2" fmla="*/ 24 w 576"/>
                <a:gd name="T3" fmla="*/ 1 h 640"/>
                <a:gd name="T4" fmla="*/ 17 w 576"/>
                <a:gd name="T5" fmla="*/ 5 h 640"/>
                <a:gd name="T6" fmla="*/ 6 w 576"/>
                <a:gd name="T7" fmla="*/ 25 h 640"/>
                <a:gd name="T8" fmla="*/ 0 w 576"/>
                <a:gd name="T9" fmla="*/ 30 h 6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6" h="640">
                  <a:moveTo>
                    <a:pt x="576" y="16"/>
                  </a:moveTo>
                  <a:cubicBezTo>
                    <a:pt x="568" y="8"/>
                    <a:pt x="560" y="0"/>
                    <a:pt x="528" y="16"/>
                  </a:cubicBezTo>
                  <a:cubicBezTo>
                    <a:pt x="496" y="32"/>
                    <a:pt x="448" y="24"/>
                    <a:pt x="384" y="112"/>
                  </a:cubicBezTo>
                  <a:cubicBezTo>
                    <a:pt x="320" y="200"/>
                    <a:pt x="208" y="456"/>
                    <a:pt x="144" y="544"/>
                  </a:cubicBezTo>
                  <a:cubicBezTo>
                    <a:pt x="80" y="632"/>
                    <a:pt x="40" y="636"/>
                    <a:pt x="0" y="640"/>
                  </a:cubicBezTo>
                </a:path>
              </a:pathLst>
            </a:custGeom>
            <a:noFill/>
            <a:ln w="28575" cap="flat" cmpd="sng">
              <a:solidFill>
                <a:srgbClr val="009900"/>
              </a:solidFill>
              <a:prstDash val="sysDot"/>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0523" name="Freeform 81"/>
            <p:cNvSpPr/>
            <p:nvPr/>
          </p:nvSpPr>
          <p:spPr bwMode="auto">
            <a:xfrm flipH="1">
              <a:off x="3180" y="2629"/>
              <a:ext cx="309" cy="346"/>
            </a:xfrm>
            <a:custGeom>
              <a:avLst/>
              <a:gdLst>
                <a:gd name="T0" fmla="*/ 26 w 576"/>
                <a:gd name="T1" fmla="*/ 1 h 640"/>
                <a:gd name="T2" fmla="*/ 24 w 576"/>
                <a:gd name="T3" fmla="*/ 1 h 640"/>
                <a:gd name="T4" fmla="*/ 17 w 576"/>
                <a:gd name="T5" fmla="*/ 5 h 640"/>
                <a:gd name="T6" fmla="*/ 6 w 576"/>
                <a:gd name="T7" fmla="*/ 25 h 640"/>
                <a:gd name="T8" fmla="*/ 0 w 576"/>
                <a:gd name="T9" fmla="*/ 30 h 6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6" h="640">
                  <a:moveTo>
                    <a:pt x="576" y="16"/>
                  </a:moveTo>
                  <a:cubicBezTo>
                    <a:pt x="568" y="8"/>
                    <a:pt x="560" y="0"/>
                    <a:pt x="528" y="16"/>
                  </a:cubicBezTo>
                  <a:cubicBezTo>
                    <a:pt x="496" y="32"/>
                    <a:pt x="448" y="24"/>
                    <a:pt x="384" y="112"/>
                  </a:cubicBezTo>
                  <a:cubicBezTo>
                    <a:pt x="320" y="200"/>
                    <a:pt x="208" y="456"/>
                    <a:pt x="144" y="544"/>
                  </a:cubicBezTo>
                  <a:cubicBezTo>
                    <a:pt x="80" y="632"/>
                    <a:pt x="40" y="636"/>
                    <a:pt x="0" y="640"/>
                  </a:cubicBezTo>
                </a:path>
              </a:pathLst>
            </a:custGeom>
            <a:noFill/>
            <a:ln w="28575" cap="flat" cmpd="sng">
              <a:solidFill>
                <a:srgbClr val="009900"/>
              </a:solidFill>
              <a:prstDash val="sysDot"/>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60450" name="Freeform 82"/>
          <p:cNvSpPr/>
          <p:nvPr/>
        </p:nvSpPr>
        <p:spPr bwMode="auto">
          <a:xfrm>
            <a:off x="6200775" y="3851275"/>
            <a:ext cx="441325" cy="473075"/>
          </a:xfrm>
          <a:custGeom>
            <a:avLst/>
            <a:gdLst>
              <a:gd name="T0" fmla="*/ 2147483647 w 576"/>
              <a:gd name="T1" fmla="*/ 2147483647 h 640"/>
              <a:gd name="T2" fmla="*/ 2147483647 w 576"/>
              <a:gd name="T3" fmla="*/ 2147483647 h 640"/>
              <a:gd name="T4" fmla="*/ 2147483647 w 576"/>
              <a:gd name="T5" fmla="*/ 2147483647 h 640"/>
              <a:gd name="T6" fmla="*/ 2147483647 w 576"/>
              <a:gd name="T7" fmla="*/ 2147483647 h 640"/>
              <a:gd name="T8" fmla="*/ 0 w 576"/>
              <a:gd name="T9" fmla="*/ 2147483647 h 6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6" h="640">
                <a:moveTo>
                  <a:pt x="576" y="16"/>
                </a:moveTo>
                <a:cubicBezTo>
                  <a:pt x="568" y="8"/>
                  <a:pt x="560" y="0"/>
                  <a:pt x="528" y="16"/>
                </a:cubicBezTo>
                <a:cubicBezTo>
                  <a:pt x="496" y="32"/>
                  <a:pt x="448" y="24"/>
                  <a:pt x="384" y="112"/>
                </a:cubicBezTo>
                <a:cubicBezTo>
                  <a:pt x="320" y="200"/>
                  <a:pt x="208" y="456"/>
                  <a:pt x="144" y="544"/>
                </a:cubicBezTo>
                <a:cubicBezTo>
                  <a:pt x="80" y="632"/>
                  <a:pt x="40" y="636"/>
                  <a:pt x="0" y="640"/>
                </a:cubicBezTo>
              </a:path>
            </a:pathLst>
          </a:custGeom>
          <a:noFill/>
          <a:ln w="38100" cmpd="sng">
            <a:solidFill>
              <a:srgbClr val="80008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0451" name="Freeform 83"/>
          <p:cNvSpPr/>
          <p:nvPr/>
        </p:nvSpPr>
        <p:spPr bwMode="auto">
          <a:xfrm flipH="1">
            <a:off x="4948238" y="3825875"/>
            <a:ext cx="398462" cy="511175"/>
          </a:xfrm>
          <a:custGeom>
            <a:avLst/>
            <a:gdLst>
              <a:gd name="T0" fmla="*/ 2147483647 w 576"/>
              <a:gd name="T1" fmla="*/ 2147483647 h 640"/>
              <a:gd name="T2" fmla="*/ 2147483647 w 576"/>
              <a:gd name="T3" fmla="*/ 2147483647 h 640"/>
              <a:gd name="T4" fmla="*/ 2147483647 w 576"/>
              <a:gd name="T5" fmla="*/ 2147483647 h 640"/>
              <a:gd name="T6" fmla="*/ 2147483647 w 576"/>
              <a:gd name="T7" fmla="*/ 2147483647 h 640"/>
              <a:gd name="T8" fmla="*/ 0 w 576"/>
              <a:gd name="T9" fmla="*/ 2147483647 h 6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6" h="640">
                <a:moveTo>
                  <a:pt x="576" y="16"/>
                </a:moveTo>
                <a:cubicBezTo>
                  <a:pt x="568" y="8"/>
                  <a:pt x="560" y="0"/>
                  <a:pt x="528" y="16"/>
                </a:cubicBezTo>
                <a:cubicBezTo>
                  <a:pt x="496" y="32"/>
                  <a:pt x="448" y="24"/>
                  <a:pt x="384" y="112"/>
                </a:cubicBezTo>
                <a:cubicBezTo>
                  <a:pt x="320" y="200"/>
                  <a:pt x="208" y="456"/>
                  <a:pt x="144" y="544"/>
                </a:cubicBezTo>
                <a:cubicBezTo>
                  <a:pt x="80" y="632"/>
                  <a:pt x="40" y="636"/>
                  <a:pt x="0" y="640"/>
                </a:cubicBezTo>
              </a:path>
            </a:pathLst>
          </a:custGeom>
          <a:noFill/>
          <a:ln w="38100" cap="flat" cmpd="sng">
            <a:solidFill>
              <a:srgbClr val="009900"/>
            </a:solidFill>
            <a:prstDash val="sysDot"/>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0452" name="Freeform 84"/>
          <p:cNvSpPr/>
          <p:nvPr/>
        </p:nvSpPr>
        <p:spPr bwMode="auto">
          <a:xfrm flipH="1">
            <a:off x="5813425" y="3825875"/>
            <a:ext cx="398463" cy="511175"/>
          </a:xfrm>
          <a:custGeom>
            <a:avLst/>
            <a:gdLst>
              <a:gd name="T0" fmla="*/ 2147483647 w 576"/>
              <a:gd name="T1" fmla="*/ 2147483647 h 640"/>
              <a:gd name="T2" fmla="*/ 2147483647 w 576"/>
              <a:gd name="T3" fmla="*/ 2147483647 h 640"/>
              <a:gd name="T4" fmla="*/ 2147483647 w 576"/>
              <a:gd name="T5" fmla="*/ 2147483647 h 640"/>
              <a:gd name="T6" fmla="*/ 2147483647 w 576"/>
              <a:gd name="T7" fmla="*/ 2147483647 h 640"/>
              <a:gd name="T8" fmla="*/ 0 w 576"/>
              <a:gd name="T9" fmla="*/ 2147483647 h 6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6" h="640">
                <a:moveTo>
                  <a:pt x="576" y="16"/>
                </a:moveTo>
                <a:cubicBezTo>
                  <a:pt x="568" y="8"/>
                  <a:pt x="560" y="0"/>
                  <a:pt x="528" y="16"/>
                </a:cubicBezTo>
                <a:cubicBezTo>
                  <a:pt x="496" y="32"/>
                  <a:pt x="448" y="24"/>
                  <a:pt x="384" y="112"/>
                </a:cubicBezTo>
                <a:cubicBezTo>
                  <a:pt x="320" y="200"/>
                  <a:pt x="208" y="456"/>
                  <a:pt x="144" y="544"/>
                </a:cubicBezTo>
                <a:cubicBezTo>
                  <a:pt x="80" y="632"/>
                  <a:pt x="40" y="636"/>
                  <a:pt x="0" y="640"/>
                </a:cubicBezTo>
              </a:path>
            </a:pathLst>
          </a:custGeom>
          <a:noFill/>
          <a:ln w="28575" cap="flat" cmpd="sng">
            <a:solidFill>
              <a:srgbClr val="009900"/>
            </a:solidFill>
            <a:prstDash val="sysDot"/>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0453" name="Freeform 85"/>
          <p:cNvSpPr/>
          <p:nvPr/>
        </p:nvSpPr>
        <p:spPr bwMode="auto">
          <a:xfrm>
            <a:off x="5381625" y="3825875"/>
            <a:ext cx="396875" cy="511175"/>
          </a:xfrm>
          <a:custGeom>
            <a:avLst/>
            <a:gdLst>
              <a:gd name="T0" fmla="*/ 2147483647 w 576"/>
              <a:gd name="T1" fmla="*/ 2147483647 h 640"/>
              <a:gd name="T2" fmla="*/ 2147483647 w 576"/>
              <a:gd name="T3" fmla="*/ 2147483647 h 640"/>
              <a:gd name="T4" fmla="*/ 2147483647 w 576"/>
              <a:gd name="T5" fmla="*/ 2147483647 h 640"/>
              <a:gd name="T6" fmla="*/ 2147483647 w 576"/>
              <a:gd name="T7" fmla="*/ 2147483647 h 640"/>
              <a:gd name="T8" fmla="*/ 0 w 576"/>
              <a:gd name="T9" fmla="*/ 2147483647 h 6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6" h="640">
                <a:moveTo>
                  <a:pt x="576" y="16"/>
                </a:moveTo>
                <a:cubicBezTo>
                  <a:pt x="568" y="8"/>
                  <a:pt x="560" y="0"/>
                  <a:pt x="528" y="16"/>
                </a:cubicBezTo>
                <a:cubicBezTo>
                  <a:pt x="496" y="32"/>
                  <a:pt x="448" y="24"/>
                  <a:pt x="384" y="112"/>
                </a:cubicBezTo>
                <a:cubicBezTo>
                  <a:pt x="320" y="200"/>
                  <a:pt x="208" y="456"/>
                  <a:pt x="144" y="544"/>
                </a:cubicBezTo>
                <a:cubicBezTo>
                  <a:pt x="80" y="632"/>
                  <a:pt x="40" y="636"/>
                  <a:pt x="0" y="640"/>
                </a:cubicBezTo>
              </a:path>
            </a:pathLst>
          </a:custGeom>
          <a:noFill/>
          <a:ln w="28575" cap="flat" cmpd="sng">
            <a:solidFill>
              <a:srgbClr val="009900"/>
            </a:solidFill>
            <a:prstDash val="sysDot"/>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0454" name="Freeform 86"/>
          <p:cNvSpPr/>
          <p:nvPr/>
        </p:nvSpPr>
        <p:spPr bwMode="auto">
          <a:xfrm>
            <a:off x="4514850" y="3825875"/>
            <a:ext cx="398463" cy="511175"/>
          </a:xfrm>
          <a:custGeom>
            <a:avLst/>
            <a:gdLst>
              <a:gd name="T0" fmla="*/ 2147483647 w 576"/>
              <a:gd name="T1" fmla="*/ 2147483647 h 640"/>
              <a:gd name="T2" fmla="*/ 2147483647 w 576"/>
              <a:gd name="T3" fmla="*/ 2147483647 h 640"/>
              <a:gd name="T4" fmla="*/ 2147483647 w 576"/>
              <a:gd name="T5" fmla="*/ 2147483647 h 640"/>
              <a:gd name="T6" fmla="*/ 2147483647 w 576"/>
              <a:gd name="T7" fmla="*/ 2147483647 h 640"/>
              <a:gd name="T8" fmla="*/ 0 w 576"/>
              <a:gd name="T9" fmla="*/ 2147483647 h 6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6" h="640">
                <a:moveTo>
                  <a:pt x="576" y="16"/>
                </a:moveTo>
                <a:cubicBezTo>
                  <a:pt x="568" y="8"/>
                  <a:pt x="560" y="0"/>
                  <a:pt x="528" y="16"/>
                </a:cubicBezTo>
                <a:cubicBezTo>
                  <a:pt x="496" y="32"/>
                  <a:pt x="448" y="24"/>
                  <a:pt x="384" y="112"/>
                </a:cubicBezTo>
                <a:cubicBezTo>
                  <a:pt x="320" y="200"/>
                  <a:pt x="208" y="456"/>
                  <a:pt x="144" y="544"/>
                </a:cubicBezTo>
                <a:cubicBezTo>
                  <a:pt x="80" y="632"/>
                  <a:pt x="40" y="636"/>
                  <a:pt x="0" y="640"/>
                </a:cubicBezTo>
              </a:path>
            </a:pathLst>
          </a:custGeom>
          <a:noFill/>
          <a:ln w="38100" cap="flat" cmpd="sng">
            <a:solidFill>
              <a:srgbClr val="009900"/>
            </a:solidFill>
            <a:prstDash val="sysDot"/>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0455" name="Freeform 87"/>
          <p:cNvSpPr/>
          <p:nvPr/>
        </p:nvSpPr>
        <p:spPr bwMode="auto">
          <a:xfrm>
            <a:off x="3587750" y="3825875"/>
            <a:ext cx="398463" cy="511175"/>
          </a:xfrm>
          <a:custGeom>
            <a:avLst/>
            <a:gdLst>
              <a:gd name="T0" fmla="*/ 2147483647 w 576"/>
              <a:gd name="T1" fmla="*/ 2147483647 h 640"/>
              <a:gd name="T2" fmla="*/ 2147483647 w 576"/>
              <a:gd name="T3" fmla="*/ 2147483647 h 640"/>
              <a:gd name="T4" fmla="*/ 2147483647 w 576"/>
              <a:gd name="T5" fmla="*/ 2147483647 h 640"/>
              <a:gd name="T6" fmla="*/ 2147483647 w 576"/>
              <a:gd name="T7" fmla="*/ 2147483647 h 640"/>
              <a:gd name="T8" fmla="*/ 0 w 576"/>
              <a:gd name="T9" fmla="*/ 2147483647 h 6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6" h="640">
                <a:moveTo>
                  <a:pt x="576" y="16"/>
                </a:moveTo>
                <a:cubicBezTo>
                  <a:pt x="568" y="8"/>
                  <a:pt x="560" y="0"/>
                  <a:pt x="528" y="16"/>
                </a:cubicBezTo>
                <a:cubicBezTo>
                  <a:pt x="496" y="32"/>
                  <a:pt x="448" y="24"/>
                  <a:pt x="384" y="112"/>
                </a:cubicBezTo>
                <a:cubicBezTo>
                  <a:pt x="320" y="200"/>
                  <a:pt x="208" y="456"/>
                  <a:pt x="144" y="544"/>
                </a:cubicBezTo>
                <a:cubicBezTo>
                  <a:pt x="80" y="632"/>
                  <a:pt x="40" y="636"/>
                  <a:pt x="0" y="640"/>
                </a:cubicBezTo>
              </a:path>
            </a:pathLst>
          </a:custGeom>
          <a:noFill/>
          <a:ln w="28575" cap="flat" cmpd="sng">
            <a:solidFill>
              <a:srgbClr val="009900"/>
            </a:solidFill>
            <a:prstDash val="sysDot"/>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0456" name="Freeform 88"/>
          <p:cNvSpPr/>
          <p:nvPr/>
        </p:nvSpPr>
        <p:spPr bwMode="auto">
          <a:xfrm flipH="1">
            <a:off x="4021138" y="3825875"/>
            <a:ext cx="396875" cy="511175"/>
          </a:xfrm>
          <a:custGeom>
            <a:avLst/>
            <a:gdLst>
              <a:gd name="T0" fmla="*/ 2147483647 w 576"/>
              <a:gd name="T1" fmla="*/ 2147483647 h 640"/>
              <a:gd name="T2" fmla="*/ 2147483647 w 576"/>
              <a:gd name="T3" fmla="*/ 2147483647 h 640"/>
              <a:gd name="T4" fmla="*/ 2147483647 w 576"/>
              <a:gd name="T5" fmla="*/ 2147483647 h 640"/>
              <a:gd name="T6" fmla="*/ 2147483647 w 576"/>
              <a:gd name="T7" fmla="*/ 2147483647 h 640"/>
              <a:gd name="T8" fmla="*/ 0 w 576"/>
              <a:gd name="T9" fmla="*/ 2147483647 h 6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6" h="640">
                <a:moveTo>
                  <a:pt x="576" y="16"/>
                </a:moveTo>
                <a:cubicBezTo>
                  <a:pt x="568" y="8"/>
                  <a:pt x="560" y="0"/>
                  <a:pt x="528" y="16"/>
                </a:cubicBezTo>
                <a:cubicBezTo>
                  <a:pt x="496" y="32"/>
                  <a:pt x="448" y="24"/>
                  <a:pt x="384" y="112"/>
                </a:cubicBezTo>
                <a:cubicBezTo>
                  <a:pt x="320" y="200"/>
                  <a:pt x="208" y="456"/>
                  <a:pt x="144" y="544"/>
                </a:cubicBezTo>
                <a:cubicBezTo>
                  <a:pt x="80" y="632"/>
                  <a:pt x="40" y="636"/>
                  <a:pt x="0" y="640"/>
                </a:cubicBezTo>
              </a:path>
            </a:pathLst>
          </a:custGeom>
          <a:noFill/>
          <a:ln w="28575" cap="flat" cmpd="sng">
            <a:solidFill>
              <a:srgbClr val="009900"/>
            </a:solidFill>
            <a:prstDash val="sysDot"/>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0457" name="Freeform 89"/>
          <p:cNvSpPr/>
          <p:nvPr/>
        </p:nvSpPr>
        <p:spPr bwMode="auto">
          <a:xfrm flipH="1" flipV="1">
            <a:off x="6661150" y="2771775"/>
            <a:ext cx="301625" cy="727075"/>
          </a:xfrm>
          <a:custGeom>
            <a:avLst/>
            <a:gdLst>
              <a:gd name="T0" fmla="*/ 2147483647 w 576"/>
              <a:gd name="T1" fmla="*/ 2147483647 h 640"/>
              <a:gd name="T2" fmla="*/ 2147483647 w 576"/>
              <a:gd name="T3" fmla="*/ 2147483647 h 640"/>
              <a:gd name="T4" fmla="*/ 2147483647 w 576"/>
              <a:gd name="T5" fmla="*/ 2147483647 h 640"/>
              <a:gd name="T6" fmla="*/ 2147483647 w 576"/>
              <a:gd name="T7" fmla="*/ 2147483647 h 640"/>
              <a:gd name="T8" fmla="*/ 0 w 576"/>
              <a:gd name="T9" fmla="*/ 2147483647 h 6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6" h="640">
                <a:moveTo>
                  <a:pt x="576" y="16"/>
                </a:moveTo>
                <a:cubicBezTo>
                  <a:pt x="568" y="8"/>
                  <a:pt x="560" y="0"/>
                  <a:pt x="528" y="16"/>
                </a:cubicBezTo>
                <a:cubicBezTo>
                  <a:pt x="496" y="32"/>
                  <a:pt x="448" y="24"/>
                  <a:pt x="384" y="112"/>
                </a:cubicBezTo>
                <a:cubicBezTo>
                  <a:pt x="320" y="200"/>
                  <a:pt x="208" y="456"/>
                  <a:pt x="144" y="544"/>
                </a:cubicBezTo>
                <a:cubicBezTo>
                  <a:pt x="80" y="632"/>
                  <a:pt x="40" y="636"/>
                  <a:pt x="0" y="640"/>
                </a:cubicBezTo>
              </a:path>
            </a:pathLst>
          </a:custGeom>
          <a:noFill/>
          <a:ln w="38100" cmpd="sng">
            <a:solidFill>
              <a:srgbClr val="80008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0458" name="Freeform 90"/>
          <p:cNvSpPr/>
          <p:nvPr/>
        </p:nvSpPr>
        <p:spPr bwMode="auto">
          <a:xfrm flipV="1">
            <a:off x="4481513" y="2738438"/>
            <a:ext cx="411162" cy="760412"/>
          </a:xfrm>
          <a:custGeom>
            <a:avLst/>
            <a:gdLst>
              <a:gd name="T0" fmla="*/ 2147483647 w 576"/>
              <a:gd name="T1" fmla="*/ 2147483647 h 640"/>
              <a:gd name="T2" fmla="*/ 2147483647 w 576"/>
              <a:gd name="T3" fmla="*/ 2147483647 h 640"/>
              <a:gd name="T4" fmla="*/ 2147483647 w 576"/>
              <a:gd name="T5" fmla="*/ 2147483647 h 640"/>
              <a:gd name="T6" fmla="*/ 2147483647 w 576"/>
              <a:gd name="T7" fmla="*/ 2147483647 h 640"/>
              <a:gd name="T8" fmla="*/ 0 w 576"/>
              <a:gd name="T9" fmla="*/ 2147483647 h 6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6" h="640">
                <a:moveTo>
                  <a:pt x="576" y="16"/>
                </a:moveTo>
                <a:cubicBezTo>
                  <a:pt x="568" y="8"/>
                  <a:pt x="560" y="0"/>
                  <a:pt x="528" y="16"/>
                </a:cubicBezTo>
                <a:cubicBezTo>
                  <a:pt x="496" y="32"/>
                  <a:pt x="448" y="24"/>
                  <a:pt x="384" y="112"/>
                </a:cubicBezTo>
                <a:cubicBezTo>
                  <a:pt x="320" y="200"/>
                  <a:pt x="208" y="456"/>
                  <a:pt x="144" y="544"/>
                </a:cubicBezTo>
                <a:cubicBezTo>
                  <a:pt x="80" y="632"/>
                  <a:pt x="40" y="636"/>
                  <a:pt x="0" y="640"/>
                </a:cubicBezTo>
              </a:path>
            </a:pathLst>
          </a:custGeom>
          <a:noFill/>
          <a:ln w="38100" cap="flat" cmpd="sng">
            <a:solidFill>
              <a:srgbClr val="009900"/>
            </a:solidFill>
            <a:prstDash val="sysDot"/>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0459" name="Freeform 91"/>
          <p:cNvSpPr/>
          <p:nvPr/>
        </p:nvSpPr>
        <p:spPr bwMode="auto">
          <a:xfrm flipV="1">
            <a:off x="3584575" y="2738438"/>
            <a:ext cx="412750" cy="760412"/>
          </a:xfrm>
          <a:custGeom>
            <a:avLst/>
            <a:gdLst>
              <a:gd name="T0" fmla="*/ 2147483647 w 576"/>
              <a:gd name="T1" fmla="*/ 2147483647 h 640"/>
              <a:gd name="T2" fmla="*/ 2147483647 w 576"/>
              <a:gd name="T3" fmla="*/ 2147483647 h 640"/>
              <a:gd name="T4" fmla="*/ 2147483647 w 576"/>
              <a:gd name="T5" fmla="*/ 2147483647 h 640"/>
              <a:gd name="T6" fmla="*/ 2147483647 w 576"/>
              <a:gd name="T7" fmla="*/ 2147483647 h 640"/>
              <a:gd name="T8" fmla="*/ 0 w 576"/>
              <a:gd name="T9" fmla="*/ 2147483647 h 6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6" h="640">
                <a:moveTo>
                  <a:pt x="576" y="16"/>
                </a:moveTo>
                <a:cubicBezTo>
                  <a:pt x="568" y="8"/>
                  <a:pt x="560" y="0"/>
                  <a:pt x="528" y="16"/>
                </a:cubicBezTo>
                <a:cubicBezTo>
                  <a:pt x="496" y="32"/>
                  <a:pt x="448" y="24"/>
                  <a:pt x="384" y="112"/>
                </a:cubicBezTo>
                <a:cubicBezTo>
                  <a:pt x="320" y="200"/>
                  <a:pt x="208" y="456"/>
                  <a:pt x="144" y="544"/>
                </a:cubicBezTo>
                <a:cubicBezTo>
                  <a:pt x="80" y="632"/>
                  <a:pt x="40" y="636"/>
                  <a:pt x="0" y="640"/>
                </a:cubicBezTo>
              </a:path>
            </a:pathLst>
          </a:custGeom>
          <a:noFill/>
          <a:ln w="28575" cap="flat" cmpd="sng">
            <a:solidFill>
              <a:srgbClr val="009900"/>
            </a:solidFill>
            <a:prstDash val="sysDot"/>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0460" name="Freeform 92"/>
          <p:cNvSpPr/>
          <p:nvPr/>
        </p:nvSpPr>
        <p:spPr bwMode="auto">
          <a:xfrm flipH="1" flipV="1">
            <a:off x="4032250" y="2738438"/>
            <a:ext cx="412750" cy="760412"/>
          </a:xfrm>
          <a:custGeom>
            <a:avLst/>
            <a:gdLst>
              <a:gd name="T0" fmla="*/ 2147483647 w 576"/>
              <a:gd name="T1" fmla="*/ 2147483647 h 640"/>
              <a:gd name="T2" fmla="*/ 2147483647 w 576"/>
              <a:gd name="T3" fmla="*/ 2147483647 h 640"/>
              <a:gd name="T4" fmla="*/ 2147483647 w 576"/>
              <a:gd name="T5" fmla="*/ 2147483647 h 640"/>
              <a:gd name="T6" fmla="*/ 2147483647 w 576"/>
              <a:gd name="T7" fmla="*/ 2147483647 h 640"/>
              <a:gd name="T8" fmla="*/ 0 w 576"/>
              <a:gd name="T9" fmla="*/ 2147483647 h 6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6" h="640">
                <a:moveTo>
                  <a:pt x="576" y="16"/>
                </a:moveTo>
                <a:cubicBezTo>
                  <a:pt x="568" y="8"/>
                  <a:pt x="560" y="0"/>
                  <a:pt x="528" y="16"/>
                </a:cubicBezTo>
                <a:cubicBezTo>
                  <a:pt x="496" y="32"/>
                  <a:pt x="448" y="24"/>
                  <a:pt x="384" y="112"/>
                </a:cubicBezTo>
                <a:cubicBezTo>
                  <a:pt x="320" y="200"/>
                  <a:pt x="208" y="456"/>
                  <a:pt x="144" y="544"/>
                </a:cubicBezTo>
                <a:cubicBezTo>
                  <a:pt x="80" y="632"/>
                  <a:pt x="40" y="636"/>
                  <a:pt x="0" y="640"/>
                </a:cubicBezTo>
              </a:path>
            </a:pathLst>
          </a:custGeom>
          <a:noFill/>
          <a:ln w="28575" cap="flat" cmpd="sng">
            <a:solidFill>
              <a:srgbClr val="009900"/>
            </a:solidFill>
            <a:prstDash val="sysDot"/>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0461" name="Freeform 93"/>
          <p:cNvSpPr/>
          <p:nvPr/>
        </p:nvSpPr>
        <p:spPr bwMode="auto">
          <a:xfrm flipH="1" flipV="1">
            <a:off x="4929188" y="2738438"/>
            <a:ext cx="411162" cy="760412"/>
          </a:xfrm>
          <a:custGeom>
            <a:avLst/>
            <a:gdLst>
              <a:gd name="T0" fmla="*/ 2147483647 w 576"/>
              <a:gd name="T1" fmla="*/ 2147483647 h 640"/>
              <a:gd name="T2" fmla="*/ 2147483647 w 576"/>
              <a:gd name="T3" fmla="*/ 2147483647 h 640"/>
              <a:gd name="T4" fmla="*/ 2147483647 w 576"/>
              <a:gd name="T5" fmla="*/ 2147483647 h 640"/>
              <a:gd name="T6" fmla="*/ 2147483647 w 576"/>
              <a:gd name="T7" fmla="*/ 2147483647 h 640"/>
              <a:gd name="T8" fmla="*/ 0 w 576"/>
              <a:gd name="T9" fmla="*/ 2147483647 h 6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6" h="640">
                <a:moveTo>
                  <a:pt x="576" y="16"/>
                </a:moveTo>
                <a:cubicBezTo>
                  <a:pt x="568" y="8"/>
                  <a:pt x="560" y="0"/>
                  <a:pt x="528" y="16"/>
                </a:cubicBezTo>
                <a:cubicBezTo>
                  <a:pt x="496" y="32"/>
                  <a:pt x="448" y="24"/>
                  <a:pt x="384" y="112"/>
                </a:cubicBezTo>
                <a:cubicBezTo>
                  <a:pt x="320" y="200"/>
                  <a:pt x="208" y="456"/>
                  <a:pt x="144" y="544"/>
                </a:cubicBezTo>
                <a:cubicBezTo>
                  <a:pt x="80" y="632"/>
                  <a:pt x="40" y="636"/>
                  <a:pt x="0" y="640"/>
                </a:cubicBezTo>
              </a:path>
            </a:pathLst>
          </a:custGeom>
          <a:noFill/>
          <a:ln w="38100" cap="flat" cmpd="sng">
            <a:solidFill>
              <a:srgbClr val="009900"/>
            </a:solidFill>
            <a:prstDash val="sysDot"/>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0462" name="Freeform 94"/>
          <p:cNvSpPr/>
          <p:nvPr/>
        </p:nvSpPr>
        <p:spPr bwMode="auto">
          <a:xfrm flipH="1" flipV="1">
            <a:off x="5803900" y="2738438"/>
            <a:ext cx="411163" cy="760412"/>
          </a:xfrm>
          <a:custGeom>
            <a:avLst/>
            <a:gdLst>
              <a:gd name="T0" fmla="*/ 2147483647 w 576"/>
              <a:gd name="T1" fmla="*/ 2147483647 h 640"/>
              <a:gd name="T2" fmla="*/ 2147483647 w 576"/>
              <a:gd name="T3" fmla="*/ 2147483647 h 640"/>
              <a:gd name="T4" fmla="*/ 2147483647 w 576"/>
              <a:gd name="T5" fmla="*/ 2147483647 h 640"/>
              <a:gd name="T6" fmla="*/ 2147483647 w 576"/>
              <a:gd name="T7" fmla="*/ 2147483647 h 640"/>
              <a:gd name="T8" fmla="*/ 0 w 576"/>
              <a:gd name="T9" fmla="*/ 2147483647 h 6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6" h="640">
                <a:moveTo>
                  <a:pt x="576" y="16"/>
                </a:moveTo>
                <a:cubicBezTo>
                  <a:pt x="568" y="8"/>
                  <a:pt x="560" y="0"/>
                  <a:pt x="528" y="16"/>
                </a:cubicBezTo>
                <a:cubicBezTo>
                  <a:pt x="496" y="32"/>
                  <a:pt x="448" y="24"/>
                  <a:pt x="384" y="112"/>
                </a:cubicBezTo>
                <a:cubicBezTo>
                  <a:pt x="320" y="200"/>
                  <a:pt x="208" y="456"/>
                  <a:pt x="144" y="544"/>
                </a:cubicBezTo>
                <a:cubicBezTo>
                  <a:pt x="80" y="632"/>
                  <a:pt x="40" y="636"/>
                  <a:pt x="0" y="640"/>
                </a:cubicBezTo>
              </a:path>
            </a:pathLst>
          </a:custGeom>
          <a:noFill/>
          <a:ln w="28575" cap="flat" cmpd="sng">
            <a:solidFill>
              <a:srgbClr val="009900"/>
            </a:solidFill>
            <a:prstDash val="sysDot"/>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0463" name="Freeform 95"/>
          <p:cNvSpPr/>
          <p:nvPr/>
        </p:nvSpPr>
        <p:spPr bwMode="auto">
          <a:xfrm flipV="1">
            <a:off x="6229350" y="2738438"/>
            <a:ext cx="412750" cy="760412"/>
          </a:xfrm>
          <a:custGeom>
            <a:avLst/>
            <a:gdLst>
              <a:gd name="T0" fmla="*/ 2147483647 w 576"/>
              <a:gd name="T1" fmla="*/ 2147483647 h 640"/>
              <a:gd name="T2" fmla="*/ 2147483647 w 576"/>
              <a:gd name="T3" fmla="*/ 2147483647 h 640"/>
              <a:gd name="T4" fmla="*/ 2147483647 w 576"/>
              <a:gd name="T5" fmla="*/ 2147483647 h 640"/>
              <a:gd name="T6" fmla="*/ 2147483647 w 576"/>
              <a:gd name="T7" fmla="*/ 2147483647 h 640"/>
              <a:gd name="T8" fmla="*/ 0 w 576"/>
              <a:gd name="T9" fmla="*/ 2147483647 h 6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6" h="640">
                <a:moveTo>
                  <a:pt x="576" y="16"/>
                </a:moveTo>
                <a:cubicBezTo>
                  <a:pt x="568" y="8"/>
                  <a:pt x="560" y="0"/>
                  <a:pt x="528" y="16"/>
                </a:cubicBezTo>
                <a:cubicBezTo>
                  <a:pt x="496" y="32"/>
                  <a:pt x="448" y="24"/>
                  <a:pt x="384" y="112"/>
                </a:cubicBezTo>
                <a:cubicBezTo>
                  <a:pt x="320" y="200"/>
                  <a:pt x="208" y="456"/>
                  <a:pt x="144" y="544"/>
                </a:cubicBezTo>
                <a:cubicBezTo>
                  <a:pt x="80" y="632"/>
                  <a:pt x="40" y="636"/>
                  <a:pt x="0" y="640"/>
                </a:cubicBezTo>
              </a:path>
            </a:pathLst>
          </a:custGeom>
          <a:noFill/>
          <a:ln w="28575" cap="flat" cmpd="sng">
            <a:solidFill>
              <a:srgbClr val="009900"/>
            </a:solidFill>
            <a:prstDash val="sysDot"/>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0464" name="Freeform 96"/>
          <p:cNvSpPr/>
          <p:nvPr/>
        </p:nvSpPr>
        <p:spPr bwMode="auto">
          <a:xfrm flipV="1">
            <a:off x="5376863" y="2720975"/>
            <a:ext cx="412750" cy="760413"/>
          </a:xfrm>
          <a:custGeom>
            <a:avLst/>
            <a:gdLst>
              <a:gd name="T0" fmla="*/ 2147483647 w 576"/>
              <a:gd name="T1" fmla="*/ 2147483647 h 640"/>
              <a:gd name="T2" fmla="*/ 2147483647 w 576"/>
              <a:gd name="T3" fmla="*/ 2147483647 h 640"/>
              <a:gd name="T4" fmla="*/ 2147483647 w 576"/>
              <a:gd name="T5" fmla="*/ 2147483647 h 640"/>
              <a:gd name="T6" fmla="*/ 2147483647 w 576"/>
              <a:gd name="T7" fmla="*/ 2147483647 h 640"/>
              <a:gd name="T8" fmla="*/ 0 w 576"/>
              <a:gd name="T9" fmla="*/ 2147483647 h 6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6" h="640">
                <a:moveTo>
                  <a:pt x="576" y="16"/>
                </a:moveTo>
                <a:cubicBezTo>
                  <a:pt x="568" y="8"/>
                  <a:pt x="560" y="0"/>
                  <a:pt x="528" y="16"/>
                </a:cubicBezTo>
                <a:cubicBezTo>
                  <a:pt x="496" y="32"/>
                  <a:pt x="448" y="24"/>
                  <a:pt x="384" y="112"/>
                </a:cubicBezTo>
                <a:cubicBezTo>
                  <a:pt x="320" y="200"/>
                  <a:pt x="208" y="456"/>
                  <a:pt x="144" y="544"/>
                </a:cubicBezTo>
                <a:cubicBezTo>
                  <a:pt x="80" y="632"/>
                  <a:pt x="40" y="636"/>
                  <a:pt x="0" y="640"/>
                </a:cubicBezTo>
              </a:path>
            </a:pathLst>
          </a:custGeom>
          <a:noFill/>
          <a:ln w="28575" cap="flat" cmpd="sng">
            <a:solidFill>
              <a:srgbClr val="009900"/>
            </a:solidFill>
            <a:prstDash val="sysDot"/>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0465" name="Freeform 97"/>
          <p:cNvSpPr/>
          <p:nvPr/>
        </p:nvSpPr>
        <p:spPr bwMode="auto">
          <a:xfrm flipH="1" flipV="1">
            <a:off x="3179763" y="2720975"/>
            <a:ext cx="412750" cy="760413"/>
          </a:xfrm>
          <a:custGeom>
            <a:avLst/>
            <a:gdLst>
              <a:gd name="T0" fmla="*/ 2147483647 w 576"/>
              <a:gd name="T1" fmla="*/ 2147483647 h 640"/>
              <a:gd name="T2" fmla="*/ 2147483647 w 576"/>
              <a:gd name="T3" fmla="*/ 2147483647 h 640"/>
              <a:gd name="T4" fmla="*/ 2147483647 w 576"/>
              <a:gd name="T5" fmla="*/ 2147483647 h 640"/>
              <a:gd name="T6" fmla="*/ 2147483647 w 576"/>
              <a:gd name="T7" fmla="*/ 2147483647 h 640"/>
              <a:gd name="T8" fmla="*/ 0 w 576"/>
              <a:gd name="T9" fmla="*/ 2147483647 h 6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6" h="640">
                <a:moveTo>
                  <a:pt x="576" y="16"/>
                </a:moveTo>
                <a:cubicBezTo>
                  <a:pt x="568" y="8"/>
                  <a:pt x="560" y="0"/>
                  <a:pt x="528" y="16"/>
                </a:cubicBezTo>
                <a:cubicBezTo>
                  <a:pt x="496" y="32"/>
                  <a:pt x="448" y="24"/>
                  <a:pt x="384" y="112"/>
                </a:cubicBezTo>
                <a:cubicBezTo>
                  <a:pt x="320" y="200"/>
                  <a:pt x="208" y="456"/>
                  <a:pt x="144" y="544"/>
                </a:cubicBezTo>
                <a:cubicBezTo>
                  <a:pt x="80" y="632"/>
                  <a:pt x="40" y="636"/>
                  <a:pt x="0" y="640"/>
                </a:cubicBezTo>
              </a:path>
            </a:pathLst>
          </a:custGeom>
          <a:noFill/>
          <a:ln w="28575" cap="flat" cmpd="sng">
            <a:solidFill>
              <a:srgbClr val="009900"/>
            </a:solidFill>
            <a:prstDash val="sysDot"/>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0466" name="Line 98"/>
          <p:cNvSpPr>
            <a:spLocks noChangeShapeType="1"/>
          </p:cNvSpPr>
          <p:nvPr/>
        </p:nvSpPr>
        <p:spPr bwMode="auto">
          <a:xfrm>
            <a:off x="6642100" y="2428875"/>
            <a:ext cx="0" cy="3276600"/>
          </a:xfrm>
          <a:prstGeom prst="line">
            <a:avLst/>
          </a:prstGeom>
          <a:noFill/>
          <a:ln w="9525">
            <a:solidFill>
              <a:schemeClr val="bg2"/>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endParaRPr>
          </a:p>
        </p:txBody>
      </p:sp>
      <p:sp>
        <p:nvSpPr>
          <p:cNvPr id="60467" name="Freeform 99"/>
          <p:cNvSpPr/>
          <p:nvPr/>
        </p:nvSpPr>
        <p:spPr bwMode="auto">
          <a:xfrm flipH="1">
            <a:off x="4043363" y="5184775"/>
            <a:ext cx="401637" cy="231775"/>
          </a:xfrm>
          <a:custGeom>
            <a:avLst/>
            <a:gdLst>
              <a:gd name="T0" fmla="*/ 2147483647 w 576"/>
              <a:gd name="T1" fmla="*/ 2147483647 h 640"/>
              <a:gd name="T2" fmla="*/ 2147483647 w 576"/>
              <a:gd name="T3" fmla="*/ 2147483647 h 640"/>
              <a:gd name="T4" fmla="*/ 2147483647 w 576"/>
              <a:gd name="T5" fmla="*/ 2147483647 h 640"/>
              <a:gd name="T6" fmla="*/ 2147483647 w 576"/>
              <a:gd name="T7" fmla="*/ 2147483647 h 640"/>
              <a:gd name="T8" fmla="*/ 0 w 576"/>
              <a:gd name="T9" fmla="*/ 2147483647 h 6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6" h="640">
                <a:moveTo>
                  <a:pt x="576" y="16"/>
                </a:moveTo>
                <a:cubicBezTo>
                  <a:pt x="568" y="8"/>
                  <a:pt x="560" y="0"/>
                  <a:pt x="528" y="16"/>
                </a:cubicBezTo>
                <a:cubicBezTo>
                  <a:pt x="496" y="32"/>
                  <a:pt x="448" y="24"/>
                  <a:pt x="384" y="112"/>
                </a:cubicBezTo>
                <a:cubicBezTo>
                  <a:pt x="320" y="200"/>
                  <a:pt x="208" y="456"/>
                  <a:pt x="144" y="544"/>
                </a:cubicBezTo>
                <a:cubicBezTo>
                  <a:pt x="80" y="632"/>
                  <a:pt x="40" y="636"/>
                  <a:pt x="0" y="640"/>
                </a:cubicBezTo>
              </a:path>
            </a:pathLst>
          </a:custGeom>
          <a:noFill/>
          <a:ln w="38100" cmpd="sng">
            <a:solidFill>
              <a:srgbClr val="80008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0468" name="Freeform 100"/>
          <p:cNvSpPr/>
          <p:nvPr/>
        </p:nvSpPr>
        <p:spPr bwMode="auto">
          <a:xfrm flipH="1">
            <a:off x="3619500" y="4524375"/>
            <a:ext cx="431800" cy="406400"/>
          </a:xfrm>
          <a:custGeom>
            <a:avLst/>
            <a:gdLst>
              <a:gd name="T0" fmla="*/ 2147483647 w 576"/>
              <a:gd name="T1" fmla="*/ 2147483647 h 640"/>
              <a:gd name="T2" fmla="*/ 2147483647 w 576"/>
              <a:gd name="T3" fmla="*/ 2147483647 h 640"/>
              <a:gd name="T4" fmla="*/ 2147483647 w 576"/>
              <a:gd name="T5" fmla="*/ 2147483647 h 640"/>
              <a:gd name="T6" fmla="*/ 2147483647 w 576"/>
              <a:gd name="T7" fmla="*/ 2147483647 h 640"/>
              <a:gd name="T8" fmla="*/ 0 w 576"/>
              <a:gd name="T9" fmla="*/ 2147483647 h 6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6" h="640">
                <a:moveTo>
                  <a:pt x="576" y="16"/>
                </a:moveTo>
                <a:cubicBezTo>
                  <a:pt x="568" y="8"/>
                  <a:pt x="560" y="0"/>
                  <a:pt x="528" y="16"/>
                </a:cubicBezTo>
                <a:cubicBezTo>
                  <a:pt x="496" y="32"/>
                  <a:pt x="448" y="24"/>
                  <a:pt x="384" y="112"/>
                </a:cubicBezTo>
                <a:cubicBezTo>
                  <a:pt x="320" y="200"/>
                  <a:pt x="208" y="456"/>
                  <a:pt x="144" y="544"/>
                </a:cubicBezTo>
                <a:cubicBezTo>
                  <a:pt x="80" y="632"/>
                  <a:pt x="40" y="636"/>
                  <a:pt x="0" y="640"/>
                </a:cubicBezTo>
              </a:path>
            </a:pathLst>
          </a:custGeom>
          <a:noFill/>
          <a:ln w="38100" cmpd="sng">
            <a:solidFill>
              <a:srgbClr val="80008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0469" name="Freeform 101"/>
          <p:cNvSpPr/>
          <p:nvPr/>
        </p:nvSpPr>
        <p:spPr bwMode="auto">
          <a:xfrm flipH="1">
            <a:off x="3140075" y="3838575"/>
            <a:ext cx="441325" cy="473075"/>
          </a:xfrm>
          <a:custGeom>
            <a:avLst/>
            <a:gdLst>
              <a:gd name="T0" fmla="*/ 2147483647 w 576"/>
              <a:gd name="T1" fmla="*/ 2147483647 h 640"/>
              <a:gd name="T2" fmla="*/ 2147483647 w 576"/>
              <a:gd name="T3" fmla="*/ 2147483647 h 640"/>
              <a:gd name="T4" fmla="*/ 2147483647 w 576"/>
              <a:gd name="T5" fmla="*/ 2147483647 h 640"/>
              <a:gd name="T6" fmla="*/ 2147483647 w 576"/>
              <a:gd name="T7" fmla="*/ 2147483647 h 640"/>
              <a:gd name="T8" fmla="*/ 0 w 576"/>
              <a:gd name="T9" fmla="*/ 2147483647 h 6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6" h="640">
                <a:moveTo>
                  <a:pt x="576" y="16"/>
                </a:moveTo>
                <a:cubicBezTo>
                  <a:pt x="568" y="8"/>
                  <a:pt x="560" y="0"/>
                  <a:pt x="528" y="16"/>
                </a:cubicBezTo>
                <a:cubicBezTo>
                  <a:pt x="496" y="32"/>
                  <a:pt x="448" y="24"/>
                  <a:pt x="384" y="112"/>
                </a:cubicBezTo>
                <a:cubicBezTo>
                  <a:pt x="320" y="200"/>
                  <a:pt x="208" y="456"/>
                  <a:pt x="144" y="544"/>
                </a:cubicBezTo>
                <a:cubicBezTo>
                  <a:pt x="80" y="632"/>
                  <a:pt x="40" y="636"/>
                  <a:pt x="0" y="640"/>
                </a:cubicBezTo>
              </a:path>
            </a:pathLst>
          </a:custGeom>
          <a:noFill/>
          <a:ln w="38100" cmpd="sng">
            <a:solidFill>
              <a:srgbClr val="80008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0470" name="Freeform 102"/>
          <p:cNvSpPr/>
          <p:nvPr/>
        </p:nvSpPr>
        <p:spPr bwMode="auto">
          <a:xfrm flipV="1">
            <a:off x="2813050" y="2746375"/>
            <a:ext cx="301625" cy="727075"/>
          </a:xfrm>
          <a:custGeom>
            <a:avLst/>
            <a:gdLst>
              <a:gd name="T0" fmla="*/ 2147483647 w 576"/>
              <a:gd name="T1" fmla="*/ 2147483647 h 640"/>
              <a:gd name="T2" fmla="*/ 2147483647 w 576"/>
              <a:gd name="T3" fmla="*/ 2147483647 h 640"/>
              <a:gd name="T4" fmla="*/ 2147483647 w 576"/>
              <a:gd name="T5" fmla="*/ 2147483647 h 640"/>
              <a:gd name="T6" fmla="*/ 2147483647 w 576"/>
              <a:gd name="T7" fmla="*/ 2147483647 h 640"/>
              <a:gd name="T8" fmla="*/ 0 w 576"/>
              <a:gd name="T9" fmla="*/ 2147483647 h 6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6" h="640">
                <a:moveTo>
                  <a:pt x="576" y="16"/>
                </a:moveTo>
                <a:cubicBezTo>
                  <a:pt x="568" y="8"/>
                  <a:pt x="560" y="0"/>
                  <a:pt x="528" y="16"/>
                </a:cubicBezTo>
                <a:cubicBezTo>
                  <a:pt x="496" y="32"/>
                  <a:pt x="448" y="24"/>
                  <a:pt x="384" y="112"/>
                </a:cubicBezTo>
                <a:cubicBezTo>
                  <a:pt x="320" y="200"/>
                  <a:pt x="208" y="456"/>
                  <a:pt x="144" y="544"/>
                </a:cubicBezTo>
                <a:cubicBezTo>
                  <a:pt x="80" y="632"/>
                  <a:pt x="40" y="636"/>
                  <a:pt x="0" y="640"/>
                </a:cubicBezTo>
              </a:path>
            </a:pathLst>
          </a:custGeom>
          <a:noFill/>
          <a:ln w="38100" cmpd="sng">
            <a:solidFill>
              <a:srgbClr val="80008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0471" name="Line 103"/>
          <p:cNvSpPr>
            <a:spLocks noChangeShapeType="1"/>
          </p:cNvSpPr>
          <p:nvPr/>
        </p:nvSpPr>
        <p:spPr bwMode="auto">
          <a:xfrm flipH="1">
            <a:off x="3130550" y="2390775"/>
            <a:ext cx="0" cy="3276600"/>
          </a:xfrm>
          <a:prstGeom prst="line">
            <a:avLst/>
          </a:prstGeom>
          <a:noFill/>
          <a:ln w="9525">
            <a:solidFill>
              <a:schemeClr val="bg2"/>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endParaRPr>
          </a:p>
        </p:txBody>
      </p:sp>
      <p:grpSp>
        <p:nvGrpSpPr>
          <p:cNvPr id="60472" name="Group 104"/>
          <p:cNvGrpSpPr/>
          <p:nvPr/>
        </p:nvGrpSpPr>
        <p:grpSpPr bwMode="auto">
          <a:xfrm>
            <a:off x="7470775" y="2813050"/>
            <a:ext cx="1309688" cy="631825"/>
            <a:chOff x="3120" y="3000"/>
            <a:chExt cx="720" cy="120"/>
          </a:xfrm>
        </p:grpSpPr>
        <p:grpSp>
          <p:nvGrpSpPr>
            <p:cNvPr id="60510" name="Group 105"/>
            <p:cNvGrpSpPr/>
            <p:nvPr/>
          </p:nvGrpSpPr>
          <p:grpSpPr bwMode="auto">
            <a:xfrm>
              <a:off x="3120" y="3067"/>
              <a:ext cx="720" cy="53"/>
              <a:chOff x="3360" y="2918"/>
              <a:chExt cx="720" cy="149"/>
            </a:xfrm>
          </p:grpSpPr>
          <p:sp>
            <p:nvSpPr>
              <p:cNvPr id="60516" name="Line 106"/>
              <p:cNvSpPr>
                <a:spLocks noChangeShapeType="1"/>
              </p:cNvSpPr>
              <p:nvPr/>
            </p:nvSpPr>
            <p:spPr bwMode="auto">
              <a:xfrm>
                <a:off x="3360" y="2966"/>
                <a:ext cx="720" cy="0"/>
              </a:xfrm>
              <a:prstGeom prst="line">
                <a:avLst/>
              </a:prstGeom>
              <a:noFill/>
              <a:ln w="9525">
                <a:solidFill>
                  <a:srgbClr val="CC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sp>
            <p:nvSpPr>
              <p:cNvPr id="60517" name="Line 107"/>
              <p:cNvSpPr>
                <a:spLocks noChangeShapeType="1"/>
              </p:cNvSpPr>
              <p:nvPr/>
            </p:nvSpPr>
            <p:spPr bwMode="auto">
              <a:xfrm>
                <a:off x="3360" y="2918"/>
                <a:ext cx="720" cy="0"/>
              </a:xfrm>
              <a:prstGeom prst="line">
                <a:avLst/>
              </a:prstGeom>
              <a:noFill/>
              <a:ln w="9525">
                <a:solidFill>
                  <a:srgbClr val="CC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sp>
            <p:nvSpPr>
              <p:cNvPr id="60518" name="Line 108"/>
              <p:cNvSpPr>
                <a:spLocks noChangeShapeType="1"/>
              </p:cNvSpPr>
              <p:nvPr/>
            </p:nvSpPr>
            <p:spPr bwMode="auto">
              <a:xfrm>
                <a:off x="3360" y="3067"/>
                <a:ext cx="720" cy="0"/>
              </a:xfrm>
              <a:prstGeom prst="line">
                <a:avLst/>
              </a:prstGeom>
              <a:noFill/>
              <a:ln w="9525">
                <a:solidFill>
                  <a:srgbClr val="CC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sp>
            <p:nvSpPr>
              <p:cNvPr id="60519" name="Line 109"/>
              <p:cNvSpPr>
                <a:spLocks noChangeShapeType="1"/>
              </p:cNvSpPr>
              <p:nvPr/>
            </p:nvSpPr>
            <p:spPr bwMode="auto">
              <a:xfrm>
                <a:off x="3360" y="3014"/>
                <a:ext cx="720" cy="0"/>
              </a:xfrm>
              <a:prstGeom prst="line">
                <a:avLst/>
              </a:prstGeom>
              <a:noFill/>
              <a:ln w="9525">
                <a:solidFill>
                  <a:srgbClr val="CC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grpSp>
        <p:grpSp>
          <p:nvGrpSpPr>
            <p:cNvPr id="60511" name="Group 110"/>
            <p:cNvGrpSpPr/>
            <p:nvPr/>
          </p:nvGrpSpPr>
          <p:grpSpPr bwMode="auto">
            <a:xfrm>
              <a:off x="3120" y="3000"/>
              <a:ext cx="720" cy="53"/>
              <a:chOff x="3360" y="2918"/>
              <a:chExt cx="720" cy="149"/>
            </a:xfrm>
          </p:grpSpPr>
          <p:sp>
            <p:nvSpPr>
              <p:cNvPr id="60512" name="Line 111"/>
              <p:cNvSpPr>
                <a:spLocks noChangeShapeType="1"/>
              </p:cNvSpPr>
              <p:nvPr/>
            </p:nvSpPr>
            <p:spPr bwMode="auto">
              <a:xfrm>
                <a:off x="3360" y="2966"/>
                <a:ext cx="720" cy="0"/>
              </a:xfrm>
              <a:prstGeom prst="line">
                <a:avLst/>
              </a:prstGeom>
              <a:noFill/>
              <a:ln w="9525">
                <a:solidFill>
                  <a:srgbClr val="CC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sp>
            <p:nvSpPr>
              <p:cNvPr id="60513" name="Line 112"/>
              <p:cNvSpPr>
                <a:spLocks noChangeShapeType="1"/>
              </p:cNvSpPr>
              <p:nvPr/>
            </p:nvSpPr>
            <p:spPr bwMode="auto">
              <a:xfrm>
                <a:off x="3360" y="2918"/>
                <a:ext cx="720" cy="0"/>
              </a:xfrm>
              <a:prstGeom prst="line">
                <a:avLst/>
              </a:prstGeom>
              <a:noFill/>
              <a:ln w="9525">
                <a:solidFill>
                  <a:srgbClr val="CC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sp>
            <p:nvSpPr>
              <p:cNvPr id="60514" name="Line 113"/>
              <p:cNvSpPr>
                <a:spLocks noChangeShapeType="1"/>
              </p:cNvSpPr>
              <p:nvPr/>
            </p:nvSpPr>
            <p:spPr bwMode="auto">
              <a:xfrm>
                <a:off x="3360" y="3067"/>
                <a:ext cx="720" cy="0"/>
              </a:xfrm>
              <a:prstGeom prst="line">
                <a:avLst/>
              </a:prstGeom>
              <a:noFill/>
              <a:ln w="9525">
                <a:solidFill>
                  <a:srgbClr val="CC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sp>
            <p:nvSpPr>
              <p:cNvPr id="60515" name="Line 114"/>
              <p:cNvSpPr>
                <a:spLocks noChangeShapeType="1"/>
              </p:cNvSpPr>
              <p:nvPr/>
            </p:nvSpPr>
            <p:spPr bwMode="auto">
              <a:xfrm>
                <a:off x="3360" y="3014"/>
                <a:ext cx="720" cy="0"/>
              </a:xfrm>
              <a:prstGeom prst="line">
                <a:avLst/>
              </a:prstGeom>
              <a:noFill/>
              <a:ln w="9525">
                <a:solidFill>
                  <a:srgbClr val="CC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grpSp>
      </p:grpSp>
      <p:sp>
        <p:nvSpPr>
          <p:cNvPr id="60473" name="Text Box 115"/>
          <p:cNvSpPr txBox="1">
            <a:spLocks noChangeArrowheads="1"/>
          </p:cNvSpPr>
          <p:nvPr/>
        </p:nvSpPr>
        <p:spPr bwMode="auto">
          <a:xfrm>
            <a:off x="8786813" y="2971800"/>
            <a:ext cx="357187" cy="39687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algn="ctr" eaLnBrk="1" hangingPunct="1"/>
            <a:r>
              <a:rPr kumimoji="1" lang="en-US" altLang="zh-CN" sz="2000">
                <a:solidFill>
                  <a:srgbClr val="336666"/>
                </a:solidFill>
                <a:latin typeface="Times New Roman" panose="02020603050405020304" pitchFamily="18" charset="0"/>
                <a:ea typeface="微软雅黑" panose="020B0503020204020204" pitchFamily="34" charset="-122"/>
                <a:cs typeface="Times New Roman" panose="02020603050405020304" pitchFamily="18" charset="0"/>
              </a:rPr>
              <a:t>5</a:t>
            </a:r>
          </a:p>
        </p:txBody>
      </p:sp>
      <p:grpSp>
        <p:nvGrpSpPr>
          <p:cNvPr id="60474" name="Group 116"/>
          <p:cNvGrpSpPr/>
          <p:nvPr/>
        </p:nvGrpSpPr>
        <p:grpSpPr bwMode="auto">
          <a:xfrm>
            <a:off x="7454900" y="5568950"/>
            <a:ext cx="1309688" cy="95250"/>
            <a:chOff x="3360" y="2918"/>
            <a:chExt cx="720" cy="149"/>
          </a:xfrm>
        </p:grpSpPr>
        <p:sp>
          <p:nvSpPr>
            <p:cNvPr id="60506" name="Line 117"/>
            <p:cNvSpPr>
              <a:spLocks noChangeShapeType="1"/>
            </p:cNvSpPr>
            <p:nvPr/>
          </p:nvSpPr>
          <p:spPr bwMode="auto">
            <a:xfrm>
              <a:off x="3360" y="2966"/>
              <a:ext cx="720" cy="0"/>
            </a:xfrm>
            <a:prstGeom prst="line">
              <a:avLst/>
            </a:prstGeom>
            <a:noFill/>
            <a:ln w="9525">
              <a:solidFill>
                <a:srgbClr val="CC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sp>
          <p:nvSpPr>
            <p:cNvPr id="60507" name="Line 118"/>
            <p:cNvSpPr>
              <a:spLocks noChangeShapeType="1"/>
            </p:cNvSpPr>
            <p:nvPr/>
          </p:nvSpPr>
          <p:spPr bwMode="auto">
            <a:xfrm>
              <a:off x="3360" y="2918"/>
              <a:ext cx="720" cy="0"/>
            </a:xfrm>
            <a:prstGeom prst="line">
              <a:avLst/>
            </a:prstGeom>
            <a:noFill/>
            <a:ln w="9525">
              <a:solidFill>
                <a:srgbClr val="CC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sp>
          <p:nvSpPr>
            <p:cNvPr id="60508" name="Line 119"/>
            <p:cNvSpPr>
              <a:spLocks noChangeShapeType="1"/>
            </p:cNvSpPr>
            <p:nvPr/>
          </p:nvSpPr>
          <p:spPr bwMode="auto">
            <a:xfrm>
              <a:off x="3360" y="3067"/>
              <a:ext cx="720" cy="0"/>
            </a:xfrm>
            <a:prstGeom prst="line">
              <a:avLst/>
            </a:prstGeom>
            <a:noFill/>
            <a:ln w="9525">
              <a:solidFill>
                <a:srgbClr val="CC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sp>
          <p:nvSpPr>
            <p:cNvPr id="60509" name="Line 120"/>
            <p:cNvSpPr>
              <a:spLocks noChangeShapeType="1"/>
            </p:cNvSpPr>
            <p:nvPr/>
          </p:nvSpPr>
          <p:spPr bwMode="auto">
            <a:xfrm>
              <a:off x="3360" y="3014"/>
              <a:ext cx="720" cy="0"/>
            </a:xfrm>
            <a:prstGeom prst="line">
              <a:avLst/>
            </a:prstGeom>
            <a:noFill/>
            <a:ln w="9525">
              <a:solidFill>
                <a:srgbClr val="CC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grpSp>
      <p:graphicFrame>
        <p:nvGraphicFramePr>
          <p:cNvPr id="60475" name="Object 121"/>
          <p:cNvGraphicFramePr>
            <a:graphicFrameLocks noChangeAspect="1"/>
          </p:cNvGraphicFramePr>
          <p:nvPr/>
        </p:nvGraphicFramePr>
        <p:xfrm>
          <a:off x="6488113" y="5643563"/>
          <a:ext cx="336550" cy="579437"/>
        </p:xfrm>
        <a:graphic>
          <a:graphicData uri="http://schemas.openxmlformats.org/presentationml/2006/ole">
            <mc:AlternateContent xmlns:mc="http://schemas.openxmlformats.org/markup-compatibility/2006">
              <mc:Choice xmlns:v="urn:schemas-microsoft-com:vml" Requires="v">
                <p:oleObj spid="_x0000_s356130" name="Equation" r:id="rId20" imgW="228600" imgH="393700" progId="Equation.3">
                  <p:embed/>
                </p:oleObj>
              </mc:Choice>
              <mc:Fallback>
                <p:oleObj name="Equation" r:id="rId20" imgW="228600" imgH="393700" progId="Equation.3">
                  <p:embed/>
                  <p:pic>
                    <p:nvPicPr>
                      <p:cNvPr id="0" name="图片 166843"/>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6488113" y="5643563"/>
                        <a:ext cx="336550" cy="579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0476" name="Object 122"/>
          <p:cNvGraphicFramePr>
            <a:graphicFrameLocks noChangeAspect="1"/>
          </p:cNvGraphicFramePr>
          <p:nvPr/>
        </p:nvGraphicFramePr>
        <p:xfrm>
          <a:off x="2724150" y="5694363"/>
          <a:ext cx="504825" cy="579437"/>
        </p:xfrm>
        <a:graphic>
          <a:graphicData uri="http://schemas.openxmlformats.org/presentationml/2006/ole">
            <mc:AlternateContent xmlns:mc="http://schemas.openxmlformats.org/markup-compatibility/2006">
              <mc:Choice xmlns:v="urn:schemas-microsoft-com:vml" Requires="v">
                <p:oleObj spid="_x0000_s356131" name="Equation" r:id="rId22" imgW="342900" imgH="393700" progId="Equation.3">
                  <p:embed/>
                </p:oleObj>
              </mc:Choice>
              <mc:Fallback>
                <p:oleObj name="Equation" r:id="rId22" imgW="342900" imgH="393700" progId="Equation.3">
                  <p:embed/>
                  <p:pic>
                    <p:nvPicPr>
                      <p:cNvPr id="0" name="图片 166844"/>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2724150" y="5694363"/>
                        <a:ext cx="504825" cy="579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0477" name="Text Box 123"/>
          <p:cNvSpPr txBox="1">
            <a:spLocks noChangeArrowheads="1"/>
          </p:cNvSpPr>
          <p:nvPr/>
        </p:nvSpPr>
        <p:spPr bwMode="auto">
          <a:xfrm>
            <a:off x="7350125" y="2182813"/>
            <a:ext cx="1101725" cy="45720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algn="ctr" eaLnBrk="1" hangingPunct="1"/>
            <a:r>
              <a:rPr kumimoji="1" lang="zh-CN" altLang="en-US" sz="2400" b="1">
                <a:solidFill>
                  <a:srgbClr val="990000"/>
                </a:solidFill>
                <a:latin typeface="Times New Roman" panose="02020603050405020304" pitchFamily="18" charset="0"/>
                <a:ea typeface="微软雅黑" panose="020B0503020204020204" pitchFamily="34" charset="-122"/>
                <a:cs typeface="Times New Roman" panose="02020603050405020304" pitchFamily="18" charset="0"/>
              </a:rPr>
              <a:t>能带    </a:t>
            </a:r>
          </a:p>
        </p:txBody>
      </p:sp>
      <p:sp>
        <p:nvSpPr>
          <p:cNvPr id="60478" name="Line 124"/>
          <p:cNvSpPr>
            <a:spLocks noChangeShapeType="1"/>
          </p:cNvSpPr>
          <p:nvPr/>
        </p:nvSpPr>
        <p:spPr bwMode="auto">
          <a:xfrm flipH="1">
            <a:off x="7721600" y="2624138"/>
            <a:ext cx="215900" cy="48260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endParaRPr>
          </a:p>
        </p:txBody>
      </p:sp>
      <p:sp>
        <p:nvSpPr>
          <p:cNvPr id="60479" name="Line 125"/>
          <p:cNvSpPr>
            <a:spLocks noChangeShapeType="1"/>
          </p:cNvSpPr>
          <p:nvPr/>
        </p:nvSpPr>
        <p:spPr bwMode="auto">
          <a:xfrm flipH="1">
            <a:off x="7708900" y="2636838"/>
            <a:ext cx="215900" cy="138430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endParaRPr>
          </a:p>
        </p:txBody>
      </p:sp>
      <p:sp>
        <p:nvSpPr>
          <p:cNvPr id="60480" name="Line 126"/>
          <p:cNvSpPr>
            <a:spLocks noChangeShapeType="1"/>
          </p:cNvSpPr>
          <p:nvPr/>
        </p:nvSpPr>
        <p:spPr bwMode="auto">
          <a:xfrm>
            <a:off x="7937500" y="2636838"/>
            <a:ext cx="38100" cy="215900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endParaRPr>
          </a:p>
        </p:txBody>
      </p:sp>
      <p:sp>
        <p:nvSpPr>
          <p:cNvPr id="60481" name="Line 127"/>
          <p:cNvSpPr>
            <a:spLocks noChangeShapeType="1"/>
          </p:cNvSpPr>
          <p:nvPr/>
        </p:nvSpPr>
        <p:spPr bwMode="auto">
          <a:xfrm>
            <a:off x="7924800" y="2636838"/>
            <a:ext cx="266700" cy="269240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endParaRPr>
          </a:p>
        </p:txBody>
      </p:sp>
      <p:sp>
        <p:nvSpPr>
          <p:cNvPr id="60482" name="Line 128"/>
          <p:cNvSpPr>
            <a:spLocks noChangeShapeType="1"/>
          </p:cNvSpPr>
          <p:nvPr/>
        </p:nvSpPr>
        <p:spPr bwMode="auto">
          <a:xfrm>
            <a:off x="7937500" y="2624138"/>
            <a:ext cx="533400" cy="297180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endParaRPr>
          </a:p>
        </p:txBody>
      </p:sp>
      <p:sp>
        <p:nvSpPr>
          <p:cNvPr id="60483" name="Freeform 129"/>
          <p:cNvSpPr/>
          <p:nvPr/>
        </p:nvSpPr>
        <p:spPr bwMode="auto">
          <a:xfrm flipH="1">
            <a:off x="5737225" y="5176838"/>
            <a:ext cx="490538" cy="263525"/>
          </a:xfrm>
          <a:custGeom>
            <a:avLst/>
            <a:gdLst>
              <a:gd name="T0" fmla="*/ 2147483647 w 576"/>
              <a:gd name="T1" fmla="*/ 2147483647 h 640"/>
              <a:gd name="T2" fmla="*/ 2147483647 w 576"/>
              <a:gd name="T3" fmla="*/ 2147483647 h 640"/>
              <a:gd name="T4" fmla="*/ 2147483647 w 576"/>
              <a:gd name="T5" fmla="*/ 2147483647 h 640"/>
              <a:gd name="T6" fmla="*/ 2147483647 w 576"/>
              <a:gd name="T7" fmla="*/ 2147483647 h 640"/>
              <a:gd name="T8" fmla="*/ 0 w 576"/>
              <a:gd name="T9" fmla="*/ 2147483647 h 6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6" h="640">
                <a:moveTo>
                  <a:pt x="576" y="16"/>
                </a:moveTo>
                <a:cubicBezTo>
                  <a:pt x="568" y="8"/>
                  <a:pt x="560" y="0"/>
                  <a:pt x="528" y="16"/>
                </a:cubicBezTo>
                <a:cubicBezTo>
                  <a:pt x="496" y="32"/>
                  <a:pt x="448" y="24"/>
                  <a:pt x="384" y="112"/>
                </a:cubicBezTo>
                <a:cubicBezTo>
                  <a:pt x="320" y="200"/>
                  <a:pt x="208" y="456"/>
                  <a:pt x="144" y="544"/>
                </a:cubicBezTo>
                <a:cubicBezTo>
                  <a:pt x="80" y="632"/>
                  <a:pt x="40" y="636"/>
                  <a:pt x="0" y="640"/>
                </a:cubicBezTo>
              </a:path>
            </a:pathLst>
          </a:custGeom>
          <a:noFill/>
          <a:ln w="28575" cap="flat" cmpd="sng">
            <a:solidFill>
              <a:srgbClr val="009900"/>
            </a:solidFill>
            <a:prstDash val="sysDot"/>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0484" name="Arc 130"/>
          <p:cNvSpPr/>
          <p:nvPr/>
        </p:nvSpPr>
        <p:spPr bwMode="auto">
          <a:xfrm rot="7956492">
            <a:off x="5362576" y="4954587"/>
            <a:ext cx="931862" cy="785813"/>
          </a:xfrm>
          <a:custGeom>
            <a:avLst/>
            <a:gdLst>
              <a:gd name="T0" fmla="*/ 2147483647 w 21314"/>
              <a:gd name="T1" fmla="*/ 0 h 20411"/>
              <a:gd name="T2" fmla="*/ 2147483647 w 21314"/>
              <a:gd name="T3" fmla="*/ 2147483647 h 20411"/>
              <a:gd name="T4" fmla="*/ 0 w 21314"/>
              <a:gd name="T5" fmla="*/ 2147483647 h 20411"/>
              <a:gd name="T6" fmla="*/ 0 60000 65536"/>
              <a:gd name="T7" fmla="*/ 0 60000 65536"/>
              <a:gd name="T8" fmla="*/ 0 60000 65536"/>
            </a:gdLst>
            <a:ahLst/>
            <a:cxnLst>
              <a:cxn ang="T6">
                <a:pos x="T0" y="T1"/>
              </a:cxn>
              <a:cxn ang="T7">
                <a:pos x="T2" y="T3"/>
              </a:cxn>
              <a:cxn ang="T8">
                <a:pos x="T4" y="T5"/>
              </a:cxn>
            </a:cxnLst>
            <a:rect l="0" t="0" r="r" b="b"/>
            <a:pathLst>
              <a:path w="21314" h="20411" fill="none" extrusionOk="0">
                <a:moveTo>
                  <a:pt x="7067" y="-1"/>
                </a:moveTo>
                <a:cubicBezTo>
                  <a:pt x="14559" y="2593"/>
                  <a:pt x="20027" y="9083"/>
                  <a:pt x="21313" y="16907"/>
                </a:cubicBezTo>
              </a:path>
              <a:path w="21314" h="20411" stroke="0" extrusionOk="0">
                <a:moveTo>
                  <a:pt x="7067" y="-1"/>
                </a:moveTo>
                <a:cubicBezTo>
                  <a:pt x="14559" y="2593"/>
                  <a:pt x="20027" y="9083"/>
                  <a:pt x="21313" y="16907"/>
                </a:cubicBezTo>
                <a:lnTo>
                  <a:pt x="0" y="20411"/>
                </a:lnTo>
                <a:lnTo>
                  <a:pt x="7067" y="-1"/>
                </a:lnTo>
                <a:close/>
              </a:path>
            </a:pathLst>
          </a:custGeom>
          <a:noFill/>
          <a:ln w="38100">
            <a:solidFill>
              <a:srgbClr val="009900"/>
            </a:solidFill>
            <a:prstDash val="sysDot"/>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0485" name="Rectangle 131"/>
          <p:cNvSpPr>
            <a:spLocks noChangeArrowheads="1"/>
          </p:cNvSpPr>
          <p:nvPr/>
        </p:nvSpPr>
        <p:spPr bwMode="auto">
          <a:xfrm>
            <a:off x="0" y="323373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60486" name="Group 132"/>
          <p:cNvGrpSpPr/>
          <p:nvPr/>
        </p:nvGrpSpPr>
        <p:grpSpPr bwMode="auto">
          <a:xfrm>
            <a:off x="3419475" y="1052513"/>
            <a:ext cx="2447925" cy="779462"/>
            <a:chOff x="2154" y="663"/>
            <a:chExt cx="1542" cy="491"/>
          </a:xfrm>
        </p:grpSpPr>
        <p:graphicFrame>
          <p:nvGraphicFramePr>
            <p:cNvPr id="60504" name="Object 133"/>
            <p:cNvGraphicFramePr>
              <a:graphicFrameLocks noChangeAspect="1"/>
            </p:cNvGraphicFramePr>
            <p:nvPr/>
          </p:nvGraphicFramePr>
          <p:xfrm>
            <a:off x="3061" y="663"/>
            <a:ext cx="635" cy="491"/>
          </p:xfrm>
          <a:graphic>
            <a:graphicData uri="http://schemas.openxmlformats.org/presentationml/2006/ole">
              <mc:AlternateContent xmlns:mc="http://schemas.openxmlformats.org/markup-compatibility/2006">
                <mc:Choice xmlns:v="urn:schemas-microsoft-com:vml" Requires="v">
                  <p:oleObj spid="_x0000_s356132" name="公式" r:id="rId24" imgW="508000" imgH="393700" progId="Equation.3">
                    <p:embed/>
                  </p:oleObj>
                </mc:Choice>
                <mc:Fallback>
                  <p:oleObj name="公式" r:id="rId24" imgW="508000" imgH="393700" progId="Equation.3">
                    <p:embed/>
                    <p:pic>
                      <p:nvPicPr>
                        <p:cNvPr id="0" name="图片 166845"/>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3061" y="663"/>
                          <a:ext cx="635" cy="491"/>
                        </a:xfrm>
                        <a:prstGeom prst="rect">
                          <a:avLst/>
                        </a:prstGeom>
                        <a:noFill/>
                        <a:ln>
                          <a:noFill/>
                        </a:ln>
                        <a:extLst>
                          <a:ext uri="{909E8E84-426E-40DD-AFC4-6F175D3DCCD1}">
                            <a14:hiddenFill xmlns:a14="http://schemas.microsoft.com/office/drawing/2010/main">
                              <a:gradFill rotWithShape="1">
                                <a:gsLst>
                                  <a:gs pos="0">
                                    <a:srgbClr val="FF99FF"/>
                                  </a:gs>
                                  <a:gs pos="50000">
                                    <a:srgbClr val="FFFFFF"/>
                                  </a:gs>
                                  <a:gs pos="100000">
                                    <a:srgbClr val="FF99FF"/>
                                  </a:gs>
                                </a:gsLst>
                                <a:lin ang="5400000" scaled="1"/>
                              </a:gra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0505" name="Text Box 134"/>
            <p:cNvSpPr txBox="1">
              <a:spLocks noChangeArrowheads="1"/>
            </p:cNvSpPr>
            <p:nvPr/>
          </p:nvSpPr>
          <p:spPr bwMode="auto">
            <a:xfrm>
              <a:off x="2154" y="709"/>
              <a:ext cx="948" cy="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r>
                <a:rPr lang="zh-CN" altLang="en-US" sz="2600" b="1">
                  <a:solidFill>
                    <a:srgbClr val="000000"/>
                  </a:solidFill>
                  <a:latin typeface="Times New Roman" panose="02020603050405020304" pitchFamily="18" charset="0"/>
                  <a:ea typeface="微软雅黑" panose="020B0503020204020204" pitchFamily="34" charset="-122"/>
                </a:rPr>
                <a:t>倒格矢：</a:t>
              </a:r>
            </a:p>
          </p:txBody>
        </p:sp>
      </p:grpSp>
      <p:sp>
        <p:nvSpPr>
          <p:cNvPr id="60487" name="Rectangle 135"/>
          <p:cNvSpPr>
            <a:spLocks noChangeArrowheads="1"/>
          </p:cNvSpPr>
          <p:nvPr/>
        </p:nvSpPr>
        <p:spPr bwMode="auto">
          <a:xfrm>
            <a:off x="2876034" y="334397"/>
            <a:ext cx="3877985"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algn="l" defTabSz="914400">
              <a:buClrTx/>
              <a:buSzTx/>
              <a:buFontTx/>
              <a:defRPr/>
            </a:pPr>
            <a:r>
              <a:rPr kumimoji="1" lang="zh-CN" altLang="en-US" sz="3600" b="1" dirty="0">
                <a:solidFill>
                  <a:srgbClr val="660066"/>
                </a:solidFill>
                <a:effectLst>
                  <a:outerShdw blurRad="38100" dist="38100" dir="2700000" algn="tl">
                    <a:srgbClr val="C0C0C0"/>
                  </a:outerShdw>
                </a:effectLst>
                <a:latin typeface="Times New Roman" pitchFamily="18" charset="0"/>
                <a:ea typeface="微软雅黑" pitchFamily="34" charset="-122"/>
                <a:cs typeface="+mn-cs"/>
              </a:rPr>
              <a:t>周期布里渊区图景</a:t>
            </a:r>
          </a:p>
        </p:txBody>
      </p:sp>
      <p:sp>
        <p:nvSpPr>
          <p:cNvPr id="60488" name="Arc 136"/>
          <p:cNvSpPr/>
          <p:nvPr/>
        </p:nvSpPr>
        <p:spPr bwMode="auto">
          <a:xfrm rot="7956492">
            <a:off x="6288088" y="4941888"/>
            <a:ext cx="931862" cy="785812"/>
          </a:xfrm>
          <a:custGeom>
            <a:avLst/>
            <a:gdLst>
              <a:gd name="T0" fmla="*/ 2147483647 w 21314"/>
              <a:gd name="T1" fmla="*/ 0 h 20411"/>
              <a:gd name="T2" fmla="*/ 2147483647 w 21314"/>
              <a:gd name="T3" fmla="*/ 2147483647 h 20411"/>
              <a:gd name="T4" fmla="*/ 0 w 21314"/>
              <a:gd name="T5" fmla="*/ 2147483647 h 20411"/>
              <a:gd name="T6" fmla="*/ 0 60000 65536"/>
              <a:gd name="T7" fmla="*/ 0 60000 65536"/>
              <a:gd name="T8" fmla="*/ 0 60000 65536"/>
            </a:gdLst>
            <a:ahLst/>
            <a:cxnLst>
              <a:cxn ang="T6">
                <a:pos x="T0" y="T1"/>
              </a:cxn>
              <a:cxn ang="T7">
                <a:pos x="T2" y="T3"/>
              </a:cxn>
              <a:cxn ang="T8">
                <a:pos x="T4" y="T5"/>
              </a:cxn>
            </a:cxnLst>
            <a:rect l="0" t="0" r="r" b="b"/>
            <a:pathLst>
              <a:path w="21314" h="20411" fill="none" extrusionOk="0">
                <a:moveTo>
                  <a:pt x="7067" y="-1"/>
                </a:moveTo>
                <a:cubicBezTo>
                  <a:pt x="14559" y="2593"/>
                  <a:pt x="20027" y="9083"/>
                  <a:pt x="21313" y="16907"/>
                </a:cubicBezTo>
              </a:path>
              <a:path w="21314" h="20411" stroke="0" extrusionOk="0">
                <a:moveTo>
                  <a:pt x="7067" y="-1"/>
                </a:moveTo>
                <a:cubicBezTo>
                  <a:pt x="14559" y="2593"/>
                  <a:pt x="20027" y="9083"/>
                  <a:pt x="21313" y="16907"/>
                </a:cubicBezTo>
                <a:lnTo>
                  <a:pt x="0" y="20411"/>
                </a:lnTo>
                <a:lnTo>
                  <a:pt x="7067" y="-1"/>
                </a:lnTo>
                <a:close/>
              </a:path>
            </a:pathLst>
          </a:custGeom>
          <a:noFill/>
          <a:ln w="38100">
            <a:solidFill>
              <a:srgbClr val="009900"/>
            </a:solidFill>
            <a:prstDash val="sysDot"/>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60489" name="Group 137"/>
          <p:cNvGrpSpPr/>
          <p:nvPr/>
        </p:nvGrpSpPr>
        <p:grpSpPr bwMode="auto">
          <a:xfrm>
            <a:off x="6229350" y="5157788"/>
            <a:ext cx="935038" cy="269875"/>
            <a:chOff x="2596" y="3141"/>
            <a:chExt cx="589" cy="354"/>
          </a:xfrm>
        </p:grpSpPr>
        <p:sp>
          <p:nvSpPr>
            <p:cNvPr id="60502" name="Freeform 138"/>
            <p:cNvSpPr/>
            <p:nvPr/>
          </p:nvSpPr>
          <p:spPr bwMode="auto">
            <a:xfrm flipH="1">
              <a:off x="2876" y="3149"/>
              <a:ext cx="309" cy="346"/>
            </a:xfrm>
            <a:custGeom>
              <a:avLst/>
              <a:gdLst>
                <a:gd name="T0" fmla="*/ 26 w 576"/>
                <a:gd name="T1" fmla="*/ 1 h 640"/>
                <a:gd name="T2" fmla="*/ 24 w 576"/>
                <a:gd name="T3" fmla="*/ 1 h 640"/>
                <a:gd name="T4" fmla="*/ 17 w 576"/>
                <a:gd name="T5" fmla="*/ 5 h 640"/>
                <a:gd name="T6" fmla="*/ 6 w 576"/>
                <a:gd name="T7" fmla="*/ 25 h 640"/>
                <a:gd name="T8" fmla="*/ 0 w 576"/>
                <a:gd name="T9" fmla="*/ 30 h 6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6" h="640">
                  <a:moveTo>
                    <a:pt x="576" y="16"/>
                  </a:moveTo>
                  <a:cubicBezTo>
                    <a:pt x="568" y="8"/>
                    <a:pt x="560" y="0"/>
                    <a:pt x="528" y="16"/>
                  </a:cubicBezTo>
                  <a:cubicBezTo>
                    <a:pt x="496" y="32"/>
                    <a:pt x="448" y="24"/>
                    <a:pt x="384" y="112"/>
                  </a:cubicBezTo>
                  <a:cubicBezTo>
                    <a:pt x="320" y="200"/>
                    <a:pt x="208" y="456"/>
                    <a:pt x="144" y="544"/>
                  </a:cubicBezTo>
                  <a:cubicBezTo>
                    <a:pt x="80" y="632"/>
                    <a:pt x="40" y="636"/>
                    <a:pt x="0" y="640"/>
                  </a:cubicBezTo>
                </a:path>
              </a:pathLst>
            </a:custGeom>
            <a:noFill/>
            <a:ln w="28575" cap="flat" cmpd="sng">
              <a:solidFill>
                <a:srgbClr val="009900"/>
              </a:solidFill>
              <a:prstDash val="sysDot"/>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0503" name="Freeform 139"/>
            <p:cNvSpPr/>
            <p:nvPr/>
          </p:nvSpPr>
          <p:spPr bwMode="auto">
            <a:xfrm>
              <a:off x="2596" y="3141"/>
              <a:ext cx="309" cy="346"/>
            </a:xfrm>
            <a:custGeom>
              <a:avLst/>
              <a:gdLst>
                <a:gd name="T0" fmla="*/ 26 w 576"/>
                <a:gd name="T1" fmla="*/ 1 h 640"/>
                <a:gd name="T2" fmla="*/ 24 w 576"/>
                <a:gd name="T3" fmla="*/ 1 h 640"/>
                <a:gd name="T4" fmla="*/ 17 w 576"/>
                <a:gd name="T5" fmla="*/ 5 h 640"/>
                <a:gd name="T6" fmla="*/ 6 w 576"/>
                <a:gd name="T7" fmla="*/ 25 h 640"/>
                <a:gd name="T8" fmla="*/ 0 w 576"/>
                <a:gd name="T9" fmla="*/ 30 h 6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6" h="640">
                  <a:moveTo>
                    <a:pt x="576" y="16"/>
                  </a:moveTo>
                  <a:cubicBezTo>
                    <a:pt x="568" y="8"/>
                    <a:pt x="560" y="0"/>
                    <a:pt x="528" y="16"/>
                  </a:cubicBezTo>
                  <a:cubicBezTo>
                    <a:pt x="496" y="32"/>
                    <a:pt x="448" y="24"/>
                    <a:pt x="384" y="112"/>
                  </a:cubicBezTo>
                  <a:cubicBezTo>
                    <a:pt x="320" y="200"/>
                    <a:pt x="208" y="456"/>
                    <a:pt x="144" y="544"/>
                  </a:cubicBezTo>
                  <a:cubicBezTo>
                    <a:pt x="80" y="632"/>
                    <a:pt x="40" y="636"/>
                    <a:pt x="0" y="640"/>
                  </a:cubicBezTo>
                </a:path>
              </a:pathLst>
            </a:custGeom>
            <a:noFill/>
            <a:ln w="28575" cap="flat" cmpd="sng">
              <a:solidFill>
                <a:srgbClr val="009900"/>
              </a:solidFill>
              <a:prstDash val="sysDot"/>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60490" name="Freeform 140"/>
          <p:cNvSpPr/>
          <p:nvPr/>
        </p:nvSpPr>
        <p:spPr bwMode="auto">
          <a:xfrm>
            <a:off x="6700838" y="4640263"/>
            <a:ext cx="415925" cy="444500"/>
          </a:xfrm>
          <a:custGeom>
            <a:avLst/>
            <a:gdLst>
              <a:gd name="T0" fmla="*/ 2147483647 w 576"/>
              <a:gd name="T1" fmla="*/ 2147483647 h 640"/>
              <a:gd name="T2" fmla="*/ 2147483647 w 576"/>
              <a:gd name="T3" fmla="*/ 2147483647 h 640"/>
              <a:gd name="T4" fmla="*/ 2147483647 w 576"/>
              <a:gd name="T5" fmla="*/ 2147483647 h 640"/>
              <a:gd name="T6" fmla="*/ 2147483647 w 576"/>
              <a:gd name="T7" fmla="*/ 2147483647 h 640"/>
              <a:gd name="T8" fmla="*/ 0 w 576"/>
              <a:gd name="T9" fmla="*/ 2147483647 h 6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6" h="640">
                <a:moveTo>
                  <a:pt x="576" y="16"/>
                </a:moveTo>
                <a:cubicBezTo>
                  <a:pt x="568" y="8"/>
                  <a:pt x="560" y="0"/>
                  <a:pt x="528" y="16"/>
                </a:cubicBezTo>
                <a:cubicBezTo>
                  <a:pt x="496" y="32"/>
                  <a:pt x="448" y="24"/>
                  <a:pt x="384" y="112"/>
                </a:cubicBezTo>
                <a:cubicBezTo>
                  <a:pt x="320" y="200"/>
                  <a:pt x="208" y="456"/>
                  <a:pt x="144" y="544"/>
                </a:cubicBezTo>
                <a:cubicBezTo>
                  <a:pt x="80" y="632"/>
                  <a:pt x="40" y="636"/>
                  <a:pt x="0" y="640"/>
                </a:cubicBezTo>
              </a:path>
            </a:pathLst>
          </a:custGeom>
          <a:noFill/>
          <a:ln w="28575" cap="flat" cmpd="sng">
            <a:solidFill>
              <a:srgbClr val="009900"/>
            </a:solidFill>
            <a:prstDash val="sysDot"/>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0491" name="Freeform 141"/>
          <p:cNvSpPr/>
          <p:nvPr/>
        </p:nvSpPr>
        <p:spPr bwMode="auto">
          <a:xfrm flipH="1">
            <a:off x="6216650" y="4598988"/>
            <a:ext cx="415925" cy="444500"/>
          </a:xfrm>
          <a:custGeom>
            <a:avLst/>
            <a:gdLst>
              <a:gd name="T0" fmla="*/ 2147483647 w 576"/>
              <a:gd name="T1" fmla="*/ 2147483647 h 640"/>
              <a:gd name="T2" fmla="*/ 2147483647 w 576"/>
              <a:gd name="T3" fmla="*/ 2147483647 h 640"/>
              <a:gd name="T4" fmla="*/ 2147483647 w 576"/>
              <a:gd name="T5" fmla="*/ 2147483647 h 640"/>
              <a:gd name="T6" fmla="*/ 2147483647 w 576"/>
              <a:gd name="T7" fmla="*/ 2147483647 h 640"/>
              <a:gd name="T8" fmla="*/ 0 w 576"/>
              <a:gd name="T9" fmla="*/ 2147483647 h 6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6" h="640">
                <a:moveTo>
                  <a:pt x="576" y="16"/>
                </a:moveTo>
                <a:cubicBezTo>
                  <a:pt x="568" y="8"/>
                  <a:pt x="560" y="0"/>
                  <a:pt x="528" y="16"/>
                </a:cubicBezTo>
                <a:cubicBezTo>
                  <a:pt x="496" y="32"/>
                  <a:pt x="448" y="24"/>
                  <a:pt x="384" y="112"/>
                </a:cubicBezTo>
                <a:cubicBezTo>
                  <a:pt x="320" y="200"/>
                  <a:pt x="208" y="456"/>
                  <a:pt x="144" y="544"/>
                </a:cubicBezTo>
                <a:cubicBezTo>
                  <a:pt x="80" y="632"/>
                  <a:pt x="40" y="636"/>
                  <a:pt x="0" y="640"/>
                </a:cubicBezTo>
              </a:path>
            </a:pathLst>
          </a:custGeom>
          <a:noFill/>
          <a:ln w="28575" cap="flat" cmpd="sng">
            <a:solidFill>
              <a:srgbClr val="009900"/>
            </a:solidFill>
            <a:prstDash val="sysDot"/>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0492" name="Freeform 142"/>
          <p:cNvSpPr/>
          <p:nvPr/>
        </p:nvSpPr>
        <p:spPr bwMode="auto">
          <a:xfrm flipH="1">
            <a:off x="6694488" y="3860800"/>
            <a:ext cx="398462" cy="511175"/>
          </a:xfrm>
          <a:custGeom>
            <a:avLst/>
            <a:gdLst>
              <a:gd name="T0" fmla="*/ 2147483647 w 576"/>
              <a:gd name="T1" fmla="*/ 2147483647 h 640"/>
              <a:gd name="T2" fmla="*/ 2147483647 w 576"/>
              <a:gd name="T3" fmla="*/ 2147483647 h 640"/>
              <a:gd name="T4" fmla="*/ 2147483647 w 576"/>
              <a:gd name="T5" fmla="*/ 2147483647 h 640"/>
              <a:gd name="T6" fmla="*/ 2147483647 w 576"/>
              <a:gd name="T7" fmla="*/ 2147483647 h 640"/>
              <a:gd name="T8" fmla="*/ 0 w 576"/>
              <a:gd name="T9" fmla="*/ 2147483647 h 6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6" h="640">
                <a:moveTo>
                  <a:pt x="576" y="16"/>
                </a:moveTo>
                <a:cubicBezTo>
                  <a:pt x="568" y="8"/>
                  <a:pt x="560" y="0"/>
                  <a:pt x="528" y="16"/>
                </a:cubicBezTo>
                <a:cubicBezTo>
                  <a:pt x="496" y="32"/>
                  <a:pt x="448" y="24"/>
                  <a:pt x="384" y="112"/>
                </a:cubicBezTo>
                <a:cubicBezTo>
                  <a:pt x="320" y="200"/>
                  <a:pt x="208" y="456"/>
                  <a:pt x="144" y="544"/>
                </a:cubicBezTo>
                <a:cubicBezTo>
                  <a:pt x="80" y="632"/>
                  <a:pt x="40" y="636"/>
                  <a:pt x="0" y="640"/>
                </a:cubicBezTo>
              </a:path>
            </a:pathLst>
          </a:custGeom>
          <a:noFill/>
          <a:ln w="28575" cap="flat" cmpd="sng">
            <a:solidFill>
              <a:srgbClr val="009900"/>
            </a:solidFill>
            <a:prstDash val="sysDot"/>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0493" name="Arc 143"/>
          <p:cNvSpPr/>
          <p:nvPr/>
        </p:nvSpPr>
        <p:spPr bwMode="auto">
          <a:xfrm rot="7956492">
            <a:off x="3562350" y="4959350"/>
            <a:ext cx="931863" cy="785813"/>
          </a:xfrm>
          <a:custGeom>
            <a:avLst/>
            <a:gdLst>
              <a:gd name="T0" fmla="*/ 2147483647 w 21314"/>
              <a:gd name="T1" fmla="*/ 0 h 20411"/>
              <a:gd name="T2" fmla="*/ 2147483647 w 21314"/>
              <a:gd name="T3" fmla="*/ 2147483647 h 20411"/>
              <a:gd name="T4" fmla="*/ 0 w 21314"/>
              <a:gd name="T5" fmla="*/ 2147483647 h 20411"/>
              <a:gd name="T6" fmla="*/ 0 60000 65536"/>
              <a:gd name="T7" fmla="*/ 0 60000 65536"/>
              <a:gd name="T8" fmla="*/ 0 60000 65536"/>
            </a:gdLst>
            <a:ahLst/>
            <a:cxnLst>
              <a:cxn ang="T6">
                <a:pos x="T0" y="T1"/>
              </a:cxn>
              <a:cxn ang="T7">
                <a:pos x="T2" y="T3"/>
              </a:cxn>
              <a:cxn ang="T8">
                <a:pos x="T4" y="T5"/>
              </a:cxn>
            </a:cxnLst>
            <a:rect l="0" t="0" r="r" b="b"/>
            <a:pathLst>
              <a:path w="21314" h="20411" fill="none" extrusionOk="0">
                <a:moveTo>
                  <a:pt x="7067" y="-1"/>
                </a:moveTo>
                <a:cubicBezTo>
                  <a:pt x="14559" y="2593"/>
                  <a:pt x="20027" y="9083"/>
                  <a:pt x="21313" y="16907"/>
                </a:cubicBezTo>
              </a:path>
              <a:path w="21314" h="20411" stroke="0" extrusionOk="0">
                <a:moveTo>
                  <a:pt x="7067" y="-1"/>
                </a:moveTo>
                <a:cubicBezTo>
                  <a:pt x="14559" y="2593"/>
                  <a:pt x="20027" y="9083"/>
                  <a:pt x="21313" y="16907"/>
                </a:cubicBezTo>
                <a:lnTo>
                  <a:pt x="0" y="20411"/>
                </a:lnTo>
                <a:lnTo>
                  <a:pt x="7067" y="-1"/>
                </a:lnTo>
                <a:close/>
              </a:path>
            </a:pathLst>
          </a:custGeom>
          <a:noFill/>
          <a:ln w="38100">
            <a:solidFill>
              <a:srgbClr val="009900"/>
            </a:solidFill>
            <a:prstDash val="sysDot"/>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0494" name="Arc 144"/>
          <p:cNvSpPr/>
          <p:nvPr/>
        </p:nvSpPr>
        <p:spPr bwMode="auto">
          <a:xfrm rot="7956492">
            <a:off x="2627313" y="4954588"/>
            <a:ext cx="931862" cy="785812"/>
          </a:xfrm>
          <a:custGeom>
            <a:avLst/>
            <a:gdLst>
              <a:gd name="T0" fmla="*/ 2147483647 w 21314"/>
              <a:gd name="T1" fmla="*/ 0 h 20411"/>
              <a:gd name="T2" fmla="*/ 2147483647 w 21314"/>
              <a:gd name="T3" fmla="*/ 2147483647 h 20411"/>
              <a:gd name="T4" fmla="*/ 0 w 21314"/>
              <a:gd name="T5" fmla="*/ 2147483647 h 20411"/>
              <a:gd name="T6" fmla="*/ 0 60000 65536"/>
              <a:gd name="T7" fmla="*/ 0 60000 65536"/>
              <a:gd name="T8" fmla="*/ 0 60000 65536"/>
            </a:gdLst>
            <a:ahLst/>
            <a:cxnLst>
              <a:cxn ang="T6">
                <a:pos x="T0" y="T1"/>
              </a:cxn>
              <a:cxn ang="T7">
                <a:pos x="T2" y="T3"/>
              </a:cxn>
              <a:cxn ang="T8">
                <a:pos x="T4" y="T5"/>
              </a:cxn>
            </a:cxnLst>
            <a:rect l="0" t="0" r="r" b="b"/>
            <a:pathLst>
              <a:path w="21314" h="20411" fill="none" extrusionOk="0">
                <a:moveTo>
                  <a:pt x="7067" y="-1"/>
                </a:moveTo>
                <a:cubicBezTo>
                  <a:pt x="14559" y="2593"/>
                  <a:pt x="20027" y="9083"/>
                  <a:pt x="21313" y="16907"/>
                </a:cubicBezTo>
              </a:path>
              <a:path w="21314" h="20411" stroke="0" extrusionOk="0">
                <a:moveTo>
                  <a:pt x="7067" y="-1"/>
                </a:moveTo>
                <a:cubicBezTo>
                  <a:pt x="14559" y="2593"/>
                  <a:pt x="20027" y="9083"/>
                  <a:pt x="21313" y="16907"/>
                </a:cubicBezTo>
                <a:lnTo>
                  <a:pt x="0" y="20411"/>
                </a:lnTo>
                <a:lnTo>
                  <a:pt x="7067" y="-1"/>
                </a:lnTo>
                <a:close/>
              </a:path>
            </a:pathLst>
          </a:custGeom>
          <a:noFill/>
          <a:ln w="38100">
            <a:solidFill>
              <a:srgbClr val="009900"/>
            </a:solidFill>
            <a:prstDash val="sysDot"/>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60495" name="Group 145"/>
          <p:cNvGrpSpPr/>
          <p:nvPr/>
        </p:nvGrpSpPr>
        <p:grpSpPr bwMode="auto">
          <a:xfrm>
            <a:off x="2627313" y="5135563"/>
            <a:ext cx="935037" cy="269875"/>
            <a:chOff x="2596" y="3141"/>
            <a:chExt cx="589" cy="354"/>
          </a:xfrm>
        </p:grpSpPr>
        <p:sp>
          <p:nvSpPr>
            <p:cNvPr id="60500" name="Freeform 146"/>
            <p:cNvSpPr/>
            <p:nvPr/>
          </p:nvSpPr>
          <p:spPr bwMode="auto">
            <a:xfrm flipH="1">
              <a:off x="2876" y="3149"/>
              <a:ext cx="309" cy="346"/>
            </a:xfrm>
            <a:custGeom>
              <a:avLst/>
              <a:gdLst>
                <a:gd name="T0" fmla="*/ 26 w 576"/>
                <a:gd name="T1" fmla="*/ 1 h 640"/>
                <a:gd name="T2" fmla="*/ 24 w 576"/>
                <a:gd name="T3" fmla="*/ 1 h 640"/>
                <a:gd name="T4" fmla="*/ 17 w 576"/>
                <a:gd name="T5" fmla="*/ 5 h 640"/>
                <a:gd name="T6" fmla="*/ 6 w 576"/>
                <a:gd name="T7" fmla="*/ 25 h 640"/>
                <a:gd name="T8" fmla="*/ 0 w 576"/>
                <a:gd name="T9" fmla="*/ 30 h 6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6" h="640">
                  <a:moveTo>
                    <a:pt x="576" y="16"/>
                  </a:moveTo>
                  <a:cubicBezTo>
                    <a:pt x="568" y="8"/>
                    <a:pt x="560" y="0"/>
                    <a:pt x="528" y="16"/>
                  </a:cubicBezTo>
                  <a:cubicBezTo>
                    <a:pt x="496" y="32"/>
                    <a:pt x="448" y="24"/>
                    <a:pt x="384" y="112"/>
                  </a:cubicBezTo>
                  <a:cubicBezTo>
                    <a:pt x="320" y="200"/>
                    <a:pt x="208" y="456"/>
                    <a:pt x="144" y="544"/>
                  </a:cubicBezTo>
                  <a:cubicBezTo>
                    <a:pt x="80" y="632"/>
                    <a:pt x="40" y="636"/>
                    <a:pt x="0" y="640"/>
                  </a:cubicBezTo>
                </a:path>
              </a:pathLst>
            </a:custGeom>
            <a:noFill/>
            <a:ln w="28575" cap="flat" cmpd="sng">
              <a:solidFill>
                <a:srgbClr val="009900"/>
              </a:solidFill>
              <a:prstDash val="sysDot"/>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0501" name="Freeform 147"/>
            <p:cNvSpPr/>
            <p:nvPr/>
          </p:nvSpPr>
          <p:spPr bwMode="auto">
            <a:xfrm>
              <a:off x="2596" y="3141"/>
              <a:ext cx="309" cy="346"/>
            </a:xfrm>
            <a:custGeom>
              <a:avLst/>
              <a:gdLst>
                <a:gd name="T0" fmla="*/ 26 w 576"/>
                <a:gd name="T1" fmla="*/ 1 h 640"/>
                <a:gd name="T2" fmla="*/ 24 w 576"/>
                <a:gd name="T3" fmla="*/ 1 h 640"/>
                <a:gd name="T4" fmla="*/ 17 w 576"/>
                <a:gd name="T5" fmla="*/ 5 h 640"/>
                <a:gd name="T6" fmla="*/ 6 w 576"/>
                <a:gd name="T7" fmla="*/ 25 h 640"/>
                <a:gd name="T8" fmla="*/ 0 w 576"/>
                <a:gd name="T9" fmla="*/ 30 h 6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6" h="640">
                  <a:moveTo>
                    <a:pt x="576" y="16"/>
                  </a:moveTo>
                  <a:cubicBezTo>
                    <a:pt x="568" y="8"/>
                    <a:pt x="560" y="0"/>
                    <a:pt x="528" y="16"/>
                  </a:cubicBezTo>
                  <a:cubicBezTo>
                    <a:pt x="496" y="32"/>
                    <a:pt x="448" y="24"/>
                    <a:pt x="384" y="112"/>
                  </a:cubicBezTo>
                  <a:cubicBezTo>
                    <a:pt x="320" y="200"/>
                    <a:pt x="208" y="456"/>
                    <a:pt x="144" y="544"/>
                  </a:cubicBezTo>
                  <a:cubicBezTo>
                    <a:pt x="80" y="632"/>
                    <a:pt x="40" y="636"/>
                    <a:pt x="0" y="640"/>
                  </a:cubicBezTo>
                </a:path>
              </a:pathLst>
            </a:custGeom>
            <a:noFill/>
            <a:ln w="28575" cap="flat" cmpd="sng">
              <a:solidFill>
                <a:srgbClr val="009900"/>
              </a:solidFill>
              <a:prstDash val="sysDot"/>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60496" name="Freeform 148"/>
          <p:cNvSpPr/>
          <p:nvPr/>
        </p:nvSpPr>
        <p:spPr bwMode="auto">
          <a:xfrm>
            <a:off x="3565525" y="5175250"/>
            <a:ext cx="490538" cy="263525"/>
          </a:xfrm>
          <a:custGeom>
            <a:avLst/>
            <a:gdLst>
              <a:gd name="T0" fmla="*/ 2147483647 w 576"/>
              <a:gd name="T1" fmla="*/ 2147483647 h 640"/>
              <a:gd name="T2" fmla="*/ 2147483647 w 576"/>
              <a:gd name="T3" fmla="*/ 2147483647 h 640"/>
              <a:gd name="T4" fmla="*/ 2147483647 w 576"/>
              <a:gd name="T5" fmla="*/ 2147483647 h 640"/>
              <a:gd name="T6" fmla="*/ 2147483647 w 576"/>
              <a:gd name="T7" fmla="*/ 2147483647 h 640"/>
              <a:gd name="T8" fmla="*/ 0 w 576"/>
              <a:gd name="T9" fmla="*/ 2147483647 h 6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6" h="640">
                <a:moveTo>
                  <a:pt x="576" y="16"/>
                </a:moveTo>
                <a:cubicBezTo>
                  <a:pt x="568" y="8"/>
                  <a:pt x="560" y="0"/>
                  <a:pt x="528" y="16"/>
                </a:cubicBezTo>
                <a:cubicBezTo>
                  <a:pt x="496" y="32"/>
                  <a:pt x="448" y="24"/>
                  <a:pt x="384" y="112"/>
                </a:cubicBezTo>
                <a:cubicBezTo>
                  <a:pt x="320" y="200"/>
                  <a:pt x="208" y="456"/>
                  <a:pt x="144" y="544"/>
                </a:cubicBezTo>
                <a:cubicBezTo>
                  <a:pt x="80" y="632"/>
                  <a:pt x="40" y="636"/>
                  <a:pt x="0" y="640"/>
                </a:cubicBezTo>
              </a:path>
            </a:pathLst>
          </a:custGeom>
          <a:noFill/>
          <a:ln w="28575" cap="flat" cmpd="sng">
            <a:solidFill>
              <a:srgbClr val="009900"/>
            </a:solidFill>
            <a:prstDash val="sysDot"/>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0497" name="Freeform 149"/>
          <p:cNvSpPr/>
          <p:nvPr/>
        </p:nvSpPr>
        <p:spPr bwMode="auto">
          <a:xfrm flipH="1">
            <a:off x="2700338" y="4543425"/>
            <a:ext cx="415925" cy="444500"/>
          </a:xfrm>
          <a:custGeom>
            <a:avLst/>
            <a:gdLst>
              <a:gd name="T0" fmla="*/ 2147483647 w 576"/>
              <a:gd name="T1" fmla="*/ 2147483647 h 640"/>
              <a:gd name="T2" fmla="*/ 2147483647 w 576"/>
              <a:gd name="T3" fmla="*/ 2147483647 h 640"/>
              <a:gd name="T4" fmla="*/ 2147483647 w 576"/>
              <a:gd name="T5" fmla="*/ 2147483647 h 640"/>
              <a:gd name="T6" fmla="*/ 2147483647 w 576"/>
              <a:gd name="T7" fmla="*/ 2147483647 h 640"/>
              <a:gd name="T8" fmla="*/ 0 w 576"/>
              <a:gd name="T9" fmla="*/ 2147483647 h 6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6" h="640">
                <a:moveTo>
                  <a:pt x="576" y="16"/>
                </a:moveTo>
                <a:cubicBezTo>
                  <a:pt x="568" y="8"/>
                  <a:pt x="560" y="0"/>
                  <a:pt x="528" y="16"/>
                </a:cubicBezTo>
                <a:cubicBezTo>
                  <a:pt x="496" y="32"/>
                  <a:pt x="448" y="24"/>
                  <a:pt x="384" y="112"/>
                </a:cubicBezTo>
                <a:cubicBezTo>
                  <a:pt x="320" y="200"/>
                  <a:pt x="208" y="456"/>
                  <a:pt x="144" y="544"/>
                </a:cubicBezTo>
                <a:cubicBezTo>
                  <a:pt x="80" y="632"/>
                  <a:pt x="40" y="636"/>
                  <a:pt x="0" y="640"/>
                </a:cubicBezTo>
              </a:path>
            </a:pathLst>
          </a:custGeom>
          <a:noFill/>
          <a:ln w="28575" cap="flat" cmpd="sng">
            <a:solidFill>
              <a:srgbClr val="009900"/>
            </a:solidFill>
            <a:prstDash val="sysDot"/>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0498" name="Freeform 150"/>
          <p:cNvSpPr/>
          <p:nvPr/>
        </p:nvSpPr>
        <p:spPr bwMode="auto">
          <a:xfrm>
            <a:off x="3170238" y="4543425"/>
            <a:ext cx="415925" cy="444500"/>
          </a:xfrm>
          <a:custGeom>
            <a:avLst/>
            <a:gdLst>
              <a:gd name="T0" fmla="*/ 2147483647 w 576"/>
              <a:gd name="T1" fmla="*/ 2147483647 h 640"/>
              <a:gd name="T2" fmla="*/ 2147483647 w 576"/>
              <a:gd name="T3" fmla="*/ 2147483647 h 640"/>
              <a:gd name="T4" fmla="*/ 2147483647 w 576"/>
              <a:gd name="T5" fmla="*/ 2147483647 h 640"/>
              <a:gd name="T6" fmla="*/ 2147483647 w 576"/>
              <a:gd name="T7" fmla="*/ 2147483647 h 640"/>
              <a:gd name="T8" fmla="*/ 0 w 576"/>
              <a:gd name="T9" fmla="*/ 2147483647 h 6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6" h="640">
                <a:moveTo>
                  <a:pt x="576" y="16"/>
                </a:moveTo>
                <a:cubicBezTo>
                  <a:pt x="568" y="8"/>
                  <a:pt x="560" y="0"/>
                  <a:pt x="528" y="16"/>
                </a:cubicBezTo>
                <a:cubicBezTo>
                  <a:pt x="496" y="32"/>
                  <a:pt x="448" y="24"/>
                  <a:pt x="384" y="112"/>
                </a:cubicBezTo>
                <a:cubicBezTo>
                  <a:pt x="320" y="200"/>
                  <a:pt x="208" y="456"/>
                  <a:pt x="144" y="544"/>
                </a:cubicBezTo>
                <a:cubicBezTo>
                  <a:pt x="80" y="632"/>
                  <a:pt x="40" y="636"/>
                  <a:pt x="0" y="640"/>
                </a:cubicBezTo>
              </a:path>
            </a:pathLst>
          </a:custGeom>
          <a:noFill/>
          <a:ln w="28575" cap="flat" cmpd="sng">
            <a:solidFill>
              <a:srgbClr val="009900"/>
            </a:solidFill>
            <a:prstDash val="sysDot"/>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0499" name="Freeform 151"/>
          <p:cNvSpPr/>
          <p:nvPr/>
        </p:nvSpPr>
        <p:spPr bwMode="auto">
          <a:xfrm>
            <a:off x="2703513" y="3848100"/>
            <a:ext cx="398462" cy="511175"/>
          </a:xfrm>
          <a:custGeom>
            <a:avLst/>
            <a:gdLst>
              <a:gd name="T0" fmla="*/ 2147483647 w 576"/>
              <a:gd name="T1" fmla="*/ 2147483647 h 640"/>
              <a:gd name="T2" fmla="*/ 2147483647 w 576"/>
              <a:gd name="T3" fmla="*/ 2147483647 h 640"/>
              <a:gd name="T4" fmla="*/ 2147483647 w 576"/>
              <a:gd name="T5" fmla="*/ 2147483647 h 640"/>
              <a:gd name="T6" fmla="*/ 2147483647 w 576"/>
              <a:gd name="T7" fmla="*/ 2147483647 h 640"/>
              <a:gd name="T8" fmla="*/ 0 w 576"/>
              <a:gd name="T9" fmla="*/ 2147483647 h 6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6" h="640">
                <a:moveTo>
                  <a:pt x="576" y="16"/>
                </a:moveTo>
                <a:cubicBezTo>
                  <a:pt x="568" y="8"/>
                  <a:pt x="560" y="0"/>
                  <a:pt x="528" y="16"/>
                </a:cubicBezTo>
                <a:cubicBezTo>
                  <a:pt x="496" y="32"/>
                  <a:pt x="448" y="24"/>
                  <a:pt x="384" y="112"/>
                </a:cubicBezTo>
                <a:cubicBezTo>
                  <a:pt x="320" y="200"/>
                  <a:pt x="208" y="456"/>
                  <a:pt x="144" y="544"/>
                </a:cubicBezTo>
                <a:cubicBezTo>
                  <a:pt x="80" y="632"/>
                  <a:pt x="40" y="636"/>
                  <a:pt x="0" y="640"/>
                </a:cubicBezTo>
              </a:path>
            </a:pathLst>
          </a:custGeom>
          <a:noFill/>
          <a:ln w="28575" cap="flat" cmpd="sng">
            <a:solidFill>
              <a:srgbClr val="009900"/>
            </a:solidFill>
            <a:prstDash val="sysDot"/>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 name="页脚占位符 1"/>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zh-CN" altLang="en-US"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清华大学电子工程系</a:t>
            </a:r>
            <a:r>
              <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a:t>
            </a:r>
            <a:r>
              <a:rPr kumimoji="1" lang="zh-CN" altLang="en-US"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黄翊东</a:t>
            </a:r>
            <a:endPar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3" name="灯片编号占位符 2"/>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CBFA3644-F7FA-4510-BE22-999DFD69EC9B}" type="slidenum">
              <a:rPr kumimoji="1" lang="en-US" altLang="zh-CN" sz="14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t>100</a:t>
            </a:fld>
            <a:endPar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154" name="Rectangle 37"/>
          <p:cNvSpPr>
            <a:spLocks noChangeArrowheads="1"/>
          </p:cNvSpPr>
          <p:nvPr/>
        </p:nvSpPr>
        <p:spPr bwMode="auto">
          <a:xfrm flipV="1">
            <a:off x="106363" y="923120"/>
            <a:ext cx="8885237" cy="42863"/>
          </a:xfrm>
          <a:prstGeom prst="rect">
            <a:avLst/>
          </a:prstGeom>
          <a:gradFill rotWithShape="0">
            <a:gsLst>
              <a:gs pos="0">
                <a:srgbClr val="808080">
                  <a:gamma/>
                  <a:tint val="0"/>
                  <a:invGamma/>
                </a:srgbClr>
              </a:gs>
              <a:gs pos="100000">
                <a:srgbClr val="808080"/>
              </a:gs>
            </a:gsLst>
            <a:path path="shape">
              <a:fillToRect l="50000" t="50000" r="50000" b="50000"/>
            </a:path>
          </a:gradFill>
          <a:ln w="12700">
            <a:noFill/>
            <a:miter lim="800000"/>
            <a:headEnd type="none" w="sm" len="sm"/>
            <a:tailEnd type="none" w="sm" len="sm"/>
          </a:ln>
          <a:effectLst/>
        </p:spPr>
        <p:txBody>
          <a:bodyPr wrap="none" anchor="ctr"/>
          <a:lstStyle/>
          <a:p>
            <a:pPr marL="0" marR="0" lvl="0" indent="0" algn="l" defTabSz="914400" rtl="0" eaLnBrk="0" fontAlgn="auto" latinLnBrk="0" hangingPunct="0">
              <a:lnSpc>
                <a:spcPct val="100000"/>
              </a:lnSpc>
              <a:spcBef>
                <a:spcPts val="0"/>
              </a:spcBef>
              <a:spcAft>
                <a:spcPts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Arial"/>
              <a:ea typeface="宋体"/>
              <a:cs typeface="+mn-c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3714" name="Rectangle 2"/>
          <p:cNvSpPr>
            <a:spLocks noChangeArrowheads="1"/>
          </p:cNvSpPr>
          <p:nvPr/>
        </p:nvSpPr>
        <p:spPr bwMode="auto">
          <a:xfrm>
            <a:off x="5297783" y="404664"/>
            <a:ext cx="2087562" cy="504825"/>
          </a:xfrm>
          <a:prstGeom prst="rect">
            <a:avLst/>
          </a:prstGeom>
          <a:solidFill>
            <a:srgbClr val="FFFF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2467" name="Rectangle 3"/>
          <p:cNvSpPr>
            <a:spLocks noChangeArrowheads="1"/>
          </p:cNvSpPr>
          <p:nvPr/>
        </p:nvSpPr>
        <p:spPr bwMode="auto">
          <a:xfrm>
            <a:off x="1719144" y="332656"/>
            <a:ext cx="5724644"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algn="l" defTabSz="914400">
              <a:buClrTx/>
              <a:buSzTx/>
              <a:buFontTx/>
              <a:defRPr/>
            </a:pPr>
            <a:r>
              <a:rPr kumimoji="1" lang="zh-CN" altLang="en-US" sz="3600" b="1" dirty="0">
                <a:solidFill>
                  <a:srgbClr val="660066"/>
                </a:solidFill>
                <a:effectLst>
                  <a:outerShdw blurRad="38100" dist="38100" dir="2700000" algn="tl">
                    <a:srgbClr val="C0C0C0"/>
                  </a:outerShdw>
                </a:effectLst>
                <a:latin typeface="Times New Roman" pitchFamily="18" charset="0"/>
                <a:ea typeface="微软雅黑" pitchFamily="34" charset="-122"/>
                <a:cs typeface="+mn-cs"/>
              </a:rPr>
              <a:t>第一布里渊区——简约波矢</a:t>
            </a:r>
          </a:p>
        </p:txBody>
      </p:sp>
      <p:grpSp>
        <p:nvGrpSpPr>
          <p:cNvPr id="62468" name="Group 4"/>
          <p:cNvGrpSpPr/>
          <p:nvPr/>
        </p:nvGrpSpPr>
        <p:grpSpPr bwMode="auto">
          <a:xfrm>
            <a:off x="304800" y="2085975"/>
            <a:ext cx="3022600" cy="3001963"/>
            <a:chOff x="192" y="1173"/>
            <a:chExt cx="1904" cy="1891"/>
          </a:xfrm>
        </p:grpSpPr>
        <p:grpSp>
          <p:nvGrpSpPr>
            <p:cNvPr id="62635" name="Group 5"/>
            <p:cNvGrpSpPr/>
            <p:nvPr/>
          </p:nvGrpSpPr>
          <p:grpSpPr bwMode="auto">
            <a:xfrm>
              <a:off x="192" y="1173"/>
              <a:ext cx="1352" cy="1891"/>
              <a:chOff x="176" y="2069"/>
              <a:chExt cx="1352" cy="1891"/>
            </a:xfrm>
          </p:grpSpPr>
          <p:sp>
            <p:nvSpPr>
              <p:cNvPr id="62637" name="Rectangle 6"/>
              <p:cNvSpPr>
                <a:spLocks noChangeArrowheads="1"/>
              </p:cNvSpPr>
              <p:nvPr/>
            </p:nvSpPr>
            <p:spPr bwMode="auto">
              <a:xfrm>
                <a:off x="176" y="2320"/>
                <a:ext cx="1352" cy="1336"/>
              </a:xfrm>
              <a:prstGeom prst="rect">
                <a:avLst/>
              </a:prstGeom>
              <a:gradFill rotWithShape="0">
                <a:gsLst>
                  <a:gs pos="0">
                    <a:srgbClr val="FFCCFF"/>
                  </a:gs>
                  <a:gs pos="50000">
                    <a:srgbClr val="FFFFFF"/>
                  </a:gs>
                  <a:gs pos="100000">
                    <a:srgbClr val="FFCC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aphicFrame>
            <p:nvGraphicFramePr>
              <p:cNvPr id="62638" name="Object 7"/>
              <p:cNvGraphicFramePr>
                <a:graphicFrameLocks noChangeAspect="1"/>
              </p:cNvGraphicFramePr>
              <p:nvPr/>
            </p:nvGraphicFramePr>
            <p:xfrm>
              <a:off x="176" y="2424"/>
              <a:ext cx="1344" cy="634"/>
            </p:xfrm>
            <a:graphic>
              <a:graphicData uri="http://schemas.openxmlformats.org/presentationml/2006/ole">
                <mc:AlternateContent xmlns:mc="http://schemas.openxmlformats.org/markup-compatibility/2006">
                  <mc:Choice xmlns:v="urn:schemas-microsoft-com:vml" Requires="v">
                    <p:oleObj spid="_x0000_s391212" name="公式" r:id="rId4" imgW="889000" imgH="419100" progId="Equation.3">
                      <p:embed/>
                    </p:oleObj>
                  </mc:Choice>
                  <mc:Fallback>
                    <p:oleObj name="公式" r:id="rId4" imgW="889000" imgH="419100" progId="Equation.3">
                      <p:embed/>
                      <p:pic>
                        <p:nvPicPr>
                          <p:cNvPr id="0" name="图片 21164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6" y="2424"/>
                            <a:ext cx="1344" cy="63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2639" name="Line 8"/>
              <p:cNvSpPr>
                <a:spLocks noChangeShapeType="1"/>
              </p:cNvSpPr>
              <p:nvPr/>
            </p:nvSpPr>
            <p:spPr bwMode="auto">
              <a:xfrm>
                <a:off x="1354" y="2672"/>
                <a:ext cx="144"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endParaRPr>
              </a:p>
            </p:txBody>
          </p:sp>
          <p:sp>
            <p:nvSpPr>
              <p:cNvPr id="62640" name="Text Box 9"/>
              <p:cNvSpPr txBox="1">
                <a:spLocks noChangeArrowheads="1"/>
              </p:cNvSpPr>
              <p:nvPr/>
            </p:nvSpPr>
            <p:spPr bwMode="auto">
              <a:xfrm>
                <a:off x="378" y="3672"/>
                <a:ext cx="116" cy="288"/>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algn="ctr" eaLnBrk="1" hangingPunct="1"/>
                <a:endParaRPr kumimoji="1" lang="zh-CN" altLang="en-US" sz="2400">
                  <a:solidFill>
                    <a:srgbClr val="CC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2641" name="Rectangle 10"/>
              <p:cNvSpPr>
                <a:spLocks noChangeArrowheads="1"/>
              </p:cNvSpPr>
              <p:nvPr/>
            </p:nvSpPr>
            <p:spPr bwMode="auto">
              <a:xfrm>
                <a:off x="260" y="2069"/>
                <a:ext cx="1177" cy="288"/>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algn="ctr" eaLnBrk="1" hangingPunct="1"/>
                <a:r>
                  <a:rPr kumimoji="1" lang="zh-CN" altLang="en-US" sz="2400" b="1">
                    <a:solidFill>
                      <a:srgbClr val="CC0000"/>
                    </a:solidFill>
                    <a:latin typeface="Times New Roman" panose="02020603050405020304" pitchFamily="18" charset="0"/>
                    <a:ea typeface="微软雅黑" panose="020B0503020204020204" pitchFamily="34" charset="-122"/>
                    <a:cs typeface="Times New Roman" panose="02020603050405020304" pitchFamily="18" charset="0"/>
                  </a:rPr>
                  <a:t>零次近似解  </a:t>
                </a:r>
              </a:p>
            </p:txBody>
          </p:sp>
          <p:graphicFrame>
            <p:nvGraphicFramePr>
              <p:cNvPr id="62642" name="Object 11"/>
              <p:cNvGraphicFramePr>
                <a:graphicFrameLocks noChangeAspect="1"/>
              </p:cNvGraphicFramePr>
              <p:nvPr/>
            </p:nvGraphicFramePr>
            <p:xfrm>
              <a:off x="198" y="3064"/>
              <a:ext cx="1287" cy="539"/>
            </p:xfrm>
            <a:graphic>
              <a:graphicData uri="http://schemas.openxmlformats.org/presentationml/2006/ole">
                <mc:AlternateContent xmlns:mc="http://schemas.openxmlformats.org/markup-compatibility/2006">
                  <mc:Choice xmlns:v="urn:schemas-microsoft-com:vml" Requires="v">
                    <p:oleObj spid="_x0000_s391213" name="Equation" r:id="rId6" imgW="939165" imgH="393700" progId="Equation.3">
                      <p:embed/>
                    </p:oleObj>
                  </mc:Choice>
                  <mc:Fallback>
                    <p:oleObj name="Equation" r:id="rId6" imgW="939165" imgH="393700" progId="Equation.3">
                      <p:embed/>
                      <p:pic>
                        <p:nvPicPr>
                          <p:cNvPr id="0" name="图片 21164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8" y="3064"/>
                            <a:ext cx="1287" cy="5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62636" name="Line 12"/>
            <p:cNvSpPr>
              <a:spLocks noChangeShapeType="1"/>
            </p:cNvSpPr>
            <p:nvPr/>
          </p:nvSpPr>
          <p:spPr bwMode="auto">
            <a:xfrm flipH="1" flipV="1">
              <a:off x="1512" y="2208"/>
              <a:ext cx="584" cy="224"/>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endParaRPr>
            </a:p>
          </p:txBody>
        </p:sp>
      </p:grpSp>
      <p:grpSp>
        <p:nvGrpSpPr>
          <p:cNvPr id="62469" name="Group 13"/>
          <p:cNvGrpSpPr/>
          <p:nvPr/>
        </p:nvGrpSpPr>
        <p:grpSpPr bwMode="auto">
          <a:xfrm>
            <a:off x="539750" y="3500438"/>
            <a:ext cx="4176713" cy="1866900"/>
            <a:chOff x="340" y="2387"/>
            <a:chExt cx="2631" cy="1176"/>
          </a:xfrm>
        </p:grpSpPr>
        <p:sp>
          <p:nvSpPr>
            <p:cNvPr id="62633" name="Text Box 14"/>
            <p:cNvSpPr txBox="1">
              <a:spLocks noChangeArrowheads="1"/>
            </p:cNvSpPr>
            <p:nvPr/>
          </p:nvSpPr>
          <p:spPr bwMode="auto">
            <a:xfrm>
              <a:off x="340" y="3249"/>
              <a:ext cx="1370" cy="314"/>
            </a:xfrm>
            <a:prstGeom prst="rect">
              <a:avLst/>
            </a:prstGeom>
            <a:noFill/>
            <a:ln w="9525">
              <a:solidFill>
                <a:srgbClr val="0000FF"/>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r>
                <a:rPr lang="zh-CN" altLang="en-US" sz="2600" b="1">
                  <a:solidFill>
                    <a:srgbClr val="000000"/>
                  </a:solidFill>
                  <a:latin typeface="Times New Roman" panose="02020603050405020304" pitchFamily="18" charset="0"/>
                  <a:ea typeface="微软雅黑" panose="020B0503020204020204" pitchFamily="34" charset="-122"/>
                </a:rPr>
                <a:t>第一布里渊区</a:t>
              </a:r>
            </a:p>
          </p:txBody>
        </p:sp>
        <p:sp>
          <p:nvSpPr>
            <p:cNvPr id="62634" name="Line 15"/>
            <p:cNvSpPr>
              <a:spLocks noChangeShapeType="1"/>
            </p:cNvSpPr>
            <p:nvPr/>
          </p:nvSpPr>
          <p:spPr bwMode="auto">
            <a:xfrm flipV="1">
              <a:off x="1701" y="2387"/>
              <a:ext cx="1270" cy="952"/>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grpSp>
      <p:sp>
        <p:nvSpPr>
          <p:cNvPr id="62470" name="Rectangle 1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2471" name="Rectangle 1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2472" name="Rectangle 1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62473" name="Group 19"/>
          <p:cNvGrpSpPr/>
          <p:nvPr/>
        </p:nvGrpSpPr>
        <p:grpSpPr bwMode="auto">
          <a:xfrm>
            <a:off x="2724150" y="1844675"/>
            <a:ext cx="6419850" cy="4429125"/>
            <a:chOff x="1716" y="1162"/>
            <a:chExt cx="4044" cy="2790"/>
          </a:xfrm>
        </p:grpSpPr>
        <p:sp>
          <p:nvSpPr>
            <p:cNvPr id="62494" name="Rectangle 20"/>
            <p:cNvSpPr>
              <a:spLocks noChangeArrowheads="1"/>
            </p:cNvSpPr>
            <p:nvPr/>
          </p:nvSpPr>
          <p:spPr bwMode="auto">
            <a:xfrm>
              <a:off x="2804" y="1490"/>
              <a:ext cx="552" cy="2072"/>
            </a:xfrm>
            <a:prstGeom prst="rect">
              <a:avLst/>
            </a:prstGeom>
            <a:solidFill>
              <a:srgbClr val="FF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2495" name="Rectangle 21"/>
            <p:cNvSpPr>
              <a:spLocks noChangeArrowheads="1"/>
            </p:cNvSpPr>
            <p:nvPr/>
          </p:nvSpPr>
          <p:spPr bwMode="auto">
            <a:xfrm>
              <a:off x="3922" y="2730"/>
              <a:ext cx="718" cy="168"/>
            </a:xfrm>
            <a:prstGeom prst="rect">
              <a:avLst/>
            </a:prstGeom>
            <a:solidFill>
              <a:schemeClr val="hlink"/>
            </a:solidFill>
            <a:ln>
              <a:noFill/>
            </a:ln>
            <a:effectLst/>
            <a:extLst>
              <a:ext uri="{91240B29-F687-4F45-9708-019B960494DF}">
                <a14:hiddenLine xmlns:a14="http://schemas.microsoft.com/office/drawing/2010/main" w="9525">
                  <a:solidFill>
                    <a:srgbClr val="0033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2496" name="Line 22"/>
            <p:cNvSpPr>
              <a:spLocks noChangeShapeType="1"/>
            </p:cNvSpPr>
            <p:nvPr/>
          </p:nvSpPr>
          <p:spPr bwMode="auto">
            <a:xfrm>
              <a:off x="3093" y="1315"/>
              <a:ext cx="0" cy="2263"/>
            </a:xfrm>
            <a:prstGeom prst="line">
              <a:avLst/>
            </a:prstGeom>
            <a:noFill/>
            <a:ln w="28575">
              <a:solidFill>
                <a:schemeClr val="tx1"/>
              </a:solidFill>
              <a:round/>
              <a:head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sp>
          <p:nvSpPr>
            <p:cNvPr id="62497" name="Arc 23"/>
            <p:cNvSpPr/>
            <p:nvPr/>
          </p:nvSpPr>
          <p:spPr bwMode="auto">
            <a:xfrm rot="7956492">
              <a:off x="2823" y="3133"/>
              <a:ext cx="587" cy="495"/>
            </a:xfrm>
            <a:custGeom>
              <a:avLst/>
              <a:gdLst>
                <a:gd name="T0" fmla="*/ 0 w 21314"/>
                <a:gd name="T1" fmla="*/ 0 h 20411"/>
                <a:gd name="T2" fmla="*/ 0 w 21314"/>
                <a:gd name="T3" fmla="*/ 0 h 20411"/>
                <a:gd name="T4" fmla="*/ 0 w 21314"/>
                <a:gd name="T5" fmla="*/ 0 h 20411"/>
                <a:gd name="T6" fmla="*/ 0 60000 65536"/>
                <a:gd name="T7" fmla="*/ 0 60000 65536"/>
                <a:gd name="T8" fmla="*/ 0 60000 65536"/>
              </a:gdLst>
              <a:ahLst/>
              <a:cxnLst>
                <a:cxn ang="T6">
                  <a:pos x="T0" y="T1"/>
                </a:cxn>
                <a:cxn ang="T7">
                  <a:pos x="T2" y="T3"/>
                </a:cxn>
                <a:cxn ang="T8">
                  <a:pos x="T4" y="T5"/>
                </a:cxn>
              </a:cxnLst>
              <a:rect l="0" t="0" r="r" b="b"/>
              <a:pathLst>
                <a:path w="21314" h="20411" fill="none" extrusionOk="0">
                  <a:moveTo>
                    <a:pt x="7067" y="-1"/>
                  </a:moveTo>
                  <a:cubicBezTo>
                    <a:pt x="14559" y="2593"/>
                    <a:pt x="20027" y="9083"/>
                    <a:pt x="21313" y="16907"/>
                  </a:cubicBezTo>
                </a:path>
                <a:path w="21314" h="20411" stroke="0" extrusionOk="0">
                  <a:moveTo>
                    <a:pt x="7067" y="-1"/>
                  </a:moveTo>
                  <a:cubicBezTo>
                    <a:pt x="14559" y="2593"/>
                    <a:pt x="20027" y="9083"/>
                    <a:pt x="21313" y="16907"/>
                  </a:cubicBezTo>
                  <a:lnTo>
                    <a:pt x="0" y="20411"/>
                  </a:lnTo>
                  <a:lnTo>
                    <a:pt x="7067" y="-1"/>
                  </a:lnTo>
                  <a:close/>
                </a:path>
              </a:pathLst>
            </a:custGeom>
            <a:noFill/>
            <a:ln w="38100">
              <a:solidFill>
                <a:srgbClr val="80008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62498" name="Group 24"/>
            <p:cNvGrpSpPr/>
            <p:nvPr/>
          </p:nvGrpSpPr>
          <p:grpSpPr bwMode="auto">
            <a:xfrm>
              <a:off x="4704" y="3492"/>
              <a:ext cx="825" cy="60"/>
              <a:chOff x="3360" y="2918"/>
              <a:chExt cx="720" cy="149"/>
            </a:xfrm>
          </p:grpSpPr>
          <p:sp>
            <p:nvSpPr>
              <p:cNvPr id="62629" name="Line 25"/>
              <p:cNvSpPr>
                <a:spLocks noChangeShapeType="1"/>
              </p:cNvSpPr>
              <p:nvPr/>
            </p:nvSpPr>
            <p:spPr bwMode="auto">
              <a:xfrm>
                <a:off x="3360" y="2966"/>
                <a:ext cx="720" cy="0"/>
              </a:xfrm>
              <a:prstGeom prst="line">
                <a:avLst/>
              </a:prstGeom>
              <a:noFill/>
              <a:ln w="9525">
                <a:solidFill>
                  <a:srgbClr val="CC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sp>
            <p:nvSpPr>
              <p:cNvPr id="62630" name="Line 26"/>
              <p:cNvSpPr>
                <a:spLocks noChangeShapeType="1"/>
              </p:cNvSpPr>
              <p:nvPr/>
            </p:nvSpPr>
            <p:spPr bwMode="auto">
              <a:xfrm>
                <a:off x="3360" y="2918"/>
                <a:ext cx="720" cy="0"/>
              </a:xfrm>
              <a:prstGeom prst="line">
                <a:avLst/>
              </a:prstGeom>
              <a:noFill/>
              <a:ln w="9525">
                <a:solidFill>
                  <a:srgbClr val="CC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sp>
            <p:nvSpPr>
              <p:cNvPr id="62631" name="Line 27"/>
              <p:cNvSpPr>
                <a:spLocks noChangeShapeType="1"/>
              </p:cNvSpPr>
              <p:nvPr/>
            </p:nvSpPr>
            <p:spPr bwMode="auto">
              <a:xfrm>
                <a:off x="3360" y="3067"/>
                <a:ext cx="720" cy="0"/>
              </a:xfrm>
              <a:prstGeom prst="line">
                <a:avLst/>
              </a:prstGeom>
              <a:noFill/>
              <a:ln w="9525">
                <a:solidFill>
                  <a:srgbClr val="CC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sp>
            <p:nvSpPr>
              <p:cNvPr id="62632" name="Line 28"/>
              <p:cNvSpPr>
                <a:spLocks noChangeShapeType="1"/>
              </p:cNvSpPr>
              <p:nvPr/>
            </p:nvSpPr>
            <p:spPr bwMode="auto">
              <a:xfrm>
                <a:off x="3360" y="3014"/>
                <a:ext cx="720" cy="0"/>
              </a:xfrm>
              <a:prstGeom prst="line">
                <a:avLst/>
              </a:prstGeom>
              <a:noFill/>
              <a:ln w="9525">
                <a:solidFill>
                  <a:srgbClr val="CC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grpSp>
        <p:grpSp>
          <p:nvGrpSpPr>
            <p:cNvPr id="62499" name="Group 29"/>
            <p:cNvGrpSpPr/>
            <p:nvPr/>
          </p:nvGrpSpPr>
          <p:grpSpPr bwMode="auto">
            <a:xfrm>
              <a:off x="4696" y="3276"/>
              <a:ext cx="825" cy="142"/>
              <a:chOff x="3120" y="3000"/>
              <a:chExt cx="720" cy="120"/>
            </a:xfrm>
          </p:grpSpPr>
          <p:grpSp>
            <p:nvGrpSpPr>
              <p:cNvPr id="62619" name="Group 30"/>
              <p:cNvGrpSpPr/>
              <p:nvPr/>
            </p:nvGrpSpPr>
            <p:grpSpPr bwMode="auto">
              <a:xfrm>
                <a:off x="3120" y="3067"/>
                <a:ext cx="720" cy="53"/>
                <a:chOff x="3360" y="2918"/>
                <a:chExt cx="720" cy="149"/>
              </a:xfrm>
            </p:grpSpPr>
            <p:sp>
              <p:nvSpPr>
                <p:cNvPr id="62625" name="Line 31"/>
                <p:cNvSpPr>
                  <a:spLocks noChangeShapeType="1"/>
                </p:cNvSpPr>
                <p:nvPr/>
              </p:nvSpPr>
              <p:spPr bwMode="auto">
                <a:xfrm>
                  <a:off x="3360" y="2966"/>
                  <a:ext cx="720" cy="0"/>
                </a:xfrm>
                <a:prstGeom prst="line">
                  <a:avLst/>
                </a:prstGeom>
                <a:noFill/>
                <a:ln w="9525">
                  <a:solidFill>
                    <a:srgbClr val="CC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sp>
              <p:nvSpPr>
                <p:cNvPr id="62626" name="Line 32"/>
                <p:cNvSpPr>
                  <a:spLocks noChangeShapeType="1"/>
                </p:cNvSpPr>
                <p:nvPr/>
              </p:nvSpPr>
              <p:spPr bwMode="auto">
                <a:xfrm>
                  <a:off x="3360" y="2918"/>
                  <a:ext cx="720" cy="0"/>
                </a:xfrm>
                <a:prstGeom prst="line">
                  <a:avLst/>
                </a:prstGeom>
                <a:noFill/>
                <a:ln w="9525">
                  <a:solidFill>
                    <a:srgbClr val="CC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sp>
              <p:nvSpPr>
                <p:cNvPr id="62627" name="Line 33"/>
                <p:cNvSpPr>
                  <a:spLocks noChangeShapeType="1"/>
                </p:cNvSpPr>
                <p:nvPr/>
              </p:nvSpPr>
              <p:spPr bwMode="auto">
                <a:xfrm>
                  <a:off x="3360" y="3067"/>
                  <a:ext cx="720" cy="0"/>
                </a:xfrm>
                <a:prstGeom prst="line">
                  <a:avLst/>
                </a:prstGeom>
                <a:noFill/>
                <a:ln w="9525">
                  <a:solidFill>
                    <a:srgbClr val="CC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sp>
              <p:nvSpPr>
                <p:cNvPr id="62628" name="Line 34"/>
                <p:cNvSpPr>
                  <a:spLocks noChangeShapeType="1"/>
                </p:cNvSpPr>
                <p:nvPr/>
              </p:nvSpPr>
              <p:spPr bwMode="auto">
                <a:xfrm>
                  <a:off x="3360" y="3014"/>
                  <a:ext cx="720" cy="0"/>
                </a:xfrm>
                <a:prstGeom prst="line">
                  <a:avLst/>
                </a:prstGeom>
                <a:noFill/>
                <a:ln w="9525">
                  <a:solidFill>
                    <a:srgbClr val="CC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grpSp>
          <p:grpSp>
            <p:nvGrpSpPr>
              <p:cNvPr id="62620" name="Group 35"/>
              <p:cNvGrpSpPr/>
              <p:nvPr/>
            </p:nvGrpSpPr>
            <p:grpSpPr bwMode="auto">
              <a:xfrm>
                <a:off x="3120" y="3000"/>
                <a:ext cx="720" cy="53"/>
                <a:chOff x="3360" y="2918"/>
                <a:chExt cx="720" cy="149"/>
              </a:xfrm>
            </p:grpSpPr>
            <p:sp>
              <p:nvSpPr>
                <p:cNvPr id="62621" name="Line 36"/>
                <p:cNvSpPr>
                  <a:spLocks noChangeShapeType="1"/>
                </p:cNvSpPr>
                <p:nvPr/>
              </p:nvSpPr>
              <p:spPr bwMode="auto">
                <a:xfrm>
                  <a:off x="3360" y="2966"/>
                  <a:ext cx="720" cy="0"/>
                </a:xfrm>
                <a:prstGeom prst="line">
                  <a:avLst/>
                </a:prstGeom>
                <a:noFill/>
                <a:ln w="9525">
                  <a:solidFill>
                    <a:srgbClr val="CC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sp>
              <p:nvSpPr>
                <p:cNvPr id="62622" name="Line 37"/>
                <p:cNvSpPr>
                  <a:spLocks noChangeShapeType="1"/>
                </p:cNvSpPr>
                <p:nvPr/>
              </p:nvSpPr>
              <p:spPr bwMode="auto">
                <a:xfrm>
                  <a:off x="3360" y="2918"/>
                  <a:ext cx="720" cy="0"/>
                </a:xfrm>
                <a:prstGeom prst="line">
                  <a:avLst/>
                </a:prstGeom>
                <a:noFill/>
                <a:ln w="9525">
                  <a:solidFill>
                    <a:srgbClr val="CC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sp>
              <p:nvSpPr>
                <p:cNvPr id="62623" name="Line 38"/>
                <p:cNvSpPr>
                  <a:spLocks noChangeShapeType="1"/>
                </p:cNvSpPr>
                <p:nvPr/>
              </p:nvSpPr>
              <p:spPr bwMode="auto">
                <a:xfrm>
                  <a:off x="3360" y="3067"/>
                  <a:ext cx="720" cy="0"/>
                </a:xfrm>
                <a:prstGeom prst="line">
                  <a:avLst/>
                </a:prstGeom>
                <a:noFill/>
                <a:ln w="9525">
                  <a:solidFill>
                    <a:srgbClr val="CC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sp>
              <p:nvSpPr>
                <p:cNvPr id="62624" name="Line 39"/>
                <p:cNvSpPr>
                  <a:spLocks noChangeShapeType="1"/>
                </p:cNvSpPr>
                <p:nvPr/>
              </p:nvSpPr>
              <p:spPr bwMode="auto">
                <a:xfrm>
                  <a:off x="3360" y="3014"/>
                  <a:ext cx="720" cy="0"/>
                </a:xfrm>
                <a:prstGeom prst="line">
                  <a:avLst/>
                </a:prstGeom>
                <a:noFill/>
                <a:ln w="9525">
                  <a:solidFill>
                    <a:srgbClr val="CC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grpSp>
        </p:grpSp>
        <p:grpSp>
          <p:nvGrpSpPr>
            <p:cNvPr id="62500" name="Group 40"/>
            <p:cNvGrpSpPr/>
            <p:nvPr/>
          </p:nvGrpSpPr>
          <p:grpSpPr bwMode="auto">
            <a:xfrm>
              <a:off x="4712" y="2917"/>
              <a:ext cx="825" cy="215"/>
              <a:chOff x="3120" y="3000"/>
              <a:chExt cx="720" cy="120"/>
            </a:xfrm>
          </p:grpSpPr>
          <p:grpSp>
            <p:nvGrpSpPr>
              <p:cNvPr id="62609" name="Group 41"/>
              <p:cNvGrpSpPr/>
              <p:nvPr/>
            </p:nvGrpSpPr>
            <p:grpSpPr bwMode="auto">
              <a:xfrm>
                <a:off x="3120" y="3067"/>
                <a:ext cx="720" cy="53"/>
                <a:chOff x="3360" y="2918"/>
                <a:chExt cx="720" cy="149"/>
              </a:xfrm>
            </p:grpSpPr>
            <p:sp>
              <p:nvSpPr>
                <p:cNvPr id="62615" name="Line 42"/>
                <p:cNvSpPr>
                  <a:spLocks noChangeShapeType="1"/>
                </p:cNvSpPr>
                <p:nvPr/>
              </p:nvSpPr>
              <p:spPr bwMode="auto">
                <a:xfrm>
                  <a:off x="3360" y="2966"/>
                  <a:ext cx="720" cy="0"/>
                </a:xfrm>
                <a:prstGeom prst="line">
                  <a:avLst/>
                </a:prstGeom>
                <a:noFill/>
                <a:ln w="9525">
                  <a:solidFill>
                    <a:srgbClr val="CC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sp>
              <p:nvSpPr>
                <p:cNvPr id="62616" name="Line 43"/>
                <p:cNvSpPr>
                  <a:spLocks noChangeShapeType="1"/>
                </p:cNvSpPr>
                <p:nvPr/>
              </p:nvSpPr>
              <p:spPr bwMode="auto">
                <a:xfrm>
                  <a:off x="3360" y="2918"/>
                  <a:ext cx="720" cy="0"/>
                </a:xfrm>
                <a:prstGeom prst="line">
                  <a:avLst/>
                </a:prstGeom>
                <a:noFill/>
                <a:ln w="9525">
                  <a:solidFill>
                    <a:srgbClr val="CC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sp>
              <p:nvSpPr>
                <p:cNvPr id="62617" name="Line 44"/>
                <p:cNvSpPr>
                  <a:spLocks noChangeShapeType="1"/>
                </p:cNvSpPr>
                <p:nvPr/>
              </p:nvSpPr>
              <p:spPr bwMode="auto">
                <a:xfrm>
                  <a:off x="3360" y="3067"/>
                  <a:ext cx="720" cy="0"/>
                </a:xfrm>
                <a:prstGeom prst="line">
                  <a:avLst/>
                </a:prstGeom>
                <a:noFill/>
                <a:ln w="9525">
                  <a:solidFill>
                    <a:srgbClr val="CC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sp>
              <p:nvSpPr>
                <p:cNvPr id="62618" name="Line 45"/>
                <p:cNvSpPr>
                  <a:spLocks noChangeShapeType="1"/>
                </p:cNvSpPr>
                <p:nvPr/>
              </p:nvSpPr>
              <p:spPr bwMode="auto">
                <a:xfrm>
                  <a:off x="3360" y="3014"/>
                  <a:ext cx="720" cy="0"/>
                </a:xfrm>
                <a:prstGeom prst="line">
                  <a:avLst/>
                </a:prstGeom>
                <a:noFill/>
                <a:ln w="9525">
                  <a:solidFill>
                    <a:srgbClr val="CC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grpSp>
          <p:grpSp>
            <p:nvGrpSpPr>
              <p:cNvPr id="62610" name="Group 46"/>
              <p:cNvGrpSpPr/>
              <p:nvPr/>
            </p:nvGrpSpPr>
            <p:grpSpPr bwMode="auto">
              <a:xfrm>
                <a:off x="3120" y="3000"/>
                <a:ext cx="720" cy="53"/>
                <a:chOff x="3360" y="2918"/>
                <a:chExt cx="720" cy="149"/>
              </a:xfrm>
            </p:grpSpPr>
            <p:sp>
              <p:nvSpPr>
                <p:cNvPr id="62611" name="Line 47"/>
                <p:cNvSpPr>
                  <a:spLocks noChangeShapeType="1"/>
                </p:cNvSpPr>
                <p:nvPr/>
              </p:nvSpPr>
              <p:spPr bwMode="auto">
                <a:xfrm>
                  <a:off x="3360" y="2966"/>
                  <a:ext cx="720" cy="0"/>
                </a:xfrm>
                <a:prstGeom prst="line">
                  <a:avLst/>
                </a:prstGeom>
                <a:noFill/>
                <a:ln w="9525">
                  <a:solidFill>
                    <a:srgbClr val="CC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sp>
              <p:nvSpPr>
                <p:cNvPr id="62612" name="Line 48"/>
                <p:cNvSpPr>
                  <a:spLocks noChangeShapeType="1"/>
                </p:cNvSpPr>
                <p:nvPr/>
              </p:nvSpPr>
              <p:spPr bwMode="auto">
                <a:xfrm>
                  <a:off x="3360" y="2918"/>
                  <a:ext cx="720" cy="0"/>
                </a:xfrm>
                <a:prstGeom prst="line">
                  <a:avLst/>
                </a:prstGeom>
                <a:noFill/>
                <a:ln w="9525">
                  <a:solidFill>
                    <a:srgbClr val="CC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sp>
              <p:nvSpPr>
                <p:cNvPr id="62613" name="Line 49"/>
                <p:cNvSpPr>
                  <a:spLocks noChangeShapeType="1"/>
                </p:cNvSpPr>
                <p:nvPr/>
              </p:nvSpPr>
              <p:spPr bwMode="auto">
                <a:xfrm>
                  <a:off x="3360" y="3067"/>
                  <a:ext cx="720" cy="0"/>
                </a:xfrm>
                <a:prstGeom prst="line">
                  <a:avLst/>
                </a:prstGeom>
                <a:noFill/>
                <a:ln w="9525">
                  <a:solidFill>
                    <a:srgbClr val="CC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sp>
              <p:nvSpPr>
                <p:cNvPr id="62614" name="Line 50"/>
                <p:cNvSpPr>
                  <a:spLocks noChangeShapeType="1"/>
                </p:cNvSpPr>
                <p:nvPr/>
              </p:nvSpPr>
              <p:spPr bwMode="auto">
                <a:xfrm>
                  <a:off x="3360" y="3014"/>
                  <a:ext cx="720" cy="0"/>
                </a:xfrm>
                <a:prstGeom prst="line">
                  <a:avLst/>
                </a:prstGeom>
                <a:noFill/>
                <a:ln w="9525">
                  <a:solidFill>
                    <a:srgbClr val="CC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grpSp>
        </p:grpSp>
        <p:grpSp>
          <p:nvGrpSpPr>
            <p:cNvPr id="62501" name="Group 51"/>
            <p:cNvGrpSpPr/>
            <p:nvPr/>
          </p:nvGrpSpPr>
          <p:grpSpPr bwMode="auto">
            <a:xfrm>
              <a:off x="4714" y="2444"/>
              <a:ext cx="825" cy="254"/>
              <a:chOff x="3120" y="3000"/>
              <a:chExt cx="720" cy="120"/>
            </a:xfrm>
          </p:grpSpPr>
          <p:grpSp>
            <p:nvGrpSpPr>
              <p:cNvPr id="62599" name="Group 52"/>
              <p:cNvGrpSpPr/>
              <p:nvPr/>
            </p:nvGrpSpPr>
            <p:grpSpPr bwMode="auto">
              <a:xfrm>
                <a:off x="3120" y="3067"/>
                <a:ext cx="720" cy="53"/>
                <a:chOff x="3360" y="2918"/>
                <a:chExt cx="720" cy="149"/>
              </a:xfrm>
            </p:grpSpPr>
            <p:sp>
              <p:nvSpPr>
                <p:cNvPr id="62605" name="Line 53"/>
                <p:cNvSpPr>
                  <a:spLocks noChangeShapeType="1"/>
                </p:cNvSpPr>
                <p:nvPr/>
              </p:nvSpPr>
              <p:spPr bwMode="auto">
                <a:xfrm>
                  <a:off x="3360" y="2966"/>
                  <a:ext cx="720" cy="0"/>
                </a:xfrm>
                <a:prstGeom prst="line">
                  <a:avLst/>
                </a:prstGeom>
                <a:noFill/>
                <a:ln w="9525">
                  <a:solidFill>
                    <a:srgbClr val="CC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sp>
              <p:nvSpPr>
                <p:cNvPr id="62606" name="Line 54"/>
                <p:cNvSpPr>
                  <a:spLocks noChangeShapeType="1"/>
                </p:cNvSpPr>
                <p:nvPr/>
              </p:nvSpPr>
              <p:spPr bwMode="auto">
                <a:xfrm>
                  <a:off x="3360" y="2918"/>
                  <a:ext cx="720" cy="0"/>
                </a:xfrm>
                <a:prstGeom prst="line">
                  <a:avLst/>
                </a:prstGeom>
                <a:noFill/>
                <a:ln w="9525">
                  <a:solidFill>
                    <a:srgbClr val="CC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sp>
              <p:nvSpPr>
                <p:cNvPr id="62607" name="Line 55"/>
                <p:cNvSpPr>
                  <a:spLocks noChangeShapeType="1"/>
                </p:cNvSpPr>
                <p:nvPr/>
              </p:nvSpPr>
              <p:spPr bwMode="auto">
                <a:xfrm>
                  <a:off x="3360" y="3067"/>
                  <a:ext cx="720" cy="0"/>
                </a:xfrm>
                <a:prstGeom prst="line">
                  <a:avLst/>
                </a:prstGeom>
                <a:noFill/>
                <a:ln w="9525">
                  <a:solidFill>
                    <a:srgbClr val="CC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sp>
              <p:nvSpPr>
                <p:cNvPr id="62608" name="Line 56"/>
                <p:cNvSpPr>
                  <a:spLocks noChangeShapeType="1"/>
                </p:cNvSpPr>
                <p:nvPr/>
              </p:nvSpPr>
              <p:spPr bwMode="auto">
                <a:xfrm>
                  <a:off x="3360" y="3014"/>
                  <a:ext cx="720" cy="0"/>
                </a:xfrm>
                <a:prstGeom prst="line">
                  <a:avLst/>
                </a:prstGeom>
                <a:noFill/>
                <a:ln w="9525">
                  <a:solidFill>
                    <a:srgbClr val="CC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grpSp>
          <p:grpSp>
            <p:nvGrpSpPr>
              <p:cNvPr id="62600" name="Group 57"/>
              <p:cNvGrpSpPr/>
              <p:nvPr/>
            </p:nvGrpSpPr>
            <p:grpSpPr bwMode="auto">
              <a:xfrm>
                <a:off x="3120" y="3000"/>
                <a:ext cx="720" cy="53"/>
                <a:chOff x="3360" y="2918"/>
                <a:chExt cx="720" cy="149"/>
              </a:xfrm>
            </p:grpSpPr>
            <p:sp>
              <p:nvSpPr>
                <p:cNvPr id="62601" name="Line 58"/>
                <p:cNvSpPr>
                  <a:spLocks noChangeShapeType="1"/>
                </p:cNvSpPr>
                <p:nvPr/>
              </p:nvSpPr>
              <p:spPr bwMode="auto">
                <a:xfrm>
                  <a:off x="3360" y="2966"/>
                  <a:ext cx="720" cy="0"/>
                </a:xfrm>
                <a:prstGeom prst="line">
                  <a:avLst/>
                </a:prstGeom>
                <a:noFill/>
                <a:ln w="9525">
                  <a:solidFill>
                    <a:srgbClr val="CC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sp>
              <p:nvSpPr>
                <p:cNvPr id="62602" name="Line 59"/>
                <p:cNvSpPr>
                  <a:spLocks noChangeShapeType="1"/>
                </p:cNvSpPr>
                <p:nvPr/>
              </p:nvSpPr>
              <p:spPr bwMode="auto">
                <a:xfrm>
                  <a:off x="3360" y="2918"/>
                  <a:ext cx="720" cy="0"/>
                </a:xfrm>
                <a:prstGeom prst="line">
                  <a:avLst/>
                </a:prstGeom>
                <a:noFill/>
                <a:ln w="9525">
                  <a:solidFill>
                    <a:srgbClr val="CC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sp>
              <p:nvSpPr>
                <p:cNvPr id="62603" name="Line 60"/>
                <p:cNvSpPr>
                  <a:spLocks noChangeShapeType="1"/>
                </p:cNvSpPr>
                <p:nvPr/>
              </p:nvSpPr>
              <p:spPr bwMode="auto">
                <a:xfrm>
                  <a:off x="3360" y="3067"/>
                  <a:ext cx="720" cy="0"/>
                </a:xfrm>
                <a:prstGeom prst="line">
                  <a:avLst/>
                </a:prstGeom>
                <a:noFill/>
                <a:ln w="9525">
                  <a:solidFill>
                    <a:srgbClr val="CC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sp>
              <p:nvSpPr>
                <p:cNvPr id="62604" name="Line 61"/>
                <p:cNvSpPr>
                  <a:spLocks noChangeShapeType="1"/>
                </p:cNvSpPr>
                <p:nvPr/>
              </p:nvSpPr>
              <p:spPr bwMode="auto">
                <a:xfrm>
                  <a:off x="3360" y="3014"/>
                  <a:ext cx="720" cy="0"/>
                </a:xfrm>
                <a:prstGeom prst="line">
                  <a:avLst/>
                </a:prstGeom>
                <a:noFill/>
                <a:ln w="9525">
                  <a:solidFill>
                    <a:srgbClr val="CC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grpSp>
        </p:grpSp>
        <p:sp>
          <p:nvSpPr>
            <p:cNvPr id="62502" name="Text Box 62"/>
            <p:cNvSpPr txBox="1">
              <a:spLocks noChangeArrowheads="1"/>
            </p:cNvSpPr>
            <p:nvPr/>
          </p:nvSpPr>
          <p:spPr bwMode="auto">
            <a:xfrm>
              <a:off x="3077" y="1162"/>
              <a:ext cx="409" cy="25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algn="ctr" eaLnBrk="1" hangingPunct="1"/>
              <a:r>
                <a:rPr kumimoji="1" lang="en-US" altLang="zh-CN" sz="2000" b="1" i="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E</a:t>
              </a:r>
              <a:r>
                <a:rPr kumimoji="1" lang="en-US" altLang="zh-CN" sz="20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a:t>
              </a:r>
              <a:r>
                <a:rPr kumimoji="1" lang="en-US" altLang="zh-CN" sz="2000" b="1" i="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k</a:t>
              </a:r>
              <a:r>
                <a:rPr kumimoji="1" lang="en-US" altLang="zh-CN" sz="20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a:t>
              </a:r>
            </a:p>
          </p:txBody>
        </p:sp>
        <p:sp>
          <p:nvSpPr>
            <p:cNvPr id="62503" name="Text Box 63"/>
            <p:cNvSpPr txBox="1">
              <a:spLocks noChangeArrowheads="1"/>
            </p:cNvSpPr>
            <p:nvPr/>
          </p:nvSpPr>
          <p:spPr bwMode="auto">
            <a:xfrm>
              <a:off x="5519" y="3388"/>
              <a:ext cx="225" cy="25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algn="ctr" eaLnBrk="1" hangingPunct="1"/>
              <a:r>
                <a:rPr kumimoji="1" lang="en-US" altLang="zh-CN" sz="2000">
                  <a:solidFill>
                    <a:srgbClr val="336666"/>
                  </a:solidFill>
                  <a:latin typeface="Times New Roman" panose="02020603050405020304" pitchFamily="18" charset="0"/>
                  <a:ea typeface="微软雅黑" panose="020B0503020204020204" pitchFamily="34" charset="-122"/>
                  <a:cs typeface="Times New Roman" panose="02020603050405020304" pitchFamily="18" charset="0"/>
                </a:rPr>
                <a:t>1</a:t>
              </a:r>
            </a:p>
          </p:txBody>
        </p:sp>
        <p:sp>
          <p:nvSpPr>
            <p:cNvPr id="62504" name="Text Box 64"/>
            <p:cNvSpPr txBox="1">
              <a:spLocks noChangeArrowheads="1"/>
            </p:cNvSpPr>
            <p:nvPr/>
          </p:nvSpPr>
          <p:spPr bwMode="auto">
            <a:xfrm>
              <a:off x="5519" y="3215"/>
              <a:ext cx="225" cy="25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algn="ctr" eaLnBrk="1" hangingPunct="1"/>
              <a:r>
                <a:rPr kumimoji="1" lang="en-US" altLang="zh-CN" sz="2000">
                  <a:solidFill>
                    <a:srgbClr val="336666"/>
                  </a:solidFill>
                  <a:latin typeface="Times New Roman" panose="02020603050405020304" pitchFamily="18" charset="0"/>
                  <a:ea typeface="微软雅黑" panose="020B0503020204020204" pitchFamily="34" charset="-122"/>
                  <a:cs typeface="Times New Roman" panose="02020603050405020304" pitchFamily="18" charset="0"/>
                </a:rPr>
                <a:t>2</a:t>
              </a:r>
            </a:p>
          </p:txBody>
        </p:sp>
        <p:sp>
          <p:nvSpPr>
            <p:cNvPr id="62505" name="Text Box 65"/>
            <p:cNvSpPr txBox="1">
              <a:spLocks noChangeArrowheads="1"/>
            </p:cNvSpPr>
            <p:nvPr/>
          </p:nvSpPr>
          <p:spPr bwMode="auto">
            <a:xfrm>
              <a:off x="5527" y="2917"/>
              <a:ext cx="225" cy="249"/>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algn="ctr" eaLnBrk="1" hangingPunct="1"/>
              <a:r>
                <a:rPr kumimoji="1" lang="en-US" altLang="zh-CN" sz="2000">
                  <a:solidFill>
                    <a:srgbClr val="336666"/>
                  </a:solidFill>
                  <a:latin typeface="Times New Roman" panose="02020603050405020304" pitchFamily="18" charset="0"/>
                  <a:ea typeface="微软雅黑" panose="020B0503020204020204" pitchFamily="34" charset="-122"/>
                  <a:cs typeface="Times New Roman" panose="02020603050405020304" pitchFamily="18" charset="0"/>
                </a:rPr>
                <a:t>3</a:t>
              </a:r>
            </a:p>
          </p:txBody>
        </p:sp>
        <p:sp>
          <p:nvSpPr>
            <p:cNvPr id="62506" name="Text Box 66"/>
            <p:cNvSpPr txBox="1">
              <a:spLocks noChangeArrowheads="1"/>
            </p:cNvSpPr>
            <p:nvPr/>
          </p:nvSpPr>
          <p:spPr bwMode="auto">
            <a:xfrm>
              <a:off x="5519" y="2472"/>
              <a:ext cx="225" cy="25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algn="ctr" eaLnBrk="1" hangingPunct="1"/>
              <a:r>
                <a:rPr kumimoji="1" lang="en-US" altLang="zh-CN" sz="2000">
                  <a:solidFill>
                    <a:srgbClr val="336666"/>
                  </a:solidFill>
                  <a:latin typeface="Times New Roman" panose="02020603050405020304" pitchFamily="18" charset="0"/>
                  <a:ea typeface="微软雅黑" panose="020B0503020204020204" pitchFamily="34" charset="-122"/>
                  <a:cs typeface="Times New Roman" panose="02020603050405020304" pitchFamily="18" charset="0"/>
                </a:rPr>
                <a:t>4</a:t>
              </a:r>
            </a:p>
          </p:txBody>
        </p:sp>
        <p:sp>
          <p:nvSpPr>
            <p:cNvPr id="62507" name="Text Box 67"/>
            <p:cNvSpPr txBox="1">
              <a:spLocks noChangeArrowheads="1"/>
            </p:cNvSpPr>
            <p:nvPr/>
          </p:nvSpPr>
          <p:spPr bwMode="auto">
            <a:xfrm>
              <a:off x="4237" y="3507"/>
              <a:ext cx="541" cy="288"/>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algn="ctr" eaLnBrk="1" hangingPunct="1"/>
              <a:r>
                <a:rPr kumimoji="1" lang="en-US" altLang="zh-CN" sz="2400" b="1" i="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k</a:t>
              </a:r>
              <a:r>
                <a:rPr kumimoji="1" lang="en-US" altLang="zh-CN" sz="24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(2</a:t>
              </a:r>
              <a:r>
                <a:rPr kumimoji="1" lang="en-US" altLang="zh-CN" sz="2400" b="1" dirty="0">
                  <a:solidFill>
                    <a:srgbClr val="000000"/>
                  </a:solidFill>
                  <a:latin typeface="Symbol" panose="05050102010706020507" pitchFamily="18" charset="2"/>
                  <a:ea typeface="微软雅黑" panose="020B0503020204020204" pitchFamily="34" charset="-122"/>
                  <a:cs typeface="Times New Roman" panose="02020603050405020304" pitchFamily="18" charset="0"/>
                </a:rPr>
                <a:t>p</a:t>
              </a:r>
              <a:r>
                <a:rPr kumimoji="1" lang="en-US" altLang="zh-CN" sz="24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a:t>
              </a:r>
            </a:p>
          </p:txBody>
        </p:sp>
        <p:sp>
          <p:nvSpPr>
            <p:cNvPr id="62508" name="Text Box 68"/>
            <p:cNvSpPr txBox="1">
              <a:spLocks noChangeArrowheads="1"/>
            </p:cNvSpPr>
            <p:nvPr/>
          </p:nvSpPr>
          <p:spPr bwMode="auto">
            <a:xfrm>
              <a:off x="2991" y="3600"/>
              <a:ext cx="212" cy="28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algn="ctr" eaLnBrk="1" hangingPunct="1"/>
              <a:r>
                <a:rPr kumimoji="1" lang="en-US" altLang="zh-CN" sz="2400" b="1">
                  <a:solidFill>
                    <a:srgbClr val="336666"/>
                  </a:solidFill>
                  <a:latin typeface="Times New Roman" panose="02020603050405020304" pitchFamily="18" charset="0"/>
                  <a:ea typeface="微软雅黑" panose="020B0503020204020204" pitchFamily="34" charset="-122"/>
                  <a:cs typeface="Times New Roman" panose="02020603050405020304" pitchFamily="18" charset="0"/>
                </a:rPr>
                <a:t>0</a:t>
              </a:r>
            </a:p>
          </p:txBody>
        </p:sp>
        <p:sp>
          <p:nvSpPr>
            <p:cNvPr id="62509" name="Line 69"/>
            <p:cNvSpPr>
              <a:spLocks noChangeShapeType="1"/>
            </p:cNvSpPr>
            <p:nvPr/>
          </p:nvSpPr>
          <p:spPr bwMode="auto">
            <a:xfrm flipH="1">
              <a:off x="2796" y="1498"/>
              <a:ext cx="0" cy="2064"/>
            </a:xfrm>
            <a:prstGeom prst="line">
              <a:avLst/>
            </a:prstGeom>
            <a:noFill/>
            <a:ln w="9525">
              <a:solidFill>
                <a:schemeClr val="bg2"/>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endParaRPr>
            </a:p>
          </p:txBody>
        </p:sp>
        <p:sp>
          <p:nvSpPr>
            <p:cNvPr id="62510" name="Line 70"/>
            <p:cNvSpPr>
              <a:spLocks noChangeShapeType="1"/>
            </p:cNvSpPr>
            <p:nvPr/>
          </p:nvSpPr>
          <p:spPr bwMode="auto">
            <a:xfrm flipH="1">
              <a:off x="2516" y="1490"/>
              <a:ext cx="0" cy="2064"/>
            </a:xfrm>
            <a:prstGeom prst="line">
              <a:avLst/>
            </a:prstGeom>
            <a:noFill/>
            <a:ln w="9525">
              <a:solidFill>
                <a:schemeClr val="bg2"/>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endParaRPr>
            </a:p>
          </p:txBody>
        </p:sp>
        <p:sp>
          <p:nvSpPr>
            <p:cNvPr id="62511" name="Line 71"/>
            <p:cNvSpPr>
              <a:spLocks noChangeShapeType="1"/>
            </p:cNvSpPr>
            <p:nvPr/>
          </p:nvSpPr>
          <p:spPr bwMode="auto">
            <a:xfrm flipH="1">
              <a:off x="2252" y="1506"/>
              <a:ext cx="0" cy="2064"/>
            </a:xfrm>
            <a:prstGeom prst="line">
              <a:avLst/>
            </a:prstGeom>
            <a:noFill/>
            <a:ln w="9525">
              <a:solidFill>
                <a:schemeClr val="bg2"/>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endParaRPr>
            </a:p>
          </p:txBody>
        </p:sp>
        <p:sp>
          <p:nvSpPr>
            <p:cNvPr id="62512" name="Line 72"/>
            <p:cNvSpPr>
              <a:spLocks noChangeShapeType="1"/>
            </p:cNvSpPr>
            <p:nvPr/>
          </p:nvSpPr>
          <p:spPr bwMode="auto">
            <a:xfrm>
              <a:off x="3368" y="1514"/>
              <a:ext cx="0" cy="2064"/>
            </a:xfrm>
            <a:prstGeom prst="line">
              <a:avLst/>
            </a:prstGeom>
            <a:noFill/>
            <a:ln w="9525">
              <a:solidFill>
                <a:schemeClr val="bg2"/>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endParaRPr>
            </a:p>
          </p:txBody>
        </p:sp>
        <p:sp>
          <p:nvSpPr>
            <p:cNvPr id="62513" name="Line 73"/>
            <p:cNvSpPr>
              <a:spLocks noChangeShapeType="1"/>
            </p:cNvSpPr>
            <p:nvPr/>
          </p:nvSpPr>
          <p:spPr bwMode="auto">
            <a:xfrm>
              <a:off x="3640" y="1506"/>
              <a:ext cx="0" cy="2064"/>
            </a:xfrm>
            <a:prstGeom prst="line">
              <a:avLst/>
            </a:prstGeom>
            <a:noFill/>
            <a:ln w="9525">
              <a:solidFill>
                <a:schemeClr val="bg2"/>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endParaRPr>
            </a:p>
          </p:txBody>
        </p:sp>
        <p:sp>
          <p:nvSpPr>
            <p:cNvPr id="62514" name="Line 74"/>
            <p:cNvSpPr>
              <a:spLocks noChangeShapeType="1"/>
            </p:cNvSpPr>
            <p:nvPr/>
          </p:nvSpPr>
          <p:spPr bwMode="auto">
            <a:xfrm>
              <a:off x="3920" y="1522"/>
              <a:ext cx="0" cy="2064"/>
            </a:xfrm>
            <a:prstGeom prst="line">
              <a:avLst/>
            </a:prstGeom>
            <a:noFill/>
            <a:ln w="9525">
              <a:solidFill>
                <a:schemeClr val="bg2"/>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endParaRPr>
            </a:p>
          </p:txBody>
        </p:sp>
        <p:graphicFrame>
          <p:nvGraphicFramePr>
            <p:cNvPr id="62515" name="Object 75"/>
            <p:cNvGraphicFramePr>
              <a:graphicFrameLocks noChangeAspect="1"/>
            </p:cNvGraphicFramePr>
            <p:nvPr/>
          </p:nvGraphicFramePr>
          <p:xfrm>
            <a:off x="3224" y="3563"/>
            <a:ext cx="212" cy="365"/>
          </p:xfrm>
          <a:graphic>
            <a:graphicData uri="http://schemas.openxmlformats.org/presentationml/2006/ole">
              <mc:AlternateContent xmlns:mc="http://schemas.openxmlformats.org/markup-compatibility/2006">
                <mc:Choice xmlns:v="urn:schemas-microsoft-com:vml" Requires="v">
                  <p:oleObj spid="_x0000_s391214" name="Equation" r:id="rId8" imgW="228600" imgH="393700" progId="Equation.3">
                    <p:embed/>
                  </p:oleObj>
                </mc:Choice>
                <mc:Fallback>
                  <p:oleObj name="Equation" r:id="rId8" imgW="228600" imgH="393700" progId="Equation.3">
                    <p:embed/>
                    <p:pic>
                      <p:nvPicPr>
                        <p:cNvPr id="0" name="图片 21164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224" y="3563"/>
                          <a:ext cx="212"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2516" name="Object 76"/>
            <p:cNvGraphicFramePr>
              <a:graphicFrameLocks noChangeAspect="1"/>
            </p:cNvGraphicFramePr>
            <p:nvPr/>
          </p:nvGraphicFramePr>
          <p:xfrm>
            <a:off x="3503" y="3563"/>
            <a:ext cx="212" cy="365"/>
          </p:xfrm>
          <a:graphic>
            <a:graphicData uri="http://schemas.openxmlformats.org/presentationml/2006/ole">
              <mc:AlternateContent xmlns:mc="http://schemas.openxmlformats.org/markup-compatibility/2006">
                <mc:Choice xmlns:v="urn:schemas-microsoft-com:vml" Requires="v">
                  <p:oleObj spid="_x0000_s391215" name="Equation" r:id="rId10" imgW="228600" imgH="393700" progId="Equation.3">
                    <p:embed/>
                  </p:oleObj>
                </mc:Choice>
                <mc:Fallback>
                  <p:oleObj name="Equation" r:id="rId10" imgW="228600" imgH="393700" progId="Equation.3">
                    <p:embed/>
                    <p:pic>
                      <p:nvPicPr>
                        <p:cNvPr id="0" name="图片 211644"/>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503" y="3563"/>
                          <a:ext cx="212"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2517" name="Object 77"/>
            <p:cNvGraphicFramePr>
              <a:graphicFrameLocks noChangeAspect="1"/>
            </p:cNvGraphicFramePr>
            <p:nvPr/>
          </p:nvGraphicFramePr>
          <p:xfrm>
            <a:off x="3807" y="3563"/>
            <a:ext cx="212" cy="365"/>
          </p:xfrm>
          <a:graphic>
            <a:graphicData uri="http://schemas.openxmlformats.org/presentationml/2006/ole">
              <mc:AlternateContent xmlns:mc="http://schemas.openxmlformats.org/markup-compatibility/2006">
                <mc:Choice xmlns:v="urn:schemas-microsoft-com:vml" Requires="v">
                  <p:oleObj spid="_x0000_s391216" name="Equation" r:id="rId12" imgW="228600" imgH="393700" progId="Equation.3">
                    <p:embed/>
                  </p:oleObj>
                </mc:Choice>
                <mc:Fallback>
                  <p:oleObj name="Equation" r:id="rId12" imgW="228600" imgH="393700" progId="Equation.3">
                    <p:embed/>
                    <p:pic>
                      <p:nvPicPr>
                        <p:cNvPr id="0" name="图片 211645"/>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07" y="3563"/>
                          <a:ext cx="212"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2518" name="Object 78"/>
            <p:cNvGraphicFramePr>
              <a:graphicFrameLocks noChangeAspect="1"/>
            </p:cNvGraphicFramePr>
            <p:nvPr/>
          </p:nvGraphicFramePr>
          <p:xfrm>
            <a:off x="2610" y="3571"/>
            <a:ext cx="318" cy="365"/>
          </p:xfrm>
          <a:graphic>
            <a:graphicData uri="http://schemas.openxmlformats.org/presentationml/2006/ole">
              <mc:AlternateContent xmlns:mc="http://schemas.openxmlformats.org/markup-compatibility/2006">
                <mc:Choice xmlns:v="urn:schemas-microsoft-com:vml" Requires="v">
                  <p:oleObj spid="_x0000_s391217" name="Equation" r:id="rId14" imgW="342900" imgH="393700" progId="Equation.3">
                    <p:embed/>
                  </p:oleObj>
                </mc:Choice>
                <mc:Fallback>
                  <p:oleObj name="Equation" r:id="rId14" imgW="342900" imgH="393700" progId="Equation.3">
                    <p:embed/>
                    <p:pic>
                      <p:nvPicPr>
                        <p:cNvPr id="0" name="图片 211646"/>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610" y="3571"/>
                          <a:ext cx="318"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2519" name="Object 79"/>
            <p:cNvGraphicFramePr>
              <a:graphicFrameLocks noChangeAspect="1"/>
            </p:cNvGraphicFramePr>
            <p:nvPr/>
          </p:nvGraphicFramePr>
          <p:xfrm>
            <a:off x="2314" y="3571"/>
            <a:ext cx="318" cy="365"/>
          </p:xfrm>
          <a:graphic>
            <a:graphicData uri="http://schemas.openxmlformats.org/presentationml/2006/ole">
              <mc:AlternateContent xmlns:mc="http://schemas.openxmlformats.org/markup-compatibility/2006">
                <mc:Choice xmlns:v="urn:schemas-microsoft-com:vml" Requires="v">
                  <p:oleObj spid="_x0000_s391218" name="Equation" r:id="rId16" imgW="342900" imgH="393700" progId="Equation.3">
                    <p:embed/>
                  </p:oleObj>
                </mc:Choice>
                <mc:Fallback>
                  <p:oleObj name="Equation" r:id="rId16" imgW="342900" imgH="393700" progId="Equation.3">
                    <p:embed/>
                    <p:pic>
                      <p:nvPicPr>
                        <p:cNvPr id="0" name="图片 211647"/>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314" y="3571"/>
                          <a:ext cx="318"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2520" name="Object 80"/>
            <p:cNvGraphicFramePr>
              <a:graphicFrameLocks noChangeAspect="1"/>
            </p:cNvGraphicFramePr>
            <p:nvPr/>
          </p:nvGraphicFramePr>
          <p:xfrm>
            <a:off x="1996" y="3579"/>
            <a:ext cx="318" cy="365"/>
          </p:xfrm>
          <a:graphic>
            <a:graphicData uri="http://schemas.openxmlformats.org/presentationml/2006/ole">
              <mc:AlternateContent xmlns:mc="http://schemas.openxmlformats.org/markup-compatibility/2006">
                <mc:Choice xmlns:v="urn:schemas-microsoft-com:vml" Requires="v">
                  <p:oleObj spid="_x0000_s391219" name="Equation" r:id="rId18" imgW="342900" imgH="393700" progId="Equation.3">
                    <p:embed/>
                  </p:oleObj>
                </mc:Choice>
                <mc:Fallback>
                  <p:oleObj name="Equation" r:id="rId18" imgW="342900" imgH="393700" progId="Equation.3">
                    <p:embed/>
                    <p:pic>
                      <p:nvPicPr>
                        <p:cNvPr id="0" name="图片 211648"/>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996" y="3579"/>
                          <a:ext cx="318"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2521" name="Rectangle 81"/>
            <p:cNvSpPr>
              <a:spLocks noChangeArrowheads="1"/>
            </p:cNvSpPr>
            <p:nvPr/>
          </p:nvSpPr>
          <p:spPr bwMode="auto">
            <a:xfrm>
              <a:off x="3388" y="3418"/>
              <a:ext cx="1230" cy="52"/>
            </a:xfrm>
            <a:prstGeom prst="rect">
              <a:avLst/>
            </a:prstGeom>
            <a:solidFill>
              <a:schemeClr val="hlink"/>
            </a:solidFill>
            <a:ln>
              <a:noFill/>
            </a:ln>
            <a:effectLst/>
            <a:extLst>
              <a:ext uri="{91240B29-F687-4F45-9708-019B960494DF}">
                <a14:hiddenLine xmlns:a14="http://schemas.microsoft.com/office/drawing/2010/main" w="9525">
                  <a:solidFill>
                    <a:srgbClr val="0033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2522" name="Rectangle 82"/>
            <p:cNvSpPr>
              <a:spLocks noChangeArrowheads="1"/>
            </p:cNvSpPr>
            <p:nvPr/>
          </p:nvSpPr>
          <p:spPr bwMode="auto">
            <a:xfrm>
              <a:off x="3690" y="3154"/>
              <a:ext cx="942" cy="104"/>
            </a:xfrm>
            <a:prstGeom prst="rect">
              <a:avLst/>
            </a:prstGeom>
            <a:solidFill>
              <a:schemeClr val="hlink"/>
            </a:solidFill>
            <a:ln>
              <a:noFill/>
            </a:ln>
            <a:effectLst/>
            <a:extLst>
              <a:ext uri="{91240B29-F687-4F45-9708-019B960494DF}">
                <a14:hiddenLine xmlns:a14="http://schemas.microsoft.com/office/drawing/2010/main" w="9525">
                  <a:solidFill>
                    <a:srgbClr val="0033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2523" name="Rectangle 83"/>
            <p:cNvSpPr>
              <a:spLocks noChangeArrowheads="1"/>
            </p:cNvSpPr>
            <p:nvPr/>
          </p:nvSpPr>
          <p:spPr bwMode="auto">
            <a:xfrm>
              <a:off x="4185" y="2194"/>
              <a:ext cx="487" cy="241"/>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2524" name="Line 84"/>
            <p:cNvSpPr>
              <a:spLocks noChangeShapeType="1"/>
            </p:cNvSpPr>
            <p:nvPr/>
          </p:nvSpPr>
          <p:spPr bwMode="auto">
            <a:xfrm flipV="1">
              <a:off x="1828" y="3563"/>
              <a:ext cx="2658" cy="8"/>
            </a:xfrm>
            <a:prstGeom prst="line">
              <a:avLst/>
            </a:prstGeom>
            <a:noFill/>
            <a:ln w="285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sp>
          <p:nvSpPr>
            <p:cNvPr id="62525" name="Line 85"/>
            <p:cNvSpPr>
              <a:spLocks noChangeShapeType="1"/>
            </p:cNvSpPr>
            <p:nvPr/>
          </p:nvSpPr>
          <p:spPr bwMode="auto">
            <a:xfrm>
              <a:off x="3404" y="3418"/>
              <a:ext cx="1210" cy="0"/>
            </a:xfrm>
            <a:prstGeom prst="line">
              <a:avLst/>
            </a:prstGeom>
            <a:noFill/>
            <a:ln w="3175">
              <a:solidFill>
                <a:srgbClr val="003399"/>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sp>
          <p:nvSpPr>
            <p:cNvPr id="62526" name="Line 86"/>
            <p:cNvSpPr>
              <a:spLocks noChangeShapeType="1"/>
            </p:cNvSpPr>
            <p:nvPr/>
          </p:nvSpPr>
          <p:spPr bwMode="auto">
            <a:xfrm>
              <a:off x="3380" y="3474"/>
              <a:ext cx="1210" cy="0"/>
            </a:xfrm>
            <a:prstGeom prst="line">
              <a:avLst/>
            </a:prstGeom>
            <a:noFill/>
            <a:ln w="3175">
              <a:solidFill>
                <a:srgbClr val="003399"/>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sp>
          <p:nvSpPr>
            <p:cNvPr id="62527" name="Line 87"/>
            <p:cNvSpPr>
              <a:spLocks noChangeShapeType="1"/>
            </p:cNvSpPr>
            <p:nvPr/>
          </p:nvSpPr>
          <p:spPr bwMode="auto">
            <a:xfrm>
              <a:off x="3650" y="3258"/>
              <a:ext cx="990" cy="0"/>
            </a:xfrm>
            <a:prstGeom prst="line">
              <a:avLst/>
            </a:prstGeom>
            <a:noFill/>
            <a:ln w="3175">
              <a:solidFill>
                <a:srgbClr val="003399"/>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sp>
          <p:nvSpPr>
            <p:cNvPr id="62528" name="Line 88"/>
            <p:cNvSpPr>
              <a:spLocks noChangeShapeType="1"/>
            </p:cNvSpPr>
            <p:nvPr/>
          </p:nvSpPr>
          <p:spPr bwMode="auto">
            <a:xfrm flipV="1">
              <a:off x="3724" y="3154"/>
              <a:ext cx="912" cy="0"/>
            </a:xfrm>
            <a:prstGeom prst="line">
              <a:avLst/>
            </a:prstGeom>
            <a:noFill/>
            <a:ln w="3175">
              <a:solidFill>
                <a:srgbClr val="003399"/>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sp>
          <p:nvSpPr>
            <p:cNvPr id="62529" name="Line 89"/>
            <p:cNvSpPr>
              <a:spLocks noChangeShapeType="1"/>
            </p:cNvSpPr>
            <p:nvPr/>
          </p:nvSpPr>
          <p:spPr bwMode="auto">
            <a:xfrm>
              <a:off x="4188" y="2426"/>
              <a:ext cx="464" cy="0"/>
            </a:xfrm>
            <a:prstGeom prst="line">
              <a:avLst/>
            </a:prstGeom>
            <a:noFill/>
            <a:ln w="3175">
              <a:solidFill>
                <a:srgbClr val="003399"/>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sp>
          <p:nvSpPr>
            <p:cNvPr id="62530" name="Line 90"/>
            <p:cNvSpPr>
              <a:spLocks noChangeShapeType="1"/>
            </p:cNvSpPr>
            <p:nvPr/>
          </p:nvSpPr>
          <p:spPr bwMode="auto">
            <a:xfrm flipV="1">
              <a:off x="4212" y="2202"/>
              <a:ext cx="448" cy="0"/>
            </a:xfrm>
            <a:prstGeom prst="line">
              <a:avLst/>
            </a:prstGeom>
            <a:noFill/>
            <a:ln w="3175">
              <a:solidFill>
                <a:srgbClr val="003399"/>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sp>
          <p:nvSpPr>
            <p:cNvPr id="62531" name="Freeform 91"/>
            <p:cNvSpPr/>
            <p:nvPr/>
          </p:nvSpPr>
          <p:spPr bwMode="auto">
            <a:xfrm>
              <a:off x="3632" y="2898"/>
              <a:ext cx="272" cy="256"/>
            </a:xfrm>
            <a:custGeom>
              <a:avLst/>
              <a:gdLst>
                <a:gd name="T0" fmla="*/ 13 w 576"/>
                <a:gd name="T1" fmla="*/ 0 h 640"/>
                <a:gd name="T2" fmla="*/ 12 w 576"/>
                <a:gd name="T3" fmla="*/ 0 h 640"/>
                <a:gd name="T4" fmla="*/ 9 w 576"/>
                <a:gd name="T5" fmla="*/ 1 h 640"/>
                <a:gd name="T6" fmla="*/ 3 w 576"/>
                <a:gd name="T7" fmla="*/ 6 h 640"/>
                <a:gd name="T8" fmla="*/ 0 w 576"/>
                <a:gd name="T9" fmla="*/ 6 h 6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6" h="640">
                  <a:moveTo>
                    <a:pt x="576" y="16"/>
                  </a:moveTo>
                  <a:cubicBezTo>
                    <a:pt x="568" y="8"/>
                    <a:pt x="560" y="0"/>
                    <a:pt x="528" y="16"/>
                  </a:cubicBezTo>
                  <a:cubicBezTo>
                    <a:pt x="496" y="32"/>
                    <a:pt x="448" y="24"/>
                    <a:pt x="384" y="112"/>
                  </a:cubicBezTo>
                  <a:cubicBezTo>
                    <a:pt x="320" y="200"/>
                    <a:pt x="208" y="456"/>
                    <a:pt x="144" y="544"/>
                  </a:cubicBezTo>
                  <a:cubicBezTo>
                    <a:pt x="80" y="632"/>
                    <a:pt x="40" y="636"/>
                    <a:pt x="0" y="640"/>
                  </a:cubicBezTo>
                </a:path>
              </a:pathLst>
            </a:custGeom>
            <a:noFill/>
            <a:ln w="38100" cmpd="sng">
              <a:solidFill>
                <a:srgbClr val="80008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2532" name="Freeform 92"/>
            <p:cNvSpPr/>
            <p:nvPr/>
          </p:nvSpPr>
          <p:spPr bwMode="auto">
            <a:xfrm flipH="1">
              <a:off x="3412" y="3274"/>
              <a:ext cx="131" cy="149"/>
            </a:xfrm>
            <a:custGeom>
              <a:avLst/>
              <a:gdLst>
                <a:gd name="T0" fmla="*/ 0 w 96"/>
                <a:gd name="T1" fmla="*/ 0 h 288"/>
                <a:gd name="T2" fmla="*/ 454 w 96"/>
                <a:gd name="T3" fmla="*/ 11 h 288"/>
                <a:gd name="T4" fmla="*/ 0 60000 65536"/>
                <a:gd name="T5" fmla="*/ 0 60000 65536"/>
              </a:gdLst>
              <a:ahLst/>
              <a:cxnLst>
                <a:cxn ang="T4">
                  <a:pos x="T0" y="T1"/>
                </a:cxn>
                <a:cxn ang="T5">
                  <a:pos x="T2" y="T3"/>
                </a:cxn>
              </a:cxnLst>
              <a:rect l="0" t="0" r="r" b="b"/>
              <a:pathLst>
                <a:path w="96" h="288">
                  <a:moveTo>
                    <a:pt x="0" y="0"/>
                  </a:moveTo>
                  <a:cubicBezTo>
                    <a:pt x="40" y="120"/>
                    <a:pt x="80" y="240"/>
                    <a:pt x="96" y="288"/>
                  </a:cubicBezTo>
                </a:path>
              </a:pathLst>
            </a:custGeom>
            <a:noFill/>
            <a:ln w="12700" cap="flat" cmpd="sng">
              <a:solidFill>
                <a:srgbClr val="800080"/>
              </a:solidFill>
              <a:prstDash val="dash"/>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2533" name="Freeform 93"/>
            <p:cNvSpPr/>
            <p:nvPr/>
          </p:nvSpPr>
          <p:spPr bwMode="auto">
            <a:xfrm>
              <a:off x="3379" y="3258"/>
              <a:ext cx="253" cy="146"/>
            </a:xfrm>
            <a:custGeom>
              <a:avLst/>
              <a:gdLst>
                <a:gd name="T0" fmla="*/ 10 w 576"/>
                <a:gd name="T1" fmla="*/ 0 h 640"/>
                <a:gd name="T2" fmla="*/ 9 w 576"/>
                <a:gd name="T3" fmla="*/ 0 h 640"/>
                <a:gd name="T4" fmla="*/ 6 w 576"/>
                <a:gd name="T5" fmla="*/ 0 h 640"/>
                <a:gd name="T6" fmla="*/ 2 w 576"/>
                <a:gd name="T7" fmla="*/ 0 h 640"/>
                <a:gd name="T8" fmla="*/ 0 w 576"/>
                <a:gd name="T9" fmla="*/ 0 h 6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6" h="640">
                  <a:moveTo>
                    <a:pt x="576" y="16"/>
                  </a:moveTo>
                  <a:cubicBezTo>
                    <a:pt x="568" y="8"/>
                    <a:pt x="560" y="0"/>
                    <a:pt x="528" y="16"/>
                  </a:cubicBezTo>
                  <a:cubicBezTo>
                    <a:pt x="496" y="32"/>
                    <a:pt x="448" y="24"/>
                    <a:pt x="384" y="112"/>
                  </a:cubicBezTo>
                  <a:cubicBezTo>
                    <a:pt x="320" y="200"/>
                    <a:pt x="208" y="456"/>
                    <a:pt x="144" y="544"/>
                  </a:cubicBezTo>
                  <a:cubicBezTo>
                    <a:pt x="80" y="632"/>
                    <a:pt x="40" y="636"/>
                    <a:pt x="0" y="640"/>
                  </a:cubicBezTo>
                </a:path>
              </a:pathLst>
            </a:custGeom>
            <a:noFill/>
            <a:ln w="38100" cmpd="sng">
              <a:solidFill>
                <a:srgbClr val="80008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62534" name="Group 94"/>
            <p:cNvGrpSpPr/>
            <p:nvPr/>
          </p:nvGrpSpPr>
          <p:grpSpPr bwMode="auto">
            <a:xfrm>
              <a:off x="2812" y="3250"/>
              <a:ext cx="589" cy="170"/>
              <a:chOff x="2596" y="3141"/>
              <a:chExt cx="589" cy="354"/>
            </a:xfrm>
          </p:grpSpPr>
          <p:sp>
            <p:nvSpPr>
              <p:cNvPr id="62597" name="Freeform 95"/>
              <p:cNvSpPr/>
              <p:nvPr/>
            </p:nvSpPr>
            <p:spPr bwMode="auto">
              <a:xfrm flipH="1">
                <a:off x="2876" y="3149"/>
                <a:ext cx="309" cy="346"/>
              </a:xfrm>
              <a:custGeom>
                <a:avLst/>
                <a:gdLst>
                  <a:gd name="T0" fmla="*/ 26 w 576"/>
                  <a:gd name="T1" fmla="*/ 1 h 640"/>
                  <a:gd name="T2" fmla="*/ 24 w 576"/>
                  <a:gd name="T3" fmla="*/ 1 h 640"/>
                  <a:gd name="T4" fmla="*/ 17 w 576"/>
                  <a:gd name="T5" fmla="*/ 5 h 640"/>
                  <a:gd name="T6" fmla="*/ 6 w 576"/>
                  <a:gd name="T7" fmla="*/ 25 h 640"/>
                  <a:gd name="T8" fmla="*/ 0 w 576"/>
                  <a:gd name="T9" fmla="*/ 30 h 6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6" h="640">
                    <a:moveTo>
                      <a:pt x="576" y="16"/>
                    </a:moveTo>
                    <a:cubicBezTo>
                      <a:pt x="568" y="8"/>
                      <a:pt x="560" y="0"/>
                      <a:pt x="528" y="16"/>
                    </a:cubicBezTo>
                    <a:cubicBezTo>
                      <a:pt x="496" y="32"/>
                      <a:pt x="448" y="24"/>
                      <a:pt x="384" y="112"/>
                    </a:cubicBezTo>
                    <a:cubicBezTo>
                      <a:pt x="320" y="200"/>
                      <a:pt x="208" y="456"/>
                      <a:pt x="144" y="544"/>
                    </a:cubicBezTo>
                    <a:cubicBezTo>
                      <a:pt x="80" y="632"/>
                      <a:pt x="40" y="636"/>
                      <a:pt x="0" y="640"/>
                    </a:cubicBezTo>
                  </a:path>
                </a:pathLst>
              </a:custGeom>
              <a:noFill/>
              <a:ln w="28575" cap="flat" cmpd="sng">
                <a:solidFill>
                  <a:srgbClr val="009900"/>
                </a:solidFill>
                <a:prstDash val="sysDot"/>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2598" name="Freeform 96"/>
              <p:cNvSpPr/>
              <p:nvPr/>
            </p:nvSpPr>
            <p:spPr bwMode="auto">
              <a:xfrm>
                <a:off x="2596" y="3141"/>
                <a:ext cx="309" cy="346"/>
              </a:xfrm>
              <a:custGeom>
                <a:avLst/>
                <a:gdLst>
                  <a:gd name="T0" fmla="*/ 26 w 576"/>
                  <a:gd name="T1" fmla="*/ 1 h 640"/>
                  <a:gd name="T2" fmla="*/ 24 w 576"/>
                  <a:gd name="T3" fmla="*/ 1 h 640"/>
                  <a:gd name="T4" fmla="*/ 17 w 576"/>
                  <a:gd name="T5" fmla="*/ 5 h 640"/>
                  <a:gd name="T6" fmla="*/ 6 w 576"/>
                  <a:gd name="T7" fmla="*/ 25 h 640"/>
                  <a:gd name="T8" fmla="*/ 0 w 576"/>
                  <a:gd name="T9" fmla="*/ 30 h 6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6" h="640">
                    <a:moveTo>
                      <a:pt x="576" y="16"/>
                    </a:moveTo>
                    <a:cubicBezTo>
                      <a:pt x="568" y="8"/>
                      <a:pt x="560" y="0"/>
                      <a:pt x="528" y="16"/>
                    </a:cubicBezTo>
                    <a:cubicBezTo>
                      <a:pt x="496" y="32"/>
                      <a:pt x="448" y="24"/>
                      <a:pt x="384" y="112"/>
                    </a:cubicBezTo>
                    <a:cubicBezTo>
                      <a:pt x="320" y="200"/>
                      <a:pt x="208" y="456"/>
                      <a:pt x="144" y="544"/>
                    </a:cubicBezTo>
                    <a:cubicBezTo>
                      <a:pt x="80" y="632"/>
                      <a:pt x="40" y="636"/>
                      <a:pt x="0" y="640"/>
                    </a:cubicBezTo>
                  </a:path>
                </a:pathLst>
              </a:custGeom>
              <a:noFill/>
              <a:ln w="28575" cap="flat" cmpd="sng">
                <a:solidFill>
                  <a:srgbClr val="009900"/>
                </a:solidFill>
                <a:prstDash val="sysDot"/>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62535" name="Group 97"/>
            <p:cNvGrpSpPr/>
            <p:nvPr/>
          </p:nvGrpSpPr>
          <p:grpSpPr bwMode="auto">
            <a:xfrm>
              <a:off x="2540" y="2842"/>
              <a:ext cx="1101" cy="306"/>
              <a:chOff x="2188" y="2597"/>
              <a:chExt cx="1301" cy="378"/>
            </a:xfrm>
          </p:grpSpPr>
          <p:sp>
            <p:nvSpPr>
              <p:cNvPr id="62593" name="Freeform 98"/>
              <p:cNvSpPr/>
              <p:nvPr/>
            </p:nvSpPr>
            <p:spPr bwMode="auto">
              <a:xfrm>
                <a:off x="2884" y="2629"/>
                <a:ext cx="309" cy="346"/>
              </a:xfrm>
              <a:custGeom>
                <a:avLst/>
                <a:gdLst>
                  <a:gd name="T0" fmla="*/ 26 w 576"/>
                  <a:gd name="T1" fmla="*/ 1 h 640"/>
                  <a:gd name="T2" fmla="*/ 24 w 576"/>
                  <a:gd name="T3" fmla="*/ 1 h 640"/>
                  <a:gd name="T4" fmla="*/ 17 w 576"/>
                  <a:gd name="T5" fmla="*/ 5 h 640"/>
                  <a:gd name="T6" fmla="*/ 6 w 576"/>
                  <a:gd name="T7" fmla="*/ 25 h 640"/>
                  <a:gd name="T8" fmla="*/ 0 w 576"/>
                  <a:gd name="T9" fmla="*/ 30 h 6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6" h="640">
                    <a:moveTo>
                      <a:pt x="576" y="16"/>
                    </a:moveTo>
                    <a:cubicBezTo>
                      <a:pt x="568" y="8"/>
                      <a:pt x="560" y="0"/>
                      <a:pt x="528" y="16"/>
                    </a:cubicBezTo>
                    <a:cubicBezTo>
                      <a:pt x="496" y="32"/>
                      <a:pt x="448" y="24"/>
                      <a:pt x="384" y="112"/>
                    </a:cubicBezTo>
                    <a:cubicBezTo>
                      <a:pt x="320" y="200"/>
                      <a:pt x="208" y="456"/>
                      <a:pt x="144" y="544"/>
                    </a:cubicBezTo>
                    <a:cubicBezTo>
                      <a:pt x="80" y="632"/>
                      <a:pt x="40" y="636"/>
                      <a:pt x="0" y="640"/>
                    </a:cubicBezTo>
                  </a:path>
                </a:pathLst>
              </a:custGeom>
              <a:noFill/>
              <a:ln w="28575" cap="flat" cmpd="sng">
                <a:solidFill>
                  <a:srgbClr val="009900"/>
                </a:solidFill>
                <a:prstDash val="sysDot"/>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2594" name="Freeform 99"/>
              <p:cNvSpPr/>
              <p:nvPr/>
            </p:nvSpPr>
            <p:spPr bwMode="auto">
              <a:xfrm>
                <a:off x="2188" y="2597"/>
                <a:ext cx="309" cy="346"/>
              </a:xfrm>
              <a:custGeom>
                <a:avLst/>
                <a:gdLst>
                  <a:gd name="T0" fmla="*/ 26 w 576"/>
                  <a:gd name="T1" fmla="*/ 1 h 640"/>
                  <a:gd name="T2" fmla="*/ 24 w 576"/>
                  <a:gd name="T3" fmla="*/ 1 h 640"/>
                  <a:gd name="T4" fmla="*/ 17 w 576"/>
                  <a:gd name="T5" fmla="*/ 5 h 640"/>
                  <a:gd name="T6" fmla="*/ 6 w 576"/>
                  <a:gd name="T7" fmla="*/ 25 h 640"/>
                  <a:gd name="T8" fmla="*/ 0 w 576"/>
                  <a:gd name="T9" fmla="*/ 30 h 6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6" h="640">
                    <a:moveTo>
                      <a:pt x="576" y="16"/>
                    </a:moveTo>
                    <a:cubicBezTo>
                      <a:pt x="568" y="8"/>
                      <a:pt x="560" y="0"/>
                      <a:pt x="528" y="16"/>
                    </a:cubicBezTo>
                    <a:cubicBezTo>
                      <a:pt x="496" y="32"/>
                      <a:pt x="448" y="24"/>
                      <a:pt x="384" y="112"/>
                    </a:cubicBezTo>
                    <a:cubicBezTo>
                      <a:pt x="320" y="200"/>
                      <a:pt x="208" y="456"/>
                      <a:pt x="144" y="544"/>
                    </a:cubicBezTo>
                    <a:cubicBezTo>
                      <a:pt x="80" y="632"/>
                      <a:pt x="40" y="636"/>
                      <a:pt x="0" y="640"/>
                    </a:cubicBezTo>
                  </a:path>
                </a:pathLst>
              </a:custGeom>
              <a:noFill/>
              <a:ln w="28575" cap="flat" cmpd="sng">
                <a:solidFill>
                  <a:srgbClr val="009900"/>
                </a:solidFill>
                <a:prstDash val="sysDot"/>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2595" name="Freeform 100"/>
              <p:cNvSpPr/>
              <p:nvPr/>
            </p:nvSpPr>
            <p:spPr bwMode="auto">
              <a:xfrm flipH="1">
                <a:off x="2524" y="2597"/>
                <a:ext cx="309" cy="346"/>
              </a:xfrm>
              <a:custGeom>
                <a:avLst/>
                <a:gdLst>
                  <a:gd name="T0" fmla="*/ 26 w 576"/>
                  <a:gd name="T1" fmla="*/ 1 h 640"/>
                  <a:gd name="T2" fmla="*/ 24 w 576"/>
                  <a:gd name="T3" fmla="*/ 1 h 640"/>
                  <a:gd name="T4" fmla="*/ 17 w 576"/>
                  <a:gd name="T5" fmla="*/ 5 h 640"/>
                  <a:gd name="T6" fmla="*/ 6 w 576"/>
                  <a:gd name="T7" fmla="*/ 25 h 640"/>
                  <a:gd name="T8" fmla="*/ 0 w 576"/>
                  <a:gd name="T9" fmla="*/ 30 h 6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6" h="640">
                    <a:moveTo>
                      <a:pt x="576" y="16"/>
                    </a:moveTo>
                    <a:cubicBezTo>
                      <a:pt x="568" y="8"/>
                      <a:pt x="560" y="0"/>
                      <a:pt x="528" y="16"/>
                    </a:cubicBezTo>
                    <a:cubicBezTo>
                      <a:pt x="496" y="32"/>
                      <a:pt x="448" y="24"/>
                      <a:pt x="384" y="112"/>
                    </a:cubicBezTo>
                    <a:cubicBezTo>
                      <a:pt x="320" y="200"/>
                      <a:pt x="208" y="456"/>
                      <a:pt x="144" y="544"/>
                    </a:cubicBezTo>
                    <a:cubicBezTo>
                      <a:pt x="80" y="632"/>
                      <a:pt x="40" y="636"/>
                      <a:pt x="0" y="640"/>
                    </a:cubicBezTo>
                  </a:path>
                </a:pathLst>
              </a:custGeom>
              <a:noFill/>
              <a:ln w="28575" cap="flat" cmpd="sng">
                <a:solidFill>
                  <a:srgbClr val="009900"/>
                </a:solidFill>
                <a:prstDash val="sysDot"/>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2596" name="Freeform 101"/>
              <p:cNvSpPr/>
              <p:nvPr/>
            </p:nvSpPr>
            <p:spPr bwMode="auto">
              <a:xfrm flipH="1">
                <a:off x="3180" y="2629"/>
                <a:ext cx="309" cy="346"/>
              </a:xfrm>
              <a:custGeom>
                <a:avLst/>
                <a:gdLst>
                  <a:gd name="T0" fmla="*/ 26 w 576"/>
                  <a:gd name="T1" fmla="*/ 1 h 640"/>
                  <a:gd name="T2" fmla="*/ 24 w 576"/>
                  <a:gd name="T3" fmla="*/ 1 h 640"/>
                  <a:gd name="T4" fmla="*/ 17 w 576"/>
                  <a:gd name="T5" fmla="*/ 5 h 640"/>
                  <a:gd name="T6" fmla="*/ 6 w 576"/>
                  <a:gd name="T7" fmla="*/ 25 h 640"/>
                  <a:gd name="T8" fmla="*/ 0 w 576"/>
                  <a:gd name="T9" fmla="*/ 30 h 6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6" h="640">
                    <a:moveTo>
                      <a:pt x="576" y="16"/>
                    </a:moveTo>
                    <a:cubicBezTo>
                      <a:pt x="568" y="8"/>
                      <a:pt x="560" y="0"/>
                      <a:pt x="528" y="16"/>
                    </a:cubicBezTo>
                    <a:cubicBezTo>
                      <a:pt x="496" y="32"/>
                      <a:pt x="448" y="24"/>
                      <a:pt x="384" y="112"/>
                    </a:cubicBezTo>
                    <a:cubicBezTo>
                      <a:pt x="320" y="200"/>
                      <a:pt x="208" y="456"/>
                      <a:pt x="144" y="544"/>
                    </a:cubicBezTo>
                    <a:cubicBezTo>
                      <a:pt x="80" y="632"/>
                      <a:pt x="40" y="636"/>
                      <a:pt x="0" y="640"/>
                    </a:cubicBezTo>
                  </a:path>
                </a:pathLst>
              </a:custGeom>
              <a:noFill/>
              <a:ln w="28575" cap="flat" cmpd="sng">
                <a:solidFill>
                  <a:srgbClr val="009900"/>
                </a:solidFill>
                <a:prstDash val="sysDot"/>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62536" name="Freeform 102"/>
            <p:cNvSpPr/>
            <p:nvPr/>
          </p:nvSpPr>
          <p:spPr bwMode="auto">
            <a:xfrm>
              <a:off x="3906" y="2426"/>
              <a:ext cx="278" cy="298"/>
            </a:xfrm>
            <a:custGeom>
              <a:avLst/>
              <a:gdLst>
                <a:gd name="T0" fmla="*/ 15 w 576"/>
                <a:gd name="T1" fmla="*/ 0 h 640"/>
                <a:gd name="T2" fmla="*/ 14 w 576"/>
                <a:gd name="T3" fmla="*/ 0 h 640"/>
                <a:gd name="T4" fmla="*/ 10 w 576"/>
                <a:gd name="T5" fmla="*/ 2 h 640"/>
                <a:gd name="T6" fmla="*/ 4 w 576"/>
                <a:gd name="T7" fmla="*/ 12 h 640"/>
                <a:gd name="T8" fmla="*/ 0 w 576"/>
                <a:gd name="T9" fmla="*/ 14 h 6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6" h="640">
                  <a:moveTo>
                    <a:pt x="576" y="16"/>
                  </a:moveTo>
                  <a:cubicBezTo>
                    <a:pt x="568" y="8"/>
                    <a:pt x="560" y="0"/>
                    <a:pt x="528" y="16"/>
                  </a:cubicBezTo>
                  <a:cubicBezTo>
                    <a:pt x="496" y="32"/>
                    <a:pt x="448" y="24"/>
                    <a:pt x="384" y="112"/>
                  </a:cubicBezTo>
                  <a:cubicBezTo>
                    <a:pt x="320" y="200"/>
                    <a:pt x="208" y="456"/>
                    <a:pt x="144" y="544"/>
                  </a:cubicBezTo>
                  <a:cubicBezTo>
                    <a:pt x="80" y="632"/>
                    <a:pt x="40" y="636"/>
                    <a:pt x="0" y="640"/>
                  </a:cubicBezTo>
                </a:path>
              </a:pathLst>
            </a:custGeom>
            <a:noFill/>
            <a:ln w="38100" cmpd="sng">
              <a:solidFill>
                <a:srgbClr val="80008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2537" name="Freeform 103"/>
            <p:cNvSpPr/>
            <p:nvPr/>
          </p:nvSpPr>
          <p:spPr bwMode="auto">
            <a:xfrm flipH="1">
              <a:off x="3117" y="2410"/>
              <a:ext cx="251" cy="322"/>
            </a:xfrm>
            <a:custGeom>
              <a:avLst/>
              <a:gdLst>
                <a:gd name="T0" fmla="*/ 9 w 576"/>
                <a:gd name="T1" fmla="*/ 1 h 640"/>
                <a:gd name="T2" fmla="*/ 8 w 576"/>
                <a:gd name="T3" fmla="*/ 1 h 640"/>
                <a:gd name="T4" fmla="*/ 6 w 576"/>
                <a:gd name="T5" fmla="*/ 4 h 640"/>
                <a:gd name="T6" fmla="*/ 2 w 576"/>
                <a:gd name="T7" fmla="*/ 18 h 640"/>
                <a:gd name="T8" fmla="*/ 0 w 576"/>
                <a:gd name="T9" fmla="*/ 21 h 6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6" h="640">
                  <a:moveTo>
                    <a:pt x="576" y="16"/>
                  </a:moveTo>
                  <a:cubicBezTo>
                    <a:pt x="568" y="8"/>
                    <a:pt x="560" y="0"/>
                    <a:pt x="528" y="16"/>
                  </a:cubicBezTo>
                  <a:cubicBezTo>
                    <a:pt x="496" y="32"/>
                    <a:pt x="448" y="24"/>
                    <a:pt x="384" y="112"/>
                  </a:cubicBezTo>
                  <a:cubicBezTo>
                    <a:pt x="320" y="200"/>
                    <a:pt x="208" y="456"/>
                    <a:pt x="144" y="544"/>
                  </a:cubicBezTo>
                  <a:cubicBezTo>
                    <a:pt x="80" y="632"/>
                    <a:pt x="40" y="636"/>
                    <a:pt x="0" y="640"/>
                  </a:cubicBezTo>
                </a:path>
              </a:pathLst>
            </a:custGeom>
            <a:noFill/>
            <a:ln w="38100" cap="flat" cmpd="sng">
              <a:solidFill>
                <a:srgbClr val="CC0000"/>
              </a:solidFill>
              <a:prstDash val="sysDot"/>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2538" name="Freeform 104"/>
            <p:cNvSpPr/>
            <p:nvPr/>
          </p:nvSpPr>
          <p:spPr bwMode="auto">
            <a:xfrm flipH="1">
              <a:off x="3662" y="2410"/>
              <a:ext cx="251" cy="322"/>
            </a:xfrm>
            <a:custGeom>
              <a:avLst/>
              <a:gdLst>
                <a:gd name="T0" fmla="*/ 9 w 576"/>
                <a:gd name="T1" fmla="*/ 1 h 640"/>
                <a:gd name="T2" fmla="*/ 8 w 576"/>
                <a:gd name="T3" fmla="*/ 1 h 640"/>
                <a:gd name="T4" fmla="*/ 6 w 576"/>
                <a:gd name="T5" fmla="*/ 4 h 640"/>
                <a:gd name="T6" fmla="*/ 2 w 576"/>
                <a:gd name="T7" fmla="*/ 18 h 640"/>
                <a:gd name="T8" fmla="*/ 0 w 576"/>
                <a:gd name="T9" fmla="*/ 21 h 6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6" h="640">
                  <a:moveTo>
                    <a:pt x="576" y="16"/>
                  </a:moveTo>
                  <a:cubicBezTo>
                    <a:pt x="568" y="8"/>
                    <a:pt x="560" y="0"/>
                    <a:pt x="528" y="16"/>
                  </a:cubicBezTo>
                  <a:cubicBezTo>
                    <a:pt x="496" y="32"/>
                    <a:pt x="448" y="24"/>
                    <a:pt x="384" y="112"/>
                  </a:cubicBezTo>
                  <a:cubicBezTo>
                    <a:pt x="320" y="200"/>
                    <a:pt x="208" y="456"/>
                    <a:pt x="144" y="544"/>
                  </a:cubicBezTo>
                  <a:cubicBezTo>
                    <a:pt x="80" y="632"/>
                    <a:pt x="40" y="636"/>
                    <a:pt x="0" y="640"/>
                  </a:cubicBezTo>
                </a:path>
              </a:pathLst>
            </a:custGeom>
            <a:noFill/>
            <a:ln w="28575" cap="flat" cmpd="sng">
              <a:solidFill>
                <a:srgbClr val="009900"/>
              </a:solidFill>
              <a:prstDash val="sysDot"/>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2539" name="Freeform 105"/>
            <p:cNvSpPr/>
            <p:nvPr/>
          </p:nvSpPr>
          <p:spPr bwMode="auto">
            <a:xfrm>
              <a:off x="3390" y="2410"/>
              <a:ext cx="250" cy="322"/>
            </a:xfrm>
            <a:custGeom>
              <a:avLst/>
              <a:gdLst>
                <a:gd name="T0" fmla="*/ 9 w 576"/>
                <a:gd name="T1" fmla="*/ 1 h 640"/>
                <a:gd name="T2" fmla="*/ 8 w 576"/>
                <a:gd name="T3" fmla="*/ 1 h 640"/>
                <a:gd name="T4" fmla="*/ 6 w 576"/>
                <a:gd name="T5" fmla="*/ 4 h 640"/>
                <a:gd name="T6" fmla="*/ 2 w 576"/>
                <a:gd name="T7" fmla="*/ 18 h 640"/>
                <a:gd name="T8" fmla="*/ 0 w 576"/>
                <a:gd name="T9" fmla="*/ 21 h 6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6" h="640">
                  <a:moveTo>
                    <a:pt x="576" y="16"/>
                  </a:moveTo>
                  <a:cubicBezTo>
                    <a:pt x="568" y="8"/>
                    <a:pt x="560" y="0"/>
                    <a:pt x="528" y="16"/>
                  </a:cubicBezTo>
                  <a:cubicBezTo>
                    <a:pt x="496" y="32"/>
                    <a:pt x="448" y="24"/>
                    <a:pt x="384" y="112"/>
                  </a:cubicBezTo>
                  <a:cubicBezTo>
                    <a:pt x="320" y="200"/>
                    <a:pt x="208" y="456"/>
                    <a:pt x="144" y="544"/>
                  </a:cubicBezTo>
                  <a:cubicBezTo>
                    <a:pt x="80" y="632"/>
                    <a:pt x="40" y="636"/>
                    <a:pt x="0" y="640"/>
                  </a:cubicBezTo>
                </a:path>
              </a:pathLst>
            </a:custGeom>
            <a:noFill/>
            <a:ln w="28575" cap="flat" cmpd="sng">
              <a:solidFill>
                <a:srgbClr val="009900"/>
              </a:solidFill>
              <a:prstDash val="sysDot"/>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2540" name="Freeform 106"/>
            <p:cNvSpPr/>
            <p:nvPr/>
          </p:nvSpPr>
          <p:spPr bwMode="auto">
            <a:xfrm>
              <a:off x="2844" y="2410"/>
              <a:ext cx="251" cy="322"/>
            </a:xfrm>
            <a:custGeom>
              <a:avLst/>
              <a:gdLst>
                <a:gd name="T0" fmla="*/ 9 w 576"/>
                <a:gd name="T1" fmla="*/ 1 h 640"/>
                <a:gd name="T2" fmla="*/ 8 w 576"/>
                <a:gd name="T3" fmla="*/ 1 h 640"/>
                <a:gd name="T4" fmla="*/ 6 w 576"/>
                <a:gd name="T5" fmla="*/ 4 h 640"/>
                <a:gd name="T6" fmla="*/ 2 w 576"/>
                <a:gd name="T7" fmla="*/ 18 h 640"/>
                <a:gd name="T8" fmla="*/ 0 w 576"/>
                <a:gd name="T9" fmla="*/ 21 h 6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6" h="640">
                  <a:moveTo>
                    <a:pt x="576" y="16"/>
                  </a:moveTo>
                  <a:cubicBezTo>
                    <a:pt x="568" y="8"/>
                    <a:pt x="560" y="0"/>
                    <a:pt x="528" y="16"/>
                  </a:cubicBezTo>
                  <a:cubicBezTo>
                    <a:pt x="496" y="32"/>
                    <a:pt x="448" y="24"/>
                    <a:pt x="384" y="112"/>
                  </a:cubicBezTo>
                  <a:cubicBezTo>
                    <a:pt x="320" y="200"/>
                    <a:pt x="208" y="456"/>
                    <a:pt x="144" y="544"/>
                  </a:cubicBezTo>
                  <a:cubicBezTo>
                    <a:pt x="80" y="632"/>
                    <a:pt x="40" y="636"/>
                    <a:pt x="0" y="640"/>
                  </a:cubicBezTo>
                </a:path>
              </a:pathLst>
            </a:custGeom>
            <a:noFill/>
            <a:ln w="38100" cap="flat" cmpd="sng">
              <a:solidFill>
                <a:srgbClr val="CC0000"/>
              </a:solidFill>
              <a:prstDash val="sysDot"/>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2541" name="Freeform 107"/>
            <p:cNvSpPr/>
            <p:nvPr/>
          </p:nvSpPr>
          <p:spPr bwMode="auto">
            <a:xfrm>
              <a:off x="2260" y="2410"/>
              <a:ext cx="251" cy="322"/>
            </a:xfrm>
            <a:custGeom>
              <a:avLst/>
              <a:gdLst>
                <a:gd name="T0" fmla="*/ 9 w 576"/>
                <a:gd name="T1" fmla="*/ 1 h 640"/>
                <a:gd name="T2" fmla="*/ 8 w 576"/>
                <a:gd name="T3" fmla="*/ 1 h 640"/>
                <a:gd name="T4" fmla="*/ 6 w 576"/>
                <a:gd name="T5" fmla="*/ 4 h 640"/>
                <a:gd name="T6" fmla="*/ 2 w 576"/>
                <a:gd name="T7" fmla="*/ 18 h 640"/>
                <a:gd name="T8" fmla="*/ 0 w 576"/>
                <a:gd name="T9" fmla="*/ 21 h 6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6" h="640">
                  <a:moveTo>
                    <a:pt x="576" y="16"/>
                  </a:moveTo>
                  <a:cubicBezTo>
                    <a:pt x="568" y="8"/>
                    <a:pt x="560" y="0"/>
                    <a:pt x="528" y="16"/>
                  </a:cubicBezTo>
                  <a:cubicBezTo>
                    <a:pt x="496" y="32"/>
                    <a:pt x="448" y="24"/>
                    <a:pt x="384" y="112"/>
                  </a:cubicBezTo>
                  <a:cubicBezTo>
                    <a:pt x="320" y="200"/>
                    <a:pt x="208" y="456"/>
                    <a:pt x="144" y="544"/>
                  </a:cubicBezTo>
                  <a:cubicBezTo>
                    <a:pt x="80" y="632"/>
                    <a:pt x="40" y="636"/>
                    <a:pt x="0" y="640"/>
                  </a:cubicBezTo>
                </a:path>
              </a:pathLst>
            </a:custGeom>
            <a:noFill/>
            <a:ln w="28575" cap="flat" cmpd="sng">
              <a:solidFill>
                <a:srgbClr val="009900"/>
              </a:solidFill>
              <a:prstDash val="sysDot"/>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2542" name="Freeform 108"/>
            <p:cNvSpPr/>
            <p:nvPr/>
          </p:nvSpPr>
          <p:spPr bwMode="auto">
            <a:xfrm flipH="1">
              <a:off x="2533" y="2410"/>
              <a:ext cx="250" cy="322"/>
            </a:xfrm>
            <a:custGeom>
              <a:avLst/>
              <a:gdLst>
                <a:gd name="T0" fmla="*/ 9 w 576"/>
                <a:gd name="T1" fmla="*/ 1 h 640"/>
                <a:gd name="T2" fmla="*/ 8 w 576"/>
                <a:gd name="T3" fmla="*/ 1 h 640"/>
                <a:gd name="T4" fmla="*/ 6 w 576"/>
                <a:gd name="T5" fmla="*/ 4 h 640"/>
                <a:gd name="T6" fmla="*/ 2 w 576"/>
                <a:gd name="T7" fmla="*/ 18 h 640"/>
                <a:gd name="T8" fmla="*/ 0 w 576"/>
                <a:gd name="T9" fmla="*/ 21 h 6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6" h="640">
                  <a:moveTo>
                    <a:pt x="576" y="16"/>
                  </a:moveTo>
                  <a:cubicBezTo>
                    <a:pt x="568" y="8"/>
                    <a:pt x="560" y="0"/>
                    <a:pt x="528" y="16"/>
                  </a:cubicBezTo>
                  <a:cubicBezTo>
                    <a:pt x="496" y="32"/>
                    <a:pt x="448" y="24"/>
                    <a:pt x="384" y="112"/>
                  </a:cubicBezTo>
                  <a:cubicBezTo>
                    <a:pt x="320" y="200"/>
                    <a:pt x="208" y="456"/>
                    <a:pt x="144" y="544"/>
                  </a:cubicBezTo>
                  <a:cubicBezTo>
                    <a:pt x="80" y="632"/>
                    <a:pt x="40" y="636"/>
                    <a:pt x="0" y="640"/>
                  </a:cubicBezTo>
                </a:path>
              </a:pathLst>
            </a:custGeom>
            <a:noFill/>
            <a:ln w="28575" cap="flat" cmpd="sng">
              <a:solidFill>
                <a:srgbClr val="009900"/>
              </a:solidFill>
              <a:prstDash val="sysDot"/>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2543" name="Freeform 109"/>
            <p:cNvSpPr/>
            <p:nvPr/>
          </p:nvSpPr>
          <p:spPr bwMode="auto">
            <a:xfrm flipH="1" flipV="1">
              <a:off x="4196" y="1746"/>
              <a:ext cx="190" cy="458"/>
            </a:xfrm>
            <a:custGeom>
              <a:avLst/>
              <a:gdLst>
                <a:gd name="T0" fmla="*/ 2 w 576"/>
                <a:gd name="T1" fmla="*/ 3 h 640"/>
                <a:gd name="T2" fmla="*/ 2 w 576"/>
                <a:gd name="T3" fmla="*/ 3 h 640"/>
                <a:gd name="T4" fmla="*/ 2 w 576"/>
                <a:gd name="T5" fmla="*/ 21 h 640"/>
                <a:gd name="T6" fmla="*/ 1 w 576"/>
                <a:gd name="T7" fmla="*/ 102 h 640"/>
                <a:gd name="T8" fmla="*/ 0 w 576"/>
                <a:gd name="T9" fmla="*/ 120 h 6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6" h="640">
                  <a:moveTo>
                    <a:pt x="576" y="16"/>
                  </a:moveTo>
                  <a:cubicBezTo>
                    <a:pt x="568" y="8"/>
                    <a:pt x="560" y="0"/>
                    <a:pt x="528" y="16"/>
                  </a:cubicBezTo>
                  <a:cubicBezTo>
                    <a:pt x="496" y="32"/>
                    <a:pt x="448" y="24"/>
                    <a:pt x="384" y="112"/>
                  </a:cubicBezTo>
                  <a:cubicBezTo>
                    <a:pt x="320" y="200"/>
                    <a:pt x="208" y="456"/>
                    <a:pt x="144" y="544"/>
                  </a:cubicBezTo>
                  <a:cubicBezTo>
                    <a:pt x="80" y="632"/>
                    <a:pt x="40" y="636"/>
                    <a:pt x="0" y="640"/>
                  </a:cubicBezTo>
                </a:path>
              </a:pathLst>
            </a:custGeom>
            <a:noFill/>
            <a:ln w="38100" cmpd="sng">
              <a:solidFill>
                <a:srgbClr val="80008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2544" name="Freeform 110"/>
            <p:cNvSpPr/>
            <p:nvPr/>
          </p:nvSpPr>
          <p:spPr bwMode="auto">
            <a:xfrm flipV="1">
              <a:off x="2823" y="1725"/>
              <a:ext cx="259" cy="479"/>
            </a:xfrm>
            <a:custGeom>
              <a:avLst/>
              <a:gdLst>
                <a:gd name="T0" fmla="*/ 10 w 576"/>
                <a:gd name="T1" fmla="*/ 4 h 640"/>
                <a:gd name="T2" fmla="*/ 10 w 576"/>
                <a:gd name="T3" fmla="*/ 4 h 640"/>
                <a:gd name="T4" fmla="*/ 7 w 576"/>
                <a:gd name="T5" fmla="*/ 26 h 640"/>
                <a:gd name="T6" fmla="*/ 3 w 576"/>
                <a:gd name="T7" fmla="*/ 128 h 640"/>
                <a:gd name="T8" fmla="*/ 0 w 576"/>
                <a:gd name="T9" fmla="*/ 150 h 6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6" h="640">
                  <a:moveTo>
                    <a:pt x="576" y="16"/>
                  </a:moveTo>
                  <a:cubicBezTo>
                    <a:pt x="568" y="8"/>
                    <a:pt x="560" y="0"/>
                    <a:pt x="528" y="16"/>
                  </a:cubicBezTo>
                  <a:cubicBezTo>
                    <a:pt x="496" y="32"/>
                    <a:pt x="448" y="24"/>
                    <a:pt x="384" y="112"/>
                  </a:cubicBezTo>
                  <a:cubicBezTo>
                    <a:pt x="320" y="200"/>
                    <a:pt x="208" y="456"/>
                    <a:pt x="144" y="544"/>
                  </a:cubicBezTo>
                  <a:cubicBezTo>
                    <a:pt x="80" y="632"/>
                    <a:pt x="40" y="636"/>
                    <a:pt x="0" y="640"/>
                  </a:cubicBezTo>
                </a:path>
              </a:pathLst>
            </a:custGeom>
            <a:noFill/>
            <a:ln w="38100" cap="flat" cmpd="sng">
              <a:solidFill>
                <a:srgbClr val="CC0000"/>
              </a:solidFill>
              <a:prstDash val="sysDot"/>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2545" name="Freeform 111"/>
            <p:cNvSpPr/>
            <p:nvPr/>
          </p:nvSpPr>
          <p:spPr bwMode="auto">
            <a:xfrm flipV="1">
              <a:off x="2258" y="1725"/>
              <a:ext cx="260" cy="479"/>
            </a:xfrm>
            <a:custGeom>
              <a:avLst/>
              <a:gdLst>
                <a:gd name="T0" fmla="*/ 11 w 576"/>
                <a:gd name="T1" fmla="*/ 4 h 640"/>
                <a:gd name="T2" fmla="*/ 10 w 576"/>
                <a:gd name="T3" fmla="*/ 4 h 640"/>
                <a:gd name="T4" fmla="*/ 7 w 576"/>
                <a:gd name="T5" fmla="*/ 26 h 640"/>
                <a:gd name="T6" fmla="*/ 3 w 576"/>
                <a:gd name="T7" fmla="*/ 128 h 640"/>
                <a:gd name="T8" fmla="*/ 0 w 576"/>
                <a:gd name="T9" fmla="*/ 150 h 6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6" h="640">
                  <a:moveTo>
                    <a:pt x="576" y="16"/>
                  </a:moveTo>
                  <a:cubicBezTo>
                    <a:pt x="568" y="8"/>
                    <a:pt x="560" y="0"/>
                    <a:pt x="528" y="16"/>
                  </a:cubicBezTo>
                  <a:cubicBezTo>
                    <a:pt x="496" y="32"/>
                    <a:pt x="448" y="24"/>
                    <a:pt x="384" y="112"/>
                  </a:cubicBezTo>
                  <a:cubicBezTo>
                    <a:pt x="320" y="200"/>
                    <a:pt x="208" y="456"/>
                    <a:pt x="144" y="544"/>
                  </a:cubicBezTo>
                  <a:cubicBezTo>
                    <a:pt x="80" y="632"/>
                    <a:pt x="40" y="636"/>
                    <a:pt x="0" y="640"/>
                  </a:cubicBezTo>
                </a:path>
              </a:pathLst>
            </a:custGeom>
            <a:noFill/>
            <a:ln w="28575" cap="flat" cmpd="sng">
              <a:solidFill>
                <a:srgbClr val="009900"/>
              </a:solidFill>
              <a:prstDash val="sysDot"/>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2546" name="Freeform 112"/>
            <p:cNvSpPr/>
            <p:nvPr/>
          </p:nvSpPr>
          <p:spPr bwMode="auto">
            <a:xfrm flipH="1" flipV="1">
              <a:off x="2540" y="1725"/>
              <a:ext cx="260" cy="479"/>
            </a:xfrm>
            <a:custGeom>
              <a:avLst/>
              <a:gdLst>
                <a:gd name="T0" fmla="*/ 11 w 576"/>
                <a:gd name="T1" fmla="*/ 4 h 640"/>
                <a:gd name="T2" fmla="*/ 10 w 576"/>
                <a:gd name="T3" fmla="*/ 4 h 640"/>
                <a:gd name="T4" fmla="*/ 7 w 576"/>
                <a:gd name="T5" fmla="*/ 26 h 640"/>
                <a:gd name="T6" fmla="*/ 3 w 576"/>
                <a:gd name="T7" fmla="*/ 128 h 640"/>
                <a:gd name="T8" fmla="*/ 0 w 576"/>
                <a:gd name="T9" fmla="*/ 150 h 6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6" h="640">
                  <a:moveTo>
                    <a:pt x="576" y="16"/>
                  </a:moveTo>
                  <a:cubicBezTo>
                    <a:pt x="568" y="8"/>
                    <a:pt x="560" y="0"/>
                    <a:pt x="528" y="16"/>
                  </a:cubicBezTo>
                  <a:cubicBezTo>
                    <a:pt x="496" y="32"/>
                    <a:pt x="448" y="24"/>
                    <a:pt x="384" y="112"/>
                  </a:cubicBezTo>
                  <a:cubicBezTo>
                    <a:pt x="320" y="200"/>
                    <a:pt x="208" y="456"/>
                    <a:pt x="144" y="544"/>
                  </a:cubicBezTo>
                  <a:cubicBezTo>
                    <a:pt x="80" y="632"/>
                    <a:pt x="40" y="636"/>
                    <a:pt x="0" y="640"/>
                  </a:cubicBezTo>
                </a:path>
              </a:pathLst>
            </a:custGeom>
            <a:noFill/>
            <a:ln w="28575" cap="flat" cmpd="sng">
              <a:solidFill>
                <a:srgbClr val="009900"/>
              </a:solidFill>
              <a:prstDash val="sysDot"/>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2547" name="Freeform 113"/>
            <p:cNvSpPr/>
            <p:nvPr/>
          </p:nvSpPr>
          <p:spPr bwMode="auto">
            <a:xfrm flipH="1" flipV="1">
              <a:off x="3105" y="1725"/>
              <a:ext cx="259" cy="479"/>
            </a:xfrm>
            <a:custGeom>
              <a:avLst/>
              <a:gdLst>
                <a:gd name="T0" fmla="*/ 10 w 576"/>
                <a:gd name="T1" fmla="*/ 4 h 640"/>
                <a:gd name="T2" fmla="*/ 10 w 576"/>
                <a:gd name="T3" fmla="*/ 4 h 640"/>
                <a:gd name="T4" fmla="*/ 7 w 576"/>
                <a:gd name="T5" fmla="*/ 26 h 640"/>
                <a:gd name="T6" fmla="*/ 3 w 576"/>
                <a:gd name="T7" fmla="*/ 128 h 640"/>
                <a:gd name="T8" fmla="*/ 0 w 576"/>
                <a:gd name="T9" fmla="*/ 150 h 6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6" h="640">
                  <a:moveTo>
                    <a:pt x="576" y="16"/>
                  </a:moveTo>
                  <a:cubicBezTo>
                    <a:pt x="568" y="8"/>
                    <a:pt x="560" y="0"/>
                    <a:pt x="528" y="16"/>
                  </a:cubicBezTo>
                  <a:cubicBezTo>
                    <a:pt x="496" y="32"/>
                    <a:pt x="448" y="24"/>
                    <a:pt x="384" y="112"/>
                  </a:cubicBezTo>
                  <a:cubicBezTo>
                    <a:pt x="320" y="200"/>
                    <a:pt x="208" y="456"/>
                    <a:pt x="144" y="544"/>
                  </a:cubicBezTo>
                  <a:cubicBezTo>
                    <a:pt x="80" y="632"/>
                    <a:pt x="40" y="636"/>
                    <a:pt x="0" y="640"/>
                  </a:cubicBezTo>
                </a:path>
              </a:pathLst>
            </a:custGeom>
            <a:noFill/>
            <a:ln w="38100" cap="flat" cmpd="sng">
              <a:solidFill>
                <a:srgbClr val="CC0000"/>
              </a:solidFill>
              <a:prstDash val="sysDot"/>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2548" name="Freeform 114"/>
            <p:cNvSpPr/>
            <p:nvPr/>
          </p:nvSpPr>
          <p:spPr bwMode="auto">
            <a:xfrm flipH="1" flipV="1">
              <a:off x="3656" y="1725"/>
              <a:ext cx="259" cy="479"/>
            </a:xfrm>
            <a:custGeom>
              <a:avLst/>
              <a:gdLst>
                <a:gd name="T0" fmla="*/ 10 w 576"/>
                <a:gd name="T1" fmla="*/ 4 h 640"/>
                <a:gd name="T2" fmla="*/ 10 w 576"/>
                <a:gd name="T3" fmla="*/ 4 h 640"/>
                <a:gd name="T4" fmla="*/ 7 w 576"/>
                <a:gd name="T5" fmla="*/ 26 h 640"/>
                <a:gd name="T6" fmla="*/ 3 w 576"/>
                <a:gd name="T7" fmla="*/ 128 h 640"/>
                <a:gd name="T8" fmla="*/ 0 w 576"/>
                <a:gd name="T9" fmla="*/ 150 h 6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6" h="640">
                  <a:moveTo>
                    <a:pt x="576" y="16"/>
                  </a:moveTo>
                  <a:cubicBezTo>
                    <a:pt x="568" y="8"/>
                    <a:pt x="560" y="0"/>
                    <a:pt x="528" y="16"/>
                  </a:cubicBezTo>
                  <a:cubicBezTo>
                    <a:pt x="496" y="32"/>
                    <a:pt x="448" y="24"/>
                    <a:pt x="384" y="112"/>
                  </a:cubicBezTo>
                  <a:cubicBezTo>
                    <a:pt x="320" y="200"/>
                    <a:pt x="208" y="456"/>
                    <a:pt x="144" y="544"/>
                  </a:cubicBezTo>
                  <a:cubicBezTo>
                    <a:pt x="80" y="632"/>
                    <a:pt x="40" y="636"/>
                    <a:pt x="0" y="640"/>
                  </a:cubicBezTo>
                </a:path>
              </a:pathLst>
            </a:custGeom>
            <a:noFill/>
            <a:ln w="28575" cap="flat" cmpd="sng">
              <a:solidFill>
                <a:srgbClr val="009900"/>
              </a:solidFill>
              <a:prstDash val="sysDot"/>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2549" name="Freeform 115"/>
            <p:cNvSpPr/>
            <p:nvPr/>
          </p:nvSpPr>
          <p:spPr bwMode="auto">
            <a:xfrm flipV="1">
              <a:off x="3924" y="1725"/>
              <a:ext cx="260" cy="479"/>
            </a:xfrm>
            <a:custGeom>
              <a:avLst/>
              <a:gdLst>
                <a:gd name="T0" fmla="*/ 11 w 576"/>
                <a:gd name="T1" fmla="*/ 4 h 640"/>
                <a:gd name="T2" fmla="*/ 10 w 576"/>
                <a:gd name="T3" fmla="*/ 4 h 640"/>
                <a:gd name="T4" fmla="*/ 7 w 576"/>
                <a:gd name="T5" fmla="*/ 26 h 640"/>
                <a:gd name="T6" fmla="*/ 3 w 576"/>
                <a:gd name="T7" fmla="*/ 128 h 640"/>
                <a:gd name="T8" fmla="*/ 0 w 576"/>
                <a:gd name="T9" fmla="*/ 150 h 6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6" h="640">
                  <a:moveTo>
                    <a:pt x="576" y="16"/>
                  </a:moveTo>
                  <a:cubicBezTo>
                    <a:pt x="568" y="8"/>
                    <a:pt x="560" y="0"/>
                    <a:pt x="528" y="16"/>
                  </a:cubicBezTo>
                  <a:cubicBezTo>
                    <a:pt x="496" y="32"/>
                    <a:pt x="448" y="24"/>
                    <a:pt x="384" y="112"/>
                  </a:cubicBezTo>
                  <a:cubicBezTo>
                    <a:pt x="320" y="200"/>
                    <a:pt x="208" y="456"/>
                    <a:pt x="144" y="544"/>
                  </a:cubicBezTo>
                  <a:cubicBezTo>
                    <a:pt x="80" y="632"/>
                    <a:pt x="40" y="636"/>
                    <a:pt x="0" y="640"/>
                  </a:cubicBezTo>
                </a:path>
              </a:pathLst>
            </a:custGeom>
            <a:noFill/>
            <a:ln w="28575" cap="flat" cmpd="sng">
              <a:solidFill>
                <a:srgbClr val="009900"/>
              </a:solidFill>
              <a:prstDash val="sysDot"/>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2550" name="Freeform 116"/>
            <p:cNvSpPr/>
            <p:nvPr/>
          </p:nvSpPr>
          <p:spPr bwMode="auto">
            <a:xfrm flipV="1">
              <a:off x="3387" y="1714"/>
              <a:ext cx="260" cy="479"/>
            </a:xfrm>
            <a:custGeom>
              <a:avLst/>
              <a:gdLst>
                <a:gd name="T0" fmla="*/ 11 w 576"/>
                <a:gd name="T1" fmla="*/ 4 h 640"/>
                <a:gd name="T2" fmla="*/ 10 w 576"/>
                <a:gd name="T3" fmla="*/ 4 h 640"/>
                <a:gd name="T4" fmla="*/ 7 w 576"/>
                <a:gd name="T5" fmla="*/ 26 h 640"/>
                <a:gd name="T6" fmla="*/ 3 w 576"/>
                <a:gd name="T7" fmla="*/ 128 h 640"/>
                <a:gd name="T8" fmla="*/ 0 w 576"/>
                <a:gd name="T9" fmla="*/ 150 h 6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6" h="640">
                  <a:moveTo>
                    <a:pt x="576" y="16"/>
                  </a:moveTo>
                  <a:cubicBezTo>
                    <a:pt x="568" y="8"/>
                    <a:pt x="560" y="0"/>
                    <a:pt x="528" y="16"/>
                  </a:cubicBezTo>
                  <a:cubicBezTo>
                    <a:pt x="496" y="32"/>
                    <a:pt x="448" y="24"/>
                    <a:pt x="384" y="112"/>
                  </a:cubicBezTo>
                  <a:cubicBezTo>
                    <a:pt x="320" y="200"/>
                    <a:pt x="208" y="456"/>
                    <a:pt x="144" y="544"/>
                  </a:cubicBezTo>
                  <a:cubicBezTo>
                    <a:pt x="80" y="632"/>
                    <a:pt x="40" y="636"/>
                    <a:pt x="0" y="640"/>
                  </a:cubicBezTo>
                </a:path>
              </a:pathLst>
            </a:custGeom>
            <a:noFill/>
            <a:ln w="28575" cap="flat" cmpd="sng">
              <a:solidFill>
                <a:srgbClr val="009900"/>
              </a:solidFill>
              <a:prstDash val="sysDot"/>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2551" name="Freeform 117"/>
            <p:cNvSpPr/>
            <p:nvPr/>
          </p:nvSpPr>
          <p:spPr bwMode="auto">
            <a:xfrm flipH="1" flipV="1">
              <a:off x="2003" y="1714"/>
              <a:ext cx="260" cy="479"/>
            </a:xfrm>
            <a:custGeom>
              <a:avLst/>
              <a:gdLst>
                <a:gd name="T0" fmla="*/ 11 w 576"/>
                <a:gd name="T1" fmla="*/ 4 h 640"/>
                <a:gd name="T2" fmla="*/ 10 w 576"/>
                <a:gd name="T3" fmla="*/ 4 h 640"/>
                <a:gd name="T4" fmla="*/ 7 w 576"/>
                <a:gd name="T5" fmla="*/ 26 h 640"/>
                <a:gd name="T6" fmla="*/ 3 w 576"/>
                <a:gd name="T7" fmla="*/ 128 h 640"/>
                <a:gd name="T8" fmla="*/ 0 w 576"/>
                <a:gd name="T9" fmla="*/ 150 h 6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6" h="640">
                  <a:moveTo>
                    <a:pt x="576" y="16"/>
                  </a:moveTo>
                  <a:cubicBezTo>
                    <a:pt x="568" y="8"/>
                    <a:pt x="560" y="0"/>
                    <a:pt x="528" y="16"/>
                  </a:cubicBezTo>
                  <a:cubicBezTo>
                    <a:pt x="496" y="32"/>
                    <a:pt x="448" y="24"/>
                    <a:pt x="384" y="112"/>
                  </a:cubicBezTo>
                  <a:cubicBezTo>
                    <a:pt x="320" y="200"/>
                    <a:pt x="208" y="456"/>
                    <a:pt x="144" y="544"/>
                  </a:cubicBezTo>
                  <a:cubicBezTo>
                    <a:pt x="80" y="632"/>
                    <a:pt x="40" y="636"/>
                    <a:pt x="0" y="640"/>
                  </a:cubicBezTo>
                </a:path>
              </a:pathLst>
            </a:custGeom>
            <a:noFill/>
            <a:ln w="28575" cap="flat" cmpd="sng">
              <a:solidFill>
                <a:srgbClr val="009900"/>
              </a:solidFill>
              <a:prstDash val="sysDot"/>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2552" name="Line 118"/>
            <p:cNvSpPr>
              <a:spLocks noChangeShapeType="1"/>
            </p:cNvSpPr>
            <p:nvPr/>
          </p:nvSpPr>
          <p:spPr bwMode="auto">
            <a:xfrm>
              <a:off x="4184" y="1530"/>
              <a:ext cx="0" cy="2064"/>
            </a:xfrm>
            <a:prstGeom prst="line">
              <a:avLst/>
            </a:prstGeom>
            <a:noFill/>
            <a:ln w="9525">
              <a:solidFill>
                <a:schemeClr val="bg2"/>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endParaRPr>
            </a:p>
          </p:txBody>
        </p:sp>
        <p:sp>
          <p:nvSpPr>
            <p:cNvPr id="62553" name="Freeform 119"/>
            <p:cNvSpPr/>
            <p:nvPr/>
          </p:nvSpPr>
          <p:spPr bwMode="auto">
            <a:xfrm flipH="1">
              <a:off x="2547" y="3266"/>
              <a:ext cx="253" cy="146"/>
            </a:xfrm>
            <a:custGeom>
              <a:avLst/>
              <a:gdLst>
                <a:gd name="T0" fmla="*/ 10 w 576"/>
                <a:gd name="T1" fmla="*/ 0 h 640"/>
                <a:gd name="T2" fmla="*/ 9 w 576"/>
                <a:gd name="T3" fmla="*/ 0 h 640"/>
                <a:gd name="T4" fmla="*/ 6 w 576"/>
                <a:gd name="T5" fmla="*/ 0 h 640"/>
                <a:gd name="T6" fmla="*/ 2 w 576"/>
                <a:gd name="T7" fmla="*/ 0 h 640"/>
                <a:gd name="T8" fmla="*/ 0 w 576"/>
                <a:gd name="T9" fmla="*/ 0 h 6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6" h="640">
                  <a:moveTo>
                    <a:pt x="576" y="16"/>
                  </a:moveTo>
                  <a:cubicBezTo>
                    <a:pt x="568" y="8"/>
                    <a:pt x="560" y="0"/>
                    <a:pt x="528" y="16"/>
                  </a:cubicBezTo>
                  <a:cubicBezTo>
                    <a:pt x="496" y="32"/>
                    <a:pt x="448" y="24"/>
                    <a:pt x="384" y="112"/>
                  </a:cubicBezTo>
                  <a:cubicBezTo>
                    <a:pt x="320" y="200"/>
                    <a:pt x="208" y="456"/>
                    <a:pt x="144" y="544"/>
                  </a:cubicBezTo>
                  <a:cubicBezTo>
                    <a:pt x="80" y="632"/>
                    <a:pt x="40" y="636"/>
                    <a:pt x="0" y="640"/>
                  </a:cubicBezTo>
                </a:path>
              </a:pathLst>
            </a:custGeom>
            <a:noFill/>
            <a:ln w="38100" cmpd="sng">
              <a:solidFill>
                <a:srgbClr val="80008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2554" name="Freeform 120"/>
            <p:cNvSpPr/>
            <p:nvPr/>
          </p:nvSpPr>
          <p:spPr bwMode="auto">
            <a:xfrm flipH="1">
              <a:off x="2280" y="2850"/>
              <a:ext cx="272" cy="256"/>
            </a:xfrm>
            <a:custGeom>
              <a:avLst/>
              <a:gdLst>
                <a:gd name="T0" fmla="*/ 13 w 576"/>
                <a:gd name="T1" fmla="*/ 0 h 640"/>
                <a:gd name="T2" fmla="*/ 12 w 576"/>
                <a:gd name="T3" fmla="*/ 0 h 640"/>
                <a:gd name="T4" fmla="*/ 9 w 576"/>
                <a:gd name="T5" fmla="*/ 1 h 640"/>
                <a:gd name="T6" fmla="*/ 3 w 576"/>
                <a:gd name="T7" fmla="*/ 6 h 640"/>
                <a:gd name="T8" fmla="*/ 0 w 576"/>
                <a:gd name="T9" fmla="*/ 6 h 6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6" h="640">
                  <a:moveTo>
                    <a:pt x="576" y="16"/>
                  </a:moveTo>
                  <a:cubicBezTo>
                    <a:pt x="568" y="8"/>
                    <a:pt x="560" y="0"/>
                    <a:pt x="528" y="16"/>
                  </a:cubicBezTo>
                  <a:cubicBezTo>
                    <a:pt x="496" y="32"/>
                    <a:pt x="448" y="24"/>
                    <a:pt x="384" y="112"/>
                  </a:cubicBezTo>
                  <a:cubicBezTo>
                    <a:pt x="320" y="200"/>
                    <a:pt x="208" y="456"/>
                    <a:pt x="144" y="544"/>
                  </a:cubicBezTo>
                  <a:cubicBezTo>
                    <a:pt x="80" y="632"/>
                    <a:pt x="40" y="636"/>
                    <a:pt x="0" y="640"/>
                  </a:cubicBezTo>
                </a:path>
              </a:pathLst>
            </a:custGeom>
            <a:noFill/>
            <a:ln w="38100" cmpd="sng">
              <a:solidFill>
                <a:srgbClr val="80008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2555" name="Freeform 121"/>
            <p:cNvSpPr/>
            <p:nvPr/>
          </p:nvSpPr>
          <p:spPr bwMode="auto">
            <a:xfrm flipH="1">
              <a:off x="1978" y="2418"/>
              <a:ext cx="278" cy="298"/>
            </a:xfrm>
            <a:custGeom>
              <a:avLst/>
              <a:gdLst>
                <a:gd name="T0" fmla="*/ 15 w 576"/>
                <a:gd name="T1" fmla="*/ 0 h 640"/>
                <a:gd name="T2" fmla="*/ 14 w 576"/>
                <a:gd name="T3" fmla="*/ 0 h 640"/>
                <a:gd name="T4" fmla="*/ 10 w 576"/>
                <a:gd name="T5" fmla="*/ 2 h 640"/>
                <a:gd name="T6" fmla="*/ 4 w 576"/>
                <a:gd name="T7" fmla="*/ 12 h 640"/>
                <a:gd name="T8" fmla="*/ 0 w 576"/>
                <a:gd name="T9" fmla="*/ 14 h 6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6" h="640">
                  <a:moveTo>
                    <a:pt x="576" y="16"/>
                  </a:moveTo>
                  <a:cubicBezTo>
                    <a:pt x="568" y="8"/>
                    <a:pt x="560" y="0"/>
                    <a:pt x="528" y="16"/>
                  </a:cubicBezTo>
                  <a:cubicBezTo>
                    <a:pt x="496" y="32"/>
                    <a:pt x="448" y="24"/>
                    <a:pt x="384" y="112"/>
                  </a:cubicBezTo>
                  <a:cubicBezTo>
                    <a:pt x="320" y="200"/>
                    <a:pt x="208" y="456"/>
                    <a:pt x="144" y="544"/>
                  </a:cubicBezTo>
                  <a:cubicBezTo>
                    <a:pt x="80" y="632"/>
                    <a:pt x="40" y="636"/>
                    <a:pt x="0" y="640"/>
                  </a:cubicBezTo>
                </a:path>
              </a:pathLst>
            </a:custGeom>
            <a:noFill/>
            <a:ln w="38100" cmpd="sng">
              <a:solidFill>
                <a:srgbClr val="80008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2556" name="Freeform 122"/>
            <p:cNvSpPr/>
            <p:nvPr/>
          </p:nvSpPr>
          <p:spPr bwMode="auto">
            <a:xfrm flipV="1">
              <a:off x="1772" y="1730"/>
              <a:ext cx="190" cy="458"/>
            </a:xfrm>
            <a:custGeom>
              <a:avLst/>
              <a:gdLst>
                <a:gd name="T0" fmla="*/ 2 w 576"/>
                <a:gd name="T1" fmla="*/ 3 h 640"/>
                <a:gd name="T2" fmla="*/ 2 w 576"/>
                <a:gd name="T3" fmla="*/ 3 h 640"/>
                <a:gd name="T4" fmla="*/ 2 w 576"/>
                <a:gd name="T5" fmla="*/ 21 h 640"/>
                <a:gd name="T6" fmla="*/ 1 w 576"/>
                <a:gd name="T7" fmla="*/ 102 h 640"/>
                <a:gd name="T8" fmla="*/ 0 w 576"/>
                <a:gd name="T9" fmla="*/ 120 h 6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6" h="640">
                  <a:moveTo>
                    <a:pt x="576" y="16"/>
                  </a:moveTo>
                  <a:cubicBezTo>
                    <a:pt x="568" y="8"/>
                    <a:pt x="560" y="0"/>
                    <a:pt x="528" y="16"/>
                  </a:cubicBezTo>
                  <a:cubicBezTo>
                    <a:pt x="496" y="32"/>
                    <a:pt x="448" y="24"/>
                    <a:pt x="384" y="112"/>
                  </a:cubicBezTo>
                  <a:cubicBezTo>
                    <a:pt x="320" y="200"/>
                    <a:pt x="208" y="456"/>
                    <a:pt x="144" y="544"/>
                  </a:cubicBezTo>
                  <a:cubicBezTo>
                    <a:pt x="80" y="632"/>
                    <a:pt x="40" y="636"/>
                    <a:pt x="0" y="640"/>
                  </a:cubicBezTo>
                </a:path>
              </a:pathLst>
            </a:custGeom>
            <a:noFill/>
            <a:ln w="38100" cmpd="sng">
              <a:solidFill>
                <a:srgbClr val="80008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2557" name="Line 123"/>
            <p:cNvSpPr>
              <a:spLocks noChangeShapeType="1"/>
            </p:cNvSpPr>
            <p:nvPr/>
          </p:nvSpPr>
          <p:spPr bwMode="auto">
            <a:xfrm flipH="1">
              <a:off x="1972" y="1506"/>
              <a:ext cx="0" cy="2064"/>
            </a:xfrm>
            <a:prstGeom prst="line">
              <a:avLst/>
            </a:prstGeom>
            <a:noFill/>
            <a:ln w="9525">
              <a:solidFill>
                <a:schemeClr val="bg2"/>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endParaRPr>
            </a:p>
          </p:txBody>
        </p:sp>
        <p:sp>
          <p:nvSpPr>
            <p:cNvPr id="62558" name="Line 124"/>
            <p:cNvSpPr>
              <a:spLocks noChangeShapeType="1"/>
            </p:cNvSpPr>
            <p:nvPr/>
          </p:nvSpPr>
          <p:spPr bwMode="auto">
            <a:xfrm>
              <a:off x="3876" y="2898"/>
              <a:ext cx="760" cy="0"/>
            </a:xfrm>
            <a:prstGeom prst="line">
              <a:avLst/>
            </a:prstGeom>
            <a:noFill/>
            <a:ln w="3175">
              <a:solidFill>
                <a:srgbClr val="003399"/>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sp>
          <p:nvSpPr>
            <p:cNvPr id="62559" name="Line 125"/>
            <p:cNvSpPr>
              <a:spLocks noChangeShapeType="1"/>
            </p:cNvSpPr>
            <p:nvPr/>
          </p:nvSpPr>
          <p:spPr bwMode="auto">
            <a:xfrm>
              <a:off x="3924" y="2730"/>
              <a:ext cx="704" cy="0"/>
            </a:xfrm>
            <a:prstGeom prst="line">
              <a:avLst/>
            </a:prstGeom>
            <a:noFill/>
            <a:ln w="3175">
              <a:solidFill>
                <a:srgbClr val="003399"/>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grpSp>
          <p:nvGrpSpPr>
            <p:cNvPr id="62560" name="Group 126"/>
            <p:cNvGrpSpPr/>
            <p:nvPr/>
          </p:nvGrpSpPr>
          <p:grpSpPr bwMode="auto">
            <a:xfrm>
              <a:off x="4706" y="1772"/>
              <a:ext cx="825" cy="398"/>
              <a:chOff x="3120" y="3000"/>
              <a:chExt cx="720" cy="120"/>
            </a:xfrm>
          </p:grpSpPr>
          <p:grpSp>
            <p:nvGrpSpPr>
              <p:cNvPr id="62583" name="Group 127"/>
              <p:cNvGrpSpPr/>
              <p:nvPr/>
            </p:nvGrpSpPr>
            <p:grpSpPr bwMode="auto">
              <a:xfrm>
                <a:off x="3120" y="3067"/>
                <a:ext cx="720" cy="53"/>
                <a:chOff x="3360" y="2918"/>
                <a:chExt cx="720" cy="149"/>
              </a:xfrm>
            </p:grpSpPr>
            <p:sp>
              <p:nvSpPr>
                <p:cNvPr id="62589" name="Line 128"/>
                <p:cNvSpPr>
                  <a:spLocks noChangeShapeType="1"/>
                </p:cNvSpPr>
                <p:nvPr/>
              </p:nvSpPr>
              <p:spPr bwMode="auto">
                <a:xfrm>
                  <a:off x="3360" y="2966"/>
                  <a:ext cx="720" cy="0"/>
                </a:xfrm>
                <a:prstGeom prst="line">
                  <a:avLst/>
                </a:prstGeom>
                <a:noFill/>
                <a:ln w="9525">
                  <a:solidFill>
                    <a:srgbClr val="CC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sp>
              <p:nvSpPr>
                <p:cNvPr id="62590" name="Line 129"/>
                <p:cNvSpPr>
                  <a:spLocks noChangeShapeType="1"/>
                </p:cNvSpPr>
                <p:nvPr/>
              </p:nvSpPr>
              <p:spPr bwMode="auto">
                <a:xfrm>
                  <a:off x="3360" y="2918"/>
                  <a:ext cx="720" cy="0"/>
                </a:xfrm>
                <a:prstGeom prst="line">
                  <a:avLst/>
                </a:prstGeom>
                <a:noFill/>
                <a:ln w="9525">
                  <a:solidFill>
                    <a:srgbClr val="CC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sp>
              <p:nvSpPr>
                <p:cNvPr id="62591" name="Line 130"/>
                <p:cNvSpPr>
                  <a:spLocks noChangeShapeType="1"/>
                </p:cNvSpPr>
                <p:nvPr/>
              </p:nvSpPr>
              <p:spPr bwMode="auto">
                <a:xfrm>
                  <a:off x="3360" y="3067"/>
                  <a:ext cx="720" cy="0"/>
                </a:xfrm>
                <a:prstGeom prst="line">
                  <a:avLst/>
                </a:prstGeom>
                <a:noFill/>
                <a:ln w="9525">
                  <a:solidFill>
                    <a:srgbClr val="CC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sp>
              <p:nvSpPr>
                <p:cNvPr id="62592" name="Line 131"/>
                <p:cNvSpPr>
                  <a:spLocks noChangeShapeType="1"/>
                </p:cNvSpPr>
                <p:nvPr/>
              </p:nvSpPr>
              <p:spPr bwMode="auto">
                <a:xfrm>
                  <a:off x="3360" y="3014"/>
                  <a:ext cx="720" cy="0"/>
                </a:xfrm>
                <a:prstGeom prst="line">
                  <a:avLst/>
                </a:prstGeom>
                <a:noFill/>
                <a:ln w="9525">
                  <a:solidFill>
                    <a:srgbClr val="CC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grpSp>
          <p:grpSp>
            <p:nvGrpSpPr>
              <p:cNvPr id="62584" name="Group 132"/>
              <p:cNvGrpSpPr/>
              <p:nvPr/>
            </p:nvGrpSpPr>
            <p:grpSpPr bwMode="auto">
              <a:xfrm>
                <a:off x="3120" y="3000"/>
                <a:ext cx="720" cy="53"/>
                <a:chOff x="3360" y="2918"/>
                <a:chExt cx="720" cy="149"/>
              </a:xfrm>
            </p:grpSpPr>
            <p:sp>
              <p:nvSpPr>
                <p:cNvPr id="62585" name="Line 133"/>
                <p:cNvSpPr>
                  <a:spLocks noChangeShapeType="1"/>
                </p:cNvSpPr>
                <p:nvPr/>
              </p:nvSpPr>
              <p:spPr bwMode="auto">
                <a:xfrm>
                  <a:off x="3360" y="2966"/>
                  <a:ext cx="720" cy="0"/>
                </a:xfrm>
                <a:prstGeom prst="line">
                  <a:avLst/>
                </a:prstGeom>
                <a:noFill/>
                <a:ln w="9525">
                  <a:solidFill>
                    <a:srgbClr val="CC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sp>
              <p:nvSpPr>
                <p:cNvPr id="62586" name="Line 134"/>
                <p:cNvSpPr>
                  <a:spLocks noChangeShapeType="1"/>
                </p:cNvSpPr>
                <p:nvPr/>
              </p:nvSpPr>
              <p:spPr bwMode="auto">
                <a:xfrm>
                  <a:off x="3360" y="2918"/>
                  <a:ext cx="720" cy="0"/>
                </a:xfrm>
                <a:prstGeom prst="line">
                  <a:avLst/>
                </a:prstGeom>
                <a:noFill/>
                <a:ln w="9525">
                  <a:solidFill>
                    <a:srgbClr val="CC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sp>
              <p:nvSpPr>
                <p:cNvPr id="62587" name="Line 135"/>
                <p:cNvSpPr>
                  <a:spLocks noChangeShapeType="1"/>
                </p:cNvSpPr>
                <p:nvPr/>
              </p:nvSpPr>
              <p:spPr bwMode="auto">
                <a:xfrm>
                  <a:off x="3360" y="3067"/>
                  <a:ext cx="720" cy="0"/>
                </a:xfrm>
                <a:prstGeom prst="line">
                  <a:avLst/>
                </a:prstGeom>
                <a:noFill/>
                <a:ln w="9525">
                  <a:solidFill>
                    <a:srgbClr val="CC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sp>
              <p:nvSpPr>
                <p:cNvPr id="62588" name="Line 136"/>
                <p:cNvSpPr>
                  <a:spLocks noChangeShapeType="1"/>
                </p:cNvSpPr>
                <p:nvPr/>
              </p:nvSpPr>
              <p:spPr bwMode="auto">
                <a:xfrm>
                  <a:off x="3360" y="3014"/>
                  <a:ext cx="720" cy="0"/>
                </a:xfrm>
                <a:prstGeom prst="line">
                  <a:avLst/>
                </a:prstGeom>
                <a:noFill/>
                <a:ln w="9525">
                  <a:solidFill>
                    <a:srgbClr val="CC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grpSp>
        </p:grpSp>
        <p:sp>
          <p:nvSpPr>
            <p:cNvPr id="62561" name="Text Box 137"/>
            <p:cNvSpPr txBox="1">
              <a:spLocks noChangeArrowheads="1"/>
            </p:cNvSpPr>
            <p:nvPr/>
          </p:nvSpPr>
          <p:spPr bwMode="auto">
            <a:xfrm>
              <a:off x="5535" y="1872"/>
              <a:ext cx="225" cy="25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algn="ctr" eaLnBrk="1" hangingPunct="1"/>
              <a:r>
                <a:rPr kumimoji="1" lang="en-US" altLang="zh-CN" sz="2000">
                  <a:solidFill>
                    <a:srgbClr val="336666"/>
                  </a:solidFill>
                  <a:latin typeface="Times New Roman" panose="02020603050405020304" pitchFamily="18" charset="0"/>
                  <a:ea typeface="微软雅黑" panose="020B0503020204020204" pitchFamily="34" charset="-122"/>
                  <a:cs typeface="Times New Roman" panose="02020603050405020304" pitchFamily="18" charset="0"/>
                </a:rPr>
                <a:t>5</a:t>
              </a:r>
            </a:p>
          </p:txBody>
        </p:sp>
        <p:grpSp>
          <p:nvGrpSpPr>
            <p:cNvPr id="62562" name="Group 138"/>
            <p:cNvGrpSpPr/>
            <p:nvPr/>
          </p:nvGrpSpPr>
          <p:grpSpPr bwMode="auto">
            <a:xfrm>
              <a:off x="4696" y="3508"/>
              <a:ext cx="825" cy="60"/>
              <a:chOff x="3360" y="2918"/>
              <a:chExt cx="720" cy="149"/>
            </a:xfrm>
          </p:grpSpPr>
          <p:sp>
            <p:nvSpPr>
              <p:cNvPr id="62579" name="Line 139"/>
              <p:cNvSpPr>
                <a:spLocks noChangeShapeType="1"/>
              </p:cNvSpPr>
              <p:nvPr/>
            </p:nvSpPr>
            <p:spPr bwMode="auto">
              <a:xfrm>
                <a:off x="3360" y="2966"/>
                <a:ext cx="720" cy="0"/>
              </a:xfrm>
              <a:prstGeom prst="line">
                <a:avLst/>
              </a:prstGeom>
              <a:noFill/>
              <a:ln w="9525">
                <a:solidFill>
                  <a:srgbClr val="CC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sp>
            <p:nvSpPr>
              <p:cNvPr id="62580" name="Line 140"/>
              <p:cNvSpPr>
                <a:spLocks noChangeShapeType="1"/>
              </p:cNvSpPr>
              <p:nvPr/>
            </p:nvSpPr>
            <p:spPr bwMode="auto">
              <a:xfrm>
                <a:off x="3360" y="2918"/>
                <a:ext cx="720" cy="0"/>
              </a:xfrm>
              <a:prstGeom prst="line">
                <a:avLst/>
              </a:prstGeom>
              <a:noFill/>
              <a:ln w="9525">
                <a:solidFill>
                  <a:srgbClr val="CC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sp>
            <p:nvSpPr>
              <p:cNvPr id="62581" name="Line 141"/>
              <p:cNvSpPr>
                <a:spLocks noChangeShapeType="1"/>
              </p:cNvSpPr>
              <p:nvPr/>
            </p:nvSpPr>
            <p:spPr bwMode="auto">
              <a:xfrm>
                <a:off x="3360" y="3067"/>
                <a:ext cx="720" cy="0"/>
              </a:xfrm>
              <a:prstGeom prst="line">
                <a:avLst/>
              </a:prstGeom>
              <a:noFill/>
              <a:ln w="9525">
                <a:solidFill>
                  <a:srgbClr val="CC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sp>
            <p:nvSpPr>
              <p:cNvPr id="62582" name="Line 142"/>
              <p:cNvSpPr>
                <a:spLocks noChangeShapeType="1"/>
              </p:cNvSpPr>
              <p:nvPr/>
            </p:nvSpPr>
            <p:spPr bwMode="auto">
              <a:xfrm>
                <a:off x="3360" y="3014"/>
                <a:ext cx="720" cy="0"/>
              </a:xfrm>
              <a:prstGeom prst="line">
                <a:avLst/>
              </a:prstGeom>
              <a:noFill/>
              <a:ln w="9525">
                <a:solidFill>
                  <a:srgbClr val="CC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grpSp>
        <p:graphicFrame>
          <p:nvGraphicFramePr>
            <p:cNvPr id="62563" name="Object 143"/>
            <p:cNvGraphicFramePr>
              <a:graphicFrameLocks noChangeAspect="1"/>
            </p:cNvGraphicFramePr>
            <p:nvPr/>
          </p:nvGraphicFramePr>
          <p:xfrm>
            <a:off x="4087" y="3555"/>
            <a:ext cx="212" cy="365"/>
          </p:xfrm>
          <a:graphic>
            <a:graphicData uri="http://schemas.openxmlformats.org/presentationml/2006/ole">
              <mc:AlternateContent xmlns:mc="http://schemas.openxmlformats.org/markup-compatibility/2006">
                <mc:Choice xmlns:v="urn:schemas-microsoft-com:vml" Requires="v">
                  <p:oleObj spid="_x0000_s391220" name="Equation" r:id="rId20" imgW="228600" imgH="393700" progId="Equation.3">
                    <p:embed/>
                  </p:oleObj>
                </mc:Choice>
                <mc:Fallback>
                  <p:oleObj name="Equation" r:id="rId20" imgW="228600" imgH="393700" progId="Equation.3">
                    <p:embed/>
                    <p:pic>
                      <p:nvPicPr>
                        <p:cNvPr id="0" name="图片 211649"/>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4087" y="3555"/>
                          <a:ext cx="212"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2564" name="Object 144"/>
            <p:cNvGraphicFramePr>
              <a:graphicFrameLocks noChangeAspect="1"/>
            </p:cNvGraphicFramePr>
            <p:nvPr/>
          </p:nvGraphicFramePr>
          <p:xfrm>
            <a:off x="1716" y="3587"/>
            <a:ext cx="318" cy="365"/>
          </p:xfrm>
          <a:graphic>
            <a:graphicData uri="http://schemas.openxmlformats.org/presentationml/2006/ole">
              <mc:AlternateContent xmlns:mc="http://schemas.openxmlformats.org/markup-compatibility/2006">
                <mc:Choice xmlns:v="urn:schemas-microsoft-com:vml" Requires="v">
                  <p:oleObj spid="_x0000_s391221" name="Equation" r:id="rId22" imgW="342900" imgH="393700" progId="Equation.3">
                    <p:embed/>
                  </p:oleObj>
                </mc:Choice>
                <mc:Fallback>
                  <p:oleObj name="Equation" r:id="rId22" imgW="342900" imgH="393700" progId="Equation.3">
                    <p:embed/>
                    <p:pic>
                      <p:nvPicPr>
                        <p:cNvPr id="0" name="图片 211650"/>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1716" y="3587"/>
                          <a:ext cx="318"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62566" name="Group 151"/>
            <p:cNvGrpSpPr/>
            <p:nvPr/>
          </p:nvGrpSpPr>
          <p:grpSpPr bwMode="auto">
            <a:xfrm>
              <a:off x="4630" y="1375"/>
              <a:ext cx="706" cy="2150"/>
              <a:chOff x="4630" y="1234"/>
              <a:chExt cx="706" cy="2150"/>
            </a:xfrm>
          </p:grpSpPr>
          <p:sp>
            <p:nvSpPr>
              <p:cNvPr id="62568" name="Text Box 152"/>
              <p:cNvSpPr txBox="1">
                <a:spLocks noChangeArrowheads="1"/>
              </p:cNvSpPr>
              <p:nvPr/>
            </p:nvSpPr>
            <p:spPr bwMode="auto">
              <a:xfrm>
                <a:off x="4630" y="1234"/>
                <a:ext cx="694" cy="288"/>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algn="ctr" eaLnBrk="1" hangingPunct="1"/>
                <a:r>
                  <a:rPr kumimoji="1" lang="zh-CN" altLang="en-US" sz="2400" b="1">
                    <a:solidFill>
                      <a:srgbClr val="990000"/>
                    </a:solidFill>
                    <a:latin typeface="Times New Roman" panose="02020603050405020304" pitchFamily="18" charset="0"/>
                    <a:ea typeface="微软雅黑" panose="020B0503020204020204" pitchFamily="34" charset="-122"/>
                    <a:cs typeface="Times New Roman" panose="02020603050405020304" pitchFamily="18" charset="0"/>
                  </a:rPr>
                  <a:t>能带    </a:t>
                </a:r>
              </a:p>
            </p:txBody>
          </p:sp>
          <p:sp>
            <p:nvSpPr>
              <p:cNvPr id="62569" name="Line 153"/>
              <p:cNvSpPr>
                <a:spLocks noChangeShapeType="1"/>
              </p:cNvSpPr>
              <p:nvPr/>
            </p:nvSpPr>
            <p:spPr bwMode="auto">
              <a:xfrm flipH="1">
                <a:off x="4864" y="1512"/>
                <a:ext cx="136" cy="304"/>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endParaRPr>
              </a:p>
            </p:txBody>
          </p:sp>
          <p:sp>
            <p:nvSpPr>
              <p:cNvPr id="62570" name="Line 154"/>
              <p:cNvSpPr>
                <a:spLocks noChangeShapeType="1"/>
              </p:cNvSpPr>
              <p:nvPr/>
            </p:nvSpPr>
            <p:spPr bwMode="auto">
              <a:xfrm flipH="1">
                <a:off x="4856" y="1520"/>
                <a:ext cx="136" cy="872"/>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endParaRPr>
              </a:p>
            </p:txBody>
          </p:sp>
          <p:sp>
            <p:nvSpPr>
              <p:cNvPr id="62571" name="Line 155"/>
              <p:cNvSpPr>
                <a:spLocks noChangeShapeType="1"/>
              </p:cNvSpPr>
              <p:nvPr/>
            </p:nvSpPr>
            <p:spPr bwMode="auto">
              <a:xfrm>
                <a:off x="5000" y="1520"/>
                <a:ext cx="24" cy="136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endParaRPr>
              </a:p>
            </p:txBody>
          </p:sp>
          <p:sp>
            <p:nvSpPr>
              <p:cNvPr id="62572" name="Line 156"/>
              <p:cNvSpPr>
                <a:spLocks noChangeShapeType="1"/>
              </p:cNvSpPr>
              <p:nvPr/>
            </p:nvSpPr>
            <p:spPr bwMode="auto">
              <a:xfrm>
                <a:off x="4992" y="1520"/>
                <a:ext cx="168" cy="1696"/>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endParaRPr>
              </a:p>
            </p:txBody>
          </p:sp>
          <p:sp>
            <p:nvSpPr>
              <p:cNvPr id="62573" name="Line 157"/>
              <p:cNvSpPr>
                <a:spLocks noChangeShapeType="1"/>
              </p:cNvSpPr>
              <p:nvPr/>
            </p:nvSpPr>
            <p:spPr bwMode="auto">
              <a:xfrm>
                <a:off x="5000" y="1512"/>
                <a:ext cx="336" cy="1872"/>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endParaRPr>
              </a:p>
            </p:txBody>
          </p:sp>
        </p:grpSp>
        <p:sp>
          <p:nvSpPr>
            <p:cNvPr id="62567" name="Line 158"/>
            <p:cNvSpPr>
              <a:spLocks noChangeShapeType="1"/>
            </p:cNvSpPr>
            <p:nvPr/>
          </p:nvSpPr>
          <p:spPr bwMode="auto">
            <a:xfrm>
              <a:off x="3243" y="1389"/>
              <a:ext cx="0" cy="2313"/>
            </a:xfrm>
            <a:prstGeom prst="line">
              <a:avLst/>
            </a:prstGeom>
            <a:noFill/>
            <a:ln w="38100">
              <a:solidFill>
                <a:srgbClr val="0000FF"/>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grpSp>
      <p:sp>
        <p:nvSpPr>
          <p:cNvPr id="62474" name="Rectangle 159"/>
          <p:cNvSpPr>
            <a:spLocks noChangeArrowheads="1"/>
          </p:cNvSpPr>
          <p:nvPr/>
        </p:nvSpPr>
        <p:spPr bwMode="auto">
          <a:xfrm>
            <a:off x="0" y="323373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2475" name="Rectangle 160"/>
          <p:cNvSpPr>
            <a:spLocks noChangeArrowheads="1"/>
          </p:cNvSpPr>
          <p:nvPr/>
        </p:nvSpPr>
        <p:spPr bwMode="auto">
          <a:xfrm>
            <a:off x="0" y="32146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2476" name="Rectangle 161"/>
          <p:cNvSpPr>
            <a:spLocks noChangeArrowheads="1"/>
          </p:cNvSpPr>
          <p:nvPr/>
        </p:nvSpPr>
        <p:spPr bwMode="auto">
          <a:xfrm>
            <a:off x="0" y="323373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2477" name="Rectangle 162"/>
          <p:cNvSpPr>
            <a:spLocks noChangeArrowheads="1"/>
          </p:cNvSpPr>
          <p:nvPr/>
        </p:nvSpPr>
        <p:spPr bwMode="auto">
          <a:xfrm>
            <a:off x="0" y="323373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62478" name="Group 163"/>
          <p:cNvGrpSpPr/>
          <p:nvPr/>
        </p:nvGrpSpPr>
        <p:grpSpPr bwMode="auto">
          <a:xfrm>
            <a:off x="3419475" y="1052513"/>
            <a:ext cx="2447925" cy="779462"/>
            <a:chOff x="2154" y="663"/>
            <a:chExt cx="1542" cy="491"/>
          </a:xfrm>
        </p:grpSpPr>
        <p:graphicFrame>
          <p:nvGraphicFramePr>
            <p:cNvPr id="62492" name="Object 164"/>
            <p:cNvGraphicFramePr>
              <a:graphicFrameLocks noChangeAspect="1"/>
            </p:cNvGraphicFramePr>
            <p:nvPr/>
          </p:nvGraphicFramePr>
          <p:xfrm>
            <a:off x="3061" y="663"/>
            <a:ext cx="635" cy="491"/>
          </p:xfrm>
          <a:graphic>
            <a:graphicData uri="http://schemas.openxmlformats.org/presentationml/2006/ole">
              <mc:AlternateContent xmlns:mc="http://schemas.openxmlformats.org/markup-compatibility/2006">
                <mc:Choice xmlns:v="urn:schemas-microsoft-com:vml" Requires="v">
                  <p:oleObj spid="_x0000_s391222" name="公式" r:id="rId24" imgW="508000" imgH="393700" progId="Equation.3">
                    <p:embed/>
                  </p:oleObj>
                </mc:Choice>
                <mc:Fallback>
                  <p:oleObj name="公式" r:id="rId24" imgW="508000" imgH="393700" progId="Equation.3">
                    <p:embed/>
                    <p:pic>
                      <p:nvPicPr>
                        <p:cNvPr id="0" name="图片 211651"/>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3061" y="663"/>
                          <a:ext cx="635" cy="491"/>
                        </a:xfrm>
                        <a:prstGeom prst="rect">
                          <a:avLst/>
                        </a:prstGeom>
                        <a:noFill/>
                        <a:ln>
                          <a:noFill/>
                        </a:ln>
                        <a:extLst>
                          <a:ext uri="{909E8E84-426E-40DD-AFC4-6F175D3DCCD1}">
                            <a14:hiddenFill xmlns:a14="http://schemas.microsoft.com/office/drawing/2010/main">
                              <a:gradFill rotWithShape="1">
                                <a:gsLst>
                                  <a:gs pos="0">
                                    <a:srgbClr val="FF99FF"/>
                                  </a:gs>
                                  <a:gs pos="50000">
                                    <a:srgbClr val="FFFFFF"/>
                                  </a:gs>
                                  <a:gs pos="100000">
                                    <a:srgbClr val="FF99FF"/>
                                  </a:gs>
                                </a:gsLst>
                                <a:lin ang="5400000" scaled="1"/>
                              </a:gra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2493" name="Text Box 165"/>
            <p:cNvSpPr txBox="1">
              <a:spLocks noChangeArrowheads="1"/>
            </p:cNvSpPr>
            <p:nvPr/>
          </p:nvSpPr>
          <p:spPr bwMode="auto">
            <a:xfrm>
              <a:off x="2154" y="709"/>
              <a:ext cx="948" cy="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r>
                <a:rPr lang="zh-CN" altLang="en-US" sz="2600" b="1">
                  <a:solidFill>
                    <a:srgbClr val="000000"/>
                  </a:solidFill>
                  <a:latin typeface="Times New Roman" panose="02020603050405020304" pitchFamily="18" charset="0"/>
                  <a:ea typeface="微软雅黑" panose="020B0503020204020204" pitchFamily="34" charset="-122"/>
                </a:rPr>
                <a:t>倒格矢：</a:t>
              </a:r>
            </a:p>
          </p:txBody>
        </p:sp>
      </p:grpSp>
      <p:grpSp>
        <p:nvGrpSpPr>
          <p:cNvPr id="1523878" name="Group 166"/>
          <p:cNvGrpSpPr/>
          <p:nvPr/>
        </p:nvGrpSpPr>
        <p:grpSpPr bwMode="auto">
          <a:xfrm>
            <a:off x="3794125" y="2833688"/>
            <a:ext cx="2189163" cy="3043237"/>
            <a:chOff x="2390" y="1785"/>
            <a:chExt cx="1379" cy="1917"/>
          </a:xfrm>
        </p:grpSpPr>
        <p:graphicFrame>
          <p:nvGraphicFramePr>
            <p:cNvPr id="62483" name="Object 167"/>
            <p:cNvGraphicFramePr>
              <a:graphicFrameLocks noChangeAspect="1"/>
            </p:cNvGraphicFramePr>
            <p:nvPr/>
          </p:nvGraphicFramePr>
          <p:xfrm>
            <a:off x="3288" y="3475"/>
            <a:ext cx="164" cy="227"/>
          </p:xfrm>
          <a:graphic>
            <a:graphicData uri="http://schemas.openxmlformats.org/presentationml/2006/ole">
              <mc:AlternateContent xmlns:mc="http://schemas.openxmlformats.org/markup-compatibility/2006">
                <mc:Choice xmlns:v="urn:schemas-microsoft-com:vml" Requires="v">
                  <p:oleObj spid="_x0000_s391223" name="公式" r:id="rId26" imgW="127000" imgH="177165" progId="Equation.3">
                    <p:embed/>
                  </p:oleObj>
                </mc:Choice>
                <mc:Fallback>
                  <p:oleObj name="公式" r:id="rId26" imgW="127000" imgH="177165" progId="Equation.3">
                    <p:embed/>
                    <p:pic>
                      <p:nvPicPr>
                        <p:cNvPr id="0" name="图片 211652"/>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3288" y="3475"/>
                          <a:ext cx="164" cy="227"/>
                        </a:xfrm>
                        <a:prstGeom prst="rect">
                          <a:avLst/>
                        </a:prstGeom>
                        <a:solidFill>
                          <a:srgbClr val="CCFFFF"/>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2484" name="Object 168"/>
            <p:cNvGraphicFramePr>
              <a:graphicFrameLocks noChangeAspect="1"/>
            </p:cNvGraphicFramePr>
            <p:nvPr/>
          </p:nvGraphicFramePr>
          <p:xfrm>
            <a:off x="3297" y="3271"/>
            <a:ext cx="362" cy="194"/>
          </p:xfrm>
          <a:graphic>
            <a:graphicData uri="http://schemas.openxmlformats.org/presentationml/2006/ole">
              <mc:AlternateContent xmlns:mc="http://schemas.openxmlformats.org/markup-compatibility/2006">
                <mc:Choice xmlns:v="urn:schemas-microsoft-com:vml" Requires="v">
                  <p:oleObj spid="_x0000_s391224" name="公式" r:id="rId28" imgW="330200" imgH="177800" progId="Equation.3">
                    <p:embed/>
                  </p:oleObj>
                </mc:Choice>
                <mc:Fallback>
                  <p:oleObj name="公式" r:id="rId28" imgW="330200" imgH="177800" progId="Equation.3">
                    <p:embed/>
                    <p:pic>
                      <p:nvPicPr>
                        <p:cNvPr id="0" name="图片 211653"/>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3297" y="3271"/>
                          <a:ext cx="362" cy="194"/>
                        </a:xfrm>
                        <a:prstGeom prst="rect">
                          <a:avLst/>
                        </a:prstGeom>
                        <a:solidFill>
                          <a:srgbClr val="CCFFFF"/>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2485" name="Object 169"/>
            <p:cNvGraphicFramePr>
              <a:graphicFrameLocks noChangeAspect="1"/>
            </p:cNvGraphicFramePr>
            <p:nvPr/>
          </p:nvGraphicFramePr>
          <p:xfrm>
            <a:off x="3292" y="2931"/>
            <a:ext cx="418" cy="194"/>
          </p:xfrm>
          <a:graphic>
            <a:graphicData uri="http://schemas.openxmlformats.org/presentationml/2006/ole">
              <mc:AlternateContent xmlns:mc="http://schemas.openxmlformats.org/markup-compatibility/2006">
                <mc:Choice xmlns:v="urn:schemas-microsoft-com:vml" Requires="v">
                  <p:oleObj spid="_x0000_s391225" name="公式" r:id="rId30" imgW="380365" imgH="177800" progId="Equation.3">
                    <p:embed/>
                  </p:oleObj>
                </mc:Choice>
                <mc:Fallback>
                  <p:oleObj name="公式" r:id="rId30" imgW="380365" imgH="177800" progId="Equation.3">
                    <p:embed/>
                    <p:pic>
                      <p:nvPicPr>
                        <p:cNvPr id="0" name="图片 211654"/>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3292" y="2931"/>
                          <a:ext cx="418" cy="194"/>
                        </a:xfrm>
                        <a:prstGeom prst="rect">
                          <a:avLst/>
                        </a:prstGeom>
                        <a:solidFill>
                          <a:srgbClr val="CCFFFF"/>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2486" name="Object 170"/>
            <p:cNvGraphicFramePr>
              <a:graphicFrameLocks noChangeAspect="1"/>
            </p:cNvGraphicFramePr>
            <p:nvPr/>
          </p:nvGraphicFramePr>
          <p:xfrm>
            <a:off x="3282" y="2478"/>
            <a:ext cx="460" cy="194"/>
          </p:xfrm>
          <a:graphic>
            <a:graphicData uri="http://schemas.openxmlformats.org/presentationml/2006/ole">
              <mc:AlternateContent xmlns:mc="http://schemas.openxmlformats.org/markup-compatibility/2006">
                <mc:Choice xmlns:v="urn:schemas-microsoft-com:vml" Requires="v">
                  <p:oleObj spid="_x0000_s391226" name="公式" r:id="rId32" imgW="419100" imgH="177800" progId="Equation.3">
                    <p:embed/>
                  </p:oleObj>
                </mc:Choice>
                <mc:Fallback>
                  <p:oleObj name="公式" r:id="rId32" imgW="419100" imgH="177800" progId="Equation.3">
                    <p:embed/>
                    <p:pic>
                      <p:nvPicPr>
                        <p:cNvPr id="0" name="图片 211655"/>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3282" y="2478"/>
                          <a:ext cx="460" cy="194"/>
                        </a:xfrm>
                        <a:prstGeom prst="rect">
                          <a:avLst/>
                        </a:prstGeom>
                        <a:solidFill>
                          <a:srgbClr val="CCFFFF"/>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2487" name="Object 171"/>
            <p:cNvGraphicFramePr>
              <a:graphicFrameLocks noChangeAspect="1"/>
            </p:cNvGraphicFramePr>
            <p:nvPr/>
          </p:nvGraphicFramePr>
          <p:xfrm>
            <a:off x="3267" y="1797"/>
            <a:ext cx="502" cy="194"/>
          </p:xfrm>
          <a:graphic>
            <a:graphicData uri="http://schemas.openxmlformats.org/presentationml/2006/ole">
              <mc:AlternateContent xmlns:mc="http://schemas.openxmlformats.org/markup-compatibility/2006">
                <mc:Choice xmlns:v="urn:schemas-microsoft-com:vml" Requires="v">
                  <p:oleObj spid="_x0000_s391227" name="公式" r:id="rId34" imgW="457200" imgH="177800" progId="Equation.3">
                    <p:embed/>
                  </p:oleObj>
                </mc:Choice>
                <mc:Fallback>
                  <p:oleObj name="公式" r:id="rId34" imgW="457200" imgH="177800" progId="Equation.3">
                    <p:embed/>
                    <p:pic>
                      <p:nvPicPr>
                        <p:cNvPr id="0" name="图片 211656"/>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3267" y="1797"/>
                          <a:ext cx="502" cy="194"/>
                        </a:xfrm>
                        <a:prstGeom prst="rect">
                          <a:avLst/>
                        </a:prstGeom>
                        <a:solidFill>
                          <a:srgbClr val="CCFFFF"/>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2488" name="Object 172"/>
            <p:cNvGraphicFramePr>
              <a:graphicFrameLocks noChangeAspect="1"/>
            </p:cNvGraphicFramePr>
            <p:nvPr/>
          </p:nvGraphicFramePr>
          <p:xfrm>
            <a:off x="2489" y="3281"/>
            <a:ext cx="418" cy="194"/>
          </p:xfrm>
          <a:graphic>
            <a:graphicData uri="http://schemas.openxmlformats.org/presentationml/2006/ole">
              <mc:AlternateContent xmlns:mc="http://schemas.openxmlformats.org/markup-compatibility/2006">
                <mc:Choice xmlns:v="urn:schemas-microsoft-com:vml" Requires="v">
                  <p:oleObj spid="_x0000_s391228" name="公式" r:id="rId36" imgW="380365" imgH="177800" progId="Equation.3">
                    <p:embed/>
                  </p:oleObj>
                </mc:Choice>
                <mc:Fallback>
                  <p:oleObj name="公式" r:id="rId36" imgW="380365" imgH="177800" progId="Equation.3">
                    <p:embed/>
                    <p:pic>
                      <p:nvPicPr>
                        <p:cNvPr id="0" name="图片 211657"/>
                        <p:cNvPicPr>
                          <a:picLocks noChangeAspect="1" noChangeArrowheads="1"/>
                        </p:cNvPicPr>
                        <p:nvPr/>
                      </p:nvPicPr>
                      <p:blipFill>
                        <a:blip r:embed="rId37">
                          <a:extLst>
                            <a:ext uri="{28A0092B-C50C-407E-A947-70E740481C1C}">
                              <a14:useLocalDpi xmlns:a14="http://schemas.microsoft.com/office/drawing/2010/main" val="0"/>
                            </a:ext>
                          </a:extLst>
                        </a:blip>
                        <a:srcRect/>
                        <a:stretch>
                          <a:fillRect/>
                        </a:stretch>
                      </p:blipFill>
                      <p:spPr bwMode="auto">
                        <a:xfrm>
                          <a:off x="2489" y="3281"/>
                          <a:ext cx="418" cy="194"/>
                        </a:xfrm>
                        <a:prstGeom prst="rect">
                          <a:avLst/>
                        </a:prstGeom>
                        <a:solidFill>
                          <a:srgbClr val="CCFFFF"/>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2489" name="Object 173"/>
            <p:cNvGraphicFramePr>
              <a:graphicFrameLocks noChangeAspect="1"/>
            </p:cNvGraphicFramePr>
            <p:nvPr/>
          </p:nvGraphicFramePr>
          <p:xfrm>
            <a:off x="2517" y="2919"/>
            <a:ext cx="362" cy="194"/>
          </p:xfrm>
          <a:graphic>
            <a:graphicData uri="http://schemas.openxmlformats.org/presentationml/2006/ole">
              <mc:AlternateContent xmlns:mc="http://schemas.openxmlformats.org/markup-compatibility/2006">
                <mc:Choice xmlns:v="urn:schemas-microsoft-com:vml" Requires="v">
                  <p:oleObj spid="_x0000_s391229" name="公式" r:id="rId38" imgW="330200" imgH="177800" progId="Equation.3">
                    <p:embed/>
                  </p:oleObj>
                </mc:Choice>
                <mc:Fallback>
                  <p:oleObj name="公式" r:id="rId38" imgW="330200" imgH="177800" progId="Equation.3">
                    <p:embed/>
                    <p:pic>
                      <p:nvPicPr>
                        <p:cNvPr id="0" name="图片 211658"/>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2517" y="2919"/>
                          <a:ext cx="362" cy="194"/>
                        </a:xfrm>
                        <a:prstGeom prst="rect">
                          <a:avLst/>
                        </a:prstGeom>
                        <a:solidFill>
                          <a:srgbClr val="CCFFFF"/>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2490" name="Object 174"/>
            <p:cNvGraphicFramePr>
              <a:graphicFrameLocks noChangeAspect="1"/>
            </p:cNvGraphicFramePr>
            <p:nvPr/>
          </p:nvGraphicFramePr>
          <p:xfrm>
            <a:off x="2445" y="1785"/>
            <a:ext cx="460" cy="194"/>
          </p:xfrm>
          <a:graphic>
            <a:graphicData uri="http://schemas.openxmlformats.org/presentationml/2006/ole">
              <mc:AlternateContent xmlns:mc="http://schemas.openxmlformats.org/markup-compatibility/2006">
                <mc:Choice xmlns:v="urn:schemas-microsoft-com:vml" Requires="v">
                  <p:oleObj spid="_x0000_s391230" name="公式" r:id="rId39" imgW="419100" imgH="177800" progId="Equation.3">
                    <p:embed/>
                  </p:oleObj>
                </mc:Choice>
                <mc:Fallback>
                  <p:oleObj name="公式" r:id="rId39" imgW="419100" imgH="177800" progId="Equation.3">
                    <p:embed/>
                    <p:pic>
                      <p:nvPicPr>
                        <p:cNvPr id="0" name="图片 211659"/>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2445" y="1785"/>
                          <a:ext cx="460" cy="194"/>
                        </a:xfrm>
                        <a:prstGeom prst="rect">
                          <a:avLst/>
                        </a:prstGeom>
                        <a:solidFill>
                          <a:srgbClr val="CCFFFF"/>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2491" name="Object 175"/>
            <p:cNvGraphicFramePr>
              <a:graphicFrameLocks noChangeAspect="1"/>
            </p:cNvGraphicFramePr>
            <p:nvPr/>
          </p:nvGraphicFramePr>
          <p:xfrm>
            <a:off x="2390" y="2478"/>
            <a:ext cx="501" cy="194"/>
          </p:xfrm>
          <a:graphic>
            <a:graphicData uri="http://schemas.openxmlformats.org/presentationml/2006/ole">
              <mc:AlternateContent xmlns:mc="http://schemas.openxmlformats.org/markup-compatibility/2006">
                <mc:Choice xmlns:v="urn:schemas-microsoft-com:vml" Requires="v">
                  <p:oleObj spid="_x0000_s391231" name="公式" r:id="rId40" imgW="457200" imgH="177800" progId="Equation.3">
                    <p:embed/>
                  </p:oleObj>
                </mc:Choice>
                <mc:Fallback>
                  <p:oleObj name="公式" r:id="rId40" imgW="457200" imgH="177800" progId="Equation.3">
                    <p:embed/>
                    <p:pic>
                      <p:nvPicPr>
                        <p:cNvPr id="0" name="图片 211660"/>
                        <p:cNvPicPr>
                          <a:picLocks noChangeAspect="1" noChangeArrowheads="1"/>
                        </p:cNvPicPr>
                        <p:nvPr/>
                      </p:nvPicPr>
                      <p:blipFill>
                        <a:blip r:embed="rId41">
                          <a:extLst>
                            <a:ext uri="{28A0092B-C50C-407E-A947-70E740481C1C}">
                              <a14:useLocalDpi xmlns:a14="http://schemas.microsoft.com/office/drawing/2010/main" val="0"/>
                            </a:ext>
                          </a:extLst>
                        </a:blip>
                        <a:srcRect/>
                        <a:stretch>
                          <a:fillRect/>
                        </a:stretch>
                      </p:blipFill>
                      <p:spPr bwMode="auto">
                        <a:xfrm>
                          <a:off x="2390" y="2478"/>
                          <a:ext cx="501" cy="194"/>
                        </a:xfrm>
                        <a:prstGeom prst="rect">
                          <a:avLst/>
                        </a:prstGeom>
                        <a:solidFill>
                          <a:srgbClr val="CCFFFF"/>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1523888" name="Oval 176"/>
          <p:cNvSpPr>
            <a:spLocks noChangeArrowheads="1"/>
          </p:cNvSpPr>
          <p:nvPr/>
        </p:nvSpPr>
        <p:spPr bwMode="auto">
          <a:xfrm>
            <a:off x="3708400" y="2349500"/>
            <a:ext cx="576263" cy="3455988"/>
          </a:xfrm>
          <a:prstGeom prst="ellipse">
            <a:avLst/>
          </a:prstGeom>
          <a:noFill/>
          <a:ln w="57150">
            <a:solidFill>
              <a:srgbClr val="0099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523889" name="Oval 177"/>
          <p:cNvSpPr>
            <a:spLocks noChangeArrowheads="1"/>
          </p:cNvSpPr>
          <p:nvPr/>
        </p:nvSpPr>
        <p:spPr bwMode="auto">
          <a:xfrm>
            <a:off x="5016500" y="2565400"/>
            <a:ext cx="576263" cy="3455988"/>
          </a:xfrm>
          <a:prstGeom prst="ellipse">
            <a:avLst/>
          </a:prstGeom>
          <a:noFill/>
          <a:ln w="57150">
            <a:solidFill>
              <a:srgbClr val="0099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2482" name="Text Box 178"/>
          <p:cNvSpPr txBox="1">
            <a:spLocks noChangeArrowheads="1"/>
          </p:cNvSpPr>
          <p:nvPr/>
        </p:nvSpPr>
        <p:spPr bwMode="auto">
          <a:xfrm>
            <a:off x="87313" y="5994400"/>
            <a:ext cx="184150"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endParaRPr lang="zh-CN" altLang="en-US" sz="26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 name="页脚占位符 1"/>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zh-CN" altLang="en-US"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清华大学电子工程系</a:t>
            </a:r>
            <a:r>
              <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a:t>
            </a:r>
            <a:r>
              <a:rPr kumimoji="1" lang="zh-CN" altLang="en-US"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黄翊东</a:t>
            </a:r>
            <a:endPar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3" name="灯片编号占位符 2"/>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CBFA3644-F7FA-4510-BE22-999DFD69EC9B}" type="slidenum">
              <a:rPr kumimoji="1" lang="en-US" altLang="zh-CN" sz="14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t>101</a:t>
            </a:fld>
            <a:endPar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181" name="Rectangle 37"/>
          <p:cNvSpPr>
            <a:spLocks noChangeArrowheads="1"/>
          </p:cNvSpPr>
          <p:nvPr/>
        </p:nvSpPr>
        <p:spPr bwMode="auto">
          <a:xfrm flipV="1">
            <a:off x="106363" y="923120"/>
            <a:ext cx="8885237" cy="42863"/>
          </a:xfrm>
          <a:prstGeom prst="rect">
            <a:avLst/>
          </a:prstGeom>
          <a:gradFill rotWithShape="0">
            <a:gsLst>
              <a:gs pos="0">
                <a:srgbClr val="808080">
                  <a:gamma/>
                  <a:tint val="0"/>
                  <a:invGamma/>
                </a:srgbClr>
              </a:gs>
              <a:gs pos="100000">
                <a:srgbClr val="808080"/>
              </a:gs>
            </a:gsLst>
            <a:path path="shape">
              <a:fillToRect l="50000" t="50000" r="50000" b="50000"/>
            </a:path>
          </a:gradFill>
          <a:ln w="12700">
            <a:noFill/>
            <a:miter lim="800000"/>
            <a:headEnd type="none" w="sm" len="sm"/>
            <a:tailEnd type="none" w="sm" len="sm"/>
          </a:ln>
          <a:effectLst/>
        </p:spPr>
        <p:txBody>
          <a:bodyPr wrap="none" anchor="ctr"/>
          <a:lstStyle/>
          <a:p>
            <a:pPr marL="0" marR="0" lvl="0" indent="0" algn="l" defTabSz="914400" rtl="0" eaLnBrk="0" fontAlgn="auto" latinLnBrk="0" hangingPunct="0">
              <a:lnSpc>
                <a:spcPct val="100000"/>
              </a:lnSpc>
              <a:spcBef>
                <a:spcPts val="0"/>
              </a:spcBef>
              <a:spcAft>
                <a:spcPts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Arial"/>
              <a:ea typeface="宋体"/>
              <a:cs typeface="+mn-cs"/>
            </a:endParaRPr>
          </a:p>
        </p:txBody>
      </p:sp>
      <p:grpSp>
        <p:nvGrpSpPr>
          <p:cNvPr id="182" name="Group 114"/>
          <p:cNvGrpSpPr/>
          <p:nvPr/>
        </p:nvGrpSpPr>
        <p:grpSpPr bwMode="auto">
          <a:xfrm>
            <a:off x="7016750" y="3594893"/>
            <a:ext cx="1962150" cy="2700338"/>
            <a:chOff x="4416" y="2152"/>
            <a:chExt cx="1236" cy="1701"/>
          </a:xfrm>
        </p:grpSpPr>
        <p:sp>
          <p:nvSpPr>
            <p:cNvPr id="183" name="Text Box 115"/>
            <p:cNvSpPr txBox="1">
              <a:spLocks noChangeArrowheads="1"/>
            </p:cNvSpPr>
            <p:nvPr/>
          </p:nvSpPr>
          <p:spPr bwMode="auto">
            <a:xfrm>
              <a:off x="4636" y="3565"/>
              <a:ext cx="1016" cy="288"/>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algn="ctr" eaLnBrk="1" hangingPunct="1"/>
              <a:r>
                <a:rPr kumimoji="1" lang="zh-CN" altLang="en-US" sz="2400" b="1" dirty="0">
                  <a:solidFill>
                    <a:srgbClr val="990000"/>
                  </a:solidFill>
                  <a:latin typeface="Times New Roman" panose="02020603050405020304" pitchFamily="18" charset="0"/>
                  <a:ea typeface="微软雅黑" panose="020B0503020204020204" pitchFamily="34" charset="-122"/>
                  <a:cs typeface="Times New Roman" panose="02020603050405020304" pitchFamily="18" charset="0"/>
                </a:rPr>
                <a:t>能隙</a:t>
              </a:r>
              <a:r>
                <a:rPr kumimoji="1" lang="en-US" altLang="zh-CN" sz="2400" b="1" dirty="0">
                  <a:solidFill>
                    <a:srgbClr val="990000"/>
                  </a:solidFill>
                  <a:latin typeface="Times New Roman" panose="02020603050405020304" pitchFamily="18" charset="0"/>
                  <a:ea typeface="微软雅黑" panose="020B0503020204020204" pitchFamily="34" charset="-122"/>
                  <a:cs typeface="Times New Roman" panose="02020603050405020304" pitchFamily="18" charset="0"/>
                </a:rPr>
                <a:t>(</a:t>
              </a:r>
              <a:r>
                <a:rPr kumimoji="1" lang="zh-CN" altLang="en-US" sz="2400" b="1" dirty="0">
                  <a:solidFill>
                    <a:srgbClr val="990000"/>
                  </a:solidFill>
                  <a:latin typeface="Times New Roman" panose="02020603050405020304" pitchFamily="18" charset="0"/>
                  <a:ea typeface="微软雅黑" panose="020B0503020204020204" pitchFamily="34" charset="-122"/>
                  <a:cs typeface="Times New Roman" panose="02020603050405020304" pitchFamily="18" charset="0"/>
                </a:rPr>
                <a:t>禁带</a:t>
              </a:r>
              <a:r>
                <a:rPr kumimoji="1" lang="en-US" altLang="zh-CN" sz="2400" b="1" dirty="0">
                  <a:solidFill>
                    <a:srgbClr val="990000"/>
                  </a:solidFill>
                  <a:latin typeface="Times New Roman" panose="02020603050405020304" pitchFamily="18" charset="0"/>
                  <a:ea typeface="微软雅黑" panose="020B0503020204020204" pitchFamily="34" charset="-122"/>
                  <a:cs typeface="Times New Roman" panose="02020603050405020304" pitchFamily="18" charset="0"/>
                </a:rPr>
                <a:t>)</a:t>
              </a:r>
            </a:p>
          </p:txBody>
        </p:sp>
        <p:sp>
          <p:nvSpPr>
            <p:cNvPr id="184" name="Line 116"/>
            <p:cNvSpPr>
              <a:spLocks noChangeShapeType="1"/>
            </p:cNvSpPr>
            <p:nvPr/>
          </p:nvSpPr>
          <p:spPr bwMode="auto">
            <a:xfrm flipH="1" flipV="1">
              <a:off x="4504" y="3296"/>
              <a:ext cx="333" cy="29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endParaRPr>
            </a:p>
          </p:txBody>
        </p:sp>
        <p:sp>
          <p:nvSpPr>
            <p:cNvPr id="185" name="Line 117"/>
            <p:cNvSpPr>
              <a:spLocks noChangeShapeType="1"/>
            </p:cNvSpPr>
            <p:nvPr/>
          </p:nvSpPr>
          <p:spPr bwMode="auto">
            <a:xfrm flipH="1" flipV="1">
              <a:off x="4504" y="2152"/>
              <a:ext cx="335" cy="1463"/>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endParaRPr>
            </a:p>
          </p:txBody>
        </p:sp>
        <p:sp>
          <p:nvSpPr>
            <p:cNvPr id="186" name="Line 118"/>
            <p:cNvSpPr>
              <a:spLocks noChangeShapeType="1"/>
            </p:cNvSpPr>
            <p:nvPr/>
          </p:nvSpPr>
          <p:spPr bwMode="auto">
            <a:xfrm flipH="1" flipV="1">
              <a:off x="4472" y="2664"/>
              <a:ext cx="360" cy="935"/>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endParaRPr>
            </a:p>
          </p:txBody>
        </p:sp>
        <p:sp>
          <p:nvSpPr>
            <p:cNvPr id="187" name="Line 119"/>
            <p:cNvSpPr>
              <a:spLocks noChangeShapeType="1"/>
            </p:cNvSpPr>
            <p:nvPr/>
          </p:nvSpPr>
          <p:spPr bwMode="auto">
            <a:xfrm flipH="1" flipV="1">
              <a:off x="4416" y="3048"/>
              <a:ext cx="421" cy="551"/>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23878"/>
                                        </p:tgtEl>
                                        <p:attrNameLst>
                                          <p:attrName>style.visibility</p:attrName>
                                        </p:attrNameLst>
                                      </p:cBhvr>
                                      <p:to>
                                        <p:strVal val="visible"/>
                                      </p:to>
                                    </p:set>
                                    <p:animEffect transition="in" filter="dissolve">
                                      <p:cBhvr>
                                        <p:cTn id="7" dur="500"/>
                                        <p:tgtEl>
                                          <p:spTgt spid="152387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523889"/>
                                        </p:tgtEl>
                                        <p:attrNameLst>
                                          <p:attrName>style.visibility</p:attrName>
                                        </p:attrNameLst>
                                      </p:cBhvr>
                                      <p:to>
                                        <p:strVal val="visible"/>
                                      </p:to>
                                    </p:set>
                                    <p:animEffect transition="in" filter="dissolve">
                                      <p:cBhvr>
                                        <p:cTn id="12" dur="500"/>
                                        <p:tgtEl>
                                          <p:spTgt spid="1523889"/>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523888"/>
                                        </p:tgtEl>
                                        <p:attrNameLst>
                                          <p:attrName>style.visibility</p:attrName>
                                        </p:attrNameLst>
                                      </p:cBhvr>
                                      <p:to>
                                        <p:strVal val="visible"/>
                                      </p:to>
                                    </p:set>
                                    <p:animEffect transition="in" filter="dissolve">
                                      <p:cBhvr>
                                        <p:cTn id="17" dur="500"/>
                                        <p:tgtEl>
                                          <p:spTgt spid="1523888"/>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523714"/>
                                        </p:tgtEl>
                                        <p:attrNameLst>
                                          <p:attrName>style.visibility</p:attrName>
                                        </p:attrNameLst>
                                      </p:cBhvr>
                                      <p:to>
                                        <p:strVal val="visible"/>
                                      </p:to>
                                    </p:set>
                                    <p:animEffect transition="in" filter="dissolve">
                                      <p:cBhvr>
                                        <p:cTn id="22" dur="500"/>
                                        <p:tgtEl>
                                          <p:spTgt spid="15237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23714" grpId="0" bldLvl="0" animBg="1"/>
      <p:bldP spid="1523888" grpId="0" animBg="1"/>
      <p:bldP spid="1523889" grpId="0" animBg="1"/>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Rectangle 136"/>
          <p:cNvSpPr>
            <a:spLocks noChangeArrowheads="1"/>
          </p:cNvSpPr>
          <p:nvPr/>
        </p:nvSpPr>
        <p:spPr bwMode="auto">
          <a:xfrm>
            <a:off x="2770326" y="340968"/>
            <a:ext cx="3877985"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algn="l" defTabSz="914400">
              <a:buClrTx/>
              <a:buSzTx/>
              <a:buFontTx/>
              <a:defRPr/>
            </a:pPr>
            <a:r>
              <a:rPr kumimoji="1" lang="zh-CN" altLang="en-US" sz="3600" b="1" dirty="0">
                <a:solidFill>
                  <a:srgbClr val="660066"/>
                </a:solidFill>
                <a:effectLst>
                  <a:outerShdw blurRad="38100" dist="38100" dir="2700000" algn="tl">
                    <a:srgbClr val="C0C0C0"/>
                  </a:outerShdw>
                </a:effectLst>
                <a:latin typeface="Times New Roman" pitchFamily="18" charset="0"/>
                <a:ea typeface="微软雅黑" pitchFamily="34" charset="-122"/>
                <a:cs typeface="+mn-cs"/>
              </a:rPr>
              <a:t>周期布里渊区图景</a:t>
            </a:r>
          </a:p>
        </p:txBody>
      </p:sp>
      <p:sp>
        <p:nvSpPr>
          <p:cNvPr id="159" name="Rectangle 37"/>
          <p:cNvSpPr>
            <a:spLocks noChangeArrowheads="1"/>
          </p:cNvSpPr>
          <p:nvPr/>
        </p:nvSpPr>
        <p:spPr bwMode="auto">
          <a:xfrm flipV="1">
            <a:off x="106363" y="923120"/>
            <a:ext cx="8885237" cy="42863"/>
          </a:xfrm>
          <a:prstGeom prst="rect">
            <a:avLst/>
          </a:prstGeom>
          <a:gradFill rotWithShape="0">
            <a:gsLst>
              <a:gs pos="0">
                <a:srgbClr val="808080">
                  <a:gamma/>
                  <a:tint val="0"/>
                  <a:invGamma/>
                </a:srgbClr>
              </a:gs>
              <a:gs pos="100000">
                <a:srgbClr val="808080"/>
              </a:gs>
            </a:gsLst>
            <a:path path="shape">
              <a:fillToRect l="50000" t="50000" r="50000" b="50000"/>
            </a:path>
          </a:gradFill>
          <a:ln w="12700">
            <a:noFill/>
            <a:miter lim="800000"/>
            <a:headEnd type="none" w="sm" len="sm"/>
            <a:tailEnd type="none" w="sm" len="sm"/>
          </a:ln>
          <a:effectLst/>
        </p:spPr>
        <p:txBody>
          <a:bodyPr wrap="none" anchor="ctr"/>
          <a:lstStyle/>
          <a:p>
            <a:pPr marL="0" marR="0" lvl="0" indent="0" algn="l" defTabSz="914400" rtl="0" eaLnBrk="0" fontAlgn="auto" latinLnBrk="0" hangingPunct="0">
              <a:lnSpc>
                <a:spcPct val="100000"/>
              </a:lnSpc>
              <a:spcBef>
                <a:spcPts val="0"/>
              </a:spcBef>
              <a:spcAft>
                <a:spcPts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Arial"/>
              <a:ea typeface="宋体"/>
              <a:cs typeface="+mn-cs"/>
            </a:endParaRPr>
          </a:p>
        </p:txBody>
      </p:sp>
      <p:grpSp>
        <p:nvGrpSpPr>
          <p:cNvPr id="65538" name="Group 2"/>
          <p:cNvGrpSpPr/>
          <p:nvPr/>
        </p:nvGrpSpPr>
        <p:grpSpPr bwMode="auto">
          <a:xfrm>
            <a:off x="304800" y="2085975"/>
            <a:ext cx="3022600" cy="3001963"/>
            <a:chOff x="192" y="1173"/>
            <a:chExt cx="1904" cy="1891"/>
          </a:xfrm>
        </p:grpSpPr>
        <p:grpSp>
          <p:nvGrpSpPr>
            <p:cNvPr id="65684" name="Group 3"/>
            <p:cNvGrpSpPr/>
            <p:nvPr/>
          </p:nvGrpSpPr>
          <p:grpSpPr bwMode="auto">
            <a:xfrm>
              <a:off x="192" y="1173"/>
              <a:ext cx="1352" cy="1891"/>
              <a:chOff x="176" y="2069"/>
              <a:chExt cx="1352" cy="1891"/>
            </a:xfrm>
          </p:grpSpPr>
          <p:sp>
            <p:nvSpPr>
              <p:cNvPr id="65686" name="Rectangle 4"/>
              <p:cNvSpPr>
                <a:spLocks noChangeArrowheads="1"/>
              </p:cNvSpPr>
              <p:nvPr/>
            </p:nvSpPr>
            <p:spPr bwMode="auto">
              <a:xfrm>
                <a:off x="176" y="2320"/>
                <a:ext cx="1352" cy="1336"/>
              </a:xfrm>
              <a:prstGeom prst="rect">
                <a:avLst/>
              </a:prstGeom>
              <a:gradFill rotWithShape="0">
                <a:gsLst>
                  <a:gs pos="0">
                    <a:srgbClr val="FFCCFF"/>
                  </a:gs>
                  <a:gs pos="50000">
                    <a:srgbClr val="FFFFFF"/>
                  </a:gs>
                  <a:gs pos="100000">
                    <a:srgbClr val="FFCC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aphicFrame>
            <p:nvGraphicFramePr>
              <p:cNvPr id="65687" name="Object 5"/>
              <p:cNvGraphicFramePr>
                <a:graphicFrameLocks noChangeAspect="1"/>
              </p:cNvGraphicFramePr>
              <p:nvPr/>
            </p:nvGraphicFramePr>
            <p:xfrm>
              <a:off x="176" y="2424"/>
              <a:ext cx="1344" cy="634"/>
            </p:xfrm>
            <a:graphic>
              <a:graphicData uri="http://schemas.openxmlformats.org/presentationml/2006/ole">
                <mc:AlternateContent xmlns:mc="http://schemas.openxmlformats.org/markup-compatibility/2006">
                  <mc:Choice xmlns:v="urn:schemas-microsoft-com:vml" Requires="v">
                    <p:oleObj spid="_x0000_s385310" name="公式" r:id="rId4" imgW="889000" imgH="419100" progId="Equation.3">
                      <p:embed/>
                    </p:oleObj>
                  </mc:Choice>
                  <mc:Fallback>
                    <p:oleObj name="公式" r:id="rId4" imgW="889000" imgH="419100" progId="Equation.3">
                      <p:embed/>
                      <p:pic>
                        <p:nvPicPr>
                          <p:cNvPr id="0" name="图片 23254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6" y="2424"/>
                            <a:ext cx="1344" cy="63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5688" name="Line 6"/>
              <p:cNvSpPr>
                <a:spLocks noChangeShapeType="1"/>
              </p:cNvSpPr>
              <p:nvPr/>
            </p:nvSpPr>
            <p:spPr bwMode="auto">
              <a:xfrm>
                <a:off x="1354" y="2672"/>
                <a:ext cx="144"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endParaRPr>
              </a:p>
            </p:txBody>
          </p:sp>
          <p:sp>
            <p:nvSpPr>
              <p:cNvPr id="65689" name="Text Box 7"/>
              <p:cNvSpPr txBox="1">
                <a:spLocks noChangeArrowheads="1"/>
              </p:cNvSpPr>
              <p:nvPr/>
            </p:nvSpPr>
            <p:spPr bwMode="auto">
              <a:xfrm>
                <a:off x="378" y="3672"/>
                <a:ext cx="116" cy="288"/>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algn="ctr" eaLnBrk="1" hangingPunct="1"/>
                <a:endParaRPr kumimoji="1" lang="zh-CN" altLang="en-US" sz="2400">
                  <a:solidFill>
                    <a:srgbClr val="CC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5690" name="Rectangle 8"/>
              <p:cNvSpPr>
                <a:spLocks noChangeArrowheads="1"/>
              </p:cNvSpPr>
              <p:nvPr/>
            </p:nvSpPr>
            <p:spPr bwMode="auto">
              <a:xfrm>
                <a:off x="260" y="2069"/>
                <a:ext cx="1177" cy="288"/>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algn="ctr" eaLnBrk="1" hangingPunct="1"/>
                <a:r>
                  <a:rPr kumimoji="1" lang="zh-CN" altLang="en-US" sz="2400" b="1">
                    <a:solidFill>
                      <a:srgbClr val="CC0000"/>
                    </a:solidFill>
                    <a:latin typeface="Times New Roman" panose="02020603050405020304" pitchFamily="18" charset="0"/>
                    <a:ea typeface="微软雅黑" panose="020B0503020204020204" pitchFamily="34" charset="-122"/>
                    <a:cs typeface="Times New Roman" panose="02020603050405020304" pitchFamily="18" charset="0"/>
                  </a:rPr>
                  <a:t>零次近似解  </a:t>
                </a:r>
              </a:p>
            </p:txBody>
          </p:sp>
          <p:graphicFrame>
            <p:nvGraphicFramePr>
              <p:cNvPr id="65691" name="Object 9"/>
              <p:cNvGraphicFramePr>
                <a:graphicFrameLocks noChangeAspect="1"/>
              </p:cNvGraphicFramePr>
              <p:nvPr/>
            </p:nvGraphicFramePr>
            <p:xfrm>
              <a:off x="198" y="3064"/>
              <a:ext cx="1287" cy="539"/>
            </p:xfrm>
            <a:graphic>
              <a:graphicData uri="http://schemas.openxmlformats.org/presentationml/2006/ole">
                <mc:AlternateContent xmlns:mc="http://schemas.openxmlformats.org/markup-compatibility/2006">
                  <mc:Choice xmlns:v="urn:schemas-microsoft-com:vml" Requires="v">
                    <p:oleObj spid="_x0000_s385311" name="Equation" r:id="rId6" imgW="939165" imgH="393700" progId="Equation.3">
                      <p:embed/>
                    </p:oleObj>
                  </mc:Choice>
                  <mc:Fallback>
                    <p:oleObj name="Equation" r:id="rId6" imgW="939165" imgH="393700" progId="Equation.3">
                      <p:embed/>
                      <p:pic>
                        <p:nvPicPr>
                          <p:cNvPr id="0" name="图片 23254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8" y="3064"/>
                            <a:ext cx="1287" cy="5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65685" name="Line 10"/>
            <p:cNvSpPr>
              <a:spLocks noChangeShapeType="1"/>
            </p:cNvSpPr>
            <p:nvPr/>
          </p:nvSpPr>
          <p:spPr bwMode="auto">
            <a:xfrm flipH="1" flipV="1">
              <a:off x="1512" y="2208"/>
              <a:ext cx="584" cy="224"/>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endParaRPr>
            </a:p>
          </p:txBody>
        </p:sp>
      </p:grpSp>
      <p:sp>
        <p:nvSpPr>
          <p:cNvPr id="65539" name="Rectangle 11"/>
          <p:cNvSpPr>
            <a:spLocks noChangeArrowheads="1"/>
          </p:cNvSpPr>
          <p:nvPr/>
        </p:nvSpPr>
        <p:spPr bwMode="auto">
          <a:xfrm>
            <a:off x="4452938" y="2349500"/>
            <a:ext cx="876300" cy="3289300"/>
          </a:xfrm>
          <a:prstGeom prst="rect">
            <a:avLst/>
          </a:prstGeom>
          <a:solidFill>
            <a:srgbClr val="FF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5540" name="Line 12"/>
          <p:cNvSpPr>
            <a:spLocks noChangeShapeType="1"/>
          </p:cNvSpPr>
          <p:nvPr/>
        </p:nvSpPr>
        <p:spPr bwMode="auto">
          <a:xfrm>
            <a:off x="4910138" y="2087563"/>
            <a:ext cx="0" cy="3592512"/>
          </a:xfrm>
          <a:prstGeom prst="line">
            <a:avLst/>
          </a:prstGeom>
          <a:noFill/>
          <a:ln w="28575">
            <a:solidFill>
              <a:schemeClr val="tx1"/>
            </a:solidFill>
            <a:round/>
            <a:head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sp>
        <p:nvSpPr>
          <p:cNvPr id="65541" name="Arc 13"/>
          <p:cNvSpPr/>
          <p:nvPr/>
        </p:nvSpPr>
        <p:spPr bwMode="auto">
          <a:xfrm rot="7956492">
            <a:off x="4481513" y="4973638"/>
            <a:ext cx="931862" cy="785812"/>
          </a:xfrm>
          <a:custGeom>
            <a:avLst/>
            <a:gdLst>
              <a:gd name="T0" fmla="*/ 2147483647 w 21314"/>
              <a:gd name="T1" fmla="*/ 0 h 20411"/>
              <a:gd name="T2" fmla="*/ 2147483647 w 21314"/>
              <a:gd name="T3" fmla="*/ 2147483647 h 20411"/>
              <a:gd name="T4" fmla="*/ 0 w 21314"/>
              <a:gd name="T5" fmla="*/ 2147483647 h 20411"/>
              <a:gd name="T6" fmla="*/ 0 60000 65536"/>
              <a:gd name="T7" fmla="*/ 0 60000 65536"/>
              <a:gd name="T8" fmla="*/ 0 60000 65536"/>
            </a:gdLst>
            <a:ahLst/>
            <a:cxnLst>
              <a:cxn ang="T6">
                <a:pos x="T0" y="T1"/>
              </a:cxn>
              <a:cxn ang="T7">
                <a:pos x="T2" y="T3"/>
              </a:cxn>
              <a:cxn ang="T8">
                <a:pos x="T4" y="T5"/>
              </a:cxn>
            </a:cxnLst>
            <a:rect l="0" t="0" r="r" b="b"/>
            <a:pathLst>
              <a:path w="21314" h="20411" fill="none" extrusionOk="0">
                <a:moveTo>
                  <a:pt x="7067" y="-1"/>
                </a:moveTo>
                <a:cubicBezTo>
                  <a:pt x="14559" y="2593"/>
                  <a:pt x="20027" y="9083"/>
                  <a:pt x="21313" y="16907"/>
                </a:cubicBezTo>
              </a:path>
              <a:path w="21314" h="20411" stroke="0" extrusionOk="0">
                <a:moveTo>
                  <a:pt x="7067" y="-1"/>
                </a:moveTo>
                <a:cubicBezTo>
                  <a:pt x="14559" y="2593"/>
                  <a:pt x="20027" y="9083"/>
                  <a:pt x="21313" y="16907"/>
                </a:cubicBezTo>
                <a:lnTo>
                  <a:pt x="0" y="20411"/>
                </a:lnTo>
                <a:lnTo>
                  <a:pt x="7067" y="-1"/>
                </a:lnTo>
                <a:close/>
              </a:path>
            </a:pathLst>
          </a:custGeom>
          <a:noFill/>
          <a:ln w="38100">
            <a:solidFill>
              <a:srgbClr val="80008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65542" name="Group 14"/>
          <p:cNvGrpSpPr/>
          <p:nvPr/>
        </p:nvGrpSpPr>
        <p:grpSpPr bwMode="auto">
          <a:xfrm>
            <a:off x="7467600" y="5543550"/>
            <a:ext cx="1309688" cy="95250"/>
            <a:chOff x="3360" y="2918"/>
            <a:chExt cx="720" cy="149"/>
          </a:xfrm>
        </p:grpSpPr>
        <p:sp>
          <p:nvSpPr>
            <p:cNvPr id="65680" name="Line 15"/>
            <p:cNvSpPr>
              <a:spLocks noChangeShapeType="1"/>
            </p:cNvSpPr>
            <p:nvPr/>
          </p:nvSpPr>
          <p:spPr bwMode="auto">
            <a:xfrm>
              <a:off x="3360" y="2966"/>
              <a:ext cx="720" cy="0"/>
            </a:xfrm>
            <a:prstGeom prst="line">
              <a:avLst/>
            </a:prstGeom>
            <a:noFill/>
            <a:ln w="9525">
              <a:solidFill>
                <a:srgbClr val="CC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sp>
          <p:nvSpPr>
            <p:cNvPr id="65681" name="Line 16"/>
            <p:cNvSpPr>
              <a:spLocks noChangeShapeType="1"/>
            </p:cNvSpPr>
            <p:nvPr/>
          </p:nvSpPr>
          <p:spPr bwMode="auto">
            <a:xfrm>
              <a:off x="3360" y="2918"/>
              <a:ext cx="720" cy="0"/>
            </a:xfrm>
            <a:prstGeom prst="line">
              <a:avLst/>
            </a:prstGeom>
            <a:noFill/>
            <a:ln w="9525">
              <a:solidFill>
                <a:srgbClr val="CC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sp>
          <p:nvSpPr>
            <p:cNvPr id="65682" name="Line 17"/>
            <p:cNvSpPr>
              <a:spLocks noChangeShapeType="1"/>
            </p:cNvSpPr>
            <p:nvPr/>
          </p:nvSpPr>
          <p:spPr bwMode="auto">
            <a:xfrm>
              <a:off x="3360" y="3067"/>
              <a:ext cx="720" cy="0"/>
            </a:xfrm>
            <a:prstGeom prst="line">
              <a:avLst/>
            </a:prstGeom>
            <a:noFill/>
            <a:ln w="9525">
              <a:solidFill>
                <a:srgbClr val="CC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sp>
          <p:nvSpPr>
            <p:cNvPr id="65683" name="Line 18"/>
            <p:cNvSpPr>
              <a:spLocks noChangeShapeType="1"/>
            </p:cNvSpPr>
            <p:nvPr/>
          </p:nvSpPr>
          <p:spPr bwMode="auto">
            <a:xfrm>
              <a:off x="3360" y="3014"/>
              <a:ext cx="720" cy="0"/>
            </a:xfrm>
            <a:prstGeom prst="line">
              <a:avLst/>
            </a:prstGeom>
            <a:noFill/>
            <a:ln w="9525">
              <a:solidFill>
                <a:srgbClr val="CC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grpSp>
      <p:grpSp>
        <p:nvGrpSpPr>
          <p:cNvPr id="65543" name="Group 19"/>
          <p:cNvGrpSpPr/>
          <p:nvPr/>
        </p:nvGrpSpPr>
        <p:grpSpPr bwMode="auto">
          <a:xfrm>
            <a:off x="7454900" y="5200650"/>
            <a:ext cx="1309688" cy="225425"/>
            <a:chOff x="3120" y="3000"/>
            <a:chExt cx="720" cy="120"/>
          </a:xfrm>
        </p:grpSpPr>
        <p:grpSp>
          <p:nvGrpSpPr>
            <p:cNvPr id="65670" name="Group 20"/>
            <p:cNvGrpSpPr/>
            <p:nvPr/>
          </p:nvGrpSpPr>
          <p:grpSpPr bwMode="auto">
            <a:xfrm>
              <a:off x="3120" y="3067"/>
              <a:ext cx="720" cy="53"/>
              <a:chOff x="3360" y="2918"/>
              <a:chExt cx="720" cy="149"/>
            </a:xfrm>
          </p:grpSpPr>
          <p:sp>
            <p:nvSpPr>
              <p:cNvPr id="65676" name="Line 21"/>
              <p:cNvSpPr>
                <a:spLocks noChangeShapeType="1"/>
              </p:cNvSpPr>
              <p:nvPr/>
            </p:nvSpPr>
            <p:spPr bwMode="auto">
              <a:xfrm>
                <a:off x="3360" y="2966"/>
                <a:ext cx="720" cy="0"/>
              </a:xfrm>
              <a:prstGeom prst="line">
                <a:avLst/>
              </a:prstGeom>
              <a:noFill/>
              <a:ln w="9525">
                <a:solidFill>
                  <a:srgbClr val="CC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sp>
            <p:nvSpPr>
              <p:cNvPr id="65677" name="Line 22"/>
              <p:cNvSpPr>
                <a:spLocks noChangeShapeType="1"/>
              </p:cNvSpPr>
              <p:nvPr/>
            </p:nvSpPr>
            <p:spPr bwMode="auto">
              <a:xfrm>
                <a:off x="3360" y="2918"/>
                <a:ext cx="720" cy="0"/>
              </a:xfrm>
              <a:prstGeom prst="line">
                <a:avLst/>
              </a:prstGeom>
              <a:noFill/>
              <a:ln w="9525">
                <a:solidFill>
                  <a:srgbClr val="CC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sp>
            <p:nvSpPr>
              <p:cNvPr id="65678" name="Line 23"/>
              <p:cNvSpPr>
                <a:spLocks noChangeShapeType="1"/>
              </p:cNvSpPr>
              <p:nvPr/>
            </p:nvSpPr>
            <p:spPr bwMode="auto">
              <a:xfrm>
                <a:off x="3360" y="3067"/>
                <a:ext cx="720" cy="0"/>
              </a:xfrm>
              <a:prstGeom prst="line">
                <a:avLst/>
              </a:prstGeom>
              <a:noFill/>
              <a:ln w="9525">
                <a:solidFill>
                  <a:srgbClr val="CC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sp>
            <p:nvSpPr>
              <p:cNvPr id="65679" name="Line 24"/>
              <p:cNvSpPr>
                <a:spLocks noChangeShapeType="1"/>
              </p:cNvSpPr>
              <p:nvPr/>
            </p:nvSpPr>
            <p:spPr bwMode="auto">
              <a:xfrm>
                <a:off x="3360" y="3014"/>
                <a:ext cx="720" cy="0"/>
              </a:xfrm>
              <a:prstGeom prst="line">
                <a:avLst/>
              </a:prstGeom>
              <a:noFill/>
              <a:ln w="9525">
                <a:solidFill>
                  <a:srgbClr val="CC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grpSp>
        <p:grpSp>
          <p:nvGrpSpPr>
            <p:cNvPr id="65671" name="Group 25"/>
            <p:cNvGrpSpPr/>
            <p:nvPr/>
          </p:nvGrpSpPr>
          <p:grpSpPr bwMode="auto">
            <a:xfrm>
              <a:off x="3120" y="3000"/>
              <a:ext cx="720" cy="53"/>
              <a:chOff x="3360" y="2918"/>
              <a:chExt cx="720" cy="149"/>
            </a:xfrm>
          </p:grpSpPr>
          <p:sp>
            <p:nvSpPr>
              <p:cNvPr id="65672" name="Line 26"/>
              <p:cNvSpPr>
                <a:spLocks noChangeShapeType="1"/>
              </p:cNvSpPr>
              <p:nvPr/>
            </p:nvSpPr>
            <p:spPr bwMode="auto">
              <a:xfrm>
                <a:off x="3360" y="2966"/>
                <a:ext cx="720" cy="0"/>
              </a:xfrm>
              <a:prstGeom prst="line">
                <a:avLst/>
              </a:prstGeom>
              <a:noFill/>
              <a:ln w="9525">
                <a:solidFill>
                  <a:srgbClr val="CC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sp>
            <p:nvSpPr>
              <p:cNvPr id="65673" name="Line 27"/>
              <p:cNvSpPr>
                <a:spLocks noChangeShapeType="1"/>
              </p:cNvSpPr>
              <p:nvPr/>
            </p:nvSpPr>
            <p:spPr bwMode="auto">
              <a:xfrm>
                <a:off x="3360" y="2918"/>
                <a:ext cx="720" cy="0"/>
              </a:xfrm>
              <a:prstGeom prst="line">
                <a:avLst/>
              </a:prstGeom>
              <a:noFill/>
              <a:ln w="9525">
                <a:solidFill>
                  <a:srgbClr val="CC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sp>
            <p:nvSpPr>
              <p:cNvPr id="65674" name="Line 28"/>
              <p:cNvSpPr>
                <a:spLocks noChangeShapeType="1"/>
              </p:cNvSpPr>
              <p:nvPr/>
            </p:nvSpPr>
            <p:spPr bwMode="auto">
              <a:xfrm>
                <a:off x="3360" y="3067"/>
                <a:ext cx="720" cy="0"/>
              </a:xfrm>
              <a:prstGeom prst="line">
                <a:avLst/>
              </a:prstGeom>
              <a:noFill/>
              <a:ln w="9525">
                <a:solidFill>
                  <a:srgbClr val="CC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sp>
            <p:nvSpPr>
              <p:cNvPr id="65675" name="Line 29"/>
              <p:cNvSpPr>
                <a:spLocks noChangeShapeType="1"/>
              </p:cNvSpPr>
              <p:nvPr/>
            </p:nvSpPr>
            <p:spPr bwMode="auto">
              <a:xfrm>
                <a:off x="3360" y="3014"/>
                <a:ext cx="720" cy="0"/>
              </a:xfrm>
              <a:prstGeom prst="line">
                <a:avLst/>
              </a:prstGeom>
              <a:noFill/>
              <a:ln w="9525">
                <a:solidFill>
                  <a:srgbClr val="CC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grpSp>
      </p:grpSp>
      <p:grpSp>
        <p:nvGrpSpPr>
          <p:cNvPr id="65544" name="Group 30"/>
          <p:cNvGrpSpPr/>
          <p:nvPr/>
        </p:nvGrpSpPr>
        <p:grpSpPr bwMode="auto">
          <a:xfrm>
            <a:off x="7480300" y="4630738"/>
            <a:ext cx="1309688" cy="341312"/>
            <a:chOff x="3120" y="3000"/>
            <a:chExt cx="720" cy="120"/>
          </a:xfrm>
        </p:grpSpPr>
        <p:grpSp>
          <p:nvGrpSpPr>
            <p:cNvPr id="65660" name="Group 31"/>
            <p:cNvGrpSpPr/>
            <p:nvPr/>
          </p:nvGrpSpPr>
          <p:grpSpPr bwMode="auto">
            <a:xfrm>
              <a:off x="3120" y="3067"/>
              <a:ext cx="720" cy="53"/>
              <a:chOff x="3360" y="2918"/>
              <a:chExt cx="720" cy="149"/>
            </a:xfrm>
          </p:grpSpPr>
          <p:sp>
            <p:nvSpPr>
              <p:cNvPr id="65666" name="Line 32"/>
              <p:cNvSpPr>
                <a:spLocks noChangeShapeType="1"/>
              </p:cNvSpPr>
              <p:nvPr/>
            </p:nvSpPr>
            <p:spPr bwMode="auto">
              <a:xfrm>
                <a:off x="3360" y="2966"/>
                <a:ext cx="720" cy="0"/>
              </a:xfrm>
              <a:prstGeom prst="line">
                <a:avLst/>
              </a:prstGeom>
              <a:noFill/>
              <a:ln w="9525">
                <a:solidFill>
                  <a:srgbClr val="CC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sp>
            <p:nvSpPr>
              <p:cNvPr id="65667" name="Line 33"/>
              <p:cNvSpPr>
                <a:spLocks noChangeShapeType="1"/>
              </p:cNvSpPr>
              <p:nvPr/>
            </p:nvSpPr>
            <p:spPr bwMode="auto">
              <a:xfrm>
                <a:off x="3360" y="2918"/>
                <a:ext cx="720" cy="0"/>
              </a:xfrm>
              <a:prstGeom prst="line">
                <a:avLst/>
              </a:prstGeom>
              <a:noFill/>
              <a:ln w="9525">
                <a:solidFill>
                  <a:srgbClr val="CC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sp>
            <p:nvSpPr>
              <p:cNvPr id="65668" name="Line 34"/>
              <p:cNvSpPr>
                <a:spLocks noChangeShapeType="1"/>
              </p:cNvSpPr>
              <p:nvPr/>
            </p:nvSpPr>
            <p:spPr bwMode="auto">
              <a:xfrm>
                <a:off x="3360" y="3067"/>
                <a:ext cx="720" cy="0"/>
              </a:xfrm>
              <a:prstGeom prst="line">
                <a:avLst/>
              </a:prstGeom>
              <a:noFill/>
              <a:ln w="9525">
                <a:solidFill>
                  <a:srgbClr val="CC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sp>
            <p:nvSpPr>
              <p:cNvPr id="65669" name="Line 35"/>
              <p:cNvSpPr>
                <a:spLocks noChangeShapeType="1"/>
              </p:cNvSpPr>
              <p:nvPr/>
            </p:nvSpPr>
            <p:spPr bwMode="auto">
              <a:xfrm>
                <a:off x="3360" y="3014"/>
                <a:ext cx="720" cy="0"/>
              </a:xfrm>
              <a:prstGeom prst="line">
                <a:avLst/>
              </a:prstGeom>
              <a:noFill/>
              <a:ln w="9525">
                <a:solidFill>
                  <a:srgbClr val="CC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grpSp>
        <p:grpSp>
          <p:nvGrpSpPr>
            <p:cNvPr id="65661" name="Group 36"/>
            <p:cNvGrpSpPr/>
            <p:nvPr/>
          </p:nvGrpSpPr>
          <p:grpSpPr bwMode="auto">
            <a:xfrm>
              <a:off x="3120" y="3000"/>
              <a:ext cx="720" cy="53"/>
              <a:chOff x="3360" y="2918"/>
              <a:chExt cx="720" cy="149"/>
            </a:xfrm>
          </p:grpSpPr>
          <p:sp>
            <p:nvSpPr>
              <p:cNvPr id="65662" name="Line 37"/>
              <p:cNvSpPr>
                <a:spLocks noChangeShapeType="1"/>
              </p:cNvSpPr>
              <p:nvPr/>
            </p:nvSpPr>
            <p:spPr bwMode="auto">
              <a:xfrm>
                <a:off x="3360" y="2966"/>
                <a:ext cx="720" cy="0"/>
              </a:xfrm>
              <a:prstGeom prst="line">
                <a:avLst/>
              </a:prstGeom>
              <a:noFill/>
              <a:ln w="9525">
                <a:solidFill>
                  <a:srgbClr val="CC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sp>
            <p:nvSpPr>
              <p:cNvPr id="65663" name="Line 38"/>
              <p:cNvSpPr>
                <a:spLocks noChangeShapeType="1"/>
              </p:cNvSpPr>
              <p:nvPr/>
            </p:nvSpPr>
            <p:spPr bwMode="auto">
              <a:xfrm>
                <a:off x="3360" y="2918"/>
                <a:ext cx="720" cy="0"/>
              </a:xfrm>
              <a:prstGeom prst="line">
                <a:avLst/>
              </a:prstGeom>
              <a:noFill/>
              <a:ln w="9525">
                <a:solidFill>
                  <a:srgbClr val="CC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sp>
            <p:nvSpPr>
              <p:cNvPr id="65664" name="Line 39"/>
              <p:cNvSpPr>
                <a:spLocks noChangeShapeType="1"/>
              </p:cNvSpPr>
              <p:nvPr/>
            </p:nvSpPr>
            <p:spPr bwMode="auto">
              <a:xfrm>
                <a:off x="3360" y="3067"/>
                <a:ext cx="720" cy="0"/>
              </a:xfrm>
              <a:prstGeom prst="line">
                <a:avLst/>
              </a:prstGeom>
              <a:noFill/>
              <a:ln w="9525">
                <a:solidFill>
                  <a:srgbClr val="CC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sp>
            <p:nvSpPr>
              <p:cNvPr id="65665" name="Line 40"/>
              <p:cNvSpPr>
                <a:spLocks noChangeShapeType="1"/>
              </p:cNvSpPr>
              <p:nvPr/>
            </p:nvSpPr>
            <p:spPr bwMode="auto">
              <a:xfrm>
                <a:off x="3360" y="3014"/>
                <a:ext cx="720" cy="0"/>
              </a:xfrm>
              <a:prstGeom prst="line">
                <a:avLst/>
              </a:prstGeom>
              <a:noFill/>
              <a:ln w="9525">
                <a:solidFill>
                  <a:srgbClr val="CC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grpSp>
      </p:grpSp>
      <p:grpSp>
        <p:nvGrpSpPr>
          <p:cNvPr id="65545" name="Group 41"/>
          <p:cNvGrpSpPr/>
          <p:nvPr/>
        </p:nvGrpSpPr>
        <p:grpSpPr bwMode="auto">
          <a:xfrm>
            <a:off x="7483475" y="3879850"/>
            <a:ext cx="1309688" cy="403225"/>
            <a:chOff x="3120" y="3000"/>
            <a:chExt cx="720" cy="120"/>
          </a:xfrm>
        </p:grpSpPr>
        <p:grpSp>
          <p:nvGrpSpPr>
            <p:cNvPr id="65650" name="Group 42"/>
            <p:cNvGrpSpPr/>
            <p:nvPr/>
          </p:nvGrpSpPr>
          <p:grpSpPr bwMode="auto">
            <a:xfrm>
              <a:off x="3120" y="3067"/>
              <a:ext cx="720" cy="53"/>
              <a:chOff x="3360" y="2918"/>
              <a:chExt cx="720" cy="149"/>
            </a:xfrm>
          </p:grpSpPr>
          <p:sp>
            <p:nvSpPr>
              <p:cNvPr id="65656" name="Line 43"/>
              <p:cNvSpPr>
                <a:spLocks noChangeShapeType="1"/>
              </p:cNvSpPr>
              <p:nvPr/>
            </p:nvSpPr>
            <p:spPr bwMode="auto">
              <a:xfrm>
                <a:off x="3360" y="2966"/>
                <a:ext cx="720" cy="0"/>
              </a:xfrm>
              <a:prstGeom prst="line">
                <a:avLst/>
              </a:prstGeom>
              <a:noFill/>
              <a:ln w="9525">
                <a:solidFill>
                  <a:srgbClr val="CC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sp>
            <p:nvSpPr>
              <p:cNvPr id="65657" name="Line 44"/>
              <p:cNvSpPr>
                <a:spLocks noChangeShapeType="1"/>
              </p:cNvSpPr>
              <p:nvPr/>
            </p:nvSpPr>
            <p:spPr bwMode="auto">
              <a:xfrm>
                <a:off x="3360" y="2918"/>
                <a:ext cx="720" cy="0"/>
              </a:xfrm>
              <a:prstGeom prst="line">
                <a:avLst/>
              </a:prstGeom>
              <a:noFill/>
              <a:ln w="9525">
                <a:solidFill>
                  <a:srgbClr val="CC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sp>
            <p:nvSpPr>
              <p:cNvPr id="65658" name="Line 45"/>
              <p:cNvSpPr>
                <a:spLocks noChangeShapeType="1"/>
              </p:cNvSpPr>
              <p:nvPr/>
            </p:nvSpPr>
            <p:spPr bwMode="auto">
              <a:xfrm>
                <a:off x="3360" y="3067"/>
                <a:ext cx="720" cy="0"/>
              </a:xfrm>
              <a:prstGeom prst="line">
                <a:avLst/>
              </a:prstGeom>
              <a:noFill/>
              <a:ln w="9525">
                <a:solidFill>
                  <a:srgbClr val="CC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sp>
            <p:nvSpPr>
              <p:cNvPr id="65659" name="Line 46"/>
              <p:cNvSpPr>
                <a:spLocks noChangeShapeType="1"/>
              </p:cNvSpPr>
              <p:nvPr/>
            </p:nvSpPr>
            <p:spPr bwMode="auto">
              <a:xfrm>
                <a:off x="3360" y="3014"/>
                <a:ext cx="720" cy="0"/>
              </a:xfrm>
              <a:prstGeom prst="line">
                <a:avLst/>
              </a:prstGeom>
              <a:noFill/>
              <a:ln w="9525">
                <a:solidFill>
                  <a:srgbClr val="CC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grpSp>
        <p:grpSp>
          <p:nvGrpSpPr>
            <p:cNvPr id="65651" name="Group 47"/>
            <p:cNvGrpSpPr/>
            <p:nvPr/>
          </p:nvGrpSpPr>
          <p:grpSpPr bwMode="auto">
            <a:xfrm>
              <a:off x="3120" y="3000"/>
              <a:ext cx="720" cy="53"/>
              <a:chOff x="3360" y="2918"/>
              <a:chExt cx="720" cy="149"/>
            </a:xfrm>
          </p:grpSpPr>
          <p:sp>
            <p:nvSpPr>
              <p:cNvPr id="65652" name="Line 48"/>
              <p:cNvSpPr>
                <a:spLocks noChangeShapeType="1"/>
              </p:cNvSpPr>
              <p:nvPr/>
            </p:nvSpPr>
            <p:spPr bwMode="auto">
              <a:xfrm>
                <a:off x="3360" y="2966"/>
                <a:ext cx="720" cy="0"/>
              </a:xfrm>
              <a:prstGeom prst="line">
                <a:avLst/>
              </a:prstGeom>
              <a:noFill/>
              <a:ln w="9525">
                <a:solidFill>
                  <a:srgbClr val="CC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sp>
            <p:nvSpPr>
              <p:cNvPr id="65653" name="Line 49"/>
              <p:cNvSpPr>
                <a:spLocks noChangeShapeType="1"/>
              </p:cNvSpPr>
              <p:nvPr/>
            </p:nvSpPr>
            <p:spPr bwMode="auto">
              <a:xfrm>
                <a:off x="3360" y="2918"/>
                <a:ext cx="720" cy="0"/>
              </a:xfrm>
              <a:prstGeom prst="line">
                <a:avLst/>
              </a:prstGeom>
              <a:noFill/>
              <a:ln w="9525">
                <a:solidFill>
                  <a:srgbClr val="CC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sp>
            <p:nvSpPr>
              <p:cNvPr id="65654" name="Line 50"/>
              <p:cNvSpPr>
                <a:spLocks noChangeShapeType="1"/>
              </p:cNvSpPr>
              <p:nvPr/>
            </p:nvSpPr>
            <p:spPr bwMode="auto">
              <a:xfrm>
                <a:off x="3360" y="3067"/>
                <a:ext cx="720" cy="0"/>
              </a:xfrm>
              <a:prstGeom prst="line">
                <a:avLst/>
              </a:prstGeom>
              <a:noFill/>
              <a:ln w="9525">
                <a:solidFill>
                  <a:srgbClr val="CC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sp>
            <p:nvSpPr>
              <p:cNvPr id="65655" name="Line 51"/>
              <p:cNvSpPr>
                <a:spLocks noChangeShapeType="1"/>
              </p:cNvSpPr>
              <p:nvPr/>
            </p:nvSpPr>
            <p:spPr bwMode="auto">
              <a:xfrm>
                <a:off x="3360" y="3014"/>
                <a:ext cx="720" cy="0"/>
              </a:xfrm>
              <a:prstGeom prst="line">
                <a:avLst/>
              </a:prstGeom>
              <a:noFill/>
              <a:ln w="9525">
                <a:solidFill>
                  <a:srgbClr val="CC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grpSp>
      </p:grpSp>
      <p:sp>
        <p:nvSpPr>
          <p:cNvPr id="65546" name="Text Box 52"/>
          <p:cNvSpPr txBox="1">
            <a:spLocks noChangeArrowheads="1"/>
          </p:cNvSpPr>
          <p:nvPr/>
        </p:nvSpPr>
        <p:spPr bwMode="auto">
          <a:xfrm>
            <a:off x="4954588" y="1965325"/>
            <a:ext cx="649287" cy="39687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algn="ctr" eaLnBrk="1" hangingPunct="1"/>
            <a:r>
              <a:rPr kumimoji="1" lang="en-US" altLang="zh-CN" sz="2000" b="1" i="1">
                <a:solidFill>
                  <a:srgbClr val="336666"/>
                </a:solidFill>
                <a:latin typeface="Times New Roman" panose="02020603050405020304" pitchFamily="18" charset="0"/>
                <a:ea typeface="微软雅黑" panose="020B0503020204020204" pitchFamily="34" charset="-122"/>
                <a:cs typeface="Times New Roman" panose="02020603050405020304" pitchFamily="18" charset="0"/>
              </a:rPr>
              <a:t>E(k)</a:t>
            </a:r>
          </a:p>
        </p:txBody>
      </p:sp>
      <p:sp>
        <p:nvSpPr>
          <p:cNvPr id="65547" name="Text Box 53"/>
          <p:cNvSpPr txBox="1">
            <a:spLocks noChangeArrowheads="1"/>
          </p:cNvSpPr>
          <p:nvPr/>
        </p:nvSpPr>
        <p:spPr bwMode="auto">
          <a:xfrm>
            <a:off x="8720981" y="5378450"/>
            <a:ext cx="357187" cy="39687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algn="ctr" eaLnBrk="1" hangingPunct="1"/>
            <a:r>
              <a:rPr kumimoji="1" lang="en-US" altLang="zh-CN" sz="2000">
                <a:solidFill>
                  <a:srgbClr val="336666"/>
                </a:solidFill>
                <a:latin typeface="Times New Roman" panose="02020603050405020304" pitchFamily="18" charset="0"/>
                <a:ea typeface="微软雅黑" panose="020B0503020204020204" pitchFamily="34" charset="-122"/>
                <a:cs typeface="Times New Roman" panose="02020603050405020304" pitchFamily="18" charset="0"/>
              </a:rPr>
              <a:t>1</a:t>
            </a:r>
          </a:p>
        </p:txBody>
      </p:sp>
      <p:sp>
        <p:nvSpPr>
          <p:cNvPr id="65548" name="Text Box 54"/>
          <p:cNvSpPr txBox="1">
            <a:spLocks noChangeArrowheads="1"/>
          </p:cNvSpPr>
          <p:nvPr/>
        </p:nvSpPr>
        <p:spPr bwMode="auto">
          <a:xfrm>
            <a:off x="8720981" y="5103813"/>
            <a:ext cx="357187" cy="39687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algn="ctr" eaLnBrk="1" hangingPunct="1"/>
            <a:r>
              <a:rPr kumimoji="1" lang="en-US" altLang="zh-CN" sz="2000">
                <a:solidFill>
                  <a:srgbClr val="336666"/>
                </a:solidFill>
                <a:latin typeface="Times New Roman" panose="02020603050405020304" pitchFamily="18" charset="0"/>
                <a:ea typeface="微软雅黑" panose="020B0503020204020204" pitchFamily="34" charset="-122"/>
                <a:cs typeface="Times New Roman" panose="02020603050405020304" pitchFamily="18" charset="0"/>
              </a:rPr>
              <a:t>2</a:t>
            </a:r>
          </a:p>
        </p:txBody>
      </p:sp>
      <p:sp>
        <p:nvSpPr>
          <p:cNvPr id="65549" name="Text Box 55"/>
          <p:cNvSpPr txBox="1">
            <a:spLocks noChangeArrowheads="1"/>
          </p:cNvSpPr>
          <p:nvPr/>
        </p:nvSpPr>
        <p:spPr bwMode="auto">
          <a:xfrm>
            <a:off x="8733681" y="4630738"/>
            <a:ext cx="357187" cy="395287"/>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algn="ctr" eaLnBrk="1" hangingPunct="1"/>
            <a:r>
              <a:rPr kumimoji="1" lang="en-US" altLang="zh-CN" sz="2000">
                <a:solidFill>
                  <a:srgbClr val="336666"/>
                </a:solidFill>
                <a:latin typeface="Times New Roman" panose="02020603050405020304" pitchFamily="18" charset="0"/>
                <a:ea typeface="微软雅黑" panose="020B0503020204020204" pitchFamily="34" charset="-122"/>
                <a:cs typeface="Times New Roman" panose="02020603050405020304" pitchFamily="18" charset="0"/>
              </a:rPr>
              <a:t>3</a:t>
            </a:r>
          </a:p>
        </p:txBody>
      </p:sp>
      <p:sp>
        <p:nvSpPr>
          <p:cNvPr id="65550" name="Text Box 56"/>
          <p:cNvSpPr txBox="1">
            <a:spLocks noChangeArrowheads="1"/>
          </p:cNvSpPr>
          <p:nvPr/>
        </p:nvSpPr>
        <p:spPr bwMode="auto">
          <a:xfrm>
            <a:off x="8720981" y="3924300"/>
            <a:ext cx="357187" cy="39687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algn="ctr" eaLnBrk="1" hangingPunct="1"/>
            <a:r>
              <a:rPr kumimoji="1" lang="en-US" altLang="zh-CN" sz="2000">
                <a:solidFill>
                  <a:srgbClr val="336666"/>
                </a:solidFill>
                <a:latin typeface="Times New Roman" panose="02020603050405020304" pitchFamily="18" charset="0"/>
                <a:ea typeface="微软雅黑" panose="020B0503020204020204" pitchFamily="34" charset="-122"/>
                <a:cs typeface="Times New Roman" panose="02020603050405020304" pitchFamily="18" charset="0"/>
              </a:rPr>
              <a:t>4</a:t>
            </a:r>
          </a:p>
        </p:txBody>
      </p:sp>
      <p:sp>
        <p:nvSpPr>
          <p:cNvPr id="65551" name="Text Box 57"/>
          <p:cNvSpPr txBox="1">
            <a:spLocks noChangeArrowheads="1"/>
          </p:cNvSpPr>
          <p:nvPr/>
        </p:nvSpPr>
        <p:spPr bwMode="auto">
          <a:xfrm>
            <a:off x="6735763" y="5567363"/>
            <a:ext cx="841375" cy="45720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algn="ctr" eaLnBrk="1" hangingPunct="1"/>
            <a:r>
              <a:rPr kumimoji="1" lang="en-US" altLang="zh-CN" sz="2400" i="1" dirty="0">
                <a:solidFill>
                  <a:srgbClr val="336666"/>
                </a:solidFill>
                <a:latin typeface="Times New Roman" panose="02020603050405020304" pitchFamily="18" charset="0"/>
                <a:ea typeface="微软雅黑" panose="020B0503020204020204" pitchFamily="34" charset="-122"/>
                <a:cs typeface="Times New Roman" panose="02020603050405020304" pitchFamily="18" charset="0"/>
              </a:rPr>
              <a:t>k</a:t>
            </a:r>
            <a:r>
              <a:rPr kumimoji="1" lang="en-US" altLang="zh-CN" sz="2400" dirty="0">
                <a:solidFill>
                  <a:srgbClr val="336666"/>
                </a:solidFill>
                <a:latin typeface="Times New Roman" panose="02020603050405020304" pitchFamily="18" charset="0"/>
                <a:ea typeface="微软雅黑" panose="020B0503020204020204" pitchFamily="34" charset="-122"/>
                <a:cs typeface="Times New Roman" panose="02020603050405020304" pitchFamily="18" charset="0"/>
              </a:rPr>
              <a:t>(2</a:t>
            </a:r>
            <a:r>
              <a:rPr kumimoji="1" lang="en-US" altLang="zh-CN" sz="2400" dirty="0">
                <a:solidFill>
                  <a:srgbClr val="336666"/>
                </a:solidFill>
                <a:latin typeface="Symbol" panose="05050102010706020507" pitchFamily="18" charset="2"/>
                <a:ea typeface="微软雅黑" panose="020B0503020204020204" pitchFamily="34" charset="-122"/>
                <a:cs typeface="Times New Roman" panose="02020603050405020304" pitchFamily="18" charset="0"/>
              </a:rPr>
              <a:t>p</a:t>
            </a:r>
            <a:r>
              <a:rPr kumimoji="1" lang="en-US" altLang="zh-CN" sz="2400" dirty="0">
                <a:solidFill>
                  <a:srgbClr val="336666"/>
                </a:solidFill>
                <a:latin typeface="Times New Roman" panose="02020603050405020304" pitchFamily="18" charset="0"/>
                <a:ea typeface="微软雅黑" panose="020B0503020204020204" pitchFamily="34" charset="-122"/>
                <a:cs typeface="Times New Roman" panose="02020603050405020304" pitchFamily="18" charset="0"/>
              </a:rPr>
              <a:t>)</a:t>
            </a:r>
          </a:p>
        </p:txBody>
      </p:sp>
      <p:sp>
        <p:nvSpPr>
          <p:cNvPr id="65552" name="Text Box 58"/>
          <p:cNvSpPr txBox="1">
            <a:spLocks noChangeArrowheads="1"/>
          </p:cNvSpPr>
          <p:nvPr/>
        </p:nvSpPr>
        <p:spPr bwMode="auto">
          <a:xfrm>
            <a:off x="4748213" y="5715000"/>
            <a:ext cx="336550" cy="4572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algn="ctr" eaLnBrk="1" hangingPunct="1"/>
            <a:r>
              <a:rPr kumimoji="1" lang="en-US" altLang="zh-CN" sz="2400">
                <a:solidFill>
                  <a:srgbClr val="336666"/>
                </a:solidFill>
                <a:latin typeface="Times New Roman" panose="02020603050405020304" pitchFamily="18" charset="0"/>
                <a:ea typeface="微软雅黑" panose="020B0503020204020204" pitchFamily="34" charset="-122"/>
                <a:cs typeface="Times New Roman" panose="02020603050405020304" pitchFamily="18" charset="0"/>
              </a:rPr>
              <a:t>0</a:t>
            </a:r>
          </a:p>
        </p:txBody>
      </p:sp>
      <p:sp>
        <p:nvSpPr>
          <p:cNvPr id="65553" name="Line 59"/>
          <p:cNvSpPr>
            <a:spLocks noChangeShapeType="1"/>
          </p:cNvSpPr>
          <p:nvPr/>
        </p:nvSpPr>
        <p:spPr bwMode="auto">
          <a:xfrm flipH="1">
            <a:off x="4438650" y="2378075"/>
            <a:ext cx="0" cy="3276600"/>
          </a:xfrm>
          <a:prstGeom prst="line">
            <a:avLst/>
          </a:prstGeom>
          <a:noFill/>
          <a:ln w="9525">
            <a:solidFill>
              <a:schemeClr val="bg2"/>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endParaRPr>
          </a:p>
        </p:txBody>
      </p:sp>
      <p:sp>
        <p:nvSpPr>
          <p:cNvPr id="65554" name="Line 60"/>
          <p:cNvSpPr>
            <a:spLocks noChangeShapeType="1"/>
          </p:cNvSpPr>
          <p:nvPr/>
        </p:nvSpPr>
        <p:spPr bwMode="auto">
          <a:xfrm flipH="1">
            <a:off x="3994150" y="2365375"/>
            <a:ext cx="0" cy="3276600"/>
          </a:xfrm>
          <a:prstGeom prst="line">
            <a:avLst/>
          </a:prstGeom>
          <a:noFill/>
          <a:ln w="9525">
            <a:solidFill>
              <a:schemeClr val="bg2"/>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endParaRPr>
          </a:p>
        </p:txBody>
      </p:sp>
      <p:sp>
        <p:nvSpPr>
          <p:cNvPr id="65555" name="Line 61"/>
          <p:cNvSpPr>
            <a:spLocks noChangeShapeType="1"/>
          </p:cNvSpPr>
          <p:nvPr/>
        </p:nvSpPr>
        <p:spPr bwMode="auto">
          <a:xfrm flipH="1">
            <a:off x="3575050" y="2390775"/>
            <a:ext cx="0" cy="3276600"/>
          </a:xfrm>
          <a:prstGeom prst="line">
            <a:avLst/>
          </a:prstGeom>
          <a:noFill/>
          <a:ln w="9525">
            <a:solidFill>
              <a:schemeClr val="bg2"/>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endParaRPr>
          </a:p>
        </p:txBody>
      </p:sp>
      <p:sp>
        <p:nvSpPr>
          <p:cNvPr id="65556" name="Line 62"/>
          <p:cNvSpPr>
            <a:spLocks noChangeShapeType="1"/>
          </p:cNvSpPr>
          <p:nvPr/>
        </p:nvSpPr>
        <p:spPr bwMode="auto">
          <a:xfrm>
            <a:off x="5346700" y="2403475"/>
            <a:ext cx="0" cy="3276600"/>
          </a:xfrm>
          <a:prstGeom prst="line">
            <a:avLst/>
          </a:prstGeom>
          <a:noFill/>
          <a:ln w="9525">
            <a:solidFill>
              <a:schemeClr val="bg2"/>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endParaRPr>
          </a:p>
        </p:txBody>
      </p:sp>
      <p:sp>
        <p:nvSpPr>
          <p:cNvPr id="65557" name="Line 63"/>
          <p:cNvSpPr>
            <a:spLocks noChangeShapeType="1"/>
          </p:cNvSpPr>
          <p:nvPr/>
        </p:nvSpPr>
        <p:spPr bwMode="auto">
          <a:xfrm>
            <a:off x="5778500" y="2390775"/>
            <a:ext cx="0" cy="3276600"/>
          </a:xfrm>
          <a:prstGeom prst="line">
            <a:avLst/>
          </a:prstGeom>
          <a:noFill/>
          <a:ln w="9525">
            <a:solidFill>
              <a:schemeClr val="bg2"/>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endParaRPr>
          </a:p>
        </p:txBody>
      </p:sp>
      <p:sp>
        <p:nvSpPr>
          <p:cNvPr id="65558" name="Line 64"/>
          <p:cNvSpPr>
            <a:spLocks noChangeShapeType="1"/>
          </p:cNvSpPr>
          <p:nvPr/>
        </p:nvSpPr>
        <p:spPr bwMode="auto">
          <a:xfrm>
            <a:off x="6223000" y="2416175"/>
            <a:ext cx="0" cy="3276600"/>
          </a:xfrm>
          <a:prstGeom prst="line">
            <a:avLst/>
          </a:prstGeom>
          <a:noFill/>
          <a:ln w="9525">
            <a:solidFill>
              <a:schemeClr val="bg2"/>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endParaRPr>
          </a:p>
        </p:txBody>
      </p:sp>
      <p:graphicFrame>
        <p:nvGraphicFramePr>
          <p:cNvPr id="65559" name="Object 65"/>
          <p:cNvGraphicFramePr>
            <a:graphicFrameLocks noChangeAspect="1"/>
          </p:cNvGraphicFramePr>
          <p:nvPr/>
        </p:nvGraphicFramePr>
        <p:xfrm>
          <a:off x="5118100" y="5656263"/>
          <a:ext cx="336550" cy="579437"/>
        </p:xfrm>
        <a:graphic>
          <a:graphicData uri="http://schemas.openxmlformats.org/presentationml/2006/ole">
            <mc:AlternateContent xmlns:mc="http://schemas.openxmlformats.org/markup-compatibility/2006">
              <mc:Choice xmlns:v="urn:schemas-microsoft-com:vml" Requires="v">
                <p:oleObj spid="_x0000_s385312" name="Equation" r:id="rId8" imgW="228600" imgH="393700" progId="Equation.3">
                  <p:embed/>
                </p:oleObj>
              </mc:Choice>
              <mc:Fallback>
                <p:oleObj name="Equation" r:id="rId8" imgW="228600" imgH="393700" progId="Equation.3">
                  <p:embed/>
                  <p:pic>
                    <p:nvPicPr>
                      <p:cNvPr id="0" name="图片 23254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118100" y="5656263"/>
                        <a:ext cx="336550" cy="579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5560" name="Object 66"/>
          <p:cNvGraphicFramePr>
            <a:graphicFrameLocks noChangeAspect="1"/>
          </p:cNvGraphicFramePr>
          <p:nvPr/>
        </p:nvGraphicFramePr>
        <p:xfrm>
          <a:off x="5561013" y="5656263"/>
          <a:ext cx="336550" cy="579437"/>
        </p:xfrm>
        <a:graphic>
          <a:graphicData uri="http://schemas.openxmlformats.org/presentationml/2006/ole">
            <mc:AlternateContent xmlns:mc="http://schemas.openxmlformats.org/markup-compatibility/2006">
              <mc:Choice xmlns:v="urn:schemas-microsoft-com:vml" Requires="v">
                <p:oleObj spid="_x0000_s385313" name="Equation" r:id="rId10" imgW="228600" imgH="393700" progId="Equation.3">
                  <p:embed/>
                </p:oleObj>
              </mc:Choice>
              <mc:Fallback>
                <p:oleObj name="Equation" r:id="rId10" imgW="228600" imgH="393700" progId="Equation.3">
                  <p:embed/>
                  <p:pic>
                    <p:nvPicPr>
                      <p:cNvPr id="0" name="图片 232546"/>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561013" y="5656263"/>
                        <a:ext cx="336550" cy="579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5561" name="Object 67"/>
          <p:cNvGraphicFramePr>
            <a:graphicFrameLocks noChangeAspect="1"/>
          </p:cNvGraphicFramePr>
          <p:nvPr/>
        </p:nvGraphicFramePr>
        <p:xfrm>
          <a:off x="6043613" y="5656263"/>
          <a:ext cx="336550" cy="579437"/>
        </p:xfrm>
        <a:graphic>
          <a:graphicData uri="http://schemas.openxmlformats.org/presentationml/2006/ole">
            <mc:AlternateContent xmlns:mc="http://schemas.openxmlformats.org/markup-compatibility/2006">
              <mc:Choice xmlns:v="urn:schemas-microsoft-com:vml" Requires="v">
                <p:oleObj spid="_x0000_s385314" name="Equation" r:id="rId12" imgW="228600" imgH="393700" progId="Equation.3">
                  <p:embed/>
                </p:oleObj>
              </mc:Choice>
              <mc:Fallback>
                <p:oleObj name="Equation" r:id="rId12" imgW="228600" imgH="393700" progId="Equation.3">
                  <p:embed/>
                  <p:pic>
                    <p:nvPicPr>
                      <p:cNvPr id="0" name="图片 232547"/>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043613" y="5656263"/>
                        <a:ext cx="336550" cy="579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5562" name="Object 68"/>
          <p:cNvGraphicFramePr>
            <a:graphicFrameLocks noChangeAspect="1"/>
          </p:cNvGraphicFramePr>
          <p:nvPr/>
        </p:nvGraphicFramePr>
        <p:xfrm>
          <a:off x="4143375" y="5668963"/>
          <a:ext cx="504825" cy="579437"/>
        </p:xfrm>
        <a:graphic>
          <a:graphicData uri="http://schemas.openxmlformats.org/presentationml/2006/ole">
            <mc:AlternateContent xmlns:mc="http://schemas.openxmlformats.org/markup-compatibility/2006">
              <mc:Choice xmlns:v="urn:schemas-microsoft-com:vml" Requires="v">
                <p:oleObj spid="_x0000_s385315" name="Equation" r:id="rId14" imgW="342900" imgH="393700" progId="Equation.3">
                  <p:embed/>
                </p:oleObj>
              </mc:Choice>
              <mc:Fallback>
                <p:oleObj name="Equation" r:id="rId14" imgW="342900" imgH="393700" progId="Equation.3">
                  <p:embed/>
                  <p:pic>
                    <p:nvPicPr>
                      <p:cNvPr id="0" name="图片 232548"/>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143375" y="5668963"/>
                        <a:ext cx="504825" cy="579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5563" name="Object 69"/>
          <p:cNvGraphicFramePr>
            <a:graphicFrameLocks noChangeAspect="1"/>
          </p:cNvGraphicFramePr>
          <p:nvPr/>
        </p:nvGraphicFramePr>
        <p:xfrm>
          <a:off x="3673475" y="5668963"/>
          <a:ext cx="504825" cy="579437"/>
        </p:xfrm>
        <a:graphic>
          <a:graphicData uri="http://schemas.openxmlformats.org/presentationml/2006/ole">
            <mc:AlternateContent xmlns:mc="http://schemas.openxmlformats.org/markup-compatibility/2006">
              <mc:Choice xmlns:v="urn:schemas-microsoft-com:vml" Requires="v">
                <p:oleObj spid="_x0000_s385316" name="Equation" r:id="rId16" imgW="342900" imgH="393700" progId="Equation.3">
                  <p:embed/>
                </p:oleObj>
              </mc:Choice>
              <mc:Fallback>
                <p:oleObj name="Equation" r:id="rId16" imgW="342900" imgH="393700" progId="Equation.3">
                  <p:embed/>
                  <p:pic>
                    <p:nvPicPr>
                      <p:cNvPr id="0" name="图片 232549"/>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673475" y="5668963"/>
                        <a:ext cx="504825" cy="579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5564" name="Object 70"/>
          <p:cNvGraphicFramePr>
            <a:graphicFrameLocks noChangeAspect="1"/>
          </p:cNvGraphicFramePr>
          <p:nvPr/>
        </p:nvGraphicFramePr>
        <p:xfrm>
          <a:off x="3168650" y="5681663"/>
          <a:ext cx="504825" cy="579437"/>
        </p:xfrm>
        <a:graphic>
          <a:graphicData uri="http://schemas.openxmlformats.org/presentationml/2006/ole">
            <mc:AlternateContent xmlns:mc="http://schemas.openxmlformats.org/markup-compatibility/2006">
              <mc:Choice xmlns:v="urn:schemas-microsoft-com:vml" Requires="v">
                <p:oleObj spid="_x0000_s385317" name="Equation" r:id="rId18" imgW="342900" imgH="393700" progId="Equation.3">
                  <p:embed/>
                </p:oleObj>
              </mc:Choice>
              <mc:Fallback>
                <p:oleObj name="Equation" r:id="rId18" imgW="342900" imgH="393700" progId="Equation.3">
                  <p:embed/>
                  <p:pic>
                    <p:nvPicPr>
                      <p:cNvPr id="0" name="图片 232550"/>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168650" y="5681663"/>
                        <a:ext cx="504825" cy="579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5565" name="Line 71"/>
          <p:cNvSpPr>
            <a:spLocks noChangeShapeType="1"/>
          </p:cNvSpPr>
          <p:nvPr/>
        </p:nvSpPr>
        <p:spPr bwMode="auto">
          <a:xfrm flipV="1">
            <a:off x="2901950" y="5656263"/>
            <a:ext cx="4219575" cy="12700"/>
          </a:xfrm>
          <a:prstGeom prst="line">
            <a:avLst/>
          </a:prstGeom>
          <a:noFill/>
          <a:ln w="285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sp>
        <p:nvSpPr>
          <p:cNvPr id="65566" name="Freeform 72"/>
          <p:cNvSpPr/>
          <p:nvPr/>
        </p:nvSpPr>
        <p:spPr bwMode="auto">
          <a:xfrm>
            <a:off x="5765800" y="4600575"/>
            <a:ext cx="431800" cy="406400"/>
          </a:xfrm>
          <a:custGeom>
            <a:avLst/>
            <a:gdLst>
              <a:gd name="T0" fmla="*/ 2147483647 w 576"/>
              <a:gd name="T1" fmla="*/ 2147483647 h 640"/>
              <a:gd name="T2" fmla="*/ 2147483647 w 576"/>
              <a:gd name="T3" fmla="*/ 2147483647 h 640"/>
              <a:gd name="T4" fmla="*/ 2147483647 w 576"/>
              <a:gd name="T5" fmla="*/ 2147483647 h 640"/>
              <a:gd name="T6" fmla="*/ 2147483647 w 576"/>
              <a:gd name="T7" fmla="*/ 2147483647 h 640"/>
              <a:gd name="T8" fmla="*/ 0 w 576"/>
              <a:gd name="T9" fmla="*/ 2147483647 h 6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6" h="640">
                <a:moveTo>
                  <a:pt x="576" y="16"/>
                </a:moveTo>
                <a:cubicBezTo>
                  <a:pt x="568" y="8"/>
                  <a:pt x="560" y="0"/>
                  <a:pt x="528" y="16"/>
                </a:cubicBezTo>
                <a:cubicBezTo>
                  <a:pt x="496" y="32"/>
                  <a:pt x="448" y="24"/>
                  <a:pt x="384" y="112"/>
                </a:cubicBezTo>
                <a:cubicBezTo>
                  <a:pt x="320" y="200"/>
                  <a:pt x="208" y="456"/>
                  <a:pt x="144" y="544"/>
                </a:cubicBezTo>
                <a:cubicBezTo>
                  <a:pt x="80" y="632"/>
                  <a:pt x="40" y="636"/>
                  <a:pt x="0" y="640"/>
                </a:cubicBezTo>
              </a:path>
            </a:pathLst>
          </a:custGeom>
          <a:noFill/>
          <a:ln w="38100" cmpd="sng">
            <a:solidFill>
              <a:srgbClr val="80008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5567" name="Freeform 73"/>
          <p:cNvSpPr/>
          <p:nvPr/>
        </p:nvSpPr>
        <p:spPr bwMode="auto">
          <a:xfrm flipH="1">
            <a:off x="5416550" y="5197475"/>
            <a:ext cx="207963" cy="236538"/>
          </a:xfrm>
          <a:custGeom>
            <a:avLst/>
            <a:gdLst>
              <a:gd name="T0" fmla="*/ 0 w 96"/>
              <a:gd name="T1" fmla="*/ 0 h 288"/>
              <a:gd name="T2" fmla="*/ 2147483647 w 96"/>
              <a:gd name="T3" fmla="*/ 2147483647 h 288"/>
              <a:gd name="T4" fmla="*/ 0 60000 65536"/>
              <a:gd name="T5" fmla="*/ 0 60000 65536"/>
            </a:gdLst>
            <a:ahLst/>
            <a:cxnLst>
              <a:cxn ang="T4">
                <a:pos x="T0" y="T1"/>
              </a:cxn>
              <a:cxn ang="T5">
                <a:pos x="T2" y="T3"/>
              </a:cxn>
            </a:cxnLst>
            <a:rect l="0" t="0" r="r" b="b"/>
            <a:pathLst>
              <a:path w="96" h="288">
                <a:moveTo>
                  <a:pt x="0" y="0"/>
                </a:moveTo>
                <a:cubicBezTo>
                  <a:pt x="40" y="120"/>
                  <a:pt x="80" y="240"/>
                  <a:pt x="96" y="288"/>
                </a:cubicBezTo>
              </a:path>
            </a:pathLst>
          </a:custGeom>
          <a:noFill/>
          <a:ln w="12700" cap="flat" cmpd="sng">
            <a:solidFill>
              <a:srgbClr val="800080"/>
            </a:solidFill>
            <a:prstDash val="dash"/>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5568" name="Freeform 74"/>
          <p:cNvSpPr/>
          <p:nvPr/>
        </p:nvSpPr>
        <p:spPr bwMode="auto">
          <a:xfrm>
            <a:off x="5364163" y="5172075"/>
            <a:ext cx="401637" cy="231775"/>
          </a:xfrm>
          <a:custGeom>
            <a:avLst/>
            <a:gdLst>
              <a:gd name="T0" fmla="*/ 2147483647 w 576"/>
              <a:gd name="T1" fmla="*/ 2147483647 h 640"/>
              <a:gd name="T2" fmla="*/ 2147483647 w 576"/>
              <a:gd name="T3" fmla="*/ 2147483647 h 640"/>
              <a:gd name="T4" fmla="*/ 2147483647 w 576"/>
              <a:gd name="T5" fmla="*/ 2147483647 h 640"/>
              <a:gd name="T6" fmla="*/ 2147483647 w 576"/>
              <a:gd name="T7" fmla="*/ 2147483647 h 640"/>
              <a:gd name="T8" fmla="*/ 0 w 576"/>
              <a:gd name="T9" fmla="*/ 2147483647 h 6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6" h="640">
                <a:moveTo>
                  <a:pt x="576" y="16"/>
                </a:moveTo>
                <a:cubicBezTo>
                  <a:pt x="568" y="8"/>
                  <a:pt x="560" y="0"/>
                  <a:pt x="528" y="16"/>
                </a:cubicBezTo>
                <a:cubicBezTo>
                  <a:pt x="496" y="32"/>
                  <a:pt x="448" y="24"/>
                  <a:pt x="384" y="112"/>
                </a:cubicBezTo>
                <a:cubicBezTo>
                  <a:pt x="320" y="200"/>
                  <a:pt x="208" y="456"/>
                  <a:pt x="144" y="544"/>
                </a:cubicBezTo>
                <a:cubicBezTo>
                  <a:pt x="80" y="632"/>
                  <a:pt x="40" y="636"/>
                  <a:pt x="0" y="640"/>
                </a:cubicBezTo>
              </a:path>
            </a:pathLst>
          </a:custGeom>
          <a:noFill/>
          <a:ln w="38100" cmpd="sng">
            <a:solidFill>
              <a:srgbClr val="80008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65569" name="Group 75"/>
          <p:cNvGrpSpPr/>
          <p:nvPr/>
        </p:nvGrpSpPr>
        <p:grpSpPr bwMode="auto">
          <a:xfrm>
            <a:off x="4464050" y="5159375"/>
            <a:ext cx="935038" cy="269875"/>
            <a:chOff x="2596" y="3141"/>
            <a:chExt cx="589" cy="354"/>
          </a:xfrm>
        </p:grpSpPr>
        <p:sp>
          <p:nvSpPr>
            <p:cNvPr id="65648" name="Freeform 76"/>
            <p:cNvSpPr/>
            <p:nvPr/>
          </p:nvSpPr>
          <p:spPr bwMode="auto">
            <a:xfrm flipH="1">
              <a:off x="2876" y="3149"/>
              <a:ext cx="309" cy="346"/>
            </a:xfrm>
            <a:custGeom>
              <a:avLst/>
              <a:gdLst>
                <a:gd name="T0" fmla="*/ 26 w 576"/>
                <a:gd name="T1" fmla="*/ 1 h 640"/>
                <a:gd name="T2" fmla="*/ 24 w 576"/>
                <a:gd name="T3" fmla="*/ 1 h 640"/>
                <a:gd name="T4" fmla="*/ 17 w 576"/>
                <a:gd name="T5" fmla="*/ 5 h 640"/>
                <a:gd name="T6" fmla="*/ 6 w 576"/>
                <a:gd name="T7" fmla="*/ 25 h 640"/>
                <a:gd name="T8" fmla="*/ 0 w 576"/>
                <a:gd name="T9" fmla="*/ 30 h 6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6" h="640">
                  <a:moveTo>
                    <a:pt x="576" y="16"/>
                  </a:moveTo>
                  <a:cubicBezTo>
                    <a:pt x="568" y="8"/>
                    <a:pt x="560" y="0"/>
                    <a:pt x="528" y="16"/>
                  </a:cubicBezTo>
                  <a:cubicBezTo>
                    <a:pt x="496" y="32"/>
                    <a:pt x="448" y="24"/>
                    <a:pt x="384" y="112"/>
                  </a:cubicBezTo>
                  <a:cubicBezTo>
                    <a:pt x="320" y="200"/>
                    <a:pt x="208" y="456"/>
                    <a:pt x="144" y="544"/>
                  </a:cubicBezTo>
                  <a:cubicBezTo>
                    <a:pt x="80" y="632"/>
                    <a:pt x="40" y="636"/>
                    <a:pt x="0" y="640"/>
                  </a:cubicBezTo>
                </a:path>
              </a:pathLst>
            </a:custGeom>
            <a:noFill/>
            <a:ln w="28575" cap="flat" cmpd="sng">
              <a:solidFill>
                <a:srgbClr val="009900"/>
              </a:solidFill>
              <a:prstDash val="sysDot"/>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5649" name="Freeform 77"/>
            <p:cNvSpPr/>
            <p:nvPr/>
          </p:nvSpPr>
          <p:spPr bwMode="auto">
            <a:xfrm>
              <a:off x="2596" y="3141"/>
              <a:ext cx="309" cy="346"/>
            </a:xfrm>
            <a:custGeom>
              <a:avLst/>
              <a:gdLst>
                <a:gd name="T0" fmla="*/ 26 w 576"/>
                <a:gd name="T1" fmla="*/ 1 h 640"/>
                <a:gd name="T2" fmla="*/ 24 w 576"/>
                <a:gd name="T3" fmla="*/ 1 h 640"/>
                <a:gd name="T4" fmla="*/ 17 w 576"/>
                <a:gd name="T5" fmla="*/ 5 h 640"/>
                <a:gd name="T6" fmla="*/ 6 w 576"/>
                <a:gd name="T7" fmla="*/ 25 h 640"/>
                <a:gd name="T8" fmla="*/ 0 w 576"/>
                <a:gd name="T9" fmla="*/ 30 h 6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6" h="640">
                  <a:moveTo>
                    <a:pt x="576" y="16"/>
                  </a:moveTo>
                  <a:cubicBezTo>
                    <a:pt x="568" y="8"/>
                    <a:pt x="560" y="0"/>
                    <a:pt x="528" y="16"/>
                  </a:cubicBezTo>
                  <a:cubicBezTo>
                    <a:pt x="496" y="32"/>
                    <a:pt x="448" y="24"/>
                    <a:pt x="384" y="112"/>
                  </a:cubicBezTo>
                  <a:cubicBezTo>
                    <a:pt x="320" y="200"/>
                    <a:pt x="208" y="456"/>
                    <a:pt x="144" y="544"/>
                  </a:cubicBezTo>
                  <a:cubicBezTo>
                    <a:pt x="80" y="632"/>
                    <a:pt x="40" y="636"/>
                    <a:pt x="0" y="640"/>
                  </a:cubicBezTo>
                </a:path>
              </a:pathLst>
            </a:custGeom>
            <a:noFill/>
            <a:ln w="28575" cap="flat" cmpd="sng">
              <a:solidFill>
                <a:srgbClr val="009900"/>
              </a:solidFill>
              <a:prstDash val="sysDot"/>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65570" name="Group 78"/>
          <p:cNvGrpSpPr/>
          <p:nvPr/>
        </p:nvGrpSpPr>
        <p:grpSpPr bwMode="auto">
          <a:xfrm>
            <a:off x="4032250" y="4511675"/>
            <a:ext cx="1747838" cy="485775"/>
            <a:chOff x="2188" y="2597"/>
            <a:chExt cx="1301" cy="378"/>
          </a:xfrm>
        </p:grpSpPr>
        <p:sp>
          <p:nvSpPr>
            <p:cNvPr id="65644" name="Freeform 79"/>
            <p:cNvSpPr/>
            <p:nvPr/>
          </p:nvSpPr>
          <p:spPr bwMode="auto">
            <a:xfrm>
              <a:off x="2884" y="2629"/>
              <a:ext cx="309" cy="346"/>
            </a:xfrm>
            <a:custGeom>
              <a:avLst/>
              <a:gdLst>
                <a:gd name="T0" fmla="*/ 26 w 576"/>
                <a:gd name="T1" fmla="*/ 1 h 640"/>
                <a:gd name="T2" fmla="*/ 24 w 576"/>
                <a:gd name="T3" fmla="*/ 1 h 640"/>
                <a:gd name="T4" fmla="*/ 17 w 576"/>
                <a:gd name="T5" fmla="*/ 5 h 640"/>
                <a:gd name="T6" fmla="*/ 6 w 576"/>
                <a:gd name="T7" fmla="*/ 25 h 640"/>
                <a:gd name="T8" fmla="*/ 0 w 576"/>
                <a:gd name="T9" fmla="*/ 30 h 6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6" h="640">
                  <a:moveTo>
                    <a:pt x="576" y="16"/>
                  </a:moveTo>
                  <a:cubicBezTo>
                    <a:pt x="568" y="8"/>
                    <a:pt x="560" y="0"/>
                    <a:pt x="528" y="16"/>
                  </a:cubicBezTo>
                  <a:cubicBezTo>
                    <a:pt x="496" y="32"/>
                    <a:pt x="448" y="24"/>
                    <a:pt x="384" y="112"/>
                  </a:cubicBezTo>
                  <a:cubicBezTo>
                    <a:pt x="320" y="200"/>
                    <a:pt x="208" y="456"/>
                    <a:pt x="144" y="544"/>
                  </a:cubicBezTo>
                  <a:cubicBezTo>
                    <a:pt x="80" y="632"/>
                    <a:pt x="40" y="636"/>
                    <a:pt x="0" y="640"/>
                  </a:cubicBezTo>
                </a:path>
              </a:pathLst>
            </a:custGeom>
            <a:noFill/>
            <a:ln w="28575" cap="flat" cmpd="sng">
              <a:solidFill>
                <a:srgbClr val="009900"/>
              </a:solidFill>
              <a:prstDash val="sysDot"/>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5645" name="Freeform 80"/>
            <p:cNvSpPr/>
            <p:nvPr/>
          </p:nvSpPr>
          <p:spPr bwMode="auto">
            <a:xfrm>
              <a:off x="2188" y="2597"/>
              <a:ext cx="309" cy="346"/>
            </a:xfrm>
            <a:custGeom>
              <a:avLst/>
              <a:gdLst>
                <a:gd name="T0" fmla="*/ 26 w 576"/>
                <a:gd name="T1" fmla="*/ 1 h 640"/>
                <a:gd name="T2" fmla="*/ 24 w 576"/>
                <a:gd name="T3" fmla="*/ 1 h 640"/>
                <a:gd name="T4" fmla="*/ 17 w 576"/>
                <a:gd name="T5" fmla="*/ 5 h 640"/>
                <a:gd name="T6" fmla="*/ 6 w 576"/>
                <a:gd name="T7" fmla="*/ 25 h 640"/>
                <a:gd name="T8" fmla="*/ 0 w 576"/>
                <a:gd name="T9" fmla="*/ 30 h 6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6" h="640">
                  <a:moveTo>
                    <a:pt x="576" y="16"/>
                  </a:moveTo>
                  <a:cubicBezTo>
                    <a:pt x="568" y="8"/>
                    <a:pt x="560" y="0"/>
                    <a:pt x="528" y="16"/>
                  </a:cubicBezTo>
                  <a:cubicBezTo>
                    <a:pt x="496" y="32"/>
                    <a:pt x="448" y="24"/>
                    <a:pt x="384" y="112"/>
                  </a:cubicBezTo>
                  <a:cubicBezTo>
                    <a:pt x="320" y="200"/>
                    <a:pt x="208" y="456"/>
                    <a:pt x="144" y="544"/>
                  </a:cubicBezTo>
                  <a:cubicBezTo>
                    <a:pt x="80" y="632"/>
                    <a:pt x="40" y="636"/>
                    <a:pt x="0" y="640"/>
                  </a:cubicBezTo>
                </a:path>
              </a:pathLst>
            </a:custGeom>
            <a:noFill/>
            <a:ln w="28575" cap="flat" cmpd="sng">
              <a:solidFill>
                <a:srgbClr val="009900"/>
              </a:solidFill>
              <a:prstDash val="sysDot"/>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5646" name="Freeform 81"/>
            <p:cNvSpPr/>
            <p:nvPr/>
          </p:nvSpPr>
          <p:spPr bwMode="auto">
            <a:xfrm flipH="1">
              <a:off x="2524" y="2597"/>
              <a:ext cx="309" cy="346"/>
            </a:xfrm>
            <a:custGeom>
              <a:avLst/>
              <a:gdLst>
                <a:gd name="T0" fmla="*/ 26 w 576"/>
                <a:gd name="T1" fmla="*/ 1 h 640"/>
                <a:gd name="T2" fmla="*/ 24 w 576"/>
                <a:gd name="T3" fmla="*/ 1 h 640"/>
                <a:gd name="T4" fmla="*/ 17 w 576"/>
                <a:gd name="T5" fmla="*/ 5 h 640"/>
                <a:gd name="T6" fmla="*/ 6 w 576"/>
                <a:gd name="T7" fmla="*/ 25 h 640"/>
                <a:gd name="T8" fmla="*/ 0 w 576"/>
                <a:gd name="T9" fmla="*/ 30 h 6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6" h="640">
                  <a:moveTo>
                    <a:pt x="576" y="16"/>
                  </a:moveTo>
                  <a:cubicBezTo>
                    <a:pt x="568" y="8"/>
                    <a:pt x="560" y="0"/>
                    <a:pt x="528" y="16"/>
                  </a:cubicBezTo>
                  <a:cubicBezTo>
                    <a:pt x="496" y="32"/>
                    <a:pt x="448" y="24"/>
                    <a:pt x="384" y="112"/>
                  </a:cubicBezTo>
                  <a:cubicBezTo>
                    <a:pt x="320" y="200"/>
                    <a:pt x="208" y="456"/>
                    <a:pt x="144" y="544"/>
                  </a:cubicBezTo>
                  <a:cubicBezTo>
                    <a:pt x="80" y="632"/>
                    <a:pt x="40" y="636"/>
                    <a:pt x="0" y="640"/>
                  </a:cubicBezTo>
                </a:path>
              </a:pathLst>
            </a:custGeom>
            <a:noFill/>
            <a:ln w="28575" cap="flat" cmpd="sng">
              <a:solidFill>
                <a:srgbClr val="009900"/>
              </a:solidFill>
              <a:prstDash val="sysDot"/>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5647" name="Freeform 82"/>
            <p:cNvSpPr/>
            <p:nvPr/>
          </p:nvSpPr>
          <p:spPr bwMode="auto">
            <a:xfrm flipH="1">
              <a:off x="3180" y="2629"/>
              <a:ext cx="309" cy="346"/>
            </a:xfrm>
            <a:custGeom>
              <a:avLst/>
              <a:gdLst>
                <a:gd name="T0" fmla="*/ 26 w 576"/>
                <a:gd name="T1" fmla="*/ 1 h 640"/>
                <a:gd name="T2" fmla="*/ 24 w 576"/>
                <a:gd name="T3" fmla="*/ 1 h 640"/>
                <a:gd name="T4" fmla="*/ 17 w 576"/>
                <a:gd name="T5" fmla="*/ 5 h 640"/>
                <a:gd name="T6" fmla="*/ 6 w 576"/>
                <a:gd name="T7" fmla="*/ 25 h 640"/>
                <a:gd name="T8" fmla="*/ 0 w 576"/>
                <a:gd name="T9" fmla="*/ 30 h 6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6" h="640">
                  <a:moveTo>
                    <a:pt x="576" y="16"/>
                  </a:moveTo>
                  <a:cubicBezTo>
                    <a:pt x="568" y="8"/>
                    <a:pt x="560" y="0"/>
                    <a:pt x="528" y="16"/>
                  </a:cubicBezTo>
                  <a:cubicBezTo>
                    <a:pt x="496" y="32"/>
                    <a:pt x="448" y="24"/>
                    <a:pt x="384" y="112"/>
                  </a:cubicBezTo>
                  <a:cubicBezTo>
                    <a:pt x="320" y="200"/>
                    <a:pt x="208" y="456"/>
                    <a:pt x="144" y="544"/>
                  </a:cubicBezTo>
                  <a:cubicBezTo>
                    <a:pt x="80" y="632"/>
                    <a:pt x="40" y="636"/>
                    <a:pt x="0" y="640"/>
                  </a:cubicBezTo>
                </a:path>
              </a:pathLst>
            </a:custGeom>
            <a:noFill/>
            <a:ln w="28575" cap="flat" cmpd="sng">
              <a:solidFill>
                <a:srgbClr val="009900"/>
              </a:solidFill>
              <a:prstDash val="sysDot"/>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65571" name="Freeform 83"/>
          <p:cNvSpPr/>
          <p:nvPr/>
        </p:nvSpPr>
        <p:spPr bwMode="auto">
          <a:xfrm>
            <a:off x="6200775" y="3851275"/>
            <a:ext cx="441325" cy="473075"/>
          </a:xfrm>
          <a:custGeom>
            <a:avLst/>
            <a:gdLst>
              <a:gd name="T0" fmla="*/ 2147483647 w 576"/>
              <a:gd name="T1" fmla="*/ 2147483647 h 640"/>
              <a:gd name="T2" fmla="*/ 2147483647 w 576"/>
              <a:gd name="T3" fmla="*/ 2147483647 h 640"/>
              <a:gd name="T4" fmla="*/ 2147483647 w 576"/>
              <a:gd name="T5" fmla="*/ 2147483647 h 640"/>
              <a:gd name="T6" fmla="*/ 2147483647 w 576"/>
              <a:gd name="T7" fmla="*/ 2147483647 h 640"/>
              <a:gd name="T8" fmla="*/ 0 w 576"/>
              <a:gd name="T9" fmla="*/ 2147483647 h 6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6" h="640">
                <a:moveTo>
                  <a:pt x="576" y="16"/>
                </a:moveTo>
                <a:cubicBezTo>
                  <a:pt x="568" y="8"/>
                  <a:pt x="560" y="0"/>
                  <a:pt x="528" y="16"/>
                </a:cubicBezTo>
                <a:cubicBezTo>
                  <a:pt x="496" y="32"/>
                  <a:pt x="448" y="24"/>
                  <a:pt x="384" y="112"/>
                </a:cubicBezTo>
                <a:cubicBezTo>
                  <a:pt x="320" y="200"/>
                  <a:pt x="208" y="456"/>
                  <a:pt x="144" y="544"/>
                </a:cubicBezTo>
                <a:cubicBezTo>
                  <a:pt x="80" y="632"/>
                  <a:pt x="40" y="636"/>
                  <a:pt x="0" y="640"/>
                </a:cubicBezTo>
              </a:path>
            </a:pathLst>
          </a:custGeom>
          <a:noFill/>
          <a:ln w="38100" cmpd="sng">
            <a:solidFill>
              <a:srgbClr val="80008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5572" name="Freeform 84"/>
          <p:cNvSpPr/>
          <p:nvPr/>
        </p:nvSpPr>
        <p:spPr bwMode="auto">
          <a:xfrm flipH="1">
            <a:off x="4948238" y="3825875"/>
            <a:ext cx="398462" cy="511175"/>
          </a:xfrm>
          <a:custGeom>
            <a:avLst/>
            <a:gdLst>
              <a:gd name="T0" fmla="*/ 2147483647 w 576"/>
              <a:gd name="T1" fmla="*/ 2147483647 h 640"/>
              <a:gd name="T2" fmla="*/ 2147483647 w 576"/>
              <a:gd name="T3" fmla="*/ 2147483647 h 640"/>
              <a:gd name="T4" fmla="*/ 2147483647 w 576"/>
              <a:gd name="T5" fmla="*/ 2147483647 h 640"/>
              <a:gd name="T6" fmla="*/ 2147483647 w 576"/>
              <a:gd name="T7" fmla="*/ 2147483647 h 640"/>
              <a:gd name="T8" fmla="*/ 0 w 576"/>
              <a:gd name="T9" fmla="*/ 2147483647 h 6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6" h="640">
                <a:moveTo>
                  <a:pt x="576" y="16"/>
                </a:moveTo>
                <a:cubicBezTo>
                  <a:pt x="568" y="8"/>
                  <a:pt x="560" y="0"/>
                  <a:pt x="528" y="16"/>
                </a:cubicBezTo>
                <a:cubicBezTo>
                  <a:pt x="496" y="32"/>
                  <a:pt x="448" y="24"/>
                  <a:pt x="384" y="112"/>
                </a:cubicBezTo>
                <a:cubicBezTo>
                  <a:pt x="320" y="200"/>
                  <a:pt x="208" y="456"/>
                  <a:pt x="144" y="544"/>
                </a:cubicBezTo>
                <a:cubicBezTo>
                  <a:pt x="80" y="632"/>
                  <a:pt x="40" y="636"/>
                  <a:pt x="0" y="640"/>
                </a:cubicBezTo>
              </a:path>
            </a:pathLst>
          </a:custGeom>
          <a:noFill/>
          <a:ln w="38100" cap="flat" cmpd="sng">
            <a:solidFill>
              <a:srgbClr val="009900"/>
            </a:solidFill>
            <a:prstDash val="sysDot"/>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5573" name="Freeform 85"/>
          <p:cNvSpPr/>
          <p:nvPr/>
        </p:nvSpPr>
        <p:spPr bwMode="auto">
          <a:xfrm flipH="1">
            <a:off x="5813425" y="3825875"/>
            <a:ext cx="398463" cy="511175"/>
          </a:xfrm>
          <a:custGeom>
            <a:avLst/>
            <a:gdLst>
              <a:gd name="T0" fmla="*/ 2147483647 w 576"/>
              <a:gd name="T1" fmla="*/ 2147483647 h 640"/>
              <a:gd name="T2" fmla="*/ 2147483647 w 576"/>
              <a:gd name="T3" fmla="*/ 2147483647 h 640"/>
              <a:gd name="T4" fmla="*/ 2147483647 w 576"/>
              <a:gd name="T5" fmla="*/ 2147483647 h 640"/>
              <a:gd name="T6" fmla="*/ 2147483647 w 576"/>
              <a:gd name="T7" fmla="*/ 2147483647 h 640"/>
              <a:gd name="T8" fmla="*/ 0 w 576"/>
              <a:gd name="T9" fmla="*/ 2147483647 h 6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6" h="640">
                <a:moveTo>
                  <a:pt x="576" y="16"/>
                </a:moveTo>
                <a:cubicBezTo>
                  <a:pt x="568" y="8"/>
                  <a:pt x="560" y="0"/>
                  <a:pt x="528" y="16"/>
                </a:cubicBezTo>
                <a:cubicBezTo>
                  <a:pt x="496" y="32"/>
                  <a:pt x="448" y="24"/>
                  <a:pt x="384" y="112"/>
                </a:cubicBezTo>
                <a:cubicBezTo>
                  <a:pt x="320" y="200"/>
                  <a:pt x="208" y="456"/>
                  <a:pt x="144" y="544"/>
                </a:cubicBezTo>
                <a:cubicBezTo>
                  <a:pt x="80" y="632"/>
                  <a:pt x="40" y="636"/>
                  <a:pt x="0" y="640"/>
                </a:cubicBezTo>
              </a:path>
            </a:pathLst>
          </a:custGeom>
          <a:noFill/>
          <a:ln w="28575" cap="flat" cmpd="sng">
            <a:solidFill>
              <a:srgbClr val="009900"/>
            </a:solidFill>
            <a:prstDash val="sysDot"/>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5574" name="Freeform 86"/>
          <p:cNvSpPr/>
          <p:nvPr/>
        </p:nvSpPr>
        <p:spPr bwMode="auto">
          <a:xfrm>
            <a:off x="5381625" y="3825875"/>
            <a:ext cx="396875" cy="511175"/>
          </a:xfrm>
          <a:custGeom>
            <a:avLst/>
            <a:gdLst>
              <a:gd name="T0" fmla="*/ 2147483647 w 576"/>
              <a:gd name="T1" fmla="*/ 2147483647 h 640"/>
              <a:gd name="T2" fmla="*/ 2147483647 w 576"/>
              <a:gd name="T3" fmla="*/ 2147483647 h 640"/>
              <a:gd name="T4" fmla="*/ 2147483647 w 576"/>
              <a:gd name="T5" fmla="*/ 2147483647 h 640"/>
              <a:gd name="T6" fmla="*/ 2147483647 w 576"/>
              <a:gd name="T7" fmla="*/ 2147483647 h 640"/>
              <a:gd name="T8" fmla="*/ 0 w 576"/>
              <a:gd name="T9" fmla="*/ 2147483647 h 6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6" h="640">
                <a:moveTo>
                  <a:pt x="576" y="16"/>
                </a:moveTo>
                <a:cubicBezTo>
                  <a:pt x="568" y="8"/>
                  <a:pt x="560" y="0"/>
                  <a:pt x="528" y="16"/>
                </a:cubicBezTo>
                <a:cubicBezTo>
                  <a:pt x="496" y="32"/>
                  <a:pt x="448" y="24"/>
                  <a:pt x="384" y="112"/>
                </a:cubicBezTo>
                <a:cubicBezTo>
                  <a:pt x="320" y="200"/>
                  <a:pt x="208" y="456"/>
                  <a:pt x="144" y="544"/>
                </a:cubicBezTo>
                <a:cubicBezTo>
                  <a:pt x="80" y="632"/>
                  <a:pt x="40" y="636"/>
                  <a:pt x="0" y="640"/>
                </a:cubicBezTo>
              </a:path>
            </a:pathLst>
          </a:custGeom>
          <a:noFill/>
          <a:ln w="28575" cap="flat" cmpd="sng">
            <a:solidFill>
              <a:srgbClr val="009900"/>
            </a:solidFill>
            <a:prstDash val="sysDot"/>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5575" name="Freeform 87"/>
          <p:cNvSpPr/>
          <p:nvPr/>
        </p:nvSpPr>
        <p:spPr bwMode="auto">
          <a:xfrm>
            <a:off x="4514850" y="3825875"/>
            <a:ext cx="398463" cy="511175"/>
          </a:xfrm>
          <a:custGeom>
            <a:avLst/>
            <a:gdLst>
              <a:gd name="T0" fmla="*/ 2147483647 w 576"/>
              <a:gd name="T1" fmla="*/ 2147483647 h 640"/>
              <a:gd name="T2" fmla="*/ 2147483647 w 576"/>
              <a:gd name="T3" fmla="*/ 2147483647 h 640"/>
              <a:gd name="T4" fmla="*/ 2147483647 w 576"/>
              <a:gd name="T5" fmla="*/ 2147483647 h 640"/>
              <a:gd name="T6" fmla="*/ 2147483647 w 576"/>
              <a:gd name="T7" fmla="*/ 2147483647 h 640"/>
              <a:gd name="T8" fmla="*/ 0 w 576"/>
              <a:gd name="T9" fmla="*/ 2147483647 h 6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6" h="640">
                <a:moveTo>
                  <a:pt x="576" y="16"/>
                </a:moveTo>
                <a:cubicBezTo>
                  <a:pt x="568" y="8"/>
                  <a:pt x="560" y="0"/>
                  <a:pt x="528" y="16"/>
                </a:cubicBezTo>
                <a:cubicBezTo>
                  <a:pt x="496" y="32"/>
                  <a:pt x="448" y="24"/>
                  <a:pt x="384" y="112"/>
                </a:cubicBezTo>
                <a:cubicBezTo>
                  <a:pt x="320" y="200"/>
                  <a:pt x="208" y="456"/>
                  <a:pt x="144" y="544"/>
                </a:cubicBezTo>
                <a:cubicBezTo>
                  <a:pt x="80" y="632"/>
                  <a:pt x="40" y="636"/>
                  <a:pt x="0" y="640"/>
                </a:cubicBezTo>
              </a:path>
            </a:pathLst>
          </a:custGeom>
          <a:noFill/>
          <a:ln w="38100" cap="flat" cmpd="sng">
            <a:solidFill>
              <a:srgbClr val="009900"/>
            </a:solidFill>
            <a:prstDash val="sysDot"/>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5576" name="Freeform 88"/>
          <p:cNvSpPr/>
          <p:nvPr/>
        </p:nvSpPr>
        <p:spPr bwMode="auto">
          <a:xfrm>
            <a:off x="3587750" y="3825875"/>
            <a:ext cx="398463" cy="511175"/>
          </a:xfrm>
          <a:custGeom>
            <a:avLst/>
            <a:gdLst>
              <a:gd name="T0" fmla="*/ 2147483647 w 576"/>
              <a:gd name="T1" fmla="*/ 2147483647 h 640"/>
              <a:gd name="T2" fmla="*/ 2147483647 w 576"/>
              <a:gd name="T3" fmla="*/ 2147483647 h 640"/>
              <a:gd name="T4" fmla="*/ 2147483647 w 576"/>
              <a:gd name="T5" fmla="*/ 2147483647 h 640"/>
              <a:gd name="T6" fmla="*/ 2147483647 w 576"/>
              <a:gd name="T7" fmla="*/ 2147483647 h 640"/>
              <a:gd name="T8" fmla="*/ 0 w 576"/>
              <a:gd name="T9" fmla="*/ 2147483647 h 6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6" h="640">
                <a:moveTo>
                  <a:pt x="576" y="16"/>
                </a:moveTo>
                <a:cubicBezTo>
                  <a:pt x="568" y="8"/>
                  <a:pt x="560" y="0"/>
                  <a:pt x="528" y="16"/>
                </a:cubicBezTo>
                <a:cubicBezTo>
                  <a:pt x="496" y="32"/>
                  <a:pt x="448" y="24"/>
                  <a:pt x="384" y="112"/>
                </a:cubicBezTo>
                <a:cubicBezTo>
                  <a:pt x="320" y="200"/>
                  <a:pt x="208" y="456"/>
                  <a:pt x="144" y="544"/>
                </a:cubicBezTo>
                <a:cubicBezTo>
                  <a:pt x="80" y="632"/>
                  <a:pt x="40" y="636"/>
                  <a:pt x="0" y="640"/>
                </a:cubicBezTo>
              </a:path>
            </a:pathLst>
          </a:custGeom>
          <a:noFill/>
          <a:ln w="28575" cap="flat" cmpd="sng">
            <a:solidFill>
              <a:srgbClr val="009900"/>
            </a:solidFill>
            <a:prstDash val="sysDot"/>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5577" name="Freeform 89"/>
          <p:cNvSpPr/>
          <p:nvPr/>
        </p:nvSpPr>
        <p:spPr bwMode="auto">
          <a:xfrm flipH="1">
            <a:off x="4021138" y="3825875"/>
            <a:ext cx="396875" cy="511175"/>
          </a:xfrm>
          <a:custGeom>
            <a:avLst/>
            <a:gdLst>
              <a:gd name="T0" fmla="*/ 2147483647 w 576"/>
              <a:gd name="T1" fmla="*/ 2147483647 h 640"/>
              <a:gd name="T2" fmla="*/ 2147483647 w 576"/>
              <a:gd name="T3" fmla="*/ 2147483647 h 640"/>
              <a:gd name="T4" fmla="*/ 2147483647 w 576"/>
              <a:gd name="T5" fmla="*/ 2147483647 h 640"/>
              <a:gd name="T6" fmla="*/ 2147483647 w 576"/>
              <a:gd name="T7" fmla="*/ 2147483647 h 640"/>
              <a:gd name="T8" fmla="*/ 0 w 576"/>
              <a:gd name="T9" fmla="*/ 2147483647 h 6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6" h="640">
                <a:moveTo>
                  <a:pt x="576" y="16"/>
                </a:moveTo>
                <a:cubicBezTo>
                  <a:pt x="568" y="8"/>
                  <a:pt x="560" y="0"/>
                  <a:pt x="528" y="16"/>
                </a:cubicBezTo>
                <a:cubicBezTo>
                  <a:pt x="496" y="32"/>
                  <a:pt x="448" y="24"/>
                  <a:pt x="384" y="112"/>
                </a:cubicBezTo>
                <a:cubicBezTo>
                  <a:pt x="320" y="200"/>
                  <a:pt x="208" y="456"/>
                  <a:pt x="144" y="544"/>
                </a:cubicBezTo>
                <a:cubicBezTo>
                  <a:pt x="80" y="632"/>
                  <a:pt x="40" y="636"/>
                  <a:pt x="0" y="640"/>
                </a:cubicBezTo>
              </a:path>
            </a:pathLst>
          </a:custGeom>
          <a:noFill/>
          <a:ln w="28575" cap="flat" cmpd="sng">
            <a:solidFill>
              <a:srgbClr val="009900"/>
            </a:solidFill>
            <a:prstDash val="sysDot"/>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5578" name="Freeform 90"/>
          <p:cNvSpPr/>
          <p:nvPr/>
        </p:nvSpPr>
        <p:spPr bwMode="auto">
          <a:xfrm flipH="1" flipV="1">
            <a:off x="6661150" y="2771775"/>
            <a:ext cx="301625" cy="727075"/>
          </a:xfrm>
          <a:custGeom>
            <a:avLst/>
            <a:gdLst>
              <a:gd name="T0" fmla="*/ 2147483647 w 576"/>
              <a:gd name="T1" fmla="*/ 2147483647 h 640"/>
              <a:gd name="T2" fmla="*/ 2147483647 w 576"/>
              <a:gd name="T3" fmla="*/ 2147483647 h 640"/>
              <a:gd name="T4" fmla="*/ 2147483647 w 576"/>
              <a:gd name="T5" fmla="*/ 2147483647 h 640"/>
              <a:gd name="T6" fmla="*/ 2147483647 w 576"/>
              <a:gd name="T7" fmla="*/ 2147483647 h 640"/>
              <a:gd name="T8" fmla="*/ 0 w 576"/>
              <a:gd name="T9" fmla="*/ 2147483647 h 6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6" h="640">
                <a:moveTo>
                  <a:pt x="576" y="16"/>
                </a:moveTo>
                <a:cubicBezTo>
                  <a:pt x="568" y="8"/>
                  <a:pt x="560" y="0"/>
                  <a:pt x="528" y="16"/>
                </a:cubicBezTo>
                <a:cubicBezTo>
                  <a:pt x="496" y="32"/>
                  <a:pt x="448" y="24"/>
                  <a:pt x="384" y="112"/>
                </a:cubicBezTo>
                <a:cubicBezTo>
                  <a:pt x="320" y="200"/>
                  <a:pt x="208" y="456"/>
                  <a:pt x="144" y="544"/>
                </a:cubicBezTo>
                <a:cubicBezTo>
                  <a:pt x="80" y="632"/>
                  <a:pt x="40" y="636"/>
                  <a:pt x="0" y="640"/>
                </a:cubicBezTo>
              </a:path>
            </a:pathLst>
          </a:custGeom>
          <a:noFill/>
          <a:ln w="38100" cmpd="sng">
            <a:solidFill>
              <a:srgbClr val="80008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5579" name="Freeform 91"/>
          <p:cNvSpPr/>
          <p:nvPr/>
        </p:nvSpPr>
        <p:spPr bwMode="auto">
          <a:xfrm flipV="1">
            <a:off x="4481513" y="2738438"/>
            <a:ext cx="411162" cy="760412"/>
          </a:xfrm>
          <a:custGeom>
            <a:avLst/>
            <a:gdLst>
              <a:gd name="T0" fmla="*/ 2147483647 w 576"/>
              <a:gd name="T1" fmla="*/ 2147483647 h 640"/>
              <a:gd name="T2" fmla="*/ 2147483647 w 576"/>
              <a:gd name="T3" fmla="*/ 2147483647 h 640"/>
              <a:gd name="T4" fmla="*/ 2147483647 w 576"/>
              <a:gd name="T5" fmla="*/ 2147483647 h 640"/>
              <a:gd name="T6" fmla="*/ 2147483647 w 576"/>
              <a:gd name="T7" fmla="*/ 2147483647 h 640"/>
              <a:gd name="T8" fmla="*/ 0 w 576"/>
              <a:gd name="T9" fmla="*/ 2147483647 h 6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6" h="640">
                <a:moveTo>
                  <a:pt x="576" y="16"/>
                </a:moveTo>
                <a:cubicBezTo>
                  <a:pt x="568" y="8"/>
                  <a:pt x="560" y="0"/>
                  <a:pt x="528" y="16"/>
                </a:cubicBezTo>
                <a:cubicBezTo>
                  <a:pt x="496" y="32"/>
                  <a:pt x="448" y="24"/>
                  <a:pt x="384" y="112"/>
                </a:cubicBezTo>
                <a:cubicBezTo>
                  <a:pt x="320" y="200"/>
                  <a:pt x="208" y="456"/>
                  <a:pt x="144" y="544"/>
                </a:cubicBezTo>
                <a:cubicBezTo>
                  <a:pt x="80" y="632"/>
                  <a:pt x="40" y="636"/>
                  <a:pt x="0" y="640"/>
                </a:cubicBezTo>
              </a:path>
            </a:pathLst>
          </a:custGeom>
          <a:noFill/>
          <a:ln w="38100" cap="flat" cmpd="sng">
            <a:solidFill>
              <a:srgbClr val="009900"/>
            </a:solidFill>
            <a:prstDash val="sysDot"/>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5580" name="Freeform 92"/>
          <p:cNvSpPr/>
          <p:nvPr/>
        </p:nvSpPr>
        <p:spPr bwMode="auto">
          <a:xfrm flipV="1">
            <a:off x="3584575" y="2738438"/>
            <a:ext cx="412750" cy="760412"/>
          </a:xfrm>
          <a:custGeom>
            <a:avLst/>
            <a:gdLst>
              <a:gd name="T0" fmla="*/ 2147483647 w 576"/>
              <a:gd name="T1" fmla="*/ 2147483647 h 640"/>
              <a:gd name="T2" fmla="*/ 2147483647 w 576"/>
              <a:gd name="T3" fmla="*/ 2147483647 h 640"/>
              <a:gd name="T4" fmla="*/ 2147483647 w 576"/>
              <a:gd name="T5" fmla="*/ 2147483647 h 640"/>
              <a:gd name="T6" fmla="*/ 2147483647 w 576"/>
              <a:gd name="T7" fmla="*/ 2147483647 h 640"/>
              <a:gd name="T8" fmla="*/ 0 w 576"/>
              <a:gd name="T9" fmla="*/ 2147483647 h 6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6" h="640">
                <a:moveTo>
                  <a:pt x="576" y="16"/>
                </a:moveTo>
                <a:cubicBezTo>
                  <a:pt x="568" y="8"/>
                  <a:pt x="560" y="0"/>
                  <a:pt x="528" y="16"/>
                </a:cubicBezTo>
                <a:cubicBezTo>
                  <a:pt x="496" y="32"/>
                  <a:pt x="448" y="24"/>
                  <a:pt x="384" y="112"/>
                </a:cubicBezTo>
                <a:cubicBezTo>
                  <a:pt x="320" y="200"/>
                  <a:pt x="208" y="456"/>
                  <a:pt x="144" y="544"/>
                </a:cubicBezTo>
                <a:cubicBezTo>
                  <a:pt x="80" y="632"/>
                  <a:pt x="40" y="636"/>
                  <a:pt x="0" y="640"/>
                </a:cubicBezTo>
              </a:path>
            </a:pathLst>
          </a:custGeom>
          <a:noFill/>
          <a:ln w="28575" cap="flat" cmpd="sng">
            <a:solidFill>
              <a:srgbClr val="009900"/>
            </a:solidFill>
            <a:prstDash val="sysDot"/>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5581" name="Freeform 93"/>
          <p:cNvSpPr/>
          <p:nvPr/>
        </p:nvSpPr>
        <p:spPr bwMode="auto">
          <a:xfrm flipH="1" flipV="1">
            <a:off x="4032250" y="2738438"/>
            <a:ext cx="412750" cy="760412"/>
          </a:xfrm>
          <a:custGeom>
            <a:avLst/>
            <a:gdLst>
              <a:gd name="T0" fmla="*/ 2147483647 w 576"/>
              <a:gd name="T1" fmla="*/ 2147483647 h 640"/>
              <a:gd name="T2" fmla="*/ 2147483647 w 576"/>
              <a:gd name="T3" fmla="*/ 2147483647 h 640"/>
              <a:gd name="T4" fmla="*/ 2147483647 w 576"/>
              <a:gd name="T5" fmla="*/ 2147483647 h 640"/>
              <a:gd name="T6" fmla="*/ 2147483647 w 576"/>
              <a:gd name="T7" fmla="*/ 2147483647 h 640"/>
              <a:gd name="T8" fmla="*/ 0 w 576"/>
              <a:gd name="T9" fmla="*/ 2147483647 h 6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6" h="640">
                <a:moveTo>
                  <a:pt x="576" y="16"/>
                </a:moveTo>
                <a:cubicBezTo>
                  <a:pt x="568" y="8"/>
                  <a:pt x="560" y="0"/>
                  <a:pt x="528" y="16"/>
                </a:cubicBezTo>
                <a:cubicBezTo>
                  <a:pt x="496" y="32"/>
                  <a:pt x="448" y="24"/>
                  <a:pt x="384" y="112"/>
                </a:cubicBezTo>
                <a:cubicBezTo>
                  <a:pt x="320" y="200"/>
                  <a:pt x="208" y="456"/>
                  <a:pt x="144" y="544"/>
                </a:cubicBezTo>
                <a:cubicBezTo>
                  <a:pt x="80" y="632"/>
                  <a:pt x="40" y="636"/>
                  <a:pt x="0" y="640"/>
                </a:cubicBezTo>
              </a:path>
            </a:pathLst>
          </a:custGeom>
          <a:noFill/>
          <a:ln w="28575" cap="flat" cmpd="sng">
            <a:solidFill>
              <a:srgbClr val="009900"/>
            </a:solidFill>
            <a:prstDash val="sysDot"/>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5582" name="Freeform 94"/>
          <p:cNvSpPr/>
          <p:nvPr/>
        </p:nvSpPr>
        <p:spPr bwMode="auto">
          <a:xfrm flipH="1" flipV="1">
            <a:off x="4929188" y="2738438"/>
            <a:ext cx="411162" cy="760412"/>
          </a:xfrm>
          <a:custGeom>
            <a:avLst/>
            <a:gdLst>
              <a:gd name="T0" fmla="*/ 2147483647 w 576"/>
              <a:gd name="T1" fmla="*/ 2147483647 h 640"/>
              <a:gd name="T2" fmla="*/ 2147483647 w 576"/>
              <a:gd name="T3" fmla="*/ 2147483647 h 640"/>
              <a:gd name="T4" fmla="*/ 2147483647 w 576"/>
              <a:gd name="T5" fmla="*/ 2147483647 h 640"/>
              <a:gd name="T6" fmla="*/ 2147483647 w 576"/>
              <a:gd name="T7" fmla="*/ 2147483647 h 640"/>
              <a:gd name="T8" fmla="*/ 0 w 576"/>
              <a:gd name="T9" fmla="*/ 2147483647 h 6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6" h="640">
                <a:moveTo>
                  <a:pt x="576" y="16"/>
                </a:moveTo>
                <a:cubicBezTo>
                  <a:pt x="568" y="8"/>
                  <a:pt x="560" y="0"/>
                  <a:pt x="528" y="16"/>
                </a:cubicBezTo>
                <a:cubicBezTo>
                  <a:pt x="496" y="32"/>
                  <a:pt x="448" y="24"/>
                  <a:pt x="384" y="112"/>
                </a:cubicBezTo>
                <a:cubicBezTo>
                  <a:pt x="320" y="200"/>
                  <a:pt x="208" y="456"/>
                  <a:pt x="144" y="544"/>
                </a:cubicBezTo>
                <a:cubicBezTo>
                  <a:pt x="80" y="632"/>
                  <a:pt x="40" y="636"/>
                  <a:pt x="0" y="640"/>
                </a:cubicBezTo>
              </a:path>
            </a:pathLst>
          </a:custGeom>
          <a:noFill/>
          <a:ln w="38100" cap="flat" cmpd="sng">
            <a:solidFill>
              <a:srgbClr val="009900"/>
            </a:solidFill>
            <a:prstDash val="sysDot"/>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5583" name="Freeform 95"/>
          <p:cNvSpPr/>
          <p:nvPr/>
        </p:nvSpPr>
        <p:spPr bwMode="auto">
          <a:xfrm flipH="1" flipV="1">
            <a:off x="5803900" y="2738438"/>
            <a:ext cx="411163" cy="760412"/>
          </a:xfrm>
          <a:custGeom>
            <a:avLst/>
            <a:gdLst>
              <a:gd name="T0" fmla="*/ 2147483647 w 576"/>
              <a:gd name="T1" fmla="*/ 2147483647 h 640"/>
              <a:gd name="T2" fmla="*/ 2147483647 w 576"/>
              <a:gd name="T3" fmla="*/ 2147483647 h 640"/>
              <a:gd name="T4" fmla="*/ 2147483647 w 576"/>
              <a:gd name="T5" fmla="*/ 2147483647 h 640"/>
              <a:gd name="T6" fmla="*/ 2147483647 w 576"/>
              <a:gd name="T7" fmla="*/ 2147483647 h 640"/>
              <a:gd name="T8" fmla="*/ 0 w 576"/>
              <a:gd name="T9" fmla="*/ 2147483647 h 6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6" h="640">
                <a:moveTo>
                  <a:pt x="576" y="16"/>
                </a:moveTo>
                <a:cubicBezTo>
                  <a:pt x="568" y="8"/>
                  <a:pt x="560" y="0"/>
                  <a:pt x="528" y="16"/>
                </a:cubicBezTo>
                <a:cubicBezTo>
                  <a:pt x="496" y="32"/>
                  <a:pt x="448" y="24"/>
                  <a:pt x="384" y="112"/>
                </a:cubicBezTo>
                <a:cubicBezTo>
                  <a:pt x="320" y="200"/>
                  <a:pt x="208" y="456"/>
                  <a:pt x="144" y="544"/>
                </a:cubicBezTo>
                <a:cubicBezTo>
                  <a:pt x="80" y="632"/>
                  <a:pt x="40" y="636"/>
                  <a:pt x="0" y="640"/>
                </a:cubicBezTo>
              </a:path>
            </a:pathLst>
          </a:custGeom>
          <a:noFill/>
          <a:ln w="28575" cap="flat" cmpd="sng">
            <a:solidFill>
              <a:srgbClr val="009900"/>
            </a:solidFill>
            <a:prstDash val="sysDot"/>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5584" name="Freeform 96"/>
          <p:cNvSpPr/>
          <p:nvPr/>
        </p:nvSpPr>
        <p:spPr bwMode="auto">
          <a:xfrm flipV="1">
            <a:off x="6229350" y="2738438"/>
            <a:ext cx="412750" cy="760412"/>
          </a:xfrm>
          <a:custGeom>
            <a:avLst/>
            <a:gdLst>
              <a:gd name="T0" fmla="*/ 2147483647 w 576"/>
              <a:gd name="T1" fmla="*/ 2147483647 h 640"/>
              <a:gd name="T2" fmla="*/ 2147483647 w 576"/>
              <a:gd name="T3" fmla="*/ 2147483647 h 640"/>
              <a:gd name="T4" fmla="*/ 2147483647 w 576"/>
              <a:gd name="T5" fmla="*/ 2147483647 h 640"/>
              <a:gd name="T6" fmla="*/ 2147483647 w 576"/>
              <a:gd name="T7" fmla="*/ 2147483647 h 640"/>
              <a:gd name="T8" fmla="*/ 0 w 576"/>
              <a:gd name="T9" fmla="*/ 2147483647 h 6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6" h="640">
                <a:moveTo>
                  <a:pt x="576" y="16"/>
                </a:moveTo>
                <a:cubicBezTo>
                  <a:pt x="568" y="8"/>
                  <a:pt x="560" y="0"/>
                  <a:pt x="528" y="16"/>
                </a:cubicBezTo>
                <a:cubicBezTo>
                  <a:pt x="496" y="32"/>
                  <a:pt x="448" y="24"/>
                  <a:pt x="384" y="112"/>
                </a:cubicBezTo>
                <a:cubicBezTo>
                  <a:pt x="320" y="200"/>
                  <a:pt x="208" y="456"/>
                  <a:pt x="144" y="544"/>
                </a:cubicBezTo>
                <a:cubicBezTo>
                  <a:pt x="80" y="632"/>
                  <a:pt x="40" y="636"/>
                  <a:pt x="0" y="640"/>
                </a:cubicBezTo>
              </a:path>
            </a:pathLst>
          </a:custGeom>
          <a:noFill/>
          <a:ln w="28575" cap="flat" cmpd="sng">
            <a:solidFill>
              <a:srgbClr val="009900"/>
            </a:solidFill>
            <a:prstDash val="sysDot"/>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5585" name="Freeform 97"/>
          <p:cNvSpPr/>
          <p:nvPr/>
        </p:nvSpPr>
        <p:spPr bwMode="auto">
          <a:xfrm flipV="1">
            <a:off x="5376863" y="2720975"/>
            <a:ext cx="412750" cy="760413"/>
          </a:xfrm>
          <a:custGeom>
            <a:avLst/>
            <a:gdLst>
              <a:gd name="T0" fmla="*/ 2147483647 w 576"/>
              <a:gd name="T1" fmla="*/ 2147483647 h 640"/>
              <a:gd name="T2" fmla="*/ 2147483647 w 576"/>
              <a:gd name="T3" fmla="*/ 2147483647 h 640"/>
              <a:gd name="T4" fmla="*/ 2147483647 w 576"/>
              <a:gd name="T5" fmla="*/ 2147483647 h 640"/>
              <a:gd name="T6" fmla="*/ 2147483647 w 576"/>
              <a:gd name="T7" fmla="*/ 2147483647 h 640"/>
              <a:gd name="T8" fmla="*/ 0 w 576"/>
              <a:gd name="T9" fmla="*/ 2147483647 h 6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6" h="640">
                <a:moveTo>
                  <a:pt x="576" y="16"/>
                </a:moveTo>
                <a:cubicBezTo>
                  <a:pt x="568" y="8"/>
                  <a:pt x="560" y="0"/>
                  <a:pt x="528" y="16"/>
                </a:cubicBezTo>
                <a:cubicBezTo>
                  <a:pt x="496" y="32"/>
                  <a:pt x="448" y="24"/>
                  <a:pt x="384" y="112"/>
                </a:cubicBezTo>
                <a:cubicBezTo>
                  <a:pt x="320" y="200"/>
                  <a:pt x="208" y="456"/>
                  <a:pt x="144" y="544"/>
                </a:cubicBezTo>
                <a:cubicBezTo>
                  <a:pt x="80" y="632"/>
                  <a:pt x="40" y="636"/>
                  <a:pt x="0" y="640"/>
                </a:cubicBezTo>
              </a:path>
            </a:pathLst>
          </a:custGeom>
          <a:noFill/>
          <a:ln w="28575" cap="flat" cmpd="sng">
            <a:solidFill>
              <a:srgbClr val="009900"/>
            </a:solidFill>
            <a:prstDash val="sysDot"/>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5586" name="Freeform 98"/>
          <p:cNvSpPr/>
          <p:nvPr/>
        </p:nvSpPr>
        <p:spPr bwMode="auto">
          <a:xfrm flipH="1" flipV="1">
            <a:off x="3179763" y="2720975"/>
            <a:ext cx="412750" cy="760413"/>
          </a:xfrm>
          <a:custGeom>
            <a:avLst/>
            <a:gdLst>
              <a:gd name="T0" fmla="*/ 2147483647 w 576"/>
              <a:gd name="T1" fmla="*/ 2147483647 h 640"/>
              <a:gd name="T2" fmla="*/ 2147483647 w 576"/>
              <a:gd name="T3" fmla="*/ 2147483647 h 640"/>
              <a:gd name="T4" fmla="*/ 2147483647 w 576"/>
              <a:gd name="T5" fmla="*/ 2147483647 h 640"/>
              <a:gd name="T6" fmla="*/ 2147483647 w 576"/>
              <a:gd name="T7" fmla="*/ 2147483647 h 640"/>
              <a:gd name="T8" fmla="*/ 0 w 576"/>
              <a:gd name="T9" fmla="*/ 2147483647 h 6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6" h="640">
                <a:moveTo>
                  <a:pt x="576" y="16"/>
                </a:moveTo>
                <a:cubicBezTo>
                  <a:pt x="568" y="8"/>
                  <a:pt x="560" y="0"/>
                  <a:pt x="528" y="16"/>
                </a:cubicBezTo>
                <a:cubicBezTo>
                  <a:pt x="496" y="32"/>
                  <a:pt x="448" y="24"/>
                  <a:pt x="384" y="112"/>
                </a:cubicBezTo>
                <a:cubicBezTo>
                  <a:pt x="320" y="200"/>
                  <a:pt x="208" y="456"/>
                  <a:pt x="144" y="544"/>
                </a:cubicBezTo>
                <a:cubicBezTo>
                  <a:pt x="80" y="632"/>
                  <a:pt x="40" y="636"/>
                  <a:pt x="0" y="640"/>
                </a:cubicBezTo>
              </a:path>
            </a:pathLst>
          </a:custGeom>
          <a:noFill/>
          <a:ln w="28575" cap="flat" cmpd="sng">
            <a:solidFill>
              <a:srgbClr val="009900"/>
            </a:solidFill>
            <a:prstDash val="sysDot"/>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5587" name="Line 99"/>
          <p:cNvSpPr>
            <a:spLocks noChangeShapeType="1"/>
          </p:cNvSpPr>
          <p:nvPr/>
        </p:nvSpPr>
        <p:spPr bwMode="auto">
          <a:xfrm>
            <a:off x="6642100" y="2428875"/>
            <a:ext cx="0" cy="3276600"/>
          </a:xfrm>
          <a:prstGeom prst="line">
            <a:avLst/>
          </a:prstGeom>
          <a:noFill/>
          <a:ln w="9525">
            <a:solidFill>
              <a:schemeClr val="bg2"/>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endParaRPr>
          </a:p>
        </p:txBody>
      </p:sp>
      <p:sp>
        <p:nvSpPr>
          <p:cNvPr id="65588" name="Freeform 100"/>
          <p:cNvSpPr/>
          <p:nvPr/>
        </p:nvSpPr>
        <p:spPr bwMode="auto">
          <a:xfrm flipH="1">
            <a:off x="4043363" y="5184775"/>
            <a:ext cx="401637" cy="231775"/>
          </a:xfrm>
          <a:custGeom>
            <a:avLst/>
            <a:gdLst>
              <a:gd name="T0" fmla="*/ 2147483647 w 576"/>
              <a:gd name="T1" fmla="*/ 2147483647 h 640"/>
              <a:gd name="T2" fmla="*/ 2147483647 w 576"/>
              <a:gd name="T3" fmla="*/ 2147483647 h 640"/>
              <a:gd name="T4" fmla="*/ 2147483647 w 576"/>
              <a:gd name="T5" fmla="*/ 2147483647 h 640"/>
              <a:gd name="T6" fmla="*/ 2147483647 w 576"/>
              <a:gd name="T7" fmla="*/ 2147483647 h 640"/>
              <a:gd name="T8" fmla="*/ 0 w 576"/>
              <a:gd name="T9" fmla="*/ 2147483647 h 6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6" h="640">
                <a:moveTo>
                  <a:pt x="576" y="16"/>
                </a:moveTo>
                <a:cubicBezTo>
                  <a:pt x="568" y="8"/>
                  <a:pt x="560" y="0"/>
                  <a:pt x="528" y="16"/>
                </a:cubicBezTo>
                <a:cubicBezTo>
                  <a:pt x="496" y="32"/>
                  <a:pt x="448" y="24"/>
                  <a:pt x="384" y="112"/>
                </a:cubicBezTo>
                <a:cubicBezTo>
                  <a:pt x="320" y="200"/>
                  <a:pt x="208" y="456"/>
                  <a:pt x="144" y="544"/>
                </a:cubicBezTo>
                <a:cubicBezTo>
                  <a:pt x="80" y="632"/>
                  <a:pt x="40" y="636"/>
                  <a:pt x="0" y="640"/>
                </a:cubicBezTo>
              </a:path>
            </a:pathLst>
          </a:custGeom>
          <a:noFill/>
          <a:ln w="38100" cmpd="sng">
            <a:solidFill>
              <a:srgbClr val="80008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5589" name="Freeform 101"/>
          <p:cNvSpPr/>
          <p:nvPr/>
        </p:nvSpPr>
        <p:spPr bwMode="auto">
          <a:xfrm flipH="1">
            <a:off x="3619500" y="4524375"/>
            <a:ext cx="431800" cy="406400"/>
          </a:xfrm>
          <a:custGeom>
            <a:avLst/>
            <a:gdLst>
              <a:gd name="T0" fmla="*/ 2147483647 w 576"/>
              <a:gd name="T1" fmla="*/ 2147483647 h 640"/>
              <a:gd name="T2" fmla="*/ 2147483647 w 576"/>
              <a:gd name="T3" fmla="*/ 2147483647 h 640"/>
              <a:gd name="T4" fmla="*/ 2147483647 w 576"/>
              <a:gd name="T5" fmla="*/ 2147483647 h 640"/>
              <a:gd name="T6" fmla="*/ 2147483647 w 576"/>
              <a:gd name="T7" fmla="*/ 2147483647 h 640"/>
              <a:gd name="T8" fmla="*/ 0 w 576"/>
              <a:gd name="T9" fmla="*/ 2147483647 h 6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6" h="640">
                <a:moveTo>
                  <a:pt x="576" y="16"/>
                </a:moveTo>
                <a:cubicBezTo>
                  <a:pt x="568" y="8"/>
                  <a:pt x="560" y="0"/>
                  <a:pt x="528" y="16"/>
                </a:cubicBezTo>
                <a:cubicBezTo>
                  <a:pt x="496" y="32"/>
                  <a:pt x="448" y="24"/>
                  <a:pt x="384" y="112"/>
                </a:cubicBezTo>
                <a:cubicBezTo>
                  <a:pt x="320" y="200"/>
                  <a:pt x="208" y="456"/>
                  <a:pt x="144" y="544"/>
                </a:cubicBezTo>
                <a:cubicBezTo>
                  <a:pt x="80" y="632"/>
                  <a:pt x="40" y="636"/>
                  <a:pt x="0" y="640"/>
                </a:cubicBezTo>
              </a:path>
            </a:pathLst>
          </a:custGeom>
          <a:noFill/>
          <a:ln w="38100" cmpd="sng">
            <a:solidFill>
              <a:srgbClr val="80008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5590" name="Freeform 102"/>
          <p:cNvSpPr/>
          <p:nvPr/>
        </p:nvSpPr>
        <p:spPr bwMode="auto">
          <a:xfrm flipH="1">
            <a:off x="3140075" y="3838575"/>
            <a:ext cx="441325" cy="473075"/>
          </a:xfrm>
          <a:custGeom>
            <a:avLst/>
            <a:gdLst>
              <a:gd name="T0" fmla="*/ 2147483647 w 576"/>
              <a:gd name="T1" fmla="*/ 2147483647 h 640"/>
              <a:gd name="T2" fmla="*/ 2147483647 w 576"/>
              <a:gd name="T3" fmla="*/ 2147483647 h 640"/>
              <a:gd name="T4" fmla="*/ 2147483647 w 576"/>
              <a:gd name="T5" fmla="*/ 2147483647 h 640"/>
              <a:gd name="T6" fmla="*/ 2147483647 w 576"/>
              <a:gd name="T7" fmla="*/ 2147483647 h 640"/>
              <a:gd name="T8" fmla="*/ 0 w 576"/>
              <a:gd name="T9" fmla="*/ 2147483647 h 6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6" h="640">
                <a:moveTo>
                  <a:pt x="576" y="16"/>
                </a:moveTo>
                <a:cubicBezTo>
                  <a:pt x="568" y="8"/>
                  <a:pt x="560" y="0"/>
                  <a:pt x="528" y="16"/>
                </a:cubicBezTo>
                <a:cubicBezTo>
                  <a:pt x="496" y="32"/>
                  <a:pt x="448" y="24"/>
                  <a:pt x="384" y="112"/>
                </a:cubicBezTo>
                <a:cubicBezTo>
                  <a:pt x="320" y="200"/>
                  <a:pt x="208" y="456"/>
                  <a:pt x="144" y="544"/>
                </a:cubicBezTo>
                <a:cubicBezTo>
                  <a:pt x="80" y="632"/>
                  <a:pt x="40" y="636"/>
                  <a:pt x="0" y="640"/>
                </a:cubicBezTo>
              </a:path>
            </a:pathLst>
          </a:custGeom>
          <a:noFill/>
          <a:ln w="38100" cmpd="sng">
            <a:solidFill>
              <a:srgbClr val="80008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5591" name="Freeform 103"/>
          <p:cNvSpPr/>
          <p:nvPr/>
        </p:nvSpPr>
        <p:spPr bwMode="auto">
          <a:xfrm flipV="1">
            <a:off x="2813050" y="2746375"/>
            <a:ext cx="301625" cy="727075"/>
          </a:xfrm>
          <a:custGeom>
            <a:avLst/>
            <a:gdLst>
              <a:gd name="T0" fmla="*/ 2147483647 w 576"/>
              <a:gd name="T1" fmla="*/ 2147483647 h 640"/>
              <a:gd name="T2" fmla="*/ 2147483647 w 576"/>
              <a:gd name="T3" fmla="*/ 2147483647 h 640"/>
              <a:gd name="T4" fmla="*/ 2147483647 w 576"/>
              <a:gd name="T5" fmla="*/ 2147483647 h 640"/>
              <a:gd name="T6" fmla="*/ 2147483647 w 576"/>
              <a:gd name="T7" fmla="*/ 2147483647 h 640"/>
              <a:gd name="T8" fmla="*/ 0 w 576"/>
              <a:gd name="T9" fmla="*/ 2147483647 h 6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6" h="640">
                <a:moveTo>
                  <a:pt x="576" y="16"/>
                </a:moveTo>
                <a:cubicBezTo>
                  <a:pt x="568" y="8"/>
                  <a:pt x="560" y="0"/>
                  <a:pt x="528" y="16"/>
                </a:cubicBezTo>
                <a:cubicBezTo>
                  <a:pt x="496" y="32"/>
                  <a:pt x="448" y="24"/>
                  <a:pt x="384" y="112"/>
                </a:cubicBezTo>
                <a:cubicBezTo>
                  <a:pt x="320" y="200"/>
                  <a:pt x="208" y="456"/>
                  <a:pt x="144" y="544"/>
                </a:cubicBezTo>
                <a:cubicBezTo>
                  <a:pt x="80" y="632"/>
                  <a:pt x="40" y="636"/>
                  <a:pt x="0" y="640"/>
                </a:cubicBezTo>
              </a:path>
            </a:pathLst>
          </a:custGeom>
          <a:noFill/>
          <a:ln w="38100" cmpd="sng">
            <a:solidFill>
              <a:srgbClr val="80008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5592" name="Line 104"/>
          <p:cNvSpPr>
            <a:spLocks noChangeShapeType="1"/>
          </p:cNvSpPr>
          <p:nvPr/>
        </p:nvSpPr>
        <p:spPr bwMode="auto">
          <a:xfrm flipH="1">
            <a:off x="3130550" y="2390775"/>
            <a:ext cx="0" cy="3276600"/>
          </a:xfrm>
          <a:prstGeom prst="line">
            <a:avLst/>
          </a:prstGeom>
          <a:noFill/>
          <a:ln w="9525">
            <a:solidFill>
              <a:schemeClr val="bg2"/>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endParaRPr>
          </a:p>
        </p:txBody>
      </p:sp>
      <p:grpSp>
        <p:nvGrpSpPr>
          <p:cNvPr id="65593" name="Group 105"/>
          <p:cNvGrpSpPr/>
          <p:nvPr/>
        </p:nvGrpSpPr>
        <p:grpSpPr bwMode="auto">
          <a:xfrm>
            <a:off x="7470775" y="2813050"/>
            <a:ext cx="1309688" cy="631825"/>
            <a:chOff x="3120" y="3000"/>
            <a:chExt cx="720" cy="120"/>
          </a:xfrm>
        </p:grpSpPr>
        <p:grpSp>
          <p:nvGrpSpPr>
            <p:cNvPr id="65634" name="Group 106"/>
            <p:cNvGrpSpPr/>
            <p:nvPr/>
          </p:nvGrpSpPr>
          <p:grpSpPr bwMode="auto">
            <a:xfrm>
              <a:off x="3120" y="3067"/>
              <a:ext cx="720" cy="53"/>
              <a:chOff x="3360" y="2918"/>
              <a:chExt cx="720" cy="149"/>
            </a:xfrm>
          </p:grpSpPr>
          <p:sp>
            <p:nvSpPr>
              <p:cNvPr id="65640" name="Line 107"/>
              <p:cNvSpPr>
                <a:spLocks noChangeShapeType="1"/>
              </p:cNvSpPr>
              <p:nvPr/>
            </p:nvSpPr>
            <p:spPr bwMode="auto">
              <a:xfrm>
                <a:off x="3360" y="2966"/>
                <a:ext cx="720" cy="0"/>
              </a:xfrm>
              <a:prstGeom prst="line">
                <a:avLst/>
              </a:prstGeom>
              <a:noFill/>
              <a:ln w="9525">
                <a:solidFill>
                  <a:srgbClr val="CC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sp>
            <p:nvSpPr>
              <p:cNvPr id="65641" name="Line 108"/>
              <p:cNvSpPr>
                <a:spLocks noChangeShapeType="1"/>
              </p:cNvSpPr>
              <p:nvPr/>
            </p:nvSpPr>
            <p:spPr bwMode="auto">
              <a:xfrm>
                <a:off x="3360" y="2918"/>
                <a:ext cx="720" cy="0"/>
              </a:xfrm>
              <a:prstGeom prst="line">
                <a:avLst/>
              </a:prstGeom>
              <a:noFill/>
              <a:ln w="9525">
                <a:solidFill>
                  <a:srgbClr val="CC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sp>
            <p:nvSpPr>
              <p:cNvPr id="65642" name="Line 109"/>
              <p:cNvSpPr>
                <a:spLocks noChangeShapeType="1"/>
              </p:cNvSpPr>
              <p:nvPr/>
            </p:nvSpPr>
            <p:spPr bwMode="auto">
              <a:xfrm>
                <a:off x="3360" y="3067"/>
                <a:ext cx="720" cy="0"/>
              </a:xfrm>
              <a:prstGeom prst="line">
                <a:avLst/>
              </a:prstGeom>
              <a:noFill/>
              <a:ln w="9525">
                <a:solidFill>
                  <a:srgbClr val="CC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sp>
            <p:nvSpPr>
              <p:cNvPr id="65643" name="Line 110"/>
              <p:cNvSpPr>
                <a:spLocks noChangeShapeType="1"/>
              </p:cNvSpPr>
              <p:nvPr/>
            </p:nvSpPr>
            <p:spPr bwMode="auto">
              <a:xfrm>
                <a:off x="3360" y="3014"/>
                <a:ext cx="720" cy="0"/>
              </a:xfrm>
              <a:prstGeom prst="line">
                <a:avLst/>
              </a:prstGeom>
              <a:noFill/>
              <a:ln w="9525">
                <a:solidFill>
                  <a:srgbClr val="CC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grpSp>
        <p:grpSp>
          <p:nvGrpSpPr>
            <p:cNvPr id="65635" name="Group 111"/>
            <p:cNvGrpSpPr/>
            <p:nvPr/>
          </p:nvGrpSpPr>
          <p:grpSpPr bwMode="auto">
            <a:xfrm>
              <a:off x="3120" y="3000"/>
              <a:ext cx="720" cy="53"/>
              <a:chOff x="3360" y="2918"/>
              <a:chExt cx="720" cy="149"/>
            </a:xfrm>
          </p:grpSpPr>
          <p:sp>
            <p:nvSpPr>
              <p:cNvPr id="65636" name="Line 112"/>
              <p:cNvSpPr>
                <a:spLocks noChangeShapeType="1"/>
              </p:cNvSpPr>
              <p:nvPr/>
            </p:nvSpPr>
            <p:spPr bwMode="auto">
              <a:xfrm>
                <a:off x="3360" y="2966"/>
                <a:ext cx="720" cy="0"/>
              </a:xfrm>
              <a:prstGeom prst="line">
                <a:avLst/>
              </a:prstGeom>
              <a:noFill/>
              <a:ln w="9525">
                <a:solidFill>
                  <a:srgbClr val="CC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sp>
            <p:nvSpPr>
              <p:cNvPr id="65637" name="Line 113"/>
              <p:cNvSpPr>
                <a:spLocks noChangeShapeType="1"/>
              </p:cNvSpPr>
              <p:nvPr/>
            </p:nvSpPr>
            <p:spPr bwMode="auto">
              <a:xfrm>
                <a:off x="3360" y="2918"/>
                <a:ext cx="720" cy="0"/>
              </a:xfrm>
              <a:prstGeom prst="line">
                <a:avLst/>
              </a:prstGeom>
              <a:noFill/>
              <a:ln w="9525">
                <a:solidFill>
                  <a:srgbClr val="CC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sp>
            <p:nvSpPr>
              <p:cNvPr id="65638" name="Line 114"/>
              <p:cNvSpPr>
                <a:spLocks noChangeShapeType="1"/>
              </p:cNvSpPr>
              <p:nvPr/>
            </p:nvSpPr>
            <p:spPr bwMode="auto">
              <a:xfrm>
                <a:off x="3360" y="3067"/>
                <a:ext cx="720" cy="0"/>
              </a:xfrm>
              <a:prstGeom prst="line">
                <a:avLst/>
              </a:prstGeom>
              <a:noFill/>
              <a:ln w="9525">
                <a:solidFill>
                  <a:srgbClr val="CC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sp>
            <p:nvSpPr>
              <p:cNvPr id="65639" name="Line 115"/>
              <p:cNvSpPr>
                <a:spLocks noChangeShapeType="1"/>
              </p:cNvSpPr>
              <p:nvPr/>
            </p:nvSpPr>
            <p:spPr bwMode="auto">
              <a:xfrm>
                <a:off x="3360" y="3014"/>
                <a:ext cx="720" cy="0"/>
              </a:xfrm>
              <a:prstGeom prst="line">
                <a:avLst/>
              </a:prstGeom>
              <a:noFill/>
              <a:ln w="9525">
                <a:solidFill>
                  <a:srgbClr val="CC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grpSp>
      </p:grpSp>
      <p:sp>
        <p:nvSpPr>
          <p:cNvPr id="65594" name="Text Box 116"/>
          <p:cNvSpPr txBox="1">
            <a:spLocks noChangeArrowheads="1"/>
          </p:cNvSpPr>
          <p:nvPr/>
        </p:nvSpPr>
        <p:spPr bwMode="auto">
          <a:xfrm>
            <a:off x="8746381" y="2971800"/>
            <a:ext cx="357187" cy="39687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algn="ctr" eaLnBrk="1" hangingPunct="1"/>
            <a:r>
              <a:rPr kumimoji="1" lang="en-US" altLang="zh-CN" sz="2000">
                <a:solidFill>
                  <a:srgbClr val="336666"/>
                </a:solidFill>
                <a:latin typeface="Times New Roman" panose="02020603050405020304" pitchFamily="18" charset="0"/>
                <a:ea typeface="微软雅黑" panose="020B0503020204020204" pitchFamily="34" charset="-122"/>
                <a:cs typeface="Times New Roman" panose="02020603050405020304" pitchFamily="18" charset="0"/>
              </a:rPr>
              <a:t>5</a:t>
            </a:r>
          </a:p>
        </p:txBody>
      </p:sp>
      <p:grpSp>
        <p:nvGrpSpPr>
          <p:cNvPr id="65595" name="Group 117"/>
          <p:cNvGrpSpPr/>
          <p:nvPr/>
        </p:nvGrpSpPr>
        <p:grpSpPr bwMode="auto">
          <a:xfrm>
            <a:off x="7454900" y="5568950"/>
            <a:ext cx="1309688" cy="95250"/>
            <a:chOff x="3360" y="2918"/>
            <a:chExt cx="720" cy="149"/>
          </a:xfrm>
        </p:grpSpPr>
        <p:sp>
          <p:nvSpPr>
            <p:cNvPr id="65630" name="Line 118"/>
            <p:cNvSpPr>
              <a:spLocks noChangeShapeType="1"/>
            </p:cNvSpPr>
            <p:nvPr/>
          </p:nvSpPr>
          <p:spPr bwMode="auto">
            <a:xfrm>
              <a:off x="3360" y="2966"/>
              <a:ext cx="720" cy="0"/>
            </a:xfrm>
            <a:prstGeom prst="line">
              <a:avLst/>
            </a:prstGeom>
            <a:noFill/>
            <a:ln w="9525">
              <a:solidFill>
                <a:srgbClr val="CC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sp>
          <p:nvSpPr>
            <p:cNvPr id="65631" name="Line 119"/>
            <p:cNvSpPr>
              <a:spLocks noChangeShapeType="1"/>
            </p:cNvSpPr>
            <p:nvPr/>
          </p:nvSpPr>
          <p:spPr bwMode="auto">
            <a:xfrm>
              <a:off x="3360" y="2918"/>
              <a:ext cx="720" cy="0"/>
            </a:xfrm>
            <a:prstGeom prst="line">
              <a:avLst/>
            </a:prstGeom>
            <a:noFill/>
            <a:ln w="9525">
              <a:solidFill>
                <a:srgbClr val="CC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sp>
          <p:nvSpPr>
            <p:cNvPr id="65632" name="Line 120"/>
            <p:cNvSpPr>
              <a:spLocks noChangeShapeType="1"/>
            </p:cNvSpPr>
            <p:nvPr/>
          </p:nvSpPr>
          <p:spPr bwMode="auto">
            <a:xfrm>
              <a:off x="3360" y="3067"/>
              <a:ext cx="720" cy="0"/>
            </a:xfrm>
            <a:prstGeom prst="line">
              <a:avLst/>
            </a:prstGeom>
            <a:noFill/>
            <a:ln w="9525">
              <a:solidFill>
                <a:srgbClr val="CC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sp>
          <p:nvSpPr>
            <p:cNvPr id="65633" name="Line 121"/>
            <p:cNvSpPr>
              <a:spLocks noChangeShapeType="1"/>
            </p:cNvSpPr>
            <p:nvPr/>
          </p:nvSpPr>
          <p:spPr bwMode="auto">
            <a:xfrm>
              <a:off x="3360" y="3014"/>
              <a:ext cx="720" cy="0"/>
            </a:xfrm>
            <a:prstGeom prst="line">
              <a:avLst/>
            </a:prstGeom>
            <a:noFill/>
            <a:ln w="9525">
              <a:solidFill>
                <a:srgbClr val="CC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grpSp>
      <p:graphicFrame>
        <p:nvGraphicFramePr>
          <p:cNvPr id="65596" name="Object 122"/>
          <p:cNvGraphicFramePr>
            <a:graphicFrameLocks noChangeAspect="1"/>
          </p:cNvGraphicFramePr>
          <p:nvPr/>
        </p:nvGraphicFramePr>
        <p:xfrm>
          <a:off x="6488113" y="5643563"/>
          <a:ext cx="336550" cy="579437"/>
        </p:xfrm>
        <a:graphic>
          <a:graphicData uri="http://schemas.openxmlformats.org/presentationml/2006/ole">
            <mc:AlternateContent xmlns:mc="http://schemas.openxmlformats.org/markup-compatibility/2006">
              <mc:Choice xmlns:v="urn:schemas-microsoft-com:vml" Requires="v">
                <p:oleObj spid="_x0000_s385318" name="Equation" r:id="rId20" imgW="228600" imgH="393700" progId="Equation.3">
                  <p:embed/>
                </p:oleObj>
              </mc:Choice>
              <mc:Fallback>
                <p:oleObj name="Equation" r:id="rId20" imgW="228600" imgH="393700" progId="Equation.3">
                  <p:embed/>
                  <p:pic>
                    <p:nvPicPr>
                      <p:cNvPr id="0" name="图片 232551"/>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6488113" y="5643563"/>
                        <a:ext cx="336550" cy="579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5597" name="Object 123"/>
          <p:cNvGraphicFramePr>
            <a:graphicFrameLocks noChangeAspect="1"/>
          </p:cNvGraphicFramePr>
          <p:nvPr/>
        </p:nvGraphicFramePr>
        <p:xfrm>
          <a:off x="2724150" y="5694363"/>
          <a:ext cx="504825" cy="579437"/>
        </p:xfrm>
        <a:graphic>
          <a:graphicData uri="http://schemas.openxmlformats.org/presentationml/2006/ole">
            <mc:AlternateContent xmlns:mc="http://schemas.openxmlformats.org/markup-compatibility/2006">
              <mc:Choice xmlns:v="urn:schemas-microsoft-com:vml" Requires="v">
                <p:oleObj spid="_x0000_s385319" name="Equation" r:id="rId22" imgW="342900" imgH="393700" progId="Equation.3">
                  <p:embed/>
                </p:oleObj>
              </mc:Choice>
              <mc:Fallback>
                <p:oleObj name="Equation" r:id="rId22" imgW="342900" imgH="393700" progId="Equation.3">
                  <p:embed/>
                  <p:pic>
                    <p:nvPicPr>
                      <p:cNvPr id="0" name="图片 232552"/>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2724150" y="5694363"/>
                        <a:ext cx="504825" cy="579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5598" name="Text Box 124"/>
          <p:cNvSpPr txBox="1">
            <a:spLocks noChangeArrowheads="1"/>
          </p:cNvSpPr>
          <p:nvPr/>
        </p:nvSpPr>
        <p:spPr bwMode="auto">
          <a:xfrm>
            <a:off x="7350125" y="2182813"/>
            <a:ext cx="1101725" cy="45720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algn="ctr" eaLnBrk="1" hangingPunct="1"/>
            <a:r>
              <a:rPr kumimoji="1" lang="zh-CN" altLang="en-US" sz="2400" b="1">
                <a:solidFill>
                  <a:srgbClr val="990000"/>
                </a:solidFill>
                <a:latin typeface="Times New Roman" panose="02020603050405020304" pitchFamily="18" charset="0"/>
                <a:ea typeface="微软雅黑" panose="020B0503020204020204" pitchFamily="34" charset="-122"/>
                <a:cs typeface="Times New Roman" panose="02020603050405020304" pitchFamily="18" charset="0"/>
              </a:rPr>
              <a:t>能带    </a:t>
            </a:r>
          </a:p>
        </p:txBody>
      </p:sp>
      <p:sp>
        <p:nvSpPr>
          <p:cNvPr id="65599" name="Line 125"/>
          <p:cNvSpPr>
            <a:spLocks noChangeShapeType="1"/>
          </p:cNvSpPr>
          <p:nvPr/>
        </p:nvSpPr>
        <p:spPr bwMode="auto">
          <a:xfrm flipH="1">
            <a:off x="7721600" y="2624138"/>
            <a:ext cx="215900" cy="48260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endParaRPr>
          </a:p>
        </p:txBody>
      </p:sp>
      <p:sp>
        <p:nvSpPr>
          <p:cNvPr id="65600" name="Line 126"/>
          <p:cNvSpPr>
            <a:spLocks noChangeShapeType="1"/>
          </p:cNvSpPr>
          <p:nvPr/>
        </p:nvSpPr>
        <p:spPr bwMode="auto">
          <a:xfrm flipH="1">
            <a:off x="7708900" y="2636838"/>
            <a:ext cx="215900" cy="138430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endParaRPr>
          </a:p>
        </p:txBody>
      </p:sp>
      <p:sp>
        <p:nvSpPr>
          <p:cNvPr id="65601" name="Line 127"/>
          <p:cNvSpPr>
            <a:spLocks noChangeShapeType="1"/>
          </p:cNvSpPr>
          <p:nvPr/>
        </p:nvSpPr>
        <p:spPr bwMode="auto">
          <a:xfrm>
            <a:off x="7897068" y="2636838"/>
            <a:ext cx="38100" cy="215900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endParaRPr>
          </a:p>
        </p:txBody>
      </p:sp>
      <p:sp>
        <p:nvSpPr>
          <p:cNvPr id="65602" name="Line 128"/>
          <p:cNvSpPr>
            <a:spLocks noChangeShapeType="1"/>
          </p:cNvSpPr>
          <p:nvPr/>
        </p:nvSpPr>
        <p:spPr bwMode="auto">
          <a:xfrm>
            <a:off x="7884368" y="2636838"/>
            <a:ext cx="266700" cy="269240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endParaRPr>
          </a:p>
        </p:txBody>
      </p:sp>
      <p:sp>
        <p:nvSpPr>
          <p:cNvPr id="65603" name="Line 129"/>
          <p:cNvSpPr>
            <a:spLocks noChangeShapeType="1"/>
          </p:cNvSpPr>
          <p:nvPr/>
        </p:nvSpPr>
        <p:spPr bwMode="auto">
          <a:xfrm>
            <a:off x="7897068" y="2624138"/>
            <a:ext cx="533400" cy="297180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endParaRPr>
          </a:p>
        </p:txBody>
      </p:sp>
      <p:sp>
        <p:nvSpPr>
          <p:cNvPr id="65604" name="Freeform 130"/>
          <p:cNvSpPr/>
          <p:nvPr/>
        </p:nvSpPr>
        <p:spPr bwMode="auto">
          <a:xfrm flipH="1">
            <a:off x="5737225" y="5176838"/>
            <a:ext cx="490538" cy="263525"/>
          </a:xfrm>
          <a:custGeom>
            <a:avLst/>
            <a:gdLst>
              <a:gd name="T0" fmla="*/ 2147483647 w 576"/>
              <a:gd name="T1" fmla="*/ 2147483647 h 640"/>
              <a:gd name="T2" fmla="*/ 2147483647 w 576"/>
              <a:gd name="T3" fmla="*/ 2147483647 h 640"/>
              <a:gd name="T4" fmla="*/ 2147483647 w 576"/>
              <a:gd name="T5" fmla="*/ 2147483647 h 640"/>
              <a:gd name="T6" fmla="*/ 2147483647 w 576"/>
              <a:gd name="T7" fmla="*/ 2147483647 h 640"/>
              <a:gd name="T8" fmla="*/ 0 w 576"/>
              <a:gd name="T9" fmla="*/ 2147483647 h 6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6" h="640">
                <a:moveTo>
                  <a:pt x="576" y="16"/>
                </a:moveTo>
                <a:cubicBezTo>
                  <a:pt x="568" y="8"/>
                  <a:pt x="560" y="0"/>
                  <a:pt x="528" y="16"/>
                </a:cubicBezTo>
                <a:cubicBezTo>
                  <a:pt x="496" y="32"/>
                  <a:pt x="448" y="24"/>
                  <a:pt x="384" y="112"/>
                </a:cubicBezTo>
                <a:cubicBezTo>
                  <a:pt x="320" y="200"/>
                  <a:pt x="208" y="456"/>
                  <a:pt x="144" y="544"/>
                </a:cubicBezTo>
                <a:cubicBezTo>
                  <a:pt x="80" y="632"/>
                  <a:pt x="40" y="636"/>
                  <a:pt x="0" y="640"/>
                </a:cubicBezTo>
              </a:path>
            </a:pathLst>
          </a:custGeom>
          <a:noFill/>
          <a:ln w="28575" cap="flat" cmpd="sng">
            <a:solidFill>
              <a:srgbClr val="009900"/>
            </a:solidFill>
            <a:prstDash val="sysDot"/>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5605" name="Arc 131"/>
          <p:cNvSpPr/>
          <p:nvPr/>
        </p:nvSpPr>
        <p:spPr bwMode="auto">
          <a:xfrm rot="7956492">
            <a:off x="5362576" y="4954587"/>
            <a:ext cx="931862" cy="785813"/>
          </a:xfrm>
          <a:custGeom>
            <a:avLst/>
            <a:gdLst>
              <a:gd name="T0" fmla="*/ 2147483647 w 21314"/>
              <a:gd name="T1" fmla="*/ 0 h 20411"/>
              <a:gd name="T2" fmla="*/ 2147483647 w 21314"/>
              <a:gd name="T3" fmla="*/ 2147483647 h 20411"/>
              <a:gd name="T4" fmla="*/ 0 w 21314"/>
              <a:gd name="T5" fmla="*/ 2147483647 h 20411"/>
              <a:gd name="T6" fmla="*/ 0 60000 65536"/>
              <a:gd name="T7" fmla="*/ 0 60000 65536"/>
              <a:gd name="T8" fmla="*/ 0 60000 65536"/>
            </a:gdLst>
            <a:ahLst/>
            <a:cxnLst>
              <a:cxn ang="T6">
                <a:pos x="T0" y="T1"/>
              </a:cxn>
              <a:cxn ang="T7">
                <a:pos x="T2" y="T3"/>
              </a:cxn>
              <a:cxn ang="T8">
                <a:pos x="T4" y="T5"/>
              </a:cxn>
            </a:cxnLst>
            <a:rect l="0" t="0" r="r" b="b"/>
            <a:pathLst>
              <a:path w="21314" h="20411" fill="none" extrusionOk="0">
                <a:moveTo>
                  <a:pt x="7067" y="-1"/>
                </a:moveTo>
                <a:cubicBezTo>
                  <a:pt x="14559" y="2593"/>
                  <a:pt x="20027" y="9083"/>
                  <a:pt x="21313" y="16907"/>
                </a:cubicBezTo>
              </a:path>
              <a:path w="21314" h="20411" stroke="0" extrusionOk="0">
                <a:moveTo>
                  <a:pt x="7067" y="-1"/>
                </a:moveTo>
                <a:cubicBezTo>
                  <a:pt x="14559" y="2593"/>
                  <a:pt x="20027" y="9083"/>
                  <a:pt x="21313" y="16907"/>
                </a:cubicBezTo>
                <a:lnTo>
                  <a:pt x="0" y="20411"/>
                </a:lnTo>
                <a:lnTo>
                  <a:pt x="7067" y="-1"/>
                </a:lnTo>
                <a:close/>
              </a:path>
            </a:pathLst>
          </a:custGeom>
          <a:noFill/>
          <a:ln w="38100">
            <a:solidFill>
              <a:srgbClr val="009900"/>
            </a:solidFill>
            <a:prstDash val="sysDot"/>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5606" name="Rectangle 132"/>
          <p:cNvSpPr>
            <a:spLocks noChangeArrowheads="1"/>
          </p:cNvSpPr>
          <p:nvPr/>
        </p:nvSpPr>
        <p:spPr bwMode="auto">
          <a:xfrm>
            <a:off x="0" y="323373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5609" name="Arc 137"/>
          <p:cNvSpPr/>
          <p:nvPr/>
        </p:nvSpPr>
        <p:spPr bwMode="auto">
          <a:xfrm rot="7956492">
            <a:off x="6288088" y="4941888"/>
            <a:ext cx="931862" cy="785812"/>
          </a:xfrm>
          <a:custGeom>
            <a:avLst/>
            <a:gdLst>
              <a:gd name="T0" fmla="*/ 2147483647 w 21314"/>
              <a:gd name="T1" fmla="*/ 0 h 20411"/>
              <a:gd name="T2" fmla="*/ 2147483647 w 21314"/>
              <a:gd name="T3" fmla="*/ 2147483647 h 20411"/>
              <a:gd name="T4" fmla="*/ 0 w 21314"/>
              <a:gd name="T5" fmla="*/ 2147483647 h 20411"/>
              <a:gd name="T6" fmla="*/ 0 60000 65536"/>
              <a:gd name="T7" fmla="*/ 0 60000 65536"/>
              <a:gd name="T8" fmla="*/ 0 60000 65536"/>
            </a:gdLst>
            <a:ahLst/>
            <a:cxnLst>
              <a:cxn ang="T6">
                <a:pos x="T0" y="T1"/>
              </a:cxn>
              <a:cxn ang="T7">
                <a:pos x="T2" y="T3"/>
              </a:cxn>
              <a:cxn ang="T8">
                <a:pos x="T4" y="T5"/>
              </a:cxn>
            </a:cxnLst>
            <a:rect l="0" t="0" r="r" b="b"/>
            <a:pathLst>
              <a:path w="21314" h="20411" fill="none" extrusionOk="0">
                <a:moveTo>
                  <a:pt x="7067" y="-1"/>
                </a:moveTo>
                <a:cubicBezTo>
                  <a:pt x="14559" y="2593"/>
                  <a:pt x="20027" y="9083"/>
                  <a:pt x="21313" y="16907"/>
                </a:cubicBezTo>
              </a:path>
              <a:path w="21314" h="20411" stroke="0" extrusionOk="0">
                <a:moveTo>
                  <a:pt x="7067" y="-1"/>
                </a:moveTo>
                <a:cubicBezTo>
                  <a:pt x="14559" y="2593"/>
                  <a:pt x="20027" y="9083"/>
                  <a:pt x="21313" y="16907"/>
                </a:cubicBezTo>
                <a:lnTo>
                  <a:pt x="0" y="20411"/>
                </a:lnTo>
                <a:lnTo>
                  <a:pt x="7067" y="-1"/>
                </a:lnTo>
                <a:close/>
              </a:path>
            </a:pathLst>
          </a:custGeom>
          <a:noFill/>
          <a:ln w="38100">
            <a:solidFill>
              <a:srgbClr val="009900"/>
            </a:solidFill>
            <a:prstDash val="sysDot"/>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65610" name="Group 138"/>
          <p:cNvGrpSpPr/>
          <p:nvPr/>
        </p:nvGrpSpPr>
        <p:grpSpPr bwMode="auto">
          <a:xfrm>
            <a:off x="6229350" y="5157788"/>
            <a:ext cx="935038" cy="269875"/>
            <a:chOff x="2596" y="3141"/>
            <a:chExt cx="589" cy="354"/>
          </a:xfrm>
        </p:grpSpPr>
        <p:sp>
          <p:nvSpPr>
            <p:cNvPr id="65626" name="Freeform 139"/>
            <p:cNvSpPr/>
            <p:nvPr/>
          </p:nvSpPr>
          <p:spPr bwMode="auto">
            <a:xfrm flipH="1">
              <a:off x="2876" y="3149"/>
              <a:ext cx="309" cy="346"/>
            </a:xfrm>
            <a:custGeom>
              <a:avLst/>
              <a:gdLst>
                <a:gd name="T0" fmla="*/ 26 w 576"/>
                <a:gd name="T1" fmla="*/ 1 h 640"/>
                <a:gd name="T2" fmla="*/ 24 w 576"/>
                <a:gd name="T3" fmla="*/ 1 h 640"/>
                <a:gd name="T4" fmla="*/ 17 w 576"/>
                <a:gd name="T5" fmla="*/ 5 h 640"/>
                <a:gd name="T6" fmla="*/ 6 w 576"/>
                <a:gd name="T7" fmla="*/ 25 h 640"/>
                <a:gd name="T8" fmla="*/ 0 w 576"/>
                <a:gd name="T9" fmla="*/ 30 h 6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6" h="640">
                  <a:moveTo>
                    <a:pt x="576" y="16"/>
                  </a:moveTo>
                  <a:cubicBezTo>
                    <a:pt x="568" y="8"/>
                    <a:pt x="560" y="0"/>
                    <a:pt x="528" y="16"/>
                  </a:cubicBezTo>
                  <a:cubicBezTo>
                    <a:pt x="496" y="32"/>
                    <a:pt x="448" y="24"/>
                    <a:pt x="384" y="112"/>
                  </a:cubicBezTo>
                  <a:cubicBezTo>
                    <a:pt x="320" y="200"/>
                    <a:pt x="208" y="456"/>
                    <a:pt x="144" y="544"/>
                  </a:cubicBezTo>
                  <a:cubicBezTo>
                    <a:pt x="80" y="632"/>
                    <a:pt x="40" y="636"/>
                    <a:pt x="0" y="640"/>
                  </a:cubicBezTo>
                </a:path>
              </a:pathLst>
            </a:custGeom>
            <a:noFill/>
            <a:ln w="28575" cap="flat" cmpd="sng">
              <a:solidFill>
                <a:srgbClr val="009900"/>
              </a:solidFill>
              <a:prstDash val="sysDot"/>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5627" name="Freeform 140"/>
            <p:cNvSpPr/>
            <p:nvPr/>
          </p:nvSpPr>
          <p:spPr bwMode="auto">
            <a:xfrm>
              <a:off x="2596" y="3141"/>
              <a:ext cx="309" cy="346"/>
            </a:xfrm>
            <a:custGeom>
              <a:avLst/>
              <a:gdLst>
                <a:gd name="T0" fmla="*/ 26 w 576"/>
                <a:gd name="T1" fmla="*/ 1 h 640"/>
                <a:gd name="T2" fmla="*/ 24 w 576"/>
                <a:gd name="T3" fmla="*/ 1 h 640"/>
                <a:gd name="T4" fmla="*/ 17 w 576"/>
                <a:gd name="T5" fmla="*/ 5 h 640"/>
                <a:gd name="T6" fmla="*/ 6 w 576"/>
                <a:gd name="T7" fmla="*/ 25 h 640"/>
                <a:gd name="T8" fmla="*/ 0 w 576"/>
                <a:gd name="T9" fmla="*/ 30 h 6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6" h="640">
                  <a:moveTo>
                    <a:pt x="576" y="16"/>
                  </a:moveTo>
                  <a:cubicBezTo>
                    <a:pt x="568" y="8"/>
                    <a:pt x="560" y="0"/>
                    <a:pt x="528" y="16"/>
                  </a:cubicBezTo>
                  <a:cubicBezTo>
                    <a:pt x="496" y="32"/>
                    <a:pt x="448" y="24"/>
                    <a:pt x="384" y="112"/>
                  </a:cubicBezTo>
                  <a:cubicBezTo>
                    <a:pt x="320" y="200"/>
                    <a:pt x="208" y="456"/>
                    <a:pt x="144" y="544"/>
                  </a:cubicBezTo>
                  <a:cubicBezTo>
                    <a:pt x="80" y="632"/>
                    <a:pt x="40" y="636"/>
                    <a:pt x="0" y="640"/>
                  </a:cubicBezTo>
                </a:path>
              </a:pathLst>
            </a:custGeom>
            <a:noFill/>
            <a:ln w="28575" cap="flat" cmpd="sng">
              <a:solidFill>
                <a:srgbClr val="009900"/>
              </a:solidFill>
              <a:prstDash val="sysDot"/>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65611" name="Freeform 141"/>
          <p:cNvSpPr/>
          <p:nvPr/>
        </p:nvSpPr>
        <p:spPr bwMode="auto">
          <a:xfrm>
            <a:off x="6700838" y="4640263"/>
            <a:ext cx="415925" cy="444500"/>
          </a:xfrm>
          <a:custGeom>
            <a:avLst/>
            <a:gdLst>
              <a:gd name="T0" fmla="*/ 2147483647 w 576"/>
              <a:gd name="T1" fmla="*/ 2147483647 h 640"/>
              <a:gd name="T2" fmla="*/ 2147483647 w 576"/>
              <a:gd name="T3" fmla="*/ 2147483647 h 640"/>
              <a:gd name="T4" fmla="*/ 2147483647 w 576"/>
              <a:gd name="T5" fmla="*/ 2147483647 h 640"/>
              <a:gd name="T6" fmla="*/ 2147483647 w 576"/>
              <a:gd name="T7" fmla="*/ 2147483647 h 640"/>
              <a:gd name="T8" fmla="*/ 0 w 576"/>
              <a:gd name="T9" fmla="*/ 2147483647 h 6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6" h="640">
                <a:moveTo>
                  <a:pt x="576" y="16"/>
                </a:moveTo>
                <a:cubicBezTo>
                  <a:pt x="568" y="8"/>
                  <a:pt x="560" y="0"/>
                  <a:pt x="528" y="16"/>
                </a:cubicBezTo>
                <a:cubicBezTo>
                  <a:pt x="496" y="32"/>
                  <a:pt x="448" y="24"/>
                  <a:pt x="384" y="112"/>
                </a:cubicBezTo>
                <a:cubicBezTo>
                  <a:pt x="320" y="200"/>
                  <a:pt x="208" y="456"/>
                  <a:pt x="144" y="544"/>
                </a:cubicBezTo>
                <a:cubicBezTo>
                  <a:pt x="80" y="632"/>
                  <a:pt x="40" y="636"/>
                  <a:pt x="0" y="640"/>
                </a:cubicBezTo>
              </a:path>
            </a:pathLst>
          </a:custGeom>
          <a:noFill/>
          <a:ln w="28575" cap="flat" cmpd="sng">
            <a:solidFill>
              <a:srgbClr val="009900"/>
            </a:solidFill>
            <a:prstDash val="sysDot"/>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5612" name="Freeform 142"/>
          <p:cNvSpPr/>
          <p:nvPr/>
        </p:nvSpPr>
        <p:spPr bwMode="auto">
          <a:xfrm flipH="1">
            <a:off x="6216650" y="4598988"/>
            <a:ext cx="415925" cy="444500"/>
          </a:xfrm>
          <a:custGeom>
            <a:avLst/>
            <a:gdLst>
              <a:gd name="T0" fmla="*/ 2147483647 w 576"/>
              <a:gd name="T1" fmla="*/ 2147483647 h 640"/>
              <a:gd name="T2" fmla="*/ 2147483647 w 576"/>
              <a:gd name="T3" fmla="*/ 2147483647 h 640"/>
              <a:gd name="T4" fmla="*/ 2147483647 w 576"/>
              <a:gd name="T5" fmla="*/ 2147483647 h 640"/>
              <a:gd name="T6" fmla="*/ 2147483647 w 576"/>
              <a:gd name="T7" fmla="*/ 2147483647 h 640"/>
              <a:gd name="T8" fmla="*/ 0 w 576"/>
              <a:gd name="T9" fmla="*/ 2147483647 h 6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6" h="640">
                <a:moveTo>
                  <a:pt x="576" y="16"/>
                </a:moveTo>
                <a:cubicBezTo>
                  <a:pt x="568" y="8"/>
                  <a:pt x="560" y="0"/>
                  <a:pt x="528" y="16"/>
                </a:cubicBezTo>
                <a:cubicBezTo>
                  <a:pt x="496" y="32"/>
                  <a:pt x="448" y="24"/>
                  <a:pt x="384" y="112"/>
                </a:cubicBezTo>
                <a:cubicBezTo>
                  <a:pt x="320" y="200"/>
                  <a:pt x="208" y="456"/>
                  <a:pt x="144" y="544"/>
                </a:cubicBezTo>
                <a:cubicBezTo>
                  <a:pt x="80" y="632"/>
                  <a:pt x="40" y="636"/>
                  <a:pt x="0" y="640"/>
                </a:cubicBezTo>
              </a:path>
            </a:pathLst>
          </a:custGeom>
          <a:noFill/>
          <a:ln w="28575" cap="flat" cmpd="sng">
            <a:solidFill>
              <a:srgbClr val="009900"/>
            </a:solidFill>
            <a:prstDash val="sysDot"/>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5613" name="Freeform 143"/>
          <p:cNvSpPr/>
          <p:nvPr/>
        </p:nvSpPr>
        <p:spPr bwMode="auto">
          <a:xfrm flipH="1">
            <a:off x="6694488" y="3860800"/>
            <a:ext cx="398462" cy="511175"/>
          </a:xfrm>
          <a:custGeom>
            <a:avLst/>
            <a:gdLst>
              <a:gd name="T0" fmla="*/ 2147483647 w 576"/>
              <a:gd name="T1" fmla="*/ 2147483647 h 640"/>
              <a:gd name="T2" fmla="*/ 2147483647 w 576"/>
              <a:gd name="T3" fmla="*/ 2147483647 h 640"/>
              <a:gd name="T4" fmla="*/ 2147483647 w 576"/>
              <a:gd name="T5" fmla="*/ 2147483647 h 640"/>
              <a:gd name="T6" fmla="*/ 2147483647 w 576"/>
              <a:gd name="T7" fmla="*/ 2147483647 h 640"/>
              <a:gd name="T8" fmla="*/ 0 w 576"/>
              <a:gd name="T9" fmla="*/ 2147483647 h 6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6" h="640">
                <a:moveTo>
                  <a:pt x="576" y="16"/>
                </a:moveTo>
                <a:cubicBezTo>
                  <a:pt x="568" y="8"/>
                  <a:pt x="560" y="0"/>
                  <a:pt x="528" y="16"/>
                </a:cubicBezTo>
                <a:cubicBezTo>
                  <a:pt x="496" y="32"/>
                  <a:pt x="448" y="24"/>
                  <a:pt x="384" y="112"/>
                </a:cubicBezTo>
                <a:cubicBezTo>
                  <a:pt x="320" y="200"/>
                  <a:pt x="208" y="456"/>
                  <a:pt x="144" y="544"/>
                </a:cubicBezTo>
                <a:cubicBezTo>
                  <a:pt x="80" y="632"/>
                  <a:pt x="40" y="636"/>
                  <a:pt x="0" y="640"/>
                </a:cubicBezTo>
              </a:path>
            </a:pathLst>
          </a:custGeom>
          <a:noFill/>
          <a:ln w="28575" cap="flat" cmpd="sng">
            <a:solidFill>
              <a:srgbClr val="009900"/>
            </a:solidFill>
            <a:prstDash val="sysDot"/>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5614" name="Arc 144"/>
          <p:cNvSpPr/>
          <p:nvPr/>
        </p:nvSpPr>
        <p:spPr bwMode="auto">
          <a:xfrm rot="7956492">
            <a:off x="3562350" y="4959350"/>
            <a:ext cx="931863" cy="785813"/>
          </a:xfrm>
          <a:custGeom>
            <a:avLst/>
            <a:gdLst>
              <a:gd name="T0" fmla="*/ 2147483647 w 21314"/>
              <a:gd name="T1" fmla="*/ 0 h 20411"/>
              <a:gd name="T2" fmla="*/ 2147483647 w 21314"/>
              <a:gd name="T3" fmla="*/ 2147483647 h 20411"/>
              <a:gd name="T4" fmla="*/ 0 w 21314"/>
              <a:gd name="T5" fmla="*/ 2147483647 h 20411"/>
              <a:gd name="T6" fmla="*/ 0 60000 65536"/>
              <a:gd name="T7" fmla="*/ 0 60000 65536"/>
              <a:gd name="T8" fmla="*/ 0 60000 65536"/>
            </a:gdLst>
            <a:ahLst/>
            <a:cxnLst>
              <a:cxn ang="T6">
                <a:pos x="T0" y="T1"/>
              </a:cxn>
              <a:cxn ang="T7">
                <a:pos x="T2" y="T3"/>
              </a:cxn>
              <a:cxn ang="T8">
                <a:pos x="T4" y="T5"/>
              </a:cxn>
            </a:cxnLst>
            <a:rect l="0" t="0" r="r" b="b"/>
            <a:pathLst>
              <a:path w="21314" h="20411" fill="none" extrusionOk="0">
                <a:moveTo>
                  <a:pt x="7067" y="-1"/>
                </a:moveTo>
                <a:cubicBezTo>
                  <a:pt x="14559" y="2593"/>
                  <a:pt x="20027" y="9083"/>
                  <a:pt x="21313" y="16907"/>
                </a:cubicBezTo>
              </a:path>
              <a:path w="21314" h="20411" stroke="0" extrusionOk="0">
                <a:moveTo>
                  <a:pt x="7067" y="-1"/>
                </a:moveTo>
                <a:cubicBezTo>
                  <a:pt x="14559" y="2593"/>
                  <a:pt x="20027" y="9083"/>
                  <a:pt x="21313" y="16907"/>
                </a:cubicBezTo>
                <a:lnTo>
                  <a:pt x="0" y="20411"/>
                </a:lnTo>
                <a:lnTo>
                  <a:pt x="7067" y="-1"/>
                </a:lnTo>
                <a:close/>
              </a:path>
            </a:pathLst>
          </a:custGeom>
          <a:noFill/>
          <a:ln w="38100">
            <a:solidFill>
              <a:srgbClr val="009900"/>
            </a:solidFill>
            <a:prstDash val="sysDot"/>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5615" name="Arc 145"/>
          <p:cNvSpPr/>
          <p:nvPr/>
        </p:nvSpPr>
        <p:spPr bwMode="auto">
          <a:xfrm rot="7956492">
            <a:off x="2627313" y="4954588"/>
            <a:ext cx="931862" cy="785812"/>
          </a:xfrm>
          <a:custGeom>
            <a:avLst/>
            <a:gdLst>
              <a:gd name="T0" fmla="*/ 2147483647 w 21314"/>
              <a:gd name="T1" fmla="*/ 0 h 20411"/>
              <a:gd name="T2" fmla="*/ 2147483647 w 21314"/>
              <a:gd name="T3" fmla="*/ 2147483647 h 20411"/>
              <a:gd name="T4" fmla="*/ 0 w 21314"/>
              <a:gd name="T5" fmla="*/ 2147483647 h 20411"/>
              <a:gd name="T6" fmla="*/ 0 60000 65536"/>
              <a:gd name="T7" fmla="*/ 0 60000 65536"/>
              <a:gd name="T8" fmla="*/ 0 60000 65536"/>
            </a:gdLst>
            <a:ahLst/>
            <a:cxnLst>
              <a:cxn ang="T6">
                <a:pos x="T0" y="T1"/>
              </a:cxn>
              <a:cxn ang="T7">
                <a:pos x="T2" y="T3"/>
              </a:cxn>
              <a:cxn ang="T8">
                <a:pos x="T4" y="T5"/>
              </a:cxn>
            </a:cxnLst>
            <a:rect l="0" t="0" r="r" b="b"/>
            <a:pathLst>
              <a:path w="21314" h="20411" fill="none" extrusionOk="0">
                <a:moveTo>
                  <a:pt x="7067" y="-1"/>
                </a:moveTo>
                <a:cubicBezTo>
                  <a:pt x="14559" y="2593"/>
                  <a:pt x="20027" y="9083"/>
                  <a:pt x="21313" y="16907"/>
                </a:cubicBezTo>
              </a:path>
              <a:path w="21314" h="20411" stroke="0" extrusionOk="0">
                <a:moveTo>
                  <a:pt x="7067" y="-1"/>
                </a:moveTo>
                <a:cubicBezTo>
                  <a:pt x="14559" y="2593"/>
                  <a:pt x="20027" y="9083"/>
                  <a:pt x="21313" y="16907"/>
                </a:cubicBezTo>
                <a:lnTo>
                  <a:pt x="0" y="20411"/>
                </a:lnTo>
                <a:lnTo>
                  <a:pt x="7067" y="-1"/>
                </a:lnTo>
                <a:close/>
              </a:path>
            </a:pathLst>
          </a:custGeom>
          <a:noFill/>
          <a:ln w="38100">
            <a:solidFill>
              <a:srgbClr val="009900"/>
            </a:solidFill>
            <a:prstDash val="sysDot"/>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65616" name="Group 146"/>
          <p:cNvGrpSpPr/>
          <p:nvPr/>
        </p:nvGrpSpPr>
        <p:grpSpPr bwMode="auto">
          <a:xfrm>
            <a:off x="2627313" y="5135563"/>
            <a:ext cx="935037" cy="269875"/>
            <a:chOff x="2596" y="3141"/>
            <a:chExt cx="589" cy="354"/>
          </a:xfrm>
        </p:grpSpPr>
        <p:sp>
          <p:nvSpPr>
            <p:cNvPr id="65624" name="Freeform 147"/>
            <p:cNvSpPr/>
            <p:nvPr/>
          </p:nvSpPr>
          <p:spPr bwMode="auto">
            <a:xfrm flipH="1">
              <a:off x="2876" y="3149"/>
              <a:ext cx="309" cy="346"/>
            </a:xfrm>
            <a:custGeom>
              <a:avLst/>
              <a:gdLst>
                <a:gd name="T0" fmla="*/ 26 w 576"/>
                <a:gd name="T1" fmla="*/ 1 h 640"/>
                <a:gd name="T2" fmla="*/ 24 w 576"/>
                <a:gd name="T3" fmla="*/ 1 h 640"/>
                <a:gd name="T4" fmla="*/ 17 w 576"/>
                <a:gd name="T5" fmla="*/ 5 h 640"/>
                <a:gd name="T6" fmla="*/ 6 w 576"/>
                <a:gd name="T7" fmla="*/ 25 h 640"/>
                <a:gd name="T8" fmla="*/ 0 w 576"/>
                <a:gd name="T9" fmla="*/ 30 h 6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6" h="640">
                  <a:moveTo>
                    <a:pt x="576" y="16"/>
                  </a:moveTo>
                  <a:cubicBezTo>
                    <a:pt x="568" y="8"/>
                    <a:pt x="560" y="0"/>
                    <a:pt x="528" y="16"/>
                  </a:cubicBezTo>
                  <a:cubicBezTo>
                    <a:pt x="496" y="32"/>
                    <a:pt x="448" y="24"/>
                    <a:pt x="384" y="112"/>
                  </a:cubicBezTo>
                  <a:cubicBezTo>
                    <a:pt x="320" y="200"/>
                    <a:pt x="208" y="456"/>
                    <a:pt x="144" y="544"/>
                  </a:cubicBezTo>
                  <a:cubicBezTo>
                    <a:pt x="80" y="632"/>
                    <a:pt x="40" y="636"/>
                    <a:pt x="0" y="640"/>
                  </a:cubicBezTo>
                </a:path>
              </a:pathLst>
            </a:custGeom>
            <a:noFill/>
            <a:ln w="28575" cap="flat" cmpd="sng">
              <a:solidFill>
                <a:srgbClr val="009900"/>
              </a:solidFill>
              <a:prstDash val="sysDot"/>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5625" name="Freeform 148"/>
            <p:cNvSpPr/>
            <p:nvPr/>
          </p:nvSpPr>
          <p:spPr bwMode="auto">
            <a:xfrm>
              <a:off x="2596" y="3141"/>
              <a:ext cx="309" cy="346"/>
            </a:xfrm>
            <a:custGeom>
              <a:avLst/>
              <a:gdLst>
                <a:gd name="T0" fmla="*/ 26 w 576"/>
                <a:gd name="T1" fmla="*/ 1 h 640"/>
                <a:gd name="T2" fmla="*/ 24 w 576"/>
                <a:gd name="T3" fmla="*/ 1 h 640"/>
                <a:gd name="T4" fmla="*/ 17 w 576"/>
                <a:gd name="T5" fmla="*/ 5 h 640"/>
                <a:gd name="T6" fmla="*/ 6 w 576"/>
                <a:gd name="T7" fmla="*/ 25 h 640"/>
                <a:gd name="T8" fmla="*/ 0 w 576"/>
                <a:gd name="T9" fmla="*/ 30 h 6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6" h="640">
                  <a:moveTo>
                    <a:pt x="576" y="16"/>
                  </a:moveTo>
                  <a:cubicBezTo>
                    <a:pt x="568" y="8"/>
                    <a:pt x="560" y="0"/>
                    <a:pt x="528" y="16"/>
                  </a:cubicBezTo>
                  <a:cubicBezTo>
                    <a:pt x="496" y="32"/>
                    <a:pt x="448" y="24"/>
                    <a:pt x="384" y="112"/>
                  </a:cubicBezTo>
                  <a:cubicBezTo>
                    <a:pt x="320" y="200"/>
                    <a:pt x="208" y="456"/>
                    <a:pt x="144" y="544"/>
                  </a:cubicBezTo>
                  <a:cubicBezTo>
                    <a:pt x="80" y="632"/>
                    <a:pt x="40" y="636"/>
                    <a:pt x="0" y="640"/>
                  </a:cubicBezTo>
                </a:path>
              </a:pathLst>
            </a:custGeom>
            <a:noFill/>
            <a:ln w="28575" cap="flat" cmpd="sng">
              <a:solidFill>
                <a:srgbClr val="009900"/>
              </a:solidFill>
              <a:prstDash val="sysDot"/>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65617" name="Freeform 149"/>
          <p:cNvSpPr/>
          <p:nvPr/>
        </p:nvSpPr>
        <p:spPr bwMode="auto">
          <a:xfrm>
            <a:off x="3565525" y="5175250"/>
            <a:ext cx="490538" cy="263525"/>
          </a:xfrm>
          <a:custGeom>
            <a:avLst/>
            <a:gdLst>
              <a:gd name="T0" fmla="*/ 2147483647 w 576"/>
              <a:gd name="T1" fmla="*/ 2147483647 h 640"/>
              <a:gd name="T2" fmla="*/ 2147483647 w 576"/>
              <a:gd name="T3" fmla="*/ 2147483647 h 640"/>
              <a:gd name="T4" fmla="*/ 2147483647 w 576"/>
              <a:gd name="T5" fmla="*/ 2147483647 h 640"/>
              <a:gd name="T6" fmla="*/ 2147483647 w 576"/>
              <a:gd name="T7" fmla="*/ 2147483647 h 640"/>
              <a:gd name="T8" fmla="*/ 0 w 576"/>
              <a:gd name="T9" fmla="*/ 2147483647 h 6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6" h="640">
                <a:moveTo>
                  <a:pt x="576" y="16"/>
                </a:moveTo>
                <a:cubicBezTo>
                  <a:pt x="568" y="8"/>
                  <a:pt x="560" y="0"/>
                  <a:pt x="528" y="16"/>
                </a:cubicBezTo>
                <a:cubicBezTo>
                  <a:pt x="496" y="32"/>
                  <a:pt x="448" y="24"/>
                  <a:pt x="384" y="112"/>
                </a:cubicBezTo>
                <a:cubicBezTo>
                  <a:pt x="320" y="200"/>
                  <a:pt x="208" y="456"/>
                  <a:pt x="144" y="544"/>
                </a:cubicBezTo>
                <a:cubicBezTo>
                  <a:pt x="80" y="632"/>
                  <a:pt x="40" y="636"/>
                  <a:pt x="0" y="640"/>
                </a:cubicBezTo>
              </a:path>
            </a:pathLst>
          </a:custGeom>
          <a:noFill/>
          <a:ln w="28575" cap="flat" cmpd="sng">
            <a:solidFill>
              <a:srgbClr val="009900"/>
            </a:solidFill>
            <a:prstDash val="sysDot"/>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5618" name="Freeform 150"/>
          <p:cNvSpPr/>
          <p:nvPr/>
        </p:nvSpPr>
        <p:spPr bwMode="auto">
          <a:xfrm flipH="1">
            <a:off x="2700338" y="4543425"/>
            <a:ext cx="415925" cy="444500"/>
          </a:xfrm>
          <a:custGeom>
            <a:avLst/>
            <a:gdLst>
              <a:gd name="T0" fmla="*/ 2147483647 w 576"/>
              <a:gd name="T1" fmla="*/ 2147483647 h 640"/>
              <a:gd name="T2" fmla="*/ 2147483647 w 576"/>
              <a:gd name="T3" fmla="*/ 2147483647 h 640"/>
              <a:gd name="T4" fmla="*/ 2147483647 w 576"/>
              <a:gd name="T5" fmla="*/ 2147483647 h 640"/>
              <a:gd name="T6" fmla="*/ 2147483647 w 576"/>
              <a:gd name="T7" fmla="*/ 2147483647 h 640"/>
              <a:gd name="T8" fmla="*/ 0 w 576"/>
              <a:gd name="T9" fmla="*/ 2147483647 h 6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6" h="640">
                <a:moveTo>
                  <a:pt x="576" y="16"/>
                </a:moveTo>
                <a:cubicBezTo>
                  <a:pt x="568" y="8"/>
                  <a:pt x="560" y="0"/>
                  <a:pt x="528" y="16"/>
                </a:cubicBezTo>
                <a:cubicBezTo>
                  <a:pt x="496" y="32"/>
                  <a:pt x="448" y="24"/>
                  <a:pt x="384" y="112"/>
                </a:cubicBezTo>
                <a:cubicBezTo>
                  <a:pt x="320" y="200"/>
                  <a:pt x="208" y="456"/>
                  <a:pt x="144" y="544"/>
                </a:cubicBezTo>
                <a:cubicBezTo>
                  <a:pt x="80" y="632"/>
                  <a:pt x="40" y="636"/>
                  <a:pt x="0" y="640"/>
                </a:cubicBezTo>
              </a:path>
            </a:pathLst>
          </a:custGeom>
          <a:noFill/>
          <a:ln w="28575" cap="flat" cmpd="sng">
            <a:solidFill>
              <a:srgbClr val="009900"/>
            </a:solidFill>
            <a:prstDash val="sysDot"/>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5619" name="Freeform 151"/>
          <p:cNvSpPr/>
          <p:nvPr/>
        </p:nvSpPr>
        <p:spPr bwMode="auto">
          <a:xfrm>
            <a:off x="3170238" y="4543425"/>
            <a:ext cx="415925" cy="444500"/>
          </a:xfrm>
          <a:custGeom>
            <a:avLst/>
            <a:gdLst>
              <a:gd name="T0" fmla="*/ 2147483647 w 576"/>
              <a:gd name="T1" fmla="*/ 2147483647 h 640"/>
              <a:gd name="T2" fmla="*/ 2147483647 w 576"/>
              <a:gd name="T3" fmla="*/ 2147483647 h 640"/>
              <a:gd name="T4" fmla="*/ 2147483647 w 576"/>
              <a:gd name="T5" fmla="*/ 2147483647 h 640"/>
              <a:gd name="T6" fmla="*/ 2147483647 w 576"/>
              <a:gd name="T7" fmla="*/ 2147483647 h 640"/>
              <a:gd name="T8" fmla="*/ 0 w 576"/>
              <a:gd name="T9" fmla="*/ 2147483647 h 6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6" h="640">
                <a:moveTo>
                  <a:pt x="576" y="16"/>
                </a:moveTo>
                <a:cubicBezTo>
                  <a:pt x="568" y="8"/>
                  <a:pt x="560" y="0"/>
                  <a:pt x="528" y="16"/>
                </a:cubicBezTo>
                <a:cubicBezTo>
                  <a:pt x="496" y="32"/>
                  <a:pt x="448" y="24"/>
                  <a:pt x="384" y="112"/>
                </a:cubicBezTo>
                <a:cubicBezTo>
                  <a:pt x="320" y="200"/>
                  <a:pt x="208" y="456"/>
                  <a:pt x="144" y="544"/>
                </a:cubicBezTo>
                <a:cubicBezTo>
                  <a:pt x="80" y="632"/>
                  <a:pt x="40" y="636"/>
                  <a:pt x="0" y="640"/>
                </a:cubicBezTo>
              </a:path>
            </a:pathLst>
          </a:custGeom>
          <a:noFill/>
          <a:ln w="28575" cap="flat" cmpd="sng">
            <a:solidFill>
              <a:srgbClr val="009900"/>
            </a:solidFill>
            <a:prstDash val="sysDot"/>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5620" name="Freeform 152"/>
          <p:cNvSpPr/>
          <p:nvPr/>
        </p:nvSpPr>
        <p:spPr bwMode="auto">
          <a:xfrm>
            <a:off x="2703513" y="3848100"/>
            <a:ext cx="398462" cy="511175"/>
          </a:xfrm>
          <a:custGeom>
            <a:avLst/>
            <a:gdLst>
              <a:gd name="T0" fmla="*/ 2147483647 w 576"/>
              <a:gd name="T1" fmla="*/ 2147483647 h 640"/>
              <a:gd name="T2" fmla="*/ 2147483647 w 576"/>
              <a:gd name="T3" fmla="*/ 2147483647 h 640"/>
              <a:gd name="T4" fmla="*/ 2147483647 w 576"/>
              <a:gd name="T5" fmla="*/ 2147483647 h 640"/>
              <a:gd name="T6" fmla="*/ 2147483647 w 576"/>
              <a:gd name="T7" fmla="*/ 2147483647 h 640"/>
              <a:gd name="T8" fmla="*/ 0 w 576"/>
              <a:gd name="T9" fmla="*/ 2147483647 h 6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6" h="640">
                <a:moveTo>
                  <a:pt x="576" y="16"/>
                </a:moveTo>
                <a:cubicBezTo>
                  <a:pt x="568" y="8"/>
                  <a:pt x="560" y="0"/>
                  <a:pt x="528" y="16"/>
                </a:cubicBezTo>
                <a:cubicBezTo>
                  <a:pt x="496" y="32"/>
                  <a:pt x="448" y="24"/>
                  <a:pt x="384" y="112"/>
                </a:cubicBezTo>
                <a:cubicBezTo>
                  <a:pt x="320" y="200"/>
                  <a:pt x="208" y="456"/>
                  <a:pt x="144" y="544"/>
                </a:cubicBezTo>
                <a:cubicBezTo>
                  <a:pt x="80" y="632"/>
                  <a:pt x="40" y="636"/>
                  <a:pt x="0" y="640"/>
                </a:cubicBezTo>
              </a:path>
            </a:pathLst>
          </a:custGeom>
          <a:noFill/>
          <a:ln w="28575" cap="flat" cmpd="sng">
            <a:solidFill>
              <a:srgbClr val="009900"/>
            </a:solidFill>
            <a:prstDash val="sysDot"/>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4" name="组合 3"/>
          <p:cNvGrpSpPr/>
          <p:nvPr/>
        </p:nvGrpSpPr>
        <p:grpSpPr>
          <a:xfrm>
            <a:off x="2227286" y="1028937"/>
            <a:ext cx="5153026" cy="1031911"/>
            <a:chOff x="1963737" y="938610"/>
            <a:chExt cx="5153026" cy="1031911"/>
          </a:xfrm>
        </p:grpSpPr>
        <p:grpSp>
          <p:nvGrpSpPr>
            <p:cNvPr id="65607" name="Group 133"/>
            <p:cNvGrpSpPr/>
            <p:nvPr/>
          </p:nvGrpSpPr>
          <p:grpSpPr bwMode="auto">
            <a:xfrm>
              <a:off x="3419475" y="1052513"/>
              <a:ext cx="2447925" cy="779462"/>
              <a:chOff x="2154" y="663"/>
              <a:chExt cx="1542" cy="491"/>
            </a:xfrm>
          </p:grpSpPr>
          <p:graphicFrame>
            <p:nvGraphicFramePr>
              <p:cNvPr id="65628" name="Object 134"/>
              <p:cNvGraphicFramePr>
                <a:graphicFrameLocks noChangeAspect="1"/>
              </p:cNvGraphicFramePr>
              <p:nvPr/>
            </p:nvGraphicFramePr>
            <p:xfrm>
              <a:off x="3061" y="663"/>
              <a:ext cx="635" cy="491"/>
            </p:xfrm>
            <a:graphic>
              <a:graphicData uri="http://schemas.openxmlformats.org/presentationml/2006/ole">
                <mc:AlternateContent xmlns:mc="http://schemas.openxmlformats.org/markup-compatibility/2006">
                  <mc:Choice xmlns:v="urn:schemas-microsoft-com:vml" Requires="v">
                    <p:oleObj spid="_x0000_s385320" name="公式" r:id="rId24" imgW="508000" imgH="393700" progId="Equation.3">
                      <p:embed/>
                    </p:oleObj>
                  </mc:Choice>
                  <mc:Fallback>
                    <p:oleObj name="公式" r:id="rId24" imgW="508000" imgH="393700" progId="Equation.3">
                      <p:embed/>
                      <p:pic>
                        <p:nvPicPr>
                          <p:cNvPr id="0" name="图片 232553"/>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3061" y="663"/>
                            <a:ext cx="635" cy="491"/>
                          </a:xfrm>
                          <a:prstGeom prst="rect">
                            <a:avLst/>
                          </a:prstGeom>
                          <a:noFill/>
                          <a:ln>
                            <a:noFill/>
                          </a:ln>
                          <a:extLst>
                            <a:ext uri="{909E8E84-426E-40DD-AFC4-6F175D3DCCD1}">
                              <a14:hiddenFill xmlns:a14="http://schemas.microsoft.com/office/drawing/2010/main">
                                <a:gradFill rotWithShape="1">
                                  <a:gsLst>
                                    <a:gs pos="0">
                                      <a:srgbClr val="FF99FF"/>
                                    </a:gs>
                                    <a:gs pos="50000">
                                      <a:srgbClr val="FFFFFF"/>
                                    </a:gs>
                                    <a:gs pos="100000">
                                      <a:srgbClr val="FF99FF"/>
                                    </a:gs>
                                  </a:gsLst>
                                  <a:lin ang="5400000" scaled="1"/>
                                </a:gra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5629" name="Text Box 135"/>
              <p:cNvSpPr txBox="1">
                <a:spLocks noChangeArrowheads="1"/>
              </p:cNvSpPr>
              <p:nvPr/>
            </p:nvSpPr>
            <p:spPr bwMode="auto">
              <a:xfrm>
                <a:off x="2154" y="709"/>
                <a:ext cx="948" cy="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r>
                  <a:rPr lang="zh-CN" altLang="en-US" sz="2600" b="1">
                    <a:solidFill>
                      <a:srgbClr val="000000"/>
                    </a:solidFill>
                    <a:latin typeface="Times New Roman" panose="02020603050405020304" pitchFamily="18" charset="0"/>
                    <a:ea typeface="微软雅黑" panose="020B0503020204020204" pitchFamily="34" charset="-122"/>
                  </a:rPr>
                  <a:t>倒格矢：</a:t>
                </a:r>
              </a:p>
            </p:txBody>
          </p:sp>
        </p:grpSp>
        <p:sp>
          <p:nvSpPr>
            <p:cNvPr id="1526937" name="Rectangle 3"/>
            <p:cNvSpPr>
              <a:spLocks noRot="1" noChangeArrowheads="1"/>
            </p:cNvSpPr>
            <p:nvPr/>
          </p:nvSpPr>
          <p:spPr bwMode="auto">
            <a:xfrm>
              <a:off x="1963737" y="938610"/>
              <a:ext cx="5153026" cy="1004095"/>
            </a:xfrm>
            <a:prstGeom prst="rect">
              <a:avLst/>
            </a:prstGeom>
            <a:solidFill>
              <a:srgbClr val="FFFF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spcBef>
                  <a:spcPct val="20000"/>
                </a:spcBef>
                <a:buClr>
                  <a:srgbClr val="336666"/>
                </a:buClr>
                <a:buSzPct val="70000"/>
                <a:buFont typeface="Wingdings" panose="05000000000000000000" pitchFamily="2" charset="2"/>
                <a:buNone/>
              </a:pPr>
              <a:r>
                <a:rPr lang="zh-CN" altLang="en-US" sz="2300" b="1" dirty="0">
                  <a:solidFill>
                    <a:srgbClr val="000000"/>
                  </a:solidFill>
                  <a:latin typeface="Times New Roman" panose="02020603050405020304" pitchFamily="18" charset="0"/>
                  <a:ea typeface="微软雅黑" panose="020B0503020204020204" pitchFamily="34" charset="-122"/>
                </a:rPr>
                <a:t>对于同一个能带：</a:t>
              </a:r>
            </a:p>
            <a:p>
              <a:pPr eaLnBrk="1" hangingPunct="1">
                <a:lnSpc>
                  <a:spcPct val="120000"/>
                </a:lnSpc>
                <a:spcBef>
                  <a:spcPct val="20000"/>
                </a:spcBef>
                <a:buClr>
                  <a:srgbClr val="336666"/>
                </a:buClr>
                <a:buSzPct val="70000"/>
                <a:buFont typeface="Wingdings" panose="05000000000000000000" pitchFamily="2" charset="2"/>
                <a:buNone/>
              </a:pPr>
              <a:r>
                <a:rPr lang="zh-CN" altLang="en-US" sz="2300" b="1" dirty="0">
                  <a:solidFill>
                    <a:srgbClr val="000000"/>
                  </a:solidFill>
                  <a:latin typeface="Times New Roman" panose="02020603050405020304" pitchFamily="18" charset="0"/>
                  <a:ea typeface="微软雅黑" panose="020B0503020204020204" pitchFamily="34" charset="-122"/>
                </a:rPr>
                <a:t>对于不同的能带：</a:t>
              </a:r>
            </a:p>
            <a:p>
              <a:pPr eaLnBrk="1" hangingPunct="1">
                <a:spcBef>
                  <a:spcPct val="20000"/>
                </a:spcBef>
                <a:buClr>
                  <a:srgbClr val="336666"/>
                </a:buClr>
                <a:buSzPct val="70000"/>
                <a:buFont typeface="Wingdings" panose="05000000000000000000" pitchFamily="2" charset="2"/>
                <a:buNone/>
              </a:pPr>
              <a:endParaRPr lang="zh-CN" altLang="en-US" sz="2600" b="1" dirty="0">
                <a:solidFill>
                  <a:srgbClr val="000000"/>
                </a:solidFill>
                <a:latin typeface="Times New Roman" panose="02020603050405020304" pitchFamily="18" charset="0"/>
                <a:ea typeface="微软雅黑" panose="020B0503020204020204" pitchFamily="34" charset="-122"/>
              </a:endParaRPr>
            </a:p>
          </p:txBody>
        </p:sp>
        <p:graphicFrame>
          <p:nvGraphicFramePr>
            <p:cNvPr id="65622" name="Object 154"/>
            <p:cNvGraphicFramePr>
              <a:graphicFrameLocks noChangeAspect="1"/>
            </p:cNvGraphicFramePr>
            <p:nvPr>
              <p:extLst>
                <p:ext uri="{D42A27DB-BD31-4B8C-83A1-F6EECF244321}">
                  <p14:modId xmlns:p14="http://schemas.microsoft.com/office/powerpoint/2010/main" val="408275479"/>
                </p:ext>
              </p:extLst>
            </p:nvPr>
          </p:nvGraphicFramePr>
          <p:xfrm>
            <a:off x="4396487" y="981473"/>
            <a:ext cx="2476500" cy="498475"/>
          </p:xfrm>
          <a:graphic>
            <a:graphicData uri="http://schemas.openxmlformats.org/presentationml/2006/ole">
              <mc:AlternateContent xmlns:mc="http://schemas.openxmlformats.org/markup-compatibility/2006">
                <mc:Choice xmlns:v="urn:schemas-microsoft-com:vml" Requires="v">
                  <p:oleObj spid="_x0000_s385321" name="公式" r:id="rId26" imgW="1091565" imgH="228600" progId="Equation.3">
                    <p:embed/>
                  </p:oleObj>
                </mc:Choice>
                <mc:Fallback>
                  <p:oleObj name="公式" r:id="rId26" imgW="1091565" imgH="228600" progId="Equation.3">
                    <p:embed/>
                    <p:pic>
                      <p:nvPicPr>
                        <p:cNvPr id="0" name="图片 232554"/>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4396487" y="981473"/>
                          <a:ext cx="2476500" cy="498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26939" name="Object 155"/>
            <p:cNvGraphicFramePr>
              <a:graphicFrameLocks noChangeAspect="1"/>
            </p:cNvGraphicFramePr>
            <p:nvPr>
              <p:extLst>
                <p:ext uri="{D42A27DB-BD31-4B8C-83A1-F6EECF244321}">
                  <p14:modId xmlns:p14="http://schemas.microsoft.com/office/powerpoint/2010/main" val="1481591438"/>
                </p:ext>
              </p:extLst>
            </p:nvPr>
          </p:nvGraphicFramePr>
          <p:xfrm>
            <a:off x="4324683" y="1462508"/>
            <a:ext cx="2510757" cy="508013"/>
          </p:xfrm>
          <a:graphic>
            <a:graphicData uri="http://schemas.openxmlformats.org/presentationml/2006/ole">
              <mc:AlternateContent xmlns:mc="http://schemas.openxmlformats.org/markup-compatibility/2006">
                <mc:Choice xmlns:v="urn:schemas-microsoft-com:vml" Requires="v">
                  <p:oleObj spid="_x0000_s385322" name="公式" r:id="rId28" imgW="1091565" imgH="228600" progId="Equation.3">
                    <p:embed/>
                  </p:oleObj>
                </mc:Choice>
                <mc:Fallback>
                  <p:oleObj name="公式" r:id="rId28" imgW="1091565" imgH="228600" progId="Equation.3">
                    <p:embed/>
                    <p:pic>
                      <p:nvPicPr>
                        <p:cNvPr id="0" name="图片 232555"/>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4324683" y="1462508"/>
                          <a:ext cx="2510757" cy="508013"/>
                        </a:xfrm>
                        <a:prstGeom prst="rect">
                          <a:avLst/>
                        </a:prstGeom>
                        <a:noFill/>
                        <a:ln>
                          <a:noFill/>
                        </a:ln>
                        <a:effectLst/>
                      </p:spPr>
                    </p:pic>
                  </p:oleObj>
                </mc:Fallback>
              </mc:AlternateContent>
            </a:graphicData>
          </a:graphic>
        </p:graphicFrame>
      </p:grpSp>
      <p:sp>
        <p:nvSpPr>
          <p:cNvPr id="2" name="页脚占位符 1"/>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zh-CN" altLang="en-US"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清华大学电子工程系</a:t>
            </a:r>
            <a:r>
              <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a:t>
            </a:r>
            <a:r>
              <a:rPr kumimoji="1" lang="zh-CN" altLang="en-US"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黄翊东</a:t>
            </a:r>
            <a:endPar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3" name="灯片编号占位符 2"/>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CBFA3644-F7FA-4510-BE22-999DFD69EC9B}" type="slidenum">
              <a:rPr kumimoji="1" lang="en-US" altLang="zh-CN" sz="14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t>102</a:t>
            </a:fld>
            <a:endPar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ChangeArrowheads="1"/>
          </p:cNvSpPr>
          <p:nvPr/>
        </p:nvSpPr>
        <p:spPr bwMode="auto">
          <a:xfrm>
            <a:off x="3107833" y="332656"/>
            <a:ext cx="3383280" cy="645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algn="l" defTabSz="914400">
              <a:buClrTx/>
              <a:buSzTx/>
              <a:buFontTx/>
              <a:defRPr/>
            </a:pPr>
            <a:r>
              <a:rPr kumimoji="1" lang="zh-CN" altLang="en-US" sz="3600" b="1" dirty="0">
                <a:solidFill>
                  <a:srgbClr val="660066"/>
                </a:solidFill>
                <a:effectLst>
                  <a:outerShdw blurRad="38100" dist="38100" dir="2700000" algn="tl">
                    <a:srgbClr val="C0C0C0"/>
                  </a:outerShdw>
                </a:effectLst>
                <a:latin typeface="Times New Roman" pitchFamily="18" charset="0"/>
                <a:ea typeface="微软雅黑" pitchFamily="34" charset="-122"/>
                <a:cs typeface="+mn-cs"/>
              </a:rPr>
              <a:t>晶体的能带结构</a:t>
            </a:r>
          </a:p>
        </p:txBody>
      </p:sp>
      <p:grpSp>
        <p:nvGrpSpPr>
          <p:cNvPr id="66563" name="Group 3"/>
          <p:cNvGrpSpPr/>
          <p:nvPr/>
        </p:nvGrpSpPr>
        <p:grpSpPr bwMode="auto">
          <a:xfrm>
            <a:off x="304800" y="2085975"/>
            <a:ext cx="3022600" cy="3001963"/>
            <a:chOff x="192" y="1173"/>
            <a:chExt cx="1904" cy="1891"/>
          </a:xfrm>
        </p:grpSpPr>
        <p:grpSp>
          <p:nvGrpSpPr>
            <p:cNvPr id="66709" name="Group 4"/>
            <p:cNvGrpSpPr/>
            <p:nvPr/>
          </p:nvGrpSpPr>
          <p:grpSpPr bwMode="auto">
            <a:xfrm>
              <a:off x="192" y="1173"/>
              <a:ext cx="1352" cy="1891"/>
              <a:chOff x="176" y="2069"/>
              <a:chExt cx="1352" cy="1891"/>
            </a:xfrm>
          </p:grpSpPr>
          <p:sp>
            <p:nvSpPr>
              <p:cNvPr id="66711" name="Rectangle 5"/>
              <p:cNvSpPr>
                <a:spLocks noChangeArrowheads="1"/>
              </p:cNvSpPr>
              <p:nvPr/>
            </p:nvSpPr>
            <p:spPr bwMode="auto">
              <a:xfrm>
                <a:off x="176" y="2320"/>
                <a:ext cx="1352" cy="1336"/>
              </a:xfrm>
              <a:prstGeom prst="rect">
                <a:avLst/>
              </a:prstGeom>
              <a:gradFill rotWithShape="0">
                <a:gsLst>
                  <a:gs pos="0">
                    <a:srgbClr val="FFCCFF"/>
                  </a:gs>
                  <a:gs pos="50000">
                    <a:srgbClr val="FFFFFF"/>
                  </a:gs>
                  <a:gs pos="100000">
                    <a:srgbClr val="FFCC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aphicFrame>
            <p:nvGraphicFramePr>
              <p:cNvPr id="66712" name="Object 6"/>
              <p:cNvGraphicFramePr>
                <a:graphicFrameLocks noChangeAspect="1"/>
              </p:cNvGraphicFramePr>
              <p:nvPr/>
            </p:nvGraphicFramePr>
            <p:xfrm>
              <a:off x="176" y="2424"/>
              <a:ext cx="1344" cy="634"/>
            </p:xfrm>
            <a:graphic>
              <a:graphicData uri="http://schemas.openxmlformats.org/presentationml/2006/ole">
                <mc:AlternateContent xmlns:mc="http://schemas.openxmlformats.org/markup-compatibility/2006">
                  <mc:Choice xmlns:v="urn:schemas-microsoft-com:vml" Requires="v">
                    <p:oleObj spid="_x0000_s359194" name="公式" r:id="rId4" imgW="889000" imgH="419100" progId="Equation.3">
                      <p:embed/>
                    </p:oleObj>
                  </mc:Choice>
                  <mc:Fallback>
                    <p:oleObj name="公式" r:id="rId4" imgW="889000" imgH="419100" progId="Equation.3">
                      <p:embed/>
                      <p:pic>
                        <p:nvPicPr>
                          <p:cNvPr id="0" name="图片 17297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6" y="2424"/>
                            <a:ext cx="1344" cy="63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6713" name="Line 7"/>
              <p:cNvSpPr>
                <a:spLocks noChangeShapeType="1"/>
              </p:cNvSpPr>
              <p:nvPr/>
            </p:nvSpPr>
            <p:spPr bwMode="auto">
              <a:xfrm>
                <a:off x="1354" y="2672"/>
                <a:ext cx="144"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endParaRPr>
              </a:p>
            </p:txBody>
          </p:sp>
          <p:sp>
            <p:nvSpPr>
              <p:cNvPr id="66714" name="Text Box 8"/>
              <p:cNvSpPr txBox="1">
                <a:spLocks noChangeArrowheads="1"/>
              </p:cNvSpPr>
              <p:nvPr/>
            </p:nvSpPr>
            <p:spPr bwMode="auto">
              <a:xfrm>
                <a:off x="378" y="3672"/>
                <a:ext cx="116" cy="288"/>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algn="ctr" eaLnBrk="1" hangingPunct="1"/>
                <a:endParaRPr kumimoji="1" lang="zh-CN" altLang="en-US" sz="2400">
                  <a:solidFill>
                    <a:srgbClr val="CC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6715" name="Rectangle 9"/>
              <p:cNvSpPr>
                <a:spLocks noChangeArrowheads="1"/>
              </p:cNvSpPr>
              <p:nvPr/>
            </p:nvSpPr>
            <p:spPr bwMode="auto">
              <a:xfrm>
                <a:off x="260" y="2069"/>
                <a:ext cx="1177" cy="288"/>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algn="ctr" eaLnBrk="1" hangingPunct="1"/>
                <a:r>
                  <a:rPr kumimoji="1" lang="zh-CN" altLang="en-US" sz="2400" b="1">
                    <a:solidFill>
                      <a:srgbClr val="CC0000"/>
                    </a:solidFill>
                    <a:latin typeface="Times New Roman" panose="02020603050405020304" pitchFamily="18" charset="0"/>
                    <a:ea typeface="微软雅黑" panose="020B0503020204020204" pitchFamily="34" charset="-122"/>
                    <a:cs typeface="Times New Roman" panose="02020603050405020304" pitchFamily="18" charset="0"/>
                  </a:rPr>
                  <a:t>零次近似解  </a:t>
                </a:r>
              </a:p>
            </p:txBody>
          </p:sp>
          <p:graphicFrame>
            <p:nvGraphicFramePr>
              <p:cNvPr id="66716" name="Object 10"/>
              <p:cNvGraphicFramePr>
                <a:graphicFrameLocks noChangeAspect="1"/>
              </p:cNvGraphicFramePr>
              <p:nvPr/>
            </p:nvGraphicFramePr>
            <p:xfrm>
              <a:off x="198" y="3064"/>
              <a:ext cx="1287" cy="539"/>
            </p:xfrm>
            <a:graphic>
              <a:graphicData uri="http://schemas.openxmlformats.org/presentationml/2006/ole">
                <mc:AlternateContent xmlns:mc="http://schemas.openxmlformats.org/markup-compatibility/2006">
                  <mc:Choice xmlns:v="urn:schemas-microsoft-com:vml" Requires="v">
                    <p:oleObj spid="_x0000_s359195" name="Equation" r:id="rId6" imgW="939165" imgH="393700" progId="Equation.3">
                      <p:embed/>
                    </p:oleObj>
                  </mc:Choice>
                  <mc:Fallback>
                    <p:oleObj name="Equation" r:id="rId6" imgW="939165" imgH="393700" progId="Equation.3">
                      <p:embed/>
                      <p:pic>
                        <p:nvPicPr>
                          <p:cNvPr id="0" name="图片 17298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8" y="3064"/>
                            <a:ext cx="1287" cy="5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66710" name="Line 11"/>
            <p:cNvSpPr>
              <a:spLocks noChangeShapeType="1"/>
            </p:cNvSpPr>
            <p:nvPr/>
          </p:nvSpPr>
          <p:spPr bwMode="auto">
            <a:xfrm flipH="1" flipV="1">
              <a:off x="1512" y="2208"/>
              <a:ext cx="584" cy="224"/>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endParaRPr>
            </a:p>
          </p:txBody>
        </p:sp>
      </p:grpSp>
      <p:grpSp>
        <p:nvGrpSpPr>
          <p:cNvPr id="66564" name="Group 12"/>
          <p:cNvGrpSpPr/>
          <p:nvPr/>
        </p:nvGrpSpPr>
        <p:grpSpPr bwMode="auto">
          <a:xfrm>
            <a:off x="2813050" y="1965325"/>
            <a:ext cx="6330950" cy="4295775"/>
            <a:chOff x="1772" y="1201"/>
            <a:chExt cx="3988" cy="2706"/>
          </a:xfrm>
        </p:grpSpPr>
        <p:sp>
          <p:nvSpPr>
            <p:cNvPr id="66586" name="Rectangle 13"/>
            <p:cNvSpPr>
              <a:spLocks noChangeArrowheads="1"/>
            </p:cNvSpPr>
            <p:nvPr/>
          </p:nvSpPr>
          <p:spPr bwMode="auto">
            <a:xfrm>
              <a:off x="2804" y="1453"/>
              <a:ext cx="552" cy="2072"/>
            </a:xfrm>
            <a:prstGeom prst="rect">
              <a:avLst/>
            </a:prstGeom>
            <a:solidFill>
              <a:srgbClr val="FF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6587" name="Rectangle 14"/>
            <p:cNvSpPr>
              <a:spLocks noChangeArrowheads="1"/>
            </p:cNvSpPr>
            <p:nvPr/>
          </p:nvSpPr>
          <p:spPr bwMode="auto">
            <a:xfrm>
              <a:off x="3922" y="2693"/>
              <a:ext cx="718" cy="168"/>
            </a:xfrm>
            <a:prstGeom prst="rect">
              <a:avLst/>
            </a:prstGeom>
            <a:solidFill>
              <a:schemeClr val="hlink"/>
            </a:solidFill>
            <a:ln>
              <a:noFill/>
            </a:ln>
            <a:effectLst/>
            <a:extLst>
              <a:ext uri="{91240B29-F687-4F45-9708-019B960494DF}">
                <a14:hiddenLine xmlns:a14="http://schemas.microsoft.com/office/drawing/2010/main" w="9525">
                  <a:solidFill>
                    <a:srgbClr val="0033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6588" name="Line 15"/>
            <p:cNvSpPr>
              <a:spLocks noChangeShapeType="1"/>
            </p:cNvSpPr>
            <p:nvPr/>
          </p:nvSpPr>
          <p:spPr bwMode="auto">
            <a:xfrm>
              <a:off x="3093" y="1278"/>
              <a:ext cx="0" cy="2263"/>
            </a:xfrm>
            <a:prstGeom prst="line">
              <a:avLst/>
            </a:prstGeom>
            <a:noFill/>
            <a:ln w="28575">
              <a:solidFill>
                <a:schemeClr val="tx1"/>
              </a:solidFill>
              <a:round/>
              <a:head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sp>
          <p:nvSpPr>
            <p:cNvPr id="66589" name="Arc 16"/>
            <p:cNvSpPr/>
            <p:nvPr/>
          </p:nvSpPr>
          <p:spPr bwMode="auto">
            <a:xfrm rot="7956492">
              <a:off x="2823" y="3096"/>
              <a:ext cx="587" cy="495"/>
            </a:xfrm>
            <a:custGeom>
              <a:avLst/>
              <a:gdLst>
                <a:gd name="T0" fmla="*/ 0 w 21314"/>
                <a:gd name="T1" fmla="*/ 0 h 20411"/>
                <a:gd name="T2" fmla="*/ 0 w 21314"/>
                <a:gd name="T3" fmla="*/ 0 h 20411"/>
                <a:gd name="T4" fmla="*/ 0 w 21314"/>
                <a:gd name="T5" fmla="*/ 0 h 20411"/>
                <a:gd name="T6" fmla="*/ 0 60000 65536"/>
                <a:gd name="T7" fmla="*/ 0 60000 65536"/>
                <a:gd name="T8" fmla="*/ 0 60000 65536"/>
              </a:gdLst>
              <a:ahLst/>
              <a:cxnLst>
                <a:cxn ang="T6">
                  <a:pos x="T0" y="T1"/>
                </a:cxn>
                <a:cxn ang="T7">
                  <a:pos x="T2" y="T3"/>
                </a:cxn>
                <a:cxn ang="T8">
                  <a:pos x="T4" y="T5"/>
                </a:cxn>
              </a:cxnLst>
              <a:rect l="0" t="0" r="r" b="b"/>
              <a:pathLst>
                <a:path w="21314" h="20411" fill="none" extrusionOk="0">
                  <a:moveTo>
                    <a:pt x="7067" y="-1"/>
                  </a:moveTo>
                  <a:cubicBezTo>
                    <a:pt x="14559" y="2593"/>
                    <a:pt x="20027" y="9083"/>
                    <a:pt x="21313" y="16907"/>
                  </a:cubicBezTo>
                </a:path>
                <a:path w="21314" h="20411" stroke="0" extrusionOk="0">
                  <a:moveTo>
                    <a:pt x="7067" y="-1"/>
                  </a:moveTo>
                  <a:cubicBezTo>
                    <a:pt x="14559" y="2593"/>
                    <a:pt x="20027" y="9083"/>
                    <a:pt x="21313" y="16907"/>
                  </a:cubicBezTo>
                  <a:lnTo>
                    <a:pt x="0" y="20411"/>
                  </a:lnTo>
                  <a:lnTo>
                    <a:pt x="7067" y="-1"/>
                  </a:lnTo>
                  <a:close/>
                </a:path>
              </a:pathLst>
            </a:custGeom>
            <a:noFill/>
            <a:ln w="38100">
              <a:solidFill>
                <a:srgbClr val="80008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66590" name="Group 17"/>
            <p:cNvGrpSpPr/>
            <p:nvPr/>
          </p:nvGrpSpPr>
          <p:grpSpPr bwMode="auto">
            <a:xfrm>
              <a:off x="4704" y="3455"/>
              <a:ext cx="825" cy="60"/>
              <a:chOff x="3360" y="2918"/>
              <a:chExt cx="720" cy="149"/>
            </a:xfrm>
          </p:grpSpPr>
          <p:sp>
            <p:nvSpPr>
              <p:cNvPr id="66705" name="Line 18"/>
              <p:cNvSpPr>
                <a:spLocks noChangeShapeType="1"/>
              </p:cNvSpPr>
              <p:nvPr/>
            </p:nvSpPr>
            <p:spPr bwMode="auto">
              <a:xfrm>
                <a:off x="3360" y="2966"/>
                <a:ext cx="720" cy="0"/>
              </a:xfrm>
              <a:prstGeom prst="line">
                <a:avLst/>
              </a:prstGeom>
              <a:noFill/>
              <a:ln w="9525">
                <a:solidFill>
                  <a:srgbClr val="CC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sp>
            <p:nvSpPr>
              <p:cNvPr id="66706" name="Line 19"/>
              <p:cNvSpPr>
                <a:spLocks noChangeShapeType="1"/>
              </p:cNvSpPr>
              <p:nvPr/>
            </p:nvSpPr>
            <p:spPr bwMode="auto">
              <a:xfrm>
                <a:off x="3360" y="2918"/>
                <a:ext cx="720" cy="0"/>
              </a:xfrm>
              <a:prstGeom prst="line">
                <a:avLst/>
              </a:prstGeom>
              <a:noFill/>
              <a:ln w="9525">
                <a:solidFill>
                  <a:srgbClr val="CC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sp>
            <p:nvSpPr>
              <p:cNvPr id="66707" name="Line 20"/>
              <p:cNvSpPr>
                <a:spLocks noChangeShapeType="1"/>
              </p:cNvSpPr>
              <p:nvPr/>
            </p:nvSpPr>
            <p:spPr bwMode="auto">
              <a:xfrm>
                <a:off x="3360" y="3067"/>
                <a:ext cx="720" cy="0"/>
              </a:xfrm>
              <a:prstGeom prst="line">
                <a:avLst/>
              </a:prstGeom>
              <a:noFill/>
              <a:ln w="9525">
                <a:solidFill>
                  <a:srgbClr val="CC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sp>
            <p:nvSpPr>
              <p:cNvPr id="66708" name="Line 21"/>
              <p:cNvSpPr>
                <a:spLocks noChangeShapeType="1"/>
              </p:cNvSpPr>
              <p:nvPr/>
            </p:nvSpPr>
            <p:spPr bwMode="auto">
              <a:xfrm>
                <a:off x="3360" y="3014"/>
                <a:ext cx="720" cy="0"/>
              </a:xfrm>
              <a:prstGeom prst="line">
                <a:avLst/>
              </a:prstGeom>
              <a:noFill/>
              <a:ln w="9525">
                <a:solidFill>
                  <a:srgbClr val="CC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grpSp>
        <p:grpSp>
          <p:nvGrpSpPr>
            <p:cNvPr id="66591" name="Group 22"/>
            <p:cNvGrpSpPr/>
            <p:nvPr/>
          </p:nvGrpSpPr>
          <p:grpSpPr bwMode="auto">
            <a:xfrm>
              <a:off x="4696" y="3239"/>
              <a:ext cx="825" cy="142"/>
              <a:chOff x="3120" y="3000"/>
              <a:chExt cx="720" cy="120"/>
            </a:xfrm>
          </p:grpSpPr>
          <p:grpSp>
            <p:nvGrpSpPr>
              <p:cNvPr id="66695" name="Group 23"/>
              <p:cNvGrpSpPr/>
              <p:nvPr/>
            </p:nvGrpSpPr>
            <p:grpSpPr bwMode="auto">
              <a:xfrm>
                <a:off x="3120" y="3067"/>
                <a:ext cx="720" cy="53"/>
                <a:chOff x="3360" y="2918"/>
                <a:chExt cx="720" cy="149"/>
              </a:xfrm>
            </p:grpSpPr>
            <p:sp>
              <p:nvSpPr>
                <p:cNvPr id="66701" name="Line 24"/>
                <p:cNvSpPr>
                  <a:spLocks noChangeShapeType="1"/>
                </p:cNvSpPr>
                <p:nvPr/>
              </p:nvSpPr>
              <p:spPr bwMode="auto">
                <a:xfrm>
                  <a:off x="3360" y="2966"/>
                  <a:ext cx="720" cy="0"/>
                </a:xfrm>
                <a:prstGeom prst="line">
                  <a:avLst/>
                </a:prstGeom>
                <a:noFill/>
                <a:ln w="9525">
                  <a:solidFill>
                    <a:srgbClr val="CC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sp>
              <p:nvSpPr>
                <p:cNvPr id="66702" name="Line 25"/>
                <p:cNvSpPr>
                  <a:spLocks noChangeShapeType="1"/>
                </p:cNvSpPr>
                <p:nvPr/>
              </p:nvSpPr>
              <p:spPr bwMode="auto">
                <a:xfrm>
                  <a:off x="3360" y="2918"/>
                  <a:ext cx="720" cy="0"/>
                </a:xfrm>
                <a:prstGeom prst="line">
                  <a:avLst/>
                </a:prstGeom>
                <a:noFill/>
                <a:ln w="9525">
                  <a:solidFill>
                    <a:srgbClr val="CC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sp>
              <p:nvSpPr>
                <p:cNvPr id="66703" name="Line 26"/>
                <p:cNvSpPr>
                  <a:spLocks noChangeShapeType="1"/>
                </p:cNvSpPr>
                <p:nvPr/>
              </p:nvSpPr>
              <p:spPr bwMode="auto">
                <a:xfrm>
                  <a:off x="3360" y="3067"/>
                  <a:ext cx="720" cy="0"/>
                </a:xfrm>
                <a:prstGeom prst="line">
                  <a:avLst/>
                </a:prstGeom>
                <a:noFill/>
                <a:ln w="9525">
                  <a:solidFill>
                    <a:srgbClr val="CC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sp>
              <p:nvSpPr>
                <p:cNvPr id="66704" name="Line 27"/>
                <p:cNvSpPr>
                  <a:spLocks noChangeShapeType="1"/>
                </p:cNvSpPr>
                <p:nvPr/>
              </p:nvSpPr>
              <p:spPr bwMode="auto">
                <a:xfrm>
                  <a:off x="3360" y="3014"/>
                  <a:ext cx="720" cy="0"/>
                </a:xfrm>
                <a:prstGeom prst="line">
                  <a:avLst/>
                </a:prstGeom>
                <a:noFill/>
                <a:ln w="9525">
                  <a:solidFill>
                    <a:srgbClr val="CC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grpSp>
          <p:grpSp>
            <p:nvGrpSpPr>
              <p:cNvPr id="66696" name="Group 28"/>
              <p:cNvGrpSpPr/>
              <p:nvPr/>
            </p:nvGrpSpPr>
            <p:grpSpPr bwMode="auto">
              <a:xfrm>
                <a:off x="3120" y="3000"/>
                <a:ext cx="720" cy="53"/>
                <a:chOff x="3360" y="2918"/>
                <a:chExt cx="720" cy="149"/>
              </a:xfrm>
            </p:grpSpPr>
            <p:sp>
              <p:nvSpPr>
                <p:cNvPr id="66697" name="Line 29"/>
                <p:cNvSpPr>
                  <a:spLocks noChangeShapeType="1"/>
                </p:cNvSpPr>
                <p:nvPr/>
              </p:nvSpPr>
              <p:spPr bwMode="auto">
                <a:xfrm>
                  <a:off x="3360" y="2966"/>
                  <a:ext cx="720" cy="0"/>
                </a:xfrm>
                <a:prstGeom prst="line">
                  <a:avLst/>
                </a:prstGeom>
                <a:noFill/>
                <a:ln w="9525">
                  <a:solidFill>
                    <a:srgbClr val="CC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sp>
              <p:nvSpPr>
                <p:cNvPr id="66698" name="Line 30"/>
                <p:cNvSpPr>
                  <a:spLocks noChangeShapeType="1"/>
                </p:cNvSpPr>
                <p:nvPr/>
              </p:nvSpPr>
              <p:spPr bwMode="auto">
                <a:xfrm>
                  <a:off x="3360" y="2918"/>
                  <a:ext cx="720" cy="0"/>
                </a:xfrm>
                <a:prstGeom prst="line">
                  <a:avLst/>
                </a:prstGeom>
                <a:noFill/>
                <a:ln w="9525">
                  <a:solidFill>
                    <a:srgbClr val="CC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sp>
              <p:nvSpPr>
                <p:cNvPr id="66699" name="Line 31"/>
                <p:cNvSpPr>
                  <a:spLocks noChangeShapeType="1"/>
                </p:cNvSpPr>
                <p:nvPr/>
              </p:nvSpPr>
              <p:spPr bwMode="auto">
                <a:xfrm>
                  <a:off x="3360" y="3067"/>
                  <a:ext cx="720" cy="0"/>
                </a:xfrm>
                <a:prstGeom prst="line">
                  <a:avLst/>
                </a:prstGeom>
                <a:noFill/>
                <a:ln w="9525">
                  <a:solidFill>
                    <a:srgbClr val="CC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sp>
              <p:nvSpPr>
                <p:cNvPr id="66700" name="Line 32"/>
                <p:cNvSpPr>
                  <a:spLocks noChangeShapeType="1"/>
                </p:cNvSpPr>
                <p:nvPr/>
              </p:nvSpPr>
              <p:spPr bwMode="auto">
                <a:xfrm>
                  <a:off x="3360" y="3014"/>
                  <a:ext cx="720" cy="0"/>
                </a:xfrm>
                <a:prstGeom prst="line">
                  <a:avLst/>
                </a:prstGeom>
                <a:noFill/>
                <a:ln w="9525">
                  <a:solidFill>
                    <a:srgbClr val="CC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grpSp>
        </p:grpSp>
        <p:grpSp>
          <p:nvGrpSpPr>
            <p:cNvPr id="66592" name="Group 33"/>
            <p:cNvGrpSpPr/>
            <p:nvPr/>
          </p:nvGrpSpPr>
          <p:grpSpPr bwMode="auto">
            <a:xfrm>
              <a:off x="4712" y="2880"/>
              <a:ext cx="825" cy="215"/>
              <a:chOff x="3120" y="3000"/>
              <a:chExt cx="720" cy="120"/>
            </a:xfrm>
          </p:grpSpPr>
          <p:grpSp>
            <p:nvGrpSpPr>
              <p:cNvPr id="66685" name="Group 34"/>
              <p:cNvGrpSpPr/>
              <p:nvPr/>
            </p:nvGrpSpPr>
            <p:grpSpPr bwMode="auto">
              <a:xfrm>
                <a:off x="3120" y="3067"/>
                <a:ext cx="720" cy="53"/>
                <a:chOff x="3360" y="2918"/>
                <a:chExt cx="720" cy="149"/>
              </a:xfrm>
            </p:grpSpPr>
            <p:sp>
              <p:nvSpPr>
                <p:cNvPr id="66691" name="Line 35"/>
                <p:cNvSpPr>
                  <a:spLocks noChangeShapeType="1"/>
                </p:cNvSpPr>
                <p:nvPr/>
              </p:nvSpPr>
              <p:spPr bwMode="auto">
                <a:xfrm>
                  <a:off x="3360" y="2966"/>
                  <a:ext cx="720" cy="0"/>
                </a:xfrm>
                <a:prstGeom prst="line">
                  <a:avLst/>
                </a:prstGeom>
                <a:noFill/>
                <a:ln w="9525">
                  <a:solidFill>
                    <a:srgbClr val="CC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sp>
              <p:nvSpPr>
                <p:cNvPr id="66692" name="Line 36"/>
                <p:cNvSpPr>
                  <a:spLocks noChangeShapeType="1"/>
                </p:cNvSpPr>
                <p:nvPr/>
              </p:nvSpPr>
              <p:spPr bwMode="auto">
                <a:xfrm>
                  <a:off x="3360" y="2918"/>
                  <a:ext cx="720" cy="0"/>
                </a:xfrm>
                <a:prstGeom prst="line">
                  <a:avLst/>
                </a:prstGeom>
                <a:noFill/>
                <a:ln w="9525">
                  <a:solidFill>
                    <a:srgbClr val="CC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sp>
              <p:nvSpPr>
                <p:cNvPr id="66693" name="Line 37"/>
                <p:cNvSpPr>
                  <a:spLocks noChangeShapeType="1"/>
                </p:cNvSpPr>
                <p:nvPr/>
              </p:nvSpPr>
              <p:spPr bwMode="auto">
                <a:xfrm>
                  <a:off x="3360" y="3067"/>
                  <a:ext cx="720" cy="0"/>
                </a:xfrm>
                <a:prstGeom prst="line">
                  <a:avLst/>
                </a:prstGeom>
                <a:noFill/>
                <a:ln w="9525">
                  <a:solidFill>
                    <a:srgbClr val="CC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sp>
              <p:nvSpPr>
                <p:cNvPr id="66694" name="Line 38"/>
                <p:cNvSpPr>
                  <a:spLocks noChangeShapeType="1"/>
                </p:cNvSpPr>
                <p:nvPr/>
              </p:nvSpPr>
              <p:spPr bwMode="auto">
                <a:xfrm>
                  <a:off x="3360" y="3014"/>
                  <a:ext cx="720" cy="0"/>
                </a:xfrm>
                <a:prstGeom prst="line">
                  <a:avLst/>
                </a:prstGeom>
                <a:noFill/>
                <a:ln w="9525">
                  <a:solidFill>
                    <a:srgbClr val="CC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grpSp>
          <p:grpSp>
            <p:nvGrpSpPr>
              <p:cNvPr id="66686" name="Group 39"/>
              <p:cNvGrpSpPr/>
              <p:nvPr/>
            </p:nvGrpSpPr>
            <p:grpSpPr bwMode="auto">
              <a:xfrm>
                <a:off x="3120" y="3000"/>
                <a:ext cx="720" cy="53"/>
                <a:chOff x="3360" y="2918"/>
                <a:chExt cx="720" cy="149"/>
              </a:xfrm>
            </p:grpSpPr>
            <p:sp>
              <p:nvSpPr>
                <p:cNvPr id="66687" name="Line 40"/>
                <p:cNvSpPr>
                  <a:spLocks noChangeShapeType="1"/>
                </p:cNvSpPr>
                <p:nvPr/>
              </p:nvSpPr>
              <p:spPr bwMode="auto">
                <a:xfrm>
                  <a:off x="3360" y="2966"/>
                  <a:ext cx="720" cy="0"/>
                </a:xfrm>
                <a:prstGeom prst="line">
                  <a:avLst/>
                </a:prstGeom>
                <a:noFill/>
                <a:ln w="9525">
                  <a:solidFill>
                    <a:srgbClr val="CC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sp>
              <p:nvSpPr>
                <p:cNvPr id="66688" name="Line 41"/>
                <p:cNvSpPr>
                  <a:spLocks noChangeShapeType="1"/>
                </p:cNvSpPr>
                <p:nvPr/>
              </p:nvSpPr>
              <p:spPr bwMode="auto">
                <a:xfrm>
                  <a:off x="3360" y="2918"/>
                  <a:ext cx="720" cy="0"/>
                </a:xfrm>
                <a:prstGeom prst="line">
                  <a:avLst/>
                </a:prstGeom>
                <a:noFill/>
                <a:ln w="9525">
                  <a:solidFill>
                    <a:srgbClr val="CC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sp>
              <p:nvSpPr>
                <p:cNvPr id="66689" name="Line 42"/>
                <p:cNvSpPr>
                  <a:spLocks noChangeShapeType="1"/>
                </p:cNvSpPr>
                <p:nvPr/>
              </p:nvSpPr>
              <p:spPr bwMode="auto">
                <a:xfrm>
                  <a:off x="3360" y="3067"/>
                  <a:ext cx="720" cy="0"/>
                </a:xfrm>
                <a:prstGeom prst="line">
                  <a:avLst/>
                </a:prstGeom>
                <a:noFill/>
                <a:ln w="9525">
                  <a:solidFill>
                    <a:srgbClr val="CC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sp>
              <p:nvSpPr>
                <p:cNvPr id="66690" name="Line 43"/>
                <p:cNvSpPr>
                  <a:spLocks noChangeShapeType="1"/>
                </p:cNvSpPr>
                <p:nvPr/>
              </p:nvSpPr>
              <p:spPr bwMode="auto">
                <a:xfrm>
                  <a:off x="3360" y="3014"/>
                  <a:ext cx="720" cy="0"/>
                </a:xfrm>
                <a:prstGeom prst="line">
                  <a:avLst/>
                </a:prstGeom>
                <a:noFill/>
                <a:ln w="9525">
                  <a:solidFill>
                    <a:srgbClr val="CC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grpSp>
        </p:grpSp>
        <p:grpSp>
          <p:nvGrpSpPr>
            <p:cNvPr id="66593" name="Group 44"/>
            <p:cNvGrpSpPr/>
            <p:nvPr/>
          </p:nvGrpSpPr>
          <p:grpSpPr bwMode="auto">
            <a:xfrm>
              <a:off x="4714" y="2407"/>
              <a:ext cx="825" cy="254"/>
              <a:chOff x="3120" y="3000"/>
              <a:chExt cx="720" cy="120"/>
            </a:xfrm>
          </p:grpSpPr>
          <p:grpSp>
            <p:nvGrpSpPr>
              <p:cNvPr id="66675" name="Group 45"/>
              <p:cNvGrpSpPr/>
              <p:nvPr/>
            </p:nvGrpSpPr>
            <p:grpSpPr bwMode="auto">
              <a:xfrm>
                <a:off x="3120" y="3067"/>
                <a:ext cx="720" cy="53"/>
                <a:chOff x="3360" y="2918"/>
                <a:chExt cx="720" cy="149"/>
              </a:xfrm>
            </p:grpSpPr>
            <p:sp>
              <p:nvSpPr>
                <p:cNvPr id="66681" name="Line 46"/>
                <p:cNvSpPr>
                  <a:spLocks noChangeShapeType="1"/>
                </p:cNvSpPr>
                <p:nvPr/>
              </p:nvSpPr>
              <p:spPr bwMode="auto">
                <a:xfrm>
                  <a:off x="3360" y="2966"/>
                  <a:ext cx="720" cy="0"/>
                </a:xfrm>
                <a:prstGeom prst="line">
                  <a:avLst/>
                </a:prstGeom>
                <a:noFill/>
                <a:ln w="9525">
                  <a:solidFill>
                    <a:srgbClr val="CC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sp>
              <p:nvSpPr>
                <p:cNvPr id="66682" name="Line 47"/>
                <p:cNvSpPr>
                  <a:spLocks noChangeShapeType="1"/>
                </p:cNvSpPr>
                <p:nvPr/>
              </p:nvSpPr>
              <p:spPr bwMode="auto">
                <a:xfrm>
                  <a:off x="3360" y="2918"/>
                  <a:ext cx="720" cy="0"/>
                </a:xfrm>
                <a:prstGeom prst="line">
                  <a:avLst/>
                </a:prstGeom>
                <a:noFill/>
                <a:ln w="9525">
                  <a:solidFill>
                    <a:srgbClr val="CC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sp>
              <p:nvSpPr>
                <p:cNvPr id="66683" name="Line 48"/>
                <p:cNvSpPr>
                  <a:spLocks noChangeShapeType="1"/>
                </p:cNvSpPr>
                <p:nvPr/>
              </p:nvSpPr>
              <p:spPr bwMode="auto">
                <a:xfrm>
                  <a:off x="3360" y="3067"/>
                  <a:ext cx="720" cy="0"/>
                </a:xfrm>
                <a:prstGeom prst="line">
                  <a:avLst/>
                </a:prstGeom>
                <a:noFill/>
                <a:ln w="9525">
                  <a:solidFill>
                    <a:srgbClr val="CC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sp>
              <p:nvSpPr>
                <p:cNvPr id="66684" name="Line 49"/>
                <p:cNvSpPr>
                  <a:spLocks noChangeShapeType="1"/>
                </p:cNvSpPr>
                <p:nvPr/>
              </p:nvSpPr>
              <p:spPr bwMode="auto">
                <a:xfrm>
                  <a:off x="3360" y="3014"/>
                  <a:ext cx="720" cy="0"/>
                </a:xfrm>
                <a:prstGeom prst="line">
                  <a:avLst/>
                </a:prstGeom>
                <a:noFill/>
                <a:ln w="9525">
                  <a:solidFill>
                    <a:srgbClr val="CC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grpSp>
          <p:grpSp>
            <p:nvGrpSpPr>
              <p:cNvPr id="66676" name="Group 50"/>
              <p:cNvGrpSpPr/>
              <p:nvPr/>
            </p:nvGrpSpPr>
            <p:grpSpPr bwMode="auto">
              <a:xfrm>
                <a:off x="3120" y="3000"/>
                <a:ext cx="720" cy="53"/>
                <a:chOff x="3360" y="2918"/>
                <a:chExt cx="720" cy="149"/>
              </a:xfrm>
            </p:grpSpPr>
            <p:sp>
              <p:nvSpPr>
                <p:cNvPr id="66677" name="Line 51"/>
                <p:cNvSpPr>
                  <a:spLocks noChangeShapeType="1"/>
                </p:cNvSpPr>
                <p:nvPr/>
              </p:nvSpPr>
              <p:spPr bwMode="auto">
                <a:xfrm>
                  <a:off x="3360" y="2966"/>
                  <a:ext cx="720" cy="0"/>
                </a:xfrm>
                <a:prstGeom prst="line">
                  <a:avLst/>
                </a:prstGeom>
                <a:noFill/>
                <a:ln w="9525">
                  <a:solidFill>
                    <a:srgbClr val="CC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sp>
              <p:nvSpPr>
                <p:cNvPr id="66678" name="Line 52"/>
                <p:cNvSpPr>
                  <a:spLocks noChangeShapeType="1"/>
                </p:cNvSpPr>
                <p:nvPr/>
              </p:nvSpPr>
              <p:spPr bwMode="auto">
                <a:xfrm>
                  <a:off x="3360" y="2918"/>
                  <a:ext cx="720" cy="0"/>
                </a:xfrm>
                <a:prstGeom prst="line">
                  <a:avLst/>
                </a:prstGeom>
                <a:noFill/>
                <a:ln w="9525">
                  <a:solidFill>
                    <a:srgbClr val="CC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sp>
              <p:nvSpPr>
                <p:cNvPr id="66679" name="Line 53"/>
                <p:cNvSpPr>
                  <a:spLocks noChangeShapeType="1"/>
                </p:cNvSpPr>
                <p:nvPr/>
              </p:nvSpPr>
              <p:spPr bwMode="auto">
                <a:xfrm>
                  <a:off x="3360" y="3067"/>
                  <a:ext cx="720" cy="0"/>
                </a:xfrm>
                <a:prstGeom prst="line">
                  <a:avLst/>
                </a:prstGeom>
                <a:noFill/>
                <a:ln w="9525">
                  <a:solidFill>
                    <a:srgbClr val="CC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sp>
              <p:nvSpPr>
                <p:cNvPr id="66680" name="Line 54"/>
                <p:cNvSpPr>
                  <a:spLocks noChangeShapeType="1"/>
                </p:cNvSpPr>
                <p:nvPr/>
              </p:nvSpPr>
              <p:spPr bwMode="auto">
                <a:xfrm>
                  <a:off x="3360" y="3014"/>
                  <a:ext cx="720" cy="0"/>
                </a:xfrm>
                <a:prstGeom prst="line">
                  <a:avLst/>
                </a:prstGeom>
                <a:noFill/>
                <a:ln w="9525">
                  <a:solidFill>
                    <a:srgbClr val="CC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grpSp>
        </p:grpSp>
        <p:sp>
          <p:nvSpPr>
            <p:cNvPr id="66594" name="Text Box 55"/>
            <p:cNvSpPr txBox="1">
              <a:spLocks noChangeArrowheads="1"/>
            </p:cNvSpPr>
            <p:nvPr/>
          </p:nvSpPr>
          <p:spPr bwMode="auto">
            <a:xfrm>
              <a:off x="3121" y="1201"/>
              <a:ext cx="409" cy="25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algn="ctr" eaLnBrk="1" hangingPunct="1"/>
              <a:r>
                <a:rPr kumimoji="1" lang="en-US" altLang="zh-CN" sz="2000" b="1" i="1">
                  <a:solidFill>
                    <a:srgbClr val="336666"/>
                  </a:solidFill>
                  <a:latin typeface="Times New Roman" panose="02020603050405020304" pitchFamily="18" charset="0"/>
                  <a:ea typeface="微软雅黑" panose="020B0503020204020204" pitchFamily="34" charset="-122"/>
                  <a:cs typeface="Times New Roman" panose="02020603050405020304" pitchFamily="18" charset="0"/>
                </a:rPr>
                <a:t>E(k)</a:t>
              </a:r>
            </a:p>
          </p:txBody>
        </p:sp>
        <p:sp>
          <p:nvSpPr>
            <p:cNvPr id="66595" name="Text Box 56"/>
            <p:cNvSpPr txBox="1">
              <a:spLocks noChangeArrowheads="1"/>
            </p:cNvSpPr>
            <p:nvPr/>
          </p:nvSpPr>
          <p:spPr bwMode="auto">
            <a:xfrm>
              <a:off x="5519" y="3351"/>
              <a:ext cx="225" cy="25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algn="ctr" eaLnBrk="1" hangingPunct="1"/>
              <a:r>
                <a:rPr kumimoji="1" lang="en-US" altLang="zh-CN" sz="2000">
                  <a:solidFill>
                    <a:srgbClr val="336666"/>
                  </a:solidFill>
                  <a:latin typeface="Times New Roman" panose="02020603050405020304" pitchFamily="18" charset="0"/>
                  <a:ea typeface="微软雅黑" panose="020B0503020204020204" pitchFamily="34" charset="-122"/>
                  <a:cs typeface="Times New Roman" panose="02020603050405020304" pitchFamily="18" charset="0"/>
                </a:rPr>
                <a:t>1</a:t>
              </a:r>
            </a:p>
          </p:txBody>
        </p:sp>
        <p:sp>
          <p:nvSpPr>
            <p:cNvPr id="66596" name="Text Box 57"/>
            <p:cNvSpPr txBox="1">
              <a:spLocks noChangeArrowheads="1"/>
            </p:cNvSpPr>
            <p:nvPr/>
          </p:nvSpPr>
          <p:spPr bwMode="auto">
            <a:xfrm>
              <a:off x="5519" y="3178"/>
              <a:ext cx="225" cy="25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algn="ctr" eaLnBrk="1" hangingPunct="1"/>
              <a:r>
                <a:rPr kumimoji="1" lang="en-US" altLang="zh-CN" sz="2000">
                  <a:solidFill>
                    <a:srgbClr val="336666"/>
                  </a:solidFill>
                  <a:latin typeface="Times New Roman" panose="02020603050405020304" pitchFamily="18" charset="0"/>
                  <a:ea typeface="微软雅黑" panose="020B0503020204020204" pitchFamily="34" charset="-122"/>
                  <a:cs typeface="Times New Roman" panose="02020603050405020304" pitchFamily="18" charset="0"/>
                </a:rPr>
                <a:t>2</a:t>
              </a:r>
            </a:p>
          </p:txBody>
        </p:sp>
        <p:sp>
          <p:nvSpPr>
            <p:cNvPr id="66597" name="Text Box 58"/>
            <p:cNvSpPr txBox="1">
              <a:spLocks noChangeArrowheads="1"/>
            </p:cNvSpPr>
            <p:nvPr/>
          </p:nvSpPr>
          <p:spPr bwMode="auto">
            <a:xfrm>
              <a:off x="5527" y="2880"/>
              <a:ext cx="225" cy="249"/>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algn="ctr" eaLnBrk="1" hangingPunct="1"/>
              <a:r>
                <a:rPr kumimoji="1" lang="en-US" altLang="zh-CN" sz="2000">
                  <a:solidFill>
                    <a:srgbClr val="336666"/>
                  </a:solidFill>
                  <a:latin typeface="Times New Roman" panose="02020603050405020304" pitchFamily="18" charset="0"/>
                  <a:ea typeface="微软雅黑" panose="020B0503020204020204" pitchFamily="34" charset="-122"/>
                  <a:cs typeface="Times New Roman" panose="02020603050405020304" pitchFamily="18" charset="0"/>
                </a:rPr>
                <a:t>3</a:t>
              </a:r>
            </a:p>
          </p:txBody>
        </p:sp>
        <p:sp>
          <p:nvSpPr>
            <p:cNvPr id="66598" name="Text Box 59"/>
            <p:cNvSpPr txBox="1">
              <a:spLocks noChangeArrowheads="1"/>
            </p:cNvSpPr>
            <p:nvPr/>
          </p:nvSpPr>
          <p:spPr bwMode="auto">
            <a:xfrm>
              <a:off x="5519" y="2435"/>
              <a:ext cx="225" cy="25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algn="ctr" eaLnBrk="1" hangingPunct="1"/>
              <a:r>
                <a:rPr kumimoji="1" lang="en-US" altLang="zh-CN" sz="2000">
                  <a:solidFill>
                    <a:srgbClr val="336666"/>
                  </a:solidFill>
                  <a:latin typeface="Times New Roman" panose="02020603050405020304" pitchFamily="18" charset="0"/>
                  <a:ea typeface="微软雅黑" panose="020B0503020204020204" pitchFamily="34" charset="-122"/>
                  <a:cs typeface="Times New Roman" panose="02020603050405020304" pitchFamily="18" charset="0"/>
                </a:rPr>
                <a:t>4</a:t>
              </a:r>
            </a:p>
          </p:txBody>
        </p:sp>
        <p:sp>
          <p:nvSpPr>
            <p:cNvPr id="66599" name="Text Box 60"/>
            <p:cNvSpPr txBox="1">
              <a:spLocks noChangeArrowheads="1"/>
            </p:cNvSpPr>
            <p:nvPr/>
          </p:nvSpPr>
          <p:spPr bwMode="auto">
            <a:xfrm>
              <a:off x="4406" y="3474"/>
              <a:ext cx="201" cy="288"/>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algn="ctr" eaLnBrk="1" hangingPunct="1"/>
              <a:r>
                <a:rPr kumimoji="1" lang="en-US" altLang="zh-CN" sz="2400" i="1">
                  <a:solidFill>
                    <a:srgbClr val="336666"/>
                  </a:solidFill>
                  <a:latin typeface="Times New Roman" panose="02020603050405020304" pitchFamily="18" charset="0"/>
                  <a:ea typeface="微软雅黑" panose="020B0503020204020204" pitchFamily="34" charset="-122"/>
                  <a:cs typeface="Times New Roman" panose="02020603050405020304" pitchFamily="18" charset="0"/>
                </a:rPr>
                <a:t>k</a:t>
              </a:r>
            </a:p>
          </p:txBody>
        </p:sp>
        <p:sp>
          <p:nvSpPr>
            <p:cNvPr id="66600" name="Text Box 61"/>
            <p:cNvSpPr txBox="1">
              <a:spLocks noChangeArrowheads="1"/>
            </p:cNvSpPr>
            <p:nvPr/>
          </p:nvSpPr>
          <p:spPr bwMode="auto">
            <a:xfrm>
              <a:off x="2991" y="3563"/>
              <a:ext cx="212" cy="28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algn="ctr" eaLnBrk="1" hangingPunct="1"/>
              <a:r>
                <a:rPr kumimoji="1" lang="en-US" altLang="zh-CN" sz="2400">
                  <a:solidFill>
                    <a:srgbClr val="336666"/>
                  </a:solidFill>
                  <a:latin typeface="Times New Roman" panose="02020603050405020304" pitchFamily="18" charset="0"/>
                  <a:ea typeface="微软雅黑" panose="020B0503020204020204" pitchFamily="34" charset="-122"/>
                  <a:cs typeface="Times New Roman" panose="02020603050405020304" pitchFamily="18" charset="0"/>
                </a:rPr>
                <a:t>0</a:t>
              </a:r>
            </a:p>
          </p:txBody>
        </p:sp>
        <p:sp>
          <p:nvSpPr>
            <p:cNvPr id="66601" name="Line 62"/>
            <p:cNvSpPr>
              <a:spLocks noChangeShapeType="1"/>
            </p:cNvSpPr>
            <p:nvPr/>
          </p:nvSpPr>
          <p:spPr bwMode="auto">
            <a:xfrm flipH="1">
              <a:off x="2796" y="1461"/>
              <a:ext cx="0" cy="2064"/>
            </a:xfrm>
            <a:prstGeom prst="line">
              <a:avLst/>
            </a:prstGeom>
            <a:noFill/>
            <a:ln w="9525">
              <a:solidFill>
                <a:schemeClr val="bg2"/>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endParaRPr>
            </a:p>
          </p:txBody>
        </p:sp>
        <p:sp>
          <p:nvSpPr>
            <p:cNvPr id="66602" name="Line 63"/>
            <p:cNvSpPr>
              <a:spLocks noChangeShapeType="1"/>
            </p:cNvSpPr>
            <p:nvPr/>
          </p:nvSpPr>
          <p:spPr bwMode="auto">
            <a:xfrm flipH="1">
              <a:off x="2516" y="1453"/>
              <a:ext cx="0" cy="2064"/>
            </a:xfrm>
            <a:prstGeom prst="line">
              <a:avLst/>
            </a:prstGeom>
            <a:noFill/>
            <a:ln w="9525">
              <a:solidFill>
                <a:schemeClr val="bg2"/>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endParaRPr>
            </a:p>
          </p:txBody>
        </p:sp>
        <p:sp>
          <p:nvSpPr>
            <p:cNvPr id="66603" name="Line 64"/>
            <p:cNvSpPr>
              <a:spLocks noChangeShapeType="1"/>
            </p:cNvSpPr>
            <p:nvPr/>
          </p:nvSpPr>
          <p:spPr bwMode="auto">
            <a:xfrm flipH="1">
              <a:off x="2252" y="1469"/>
              <a:ext cx="0" cy="2064"/>
            </a:xfrm>
            <a:prstGeom prst="line">
              <a:avLst/>
            </a:prstGeom>
            <a:noFill/>
            <a:ln w="9525">
              <a:solidFill>
                <a:schemeClr val="bg2"/>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endParaRPr>
            </a:p>
          </p:txBody>
        </p:sp>
        <p:sp>
          <p:nvSpPr>
            <p:cNvPr id="66604" name="Line 65"/>
            <p:cNvSpPr>
              <a:spLocks noChangeShapeType="1"/>
            </p:cNvSpPr>
            <p:nvPr/>
          </p:nvSpPr>
          <p:spPr bwMode="auto">
            <a:xfrm>
              <a:off x="3368" y="1477"/>
              <a:ext cx="0" cy="2064"/>
            </a:xfrm>
            <a:prstGeom prst="line">
              <a:avLst/>
            </a:prstGeom>
            <a:noFill/>
            <a:ln w="9525">
              <a:solidFill>
                <a:schemeClr val="bg2"/>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endParaRPr>
            </a:p>
          </p:txBody>
        </p:sp>
        <p:sp>
          <p:nvSpPr>
            <p:cNvPr id="66605" name="Line 66"/>
            <p:cNvSpPr>
              <a:spLocks noChangeShapeType="1"/>
            </p:cNvSpPr>
            <p:nvPr/>
          </p:nvSpPr>
          <p:spPr bwMode="auto">
            <a:xfrm>
              <a:off x="3640" y="1469"/>
              <a:ext cx="0" cy="2064"/>
            </a:xfrm>
            <a:prstGeom prst="line">
              <a:avLst/>
            </a:prstGeom>
            <a:noFill/>
            <a:ln w="9525">
              <a:solidFill>
                <a:schemeClr val="bg2"/>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endParaRPr>
            </a:p>
          </p:txBody>
        </p:sp>
        <p:sp>
          <p:nvSpPr>
            <p:cNvPr id="66606" name="Line 67"/>
            <p:cNvSpPr>
              <a:spLocks noChangeShapeType="1"/>
            </p:cNvSpPr>
            <p:nvPr/>
          </p:nvSpPr>
          <p:spPr bwMode="auto">
            <a:xfrm>
              <a:off x="3920" y="1485"/>
              <a:ext cx="0" cy="2064"/>
            </a:xfrm>
            <a:prstGeom prst="line">
              <a:avLst/>
            </a:prstGeom>
            <a:noFill/>
            <a:ln w="9525">
              <a:solidFill>
                <a:schemeClr val="bg2"/>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endParaRPr>
            </a:p>
          </p:txBody>
        </p:sp>
        <p:graphicFrame>
          <p:nvGraphicFramePr>
            <p:cNvPr id="66607" name="Object 68"/>
            <p:cNvGraphicFramePr>
              <a:graphicFrameLocks noChangeAspect="1"/>
            </p:cNvGraphicFramePr>
            <p:nvPr/>
          </p:nvGraphicFramePr>
          <p:xfrm>
            <a:off x="3224" y="3526"/>
            <a:ext cx="212" cy="365"/>
          </p:xfrm>
          <a:graphic>
            <a:graphicData uri="http://schemas.openxmlformats.org/presentationml/2006/ole">
              <mc:AlternateContent xmlns:mc="http://schemas.openxmlformats.org/markup-compatibility/2006">
                <mc:Choice xmlns:v="urn:schemas-microsoft-com:vml" Requires="v">
                  <p:oleObj spid="_x0000_s359196" name="Equation" r:id="rId8" imgW="228600" imgH="393700" progId="Equation.3">
                    <p:embed/>
                  </p:oleObj>
                </mc:Choice>
                <mc:Fallback>
                  <p:oleObj name="Equation" r:id="rId8" imgW="228600" imgH="393700" progId="Equation.3">
                    <p:embed/>
                    <p:pic>
                      <p:nvPicPr>
                        <p:cNvPr id="0" name="图片 17298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224" y="3526"/>
                          <a:ext cx="212"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6608" name="Object 69"/>
            <p:cNvGraphicFramePr>
              <a:graphicFrameLocks noChangeAspect="1"/>
            </p:cNvGraphicFramePr>
            <p:nvPr/>
          </p:nvGraphicFramePr>
          <p:xfrm>
            <a:off x="3503" y="3526"/>
            <a:ext cx="212" cy="365"/>
          </p:xfrm>
          <a:graphic>
            <a:graphicData uri="http://schemas.openxmlformats.org/presentationml/2006/ole">
              <mc:AlternateContent xmlns:mc="http://schemas.openxmlformats.org/markup-compatibility/2006">
                <mc:Choice xmlns:v="urn:schemas-microsoft-com:vml" Requires="v">
                  <p:oleObj spid="_x0000_s359197" name="Equation" r:id="rId10" imgW="228600" imgH="393700" progId="Equation.3">
                    <p:embed/>
                  </p:oleObj>
                </mc:Choice>
                <mc:Fallback>
                  <p:oleObj name="Equation" r:id="rId10" imgW="228600" imgH="393700" progId="Equation.3">
                    <p:embed/>
                    <p:pic>
                      <p:nvPicPr>
                        <p:cNvPr id="0" name="图片 17298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503" y="3526"/>
                          <a:ext cx="212"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6609" name="Object 70"/>
            <p:cNvGraphicFramePr>
              <a:graphicFrameLocks noChangeAspect="1"/>
            </p:cNvGraphicFramePr>
            <p:nvPr/>
          </p:nvGraphicFramePr>
          <p:xfrm>
            <a:off x="3807" y="3526"/>
            <a:ext cx="212" cy="365"/>
          </p:xfrm>
          <a:graphic>
            <a:graphicData uri="http://schemas.openxmlformats.org/presentationml/2006/ole">
              <mc:AlternateContent xmlns:mc="http://schemas.openxmlformats.org/markup-compatibility/2006">
                <mc:Choice xmlns:v="urn:schemas-microsoft-com:vml" Requires="v">
                  <p:oleObj spid="_x0000_s359198" name="Equation" r:id="rId12" imgW="228600" imgH="393700" progId="Equation.3">
                    <p:embed/>
                  </p:oleObj>
                </mc:Choice>
                <mc:Fallback>
                  <p:oleObj name="Equation" r:id="rId12" imgW="228600" imgH="393700" progId="Equation.3">
                    <p:embed/>
                    <p:pic>
                      <p:nvPicPr>
                        <p:cNvPr id="0" name="图片 172983"/>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07" y="3526"/>
                          <a:ext cx="212"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6610" name="Object 71"/>
            <p:cNvGraphicFramePr>
              <a:graphicFrameLocks noChangeAspect="1"/>
            </p:cNvGraphicFramePr>
            <p:nvPr/>
          </p:nvGraphicFramePr>
          <p:xfrm>
            <a:off x="2610" y="3534"/>
            <a:ext cx="318" cy="365"/>
          </p:xfrm>
          <a:graphic>
            <a:graphicData uri="http://schemas.openxmlformats.org/presentationml/2006/ole">
              <mc:AlternateContent xmlns:mc="http://schemas.openxmlformats.org/markup-compatibility/2006">
                <mc:Choice xmlns:v="urn:schemas-microsoft-com:vml" Requires="v">
                  <p:oleObj spid="_x0000_s359199" name="Equation" r:id="rId14" imgW="342900" imgH="393700" progId="Equation.3">
                    <p:embed/>
                  </p:oleObj>
                </mc:Choice>
                <mc:Fallback>
                  <p:oleObj name="Equation" r:id="rId14" imgW="342900" imgH="393700" progId="Equation.3">
                    <p:embed/>
                    <p:pic>
                      <p:nvPicPr>
                        <p:cNvPr id="0" name="图片 172984"/>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610" y="3534"/>
                          <a:ext cx="318"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6611" name="Object 72"/>
            <p:cNvGraphicFramePr>
              <a:graphicFrameLocks noChangeAspect="1"/>
            </p:cNvGraphicFramePr>
            <p:nvPr/>
          </p:nvGraphicFramePr>
          <p:xfrm>
            <a:off x="2314" y="3534"/>
            <a:ext cx="318" cy="365"/>
          </p:xfrm>
          <a:graphic>
            <a:graphicData uri="http://schemas.openxmlformats.org/presentationml/2006/ole">
              <mc:AlternateContent xmlns:mc="http://schemas.openxmlformats.org/markup-compatibility/2006">
                <mc:Choice xmlns:v="urn:schemas-microsoft-com:vml" Requires="v">
                  <p:oleObj spid="_x0000_s359200" name="Equation" r:id="rId16" imgW="342900" imgH="393700" progId="Equation.3">
                    <p:embed/>
                  </p:oleObj>
                </mc:Choice>
                <mc:Fallback>
                  <p:oleObj name="Equation" r:id="rId16" imgW="342900" imgH="393700" progId="Equation.3">
                    <p:embed/>
                    <p:pic>
                      <p:nvPicPr>
                        <p:cNvPr id="0" name="图片 172985"/>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314" y="3534"/>
                          <a:ext cx="318"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6612" name="Object 73"/>
            <p:cNvGraphicFramePr>
              <a:graphicFrameLocks noChangeAspect="1"/>
            </p:cNvGraphicFramePr>
            <p:nvPr/>
          </p:nvGraphicFramePr>
          <p:xfrm>
            <a:off x="1996" y="3542"/>
            <a:ext cx="318" cy="365"/>
          </p:xfrm>
          <a:graphic>
            <a:graphicData uri="http://schemas.openxmlformats.org/presentationml/2006/ole">
              <mc:AlternateContent xmlns:mc="http://schemas.openxmlformats.org/markup-compatibility/2006">
                <mc:Choice xmlns:v="urn:schemas-microsoft-com:vml" Requires="v">
                  <p:oleObj spid="_x0000_s359201" name="Equation" r:id="rId18" imgW="342900" imgH="393700" progId="Equation.3">
                    <p:embed/>
                  </p:oleObj>
                </mc:Choice>
                <mc:Fallback>
                  <p:oleObj name="Equation" r:id="rId18" imgW="342900" imgH="393700" progId="Equation.3">
                    <p:embed/>
                    <p:pic>
                      <p:nvPicPr>
                        <p:cNvPr id="0" name="图片 172986"/>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996" y="3542"/>
                          <a:ext cx="318"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6613" name="Rectangle 74"/>
            <p:cNvSpPr>
              <a:spLocks noChangeArrowheads="1"/>
            </p:cNvSpPr>
            <p:nvPr/>
          </p:nvSpPr>
          <p:spPr bwMode="auto">
            <a:xfrm>
              <a:off x="3388" y="3381"/>
              <a:ext cx="1230" cy="52"/>
            </a:xfrm>
            <a:prstGeom prst="rect">
              <a:avLst/>
            </a:prstGeom>
            <a:solidFill>
              <a:schemeClr val="hlink"/>
            </a:solidFill>
            <a:ln>
              <a:noFill/>
            </a:ln>
            <a:effectLst/>
            <a:extLst>
              <a:ext uri="{91240B29-F687-4F45-9708-019B960494DF}">
                <a14:hiddenLine xmlns:a14="http://schemas.microsoft.com/office/drawing/2010/main" w="9525">
                  <a:solidFill>
                    <a:srgbClr val="0033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6614" name="Rectangle 75"/>
            <p:cNvSpPr>
              <a:spLocks noChangeArrowheads="1"/>
            </p:cNvSpPr>
            <p:nvPr/>
          </p:nvSpPr>
          <p:spPr bwMode="auto">
            <a:xfrm>
              <a:off x="3690" y="3117"/>
              <a:ext cx="942" cy="104"/>
            </a:xfrm>
            <a:prstGeom prst="rect">
              <a:avLst/>
            </a:prstGeom>
            <a:solidFill>
              <a:schemeClr val="hlink"/>
            </a:solidFill>
            <a:ln>
              <a:noFill/>
            </a:ln>
            <a:effectLst/>
            <a:extLst>
              <a:ext uri="{91240B29-F687-4F45-9708-019B960494DF}">
                <a14:hiddenLine xmlns:a14="http://schemas.microsoft.com/office/drawing/2010/main" w="9525">
                  <a:solidFill>
                    <a:srgbClr val="0033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6615" name="Rectangle 76"/>
            <p:cNvSpPr>
              <a:spLocks noChangeArrowheads="1"/>
            </p:cNvSpPr>
            <p:nvPr/>
          </p:nvSpPr>
          <p:spPr bwMode="auto">
            <a:xfrm>
              <a:off x="4185" y="2157"/>
              <a:ext cx="487" cy="241"/>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6616" name="Line 77"/>
            <p:cNvSpPr>
              <a:spLocks noChangeShapeType="1"/>
            </p:cNvSpPr>
            <p:nvPr/>
          </p:nvSpPr>
          <p:spPr bwMode="auto">
            <a:xfrm flipV="1">
              <a:off x="1828" y="3526"/>
              <a:ext cx="2658" cy="8"/>
            </a:xfrm>
            <a:prstGeom prst="line">
              <a:avLst/>
            </a:prstGeom>
            <a:noFill/>
            <a:ln w="285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sp>
          <p:nvSpPr>
            <p:cNvPr id="66617" name="Line 78"/>
            <p:cNvSpPr>
              <a:spLocks noChangeShapeType="1"/>
            </p:cNvSpPr>
            <p:nvPr/>
          </p:nvSpPr>
          <p:spPr bwMode="auto">
            <a:xfrm>
              <a:off x="3404" y="3381"/>
              <a:ext cx="1210" cy="0"/>
            </a:xfrm>
            <a:prstGeom prst="line">
              <a:avLst/>
            </a:prstGeom>
            <a:noFill/>
            <a:ln w="3175">
              <a:solidFill>
                <a:srgbClr val="003399"/>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sp>
          <p:nvSpPr>
            <p:cNvPr id="66618" name="Line 79"/>
            <p:cNvSpPr>
              <a:spLocks noChangeShapeType="1"/>
            </p:cNvSpPr>
            <p:nvPr/>
          </p:nvSpPr>
          <p:spPr bwMode="auto">
            <a:xfrm>
              <a:off x="3380" y="3437"/>
              <a:ext cx="1210" cy="0"/>
            </a:xfrm>
            <a:prstGeom prst="line">
              <a:avLst/>
            </a:prstGeom>
            <a:noFill/>
            <a:ln w="3175">
              <a:solidFill>
                <a:srgbClr val="003399"/>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sp>
          <p:nvSpPr>
            <p:cNvPr id="66619" name="Line 80"/>
            <p:cNvSpPr>
              <a:spLocks noChangeShapeType="1"/>
            </p:cNvSpPr>
            <p:nvPr/>
          </p:nvSpPr>
          <p:spPr bwMode="auto">
            <a:xfrm>
              <a:off x="3650" y="3221"/>
              <a:ext cx="990" cy="0"/>
            </a:xfrm>
            <a:prstGeom prst="line">
              <a:avLst/>
            </a:prstGeom>
            <a:noFill/>
            <a:ln w="3175">
              <a:solidFill>
                <a:srgbClr val="003399"/>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sp>
          <p:nvSpPr>
            <p:cNvPr id="66620" name="Line 81"/>
            <p:cNvSpPr>
              <a:spLocks noChangeShapeType="1"/>
            </p:cNvSpPr>
            <p:nvPr/>
          </p:nvSpPr>
          <p:spPr bwMode="auto">
            <a:xfrm flipV="1">
              <a:off x="3724" y="3117"/>
              <a:ext cx="912" cy="0"/>
            </a:xfrm>
            <a:prstGeom prst="line">
              <a:avLst/>
            </a:prstGeom>
            <a:noFill/>
            <a:ln w="3175">
              <a:solidFill>
                <a:srgbClr val="003399"/>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sp>
          <p:nvSpPr>
            <p:cNvPr id="66621" name="Line 82"/>
            <p:cNvSpPr>
              <a:spLocks noChangeShapeType="1"/>
            </p:cNvSpPr>
            <p:nvPr/>
          </p:nvSpPr>
          <p:spPr bwMode="auto">
            <a:xfrm>
              <a:off x="4188" y="2389"/>
              <a:ext cx="464" cy="0"/>
            </a:xfrm>
            <a:prstGeom prst="line">
              <a:avLst/>
            </a:prstGeom>
            <a:noFill/>
            <a:ln w="3175">
              <a:solidFill>
                <a:srgbClr val="003399"/>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sp>
          <p:nvSpPr>
            <p:cNvPr id="66622" name="Line 83"/>
            <p:cNvSpPr>
              <a:spLocks noChangeShapeType="1"/>
            </p:cNvSpPr>
            <p:nvPr/>
          </p:nvSpPr>
          <p:spPr bwMode="auto">
            <a:xfrm flipV="1">
              <a:off x="4212" y="2165"/>
              <a:ext cx="448" cy="0"/>
            </a:xfrm>
            <a:prstGeom prst="line">
              <a:avLst/>
            </a:prstGeom>
            <a:noFill/>
            <a:ln w="3175">
              <a:solidFill>
                <a:srgbClr val="003399"/>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sp>
          <p:nvSpPr>
            <p:cNvPr id="66623" name="Freeform 84"/>
            <p:cNvSpPr/>
            <p:nvPr/>
          </p:nvSpPr>
          <p:spPr bwMode="auto">
            <a:xfrm>
              <a:off x="3632" y="2861"/>
              <a:ext cx="272" cy="256"/>
            </a:xfrm>
            <a:custGeom>
              <a:avLst/>
              <a:gdLst>
                <a:gd name="T0" fmla="*/ 13 w 576"/>
                <a:gd name="T1" fmla="*/ 0 h 640"/>
                <a:gd name="T2" fmla="*/ 12 w 576"/>
                <a:gd name="T3" fmla="*/ 0 h 640"/>
                <a:gd name="T4" fmla="*/ 9 w 576"/>
                <a:gd name="T5" fmla="*/ 1 h 640"/>
                <a:gd name="T6" fmla="*/ 3 w 576"/>
                <a:gd name="T7" fmla="*/ 6 h 640"/>
                <a:gd name="T8" fmla="*/ 0 w 576"/>
                <a:gd name="T9" fmla="*/ 6 h 6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6" h="640">
                  <a:moveTo>
                    <a:pt x="576" y="16"/>
                  </a:moveTo>
                  <a:cubicBezTo>
                    <a:pt x="568" y="8"/>
                    <a:pt x="560" y="0"/>
                    <a:pt x="528" y="16"/>
                  </a:cubicBezTo>
                  <a:cubicBezTo>
                    <a:pt x="496" y="32"/>
                    <a:pt x="448" y="24"/>
                    <a:pt x="384" y="112"/>
                  </a:cubicBezTo>
                  <a:cubicBezTo>
                    <a:pt x="320" y="200"/>
                    <a:pt x="208" y="456"/>
                    <a:pt x="144" y="544"/>
                  </a:cubicBezTo>
                  <a:cubicBezTo>
                    <a:pt x="80" y="632"/>
                    <a:pt x="40" y="636"/>
                    <a:pt x="0" y="640"/>
                  </a:cubicBezTo>
                </a:path>
              </a:pathLst>
            </a:custGeom>
            <a:noFill/>
            <a:ln w="38100" cmpd="sng">
              <a:solidFill>
                <a:srgbClr val="80008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6624" name="Freeform 85"/>
            <p:cNvSpPr/>
            <p:nvPr/>
          </p:nvSpPr>
          <p:spPr bwMode="auto">
            <a:xfrm flipH="1">
              <a:off x="3412" y="3237"/>
              <a:ext cx="131" cy="149"/>
            </a:xfrm>
            <a:custGeom>
              <a:avLst/>
              <a:gdLst>
                <a:gd name="T0" fmla="*/ 0 w 96"/>
                <a:gd name="T1" fmla="*/ 0 h 288"/>
                <a:gd name="T2" fmla="*/ 454 w 96"/>
                <a:gd name="T3" fmla="*/ 11 h 288"/>
                <a:gd name="T4" fmla="*/ 0 60000 65536"/>
                <a:gd name="T5" fmla="*/ 0 60000 65536"/>
              </a:gdLst>
              <a:ahLst/>
              <a:cxnLst>
                <a:cxn ang="T4">
                  <a:pos x="T0" y="T1"/>
                </a:cxn>
                <a:cxn ang="T5">
                  <a:pos x="T2" y="T3"/>
                </a:cxn>
              </a:cxnLst>
              <a:rect l="0" t="0" r="r" b="b"/>
              <a:pathLst>
                <a:path w="96" h="288">
                  <a:moveTo>
                    <a:pt x="0" y="0"/>
                  </a:moveTo>
                  <a:cubicBezTo>
                    <a:pt x="40" y="120"/>
                    <a:pt x="80" y="240"/>
                    <a:pt x="96" y="288"/>
                  </a:cubicBezTo>
                </a:path>
              </a:pathLst>
            </a:custGeom>
            <a:noFill/>
            <a:ln w="12700" cap="flat" cmpd="sng">
              <a:solidFill>
                <a:srgbClr val="800080"/>
              </a:solidFill>
              <a:prstDash val="dash"/>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6625" name="Freeform 86"/>
            <p:cNvSpPr/>
            <p:nvPr/>
          </p:nvSpPr>
          <p:spPr bwMode="auto">
            <a:xfrm>
              <a:off x="3379" y="3221"/>
              <a:ext cx="253" cy="146"/>
            </a:xfrm>
            <a:custGeom>
              <a:avLst/>
              <a:gdLst>
                <a:gd name="T0" fmla="*/ 10 w 576"/>
                <a:gd name="T1" fmla="*/ 0 h 640"/>
                <a:gd name="T2" fmla="*/ 9 w 576"/>
                <a:gd name="T3" fmla="*/ 0 h 640"/>
                <a:gd name="T4" fmla="*/ 6 w 576"/>
                <a:gd name="T5" fmla="*/ 0 h 640"/>
                <a:gd name="T6" fmla="*/ 2 w 576"/>
                <a:gd name="T7" fmla="*/ 0 h 640"/>
                <a:gd name="T8" fmla="*/ 0 w 576"/>
                <a:gd name="T9" fmla="*/ 0 h 6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6" h="640">
                  <a:moveTo>
                    <a:pt x="576" y="16"/>
                  </a:moveTo>
                  <a:cubicBezTo>
                    <a:pt x="568" y="8"/>
                    <a:pt x="560" y="0"/>
                    <a:pt x="528" y="16"/>
                  </a:cubicBezTo>
                  <a:cubicBezTo>
                    <a:pt x="496" y="32"/>
                    <a:pt x="448" y="24"/>
                    <a:pt x="384" y="112"/>
                  </a:cubicBezTo>
                  <a:cubicBezTo>
                    <a:pt x="320" y="200"/>
                    <a:pt x="208" y="456"/>
                    <a:pt x="144" y="544"/>
                  </a:cubicBezTo>
                  <a:cubicBezTo>
                    <a:pt x="80" y="632"/>
                    <a:pt x="40" y="636"/>
                    <a:pt x="0" y="640"/>
                  </a:cubicBezTo>
                </a:path>
              </a:pathLst>
            </a:custGeom>
            <a:noFill/>
            <a:ln w="38100" cmpd="sng">
              <a:solidFill>
                <a:srgbClr val="80008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66626" name="Group 87"/>
            <p:cNvGrpSpPr/>
            <p:nvPr/>
          </p:nvGrpSpPr>
          <p:grpSpPr bwMode="auto">
            <a:xfrm>
              <a:off x="2812" y="3213"/>
              <a:ext cx="589" cy="170"/>
              <a:chOff x="2596" y="3141"/>
              <a:chExt cx="589" cy="354"/>
            </a:xfrm>
          </p:grpSpPr>
          <p:sp>
            <p:nvSpPr>
              <p:cNvPr id="66673" name="Freeform 88"/>
              <p:cNvSpPr/>
              <p:nvPr/>
            </p:nvSpPr>
            <p:spPr bwMode="auto">
              <a:xfrm flipH="1">
                <a:off x="2876" y="3149"/>
                <a:ext cx="309" cy="346"/>
              </a:xfrm>
              <a:custGeom>
                <a:avLst/>
                <a:gdLst>
                  <a:gd name="T0" fmla="*/ 26 w 576"/>
                  <a:gd name="T1" fmla="*/ 1 h 640"/>
                  <a:gd name="T2" fmla="*/ 24 w 576"/>
                  <a:gd name="T3" fmla="*/ 1 h 640"/>
                  <a:gd name="T4" fmla="*/ 17 w 576"/>
                  <a:gd name="T5" fmla="*/ 5 h 640"/>
                  <a:gd name="T6" fmla="*/ 6 w 576"/>
                  <a:gd name="T7" fmla="*/ 25 h 640"/>
                  <a:gd name="T8" fmla="*/ 0 w 576"/>
                  <a:gd name="T9" fmla="*/ 30 h 6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6" h="640">
                    <a:moveTo>
                      <a:pt x="576" y="16"/>
                    </a:moveTo>
                    <a:cubicBezTo>
                      <a:pt x="568" y="8"/>
                      <a:pt x="560" y="0"/>
                      <a:pt x="528" y="16"/>
                    </a:cubicBezTo>
                    <a:cubicBezTo>
                      <a:pt x="496" y="32"/>
                      <a:pt x="448" y="24"/>
                      <a:pt x="384" y="112"/>
                    </a:cubicBezTo>
                    <a:cubicBezTo>
                      <a:pt x="320" y="200"/>
                      <a:pt x="208" y="456"/>
                      <a:pt x="144" y="544"/>
                    </a:cubicBezTo>
                    <a:cubicBezTo>
                      <a:pt x="80" y="632"/>
                      <a:pt x="40" y="636"/>
                      <a:pt x="0" y="640"/>
                    </a:cubicBezTo>
                  </a:path>
                </a:pathLst>
              </a:custGeom>
              <a:noFill/>
              <a:ln w="28575" cap="flat" cmpd="sng">
                <a:solidFill>
                  <a:srgbClr val="009900"/>
                </a:solidFill>
                <a:prstDash val="sysDot"/>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6674" name="Freeform 89"/>
              <p:cNvSpPr/>
              <p:nvPr/>
            </p:nvSpPr>
            <p:spPr bwMode="auto">
              <a:xfrm>
                <a:off x="2596" y="3141"/>
                <a:ext cx="309" cy="346"/>
              </a:xfrm>
              <a:custGeom>
                <a:avLst/>
                <a:gdLst>
                  <a:gd name="T0" fmla="*/ 26 w 576"/>
                  <a:gd name="T1" fmla="*/ 1 h 640"/>
                  <a:gd name="T2" fmla="*/ 24 w 576"/>
                  <a:gd name="T3" fmla="*/ 1 h 640"/>
                  <a:gd name="T4" fmla="*/ 17 w 576"/>
                  <a:gd name="T5" fmla="*/ 5 h 640"/>
                  <a:gd name="T6" fmla="*/ 6 w 576"/>
                  <a:gd name="T7" fmla="*/ 25 h 640"/>
                  <a:gd name="T8" fmla="*/ 0 w 576"/>
                  <a:gd name="T9" fmla="*/ 30 h 6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6" h="640">
                    <a:moveTo>
                      <a:pt x="576" y="16"/>
                    </a:moveTo>
                    <a:cubicBezTo>
                      <a:pt x="568" y="8"/>
                      <a:pt x="560" y="0"/>
                      <a:pt x="528" y="16"/>
                    </a:cubicBezTo>
                    <a:cubicBezTo>
                      <a:pt x="496" y="32"/>
                      <a:pt x="448" y="24"/>
                      <a:pt x="384" y="112"/>
                    </a:cubicBezTo>
                    <a:cubicBezTo>
                      <a:pt x="320" y="200"/>
                      <a:pt x="208" y="456"/>
                      <a:pt x="144" y="544"/>
                    </a:cubicBezTo>
                    <a:cubicBezTo>
                      <a:pt x="80" y="632"/>
                      <a:pt x="40" y="636"/>
                      <a:pt x="0" y="640"/>
                    </a:cubicBezTo>
                  </a:path>
                </a:pathLst>
              </a:custGeom>
              <a:noFill/>
              <a:ln w="28575" cap="flat" cmpd="sng">
                <a:solidFill>
                  <a:srgbClr val="009900"/>
                </a:solidFill>
                <a:prstDash val="sysDot"/>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66627" name="Group 90"/>
            <p:cNvGrpSpPr/>
            <p:nvPr/>
          </p:nvGrpSpPr>
          <p:grpSpPr bwMode="auto">
            <a:xfrm>
              <a:off x="2540" y="2805"/>
              <a:ext cx="1101" cy="306"/>
              <a:chOff x="2188" y="2597"/>
              <a:chExt cx="1301" cy="378"/>
            </a:xfrm>
          </p:grpSpPr>
          <p:sp>
            <p:nvSpPr>
              <p:cNvPr id="66669" name="Freeform 91"/>
              <p:cNvSpPr/>
              <p:nvPr/>
            </p:nvSpPr>
            <p:spPr bwMode="auto">
              <a:xfrm>
                <a:off x="2884" y="2629"/>
                <a:ext cx="309" cy="346"/>
              </a:xfrm>
              <a:custGeom>
                <a:avLst/>
                <a:gdLst>
                  <a:gd name="T0" fmla="*/ 26 w 576"/>
                  <a:gd name="T1" fmla="*/ 1 h 640"/>
                  <a:gd name="T2" fmla="*/ 24 w 576"/>
                  <a:gd name="T3" fmla="*/ 1 h 640"/>
                  <a:gd name="T4" fmla="*/ 17 w 576"/>
                  <a:gd name="T5" fmla="*/ 5 h 640"/>
                  <a:gd name="T6" fmla="*/ 6 w 576"/>
                  <a:gd name="T7" fmla="*/ 25 h 640"/>
                  <a:gd name="T8" fmla="*/ 0 w 576"/>
                  <a:gd name="T9" fmla="*/ 30 h 6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6" h="640">
                    <a:moveTo>
                      <a:pt x="576" y="16"/>
                    </a:moveTo>
                    <a:cubicBezTo>
                      <a:pt x="568" y="8"/>
                      <a:pt x="560" y="0"/>
                      <a:pt x="528" y="16"/>
                    </a:cubicBezTo>
                    <a:cubicBezTo>
                      <a:pt x="496" y="32"/>
                      <a:pt x="448" y="24"/>
                      <a:pt x="384" y="112"/>
                    </a:cubicBezTo>
                    <a:cubicBezTo>
                      <a:pt x="320" y="200"/>
                      <a:pt x="208" y="456"/>
                      <a:pt x="144" y="544"/>
                    </a:cubicBezTo>
                    <a:cubicBezTo>
                      <a:pt x="80" y="632"/>
                      <a:pt x="40" y="636"/>
                      <a:pt x="0" y="640"/>
                    </a:cubicBezTo>
                  </a:path>
                </a:pathLst>
              </a:custGeom>
              <a:noFill/>
              <a:ln w="28575" cap="flat" cmpd="sng">
                <a:solidFill>
                  <a:srgbClr val="009900"/>
                </a:solidFill>
                <a:prstDash val="sysDot"/>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6670" name="Freeform 92"/>
              <p:cNvSpPr/>
              <p:nvPr/>
            </p:nvSpPr>
            <p:spPr bwMode="auto">
              <a:xfrm>
                <a:off x="2188" y="2597"/>
                <a:ext cx="309" cy="346"/>
              </a:xfrm>
              <a:custGeom>
                <a:avLst/>
                <a:gdLst>
                  <a:gd name="T0" fmla="*/ 26 w 576"/>
                  <a:gd name="T1" fmla="*/ 1 h 640"/>
                  <a:gd name="T2" fmla="*/ 24 w 576"/>
                  <a:gd name="T3" fmla="*/ 1 h 640"/>
                  <a:gd name="T4" fmla="*/ 17 w 576"/>
                  <a:gd name="T5" fmla="*/ 5 h 640"/>
                  <a:gd name="T6" fmla="*/ 6 w 576"/>
                  <a:gd name="T7" fmla="*/ 25 h 640"/>
                  <a:gd name="T8" fmla="*/ 0 w 576"/>
                  <a:gd name="T9" fmla="*/ 30 h 6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6" h="640">
                    <a:moveTo>
                      <a:pt x="576" y="16"/>
                    </a:moveTo>
                    <a:cubicBezTo>
                      <a:pt x="568" y="8"/>
                      <a:pt x="560" y="0"/>
                      <a:pt x="528" y="16"/>
                    </a:cubicBezTo>
                    <a:cubicBezTo>
                      <a:pt x="496" y="32"/>
                      <a:pt x="448" y="24"/>
                      <a:pt x="384" y="112"/>
                    </a:cubicBezTo>
                    <a:cubicBezTo>
                      <a:pt x="320" y="200"/>
                      <a:pt x="208" y="456"/>
                      <a:pt x="144" y="544"/>
                    </a:cubicBezTo>
                    <a:cubicBezTo>
                      <a:pt x="80" y="632"/>
                      <a:pt x="40" y="636"/>
                      <a:pt x="0" y="640"/>
                    </a:cubicBezTo>
                  </a:path>
                </a:pathLst>
              </a:custGeom>
              <a:noFill/>
              <a:ln w="28575" cap="flat" cmpd="sng">
                <a:solidFill>
                  <a:srgbClr val="009900"/>
                </a:solidFill>
                <a:prstDash val="sysDot"/>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6671" name="Freeform 93"/>
              <p:cNvSpPr/>
              <p:nvPr/>
            </p:nvSpPr>
            <p:spPr bwMode="auto">
              <a:xfrm flipH="1">
                <a:off x="2524" y="2597"/>
                <a:ext cx="309" cy="346"/>
              </a:xfrm>
              <a:custGeom>
                <a:avLst/>
                <a:gdLst>
                  <a:gd name="T0" fmla="*/ 26 w 576"/>
                  <a:gd name="T1" fmla="*/ 1 h 640"/>
                  <a:gd name="T2" fmla="*/ 24 w 576"/>
                  <a:gd name="T3" fmla="*/ 1 h 640"/>
                  <a:gd name="T4" fmla="*/ 17 w 576"/>
                  <a:gd name="T5" fmla="*/ 5 h 640"/>
                  <a:gd name="T6" fmla="*/ 6 w 576"/>
                  <a:gd name="T7" fmla="*/ 25 h 640"/>
                  <a:gd name="T8" fmla="*/ 0 w 576"/>
                  <a:gd name="T9" fmla="*/ 30 h 6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6" h="640">
                    <a:moveTo>
                      <a:pt x="576" y="16"/>
                    </a:moveTo>
                    <a:cubicBezTo>
                      <a:pt x="568" y="8"/>
                      <a:pt x="560" y="0"/>
                      <a:pt x="528" y="16"/>
                    </a:cubicBezTo>
                    <a:cubicBezTo>
                      <a:pt x="496" y="32"/>
                      <a:pt x="448" y="24"/>
                      <a:pt x="384" y="112"/>
                    </a:cubicBezTo>
                    <a:cubicBezTo>
                      <a:pt x="320" y="200"/>
                      <a:pt x="208" y="456"/>
                      <a:pt x="144" y="544"/>
                    </a:cubicBezTo>
                    <a:cubicBezTo>
                      <a:pt x="80" y="632"/>
                      <a:pt x="40" y="636"/>
                      <a:pt x="0" y="640"/>
                    </a:cubicBezTo>
                  </a:path>
                </a:pathLst>
              </a:custGeom>
              <a:noFill/>
              <a:ln w="28575" cap="flat" cmpd="sng">
                <a:solidFill>
                  <a:srgbClr val="009900"/>
                </a:solidFill>
                <a:prstDash val="sysDot"/>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6672" name="Freeform 94"/>
              <p:cNvSpPr/>
              <p:nvPr/>
            </p:nvSpPr>
            <p:spPr bwMode="auto">
              <a:xfrm flipH="1">
                <a:off x="3180" y="2629"/>
                <a:ext cx="309" cy="346"/>
              </a:xfrm>
              <a:custGeom>
                <a:avLst/>
                <a:gdLst>
                  <a:gd name="T0" fmla="*/ 26 w 576"/>
                  <a:gd name="T1" fmla="*/ 1 h 640"/>
                  <a:gd name="T2" fmla="*/ 24 w 576"/>
                  <a:gd name="T3" fmla="*/ 1 h 640"/>
                  <a:gd name="T4" fmla="*/ 17 w 576"/>
                  <a:gd name="T5" fmla="*/ 5 h 640"/>
                  <a:gd name="T6" fmla="*/ 6 w 576"/>
                  <a:gd name="T7" fmla="*/ 25 h 640"/>
                  <a:gd name="T8" fmla="*/ 0 w 576"/>
                  <a:gd name="T9" fmla="*/ 30 h 6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6" h="640">
                    <a:moveTo>
                      <a:pt x="576" y="16"/>
                    </a:moveTo>
                    <a:cubicBezTo>
                      <a:pt x="568" y="8"/>
                      <a:pt x="560" y="0"/>
                      <a:pt x="528" y="16"/>
                    </a:cubicBezTo>
                    <a:cubicBezTo>
                      <a:pt x="496" y="32"/>
                      <a:pt x="448" y="24"/>
                      <a:pt x="384" y="112"/>
                    </a:cubicBezTo>
                    <a:cubicBezTo>
                      <a:pt x="320" y="200"/>
                      <a:pt x="208" y="456"/>
                      <a:pt x="144" y="544"/>
                    </a:cubicBezTo>
                    <a:cubicBezTo>
                      <a:pt x="80" y="632"/>
                      <a:pt x="40" y="636"/>
                      <a:pt x="0" y="640"/>
                    </a:cubicBezTo>
                  </a:path>
                </a:pathLst>
              </a:custGeom>
              <a:noFill/>
              <a:ln w="28575" cap="flat" cmpd="sng">
                <a:solidFill>
                  <a:srgbClr val="009900"/>
                </a:solidFill>
                <a:prstDash val="sysDot"/>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66628" name="Freeform 95"/>
            <p:cNvSpPr/>
            <p:nvPr/>
          </p:nvSpPr>
          <p:spPr bwMode="auto">
            <a:xfrm>
              <a:off x="3906" y="2389"/>
              <a:ext cx="278" cy="298"/>
            </a:xfrm>
            <a:custGeom>
              <a:avLst/>
              <a:gdLst>
                <a:gd name="T0" fmla="*/ 15 w 576"/>
                <a:gd name="T1" fmla="*/ 0 h 640"/>
                <a:gd name="T2" fmla="*/ 14 w 576"/>
                <a:gd name="T3" fmla="*/ 0 h 640"/>
                <a:gd name="T4" fmla="*/ 10 w 576"/>
                <a:gd name="T5" fmla="*/ 2 h 640"/>
                <a:gd name="T6" fmla="*/ 4 w 576"/>
                <a:gd name="T7" fmla="*/ 12 h 640"/>
                <a:gd name="T8" fmla="*/ 0 w 576"/>
                <a:gd name="T9" fmla="*/ 14 h 6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6" h="640">
                  <a:moveTo>
                    <a:pt x="576" y="16"/>
                  </a:moveTo>
                  <a:cubicBezTo>
                    <a:pt x="568" y="8"/>
                    <a:pt x="560" y="0"/>
                    <a:pt x="528" y="16"/>
                  </a:cubicBezTo>
                  <a:cubicBezTo>
                    <a:pt x="496" y="32"/>
                    <a:pt x="448" y="24"/>
                    <a:pt x="384" y="112"/>
                  </a:cubicBezTo>
                  <a:cubicBezTo>
                    <a:pt x="320" y="200"/>
                    <a:pt x="208" y="456"/>
                    <a:pt x="144" y="544"/>
                  </a:cubicBezTo>
                  <a:cubicBezTo>
                    <a:pt x="80" y="632"/>
                    <a:pt x="40" y="636"/>
                    <a:pt x="0" y="640"/>
                  </a:cubicBezTo>
                </a:path>
              </a:pathLst>
            </a:custGeom>
            <a:noFill/>
            <a:ln w="38100" cmpd="sng">
              <a:solidFill>
                <a:srgbClr val="80008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6629" name="Freeform 96"/>
            <p:cNvSpPr/>
            <p:nvPr/>
          </p:nvSpPr>
          <p:spPr bwMode="auto">
            <a:xfrm flipH="1">
              <a:off x="3117" y="2373"/>
              <a:ext cx="251" cy="322"/>
            </a:xfrm>
            <a:custGeom>
              <a:avLst/>
              <a:gdLst>
                <a:gd name="T0" fmla="*/ 9 w 576"/>
                <a:gd name="T1" fmla="*/ 1 h 640"/>
                <a:gd name="T2" fmla="*/ 8 w 576"/>
                <a:gd name="T3" fmla="*/ 1 h 640"/>
                <a:gd name="T4" fmla="*/ 6 w 576"/>
                <a:gd name="T5" fmla="*/ 4 h 640"/>
                <a:gd name="T6" fmla="*/ 2 w 576"/>
                <a:gd name="T7" fmla="*/ 18 h 640"/>
                <a:gd name="T8" fmla="*/ 0 w 576"/>
                <a:gd name="T9" fmla="*/ 21 h 6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6" h="640">
                  <a:moveTo>
                    <a:pt x="576" y="16"/>
                  </a:moveTo>
                  <a:cubicBezTo>
                    <a:pt x="568" y="8"/>
                    <a:pt x="560" y="0"/>
                    <a:pt x="528" y="16"/>
                  </a:cubicBezTo>
                  <a:cubicBezTo>
                    <a:pt x="496" y="32"/>
                    <a:pt x="448" y="24"/>
                    <a:pt x="384" y="112"/>
                  </a:cubicBezTo>
                  <a:cubicBezTo>
                    <a:pt x="320" y="200"/>
                    <a:pt x="208" y="456"/>
                    <a:pt x="144" y="544"/>
                  </a:cubicBezTo>
                  <a:cubicBezTo>
                    <a:pt x="80" y="632"/>
                    <a:pt x="40" y="636"/>
                    <a:pt x="0" y="640"/>
                  </a:cubicBezTo>
                </a:path>
              </a:pathLst>
            </a:custGeom>
            <a:noFill/>
            <a:ln w="38100" cap="flat" cmpd="sng">
              <a:solidFill>
                <a:srgbClr val="CC0000"/>
              </a:solidFill>
              <a:prstDash val="sysDot"/>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6630" name="Freeform 97"/>
            <p:cNvSpPr/>
            <p:nvPr/>
          </p:nvSpPr>
          <p:spPr bwMode="auto">
            <a:xfrm flipH="1">
              <a:off x="3662" y="2373"/>
              <a:ext cx="251" cy="322"/>
            </a:xfrm>
            <a:custGeom>
              <a:avLst/>
              <a:gdLst>
                <a:gd name="T0" fmla="*/ 9 w 576"/>
                <a:gd name="T1" fmla="*/ 1 h 640"/>
                <a:gd name="T2" fmla="*/ 8 w 576"/>
                <a:gd name="T3" fmla="*/ 1 h 640"/>
                <a:gd name="T4" fmla="*/ 6 w 576"/>
                <a:gd name="T5" fmla="*/ 4 h 640"/>
                <a:gd name="T6" fmla="*/ 2 w 576"/>
                <a:gd name="T7" fmla="*/ 18 h 640"/>
                <a:gd name="T8" fmla="*/ 0 w 576"/>
                <a:gd name="T9" fmla="*/ 21 h 6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6" h="640">
                  <a:moveTo>
                    <a:pt x="576" y="16"/>
                  </a:moveTo>
                  <a:cubicBezTo>
                    <a:pt x="568" y="8"/>
                    <a:pt x="560" y="0"/>
                    <a:pt x="528" y="16"/>
                  </a:cubicBezTo>
                  <a:cubicBezTo>
                    <a:pt x="496" y="32"/>
                    <a:pt x="448" y="24"/>
                    <a:pt x="384" y="112"/>
                  </a:cubicBezTo>
                  <a:cubicBezTo>
                    <a:pt x="320" y="200"/>
                    <a:pt x="208" y="456"/>
                    <a:pt x="144" y="544"/>
                  </a:cubicBezTo>
                  <a:cubicBezTo>
                    <a:pt x="80" y="632"/>
                    <a:pt x="40" y="636"/>
                    <a:pt x="0" y="640"/>
                  </a:cubicBezTo>
                </a:path>
              </a:pathLst>
            </a:custGeom>
            <a:noFill/>
            <a:ln w="28575" cap="flat" cmpd="sng">
              <a:solidFill>
                <a:srgbClr val="009900"/>
              </a:solidFill>
              <a:prstDash val="sysDot"/>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6631" name="Freeform 98"/>
            <p:cNvSpPr/>
            <p:nvPr/>
          </p:nvSpPr>
          <p:spPr bwMode="auto">
            <a:xfrm>
              <a:off x="3390" y="2373"/>
              <a:ext cx="250" cy="322"/>
            </a:xfrm>
            <a:custGeom>
              <a:avLst/>
              <a:gdLst>
                <a:gd name="T0" fmla="*/ 9 w 576"/>
                <a:gd name="T1" fmla="*/ 1 h 640"/>
                <a:gd name="T2" fmla="*/ 8 w 576"/>
                <a:gd name="T3" fmla="*/ 1 h 640"/>
                <a:gd name="T4" fmla="*/ 6 w 576"/>
                <a:gd name="T5" fmla="*/ 4 h 640"/>
                <a:gd name="T6" fmla="*/ 2 w 576"/>
                <a:gd name="T7" fmla="*/ 18 h 640"/>
                <a:gd name="T8" fmla="*/ 0 w 576"/>
                <a:gd name="T9" fmla="*/ 21 h 6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6" h="640">
                  <a:moveTo>
                    <a:pt x="576" y="16"/>
                  </a:moveTo>
                  <a:cubicBezTo>
                    <a:pt x="568" y="8"/>
                    <a:pt x="560" y="0"/>
                    <a:pt x="528" y="16"/>
                  </a:cubicBezTo>
                  <a:cubicBezTo>
                    <a:pt x="496" y="32"/>
                    <a:pt x="448" y="24"/>
                    <a:pt x="384" y="112"/>
                  </a:cubicBezTo>
                  <a:cubicBezTo>
                    <a:pt x="320" y="200"/>
                    <a:pt x="208" y="456"/>
                    <a:pt x="144" y="544"/>
                  </a:cubicBezTo>
                  <a:cubicBezTo>
                    <a:pt x="80" y="632"/>
                    <a:pt x="40" y="636"/>
                    <a:pt x="0" y="640"/>
                  </a:cubicBezTo>
                </a:path>
              </a:pathLst>
            </a:custGeom>
            <a:noFill/>
            <a:ln w="28575" cap="flat" cmpd="sng">
              <a:solidFill>
                <a:srgbClr val="009900"/>
              </a:solidFill>
              <a:prstDash val="sysDot"/>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6632" name="Freeform 99"/>
            <p:cNvSpPr/>
            <p:nvPr/>
          </p:nvSpPr>
          <p:spPr bwMode="auto">
            <a:xfrm>
              <a:off x="2844" y="2373"/>
              <a:ext cx="251" cy="322"/>
            </a:xfrm>
            <a:custGeom>
              <a:avLst/>
              <a:gdLst>
                <a:gd name="T0" fmla="*/ 9 w 576"/>
                <a:gd name="T1" fmla="*/ 1 h 640"/>
                <a:gd name="T2" fmla="*/ 8 w 576"/>
                <a:gd name="T3" fmla="*/ 1 h 640"/>
                <a:gd name="T4" fmla="*/ 6 w 576"/>
                <a:gd name="T5" fmla="*/ 4 h 640"/>
                <a:gd name="T6" fmla="*/ 2 w 576"/>
                <a:gd name="T7" fmla="*/ 18 h 640"/>
                <a:gd name="T8" fmla="*/ 0 w 576"/>
                <a:gd name="T9" fmla="*/ 21 h 6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6" h="640">
                  <a:moveTo>
                    <a:pt x="576" y="16"/>
                  </a:moveTo>
                  <a:cubicBezTo>
                    <a:pt x="568" y="8"/>
                    <a:pt x="560" y="0"/>
                    <a:pt x="528" y="16"/>
                  </a:cubicBezTo>
                  <a:cubicBezTo>
                    <a:pt x="496" y="32"/>
                    <a:pt x="448" y="24"/>
                    <a:pt x="384" y="112"/>
                  </a:cubicBezTo>
                  <a:cubicBezTo>
                    <a:pt x="320" y="200"/>
                    <a:pt x="208" y="456"/>
                    <a:pt x="144" y="544"/>
                  </a:cubicBezTo>
                  <a:cubicBezTo>
                    <a:pt x="80" y="632"/>
                    <a:pt x="40" y="636"/>
                    <a:pt x="0" y="640"/>
                  </a:cubicBezTo>
                </a:path>
              </a:pathLst>
            </a:custGeom>
            <a:noFill/>
            <a:ln w="38100" cap="flat" cmpd="sng">
              <a:solidFill>
                <a:srgbClr val="CC0000"/>
              </a:solidFill>
              <a:prstDash val="sysDot"/>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6633" name="Freeform 100"/>
            <p:cNvSpPr/>
            <p:nvPr/>
          </p:nvSpPr>
          <p:spPr bwMode="auto">
            <a:xfrm>
              <a:off x="2260" y="2373"/>
              <a:ext cx="251" cy="322"/>
            </a:xfrm>
            <a:custGeom>
              <a:avLst/>
              <a:gdLst>
                <a:gd name="T0" fmla="*/ 9 w 576"/>
                <a:gd name="T1" fmla="*/ 1 h 640"/>
                <a:gd name="T2" fmla="*/ 8 w 576"/>
                <a:gd name="T3" fmla="*/ 1 h 640"/>
                <a:gd name="T4" fmla="*/ 6 w 576"/>
                <a:gd name="T5" fmla="*/ 4 h 640"/>
                <a:gd name="T6" fmla="*/ 2 w 576"/>
                <a:gd name="T7" fmla="*/ 18 h 640"/>
                <a:gd name="T8" fmla="*/ 0 w 576"/>
                <a:gd name="T9" fmla="*/ 21 h 6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6" h="640">
                  <a:moveTo>
                    <a:pt x="576" y="16"/>
                  </a:moveTo>
                  <a:cubicBezTo>
                    <a:pt x="568" y="8"/>
                    <a:pt x="560" y="0"/>
                    <a:pt x="528" y="16"/>
                  </a:cubicBezTo>
                  <a:cubicBezTo>
                    <a:pt x="496" y="32"/>
                    <a:pt x="448" y="24"/>
                    <a:pt x="384" y="112"/>
                  </a:cubicBezTo>
                  <a:cubicBezTo>
                    <a:pt x="320" y="200"/>
                    <a:pt x="208" y="456"/>
                    <a:pt x="144" y="544"/>
                  </a:cubicBezTo>
                  <a:cubicBezTo>
                    <a:pt x="80" y="632"/>
                    <a:pt x="40" y="636"/>
                    <a:pt x="0" y="640"/>
                  </a:cubicBezTo>
                </a:path>
              </a:pathLst>
            </a:custGeom>
            <a:noFill/>
            <a:ln w="28575" cap="flat" cmpd="sng">
              <a:solidFill>
                <a:srgbClr val="009900"/>
              </a:solidFill>
              <a:prstDash val="sysDot"/>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6634" name="Freeform 101"/>
            <p:cNvSpPr/>
            <p:nvPr/>
          </p:nvSpPr>
          <p:spPr bwMode="auto">
            <a:xfrm flipH="1">
              <a:off x="2533" y="2373"/>
              <a:ext cx="250" cy="322"/>
            </a:xfrm>
            <a:custGeom>
              <a:avLst/>
              <a:gdLst>
                <a:gd name="T0" fmla="*/ 9 w 576"/>
                <a:gd name="T1" fmla="*/ 1 h 640"/>
                <a:gd name="T2" fmla="*/ 8 w 576"/>
                <a:gd name="T3" fmla="*/ 1 h 640"/>
                <a:gd name="T4" fmla="*/ 6 w 576"/>
                <a:gd name="T5" fmla="*/ 4 h 640"/>
                <a:gd name="T6" fmla="*/ 2 w 576"/>
                <a:gd name="T7" fmla="*/ 18 h 640"/>
                <a:gd name="T8" fmla="*/ 0 w 576"/>
                <a:gd name="T9" fmla="*/ 21 h 6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6" h="640">
                  <a:moveTo>
                    <a:pt x="576" y="16"/>
                  </a:moveTo>
                  <a:cubicBezTo>
                    <a:pt x="568" y="8"/>
                    <a:pt x="560" y="0"/>
                    <a:pt x="528" y="16"/>
                  </a:cubicBezTo>
                  <a:cubicBezTo>
                    <a:pt x="496" y="32"/>
                    <a:pt x="448" y="24"/>
                    <a:pt x="384" y="112"/>
                  </a:cubicBezTo>
                  <a:cubicBezTo>
                    <a:pt x="320" y="200"/>
                    <a:pt x="208" y="456"/>
                    <a:pt x="144" y="544"/>
                  </a:cubicBezTo>
                  <a:cubicBezTo>
                    <a:pt x="80" y="632"/>
                    <a:pt x="40" y="636"/>
                    <a:pt x="0" y="640"/>
                  </a:cubicBezTo>
                </a:path>
              </a:pathLst>
            </a:custGeom>
            <a:noFill/>
            <a:ln w="28575" cap="flat" cmpd="sng">
              <a:solidFill>
                <a:srgbClr val="009900"/>
              </a:solidFill>
              <a:prstDash val="sysDot"/>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6635" name="Freeform 102"/>
            <p:cNvSpPr/>
            <p:nvPr/>
          </p:nvSpPr>
          <p:spPr bwMode="auto">
            <a:xfrm flipH="1" flipV="1">
              <a:off x="4196" y="1709"/>
              <a:ext cx="190" cy="458"/>
            </a:xfrm>
            <a:custGeom>
              <a:avLst/>
              <a:gdLst>
                <a:gd name="T0" fmla="*/ 2 w 576"/>
                <a:gd name="T1" fmla="*/ 3 h 640"/>
                <a:gd name="T2" fmla="*/ 2 w 576"/>
                <a:gd name="T3" fmla="*/ 3 h 640"/>
                <a:gd name="T4" fmla="*/ 2 w 576"/>
                <a:gd name="T5" fmla="*/ 21 h 640"/>
                <a:gd name="T6" fmla="*/ 1 w 576"/>
                <a:gd name="T7" fmla="*/ 102 h 640"/>
                <a:gd name="T8" fmla="*/ 0 w 576"/>
                <a:gd name="T9" fmla="*/ 120 h 6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6" h="640">
                  <a:moveTo>
                    <a:pt x="576" y="16"/>
                  </a:moveTo>
                  <a:cubicBezTo>
                    <a:pt x="568" y="8"/>
                    <a:pt x="560" y="0"/>
                    <a:pt x="528" y="16"/>
                  </a:cubicBezTo>
                  <a:cubicBezTo>
                    <a:pt x="496" y="32"/>
                    <a:pt x="448" y="24"/>
                    <a:pt x="384" y="112"/>
                  </a:cubicBezTo>
                  <a:cubicBezTo>
                    <a:pt x="320" y="200"/>
                    <a:pt x="208" y="456"/>
                    <a:pt x="144" y="544"/>
                  </a:cubicBezTo>
                  <a:cubicBezTo>
                    <a:pt x="80" y="632"/>
                    <a:pt x="40" y="636"/>
                    <a:pt x="0" y="640"/>
                  </a:cubicBezTo>
                </a:path>
              </a:pathLst>
            </a:custGeom>
            <a:noFill/>
            <a:ln w="38100" cmpd="sng">
              <a:solidFill>
                <a:srgbClr val="80008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6636" name="Freeform 103"/>
            <p:cNvSpPr/>
            <p:nvPr/>
          </p:nvSpPr>
          <p:spPr bwMode="auto">
            <a:xfrm flipV="1">
              <a:off x="2823" y="1688"/>
              <a:ext cx="259" cy="479"/>
            </a:xfrm>
            <a:custGeom>
              <a:avLst/>
              <a:gdLst>
                <a:gd name="T0" fmla="*/ 10 w 576"/>
                <a:gd name="T1" fmla="*/ 4 h 640"/>
                <a:gd name="T2" fmla="*/ 10 w 576"/>
                <a:gd name="T3" fmla="*/ 4 h 640"/>
                <a:gd name="T4" fmla="*/ 7 w 576"/>
                <a:gd name="T5" fmla="*/ 26 h 640"/>
                <a:gd name="T6" fmla="*/ 3 w 576"/>
                <a:gd name="T7" fmla="*/ 128 h 640"/>
                <a:gd name="T8" fmla="*/ 0 w 576"/>
                <a:gd name="T9" fmla="*/ 150 h 6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6" h="640">
                  <a:moveTo>
                    <a:pt x="576" y="16"/>
                  </a:moveTo>
                  <a:cubicBezTo>
                    <a:pt x="568" y="8"/>
                    <a:pt x="560" y="0"/>
                    <a:pt x="528" y="16"/>
                  </a:cubicBezTo>
                  <a:cubicBezTo>
                    <a:pt x="496" y="32"/>
                    <a:pt x="448" y="24"/>
                    <a:pt x="384" y="112"/>
                  </a:cubicBezTo>
                  <a:cubicBezTo>
                    <a:pt x="320" y="200"/>
                    <a:pt x="208" y="456"/>
                    <a:pt x="144" y="544"/>
                  </a:cubicBezTo>
                  <a:cubicBezTo>
                    <a:pt x="80" y="632"/>
                    <a:pt x="40" y="636"/>
                    <a:pt x="0" y="640"/>
                  </a:cubicBezTo>
                </a:path>
              </a:pathLst>
            </a:custGeom>
            <a:noFill/>
            <a:ln w="38100" cap="flat" cmpd="sng">
              <a:solidFill>
                <a:srgbClr val="CC0000"/>
              </a:solidFill>
              <a:prstDash val="sysDot"/>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6637" name="Freeform 104"/>
            <p:cNvSpPr/>
            <p:nvPr/>
          </p:nvSpPr>
          <p:spPr bwMode="auto">
            <a:xfrm flipV="1">
              <a:off x="2258" y="1688"/>
              <a:ext cx="260" cy="479"/>
            </a:xfrm>
            <a:custGeom>
              <a:avLst/>
              <a:gdLst>
                <a:gd name="T0" fmla="*/ 11 w 576"/>
                <a:gd name="T1" fmla="*/ 4 h 640"/>
                <a:gd name="T2" fmla="*/ 10 w 576"/>
                <a:gd name="T3" fmla="*/ 4 h 640"/>
                <a:gd name="T4" fmla="*/ 7 w 576"/>
                <a:gd name="T5" fmla="*/ 26 h 640"/>
                <a:gd name="T6" fmla="*/ 3 w 576"/>
                <a:gd name="T7" fmla="*/ 128 h 640"/>
                <a:gd name="T8" fmla="*/ 0 w 576"/>
                <a:gd name="T9" fmla="*/ 150 h 6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6" h="640">
                  <a:moveTo>
                    <a:pt x="576" y="16"/>
                  </a:moveTo>
                  <a:cubicBezTo>
                    <a:pt x="568" y="8"/>
                    <a:pt x="560" y="0"/>
                    <a:pt x="528" y="16"/>
                  </a:cubicBezTo>
                  <a:cubicBezTo>
                    <a:pt x="496" y="32"/>
                    <a:pt x="448" y="24"/>
                    <a:pt x="384" y="112"/>
                  </a:cubicBezTo>
                  <a:cubicBezTo>
                    <a:pt x="320" y="200"/>
                    <a:pt x="208" y="456"/>
                    <a:pt x="144" y="544"/>
                  </a:cubicBezTo>
                  <a:cubicBezTo>
                    <a:pt x="80" y="632"/>
                    <a:pt x="40" y="636"/>
                    <a:pt x="0" y="640"/>
                  </a:cubicBezTo>
                </a:path>
              </a:pathLst>
            </a:custGeom>
            <a:noFill/>
            <a:ln w="28575" cap="flat" cmpd="sng">
              <a:solidFill>
                <a:srgbClr val="009900"/>
              </a:solidFill>
              <a:prstDash val="sysDot"/>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6638" name="Freeform 105"/>
            <p:cNvSpPr/>
            <p:nvPr/>
          </p:nvSpPr>
          <p:spPr bwMode="auto">
            <a:xfrm flipH="1" flipV="1">
              <a:off x="2540" y="1688"/>
              <a:ext cx="260" cy="479"/>
            </a:xfrm>
            <a:custGeom>
              <a:avLst/>
              <a:gdLst>
                <a:gd name="T0" fmla="*/ 11 w 576"/>
                <a:gd name="T1" fmla="*/ 4 h 640"/>
                <a:gd name="T2" fmla="*/ 10 w 576"/>
                <a:gd name="T3" fmla="*/ 4 h 640"/>
                <a:gd name="T4" fmla="*/ 7 w 576"/>
                <a:gd name="T5" fmla="*/ 26 h 640"/>
                <a:gd name="T6" fmla="*/ 3 w 576"/>
                <a:gd name="T7" fmla="*/ 128 h 640"/>
                <a:gd name="T8" fmla="*/ 0 w 576"/>
                <a:gd name="T9" fmla="*/ 150 h 6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6" h="640">
                  <a:moveTo>
                    <a:pt x="576" y="16"/>
                  </a:moveTo>
                  <a:cubicBezTo>
                    <a:pt x="568" y="8"/>
                    <a:pt x="560" y="0"/>
                    <a:pt x="528" y="16"/>
                  </a:cubicBezTo>
                  <a:cubicBezTo>
                    <a:pt x="496" y="32"/>
                    <a:pt x="448" y="24"/>
                    <a:pt x="384" y="112"/>
                  </a:cubicBezTo>
                  <a:cubicBezTo>
                    <a:pt x="320" y="200"/>
                    <a:pt x="208" y="456"/>
                    <a:pt x="144" y="544"/>
                  </a:cubicBezTo>
                  <a:cubicBezTo>
                    <a:pt x="80" y="632"/>
                    <a:pt x="40" y="636"/>
                    <a:pt x="0" y="640"/>
                  </a:cubicBezTo>
                </a:path>
              </a:pathLst>
            </a:custGeom>
            <a:noFill/>
            <a:ln w="28575" cap="flat" cmpd="sng">
              <a:solidFill>
                <a:srgbClr val="009900"/>
              </a:solidFill>
              <a:prstDash val="sysDot"/>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6639" name="Freeform 106"/>
            <p:cNvSpPr/>
            <p:nvPr/>
          </p:nvSpPr>
          <p:spPr bwMode="auto">
            <a:xfrm flipH="1" flipV="1">
              <a:off x="3105" y="1688"/>
              <a:ext cx="259" cy="479"/>
            </a:xfrm>
            <a:custGeom>
              <a:avLst/>
              <a:gdLst>
                <a:gd name="T0" fmla="*/ 10 w 576"/>
                <a:gd name="T1" fmla="*/ 4 h 640"/>
                <a:gd name="T2" fmla="*/ 10 w 576"/>
                <a:gd name="T3" fmla="*/ 4 h 640"/>
                <a:gd name="T4" fmla="*/ 7 w 576"/>
                <a:gd name="T5" fmla="*/ 26 h 640"/>
                <a:gd name="T6" fmla="*/ 3 w 576"/>
                <a:gd name="T7" fmla="*/ 128 h 640"/>
                <a:gd name="T8" fmla="*/ 0 w 576"/>
                <a:gd name="T9" fmla="*/ 150 h 6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6" h="640">
                  <a:moveTo>
                    <a:pt x="576" y="16"/>
                  </a:moveTo>
                  <a:cubicBezTo>
                    <a:pt x="568" y="8"/>
                    <a:pt x="560" y="0"/>
                    <a:pt x="528" y="16"/>
                  </a:cubicBezTo>
                  <a:cubicBezTo>
                    <a:pt x="496" y="32"/>
                    <a:pt x="448" y="24"/>
                    <a:pt x="384" y="112"/>
                  </a:cubicBezTo>
                  <a:cubicBezTo>
                    <a:pt x="320" y="200"/>
                    <a:pt x="208" y="456"/>
                    <a:pt x="144" y="544"/>
                  </a:cubicBezTo>
                  <a:cubicBezTo>
                    <a:pt x="80" y="632"/>
                    <a:pt x="40" y="636"/>
                    <a:pt x="0" y="640"/>
                  </a:cubicBezTo>
                </a:path>
              </a:pathLst>
            </a:custGeom>
            <a:noFill/>
            <a:ln w="38100" cap="flat" cmpd="sng">
              <a:solidFill>
                <a:srgbClr val="CC0000"/>
              </a:solidFill>
              <a:prstDash val="sysDot"/>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6640" name="Freeform 107"/>
            <p:cNvSpPr/>
            <p:nvPr/>
          </p:nvSpPr>
          <p:spPr bwMode="auto">
            <a:xfrm flipH="1" flipV="1">
              <a:off x="3656" y="1688"/>
              <a:ext cx="259" cy="479"/>
            </a:xfrm>
            <a:custGeom>
              <a:avLst/>
              <a:gdLst>
                <a:gd name="T0" fmla="*/ 10 w 576"/>
                <a:gd name="T1" fmla="*/ 4 h 640"/>
                <a:gd name="T2" fmla="*/ 10 w 576"/>
                <a:gd name="T3" fmla="*/ 4 h 640"/>
                <a:gd name="T4" fmla="*/ 7 w 576"/>
                <a:gd name="T5" fmla="*/ 26 h 640"/>
                <a:gd name="T6" fmla="*/ 3 w 576"/>
                <a:gd name="T7" fmla="*/ 128 h 640"/>
                <a:gd name="T8" fmla="*/ 0 w 576"/>
                <a:gd name="T9" fmla="*/ 150 h 6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6" h="640">
                  <a:moveTo>
                    <a:pt x="576" y="16"/>
                  </a:moveTo>
                  <a:cubicBezTo>
                    <a:pt x="568" y="8"/>
                    <a:pt x="560" y="0"/>
                    <a:pt x="528" y="16"/>
                  </a:cubicBezTo>
                  <a:cubicBezTo>
                    <a:pt x="496" y="32"/>
                    <a:pt x="448" y="24"/>
                    <a:pt x="384" y="112"/>
                  </a:cubicBezTo>
                  <a:cubicBezTo>
                    <a:pt x="320" y="200"/>
                    <a:pt x="208" y="456"/>
                    <a:pt x="144" y="544"/>
                  </a:cubicBezTo>
                  <a:cubicBezTo>
                    <a:pt x="80" y="632"/>
                    <a:pt x="40" y="636"/>
                    <a:pt x="0" y="640"/>
                  </a:cubicBezTo>
                </a:path>
              </a:pathLst>
            </a:custGeom>
            <a:noFill/>
            <a:ln w="28575" cap="flat" cmpd="sng">
              <a:solidFill>
                <a:srgbClr val="009900"/>
              </a:solidFill>
              <a:prstDash val="sysDot"/>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6641" name="Freeform 108"/>
            <p:cNvSpPr/>
            <p:nvPr/>
          </p:nvSpPr>
          <p:spPr bwMode="auto">
            <a:xfrm flipV="1">
              <a:off x="3924" y="1688"/>
              <a:ext cx="260" cy="479"/>
            </a:xfrm>
            <a:custGeom>
              <a:avLst/>
              <a:gdLst>
                <a:gd name="T0" fmla="*/ 11 w 576"/>
                <a:gd name="T1" fmla="*/ 4 h 640"/>
                <a:gd name="T2" fmla="*/ 10 w 576"/>
                <a:gd name="T3" fmla="*/ 4 h 640"/>
                <a:gd name="T4" fmla="*/ 7 w 576"/>
                <a:gd name="T5" fmla="*/ 26 h 640"/>
                <a:gd name="T6" fmla="*/ 3 w 576"/>
                <a:gd name="T7" fmla="*/ 128 h 640"/>
                <a:gd name="T8" fmla="*/ 0 w 576"/>
                <a:gd name="T9" fmla="*/ 150 h 6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6" h="640">
                  <a:moveTo>
                    <a:pt x="576" y="16"/>
                  </a:moveTo>
                  <a:cubicBezTo>
                    <a:pt x="568" y="8"/>
                    <a:pt x="560" y="0"/>
                    <a:pt x="528" y="16"/>
                  </a:cubicBezTo>
                  <a:cubicBezTo>
                    <a:pt x="496" y="32"/>
                    <a:pt x="448" y="24"/>
                    <a:pt x="384" y="112"/>
                  </a:cubicBezTo>
                  <a:cubicBezTo>
                    <a:pt x="320" y="200"/>
                    <a:pt x="208" y="456"/>
                    <a:pt x="144" y="544"/>
                  </a:cubicBezTo>
                  <a:cubicBezTo>
                    <a:pt x="80" y="632"/>
                    <a:pt x="40" y="636"/>
                    <a:pt x="0" y="640"/>
                  </a:cubicBezTo>
                </a:path>
              </a:pathLst>
            </a:custGeom>
            <a:noFill/>
            <a:ln w="28575" cap="flat" cmpd="sng">
              <a:solidFill>
                <a:srgbClr val="009900"/>
              </a:solidFill>
              <a:prstDash val="sysDot"/>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6642" name="Freeform 109"/>
            <p:cNvSpPr/>
            <p:nvPr/>
          </p:nvSpPr>
          <p:spPr bwMode="auto">
            <a:xfrm flipV="1">
              <a:off x="3387" y="1677"/>
              <a:ext cx="260" cy="479"/>
            </a:xfrm>
            <a:custGeom>
              <a:avLst/>
              <a:gdLst>
                <a:gd name="T0" fmla="*/ 11 w 576"/>
                <a:gd name="T1" fmla="*/ 4 h 640"/>
                <a:gd name="T2" fmla="*/ 10 w 576"/>
                <a:gd name="T3" fmla="*/ 4 h 640"/>
                <a:gd name="T4" fmla="*/ 7 w 576"/>
                <a:gd name="T5" fmla="*/ 26 h 640"/>
                <a:gd name="T6" fmla="*/ 3 w 576"/>
                <a:gd name="T7" fmla="*/ 128 h 640"/>
                <a:gd name="T8" fmla="*/ 0 w 576"/>
                <a:gd name="T9" fmla="*/ 150 h 6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6" h="640">
                  <a:moveTo>
                    <a:pt x="576" y="16"/>
                  </a:moveTo>
                  <a:cubicBezTo>
                    <a:pt x="568" y="8"/>
                    <a:pt x="560" y="0"/>
                    <a:pt x="528" y="16"/>
                  </a:cubicBezTo>
                  <a:cubicBezTo>
                    <a:pt x="496" y="32"/>
                    <a:pt x="448" y="24"/>
                    <a:pt x="384" y="112"/>
                  </a:cubicBezTo>
                  <a:cubicBezTo>
                    <a:pt x="320" y="200"/>
                    <a:pt x="208" y="456"/>
                    <a:pt x="144" y="544"/>
                  </a:cubicBezTo>
                  <a:cubicBezTo>
                    <a:pt x="80" y="632"/>
                    <a:pt x="40" y="636"/>
                    <a:pt x="0" y="640"/>
                  </a:cubicBezTo>
                </a:path>
              </a:pathLst>
            </a:custGeom>
            <a:noFill/>
            <a:ln w="28575" cap="flat" cmpd="sng">
              <a:solidFill>
                <a:srgbClr val="009900"/>
              </a:solidFill>
              <a:prstDash val="sysDot"/>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6643" name="Freeform 110"/>
            <p:cNvSpPr/>
            <p:nvPr/>
          </p:nvSpPr>
          <p:spPr bwMode="auto">
            <a:xfrm flipH="1" flipV="1">
              <a:off x="2003" y="1677"/>
              <a:ext cx="260" cy="479"/>
            </a:xfrm>
            <a:custGeom>
              <a:avLst/>
              <a:gdLst>
                <a:gd name="T0" fmla="*/ 11 w 576"/>
                <a:gd name="T1" fmla="*/ 4 h 640"/>
                <a:gd name="T2" fmla="*/ 10 w 576"/>
                <a:gd name="T3" fmla="*/ 4 h 640"/>
                <a:gd name="T4" fmla="*/ 7 w 576"/>
                <a:gd name="T5" fmla="*/ 26 h 640"/>
                <a:gd name="T6" fmla="*/ 3 w 576"/>
                <a:gd name="T7" fmla="*/ 128 h 640"/>
                <a:gd name="T8" fmla="*/ 0 w 576"/>
                <a:gd name="T9" fmla="*/ 150 h 6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6" h="640">
                  <a:moveTo>
                    <a:pt x="576" y="16"/>
                  </a:moveTo>
                  <a:cubicBezTo>
                    <a:pt x="568" y="8"/>
                    <a:pt x="560" y="0"/>
                    <a:pt x="528" y="16"/>
                  </a:cubicBezTo>
                  <a:cubicBezTo>
                    <a:pt x="496" y="32"/>
                    <a:pt x="448" y="24"/>
                    <a:pt x="384" y="112"/>
                  </a:cubicBezTo>
                  <a:cubicBezTo>
                    <a:pt x="320" y="200"/>
                    <a:pt x="208" y="456"/>
                    <a:pt x="144" y="544"/>
                  </a:cubicBezTo>
                  <a:cubicBezTo>
                    <a:pt x="80" y="632"/>
                    <a:pt x="40" y="636"/>
                    <a:pt x="0" y="640"/>
                  </a:cubicBezTo>
                </a:path>
              </a:pathLst>
            </a:custGeom>
            <a:noFill/>
            <a:ln w="28575" cap="flat" cmpd="sng">
              <a:solidFill>
                <a:srgbClr val="009900"/>
              </a:solidFill>
              <a:prstDash val="sysDot"/>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6644" name="Line 111"/>
            <p:cNvSpPr>
              <a:spLocks noChangeShapeType="1"/>
            </p:cNvSpPr>
            <p:nvPr/>
          </p:nvSpPr>
          <p:spPr bwMode="auto">
            <a:xfrm>
              <a:off x="4184" y="1493"/>
              <a:ext cx="0" cy="2064"/>
            </a:xfrm>
            <a:prstGeom prst="line">
              <a:avLst/>
            </a:prstGeom>
            <a:noFill/>
            <a:ln w="9525">
              <a:solidFill>
                <a:schemeClr val="bg2"/>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endParaRPr>
            </a:p>
          </p:txBody>
        </p:sp>
        <p:sp>
          <p:nvSpPr>
            <p:cNvPr id="66645" name="Freeform 112"/>
            <p:cNvSpPr/>
            <p:nvPr/>
          </p:nvSpPr>
          <p:spPr bwMode="auto">
            <a:xfrm flipH="1">
              <a:off x="2547" y="3229"/>
              <a:ext cx="253" cy="146"/>
            </a:xfrm>
            <a:custGeom>
              <a:avLst/>
              <a:gdLst>
                <a:gd name="T0" fmla="*/ 10 w 576"/>
                <a:gd name="T1" fmla="*/ 0 h 640"/>
                <a:gd name="T2" fmla="*/ 9 w 576"/>
                <a:gd name="T3" fmla="*/ 0 h 640"/>
                <a:gd name="T4" fmla="*/ 6 w 576"/>
                <a:gd name="T5" fmla="*/ 0 h 640"/>
                <a:gd name="T6" fmla="*/ 2 w 576"/>
                <a:gd name="T7" fmla="*/ 0 h 640"/>
                <a:gd name="T8" fmla="*/ 0 w 576"/>
                <a:gd name="T9" fmla="*/ 0 h 6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6" h="640">
                  <a:moveTo>
                    <a:pt x="576" y="16"/>
                  </a:moveTo>
                  <a:cubicBezTo>
                    <a:pt x="568" y="8"/>
                    <a:pt x="560" y="0"/>
                    <a:pt x="528" y="16"/>
                  </a:cubicBezTo>
                  <a:cubicBezTo>
                    <a:pt x="496" y="32"/>
                    <a:pt x="448" y="24"/>
                    <a:pt x="384" y="112"/>
                  </a:cubicBezTo>
                  <a:cubicBezTo>
                    <a:pt x="320" y="200"/>
                    <a:pt x="208" y="456"/>
                    <a:pt x="144" y="544"/>
                  </a:cubicBezTo>
                  <a:cubicBezTo>
                    <a:pt x="80" y="632"/>
                    <a:pt x="40" y="636"/>
                    <a:pt x="0" y="640"/>
                  </a:cubicBezTo>
                </a:path>
              </a:pathLst>
            </a:custGeom>
            <a:noFill/>
            <a:ln w="38100" cmpd="sng">
              <a:solidFill>
                <a:srgbClr val="80008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6646" name="Freeform 113"/>
            <p:cNvSpPr/>
            <p:nvPr/>
          </p:nvSpPr>
          <p:spPr bwMode="auto">
            <a:xfrm flipH="1">
              <a:off x="2280" y="2813"/>
              <a:ext cx="272" cy="256"/>
            </a:xfrm>
            <a:custGeom>
              <a:avLst/>
              <a:gdLst>
                <a:gd name="T0" fmla="*/ 13 w 576"/>
                <a:gd name="T1" fmla="*/ 0 h 640"/>
                <a:gd name="T2" fmla="*/ 12 w 576"/>
                <a:gd name="T3" fmla="*/ 0 h 640"/>
                <a:gd name="T4" fmla="*/ 9 w 576"/>
                <a:gd name="T5" fmla="*/ 1 h 640"/>
                <a:gd name="T6" fmla="*/ 3 w 576"/>
                <a:gd name="T7" fmla="*/ 6 h 640"/>
                <a:gd name="T8" fmla="*/ 0 w 576"/>
                <a:gd name="T9" fmla="*/ 6 h 6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6" h="640">
                  <a:moveTo>
                    <a:pt x="576" y="16"/>
                  </a:moveTo>
                  <a:cubicBezTo>
                    <a:pt x="568" y="8"/>
                    <a:pt x="560" y="0"/>
                    <a:pt x="528" y="16"/>
                  </a:cubicBezTo>
                  <a:cubicBezTo>
                    <a:pt x="496" y="32"/>
                    <a:pt x="448" y="24"/>
                    <a:pt x="384" y="112"/>
                  </a:cubicBezTo>
                  <a:cubicBezTo>
                    <a:pt x="320" y="200"/>
                    <a:pt x="208" y="456"/>
                    <a:pt x="144" y="544"/>
                  </a:cubicBezTo>
                  <a:cubicBezTo>
                    <a:pt x="80" y="632"/>
                    <a:pt x="40" y="636"/>
                    <a:pt x="0" y="640"/>
                  </a:cubicBezTo>
                </a:path>
              </a:pathLst>
            </a:custGeom>
            <a:noFill/>
            <a:ln w="38100" cmpd="sng">
              <a:solidFill>
                <a:srgbClr val="80008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6647" name="Freeform 114"/>
            <p:cNvSpPr/>
            <p:nvPr/>
          </p:nvSpPr>
          <p:spPr bwMode="auto">
            <a:xfrm flipH="1">
              <a:off x="1978" y="2381"/>
              <a:ext cx="278" cy="298"/>
            </a:xfrm>
            <a:custGeom>
              <a:avLst/>
              <a:gdLst>
                <a:gd name="T0" fmla="*/ 15 w 576"/>
                <a:gd name="T1" fmla="*/ 0 h 640"/>
                <a:gd name="T2" fmla="*/ 14 w 576"/>
                <a:gd name="T3" fmla="*/ 0 h 640"/>
                <a:gd name="T4" fmla="*/ 10 w 576"/>
                <a:gd name="T5" fmla="*/ 2 h 640"/>
                <a:gd name="T6" fmla="*/ 4 w 576"/>
                <a:gd name="T7" fmla="*/ 12 h 640"/>
                <a:gd name="T8" fmla="*/ 0 w 576"/>
                <a:gd name="T9" fmla="*/ 14 h 6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6" h="640">
                  <a:moveTo>
                    <a:pt x="576" y="16"/>
                  </a:moveTo>
                  <a:cubicBezTo>
                    <a:pt x="568" y="8"/>
                    <a:pt x="560" y="0"/>
                    <a:pt x="528" y="16"/>
                  </a:cubicBezTo>
                  <a:cubicBezTo>
                    <a:pt x="496" y="32"/>
                    <a:pt x="448" y="24"/>
                    <a:pt x="384" y="112"/>
                  </a:cubicBezTo>
                  <a:cubicBezTo>
                    <a:pt x="320" y="200"/>
                    <a:pt x="208" y="456"/>
                    <a:pt x="144" y="544"/>
                  </a:cubicBezTo>
                  <a:cubicBezTo>
                    <a:pt x="80" y="632"/>
                    <a:pt x="40" y="636"/>
                    <a:pt x="0" y="640"/>
                  </a:cubicBezTo>
                </a:path>
              </a:pathLst>
            </a:custGeom>
            <a:noFill/>
            <a:ln w="38100" cmpd="sng">
              <a:solidFill>
                <a:srgbClr val="80008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6648" name="Freeform 115"/>
            <p:cNvSpPr/>
            <p:nvPr/>
          </p:nvSpPr>
          <p:spPr bwMode="auto">
            <a:xfrm flipV="1">
              <a:off x="1772" y="1693"/>
              <a:ext cx="190" cy="458"/>
            </a:xfrm>
            <a:custGeom>
              <a:avLst/>
              <a:gdLst>
                <a:gd name="T0" fmla="*/ 2 w 576"/>
                <a:gd name="T1" fmla="*/ 3 h 640"/>
                <a:gd name="T2" fmla="*/ 2 w 576"/>
                <a:gd name="T3" fmla="*/ 3 h 640"/>
                <a:gd name="T4" fmla="*/ 2 w 576"/>
                <a:gd name="T5" fmla="*/ 21 h 640"/>
                <a:gd name="T6" fmla="*/ 1 w 576"/>
                <a:gd name="T7" fmla="*/ 102 h 640"/>
                <a:gd name="T8" fmla="*/ 0 w 576"/>
                <a:gd name="T9" fmla="*/ 120 h 6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6" h="640">
                  <a:moveTo>
                    <a:pt x="576" y="16"/>
                  </a:moveTo>
                  <a:cubicBezTo>
                    <a:pt x="568" y="8"/>
                    <a:pt x="560" y="0"/>
                    <a:pt x="528" y="16"/>
                  </a:cubicBezTo>
                  <a:cubicBezTo>
                    <a:pt x="496" y="32"/>
                    <a:pt x="448" y="24"/>
                    <a:pt x="384" y="112"/>
                  </a:cubicBezTo>
                  <a:cubicBezTo>
                    <a:pt x="320" y="200"/>
                    <a:pt x="208" y="456"/>
                    <a:pt x="144" y="544"/>
                  </a:cubicBezTo>
                  <a:cubicBezTo>
                    <a:pt x="80" y="632"/>
                    <a:pt x="40" y="636"/>
                    <a:pt x="0" y="640"/>
                  </a:cubicBezTo>
                </a:path>
              </a:pathLst>
            </a:custGeom>
            <a:noFill/>
            <a:ln w="38100" cmpd="sng">
              <a:solidFill>
                <a:srgbClr val="80008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6649" name="Line 116"/>
            <p:cNvSpPr>
              <a:spLocks noChangeShapeType="1"/>
            </p:cNvSpPr>
            <p:nvPr/>
          </p:nvSpPr>
          <p:spPr bwMode="auto">
            <a:xfrm flipH="1">
              <a:off x="1972" y="1469"/>
              <a:ext cx="0" cy="2064"/>
            </a:xfrm>
            <a:prstGeom prst="line">
              <a:avLst/>
            </a:prstGeom>
            <a:noFill/>
            <a:ln w="9525">
              <a:solidFill>
                <a:schemeClr val="bg2"/>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endParaRPr>
            </a:p>
          </p:txBody>
        </p:sp>
        <p:sp>
          <p:nvSpPr>
            <p:cNvPr id="66650" name="Line 117"/>
            <p:cNvSpPr>
              <a:spLocks noChangeShapeType="1"/>
            </p:cNvSpPr>
            <p:nvPr/>
          </p:nvSpPr>
          <p:spPr bwMode="auto">
            <a:xfrm>
              <a:off x="3876" y="2861"/>
              <a:ext cx="760" cy="0"/>
            </a:xfrm>
            <a:prstGeom prst="line">
              <a:avLst/>
            </a:prstGeom>
            <a:noFill/>
            <a:ln w="3175">
              <a:solidFill>
                <a:srgbClr val="003399"/>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sp>
          <p:nvSpPr>
            <p:cNvPr id="66651" name="Line 118"/>
            <p:cNvSpPr>
              <a:spLocks noChangeShapeType="1"/>
            </p:cNvSpPr>
            <p:nvPr/>
          </p:nvSpPr>
          <p:spPr bwMode="auto">
            <a:xfrm>
              <a:off x="3924" y="2693"/>
              <a:ext cx="704" cy="0"/>
            </a:xfrm>
            <a:prstGeom prst="line">
              <a:avLst/>
            </a:prstGeom>
            <a:noFill/>
            <a:ln w="3175">
              <a:solidFill>
                <a:srgbClr val="003399"/>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grpSp>
          <p:nvGrpSpPr>
            <p:cNvPr id="66652" name="Group 119"/>
            <p:cNvGrpSpPr/>
            <p:nvPr/>
          </p:nvGrpSpPr>
          <p:grpSpPr bwMode="auto">
            <a:xfrm>
              <a:off x="4706" y="1735"/>
              <a:ext cx="825" cy="398"/>
              <a:chOff x="3120" y="3000"/>
              <a:chExt cx="720" cy="120"/>
            </a:xfrm>
          </p:grpSpPr>
          <p:grpSp>
            <p:nvGrpSpPr>
              <p:cNvPr id="66659" name="Group 120"/>
              <p:cNvGrpSpPr/>
              <p:nvPr/>
            </p:nvGrpSpPr>
            <p:grpSpPr bwMode="auto">
              <a:xfrm>
                <a:off x="3120" y="3067"/>
                <a:ext cx="720" cy="53"/>
                <a:chOff x="3360" y="2918"/>
                <a:chExt cx="720" cy="149"/>
              </a:xfrm>
            </p:grpSpPr>
            <p:sp>
              <p:nvSpPr>
                <p:cNvPr id="66665" name="Line 121"/>
                <p:cNvSpPr>
                  <a:spLocks noChangeShapeType="1"/>
                </p:cNvSpPr>
                <p:nvPr/>
              </p:nvSpPr>
              <p:spPr bwMode="auto">
                <a:xfrm>
                  <a:off x="3360" y="2966"/>
                  <a:ext cx="720" cy="0"/>
                </a:xfrm>
                <a:prstGeom prst="line">
                  <a:avLst/>
                </a:prstGeom>
                <a:noFill/>
                <a:ln w="9525">
                  <a:solidFill>
                    <a:srgbClr val="CC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sp>
              <p:nvSpPr>
                <p:cNvPr id="66666" name="Line 122"/>
                <p:cNvSpPr>
                  <a:spLocks noChangeShapeType="1"/>
                </p:cNvSpPr>
                <p:nvPr/>
              </p:nvSpPr>
              <p:spPr bwMode="auto">
                <a:xfrm>
                  <a:off x="3360" y="2918"/>
                  <a:ext cx="720" cy="0"/>
                </a:xfrm>
                <a:prstGeom prst="line">
                  <a:avLst/>
                </a:prstGeom>
                <a:noFill/>
                <a:ln w="9525">
                  <a:solidFill>
                    <a:srgbClr val="CC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sp>
              <p:nvSpPr>
                <p:cNvPr id="66667" name="Line 123"/>
                <p:cNvSpPr>
                  <a:spLocks noChangeShapeType="1"/>
                </p:cNvSpPr>
                <p:nvPr/>
              </p:nvSpPr>
              <p:spPr bwMode="auto">
                <a:xfrm>
                  <a:off x="3360" y="3067"/>
                  <a:ext cx="720" cy="0"/>
                </a:xfrm>
                <a:prstGeom prst="line">
                  <a:avLst/>
                </a:prstGeom>
                <a:noFill/>
                <a:ln w="9525">
                  <a:solidFill>
                    <a:srgbClr val="CC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sp>
              <p:nvSpPr>
                <p:cNvPr id="66668" name="Line 124"/>
                <p:cNvSpPr>
                  <a:spLocks noChangeShapeType="1"/>
                </p:cNvSpPr>
                <p:nvPr/>
              </p:nvSpPr>
              <p:spPr bwMode="auto">
                <a:xfrm>
                  <a:off x="3360" y="3014"/>
                  <a:ext cx="720" cy="0"/>
                </a:xfrm>
                <a:prstGeom prst="line">
                  <a:avLst/>
                </a:prstGeom>
                <a:noFill/>
                <a:ln w="9525">
                  <a:solidFill>
                    <a:srgbClr val="CC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grpSp>
          <p:grpSp>
            <p:nvGrpSpPr>
              <p:cNvPr id="66660" name="Group 125"/>
              <p:cNvGrpSpPr/>
              <p:nvPr/>
            </p:nvGrpSpPr>
            <p:grpSpPr bwMode="auto">
              <a:xfrm>
                <a:off x="3120" y="3000"/>
                <a:ext cx="720" cy="53"/>
                <a:chOff x="3360" y="2918"/>
                <a:chExt cx="720" cy="149"/>
              </a:xfrm>
            </p:grpSpPr>
            <p:sp>
              <p:nvSpPr>
                <p:cNvPr id="66661" name="Line 126"/>
                <p:cNvSpPr>
                  <a:spLocks noChangeShapeType="1"/>
                </p:cNvSpPr>
                <p:nvPr/>
              </p:nvSpPr>
              <p:spPr bwMode="auto">
                <a:xfrm>
                  <a:off x="3360" y="2966"/>
                  <a:ext cx="720" cy="0"/>
                </a:xfrm>
                <a:prstGeom prst="line">
                  <a:avLst/>
                </a:prstGeom>
                <a:noFill/>
                <a:ln w="9525">
                  <a:solidFill>
                    <a:srgbClr val="CC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sp>
              <p:nvSpPr>
                <p:cNvPr id="66662" name="Line 127"/>
                <p:cNvSpPr>
                  <a:spLocks noChangeShapeType="1"/>
                </p:cNvSpPr>
                <p:nvPr/>
              </p:nvSpPr>
              <p:spPr bwMode="auto">
                <a:xfrm>
                  <a:off x="3360" y="2918"/>
                  <a:ext cx="720" cy="0"/>
                </a:xfrm>
                <a:prstGeom prst="line">
                  <a:avLst/>
                </a:prstGeom>
                <a:noFill/>
                <a:ln w="9525">
                  <a:solidFill>
                    <a:srgbClr val="CC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sp>
              <p:nvSpPr>
                <p:cNvPr id="66663" name="Line 128"/>
                <p:cNvSpPr>
                  <a:spLocks noChangeShapeType="1"/>
                </p:cNvSpPr>
                <p:nvPr/>
              </p:nvSpPr>
              <p:spPr bwMode="auto">
                <a:xfrm>
                  <a:off x="3360" y="3067"/>
                  <a:ext cx="720" cy="0"/>
                </a:xfrm>
                <a:prstGeom prst="line">
                  <a:avLst/>
                </a:prstGeom>
                <a:noFill/>
                <a:ln w="9525">
                  <a:solidFill>
                    <a:srgbClr val="CC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sp>
              <p:nvSpPr>
                <p:cNvPr id="66664" name="Line 129"/>
                <p:cNvSpPr>
                  <a:spLocks noChangeShapeType="1"/>
                </p:cNvSpPr>
                <p:nvPr/>
              </p:nvSpPr>
              <p:spPr bwMode="auto">
                <a:xfrm>
                  <a:off x="3360" y="3014"/>
                  <a:ext cx="720" cy="0"/>
                </a:xfrm>
                <a:prstGeom prst="line">
                  <a:avLst/>
                </a:prstGeom>
                <a:noFill/>
                <a:ln w="9525">
                  <a:solidFill>
                    <a:srgbClr val="CC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grpSp>
        </p:grpSp>
        <p:sp>
          <p:nvSpPr>
            <p:cNvPr id="66653" name="Text Box 130"/>
            <p:cNvSpPr txBox="1">
              <a:spLocks noChangeArrowheads="1"/>
            </p:cNvSpPr>
            <p:nvPr/>
          </p:nvSpPr>
          <p:spPr bwMode="auto">
            <a:xfrm>
              <a:off x="5535" y="1835"/>
              <a:ext cx="225" cy="25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algn="ctr" eaLnBrk="1" hangingPunct="1"/>
              <a:r>
                <a:rPr kumimoji="1" lang="en-US" altLang="zh-CN" sz="2000">
                  <a:solidFill>
                    <a:srgbClr val="336666"/>
                  </a:solidFill>
                  <a:latin typeface="Times New Roman" panose="02020603050405020304" pitchFamily="18" charset="0"/>
                  <a:ea typeface="微软雅黑" panose="020B0503020204020204" pitchFamily="34" charset="-122"/>
                  <a:cs typeface="Times New Roman" panose="02020603050405020304" pitchFamily="18" charset="0"/>
                </a:rPr>
                <a:t>5</a:t>
              </a:r>
            </a:p>
          </p:txBody>
        </p:sp>
        <p:grpSp>
          <p:nvGrpSpPr>
            <p:cNvPr id="66654" name="Group 131"/>
            <p:cNvGrpSpPr/>
            <p:nvPr/>
          </p:nvGrpSpPr>
          <p:grpSpPr bwMode="auto">
            <a:xfrm>
              <a:off x="4696" y="3471"/>
              <a:ext cx="825" cy="60"/>
              <a:chOff x="3360" y="2918"/>
              <a:chExt cx="720" cy="149"/>
            </a:xfrm>
          </p:grpSpPr>
          <p:sp>
            <p:nvSpPr>
              <p:cNvPr id="66655" name="Line 132"/>
              <p:cNvSpPr>
                <a:spLocks noChangeShapeType="1"/>
              </p:cNvSpPr>
              <p:nvPr/>
            </p:nvSpPr>
            <p:spPr bwMode="auto">
              <a:xfrm>
                <a:off x="3360" y="2966"/>
                <a:ext cx="720" cy="0"/>
              </a:xfrm>
              <a:prstGeom prst="line">
                <a:avLst/>
              </a:prstGeom>
              <a:noFill/>
              <a:ln w="9525">
                <a:solidFill>
                  <a:srgbClr val="CC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sp>
            <p:nvSpPr>
              <p:cNvPr id="66656" name="Line 133"/>
              <p:cNvSpPr>
                <a:spLocks noChangeShapeType="1"/>
              </p:cNvSpPr>
              <p:nvPr/>
            </p:nvSpPr>
            <p:spPr bwMode="auto">
              <a:xfrm>
                <a:off x="3360" y="2918"/>
                <a:ext cx="720" cy="0"/>
              </a:xfrm>
              <a:prstGeom prst="line">
                <a:avLst/>
              </a:prstGeom>
              <a:noFill/>
              <a:ln w="9525">
                <a:solidFill>
                  <a:srgbClr val="CC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sp>
            <p:nvSpPr>
              <p:cNvPr id="66657" name="Line 134"/>
              <p:cNvSpPr>
                <a:spLocks noChangeShapeType="1"/>
              </p:cNvSpPr>
              <p:nvPr/>
            </p:nvSpPr>
            <p:spPr bwMode="auto">
              <a:xfrm>
                <a:off x="3360" y="3067"/>
                <a:ext cx="720" cy="0"/>
              </a:xfrm>
              <a:prstGeom prst="line">
                <a:avLst/>
              </a:prstGeom>
              <a:noFill/>
              <a:ln w="9525">
                <a:solidFill>
                  <a:srgbClr val="CC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sp>
            <p:nvSpPr>
              <p:cNvPr id="66658" name="Line 135"/>
              <p:cNvSpPr>
                <a:spLocks noChangeShapeType="1"/>
              </p:cNvSpPr>
              <p:nvPr/>
            </p:nvSpPr>
            <p:spPr bwMode="auto">
              <a:xfrm>
                <a:off x="3360" y="3014"/>
                <a:ext cx="720" cy="0"/>
              </a:xfrm>
              <a:prstGeom prst="line">
                <a:avLst/>
              </a:prstGeom>
              <a:noFill/>
              <a:ln w="9525">
                <a:solidFill>
                  <a:srgbClr val="CC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grpSp>
      </p:grpSp>
      <p:graphicFrame>
        <p:nvGraphicFramePr>
          <p:cNvPr id="66565" name="Object 136"/>
          <p:cNvGraphicFramePr>
            <a:graphicFrameLocks noChangeAspect="1"/>
          </p:cNvGraphicFramePr>
          <p:nvPr/>
        </p:nvGraphicFramePr>
        <p:xfrm>
          <a:off x="6488113" y="5643563"/>
          <a:ext cx="336550" cy="579437"/>
        </p:xfrm>
        <a:graphic>
          <a:graphicData uri="http://schemas.openxmlformats.org/presentationml/2006/ole">
            <mc:AlternateContent xmlns:mc="http://schemas.openxmlformats.org/markup-compatibility/2006">
              <mc:Choice xmlns:v="urn:schemas-microsoft-com:vml" Requires="v">
                <p:oleObj spid="_x0000_s359202" name="Equation" r:id="rId20" imgW="228600" imgH="393700" progId="Equation.3">
                  <p:embed/>
                </p:oleObj>
              </mc:Choice>
              <mc:Fallback>
                <p:oleObj name="Equation" r:id="rId20" imgW="228600" imgH="393700" progId="Equation.3">
                  <p:embed/>
                  <p:pic>
                    <p:nvPicPr>
                      <p:cNvPr id="0" name="图片 172987"/>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6488113" y="5643563"/>
                        <a:ext cx="336550" cy="579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6566" name="Object 137"/>
          <p:cNvGraphicFramePr>
            <a:graphicFrameLocks noChangeAspect="1"/>
          </p:cNvGraphicFramePr>
          <p:nvPr/>
        </p:nvGraphicFramePr>
        <p:xfrm>
          <a:off x="2724150" y="5694363"/>
          <a:ext cx="504825" cy="579437"/>
        </p:xfrm>
        <a:graphic>
          <a:graphicData uri="http://schemas.openxmlformats.org/presentationml/2006/ole">
            <mc:AlternateContent xmlns:mc="http://schemas.openxmlformats.org/markup-compatibility/2006">
              <mc:Choice xmlns:v="urn:schemas-microsoft-com:vml" Requires="v">
                <p:oleObj spid="_x0000_s359203" name="Equation" r:id="rId22" imgW="342900" imgH="393700" progId="Equation.3">
                  <p:embed/>
                </p:oleObj>
              </mc:Choice>
              <mc:Fallback>
                <p:oleObj name="Equation" r:id="rId22" imgW="342900" imgH="393700" progId="Equation.3">
                  <p:embed/>
                  <p:pic>
                    <p:nvPicPr>
                      <p:cNvPr id="0" name="图片 172988"/>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2724150" y="5694363"/>
                        <a:ext cx="504825" cy="579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66567" name="Group 138"/>
          <p:cNvGrpSpPr/>
          <p:nvPr/>
        </p:nvGrpSpPr>
        <p:grpSpPr bwMode="auto">
          <a:xfrm>
            <a:off x="6637338" y="3640138"/>
            <a:ext cx="1612900" cy="3101975"/>
            <a:chOff x="4181" y="2152"/>
            <a:chExt cx="1016" cy="1954"/>
          </a:xfrm>
        </p:grpSpPr>
        <p:sp>
          <p:nvSpPr>
            <p:cNvPr id="66581" name="Text Box 139"/>
            <p:cNvSpPr txBox="1">
              <a:spLocks noChangeArrowheads="1"/>
            </p:cNvSpPr>
            <p:nvPr/>
          </p:nvSpPr>
          <p:spPr bwMode="auto">
            <a:xfrm>
              <a:off x="4181" y="3818"/>
              <a:ext cx="1016" cy="288"/>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algn="ctr" eaLnBrk="1" hangingPunct="1"/>
              <a:r>
                <a:rPr kumimoji="1" lang="zh-CN" altLang="en-US" sz="2400" b="1">
                  <a:solidFill>
                    <a:srgbClr val="990000"/>
                  </a:solidFill>
                  <a:latin typeface="Times New Roman" panose="02020603050405020304" pitchFamily="18" charset="0"/>
                  <a:ea typeface="微软雅黑" panose="020B0503020204020204" pitchFamily="34" charset="-122"/>
                  <a:cs typeface="Times New Roman" panose="02020603050405020304" pitchFamily="18" charset="0"/>
                </a:rPr>
                <a:t>能隙</a:t>
              </a:r>
              <a:r>
                <a:rPr kumimoji="1" lang="en-US" altLang="zh-CN" sz="2400" b="1">
                  <a:solidFill>
                    <a:srgbClr val="990000"/>
                  </a:solidFill>
                  <a:latin typeface="Times New Roman" panose="02020603050405020304" pitchFamily="18" charset="0"/>
                  <a:ea typeface="微软雅黑" panose="020B0503020204020204" pitchFamily="34" charset="-122"/>
                  <a:cs typeface="Times New Roman" panose="02020603050405020304" pitchFamily="18" charset="0"/>
                </a:rPr>
                <a:t>(</a:t>
              </a:r>
              <a:r>
                <a:rPr kumimoji="1" lang="zh-CN" altLang="en-US" sz="2400" b="1">
                  <a:solidFill>
                    <a:srgbClr val="990000"/>
                  </a:solidFill>
                  <a:latin typeface="Times New Roman" panose="02020603050405020304" pitchFamily="18" charset="0"/>
                  <a:ea typeface="微软雅黑" panose="020B0503020204020204" pitchFamily="34" charset="-122"/>
                  <a:cs typeface="Times New Roman" panose="02020603050405020304" pitchFamily="18" charset="0"/>
                </a:rPr>
                <a:t>禁带</a:t>
              </a:r>
              <a:r>
                <a:rPr kumimoji="1" lang="en-US" altLang="zh-CN" sz="2400" b="1">
                  <a:solidFill>
                    <a:srgbClr val="990000"/>
                  </a:solidFill>
                  <a:latin typeface="Times New Roman" panose="02020603050405020304" pitchFamily="18" charset="0"/>
                  <a:ea typeface="微软雅黑" panose="020B0503020204020204" pitchFamily="34" charset="-122"/>
                  <a:cs typeface="Times New Roman" panose="02020603050405020304" pitchFamily="18" charset="0"/>
                </a:rPr>
                <a:t>)</a:t>
              </a:r>
            </a:p>
          </p:txBody>
        </p:sp>
        <p:sp>
          <p:nvSpPr>
            <p:cNvPr id="66582" name="Line 140"/>
            <p:cNvSpPr>
              <a:spLocks noChangeShapeType="1"/>
            </p:cNvSpPr>
            <p:nvPr/>
          </p:nvSpPr>
          <p:spPr bwMode="auto">
            <a:xfrm flipH="1" flipV="1">
              <a:off x="4504" y="3296"/>
              <a:ext cx="304" cy="44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endParaRPr>
            </a:p>
          </p:txBody>
        </p:sp>
        <p:sp>
          <p:nvSpPr>
            <p:cNvPr id="66583" name="Line 141"/>
            <p:cNvSpPr>
              <a:spLocks noChangeShapeType="1"/>
            </p:cNvSpPr>
            <p:nvPr/>
          </p:nvSpPr>
          <p:spPr bwMode="auto">
            <a:xfrm flipH="1" flipV="1">
              <a:off x="4504" y="2152"/>
              <a:ext cx="328" cy="1624"/>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endParaRPr>
            </a:p>
          </p:txBody>
        </p:sp>
        <p:sp>
          <p:nvSpPr>
            <p:cNvPr id="66584" name="Line 142"/>
            <p:cNvSpPr>
              <a:spLocks noChangeShapeType="1"/>
            </p:cNvSpPr>
            <p:nvPr/>
          </p:nvSpPr>
          <p:spPr bwMode="auto">
            <a:xfrm flipH="1" flipV="1">
              <a:off x="4472" y="2664"/>
              <a:ext cx="360" cy="112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endParaRPr>
            </a:p>
          </p:txBody>
        </p:sp>
        <p:sp>
          <p:nvSpPr>
            <p:cNvPr id="66585" name="Line 143"/>
            <p:cNvSpPr>
              <a:spLocks noChangeShapeType="1"/>
            </p:cNvSpPr>
            <p:nvPr/>
          </p:nvSpPr>
          <p:spPr bwMode="auto">
            <a:xfrm flipH="1" flipV="1">
              <a:off x="4416" y="3048"/>
              <a:ext cx="408" cy="704"/>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endParaRPr>
            </a:p>
          </p:txBody>
        </p:sp>
      </p:grpSp>
      <p:grpSp>
        <p:nvGrpSpPr>
          <p:cNvPr id="66568" name="Group 144"/>
          <p:cNvGrpSpPr/>
          <p:nvPr/>
        </p:nvGrpSpPr>
        <p:grpSpPr bwMode="auto">
          <a:xfrm>
            <a:off x="7350125" y="2182813"/>
            <a:ext cx="1120775" cy="3413125"/>
            <a:chOff x="4630" y="1234"/>
            <a:chExt cx="706" cy="2150"/>
          </a:xfrm>
        </p:grpSpPr>
        <p:sp>
          <p:nvSpPr>
            <p:cNvPr id="66575" name="Text Box 145"/>
            <p:cNvSpPr txBox="1">
              <a:spLocks noChangeArrowheads="1"/>
            </p:cNvSpPr>
            <p:nvPr/>
          </p:nvSpPr>
          <p:spPr bwMode="auto">
            <a:xfrm>
              <a:off x="4630" y="1234"/>
              <a:ext cx="694" cy="288"/>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algn="ctr" eaLnBrk="1" hangingPunct="1"/>
              <a:r>
                <a:rPr kumimoji="1" lang="zh-CN" altLang="en-US" sz="2400" b="1">
                  <a:solidFill>
                    <a:srgbClr val="990000"/>
                  </a:solidFill>
                  <a:latin typeface="Times New Roman" panose="02020603050405020304" pitchFamily="18" charset="0"/>
                  <a:ea typeface="微软雅黑" panose="020B0503020204020204" pitchFamily="34" charset="-122"/>
                  <a:cs typeface="Times New Roman" panose="02020603050405020304" pitchFamily="18" charset="0"/>
                </a:rPr>
                <a:t>能带    </a:t>
              </a:r>
            </a:p>
          </p:txBody>
        </p:sp>
        <p:sp>
          <p:nvSpPr>
            <p:cNvPr id="66576" name="Line 146"/>
            <p:cNvSpPr>
              <a:spLocks noChangeShapeType="1"/>
            </p:cNvSpPr>
            <p:nvPr/>
          </p:nvSpPr>
          <p:spPr bwMode="auto">
            <a:xfrm flipH="1">
              <a:off x="4864" y="1512"/>
              <a:ext cx="136" cy="304"/>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endParaRPr>
            </a:p>
          </p:txBody>
        </p:sp>
        <p:sp>
          <p:nvSpPr>
            <p:cNvPr id="66577" name="Line 147"/>
            <p:cNvSpPr>
              <a:spLocks noChangeShapeType="1"/>
            </p:cNvSpPr>
            <p:nvPr/>
          </p:nvSpPr>
          <p:spPr bwMode="auto">
            <a:xfrm flipH="1">
              <a:off x="4856" y="1520"/>
              <a:ext cx="136" cy="872"/>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endParaRPr>
            </a:p>
          </p:txBody>
        </p:sp>
        <p:sp>
          <p:nvSpPr>
            <p:cNvPr id="66578" name="Line 148"/>
            <p:cNvSpPr>
              <a:spLocks noChangeShapeType="1"/>
            </p:cNvSpPr>
            <p:nvPr/>
          </p:nvSpPr>
          <p:spPr bwMode="auto">
            <a:xfrm>
              <a:off x="5000" y="1520"/>
              <a:ext cx="24" cy="136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endParaRPr>
            </a:p>
          </p:txBody>
        </p:sp>
        <p:sp>
          <p:nvSpPr>
            <p:cNvPr id="66579" name="Line 149"/>
            <p:cNvSpPr>
              <a:spLocks noChangeShapeType="1"/>
            </p:cNvSpPr>
            <p:nvPr/>
          </p:nvSpPr>
          <p:spPr bwMode="auto">
            <a:xfrm>
              <a:off x="4992" y="1520"/>
              <a:ext cx="168" cy="1696"/>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endParaRPr>
            </a:p>
          </p:txBody>
        </p:sp>
        <p:sp>
          <p:nvSpPr>
            <p:cNvPr id="66580" name="Line 150"/>
            <p:cNvSpPr>
              <a:spLocks noChangeShapeType="1"/>
            </p:cNvSpPr>
            <p:nvPr/>
          </p:nvSpPr>
          <p:spPr bwMode="auto">
            <a:xfrm>
              <a:off x="5000" y="1512"/>
              <a:ext cx="336" cy="1872"/>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endParaRPr>
            </a:p>
          </p:txBody>
        </p:sp>
      </p:grpSp>
      <p:sp>
        <p:nvSpPr>
          <p:cNvPr id="66569" name="Text Box 151"/>
          <p:cNvSpPr txBox="1">
            <a:spLocks noChangeArrowheads="1"/>
          </p:cNvSpPr>
          <p:nvPr/>
        </p:nvSpPr>
        <p:spPr bwMode="auto">
          <a:xfrm>
            <a:off x="482600" y="1211263"/>
            <a:ext cx="8482013" cy="48895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r>
              <a:rPr lang="en-US" altLang="zh-CN" sz="2600" b="1" i="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k </a:t>
            </a:r>
            <a:r>
              <a:rPr lang="zh-CN" altLang="en-US" sz="26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空间状态密度仍为</a:t>
            </a:r>
            <a:r>
              <a:rPr lang="en-US" altLang="zh-CN" sz="2600" b="1" i="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V</a:t>
            </a:r>
            <a:r>
              <a:rPr lang="en-US" altLang="zh-CN" sz="26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/(2</a:t>
            </a:r>
            <a:r>
              <a:rPr lang="en-US" altLang="zh-CN" sz="26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Symbol" panose="05050102010706020507" pitchFamily="18" charset="2"/>
              </a:rPr>
              <a:t></a:t>
            </a:r>
            <a:r>
              <a:rPr lang="en-US" altLang="zh-CN" sz="26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600" b="1" baseline="300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3</a:t>
            </a:r>
            <a:r>
              <a:rPr lang="zh-CN" altLang="en-US" sz="26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，第一布里渊区</a:t>
            </a:r>
            <a:r>
              <a:rPr lang="en-US" altLang="zh-CN" sz="2600" b="1" i="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k</a:t>
            </a:r>
            <a:r>
              <a:rPr lang="zh-CN" altLang="en-US" sz="26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取值总数为</a:t>
            </a:r>
            <a:r>
              <a:rPr lang="en-US" altLang="zh-CN" sz="2600" b="1" i="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N</a:t>
            </a:r>
          </a:p>
        </p:txBody>
      </p:sp>
      <p:grpSp>
        <p:nvGrpSpPr>
          <p:cNvPr id="66570" name="Group 152"/>
          <p:cNvGrpSpPr/>
          <p:nvPr/>
        </p:nvGrpSpPr>
        <p:grpSpPr bwMode="auto">
          <a:xfrm>
            <a:off x="539750" y="3500438"/>
            <a:ext cx="4176713" cy="1866900"/>
            <a:chOff x="340" y="2387"/>
            <a:chExt cx="2631" cy="1176"/>
          </a:xfrm>
        </p:grpSpPr>
        <p:sp>
          <p:nvSpPr>
            <p:cNvPr id="66573" name="Text Box 153"/>
            <p:cNvSpPr txBox="1">
              <a:spLocks noChangeArrowheads="1"/>
            </p:cNvSpPr>
            <p:nvPr/>
          </p:nvSpPr>
          <p:spPr bwMode="auto">
            <a:xfrm>
              <a:off x="340" y="3249"/>
              <a:ext cx="1370" cy="314"/>
            </a:xfrm>
            <a:prstGeom prst="rect">
              <a:avLst/>
            </a:prstGeom>
            <a:noFill/>
            <a:ln w="9525">
              <a:solidFill>
                <a:srgbClr val="0000FF"/>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r>
                <a:rPr lang="zh-CN" altLang="en-US" sz="2600" b="1">
                  <a:solidFill>
                    <a:srgbClr val="000000"/>
                  </a:solidFill>
                  <a:latin typeface="Times New Roman" panose="02020603050405020304" pitchFamily="18" charset="0"/>
                  <a:ea typeface="微软雅黑" panose="020B0503020204020204" pitchFamily="34" charset="-122"/>
                </a:rPr>
                <a:t>第一布里渊区</a:t>
              </a:r>
            </a:p>
          </p:txBody>
        </p:sp>
        <p:sp>
          <p:nvSpPr>
            <p:cNvPr id="66574" name="Line 154"/>
            <p:cNvSpPr>
              <a:spLocks noChangeShapeType="1"/>
            </p:cNvSpPr>
            <p:nvPr/>
          </p:nvSpPr>
          <p:spPr bwMode="auto">
            <a:xfrm flipV="1">
              <a:off x="1701" y="2387"/>
              <a:ext cx="1270" cy="952"/>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grpSp>
      <p:sp>
        <p:nvSpPr>
          <p:cNvPr id="66571" name="Rectangle 3"/>
          <p:cNvSpPr>
            <a:spLocks noRot="1" noChangeArrowheads="1"/>
          </p:cNvSpPr>
          <p:nvPr/>
        </p:nvSpPr>
        <p:spPr bwMode="auto">
          <a:xfrm>
            <a:off x="817200" y="5454562"/>
            <a:ext cx="7560642" cy="1397000"/>
          </a:xfrm>
          <a:prstGeom prst="rect">
            <a:avLst/>
          </a:prstGeom>
          <a:solidFill>
            <a:srgbClr val="FFFF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spcBef>
                <a:spcPct val="20000"/>
              </a:spcBef>
              <a:buClr>
                <a:srgbClr val="336666"/>
              </a:buClr>
              <a:buSzPct val="70000"/>
              <a:buFont typeface="Wingdings" panose="05000000000000000000" pitchFamily="2" charset="2"/>
              <a:buNone/>
            </a:pPr>
            <a:r>
              <a:rPr lang="zh-CN" altLang="en-US" sz="23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每一个能带的单个状态都对应一个独立的简约波矢</a:t>
            </a:r>
          </a:p>
          <a:p>
            <a:pPr eaLnBrk="1" hangingPunct="1">
              <a:spcBef>
                <a:spcPct val="20000"/>
              </a:spcBef>
              <a:buClr>
                <a:srgbClr val="336666"/>
              </a:buClr>
              <a:buSzPct val="70000"/>
              <a:buFont typeface="Wingdings" panose="05000000000000000000" pitchFamily="2" charset="2"/>
              <a:buNone/>
            </a:pPr>
            <a:r>
              <a:rPr lang="zh-CN" altLang="en-US" sz="23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对一个简约波矢则有一系列能量不同的状态 </a:t>
            </a:r>
          </a:p>
          <a:p>
            <a:pPr lvl="1" eaLnBrk="1" hangingPunct="1">
              <a:spcBef>
                <a:spcPct val="20000"/>
              </a:spcBef>
              <a:buClr>
                <a:srgbClr val="99CCCC"/>
              </a:buClr>
              <a:buSzPct val="75000"/>
              <a:buFont typeface="Wingdings" panose="05000000000000000000" pitchFamily="2" charset="2"/>
              <a:buNone/>
            </a:pPr>
            <a:r>
              <a:rPr lang="zh-CN" altLang="en-US" sz="24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指明一个状态：</a:t>
            </a:r>
            <a:r>
              <a:rPr lang="en-US" altLang="zh-CN" sz="24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1</a:t>
            </a:r>
            <a:r>
              <a:rPr lang="zh-CN" altLang="en-US" sz="24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）属于哪个能带</a:t>
            </a:r>
            <a:r>
              <a:rPr lang="en-US" altLang="zh-CN" sz="24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4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4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2</a:t>
            </a:r>
            <a:r>
              <a:rPr lang="zh-CN" altLang="en-US" sz="24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）简约波矢</a:t>
            </a:r>
          </a:p>
          <a:p>
            <a:pPr eaLnBrk="1" hangingPunct="1">
              <a:spcBef>
                <a:spcPct val="20000"/>
              </a:spcBef>
              <a:buClr>
                <a:srgbClr val="336666"/>
              </a:buClr>
              <a:buSzPct val="70000"/>
              <a:buFont typeface="Wingdings" panose="05000000000000000000" pitchFamily="2" charset="2"/>
              <a:buChar char="¢"/>
            </a:pPr>
            <a:endParaRPr lang="zh-CN" altLang="en-US" sz="23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aphicFrame>
        <p:nvGraphicFramePr>
          <p:cNvPr id="66572" name="Object 4"/>
          <p:cNvGraphicFramePr>
            <a:graphicFrameLocks noChangeAspect="1"/>
          </p:cNvGraphicFramePr>
          <p:nvPr>
            <p:extLst>
              <p:ext uri="{D42A27DB-BD31-4B8C-83A1-F6EECF244321}">
                <p14:modId xmlns:p14="http://schemas.microsoft.com/office/powerpoint/2010/main" val="165326099"/>
              </p:ext>
            </p:extLst>
          </p:nvPr>
        </p:nvGraphicFramePr>
        <p:xfrm>
          <a:off x="7632701" y="6269449"/>
          <a:ext cx="358775" cy="501650"/>
        </p:xfrm>
        <a:graphic>
          <a:graphicData uri="http://schemas.openxmlformats.org/presentationml/2006/ole">
            <mc:AlternateContent xmlns:mc="http://schemas.openxmlformats.org/markup-compatibility/2006">
              <mc:Choice xmlns:v="urn:schemas-microsoft-com:vml" Requires="v">
                <p:oleObj spid="_x0000_s359204" name="Equation" r:id="rId24" imgW="127000" imgH="177165" progId="Equation.DSMT4">
                  <p:embed/>
                </p:oleObj>
              </mc:Choice>
              <mc:Fallback>
                <p:oleObj name="Equation" r:id="rId24" imgW="127000" imgH="177165" progId="Equation.DSMT4">
                  <p:embed/>
                  <p:pic>
                    <p:nvPicPr>
                      <p:cNvPr id="0" name="图片 172989"/>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7632701" y="6269449"/>
                        <a:ext cx="358775" cy="501650"/>
                      </a:xfrm>
                      <a:prstGeom prst="rect">
                        <a:avLst/>
                      </a:prstGeom>
                      <a:solidFill>
                        <a:srgbClr val="FFFF66"/>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 name="灯片编号占位符 2"/>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CBFA3644-F7FA-4510-BE22-999DFD69EC9B}" type="slidenum">
              <a:rPr kumimoji="1" lang="en-US" altLang="zh-CN" sz="14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t>103</a:t>
            </a:fld>
            <a:endPar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159" name="Rectangle 37"/>
          <p:cNvSpPr>
            <a:spLocks noChangeArrowheads="1"/>
          </p:cNvSpPr>
          <p:nvPr/>
        </p:nvSpPr>
        <p:spPr bwMode="auto">
          <a:xfrm flipV="1">
            <a:off x="106363" y="923120"/>
            <a:ext cx="8885237" cy="42863"/>
          </a:xfrm>
          <a:prstGeom prst="rect">
            <a:avLst/>
          </a:prstGeom>
          <a:gradFill rotWithShape="0">
            <a:gsLst>
              <a:gs pos="0">
                <a:srgbClr val="808080">
                  <a:gamma/>
                  <a:tint val="0"/>
                  <a:invGamma/>
                </a:srgbClr>
              </a:gs>
              <a:gs pos="100000">
                <a:srgbClr val="808080"/>
              </a:gs>
            </a:gsLst>
            <a:path path="shape">
              <a:fillToRect l="50000" t="50000" r="50000" b="50000"/>
            </a:path>
          </a:gradFill>
          <a:ln w="12700">
            <a:noFill/>
            <a:miter lim="800000"/>
            <a:headEnd type="none" w="sm" len="sm"/>
            <a:tailEnd type="none" w="sm" len="sm"/>
          </a:ln>
          <a:effectLst/>
        </p:spPr>
        <p:txBody>
          <a:bodyPr wrap="none" anchor="ctr"/>
          <a:lstStyle/>
          <a:p>
            <a:pPr marL="0" marR="0" lvl="0" indent="0" algn="l" defTabSz="914400" rtl="0" eaLnBrk="0" fontAlgn="auto" latinLnBrk="0" hangingPunct="0">
              <a:lnSpc>
                <a:spcPct val="100000"/>
              </a:lnSpc>
              <a:spcBef>
                <a:spcPts val="0"/>
              </a:spcBef>
              <a:spcAft>
                <a:spcPts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Arial"/>
              <a:ea typeface="宋体"/>
              <a:cs typeface="+mn-c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2" name="灯片编号占位符 6"/>
          <p:cNvSpPr>
            <a:spLocks noGrp="1"/>
          </p:cNvSpPr>
          <p:nvPr>
            <p:ph type="sldNum" sz="quarter" idx="12"/>
          </p:nvPr>
        </p:nvSpPr>
        <p:spPr bwMode="auto">
          <a:xfrm>
            <a:off x="6553200" y="6500192"/>
            <a:ext cx="1905000" cy="457200"/>
          </a:xfrm>
          <a:prstGeom prst="ellipse">
            <a:avLst/>
          </a:prstGeom>
          <a:ln>
            <a:round/>
          </a:ln>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D2A390F3-AD9E-4FB3-9991-BA3905368207}" type="slidenum">
              <a:rPr kumimoji="0" lang="zh-CN" altLang="en-US" sz="1600" b="0" i="0" u="none" strike="noStrike" kern="1200" cap="none" spc="0" normalizeH="0" baseline="0" noProof="0" smtClean="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pPr marL="0" marR="0" lvl="0" indent="0" algn="r" defTabSz="914400" rtl="0" eaLnBrk="1" fontAlgn="base" latinLnBrk="0" hangingPunct="1">
                <a:lnSpc>
                  <a:spcPct val="100000"/>
                </a:lnSpc>
                <a:spcBef>
                  <a:spcPct val="0"/>
                </a:spcBef>
                <a:spcAft>
                  <a:spcPct val="0"/>
                </a:spcAft>
                <a:buClrTx/>
                <a:buSzTx/>
                <a:buFontTx/>
                <a:buNone/>
                <a:tabLst/>
                <a:defRPr/>
              </a:pPr>
              <a:t>104</a:t>
            </a:fld>
            <a:endPar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81249" name="标题 23"/>
          <p:cNvSpPr>
            <a:spLocks noGrp="1"/>
          </p:cNvSpPr>
          <p:nvPr>
            <p:ph type="title" idx="4294967295"/>
          </p:nvPr>
        </p:nvSpPr>
        <p:spPr>
          <a:xfrm>
            <a:off x="2627784" y="385818"/>
            <a:ext cx="5513387" cy="654050"/>
          </a:xfrm>
        </p:spPr>
        <p:txBody>
          <a:bodyPr/>
          <a:lstStyle/>
          <a:p>
            <a:pPr algn="l" defTabSz="914400">
              <a:buClrTx/>
              <a:buSzTx/>
              <a:buFontTx/>
              <a:defRPr/>
            </a:pPr>
            <a:r>
              <a:rPr lang="zh-CN" altLang="en-US" sz="3600" b="1" kern="1200" dirty="0">
                <a:solidFill>
                  <a:srgbClr val="660066"/>
                </a:solidFill>
                <a:effectLst>
                  <a:outerShdw blurRad="38100" dist="38100" dir="2700000" algn="tl">
                    <a:srgbClr val="C0C0C0"/>
                  </a:outerShdw>
                </a:effectLst>
                <a:latin typeface="Times New Roman" pitchFamily="18" charset="0"/>
                <a:ea typeface="微软雅黑" pitchFamily="34" charset="-122"/>
                <a:cs typeface="+mn-cs"/>
              </a:rPr>
              <a:t>一维周期性势场模型</a:t>
            </a:r>
          </a:p>
        </p:txBody>
      </p:sp>
      <p:sp>
        <p:nvSpPr>
          <p:cNvPr id="181250" name="内容占位符 24"/>
          <p:cNvSpPr>
            <a:spLocks noGrp="1"/>
          </p:cNvSpPr>
          <p:nvPr>
            <p:ph sz="quarter" idx="4294967295"/>
          </p:nvPr>
        </p:nvSpPr>
        <p:spPr>
          <a:xfrm>
            <a:off x="1205184" y="1069218"/>
            <a:ext cx="7024687" cy="554038"/>
          </a:xfrm>
        </p:spPr>
        <p:txBody>
          <a:bodyPr/>
          <a:lstStyle/>
          <a:p>
            <a:pPr>
              <a:lnSpc>
                <a:spcPct val="125000"/>
              </a:lnSpc>
            </a:pPr>
            <a:r>
              <a:rPr lang="zh-CN" altLang="en-US" sz="28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设一维“晶体”中包含</a:t>
            </a:r>
            <a:r>
              <a:rPr lang="en-US" altLang="zh-CN" sz="2800" b="1" i="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N</a:t>
            </a:r>
            <a:r>
              <a:rPr lang="zh-CN" altLang="en-US" sz="28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个周期（原胞）</a:t>
            </a:r>
            <a:endParaRPr lang="zh-CN" altLang="en-US"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4" name="组合 3"/>
          <p:cNvGrpSpPr/>
          <p:nvPr/>
        </p:nvGrpSpPr>
        <p:grpSpPr>
          <a:xfrm>
            <a:off x="106363" y="1606325"/>
            <a:ext cx="6409853" cy="2254723"/>
            <a:chOff x="827584" y="1556792"/>
            <a:chExt cx="7098419" cy="2441800"/>
          </a:xfrm>
        </p:grpSpPr>
        <p:pic>
          <p:nvPicPr>
            <p:cNvPr id="181251" name="Picture 6"/>
            <p:cNvPicPr>
              <a:picLocks noChangeAspect="1" noChangeArrowheads="1"/>
            </p:cNvPicPr>
            <p:nvPr/>
          </p:nvPicPr>
          <p:blipFill>
            <a:blip r:embed="rId4"/>
            <a:srcRect/>
            <a:stretch>
              <a:fillRect/>
            </a:stretch>
          </p:blipFill>
          <p:spPr bwMode="auto">
            <a:xfrm>
              <a:off x="827584" y="1700808"/>
              <a:ext cx="7098419" cy="2297784"/>
            </a:xfrm>
            <a:prstGeom prst="rect">
              <a:avLst/>
            </a:prstGeom>
            <a:noFill/>
            <a:ln w="9525">
              <a:noFill/>
              <a:miter lim="800000"/>
              <a:headEnd/>
              <a:tailEnd/>
            </a:ln>
          </p:spPr>
        </p:pic>
        <p:sp>
          <p:nvSpPr>
            <p:cNvPr id="3" name="文本框 2"/>
            <p:cNvSpPr txBox="1"/>
            <p:nvPr/>
          </p:nvSpPr>
          <p:spPr>
            <a:xfrm>
              <a:off x="2093702" y="1558533"/>
              <a:ext cx="415498" cy="646331"/>
            </a:xfrm>
            <a:prstGeom prst="rect">
              <a:avLst/>
            </a:prstGeom>
            <a:solidFill>
              <a:schemeClr val="bg1"/>
            </a:solid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3600" b="0" i="1"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a:t>
              </a:r>
            </a:p>
          </p:txBody>
        </p:sp>
        <p:sp>
          <p:nvSpPr>
            <p:cNvPr id="9" name="文本框 8"/>
            <p:cNvSpPr txBox="1"/>
            <p:nvPr/>
          </p:nvSpPr>
          <p:spPr>
            <a:xfrm>
              <a:off x="3220398" y="1556792"/>
              <a:ext cx="415498" cy="646331"/>
            </a:xfrm>
            <a:prstGeom prst="rect">
              <a:avLst/>
            </a:prstGeom>
            <a:solidFill>
              <a:schemeClr val="bg1"/>
            </a:solid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3600" b="0" i="1"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a:t>
              </a:r>
            </a:p>
          </p:txBody>
        </p:sp>
        <p:sp>
          <p:nvSpPr>
            <p:cNvPr id="10" name="文本框 9"/>
            <p:cNvSpPr txBox="1"/>
            <p:nvPr/>
          </p:nvSpPr>
          <p:spPr>
            <a:xfrm>
              <a:off x="4300518" y="1556792"/>
              <a:ext cx="415498" cy="646331"/>
            </a:xfrm>
            <a:prstGeom prst="rect">
              <a:avLst/>
            </a:prstGeom>
            <a:solidFill>
              <a:schemeClr val="bg1"/>
            </a:solid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3600" b="0" i="1"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a:t>
              </a:r>
            </a:p>
          </p:txBody>
        </p:sp>
        <p:sp>
          <p:nvSpPr>
            <p:cNvPr id="11" name="文本框 10"/>
            <p:cNvSpPr txBox="1"/>
            <p:nvPr/>
          </p:nvSpPr>
          <p:spPr>
            <a:xfrm>
              <a:off x="5236622" y="1556792"/>
              <a:ext cx="415498" cy="646331"/>
            </a:xfrm>
            <a:prstGeom prst="rect">
              <a:avLst/>
            </a:prstGeom>
            <a:solidFill>
              <a:schemeClr val="bg1"/>
            </a:solid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3600" b="0" i="1"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a:t>
              </a:r>
            </a:p>
          </p:txBody>
        </p:sp>
        <p:sp>
          <p:nvSpPr>
            <p:cNvPr id="12" name="文本框 11"/>
            <p:cNvSpPr txBox="1"/>
            <p:nvPr/>
          </p:nvSpPr>
          <p:spPr>
            <a:xfrm>
              <a:off x="6449209" y="2767158"/>
              <a:ext cx="1476794" cy="499970"/>
            </a:xfrm>
            <a:prstGeom prst="rect">
              <a:avLst/>
            </a:prstGeom>
            <a:solidFill>
              <a:schemeClr val="bg1"/>
            </a:solid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400" b="0" i="1"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V</a:t>
              </a:r>
              <a:r>
                <a:rPr kumimoji="0" lang="en-US" altLang="zh-CN" sz="24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0" lang="en-US" altLang="zh-CN" sz="2400" b="1" i="1"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r</a:t>
              </a:r>
              <a:r>
                <a:rPr kumimoji="0" lang="en-US" altLang="zh-CN" sz="24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endParaRPr kumimoji="0" lang="zh-CN" alt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5" name="页脚占位符 4"/>
          <p:cNvSpPr>
            <a:spLocks noGrp="1"/>
          </p:cNvSpPr>
          <p:nvPr>
            <p:ph type="ftr" sz="quarter" idx="11"/>
          </p:nvPr>
        </p:nvSpPr>
        <p:spPr>
          <a:xfrm>
            <a:off x="3124200" y="6500192"/>
            <a:ext cx="2895600" cy="457200"/>
          </a:xfr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zh-CN" altLang="en-US"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清华大学电子工程系</a:t>
            </a:r>
            <a:r>
              <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a:t>
            </a:r>
            <a:r>
              <a:rPr kumimoji="1" lang="zh-CN" altLang="en-US"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黄翊东</a:t>
            </a:r>
            <a:endPar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15" name="Rectangle 37"/>
          <p:cNvSpPr>
            <a:spLocks noChangeArrowheads="1"/>
          </p:cNvSpPr>
          <p:nvPr/>
        </p:nvSpPr>
        <p:spPr bwMode="auto">
          <a:xfrm flipV="1">
            <a:off x="106363" y="995473"/>
            <a:ext cx="8885237" cy="42863"/>
          </a:xfrm>
          <a:prstGeom prst="rect">
            <a:avLst/>
          </a:prstGeom>
          <a:gradFill rotWithShape="0">
            <a:gsLst>
              <a:gs pos="0">
                <a:srgbClr val="808080">
                  <a:gamma/>
                  <a:tint val="0"/>
                  <a:invGamma/>
                </a:srgbClr>
              </a:gs>
              <a:gs pos="100000">
                <a:srgbClr val="808080"/>
              </a:gs>
            </a:gsLst>
            <a:path path="shape">
              <a:fillToRect l="50000" t="50000" r="50000" b="50000"/>
            </a:path>
          </a:gradFill>
          <a:ln w="12700">
            <a:noFill/>
            <a:miter lim="800000"/>
            <a:headEnd type="none" w="sm" len="sm"/>
            <a:tailEnd type="none" w="sm" len="sm"/>
          </a:ln>
          <a:effectLst/>
        </p:spPr>
        <p:txBody>
          <a:bodyPr wrap="none" anchor="ctr"/>
          <a:lstStyle/>
          <a:p>
            <a:pPr marL="0" marR="0" lvl="0" indent="0" algn="l" defTabSz="914400" rtl="0" eaLnBrk="0" fontAlgn="auto" latinLnBrk="0" hangingPunct="0">
              <a:lnSpc>
                <a:spcPct val="100000"/>
              </a:lnSpc>
              <a:spcBef>
                <a:spcPts val="0"/>
              </a:spcBef>
              <a:spcAft>
                <a:spcPts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Arial"/>
              <a:ea typeface="宋体"/>
              <a:cs typeface="+mn-cs"/>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4065266915"/>
              </p:ext>
            </p:extLst>
          </p:nvPr>
        </p:nvGraphicFramePr>
        <p:xfrm>
          <a:off x="2411760" y="3663191"/>
          <a:ext cx="4608512" cy="1279732"/>
        </p:xfrm>
        <a:graphic>
          <a:graphicData uri="http://schemas.openxmlformats.org/presentationml/2006/ole">
            <mc:AlternateContent xmlns:mc="http://schemas.openxmlformats.org/markup-compatibility/2006">
              <mc:Choice xmlns:v="urn:schemas-microsoft-com:vml" Requires="v">
                <p:oleObj spid="_x0000_s298397" name="Equation" r:id="rId5" imgW="1682750" imgH="466090" progId="Equation.DSMT4">
                  <p:embed/>
                </p:oleObj>
              </mc:Choice>
              <mc:Fallback>
                <p:oleObj name="Equation" r:id="rId5" imgW="1682750" imgH="466090" progId="Equation.DSMT4">
                  <p:embed/>
                  <p:pic>
                    <p:nvPicPr>
                      <p:cNvPr id="2" name="对象 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11760" y="3663191"/>
                        <a:ext cx="4608512" cy="1279732"/>
                      </a:xfrm>
                      <a:prstGeom prst="rect">
                        <a:avLst/>
                      </a:prstGeom>
                      <a:noFill/>
                    </p:spPr>
                  </p:pic>
                </p:oleObj>
              </mc:Fallback>
            </mc:AlternateContent>
          </a:graphicData>
        </a:graphic>
      </p:graphicFrame>
      <p:grpSp>
        <p:nvGrpSpPr>
          <p:cNvPr id="17" name="组合 16"/>
          <p:cNvGrpSpPr/>
          <p:nvPr/>
        </p:nvGrpSpPr>
        <p:grpSpPr>
          <a:xfrm>
            <a:off x="260628" y="4958824"/>
            <a:ext cx="6810253" cy="1518176"/>
            <a:chOff x="260628" y="4958824"/>
            <a:chExt cx="6810253" cy="1518176"/>
          </a:xfrm>
        </p:grpSpPr>
        <p:graphicFrame>
          <p:nvGraphicFramePr>
            <p:cNvPr id="18" name="Object 2"/>
            <p:cNvGraphicFramePr>
              <a:graphicFrameLocks noChangeAspect="1"/>
            </p:cNvGraphicFramePr>
            <p:nvPr>
              <p:extLst>
                <p:ext uri="{D42A27DB-BD31-4B8C-83A1-F6EECF244321}">
                  <p14:modId xmlns:p14="http://schemas.microsoft.com/office/powerpoint/2010/main" val="2623398916"/>
                </p:ext>
              </p:extLst>
            </p:nvPr>
          </p:nvGraphicFramePr>
          <p:xfrm>
            <a:off x="2361150" y="5430393"/>
            <a:ext cx="4709731" cy="1046607"/>
          </p:xfrm>
          <a:graphic>
            <a:graphicData uri="http://schemas.openxmlformats.org/presentationml/2006/ole">
              <mc:AlternateContent xmlns:mc="http://schemas.openxmlformats.org/markup-compatibility/2006">
                <mc:Choice xmlns:v="urn:schemas-microsoft-com:vml" Requires="v">
                  <p:oleObj spid="_x0000_s298398" name="Equation" r:id="rId7" imgW="49377600" imgH="10972800" progId="Equation.DSMT4">
                    <p:embed/>
                  </p:oleObj>
                </mc:Choice>
                <mc:Fallback>
                  <p:oleObj name="Equation" r:id="rId7" imgW="49377600" imgH="10972800" progId="Equation.DSMT4">
                    <p:embed/>
                    <p:pic>
                      <p:nvPicPr>
                        <p:cNvPr id="14" name="Object 2"/>
                        <p:cNvPicPr>
                          <a:picLocks noChangeAspect="1" noChangeArrowheads="1"/>
                        </p:cNvPicPr>
                        <p:nvPr/>
                      </p:nvPicPr>
                      <p:blipFill>
                        <a:blip r:embed="rId8"/>
                        <a:srcRect/>
                        <a:stretch>
                          <a:fillRect/>
                        </a:stretch>
                      </p:blipFill>
                      <p:spPr bwMode="auto">
                        <a:xfrm>
                          <a:off x="2361150" y="5430393"/>
                          <a:ext cx="4709731" cy="1046607"/>
                        </a:xfrm>
                        <a:prstGeom prst="rect">
                          <a:avLst/>
                        </a:prstGeom>
                        <a:solidFill>
                          <a:srgbClr val="FFFF00"/>
                        </a:solidFill>
                      </p:spPr>
                    </p:pic>
                  </p:oleObj>
                </mc:Fallback>
              </mc:AlternateContent>
            </a:graphicData>
          </a:graphic>
        </p:graphicFrame>
        <p:sp>
          <p:nvSpPr>
            <p:cNvPr id="19" name="Text Box 7"/>
            <p:cNvSpPr txBox="1">
              <a:spLocks noChangeArrowheads="1"/>
            </p:cNvSpPr>
            <p:nvPr/>
          </p:nvSpPr>
          <p:spPr bwMode="auto">
            <a:xfrm>
              <a:off x="260628" y="4958824"/>
              <a:ext cx="428835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eaLnBrk="1" hangingPunct="1">
                <a:spcBef>
                  <a:spcPct val="50000"/>
                </a:spcBef>
              </a:pPr>
              <a:r>
                <a:rPr lang="zh-CN" altLang="en-US" sz="2400" dirty="0">
                  <a:solidFill>
                    <a:srgbClr val="000099"/>
                  </a:solidFill>
                  <a:ea typeface="微软雅黑" panose="020B0503020204020204" pitchFamily="34" charset="-122"/>
                </a:rPr>
                <a:t>周期势场下的能量本征值方程</a:t>
              </a:r>
              <a:r>
                <a:rPr lang="en-US" altLang="zh-CN" sz="2400" dirty="0">
                  <a:solidFill>
                    <a:srgbClr val="000099"/>
                  </a:solidFill>
                  <a:ea typeface="微软雅黑" panose="020B0503020204020204" pitchFamily="34" charset="-122"/>
                </a:rPr>
                <a:t>:</a:t>
              </a:r>
              <a:endParaRPr lang="zh-CN" altLang="en-US" sz="2400" dirty="0">
                <a:solidFill>
                  <a:srgbClr val="000099"/>
                </a:solidFill>
                <a:ea typeface="微软雅黑" panose="020B0503020204020204" pitchFamily="34" charset="-122"/>
              </a:endParaRPr>
            </a:p>
          </p:txBody>
        </p:sp>
      </p:grpSp>
      <p:graphicFrame>
        <p:nvGraphicFramePr>
          <p:cNvPr id="20" name="Object 13"/>
          <p:cNvGraphicFramePr>
            <a:graphicFrameLocks noChangeAspect="1"/>
          </p:cNvGraphicFramePr>
          <p:nvPr>
            <p:extLst>
              <p:ext uri="{D42A27DB-BD31-4B8C-83A1-F6EECF244321}">
                <p14:modId xmlns:p14="http://schemas.microsoft.com/office/powerpoint/2010/main" val="1502464844"/>
              </p:ext>
            </p:extLst>
          </p:nvPr>
        </p:nvGraphicFramePr>
        <p:xfrm>
          <a:off x="5868144" y="2492896"/>
          <a:ext cx="2997123" cy="925356"/>
        </p:xfrm>
        <a:graphic>
          <a:graphicData uri="http://schemas.openxmlformats.org/presentationml/2006/ole">
            <mc:AlternateContent xmlns:mc="http://schemas.openxmlformats.org/markup-compatibility/2006">
              <mc:Choice xmlns:v="urn:schemas-microsoft-com:vml" Requires="v">
                <p:oleObj spid="_x0000_s298399" name="Equation" r:id="rId9" imgW="35052000" imgH="10972800" progId="Equation.DSMT4">
                  <p:embed/>
                </p:oleObj>
              </mc:Choice>
              <mc:Fallback>
                <p:oleObj name="Equation" r:id="rId9" imgW="35052000" imgH="10972800" progId="Equation.DSMT4">
                  <p:embed/>
                  <p:pic>
                    <p:nvPicPr>
                      <p:cNvPr id="7" name="Object 13"/>
                      <p:cNvPicPr>
                        <a:picLocks noChangeAspect="1" noChangeArrowheads="1"/>
                      </p:cNvPicPr>
                      <p:nvPr/>
                    </p:nvPicPr>
                    <p:blipFill>
                      <a:blip r:embed="rId10"/>
                      <a:srcRect/>
                      <a:stretch>
                        <a:fillRect/>
                      </a:stretch>
                    </p:blipFill>
                    <p:spPr bwMode="auto">
                      <a:xfrm>
                        <a:off x="5868144" y="2492896"/>
                        <a:ext cx="2997123" cy="925356"/>
                      </a:xfrm>
                      <a:prstGeom prst="rect">
                        <a:avLst/>
                      </a:prstGeom>
                      <a:solidFill>
                        <a:srgbClr val="99FF99"/>
                      </a:solidFill>
                    </p:spPr>
                  </p:pic>
                </p:oleObj>
              </mc:Fallback>
            </mc:AlternateContent>
          </a:graphicData>
        </a:graphic>
      </p:graphicFrame>
    </p:spTree>
    <p:extLst>
      <p:ext uri="{BB962C8B-B14F-4D97-AF65-F5344CB8AC3E}">
        <p14:creationId xmlns:p14="http://schemas.microsoft.com/office/powerpoint/2010/main" val="29281752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Object 2"/>
          <p:cNvGraphicFramePr>
            <a:graphicFrameLocks noChangeAspect="1"/>
          </p:cNvGraphicFramePr>
          <p:nvPr/>
        </p:nvGraphicFramePr>
        <p:xfrm>
          <a:off x="1907704" y="1074109"/>
          <a:ext cx="5543550" cy="1231900"/>
        </p:xfrm>
        <a:graphic>
          <a:graphicData uri="http://schemas.openxmlformats.org/presentationml/2006/ole">
            <mc:AlternateContent xmlns:mc="http://schemas.openxmlformats.org/markup-compatibility/2006">
              <mc:Choice xmlns:v="urn:schemas-microsoft-com:vml" Requires="v">
                <p:oleObj spid="_x0000_s177662" name="Equation" r:id="rId4" imgW="49377600" imgH="10972800" progId="Equation.DSMT4">
                  <p:embed/>
                </p:oleObj>
              </mc:Choice>
              <mc:Fallback>
                <p:oleObj name="Equation" r:id="rId4" imgW="49377600" imgH="10972800" progId="Equation.DSMT4">
                  <p:embed/>
                  <p:pic>
                    <p:nvPicPr>
                      <p:cNvPr id="0" name="图片 177319"/>
                      <p:cNvPicPr>
                        <a:picLocks noChangeAspect="1" noChangeArrowheads="1"/>
                      </p:cNvPicPr>
                      <p:nvPr/>
                    </p:nvPicPr>
                    <p:blipFill>
                      <a:blip r:embed="rId5"/>
                      <a:srcRect/>
                      <a:stretch>
                        <a:fillRect/>
                      </a:stretch>
                    </p:blipFill>
                    <p:spPr bwMode="auto">
                      <a:xfrm>
                        <a:off x="1907704" y="1074109"/>
                        <a:ext cx="5543550" cy="1231900"/>
                      </a:xfrm>
                      <a:prstGeom prst="rect">
                        <a:avLst/>
                      </a:prstGeom>
                      <a:solidFill>
                        <a:srgbClr val="FFFF00"/>
                      </a:solidFill>
                    </p:spPr>
                  </p:pic>
                </p:oleObj>
              </mc:Fallback>
            </mc:AlternateContent>
          </a:graphicData>
        </a:graphic>
      </p:graphicFrame>
      <p:cxnSp>
        <p:nvCxnSpPr>
          <p:cNvPr id="10" name="直接箭头连接符 9"/>
          <p:cNvCxnSpPr/>
          <p:nvPr/>
        </p:nvCxnSpPr>
        <p:spPr bwMode="auto">
          <a:xfrm flipV="1">
            <a:off x="3707904" y="1916832"/>
            <a:ext cx="720080" cy="939762"/>
          </a:xfrm>
          <a:prstGeom prst="straightConnector1">
            <a:avLst/>
          </a:prstGeom>
          <a:solidFill>
            <a:schemeClr val="accent1"/>
          </a:solidFill>
          <a:ln w="28575" cap="flat" cmpd="sng" algn="ctr">
            <a:solidFill>
              <a:srgbClr val="0000FF"/>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 name="Text Box 7"/>
          <p:cNvSpPr txBox="1">
            <a:spLocks noChangeArrowheads="1"/>
          </p:cNvSpPr>
          <p:nvPr/>
        </p:nvSpPr>
        <p:spPr bwMode="auto">
          <a:xfrm>
            <a:off x="1475656" y="332656"/>
            <a:ext cx="6583680" cy="645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algn="l" defTabSz="914400">
              <a:spcBef>
                <a:spcPct val="50000"/>
              </a:spcBef>
              <a:buClrTx/>
              <a:buSzTx/>
              <a:buFontTx/>
              <a:defRPr/>
            </a:pPr>
            <a:r>
              <a:rPr kumimoji="1" lang="zh-CN" altLang="en-US" sz="3600" dirty="0">
                <a:solidFill>
                  <a:srgbClr val="660066"/>
                </a:solidFill>
                <a:effectLst>
                  <a:outerShdw blurRad="38100" dist="38100" dir="2700000" algn="tl">
                    <a:srgbClr val="C0C0C0"/>
                  </a:outerShdw>
                </a:effectLst>
                <a:ea typeface="微软雅黑" pitchFamily="34" charset="-122"/>
                <a:cs typeface="+mn-cs"/>
              </a:rPr>
              <a:t>解周期势场下的能量本征值方程</a:t>
            </a:r>
          </a:p>
        </p:txBody>
      </p:sp>
      <p:graphicFrame>
        <p:nvGraphicFramePr>
          <p:cNvPr id="8" name="Object 11"/>
          <p:cNvGraphicFramePr>
            <a:graphicFrameLocks noChangeAspect="1"/>
          </p:cNvGraphicFramePr>
          <p:nvPr/>
        </p:nvGraphicFramePr>
        <p:xfrm>
          <a:off x="862794" y="2564904"/>
          <a:ext cx="3384550" cy="922338"/>
        </p:xfrm>
        <a:graphic>
          <a:graphicData uri="http://schemas.openxmlformats.org/presentationml/2006/ole">
            <mc:AlternateContent xmlns:mc="http://schemas.openxmlformats.org/markup-compatibility/2006">
              <mc:Choice xmlns:v="urn:schemas-microsoft-com:vml" Requires="v">
                <p:oleObj spid="_x0000_s177663" name="Equation" r:id="rId6" imgW="1587500" imgH="431800" progId="Equation.DSMT4">
                  <p:embed/>
                </p:oleObj>
              </mc:Choice>
              <mc:Fallback>
                <p:oleObj name="Equation" r:id="rId6" imgW="1587500" imgH="431800" progId="Equation.DSMT4">
                  <p:embed/>
                  <p:pic>
                    <p:nvPicPr>
                      <p:cNvPr id="0" name="图片 17732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62794" y="2564904"/>
                        <a:ext cx="3384550" cy="922338"/>
                      </a:xfrm>
                      <a:prstGeom prst="rect">
                        <a:avLst/>
                      </a:prstGeom>
                      <a:solidFill>
                        <a:srgbClr val="99FF99"/>
                      </a:solidFill>
                      <a:ln>
                        <a:noFill/>
                      </a:ln>
                      <a:effectLst/>
                    </p:spPr>
                  </p:pic>
                </p:oleObj>
              </mc:Fallback>
            </mc:AlternateContent>
          </a:graphicData>
        </a:graphic>
      </p:graphicFrame>
      <p:sp>
        <p:nvSpPr>
          <p:cNvPr id="3" name="页脚占位符 2"/>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zh-CN" altLang="en-US"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清华大学电子工程系</a:t>
            </a:r>
            <a:r>
              <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a:t>
            </a:r>
            <a:r>
              <a:rPr kumimoji="1" lang="zh-CN" altLang="en-US"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黄翊东</a:t>
            </a:r>
            <a:endPar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4" name="灯片编号占位符 3"/>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CBFA3644-F7FA-4510-BE22-999DFD69EC9B}" type="slidenum">
              <a:rPr kumimoji="1" lang="en-US" altLang="zh-CN" sz="14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t>105</a:t>
            </a:fld>
            <a:endPar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9" name="Rectangle 10"/>
          <p:cNvSpPr>
            <a:spLocks noChangeArrowheads="1"/>
          </p:cNvSpPr>
          <p:nvPr/>
        </p:nvSpPr>
        <p:spPr bwMode="auto">
          <a:xfrm>
            <a:off x="0" y="6312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endParaRPr lang="zh-CN" altLang="en-US" sz="1800">
              <a:solidFill>
                <a:srgbClr val="336666"/>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1" name="Rectangle 11"/>
          <p:cNvSpPr>
            <a:spLocks noChangeArrowheads="1"/>
          </p:cNvSpPr>
          <p:nvPr/>
        </p:nvSpPr>
        <p:spPr bwMode="auto">
          <a:xfrm>
            <a:off x="0" y="9360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3" name="Rectangle 12"/>
          <p:cNvSpPr>
            <a:spLocks noChangeArrowheads="1"/>
          </p:cNvSpPr>
          <p:nvPr/>
        </p:nvSpPr>
        <p:spPr bwMode="auto">
          <a:xfrm>
            <a:off x="0" y="9360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endParaRPr lang="zh-CN" altLang="en-US" sz="1800">
              <a:solidFill>
                <a:srgbClr val="336666"/>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4" name="Rectangle 12"/>
          <p:cNvSpPr>
            <a:spLocks noChangeArrowheads="1"/>
          </p:cNvSpPr>
          <p:nvPr/>
        </p:nvSpPr>
        <p:spPr bwMode="auto">
          <a:xfrm>
            <a:off x="0" y="9360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5" name="Rectangle 13"/>
          <p:cNvSpPr>
            <a:spLocks noChangeArrowheads="1"/>
          </p:cNvSpPr>
          <p:nvPr/>
        </p:nvSpPr>
        <p:spPr bwMode="auto">
          <a:xfrm>
            <a:off x="0" y="9360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endParaRPr lang="zh-CN" altLang="en-US" sz="1800">
              <a:solidFill>
                <a:srgbClr val="336666"/>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6" name="Rectangle 37"/>
          <p:cNvSpPr>
            <a:spLocks noChangeArrowheads="1"/>
          </p:cNvSpPr>
          <p:nvPr/>
        </p:nvSpPr>
        <p:spPr bwMode="auto">
          <a:xfrm flipV="1">
            <a:off x="106363" y="944720"/>
            <a:ext cx="8885237" cy="42863"/>
          </a:xfrm>
          <a:prstGeom prst="rect">
            <a:avLst/>
          </a:prstGeom>
          <a:gradFill rotWithShape="0">
            <a:gsLst>
              <a:gs pos="0">
                <a:srgbClr val="808080">
                  <a:gamma/>
                  <a:tint val="0"/>
                  <a:invGamma/>
                </a:srgbClr>
              </a:gs>
              <a:gs pos="100000">
                <a:srgbClr val="808080"/>
              </a:gs>
            </a:gsLst>
            <a:path path="shape">
              <a:fillToRect l="50000" t="50000" r="50000" b="50000"/>
            </a:path>
          </a:gradFill>
          <a:ln w="12700">
            <a:noFill/>
            <a:miter lim="800000"/>
            <a:headEnd type="none" w="sm" len="sm"/>
            <a:tailEnd type="none" w="sm" len="sm"/>
          </a:ln>
          <a:effectLst/>
        </p:spPr>
        <p:txBody>
          <a:bodyPr wrap="none" anchor="ctr"/>
          <a:lstStyle/>
          <a:p>
            <a:pPr marL="0" marR="0" lvl="0" indent="0" algn="l" defTabSz="914400" rtl="0" eaLnBrk="0" fontAlgn="auto" latinLnBrk="0" hangingPunct="0">
              <a:lnSpc>
                <a:spcPct val="100000"/>
              </a:lnSpc>
              <a:spcBef>
                <a:spcPts val="0"/>
              </a:spcBef>
              <a:spcAft>
                <a:spcPts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Arial"/>
              <a:ea typeface="宋体"/>
              <a:cs typeface="+mn-c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灯片编号占位符 5"/>
          <p:cNvSpPr txBox="1">
            <a:spLocks noGrp="1"/>
          </p:cNvSpPr>
          <p:nvPr/>
        </p:nvSpPr>
        <p:spPr bwMode="auto">
          <a:xfrm>
            <a:off x="6553200" y="6172200"/>
            <a:ext cx="2289175"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7A1B543-082F-469E-AD42-7039C311476C}" type="slidenum">
              <a:rPr kumimoji="0" lang="en-US" altLang="zh-CN" sz="1400" b="1" i="0" u="none" strike="noStrike" kern="1200" cap="none" spc="0" normalizeH="0" baseline="0" noProof="0">
                <a:ln>
                  <a:noFill/>
                </a:ln>
                <a:solidFill>
                  <a:srgbClr val="336666"/>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pPr marL="0" marR="0" lvl="0" indent="0" algn="r" defTabSz="914400" rtl="0" eaLnBrk="1" fontAlgn="base" latinLnBrk="0" hangingPunct="1">
                <a:lnSpc>
                  <a:spcPct val="100000"/>
                </a:lnSpc>
                <a:spcBef>
                  <a:spcPct val="0"/>
                </a:spcBef>
                <a:spcAft>
                  <a:spcPct val="0"/>
                </a:spcAft>
                <a:buClrTx/>
                <a:buSzTx/>
                <a:buFontTx/>
                <a:buNone/>
                <a:tabLst/>
                <a:defRPr/>
              </a:pPr>
              <a:t>106</a:t>
            </a:fld>
            <a:endParaRPr kumimoji="0" lang="en-US" altLang="zh-CN" sz="1400" b="1" i="0" u="none" strike="noStrike" kern="1200" cap="none" spc="0" normalizeH="0" baseline="0" noProof="0">
              <a:ln>
                <a:noFill/>
              </a:ln>
              <a:solidFill>
                <a:srgbClr val="336666"/>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3011" name="Rectangle 3"/>
          <p:cNvSpPr>
            <a:spLocks noGrp="1" noRot="1" noChangeArrowheads="1"/>
          </p:cNvSpPr>
          <p:nvPr>
            <p:ph type="body" idx="4294967295"/>
          </p:nvPr>
        </p:nvSpPr>
        <p:spPr bwMode="auto">
          <a:xfrm>
            <a:off x="437584" y="2966937"/>
            <a:ext cx="5076056" cy="533400"/>
          </a:xfrm>
          <a:prstGeom prst="rect">
            <a:avLst/>
          </a:prstGeom>
          <a:solidFill>
            <a:schemeClr val="bg1"/>
          </a:solidFill>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lnSpc>
                <a:spcPct val="90000"/>
              </a:lnSpc>
              <a:buFont typeface="Wingdings" panose="05000000000000000000" pitchFamily="2" charset="2"/>
              <a:buNone/>
            </a:pPr>
            <a:r>
              <a:rPr lang="zh-CN" altLang="en-US" sz="2400" b="1" dirty="0">
                <a:latin typeface="Times New Roman" panose="02020603050405020304" pitchFamily="18" charset="0"/>
                <a:ea typeface="微软雅黑" panose="020B0503020204020204" pitchFamily="34" charset="-122"/>
              </a:rPr>
              <a:t>根据布洛赫定理可以把波函数写成：</a:t>
            </a:r>
          </a:p>
          <a:p>
            <a:pPr eaLnBrk="1" hangingPunct="1">
              <a:lnSpc>
                <a:spcPct val="90000"/>
              </a:lnSpc>
            </a:pPr>
            <a:endParaRPr lang="zh-CN" altLang="en-US" sz="2400" b="1" dirty="0">
              <a:latin typeface="Times New Roman" panose="02020603050405020304" pitchFamily="18" charset="0"/>
              <a:ea typeface="微软雅黑" panose="020B0503020204020204" pitchFamily="34" charset="-122"/>
            </a:endParaRPr>
          </a:p>
        </p:txBody>
      </p:sp>
      <p:grpSp>
        <p:nvGrpSpPr>
          <p:cNvPr id="1170437" name="Group 5"/>
          <p:cNvGrpSpPr/>
          <p:nvPr/>
        </p:nvGrpSpPr>
        <p:grpSpPr bwMode="auto">
          <a:xfrm>
            <a:off x="466725" y="3540025"/>
            <a:ext cx="5553075" cy="1200150"/>
            <a:chOff x="294" y="1490"/>
            <a:chExt cx="3498" cy="756"/>
          </a:xfrm>
        </p:grpSpPr>
        <p:graphicFrame>
          <p:nvGraphicFramePr>
            <p:cNvPr id="43019" name="Object 11"/>
            <p:cNvGraphicFramePr>
              <a:graphicFrameLocks noChangeAspect="1"/>
            </p:cNvGraphicFramePr>
            <p:nvPr/>
          </p:nvGraphicFramePr>
          <p:xfrm>
            <a:off x="2069" y="1806"/>
            <a:ext cx="1723" cy="440"/>
          </p:xfrm>
          <a:graphic>
            <a:graphicData uri="http://schemas.openxmlformats.org/presentationml/2006/ole">
              <mc:AlternateContent xmlns:mc="http://schemas.openxmlformats.org/markup-compatibility/2006">
                <mc:Choice xmlns:v="urn:schemas-microsoft-com:vml" Requires="v">
                  <p:oleObj spid="_x0000_s321865" name="Equation" r:id="rId4" imgW="24384000" imgH="5486400" progId="Equation.DSMT4">
                    <p:embed/>
                  </p:oleObj>
                </mc:Choice>
                <mc:Fallback>
                  <p:oleObj name="Equation" r:id="rId4" imgW="24384000" imgH="5486400" progId="Equation.DSMT4">
                    <p:embed/>
                    <p:pic>
                      <p:nvPicPr>
                        <p:cNvPr id="43019" name="Object 11"/>
                        <p:cNvPicPr>
                          <a:picLocks noChangeAspect="1" noChangeArrowheads="1"/>
                        </p:cNvPicPr>
                        <p:nvPr/>
                      </p:nvPicPr>
                      <p:blipFill>
                        <a:blip r:embed="rId5"/>
                        <a:srcRect/>
                        <a:stretch>
                          <a:fillRect/>
                        </a:stretch>
                      </p:blipFill>
                      <p:spPr bwMode="auto">
                        <a:xfrm>
                          <a:off x="2069" y="1806"/>
                          <a:ext cx="1723" cy="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3020" name="Text Box 7"/>
            <p:cNvSpPr txBox="1">
              <a:spLocks noChangeArrowheads="1"/>
            </p:cNvSpPr>
            <p:nvPr/>
          </p:nvSpPr>
          <p:spPr bwMode="auto">
            <a:xfrm>
              <a:off x="294" y="1490"/>
              <a:ext cx="3434"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其中</a:t>
              </a:r>
              <a:r>
                <a:rPr kumimoji="0" lang="en-US" altLang="zh-CN" sz="2400" b="1" i="1"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u </a:t>
              </a:r>
              <a:r>
                <a:rPr kumimoji="0"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0" lang="en-US" altLang="zh-CN" sz="2400" b="1" i="1"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r</a:t>
              </a:r>
              <a:r>
                <a:rPr kumimoji="0"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 </a:t>
              </a:r>
              <a:r>
                <a:rPr kumimoji="0"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具有与晶格同样周期性，即：</a:t>
              </a:r>
            </a:p>
          </p:txBody>
        </p:sp>
      </p:grpSp>
      <p:grpSp>
        <p:nvGrpSpPr>
          <p:cNvPr id="1170440" name="Group 8"/>
          <p:cNvGrpSpPr/>
          <p:nvPr/>
        </p:nvGrpSpPr>
        <p:grpSpPr bwMode="auto">
          <a:xfrm>
            <a:off x="846138" y="3474938"/>
            <a:ext cx="8047037" cy="2546350"/>
            <a:chOff x="533" y="1162"/>
            <a:chExt cx="5069" cy="1604"/>
          </a:xfrm>
        </p:grpSpPr>
        <p:sp>
          <p:nvSpPr>
            <p:cNvPr id="43017" name="Rectangle 9"/>
            <p:cNvSpPr>
              <a:spLocks noChangeArrowheads="1"/>
            </p:cNvSpPr>
            <p:nvPr/>
          </p:nvSpPr>
          <p:spPr bwMode="auto">
            <a:xfrm>
              <a:off x="533" y="2012"/>
              <a:ext cx="5069" cy="754"/>
            </a:xfrm>
            <a:prstGeom prst="rect">
              <a:avLst/>
            </a:prstGeom>
            <a:noFill/>
            <a:ln w="9525">
              <a:solidFill>
                <a:srgbClr val="FF00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just" defTabSz="914400" rtl="0" eaLnBrk="1" fontAlgn="base" latinLnBrk="0" hangingPunct="1">
                <a:lnSpc>
                  <a:spcPct val="100000"/>
                </a:lnSpc>
                <a:spcBef>
                  <a:spcPct val="0"/>
                </a:spcBef>
                <a:spcAft>
                  <a:spcPct val="0"/>
                </a:spcAft>
                <a:buClrTx/>
                <a:buSzTx/>
                <a:buFontTx/>
                <a:buNone/>
                <a:tabLst/>
                <a:defRPr/>
              </a:pPr>
              <a:r>
                <a:rPr kumimoji="1" lang="zh-CN" altLang="en-US" sz="2400" b="1" i="0"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称为布洛赫函数（</a:t>
              </a:r>
              <a:r>
                <a:rPr kumimoji="1" lang="en-US" altLang="zh-CN" sz="2400" b="1" i="0"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Bloch </a:t>
              </a:r>
              <a:r>
                <a:rPr kumimoji="1" lang="en-US" altLang="zh-CN" sz="2400" b="1" i="0" u="none" strike="noStrike" kern="1200" cap="none" spc="0" normalizeH="0" baseline="0" noProof="0" dirty="0" err="1">
                  <a:ln>
                    <a:noFill/>
                  </a:ln>
                  <a:solidFill>
                    <a:srgbClr val="6633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wavefunction</a:t>
              </a:r>
              <a:r>
                <a:rPr kumimoji="1" lang="zh-CN" altLang="en-US" sz="2400" b="1" i="0"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 与</a:t>
              </a:r>
              <a:r>
                <a:rPr kumimoji="1" lang="en-US" altLang="zh-CN" sz="2400" b="1" i="1"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V </a:t>
              </a:r>
              <a:r>
                <a:rPr kumimoji="1" lang="en-US" altLang="zh-CN" sz="2400" b="1" i="0"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1" lang="en-US" altLang="zh-CN" sz="2400" b="1" i="1"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r</a:t>
              </a:r>
              <a:r>
                <a:rPr kumimoji="1" lang="en-US" altLang="zh-CN" sz="2400" b="1" i="0"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 </a:t>
              </a:r>
              <a:r>
                <a:rPr kumimoji="1" lang="zh-CN" altLang="en-US" sz="2400" b="1" i="0"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有着同样的周期，是薛定谔方程在周期势场</a:t>
              </a:r>
              <a:r>
                <a:rPr kumimoji="1" lang="en-US" altLang="zh-CN" sz="2400" b="1" i="1"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V </a:t>
              </a:r>
              <a:r>
                <a:rPr kumimoji="1" lang="en-US" altLang="zh-CN" sz="2400" b="1" i="0"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1" lang="en-US" altLang="zh-CN" sz="2400" b="1" i="1"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r</a:t>
              </a:r>
              <a:r>
                <a:rPr kumimoji="1" lang="en-US" altLang="zh-CN" sz="2400" b="1" i="0"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1" lang="en-US" altLang="zh-CN" sz="2400" b="1" i="1"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 </a:t>
              </a:r>
              <a:r>
                <a:rPr kumimoji="1" lang="zh-CN" altLang="en-US" sz="2400" b="1" i="0"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中的本征函数，用布洛赫波函数描述的电子称为布洛赫电子</a:t>
              </a:r>
              <a:r>
                <a:rPr kumimoji="1"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 </a:t>
              </a:r>
            </a:p>
          </p:txBody>
        </p:sp>
        <p:sp>
          <p:nvSpPr>
            <p:cNvPr id="43018" name="Line 10"/>
            <p:cNvSpPr>
              <a:spLocks noChangeShapeType="1"/>
            </p:cNvSpPr>
            <p:nvPr/>
          </p:nvSpPr>
          <p:spPr bwMode="auto">
            <a:xfrm flipV="1">
              <a:off x="5148" y="1162"/>
              <a:ext cx="0" cy="862"/>
            </a:xfrm>
            <a:prstGeom prst="line">
              <a:avLst/>
            </a:prstGeom>
            <a:noFill/>
            <a:ln w="9525">
              <a:solidFill>
                <a:srgbClr val="FF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Arial" panose="020B0604020202020204" pitchFamily="34" charset="0"/>
                <a:ea typeface="楷体_GB2312" pitchFamily="49" charset="-122"/>
                <a:cs typeface="+mn-cs"/>
              </a:endParaRPr>
            </a:p>
          </p:txBody>
        </p:sp>
      </p:grpSp>
      <p:sp>
        <p:nvSpPr>
          <p:cNvPr id="43015" name="Rectangle 2"/>
          <p:cNvSpPr>
            <a:spLocks noRot="1" noChangeArrowheads="1"/>
          </p:cNvSpPr>
          <p:nvPr/>
        </p:nvSpPr>
        <p:spPr bwMode="auto">
          <a:xfrm>
            <a:off x="2915816" y="83280"/>
            <a:ext cx="4105275"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1" lang="zh-CN" altLang="en-US" sz="3600" b="1" i="0" u="none" strike="noStrike" kern="1200" cap="none" spc="0" normalizeH="0" baseline="0" noProof="0" dirty="0">
                <a:ln>
                  <a:noFill/>
                </a:ln>
                <a:solidFill>
                  <a:srgbClr val="660066"/>
                </a:solidFill>
                <a:effectLst>
                  <a:outerShdw blurRad="38100" dist="38100" dir="2700000" algn="tl">
                    <a:srgbClr val="C0C0C0"/>
                  </a:outerShdw>
                </a:effectLst>
                <a:uLnTx/>
                <a:uFillTx/>
                <a:latin typeface="Times New Roman" panose="02020603050405020304" pitchFamily="18" charset="0"/>
                <a:ea typeface="微软雅黑" pitchFamily="34" charset="-122"/>
                <a:cs typeface="+mn-cs"/>
              </a:rPr>
              <a:t>布洛赫定理</a:t>
            </a:r>
          </a:p>
        </p:txBody>
      </p:sp>
      <p:sp>
        <p:nvSpPr>
          <p:cNvPr id="1170444" name="Rectangle 12"/>
          <p:cNvSpPr>
            <a:spLocks noChangeArrowheads="1"/>
          </p:cNvSpPr>
          <p:nvPr/>
        </p:nvSpPr>
        <p:spPr bwMode="auto">
          <a:xfrm>
            <a:off x="5867400" y="2827238"/>
            <a:ext cx="2665413" cy="647700"/>
          </a:xfrm>
          <a:prstGeom prst="rect">
            <a:avLst/>
          </a:prstGeom>
          <a:noFill/>
          <a:ln w="9525">
            <a:solidFill>
              <a:srgbClr val="CC00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aphicFrame>
        <p:nvGraphicFramePr>
          <p:cNvPr id="14" name="对象 13"/>
          <p:cNvGraphicFramePr>
            <a:graphicFrameLocks noChangeAspect="1"/>
          </p:cNvGraphicFramePr>
          <p:nvPr/>
        </p:nvGraphicFramePr>
        <p:xfrm>
          <a:off x="5874002" y="2833813"/>
          <a:ext cx="2746705" cy="653761"/>
        </p:xfrm>
        <a:graphic>
          <a:graphicData uri="http://schemas.openxmlformats.org/presentationml/2006/ole">
            <mc:AlternateContent xmlns:mc="http://schemas.openxmlformats.org/markup-compatibility/2006">
              <mc:Choice xmlns:v="urn:schemas-microsoft-com:vml" Requires="v">
                <p:oleObj spid="_x0000_s321866" name="Equation" r:id="rId6" imgW="951865" imgH="228600" progId="Equation.DSMT4">
                  <p:embed/>
                </p:oleObj>
              </mc:Choice>
              <mc:Fallback>
                <p:oleObj name="Equation" r:id="rId6" imgW="951865" imgH="228600" progId="Equation.DSMT4">
                  <p:embed/>
                  <p:pic>
                    <p:nvPicPr>
                      <p:cNvPr id="14" name="对象 1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874002" y="2833813"/>
                        <a:ext cx="2746705" cy="653761"/>
                      </a:xfrm>
                      <a:prstGeom prst="rect">
                        <a:avLst/>
                      </a:prstGeom>
                      <a:solidFill>
                        <a:srgbClr val="FFFFCC"/>
                      </a:solidFill>
                      <a:ln>
                        <a:solidFill>
                          <a:srgbClr val="C00000"/>
                        </a:solidFill>
                      </a:ln>
                    </p:spPr>
                  </p:pic>
                </p:oleObj>
              </mc:Fallback>
            </mc:AlternateContent>
          </a:graphicData>
        </a:graphic>
      </p:graphicFrame>
      <p:grpSp>
        <p:nvGrpSpPr>
          <p:cNvPr id="3" name="组合 2"/>
          <p:cNvGrpSpPr/>
          <p:nvPr/>
        </p:nvGrpSpPr>
        <p:grpSpPr>
          <a:xfrm>
            <a:off x="6203950" y="1039121"/>
            <a:ext cx="2787650" cy="1719236"/>
            <a:chOff x="7097080" y="193071"/>
            <a:chExt cx="2787650" cy="1719236"/>
          </a:xfrm>
        </p:grpSpPr>
        <p:graphicFrame>
          <p:nvGraphicFramePr>
            <p:cNvPr id="13" name="Object 6"/>
            <p:cNvGraphicFramePr>
              <a:graphicFrameLocks noChangeAspect="1"/>
            </p:cNvGraphicFramePr>
            <p:nvPr/>
          </p:nvGraphicFramePr>
          <p:xfrm>
            <a:off x="7097080" y="193071"/>
            <a:ext cx="2787650" cy="1136650"/>
          </p:xfrm>
          <a:graphic>
            <a:graphicData uri="http://schemas.openxmlformats.org/presentationml/2006/ole">
              <mc:AlternateContent xmlns:mc="http://schemas.openxmlformats.org/markup-compatibility/2006">
                <mc:Choice xmlns:v="urn:schemas-microsoft-com:vml" Requires="v">
                  <p:oleObj spid="_x0000_s321867" name="Equation" r:id="rId8" imgW="1091565" imgH="444500" progId="Equation.DSMT4">
                    <p:embed/>
                  </p:oleObj>
                </mc:Choice>
                <mc:Fallback>
                  <p:oleObj name="Equation" r:id="rId8" imgW="1091565" imgH="444500" progId="Equation.DSMT4">
                    <p:embed/>
                    <p:pic>
                      <p:nvPicPr>
                        <p:cNvPr id="13" name="Object 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097080" y="193071"/>
                          <a:ext cx="2787650" cy="1136650"/>
                        </a:xfrm>
                        <a:prstGeom prst="rect">
                          <a:avLst/>
                        </a:prstGeom>
                        <a:solidFill>
                          <a:srgbClr val="FFFF00"/>
                        </a:solidFill>
                      </p:spPr>
                    </p:pic>
                  </p:oleObj>
                </mc:Fallback>
              </mc:AlternateContent>
            </a:graphicData>
          </a:graphic>
        </p:graphicFrame>
        <p:sp>
          <p:nvSpPr>
            <p:cNvPr id="2" name="上箭头 1"/>
            <p:cNvSpPr/>
            <p:nvPr/>
          </p:nvSpPr>
          <p:spPr bwMode="auto">
            <a:xfrm>
              <a:off x="8705490" y="1373991"/>
              <a:ext cx="448795" cy="538316"/>
            </a:xfrm>
            <a:prstGeom prst="up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4" name="页脚占位符 3"/>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zh-CN" altLang="en-US"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清华大学电子工程系</a:t>
            </a:r>
            <a:r>
              <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a:t>
            </a:r>
            <a:r>
              <a:rPr kumimoji="1" lang="zh-CN" altLang="en-US"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黄翊东</a:t>
            </a:r>
            <a:endPar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5" name="灯片编号占位符 4"/>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BFA3644-F7FA-4510-BE22-999DFD69EC9B}" type="slidenum">
              <a:rPr kumimoji="1" lang="en-US" altLang="zh-CN" sz="14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106</a:t>
            </a:fld>
            <a:endPar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18" name="Rectangle 37"/>
          <p:cNvSpPr>
            <a:spLocks noChangeArrowheads="1"/>
          </p:cNvSpPr>
          <p:nvPr/>
        </p:nvSpPr>
        <p:spPr bwMode="auto">
          <a:xfrm flipV="1">
            <a:off x="106363" y="944720"/>
            <a:ext cx="8885237" cy="42863"/>
          </a:xfrm>
          <a:prstGeom prst="rect">
            <a:avLst/>
          </a:prstGeom>
          <a:gradFill rotWithShape="0">
            <a:gsLst>
              <a:gs pos="0">
                <a:srgbClr val="808080">
                  <a:gamma/>
                  <a:tint val="0"/>
                  <a:invGamma/>
                </a:srgbClr>
              </a:gs>
              <a:gs pos="100000">
                <a:srgbClr val="808080"/>
              </a:gs>
            </a:gsLst>
            <a:path path="shape">
              <a:fillToRect l="50000" t="50000" r="50000" b="50000"/>
            </a:path>
          </a:gradFill>
          <a:ln w="12700">
            <a:noFill/>
            <a:miter lim="800000"/>
            <a:headEnd type="none" w="sm" len="sm"/>
            <a:tailEnd type="none" w="sm" len="sm"/>
          </a:ln>
          <a:effectLst/>
        </p:spPr>
        <p:txBody>
          <a:bodyPr wrap="none" anchor="ctr"/>
          <a:lstStyle/>
          <a:p>
            <a:pPr marL="0" marR="0" lvl="0" indent="0" algn="l" defTabSz="914400" rtl="0" eaLnBrk="0" fontAlgn="auto" latinLnBrk="0" hangingPunct="0">
              <a:lnSpc>
                <a:spcPct val="100000"/>
              </a:lnSpc>
              <a:spcBef>
                <a:spcPts val="0"/>
              </a:spcBef>
              <a:spcAft>
                <a:spcPts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Arial"/>
              <a:ea typeface="宋体"/>
              <a:cs typeface="+mn-cs"/>
            </a:endParaRPr>
          </a:p>
        </p:txBody>
      </p:sp>
    </p:spTree>
    <p:extLst>
      <p:ext uri="{BB962C8B-B14F-4D97-AF65-F5344CB8AC3E}">
        <p14:creationId xmlns:p14="http://schemas.microsoft.com/office/powerpoint/2010/main" val="1474448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anim calcmode="lin" valueType="num">
                                      <p:cBhvr>
                                        <p:cTn id="8" dur="500" fill="hold"/>
                                        <p:tgtEl>
                                          <p:spTgt spid="3"/>
                                        </p:tgtEl>
                                        <p:attrNameLst>
                                          <p:attrName>ppt_x</p:attrName>
                                        </p:attrNameLst>
                                      </p:cBhvr>
                                      <p:tavLst>
                                        <p:tav tm="0">
                                          <p:val>
                                            <p:strVal val="#ppt_x"/>
                                          </p:val>
                                        </p:tav>
                                        <p:tav tm="100000">
                                          <p:val>
                                            <p:strVal val="#ppt_x"/>
                                          </p:val>
                                        </p:tav>
                                      </p:tavLst>
                                    </p:anim>
                                    <p:anim calcmode="lin" valueType="num">
                                      <p:cBhvr>
                                        <p:cTn id="9" dur="5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Object 2"/>
          <p:cNvGraphicFramePr>
            <a:graphicFrameLocks noChangeAspect="1"/>
          </p:cNvGraphicFramePr>
          <p:nvPr/>
        </p:nvGraphicFramePr>
        <p:xfrm>
          <a:off x="1907704" y="1074109"/>
          <a:ext cx="5543550" cy="1231900"/>
        </p:xfrm>
        <a:graphic>
          <a:graphicData uri="http://schemas.openxmlformats.org/presentationml/2006/ole">
            <mc:AlternateContent xmlns:mc="http://schemas.openxmlformats.org/markup-compatibility/2006">
              <mc:Choice xmlns:v="urn:schemas-microsoft-com:vml" Requires="v">
                <p:oleObj spid="_x0000_s393220" name="Equation" r:id="rId4" imgW="49377600" imgH="10972800" progId="Equation.DSMT4">
                  <p:embed/>
                </p:oleObj>
              </mc:Choice>
              <mc:Fallback>
                <p:oleObj name="Equation" r:id="rId4" imgW="49377600" imgH="10972800" progId="Equation.DSMT4">
                  <p:embed/>
                  <p:pic>
                    <p:nvPicPr>
                      <p:cNvPr id="0" name="图片 180557"/>
                      <p:cNvPicPr>
                        <a:picLocks noChangeAspect="1" noChangeArrowheads="1"/>
                      </p:cNvPicPr>
                      <p:nvPr/>
                    </p:nvPicPr>
                    <p:blipFill>
                      <a:blip r:embed="rId5"/>
                      <a:srcRect/>
                      <a:stretch>
                        <a:fillRect/>
                      </a:stretch>
                    </p:blipFill>
                    <p:spPr bwMode="auto">
                      <a:xfrm>
                        <a:off x="1907704" y="1074109"/>
                        <a:ext cx="5543550" cy="1231900"/>
                      </a:xfrm>
                      <a:prstGeom prst="rect">
                        <a:avLst/>
                      </a:prstGeom>
                      <a:solidFill>
                        <a:srgbClr val="FFFF00"/>
                      </a:solidFill>
                    </p:spPr>
                  </p:pic>
                </p:oleObj>
              </mc:Fallback>
            </mc:AlternateContent>
          </a:graphicData>
        </a:graphic>
      </p:graphicFrame>
      <p:sp>
        <p:nvSpPr>
          <p:cNvPr id="2" name="Text Box 7"/>
          <p:cNvSpPr txBox="1">
            <a:spLocks noChangeArrowheads="1"/>
          </p:cNvSpPr>
          <p:nvPr/>
        </p:nvSpPr>
        <p:spPr bwMode="auto">
          <a:xfrm>
            <a:off x="1475656" y="332656"/>
            <a:ext cx="6583680" cy="645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algn="l" defTabSz="914400">
              <a:spcBef>
                <a:spcPct val="50000"/>
              </a:spcBef>
              <a:buClrTx/>
              <a:buSzTx/>
              <a:buFontTx/>
              <a:defRPr/>
            </a:pPr>
            <a:r>
              <a:rPr kumimoji="1" lang="zh-CN" altLang="en-US" sz="3600" dirty="0">
                <a:solidFill>
                  <a:srgbClr val="660066"/>
                </a:solidFill>
                <a:effectLst>
                  <a:outerShdw blurRad="38100" dist="38100" dir="2700000" algn="tl">
                    <a:srgbClr val="C0C0C0"/>
                  </a:outerShdw>
                </a:effectLst>
                <a:ea typeface="微软雅黑" pitchFamily="34" charset="-122"/>
                <a:cs typeface="+mn-cs"/>
              </a:rPr>
              <a:t>解周期势场下的能量本征值方程</a:t>
            </a:r>
          </a:p>
        </p:txBody>
      </p:sp>
      <p:grpSp>
        <p:nvGrpSpPr>
          <p:cNvPr id="20" name="组合 19"/>
          <p:cNvGrpSpPr/>
          <p:nvPr/>
        </p:nvGrpSpPr>
        <p:grpSpPr>
          <a:xfrm>
            <a:off x="862794" y="1916832"/>
            <a:ext cx="3565190" cy="1570410"/>
            <a:chOff x="862794" y="1916832"/>
            <a:chExt cx="3565190" cy="1570410"/>
          </a:xfrm>
        </p:grpSpPr>
        <p:cxnSp>
          <p:nvCxnSpPr>
            <p:cNvPr id="10" name="直接箭头连接符 9"/>
            <p:cNvCxnSpPr/>
            <p:nvPr/>
          </p:nvCxnSpPr>
          <p:spPr bwMode="auto">
            <a:xfrm flipV="1">
              <a:off x="3707904" y="1916832"/>
              <a:ext cx="720080" cy="939762"/>
            </a:xfrm>
            <a:prstGeom prst="straightConnector1">
              <a:avLst/>
            </a:prstGeom>
            <a:solidFill>
              <a:schemeClr val="accent1"/>
            </a:solidFill>
            <a:ln w="28575" cap="flat" cmpd="sng" algn="ctr">
              <a:solidFill>
                <a:srgbClr val="0000FF"/>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aphicFrame>
          <p:nvGraphicFramePr>
            <p:cNvPr id="8" name="Object 11"/>
            <p:cNvGraphicFramePr>
              <a:graphicFrameLocks noChangeAspect="1"/>
            </p:cNvGraphicFramePr>
            <p:nvPr/>
          </p:nvGraphicFramePr>
          <p:xfrm>
            <a:off x="862794" y="2564904"/>
            <a:ext cx="3384550" cy="922338"/>
          </p:xfrm>
          <a:graphic>
            <a:graphicData uri="http://schemas.openxmlformats.org/presentationml/2006/ole">
              <mc:AlternateContent xmlns:mc="http://schemas.openxmlformats.org/markup-compatibility/2006">
                <mc:Choice xmlns:v="urn:schemas-microsoft-com:vml" Requires="v">
                  <p:oleObj spid="_x0000_s393221" name="Equation" r:id="rId6" imgW="1587500" imgH="431800" progId="Equation.DSMT4">
                    <p:embed/>
                  </p:oleObj>
                </mc:Choice>
                <mc:Fallback>
                  <p:oleObj name="Equation" r:id="rId6" imgW="1587500" imgH="431800" progId="Equation.DSMT4">
                    <p:embed/>
                    <p:pic>
                      <p:nvPicPr>
                        <p:cNvPr id="0" name="图片 18055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62794" y="2564904"/>
                          <a:ext cx="3384550" cy="922338"/>
                        </a:xfrm>
                        <a:prstGeom prst="rect">
                          <a:avLst/>
                        </a:prstGeom>
                        <a:solidFill>
                          <a:srgbClr val="99FF99"/>
                        </a:solidFill>
                        <a:ln>
                          <a:noFill/>
                        </a:ln>
                        <a:effectLst/>
                      </p:spPr>
                    </p:pic>
                  </p:oleObj>
                </mc:Fallback>
              </mc:AlternateContent>
            </a:graphicData>
          </a:graphic>
        </p:graphicFrame>
      </p:grpSp>
      <p:grpSp>
        <p:nvGrpSpPr>
          <p:cNvPr id="21" name="组合 20"/>
          <p:cNvGrpSpPr/>
          <p:nvPr/>
        </p:nvGrpSpPr>
        <p:grpSpPr>
          <a:xfrm>
            <a:off x="2739862" y="1948723"/>
            <a:ext cx="5000490" cy="3122210"/>
            <a:chOff x="2739862" y="1948723"/>
            <a:chExt cx="5000490" cy="3122210"/>
          </a:xfrm>
        </p:grpSpPr>
        <p:sp>
          <p:nvSpPr>
            <p:cNvPr id="3" name="矩形 2"/>
            <p:cNvSpPr/>
            <p:nvPr/>
          </p:nvSpPr>
          <p:spPr bwMode="auto">
            <a:xfrm>
              <a:off x="4679479" y="3024260"/>
              <a:ext cx="3060873" cy="1987344"/>
            </a:xfrm>
            <a:prstGeom prst="rect">
              <a:avLst/>
            </a:prstGeom>
            <a:solidFill>
              <a:srgbClr val="FFCC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endParaRPr lang="zh-CN" altLang="en-US"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6" name="组合 5"/>
            <p:cNvGrpSpPr/>
            <p:nvPr/>
          </p:nvGrpSpPr>
          <p:grpSpPr>
            <a:xfrm>
              <a:off x="2739862" y="3024260"/>
              <a:ext cx="4907820" cy="2046673"/>
              <a:chOff x="-905756" y="3928810"/>
              <a:chExt cx="4907820" cy="2046673"/>
            </a:xfrm>
            <a:solidFill>
              <a:srgbClr val="FFCCFF"/>
            </a:solidFill>
          </p:grpSpPr>
          <p:graphicFrame>
            <p:nvGraphicFramePr>
              <p:cNvPr id="7" name="Object 5"/>
              <p:cNvGraphicFramePr>
                <a:graphicFrameLocks noChangeAspect="1"/>
              </p:cNvGraphicFramePr>
              <p:nvPr/>
            </p:nvGraphicFramePr>
            <p:xfrm>
              <a:off x="1214414" y="3928810"/>
              <a:ext cx="2432050" cy="584200"/>
            </p:xfrm>
            <a:graphic>
              <a:graphicData uri="http://schemas.openxmlformats.org/presentationml/2006/ole">
                <mc:AlternateContent xmlns:mc="http://schemas.openxmlformats.org/markup-compatibility/2006">
                  <mc:Choice xmlns:v="urn:schemas-microsoft-com:vml" Requires="v">
                    <p:oleObj spid="_x0000_s393222" name="Equation" r:id="rId8" imgW="951865" imgH="228600" progId="Equation.DSMT4">
                      <p:embed/>
                    </p:oleObj>
                  </mc:Choice>
                  <mc:Fallback>
                    <p:oleObj name="Equation" r:id="rId8" imgW="951865" imgH="228600" progId="Equation.DSMT4">
                      <p:embed/>
                      <p:pic>
                        <p:nvPicPr>
                          <p:cNvPr id="0" name="图片 18055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214414" y="3928810"/>
                            <a:ext cx="2432050" cy="584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 name="Object 6"/>
              <p:cNvGraphicFramePr>
                <a:graphicFrameLocks noChangeAspect="1"/>
              </p:cNvGraphicFramePr>
              <p:nvPr/>
            </p:nvGraphicFramePr>
            <p:xfrm>
              <a:off x="1214414" y="4838833"/>
              <a:ext cx="2787650" cy="1136650"/>
            </p:xfrm>
            <a:graphic>
              <a:graphicData uri="http://schemas.openxmlformats.org/presentationml/2006/ole">
                <mc:AlternateContent xmlns:mc="http://schemas.openxmlformats.org/markup-compatibility/2006">
                  <mc:Choice xmlns:v="urn:schemas-microsoft-com:vml" Requires="v">
                    <p:oleObj spid="_x0000_s393223" name="Equation" r:id="rId10" imgW="1091565" imgH="444500" progId="Equation.DSMT4">
                      <p:embed/>
                    </p:oleObj>
                  </mc:Choice>
                  <mc:Fallback>
                    <p:oleObj name="Equation" r:id="rId10" imgW="1091565" imgH="444500" progId="Equation.DSMT4">
                      <p:embed/>
                      <p:pic>
                        <p:nvPicPr>
                          <p:cNvPr id="0" name="图片 180560"/>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214414" y="4838833"/>
                            <a:ext cx="2787650" cy="11366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 name="矩形 10"/>
              <p:cNvSpPr/>
              <p:nvPr/>
            </p:nvSpPr>
            <p:spPr>
              <a:xfrm>
                <a:off x="-905756" y="4650687"/>
                <a:ext cx="1723549" cy="461665"/>
              </a:xfrm>
              <a:prstGeom prst="rect">
                <a:avLst/>
              </a:prstGeom>
              <a:grpFill/>
            </p:spPr>
            <p:txBody>
              <a:bodyPr wrap="none">
                <a:spAutoFit/>
              </a:bodyPr>
              <a:lstStyle/>
              <a:p>
                <a:r>
                  <a:rPr lang="zh-CN" altLang="en-US" sz="2400" b="1" dirty="0">
                    <a:solidFill>
                      <a:srgbClr val="0000FF"/>
                    </a:solidFill>
                    <a:latin typeface="Times New Roman" panose="02020603050405020304" pitchFamily="18" charset="0"/>
                    <a:ea typeface="微软雅黑" panose="020B0503020204020204" pitchFamily="34" charset="-122"/>
                    <a:cs typeface="+mj-cs"/>
                  </a:rPr>
                  <a:t>布洛赫定理</a:t>
                </a:r>
              </a:p>
            </p:txBody>
          </p:sp>
          <p:sp>
            <p:nvSpPr>
              <p:cNvPr id="13" name="右大括号 12"/>
              <p:cNvSpPr/>
              <p:nvPr/>
            </p:nvSpPr>
            <p:spPr>
              <a:xfrm flipH="1">
                <a:off x="872909" y="4131836"/>
                <a:ext cx="244081" cy="1585641"/>
              </a:xfrm>
              <a:prstGeom prst="rightBrace">
                <a:avLst>
                  <a:gd name="adj1" fmla="val 8333"/>
                  <a:gd name="adj2" fmla="val 48076"/>
                </a:avLst>
              </a:prstGeom>
              <a:grpFill/>
              <a:ln w="38100">
                <a:solidFill>
                  <a:srgbClr val="0000FF"/>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800">
                  <a:solidFill>
                    <a:prstClr val="black"/>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cxnSp>
          <p:nvCxnSpPr>
            <p:cNvPr id="14" name="直接箭头连接符 13"/>
            <p:cNvCxnSpPr/>
            <p:nvPr/>
          </p:nvCxnSpPr>
          <p:spPr bwMode="auto">
            <a:xfrm flipH="1" flipV="1">
              <a:off x="5580112" y="1948723"/>
              <a:ext cx="144016" cy="1016208"/>
            </a:xfrm>
            <a:prstGeom prst="straightConnector1">
              <a:avLst/>
            </a:prstGeom>
            <a:solidFill>
              <a:schemeClr val="accent1"/>
            </a:solidFill>
            <a:ln w="28575" cap="flat" cmpd="sng" algn="ctr">
              <a:solidFill>
                <a:srgbClr val="0000FF"/>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 name="直接箭头连接符 14"/>
            <p:cNvCxnSpPr>
              <a:stCxn id="3" idx="0"/>
            </p:cNvCxnSpPr>
            <p:nvPr/>
          </p:nvCxnSpPr>
          <p:spPr bwMode="auto">
            <a:xfrm flipV="1">
              <a:off x="6209916" y="1960817"/>
              <a:ext cx="450316" cy="1063443"/>
            </a:xfrm>
            <a:prstGeom prst="straightConnector1">
              <a:avLst/>
            </a:prstGeom>
            <a:solidFill>
              <a:schemeClr val="accent1"/>
            </a:solidFill>
            <a:ln w="28575" cap="flat" cmpd="sng" algn="ctr">
              <a:solidFill>
                <a:srgbClr val="0000FF"/>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4" name="页脚占位符 3"/>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zh-CN" altLang="en-US"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清华大学电子工程系</a:t>
            </a:r>
            <a:r>
              <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a:t>
            </a:r>
            <a:r>
              <a:rPr kumimoji="1" lang="zh-CN" altLang="en-US"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黄翊东</a:t>
            </a:r>
            <a:endPar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5" name="灯片编号占位符 4"/>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CBFA3644-F7FA-4510-BE22-999DFD69EC9B}" type="slidenum">
              <a:rPr kumimoji="1" lang="en-US" altLang="zh-CN" sz="14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t>107</a:t>
            </a:fld>
            <a:endPar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18" name="Rectangle 37"/>
          <p:cNvSpPr>
            <a:spLocks noChangeArrowheads="1"/>
          </p:cNvSpPr>
          <p:nvPr/>
        </p:nvSpPr>
        <p:spPr bwMode="auto">
          <a:xfrm flipV="1">
            <a:off x="106363" y="944720"/>
            <a:ext cx="8885237" cy="42863"/>
          </a:xfrm>
          <a:prstGeom prst="rect">
            <a:avLst/>
          </a:prstGeom>
          <a:gradFill rotWithShape="0">
            <a:gsLst>
              <a:gs pos="0">
                <a:srgbClr val="808080">
                  <a:gamma/>
                  <a:tint val="0"/>
                  <a:invGamma/>
                </a:srgbClr>
              </a:gs>
              <a:gs pos="100000">
                <a:srgbClr val="808080"/>
              </a:gs>
            </a:gsLst>
            <a:path path="shape">
              <a:fillToRect l="50000" t="50000" r="50000" b="50000"/>
            </a:path>
          </a:gradFill>
          <a:ln w="12700">
            <a:noFill/>
            <a:miter lim="800000"/>
            <a:headEnd type="none" w="sm" len="sm"/>
            <a:tailEnd type="none" w="sm" len="sm"/>
          </a:ln>
          <a:effectLst/>
        </p:spPr>
        <p:txBody>
          <a:bodyPr wrap="none" anchor="ctr"/>
          <a:lstStyle/>
          <a:p>
            <a:pPr marL="0" marR="0" lvl="0" indent="0" algn="l" defTabSz="914400" rtl="0" eaLnBrk="0" fontAlgn="auto" latinLnBrk="0" hangingPunct="0">
              <a:lnSpc>
                <a:spcPct val="100000"/>
              </a:lnSpc>
              <a:spcBef>
                <a:spcPts val="0"/>
              </a:spcBef>
              <a:spcAft>
                <a:spcPts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Arial"/>
              <a:ea typeface="宋体"/>
              <a:cs typeface="+mn-c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anim calcmode="lin" valueType="num">
                                      <p:cBhvr>
                                        <p:cTn id="8" dur="500" fill="hold"/>
                                        <p:tgtEl>
                                          <p:spTgt spid="21"/>
                                        </p:tgtEl>
                                        <p:attrNameLst>
                                          <p:attrName>ppt_x</p:attrName>
                                        </p:attrNameLst>
                                      </p:cBhvr>
                                      <p:tavLst>
                                        <p:tav tm="0">
                                          <p:val>
                                            <p:strVal val="#ppt_x"/>
                                          </p:val>
                                        </p:tav>
                                        <p:tav tm="100000">
                                          <p:val>
                                            <p:strVal val="#ppt_x"/>
                                          </p:val>
                                        </p:tav>
                                      </p:tavLst>
                                    </p:anim>
                                    <p:anim calcmode="lin" valueType="num">
                                      <p:cBhvr>
                                        <p:cTn id="9" dur="500" fill="hold"/>
                                        <p:tgtEl>
                                          <p:spTgt spid="2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Object 2"/>
          <p:cNvGraphicFramePr>
            <a:graphicFrameLocks noChangeAspect="1"/>
          </p:cNvGraphicFramePr>
          <p:nvPr/>
        </p:nvGraphicFramePr>
        <p:xfrm>
          <a:off x="1884653" y="2597526"/>
          <a:ext cx="5543550" cy="1231900"/>
        </p:xfrm>
        <a:graphic>
          <a:graphicData uri="http://schemas.openxmlformats.org/presentationml/2006/ole">
            <mc:AlternateContent xmlns:mc="http://schemas.openxmlformats.org/markup-compatibility/2006">
              <mc:Choice xmlns:v="urn:schemas-microsoft-com:vml" Requires="v">
                <p:oleObj spid="_x0000_s367871" name="Equation" r:id="rId4" imgW="49377600" imgH="10972800" progId="Equation.DSMT4">
                  <p:embed/>
                </p:oleObj>
              </mc:Choice>
              <mc:Fallback>
                <p:oleObj name="Equation" r:id="rId4" imgW="49377600" imgH="10972800" progId="Equation.DSMT4">
                  <p:embed/>
                  <p:pic>
                    <p:nvPicPr>
                      <p:cNvPr id="0" name="图片 181664"/>
                      <p:cNvPicPr>
                        <a:picLocks noChangeAspect="1" noChangeArrowheads="1"/>
                      </p:cNvPicPr>
                      <p:nvPr/>
                    </p:nvPicPr>
                    <p:blipFill>
                      <a:blip r:embed="rId5"/>
                      <a:srcRect/>
                      <a:stretch>
                        <a:fillRect/>
                      </a:stretch>
                    </p:blipFill>
                    <p:spPr bwMode="auto">
                      <a:xfrm>
                        <a:off x="1884653" y="2597526"/>
                        <a:ext cx="5543550" cy="1231900"/>
                      </a:xfrm>
                      <a:prstGeom prst="rect">
                        <a:avLst/>
                      </a:prstGeom>
                      <a:solidFill>
                        <a:srgbClr val="FFFF00"/>
                      </a:solidFill>
                    </p:spPr>
                  </p:pic>
                </p:oleObj>
              </mc:Fallback>
            </mc:AlternateContent>
          </a:graphicData>
        </a:graphic>
      </p:graphicFrame>
      <p:grpSp>
        <p:nvGrpSpPr>
          <p:cNvPr id="25" name="组合 24"/>
          <p:cNvGrpSpPr/>
          <p:nvPr/>
        </p:nvGrpSpPr>
        <p:grpSpPr>
          <a:xfrm>
            <a:off x="0" y="1240622"/>
            <a:ext cx="4292600" cy="2588804"/>
            <a:chOff x="0" y="1194000"/>
            <a:chExt cx="4292600" cy="2588804"/>
          </a:xfrm>
        </p:grpSpPr>
        <p:graphicFrame>
          <p:nvGraphicFramePr>
            <p:cNvPr id="16" name="Object 6"/>
            <p:cNvGraphicFramePr>
              <a:graphicFrameLocks noChangeAspect="1"/>
            </p:cNvGraphicFramePr>
            <p:nvPr/>
          </p:nvGraphicFramePr>
          <p:xfrm>
            <a:off x="0" y="1194000"/>
            <a:ext cx="4292600" cy="1060450"/>
          </p:xfrm>
          <a:graphic>
            <a:graphicData uri="http://schemas.openxmlformats.org/presentationml/2006/ole">
              <mc:AlternateContent xmlns:mc="http://schemas.openxmlformats.org/markup-compatibility/2006">
                <mc:Choice xmlns:v="urn:schemas-microsoft-com:vml" Requires="v">
                  <p:oleObj spid="_x0000_s367872" name="Equation" r:id="rId6" imgW="44500800" imgH="10972800" progId="Equation.DSMT4">
                    <p:embed/>
                  </p:oleObj>
                </mc:Choice>
                <mc:Fallback>
                  <p:oleObj name="Equation" r:id="rId6" imgW="44500800" imgH="10972800" progId="Equation.DSMT4">
                    <p:embed/>
                    <p:pic>
                      <p:nvPicPr>
                        <p:cNvPr id="0" name="图片 181665"/>
                        <p:cNvPicPr>
                          <a:picLocks noChangeAspect="1" noChangeArrowheads="1"/>
                        </p:cNvPicPr>
                        <p:nvPr/>
                      </p:nvPicPr>
                      <p:blipFill>
                        <a:blip r:embed="rId7"/>
                        <a:srcRect/>
                        <a:stretch>
                          <a:fillRect/>
                        </a:stretch>
                      </p:blipFill>
                      <p:spPr bwMode="auto">
                        <a:xfrm>
                          <a:off x="0" y="1194000"/>
                          <a:ext cx="4292600" cy="1060450"/>
                        </a:xfrm>
                        <a:prstGeom prst="rect">
                          <a:avLst/>
                        </a:prstGeom>
                        <a:solidFill>
                          <a:schemeClr val="bg1"/>
                        </a:solidFill>
                        <a:ln w="38100">
                          <a:solidFill>
                            <a:srgbClr val="FF0000"/>
                          </a:solidFill>
                        </a:ln>
                      </p:spPr>
                    </p:pic>
                  </p:oleObj>
                </mc:Fallback>
              </mc:AlternateContent>
            </a:graphicData>
          </a:graphic>
        </p:graphicFrame>
        <p:sp>
          <p:nvSpPr>
            <p:cNvPr id="4" name="椭圆 3"/>
            <p:cNvSpPr/>
            <p:nvPr/>
          </p:nvSpPr>
          <p:spPr bwMode="auto">
            <a:xfrm>
              <a:off x="2028669" y="2385515"/>
              <a:ext cx="2016224" cy="1397289"/>
            </a:xfrm>
            <a:prstGeom prst="ellipse">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lstStyle/>
            <a:p>
              <a:endParaRPr lang="zh-CN" altLang="en-US"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cxnSp>
          <p:nvCxnSpPr>
            <p:cNvPr id="19" name="直接箭头连接符 18"/>
            <p:cNvCxnSpPr>
              <a:endCxn id="4" idx="1"/>
            </p:cNvCxnSpPr>
            <p:nvPr/>
          </p:nvCxnSpPr>
          <p:spPr bwMode="auto">
            <a:xfrm>
              <a:off x="2146300" y="2263903"/>
              <a:ext cx="177638" cy="326240"/>
            </a:xfrm>
            <a:prstGeom prst="straightConnector1">
              <a:avLst/>
            </a:prstGeom>
            <a:solidFill>
              <a:schemeClr val="accent1"/>
            </a:solidFill>
            <a:ln w="38100"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27" name="组合 26"/>
          <p:cNvGrpSpPr/>
          <p:nvPr/>
        </p:nvGrpSpPr>
        <p:grpSpPr>
          <a:xfrm>
            <a:off x="4000721" y="1301341"/>
            <a:ext cx="3871464" cy="2279944"/>
            <a:chOff x="4144737" y="1234885"/>
            <a:chExt cx="3871464" cy="2279944"/>
          </a:xfrm>
        </p:grpSpPr>
        <p:graphicFrame>
          <p:nvGraphicFramePr>
            <p:cNvPr id="17" name="Object 7"/>
            <p:cNvGraphicFramePr>
              <a:graphicFrameLocks noChangeAspect="1"/>
            </p:cNvGraphicFramePr>
            <p:nvPr/>
          </p:nvGraphicFramePr>
          <p:xfrm>
            <a:off x="4587201" y="1234885"/>
            <a:ext cx="3429000" cy="1000125"/>
          </p:xfrm>
          <a:graphic>
            <a:graphicData uri="http://schemas.openxmlformats.org/presentationml/2006/ole">
              <mc:AlternateContent xmlns:mc="http://schemas.openxmlformats.org/markup-compatibility/2006">
                <mc:Choice xmlns:v="urn:schemas-microsoft-com:vml" Requires="v">
                  <p:oleObj spid="_x0000_s367873" name="Equation" r:id="rId8" imgW="36576000" imgH="10668000" progId="Equation.DSMT4">
                    <p:embed/>
                  </p:oleObj>
                </mc:Choice>
                <mc:Fallback>
                  <p:oleObj name="Equation" r:id="rId8" imgW="36576000" imgH="10668000" progId="Equation.DSMT4">
                    <p:embed/>
                    <p:pic>
                      <p:nvPicPr>
                        <p:cNvPr id="0" name="图片 181666"/>
                        <p:cNvPicPr>
                          <a:picLocks noChangeAspect="1" noChangeArrowheads="1"/>
                        </p:cNvPicPr>
                        <p:nvPr/>
                      </p:nvPicPr>
                      <p:blipFill>
                        <a:blip r:embed="rId9"/>
                        <a:srcRect/>
                        <a:stretch>
                          <a:fillRect/>
                        </a:stretch>
                      </p:blipFill>
                      <p:spPr bwMode="auto">
                        <a:xfrm>
                          <a:off x="4587201" y="1234885"/>
                          <a:ext cx="3429000" cy="1000125"/>
                        </a:xfrm>
                        <a:prstGeom prst="rect">
                          <a:avLst/>
                        </a:prstGeom>
                        <a:noFill/>
                        <a:ln w="38100">
                          <a:solidFill>
                            <a:srgbClr val="0000FF"/>
                          </a:solidFill>
                        </a:ln>
                        <a:effectLst/>
                      </p:spPr>
                    </p:pic>
                  </p:oleObj>
                </mc:Fallback>
              </mc:AlternateContent>
            </a:graphicData>
          </a:graphic>
        </p:graphicFrame>
        <p:cxnSp>
          <p:nvCxnSpPr>
            <p:cNvPr id="23" name="直接箭头连接符 22"/>
            <p:cNvCxnSpPr/>
            <p:nvPr/>
          </p:nvCxnSpPr>
          <p:spPr bwMode="auto">
            <a:xfrm>
              <a:off x="5101759" y="2330990"/>
              <a:ext cx="10622" cy="419986"/>
            </a:xfrm>
            <a:prstGeom prst="straightConnector1">
              <a:avLst/>
            </a:prstGeom>
            <a:solidFill>
              <a:schemeClr val="accent1"/>
            </a:solidFill>
            <a:ln w="38100" cap="flat" cmpd="sng" algn="ctr">
              <a:solidFill>
                <a:srgbClr val="0000FF"/>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4" name="椭圆 23"/>
            <p:cNvSpPr/>
            <p:nvPr/>
          </p:nvSpPr>
          <p:spPr bwMode="auto">
            <a:xfrm>
              <a:off x="4144737" y="2722741"/>
              <a:ext cx="1238803" cy="792088"/>
            </a:xfrm>
            <a:prstGeom prst="ellipse">
              <a:avLst/>
            </a:prstGeom>
            <a:noFill/>
            <a:ln w="38100" cap="flat" cmpd="sng" algn="ctr">
              <a:solidFill>
                <a:srgbClr val="0000FF"/>
              </a:solidFill>
              <a:prstDash val="solid"/>
              <a:round/>
              <a:headEnd type="none" w="med" len="med"/>
              <a:tailEnd type="none" w="med" len="med"/>
            </a:ln>
            <a:effectLst/>
          </p:spPr>
          <p:txBody>
            <a:bodyPr vert="horz" wrap="square" lIns="91440" tIns="45720" rIns="91440" bIns="45720" numCol="1" rtlCol="0" anchor="t" anchorCtr="0" compatLnSpc="1"/>
            <a:lstStyle/>
            <a:p>
              <a:endParaRPr lang="zh-CN" altLang="en-US"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31" name="组合 30"/>
          <p:cNvGrpSpPr/>
          <p:nvPr/>
        </p:nvGrpSpPr>
        <p:grpSpPr>
          <a:xfrm>
            <a:off x="5724128" y="2817432"/>
            <a:ext cx="2536825" cy="2405057"/>
            <a:chOff x="5803007" y="-22244"/>
            <a:chExt cx="2536825" cy="2405057"/>
          </a:xfrm>
        </p:grpSpPr>
        <p:graphicFrame>
          <p:nvGraphicFramePr>
            <p:cNvPr id="18" name="Object 8"/>
            <p:cNvGraphicFramePr>
              <a:graphicFrameLocks noChangeAspect="1"/>
            </p:cNvGraphicFramePr>
            <p:nvPr/>
          </p:nvGraphicFramePr>
          <p:xfrm>
            <a:off x="5803007" y="1181075"/>
            <a:ext cx="2536825" cy="1201738"/>
          </p:xfrm>
          <a:graphic>
            <a:graphicData uri="http://schemas.openxmlformats.org/presentationml/2006/ole">
              <mc:AlternateContent xmlns:mc="http://schemas.openxmlformats.org/markup-compatibility/2006">
                <mc:Choice xmlns:v="urn:schemas-microsoft-com:vml" Requires="v">
                  <p:oleObj spid="_x0000_s367874" name="Equation" r:id="rId10" imgW="23164800" imgH="10972800" progId="Equation.DSMT4">
                    <p:embed/>
                  </p:oleObj>
                </mc:Choice>
                <mc:Fallback>
                  <p:oleObj name="Equation" r:id="rId10" imgW="23164800" imgH="10972800" progId="Equation.DSMT4">
                    <p:embed/>
                    <p:pic>
                      <p:nvPicPr>
                        <p:cNvPr id="0" name="图片 181667"/>
                        <p:cNvPicPr>
                          <a:picLocks noChangeAspect="1" noChangeArrowheads="1"/>
                        </p:cNvPicPr>
                        <p:nvPr/>
                      </p:nvPicPr>
                      <p:blipFill>
                        <a:blip r:embed="rId11"/>
                        <a:srcRect/>
                        <a:stretch>
                          <a:fillRect/>
                        </a:stretch>
                      </p:blipFill>
                      <p:spPr bwMode="auto">
                        <a:xfrm>
                          <a:off x="5803007" y="1181075"/>
                          <a:ext cx="2536825" cy="1201738"/>
                        </a:xfrm>
                        <a:prstGeom prst="rect">
                          <a:avLst/>
                        </a:prstGeom>
                        <a:noFill/>
                        <a:ln w="57150">
                          <a:solidFill>
                            <a:srgbClr val="008000"/>
                          </a:solidFill>
                        </a:ln>
                        <a:effectLst/>
                      </p:spPr>
                    </p:pic>
                  </p:oleObj>
                </mc:Fallback>
              </mc:AlternateContent>
            </a:graphicData>
          </a:graphic>
        </p:graphicFrame>
        <p:sp>
          <p:nvSpPr>
            <p:cNvPr id="28" name="椭圆 27"/>
            <p:cNvSpPr/>
            <p:nvPr/>
          </p:nvSpPr>
          <p:spPr bwMode="auto">
            <a:xfrm>
              <a:off x="6236564" y="-22244"/>
              <a:ext cx="1238803" cy="792088"/>
            </a:xfrm>
            <a:prstGeom prst="ellipse">
              <a:avLst/>
            </a:prstGeom>
            <a:noFill/>
            <a:ln w="38100" cap="flat" cmpd="sng" algn="ctr">
              <a:solidFill>
                <a:srgbClr val="008000"/>
              </a:solidFill>
              <a:prstDash val="solid"/>
              <a:round/>
              <a:headEnd type="none" w="med" len="med"/>
              <a:tailEnd type="none" w="med" len="med"/>
            </a:ln>
            <a:effectLst/>
          </p:spPr>
          <p:txBody>
            <a:bodyPr vert="horz" wrap="square" lIns="91440" tIns="45720" rIns="91440" bIns="45720" numCol="1" rtlCol="0" anchor="t" anchorCtr="0" compatLnSpc="1"/>
            <a:lstStyle/>
            <a:p>
              <a:endParaRPr lang="zh-CN" altLang="en-US"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cxnSp>
          <p:nvCxnSpPr>
            <p:cNvPr id="29" name="直接箭头连接符 28"/>
            <p:cNvCxnSpPr/>
            <p:nvPr/>
          </p:nvCxnSpPr>
          <p:spPr bwMode="auto">
            <a:xfrm flipV="1">
              <a:off x="6855965" y="743413"/>
              <a:ext cx="0" cy="437662"/>
            </a:xfrm>
            <a:prstGeom prst="straightConnector1">
              <a:avLst/>
            </a:prstGeom>
            <a:solidFill>
              <a:schemeClr val="accent1"/>
            </a:solidFill>
            <a:ln w="38100" cap="flat" cmpd="sng" algn="ctr">
              <a:solidFill>
                <a:srgbClr val="008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40" name="组合 39"/>
          <p:cNvGrpSpPr/>
          <p:nvPr/>
        </p:nvGrpSpPr>
        <p:grpSpPr>
          <a:xfrm>
            <a:off x="274638" y="3829426"/>
            <a:ext cx="8764587" cy="2584074"/>
            <a:chOff x="274638" y="3829426"/>
            <a:chExt cx="8764587" cy="2584074"/>
          </a:xfrm>
        </p:grpSpPr>
        <p:graphicFrame>
          <p:nvGraphicFramePr>
            <p:cNvPr id="35" name="Object 9"/>
            <p:cNvGraphicFramePr>
              <a:graphicFrameLocks noChangeAspect="1"/>
            </p:cNvGraphicFramePr>
            <p:nvPr/>
          </p:nvGraphicFramePr>
          <p:xfrm>
            <a:off x="274638" y="5527675"/>
            <a:ext cx="8764587" cy="885825"/>
          </p:xfrm>
          <a:graphic>
            <a:graphicData uri="http://schemas.openxmlformats.org/presentationml/2006/ole">
              <mc:AlternateContent xmlns:mc="http://schemas.openxmlformats.org/markup-compatibility/2006">
                <mc:Choice xmlns:v="urn:schemas-microsoft-com:vml" Requires="v">
                  <p:oleObj spid="_x0000_s367875" name="Equation" r:id="rId12" imgW="108508800" imgH="10972800" progId="Equation.DSMT4">
                    <p:embed/>
                  </p:oleObj>
                </mc:Choice>
                <mc:Fallback>
                  <p:oleObj name="Equation" r:id="rId12" imgW="108508800" imgH="10972800" progId="Equation.DSMT4">
                    <p:embed/>
                    <p:pic>
                      <p:nvPicPr>
                        <p:cNvPr id="0" name="图片 181668"/>
                        <p:cNvPicPr>
                          <a:picLocks noChangeAspect="1" noChangeArrowheads="1"/>
                        </p:cNvPicPr>
                        <p:nvPr/>
                      </p:nvPicPr>
                      <p:blipFill>
                        <a:blip r:embed="rId13"/>
                        <a:srcRect/>
                        <a:stretch>
                          <a:fillRect/>
                        </a:stretch>
                      </p:blipFill>
                      <p:spPr bwMode="auto">
                        <a:xfrm>
                          <a:off x="274638" y="5527675"/>
                          <a:ext cx="8764587" cy="885825"/>
                        </a:xfrm>
                        <a:prstGeom prst="rect">
                          <a:avLst/>
                        </a:prstGeom>
                        <a:solidFill>
                          <a:srgbClr val="FFFF00"/>
                        </a:solidFill>
                      </p:spPr>
                    </p:pic>
                  </p:oleObj>
                </mc:Fallback>
              </mc:AlternateContent>
            </a:graphicData>
          </a:graphic>
        </p:graphicFrame>
        <p:sp>
          <p:nvSpPr>
            <p:cNvPr id="39" name="下箭头 38"/>
            <p:cNvSpPr/>
            <p:nvPr/>
          </p:nvSpPr>
          <p:spPr bwMode="auto">
            <a:xfrm>
              <a:off x="3779912" y="3829426"/>
              <a:ext cx="512688" cy="1556984"/>
            </a:xfrm>
            <a:prstGeom prst="down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endParaRPr lang="zh-CN" altLang="en-US"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3" name="页脚占位符 2"/>
          <p:cNvSpPr>
            <a:spLocks noGrp="1"/>
          </p:cNvSpPr>
          <p:nvPr>
            <p:ph type="ftr" sz="quarter" idx="11"/>
          </p:nvPr>
        </p:nvSpPr>
        <p:spPr>
          <a:xfrm>
            <a:off x="3124200" y="6500192"/>
            <a:ext cx="2895600" cy="457200"/>
          </a:xfrm>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zh-CN" altLang="en-US" sz="14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清华大学电子工程系</a:t>
            </a:r>
            <a:r>
              <a:rPr kumimoji="1" lang="en-US"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a:t>
            </a:r>
            <a:r>
              <a:rPr kumimoji="1" lang="zh-CN" altLang="en-US" sz="14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黄翊东</a:t>
            </a:r>
            <a:endParaRPr kumimoji="1" lang="en-US"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5" name="灯片编号占位符 4"/>
          <p:cNvSpPr>
            <a:spLocks noGrp="1"/>
          </p:cNvSpPr>
          <p:nvPr>
            <p:ph type="sldNum" sz="quarter" idx="12"/>
          </p:nvPr>
        </p:nvSpPr>
        <p:spPr>
          <a:xfrm>
            <a:off x="6553200" y="6500192"/>
            <a:ext cx="1905000" cy="457200"/>
          </a:xfrm>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CBFA3644-F7FA-4510-BE22-999DFD69EC9B}" type="slidenum">
              <a:rPr kumimoji="1" lang="en-US" altLang="zh-CN" sz="14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t>108</a:t>
            </a:fld>
            <a:endParaRPr kumimoji="1" lang="en-US"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21" name="Text Box 7"/>
          <p:cNvSpPr txBox="1">
            <a:spLocks noChangeArrowheads="1"/>
          </p:cNvSpPr>
          <p:nvPr/>
        </p:nvSpPr>
        <p:spPr bwMode="auto">
          <a:xfrm>
            <a:off x="1475656" y="332656"/>
            <a:ext cx="6583680" cy="645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algn="l" defTabSz="914400">
              <a:spcBef>
                <a:spcPct val="50000"/>
              </a:spcBef>
              <a:buClrTx/>
              <a:buSzTx/>
              <a:buFontTx/>
              <a:defRPr/>
            </a:pPr>
            <a:r>
              <a:rPr kumimoji="1" lang="zh-CN" altLang="en-US" sz="3600" dirty="0">
                <a:solidFill>
                  <a:srgbClr val="660066"/>
                </a:solidFill>
                <a:effectLst>
                  <a:outerShdw blurRad="38100" dist="38100" dir="2700000" algn="tl">
                    <a:srgbClr val="C0C0C0"/>
                  </a:outerShdw>
                </a:effectLst>
                <a:ea typeface="微软雅黑" pitchFamily="34" charset="-122"/>
                <a:cs typeface="+mn-cs"/>
              </a:rPr>
              <a:t>解周期势场下的能量本征值方程</a:t>
            </a:r>
          </a:p>
        </p:txBody>
      </p:sp>
      <p:sp>
        <p:nvSpPr>
          <p:cNvPr id="22" name="Rectangle 37"/>
          <p:cNvSpPr>
            <a:spLocks noChangeArrowheads="1"/>
          </p:cNvSpPr>
          <p:nvPr/>
        </p:nvSpPr>
        <p:spPr bwMode="auto">
          <a:xfrm flipV="1">
            <a:off x="106363" y="944720"/>
            <a:ext cx="8885237" cy="42863"/>
          </a:xfrm>
          <a:prstGeom prst="rect">
            <a:avLst/>
          </a:prstGeom>
          <a:gradFill rotWithShape="0">
            <a:gsLst>
              <a:gs pos="0">
                <a:srgbClr val="808080">
                  <a:gamma/>
                  <a:tint val="0"/>
                  <a:invGamma/>
                </a:srgbClr>
              </a:gs>
              <a:gs pos="100000">
                <a:srgbClr val="808080"/>
              </a:gs>
            </a:gsLst>
            <a:path path="shape">
              <a:fillToRect l="50000" t="50000" r="50000" b="50000"/>
            </a:path>
          </a:gradFill>
          <a:ln w="12700">
            <a:noFill/>
            <a:miter lim="800000"/>
            <a:headEnd type="none" w="sm" len="sm"/>
            <a:tailEnd type="none" w="sm" len="sm"/>
          </a:ln>
          <a:effectLst/>
        </p:spPr>
        <p:txBody>
          <a:bodyPr wrap="none" anchor="ctr"/>
          <a:lstStyle/>
          <a:p>
            <a:pPr marL="0" marR="0" lvl="0" indent="0" algn="l" defTabSz="914400" rtl="0" eaLnBrk="0" fontAlgn="auto" latinLnBrk="0" hangingPunct="0">
              <a:lnSpc>
                <a:spcPct val="100000"/>
              </a:lnSpc>
              <a:spcBef>
                <a:spcPts val="0"/>
              </a:spcBef>
              <a:spcAft>
                <a:spcPts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Arial"/>
              <a:ea typeface="宋体"/>
              <a:cs typeface="+mn-c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fade">
                                      <p:cBhvr>
                                        <p:cTn id="12" dur="500"/>
                                        <p:tgtEl>
                                          <p:spTgt spid="2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fade">
                                      <p:cBhvr>
                                        <p:cTn id="17" dur="500"/>
                                        <p:tgtEl>
                                          <p:spTgt spid="31"/>
                                        </p:tgtEl>
                                      </p:cBhvr>
                                    </p:animEffect>
                                  </p:childTnLst>
                                </p:cTn>
                              </p:par>
                            </p:childTnLst>
                          </p:cTn>
                        </p:par>
                      </p:childTnLst>
                    </p:cTn>
                  </p:par>
                  <p:par>
                    <p:cTn id="18" fill="hold">
                      <p:stCondLst>
                        <p:cond delay="indefinite"/>
                      </p:stCondLst>
                      <p:childTnLst>
                        <p:par>
                          <p:cTn id="19" fill="hold">
                            <p:stCondLst>
                              <p:cond delay="0"/>
                            </p:stCondLst>
                            <p:childTnLst>
                              <p:par>
                                <p:cTn id="20" presetID="12" presetClass="entr" presetSubtype="1" fill="hold" nodeType="clickEffect">
                                  <p:stCondLst>
                                    <p:cond delay="0"/>
                                  </p:stCondLst>
                                  <p:childTnLst>
                                    <p:set>
                                      <p:cBhvr>
                                        <p:cTn id="21" dur="1" fill="hold">
                                          <p:stCondLst>
                                            <p:cond delay="0"/>
                                          </p:stCondLst>
                                        </p:cTn>
                                        <p:tgtEl>
                                          <p:spTgt spid="40"/>
                                        </p:tgtEl>
                                        <p:attrNameLst>
                                          <p:attrName>style.visibility</p:attrName>
                                        </p:attrNameLst>
                                      </p:cBhvr>
                                      <p:to>
                                        <p:strVal val="visible"/>
                                      </p:to>
                                    </p:set>
                                    <p:anim calcmode="lin" valueType="num">
                                      <p:cBhvr additive="base">
                                        <p:cTn id="22" dur="500"/>
                                        <p:tgtEl>
                                          <p:spTgt spid="40"/>
                                        </p:tgtEl>
                                        <p:attrNameLst>
                                          <p:attrName>ppt_y</p:attrName>
                                        </p:attrNameLst>
                                      </p:cBhvr>
                                      <p:tavLst>
                                        <p:tav tm="0">
                                          <p:val>
                                            <p:strVal val="#ppt_y-#ppt_h*1.125000"/>
                                          </p:val>
                                        </p:tav>
                                        <p:tav tm="100000">
                                          <p:val>
                                            <p:strVal val="#ppt_y"/>
                                          </p:val>
                                        </p:tav>
                                      </p:tavLst>
                                    </p:anim>
                                    <p:animEffect transition="in" filter="wipe(down)">
                                      <p:cBhvr>
                                        <p:cTn id="23"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5" name="Object 9"/>
          <p:cNvGraphicFramePr>
            <a:graphicFrameLocks noChangeAspect="1"/>
          </p:cNvGraphicFramePr>
          <p:nvPr/>
        </p:nvGraphicFramePr>
        <p:xfrm>
          <a:off x="228600" y="1196975"/>
          <a:ext cx="8764588" cy="885825"/>
        </p:xfrm>
        <a:graphic>
          <a:graphicData uri="http://schemas.openxmlformats.org/presentationml/2006/ole">
            <mc:AlternateContent xmlns:mc="http://schemas.openxmlformats.org/markup-compatibility/2006">
              <mc:Choice xmlns:v="urn:schemas-microsoft-com:vml" Requires="v">
                <p:oleObj spid="_x0000_s322994" name="Equation" r:id="rId4" imgW="108508800" imgH="10972800" progId="Equation.DSMT4">
                  <p:embed/>
                </p:oleObj>
              </mc:Choice>
              <mc:Fallback>
                <p:oleObj name="Equation" r:id="rId4" imgW="108508800" imgH="10972800" progId="Equation.DSMT4">
                  <p:embed/>
                  <p:pic>
                    <p:nvPicPr>
                      <p:cNvPr id="35" name="Object 9"/>
                      <p:cNvPicPr>
                        <a:picLocks noChangeAspect="1" noChangeArrowheads="1"/>
                      </p:cNvPicPr>
                      <p:nvPr/>
                    </p:nvPicPr>
                    <p:blipFill>
                      <a:blip r:embed="rId5"/>
                      <a:srcRect/>
                      <a:stretch>
                        <a:fillRect/>
                      </a:stretch>
                    </p:blipFill>
                    <p:spPr bwMode="auto">
                      <a:xfrm>
                        <a:off x="228600" y="1196975"/>
                        <a:ext cx="8764588" cy="885825"/>
                      </a:xfrm>
                      <a:prstGeom prst="rect">
                        <a:avLst/>
                      </a:prstGeom>
                      <a:solidFill>
                        <a:srgbClr val="FFFF00"/>
                      </a:solidFill>
                    </p:spPr>
                  </p:pic>
                </p:oleObj>
              </mc:Fallback>
            </mc:AlternateContent>
          </a:graphicData>
        </a:graphic>
      </p:graphicFrame>
      <p:sp>
        <p:nvSpPr>
          <p:cNvPr id="38" name="内容占位符 2"/>
          <p:cNvSpPr txBox="1"/>
          <p:nvPr/>
        </p:nvSpPr>
        <p:spPr bwMode="auto">
          <a:xfrm>
            <a:off x="214469" y="2312300"/>
            <a:ext cx="8229600" cy="828668"/>
          </a:xfrm>
          <a:prstGeom prst="rect">
            <a:avLst/>
          </a:prstGeom>
          <a:noFill/>
          <a:ln w="9525">
            <a:noFill/>
            <a:miter lim="800000"/>
          </a:ln>
        </p:spPr>
        <p:txBody>
          <a:bodyPr vert="horz" wrap="square" lIns="91440" tIns="45720" rIns="91440" bIns="45720" numCol="1" anchor="t" anchorCtr="0" compatLnSpc="1"/>
          <a:lstStyle>
            <a:lvl1pPr marL="273050" indent="-273050" algn="l" rtl="0" eaLnBrk="0" fontAlgn="base" hangingPunct="0">
              <a:spcBef>
                <a:spcPts val="575"/>
              </a:spcBef>
              <a:spcAft>
                <a:spcPct val="0"/>
              </a:spcAft>
              <a:buClr>
                <a:schemeClr val="accent1"/>
              </a:buClr>
              <a:buSzPct val="85000"/>
              <a:buFont typeface="Wingdings 2" panose="05020102010507070707" pitchFamily="18" charset="2"/>
              <a:buChar char=""/>
              <a:defRPr sz="3200" kern="1200" baseline="0">
                <a:solidFill>
                  <a:schemeClr val="tx1"/>
                </a:solidFill>
                <a:latin typeface="Times New Roman" panose="02020603050405020304" pitchFamily="18" charset="0"/>
                <a:ea typeface="+mn-ea"/>
                <a:cs typeface="+mn-cs"/>
              </a:defRPr>
            </a:lvl1pPr>
            <a:lvl2pPr marL="548005" indent="-228600" algn="l" rtl="0" eaLnBrk="0" fontAlgn="base" hangingPunct="0">
              <a:spcBef>
                <a:spcPts val="375"/>
              </a:spcBef>
              <a:spcAft>
                <a:spcPct val="0"/>
              </a:spcAft>
              <a:buClr>
                <a:schemeClr val="accent2"/>
              </a:buClr>
              <a:buSzPct val="85000"/>
              <a:buFont typeface="Wingdings 2" panose="05020102010507070707" pitchFamily="18" charset="2"/>
              <a:buChar char=""/>
              <a:defRPr sz="3200" kern="1200" baseline="0">
                <a:solidFill>
                  <a:schemeClr val="tx1"/>
                </a:solidFill>
                <a:latin typeface="Times New Roman" panose="02020603050405020304" pitchFamily="18" charset="0"/>
                <a:ea typeface="+mn-ea"/>
                <a:cs typeface="+mn-cs"/>
              </a:defRPr>
            </a:lvl2pPr>
            <a:lvl3pPr marL="822325" indent="-228600" algn="l" rtl="0" eaLnBrk="0" fontAlgn="base" hangingPunct="0">
              <a:spcBef>
                <a:spcPts val="375"/>
              </a:spcBef>
              <a:spcAft>
                <a:spcPct val="0"/>
              </a:spcAft>
              <a:buClr>
                <a:srgbClr val="E6B1AB"/>
              </a:buClr>
              <a:buSzPct val="85000"/>
              <a:buFont typeface="Wingdings 2" panose="05020102010507070707" pitchFamily="18" charset="2"/>
              <a:buChar char=""/>
              <a:defRPr sz="2800" kern="1200" baseline="0">
                <a:solidFill>
                  <a:schemeClr val="tx1"/>
                </a:solidFill>
                <a:latin typeface="Times New Roman" panose="02020603050405020304" pitchFamily="18" charset="0"/>
                <a:ea typeface="+mn-ea"/>
                <a:cs typeface="+mn-cs"/>
              </a:defRPr>
            </a:lvl3pPr>
            <a:lvl4pPr marL="1097280" indent="-228600" algn="l" rtl="0" eaLnBrk="0" fontAlgn="base" hangingPunct="0">
              <a:spcBef>
                <a:spcPts val="375"/>
              </a:spcBef>
              <a:spcAft>
                <a:spcPct val="0"/>
              </a:spcAft>
              <a:buClr>
                <a:srgbClr val="A28E6A"/>
              </a:buClr>
              <a:buSzPct val="80000"/>
              <a:buFont typeface="Wingdings 2" panose="05020102010507070707" pitchFamily="18" charset="2"/>
              <a:buChar char=""/>
              <a:defRPr sz="2800" kern="1200" baseline="0">
                <a:solidFill>
                  <a:schemeClr val="tx1"/>
                </a:solidFill>
                <a:latin typeface="Times New Roman" panose="02020603050405020304" pitchFamily="18" charset="0"/>
                <a:ea typeface="+mn-ea"/>
                <a:cs typeface="+mn-cs"/>
              </a:defRPr>
            </a:lvl4pPr>
            <a:lvl5pPr marL="1371600" indent="-228600" algn="l" rtl="0" eaLnBrk="0" fontAlgn="base" hangingPunct="0">
              <a:spcBef>
                <a:spcPts val="375"/>
              </a:spcBef>
              <a:spcAft>
                <a:spcPct val="0"/>
              </a:spcAft>
              <a:buClr>
                <a:srgbClr val="A28E6A"/>
              </a:buClr>
              <a:buChar char="o"/>
              <a:defRPr sz="2800" kern="1200" baseline="0">
                <a:solidFill>
                  <a:schemeClr val="tx1"/>
                </a:solidFill>
                <a:latin typeface="Times New Roman" panose="02020603050405020304" pitchFamily="18" charset="0"/>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a:lstStyle>
          <a:p>
            <a:pPr marL="273050" marR="0" lvl="0" indent="-273050" algn="l" defTabSz="914400" rtl="0" eaLnBrk="0" fontAlgn="base" latinLnBrk="0" hangingPunct="0">
              <a:lnSpc>
                <a:spcPct val="100000"/>
              </a:lnSpc>
              <a:spcBef>
                <a:spcPts val="575"/>
              </a:spcBef>
              <a:spcAft>
                <a:spcPct val="0"/>
              </a:spcAft>
              <a:buClr>
                <a:srgbClr val="D34817"/>
              </a:buClr>
              <a:buSzPct val="85000"/>
              <a:buFont typeface="Wingdings 2" panose="05020102010507070707" pitchFamily="18" charset="2"/>
              <a:buChar char=""/>
              <a:tabLst/>
              <a:defRPr/>
            </a:pPr>
            <a:r>
              <a:rPr kumimoji="0" lang="zh-CN" altLang="en-US" sz="2400" b="1" i="0" u="none" strike="noStrike" kern="120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两边乘以</a:t>
            </a:r>
            <a:r>
              <a:rPr kumimoji="0" lang="en-US" altLang="zh-CN" sz="2400" b="1" i="0" u="none" strike="noStrike" kern="120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	 	       </a:t>
            </a:r>
            <a:r>
              <a:rPr kumimoji="0" lang="zh-CN" altLang="en-US" sz="2400" b="1" i="0" u="none" strike="noStrike" kern="120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并积分，利用：</a:t>
            </a:r>
          </a:p>
        </p:txBody>
      </p:sp>
      <p:graphicFrame>
        <p:nvGraphicFramePr>
          <p:cNvPr id="41" name="Object 3"/>
          <p:cNvGraphicFramePr>
            <a:graphicFrameLocks noChangeAspect="1"/>
          </p:cNvGraphicFramePr>
          <p:nvPr/>
        </p:nvGraphicFramePr>
        <p:xfrm>
          <a:off x="1907704" y="1939472"/>
          <a:ext cx="1819363" cy="841456"/>
        </p:xfrm>
        <a:graphic>
          <a:graphicData uri="http://schemas.openxmlformats.org/presentationml/2006/ole">
            <mc:AlternateContent xmlns:mc="http://schemas.openxmlformats.org/markup-compatibility/2006">
              <mc:Choice xmlns:v="urn:schemas-microsoft-com:vml" Requires="v">
                <p:oleObj spid="_x0000_s322995" name="Equation" r:id="rId6" imgW="14630400" imgH="7315200" progId="Equation.DSMT4">
                  <p:embed/>
                </p:oleObj>
              </mc:Choice>
              <mc:Fallback>
                <p:oleObj name="Equation" r:id="rId6" imgW="14630400" imgH="7315200" progId="Equation.DSMT4">
                  <p:embed/>
                  <p:pic>
                    <p:nvPicPr>
                      <p:cNvPr id="41" name="Object 3"/>
                      <p:cNvPicPr>
                        <a:picLocks noChangeAspect="1" noChangeArrowheads="1"/>
                      </p:cNvPicPr>
                      <p:nvPr/>
                    </p:nvPicPr>
                    <p:blipFill>
                      <a:blip r:embed="rId7"/>
                      <a:srcRect/>
                      <a:stretch>
                        <a:fillRect/>
                      </a:stretch>
                    </p:blipFill>
                    <p:spPr bwMode="auto">
                      <a:xfrm>
                        <a:off x="1907704" y="1939472"/>
                        <a:ext cx="1819363" cy="841456"/>
                      </a:xfrm>
                      <a:prstGeom prst="rect">
                        <a:avLst/>
                      </a:prstGeom>
                      <a:noFill/>
                    </p:spPr>
                  </p:pic>
                </p:oleObj>
              </mc:Fallback>
            </mc:AlternateContent>
          </a:graphicData>
        </a:graphic>
      </p:graphicFrame>
      <p:graphicFrame>
        <p:nvGraphicFramePr>
          <p:cNvPr id="42" name="Object 4"/>
          <p:cNvGraphicFramePr>
            <a:graphicFrameLocks noChangeAspect="1"/>
          </p:cNvGraphicFramePr>
          <p:nvPr/>
        </p:nvGraphicFramePr>
        <p:xfrm>
          <a:off x="503236" y="4913196"/>
          <a:ext cx="8091487" cy="1166813"/>
        </p:xfrm>
        <a:graphic>
          <a:graphicData uri="http://schemas.openxmlformats.org/presentationml/2006/ole">
            <mc:AlternateContent xmlns:mc="http://schemas.openxmlformats.org/markup-compatibility/2006">
              <mc:Choice xmlns:v="urn:schemas-microsoft-com:vml" Requires="v">
                <p:oleObj spid="_x0000_s322996" name="Equation" r:id="rId8" imgW="76200000" imgH="10972800" progId="Equation.DSMT4">
                  <p:embed/>
                </p:oleObj>
              </mc:Choice>
              <mc:Fallback>
                <p:oleObj name="Equation" r:id="rId8" imgW="76200000" imgH="10972800" progId="Equation.DSMT4">
                  <p:embed/>
                  <p:pic>
                    <p:nvPicPr>
                      <p:cNvPr id="42" name="Object 4"/>
                      <p:cNvPicPr>
                        <a:picLocks noChangeAspect="1" noChangeArrowheads="1"/>
                      </p:cNvPicPr>
                      <p:nvPr/>
                    </p:nvPicPr>
                    <p:blipFill>
                      <a:blip r:embed="rId9"/>
                      <a:srcRect/>
                      <a:stretch>
                        <a:fillRect/>
                      </a:stretch>
                    </p:blipFill>
                    <p:spPr bwMode="auto">
                      <a:xfrm>
                        <a:off x="503236" y="4913196"/>
                        <a:ext cx="8091487" cy="1166813"/>
                      </a:xfrm>
                      <a:prstGeom prst="rect">
                        <a:avLst/>
                      </a:prstGeom>
                      <a:solidFill>
                        <a:srgbClr val="FFFF00"/>
                      </a:solidFill>
                    </p:spPr>
                  </p:pic>
                </p:oleObj>
              </mc:Fallback>
            </mc:AlternateContent>
          </a:graphicData>
        </a:graphic>
      </p:graphicFrame>
      <p:graphicFrame>
        <p:nvGraphicFramePr>
          <p:cNvPr id="43" name="Object 81"/>
          <p:cNvGraphicFramePr>
            <a:graphicFrameLocks noChangeAspect="1"/>
          </p:cNvGraphicFramePr>
          <p:nvPr/>
        </p:nvGraphicFramePr>
        <p:xfrm>
          <a:off x="169068" y="2864471"/>
          <a:ext cx="8759825" cy="1373188"/>
        </p:xfrm>
        <a:graphic>
          <a:graphicData uri="http://schemas.openxmlformats.org/presentationml/2006/ole">
            <mc:AlternateContent xmlns:mc="http://schemas.openxmlformats.org/markup-compatibility/2006">
              <mc:Choice xmlns:v="urn:schemas-microsoft-com:vml" Requires="v">
                <p:oleObj spid="_x0000_s322997" name="Equation" r:id="rId10" imgW="105156000" imgH="16459200" progId="Equation.DSMT4">
                  <p:embed/>
                </p:oleObj>
              </mc:Choice>
              <mc:Fallback>
                <p:oleObj name="Equation" r:id="rId10" imgW="105156000" imgH="16459200" progId="Equation.DSMT4">
                  <p:embed/>
                  <p:pic>
                    <p:nvPicPr>
                      <p:cNvPr id="43" name="Object 81"/>
                      <p:cNvPicPr>
                        <a:picLocks noChangeAspect="1" noChangeArrowheads="1"/>
                      </p:cNvPicPr>
                      <p:nvPr/>
                    </p:nvPicPr>
                    <p:blipFill>
                      <a:blip r:embed="rId11"/>
                      <a:srcRect/>
                      <a:stretch>
                        <a:fillRect/>
                      </a:stretch>
                    </p:blipFill>
                    <p:spPr bwMode="auto">
                      <a:xfrm>
                        <a:off x="169068" y="2864471"/>
                        <a:ext cx="8759825" cy="1373188"/>
                      </a:xfrm>
                      <a:prstGeom prst="rect">
                        <a:avLst/>
                      </a:prstGeom>
                      <a:solidFill>
                        <a:srgbClr val="FFFFCC"/>
                      </a:solidFill>
                    </p:spPr>
                  </p:pic>
                </p:oleObj>
              </mc:Fallback>
            </mc:AlternateContent>
          </a:graphicData>
        </a:graphic>
      </p:graphicFrame>
      <p:sp>
        <p:nvSpPr>
          <p:cNvPr id="44" name="内容占位符 2"/>
          <p:cNvSpPr txBox="1"/>
          <p:nvPr/>
        </p:nvSpPr>
        <p:spPr bwMode="auto">
          <a:xfrm>
            <a:off x="387350" y="4351027"/>
            <a:ext cx="8229600" cy="828668"/>
          </a:xfrm>
          <a:prstGeom prst="rect">
            <a:avLst/>
          </a:prstGeom>
          <a:noFill/>
          <a:ln w="9525">
            <a:noFill/>
            <a:miter lim="800000"/>
          </a:ln>
        </p:spPr>
        <p:txBody>
          <a:bodyPr vert="horz" wrap="square" lIns="91440" tIns="45720" rIns="91440" bIns="45720" numCol="1" anchor="t" anchorCtr="0" compatLnSpc="1"/>
          <a:lstStyle>
            <a:lvl1pPr marL="273050" indent="-273050" algn="l" rtl="0" eaLnBrk="0" fontAlgn="base" hangingPunct="0">
              <a:spcBef>
                <a:spcPts val="575"/>
              </a:spcBef>
              <a:spcAft>
                <a:spcPct val="0"/>
              </a:spcAft>
              <a:buClr>
                <a:schemeClr val="accent1"/>
              </a:buClr>
              <a:buSzPct val="85000"/>
              <a:buFont typeface="Wingdings 2" panose="05020102010507070707" pitchFamily="18" charset="2"/>
              <a:buChar char=""/>
              <a:defRPr sz="3200" kern="1200" baseline="0">
                <a:solidFill>
                  <a:schemeClr val="tx1"/>
                </a:solidFill>
                <a:latin typeface="Times New Roman" panose="02020603050405020304" pitchFamily="18" charset="0"/>
                <a:ea typeface="+mn-ea"/>
                <a:cs typeface="+mn-cs"/>
              </a:defRPr>
            </a:lvl1pPr>
            <a:lvl2pPr marL="548005" indent="-228600" algn="l" rtl="0" eaLnBrk="0" fontAlgn="base" hangingPunct="0">
              <a:spcBef>
                <a:spcPts val="375"/>
              </a:spcBef>
              <a:spcAft>
                <a:spcPct val="0"/>
              </a:spcAft>
              <a:buClr>
                <a:schemeClr val="accent2"/>
              </a:buClr>
              <a:buSzPct val="85000"/>
              <a:buFont typeface="Wingdings 2" panose="05020102010507070707" pitchFamily="18" charset="2"/>
              <a:buChar char=""/>
              <a:defRPr sz="3200" kern="1200" baseline="0">
                <a:solidFill>
                  <a:schemeClr val="tx1"/>
                </a:solidFill>
                <a:latin typeface="Times New Roman" panose="02020603050405020304" pitchFamily="18" charset="0"/>
                <a:ea typeface="+mn-ea"/>
                <a:cs typeface="+mn-cs"/>
              </a:defRPr>
            </a:lvl2pPr>
            <a:lvl3pPr marL="822325" indent="-228600" algn="l" rtl="0" eaLnBrk="0" fontAlgn="base" hangingPunct="0">
              <a:spcBef>
                <a:spcPts val="375"/>
              </a:spcBef>
              <a:spcAft>
                <a:spcPct val="0"/>
              </a:spcAft>
              <a:buClr>
                <a:srgbClr val="E6B1AB"/>
              </a:buClr>
              <a:buSzPct val="85000"/>
              <a:buFont typeface="Wingdings 2" panose="05020102010507070707" pitchFamily="18" charset="2"/>
              <a:buChar char=""/>
              <a:defRPr sz="2800" kern="1200" baseline="0">
                <a:solidFill>
                  <a:schemeClr val="tx1"/>
                </a:solidFill>
                <a:latin typeface="Times New Roman" panose="02020603050405020304" pitchFamily="18" charset="0"/>
                <a:ea typeface="+mn-ea"/>
                <a:cs typeface="+mn-cs"/>
              </a:defRPr>
            </a:lvl3pPr>
            <a:lvl4pPr marL="1097280" indent="-228600" algn="l" rtl="0" eaLnBrk="0" fontAlgn="base" hangingPunct="0">
              <a:spcBef>
                <a:spcPts val="375"/>
              </a:spcBef>
              <a:spcAft>
                <a:spcPct val="0"/>
              </a:spcAft>
              <a:buClr>
                <a:srgbClr val="A28E6A"/>
              </a:buClr>
              <a:buSzPct val="80000"/>
              <a:buFont typeface="Wingdings 2" panose="05020102010507070707" pitchFamily="18" charset="2"/>
              <a:buChar char=""/>
              <a:defRPr sz="2800" kern="1200" baseline="0">
                <a:solidFill>
                  <a:schemeClr val="tx1"/>
                </a:solidFill>
                <a:latin typeface="Times New Roman" panose="02020603050405020304" pitchFamily="18" charset="0"/>
                <a:ea typeface="+mn-ea"/>
                <a:cs typeface="+mn-cs"/>
              </a:defRPr>
            </a:lvl4pPr>
            <a:lvl5pPr marL="1371600" indent="-228600" algn="l" rtl="0" eaLnBrk="0" fontAlgn="base" hangingPunct="0">
              <a:spcBef>
                <a:spcPts val="375"/>
              </a:spcBef>
              <a:spcAft>
                <a:spcPct val="0"/>
              </a:spcAft>
              <a:buClr>
                <a:srgbClr val="A28E6A"/>
              </a:buClr>
              <a:buChar char="o"/>
              <a:defRPr sz="2800" kern="1200" baseline="0">
                <a:solidFill>
                  <a:schemeClr val="tx1"/>
                </a:solidFill>
                <a:latin typeface="Times New Roman" panose="02020603050405020304" pitchFamily="18" charset="0"/>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a:lstStyle>
          <a:p>
            <a:pPr marL="0" marR="0" lvl="0" indent="0" algn="l" defTabSz="914400" rtl="0" eaLnBrk="0" fontAlgn="base" latinLnBrk="0" hangingPunct="0">
              <a:lnSpc>
                <a:spcPct val="100000"/>
              </a:lnSpc>
              <a:spcBef>
                <a:spcPts val="575"/>
              </a:spcBef>
              <a:spcAft>
                <a:spcPct val="0"/>
              </a:spcAft>
              <a:buClr>
                <a:srgbClr val="D34817"/>
              </a:buClr>
              <a:buSzPct val="85000"/>
              <a:buFont typeface="Wingdings 2" panose="05020102010507070707" pitchFamily="18" charset="2"/>
              <a:buNone/>
              <a:tabLst/>
              <a:defRPr/>
            </a:pPr>
            <a:r>
              <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得到如下一系列线性方程：</a:t>
            </a:r>
          </a:p>
        </p:txBody>
      </p:sp>
      <p:sp>
        <p:nvSpPr>
          <p:cNvPr id="3" name="页脚占位符 2"/>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zh-CN" altLang="en-US"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清华大学电子工程系</a:t>
            </a:r>
            <a:r>
              <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a:t>
            </a:r>
            <a:r>
              <a:rPr kumimoji="1" lang="zh-CN" altLang="en-US"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黄翊东</a:t>
            </a:r>
            <a:endPar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4" name="灯片编号占位符 3"/>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BFA3644-F7FA-4510-BE22-999DFD69EC9B}" type="slidenum">
              <a:rPr kumimoji="1" lang="en-US" altLang="zh-CN" sz="14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109</a:t>
            </a:fld>
            <a:endPar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11" name="Text Box 7"/>
          <p:cNvSpPr txBox="1">
            <a:spLocks noChangeArrowheads="1"/>
          </p:cNvSpPr>
          <p:nvPr/>
        </p:nvSpPr>
        <p:spPr bwMode="auto">
          <a:xfrm>
            <a:off x="1475656" y="332656"/>
            <a:ext cx="6583680" cy="645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1" lang="zh-CN" altLang="en-US" sz="3600" b="1" i="0" u="none" strike="noStrike" kern="1200" cap="none" spc="0" normalizeH="0" baseline="0" noProof="0" dirty="0">
                <a:ln>
                  <a:noFill/>
                </a:ln>
                <a:solidFill>
                  <a:srgbClr val="660066"/>
                </a:solidFill>
                <a:effectLst>
                  <a:outerShdw blurRad="38100" dist="38100" dir="2700000" algn="tl">
                    <a:srgbClr val="C0C0C0"/>
                  </a:outerShdw>
                </a:effectLst>
                <a:uLnTx/>
                <a:uFillTx/>
                <a:latin typeface="Times New Roman" panose="02020603050405020304" pitchFamily="18" charset="0"/>
                <a:ea typeface="微软雅黑" pitchFamily="34" charset="-122"/>
                <a:cs typeface="+mn-cs"/>
              </a:rPr>
              <a:t>解周期势场下的能量本征值方程</a:t>
            </a:r>
          </a:p>
        </p:txBody>
      </p:sp>
      <p:sp>
        <p:nvSpPr>
          <p:cNvPr id="12" name="Rectangle 37"/>
          <p:cNvSpPr>
            <a:spLocks noChangeArrowheads="1"/>
          </p:cNvSpPr>
          <p:nvPr/>
        </p:nvSpPr>
        <p:spPr bwMode="auto">
          <a:xfrm flipV="1">
            <a:off x="106363" y="944720"/>
            <a:ext cx="8885237" cy="42863"/>
          </a:xfrm>
          <a:prstGeom prst="rect">
            <a:avLst/>
          </a:prstGeom>
          <a:gradFill rotWithShape="0">
            <a:gsLst>
              <a:gs pos="0">
                <a:srgbClr val="808080">
                  <a:gamma/>
                  <a:tint val="0"/>
                  <a:invGamma/>
                </a:srgbClr>
              </a:gs>
              <a:gs pos="100000">
                <a:srgbClr val="808080"/>
              </a:gs>
            </a:gsLst>
            <a:path path="shape">
              <a:fillToRect l="50000" t="50000" r="50000" b="50000"/>
            </a:path>
          </a:gradFill>
          <a:ln w="12700">
            <a:noFill/>
            <a:miter lim="800000"/>
            <a:headEnd type="none" w="sm" len="sm"/>
            <a:tailEnd type="none" w="sm" len="sm"/>
          </a:ln>
          <a:effectLst/>
        </p:spPr>
        <p:txBody>
          <a:bodyPr wrap="none" anchor="ctr"/>
          <a:lstStyle/>
          <a:p>
            <a:pPr marL="0" marR="0" lvl="0" indent="0" algn="l" defTabSz="914400" rtl="0" eaLnBrk="0" fontAlgn="auto" latinLnBrk="0" hangingPunct="0">
              <a:lnSpc>
                <a:spcPct val="100000"/>
              </a:lnSpc>
              <a:spcBef>
                <a:spcPts val="0"/>
              </a:spcBef>
              <a:spcAft>
                <a:spcPts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Arial"/>
              <a:ea typeface="宋体"/>
              <a:cs typeface="+mn-cs"/>
            </a:endParaRPr>
          </a:p>
        </p:txBody>
      </p:sp>
    </p:spTree>
    <p:extLst>
      <p:ext uri="{BB962C8B-B14F-4D97-AF65-F5344CB8AC3E}">
        <p14:creationId xmlns:p14="http://schemas.microsoft.com/office/powerpoint/2010/main" val="504869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1412" name="Rectangle 4"/>
          <p:cNvSpPr>
            <a:spLocks noChangeArrowheads="1"/>
          </p:cNvSpPr>
          <p:nvPr/>
        </p:nvSpPr>
        <p:spPr bwMode="auto">
          <a:xfrm>
            <a:off x="2843310" y="1947559"/>
            <a:ext cx="3312071" cy="504825"/>
          </a:xfrm>
          <a:prstGeom prst="rect">
            <a:avLst/>
          </a:prstGeom>
          <a:solidFill>
            <a:srgbClr val="FFFF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3315" name="Rectangle 2"/>
          <p:cNvSpPr>
            <a:spLocks noRot="1" noChangeArrowheads="1"/>
          </p:cNvSpPr>
          <p:nvPr/>
        </p:nvSpPr>
        <p:spPr bwMode="auto">
          <a:xfrm>
            <a:off x="2411760" y="114449"/>
            <a:ext cx="640715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algn="l" defTabSz="914400">
              <a:buClrTx/>
              <a:buSzTx/>
              <a:buFontTx/>
              <a:defRPr/>
            </a:pPr>
            <a:r>
              <a:rPr kumimoji="1" lang="zh-CN" altLang="en-US" sz="3600" b="1" dirty="0">
                <a:solidFill>
                  <a:srgbClr val="660066"/>
                </a:solidFill>
                <a:effectLst>
                  <a:outerShdw blurRad="38100" dist="38100" dir="2700000" algn="tl">
                    <a:srgbClr val="C0C0C0"/>
                  </a:outerShdw>
                </a:effectLst>
                <a:latin typeface="Times New Roman" pitchFamily="18" charset="0"/>
                <a:ea typeface="微软雅黑" pitchFamily="34" charset="-122"/>
                <a:cs typeface="+mn-cs"/>
              </a:rPr>
              <a:t>第三章 固体电子论</a:t>
            </a:r>
          </a:p>
        </p:txBody>
      </p:sp>
      <p:cxnSp>
        <p:nvCxnSpPr>
          <p:cNvPr id="3" name="直接连接符 2"/>
          <p:cNvCxnSpPr>
            <a:cxnSpLocks noChangeShapeType="1"/>
          </p:cNvCxnSpPr>
          <p:nvPr/>
        </p:nvCxnSpPr>
        <p:spPr bwMode="auto">
          <a:xfrm>
            <a:off x="2411263" y="1839824"/>
            <a:ext cx="3600400" cy="0"/>
          </a:xfrm>
          <a:prstGeom prst="line">
            <a:avLst/>
          </a:prstGeom>
          <a:noFill/>
          <a:ln w="57150" algn="ctr">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 name="页脚占位符 1"/>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zh-CN" altLang="en-US"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清华大学电子工程系</a:t>
            </a:r>
            <a:r>
              <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a:t>
            </a:r>
            <a:r>
              <a:rPr kumimoji="1" lang="zh-CN" altLang="en-US"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黄翊东</a:t>
            </a:r>
            <a:endPar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4" name="灯片编号占位符 3"/>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CBFA3644-F7FA-4510-BE22-999DFD69EC9B}" type="slidenum">
              <a:rPr kumimoji="1" lang="en-US" altLang="zh-CN" sz="14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t>11</a:t>
            </a:fld>
            <a:endPar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9" name="Rectangle 37"/>
          <p:cNvSpPr>
            <a:spLocks noChangeArrowheads="1"/>
          </p:cNvSpPr>
          <p:nvPr/>
        </p:nvSpPr>
        <p:spPr bwMode="auto">
          <a:xfrm flipV="1">
            <a:off x="106363" y="1009873"/>
            <a:ext cx="8885237" cy="42863"/>
          </a:xfrm>
          <a:prstGeom prst="rect">
            <a:avLst/>
          </a:prstGeom>
          <a:gradFill rotWithShape="0">
            <a:gsLst>
              <a:gs pos="0">
                <a:srgbClr val="808080">
                  <a:gamma/>
                  <a:tint val="0"/>
                  <a:invGamma/>
                </a:srgbClr>
              </a:gs>
              <a:gs pos="100000">
                <a:srgbClr val="808080"/>
              </a:gs>
            </a:gsLst>
            <a:path path="shape">
              <a:fillToRect l="50000" t="50000" r="50000" b="50000"/>
            </a:path>
          </a:gradFill>
          <a:ln w="12700">
            <a:noFill/>
            <a:miter lim="800000"/>
            <a:headEnd type="none" w="sm" len="sm"/>
            <a:tailEnd type="none" w="sm" len="sm"/>
          </a:ln>
          <a:effectLst/>
        </p:spPr>
        <p:txBody>
          <a:bodyPr wrap="none" anchor="ctr"/>
          <a:lstStyle/>
          <a:p>
            <a:pPr eaLnBrk="0" fontAlgn="auto" hangingPunct="0">
              <a:spcBef>
                <a:spcPts val="0"/>
              </a:spcBef>
              <a:spcAft>
                <a:spcPts val="0"/>
              </a:spcAft>
              <a:defRPr/>
            </a:pPr>
            <a:endParaRPr lang="zh-CN" altLang="zh-CN" sz="1800" kern="0">
              <a:solidFill>
                <a:srgbClr val="FFFFFF"/>
              </a:solidFill>
              <a:latin typeface="Arial"/>
              <a:ea typeface="宋体"/>
              <a:cs typeface="+mn-cs"/>
            </a:endParaRPr>
          </a:p>
        </p:txBody>
      </p:sp>
      <p:sp>
        <p:nvSpPr>
          <p:cNvPr id="10" name="Rectangle 3"/>
          <p:cNvSpPr>
            <a:spLocks noChangeArrowheads="1"/>
          </p:cNvSpPr>
          <p:nvPr/>
        </p:nvSpPr>
        <p:spPr bwMode="auto">
          <a:xfrm>
            <a:off x="2123132" y="1263760"/>
            <a:ext cx="5329188" cy="42534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indent="266700" eaLnBrk="0" hangingPunct="0">
              <a:tabLst>
                <a:tab pos="666750" algn="l"/>
              </a:tabLst>
              <a:defRPr sz="2800">
                <a:solidFill>
                  <a:schemeClr val="tx2"/>
                </a:solidFill>
                <a:latin typeface="Arial" panose="020B0604020202020204" pitchFamily="34" charset="0"/>
                <a:ea typeface="楷体_GB2312"/>
                <a:cs typeface="楷体_GB2312"/>
              </a:defRPr>
            </a:lvl1pPr>
            <a:lvl2pPr marL="742950" indent="-285750" eaLnBrk="0" hangingPunct="0">
              <a:tabLst>
                <a:tab pos="666750" algn="l"/>
              </a:tabLst>
              <a:defRPr sz="2800">
                <a:solidFill>
                  <a:schemeClr val="tx2"/>
                </a:solidFill>
                <a:latin typeface="Arial" panose="020B0604020202020204" pitchFamily="34" charset="0"/>
                <a:ea typeface="楷体_GB2312"/>
                <a:cs typeface="楷体_GB2312"/>
              </a:defRPr>
            </a:lvl2pPr>
            <a:lvl3pPr marL="1143000" indent="-228600" eaLnBrk="0" hangingPunct="0">
              <a:tabLst>
                <a:tab pos="666750" algn="l"/>
              </a:tabLst>
              <a:defRPr sz="2800">
                <a:solidFill>
                  <a:schemeClr val="tx2"/>
                </a:solidFill>
                <a:latin typeface="Arial" panose="020B0604020202020204" pitchFamily="34" charset="0"/>
                <a:ea typeface="楷体_GB2312"/>
                <a:cs typeface="楷体_GB2312"/>
              </a:defRPr>
            </a:lvl3pPr>
            <a:lvl4pPr marL="1600200" indent="-228600" eaLnBrk="0" hangingPunct="0">
              <a:tabLst>
                <a:tab pos="666750" algn="l"/>
              </a:tabLst>
              <a:defRPr sz="2800">
                <a:solidFill>
                  <a:schemeClr val="tx2"/>
                </a:solidFill>
                <a:latin typeface="Arial" panose="020B0604020202020204" pitchFamily="34" charset="0"/>
                <a:ea typeface="楷体_GB2312"/>
                <a:cs typeface="楷体_GB2312"/>
              </a:defRPr>
            </a:lvl4pPr>
            <a:lvl5pPr marL="2057400" indent="-228600" eaLnBrk="0" hangingPunct="0">
              <a:tabLst>
                <a:tab pos="666750" algn="l"/>
              </a:tabLst>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tabLst>
                <a:tab pos="666750" algn="l"/>
              </a:tabLs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tabLst>
                <a:tab pos="666750" algn="l"/>
              </a:tabLs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tabLst>
                <a:tab pos="666750" algn="l"/>
              </a:tabLs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tabLst>
                <a:tab pos="666750" algn="l"/>
              </a:tabLst>
              <a:defRPr sz="2800">
                <a:solidFill>
                  <a:schemeClr val="tx2"/>
                </a:solidFill>
                <a:latin typeface="Arial" panose="020B0604020202020204" pitchFamily="34" charset="0"/>
                <a:ea typeface="楷体_GB2312"/>
                <a:cs typeface="楷体_GB2312"/>
              </a:defRPr>
            </a:lvl9pPr>
          </a:lstStyle>
          <a:p>
            <a:pPr marL="0" marR="0" lvl="0" indent="266700" algn="just" defTabSz="914400" rtl="0" eaLnBrk="1" fontAlgn="base" latinLnBrk="0" hangingPunct="1">
              <a:lnSpc>
                <a:spcPct val="130000"/>
              </a:lnSpc>
              <a:spcBef>
                <a:spcPct val="0"/>
              </a:spcBef>
              <a:spcAft>
                <a:spcPct val="0"/>
              </a:spcAft>
              <a:buClrTx/>
              <a:buSzTx/>
              <a:buFontTx/>
              <a:buNone/>
              <a:tabLst>
                <a:tab pos="666750" algn="l"/>
              </a:tabLst>
              <a:defRPr/>
            </a:pPr>
            <a:r>
              <a:rPr kumimoji="0" lang="en-US" altLang="zh-CN" sz="28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3.1  </a:t>
            </a:r>
            <a:r>
              <a:rPr kumimoji="0" lang="zh-CN" altLang="en-US" sz="28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索末菲自由电子论 </a:t>
            </a:r>
            <a:endParaRPr kumimoji="0" lang="en-US" altLang="zh-CN" sz="28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a:p>
            <a:pPr marL="0" marR="0" lvl="0" indent="266700" algn="just" defTabSz="914400" rtl="0" eaLnBrk="1" fontAlgn="base" latinLnBrk="0" hangingPunct="1">
              <a:lnSpc>
                <a:spcPct val="130000"/>
              </a:lnSpc>
              <a:spcBef>
                <a:spcPct val="0"/>
              </a:spcBef>
              <a:spcAft>
                <a:spcPct val="0"/>
              </a:spcAft>
              <a:buClrTx/>
              <a:buSzTx/>
              <a:buFontTx/>
              <a:buNone/>
              <a:tabLst>
                <a:tab pos="666750" algn="l"/>
              </a:tabLst>
              <a:defRPr/>
            </a:pPr>
            <a:r>
              <a:rPr kumimoji="0" lang="en-US" altLang="zh-CN" sz="28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     </a:t>
            </a:r>
            <a:r>
              <a:rPr kumimoji="0"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3.1.1  </a:t>
            </a:r>
            <a:r>
              <a:rPr kumimoji="0"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波函数与</a:t>
            </a:r>
            <a:r>
              <a:rPr kumimoji="0" lang="en-US" altLang="zh-CN" sz="2400" b="1" i="1"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E</a:t>
            </a:r>
            <a:r>
              <a:rPr kumimoji="0"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0" lang="en-US" altLang="zh-CN" sz="2400" b="1" i="1"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k</a:t>
            </a:r>
            <a:r>
              <a:rPr kumimoji="0"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关系</a:t>
            </a:r>
            <a:endParaRPr kumimoji="0"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a:p>
            <a:pPr marL="0" marR="0" lvl="0" indent="266700" algn="just" defTabSz="914400" rtl="0" eaLnBrk="1" fontAlgn="base" latinLnBrk="0" hangingPunct="1">
              <a:lnSpc>
                <a:spcPct val="130000"/>
              </a:lnSpc>
              <a:spcBef>
                <a:spcPct val="0"/>
              </a:spcBef>
              <a:spcAft>
                <a:spcPct val="0"/>
              </a:spcAft>
              <a:buClrTx/>
              <a:buSzTx/>
              <a:buFontTx/>
              <a:buNone/>
              <a:tabLst>
                <a:tab pos="666750" algn="l"/>
              </a:tabLst>
              <a:defRPr/>
            </a:pPr>
            <a:r>
              <a:rPr kumimoji="0"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      3.1.2  </a:t>
            </a:r>
            <a:r>
              <a:rPr kumimoji="0"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能级与态密度</a:t>
            </a:r>
          </a:p>
          <a:p>
            <a:pPr marL="0" marR="0" lvl="0" indent="266700" algn="just" defTabSz="914400" rtl="0" eaLnBrk="1" fontAlgn="base" latinLnBrk="0" hangingPunct="1">
              <a:lnSpc>
                <a:spcPct val="130000"/>
              </a:lnSpc>
              <a:spcBef>
                <a:spcPct val="0"/>
              </a:spcBef>
              <a:spcAft>
                <a:spcPct val="0"/>
              </a:spcAft>
              <a:buClrTx/>
              <a:buSzTx/>
              <a:buFontTx/>
              <a:buNone/>
              <a:tabLst>
                <a:tab pos="666750" algn="l"/>
              </a:tabLst>
              <a:defRPr/>
            </a:pPr>
            <a:r>
              <a:rPr kumimoji="0" lang="en-US" altLang="zh-CN" sz="28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3.2  </a:t>
            </a:r>
            <a:r>
              <a:rPr kumimoji="0" lang="zh-CN" altLang="en-US" sz="28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周期势场中电子运动状态</a:t>
            </a:r>
            <a:endParaRPr kumimoji="0" lang="en-US" altLang="zh-CN" sz="28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a:p>
            <a:pPr marL="0" marR="0" lvl="0" indent="266700" algn="just" defTabSz="914400" rtl="0" eaLnBrk="1" fontAlgn="base" latinLnBrk="0" hangingPunct="1">
              <a:lnSpc>
                <a:spcPct val="130000"/>
              </a:lnSpc>
              <a:spcBef>
                <a:spcPct val="0"/>
              </a:spcBef>
              <a:spcAft>
                <a:spcPct val="0"/>
              </a:spcAft>
              <a:buClrTx/>
              <a:buSzTx/>
              <a:buFontTx/>
              <a:buNone/>
              <a:tabLst>
                <a:tab pos="666750" algn="l"/>
              </a:tabLst>
              <a:defRPr/>
            </a:pPr>
            <a:r>
              <a:rPr kumimoji="0"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      3.2.1  </a:t>
            </a:r>
            <a:r>
              <a:rPr kumimoji="0"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布洛赫定理</a:t>
            </a:r>
            <a:endParaRPr kumimoji="0"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a:p>
            <a:pPr marL="0" marR="0" lvl="0" indent="266700" algn="just" defTabSz="914400" rtl="0" eaLnBrk="1" fontAlgn="base" latinLnBrk="0" hangingPunct="1">
              <a:lnSpc>
                <a:spcPct val="130000"/>
              </a:lnSpc>
              <a:spcBef>
                <a:spcPct val="0"/>
              </a:spcBef>
              <a:spcAft>
                <a:spcPct val="0"/>
              </a:spcAft>
              <a:buClrTx/>
              <a:buSzTx/>
              <a:buFontTx/>
              <a:buNone/>
              <a:tabLst>
                <a:tab pos="666750" algn="l"/>
              </a:tabLst>
              <a:defRPr/>
            </a:pPr>
            <a:r>
              <a:rPr kumimoji="0"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      3.2.2  </a:t>
            </a:r>
            <a:r>
              <a:rPr kumimoji="0"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近自由电子近似</a:t>
            </a:r>
            <a:endParaRPr kumimoji="0"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a:p>
            <a:pPr marL="0" marR="0" lvl="0" indent="266700" algn="just" defTabSz="914400" rtl="0" eaLnBrk="1" fontAlgn="base" latinLnBrk="0" hangingPunct="1">
              <a:lnSpc>
                <a:spcPct val="130000"/>
              </a:lnSpc>
              <a:spcBef>
                <a:spcPct val="0"/>
              </a:spcBef>
              <a:spcAft>
                <a:spcPct val="0"/>
              </a:spcAft>
              <a:buClrTx/>
              <a:buSzTx/>
              <a:buFontTx/>
              <a:buNone/>
              <a:tabLst>
                <a:tab pos="666750" algn="l"/>
              </a:tabLst>
              <a:defRPr/>
            </a:pPr>
            <a:r>
              <a:rPr kumimoji="0"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      3.2.3  </a:t>
            </a:r>
            <a:r>
              <a:rPr lang="zh-CN" altLang="en-US" sz="24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紧束缚近似</a:t>
            </a:r>
            <a:endParaRPr kumimoji="0"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a:p>
            <a:pPr marL="0" marR="0" lvl="0" indent="266700" algn="just" defTabSz="914400" rtl="0" eaLnBrk="1" fontAlgn="base" latinLnBrk="0" hangingPunct="1">
              <a:lnSpc>
                <a:spcPct val="130000"/>
              </a:lnSpc>
              <a:spcBef>
                <a:spcPct val="0"/>
              </a:spcBef>
              <a:spcAft>
                <a:spcPct val="0"/>
              </a:spcAft>
              <a:buClrTx/>
              <a:buSzTx/>
              <a:buFontTx/>
              <a:buNone/>
              <a:tabLst>
                <a:tab pos="666750" algn="l"/>
              </a:tabLst>
              <a:defRPr/>
            </a:pPr>
            <a:r>
              <a:rPr kumimoji="0" lang="en-US" altLang="zh-CN" sz="28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3.3  </a:t>
            </a:r>
            <a:r>
              <a:rPr kumimoji="0" lang="zh-CN" altLang="en-US" sz="28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费米统计分布</a:t>
            </a:r>
            <a:endParaRPr kumimoji="0" lang="en-US" altLang="zh-CN" sz="28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9" presetClass="entr" presetSubtype="0" fill="hold" grpId="0" nodeType="clickEffect">
                                  <p:stCondLst>
                                    <p:cond delay="0"/>
                                  </p:stCondLst>
                                  <p:childTnLst>
                                    <p:set>
                                      <p:cBhvr>
                                        <p:cTn id="12" dur="1" fill="hold">
                                          <p:stCondLst>
                                            <p:cond delay="0"/>
                                          </p:stCondLst>
                                        </p:cTn>
                                        <p:tgtEl>
                                          <p:spTgt spid="1041412"/>
                                        </p:tgtEl>
                                        <p:attrNameLst>
                                          <p:attrName>style.visibility</p:attrName>
                                        </p:attrNameLst>
                                      </p:cBhvr>
                                      <p:to>
                                        <p:strVal val="visible"/>
                                      </p:to>
                                    </p:set>
                                    <p:animEffect transition="in" filter="dissolve">
                                      <p:cBhvr>
                                        <p:cTn id="13" dur="500"/>
                                        <p:tgtEl>
                                          <p:spTgt spid="10414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1412" grpId="0" animBg="1"/>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2" name="Object 4"/>
          <p:cNvGraphicFramePr>
            <a:graphicFrameLocks noChangeAspect="1"/>
          </p:cNvGraphicFramePr>
          <p:nvPr/>
        </p:nvGraphicFramePr>
        <p:xfrm>
          <a:off x="539552" y="1074822"/>
          <a:ext cx="8091487" cy="1166813"/>
        </p:xfrm>
        <a:graphic>
          <a:graphicData uri="http://schemas.openxmlformats.org/presentationml/2006/ole">
            <mc:AlternateContent xmlns:mc="http://schemas.openxmlformats.org/markup-compatibility/2006">
              <mc:Choice xmlns:v="urn:schemas-microsoft-com:vml" Requires="v">
                <p:oleObj spid="_x0000_s183808" name="Equation" r:id="rId4" imgW="76200000" imgH="10972800" progId="Equation.DSMT4">
                  <p:embed/>
                </p:oleObj>
              </mc:Choice>
              <mc:Fallback>
                <p:oleObj name="Equation" r:id="rId4" imgW="76200000" imgH="10972800" progId="Equation.DSMT4">
                  <p:embed/>
                  <p:pic>
                    <p:nvPicPr>
                      <p:cNvPr id="0" name="图片 183463"/>
                      <p:cNvPicPr>
                        <a:picLocks noChangeAspect="1" noChangeArrowheads="1"/>
                      </p:cNvPicPr>
                      <p:nvPr/>
                    </p:nvPicPr>
                    <p:blipFill>
                      <a:blip r:embed="rId5"/>
                      <a:srcRect/>
                      <a:stretch>
                        <a:fillRect/>
                      </a:stretch>
                    </p:blipFill>
                    <p:spPr bwMode="auto">
                      <a:xfrm>
                        <a:off x="539552" y="1074822"/>
                        <a:ext cx="8091487" cy="1166813"/>
                      </a:xfrm>
                      <a:prstGeom prst="rect">
                        <a:avLst/>
                      </a:prstGeom>
                      <a:solidFill>
                        <a:srgbClr val="FFFF00"/>
                      </a:solidFill>
                    </p:spPr>
                  </p:pic>
                </p:oleObj>
              </mc:Fallback>
            </mc:AlternateContent>
          </a:graphicData>
        </a:graphic>
      </p:graphicFrame>
      <p:graphicFrame>
        <p:nvGraphicFramePr>
          <p:cNvPr id="10" name="Object 5"/>
          <p:cNvGraphicFramePr>
            <a:graphicFrameLocks noChangeAspect="1"/>
          </p:cNvGraphicFramePr>
          <p:nvPr>
            <p:extLst>
              <p:ext uri="{D42A27DB-BD31-4B8C-83A1-F6EECF244321}">
                <p14:modId xmlns:p14="http://schemas.microsoft.com/office/powerpoint/2010/main" val="178504204"/>
              </p:ext>
            </p:extLst>
          </p:nvPr>
        </p:nvGraphicFramePr>
        <p:xfrm>
          <a:off x="503038" y="2636912"/>
          <a:ext cx="8128001" cy="3233737"/>
        </p:xfrm>
        <a:graphic>
          <a:graphicData uri="http://schemas.openxmlformats.org/presentationml/2006/ole">
            <mc:AlternateContent xmlns:mc="http://schemas.openxmlformats.org/markup-compatibility/2006">
              <mc:Choice xmlns:v="urn:schemas-microsoft-com:vml" Requires="v">
                <p:oleObj spid="_x0000_s183809" name="Equation" r:id="rId6" imgW="123444000" imgH="43891200" progId="Equation.DSMT4">
                  <p:embed/>
                </p:oleObj>
              </mc:Choice>
              <mc:Fallback>
                <p:oleObj name="Equation" r:id="rId6" imgW="123444000" imgH="43891200" progId="Equation.DSMT4">
                  <p:embed/>
                  <p:pic>
                    <p:nvPicPr>
                      <p:cNvPr id="0" name="图片 183464"/>
                      <p:cNvPicPr>
                        <a:picLocks noChangeAspect="1" noChangeArrowheads="1"/>
                      </p:cNvPicPr>
                      <p:nvPr/>
                    </p:nvPicPr>
                    <p:blipFill>
                      <a:blip r:embed="rId7"/>
                      <a:srcRect/>
                      <a:stretch>
                        <a:fillRect/>
                      </a:stretch>
                    </p:blipFill>
                    <p:spPr bwMode="auto">
                      <a:xfrm>
                        <a:off x="503038" y="2636912"/>
                        <a:ext cx="8128001" cy="3233737"/>
                      </a:xfrm>
                      <a:prstGeom prst="rect">
                        <a:avLst/>
                      </a:prstGeom>
                      <a:noFill/>
                    </p:spPr>
                  </p:pic>
                </p:oleObj>
              </mc:Fallback>
            </mc:AlternateContent>
          </a:graphicData>
        </a:graphic>
      </p:graphicFrame>
      <p:sp>
        <p:nvSpPr>
          <p:cNvPr id="3" name="页脚占位符 2"/>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zh-CN" altLang="en-US"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清华大学电子工程系</a:t>
            </a:r>
            <a:r>
              <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a:t>
            </a:r>
            <a:r>
              <a:rPr kumimoji="1" lang="zh-CN" altLang="en-US"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黄翊东</a:t>
            </a:r>
            <a:endPar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4" name="灯片编号占位符 3"/>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CBFA3644-F7FA-4510-BE22-999DFD69EC9B}" type="slidenum">
              <a:rPr kumimoji="1" lang="en-US" altLang="zh-CN" sz="14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t>110</a:t>
            </a:fld>
            <a:endPar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7" name="Text Box 7"/>
          <p:cNvSpPr txBox="1">
            <a:spLocks noChangeArrowheads="1"/>
          </p:cNvSpPr>
          <p:nvPr/>
        </p:nvSpPr>
        <p:spPr bwMode="auto">
          <a:xfrm>
            <a:off x="1475656" y="332656"/>
            <a:ext cx="6583680" cy="645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algn="l" defTabSz="914400">
              <a:spcBef>
                <a:spcPct val="50000"/>
              </a:spcBef>
              <a:buClrTx/>
              <a:buSzTx/>
              <a:buFontTx/>
              <a:defRPr/>
            </a:pPr>
            <a:r>
              <a:rPr kumimoji="1" lang="zh-CN" altLang="en-US" sz="3600" dirty="0">
                <a:solidFill>
                  <a:srgbClr val="660066"/>
                </a:solidFill>
                <a:effectLst>
                  <a:outerShdw blurRad="38100" dist="38100" dir="2700000" algn="tl">
                    <a:srgbClr val="C0C0C0"/>
                  </a:outerShdw>
                </a:effectLst>
                <a:ea typeface="微软雅黑" pitchFamily="34" charset="-122"/>
                <a:cs typeface="+mn-cs"/>
              </a:rPr>
              <a:t>解周期势场下的能量本征值方程</a:t>
            </a:r>
          </a:p>
        </p:txBody>
      </p:sp>
      <p:sp>
        <p:nvSpPr>
          <p:cNvPr id="8" name="Rectangle 37"/>
          <p:cNvSpPr>
            <a:spLocks noChangeArrowheads="1"/>
          </p:cNvSpPr>
          <p:nvPr/>
        </p:nvSpPr>
        <p:spPr bwMode="auto">
          <a:xfrm flipV="1">
            <a:off x="106363" y="944720"/>
            <a:ext cx="8885237" cy="42863"/>
          </a:xfrm>
          <a:prstGeom prst="rect">
            <a:avLst/>
          </a:prstGeom>
          <a:gradFill rotWithShape="0">
            <a:gsLst>
              <a:gs pos="0">
                <a:srgbClr val="808080">
                  <a:gamma/>
                  <a:tint val="0"/>
                  <a:invGamma/>
                </a:srgbClr>
              </a:gs>
              <a:gs pos="100000">
                <a:srgbClr val="808080"/>
              </a:gs>
            </a:gsLst>
            <a:path path="shape">
              <a:fillToRect l="50000" t="50000" r="50000" b="50000"/>
            </a:path>
          </a:gradFill>
          <a:ln w="12700">
            <a:noFill/>
            <a:miter lim="800000"/>
            <a:headEnd type="none" w="sm" len="sm"/>
            <a:tailEnd type="none" w="sm" len="sm"/>
          </a:ln>
          <a:effectLst/>
        </p:spPr>
        <p:txBody>
          <a:bodyPr wrap="none" anchor="ctr"/>
          <a:lstStyle/>
          <a:p>
            <a:pPr marL="0" marR="0" lvl="0" indent="0" algn="l" defTabSz="914400" rtl="0" eaLnBrk="0" fontAlgn="auto" latinLnBrk="0" hangingPunct="0">
              <a:lnSpc>
                <a:spcPct val="100000"/>
              </a:lnSpc>
              <a:spcBef>
                <a:spcPts val="0"/>
              </a:spcBef>
              <a:spcAft>
                <a:spcPts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Arial"/>
              <a:ea typeface="宋体"/>
              <a:cs typeface="+mn-c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1"/>
          <p:cNvSpPr txBox="1"/>
          <p:nvPr/>
        </p:nvSpPr>
        <p:spPr bwMode="auto">
          <a:xfrm>
            <a:off x="913200" y="977079"/>
            <a:ext cx="2430288" cy="654032"/>
          </a:xfrm>
          <a:prstGeom prst="rect">
            <a:avLst/>
          </a:prstGeom>
          <a:noFill/>
          <a:ln w="9525">
            <a:noFill/>
            <a:miter lim="800000"/>
          </a:ln>
        </p:spPr>
        <p:txBody>
          <a:bodyPr vert="horz" wrap="square" lIns="91440" tIns="45720" rIns="91440" bIns="91440" numCol="1" anchor="b" anchorCtr="0" compatLnSpc="1"/>
          <a:lstStyle>
            <a:lvl1pPr algn="l" rtl="0" eaLnBrk="0" fontAlgn="base" hangingPunct="0">
              <a:spcBef>
                <a:spcPct val="0"/>
              </a:spcBef>
              <a:spcAft>
                <a:spcPct val="0"/>
              </a:spcAft>
              <a:defRPr sz="4000" kern="12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Franklin Gothic Medium" panose="020B0603020102020204" pitchFamily="34" charset="0"/>
                <a:ea typeface="微软雅黑" panose="020B0503020204020204" pitchFamily="34" charset="-122"/>
              </a:defRPr>
            </a:lvl2pPr>
            <a:lvl3pPr algn="l" rtl="0" eaLnBrk="0" fontAlgn="base" hangingPunct="0">
              <a:spcBef>
                <a:spcPct val="0"/>
              </a:spcBef>
              <a:spcAft>
                <a:spcPct val="0"/>
              </a:spcAft>
              <a:defRPr sz="4000">
                <a:solidFill>
                  <a:schemeClr val="tx2"/>
                </a:solidFill>
                <a:latin typeface="Franklin Gothic Medium" panose="020B0603020102020204" pitchFamily="34" charset="0"/>
                <a:ea typeface="微软雅黑" panose="020B0503020204020204" pitchFamily="34" charset="-122"/>
              </a:defRPr>
            </a:lvl3pPr>
            <a:lvl4pPr algn="l" rtl="0" eaLnBrk="0" fontAlgn="base" hangingPunct="0">
              <a:spcBef>
                <a:spcPct val="0"/>
              </a:spcBef>
              <a:spcAft>
                <a:spcPct val="0"/>
              </a:spcAft>
              <a:defRPr sz="4000">
                <a:solidFill>
                  <a:schemeClr val="tx2"/>
                </a:solidFill>
                <a:latin typeface="Franklin Gothic Medium" panose="020B0603020102020204" pitchFamily="34" charset="0"/>
                <a:ea typeface="微软雅黑" panose="020B0503020204020204" pitchFamily="34" charset="-122"/>
              </a:defRPr>
            </a:lvl4pPr>
            <a:lvl5pPr algn="l" rtl="0" eaLnBrk="0" fontAlgn="base" hangingPunct="0">
              <a:spcBef>
                <a:spcPct val="0"/>
              </a:spcBef>
              <a:spcAft>
                <a:spcPct val="0"/>
              </a:spcAft>
              <a:defRPr sz="4000">
                <a:solidFill>
                  <a:schemeClr val="tx2"/>
                </a:solidFill>
                <a:latin typeface="Franklin Gothic Medium" panose="020B0603020102020204" pitchFamily="34" charset="0"/>
                <a:ea typeface="微软雅黑" panose="020B0503020204020204" pitchFamily="34" charset="-122"/>
              </a:defRPr>
            </a:lvl5pPr>
            <a:lvl6pPr marL="457200" algn="l" rtl="0" fontAlgn="base">
              <a:spcBef>
                <a:spcPct val="0"/>
              </a:spcBef>
              <a:spcAft>
                <a:spcPct val="0"/>
              </a:spcAft>
              <a:defRPr sz="4000">
                <a:solidFill>
                  <a:schemeClr val="tx2"/>
                </a:solidFill>
                <a:latin typeface="Franklin Gothic Book" panose="020B0503020102020204" pitchFamily="34" charset="0"/>
                <a:ea typeface="幼圆" panose="02010509060101010101" pitchFamily="49" charset="-122"/>
              </a:defRPr>
            </a:lvl6pPr>
            <a:lvl7pPr marL="914400" algn="l" rtl="0" fontAlgn="base">
              <a:spcBef>
                <a:spcPct val="0"/>
              </a:spcBef>
              <a:spcAft>
                <a:spcPct val="0"/>
              </a:spcAft>
              <a:defRPr sz="4000">
                <a:solidFill>
                  <a:schemeClr val="tx2"/>
                </a:solidFill>
                <a:latin typeface="Franklin Gothic Book" panose="020B0503020102020204" pitchFamily="34" charset="0"/>
                <a:ea typeface="幼圆" panose="02010509060101010101" pitchFamily="49" charset="-122"/>
              </a:defRPr>
            </a:lvl7pPr>
            <a:lvl8pPr marL="1371600" algn="l" rtl="0" fontAlgn="base">
              <a:spcBef>
                <a:spcPct val="0"/>
              </a:spcBef>
              <a:spcAft>
                <a:spcPct val="0"/>
              </a:spcAft>
              <a:defRPr sz="4000">
                <a:solidFill>
                  <a:schemeClr val="tx2"/>
                </a:solidFill>
                <a:latin typeface="Franklin Gothic Book" panose="020B0503020102020204" pitchFamily="34" charset="0"/>
                <a:ea typeface="幼圆" panose="02010509060101010101" pitchFamily="49" charset="-122"/>
              </a:defRPr>
            </a:lvl8pPr>
            <a:lvl9pPr marL="1828800" algn="l" rtl="0" fontAlgn="base">
              <a:spcBef>
                <a:spcPct val="0"/>
              </a:spcBef>
              <a:spcAft>
                <a:spcPct val="0"/>
              </a:spcAft>
              <a:defRPr sz="4000">
                <a:solidFill>
                  <a:schemeClr val="tx2"/>
                </a:solidFill>
                <a:latin typeface="Franklin Gothic Book" panose="020B0503020102020204" pitchFamily="34" charset="0"/>
                <a:ea typeface="幼圆" panose="02010509060101010101" pitchFamily="49" charset="-122"/>
              </a:defRPr>
            </a:lvl9pPr>
          </a:lstStyle>
          <a:p>
            <a:pPr>
              <a:defRPr/>
            </a:pPr>
            <a:r>
              <a:rPr lang="zh-CN" altLang="en-US" sz="2400" b="1" dirty="0">
                <a:solidFill>
                  <a:srgbClr val="C00000"/>
                </a:solidFill>
                <a:latin typeface="Times New Roman" panose="02020603050405020304" pitchFamily="18" charset="0"/>
                <a:ea typeface="微软雅黑" panose="020B0503020204020204" pitchFamily="34" charset="-122"/>
              </a:rPr>
              <a:t>有解的条件：</a:t>
            </a:r>
          </a:p>
        </p:txBody>
      </p:sp>
      <p:graphicFrame>
        <p:nvGraphicFramePr>
          <p:cNvPr id="16" name="Object 5"/>
          <p:cNvGraphicFramePr>
            <a:graphicFrameLocks noChangeAspect="1"/>
          </p:cNvGraphicFramePr>
          <p:nvPr>
            <p:extLst>
              <p:ext uri="{D42A27DB-BD31-4B8C-83A1-F6EECF244321}">
                <p14:modId xmlns:p14="http://schemas.microsoft.com/office/powerpoint/2010/main" val="2114736699"/>
              </p:ext>
            </p:extLst>
          </p:nvPr>
        </p:nvGraphicFramePr>
        <p:xfrm>
          <a:off x="611560" y="1747986"/>
          <a:ext cx="8229600" cy="3222625"/>
        </p:xfrm>
        <a:graphic>
          <a:graphicData uri="http://schemas.openxmlformats.org/presentationml/2006/ole">
            <mc:AlternateContent xmlns:mc="http://schemas.openxmlformats.org/markup-compatibility/2006">
              <mc:Choice xmlns:v="urn:schemas-microsoft-com:vml" Requires="v">
                <p:oleObj spid="_x0000_s184834" name="Equation" r:id="rId4" imgW="120700800" imgH="42062400" progId="Equation.DSMT4">
                  <p:embed/>
                </p:oleObj>
              </mc:Choice>
              <mc:Fallback>
                <p:oleObj name="Equation" r:id="rId4" imgW="120700800" imgH="42062400" progId="Equation.DSMT4">
                  <p:embed/>
                  <p:pic>
                    <p:nvPicPr>
                      <p:cNvPr id="0" name="图片 184487"/>
                      <p:cNvPicPr>
                        <a:picLocks noChangeAspect="1" noChangeArrowheads="1"/>
                      </p:cNvPicPr>
                      <p:nvPr/>
                    </p:nvPicPr>
                    <p:blipFill>
                      <a:blip r:embed="rId5"/>
                      <a:srcRect/>
                      <a:stretch>
                        <a:fillRect/>
                      </a:stretch>
                    </p:blipFill>
                    <p:spPr bwMode="auto">
                      <a:xfrm>
                        <a:off x="611560" y="1747986"/>
                        <a:ext cx="8229600" cy="3222625"/>
                      </a:xfrm>
                      <a:prstGeom prst="rect">
                        <a:avLst/>
                      </a:prstGeom>
                      <a:noFill/>
                    </p:spPr>
                  </p:pic>
                </p:oleObj>
              </mc:Fallback>
            </mc:AlternateContent>
          </a:graphicData>
        </a:graphic>
      </p:graphicFrame>
      <p:sp>
        <p:nvSpPr>
          <p:cNvPr id="17" name="Rectangle 3"/>
          <p:cNvSpPr txBox="1">
            <a:spLocks noRot="1" noChangeArrowheads="1"/>
          </p:cNvSpPr>
          <p:nvPr/>
        </p:nvSpPr>
        <p:spPr bwMode="auto">
          <a:xfrm>
            <a:off x="179511" y="5013176"/>
            <a:ext cx="5616625" cy="1228943"/>
          </a:xfrm>
          <a:prstGeom prst="rect">
            <a:avLst/>
          </a:prstGeom>
          <a:solidFill>
            <a:srgbClr val="FFFFCC"/>
          </a:solidFill>
          <a:ln w="9525">
            <a:noFill/>
            <a:miter lim="800000"/>
          </a:ln>
        </p:spPr>
        <p:txBody>
          <a:bodyPr vert="horz" wrap="square" lIns="91440" tIns="45720" rIns="91440" bIns="45720" numCol="1" anchor="t" anchorCtr="0" compatLnSpc="1"/>
          <a:lstStyle>
            <a:lvl1pPr marL="273050" indent="-273050" algn="l" rtl="0" eaLnBrk="0" fontAlgn="base" hangingPunct="0">
              <a:spcBef>
                <a:spcPts val="575"/>
              </a:spcBef>
              <a:spcAft>
                <a:spcPct val="0"/>
              </a:spcAft>
              <a:buClr>
                <a:schemeClr val="accent1"/>
              </a:buClr>
              <a:buSzPct val="85000"/>
              <a:buFont typeface="Wingdings 2" panose="05020102010507070707" pitchFamily="18" charset="2"/>
              <a:buChar char=""/>
              <a:defRPr sz="3600" kern="1200">
                <a:solidFill>
                  <a:schemeClr val="tx1"/>
                </a:solidFill>
                <a:latin typeface="Times New Roman" panose="02020603050405020304" pitchFamily="18" charset="0"/>
                <a:ea typeface="+mn-ea"/>
                <a:cs typeface="+mn-cs"/>
              </a:defRPr>
            </a:lvl1pPr>
            <a:lvl2pPr marL="548005" indent="-228600" algn="l" rtl="0" eaLnBrk="0" fontAlgn="base" hangingPunct="0">
              <a:spcBef>
                <a:spcPts val="375"/>
              </a:spcBef>
              <a:spcAft>
                <a:spcPct val="0"/>
              </a:spcAft>
              <a:buClr>
                <a:schemeClr val="accent2"/>
              </a:buClr>
              <a:buSzPct val="85000"/>
              <a:buFont typeface="Wingdings 2" panose="05020102010507070707" pitchFamily="18" charset="2"/>
              <a:buChar char=""/>
              <a:defRPr sz="3600" kern="1200">
                <a:solidFill>
                  <a:schemeClr val="tx1"/>
                </a:solidFill>
                <a:latin typeface="Times New Roman" panose="02020603050405020304" pitchFamily="18" charset="0"/>
                <a:ea typeface="+mn-ea"/>
                <a:cs typeface="+mn-cs"/>
              </a:defRPr>
            </a:lvl2pPr>
            <a:lvl3pPr marL="822325" indent="-228600" algn="l" rtl="0" eaLnBrk="0" fontAlgn="base" hangingPunct="0">
              <a:spcBef>
                <a:spcPts val="375"/>
              </a:spcBef>
              <a:spcAft>
                <a:spcPct val="0"/>
              </a:spcAft>
              <a:buClr>
                <a:srgbClr val="E6B1AB"/>
              </a:buClr>
              <a:buSzPct val="85000"/>
              <a:buFont typeface="Wingdings 2" panose="05020102010507070707" pitchFamily="18" charset="2"/>
              <a:buChar char=""/>
              <a:defRPr sz="3200" kern="1200">
                <a:solidFill>
                  <a:schemeClr val="tx1"/>
                </a:solidFill>
                <a:latin typeface="Times New Roman" panose="02020603050405020304" pitchFamily="18" charset="0"/>
                <a:ea typeface="+mn-ea"/>
                <a:cs typeface="+mn-cs"/>
              </a:defRPr>
            </a:lvl3pPr>
            <a:lvl4pPr marL="1097280" indent="-228600" algn="l" rtl="0" eaLnBrk="0" fontAlgn="base" hangingPunct="0">
              <a:spcBef>
                <a:spcPts val="375"/>
              </a:spcBef>
              <a:spcAft>
                <a:spcPct val="0"/>
              </a:spcAft>
              <a:buClr>
                <a:srgbClr val="A28E6A"/>
              </a:buClr>
              <a:buSzPct val="80000"/>
              <a:buFont typeface="Wingdings 2" panose="05020102010507070707" pitchFamily="18" charset="2"/>
              <a:buChar char=""/>
              <a:defRPr sz="3200" kern="1200">
                <a:solidFill>
                  <a:schemeClr val="tx1"/>
                </a:solidFill>
                <a:latin typeface="Times New Roman" panose="02020603050405020304" pitchFamily="18" charset="0"/>
                <a:ea typeface="+mn-ea"/>
                <a:cs typeface="+mn-cs"/>
              </a:defRPr>
            </a:lvl4pPr>
            <a:lvl5pPr marL="1371600" indent="-228600" algn="l" rtl="0" eaLnBrk="0" fontAlgn="base" hangingPunct="0">
              <a:spcBef>
                <a:spcPts val="375"/>
              </a:spcBef>
              <a:spcAft>
                <a:spcPct val="0"/>
              </a:spcAft>
              <a:buClr>
                <a:srgbClr val="A28E6A"/>
              </a:buClr>
              <a:buChar char="o"/>
              <a:defRPr sz="3200" kern="1200">
                <a:solidFill>
                  <a:schemeClr val="tx1"/>
                </a:solidFill>
                <a:latin typeface="Times New Roman" panose="02020603050405020304" pitchFamily="18" charset="0"/>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a:lstStyle>
          <a:p>
            <a:pPr marL="0" indent="0" algn="ctr">
              <a:lnSpc>
                <a:spcPct val="120000"/>
              </a:lnSpc>
              <a:buClr>
                <a:srgbClr val="D34817"/>
              </a:buClr>
              <a:buFont typeface="Wingdings" panose="05000000000000000000" pitchFamily="2" charset="2"/>
              <a:buNone/>
            </a:pPr>
            <a:r>
              <a:rPr lang="zh-CN" altLang="en-US" sz="2400" b="1" dirty="0">
                <a:solidFill>
                  <a:prstClr val="black"/>
                </a:solidFill>
                <a:latin typeface="+mn-lt"/>
                <a:ea typeface="微软雅黑" panose="020B0503020204020204" pitchFamily="34" charset="-122"/>
                <a:cs typeface="Times New Roman" panose="02020603050405020304" pitchFamily="18" charset="0"/>
              </a:rPr>
              <a:t> </a:t>
            </a:r>
            <a:r>
              <a:rPr lang="zh-CN" altLang="en-US" sz="2400" b="1" dirty="0">
                <a:solidFill>
                  <a:srgbClr val="0000FF"/>
                </a:solidFill>
                <a:latin typeface="+mn-lt"/>
                <a:ea typeface="微软雅黑" panose="020B0503020204020204" pitchFamily="34" charset="-122"/>
                <a:cs typeface="Times New Roman" panose="02020603050405020304" pitchFamily="18" charset="0"/>
              </a:rPr>
              <a:t>给定</a:t>
            </a:r>
            <a:r>
              <a:rPr lang="en-US" altLang="zh-CN" sz="2400" b="1" i="1" dirty="0">
                <a:solidFill>
                  <a:srgbClr val="0000FF"/>
                </a:solidFill>
                <a:latin typeface="+mn-lt"/>
                <a:ea typeface="微软雅黑" panose="020B0503020204020204" pitchFamily="34" charset="-122"/>
                <a:cs typeface="Times New Roman" panose="02020603050405020304" pitchFamily="18" charset="0"/>
              </a:rPr>
              <a:t>k</a:t>
            </a:r>
            <a:r>
              <a:rPr lang="zh-CN" altLang="en-US" sz="2400" b="1" dirty="0">
                <a:solidFill>
                  <a:srgbClr val="0000FF"/>
                </a:solidFill>
                <a:latin typeface="+mn-lt"/>
                <a:ea typeface="微软雅黑" panose="020B0503020204020204" pitchFamily="34" charset="-122"/>
                <a:cs typeface="Times New Roman" panose="02020603050405020304" pitchFamily="18" charset="0"/>
              </a:rPr>
              <a:t>，可以得到 </a:t>
            </a:r>
            <a:r>
              <a:rPr lang="en-US" altLang="zh-CN" sz="2400" b="1" i="1" dirty="0">
                <a:solidFill>
                  <a:srgbClr val="0000FF"/>
                </a:solidFill>
                <a:latin typeface="+mn-lt"/>
                <a:ea typeface="微软雅黑" panose="020B0503020204020204" pitchFamily="34" charset="-122"/>
                <a:cs typeface="Times New Roman" panose="02020603050405020304" pitchFamily="18" charset="0"/>
              </a:rPr>
              <a:t>n </a:t>
            </a:r>
            <a:r>
              <a:rPr lang="zh-CN" altLang="en-US" sz="2400" b="1" dirty="0">
                <a:solidFill>
                  <a:srgbClr val="0000FF"/>
                </a:solidFill>
                <a:latin typeface="+mn-lt"/>
                <a:ea typeface="微软雅黑" panose="020B0503020204020204" pitchFamily="34" charset="-122"/>
                <a:cs typeface="Times New Roman" panose="02020603050405020304" pitchFamily="18" charset="0"/>
              </a:rPr>
              <a:t>个</a:t>
            </a:r>
            <a:r>
              <a:rPr lang="en-US" altLang="zh-CN" sz="2400" b="1" i="1" dirty="0">
                <a:solidFill>
                  <a:srgbClr val="0000FF"/>
                </a:solidFill>
                <a:latin typeface="+mn-lt"/>
                <a:ea typeface="微软雅黑" panose="020B0503020204020204" pitchFamily="34" charset="-122"/>
                <a:cs typeface="Times New Roman" panose="02020603050405020304" pitchFamily="18" charset="0"/>
              </a:rPr>
              <a:t>E</a:t>
            </a:r>
            <a:r>
              <a:rPr lang="zh-CN" altLang="en-US" sz="2400" b="1" dirty="0">
                <a:solidFill>
                  <a:srgbClr val="0000FF"/>
                </a:solidFill>
                <a:latin typeface="+mn-lt"/>
                <a:ea typeface="微软雅黑" panose="020B0503020204020204" pitchFamily="34" charset="-122"/>
                <a:cs typeface="Times New Roman" panose="02020603050405020304" pitchFamily="18" charset="0"/>
              </a:rPr>
              <a:t>的解，</a:t>
            </a:r>
            <a:endParaRPr lang="en-US" altLang="zh-CN" sz="2400" b="1" dirty="0">
              <a:solidFill>
                <a:srgbClr val="0000FF"/>
              </a:solidFill>
              <a:latin typeface="+mn-lt"/>
              <a:ea typeface="微软雅黑" panose="020B0503020204020204" pitchFamily="34" charset="-122"/>
              <a:cs typeface="Times New Roman" panose="02020603050405020304" pitchFamily="18" charset="0"/>
            </a:endParaRPr>
          </a:p>
          <a:p>
            <a:pPr marL="0" indent="0" algn="ctr">
              <a:lnSpc>
                <a:spcPct val="120000"/>
              </a:lnSpc>
              <a:buClr>
                <a:srgbClr val="D34817"/>
              </a:buClr>
              <a:buFont typeface="Wingdings" panose="05000000000000000000" pitchFamily="2" charset="2"/>
              <a:buNone/>
            </a:pPr>
            <a:r>
              <a:rPr lang="en-US" altLang="zh-CN" sz="2400" b="1" i="1" dirty="0">
                <a:solidFill>
                  <a:srgbClr val="0000FF"/>
                </a:solidFill>
                <a:latin typeface="+mn-lt"/>
                <a:ea typeface="微软雅黑" panose="020B0503020204020204" pitchFamily="34" charset="-122"/>
                <a:cs typeface="Times New Roman" panose="02020603050405020304" pitchFamily="18" charset="0"/>
              </a:rPr>
              <a:t>n</a:t>
            </a:r>
            <a:r>
              <a:rPr lang="zh-CN" altLang="en-US" sz="2400" b="1" dirty="0">
                <a:solidFill>
                  <a:srgbClr val="0000FF"/>
                </a:solidFill>
                <a:latin typeface="+mn-lt"/>
                <a:ea typeface="微软雅黑" panose="020B0503020204020204" pitchFamily="34" charset="-122"/>
                <a:cs typeface="Times New Roman" panose="02020603050405020304" pitchFamily="18" charset="0"/>
              </a:rPr>
              <a:t>的数目由周期性势场的傅立叶展开决定</a:t>
            </a:r>
          </a:p>
          <a:p>
            <a:pPr algn="ctr">
              <a:lnSpc>
                <a:spcPct val="90000"/>
              </a:lnSpc>
              <a:buClr>
                <a:srgbClr val="D34817"/>
              </a:buClr>
            </a:pPr>
            <a:endParaRPr lang="zh-CN" altLang="en-US" sz="2400" b="1" dirty="0">
              <a:solidFill>
                <a:prstClr val="black"/>
              </a:solidFill>
              <a:latin typeface="+mn-lt"/>
              <a:ea typeface="微软雅黑" panose="020B0503020204020204" pitchFamily="34" charset="-122"/>
              <a:cs typeface="Times New Roman" panose="02020603050405020304" pitchFamily="18" charset="0"/>
            </a:endParaRPr>
          </a:p>
        </p:txBody>
      </p:sp>
      <p:graphicFrame>
        <p:nvGraphicFramePr>
          <p:cNvPr id="6" name="Object 11"/>
          <p:cNvGraphicFramePr>
            <a:graphicFrameLocks noChangeAspect="1"/>
          </p:cNvGraphicFramePr>
          <p:nvPr/>
        </p:nvGraphicFramePr>
        <p:xfrm>
          <a:off x="5759450" y="4970611"/>
          <a:ext cx="3384550" cy="922338"/>
        </p:xfrm>
        <a:graphic>
          <a:graphicData uri="http://schemas.openxmlformats.org/presentationml/2006/ole">
            <mc:AlternateContent xmlns:mc="http://schemas.openxmlformats.org/markup-compatibility/2006">
              <mc:Choice xmlns:v="urn:schemas-microsoft-com:vml" Requires="v">
                <p:oleObj spid="_x0000_s184835" name="Equation" r:id="rId6" imgW="1587500" imgH="431800" progId="Equation.DSMT4">
                  <p:embed/>
                </p:oleObj>
              </mc:Choice>
              <mc:Fallback>
                <p:oleObj name="Equation" r:id="rId6" imgW="1587500" imgH="431800" progId="Equation.DSMT4">
                  <p:embed/>
                  <p:pic>
                    <p:nvPicPr>
                      <p:cNvPr id="0" name="图片 18448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759450" y="4970611"/>
                        <a:ext cx="3384550" cy="922338"/>
                      </a:xfrm>
                      <a:prstGeom prst="rect">
                        <a:avLst/>
                      </a:prstGeom>
                      <a:solidFill>
                        <a:srgbClr val="99FF99"/>
                      </a:solidFill>
                      <a:ln>
                        <a:noFill/>
                      </a:ln>
                      <a:effectLst/>
                    </p:spPr>
                  </p:pic>
                </p:oleObj>
              </mc:Fallback>
            </mc:AlternateContent>
          </a:graphicData>
        </a:graphic>
      </p:graphicFrame>
      <p:sp>
        <p:nvSpPr>
          <p:cNvPr id="3" name="页脚占位符 2"/>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zh-CN" altLang="en-US"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清华大学电子工程系</a:t>
            </a:r>
            <a:r>
              <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a:t>
            </a:r>
            <a:r>
              <a:rPr kumimoji="1" lang="zh-CN" altLang="en-US"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黄翊东</a:t>
            </a:r>
            <a:endPar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4" name="灯片编号占位符 3"/>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CBFA3644-F7FA-4510-BE22-999DFD69EC9B}" type="slidenum">
              <a:rPr kumimoji="1" lang="en-US" altLang="zh-CN" sz="14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t>111</a:t>
            </a:fld>
            <a:endPar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9" name="Text Box 7"/>
          <p:cNvSpPr txBox="1">
            <a:spLocks noChangeArrowheads="1"/>
          </p:cNvSpPr>
          <p:nvPr/>
        </p:nvSpPr>
        <p:spPr bwMode="auto">
          <a:xfrm>
            <a:off x="1475656" y="332656"/>
            <a:ext cx="6583680" cy="645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algn="l" defTabSz="914400">
              <a:spcBef>
                <a:spcPct val="50000"/>
              </a:spcBef>
              <a:buClrTx/>
              <a:buSzTx/>
              <a:buFontTx/>
              <a:defRPr/>
            </a:pPr>
            <a:r>
              <a:rPr kumimoji="1" lang="zh-CN" altLang="en-US" sz="3600" dirty="0">
                <a:solidFill>
                  <a:srgbClr val="660066"/>
                </a:solidFill>
                <a:effectLst>
                  <a:outerShdw blurRad="38100" dist="38100" dir="2700000" algn="tl">
                    <a:srgbClr val="C0C0C0"/>
                  </a:outerShdw>
                </a:effectLst>
                <a:ea typeface="微软雅黑" pitchFamily="34" charset="-122"/>
                <a:cs typeface="+mn-cs"/>
              </a:rPr>
              <a:t>解周期势场下的能量本征值方程</a:t>
            </a:r>
          </a:p>
        </p:txBody>
      </p:sp>
      <p:sp>
        <p:nvSpPr>
          <p:cNvPr id="10" name="Rectangle 37"/>
          <p:cNvSpPr>
            <a:spLocks noChangeArrowheads="1"/>
          </p:cNvSpPr>
          <p:nvPr/>
        </p:nvSpPr>
        <p:spPr bwMode="auto">
          <a:xfrm flipV="1">
            <a:off x="106363" y="944720"/>
            <a:ext cx="8885237" cy="42863"/>
          </a:xfrm>
          <a:prstGeom prst="rect">
            <a:avLst/>
          </a:prstGeom>
          <a:gradFill rotWithShape="0">
            <a:gsLst>
              <a:gs pos="0">
                <a:srgbClr val="808080">
                  <a:gamma/>
                  <a:tint val="0"/>
                  <a:invGamma/>
                </a:srgbClr>
              </a:gs>
              <a:gs pos="100000">
                <a:srgbClr val="808080"/>
              </a:gs>
            </a:gsLst>
            <a:path path="shape">
              <a:fillToRect l="50000" t="50000" r="50000" b="50000"/>
            </a:path>
          </a:gradFill>
          <a:ln w="12700">
            <a:noFill/>
            <a:miter lim="800000"/>
            <a:headEnd type="none" w="sm" len="sm"/>
            <a:tailEnd type="none" w="sm" len="sm"/>
          </a:ln>
          <a:effectLst/>
        </p:spPr>
        <p:txBody>
          <a:bodyPr wrap="none" anchor="ctr"/>
          <a:lstStyle/>
          <a:p>
            <a:pPr marL="0" marR="0" lvl="0" indent="0" algn="l" defTabSz="914400" rtl="0" eaLnBrk="0" fontAlgn="auto" latinLnBrk="0" hangingPunct="0">
              <a:lnSpc>
                <a:spcPct val="100000"/>
              </a:lnSpc>
              <a:spcBef>
                <a:spcPts val="0"/>
              </a:spcBef>
              <a:spcAft>
                <a:spcPts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Arial"/>
              <a:ea typeface="宋体"/>
              <a:cs typeface="+mn-c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0418" name="Group 2"/>
          <p:cNvGrpSpPr/>
          <p:nvPr/>
        </p:nvGrpSpPr>
        <p:grpSpPr bwMode="auto">
          <a:xfrm>
            <a:off x="304800" y="2085975"/>
            <a:ext cx="3022600" cy="3001963"/>
            <a:chOff x="192" y="1173"/>
            <a:chExt cx="1904" cy="1891"/>
          </a:xfrm>
        </p:grpSpPr>
        <p:grpSp>
          <p:nvGrpSpPr>
            <p:cNvPr id="60560" name="Group 3"/>
            <p:cNvGrpSpPr/>
            <p:nvPr/>
          </p:nvGrpSpPr>
          <p:grpSpPr bwMode="auto">
            <a:xfrm>
              <a:off x="192" y="1173"/>
              <a:ext cx="1352" cy="1891"/>
              <a:chOff x="176" y="2069"/>
              <a:chExt cx="1352" cy="1891"/>
            </a:xfrm>
          </p:grpSpPr>
          <p:sp>
            <p:nvSpPr>
              <p:cNvPr id="60562" name="Rectangle 4"/>
              <p:cNvSpPr>
                <a:spLocks noChangeArrowheads="1"/>
              </p:cNvSpPr>
              <p:nvPr/>
            </p:nvSpPr>
            <p:spPr bwMode="auto">
              <a:xfrm>
                <a:off x="176" y="2320"/>
                <a:ext cx="1352" cy="1336"/>
              </a:xfrm>
              <a:prstGeom prst="rect">
                <a:avLst/>
              </a:prstGeom>
              <a:gradFill rotWithShape="0">
                <a:gsLst>
                  <a:gs pos="0">
                    <a:srgbClr val="FFCCFF"/>
                  </a:gs>
                  <a:gs pos="50000">
                    <a:srgbClr val="FFFFFF"/>
                  </a:gs>
                  <a:gs pos="100000">
                    <a:srgbClr val="FFCC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aphicFrame>
            <p:nvGraphicFramePr>
              <p:cNvPr id="60563" name="Object 5"/>
              <p:cNvGraphicFramePr>
                <a:graphicFrameLocks noChangeAspect="1"/>
              </p:cNvGraphicFramePr>
              <p:nvPr/>
            </p:nvGraphicFramePr>
            <p:xfrm>
              <a:off x="176" y="2424"/>
              <a:ext cx="1344" cy="634"/>
            </p:xfrm>
            <a:graphic>
              <a:graphicData uri="http://schemas.openxmlformats.org/presentationml/2006/ole">
                <mc:AlternateContent xmlns:mc="http://schemas.openxmlformats.org/markup-compatibility/2006">
                  <mc:Choice xmlns:v="urn:schemas-microsoft-com:vml" Requires="v">
                    <p:oleObj spid="_x0000_s360185" name="公式" r:id="rId4" imgW="889000" imgH="419100" progId="Equation.3">
                      <p:embed/>
                    </p:oleObj>
                  </mc:Choice>
                  <mc:Fallback>
                    <p:oleObj name="公式" r:id="rId4" imgW="889000" imgH="419100" progId="Equation.3">
                      <p:embed/>
                      <p:pic>
                        <p:nvPicPr>
                          <p:cNvPr id="0" name="图片 18625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6" y="2424"/>
                            <a:ext cx="1344" cy="63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0564" name="Line 6"/>
              <p:cNvSpPr>
                <a:spLocks noChangeShapeType="1"/>
              </p:cNvSpPr>
              <p:nvPr/>
            </p:nvSpPr>
            <p:spPr bwMode="auto">
              <a:xfrm>
                <a:off x="1354" y="2672"/>
                <a:ext cx="144"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endParaRPr>
              </a:p>
            </p:txBody>
          </p:sp>
          <p:sp>
            <p:nvSpPr>
              <p:cNvPr id="60565" name="Text Box 7"/>
              <p:cNvSpPr txBox="1">
                <a:spLocks noChangeArrowheads="1"/>
              </p:cNvSpPr>
              <p:nvPr/>
            </p:nvSpPr>
            <p:spPr bwMode="auto">
              <a:xfrm>
                <a:off x="378" y="3672"/>
                <a:ext cx="116" cy="288"/>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algn="ctr" eaLnBrk="1" hangingPunct="1"/>
                <a:endParaRPr kumimoji="1" lang="zh-CN" altLang="en-US" sz="2400">
                  <a:solidFill>
                    <a:srgbClr val="CC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0566" name="Rectangle 8"/>
              <p:cNvSpPr>
                <a:spLocks noChangeArrowheads="1"/>
              </p:cNvSpPr>
              <p:nvPr/>
            </p:nvSpPr>
            <p:spPr bwMode="auto">
              <a:xfrm>
                <a:off x="260" y="2069"/>
                <a:ext cx="1177" cy="288"/>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algn="ctr" eaLnBrk="1" hangingPunct="1"/>
                <a:r>
                  <a:rPr kumimoji="1" lang="zh-CN" altLang="en-US" sz="2400" b="1">
                    <a:solidFill>
                      <a:srgbClr val="CC0000"/>
                    </a:solidFill>
                    <a:latin typeface="Times New Roman" panose="02020603050405020304" pitchFamily="18" charset="0"/>
                    <a:ea typeface="微软雅黑" panose="020B0503020204020204" pitchFamily="34" charset="-122"/>
                    <a:cs typeface="Times New Roman" panose="02020603050405020304" pitchFamily="18" charset="0"/>
                  </a:rPr>
                  <a:t>零次近似解  </a:t>
                </a:r>
              </a:p>
            </p:txBody>
          </p:sp>
          <p:graphicFrame>
            <p:nvGraphicFramePr>
              <p:cNvPr id="60567" name="Object 9"/>
              <p:cNvGraphicFramePr>
                <a:graphicFrameLocks noChangeAspect="1"/>
              </p:cNvGraphicFramePr>
              <p:nvPr/>
            </p:nvGraphicFramePr>
            <p:xfrm>
              <a:off x="198" y="3064"/>
              <a:ext cx="1287" cy="539"/>
            </p:xfrm>
            <a:graphic>
              <a:graphicData uri="http://schemas.openxmlformats.org/presentationml/2006/ole">
                <mc:AlternateContent xmlns:mc="http://schemas.openxmlformats.org/markup-compatibility/2006">
                  <mc:Choice xmlns:v="urn:schemas-microsoft-com:vml" Requires="v">
                    <p:oleObj spid="_x0000_s360186" name="Equation" r:id="rId6" imgW="939165" imgH="393700" progId="Equation.3">
                      <p:embed/>
                    </p:oleObj>
                  </mc:Choice>
                  <mc:Fallback>
                    <p:oleObj name="Equation" r:id="rId6" imgW="939165" imgH="393700" progId="Equation.3">
                      <p:embed/>
                      <p:pic>
                        <p:nvPicPr>
                          <p:cNvPr id="0" name="图片 18625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8" y="3064"/>
                            <a:ext cx="1287" cy="5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60561" name="Line 10"/>
            <p:cNvSpPr>
              <a:spLocks noChangeShapeType="1"/>
            </p:cNvSpPr>
            <p:nvPr/>
          </p:nvSpPr>
          <p:spPr bwMode="auto">
            <a:xfrm flipH="1" flipV="1">
              <a:off x="1512" y="2208"/>
              <a:ext cx="584" cy="224"/>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endParaRPr>
            </a:p>
          </p:txBody>
        </p:sp>
      </p:grpSp>
      <p:sp>
        <p:nvSpPr>
          <p:cNvPr id="60419" name="Line 11"/>
          <p:cNvSpPr>
            <a:spLocks noChangeShapeType="1"/>
          </p:cNvSpPr>
          <p:nvPr/>
        </p:nvSpPr>
        <p:spPr bwMode="auto">
          <a:xfrm>
            <a:off x="4910138" y="2087563"/>
            <a:ext cx="0" cy="3592512"/>
          </a:xfrm>
          <a:prstGeom prst="line">
            <a:avLst/>
          </a:prstGeom>
          <a:noFill/>
          <a:ln w="28575">
            <a:solidFill>
              <a:schemeClr val="tx1"/>
            </a:solidFill>
            <a:round/>
            <a:head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sp>
        <p:nvSpPr>
          <p:cNvPr id="60420" name="Arc 12"/>
          <p:cNvSpPr/>
          <p:nvPr/>
        </p:nvSpPr>
        <p:spPr bwMode="auto">
          <a:xfrm rot="7956492">
            <a:off x="4481513" y="4973638"/>
            <a:ext cx="931862" cy="785812"/>
          </a:xfrm>
          <a:custGeom>
            <a:avLst/>
            <a:gdLst>
              <a:gd name="T0" fmla="*/ 2147483647 w 21314"/>
              <a:gd name="T1" fmla="*/ 0 h 20411"/>
              <a:gd name="T2" fmla="*/ 2147483647 w 21314"/>
              <a:gd name="T3" fmla="*/ 2147483647 h 20411"/>
              <a:gd name="T4" fmla="*/ 0 w 21314"/>
              <a:gd name="T5" fmla="*/ 2147483647 h 20411"/>
              <a:gd name="T6" fmla="*/ 0 60000 65536"/>
              <a:gd name="T7" fmla="*/ 0 60000 65536"/>
              <a:gd name="T8" fmla="*/ 0 60000 65536"/>
            </a:gdLst>
            <a:ahLst/>
            <a:cxnLst>
              <a:cxn ang="T6">
                <a:pos x="T0" y="T1"/>
              </a:cxn>
              <a:cxn ang="T7">
                <a:pos x="T2" y="T3"/>
              </a:cxn>
              <a:cxn ang="T8">
                <a:pos x="T4" y="T5"/>
              </a:cxn>
            </a:cxnLst>
            <a:rect l="0" t="0" r="r" b="b"/>
            <a:pathLst>
              <a:path w="21314" h="20411" fill="none" extrusionOk="0">
                <a:moveTo>
                  <a:pt x="7067" y="-1"/>
                </a:moveTo>
                <a:cubicBezTo>
                  <a:pt x="14559" y="2593"/>
                  <a:pt x="20027" y="9083"/>
                  <a:pt x="21313" y="16907"/>
                </a:cubicBezTo>
              </a:path>
              <a:path w="21314" h="20411" stroke="0" extrusionOk="0">
                <a:moveTo>
                  <a:pt x="7067" y="-1"/>
                </a:moveTo>
                <a:cubicBezTo>
                  <a:pt x="14559" y="2593"/>
                  <a:pt x="20027" y="9083"/>
                  <a:pt x="21313" y="16907"/>
                </a:cubicBezTo>
                <a:lnTo>
                  <a:pt x="0" y="20411"/>
                </a:lnTo>
                <a:lnTo>
                  <a:pt x="7067" y="-1"/>
                </a:lnTo>
                <a:close/>
              </a:path>
            </a:pathLst>
          </a:custGeom>
          <a:noFill/>
          <a:ln w="38100">
            <a:solidFill>
              <a:srgbClr val="80008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60421" name="Group 13"/>
          <p:cNvGrpSpPr/>
          <p:nvPr/>
        </p:nvGrpSpPr>
        <p:grpSpPr bwMode="auto">
          <a:xfrm>
            <a:off x="7467600" y="5543550"/>
            <a:ext cx="1309688" cy="95250"/>
            <a:chOff x="3360" y="2918"/>
            <a:chExt cx="720" cy="149"/>
          </a:xfrm>
        </p:grpSpPr>
        <p:sp>
          <p:nvSpPr>
            <p:cNvPr id="60556" name="Line 14"/>
            <p:cNvSpPr>
              <a:spLocks noChangeShapeType="1"/>
            </p:cNvSpPr>
            <p:nvPr/>
          </p:nvSpPr>
          <p:spPr bwMode="auto">
            <a:xfrm>
              <a:off x="3360" y="2966"/>
              <a:ext cx="720" cy="0"/>
            </a:xfrm>
            <a:prstGeom prst="line">
              <a:avLst/>
            </a:prstGeom>
            <a:noFill/>
            <a:ln w="9525">
              <a:solidFill>
                <a:srgbClr val="CC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sp>
          <p:nvSpPr>
            <p:cNvPr id="60557" name="Line 15"/>
            <p:cNvSpPr>
              <a:spLocks noChangeShapeType="1"/>
            </p:cNvSpPr>
            <p:nvPr/>
          </p:nvSpPr>
          <p:spPr bwMode="auto">
            <a:xfrm>
              <a:off x="3360" y="2918"/>
              <a:ext cx="720" cy="0"/>
            </a:xfrm>
            <a:prstGeom prst="line">
              <a:avLst/>
            </a:prstGeom>
            <a:noFill/>
            <a:ln w="9525">
              <a:solidFill>
                <a:srgbClr val="CC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sp>
          <p:nvSpPr>
            <p:cNvPr id="60558" name="Line 16"/>
            <p:cNvSpPr>
              <a:spLocks noChangeShapeType="1"/>
            </p:cNvSpPr>
            <p:nvPr/>
          </p:nvSpPr>
          <p:spPr bwMode="auto">
            <a:xfrm>
              <a:off x="3360" y="3067"/>
              <a:ext cx="720" cy="0"/>
            </a:xfrm>
            <a:prstGeom prst="line">
              <a:avLst/>
            </a:prstGeom>
            <a:noFill/>
            <a:ln w="9525">
              <a:solidFill>
                <a:srgbClr val="CC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sp>
          <p:nvSpPr>
            <p:cNvPr id="60559" name="Line 17"/>
            <p:cNvSpPr>
              <a:spLocks noChangeShapeType="1"/>
            </p:cNvSpPr>
            <p:nvPr/>
          </p:nvSpPr>
          <p:spPr bwMode="auto">
            <a:xfrm>
              <a:off x="3360" y="3014"/>
              <a:ext cx="720" cy="0"/>
            </a:xfrm>
            <a:prstGeom prst="line">
              <a:avLst/>
            </a:prstGeom>
            <a:noFill/>
            <a:ln w="9525">
              <a:solidFill>
                <a:srgbClr val="CC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grpSp>
      <p:grpSp>
        <p:nvGrpSpPr>
          <p:cNvPr id="60422" name="Group 18"/>
          <p:cNvGrpSpPr/>
          <p:nvPr/>
        </p:nvGrpSpPr>
        <p:grpSpPr bwMode="auto">
          <a:xfrm>
            <a:off x="7454900" y="5200650"/>
            <a:ext cx="1309688" cy="225425"/>
            <a:chOff x="3120" y="3000"/>
            <a:chExt cx="720" cy="120"/>
          </a:xfrm>
        </p:grpSpPr>
        <p:grpSp>
          <p:nvGrpSpPr>
            <p:cNvPr id="60546" name="Group 19"/>
            <p:cNvGrpSpPr/>
            <p:nvPr/>
          </p:nvGrpSpPr>
          <p:grpSpPr bwMode="auto">
            <a:xfrm>
              <a:off x="3120" y="3067"/>
              <a:ext cx="720" cy="53"/>
              <a:chOff x="3360" y="2918"/>
              <a:chExt cx="720" cy="149"/>
            </a:xfrm>
          </p:grpSpPr>
          <p:sp>
            <p:nvSpPr>
              <p:cNvPr id="60552" name="Line 20"/>
              <p:cNvSpPr>
                <a:spLocks noChangeShapeType="1"/>
              </p:cNvSpPr>
              <p:nvPr/>
            </p:nvSpPr>
            <p:spPr bwMode="auto">
              <a:xfrm>
                <a:off x="3360" y="2966"/>
                <a:ext cx="720" cy="0"/>
              </a:xfrm>
              <a:prstGeom prst="line">
                <a:avLst/>
              </a:prstGeom>
              <a:noFill/>
              <a:ln w="9525">
                <a:solidFill>
                  <a:srgbClr val="CC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sp>
            <p:nvSpPr>
              <p:cNvPr id="60553" name="Line 21"/>
              <p:cNvSpPr>
                <a:spLocks noChangeShapeType="1"/>
              </p:cNvSpPr>
              <p:nvPr/>
            </p:nvSpPr>
            <p:spPr bwMode="auto">
              <a:xfrm>
                <a:off x="3360" y="2918"/>
                <a:ext cx="720" cy="0"/>
              </a:xfrm>
              <a:prstGeom prst="line">
                <a:avLst/>
              </a:prstGeom>
              <a:noFill/>
              <a:ln w="9525">
                <a:solidFill>
                  <a:srgbClr val="CC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sp>
            <p:nvSpPr>
              <p:cNvPr id="60554" name="Line 22"/>
              <p:cNvSpPr>
                <a:spLocks noChangeShapeType="1"/>
              </p:cNvSpPr>
              <p:nvPr/>
            </p:nvSpPr>
            <p:spPr bwMode="auto">
              <a:xfrm>
                <a:off x="3360" y="3067"/>
                <a:ext cx="720" cy="0"/>
              </a:xfrm>
              <a:prstGeom prst="line">
                <a:avLst/>
              </a:prstGeom>
              <a:noFill/>
              <a:ln w="9525">
                <a:solidFill>
                  <a:srgbClr val="CC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sp>
            <p:nvSpPr>
              <p:cNvPr id="60555" name="Line 23"/>
              <p:cNvSpPr>
                <a:spLocks noChangeShapeType="1"/>
              </p:cNvSpPr>
              <p:nvPr/>
            </p:nvSpPr>
            <p:spPr bwMode="auto">
              <a:xfrm>
                <a:off x="3360" y="3014"/>
                <a:ext cx="720" cy="0"/>
              </a:xfrm>
              <a:prstGeom prst="line">
                <a:avLst/>
              </a:prstGeom>
              <a:noFill/>
              <a:ln w="9525">
                <a:solidFill>
                  <a:srgbClr val="CC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grpSp>
        <p:grpSp>
          <p:nvGrpSpPr>
            <p:cNvPr id="60547" name="Group 24"/>
            <p:cNvGrpSpPr/>
            <p:nvPr/>
          </p:nvGrpSpPr>
          <p:grpSpPr bwMode="auto">
            <a:xfrm>
              <a:off x="3120" y="3000"/>
              <a:ext cx="720" cy="53"/>
              <a:chOff x="3360" y="2918"/>
              <a:chExt cx="720" cy="149"/>
            </a:xfrm>
          </p:grpSpPr>
          <p:sp>
            <p:nvSpPr>
              <p:cNvPr id="60548" name="Line 25"/>
              <p:cNvSpPr>
                <a:spLocks noChangeShapeType="1"/>
              </p:cNvSpPr>
              <p:nvPr/>
            </p:nvSpPr>
            <p:spPr bwMode="auto">
              <a:xfrm>
                <a:off x="3360" y="2966"/>
                <a:ext cx="720" cy="0"/>
              </a:xfrm>
              <a:prstGeom prst="line">
                <a:avLst/>
              </a:prstGeom>
              <a:noFill/>
              <a:ln w="9525">
                <a:solidFill>
                  <a:srgbClr val="CC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sp>
            <p:nvSpPr>
              <p:cNvPr id="60549" name="Line 26"/>
              <p:cNvSpPr>
                <a:spLocks noChangeShapeType="1"/>
              </p:cNvSpPr>
              <p:nvPr/>
            </p:nvSpPr>
            <p:spPr bwMode="auto">
              <a:xfrm>
                <a:off x="3360" y="2918"/>
                <a:ext cx="720" cy="0"/>
              </a:xfrm>
              <a:prstGeom prst="line">
                <a:avLst/>
              </a:prstGeom>
              <a:noFill/>
              <a:ln w="9525">
                <a:solidFill>
                  <a:srgbClr val="CC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sp>
            <p:nvSpPr>
              <p:cNvPr id="60550" name="Line 27"/>
              <p:cNvSpPr>
                <a:spLocks noChangeShapeType="1"/>
              </p:cNvSpPr>
              <p:nvPr/>
            </p:nvSpPr>
            <p:spPr bwMode="auto">
              <a:xfrm>
                <a:off x="3360" y="3067"/>
                <a:ext cx="720" cy="0"/>
              </a:xfrm>
              <a:prstGeom prst="line">
                <a:avLst/>
              </a:prstGeom>
              <a:noFill/>
              <a:ln w="9525">
                <a:solidFill>
                  <a:srgbClr val="CC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sp>
            <p:nvSpPr>
              <p:cNvPr id="60551" name="Line 28"/>
              <p:cNvSpPr>
                <a:spLocks noChangeShapeType="1"/>
              </p:cNvSpPr>
              <p:nvPr/>
            </p:nvSpPr>
            <p:spPr bwMode="auto">
              <a:xfrm>
                <a:off x="3360" y="3014"/>
                <a:ext cx="720" cy="0"/>
              </a:xfrm>
              <a:prstGeom prst="line">
                <a:avLst/>
              </a:prstGeom>
              <a:noFill/>
              <a:ln w="9525">
                <a:solidFill>
                  <a:srgbClr val="CC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grpSp>
      </p:grpSp>
      <p:grpSp>
        <p:nvGrpSpPr>
          <p:cNvPr id="60423" name="Group 29"/>
          <p:cNvGrpSpPr/>
          <p:nvPr/>
        </p:nvGrpSpPr>
        <p:grpSpPr bwMode="auto">
          <a:xfrm>
            <a:off x="7480300" y="4630738"/>
            <a:ext cx="1309688" cy="341312"/>
            <a:chOff x="3120" y="3000"/>
            <a:chExt cx="720" cy="120"/>
          </a:xfrm>
        </p:grpSpPr>
        <p:grpSp>
          <p:nvGrpSpPr>
            <p:cNvPr id="60536" name="Group 30"/>
            <p:cNvGrpSpPr/>
            <p:nvPr/>
          </p:nvGrpSpPr>
          <p:grpSpPr bwMode="auto">
            <a:xfrm>
              <a:off x="3120" y="3067"/>
              <a:ext cx="720" cy="53"/>
              <a:chOff x="3360" y="2918"/>
              <a:chExt cx="720" cy="149"/>
            </a:xfrm>
          </p:grpSpPr>
          <p:sp>
            <p:nvSpPr>
              <p:cNvPr id="60542" name="Line 31"/>
              <p:cNvSpPr>
                <a:spLocks noChangeShapeType="1"/>
              </p:cNvSpPr>
              <p:nvPr/>
            </p:nvSpPr>
            <p:spPr bwMode="auto">
              <a:xfrm>
                <a:off x="3360" y="2966"/>
                <a:ext cx="720" cy="0"/>
              </a:xfrm>
              <a:prstGeom prst="line">
                <a:avLst/>
              </a:prstGeom>
              <a:noFill/>
              <a:ln w="9525">
                <a:solidFill>
                  <a:srgbClr val="CC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sp>
            <p:nvSpPr>
              <p:cNvPr id="60543" name="Line 32"/>
              <p:cNvSpPr>
                <a:spLocks noChangeShapeType="1"/>
              </p:cNvSpPr>
              <p:nvPr/>
            </p:nvSpPr>
            <p:spPr bwMode="auto">
              <a:xfrm>
                <a:off x="3360" y="2918"/>
                <a:ext cx="720" cy="0"/>
              </a:xfrm>
              <a:prstGeom prst="line">
                <a:avLst/>
              </a:prstGeom>
              <a:noFill/>
              <a:ln w="9525">
                <a:solidFill>
                  <a:srgbClr val="CC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sp>
            <p:nvSpPr>
              <p:cNvPr id="60544" name="Line 33"/>
              <p:cNvSpPr>
                <a:spLocks noChangeShapeType="1"/>
              </p:cNvSpPr>
              <p:nvPr/>
            </p:nvSpPr>
            <p:spPr bwMode="auto">
              <a:xfrm>
                <a:off x="3360" y="3067"/>
                <a:ext cx="720" cy="0"/>
              </a:xfrm>
              <a:prstGeom prst="line">
                <a:avLst/>
              </a:prstGeom>
              <a:noFill/>
              <a:ln w="9525">
                <a:solidFill>
                  <a:srgbClr val="CC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sp>
            <p:nvSpPr>
              <p:cNvPr id="60545" name="Line 34"/>
              <p:cNvSpPr>
                <a:spLocks noChangeShapeType="1"/>
              </p:cNvSpPr>
              <p:nvPr/>
            </p:nvSpPr>
            <p:spPr bwMode="auto">
              <a:xfrm>
                <a:off x="3360" y="3014"/>
                <a:ext cx="720" cy="0"/>
              </a:xfrm>
              <a:prstGeom prst="line">
                <a:avLst/>
              </a:prstGeom>
              <a:noFill/>
              <a:ln w="9525">
                <a:solidFill>
                  <a:srgbClr val="CC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grpSp>
        <p:grpSp>
          <p:nvGrpSpPr>
            <p:cNvPr id="60537" name="Group 35"/>
            <p:cNvGrpSpPr/>
            <p:nvPr/>
          </p:nvGrpSpPr>
          <p:grpSpPr bwMode="auto">
            <a:xfrm>
              <a:off x="3120" y="3000"/>
              <a:ext cx="720" cy="53"/>
              <a:chOff x="3360" y="2918"/>
              <a:chExt cx="720" cy="149"/>
            </a:xfrm>
          </p:grpSpPr>
          <p:sp>
            <p:nvSpPr>
              <p:cNvPr id="60538" name="Line 36"/>
              <p:cNvSpPr>
                <a:spLocks noChangeShapeType="1"/>
              </p:cNvSpPr>
              <p:nvPr/>
            </p:nvSpPr>
            <p:spPr bwMode="auto">
              <a:xfrm>
                <a:off x="3360" y="2966"/>
                <a:ext cx="720" cy="0"/>
              </a:xfrm>
              <a:prstGeom prst="line">
                <a:avLst/>
              </a:prstGeom>
              <a:noFill/>
              <a:ln w="9525">
                <a:solidFill>
                  <a:srgbClr val="CC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sp>
            <p:nvSpPr>
              <p:cNvPr id="60539" name="Line 37"/>
              <p:cNvSpPr>
                <a:spLocks noChangeShapeType="1"/>
              </p:cNvSpPr>
              <p:nvPr/>
            </p:nvSpPr>
            <p:spPr bwMode="auto">
              <a:xfrm>
                <a:off x="3360" y="2918"/>
                <a:ext cx="720" cy="0"/>
              </a:xfrm>
              <a:prstGeom prst="line">
                <a:avLst/>
              </a:prstGeom>
              <a:noFill/>
              <a:ln w="9525">
                <a:solidFill>
                  <a:srgbClr val="CC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sp>
            <p:nvSpPr>
              <p:cNvPr id="60540" name="Line 38"/>
              <p:cNvSpPr>
                <a:spLocks noChangeShapeType="1"/>
              </p:cNvSpPr>
              <p:nvPr/>
            </p:nvSpPr>
            <p:spPr bwMode="auto">
              <a:xfrm>
                <a:off x="3360" y="3067"/>
                <a:ext cx="720" cy="0"/>
              </a:xfrm>
              <a:prstGeom prst="line">
                <a:avLst/>
              </a:prstGeom>
              <a:noFill/>
              <a:ln w="9525">
                <a:solidFill>
                  <a:srgbClr val="CC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sp>
            <p:nvSpPr>
              <p:cNvPr id="60541" name="Line 39"/>
              <p:cNvSpPr>
                <a:spLocks noChangeShapeType="1"/>
              </p:cNvSpPr>
              <p:nvPr/>
            </p:nvSpPr>
            <p:spPr bwMode="auto">
              <a:xfrm>
                <a:off x="3360" y="3014"/>
                <a:ext cx="720" cy="0"/>
              </a:xfrm>
              <a:prstGeom prst="line">
                <a:avLst/>
              </a:prstGeom>
              <a:noFill/>
              <a:ln w="9525">
                <a:solidFill>
                  <a:srgbClr val="CC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grpSp>
      </p:grpSp>
      <p:grpSp>
        <p:nvGrpSpPr>
          <p:cNvPr id="60424" name="Group 40"/>
          <p:cNvGrpSpPr/>
          <p:nvPr/>
        </p:nvGrpSpPr>
        <p:grpSpPr bwMode="auto">
          <a:xfrm>
            <a:off x="7483475" y="3879850"/>
            <a:ext cx="1309688" cy="403225"/>
            <a:chOff x="3120" y="3000"/>
            <a:chExt cx="720" cy="120"/>
          </a:xfrm>
        </p:grpSpPr>
        <p:grpSp>
          <p:nvGrpSpPr>
            <p:cNvPr id="60526" name="Group 41"/>
            <p:cNvGrpSpPr/>
            <p:nvPr/>
          </p:nvGrpSpPr>
          <p:grpSpPr bwMode="auto">
            <a:xfrm>
              <a:off x="3120" y="3067"/>
              <a:ext cx="720" cy="53"/>
              <a:chOff x="3360" y="2918"/>
              <a:chExt cx="720" cy="149"/>
            </a:xfrm>
          </p:grpSpPr>
          <p:sp>
            <p:nvSpPr>
              <p:cNvPr id="60532" name="Line 42"/>
              <p:cNvSpPr>
                <a:spLocks noChangeShapeType="1"/>
              </p:cNvSpPr>
              <p:nvPr/>
            </p:nvSpPr>
            <p:spPr bwMode="auto">
              <a:xfrm>
                <a:off x="3360" y="2966"/>
                <a:ext cx="720" cy="0"/>
              </a:xfrm>
              <a:prstGeom prst="line">
                <a:avLst/>
              </a:prstGeom>
              <a:noFill/>
              <a:ln w="9525">
                <a:solidFill>
                  <a:srgbClr val="CC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sp>
            <p:nvSpPr>
              <p:cNvPr id="60533" name="Line 43"/>
              <p:cNvSpPr>
                <a:spLocks noChangeShapeType="1"/>
              </p:cNvSpPr>
              <p:nvPr/>
            </p:nvSpPr>
            <p:spPr bwMode="auto">
              <a:xfrm>
                <a:off x="3360" y="2918"/>
                <a:ext cx="720" cy="0"/>
              </a:xfrm>
              <a:prstGeom prst="line">
                <a:avLst/>
              </a:prstGeom>
              <a:noFill/>
              <a:ln w="9525">
                <a:solidFill>
                  <a:srgbClr val="CC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sp>
            <p:nvSpPr>
              <p:cNvPr id="60534" name="Line 44"/>
              <p:cNvSpPr>
                <a:spLocks noChangeShapeType="1"/>
              </p:cNvSpPr>
              <p:nvPr/>
            </p:nvSpPr>
            <p:spPr bwMode="auto">
              <a:xfrm>
                <a:off x="3360" y="3067"/>
                <a:ext cx="720" cy="0"/>
              </a:xfrm>
              <a:prstGeom prst="line">
                <a:avLst/>
              </a:prstGeom>
              <a:noFill/>
              <a:ln w="9525">
                <a:solidFill>
                  <a:srgbClr val="CC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sp>
            <p:nvSpPr>
              <p:cNvPr id="60535" name="Line 45"/>
              <p:cNvSpPr>
                <a:spLocks noChangeShapeType="1"/>
              </p:cNvSpPr>
              <p:nvPr/>
            </p:nvSpPr>
            <p:spPr bwMode="auto">
              <a:xfrm>
                <a:off x="3360" y="3014"/>
                <a:ext cx="720" cy="0"/>
              </a:xfrm>
              <a:prstGeom prst="line">
                <a:avLst/>
              </a:prstGeom>
              <a:noFill/>
              <a:ln w="9525">
                <a:solidFill>
                  <a:srgbClr val="CC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grpSp>
        <p:grpSp>
          <p:nvGrpSpPr>
            <p:cNvPr id="60527" name="Group 46"/>
            <p:cNvGrpSpPr/>
            <p:nvPr/>
          </p:nvGrpSpPr>
          <p:grpSpPr bwMode="auto">
            <a:xfrm>
              <a:off x="3120" y="3000"/>
              <a:ext cx="720" cy="53"/>
              <a:chOff x="3360" y="2918"/>
              <a:chExt cx="720" cy="149"/>
            </a:xfrm>
          </p:grpSpPr>
          <p:sp>
            <p:nvSpPr>
              <p:cNvPr id="60528" name="Line 47"/>
              <p:cNvSpPr>
                <a:spLocks noChangeShapeType="1"/>
              </p:cNvSpPr>
              <p:nvPr/>
            </p:nvSpPr>
            <p:spPr bwMode="auto">
              <a:xfrm>
                <a:off x="3360" y="2966"/>
                <a:ext cx="720" cy="0"/>
              </a:xfrm>
              <a:prstGeom prst="line">
                <a:avLst/>
              </a:prstGeom>
              <a:noFill/>
              <a:ln w="9525">
                <a:solidFill>
                  <a:srgbClr val="CC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sp>
            <p:nvSpPr>
              <p:cNvPr id="60529" name="Line 48"/>
              <p:cNvSpPr>
                <a:spLocks noChangeShapeType="1"/>
              </p:cNvSpPr>
              <p:nvPr/>
            </p:nvSpPr>
            <p:spPr bwMode="auto">
              <a:xfrm>
                <a:off x="3360" y="2918"/>
                <a:ext cx="720" cy="0"/>
              </a:xfrm>
              <a:prstGeom prst="line">
                <a:avLst/>
              </a:prstGeom>
              <a:noFill/>
              <a:ln w="9525">
                <a:solidFill>
                  <a:srgbClr val="CC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sp>
            <p:nvSpPr>
              <p:cNvPr id="60530" name="Line 49"/>
              <p:cNvSpPr>
                <a:spLocks noChangeShapeType="1"/>
              </p:cNvSpPr>
              <p:nvPr/>
            </p:nvSpPr>
            <p:spPr bwMode="auto">
              <a:xfrm>
                <a:off x="3360" y="3067"/>
                <a:ext cx="720" cy="0"/>
              </a:xfrm>
              <a:prstGeom prst="line">
                <a:avLst/>
              </a:prstGeom>
              <a:noFill/>
              <a:ln w="9525">
                <a:solidFill>
                  <a:srgbClr val="CC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sp>
            <p:nvSpPr>
              <p:cNvPr id="60531" name="Line 50"/>
              <p:cNvSpPr>
                <a:spLocks noChangeShapeType="1"/>
              </p:cNvSpPr>
              <p:nvPr/>
            </p:nvSpPr>
            <p:spPr bwMode="auto">
              <a:xfrm>
                <a:off x="3360" y="3014"/>
                <a:ext cx="720" cy="0"/>
              </a:xfrm>
              <a:prstGeom prst="line">
                <a:avLst/>
              </a:prstGeom>
              <a:noFill/>
              <a:ln w="9525">
                <a:solidFill>
                  <a:srgbClr val="CC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grpSp>
      </p:grpSp>
      <p:sp>
        <p:nvSpPr>
          <p:cNvPr id="60425" name="Text Box 51"/>
          <p:cNvSpPr txBox="1">
            <a:spLocks noChangeArrowheads="1"/>
          </p:cNvSpPr>
          <p:nvPr/>
        </p:nvSpPr>
        <p:spPr bwMode="auto">
          <a:xfrm>
            <a:off x="4954588" y="1965325"/>
            <a:ext cx="649287" cy="39687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algn="ctr" eaLnBrk="1" hangingPunct="1"/>
            <a:r>
              <a:rPr kumimoji="1" lang="en-US" altLang="zh-CN" sz="2000" b="1" i="1">
                <a:solidFill>
                  <a:srgbClr val="336666"/>
                </a:solidFill>
                <a:latin typeface="Times New Roman" panose="02020603050405020304" pitchFamily="18" charset="0"/>
                <a:ea typeface="微软雅黑" panose="020B0503020204020204" pitchFamily="34" charset="-122"/>
                <a:cs typeface="Times New Roman" panose="02020603050405020304" pitchFamily="18" charset="0"/>
              </a:rPr>
              <a:t>E(k)</a:t>
            </a:r>
          </a:p>
        </p:txBody>
      </p:sp>
      <p:sp>
        <p:nvSpPr>
          <p:cNvPr id="60426" name="Text Box 52"/>
          <p:cNvSpPr txBox="1">
            <a:spLocks noChangeArrowheads="1"/>
          </p:cNvSpPr>
          <p:nvPr/>
        </p:nvSpPr>
        <p:spPr bwMode="auto">
          <a:xfrm>
            <a:off x="8761413" y="5378450"/>
            <a:ext cx="357187" cy="39687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algn="ctr" eaLnBrk="1" hangingPunct="1"/>
            <a:r>
              <a:rPr kumimoji="1" lang="en-US" altLang="zh-CN" sz="2000">
                <a:solidFill>
                  <a:srgbClr val="336666"/>
                </a:solidFill>
                <a:latin typeface="Times New Roman" panose="02020603050405020304" pitchFamily="18" charset="0"/>
                <a:ea typeface="微软雅黑" panose="020B0503020204020204" pitchFamily="34" charset="-122"/>
                <a:cs typeface="Times New Roman" panose="02020603050405020304" pitchFamily="18" charset="0"/>
              </a:rPr>
              <a:t>1</a:t>
            </a:r>
          </a:p>
        </p:txBody>
      </p:sp>
      <p:sp>
        <p:nvSpPr>
          <p:cNvPr id="60427" name="Text Box 53"/>
          <p:cNvSpPr txBox="1">
            <a:spLocks noChangeArrowheads="1"/>
          </p:cNvSpPr>
          <p:nvPr/>
        </p:nvSpPr>
        <p:spPr bwMode="auto">
          <a:xfrm>
            <a:off x="8761413" y="5103813"/>
            <a:ext cx="357187" cy="39687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algn="ctr" eaLnBrk="1" hangingPunct="1"/>
            <a:r>
              <a:rPr kumimoji="1" lang="en-US" altLang="zh-CN" sz="2000">
                <a:solidFill>
                  <a:srgbClr val="336666"/>
                </a:solidFill>
                <a:latin typeface="Times New Roman" panose="02020603050405020304" pitchFamily="18" charset="0"/>
                <a:ea typeface="微软雅黑" panose="020B0503020204020204" pitchFamily="34" charset="-122"/>
                <a:cs typeface="Times New Roman" panose="02020603050405020304" pitchFamily="18" charset="0"/>
              </a:rPr>
              <a:t>2</a:t>
            </a:r>
          </a:p>
        </p:txBody>
      </p:sp>
      <p:sp>
        <p:nvSpPr>
          <p:cNvPr id="60428" name="Text Box 54"/>
          <p:cNvSpPr txBox="1">
            <a:spLocks noChangeArrowheads="1"/>
          </p:cNvSpPr>
          <p:nvPr/>
        </p:nvSpPr>
        <p:spPr bwMode="auto">
          <a:xfrm>
            <a:off x="8774113" y="4630738"/>
            <a:ext cx="357187" cy="395287"/>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algn="ctr" eaLnBrk="1" hangingPunct="1"/>
            <a:r>
              <a:rPr kumimoji="1" lang="en-US" altLang="zh-CN" sz="2000">
                <a:solidFill>
                  <a:srgbClr val="336666"/>
                </a:solidFill>
                <a:latin typeface="Times New Roman" panose="02020603050405020304" pitchFamily="18" charset="0"/>
                <a:ea typeface="微软雅黑" panose="020B0503020204020204" pitchFamily="34" charset="-122"/>
                <a:cs typeface="Times New Roman" panose="02020603050405020304" pitchFamily="18" charset="0"/>
              </a:rPr>
              <a:t>3</a:t>
            </a:r>
          </a:p>
        </p:txBody>
      </p:sp>
      <p:sp>
        <p:nvSpPr>
          <p:cNvPr id="60429" name="Text Box 55"/>
          <p:cNvSpPr txBox="1">
            <a:spLocks noChangeArrowheads="1"/>
          </p:cNvSpPr>
          <p:nvPr/>
        </p:nvSpPr>
        <p:spPr bwMode="auto">
          <a:xfrm>
            <a:off x="8761413" y="3924300"/>
            <a:ext cx="357187" cy="39687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algn="ctr" eaLnBrk="1" hangingPunct="1"/>
            <a:r>
              <a:rPr kumimoji="1" lang="en-US" altLang="zh-CN" sz="2000">
                <a:solidFill>
                  <a:srgbClr val="336666"/>
                </a:solidFill>
                <a:latin typeface="Times New Roman" panose="02020603050405020304" pitchFamily="18" charset="0"/>
                <a:ea typeface="微软雅黑" panose="020B0503020204020204" pitchFamily="34" charset="-122"/>
                <a:cs typeface="Times New Roman" panose="02020603050405020304" pitchFamily="18" charset="0"/>
              </a:rPr>
              <a:t>4</a:t>
            </a:r>
          </a:p>
        </p:txBody>
      </p:sp>
      <p:sp>
        <p:nvSpPr>
          <p:cNvPr id="60430" name="Text Box 56"/>
          <p:cNvSpPr txBox="1">
            <a:spLocks noChangeArrowheads="1"/>
          </p:cNvSpPr>
          <p:nvPr/>
        </p:nvSpPr>
        <p:spPr bwMode="auto">
          <a:xfrm>
            <a:off x="6735763" y="5567363"/>
            <a:ext cx="841375" cy="45720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algn="ctr" eaLnBrk="1" hangingPunct="1"/>
            <a:r>
              <a:rPr kumimoji="1" lang="en-US" altLang="zh-CN" sz="2400" i="1" dirty="0">
                <a:solidFill>
                  <a:srgbClr val="336666"/>
                </a:solidFill>
                <a:latin typeface="Times New Roman" panose="02020603050405020304" pitchFamily="18" charset="0"/>
                <a:ea typeface="微软雅黑" panose="020B0503020204020204" pitchFamily="34" charset="-122"/>
                <a:cs typeface="Times New Roman" panose="02020603050405020304" pitchFamily="18" charset="0"/>
              </a:rPr>
              <a:t>k</a:t>
            </a:r>
            <a:r>
              <a:rPr kumimoji="1" lang="en-US" altLang="zh-CN" sz="2400" dirty="0">
                <a:solidFill>
                  <a:srgbClr val="336666"/>
                </a:solidFill>
                <a:latin typeface="Times New Roman" panose="02020603050405020304" pitchFamily="18" charset="0"/>
                <a:ea typeface="微软雅黑" panose="020B0503020204020204" pitchFamily="34" charset="-122"/>
                <a:cs typeface="Times New Roman" panose="02020603050405020304" pitchFamily="18" charset="0"/>
              </a:rPr>
              <a:t>(2</a:t>
            </a:r>
            <a:r>
              <a:rPr kumimoji="1" lang="en-US" altLang="zh-CN" sz="2400" dirty="0">
                <a:solidFill>
                  <a:srgbClr val="336666"/>
                </a:solidFill>
                <a:latin typeface="Symbol" panose="05050102010706020507" pitchFamily="18" charset="2"/>
                <a:ea typeface="微软雅黑" panose="020B0503020204020204" pitchFamily="34" charset="-122"/>
                <a:cs typeface="Times New Roman" panose="02020603050405020304" pitchFamily="18" charset="0"/>
              </a:rPr>
              <a:t>p</a:t>
            </a:r>
            <a:r>
              <a:rPr kumimoji="1" lang="en-US" altLang="zh-CN" sz="2400" dirty="0">
                <a:solidFill>
                  <a:srgbClr val="336666"/>
                </a:solidFill>
                <a:latin typeface="Times New Roman" panose="02020603050405020304" pitchFamily="18" charset="0"/>
                <a:ea typeface="微软雅黑" panose="020B0503020204020204" pitchFamily="34" charset="-122"/>
                <a:cs typeface="Times New Roman" panose="02020603050405020304" pitchFamily="18" charset="0"/>
              </a:rPr>
              <a:t>)</a:t>
            </a:r>
          </a:p>
        </p:txBody>
      </p:sp>
      <p:sp>
        <p:nvSpPr>
          <p:cNvPr id="60431" name="Text Box 57"/>
          <p:cNvSpPr txBox="1">
            <a:spLocks noChangeArrowheads="1"/>
          </p:cNvSpPr>
          <p:nvPr/>
        </p:nvSpPr>
        <p:spPr bwMode="auto">
          <a:xfrm>
            <a:off x="4748213" y="5715000"/>
            <a:ext cx="336550" cy="4572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algn="ctr" eaLnBrk="1" hangingPunct="1"/>
            <a:r>
              <a:rPr kumimoji="1" lang="en-US" altLang="zh-CN" sz="2400">
                <a:solidFill>
                  <a:srgbClr val="336666"/>
                </a:solidFill>
                <a:latin typeface="Times New Roman" panose="02020603050405020304" pitchFamily="18" charset="0"/>
                <a:ea typeface="微软雅黑" panose="020B0503020204020204" pitchFamily="34" charset="-122"/>
                <a:cs typeface="Times New Roman" panose="02020603050405020304" pitchFamily="18" charset="0"/>
              </a:rPr>
              <a:t>0</a:t>
            </a:r>
          </a:p>
        </p:txBody>
      </p:sp>
      <p:sp>
        <p:nvSpPr>
          <p:cNvPr id="60432" name="Line 58"/>
          <p:cNvSpPr>
            <a:spLocks noChangeShapeType="1"/>
          </p:cNvSpPr>
          <p:nvPr/>
        </p:nvSpPr>
        <p:spPr bwMode="auto">
          <a:xfrm flipH="1">
            <a:off x="4438650" y="2378075"/>
            <a:ext cx="0" cy="3276600"/>
          </a:xfrm>
          <a:prstGeom prst="line">
            <a:avLst/>
          </a:prstGeom>
          <a:noFill/>
          <a:ln w="9525">
            <a:solidFill>
              <a:schemeClr val="bg2"/>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endParaRPr>
          </a:p>
        </p:txBody>
      </p:sp>
      <p:sp>
        <p:nvSpPr>
          <p:cNvPr id="60433" name="Line 59"/>
          <p:cNvSpPr>
            <a:spLocks noChangeShapeType="1"/>
          </p:cNvSpPr>
          <p:nvPr/>
        </p:nvSpPr>
        <p:spPr bwMode="auto">
          <a:xfrm flipH="1">
            <a:off x="3994150" y="2365375"/>
            <a:ext cx="0" cy="3276600"/>
          </a:xfrm>
          <a:prstGeom prst="line">
            <a:avLst/>
          </a:prstGeom>
          <a:noFill/>
          <a:ln w="9525">
            <a:solidFill>
              <a:schemeClr val="bg2"/>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endParaRPr>
          </a:p>
        </p:txBody>
      </p:sp>
      <p:sp>
        <p:nvSpPr>
          <p:cNvPr id="60434" name="Line 60"/>
          <p:cNvSpPr>
            <a:spLocks noChangeShapeType="1"/>
          </p:cNvSpPr>
          <p:nvPr/>
        </p:nvSpPr>
        <p:spPr bwMode="auto">
          <a:xfrm flipH="1">
            <a:off x="3575050" y="2390775"/>
            <a:ext cx="0" cy="3276600"/>
          </a:xfrm>
          <a:prstGeom prst="line">
            <a:avLst/>
          </a:prstGeom>
          <a:noFill/>
          <a:ln w="9525">
            <a:solidFill>
              <a:schemeClr val="bg2"/>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endParaRPr>
          </a:p>
        </p:txBody>
      </p:sp>
      <p:sp>
        <p:nvSpPr>
          <p:cNvPr id="60435" name="Line 61"/>
          <p:cNvSpPr>
            <a:spLocks noChangeShapeType="1"/>
          </p:cNvSpPr>
          <p:nvPr/>
        </p:nvSpPr>
        <p:spPr bwMode="auto">
          <a:xfrm>
            <a:off x="5346700" y="2403475"/>
            <a:ext cx="0" cy="3276600"/>
          </a:xfrm>
          <a:prstGeom prst="line">
            <a:avLst/>
          </a:prstGeom>
          <a:noFill/>
          <a:ln w="9525">
            <a:solidFill>
              <a:schemeClr val="bg2"/>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endParaRPr>
          </a:p>
        </p:txBody>
      </p:sp>
      <p:sp>
        <p:nvSpPr>
          <p:cNvPr id="60436" name="Line 62"/>
          <p:cNvSpPr>
            <a:spLocks noChangeShapeType="1"/>
          </p:cNvSpPr>
          <p:nvPr/>
        </p:nvSpPr>
        <p:spPr bwMode="auto">
          <a:xfrm>
            <a:off x="5778500" y="2390775"/>
            <a:ext cx="0" cy="3276600"/>
          </a:xfrm>
          <a:prstGeom prst="line">
            <a:avLst/>
          </a:prstGeom>
          <a:noFill/>
          <a:ln w="9525">
            <a:solidFill>
              <a:schemeClr val="bg2"/>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endParaRPr>
          </a:p>
        </p:txBody>
      </p:sp>
      <p:sp>
        <p:nvSpPr>
          <p:cNvPr id="60437" name="Line 63"/>
          <p:cNvSpPr>
            <a:spLocks noChangeShapeType="1"/>
          </p:cNvSpPr>
          <p:nvPr/>
        </p:nvSpPr>
        <p:spPr bwMode="auto">
          <a:xfrm>
            <a:off x="6223000" y="2416175"/>
            <a:ext cx="0" cy="3276600"/>
          </a:xfrm>
          <a:prstGeom prst="line">
            <a:avLst/>
          </a:prstGeom>
          <a:noFill/>
          <a:ln w="9525">
            <a:solidFill>
              <a:schemeClr val="bg2"/>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endParaRPr>
          </a:p>
        </p:txBody>
      </p:sp>
      <p:graphicFrame>
        <p:nvGraphicFramePr>
          <p:cNvPr id="60438" name="Object 64"/>
          <p:cNvGraphicFramePr>
            <a:graphicFrameLocks noChangeAspect="1"/>
          </p:cNvGraphicFramePr>
          <p:nvPr/>
        </p:nvGraphicFramePr>
        <p:xfrm>
          <a:off x="5118100" y="5656263"/>
          <a:ext cx="336550" cy="579437"/>
        </p:xfrm>
        <a:graphic>
          <a:graphicData uri="http://schemas.openxmlformats.org/presentationml/2006/ole">
            <mc:AlternateContent xmlns:mc="http://schemas.openxmlformats.org/markup-compatibility/2006">
              <mc:Choice xmlns:v="urn:schemas-microsoft-com:vml" Requires="v">
                <p:oleObj spid="_x0000_s360187" name="Equation" r:id="rId8" imgW="228600" imgH="393700" progId="Equation.3">
                  <p:embed/>
                </p:oleObj>
              </mc:Choice>
              <mc:Fallback>
                <p:oleObj name="Equation" r:id="rId8" imgW="228600" imgH="393700" progId="Equation.3">
                  <p:embed/>
                  <p:pic>
                    <p:nvPicPr>
                      <p:cNvPr id="0" name="图片 18626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118100" y="5656263"/>
                        <a:ext cx="336550" cy="579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0439" name="Object 65"/>
          <p:cNvGraphicFramePr>
            <a:graphicFrameLocks noChangeAspect="1"/>
          </p:cNvGraphicFramePr>
          <p:nvPr/>
        </p:nvGraphicFramePr>
        <p:xfrm>
          <a:off x="5561013" y="5656263"/>
          <a:ext cx="336550" cy="579437"/>
        </p:xfrm>
        <a:graphic>
          <a:graphicData uri="http://schemas.openxmlformats.org/presentationml/2006/ole">
            <mc:AlternateContent xmlns:mc="http://schemas.openxmlformats.org/markup-compatibility/2006">
              <mc:Choice xmlns:v="urn:schemas-microsoft-com:vml" Requires="v">
                <p:oleObj spid="_x0000_s360188" name="Equation" r:id="rId10" imgW="228600" imgH="393700" progId="Equation.3">
                  <p:embed/>
                </p:oleObj>
              </mc:Choice>
              <mc:Fallback>
                <p:oleObj name="Equation" r:id="rId10" imgW="228600" imgH="393700" progId="Equation.3">
                  <p:embed/>
                  <p:pic>
                    <p:nvPicPr>
                      <p:cNvPr id="0" name="图片 18626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561013" y="5656263"/>
                        <a:ext cx="336550" cy="579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0440" name="Object 66"/>
          <p:cNvGraphicFramePr>
            <a:graphicFrameLocks noChangeAspect="1"/>
          </p:cNvGraphicFramePr>
          <p:nvPr/>
        </p:nvGraphicFramePr>
        <p:xfrm>
          <a:off x="6043613" y="5656263"/>
          <a:ext cx="336550" cy="579437"/>
        </p:xfrm>
        <a:graphic>
          <a:graphicData uri="http://schemas.openxmlformats.org/presentationml/2006/ole">
            <mc:AlternateContent xmlns:mc="http://schemas.openxmlformats.org/markup-compatibility/2006">
              <mc:Choice xmlns:v="urn:schemas-microsoft-com:vml" Requires="v">
                <p:oleObj spid="_x0000_s360189" name="Equation" r:id="rId12" imgW="228600" imgH="393700" progId="Equation.3">
                  <p:embed/>
                </p:oleObj>
              </mc:Choice>
              <mc:Fallback>
                <p:oleObj name="Equation" r:id="rId12" imgW="228600" imgH="393700" progId="Equation.3">
                  <p:embed/>
                  <p:pic>
                    <p:nvPicPr>
                      <p:cNvPr id="0" name="图片 18626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043613" y="5656263"/>
                        <a:ext cx="336550" cy="579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0441" name="Object 67"/>
          <p:cNvGraphicFramePr>
            <a:graphicFrameLocks noChangeAspect="1"/>
          </p:cNvGraphicFramePr>
          <p:nvPr/>
        </p:nvGraphicFramePr>
        <p:xfrm>
          <a:off x="4143375" y="5668963"/>
          <a:ext cx="504825" cy="579437"/>
        </p:xfrm>
        <a:graphic>
          <a:graphicData uri="http://schemas.openxmlformats.org/presentationml/2006/ole">
            <mc:AlternateContent xmlns:mc="http://schemas.openxmlformats.org/markup-compatibility/2006">
              <mc:Choice xmlns:v="urn:schemas-microsoft-com:vml" Requires="v">
                <p:oleObj spid="_x0000_s360190" name="Equation" r:id="rId14" imgW="342900" imgH="393700" progId="Equation.3">
                  <p:embed/>
                </p:oleObj>
              </mc:Choice>
              <mc:Fallback>
                <p:oleObj name="Equation" r:id="rId14" imgW="342900" imgH="393700" progId="Equation.3">
                  <p:embed/>
                  <p:pic>
                    <p:nvPicPr>
                      <p:cNvPr id="0" name="图片 186263"/>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143375" y="5668963"/>
                        <a:ext cx="504825" cy="579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0442" name="Object 68"/>
          <p:cNvGraphicFramePr>
            <a:graphicFrameLocks noChangeAspect="1"/>
          </p:cNvGraphicFramePr>
          <p:nvPr/>
        </p:nvGraphicFramePr>
        <p:xfrm>
          <a:off x="3673475" y="5668963"/>
          <a:ext cx="504825" cy="579437"/>
        </p:xfrm>
        <a:graphic>
          <a:graphicData uri="http://schemas.openxmlformats.org/presentationml/2006/ole">
            <mc:AlternateContent xmlns:mc="http://schemas.openxmlformats.org/markup-compatibility/2006">
              <mc:Choice xmlns:v="urn:schemas-microsoft-com:vml" Requires="v">
                <p:oleObj spid="_x0000_s360191" name="Equation" r:id="rId16" imgW="342900" imgH="393700" progId="Equation.3">
                  <p:embed/>
                </p:oleObj>
              </mc:Choice>
              <mc:Fallback>
                <p:oleObj name="Equation" r:id="rId16" imgW="342900" imgH="393700" progId="Equation.3">
                  <p:embed/>
                  <p:pic>
                    <p:nvPicPr>
                      <p:cNvPr id="0" name="图片 186264"/>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673475" y="5668963"/>
                        <a:ext cx="504825" cy="579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0443" name="Object 69"/>
          <p:cNvGraphicFramePr>
            <a:graphicFrameLocks noChangeAspect="1"/>
          </p:cNvGraphicFramePr>
          <p:nvPr/>
        </p:nvGraphicFramePr>
        <p:xfrm>
          <a:off x="3168650" y="5681663"/>
          <a:ext cx="504825" cy="579437"/>
        </p:xfrm>
        <a:graphic>
          <a:graphicData uri="http://schemas.openxmlformats.org/presentationml/2006/ole">
            <mc:AlternateContent xmlns:mc="http://schemas.openxmlformats.org/markup-compatibility/2006">
              <mc:Choice xmlns:v="urn:schemas-microsoft-com:vml" Requires="v">
                <p:oleObj spid="_x0000_s360192" name="Equation" r:id="rId18" imgW="342900" imgH="393700" progId="Equation.3">
                  <p:embed/>
                </p:oleObj>
              </mc:Choice>
              <mc:Fallback>
                <p:oleObj name="Equation" r:id="rId18" imgW="342900" imgH="393700" progId="Equation.3">
                  <p:embed/>
                  <p:pic>
                    <p:nvPicPr>
                      <p:cNvPr id="0" name="图片 186265"/>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168650" y="5681663"/>
                        <a:ext cx="504825" cy="579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0444" name="Line 70"/>
          <p:cNvSpPr>
            <a:spLocks noChangeShapeType="1"/>
          </p:cNvSpPr>
          <p:nvPr/>
        </p:nvSpPr>
        <p:spPr bwMode="auto">
          <a:xfrm flipV="1">
            <a:off x="2901950" y="5656263"/>
            <a:ext cx="4219575" cy="12700"/>
          </a:xfrm>
          <a:prstGeom prst="line">
            <a:avLst/>
          </a:prstGeom>
          <a:noFill/>
          <a:ln w="285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sp>
        <p:nvSpPr>
          <p:cNvPr id="60445" name="Freeform 71"/>
          <p:cNvSpPr/>
          <p:nvPr/>
        </p:nvSpPr>
        <p:spPr bwMode="auto">
          <a:xfrm>
            <a:off x="5765800" y="4600575"/>
            <a:ext cx="431800" cy="406400"/>
          </a:xfrm>
          <a:custGeom>
            <a:avLst/>
            <a:gdLst>
              <a:gd name="T0" fmla="*/ 2147483647 w 576"/>
              <a:gd name="T1" fmla="*/ 2147483647 h 640"/>
              <a:gd name="T2" fmla="*/ 2147483647 w 576"/>
              <a:gd name="T3" fmla="*/ 2147483647 h 640"/>
              <a:gd name="T4" fmla="*/ 2147483647 w 576"/>
              <a:gd name="T5" fmla="*/ 2147483647 h 640"/>
              <a:gd name="T6" fmla="*/ 2147483647 w 576"/>
              <a:gd name="T7" fmla="*/ 2147483647 h 640"/>
              <a:gd name="T8" fmla="*/ 0 w 576"/>
              <a:gd name="T9" fmla="*/ 2147483647 h 6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6" h="640">
                <a:moveTo>
                  <a:pt x="576" y="16"/>
                </a:moveTo>
                <a:cubicBezTo>
                  <a:pt x="568" y="8"/>
                  <a:pt x="560" y="0"/>
                  <a:pt x="528" y="16"/>
                </a:cubicBezTo>
                <a:cubicBezTo>
                  <a:pt x="496" y="32"/>
                  <a:pt x="448" y="24"/>
                  <a:pt x="384" y="112"/>
                </a:cubicBezTo>
                <a:cubicBezTo>
                  <a:pt x="320" y="200"/>
                  <a:pt x="208" y="456"/>
                  <a:pt x="144" y="544"/>
                </a:cubicBezTo>
                <a:cubicBezTo>
                  <a:pt x="80" y="632"/>
                  <a:pt x="40" y="636"/>
                  <a:pt x="0" y="640"/>
                </a:cubicBezTo>
              </a:path>
            </a:pathLst>
          </a:custGeom>
          <a:noFill/>
          <a:ln w="38100" cmpd="sng">
            <a:solidFill>
              <a:srgbClr val="80008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0446" name="Freeform 72"/>
          <p:cNvSpPr/>
          <p:nvPr/>
        </p:nvSpPr>
        <p:spPr bwMode="auto">
          <a:xfrm flipH="1">
            <a:off x="5416550" y="5197475"/>
            <a:ext cx="207963" cy="236538"/>
          </a:xfrm>
          <a:custGeom>
            <a:avLst/>
            <a:gdLst>
              <a:gd name="T0" fmla="*/ 0 w 96"/>
              <a:gd name="T1" fmla="*/ 0 h 288"/>
              <a:gd name="T2" fmla="*/ 2147483647 w 96"/>
              <a:gd name="T3" fmla="*/ 2147483647 h 288"/>
              <a:gd name="T4" fmla="*/ 0 60000 65536"/>
              <a:gd name="T5" fmla="*/ 0 60000 65536"/>
            </a:gdLst>
            <a:ahLst/>
            <a:cxnLst>
              <a:cxn ang="T4">
                <a:pos x="T0" y="T1"/>
              </a:cxn>
              <a:cxn ang="T5">
                <a:pos x="T2" y="T3"/>
              </a:cxn>
            </a:cxnLst>
            <a:rect l="0" t="0" r="r" b="b"/>
            <a:pathLst>
              <a:path w="96" h="288">
                <a:moveTo>
                  <a:pt x="0" y="0"/>
                </a:moveTo>
                <a:cubicBezTo>
                  <a:pt x="40" y="120"/>
                  <a:pt x="80" y="240"/>
                  <a:pt x="96" y="288"/>
                </a:cubicBezTo>
              </a:path>
            </a:pathLst>
          </a:custGeom>
          <a:noFill/>
          <a:ln w="12700" cap="flat" cmpd="sng">
            <a:solidFill>
              <a:srgbClr val="800080"/>
            </a:solidFill>
            <a:prstDash val="dash"/>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0447" name="Freeform 73"/>
          <p:cNvSpPr/>
          <p:nvPr/>
        </p:nvSpPr>
        <p:spPr bwMode="auto">
          <a:xfrm>
            <a:off x="5364163" y="5172075"/>
            <a:ext cx="401637" cy="231775"/>
          </a:xfrm>
          <a:custGeom>
            <a:avLst/>
            <a:gdLst>
              <a:gd name="T0" fmla="*/ 2147483647 w 576"/>
              <a:gd name="T1" fmla="*/ 2147483647 h 640"/>
              <a:gd name="T2" fmla="*/ 2147483647 w 576"/>
              <a:gd name="T3" fmla="*/ 2147483647 h 640"/>
              <a:gd name="T4" fmla="*/ 2147483647 w 576"/>
              <a:gd name="T5" fmla="*/ 2147483647 h 640"/>
              <a:gd name="T6" fmla="*/ 2147483647 w 576"/>
              <a:gd name="T7" fmla="*/ 2147483647 h 640"/>
              <a:gd name="T8" fmla="*/ 0 w 576"/>
              <a:gd name="T9" fmla="*/ 2147483647 h 6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6" h="640">
                <a:moveTo>
                  <a:pt x="576" y="16"/>
                </a:moveTo>
                <a:cubicBezTo>
                  <a:pt x="568" y="8"/>
                  <a:pt x="560" y="0"/>
                  <a:pt x="528" y="16"/>
                </a:cubicBezTo>
                <a:cubicBezTo>
                  <a:pt x="496" y="32"/>
                  <a:pt x="448" y="24"/>
                  <a:pt x="384" y="112"/>
                </a:cubicBezTo>
                <a:cubicBezTo>
                  <a:pt x="320" y="200"/>
                  <a:pt x="208" y="456"/>
                  <a:pt x="144" y="544"/>
                </a:cubicBezTo>
                <a:cubicBezTo>
                  <a:pt x="80" y="632"/>
                  <a:pt x="40" y="636"/>
                  <a:pt x="0" y="640"/>
                </a:cubicBezTo>
              </a:path>
            </a:pathLst>
          </a:custGeom>
          <a:noFill/>
          <a:ln w="38100" cmpd="sng">
            <a:solidFill>
              <a:srgbClr val="80008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60448" name="Group 74"/>
          <p:cNvGrpSpPr/>
          <p:nvPr/>
        </p:nvGrpSpPr>
        <p:grpSpPr bwMode="auto">
          <a:xfrm>
            <a:off x="4464050" y="5159375"/>
            <a:ext cx="935038" cy="269875"/>
            <a:chOff x="2596" y="3141"/>
            <a:chExt cx="589" cy="354"/>
          </a:xfrm>
        </p:grpSpPr>
        <p:sp>
          <p:nvSpPr>
            <p:cNvPr id="60524" name="Freeform 75"/>
            <p:cNvSpPr/>
            <p:nvPr/>
          </p:nvSpPr>
          <p:spPr bwMode="auto">
            <a:xfrm flipH="1">
              <a:off x="2876" y="3149"/>
              <a:ext cx="309" cy="346"/>
            </a:xfrm>
            <a:custGeom>
              <a:avLst/>
              <a:gdLst>
                <a:gd name="T0" fmla="*/ 26 w 576"/>
                <a:gd name="T1" fmla="*/ 1 h 640"/>
                <a:gd name="T2" fmla="*/ 24 w 576"/>
                <a:gd name="T3" fmla="*/ 1 h 640"/>
                <a:gd name="T4" fmla="*/ 17 w 576"/>
                <a:gd name="T5" fmla="*/ 5 h 640"/>
                <a:gd name="T6" fmla="*/ 6 w 576"/>
                <a:gd name="T7" fmla="*/ 25 h 640"/>
                <a:gd name="T8" fmla="*/ 0 w 576"/>
                <a:gd name="T9" fmla="*/ 30 h 6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6" h="640">
                  <a:moveTo>
                    <a:pt x="576" y="16"/>
                  </a:moveTo>
                  <a:cubicBezTo>
                    <a:pt x="568" y="8"/>
                    <a:pt x="560" y="0"/>
                    <a:pt x="528" y="16"/>
                  </a:cubicBezTo>
                  <a:cubicBezTo>
                    <a:pt x="496" y="32"/>
                    <a:pt x="448" y="24"/>
                    <a:pt x="384" y="112"/>
                  </a:cubicBezTo>
                  <a:cubicBezTo>
                    <a:pt x="320" y="200"/>
                    <a:pt x="208" y="456"/>
                    <a:pt x="144" y="544"/>
                  </a:cubicBezTo>
                  <a:cubicBezTo>
                    <a:pt x="80" y="632"/>
                    <a:pt x="40" y="636"/>
                    <a:pt x="0" y="640"/>
                  </a:cubicBezTo>
                </a:path>
              </a:pathLst>
            </a:custGeom>
            <a:noFill/>
            <a:ln w="28575" cap="flat" cmpd="sng">
              <a:solidFill>
                <a:srgbClr val="009900"/>
              </a:solidFill>
              <a:prstDash val="sysDot"/>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0525" name="Freeform 76"/>
            <p:cNvSpPr/>
            <p:nvPr/>
          </p:nvSpPr>
          <p:spPr bwMode="auto">
            <a:xfrm>
              <a:off x="2596" y="3141"/>
              <a:ext cx="309" cy="346"/>
            </a:xfrm>
            <a:custGeom>
              <a:avLst/>
              <a:gdLst>
                <a:gd name="T0" fmla="*/ 26 w 576"/>
                <a:gd name="T1" fmla="*/ 1 h 640"/>
                <a:gd name="T2" fmla="*/ 24 w 576"/>
                <a:gd name="T3" fmla="*/ 1 h 640"/>
                <a:gd name="T4" fmla="*/ 17 w 576"/>
                <a:gd name="T5" fmla="*/ 5 h 640"/>
                <a:gd name="T6" fmla="*/ 6 w 576"/>
                <a:gd name="T7" fmla="*/ 25 h 640"/>
                <a:gd name="T8" fmla="*/ 0 w 576"/>
                <a:gd name="T9" fmla="*/ 30 h 6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6" h="640">
                  <a:moveTo>
                    <a:pt x="576" y="16"/>
                  </a:moveTo>
                  <a:cubicBezTo>
                    <a:pt x="568" y="8"/>
                    <a:pt x="560" y="0"/>
                    <a:pt x="528" y="16"/>
                  </a:cubicBezTo>
                  <a:cubicBezTo>
                    <a:pt x="496" y="32"/>
                    <a:pt x="448" y="24"/>
                    <a:pt x="384" y="112"/>
                  </a:cubicBezTo>
                  <a:cubicBezTo>
                    <a:pt x="320" y="200"/>
                    <a:pt x="208" y="456"/>
                    <a:pt x="144" y="544"/>
                  </a:cubicBezTo>
                  <a:cubicBezTo>
                    <a:pt x="80" y="632"/>
                    <a:pt x="40" y="636"/>
                    <a:pt x="0" y="640"/>
                  </a:cubicBezTo>
                </a:path>
              </a:pathLst>
            </a:custGeom>
            <a:noFill/>
            <a:ln w="28575" cap="flat" cmpd="sng">
              <a:solidFill>
                <a:srgbClr val="009900"/>
              </a:solidFill>
              <a:prstDash val="sysDot"/>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60449" name="Group 77"/>
          <p:cNvGrpSpPr/>
          <p:nvPr/>
        </p:nvGrpSpPr>
        <p:grpSpPr bwMode="auto">
          <a:xfrm>
            <a:off x="4032250" y="4511675"/>
            <a:ext cx="1747838" cy="485775"/>
            <a:chOff x="2188" y="2597"/>
            <a:chExt cx="1301" cy="378"/>
          </a:xfrm>
        </p:grpSpPr>
        <p:sp>
          <p:nvSpPr>
            <p:cNvPr id="60520" name="Freeform 78"/>
            <p:cNvSpPr/>
            <p:nvPr/>
          </p:nvSpPr>
          <p:spPr bwMode="auto">
            <a:xfrm>
              <a:off x="2884" y="2629"/>
              <a:ext cx="309" cy="346"/>
            </a:xfrm>
            <a:custGeom>
              <a:avLst/>
              <a:gdLst>
                <a:gd name="T0" fmla="*/ 26 w 576"/>
                <a:gd name="T1" fmla="*/ 1 h 640"/>
                <a:gd name="T2" fmla="*/ 24 w 576"/>
                <a:gd name="T3" fmla="*/ 1 h 640"/>
                <a:gd name="T4" fmla="*/ 17 w 576"/>
                <a:gd name="T5" fmla="*/ 5 h 640"/>
                <a:gd name="T6" fmla="*/ 6 w 576"/>
                <a:gd name="T7" fmla="*/ 25 h 640"/>
                <a:gd name="T8" fmla="*/ 0 w 576"/>
                <a:gd name="T9" fmla="*/ 30 h 6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6" h="640">
                  <a:moveTo>
                    <a:pt x="576" y="16"/>
                  </a:moveTo>
                  <a:cubicBezTo>
                    <a:pt x="568" y="8"/>
                    <a:pt x="560" y="0"/>
                    <a:pt x="528" y="16"/>
                  </a:cubicBezTo>
                  <a:cubicBezTo>
                    <a:pt x="496" y="32"/>
                    <a:pt x="448" y="24"/>
                    <a:pt x="384" y="112"/>
                  </a:cubicBezTo>
                  <a:cubicBezTo>
                    <a:pt x="320" y="200"/>
                    <a:pt x="208" y="456"/>
                    <a:pt x="144" y="544"/>
                  </a:cubicBezTo>
                  <a:cubicBezTo>
                    <a:pt x="80" y="632"/>
                    <a:pt x="40" y="636"/>
                    <a:pt x="0" y="640"/>
                  </a:cubicBezTo>
                </a:path>
              </a:pathLst>
            </a:custGeom>
            <a:noFill/>
            <a:ln w="28575" cap="flat" cmpd="sng">
              <a:solidFill>
                <a:srgbClr val="009900"/>
              </a:solidFill>
              <a:prstDash val="sysDot"/>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0521" name="Freeform 79"/>
            <p:cNvSpPr/>
            <p:nvPr/>
          </p:nvSpPr>
          <p:spPr bwMode="auto">
            <a:xfrm>
              <a:off x="2188" y="2597"/>
              <a:ext cx="309" cy="346"/>
            </a:xfrm>
            <a:custGeom>
              <a:avLst/>
              <a:gdLst>
                <a:gd name="T0" fmla="*/ 26 w 576"/>
                <a:gd name="T1" fmla="*/ 1 h 640"/>
                <a:gd name="T2" fmla="*/ 24 w 576"/>
                <a:gd name="T3" fmla="*/ 1 h 640"/>
                <a:gd name="T4" fmla="*/ 17 w 576"/>
                <a:gd name="T5" fmla="*/ 5 h 640"/>
                <a:gd name="T6" fmla="*/ 6 w 576"/>
                <a:gd name="T7" fmla="*/ 25 h 640"/>
                <a:gd name="T8" fmla="*/ 0 w 576"/>
                <a:gd name="T9" fmla="*/ 30 h 6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6" h="640">
                  <a:moveTo>
                    <a:pt x="576" y="16"/>
                  </a:moveTo>
                  <a:cubicBezTo>
                    <a:pt x="568" y="8"/>
                    <a:pt x="560" y="0"/>
                    <a:pt x="528" y="16"/>
                  </a:cubicBezTo>
                  <a:cubicBezTo>
                    <a:pt x="496" y="32"/>
                    <a:pt x="448" y="24"/>
                    <a:pt x="384" y="112"/>
                  </a:cubicBezTo>
                  <a:cubicBezTo>
                    <a:pt x="320" y="200"/>
                    <a:pt x="208" y="456"/>
                    <a:pt x="144" y="544"/>
                  </a:cubicBezTo>
                  <a:cubicBezTo>
                    <a:pt x="80" y="632"/>
                    <a:pt x="40" y="636"/>
                    <a:pt x="0" y="640"/>
                  </a:cubicBezTo>
                </a:path>
              </a:pathLst>
            </a:custGeom>
            <a:noFill/>
            <a:ln w="28575" cap="flat" cmpd="sng">
              <a:solidFill>
                <a:srgbClr val="009900"/>
              </a:solidFill>
              <a:prstDash val="sysDot"/>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0522" name="Freeform 80"/>
            <p:cNvSpPr/>
            <p:nvPr/>
          </p:nvSpPr>
          <p:spPr bwMode="auto">
            <a:xfrm flipH="1">
              <a:off x="2524" y="2597"/>
              <a:ext cx="309" cy="346"/>
            </a:xfrm>
            <a:custGeom>
              <a:avLst/>
              <a:gdLst>
                <a:gd name="T0" fmla="*/ 26 w 576"/>
                <a:gd name="T1" fmla="*/ 1 h 640"/>
                <a:gd name="T2" fmla="*/ 24 w 576"/>
                <a:gd name="T3" fmla="*/ 1 h 640"/>
                <a:gd name="T4" fmla="*/ 17 w 576"/>
                <a:gd name="T5" fmla="*/ 5 h 640"/>
                <a:gd name="T6" fmla="*/ 6 w 576"/>
                <a:gd name="T7" fmla="*/ 25 h 640"/>
                <a:gd name="T8" fmla="*/ 0 w 576"/>
                <a:gd name="T9" fmla="*/ 30 h 6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6" h="640">
                  <a:moveTo>
                    <a:pt x="576" y="16"/>
                  </a:moveTo>
                  <a:cubicBezTo>
                    <a:pt x="568" y="8"/>
                    <a:pt x="560" y="0"/>
                    <a:pt x="528" y="16"/>
                  </a:cubicBezTo>
                  <a:cubicBezTo>
                    <a:pt x="496" y="32"/>
                    <a:pt x="448" y="24"/>
                    <a:pt x="384" y="112"/>
                  </a:cubicBezTo>
                  <a:cubicBezTo>
                    <a:pt x="320" y="200"/>
                    <a:pt x="208" y="456"/>
                    <a:pt x="144" y="544"/>
                  </a:cubicBezTo>
                  <a:cubicBezTo>
                    <a:pt x="80" y="632"/>
                    <a:pt x="40" y="636"/>
                    <a:pt x="0" y="640"/>
                  </a:cubicBezTo>
                </a:path>
              </a:pathLst>
            </a:custGeom>
            <a:noFill/>
            <a:ln w="28575" cap="flat" cmpd="sng">
              <a:solidFill>
                <a:srgbClr val="009900"/>
              </a:solidFill>
              <a:prstDash val="sysDot"/>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0523" name="Freeform 81"/>
            <p:cNvSpPr/>
            <p:nvPr/>
          </p:nvSpPr>
          <p:spPr bwMode="auto">
            <a:xfrm flipH="1">
              <a:off x="3180" y="2629"/>
              <a:ext cx="309" cy="346"/>
            </a:xfrm>
            <a:custGeom>
              <a:avLst/>
              <a:gdLst>
                <a:gd name="T0" fmla="*/ 26 w 576"/>
                <a:gd name="T1" fmla="*/ 1 h 640"/>
                <a:gd name="T2" fmla="*/ 24 w 576"/>
                <a:gd name="T3" fmla="*/ 1 h 640"/>
                <a:gd name="T4" fmla="*/ 17 w 576"/>
                <a:gd name="T5" fmla="*/ 5 h 640"/>
                <a:gd name="T6" fmla="*/ 6 w 576"/>
                <a:gd name="T7" fmla="*/ 25 h 640"/>
                <a:gd name="T8" fmla="*/ 0 w 576"/>
                <a:gd name="T9" fmla="*/ 30 h 6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6" h="640">
                  <a:moveTo>
                    <a:pt x="576" y="16"/>
                  </a:moveTo>
                  <a:cubicBezTo>
                    <a:pt x="568" y="8"/>
                    <a:pt x="560" y="0"/>
                    <a:pt x="528" y="16"/>
                  </a:cubicBezTo>
                  <a:cubicBezTo>
                    <a:pt x="496" y="32"/>
                    <a:pt x="448" y="24"/>
                    <a:pt x="384" y="112"/>
                  </a:cubicBezTo>
                  <a:cubicBezTo>
                    <a:pt x="320" y="200"/>
                    <a:pt x="208" y="456"/>
                    <a:pt x="144" y="544"/>
                  </a:cubicBezTo>
                  <a:cubicBezTo>
                    <a:pt x="80" y="632"/>
                    <a:pt x="40" y="636"/>
                    <a:pt x="0" y="640"/>
                  </a:cubicBezTo>
                </a:path>
              </a:pathLst>
            </a:custGeom>
            <a:noFill/>
            <a:ln w="28575" cap="flat" cmpd="sng">
              <a:solidFill>
                <a:srgbClr val="009900"/>
              </a:solidFill>
              <a:prstDash val="sysDot"/>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60450" name="Freeform 82"/>
          <p:cNvSpPr/>
          <p:nvPr/>
        </p:nvSpPr>
        <p:spPr bwMode="auto">
          <a:xfrm>
            <a:off x="6200775" y="3851275"/>
            <a:ext cx="441325" cy="473075"/>
          </a:xfrm>
          <a:custGeom>
            <a:avLst/>
            <a:gdLst>
              <a:gd name="T0" fmla="*/ 2147483647 w 576"/>
              <a:gd name="T1" fmla="*/ 2147483647 h 640"/>
              <a:gd name="T2" fmla="*/ 2147483647 w 576"/>
              <a:gd name="T3" fmla="*/ 2147483647 h 640"/>
              <a:gd name="T4" fmla="*/ 2147483647 w 576"/>
              <a:gd name="T5" fmla="*/ 2147483647 h 640"/>
              <a:gd name="T6" fmla="*/ 2147483647 w 576"/>
              <a:gd name="T7" fmla="*/ 2147483647 h 640"/>
              <a:gd name="T8" fmla="*/ 0 w 576"/>
              <a:gd name="T9" fmla="*/ 2147483647 h 6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6" h="640">
                <a:moveTo>
                  <a:pt x="576" y="16"/>
                </a:moveTo>
                <a:cubicBezTo>
                  <a:pt x="568" y="8"/>
                  <a:pt x="560" y="0"/>
                  <a:pt x="528" y="16"/>
                </a:cubicBezTo>
                <a:cubicBezTo>
                  <a:pt x="496" y="32"/>
                  <a:pt x="448" y="24"/>
                  <a:pt x="384" y="112"/>
                </a:cubicBezTo>
                <a:cubicBezTo>
                  <a:pt x="320" y="200"/>
                  <a:pt x="208" y="456"/>
                  <a:pt x="144" y="544"/>
                </a:cubicBezTo>
                <a:cubicBezTo>
                  <a:pt x="80" y="632"/>
                  <a:pt x="40" y="636"/>
                  <a:pt x="0" y="640"/>
                </a:cubicBezTo>
              </a:path>
            </a:pathLst>
          </a:custGeom>
          <a:noFill/>
          <a:ln w="38100" cmpd="sng">
            <a:solidFill>
              <a:srgbClr val="80008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0451" name="Freeform 83"/>
          <p:cNvSpPr/>
          <p:nvPr/>
        </p:nvSpPr>
        <p:spPr bwMode="auto">
          <a:xfrm flipH="1">
            <a:off x="4948238" y="3825875"/>
            <a:ext cx="398462" cy="511175"/>
          </a:xfrm>
          <a:custGeom>
            <a:avLst/>
            <a:gdLst>
              <a:gd name="T0" fmla="*/ 2147483647 w 576"/>
              <a:gd name="T1" fmla="*/ 2147483647 h 640"/>
              <a:gd name="T2" fmla="*/ 2147483647 w 576"/>
              <a:gd name="T3" fmla="*/ 2147483647 h 640"/>
              <a:gd name="T4" fmla="*/ 2147483647 w 576"/>
              <a:gd name="T5" fmla="*/ 2147483647 h 640"/>
              <a:gd name="T6" fmla="*/ 2147483647 w 576"/>
              <a:gd name="T7" fmla="*/ 2147483647 h 640"/>
              <a:gd name="T8" fmla="*/ 0 w 576"/>
              <a:gd name="T9" fmla="*/ 2147483647 h 6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6" h="640">
                <a:moveTo>
                  <a:pt x="576" y="16"/>
                </a:moveTo>
                <a:cubicBezTo>
                  <a:pt x="568" y="8"/>
                  <a:pt x="560" y="0"/>
                  <a:pt x="528" y="16"/>
                </a:cubicBezTo>
                <a:cubicBezTo>
                  <a:pt x="496" y="32"/>
                  <a:pt x="448" y="24"/>
                  <a:pt x="384" y="112"/>
                </a:cubicBezTo>
                <a:cubicBezTo>
                  <a:pt x="320" y="200"/>
                  <a:pt x="208" y="456"/>
                  <a:pt x="144" y="544"/>
                </a:cubicBezTo>
                <a:cubicBezTo>
                  <a:pt x="80" y="632"/>
                  <a:pt x="40" y="636"/>
                  <a:pt x="0" y="640"/>
                </a:cubicBezTo>
              </a:path>
            </a:pathLst>
          </a:custGeom>
          <a:noFill/>
          <a:ln w="38100" cap="flat" cmpd="sng">
            <a:solidFill>
              <a:srgbClr val="009900"/>
            </a:solidFill>
            <a:prstDash val="sysDot"/>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0452" name="Freeform 84"/>
          <p:cNvSpPr/>
          <p:nvPr/>
        </p:nvSpPr>
        <p:spPr bwMode="auto">
          <a:xfrm flipH="1">
            <a:off x="5813425" y="3825875"/>
            <a:ext cx="398463" cy="511175"/>
          </a:xfrm>
          <a:custGeom>
            <a:avLst/>
            <a:gdLst>
              <a:gd name="T0" fmla="*/ 2147483647 w 576"/>
              <a:gd name="T1" fmla="*/ 2147483647 h 640"/>
              <a:gd name="T2" fmla="*/ 2147483647 w 576"/>
              <a:gd name="T3" fmla="*/ 2147483647 h 640"/>
              <a:gd name="T4" fmla="*/ 2147483647 w 576"/>
              <a:gd name="T5" fmla="*/ 2147483647 h 640"/>
              <a:gd name="T6" fmla="*/ 2147483647 w 576"/>
              <a:gd name="T7" fmla="*/ 2147483647 h 640"/>
              <a:gd name="T8" fmla="*/ 0 w 576"/>
              <a:gd name="T9" fmla="*/ 2147483647 h 6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6" h="640">
                <a:moveTo>
                  <a:pt x="576" y="16"/>
                </a:moveTo>
                <a:cubicBezTo>
                  <a:pt x="568" y="8"/>
                  <a:pt x="560" y="0"/>
                  <a:pt x="528" y="16"/>
                </a:cubicBezTo>
                <a:cubicBezTo>
                  <a:pt x="496" y="32"/>
                  <a:pt x="448" y="24"/>
                  <a:pt x="384" y="112"/>
                </a:cubicBezTo>
                <a:cubicBezTo>
                  <a:pt x="320" y="200"/>
                  <a:pt x="208" y="456"/>
                  <a:pt x="144" y="544"/>
                </a:cubicBezTo>
                <a:cubicBezTo>
                  <a:pt x="80" y="632"/>
                  <a:pt x="40" y="636"/>
                  <a:pt x="0" y="640"/>
                </a:cubicBezTo>
              </a:path>
            </a:pathLst>
          </a:custGeom>
          <a:noFill/>
          <a:ln w="28575" cap="flat" cmpd="sng">
            <a:solidFill>
              <a:srgbClr val="009900"/>
            </a:solidFill>
            <a:prstDash val="sysDot"/>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0453" name="Freeform 85"/>
          <p:cNvSpPr/>
          <p:nvPr/>
        </p:nvSpPr>
        <p:spPr bwMode="auto">
          <a:xfrm>
            <a:off x="5381625" y="3825875"/>
            <a:ext cx="396875" cy="511175"/>
          </a:xfrm>
          <a:custGeom>
            <a:avLst/>
            <a:gdLst>
              <a:gd name="T0" fmla="*/ 2147483647 w 576"/>
              <a:gd name="T1" fmla="*/ 2147483647 h 640"/>
              <a:gd name="T2" fmla="*/ 2147483647 w 576"/>
              <a:gd name="T3" fmla="*/ 2147483647 h 640"/>
              <a:gd name="T4" fmla="*/ 2147483647 w 576"/>
              <a:gd name="T5" fmla="*/ 2147483647 h 640"/>
              <a:gd name="T6" fmla="*/ 2147483647 w 576"/>
              <a:gd name="T7" fmla="*/ 2147483647 h 640"/>
              <a:gd name="T8" fmla="*/ 0 w 576"/>
              <a:gd name="T9" fmla="*/ 2147483647 h 6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6" h="640">
                <a:moveTo>
                  <a:pt x="576" y="16"/>
                </a:moveTo>
                <a:cubicBezTo>
                  <a:pt x="568" y="8"/>
                  <a:pt x="560" y="0"/>
                  <a:pt x="528" y="16"/>
                </a:cubicBezTo>
                <a:cubicBezTo>
                  <a:pt x="496" y="32"/>
                  <a:pt x="448" y="24"/>
                  <a:pt x="384" y="112"/>
                </a:cubicBezTo>
                <a:cubicBezTo>
                  <a:pt x="320" y="200"/>
                  <a:pt x="208" y="456"/>
                  <a:pt x="144" y="544"/>
                </a:cubicBezTo>
                <a:cubicBezTo>
                  <a:pt x="80" y="632"/>
                  <a:pt x="40" y="636"/>
                  <a:pt x="0" y="640"/>
                </a:cubicBezTo>
              </a:path>
            </a:pathLst>
          </a:custGeom>
          <a:noFill/>
          <a:ln w="28575" cap="flat" cmpd="sng">
            <a:solidFill>
              <a:srgbClr val="009900"/>
            </a:solidFill>
            <a:prstDash val="sysDot"/>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0454" name="Freeform 86"/>
          <p:cNvSpPr/>
          <p:nvPr/>
        </p:nvSpPr>
        <p:spPr bwMode="auto">
          <a:xfrm>
            <a:off x="4514850" y="3825875"/>
            <a:ext cx="398463" cy="511175"/>
          </a:xfrm>
          <a:custGeom>
            <a:avLst/>
            <a:gdLst>
              <a:gd name="T0" fmla="*/ 2147483647 w 576"/>
              <a:gd name="T1" fmla="*/ 2147483647 h 640"/>
              <a:gd name="T2" fmla="*/ 2147483647 w 576"/>
              <a:gd name="T3" fmla="*/ 2147483647 h 640"/>
              <a:gd name="T4" fmla="*/ 2147483647 w 576"/>
              <a:gd name="T5" fmla="*/ 2147483647 h 640"/>
              <a:gd name="T6" fmla="*/ 2147483647 w 576"/>
              <a:gd name="T7" fmla="*/ 2147483647 h 640"/>
              <a:gd name="T8" fmla="*/ 0 w 576"/>
              <a:gd name="T9" fmla="*/ 2147483647 h 6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6" h="640">
                <a:moveTo>
                  <a:pt x="576" y="16"/>
                </a:moveTo>
                <a:cubicBezTo>
                  <a:pt x="568" y="8"/>
                  <a:pt x="560" y="0"/>
                  <a:pt x="528" y="16"/>
                </a:cubicBezTo>
                <a:cubicBezTo>
                  <a:pt x="496" y="32"/>
                  <a:pt x="448" y="24"/>
                  <a:pt x="384" y="112"/>
                </a:cubicBezTo>
                <a:cubicBezTo>
                  <a:pt x="320" y="200"/>
                  <a:pt x="208" y="456"/>
                  <a:pt x="144" y="544"/>
                </a:cubicBezTo>
                <a:cubicBezTo>
                  <a:pt x="80" y="632"/>
                  <a:pt x="40" y="636"/>
                  <a:pt x="0" y="640"/>
                </a:cubicBezTo>
              </a:path>
            </a:pathLst>
          </a:custGeom>
          <a:noFill/>
          <a:ln w="38100" cap="flat" cmpd="sng">
            <a:solidFill>
              <a:srgbClr val="009900"/>
            </a:solidFill>
            <a:prstDash val="sysDot"/>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0455" name="Freeform 87"/>
          <p:cNvSpPr/>
          <p:nvPr/>
        </p:nvSpPr>
        <p:spPr bwMode="auto">
          <a:xfrm>
            <a:off x="3587750" y="3825875"/>
            <a:ext cx="398463" cy="511175"/>
          </a:xfrm>
          <a:custGeom>
            <a:avLst/>
            <a:gdLst>
              <a:gd name="T0" fmla="*/ 2147483647 w 576"/>
              <a:gd name="T1" fmla="*/ 2147483647 h 640"/>
              <a:gd name="T2" fmla="*/ 2147483647 w 576"/>
              <a:gd name="T3" fmla="*/ 2147483647 h 640"/>
              <a:gd name="T4" fmla="*/ 2147483647 w 576"/>
              <a:gd name="T5" fmla="*/ 2147483647 h 640"/>
              <a:gd name="T6" fmla="*/ 2147483647 w 576"/>
              <a:gd name="T7" fmla="*/ 2147483647 h 640"/>
              <a:gd name="T8" fmla="*/ 0 w 576"/>
              <a:gd name="T9" fmla="*/ 2147483647 h 6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6" h="640">
                <a:moveTo>
                  <a:pt x="576" y="16"/>
                </a:moveTo>
                <a:cubicBezTo>
                  <a:pt x="568" y="8"/>
                  <a:pt x="560" y="0"/>
                  <a:pt x="528" y="16"/>
                </a:cubicBezTo>
                <a:cubicBezTo>
                  <a:pt x="496" y="32"/>
                  <a:pt x="448" y="24"/>
                  <a:pt x="384" y="112"/>
                </a:cubicBezTo>
                <a:cubicBezTo>
                  <a:pt x="320" y="200"/>
                  <a:pt x="208" y="456"/>
                  <a:pt x="144" y="544"/>
                </a:cubicBezTo>
                <a:cubicBezTo>
                  <a:pt x="80" y="632"/>
                  <a:pt x="40" y="636"/>
                  <a:pt x="0" y="640"/>
                </a:cubicBezTo>
              </a:path>
            </a:pathLst>
          </a:custGeom>
          <a:noFill/>
          <a:ln w="28575" cap="flat" cmpd="sng">
            <a:solidFill>
              <a:srgbClr val="009900"/>
            </a:solidFill>
            <a:prstDash val="sysDot"/>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0456" name="Freeform 88"/>
          <p:cNvSpPr/>
          <p:nvPr/>
        </p:nvSpPr>
        <p:spPr bwMode="auto">
          <a:xfrm flipH="1">
            <a:off x="4021138" y="3825875"/>
            <a:ext cx="396875" cy="511175"/>
          </a:xfrm>
          <a:custGeom>
            <a:avLst/>
            <a:gdLst>
              <a:gd name="T0" fmla="*/ 2147483647 w 576"/>
              <a:gd name="T1" fmla="*/ 2147483647 h 640"/>
              <a:gd name="T2" fmla="*/ 2147483647 w 576"/>
              <a:gd name="T3" fmla="*/ 2147483647 h 640"/>
              <a:gd name="T4" fmla="*/ 2147483647 w 576"/>
              <a:gd name="T5" fmla="*/ 2147483647 h 640"/>
              <a:gd name="T6" fmla="*/ 2147483647 w 576"/>
              <a:gd name="T7" fmla="*/ 2147483647 h 640"/>
              <a:gd name="T8" fmla="*/ 0 w 576"/>
              <a:gd name="T9" fmla="*/ 2147483647 h 6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6" h="640">
                <a:moveTo>
                  <a:pt x="576" y="16"/>
                </a:moveTo>
                <a:cubicBezTo>
                  <a:pt x="568" y="8"/>
                  <a:pt x="560" y="0"/>
                  <a:pt x="528" y="16"/>
                </a:cubicBezTo>
                <a:cubicBezTo>
                  <a:pt x="496" y="32"/>
                  <a:pt x="448" y="24"/>
                  <a:pt x="384" y="112"/>
                </a:cubicBezTo>
                <a:cubicBezTo>
                  <a:pt x="320" y="200"/>
                  <a:pt x="208" y="456"/>
                  <a:pt x="144" y="544"/>
                </a:cubicBezTo>
                <a:cubicBezTo>
                  <a:pt x="80" y="632"/>
                  <a:pt x="40" y="636"/>
                  <a:pt x="0" y="640"/>
                </a:cubicBezTo>
              </a:path>
            </a:pathLst>
          </a:custGeom>
          <a:noFill/>
          <a:ln w="28575" cap="flat" cmpd="sng">
            <a:solidFill>
              <a:srgbClr val="009900"/>
            </a:solidFill>
            <a:prstDash val="sysDot"/>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0457" name="Freeform 89"/>
          <p:cNvSpPr/>
          <p:nvPr/>
        </p:nvSpPr>
        <p:spPr bwMode="auto">
          <a:xfrm flipH="1" flipV="1">
            <a:off x="6661150" y="2771775"/>
            <a:ext cx="301625" cy="727075"/>
          </a:xfrm>
          <a:custGeom>
            <a:avLst/>
            <a:gdLst>
              <a:gd name="T0" fmla="*/ 2147483647 w 576"/>
              <a:gd name="T1" fmla="*/ 2147483647 h 640"/>
              <a:gd name="T2" fmla="*/ 2147483647 w 576"/>
              <a:gd name="T3" fmla="*/ 2147483647 h 640"/>
              <a:gd name="T4" fmla="*/ 2147483647 w 576"/>
              <a:gd name="T5" fmla="*/ 2147483647 h 640"/>
              <a:gd name="T6" fmla="*/ 2147483647 w 576"/>
              <a:gd name="T7" fmla="*/ 2147483647 h 640"/>
              <a:gd name="T8" fmla="*/ 0 w 576"/>
              <a:gd name="T9" fmla="*/ 2147483647 h 6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6" h="640">
                <a:moveTo>
                  <a:pt x="576" y="16"/>
                </a:moveTo>
                <a:cubicBezTo>
                  <a:pt x="568" y="8"/>
                  <a:pt x="560" y="0"/>
                  <a:pt x="528" y="16"/>
                </a:cubicBezTo>
                <a:cubicBezTo>
                  <a:pt x="496" y="32"/>
                  <a:pt x="448" y="24"/>
                  <a:pt x="384" y="112"/>
                </a:cubicBezTo>
                <a:cubicBezTo>
                  <a:pt x="320" y="200"/>
                  <a:pt x="208" y="456"/>
                  <a:pt x="144" y="544"/>
                </a:cubicBezTo>
                <a:cubicBezTo>
                  <a:pt x="80" y="632"/>
                  <a:pt x="40" y="636"/>
                  <a:pt x="0" y="640"/>
                </a:cubicBezTo>
              </a:path>
            </a:pathLst>
          </a:custGeom>
          <a:noFill/>
          <a:ln w="38100" cmpd="sng">
            <a:solidFill>
              <a:srgbClr val="80008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0458" name="Freeform 90"/>
          <p:cNvSpPr/>
          <p:nvPr/>
        </p:nvSpPr>
        <p:spPr bwMode="auto">
          <a:xfrm flipV="1">
            <a:off x="4481513" y="2738438"/>
            <a:ext cx="411162" cy="760412"/>
          </a:xfrm>
          <a:custGeom>
            <a:avLst/>
            <a:gdLst>
              <a:gd name="T0" fmla="*/ 2147483647 w 576"/>
              <a:gd name="T1" fmla="*/ 2147483647 h 640"/>
              <a:gd name="T2" fmla="*/ 2147483647 w 576"/>
              <a:gd name="T3" fmla="*/ 2147483647 h 640"/>
              <a:gd name="T4" fmla="*/ 2147483647 w 576"/>
              <a:gd name="T5" fmla="*/ 2147483647 h 640"/>
              <a:gd name="T6" fmla="*/ 2147483647 w 576"/>
              <a:gd name="T7" fmla="*/ 2147483647 h 640"/>
              <a:gd name="T8" fmla="*/ 0 w 576"/>
              <a:gd name="T9" fmla="*/ 2147483647 h 6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6" h="640">
                <a:moveTo>
                  <a:pt x="576" y="16"/>
                </a:moveTo>
                <a:cubicBezTo>
                  <a:pt x="568" y="8"/>
                  <a:pt x="560" y="0"/>
                  <a:pt x="528" y="16"/>
                </a:cubicBezTo>
                <a:cubicBezTo>
                  <a:pt x="496" y="32"/>
                  <a:pt x="448" y="24"/>
                  <a:pt x="384" y="112"/>
                </a:cubicBezTo>
                <a:cubicBezTo>
                  <a:pt x="320" y="200"/>
                  <a:pt x="208" y="456"/>
                  <a:pt x="144" y="544"/>
                </a:cubicBezTo>
                <a:cubicBezTo>
                  <a:pt x="80" y="632"/>
                  <a:pt x="40" y="636"/>
                  <a:pt x="0" y="640"/>
                </a:cubicBezTo>
              </a:path>
            </a:pathLst>
          </a:custGeom>
          <a:noFill/>
          <a:ln w="38100" cap="flat" cmpd="sng">
            <a:solidFill>
              <a:srgbClr val="009900"/>
            </a:solidFill>
            <a:prstDash val="sysDot"/>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0459" name="Freeform 91"/>
          <p:cNvSpPr/>
          <p:nvPr/>
        </p:nvSpPr>
        <p:spPr bwMode="auto">
          <a:xfrm flipV="1">
            <a:off x="3584575" y="2738438"/>
            <a:ext cx="412750" cy="760412"/>
          </a:xfrm>
          <a:custGeom>
            <a:avLst/>
            <a:gdLst>
              <a:gd name="T0" fmla="*/ 2147483647 w 576"/>
              <a:gd name="T1" fmla="*/ 2147483647 h 640"/>
              <a:gd name="T2" fmla="*/ 2147483647 w 576"/>
              <a:gd name="T3" fmla="*/ 2147483647 h 640"/>
              <a:gd name="T4" fmla="*/ 2147483647 w 576"/>
              <a:gd name="T5" fmla="*/ 2147483647 h 640"/>
              <a:gd name="T6" fmla="*/ 2147483647 w 576"/>
              <a:gd name="T7" fmla="*/ 2147483647 h 640"/>
              <a:gd name="T8" fmla="*/ 0 w 576"/>
              <a:gd name="T9" fmla="*/ 2147483647 h 6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6" h="640">
                <a:moveTo>
                  <a:pt x="576" y="16"/>
                </a:moveTo>
                <a:cubicBezTo>
                  <a:pt x="568" y="8"/>
                  <a:pt x="560" y="0"/>
                  <a:pt x="528" y="16"/>
                </a:cubicBezTo>
                <a:cubicBezTo>
                  <a:pt x="496" y="32"/>
                  <a:pt x="448" y="24"/>
                  <a:pt x="384" y="112"/>
                </a:cubicBezTo>
                <a:cubicBezTo>
                  <a:pt x="320" y="200"/>
                  <a:pt x="208" y="456"/>
                  <a:pt x="144" y="544"/>
                </a:cubicBezTo>
                <a:cubicBezTo>
                  <a:pt x="80" y="632"/>
                  <a:pt x="40" y="636"/>
                  <a:pt x="0" y="640"/>
                </a:cubicBezTo>
              </a:path>
            </a:pathLst>
          </a:custGeom>
          <a:noFill/>
          <a:ln w="28575" cap="flat" cmpd="sng">
            <a:solidFill>
              <a:srgbClr val="009900"/>
            </a:solidFill>
            <a:prstDash val="sysDot"/>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0460" name="Freeform 92"/>
          <p:cNvSpPr/>
          <p:nvPr/>
        </p:nvSpPr>
        <p:spPr bwMode="auto">
          <a:xfrm flipH="1" flipV="1">
            <a:off x="4032250" y="2738438"/>
            <a:ext cx="412750" cy="760412"/>
          </a:xfrm>
          <a:custGeom>
            <a:avLst/>
            <a:gdLst>
              <a:gd name="T0" fmla="*/ 2147483647 w 576"/>
              <a:gd name="T1" fmla="*/ 2147483647 h 640"/>
              <a:gd name="T2" fmla="*/ 2147483647 w 576"/>
              <a:gd name="T3" fmla="*/ 2147483647 h 640"/>
              <a:gd name="T4" fmla="*/ 2147483647 w 576"/>
              <a:gd name="T5" fmla="*/ 2147483647 h 640"/>
              <a:gd name="T6" fmla="*/ 2147483647 w 576"/>
              <a:gd name="T7" fmla="*/ 2147483647 h 640"/>
              <a:gd name="T8" fmla="*/ 0 w 576"/>
              <a:gd name="T9" fmla="*/ 2147483647 h 6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6" h="640">
                <a:moveTo>
                  <a:pt x="576" y="16"/>
                </a:moveTo>
                <a:cubicBezTo>
                  <a:pt x="568" y="8"/>
                  <a:pt x="560" y="0"/>
                  <a:pt x="528" y="16"/>
                </a:cubicBezTo>
                <a:cubicBezTo>
                  <a:pt x="496" y="32"/>
                  <a:pt x="448" y="24"/>
                  <a:pt x="384" y="112"/>
                </a:cubicBezTo>
                <a:cubicBezTo>
                  <a:pt x="320" y="200"/>
                  <a:pt x="208" y="456"/>
                  <a:pt x="144" y="544"/>
                </a:cubicBezTo>
                <a:cubicBezTo>
                  <a:pt x="80" y="632"/>
                  <a:pt x="40" y="636"/>
                  <a:pt x="0" y="640"/>
                </a:cubicBezTo>
              </a:path>
            </a:pathLst>
          </a:custGeom>
          <a:noFill/>
          <a:ln w="28575" cap="flat" cmpd="sng">
            <a:solidFill>
              <a:srgbClr val="009900"/>
            </a:solidFill>
            <a:prstDash val="sysDot"/>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0461" name="Freeform 93"/>
          <p:cNvSpPr/>
          <p:nvPr/>
        </p:nvSpPr>
        <p:spPr bwMode="auto">
          <a:xfrm flipH="1" flipV="1">
            <a:off x="4929188" y="2738438"/>
            <a:ext cx="411162" cy="760412"/>
          </a:xfrm>
          <a:custGeom>
            <a:avLst/>
            <a:gdLst>
              <a:gd name="T0" fmla="*/ 2147483647 w 576"/>
              <a:gd name="T1" fmla="*/ 2147483647 h 640"/>
              <a:gd name="T2" fmla="*/ 2147483647 w 576"/>
              <a:gd name="T3" fmla="*/ 2147483647 h 640"/>
              <a:gd name="T4" fmla="*/ 2147483647 w 576"/>
              <a:gd name="T5" fmla="*/ 2147483647 h 640"/>
              <a:gd name="T6" fmla="*/ 2147483647 w 576"/>
              <a:gd name="T7" fmla="*/ 2147483647 h 640"/>
              <a:gd name="T8" fmla="*/ 0 w 576"/>
              <a:gd name="T9" fmla="*/ 2147483647 h 6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6" h="640">
                <a:moveTo>
                  <a:pt x="576" y="16"/>
                </a:moveTo>
                <a:cubicBezTo>
                  <a:pt x="568" y="8"/>
                  <a:pt x="560" y="0"/>
                  <a:pt x="528" y="16"/>
                </a:cubicBezTo>
                <a:cubicBezTo>
                  <a:pt x="496" y="32"/>
                  <a:pt x="448" y="24"/>
                  <a:pt x="384" y="112"/>
                </a:cubicBezTo>
                <a:cubicBezTo>
                  <a:pt x="320" y="200"/>
                  <a:pt x="208" y="456"/>
                  <a:pt x="144" y="544"/>
                </a:cubicBezTo>
                <a:cubicBezTo>
                  <a:pt x="80" y="632"/>
                  <a:pt x="40" y="636"/>
                  <a:pt x="0" y="640"/>
                </a:cubicBezTo>
              </a:path>
            </a:pathLst>
          </a:custGeom>
          <a:noFill/>
          <a:ln w="38100" cap="flat" cmpd="sng">
            <a:solidFill>
              <a:srgbClr val="009900"/>
            </a:solidFill>
            <a:prstDash val="sysDot"/>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0462" name="Freeform 94"/>
          <p:cNvSpPr/>
          <p:nvPr/>
        </p:nvSpPr>
        <p:spPr bwMode="auto">
          <a:xfrm flipH="1" flipV="1">
            <a:off x="5803900" y="2738438"/>
            <a:ext cx="411163" cy="760412"/>
          </a:xfrm>
          <a:custGeom>
            <a:avLst/>
            <a:gdLst>
              <a:gd name="T0" fmla="*/ 2147483647 w 576"/>
              <a:gd name="T1" fmla="*/ 2147483647 h 640"/>
              <a:gd name="T2" fmla="*/ 2147483647 w 576"/>
              <a:gd name="T3" fmla="*/ 2147483647 h 640"/>
              <a:gd name="T4" fmla="*/ 2147483647 w 576"/>
              <a:gd name="T5" fmla="*/ 2147483647 h 640"/>
              <a:gd name="T6" fmla="*/ 2147483647 w 576"/>
              <a:gd name="T7" fmla="*/ 2147483647 h 640"/>
              <a:gd name="T8" fmla="*/ 0 w 576"/>
              <a:gd name="T9" fmla="*/ 2147483647 h 6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6" h="640">
                <a:moveTo>
                  <a:pt x="576" y="16"/>
                </a:moveTo>
                <a:cubicBezTo>
                  <a:pt x="568" y="8"/>
                  <a:pt x="560" y="0"/>
                  <a:pt x="528" y="16"/>
                </a:cubicBezTo>
                <a:cubicBezTo>
                  <a:pt x="496" y="32"/>
                  <a:pt x="448" y="24"/>
                  <a:pt x="384" y="112"/>
                </a:cubicBezTo>
                <a:cubicBezTo>
                  <a:pt x="320" y="200"/>
                  <a:pt x="208" y="456"/>
                  <a:pt x="144" y="544"/>
                </a:cubicBezTo>
                <a:cubicBezTo>
                  <a:pt x="80" y="632"/>
                  <a:pt x="40" y="636"/>
                  <a:pt x="0" y="640"/>
                </a:cubicBezTo>
              </a:path>
            </a:pathLst>
          </a:custGeom>
          <a:noFill/>
          <a:ln w="28575" cap="flat" cmpd="sng">
            <a:solidFill>
              <a:srgbClr val="009900"/>
            </a:solidFill>
            <a:prstDash val="sysDot"/>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0463" name="Freeform 95"/>
          <p:cNvSpPr/>
          <p:nvPr/>
        </p:nvSpPr>
        <p:spPr bwMode="auto">
          <a:xfrm flipV="1">
            <a:off x="6229350" y="2738438"/>
            <a:ext cx="412750" cy="760412"/>
          </a:xfrm>
          <a:custGeom>
            <a:avLst/>
            <a:gdLst>
              <a:gd name="T0" fmla="*/ 2147483647 w 576"/>
              <a:gd name="T1" fmla="*/ 2147483647 h 640"/>
              <a:gd name="T2" fmla="*/ 2147483647 w 576"/>
              <a:gd name="T3" fmla="*/ 2147483647 h 640"/>
              <a:gd name="T4" fmla="*/ 2147483647 w 576"/>
              <a:gd name="T5" fmla="*/ 2147483647 h 640"/>
              <a:gd name="T6" fmla="*/ 2147483647 w 576"/>
              <a:gd name="T7" fmla="*/ 2147483647 h 640"/>
              <a:gd name="T8" fmla="*/ 0 w 576"/>
              <a:gd name="T9" fmla="*/ 2147483647 h 6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6" h="640">
                <a:moveTo>
                  <a:pt x="576" y="16"/>
                </a:moveTo>
                <a:cubicBezTo>
                  <a:pt x="568" y="8"/>
                  <a:pt x="560" y="0"/>
                  <a:pt x="528" y="16"/>
                </a:cubicBezTo>
                <a:cubicBezTo>
                  <a:pt x="496" y="32"/>
                  <a:pt x="448" y="24"/>
                  <a:pt x="384" y="112"/>
                </a:cubicBezTo>
                <a:cubicBezTo>
                  <a:pt x="320" y="200"/>
                  <a:pt x="208" y="456"/>
                  <a:pt x="144" y="544"/>
                </a:cubicBezTo>
                <a:cubicBezTo>
                  <a:pt x="80" y="632"/>
                  <a:pt x="40" y="636"/>
                  <a:pt x="0" y="640"/>
                </a:cubicBezTo>
              </a:path>
            </a:pathLst>
          </a:custGeom>
          <a:noFill/>
          <a:ln w="28575" cap="flat" cmpd="sng">
            <a:solidFill>
              <a:srgbClr val="009900"/>
            </a:solidFill>
            <a:prstDash val="sysDot"/>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0464" name="Freeform 96"/>
          <p:cNvSpPr/>
          <p:nvPr/>
        </p:nvSpPr>
        <p:spPr bwMode="auto">
          <a:xfrm flipV="1">
            <a:off x="5376863" y="2720975"/>
            <a:ext cx="412750" cy="760413"/>
          </a:xfrm>
          <a:custGeom>
            <a:avLst/>
            <a:gdLst>
              <a:gd name="T0" fmla="*/ 2147483647 w 576"/>
              <a:gd name="T1" fmla="*/ 2147483647 h 640"/>
              <a:gd name="T2" fmla="*/ 2147483647 w 576"/>
              <a:gd name="T3" fmla="*/ 2147483647 h 640"/>
              <a:gd name="T4" fmla="*/ 2147483647 w 576"/>
              <a:gd name="T5" fmla="*/ 2147483647 h 640"/>
              <a:gd name="T6" fmla="*/ 2147483647 w 576"/>
              <a:gd name="T7" fmla="*/ 2147483647 h 640"/>
              <a:gd name="T8" fmla="*/ 0 w 576"/>
              <a:gd name="T9" fmla="*/ 2147483647 h 6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6" h="640">
                <a:moveTo>
                  <a:pt x="576" y="16"/>
                </a:moveTo>
                <a:cubicBezTo>
                  <a:pt x="568" y="8"/>
                  <a:pt x="560" y="0"/>
                  <a:pt x="528" y="16"/>
                </a:cubicBezTo>
                <a:cubicBezTo>
                  <a:pt x="496" y="32"/>
                  <a:pt x="448" y="24"/>
                  <a:pt x="384" y="112"/>
                </a:cubicBezTo>
                <a:cubicBezTo>
                  <a:pt x="320" y="200"/>
                  <a:pt x="208" y="456"/>
                  <a:pt x="144" y="544"/>
                </a:cubicBezTo>
                <a:cubicBezTo>
                  <a:pt x="80" y="632"/>
                  <a:pt x="40" y="636"/>
                  <a:pt x="0" y="640"/>
                </a:cubicBezTo>
              </a:path>
            </a:pathLst>
          </a:custGeom>
          <a:noFill/>
          <a:ln w="28575" cap="flat" cmpd="sng">
            <a:solidFill>
              <a:srgbClr val="009900"/>
            </a:solidFill>
            <a:prstDash val="sysDot"/>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0465" name="Freeform 97"/>
          <p:cNvSpPr/>
          <p:nvPr/>
        </p:nvSpPr>
        <p:spPr bwMode="auto">
          <a:xfrm flipH="1" flipV="1">
            <a:off x="3179763" y="2720975"/>
            <a:ext cx="412750" cy="760413"/>
          </a:xfrm>
          <a:custGeom>
            <a:avLst/>
            <a:gdLst>
              <a:gd name="T0" fmla="*/ 2147483647 w 576"/>
              <a:gd name="T1" fmla="*/ 2147483647 h 640"/>
              <a:gd name="T2" fmla="*/ 2147483647 w 576"/>
              <a:gd name="T3" fmla="*/ 2147483647 h 640"/>
              <a:gd name="T4" fmla="*/ 2147483647 w 576"/>
              <a:gd name="T5" fmla="*/ 2147483647 h 640"/>
              <a:gd name="T6" fmla="*/ 2147483647 w 576"/>
              <a:gd name="T7" fmla="*/ 2147483647 h 640"/>
              <a:gd name="T8" fmla="*/ 0 w 576"/>
              <a:gd name="T9" fmla="*/ 2147483647 h 6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6" h="640">
                <a:moveTo>
                  <a:pt x="576" y="16"/>
                </a:moveTo>
                <a:cubicBezTo>
                  <a:pt x="568" y="8"/>
                  <a:pt x="560" y="0"/>
                  <a:pt x="528" y="16"/>
                </a:cubicBezTo>
                <a:cubicBezTo>
                  <a:pt x="496" y="32"/>
                  <a:pt x="448" y="24"/>
                  <a:pt x="384" y="112"/>
                </a:cubicBezTo>
                <a:cubicBezTo>
                  <a:pt x="320" y="200"/>
                  <a:pt x="208" y="456"/>
                  <a:pt x="144" y="544"/>
                </a:cubicBezTo>
                <a:cubicBezTo>
                  <a:pt x="80" y="632"/>
                  <a:pt x="40" y="636"/>
                  <a:pt x="0" y="640"/>
                </a:cubicBezTo>
              </a:path>
            </a:pathLst>
          </a:custGeom>
          <a:noFill/>
          <a:ln w="28575" cap="flat" cmpd="sng">
            <a:solidFill>
              <a:srgbClr val="009900"/>
            </a:solidFill>
            <a:prstDash val="sysDot"/>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0466" name="Line 98"/>
          <p:cNvSpPr>
            <a:spLocks noChangeShapeType="1"/>
          </p:cNvSpPr>
          <p:nvPr/>
        </p:nvSpPr>
        <p:spPr bwMode="auto">
          <a:xfrm>
            <a:off x="6642100" y="2428875"/>
            <a:ext cx="0" cy="3276600"/>
          </a:xfrm>
          <a:prstGeom prst="line">
            <a:avLst/>
          </a:prstGeom>
          <a:noFill/>
          <a:ln w="9525">
            <a:solidFill>
              <a:schemeClr val="bg2"/>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endParaRPr>
          </a:p>
        </p:txBody>
      </p:sp>
      <p:sp>
        <p:nvSpPr>
          <p:cNvPr id="60467" name="Freeform 99"/>
          <p:cNvSpPr/>
          <p:nvPr/>
        </p:nvSpPr>
        <p:spPr bwMode="auto">
          <a:xfrm flipH="1">
            <a:off x="4043363" y="5184775"/>
            <a:ext cx="401637" cy="231775"/>
          </a:xfrm>
          <a:custGeom>
            <a:avLst/>
            <a:gdLst>
              <a:gd name="T0" fmla="*/ 2147483647 w 576"/>
              <a:gd name="T1" fmla="*/ 2147483647 h 640"/>
              <a:gd name="T2" fmla="*/ 2147483647 w 576"/>
              <a:gd name="T3" fmla="*/ 2147483647 h 640"/>
              <a:gd name="T4" fmla="*/ 2147483647 w 576"/>
              <a:gd name="T5" fmla="*/ 2147483647 h 640"/>
              <a:gd name="T6" fmla="*/ 2147483647 w 576"/>
              <a:gd name="T7" fmla="*/ 2147483647 h 640"/>
              <a:gd name="T8" fmla="*/ 0 w 576"/>
              <a:gd name="T9" fmla="*/ 2147483647 h 6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6" h="640">
                <a:moveTo>
                  <a:pt x="576" y="16"/>
                </a:moveTo>
                <a:cubicBezTo>
                  <a:pt x="568" y="8"/>
                  <a:pt x="560" y="0"/>
                  <a:pt x="528" y="16"/>
                </a:cubicBezTo>
                <a:cubicBezTo>
                  <a:pt x="496" y="32"/>
                  <a:pt x="448" y="24"/>
                  <a:pt x="384" y="112"/>
                </a:cubicBezTo>
                <a:cubicBezTo>
                  <a:pt x="320" y="200"/>
                  <a:pt x="208" y="456"/>
                  <a:pt x="144" y="544"/>
                </a:cubicBezTo>
                <a:cubicBezTo>
                  <a:pt x="80" y="632"/>
                  <a:pt x="40" y="636"/>
                  <a:pt x="0" y="640"/>
                </a:cubicBezTo>
              </a:path>
            </a:pathLst>
          </a:custGeom>
          <a:noFill/>
          <a:ln w="38100" cmpd="sng">
            <a:solidFill>
              <a:srgbClr val="80008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0468" name="Freeform 100"/>
          <p:cNvSpPr/>
          <p:nvPr/>
        </p:nvSpPr>
        <p:spPr bwMode="auto">
          <a:xfrm flipH="1">
            <a:off x="3619500" y="4524375"/>
            <a:ext cx="431800" cy="406400"/>
          </a:xfrm>
          <a:custGeom>
            <a:avLst/>
            <a:gdLst>
              <a:gd name="T0" fmla="*/ 2147483647 w 576"/>
              <a:gd name="T1" fmla="*/ 2147483647 h 640"/>
              <a:gd name="T2" fmla="*/ 2147483647 w 576"/>
              <a:gd name="T3" fmla="*/ 2147483647 h 640"/>
              <a:gd name="T4" fmla="*/ 2147483647 w 576"/>
              <a:gd name="T5" fmla="*/ 2147483647 h 640"/>
              <a:gd name="T6" fmla="*/ 2147483647 w 576"/>
              <a:gd name="T7" fmla="*/ 2147483647 h 640"/>
              <a:gd name="T8" fmla="*/ 0 w 576"/>
              <a:gd name="T9" fmla="*/ 2147483647 h 6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6" h="640">
                <a:moveTo>
                  <a:pt x="576" y="16"/>
                </a:moveTo>
                <a:cubicBezTo>
                  <a:pt x="568" y="8"/>
                  <a:pt x="560" y="0"/>
                  <a:pt x="528" y="16"/>
                </a:cubicBezTo>
                <a:cubicBezTo>
                  <a:pt x="496" y="32"/>
                  <a:pt x="448" y="24"/>
                  <a:pt x="384" y="112"/>
                </a:cubicBezTo>
                <a:cubicBezTo>
                  <a:pt x="320" y="200"/>
                  <a:pt x="208" y="456"/>
                  <a:pt x="144" y="544"/>
                </a:cubicBezTo>
                <a:cubicBezTo>
                  <a:pt x="80" y="632"/>
                  <a:pt x="40" y="636"/>
                  <a:pt x="0" y="640"/>
                </a:cubicBezTo>
              </a:path>
            </a:pathLst>
          </a:custGeom>
          <a:noFill/>
          <a:ln w="38100" cmpd="sng">
            <a:solidFill>
              <a:srgbClr val="80008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0469" name="Freeform 101"/>
          <p:cNvSpPr/>
          <p:nvPr/>
        </p:nvSpPr>
        <p:spPr bwMode="auto">
          <a:xfrm flipH="1">
            <a:off x="3140075" y="3838575"/>
            <a:ext cx="441325" cy="473075"/>
          </a:xfrm>
          <a:custGeom>
            <a:avLst/>
            <a:gdLst>
              <a:gd name="T0" fmla="*/ 2147483647 w 576"/>
              <a:gd name="T1" fmla="*/ 2147483647 h 640"/>
              <a:gd name="T2" fmla="*/ 2147483647 w 576"/>
              <a:gd name="T3" fmla="*/ 2147483647 h 640"/>
              <a:gd name="T4" fmla="*/ 2147483647 w 576"/>
              <a:gd name="T5" fmla="*/ 2147483647 h 640"/>
              <a:gd name="T6" fmla="*/ 2147483647 w 576"/>
              <a:gd name="T7" fmla="*/ 2147483647 h 640"/>
              <a:gd name="T8" fmla="*/ 0 w 576"/>
              <a:gd name="T9" fmla="*/ 2147483647 h 6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6" h="640">
                <a:moveTo>
                  <a:pt x="576" y="16"/>
                </a:moveTo>
                <a:cubicBezTo>
                  <a:pt x="568" y="8"/>
                  <a:pt x="560" y="0"/>
                  <a:pt x="528" y="16"/>
                </a:cubicBezTo>
                <a:cubicBezTo>
                  <a:pt x="496" y="32"/>
                  <a:pt x="448" y="24"/>
                  <a:pt x="384" y="112"/>
                </a:cubicBezTo>
                <a:cubicBezTo>
                  <a:pt x="320" y="200"/>
                  <a:pt x="208" y="456"/>
                  <a:pt x="144" y="544"/>
                </a:cubicBezTo>
                <a:cubicBezTo>
                  <a:pt x="80" y="632"/>
                  <a:pt x="40" y="636"/>
                  <a:pt x="0" y="640"/>
                </a:cubicBezTo>
              </a:path>
            </a:pathLst>
          </a:custGeom>
          <a:noFill/>
          <a:ln w="38100" cmpd="sng">
            <a:solidFill>
              <a:srgbClr val="80008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0470" name="Freeform 102"/>
          <p:cNvSpPr/>
          <p:nvPr/>
        </p:nvSpPr>
        <p:spPr bwMode="auto">
          <a:xfrm flipV="1">
            <a:off x="2813050" y="2746375"/>
            <a:ext cx="301625" cy="727075"/>
          </a:xfrm>
          <a:custGeom>
            <a:avLst/>
            <a:gdLst>
              <a:gd name="T0" fmla="*/ 2147483647 w 576"/>
              <a:gd name="T1" fmla="*/ 2147483647 h 640"/>
              <a:gd name="T2" fmla="*/ 2147483647 w 576"/>
              <a:gd name="T3" fmla="*/ 2147483647 h 640"/>
              <a:gd name="T4" fmla="*/ 2147483647 w 576"/>
              <a:gd name="T5" fmla="*/ 2147483647 h 640"/>
              <a:gd name="T6" fmla="*/ 2147483647 w 576"/>
              <a:gd name="T7" fmla="*/ 2147483647 h 640"/>
              <a:gd name="T8" fmla="*/ 0 w 576"/>
              <a:gd name="T9" fmla="*/ 2147483647 h 6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6" h="640">
                <a:moveTo>
                  <a:pt x="576" y="16"/>
                </a:moveTo>
                <a:cubicBezTo>
                  <a:pt x="568" y="8"/>
                  <a:pt x="560" y="0"/>
                  <a:pt x="528" y="16"/>
                </a:cubicBezTo>
                <a:cubicBezTo>
                  <a:pt x="496" y="32"/>
                  <a:pt x="448" y="24"/>
                  <a:pt x="384" y="112"/>
                </a:cubicBezTo>
                <a:cubicBezTo>
                  <a:pt x="320" y="200"/>
                  <a:pt x="208" y="456"/>
                  <a:pt x="144" y="544"/>
                </a:cubicBezTo>
                <a:cubicBezTo>
                  <a:pt x="80" y="632"/>
                  <a:pt x="40" y="636"/>
                  <a:pt x="0" y="640"/>
                </a:cubicBezTo>
              </a:path>
            </a:pathLst>
          </a:custGeom>
          <a:noFill/>
          <a:ln w="38100" cmpd="sng">
            <a:solidFill>
              <a:srgbClr val="80008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0471" name="Line 103"/>
          <p:cNvSpPr>
            <a:spLocks noChangeShapeType="1"/>
          </p:cNvSpPr>
          <p:nvPr/>
        </p:nvSpPr>
        <p:spPr bwMode="auto">
          <a:xfrm flipH="1">
            <a:off x="3130550" y="2390775"/>
            <a:ext cx="0" cy="3276600"/>
          </a:xfrm>
          <a:prstGeom prst="line">
            <a:avLst/>
          </a:prstGeom>
          <a:noFill/>
          <a:ln w="9525">
            <a:solidFill>
              <a:schemeClr val="bg2"/>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endParaRPr>
          </a:p>
        </p:txBody>
      </p:sp>
      <p:grpSp>
        <p:nvGrpSpPr>
          <p:cNvPr id="60472" name="Group 104"/>
          <p:cNvGrpSpPr/>
          <p:nvPr/>
        </p:nvGrpSpPr>
        <p:grpSpPr bwMode="auto">
          <a:xfrm>
            <a:off x="7470775" y="2813050"/>
            <a:ext cx="1309688" cy="631825"/>
            <a:chOff x="3120" y="3000"/>
            <a:chExt cx="720" cy="120"/>
          </a:xfrm>
        </p:grpSpPr>
        <p:grpSp>
          <p:nvGrpSpPr>
            <p:cNvPr id="60510" name="Group 105"/>
            <p:cNvGrpSpPr/>
            <p:nvPr/>
          </p:nvGrpSpPr>
          <p:grpSpPr bwMode="auto">
            <a:xfrm>
              <a:off x="3120" y="3067"/>
              <a:ext cx="720" cy="53"/>
              <a:chOff x="3360" y="2918"/>
              <a:chExt cx="720" cy="149"/>
            </a:xfrm>
          </p:grpSpPr>
          <p:sp>
            <p:nvSpPr>
              <p:cNvPr id="60516" name="Line 106"/>
              <p:cNvSpPr>
                <a:spLocks noChangeShapeType="1"/>
              </p:cNvSpPr>
              <p:nvPr/>
            </p:nvSpPr>
            <p:spPr bwMode="auto">
              <a:xfrm>
                <a:off x="3360" y="2966"/>
                <a:ext cx="720" cy="0"/>
              </a:xfrm>
              <a:prstGeom prst="line">
                <a:avLst/>
              </a:prstGeom>
              <a:noFill/>
              <a:ln w="9525">
                <a:solidFill>
                  <a:srgbClr val="CC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sp>
            <p:nvSpPr>
              <p:cNvPr id="60517" name="Line 107"/>
              <p:cNvSpPr>
                <a:spLocks noChangeShapeType="1"/>
              </p:cNvSpPr>
              <p:nvPr/>
            </p:nvSpPr>
            <p:spPr bwMode="auto">
              <a:xfrm>
                <a:off x="3360" y="2918"/>
                <a:ext cx="720" cy="0"/>
              </a:xfrm>
              <a:prstGeom prst="line">
                <a:avLst/>
              </a:prstGeom>
              <a:noFill/>
              <a:ln w="9525">
                <a:solidFill>
                  <a:srgbClr val="CC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sp>
            <p:nvSpPr>
              <p:cNvPr id="60518" name="Line 108"/>
              <p:cNvSpPr>
                <a:spLocks noChangeShapeType="1"/>
              </p:cNvSpPr>
              <p:nvPr/>
            </p:nvSpPr>
            <p:spPr bwMode="auto">
              <a:xfrm>
                <a:off x="3360" y="3067"/>
                <a:ext cx="720" cy="0"/>
              </a:xfrm>
              <a:prstGeom prst="line">
                <a:avLst/>
              </a:prstGeom>
              <a:noFill/>
              <a:ln w="9525">
                <a:solidFill>
                  <a:srgbClr val="CC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sp>
            <p:nvSpPr>
              <p:cNvPr id="60519" name="Line 109"/>
              <p:cNvSpPr>
                <a:spLocks noChangeShapeType="1"/>
              </p:cNvSpPr>
              <p:nvPr/>
            </p:nvSpPr>
            <p:spPr bwMode="auto">
              <a:xfrm>
                <a:off x="3360" y="3014"/>
                <a:ext cx="720" cy="0"/>
              </a:xfrm>
              <a:prstGeom prst="line">
                <a:avLst/>
              </a:prstGeom>
              <a:noFill/>
              <a:ln w="9525">
                <a:solidFill>
                  <a:srgbClr val="CC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grpSp>
        <p:grpSp>
          <p:nvGrpSpPr>
            <p:cNvPr id="60511" name="Group 110"/>
            <p:cNvGrpSpPr/>
            <p:nvPr/>
          </p:nvGrpSpPr>
          <p:grpSpPr bwMode="auto">
            <a:xfrm>
              <a:off x="3120" y="3000"/>
              <a:ext cx="720" cy="53"/>
              <a:chOff x="3360" y="2918"/>
              <a:chExt cx="720" cy="149"/>
            </a:xfrm>
          </p:grpSpPr>
          <p:sp>
            <p:nvSpPr>
              <p:cNvPr id="60512" name="Line 111"/>
              <p:cNvSpPr>
                <a:spLocks noChangeShapeType="1"/>
              </p:cNvSpPr>
              <p:nvPr/>
            </p:nvSpPr>
            <p:spPr bwMode="auto">
              <a:xfrm>
                <a:off x="3360" y="2966"/>
                <a:ext cx="720" cy="0"/>
              </a:xfrm>
              <a:prstGeom prst="line">
                <a:avLst/>
              </a:prstGeom>
              <a:noFill/>
              <a:ln w="9525">
                <a:solidFill>
                  <a:srgbClr val="CC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sp>
            <p:nvSpPr>
              <p:cNvPr id="60513" name="Line 112"/>
              <p:cNvSpPr>
                <a:spLocks noChangeShapeType="1"/>
              </p:cNvSpPr>
              <p:nvPr/>
            </p:nvSpPr>
            <p:spPr bwMode="auto">
              <a:xfrm>
                <a:off x="3360" y="2918"/>
                <a:ext cx="720" cy="0"/>
              </a:xfrm>
              <a:prstGeom prst="line">
                <a:avLst/>
              </a:prstGeom>
              <a:noFill/>
              <a:ln w="9525">
                <a:solidFill>
                  <a:srgbClr val="CC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sp>
            <p:nvSpPr>
              <p:cNvPr id="60514" name="Line 113"/>
              <p:cNvSpPr>
                <a:spLocks noChangeShapeType="1"/>
              </p:cNvSpPr>
              <p:nvPr/>
            </p:nvSpPr>
            <p:spPr bwMode="auto">
              <a:xfrm>
                <a:off x="3360" y="3067"/>
                <a:ext cx="720" cy="0"/>
              </a:xfrm>
              <a:prstGeom prst="line">
                <a:avLst/>
              </a:prstGeom>
              <a:noFill/>
              <a:ln w="9525">
                <a:solidFill>
                  <a:srgbClr val="CC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sp>
            <p:nvSpPr>
              <p:cNvPr id="60515" name="Line 114"/>
              <p:cNvSpPr>
                <a:spLocks noChangeShapeType="1"/>
              </p:cNvSpPr>
              <p:nvPr/>
            </p:nvSpPr>
            <p:spPr bwMode="auto">
              <a:xfrm>
                <a:off x="3360" y="3014"/>
                <a:ext cx="720" cy="0"/>
              </a:xfrm>
              <a:prstGeom prst="line">
                <a:avLst/>
              </a:prstGeom>
              <a:noFill/>
              <a:ln w="9525">
                <a:solidFill>
                  <a:srgbClr val="CC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grpSp>
      </p:grpSp>
      <p:sp>
        <p:nvSpPr>
          <p:cNvPr id="60473" name="Text Box 115"/>
          <p:cNvSpPr txBox="1">
            <a:spLocks noChangeArrowheads="1"/>
          </p:cNvSpPr>
          <p:nvPr/>
        </p:nvSpPr>
        <p:spPr bwMode="auto">
          <a:xfrm>
            <a:off x="8786813" y="2971800"/>
            <a:ext cx="357187" cy="39687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algn="ctr" eaLnBrk="1" hangingPunct="1"/>
            <a:r>
              <a:rPr kumimoji="1" lang="en-US" altLang="zh-CN" sz="2000">
                <a:solidFill>
                  <a:srgbClr val="336666"/>
                </a:solidFill>
                <a:latin typeface="Times New Roman" panose="02020603050405020304" pitchFamily="18" charset="0"/>
                <a:ea typeface="微软雅黑" panose="020B0503020204020204" pitchFamily="34" charset="-122"/>
                <a:cs typeface="Times New Roman" panose="02020603050405020304" pitchFamily="18" charset="0"/>
              </a:rPr>
              <a:t>5</a:t>
            </a:r>
          </a:p>
        </p:txBody>
      </p:sp>
      <p:grpSp>
        <p:nvGrpSpPr>
          <p:cNvPr id="60474" name="Group 116"/>
          <p:cNvGrpSpPr/>
          <p:nvPr/>
        </p:nvGrpSpPr>
        <p:grpSpPr bwMode="auto">
          <a:xfrm>
            <a:off x="7454900" y="5568950"/>
            <a:ext cx="1309688" cy="95250"/>
            <a:chOff x="3360" y="2918"/>
            <a:chExt cx="720" cy="149"/>
          </a:xfrm>
        </p:grpSpPr>
        <p:sp>
          <p:nvSpPr>
            <p:cNvPr id="60506" name="Line 117"/>
            <p:cNvSpPr>
              <a:spLocks noChangeShapeType="1"/>
            </p:cNvSpPr>
            <p:nvPr/>
          </p:nvSpPr>
          <p:spPr bwMode="auto">
            <a:xfrm>
              <a:off x="3360" y="2966"/>
              <a:ext cx="720" cy="0"/>
            </a:xfrm>
            <a:prstGeom prst="line">
              <a:avLst/>
            </a:prstGeom>
            <a:noFill/>
            <a:ln w="9525">
              <a:solidFill>
                <a:srgbClr val="CC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sp>
          <p:nvSpPr>
            <p:cNvPr id="60507" name="Line 118"/>
            <p:cNvSpPr>
              <a:spLocks noChangeShapeType="1"/>
            </p:cNvSpPr>
            <p:nvPr/>
          </p:nvSpPr>
          <p:spPr bwMode="auto">
            <a:xfrm>
              <a:off x="3360" y="2918"/>
              <a:ext cx="720" cy="0"/>
            </a:xfrm>
            <a:prstGeom prst="line">
              <a:avLst/>
            </a:prstGeom>
            <a:noFill/>
            <a:ln w="9525">
              <a:solidFill>
                <a:srgbClr val="CC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sp>
          <p:nvSpPr>
            <p:cNvPr id="60508" name="Line 119"/>
            <p:cNvSpPr>
              <a:spLocks noChangeShapeType="1"/>
            </p:cNvSpPr>
            <p:nvPr/>
          </p:nvSpPr>
          <p:spPr bwMode="auto">
            <a:xfrm>
              <a:off x="3360" y="3067"/>
              <a:ext cx="720" cy="0"/>
            </a:xfrm>
            <a:prstGeom prst="line">
              <a:avLst/>
            </a:prstGeom>
            <a:noFill/>
            <a:ln w="9525">
              <a:solidFill>
                <a:srgbClr val="CC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sp>
          <p:nvSpPr>
            <p:cNvPr id="60509" name="Line 120"/>
            <p:cNvSpPr>
              <a:spLocks noChangeShapeType="1"/>
            </p:cNvSpPr>
            <p:nvPr/>
          </p:nvSpPr>
          <p:spPr bwMode="auto">
            <a:xfrm>
              <a:off x="3360" y="3014"/>
              <a:ext cx="720" cy="0"/>
            </a:xfrm>
            <a:prstGeom prst="line">
              <a:avLst/>
            </a:prstGeom>
            <a:noFill/>
            <a:ln w="9525">
              <a:solidFill>
                <a:srgbClr val="CC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grpSp>
      <p:graphicFrame>
        <p:nvGraphicFramePr>
          <p:cNvPr id="60475" name="Object 121"/>
          <p:cNvGraphicFramePr>
            <a:graphicFrameLocks noChangeAspect="1"/>
          </p:cNvGraphicFramePr>
          <p:nvPr/>
        </p:nvGraphicFramePr>
        <p:xfrm>
          <a:off x="6488113" y="5643563"/>
          <a:ext cx="336550" cy="579437"/>
        </p:xfrm>
        <a:graphic>
          <a:graphicData uri="http://schemas.openxmlformats.org/presentationml/2006/ole">
            <mc:AlternateContent xmlns:mc="http://schemas.openxmlformats.org/markup-compatibility/2006">
              <mc:Choice xmlns:v="urn:schemas-microsoft-com:vml" Requires="v">
                <p:oleObj spid="_x0000_s360193" name="Equation" r:id="rId20" imgW="228600" imgH="393700" progId="Equation.3">
                  <p:embed/>
                </p:oleObj>
              </mc:Choice>
              <mc:Fallback>
                <p:oleObj name="Equation" r:id="rId20" imgW="228600" imgH="393700" progId="Equation.3">
                  <p:embed/>
                  <p:pic>
                    <p:nvPicPr>
                      <p:cNvPr id="0" name="图片 186266"/>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6488113" y="5643563"/>
                        <a:ext cx="336550" cy="579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0476" name="Object 122"/>
          <p:cNvGraphicFramePr>
            <a:graphicFrameLocks noChangeAspect="1"/>
          </p:cNvGraphicFramePr>
          <p:nvPr/>
        </p:nvGraphicFramePr>
        <p:xfrm>
          <a:off x="2724150" y="5694363"/>
          <a:ext cx="504825" cy="579437"/>
        </p:xfrm>
        <a:graphic>
          <a:graphicData uri="http://schemas.openxmlformats.org/presentationml/2006/ole">
            <mc:AlternateContent xmlns:mc="http://schemas.openxmlformats.org/markup-compatibility/2006">
              <mc:Choice xmlns:v="urn:schemas-microsoft-com:vml" Requires="v">
                <p:oleObj spid="_x0000_s360194" name="Equation" r:id="rId22" imgW="342900" imgH="393700" progId="Equation.3">
                  <p:embed/>
                </p:oleObj>
              </mc:Choice>
              <mc:Fallback>
                <p:oleObj name="Equation" r:id="rId22" imgW="342900" imgH="393700" progId="Equation.3">
                  <p:embed/>
                  <p:pic>
                    <p:nvPicPr>
                      <p:cNvPr id="0" name="图片 186267"/>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2724150" y="5694363"/>
                        <a:ext cx="504825" cy="579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0477" name="Text Box 123"/>
          <p:cNvSpPr txBox="1">
            <a:spLocks noChangeArrowheads="1"/>
          </p:cNvSpPr>
          <p:nvPr/>
        </p:nvSpPr>
        <p:spPr bwMode="auto">
          <a:xfrm>
            <a:off x="7350125" y="2182813"/>
            <a:ext cx="1101725" cy="45720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algn="ctr" eaLnBrk="1" hangingPunct="1"/>
            <a:r>
              <a:rPr kumimoji="1" lang="zh-CN" altLang="en-US" sz="2400" b="1">
                <a:solidFill>
                  <a:srgbClr val="990000"/>
                </a:solidFill>
                <a:latin typeface="Times New Roman" panose="02020603050405020304" pitchFamily="18" charset="0"/>
                <a:ea typeface="微软雅黑" panose="020B0503020204020204" pitchFamily="34" charset="-122"/>
                <a:cs typeface="Times New Roman" panose="02020603050405020304" pitchFamily="18" charset="0"/>
              </a:rPr>
              <a:t>能带    </a:t>
            </a:r>
          </a:p>
        </p:txBody>
      </p:sp>
      <p:sp>
        <p:nvSpPr>
          <p:cNvPr id="60478" name="Line 124"/>
          <p:cNvSpPr>
            <a:spLocks noChangeShapeType="1"/>
          </p:cNvSpPr>
          <p:nvPr/>
        </p:nvSpPr>
        <p:spPr bwMode="auto">
          <a:xfrm flipH="1">
            <a:off x="7721600" y="2624138"/>
            <a:ext cx="215900" cy="48260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endParaRPr>
          </a:p>
        </p:txBody>
      </p:sp>
      <p:sp>
        <p:nvSpPr>
          <p:cNvPr id="60479" name="Line 125"/>
          <p:cNvSpPr>
            <a:spLocks noChangeShapeType="1"/>
          </p:cNvSpPr>
          <p:nvPr/>
        </p:nvSpPr>
        <p:spPr bwMode="auto">
          <a:xfrm flipH="1">
            <a:off x="7708900" y="2636838"/>
            <a:ext cx="215900" cy="138430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endParaRPr>
          </a:p>
        </p:txBody>
      </p:sp>
      <p:sp>
        <p:nvSpPr>
          <p:cNvPr id="60480" name="Line 126"/>
          <p:cNvSpPr>
            <a:spLocks noChangeShapeType="1"/>
          </p:cNvSpPr>
          <p:nvPr/>
        </p:nvSpPr>
        <p:spPr bwMode="auto">
          <a:xfrm>
            <a:off x="7937500" y="2636838"/>
            <a:ext cx="38100" cy="215900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endParaRPr>
          </a:p>
        </p:txBody>
      </p:sp>
      <p:sp>
        <p:nvSpPr>
          <p:cNvPr id="60481" name="Line 127"/>
          <p:cNvSpPr>
            <a:spLocks noChangeShapeType="1"/>
          </p:cNvSpPr>
          <p:nvPr/>
        </p:nvSpPr>
        <p:spPr bwMode="auto">
          <a:xfrm>
            <a:off x="7924800" y="2636838"/>
            <a:ext cx="266700" cy="269240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endParaRPr>
          </a:p>
        </p:txBody>
      </p:sp>
      <p:sp>
        <p:nvSpPr>
          <p:cNvPr id="60482" name="Line 128"/>
          <p:cNvSpPr>
            <a:spLocks noChangeShapeType="1"/>
          </p:cNvSpPr>
          <p:nvPr/>
        </p:nvSpPr>
        <p:spPr bwMode="auto">
          <a:xfrm>
            <a:off x="7937500" y="2624138"/>
            <a:ext cx="533400" cy="297180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endParaRPr>
          </a:p>
        </p:txBody>
      </p:sp>
      <p:sp>
        <p:nvSpPr>
          <p:cNvPr id="60483" name="Freeform 129"/>
          <p:cNvSpPr/>
          <p:nvPr/>
        </p:nvSpPr>
        <p:spPr bwMode="auto">
          <a:xfrm flipH="1">
            <a:off x="5737225" y="5176838"/>
            <a:ext cx="490538" cy="263525"/>
          </a:xfrm>
          <a:custGeom>
            <a:avLst/>
            <a:gdLst>
              <a:gd name="T0" fmla="*/ 2147483647 w 576"/>
              <a:gd name="T1" fmla="*/ 2147483647 h 640"/>
              <a:gd name="T2" fmla="*/ 2147483647 w 576"/>
              <a:gd name="T3" fmla="*/ 2147483647 h 640"/>
              <a:gd name="T4" fmla="*/ 2147483647 w 576"/>
              <a:gd name="T5" fmla="*/ 2147483647 h 640"/>
              <a:gd name="T6" fmla="*/ 2147483647 w 576"/>
              <a:gd name="T7" fmla="*/ 2147483647 h 640"/>
              <a:gd name="T8" fmla="*/ 0 w 576"/>
              <a:gd name="T9" fmla="*/ 2147483647 h 6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6" h="640">
                <a:moveTo>
                  <a:pt x="576" y="16"/>
                </a:moveTo>
                <a:cubicBezTo>
                  <a:pt x="568" y="8"/>
                  <a:pt x="560" y="0"/>
                  <a:pt x="528" y="16"/>
                </a:cubicBezTo>
                <a:cubicBezTo>
                  <a:pt x="496" y="32"/>
                  <a:pt x="448" y="24"/>
                  <a:pt x="384" y="112"/>
                </a:cubicBezTo>
                <a:cubicBezTo>
                  <a:pt x="320" y="200"/>
                  <a:pt x="208" y="456"/>
                  <a:pt x="144" y="544"/>
                </a:cubicBezTo>
                <a:cubicBezTo>
                  <a:pt x="80" y="632"/>
                  <a:pt x="40" y="636"/>
                  <a:pt x="0" y="640"/>
                </a:cubicBezTo>
              </a:path>
            </a:pathLst>
          </a:custGeom>
          <a:noFill/>
          <a:ln w="28575" cap="flat" cmpd="sng">
            <a:solidFill>
              <a:srgbClr val="009900"/>
            </a:solidFill>
            <a:prstDash val="sysDot"/>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0484" name="Arc 130"/>
          <p:cNvSpPr/>
          <p:nvPr/>
        </p:nvSpPr>
        <p:spPr bwMode="auto">
          <a:xfrm rot="7956492">
            <a:off x="5362576" y="4954587"/>
            <a:ext cx="931862" cy="785813"/>
          </a:xfrm>
          <a:custGeom>
            <a:avLst/>
            <a:gdLst>
              <a:gd name="T0" fmla="*/ 2147483647 w 21314"/>
              <a:gd name="T1" fmla="*/ 0 h 20411"/>
              <a:gd name="T2" fmla="*/ 2147483647 w 21314"/>
              <a:gd name="T3" fmla="*/ 2147483647 h 20411"/>
              <a:gd name="T4" fmla="*/ 0 w 21314"/>
              <a:gd name="T5" fmla="*/ 2147483647 h 20411"/>
              <a:gd name="T6" fmla="*/ 0 60000 65536"/>
              <a:gd name="T7" fmla="*/ 0 60000 65536"/>
              <a:gd name="T8" fmla="*/ 0 60000 65536"/>
            </a:gdLst>
            <a:ahLst/>
            <a:cxnLst>
              <a:cxn ang="T6">
                <a:pos x="T0" y="T1"/>
              </a:cxn>
              <a:cxn ang="T7">
                <a:pos x="T2" y="T3"/>
              </a:cxn>
              <a:cxn ang="T8">
                <a:pos x="T4" y="T5"/>
              </a:cxn>
            </a:cxnLst>
            <a:rect l="0" t="0" r="r" b="b"/>
            <a:pathLst>
              <a:path w="21314" h="20411" fill="none" extrusionOk="0">
                <a:moveTo>
                  <a:pt x="7067" y="-1"/>
                </a:moveTo>
                <a:cubicBezTo>
                  <a:pt x="14559" y="2593"/>
                  <a:pt x="20027" y="9083"/>
                  <a:pt x="21313" y="16907"/>
                </a:cubicBezTo>
              </a:path>
              <a:path w="21314" h="20411" stroke="0" extrusionOk="0">
                <a:moveTo>
                  <a:pt x="7067" y="-1"/>
                </a:moveTo>
                <a:cubicBezTo>
                  <a:pt x="14559" y="2593"/>
                  <a:pt x="20027" y="9083"/>
                  <a:pt x="21313" y="16907"/>
                </a:cubicBezTo>
                <a:lnTo>
                  <a:pt x="0" y="20411"/>
                </a:lnTo>
                <a:lnTo>
                  <a:pt x="7067" y="-1"/>
                </a:lnTo>
                <a:close/>
              </a:path>
            </a:pathLst>
          </a:custGeom>
          <a:noFill/>
          <a:ln w="38100">
            <a:solidFill>
              <a:srgbClr val="009900"/>
            </a:solidFill>
            <a:prstDash val="sysDot"/>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0485" name="Rectangle 131"/>
          <p:cNvSpPr>
            <a:spLocks noChangeArrowheads="1"/>
          </p:cNvSpPr>
          <p:nvPr/>
        </p:nvSpPr>
        <p:spPr bwMode="auto">
          <a:xfrm>
            <a:off x="0" y="323373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60486" name="Group 132"/>
          <p:cNvGrpSpPr/>
          <p:nvPr/>
        </p:nvGrpSpPr>
        <p:grpSpPr bwMode="auto">
          <a:xfrm>
            <a:off x="3419475" y="1052513"/>
            <a:ext cx="2447925" cy="779462"/>
            <a:chOff x="2154" y="663"/>
            <a:chExt cx="1542" cy="491"/>
          </a:xfrm>
        </p:grpSpPr>
        <p:graphicFrame>
          <p:nvGraphicFramePr>
            <p:cNvPr id="60504" name="Object 133"/>
            <p:cNvGraphicFramePr>
              <a:graphicFrameLocks noChangeAspect="1"/>
            </p:cNvGraphicFramePr>
            <p:nvPr/>
          </p:nvGraphicFramePr>
          <p:xfrm>
            <a:off x="3061" y="663"/>
            <a:ext cx="635" cy="491"/>
          </p:xfrm>
          <a:graphic>
            <a:graphicData uri="http://schemas.openxmlformats.org/presentationml/2006/ole">
              <mc:AlternateContent xmlns:mc="http://schemas.openxmlformats.org/markup-compatibility/2006">
                <mc:Choice xmlns:v="urn:schemas-microsoft-com:vml" Requires="v">
                  <p:oleObj spid="_x0000_s360195" name="公式" r:id="rId24" imgW="508000" imgH="393700" progId="Equation.3">
                    <p:embed/>
                  </p:oleObj>
                </mc:Choice>
                <mc:Fallback>
                  <p:oleObj name="公式" r:id="rId24" imgW="508000" imgH="393700" progId="Equation.3">
                    <p:embed/>
                    <p:pic>
                      <p:nvPicPr>
                        <p:cNvPr id="0" name="图片 186268"/>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3061" y="663"/>
                          <a:ext cx="635" cy="491"/>
                        </a:xfrm>
                        <a:prstGeom prst="rect">
                          <a:avLst/>
                        </a:prstGeom>
                        <a:noFill/>
                        <a:ln>
                          <a:noFill/>
                        </a:ln>
                        <a:extLst>
                          <a:ext uri="{909E8E84-426E-40DD-AFC4-6F175D3DCCD1}">
                            <a14:hiddenFill xmlns:a14="http://schemas.microsoft.com/office/drawing/2010/main">
                              <a:gradFill rotWithShape="1">
                                <a:gsLst>
                                  <a:gs pos="0">
                                    <a:srgbClr val="FF99FF"/>
                                  </a:gs>
                                  <a:gs pos="50000">
                                    <a:srgbClr val="FFFFFF"/>
                                  </a:gs>
                                  <a:gs pos="100000">
                                    <a:srgbClr val="FF99FF"/>
                                  </a:gs>
                                </a:gsLst>
                                <a:lin ang="5400000" scaled="1"/>
                              </a:gra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0505" name="Text Box 134"/>
            <p:cNvSpPr txBox="1">
              <a:spLocks noChangeArrowheads="1"/>
            </p:cNvSpPr>
            <p:nvPr/>
          </p:nvSpPr>
          <p:spPr bwMode="auto">
            <a:xfrm>
              <a:off x="2154" y="709"/>
              <a:ext cx="948" cy="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r>
                <a:rPr lang="zh-CN" altLang="en-US" sz="2600" b="1">
                  <a:solidFill>
                    <a:srgbClr val="000000"/>
                  </a:solidFill>
                  <a:latin typeface="Times New Roman" panose="02020603050405020304" pitchFamily="18" charset="0"/>
                  <a:ea typeface="微软雅黑" panose="020B0503020204020204" pitchFamily="34" charset="-122"/>
                </a:rPr>
                <a:t>倒格矢：</a:t>
              </a:r>
            </a:p>
          </p:txBody>
        </p:sp>
      </p:grpSp>
      <p:sp>
        <p:nvSpPr>
          <p:cNvPr id="60487" name="Rectangle 135"/>
          <p:cNvSpPr>
            <a:spLocks noChangeArrowheads="1"/>
          </p:cNvSpPr>
          <p:nvPr/>
        </p:nvSpPr>
        <p:spPr bwMode="auto">
          <a:xfrm>
            <a:off x="2876034" y="334397"/>
            <a:ext cx="3877985"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algn="l" defTabSz="914400">
              <a:buClrTx/>
              <a:buSzTx/>
              <a:buFontTx/>
              <a:defRPr/>
            </a:pPr>
            <a:r>
              <a:rPr kumimoji="1" lang="zh-CN" altLang="en-US" sz="3600" b="1" dirty="0">
                <a:solidFill>
                  <a:srgbClr val="660066"/>
                </a:solidFill>
                <a:effectLst>
                  <a:outerShdw blurRad="38100" dist="38100" dir="2700000" algn="tl">
                    <a:srgbClr val="C0C0C0"/>
                  </a:outerShdw>
                </a:effectLst>
                <a:latin typeface="Times New Roman" panose="02020603050405020304" pitchFamily="18" charset="0"/>
                <a:ea typeface="微软雅黑" pitchFamily="34" charset="-122"/>
                <a:cs typeface="+mn-cs"/>
              </a:rPr>
              <a:t>周期布里渊区图景</a:t>
            </a:r>
          </a:p>
        </p:txBody>
      </p:sp>
      <p:sp>
        <p:nvSpPr>
          <p:cNvPr id="60488" name="Arc 136"/>
          <p:cNvSpPr/>
          <p:nvPr/>
        </p:nvSpPr>
        <p:spPr bwMode="auto">
          <a:xfrm rot="7956492">
            <a:off x="6288088" y="4941888"/>
            <a:ext cx="931862" cy="785812"/>
          </a:xfrm>
          <a:custGeom>
            <a:avLst/>
            <a:gdLst>
              <a:gd name="T0" fmla="*/ 2147483647 w 21314"/>
              <a:gd name="T1" fmla="*/ 0 h 20411"/>
              <a:gd name="T2" fmla="*/ 2147483647 w 21314"/>
              <a:gd name="T3" fmla="*/ 2147483647 h 20411"/>
              <a:gd name="T4" fmla="*/ 0 w 21314"/>
              <a:gd name="T5" fmla="*/ 2147483647 h 20411"/>
              <a:gd name="T6" fmla="*/ 0 60000 65536"/>
              <a:gd name="T7" fmla="*/ 0 60000 65536"/>
              <a:gd name="T8" fmla="*/ 0 60000 65536"/>
            </a:gdLst>
            <a:ahLst/>
            <a:cxnLst>
              <a:cxn ang="T6">
                <a:pos x="T0" y="T1"/>
              </a:cxn>
              <a:cxn ang="T7">
                <a:pos x="T2" y="T3"/>
              </a:cxn>
              <a:cxn ang="T8">
                <a:pos x="T4" y="T5"/>
              </a:cxn>
            </a:cxnLst>
            <a:rect l="0" t="0" r="r" b="b"/>
            <a:pathLst>
              <a:path w="21314" h="20411" fill="none" extrusionOk="0">
                <a:moveTo>
                  <a:pt x="7067" y="-1"/>
                </a:moveTo>
                <a:cubicBezTo>
                  <a:pt x="14559" y="2593"/>
                  <a:pt x="20027" y="9083"/>
                  <a:pt x="21313" y="16907"/>
                </a:cubicBezTo>
              </a:path>
              <a:path w="21314" h="20411" stroke="0" extrusionOk="0">
                <a:moveTo>
                  <a:pt x="7067" y="-1"/>
                </a:moveTo>
                <a:cubicBezTo>
                  <a:pt x="14559" y="2593"/>
                  <a:pt x="20027" y="9083"/>
                  <a:pt x="21313" y="16907"/>
                </a:cubicBezTo>
                <a:lnTo>
                  <a:pt x="0" y="20411"/>
                </a:lnTo>
                <a:lnTo>
                  <a:pt x="7067" y="-1"/>
                </a:lnTo>
                <a:close/>
              </a:path>
            </a:pathLst>
          </a:custGeom>
          <a:noFill/>
          <a:ln w="38100">
            <a:solidFill>
              <a:srgbClr val="009900"/>
            </a:solidFill>
            <a:prstDash val="sysDot"/>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60489" name="Group 137"/>
          <p:cNvGrpSpPr/>
          <p:nvPr/>
        </p:nvGrpSpPr>
        <p:grpSpPr bwMode="auto">
          <a:xfrm>
            <a:off x="6229350" y="5157788"/>
            <a:ext cx="935038" cy="269875"/>
            <a:chOff x="2596" y="3141"/>
            <a:chExt cx="589" cy="354"/>
          </a:xfrm>
        </p:grpSpPr>
        <p:sp>
          <p:nvSpPr>
            <p:cNvPr id="60502" name="Freeform 138"/>
            <p:cNvSpPr/>
            <p:nvPr/>
          </p:nvSpPr>
          <p:spPr bwMode="auto">
            <a:xfrm flipH="1">
              <a:off x="2876" y="3149"/>
              <a:ext cx="309" cy="346"/>
            </a:xfrm>
            <a:custGeom>
              <a:avLst/>
              <a:gdLst>
                <a:gd name="T0" fmla="*/ 26 w 576"/>
                <a:gd name="T1" fmla="*/ 1 h 640"/>
                <a:gd name="T2" fmla="*/ 24 w 576"/>
                <a:gd name="T3" fmla="*/ 1 h 640"/>
                <a:gd name="T4" fmla="*/ 17 w 576"/>
                <a:gd name="T5" fmla="*/ 5 h 640"/>
                <a:gd name="T6" fmla="*/ 6 w 576"/>
                <a:gd name="T7" fmla="*/ 25 h 640"/>
                <a:gd name="T8" fmla="*/ 0 w 576"/>
                <a:gd name="T9" fmla="*/ 30 h 6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6" h="640">
                  <a:moveTo>
                    <a:pt x="576" y="16"/>
                  </a:moveTo>
                  <a:cubicBezTo>
                    <a:pt x="568" y="8"/>
                    <a:pt x="560" y="0"/>
                    <a:pt x="528" y="16"/>
                  </a:cubicBezTo>
                  <a:cubicBezTo>
                    <a:pt x="496" y="32"/>
                    <a:pt x="448" y="24"/>
                    <a:pt x="384" y="112"/>
                  </a:cubicBezTo>
                  <a:cubicBezTo>
                    <a:pt x="320" y="200"/>
                    <a:pt x="208" y="456"/>
                    <a:pt x="144" y="544"/>
                  </a:cubicBezTo>
                  <a:cubicBezTo>
                    <a:pt x="80" y="632"/>
                    <a:pt x="40" y="636"/>
                    <a:pt x="0" y="640"/>
                  </a:cubicBezTo>
                </a:path>
              </a:pathLst>
            </a:custGeom>
            <a:noFill/>
            <a:ln w="28575" cap="flat" cmpd="sng">
              <a:solidFill>
                <a:srgbClr val="009900"/>
              </a:solidFill>
              <a:prstDash val="sysDot"/>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0503" name="Freeform 139"/>
            <p:cNvSpPr/>
            <p:nvPr/>
          </p:nvSpPr>
          <p:spPr bwMode="auto">
            <a:xfrm>
              <a:off x="2596" y="3141"/>
              <a:ext cx="309" cy="346"/>
            </a:xfrm>
            <a:custGeom>
              <a:avLst/>
              <a:gdLst>
                <a:gd name="T0" fmla="*/ 26 w 576"/>
                <a:gd name="T1" fmla="*/ 1 h 640"/>
                <a:gd name="T2" fmla="*/ 24 w 576"/>
                <a:gd name="T3" fmla="*/ 1 h 640"/>
                <a:gd name="T4" fmla="*/ 17 w 576"/>
                <a:gd name="T5" fmla="*/ 5 h 640"/>
                <a:gd name="T6" fmla="*/ 6 w 576"/>
                <a:gd name="T7" fmla="*/ 25 h 640"/>
                <a:gd name="T8" fmla="*/ 0 w 576"/>
                <a:gd name="T9" fmla="*/ 30 h 6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6" h="640">
                  <a:moveTo>
                    <a:pt x="576" y="16"/>
                  </a:moveTo>
                  <a:cubicBezTo>
                    <a:pt x="568" y="8"/>
                    <a:pt x="560" y="0"/>
                    <a:pt x="528" y="16"/>
                  </a:cubicBezTo>
                  <a:cubicBezTo>
                    <a:pt x="496" y="32"/>
                    <a:pt x="448" y="24"/>
                    <a:pt x="384" y="112"/>
                  </a:cubicBezTo>
                  <a:cubicBezTo>
                    <a:pt x="320" y="200"/>
                    <a:pt x="208" y="456"/>
                    <a:pt x="144" y="544"/>
                  </a:cubicBezTo>
                  <a:cubicBezTo>
                    <a:pt x="80" y="632"/>
                    <a:pt x="40" y="636"/>
                    <a:pt x="0" y="640"/>
                  </a:cubicBezTo>
                </a:path>
              </a:pathLst>
            </a:custGeom>
            <a:noFill/>
            <a:ln w="28575" cap="flat" cmpd="sng">
              <a:solidFill>
                <a:srgbClr val="009900"/>
              </a:solidFill>
              <a:prstDash val="sysDot"/>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60490" name="Freeform 140"/>
          <p:cNvSpPr/>
          <p:nvPr/>
        </p:nvSpPr>
        <p:spPr bwMode="auto">
          <a:xfrm>
            <a:off x="6700838" y="4640263"/>
            <a:ext cx="415925" cy="444500"/>
          </a:xfrm>
          <a:custGeom>
            <a:avLst/>
            <a:gdLst>
              <a:gd name="T0" fmla="*/ 2147483647 w 576"/>
              <a:gd name="T1" fmla="*/ 2147483647 h 640"/>
              <a:gd name="T2" fmla="*/ 2147483647 w 576"/>
              <a:gd name="T3" fmla="*/ 2147483647 h 640"/>
              <a:gd name="T4" fmla="*/ 2147483647 w 576"/>
              <a:gd name="T5" fmla="*/ 2147483647 h 640"/>
              <a:gd name="T6" fmla="*/ 2147483647 w 576"/>
              <a:gd name="T7" fmla="*/ 2147483647 h 640"/>
              <a:gd name="T8" fmla="*/ 0 w 576"/>
              <a:gd name="T9" fmla="*/ 2147483647 h 6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6" h="640">
                <a:moveTo>
                  <a:pt x="576" y="16"/>
                </a:moveTo>
                <a:cubicBezTo>
                  <a:pt x="568" y="8"/>
                  <a:pt x="560" y="0"/>
                  <a:pt x="528" y="16"/>
                </a:cubicBezTo>
                <a:cubicBezTo>
                  <a:pt x="496" y="32"/>
                  <a:pt x="448" y="24"/>
                  <a:pt x="384" y="112"/>
                </a:cubicBezTo>
                <a:cubicBezTo>
                  <a:pt x="320" y="200"/>
                  <a:pt x="208" y="456"/>
                  <a:pt x="144" y="544"/>
                </a:cubicBezTo>
                <a:cubicBezTo>
                  <a:pt x="80" y="632"/>
                  <a:pt x="40" y="636"/>
                  <a:pt x="0" y="640"/>
                </a:cubicBezTo>
              </a:path>
            </a:pathLst>
          </a:custGeom>
          <a:noFill/>
          <a:ln w="28575" cap="flat" cmpd="sng">
            <a:solidFill>
              <a:srgbClr val="009900"/>
            </a:solidFill>
            <a:prstDash val="sysDot"/>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0491" name="Freeform 141"/>
          <p:cNvSpPr/>
          <p:nvPr/>
        </p:nvSpPr>
        <p:spPr bwMode="auto">
          <a:xfrm flipH="1">
            <a:off x="6216650" y="4598988"/>
            <a:ext cx="415925" cy="444500"/>
          </a:xfrm>
          <a:custGeom>
            <a:avLst/>
            <a:gdLst>
              <a:gd name="T0" fmla="*/ 2147483647 w 576"/>
              <a:gd name="T1" fmla="*/ 2147483647 h 640"/>
              <a:gd name="T2" fmla="*/ 2147483647 w 576"/>
              <a:gd name="T3" fmla="*/ 2147483647 h 640"/>
              <a:gd name="T4" fmla="*/ 2147483647 w 576"/>
              <a:gd name="T5" fmla="*/ 2147483647 h 640"/>
              <a:gd name="T6" fmla="*/ 2147483647 w 576"/>
              <a:gd name="T7" fmla="*/ 2147483647 h 640"/>
              <a:gd name="T8" fmla="*/ 0 w 576"/>
              <a:gd name="T9" fmla="*/ 2147483647 h 6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6" h="640">
                <a:moveTo>
                  <a:pt x="576" y="16"/>
                </a:moveTo>
                <a:cubicBezTo>
                  <a:pt x="568" y="8"/>
                  <a:pt x="560" y="0"/>
                  <a:pt x="528" y="16"/>
                </a:cubicBezTo>
                <a:cubicBezTo>
                  <a:pt x="496" y="32"/>
                  <a:pt x="448" y="24"/>
                  <a:pt x="384" y="112"/>
                </a:cubicBezTo>
                <a:cubicBezTo>
                  <a:pt x="320" y="200"/>
                  <a:pt x="208" y="456"/>
                  <a:pt x="144" y="544"/>
                </a:cubicBezTo>
                <a:cubicBezTo>
                  <a:pt x="80" y="632"/>
                  <a:pt x="40" y="636"/>
                  <a:pt x="0" y="640"/>
                </a:cubicBezTo>
              </a:path>
            </a:pathLst>
          </a:custGeom>
          <a:noFill/>
          <a:ln w="28575" cap="flat" cmpd="sng">
            <a:solidFill>
              <a:srgbClr val="009900"/>
            </a:solidFill>
            <a:prstDash val="sysDot"/>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0492" name="Freeform 142"/>
          <p:cNvSpPr/>
          <p:nvPr/>
        </p:nvSpPr>
        <p:spPr bwMode="auto">
          <a:xfrm flipH="1">
            <a:off x="6694488" y="3860800"/>
            <a:ext cx="398462" cy="511175"/>
          </a:xfrm>
          <a:custGeom>
            <a:avLst/>
            <a:gdLst>
              <a:gd name="T0" fmla="*/ 2147483647 w 576"/>
              <a:gd name="T1" fmla="*/ 2147483647 h 640"/>
              <a:gd name="T2" fmla="*/ 2147483647 w 576"/>
              <a:gd name="T3" fmla="*/ 2147483647 h 640"/>
              <a:gd name="T4" fmla="*/ 2147483647 w 576"/>
              <a:gd name="T5" fmla="*/ 2147483647 h 640"/>
              <a:gd name="T6" fmla="*/ 2147483647 w 576"/>
              <a:gd name="T7" fmla="*/ 2147483647 h 640"/>
              <a:gd name="T8" fmla="*/ 0 w 576"/>
              <a:gd name="T9" fmla="*/ 2147483647 h 6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6" h="640">
                <a:moveTo>
                  <a:pt x="576" y="16"/>
                </a:moveTo>
                <a:cubicBezTo>
                  <a:pt x="568" y="8"/>
                  <a:pt x="560" y="0"/>
                  <a:pt x="528" y="16"/>
                </a:cubicBezTo>
                <a:cubicBezTo>
                  <a:pt x="496" y="32"/>
                  <a:pt x="448" y="24"/>
                  <a:pt x="384" y="112"/>
                </a:cubicBezTo>
                <a:cubicBezTo>
                  <a:pt x="320" y="200"/>
                  <a:pt x="208" y="456"/>
                  <a:pt x="144" y="544"/>
                </a:cubicBezTo>
                <a:cubicBezTo>
                  <a:pt x="80" y="632"/>
                  <a:pt x="40" y="636"/>
                  <a:pt x="0" y="640"/>
                </a:cubicBezTo>
              </a:path>
            </a:pathLst>
          </a:custGeom>
          <a:noFill/>
          <a:ln w="28575" cap="flat" cmpd="sng">
            <a:solidFill>
              <a:srgbClr val="009900"/>
            </a:solidFill>
            <a:prstDash val="sysDot"/>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0493" name="Arc 143"/>
          <p:cNvSpPr/>
          <p:nvPr/>
        </p:nvSpPr>
        <p:spPr bwMode="auto">
          <a:xfrm rot="7956492">
            <a:off x="3562350" y="4959350"/>
            <a:ext cx="931863" cy="785813"/>
          </a:xfrm>
          <a:custGeom>
            <a:avLst/>
            <a:gdLst>
              <a:gd name="T0" fmla="*/ 2147483647 w 21314"/>
              <a:gd name="T1" fmla="*/ 0 h 20411"/>
              <a:gd name="T2" fmla="*/ 2147483647 w 21314"/>
              <a:gd name="T3" fmla="*/ 2147483647 h 20411"/>
              <a:gd name="T4" fmla="*/ 0 w 21314"/>
              <a:gd name="T5" fmla="*/ 2147483647 h 20411"/>
              <a:gd name="T6" fmla="*/ 0 60000 65536"/>
              <a:gd name="T7" fmla="*/ 0 60000 65536"/>
              <a:gd name="T8" fmla="*/ 0 60000 65536"/>
            </a:gdLst>
            <a:ahLst/>
            <a:cxnLst>
              <a:cxn ang="T6">
                <a:pos x="T0" y="T1"/>
              </a:cxn>
              <a:cxn ang="T7">
                <a:pos x="T2" y="T3"/>
              </a:cxn>
              <a:cxn ang="T8">
                <a:pos x="T4" y="T5"/>
              </a:cxn>
            </a:cxnLst>
            <a:rect l="0" t="0" r="r" b="b"/>
            <a:pathLst>
              <a:path w="21314" h="20411" fill="none" extrusionOk="0">
                <a:moveTo>
                  <a:pt x="7067" y="-1"/>
                </a:moveTo>
                <a:cubicBezTo>
                  <a:pt x="14559" y="2593"/>
                  <a:pt x="20027" y="9083"/>
                  <a:pt x="21313" y="16907"/>
                </a:cubicBezTo>
              </a:path>
              <a:path w="21314" h="20411" stroke="0" extrusionOk="0">
                <a:moveTo>
                  <a:pt x="7067" y="-1"/>
                </a:moveTo>
                <a:cubicBezTo>
                  <a:pt x="14559" y="2593"/>
                  <a:pt x="20027" y="9083"/>
                  <a:pt x="21313" y="16907"/>
                </a:cubicBezTo>
                <a:lnTo>
                  <a:pt x="0" y="20411"/>
                </a:lnTo>
                <a:lnTo>
                  <a:pt x="7067" y="-1"/>
                </a:lnTo>
                <a:close/>
              </a:path>
            </a:pathLst>
          </a:custGeom>
          <a:noFill/>
          <a:ln w="38100">
            <a:solidFill>
              <a:srgbClr val="009900"/>
            </a:solidFill>
            <a:prstDash val="sysDot"/>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0494" name="Arc 144"/>
          <p:cNvSpPr/>
          <p:nvPr/>
        </p:nvSpPr>
        <p:spPr bwMode="auto">
          <a:xfrm rot="7956492">
            <a:off x="2627313" y="4954588"/>
            <a:ext cx="931862" cy="785812"/>
          </a:xfrm>
          <a:custGeom>
            <a:avLst/>
            <a:gdLst>
              <a:gd name="T0" fmla="*/ 2147483647 w 21314"/>
              <a:gd name="T1" fmla="*/ 0 h 20411"/>
              <a:gd name="T2" fmla="*/ 2147483647 w 21314"/>
              <a:gd name="T3" fmla="*/ 2147483647 h 20411"/>
              <a:gd name="T4" fmla="*/ 0 w 21314"/>
              <a:gd name="T5" fmla="*/ 2147483647 h 20411"/>
              <a:gd name="T6" fmla="*/ 0 60000 65536"/>
              <a:gd name="T7" fmla="*/ 0 60000 65536"/>
              <a:gd name="T8" fmla="*/ 0 60000 65536"/>
            </a:gdLst>
            <a:ahLst/>
            <a:cxnLst>
              <a:cxn ang="T6">
                <a:pos x="T0" y="T1"/>
              </a:cxn>
              <a:cxn ang="T7">
                <a:pos x="T2" y="T3"/>
              </a:cxn>
              <a:cxn ang="T8">
                <a:pos x="T4" y="T5"/>
              </a:cxn>
            </a:cxnLst>
            <a:rect l="0" t="0" r="r" b="b"/>
            <a:pathLst>
              <a:path w="21314" h="20411" fill="none" extrusionOk="0">
                <a:moveTo>
                  <a:pt x="7067" y="-1"/>
                </a:moveTo>
                <a:cubicBezTo>
                  <a:pt x="14559" y="2593"/>
                  <a:pt x="20027" y="9083"/>
                  <a:pt x="21313" y="16907"/>
                </a:cubicBezTo>
              </a:path>
              <a:path w="21314" h="20411" stroke="0" extrusionOk="0">
                <a:moveTo>
                  <a:pt x="7067" y="-1"/>
                </a:moveTo>
                <a:cubicBezTo>
                  <a:pt x="14559" y="2593"/>
                  <a:pt x="20027" y="9083"/>
                  <a:pt x="21313" y="16907"/>
                </a:cubicBezTo>
                <a:lnTo>
                  <a:pt x="0" y="20411"/>
                </a:lnTo>
                <a:lnTo>
                  <a:pt x="7067" y="-1"/>
                </a:lnTo>
                <a:close/>
              </a:path>
            </a:pathLst>
          </a:custGeom>
          <a:noFill/>
          <a:ln w="38100">
            <a:solidFill>
              <a:srgbClr val="009900"/>
            </a:solidFill>
            <a:prstDash val="sysDot"/>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60495" name="Group 145"/>
          <p:cNvGrpSpPr/>
          <p:nvPr/>
        </p:nvGrpSpPr>
        <p:grpSpPr bwMode="auto">
          <a:xfrm>
            <a:off x="2627313" y="5135563"/>
            <a:ext cx="935037" cy="269875"/>
            <a:chOff x="2596" y="3141"/>
            <a:chExt cx="589" cy="354"/>
          </a:xfrm>
        </p:grpSpPr>
        <p:sp>
          <p:nvSpPr>
            <p:cNvPr id="60500" name="Freeform 146"/>
            <p:cNvSpPr/>
            <p:nvPr/>
          </p:nvSpPr>
          <p:spPr bwMode="auto">
            <a:xfrm flipH="1">
              <a:off x="2876" y="3149"/>
              <a:ext cx="309" cy="346"/>
            </a:xfrm>
            <a:custGeom>
              <a:avLst/>
              <a:gdLst>
                <a:gd name="T0" fmla="*/ 26 w 576"/>
                <a:gd name="T1" fmla="*/ 1 h 640"/>
                <a:gd name="T2" fmla="*/ 24 w 576"/>
                <a:gd name="T3" fmla="*/ 1 h 640"/>
                <a:gd name="T4" fmla="*/ 17 w 576"/>
                <a:gd name="T5" fmla="*/ 5 h 640"/>
                <a:gd name="T6" fmla="*/ 6 w 576"/>
                <a:gd name="T7" fmla="*/ 25 h 640"/>
                <a:gd name="T8" fmla="*/ 0 w 576"/>
                <a:gd name="T9" fmla="*/ 30 h 6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6" h="640">
                  <a:moveTo>
                    <a:pt x="576" y="16"/>
                  </a:moveTo>
                  <a:cubicBezTo>
                    <a:pt x="568" y="8"/>
                    <a:pt x="560" y="0"/>
                    <a:pt x="528" y="16"/>
                  </a:cubicBezTo>
                  <a:cubicBezTo>
                    <a:pt x="496" y="32"/>
                    <a:pt x="448" y="24"/>
                    <a:pt x="384" y="112"/>
                  </a:cubicBezTo>
                  <a:cubicBezTo>
                    <a:pt x="320" y="200"/>
                    <a:pt x="208" y="456"/>
                    <a:pt x="144" y="544"/>
                  </a:cubicBezTo>
                  <a:cubicBezTo>
                    <a:pt x="80" y="632"/>
                    <a:pt x="40" y="636"/>
                    <a:pt x="0" y="640"/>
                  </a:cubicBezTo>
                </a:path>
              </a:pathLst>
            </a:custGeom>
            <a:noFill/>
            <a:ln w="28575" cap="flat" cmpd="sng">
              <a:solidFill>
                <a:srgbClr val="009900"/>
              </a:solidFill>
              <a:prstDash val="sysDot"/>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0501" name="Freeform 147"/>
            <p:cNvSpPr/>
            <p:nvPr/>
          </p:nvSpPr>
          <p:spPr bwMode="auto">
            <a:xfrm>
              <a:off x="2596" y="3141"/>
              <a:ext cx="309" cy="346"/>
            </a:xfrm>
            <a:custGeom>
              <a:avLst/>
              <a:gdLst>
                <a:gd name="T0" fmla="*/ 26 w 576"/>
                <a:gd name="T1" fmla="*/ 1 h 640"/>
                <a:gd name="T2" fmla="*/ 24 w 576"/>
                <a:gd name="T3" fmla="*/ 1 h 640"/>
                <a:gd name="T4" fmla="*/ 17 w 576"/>
                <a:gd name="T5" fmla="*/ 5 h 640"/>
                <a:gd name="T6" fmla="*/ 6 w 576"/>
                <a:gd name="T7" fmla="*/ 25 h 640"/>
                <a:gd name="T8" fmla="*/ 0 w 576"/>
                <a:gd name="T9" fmla="*/ 30 h 6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6" h="640">
                  <a:moveTo>
                    <a:pt x="576" y="16"/>
                  </a:moveTo>
                  <a:cubicBezTo>
                    <a:pt x="568" y="8"/>
                    <a:pt x="560" y="0"/>
                    <a:pt x="528" y="16"/>
                  </a:cubicBezTo>
                  <a:cubicBezTo>
                    <a:pt x="496" y="32"/>
                    <a:pt x="448" y="24"/>
                    <a:pt x="384" y="112"/>
                  </a:cubicBezTo>
                  <a:cubicBezTo>
                    <a:pt x="320" y="200"/>
                    <a:pt x="208" y="456"/>
                    <a:pt x="144" y="544"/>
                  </a:cubicBezTo>
                  <a:cubicBezTo>
                    <a:pt x="80" y="632"/>
                    <a:pt x="40" y="636"/>
                    <a:pt x="0" y="640"/>
                  </a:cubicBezTo>
                </a:path>
              </a:pathLst>
            </a:custGeom>
            <a:noFill/>
            <a:ln w="28575" cap="flat" cmpd="sng">
              <a:solidFill>
                <a:srgbClr val="009900"/>
              </a:solidFill>
              <a:prstDash val="sysDot"/>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60496" name="Freeform 148"/>
          <p:cNvSpPr/>
          <p:nvPr/>
        </p:nvSpPr>
        <p:spPr bwMode="auto">
          <a:xfrm>
            <a:off x="3565525" y="5175250"/>
            <a:ext cx="490538" cy="263525"/>
          </a:xfrm>
          <a:custGeom>
            <a:avLst/>
            <a:gdLst>
              <a:gd name="T0" fmla="*/ 2147483647 w 576"/>
              <a:gd name="T1" fmla="*/ 2147483647 h 640"/>
              <a:gd name="T2" fmla="*/ 2147483647 w 576"/>
              <a:gd name="T3" fmla="*/ 2147483647 h 640"/>
              <a:gd name="T4" fmla="*/ 2147483647 w 576"/>
              <a:gd name="T5" fmla="*/ 2147483647 h 640"/>
              <a:gd name="T6" fmla="*/ 2147483647 w 576"/>
              <a:gd name="T7" fmla="*/ 2147483647 h 640"/>
              <a:gd name="T8" fmla="*/ 0 w 576"/>
              <a:gd name="T9" fmla="*/ 2147483647 h 6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6" h="640">
                <a:moveTo>
                  <a:pt x="576" y="16"/>
                </a:moveTo>
                <a:cubicBezTo>
                  <a:pt x="568" y="8"/>
                  <a:pt x="560" y="0"/>
                  <a:pt x="528" y="16"/>
                </a:cubicBezTo>
                <a:cubicBezTo>
                  <a:pt x="496" y="32"/>
                  <a:pt x="448" y="24"/>
                  <a:pt x="384" y="112"/>
                </a:cubicBezTo>
                <a:cubicBezTo>
                  <a:pt x="320" y="200"/>
                  <a:pt x="208" y="456"/>
                  <a:pt x="144" y="544"/>
                </a:cubicBezTo>
                <a:cubicBezTo>
                  <a:pt x="80" y="632"/>
                  <a:pt x="40" y="636"/>
                  <a:pt x="0" y="640"/>
                </a:cubicBezTo>
              </a:path>
            </a:pathLst>
          </a:custGeom>
          <a:noFill/>
          <a:ln w="28575" cap="flat" cmpd="sng">
            <a:solidFill>
              <a:srgbClr val="009900"/>
            </a:solidFill>
            <a:prstDash val="sysDot"/>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0497" name="Freeform 149"/>
          <p:cNvSpPr/>
          <p:nvPr/>
        </p:nvSpPr>
        <p:spPr bwMode="auto">
          <a:xfrm flipH="1">
            <a:off x="2700338" y="4543425"/>
            <a:ext cx="415925" cy="444500"/>
          </a:xfrm>
          <a:custGeom>
            <a:avLst/>
            <a:gdLst>
              <a:gd name="T0" fmla="*/ 2147483647 w 576"/>
              <a:gd name="T1" fmla="*/ 2147483647 h 640"/>
              <a:gd name="T2" fmla="*/ 2147483647 w 576"/>
              <a:gd name="T3" fmla="*/ 2147483647 h 640"/>
              <a:gd name="T4" fmla="*/ 2147483647 w 576"/>
              <a:gd name="T5" fmla="*/ 2147483647 h 640"/>
              <a:gd name="T6" fmla="*/ 2147483647 w 576"/>
              <a:gd name="T7" fmla="*/ 2147483647 h 640"/>
              <a:gd name="T8" fmla="*/ 0 w 576"/>
              <a:gd name="T9" fmla="*/ 2147483647 h 6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6" h="640">
                <a:moveTo>
                  <a:pt x="576" y="16"/>
                </a:moveTo>
                <a:cubicBezTo>
                  <a:pt x="568" y="8"/>
                  <a:pt x="560" y="0"/>
                  <a:pt x="528" y="16"/>
                </a:cubicBezTo>
                <a:cubicBezTo>
                  <a:pt x="496" y="32"/>
                  <a:pt x="448" y="24"/>
                  <a:pt x="384" y="112"/>
                </a:cubicBezTo>
                <a:cubicBezTo>
                  <a:pt x="320" y="200"/>
                  <a:pt x="208" y="456"/>
                  <a:pt x="144" y="544"/>
                </a:cubicBezTo>
                <a:cubicBezTo>
                  <a:pt x="80" y="632"/>
                  <a:pt x="40" y="636"/>
                  <a:pt x="0" y="640"/>
                </a:cubicBezTo>
              </a:path>
            </a:pathLst>
          </a:custGeom>
          <a:noFill/>
          <a:ln w="28575" cap="flat" cmpd="sng">
            <a:solidFill>
              <a:srgbClr val="009900"/>
            </a:solidFill>
            <a:prstDash val="sysDot"/>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0498" name="Freeform 150"/>
          <p:cNvSpPr/>
          <p:nvPr/>
        </p:nvSpPr>
        <p:spPr bwMode="auto">
          <a:xfrm>
            <a:off x="3170238" y="4543425"/>
            <a:ext cx="415925" cy="444500"/>
          </a:xfrm>
          <a:custGeom>
            <a:avLst/>
            <a:gdLst>
              <a:gd name="T0" fmla="*/ 2147483647 w 576"/>
              <a:gd name="T1" fmla="*/ 2147483647 h 640"/>
              <a:gd name="T2" fmla="*/ 2147483647 w 576"/>
              <a:gd name="T3" fmla="*/ 2147483647 h 640"/>
              <a:gd name="T4" fmla="*/ 2147483647 w 576"/>
              <a:gd name="T5" fmla="*/ 2147483647 h 640"/>
              <a:gd name="T6" fmla="*/ 2147483647 w 576"/>
              <a:gd name="T7" fmla="*/ 2147483647 h 640"/>
              <a:gd name="T8" fmla="*/ 0 w 576"/>
              <a:gd name="T9" fmla="*/ 2147483647 h 6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6" h="640">
                <a:moveTo>
                  <a:pt x="576" y="16"/>
                </a:moveTo>
                <a:cubicBezTo>
                  <a:pt x="568" y="8"/>
                  <a:pt x="560" y="0"/>
                  <a:pt x="528" y="16"/>
                </a:cubicBezTo>
                <a:cubicBezTo>
                  <a:pt x="496" y="32"/>
                  <a:pt x="448" y="24"/>
                  <a:pt x="384" y="112"/>
                </a:cubicBezTo>
                <a:cubicBezTo>
                  <a:pt x="320" y="200"/>
                  <a:pt x="208" y="456"/>
                  <a:pt x="144" y="544"/>
                </a:cubicBezTo>
                <a:cubicBezTo>
                  <a:pt x="80" y="632"/>
                  <a:pt x="40" y="636"/>
                  <a:pt x="0" y="640"/>
                </a:cubicBezTo>
              </a:path>
            </a:pathLst>
          </a:custGeom>
          <a:noFill/>
          <a:ln w="28575" cap="flat" cmpd="sng">
            <a:solidFill>
              <a:srgbClr val="009900"/>
            </a:solidFill>
            <a:prstDash val="sysDot"/>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0499" name="Freeform 151"/>
          <p:cNvSpPr/>
          <p:nvPr/>
        </p:nvSpPr>
        <p:spPr bwMode="auto">
          <a:xfrm>
            <a:off x="2703513" y="3848100"/>
            <a:ext cx="398462" cy="511175"/>
          </a:xfrm>
          <a:custGeom>
            <a:avLst/>
            <a:gdLst>
              <a:gd name="T0" fmla="*/ 2147483647 w 576"/>
              <a:gd name="T1" fmla="*/ 2147483647 h 640"/>
              <a:gd name="T2" fmla="*/ 2147483647 w 576"/>
              <a:gd name="T3" fmla="*/ 2147483647 h 640"/>
              <a:gd name="T4" fmla="*/ 2147483647 w 576"/>
              <a:gd name="T5" fmla="*/ 2147483647 h 640"/>
              <a:gd name="T6" fmla="*/ 2147483647 w 576"/>
              <a:gd name="T7" fmla="*/ 2147483647 h 640"/>
              <a:gd name="T8" fmla="*/ 0 w 576"/>
              <a:gd name="T9" fmla="*/ 2147483647 h 6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6" h="640">
                <a:moveTo>
                  <a:pt x="576" y="16"/>
                </a:moveTo>
                <a:cubicBezTo>
                  <a:pt x="568" y="8"/>
                  <a:pt x="560" y="0"/>
                  <a:pt x="528" y="16"/>
                </a:cubicBezTo>
                <a:cubicBezTo>
                  <a:pt x="496" y="32"/>
                  <a:pt x="448" y="24"/>
                  <a:pt x="384" y="112"/>
                </a:cubicBezTo>
                <a:cubicBezTo>
                  <a:pt x="320" y="200"/>
                  <a:pt x="208" y="456"/>
                  <a:pt x="144" y="544"/>
                </a:cubicBezTo>
                <a:cubicBezTo>
                  <a:pt x="80" y="632"/>
                  <a:pt x="40" y="636"/>
                  <a:pt x="0" y="640"/>
                </a:cubicBezTo>
              </a:path>
            </a:pathLst>
          </a:custGeom>
          <a:noFill/>
          <a:ln w="28575" cap="flat" cmpd="sng">
            <a:solidFill>
              <a:srgbClr val="009900"/>
            </a:solidFill>
            <a:prstDash val="sysDot"/>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 name="页脚占位符 1"/>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zh-CN" altLang="en-US"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清华大学电子工程系</a:t>
            </a:r>
            <a:r>
              <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a:t>
            </a:r>
            <a:r>
              <a:rPr kumimoji="1" lang="zh-CN" altLang="en-US"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黄翊东</a:t>
            </a:r>
            <a:endPar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3" name="灯片编号占位符 2"/>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CBFA3644-F7FA-4510-BE22-999DFD69EC9B}" type="slidenum">
              <a:rPr kumimoji="1" lang="en-US" altLang="zh-CN" sz="14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t>112</a:t>
            </a:fld>
            <a:endPar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154" name="Rectangle 37"/>
          <p:cNvSpPr>
            <a:spLocks noChangeArrowheads="1"/>
          </p:cNvSpPr>
          <p:nvPr/>
        </p:nvSpPr>
        <p:spPr bwMode="auto">
          <a:xfrm flipV="1">
            <a:off x="106363" y="944720"/>
            <a:ext cx="8885237" cy="42863"/>
          </a:xfrm>
          <a:prstGeom prst="rect">
            <a:avLst/>
          </a:prstGeom>
          <a:gradFill rotWithShape="0">
            <a:gsLst>
              <a:gs pos="0">
                <a:srgbClr val="808080">
                  <a:gamma/>
                  <a:tint val="0"/>
                  <a:invGamma/>
                </a:srgbClr>
              </a:gs>
              <a:gs pos="100000">
                <a:srgbClr val="808080"/>
              </a:gs>
            </a:gsLst>
            <a:path path="shape">
              <a:fillToRect l="50000" t="50000" r="50000" b="50000"/>
            </a:path>
          </a:gradFill>
          <a:ln w="12700">
            <a:noFill/>
            <a:miter lim="800000"/>
            <a:headEnd type="none" w="sm" len="sm"/>
            <a:tailEnd type="none" w="sm" len="sm"/>
          </a:ln>
          <a:effectLst/>
        </p:spPr>
        <p:txBody>
          <a:bodyPr wrap="none" anchor="ctr"/>
          <a:lstStyle/>
          <a:p>
            <a:pPr marL="0" marR="0" lvl="0" indent="0" algn="l" defTabSz="914400" rtl="0" eaLnBrk="0" fontAlgn="auto" latinLnBrk="0" hangingPunct="0">
              <a:lnSpc>
                <a:spcPct val="100000"/>
              </a:lnSpc>
              <a:spcBef>
                <a:spcPts val="0"/>
              </a:spcBef>
              <a:spcAft>
                <a:spcPts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Arial"/>
              <a:ea typeface="宋体"/>
              <a:cs typeface="+mn-c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37"/>
          <p:cNvSpPr>
            <a:spLocks noChangeArrowheads="1"/>
          </p:cNvSpPr>
          <p:nvPr/>
        </p:nvSpPr>
        <p:spPr bwMode="auto">
          <a:xfrm flipV="1">
            <a:off x="106363" y="944720"/>
            <a:ext cx="8885237" cy="42863"/>
          </a:xfrm>
          <a:prstGeom prst="rect">
            <a:avLst/>
          </a:prstGeom>
          <a:gradFill rotWithShape="0">
            <a:gsLst>
              <a:gs pos="0">
                <a:srgbClr val="808080">
                  <a:gamma/>
                  <a:tint val="0"/>
                  <a:invGamma/>
                </a:srgbClr>
              </a:gs>
              <a:gs pos="100000">
                <a:srgbClr val="808080"/>
              </a:gs>
            </a:gsLst>
            <a:path path="shape">
              <a:fillToRect l="50000" t="50000" r="50000" b="50000"/>
            </a:path>
          </a:gradFill>
          <a:ln w="12700">
            <a:noFill/>
            <a:miter lim="800000"/>
            <a:headEnd type="none" w="sm" len="sm"/>
            <a:tailEnd type="none" w="sm" len="sm"/>
          </a:ln>
          <a:effectLst/>
        </p:spPr>
        <p:txBody>
          <a:bodyPr wrap="none" anchor="ctr"/>
          <a:lstStyle/>
          <a:p>
            <a:pPr marL="0" marR="0" lvl="0" indent="0" algn="l" defTabSz="914400" rtl="0" eaLnBrk="0" fontAlgn="auto" latinLnBrk="0" hangingPunct="0">
              <a:lnSpc>
                <a:spcPct val="100000"/>
              </a:lnSpc>
              <a:spcBef>
                <a:spcPts val="0"/>
              </a:spcBef>
              <a:spcAft>
                <a:spcPts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Arial"/>
              <a:ea typeface="宋体"/>
              <a:cs typeface="+mn-cs"/>
            </a:endParaRPr>
          </a:p>
        </p:txBody>
      </p:sp>
      <p:graphicFrame>
        <p:nvGraphicFramePr>
          <p:cNvPr id="152" name="Object 133"/>
          <p:cNvGraphicFramePr>
            <a:graphicFrameLocks noChangeAspect="1"/>
          </p:cNvGraphicFramePr>
          <p:nvPr/>
        </p:nvGraphicFramePr>
        <p:xfrm>
          <a:off x="6938654" y="299074"/>
          <a:ext cx="1839555" cy="963346"/>
        </p:xfrm>
        <a:graphic>
          <a:graphicData uri="http://schemas.openxmlformats.org/presentationml/2006/ole">
            <mc:AlternateContent xmlns:mc="http://schemas.openxmlformats.org/markup-compatibility/2006">
              <mc:Choice xmlns:v="urn:schemas-microsoft-com:vml" Requires="v">
                <p:oleObj spid="_x0000_s319229" name="Equation" r:id="rId4" imgW="17983200" imgH="9448800" progId="Equation.DSMT4">
                  <p:embed/>
                </p:oleObj>
              </mc:Choice>
              <mc:Fallback>
                <p:oleObj name="Equation" r:id="rId4" imgW="17983200" imgH="9448800" progId="Equation.DSMT4">
                  <p:embed/>
                  <p:pic>
                    <p:nvPicPr>
                      <p:cNvPr id="0" name="图片 186950"/>
                      <p:cNvPicPr>
                        <a:picLocks noChangeAspect="1" noChangeArrowheads="1"/>
                      </p:cNvPicPr>
                      <p:nvPr/>
                    </p:nvPicPr>
                    <p:blipFill>
                      <a:blip r:embed="rId5"/>
                      <a:srcRect/>
                      <a:stretch>
                        <a:fillRect/>
                      </a:stretch>
                    </p:blipFill>
                    <p:spPr bwMode="auto">
                      <a:xfrm>
                        <a:off x="6938654" y="299074"/>
                        <a:ext cx="1839555" cy="963346"/>
                      </a:xfrm>
                      <a:prstGeom prst="rect">
                        <a:avLst/>
                      </a:prstGeom>
                      <a:solidFill>
                        <a:srgbClr val="FFFF00"/>
                      </a:solidFill>
                      <a:ln>
                        <a:noFill/>
                      </a:ln>
                    </p:spPr>
                  </p:pic>
                </p:oleObj>
              </mc:Fallback>
            </mc:AlternateContent>
          </a:graphicData>
        </a:graphic>
      </p:graphicFrame>
      <p:sp>
        <p:nvSpPr>
          <p:cNvPr id="153" name="Rectangle 135"/>
          <p:cNvSpPr>
            <a:spLocks noChangeArrowheads="1"/>
          </p:cNvSpPr>
          <p:nvPr/>
        </p:nvSpPr>
        <p:spPr bwMode="auto">
          <a:xfrm>
            <a:off x="2017318" y="335360"/>
            <a:ext cx="4801314"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algn="l" defTabSz="914400">
              <a:buClrTx/>
              <a:buSzTx/>
              <a:buFontTx/>
              <a:defRPr/>
            </a:pPr>
            <a:r>
              <a:rPr kumimoji="1" lang="zh-CN" altLang="en-US" sz="3600" b="1" dirty="0">
                <a:solidFill>
                  <a:srgbClr val="660066"/>
                </a:solidFill>
                <a:effectLst>
                  <a:outerShdw blurRad="38100" dist="38100" dir="2700000" algn="tl">
                    <a:srgbClr val="C0C0C0"/>
                  </a:outerShdw>
                </a:effectLst>
                <a:latin typeface="Times New Roman" panose="02020603050405020304" pitchFamily="18" charset="0"/>
                <a:ea typeface="微软雅黑" pitchFamily="34" charset="-122"/>
                <a:cs typeface="+mn-cs"/>
              </a:rPr>
              <a:t>将 </a:t>
            </a:r>
            <a:r>
              <a:rPr kumimoji="1" lang="zh-CN" altLang="en-US" sz="3600" b="1" i="1" dirty="0">
                <a:solidFill>
                  <a:srgbClr val="660066"/>
                </a:solidFill>
                <a:effectLst>
                  <a:outerShdw blurRad="38100" dist="38100" dir="2700000" algn="tl">
                    <a:srgbClr val="C0C0C0"/>
                  </a:outerShdw>
                </a:effectLst>
                <a:latin typeface="Times New Roman" panose="02020603050405020304" pitchFamily="18" charset="0"/>
                <a:ea typeface="微软雅黑" pitchFamily="34" charset="-122"/>
                <a:cs typeface="+mn-cs"/>
              </a:rPr>
              <a:t>k </a:t>
            </a:r>
            <a:r>
              <a:rPr kumimoji="1" lang="zh-CN" altLang="en-US" sz="3600" b="1" dirty="0">
                <a:solidFill>
                  <a:srgbClr val="660066"/>
                </a:solidFill>
                <a:effectLst>
                  <a:outerShdw blurRad="38100" dist="38100" dir="2700000" algn="tl">
                    <a:srgbClr val="C0C0C0"/>
                  </a:outerShdw>
                </a:effectLst>
                <a:latin typeface="Times New Roman" panose="02020603050405020304" pitchFamily="18" charset="0"/>
                <a:ea typeface="微软雅黑" pitchFamily="34" charset="-122"/>
                <a:cs typeface="+mn-cs"/>
              </a:rPr>
              <a:t>移动一个布里渊区</a:t>
            </a:r>
          </a:p>
        </p:txBody>
      </p:sp>
      <p:graphicFrame>
        <p:nvGraphicFramePr>
          <p:cNvPr id="154" name="Object 9"/>
          <p:cNvGraphicFramePr>
            <a:graphicFrameLocks noChangeAspect="1"/>
          </p:cNvGraphicFramePr>
          <p:nvPr/>
        </p:nvGraphicFramePr>
        <p:xfrm>
          <a:off x="481934" y="1360873"/>
          <a:ext cx="8296275" cy="839787"/>
        </p:xfrm>
        <a:graphic>
          <a:graphicData uri="http://schemas.openxmlformats.org/presentationml/2006/ole">
            <mc:AlternateContent xmlns:mc="http://schemas.openxmlformats.org/markup-compatibility/2006">
              <mc:Choice xmlns:v="urn:schemas-microsoft-com:vml" Requires="v">
                <p:oleObj spid="_x0000_s319230" name="Equation" r:id="rId6" imgW="108508800" imgH="10972800" progId="Equation.DSMT4">
                  <p:embed/>
                </p:oleObj>
              </mc:Choice>
              <mc:Fallback>
                <p:oleObj name="Equation" r:id="rId6" imgW="108508800" imgH="10972800" progId="Equation.DSMT4">
                  <p:embed/>
                  <p:pic>
                    <p:nvPicPr>
                      <p:cNvPr id="0" name="图片 186951"/>
                      <p:cNvPicPr>
                        <a:picLocks noChangeAspect="1" noChangeArrowheads="1"/>
                      </p:cNvPicPr>
                      <p:nvPr/>
                    </p:nvPicPr>
                    <p:blipFill>
                      <a:blip r:embed="rId7"/>
                      <a:srcRect/>
                      <a:stretch>
                        <a:fillRect/>
                      </a:stretch>
                    </p:blipFill>
                    <p:spPr bwMode="auto">
                      <a:xfrm>
                        <a:off x="481934" y="1360873"/>
                        <a:ext cx="8296275" cy="839787"/>
                      </a:xfrm>
                      <a:prstGeom prst="rect">
                        <a:avLst/>
                      </a:prstGeom>
                      <a:solidFill>
                        <a:srgbClr val="FFCCFF"/>
                      </a:solidFill>
                    </p:spPr>
                  </p:pic>
                </p:oleObj>
              </mc:Fallback>
            </mc:AlternateContent>
          </a:graphicData>
        </a:graphic>
      </p:graphicFrame>
      <p:graphicFrame>
        <p:nvGraphicFramePr>
          <p:cNvPr id="155" name="Object 9"/>
          <p:cNvGraphicFramePr>
            <a:graphicFrameLocks noChangeAspect="1"/>
          </p:cNvGraphicFramePr>
          <p:nvPr/>
        </p:nvGraphicFramePr>
        <p:xfrm>
          <a:off x="446197" y="2526949"/>
          <a:ext cx="8104188" cy="652463"/>
        </p:xfrm>
        <a:graphic>
          <a:graphicData uri="http://schemas.openxmlformats.org/presentationml/2006/ole">
            <mc:AlternateContent xmlns:mc="http://schemas.openxmlformats.org/markup-compatibility/2006">
              <mc:Choice xmlns:v="urn:schemas-microsoft-com:vml" Requires="v">
                <p:oleObj spid="_x0000_s319231" name="Equation" r:id="rId8" imgW="136550400" imgH="10972800" progId="Equation.DSMT4">
                  <p:embed/>
                </p:oleObj>
              </mc:Choice>
              <mc:Fallback>
                <p:oleObj name="Equation" r:id="rId8" imgW="136550400" imgH="10972800" progId="Equation.DSMT4">
                  <p:embed/>
                  <p:pic>
                    <p:nvPicPr>
                      <p:cNvPr id="0" name="图片 186952"/>
                      <p:cNvPicPr>
                        <a:picLocks noChangeAspect="1" noChangeArrowheads="1"/>
                      </p:cNvPicPr>
                      <p:nvPr/>
                    </p:nvPicPr>
                    <p:blipFill>
                      <a:blip r:embed="rId9"/>
                      <a:srcRect/>
                      <a:stretch>
                        <a:fillRect/>
                      </a:stretch>
                    </p:blipFill>
                    <p:spPr bwMode="auto">
                      <a:xfrm>
                        <a:off x="446197" y="2526949"/>
                        <a:ext cx="8104188" cy="652463"/>
                      </a:xfrm>
                      <a:prstGeom prst="rect">
                        <a:avLst/>
                      </a:prstGeom>
                      <a:solidFill>
                        <a:srgbClr val="99FF99"/>
                      </a:solidFill>
                    </p:spPr>
                  </p:pic>
                </p:oleObj>
              </mc:Fallback>
            </mc:AlternateContent>
          </a:graphicData>
        </a:graphic>
      </p:graphicFrame>
      <p:cxnSp>
        <p:nvCxnSpPr>
          <p:cNvPr id="156" name="直接箭头连接符 155"/>
          <p:cNvCxnSpPr/>
          <p:nvPr/>
        </p:nvCxnSpPr>
        <p:spPr>
          <a:xfrm>
            <a:off x="3995936" y="2058459"/>
            <a:ext cx="0" cy="448644"/>
          </a:xfrm>
          <a:prstGeom prst="straightConnector1">
            <a:avLst/>
          </a:prstGeom>
          <a:ln w="76200">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157" name="内容占位符 2"/>
          <p:cNvSpPr txBox="1"/>
          <p:nvPr/>
        </p:nvSpPr>
        <p:spPr>
          <a:xfrm>
            <a:off x="342900" y="3179412"/>
            <a:ext cx="8229600" cy="828668"/>
          </a:xfrm>
          <a:prstGeom prst="rect">
            <a:avLst/>
          </a:prstGeom>
        </p:spPr>
        <p:txBody>
          <a:bodyPr/>
          <a:lstStyle>
            <a:lvl1pPr marL="342900" indent="-342900" algn="l" rtl="0" eaLnBrk="0" fontAlgn="base" hangingPunct="0">
              <a:spcBef>
                <a:spcPct val="20000"/>
              </a:spcBef>
              <a:spcAft>
                <a:spcPct val="0"/>
              </a:spcAft>
              <a:buClr>
                <a:schemeClr val="tx1"/>
              </a:buClr>
              <a:buSzPct val="70000"/>
              <a:buFont typeface="Wingdings" panose="05000000000000000000" pitchFamily="2" charset="2"/>
              <a:buChar char="¢"/>
              <a:defRPr sz="3000">
                <a:solidFill>
                  <a:schemeClr val="tx2"/>
                </a:solidFill>
                <a:latin typeface="+mn-lt"/>
                <a:ea typeface="+mn-ea"/>
                <a:cs typeface="+mn-cs"/>
              </a:defRPr>
            </a:lvl1pPr>
            <a:lvl2pPr marL="742950" indent="-285750" algn="l" rtl="0" eaLnBrk="0" fontAlgn="base" hangingPunct="0">
              <a:spcBef>
                <a:spcPct val="20000"/>
              </a:spcBef>
              <a:spcAft>
                <a:spcPct val="0"/>
              </a:spcAft>
              <a:buClr>
                <a:schemeClr val="accent1"/>
              </a:buClr>
              <a:buSzPct val="75000"/>
              <a:buFont typeface="Wingdings" panose="05000000000000000000" pitchFamily="2" charset="2"/>
              <a:buChar char="l"/>
              <a:defRPr sz="2800">
                <a:solidFill>
                  <a:schemeClr val="tx2"/>
                </a:solidFill>
                <a:latin typeface="+mn-lt"/>
                <a:ea typeface="+mn-ea"/>
              </a:defRPr>
            </a:lvl2pPr>
            <a:lvl3pPr marL="1143000" indent="-228600" algn="l" rtl="0" eaLnBrk="0" fontAlgn="base" hangingPunct="0">
              <a:spcBef>
                <a:spcPct val="20000"/>
              </a:spcBef>
              <a:spcAft>
                <a:spcPct val="0"/>
              </a:spcAft>
              <a:buClr>
                <a:schemeClr val="accent2"/>
              </a:buClr>
              <a:buChar char="•"/>
              <a:defRPr sz="2400">
                <a:solidFill>
                  <a:schemeClr val="tx2"/>
                </a:solidFill>
                <a:latin typeface="+mn-lt"/>
                <a:ea typeface="+mn-ea"/>
              </a:defRPr>
            </a:lvl3pPr>
            <a:lvl4pPr marL="1600200" indent="-228600" algn="l" rtl="0" eaLnBrk="0" fontAlgn="base" hangingPunct="0">
              <a:spcBef>
                <a:spcPct val="20000"/>
              </a:spcBef>
              <a:spcAft>
                <a:spcPct val="0"/>
              </a:spcAft>
              <a:buClr>
                <a:schemeClr val="tx1"/>
              </a:buClr>
              <a:buChar char="•"/>
              <a:defRPr sz="2000">
                <a:solidFill>
                  <a:schemeClr val="tx2"/>
                </a:solidFill>
                <a:latin typeface="+mn-lt"/>
                <a:ea typeface="+mn-ea"/>
              </a:defRPr>
            </a:lvl4pPr>
            <a:lvl5pPr marL="2057400" indent="-228600" algn="l" rtl="0" eaLnBrk="0" fontAlgn="base" hangingPunct="0">
              <a:spcBef>
                <a:spcPct val="20000"/>
              </a:spcBef>
              <a:spcAft>
                <a:spcPct val="0"/>
              </a:spcAft>
              <a:buChar char="•"/>
              <a:defRPr sz="2000">
                <a:solidFill>
                  <a:schemeClr val="tx2"/>
                </a:solidFill>
                <a:latin typeface="+mn-lt"/>
                <a:ea typeface="+mn-ea"/>
              </a:defRPr>
            </a:lvl5pPr>
            <a:lvl6pPr marL="2514600" indent="-228600" algn="l" rtl="0" fontAlgn="base">
              <a:spcBef>
                <a:spcPct val="20000"/>
              </a:spcBef>
              <a:spcAft>
                <a:spcPct val="0"/>
              </a:spcAft>
              <a:buChar char="•"/>
              <a:defRPr sz="2000">
                <a:solidFill>
                  <a:schemeClr val="tx2"/>
                </a:solidFill>
                <a:latin typeface="+mn-lt"/>
                <a:ea typeface="+mn-ea"/>
              </a:defRPr>
            </a:lvl6pPr>
            <a:lvl7pPr marL="2971800" indent="-228600" algn="l" rtl="0" fontAlgn="base">
              <a:spcBef>
                <a:spcPct val="20000"/>
              </a:spcBef>
              <a:spcAft>
                <a:spcPct val="0"/>
              </a:spcAft>
              <a:buChar char="•"/>
              <a:defRPr sz="2000">
                <a:solidFill>
                  <a:schemeClr val="tx2"/>
                </a:solidFill>
                <a:latin typeface="+mn-lt"/>
                <a:ea typeface="+mn-ea"/>
              </a:defRPr>
            </a:lvl7pPr>
            <a:lvl8pPr marL="3429000" indent="-228600" algn="l" rtl="0" fontAlgn="base">
              <a:spcBef>
                <a:spcPct val="20000"/>
              </a:spcBef>
              <a:spcAft>
                <a:spcPct val="0"/>
              </a:spcAft>
              <a:buChar char="•"/>
              <a:defRPr sz="2000">
                <a:solidFill>
                  <a:schemeClr val="tx2"/>
                </a:solidFill>
                <a:latin typeface="+mn-lt"/>
                <a:ea typeface="+mn-ea"/>
              </a:defRPr>
            </a:lvl8pPr>
            <a:lvl9pPr marL="3886200" indent="-228600" algn="l" rtl="0" fontAlgn="base">
              <a:spcBef>
                <a:spcPct val="20000"/>
              </a:spcBef>
              <a:spcAft>
                <a:spcPct val="0"/>
              </a:spcAft>
              <a:buChar char="•"/>
              <a:defRPr sz="2000">
                <a:solidFill>
                  <a:schemeClr val="tx2"/>
                </a:solidFill>
                <a:latin typeface="+mn-lt"/>
                <a:ea typeface="+mn-ea"/>
              </a:defRPr>
            </a:lvl9pPr>
          </a:lstStyle>
          <a:p>
            <a:pPr>
              <a:buClr>
                <a:srgbClr val="336666"/>
              </a:buClr>
            </a:pPr>
            <a:r>
              <a:rPr lang="zh-CN" altLang="en-US" sz="2400" b="1" kern="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两边乘以</a:t>
            </a:r>
            <a:r>
              <a:rPr lang="en-US" altLang="zh-CN" sz="2400" b="1" kern="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2400" b="1" kern="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并积分，可得特征方程：</a:t>
            </a:r>
          </a:p>
        </p:txBody>
      </p:sp>
      <p:graphicFrame>
        <p:nvGraphicFramePr>
          <p:cNvPr id="158" name="Object 5"/>
          <p:cNvGraphicFramePr>
            <a:graphicFrameLocks noChangeAspect="1"/>
          </p:cNvGraphicFramePr>
          <p:nvPr/>
        </p:nvGraphicFramePr>
        <p:xfrm>
          <a:off x="1089248" y="3767138"/>
          <a:ext cx="5715000" cy="2420937"/>
        </p:xfrm>
        <a:graphic>
          <a:graphicData uri="http://schemas.openxmlformats.org/presentationml/2006/ole">
            <mc:AlternateContent xmlns:mc="http://schemas.openxmlformats.org/markup-compatibility/2006">
              <mc:Choice xmlns:v="urn:schemas-microsoft-com:vml" Requires="v">
                <p:oleObj spid="_x0000_s319232" name="Equation" r:id="rId10" imgW="111556800" imgH="42062400" progId="Equation.DSMT4">
                  <p:embed/>
                </p:oleObj>
              </mc:Choice>
              <mc:Fallback>
                <p:oleObj name="Equation" r:id="rId10" imgW="111556800" imgH="42062400" progId="Equation.DSMT4">
                  <p:embed/>
                  <p:pic>
                    <p:nvPicPr>
                      <p:cNvPr id="0" name="图片 186953"/>
                      <p:cNvPicPr>
                        <a:picLocks noChangeAspect="1" noChangeArrowheads="1"/>
                      </p:cNvPicPr>
                      <p:nvPr/>
                    </p:nvPicPr>
                    <p:blipFill>
                      <a:blip r:embed="rId11"/>
                      <a:srcRect/>
                      <a:stretch>
                        <a:fillRect/>
                      </a:stretch>
                    </p:blipFill>
                    <p:spPr bwMode="auto">
                      <a:xfrm>
                        <a:off x="1089248" y="3767138"/>
                        <a:ext cx="5715000" cy="2420937"/>
                      </a:xfrm>
                      <a:prstGeom prst="rect">
                        <a:avLst/>
                      </a:prstGeom>
                      <a:solidFill>
                        <a:srgbClr val="99FF99"/>
                      </a:solidFill>
                    </p:spPr>
                  </p:pic>
                </p:oleObj>
              </mc:Fallback>
            </mc:AlternateContent>
          </a:graphicData>
        </a:graphic>
      </p:graphicFrame>
      <p:graphicFrame>
        <p:nvGraphicFramePr>
          <p:cNvPr id="159" name="Object 6"/>
          <p:cNvGraphicFramePr>
            <a:graphicFrameLocks noChangeAspect="1"/>
          </p:cNvGraphicFramePr>
          <p:nvPr/>
        </p:nvGraphicFramePr>
        <p:xfrm>
          <a:off x="7027863" y="3613621"/>
          <a:ext cx="606425" cy="2644775"/>
        </p:xfrm>
        <a:graphic>
          <a:graphicData uri="http://schemas.openxmlformats.org/presentationml/2006/ole">
            <mc:AlternateContent xmlns:mc="http://schemas.openxmlformats.org/markup-compatibility/2006">
              <mc:Choice xmlns:v="urn:schemas-microsoft-com:vml" Requires="v">
                <p:oleObj spid="_x0000_s319233" name="Equation" r:id="rId12" imgW="7924800" imgH="27432000" progId="Equation.DSMT4">
                  <p:embed/>
                </p:oleObj>
              </mc:Choice>
              <mc:Fallback>
                <p:oleObj name="Equation" r:id="rId12" imgW="7924800" imgH="27432000" progId="Equation.DSMT4">
                  <p:embed/>
                  <p:pic>
                    <p:nvPicPr>
                      <p:cNvPr id="0" name="图片 186954"/>
                      <p:cNvPicPr>
                        <a:picLocks noChangeAspect="1" noChangeArrowheads="1"/>
                      </p:cNvPicPr>
                      <p:nvPr/>
                    </p:nvPicPr>
                    <p:blipFill>
                      <a:blip r:embed="rId13"/>
                      <a:srcRect/>
                      <a:stretch>
                        <a:fillRect/>
                      </a:stretch>
                    </p:blipFill>
                    <p:spPr bwMode="auto">
                      <a:xfrm>
                        <a:off x="7027863" y="3613621"/>
                        <a:ext cx="606425" cy="2644775"/>
                      </a:xfrm>
                      <a:prstGeom prst="rect">
                        <a:avLst/>
                      </a:prstGeom>
                      <a:noFill/>
                    </p:spPr>
                  </p:pic>
                </p:oleObj>
              </mc:Fallback>
            </mc:AlternateContent>
          </a:graphicData>
        </a:graphic>
      </p:graphicFrame>
      <p:graphicFrame>
        <p:nvGraphicFramePr>
          <p:cNvPr id="160" name="Object 7"/>
          <p:cNvGraphicFramePr>
            <a:graphicFrameLocks noChangeAspect="1"/>
          </p:cNvGraphicFramePr>
          <p:nvPr/>
        </p:nvGraphicFramePr>
        <p:xfrm>
          <a:off x="8143849" y="4882080"/>
          <a:ext cx="485775" cy="422275"/>
        </p:xfrm>
        <a:graphic>
          <a:graphicData uri="http://schemas.openxmlformats.org/presentationml/2006/ole">
            <mc:AlternateContent xmlns:mc="http://schemas.openxmlformats.org/markup-compatibility/2006">
              <mc:Choice xmlns:v="urn:schemas-microsoft-com:vml" Requires="v">
                <p:oleObj spid="_x0000_s319234" name="Equation" r:id="rId14" imgW="241300" imgH="177800" progId="Equation.DSMT4">
                  <p:embed/>
                </p:oleObj>
              </mc:Choice>
              <mc:Fallback>
                <p:oleObj name="Equation" r:id="rId14" imgW="241300" imgH="177800" progId="Equation.DSMT4">
                  <p:embed/>
                  <p:pic>
                    <p:nvPicPr>
                      <p:cNvPr id="0" name="图片 186955"/>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143849" y="4882080"/>
                        <a:ext cx="485775" cy="4222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61" name="Object 3"/>
          <p:cNvGraphicFramePr>
            <a:graphicFrameLocks noChangeAspect="1"/>
          </p:cNvGraphicFramePr>
          <p:nvPr>
            <p:extLst>
              <p:ext uri="{D42A27DB-BD31-4B8C-83A1-F6EECF244321}">
                <p14:modId xmlns:p14="http://schemas.microsoft.com/office/powerpoint/2010/main" val="3437366733"/>
              </p:ext>
            </p:extLst>
          </p:nvPr>
        </p:nvGraphicFramePr>
        <p:xfrm>
          <a:off x="2053218" y="3162997"/>
          <a:ext cx="1452563" cy="528637"/>
        </p:xfrm>
        <a:graphic>
          <a:graphicData uri="http://schemas.openxmlformats.org/presentationml/2006/ole">
            <mc:AlternateContent xmlns:mc="http://schemas.openxmlformats.org/markup-compatibility/2006">
              <mc:Choice xmlns:v="urn:schemas-microsoft-com:vml" Requires="v">
                <p:oleObj spid="_x0000_s319235" name="Equation" r:id="rId16" imgW="18592800" imgH="7315200" progId="Equation.DSMT4">
                  <p:embed/>
                </p:oleObj>
              </mc:Choice>
              <mc:Fallback>
                <p:oleObj name="Equation" r:id="rId16" imgW="18592800" imgH="7315200" progId="Equation.DSMT4">
                  <p:embed/>
                  <p:pic>
                    <p:nvPicPr>
                      <p:cNvPr id="0" name="图片 186956"/>
                      <p:cNvPicPr>
                        <a:picLocks noChangeAspect="1" noChangeArrowheads="1"/>
                      </p:cNvPicPr>
                      <p:nvPr/>
                    </p:nvPicPr>
                    <p:blipFill>
                      <a:blip r:embed="rId17"/>
                      <a:srcRect/>
                      <a:stretch>
                        <a:fillRect/>
                      </a:stretch>
                    </p:blipFill>
                    <p:spPr bwMode="auto">
                      <a:xfrm>
                        <a:off x="2053218" y="3162997"/>
                        <a:ext cx="1452563" cy="5286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页脚占位符 1"/>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zh-CN" altLang="en-US"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清华大学电子工程系</a:t>
            </a:r>
            <a:r>
              <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a:t>
            </a:r>
            <a:r>
              <a:rPr kumimoji="1" lang="zh-CN" altLang="en-US"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黄翊东</a:t>
            </a:r>
            <a:endPar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3" name="灯片编号占位符 2"/>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CBFA3644-F7FA-4510-BE22-999DFD69EC9B}" type="slidenum">
              <a:rPr kumimoji="1" lang="en-US" altLang="zh-CN" sz="14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t>113</a:t>
            </a:fld>
            <a:endPar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35"/>
          <p:cNvSpPr>
            <a:spLocks noChangeArrowheads="1"/>
          </p:cNvSpPr>
          <p:nvPr/>
        </p:nvSpPr>
        <p:spPr bwMode="auto">
          <a:xfrm>
            <a:off x="2017318" y="335360"/>
            <a:ext cx="4801314"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algn="l" defTabSz="914400">
              <a:buClrTx/>
              <a:buSzTx/>
              <a:buFontTx/>
              <a:defRPr/>
            </a:pPr>
            <a:r>
              <a:rPr kumimoji="1" lang="zh-CN" altLang="en-US" sz="3600" b="1" dirty="0">
                <a:solidFill>
                  <a:srgbClr val="660066"/>
                </a:solidFill>
                <a:effectLst>
                  <a:outerShdw blurRad="38100" dist="38100" dir="2700000" algn="tl">
                    <a:srgbClr val="C0C0C0"/>
                  </a:outerShdw>
                </a:effectLst>
                <a:latin typeface="Times New Roman" panose="02020603050405020304" pitchFamily="18" charset="0"/>
                <a:ea typeface="微软雅黑" pitchFamily="34" charset="-122"/>
                <a:cs typeface="+mn-cs"/>
              </a:rPr>
              <a:t>将 </a:t>
            </a:r>
            <a:r>
              <a:rPr kumimoji="1" lang="zh-CN" altLang="en-US" sz="3600" b="1" i="1" dirty="0">
                <a:solidFill>
                  <a:srgbClr val="660066"/>
                </a:solidFill>
                <a:effectLst>
                  <a:outerShdw blurRad="38100" dist="38100" dir="2700000" algn="tl">
                    <a:srgbClr val="C0C0C0"/>
                  </a:outerShdw>
                </a:effectLst>
                <a:latin typeface="Times New Roman" panose="02020603050405020304" pitchFamily="18" charset="0"/>
                <a:ea typeface="微软雅黑" pitchFamily="34" charset="-122"/>
                <a:cs typeface="+mn-cs"/>
              </a:rPr>
              <a:t>k </a:t>
            </a:r>
            <a:r>
              <a:rPr kumimoji="1" lang="zh-CN" altLang="en-US" sz="3600" b="1" dirty="0">
                <a:solidFill>
                  <a:srgbClr val="660066"/>
                </a:solidFill>
                <a:effectLst>
                  <a:outerShdw blurRad="38100" dist="38100" dir="2700000" algn="tl">
                    <a:srgbClr val="C0C0C0"/>
                  </a:outerShdw>
                </a:effectLst>
                <a:latin typeface="Times New Roman" panose="02020603050405020304" pitchFamily="18" charset="0"/>
                <a:ea typeface="微软雅黑" pitchFamily="34" charset="-122"/>
                <a:cs typeface="+mn-cs"/>
              </a:rPr>
              <a:t>移动一个布里渊区</a:t>
            </a:r>
          </a:p>
        </p:txBody>
      </p:sp>
      <p:sp>
        <p:nvSpPr>
          <p:cNvPr id="16" name="Rectangle 37"/>
          <p:cNvSpPr>
            <a:spLocks noChangeArrowheads="1"/>
          </p:cNvSpPr>
          <p:nvPr/>
        </p:nvSpPr>
        <p:spPr bwMode="auto">
          <a:xfrm flipV="1">
            <a:off x="106363" y="944720"/>
            <a:ext cx="8885237" cy="42863"/>
          </a:xfrm>
          <a:prstGeom prst="rect">
            <a:avLst/>
          </a:prstGeom>
          <a:gradFill rotWithShape="0">
            <a:gsLst>
              <a:gs pos="0">
                <a:srgbClr val="808080">
                  <a:gamma/>
                  <a:tint val="0"/>
                  <a:invGamma/>
                </a:srgbClr>
              </a:gs>
              <a:gs pos="100000">
                <a:srgbClr val="808080"/>
              </a:gs>
            </a:gsLst>
            <a:path path="shape">
              <a:fillToRect l="50000" t="50000" r="50000" b="50000"/>
            </a:path>
          </a:gradFill>
          <a:ln w="12700">
            <a:noFill/>
            <a:miter lim="800000"/>
            <a:headEnd type="none" w="sm" len="sm"/>
            <a:tailEnd type="none" w="sm" len="sm"/>
          </a:ln>
          <a:effectLst/>
        </p:spPr>
        <p:txBody>
          <a:bodyPr wrap="none" anchor="ctr"/>
          <a:lstStyle/>
          <a:p>
            <a:pPr marL="0" marR="0" lvl="0" indent="0" algn="l" defTabSz="914400" rtl="0" eaLnBrk="0" fontAlgn="auto" latinLnBrk="0" hangingPunct="0">
              <a:lnSpc>
                <a:spcPct val="100000"/>
              </a:lnSpc>
              <a:spcBef>
                <a:spcPts val="0"/>
              </a:spcBef>
              <a:spcAft>
                <a:spcPts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Arial"/>
              <a:ea typeface="宋体"/>
              <a:cs typeface="+mn-cs"/>
            </a:endParaRPr>
          </a:p>
        </p:txBody>
      </p:sp>
      <p:graphicFrame>
        <p:nvGraphicFramePr>
          <p:cNvPr id="60504" name="Object 133"/>
          <p:cNvGraphicFramePr>
            <a:graphicFrameLocks noChangeAspect="1"/>
          </p:cNvGraphicFramePr>
          <p:nvPr/>
        </p:nvGraphicFramePr>
        <p:xfrm>
          <a:off x="6938654" y="299074"/>
          <a:ext cx="1839555" cy="963346"/>
        </p:xfrm>
        <a:graphic>
          <a:graphicData uri="http://schemas.openxmlformats.org/presentationml/2006/ole">
            <mc:AlternateContent xmlns:mc="http://schemas.openxmlformats.org/markup-compatibility/2006">
              <mc:Choice xmlns:v="urn:schemas-microsoft-com:vml" Requires="v">
                <p:oleObj spid="_x0000_s368895" name="Equation" r:id="rId4" imgW="17983200" imgH="9448800" progId="Equation.DSMT4">
                  <p:embed/>
                </p:oleObj>
              </mc:Choice>
              <mc:Fallback>
                <p:oleObj name="Equation" r:id="rId4" imgW="17983200" imgH="9448800" progId="Equation.DSMT4">
                  <p:embed/>
                  <p:pic>
                    <p:nvPicPr>
                      <p:cNvPr id="0" name="图片 187808"/>
                      <p:cNvPicPr>
                        <a:picLocks noChangeAspect="1" noChangeArrowheads="1"/>
                      </p:cNvPicPr>
                      <p:nvPr/>
                    </p:nvPicPr>
                    <p:blipFill>
                      <a:blip r:embed="rId5"/>
                      <a:srcRect/>
                      <a:stretch>
                        <a:fillRect/>
                      </a:stretch>
                    </p:blipFill>
                    <p:spPr bwMode="auto">
                      <a:xfrm>
                        <a:off x="6938654" y="299074"/>
                        <a:ext cx="1839555" cy="963346"/>
                      </a:xfrm>
                      <a:prstGeom prst="rect">
                        <a:avLst/>
                      </a:prstGeom>
                      <a:solidFill>
                        <a:srgbClr val="FFFF00"/>
                      </a:solidFill>
                      <a:ln>
                        <a:noFill/>
                      </a:ln>
                    </p:spPr>
                  </p:pic>
                </p:oleObj>
              </mc:Fallback>
            </mc:AlternateContent>
          </a:graphicData>
        </a:graphic>
      </p:graphicFrame>
      <p:graphicFrame>
        <p:nvGraphicFramePr>
          <p:cNvPr id="156" name="Object 5"/>
          <p:cNvGraphicFramePr>
            <a:graphicFrameLocks noChangeAspect="1"/>
          </p:cNvGraphicFramePr>
          <p:nvPr/>
        </p:nvGraphicFramePr>
        <p:xfrm>
          <a:off x="331788" y="1258888"/>
          <a:ext cx="5513387" cy="2682875"/>
        </p:xfrm>
        <a:graphic>
          <a:graphicData uri="http://schemas.openxmlformats.org/presentationml/2006/ole">
            <mc:AlternateContent xmlns:mc="http://schemas.openxmlformats.org/markup-compatibility/2006">
              <mc:Choice xmlns:v="urn:schemas-microsoft-com:vml" Requires="v">
                <p:oleObj spid="_x0000_s368896" name="Equation" r:id="rId6" imgW="110032800" imgH="42062400" progId="Equation.DSMT4">
                  <p:embed/>
                </p:oleObj>
              </mc:Choice>
              <mc:Fallback>
                <p:oleObj name="Equation" r:id="rId6" imgW="110032800" imgH="42062400" progId="Equation.DSMT4">
                  <p:embed/>
                  <p:pic>
                    <p:nvPicPr>
                      <p:cNvPr id="0" name="图片 187809"/>
                      <p:cNvPicPr>
                        <a:picLocks noChangeAspect="1" noChangeArrowheads="1"/>
                      </p:cNvPicPr>
                      <p:nvPr/>
                    </p:nvPicPr>
                    <p:blipFill>
                      <a:blip r:embed="rId7"/>
                      <a:srcRect/>
                      <a:stretch>
                        <a:fillRect/>
                      </a:stretch>
                    </p:blipFill>
                    <p:spPr bwMode="auto">
                      <a:xfrm>
                        <a:off x="331788" y="1258888"/>
                        <a:ext cx="5513387" cy="2682875"/>
                      </a:xfrm>
                      <a:prstGeom prst="rect">
                        <a:avLst/>
                      </a:prstGeom>
                      <a:solidFill>
                        <a:srgbClr val="FFCCFF"/>
                      </a:solidFill>
                    </p:spPr>
                  </p:pic>
                </p:oleObj>
              </mc:Fallback>
            </mc:AlternateContent>
          </a:graphicData>
        </a:graphic>
      </p:graphicFrame>
      <p:graphicFrame>
        <p:nvGraphicFramePr>
          <p:cNvPr id="157" name="Object 5"/>
          <p:cNvGraphicFramePr>
            <a:graphicFrameLocks noChangeAspect="1"/>
          </p:cNvGraphicFramePr>
          <p:nvPr/>
        </p:nvGraphicFramePr>
        <p:xfrm>
          <a:off x="2170113" y="3933825"/>
          <a:ext cx="6635750" cy="2809875"/>
        </p:xfrm>
        <a:graphic>
          <a:graphicData uri="http://schemas.openxmlformats.org/presentationml/2006/ole">
            <mc:AlternateContent xmlns:mc="http://schemas.openxmlformats.org/markup-compatibility/2006">
              <mc:Choice xmlns:v="urn:schemas-microsoft-com:vml" Requires="v">
                <p:oleObj spid="_x0000_s368897" name="Equation" r:id="rId8" imgW="111556800" imgH="42062400" progId="Equation.DSMT4">
                  <p:embed/>
                </p:oleObj>
              </mc:Choice>
              <mc:Fallback>
                <p:oleObj name="Equation" r:id="rId8" imgW="111556800" imgH="42062400" progId="Equation.DSMT4">
                  <p:embed/>
                  <p:pic>
                    <p:nvPicPr>
                      <p:cNvPr id="0" name="图片 187810"/>
                      <p:cNvPicPr>
                        <a:picLocks noChangeAspect="1" noChangeArrowheads="1"/>
                      </p:cNvPicPr>
                      <p:nvPr/>
                    </p:nvPicPr>
                    <p:blipFill>
                      <a:blip r:embed="rId9"/>
                      <a:srcRect/>
                      <a:stretch>
                        <a:fillRect/>
                      </a:stretch>
                    </p:blipFill>
                    <p:spPr bwMode="auto">
                      <a:xfrm>
                        <a:off x="2170113" y="3933825"/>
                        <a:ext cx="6635750" cy="2809875"/>
                      </a:xfrm>
                      <a:prstGeom prst="rect">
                        <a:avLst/>
                      </a:prstGeom>
                      <a:solidFill>
                        <a:srgbClr val="99FF99"/>
                      </a:solidFill>
                    </p:spPr>
                  </p:pic>
                </p:oleObj>
              </mc:Fallback>
            </mc:AlternateContent>
          </a:graphicData>
        </a:graphic>
      </p:graphicFrame>
      <p:grpSp>
        <p:nvGrpSpPr>
          <p:cNvPr id="281" name="组合 280"/>
          <p:cNvGrpSpPr/>
          <p:nvPr/>
        </p:nvGrpSpPr>
        <p:grpSpPr>
          <a:xfrm>
            <a:off x="5674525" y="1605689"/>
            <a:ext cx="3221825" cy="2471383"/>
            <a:chOff x="4518527" y="2599550"/>
            <a:chExt cx="3221825" cy="2471383"/>
          </a:xfrm>
        </p:grpSpPr>
        <p:sp>
          <p:nvSpPr>
            <p:cNvPr id="282" name="矩形 281"/>
            <p:cNvSpPr/>
            <p:nvPr/>
          </p:nvSpPr>
          <p:spPr bwMode="auto">
            <a:xfrm>
              <a:off x="4679479" y="3024260"/>
              <a:ext cx="3060873" cy="1987344"/>
            </a:xfrm>
            <a:prstGeom prst="rect">
              <a:avLst/>
            </a:prstGeom>
            <a:solidFill>
              <a:srgbClr val="FFFF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endParaRPr lang="zh-CN" altLang="en-US"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283" name="组合 282"/>
            <p:cNvGrpSpPr/>
            <p:nvPr/>
          </p:nvGrpSpPr>
          <p:grpSpPr>
            <a:xfrm>
              <a:off x="4518527" y="2599550"/>
              <a:ext cx="3129155" cy="2471383"/>
              <a:chOff x="872909" y="3504100"/>
              <a:chExt cx="3129155" cy="2471383"/>
            </a:xfrm>
            <a:solidFill>
              <a:srgbClr val="FFCCFF"/>
            </a:solidFill>
          </p:grpSpPr>
          <p:graphicFrame>
            <p:nvGraphicFramePr>
              <p:cNvPr id="284" name="Object 5"/>
              <p:cNvGraphicFramePr>
                <a:graphicFrameLocks noChangeAspect="1"/>
              </p:cNvGraphicFramePr>
              <p:nvPr/>
            </p:nvGraphicFramePr>
            <p:xfrm>
              <a:off x="1214414" y="3928810"/>
              <a:ext cx="2432050" cy="584200"/>
            </p:xfrm>
            <a:graphic>
              <a:graphicData uri="http://schemas.openxmlformats.org/presentationml/2006/ole">
                <mc:AlternateContent xmlns:mc="http://schemas.openxmlformats.org/markup-compatibility/2006">
                  <mc:Choice xmlns:v="urn:schemas-microsoft-com:vml" Requires="v">
                    <p:oleObj spid="_x0000_s368898" name="Equation" r:id="rId10" imgW="951865" imgH="228600" progId="Equation.DSMT4">
                      <p:embed/>
                    </p:oleObj>
                  </mc:Choice>
                  <mc:Fallback>
                    <p:oleObj name="Equation" r:id="rId10" imgW="951865" imgH="228600" progId="Equation.DSMT4">
                      <p:embed/>
                      <p:pic>
                        <p:nvPicPr>
                          <p:cNvPr id="0" name="图片 18781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214414" y="3928810"/>
                            <a:ext cx="2432050" cy="584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85" name="Object 6"/>
              <p:cNvGraphicFramePr>
                <a:graphicFrameLocks noChangeAspect="1"/>
              </p:cNvGraphicFramePr>
              <p:nvPr/>
            </p:nvGraphicFramePr>
            <p:xfrm>
              <a:off x="1214414" y="4838833"/>
              <a:ext cx="2787650" cy="1136650"/>
            </p:xfrm>
            <a:graphic>
              <a:graphicData uri="http://schemas.openxmlformats.org/presentationml/2006/ole">
                <mc:AlternateContent xmlns:mc="http://schemas.openxmlformats.org/markup-compatibility/2006">
                  <mc:Choice xmlns:v="urn:schemas-microsoft-com:vml" Requires="v">
                    <p:oleObj spid="_x0000_s368899" name="Equation" r:id="rId12" imgW="1091565" imgH="444500" progId="Equation.DSMT4">
                      <p:embed/>
                    </p:oleObj>
                  </mc:Choice>
                  <mc:Fallback>
                    <p:oleObj name="Equation" r:id="rId12" imgW="1091565" imgH="444500" progId="Equation.DSMT4">
                      <p:embed/>
                      <p:pic>
                        <p:nvPicPr>
                          <p:cNvPr id="0" name="图片 18781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214414" y="4838833"/>
                            <a:ext cx="2787650" cy="11366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86" name="矩形 285"/>
              <p:cNvSpPr/>
              <p:nvPr/>
            </p:nvSpPr>
            <p:spPr>
              <a:xfrm>
                <a:off x="1026829" y="3504100"/>
                <a:ext cx="1808508" cy="461665"/>
              </a:xfrm>
              <a:prstGeom prst="rect">
                <a:avLst/>
              </a:prstGeom>
              <a:solidFill>
                <a:srgbClr val="FFFF00"/>
              </a:solidFill>
            </p:spPr>
            <p:txBody>
              <a:bodyPr wrap="none">
                <a:spAutoFit/>
              </a:bodyPr>
              <a:lstStyle/>
              <a:p>
                <a:r>
                  <a:rPr lang="zh-CN" altLang="en-US" sz="2400"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布洛赫定理</a:t>
                </a:r>
                <a:r>
                  <a:rPr lang="en-US" altLang="zh-CN" sz="2400"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2400" b="1" dirty="0">
                  <a:solidFill>
                    <a:srgbClr val="0000FF"/>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287" name="右大括号 286"/>
              <p:cNvSpPr/>
              <p:nvPr/>
            </p:nvSpPr>
            <p:spPr>
              <a:xfrm flipH="1">
                <a:off x="872909" y="4131836"/>
                <a:ext cx="244081" cy="1585641"/>
              </a:xfrm>
              <a:prstGeom prst="rightBrace">
                <a:avLst>
                  <a:gd name="adj1" fmla="val 8333"/>
                  <a:gd name="adj2" fmla="val 48076"/>
                </a:avLst>
              </a:prstGeom>
              <a:solidFill>
                <a:srgbClr val="FFFF00"/>
              </a:solidFill>
              <a:ln w="38100">
                <a:solidFill>
                  <a:srgbClr val="0000FF"/>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800">
                  <a:solidFill>
                    <a:prstClr val="black"/>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81"/>
                                        </p:tgtEl>
                                        <p:attrNameLst>
                                          <p:attrName>style.visibility</p:attrName>
                                        </p:attrNameLst>
                                      </p:cBhvr>
                                      <p:to>
                                        <p:strVal val="visible"/>
                                      </p:to>
                                    </p:set>
                                    <p:animEffect transition="in" filter="fade">
                                      <p:cBhvr>
                                        <p:cTn id="7" dur="500"/>
                                        <p:tgtEl>
                                          <p:spTgt spid="281"/>
                                        </p:tgtEl>
                                      </p:cBhvr>
                                    </p:animEffect>
                                    <p:anim calcmode="lin" valueType="num">
                                      <p:cBhvr>
                                        <p:cTn id="8" dur="500" fill="hold"/>
                                        <p:tgtEl>
                                          <p:spTgt spid="281"/>
                                        </p:tgtEl>
                                        <p:attrNameLst>
                                          <p:attrName>ppt_x</p:attrName>
                                        </p:attrNameLst>
                                      </p:cBhvr>
                                      <p:tavLst>
                                        <p:tav tm="0">
                                          <p:val>
                                            <p:strVal val="#ppt_x"/>
                                          </p:val>
                                        </p:tav>
                                        <p:tav tm="100000">
                                          <p:val>
                                            <p:strVal val="#ppt_x"/>
                                          </p:val>
                                        </p:tav>
                                      </p:tavLst>
                                    </p:anim>
                                    <p:anim calcmode="lin" valueType="num">
                                      <p:cBhvr>
                                        <p:cTn id="9" dur="500" fill="hold"/>
                                        <p:tgtEl>
                                          <p:spTgt spid="28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Rectangle 135"/>
          <p:cNvSpPr>
            <a:spLocks noChangeArrowheads="1"/>
          </p:cNvSpPr>
          <p:nvPr/>
        </p:nvSpPr>
        <p:spPr bwMode="auto">
          <a:xfrm>
            <a:off x="2017318" y="335360"/>
            <a:ext cx="4801314"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algn="l" defTabSz="914400">
              <a:buClrTx/>
              <a:buSzTx/>
              <a:buFontTx/>
              <a:defRPr/>
            </a:pPr>
            <a:r>
              <a:rPr kumimoji="1" lang="zh-CN" altLang="en-US" sz="3600" b="1" dirty="0">
                <a:solidFill>
                  <a:srgbClr val="660066"/>
                </a:solidFill>
                <a:effectLst>
                  <a:outerShdw blurRad="38100" dist="38100" dir="2700000" algn="tl">
                    <a:srgbClr val="C0C0C0"/>
                  </a:outerShdw>
                </a:effectLst>
                <a:latin typeface="Times New Roman" panose="02020603050405020304" pitchFamily="18" charset="0"/>
                <a:ea typeface="微软雅黑" pitchFamily="34" charset="-122"/>
                <a:cs typeface="+mn-cs"/>
              </a:rPr>
              <a:t>将 </a:t>
            </a:r>
            <a:r>
              <a:rPr kumimoji="1" lang="zh-CN" altLang="en-US" sz="3600" b="1" i="1" dirty="0">
                <a:solidFill>
                  <a:srgbClr val="660066"/>
                </a:solidFill>
                <a:effectLst>
                  <a:outerShdw blurRad="38100" dist="38100" dir="2700000" algn="tl">
                    <a:srgbClr val="C0C0C0"/>
                  </a:outerShdw>
                </a:effectLst>
                <a:latin typeface="Times New Roman" panose="02020603050405020304" pitchFamily="18" charset="0"/>
                <a:ea typeface="微软雅黑" pitchFamily="34" charset="-122"/>
                <a:cs typeface="+mn-cs"/>
              </a:rPr>
              <a:t>k </a:t>
            </a:r>
            <a:r>
              <a:rPr kumimoji="1" lang="zh-CN" altLang="en-US" sz="3600" b="1" dirty="0">
                <a:solidFill>
                  <a:srgbClr val="660066"/>
                </a:solidFill>
                <a:effectLst>
                  <a:outerShdw blurRad="38100" dist="38100" dir="2700000" algn="tl">
                    <a:srgbClr val="C0C0C0"/>
                  </a:outerShdw>
                </a:effectLst>
                <a:latin typeface="Times New Roman" panose="02020603050405020304" pitchFamily="18" charset="0"/>
                <a:ea typeface="微软雅黑" pitchFamily="34" charset="-122"/>
                <a:cs typeface="+mn-cs"/>
              </a:rPr>
              <a:t>移动一个布里渊区</a:t>
            </a:r>
          </a:p>
        </p:txBody>
      </p:sp>
      <p:sp>
        <p:nvSpPr>
          <p:cNvPr id="84" name="Rectangle 37"/>
          <p:cNvSpPr>
            <a:spLocks noChangeArrowheads="1"/>
          </p:cNvSpPr>
          <p:nvPr/>
        </p:nvSpPr>
        <p:spPr bwMode="auto">
          <a:xfrm flipV="1">
            <a:off x="106363" y="944720"/>
            <a:ext cx="8885237" cy="42863"/>
          </a:xfrm>
          <a:prstGeom prst="rect">
            <a:avLst/>
          </a:prstGeom>
          <a:gradFill rotWithShape="0">
            <a:gsLst>
              <a:gs pos="0">
                <a:srgbClr val="808080">
                  <a:gamma/>
                  <a:tint val="0"/>
                  <a:invGamma/>
                </a:srgbClr>
              </a:gs>
              <a:gs pos="100000">
                <a:srgbClr val="808080"/>
              </a:gs>
            </a:gsLst>
            <a:path path="shape">
              <a:fillToRect l="50000" t="50000" r="50000" b="50000"/>
            </a:path>
          </a:gradFill>
          <a:ln w="12700">
            <a:noFill/>
            <a:miter lim="800000"/>
            <a:headEnd type="none" w="sm" len="sm"/>
            <a:tailEnd type="none" w="sm" len="sm"/>
          </a:ln>
          <a:effectLst/>
        </p:spPr>
        <p:txBody>
          <a:bodyPr wrap="none" anchor="ctr"/>
          <a:lstStyle/>
          <a:p>
            <a:pPr marL="0" marR="0" lvl="0" indent="0" algn="l" defTabSz="914400" rtl="0" eaLnBrk="0" fontAlgn="auto" latinLnBrk="0" hangingPunct="0">
              <a:lnSpc>
                <a:spcPct val="100000"/>
              </a:lnSpc>
              <a:spcBef>
                <a:spcPts val="0"/>
              </a:spcBef>
              <a:spcAft>
                <a:spcPts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Arial"/>
              <a:ea typeface="宋体"/>
              <a:cs typeface="+mn-cs"/>
            </a:endParaRPr>
          </a:p>
        </p:txBody>
      </p:sp>
      <p:graphicFrame>
        <p:nvGraphicFramePr>
          <p:cNvPr id="156" name="Object 5"/>
          <p:cNvGraphicFramePr>
            <a:graphicFrameLocks noChangeAspect="1"/>
          </p:cNvGraphicFramePr>
          <p:nvPr/>
        </p:nvGraphicFramePr>
        <p:xfrm>
          <a:off x="331788" y="1258888"/>
          <a:ext cx="5513387" cy="2682875"/>
        </p:xfrm>
        <a:graphic>
          <a:graphicData uri="http://schemas.openxmlformats.org/presentationml/2006/ole">
            <mc:AlternateContent xmlns:mc="http://schemas.openxmlformats.org/markup-compatibility/2006">
              <mc:Choice xmlns:v="urn:schemas-microsoft-com:vml" Requires="v">
                <p:oleObj spid="_x0000_s361198" name="Equation" r:id="rId4" imgW="110032800" imgH="42062400" progId="Equation.DSMT4">
                  <p:embed/>
                </p:oleObj>
              </mc:Choice>
              <mc:Fallback>
                <p:oleObj name="Equation" r:id="rId4" imgW="110032800" imgH="42062400" progId="Equation.DSMT4">
                  <p:embed/>
                  <p:pic>
                    <p:nvPicPr>
                      <p:cNvPr id="0" name="图片 189330"/>
                      <p:cNvPicPr>
                        <a:picLocks noChangeAspect="1" noChangeArrowheads="1"/>
                      </p:cNvPicPr>
                      <p:nvPr/>
                    </p:nvPicPr>
                    <p:blipFill>
                      <a:blip r:embed="rId5"/>
                      <a:srcRect/>
                      <a:stretch>
                        <a:fillRect/>
                      </a:stretch>
                    </p:blipFill>
                    <p:spPr bwMode="auto">
                      <a:xfrm>
                        <a:off x="331788" y="1258888"/>
                        <a:ext cx="5513387" cy="2682875"/>
                      </a:xfrm>
                      <a:prstGeom prst="rect">
                        <a:avLst/>
                      </a:prstGeom>
                      <a:solidFill>
                        <a:srgbClr val="FFCCFF"/>
                      </a:solidFill>
                    </p:spPr>
                  </p:pic>
                </p:oleObj>
              </mc:Fallback>
            </mc:AlternateContent>
          </a:graphicData>
        </a:graphic>
      </p:graphicFrame>
      <p:graphicFrame>
        <p:nvGraphicFramePr>
          <p:cNvPr id="157" name="Object 5"/>
          <p:cNvGraphicFramePr>
            <a:graphicFrameLocks noChangeAspect="1"/>
          </p:cNvGraphicFramePr>
          <p:nvPr/>
        </p:nvGraphicFramePr>
        <p:xfrm>
          <a:off x="2170113" y="3933825"/>
          <a:ext cx="6635750" cy="2809875"/>
        </p:xfrm>
        <a:graphic>
          <a:graphicData uri="http://schemas.openxmlformats.org/presentationml/2006/ole">
            <mc:AlternateContent xmlns:mc="http://schemas.openxmlformats.org/markup-compatibility/2006">
              <mc:Choice xmlns:v="urn:schemas-microsoft-com:vml" Requires="v">
                <p:oleObj spid="_x0000_s361199" name="Equation" r:id="rId6" imgW="111556800" imgH="42062400" progId="Equation.DSMT4">
                  <p:embed/>
                </p:oleObj>
              </mc:Choice>
              <mc:Fallback>
                <p:oleObj name="Equation" r:id="rId6" imgW="111556800" imgH="42062400" progId="Equation.DSMT4">
                  <p:embed/>
                  <p:pic>
                    <p:nvPicPr>
                      <p:cNvPr id="0" name="图片 189331"/>
                      <p:cNvPicPr>
                        <a:picLocks noChangeAspect="1" noChangeArrowheads="1"/>
                      </p:cNvPicPr>
                      <p:nvPr/>
                    </p:nvPicPr>
                    <p:blipFill>
                      <a:blip r:embed="rId7"/>
                      <a:srcRect/>
                      <a:stretch>
                        <a:fillRect/>
                      </a:stretch>
                    </p:blipFill>
                    <p:spPr bwMode="auto">
                      <a:xfrm>
                        <a:off x="2170113" y="3933825"/>
                        <a:ext cx="6635750" cy="2809875"/>
                      </a:xfrm>
                      <a:prstGeom prst="rect">
                        <a:avLst/>
                      </a:prstGeom>
                      <a:solidFill>
                        <a:srgbClr val="99FF99"/>
                      </a:solidFill>
                    </p:spPr>
                  </p:pic>
                </p:oleObj>
              </mc:Fallback>
            </mc:AlternateContent>
          </a:graphicData>
        </a:graphic>
      </p:graphicFrame>
      <p:sp>
        <p:nvSpPr>
          <p:cNvPr id="2" name="矩形 1"/>
          <p:cNvSpPr/>
          <p:nvPr/>
        </p:nvSpPr>
        <p:spPr bwMode="auto">
          <a:xfrm>
            <a:off x="3923928" y="1844824"/>
            <a:ext cx="4854281" cy="4032448"/>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aphicFrame>
        <p:nvGraphicFramePr>
          <p:cNvPr id="60504" name="Object 133"/>
          <p:cNvGraphicFramePr>
            <a:graphicFrameLocks noChangeAspect="1"/>
          </p:cNvGraphicFramePr>
          <p:nvPr/>
        </p:nvGraphicFramePr>
        <p:xfrm>
          <a:off x="6938654" y="299074"/>
          <a:ext cx="1839555" cy="963346"/>
        </p:xfrm>
        <a:graphic>
          <a:graphicData uri="http://schemas.openxmlformats.org/presentationml/2006/ole">
            <mc:AlternateContent xmlns:mc="http://schemas.openxmlformats.org/markup-compatibility/2006">
              <mc:Choice xmlns:v="urn:schemas-microsoft-com:vml" Requires="v">
                <p:oleObj spid="_x0000_s361200" name="Equation" r:id="rId8" imgW="17983200" imgH="9448800" progId="Equation.DSMT4">
                  <p:embed/>
                </p:oleObj>
              </mc:Choice>
              <mc:Fallback>
                <p:oleObj name="Equation" r:id="rId8" imgW="17983200" imgH="9448800" progId="Equation.DSMT4">
                  <p:embed/>
                  <p:pic>
                    <p:nvPicPr>
                      <p:cNvPr id="0" name="图片 189332"/>
                      <p:cNvPicPr>
                        <a:picLocks noChangeAspect="1" noChangeArrowheads="1"/>
                      </p:cNvPicPr>
                      <p:nvPr/>
                    </p:nvPicPr>
                    <p:blipFill>
                      <a:blip r:embed="rId9"/>
                      <a:srcRect/>
                      <a:stretch>
                        <a:fillRect/>
                      </a:stretch>
                    </p:blipFill>
                    <p:spPr bwMode="auto">
                      <a:xfrm>
                        <a:off x="6938654" y="299074"/>
                        <a:ext cx="1839555" cy="963346"/>
                      </a:xfrm>
                      <a:prstGeom prst="rect">
                        <a:avLst/>
                      </a:prstGeom>
                      <a:solidFill>
                        <a:srgbClr val="FFFF00"/>
                      </a:solidFill>
                      <a:ln>
                        <a:noFill/>
                      </a:ln>
                    </p:spPr>
                  </p:pic>
                </p:oleObj>
              </mc:Fallback>
            </mc:AlternateContent>
          </a:graphicData>
        </a:graphic>
      </p:graphicFrame>
      <p:sp>
        <p:nvSpPr>
          <p:cNvPr id="80" name="Rectangle 11"/>
          <p:cNvSpPr>
            <a:spLocks noChangeArrowheads="1"/>
          </p:cNvSpPr>
          <p:nvPr/>
        </p:nvSpPr>
        <p:spPr bwMode="auto">
          <a:xfrm>
            <a:off x="5939810" y="2400724"/>
            <a:ext cx="667487" cy="2510432"/>
          </a:xfrm>
          <a:prstGeom prst="rect">
            <a:avLst/>
          </a:prstGeom>
          <a:solidFill>
            <a:srgbClr val="FFCCFF"/>
          </a:solidFill>
          <a:ln w="9525">
            <a:noFill/>
            <a:miter lim="800000"/>
          </a:ln>
        </p:spPr>
        <p:txBody>
          <a:bodyPr wrap="none" anchor="ctr"/>
          <a:lstStyle/>
          <a:p>
            <a:endParaRPr lang="zh-CN" altLang="en-US" sz="1800">
              <a:solidFill>
                <a:prstClr val="black"/>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6" name="组合 139"/>
          <p:cNvGrpSpPr/>
          <p:nvPr/>
        </p:nvGrpSpPr>
        <p:grpSpPr>
          <a:xfrm>
            <a:off x="4554522" y="2092946"/>
            <a:ext cx="3758149" cy="3246443"/>
            <a:chOff x="2627313" y="1965325"/>
            <a:chExt cx="4933825" cy="4308475"/>
          </a:xfrm>
        </p:grpSpPr>
        <p:sp>
          <p:nvSpPr>
            <p:cNvPr id="7" name="Rectangle 11"/>
            <p:cNvSpPr>
              <a:spLocks noChangeArrowheads="1"/>
            </p:cNvSpPr>
            <p:nvPr/>
          </p:nvSpPr>
          <p:spPr bwMode="auto">
            <a:xfrm>
              <a:off x="5376304" y="2349499"/>
              <a:ext cx="876299" cy="3289300"/>
            </a:xfrm>
            <a:prstGeom prst="rect">
              <a:avLst/>
            </a:prstGeom>
            <a:solidFill>
              <a:srgbClr val="99FF99"/>
            </a:solidFill>
            <a:ln w="9525">
              <a:noFill/>
              <a:miter lim="800000"/>
            </a:ln>
          </p:spPr>
          <p:txBody>
            <a:bodyPr wrap="none" anchor="ctr"/>
            <a:lstStyle/>
            <a:p>
              <a:endParaRPr lang="zh-CN" altLang="en-US" sz="1800">
                <a:solidFill>
                  <a:prstClr val="black"/>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 name="Line 12"/>
            <p:cNvSpPr>
              <a:spLocks noChangeShapeType="1"/>
            </p:cNvSpPr>
            <p:nvPr/>
          </p:nvSpPr>
          <p:spPr bwMode="auto">
            <a:xfrm>
              <a:off x="4910138" y="2087563"/>
              <a:ext cx="0" cy="3592512"/>
            </a:xfrm>
            <a:prstGeom prst="line">
              <a:avLst/>
            </a:prstGeom>
            <a:noFill/>
            <a:ln w="28575">
              <a:solidFill>
                <a:schemeClr val="tx1"/>
              </a:solidFill>
              <a:round/>
              <a:headEnd type="triangle" w="med" len="med"/>
            </a:ln>
          </p:spPr>
          <p:txBody>
            <a:bodyPr/>
            <a:lstStyle/>
            <a:p>
              <a:endParaRPr lang="zh-CN" altLang="en-US" sz="1800">
                <a:solidFill>
                  <a:prstClr val="black"/>
                </a:solidFill>
                <a:latin typeface="Arial" panose="020B0604020202020204" pitchFamily="34" charset="0"/>
                <a:ea typeface="宋体" panose="02010600030101010101" pitchFamily="2" charset="-122"/>
              </a:endParaRPr>
            </a:p>
          </p:txBody>
        </p:sp>
        <p:sp>
          <p:nvSpPr>
            <p:cNvPr id="9" name="Arc 13"/>
            <p:cNvSpPr/>
            <p:nvPr/>
          </p:nvSpPr>
          <p:spPr bwMode="auto">
            <a:xfrm rot="7956492">
              <a:off x="4481513" y="4973638"/>
              <a:ext cx="931862" cy="785812"/>
            </a:xfrm>
            <a:custGeom>
              <a:avLst/>
              <a:gdLst>
                <a:gd name="T0" fmla="*/ 13508546 w 21314"/>
                <a:gd name="T1" fmla="*/ 0 h 20411"/>
                <a:gd name="T2" fmla="*/ 40741611 w 21314"/>
                <a:gd name="T3" fmla="*/ 25059668 h 20411"/>
                <a:gd name="T4" fmla="*/ 0 w 21314"/>
                <a:gd name="T5" fmla="*/ 30253317 h 20411"/>
                <a:gd name="T6" fmla="*/ 0 60000 65536"/>
                <a:gd name="T7" fmla="*/ 0 60000 65536"/>
                <a:gd name="T8" fmla="*/ 0 60000 65536"/>
                <a:gd name="T9" fmla="*/ 0 w 21314"/>
                <a:gd name="T10" fmla="*/ 0 h 20411"/>
                <a:gd name="T11" fmla="*/ 21314 w 21314"/>
                <a:gd name="T12" fmla="*/ 20411 h 20411"/>
              </a:gdLst>
              <a:ahLst/>
              <a:cxnLst>
                <a:cxn ang="T6">
                  <a:pos x="T0" y="T1"/>
                </a:cxn>
                <a:cxn ang="T7">
                  <a:pos x="T2" y="T3"/>
                </a:cxn>
                <a:cxn ang="T8">
                  <a:pos x="T4" y="T5"/>
                </a:cxn>
              </a:cxnLst>
              <a:rect l="T9" t="T10" r="T11" b="T12"/>
              <a:pathLst>
                <a:path w="21314" h="20411" fill="none" extrusionOk="0">
                  <a:moveTo>
                    <a:pt x="7067" y="-1"/>
                  </a:moveTo>
                  <a:cubicBezTo>
                    <a:pt x="14559" y="2593"/>
                    <a:pt x="20027" y="9083"/>
                    <a:pt x="21313" y="16907"/>
                  </a:cubicBezTo>
                </a:path>
                <a:path w="21314" h="20411" stroke="0" extrusionOk="0">
                  <a:moveTo>
                    <a:pt x="7067" y="-1"/>
                  </a:moveTo>
                  <a:cubicBezTo>
                    <a:pt x="14559" y="2593"/>
                    <a:pt x="20027" y="9083"/>
                    <a:pt x="21313" y="16907"/>
                  </a:cubicBezTo>
                  <a:lnTo>
                    <a:pt x="0" y="20411"/>
                  </a:lnTo>
                  <a:close/>
                </a:path>
              </a:pathLst>
            </a:custGeom>
            <a:noFill/>
            <a:ln w="38100">
              <a:solidFill>
                <a:srgbClr val="800080"/>
              </a:solidFill>
              <a:round/>
            </a:ln>
          </p:spPr>
          <p:txBody>
            <a:bodyPr wrap="none" anchor="ctr"/>
            <a:lstStyle/>
            <a:p>
              <a:endParaRPr lang="zh-CN" altLang="en-US" sz="1800">
                <a:solidFill>
                  <a:prstClr val="black"/>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0" name="Text Box 52"/>
            <p:cNvSpPr txBox="1">
              <a:spLocks noChangeArrowheads="1"/>
            </p:cNvSpPr>
            <p:nvPr/>
          </p:nvSpPr>
          <p:spPr bwMode="auto">
            <a:xfrm>
              <a:off x="4954588" y="1965325"/>
              <a:ext cx="673854" cy="408462"/>
            </a:xfrm>
            <a:prstGeom prst="rect">
              <a:avLst/>
            </a:prstGeom>
            <a:noFill/>
            <a:ln w="9525">
              <a:noFill/>
              <a:miter lim="800000"/>
            </a:ln>
          </p:spPr>
          <p:txBody>
            <a:bodyPr wrap="none">
              <a:spAutoFit/>
            </a:bodyPr>
            <a:lstStyle/>
            <a:p>
              <a:pPr algn="ctr"/>
              <a:r>
                <a:rPr kumimoji="1" lang="en-US" altLang="zh-CN" sz="1400" b="1" i="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E</a:t>
              </a:r>
              <a:r>
                <a:rPr kumimoji="1" lang="en-US" altLang="zh-CN" sz="1400"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a:t>
              </a:r>
              <a:r>
                <a:rPr kumimoji="1" lang="en-US" altLang="zh-CN" sz="1400" b="1" i="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k</a:t>
              </a:r>
              <a:r>
                <a:rPr kumimoji="1" lang="en-US" altLang="zh-CN" sz="1400"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a:t>
              </a:r>
            </a:p>
          </p:txBody>
        </p:sp>
        <p:sp>
          <p:nvSpPr>
            <p:cNvPr id="11" name="Text Box 57"/>
            <p:cNvSpPr txBox="1">
              <a:spLocks noChangeArrowheads="1"/>
            </p:cNvSpPr>
            <p:nvPr/>
          </p:nvSpPr>
          <p:spPr bwMode="auto">
            <a:xfrm>
              <a:off x="6735763" y="5567364"/>
              <a:ext cx="825375" cy="449308"/>
            </a:xfrm>
            <a:prstGeom prst="rect">
              <a:avLst/>
            </a:prstGeom>
            <a:noFill/>
            <a:ln w="9525">
              <a:noFill/>
              <a:miter lim="800000"/>
            </a:ln>
          </p:spPr>
          <p:txBody>
            <a:bodyPr wrap="none">
              <a:spAutoFit/>
            </a:bodyPr>
            <a:lstStyle/>
            <a:p>
              <a:pPr algn="ctr"/>
              <a:r>
                <a:rPr kumimoji="1" lang="en-US" altLang="zh-CN" sz="1600" i="1">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k</a:t>
              </a:r>
              <a:r>
                <a:rPr kumimoji="1" lang="en-US" altLang="zh-CN" sz="160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(2p)</a:t>
              </a:r>
            </a:p>
          </p:txBody>
        </p:sp>
        <p:sp>
          <p:nvSpPr>
            <p:cNvPr id="12" name="Text Box 58"/>
            <p:cNvSpPr txBox="1">
              <a:spLocks noChangeArrowheads="1"/>
            </p:cNvSpPr>
            <p:nvPr/>
          </p:nvSpPr>
          <p:spPr bwMode="auto">
            <a:xfrm>
              <a:off x="4748213" y="5715000"/>
              <a:ext cx="377122" cy="449308"/>
            </a:xfrm>
            <a:prstGeom prst="rect">
              <a:avLst/>
            </a:prstGeom>
            <a:noFill/>
            <a:ln w="9525">
              <a:noFill/>
              <a:miter lim="800000"/>
            </a:ln>
          </p:spPr>
          <p:txBody>
            <a:bodyPr wrap="none">
              <a:spAutoFit/>
            </a:bodyPr>
            <a:lstStyle/>
            <a:p>
              <a:pPr algn="ctr"/>
              <a:r>
                <a:rPr kumimoji="1" lang="en-US" altLang="zh-CN" sz="160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0</a:t>
              </a:r>
            </a:p>
          </p:txBody>
        </p:sp>
        <p:sp>
          <p:nvSpPr>
            <p:cNvPr id="13" name="Line 59"/>
            <p:cNvSpPr>
              <a:spLocks noChangeShapeType="1"/>
            </p:cNvSpPr>
            <p:nvPr/>
          </p:nvSpPr>
          <p:spPr bwMode="auto">
            <a:xfrm flipH="1">
              <a:off x="4438650" y="2378075"/>
              <a:ext cx="0" cy="3276600"/>
            </a:xfrm>
            <a:prstGeom prst="line">
              <a:avLst/>
            </a:prstGeom>
            <a:noFill/>
            <a:ln w="9525">
              <a:solidFill>
                <a:schemeClr val="bg2"/>
              </a:solidFill>
              <a:prstDash val="dash"/>
              <a:round/>
            </a:ln>
          </p:spPr>
          <p:txBody>
            <a:bodyPr wrap="none" anchor="ctr"/>
            <a:lstStyle/>
            <a:p>
              <a:endParaRPr lang="zh-CN" altLang="en-US" sz="1800">
                <a:solidFill>
                  <a:prstClr val="black"/>
                </a:solidFill>
                <a:latin typeface="Arial" panose="020B0604020202020204" pitchFamily="34" charset="0"/>
                <a:ea typeface="宋体" panose="02010600030101010101" pitchFamily="2" charset="-122"/>
              </a:endParaRPr>
            </a:p>
          </p:txBody>
        </p:sp>
        <p:sp>
          <p:nvSpPr>
            <p:cNvPr id="14" name="Line 60"/>
            <p:cNvSpPr>
              <a:spLocks noChangeShapeType="1"/>
            </p:cNvSpPr>
            <p:nvPr/>
          </p:nvSpPr>
          <p:spPr bwMode="auto">
            <a:xfrm flipH="1">
              <a:off x="3994150" y="2365375"/>
              <a:ext cx="0" cy="3276600"/>
            </a:xfrm>
            <a:prstGeom prst="line">
              <a:avLst/>
            </a:prstGeom>
            <a:noFill/>
            <a:ln w="9525">
              <a:solidFill>
                <a:schemeClr val="bg2"/>
              </a:solidFill>
              <a:prstDash val="dash"/>
              <a:round/>
            </a:ln>
          </p:spPr>
          <p:txBody>
            <a:bodyPr wrap="none" anchor="ctr"/>
            <a:lstStyle/>
            <a:p>
              <a:endParaRPr lang="zh-CN" altLang="en-US" sz="1800">
                <a:solidFill>
                  <a:prstClr val="black"/>
                </a:solidFill>
                <a:latin typeface="Arial" panose="020B0604020202020204" pitchFamily="34" charset="0"/>
                <a:ea typeface="宋体" panose="02010600030101010101" pitchFamily="2" charset="-122"/>
              </a:endParaRPr>
            </a:p>
          </p:txBody>
        </p:sp>
        <p:sp>
          <p:nvSpPr>
            <p:cNvPr id="15" name="Line 61"/>
            <p:cNvSpPr>
              <a:spLocks noChangeShapeType="1"/>
            </p:cNvSpPr>
            <p:nvPr/>
          </p:nvSpPr>
          <p:spPr bwMode="auto">
            <a:xfrm flipH="1">
              <a:off x="3575050" y="2390775"/>
              <a:ext cx="0" cy="3276600"/>
            </a:xfrm>
            <a:prstGeom prst="line">
              <a:avLst/>
            </a:prstGeom>
            <a:noFill/>
            <a:ln w="9525">
              <a:solidFill>
                <a:schemeClr val="bg2"/>
              </a:solidFill>
              <a:prstDash val="dash"/>
              <a:round/>
            </a:ln>
          </p:spPr>
          <p:txBody>
            <a:bodyPr wrap="none" anchor="ctr"/>
            <a:lstStyle/>
            <a:p>
              <a:endParaRPr lang="zh-CN" altLang="en-US" sz="1800">
                <a:solidFill>
                  <a:prstClr val="black"/>
                </a:solidFill>
                <a:latin typeface="Arial" panose="020B0604020202020204" pitchFamily="34" charset="0"/>
                <a:ea typeface="宋体" panose="02010600030101010101" pitchFamily="2" charset="-122"/>
              </a:endParaRPr>
            </a:p>
          </p:txBody>
        </p:sp>
        <p:sp>
          <p:nvSpPr>
            <p:cNvPr id="16" name="Line 62"/>
            <p:cNvSpPr>
              <a:spLocks noChangeShapeType="1"/>
            </p:cNvSpPr>
            <p:nvPr/>
          </p:nvSpPr>
          <p:spPr bwMode="auto">
            <a:xfrm>
              <a:off x="5346700" y="2403475"/>
              <a:ext cx="0" cy="3276600"/>
            </a:xfrm>
            <a:prstGeom prst="line">
              <a:avLst/>
            </a:prstGeom>
            <a:noFill/>
            <a:ln w="9525">
              <a:solidFill>
                <a:schemeClr val="bg2"/>
              </a:solidFill>
              <a:prstDash val="dash"/>
              <a:round/>
            </a:ln>
          </p:spPr>
          <p:txBody>
            <a:bodyPr wrap="none" anchor="ctr"/>
            <a:lstStyle/>
            <a:p>
              <a:endParaRPr lang="zh-CN" altLang="en-US" sz="1800">
                <a:solidFill>
                  <a:prstClr val="black"/>
                </a:solidFill>
                <a:latin typeface="Arial" panose="020B0604020202020204" pitchFamily="34" charset="0"/>
                <a:ea typeface="宋体" panose="02010600030101010101" pitchFamily="2" charset="-122"/>
              </a:endParaRPr>
            </a:p>
          </p:txBody>
        </p:sp>
        <p:sp>
          <p:nvSpPr>
            <p:cNvPr id="17" name="Line 63"/>
            <p:cNvSpPr>
              <a:spLocks noChangeShapeType="1"/>
            </p:cNvSpPr>
            <p:nvPr/>
          </p:nvSpPr>
          <p:spPr bwMode="auto">
            <a:xfrm>
              <a:off x="5778500" y="2390775"/>
              <a:ext cx="0" cy="3276600"/>
            </a:xfrm>
            <a:prstGeom prst="line">
              <a:avLst/>
            </a:prstGeom>
            <a:noFill/>
            <a:ln w="9525">
              <a:solidFill>
                <a:schemeClr val="bg2"/>
              </a:solidFill>
              <a:prstDash val="dash"/>
              <a:round/>
            </a:ln>
          </p:spPr>
          <p:txBody>
            <a:bodyPr wrap="none" anchor="ctr"/>
            <a:lstStyle/>
            <a:p>
              <a:endParaRPr lang="zh-CN" altLang="en-US" sz="1800">
                <a:solidFill>
                  <a:prstClr val="black"/>
                </a:solidFill>
                <a:latin typeface="Arial" panose="020B0604020202020204" pitchFamily="34" charset="0"/>
                <a:ea typeface="宋体" panose="02010600030101010101" pitchFamily="2" charset="-122"/>
              </a:endParaRPr>
            </a:p>
          </p:txBody>
        </p:sp>
        <p:sp>
          <p:nvSpPr>
            <p:cNvPr id="18" name="Line 64"/>
            <p:cNvSpPr>
              <a:spLocks noChangeShapeType="1"/>
            </p:cNvSpPr>
            <p:nvPr/>
          </p:nvSpPr>
          <p:spPr bwMode="auto">
            <a:xfrm>
              <a:off x="6223000" y="2416175"/>
              <a:ext cx="0" cy="3276600"/>
            </a:xfrm>
            <a:prstGeom prst="line">
              <a:avLst/>
            </a:prstGeom>
            <a:noFill/>
            <a:ln w="9525">
              <a:solidFill>
                <a:schemeClr val="bg2"/>
              </a:solidFill>
              <a:prstDash val="dash"/>
              <a:round/>
            </a:ln>
          </p:spPr>
          <p:txBody>
            <a:bodyPr wrap="none" anchor="ctr"/>
            <a:lstStyle/>
            <a:p>
              <a:endParaRPr lang="zh-CN" altLang="en-US" sz="1800">
                <a:solidFill>
                  <a:prstClr val="black"/>
                </a:solidFill>
                <a:latin typeface="Arial" panose="020B0604020202020204" pitchFamily="34" charset="0"/>
                <a:ea typeface="宋体" panose="02010600030101010101" pitchFamily="2" charset="-122"/>
              </a:endParaRPr>
            </a:p>
          </p:txBody>
        </p:sp>
        <p:graphicFrame>
          <p:nvGraphicFramePr>
            <p:cNvPr id="19" name="Object 2"/>
            <p:cNvGraphicFramePr>
              <a:graphicFrameLocks noChangeAspect="1"/>
            </p:cNvGraphicFramePr>
            <p:nvPr/>
          </p:nvGraphicFramePr>
          <p:xfrm>
            <a:off x="5118100" y="5656263"/>
            <a:ext cx="336550" cy="579437"/>
          </p:xfrm>
          <a:graphic>
            <a:graphicData uri="http://schemas.openxmlformats.org/presentationml/2006/ole">
              <mc:AlternateContent xmlns:mc="http://schemas.openxmlformats.org/markup-compatibility/2006">
                <mc:Choice xmlns:v="urn:schemas-microsoft-com:vml" Requires="v">
                  <p:oleObj spid="_x0000_s361201" name="Equation" r:id="rId10" imgW="228600" imgH="393700" progId="Equation.3">
                    <p:embed/>
                  </p:oleObj>
                </mc:Choice>
                <mc:Fallback>
                  <p:oleObj name="Equation" r:id="rId10" imgW="228600" imgH="393700" progId="Equation.3">
                    <p:embed/>
                    <p:pic>
                      <p:nvPicPr>
                        <p:cNvPr id="0" name="图片 18933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118100" y="5656263"/>
                          <a:ext cx="336550" cy="5794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0" name="Object 3"/>
            <p:cNvGraphicFramePr>
              <a:graphicFrameLocks noChangeAspect="1"/>
            </p:cNvGraphicFramePr>
            <p:nvPr/>
          </p:nvGraphicFramePr>
          <p:xfrm>
            <a:off x="5561013" y="5656263"/>
            <a:ext cx="336550" cy="579437"/>
          </p:xfrm>
          <a:graphic>
            <a:graphicData uri="http://schemas.openxmlformats.org/presentationml/2006/ole">
              <mc:AlternateContent xmlns:mc="http://schemas.openxmlformats.org/markup-compatibility/2006">
                <mc:Choice xmlns:v="urn:schemas-microsoft-com:vml" Requires="v">
                  <p:oleObj spid="_x0000_s361202" name="Equation" r:id="rId12" imgW="228600" imgH="393700" progId="Equation.3">
                    <p:embed/>
                  </p:oleObj>
                </mc:Choice>
                <mc:Fallback>
                  <p:oleObj name="Equation" r:id="rId12" imgW="228600" imgH="393700" progId="Equation.3">
                    <p:embed/>
                    <p:pic>
                      <p:nvPicPr>
                        <p:cNvPr id="0" name="图片 189334"/>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561013" y="5656263"/>
                          <a:ext cx="336550" cy="5794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1" name="Object 4"/>
            <p:cNvGraphicFramePr>
              <a:graphicFrameLocks noChangeAspect="1"/>
            </p:cNvGraphicFramePr>
            <p:nvPr/>
          </p:nvGraphicFramePr>
          <p:xfrm>
            <a:off x="6043613" y="5656263"/>
            <a:ext cx="336550" cy="579437"/>
          </p:xfrm>
          <a:graphic>
            <a:graphicData uri="http://schemas.openxmlformats.org/presentationml/2006/ole">
              <mc:AlternateContent xmlns:mc="http://schemas.openxmlformats.org/markup-compatibility/2006">
                <mc:Choice xmlns:v="urn:schemas-microsoft-com:vml" Requires="v">
                  <p:oleObj spid="_x0000_s361203" name="Equation" r:id="rId14" imgW="228600" imgH="393700" progId="Equation.3">
                    <p:embed/>
                  </p:oleObj>
                </mc:Choice>
                <mc:Fallback>
                  <p:oleObj name="Equation" r:id="rId14" imgW="228600" imgH="393700" progId="Equation.3">
                    <p:embed/>
                    <p:pic>
                      <p:nvPicPr>
                        <p:cNvPr id="0" name="图片 189335"/>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043613" y="5656263"/>
                          <a:ext cx="336550" cy="5794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2" name="Object 5"/>
            <p:cNvGraphicFramePr>
              <a:graphicFrameLocks noChangeAspect="1"/>
            </p:cNvGraphicFramePr>
            <p:nvPr/>
          </p:nvGraphicFramePr>
          <p:xfrm>
            <a:off x="4143375" y="5668963"/>
            <a:ext cx="504825" cy="579437"/>
          </p:xfrm>
          <a:graphic>
            <a:graphicData uri="http://schemas.openxmlformats.org/presentationml/2006/ole">
              <mc:AlternateContent xmlns:mc="http://schemas.openxmlformats.org/markup-compatibility/2006">
                <mc:Choice xmlns:v="urn:schemas-microsoft-com:vml" Requires="v">
                  <p:oleObj spid="_x0000_s361204" name="Equation" r:id="rId16" imgW="342900" imgH="393700" progId="Equation.3">
                    <p:embed/>
                  </p:oleObj>
                </mc:Choice>
                <mc:Fallback>
                  <p:oleObj name="Equation" r:id="rId16" imgW="342900" imgH="393700" progId="Equation.3">
                    <p:embed/>
                    <p:pic>
                      <p:nvPicPr>
                        <p:cNvPr id="0" name="图片 189336"/>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143375" y="5668963"/>
                          <a:ext cx="504825" cy="5794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3" name="Object 6"/>
            <p:cNvGraphicFramePr>
              <a:graphicFrameLocks noChangeAspect="1"/>
            </p:cNvGraphicFramePr>
            <p:nvPr/>
          </p:nvGraphicFramePr>
          <p:xfrm>
            <a:off x="3673475" y="5668963"/>
            <a:ext cx="504825" cy="579437"/>
          </p:xfrm>
          <a:graphic>
            <a:graphicData uri="http://schemas.openxmlformats.org/presentationml/2006/ole">
              <mc:AlternateContent xmlns:mc="http://schemas.openxmlformats.org/markup-compatibility/2006">
                <mc:Choice xmlns:v="urn:schemas-microsoft-com:vml" Requires="v">
                  <p:oleObj spid="_x0000_s361205" name="Equation" r:id="rId18" imgW="342900" imgH="393700" progId="Equation.3">
                    <p:embed/>
                  </p:oleObj>
                </mc:Choice>
                <mc:Fallback>
                  <p:oleObj name="Equation" r:id="rId18" imgW="342900" imgH="393700" progId="Equation.3">
                    <p:embed/>
                    <p:pic>
                      <p:nvPicPr>
                        <p:cNvPr id="0" name="图片 189337"/>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673475" y="5668963"/>
                          <a:ext cx="504825" cy="5794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4" name="Object 7"/>
            <p:cNvGraphicFramePr>
              <a:graphicFrameLocks noChangeAspect="1"/>
            </p:cNvGraphicFramePr>
            <p:nvPr/>
          </p:nvGraphicFramePr>
          <p:xfrm>
            <a:off x="3168650" y="5681663"/>
            <a:ext cx="504825" cy="579437"/>
          </p:xfrm>
          <a:graphic>
            <a:graphicData uri="http://schemas.openxmlformats.org/presentationml/2006/ole">
              <mc:AlternateContent xmlns:mc="http://schemas.openxmlformats.org/markup-compatibility/2006">
                <mc:Choice xmlns:v="urn:schemas-microsoft-com:vml" Requires="v">
                  <p:oleObj spid="_x0000_s361206" name="Equation" r:id="rId20" imgW="342900" imgH="393700" progId="Equation.3">
                    <p:embed/>
                  </p:oleObj>
                </mc:Choice>
                <mc:Fallback>
                  <p:oleObj name="Equation" r:id="rId20" imgW="342900" imgH="393700" progId="Equation.3">
                    <p:embed/>
                    <p:pic>
                      <p:nvPicPr>
                        <p:cNvPr id="0" name="图片 189338"/>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3168650" y="5681663"/>
                          <a:ext cx="504825" cy="5794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5" name="Line 71"/>
            <p:cNvSpPr>
              <a:spLocks noChangeShapeType="1"/>
            </p:cNvSpPr>
            <p:nvPr/>
          </p:nvSpPr>
          <p:spPr bwMode="auto">
            <a:xfrm flipV="1">
              <a:off x="2901950" y="5656263"/>
              <a:ext cx="4219575" cy="12700"/>
            </a:xfrm>
            <a:prstGeom prst="line">
              <a:avLst/>
            </a:prstGeom>
            <a:noFill/>
            <a:ln w="28575">
              <a:solidFill>
                <a:schemeClr val="tx1"/>
              </a:solidFill>
              <a:round/>
              <a:tailEnd type="triangle" w="med" len="med"/>
            </a:ln>
          </p:spPr>
          <p:txBody>
            <a:bodyPr/>
            <a:lstStyle/>
            <a:p>
              <a:endParaRPr lang="zh-CN" altLang="en-US" sz="1800">
                <a:solidFill>
                  <a:prstClr val="black"/>
                </a:solidFill>
                <a:latin typeface="Arial" panose="020B0604020202020204" pitchFamily="34" charset="0"/>
                <a:ea typeface="宋体" panose="02010600030101010101" pitchFamily="2" charset="-122"/>
              </a:endParaRPr>
            </a:p>
          </p:txBody>
        </p:sp>
        <p:sp>
          <p:nvSpPr>
            <p:cNvPr id="26" name="Freeform 72"/>
            <p:cNvSpPr/>
            <p:nvPr/>
          </p:nvSpPr>
          <p:spPr bwMode="auto">
            <a:xfrm>
              <a:off x="5765800" y="4600575"/>
              <a:ext cx="431800" cy="406400"/>
            </a:xfrm>
            <a:custGeom>
              <a:avLst/>
              <a:gdLst>
                <a:gd name="T0" fmla="*/ 431800 w 576"/>
                <a:gd name="T1" fmla="*/ 10160 h 640"/>
                <a:gd name="T2" fmla="*/ 395817 w 576"/>
                <a:gd name="T3" fmla="*/ 10160 h 640"/>
                <a:gd name="T4" fmla="*/ 287867 w 576"/>
                <a:gd name="T5" fmla="*/ 71120 h 640"/>
                <a:gd name="T6" fmla="*/ 107950 w 576"/>
                <a:gd name="T7" fmla="*/ 345440 h 640"/>
                <a:gd name="T8" fmla="*/ 0 w 576"/>
                <a:gd name="T9" fmla="*/ 406400 h 640"/>
                <a:gd name="T10" fmla="*/ 0 60000 65536"/>
                <a:gd name="T11" fmla="*/ 0 60000 65536"/>
                <a:gd name="T12" fmla="*/ 0 60000 65536"/>
                <a:gd name="T13" fmla="*/ 0 60000 65536"/>
                <a:gd name="T14" fmla="*/ 0 60000 65536"/>
                <a:gd name="T15" fmla="*/ 0 w 576"/>
                <a:gd name="T16" fmla="*/ 0 h 640"/>
                <a:gd name="T17" fmla="*/ 576 w 576"/>
                <a:gd name="T18" fmla="*/ 640 h 640"/>
              </a:gdLst>
              <a:ahLst/>
              <a:cxnLst>
                <a:cxn ang="T10">
                  <a:pos x="T0" y="T1"/>
                </a:cxn>
                <a:cxn ang="T11">
                  <a:pos x="T2" y="T3"/>
                </a:cxn>
                <a:cxn ang="T12">
                  <a:pos x="T4" y="T5"/>
                </a:cxn>
                <a:cxn ang="T13">
                  <a:pos x="T6" y="T7"/>
                </a:cxn>
                <a:cxn ang="T14">
                  <a:pos x="T8" y="T9"/>
                </a:cxn>
              </a:cxnLst>
              <a:rect l="T15" t="T16" r="T17" b="T18"/>
              <a:pathLst>
                <a:path w="576" h="640">
                  <a:moveTo>
                    <a:pt x="576" y="16"/>
                  </a:moveTo>
                  <a:cubicBezTo>
                    <a:pt x="568" y="8"/>
                    <a:pt x="560" y="0"/>
                    <a:pt x="528" y="16"/>
                  </a:cubicBezTo>
                  <a:cubicBezTo>
                    <a:pt x="496" y="32"/>
                    <a:pt x="448" y="24"/>
                    <a:pt x="384" y="112"/>
                  </a:cubicBezTo>
                  <a:cubicBezTo>
                    <a:pt x="320" y="200"/>
                    <a:pt x="208" y="456"/>
                    <a:pt x="144" y="544"/>
                  </a:cubicBezTo>
                  <a:cubicBezTo>
                    <a:pt x="80" y="632"/>
                    <a:pt x="40" y="636"/>
                    <a:pt x="0" y="640"/>
                  </a:cubicBezTo>
                </a:path>
              </a:pathLst>
            </a:custGeom>
            <a:noFill/>
            <a:ln w="38100">
              <a:solidFill>
                <a:srgbClr val="800080"/>
              </a:solidFill>
              <a:round/>
            </a:ln>
          </p:spPr>
          <p:txBody>
            <a:bodyPr/>
            <a:lstStyle/>
            <a:p>
              <a:endParaRPr lang="zh-CN" altLang="en-US" sz="1800">
                <a:solidFill>
                  <a:prstClr val="black"/>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7" name="Freeform 73"/>
            <p:cNvSpPr/>
            <p:nvPr/>
          </p:nvSpPr>
          <p:spPr bwMode="auto">
            <a:xfrm flipH="1">
              <a:off x="5416550" y="5197475"/>
              <a:ext cx="207963" cy="236538"/>
            </a:xfrm>
            <a:custGeom>
              <a:avLst/>
              <a:gdLst>
                <a:gd name="T0" fmla="*/ 0 w 96"/>
                <a:gd name="T1" fmla="*/ 0 h 288"/>
                <a:gd name="T2" fmla="*/ 207963 w 96"/>
                <a:gd name="T3" fmla="*/ 236538 h 288"/>
                <a:gd name="T4" fmla="*/ 0 60000 65536"/>
                <a:gd name="T5" fmla="*/ 0 60000 65536"/>
                <a:gd name="T6" fmla="*/ 0 w 96"/>
                <a:gd name="T7" fmla="*/ 0 h 288"/>
                <a:gd name="T8" fmla="*/ 96 w 96"/>
                <a:gd name="T9" fmla="*/ 288 h 288"/>
              </a:gdLst>
              <a:ahLst/>
              <a:cxnLst>
                <a:cxn ang="T4">
                  <a:pos x="T0" y="T1"/>
                </a:cxn>
                <a:cxn ang="T5">
                  <a:pos x="T2" y="T3"/>
                </a:cxn>
              </a:cxnLst>
              <a:rect l="T6" t="T7" r="T8" b="T9"/>
              <a:pathLst>
                <a:path w="96" h="288">
                  <a:moveTo>
                    <a:pt x="0" y="0"/>
                  </a:moveTo>
                  <a:cubicBezTo>
                    <a:pt x="40" y="120"/>
                    <a:pt x="80" y="240"/>
                    <a:pt x="96" y="288"/>
                  </a:cubicBezTo>
                </a:path>
              </a:pathLst>
            </a:custGeom>
            <a:noFill/>
            <a:ln w="12700">
              <a:solidFill>
                <a:srgbClr val="800080"/>
              </a:solidFill>
              <a:prstDash val="dash"/>
              <a:round/>
            </a:ln>
          </p:spPr>
          <p:txBody>
            <a:bodyPr/>
            <a:lstStyle/>
            <a:p>
              <a:endParaRPr lang="zh-CN" altLang="en-US" sz="1800">
                <a:solidFill>
                  <a:prstClr val="black"/>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8" name="Freeform 74"/>
            <p:cNvSpPr/>
            <p:nvPr/>
          </p:nvSpPr>
          <p:spPr bwMode="auto">
            <a:xfrm>
              <a:off x="5364163" y="5172075"/>
              <a:ext cx="401637" cy="231775"/>
            </a:xfrm>
            <a:custGeom>
              <a:avLst/>
              <a:gdLst>
                <a:gd name="T0" fmla="*/ 401637 w 576"/>
                <a:gd name="T1" fmla="*/ 5794 h 640"/>
                <a:gd name="T2" fmla="*/ 368167 w 576"/>
                <a:gd name="T3" fmla="*/ 5794 h 640"/>
                <a:gd name="T4" fmla="*/ 267758 w 576"/>
                <a:gd name="T5" fmla="*/ 40561 h 640"/>
                <a:gd name="T6" fmla="*/ 100409 w 576"/>
                <a:gd name="T7" fmla="*/ 197009 h 640"/>
                <a:gd name="T8" fmla="*/ 0 w 576"/>
                <a:gd name="T9" fmla="*/ 231775 h 640"/>
                <a:gd name="T10" fmla="*/ 0 60000 65536"/>
                <a:gd name="T11" fmla="*/ 0 60000 65536"/>
                <a:gd name="T12" fmla="*/ 0 60000 65536"/>
                <a:gd name="T13" fmla="*/ 0 60000 65536"/>
                <a:gd name="T14" fmla="*/ 0 60000 65536"/>
                <a:gd name="T15" fmla="*/ 0 w 576"/>
                <a:gd name="T16" fmla="*/ 0 h 640"/>
                <a:gd name="T17" fmla="*/ 576 w 576"/>
                <a:gd name="T18" fmla="*/ 640 h 640"/>
              </a:gdLst>
              <a:ahLst/>
              <a:cxnLst>
                <a:cxn ang="T10">
                  <a:pos x="T0" y="T1"/>
                </a:cxn>
                <a:cxn ang="T11">
                  <a:pos x="T2" y="T3"/>
                </a:cxn>
                <a:cxn ang="T12">
                  <a:pos x="T4" y="T5"/>
                </a:cxn>
                <a:cxn ang="T13">
                  <a:pos x="T6" y="T7"/>
                </a:cxn>
                <a:cxn ang="T14">
                  <a:pos x="T8" y="T9"/>
                </a:cxn>
              </a:cxnLst>
              <a:rect l="T15" t="T16" r="T17" b="T18"/>
              <a:pathLst>
                <a:path w="576" h="640">
                  <a:moveTo>
                    <a:pt x="576" y="16"/>
                  </a:moveTo>
                  <a:cubicBezTo>
                    <a:pt x="568" y="8"/>
                    <a:pt x="560" y="0"/>
                    <a:pt x="528" y="16"/>
                  </a:cubicBezTo>
                  <a:cubicBezTo>
                    <a:pt x="496" y="32"/>
                    <a:pt x="448" y="24"/>
                    <a:pt x="384" y="112"/>
                  </a:cubicBezTo>
                  <a:cubicBezTo>
                    <a:pt x="320" y="200"/>
                    <a:pt x="208" y="456"/>
                    <a:pt x="144" y="544"/>
                  </a:cubicBezTo>
                  <a:cubicBezTo>
                    <a:pt x="80" y="632"/>
                    <a:pt x="40" y="636"/>
                    <a:pt x="0" y="640"/>
                  </a:cubicBezTo>
                </a:path>
              </a:pathLst>
            </a:custGeom>
            <a:noFill/>
            <a:ln w="38100">
              <a:solidFill>
                <a:srgbClr val="800080"/>
              </a:solidFill>
              <a:round/>
            </a:ln>
          </p:spPr>
          <p:txBody>
            <a:bodyPr/>
            <a:lstStyle/>
            <a:p>
              <a:endParaRPr lang="zh-CN" altLang="en-US" sz="1800">
                <a:solidFill>
                  <a:prstClr val="black"/>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29" name="Group 75"/>
            <p:cNvGrpSpPr/>
            <p:nvPr/>
          </p:nvGrpSpPr>
          <p:grpSpPr bwMode="auto">
            <a:xfrm>
              <a:off x="4464050" y="5159375"/>
              <a:ext cx="935038" cy="269875"/>
              <a:chOff x="2596" y="3141"/>
              <a:chExt cx="589" cy="354"/>
            </a:xfrm>
          </p:grpSpPr>
          <p:sp>
            <p:nvSpPr>
              <p:cNvPr id="77" name="Freeform 76"/>
              <p:cNvSpPr/>
              <p:nvPr/>
            </p:nvSpPr>
            <p:spPr bwMode="auto">
              <a:xfrm flipH="1">
                <a:off x="2876" y="3149"/>
                <a:ext cx="309" cy="346"/>
              </a:xfrm>
              <a:custGeom>
                <a:avLst/>
                <a:gdLst>
                  <a:gd name="T0" fmla="*/ 309 w 576"/>
                  <a:gd name="T1" fmla="*/ 9 h 640"/>
                  <a:gd name="T2" fmla="*/ 283 w 576"/>
                  <a:gd name="T3" fmla="*/ 9 h 640"/>
                  <a:gd name="T4" fmla="*/ 206 w 576"/>
                  <a:gd name="T5" fmla="*/ 61 h 640"/>
                  <a:gd name="T6" fmla="*/ 77 w 576"/>
                  <a:gd name="T7" fmla="*/ 294 h 640"/>
                  <a:gd name="T8" fmla="*/ 0 w 576"/>
                  <a:gd name="T9" fmla="*/ 346 h 640"/>
                  <a:gd name="T10" fmla="*/ 0 60000 65536"/>
                  <a:gd name="T11" fmla="*/ 0 60000 65536"/>
                  <a:gd name="T12" fmla="*/ 0 60000 65536"/>
                  <a:gd name="T13" fmla="*/ 0 60000 65536"/>
                  <a:gd name="T14" fmla="*/ 0 60000 65536"/>
                  <a:gd name="T15" fmla="*/ 0 w 576"/>
                  <a:gd name="T16" fmla="*/ 0 h 640"/>
                  <a:gd name="T17" fmla="*/ 576 w 576"/>
                  <a:gd name="T18" fmla="*/ 640 h 640"/>
                </a:gdLst>
                <a:ahLst/>
                <a:cxnLst>
                  <a:cxn ang="T10">
                    <a:pos x="T0" y="T1"/>
                  </a:cxn>
                  <a:cxn ang="T11">
                    <a:pos x="T2" y="T3"/>
                  </a:cxn>
                  <a:cxn ang="T12">
                    <a:pos x="T4" y="T5"/>
                  </a:cxn>
                  <a:cxn ang="T13">
                    <a:pos x="T6" y="T7"/>
                  </a:cxn>
                  <a:cxn ang="T14">
                    <a:pos x="T8" y="T9"/>
                  </a:cxn>
                </a:cxnLst>
                <a:rect l="T15" t="T16" r="T17" b="T18"/>
                <a:pathLst>
                  <a:path w="576" h="640">
                    <a:moveTo>
                      <a:pt x="576" y="16"/>
                    </a:moveTo>
                    <a:cubicBezTo>
                      <a:pt x="568" y="8"/>
                      <a:pt x="560" y="0"/>
                      <a:pt x="528" y="16"/>
                    </a:cubicBezTo>
                    <a:cubicBezTo>
                      <a:pt x="496" y="32"/>
                      <a:pt x="448" y="24"/>
                      <a:pt x="384" y="112"/>
                    </a:cubicBezTo>
                    <a:cubicBezTo>
                      <a:pt x="320" y="200"/>
                      <a:pt x="208" y="456"/>
                      <a:pt x="144" y="544"/>
                    </a:cubicBezTo>
                    <a:cubicBezTo>
                      <a:pt x="80" y="632"/>
                      <a:pt x="40" y="636"/>
                      <a:pt x="0" y="640"/>
                    </a:cubicBezTo>
                  </a:path>
                </a:pathLst>
              </a:custGeom>
              <a:noFill/>
              <a:ln w="28575">
                <a:solidFill>
                  <a:srgbClr val="009900"/>
                </a:solidFill>
                <a:prstDash val="sysDot"/>
                <a:round/>
              </a:ln>
            </p:spPr>
            <p:txBody>
              <a:bodyPr/>
              <a:lstStyle/>
              <a:p>
                <a:endParaRPr lang="zh-CN" altLang="en-US" sz="1800">
                  <a:solidFill>
                    <a:prstClr val="black"/>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8" name="Freeform 77"/>
              <p:cNvSpPr/>
              <p:nvPr/>
            </p:nvSpPr>
            <p:spPr bwMode="auto">
              <a:xfrm>
                <a:off x="2596" y="3141"/>
                <a:ext cx="309" cy="346"/>
              </a:xfrm>
              <a:custGeom>
                <a:avLst/>
                <a:gdLst>
                  <a:gd name="T0" fmla="*/ 309 w 576"/>
                  <a:gd name="T1" fmla="*/ 9 h 640"/>
                  <a:gd name="T2" fmla="*/ 283 w 576"/>
                  <a:gd name="T3" fmla="*/ 9 h 640"/>
                  <a:gd name="T4" fmla="*/ 206 w 576"/>
                  <a:gd name="T5" fmla="*/ 61 h 640"/>
                  <a:gd name="T6" fmla="*/ 77 w 576"/>
                  <a:gd name="T7" fmla="*/ 294 h 640"/>
                  <a:gd name="T8" fmla="*/ 0 w 576"/>
                  <a:gd name="T9" fmla="*/ 346 h 640"/>
                  <a:gd name="T10" fmla="*/ 0 60000 65536"/>
                  <a:gd name="T11" fmla="*/ 0 60000 65536"/>
                  <a:gd name="T12" fmla="*/ 0 60000 65536"/>
                  <a:gd name="T13" fmla="*/ 0 60000 65536"/>
                  <a:gd name="T14" fmla="*/ 0 60000 65536"/>
                  <a:gd name="T15" fmla="*/ 0 w 576"/>
                  <a:gd name="T16" fmla="*/ 0 h 640"/>
                  <a:gd name="T17" fmla="*/ 576 w 576"/>
                  <a:gd name="T18" fmla="*/ 640 h 640"/>
                </a:gdLst>
                <a:ahLst/>
                <a:cxnLst>
                  <a:cxn ang="T10">
                    <a:pos x="T0" y="T1"/>
                  </a:cxn>
                  <a:cxn ang="T11">
                    <a:pos x="T2" y="T3"/>
                  </a:cxn>
                  <a:cxn ang="T12">
                    <a:pos x="T4" y="T5"/>
                  </a:cxn>
                  <a:cxn ang="T13">
                    <a:pos x="T6" y="T7"/>
                  </a:cxn>
                  <a:cxn ang="T14">
                    <a:pos x="T8" y="T9"/>
                  </a:cxn>
                </a:cxnLst>
                <a:rect l="T15" t="T16" r="T17" b="T18"/>
                <a:pathLst>
                  <a:path w="576" h="640">
                    <a:moveTo>
                      <a:pt x="576" y="16"/>
                    </a:moveTo>
                    <a:cubicBezTo>
                      <a:pt x="568" y="8"/>
                      <a:pt x="560" y="0"/>
                      <a:pt x="528" y="16"/>
                    </a:cubicBezTo>
                    <a:cubicBezTo>
                      <a:pt x="496" y="32"/>
                      <a:pt x="448" y="24"/>
                      <a:pt x="384" y="112"/>
                    </a:cubicBezTo>
                    <a:cubicBezTo>
                      <a:pt x="320" y="200"/>
                      <a:pt x="208" y="456"/>
                      <a:pt x="144" y="544"/>
                    </a:cubicBezTo>
                    <a:cubicBezTo>
                      <a:pt x="80" y="632"/>
                      <a:pt x="40" y="636"/>
                      <a:pt x="0" y="640"/>
                    </a:cubicBezTo>
                  </a:path>
                </a:pathLst>
              </a:custGeom>
              <a:noFill/>
              <a:ln w="28575">
                <a:solidFill>
                  <a:srgbClr val="009900"/>
                </a:solidFill>
                <a:prstDash val="sysDot"/>
                <a:round/>
              </a:ln>
            </p:spPr>
            <p:txBody>
              <a:bodyPr/>
              <a:lstStyle/>
              <a:p>
                <a:endParaRPr lang="zh-CN" altLang="en-US" sz="1800">
                  <a:solidFill>
                    <a:prstClr val="black"/>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30" name="Group 78"/>
            <p:cNvGrpSpPr/>
            <p:nvPr/>
          </p:nvGrpSpPr>
          <p:grpSpPr bwMode="auto">
            <a:xfrm>
              <a:off x="4032248" y="4511675"/>
              <a:ext cx="1747837" cy="485775"/>
              <a:chOff x="2188" y="2597"/>
              <a:chExt cx="1301" cy="378"/>
            </a:xfrm>
          </p:grpSpPr>
          <p:sp>
            <p:nvSpPr>
              <p:cNvPr id="73" name="Freeform 79"/>
              <p:cNvSpPr/>
              <p:nvPr/>
            </p:nvSpPr>
            <p:spPr bwMode="auto">
              <a:xfrm>
                <a:off x="2884" y="2629"/>
                <a:ext cx="309" cy="346"/>
              </a:xfrm>
              <a:custGeom>
                <a:avLst/>
                <a:gdLst>
                  <a:gd name="T0" fmla="*/ 309 w 576"/>
                  <a:gd name="T1" fmla="*/ 9 h 640"/>
                  <a:gd name="T2" fmla="*/ 283 w 576"/>
                  <a:gd name="T3" fmla="*/ 9 h 640"/>
                  <a:gd name="T4" fmla="*/ 206 w 576"/>
                  <a:gd name="T5" fmla="*/ 61 h 640"/>
                  <a:gd name="T6" fmla="*/ 77 w 576"/>
                  <a:gd name="T7" fmla="*/ 294 h 640"/>
                  <a:gd name="T8" fmla="*/ 0 w 576"/>
                  <a:gd name="T9" fmla="*/ 346 h 640"/>
                  <a:gd name="T10" fmla="*/ 0 60000 65536"/>
                  <a:gd name="T11" fmla="*/ 0 60000 65536"/>
                  <a:gd name="T12" fmla="*/ 0 60000 65536"/>
                  <a:gd name="T13" fmla="*/ 0 60000 65536"/>
                  <a:gd name="T14" fmla="*/ 0 60000 65536"/>
                  <a:gd name="T15" fmla="*/ 0 w 576"/>
                  <a:gd name="T16" fmla="*/ 0 h 640"/>
                  <a:gd name="T17" fmla="*/ 576 w 576"/>
                  <a:gd name="T18" fmla="*/ 640 h 640"/>
                </a:gdLst>
                <a:ahLst/>
                <a:cxnLst>
                  <a:cxn ang="T10">
                    <a:pos x="T0" y="T1"/>
                  </a:cxn>
                  <a:cxn ang="T11">
                    <a:pos x="T2" y="T3"/>
                  </a:cxn>
                  <a:cxn ang="T12">
                    <a:pos x="T4" y="T5"/>
                  </a:cxn>
                  <a:cxn ang="T13">
                    <a:pos x="T6" y="T7"/>
                  </a:cxn>
                  <a:cxn ang="T14">
                    <a:pos x="T8" y="T9"/>
                  </a:cxn>
                </a:cxnLst>
                <a:rect l="T15" t="T16" r="T17" b="T18"/>
                <a:pathLst>
                  <a:path w="576" h="640">
                    <a:moveTo>
                      <a:pt x="576" y="16"/>
                    </a:moveTo>
                    <a:cubicBezTo>
                      <a:pt x="568" y="8"/>
                      <a:pt x="560" y="0"/>
                      <a:pt x="528" y="16"/>
                    </a:cubicBezTo>
                    <a:cubicBezTo>
                      <a:pt x="496" y="32"/>
                      <a:pt x="448" y="24"/>
                      <a:pt x="384" y="112"/>
                    </a:cubicBezTo>
                    <a:cubicBezTo>
                      <a:pt x="320" y="200"/>
                      <a:pt x="208" y="456"/>
                      <a:pt x="144" y="544"/>
                    </a:cubicBezTo>
                    <a:cubicBezTo>
                      <a:pt x="80" y="632"/>
                      <a:pt x="40" y="636"/>
                      <a:pt x="0" y="640"/>
                    </a:cubicBezTo>
                  </a:path>
                </a:pathLst>
              </a:custGeom>
              <a:noFill/>
              <a:ln w="28575">
                <a:solidFill>
                  <a:srgbClr val="009900"/>
                </a:solidFill>
                <a:prstDash val="sysDot"/>
                <a:round/>
              </a:ln>
            </p:spPr>
            <p:txBody>
              <a:bodyPr/>
              <a:lstStyle/>
              <a:p>
                <a:endParaRPr lang="zh-CN" altLang="en-US" sz="1800">
                  <a:solidFill>
                    <a:prstClr val="black"/>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4" name="Freeform 80"/>
              <p:cNvSpPr/>
              <p:nvPr/>
            </p:nvSpPr>
            <p:spPr bwMode="auto">
              <a:xfrm>
                <a:off x="2188" y="2597"/>
                <a:ext cx="309" cy="346"/>
              </a:xfrm>
              <a:custGeom>
                <a:avLst/>
                <a:gdLst>
                  <a:gd name="T0" fmla="*/ 309 w 576"/>
                  <a:gd name="T1" fmla="*/ 9 h 640"/>
                  <a:gd name="T2" fmla="*/ 283 w 576"/>
                  <a:gd name="T3" fmla="*/ 9 h 640"/>
                  <a:gd name="T4" fmla="*/ 206 w 576"/>
                  <a:gd name="T5" fmla="*/ 61 h 640"/>
                  <a:gd name="T6" fmla="*/ 77 w 576"/>
                  <a:gd name="T7" fmla="*/ 294 h 640"/>
                  <a:gd name="T8" fmla="*/ 0 w 576"/>
                  <a:gd name="T9" fmla="*/ 346 h 640"/>
                  <a:gd name="T10" fmla="*/ 0 60000 65536"/>
                  <a:gd name="T11" fmla="*/ 0 60000 65536"/>
                  <a:gd name="T12" fmla="*/ 0 60000 65536"/>
                  <a:gd name="T13" fmla="*/ 0 60000 65536"/>
                  <a:gd name="T14" fmla="*/ 0 60000 65536"/>
                  <a:gd name="T15" fmla="*/ 0 w 576"/>
                  <a:gd name="T16" fmla="*/ 0 h 640"/>
                  <a:gd name="T17" fmla="*/ 576 w 576"/>
                  <a:gd name="T18" fmla="*/ 640 h 640"/>
                </a:gdLst>
                <a:ahLst/>
                <a:cxnLst>
                  <a:cxn ang="T10">
                    <a:pos x="T0" y="T1"/>
                  </a:cxn>
                  <a:cxn ang="T11">
                    <a:pos x="T2" y="T3"/>
                  </a:cxn>
                  <a:cxn ang="T12">
                    <a:pos x="T4" y="T5"/>
                  </a:cxn>
                  <a:cxn ang="T13">
                    <a:pos x="T6" y="T7"/>
                  </a:cxn>
                  <a:cxn ang="T14">
                    <a:pos x="T8" y="T9"/>
                  </a:cxn>
                </a:cxnLst>
                <a:rect l="T15" t="T16" r="T17" b="T18"/>
                <a:pathLst>
                  <a:path w="576" h="640">
                    <a:moveTo>
                      <a:pt x="576" y="16"/>
                    </a:moveTo>
                    <a:cubicBezTo>
                      <a:pt x="568" y="8"/>
                      <a:pt x="560" y="0"/>
                      <a:pt x="528" y="16"/>
                    </a:cubicBezTo>
                    <a:cubicBezTo>
                      <a:pt x="496" y="32"/>
                      <a:pt x="448" y="24"/>
                      <a:pt x="384" y="112"/>
                    </a:cubicBezTo>
                    <a:cubicBezTo>
                      <a:pt x="320" y="200"/>
                      <a:pt x="208" y="456"/>
                      <a:pt x="144" y="544"/>
                    </a:cubicBezTo>
                    <a:cubicBezTo>
                      <a:pt x="80" y="632"/>
                      <a:pt x="40" y="636"/>
                      <a:pt x="0" y="640"/>
                    </a:cubicBezTo>
                  </a:path>
                </a:pathLst>
              </a:custGeom>
              <a:noFill/>
              <a:ln w="28575">
                <a:solidFill>
                  <a:srgbClr val="009900"/>
                </a:solidFill>
                <a:prstDash val="sysDot"/>
                <a:round/>
              </a:ln>
            </p:spPr>
            <p:txBody>
              <a:bodyPr/>
              <a:lstStyle/>
              <a:p>
                <a:endParaRPr lang="zh-CN" altLang="en-US" sz="1800">
                  <a:solidFill>
                    <a:prstClr val="black"/>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5" name="Freeform 81"/>
              <p:cNvSpPr/>
              <p:nvPr/>
            </p:nvSpPr>
            <p:spPr bwMode="auto">
              <a:xfrm flipH="1">
                <a:off x="2524" y="2597"/>
                <a:ext cx="309" cy="346"/>
              </a:xfrm>
              <a:custGeom>
                <a:avLst/>
                <a:gdLst>
                  <a:gd name="T0" fmla="*/ 309 w 576"/>
                  <a:gd name="T1" fmla="*/ 9 h 640"/>
                  <a:gd name="T2" fmla="*/ 283 w 576"/>
                  <a:gd name="T3" fmla="*/ 9 h 640"/>
                  <a:gd name="T4" fmla="*/ 206 w 576"/>
                  <a:gd name="T5" fmla="*/ 61 h 640"/>
                  <a:gd name="T6" fmla="*/ 77 w 576"/>
                  <a:gd name="T7" fmla="*/ 294 h 640"/>
                  <a:gd name="T8" fmla="*/ 0 w 576"/>
                  <a:gd name="T9" fmla="*/ 346 h 640"/>
                  <a:gd name="T10" fmla="*/ 0 60000 65536"/>
                  <a:gd name="T11" fmla="*/ 0 60000 65536"/>
                  <a:gd name="T12" fmla="*/ 0 60000 65536"/>
                  <a:gd name="T13" fmla="*/ 0 60000 65536"/>
                  <a:gd name="T14" fmla="*/ 0 60000 65536"/>
                  <a:gd name="T15" fmla="*/ 0 w 576"/>
                  <a:gd name="T16" fmla="*/ 0 h 640"/>
                  <a:gd name="T17" fmla="*/ 576 w 576"/>
                  <a:gd name="T18" fmla="*/ 640 h 640"/>
                </a:gdLst>
                <a:ahLst/>
                <a:cxnLst>
                  <a:cxn ang="T10">
                    <a:pos x="T0" y="T1"/>
                  </a:cxn>
                  <a:cxn ang="T11">
                    <a:pos x="T2" y="T3"/>
                  </a:cxn>
                  <a:cxn ang="T12">
                    <a:pos x="T4" y="T5"/>
                  </a:cxn>
                  <a:cxn ang="T13">
                    <a:pos x="T6" y="T7"/>
                  </a:cxn>
                  <a:cxn ang="T14">
                    <a:pos x="T8" y="T9"/>
                  </a:cxn>
                </a:cxnLst>
                <a:rect l="T15" t="T16" r="T17" b="T18"/>
                <a:pathLst>
                  <a:path w="576" h="640">
                    <a:moveTo>
                      <a:pt x="576" y="16"/>
                    </a:moveTo>
                    <a:cubicBezTo>
                      <a:pt x="568" y="8"/>
                      <a:pt x="560" y="0"/>
                      <a:pt x="528" y="16"/>
                    </a:cubicBezTo>
                    <a:cubicBezTo>
                      <a:pt x="496" y="32"/>
                      <a:pt x="448" y="24"/>
                      <a:pt x="384" y="112"/>
                    </a:cubicBezTo>
                    <a:cubicBezTo>
                      <a:pt x="320" y="200"/>
                      <a:pt x="208" y="456"/>
                      <a:pt x="144" y="544"/>
                    </a:cubicBezTo>
                    <a:cubicBezTo>
                      <a:pt x="80" y="632"/>
                      <a:pt x="40" y="636"/>
                      <a:pt x="0" y="640"/>
                    </a:cubicBezTo>
                  </a:path>
                </a:pathLst>
              </a:custGeom>
              <a:noFill/>
              <a:ln w="28575">
                <a:solidFill>
                  <a:srgbClr val="009900"/>
                </a:solidFill>
                <a:prstDash val="sysDot"/>
                <a:round/>
              </a:ln>
            </p:spPr>
            <p:txBody>
              <a:bodyPr/>
              <a:lstStyle/>
              <a:p>
                <a:endParaRPr lang="zh-CN" altLang="en-US" sz="1800">
                  <a:solidFill>
                    <a:prstClr val="black"/>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6" name="Freeform 82"/>
              <p:cNvSpPr/>
              <p:nvPr/>
            </p:nvSpPr>
            <p:spPr bwMode="auto">
              <a:xfrm flipH="1">
                <a:off x="3180" y="2629"/>
                <a:ext cx="309" cy="346"/>
              </a:xfrm>
              <a:custGeom>
                <a:avLst/>
                <a:gdLst>
                  <a:gd name="T0" fmla="*/ 309 w 576"/>
                  <a:gd name="T1" fmla="*/ 9 h 640"/>
                  <a:gd name="T2" fmla="*/ 283 w 576"/>
                  <a:gd name="T3" fmla="*/ 9 h 640"/>
                  <a:gd name="T4" fmla="*/ 206 w 576"/>
                  <a:gd name="T5" fmla="*/ 61 h 640"/>
                  <a:gd name="T6" fmla="*/ 77 w 576"/>
                  <a:gd name="T7" fmla="*/ 294 h 640"/>
                  <a:gd name="T8" fmla="*/ 0 w 576"/>
                  <a:gd name="T9" fmla="*/ 346 h 640"/>
                  <a:gd name="T10" fmla="*/ 0 60000 65536"/>
                  <a:gd name="T11" fmla="*/ 0 60000 65536"/>
                  <a:gd name="T12" fmla="*/ 0 60000 65536"/>
                  <a:gd name="T13" fmla="*/ 0 60000 65536"/>
                  <a:gd name="T14" fmla="*/ 0 60000 65536"/>
                  <a:gd name="T15" fmla="*/ 0 w 576"/>
                  <a:gd name="T16" fmla="*/ 0 h 640"/>
                  <a:gd name="T17" fmla="*/ 576 w 576"/>
                  <a:gd name="T18" fmla="*/ 640 h 640"/>
                </a:gdLst>
                <a:ahLst/>
                <a:cxnLst>
                  <a:cxn ang="T10">
                    <a:pos x="T0" y="T1"/>
                  </a:cxn>
                  <a:cxn ang="T11">
                    <a:pos x="T2" y="T3"/>
                  </a:cxn>
                  <a:cxn ang="T12">
                    <a:pos x="T4" y="T5"/>
                  </a:cxn>
                  <a:cxn ang="T13">
                    <a:pos x="T6" y="T7"/>
                  </a:cxn>
                  <a:cxn ang="T14">
                    <a:pos x="T8" y="T9"/>
                  </a:cxn>
                </a:cxnLst>
                <a:rect l="T15" t="T16" r="T17" b="T18"/>
                <a:pathLst>
                  <a:path w="576" h="640">
                    <a:moveTo>
                      <a:pt x="576" y="16"/>
                    </a:moveTo>
                    <a:cubicBezTo>
                      <a:pt x="568" y="8"/>
                      <a:pt x="560" y="0"/>
                      <a:pt x="528" y="16"/>
                    </a:cubicBezTo>
                    <a:cubicBezTo>
                      <a:pt x="496" y="32"/>
                      <a:pt x="448" y="24"/>
                      <a:pt x="384" y="112"/>
                    </a:cubicBezTo>
                    <a:cubicBezTo>
                      <a:pt x="320" y="200"/>
                      <a:pt x="208" y="456"/>
                      <a:pt x="144" y="544"/>
                    </a:cubicBezTo>
                    <a:cubicBezTo>
                      <a:pt x="80" y="632"/>
                      <a:pt x="40" y="636"/>
                      <a:pt x="0" y="640"/>
                    </a:cubicBezTo>
                  </a:path>
                </a:pathLst>
              </a:custGeom>
              <a:noFill/>
              <a:ln w="28575">
                <a:solidFill>
                  <a:srgbClr val="009900"/>
                </a:solidFill>
                <a:prstDash val="sysDot"/>
                <a:round/>
              </a:ln>
            </p:spPr>
            <p:txBody>
              <a:bodyPr/>
              <a:lstStyle/>
              <a:p>
                <a:endParaRPr lang="zh-CN" altLang="en-US" sz="1800">
                  <a:solidFill>
                    <a:prstClr val="black"/>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31" name="Freeform 83"/>
            <p:cNvSpPr/>
            <p:nvPr/>
          </p:nvSpPr>
          <p:spPr bwMode="auto">
            <a:xfrm>
              <a:off x="6200775" y="3851275"/>
              <a:ext cx="441325" cy="473075"/>
            </a:xfrm>
            <a:custGeom>
              <a:avLst/>
              <a:gdLst>
                <a:gd name="T0" fmla="*/ 441325 w 576"/>
                <a:gd name="T1" fmla="*/ 11827 h 640"/>
                <a:gd name="T2" fmla="*/ 404548 w 576"/>
                <a:gd name="T3" fmla="*/ 11827 h 640"/>
                <a:gd name="T4" fmla="*/ 294217 w 576"/>
                <a:gd name="T5" fmla="*/ 82788 h 640"/>
                <a:gd name="T6" fmla="*/ 110331 w 576"/>
                <a:gd name="T7" fmla="*/ 402114 h 640"/>
                <a:gd name="T8" fmla="*/ 0 w 576"/>
                <a:gd name="T9" fmla="*/ 473075 h 640"/>
                <a:gd name="T10" fmla="*/ 0 60000 65536"/>
                <a:gd name="T11" fmla="*/ 0 60000 65536"/>
                <a:gd name="T12" fmla="*/ 0 60000 65536"/>
                <a:gd name="T13" fmla="*/ 0 60000 65536"/>
                <a:gd name="T14" fmla="*/ 0 60000 65536"/>
                <a:gd name="T15" fmla="*/ 0 w 576"/>
                <a:gd name="T16" fmla="*/ 0 h 640"/>
                <a:gd name="T17" fmla="*/ 576 w 576"/>
                <a:gd name="T18" fmla="*/ 640 h 640"/>
              </a:gdLst>
              <a:ahLst/>
              <a:cxnLst>
                <a:cxn ang="T10">
                  <a:pos x="T0" y="T1"/>
                </a:cxn>
                <a:cxn ang="T11">
                  <a:pos x="T2" y="T3"/>
                </a:cxn>
                <a:cxn ang="T12">
                  <a:pos x="T4" y="T5"/>
                </a:cxn>
                <a:cxn ang="T13">
                  <a:pos x="T6" y="T7"/>
                </a:cxn>
                <a:cxn ang="T14">
                  <a:pos x="T8" y="T9"/>
                </a:cxn>
              </a:cxnLst>
              <a:rect l="T15" t="T16" r="T17" b="T18"/>
              <a:pathLst>
                <a:path w="576" h="640">
                  <a:moveTo>
                    <a:pt x="576" y="16"/>
                  </a:moveTo>
                  <a:cubicBezTo>
                    <a:pt x="568" y="8"/>
                    <a:pt x="560" y="0"/>
                    <a:pt x="528" y="16"/>
                  </a:cubicBezTo>
                  <a:cubicBezTo>
                    <a:pt x="496" y="32"/>
                    <a:pt x="448" y="24"/>
                    <a:pt x="384" y="112"/>
                  </a:cubicBezTo>
                  <a:cubicBezTo>
                    <a:pt x="320" y="200"/>
                    <a:pt x="208" y="456"/>
                    <a:pt x="144" y="544"/>
                  </a:cubicBezTo>
                  <a:cubicBezTo>
                    <a:pt x="80" y="632"/>
                    <a:pt x="40" y="636"/>
                    <a:pt x="0" y="640"/>
                  </a:cubicBezTo>
                </a:path>
              </a:pathLst>
            </a:custGeom>
            <a:noFill/>
            <a:ln w="38100">
              <a:solidFill>
                <a:srgbClr val="800080"/>
              </a:solidFill>
              <a:round/>
            </a:ln>
          </p:spPr>
          <p:txBody>
            <a:bodyPr/>
            <a:lstStyle/>
            <a:p>
              <a:endParaRPr lang="zh-CN" altLang="en-US" sz="1800">
                <a:solidFill>
                  <a:prstClr val="black"/>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2" name="Freeform 84"/>
            <p:cNvSpPr/>
            <p:nvPr/>
          </p:nvSpPr>
          <p:spPr bwMode="auto">
            <a:xfrm flipH="1">
              <a:off x="4948238" y="3825875"/>
              <a:ext cx="398462" cy="511175"/>
            </a:xfrm>
            <a:custGeom>
              <a:avLst/>
              <a:gdLst>
                <a:gd name="T0" fmla="*/ 398462 w 576"/>
                <a:gd name="T1" fmla="*/ 12779 h 640"/>
                <a:gd name="T2" fmla="*/ 365257 w 576"/>
                <a:gd name="T3" fmla="*/ 12779 h 640"/>
                <a:gd name="T4" fmla="*/ 265641 w 576"/>
                <a:gd name="T5" fmla="*/ 89456 h 640"/>
                <a:gd name="T6" fmla="*/ 99616 w 576"/>
                <a:gd name="T7" fmla="*/ 434499 h 640"/>
                <a:gd name="T8" fmla="*/ 0 w 576"/>
                <a:gd name="T9" fmla="*/ 511175 h 640"/>
                <a:gd name="T10" fmla="*/ 0 60000 65536"/>
                <a:gd name="T11" fmla="*/ 0 60000 65536"/>
                <a:gd name="T12" fmla="*/ 0 60000 65536"/>
                <a:gd name="T13" fmla="*/ 0 60000 65536"/>
                <a:gd name="T14" fmla="*/ 0 60000 65536"/>
                <a:gd name="T15" fmla="*/ 0 w 576"/>
                <a:gd name="T16" fmla="*/ 0 h 640"/>
                <a:gd name="T17" fmla="*/ 576 w 576"/>
                <a:gd name="T18" fmla="*/ 640 h 640"/>
              </a:gdLst>
              <a:ahLst/>
              <a:cxnLst>
                <a:cxn ang="T10">
                  <a:pos x="T0" y="T1"/>
                </a:cxn>
                <a:cxn ang="T11">
                  <a:pos x="T2" y="T3"/>
                </a:cxn>
                <a:cxn ang="T12">
                  <a:pos x="T4" y="T5"/>
                </a:cxn>
                <a:cxn ang="T13">
                  <a:pos x="T6" y="T7"/>
                </a:cxn>
                <a:cxn ang="T14">
                  <a:pos x="T8" y="T9"/>
                </a:cxn>
              </a:cxnLst>
              <a:rect l="T15" t="T16" r="T17" b="T18"/>
              <a:pathLst>
                <a:path w="576" h="640">
                  <a:moveTo>
                    <a:pt x="576" y="16"/>
                  </a:moveTo>
                  <a:cubicBezTo>
                    <a:pt x="568" y="8"/>
                    <a:pt x="560" y="0"/>
                    <a:pt x="528" y="16"/>
                  </a:cubicBezTo>
                  <a:cubicBezTo>
                    <a:pt x="496" y="32"/>
                    <a:pt x="448" y="24"/>
                    <a:pt x="384" y="112"/>
                  </a:cubicBezTo>
                  <a:cubicBezTo>
                    <a:pt x="320" y="200"/>
                    <a:pt x="208" y="456"/>
                    <a:pt x="144" y="544"/>
                  </a:cubicBezTo>
                  <a:cubicBezTo>
                    <a:pt x="80" y="632"/>
                    <a:pt x="40" y="636"/>
                    <a:pt x="0" y="640"/>
                  </a:cubicBezTo>
                </a:path>
              </a:pathLst>
            </a:custGeom>
            <a:noFill/>
            <a:ln w="38100">
              <a:solidFill>
                <a:srgbClr val="009900"/>
              </a:solidFill>
              <a:prstDash val="sysDot"/>
              <a:round/>
            </a:ln>
          </p:spPr>
          <p:txBody>
            <a:bodyPr/>
            <a:lstStyle/>
            <a:p>
              <a:endParaRPr lang="zh-CN" altLang="en-US" sz="1800">
                <a:solidFill>
                  <a:prstClr val="black"/>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3" name="Freeform 85"/>
            <p:cNvSpPr/>
            <p:nvPr/>
          </p:nvSpPr>
          <p:spPr bwMode="auto">
            <a:xfrm flipH="1">
              <a:off x="5813425" y="3825875"/>
              <a:ext cx="398463" cy="511175"/>
            </a:xfrm>
            <a:custGeom>
              <a:avLst/>
              <a:gdLst>
                <a:gd name="T0" fmla="*/ 398463 w 576"/>
                <a:gd name="T1" fmla="*/ 12779 h 640"/>
                <a:gd name="T2" fmla="*/ 365258 w 576"/>
                <a:gd name="T3" fmla="*/ 12779 h 640"/>
                <a:gd name="T4" fmla="*/ 265642 w 576"/>
                <a:gd name="T5" fmla="*/ 89456 h 640"/>
                <a:gd name="T6" fmla="*/ 99616 w 576"/>
                <a:gd name="T7" fmla="*/ 434499 h 640"/>
                <a:gd name="T8" fmla="*/ 0 w 576"/>
                <a:gd name="T9" fmla="*/ 511175 h 640"/>
                <a:gd name="T10" fmla="*/ 0 60000 65536"/>
                <a:gd name="T11" fmla="*/ 0 60000 65536"/>
                <a:gd name="T12" fmla="*/ 0 60000 65536"/>
                <a:gd name="T13" fmla="*/ 0 60000 65536"/>
                <a:gd name="T14" fmla="*/ 0 60000 65536"/>
                <a:gd name="T15" fmla="*/ 0 w 576"/>
                <a:gd name="T16" fmla="*/ 0 h 640"/>
                <a:gd name="T17" fmla="*/ 576 w 576"/>
                <a:gd name="T18" fmla="*/ 640 h 640"/>
              </a:gdLst>
              <a:ahLst/>
              <a:cxnLst>
                <a:cxn ang="T10">
                  <a:pos x="T0" y="T1"/>
                </a:cxn>
                <a:cxn ang="T11">
                  <a:pos x="T2" y="T3"/>
                </a:cxn>
                <a:cxn ang="T12">
                  <a:pos x="T4" y="T5"/>
                </a:cxn>
                <a:cxn ang="T13">
                  <a:pos x="T6" y="T7"/>
                </a:cxn>
                <a:cxn ang="T14">
                  <a:pos x="T8" y="T9"/>
                </a:cxn>
              </a:cxnLst>
              <a:rect l="T15" t="T16" r="T17" b="T18"/>
              <a:pathLst>
                <a:path w="576" h="640">
                  <a:moveTo>
                    <a:pt x="576" y="16"/>
                  </a:moveTo>
                  <a:cubicBezTo>
                    <a:pt x="568" y="8"/>
                    <a:pt x="560" y="0"/>
                    <a:pt x="528" y="16"/>
                  </a:cubicBezTo>
                  <a:cubicBezTo>
                    <a:pt x="496" y="32"/>
                    <a:pt x="448" y="24"/>
                    <a:pt x="384" y="112"/>
                  </a:cubicBezTo>
                  <a:cubicBezTo>
                    <a:pt x="320" y="200"/>
                    <a:pt x="208" y="456"/>
                    <a:pt x="144" y="544"/>
                  </a:cubicBezTo>
                  <a:cubicBezTo>
                    <a:pt x="80" y="632"/>
                    <a:pt x="40" y="636"/>
                    <a:pt x="0" y="640"/>
                  </a:cubicBezTo>
                </a:path>
              </a:pathLst>
            </a:custGeom>
            <a:noFill/>
            <a:ln w="28575">
              <a:solidFill>
                <a:srgbClr val="009900"/>
              </a:solidFill>
              <a:prstDash val="sysDot"/>
              <a:round/>
            </a:ln>
          </p:spPr>
          <p:txBody>
            <a:bodyPr/>
            <a:lstStyle/>
            <a:p>
              <a:endParaRPr lang="zh-CN" altLang="en-US" sz="1800">
                <a:solidFill>
                  <a:prstClr val="black"/>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4" name="Freeform 86"/>
            <p:cNvSpPr/>
            <p:nvPr/>
          </p:nvSpPr>
          <p:spPr bwMode="auto">
            <a:xfrm>
              <a:off x="5381625" y="3825875"/>
              <a:ext cx="396875" cy="511175"/>
            </a:xfrm>
            <a:custGeom>
              <a:avLst/>
              <a:gdLst>
                <a:gd name="T0" fmla="*/ 396875 w 576"/>
                <a:gd name="T1" fmla="*/ 12779 h 640"/>
                <a:gd name="T2" fmla="*/ 363802 w 576"/>
                <a:gd name="T3" fmla="*/ 12779 h 640"/>
                <a:gd name="T4" fmla="*/ 264583 w 576"/>
                <a:gd name="T5" fmla="*/ 89456 h 640"/>
                <a:gd name="T6" fmla="*/ 99219 w 576"/>
                <a:gd name="T7" fmla="*/ 434499 h 640"/>
                <a:gd name="T8" fmla="*/ 0 w 576"/>
                <a:gd name="T9" fmla="*/ 511175 h 640"/>
                <a:gd name="T10" fmla="*/ 0 60000 65536"/>
                <a:gd name="T11" fmla="*/ 0 60000 65536"/>
                <a:gd name="T12" fmla="*/ 0 60000 65536"/>
                <a:gd name="T13" fmla="*/ 0 60000 65536"/>
                <a:gd name="T14" fmla="*/ 0 60000 65536"/>
                <a:gd name="T15" fmla="*/ 0 w 576"/>
                <a:gd name="T16" fmla="*/ 0 h 640"/>
                <a:gd name="T17" fmla="*/ 576 w 576"/>
                <a:gd name="T18" fmla="*/ 640 h 640"/>
              </a:gdLst>
              <a:ahLst/>
              <a:cxnLst>
                <a:cxn ang="T10">
                  <a:pos x="T0" y="T1"/>
                </a:cxn>
                <a:cxn ang="T11">
                  <a:pos x="T2" y="T3"/>
                </a:cxn>
                <a:cxn ang="T12">
                  <a:pos x="T4" y="T5"/>
                </a:cxn>
                <a:cxn ang="T13">
                  <a:pos x="T6" y="T7"/>
                </a:cxn>
                <a:cxn ang="T14">
                  <a:pos x="T8" y="T9"/>
                </a:cxn>
              </a:cxnLst>
              <a:rect l="T15" t="T16" r="T17" b="T18"/>
              <a:pathLst>
                <a:path w="576" h="640">
                  <a:moveTo>
                    <a:pt x="576" y="16"/>
                  </a:moveTo>
                  <a:cubicBezTo>
                    <a:pt x="568" y="8"/>
                    <a:pt x="560" y="0"/>
                    <a:pt x="528" y="16"/>
                  </a:cubicBezTo>
                  <a:cubicBezTo>
                    <a:pt x="496" y="32"/>
                    <a:pt x="448" y="24"/>
                    <a:pt x="384" y="112"/>
                  </a:cubicBezTo>
                  <a:cubicBezTo>
                    <a:pt x="320" y="200"/>
                    <a:pt x="208" y="456"/>
                    <a:pt x="144" y="544"/>
                  </a:cubicBezTo>
                  <a:cubicBezTo>
                    <a:pt x="80" y="632"/>
                    <a:pt x="40" y="636"/>
                    <a:pt x="0" y="640"/>
                  </a:cubicBezTo>
                </a:path>
              </a:pathLst>
            </a:custGeom>
            <a:noFill/>
            <a:ln w="28575">
              <a:solidFill>
                <a:srgbClr val="009900"/>
              </a:solidFill>
              <a:prstDash val="sysDot"/>
              <a:round/>
            </a:ln>
          </p:spPr>
          <p:txBody>
            <a:bodyPr/>
            <a:lstStyle/>
            <a:p>
              <a:endParaRPr lang="zh-CN" altLang="en-US" sz="1800">
                <a:solidFill>
                  <a:prstClr val="black"/>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5" name="Freeform 87"/>
            <p:cNvSpPr/>
            <p:nvPr/>
          </p:nvSpPr>
          <p:spPr bwMode="auto">
            <a:xfrm>
              <a:off x="4514850" y="3825875"/>
              <a:ext cx="398463" cy="511175"/>
            </a:xfrm>
            <a:custGeom>
              <a:avLst/>
              <a:gdLst>
                <a:gd name="T0" fmla="*/ 398463 w 576"/>
                <a:gd name="T1" fmla="*/ 12779 h 640"/>
                <a:gd name="T2" fmla="*/ 365258 w 576"/>
                <a:gd name="T3" fmla="*/ 12779 h 640"/>
                <a:gd name="T4" fmla="*/ 265642 w 576"/>
                <a:gd name="T5" fmla="*/ 89456 h 640"/>
                <a:gd name="T6" fmla="*/ 99616 w 576"/>
                <a:gd name="T7" fmla="*/ 434499 h 640"/>
                <a:gd name="T8" fmla="*/ 0 w 576"/>
                <a:gd name="T9" fmla="*/ 511175 h 640"/>
                <a:gd name="T10" fmla="*/ 0 60000 65536"/>
                <a:gd name="T11" fmla="*/ 0 60000 65536"/>
                <a:gd name="T12" fmla="*/ 0 60000 65536"/>
                <a:gd name="T13" fmla="*/ 0 60000 65536"/>
                <a:gd name="T14" fmla="*/ 0 60000 65536"/>
                <a:gd name="T15" fmla="*/ 0 w 576"/>
                <a:gd name="T16" fmla="*/ 0 h 640"/>
                <a:gd name="T17" fmla="*/ 576 w 576"/>
                <a:gd name="T18" fmla="*/ 640 h 640"/>
              </a:gdLst>
              <a:ahLst/>
              <a:cxnLst>
                <a:cxn ang="T10">
                  <a:pos x="T0" y="T1"/>
                </a:cxn>
                <a:cxn ang="T11">
                  <a:pos x="T2" y="T3"/>
                </a:cxn>
                <a:cxn ang="T12">
                  <a:pos x="T4" y="T5"/>
                </a:cxn>
                <a:cxn ang="T13">
                  <a:pos x="T6" y="T7"/>
                </a:cxn>
                <a:cxn ang="T14">
                  <a:pos x="T8" y="T9"/>
                </a:cxn>
              </a:cxnLst>
              <a:rect l="T15" t="T16" r="T17" b="T18"/>
              <a:pathLst>
                <a:path w="576" h="640">
                  <a:moveTo>
                    <a:pt x="576" y="16"/>
                  </a:moveTo>
                  <a:cubicBezTo>
                    <a:pt x="568" y="8"/>
                    <a:pt x="560" y="0"/>
                    <a:pt x="528" y="16"/>
                  </a:cubicBezTo>
                  <a:cubicBezTo>
                    <a:pt x="496" y="32"/>
                    <a:pt x="448" y="24"/>
                    <a:pt x="384" y="112"/>
                  </a:cubicBezTo>
                  <a:cubicBezTo>
                    <a:pt x="320" y="200"/>
                    <a:pt x="208" y="456"/>
                    <a:pt x="144" y="544"/>
                  </a:cubicBezTo>
                  <a:cubicBezTo>
                    <a:pt x="80" y="632"/>
                    <a:pt x="40" y="636"/>
                    <a:pt x="0" y="640"/>
                  </a:cubicBezTo>
                </a:path>
              </a:pathLst>
            </a:custGeom>
            <a:noFill/>
            <a:ln w="38100">
              <a:solidFill>
                <a:srgbClr val="009900"/>
              </a:solidFill>
              <a:prstDash val="sysDot"/>
              <a:round/>
            </a:ln>
          </p:spPr>
          <p:txBody>
            <a:bodyPr/>
            <a:lstStyle/>
            <a:p>
              <a:endParaRPr lang="zh-CN" altLang="en-US" sz="1800">
                <a:solidFill>
                  <a:prstClr val="black"/>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6" name="Freeform 88"/>
            <p:cNvSpPr/>
            <p:nvPr/>
          </p:nvSpPr>
          <p:spPr bwMode="auto">
            <a:xfrm>
              <a:off x="3587750" y="3825875"/>
              <a:ext cx="398463" cy="511175"/>
            </a:xfrm>
            <a:custGeom>
              <a:avLst/>
              <a:gdLst>
                <a:gd name="T0" fmla="*/ 398463 w 576"/>
                <a:gd name="T1" fmla="*/ 12779 h 640"/>
                <a:gd name="T2" fmla="*/ 365258 w 576"/>
                <a:gd name="T3" fmla="*/ 12779 h 640"/>
                <a:gd name="T4" fmla="*/ 265642 w 576"/>
                <a:gd name="T5" fmla="*/ 89456 h 640"/>
                <a:gd name="T6" fmla="*/ 99616 w 576"/>
                <a:gd name="T7" fmla="*/ 434499 h 640"/>
                <a:gd name="T8" fmla="*/ 0 w 576"/>
                <a:gd name="T9" fmla="*/ 511175 h 640"/>
                <a:gd name="T10" fmla="*/ 0 60000 65536"/>
                <a:gd name="T11" fmla="*/ 0 60000 65536"/>
                <a:gd name="T12" fmla="*/ 0 60000 65536"/>
                <a:gd name="T13" fmla="*/ 0 60000 65536"/>
                <a:gd name="T14" fmla="*/ 0 60000 65536"/>
                <a:gd name="T15" fmla="*/ 0 w 576"/>
                <a:gd name="T16" fmla="*/ 0 h 640"/>
                <a:gd name="T17" fmla="*/ 576 w 576"/>
                <a:gd name="T18" fmla="*/ 640 h 640"/>
              </a:gdLst>
              <a:ahLst/>
              <a:cxnLst>
                <a:cxn ang="T10">
                  <a:pos x="T0" y="T1"/>
                </a:cxn>
                <a:cxn ang="T11">
                  <a:pos x="T2" y="T3"/>
                </a:cxn>
                <a:cxn ang="T12">
                  <a:pos x="T4" y="T5"/>
                </a:cxn>
                <a:cxn ang="T13">
                  <a:pos x="T6" y="T7"/>
                </a:cxn>
                <a:cxn ang="T14">
                  <a:pos x="T8" y="T9"/>
                </a:cxn>
              </a:cxnLst>
              <a:rect l="T15" t="T16" r="T17" b="T18"/>
              <a:pathLst>
                <a:path w="576" h="640">
                  <a:moveTo>
                    <a:pt x="576" y="16"/>
                  </a:moveTo>
                  <a:cubicBezTo>
                    <a:pt x="568" y="8"/>
                    <a:pt x="560" y="0"/>
                    <a:pt x="528" y="16"/>
                  </a:cubicBezTo>
                  <a:cubicBezTo>
                    <a:pt x="496" y="32"/>
                    <a:pt x="448" y="24"/>
                    <a:pt x="384" y="112"/>
                  </a:cubicBezTo>
                  <a:cubicBezTo>
                    <a:pt x="320" y="200"/>
                    <a:pt x="208" y="456"/>
                    <a:pt x="144" y="544"/>
                  </a:cubicBezTo>
                  <a:cubicBezTo>
                    <a:pt x="80" y="632"/>
                    <a:pt x="40" y="636"/>
                    <a:pt x="0" y="640"/>
                  </a:cubicBezTo>
                </a:path>
              </a:pathLst>
            </a:custGeom>
            <a:noFill/>
            <a:ln w="28575">
              <a:solidFill>
                <a:srgbClr val="009900"/>
              </a:solidFill>
              <a:prstDash val="sysDot"/>
              <a:round/>
            </a:ln>
          </p:spPr>
          <p:txBody>
            <a:bodyPr/>
            <a:lstStyle/>
            <a:p>
              <a:endParaRPr lang="zh-CN" altLang="en-US" sz="1800">
                <a:solidFill>
                  <a:prstClr val="black"/>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7" name="Freeform 89"/>
            <p:cNvSpPr/>
            <p:nvPr/>
          </p:nvSpPr>
          <p:spPr bwMode="auto">
            <a:xfrm flipH="1">
              <a:off x="4021138" y="3825875"/>
              <a:ext cx="396875" cy="511175"/>
            </a:xfrm>
            <a:custGeom>
              <a:avLst/>
              <a:gdLst>
                <a:gd name="T0" fmla="*/ 396875 w 576"/>
                <a:gd name="T1" fmla="*/ 12779 h 640"/>
                <a:gd name="T2" fmla="*/ 363802 w 576"/>
                <a:gd name="T3" fmla="*/ 12779 h 640"/>
                <a:gd name="T4" fmla="*/ 264583 w 576"/>
                <a:gd name="T5" fmla="*/ 89456 h 640"/>
                <a:gd name="T6" fmla="*/ 99219 w 576"/>
                <a:gd name="T7" fmla="*/ 434499 h 640"/>
                <a:gd name="T8" fmla="*/ 0 w 576"/>
                <a:gd name="T9" fmla="*/ 511175 h 640"/>
                <a:gd name="T10" fmla="*/ 0 60000 65536"/>
                <a:gd name="T11" fmla="*/ 0 60000 65536"/>
                <a:gd name="T12" fmla="*/ 0 60000 65536"/>
                <a:gd name="T13" fmla="*/ 0 60000 65536"/>
                <a:gd name="T14" fmla="*/ 0 60000 65536"/>
                <a:gd name="T15" fmla="*/ 0 w 576"/>
                <a:gd name="T16" fmla="*/ 0 h 640"/>
                <a:gd name="T17" fmla="*/ 576 w 576"/>
                <a:gd name="T18" fmla="*/ 640 h 640"/>
              </a:gdLst>
              <a:ahLst/>
              <a:cxnLst>
                <a:cxn ang="T10">
                  <a:pos x="T0" y="T1"/>
                </a:cxn>
                <a:cxn ang="T11">
                  <a:pos x="T2" y="T3"/>
                </a:cxn>
                <a:cxn ang="T12">
                  <a:pos x="T4" y="T5"/>
                </a:cxn>
                <a:cxn ang="T13">
                  <a:pos x="T6" y="T7"/>
                </a:cxn>
                <a:cxn ang="T14">
                  <a:pos x="T8" y="T9"/>
                </a:cxn>
              </a:cxnLst>
              <a:rect l="T15" t="T16" r="T17" b="T18"/>
              <a:pathLst>
                <a:path w="576" h="640">
                  <a:moveTo>
                    <a:pt x="576" y="16"/>
                  </a:moveTo>
                  <a:cubicBezTo>
                    <a:pt x="568" y="8"/>
                    <a:pt x="560" y="0"/>
                    <a:pt x="528" y="16"/>
                  </a:cubicBezTo>
                  <a:cubicBezTo>
                    <a:pt x="496" y="32"/>
                    <a:pt x="448" y="24"/>
                    <a:pt x="384" y="112"/>
                  </a:cubicBezTo>
                  <a:cubicBezTo>
                    <a:pt x="320" y="200"/>
                    <a:pt x="208" y="456"/>
                    <a:pt x="144" y="544"/>
                  </a:cubicBezTo>
                  <a:cubicBezTo>
                    <a:pt x="80" y="632"/>
                    <a:pt x="40" y="636"/>
                    <a:pt x="0" y="640"/>
                  </a:cubicBezTo>
                </a:path>
              </a:pathLst>
            </a:custGeom>
            <a:noFill/>
            <a:ln w="28575">
              <a:solidFill>
                <a:srgbClr val="009900"/>
              </a:solidFill>
              <a:prstDash val="sysDot"/>
              <a:round/>
            </a:ln>
          </p:spPr>
          <p:txBody>
            <a:bodyPr/>
            <a:lstStyle/>
            <a:p>
              <a:endParaRPr lang="zh-CN" altLang="en-US" sz="1800">
                <a:solidFill>
                  <a:prstClr val="black"/>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8" name="Freeform 90"/>
            <p:cNvSpPr/>
            <p:nvPr/>
          </p:nvSpPr>
          <p:spPr bwMode="auto">
            <a:xfrm flipH="1" flipV="1">
              <a:off x="6661150" y="2771775"/>
              <a:ext cx="301625" cy="727075"/>
            </a:xfrm>
            <a:custGeom>
              <a:avLst/>
              <a:gdLst>
                <a:gd name="T0" fmla="*/ 301625 w 576"/>
                <a:gd name="T1" fmla="*/ 18177 h 640"/>
                <a:gd name="T2" fmla="*/ 276490 w 576"/>
                <a:gd name="T3" fmla="*/ 18177 h 640"/>
                <a:gd name="T4" fmla="*/ 201083 w 576"/>
                <a:gd name="T5" fmla="*/ 127238 h 640"/>
                <a:gd name="T6" fmla="*/ 75406 w 576"/>
                <a:gd name="T7" fmla="*/ 618014 h 640"/>
                <a:gd name="T8" fmla="*/ 0 w 576"/>
                <a:gd name="T9" fmla="*/ 727075 h 640"/>
                <a:gd name="T10" fmla="*/ 0 60000 65536"/>
                <a:gd name="T11" fmla="*/ 0 60000 65536"/>
                <a:gd name="T12" fmla="*/ 0 60000 65536"/>
                <a:gd name="T13" fmla="*/ 0 60000 65536"/>
                <a:gd name="T14" fmla="*/ 0 60000 65536"/>
                <a:gd name="T15" fmla="*/ 0 w 576"/>
                <a:gd name="T16" fmla="*/ 0 h 640"/>
                <a:gd name="T17" fmla="*/ 576 w 576"/>
                <a:gd name="T18" fmla="*/ 640 h 640"/>
              </a:gdLst>
              <a:ahLst/>
              <a:cxnLst>
                <a:cxn ang="T10">
                  <a:pos x="T0" y="T1"/>
                </a:cxn>
                <a:cxn ang="T11">
                  <a:pos x="T2" y="T3"/>
                </a:cxn>
                <a:cxn ang="T12">
                  <a:pos x="T4" y="T5"/>
                </a:cxn>
                <a:cxn ang="T13">
                  <a:pos x="T6" y="T7"/>
                </a:cxn>
                <a:cxn ang="T14">
                  <a:pos x="T8" y="T9"/>
                </a:cxn>
              </a:cxnLst>
              <a:rect l="T15" t="T16" r="T17" b="T18"/>
              <a:pathLst>
                <a:path w="576" h="640">
                  <a:moveTo>
                    <a:pt x="576" y="16"/>
                  </a:moveTo>
                  <a:cubicBezTo>
                    <a:pt x="568" y="8"/>
                    <a:pt x="560" y="0"/>
                    <a:pt x="528" y="16"/>
                  </a:cubicBezTo>
                  <a:cubicBezTo>
                    <a:pt x="496" y="32"/>
                    <a:pt x="448" y="24"/>
                    <a:pt x="384" y="112"/>
                  </a:cubicBezTo>
                  <a:cubicBezTo>
                    <a:pt x="320" y="200"/>
                    <a:pt x="208" y="456"/>
                    <a:pt x="144" y="544"/>
                  </a:cubicBezTo>
                  <a:cubicBezTo>
                    <a:pt x="80" y="632"/>
                    <a:pt x="40" y="636"/>
                    <a:pt x="0" y="640"/>
                  </a:cubicBezTo>
                </a:path>
              </a:pathLst>
            </a:custGeom>
            <a:noFill/>
            <a:ln w="38100">
              <a:solidFill>
                <a:srgbClr val="800080"/>
              </a:solidFill>
              <a:round/>
            </a:ln>
          </p:spPr>
          <p:txBody>
            <a:bodyPr/>
            <a:lstStyle/>
            <a:p>
              <a:endParaRPr lang="zh-CN" altLang="en-US" sz="1800">
                <a:solidFill>
                  <a:prstClr val="black"/>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9" name="Freeform 91"/>
            <p:cNvSpPr/>
            <p:nvPr/>
          </p:nvSpPr>
          <p:spPr bwMode="auto">
            <a:xfrm flipV="1">
              <a:off x="4481513" y="2738438"/>
              <a:ext cx="411162" cy="760412"/>
            </a:xfrm>
            <a:custGeom>
              <a:avLst/>
              <a:gdLst>
                <a:gd name="T0" fmla="*/ 411162 w 576"/>
                <a:gd name="T1" fmla="*/ 19010 h 640"/>
                <a:gd name="T2" fmla="*/ 376899 w 576"/>
                <a:gd name="T3" fmla="*/ 19010 h 640"/>
                <a:gd name="T4" fmla="*/ 274108 w 576"/>
                <a:gd name="T5" fmla="*/ 133072 h 640"/>
                <a:gd name="T6" fmla="*/ 102791 w 576"/>
                <a:gd name="T7" fmla="*/ 646350 h 640"/>
                <a:gd name="T8" fmla="*/ 0 w 576"/>
                <a:gd name="T9" fmla="*/ 760412 h 640"/>
                <a:gd name="T10" fmla="*/ 0 60000 65536"/>
                <a:gd name="T11" fmla="*/ 0 60000 65536"/>
                <a:gd name="T12" fmla="*/ 0 60000 65536"/>
                <a:gd name="T13" fmla="*/ 0 60000 65536"/>
                <a:gd name="T14" fmla="*/ 0 60000 65536"/>
                <a:gd name="T15" fmla="*/ 0 w 576"/>
                <a:gd name="T16" fmla="*/ 0 h 640"/>
                <a:gd name="T17" fmla="*/ 576 w 576"/>
                <a:gd name="T18" fmla="*/ 640 h 640"/>
              </a:gdLst>
              <a:ahLst/>
              <a:cxnLst>
                <a:cxn ang="T10">
                  <a:pos x="T0" y="T1"/>
                </a:cxn>
                <a:cxn ang="T11">
                  <a:pos x="T2" y="T3"/>
                </a:cxn>
                <a:cxn ang="T12">
                  <a:pos x="T4" y="T5"/>
                </a:cxn>
                <a:cxn ang="T13">
                  <a:pos x="T6" y="T7"/>
                </a:cxn>
                <a:cxn ang="T14">
                  <a:pos x="T8" y="T9"/>
                </a:cxn>
              </a:cxnLst>
              <a:rect l="T15" t="T16" r="T17" b="T18"/>
              <a:pathLst>
                <a:path w="576" h="640">
                  <a:moveTo>
                    <a:pt x="576" y="16"/>
                  </a:moveTo>
                  <a:cubicBezTo>
                    <a:pt x="568" y="8"/>
                    <a:pt x="560" y="0"/>
                    <a:pt x="528" y="16"/>
                  </a:cubicBezTo>
                  <a:cubicBezTo>
                    <a:pt x="496" y="32"/>
                    <a:pt x="448" y="24"/>
                    <a:pt x="384" y="112"/>
                  </a:cubicBezTo>
                  <a:cubicBezTo>
                    <a:pt x="320" y="200"/>
                    <a:pt x="208" y="456"/>
                    <a:pt x="144" y="544"/>
                  </a:cubicBezTo>
                  <a:cubicBezTo>
                    <a:pt x="80" y="632"/>
                    <a:pt x="40" y="636"/>
                    <a:pt x="0" y="640"/>
                  </a:cubicBezTo>
                </a:path>
              </a:pathLst>
            </a:custGeom>
            <a:noFill/>
            <a:ln w="38100">
              <a:solidFill>
                <a:srgbClr val="009900"/>
              </a:solidFill>
              <a:prstDash val="sysDot"/>
              <a:round/>
            </a:ln>
          </p:spPr>
          <p:txBody>
            <a:bodyPr/>
            <a:lstStyle/>
            <a:p>
              <a:endParaRPr lang="zh-CN" altLang="en-US" sz="1800">
                <a:solidFill>
                  <a:prstClr val="black"/>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0" name="Freeform 92"/>
            <p:cNvSpPr/>
            <p:nvPr/>
          </p:nvSpPr>
          <p:spPr bwMode="auto">
            <a:xfrm flipV="1">
              <a:off x="3584575" y="2738438"/>
              <a:ext cx="412750" cy="760412"/>
            </a:xfrm>
            <a:custGeom>
              <a:avLst/>
              <a:gdLst>
                <a:gd name="T0" fmla="*/ 412750 w 576"/>
                <a:gd name="T1" fmla="*/ 19010 h 640"/>
                <a:gd name="T2" fmla="*/ 378354 w 576"/>
                <a:gd name="T3" fmla="*/ 19010 h 640"/>
                <a:gd name="T4" fmla="*/ 275167 w 576"/>
                <a:gd name="T5" fmla="*/ 133072 h 640"/>
                <a:gd name="T6" fmla="*/ 103188 w 576"/>
                <a:gd name="T7" fmla="*/ 646350 h 640"/>
                <a:gd name="T8" fmla="*/ 0 w 576"/>
                <a:gd name="T9" fmla="*/ 760412 h 640"/>
                <a:gd name="T10" fmla="*/ 0 60000 65536"/>
                <a:gd name="T11" fmla="*/ 0 60000 65536"/>
                <a:gd name="T12" fmla="*/ 0 60000 65536"/>
                <a:gd name="T13" fmla="*/ 0 60000 65536"/>
                <a:gd name="T14" fmla="*/ 0 60000 65536"/>
                <a:gd name="T15" fmla="*/ 0 w 576"/>
                <a:gd name="T16" fmla="*/ 0 h 640"/>
                <a:gd name="T17" fmla="*/ 576 w 576"/>
                <a:gd name="T18" fmla="*/ 640 h 640"/>
              </a:gdLst>
              <a:ahLst/>
              <a:cxnLst>
                <a:cxn ang="T10">
                  <a:pos x="T0" y="T1"/>
                </a:cxn>
                <a:cxn ang="T11">
                  <a:pos x="T2" y="T3"/>
                </a:cxn>
                <a:cxn ang="T12">
                  <a:pos x="T4" y="T5"/>
                </a:cxn>
                <a:cxn ang="T13">
                  <a:pos x="T6" y="T7"/>
                </a:cxn>
                <a:cxn ang="T14">
                  <a:pos x="T8" y="T9"/>
                </a:cxn>
              </a:cxnLst>
              <a:rect l="T15" t="T16" r="T17" b="T18"/>
              <a:pathLst>
                <a:path w="576" h="640">
                  <a:moveTo>
                    <a:pt x="576" y="16"/>
                  </a:moveTo>
                  <a:cubicBezTo>
                    <a:pt x="568" y="8"/>
                    <a:pt x="560" y="0"/>
                    <a:pt x="528" y="16"/>
                  </a:cubicBezTo>
                  <a:cubicBezTo>
                    <a:pt x="496" y="32"/>
                    <a:pt x="448" y="24"/>
                    <a:pt x="384" y="112"/>
                  </a:cubicBezTo>
                  <a:cubicBezTo>
                    <a:pt x="320" y="200"/>
                    <a:pt x="208" y="456"/>
                    <a:pt x="144" y="544"/>
                  </a:cubicBezTo>
                  <a:cubicBezTo>
                    <a:pt x="80" y="632"/>
                    <a:pt x="40" y="636"/>
                    <a:pt x="0" y="640"/>
                  </a:cubicBezTo>
                </a:path>
              </a:pathLst>
            </a:custGeom>
            <a:noFill/>
            <a:ln w="28575">
              <a:solidFill>
                <a:srgbClr val="009900"/>
              </a:solidFill>
              <a:prstDash val="sysDot"/>
              <a:round/>
            </a:ln>
          </p:spPr>
          <p:txBody>
            <a:bodyPr/>
            <a:lstStyle/>
            <a:p>
              <a:endParaRPr lang="zh-CN" altLang="en-US" sz="1800">
                <a:solidFill>
                  <a:prstClr val="black"/>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1" name="Freeform 93"/>
            <p:cNvSpPr/>
            <p:nvPr/>
          </p:nvSpPr>
          <p:spPr bwMode="auto">
            <a:xfrm flipH="1" flipV="1">
              <a:off x="4032250" y="2738438"/>
              <a:ext cx="412750" cy="760412"/>
            </a:xfrm>
            <a:custGeom>
              <a:avLst/>
              <a:gdLst>
                <a:gd name="T0" fmla="*/ 412750 w 576"/>
                <a:gd name="T1" fmla="*/ 19010 h 640"/>
                <a:gd name="T2" fmla="*/ 378354 w 576"/>
                <a:gd name="T3" fmla="*/ 19010 h 640"/>
                <a:gd name="T4" fmla="*/ 275167 w 576"/>
                <a:gd name="T5" fmla="*/ 133072 h 640"/>
                <a:gd name="T6" fmla="*/ 103188 w 576"/>
                <a:gd name="T7" fmla="*/ 646350 h 640"/>
                <a:gd name="T8" fmla="*/ 0 w 576"/>
                <a:gd name="T9" fmla="*/ 760412 h 640"/>
                <a:gd name="T10" fmla="*/ 0 60000 65536"/>
                <a:gd name="T11" fmla="*/ 0 60000 65536"/>
                <a:gd name="T12" fmla="*/ 0 60000 65536"/>
                <a:gd name="T13" fmla="*/ 0 60000 65536"/>
                <a:gd name="T14" fmla="*/ 0 60000 65536"/>
                <a:gd name="T15" fmla="*/ 0 w 576"/>
                <a:gd name="T16" fmla="*/ 0 h 640"/>
                <a:gd name="T17" fmla="*/ 576 w 576"/>
                <a:gd name="T18" fmla="*/ 640 h 640"/>
              </a:gdLst>
              <a:ahLst/>
              <a:cxnLst>
                <a:cxn ang="T10">
                  <a:pos x="T0" y="T1"/>
                </a:cxn>
                <a:cxn ang="T11">
                  <a:pos x="T2" y="T3"/>
                </a:cxn>
                <a:cxn ang="T12">
                  <a:pos x="T4" y="T5"/>
                </a:cxn>
                <a:cxn ang="T13">
                  <a:pos x="T6" y="T7"/>
                </a:cxn>
                <a:cxn ang="T14">
                  <a:pos x="T8" y="T9"/>
                </a:cxn>
              </a:cxnLst>
              <a:rect l="T15" t="T16" r="T17" b="T18"/>
              <a:pathLst>
                <a:path w="576" h="640">
                  <a:moveTo>
                    <a:pt x="576" y="16"/>
                  </a:moveTo>
                  <a:cubicBezTo>
                    <a:pt x="568" y="8"/>
                    <a:pt x="560" y="0"/>
                    <a:pt x="528" y="16"/>
                  </a:cubicBezTo>
                  <a:cubicBezTo>
                    <a:pt x="496" y="32"/>
                    <a:pt x="448" y="24"/>
                    <a:pt x="384" y="112"/>
                  </a:cubicBezTo>
                  <a:cubicBezTo>
                    <a:pt x="320" y="200"/>
                    <a:pt x="208" y="456"/>
                    <a:pt x="144" y="544"/>
                  </a:cubicBezTo>
                  <a:cubicBezTo>
                    <a:pt x="80" y="632"/>
                    <a:pt x="40" y="636"/>
                    <a:pt x="0" y="640"/>
                  </a:cubicBezTo>
                </a:path>
              </a:pathLst>
            </a:custGeom>
            <a:noFill/>
            <a:ln w="28575">
              <a:solidFill>
                <a:srgbClr val="009900"/>
              </a:solidFill>
              <a:prstDash val="sysDot"/>
              <a:round/>
            </a:ln>
          </p:spPr>
          <p:txBody>
            <a:bodyPr/>
            <a:lstStyle/>
            <a:p>
              <a:endParaRPr lang="zh-CN" altLang="en-US" sz="1800">
                <a:solidFill>
                  <a:prstClr val="black"/>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2" name="Freeform 94"/>
            <p:cNvSpPr/>
            <p:nvPr/>
          </p:nvSpPr>
          <p:spPr bwMode="auto">
            <a:xfrm flipH="1" flipV="1">
              <a:off x="4929188" y="2738438"/>
              <a:ext cx="411162" cy="760412"/>
            </a:xfrm>
            <a:custGeom>
              <a:avLst/>
              <a:gdLst>
                <a:gd name="T0" fmla="*/ 411162 w 576"/>
                <a:gd name="T1" fmla="*/ 19010 h 640"/>
                <a:gd name="T2" fmla="*/ 376899 w 576"/>
                <a:gd name="T3" fmla="*/ 19010 h 640"/>
                <a:gd name="T4" fmla="*/ 274108 w 576"/>
                <a:gd name="T5" fmla="*/ 133072 h 640"/>
                <a:gd name="T6" fmla="*/ 102791 w 576"/>
                <a:gd name="T7" fmla="*/ 646350 h 640"/>
                <a:gd name="T8" fmla="*/ 0 w 576"/>
                <a:gd name="T9" fmla="*/ 760412 h 640"/>
                <a:gd name="T10" fmla="*/ 0 60000 65536"/>
                <a:gd name="T11" fmla="*/ 0 60000 65536"/>
                <a:gd name="T12" fmla="*/ 0 60000 65536"/>
                <a:gd name="T13" fmla="*/ 0 60000 65536"/>
                <a:gd name="T14" fmla="*/ 0 60000 65536"/>
                <a:gd name="T15" fmla="*/ 0 w 576"/>
                <a:gd name="T16" fmla="*/ 0 h 640"/>
                <a:gd name="T17" fmla="*/ 576 w 576"/>
                <a:gd name="T18" fmla="*/ 640 h 640"/>
              </a:gdLst>
              <a:ahLst/>
              <a:cxnLst>
                <a:cxn ang="T10">
                  <a:pos x="T0" y="T1"/>
                </a:cxn>
                <a:cxn ang="T11">
                  <a:pos x="T2" y="T3"/>
                </a:cxn>
                <a:cxn ang="T12">
                  <a:pos x="T4" y="T5"/>
                </a:cxn>
                <a:cxn ang="T13">
                  <a:pos x="T6" y="T7"/>
                </a:cxn>
                <a:cxn ang="T14">
                  <a:pos x="T8" y="T9"/>
                </a:cxn>
              </a:cxnLst>
              <a:rect l="T15" t="T16" r="T17" b="T18"/>
              <a:pathLst>
                <a:path w="576" h="640">
                  <a:moveTo>
                    <a:pt x="576" y="16"/>
                  </a:moveTo>
                  <a:cubicBezTo>
                    <a:pt x="568" y="8"/>
                    <a:pt x="560" y="0"/>
                    <a:pt x="528" y="16"/>
                  </a:cubicBezTo>
                  <a:cubicBezTo>
                    <a:pt x="496" y="32"/>
                    <a:pt x="448" y="24"/>
                    <a:pt x="384" y="112"/>
                  </a:cubicBezTo>
                  <a:cubicBezTo>
                    <a:pt x="320" y="200"/>
                    <a:pt x="208" y="456"/>
                    <a:pt x="144" y="544"/>
                  </a:cubicBezTo>
                  <a:cubicBezTo>
                    <a:pt x="80" y="632"/>
                    <a:pt x="40" y="636"/>
                    <a:pt x="0" y="640"/>
                  </a:cubicBezTo>
                </a:path>
              </a:pathLst>
            </a:custGeom>
            <a:noFill/>
            <a:ln w="38100">
              <a:solidFill>
                <a:srgbClr val="009900"/>
              </a:solidFill>
              <a:prstDash val="sysDot"/>
              <a:round/>
            </a:ln>
          </p:spPr>
          <p:txBody>
            <a:bodyPr/>
            <a:lstStyle/>
            <a:p>
              <a:endParaRPr lang="zh-CN" altLang="en-US" sz="1800">
                <a:solidFill>
                  <a:prstClr val="black"/>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3" name="Freeform 95"/>
            <p:cNvSpPr/>
            <p:nvPr/>
          </p:nvSpPr>
          <p:spPr bwMode="auto">
            <a:xfrm flipH="1" flipV="1">
              <a:off x="5803900" y="2738438"/>
              <a:ext cx="411163" cy="760412"/>
            </a:xfrm>
            <a:custGeom>
              <a:avLst/>
              <a:gdLst>
                <a:gd name="T0" fmla="*/ 411163 w 576"/>
                <a:gd name="T1" fmla="*/ 19010 h 640"/>
                <a:gd name="T2" fmla="*/ 376899 w 576"/>
                <a:gd name="T3" fmla="*/ 19010 h 640"/>
                <a:gd name="T4" fmla="*/ 274109 w 576"/>
                <a:gd name="T5" fmla="*/ 133072 h 640"/>
                <a:gd name="T6" fmla="*/ 102791 w 576"/>
                <a:gd name="T7" fmla="*/ 646350 h 640"/>
                <a:gd name="T8" fmla="*/ 0 w 576"/>
                <a:gd name="T9" fmla="*/ 760412 h 640"/>
                <a:gd name="T10" fmla="*/ 0 60000 65536"/>
                <a:gd name="T11" fmla="*/ 0 60000 65536"/>
                <a:gd name="T12" fmla="*/ 0 60000 65536"/>
                <a:gd name="T13" fmla="*/ 0 60000 65536"/>
                <a:gd name="T14" fmla="*/ 0 60000 65536"/>
                <a:gd name="T15" fmla="*/ 0 w 576"/>
                <a:gd name="T16" fmla="*/ 0 h 640"/>
                <a:gd name="T17" fmla="*/ 576 w 576"/>
                <a:gd name="T18" fmla="*/ 640 h 640"/>
              </a:gdLst>
              <a:ahLst/>
              <a:cxnLst>
                <a:cxn ang="T10">
                  <a:pos x="T0" y="T1"/>
                </a:cxn>
                <a:cxn ang="T11">
                  <a:pos x="T2" y="T3"/>
                </a:cxn>
                <a:cxn ang="T12">
                  <a:pos x="T4" y="T5"/>
                </a:cxn>
                <a:cxn ang="T13">
                  <a:pos x="T6" y="T7"/>
                </a:cxn>
                <a:cxn ang="T14">
                  <a:pos x="T8" y="T9"/>
                </a:cxn>
              </a:cxnLst>
              <a:rect l="T15" t="T16" r="T17" b="T18"/>
              <a:pathLst>
                <a:path w="576" h="640">
                  <a:moveTo>
                    <a:pt x="576" y="16"/>
                  </a:moveTo>
                  <a:cubicBezTo>
                    <a:pt x="568" y="8"/>
                    <a:pt x="560" y="0"/>
                    <a:pt x="528" y="16"/>
                  </a:cubicBezTo>
                  <a:cubicBezTo>
                    <a:pt x="496" y="32"/>
                    <a:pt x="448" y="24"/>
                    <a:pt x="384" y="112"/>
                  </a:cubicBezTo>
                  <a:cubicBezTo>
                    <a:pt x="320" y="200"/>
                    <a:pt x="208" y="456"/>
                    <a:pt x="144" y="544"/>
                  </a:cubicBezTo>
                  <a:cubicBezTo>
                    <a:pt x="80" y="632"/>
                    <a:pt x="40" y="636"/>
                    <a:pt x="0" y="640"/>
                  </a:cubicBezTo>
                </a:path>
              </a:pathLst>
            </a:custGeom>
            <a:noFill/>
            <a:ln w="28575">
              <a:solidFill>
                <a:srgbClr val="009900"/>
              </a:solidFill>
              <a:prstDash val="sysDot"/>
              <a:round/>
            </a:ln>
          </p:spPr>
          <p:txBody>
            <a:bodyPr/>
            <a:lstStyle/>
            <a:p>
              <a:endParaRPr lang="zh-CN" altLang="en-US" sz="1800">
                <a:solidFill>
                  <a:prstClr val="black"/>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4" name="Freeform 96"/>
            <p:cNvSpPr/>
            <p:nvPr/>
          </p:nvSpPr>
          <p:spPr bwMode="auto">
            <a:xfrm flipV="1">
              <a:off x="6229350" y="2738438"/>
              <a:ext cx="412750" cy="760412"/>
            </a:xfrm>
            <a:custGeom>
              <a:avLst/>
              <a:gdLst>
                <a:gd name="T0" fmla="*/ 412750 w 576"/>
                <a:gd name="T1" fmla="*/ 19010 h 640"/>
                <a:gd name="T2" fmla="*/ 378354 w 576"/>
                <a:gd name="T3" fmla="*/ 19010 h 640"/>
                <a:gd name="T4" fmla="*/ 275167 w 576"/>
                <a:gd name="T5" fmla="*/ 133072 h 640"/>
                <a:gd name="T6" fmla="*/ 103188 w 576"/>
                <a:gd name="T7" fmla="*/ 646350 h 640"/>
                <a:gd name="T8" fmla="*/ 0 w 576"/>
                <a:gd name="T9" fmla="*/ 760412 h 640"/>
                <a:gd name="T10" fmla="*/ 0 60000 65536"/>
                <a:gd name="T11" fmla="*/ 0 60000 65536"/>
                <a:gd name="T12" fmla="*/ 0 60000 65536"/>
                <a:gd name="T13" fmla="*/ 0 60000 65536"/>
                <a:gd name="T14" fmla="*/ 0 60000 65536"/>
                <a:gd name="T15" fmla="*/ 0 w 576"/>
                <a:gd name="T16" fmla="*/ 0 h 640"/>
                <a:gd name="T17" fmla="*/ 576 w 576"/>
                <a:gd name="T18" fmla="*/ 640 h 640"/>
              </a:gdLst>
              <a:ahLst/>
              <a:cxnLst>
                <a:cxn ang="T10">
                  <a:pos x="T0" y="T1"/>
                </a:cxn>
                <a:cxn ang="T11">
                  <a:pos x="T2" y="T3"/>
                </a:cxn>
                <a:cxn ang="T12">
                  <a:pos x="T4" y="T5"/>
                </a:cxn>
                <a:cxn ang="T13">
                  <a:pos x="T6" y="T7"/>
                </a:cxn>
                <a:cxn ang="T14">
                  <a:pos x="T8" y="T9"/>
                </a:cxn>
              </a:cxnLst>
              <a:rect l="T15" t="T16" r="T17" b="T18"/>
              <a:pathLst>
                <a:path w="576" h="640">
                  <a:moveTo>
                    <a:pt x="576" y="16"/>
                  </a:moveTo>
                  <a:cubicBezTo>
                    <a:pt x="568" y="8"/>
                    <a:pt x="560" y="0"/>
                    <a:pt x="528" y="16"/>
                  </a:cubicBezTo>
                  <a:cubicBezTo>
                    <a:pt x="496" y="32"/>
                    <a:pt x="448" y="24"/>
                    <a:pt x="384" y="112"/>
                  </a:cubicBezTo>
                  <a:cubicBezTo>
                    <a:pt x="320" y="200"/>
                    <a:pt x="208" y="456"/>
                    <a:pt x="144" y="544"/>
                  </a:cubicBezTo>
                  <a:cubicBezTo>
                    <a:pt x="80" y="632"/>
                    <a:pt x="40" y="636"/>
                    <a:pt x="0" y="640"/>
                  </a:cubicBezTo>
                </a:path>
              </a:pathLst>
            </a:custGeom>
            <a:noFill/>
            <a:ln w="28575">
              <a:solidFill>
                <a:srgbClr val="009900"/>
              </a:solidFill>
              <a:prstDash val="sysDot"/>
              <a:round/>
            </a:ln>
          </p:spPr>
          <p:txBody>
            <a:bodyPr/>
            <a:lstStyle/>
            <a:p>
              <a:endParaRPr lang="zh-CN" altLang="en-US" sz="1800">
                <a:solidFill>
                  <a:prstClr val="black"/>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5" name="Freeform 97"/>
            <p:cNvSpPr/>
            <p:nvPr/>
          </p:nvSpPr>
          <p:spPr bwMode="auto">
            <a:xfrm flipV="1">
              <a:off x="5376863" y="2720975"/>
              <a:ext cx="412750" cy="760413"/>
            </a:xfrm>
            <a:custGeom>
              <a:avLst/>
              <a:gdLst>
                <a:gd name="T0" fmla="*/ 412750 w 576"/>
                <a:gd name="T1" fmla="*/ 19010 h 640"/>
                <a:gd name="T2" fmla="*/ 378354 w 576"/>
                <a:gd name="T3" fmla="*/ 19010 h 640"/>
                <a:gd name="T4" fmla="*/ 275167 w 576"/>
                <a:gd name="T5" fmla="*/ 133072 h 640"/>
                <a:gd name="T6" fmla="*/ 103188 w 576"/>
                <a:gd name="T7" fmla="*/ 646351 h 640"/>
                <a:gd name="T8" fmla="*/ 0 w 576"/>
                <a:gd name="T9" fmla="*/ 760413 h 640"/>
                <a:gd name="T10" fmla="*/ 0 60000 65536"/>
                <a:gd name="T11" fmla="*/ 0 60000 65536"/>
                <a:gd name="T12" fmla="*/ 0 60000 65536"/>
                <a:gd name="T13" fmla="*/ 0 60000 65536"/>
                <a:gd name="T14" fmla="*/ 0 60000 65536"/>
                <a:gd name="T15" fmla="*/ 0 w 576"/>
                <a:gd name="T16" fmla="*/ 0 h 640"/>
                <a:gd name="T17" fmla="*/ 576 w 576"/>
                <a:gd name="T18" fmla="*/ 640 h 640"/>
              </a:gdLst>
              <a:ahLst/>
              <a:cxnLst>
                <a:cxn ang="T10">
                  <a:pos x="T0" y="T1"/>
                </a:cxn>
                <a:cxn ang="T11">
                  <a:pos x="T2" y="T3"/>
                </a:cxn>
                <a:cxn ang="T12">
                  <a:pos x="T4" y="T5"/>
                </a:cxn>
                <a:cxn ang="T13">
                  <a:pos x="T6" y="T7"/>
                </a:cxn>
                <a:cxn ang="T14">
                  <a:pos x="T8" y="T9"/>
                </a:cxn>
              </a:cxnLst>
              <a:rect l="T15" t="T16" r="T17" b="T18"/>
              <a:pathLst>
                <a:path w="576" h="640">
                  <a:moveTo>
                    <a:pt x="576" y="16"/>
                  </a:moveTo>
                  <a:cubicBezTo>
                    <a:pt x="568" y="8"/>
                    <a:pt x="560" y="0"/>
                    <a:pt x="528" y="16"/>
                  </a:cubicBezTo>
                  <a:cubicBezTo>
                    <a:pt x="496" y="32"/>
                    <a:pt x="448" y="24"/>
                    <a:pt x="384" y="112"/>
                  </a:cubicBezTo>
                  <a:cubicBezTo>
                    <a:pt x="320" y="200"/>
                    <a:pt x="208" y="456"/>
                    <a:pt x="144" y="544"/>
                  </a:cubicBezTo>
                  <a:cubicBezTo>
                    <a:pt x="80" y="632"/>
                    <a:pt x="40" y="636"/>
                    <a:pt x="0" y="640"/>
                  </a:cubicBezTo>
                </a:path>
              </a:pathLst>
            </a:custGeom>
            <a:noFill/>
            <a:ln w="28575">
              <a:solidFill>
                <a:srgbClr val="009900"/>
              </a:solidFill>
              <a:prstDash val="sysDot"/>
              <a:round/>
            </a:ln>
          </p:spPr>
          <p:txBody>
            <a:bodyPr/>
            <a:lstStyle/>
            <a:p>
              <a:endParaRPr lang="zh-CN" altLang="en-US" sz="1800">
                <a:solidFill>
                  <a:prstClr val="black"/>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6" name="Freeform 98"/>
            <p:cNvSpPr/>
            <p:nvPr/>
          </p:nvSpPr>
          <p:spPr bwMode="auto">
            <a:xfrm flipH="1" flipV="1">
              <a:off x="3179763" y="2720975"/>
              <a:ext cx="412750" cy="760413"/>
            </a:xfrm>
            <a:custGeom>
              <a:avLst/>
              <a:gdLst>
                <a:gd name="T0" fmla="*/ 412750 w 576"/>
                <a:gd name="T1" fmla="*/ 19010 h 640"/>
                <a:gd name="T2" fmla="*/ 378354 w 576"/>
                <a:gd name="T3" fmla="*/ 19010 h 640"/>
                <a:gd name="T4" fmla="*/ 275167 w 576"/>
                <a:gd name="T5" fmla="*/ 133072 h 640"/>
                <a:gd name="T6" fmla="*/ 103188 w 576"/>
                <a:gd name="T7" fmla="*/ 646351 h 640"/>
                <a:gd name="T8" fmla="*/ 0 w 576"/>
                <a:gd name="T9" fmla="*/ 760413 h 640"/>
                <a:gd name="T10" fmla="*/ 0 60000 65536"/>
                <a:gd name="T11" fmla="*/ 0 60000 65536"/>
                <a:gd name="T12" fmla="*/ 0 60000 65536"/>
                <a:gd name="T13" fmla="*/ 0 60000 65536"/>
                <a:gd name="T14" fmla="*/ 0 60000 65536"/>
                <a:gd name="T15" fmla="*/ 0 w 576"/>
                <a:gd name="T16" fmla="*/ 0 h 640"/>
                <a:gd name="T17" fmla="*/ 576 w 576"/>
                <a:gd name="T18" fmla="*/ 640 h 640"/>
              </a:gdLst>
              <a:ahLst/>
              <a:cxnLst>
                <a:cxn ang="T10">
                  <a:pos x="T0" y="T1"/>
                </a:cxn>
                <a:cxn ang="T11">
                  <a:pos x="T2" y="T3"/>
                </a:cxn>
                <a:cxn ang="T12">
                  <a:pos x="T4" y="T5"/>
                </a:cxn>
                <a:cxn ang="T13">
                  <a:pos x="T6" y="T7"/>
                </a:cxn>
                <a:cxn ang="T14">
                  <a:pos x="T8" y="T9"/>
                </a:cxn>
              </a:cxnLst>
              <a:rect l="T15" t="T16" r="T17" b="T18"/>
              <a:pathLst>
                <a:path w="576" h="640">
                  <a:moveTo>
                    <a:pt x="576" y="16"/>
                  </a:moveTo>
                  <a:cubicBezTo>
                    <a:pt x="568" y="8"/>
                    <a:pt x="560" y="0"/>
                    <a:pt x="528" y="16"/>
                  </a:cubicBezTo>
                  <a:cubicBezTo>
                    <a:pt x="496" y="32"/>
                    <a:pt x="448" y="24"/>
                    <a:pt x="384" y="112"/>
                  </a:cubicBezTo>
                  <a:cubicBezTo>
                    <a:pt x="320" y="200"/>
                    <a:pt x="208" y="456"/>
                    <a:pt x="144" y="544"/>
                  </a:cubicBezTo>
                  <a:cubicBezTo>
                    <a:pt x="80" y="632"/>
                    <a:pt x="40" y="636"/>
                    <a:pt x="0" y="640"/>
                  </a:cubicBezTo>
                </a:path>
              </a:pathLst>
            </a:custGeom>
            <a:noFill/>
            <a:ln w="28575">
              <a:solidFill>
                <a:srgbClr val="009900"/>
              </a:solidFill>
              <a:prstDash val="sysDot"/>
              <a:round/>
            </a:ln>
          </p:spPr>
          <p:txBody>
            <a:bodyPr/>
            <a:lstStyle/>
            <a:p>
              <a:endParaRPr lang="zh-CN" altLang="en-US" sz="1800">
                <a:solidFill>
                  <a:prstClr val="black"/>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7" name="Line 99"/>
            <p:cNvSpPr>
              <a:spLocks noChangeShapeType="1"/>
            </p:cNvSpPr>
            <p:nvPr/>
          </p:nvSpPr>
          <p:spPr bwMode="auto">
            <a:xfrm>
              <a:off x="6642100" y="2428875"/>
              <a:ext cx="0" cy="3276600"/>
            </a:xfrm>
            <a:prstGeom prst="line">
              <a:avLst/>
            </a:prstGeom>
            <a:noFill/>
            <a:ln w="9525">
              <a:solidFill>
                <a:schemeClr val="bg2"/>
              </a:solidFill>
              <a:prstDash val="dash"/>
              <a:round/>
            </a:ln>
          </p:spPr>
          <p:txBody>
            <a:bodyPr wrap="none" anchor="ctr"/>
            <a:lstStyle/>
            <a:p>
              <a:endParaRPr lang="zh-CN" altLang="en-US" sz="1800">
                <a:solidFill>
                  <a:prstClr val="black"/>
                </a:solidFill>
                <a:latin typeface="Arial" panose="020B0604020202020204" pitchFamily="34" charset="0"/>
                <a:ea typeface="宋体" panose="02010600030101010101" pitchFamily="2" charset="-122"/>
              </a:endParaRPr>
            </a:p>
          </p:txBody>
        </p:sp>
        <p:sp>
          <p:nvSpPr>
            <p:cNvPr id="48" name="Freeform 100"/>
            <p:cNvSpPr/>
            <p:nvPr/>
          </p:nvSpPr>
          <p:spPr bwMode="auto">
            <a:xfrm flipH="1">
              <a:off x="4043363" y="5184775"/>
              <a:ext cx="401637" cy="231775"/>
            </a:xfrm>
            <a:custGeom>
              <a:avLst/>
              <a:gdLst>
                <a:gd name="T0" fmla="*/ 401637 w 576"/>
                <a:gd name="T1" fmla="*/ 5794 h 640"/>
                <a:gd name="T2" fmla="*/ 368167 w 576"/>
                <a:gd name="T3" fmla="*/ 5794 h 640"/>
                <a:gd name="T4" fmla="*/ 267758 w 576"/>
                <a:gd name="T5" fmla="*/ 40561 h 640"/>
                <a:gd name="T6" fmla="*/ 100409 w 576"/>
                <a:gd name="T7" fmla="*/ 197009 h 640"/>
                <a:gd name="T8" fmla="*/ 0 w 576"/>
                <a:gd name="T9" fmla="*/ 231775 h 640"/>
                <a:gd name="T10" fmla="*/ 0 60000 65536"/>
                <a:gd name="T11" fmla="*/ 0 60000 65536"/>
                <a:gd name="T12" fmla="*/ 0 60000 65536"/>
                <a:gd name="T13" fmla="*/ 0 60000 65536"/>
                <a:gd name="T14" fmla="*/ 0 60000 65536"/>
                <a:gd name="T15" fmla="*/ 0 w 576"/>
                <a:gd name="T16" fmla="*/ 0 h 640"/>
                <a:gd name="T17" fmla="*/ 576 w 576"/>
                <a:gd name="T18" fmla="*/ 640 h 640"/>
              </a:gdLst>
              <a:ahLst/>
              <a:cxnLst>
                <a:cxn ang="T10">
                  <a:pos x="T0" y="T1"/>
                </a:cxn>
                <a:cxn ang="T11">
                  <a:pos x="T2" y="T3"/>
                </a:cxn>
                <a:cxn ang="T12">
                  <a:pos x="T4" y="T5"/>
                </a:cxn>
                <a:cxn ang="T13">
                  <a:pos x="T6" y="T7"/>
                </a:cxn>
                <a:cxn ang="T14">
                  <a:pos x="T8" y="T9"/>
                </a:cxn>
              </a:cxnLst>
              <a:rect l="T15" t="T16" r="T17" b="T18"/>
              <a:pathLst>
                <a:path w="576" h="640">
                  <a:moveTo>
                    <a:pt x="576" y="16"/>
                  </a:moveTo>
                  <a:cubicBezTo>
                    <a:pt x="568" y="8"/>
                    <a:pt x="560" y="0"/>
                    <a:pt x="528" y="16"/>
                  </a:cubicBezTo>
                  <a:cubicBezTo>
                    <a:pt x="496" y="32"/>
                    <a:pt x="448" y="24"/>
                    <a:pt x="384" y="112"/>
                  </a:cubicBezTo>
                  <a:cubicBezTo>
                    <a:pt x="320" y="200"/>
                    <a:pt x="208" y="456"/>
                    <a:pt x="144" y="544"/>
                  </a:cubicBezTo>
                  <a:cubicBezTo>
                    <a:pt x="80" y="632"/>
                    <a:pt x="40" y="636"/>
                    <a:pt x="0" y="640"/>
                  </a:cubicBezTo>
                </a:path>
              </a:pathLst>
            </a:custGeom>
            <a:noFill/>
            <a:ln w="38100">
              <a:solidFill>
                <a:srgbClr val="800080"/>
              </a:solidFill>
              <a:round/>
            </a:ln>
          </p:spPr>
          <p:txBody>
            <a:bodyPr/>
            <a:lstStyle/>
            <a:p>
              <a:endParaRPr lang="zh-CN" altLang="en-US" sz="1800">
                <a:solidFill>
                  <a:prstClr val="black"/>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9" name="Freeform 101"/>
            <p:cNvSpPr/>
            <p:nvPr/>
          </p:nvSpPr>
          <p:spPr bwMode="auto">
            <a:xfrm flipH="1">
              <a:off x="3619500" y="4524375"/>
              <a:ext cx="431800" cy="406400"/>
            </a:xfrm>
            <a:custGeom>
              <a:avLst/>
              <a:gdLst>
                <a:gd name="T0" fmla="*/ 431800 w 576"/>
                <a:gd name="T1" fmla="*/ 10160 h 640"/>
                <a:gd name="T2" fmla="*/ 395817 w 576"/>
                <a:gd name="T3" fmla="*/ 10160 h 640"/>
                <a:gd name="T4" fmla="*/ 287867 w 576"/>
                <a:gd name="T5" fmla="*/ 71120 h 640"/>
                <a:gd name="T6" fmla="*/ 107950 w 576"/>
                <a:gd name="T7" fmla="*/ 345440 h 640"/>
                <a:gd name="T8" fmla="*/ 0 w 576"/>
                <a:gd name="T9" fmla="*/ 406400 h 640"/>
                <a:gd name="T10" fmla="*/ 0 60000 65536"/>
                <a:gd name="T11" fmla="*/ 0 60000 65536"/>
                <a:gd name="T12" fmla="*/ 0 60000 65536"/>
                <a:gd name="T13" fmla="*/ 0 60000 65536"/>
                <a:gd name="T14" fmla="*/ 0 60000 65536"/>
                <a:gd name="T15" fmla="*/ 0 w 576"/>
                <a:gd name="T16" fmla="*/ 0 h 640"/>
                <a:gd name="T17" fmla="*/ 576 w 576"/>
                <a:gd name="T18" fmla="*/ 640 h 640"/>
              </a:gdLst>
              <a:ahLst/>
              <a:cxnLst>
                <a:cxn ang="T10">
                  <a:pos x="T0" y="T1"/>
                </a:cxn>
                <a:cxn ang="T11">
                  <a:pos x="T2" y="T3"/>
                </a:cxn>
                <a:cxn ang="T12">
                  <a:pos x="T4" y="T5"/>
                </a:cxn>
                <a:cxn ang="T13">
                  <a:pos x="T6" y="T7"/>
                </a:cxn>
                <a:cxn ang="T14">
                  <a:pos x="T8" y="T9"/>
                </a:cxn>
              </a:cxnLst>
              <a:rect l="T15" t="T16" r="T17" b="T18"/>
              <a:pathLst>
                <a:path w="576" h="640">
                  <a:moveTo>
                    <a:pt x="576" y="16"/>
                  </a:moveTo>
                  <a:cubicBezTo>
                    <a:pt x="568" y="8"/>
                    <a:pt x="560" y="0"/>
                    <a:pt x="528" y="16"/>
                  </a:cubicBezTo>
                  <a:cubicBezTo>
                    <a:pt x="496" y="32"/>
                    <a:pt x="448" y="24"/>
                    <a:pt x="384" y="112"/>
                  </a:cubicBezTo>
                  <a:cubicBezTo>
                    <a:pt x="320" y="200"/>
                    <a:pt x="208" y="456"/>
                    <a:pt x="144" y="544"/>
                  </a:cubicBezTo>
                  <a:cubicBezTo>
                    <a:pt x="80" y="632"/>
                    <a:pt x="40" y="636"/>
                    <a:pt x="0" y="640"/>
                  </a:cubicBezTo>
                </a:path>
              </a:pathLst>
            </a:custGeom>
            <a:noFill/>
            <a:ln w="38100">
              <a:solidFill>
                <a:srgbClr val="800080"/>
              </a:solidFill>
              <a:round/>
            </a:ln>
          </p:spPr>
          <p:txBody>
            <a:bodyPr/>
            <a:lstStyle/>
            <a:p>
              <a:endParaRPr lang="zh-CN" altLang="en-US" sz="1800">
                <a:solidFill>
                  <a:prstClr val="black"/>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0" name="Freeform 102"/>
            <p:cNvSpPr/>
            <p:nvPr/>
          </p:nvSpPr>
          <p:spPr bwMode="auto">
            <a:xfrm flipH="1">
              <a:off x="3140075" y="3838575"/>
              <a:ext cx="441325" cy="473075"/>
            </a:xfrm>
            <a:custGeom>
              <a:avLst/>
              <a:gdLst>
                <a:gd name="T0" fmla="*/ 441325 w 576"/>
                <a:gd name="T1" fmla="*/ 11827 h 640"/>
                <a:gd name="T2" fmla="*/ 404548 w 576"/>
                <a:gd name="T3" fmla="*/ 11827 h 640"/>
                <a:gd name="T4" fmla="*/ 294217 w 576"/>
                <a:gd name="T5" fmla="*/ 82788 h 640"/>
                <a:gd name="T6" fmla="*/ 110331 w 576"/>
                <a:gd name="T7" fmla="*/ 402114 h 640"/>
                <a:gd name="T8" fmla="*/ 0 w 576"/>
                <a:gd name="T9" fmla="*/ 473075 h 640"/>
                <a:gd name="T10" fmla="*/ 0 60000 65536"/>
                <a:gd name="T11" fmla="*/ 0 60000 65536"/>
                <a:gd name="T12" fmla="*/ 0 60000 65536"/>
                <a:gd name="T13" fmla="*/ 0 60000 65536"/>
                <a:gd name="T14" fmla="*/ 0 60000 65536"/>
                <a:gd name="T15" fmla="*/ 0 w 576"/>
                <a:gd name="T16" fmla="*/ 0 h 640"/>
                <a:gd name="T17" fmla="*/ 576 w 576"/>
                <a:gd name="T18" fmla="*/ 640 h 640"/>
              </a:gdLst>
              <a:ahLst/>
              <a:cxnLst>
                <a:cxn ang="T10">
                  <a:pos x="T0" y="T1"/>
                </a:cxn>
                <a:cxn ang="T11">
                  <a:pos x="T2" y="T3"/>
                </a:cxn>
                <a:cxn ang="T12">
                  <a:pos x="T4" y="T5"/>
                </a:cxn>
                <a:cxn ang="T13">
                  <a:pos x="T6" y="T7"/>
                </a:cxn>
                <a:cxn ang="T14">
                  <a:pos x="T8" y="T9"/>
                </a:cxn>
              </a:cxnLst>
              <a:rect l="T15" t="T16" r="T17" b="T18"/>
              <a:pathLst>
                <a:path w="576" h="640">
                  <a:moveTo>
                    <a:pt x="576" y="16"/>
                  </a:moveTo>
                  <a:cubicBezTo>
                    <a:pt x="568" y="8"/>
                    <a:pt x="560" y="0"/>
                    <a:pt x="528" y="16"/>
                  </a:cubicBezTo>
                  <a:cubicBezTo>
                    <a:pt x="496" y="32"/>
                    <a:pt x="448" y="24"/>
                    <a:pt x="384" y="112"/>
                  </a:cubicBezTo>
                  <a:cubicBezTo>
                    <a:pt x="320" y="200"/>
                    <a:pt x="208" y="456"/>
                    <a:pt x="144" y="544"/>
                  </a:cubicBezTo>
                  <a:cubicBezTo>
                    <a:pt x="80" y="632"/>
                    <a:pt x="40" y="636"/>
                    <a:pt x="0" y="640"/>
                  </a:cubicBezTo>
                </a:path>
              </a:pathLst>
            </a:custGeom>
            <a:noFill/>
            <a:ln w="38100">
              <a:solidFill>
                <a:srgbClr val="800080"/>
              </a:solidFill>
              <a:round/>
            </a:ln>
          </p:spPr>
          <p:txBody>
            <a:bodyPr/>
            <a:lstStyle/>
            <a:p>
              <a:endParaRPr lang="zh-CN" altLang="en-US" sz="1800">
                <a:solidFill>
                  <a:prstClr val="black"/>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1" name="Freeform 103"/>
            <p:cNvSpPr/>
            <p:nvPr/>
          </p:nvSpPr>
          <p:spPr bwMode="auto">
            <a:xfrm flipV="1">
              <a:off x="2813050" y="2746375"/>
              <a:ext cx="301625" cy="727075"/>
            </a:xfrm>
            <a:custGeom>
              <a:avLst/>
              <a:gdLst>
                <a:gd name="T0" fmla="*/ 301625 w 576"/>
                <a:gd name="T1" fmla="*/ 18177 h 640"/>
                <a:gd name="T2" fmla="*/ 276490 w 576"/>
                <a:gd name="T3" fmla="*/ 18177 h 640"/>
                <a:gd name="T4" fmla="*/ 201083 w 576"/>
                <a:gd name="T5" fmla="*/ 127238 h 640"/>
                <a:gd name="T6" fmla="*/ 75406 w 576"/>
                <a:gd name="T7" fmla="*/ 618014 h 640"/>
                <a:gd name="T8" fmla="*/ 0 w 576"/>
                <a:gd name="T9" fmla="*/ 727075 h 640"/>
                <a:gd name="T10" fmla="*/ 0 60000 65536"/>
                <a:gd name="T11" fmla="*/ 0 60000 65536"/>
                <a:gd name="T12" fmla="*/ 0 60000 65536"/>
                <a:gd name="T13" fmla="*/ 0 60000 65536"/>
                <a:gd name="T14" fmla="*/ 0 60000 65536"/>
                <a:gd name="T15" fmla="*/ 0 w 576"/>
                <a:gd name="T16" fmla="*/ 0 h 640"/>
                <a:gd name="T17" fmla="*/ 576 w 576"/>
                <a:gd name="T18" fmla="*/ 640 h 640"/>
              </a:gdLst>
              <a:ahLst/>
              <a:cxnLst>
                <a:cxn ang="T10">
                  <a:pos x="T0" y="T1"/>
                </a:cxn>
                <a:cxn ang="T11">
                  <a:pos x="T2" y="T3"/>
                </a:cxn>
                <a:cxn ang="T12">
                  <a:pos x="T4" y="T5"/>
                </a:cxn>
                <a:cxn ang="T13">
                  <a:pos x="T6" y="T7"/>
                </a:cxn>
                <a:cxn ang="T14">
                  <a:pos x="T8" y="T9"/>
                </a:cxn>
              </a:cxnLst>
              <a:rect l="T15" t="T16" r="T17" b="T18"/>
              <a:pathLst>
                <a:path w="576" h="640">
                  <a:moveTo>
                    <a:pt x="576" y="16"/>
                  </a:moveTo>
                  <a:cubicBezTo>
                    <a:pt x="568" y="8"/>
                    <a:pt x="560" y="0"/>
                    <a:pt x="528" y="16"/>
                  </a:cubicBezTo>
                  <a:cubicBezTo>
                    <a:pt x="496" y="32"/>
                    <a:pt x="448" y="24"/>
                    <a:pt x="384" y="112"/>
                  </a:cubicBezTo>
                  <a:cubicBezTo>
                    <a:pt x="320" y="200"/>
                    <a:pt x="208" y="456"/>
                    <a:pt x="144" y="544"/>
                  </a:cubicBezTo>
                  <a:cubicBezTo>
                    <a:pt x="80" y="632"/>
                    <a:pt x="40" y="636"/>
                    <a:pt x="0" y="640"/>
                  </a:cubicBezTo>
                </a:path>
              </a:pathLst>
            </a:custGeom>
            <a:noFill/>
            <a:ln w="38100">
              <a:solidFill>
                <a:srgbClr val="800080"/>
              </a:solidFill>
              <a:round/>
            </a:ln>
          </p:spPr>
          <p:txBody>
            <a:bodyPr/>
            <a:lstStyle/>
            <a:p>
              <a:endParaRPr lang="zh-CN" altLang="en-US" sz="1800">
                <a:solidFill>
                  <a:prstClr val="black"/>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2" name="Line 104"/>
            <p:cNvSpPr>
              <a:spLocks noChangeShapeType="1"/>
            </p:cNvSpPr>
            <p:nvPr/>
          </p:nvSpPr>
          <p:spPr bwMode="auto">
            <a:xfrm flipH="1">
              <a:off x="3130550" y="2390775"/>
              <a:ext cx="0" cy="3276600"/>
            </a:xfrm>
            <a:prstGeom prst="line">
              <a:avLst/>
            </a:prstGeom>
            <a:noFill/>
            <a:ln w="9525">
              <a:solidFill>
                <a:schemeClr val="bg2"/>
              </a:solidFill>
              <a:prstDash val="dash"/>
              <a:round/>
            </a:ln>
          </p:spPr>
          <p:txBody>
            <a:bodyPr wrap="none" anchor="ctr"/>
            <a:lstStyle/>
            <a:p>
              <a:endParaRPr lang="zh-CN" altLang="en-US" sz="1800">
                <a:solidFill>
                  <a:prstClr val="black"/>
                </a:solidFill>
                <a:latin typeface="Arial" panose="020B0604020202020204" pitchFamily="34" charset="0"/>
                <a:ea typeface="宋体" panose="02010600030101010101" pitchFamily="2" charset="-122"/>
              </a:endParaRPr>
            </a:p>
          </p:txBody>
        </p:sp>
        <p:graphicFrame>
          <p:nvGraphicFramePr>
            <p:cNvPr id="53" name="Object 8"/>
            <p:cNvGraphicFramePr>
              <a:graphicFrameLocks noChangeAspect="1"/>
            </p:cNvGraphicFramePr>
            <p:nvPr/>
          </p:nvGraphicFramePr>
          <p:xfrm>
            <a:off x="6488113" y="5643563"/>
            <a:ext cx="336550" cy="579437"/>
          </p:xfrm>
          <a:graphic>
            <a:graphicData uri="http://schemas.openxmlformats.org/presentationml/2006/ole">
              <mc:AlternateContent xmlns:mc="http://schemas.openxmlformats.org/markup-compatibility/2006">
                <mc:Choice xmlns:v="urn:schemas-microsoft-com:vml" Requires="v">
                  <p:oleObj spid="_x0000_s361207" name="Equation" r:id="rId22" imgW="228600" imgH="393700" progId="Equation.3">
                    <p:embed/>
                  </p:oleObj>
                </mc:Choice>
                <mc:Fallback>
                  <p:oleObj name="Equation" r:id="rId22" imgW="228600" imgH="393700" progId="Equation.3">
                    <p:embed/>
                    <p:pic>
                      <p:nvPicPr>
                        <p:cNvPr id="0" name="图片 189339"/>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6488113" y="5643563"/>
                          <a:ext cx="336550" cy="5794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4" name="Object 9"/>
            <p:cNvGraphicFramePr>
              <a:graphicFrameLocks noChangeAspect="1"/>
            </p:cNvGraphicFramePr>
            <p:nvPr/>
          </p:nvGraphicFramePr>
          <p:xfrm>
            <a:off x="2724150" y="5694363"/>
            <a:ext cx="504825" cy="579437"/>
          </p:xfrm>
          <a:graphic>
            <a:graphicData uri="http://schemas.openxmlformats.org/presentationml/2006/ole">
              <mc:AlternateContent xmlns:mc="http://schemas.openxmlformats.org/markup-compatibility/2006">
                <mc:Choice xmlns:v="urn:schemas-microsoft-com:vml" Requires="v">
                  <p:oleObj spid="_x0000_s361208" name="Equation" r:id="rId24" imgW="342900" imgH="393700" progId="Equation.3">
                    <p:embed/>
                  </p:oleObj>
                </mc:Choice>
                <mc:Fallback>
                  <p:oleObj name="Equation" r:id="rId24" imgW="342900" imgH="393700" progId="Equation.3">
                    <p:embed/>
                    <p:pic>
                      <p:nvPicPr>
                        <p:cNvPr id="0" name="图片 189340"/>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2724150" y="5694363"/>
                          <a:ext cx="504825" cy="5794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5" name="Freeform 130"/>
            <p:cNvSpPr/>
            <p:nvPr/>
          </p:nvSpPr>
          <p:spPr bwMode="auto">
            <a:xfrm flipH="1">
              <a:off x="5737225" y="5176838"/>
              <a:ext cx="490538" cy="263525"/>
            </a:xfrm>
            <a:custGeom>
              <a:avLst/>
              <a:gdLst>
                <a:gd name="T0" fmla="*/ 490538 w 576"/>
                <a:gd name="T1" fmla="*/ 6588 h 640"/>
                <a:gd name="T2" fmla="*/ 449660 w 576"/>
                <a:gd name="T3" fmla="*/ 6588 h 640"/>
                <a:gd name="T4" fmla="*/ 327025 w 576"/>
                <a:gd name="T5" fmla="*/ 46117 h 640"/>
                <a:gd name="T6" fmla="*/ 122635 w 576"/>
                <a:gd name="T7" fmla="*/ 223996 h 640"/>
                <a:gd name="T8" fmla="*/ 0 w 576"/>
                <a:gd name="T9" fmla="*/ 263525 h 640"/>
                <a:gd name="T10" fmla="*/ 0 60000 65536"/>
                <a:gd name="T11" fmla="*/ 0 60000 65536"/>
                <a:gd name="T12" fmla="*/ 0 60000 65536"/>
                <a:gd name="T13" fmla="*/ 0 60000 65536"/>
                <a:gd name="T14" fmla="*/ 0 60000 65536"/>
                <a:gd name="T15" fmla="*/ 0 w 576"/>
                <a:gd name="T16" fmla="*/ 0 h 640"/>
                <a:gd name="T17" fmla="*/ 576 w 576"/>
                <a:gd name="T18" fmla="*/ 640 h 640"/>
              </a:gdLst>
              <a:ahLst/>
              <a:cxnLst>
                <a:cxn ang="T10">
                  <a:pos x="T0" y="T1"/>
                </a:cxn>
                <a:cxn ang="T11">
                  <a:pos x="T2" y="T3"/>
                </a:cxn>
                <a:cxn ang="T12">
                  <a:pos x="T4" y="T5"/>
                </a:cxn>
                <a:cxn ang="T13">
                  <a:pos x="T6" y="T7"/>
                </a:cxn>
                <a:cxn ang="T14">
                  <a:pos x="T8" y="T9"/>
                </a:cxn>
              </a:cxnLst>
              <a:rect l="T15" t="T16" r="T17" b="T18"/>
              <a:pathLst>
                <a:path w="576" h="640">
                  <a:moveTo>
                    <a:pt x="576" y="16"/>
                  </a:moveTo>
                  <a:cubicBezTo>
                    <a:pt x="568" y="8"/>
                    <a:pt x="560" y="0"/>
                    <a:pt x="528" y="16"/>
                  </a:cubicBezTo>
                  <a:cubicBezTo>
                    <a:pt x="496" y="32"/>
                    <a:pt x="448" y="24"/>
                    <a:pt x="384" y="112"/>
                  </a:cubicBezTo>
                  <a:cubicBezTo>
                    <a:pt x="320" y="200"/>
                    <a:pt x="208" y="456"/>
                    <a:pt x="144" y="544"/>
                  </a:cubicBezTo>
                  <a:cubicBezTo>
                    <a:pt x="80" y="632"/>
                    <a:pt x="40" y="636"/>
                    <a:pt x="0" y="640"/>
                  </a:cubicBezTo>
                </a:path>
              </a:pathLst>
            </a:custGeom>
            <a:noFill/>
            <a:ln w="28575">
              <a:solidFill>
                <a:srgbClr val="009900"/>
              </a:solidFill>
              <a:prstDash val="sysDot"/>
              <a:round/>
            </a:ln>
          </p:spPr>
          <p:txBody>
            <a:bodyPr/>
            <a:lstStyle/>
            <a:p>
              <a:endParaRPr lang="zh-CN" altLang="en-US" sz="1800">
                <a:solidFill>
                  <a:prstClr val="black"/>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6" name="Arc 131"/>
            <p:cNvSpPr/>
            <p:nvPr/>
          </p:nvSpPr>
          <p:spPr bwMode="auto">
            <a:xfrm rot="7956492">
              <a:off x="5362576" y="4954587"/>
              <a:ext cx="931862" cy="785813"/>
            </a:xfrm>
            <a:custGeom>
              <a:avLst/>
              <a:gdLst>
                <a:gd name="T0" fmla="*/ 13508546 w 21314"/>
                <a:gd name="T1" fmla="*/ 0 h 20411"/>
                <a:gd name="T2" fmla="*/ 40741611 w 21314"/>
                <a:gd name="T3" fmla="*/ 25059739 h 20411"/>
                <a:gd name="T4" fmla="*/ 0 w 21314"/>
                <a:gd name="T5" fmla="*/ 30253394 h 20411"/>
                <a:gd name="T6" fmla="*/ 0 60000 65536"/>
                <a:gd name="T7" fmla="*/ 0 60000 65536"/>
                <a:gd name="T8" fmla="*/ 0 60000 65536"/>
                <a:gd name="T9" fmla="*/ 0 w 21314"/>
                <a:gd name="T10" fmla="*/ 0 h 20411"/>
                <a:gd name="T11" fmla="*/ 21314 w 21314"/>
                <a:gd name="T12" fmla="*/ 20411 h 20411"/>
              </a:gdLst>
              <a:ahLst/>
              <a:cxnLst>
                <a:cxn ang="T6">
                  <a:pos x="T0" y="T1"/>
                </a:cxn>
                <a:cxn ang="T7">
                  <a:pos x="T2" y="T3"/>
                </a:cxn>
                <a:cxn ang="T8">
                  <a:pos x="T4" y="T5"/>
                </a:cxn>
              </a:cxnLst>
              <a:rect l="T9" t="T10" r="T11" b="T12"/>
              <a:pathLst>
                <a:path w="21314" h="20411" fill="none" extrusionOk="0">
                  <a:moveTo>
                    <a:pt x="7067" y="-1"/>
                  </a:moveTo>
                  <a:cubicBezTo>
                    <a:pt x="14559" y="2593"/>
                    <a:pt x="20027" y="9083"/>
                    <a:pt x="21313" y="16907"/>
                  </a:cubicBezTo>
                </a:path>
                <a:path w="21314" h="20411" stroke="0" extrusionOk="0">
                  <a:moveTo>
                    <a:pt x="7067" y="-1"/>
                  </a:moveTo>
                  <a:cubicBezTo>
                    <a:pt x="14559" y="2593"/>
                    <a:pt x="20027" y="9083"/>
                    <a:pt x="21313" y="16907"/>
                  </a:cubicBezTo>
                  <a:lnTo>
                    <a:pt x="0" y="20411"/>
                  </a:lnTo>
                  <a:close/>
                </a:path>
              </a:pathLst>
            </a:custGeom>
            <a:noFill/>
            <a:ln w="38100">
              <a:solidFill>
                <a:srgbClr val="009900"/>
              </a:solidFill>
              <a:prstDash val="sysDot"/>
              <a:round/>
            </a:ln>
          </p:spPr>
          <p:txBody>
            <a:bodyPr wrap="none" anchor="ctr"/>
            <a:lstStyle/>
            <a:p>
              <a:endParaRPr lang="zh-CN" altLang="en-US" sz="1800">
                <a:solidFill>
                  <a:prstClr val="black"/>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7" name="Arc 137"/>
            <p:cNvSpPr/>
            <p:nvPr/>
          </p:nvSpPr>
          <p:spPr bwMode="auto">
            <a:xfrm rot="7956492">
              <a:off x="6288088" y="4941888"/>
              <a:ext cx="931862" cy="785812"/>
            </a:xfrm>
            <a:custGeom>
              <a:avLst/>
              <a:gdLst>
                <a:gd name="T0" fmla="*/ 13508546 w 21314"/>
                <a:gd name="T1" fmla="*/ 0 h 20411"/>
                <a:gd name="T2" fmla="*/ 40741611 w 21314"/>
                <a:gd name="T3" fmla="*/ 25059668 h 20411"/>
                <a:gd name="T4" fmla="*/ 0 w 21314"/>
                <a:gd name="T5" fmla="*/ 30253317 h 20411"/>
                <a:gd name="T6" fmla="*/ 0 60000 65536"/>
                <a:gd name="T7" fmla="*/ 0 60000 65536"/>
                <a:gd name="T8" fmla="*/ 0 60000 65536"/>
                <a:gd name="T9" fmla="*/ 0 w 21314"/>
                <a:gd name="T10" fmla="*/ 0 h 20411"/>
                <a:gd name="T11" fmla="*/ 21314 w 21314"/>
                <a:gd name="T12" fmla="*/ 20411 h 20411"/>
              </a:gdLst>
              <a:ahLst/>
              <a:cxnLst>
                <a:cxn ang="T6">
                  <a:pos x="T0" y="T1"/>
                </a:cxn>
                <a:cxn ang="T7">
                  <a:pos x="T2" y="T3"/>
                </a:cxn>
                <a:cxn ang="T8">
                  <a:pos x="T4" y="T5"/>
                </a:cxn>
              </a:cxnLst>
              <a:rect l="T9" t="T10" r="T11" b="T12"/>
              <a:pathLst>
                <a:path w="21314" h="20411" fill="none" extrusionOk="0">
                  <a:moveTo>
                    <a:pt x="7067" y="-1"/>
                  </a:moveTo>
                  <a:cubicBezTo>
                    <a:pt x="14559" y="2593"/>
                    <a:pt x="20027" y="9083"/>
                    <a:pt x="21313" y="16907"/>
                  </a:cubicBezTo>
                </a:path>
                <a:path w="21314" h="20411" stroke="0" extrusionOk="0">
                  <a:moveTo>
                    <a:pt x="7067" y="-1"/>
                  </a:moveTo>
                  <a:cubicBezTo>
                    <a:pt x="14559" y="2593"/>
                    <a:pt x="20027" y="9083"/>
                    <a:pt x="21313" y="16907"/>
                  </a:cubicBezTo>
                  <a:lnTo>
                    <a:pt x="0" y="20411"/>
                  </a:lnTo>
                  <a:close/>
                </a:path>
              </a:pathLst>
            </a:custGeom>
            <a:noFill/>
            <a:ln w="38100">
              <a:solidFill>
                <a:srgbClr val="009900"/>
              </a:solidFill>
              <a:prstDash val="sysDot"/>
              <a:round/>
            </a:ln>
          </p:spPr>
          <p:txBody>
            <a:bodyPr wrap="none" anchor="ctr"/>
            <a:lstStyle/>
            <a:p>
              <a:endParaRPr lang="zh-CN" altLang="en-US" sz="1800">
                <a:solidFill>
                  <a:prstClr val="black"/>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58" name="Group 138"/>
            <p:cNvGrpSpPr/>
            <p:nvPr/>
          </p:nvGrpSpPr>
          <p:grpSpPr bwMode="auto">
            <a:xfrm>
              <a:off x="6229350" y="5157788"/>
              <a:ext cx="935038" cy="269875"/>
              <a:chOff x="2596" y="3141"/>
              <a:chExt cx="589" cy="354"/>
            </a:xfrm>
          </p:grpSpPr>
          <p:sp>
            <p:nvSpPr>
              <p:cNvPr id="71" name="Freeform 139"/>
              <p:cNvSpPr/>
              <p:nvPr/>
            </p:nvSpPr>
            <p:spPr bwMode="auto">
              <a:xfrm flipH="1">
                <a:off x="2876" y="3149"/>
                <a:ext cx="309" cy="346"/>
              </a:xfrm>
              <a:custGeom>
                <a:avLst/>
                <a:gdLst>
                  <a:gd name="T0" fmla="*/ 309 w 576"/>
                  <a:gd name="T1" fmla="*/ 9 h 640"/>
                  <a:gd name="T2" fmla="*/ 283 w 576"/>
                  <a:gd name="T3" fmla="*/ 9 h 640"/>
                  <a:gd name="T4" fmla="*/ 206 w 576"/>
                  <a:gd name="T5" fmla="*/ 61 h 640"/>
                  <a:gd name="T6" fmla="*/ 77 w 576"/>
                  <a:gd name="T7" fmla="*/ 294 h 640"/>
                  <a:gd name="T8" fmla="*/ 0 w 576"/>
                  <a:gd name="T9" fmla="*/ 346 h 640"/>
                  <a:gd name="T10" fmla="*/ 0 60000 65536"/>
                  <a:gd name="T11" fmla="*/ 0 60000 65536"/>
                  <a:gd name="T12" fmla="*/ 0 60000 65536"/>
                  <a:gd name="T13" fmla="*/ 0 60000 65536"/>
                  <a:gd name="T14" fmla="*/ 0 60000 65536"/>
                  <a:gd name="T15" fmla="*/ 0 w 576"/>
                  <a:gd name="T16" fmla="*/ 0 h 640"/>
                  <a:gd name="T17" fmla="*/ 576 w 576"/>
                  <a:gd name="T18" fmla="*/ 640 h 640"/>
                </a:gdLst>
                <a:ahLst/>
                <a:cxnLst>
                  <a:cxn ang="T10">
                    <a:pos x="T0" y="T1"/>
                  </a:cxn>
                  <a:cxn ang="T11">
                    <a:pos x="T2" y="T3"/>
                  </a:cxn>
                  <a:cxn ang="T12">
                    <a:pos x="T4" y="T5"/>
                  </a:cxn>
                  <a:cxn ang="T13">
                    <a:pos x="T6" y="T7"/>
                  </a:cxn>
                  <a:cxn ang="T14">
                    <a:pos x="T8" y="T9"/>
                  </a:cxn>
                </a:cxnLst>
                <a:rect l="T15" t="T16" r="T17" b="T18"/>
                <a:pathLst>
                  <a:path w="576" h="640">
                    <a:moveTo>
                      <a:pt x="576" y="16"/>
                    </a:moveTo>
                    <a:cubicBezTo>
                      <a:pt x="568" y="8"/>
                      <a:pt x="560" y="0"/>
                      <a:pt x="528" y="16"/>
                    </a:cubicBezTo>
                    <a:cubicBezTo>
                      <a:pt x="496" y="32"/>
                      <a:pt x="448" y="24"/>
                      <a:pt x="384" y="112"/>
                    </a:cubicBezTo>
                    <a:cubicBezTo>
                      <a:pt x="320" y="200"/>
                      <a:pt x="208" y="456"/>
                      <a:pt x="144" y="544"/>
                    </a:cubicBezTo>
                    <a:cubicBezTo>
                      <a:pt x="80" y="632"/>
                      <a:pt x="40" y="636"/>
                      <a:pt x="0" y="640"/>
                    </a:cubicBezTo>
                  </a:path>
                </a:pathLst>
              </a:custGeom>
              <a:noFill/>
              <a:ln w="28575">
                <a:solidFill>
                  <a:srgbClr val="009900"/>
                </a:solidFill>
                <a:prstDash val="sysDot"/>
                <a:round/>
              </a:ln>
            </p:spPr>
            <p:txBody>
              <a:bodyPr/>
              <a:lstStyle/>
              <a:p>
                <a:endParaRPr lang="zh-CN" altLang="en-US" sz="1800">
                  <a:solidFill>
                    <a:prstClr val="black"/>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2" name="Freeform 140"/>
              <p:cNvSpPr/>
              <p:nvPr/>
            </p:nvSpPr>
            <p:spPr bwMode="auto">
              <a:xfrm>
                <a:off x="2596" y="3141"/>
                <a:ext cx="309" cy="346"/>
              </a:xfrm>
              <a:custGeom>
                <a:avLst/>
                <a:gdLst>
                  <a:gd name="T0" fmla="*/ 309 w 576"/>
                  <a:gd name="T1" fmla="*/ 9 h 640"/>
                  <a:gd name="T2" fmla="*/ 283 w 576"/>
                  <a:gd name="T3" fmla="*/ 9 h 640"/>
                  <a:gd name="T4" fmla="*/ 206 w 576"/>
                  <a:gd name="T5" fmla="*/ 61 h 640"/>
                  <a:gd name="T6" fmla="*/ 77 w 576"/>
                  <a:gd name="T7" fmla="*/ 294 h 640"/>
                  <a:gd name="T8" fmla="*/ 0 w 576"/>
                  <a:gd name="T9" fmla="*/ 346 h 640"/>
                  <a:gd name="T10" fmla="*/ 0 60000 65536"/>
                  <a:gd name="T11" fmla="*/ 0 60000 65536"/>
                  <a:gd name="T12" fmla="*/ 0 60000 65536"/>
                  <a:gd name="T13" fmla="*/ 0 60000 65536"/>
                  <a:gd name="T14" fmla="*/ 0 60000 65536"/>
                  <a:gd name="T15" fmla="*/ 0 w 576"/>
                  <a:gd name="T16" fmla="*/ 0 h 640"/>
                  <a:gd name="T17" fmla="*/ 576 w 576"/>
                  <a:gd name="T18" fmla="*/ 640 h 640"/>
                </a:gdLst>
                <a:ahLst/>
                <a:cxnLst>
                  <a:cxn ang="T10">
                    <a:pos x="T0" y="T1"/>
                  </a:cxn>
                  <a:cxn ang="T11">
                    <a:pos x="T2" y="T3"/>
                  </a:cxn>
                  <a:cxn ang="T12">
                    <a:pos x="T4" y="T5"/>
                  </a:cxn>
                  <a:cxn ang="T13">
                    <a:pos x="T6" y="T7"/>
                  </a:cxn>
                  <a:cxn ang="T14">
                    <a:pos x="T8" y="T9"/>
                  </a:cxn>
                </a:cxnLst>
                <a:rect l="T15" t="T16" r="T17" b="T18"/>
                <a:pathLst>
                  <a:path w="576" h="640">
                    <a:moveTo>
                      <a:pt x="576" y="16"/>
                    </a:moveTo>
                    <a:cubicBezTo>
                      <a:pt x="568" y="8"/>
                      <a:pt x="560" y="0"/>
                      <a:pt x="528" y="16"/>
                    </a:cubicBezTo>
                    <a:cubicBezTo>
                      <a:pt x="496" y="32"/>
                      <a:pt x="448" y="24"/>
                      <a:pt x="384" y="112"/>
                    </a:cubicBezTo>
                    <a:cubicBezTo>
                      <a:pt x="320" y="200"/>
                      <a:pt x="208" y="456"/>
                      <a:pt x="144" y="544"/>
                    </a:cubicBezTo>
                    <a:cubicBezTo>
                      <a:pt x="80" y="632"/>
                      <a:pt x="40" y="636"/>
                      <a:pt x="0" y="640"/>
                    </a:cubicBezTo>
                  </a:path>
                </a:pathLst>
              </a:custGeom>
              <a:noFill/>
              <a:ln w="28575">
                <a:solidFill>
                  <a:srgbClr val="009900"/>
                </a:solidFill>
                <a:prstDash val="sysDot"/>
                <a:round/>
              </a:ln>
            </p:spPr>
            <p:txBody>
              <a:bodyPr/>
              <a:lstStyle/>
              <a:p>
                <a:endParaRPr lang="zh-CN" altLang="en-US" sz="1800">
                  <a:solidFill>
                    <a:prstClr val="black"/>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59" name="Freeform 141"/>
            <p:cNvSpPr/>
            <p:nvPr/>
          </p:nvSpPr>
          <p:spPr bwMode="auto">
            <a:xfrm>
              <a:off x="6700838" y="4640263"/>
              <a:ext cx="415925" cy="444500"/>
            </a:xfrm>
            <a:custGeom>
              <a:avLst/>
              <a:gdLst>
                <a:gd name="T0" fmla="*/ 415925 w 576"/>
                <a:gd name="T1" fmla="*/ 11113 h 640"/>
                <a:gd name="T2" fmla="*/ 381265 w 576"/>
                <a:gd name="T3" fmla="*/ 11113 h 640"/>
                <a:gd name="T4" fmla="*/ 277283 w 576"/>
                <a:gd name="T5" fmla="*/ 77787 h 640"/>
                <a:gd name="T6" fmla="*/ 103981 w 576"/>
                <a:gd name="T7" fmla="*/ 377825 h 640"/>
                <a:gd name="T8" fmla="*/ 0 w 576"/>
                <a:gd name="T9" fmla="*/ 444500 h 640"/>
                <a:gd name="T10" fmla="*/ 0 60000 65536"/>
                <a:gd name="T11" fmla="*/ 0 60000 65536"/>
                <a:gd name="T12" fmla="*/ 0 60000 65536"/>
                <a:gd name="T13" fmla="*/ 0 60000 65536"/>
                <a:gd name="T14" fmla="*/ 0 60000 65536"/>
                <a:gd name="T15" fmla="*/ 0 w 576"/>
                <a:gd name="T16" fmla="*/ 0 h 640"/>
                <a:gd name="T17" fmla="*/ 576 w 576"/>
                <a:gd name="T18" fmla="*/ 640 h 640"/>
              </a:gdLst>
              <a:ahLst/>
              <a:cxnLst>
                <a:cxn ang="T10">
                  <a:pos x="T0" y="T1"/>
                </a:cxn>
                <a:cxn ang="T11">
                  <a:pos x="T2" y="T3"/>
                </a:cxn>
                <a:cxn ang="T12">
                  <a:pos x="T4" y="T5"/>
                </a:cxn>
                <a:cxn ang="T13">
                  <a:pos x="T6" y="T7"/>
                </a:cxn>
                <a:cxn ang="T14">
                  <a:pos x="T8" y="T9"/>
                </a:cxn>
              </a:cxnLst>
              <a:rect l="T15" t="T16" r="T17" b="T18"/>
              <a:pathLst>
                <a:path w="576" h="640">
                  <a:moveTo>
                    <a:pt x="576" y="16"/>
                  </a:moveTo>
                  <a:cubicBezTo>
                    <a:pt x="568" y="8"/>
                    <a:pt x="560" y="0"/>
                    <a:pt x="528" y="16"/>
                  </a:cubicBezTo>
                  <a:cubicBezTo>
                    <a:pt x="496" y="32"/>
                    <a:pt x="448" y="24"/>
                    <a:pt x="384" y="112"/>
                  </a:cubicBezTo>
                  <a:cubicBezTo>
                    <a:pt x="320" y="200"/>
                    <a:pt x="208" y="456"/>
                    <a:pt x="144" y="544"/>
                  </a:cubicBezTo>
                  <a:cubicBezTo>
                    <a:pt x="80" y="632"/>
                    <a:pt x="40" y="636"/>
                    <a:pt x="0" y="640"/>
                  </a:cubicBezTo>
                </a:path>
              </a:pathLst>
            </a:custGeom>
            <a:noFill/>
            <a:ln w="28575">
              <a:solidFill>
                <a:srgbClr val="009900"/>
              </a:solidFill>
              <a:prstDash val="sysDot"/>
              <a:round/>
            </a:ln>
          </p:spPr>
          <p:txBody>
            <a:bodyPr/>
            <a:lstStyle/>
            <a:p>
              <a:endParaRPr lang="zh-CN" altLang="en-US" sz="1800">
                <a:solidFill>
                  <a:prstClr val="black"/>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0" name="Freeform 142"/>
            <p:cNvSpPr/>
            <p:nvPr/>
          </p:nvSpPr>
          <p:spPr bwMode="auto">
            <a:xfrm flipH="1">
              <a:off x="6216650" y="4598988"/>
              <a:ext cx="415925" cy="444500"/>
            </a:xfrm>
            <a:custGeom>
              <a:avLst/>
              <a:gdLst>
                <a:gd name="T0" fmla="*/ 415925 w 576"/>
                <a:gd name="T1" fmla="*/ 11113 h 640"/>
                <a:gd name="T2" fmla="*/ 381265 w 576"/>
                <a:gd name="T3" fmla="*/ 11113 h 640"/>
                <a:gd name="T4" fmla="*/ 277283 w 576"/>
                <a:gd name="T5" fmla="*/ 77787 h 640"/>
                <a:gd name="T6" fmla="*/ 103981 w 576"/>
                <a:gd name="T7" fmla="*/ 377825 h 640"/>
                <a:gd name="T8" fmla="*/ 0 w 576"/>
                <a:gd name="T9" fmla="*/ 444500 h 640"/>
                <a:gd name="T10" fmla="*/ 0 60000 65536"/>
                <a:gd name="T11" fmla="*/ 0 60000 65536"/>
                <a:gd name="T12" fmla="*/ 0 60000 65536"/>
                <a:gd name="T13" fmla="*/ 0 60000 65536"/>
                <a:gd name="T14" fmla="*/ 0 60000 65536"/>
                <a:gd name="T15" fmla="*/ 0 w 576"/>
                <a:gd name="T16" fmla="*/ 0 h 640"/>
                <a:gd name="T17" fmla="*/ 576 w 576"/>
                <a:gd name="T18" fmla="*/ 640 h 640"/>
              </a:gdLst>
              <a:ahLst/>
              <a:cxnLst>
                <a:cxn ang="T10">
                  <a:pos x="T0" y="T1"/>
                </a:cxn>
                <a:cxn ang="T11">
                  <a:pos x="T2" y="T3"/>
                </a:cxn>
                <a:cxn ang="T12">
                  <a:pos x="T4" y="T5"/>
                </a:cxn>
                <a:cxn ang="T13">
                  <a:pos x="T6" y="T7"/>
                </a:cxn>
                <a:cxn ang="T14">
                  <a:pos x="T8" y="T9"/>
                </a:cxn>
              </a:cxnLst>
              <a:rect l="T15" t="T16" r="T17" b="T18"/>
              <a:pathLst>
                <a:path w="576" h="640">
                  <a:moveTo>
                    <a:pt x="576" y="16"/>
                  </a:moveTo>
                  <a:cubicBezTo>
                    <a:pt x="568" y="8"/>
                    <a:pt x="560" y="0"/>
                    <a:pt x="528" y="16"/>
                  </a:cubicBezTo>
                  <a:cubicBezTo>
                    <a:pt x="496" y="32"/>
                    <a:pt x="448" y="24"/>
                    <a:pt x="384" y="112"/>
                  </a:cubicBezTo>
                  <a:cubicBezTo>
                    <a:pt x="320" y="200"/>
                    <a:pt x="208" y="456"/>
                    <a:pt x="144" y="544"/>
                  </a:cubicBezTo>
                  <a:cubicBezTo>
                    <a:pt x="80" y="632"/>
                    <a:pt x="40" y="636"/>
                    <a:pt x="0" y="640"/>
                  </a:cubicBezTo>
                </a:path>
              </a:pathLst>
            </a:custGeom>
            <a:noFill/>
            <a:ln w="28575">
              <a:solidFill>
                <a:srgbClr val="009900"/>
              </a:solidFill>
              <a:prstDash val="sysDot"/>
              <a:round/>
            </a:ln>
          </p:spPr>
          <p:txBody>
            <a:bodyPr/>
            <a:lstStyle/>
            <a:p>
              <a:endParaRPr lang="zh-CN" altLang="en-US" sz="1800">
                <a:solidFill>
                  <a:prstClr val="black"/>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1" name="Freeform 143"/>
            <p:cNvSpPr/>
            <p:nvPr/>
          </p:nvSpPr>
          <p:spPr bwMode="auto">
            <a:xfrm flipH="1">
              <a:off x="6694488" y="3860800"/>
              <a:ext cx="398462" cy="511175"/>
            </a:xfrm>
            <a:custGeom>
              <a:avLst/>
              <a:gdLst>
                <a:gd name="T0" fmla="*/ 398462 w 576"/>
                <a:gd name="T1" fmla="*/ 12779 h 640"/>
                <a:gd name="T2" fmla="*/ 365257 w 576"/>
                <a:gd name="T3" fmla="*/ 12779 h 640"/>
                <a:gd name="T4" fmla="*/ 265641 w 576"/>
                <a:gd name="T5" fmla="*/ 89456 h 640"/>
                <a:gd name="T6" fmla="*/ 99616 w 576"/>
                <a:gd name="T7" fmla="*/ 434499 h 640"/>
                <a:gd name="T8" fmla="*/ 0 w 576"/>
                <a:gd name="T9" fmla="*/ 511175 h 640"/>
                <a:gd name="T10" fmla="*/ 0 60000 65536"/>
                <a:gd name="T11" fmla="*/ 0 60000 65536"/>
                <a:gd name="T12" fmla="*/ 0 60000 65536"/>
                <a:gd name="T13" fmla="*/ 0 60000 65536"/>
                <a:gd name="T14" fmla="*/ 0 60000 65536"/>
                <a:gd name="T15" fmla="*/ 0 w 576"/>
                <a:gd name="T16" fmla="*/ 0 h 640"/>
                <a:gd name="T17" fmla="*/ 576 w 576"/>
                <a:gd name="T18" fmla="*/ 640 h 640"/>
              </a:gdLst>
              <a:ahLst/>
              <a:cxnLst>
                <a:cxn ang="T10">
                  <a:pos x="T0" y="T1"/>
                </a:cxn>
                <a:cxn ang="T11">
                  <a:pos x="T2" y="T3"/>
                </a:cxn>
                <a:cxn ang="T12">
                  <a:pos x="T4" y="T5"/>
                </a:cxn>
                <a:cxn ang="T13">
                  <a:pos x="T6" y="T7"/>
                </a:cxn>
                <a:cxn ang="T14">
                  <a:pos x="T8" y="T9"/>
                </a:cxn>
              </a:cxnLst>
              <a:rect l="T15" t="T16" r="T17" b="T18"/>
              <a:pathLst>
                <a:path w="576" h="640">
                  <a:moveTo>
                    <a:pt x="576" y="16"/>
                  </a:moveTo>
                  <a:cubicBezTo>
                    <a:pt x="568" y="8"/>
                    <a:pt x="560" y="0"/>
                    <a:pt x="528" y="16"/>
                  </a:cubicBezTo>
                  <a:cubicBezTo>
                    <a:pt x="496" y="32"/>
                    <a:pt x="448" y="24"/>
                    <a:pt x="384" y="112"/>
                  </a:cubicBezTo>
                  <a:cubicBezTo>
                    <a:pt x="320" y="200"/>
                    <a:pt x="208" y="456"/>
                    <a:pt x="144" y="544"/>
                  </a:cubicBezTo>
                  <a:cubicBezTo>
                    <a:pt x="80" y="632"/>
                    <a:pt x="40" y="636"/>
                    <a:pt x="0" y="640"/>
                  </a:cubicBezTo>
                </a:path>
              </a:pathLst>
            </a:custGeom>
            <a:noFill/>
            <a:ln w="28575">
              <a:solidFill>
                <a:srgbClr val="009900"/>
              </a:solidFill>
              <a:prstDash val="sysDot"/>
              <a:round/>
            </a:ln>
          </p:spPr>
          <p:txBody>
            <a:bodyPr/>
            <a:lstStyle/>
            <a:p>
              <a:endParaRPr lang="zh-CN" altLang="en-US" sz="1800">
                <a:solidFill>
                  <a:prstClr val="black"/>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2" name="Arc 144"/>
            <p:cNvSpPr/>
            <p:nvPr/>
          </p:nvSpPr>
          <p:spPr bwMode="auto">
            <a:xfrm rot="7956492">
              <a:off x="3562350" y="4959350"/>
              <a:ext cx="931863" cy="785813"/>
            </a:xfrm>
            <a:custGeom>
              <a:avLst/>
              <a:gdLst>
                <a:gd name="T0" fmla="*/ 13508560 w 21314"/>
                <a:gd name="T1" fmla="*/ 0 h 20411"/>
                <a:gd name="T2" fmla="*/ 40741699 w 21314"/>
                <a:gd name="T3" fmla="*/ 25059739 h 20411"/>
                <a:gd name="T4" fmla="*/ 0 w 21314"/>
                <a:gd name="T5" fmla="*/ 30253394 h 20411"/>
                <a:gd name="T6" fmla="*/ 0 60000 65536"/>
                <a:gd name="T7" fmla="*/ 0 60000 65536"/>
                <a:gd name="T8" fmla="*/ 0 60000 65536"/>
                <a:gd name="T9" fmla="*/ 0 w 21314"/>
                <a:gd name="T10" fmla="*/ 0 h 20411"/>
                <a:gd name="T11" fmla="*/ 21314 w 21314"/>
                <a:gd name="T12" fmla="*/ 20411 h 20411"/>
              </a:gdLst>
              <a:ahLst/>
              <a:cxnLst>
                <a:cxn ang="T6">
                  <a:pos x="T0" y="T1"/>
                </a:cxn>
                <a:cxn ang="T7">
                  <a:pos x="T2" y="T3"/>
                </a:cxn>
                <a:cxn ang="T8">
                  <a:pos x="T4" y="T5"/>
                </a:cxn>
              </a:cxnLst>
              <a:rect l="T9" t="T10" r="T11" b="T12"/>
              <a:pathLst>
                <a:path w="21314" h="20411" fill="none" extrusionOk="0">
                  <a:moveTo>
                    <a:pt x="7067" y="-1"/>
                  </a:moveTo>
                  <a:cubicBezTo>
                    <a:pt x="14559" y="2593"/>
                    <a:pt x="20027" y="9083"/>
                    <a:pt x="21313" y="16907"/>
                  </a:cubicBezTo>
                </a:path>
                <a:path w="21314" h="20411" stroke="0" extrusionOk="0">
                  <a:moveTo>
                    <a:pt x="7067" y="-1"/>
                  </a:moveTo>
                  <a:cubicBezTo>
                    <a:pt x="14559" y="2593"/>
                    <a:pt x="20027" y="9083"/>
                    <a:pt x="21313" y="16907"/>
                  </a:cubicBezTo>
                  <a:lnTo>
                    <a:pt x="0" y="20411"/>
                  </a:lnTo>
                  <a:close/>
                </a:path>
              </a:pathLst>
            </a:custGeom>
            <a:noFill/>
            <a:ln w="38100">
              <a:solidFill>
                <a:srgbClr val="009900"/>
              </a:solidFill>
              <a:prstDash val="sysDot"/>
              <a:round/>
            </a:ln>
          </p:spPr>
          <p:txBody>
            <a:bodyPr wrap="none" anchor="ctr"/>
            <a:lstStyle/>
            <a:p>
              <a:endParaRPr lang="zh-CN" altLang="en-US" sz="1800">
                <a:solidFill>
                  <a:prstClr val="black"/>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3" name="Arc 145"/>
            <p:cNvSpPr/>
            <p:nvPr/>
          </p:nvSpPr>
          <p:spPr bwMode="auto">
            <a:xfrm rot="7956492">
              <a:off x="2627313" y="4954588"/>
              <a:ext cx="931862" cy="785812"/>
            </a:xfrm>
            <a:custGeom>
              <a:avLst/>
              <a:gdLst>
                <a:gd name="T0" fmla="*/ 13508546 w 21314"/>
                <a:gd name="T1" fmla="*/ 0 h 20411"/>
                <a:gd name="T2" fmla="*/ 40741611 w 21314"/>
                <a:gd name="T3" fmla="*/ 25059668 h 20411"/>
                <a:gd name="T4" fmla="*/ 0 w 21314"/>
                <a:gd name="T5" fmla="*/ 30253317 h 20411"/>
                <a:gd name="T6" fmla="*/ 0 60000 65536"/>
                <a:gd name="T7" fmla="*/ 0 60000 65536"/>
                <a:gd name="T8" fmla="*/ 0 60000 65536"/>
                <a:gd name="T9" fmla="*/ 0 w 21314"/>
                <a:gd name="T10" fmla="*/ 0 h 20411"/>
                <a:gd name="T11" fmla="*/ 21314 w 21314"/>
                <a:gd name="T12" fmla="*/ 20411 h 20411"/>
              </a:gdLst>
              <a:ahLst/>
              <a:cxnLst>
                <a:cxn ang="T6">
                  <a:pos x="T0" y="T1"/>
                </a:cxn>
                <a:cxn ang="T7">
                  <a:pos x="T2" y="T3"/>
                </a:cxn>
                <a:cxn ang="T8">
                  <a:pos x="T4" y="T5"/>
                </a:cxn>
              </a:cxnLst>
              <a:rect l="T9" t="T10" r="T11" b="T12"/>
              <a:pathLst>
                <a:path w="21314" h="20411" fill="none" extrusionOk="0">
                  <a:moveTo>
                    <a:pt x="7067" y="-1"/>
                  </a:moveTo>
                  <a:cubicBezTo>
                    <a:pt x="14559" y="2593"/>
                    <a:pt x="20027" y="9083"/>
                    <a:pt x="21313" y="16907"/>
                  </a:cubicBezTo>
                </a:path>
                <a:path w="21314" h="20411" stroke="0" extrusionOk="0">
                  <a:moveTo>
                    <a:pt x="7067" y="-1"/>
                  </a:moveTo>
                  <a:cubicBezTo>
                    <a:pt x="14559" y="2593"/>
                    <a:pt x="20027" y="9083"/>
                    <a:pt x="21313" y="16907"/>
                  </a:cubicBezTo>
                  <a:lnTo>
                    <a:pt x="0" y="20411"/>
                  </a:lnTo>
                  <a:close/>
                </a:path>
              </a:pathLst>
            </a:custGeom>
            <a:noFill/>
            <a:ln w="38100">
              <a:solidFill>
                <a:srgbClr val="009900"/>
              </a:solidFill>
              <a:prstDash val="sysDot"/>
              <a:round/>
            </a:ln>
          </p:spPr>
          <p:txBody>
            <a:bodyPr wrap="none" anchor="ctr"/>
            <a:lstStyle/>
            <a:p>
              <a:endParaRPr lang="zh-CN" altLang="en-US" sz="1800">
                <a:solidFill>
                  <a:prstClr val="black"/>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64" name="Group 146"/>
            <p:cNvGrpSpPr/>
            <p:nvPr/>
          </p:nvGrpSpPr>
          <p:grpSpPr bwMode="auto">
            <a:xfrm>
              <a:off x="2627313" y="5135563"/>
              <a:ext cx="935037" cy="269875"/>
              <a:chOff x="2596" y="3141"/>
              <a:chExt cx="589" cy="354"/>
            </a:xfrm>
          </p:grpSpPr>
          <p:sp>
            <p:nvSpPr>
              <p:cNvPr id="69" name="Freeform 147"/>
              <p:cNvSpPr/>
              <p:nvPr/>
            </p:nvSpPr>
            <p:spPr bwMode="auto">
              <a:xfrm flipH="1">
                <a:off x="2876" y="3149"/>
                <a:ext cx="309" cy="346"/>
              </a:xfrm>
              <a:custGeom>
                <a:avLst/>
                <a:gdLst>
                  <a:gd name="T0" fmla="*/ 309 w 576"/>
                  <a:gd name="T1" fmla="*/ 9 h 640"/>
                  <a:gd name="T2" fmla="*/ 283 w 576"/>
                  <a:gd name="T3" fmla="*/ 9 h 640"/>
                  <a:gd name="T4" fmla="*/ 206 w 576"/>
                  <a:gd name="T5" fmla="*/ 61 h 640"/>
                  <a:gd name="T6" fmla="*/ 77 w 576"/>
                  <a:gd name="T7" fmla="*/ 294 h 640"/>
                  <a:gd name="T8" fmla="*/ 0 w 576"/>
                  <a:gd name="T9" fmla="*/ 346 h 640"/>
                  <a:gd name="T10" fmla="*/ 0 60000 65536"/>
                  <a:gd name="T11" fmla="*/ 0 60000 65536"/>
                  <a:gd name="T12" fmla="*/ 0 60000 65536"/>
                  <a:gd name="T13" fmla="*/ 0 60000 65536"/>
                  <a:gd name="T14" fmla="*/ 0 60000 65536"/>
                  <a:gd name="T15" fmla="*/ 0 w 576"/>
                  <a:gd name="T16" fmla="*/ 0 h 640"/>
                  <a:gd name="T17" fmla="*/ 576 w 576"/>
                  <a:gd name="T18" fmla="*/ 640 h 640"/>
                </a:gdLst>
                <a:ahLst/>
                <a:cxnLst>
                  <a:cxn ang="T10">
                    <a:pos x="T0" y="T1"/>
                  </a:cxn>
                  <a:cxn ang="T11">
                    <a:pos x="T2" y="T3"/>
                  </a:cxn>
                  <a:cxn ang="T12">
                    <a:pos x="T4" y="T5"/>
                  </a:cxn>
                  <a:cxn ang="T13">
                    <a:pos x="T6" y="T7"/>
                  </a:cxn>
                  <a:cxn ang="T14">
                    <a:pos x="T8" y="T9"/>
                  </a:cxn>
                </a:cxnLst>
                <a:rect l="T15" t="T16" r="T17" b="T18"/>
                <a:pathLst>
                  <a:path w="576" h="640">
                    <a:moveTo>
                      <a:pt x="576" y="16"/>
                    </a:moveTo>
                    <a:cubicBezTo>
                      <a:pt x="568" y="8"/>
                      <a:pt x="560" y="0"/>
                      <a:pt x="528" y="16"/>
                    </a:cubicBezTo>
                    <a:cubicBezTo>
                      <a:pt x="496" y="32"/>
                      <a:pt x="448" y="24"/>
                      <a:pt x="384" y="112"/>
                    </a:cubicBezTo>
                    <a:cubicBezTo>
                      <a:pt x="320" y="200"/>
                      <a:pt x="208" y="456"/>
                      <a:pt x="144" y="544"/>
                    </a:cubicBezTo>
                    <a:cubicBezTo>
                      <a:pt x="80" y="632"/>
                      <a:pt x="40" y="636"/>
                      <a:pt x="0" y="640"/>
                    </a:cubicBezTo>
                  </a:path>
                </a:pathLst>
              </a:custGeom>
              <a:noFill/>
              <a:ln w="28575">
                <a:solidFill>
                  <a:srgbClr val="009900"/>
                </a:solidFill>
                <a:prstDash val="sysDot"/>
                <a:round/>
              </a:ln>
            </p:spPr>
            <p:txBody>
              <a:bodyPr/>
              <a:lstStyle/>
              <a:p>
                <a:endParaRPr lang="zh-CN" altLang="en-US" sz="1800">
                  <a:solidFill>
                    <a:prstClr val="black"/>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0" name="Freeform 148"/>
              <p:cNvSpPr/>
              <p:nvPr/>
            </p:nvSpPr>
            <p:spPr bwMode="auto">
              <a:xfrm>
                <a:off x="2596" y="3141"/>
                <a:ext cx="309" cy="346"/>
              </a:xfrm>
              <a:custGeom>
                <a:avLst/>
                <a:gdLst>
                  <a:gd name="T0" fmla="*/ 309 w 576"/>
                  <a:gd name="T1" fmla="*/ 9 h 640"/>
                  <a:gd name="T2" fmla="*/ 283 w 576"/>
                  <a:gd name="T3" fmla="*/ 9 h 640"/>
                  <a:gd name="T4" fmla="*/ 206 w 576"/>
                  <a:gd name="T5" fmla="*/ 61 h 640"/>
                  <a:gd name="T6" fmla="*/ 77 w 576"/>
                  <a:gd name="T7" fmla="*/ 294 h 640"/>
                  <a:gd name="T8" fmla="*/ 0 w 576"/>
                  <a:gd name="T9" fmla="*/ 346 h 640"/>
                  <a:gd name="T10" fmla="*/ 0 60000 65536"/>
                  <a:gd name="T11" fmla="*/ 0 60000 65536"/>
                  <a:gd name="T12" fmla="*/ 0 60000 65536"/>
                  <a:gd name="T13" fmla="*/ 0 60000 65536"/>
                  <a:gd name="T14" fmla="*/ 0 60000 65536"/>
                  <a:gd name="T15" fmla="*/ 0 w 576"/>
                  <a:gd name="T16" fmla="*/ 0 h 640"/>
                  <a:gd name="T17" fmla="*/ 576 w 576"/>
                  <a:gd name="T18" fmla="*/ 640 h 640"/>
                </a:gdLst>
                <a:ahLst/>
                <a:cxnLst>
                  <a:cxn ang="T10">
                    <a:pos x="T0" y="T1"/>
                  </a:cxn>
                  <a:cxn ang="T11">
                    <a:pos x="T2" y="T3"/>
                  </a:cxn>
                  <a:cxn ang="T12">
                    <a:pos x="T4" y="T5"/>
                  </a:cxn>
                  <a:cxn ang="T13">
                    <a:pos x="T6" y="T7"/>
                  </a:cxn>
                  <a:cxn ang="T14">
                    <a:pos x="T8" y="T9"/>
                  </a:cxn>
                </a:cxnLst>
                <a:rect l="T15" t="T16" r="T17" b="T18"/>
                <a:pathLst>
                  <a:path w="576" h="640">
                    <a:moveTo>
                      <a:pt x="576" y="16"/>
                    </a:moveTo>
                    <a:cubicBezTo>
                      <a:pt x="568" y="8"/>
                      <a:pt x="560" y="0"/>
                      <a:pt x="528" y="16"/>
                    </a:cubicBezTo>
                    <a:cubicBezTo>
                      <a:pt x="496" y="32"/>
                      <a:pt x="448" y="24"/>
                      <a:pt x="384" y="112"/>
                    </a:cubicBezTo>
                    <a:cubicBezTo>
                      <a:pt x="320" y="200"/>
                      <a:pt x="208" y="456"/>
                      <a:pt x="144" y="544"/>
                    </a:cubicBezTo>
                    <a:cubicBezTo>
                      <a:pt x="80" y="632"/>
                      <a:pt x="40" y="636"/>
                      <a:pt x="0" y="640"/>
                    </a:cubicBezTo>
                  </a:path>
                </a:pathLst>
              </a:custGeom>
              <a:noFill/>
              <a:ln w="28575">
                <a:solidFill>
                  <a:srgbClr val="009900"/>
                </a:solidFill>
                <a:prstDash val="sysDot"/>
                <a:round/>
              </a:ln>
            </p:spPr>
            <p:txBody>
              <a:bodyPr/>
              <a:lstStyle/>
              <a:p>
                <a:endParaRPr lang="zh-CN" altLang="en-US" sz="1800">
                  <a:solidFill>
                    <a:prstClr val="black"/>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65" name="Freeform 149"/>
            <p:cNvSpPr/>
            <p:nvPr/>
          </p:nvSpPr>
          <p:spPr bwMode="auto">
            <a:xfrm>
              <a:off x="3565525" y="5175250"/>
              <a:ext cx="490538" cy="263525"/>
            </a:xfrm>
            <a:custGeom>
              <a:avLst/>
              <a:gdLst>
                <a:gd name="T0" fmla="*/ 490538 w 576"/>
                <a:gd name="T1" fmla="*/ 6588 h 640"/>
                <a:gd name="T2" fmla="*/ 449660 w 576"/>
                <a:gd name="T3" fmla="*/ 6588 h 640"/>
                <a:gd name="T4" fmla="*/ 327025 w 576"/>
                <a:gd name="T5" fmla="*/ 46117 h 640"/>
                <a:gd name="T6" fmla="*/ 122635 w 576"/>
                <a:gd name="T7" fmla="*/ 223996 h 640"/>
                <a:gd name="T8" fmla="*/ 0 w 576"/>
                <a:gd name="T9" fmla="*/ 263525 h 640"/>
                <a:gd name="T10" fmla="*/ 0 60000 65536"/>
                <a:gd name="T11" fmla="*/ 0 60000 65536"/>
                <a:gd name="T12" fmla="*/ 0 60000 65536"/>
                <a:gd name="T13" fmla="*/ 0 60000 65536"/>
                <a:gd name="T14" fmla="*/ 0 60000 65536"/>
                <a:gd name="T15" fmla="*/ 0 w 576"/>
                <a:gd name="T16" fmla="*/ 0 h 640"/>
                <a:gd name="T17" fmla="*/ 576 w 576"/>
                <a:gd name="T18" fmla="*/ 640 h 640"/>
              </a:gdLst>
              <a:ahLst/>
              <a:cxnLst>
                <a:cxn ang="T10">
                  <a:pos x="T0" y="T1"/>
                </a:cxn>
                <a:cxn ang="T11">
                  <a:pos x="T2" y="T3"/>
                </a:cxn>
                <a:cxn ang="T12">
                  <a:pos x="T4" y="T5"/>
                </a:cxn>
                <a:cxn ang="T13">
                  <a:pos x="T6" y="T7"/>
                </a:cxn>
                <a:cxn ang="T14">
                  <a:pos x="T8" y="T9"/>
                </a:cxn>
              </a:cxnLst>
              <a:rect l="T15" t="T16" r="T17" b="T18"/>
              <a:pathLst>
                <a:path w="576" h="640">
                  <a:moveTo>
                    <a:pt x="576" y="16"/>
                  </a:moveTo>
                  <a:cubicBezTo>
                    <a:pt x="568" y="8"/>
                    <a:pt x="560" y="0"/>
                    <a:pt x="528" y="16"/>
                  </a:cubicBezTo>
                  <a:cubicBezTo>
                    <a:pt x="496" y="32"/>
                    <a:pt x="448" y="24"/>
                    <a:pt x="384" y="112"/>
                  </a:cubicBezTo>
                  <a:cubicBezTo>
                    <a:pt x="320" y="200"/>
                    <a:pt x="208" y="456"/>
                    <a:pt x="144" y="544"/>
                  </a:cubicBezTo>
                  <a:cubicBezTo>
                    <a:pt x="80" y="632"/>
                    <a:pt x="40" y="636"/>
                    <a:pt x="0" y="640"/>
                  </a:cubicBezTo>
                </a:path>
              </a:pathLst>
            </a:custGeom>
            <a:noFill/>
            <a:ln w="28575">
              <a:solidFill>
                <a:srgbClr val="009900"/>
              </a:solidFill>
              <a:prstDash val="sysDot"/>
              <a:round/>
            </a:ln>
          </p:spPr>
          <p:txBody>
            <a:bodyPr/>
            <a:lstStyle/>
            <a:p>
              <a:endParaRPr lang="zh-CN" altLang="en-US" sz="1800">
                <a:solidFill>
                  <a:prstClr val="black"/>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6" name="Freeform 150"/>
            <p:cNvSpPr/>
            <p:nvPr/>
          </p:nvSpPr>
          <p:spPr bwMode="auto">
            <a:xfrm flipH="1">
              <a:off x="2700338" y="4543425"/>
              <a:ext cx="415925" cy="444500"/>
            </a:xfrm>
            <a:custGeom>
              <a:avLst/>
              <a:gdLst>
                <a:gd name="T0" fmla="*/ 415925 w 576"/>
                <a:gd name="T1" fmla="*/ 11113 h 640"/>
                <a:gd name="T2" fmla="*/ 381265 w 576"/>
                <a:gd name="T3" fmla="*/ 11113 h 640"/>
                <a:gd name="T4" fmla="*/ 277283 w 576"/>
                <a:gd name="T5" fmla="*/ 77787 h 640"/>
                <a:gd name="T6" fmla="*/ 103981 w 576"/>
                <a:gd name="T7" fmla="*/ 377825 h 640"/>
                <a:gd name="T8" fmla="*/ 0 w 576"/>
                <a:gd name="T9" fmla="*/ 444500 h 640"/>
                <a:gd name="T10" fmla="*/ 0 60000 65536"/>
                <a:gd name="T11" fmla="*/ 0 60000 65536"/>
                <a:gd name="T12" fmla="*/ 0 60000 65536"/>
                <a:gd name="T13" fmla="*/ 0 60000 65536"/>
                <a:gd name="T14" fmla="*/ 0 60000 65536"/>
                <a:gd name="T15" fmla="*/ 0 w 576"/>
                <a:gd name="T16" fmla="*/ 0 h 640"/>
                <a:gd name="T17" fmla="*/ 576 w 576"/>
                <a:gd name="T18" fmla="*/ 640 h 640"/>
              </a:gdLst>
              <a:ahLst/>
              <a:cxnLst>
                <a:cxn ang="T10">
                  <a:pos x="T0" y="T1"/>
                </a:cxn>
                <a:cxn ang="T11">
                  <a:pos x="T2" y="T3"/>
                </a:cxn>
                <a:cxn ang="T12">
                  <a:pos x="T4" y="T5"/>
                </a:cxn>
                <a:cxn ang="T13">
                  <a:pos x="T6" y="T7"/>
                </a:cxn>
                <a:cxn ang="T14">
                  <a:pos x="T8" y="T9"/>
                </a:cxn>
              </a:cxnLst>
              <a:rect l="T15" t="T16" r="T17" b="T18"/>
              <a:pathLst>
                <a:path w="576" h="640">
                  <a:moveTo>
                    <a:pt x="576" y="16"/>
                  </a:moveTo>
                  <a:cubicBezTo>
                    <a:pt x="568" y="8"/>
                    <a:pt x="560" y="0"/>
                    <a:pt x="528" y="16"/>
                  </a:cubicBezTo>
                  <a:cubicBezTo>
                    <a:pt x="496" y="32"/>
                    <a:pt x="448" y="24"/>
                    <a:pt x="384" y="112"/>
                  </a:cubicBezTo>
                  <a:cubicBezTo>
                    <a:pt x="320" y="200"/>
                    <a:pt x="208" y="456"/>
                    <a:pt x="144" y="544"/>
                  </a:cubicBezTo>
                  <a:cubicBezTo>
                    <a:pt x="80" y="632"/>
                    <a:pt x="40" y="636"/>
                    <a:pt x="0" y="640"/>
                  </a:cubicBezTo>
                </a:path>
              </a:pathLst>
            </a:custGeom>
            <a:noFill/>
            <a:ln w="28575">
              <a:solidFill>
                <a:srgbClr val="009900"/>
              </a:solidFill>
              <a:prstDash val="sysDot"/>
              <a:round/>
            </a:ln>
          </p:spPr>
          <p:txBody>
            <a:bodyPr/>
            <a:lstStyle/>
            <a:p>
              <a:endParaRPr lang="zh-CN" altLang="en-US" sz="1800">
                <a:solidFill>
                  <a:prstClr val="black"/>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7" name="Freeform 151"/>
            <p:cNvSpPr/>
            <p:nvPr/>
          </p:nvSpPr>
          <p:spPr bwMode="auto">
            <a:xfrm>
              <a:off x="3170238" y="4543425"/>
              <a:ext cx="415925" cy="444500"/>
            </a:xfrm>
            <a:custGeom>
              <a:avLst/>
              <a:gdLst>
                <a:gd name="T0" fmla="*/ 415925 w 576"/>
                <a:gd name="T1" fmla="*/ 11113 h 640"/>
                <a:gd name="T2" fmla="*/ 381265 w 576"/>
                <a:gd name="T3" fmla="*/ 11113 h 640"/>
                <a:gd name="T4" fmla="*/ 277283 w 576"/>
                <a:gd name="T5" fmla="*/ 77787 h 640"/>
                <a:gd name="T6" fmla="*/ 103981 w 576"/>
                <a:gd name="T7" fmla="*/ 377825 h 640"/>
                <a:gd name="T8" fmla="*/ 0 w 576"/>
                <a:gd name="T9" fmla="*/ 444500 h 640"/>
                <a:gd name="T10" fmla="*/ 0 60000 65536"/>
                <a:gd name="T11" fmla="*/ 0 60000 65536"/>
                <a:gd name="T12" fmla="*/ 0 60000 65536"/>
                <a:gd name="T13" fmla="*/ 0 60000 65536"/>
                <a:gd name="T14" fmla="*/ 0 60000 65536"/>
                <a:gd name="T15" fmla="*/ 0 w 576"/>
                <a:gd name="T16" fmla="*/ 0 h 640"/>
                <a:gd name="T17" fmla="*/ 576 w 576"/>
                <a:gd name="T18" fmla="*/ 640 h 640"/>
              </a:gdLst>
              <a:ahLst/>
              <a:cxnLst>
                <a:cxn ang="T10">
                  <a:pos x="T0" y="T1"/>
                </a:cxn>
                <a:cxn ang="T11">
                  <a:pos x="T2" y="T3"/>
                </a:cxn>
                <a:cxn ang="T12">
                  <a:pos x="T4" y="T5"/>
                </a:cxn>
                <a:cxn ang="T13">
                  <a:pos x="T6" y="T7"/>
                </a:cxn>
                <a:cxn ang="T14">
                  <a:pos x="T8" y="T9"/>
                </a:cxn>
              </a:cxnLst>
              <a:rect l="T15" t="T16" r="T17" b="T18"/>
              <a:pathLst>
                <a:path w="576" h="640">
                  <a:moveTo>
                    <a:pt x="576" y="16"/>
                  </a:moveTo>
                  <a:cubicBezTo>
                    <a:pt x="568" y="8"/>
                    <a:pt x="560" y="0"/>
                    <a:pt x="528" y="16"/>
                  </a:cubicBezTo>
                  <a:cubicBezTo>
                    <a:pt x="496" y="32"/>
                    <a:pt x="448" y="24"/>
                    <a:pt x="384" y="112"/>
                  </a:cubicBezTo>
                  <a:cubicBezTo>
                    <a:pt x="320" y="200"/>
                    <a:pt x="208" y="456"/>
                    <a:pt x="144" y="544"/>
                  </a:cubicBezTo>
                  <a:cubicBezTo>
                    <a:pt x="80" y="632"/>
                    <a:pt x="40" y="636"/>
                    <a:pt x="0" y="640"/>
                  </a:cubicBezTo>
                </a:path>
              </a:pathLst>
            </a:custGeom>
            <a:noFill/>
            <a:ln w="28575">
              <a:solidFill>
                <a:srgbClr val="009900"/>
              </a:solidFill>
              <a:prstDash val="sysDot"/>
              <a:round/>
            </a:ln>
          </p:spPr>
          <p:txBody>
            <a:bodyPr/>
            <a:lstStyle/>
            <a:p>
              <a:endParaRPr lang="zh-CN" altLang="en-US" sz="1800">
                <a:solidFill>
                  <a:prstClr val="black"/>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8" name="Freeform 152"/>
            <p:cNvSpPr/>
            <p:nvPr/>
          </p:nvSpPr>
          <p:spPr bwMode="auto">
            <a:xfrm>
              <a:off x="2703513" y="3848100"/>
              <a:ext cx="398462" cy="511175"/>
            </a:xfrm>
            <a:custGeom>
              <a:avLst/>
              <a:gdLst>
                <a:gd name="T0" fmla="*/ 398462 w 576"/>
                <a:gd name="T1" fmla="*/ 12779 h 640"/>
                <a:gd name="T2" fmla="*/ 365257 w 576"/>
                <a:gd name="T3" fmla="*/ 12779 h 640"/>
                <a:gd name="T4" fmla="*/ 265641 w 576"/>
                <a:gd name="T5" fmla="*/ 89456 h 640"/>
                <a:gd name="T6" fmla="*/ 99616 w 576"/>
                <a:gd name="T7" fmla="*/ 434499 h 640"/>
                <a:gd name="T8" fmla="*/ 0 w 576"/>
                <a:gd name="T9" fmla="*/ 511175 h 640"/>
                <a:gd name="T10" fmla="*/ 0 60000 65536"/>
                <a:gd name="T11" fmla="*/ 0 60000 65536"/>
                <a:gd name="T12" fmla="*/ 0 60000 65536"/>
                <a:gd name="T13" fmla="*/ 0 60000 65536"/>
                <a:gd name="T14" fmla="*/ 0 60000 65536"/>
                <a:gd name="T15" fmla="*/ 0 w 576"/>
                <a:gd name="T16" fmla="*/ 0 h 640"/>
                <a:gd name="T17" fmla="*/ 576 w 576"/>
                <a:gd name="T18" fmla="*/ 640 h 640"/>
              </a:gdLst>
              <a:ahLst/>
              <a:cxnLst>
                <a:cxn ang="T10">
                  <a:pos x="T0" y="T1"/>
                </a:cxn>
                <a:cxn ang="T11">
                  <a:pos x="T2" y="T3"/>
                </a:cxn>
                <a:cxn ang="T12">
                  <a:pos x="T4" y="T5"/>
                </a:cxn>
                <a:cxn ang="T13">
                  <a:pos x="T6" y="T7"/>
                </a:cxn>
                <a:cxn ang="T14">
                  <a:pos x="T8" y="T9"/>
                </a:cxn>
              </a:cxnLst>
              <a:rect l="T15" t="T16" r="T17" b="T18"/>
              <a:pathLst>
                <a:path w="576" h="640">
                  <a:moveTo>
                    <a:pt x="576" y="16"/>
                  </a:moveTo>
                  <a:cubicBezTo>
                    <a:pt x="568" y="8"/>
                    <a:pt x="560" y="0"/>
                    <a:pt x="528" y="16"/>
                  </a:cubicBezTo>
                  <a:cubicBezTo>
                    <a:pt x="496" y="32"/>
                    <a:pt x="448" y="24"/>
                    <a:pt x="384" y="112"/>
                  </a:cubicBezTo>
                  <a:cubicBezTo>
                    <a:pt x="320" y="200"/>
                    <a:pt x="208" y="456"/>
                    <a:pt x="144" y="544"/>
                  </a:cubicBezTo>
                  <a:cubicBezTo>
                    <a:pt x="80" y="632"/>
                    <a:pt x="40" y="636"/>
                    <a:pt x="0" y="640"/>
                  </a:cubicBezTo>
                </a:path>
              </a:pathLst>
            </a:custGeom>
            <a:noFill/>
            <a:ln w="28575">
              <a:solidFill>
                <a:srgbClr val="009900"/>
              </a:solidFill>
              <a:prstDash val="sysDot"/>
              <a:round/>
            </a:ln>
          </p:spPr>
          <p:txBody>
            <a:bodyPr/>
            <a:lstStyle/>
            <a:p>
              <a:endParaRPr lang="zh-CN" altLang="en-US" sz="1800">
                <a:solidFill>
                  <a:prstClr val="black"/>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标题 1"/>
          <p:cNvSpPr txBox="1"/>
          <p:nvPr/>
        </p:nvSpPr>
        <p:spPr>
          <a:xfrm>
            <a:off x="1397479" y="297981"/>
            <a:ext cx="7772400" cy="654032"/>
          </a:xfrm>
          <a:prstGeom prst="rect">
            <a:avLst/>
          </a:prstGeom>
        </p:spPr>
        <p:txBody>
          <a:bodyPr/>
          <a:lstStyle>
            <a:lvl1pPr algn="l" rtl="0" eaLnBrk="0" fontAlgn="base" hangingPunct="0">
              <a:spcBef>
                <a:spcPct val="0"/>
              </a:spcBef>
              <a:spcAft>
                <a:spcPct val="0"/>
              </a:spcAft>
              <a:defRPr sz="4200">
                <a:solidFill>
                  <a:schemeClr val="tx2"/>
                </a:solidFill>
                <a:latin typeface="+mj-lt"/>
                <a:ea typeface="+mj-ea"/>
                <a:cs typeface="+mj-cs"/>
              </a:defRPr>
            </a:lvl1pPr>
            <a:lvl2pPr algn="l" rtl="0" eaLnBrk="0" fontAlgn="base" hangingPunct="0">
              <a:spcBef>
                <a:spcPct val="0"/>
              </a:spcBef>
              <a:spcAft>
                <a:spcPct val="0"/>
              </a:spcAft>
              <a:defRPr sz="4200">
                <a:solidFill>
                  <a:schemeClr val="tx2"/>
                </a:solidFill>
                <a:latin typeface="Arial" panose="020B0604020202020204" pitchFamily="34" charset="0"/>
                <a:ea typeface="宋体" panose="02010600030101010101" pitchFamily="2" charset="-122"/>
              </a:defRPr>
            </a:lvl2pPr>
            <a:lvl3pPr algn="l" rtl="0" eaLnBrk="0" fontAlgn="base" hangingPunct="0">
              <a:spcBef>
                <a:spcPct val="0"/>
              </a:spcBef>
              <a:spcAft>
                <a:spcPct val="0"/>
              </a:spcAft>
              <a:defRPr sz="4200">
                <a:solidFill>
                  <a:schemeClr val="tx2"/>
                </a:solidFill>
                <a:latin typeface="Arial" panose="020B0604020202020204" pitchFamily="34" charset="0"/>
                <a:ea typeface="宋体" panose="02010600030101010101" pitchFamily="2" charset="-122"/>
              </a:defRPr>
            </a:lvl3pPr>
            <a:lvl4pPr algn="l" rtl="0" eaLnBrk="0" fontAlgn="base" hangingPunct="0">
              <a:spcBef>
                <a:spcPct val="0"/>
              </a:spcBef>
              <a:spcAft>
                <a:spcPct val="0"/>
              </a:spcAft>
              <a:defRPr sz="4200">
                <a:solidFill>
                  <a:schemeClr val="tx2"/>
                </a:solidFill>
                <a:latin typeface="Arial" panose="020B0604020202020204" pitchFamily="34" charset="0"/>
                <a:ea typeface="宋体" panose="02010600030101010101" pitchFamily="2" charset="-122"/>
              </a:defRPr>
            </a:lvl4pPr>
            <a:lvl5pPr algn="l" rtl="0" eaLnBrk="0" fontAlgn="base" hangingPunct="0">
              <a:spcBef>
                <a:spcPct val="0"/>
              </a:spcBef>
              <a:spcAft>
                <a:spcPct val="0"/>
              </a:spcAft>
              <a:defRPr sz="4200">
                <a:solidFill>
                  <a:schemeClr val="tx2"/>
                </a:solidFill>
                <a:latin typeface="Arial" panose="020B0604020202020204" pitchFamily="34" charset="0"/>
                <a:ea typeface="宋体" panose="02010600030101010101" pitchFamily="2" charset="-122"/>
              </a:defRPr>
            </a:lvl5pPr>
            <a:lvl6pPr marL="457200" algn="l" rtl="0" fontAlgn="base">
              <a:spcBef>
                <a:spcPct val="0"/>
              </a:spcBef>
              <a:spcAft>
                <a:spcPct val="0"/>
              </a:spcAft>
              <a:defRPr sz="4200">
                <a:solidFill>
                  <a:schemeClr val="tx2"/>
                </a:solidFill>
                <a:latin typeface="Arial" panose="020B0604020202020204" pitchFamily="34" charset="0"/>
                <a:ea typeface="宋体" panose="02010600030101010101" pitchFamily="2" charset="-122"/>
              </a:defRPr>
            </a:lvl6pPr>
            <a:lvl7pPr marL="914400" algn="l" rtl="0" fontAlgn="base">
              <a:spcBef>
                <a:spcPct val="0"/>
              </a:spcBef>
              <a:spcAft>
                <a:spcPct val="0"/>
              </a:spcAft>
              <a:defRPr sz="4200">
                <a:solidFill>
                  <a:schemeClr val="tx2"/>
                </a:solidFill>
                <a:latin typeface="Arial" panose="020B0604020202020204" pitchFamily="34" charset="0"/>
                <a:ea typeface="宋体" panose="02010600030101010101" pitchFamily="2" charset="-122"/>
              </a:defRPr>
            </a:lvl7pPr>
            <a:lvl8pPr marL="1371600" algn="l" rtl="0" fontAlgn="base">
              <a:spcBef>
                <a:spcPct val="0"/>
              </a:spcBef>
              <a:spcAft>
                <a:spcPct val="0"/>
              </a:spcAft>
              <a:defRPr sz="4200">
                <a:solidFill>
                  <a:schemeClr val="tx2"/>
                </a:solidFill>
                <a:latin typeface="Arial" panose="020B0604020202020204" pitchFamily="34" charset="0"/>
                <a:ea typeface="宋体" panose="02010600030101010101" pitchFamily="2" charset="-122"/>
              </a:defRPr>
            </a:lvl8pPr>
            <a:lvl9pPr marL="1828800" algn="l" rtl="0" fontAlgn="base">
              <a:spcBef>
                <a:spcPct val="0"/>
              </a:spcBef>
              <a:spcAft>
                <a:spcPct val="0"/>
              </a:spcAft>
              <a:defRPr sz="4200">
                <a:solidFill>
                  <a:schemeClr val="tx2"/>
                </a:solidFill>
                <a:latin typeface="Arial" panose="020B0604020202020204" pitchFamily="34" charset="0"/>
                <a:ea typeface="宋体" panose="02010600030101010101" pitchFamily="2" charset="-122"/>
              </a:defRPr>
            </a:lvl9pPr>
          </a:lstStyle>
          <a:p>
            <a:pPr algn="l" defTabSz="914400">
              <a:buClrTx/>
              <a:buSzTx/>
              <a:buFontTx/>
              <a:defRPr/>
            </a:pPr>
            <a:r>
              <a:rPr kumimoji="1" lang="zh-CN" altLang="en-US" sz="3600" b="1" dirty="0">
                <a:solidFill>
                  <a:srgbClr val="660066"/>
                </a:solidFill>
                <a:effectLst>
                  <a:outerShdw blurRad="38100" dist="38100" dir="2700000" algn="tl">
                    <a:srgbClr val="C0C0C0"/>
                  </a:outerShdw>
                </a:effectLst>
                <a:latin typeface="Times New Roman" panose="02020603050405020304" pitchFamily="18" charset="0"/>
                <a:ea typeface="微软雅黑" pitchFamily="34" charset="-122"/>
                <a:cs typeface="+mn-cs"/>
              </a:rPr>
              <a:t>利用特征根的方法数值求解</a:t>
            </a:r>
            <a:r>
              <a:rPr kumimoji="1" lang="zh-CN" altLang="en-US" sz="3600" b="1" i="1" dirty="0">
                <a:solidFill>
                  <a:srgbClr val="660066"/>
                </a:solidFill>
                <a:effectLst>
                  <a:outerShdw blurRad="38100" dist="38100" dir="2700000" algn="tl">
                    <a:srgbClr val="C0C0C0"/>
                  </a:outerShdw>
                </a:effectLst>
                <a:latin typeface="Times New Roman" panose="02020603050405020304" pitchFamily="18" charset="0"/>
                <a:ea typeface="微软雅黑" pitchFamily="34" charset="-122"/>
                <a:cs typeface="+mn-cs"/>
              </a:rPr>
              <a:t>E</a:t>
            </a:r>
            <a:r>
              <a:rPr kumimoji="1" lang="zh-CN" altLang="en-US" sz="3600" b="1" dirty="0">
                <a:solidFill>
                  <a:srgbClr val="660066"/>
                </a:solidFill>
                <a:effectLst>
                  <a:outerShdw blurRad="38100" dist="38100" dir="2700000" algn="tl">
                    <a:srgbClr val="C0C0C0"/>
                  </a:outerShdw>
                </a:effectLst>
                <a:latin typeface="Times New Roman" panose="02020603050405020304" pitchFamily="18" charset="0"/>
                <a:ea typeface="微软雅黑" pitchFamily="34" charset="-122"/>
                <a:cs typeface="+mn-cs"/>
              </a:rPr>
              <a:t>-</a:t>
            </a:r>
            <a:r>
              <a:rPr kumimoji="1" lang="zh-CN" altLang="en-US" sz="3600" b="1" i="1" dirty="0">
                <a:solidFill>
                  <a:srgbClr val="660066"/>
                </a:solidFill>
                <a:effectLst>
                  <a:outerShdw blurRad="38100" dist="38100" dir="2700000" algn="tl">
                    <a:srgbClr val="C0C0C0"/>
                  </a:outerShdw>
                </a:effectLst>
                <a:latin typeface="Times New Roman" panose="02020603050405020304" pitchFamily="18" charset="0"/>
                <a:ea typeface="微软雅黑" pitchFamily="34" charset="-122"/>
                <a:cs typeface="+mn-cs"/>
              </a:rPr>
              <a:t>k</a:t>
            </a:r>
          </a:p>
        </p:txBody>
      </p:sp>
      <p:graphicFrame>
        <p:nvGraphicFramePr>
          <p:cNvPr id="82" name="Object 20"/>
          <p:cNvGraphicFramePr>
            <a:graphicFrameLocks noChangeAspect="1"/>
          </p:cNvGraphicFramePr>
          <p:nvPr/>
        </p:nvGraphicFramePr>
        <p:xfrm>
          <a:off x="4553878" y="1135872"/>
          <a:ext cx="1562100" cy="779463"/>
        </p:xfrm>
        <a:graphic>
          <a:graphicData uri="http://schemas.openxmlformats.org/presentationml/2006/ole">
            <mc:AlternateContent xmlns:mc="http://schemas.openxmlformats.org/markup-compatibility/2006">
              <mc:Choice xmlns:v="urn:schemas-microsoft-com:vml" Requires="v">
                <p:oleObj spid="_x0000_s190460" name="Equation" r:id="rId4" imgW="786765" imgH="393700" progId="Equation.3">
                  <p:embed/>
                </p:oleObj>
              </mc:Choice>
              <mc:Fallback>
                <p:oleObj name="Equation" r:id="rId4" imgW="786765" imgH="393700" progId="Equation.3">
                  <p:embed/>
                  <p:pic>
                    <p:nvPicPr>
                      <p:cNvPr id="0" name="图片 18977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53878" y="1135872"/>
                        <a:ext cx="1562100" cy="779463"/>
                      </a:xfrm>
                      <a:prstGeom prst="rect">
                        <a:avLst/>
                      </a:prstGeom>
                      <a:noFill/>
                      <a:extLst>
                        <a:ext uri="{909E8E84-426E-40DD-AFC4-6F175D3DCCD1}">
                          <a14:hiddenFill xmlns:a14="http://schemas.microsoft.com/office/drawing/2010/main">
                            <a:gradFill rotWithShape="1">
                              <a:gsLst>
                                <a:gs pos="0">
                                  <a:srgbClr val="FF99FF"/>
                                </a:gs>
                                <a:gs pos="50000">
                                  <a:srgbClr val="FFFFFF"/>
                                </a:gs>
                                <a:gs pos="100000">
                                  <a:srgbClr val="FF99FF"/>
                                </a:gs>
                              </a:gsLst>
                              <a:lin ang="5400000" scaled="1"/>
                            </a:gradFill>
                          </a14:hiddenFill>
                        </a:ext>
                      </a:extLst>
                    </p:spPr>
                  </p:pic>
                </p:oleObj>
              </mc:Fallback>
            </mc:AlternateContent>
          </a:graphicData>
        </a:graphic>
      </p:graphicFrame>
      <p:sp>
        <p:nvSpPr>
          <p:cNvPr id="83" name="矩形 82"/>
          <p:cNvSpPr/>
          <p:nvPr/>
        </p:nvSpPr>
        <p:spPr>
          <a:xfrm>
            <a:off x="2939928" y="1260617"/>
            <a:ext cx="1518364" cy="461665"/>
          </a:xfrm>
          <a:prstGeom prst="rect">
            <a:avLst/>
          </a:prstGeom>
        </p:spPr>
        <p:txBody>
          <a:bodyPr wrap="none">
            <a:spAutoFit/>
          </a:bodyPr>
          <a:lstStyle/>
          <a:p>
            <a:r>
              <a:rPr lang="zh-CN" altLang="en-US" sz="2400" b="1" dirty="0">
                <a:solidFill>
                  <a:srgbClr val="C00000"/>
                </a:solidFill>
                <a:latin typeface="Times New Roman" panose="02020603050405020304" pitchFamily="18" charset="0"/>
                <a:ea typeface="微软雅黑" panose="020B0503020204020204" pitchFamily="34" charset="-122"/>
              </a:rPr>
              <a:t>简约波矢</a:t>
            </a:r>
            <a:r>
              <a:rPr lang="en-US" altLang="zh-CN" sz="2400" b="1" dirty="0">
                <a:solidFill>
                  <a:srgbClr val="C00000"/>
                </a:solidFill>
                <a:latin typeface="Times New Roman" panose="02020603050405020304" pitchFamily="18" charset="0"/>
                <a:ea typeface="微软雅黑" panose="020B0503020204020204" pitchFamily="34" charset="-122"/>
              </a:rPr>
              <a:t>:</a:t>
            </a:r>
            <a:endParaRPr lang="zh-CN" altLang="en-US" sz="2400" b="1" dirty="0">
              <a:solidFill>
                <a:srgbClr val="C00000"/>
              </a:solidFill>
              <a:latin typeface="Times New Roman" panose="02020603050405020304" pitchFamily="18" charset="0"/>
              <a:ea typeface="微软雅黑" panose="020B0503020204020204" pitchFamily="34" charset="-122"/>
            </a:endParaRPr>
          </a:p>
        </p:txBody>
      </p:sp>
      <p:graphicFrame>
        <p:nvGraphicFramePr>
          <p:cNvPr id="84" name="Object 5"/>
          <p:cNvGraphicFramePr>
            <a:graphicFrameLocks noChangeAspect="1"/>
          </p:cNvGraphicFramePr>
          <p:nvPr>
            <p:extLst>
              <p:ext uri="{D42A27DB-BD31-4B8C-83A1-F6EECF244321}">
                <p14:modId xmlns:p14="http://schemas.microsoft.com/office/powerpoint/2010/main" val="2147589690"/>
              </p:ext>
            </p:extLst>
          </p:nvPr>
        </p:nvGraphicFramePr>
        <p:xfrm>
          <a:off x="2732118" y="2869288"/>
          <a:ext cx="6130555" cy="2722683"/>
        </p:xfrm>
        <a:graphic>
          <a:graphicData uri="http://schemas.openxmlformats.org/presentationml/2006/ole">
            <mc:AlternateContent xmlns:mc="http://schemas.openxmlformats.org/markup-compatibility/2006">
              <mc:Choice xmlns:v="urn:schemas-microsoft-com:vml" Requires="v">
                <p:oleObj spid="_x0000_s190461" name="Equation" r:id="rId6" imgW="120700800" imgH="42062400" progId="Equation.DSMT4">
                  <p:embed/>
                </p:oleObj>
              </mc:Choice>
              <mc:Fallback>
                <p:oleObj name="Equation" r:id="rId6" imgW="120700800" imgH="42062400" progId="Equation.DSMT4">
                  <p:embed/>
                  <p:pic>
                    <p:nvPicPr>
                      <p:cNvPr id="0" name="图片 189774"/>
                      <p:cNvPicPr>
                        <a:picLocks noChangeAspect="1" noChangeArrowheads="1"/>
                      </p:cNvPicPr>
                      <p:nvPr/>
                    </p:nvPicPr>
                    <p:blipFill>
                      <a:blip r:embed="rId7"/>
                      <a:srcRect/>
                      <a:stretch>
                        <a:fillRect/>
                      </a:stretch>
                    </p:blipFill>
                    <p:spPr bwMode="auto">
                      <a:xfrm>
                        <a:off x="2732118" y="2869288"/>
                        <a:ext cx="6130555" cy="2722683"/>
                      </a:xfrm>
                      <a:prstGeom prst="rect">
                        <a:avLst/>
                      </a:prstGeom>
                      <a:noFill/>
                    </p:spPr>
                  </p:pic>
                </p:oleObj>
              </mc:Fallback>
            </mc:AlternateContent>
          </a:graphicData>
        </a:graphic>
      </p:graphicFrame>
      <p:grpSp>
        <p:nvGrpSpPr>
          <p:cNvPr id="85" name="组合 184"/>
          <p:cNvGrpSpPr/>
          <p:nvPr/>
        </p:nvGrpSpPr>
        <p:grpSpPr>
          <a:xfrm>
            <a:off x="218922" y="1415064"/>
            <a:ext cx="3141694" cy="5294385"/>
            <a:chOff x="5667390" y="909603"/>
            <a:chExt cx="3141694" cy="5294385"/>
          </a:xfrm>
        </p:grpSpPr>
        <p:grpSp>
          <p:nvGrpSpPr>
            <p:cNvPr id="86" name="组合 174"/>
            <p:cNvGrpSpPr/>
            <p:nvPr/>
          </p:nvGrpSpPr>
          <p:grpSpPr>
            <a:xfrm>
              <a:off x="5667390" y="909603"/>
              <a:ext cx="3030579" cy="5294385"/>
              <a:chOff x="4024305" y="1681144"/>
              <a:chExt cx="2008215" cy="4632383"/>
            </a:xfrm>
          </p:grpSpPr>
          <p:sp>
            <p:nvSpPr>
              <p:cNvPr id="88" name="Rectangle 20"/>
              <p:cNvSpPr>
                <a:spLocks noChangeArrowheads="1"/>
              </p:cNvSpPr>
              <p:nvPr/>
            </p:nvSpPr>
            <p:spPr bwMode="auto">
              <a:xfrm>
                <a:off x="4451350" y="2365375"/>
                <a:ext cx="876300" cy="3289300"/>
              </a:xfrm>
              <a:prstGeom prst="rect">
                <a:avLst/>
              </a:prstGeom>
              <a:solidFill>
                <a:srgbClr val="FFCCFF"/>
              </a:solidFill>
              <a:ln w="9525">
                <a:noFill/>
                <a:miter lim="800000"/>
              </a:ln>
            </p:spPr>
            <p:txBody>
              <a:bodyPr wrap="none" anchor="ctr"/>
              <a:lstStyle/>
              <a:p>
                <a:endParaRPr lang="zh-CN" altLang="en-US" sz="1800">
                  <a:solidFill>
                    <a:prstClr val="black"/>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9" name="Line 22"/>
              <p:cNvSpPr>
                <a:spLocks noChangeShapeType="1"/>
              </p:cNvSpPr>
              <p:nvPr/>
            </p:nvSpPr>
            <p:spPr bwMode="auto">
              <a:xfrm>
                <a:off x="4910138" y="2087563"/>
                <a:ext cx="0" cy="3592513"/>
              </a:xfrm>
              <a:prstGeom prst="line">
                <a:avLst/>
              </a:prstGeom>
              <a:noFill/>
              <a:ln w="28575">
                <a:solidFill>
                  <a:schemeClr val="tx1"/>
                </a:solidFill>
                <a:round/>
                <a:headEnd type="triangle" w="med" len="med"/>
              </a:ln>
            </p:spPr>
            <p:txBody>
              <a:bodyPr/>
              <a:lstStyle/>
              <a:p>
                <a:endParaRPr lang="zh-CN" altLang="en-US" sz="1800">
                  <a:solidFill>
                    <a:prstClr val="black"/>
                  </a:solidFill>
                  <a:latin typeface="Arial" panose="020B0604020202020204" pitchFamily="34" charset="0"/>
                  <a:ea typeface="宋体" panose="02010600030101010101" pitchFamily="2" charset="-122"/>
                </a:endParaRPr>
              </a:p>
            </p:txBody>
          </p:sp>
          <p:sp>
            <p:nvSpPr>
              <p:cNvPr id="90" name="Arc 23"/>
              <p:cNvSpPr/>
              <p:nvPr/>
            </p:nvSpPr>
            <p:spPr bwMode="auto">
              <a:xfrm rot="7956492">
                <a:off x="4326881" y="4882693"/>
                <a:ext cx="1267725" cy="836883"/>
              </a:xfrm>
              <a:custGeom>
                <a:avLst/>
                <a:gdLst>
                  <a:gd name="T0" fmla="*/ 5 w 21314"/>
                  <a:gd name="T1" fmla="*/ 0 h 20411"/>
                  <a:gd name="T2" fmla="*/ 16 w 21314"/>
                  <a:gd name="T3" fmla="*/ 10 h 20411"/>
                  <a:gd name="T4" fmla="*/ 0 w 21314"/>
                  <a:gd name="T5" fmla="*/ 12 h 20411"/>
                  <a:gd name="T6" fmla="*/ 0 60000 65536"/>
                  <a:gd name="T7" fmla="*/ 0 60000 65536"/>
                  <a:gd name="T8" fmla="*/ 0 60000 65536"/>
                  <a:gd name="T9" fmla="*/ 0 w 21314"/>
                  <a:gd name="T10" fmla="*/ 0 h 20411"/>
                  <a:gd name="T11" fmla="*/ 21314 w 21314"/>
                  <a:gd name="T12" fmla="*/ 20411 h 20411"/>
                </a:gdLst>
                <a:ahLst/>
                <a:cxnLst>
                  <a:cxn ang="T6">
                    <a:pos x="T0" y="T1"/>
                  </a:cxn>
                  <a:cxn ang="T7">
                    <a:pos x="T2" y="T3"/>
                  </a:cxn>
                  <a:cxn ang="T8">
                    <a:pos x="T4" y="T5"/>
                  </a:cxn>
                </a:cxnLst>
                <a:rect l="T9" t="T10" r="T11" b="T12"/>
                <a:pathLst>
                  <a:path w="21314" h="20411" fill="none" extrusionOk="0">
                    <a:moveTo>
                      <a:pt x="7067" y="-1"/>
                    </a:moveTo>
                    <a:cubicBezTo>
                      <a:pt x="14559" y="2593"/>
                      <a:pt x="20027" y="9083"/>
                      <a:pt x="21313" y="16907"/>
                    </a:cubicBezTo>
                  </a:path>
                  <a:path w="21314" h="20411" stroke="0" extrusionOk="0">
                    <a:moveTo>
                      <a:pt x="7067" y="-1"/>
                    </a:moveTo>
                    <a:cubicBezTo>
                      <a:pt x="14559" y="2593"/>
                      <a:pt x="20027" y="9083"/>
                      <a:pt x="21313" y="16907"/>
                    </a:cubicBezTo>
                    <a:lnTo>
                      <a:pt x="0" y="20411"/>
                    </a:lnTo>
                    <a:close/>
                  </a:path>
                </a:pathLst>
              </a:custGeom>
              <a:noFill/>
              <a:ln w="38100">
                <a:solidFill>
                  <a:srgbClr val="800080"/>
                </a:solidFill>
                <a:round/>
              </a:ln>
            </p:spPr>
            <p:txBody>
              <a:bodyPr wrap="none" anchor="ctr"/>
              <a:lstStyle/>
              <a:p>
                <a:endParaRPr lang="zh-CN" altLang="en-US" sz="1800">
                  <a:solidFill>
                    <a:prstClr val="black"/>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91" name="Text Box 62"/>
              <p:cNvSpPr txBox="1">
                <a:spLocks noChangeArrowheads="1"/>
              </p:cNvSpPr>
              <p:nvPr/>
            </p:nvSpPr>
            <p:spPr bwMode="auto">
              <a:xfrm>
                <a:off x="4645026" y="1681144"/>
                <a:ext cx="649288" cy="396875"/>
              </a:xfrm>
              <a:prstGeom prst="rect">
                <a:avLst/>
              </a:prstGeom>
              <a:noFill/>
              <a:ln w="9525">
                <a:noFill/>
                <a:miter lim="800000"/>
              </a:ln>
            </p:spPr>
            <p:txBody>
              <a:bodyPr wrap="none">
                <a:spAutoFit/>
              </a:bodyPr>
              <a:lstStyle/>
              <a:p>
                <a:pPr algn="ctr"/>
                <a:r>
                  <a:rPr kumimoji="1" lang="en-US" altLang="zh-CN" sz="2000" b="1" i="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E</a:t>
                </a:r>
                <a:r>
                  <a:rPr kumimoji="1" lang="en-US" altLang="zh-CN" sz="2000"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a:t>
                </a:r>
                <a:r>
                  <a:rPr kumimoji="1" lang="en-US" altLang="zh-CN" sz="2000" b="1" i="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k</a:t>
                </a:r>
                <a:r>
                  <a:rPr kumimoji="1" lang="en-US" altLang="zh-CN" sz="2000"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a:t>
                </a:r>
              </a:p>
            </p:txBody>
          </p:sp>
          <p:sp>
            <p:nvSpPr>
              <p:cNvPr id="92" name="Text Box 68"/>
              <p:cNvSpPr txBox="1">
                <a:spLocks noChangeArrowheads="1"/>
              </p:cNvSpPr>
              <p:nvPr/>
            </p:nvSpPr>
            <p:spPr bwMode="auto">
              <a:xfrm>
                <a:off x="4748213" y="5715000"/>
                <a:ext cx="336550" cy="457200"/>
              </a:xfrm>
              <a:prstGeom prst="rect">
                <a:avLst/>
              </a:prstGeom>
              <a:noFill/>
              <a:ln w="9525">
                <a:noFill/>
                <a:miter lim="800000"/>
              </a:ln>
            </p:spPr>
            <p:txBody>
              <a:bodyPr wrap="none">
                <a:spAutoFit/>
              </a:bodyPr>
              <a:lstStyle/>
              <a:p>
                <a:pPr algn="ctr"/>
                <a:r>
                  <a:rPr kumimoji="1" lang="en-US" altLang="zh-CN" sz="2400" b="1">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0</a:t>
                </a:r>
              </a:p>
            </p:txBody>
          </p:sp>
          <p:sp>
            <p:nvSpPr>
              <p:cNvPr id="93" name="Line 69"/>
              <p:cNvSpPr>
                <a:spLocks noChangeShapeType="1"/>
              </p:cNvSpPr>
              <p:nvPr/>
            </p:nvSpPr>
            <p:spPr bwMode="auto">
              <a:xfrm flipH="1">
                <a:off x="4438650" y="2378075"/>
                <a:ext cx="0" cy="3276600"/>
              </a:xfrm>
              <a:prstGeom prst="line">
                <a:avLst/>
              </a:prstGeom>
              <a:noFill/>
              <a:ln w="9525">
                <a:solidFill>
                  <a:schemeClr val="bg2"/>
                </a:solidFill>
                <a:prstDash val="dash"/>
                <a:round/>
              </a:ln>
            </p:spPr>
            <p:txBody>
              <a:bodyPr wrap="none" anchor="ctr"/>
              <a:lstStyle/>
              <a:p>
                <a:endParaRPr lang="zh-CN" altLang="en-US" sz="1800">
                  <a:solidFill>
                    <a:prstClr val="black"/>
                  </a:solidFill>
                  <a:latin typeface="Arial" panose="020B0604020202020204" pitchFamily="34" charset="0"/>
                  <a:ea typeface="宋体" panose="02010600030101010101" pitchFamily="2" charset="-122"/>
                </a:endParaRPr>
              </a:p>
            </p:txBody>
          </p:sp>
          <p:sp>
            <p:nvSpPr>
              <p:cNvPr id="94" name="Line 72"/>
              <p:cNvSpPr>
                <a:spLocks noChangeShapeType="1"/>
              </p:cNvSpPr>
              <p:nvPr/>
            </p:nvSpPr>
            <p:spPr bwMode="auto">
              <a:xfrm>
                <a:off x="5346700" y="2403475"/>
                <a:ext cx="0" cy="3276600"/>
              </a:xfrm>
              <a:prstGeom prst="line">
                <a:avLst/>
              </a:prstGeom>
              <a:noFill/>
              <a:ln w="9525">
                <a:solidFill>
                  <a:schemeClr val="bg2"/>
                </a:solidFill>
                <a:prstDash val="dash"/>
                <a:round/>
              </a:ln>
            </p:spPr>
            <p:txBody>
              <a:bodyPr wrap="none" anchor="ctr"/>
              <a:lstStyle/>
              <a:p>
                <a:endParaRPr lang="zh-CN" altLang="en-US" sz="1800">
                  <a:solidFill>
                    <a:prstClr val="black"/>
                  </a:solidFill>
                  <a:latin typeface="Arial" panose="020B0604020202020204" pitchFamily="34" charset="0"/>
                  <a:ea typeface="宋体" panose="02010600030101010101" pitchFamily="2" charset="-122"/>
                </a:endParaRPr>
              </a:p>
            </p:txBody>
          </p:sp>
          <p:graphicFrame>
            <p:nvGraphicFramePr>
              <p:cNvPr id="95" name="Object 12"/>
              <p:cNvGraphicFramePr>
                <a:graphicFrameLocks noChangeAspect="1"/>
              </p:cNvGraphicFramePr>
              <p:nvPr/>
            </p:nvGraphicFramePr>
            <p:xfrm>
              <a:off x="5156208" y="5734089"/>
              <a:ext cx="336550" cy="579438"/>
            </p:xfrm>
            <a:graphic>
              <a:graphicData uri="http://schemas.openxmlformats.org/presentationml/2006/ole">
                <mc:AlternateContent xmlns:mc="http://schemas.openxmlformats.org/markup-compatibility/2006">
                  <mc:Choice xmlns:v="urn:schemas-microsoft-com:vml" Requires="v">
                    <p:oleObj spid="_x0000_s190462" name="Equation" r:id="rId8" imgW="228600" imgH="393700" progId="Equation.3">
                      <p:embed/>
                    </p:oleObj>
                  </mc:Choice>
                  <mc:Fallback>
                    <p:oleObj name="Equation" r:id="rId8" imgW="228600" imgH="393700" progId="Equation.3">
                      <p:embed/>
                      <p:pic>
                        <p:nvPicPr>
                          <p:cNvPr id="0" name="图片 18977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156208" y="5734089"/>
                            <a:ext cx="336550" cy="5794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6" name="Object 15"/>
              <p:cNvGraphicFramePr>
                <a:graphicFrameLocks noChangeAspect="1"/>
              </p:cNvGraphicFramePr>
              <p:nvPr/>
            </p:nvGraphicFramePr>
            <p:xfrm>
              <a:off x="4143375" y="5734089"/>
              <a:ext cx="504825" cy="579438"/>
            </p:xfrm>
            <a:graphic>
              <a:graphicData uri="http://schemas.openxmlformats.org/presentationml/2006/ole">
                <mc:AlternateContent xmlns:mc="http://schemas.openxmlformats.org/markup-compatibility/2006">
                  <mc:Choice xmlns:v="urn:schemas-microsoft-com:vml" Requires="v">
                    <p:oleObj spid="_x0000_s190463" name="Equation" r:id="rId10" imgW="342900" imgH="393700" progId="Equation.3">
                      <p:embed/>
                    </p:oleObj>
                  </mc:Choice>
                  <mc:Fallback>
                    <p:oleObj name="Equation" r:id="rId10" imgW="342900" imgH="393700" progId="Equation.3">
                      <p:embed/>
                      <p:pic>
                        <p:nvPicPr>
                          <p:cNvPr id="0" name="图片 189776"/>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143375" y="5734089"/>
                            <a:ext cx="504825" cy="5794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97" name="Group 94"/>
              <p:cNvGrpSpPr/>
              <p:nvPr/>
            </p:nvGrpSpPr>
            <p:grpSpPr bwMode="auto">
              <a:xfrm>
                <a:off x="4459290" y="5163185"/>
                <a:ext cx="939801" cy="266063"/>
                <a:chOff x="2593" y="3146"/>
                <a:chExt cx="592" cy="349"/>
              </a:xfrm>
            </p:grpSpPr>
            <p:sp>
              <p:nvSpPr>
                <p:cNvPr id="108" name="Freeform 95"/>
                <p:cNvSpPr/>
                <p:nvPr/>
              </p:nvSpPr>
              <p:spPr bwMode="auto">
                <a:xfrm flipH="1">
                  <a:off x="2876" y="3149"/>
                  <a:ext cx="309" cy="346"/>
                </a:xfrm>
                <a:custGeom>
                  <a:avLst/>
                  <a:gdLst>
                    <a:gd name="T0" fmla="*/ 309 w 576"/>
                    <a:gd name="T1" fmla="*/ 9 h 640"/>
                    <a:gd name="T2" fmla="*/ 283 w 576"/>
                    <a:gd name="T3" fmla="*/ 9 h 640"/>
                    <a:gd name="T4" fmla="*/ 206 w 576"/>
                    <a:gd name="T5" fmla="*/ 61 h 640"/>
                    <a:gd name="T6" fmla="*/ 77 w 576"/>
                    <a:gd name="T7" fmla="*/ 294 h 640"/>
                    <a:gd name="T8" fmla="*/ 0 w 576"/>
                    <a:gd name="T9" fmla="*/ 346 h 640"/>
                    <a:gd name="T10" fmla="*/ 0 60000 65536"/>
                    <a:gd name="T11" fmla="*/ 0 60000 65536"/>
                    <a:gd name="T12" fmla="*/ 0 60000 65536"/>
                    <a:gd name="T13" fmla="*/ 0 60000 65536"/>
                    <a:gd name="T14" fmla="*/ 0 60000 65536"/>
                    <a:gd name="T15" fmla="*/ 0 w 576"/>
                    <a:gd name="T16" fmla="*/ 0 h 640"/>
                    <a:gd name="T17" fmla="*/ 576 w 576"/>
                    <a:gd name="T18" fmla="*/ 640 h 640"/>
                  </a:gdLst>
                  <a:ahLst/>
                  <a:cxnLst>
                    <a:cxn ang="T10">
                      <a:pos x="T0" y="T1"/>
                    </a:cxn>
                    <a:cxn ang="T11">
                      <a:pos x="T2" y="T3"/>
                    </a:cxn>
                    <a:cxn ang="T12">
                      <a:pos x="T4" y="T5"/>
                    </a:cxn>
                    <a:cxn ang="T13">
                      <a:pos x="T6" y="T7"/>
                    </a:cxn>
                    <a:cxn ang="T14">
                      <a:pos x="T8" y="T9"/>
                    </a:cxn>
                  </a:cxnLst>
                  <a:rect l="T15" t="T16" r="T17" b="T18"/>
                  <a:pathLst>
                    <a:path w="576" h="640">
                      <a:moveTo>
                        <a:pt x="576" y="16"/>
                      </a:moveTo>
                      <a:cubicBezTo>
                        <a:pt x="568" y="8"/>
                        <a:pt x="560" y="0"/>
                        <a:pt x="528" y="16"/>
                      </a:cubicBezTo>
                      <a:cubicBezTo>
                        <a:pt x="496" y="32"/>
                        <a:pt x="448" y="24"/>
                        <a:pt x="384" y="112"/>
                      </a:cubicBezTo>
                      <a:cubicBezTo>
                        <a:pt x="320" y="200"/>
                        <a:pt x="208" y="456"/>
                        <a:pt x="144" y="544"/>
                      </a:cubicBezTo>
                      <a:cubicBezTo>
                        <a:pt x="80" y="632"/>
                        <a:pt x="40" y="636"/>
                        <a:pt x="0" y="640"/>
                      </a:cubicBezTo>
                    </a:path>
                  </a:pathLst>
                </a:custGeom>
                <a:noFill/>
                <a:ln w="28575">
                  <a:solidFill>
                    <a:srgbClr val="009900"/>
                  </a:solidFill>
                  <a:prstDash val="sysDot"/>
                  <a:round/>
                </a:ln>
              </p:spPr>
              <p:txBody>
                <a:bodyPr/>
                <a:lstStyle/>
                <a:p>
                  <a:endParaRPr lang="zh-CN" altLang="en-US" sz="1800">
                    <a:solidFill>
                      <a:prstClr val="black"/>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09" name="Freeform 96"/>
                <p:cNvSpPr/>
                <p:nvPr/>
              </p:nvSpPr>
              <p:spPr bwMode="auto">
                <a:xfrm>
                  <a:off x="2593" y="3146"/>
                  <a:ext cx="309" cy="346"/>
                </a:xfrm>
                <a:custGeom>
                  <a:avLst/>
                  <a:gdLst>
                    <a:gd name="T0" fmla="*/ 309 w 576"/>
                    <a:gd name="T1" fmla="*/ 9 h 640"/>
                    <a:gd name="T2" fmla="*/ 283 w 576"/>
                    <a:gd name="T3" fmla="*/ 9 h 640"/>
                    <a:gd name="T4" fmla="*/ 206 w 576"/>
                    <a:gd name="T5" fmla="*/ 61 h 640"/>
                    <a:gd name="T6" fmla="*/ 77 w 576"/>
                    <a:gd name="T7" fmla="*/ 294 h 640"/>
                    <a:gd name="T8" fmla="*/ 0 w 576"/>
                    <a:gd name="T9" fmla="*/ 346 h 640"/>
                    <a:gd name="T10" fmla="*/ 0 60000 65536"/>
                    <a:gd name="T11" fmla="*/ 0 60000 65536"/>
                    <a:gd name="T12" fmla="*/ 0 60000 65536"/>
                    <a:gd name="T13" fmla="*/ 0 60000 65536"/>
                    <a:gd name="T14" fmla="*/ 0 60000 65536"/>
                    <a:gd name="T15" fmla="*/ 0 w 576"/>
                    <a:gd name="T16" fmla="*/ 0 h 640"/>
                    <a:gd name="T17" fmla="*/ 576 w 576"/>
                    <a:gd name="T18" fmla="*/ 640 h 640"/>
                  </a:gdLst>
                  <a:ahLst/>
                  <a:cxnLst>
                    <a:cxn ang="T10">
                      <a:pos x="T0" y="T1"/>
                    </a:cxn>
                    <a:cxn ang="T11">
                      <a:pos x="T2" y="T3"/>
                    </a:cxn>
                    <a:cxn ang="T12">
                      <a:pos x="T4" y="T5"/>
                    </a:cxn>
                    <a:cxn ang="T13">
                      <a:pos x="T6" y="T7"/>
                    </a:cxn>
                    <a:cxn ang="T14">
                      <a:pos x="T8" y="T9"/>
                    </a:cxn>
                  </a:cxnLst>
                  <a:rect l="T15" t="T16" r="T17" b="T18"/>
                  <a:pathLst>
                    <a:path w="576" h="640">
                      <a:moveTo>
                        <a:pt x="576" y="16"/>
                      </a:moveTo>
                      <a:cubicBezTo>
                        <a:pt x="568" y="8"/>
                        <a:pt x="560" y="0"/>
                        <a:pt x="528" y="16"/>
                      </a:cubicBezTo>
                      <a:cubicBezTo>
                        <a:pt x="496" y="32"/>
                        <a:pt x="448" y="24"/>
                        <a:pt x="384" y="112"/>
                      </a:cubicBezTo>
                      <a:cubicBezTo>
                        <a:pt x="320" y="200"/>
                        <a:pt x="208" y="456"/>
                        <a:pt x="144" y="544"/>
                      </a:cubicBezTo>
                      <a:cubicBezTo>
                        <a:pt x="80" y="632"/>
                        <a:pt x="40" y="636"/>
                        <a:pt x="0" y="640"/>
                      </a:cubicBezTo>
                    </a:path>
                  </a:pathLst>
                </a:custGeom>
                <a:noFill/>
                <a:ln w="28575">
                  <a:solidFill>
                    <a:srgbClr val="009900"/>
                  </a:solidFill>
                  <a:prstDash val="sysDot"/>
                  <a:round/>
                </a:ln>
              </p:spPr>
              <p:txBody>
                <a:bodyPr/>
                <a:lstStyle/>
                <a:p>
                  <a:endParaRPr lang="zh-CN" altLang="en-US" sz="1800">
                    <a:solidFill>
                      <a:prstClr val="black"/>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98" name="Group 97"/>
              <p:cNvGrpSpPr/>
              <p:nvPr/>
            </p:nvGrpSpPr>
            <p:grpSpPr bwMode="auto">
              <a:xfrm>
                <a:off x="4483653" y="4511675"/>
                <a:ext cx="871904" cy="452362"/>
                <a:chOff x="2524" y="2597"/>
                <a:chExt cx="649" cy="352"/>
              </a:xfrm>
            </p:grpSpPr>
            <p:sp>
              <p:nvSpPr>
                <p:cNvPr id="106" name="Freeform 98"/>
                <p:cNvSpPr/>
                <p:nvPr/>
              </p:nvSpPr>
              <p:spPr bwMode="auto">
                <a:xfrm>
                  <a:off x="2864" y="2603"/>
                  <a:ext cx="309" cy="346"/>
                </a:xfrm>
                <a:custGeom>
                  <a:avLst/>
                  <a:gdLst>
                    <a:gd name="T0" fmla="*/ 309 w 576"/>
                    <a:gd name="T1" fmla="*/ 9 h 640"/>
                    <a:gd name="T2" fmla="*/ 283 w 576"/>
                    <a:gd name="T3" fmla="*/ 9 h 640"/>
                    <a:gd name="T4" fmla="*/ 206 w 576"/>
                    <a:gd name="T5" fmla="*/ 61 h 640"/>
                    <a:gd name="T6" fmla="*/ 77 w 576"/>
                    <a:gd name="T7" fmla="*/ 294 h 640"/>
                    <a:gd name="T8" fmla="*/ 0 w 576"/>
                    <a:gd name="T9" fmla="*/ 346 h 640"/>
                    <a:gd name="T10" fmla="*/ 0 60000 65536"/>
                    <a:gd name="T11" fmla="*/ 0 60000 65536"/>
                    <a:gd name="T12" fmla="*/ 0 60000 65536"/>
                    <a:gd name="T13" fmla="*/ 0 60000 65536"/>
                    <a:gd name="T14" fmla="*/ 0 60000 65536"/>
                    <a:gd name="T15" fmla="*/ 0 w 576"/>
                    <a:gd name="T16" fmla="*/ 0 h 640"/>
                    <a:gd name="T17" fmla="*/ 576 w 576"/>
                    <a:gd name="T18" fmla="*/ 640 h 640"/>
                  </a:gdLst>
                  <a:ahLst/>
                  <a:cxnLst>
                    <a:cxn ang="T10">
                      <a:pos x="T0" y="T1"/>
                    </a:cxn>
                    <a:cxn ang="T11">
                      <a:pos x="T2" y="T3"/>
                    </a:cxn>
                    <a:cxn ang="T12">
                      <a:pos x="T4" y="T5"/>
                    </a:cxn>
                    <a:cxn ang="T13">
                      <a:pos x="T6" y="T7"/>
                    </a:cxn>
                    <a:cxn ang="T14">
                      <a:pos x="T8" y="T9"/>
                    </a:cxn>
                  </a:cxnLst>
                  <a:rect l="T15" t="T16" r="T17" b="T18"/>
                  <a:pathLst>
                    <a:path w="576" h="640">
                      <a:moveTo>
                        <a:pt x="576" y="16"/>
                      </a:moveTo>
                      <a:cubicBezTo>
                        <a:pt x="568" y="8"/>
                        <a:pt x="560" y="0"/>
                        <a:pt x="528" y="16"/>
                      </a:cubicBezTo>
                      <a:cubicBezTo>
                        <a:pt x="496" y="32"/>
                        <a:pt x="448" y="24"/>
                        <a:pt x="384" y="112"/>
                      </a:cubicBezTo>
                      <a:cubicBezTo>
                        <a:pt x="320" y="200"/>
                        <a:pt x="208" y="456"/>
                        <a:pt x="144" y="544"/>
                      </a:cubicBezTo>
                      <a:cubicBezTo>
                        <a:pt x="80" y="632"/>
                        <a:pt x="40" y="636"/>
                        <a:pt x="0" y="640"/>
                      </a:cubicBezTo>
                    </a:path>
                  </a:pathLst>
                </a:custGeom>
                <a:noFill/>
                <a:ln w="28575">
                  <a:solidFill>
                    <a:srgbClr val="009900"/>
                  </a:solidFill>
                  <a:prstDash val="sysDot"/>
                  <a:round/>
                </a:ln>
              </p:spPr>
              <p:txBody>
                <a:bodyPr/>
                <a:lstStyle/>
                <a:p>
                  <a:endParaRPr lang="zh-CN" altLang="en-US" sz="1800">
                    <a:solidFill>
                      <a:prstClr val="black"/>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07" name="Freeform 100"/>
                <p:cNvSpPr/>
                <p:nvPr/>
              </p:nvSpPr>
              <p:spPr bwMode="auto">
                <a:xfrm flipH="1">
                  <a:off x="2524" y="2597"/>
                  <a:ext cx="309" cy="346"/>
                </a:xfrm>
                <a:custGeom>
                  <a:avLst/>
                  <a:gdLst>
                    <a:gd name="T0" fmla="*/ 309 w 576"/>
                    <a:gd name="T1" fmla="*/ 9 h 640"/>
                    <a:gd name="T2" fmla="*/ 283 w 576"/>
                    <a:gd name="T3" fmla="*/ 9 h 640"/>
                    <a:gd name="T4" fmla="*/ 206 w 576"/>
                    <a:gd name="T5" fmla="*/ 61 h 640"/>
                    <a:gd name="T6" fmla="*/ 77 w 576"/>
                    <a:gd name="T7" fmla="*/ 294 h 640"/>
                    <a:gd name="T8" fmla="*/ 0 w 576"/>
                    <a:gd name="T9" fmla="*/ 346 h 640"/>
                    <a:gd name="T10" fmla="*/ 0 60000 65536"/>
                    <a:gd name="T11" fmla="*/ 0 60000 65536"/>
                    <a:gd name="T12" fmla="*/ 0 60000 65536"/>
                    <a:gd name="T13" fmla="*/ 0 60000 65536"/>
                    <a:gd name="T14" fmla="*/ 0 60000 65536"/>
                    <a:gd name="T15" fmla="*/ 0 w 576"/>
                    <a:gd name="T16" fmla="*/ 0 h 640"/>
                    <a:gd name="T17" fmla="*/ 576 w 576"/>
                    <a:gd name="T18" fmla="*/ 640 h 640"/>
                  </a:gdLst>
                  <a:ahLst/>
                  <a:cxnLst>
                    <a:cxn ang="T10">
                      <a:pos x="T0" y="T1"/>
                    </a:cxn>
                    <a:cxn ang="T11">
                      <a:pos x="T2" y="T3"/>
                    </a:cxn>
                    <a:cxn ang="T12">
                      <a:pos x="T4" y="T5"/>
                    </a:cxn>
                    <a:cxn ang="T13">
                      <a:pos x="T6" y="T7"/>
                    </a:cxn>
                    <a:cxn ang="T14">
                      <a:pos x="T8" y="T9"/>
                    </a:cxn>
                  </a:cxnLst>
                  <a:rect l="T15" t="T16" r="T17" b="T18"/>
                  <a:pathLst>
                    <a:path w="576" h="640">
                      <a:moveTo>
                        <a:pt x="576" y="16"/>
                      </a:moveTo>
                      <a:cubicBezTo>
                        <a:pt x="568" y="8"/>
                        <a:pt x="560" y="0"/>
                        <a:pt x="528" y="16"/>
                      </a:cubicBezTo>
                      <a:cubicBezTo>
                        <a:pt x="496" y="32"/>
                        <a:pt x="448" y="24"/>
                        <a:pt x="384" y="112"/>
                      </a:cubicBezTo>
                      <a:cubicBezTo>
                        <a:pt x="320" y="200"/>
                        <a:pt x="208" y="456"/>
                        <a:pt x="144" y="544"/>
                      </a:cubicBezTo>
                      <a:cubicBezTo>
                        <a:pt x="80" y="632"/>
                        <a:pt x="40" y="636"/>
                        <a:pt x="0" y="640"/>
                      </a:cubicBezTo>
                    </a:path>
                  </a:pathLst>
                </a:custGeom>
                <a:noFill/>
                <a:ln w="28575">
                  <a:solidFill>
                    <a:srgbClr val="009900"/>
                  </a:solidFill>
                  <a:prstDash val="sysDot"/>
                  <a:round/>
                </a:ln>
              </p:spPr>
              <p:txBody>
                <a:bodyPr/>
                <a:lstStyle/>
                <a:p>
                  <a:endParaRPr lang="zh-CN" altLang="en-US" sz="1800">
                    <a:solidFill>
                      <a:prstClr val="black"/>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99" name="Freeform 103"/>
              <p:cNvSpPr/>
              <p:nvPr/>
            </p:nvSpPr>
            <p:spPr bwMode="auto">
              <a:xfrm flipH="1">
                <a:off x="4948238" y="3825875"/>
                <a:ext cx="398463" cy="511175"/>
              </a:xfrm>
              <a:custGeom>
                <a:avLst/>
                <a:gdLst>
                  <a:gd name="T0" fmla="*/ 251 w 576"/>
                  <a:gd name="T1" fmla="*/ 8 h 640"/>
                  <a:gd name="T2" fmla="*/ 230 w 576"/>
                  <a:gd name="T3" fmla="*/ 8 h 640"/>
                  <a:gd name="T4" fmla="*/ 167 w 576"/>
                  <a:gd name="T5" fmla="*/ 56 h 640"/>
                  <a:gd name="T6" fmla="*/ 63 w 576"/>
                  <a:gd name="T7" fmla="*/ 274 h 640"/>
                  <a:gd name="T8" fmla="*/ 0 w 576"/>
                  <a:gd name="T9" fmla="*/ 322 h 640"/>
                  <a:gd name="T10" fmla="*/ 0 60000 65536"/>
                  <a:gd name="T11" fmla="*/ 0 60000 65536"/>
                  <a:gd name="T12" fmla="*/ 0 60000 65536"/>
                  <a:gd name="T13" fmla="*/ 0 60000 65536"/>
                  <a:gd name="T14" fmla="*/ 0 60000 65536"/>
                  <a:gd name="T15" fmla="*/ 0 w 576"/>
                  <a:gd name="T16" fmla="*/ 0 h 640"/>
                  <a:gd name="T17" fmla="*/ 576 w 576"/>
                  <a:gd name="T18" fmla="*/ 640 h 640"/>
                </a:gdLst>
                <a:ahLst/>
                <a:cxnLst>
                  <a:cxn ang="T10">
                    <a:pos x="T0" y="T1"/>
                  </a:cxn>
                  <a:cxn ang="T11">
                    <a:pos x="T2" y="T3"/>
                  </a:cxn>
                  <a:cxn ang="T12">
                    <a:pos x="T4" y="T5"/>
                  </a:cxn>
                  <a:cxn ang="T13">
                    <a:pos x="T6" y="T7"/>
                  </a:cxn>
                  <a:cxn ang="T14">
                    <a:pos x="T8" y="T9"/>
                  </a:cxn>
                </a:cxnLst>
                <a:rect l="T15" t="T16" r="T17" b="T18"/>
                <a:pathLst>
                  <a:path w="576" h="640">
                    <a:moveTo>
                      <a:pt x="576" y="16"/>
                    </a:moveTo>
                    <a:cubicBezTo>
                      <a:pt x="568" y="8"/>
                      <a:pt x="560" y="0"/>
                      <a:pt x="528" y="16"/>
                    </a:cubicBezTo>
                    <a:cubicBezTo>
                      <a:pt x="496" y="32"/>
                      <a:pt x="448" y="24"/>
                      <a:pt x="384" y="112"/>
                    </a:cubicBezTo>
                    <a:cubicBezTo>
                      <a:pt x="320" y="200"/>
                      <a:pt x="208" y="456"/>
                      <a:pt x="144" y="544"/>
                    </a:cubicBezTo>
                    <a:cubicBezTo>
                      <a:pt x="80" y="632"/>
                      <a:pt x="40" y="636"/>
                      <a:pt x="0" y="640"/>
                    </a:cubicBezTo>
                  </a:path>
                </a:pathLst>
              </a:custGeom>
              <a:noFill/>
              <a:ln w="38100">
                <a:solidFill>
                  <a:srgbClr val="CC0000"/>
                </a:solidFill>
                <a:prstDash val="sysDot"/>
                <a:round/>
              </a:ln>
            </p:spPr>
            <p:txBody>
              <a:bodyPr/>
              <a:lstStyle/>
              <a:p>
                <a:endParaRPr lang="zh-CN" altLang="en-US" sz="1800">
                  <a:solidFill>
                    <a:prstClr val="black"/>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00" name="Freeform 106"/>
              <p:cNvSpPr/>
              <p:nvPr/>
            </p:nvSpPr>
            <p:spPr bwMode="auto">
              <a:xfrm>
                <a:off x="4514850" y="3825875"/>
                <a:ext cx="398463" cy="511175"/>
              </a:xfrm>
              <a:custGeom>
                <a:avLst/>
                <a:gdLst>
                  <a:gd name="T0" fmla="*/ 251 w 576"/>
                  <a:gd name="T1" fmla="*/ 8 h 640"/>
                  <a:gd name="T2" fmla="*/ 230 w 576"/>
                  <a:gd name="T3" fmla="*/ 8 h 640"/>
                  <a:gd name="T4" fmla="*/ 167 w 576"/>
                  <a:gd name="T5" fmla="*/ 56 h 640"/>
                  <a:gd name="T6" fmla="*/ 63 w 576"/>
                  <a:gd name="T7" fmla="*/ 274 h 640"/>
                  <a:gd name="T8" fmla="*/ 0 w 576"/>
                  <a:gd name="T9" fmla="*/ 322 h 640"/>
                  <a:gd name="T10" fmla="*/ 0 60000 65536"/>
                  <a:gd name="T11" fmla="*/ 0 60000 65536"/>
                  <a:gd name="T12" fmla="*/ 0 60000 65536"/>
                  <a:gd name="T13" fmla="*/ 0 60000 65536"/>
                  <a:gd name="T14" fmla="*/ 0 60000 65536"/>
                  <a:gd name="T15" fmla="*/ 0 w 576"/>
                  <a:gd name="T16" fmla="*/ 0 h 640"/>
                  <a:gd name="T17" fmla="*/ 576 w 576"/>
                  <a:gd name="T18" fmla="*/ 640 h 640"/>
                </a:gdLst>
                <a:ahLst/>
                <a:cxnLst>
                  <a:cxn ang="T10">
                    <a:pos x="T0" y="T1"/>
                  </a:cxn>
                  <a:cxn ang="T11">
                    <a:pos x="T2" y="T3"/>
                  </a:cxn>
                  <a:cxn ang="T12">
                    <a:pos x="T4" y="T5"/>
                  </a:cxn>
                  <a:cxn ang="T13">
                    <a:pos x="T6" y="T7"/>
                  </a:cxn>
                  <a:cxn ang="T14">
                    <a:pos x="T8" y="T9"/>
                  </a:cxn>
                </a:cxnLst>
                <a:rect l="T15" t="T16" r="T17" b="T18"/>
                <a:pathLst>
                  <a:path w="576" h="640">
                    <a:moveTo>
                      <a:pt x="576" y="16"/>
                    </a:moveTo>
                    <a:cubicBezTo>
                      <a:pt x="568" y="8"/>
                      <a:pt x="560" y="0"/>
                      <a:pt x="528" y="16"/>
                    </a:cubicBezTo>
                    <a:cubicBezTo>
                      <a:pt x="496" y="32"/>
                      <a:pt x="448" y="24"/>
                      <a:pt x="384" y="112"/>
                    </a:cubicBezTo>
                    <a:cubicBezTo>
                      <a:pt x="320" y="200"/>
                      <a:pt x="208" y="456"/>
                      <a:pt x="144" y="544"/>
                    </a:cubicBezTo>
                    <a:cubicBezTo>
                      <a:pt x="80" y="632"/>
                      <a:pt x="40" y="636"/>
                      <a:pt x="0" y="640"/>
                    </a:cubicBezTo>
                  </a:path>
                </a:pathLst>
              </a:custGeom>
              <a:noFill/>
              <a:ln w="38100">
                <a:solidFill>
                  <a:srgbClr val="CC0000"/>
                </a:solidFill>
                <a:prstDash val="sysDot"/>
                <a:round/>
              </a:ln>
            </p:spPr>
            <p:txBody>
              <a:bodyPr/>
              <a:lstStyle/>
              <a:p>
                <a:endParaRPr lang="zh-CN" altLang="en-US" sz="1800">
                  <a:solidFill>
                    <a:prstClr val="black"/>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01" name="Freeform 110"/>
              <p:cNvSpPr/>
              <p:nvPr/>
            </p:nvSpPr>
            <p:spPr bwMode="auto">
              <a:xfrm flipV="1">
                <a:off x="4481513" y="2738438"/>
                <a:ext cx="411163" cy="760413"/>
              </a:xfrm>
              <a:custGeom>
                <a:avLst/>
                <a:gdLst>
                  <a:gd name="T0" fmla="*/ 259 w 576"/>
                  <a:gd name="T1" fmla="*/ 12 h 640"/>
                  <a:gd name="T2" fmla="*/ 237 w 576"/>
                  <a:gd name="T3" fmla="*/ 12 h 640"/>
                  <a:gd name="T4" fmla="*/ 173 w 576"/>
                  <a:gd name="T5" fmla="*/ 84 h 640"/>
                  <a:gd name="T6" fmla="*/ 65 w 576"/>
                  <a:gd name="T7" fmla="*/ 407 h 640"/>
                  <a:gd name="T8" fmla="*/ 0 w 576"/>
                  <a:gd name="T9" fmla="*/ 479 h 640"/>
                  <a:gd name="T10" fmla="*/ 0 60000 65536"/>
                  <a:gd name="T11" fmla="*/ 0 60000 65536"/>
                  <a:gd name="T12" fmla="*/ 0 60000 65536"/>
                  <a:gd name="T13" fmla="*/ 0 60000 65536"/>
                  <a:gd name="T14" fmla="*/ 0 60000 65536"/>
                  <a:gd name="T15" fmla="*/ 0 w 576"/>
                  <a:gd name="T16" fmla="*/ 0 h 640"/>
                  <a:gd name="T17" fmla="*/ 576 w 576"/>
                  <a:gd name="T18" fmla="*/ 640 h 640"/>
                </a:gdLst>
                <a:ahLst/>
                <a:cxnLst>
                  <a:cxn ang="T10">
                    <a:pos x="T0" y="T1"/>
                  </a:cxn>
                  <a:cxn ang="T11">
                    <a:pos x="T2" y="T3"/>
                  </a:cxn>
                  <a:cxn ang="T12">
                    <a:pos x="T4" y="T5"/>
                  </a:cxn>
                  <a:cxn ang="T13">
                    <a:pos x="T6" y="T7"/>
                  </a:cxn>
                  <a:cxn ang="T14">
                    <a:pos x="T8" y="T9"/>
                  </a:cxn>
                </a:cxnLst>
                <a:rect l="T15" t="T16" r="T17" b="T18"/>
                <a:pathLst>
                  <a:path w="576" h="640">
                    <a:moveTo>
                      <a:pt x="576" y="16"/>
                    </a:moveTo>
                    <a:cubicBezTo>
                      <a:pt x="568" y="8"/>
                      <a:pt x="560" y="0"/>
                      <a:pt x="528" y="16"/>
                    </a:cubicBezTo>
                    <a:cubicBezTo>
                      <a:pt x="496" y="32"/>
                      <a:pt x="448" y="24"/>
                      <a:pt x="384" y="112"/>
                    </a:cubicBezTo>
                    <a:cubicBezTo>
                      <a:pt x="320" y="200"/>
                      <a:pt x="208" y="456"/>
                      <a:pt x="144" y="544"/>
                    </a:cubicBezTo>
                    <a:cubicBezTo>
                      <a:pt x="80" y="632"/>
                      <a:pt x="40" y="636"/>
                      <a:pt x="0" y="640"/>
                    </a:cubicBezTo>
                  </a:path>
                </a:pathLst>
              </a:custGeom>
              <a:noFill/>
              <a:ln w="38100">
                <a:solidFill>
                  <a:srgbClr val="CC0000"/>
                </a:solidFill>
                <a:prstDash val="sysDot"/>
                <a:round/>
              </a:ln>
            </p:spPr>
            <p:txBody>
              <a:bodyPr/>
              <a:lstStyle/>
              <a:p>
                <a:endParaRPr lang="zh-CN" altLang="en-US" sz="1800">
                  <a:solidFill>
                    <a:prstClr val="black"/>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02" name="Freeform 113"/>
              <p:cNvSpPr/>
              <p:nvPr/>
            </p:nvSpPr>
            <p:spPr bwMode="auto">
              <a:xfrm flipH="1" flipV="1">
                <a:off x="4929188" y="2738438"/>
                <a:ext cx="411163" cy="760413"/>
              </a:xfrm>
              <a:custGeom>
                <a:avLst/>
                <a:gdLst>
                  <a:gd name="T0" fmla="*/ 259 w 576"/>
                  <a:gd name="T1" fmla="*/ 12 h 640"/>
                  <a:gd name="T2" fmla="*/ 237 w 576"/>
                  <a:gd name="T3" fmla="*/ 12 h 640"/>
                  <a:gd name="T4" fmla="*/ 173 w 576"/>
                  <a:gd name="T5" fmla="*/ 84 h 640"/>
                  <a:gd name="T6" fmla="*/ 65 w 576"/>
                  <a:gd name="T7" fmla="*/ 407 h 640"/>
                  <a:gd name="T8" fmla="*/ 0 w 576"/>
                  <a:gd name="T9" fmla="*/ 479 h 640"/>
                  <a:gd name="T10" fmla="*/ 0 60000 65536"/>
                  <a:gd name="T11" fmla="*/ 0 60000 65536"/>
                  <a:gd name="T12" fmla="*/ 0 60000 65536"/>
                  <a:gd name="T13" fmla="*/ 0 60000 65536"/>
                  <a:gd name="T14" fmla="*/ 0 60000 65536"/>
                  <a:gd name="T15" fmla="*/ 0 w 576"/>
                  <a:gd name="T16" fmla="*/ 0 h 640"/>
                  <a:gd name="T17" fmla="*/ 576 w 576"/>
                  <a:gd name="T18" fmla="*/ 640 h 640"/>
                </a:gdLst>
                <a:ahLst/>
                <a:cxnLst>
                  <a:cxn ang="T10">
                    <a:pos x="T0" y="T1"/>
                  </a:cxn>
                  <a:cxn ang="T11">
                    <a:pos x="T2" y="T3"/>
                  </a:cxn>
                  <a:cxn ang="T12">
                    <a:pos x="T4" y="T5"/>
                  </a:cxn>
                  <a:cxn ang="T13">
                    <a:pos x="T6" y="T7"/>
                  </a:cxn>
                  <a:cxn ang="T14">
                    <a:pos x="T8" y="T9"/>
                  </a:cxn>
                </a:cxnLst>
                <a:rect l="T15" t="T16" r="T17" b="T18"/>
                <a:pathLst>
                  <a:path w="576" h="640">
                    <a:moveTo>
                      <a:pt x="576" y="16"/>
                    </a:moveTo>
                    <a:cubicBezTo>
                      <a:pt x="568" y="8"/>
                      <a:pt x="560" y="0"/>
                      <a:pt x="528" y="16"/>
                    </a:cubicBezTo>
                    <a:cubicBezTo>
                      <a:pt x="496" y="32"/>
                      <a:pt x="448" y="24"/>
                      <a:pt x="384" y="112"/>
                    </a:cubicBezTo>
                    <a:cubicBezTo>
                      <a:pt x="320" y="200"/>
                      <a:pt x="208" y="456"/>
                      <a:pt x="144" y="544"/>
                    </a:cubicBezTo>
                    <a:cubicBezTo>
                      <a:pt x="80" y="632"/>
                      <a:pt x="40" y="636"/>
                      <a:pt x="0" y="640"/>
                    </a:cubicBezTo>
                  </a:path>
                </a:pathLst>
              </a:custGeom>
              <a:noFill/>
              <a:ln w="38100">
                <a:solidFill>
                  <a:srgbClr val="CC0000"/>
                </a:solidFill>
                <a:prstDash val="sysDot"/>
                <a:round/>
              </a:ln>
            </p:spPr>
            <p:txBody>
              <a:bodyPr/>
              <a:lstStyle/>
              <a:p>
                <a:endParaRPr lang="zh-CN" altLang="en-US" sz="1800">
                  <a:solidFill>
                    <a:prstClr val="black"/>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03" name="Line 158"/>
              <p:cNvSpPr>
                <a:spLocks noChangeShapeType="1"/>
              </p:cNvSpPr>
              <p:nvPr/>
            </p:nvSpPr>
            <p:spPr bwMode="auto">
              <a:xfrm>
                <a:off x="5355050" y="2032566"/>
                <a:ext cx="0" cy="3671888"/>
              </a:xfrm>
              <a:prstGeom prst="line">
                <a:avLst/>
              </a:prstGeom>
              <a:noFill/>
              <a:ln w="38100">
                <a:solidFill>
                  <a:srgbClr val="0000FF"/>
                </a:solidFill>
                <a:prstDash val="sysDot"/>
                <a:round/>
              </a:ln>
            </p:spPr>
            <p:txBody>
              <a:bodyPr/>
              <a:lstStyle/>
              <a:p>
                <a:endParaRPr lang="zh-CN" altLang="en-US" sz="1800">
                  <a:solidFill>
                    <a:prstClr val="black"/>
                  </a:solidFill>
                  <a:latin typeface="Arial" panose="020B0604020202020204" pitchFamily="34" charset="0"/>
                  <a:ea typeface="宋体" panose="02010600030101010101" pitchFamily="2" charset="-122"/>
                </a:endParaRPr>
              </a:p>
            </p:txBody>
          </p:sp>
          <p:cxnSp>
            <p:nvCxnSpPr>
              <p:cNvPr id="104" name="直接箭头连接符 103"/>
              <p:cNvCxnSpPr/>
              <p:nvPr/>
            </p:nvCxnSpPr>
            <p:spPr>
              <a:xfrm>
                <a:off x="4024305" y="5692806"/>
                <a:ext cx="2008215" cy="1588"/>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05" name="Line 158"/>
              <p:cNvSpPr>
                <a:spLocks noChangeShapeType="1"/>
              </p:cNvSpPr>
              <p:nvPr/>
            </p:nvSpPr>
            <p:spPr bwMode="auto">
              <a:xfrm>
                <a:off x="4459822" y="2032566"/>
                <a:ext cx="0" cy="3671888"/>
              </a:xfrm>
              <a:prstGeom prst="line">
                <a:avLst/>
              </a:prstGeom>
              <a:noFill/>
              <a:ln w="38100">
                <a:solidFill>
                  <a:srgbClr val="0000FF"/>
                </a:solidFill>
                <a:prstDash val="sysDot"/>
                <a:round/>
              </a:ln>
            </p:spPr>
            <p:txBody>
              <a:bodyPr/>
              <a:lstStyle/>
              <a:p>
                <a:endParaRPr lang="zh-CN" altLang="en-US" sz="1800">
                  <a:solidFill>
                    <a:prstClr val="black"/>
                  </a:solidFill>
                  <a:latin typeface="Arial" panose="020B0604020202020204" pitchFamily="34" charset="0"/>
                  <a:ea typeface="宋体" panose="02010600030101010101" pitchFamily="2" charset="-122"/>
                </a:endParaRPr>
              </a:p>
            </p:txBody>
          </p:sp>
        </p:grpSp>
        <p:sp>
          <p:nvSpPr>
            <p:cNvPr id="87" name="Text Box 56"/>
            <p:cNvSpPr txBox="1">
              <a:spLocks noChangeArrowheads="1"/>
            </p:cNvSpPr>
            <p:nvPr/>
          </p:nvSpPr>
          <p:spPr bwMode="auto">
            <a:xfrm>
              <a:off x="7967709" y="5583267"/>
              <a:ext cx="841375" cy="457200"/>
            </a:xfrm>
            <a:prstGeom prst="rect">
              <a:avLst/>
            </a:prstGeom>
            <a:noFill/>
            <a:ln w="9525">
              <a:noFill/>
              <a:miter lim="800000"/>
            </a:ln>
          </p:spPr>
          <p:txBody>
            <a:bodyPr wrap="none">
              <a:spAutoFit/>
            </a:bodyPr>
            <a:lstStyle/>
            <a:p>
              <a:pPr algn="ctr"/>
              <a:r>
                <a:rPr kumimoji="1" lang="en-US" altLang="zh-CN" sz="2400" i="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k</a:t>
              </a:r>
              <a:r>
                <a:rPr kumimoji="1" lang="en-US" altLang="zh-CN" sz="24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a:t>
              </a:r>
              <a:r>
                <a:rPr kumimoji="1" lang="en-US" altLang="zh-CN" sz="2400" dirty="0">
                  <a:solidFill>
                    <a:prstClr val="black"/>
                  </a:solidFill>
                  <a:latin typeface="Symbol" panose="05050102010706020507" pitchFamily="18" charset="2"/>
                  <a:ea typeface="微软雅黑" panose="020B0503020204020204" pitchFamily="34" charset="-122"/>
                  <a:cs typeface="Times New Roman" panose="02020603050405020304" pitchFamily="18" charset="0"/>
                </a:rPr>
                <a:t>2p</a:t>
              </a:r>
              <a:r>
                <a:rPr kumimoji="1" lang="en-US" altLang="zh-CN" sz="24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a:t>
              </a:r>
            </a:p>
          </p:txBody>
        </p:sp>
      </p:grpSp>
      <p:sp>
        <p:nvSpPr>
          <p:cNvPr id="110" name="Text Box 153"/>
          <p:cNvSpPr txBox="1">
            <a:spLocks noChangeArrowheads="1"/>
          </p:cNvSpPr>
          <p:nvPr/>
        </p:nvSpPr>
        <p:spPr bwMode="auto">
          <a:xfrm>
            <a:off x="4233451" y="2229869"/>
            <a:ext cx="4185761" cy="461665"/>
          </a:xfrm>
          <a:prstGeom prst="rect">
            <a:avLst/>
          </a:prstGeom>
          <a:noFill/>
          <a:ln w="9525">
            <a:solidFill>
              <a:srgbClr val="0000FF"/>
            </a:solidFill>
            <a:miter lim="800000"/>
          </a:ln>
        </p:spPr>
        <p:txBody>
          <a:bodyPr wrap="none">
            <a:spAutoFit/>
          </a:bodyPr>
          <a:lstStyle/>
          <a:p>
            <a:r>
              <a:rPr lang="zh-CN" altLang="en-US" sz="2400" b="1" dirty="0">
                <a:solidFill>
                  <a:srgbClr val="C00000"/>
                </a:solidFill>
                <a:latin typeface="Times New Roman" panose="02020603050405020304" pitchFamily="18" charset="0"/>
                <a:ea typeface="微软雅黑" panose="020B0503020204020204" pitchFamily="34" charset="-122"/>
              </a:rPr>
              <a:t>第一布里渊区或简约布里渊区</a:t>
            </a:r>
          </a:p>
        </p:txBody>
      </p:sp>
      <p:sp>
        <p:nvSpPr>
          <p:cNvPr id="3" name="灯片编号占位符 2"/>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CBFA3644-F7FA-4510-BE22-999DFD69EC9B}" type="slidenum">
              <a:rPr kumimoji="1" lang="en-US" altLang="zh-CN" sz="14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t>116</a:t>
            </a:fld>
            <a:endPar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34" name="Rectangle 37"/>
          <p:cNvSpPr>
            <a:spLocks noChangeArrowheads="1"/>
          </p:cNvSpPr>
          <p:nvPr/>
        </p:nvSpPr>
        <p:spPr bwMode="auto">
          <a:xfrm flipV="1">
            <a:off x="106363" y="908720"/>
            <a:ext cx="8885237" cy="42863"/>
          </a:xfrm>
          <a:prstGeom prst="rect">
            <a:avLst/>
          </a:prstGeom>
          <a:gradFill rotWithShape="0">
            <a:gsLst>
              <a:gs pos="0">
                <a:srgbClr val="808080">
                  <a:gamma/>
                  <a:tint val="0"/>
                  <a:invGamma/>
                </a:srgbClr>
              </a:gs>
              <a:gs pos="100000">
                <a:srgbClr val="808080"/>
              </a:gs>
            </a:gsLst>
            <a:path path="shape">
              <a:fillToRect l="50000" t="50000" r="50000" b="50000"/>
            </a:path>
          </a:gradFill>
          <a:ln w="12700">
            <a:noFill/>
            <a:miter lim="800000"/>
            <a:headEnd type="none" w="sm" len="sm"/>
            <a:tailEnd type="none" w="sm" len="sm"/>
          </a:ln>
          <a:effectLst/>
        </p:spPr>
        <p:txBody>
          <a:bodyPr wrap="none" anchor="ctr"/>
          <a:lstStyle/>
          <a:p>
            <a:pPr marL="0" marR="0" lvl="0" indent="0" algn="l" defTabSz="914400" rtl="0" eaLnBrk="0" fontAlgn="auto" latinLnBrk="0" hangingPunct="0">
              <a:lnSpc>
                <a:spcPct val="100000"/>
              </a:lnSpc>
              <a:spcBef>
                <a:spcPts val="0"/>
              </a:spcBef>
              <a:spcAft>
                <a:spcPts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Arial"/>
              <a:ea typeface="宋体"/>
              <a:cs typeface="+mn-c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821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79983" y="795259"/>
            <a:ext cx="2552563" cy="2202410"/>
          </a:xfrm>
          <a:prstGeom prst="rect">
            <a:avLst/>
          </a:prstGeom>
          <a:noFill/>
          <a:ln>
            <a:noFill/>
          </a:ln>
          <a:effectLst/>
        </p:spPr>
      </p:pic>
      <p:pic>
        <p:nvPicPr>
          <p:cNvPr id="47821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9766" y="1388908"/>
            <a:ext cx="3990892" cy="4056316"/>
          </a:xfrm>
          <a:prstGeom prst="rect">
            <a:avLst/>
          </a:prstGeom>
          <a:noFill/>
          <a:ln>
            <a:noFill/>
          </a:ln>
          <a:effectLst/>
        </p:spPr>
      </p:pic>
      <p:pic>
        <p:nvPicPr>
          <p:cNvPr id="478212"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27591" y="2808279"/>
            <a:ext cx="3541761" cy="3488635"/>
          </a:xfrm>
          <a:prstGeom prst="rect">
            <a:avLst/>
          </a:prstGeom>
          <a:noFill/>
          <a:ln>
            <a:noFill/>
          </a:ln>
          <a:effectLst/>
        </p:spPr>
      </p:pic>
      <p:sp>
        <p:nvSpPr>
          <p:cNvPr id="7" name="矩形 6"/>
          <p:cNvSpPr/>
          <p:nvPr/>
        </p:nvSpPr>
        <p:spPr>
          <a:xfrm>
            <a:off x="899592" y="5485012"/>
            <a:ext cx="3888432" cy="461665"/>
          </a:xfrm>
          <a:prstGeom prst="rect">
            <a:avLst/>
          </a:prstGeom>
        </p:spPr>
        <p:txBody>
          <a:bodyPr wrap="square">
            <a:spAutoFit/>
          </a:bodyPr>
          <a:lstStyle/>
          <a:p>
            <a:r>
              <a:rPr lang="en-US" altLang="zh-CN" sz="2400" b="1" dirty="0">
                <a:solidFill>
                  <a:srgbClr val="FF0000"/>
                </a:solidFill>
                <a:latin typeface="+mn-lt"/>
                <a:ea typeface="微软雅黑" panose="020B0503020204020204" pitchFamily="34" charset="-122"/>
                <a:cs typeface="Times New Roman" panose="02020603050405020304" pitchFamily="18" charset="0"/>
              </a:rPr>
              <a:t>Si</a:t>
            </a:r>
            <a:r>
              <a:rPr lang="zh-CN" altLang="en-US" sz="2400" b="1" dirty="0">
                <a:solidFill>
                  <a:srgbClr val="FF0000"/>
                </a:solidFill>
                <a:latin typeface="+mn-lt"/>
                <a:ea typeface="微软雅黑" panose="020B0503020204020204" pitchFamily="34" charset="-122"/>
                <a:cs typeface="Times New Roman" panose="02020603050405020304" pitchFamily="18" charset="0"/>
              </a:rPr>
              <a:t>的能带</a:t>
            </a:r>
            <a:r>
              <a:rPr lang="en-US" altLang="zh-CN" sz="2400" b="1" dirty="0">
                <a:solidFill>
                  <a:srgbClr val="FF0000"/>
                </a:solidFill>
                <a:latin typeface="+mn-lt"/>
                <a:ea typeface="微软雅黑" panose="020B0503020204020204" pitchFamily="34" charset="-122"/>
                <a:cs typeface="Times New Roman" panose="02020603050405020304" pitchFamily="18" charset="0"/>
              </a:rPr>
              <a:t>——</a:t>
            </a:r>
            <a:r>
              <a:rPr lang="zh-CN" altLang="en-US" sz="2400" b="1" dirty="0">
                <a:solidFill>
                  <a:srgbClr val="FF0000"/>
                </a:solidFill>
                <a:latin typeface="+mn-lt"/>
                <a:ea typeface="微软雅黑" panose="020B0503020204020204" pitchFamily="34" charset="-122"/>
                <a:cs typeface="Times New Roman" panose="02020603050405020304" pitchFamily="18" charset="0"/>
              </a:rPr>
              <a:t>间接带隙</a:t>
            </a:r>
            <a:endParaRPr lang="en-US" altLang="zh-CN" sz="2400" b="1" dirty="0">
              <a:solidFill>
                <a:srgbClr val="FF0000"/>
              </a:solidFill>
              <a:latin typeface="+mn-lt"/>
              <a:ea typeface="微软雅黑" panose="020B0503020204020204" pitchFamily="34" charset="-122"/>
              <a:cs typeface="Times New Roman" panose="02020603050405020304" pitchFamily="18" charset="0"/>
            </a:endParaRPr>
          </a:p>
        </p:txBody>
      </p:sp>
      <p:sp>
        <p:nvSpPr>
          <p:cNvPr id="8" name="矩形 7"/>
          <p:cNvSpPr/>
          <p:nvPr/>
        </p:nvSpPr>
        <p:spPr>
          <a:xfrm>
            <a:off x="4762504" y="6226593"/>
            <a:ext cx="3888432" cy="461665"/>
          </a:xfrm>
          <a:prstGeom prst="rect">
            <a:avLst/>
          </a:prstGeom>
        </p:spPr>
        <p:txBody>
          <a:bodyPr wrap="square">
            <a:spAutoFit/>
          </a:bodyPr>
          <a:lstStyle/>
          <a:p>
            <a:r>
              <a:rPr lang="en-US" altLang="zh-CN" sz="2400" b="1" dirty="0" err="1">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GaAs</a:t>
            </a:r>
            <a:r>
              <a:rPr lang="zh-CN" altLang="en-US" sz="2400" b="1"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的能带</a:t>
            </a:r>
            <a:r>
              <a:rPr lang="en-US" altLang="zh-CN" sz="2400" b="1"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b="1"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直接带隙</a:t>
            </a:r>
            <a:endParaRPr lang="en-US" altLang="zh-CN" sz="2400" b="1"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14" name="直接连接符 13"/>
          <p:cNvCxnSpPr/>
          <p:nvPr/>
        </p:nvCxnSpPr>
        <p:spPr>
          <a:xfrm>
            <a:off x="5667390" y="3757617"/>
            <a:ext cx="620721" cy="1588"/>
          </a:xfrm>
          <a:prstGeom prst="line">
            <a:avLst/>
          </a:prstGeom>
          <a:ln w="38100">
            <a:solidFill>
              <a:srgbClr val="0000FF"/>
            </a:solidFill>
            <a:tailEnd type="none"/>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5667390" y="3976695"/>
            <a:ext cx="620721" cy="1588"/>
          </a:xfrm>
          <a:prstGeom prst="line">
            <a:avLst/>
          </a:prstGeom>
          <a:ln w="38100">
            <a:solidFill>
              <a:srgbClr val="0000FF"/>
            </a:solidFill>
            <a:tailEnd type="none"/>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2586075" y="2516175"/>
            <a:ext cx="620721" cy="1588"/>
          </a:xfrm>
          <a:prstGeom prst="line">
            <a:avLst/>
          </a:prstGeom>
          <a:ln w="38100">
            <a:solidFill>
              <a:srgbClr val="FF0000"/>
            </a:solidFill>
            <a:tailEnd type="none"/>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1527198" y="2735253"/>
            <a:ext cx="620721" cy="1588"/>
          </a:xfrm>
          <a:prstGeom prst="line">
            <a:avLst/>
          </a:prstGeom>
          <a:ln w="38100">
            <a:solidFill>
              <a:srgbClr val="FF0000"/>
            </a:solidFill>
            <a:tailEnd type="none"/>
          </a:ln>
        </p:spPr>
        <p:style>
          <a:lnRef idx="1">
            <a:schemeClr val="accent1"/>
          </a:lnRef>
          <a:fillRef idx="0">
            <a:schemeClr val="accent1"/>
          </a:fillRef>
          <a:effectRef idx="0">
            <a:schemeClr val="accent1"/>
          </a:effectRef>
          <a:fontRef idx="minor">
            <a:schemeClr val="tx1"/>
          </a:fontRef>
        </p:style>
      </p:cxnSp>
      <p:sp>
        <p:nvSpPr>
          <p:cNvPr id="18" name="Rectangle 37"/>
          <p:cNvSpPr>
            <a:spLocks noChangeArrowheads="1"/>
          </p:cNvSpPr>
          <p:nvPr/>
        </p:nvSpPr>
        <p:spPr bwMode="auto">
          <a:xfrm flipV="1">
            <a:off x="106363" y="908720"/>
            <a:ext cx="8885237" cy="42863"/>
          </a:xfrm>
          <a:prstGeom prst="rect">
            <a:avLst/>
          </a:prstGeom>
          <a:gradFill rotWithShape="0">
            <a:gsLst>
              <a:gs pos="0">
                <a:srgbClr val="808080">
                  <a:gamma/>
                  <a:tint val="0"/>
                  <a:invGamma/>
                </a:srgbClr>
              </a:gs>
              <a:gs pos="100000">
                <a:srgbClr val="808080"/>
              </a:gs>
            </a:gsLst>
            <a:path path="shape">
              <a:fillToRect l="50000" t="50000" r="50000" b="50000"/>
            </a:path>
          </a:gradFill>
          <a:ln w="12700">
            <a:noFill/>
            <a:miter lim="800000"/>
            <a:headEnd type="none" w="sm" len="sm"/>
            <a:tailEnd type="none" w="sm" len="sm"/>
          </a:ln>
          <a:effectLst/>
        </p:spPr>
        <p:txBody>
          <a:bodyPr wrap="none" anchor="ctr"/>
          <a:lstStyle/>
          <a:p>
            <a:pPr marL="0" marR="0" lvl="0" indent="0" algn="l" defTabSz="914400" rtl="0" eaLnBrk="0" fontAlgn="auto" latinLnBrk="0" hangingPunct="0">
              <a:lnSpc>
                <a:spcPct val="100000"/>
              </a:lnSpc>
              <a:spcBef>
                <a:spcPts val="0"/>
              </a:spcBef>
              <a:spcAft>
                <a:spcPts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Arial"/>
              <a:ea typeface="宋体"/>
              <a:cs typeface="+mn-cs"/>
            </a:endParaRPr>
          </a:p>
        </p:txBody>
      </p:sp>
      <p:sp>
        <p:nvSpPr>
          <p:cNvPr id="2" name="标题 1"/>
          <p:cNvSpPr>
            <a:spLocks noGrp="1"/>
          </p:cNvSpPr>
          <p:nvPr>
            <p:ph type="title" idx="4294967295"/>
          </p:nvPr>
        </p:nvSpPr>
        <p:spPr>
          <a:xfrm>
            <a:off x="878536" y="330599"/>
            <a:ext cx="7772400" cy="654050"/>
          </a:xfrm>
        </p:spPr>
        <p:txBody>
          <a:bodyPr/>
          <a:lstStyle/>
          <a:p>
            <a:r>
              <a:rPr lang="en-US" altLang="zh-CN" sz="3600" b="1" kern="1200" dirty="0">
                <a:solidFill>
                  <a:srgbClr val="660066"/>
                </a:solidFill>
                <a:effectLst>
                  <a:outerShdw blurRad="38100" dist="38100" dir="2700000" algn="tl">
                    <a:srgbClr val="C0C0C0"/>
                  </a:outerShdw>
                </a:effectLst>
                <a:latin typeface="Times New Roman" panose="02020603050405020304" pitchFamily="18" charset="0"/>
                <a:ea typeface="微软雅黑" pitchFamily="34" charset="-122"/>
                <a:cs typeface="+mn-cs"/>
              </a:rPr>
              <a:t>Si</a:t>
            </a:r>
            <a:r>
              <a:rPr lang="zh-CN" altLang="en-US" sz="3600" b="1" kern="1200" dirty="0">
                <a:solidFill>
                  <a:srgbClr val="660066"/>
                </a:solidFill>
                <a:effectLst>
                  <a:outerShdw blurRad="38100" dist="38100" dir="2700000" algn="tl">
                    <a:srgbClr val="C0C0C0"/>
                  </a:outerShdw>
                </a:effectLst>
                <a:latin typeface="Times New Roman" panose="02020603050405020304" pitchFamily="18" charset="0"/>
                <a:ea typeface="微软雅黑" pitchFamily="34" charset="-122"/>
                <a:cs typeface="+mn-cs"/>
              </a:rPr>
              <a:t>和</a:t>
            </a:r>
            <a:r>
              <a:rPr lang="en-US" altLang="zh-CN" sz="3600" b="1" kern="1200" dirty="0" err="1">
                <a:solidFill>
                  <a:srgbClr val="660066"/>
                </a:solidFill>
                <a:effectLst>
                  <a:outerShdw blurRad="38100" dist="38100" dir="2700000" algn="tl">
                    <a:srgbClr val="C0C0C0"/>
                  </a:outerShdw>
                </a:effectLst>
                <a:latin typeface="Times New Roman" panose="02020603050405020304" pitchFamily="18" charset="0"/>
                <a:ea typeface="微软雅黑" pitchFamily="34" charset="-122"/>
                <a:cs typeface="+mn-cs"/>
              </a:rPr>
              <a:t>GaAs</a:t>
            </a:r>
            <a:r>
              <a:rPr lang="zh-CN" altLang="en-US" sz="3600" b="1" kern="1200" dirty="0">
                <a:solidFill>
                  <a:srgbClr val="660066"/>
                </a:solidFill>
                <a:effectLst>
                  <a:outerShdw blurRad="38100" dist="38100" dir="2700000" algn="tl">
                    <a:srgbClr val="C0C0C0"/>
                  </a:outerShdw>
                </a:effectLst>
                <a:latin typeface="Times New Roman" panose="02020603050405020304" pitchFamily="18" charset="0"/>
                <a:ea typeface="微软雅黑" pitchFamily="34" charset="-122"/>
                <a:cs typeface="+mn-cs"/>
              </a:rPr>
              <a:t>的真实能带</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blinds(horizontal)">
                                      <p:cBhvr>
                                        <p:cTn id="7" dur="500"/>
                                        <p:tgtEl>
                                          <p:spTgt spid="17"/>
                                        </p:tgtEl>
                                      </p:cBhvr>
                                    </p:animEffect>
                                  </p:childTnLst>
                                </p:cTn>
                              </p:par>
                              <p:par>
                                <p:cTn id="8" presetID="3" presetClass="entr" presetSubtype="10"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blinds(horizontal)">
                                      <p:cBhvr>
                                        <p:cTn id="10" dur="500"/>
                                        <p:tgtEl>
                                          <p:spTgt spid="16"/>
                                        </p:tgtEl>
                                      </p:cBhvr>
                                    </p:animEffect>
                                  </p:childTnLst>
                                </p:cTn>
                              </p:par>
                              <p:par>
                                <p:cTn id="11" presetID="3" presetClass="entr" presetSubtype="1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blinds(horizontal)">
                                      <p:cBhvr>
                                        <p:cTn id="13" dur="500"/>
                                        <p:tgtEl>
                                          <p:spTgt spid="14"/>
                                        </p:tgtEl>
                                      </p:cBhvr>
                                    </p:animEffect>
                                  </p:childTnLst>
                                </p:cTn>
                              </p:par>
                              <p:par>
                                <p:cTn id="14" presetID="3" presetClass="entr" presetSubtype="10" fill="hold"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blinds(horizontal)">
                                      <p:cBhvr>
                                        <p:cTn id="16"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755576" y="908953"/>
            <a:ext cx="7334250" cy="4905375"/>
          </a:xfrm>
          <a:prstGeom prst="rect">
            <a:avLst/>
          </a:prstGeom>
        </p:spPr>
      </p:pic>
      <p:pic>
        <p:nvPicPr>
          <p:cNvPr id="3" name="图片 2"/>
          <p:cNvPicPr>
            <a:picLocks noChangeAspect="1"/>
          </p:cNvPicPr>
          <p:nvPr/>
        </p:nvPicPr>
        <p:blipFill>
          <a:blip r:embed="rId4"/>
          <a:stretch>
            <a:fillRect/>
          </a:stretch>
        </p:blipFill>
        <p:spPr>
          <a:xfrm>
            <a:off x="1259632" y="5805264"/>
            <a:ext cx="2057400" cy="590550"/>
          </a:xfrm>
          <a:prstGeom prst="rect">
            <a:avLst/>
          </a:prstGeom>
        </p:spPr>
      </p:pic>
      <p:sp>
        <p:nvSpPr>
          <p:cNvPr id="4" name="页脚占位符 3"/>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zh-CN" altLang="en-US"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清华大学电子工程系</a:t>
            </a:r>
            <a:r>
              <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a:t>
            </a:r>
            <a:r>
              <a:rPr kumimoji="1" lang="zh-CN" altLang="en-US"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黄翊东</a:t>
            </a:r>
            <a:endPar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5" name="灯片编号占位符 4"/>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CBFA3644-F7FA-4510-BE22-999DFD69EC9B}" type="slidenum">
              <a:rPr kumimoji="1" lang="en-US" altLang="zh-CN" sz="14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t>118</a:t>
            </a:fld>
            <a:endPar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6" name="Rectangle 37"/>
          <p:cNvSpPr>
            <a:spLocks noChangeArrowheads="1"/>
          </p:cNvSpPr>
          <p:nvPr/>
        </p:nvSpPr>
        <p:spPr bwMode="auto">
          <a:xfrm flipV="1">
            <a:off x="106363" y="908720"/>
            <a:ext cx="8885237" cy="42863"/>
          </a:xfrm>
          <a:prstGeom prst="rect">
            <a:avLst/>
          </a:prstGeom>
          <a:gradFill rotWithShape="0">
            <a:gsLst>
              <a:gs pos="0">
                <a:srgbClr val="808080">
                  <a:gamma/>
                  <a:tint val="0"/>
                  <a:invGamma/>
                </a:srgbClr>
              </a:gs>
              <a:gs pos="100000">
                <a:srgbClr val="808080"/>
              </a:gs>
            </a:gsLst>
            <a:path path="shape">
              <a:fillToRect l="50000" t="50000" r="50000" b="50000"/>
            </a:path>
          </a:gradFill>
          <a:ln w="12700">
            <a:noFill/>
            <a:miter lim="800000"/>
            <a:headEnd type="none" w="sm" len="sm"/>
            <a:tailEnd type="none" w="sm" len="sm"/>
          </a:ln>
          <a:effectLst/>
        </p:spPr>
        <p:txBody>
          <a:bodyPr wrap="none" anchor="ctr"/>
          <a:lstStyle/>
          <a:p>
            <a:pPr marL="0" marR="0" lvl="0" indent="0" algn="l" defTabSz="914400" rtl="0" eaLnBrk="0" fontAlgn="auto" latinLnBrk="0" hangingPunct="0">
              <a:lnSpc>
                <a:spcPct val="100000"/>
              </a:lnSpc>
              <a:spcBef>
                <a:spcPts val="0"/>
              </a:spcBef>
              <a:spcAft>
                <a:spcPts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Arial"/>
              <a:ea typeface="宋体"/>
              <a:cs typeface="+mn-cs"/>
            </a:endParaRPr>
          </a:p>
        </p:txBody>
      </p:sp>
      <p:sp>
        <p:nvSpPr>
          <p:cNvPr id="7" name="标题 1"/>
          <p:cNvSpPr txBox="1">
            <a:spLocks/>
          </p:cNvSpPr>
          <p:nvPr/>
        </p:nvSpPr>
        <p:spPr bwMode="auto">
          <a:xfrm>
            <a:off x="878536" y="330599"/>
            <a:ext cx="7772400" cy="65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5pPr>
            <a:lvl6pPr marL="4572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6pPr>
            <a:lvl7pPr marL="9144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7pPr>
            <a:lvl8pPr marL="13716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8pPr>
            <a:lvl9pPr marL="18288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9pPr>
          </a:lstStyle>
          <a:p>
            <a:r>
              <a:rPr lang="zh-CN" altLang="en-US" sz="3600" b="1" dirty="0">
                <a:solidFill>
                  <a:srgbClr val="660066"/>
                </a:solidFill>
                <a:effectLst>
                  <a:outerShdw blurRad="38100" dist="38100" dir="2700000" algn="tl">
                    <a:srgbClr val="C0C0C0"/>
                  </a:outerShdw>
                </a:effectLst>
                <a:latin typeface="Times New Roman" panose="02020603050405020304" pitchFamily="18" charset="0"/>
                <a:ea typeface="微软雅黑" pitchFamily="34" charset="-122"/>
                <a:cs typeface="+mn-cs"/>
              </a:rPr>
              <a:t>各种半导体材料的带隙</a:t>
            </a:r>
            <a:endParaRPr lang="zh-CN" altLang="en-US" sz="3600" b="1" kern="1200" dirty="0">
              <a:solidFill>
                <a:srgbClr val="660066"/>
              </a:solidFill>
              <a:effectLst>
                <a:outerShdw blurRad="38100" dist="38100" dir="2700000" algn="tl">
                  <a:srgbClr val="C0C0C0"/>
                </a:outerShdw>
              </a:effectLst>
              <a:latin typeface="Times New Roman" panose="02020603050405020304" pitchFamily="18" charset="0"/>
              <a:ea typeface="微软雅黑" pitchFamily="34" charset="-122"/>
              <a:cs typeface="+mn-c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1412" name="Rectangle 4"/>
          <p:cNvSpPr>
            <a:spLocks noChangeArrowheads="1"/>
          </p:cNvSpPr>
          <p:nvPr/>
        </p:nvSpPr>
        <p:spPr bwMode="auto">
          <a:xfrm>
            <a:off x="2411760" y="4940399"/>
            <a:ext cx="3312071" cy="504825"/>
          </a:xfrm>
          <a:prstGeom prst="rect">
            <a:avLst/>
          </a:prstGeom>
          <a:solidFill>
            <a:srgbClr val="FFFF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3315" name="Rectangle 2"/>
          <p:cNvSpPr>
            <a:spLocks noRot="1" noChangeArrowheads="1"/>
          </p:cNvSpPr>
          <p:nvPr/>
        </p:nvSpPr>
        <p:spPr bwMode="auto">
          <a:xfrm>
            <a:off x="2411760" y="114449"/>
            <a:ext cx="640715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1" lang="zh-CN" altLang="en-US" sz="3600" b="1" i="0" u="none" strike="noStrike" kern="1200" cap="none" spc="0" normalizeH="0" baseline="0" noProof="0" dirty="0">
                <a:ln>
                  <a:noFill/>
                </a:ln>
                <a:solidFill>
                  <a:srgbClr val="660066"/>
                </a:solidFill>
                <a:effectLst>
                  <a:outerShdw blurRad="38100" dist="38100" dir="2700000" algn="tl">
                    <a:srgbClr val="C0C0C0"/>
                  </a:outerShdw>
                </a:effectLst>
                <a:uLnTx/>
                <a:uFillTx/>
                <a:latin typeface="Times New Roman" pitchFamily="18" charset="0"/>
                <a:ea typeface="微软雅黑" pitchFamily="34" charset="-122"/>
                <a:cs typeface="+mn-cs"/>
              </a:rPr>
              <a:t>第三章 固体电子论</a:t>
            </a:r>
          </a:p>
        </p:txBody>
      </p:sp>
      <p:sp>
        <p:nvSpPr>
          <p:cNvPr id="2" name="页脚占位符 1"/>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zh-CN" altLang="en-US"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清华大学电子工程系</a:t>
            </a:r>
            <a:r>
              <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a:t>
            </a:r>
            <a:r>
              <a:rPr kumimoji="1" lang="zh-CN" altLang="en-US"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黄翊东</a:t>
            </a:r>
            <a:endPar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4" name="灯片编号占位符 3"/>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BFA3644-F7FA-4510-BE22-999DFD69EC9B}" type="slidenum">
              <a:rPr kumimoji="1" lang="en-US" altLang="zh-CN" sz="14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119</a:t>
            </a:fld>
            <a:endPar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9" name="Rectangle 37"/>
          <p:cNvSpPr>
            <a:spLocks noChangeArrowheads="1"/>
          </p:cNvSpPr>
          <p:nvPr/>
        </p:nvSpPr>
        <p:spPr bwMode="auto">
          <a:xfrm flipV="1">
            <a:off x="106363" y="1009873"/>
            <a:ext cx="8885237" cy="42863"/>
          </a:xfrm>
          <a:prstGeom prst="rect">
            <a:avLst/>
          </a:prstGeom>
          <a:gradFill rotWithShape="0">
            <a:gsLst>
              <a:gs pos="0">
                <a:srgbClr val="808080">
                  <a:gamma/>
                  <a:tint val="0"/>
                  <a:invGamma/>
                </a:srgbClr>
              </a:gs>
              <a:gs pos="100000">
                <a:srgbClr val="808080"/>
              </a:gs>
            </a:gsLst>
            <a:path path="shape">
              <a:fillToRect l="50000" t="50000" r="50000" b="50000"/>
            </a:path>
          </a:gradFill>
          <a:ln w="12700">
            <a:noFill/>
            <a:miter lim="800000"/>
            <a:headEnd type="none" w="sm" len="sm"/>
            <a:tailEnd type="none" w="sm" len="sm"/>
          </a:ln>
          <a:effectLst/>
        </p:spPr>
        <p:txBody>
          <a:bodyPr wrap="none" anchor="ctr"/>
          <a:lstStyle/>
          <a:p>
            <a:pPr marL="0" marR="0" lvl="0" indent="0" algn="l" defTabSz="914400" rtl="0" eaLnBrk="0" fontAlgn="auto" latinLnBrk="0" hangingPunct="0">
              <a:lnSpc>
                <a:spcPct val="100000"/>
              </a:lnSpc>
              <a:spcBef>
                <a:spcPts val="0"/>
              </a:spcBef>
              <a:spcAft>
                <a:spcPts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Arial"/>
              <a:ea typeface="宋体"/>
              <a:cs typeface="+mn-cs"/>
            </a:endParaRPr>
          </a:p>
        </p:txBody>
      </p:sp>
      <p:sp>
        <p:nvSpPr>
          <p:cNvPr id="10" name="Rectangle 3"/>
          <p:cNvSpPr>
            <a:spLocks noChangeArrowheads="1"/>
          </p:cNvSpPr>
          <p:nvPr/>
        </p:nvSpPr>
        <p:spPr bwMode="auto">
          <a:xfrm>
            <a:off x="2123132" y="1263760"/>
            <a:ext cx="5329188" cy="42534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indent="266700" eaLnBrk="0" hangingPunct="0">
              <a:tabLst>
                <a:tab pos="666750" algn="l"/>
              </a:tabLst>
              <a:defRPr sz="2800">
                <a:solidFill>
                  <a:schemeClr val="tx2"/>
                </a:solidFill>
                <a:latin typeface="Arial" panose="020B0604020202020204" pitchFamily="34" charset="0"/>
                <a:ea typeface="楷体_GB2312"/>
                <a:cs typeface="楷体_GB2312"/>
              </a:defRPr>
            </a:lvl1pPr>
            <a:lvl2pPr marL="742950" indent="-285750" eaLnBrk="0" hangingPunct="0">
              <a:tabLst>
                <a:tab pos="666750" algn="l"/>
              </a:tabLst>
              <a:defRPr sz="2800">
                <a:solidFill>
                  <a:schemeClr val="tx2"/>
                </a:solidFill>
                <a:latin typeface="Arial" panose="020B0604020202020204" pitchFamily="34" charset="0"/>
                <a:ea typeface="楷体_GB2312"/>
                <a:cs typeface="楷体_GB2312"/>
              </a:defRPr>
            </a:lvl2pPr>
            <a:lvl3pPr marL="1143000" indent="-228600" eaLnBrk="0" hangingPunct="0">
              <a:tabLst>
                <a:tab pos="666750" algn="l"/>
              </a:tabLst>
              <a:defRPr sz="2800">
                <a:solidFill>
                  <a:schemeClr val="tx2"/>
                </a:solidFill>
                <a:latin typeface="Arial" panose="020B0604020202020204" pitchFamily="34" charset="0"/>
                <a:ea typeface="楷体_GB2312"/>
                <a:cs typeface="楷体_GB2312"/>
              </a:defRPr>
            </a:lvl3pPr>
            <a:lvl4pPr marL="1600200" indent="-228600" eaLnBrk="0" hangingPunct="0">
              <a:tabLst>
                <a:tab pos="666750" algn="l"/>
              </a:tabLst>
              <a:defRPr sz="2800">
                <a:solidFill>
                  <a:schemeClr val="tx2"/>
                </a:solidFill>
                <a:latin typeface="Arial" panose="020B0604020202020204" pitchFamily="34" charset="0"/>
                <a:ea typeface="楷体_GB2312"/>
                <a:cs typeface="楷体_GB2312"/>
              </a:defRPr>
            </a:lvl4pPr>
            <a:lvl5pPr marL="2057400" indent="-228600" eaLnBrk="0" hangingPunct="0">
              <a:tabLst>
                <a:tab pos="666750" algn="l"/>
              </a:tabLst>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tabLst>
                <a:tab pos="666750" algn="l"/>
              </a:tabLs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tabLst>
                <a:tab pos="666750" algn="l"/>
              </a:tabLs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tabLst>
                <a:tab pos="666750" algn="l"/>
              </a:tabLs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tabLst>
                <a:tab pos="666750" algn="l"/>
              </a:tabLst>
              <a:defRPr sz="2800">
                <a:solidFill>
                  <a:schemeClr val="tx2"/>
                </a:solidFill>
                <a:latin typeface="Arial" panose="020B0604020202020204" pitchFamily="34" charset="0"/>
                <a:ea typeface="楷体_GB2312"/>
                <a:cs typeface="楷体_GB2312"/>
              </a:defRPr>
            </a:lvl9pPr>
          </a:lstStyle>
          <a:p>
            <a:pPr marL="0" marR="0" lvl="0" indent="266700" algn="just" defTabSz="914400" rtl="0" eaLnBrk="1" fontAlgn="base" latinLnBrk="0" hangingPunct="1">
              <a:lnSpc>
                <a:spcPct val="130000"/>
              </a:lnSpc>
              <a:spcBef>
                <a:spcPct val="0"/>
              </a:spcBef>
              <a:spcAft>
                <a:spcPct val="0"/>
              </a:spcAft>
              <a:buClrTx/>
              <a:buSzTx/>
              <a:buFontTx/>
              <a:buNone/>
              <a:tabLst>
                <a:tab pos="666750" algn="l"/>
              </a:tabLst>
              <a:defRPr/>
            </a:pPr>
            <a:r>
              <a:rPr kumimoji="0" lang="en-US" altLang="zh-CN" sz="28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3.1  </a:t>
            </a:r>
            <a:r>
              <a:rPr kumimoji="0" lang="zh-CN" altLang="en-US" sz="28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索末菲自由电子论 </a:t>
            </a:r>
            <a:endParaRPr kumimoji="0" lang="en-US" altLang="zh-CN" sz="28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a:p>
            <a:pPr marL="0" marR="0" lvl="0" indent="266700" algn="just" defTabSz="914400" rtl="0" eaLnBrk="1" fontAlgn="base" latinLnBrk="0" hangingPunct="1">
              <a:lnSpc>
                <a:spcPct val="130000"/>
              </a:lnSpc>
              <a:spcBef>
                <a:spcPct val="0"/>
              </a:spcBef>
              <a:spcAft>
                <a:spcPct val="0"/>
              </a:spcAft>
              <a:buClrTx/>
              <a:buSzTx/>
              <a:buFontTx/>
              <a:buNone/>
              <a:tabLst>
                <a:tab pos="666750" algn="l"/>
              </a:tabLst>
              <a:defRPr/>
            </a:pPr>
            <a:r>
              <a:rPr kumimoji="0" lang="en-US" altLang="zh-CN" sz="28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     </a:t>
            </a:r>
            <a:r>
              <a:rPr kumimoji="0"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3.1.1  </a:t>
            </a:r>
            <a:r>
              <a:rPr kumimoji="0"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波函数与</a:t>
            </a:r>
            <a:r>
              <a:rPr kumimoji="0" lang="en-US" altLang="zh-CN" sz="2400" b="1" i="1"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E</a:t>
            </a:r>
            <a:r>
              <a:rPr kumimoji="0"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0" lang="en-US" altLang="zh-CN" sz="2400" b="1" i="1"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k</a:t>
            </a:r>
            <a:r>
              <a:rPr kumimoji="0"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关系</a:t>
            </a:r>
            <a:endParaRPr kumimoji="0"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a:p>
            <a:pPr marL="0" marR="0" lvl="0" indent="266700" algn="just" defTabSz="914400" rtl="0" eaLnBrk="1" fontAlgn="base" latinLnBrk="0" hangingPunct="1">
              <a:lnSpc>
                <a:spcPct val="130000"/>
              </a:lnSpc>
              <a:spcBef>
                <a:spcPct val="0"/>
              </a:spcBef>
              <a:spcAft>
                <a:spcPct val="0"/>
              </a:spcAft>
              <a:buClrTx/>
              <a:buSzTx/>
              <a:buFontTx/>
              <a:buNone/>
              <a:tabLst>
                <a:tab pos="666750" algn="l"/>
              </a:tabLst>
              <a:defRPr/>
            </a:pPr>
            <a:r>
              <a:rPr kumimoji="0"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      3.1.2  </a:t>
            </a:r>
            <a:r>
              <a:rPr kumimoji="0"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能级与态密度</a:t>
            </a:r>
          </a:p>
          <a:p>
            <a:pPr marL="0" marR="0" lvl="0" indent="266700" algn="just" defTabSz="914400" rtl="0" eaLnBrk="1" fontAlgn="base" latinLnBrk="0" hangingPunct="1">
              <a:lnSpc>
                <a:spcPct val="130000"/>
              </a:lnSpc>
              <a:spcBef>
                <a:spcPct val="0"/>
              </a:spcBef>
              <a:spcAft>
                <a:spcPct val="0"/>
              </a:spcAft>
              <a:buClrTx/>
              <a:buSzTx/>
              <a:buFontTx/>
              <a:buNone/>
              <a:tabLst>
                <a:tab pos="666750" algn="l"/>
              </a:tabLst>
              <a:defRPr/>
            </a:pPr>
            <a:r>
              <a:rPr kumimoji="0" lang="en-US" altLang="zh-CN" sz="28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3.2  </a:t>
            </a:r>
            <a:r>
              <a:rPr kumimoji="0" lang="zh-CN" altLang="en-US" sz="28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周期势场中电子运动状态</a:t>
            </a:r>
            <a:endParaRPr kumimoji="0" lang="en-US" altLang="zh-CN" sz="28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a:p>
            <a:pPr marL="0" marR="0" lvl="0" indent="266700" algn="just" defTabSz="914400" rtl="0" eaLnBrk="1" fontAlgn="base" latinLnBrk="0" hangingPunct="1">
              <a:lnSpc>
                <a:spcPct val="130000"/>
              </a:lnSpc>
              <a:spcBef>
                <a:spcPct val="0"/>
              </a:spcBef>
              <a:spcAft>
                <a:spcPct val="0"/>
              </a:spcAft>
              <a:buClrTx/>
              <a:buSzTx/>
              <a:buFontTx/>
              <a:buNone/>
              <a:tabLst>
                <a:tab pos="666750" algn="l"/>
              </a:tabLst>
              <a:defRPr/>
            </a:pPr>
            <a:r>
              <a:rPr kumimoji="0"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      3.2.1  </a:t>
            </a:r>
            <a:r>
              <a:rPr kumimoji="0"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布洛赫定理</a:t>
            </a:r>
            <a:endParaRPr kumimoji="0"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a:p>
            <a:pPr marL="0" marR="0" lvl="0" indent="266700" algn="just" defTabSz="914400" rtl="0" eaLnBrk="1" fontAlgn="base" latinLnBrk="0" hangingPunct="1">
              <a:lnSpc>
                <a:spcPct val="130000"/>
              </a:lnSpc>
              <a:spcBef>
                <a:spcPct val="0"/>
              </a:spcBef>
              <a:spcAft>
                <a:spcPct val="0"/>
              </a:spcAft>
              <a:buClrTx/>
              <a:buSzTx/>
              <a:buFontTx/>
              <a:buNone/>
              <a:tabLst>
                <a:tab pos="666750" algn="l"/>
              </a:tabLst>
              <a:defRPr/>
            </a:pPr>
            <a:r>
              <a:rPr kumimoji="0"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      3.2.2  </a:t>
            </a:r>
            <a:r>
              <a:rPr kumimoji="0"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近自由电子近似</a:t>
            </a:r>
            <a:endParaRPr kumimoji="0"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a:p>
            <a:pPr marL="0" marR="0" lvl="0" indent="266700" algn="just" defTabSz="914400" rtl="0" eaLnBrk="1" fontAlgn="base" latinLnBrk="0" hangingPunct="1">
              <a:lnSpc>
                <a:spcPct val="130000"/>
              </a:lnSpc>
              <a:spcBef>
                <a:spcPct val="0"/>
              </a:spcBef>
              <a:spcAft>
                <a:spcPct val="0"/>
              </a:spcAft>
              <a:buClrTx/>
              <a:buSzTx/>
              <a:buFontTx/>
              <a:buNone/>
              <a:tabLst>
                <a:tab pos="666750" algn="l"/>
              </a:tabLst>
              <a:defRPr/>
            </a:pPr>
            <a:r>
              <a:rPr kumimoji="0"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      3.2.3  </a:t>
            </a:r>
            <a:r>
              <a:rPr kumimoji="0"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紧束缚近似</a:t>
            </a:r>
            <a:endParaRPr kumimoji="0"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a:p>
            <a:pPr marL="0" marR="0" lvl="0" indent="266700" algn="just" defTabSz="914400" rtl="0" eaLnBrk="1" fontAlgn="base" latinLnBrk="0" hangingPunct="1">
              <a:lnSpc>
                <a:spcPct val="130000"/>
              </a:lnSpc>
              <a:spcBef>
                <a:spcPct val="0"/>
              </a:spcBef>
              <a:spcAft>
                <a:spcPct val="0"/>
              </a:spcAft>
              <a:buClrTx/>
              <a:buSzTx/>
              <a:buFontTx/>
              <a:buNone/>
              <a:tabLst>
                <a:tab pos="666750" algn="l"/>
              </a:tabLst>
              <a:defRPr/>
            </a:pPr>
            <a:r>
              <a:rPr kumimoji="0" lang="en-US" altLang="zh-CN" sz="28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3.3  </a:t>
            </a:r>
            <a:r>
              <a:rPr kumimoji="0" lang="zh-CN" altLang="en-US" sz="28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费米统计分布</a:t>
            </a:r>
            <a:endParaRPr kumimoji="0" lang="en-US" altLang="zh-CN" sz="28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14994163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041412"/>
                                        </p:tgtEl>
                                        <p:attrNameLst>
                                          <p:attrName>style.visibility</p:attrName>
                                        </p:attrNameLst>
                                      </p:cBhvr>
                                      <p:to>
                                        <p:strVal val="visible"/>
                                      </p:to>
                                    </p:set>
                                    <p:animEffect transition="in" filter="dissolve">
                                      <p:cBhvr>
                                        <p:cTn id="7" dur="500"/>
                                        <p:tgtEl>
                                          <p:spTgt spid="10414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141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descr="宽下对角线"/>
          <p:cNvSpPr>
            <a:spLocks noChangeArrowheads="1"/>
          </p:cNvSpPr>
          <p:nvPr/>
        </p:nvSpPr>
        <p:spPr bwMode="auto">
          <a:xfrm>
            <a:off x="5651500" y="2390219"/>
            <a:ext cx="3024188" cy="1727200"/>
          </a:xfrm>
          <a:prstGeom prst="rect">
            <a:avLst/>
          </a:prstGeom>
          <a:pattFill prst="wdDnDiag">
            <a:fgClr>
              <a:schemeClr val="accent1"/>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algn="ctr" eaLnBrk="1" hangingPunct="1"/>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5364" name="Rectangle 2"/>
          <p:cNvSpPr>
            <a:spLocks noGrp="1" noRot="1" noChangeArrowheads="1"/>
          </p:cNvSpPr>
          <p:nvPr>
            <p:ph type="title" idx="4294967295"/>
          </p:nvPr>
        </p:nvSpPr>
        <p:spPr bwMode="auto">
          <a:xfrm>
            <a:off x="2313461" y="296728"/>
            <a:ext cx="4590104" cy="744537"/>
          </a:xfrm>
          <a:prstGeom prst="rect">
            <a:avLst/>
          </a:prstGeom>
          <a:noFill/>
        </p:spPr>
        <p:txBody>
          <a:bodyPr anchor="ctr"/>
          <a:lstStyle/>
          <a:p>
            <a:pPr algn="l" defTabSz="914400">
              <a:buClrTx/>
              <a:buSzTx/>
              <a:buFontTx/>
              <a:defRPr/>
            </a:pPr>
            <a:r>
              <a:rPr lang="zh-CN" altLang="en-US" sz="3600" b="1" kern="1200" dirty="0">
                <a:solidFill>
                  <a:srgbClr val="660066"/>
                </a:solidFill>
                <a:effectLst>
                  <a:outerShdw blurRad="38100" dist="38100" dir="2700000" algn="tl">
                    <a:srgbClr val="C0C0C0"/>
                  </a:outerShdw>
                </a:effectLst>
                <a:latin typeface="Times New Roman" pitchFamily="18" charset="0"/>
                <a:ea typeface="微软雅黑" pitchFamily="34" charset="-122"/>
                <a:cs typeface="+mn-cs"/>
              </a:rPr>
              <a:t>索末菲自由电子模型 </a:t>
            </a:r>
          </a:p>
        </p:txBody>
      </p:sp>
      <p:sp>
        <p:nvSpPr>
          <p:cNvPr id="15365" name="Text Box 5"/>
          <p:cNvSpPr txBox="1">
            <a:spLocks noChangeArrowheads="1"/>
          </p:cNvSpPr>
          <p:nvPr/>
        </p:nvSpPr>
        <p:spPr bwMode="auto">
          <a:xfrm>
            <a:off x="395288" y="1813957"/>
            <a:ext cx="8426450" cy="51911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spcBef>
                <a:spcPct val="50000"/>
              </a:spcBef>
            </a:pPr>
            <a:r>
              <a:rPr kumimoji="1" lang="zh-CN" altLang="en-US" b="1">
                <a:latin typeface="Times New Roman" panose="02020603050405020304" pitchFamily="18" charset="0"/>
                <a:ea typeface="微软雅黑" panose="020B0503020204020204" pitchFamily="34" charset="-122"/>
                <a:cs typeface="Times New Roman" panose="02020603050405020304" pitchFamily="18" charset="0"/>
              </a:rPr>
              <a:t>    </a:t>
            </a:r>
          </a:p>
        </p:txBody>
      </p:sp>
      <p:graphicFrame>
        <p:nvGraphicFramePr>
          <p:cNvPr id="15366" name="Object 6"/>
          <p:cNvGraphicFramePr>
            <a:graphicFrameLocks noChangeAspect="1"/>
          </p:cNvGraphicFramePr>
          <p:nvPr>
            <p:extLst>
              <p:ext uri="{D42A27DB-BD31-4B8C-83A1-F6EECF244321}">
                <p14:modId xmlns:p14="http://schemas.microsoft.com/office/powerpoint/2010/main" val="4149152694"/>
              </p:ext>
            </p:extLst>
          </p:nvPr>
        </p:nvGraphicFramePr>
        <p:xfrm>
          <a:off x="1403350" y="2784475"/>
          <a:ext cx="3889375" cy="1250950"/>
        </p:xfrm>
        <a:graphic>
          <a:graphicData uri="http://schemas.openxmlformats.org/presentationml/2006/ole">
            <mc:AlternateContent xmlns:mc="http://schemas.openxmlformats.org/markup-compatibility/2006">
              <mc:Choice xmlns:v="urn:schemas-microsoft-com:vml" Requires="v">
                <p:oleObj spid="_x0000_s16028" name="Equation" r:id="rId4" imgW="1498320" imgH="482400" progId="Equation.DSMT4">
                  <p:embed/>
                </p:oleObj>
              </mc:Choice>
              <mc:Fallback>
                <p:oleObj name="Equation" r:id="rId4" imgW="1498320" imgH="482400" progId="Equation.DSMT4">
                  <p:embed/>
                  <p:pic>
                    <p:nvPicPr>
                      <p:cNvPr id="0" name="Object 6"/>
                      <p:cNvPicPr>
                        <a:picLocks noChangeAspect="1" noChangeArrowheads="1"/>
                      </p:cNvPicPr>
                      <p:nvPr/>
                    </p:nvPicPr>
                    <p:blipFill>
                      <a:blip r:embed="rId5"/>
                      <a:srcRect/>
                      <a:stretch>
                        <a:fillRect/>
                      </a:stretch>
                    </p:blipFill>
                    <p:spPr bwMode="auto">
                      <a:xfrm>
                        <a:off x="1403350" y="2784475"/>
                        <a:ext cx="3889375" cy="1250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339399" name="Group 7"/>
          <p:cNvGrpSpPr/>
          <p:nvPr/>
        </p:nvGrpSpPr>
        <p:grpSpPr bwMode="auto">
          <a:xfrm>
            <a:off x="715368" y="4096236"/>
            <a:ext cx="5800725" cy="1704975"/>
            <a:chOff x="385" y="2478"/>
            <a:chExt cx="3654" cy="1074"/>
          </a:xfrm>
        </p:grpSpPr>
        <p:sp>
          <p:nvSpPr>
            <p:cNvPr id="15370" name="Text Box 8"/>
            <p:cNvSpPr txBox="1">
              <a:spLocks noChangeArrowheads="1"/>
            </p:cNvSpPr>
            <p:nvPr/>
          </p:nvSpPr>
          <p:spPr bwMode="auto">
            <a:xfrm>
              <a:off x="385" y="2478"/>
              <a:ext cx="281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spcBef>
                  <a:spcPct val="50000"/>
                </a:spcBef>
              </a:pPr>
              <a:r>
                <a:rPr kumimoji="1"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为简单起见，可选取</a:t>
              </a:r>
              <a:r>
                <a:rPr kumimoji="1" lang="en-US" altLang="zh-CN" sz="2400" b="1" i="1" dirty="0">
                  <a:latin typeface="Times New Roman" panose="02020603050405020304" pitchFamily="18" charset="0"/>
                  <a:ea typeface="微软雅黑" panose="020B0503020204020204" pitchFamily="34" charset="-122"/>
                  <a:cs typeface="Times New Roman" panose="02020603050405020304" pitchFamily="18" charset="0"/>
                </a:rPr>
                <a:t>U</a:t>
              </a:r>
              <a:r>
                <a:rPr kumimoji="1" lang="en-US" altLang="zh-CN" sz="2400" b="1" baseline="-25000" dirty="0">
                  <a:latin typeface="Times New Roman" panose="02020603050405020304" pitchFamily="18" charset="0"/>
                  <a:ea typeface="微软雅黑" panose="020B0503020204020204" pitchFamily="34" charset="-122"/>
                  <a:cs typeface="Times New Roman" panose="02020603050405020304" pitchFamily="18" charset="0"/>
                </a:rPr>
                <a:t>0</a:t>
              </a:r>
              <a:r>
                <a:rPr kumimoji="1"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 </a:t>
              </a:r>
              <a:r>
                <a:rPr kumimoji="1"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a:t>
              </a:r>
              <a:r>
                <a:rPr kumimoji="1"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0</a:t>
              </a:r>
              <a:endParaRPr kumimoji="1" lang="zh-CN" altLang="en-US" sz="2400" b="1" dirty="0">
                <a:latin typeface="Times New Roman" panose="02020603050405020304" pitchFamily="18" charset="0"/>
                <a:ea typeface="微软雅黑" panose="020B0503020204020204" pitchFamily="34" charset="-122"/>
                <a:cs typeface="Times New Roman" panose="02020603050405020304" pitchFamily="18" charset="0"/>
              </a:endParaRPr>
            </a:p>
          </p:txBody>
        </p:sp>
        <p:graphicFrame>
          <p:nvGraphicFramePr>
            <p:cNvPr id="15371" name="Object 6"/>
            <p:cNvGraphicFramePr>
              <a:graphicFrameLocks noChangeAspect="1"/>
            </p:cNvGraphicFramePr>
            <p:nvPr>
              <p:extLst>
                <p:ext uri="{D42A27DB-BD31-4B8C-83A1-F6EECF244321}">
                  <p14:modId xmlns:p14="http://schemas.microsoft.com/office/powerpoint/2010/main" val="63367283"/>
                </p:ext>
              </p:extLst>
            </p:nvPr>
          </p:nvGraphicFramePr>
          <p:xfrm>
            <a:off x="405" y="2850"/>
            <a:ext cx="3634" cy="702"/>
          </p:xfrm>
          <a:graphic>
            <a:graphicData uri="http://schemas.openxmlformats.org/presentationml/2006/ole">
              <mc:AlternateContent xmlns:mc="http://schemas.openxmlformats.org/markup-compatibility/2006">
                <mc:Choice xmlns:v="urn:schemas-microsoft-com:vml" Requires="v">
                  <p:oleObj spid="_x0000_s16029" name="Equation" r:id="rId6" imgW="55168800" imgH="10668000" progId="Equation.DSMT4">
                    <p:embed/>
                  </p:oleObj>
                </mc:Choice>
                <mc:Fallback>
                  <p:oleObj name="Equation" r:id="rId6" imgW="55168800" imgH="10668000" progId="Equation.DSMT4">
                    <p:embed/>
                    <p:pic>
                      <p:nvPicPr>
                        <p:cNvPr id="0" name="Object 6"/>
                        <p:cNvPicPr>
                          <a:picLocks noChangeAspect="1" noChangeArrowheads="1"/>
                        </p:cNvPicPr>
                        <p:nvPr/>
                      </p:nvPicPr>
                      <p:blipFill>
                        <a:blip r:embed="rId7"/>
                        <a:srcRect/>
                        <a:stretch>
                          <a:fillRect/>
                        </a:stretch>
                      </p:blipFill>
                      <p:spPr bwMode="auto">
                        <a:xfrm>
                          <a:off x="405" y="2850"/>
                          <a:ext cx="3634" cy="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15368" name="Text Box 10"/>
          <p:cNvSpPr txBox="1">
            <a:spLocks noChangeArrowheads="1"/>
          </p:cNvSpPr>
          <p:nvPr/>
        </p:nvSpPr>
        <p:spPr bwMode="auto">
          <a:xfrm>
            <a:off x="827128" y="1756957"/>
            <a:ext cx="7631112"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r>
              <a:rPr kumimoji="1" lang="zh-CN" altLang="en-US" sz="2400" b="1" dirty="0">
                <a:solidFill>
                  <a:srgbClr val="CC0000"/>
                </a:solidFill>
                <a:latin typeface="Times New Roman" panose="02020603050405020304" pitchFamily="18" charset="0"/>
                <a:ea typeface="微软雅黑" panose="020B0503020204020204" pitchFamily="34" charset="-122"/>
                <a:cs typeface="Times New Roman" panose="02020603050405020304" pitchFamily="18" charset="0"/>
              </a:rPr>
              <a:t>电子在势能为</a:t>
            </a:r>
            <a:r>
              <a:rPr kumimoji="1" lang="en-US" altLang="zh-CN" sz="2400" b="1" i="1" dirty="0">
                <a:solidFill>
                  <a:srgbClr val="CC0000"/>
                </a:solidFill>
                <a:latin typeface="Times New Roman" panose="02020603050405020304" pitchFamily="18" charset="0"/>
                <a:ea typeface="微软雅黑" panose="020B0503020204020204" pitchFamily="34" charset="-122"/>
                <a:cs typeface="Times New Roman" panose="02020603050405020304" pitchFamily="18" charset="0"/>
              </a:rPr>
              <a:t>U</a:t>
            </a:r>
            <a:r>
              <a:rPr kumimoji="1" lang="en-US" altLang="zh-CN" sz="2400" b="1" baseline="-25000" dirty="0">
                <a:solidFill>
                  <a:srgbClr val="CC0000"/>
                </a:solidFill>
                <a:latin typeface="Times New Roman" panose="02020603050405020304" pitchFamily="18" charset="0"/>
                <a:ea typeface="微软雅黑" panose="020B0503020204020204" pitchFamily="34" charset="-122"/>
                <a:cs typeface="Times New Roman" panose="02020603050405020304" pitchFamily="18" charset="0"/>
              </a:rPr>
              <a:t>0</a:t>
            </a:r>
            <a:r>
              <a:rPr kumimoji="1" lang="zh-CN" altLang="en-US" sz="2400" b="1" dirty="0">
                <a:solidFill>
                  <a:srgbClr val="CC0000"/>
                </a:solidFill>
                <a:latin typeface="Times New Roman" panose="02020603050405020304" pitchFamily="18" charset="0"/>
                <a:ea typeface="微软雅黑" panose="020B0503020204020204" pitchFamily="34" charset="-122"/>
                <a:cs typeface="Times New Roman" panose="02020603050405020304" pitchFamily="18" charset="0"/>
              </a:rPr>
              <a:t>的无限空间中运动，电子间的相互作用可忽略不计</a:t>
            </a:r>
          </a:p>
        </p:txBody>
      </p:sp>
      <p:sp>
        <p:nvSpPr>
          <p:cNvPr id="15369" name="Text Box 11"/>
          <p:cNvSpPr txBox="1">
            <a:spLocks noChangeArrowheads="1"/>
          </p:cNvSpPr>
          <p:nvPr/>
        </p:nvSpPr>
        <p:spPr bwMode="auto">
          <a:xfrm>
            <a:off x="6804025" y="3037919"/>
            <a:ext cx="56197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r>
              <a:rPr lang="en-US" altLang="zh-CN" i="1">
                <a:latin typeface="Times New Roman" panose="02020603050405020304" pitchFamily="18" charset="0"/>
                <a:ea typeface="微软雅黑" panose="020B0503020204020204" pitchFamily="34" charset="-122"/>
                <a:cs typeface="Times New Roman" panose="02020603050405020304" pitchFamily="18" charset="0"/>
              </a:rPr>
              <a:t>U</a:t>
            </a:r>
            <a:r>
              <a:rPr lang="en-US" altLang="zh-CN" i="1" baseline="-25000">
                <a:latin typeface="Times New Roman" panose="02020603050405020304" pitchFamily="18" charset="0"/>
                <a:ea typeface="微软雅黑" panose="020B0503020204020204" pitchFamily="34" charset="-122"/>
                <a:cs typeface="Times New Roman" panose="02020603050405020304" pitchFamily="18" charset="0"/>
              </a:rPr>
              <a:t>0</a:t>
            </a:r>
          </a:p>
        </p:txBody>
      </p:sp>
      <p:sp>
        <p:nvSpPr>
          <p:cNvPr id="2" name="矩形 1"/>
          <p:cNvSpPr/>
          <p:nvPr/>
        </p:nvSpPr>
        <p:spPr>
          <a:xfrm>
            <a:off x="1927798" y="1176273"/>
            <a:ext cx="5286815" cy="523220"/>
          </a:xfrm>
          <a:prstGeom prst="rect">
            <a:avLst/>
          </a:prstGeom>
        </p:spPr>
        <p:txBody>
          <a:bodyPr wrap="square">
            <a:spAutoFit/>
          </a:bodyPr>
          <a:lstStyle/>
          <a:p>
            <a:r>
              <a:rPr lang="zh-CN" altLang="en-US" b="1" dirty="0">
                <a:latin typeface="Times New Roman" panose="02020603050405020304" pitchFamily="18" charset="0"/>
                <a:ea typeface="微软雅黑" panose="020B0503020204020204" pitchFamily="34" charset="-122"/>
              </a:rPr>
              <a:t>金属中含有数量巨大的自由电子</a:t>
            </a:r>
          </a:p>
        </p:txBody>
      </p:sp>
      <p:sp>
        <p:nvSpPr>
          <p:cNvPr id="3" name="页脚占位符 2"/>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zh-CN" altLang="en-US"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清华大学电子工程系</a:t>
            </a:r>
            <a:r>
              <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a:t>
            </a:r>
            <a:r>
              <a:rPr kumimoji="1" lang="zh-CN" altLang="en-US"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黄翊东</a:t>
            </a:r>
            <a:endPar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4" name="灯片编号占位符 3"/>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CBFA3644-F7FA-4510-BE22-999DFD69EC9B}" type="slidenum">
              <a:rPr kumimoji="1" lang="en-US" altLang="zh-CN" sz="14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t>12</a:t>
            </a:fld>
            <a:endPar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16" name="Rectangle 37"/>
          <p:cNvSpPr>
            <a:spLocks noChangeArrowheads="1"/>
          </p:cNvSpPr>
          <p:nvPr/>
        </p:nvSpPr>
        <p:spPr bwMode="auto">
          <a:xfrm flipV="1">
            <a:off x="106363" y="966673"/>
            <a:ext cx="8885237" cy="42863"/>
          </a:xfrm>
          <a:prstGeom prst="rect">
            <a:avLst/>
          </a:prstGeom>
          <a:gradFill rotWithShape="0">
            <a:gsLst>
              <a:gs pos="0">
                <a:srgbClr val="808080">
                  <a:gamma/>
                  <a:tint val="0"/>
                  <a:invGamma/>
                </a:srgbClr>
              </a:gs>
              <a:gs pos="100000">
                <a:srgbClr val="808080"/>
              </a:gs>
            </a:gsLst>
            <a:path path="shape">
              <a:fillToRect l="50000" t="50000" r="50000" b="50000"/>
            </a:path>
          </a:gradFill>
          <a:ln w="12700">
            <a:noFill/>
            <a:miter lim="800000"/>
            <a:headEnd type="none" w="sm" len="sm"/>
            <a:tailEnd type="none" w="sm" len="sm"/>
          </a:ln>
          <a:effectLst/>
        </p:spPr>
        <p:txBody>
          <a:bodyPr wrap="none" anchor="ctr"/>
          <a:lstStyle/>
          <a:p>
            <a:pPr eaLnBrk="0" fontAlgn="auto" hangingPunct="0">
              <a:spcBef>
                <a:spcPts val="0"/>
              </a:spcBef>
              <a:spcAft>
                <a:spcPts val="0"/>
              </a:spcAft>
              <a:defRPr/>
            </a:pPr>
            <a:endParaRPr lang="zh-CN" altLang="zh-CN" sz="1800" kern="0">
              <a:solidFill>
                <a:srgbClr val="FFFFFF"/>
              </a:solidFill>
              <a:latin typeface="Arial"/>
              <a:ea typeface="宋体"/>
              <a:cs typeface="+mn-c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339399"/>
                                        </p:tgtEl>
                                        <p:attrNameLst>
                                          <p:attrName>style.visibility</p:attrName>
                                        </p:attrNameLst>
                                      </p:cBhvr>
                                      <p:to>
                                        <p:strVal val="visible"/>
                                      </p:to>
                                    </p:set>
                                    <p:animEffect transition="in" filter="dissolve">
                                      <p:cBhvr>
                                        <p:cTn id="7" dur="500"/>
                                        <p:tgtEl>
                                          <p:spTgt spid="13393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1490" name="Text Box 2"/>
          <p:cNvSpPr txBox="1">
            <a:spLocks noChangeArrowheads="1"/>
          </p:cNvSpPr>
          <p:nvPr/>
        </p:nvSpPr>
        <p:spPr bwMode="auto">
          <a:xfrm>
            <a:off x="971600" y="3356992"/>
            <a:ext cx="7486600" cy="23380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费米子：自旋为半整数（</a:t>
            </a:r>
            <a:r>
              <a:rPr kumimoji="1" lang="en-US" altLang="zh-CN" sz="2400" b="1" i="1"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n</a:t>
            </a:r>
            <a:r>
              <a:rPr kumimoji="1"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a:t>
            </a:r>
            <a:r>
              <a:rPr kumimoji="1"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1/2</a:t>
            </a:r>
            <a:r>
              <a:rPr kumimoji="1"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 的粒子</a:t>
            </a:r>
          </a:p>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               （如：电子、质子、中子 等）</a:t>
            </a:r>
          </a:p>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             费米子遵从</a:t>
            </a:r>
            <a:r>
              <a:rPr kumimoji="1"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Fermi-Dirac</a:t>
            </a:r>
            <a:r>
              <a:rPr kumimoji="1"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统计规律</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玻色子：自旋为整数</a:t>
            </a:r>
            <a:r>
              <a:rPr kumimoji="1" lang="en-US" altLang="zh-CN" sz="2400" b="1" i="1"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n</a:t>
            </a:r>
            <a:r>
              <a:rPr kumimoji="1"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的粒子（如：光子、声子等）</a:t>
            </a:r>
            <a:br>
              <a:rPr kumimoji="1"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br>
            <a:r>
              <a:rPr kumimoji="1"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                玻色子遵从</a:t>
            </a:r>
            <a:r>
              <a:rPr kumimoji="1"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Bose-Einstein</a:t>
            </a:r>
            <a:r>
              <a:rPr kumimoji="1"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统计规律</a:t>
            </a:r>
          </a:p>
        </p:txBody>
      </p:sp>
      <p:sp>
        <p:nvSpPr>
          <p:cNvPr id="66563" name="Rectangle 3"/>
          <p:cNvSpPr>
            <a:spLocks noChangeArrowheads="1"/>
          </p:cNvSpPr>
          <p:nvPr/>
        </p:nvSpPr>
        <p:spPr bwMode="auto">
          <a:xfrm>
            <a:off x="288975" y="2667373"/>
            <a:ext cx="18814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endParaRPr>
          </a:p>
        </p:txBody>
      </p:sp>
      <p:sp>
        <p:nvSpPr>
          <p:cNvPr id="66564" name="Text Box 4"/>
          <p:cNvSpPr txBox="1">
            <a:spLocks noChangeArrowheads="1"/>
          </p:cNvSpPr>
          <p:nvPr/>
        </p:nvSpPr>
        <p:spPr bwMode="auto">
          <a:xfrm>
            <a:off x="497681" y="1341814"/>
            <a:ext cx="8148637" cy="1200329"/>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mn-cs"/>
              </a:rPr>
              <a:t>能带理论是一种单电子近似。每一个电子的运动看成是近似独立的，具有一系列的本征态。由单电子近似描述的系统的宏观态就可以由电子在这些本征态上的统计分布来描述</a:t>
            </a:r>
          </a:p>
        </p:txBody>
      </p:sp>
      <p:sp>
        <p:nvSpPr>
          <p:cNvPr id="1471493" name="Text Box 5"/>
          <p:cNvSpPr txBox="1">
            <a:spLocks noChangeArrowheads="1"/>
          </p:cNvSpPr>
          <p:nvPr/>
        </p:nvSpPr>
        <p:spPr bwMode="auto">
          <a:xfrm>
            <a:off x="900163" y="2868042"/>
            <a:ext cx="774615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US" sz="2400" b="1" i="0" u="none" strike="noStrike" kern="1200" cap="none" spc="0" normalizeH="0" baseline="0" noProof="0" dirty="0">
                <a:ln>
                  <a:noFill/>
                </a:ln>
                <a:solidFill>
                  <a:srgbClr val="CC0000"/>
                </a:solidFill>
                <a:effectLst/>
                <a:uLnTx/>
                <a:uFillTx/>
                <a:latin typeface="Times New Roman" panose="02020603050405020304" pitchFamily="18" charset="0"/>
                <a:ea typeface="微软雅黑" panose="020B0503020204020204" charset="-122"/>
                <a:cs typeface="Times New Roman" panose="02020603050405020304" pitchFamily="18" charset="0"/>
              </a:rPr>
              <a:t>量子统计： </a:t>
            </a:r>
            <a:r>
              <a:rPr kumimoji="1" lang="en-US" altLang="zh-CN" sz="2400" b="1" i="0" u="none" strike="noStrike" kern="1200" cap="none" spc="0" normalizeH="0" baseline="0" noProof="0" dirty="0">
                <a:ln>
                  <a:noFill/>
                </a:ln>
                <a:solidFill>
                  <a:srgbClr val="CC0000"/>
                </a:solidFill>
                <a:effectLst/>
                <a:uLnTx/>
                <a:uFillTx/>
                <a:latin typeface="Times New Roman" panose="02020603050405020304" pitchFamily="18" charset="0"/>
                <a:ea typeface="微软雅黑" panose="020B0503020204020204" charset="-122"/>
                <a:cs typeface="Times New Roman" panose="02020603050405020304" pitchFamily="18" charset="0"/>
              </a:rPr>
              <a:t>Fermi-Dirac</a:t>
            </a:r>
            <a:r>
              <a:rPr kumimoji="1" lang="zh-CN" altLang="en-US" sz="2400" b="1" i="0" u="none" strike="noStrike" kern="1200" cap="none" spc="0" normalizeH="0" baseline="0" noProof="0" dirty="0">
                <a:ln>
                  <a:noFill/>
                </a:ln>
                <a:solidFill>
                  <a:srgbClr val="CC0000"/>
                </a:solidFill>
                <a:effectLst/>
                <a:uLnTx/>
                <a:uFillTx/>
                <a:latin typeface="Times New Roman" panose="02020603050405020304" pitchFamily="18" charset="0"/>
                <a:ea typeface="微软雅黑" panose="020B0503020204020204" charset="-122"/>
                <a:cs typeface="Times New Roman" panose="02020603050405020304" pitchFamily="18" charset="0"/>
              </a:rPr>
              <a:t>统计和</a:t>
            </a:r>
            <a:r>
              <a:rPr kumimoji="1" lang="en-US" altLang="zh-CN" sz="2400" b="1" i="0" u="none" strike="noStrike" kern="1200" cap="none" spc="0" normalizeH="0" baseline="0" noProof="0" dirty="0">
                <a:ln>
                  <a:noFill/>
                </a:ln>
                <a:solidFill>
                  <a:srgbClr val="CC0000"/>
                </a:solidFill>
                <a:effectLst/>
                <a:uLnTx/>
                <a:uFillTx/>
                <a:latin typeface="Times New Roman" panose="02020603050405020304" pitchFamily="18" charset="0"/>
                <a:ea typeface="微软雅黑" panose="020B0503020204020204" charset="-122"/>
                <a:cs typeface="Times New Roman" panose="02020603050405020304" pitchFamily="18" charset="0"/>
              </a:rPr>
              <a:t>Bose-Einstein</a:t>
            </a:r>
            <a:r>
              <a:rPr kumimoji="1" lang="zh-CN" altLang="en-US" sz="2400" b="1" i="0" u="none" strike="noStrike" kern="1200" cap="none" spc="0" normalizeH="0" baseline="0" noProof="0" dirty="0">
                <a:ln>
                  <a:noFill/>
                </a:ln>
                <a:solidFill>
                  <a:srgbClr val="CC0000"/>
                </a:solidFill>
                <a:effectLst/>
                <a:uLnTx/>
                <a:uFillTx/>
                <a:latin typeface="Times New Roman" panose="02020603050405020304" pitchFamily="18" charset="0"/>
                <a:ea typeface="微软雅黑" panose="020B0503020204020204" charset="-122"/>
                <a:cs typeface="Times New Roman" panose="02020603050405020304" pitchFamily="18" charset="0"/>
              </a:rPr>
              <a:t>统计</a:t>
            </a:r>
          </a:p>
        </p:txBody>
      </p:sp>
      <p:sp>
        <p:nvSpPr>
          <p:cNvPr id="66566" name="Text Box 7"/>
          <p:cNvSpPr txBox="1">
            <a:spLocks noChangeArrowheads="1"/>
          </p:cNvSpPr>
          <p:nvPr/>
        </p:nvSpPr>
        <p:spPr bwMode="auto">
          <a:xfrm>
            <a:off x="1476375" y="404664"/>
            <a:ext cx="676339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3600" dirty="0">
                <a:solidFill>
                  <a:srgbClr val="660066"/>
                </a:solidFill>
                <a:effectLst>
                  <a:outerShdw blurRad="38100" dist="38100" dir="2700000" algn="tl">
                    <a:srgbClr val="C0C0C0"/>
                  </a:outerShdw>
                </a:effectLst>
                <a:ea typeface="微软雅黑" pitchFamily="34" charset="-122"/>
                <a:cs typeface="+mn-cs"/>
              </a:rPr>
              <a:t>费米-狄拉克(Fermi－Dirac) 统计</a:t>
            </a:r>
          </a:p>
        </p:txBody>
      </p:sp>
      <p:sp>
        <p:nvSpPr>
          <p:cNvPr id="2" name="页脚占位符 1"/>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zh-CN" altLang="en-US"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清华大学电子工程系</a:t>
            </a:r>
            <a:r>
              <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a:t>
            </a:r>
            <a:r>
              <a:rPr kumimoji="1" lang="zh-CN" altLang="en-US"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黄翊东</a:t>
            </a:r>
            <a:endPar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3" name="灯片编号占位符 2"/>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CBFA3644-F7FA-4510-BE22-999DFD69EC9B}" type="slidenum">
              <a:rPr kumimoji="1" lang="en-US" altLang="zh-CN" sz="14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t>120</a:t>
            </a:fld>
            <a:endPar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9" name="Rectangle 37"/>
          <p:cNvSpPr>
            <a:spLocks noChangeArrowheads="1"/>
          </p:cNvSpPr>
          <p:nvPr/>
        </p:nvSpPr>
        <p:spPr bwMode="auto">
          <a:xfrm flipV="1">
            <a:off x="106363" y="1023234"/>
            <a:ext cx="8885237" cy="42863"/>
          </a:xfrm>
          <a:prstGeom prst="rect">
            <a:avLst/>
          </a:prstGeom>
          <a:gradFill rotWithShape="0">
            <a:gsLst>
              <a:gs pos="0">
                <a:srgbClr val="808080">
                  <a:gamma/>
                  <a:tint val="0"/>
                  <a:invGamma/>
                </a:srgbClr>
              </a:gs>
              <a:gs pos="100000">
                <a:srgbClr val="808080"/>
              </a:gs>
            </a:gsLst>
            <a:path path="shape">
              <a:fillToRect l="50000" t="50000" r="50000" b="50000"/>
            </a:path>
          </a:gradFill>
          <a:ln w="12700">
            <a:noFill/>
            <a:miter lim="800000"/>
            <a:headEnd type="none" w="sm" len="sm"/>
            <a:tailEnd type="none" w="sm" len="sm"/>
          </a:ln>
          <a:effectLst/>
        </p:spPr>
        <p:txBody>
          <a:bodyPr wrap="none" anchor="ctr"/>
          <a:lstStyle/>
          <a:p>
            <a:pPr marL="0" marR="0" lvl="0" indent="0" algn="l" defTabSz="914400" rtl="0" eaLnBrk="0" fontAlgn="auto" latinLnBrk="0" hangingPunct="0">
              <a:lnSpc>
                <a:spcPct val="100000"/>
              </a:lnSpc>
              <a:spcBef>
                <a:spcPts val="0"/>
              </a:spcBef>
              <a:spcAft>
                <a:spcPts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Arial"/>
              <a:ea typeface="宋体"/>
              <a:cs typeface="+mn-cs"/>
            </a:endParaRPr>
          </a:p>
        </p:txBody>
      </p:sp>
    </p:spTree>
    <p:extLst>
      <p:ext uri="{BB962C8B-B14F-4D97-AF65-F5344CB8AC3E}">
        <p14:creationId xmlns:p14="http://schemas.microsoft.com/office/powerpoint/2010/main" val="3822108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471493"/>
                                        </p:tgtEl>
                                        <p:attrNameLst>
                                          <p:attrName>style.visibility</p:attrName>
                                        </p:attrNameLst>
                                      </p:cBhvr>
                                      <p:to>
                                        <p:strVal val="visible"/>
                                      </p:to>
                                    </p:set>
                                    <p:animEffect transition="in" filter="dissolve">
                                      <p:cBhvr>
                                        <p:cTn id="7" dur="500"/>
                                        <p:tgtEl>
                                          <p:spTgt spid="147149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471490"/>
                                        </p:tgtEl>
                                        <p:attrNameLst>
                                          <p:attrName>style.visibility</p:attrName>
                                        </p:attrNameLst>
                                      </p:cBhvr>
                                      <p:to>
                                        <p:strVal val="visible"/>
                                      </p:to>
                                    </p:set>
                                    <p:animEffect transition="in" filter="dissolve">
                                      <p:cBhvr>
                                        <p:cTn id="12" dur="500"/>
                                        <p:tgtEl>
                                          <p:spTgt spid="14714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71490" grpId="0" bldLvl="0" animBg="1"/>
      <p:bldP spid="1471493" grpId="0"/>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1490" name="Text Box 2"/>
          <p:cNvSpPr txBox="1">
            <a:spLocks noChangeArrowheads="1"/>
          </p:cNvSpPr>
          <p:nvPr/>
        </p:nvSpPr>
        <p:spPr bwMode="auto">
          <a:xfrm>
            <a:off x="971600" y="3356992"/>
            <a:ext cx="7486600" cy="23380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费米子：自旋为半整数（</a:t>
            </a:r>
            <a:r>
              <a:rPr kumimoji="1" lang="en-US" altLang="zh-CN" sz="2400" b="1" i="1"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n</a:t>
            </a:r>
            <a:r>
              <a:rPr kumimoji="1"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a:t>
            </a:r>
            <a:r>
              <a:rPr kumimoji="1"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1/2</a:t>
            </a:r>
            <a:r>
              <a:rPr kumimoji="1"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 的粒子</a:t>
            </a:r>
          </a:p>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               （如：电子、质子、中子 等）</a:t>
            </a:r>
          </a:p>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             费米子遵从</a:t>
            </a:r>
            <a:r>
              <a:rPr kumimoji="1"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Fermi-Dirac</a:t>
            </a:r>
            <a:r>
              <a:rPr kumimoji="1"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统计规律</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玻色子：自旋为整数</a:t>
            </a:r>
            <a:r>
              <a:rPr kumimoji="1" lang="en-US" altLang="zh-CN" sz="2400" b="1" i="1"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n</a:t>
            </a:r>
            <a:r>
              <a:rPr kumimoji="1"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的粒子（如：光子、声子等）</a:t>
            </a:r>
            <a:br>
              <a:rPr kumimoji="1"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br>
            <a:r>
              <a:rPr kumimoji="1"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                玻色子遵从</a:t>
            </a:r>
            <a:r>
              <a:rPr kumimoji="1"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Bose-Einstein</a:t>
            </a:r>
            <a:r>
              <a:rPr kumimoji="1"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统计规律</a:t>
            </a:r>
          </a:p>
        </p:txBody>
      </p:sp>
      <p:sp>
        <p:nvSpPr>
          <p:cNvPr id="66563" name="Rectangle 3"/>
          <p:cNvSpPr>
            <a:spLocks noChangeArrowheads="1"/>
          </p:cNvSpPr>
          <p:nvPr/>
        </p:nvSpPr>
        <p:spPr bwMode="auto">
          <a:xfrm>
            <a:off x="288975" y="2667373"/>
            <a:ext cx="18814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endParaRPr>
          </a:p>
        </p:txBody>
      </p:sp>
      <p:sp>
        <p:nvSpPr>
          <p:cNvPr id="66564" name="Text Box 4"/>
          <p:cNvSpPr txBox="1">
            <a:spLocks noChangeArrowheads="1"/>
          </p:cNvSpPr>
          <p:nvPr/>
        </p:nvSpPr>
        <p:spPr bwMode="auto">
          <a:xfrm>
            <a:off x="497681" y="1341814"/>
            <a:ext cx="8148637" cy="1200329"/>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mn-cs"/>
              </a:rPr>
              <a:t>能带理论是一种单电子近似。每一个电子的运动看成是近似独立的，具有一系列的本征态。由单电子近似描述的系统的宏观态就可以由电子在这些本征态上的统计分布来描述</a:t>
            </a:r>
          </a:p>
        </p:txBody>
      </p:sp>
      <p:sp>
        <p:nvSpPr>
          <p:cNvPr id="1471493" name="Text Box 5"/>
          <p:cNvSpPr txBox="1">
            <a:spLocks noChangeArrowheads="1"/>
          </p:cNvSpPr>
          <p:nvPr/>
        </p:nvSpPr>
        <p:spPr bwMode="auto">
          <a:xfrm>
            <a:off x="900163" y="2868042"/>
            <a:ext cx="774615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US" sz="2400" b="1" i="0" u="none" strike="noStrike" kern="1200" cap="none" spc="0" normalizeH="0" baseline="0" noProof="0" dirty="0">
                <a:ln>
                  <a:noFill/>
                </a:ln>
                <a:solidFill>
                  <a:srgbClr val="CC0000"/>
                </a:solidFill>
                <a:effectLst/>
                <a:uLnTx/>
                <a:uFillTx/>
                <a:latin typeface="Times New Roman" panose="02020603050405020304" pitchFamily="18" charset="0"/>
                <a:ea typeface="微软雅黑" panose="020B0503020204020204" charset="-122"/>
                <a:cs typeface="Times New Roman" panose="02020603050405020304" pitchFamily="18" charset="0"/>
              </a:rPr>
              <a:t>量子统计： </a:t>
            </a:r>
            <a:r>
              <a:rPr kumimoji="1" lang="en-US" altLang="zh-CN" sz="2400" b="1" i="0" u="none" strike="noStrike" kern="1200" cap="none" spc="0" normalizeH="0" baseline="0" noProof="0" dirty="0">
                <a:ln>
                  <a:noFill/>
                </a:ln>
                <a:solidFill>
                  <a:srgbClr val="CC0000"/>
                </a:solidFill>
                <a:effectLst/>
                <a:uLnTx/>
                <a:uFillTx/>
                <a:latin typeface="Times New Roman" panose="02020603050405020304" pitchFamily="18" charset="0"/>
                <a:ea typeface="微软雅黑" panose="020B0503020204020204" charset="-122"/>
                <a:cs typeface="Times New Roman" panose="02020603050405020304" pitchFamily="18" charset="0"/>
              </a:rPr>
              <a:t>Fermi-Dirac</a:t>
            </a:r>
            <a:r>
              <a:rPr kumimoji="1" lang="zh-CN" altLang="en-US" sz="2400" b="1" i="0" u="none" strike="noStrike" kern="1200" cap="none" spc="0" normalizeH="0" baseline="0" noProof="0" dirty="0">
                <a:ln>
                  <a:noFill/>
                </a:ln>
                <a:solidFill>
                  <a:srgbClr val="CC0000"/>
                </a:solidFill>
                <a:effectLst/>
                <a:uLnTx/>
                <a:uFillTx/>
                <a:latin typeface="Times New Roman" panose="02020603050405020304" pitchFamily="18" charset="0"/>
                <a:ea typeface="微软雅黑" panose="020B0503020204020204" charset="-122"/>
                <a:cs typeface="Times New Roman" panose="02020603050405020304" pitchFamily="18" charset="0"/>
              </a:rPr>
              <a:t>统计和</a:t>
            </a:r>
            <a:r>
              <a:rPr kumimoji="1" lang="en-US" altLang="zh-CN" sz="2400" b="1" i="0" u="none" strike="noStrike" kern="1200" cap="none" spc="0" normalizeH="0" baseline="0" noProof="0" dirty="0">
                <a:ln>
                  <a:noFill/>
                </a:ln>
                <a:solidFill>
                  <a:srgbClr val="CC0000"/>
                </a:solidFill>
                <a:effectLst/>
                <a:uLnTx/>
                <a:uFillTx/>
                <a:latin typeface="Times New Roman" panose="02020603050405020304" pitchFamily="18" charset="0"/>
                <a:ea typeface="微软雅黑" panose="020B0503020204020204" charset="-122"/>
                <a:cs typeface="Times New Roman" panose="02020603050405020304" pitchFamily="18" charset="0"/>
              </a:rPr>
              <a:t>Bose-Einstein</a:t>
            </a:r>
            <a:r>
              <a:rPr kumimoji="1" lang="zh-CN" altLang="en-US" sz="2400" b="1" i="0" u="none" strike="noStrike" kern="1200" cap="none" spc="0" normalizeH="0" baseline="0" noProof="0" dirty="0">
                <a:ln>
                  <a:noFill/>
                </a:ln>
                <a:solidFill>
                  <a:srgbClr val="CC0000"/>
                </a:solidFill>
                <a:effectLst/>
                <a:uLnTx/>
                <a:uFillTx/>
                <a:latin typeface="Times New Roman" panose="02020603050405020304" pitchFamily="18" charset="0"/>
                <a:ea typeface="微软雅黑" panose="020B0503020204020204" charset="-122"/>
                <a:cs typeface="Times New Roman" panose="02020603050405020304" pitchFamily="18" charset="0"/>
              </a:rPr>
              <a:t>统计</a:t>
            </a:r>
          </a:p>
        </p:txBody>
      </p:sp>
      <p:sp>
        <p:nvSpPr>
          <p:cNvPr id="2" name="页脚占位符 1"/>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zh-CN" altLang="en-US"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清华大学电子工程系</a:t>
            </a:r>
            <a:r>
              <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a:t>
            </a:r>
            <a:r>
              <a:rPr kumimoji="1" lang="zh-CN" altLang="en-US"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黄翊东</a:t>
            </a:r>
            <a:endPar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3" name="灯片编号占位符 2"/>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CBFA3644-F7FA-4510-BE22-999DFD69EC9B}" type="slidenum">
              <a:rPr kumimoji="1" lang="en-US" altLang="zh-CN" sz="14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t>121</a:t>
            </a:fld>
            <a:endPar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10" name="Text Box 7"/>
          <p:cNvSpPr txBox="1">
            <a:spLocks noChangeArrowheads="1"/>
          </p:cNvSpPr>
          <p:nvPr/>
        </p:nvSpPr>
        <p:spPr bwMode="auto">
          <a:xfrm>
            <a:off x="752179" y="4771402"/>
            <a:ext cx="8042121" cy="1200329"/>
          </a:xfrm>
          <a:prstGeom prst="rect">
            <a:avLst/>
          </a:prstGeom>
          <a:solidFill>
            <a:srgbClr val="FF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 </a:t>
            </a:r>
            <a:r>
              <a:rPr kumimoji="0"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1925</a:t>
            </a:r>
            <a:r>
              <a:rPr kumimoji="0"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年，意大利人费米基于泡利不相容原理，提出了电子气体的新统计方法，几个月后，英国人狄拉克也给出了类似的陈述</a:t>
            </a:r>
            <a:r>
              <a:rPr kumimoji="0"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a:t>
            </a:r>
            <a:r>
              <a:rPr kumimoji="0" lang="zh-CN" altLang="en-US" sz="2400" b="1" i="0" u="none" strike="noStrike" kern="1200" cap="none" spc="0" normalizeH="0" baseline="0" noProof="0" dirty="0">
                <a:ln>
                  <a:noFill/>
                </a:ln>
                <a:solidFill>
                  <a:srgbClr val="CC0000"/>
                </a:solidFill>
                <a:effectLst/>
                <a:uLnTx/>
                <a:uFillTx/>
                <a:latin typeface="Times New Roman" panose="02020603050405020304" pitchFamily="18" charset="0"/>
                <a:ea typeface="微软雅黑" panose="020B0503020204020204" charset="-122"/>
                <a:cs typeface="Times New Roman" panose="02020603050405020304" pitchFamily="18" charset="0"/>
              </a:rPr>
              <a:t>费米</a:t>
            </a:r>
            <a:r>
              <a:rPr kumimoji="0" lang="en-US" altLang="zh-CN" sz="2400" b="1" i="0" u="none" strike="noStrike" kern="1200" cap="none" spc="0" normalizeH="0" baseline="0" noProof="0" dirty="0">
                <a:ln>
                  <a:noFill/>
                </a:ln>
                <a:solidFill>
                  <a:srgbClr val="CC0000"/>
                </a:solidFill>
                <a:effectLst/>
                <a:uLnTx/>
                <a:uFillTx/>
                <a:latin typeface="Times New Roman" panose="02020603050405020304" pitchFamily="18" charset="0"/>
                <a:ea typeface="微软雅黑" panose="020B0503020204020204" charset="-122"/>
                <a:cs typeface="Times New Roman" panose="02020603050405020304" pitchFamily="18" charset="0"/>
              </a:rPr>
              <a:t>-</a:t>
            </a:r>
            <a:r>
              <a:rPr kumimoji="0" lang="zh-CN" altLang="en-US" sz="2400" b="1" i="0" u="none" strike="noStrike" kern="1200" cap="none" spc="0" normalizeH="0" baseline="0" noProof="0" dirty="0">
                <a:ln>
                  <a:noFill/>
                </a:ln>
                <a:solidFill>
                  <a:srgbClr val="CC0000"/>
                </a:solidFill>
                <a:effectLst/>
                <a:uLnTx/>
                <a:uFillTx/>
                <a:latin typeface="Times New Roman" panose="02020603050405020304" pitchFamily="18" charset="0"/>
                <a:ea typeface="微软雅黑" panose="020B0503020204020204" charset="-122"/>
                <a:cs typeface="Times New Roman" panose="02020603050405020304" pitchFamily="18" charset="0"/>
              </a:rPr>
              <a:t>狄拉克统计</a:t>
            </a:r>
          </a:p>
        </p:txBody>
      </p:sp>
      <p:sp>
        <p:nvSpPr>
          <p:cNvPr id="11" name="Text Box 7"/>
          <p:cNvSpPr txBox="1">
            <a:spLocks noChangeArrowheads="1"/>
          </p:cNvSpPr>
          <p:nvPr/>
        </p:nvSpPr>
        <p:spPr bwMode="auto">
          <a:xfrm>
            <a:off x="1476375" y="404664"/>
            <a:ext cx="676339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3600" dirty="0">
                <a:solidFill>
                  <a:srgbClr val="660066"/>
                </a:solidFill>
                <a:effectLst>
                  <a:outerShdw blurRad="38100" dist="38100" dir="2700000" algn="tl">
                    <a:srgbClr val="C0C0C0"/>
                  </a:outerShdw>
                </a:effectLst>
                <a:ea typeface="微软雅黑" pitchFamily="34" charset="-122"/>
                <a:cs typeface="+mn-cs"/>
              </a:rPr>
              <a:t>费米-狄拉克(Fermi－Dirac) 统计</a:t>
            </a:r>
          </a:p>
        </p:txBody>
      </p:sp>
      <p:sp>
        <p:nvSpPr>
          <p:cNvPr id="12" name="Rectangle 37"/>
          <p:cNvSpPr>
            <a:spLocks noChangeArrowheads="1"/>
          </p:cNvSpPr>
          <p:nvPr/>
        </p:nvSpPr>
        <p:spPr bwMode="auto">
          <a:xfrm flipV="1">
            <a:off x="106363" y="1023234"/>
            <a:ext cx="8885237" cy="42863"/>
          </a:xfrm>
          <a:prstGeom prst="rect">
            <a:avLst/>
          </a:prstGeom>
          <a:gradFill rotWithShape="0">
            <a:gsLst>
              <a:gs pos="0">
                <a:srgbClr val="808080">
                  <a:gamma/>
                  <a:tint val="0"/>
                  <a:invGamma/>
                </a:srgbClr>
              </a:gs>
              <a:gs pos="100000">
                <a:srgbClr val="808080"/>
              </a:gs>
            </a:gsLst>
            <a:path path="shape">
              <a:fillToRect l="50000" t="50000" r="50000" b="50000"/>
            </a:path>
          </a:gradFill>
          <a:ln w="12700">
            <a:noFill/>
            <a:miter lim="800000"/>
            <a:headEnd type="none" w="sm" len="sm"/>
            <a:tailEnd type="none" w="sm" len="sm"/>
          </a:ln>
          <a:effectLst/>
        </p:spPr>
        <p:txBody>
          <a:bodyPr wrap="none" anchor="ctr"/>
          <a:lstStyle/>
          <a:p>
            <a:pPr marL="0" marR="0" lvl="0" indent="0" algn="l" defTabSz="914400" rtl="0" eaLnBrk="0" fontAlgn="auto" latinLnBrk="0" hangingPunct="0">
              <a:lnSpc>
                <a:spcPct val="100000"/>
              </a:lnSpc>
              <a:spcBef>
                <a:spcPts val="0"/>
              </a:spcBef>
              <a:spcAft>
                <a:spcPts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Arial"/>
              <a:ea typeface="宋体"/>
              <a:cs typeface="+mn-cs"/>
            </a:endParaRPr>
          </a:p>
        </p:txBody>
      </p:sp>
    </p:spTree>
    <p:extLst>
      <p:ext uri="{BB962C8B-B14F-4D97-AF65-F5344CB8AC3E}">
        <p14:creationId xmlns:p14="http://schemas.microsoft.com/office/powerpoint/2010/main" val="38328191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ChangeArrowheads="1"/>
          </p:cNvSpPr>
          <p:nvPr/>
        </p:nvSpPr>
        <p:spPr bwMode="auto">
          <a:xfrm>
            <a:off x="0" y="2689944"/>
            <a:ext cx="18473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endParaRPr>
          </a:p>
        </p:txBody>
      </p:sp>
      <p:graphicFrame>
        <p:nvGraphicFramePr>
          <p:cNvPr id="68611" name="Object 3"/>
          <p:cNvGraphicFramePr>
            <a:graphicFrameLocks noChangeAspect="1"/>
          </p:cNvGraphicFramePr>
          <p:nvPr>
            <p:extLst>
              <p:ext uri="{D42A27DB-BD31-4B8C-83A1-F6EECF244321}">
                <p14:modId xmlns:p14="http://schemas.microsoft.com/office/powerpoint/2010/main" val="4057514854"/>
              </p:ext>
            </p:extLst>
          </p:nvPr>
        </p:nvGraphicFramePr>
        <p:xfrm>
          <a:off x="1887538" y="2036539"/>
          <a:ext cx="3783012" cy="1128713"/>
        </p:xfrm>
        <a:graphic>
          <a:graphicData uri="http://schemas.openxmlformats.org/presentationml/2006/ole">
            <mc:AlternateContent xmlns:mc="http://schemas.openxmlformats.org/markup-compatibility/2006">
              <mc:Choice xmlns:v="urn:schemas-microsoft-com:vml" Requires="v">
                <p:oleObj spid="_x0000_s265526" name="Equation" r:id="rId4" imgW="31394400" imgH="9448800" progId="Equation.DSMT4">
                  <p:embed/>
                </p:oleObj>
              </mc:Choice>
              <mc:Fallback>
                <p:oleObj name="Equation" r:id="rId4" imgW="31394400" imgH="9448800" progId="Equation.DSMT4">
                  <p:embed/>
                  <p:pic>
                    <p:nvPicPr>
                      <p:cNvPr id="68611" name="Object 3"/>
                      <p:cNvPicPr>
                        <a:picLocks noChangeAspect="1" noChangeArrowheads="1"/>
                      </p:cNvPicPr>
                      <p:nvPr/>
                    </p:nvPicPr>
                    <p:blipFill>
                      <a:blip r:embed="rId5"/>
                      <a:srcRect/>
                      <a:stretch>
                        <a:fillRect/>
                      </a:stretch>
                    </p:blipFill>
                    <p:spPr bwMode="auto">
                      <a:xfrm>
                        <a:off x="1887538" y="2036539"/>
                        <a:ext cx="3783012" cy="1128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8612" name="Text Box 4"/>
          <p:cNvSpPr txBox="1">
            <a:spLocks noChangeArrowheads="1"/>
          </p:cNvSpPr>
          <p:nvPr/>
        </p:nvSpPr>
        <p:spPr bwMode="auto">
          <a:xfrm>
            <a:off x="468313" y="1196752"/>
            <a:ext cx="849630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charset="-122"/>
                <a:cs typeface="+mn-cs"/>
              </a:rPr>
              <a:t>对于系统的平衡态，费米统计的基本原理归结为一个完全确定的所谓费米统计分布函数：</a:t>
            </a:r>
          </a:p>
        </p:txBody>
      </p:sp>
      <p:sp>
        <p:nvSpPr>
          <p:cNvPr id="68614" name="Text Box 6"/>
          <p:cNvSpPr txBox="1">
            <a:spLocks noChangeArrowheads="1"/>
          </p:cNvSpPr>
          <p:nvPr/>
        </p:nvSpPr>
        <p:spPr bwMode="auto">
          <a:xfrm>
            <a:off x="5549900" y="3044602"/>
            <a:ext cx="3262432"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能量为 </a:t>
            </a:r>
            <a:r>
              <a:rPr kumimoji="0" lang="en-US" altLang="zh-CN" sz="2400" b="1" i="1"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E </a:t>
            </a:r>
            <a:r>
              <a:rPr kumimoji="0"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的本征态</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被一个电子占据的几率</a:t>
            </a:r>
          </a:p>
        </p:txBody>
      </p:sp>
      <p:grpSp>
        <p:nvGrpSpPr>
          <p:cNvPr id="68615" name="Group 16"/>
          <p:cNvGrpSpPr/>
          <p:nvPr/>
        </p:nvGrpSpPr>
        <p:grpSpPr bwMode="auto">
          <a:xfrm>
            <a:off x="680463" y="2539778"/>
            <a:ext cx="3673475" cy="1622425"/>
            <a:chOff x="385" y="1797"/>
            <a:chExt cx="2314" cy="1022"/>
          </a:xfrm>
        </p:grpSpPr>
        <p:sp>
          <p:nvSpPr>
            <p:cNvPr id="68622" name="Oval 8"/>
            <p:cNvSpPr>
              <a:spLocks noChangeArrowheads="1"/>
            </p:cNvSpPr>
            <p:nvPr/>
          </p:nvSpPr>
          <p:spPr bwMode="auto">
            <a:xfrm>
              <a:off x="2472" y="1797"/>
              <a:ext cx="227" cy="318"/>
            </a:xfrm>
            <a:prstGeom prst="ellipse">
              <a:avLst/>
            </a:prstGeom>
            <a:noFill/>
            <a:ln w="38100">
              <a:solidFill>
                <a:srgbClr val="CC00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endParaRPr>
            </a:p>
          </p:txBody>
        </p:sp>
        <p:sp>
          <p:nvSpPr>
            <p:cNvPr id="68623" name="Text Box 9"/>
            <p:cNvSpPr txBox="1">
              <a:spLocks noChangeArrowheads="1"/>
            </p:cNvSpPr>
            <p:nvPr/>
          </p:nvSpPr>
          <p:spPr bwMode="auto">
            <a:xfrm>
              <a:off x="385" y="2296"/>
              <a:ext cx="1633" cy="523"/>
            </a:xfrm>
            <a:prstGeom prst="rect">
              <a:avLst/>
            </a:prstGeom>
            <a:noFill/>
            <a:ln w="9525">
              <a:solidFill>
                <a:srgbClr val="CC00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费米能级</a:t>
              </a:r>
              <a:r>
                <a:rPr kumimoji="0" lang="en-US" altLang="zh-CN" sz="2400" b="1" i="1"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E</a:t>
              </a:r>
              <a:r>
                <a:rPr kumimoji="0" lang="en-US" altLang="zh-CN" sz="2400" b="1" i="1" u="none" strike="noStrike" kern="1200" cap="none" spc="0" normalizeH="0" baseline="-25000" noProof="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F</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（能量的量纲）</a:t>
              </a:r>
            </a:p>
          </p:txBody>
        </p:sp>
        <p:sp>
          <p:nvSpPr>
            <p:cNvPr id="68624" name="Line 10"/>
            <p:cNvSpPr>
              <a:spLocks noChangeShapeType="1"/>
            </p:cNvSpPr>
            <p:nvPr/>
          </p:nvSpPr>
          <p:spPr bwMode="auto">
            <a:xfrm flipV="1">
              <a:off x="2018" y="2069"/>
              <a:ext cx="454" cy="272"/>
            </a:xfrm>
            <a:prstGeom prst="line">
              <a:avLst/>
            </a:prstGeom>
            <a:noFill/>
            <a:ln w="9525">
              <a:solidFill>
                <a:srgbClr val="CC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楷体_GB2312" pitchFamily="49" charset="-122"/>
                <a:cs typeface="+mn-cs"/>
              </a:endParaRPr>
            </a:p>
          </p:txBody>
        </p:sp>
      </p:grpSp>
      <p:grpSp>
        <p:nvGrpSpPr>
          <p:cNvPr id="1473553" name="Group 17"/>
          <p:cNvGrpSpPr/>
          <p:nvPr/>
        </p:nvGrpSpPr>
        <p:grpSpPr bwMode="auto">
          <a:xfrm>
            <a:off x="323850" y="4411439"/>
            <a:ext cx="7739063" cy="1296988"/>
            <a:chOff x="204" y="2976"/>
            <a:chExt cx="4875" cy="817"/>
          </a:xfrm>
        </p:grpSpPr>
        <p:sp>
          <p:nvSpPr>
            <p:cNvPr id="68619" name="Text Box 11"/>
            <p:cNvSpPr txBox="1">
              <a:spLocks noChangeArrowheads="1"/>
            </p:cNvSpPr>
            <p:nvPr/>
          </p:nvSpPr>
          <p:spPr bwMode="auto">
            <a:xfrm>
              <a:off x="204" y="2976"/>
              <a:ext cx="258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400" b="1" i="1"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E</a:t>
              </a:r>
              <a:r>
                <a:rPr kumimoji="0" lang="en-US" altLang="zh-CN" sz="2400" b="1" i="1" u="none" strike="noStrike" kern="1200" cap="none" spc="0" normalizeH="0" baseline="-25000" noProof="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F</a:t>
              </a:r>
              <a:r>
                <a:rPr kumimoji="0"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由系统中电子总数</a:t>
              </a:r>
              <a:r>
                <a:rPr kumimoji="0" lang="en-US" altLang="zh-CN" sz="2400" b="1" i="1"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N</a:t>
              </a:r>
              <a:r>
                <a:rPr kumimoji="0"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决定：</a:t>
              </a:r>
            </a:p>
          </p:txBody>
        </p:sp>
        <p:graphicFrame>
          <p:nvGraphicFramePr>
            <p:cNvPr id="68620" name="Object 13"/>
            <p:cNvGraphicFramePr>
              <a:graphicFrameLocks noChangeAspect="1"/>
            </p:cNvGraphicFramePr>
            <p:nvPr/>
          </p:nvGraphicFramePr>
          <p:xfrm>
            <a:off x="1882" y="3272"/>
            <a:ext cx="1316" cy="521"/>
          </p:xfrm>
          <a:graphic>
            <a:graphicData uri="http://schemas.openxmlformats.org/presentationml/2006/ole">
              <mc:AlternateContent xmlns:mc="http://schemas.openxmlformats.org/markup-compatibility/2006">
                <mc:Choice xmlns:v="urn:schemas-microsoft-com:vml" Requires="v">
                  <p:oleObj spid="_x0000_s265527" name="公式" r:id="rId6" imgW="862965" imgH="342900" progId="Equation.3">
                    <p:embed/>
                  </p:oleObj>
                </mc:Choice>
                <mc:Fallback>
                  <p:oleObj name="公式" r:id="rId6" imgW="862965" imgH="342900" progId="Equation.3">
                    <p:embed/>
                    <p:pic>
                      <p:nvPicPr>
                        <p:cNvPr id="68620" name="Object 1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82" y="3272"/>
                          <a:ext cx="1316" cy="5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8621" name="Text Box 15"/>
            <p:cNvSpPr txBox="1">
              <a:spLocks noChangeArrowheads="1"/>
            </p:cNvSpPr>
            <p:nvPr/>
          </p:nvSpPr>
          <p:spPr bwMode="auto">
            <a:xfrm>
              <a:off x="3404" y="3294"/>
              <a:ext cx="1675"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mn-cs"/>
                </a:rPr>
                <a:t>对所有本征态叠加</a:t>
              </a:r>
            </a:p>
          </p:txBody>
        </p:sp>
      </p:grpSp>
      <p:sp>
        <p:nvSpPr>
          <p:cNvPr id="68618" name="TextBox 1"/>
          <p:cNvSpPr txBox="1">
            <a:spLocks noChangeArrowheads="1"/>
          </p:cNvSpPr>
          <p:nvPr/>
        </p:nvSpPr>
        <p:spPr bwMode="auto">
          <a:xfrm>
            <a:off x="2332675" y="5700078"/>
            <a:ext cx="4910319" cy="461665"/>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每一个状态的</a:t>
            </a:r>
            <a:r>
              <a:rPr kumimoji="0" lang="en-US" altLang="zh-CN" sz="2400" b="1" i="1" u="none" strike="noStrike" kern="1200" cap="none" spc="0" normalizeH="0" baseline="0" noProof="0" dirty="0" err="1">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E</a:t>
            </a:r>
            <a:r>
              <a:rPr kumimoji="0" lang="en-US" altLang="zh-CN" sz="2400" b="1" i="1" u="none" strike="noStrike" kern="1200" cap="none" spc="0" normalizeH="0" baseline="-25000" noProof="0" dirty="0" err="1">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i</a:t>
            </a:r>
            <a:r>
              <a:rPr kumimoji="0"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，有可能是简并的  </a:t>
            </a:r>
          </a:p>
        </p:txBody>
      </p:sp>
      <p:sp>
        <p:nvSpPr>
          <p:cNvPr id="2" name="页脚占位符 1"/>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zh-CN" altLang="en-US"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清华大学电子工程系</a:t>
            </a:r>
            <a:r>
              <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a:t>
            </a:r>
            <a:r>
              <a:rPr kumimoji="1" lang="zh-CN" altLang="en-US"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黄翊东</a:t>
            </a:r>
            <a:endPar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3" name="灯片编号占位符 2"/>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CBFA3644-F7FA-4510-BE22-999DFD69EC9B}" type="slidenum">
              <a:rPr kumimoji="1" lang="en-US" altLang="zh-CN" sz="14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t>122</a:t>
            </a:fld>
            <a:endPar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21" name="Text Box 7"/>
          <p:cNvSpPr txBox="1">
            <a:spLocks noChangeArrowheads="1"/>
          </p:cNvSpPr>
          <p:nvPr/>
        </p:nvSpPr>
        <p:spPr bwMode="auto">
          <a:xfrm>
            <a:off x="1476375" y="404664"/>
            <a:ext cx="676339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3600" dirty="0">
                <a:solidFill>
                  <a:srgbClr val="660066"/>
                </a:solidFill>
                <a:effectLst>
                  <a:outerShdw blurRad="38100" dist="38100" dir="2700000" algn="tl">
                    <a:srgbClr val="C0C0C0"/>
                  </a:outerShdw>
                </a:effectLst>
                <a:ea typeface="微软雅黑" pitchFamily="34" charset="-122"/>
                <a:cs typeface="+mn-cs"/>
              </a:rPr>
              <a:t>费米-狄拉克(Fermi－Dirac) 统计</a:t>
            </a:r>
          </a:p>
        </p:txBody>
      </p:sp>
      <p:sp>
        <p:nvSpPr>
          <p:cNvPr id="22" name="Rectangle 37"/>
          <p:cNvSpPr>
            <a:spLocks noChangeArrowheads="1"/>
          </p:cNvSpPr>
          <p:nvPr/>
        </p:nvSpPr>
        <p:spPr bwMode="auto">
          <a:xfrm flipV="1">
            <a:off x="106363" y="1023234"/>
            <a:ext cx="8885237" cy="42863"/>
          </a:xfrm>
          <a:prstGeom prst="rect">
            <a:avLst/>
          </a:prstGeom>
          <a:gradFill rotWithShape="0">
            <a:gsLst>
              <a:gs pos="0">
                <a:srgbClr val="808080">
                  <a:gamma/>
                  <a:tint val="0"/>
                  <a:invGamma/>
                </a:srgbClr>
              </a:gs>
              <a:gs pos="100000">
                <a:srgbClr val="808080"/>
              </a:gs>
            </a:gsLst>
            <a:path path="shape">
              <a:fillToRect l="50000" t="50000" r="50000" b="50000"/>
            </a:path>
          </a:gradFill>
          <a:ln w="12700">
            <a:noFill/>
            <a:miter lim="800000"/>
            <a:headEnd type="none" w="sm" len="sm"/>
            <a:tailEnd type="none" w="sm" len="sm"/>
          </a:ln>
          <a:effectLst/>
        </p:spPr>
        <p:txBody>
          <a:bodyPr wrap="none" anchor="ctr"/>
          <a:lstStyle/>
          <a:p>
            <a:pPr marL="0" marR="0" lvl="0" indent="0" algn="l" defTabSz="914400" rtl="0" eaLnBrk="0" fontAlgn="auto" latinLnBrk="0" hangingPunct="0">
              <a:lnSpc>
                <a:spcPct val="100000"/>
              </a:lnSpc>
              <a:spcBef>
                <a:spcPts val="0"/>
              </a:spcBef>
              <a:spcAft>
                <a:spcPts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Arial"/>
              <a:ea typeface="宋体"/>
              <a:cs typeface="+mn-cs"/>
            </a:endParaRPr>
          </a:p>
        </p:txBody>
      </p:sp>
    </p:spTree>
    <p:extLst>
      <p:ext uri="{BB962C8B-B14F-4D97-AF65-F5344CB8AC3E}">
        <p14:creationId xmlns:p14="http://schemas.microsoft.com/office/powerpoint/2010/main" val="3947461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473553"/>
                                        </p:tgtEl>
                                        <p:attrNameLst>
                                          <p:attrName>style.visibility</p:attrName>
                                        </p:attrNameLst>
                                      </p:cBhvr>
                                      <p:to>
                                        <p:strVal val="visible"/>
                                      </p:to>
                                    </p:set>
                                    <p:animEffect transition="in" filter="dissolve">
                                      <p:cBhvr>
                                        <p:cTn id="7" dur="500"/>
                                        <p:tgtEl>
                                          <p:spTgt spid="147355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8618"/>
                                        </p:tgtEl>
                                        <p:attrNameLst>
                                          <p:attrName>style.visibility</p:attrName>
                                        </p:attrNameLst>
                                      </p:cBhvr>
                                      <p:to>
                                        <p:strVal val="visible"/>
                                      </p:to>
                                    </p:set>
                                    <p:animEffect transition="in" filter="fade">
                                      <p:cBhvr>
                                        <p:cTn id="12" dur="500"/>
                                        <p:tgtEl>
                                          <p:spTgt spid="686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618" grpId="0" animBg="1"/>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0658" name="Object 16"/>
          <p:cNvGraphicFramePr>
            <a:graphicFrameLocks noChangeAspect="1"/>
          </p:cNvGraphicFramePr>
          <p:nvPr>
            <p:extLst>
              <p:ext uri="{D42A27DB-BD31-4B8C-83A1-F6EECF244321}">
                <p14:modId xmlns:p14="http://schemas.microsoft.com/office/powerpoint/2010/main" val="3197191509"/>
              </p:ext>
            </p:extLst>
          </p:nvPr>
        </p:nvGraphicFramePr>
        <p:xfrm>
          <a:off x="-64919" y="1842119"/>
          <a:ext cx="5329238" cy="4714875"/>
        </p:xfrm>
        <a:graphic>
          <a:graphicData uri="http://schemas.openxmlformats.org/presentationml/2006/ole">
            <mc:AlternateContent xmlns:mc="http://schemas.openxmlformats.org/markup-compatibility/2006">
              <mc:Choice xmlns:v="urn:schemas-microsoft-com:vml" Requires="v">
                <p:oleObj spid="_x0000_s381138" name="Graph" r:id="rId4" imgW="3642995" imgH="3223260" progId="Origin50.Graph">
                  <p:embed/>
                </p:oleObj>
              </mc:Choice>
              <mc:Fallback>
                <p:oleObj name="Graph" r:id="rId4" imgW="3642995" imgH="3223260" progId="Origin50.Graph">
                  <p:embed/>
                  <p:pic>
                    <p:nvPicPr>
                      <p:cNvPr id="70658" name="Object 1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919" y="1842119"/>
                        <a:ext cx="5329238" cy="47148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0660" name="Object 3"/>
          <p:cNvGraphicFramePr>
            <a:graphicFrameLocks noChangeAspect="1"/>
          </p:cNvGraphicFramePr>
          <p:nvPr>
            <p:extLst>
              <p:ext uri="{D42A27DB-BD31-4B8C-83A1-F6EECF244321}">
                <p14:modId xmlns:p14="http://schemas.microsoft.com/office/powerpoint/2010/main" val="2489383033"/>
              </p:ext>
            </p:extLst>
          </p:nvPr>
        </p:nvGraphicFramePr>
        <p:xfrm>
          <a:off x="5040313" y="1772816"/>
          <a:ext cx="3817937" cy="1128713"/>
        </p:xfrm>
        <a:graphic>
          <a:graphicData uri="http://schemas.openxmlformats.org/presentationml/2006/ole">
            <mc:AlternateContent xmlns:mc="http://schemas.openxmlformats.org/markup-compatibility/2006">
              <mc:Choice xmlns:v="urn:schemas-microsoft-com:vml" Requires="v">
                <p:oleObj spid="_x0000_s381139" name="Equation" r:id="rId6" imgW="31699200" imgH="9448800" progId="Equation.DSMT4">
                  <p:embed/>
                </p:oleObj>
              </mc:Choice>
              <mc:Fallback>
                <p:oleObj name="Equation" r:id="rId6" imgW="31699200" imgH="9448800" progId="Equation.DSMT4">
                  <p:embed/>
                  <p:pic>
                    <p:nvPicPr>
                      <p:cNvPr id="70660" name="Object 3"/>
                      <p:cNvPicPr>
                        <a:picLocks noChangeAspect="1" noChangeArrowheads="1"/>
                      </p:cNvPicPr>
                      <p:nvPr/>
                    </p:nvPicPr>
                    <p:blipFill>
                      <a:blip r:embed="rId7"/>
                      <a:srcRect/>
                      <a:stretch>
                        <a:fillRect/>
                      </a:stretch>
                    </p:blipFill>
                    <p:spPr bwMode="auto">
                      <a:xfrm>
                        <a:off x="5040313" y="1772816"/>
                        <a:ext cx="3817937" cy="1128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0661" name="Text Box 4"/>
          <p:cNvSpPr txBox="1">
            <a:spLocks noChangeArrowheads="1"/>
          </p:cNvSpPr>
          <p:nvPr/>
        </p:nvSpPr>
        <p:spPr bwMode="auto">
          <a:xfrm>
            <a:off x="484376" y="1142212"/>
            <a:ext cx="849630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mn-cs"/>
              </a:rPr>
              <a:t>对于系统的平衡态，费米统计的基本原理归结为一个完全确定的所谓费米统计分布函数：</a:t>
            </a:r>
          </a:p>
        </p:txBody>
      </p:sp>
      <p:grpSp>
        <p:nvGrpSpPr>
          <p:cNvPr id="1475626" name="Group 42"/>
          <p:cNvGrpSpPr/>
          <p:nvPr/>
        </p:nvGrpSpPr>
        <p:grpSpPr bwMode="auto">
          <a:xfrm>
            <a:off x="4067174" y="4220741"/>
            <a:ext cx="3600450" cy="1439863"/>
            <a:chOff x="2562" y="2840"/>
            <a:chExt cx="2268" cy="907"/>
          </a:xfrm>
        </p:grpSpPr>
        <p:graphicFrame>
          <p:nvGraphicFramePr>
            <p:cNvPr id="70677" name="Object 22"/>
            <p:cNvGraphicFramePr>
              <a:graphicFrameLocks noChangeAspect="1"/>
            </p:cNvGraphicFramePr>
            <p:nvPr/>
          </p:nvGraphicFramePr>
          <p:xfrm>
            <a:off x="3322" y="2885"/>
            <a:ext cx="1473" cy="328"/>
          </p:xfrm>
          <a:graphic>
            <a:graphicData uri="http://schemas.openxmlformats.org/presentationml/2006/ole">
              <mc:AlternateContent xmlns:mc="http://schemas.openxmlformats.org/markup-compatibility/2006">
                <mc:Choice xmlns:v="urn:schemas-microsoft-com:vml" Requires="v">
                  <p:oleObj spid="_x0000_s381140" name="Equation" r:id="rId8" imgW="21640800" imgH="4876800" progId="Equation.DSMT4">
                    <p:embed/>
                  </p:oleObj>
                </mc:Choice>
                <mc:Fallback>
                  <p:oleObj name="Equation" r:id="rId8" imgW="21640800" imgH="4876800" progId="Equation.DSMT4">
                    <p:embed/>
                    <p:pic>
                      <p:nvPicPr>
                        <p:cNvPr id="70677" name="Object 22"/>
                        <p:cNvPicPr>
                          <a:picLocks noChangeAspect="1" noChangeArrowheads="1"/>
                        </p:cNvPicPr>
                        <p:nvPr/>
                      </p:nvPicPr>
                      <p:blipFill>
                        <a:blip r:embed="rId9"/>
                        <a:srcRect/>
                        <a:stretch>
                          <a:fillRect/>
                        </a:stretch>
                      </p:blipFill>
                      <p:spPr bwMode="auto">
                        <a:xfrm>
                          <a:off x="3322" y="2885"/>
                          <a:ext cx="1473" cy="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0678" name="Object 25"/>
            <p:cNvGraphicFramePr>
              <a:graphicFrameLocks noChangeAspect="1"/>
            </p:cNvGraphicFramePr>
            <p:nvPr/>
          </p:nvGraphicFramePr>
          <p:xfrm>
            <a:off x="3605" y="3203"/>
            <a:ext cx="817" cy="278"/>
          </p:xfrm>
          <a:graphic>
            <a:graphicData uri="http://schemas.openxmlformats.org/presentationml/2006/ole">
              <mc:AlternateContent xmlns:mc="http://schemas.openxmlformats.org/markup-compatibility/2006">
                <mc:Choice xmlns:v="urn:schemas-microsoft-com:vml" Requires="v">
                  <p:oleObj spid="_x0000_s381141" name="公式" r:id="rId10" imgW="596900" imgH="203200" progId="Equation.3">
                    <p:embed/>
                  </p:oleObj>
                </mc:Choice>
                <mc:Fallback>
                  <p:oleObj name="公式" r:id="rId10" imgW="596900" imgH="203200" progId="Equation.3">
                    <p:embed/>
                    <p:pic>
                      <p:nvPicPr>
                        <p:cNvPr id="70678" name="Object 2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605" y="3203"/>
                          <a:ext cx="817" cy="2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0679" name="Rectangle 26"/>
            <p:cNvSpPr>
              <a:spLocks noChangeArrowheads="1"/>
            </p:cNvSpPr>
            <p:nvPr/>
          </p:nvSpPr>
          <p:spPr bwMode="auto">
            <a:xfrm>
              <a:off x="3287" y="2840"/>
              <a:ext cx="1543" cy="726"/>
            </a:xfrm>
            <a:prstGeom prst="rect">
              <a:avLst/>
            </a:prstGeom>
            <a:noFill/>
            <a:ln w="28575">
              <a:solidFill>
                <a:srgbClr val="0000FF"/>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endParaRPr>
            </a:p>
          </p:txBody>
        </p:sp>
        <p:sp>
          <p:nvSpPr>
            <p:cNvPr id="70680" name="Line 27"/>
            <p:cNvSpPr>
              <a:spLocks noChangeShapeType="1"/>
            </p:cNvSpPr>
            <p:nvPr/>
          </p:nvSpPr>
          <p:spPr bwMode="auto">
            <a:xfrm flipH="1">
              <a:off x="2562" y="3430"/>
              <a:ext cx="726" cy="317"/>
            </a:xfrm>
            <a:prstGeom prst="line">
              <a:avLst/>
            </a:prstGeom>
            <a:noFill/>
            <a:ln w="28575">
              <a:solidFill>
                <a:srgbClr val="0000FF"/>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楷体_GB2312" pitchFamily="49" charset="-122"/>
                <a:cs typeface="+mn-cs"/>
              </a:endParaRPr>
            </a:p>
          </p:txBody>
        </p:sp>
      </p:grpSp>
      <p:grpSp>
        <p:nvGrpSpPr>
          <p:cNvPr id="1475618" name="Group 34"/>
          <p:cNvGrpSpPr/>
          <p:nvPr/>
        </p:nvGrpSpPr>
        <p:grpSpPr bwMode="auto">
          <a:xfrm>
            <a:off x="1403350" y="2277641"/>
            <a:ext cx="2449513" cy="1871663"/>
            <a:chOff x="884" y="1616"/>
            <a:chExt cx="1543" cy="1179"/>
          </a:xfrm>
        </p:grpSpPr>
        <p:graphicFrame>
          <p:nvGraphicFramePr>
            <p:cNvPr id="70673" name="Object 30"/>
            <p:cNvGraphicFramePr>
              <a:graphicFrameLocks noChangeAspect="1"/>
            </p:cNvGraphicFramePr>
            <p:nvPr/>
          </p:nvGraphicFramePr>
          <p:xfrm>
            <a:off x="927" y="1707"/>
            <a:ext cx="1472" cy="328"/>
          </p:xfrm>
          <a:graphic>
            <a:graphicData uri="http://schemas.openxmlformats.org/presentationml/2006/ole">
              <mc:AlternateContent xmlns:mc="http://schemas.openxmlformats.org/markup-compatibility/2006">
                <mc:Choice xmlns:v="urn:schemas-microsoft-com:vml" Requires="v">
                  <p:oleObj spid="_x0000_s381142" name="Equation" r:id="rId12" imgW="21640800" imgH="4876800" progId="Equation.DSMT4">
                    <p:embed/>
                  </p:oleObj>
                </mc:Choice>
                <mc:Fallback>
                  <p:oleObj name="Equation" r:id="rId12" imgW="21640800" imgH="4876800" progId="Equation.DSMT4">
                    <p:embed/>
                    <p:pic>
                      <p:nvPicPr>
                        <p:cNvPr id="70673" name="Object 30"/>
                        <p:cNvPicPr>
                          <a:picLocks noChangeAspect="1" noChangeArrowheads="1"/>
                        </p:cNvPicPr>
                        <p:nvPr/>
                      </p:nvPicPr>
                      <p:blipFill>
                        <a:blip r:embed="rId13"/>
                        <a:srcRect/>
                        <a:stretch>
                          <a:fillRect/>
                        </a:stretch>
                      </p:blipFill>
                      <p:spPr bwMode="auto">
                        <a:xfrm>
                          <a:off x="927" y="1707"/>
                          <a:ext cx="1472" cy="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0674" name="Object 31"/>
            <p:cNvGraphicFramePr>
              <a:graphicFrameLocks noChangeAspect="1"/>
            </p:cNvGraphicFramePr>
            <p:nvPr/>
          </p:nvGraphicFramePr>
          <p:xfrm>
            <a:off x="1156" y="2024"/>
            <a:ext cx="783" cy="278"/>
          </p:xfrm>
          <a:graphic>
            <a:graphicData uri="http://schemas.openxmlformats.org/presentationml/2006/ole">
              <mc:AlternateContent xmlns:mc="http://schemas.openxmlformats.org/markup-compatibility/2006">
                <mc:Choice xmlns:v="urn:schemas-microsoft-com:vml" Requires="v">
                  <p:oleObj spid="_x0000_s381143" name="公式" r:id="rId14" imgW="571500" imgH="203200" progId="Equation.3">
                    <p:embed/>
                  </p:oleObj>
                </mc:Choice>
                <mc:Fallback>
                  <p:oleObj name="公式" r:id="rId14" imgW="571500" imgH="203200" progId="Equation.3">
                    <p:embed/>
                    <p:pic>
                      <p:nvPicPr>
                        <p:cNvPr id="70674" name="Object 31"/>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156" y="2024"/>
                          <a:ext cx="783" cy="2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0675" name="Rectangle 32"/>
            <p:cNvSpPr>
              <a:spLocks noChangeArrowheads="1"/>
            </p:cNvSpPr>
            <p:nvPr/>
          </p:nvSpPr>
          <p:spPr bwMode="auto">
            <a:xfrm>
              <a:off x="884" y="1616"/>
              <a:ext cx="1543" cy="726"/>
            </a:xfrm>
            <a:prstGeom prst="rect">
              <a:avLst/>
            </a:prstGeom>
            <a:noFill/>
            <a:ln w="28575">
              <a:solidFill>
                <a:srgbClr val="0000FF"/>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endParaRPr>
            </a:p>
          </p:txBody>
        </p:sp>
        <p:sp>
          <p:nvSpPr>
            <p:cNvPr id="70676" name="Line 33"/>
            <p:cNvSpPr>
              <a:spLocks noChangeShapeType="1"/>
            </p:cNvSpPr>
            <p:nvPr/>
          </p:nvSpPr>
          <p:spPr bwMode="auto">
            <a:xfrm flipH="1">
              <a:off x="1111" y="2341"/>
              <a:ext cx="182" cy="454"/>
            </a:xfrm>
            <a:prstGeom prst="line">
              <a:avLst/>
            </a:prstGeom>
            <a:noFill/>
            <a:ln w="28575">
              <a:solidFill>
                <a:srgbClr val="0000FF"/>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楷体_GB2312" pitchFamily="49" charset="-122"/>
                <a:cs typeface="+mn-cs"/>
              </a:endParaRPr>
            </a:p>
          </p:txBody>
        </p:sp>
      </p:grpSp>
      <p:grpSp>
        <p:nvGrpSpPr>
          <p:cNvPr id="1475623" name="Group 39"/>
          <p:cNvGrpSpPr/>
          <p:nvPr/>
        </p:nvGrpSpPr>
        <p:grpSpPr bwMode="auto">
          <a:xfrm>
            <a:off x="3781426" y="2887241"/>
            <a:ext cx="2809875" cy="1944688"/>
            <a:chOff x="2426" y="2024"/>
            <a:chExt cx="1770" cy="1225"/>
          </a:xfrm>
        </p:grpSpPr>
        <p:graphicFrame>
          <p:nvGraphicFramePr>
            <p:cNvPr id="70669" name="Object 17"/>
            <p:cNvGraphicFramePr>
              <a:graphicFrameLocks noChangeAspect="1"/>
            </p:cNvGraphicFramePr>
            <p:nvPr/>
          </p:nvGraphicFramePr>
          <p:xfrm>
            <a:off x="2518" y="2153"/>
            <a:ext cx="771" cy="551"/>
          </p:xfrm>
          <a:graphic>
            <a:graphicData uri="http://schemas.openxmlformats.org/presentationml/2006/ole">
              <mc:AlternateContent xmlns:mc="http://schemas.openxmlformats.org/markup-compatibility/2006">
                <mc:Choice xmlns:v="urn:schemas-microsoft-com:vml" Requires="v">
                  <p:oleObj spid="_x0000_s381144" name="公式" r:id="rId16" imgW="469900" imgH="330200" progId="Equation.3">
                    <p:embed/>
                  </p:oleObj>
                </mc:Choice>
                <mc:Fallback>
                  <p:oleObj name="公式" r:id="rId16" imgW="469900" imgH="330200" progId="Equation.3">
                    <p:embed/>
                    <p:pic>
                      <p:nvPicPr>
                        <p:cNvPr id="70669" name="Object 17"/>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518" y="2153"/>
                          <a:ext cx="771" cy="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0670" name="Object 19"/>
            <p:cNvGraphicFramePr>
              <a:graphicFrameLocks noChangeAspect="1"/>
            </p:cNvGraphicFramePr>
            <p:nvPr/>
          </p:nvGraphicFramePr>
          <p:xfrm>
            <a:off x="3289" y="2024"/>
            <a:ext cx="907" cy="569"/>
          </p:xfrm>
          <a:graphic>
            <a:graphicData uri="http://schemas.openxmlformats.org/presentationml/2006/ole">
              <mc:AlternateContent xmlns:mc="http://schemas.openxmlformats.org/markup-compatibility/2006">
                <mc:Choice xmlns:v="urn:schemas-microsoft-com:vml" Requires="v">
                  <p:oleObj spid="_x0000_s381145" name="公式" r:id="rId18" imgW="622300" imgH="393700" progId="Equation.3">
                    <p:embed/>
                  </p:oleObj>
                </mc:Choice>
                <mc:Fallback>
                  <p:oleObj name="公式" r:id="rId18" imgW="622300" imgH="393700" progId="Equation.3">
                    <p:embed/>
                    <p:pic>
                      <p:nvPicPr>
                        <p:cNvPr id="70670" name="Object 19"/>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289" y="2024"/>
                          <a:ext cx="907" cy="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0671" name="Rectangle 36"/>
            <p:cNvSpPr>
              <a:spLocks noChangeArrowheads="1"/>
            </p:cNvSpPr>
            <p:nvPr/>
          </p:nvSpPr>
          <p:spPr bwMode="auto">
            <a:xfrm>
              <a:off x="2472" y="2024"/>
              <a:ext cx="1724" cy="544"/>
            </a:xfrm>
            <a:prstGeom prst="rect">
              <a:avLst/>
            </a:prstGeom>
            <a:noFill/>
            <a:ln w="28575">
              <a:solidFill>
                <a:srgbClr val="CC00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endParaRPr>
            </a:p>
          </p:txBody>
        </p:sp>
        <p:sp>
          <p:nvSpPr>
            <p:cNvPr id="70672" name="Line 37"/>
            <p:cNvSpPr>
              <a:spLocks noChangeShapeType="1"/>
            </p:cNvSpPr>
            <p:nvPr/>
          </p:nvSpPr>
          <p:spPr bwMode="auto">
            <a:xfrm flipH="1">
              <a:off x="2426" y="2568"/>
              <a:ext cx="318" cy="681"/>
            </a:xfrm>
            <a:prstGeom prst="line">
              <a:avLst/>
            </a:prstGeom>
            <a:noFill/>
            <a:ln w="28575">
              <a:solidFill>
                <a:srgbClr val="CC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楷体_GB2312" pitchFamily="49" charset="-122"/>
                <a:cs typeface="+mn-cs"/>
              </a:endParaRPr>
            </a:p>
          </p:txBody>
        </p:sp>
      </p:grpSp>
      <p:sp>
        <p:nvSpPr>
          <p:cNvPr id="2" name="页脚占位符 1"/>
          <p:cNvSpPr>
            <a:spLocks noGrp="1"/>
          </p:cNvSpPr>
          <p:nvPr>
            <p:ph type="ftr" sz="quarter" idx="11"/>
          </p:nvPr>
        </p:nvSpPr>
        <p:spPr>
          <a:xfrm>
            <a:off x="3195636" y="6461811"/>
            <a:ext cx="2895600" cy="457200"/>
          </a:xfrm>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zh-CN" altLang="en-US" sz="14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清华大学电子工程系</a:t>
            </a:r>
            <a:r>
              <a:rPr kumimoji="1" lang="en-US"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a:t>
            </a:r>
            <a:r>
              <a:rPr kumimoji="1" lang="zh-CN" altLang="en-US" sz="14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黄翊东</a:t>
            </a:r>
            <a:endParaRPr kumimoji="1" lang="en-US"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3" name="灯片编号占位符 2"/>
          <p:cNvSpPr>
            <a:spLocks noGrp="1"/>
          </p:cNvSpPr>
          <p:nvPr>
            <p:ph type="sldNum" sz="quarter" idx="12"/>
          </p:nvPr>
        </p:nvSpPr>
        <p:spPr>
          <a:xfrm>
            <a:off x="6715125" y="6400800"/>
            <a:ext cx="1905000" cy="457200"/>
          </a:xfrm>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CBFA3644-F7FA-4510-BE22-999DFD69EC9B}" type="slidenum">
              <a:rPr kumimoji="1" lang="en-US" altLang="zh-CN" sz="14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t>123</a:t>
            </a:fld>
            <a:endParaRPr kumimoji="1" lang="en-US"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29" name="Text Box 7"/>
          <p:cNvSpPr txBox="1">
            <a:spLocks noChangeArrowheads="1"/>
          </p:cNvSpPr>
          <p:nvPr/>
        </p:nvSpPr>
        <p:spPr bwMode="auto">
          <a:xfrm>
            <a:off x="1476375" y="404664"/>
            <a:ext cx="676339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3600" dirty="0">
                <a:solidFill>
                  <a:srgbClr val="660066"/>
                </a:solidFill>
                <a:effectLst>
                  <a:outerShdw blurRad="38100" dist="38100" dir="2700000" algn="tl">
                    <a:srgbClr val="C0C0C0"/>
                  </a:outerShdw>
                </a:effectLst>
                <a:ea typeface="微软雅黑" pitchFamily="34" charset="-122"/>
                <a:cs typeface="+mn-cs"/>
              </a:rPr>
              <a:t>费米-狄拉克(Fermi－Dirac) 统计</a:t>
            </a:r>
          </a:p>
        </p:txBody>
      </p:sp>
      <p:sp>
        <p:nvSpPr>
          <p:cNvPr id="30" name="Rectangle 37"/>
          <p:cNvSpPr>
            <a:spLocks noChangeArrowheads="1"/>
          </p:cNvSpPr>
          <p:nvPr/>
        </p:nvSpPr>
        <p:spPr bwMode="auto">
          <a:xfrm flipV="1">
            <a:off x="106363" y="1023234"/>
            <a:ext cx="8885237" cy="42863"/>
          </a:xfrm>
          <a:prstGeom prst="rect">
            <a:avLst/>
          </a:prstGeom>
          <a:gradFill rotWithShape="0">
            <a:gsLst>
              <a:gs pos="0">
                <a:srgbClr val="808080">
                  <a:gamma/>
                  <a:tint val="0"/>
                  <a:invGamma/>
                </a:srgbClr>
              </a:gs>
              <a:gs pos="100000">
                <a:srgbClr val="808080"/>
              </a:gs>
            </a:gsLst>
            <a:path path="shape">
              <a:fillToRect l="50000" t="50000" r="50000" b="50000"/>
            </a:path>
          </a:gradFill>
          <a:ln w="12700">
            <a:noFill/>
            <a:miter lim="800000"/>
            <a:headEnd type="none" w="sm" len="sm"/>
            <a:tailEnd type="none" w="sm" len="sm"/>
          </a:ln>
          <a:effectLst/>
        </p:spPr>
        <p:txBody>
          <a:bodyPr wrap="none" anchor="ctr"/>
          <a:lstStyle/>
          <a:p>
            <a:pPr marL="0" marR="0" lvl="0" indent="0" algn="l" defTabSz="914400" rtl="0" eaLnBrk="0" fontAlgn="auto" latinLnBrk="0" hangingPunct="0">
              <a:lnSpc>
                <a:spcPct val="100000"/>
              </a:lnSpc>
              <a:spcBef>
                <a:spcPts val="0"/>
              </a:spcBef>
              <a:spcAft>
                <a:spcPts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Arial"/>
              <a:ea typeface="宋体"/>
              <a:cs typeface="+mn-cs"/>
            </a:endParaRPr>
          </a:p>
        </p:txBody>
      </p:sp>
    </p:spTree>
    <p:extLst>
      <p:ext uri="{BB962C8B-B14F-4D97-AF65-F5344CB8AC3E}">
        <p14:creationId xmlns:p14="http://schemas.microsoft.com/office/powerpoint/2010/main" val="4172464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475618"/>
                                        </p:tgtEl>
                                        <p:attrNameLst>
                                          <p:attrName>style.visibility</p:attrName>
                                        </p:attrNameLst>
                                      </p:cBhvr>
                                      <p:to>
                                        <p:strVal val="visible"/>
                                      </p:to>
                                    </p:set>
                                    <p:animEffect transition="in" filter="dissolve">
                                      <p:cBhvr>
                                        <p:cTn id="7" dur="500"/>
                                        <p:tgtEl>
                                          <p:spTgt spid="147561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475623"/>
                                        </p:tgtEl>
                                        <p:attrNameLst>
                                          <p:attrName>style.visibility</p:attrName>
                                        </p:attrNameLst>
                                      </p:cBhvr>
                                      <p:to>
                                        <p:strVal val="visible"/>
                                      </p:to>
                                    </p:set>
                                    <p:animEffect transition="in" filter="dissolve">
                                      <p:cBhvr>
                                        <p:cTn id="12" dur="500"/>
                                        <p:tgtEl>
                                          <p:spTgt spid="1475623"/>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475626"/>
                                        </p:tgtEl>
                                        <p:attrNameLst>
                                          <p:attrName>style.visibility</p:attrName>
                                        </p:attrNameLst>
                                      </p:cBhvr>
                                      <p:to>
                                        <p:strVal val="visible"/>
                                      </p:to>
                                    </p:set>
                                    <p:animEffect transition="in" filter="dissolve">
                                      <p:cBhvr>
                                        <p:cTn id="17" dur="500"/>
                                        <p:tgtEl>
                                          <p:spTgt spid="14756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Text Box 3"/>
          <p:cNvSpPr txBox="1">
            <a:spLocks noChangeArrowheads="1"/>
          </p:cNvSpPr>
          <p:nvPr/>
        </p:nvSpPr>
        <p:spPr bwMode="auto">
          <a:xfrm>
            <a:off x="755650" y="1484784"/>
            <a:ext cx="7920038" cy="3453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30000"/>
              </a:lnSpc>
              <a:spcBef>
                <a:spcPct val="50000"/>
              </a:spcBef>
              <a:spcAft>
                <a:spcPct val="0"/>
              </a:spcAft>
              <a:buClrTx/>
              <a:buSzTx/>
              <a:buFontTx/>
              <a:buNone/>
              <a:tabLst/>
              <a:defRPr/>
            </a:pPr>
            <a:r>
              <a:rPr kumimoji="1"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        当</a:t>
            </a:r>
            <a:r>
              <a:rPr kumimoji="1" lang="en-US" altLang="zh-CN" sz="2400" b="1" i="1"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T</a:t>
            </a:r>
            <a:r>
              <a:rPr kumimoji="1"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a:t>
            </a:r>
            <a:r>
              <a:rPr kumimoji="1"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0</a:t>
            </a:r>
            <a:r>
              <a:rPr kumimoji="1" lang="en-US" altLang="zh-CN" sz="2400" b="1" i="1"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K</a:t>
            </a:r>
            <a:r>
              <a:rPr kumimoji="1"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时，系统的能量最低。但是，由于电子的填充必须遵从</a:t>
            </a:r>
            <a:r>
              <a:rPr kumimoji="1"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Pauli</a:t>
            </a:r>
            <a:r>
              <a:rPr kumimoji="1"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不相容原理，因此，即使在</a:t>
            </a:r>
            <a:r>
              <a:rPr kumimoji="1" lang="en-US" altLang="zh-CN" sz="2400" b="1" i="1"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T</a:t>
            </a:r>
            <a:r>
              <a:rPr kumimoji="1"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a:t>
            </a:r>
            <a:r>
              <a:rPr kumimoji="1"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0</a:t>
            </a:r>
            <a:r>
              <a:rPr kumimoji="1" lang="en-US" altLang="zh-CN" sz="2400" b="1" i="1"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K</a:t>
            </a:r>
            <a:r>
              <a:rPr kumimoji="1"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时，电子也不可能全部填充在能量最低的能态上。如能量最低的能态已经填有电子，其他电子就必须填到能量较高的能态上。所以，在 </a:t>
            </a:r>
            <a:r>
              <a:rPr kumimoji="1" lang="en-US" altLang="zh-CN" sz="2400" b="1" i="1"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k</a:t>
            </a:r>
            <a:r>
              <a:rPr kumimoji="1"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空间中，电子从能量最低的原点开始填起，能量由低到高逐层向外填充，其等能面为球面，一直到所有电子都填完为止。</a:t>
            </a:r>
          </a:p>
        </p:txBody>
      </p:sp>
      <p:grpSp>
        <p:nvGrpSpPr>
          <p:cNvPr id="1401864" name="Group 8"/>
          <p:cNvGrpSpPr/>
          <p:nvPr/>
        </p:nvGrpSpPr>
        <p:grpSpPr bwMode="auto">
          <a:xfrm>
            <a:off x="4283968" y="4509120"/>
            <a:ext cx="4319588" cy="1143000"/>
            <a:chOff x="2744" y="3067"/>
            <a:chExt cx="2721" cy="720"/>
          </a:xfrm>
        </p:grpSpPr>
        <p:sp>
          <p:nvSpPr>
            <p:cNvPr id="71685" name="Rectangle 2"/>
            <p:cNvSpPr>
              <a:spLocks noRot="1" noChangeArrowheads="1"/>
            </p:cNvSpPr>
            <p:nvPr/>
          </p:nvSpPr>
          <p:spPr bwMode="auto">
            <a:xfrm>
              <a:off x="3651" y="3067"/>
              <a:ext cx="1814" cy="72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i="0" u="none" strike="noStrike" kern="1200" cap="none" spc="0" normalizeH="0" baseline="0" noProof="0" dirty="0">
                  <a:ln>
                    <a:noFill/>
                  </a:ln>
                  <a:solidFill>
                    <a:srgbClr val="000099"/>
                  </a:solidFill>
                  <a:effectLst/>
                  <a:uLnTx/>
                  <a:uFillTx/>
                  <a:latin typeface="Times New Roman" panose="02020603050405020304" pitchFamily="18" charset="0"/>
                  <a:ea typeface="微软雅黑" panose="020B0503020204020204" charset="-122"/>
                  <a:cs typeface="+mn-cs"/>
                </a:rPr>
                <a:t>基态填充</a:t>
              </a:r>
            </a:p>
          </p:txBody>
        </p:sp>
        <p:sp>
          <p:nvSpPr>
            <p:cNvPr id="71686" name="AutoShape 5"/>
            <p:cNvSpPr>
              <a:spLocks noChangeArrowheads="1"/>
            </p:cNvSpPr>
            <p:nvPr/>
          </p:nvSpPr>
          <p:spPr bwMode="auto">
            <a:xfrm>
              <a:off x="2744" y="3294"/>
              <a:ext cx="841" cy="268"/>
            </a:xfrm>
            <a:prstGeom prst="rightArrow">
              <a:avLst>
                <a:gd name="adj1" fmla="val 50000"/>
                <a:gd name="adj2" fmla="val 71901"/>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endParaRPr>
            </a:p>
          </p:txBody>
        </p:sp>
      </p:grpSp>
      <p:sp>
        <p:nvSpPr>
          <p:cNvPr id="2" name="页脚占位符 1"/>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zh-CN" altLang="en-US"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清华大学电子工程系</a:t>
            </a:r>
            <a:r>
              <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a:t>
            </a:r>
            <a:r>
              <a:rPr kumimoji="1" lang="zh-CN" altLang="en-US"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黄翊东</a:t>
            </a:r>
            <a:endPar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3" name="灯片编号占位符 2"/>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CBFA3644-F7FA-4510-BE22-999DFD69EC9B}" type="slidenum">
              <a:rPr kumimoji="1" lang="en-US" altLang="zh-CN" sz="14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t>124</a:t>
            </a:fld>
            <a:endPar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11" name="Text Box 7"/>
          <p:cNvSpPr txBox="1">
            <a:spLocks noChangeArrowheads="1"/>
          </p:cNvSpPr>
          <p:nvPr/>
        </p:nvSpPr>
        <p:spPr bwMode="auto">
          <a:xfrm>
            <a:off x="1476375" y="404664"/>
            <a:ext cx="676339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3600" dirty="0">
                <a:solidFill>
                  <a:srgbClr val="660066"/>
                </a:solidFill>
                <a:effectLst>
                  <a:outerShdw blurRad="38100" dist="38100" dir="2700000" algn="tl">
                    <a:srgbClr val="C0C0C0"/>
                  </a:outerShdw>
                </a:effectLst>
                <a:ea typeface="微软雅黑" pitchFamily="34" charset="-122"/>
                <a:cs typeface="+mn-cs"/>
              </a:rPr>
              <a:t>费米-狄拉克(Fermi－Dirac) 统计</a:t>
            </a:r>
          </a:p>
        </p:txBody>
      </p:sp>
      <p:sp>
        <p:nvSpPr>
          <p:cNvPr id="12" name="Rectangle 37"/>
          <p:cNvSpPr>
            <a:spLocks noChangeArrowheads="1"/>
          </p:cNvSpPr>
          <p:nvPr/>
        </p:nvSpPr>
        <p:spPr bwMode="auto">
          <a:xfrm flipV="1">
            <a:off x="106363" y="1023234"/>
            <a:ext cx="8885237" cy="42863"/>
          </a:xfrm>
          <a:prstGeom prst="rect">
            <a:avLst/>
          </a:prstGeom>
          <a:gradFill rotWithShape="0">
            <a:gsLst>
              <a:gs pos="0">
                <a:srgbClr val="808080">
                  <a:gamma/>
                  <a:tint val="0"/>
                  <a:invGamma/>
                </a:srgbClr>
              </a:gs>
              <a:gs pos="100000">
                <a:srgbClr val="808080"/>
              </a:gs>
            </a:gsLst>
            <a:path path="shape">
              <a:fillToRect l="50000" t="50000" r="50000" b="50000"/>
            </a:path>
          </a:gradFill>
          <a:ln w="12700">
            <a:noFill/>
            <a:miter lim="800000"/>
            <a:headEnd type="none" w="sm" len="sm"/>
            <a:tailEnd type="none" w="sm" len="sm"/>
          </a:ln>
          <a:effectLst/>
        </p:spPr>
        <p:txBody>
          <a:bodyPr wrap="none" anchor="ctr"/>
          <a:lstStyle/>
          <a:p>
            <a:pPr marL="0" marR="0" lvl="0" indent="0" algn="l" defTabSz="914400" rtl="0" eaLnBrk="0" fontAlgn="auto" latinLnBrk="0" hangingPunct="0">
              <a:lnSpc>
                <a:spcPct val="100000"/>
              </a:lnSpc>
              <a:spcBef>
                <a:spcPts val="0"/>
              </a:spcBef>
              <a:spcAft>
                <a:spcPts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Arial"/>
              <a:ea typeface="宋体"/>
              <a:cs typeface="+mn-cs"/>
            </a:endParaRPr>
          </a:p>
        </p:txBody>
      </p:sp>
    </p:spTree>
    <p:extLst>
      <p:ext uri="{BB962C8B-B14F-4D97-AF65-F5344CB8AC3E}">
        <p14:creationId xmlns:p14="http://schemas.microsoft.com/office/powerpoint/2010/main" val="10097604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nodeType="clickEffect">
                                  <p:stCondLst>
                                    <p:cond delay="0"/>
                                  </p:stCondLst>
                                  <p:childTnLst>
                                    <p:set>
                                      <p:cBhvr>
                                        <p:cTn id="6" dur="1" fill="hold">
                                          <p:stCondLst>
                                            <p:cond delay="0"/>
                                          </p:stCondLst>
                                        </p:cTn>
                                        <p:tgtEl>
                                          <p:spTgt spid="1401864"/>
                                        </p:tgtEl>
                                        <p:attrNameLst>
                                          <p:attrName>style.visibility</p:attrName>
                                        </p:attrNameLst>
                                      </p:cBhvr>
                                      <p:to>
                                        <p:strVal val="visible"/>
                                      </p:to>
                                    </p:set>
                                    <p:animEffect transition="in" filter="slide(fromLeft)">
                                      <p:cBhvr>
                                        <p:cTn id="7" dur="500"/>
                                        <p:tgtEl>
                                          <p:spTgt spid="14018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Text Box 3"/>
          <p:cNvSpPr txBox="1">
            <a:spLocks noChangeArrowheads="1"/>
          </p:cNvSpPr>
          <p:nvPr/>
        </p:nvSpPr>
        <p:spPr bwMode="auto">
          <a:xfrm>
            <a:off x="755650" y="1484784"/>
            <a:ext cx="7920038" cy="3453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30000"/>
              </a:lnSpc>
              <a:spcBef>
                <a:spcPct val="50000"/>
              </a:spcBef>
              <a:spcAft>
                <a:spcPct val="0"/>
              </a:spcAft>
              <a:buClrTx/>
              <a:buSzTx/>
              <a:buFontTx/>
              <a:buNone/>
              <a:tabLst/>
              <a:defRPr/>
            </a:pPr>
            <a:r>
              <a:rPr kumimoji="1"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        当</a:t>
            </a:r>
            <a:r>
              <a:rPr kumimoji="1" lang="en-US" altLang="zh-CN" sz="2400" b="1" i="1"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T</a:t>
            </a:r>
            <a:r>
              <a:rPr kumimoji="1"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a:t>
            </a:r>
            <a:r>
              <a:rPr kumimoji="1"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0</a:t>
            </a:r>
            <a:r>
              <a:rPr kumimoji="1" lang="en-US" altLang="zh-CN" sz="2400" b="1" i="1"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K</a:t>
            </a:r>
            <a:r>
              <a:rPr kumimoji="1"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时，系统的能量最低。但是，由于电子的填充必须遵从</a:t>
            </a:r>
            <a:r>
              <a:rPr kumimoji="1"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Pauli</a:t>
            </a:r>
            <a:r>
              <a:rPr kumimoji="1"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不相容原理，因此，即使在</a:t>
            </a:r>
            <a:r>
              <a:rPr kumimoji="1" lang="en-US" altLang="zh-CN" sz="2400" b="1" i="1"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T</a:t>
            </a:r>
            <a:r>
              <a:rPr kumimoji="1"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a:t>
            </a:r>
            <a:r>
              <a:rPr kumimoji="1"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0</a:t>
            </a:r>
            <a:r>
              <a:rPr kumimoji="1" lang="en-US" altLang="zh-CN" sz="2400" b="1" i="1"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K</a:t>
            </a:r>
            <a:r>
              <a:rPr kumimoji="1"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时，电子也不可能全部填充在能量最低的能态上。如能量最低的能态已经填有电子，其他电子就必须填到能量较高的能态上。所以，在 </a:t>
            </a:r>
            <a:r>
              <a:rPr kumimoji="1" lang="en-US" altLang="zh-CN" sz="2400" b="1" i="1"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k</a:t>
            </a:r>
            <a:r>
              <a:rPr kumimoji="1"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空间中，电子从能量最低的原点开始填起，能量由低到高逐层向外填充，其等能面为球面，一直到所有电子都填完为止。</a:t>
            </a:r>
          </a:p>
        </p:txBody>
      </p:sp>
      <p:grpSp>
        <p:nvGrpSpPr>
          <p:cNvPr id="1401864" name="Group 8"/>
          <p:cNvGrpSpPr/>
          <p:nvPr/>
        </p:nvGrpSpPr>
        <p:grpSpPr bwMode="auto">
          <a:xfrm>
            <a:off x="4283968" y="4509120"/>
            <a:ext cx="4319588" cy="1143000"/>
            <a:chOff x="2744" y="3067"/>
            <a:chExt cx="2721" cy="720"/>
          </a:xfrm>
        </p:grpSpPr>
        <p:sp>
          <p:nvSpPr>
            <p:cNvPr id="71685" name="Rectangle 2"/>
            <p:cNvSpPr>
              <a:spLocks noRot="1" noChangeArrowheads="1"/>
            </p:cNvSpPr>
            <p:nvPr/>
          </p:nvSpPr>
          <p:spPr bwMode="auto">
            <a:xfrm>
              <a:off x="3651" y="3067"/>
              <a:ext cx="1814" cy="72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i="0" u="none" strike="noStrike" kern="1200" cap="none" spc="0" normalizeH="0" baseline="0" noProof="0" dirty="0">
                  <a:ln>
                    <a:noFill/>
                  </a:ln>
                  <a:solidFill>
                    <a:srgbClr val="000099"/>
                  </a:solidFill>
                  <a:effectLst/>
                  <a:uLnTx/>
                  <a:uFillTx/>
                  <a:latin typeface="Times New Roman" panose="02020603050405020304" pitchFamily="18" charset="0"/>
                  <a:ea typeface="微软雅黑" panose="020B0503020204020204" charset="-122"/>
                  <a:cs typeface="+mn-cs"/>
                </a:rPr>
                <a:t>基态填充</a:t>
              </a:r>
            </a:p>
          </p:txBody>
        </p:sp>
        <p:sp>
          <p:nvSpPr>
            <p:cNvPr id="71686" name="AutoShape 5"/>
            <p:cNvSpPr>
              <a:spLocks noChangeArrowheads="1"/>
            </p:cNvSpPr>
            <p:nvPr/>
          </p:nvSpPr>
          <p:spPr bwMode="auto">
            <a:xfrm>
              <a:off x="2744" y="3294"/>
              <a:ext cx="841" cy="268"/>
            </a:xfrm>
            <a:prstGeom prst="rightArrow">
              <a:avLst>
                <a:gd name="adj1" fmla="val 50000"/>
                <a:gd name="adj2" fmla="val 71901"/>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endParaRPr>
            </a:p>
          </p:txBody>
        </p:sp>
      </p:grpSp>
      <p:sp>
        <p:nvSpPr>
          <p:cNvPr id="2" name="页脚占位符 1"/>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zh-CN" altLang="en-US"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清华大学电子工程系</a:t>
            </a:r>
            <a:r>
              <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a:t>
            </a:r>
            <a:r>
              <a:rPr kumimoji="1" lang="zh-CN" altLang="en-US"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黄翊东</a:t>
            </a:r>
            <a:endPar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3" name="灯片编号占位符 2"/>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CBFA3644-F7FA-4510-BE22-999DFD69EC9B}" type="slidenum">
              <a:rPr kumimoji="1" lang="en-US" altLang="zh-CN" sz="14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t>125</a:t>
            </a:fld>
            <a:endPar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11" name="Text Box 7"/>
          <p:cNvSpPr txBox="1">
            <a:spLocks noChangeArrowheads="1"/>
          </p:cNvSpPr>
          <p:nvPr/>
        </p:nvSpPr>
        <p:spPr bwMode="auto">
          <a:xfrm>
            <a:off x="1476375" y="404664"/>
            <a:ext cx="676339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3600" dirty="0">
                <a:solidFill>
                  <a:srgbClr val="660066"/>
                </a:solidFill>
                <a:effectLst>
                  <a:outerShdw blurRad="38100" dist="38100" dir="2700000" algn="tl">
                    <a:srgbClr val="C0C0C0"/>
                  </a:outerShdw>
                </a:effectLst>
                <a:ea typeface="微软雅黑" pitchFamily="34" charset="-122"/>
                <a:cs typeface="+mn-cs"/>
              </a:rPr>
              <a:t>费米-狄拉克(Fermi－Dirac) 统计</a:t>
            </a:r>
          </a:p>
        </p:txBody>
      </p:sp>
      <p:sp>
        <p:nvSpPr>
          <p:cNvPr id="12" name="Rectangle 37"/>
          <p:cNvSpPr>
            <a:spLocks noChangeArrowheads="1"/>
          </p:cNvSpPr>
          <p:nvPr/>
        </p:nvSpPr>
        <p:spPr bwMode="auto">
          <a:xfrm flipV="1">
            <a:off x="106363" y="1023234"/>
            <a:ext cx="8885237" cy="42863"/>
          </a:xfrm>
          <a:prstGeom prst="rect">
            <a:avLst/>
          </a:prstGeom>
          <a:gradFill rotWithShape="0">
            <a:gsLst>
              <a:gs pos="0">
                <a:srgbClr val="808080">
                  <a:gamma/>
                  <a:tint val="0"/>
                  <a:invGamma/>
                </a:srgbClr>
              </a:gs>
              <a:gs pos="100000">
                <a:srgbClr val="808080"/>
              </a:gs>
            </a:gsLst>
            <a:path path="shape">
              <a:fillToRect l="50000" t="50000" r="50000" b="50000"/>
            </a:path>
          </a:gradFill>
          <a:ln w="12700">
            <a:noFill/>
            <a:miter lim="800000"/>
            <a:headEnd type="none" w="sm" len="sm"/>
            <a:tailEnd type="none" w="sm" len="sm"/>
          </a:ln>
          <a:effectLst/>
        </p:spPr>
        <p:txBody>
          <a:bodyPr wrap="none" anchor="ctr"/>
          <a:lstStyle/>
          <a:p>
            <a:pPr marL="0" marR="0" lvl="0" indent="0" algn="l" defTabSz="914400" rtl="0" eaLnBrk="0" fontAlgn="auto" latinLnBrk="0" hangingPunct="0">
              <a:lnSpc>
                <a:spcPct val="100000"/>
              </a:lnSpc>
              <a:spcBef>
                <a:spcPts val="0"/>
              </a:spcBef>
              <a:spcAft>
                <a:spcPts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Arial"/>
              <a:ea typeface="宋体"/>
              <a:cs typeface="+mn-cs"/>
            </a:endParaRPr>
          </a:p>
        </p:txBody>
      </p:sp>
      <p:grpSp>
        <p:nvGrpSpPr>
          <p:cNvPr id="10" name="Group 19"/>
          <p:cNvGrpSpPr/>
          <p:nvPr/>
        </p:nvGrpSpPr>
        <p:grpSpPr bwMode="auto">
          <a:xfrm>
            <a:off x="611560" y="575623"/>
            <a:ext cx="4608513" cy="4032250"/>
            <a:chOff x="158" y="754"/>
            <a:chExt cx="2903" cy="2540"/>
          </a:xfrm>
        </p:grpSpPr>
        <p:sp>
          <p:nvSpPr>
            <p:cNvPr id="13" name="Rectangle 12"/>
            <p:cNvSpPr>
              <a:spLocks noChangeArrowheads="1"/>
            </p:cNvSpPr>
            <p:nvPr/>
          </p:nvSpPr>
          <p:spPr bwMode="auto">
            <a:xfrm>
              <a:off x="158" y="1071"/>
              <a:ext cx="2903" cy="2223"/>
            </a:xfrm>
            <a:prstGeom prst="rect">
              <a:avLst/>
            </a:prstGeom>
            <a:solidFill>
              <a:srgbClr val="FF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endParaRPr>
            </a:p>
          </p:txBody>
        </p:sp>
        <p:grpSp>
          <p:nvGrpSpPr>
            <p:cNvPr id="14" name="Group 10"/>
            <p:cNvGrpSpPr/>
            <p:nvPr/>
          </p:nvGrpSpPr>
          <p:grpSpPr bwMode="auto">
            <a:xfrm>
              <a:off x="612" y="1026"/>
              <a:ext cx="2223" cy="1950"/>
              <a:chOff x="975" y="1344"/>
              <a:chExt cx="1587" cy="1224"/>
            </a:xfrm>
          </p:grpSpPr>
          <p:sp>
            <p:nvSpPr>
              <p:cNvPr id="20" name="Rectangle 7" descr="宽上对角线"/>
              <p:cNvSpPr>
                <a:spLocks noChangeArrowheads="1"/>
              </p:cNvSpPr>
              <p:nvPr/>
            </p:nvSpPr>
            <p:spPr bwMode="auto">
              <a:xfrm>
                <a:off x="975" y="1933"/>
                <a:ext cx="1225" cy="635"/>
              </a:xfrm>
              <a:prstGeom prst="rect">
                <a:avLst/>
              </a:prstGeom>
              <a:pattFill prst="wdUpDiag">
                <a:fgClr>
                  <a:schemeClr val="accent1"/>
                </a:fgClr>
                <a:bgClr>
                  <a:schemeClr val="bg1"/>
                </a:bgClr>
              </a:patt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endParaRPr>
              </a:p>
            </p:txBody>
          </p:sp>
          <p:sp>
            <p:nvSpPr>
              <p:cNvPr id="21" name="Line 8"/>
              <p:cNvSpPr>
                <a:spLocks noChangeShapeType="1"/>
              </p:cNvSpPr>
              <p:nvPr/>
            </p:nvSpPr>
            <p:spPr bwMode="auto">
              <a:xfrm>
                <a:off x="975" y="2568"/>
                <a:ext cx="1587" cy="0"/>
              </a:xfrm>
              <a:prstGeom prst="line">
                <a:avLst/>
              </a:prstGeom>
              <a:noFill/>
              <a:ln w="28575">
                <a:solidFill>
                  <a:schemeClr val="tx2"/>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22" name="Line 9"/>
              <p:cNvSpPr>
                <a:spLocks noChangeShapeType="1"/>
              </p:cNvSpPr>
              <p:nvPr/>
            </p:nvSpPr>
            <p:spPr bwMode="auto">
              <a:xfrm flipV="1">
                <a:off x="975" y="1344"/>
                <a:ext cx="0" cy="1224"/>
              </a:xfrm>
              <a:prstGeom prst="line">
                <a:avLst/>
              </a:prstGeom>
              <a:noFill/>
              <a:ln w="28575">
                <a:solidFill>
                  <a:schemeClr val="tx2"/>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楷体_GB2312" pitchFamily="49" charset="-122"/>
                  <a:cs typeface="+mn-cs"/>
                </a:endParaRPr>
              </a:p>
            </p:txBody>
          </p:sp>
        </p:grpSp>
        <p:sp>
          <p:nvSpPr>
            <p:cNvPr id="15" name="Text Box 13"/>
            <p:cNvSpPr txBox="1">
              <a:spLocks noChangeArrowheads="1"/>
            </p:cNvSpPr>
            <p:nvPr/>
          </p:nvSpPr>
          <p:spPr bwMode="auto">
            <a:xfrm>
              <a:off x="204" y="754"/>
              <a:ext cx="546"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800" b="1" i="1"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f </a:t>
              </a:r>
              <a:r>
                <a:rPr kumimoji="0" lang="en-US" altLang="zh-CN" sz="2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a:t>
              </a:r>
              <a:r>
                <a:rPr kumimoji="0" lang="en-US" altLang="zh-CN" sz="2800" b="1" i="1"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E</a:t>
              </a:r>
              <a:r>
                <a:rPr kumimoji="0" lang="en-US" altLang="zh-CN" sz="2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a:t>
              </a:r>
            </a:p>
          </p:txBody>
        </p:sp>
        <p:sp>
          <p:nvSpPr>
            <p:cNvPr id="16" name="Text Box 14"/>
            <p:cNvSpPr txBox="1">
              <a:spLocks noChangeArrowheads="1"/>
            </p:cNvSpPr>
            <p:nvPr/>
          </p:nvSpPr>
          <p:spPr bwMode="auto">
            <a:xfrm>
              <a:off x="2570" y="2659"/>
              <a:ext cx="265"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800" b="1" i="1"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E</a:t>
              </a:r>
            </a:p>
          </p:txBody>
        </p:sp>
        <p:sp>
          <p:nvSpPr>
            <p:cNvPr id="17" name="Text Box 16"/>
            <p:cNvSpPr txBox="1">
              <a:spLocks noChangeArrowheads="1"/>
            </p:cNvSpPr>
            <p:nvPr/>
          </p:nvSpPr>
          <p:spPr bwMode="auto">
            <a:xfrm>
              <a:off x="295" y="1752"/>
              <a:ext cx="22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1</a:t>
              </a:r>
            </a:p>
          </p:txBody>
        </p:sp>
        <p:sp>
          <p:nvSpPr>
            <p:cNvPr id="18" name="Text Box 17"/>
            <p:cNvSpPr txBox="1">
              <a:spLocks noChangeArrowheads="1"/>
            </p:cNvSpPr>
            <p:nvPr/>
          </p:nvSpPr>
          <p:spPr bwMode="auto">
            <a:xfrm>
              <a:off x="340" y="2750"/>
              <a:ext cx="22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0</a:t>
              </a:r>
            </a:p>
          </p:txBody>
        </p:sp>
        <p:sp>
          <p:nvSpPr>
            <p:cNvPr id="19" name="Text Box 18"/>
            <p:cNvSpPr txBox="1">
              <a:spLocks noChangeArrowheads="1"/>
            </p:cNvSpPr>
            <p:nvPr/>
          </p:nvSpPr>
          <p:spPr bwMode="auto">
            <a:xfrm>
              <a:off x="2154" y="2931"/>
              <a:ext cx="480"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800" b="1" i="1"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E</a:t>
              </a:r>
              <a:r>
                <a:rPr kumimoji="0" lang="en-US" altLang="zh-CN" sz="2800" b="1" i="1" u="none" strike="noStrike" kern="1200" cap="none" spc="0" normalizeH="0" baseline="-25000" noProof="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F0 </a:t>
              </a:r>
            </a:p>
          </p:txBody>
        </p:sp>
      </p:grpSp>
      <p:sp>
        <p:nvSpPr>
          <p:cNvPr id="23" name="文本框 22"/>
          <p:cNvSpPr txBox="1"/>
          <p:nvPr/>
        </p:nvSpPr>
        <p:spPr>
          <a:xfrm>
            <a:off x="844384" y="5572454"/>
            <a:ext cx="1627369" cy="523220"/>
          </a:xfrm>
          <a:prstGeom prst="rect">
            <a:avLst/>
          </a:prstGeom>
          <a:noFill/>
          <a:ln>
            <a:solidFill>
              <a:srgbClr val="C00000"/>
            </a:solidFill>
          </a:ln>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mn-cs"/>
              </a:rPr>
              <a:t>费米能量</a:t>
            </a:r>
          </a:p>
        </p:txBody>
      </p:sp>
      <p:cxnSp>
        <p:nvCxnSpPr>
          <p:cNvPr id="24" name="直接箭头连接符 23"/>
          <p:cNvCxnSpPr>
            <a:stCxn id="23" idx="3"/>
          </p:cNvCxnSpPr>
          <p:nvPr/>
        </p:nvCxnSpPr>
        <p:spPr bwMode="auto">
          <a:xfrm flipV="1">
            <a:off x="2471753" y="5116021"/>
            <a:ext cx="1092135" cy="718043"/>
          </a:xfrm>
          <a:prstGeom prst="straightConnector1">
            <a:avLst/>
          </a:prstGeom>
          <a:solidFill>
            <a:schemeClr val="accent1"/>
          </a:solidFill>
          <a:ln w="38100" cap="flat" cmpd="sng" algn="ctr">
            <a:solidFill>
              <a:srgbClr val="C00000"/>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3644467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nodeType="clickEffect">
                                  <p:stCondLst>
                                    <p:cond delay="0"/>
                                  </p:stCondLst>
                                  <p:childTnLst>
                                    <p:set>
                                      <p:cBhvr>
                                        <p:cTn id="6" dur="1" fill="hold">
                                          <p:stCondLst>
                                            <p:cond delay="0"/>
                                          </p:stCondLst>
                                        </p:cTn>
                                        <p:tgtEl>
                                          <p:spTgt spid="1401864"/>
                                        </p:tgtEl>
                                        <p:attrNameLst>
                                          <p:attrName>style.visibility</p:attrName>
                                        </p:attrNameLst>
                                      </p:cBhvr>
                                      <p:to>
                                        <p:strVal val="visible"/>
                                      </p:to>
                                    </p:set>
                                    <p:animEffect transition="in" filter="slide(fromLeft)">
                                      <p:cBhvr>
                                        <p:cTn id="7" dur="500"/>
                                        <p:tgtEl>
                                          <p:spTgt spid="14018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7" name="Rectangle 3"/>
          <p:cNvSpPr>
            <a:spLocks noGrp="1" noRot="1" noChangeArrowheads="1"/>
          </p:cNvSpPr>
          <p:nvPr>
            <p:ph type="body" idx="4294967295"/>
          </p:nvPr>
        </p:nvSpPr>
        <p:spPr bwMode="auto">
          <a:xfrm>
            <a:off x="914400" y="1196752"/>
            <a:ext cx="8229600" cy="576263"/>
          </a:xfrm>
          <a:prstGeom prst="rect">
            <a:avLst/>
          </a:prstGeom>
          <a:solidFill>
            <a:srgbClr val="FFFFFF"/>
          </a:solidFill>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lnSpc>
                <a:spcPct val="90000"/>
              </a:lnSpc>
              <a:buFont typeface="Wingdings" panose="05000000000000000000" pitchFamily="2" charset="2"/>
              <a:buNone/>
            </a:pPr>
            <a:r>
              <a:rPr kumimoji="1" lang="zh-CN" altLang="en-US" sz="2600" b="1" dirty="0">
                <a:latin typeface="Times New Roman" panose="02020603050405020304" pitchFamily="18" charset="0"/>
                <a:ea typeface="微软雅黑" panose="020B0503020204020204" charset="-122"/>
                <a:cs typeface="Times New Roman" panose="02020603050405020304" pitchFamily="18" charset="0"/>
              </a:rPr>
              <a:t>等能面在 </a:t>
            </a:r>
            <a:r>
              <a:rPr kumimoji="1" lang="en-US" altLang="zh-CN" sz="2600" b="1" i="1" dirty="0">
                <a:latin typeface="Times New Roman" panose="02020603050405020304" pitchFamily="18" charset="0"/>
                <a:ea typeface="微软雅黑" panose="020B0503020204020204" charset="-122"/>
                <a:cs typeface="Times New Roman" panose="02020603050405020304" pitchFamily="18" charset="0"/>
              </a:rPr>
              <a:t>k </a:t>
            </a:r>
            <a:r>
              <a:rPr kumimoji="1" lang="zh-CN" altLang="en-US" sz="2600" b="1" dirty="0">
                <a:latin typeface="Times New Roman" panose="02020603050405020304" pitchFamily="18" charset="0"/>
                <a:ea typeface="微软雅黑" panose="020B0503020204020204" charset="-122"/>
                <a:cs typeface="Times New Roman" panose="02020603050405020304" pitchFamily="18" charset="0"/>
              </a:rPr>
              <a:t>空间为球面，</a:t>
            </a:r>
            <a:r>
              <a:rPr lang="zh-CN" altLang="en-US" sz="2600" b="1" dirty="0">
                <a:latin typeface="Times New Roman" panose="02020603050405020304" pitchFamily="18" charset="0"/>
                <a:ea typeface="微软雅黑" panose="020B0503020204020204" charset="-122"/>
                <a:cs typeface="Times New Roman" panose="02020603050405020304" pitchFamily="18" charset="0"/>
              </a:rPr>
              <a:t>电子充满了以 </a:t>
            </a:r>
            <a:r>
              <a:rPr lang="en-US" altLang="zh-CN" sz="2600" b="1" i="1" dirty="0" err="1">
                <a:latin typeface="Times New Roman" panose="02020603050405020304" pitchFamily="18" charset="0"/>
                <a:ea typeface="微软雅黑" panose="020B0503020204020204" charset="-122"/>
                <a:cs typeface="Times New Roman" panose="02020603050405020304" pitchFamily="18" charset="0"/>
              </a:rPr>
              <a:t>k</a:t>
            </a:r>
            <a:r>
              <a:rPr lang="en-US" altLang="zh-CN" sz="2600" b="1" i="1" baseline="-25000" dirty="0" err="1">
                <a:latin typeface="Times New Roman" panose="02020603050405020304" pitchFamily="18" charset="0"/>
                <a:ea typeface="微软雅黑" panose="020B0503020204020204" charset="-122"/>
                <a:cs typeface="Times New Roman" panose="02020603050405020304" pitchFamily="18" charset="0"/>
              </a:rPr>
              <a:t>F</a:t>
            </a:r>
            <a:r>
              <a:rPr lang="zh-CN" altLang="en-US" sz="2600" b="1" i="1" baseline="-25000" dirty="0">
                <a:latin typeface="Times New Roman" panose="02020603050405020304" pitchFamily="18" charset="0"/>
                <a:ea typeface="微软雅黑" panose="020B0503020204020204" charset="-122"/>
                <a:cs typeface="Times New Roman" panose="02020603050405020304" pitchFamily="18" charset="0"/>
              </a:rPr>
              <a:t> </a:t>
            </a:r>
            <a:r>
              <a:rPr lang="zh-CN" altLang="en-US" sz="2600" b="1" dirty="0">
                <a:latin typeface="Times New Roman" panose="02020603050405020304" pitchFamily="18" charset="0"/>
                <a:ea typeface="微软雅黑" panose="020B0503020204020204" charset="-122"/>
                <a:cs typeface="Times New Roman" panose="02020603050405020304" pitchFamily="18" charset="0"/>
              </a:rPr>
              <a:t>为半径的球：</a:t>
            </a:r>
          </a:p>
        </p:txBody>
      </p:sp>
      <p:sp>
        <p:nvSpPr>
          <p:cNvPr id="74760" name="Text Box 45"/>
          <p:cNvSpPr txBox="1">
            <a:spLocks noChangeArrowheads="1"/>
          </p:cNvSpPr>
          <p:nvPr/>
        </p:nvSpPr>
        <p:spPr bwMode="auto">
          <a:xfrm>
            <a:off x="323850" y="1746027"/>
            <a:ext cx="3155950"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6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charset="-122"/>
                <a:cs typeface="+mn-cs"/>
              </a:rPr>
              <a:t>球内包含的状态数：</a:t>
            </a:r>
          </a:p>
        </p:txBody>
      </p:sp>
      <p:graphicFrame>
        <p:nvGraphicFramePr>
          <p:cNvPr id="74763" name="Object 6"/>
          <p:cNvGraphicFramePr>
            <a:graphicFrameLocks noChangeAspect="1"/>
          </p:cNvGraphicFramePr>
          <p:nvPr/>
        </p:nvGraphicFramePr>
        <p:xfrm>
          <a:off x="251520" y="3427487"/>
          <a:ext cx="5500687" cy="1225550"/>
        </p:xfrm>
        <a:graphic>
          <a:graphicData uri="http://schemas.openxmlformats.org/presentationml/2006/ole">
            <mc:AlternateContent xmlns:mc="http://schemas.openxmlformats.org/markup-compatibility/2006">
              <mc:Choice xmlns:v="urn:schemas-microsoft-com:vml" Requires="v">
                <p:oleObj spid="_x0000_s332998" name="公式" r:id="rId4" imgW="2108200" imgH="469900" progId="Equation.3">
                  <p:embed/>
                </p:oleObj>
              </mc:Choice>
              <mc:Fallback>
                <p:oleObj name="公式" r:id="rId4" imgW="2108200" imgH="469900" progId="Equation.3">
                  <p:embed/>
                  <p:pic>
                    <p:nvPicPr>
                      <p:cNvPr id="74763"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1520" y="3427487"/>
                        <a:ext cx="5500687" cy="1225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4764" name="Object 58"/>
          <p:cNvGraphicFramePr>
            <a:graphicFrameLocks noChangeAspect="1"/>
          </p:cNvGraphicFramePr>
          <p:nvPr/>
        </p:nvGraphicFramePr>
        <p:xfrm>
          <a:off x="1547813" y="2204815"/>
          <a:ext cx="3455987" cy="1085850"/>
        </p:xfrm>
        <a:graphic>
          <a:graphicData uri="http://schemas.openxmlformats.org/presentationml/2006/ole">
            <mc:AlternateContent xmlns:mc="http://schemas.openxmlformats.org/markup-compatibility/2006">
              <mc:Choice xmlns:v="urn:schemas-microsoft-com:vml" Requires="v">
                <p:oleObj spid="_x0000_s332999" name="公式" r:id="rId6" imgW="1333500" imgH="419100" progId="Equation.3">
                  <p:embed/>
                </p:oleObj>
              </mc:Choice>
              <mc:Fallback>
                <p:oleObj name="公式" r:id="rId6" imgW="1333500" imgH="419100" progId="Equation.3">
                  <p:embed/>
                  <p:pic>
                    <p:nvPicPr>
                      <p:cNvPr id="74764" name="Object 5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47813" y="2204815"/>
                        <a:ext cx="3455987" cy="1085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页脚占位符 1"/>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zh-CN" altLang="en-US"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清华大学电子工程系</a:t>
            </a:r>
            <a:r>
              <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a:t>
            </a:r>
            <a:r>
              <a:rPr kumimoji="1" lang="zh-CN" altLang="en-US"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黄翊东</a:t>
            </a:r>
            <a:endPar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3" name="灯片编号占位符 2"/>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BFA3644-F7FA-4510-BE22-999DFD69EC9B}" type="slidenum">
              <a:rPr kumimoji="1" lang="en-US" altLang="zh-CN" sz="14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126</a:t>
            </a:fld>
            <a:endPar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17" name="Rectangle 2"/>
          <p:cNvSpPr txBox="1">
            <a:spLocks noRot="1" noChangeArrowheads="1"/>
          </p:cNvSpPr>
          <p:nvPr/>
        </p:nvSpPr>
        <p:spPr bwMode="auto">
          <a:xfrm>
            <a:off x="2843808" y="44624"/>
            <a:ext cx="4835525"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5pPr>
            <a:lvl6pPr marL="4572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6pPr>
            <a:lvl7pPr marL="9144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7pPr>
            <a:lvl8pPr marL="13716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8pPr>
            <a:lvl9pPr marL="18288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3600" b="1" i="0" u="none" strike="noStrike" kern="1200" cap="none" spc="0" normalizeH="0" baseline="0" noProof="0">
                <a:ln>
                  <a:noFill/>
                </a:ln>
                <a:solidFill>
                  <a:srgbClr val="660066"/>
                </a:solidFill>
                <a:effectLst>
                  <a:outerShdw blurRad="38100" dist="38100" dir="2700000" algn="tl">
                    <a:srgbClr val="C0C0C0"/>
                  </a:outerShdw>
                </a:effectLst>
                <a:uLnTx/>
                <a:uFillTx/>
                <a:latin typeface="Times New Roman" panose="02020603050405020304" pitchFamily="18" charset="0"/>
                <a:ea typeface="微软雅黑" pitchFamily="34" charset="-122"/>
                <a:cs typeface="+mj-cs"/>
              </a:rPr>
              <a:t>基态填充-费米球</a:t>
            </a:r>
            <a:endParaRPr kumimoji="1" lang="zh-CN" altLang="en-US" sz="3600" b="1" i="0" u="none" strike="noStrike" kern="1200" cap="none" spc="0" normalizeH="0" baseline="0" noProof="0" dirty="0">
              <a:ln>
                <a:noFill/>
              </a:ln>
              <a:solidFill>
                <a:srgbClr val="660066"/>
              </a:solidFill>
              <a:effectLst>
                <a:outerShdw blurRad="38100" dist="38100" dir="2700000" algn="tl">
                  <a:srgbClr val="C0C0C0"/>
                </a:outerShdw>
              </a:effectLst>
              <a:uLnTx/>
              <a:uFillTx/>
              <a:latin typeface="Times New Roman" panose="02020603050405020304" pitchFamily="18" charset="0"/>
              <a:ea typeface="微软雅黑" pitchFamily="34" charset="-122"/>
              <a:cs typeface="+mj-cs"/>
            </a:endParaRPr>
          </a:p>
        </p:txBody>
      </p:sp>
      <p:sp>
        <p:nvSpPr>
          <p:cNvPr id="18" name="Rectangle 37"/>
          <p:cNvSpPr>
            <a:spLocks noChangeArrowheads="1"/>
          </p:cNvSpPr>
          <p:nvPr/>
        </p:nvSpPr>
        <p:spPr bwMode="auto">
          <a:xfrm flipV="1">
            <a:off x="106363" y="922707"/>
            <a:ext cx="8885237" cy="42863"/>
          </a:xfrm>
          <a:prstGeom prst="rect">
            <a:avLst/>
          </a:prstGeom>
          <a:gradFill rotWithShape="0">
            <a:gsLst>
              <a:gs pos="0">
                <a:srgbClr val="808080">
                  <a:gamma/>
                  <a:tint val="0"/>
                  <a:invGamma/>
                </a:srgbClr>
              </a:gs>
              <a:gs pos="100000">
                <a:srgbClr val="808080"/>
              </a:gs>
            </a:gsLst>
            <a:path path="shape">
              <a:fillToRect l="50000" t="50000" r="50000" b="50000"/>
            </a:path>
          </a:gradFill>
          <a:ln w="12700">
            <a:noFill/>
            <a:miter lim="800000"/>
            <a:headEnd type="none" w="sm" len="sm"/>
            <a:tailEnd type="none" w="sm" len="sm"/>
          </a:ln>
          <a:effectLst/>
        </p:spPr>
        <p:txBody>
          <a:bodyPr wrap="none" anchor="ctr"/>
          <a:lstStyle/>
          <a:p>
            <a:pPr marL="0" marR="0" lvl="0" indent="0" algn="l" defTabSz="914400" rtl="0" eaLnBrk="0" fontAlgn="auto" latinLnBrk="0" hangingPunct="0">
              <a:lnSpc>
                <a:spcPct val="100000"/>
              </a:lnSpc>
              <a:spcBef>
                <a:spcPts val="0"/>
              </a:spcBef>
              <a:spcAft>
                <a:spcPts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Arial"/>
              <a:ea typeface="宋体"/>
              <a:cs typeface="+mn-cs"/>
            </a:endParaRPr>
          </a:p>
        </p:txBody>
      </p:sp>
      <p:grpSp>
        <p:nvGrpSpPr>
          <p:cNvPr id="12" name="Group 56"/>
          <p:cNvGrpSpPr/>
          <p:nvPr/>
        </p:nvGrpSpPr>
        <p:grpSpPr bwMode="auto">
          <a:xfrm>
            <a:off x="1461248" y="3476677"/>
            <a:ext cx="1943100" cy="2062163"/>
            <a:chOff x="1701" y="2523"/>
            <a:chExt cx="1224" cy="1299"/>
          </a:xfrm>
        </p:grpSpPr>
        <p:sp>
          <p:nvSpPr>
            <p:cNvPr id="13" name="Text Box 53"/>
            <p:cNvSpPr txBox="1">
              <a:spLocks noChangeArrowheads="1"/>
            </p:cNvSpPr>
            <p:nvPr/>
          </p:nvSpPr>
          <p:spPr bwMode="auto">
            <a:xfrm>
              <a:off x="1701" y="3489"/>
              <a:ext cx="1143" cy="333"/>
            </a:xfrm>
            <a:prstGeom prst="rect">
              <a:avLst/>
            </a:prstGeom>
            <a:noFill/>
            <a:ln w="9525">
              <a:solidFill>
                <a:srgbClr val="CC00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电子密度</a:t>
              </a:r>
              <a:r>
                <a:rPr kumimoji="0" lang="en-US" altLang="zh-CN" sz="2800" b="1" i="1"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n</a:t>
              </a:r>
            </a:p>
          </p:txBody>
        </p:sp>
        <p:sp>
          <p:nvSpPr>
            <p:cNvPr id="14" name="Oval 54"/>
            <p:cNvSpPr>
              <a:spLocks noChangeArrowheads="1"/>
            </p:cNvSpPr>
            <p:nvPr/>
          </p:nvSpPr>
          <p:spPr bwMode="auto">
            <a:xfrm>
              <a:off x="2608" y="2523"/>
              <a:ext cx="317" cy="726"/>
            </a:xfrm>
            <a:prstGeom prst="ellipse">
              <a:avLst/>
            </a:prstGeom>
            <a:noFill/>
            <a:ln w="38100">
              <a:solidFill>
                <a:srgbClr val="CC00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endParaRPr>
            </a:p>
          </p:txBody>
        </p:sp>
        <p:sp>
          <p:nvSpPr>
            <p:cNvPr id="15" name="Line 55"/>
            <p:cNvSpPr>
              <a:spLocks noChangeShapeType="1"/>
            </p:cNvSpPr>
            <p:nvPr/>
          </p:nvSpPr>
          <p:spPr bwMode="auto">
            <a:xfrm flipV="1">
              <a:off x="2381" y="3203"/>
              <a:ext cx="318" cy="272"/>
            </a:xfrm>
            <a:prstGeom prst="line">
              <a:avLst/>
            </a:prstGeom>
            <a:noFill/>
            <a:ln w="9525">
              <a:solidFill>
                <a:srgbClr val="CC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楷体_GB2312" pitchFamily="49" charset="-122"/>
                <a:cs typeface="+mn-cs"/>
              </a:endParaRPr>
            </a:p>
          </p:txBody>
        </p:sp>
      </p:grpSp>
      <p:grpSp>
        <p:nvGrpSpPr>
          <p:cNvPr id="16" name="Group 11"/>
          <p:cNvGrpSpPr/>
          <p:nvPr/>
        </p:nvGrpSpPr>
        <p:grpSpPr bwMode="auto">
          <a:xfrm>
            <a:off x="6084888" y="1700560"/>
            <a:ext cx="2914650" cy="2878138"/>
            <a:chOff x="1691" y="624"/>
            <a:chExt cx="1691" cy="1654"/>
          </a:xfrm>
        </p:grpSpPr>
        <p:sp>
          <p:nvSpPr>
            <p:cNvPr id="19" name="Text Box 12"/>
            <p:cNvSpPr txBox="1">
              <a:spLocks noChangeArrowheads="1"/>
            </p:cNvSpPr>
            <p:nvPr/>
          </p:nvSpPr>
          <p:spPr bwMode="auto">
            <a:xfrm>
              <a:off x="2126" y="624"/>
              <a:ext cx="241" cy="263"/>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en-US" altLang="zh-CN" sz="2400" b="1" i="1" u="none" strike="noStrike" kern="1200" cap="none" spc="0" normalizeH="0" baseline="0" noProof="0">
                  <a:ln>
                    <a:noFill/>
                  </a:ln>
                  <a:solidFill>
                    <a:srgbClr val="336666"/>
                  </a:solidFill>
                  <a:effectLst/>
                  <a:uLnTx/>
                  <a:uFillTx/>
                  <a:latin typeface="Times New Roman" panose="02020603050405020304" pitchFamily="18" charset="0"/>
                  <a:ea typeface="微软雅黑" panose="020B0503020204020204" charset="-122"/>
                  <a:cs typeface="Times New Roman" panose="02020603050405020304" pitchFamily="18" charset="0"/>
                </a:rPr>
                <a:t>k</a:t>
              </a:r>
              <a:r>
                <a:rPr kumimoji="1" lang="en-US" altLang="zh-CN" sz="2400" b="1" i="1" u="none" strike="noStrike" kern="1200" cap="none" spc="0" normalizeH="0" baseline="-25000" noProof="0">
                  <a:ln>
                    <a:noFill/>
                  </a:ln>
                  <a:solidFill>
                    <a:srgbClr val="336666"/>
                  </a:solidFill>
                  <a:effectLst/>
                  <a:uLnTx/>
                  <a:uFillTx/>
                  <a:latin typeface="Times New Roman" panose="02020603050405020304" pitchFamily="18" charset="0"/>
                  <a:ea typeface="微软雅黑" panose="020B0503020204020204" charset="-122"/>
                  <a:cs typeface="Times New Roman" panose="02020603050405020304" pitchFamily="18" charset="0"/>
                </a:rPr>
                <a:t>z</a:t>
              </a:r>
            </a:p>
          </p:txBody>
        </p:sp>
        <p:sp>
          <p:nvSpPr>
            <p:cNvPr id="20" name="Text Box 13"/>
            <p:cNvSpPr txBox="1">
              <a:spLocks noChangeArrowheads="1"/>
            </p:cNvSpPr>
            <p:nvPr/>
          </p:nvSpPr>
          <p:spPr bwMode="auto">
            <a:xfrm>
              <a:off x="1691" y="1920"/>
              <a:ext cx="254" cy="263"/>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en-US" altLang="zh-CN" sz="2400" b="1" i="1" u="none" strike="noStrike" kern="1200" cap="none" spc="0" normalizeH="0" baseline="0" noProof="0">
                  <a:ln>
                    <a:noFill/>
                  </a:ln>
                  <a:solidFill>
                    <a:srgbClr val="336666"/>
                  </a:solidFill>
                  <a:effectLst/>
                  <a:uLnTx/>
                  <a:uFillTx/>
                  <a:latin typeface="Times New Roman" panose="02020603050405020304" pitchFamily="18" charset="0"/>
                  <a:ea typeface="微软雅黑" panose="020B0503020204020204" charset="-122"/>
                  <a:cs typeface="Times New Roman" panose="02020603050405020304" pitchFamily="18" charset="0"/>
                </a:rPr>
                <a:t>k</a:t>
              </a:r>
              <a:r>
                <a:rPr kumimoji="1" lang="en-US" altLang="zh-CN" sz="2400" b="1" i="1" u="none" strike="noStrike" kern="1200" cap="none" spc="0" normalizeH="0" baseline="-25000" noProof="0">
                  <a:ln>
                    <a:noFill/>
                  </a:ln>
                  <a:solidFill>
                    <a:srgbClr val="336666"/>
                  </a:solidFill>
                  <a:effectLst/>
                  <a:uLnTx/>
                  <a:uFillTx/>
                  <a:latin typeface="Times New Roman" panose="02020603050405020304" pitchFamily="18" charset="0"/>
                  <a:ea typeface="微软雅黑" panose="020B0503020204020204" charset="-122"/>
                  <a:cs typeface="Times New Roman" panose="02020603050405020304" pitchFamily="18" charset="0"/>
                </a:rPr>
                <a:t>x</a:t>
              </a:r>
            </a:p>
          </p:txBody>
        </p:sp>
        <p:sp>
          <p:nvSpPr>
            <p:cNvPr id="21" name="Text Box 14"/>
            <p:cNvSpPr txBox="1">
              <a:spLocks noChangeArrowheads="1"/>
            </p:cNvSpPr>
            <p:nvPr/>
          </p:nvSpPr>
          <p:spPr bwMode="auto">
            <a:xfrm>
              <a:off x="3134" y="1584"/>
              <a:ext cx="248" cy="262"/>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en-US" altLang="zh-CN" sz="2400" b="1" i="1" u="none" strike="noStrike" kern="1200" cap="none" spc="0" normalizeH="0" baseline="0" noProof="0">
                  <a:ln>
                    <a:noFill/>
                  </a:ln>
                  <a:solidFill>
                    <a:srgbClr val="336666"/>
                  </a:solidFill>
                  <a:effectLst/>
                  <a:uLnTx/>
                  <a:uFillTx/>
                  <a:latin typeface="Times New Roman" panose="02020603050405020304" pitchFamily="18" charset="0"/>
                  <a:ea typeface="微软雅黑" panose="020B0503020204020204" charset="-122"/>
                  <a:cs typeface="Times New Roman" panose="02020603050405020304" pitchFamily="18" charset="0"/>
                </a:rPr>
                <a:t>k</a:t>
              </a:r>
              <a:r>
                <a:rPr kumimoji="1" lang="en-US" altLang="zh-CN" sz="2400" b="1" i="1" u="none" strike="noStrike" kern="1200" cap="none" spc="0" normalizeH="0" baseline="-25000" noProof="0">
                  <a:ln>
                    <a:noFill/>
                  </a:ln>
                  <a:solidFill>
                    <a:srgbClr val="336666"/>
                  </a:solidFill>
                  <a:effectLst/>
                  <a:uLnTx/>
                  <a:uFillTx/>
                  <a:latin typeface="Times New Roman" panose="02020603050405020304" pitchFamily="18" charset="0"/>
                  <a:ea typeface="微软雅黑" panose="020B0503020204020204" charset="-122"/>
                  <a:cs typeface="Times New Roman" panose="02020603050405020304" pitchFamily="18" charset="0"/>
                </a:rPr>
                <a:t>y</a:t>
              </a:r>
            </a:p>
          </p:txBody>
        </p:sp>
        <p:grpSp>
          <p:nvGrpSpPr>
            <p:cNvPr id="22" name="Group 15"/>
            <p:cNvGrpSpPr/>
            <p:nvPr/>
          </p:nvGrpSpPr>
          <p:grpSpPr bwMode="auto">
            <a:xfrm>
              <a:off x="1881" y="864"/>
              <a:ext cx="1296" cy="1152"/>
              <a:chOff x="2598" y="983"/>
              <a:chExt cx="862" cy="859"/>
            </a:xfrm>
          </p:grpSpPr>
          <p:grpSp>
            <p:nvGrpSpPr>
              <p:cNvPr id="25" name="Group 16"/>
              <p:cNvGrpSpPr/>
              <p:nvPr/>
            </p:nvGrpSpPr>
            <p:grpSpPr bwMode="auto">
              <a:xfrm>
                <a:off x="2616" y="983"/>
                <a:ext cx="844" cy="847"/>
                <a:chOff x="2616" y="983"/>
                <a:chExt cx="844" cy="847"/>
              </a:xfrm>
            </p:grpSpPr>
            <p:sp>
              <p:nvSpPr>
                <p:cNvPr id="33" name="Freeform 17"/>
                <p:cNvSpPr/>
                <p:nvPr/>
              </p:nvSpPr>
              <p:spPr bwMode="auto">
                <a:xfrm>
                  <a:off x="2616" y="990"/>
                  <a:ext cx="204" cy="828"/>
                </a:xfrm>
                <a:custGeom>
                  <a:avLst/>
                  <a:gdLst>
                    <a:gd name="T0" fmla="*/ 204 w 204"/>
                    <a:gd name="T1" fmla="*/ 0 h 828"/>
                    <a:gd name="T2" fmla="*/ 0 w 204"/>
                    <a:gd name="T3" fmla="*/ 198 h 828"/>
                    <a:gd name="T4" fmla="*/ 0 w 204"/>
                    <a:gd name="T5" fmla="*/ 828 h 828"/>
                    <a:gd name="T6" fmla="*/ 204 w 204"/>
                    <a:gd name="T7" fmla="*/ 636 h 828"/>
                    <a:gd name="T8" fmla="*/ 204 w 204"/>
                    <a:gd name="T9" fmla="*/ 0 h 82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4" h="828">
                      <a:moveTo>
                        <a:pt x="204" y="0"/>
                      </a:moveTo>
                      <a:lnTo>
                        <a:pt x="0" y="198"/>
                      </a:lnTo>
                      <a:lnTo>
                        <a:pt x="0" y="828"/>
                      </a:lnTo>
                      <a:lnTo>
                        <a:pt x="204" y="636"/>
                      </a:lnTo>
                      <a:lnTo>
                        <a:pt x="204" y="0"/>
                      </a:lnTo>
                      <a:close/>
                    </a:path>
                  </a:pathLst>
                </a:custGeom>
                <a:solidFill>
                  <a:srgbClr val="FF66FF"/>
                </a:solidFill>
                <a:ln>
                  <a:noFill/>
                </a:ln>
                <a:effectLst/>
                <a:extLst>
                  <a:ext uri="{91240B29-F687-4F45-9708-019B960494DF}">
                    <a14:hiddenLine xmlns:a14="http://schemas.microsoft.com/office/drawing/2010/main" w="9525">
                      <a:solidFill>
                        <a:schemeClr val="tx1"/>
                      </a:solidFill>
                      <a:prstDash val="solid"/>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endParaRPr>
                </a:p>
              </p:txBody>
            </p:sp>
            <p:sp>
              <p:nvSpPr>
                <p:cNvPr id="34" name="Rectangle 18"/>
                <p:cNvSpPr>
                  <a:spLocks noChangeArrowheads="1"/>
                </p:cNvSpPr>
                <p:nvPr/>
              </p:nvSpPr>
              <p:spPr bwMode="auto">
                <a:xfrm>
                  <a:off x="2821" y="993"/>
                  <a:ext cx="636" cy="628"/>
                </a:xfrm>
                <a:prstGeom prst="rect">
                  <a:avLst/>
                </a:prstGeom>
                <a:solidFill>
                  <a:srgbClr val="FF66FF"/>
                </a:solidFill>
                <a:ln w="9525">
                  <a:solidFill>
                    <a:schemeClr val="tx1"/>
                  </a:solidFill>
                  <a:prstDash val="dash"/>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endParaRPr>
                </a:p>
              </p:txBody>
            </p:sp>
            <p:sp>
              <p:nvSpPr>
                <p:cNvPr id="35" name="Line 19"/>
                <p:cNvSpPr>
                  <a:spLocks noChangeShapeType="1"/>
                </p:cNvSpPr>
                <p:nvPr/>
              </p:nvSpPr>
              <p:spPr bwMode="auto">
                <a:xfrm>
                  <a:off x="2970" y="996"/>
                  <a:ext cx="0" cy="612"/>
                </a:xfrm>
                <a:prstGeom prst="line">
                  <a:avLst/>
                </a:prstGeom>
                <a:noFill/>
                <a:ln w="9525">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36" name="Line 20"/>
                <p:cNvSpPr>
                  <a:spLocks noChangeShapeType="1"/>
                </p:cNvSpPr>
                <p:nvPr/>
              </p:nvSpPr>
              <p:spPr bwMode="auto">
                <a:xfrm>
                  <a:off x="3132" y="996"/>
                  <a:ext cx="0" cy="612"/>
                </a:xfrm>
                <a:prstGeom prst="line">
                  <a:avLst/>
                </a:prstGeom>
                <a:noFill/>
                <a:ln w="9525">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37" name="Line 21"/>
                <p:cNvSpPr>
                  <a:spLocks noChangeShapeType="1"/>
                </p:cNvSpPr>
                <p:nvPr/>
              </p:nvSpPr>
              <p:spPr bwMode="auto">
                <a:xfrm>
                  <a:off x="3300" y="990"/>
                  <a:ext cx="0" cy="642"/>
                </a:xfrm>
                <a:prstGeom prst="line">
                  <a:avLst/>
                </a:prstGeom>
                <a:noFill/>
                <a:ln w="9525">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38" name="Line 22"/>
                <p:cNvSpPr>
                  <a:spLocks noChangeShapeType="1"/>
                </p:cNvSpPr>
                <p:nvPr/>
              </p:nvSpPr>
              <p:spPr bwMode="auto">
                <a:xfrm rot="-5400000">
                  <a:off x="3144" y="1158"/>
                  <a:ext cx="0" cy="612"/>
                </a:xfrm>
                <a:prstGeom prst="line">
                  <a:avLst/>
                </a:prstGeom>
                <a:noFill/>
                <a:ln w="9525">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39" name="Line 23"/>
                <p:cNvSpPr>
                  <a:spLocks noChangeShapeType="1"/>
                </p:cNvSpPr>
                <p:nvPr/>
              </p:nvSpPr>
              <p:spPr bwMode="auto">
                <a:xfrm rot="-5400000">
                  <a:off x="3132" y="1008"/>
                  <a:ext cx="0" cy="612"/>
                </a:xfrm>
                <a:prstGeom prst="line">
                  <a:avLst/>
                </a:prstGeom>
                <a:noFill/>
                <a:ln w="9525">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40" name="Line 24"/>
                <p:cNvSpPr>
                  <a:spLocks noChangeShapeType="1"/>
                </p:cNvSpPr>
                <p:nvPr/>
              </p:nvSpPr>
              <p:spPr bwMode="auto">
                <a:xfrm rot="-5400000">
                  <a:off x="3144" y="852"/>
                  <a:ext cx="0" cy="612"/>
                </a:xfrm>
                <a:prstGeom prst="line">
                  <a:avLst/>
                </a:prstGeom>
                <a:noFill/>
                <a:ln w="9525">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41" name="AutoShape 25"/>
                <p:cNvSpPr>
                  <a:spLocks noChangeArrowheads="1"/>
                </p:cNvSpPr>
                <p:nvPr/>
              </p:nvSpPr>
              <p:spPr bwMode="auto">
                <a:xfrm>
                  <a:off x="2623" y="1618"/>
                  <a:ext cx="837" cy="209"/>
                </a:xfrm>
                <a:prstGeom prst="parallelogram">
                  <a:avLst>
                    <a:gd name="adj" fmla="val 100120"/>
                  </a:avLst>
                </a:prstGeom>
                <a:solidFill>
                  <a:srgbClr val="FF66FF"/>
                </a:solidFill>
                <a:ln w="9525">
                  <a:solidFill>
                    <a:schemeClr val="tx1"/>
                  </a:solidFill>
                  <a:prstDash val="dash"/>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endParaRPr>
                </a:p>
              </p:txBody>
            </p:sp>
            <p:sp>
              <p:nvSpPr>
                <p:cNvPr id="42" name="Line 26"/>
                <p:cNvSpPr>
                  <a:spLocks noChangeShapeType="1"/>
                </p:cNvSpPr>
                <p:nvPr/>
              </p:nvSpPr>
              <p:spPr bwMode="auto">
                <a:xfrm rot="-5400000">
                  <a:off x="3090" y="1368"/>
                  <a:ext cx="0" cy="612"/>
                </a:xfrm>
                <a:prstGeom prst="line">
                  <a:avLst/>
                </a:prstGeom>
                <a:noFill/>
                <a:ln w="9525">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43" name="Line 27"/>
                <p:cNvSpPr>
                  <a:spLocks noChangeShapeType="1"/>
                </p:cNvSpPr>
                <p:nvPr/>
              </p:nvSpPr>
              <p:spPr bwMode="auto">
                <a:xfrm rot="-5400000">
                  <a:off x="3036" y="1422"/>
                  <a:ext cx="0" cy="612"/>
                </a:xfrm>
                <a:prstGeom prst="line">
                  <a:avLst/>
                </a:prstGeom>
                <a:noFill/>
                <a:ln w="9525">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44" name="Line 28"/>
                <p:cNvSpPr>
                  <a:spLocks noChangeShapeType="1"/>
                </p:cNvSpPr>
                <p:nvPr/>
              </p:nvSpPr>
              <p:spPr bwMode="auto">
                <a:xfrm rot="-5400000">
                  <a:off x="2988" y="1470"/>
                  <a:ext cx="0" cy="612"/>
                </a:xfrm>
                <a:prstGeom prst="line">
                  <a:avLst/>
                </a:prstGeom>
                <a:noFill/>
                <a:ln w="9525">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45" name="Line 29"/>
                <p:cNvSpPr>
                  <a:spLocks noChangeShapeType="1"/>
                </p:cNvSpPr>
                <p:nvPr/>
              </p:nvSpPr>
              <p:spPr bwMode="auto">
                <a:xfrm flipV="1">
                  <a:off x="3108" y="1613"/>
                  <a:ext cx="203" cy="208"/>
                </a:xfrm>
                <a:prstGeom prst="line">
                  <a:avLst/>
                </a:prstGeom>
                <a:noFill/>
                <a:ln w="9525">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46" name="Line 30"/>
                <p:cNvSpPr>
                  <a:spLocks noChangeShapeType="1"/>
                </p:cNvSpPr>
                <p:nvPr/>
              </p:nvSpPr>
              <p:spPr bwMode="auto">
                <a:xfrm flipV="1">
                  <a:off x="2940" y="1613"/>
                  <a:ext cx="203" cy="208"/>
                </a:xfrm>
                <a:prstGeom prst="line">
                  <a:avLst/>
                </a:prstGeom>
                <a:noFill/>
                <a:ln w="9525">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47" name="Line 31"/>
                <p:cNvSpPr>
                  <a:spLocks noChangeShapeType="1"/>
                </p:cNvSpPr>
                <p:nvPr/>
              </p:nvSpPr>
              <p:spPr bwMode="auto">
                <a:xfrm flipV="1">
                  <a:off x="2766" y="1619"/>
                  <a:ext cx="203" cy="208"/>
                </a:xfrm>
                <a:prstGeom prst="line">
                  <a:avLst/>
                </a:prstGeom>
                <a:noFill/>
                <a:ln w="9525">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48" name="Line 32"/>
                <p:cNvSpPr>
                  <a:spLocks noChangeShapeType="1"/>
                </p:cNvSpPr>
                <p:nvPr/>
              </p:nvSpPr>
              <p:spPr bwMode="auto">
                <a:xfrm flipV="1">
                  <a:off x="2616" y="983"/>
                  <a:ext cx="203" cy="208"/>
                </a:xfrm>
                <a:prstGeom prst="line">
                  <a:avLst/>
                </a:prstGeom>
                <a:noFill/>
                <a:ln w="9525">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49" name="Line 33"/>
                <p:cNvSpPr>
                  <a:spLocks noChangeShapeType="1"/>
                </p:cNvSpPr>
                <p:nvPr/>
              </p:nvSpPr>
              <p:spPr bwMode="auto">
                <a:xfrm>
                  <a:off x="2616" y="1218"/>
                  <a:ext cx="0" cy="612"/>
                </a:xfrm>
                <a:prstGeom prst="line">
                  <a:avLst/>
                </a:prstGeom>
                <a:noFill/>
                <a:ln w="9525">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50" name="Line 34"/>
                <p:cNvSpPr>
                  <a:spLocks noChangeShapeType="1"/>
                </p:cNvSpPr>
                <p:nvPr/>
              </p:nvSpPr>
              <p:spPr bwMode="auto">
                <a:xfrm>
                  <a:off x="2676" y="1146"/>
                  <a:ext cx="0" cy="612"/>
                </a:xfrm>
                <a:prstGeom prst="line">
                  <a:avLst/>
                </a:prstGeom>
                <a:noFill/>
                <a:ln w="9525">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51" name="Line 35"/>
                <p:cNvSpPr>
                  <a:spLocks noChangeShapeType="1"/>
                </p:cNvSpPr>
                <p:nvPr/>
              </p:nvSpPr>
              <p:spPr bwMode="auto">
                <a:xfrm>
                  <a:off x="2730" y="1116"/>
                  <a:ext cx="0" cy="612"/>
                </a:xfrm>
                <a:prstGeom prst="line">
                  <a:avLst/>
                </a:prstGeom>
                <a:noFill/>
                <a:ln w="9525">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52" name="Line 36"/>
                <p:cNvSpPr>
                  <a:spLocks noChangeShapeType="1"/>
                </p:cNvSpPr>
                <p:nvPr/>
              </p:nvSpPr>
              <p:spPr bwMode="auto">
                <a:xfrm>
                  <a:off x="2778" y="1062"/>
                  <a:ext cx="0" cy="612"/>
                </a:xfrm>
                <a:prstGeom prst="line">
                  <a:avLst/>
                </a:prstGeom>
                <a:noFill/>
                <a:ln w="9525">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53" name="Line 37"/>
                <p:cNvSpPr>
                  <a:spLocks noChangeShapeType="1"/>
                </p:cNvSpPr>
                <p:nvPr/>
              </p:nvSpPr>
              <p:spPr bwMode="auto">
                <a:xfrm flipV="1">
                  <a:off x="2622" y="1157"/>
                  <a:ext cx="203" cy="208"/>
                </a:xfrm>
                <a:prstGeom prst="line">
                  <a:avLst/>
                </a:prstGeom>
                <a:noFill/>
                <a:ln w="9525">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54" name="Line 38"/>
                <p:cNvSpPr>
                  <a:spLocks noChangeShapeType="1"/>
                </p:cNvSpPr>
                <p:nvPr/>
              </p:nvSpPr>
              <p:spPr bwMode="auto">
                <a:xfrm flipV="1">
                  <a:off x="2622" y="1319"/>
                  <a:ext cx="203" cy="208"/>
                </a:xfrm>
                <a:prstGeom prst="line">
                  <a:avLst/>
                </a:prstGeom>
                <a:noFill/>
                <a:ln w="9525">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55" name="Line 39"/>
                <p:cNvSpPr>
                  <a:spLocks noChangeShapeType="1"/>
                </p:cNvSpPr>
                <p:nvPr/>
              </p:nvSpPr>
              <p:spPr bwMode="auto">
                <a:xfrm flipV="1">
                  <a:off x="2628" y="1457"/>
                  <a:ext cx="203" cy="208"/>
                </a:xfrm>
                <a:prstGeom prst="line">
                  <a:avLst/>
                </a:prstGeom>
                <a:noFill/>
                <a:ln w="9525">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楷体_GB2312" pitchFamily="49" charset="-122"/>
                    <a:cs typeface="+mn-cs"/>
                  </a:endParaRPr>
                </a:p>
              </p:txBody>
            </p:sp>
          </p:grpSp>
          <p:sp>
            <p:nvSpPr>
              <p:cNvPr id="26" name="Line 40"/>
              <p:cNvSpPr>
                <a:spLocks noChangeShapeType="1"/>
              </p:cNvSpPr>
              <p:nvPr/>
            </p:nvSpPr>
            <p:spPr bwMode="auto">
              <a:xfrm>
                <a:off x="2824" y="998"/>
                <a:ext cx="0" cy="624"/>
              </a:xfrm>
              <a:prstGeom prst="line">
                <a:avLst/>
              </a:prstGeom>
              <a:noFill/>
              <a:ln w="19050">
                <a:solidFill>
                  <a:srgbClr val="CC0000"/>
                </a:solidFill>
                <a:round/>
                <a:head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27" name="Line 41"/>
              <p:cNvSpPr>
                <a:spLocks noChangeShapeType="1"/>
              </p:cNvSpPr>
              <p:nvPr/>
            </p:nvSpPr>
            <p:spPr bwMode="auto">
              <a:xfrm>
                <a:off x="2824" y="1616"/>
                <a:ext cx="632" cy="2"/>
              </a:xfrm>
              <a:prstGeom prst="line">
                <a:avLst/>
              </a:prstGeom>
              <a:noFill/>
              <a:ln w="19050">
                <a:solidFill>
                  <a:srgbClr val="CC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28" name="Line 42"/>
              <p:cNvSpPr>
                <a:spLocks noChangeShapeType="1"/>
              </p:cNvSpPr>
              <p:nvPr/>
            </p:nvSpPr>
            <p:spPr bwMode="auto">
              <a:xfrm flipH="1">
                <a:off x="2598" y="1618"/>
                <a:ext cx="230" cy="224"/>
              </a:xfrm>
              <a:prstGeom prst="line">
                <a:avLst/>
              </a:prstGeom>
              <a:noFill/>
              <a:ln w="19050">
                <a:solidFill>
                  <a:srgbClr val="CC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29" name="Arc 43"/>
              <p:cNvSpPr/>
              <p:nvPr/>
            </p:nvSpPr>
            <p:spPr bwMode="auto">
              <a:xfrm>
                <a:off x="2826" y="1120"/>
                <a:ext cx="543" cy="540"/>
              </a:xfrm>
              <a:custGeom>
                <a:avLst/>
                <a:gdLst>
                  <a:gd name="T0" fmla="*/ 0 w 21477"/>
                  <a:gd name="T1" fmla="*/ 0 h 21600"/>
                  <a:gd name="T2" fmla="*/ 0 w 21477"/>
                  <a:gd name="T3" fmla="*/ 0 h 21600"/>
                  <a:gd name="T4" fmla="*/ 0 w 21477"/>
                  <a:gd name="T5" fmla="*/ 0 h 21600"/>
                  <a:gd name="T6" fmla="*/ 0 60000 65536"/>
                  <a:gd name="T7" fmla="*/ 0 60000 65536"/>
                  <a:gd name="T8" fmla="*/ 0 60000 65536"/>
                </a:gdLst>
                <a:ahLst/>
                <a:cxnLst>
                  <a:cxn ang="T6">
                    <a:pos x="T0" y="T1"/>
                  </a:cxn>
                  <a:cxn ang="T7">
                    <a:pos x="T2" y="T3"/>
                  </a:cxn>
                  <a:cxn ang="T8">
                    <a:pos x="T4" y="T5"/>
                  </a:cxn>
                </a:cxnLst>
                <a:rect l="0" t="0" r="r" b="b"/>
                <a:pathLst>
                  <a:path w="21477" h="21600" fill="none" extrusionOk="0">
                    <a:moveTo>
                      <a:pt x="-1" y="0"/>
                    </a:moveTo>
                    <a:cubicBezTo>
                      <a:pt x="11037" y="0"/>
                      <a:pt x="20299" y="8321"/>
                      <a:pt x="21476" y="19296"/>
                    </a:cubicBezTo>
                  </a:path>
                  <a:path w="21477" h="21600" stroke="0" extrusionOk="0">
                    <a:moveTo>
                      <a:pt x="-1" y="0"/>
                    </a:moveTo>
                    <a:cubicBezTo>
                      <a:pt x="11037" y="0"/>
                      <a:pt x="20299" y="8321"/>
                      <a:pt x="21476" y="19296"/>
                    </a:cubicBezTo>
                    <a:lnTo>
                      <a:pt x="0" y="21600"/>
                    </a:lnTo>
                    <a:lnTo>
                      <a:pt x="-1" y="0"/>
                    </a:lnTo>
                    <a:close/>
                  </a:path>
                </a:pathLst>
              </a:custGeom>
              <a:noFill/>
              <a:ln w="28575">
                <a:solidFill>
                  <a:srgbClr val="006600"/>
                </a:solidFill>
                <a:round/>
              </a:ln>
              <a:effectLst/>
              <a:extLst>
                <a:ext uri="{909E8E84-426E-40DD-AFC4-6F175D3DCCD1}">
                  <a14:hiddenFill xmlns:a14="http://schemas.microsoft.com/office/drawing/2010/main">
                    <a:solidFill>
                      <a:schemeClr val="hlink"/>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endParaRPr>
              </a:p>
            </p:txBody>
          </p:sp>
          <p:sp>
            <p:nvSpPr>
              <p:cNvPr id="30" name="Arc 44"/>
              <p:cNvSpPr/>
              <p:nvPr/>
            </p:nvSpPr>
            <p:spPr bwMode="auto">
              <a:xfrm>
                <a:off x="2663" y="1120"/>
                <a:ext cx="173" cy="661"/>
              </a:xfrm>
              <a:custGeom>
                <a:avLst/>
                <a:gdLst>
                  <a:gd name="T0" fmla="*/ 0 w 21600"/>
                  <a:gd name="T1" fmla="*/ 0 h 26416"/>
                  <a:gd name="T2" fmla="*/ 0 w 21600"/>
                  <a:gd name="T3" fmla="*/ 0 h 26416"/>
                  <a:gd name="T4" fmla="*/ 0 w 21600"/>
                  <a:gd name="T5" fmla="*/ 0 h 26416"/>
                  <a:gd name="T6" fmla="*/ 0 60000 65536"/>
                  <a:gd name="T7" fmla="*/ 0 60000 65536"/>
                  <a:gd name="T8" fmla="*/ 0 60000 65536"/>
                </a:gdLst>
                <a:ahLst/>
                <a:cxnLst>
                  <a:cxn ang="T6">
                    <a:pos x="T0" y="T1"/>
                  </a:cxn>
                  <a:cxn ang="T7">
                    <a:pos x="T2" y="T3"/>
                  </a:cxn>
                  <a:cxn ang="T8">
                    <a:pos x="T4" y="T5"/>
                  </a:cxn>
                </a:cxnLst>
                <a:rect l="0" t="0" r="r" b="b"/>
                <a:pathLst>
                  <a:path w="21600" h="26416" fill="none" extrusionOk="0">
                    <a:moveTo>
                      <a:pt x="543" y="26416"/>
                    </a:moveTo>
                    <a:cubicBezTo>
                      <a:pt x="182" y="24836"/>
                      <a:pt x="0" y="23220"/>
                      <a:pt x="0" y="21600"/>
                    </a:cubicBezTo>
                    <a:cubicBezTo>
                      <a:pt x="-1" y="9688"/>
                      <a:pt x="9643" y="24"/>
                      <a:pt x="21555" y="0"/>
                    </a:cubicBezTo>
                  </a:path>
                  <a:path w="21600" h="26416" stroke="0" extrusionOk="0">
                    <a:moveTo>
                      <a:pt x="543" y="26416"/>
                    </a:moveTo>
                    <a:cubicBezTo>
                      <a:pt x="182" y="24836"/>
                      <a:pt x="0" y="23220"/>
                      <a:pt x="0" y="21600"/>
                    </a:cubicBezTo>
                    <a:cubicBezTo>
                      <a:pt x="-1" y="9688"/>
                      <a:pt x="9643" y="24"/>
                      <a:pt x="21555" y="0"/>
                    </a:cubicBezTo>
                    <a:lnTo>
                      <a:pt x="21600" y="21600"/>
                    </a:lnTo>
                    <a:lnTo>
                      <a:pt x="543" y="26416"/>
                    </a:lnTo>
                    <a:close/>
                  </a:path>
                </a:pathLst>
              </a:custGeom>
              <a:noFill/>
              <a:ln w="28575">
                <a:solidFill>
                  <a:srgbClr val="006600"/>
                </a:solidFill>
                <a:round/>
              </a:ln>
              <a:effectLst/>
              <a:extLst>
                <a:ext uri="{909E8E84-426E-40DD-AFC4-6F175D3DCCD1}">
                  <a14:hiddenFill xmlns:a14="http://schemas.microsoft.com/office/drawing/2010/main">
                    <a:solidFill>
                      <a:schemeClr val="hlink"/>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endParaRPr>
              </a:p>
            </p:txBody>
          </p:sp>
          <p:sp>
            <p:nvSpPr>
              <p:cNvPr id="31" name="Arc 45"/>
              <p:cNvSpPr/>
              <p:nvPr/>
            </p:nvSpPr>
            <p:spPr bwMode="auto">
              <a:xfrm flipV="1">
                <a:off x="2700" y="1620"/>
                <a:ext cx="642" cy="15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1" y="0"/>
                    </a:moveTo>
                    <a:cubicBezTo>
                      <a:pt x="11911" y="0"/>
                      <a:pt x="21575" y="9643"/>
                      <a:pt x="21599" y="21555"/>
                    </a:cubicBezTo>
                  </a:path>
                  <a:path w="21600" h="21600" stroke="0" extrusionOk="0">
                    <a:moveTo>
                      <a:pt x="-1" y="0"/>
                    </a:moveTo>
                    <a:cubicBezTo>
                      <a:pt x="11911" y="0"/>
                      <a:pt x="21575" y="9643"/>
                      <a:pt x="21599" y="21555"/>
                    </a:cubicBezTo>
                    <a:lnTo>
                      <a:pt x="0" y="21600"/>
                    </a:lnTo>
                    <a:lnTo>
                      <a:pt x="-1" y="0"/>
                    </a:lnTo>
                    <a:close/>
                  </a:path>
                </a:pathLst>
              </a:custGeom>
              <a:noFill/>
              <a:ln w="28575">
                <a:solidFill>
                  <a:srgbClr val="006600"/>
                </a:solidFill>
                <a:round/>
              </a:ln>
              <a:effectLst/>
              <a:extLst>
                <a:ext uri="{909E8E84-426E-40DD-AFC4-6F175D3DCCD1}">
                  <a14:hiddenFill xmlns:a14="http://schemas.microsoft.com/office/drawing/2010/main">
                    <a:solidFill>
                      <a:schemeClr val="hlink"/>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endParaRPr>
              </a:p>
            </p:txBody>
          </p:sp>
          <p:sp>
            <p:nvSpPr>
              <p:cNvPr id="32" name="Line 46"/>
              <p:cNvSpPr>
                <a:spLocks noChangeShapeType="1"/>
              </p:cNvSpPr>
              <p:nvPr/>
            </p:nvSpPr>
            <p:spPr bwMode="auto">
              <a:xfrm flipV="1">
                <a:off x="2820" y="1272"/>
                <a:ext cx="198" cy="348"/>
              </a:xfrm>
              <a:prstGeom prst="line">
                <a:avLst/>
              </a:prstGeom>
              <a:noFill/>
              <a:ln w="285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楷体_GB2312" pitchFamily="49" charset="-122"/>
                  <a:cs typeface="+mn-cs"/>
                </a:endParaRPr>
              </a:p>
            </p:txBody>
          </p:sp>
        </p:grpSp>
        <p:sp>
          <p:nvSpPr>
            <p:cNvPr id="23" name="Text Box 47"/>
            <p:cNvSpPr txBox="1">
              <a:spLocks noChangeArrowheads="1"/>
            </p:cNvSpPr>
            <p:nvPr/>
          </p:nvSpPr>
          <p:spPr bwMode="auto">
            <a:xfrm>
              <a:off x="2472" y="2016"/>
              <a:ext cx="353" cy="262"/>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en-US" altLang="zh-CN" sz="2400" b="1" i="1" u="none" strike="noStrike" kern="1200" cap="none" spc="0" normalizeH="0" baseline="0" noProof="0">
                  <a:ln>
                    <a:noFill/>
                  </a:ln>
                  <a:solidFill>
                    <a:srgbClr val="336666"/>
                  </a:solidFill>
                  <a:effectLst/>
                  <a:uLnTx/>
                  <a:uFillTx/>
                  <a:latin typeface="Times New Roman" panose="02020603050405020304" pitchFamily="18" charset="0"/>
                  <a:ea typeface="微软雅黑" panose="020B0503020204020204" charset="-122"/>
                  <a:cs typeface="Times New Roman" panose="02020603050405020304" pitchFamily="18" charset="0"/>
                </a:rPr>
                <a:t>k</a:t>
              </a:r>
              <a:r>
                <a:rPr kumimoji="1" lang="en-US" altLang="zh-CN" sz="2400" b="1" i="1" u="none" strike="noStrike" kern="1200" cap="none" spc="0" normalizeH="0" baseline="-25000" noProof="0">
                  <a:ln>
                    <a:noFill/>
                  </a:ln>
                  <a:solidFill>
                    <a:srgbClr val="336666"/>
                  </a:solidFill>
                  <a:effectLst/>
                  <a:uLnTx/>
                  <a:uFillTx/>
                  <a:latin typeface="Times New Roman" panose="02020603050405020304" pitchFamily="18" charset="0"/>
                  <a:ea typeface="微软雅黑" panose="020B0503020204020204" charset="-122"/>
                  <a:cs typeface="Times New Roman" panose="02020603050405020304" pitchFamily="18" charset="0"/>
                </a:rPr>
                <a:t>xyz</a:t>
              </a:r>
            </a:p>
          </p:txBody>
        </p:sp>
        <p:sp>
          <p:nvSpPr>
            <p:cNvPr id="24" name="Line 48"/>
            <p:cNvSpPr>
              <a:spLocks noChangeShapeType="1"/>
            </p:cNvSpPr>
            <p:nvPr/>
          </p:nvSpPr>
          <p:spPr bwMode="auto">
            <a:xfrm flipH="1" flipV="1">
              <a:off x="2409" y="1440"/>
              <a:ext cx="192" cy="624"/>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楷体_GB2312" pitchFamily="49" charset="-122"/>
                <a:cs typeface="+mn-cs"/>
              </a:endParaRPr>
            </a:p>
          </p:txBody>
        </p:sp>
      </p:grpSp>
    </p:spTree>
    <p:extLst>
      <p:ext uri="{BB962C8B-B14F-4D97-AF65-F5344CB8AC3E}">
        <p14:creationId xmlns:p14="http://schemas.microsoft.com/office/powerpoint/2010/main" val="30839815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754" name="Picture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20072" y="1746027"/>
            <a:ext cx="4033837" cy="3267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4757" name="Rectangle 3"/>
          <p:cNvSpPr>
            <a:spLocks noGrp="1" noRot="1" noChangeArrowheads="1"/>
          </p:cNvSpPr>
          <p:nvPr>
            <p:ph type="body" idx="4294967295"/>
          </p:nvPr>
        </p:nvSpPr>
        <p:spPr bwMode="auto">
          <a:xfrm>
            <a:off x="914400" y="1196752"/>
            <a:ext cx="8229600" cy="576263"/>
          </a:xfrm>
          <a:prstGeom prst="rect">
            <a:avLst/>
          </a:prstGeom>
          <a:solidFill>
            <a:srgbClr val="FFFFFF"/>
          </a:solidFill>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lnSpc>
                <a:spcPct val="90000"/>
              </a:lnSpc>
              <a:buFont typeface="Wingdings" panose="05000000000000000000" pitchFamily="2" charset="2"/>
              <a:buNone/>
            </a:pPr>
            <a:r>
              <a:rPr kumimoji="1" lang="zh-CN" altLang="en-US" sz="2600" b="1" dirty="0">
                <a:latin typeface="Times New Roman" panose="02020603050405020304" pitchFamily="18" charset="0"/>
                <a:ea typeface="微软雅黑" panose="020B0503020204020204" charset="-122"/>
                <a:cs typeface="Times New Roman" panose="02020603050405020304" pitchFamily="18" charset="0"/>
              </a:rPr>
              <a:t>等能面在 </a:t>
            </a:r>
            <a:r>
              <a:rPr kumimoji="1" lang="en-US" altLang="zh-CN" sz="2600" b="1" i="1" dirty="0">
                <a:latin typeface="Times New Roman" panose="02020603050405020304" pitchFamily="18" charset="0"/>
                <a:ea typeface="微软雅黑" panose="020B0503020204020204" charset="-122"/>
                <a:cs typeface="Times New Roman" panose="02020603050405020304" pitchFamily="18" charset="0"/>
              </a:rPr>
              <a:t>k </a:t>
            </a:r>
            <a:r>
              <a:rPr kumimoji="1" lang="zh-CN" altLang="en-US" sz="2600" b="1" dirty="0">
                <a:latin typeface="Times New Roman" panose="02020603050405020304" pitchFamily="18" charset="0"/>
                <a:ea typeface="微软雅黑" panose="020B0503020204020204" charset="-122"/>
                <a:cs typeface="Times New Roman" panose="02020603050405020304" pitchFamily="18" charset="0"/>
              </a:rPr>
              <a:t>空间为球面，</a:t>
            </a:r>
            <a:r>
              <a:rPr lang="zh-CN" altLang="en-US" sz="2600" b="1" dirty="0">
                <a:latin typeface="Times New Roman" panose="02020603050405020304" pitchFamily="18" charset="0"/>
                <a:ea typeface="微软雅黑" panose="020B0503020204020204" charset="-122"/>
                <a:cs typeface="Times New Roman" panose="02020603050405020304" pitchFamily="18" charset="0"/>
              </a:rPr>
              <a:t>电子充满了以 </a:t>
            </a:r>
            <a:r>
              <a:rPr lang="en-US" altLang="zh-CN" sz="2600" b="1" i="1" dirty="0" err="1">
                <a:latin typeface="Times New Roman" panose="02020603050405020304" pitchFamily="18" charset="0"/>
                <a:ea typeface="微软雅黑" panose="020B0503020204020204" charset="-122"/>
                <a:cs typeface="Times New Roman" panose="02020603050405020304" pitchFamily="18" charset="0"/>
              </a:rPr>
              <a:t>k</a:t>
            </a:r>
            <a:r>
              <a:rPr lang="en-US" altLang="zh-CN" sz="2600" b="1" i="1" baseline="-25000" dirty="0" err="1">
                <a:latin typeface="Times New Roman" panose="02020603050405020304" pitchFamily="18" charset="0"/>
                <a:ea typeface="微软雅黑" panose="020B0503020204020204" charset="-122"/>
                <a:cs typeface="Times New Roman" panose="02020603050405020304" pitchFamily="18" charset="0"/>
              </a:rPr>
              <a:t>F</a:t>
            </a:r>
            <a:r>
              <a:rPr lang="zh-CN" altLang="en-US" sz="2600" b="1" i="1" baseline="-25000" dirty="0">
                <a:latin typeface="Times New Roman" panose="02020603050405020304" pitchFamily="18" charset="0"/>
                <a:ea typeface="微软雅黑" panose="020B0503020204020204" charset="-122"/>
                <a:cs typeface="Times New Roman" panose="02020603050405020304" pitchFamily="18" charset="0"/>
              </a:rPr>
              <a:t> </a:t>
            </a:r>
            <a:r>
              <a:rPr lang="zh-CN" altLang="en-US" sz="2600" b="1" dirty="0">
                <a:latin typeface="Times New Roman" panose="02020603050405020304" pitchFamily="18" charset="0"/>
                <a:ea typeface="微软雅黑" panose="020B0503020204020204" charset="-122"/>
                <a:cs typeface="Times New Roman" panose="02020603050405020304" pitchFamily="18" charset="0"/>
              </a:rPr>
              <a:t>为半径的球：</a:t>
            </a:r>
          </a:p>
        </p:txBody>
      </p:sp>
      <p:sp>
        <p:nvSpPr>
          <p:cNvPr id="74760" name="Text Box 45"/>
          <p:cNvSpPr txBox="1">
            <a:spLocks noChangeArrowheads="1"/>
          </p:cNvSpPr>
          <p:nvPr/>
        </p:nvSpPr>
        <p:spPr bwMode="auto">
          <a:xfrm>
            <a:off x="323850" y="1746027"/>
            <a:ext cx="3155950"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6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charset="-122"/>
                <a:cs typeface="+mn-cs"/>
              </a:rPr>
              <a:t>球内包含的状态数：</a:t>
            </a:r>
          </a:p>
        </p:txBody>
      </p:sp>
      <p:sp>
        <p:nvSpPr>
          <p:cNvPr id="74762" name="Text Box 56"/>
          <p:cNvSpPr txBox="1">
            <a:spLocks noChangeArrowheads="1"/>
          </p:cNvSpPr>
          <p:nvPr/>
        </p:nvSpPr>
        <p:spPr bwMode="auto">
          <a:xfrm>
            <a:off x="539750" y="4869061"/>
            <a:ext cx="8208963" cy="1200329"/>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CC0000"/>
                </a:solidFill>
                <a:effectLst/>
                <a:uLnTx/>
                <a:uFillTx/>
                <a:latin typeface="Times New Roman" panose="02020603050405020304" pitchFamily="18" charset="0"/>
                <a:ea typeface="微软雅黑" panose="020B0503020204020204" charset="-122"/>
                <a:cs typeface="Times New Roman" panose="02020603050405020304" pitchFamily="18" charset="0"/>
              </a:rPr>
              <a:t>费米球半径</a:t>
            </a:r>
            <a:r>
              <a:rPr kumimoji="0" lang="en-US" altLang="zh-CN" sz="2400" b="1" i="1" u="none" strike="noStrike" kern="1200" cap="none" spc="0" normalizeH="0" baseline="0" noProof="0" dirty="0" err="1">
                <a:ln>
                  <a:noFill/>
                </a:ln>
                <a:solidFill>
                  <a:srgbClr val="CC0000"/>
                </a:solidFill>
                <a:effectLst/>
                <a:uLnTx/>
                <a:uFillTx/>
                <a:latin typeface="Times New Roman" panose="02020603050405020304" pitchFamily="18" charset="0"/>
                <a:ea typeface="微软雅黑" panose="020B0503020204020204" charset="-122"/>
                <a:cs typeface="Times New Roman" panose="02020603050405020304" pitchFamily="18" charset="0"/>
              </a:rPr>
              <a:t>k</a:t>
            </a:r>
            <a:r>
              <a:rPr kumimoji="0" lang="en-US" altLang="zh-CN" sz="2400" b="1" i="1" u="none" strike="noStrike" kern="1200" cap="none" spc="0" normalizeH="0" baseline="-25000" noProof="0" dirty="0" err="1">
                <a:ln>
                  <a:noFill/>
                </a:ln>
                <a:solidFill>
                  <a:srgbClr val="CC0000"/>
                </a:solidFill>
                <a:effectLst/>
                <a:uLnTx/>
                <a:uFillTx/>
                <a:latin typeface="Times New Roman" panose="02020603050405020304" pitchFamily="18" charset="0"/>
                <a:ea typeface="微软雅黑" panose="020B0503020204020204" charset="-122"/>
                <a:cs typeface="Times New Roman" panose="02020603050405020304" pitchFamily="18" charset="0"/>
              </a:rPr>
              <a:t>F</a:t>
            </a:r>
            <a:r>
              <a:rPr kumimoji="0" lang="en-US" altLang="zh-CN" sz="2400" b="1" i="1" u="none" strike="noStrike" kern="1200" cap="none" spc="0" normalizeH="0" baseline="0" noProof="0" dirty="0">
                <a:ln>
                  <a:noFill/>
                </a:ln>
                <a:solidFill>
                  <a:srgbClr val="CC0000"/>
                </a:solidFill>
                <a:effectLst/>
                <a:uLnTx/>
                <a:uFillTx/>
                <a:latin typeface="Times New Roman" panose="02020603050405020304" pitchFamily="18" charset="0"/>
                <a:ea typeface="微软雅黑" panose="020B0503020204020204" charset="-122"/>
                <a:cs typeface="Times New Roman" panose="02020603050405020304" pitchFamily="18" charset="0"/>
              </a:rPr>
              <a:t> </a:t>
            </a:r>
            <a:r>
              <a:rPr kumimoji="0" lang="zh-CN" altLang="en-US" sz="2400" b="1" i="0" u="none" strike="noStrike" kern="1200" cap="none" spc="0" normalizeH="0" baseline="0" noProof="0" dirty="0">
                <a:ln>
                  <a:noFill/>
                </a:ln>
                <a:solidFill>
                  <a:srgbClr val="CC0000"/>
                </a:solidFill>
                <a:effectLst/>
                <a:uLnTx/>
                <a:uFillTx/>
                <a:latin typeface="Times New Roman" panose="02020603050405020304" pitchFamily="18" charset="0"/>
                <a:ea typeface="微软雅黑" panose="020B0503020204020204" charset="-122"/>
                <a:cs typeface="Times New Roman" panose="02020603050405020304" pitchFamily="18" charset="0"/>
              </a:rPr>
              <a:t>，球的表面为费米面。费米面的定义是</a:t>
            </a:r>
            <a:r>
              <a:rPr kumimoji="0" lang="en-US" altLang="zh-CN" sz="2400" b="1" i="1" u="none" strike="noStrike" kern="1200" cap="none" spc="0" normalizeH="0" baseline="0" noProof="0" dirty="0">
                <a:ln>
                  <a:noFill/>
                </a:ln>
                <a:solidFill>
                  <a:srgbClr val="CC0000"/>
                </a:solidFill>
                <a:effectLst/>
                <a:uLnTx/>
                <a:uFillTx/>
                <a:latin typeface="Times New Roman" panose="02020603050405020304" pitchFamily="18" charset="0"/>
                <a:ea typeface="微软雅黑" panose="020B0503020204020204" charset="-122"/>
                <a:cs typeface="Times New Roman" panose="02020603050405020304" pitchFamily="18" charset="0"/>
              </a:rPr>
              <a:t>k</a:t>
            </a:r>
            <a:r>
              <a:rPr kumimoji="0" lang="zh-CN" altLang="en-US" sz="2400" b="1" i="0" u="none" strike="noStrike" kern="1200" cap="none" spc="0" normalizeH="0" baseline="0" noProof="0" dirty="0">
                <a:ln>
                  <a:noFill/>
                </a:ln>
                <a:solidFill>
                  <a:srgbClr val="CC0000"/>
                </a:solidFill>
                <a:effectLst/>
                <a:uLnTx/>
                <a:uFillTx/>
                <a:latin typeface="Times New Roman" panose="02020603050405020304" pitchFamily="18" charset="0"/>
                <a:ea typeface="微软雅黑" panose="020B0503020204020204" charset="-122"/>
                <a:cs typeface="Times New Roman" panose="02020603050405020304" pitchFamily="18" charset="0"/>
              </a:rPr>
              <a:t>空间占有电子与不占有电子区域的分界面，费米面的能值为费米能量</a:t>
            </a:r>
            <a:r>
              <a:rPr kumimoji="0" lang="en-US" altLang="zh-CN" sz="2400" b="1" i="1" u="none" strike="noStrike" kern="1200" cap="none" spc="0" normalizeH="0" baseline="0" noProof="0" dirty="0">
                <a:ln>
                  <a:noFill/>
                </a:ln>
                <a:solidFill>
                  <a:srgbClr val="CC0000"/>
                </a:solidFill>
                <a:effectLst/>
                <a:uLnTx/>
                <a:uFillTx/>
                <a:latin typeface="Times New Roman" panose="02020603050405020304" pitchFamily="18" charset="0"/>
                <a:ea typeface="微软雅黑" panose="020B0503020204020204" charset="-122"/>
                <a:cs typeface="Times New Roman" panose="02020603050405020304" pitchFamily="18" charset="0"/>
              </a:rPr>
              <a:t>E</a:t>
            </a:r>
            <a:r>
              <a:rPr kumimoji="0" lang="en-US" altLang="zh-CN" sz="2400" b="1" i="1" u="none" strike="noStrike" kern="1200" cap="none" spc="0" normalizeH="0" baseline="-25000" noProof="0" dirty="0">
                <a:ln>
                  <a:noFill/>
                </a:ln>
                <a:solidFill>
                  <a:srgbClr val="CC0000"/>
                </a:solidFill>
                <a:effectLst/>
                <a:uLnTx/>
                <a:uFillTx/>
                <a:latin typeface="Times New Roman" panose="02020603050405020304" pitchFamily="18" charset="0"/>
                <a:ea typeface="微软雅黑" panose="020B0503020204020204" charset="-122"/>
                <a:cs typeface="Times New Roman" panose="02020603050405020304" pitchFamily="18" charset="0"/>
              </a:rPr>
              <a:t>F0</a:t>
            </a:r>
          </a:p>
        </p:txBody>
      </p:sp>
      <p:graphicFrame>
        <p:nvGraphicFramePr>
          <p:cNvPr id="74763" name="Object 6"/>
          <p:cNvGraphicFramePr>
            <a:graphicFrameLocks noChangeAspect="1"/>
          </p:cNvGraphicFramePr>
          <p:nvPr>
            <p:extLst>
              <p:ext uri="{D42A27DB-BD31-4B8C-83A1-F6EECF244321}">
                <p14:modId xmlns:p14="http://schemas.microsoft.com/office/powerpoint/2010/main" val="3503284365"/>
              </p:ext>
            </p:extLst>
          </p:nvPr>
        </p:nvGraphicFramePr>
        <p:xfrm>
          <a:off x="217488" y="3427413"/>
          <a:ext cx="5567362" cy="1225550"/>
        </p:xfrm>
        <a:graphic>
          <a:graphicData uri="http://schemas.openxmlformats.org/presentationml/2006/ole">
            <mc:AlternateContent xmlns:mc="http://schemas.openxmlformats.org/markup-compatibility/2006">
              <mc:Choice xmlns:v="urn:schemas-microsoft-com:vml" Requires="v">
                <p:oleObj spid="_x0000_s334022" name="Equation" r:id="rId5" imgW="2133360" imgH="469800" progId="Equation.DSMT4">
                  <p:embed/>
                </p:oleObj>
              </mc:Choice>
              <mc:Fallback>
                <p:oleObj name="Equation" r:id="rId5" imgW="2133360" imgH="469800" progId="Equation.DSMT4">
                  <p:embed/>
                  <p:pic>
                    <p:nvPicPr>
                      <p:cNvPr id="74763" name="Object 6"/>
                      <p:cNvPicPr>
                        <a:picLocks noChangeAspect="1" noChangeArrowheads="1"/>
                      </p:cNvPicPr>
                      <p:nvPr/>
                    </p:nvPicPr>
                    <p:blipFill>
                      <a:blip r:embed="rId6"/>
                      <a:srcRect/>
                      <a:stretch>
                        <a:fillRect/>
                      </a:stretch>
                    </p:blipFill>
                    <p:spPr bwMode="auto">
                      <a:xfrm>
                        <a:off x="217488" y="3427413"/>
                        <a:ext cx="5567362" cy="1225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4764" name="Object 58"/>
          <p:cNvGraphicFramePr>
            <a:graphicFrameLocks noChangeAspect="1"/>
          </p:cNvGraphicFramePr>
          <p:nvPr/>
        </p:nvGraphicFramePr>
        <p:xfrm>
          <a:off x="1547813" y="2204815"/>
          <a:ext cx="3455987" cy="1085850"/>
        </p:xfrm>
        <a:graphic>
          <a:graphicData uri="http://schemas.openxmlformats.org/presentationml/2006/ole">
            <mc:AlternateContent xmlns:mc="http://schemas.openxmlformats.org/markup-compatibility/2006">
              <mc:Choice xmlns:v="urn:schemas-microsoft-com:vml" Requires="v">
                <p:oleObj spid="_x0000_s334023" name="公式" r:id="rId7" imgW="1333500" imgH="419100" progId="Equation.3">
                  <p:embed/>
                </p:oleObj>
              </mc:Choice>
              <mc:Fallback>
                <p:oleObj name="公式" r:id="rId7" imgW="1333500" imgH="419100" progId="Equation.3">
                  <p:embed/>
                  <p:pic>
                    <p:nvPicPr>
                      <p:cNvPr id="74764" name="Object 5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47813" y="2204815"/>
                        <a:ext cx="3455987" cy="1085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页脚占位符 1"/>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zh-CN" altLang="en-US"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清华大学电子工程系</a:t>
            </a:r>
            <a:r>
              <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a:t>
            </a:r>
            <a:r>
              <a:rPr kumimoji="1" lang="zh-CN" altLang="en-US"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黄翊东</a:t>
            </a:r>
            <a:endPar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3" name="灯片编号占位符 2"/>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BFA3644-F7FA-4510-BE22-999DFD69EC9B}" type="slidenum">
              <a:rPr kumimoji="1" lang="en-US" altLang="zh-CN" sz="14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127</a:t>
            </a:fld>
            <a:endPar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17" name="Rectangle 2"/>
          <p:cNvSpPr txBox="1">
            <a:spLocks noRot="1" noChangeArrowheads="1"/>
          </p:cNvSpPr>
          <p:nvPr/>
        </p:nvSpPr>
        <p:spPr bwMode="auto">
          <a:xfrm>
            <a:off x="2843808" y="44624"/>
            <a:ext cx="4835525"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5pPr>
            <a:lvl6pPr marL="4572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6pPr>
            <a:lvl7pPr marL="9144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7pPr>
            <a:lvl8pPr marL="13716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8pPr>
            <a:lvl9pPr marL="18288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3600" b="1" i="0" u="none" strike="noStrike" kern="1200" cap="none" spc="0" normalizeH="0" baseline="0" noProof="0">
                <a:ln>
                  <a:noFill/>
                </a:ln>
                <a:solidFill>
                  <a:srgbClr val="660066"/>
                </a:solidFill>
                <a:effectLst>
                  <a:outerShdw blurRad="38100" dist="38100" dir="2700000" algn="tl">
                    <a:srgbClr val="C0C0C0"/>
                  </a:outerShdw>
                </a:effectLst>
                <a:uLnTx/>
                <a:uFillTx/>
                <a:latin typeface="Times New Roman" panose="02020603050405020304" pitchFamily="18" charset="0"/>
                <a:ea typeface="微软雅黑" pitchFamily="34" charset="-122"/>
                <a:cs typeface="+mj-cs"/>
              </a:rPr>
              <a:t>基态填充-费米球</a:t>
            </a:r>
            <a:endParaRPr kumimoji="1" lang="zh-CN" altLang="en-US" sz="3600" b="1" i="0" u="none" strike="noStrike" kern="1200" cap="none" spc="0" normalizeH="0" baseline="0" noProof="0" dirty="0">
              <a:ln>
                <a:noFill/>
              </a:ln>
              <a:solidFill>
                <a:srgbClr val="660066"/>
              </a:solidFill>
              <a:effectLst>
                <a:outerShdw blurRad="38100" dist="38100" dir="2700000" algn="tl">
                  <a:srgbClr val="C0C0C0"/>
                </a:outerShdw>
              </a:effectLst>
              <a:uLnTx/>
              <a:uFillTx/>
              <a:latin typeface="Times New Roman" panose="02020603050405020304" pitchFamily="18" charset="0"/>
              <a:ea typeface="微软雅黑" pitchFamily="34" charset="-122"/>
              <a:cs typeface="+mj-cs"/>
            </a:endParaRPr>
          </a:p>
        </p:txBody>
      </p:sp>
      <p:sp>
        <p:nvSpPr>
          <p:cNvPr id="18" name="Rectangle 37"/>
          <p:cNvSpPr>
            <a:spLocks noChangeArrowheads="1"/>
          </p:cNvSpPr>
          <p:nvPr/>
        </p:nvSpPr>
        <p:spPr bwMode="auto">
          <a:xfrm flipV="1">
            <a:off x="106363" y="922707"/>
            <a:ext cx="8885237" cy="42863"/>
          </a:xfrm>
          <a:prstGeom prst="rect">
            <a:avLst/>
          </a:prstGeom>
          <a:gradFill rotWithShape="0">
            <a:gsLst>
              <a:gs pos="0">
                <a:srgbClr val="808080">
                  <a:gamma/>
                  <a:tint val="0"/>
                  <a:invGamma/>
                </a:srgbClr>
              </a:gs>
              <a:gs pos="100000">
                <a:srgbClr val="808080"/>
              </a:gs>
            </a:gsLst>
            <a:path path="shape">
              <a:fillToRect l="50000" t="50000" r="50000" b="50000"/>
            </a:path>
          </a:gradFill>
          <a:ln w="12700">
            <a:noFill/>
            <a:miter lim="800000"/>
            <a:headEnd type="none" w="sm" len="sm"/>
            <a:tailEnd type="none" w="sm" len="sm"/>
          </a:ln>
          <a:effectLst/>
        </p:spPr>
        <p:txBody>
          <a:bodyPr wrap="none" anchor="ctr"/>
          <a:lstStyle/>
          <a:p>
            <a:pPr marL="0" marR="0" lvl="0" indent="0" algn="l" defTabSz="914400" rtl="0" eaLnBrk="0" fontAlgn="auto" latinLnBrk="0" hangingPunct="0">
              <a:lnSpc>
                <a:spcPct val="100000"/>
              </a:lnSpc>
              <a:spcBef>
                <a:spcPts val="0"/>
              </a:spcBef>
              <a:spcAft>
                <a:spcPts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Arial"/>
              <a:ea typeface="宋体"/>
              <a:cs typeface="+mn-cs"/>
            </a:endParaRPr>
          </a:p>
        </p:txBody>
      </p:sp>
    </p:spTree>
    <p:extLst>
      <p:ext uri="{BB962C8B-B14F-4D97-AF65-F5344CB8AC3E}">
        <p14:creationId xmlns:p14="http://schemas.microsoft.com/office/powerpoint/2010/main" val="10551724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20072" y="1746027"/>
            <a:ext cx="4033837" cy="3267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784" name="Rectangle 11"/>
          <p:cNvSpPr>
            <a:spLocks noChangeArrowheads="1"/>
          </p:cNvSpPr>
          <p:nvPr/>
        </p:nvSpPr>
        <p:spPr bwMode="auto">
          <a:xfrm>
            <a:off x="489174" y="1371257"/>
            <a:ext cx="1706562"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6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费米能量 </a:t>
            </a:r>
            <a:r>
              <a:rPr kumimoji="0" lang="en-US" altLang="zh-CN" sz="26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a:t>
            </a:r>
          </a:p>
        </p:txBody>
      </p:sp>
      <p:graphicFrame>
        <p:nvGraphicFramePr>
          <p:cNvPr id="75785" name="Object 12"/>
          <p:cNvGraphicFramePr>
            <a:graphicFrameLocks noChangeAspect="1"/>
          </p:cNvGraphicFramePr>
          <p:nvPr/>
        </p:nvGraphicFramePr>
        <p:xfrm>
          <a:off x="1058863" y="1803057"/>
          <a:ext cx="4003675" cy="1001713"/>
        </p:xfrm>
        <a:graphic>
          <a:graphicData uri="http://schemas.openxmlformats.org/presentationml/2006/ole">
            <mc:AlternateContent xmlns:mc="http://schemas.openxmlformats.org/markup-compatibility/2006">
              <mc:Choice xmlns:v="urn:schemas-microsoft-com:vml" Requires="v">
                <p:oleObj spid="_x0000_s335144" name="公式" r:id="rId5" imgW="1676400" imgH="419100" progId="Equation.3">
                  <p:embed/>
                </p:oleObj>
              </mc:Choice>
              <mc:Fallback>
                <p:oleObj name="公式" r:id="rId5" imgW="1676400" imgH="419100" progId="Equation.3">
                  <p:embed/>
                  <p:pic>
                    <p:nvPicPr>
                      <p:cNvPr id="75785" name="Object 1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58863" y="1803057"/>
                        <a:ext cx="4003675" cy="1001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5786" name="Rectangle 14"/>
          <p:cNvSpPr>
            <a:spLocks noChangeArrowheads="1"/>
          </p:cNvSpPr>
          <p:nvPr/>
        </p:nvSpPr>
        <p:spPr bwMode="auto">
          <a:xfrm>
            <a:off x="417165" y="4193832"/>
            <a:ext cx="1706563"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6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费米温度</a:t>
            </a:r>
            <a:r>
              <a:rPr kumimoji="0" lang="en-US" altLang="zh-CN" sz="26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 </a:t>
            </a:r>
          </a:p>
        </p:txBody>
      </p:sp>
      <p:graphicFrame>
        <p:nvGraphicFramePr>
          <p:cNvPr id="75787" name="Object 15"/>
          <p:cNvGraphicFramePr>
            <a:graphicFrameLocks noChangeAspect="1"/>
          </p:cNvGraphicFramePr>
          <p:nvPr/>
        </p:nvGraphicFramePr>
        <p:xfrm>
          <a:off x="2117725" y="4535145"/>
          <a:ext cx="2419350" cy="692150"/>
        </p:xfrm>
        <a:graphic>
          <a:graphicData uri="http://schemas.openxmlformats.org/presentationml/2006/ole">
            <mc:AlternateContent xmlns:mc="http://schemas.openxmlformats.org/markup-compatibility/2006">
              <mc:Choice xmlns:v="urn:schemas-microsoft-com:vml" Requires="v">
                <p:oleObj spid="_x0000_s335145" name="Equation" r:id="rId7" imgW="19507200" imgH="5486400" progId="Equation.DSMT4">
                  <p:embed/>
                </p:oleObj>
              </mc:Choice>
              <mc:Fallback>
                <p:oleObj name="Equation" r:id="rId7" imgW="19507200" imgH="5486400" progId="Equation.DSMT4">
                  <p:embed/>
                  <p:pic>
                    <p:nvPicPr>
                      <p:cNvPr id="75787" name="Object 15"/>
                      <p:cNvPicPr>
                        <a:picLocks noChangeAspect="1" noChangeArrowheads="1"/>
                      </p:cNvPicPr>
                      <p:nvPr/>
                    </p:nvPicPr>
                    <p:blipFill>
                      <a:blip r:embed="rId8"/>
                      <a:srcRect/>
                      <a:stretch>
                        <a:fillRect/>
                      </a:stretch>
                    </p:blipFill>
                    <p:spPr bwMode="auto">
                      <a:xfrm>
                        <a:off x="2117725" y="4535145"/>
                        <a:ext cx="2419350"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5789" name="Rectangle 14"/>
          <p:cNvSpPr>
            <a:spLocks noChangeArrowheads="1"/>
          </p:cNvSpPr>
          <p:nvPr/>
        </p:nvSpPr>
        <p:spPr bwMode="auto">
          <a:xfrm>
            <a:off x="466725" y="3242920"/>
            <a:ext cx="1706563"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6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费米动量</a:t>
            </a:r>
            <a:r>
              <a:rPr kumimoji="0" lang="en-US" altLang="zh-CN" sz="26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 </a:t>
            </a:r>
          </a:p>
        </p:txBody>
      </p:sp>
      <p:graphicFrame>
        <p:nvGraphicFramePr>
          <p:cNvPr id="75790" name="Object 15"/>
          <p:cNvGraphicFramePr>
            <a:graphicFrameLocks noChangeAspect="1"/>
          </p:cNvGraphicFramePr>
          <p:nvPr/>
        </p:nvGraphicFramePr>
        <p:xfrm>
          <a:off x="2124075" y="3531845"/>
          <a:ext cx="1655763" cy="612775"/>
        </p:xfrm>
        <a:graphic>
          <a:graphicData uri="http://schemas.openxmlformats.org/presentationml/2006/ole">
            <mc:AlternateContent xmlns:mc="http://schemas.openxmlformats.org/markup-compatibility/2006">
              <mc:Choice xmlns:v="urn:schemas-microsoft-com:vml" Requires="v">
                <p:oleObj spid="_x0000_s335146" name="公式" r:id="rId9" imgW="583565" imgH="215900" progId="Equation.3">
                  <p:embed/>
                </p:oleObj>
              </mc:Choice>
              <mc:Fallback>
                <p:oleObj name="公式" r:id="rId9" imgW="583565" imgH="215900" progId="Equation.3">
                  <p:embed/>
                  <p:pic>
                    <p:nvPicPr>
                      <p:cNvPr id="75790" name="Object 1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124075" y="3531845"/>
                        <a:ext cx="1655763" cy="612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5791" name="Text Box 23"/>
          <p:cNvSpPr txBox="1">
            <a:spLocks noChangeArrowheads="1"/>
          </p:cNvSpPr>
          <p:nvPr/>
        </p:nvSpPr>
        <p:spPr bwMode="auto">
          <a:xfrm>
            <a:off x="3255963" y="2903195"/>
            <a:ext cx="18415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endParaRPr>
          </a:p>
        </p:txBody>
      </p:sp>
      <p:sp>
        <p:nvSpPr>
          <p:cNvPr id="75792" name="Text Box 24"/>
          <p:cNvSpPr txBox="1">
            <a:spLocks noChangeArrowheads="1"/>
          </p:cNvSpPr>
          <p:nvPr/>
        </p:nvSpPr>
        <p:spPr bwMode="auto">
          <a:xfrm>
            <a:off x="3255963" y="2811120"/>
            <a:ext cx="2012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charset="-122"/>
                <a:cs typeface="+mn-cs"/>
              </a:rPr>
              <a:t>几个电子伏特</a:t>
            </a:r>
          </a:p>
        </p:txBody>
      </p:sp>
      <p:sp>
        <p:nvSpPr>
          <p:cNvPr id="17" name="文本框 16"/>
          <p:cNvSpPr txBox="1"/>
          <p:nvPr/>
        </p:nvSpPr>
        <p:spPr>
          <a:xfrm>
            <a:off x="3327568" y="5362232"/>
            <a:ext cx="2372765" cy="461665"/>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400" b="1" i="1" u="none" strike="noStrike" kern="1200" cap="none" spc="0" normalizeH="0" baseline="0" noProof="0" dirty="0">
                <a:ln>
                  <a:noFill/>
                </a:ln>
                <a:solidFill>
                  <a:srgbClr val="C00000"/>
                </a:solidFill>
                <a:effectLst/>
                <a:uLnTx/>
                <a:uFillTx/>
                <a:latin typeface="Times New Roman" panose="02020603050405020304" pitchFamily="18" charset="0"/>
                <a:ea typeface="微软雅黑" panose="020B0503020204020204" charset="-122"/>
                <a:cs typeface="Times New Roman" panose="02020603050405020304" pitchFamily="18" charset="0"/>
              </a:rPr>
              <a:t>k</a:t>
            </a:r>
            <a:r>
              <a:rPr kumimoji="0" lang="en-US" altLang="zh-CN" sz="2400" b="1" i="1" u="none" strike="noStrike" kern="1200" cap="none" spc="0" normalizeH="0" baseline="-25000" noProof="0" dirty="0">
                <a:ln>
                  <a:noFill/>
                </a:ln>
                <a:solidFill>
                  <a:srgbClr val="C00000"/>
                </a:solidFill>
                <a:effectLst/>
                <a:uLnTx/>
                <a:uFillTx/>
                <a:latin typeface="Times New Roman" panose="02020603050405020304" pitchFamily="18" charset="0"/>
                <a:ea typeface="微软雅黑" panose="020B0503020204020204" charset="-122"/>
                <a:cs typeface="Times New Roman" panose="02020603050405020304" pitchFamily="18" charset="0"/>
              </a:rPr>
              <a:t>B</a:t>
            </a:r>
            <a:r>
              <a:rPr kumimoji="0" lang="zh-CN" altLang="en-US" sz="2400" b="1" i="1" u="none" strike="noStrike" kern="1200" cap="none" spc="0" normalizeH="0" baseline="-25000" noProof="0" dirty="0">
                <a:ln>
                  <a:noFill/>
                </a:ln>
                <a:solidFill>
                  <a:srgbClr val="C00000"/>
                </a:solidFill>
                <a:effectLst/>
                <a:uLnTx/>
                <a:uFillTx/>
                <a:latin typeface="Times New Roman" panose="02020603050405020304" pitchFamily="18" charset="0"/>
                <a:ea typeface="微软雅黑" panose="020B0503020204020204" charset="-122"/>
                <a:cs typeface="Times New Roman" panose="02020603050405020304" pitchFamily="18" charset="0"/>
              </a:rPr>
              <a:t> </a:t>
            </a:r>
            <a:r>
              <a:rPr kumimoji="0" lang="zh-CN" altLang="en-US" sz="2400" b="1" i="0" u="none" strike="noStrike" kern="1200" cap="none" spc="0" normalizeH="0" baseline="0" noProof="0" dirty="0">
                <a:ln>
                  <a:noFill/>
                </a:ln>
                <a:solidFill>
                  <a:srgbClr val="C00000"/>
                </a:solidFill>
                <a:effectLst/>
                <a:uLnTx/>
                <a:uFillTx/>
                <a:latin typeface="Times New Roman" panose="02020603050405020304" pitchFamily="18" charset="0"/>
                <a:ea typeface="微软雅黑" panose="020B0503020204020204" charset="-122"/>
                <a:cs typeface="Times New Roman" panose="02020603050405020304" pitchFamily="18" charset="0"/>
              </a:rPr>
              <a:t>波尔兹曼常数</a:t>
            </a:r>
          </a:p>
        </p:txBody>
      </p:sp>
      <p:sp>
        <p:nvSpPr>
          <p:cNvPr id="75788" name="Rectangle 21"/>
          <p:cNvSpPr>
            <a:spLocks noChangeArrowheads="1"/>
          </p:cNvSpPr>
          <p:nvPr/>
        </p:nvSpPr>
        <p:spPr bwMode="auto">
          <a:xfrm>
            <a:off x="4932040" y="4884266"/>
            <a:ext cx="2927350" cy="4889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6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在 </a:t>
            </a:r>
            <a:r>
              <a:rPr kumimoji="0" lang="en-US" altLang="zh-CN" sz="26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10</a:t>
            </a:r>
            <a:r>
              <a:rPr kumimoji="0" lang="en-US" altLang="zh-CN" sz="2600" b="1" i="0" u="none" strike="noStrike" kern="1200" cap="none" spc="0" normalizeH="0" baseline="3000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4</a:t>
            </a:r>
            <a:r>
              <a:rPr kumimoji="0" lang="en-US" altLang="zh-CN" sz="26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K </a:t>
            </a:r>
            <a:r>
              <a:rPr kumimoji="0" lang="zh-CN" altLang="en-US" sz="26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的量级      </a:t>
            </a:r>
          </a:p>
        </p:txBody>
      </p:sp>
      <p:sp>
        <p:nvSpPr>
          <p:cNvPr id="2" name="页脚占位符 1"/>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zh-CN" altLang="en-US"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清华大学电子工程系</a:t>
            </a:r>
            <a:r>
              <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a:t>
            </a:r>
            <a:r>
              <a:rPr kumimoji="1" lang="zh-CN" altLang="en-US"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黄翊东</a:t>
            </a:r>
            <a:endPar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3" name="灯片编号占位符 2"/>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BFA3644-F7FA-4510-BE22-999DFD69EC9B}" type="slidenum">
              <a:rPr kumimoji="1" lang="en-US" altLang="zh-CN" sz="14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128</a:t>
            </a:fld>
            <a:endPar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22" name="Rectangle 2"/>
          <p:cNvSpPr txBox="1">
            <a:spLocks noRot="1" noChangeArrowheads="1"/>
          </p:cNvSpPr>
          <p:nvPr/>
        </p:nvSpPr>
        <p:spPr bwMode="auto">
          <a:xfrm>
            <a:off x="2843808" y="44624"/>
            <a:ext cx="4835525"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5pPr>
            <a:lvl6pPr marL="4572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6pPr>
            <a:lvl7pPr marL="9144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7pPr>
            <a:lvl8pPr marL="13716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8pPr>
            <a:lvl9pPr marL="18288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3600" b="1" i="0" u="none" strike="noStrike" kern="1200" cap="none" spc="0" normalizeH="0" baseline="0" noProof="0">
                <a:ln>
                  <a:noFill/>
                </a:ln>
                <a:solidFill>
                  <a:srgbClr val="660066"/>
                </a:solidFill>
                <a:effectLst>
                  <a:outerShdw blurRad="38100" dist="38100" dir="2700000" algn="tl">
                    <a:srgbClr val="C0C0C0"/>
                  </a:outerShdw>
                </a:effectLst>
                <a:uLnTx/>
                <a:uFillTx/>
                <a:latin typeface="Times New Roman" panose="02020603050405020304" pitchFamily="18" charset="0"/>
                <a:ea typeface="微软雅黑" pitchFamily="34" charset="-122"/>
                <a:cs typeface="+mj-cs"/>
              </a:rPr>
              <a:t>基态填充-费米球</a:t>
            </a:r>
            <a:endParaRPr kumimoji="1" lang="zh-CN" altLang="en-US" sz="3600" b="1" i="0" u="none" strike="noStrike" kern="1200" cap="none" spc="0" normalizeH="0" baseline="0" noProof="0" dirty="0">
              <a:ln>
                <a:noFill/>
              </a:ln>
              <a:solidFill>
                <a:srgbClr val="660066"/>
              </a:solidFill>
              <a:effectLst>
                <a:outerShdw blurRad="38100" dist="38100" dir="2700000" algn="tl">
                  <a:srgbClr val="C0C0C0"/>
                </a:outerShdw>
              </a:effectLst>
              <a:uLnTx/>
              <a:uFillTx/>
              <a:latin typeface="Times New Roman" panose="02020603050405020304" pitchFamily="18" charset="0"/>
              <a:ea typeface="微软雅黑" pitchFamily="34" charset="-122"/>
              <a:cs typeface="+mj-cs"/>
            </a:endParaRPr>
          </a:p>
        </p:txBody>
      </p:sp>
      <p:sp>
        <p:nvSpPr>
          <p:cNvPr id="23" name="Rectangle 37"/>
          <p:cNvSpPr>
            <a:spLocks noChangeArrowheads="1"/>
          </p:cNvSpPr>
          <p:nvPr/>
        </p:nvSpPr>
        <p:spPr bwMode="auto">
          <a:xfrm flipV="1">
            <a:off x="106363" y="922707"/>
            <a:ext cx="8885237" cy="42863"/>
          </a:xfrm>
          <a:prstGeom prst="rect">
            <a:avLst/>
          </a:prstGeom>
          <a:gradFill rotWithShape="0">
            <a:gsLst>
              <a:gs pos="0">
                <a:srgbClr val="808080">
                  <a:gamma/>
                  <a:tint val="0"/>
                  <a:invGamma/>
                </a:srgbClr>
              </a:gs>
              <a:gs pos="100000">
                <a:srgbClr val="808080"/>
              </a:gs>
            </a:gsLst>
            <a:path path="shape">
              <a:fillToRect l="50000" t="50000" r="50000" b="50000"/>
            </a:path>
          </a:gradFill>
          <a:ln w="12700">
            <a:noFill/>
            <a:miter lim="800000"/>
            <a:headEnd type="none" w="sm" len="sm"/>
            <a:tailEnd type="none" w="sm" len="sm"/>
          </a:ln>
          <a:effectLst/>
        </p:spPr>
        <p:txBody>
          <a:bodyPr wrap="none" anchor="ctr"/>
          <a:lstStyle/>
          <a:p>
            <a:pPr marL="0" marR="0" lvl="0" indent="0" algn="l" defTabSz="914400" rtl="0" eaLnBrk="0" fontAlgn="auto" latinLnBrk="0" hangingPunct="0">
              <a:lnSpc>
                <a:spcPct val="100000"/>
              </a:lnSpc>
              <a:spcBef>
                <a:spcPts val="0"/>
              </a:spcBef>
              <a:spcAft>
                <a:spcPts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Arial"/>
              <a:ea typeface="宋体"/>
              <a:cs typeface="+mn-cs"/>
            </a:endParaRPr>
          </a:p>
        </p:txBody>
      </p:sp>
    </p:spTree>
    <p:extLst>
      <p:ext uri="{BB962C8B-B14F-4D97-AF65-F5344CB8AC3E}">
        <p14:creationId xmlns:p14="http://schemas.microsoft.com/office/powerpoint/2010/main" val="2342844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20072" y="1746027"/>
            <a:ext cx="4033837" cy="3267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784" name="Rectangle 11"/>
          <p:cNvSpPr>
            <a:spLocks noChangeArrowheads="1"/>
          </p:cNvSpPr>
          <p:nvPr/>
        </p:nvSpPr>
        <p:spPr bwMode="auto">
          <a:xfrm>
            <a:off x="489174" y="1371257"/>
            <a:ext cx="1706562"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6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费米能量 </a:t>
            </a:r>
            <a:r>
              <a:rPr kumimoji="0" lang="en-US" altLang="zh-CN" sz="26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a:t>
            </a:r>
          </a:p>
        </p:txBody>
      </p:sp>
      <p:graphicFrame>
        <p:nvGraphicFramePr>
          <p:cNvPr id="75785" name="Object 12"/>
          <p:cNvGraphicFramePr>
            <a:graphicFrameLocks noChangeAspect="1"/>
          </p:cNvGraphicFramePr>
          <p:nvPr/>
        </p:nvGraphicFramePr>
        <p:xfrm>
          <a:off x="1058863" y="1803057"/>
          <a:ext cx="4003675" cy="1001713"/>
        </p:xfrm>
        <a:graphic>
          <a:graphicData uri="http://schemas.openxmlformats.org/presentationml/2006/ole">
            <mc:AlternateContent xmlns:mc="http://schemas.openxmlformats.org/markup-compatibility/2006">
              <mc:Choice xmlns:v="urn:schemas-microsoft-com:vml" Requires="v">
                <p:oleObj spid="_x0000_s336168" name="公式" r:id="rId5" imgW="1676400" imgH="419100" progId="Equation.3">
                  <p:embed/>
                </p:oleObj>
              </mc:Choice>
              <mc:Fallback>
                <p:oleObj name="公式" r:id="rId5" imgW="1676400" imgH="419100" progId="Equation.3">
                  <p:embed/>
                  <p:pic>
                    <p:nvPicPr>
                      <p:cNvPr id="75785" name="Object 1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58863" y="1803057"/>
                        <a:ext cx="4003675" cy="1001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5786" name="Rectangle 14"/>
          <p:cNvSpPr>
            <a:spLocks noChangeArrowheads="1"/>
          </p:cNvSpPr>
          <p:nvPr/>
        </p:nvSpPr>
        <p:spPr bwMode="auto">
          <a:xfrm>
            <a:off x="417165" y="4193832"/>
            <a:ext cx="1706563"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6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费米温度</a:t>
            </a:r>
            <a:r>
              <a:rPr kumimoji="0" lang="en-US" altLang="zh-CN" sz="26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 </a:t>
            </a:r>
          </a:p>
        </p:txBody>
      </p:sp>
      <p:graphicFrame>
        <p:nvGraphicFramePr>
          <p:cNvPr id="75787" name="Object 15"/>
          <p:cNvGraphicFramePr>
            <a:graphicFrameLocks noChangeAspect="1"/>
          </p:cNvGraphicFramePr>
          <p:nvPr/>
        </p:nvGraphicFramePr>
        <p:xfrm>
          <a:off x="2117725" y="4535145"/>
          <a:ext cx="2419350" cy="692150"/>
        </p:xfrm>
        <a:graphic>
          <a:graphicData uri="http://schemas.openxmlformats.org/presentationml/2006/ole">
            <mc:AlternateContent xmlns:mc="http://schemas.openxmlformats.org/markup-compatibility/2006">
              <mc:Choice xmlns:v="urn:schemas-microsoft-com:vml" Requires="v">
                <p:oleObj spid="_x0000_s336169" name="Equation" r:id="rId7" imgW="19507200" imgH="5486400" progId="Equation.DSMT4">
                  <p:embed/>
                </p:oleObj>
              </mc:Choice>
              <mc:Fallback>
                <p:oleObj name="Equation" r:id="rId7" imgW="19507200" imgH="5486400" progId="Equation.DSMT4">
                  <p:embed/>
                  <p:pic>
                    <p:nvPicPr>
                      <p:cNvPr id="75787" name="Object 15"/>
                      <p:cNvPicPr>
                        <a:picLocks noChangeAspect="1" noChangeArrowheads="1"/>
                      </p:cNvPicPr>
                      <p:nvPr/>
                    </p:nvPicPr>
                    <p:blipFill>
                      <a:blip r:embed="rId8"/>
                      <a:srcRect/>
                      <a:stretch>
                        <a:fillRect/>
                      </a:stretch>
                    </p:blipFill>
                    <p:spPr bwMode="auto">
                      <a:xfrm>
                        <a:off x="2117725" y="4535145"/>
                        <a:ext cx="2419350"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5789" name="Rectangle 14"/>
          <p:cNvSpPr>
            <a:spLocks noChangeArrowheads="1"/>
          </p:cNvSpPr>
          <p:nvPr/>
        </p:nvSpPr>
        <p:spPr bwMode="auto">
          <a:xfrm>
            <a:off x="466725" y="3242920"/>
            <a:ext cx="1706563"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6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费米动量</a:t>
            </a:r>
            <a:r>
              <a:rPr kumimoji="0" lang="en-US" altLang="zh-CN" sz="26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 </a:t>
            </a:r>
          </a:p>
        </p:txBody>
      </p:sp>
      <p:graphicFrame>
        <p:nvGraphicFramePr>
          <p:cNvPr id="75790" name="Object 15"/>
          <p:cNvGraphicFramePr>
            <a:graphicFrameLocks noChangeAspect="1"/>
          </p:cNvGraphicFramePr>
          <p:nvPr/>
        </p:nvGraphicFramePr>
        <p:xfrm>
          <a:off x="2124075" y="3531845"/>
          <a:ext cx="1655763" cy="612775"/>
        </p:xfrm>
        <a:graphic>
          <a:graphicData uri="http://schemas.openxmlformats.org/presentationml/2006/ole">
            <mc:AlternateContent xmlns:mc="http://schemas.openxmlformats.org/markup-compatibility/2006">
              <mc:Choice xmlns:v="urn:schemas-microsoft-com:vml" Requires="v">
                <p:oleObj spid="_x0000_s336170" name="公式" r:id="rId9" imgW="583565" imgH="215900" progId="Equation.3">
                  <p:embed/>
                </p:oleObj>
              </mc:Choice>
              <mc:Fallback>
                <p:oleObj name="公式" r:id="rId9" imgW="583565" imgH="215900" progId="Equation.3">
                  <p:embed/>
                  <p:pic>
                    <p:nvPicPr>
                      <p:cNvPr id="75790" name="Object 1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124075" y="3531845"/>
                        <a:ext cx="1655763" cy="612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5791" name="Text Box 23"/>
          <p:cNvSpPr txBox="1">
            <a:spLocks noChangeArrowheads="1"/>
          </p:cNvSpPr>
          <p:nvPr/>
        </p:nvSpPr>
        <p:spPr bwMode="auto">
          <a:xfrm>
            <a:off x="3255963" y="2903195"/>
            <a:ext cx="18415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endParaRPr>
          </a:p>
        </p:txBody>
      </p:sp>
      <p:sp>
        <p:nvSpPr>
          <p:cNvPr id="75792" name="Text Box 24"/>
          <p:cNvSpPr txBox="1">
            <a:spLocks noChangeArrowheads="1"/>
          </p:cNvSpPr>
          <p:nvPr/>
        </p:nvSpPr>
        <p:spPr bwMode="auto">
          <a:xfrm>
            <a:off x="3255963" y="2811120"/>
            <a:ext cx="2012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charset="-122"/>
                <a:cs typeface="+mn-cs"/>
              </a:rPr>
              <a:t>几个电子伏特</a:t>
            </a:r>
          </a:p>
        </p:txBody>
      </p:sp>
      <p:sp>
        <p:nvSpPr>
          <p:cNvPr id="17" name="文本框 16"/>
          <p:cNvSpPr txBox="1"/>
          <p:nvPr/>
        </p:nvSpPr>
        <p:spPr>
          <a:xfrm>
            <a:off x="3327568" y="5362232"/>
            <a:ext cx="2372765" cy="461665"/>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400" b="1" i="1" u="none" strike="noStrike" kern="1200" cap="none" spc="0" normalizeH="0" baseline="0" noProof="0" dirty="0">
                <a:ln>
                  <a:noFill/>
                </a:ln>
                <a:solidFill>
                  <a:srgbClr val="C00000"/>
                </a:solidFill>
                <a:effectLst/>
                <a:uLnTx/>
                <a:uFillTx/>
                <a:latin typeface="Times New Roman" panose="02020603050405020304" pitchFamily="18" charset="0"/>
                <a:ea typeface="微软雅黑" panose="020B0503020204020204" charset="-122"/>
                <a:cs typeface="Times New Roman" panose="02020603050405020304" pitchFamily="18" charset="0"/>
              </a:rPr>
              <a:t>k</a:t>
            </a:r>
            <a:r>
              <a:rPr kumimoji="0" lang="en-US" altLang="zh-CN" sz="2400" b="1" i="1" u="none" strike="noStrike" kern="1200" cap="none" spc="0" normalizeH="0" baseline="-25000" noProof="0" dirty="0">
                <a:ln>
                  <a:noFill/>
                </a:ln>
                <a:solidFill>
                  <a:srgbClr val="C00000"/>
                </a:solidFill>
                <a:effectLst/>
                <a:uLnTx/>
                <a:uFillTx/>
                <a:latin typeface="Times New Roman" panose="02020603050405020304" pitchFamily="18" charset="0"/>
                <a:ea typeface="微软雅黑" panose="020B0503020204020204" charset="-122"/>
                <a:cs typeface="Times New Roman" panose="02020603050405020304" pitchFamily="18" charset="0"/>
              </a:rPr>
              <a:t>B</a:t>
            </a:r>
            <a:r>
              <a:rPr kumimoji="0" lang="zh-CN" altLang="en-US" sz="2400" b="1" i="1" u="none" strike="noStrike" kern="1200" cap="none" spc="0" normalizeH="0" baseline="-25000" noProof="0" dirty="0">
                <a:ln>
                  <a:noFill/>
                </a:ln>
                <a:solidFill>
                  <a:srgbClr val="C00000"/>
                </a:solidFill>
                <a:effectLst/>
                <a:uLnTx/>
                <a:uFillTx/>
                <a:latin typeface="Times New Roman" panose="02020603050405020304" pitchFamily="18" charset="0"/>
                <a:ea typeface="微软雅黑" panose="020B0503020204020204" charset="-122"/>
                <a:cs typeface="Times New Roman" panose="02020603050405020304" pitchFamily="18" charset="0"/>
              </a:rPr>
              <a:t> </a:t>
            </a:r>
            <a:r>
              <a:rPr kumimoji="0" lang="zh-CN" altLang="en-US" sz="2400" b="1" i="0" u="none" strike="noStrike" kern="1200" cap="none" spc="0" normalizeH="0" baseline="0" noProof="0" dirty="0">
                <a:ln>
                  <a:noFill/>
                </a:ln>
                <a:solidFill>
                  <a:srgbClr val="C00000"/>
                </a:solidFill>
                <a:effectLst/>
                <a:uLnTx/>
                <a:uFillTx/>
                <a:latin typeface="Times New Roman" panose="02020603050405020304" pitchFamily="18" charset="0"/>
                <a:ea typeface="微软雅黑" panose="020B0503020204020204" charset="-122"/>
                <a:cs typeface="Times New Roman" panose="02020603050405020304" pitchFamily="18" charset="0"/>
              </a:rPr>
              <a:t>波尔兹曼常数</a:t>
            </a:r>
          </a:p>
        </p:txBody>
      </p:sp>
      <p:sp>
        <p:nvSpPr>
          <p:cNvPr id="75788" name="Rectangle 21"/>
          <p:cNvSpPr>
            <a:spLocks noChangeArrowheads="1"/>
          </p:cNvSpPr>
          <p:nvPr/>
        </p:nvSpPr>
        <p:spPr bwMode="auto">
          <a:xfrm>
            <a:off x="4932040" y="4884266"/>
            <a:ext cx="2927350" cy="4889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6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在 </a:t>
            </a:r>
            <a:r>
              <a:rPr kumimoji="0" lang="en-US" altLang="zh-CN" sz="26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10</a:t>
            </a:r>
            <a:r>
              <a:rPr kumimoji="0" lang="en-US" altLang="zh-CN" sz="2600" b="1" i="0" u="none" strike="noStrike" kern="1200" cap="none" spc="0" normalizeH="0" baseline="3000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4</a:t>
            </a:r>
            <a:r>
              <a:rPr kumimoji="0" lang="en-US" altLang="zh-CN" sz="26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K </a:t>
            </a:r>
            <a:r>
              <a:rPr kumimoji="0" lang="zh-CN" altLang="en-US" sz="26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的量级      </a:t>
            </a:r>
          </a:p>
        </p:txBody>
      </p:sp>
      <p:sp>
        <p:nvSpPr>
          <p:cNvPr id="2" name="页脚占位符 1"/>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zh-CN" altLang="en-US"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清华大学电子工程系</a:t>
            </a:r>
            <a:r>
              <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a:t>
            </a:r>
            <a:r>
              <a:rPr kumimoji="1" lang="zh-CN" altLang="en-US"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黄翊东</a:t>
            </a:r>
            <a:endPar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3" name="灯片编号占位符 2"/>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BFA3644-F7FA-4510-BE22-999DFD69EC9B}" type="slidenum">
              <a:rPr kumimoji="1" lang="en-US" altLang="zh-CN" sz="14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129</a:t>
            </a:fld>
            <a:endPar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22" name="Rectangle 2"/>
          <p:cNvSpPr txBox="1">
            <a:spLocks noRot="1" noChangeArrowheads="1"/>
          </p:cNvSpPr>
          <p:nvPr/>
        </p:nvSpPr>
        <p:spPr bwMode="auto">
          <a:xfrm>
            <a:off x="2843808" y="44624"/>
            <a:ext cx="4835525"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5pPr>
            <a:lvl6pPr marL="4572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6pPr>
            <a:lvl7pPr marL="9144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7pPr>
            <a:lvl8pPr marL="13716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8pPr>
            <a:lvl9pPr marL="18288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3600" b="1" i="0" u="none" strike="noStrike" kern="1200" cap="none" spc="0" normalizeH="0" baseline="0" noProof="0">
                <a:ln>
                  <a:noFill/>
                </a:ln>
                <a:solidFill>
                  <a:srgbClr val="660066"/>
                </a:solidFill>
                <a:effectLst>
                  <a:outerShdw blurRad="38100" dist="38100" dir="2700000" algn="tl">
                    <a:srgbClr val="C0C0C0"/>
                  </a:outerShdw>
                </a:effectLst>
                <a:uLnTx/>
                <a:uFillTx/>
                <a:latin typeface="Times New Roman" panose="02020603050405020304" pitchFamily="18" charset="0"/>
                <a:ea typeface="微软雅黑" pitchFamily="34" charset="-122"/>
                <a:cs typeface="+mj-cs"/>
              </a:rPr>
              <a:t>基态填充-费米球</a:t>
            </a:r>
            <a:endParaRPr kumimoji="1" lang="zh-CN" altLang="en-US" sz="3600" b="1" i="0" u="none" strike="noStrike" kern="1200" cap="none" spc="0" normalizeH="0" baseline="0" noProof="0" dirty="0">
              <a:ln>
                <a:noFill/>
              </a:ln>
              <a:solidFill>
                <a:srgbClr val="660066"/>
              </a:solidFill>
              <a:effectLst>
                <a:outerShdw blurRad="38100" dist="38100" dir="2700000" algn="tl">
                  <a:srgbClr val="C0C0C0"/>
                </a:outerShdw>
              </a:effectLst>
              <a:uLnTx/>
              <a:uFillTx/>
              <a:latin typeface="Times New Roman" panose="02020603050405020304" pitchFamily="18" charset="0"/>
              <a:ea typeface="微软雅黑" pitchFamily="34" charset="-122"/>
              <a:cs typeface="+mj-cs"/>
            </a:endParaRPr>
          </a:p>
        </p:txBody>
      </p:sp>
      <p:sp>
        <p:nvSpPr>
          <p:cNvPr id="23" name="Rectangle 37"/>
          <p:cNvSpPr>
            <a:spLocks noChangeArrowheads="1"/>
          </p:cNvSpPr>
          <p:nvPr/>
        </p:nvSpPr>
        <p:spPr bwMode="auto">
          <a:xfrm flipV="1">
            <a:off x="106363" y="922707"/>
            <a:ext cx="8885237" cy="42863"/>
          </a:xfrm>
          <a:prstGeom prst="rect">
            <a:avLst/>
          </a:prstGeom>
          <a:gradFill rotWithShape="0">
            <a:gsLst>
              <a:gs pos="0">
                <a:srgbClr val="808080">
                  <a:gamma/>
                  <a:tint val="0"/>
                  <a:invGamma/>
                </a:srgbClr>
              </a:gs>
              <a:gs pos="100000">
                <a:srgbClr val="808080"/>
              </a:gs>
            </a:gsLst>
            <a:path path="shape">
              <a:fillToRect l="50000" t="50000" r="50000" b="50000"/>
            </a:path>
          </a:gradFill>
          <a:ln w="12700">
            <a:noFill/>
            <a:miter lim="800000"/>
            <a:headEnd type="none" w="sm" len="sm"/>
            <a:tailEnd type="none" w="sm" len="sm"/>
          </a:ln>
          <a:effectLst/>
        </p:spPr>
        <p:txBody>
          <a:bodyPr wrap="none" anchor="ctr"/>
          <a:lstStyle/>
          <a:p>
            <a:pPr marL="0" marR="0" lvl="0" indent="0" algn="l" defTabSz="914400" rtl="0" eaLnBrk="0" fontAlgn="auto" latinLnBrk="0" hangingPunct="0">
              <a:lnSpc>
                <a:spcPct val="100000"/>
              </a:lnSpc>
              <a:spcBef>
                <a:spcPts val="0"/>
              </a:spcBef>
              <a:spcAft>
                <a:spcPts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Arial"/>
              <a:ea typeface="宋体"/>
              <a:cs typeface="+mn-cs"/>
            </a:endParaRPr>
          </a:p>
        </p:txBody>
      </p:sp>
      <p:grpSp>
        <p:nvGrpSpPr>
          <p:cNvPr id="19" name="Group 17"/>
          <p:cNvGrpSpPr/>
          <p:nvPr/>
        </p:nvGrpSpPr>
        <p:grpSpPr bwMode="auto">
          <a:xfrm>
            <a:off x="4211638" y="0"/>
            <a:ext cx="4608512" cy="4032250"/>
            <a:chOff x="158" y="754"/>
            <a:chExt cx="2903" cy="2540"/>
          </a:xfrm>
        </p:grpSpPr>
        <p:sp>
          <p:nvSpPr>
            <p:cNvPr id="20" name="Rectangle 18"/>
            <p:cNvSpPr>
              <a:spLocks noChangeArrowheads="1"/>
            </p:cNvSpPr>
            <p:nvPr/>
          </p:nvSpPr>
          <p:spPr bwMode="auto">
            <a:xfrm>
              <a:off x="158" y="1071"/>
              <a:ext cx="2903" cy="2223"/>
            </a:xfrm>
            <a:prstGeom prst="rect">
              <a:avLst/>
            </a:prstGeom>
            <a:solidFill>
              <a:srgbClr val="FF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endParaRPr>
            </a:p>
          </p:txBody>
        </p:sp>
        <p:grpSp>
          <p:nvGrpSpPr>
            <p:cNvPr id="21" name="Group 19"/>
            <p:cNvGrpSpPr/>
            <p:nvPr/>
          </p:nvGrpSpPr>
          <p:grpSpPr bwMode="auto">
            <a:xfrm>
              <a:off x="612" y="1026"/>
              <a:ext cx="2223" cy="1950"/>
              <a:chOff x="975" y="1344"/>
              <a:chExt cx="1587" cy="1224"/>
            </a:xfrm>
          </p:grpSpPr>
          <p:sp>
            <p:nvSpPr>
              <p:cNvPr id="29" name="Rectangle 20" descr="宽上对角线"/>
              <p:cNvSpPr>
                <a:spLocks noChangeArrowheads="1"/>
              </p:cNvSpPr>
              <p:nvPr/>
            </p:nvSpPr>
            <p:spPr bwMode="auto">
              <a:xfrm>
                <a:off x="975" y="1933"/>
                <a:ext cx="1225" cy="635"/>
              </a:xfrm>
              <a:prstGeom prst="rect">
                <a:avLst/>
              </a:prstGeom>
              <a:pattFill prst="wdUpDiag">
                <a:fgClr>
                  <a:schemeClr val="accent1"/>
                </a:fgClr>
                <a:bgClr>
                  <a:schemeClr val="bg1"/>
                </a:bgClr>
              </a:patt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endParaRPr>
              </a:p>
            </p:txBody>
          </p:sp>
          <p:sp>
            <p:nvSpPr>
              <p:cNvPr id="30" name="Line 21"/>
              <p:cNvSpPr>
                <a:spLocks noChangeShapeType="1"/>
              </p:cNvSpPr>
              <p:nvPr/>
            </p:nvSpPr>
            <p:spPr bwMode="auto">
              <a:xfrm>
                <a:off x="975" y="2568"/>
                <a:ext cx="1587" cy="0"/>
              </a:xfrm>
              <a:prstGeom prst="line">
                <a:avLst/>
              </a:prstGeom>
              <a:noFill/>
              <a:ln w="28575">
                <a:solidFill>
                  <a:schemeClr val="tx2"/>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31" name="Line 22"/>
              <p:cNvSpPr>
                <a:spLocks noChangeShapeType="1"/>
              </p:cNvSpPr>
              <p:nvPr/>
            </p:nvSpPr>
            <p:spPr bwMode="auto">
              <a:xfrm flipV="1">
                <a:off x="975" y="1344"/>
                <a:ext cx="0" cy="1224"/>
              </a:xfrm>
              <a:prstGeom prst="line">
                <a:avLst/>
              </a:prstGeom>
              <a:noFill/>
              <a:ln w="28575">
                <a:solidFill>
                  <a:schemeClr val="tx2"/>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楷体_GB2312" pitchFamily="49" charset="-122"/>
                  <a:cs typeface="+mn-cs"/>
                </a:endParaRPr>
              </a:p>
            </p:txBody>
          </p:sp>
        </p:grpSp>
        <p:sp>
          <p:nvSpPr>
            <p:cNvPr id="24" name="Text Box 23"/>
            <p:cNvSpPr txBox="1">
              <a:spLocks noChangeArrowheads="1"/>
            </p:cNvSpPr>
            <p:nvPr/>
          </p:nvSpPr>
          <p:spPr bwMode="auto">
            <a:xfrm>
              <a:off x="204" y="754"/>
              <a:ext cx="546"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800" b="1" i="1"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f </a:t>
              </a:r>
              <a:r>
                <a:rPr kumimoji="0" lang="en-US" altLang="zh-CN" sz="2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a:t>
              </a:r>
              <a:r>
                <a:rPr kumimoji="0" lang="en-US" altLang="zh-CN" sz="2800" b="1" i="1"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E</a:t>
              </a:r>
              <a:r>
                <a:rPr kumimoji="0" lang="en-US" altLang="zh-CN" sz="2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a:t>
              </a:r>
            </a:p>
          </p:txBody>
        </p:sp>
        <p:sp>
          <p:nvSpPr>
            <p:cNvPr id="25" name="Text Box 24"/>
            <p:cNvSpPr txBox="1">
              <a:spLocks noChangeArrowheads="1"/>
            </p:cNvSpPr>
            <p:nvPr/>
          </p:nvSpPr>
          <p:spPr bwMode="auto">
            <a:xfrm>
              <a:off x="2570" y="2659"/>
              <a:ext cx="265"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800" b="1" i="1"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E</a:t>
              </a:r>
            </a:p>
          </p:txBody>
        </p:sp>
        <p:sp>
          <p:nvSpPr>
            <p:cNvPr id="26" name="Text Box 25"/>
            <p:cNvSpPr txBox="1">
              <a:spLocks noChangeArrowheads="1"/>
            </p:cNvSpPr>
            <p:nvPr/>
          </p:nvSpPr>
          <p:spPr bwMode="auto">
            <a:xfrm>
              <a:off x="295" y="1752"/>
              <a:ext cx="22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1</a:t>
              </a:r>
            </a:p>
          </p:txBody>
        </p:sp>
        <p:sp>
          <p:nvSpPr>
            <p:cNvPr id="27" name="Text Box 26"/>
            <p:cNvSpPr txBox="1">
              <a:spLocks noChangeArrowheads="1"/>
            </p:cNvSpPr>
            <p:nvPr/>
          </p:nvSpPr>
          <p:spPr bwMode="auto">
            <a:xfrm>
              <a:off x="340" y="2750"/>
              <a:ext cx="22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0</a:t>
              </a:r>
            </a:p>
          </p:txBody>
        </p:sp>
        <p:sp>
          <p:nvSpPr>
            <p:cNvPr id="28" name="Text Box 27"/>
            <p:cNvSpPr txBox="1">
              <a:spLocks noChangeArrowheads="1"/>
            </p:cNvSpPr>
            <p:nvPr/>
          </p:nvSpPr>
          <p:spPr bwMode="auto">
            <a:xfrm>
              <a:off x="2154" y="2931"/>
              <a:ext cx="480"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800" b="1" i="1"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E</a:t>
              </a:r>
              <a:r>
                <a:rPr kumimoji="0" lang="en-US" altLang="zh-CN" sz="2800" b="1" i="1" u="none" strike="noStrike" kern="1200" cap="none" spc="0" normalizeH="0" baseline="-25000" noProof="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F0 </a:t>
              </a:r>
            </a:p>
          </p:txBody>
        </p:sp>
      </p:grpSp>
    </p:spTree>
    <p:extLst>
      <p:ext uri="{BB962C8B-B14F-4D97-AF65-F5344CB8AC3E}">
        <p14:creationId xmlns:p14="http://schemas.microsoft.com/office/powerpoint/2010/main" val="4038856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410" name="Group 5"/>
          <p:cNvGrpSpPr/>
          <p:nvPr/>
        </p:nvGrpSpPr>
        <p:grpSpPr bwMode="auto">
          <a:xfrm>
            <a:off x="971500" y="3140869"/>
            <a:ext cx="4464050" cy="1069975"/>
            <a:chOff x="204" y="1797"/>
            <a:chExt cx="2812" cy="674"/>
          </a:xfrm>
        </p:grpSpPr>
        <p:sp>
          <p:nvSpPr>
            <p:cNvPr id="17425" name="Text Box 6"/>
            <p:cNvSpPr txBox="1">
              <a:spLocks noChangeArrowheads="1"/>
            </p:cNvSpPr>
            <p:nvPr/>
          </p:nvSpPr>
          <p:spPr bwMode="auto">
            <a:xfrm>
              <a:off x="204" y="2000"/>
              <a:ext cx="1587" cy="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spcBef>
                  <a:spcPct val="50000"/>
                </a:spcBef>
              </a:pPr>
              <a:r>
                <a:rPr kumimoji="1" lang="zh-CN" altLang="en-US" b="1">
                  <a:latin typeface="Times New Roman" panose="02020603050405020304" pitchFamily="18" charset="0"/>
                  <a:ea typeface="微软雅黑" panose="020B0503020204020204" pitchFamily="34" charset="-122"/>
                </a:rPr>
                <a:t>电子的能量：</a:t>
              </a:r>
            </a:p>
          </p:txBody>
        </p:sp>
        <p:graphicFrame>
          <p:nvGraphicFramePr>
            <p:cNvPr id="17426" name="Object 7"/>
            <p:cNvGraphicFramePr>
              <a:graphicFrameLocks noChangeAspect="1"/>
            </p:cNvGraphicFramePr>
            <p:nvPr/>
          </p:nvGraphicFramePr>
          <p:xfrm>
            <a:off x="1690" y="1797"/>
            <a:ext cx="1326" cy="674"/>
          </p:xfrm>
          <a:graphic>
            <a:graphicData uri="http://schemas.openxmlformats.org/presentationml/2006/ole">
              <mc:AlternateContent xmlns:mc="http://schemas.openxmlformats.org/markup-compatibility/2006">
                <mc:Choice xmlns:v="urn:schemas-microsoft-com:vml" Requires="v">
                  <p:oleObj spid="_x0000_s375937" name="Equation" r:id="rId4" imgW="19812000" imgH="10058400" progId="Equation.DSMT4">
                    <p:embed/>
                  </p:oleObj>
                </mc:Choice>
                <mc:Fallback>
                  <p:oleObj name="Equation" r:id="rId4" imgW="19812000" imgH="10058400" progId="Equation.DSMT4">
                    <p:embed/>
                    <p:pic>
                      <p:nvPicPr>
                        <p:cNvPr id="0" name="Object 7"/>
                        <p:cNvPicPr>
                          <a:picLocks noChangeAspect="1" noChangeArrowheads="1"/>
                        </p:cNvPicPr>
                        <p:nvPr/>
                      </p:nvPicPr>
                      <p:blipFill>
                        <a:blip r:embed="rId5"/>
                        <a:srcRect/>
                        <a:stretch>
                          <a:fillRect/>
                        </a:stretch>
                      </p:blipFill>
                      <p:spPr bwMode="auto">
                        <a:xfrm>
                          <a:off x="1690" y="1797"/>
                          <a:ext cx="1326" cy="67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17412" name="Object 13"/>
          <p:cNvGraphicFramePr>
            <a:graphicFrameLocks noChangeAspect="1"/>
          </p:cNvGraphicFramePr>
          <p:nvPr>
            <p:extLst>
              <p:ext uri="{D42A27DB-BD31-4B8C-83A1-F6EECF244321}">
                <p14:modId xmlns:p14="http://schemas.microsoft.com/office/powerpoint/2010/main" val="219122429"/>
              </p:ext>
            </p:extLst>
          </p:nvPr>
        </p:nvGraphicFramePr>
        <p:xfrm>
          <a:off x="3059063" y="1124744"/>
          <a:ext cx="1800225" cy="1004887"/>
        </p:xfrm>
        <a:graphic>
          <a:graphicData uri="http://schemas.openxmlformats.org/presentationml/2006/ole">
            <mc:AlternateContent xmlns:mc="http://schemas.openxmlformats.org/markup-compatibility/2006">
              <mc:Choice xmlns:v="urn:schemas-microsoft-com:vml" Requires="v">
                <p:oleObj spid="_x0000_s375938" name="公式" r:id="rId6" imgW="698500" imgH="393700" progId="Equation.3">
                  <p:embed/>
                </p:oleObj>
              </mc:Choice>
              <mc:Fallback>
                <p:oleObj name="公式" r:id="rId6" imgW="698500" imgH="393700" progId="Equation.3">
                  <p:embed/>
                  <p:pic>
                    <p:nvPicPr>
                      <p:cNvPr id="0" name="Object 1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59063" y="1124744"/>
                        <a:ext cx="1800225" cy="1004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7413" name="AutoShape 14"/>
          <p:cNvSpPr>
            <a:spLocks noChangeArrowheads="1"/>
          </p:cNvSpPr>
          <p:nvPr/>
        </p:nvSpPr>
        <p:spPr bwMode="auto">
          <a:xfrm>
            <a:off x="3779788" y="2348706"/>
            <a:ext cx="431800" cy="647700"/>
          </a:xfrm>
          <a:prstGeom prst="upDownArrow">
            <a:avLst>
              <a:gd name="adj1" fmla="val 50000"/>
              <a:gd name="adj2" fmla="val 30000"/>
            </a:avLst>
          </a:prstGeom>
          <a:gradFill rotWithShape="1">
            <a:gsLst>
              <a:gs pos="0">
                <a:srgbClr val="FF00FF"/>
              </a:gs>
              <a:gs pos="50000">
                <a:srgbClr val="FFC2FF"/>
              </a:gs>
              <a:gs pos="100000">
                <a:srgbClr val="FF00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1532958" name="Group 30"/>
          <p:cNvGrpSpPr/>
          <p:nvPr/>
        </p:nvGrpSpPr>
        <p:grpSpPr bwMode="auto">
          <a:xfrm>
            <a:off x="4427488" y="4291806"/>
            <a:ext cx="3744912" cy="1101725"/>
            <a:chOff x="2653" y="2976"/>
            <a:chExt cx="2359" cy="694"/>
          </a:xfrm>
        </p:grpSpPr>
        <p:graphicFrame>
          <p:nvGraphicFramePr>
            <p:cNvPr id="17417" name="Object 9"/>
            <p:cNvGraphicFramePr>
              <a:graphicFrameLocks noChangeAspect="1"/>
            </p:cNvGraphicFramePr>
            <p:nvPr/>
          </p:nvGraphicFramePr>
          <p:xfrm>
            <a:off x="3742" y="3021"/>
            <a:ext cx="1090" cy="649"/>
          </p:xfrm>
          <a:graphic>
            <a:graphicData uri="http://schemas.openxmlformats.org/presentationml/2006/ole">
              <mc:AlternateContent xmlns:mc="http://schemas.openxmlformats.org/markup-compatibility/2006">
                <mc:Choice xmlns:v="urn:schemas-microsoft-com:vml" Requires="v">
                  <p:oleObj spid="_x0000_s375939" name="Equation" r:id="rId8" imgW="660400" imgH="393700" progId="Equation.DSMT4">
                    <p:embed/>
                  </p:oleObj>
                </mc:Choice>
                <mc:Fallback>
                  <p:oleObj name="Equation" r:id="rId8" imgW="660400" imgH="393700" progId="Equation.DSMT4">
                    <p:embed/>
                    <p:pic>
                      <p:nvPicPr>
                        <p:cNvPr id="0" name="Object 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742" y="3021"/>
                          <a:ext cx="1090" cy="64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7418" name="Rectangle 10"/>
            <p:cNvSpPr>
              <a:spLocks noChangeArrowheads="1"/>
            </p:cNvSpPr>
            <p:nvPr/>
          </p:nvSpPr>
          <p:spPr bwMode="auto">
            <a:xfrm>
              <a:off x="3696" y="2976"/>
              <a:ext cx="1316" cy="681"/>
            </a:xfrm>
            <a:prstGeom prst="rect">
              <a:avLst/>
            </a:prstGeom>
            <a:noFill/>
            <a:ln w="57150">
              <a:solidFill>
                <a:srgbClr val="CC00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7419" name="AutoShape 29"/>
            <p:cNvSpPr>
              <a:spLocks noChangeArrowheads="1"/>
            </p:cNvSpPr>
            <p:nvPr/>
          </p:nvSpPr>
          <p:spPr bwMode="auto">
            <a:xfrm>
              <a:off x="2653" y="3113"/>
              <a:ext cx="953" cy="317"/>
            </a:xfrm>
            <a:prstGeom prst="rightArrow">
              <a:avLst>
                <a:gd name="adj1" fmla="val 50000"/>
                <a:gd name="adj2" fmla="val 75158"/>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18" name="Text Box 13"/>
          <p:cNvSpPr txBox="1">
            <a:spLocks noChangeArrowheads="1"/>
          </p:cNvSpPr>
          <p:nvPr/>
        </p:nvSpPr>
        <p:spPr bwMode="auto">
          <a:xfrm>
            <a:off x="4894213" y="2348706"/>
            <a:ext cx="237807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spcBef>
                <a:spcPct val="50000"/>
              </a:spcBef>
            </a:pPr>
            <a:r>
              <a:rPr kumimoji="1" lang="en-US" altLang="zh-CN" b="1" i="1">
                <a:solidFill>
                  <a:srgbClr val="CC0000"/>
                </a:solidFill>
                <a:latin typeface="Times New Roman" panose="02020603050405020304" pitchFamily="18" charset="0"/>
                <a:ea typeface="微软雅黑" panose="020B0503020204020204" pitchFamily="34" charset="-122"/>
                <a:cs typeface="Times New Roman" panose="02020603050405020304" pitchFamily="18" charset="0"/>
              </a:rPr>
              <a:t>k </a:t>
            </a:r>
            <a:r>
              <a:rPr kumimoji="1" lang="zh-CN" altLang="en-US" b="1">
                <a:solidFill>
                  <a:srgbClr val="CC0000"/>
                </a:solidFill>
                <a:latin typeface="Times New Roman" panose="02020603050405020304" pitchFamily="18" charset="0"/>
                <a:ea typeface="微软雅黑" panose="020B0503020204020204" pitchFamily="34" charset="-122"/>
                <a:cs typeface="Times New Roman" panose="02020603050405020304" pitchFamily="18" charset="0"/>
              </a:rPr>
              <a:t>为电子波矢</a:t>
            </a:r>
          </a:p>
        </p:txBody>
      </p:sp>
      <p:sp>
        <p:nvSpPr>
          <p:cNvPr id="2" name="页脚占位符 1"/>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zh-CN" altLang="en-US"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清华大学电子工程系</a:t>
            </a:r>
            <a:r>
              <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a:t>
            </a:r>
            <a:r>
              <a:rPr kumimoji="1" lang="zh-CN" altLang="en-US"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黄翊东</a:t>
            </a:r>
            <a:endPar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3" name="灯片编号占位符 2"/>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CBFA3644-F7FA-4510-BE22-999DFD69EC9B}" type="slidenum">
              <a:rPr kumimoji="1" lang="en-US" altLang="zh-CN" sz="14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t>13</a:t>
            </a:fld>
            <a:endPar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21" name="Rectangle 37"/>
          <p:cNvSpPr>
            <a:spLocks noChangeArrowheads="1"/>
          </p:cNvSpPr>
          <p:nvPr/>
        </p:nvSpPr>
        <p:spPr bwMode="auto">
          <a:xfrm flipV="1">
            <a:off x="106363" y="1009873"/>
            <a:ext cx="8885237" cy="42863"/>
          </a:xfrm>
          <a:prstGeom prst="rect">
            <a:avLst/>
          </a:prstGeom>
          <a:gradFill rotWithShape="0">
            <a:gsLst>
              <a:gs pos="0">
                <a:srgbClr val="808080">
                  <a:gamma/>
                  <a:tint val="0"/>
                  <a:invGamma/>
                </a:srgbClr>
              </a:gs>
              <a:gs pos="100000">
                <a:srgbClr val="808080"/>
              </a:gs>
            </a:gsLst>
            <a:path path="shape">
              <a:fillToRect l="50000" t="50000" r="50000" b="50000"/>
            </a:path>
          </a:gradFill>
          <a:ln w="12700">
            <a:noFill/>
            <a:miter lim="800000"/>
            <a:headEnd type="none" w="sm" len="sm"/>
            <a:tailEnd type="none" w="sm" len="sm"/>
          </a:ln>
          <a:effectLst/>
        </p:spPr>
        <p:txBody>
          <a:bodyPr wrap="none" anchor="ctr"/>
          <a:lstStyle/>
          <a:p>
            <a:pPr eaLnBrk="0" fontAlgn="auto" hangingPunct="0">
              <a:spcBef>
                <a:spcPts val="0"/>
              </a:spcBef>
              <a:spcAft>
                <a:spcPts val="0"/>
              </a:spcAft>
              <a:defRPr/>
            </a:pPr>
            <a:endParaRPr lang="zh-CN" altLang="zh-CN" sz="1800" kern="0">
              <a:solidFill>
                <a:srgbClr val="FFFFFF"/>
              </a:solidFill>
              <a:latin typeface="Arial"/>
              <a:ea typeface="宋体"/>
              <a:cs typeface="+mn-cs"/>
            </a:endParaRPr>
          </a:p>
        </p:txBody>
      </p:sp>
      <p:sp>
        <p:nvSpPr>
          <p:cNvPr id="22" name="Rectangle 2"/>
          <p:cNvSpPr txBox="1">
            <a:spLocks noRot="1" noChangeArrowheads="1"/>
          </p:cNvSpPr>
          <p:nvPr/>
        </p:nvSpPr>
        <p:spPr bwMode="auto">
          <a:xfrm>
            <a:off x="2313461" y="296728"/>
            <a:ext cx="4590104" cy="744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5pPr>
            <a:lvl6pPr marL="4572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6pPr>
            <a:lvl7pPr marL="9144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7pPr>
            <a:lvl8pPr marL="13716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8pPr>
            <a:lvl9pPr marL="18288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9pPr>
          </a:lstStyle>
          <a:p>
            <a:pPr algn="l">
              <a:defRPr/>
            </a:pPr>
            <a:r>
              <a:rPr lang="zh-CN" altLang="en-US" sz="3600" b="1" kern="1200">
                <a:solidFill>
                  <a:srgbClr val="660066"/>
                </a:solidFill>
                <a:effectLst>
                  <a:outerShdw blurRad="38100" dist="38100" dir="2700000" algn="tl">
                    <a:srgbClr val="C0C0C0"/>
                  </a:outerShdw>
                </a:effectLst>
                <a:latin typeface="Times New Roman" pitchFamily="18" charset="0"/>
                <a:ea typeface="微软雅黑" pitchFamily="34" charset="-122"/>
                <a:cs typeface="+mn-cs"/>
              </a:rPr>
              <a:t>索末菲自由电子模型 </a:t>
            </a:r>
            <a:endParaRPr lang="zh-CN" altLang="en-US" sz="3600" b="1" kern="1200" dirty="0">
              <a:solidFill>
                <a:srgbClr val="660066"/>
              </a:solidFill>
              <a:effectLst>
                <a:outerShdw blurRad="38100" dist="38100" dir="2700000" algn="tl">
                  <a:srgbClr val="C0C0C0"/>
                </a:outerShdw>
              </a:effectLst>
              <a:latin typeface="Times New Roman" pitchFamily="18" charset="0"/>
              <a:ea typeface="微软雅黑" pitchFamily="34" charset="-122"/>
              <a:cs typeface="+mn-cs"/>
            </a:endParaRPr>
          </a:p>
        </p:txBody>
      </p:sp>
      <p:graphicFrame>
        <p:nvGraphicFramePr>
          <p:cNvPr id="23" name="Object 29"/>
          <p:cNvGraphicFramePr>
            <a:graphicFrameLocks noChangeAspect="1"/>
          </p:cNvGraphicFramePr>
          <p:nvPr>
            <p:extLst>
              <p:ext uri="{D42A27DB-BD31-4B8C-83A1-F6EECF244321}">
                <p14:modId xmlns:p14="http://schemas.microsoft.com/office/powerpoint/2010/main" val="2422236665"/>
              </p:ext>
            </p:extLst>
          </p:nvPr>
        </p:nvGraphicFramePr>
        <p:xfrm>
          <a:off x="1811346" y="2339722"/>
          <a:ext cx="1525779" cy="653905"/>
        </p:xfrm>
        <a:graphic>
          <a:graphicData uri="http://schemas.openxmlformats.org/presentationml/2006/ole">
            <mc:AlternateContent xmlns:mc="http://schemas.openxmlformats.org/markup-compatibility/2006">
              <mc:Choice xmlns:v="urn:schemas-microsoft-com:vml" Requires="v">
                <p:oleObj spid="_x0000_s375940" name="Equation" r:id="rId10" imgW="469800" imgH="203040" progId="Equation.DSMT4">
                  <p:embed/>
                </p:oleObj>
              </mc:Choice>
              <mc:Fallback>
                <p:oleObj name="Equation" r:id="rId10" imgW="469800" imgH="203040" progId="Equation.DSMT4">
                  <p:embed/>
                  <p:pic>
                    <p:nvPicPr>
                      <p:cNvPr id="36" name="Object 29"/>
                      <p:cNvPicPr>
                        <a:picLocks noChangeAspect="1" noChangeArrowheads="1"/>
                      </p:cNvPicPr>
                      <p:nvPr/>
                    </p:nvPicPr>
                    <p:blipFill>
                      <a:blip r:embed="rId11"/>
                      <a:srcRect/>
                      <a:stretch>
                        <a:fillRect/>
                      </a:stretch>
                    </p:blipFill>
                    <p:spPr bwMode="auto">
                      <a:xfrm>
                        <a:off x="1811346" y="2339722"/>
                        <a:ext cx="1525779" cy="653905"/>
                      </a:xfrm>
                      <a:prstGeom prst="rect">
                        <a:avLst/>
                      </a:prstGeom>
                      <a:solidFill>
                        <a:srgbClr val="FFFF00"/>
                      </a:solidFill>
                      <a:ln w="38100">
                        <a:noFill/>
                        <a:miter lim="800000"/>
                        <a:headEnd/>
                        <a:tailEnd/>
                      </a:ln>
                    </p:spPr>
                  </p:pic>
                </p:oleObj>
              </mc:Fallback>
            </mc:AlternateContent>
          </a:graphicData>
        </a:graphic>
      </p:graphicFrame>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dissolve">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8" fill="hold" nodeType="clickEffect">
                                  <p:stCondLst>
                                    <p:cond delay="0"/>
                                  </p:stCondLst>
                                  <p:childTnLst>
                                    <p:set>
                                      <p:cBhvr>
                                        <p:cTn id="11" dur="1" fill="hold">
                                          <p:stCondLst>
                                            <p:cond delay="0"/>
                                          </p:stCondLst>
                                        </p:cTn>
                                        <p:tgtEl>
                                          <p:spTgt spid="1532958"/>
                                        </p:tgtEl>
                                        <p:attrNameLst>
                                          <p:attrName>style.visibility</p:attrName>
                                        </p:attrNameLst>
                                      </p:cBhvr>
                                      <p:to>
                                        <p:strVal val="visible"/>
                                      </p:to>
                                    </p:set>
                                    <p:animEffect transition="in" filter="slide(fromLeft)">
                                      <p:cBhvr>
                                        <p:cTn id="12" dur="500"/>
                                        <p:tgtEl>
                                          <p:spTgt spid="15329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ChangeArrowheads="1"/>
          </p:cNvSpPr>
          <p:nvPr/>
        </p:nvSpPr>
        <p:spPr bwMode="auto">
          <a:xfrm>
            <a:off x="2751138" y="1819275"/>
            <a:ext cx="9144000" cy="5219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endParaRPr>
          </a:p>
        </p:txBody>
      </p:sp>
      <p:graphicFrame>
        <p:nvGraphicFramePr>
          <p:cNvPr id="77827" name="Object 3"/>
          <p:cNvGraphicFramePr>
            <a:graphicFrameLocks noChangeAspect="1"/>
          </p:cNvGraphicFramePr>
          <p:nvPr>
            <p:extLst>
              <p:ext uri="{D42A27DB-BD31-4B8C-83A1-F6EECF244321}">
                <p14:modId xmlns:p14="http://schemas.microsoft.com/office/powerpoint/2010/main" val="3371587514"/>
              </p:ext>
            </p:extLst>
          </p:nvPr>
        </p:nvGraphicFramePr>
        <p:xfrm>
          <a:off x="0" y="2348880"/>
          <a:ext cx="4572000" cy="4044950"/>
        </p:xfrm>
        <a:graphic>
          <a:graphicData uri="http://schemas.openxmlformats.org/presentationml/2006/ole">
            <mc:AlternateContent xmlns:mc="http://schemas.openxmlformats.org/markup-compatibility/2006">
              <mc:Choice xmlns:v="urn:schemas-microsoft-com:vml" Requires="v">
                <p:oleObj spid="_x0000_s272694" name="Graph" r:id="rId4" imgW="3642995" imgH="3223260" progId="Origin50.Graph">
                  <p:embed/>
                </p:oleObj>
              </mc:Choice>
              <mc:Fallback>
                <p:oleObj name="Graph" r:id="rId4" imgW="3642995" imgH="3223260" progId="Origin50.Graph">
                  <p:embed/>
                  <p:pic>
                    <p:nvPicPr>
                      <p:cNvPr id="77827"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2348880"/>
                        <a:ext cx="4572000" cy="404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7828" name="Rectangle 4"/>
          <p:cNvSpPr>
            <a:spLocks noChangeArrowheads="1"/>
          </p:cNvSpPr>
          <p:nvPr/>
        </p:nvSpPr>
        <p:spPr bwMode="auto">
          <a:xfrm>
            <a:off x="2732088" y="18224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endParaRPr>
          </a:p>
        </p:txBody>
      </p:sp>
      <p:graphicFrame>
        <p:nvGraphicFramePr>
          <p:cNvPr id="77829" name="Object 5"/>
          <p:cNvGraphicFramePr>
            <a:graphicFrameLocks noChangeAspect="1"/>
          </p:cNvGraphicFramePr>
          <p:nvPr>
            <p:extLst>
              <p:ext uri="{D42A27DB-BD31-4B8C-83A1-F6EECF244321}">
                <p14:modId xmlns:p14="http://schemas.microsoft.com/office/powerpoint/2010/main" val="3710624568"/>
              </p:ext>
            </p:extLst>
          </p:nvPr>
        </p:nvGraphicFramePr>
        <p:xfrm>
          <a:off x="4139952" y="2535833"/>
          <a:ext cx="4321175" cy="3773487"/>
        </p:xfrm>
        <a:graphic>
          <a:graphicData uri="http://schemas.openxmlformats.org/presentationml/2006/ole">
            <mc:AlternateContent xmlns:mc="http://schemas.openxmlformats.org/markup-compatibility/2006">
              <mc:Choice xmlns:v="urn:schemas-microsoft-com:vml" Requires="v">
                <p:oleObj spid="_x0000_s272695" name="Graph" r:id="rId6" imgW="3678555" imgH="3213735" progId="Origin50.Graph">
                  <p:embed/>
                </p:oleObj>
              </mc:Choice>
              <mc:Fallback>
                <p:oleObj name="Graph" r:id="rId6" imgW="3678555" imgH="3213735" progId="Origin50.Graph">
                  <p:embed/>
                  <p:pic>
                    <p:nvPicPr>
                      <p:cNvPr id="77829" name="Object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39952" y="2535833"/>
                        <a:ext cx="4321175" cy="3773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7830" name="Text Box 6"/>
          <p:cNvSpPr txBox="1">
            <a:spLocks noChangeArrowheads="1"/>
          </p:cNvSpPr>
          <p:nvPr/>
        </p:nvSpPr>
        <p:spPr bwMode="auto">
          <a:xfrm>
            <a:off x="684213" y="958875"/>
            <a:ext cx="7989887" cy="193899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当</a:t>
            </a:r>
            <a:r>
              <a:rPr kumimoji="1" lang="en-US" altLang="zh-CN" sz="2400" b="1" i="1"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T</a:t>
            </a:r>
            <a:r>
              <a:rPr kumimoji="1"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 &gt; 0</a:t>
            </a:r>
            <a:r>
              <a:rPr kumimoji="1"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时，电子热运动的能量</a:t>
            </a:r>
            <a:r>
              <a:rPr kumimoji="1"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 </a:t>
            </a:r>
            <a:r>
              <a:rPr kumimoji="1" lang="en-US" altLang="zh-CN" sz="2400" b="1" i="1" u="none" strike="noStrike" kern="1200" cap="none" spc="0" normalizeH="0" baseline="0" noProof="0" dirty="0" err="1">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k</a:t>
            </a:r>
            <a:r>
              <a:rPr kumimoji="1" lang="en-US" altLang="zh-CN" sz="2400" b="1" i="1" u="none" strike="noStrike" kern="1200" cap="none" spc="0" normalizeH="0" baseline="-25000" noProof="0" dirty="0" err="1">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B</a:t>
            </a:r>
            <a:r>
              <a:rPr kumimoji="1" lang="en-US" altLang="zh-CN" sz="2400" b="1" i="1" u="none" strike="noStrike" kern="1200" cap="none" spc="0" normalizeH="0" baseline="0" noProof="0" dirty="0" err="1">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T</a:t>
            </a:r>
            <a:r>
              <a:rPr kumimoji="1"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，在常温下</a:t>
            </a:r>
            <a:r>
              <a:rPr kumimoji="1" lang="en-US" altLang="zh-CN" sz="2400" b="1" i="1" u="none" strike="noStrike" kern="1200" cap="none" spc="0" normalizeH="0" baseline="0" noProof="0" dirty="0" err="1">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k</a:t>
            </a:r>
            <a:r>
              <a:rPr kumimoji="1" lang="en-US" altLang="zh-CN" sz="2400" b="1" i="1" u="none" strike="noStrike" kern="1200" cap="none" spc="0" normalizeH="0" baseline="-25000" noProof="0" dirty="0" err="1">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B</a:t>
            </a:r>
            <a:r>
              <a:rPr kumimoji="1" lang="en-US" altLang="zh-CN" sz="2400" b="1" i="1" u="none" strike="noStrike" kern="1200" cap="none" spc="0" normalizeH="0" baseline="0" noProof="0" dirty="0" err="1">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T</a:t>
            </a:r>
            <a:r>
              <a:rPr kumimoji="1" lang="en-US" altLang="zh-CN" sz="2400" b="1" i="1"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 </a:t>
            </a:r>
            <a:r>
              <a:rPr kumimoji="1"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&lt;&lt; </a:t>
            </a:r>
            <a:r>
              <a:rPr kumimoji="1" lang="en-US" altLang="zh-CN" sz="2400" b="1" i="1"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E</a:t>
            </a:r>
            <a:r>
              <a:rPr kumimoji="1" lang="en-US" altLang="zh-CN" sz="2400" b="1" i="1" u="none" strike="noStrike" kern="1200" cap="none" spc="0" normalizeH="0" baseline="-2500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F</a:t>
            </a:r>
            <a:r>
              <a:rPr kumimoji="1"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因此，只有费米面附近的电子才能被激发到高能态，即只有</a:t>
            </a:r>
            <a:r>
              <a:rPr kumimoji="1"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sym typeface="Symbol" panose="05050102010706020507" pitchFamily="18" charset="2"/>
              </a:rPr>
              <a:t></a:t>
            </a:r>
            <a:r>
              <a:rPr kumimoji="1" lang="en-US" altLang="zh-CN" sz="2400" b="1" i="1"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E</a:t>
            </a:r>
            <a:r>
              <a:rPr kumimoji="1"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a:t>
            </a:r>
            <a:r>
              <a:rPr kumimoji="1" lang="en-US" altLang="zh-CN" sz="2400" b="1" i="1"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E</a:t>
            </a:r>
            <a:r>
              <a:rPr kumimoji="1" lang="en-US" altLang="zh-CN" sz="2400" b="1" i="1" u="none" strike="noStrike" kern="1200" cap="none" spc="0" normalizeH="0" baseline="-2500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F0</a:t>
            </a:r>
            <a:r>
              <a:rPr kumimoji="1" lang="en-US" altLang="zh-CN" sz="2400" b="1" i="0" u="none" strike="noStrike" kern="1200" cap="none" spc="0" normalizeH="0" baseline="3000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 </a:t>
            </a:r>
            <a:r>
              <a:rPr kumimoji="1"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sym typeface="Symbol" panose="05050102010706020507" pitchFamily="18" charset="2"/>
              </a:rPr>
              <a:t></a:t>
            </a:r>
            <a:r>
              <a:rPr kumimoji="1" lang="en-US" altLang="zh-CN" sz="2400" b="1" i="0" u="none" strike="noStrike" kern="1200" cap="none" spc="0" normalizeH="0" baseline="3000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 </a:t>
            </a:r>
            <a:r>
              <a:rPr kumimoji="1"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 </a:t>
            </a:r>
            <a:r>
              <a:rPr kumimoji="1" lang="en-US" altLang="zh-CN" sz="2400" b="1" i="1" u="none" strike="noStrike" kern="1200" cap="none" spc="0" normalizeH="0" baseline="0" noProof="0" dirty="0" err="1">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k</a:t>
            </a:r>
            <a:r>
              <a:rPr kumimoji="1" lang="en-US" altLang="zh-CN" sz="2400" b="1" i="1" u="none" strike="noStrike" kern="1200" cap="none" spc="0" normalizeH="0" baseline="-25000" noProof="0" dirty="0" err="1">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B</a:t>
            </a:r>
            <a:r>
              <a:rPr kumimoji="1" lang="en-US" altLang="zh-CN" sz="2400" b="1" i="1" u="none" strike="noStrike" kern="1200" cap="none" spc="0" normalizeH="0" baseline="0" noProof="0" dirty="0" err="1">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T</a:t>
            </a:r>
            <a:r>
              <a:rPr kumimoji="1" lang="en-US" altLang="zh-CN" sz="2400" b="1" i="1"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 </a:t>
            </a:r>
            <a:r>
              <a:rPr kumimoji="1"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的电子才能被热激发，而能量比</a:t>
            </a:r>
            <a:r>
              <a:rPr kumimoji="1" lang="en-US" altLang="zh-CN" sz="2400" b="1" i="1"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E</a:t>
            </a:r>
            <a:r>
              <a:rPr kumimoji="1" lang="en-US" altLang="zh-CN" sz="2400" b="1" i="1" u="none" strike="noStrike" kern="1200" cap="none" spc="0" normalizeH="0" baseline="-2500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F</a:t>
            </a:r>
            <a:r>
              <a:rPr kumimoji="1"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低几个</a:t>
            </a:r>
            <a:r>
              <a:rPr kumimoji="1" lang="en-US" altLang="zh-CN" sz="2400" b="1" i="1" u="none" strike="noStrike" kern="1200" cap="none" spc="0" normalizeH="0" baseline="0" noProof="0" dirty="0" err="1">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k</a:t>
            </a:r>
            <a:r>
              <a:rPr kumimoji="1" lang="en-US" altLang="zh-CN" sz="2400" b="1" i="1" u="none" strike="noStrike" kern="1200" cap="none" spc="0" normalizeH="0" baseline="-25000" noProof="0" dirty="0" err="1">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B</a:t>
            </a:r>
            <a:r>
              <a:rPr kumimoji="1" lang="en-US" altLang="zh-CN" sz="2400" b="1" i="1" u="none" strike="noStrike" kern="1200" cap="none" spc="0" normalizeH="0" baseline="0" noProof="0" dirty="0" err="1">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T</a:t>
            </a:r>
            <a:r>
              <a:rPr kumimoji="1"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的电子则仍被</a:t>
            </a:r>
            <a:r>
              <a:rPr kumimoji="1"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Pauli</a:t>
            </a:r>
            <a:r>
              <a:rPr kumimoji="1"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原理所束缚，其分布与</a:t>
            </a:r>
            <a:r>
              <a:rPr kumimoji="1" lang="en-US" altLang="zh-CN" sz="2400" b="1" i="1"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T</a:t>
            </a:r>
            <a:r>
              <a:rPr kumimoji="1"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a:t>
            </a:r>
            <a:r>
              <a:rPr kumimoji="1"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0</a:t>
            </a:r>
            <a:r>
              <a:rPr kumimoji="1"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时相同。</a:t>
            </a:r>
          </a:p>
        </p:txBody>
      </p:sp>
      <p:sp>
        <p:nvSpPr>
          <p:cNvPr id="2" name="页脚占位符 1"/>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zh-CN" altLang="en-US"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清华大学电子工程系</a:t>
            </a:r>
            <a:r>
              <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a:t>
            </a:r>
            <a:r>
              <a:rPr kumimoji="1" lang="zh-CN" altLang="en-US"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黄翊东</a:t>
            </a:r>
            <a:endPar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3" name="灯片编号占位符 2"/>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CBFA3644-F7FA-4510-BE22-999DFD69EC9B}" type="slidenum">
              <a:rPr kumimoji="1" lang="en-US" altLang="zh-CN" sz="14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t>130</a:t>
            </a:fld>
            <a:endPar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10" name="Text Box 7"/>
          <p:cNvSpPr txBox="1">
            <a:spLocks noChangeArrowheads="1"/>
          </p:cNvSpPr>
          <p:nvPr/>
        </p:nvSpPr>
        <p:spPr bwMode="auto">
          <a:xfrm>
            <a:off x="1476375" y="332656"/>
            <a:ext cx="676339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3600" dirty="0">
                <a:solidFill>
                  <a:srgbClr val="660066"/>
                </a:solidFill>
                <a:effectLst>
                  <a:outerShdw blurRad="38100" dist="38100" dir="2700000" algn="tl">
                    <a:srgbClr val="C0C0C0"/>
                  </a:outerShdw>
                </a:effectLst>
                <a:ea typeface="微软雅黑" pitchFamily="34" charset="-122"/>
                <a:cs typeface="+mn-cs"/>
              </a:rPr>
              <a:t>费米-狄拉克(Fermi－Dirac) 统计</a:t>
            </a:r>
          </a:p>
        </p:txBody>
      </p:sp>
      <p:sp>
        <p:nvSpPr>
          <p:cNvPr id="11" name="Rectangle 37"/>
          <p:cNvSpPr>
            <a:spLocks noChangeArrowheads="1"/>
          </p:cNvSpPr>
          <p:nvPr/>
        </p:nvSpPr>
        <p:spPr bwMode="auto">
          <a:xfrm flipV="1">
            <a:off x="106363" y="951226"/>
            <a:ext cx="8885237" cy="42863"/>
          </a:xfrm>
          <a:prstGeom prst="rect">
            <a:avLst/>
          </a:prstGeom>
          <a:gradFill rotWithShape="0">
            <a:gsLst>
              <a:gs pos="0">
                <a:srgbClr val="808080">
                  <a:gamma/>
                  <a:tint val="0"/>
                  <a:invGamma/>
                </a:srgbClr>
              </a:gs>
              <a:gs pos="100000">
                <a:srgbClr val="808080"/>
              </a:gs>
            </a:gsLst>
            <a:path path="shape">
              <a:fillToRect l="50000" t="50000" r="50000" b="50000"/>
            </a:path>
          </a:gradFill>
          <a:ln w="12700">
            <a:noFill/>
            <a:miter lim="800000"/>
            <a:headEnd type="none" w="sm" len="sm"/>
            <a:tailEnd type="none" w="sm" len="sm"/>
          </a:ln>
          <a:effectLst/>
        </p:spPr>
        <p:txBody>
          <a:bodyPr wrap="none" anchor="ctr"/>
          <a:lstStyle/>
          <a:p>
            <a:pPr marL="0" marR="0" lvl="0" indent="0" algn="l" defTabSz="914400" rtl="0" eaLnBrk="0" fontAlgn="auto" latinLnBrk="0" hangingPunct="0">
              <a:lnSpc>
                <a:spcPct val="100000"/>
              </a:lnSpc>
              <a:spcBef>
                <a:spcPts val="0"/>
              </a:spcBef>
              <a:spcAft>
                <a:spcPts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Arial"/>
              <a:ea typeface="宋体"/>
              <a:cs typeface="+mn-cs"/>
            </a:endParaRPr>
          </a:p>
        </p:txBody>
      </p:sp>
    </p:spTree>
    <p:extLst>
      <p:ext uri="{BB962C8B-B14F-4D97-AF65-F5344CB8AC3E}">
        <p14:creationId xmlns:p14="http://schemas.microsoft.com/office/powerpoint/2010/main" val="668178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ChangeArrowheads="1"/>
          </p:cNvSpPr>
          <p:nvPr/>
        </p:nvSpPr>
        <p:spPr bwMode="auto">
          <a:xfrm>
            <a:off x="3059113" y="6381750"/>
            <a:ext cx="2520950" cy="360363"/>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endParaRPr>
          </a:p>
        </p:txBody>
      </p:sp>
      <p:sp>
        <p:nvSpPr>
          <p:cNvPr id="78853" name="Text Box 76"/>
          <p:cNvSpPr txBox="1">
            <a:spLocks noChangeArrowheads="1"/>
          </p:cNvSpPr>
          <p:nvPr/>
        </p:nvSpPr>
        <p:spPr bwMode="auto">
          <a:xfrm>
            <a:off x="1763713" y="1125538"/>
            <a:ext cx="3486150"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600" b="1" i="0" u="none" strike="noStrike" kern="1200" cap="none" spc="0" normalizeH="0" baseline="0" noProof="0" dirty="0">
                <a:ln>
                  <a:noFill/>
                </a:ln>
                <a:solidFill>
                  <a:srgbClr val="660066"/>
                </a:solidFill>
                <a:effectLst/>
                <a:uLnTx/>
                <a:uFillTx/>
                <a:latin typeface="Times New Roman" panose="02020603050405020304" pitchFamily="18" charset="0"/>
                <a:ea typeface="微软雅黑" panose="020B0503020204020204" charset="-122"/>
                <a:cs typeface="+mn-cs"/>
              </a:rPr>
              <a:t>金属费米能级在导带内</a:t>
            </a:r>
          </a:p>
        </p:txBody>
      </p:sp>
      <p:grpSp>
        <p:nvGrpSpPr>
          <p:cNvPr id="1645645" name="Group 77"/>
          <p:cNvGrpSpPr/>
          <p:nvPr/>
        </p:nvGrpSpPr>
        <p:grpSpPr bwMode="auto">
          <a:xfrm>
            <a:off x="4427538" y="3068638"/>
            <a:ext cx="4427537" cy="3097212"/>
            <a:chOff x="521" y="2611"/>
            <a:chExt cx="2304" cy="1523"/>
          </a:xfrm>
        </p:grpSpPr>
        <p:grpSp>
          <p:nvGrpSpPr>
            <p:cNvPr id="78855" name="Group 78"/>
            <p:cNvGrpSpPr/>
            <p:nvPr/>
          </p:nvGrpSpPr>
          <p:grpSpPr bwMode="auto">
            <a:xfrm>
              <a:off x="521" y="2611"/>
              <a:ext cx="2304" cy="1523"/>
              <a:chOff x="521" y="2611"/>
              <a:chExt cx="2304" cy="1523"/>
            </a:xfrm>
          </p:grpSpPr>
          <p:sp>
            <p:nvSpPr>
              <p:cNvPr id="78858" name="Rectangle 79"/>
              <p:cNvSpPr>
                <a:spLocks noChangeArrowheads="1"/>
              </p:cNvSpPr>
              <p:nvPr/>
            </p:nvSpPr>
            <p:spPr bwMode="auto">
              <a:xfrm>
                <a:off x="521" y="2976"/>
                <a:ext cx="2297" cy="1158"/>
              </a:xfrm>
              <a:prstGeom prst="rect">
                <a:avLst/>
              </a:prstGeom>
              <a:solidFill>
                <a:srgbClr val="99CCFF"/>
              </a:solidFill>
              <a:ln w="9525">
                <a:solidFill>
                  <a:srgbClr val="99CCFF"/>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endParaRPr>
              </a:p>
            </p:txBody>
          </p:sp>
          <p:grpSp>
            <p:nvGrpSpPr>
              <p:cNvPr id="78859" name="Group 80"/>
              <p:cNvGrpSpPr/>
              <p:nvPr/>
            </p:nvGrpSpPr>
            <p:grpSpPr bwMode="auto">
              <a:xfrm>
                <a:off x="521" y="2964"/>
                <a:ext cx="2304" cy="1152"/>
                <a:chOff x="206" y="1536"/>
                <a:chExt cx="2304" cy="1152"/>
              </a:xfrm>
            </p:grpSpPr>
            <p:sp>
              <p:nvSpPr>
                <p:cNvPr id="78861" name="Line 81"/>
                <p:cNvSpPr>
                  <a:spLocks noChangeShapeType="1"/>
                </p:cNvSpPr>
                <p:nvPr/>
              </p:nvSpPr>
              <p:spPr bwMode="auto">
                <a:xfrm>
                  <a:off x="206" y="2002"/>
                  <a:ext cx="1728" cy="0"/>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78862" name="Line 82"/>
                <p:cNvSpPr>
                  <a:spLocks noChangeShapeType="1"/>
                </p:cNvSpPr>
                <p:nvPr/>
              </p:nvSpPr>
              <p:spPr bwMode="auto">
                <a:xfrm>
                  <a:off x="1070" y="1536"/>
                  <a:ext cx="0" cy="1152"/>
                </a:xfrm>
                <a:prstGeom prst="line">
                  <a:avLst/>
                </a:prstGeom>
                <a:noFill/>
                <a:ln w="9525">
                  <a:solidFill>
                    <a:schemeClr val="tx1"/>
                  </a:solidFill>
                  <a:round/>
                  <a:head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楷体_GB2312" pitchFamily="49" charset="-122"/>
                    <a:cs typeface="+mn-cs"/>
                  </a:endParaRPr>
                </a:p>
              </p:txBody>
            </p:sp>
            <p:grpSp>
              <p:nvGrpSpPr>
                <p:cNvPr id="78863" name="Group 83"/>
                <p:cNvGrpSpPr/>
                <p:nvPr/>
              </p:nvGrpSpPr>
              <p:grpSpPr bwMode="auto">
                <a:xfrm>
                  <a:off x="542" y="1664"/>
                  <a:ext cx="1968" cy="360"/>
                  <a:chOff x="1920" y="1248"/>
                  <a:chExt cx="1968" cy="360"/>
                </a:xfrm>
              </p:grpSpPr>
              <p:grpSp>
                <p:nvGrpSpPr>
                  <p:cNvPr id="78914" name="Group 84"/>
                  <p:cNvGrpSpPr/>
                  <p:nvPr/>
                </p:nvGrpSpPr>
                <p:grpSpPr bwMode="auto">
                  <a:xfrm>
                    <a:off x="1920" y="1248"/>
                    <a:ext cx="1056" cy="336"/>
                    <a:chOff x="2112" y="1248"/>
                    <a:chExt cx="624" cy="346"/>
                  </a:xfrm>
                </p:grpSpPr>
                <p:sp>
                  <p:nvSpPr>
                    <p:cNvPr id="78945" name="Freeform 85"/>
                    <p:cNvSpPr/>
                    <p:nvPr/>
                  </p:nvSpPr>
                  <p:spPr bwMode="auto">
                    <a:xfrm flipH="1">
                      <a:off x="2112" y="1248"/>
                      <a:ext cx="309" cy="346"/>
                    </a:xfrm>
                    <a:custGeom>
                      <a:avLst/>
                      <a:gdLst>
                        <a:gd name="T0" fmla="*/ 26 w 576"/>
                        <a:gd name="T1" fmla="*/ 1 h 640"/>
                        <a:gd name="T2" fmla="*/ 24 w 576"/>
                        <a:gd name="T3" fmla="*/ 1 h 640"/>
                        <a:gd name="T4" fmla="*/ 17 w 576"/>
                        <a:gd name="T5" fmla="*/ 5 h 640"/>
                        <a:gd name="T6" fmla="*/ 6 w 576"/>
                        <a:gd name="T7" fmla="*/ 25 h 640"/>
                        <a:gd name="T8" fmla="*/ 0 w 576"/>
                        <a:gd name="T9" fmla="*/ 30 h 6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6" h="640">
                          <a:moveTo>
                            <a:pt x="576" y="16"/>
                          </a:moveTo>
                          <a:cubicBezTo>
                            <a:pt x="568" y="8"/>
                            <a:pt x="560" y="0"/>
                            <a:pt x="528" y="16"/>
                          </a:cubicBezTo>
                          <a:cubicBezTo>
                            <a:pt x="496" y="32"/>
                            <a:pt x="448" y="24"/>
                            <a:pt x="384" y="112"/>
                          </a:cubicBezTo>
                          <a:cubicBezTo>
                            <a:pt x="320" y="200"/>
                            <a:pt x="208" y="456"/>
                            <a:pt x="144" y="544"/>
                          </a:cubicBezTo>
                          <a:cubicBezTo>
                            <a:pt x="80" y="632"/>
                            <a:pt x="40" y="636"/>
                            <a:pt x="0" y="640"/>
                          </a:cubicBezTo>
                        </a:path>
                      </a:pathLst>
                    </a:custGeom>
                    <a:noFill/>
                    <a:ln w="28575" cap="flat" cmpd="sng">
                      <a:solidFill>
                        <a:schemeClr val="tx1"/>
                      </a:solidFill>
                      <a:prstDash val="sysDot"/>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endParaRPr>
                    </a:p>
                  </p:txBody>
                </p:sp>
                <p:sp>
                  <p:nvSpPr>
                    <p:cNvPr id="78946" name="Freeform 86"/>
                    <p:cNvSpPr/>
                    <p:nvPr/>
                  </p:nvSpPr>
                  <p:spPr bwMode="auto">
                    <a:xfrm>
                      <a:off x="2448" y="1248"/>
                      <a:ext cx="288" cy="336"/>
                    </a:xfrm>
                    <a:custGeom>
                      <a:avLst/>
                      <a:gdLst>
                        <a:gd name="T0" fmla="*/ 18 w 576"/>
                        <a:gd name="T1" fmla="*/ 1 h 640"/>
                        <a:gd name="T2" fmla="*/ 17 w 576"/>
                        <a:gd name="T3" fmla="*/ 1 h 640"/>
                        <a:gd name="T4" fmla="*/ 12 w 576"/>
                        <a:gd name="T5" fmla="*/ 4 h 640"/>
                        <a:gd name="T6" fmla="*/ 5 w 576"/>
                        <a:gd name="T7" fmla="*/ 22 h 640"/>
                        <a:gd name="T8" fmla="*/ 0 w 576"/>
                        <a:gd name="T9" fmla="*/ 25 h 6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6" h="640">
                          <a:moveTo>
                            <a:pt x="576" y="16"/>
                          </a:moveTo>
                          <a:cubicBezTo>
                            <a:pt x="568" y="8"/>
                            <a:pt x="560" y="0"/>
                            <a:pt x="528" y="16"/>
                          </a:cubicBezTo>
                          <a:cubicBezTo>
                            <a:pt x="496" y="32"/>
                            <a:pt x="448" y="24"/>
                            <a:pt x="384" y="112"/>
                          </a:cubicBezTo>
                          <a:cubicBezTo>
                            <a:pt x="320" y="200"/>
                            <a:pt x="208" y="456"/>
                            <a:pt x="144" y="544"/>
                          </a:cubicBezTo>
                          <a:cubicBezTo>
                            <a:pt x="80" y="632"/>
                            <a:pt x="40" y="636"/>
                            <a:pt x="0" y="640"/>
                          </a:cubicBezTo>
                        </a:path>
                      </a:pathLst>
                    </a:custGeom>
                    <a:noFill/>
                    <a:ln w="28575" cap="flat" cmpd="sng">
                      <a:solidFill>
                        <a:schemeClr val="tx1"/>
                      </a:solidFill>
                      <a:prstDash val="sysDot"/>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endParaRPr>
                    </a:p>
                  </p:txBody>
                </p:sp>
              </p:grpSp>
              <p:sp>
                <p:nvSpPr>
                  <p:cNvPr id="78915" name="Line 87"/>
                  <p:cNvSpPr>
                    <a:spLocks noChangeShapeType="1"/>
                  </p:cNvSpPr>
                  <p:nvPr/>
                </p:nvSpPr>
                <p:spPr bwMode="auto">
                  <a:xfrm>
                    <a:off x="2976" y="1248"/>
                    <a:ext cx="624" cy="0"/>
                  </a:xfrm>
                  <a:prstGeom prst="line">
                    <a:avLst/>
                  </a:prstGeom>
                  <a:noFill/>
                  <a:ln w="9525">
                    <a:solidFill>
                      <a:schemeClr val="bg2"/>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78916" name="Line 88"/>
                  <p:cNvSpPr>
                    <a:spLocks noChangeShapeType="1"/>
                  </p:cNvSpPr>
                  <p:nvPr/>
                </p:nvSpPr>
                <p:spPr bwMode="auto">
                  <a:xfrm>
                    <a:off x="2544" y="1584"/>
                    <a:ext cx="1056" cy="0"/>
                  </a:xfrm>
                  <a:prstGeom prst="line">
                    <a:avLst/>
                  </a:prstGeom>
                  <a:noFill/>
                  <a:ln w="9525">
                    <a:solidFill>
                      <a:schemeClr val="bg2"/>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楷体_GB2312" pitchFamily="49" charset="-122"/>
                      <a:cs typeface="+mn-cs"/>
                    </a:endParaRPr>
                  </a:p>
                </p:txBody>
              </p:sp>
              <p:grpSp>
                <p:nvGrpSpPr>
                  <p:cNvPr id="78917" name="Group 89"/>
                  <p:cNvGrpSpPr/>
                  <p:nvPr/>
                </p:nvGrpSpPr>
                <p:grpSpPr bwMode="auto">
                  <a:xfrm>
                    <a:off x="3168" y="1536"/>
                    <a:ext cx="720" cy="48"/>
                    <a:chOff x="1200" y="4032"/>
                    <a:chExt cx="720" cy="48"/>
                  </a:xfrm>
                </p:grpSpPr>
                <p:sp>
                  <p:nvSpPr>
                    <p:cNvPr id="78943" name="Line 90"/>
                    <p:cNvSpPr>
                      <a:spLocks noChangeShapeType="1"/>
                    </p:cNvSpPr>
                    <p:nvPr/>
                  </p:nvSpPr>
                  <p:spPr bwMode="auto">
                    <a:xfrm>
                      <a:off x="1200" y="4080"/>
                      <a:ext cx="720"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78944" name="Oval 91"/>
                    <p:cNvSpPr>
                      <a:spLocks noChangeArrowheads="1"/>
                    </p:cNvSpPr>
                    <p:nvPr/>
                  </p:nvSpPr>
                  <p:spPr bwMode="auto">
                    <a:xfrm>
                      <a:off x="1536" y="4032"/>
                      <a:ext cx="48" cy="48"/>
                    </a:xfrm>
                    <a:prstGeom prst="ellipse">
                      <a:avLst/>
                    </a:prstGeom>
                    <a:solidFill>
                      <a:schemeClr val="hlink"/>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endParaRPr>
                    </a:p>
                  </p:txBody>
                </p:sp>
              </p:grpSp>
              <p:grpSp>
                <p:nvGrpSpPr>
                  <p:cNvPr id="78918" name="Group 92"/>
                  <p:cNvGrpSpPr/>
                  <p:nvPr/>
                </p:nvGrpSpPr>
                <p:grpSpPr bwMode="auto">
                  <a:xfrm>
                    <a:off x="3168" y="1488"/>
                    <a:ext cx="720" cy="48"/>
                    <a:chOff x="1200" y="4032"/>
                    <a:chExt cx="720" cy="48"/>
                  </a:xfrm>
                </p:grpSpPr>
                <p:sp>
                  <p:nvSpPr>
                    <p:cNvPr id="78941" name="Line 93"/>
                    <p:cNvSpPr>
                      <a:spLocks noChangeShapeType="1"/>
                    </p:cNvSpPr>
                    <p:nvPr/>
                  </p:nvSpPr>
                  <p:spPr bwMode="auto">
                    <a:xfrm>
                      <a:off x="1200" y="4080"/>
                      <a:ext cx="720"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78942" name="Oval 94"/>
                    <p:cNvSpPr>
                      <a:spLocks noChangeArrowheads="1"/>
                    </p:cNvSpPr>
                    <p:nvPr/>
                  </p:nvSpPr>
                  <p:spPr bwMode="auto">
                    <a:xfrm>
                      <a:off x="1536" y="4032"/>
                      <a:ext cx="48" cy="48"/>
                    </a:xfrm>
                    <a:prstGeom prst="ellipse">
                      <a:avLst/>
                    </a:prstGeom>
                    <a:solidFill>
                      <a:schemeClr val="hlink"/>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endParaRPr>
                    </a:p>
                  </p:txBody>
                </p:sp>
              </p:grpSp>
              <p:grpSp>
                <p:nvGrpSpPr>
                  <p:cNvPr id="78919" name="Group 95"/>
                  <p:cNvGrpSpPr/>
                  <p:nvPr/>
                </p:nvGrpSpPr>
                <p:grpSpPr bwMode="auto">
                  <a:xfrm>
                    <a:off x="3168" y="1440"/>
                    <a:ext cx="720" cy="48"/>
                    <a:chOff x="1200" y="4032"/>
                    <a:chExt cx="720" cy="48"/>
                  </a:xfrm>
                </p:grpSpPr>
                <p:sp>
                  <p:nvSpPr>
                    <p:cNvPr id="78939" name="Line 96"/>
                    <p:cNvSpPr>
                      <a:spLocks noChangeShapeType="1"/>
                    </p:cNvSpPr>
                    <p:nvPr/>
                  </p:nvSpPr>
                  <p:spPr bwMode="auto">
                    <a:xfrm>
                      <a:off x="1200" y="4080"/>
                      <a:ext cx="720"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78940" name="Oval 97"/>
                    <p:cNvSpPr>
                      <a:spLocks noChangeArrowheads="1"/>
                    </p:cNvSpPr>
                    <p:nvPr/>
                  </p:nvSpPr>
                  <p:spPr bwMode="auto">
                    <a:xfrm>
                      <a:off x="1536" y="4032"/>
                      <a:ext cx="48" cy="48"/>
                    </a:xfrm>
                    <a:prstGeom prst="ellipse">
                      <a:avLst/>
                    </a:prstGeom>
                    <a:solidFill>
                      <a:schemeClr val="hlink"/>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endParaRPr>
                    </a:p>
                  </p:txBody>
                </p:sp>
              </p:grpSp>
              <p:sp>
                <p:nvSpPr>
                  <p:cNvPr id="78920" name="Line 98"/>
                  <p:cNvSpPr>
                    <a:spLocks noChangeShapeType="1"/>
                  </p:cNvSpPr>
                  <p:nvPr/>
                </p:nvSpPr>
                <p:spPr bwMode="auto">
                  <a:xfrm>
                    <a:off x="3168" y="1440"/>
                    <a:ext cx="720"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78921" name="Oval 99"/>
                  <p:cNvSpPr>
                    <a:spLocks noChangeArrowheads="1"/>
                  </p:cNvSpPr>
                  <p:nvPr/>
                </p:nvSpPr>
                <p:spPr bwMode="auto">
                  <a:xfrm>
                    <a:off x="3504" y="1392"/>
                    <a:ext cx="48" cy="48"/>
                  </a:xfrm>
                  <a:prstGeom prst="ellipse">
                    <a:avLst/>
                  </a:prstGeom>
                  <a:solidFill>
                    <a:schemeClr val="hlink"/>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endParaRPr>
                  </a:p>
                </p:txBody>
              </p:sp>
              <p:sp>
                <p:nvSpPr>
                  <p:cNvPr id="78922" name="Line 100"/>
                  <p:cNvSpPr>
                    <a:spLocks noChangeShapeType="1"/>
                  </p:cNvSpPr>
                  <p:nvPr/>
                </p:nvSpPr>
                <p:spPr bwMode="auto">
                  <a:xfrm>
                    <a:off x="3168" y="1392"/>
                    <a:ext cx="720"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78923" name="Line 101"/>
                  <p:cNvSpPr>
                    <a:spLocks noChangeShapeType="1"/>
                  </p:cNvSpPr>
                  <p:nvPr/>
                </p:nvSpPr>
                <p:spPr bwMode="auto">
                  <a:xfrm>
                    <a:off x="3168" y="1344"/>
                    <a:ext cx="720"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78924" name="Line 102"/>
                  <p:cNvSpPr>
                    <a:spLocks noChangeShapeType="1"/>
                  </p:cNvSpPr>
                  <p:nvPr/>
                </p:nvSpPr>
                <p:spPr bwMode="auto">
                  <a:xfrm>
                    <a:off x="3168" y="1296"/>
                    <a:ext cx="720"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78925" name="Line 103"/>
                  <p:cNvSpPr>
                    <a:spLocks noChangeShapeType="1"/>
                  </p:cNvSpPr>
                  <p:nvPr/>
                </p:nvSpPr>
                <p:spPr bwMode="auto">
                  <a:xfrm>
                    <a:off x="3168" y="1248"/>
                    <a:ext cx="720"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78926" name="Line 104"/>
                  <p:cNvSpPr>
                    <a:spLocks noChangeShapeType="1"/>
                  </p:cNvSpPr>
                  <p:nvPr/>
                </p:nvSpPr>
                <p:spPr bwMode="auto">
                  <a:xfrm>
                    <a:off x="2736" y="1392"/>
                    <a:ext cx="1056" cy="0"/>
                  </a:xfrm>
                  <a:prstGeom prst="line">
                    <a:avLst/>
                  </a:prstGeom>
                  <a:noFill/>
                  <a:ln w="9525">
                    <a:solidFill>
                      <a:schemeClr val="bg2"/>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78927" name="Oval 105"/>
                  <p:cNvSpPr>
                    <a:spLocks noChangeArrowheads="1"/>
                  </p:cNvSpPr>
                  <p:nvPr/>
                </p:nvSpPr>
                <p:spPr bwMode="auto">
                  <a:xfrm>
                    <a:off x="2424" y="1560"/>
                    <a:ext cx="48" cy="48"/>
                  </a:xfrm>
                  <a:prstGeom prst="ellipse">
                    <a:avLst/>
                  </a:prstGeom>
                  <a:solidFill>
                    <a:schemeClr val="hlink"/>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endParaRPr>
                  </a:p>
                </p:txBody>
              </p:sp>
              <p:sp>
                <p:nvSpPr>
                  <p:cNvPr id="78928" name="Oval 106"/>
                  <p:cNvSpPr>
                    <a:spLocks noChangeArrowheads="1"/>
                  </p:cNvSpPr>
                  <p:nvPr/>
                </p:nvSpPr>
                <p:spPr bwMode="auto">
                  <a:xfrm>
                    <a:off x="2496" y="1550"/>
                    <a:ext cx="48" cy="48"/>
                  </a:xfrm>
                  <a:prstGeom prst="ellipse">
                    <a:avLst/>
                  </a:prstGeom>
                  <a:solidFill>
                    <a:schemeClr val="hlink"/>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endParaRPr>
                  </a:p>
                </p:txBody>
              </p:sp>
              <p:sp>
                <p:nvSpPr>
                  <p:cNvPr id="78929" name="Oval 107"/>
                  <p:cNvSpPr>
                    <a:spLocks noChangeArrowheads="1"/>
                  </p:cNvSpPr>
                  <p:nvPr/>
                </p:nvSpPr>
                <p:spPr bwMode="auto">
                  <a:xfrm>
                    <a:off x="2568" y="1512"/>
                    <a:ext cx="48" cy="48"/>
                  </a:xfrm>
                  <a:prstGeom prst="ellipse">
                    <a:avLst/>
                  </a:prstGeom>
                  <a:solidFill>
                    <a:schemeClr val="hlink"/>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endParaRPr>
                  </a:p>
                </p:txBody>
              </p:sp>
              <p:sp>
                <p:nvSpPr>
                  <p:cNvPr id="78930" name="Oval 108"/>
                  <p:cNvSpPr>
                    <a:spLocks noChangeArrowheads="1"/>
                  </p:cNvSpPr>
                  <p:nvPr/>
                </p:nvSpPr>
                <p:spPr bwMode="auto">
                  <a:xfrm>
                    <a:off x="2616" y="1464"/>
                    <a:ext cx="48" cy="48"/>
                  </a:xfrm>
                  <a:prstGeom prst="ellipse">
                    <a:avLst/>
                  </a:prstGeom>
                  <a:solidFill>
                    <a:schemeClr val="hlink"/>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endParaRPr>
                  </a:p>
                </p:txBody>
              </p:sp>
              <p:sp>
                <p:nvSpPr>
                  <p:cNvPr id="78931" name="Oval 109"/>
                  <p:cNvSpPr>
                    <a:spLocks noChangeArrowheads="1"/>
                  </p:cNvSpPr>
                  <p:nvPr/>
                </p:nvSpPr>
                <p:spPr bwMode="auto">
                  <a:xfrm>
                    <a:off x="2664" y="1416"/>
                    <a:ext cx="48" cy="48"/>
                  </a:xfrm>
                  <a:prstGeom prst="ellipse">
                    <a:avLst/>
                  </a:prstGeom>
                  <a:solidFill>
                    <a:schemeClr val="hlink"/>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endParaRPr>
                  </a:p>
                </p:txBody>
              </p:sp>
              <p:sp>
                <p:nvSpPr>
                  <p:cNvPr id="78932" name="Oval 110"/>
                  <p:cNvSpPr>
                    <a:spLocks noChangeArrowheads="1"/>
                  </p:cNvSpPr>
                  <p:nvPr/>
                </p:nvSpPr>
                <p:spPr bwMode="auto">
                  <a:xfrm>
                    <a:off x="2712" y="1368"/>
                    <a:ext cx="48" cy="48"/>
                  </a:xfrm>
                  <a:prstGeom prst="ellipse">
                    <a:avLst/>
                  </a:prstGeom>
                  <a:solidFill>
                    <a:schemeClr val="hlink"/>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endParaRPr>
                  </a:p>
                </p:txBody>
              </p:sp>
              <p:grpSp>
                <p:nvGrpSpPr>
                  <p:cNvPr id="78933" name="Group 111"/>
                  <p:cNvGrpSpPr/>
                  <p:nvPr/>
                </p:nvGrpSpPr>
                <p:grpSpPr bwMode="auto">
                  <a:xfrm flipH="1">
                    <a:off x="2136" y="1354"/>
                    <a:ext cx="264" cy="230"/>
                    <a:chOff x="1872" y="1536"/>
                    <a:chExt cx="264" cy="230"/>
                  </a:xfrm>
                </p:grpSpPr>
                <p:sp>
                  <p:nvSpPr>
                    <p:cNvPr id="78934" name="Oval 112"/>
                    <p:cNvSpPr>
                      <a:spLocks noChangeArrowheads="1"/>
                    </p:cNvSpPr>
                    <p:nvPr/>
                  </p:nvSpPr>
                  <p:spPr bwMode="auto">
                    <a:xfrm flipH="1">
                      <a:off x="1872" y="1718"/>
                      <a:ext cx="48" cy="48"/>
                    </a:xfrm>
                    <a:prstGeom prst="ellipse">
                      <a:avLst/>
                    </a:prstGeom>
                    <a:solidFill>
                      <a:schemeClr val="hlink"/>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endParaRPr>
                    </a:p>
                  </p:txBody>
                </p:sp>
                <p:sp>
                  <p:nvSpPr>
                    <p:cNvPr id="78935" name="Oval 113"/>
                    <p:cNvSpPr>
                      <a:spLocks noChangeArrowheads="1"/>
                    </p:cNvSpPr>
                    <p:nvPr/>
                  </p:nvSpPr>
                  <p:spPr bwMode="auto">
                    <a:xfrm flipH="1">
                      <a:off x="1944" y="1680"/>
                      <a:ext cx="48" cy="48"/>
                    </a:xfrm>
                    <a:prstGeom prst="ellipse">
                      <a:avLst/>
                    </a:prstGeom>
                    <a:solidFill>
                      <a:schemeClr val="hlink"/>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endParaRPr>
                    </a:p>
                  </p:txBody>
                </p:sp>
                <p:sp>
                  <p:nvSpPr>
                    <p:cNvPr id="78936" name="Oval 114"/>
                    <p:cNvSpPr>
                      <a:spLocks noChangeArrowheads="1"/>
                    </p:cNvSpPr>
                    <p:nvPr/>
                  </p:nvSpPr>
                  <p:spPr bwMode="auto">
                    <a:xfrm flipH="1">
                      <a:off x="1992" y="1632"/>
                      <a:ext cx="48" cy="48"/>
                    </a:xfrm>
                    <a:prstGeom prst="ellipse">
                      <a:avLst/>
                    </a:prstGeom>
                    <a:solidFill>
                      <a:schemeClr val="hlink"/>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endParaRPr>
                    </a:p>
                  </p:txBody>
                </p:sp>
                <p:sp>
                  <p:nvSpPr>
                    <p:cNvPr id="78937" name="Oval 115"/>
                    <p:cNvSpPr>
                      <a:spLocks noChangeArrowheads="1"/>
                    </p:cNvSpPr>
                    <p:nvPr/>
                  </p:nvSpPr>
                  <p:spPr bwMode="auto">
                    <a:xfrm flipH="1">
                      <a:off x="2040" y="1584"/>
                      <a:ext cx="48" cy="48"/>
                    </a:xfrm>
                    <a:prstGeom prst="ellipse">
                      <a:avLst/>
                    </a:prstGeom>
                    <a:solidFill>
                      <a:schemeClr val="hlink"/>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endParaRPr>
                    </a:p>
                  </p:txBody>
                </p:sp>
                <p:sp>
                  <p:nvSpPr>
                    <p:cNvPr id="78938" name="Oval 116"/>
                    <p:cNvSpPr>
                      <a:spLocks noChangeArrowheads="1"/>
                    </p:cNvSpPr>
                    <p:nvPr/>
                  </p:nvSpPr>
                  <p:spPr bwMode="auto">
                    <a:xfrm flipH="1">
                      <a:off x="2088" y="1536"/>
                      <a:ext cx="48" cy="48"/>
                    </a:xfrm>
                    <a:prstGeom prst="ellipse">
                      <a:avLst/>
                    </a:prstGeom>
                    <a:solidFill>
                      <a:schemeClr val="hlink"/>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endParaRPr>
                    </a:p>
                  </p:txBody>
                </p:sp>
              </p:grpSp>
            </p:grpSp>
            <p:grpSp>
              <p:nvGrpSpPr>
                <p:cNvPr id="78864" name="Group 117"/>
                <p:cNvGrpSpPr/>
                <p:nvPr/>
              </p:nvGrpSpPr>
              <p:grpSpPr bwMode="auto">
                <a:xfrm>
                  <a:off x="542" y="2110"/>
                  <a:ext cx="1968" cy="408"/>
                  <a:chOff x="1920" y="2208"/>
                  <a:chExt cx="1968" cy="408"/>
                </a:xfrm>
              </p:grpSpPr>
              <p:grpSp>
                <p:nvGrpSpPr>
                  <p:cNvPr id="78865" name="Group 118"/>
                  <p:cNvGrpSpPr/>
                  <p:nvPr/>
                </p:nvGrpSpPr>
                <p:grpSpPr bwMode="auto">
                  <a:xfrm flipV="1">
                    <a:off x="1920" y="2256"/>
                    <a:ext cx="1056" cy="336"/>
                    <a:chOff x="2112" y="1248"/>
                    <a:chExt cx="624" cy="346"/>
                  </a:xfrm>
                </p:grpSpPr>
                <p:sp>
                  <p:nvSpPr>
                    <p:cNvPr id="78912" name="Freeform 119"/>
                    <p:cNvSpPr/>
                    <p:nvPr/>
                  </p:nvSpPr>
                  <p:spPr bwMode="auto">
                    <a:xfrm flipH="1">
                      <a:off x="2112" y="1248"/>
                      <a:ext cx="309" cy="346"/>
                    </a:xfrm>
                    <a:custGeom>
                      <a:avLst/>
                      <a:gdLst>
                        <a:gd name="T0" fmla="*/ 26 w 576"/>
                        <a:gd name="T1" fmla="*/ 1 h 640"/>
                        <a:gd name="T2" fmla="*/ 24 w 576"/>
                        <a:gd name="T3" fmla="*/ 1 h 640"/>
                        <a:gd name="T4" fmla="*/ 17 w 576"/>
                        <a:gd name="T5" fmla="*/ 5 h 640"/>
                        <a:gd name="T6" fmla="*/ 6 w 576"/>
                        <a:gd name="T7" fmla="*/ 25 h 640"/>
                        <a:gd name="T8" fmla="*/ 0 w 576"/>
                        <a:gd name="T9" fmla="*/ 30 h 6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6" h="640">
                          <a:moveTo>
                            <a:pt x="576" y="16"/>
                          </a:moveTo>
                          <a:cubicBezTo>
                            <a:pt x="568" y="8"/>
                            <a:pt x="560" y="0"/>
                            <a:pt x="528" y="16"/>
                          </a:cubicBezTo>
                          <a:cubicBezTo>
                            <a:pt x="496" y="32"/>
                            <a:pt x="448" y="24"/>
                            <a:pt x="384" y="112"/>
                          </a:cubicBezTo>
                          <a:cubicBezTo>
                            <a:pt x="320" y="200"/>
                            <a:pt x="208" y="456"/>
                            <a:pt x="144" y="544"/>
                          </a:cubicBezTo>
                          <a:cubicBezTo>
                            <a:pt x="80" y="632"/>
                            <a:pt x="40" y="636"/>
                            <a:pt x="0" y="640"/>
                          </a:cubicBezTo>
                        </a:path>
                      </a:pathLst>
                    </a:custGeom>
                    <a:noFill/>
                    <a:ln w="28575" cap="flat" cmpd="sng">
                      <a:solidFill>
                        <a:schemeClr val="tx1"/>
                      </a:solidFill>
                      <a:prstDash val="sysDot"/>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endParaRPr>
                    </a:p>
                  </p:txBody>
                </p:sp>
                <p:sp>
                  <p:nvSpPr>
                    <p:cNvPr id="78913" name="Freeform 120"/>
                    <p:cNvSpPr/>
                    <p:nvPr/>
                  </p:nvSpPr>
                  <p:spPr bwMode="auto">
                    <a:xfrm>
                      <a:off x="2448" y="1248"/>
                      <a:ext cx="288" cy="336"/>
                    </a:xfrm>
                    <a:custGeom>
                      <a:avLst/>
                      <a:gdLst>
                        <a:gd name="T0" fmla="*/ 18 w 576"/>
                        <a:gd name="T1" fmla="*/ 1 h 640"/>
                        <a:gd name="T2" fmla="*/ 17 w 576"/>
                        <a:gd name="T3" fmla="*/ 1 h 640"/>
                        <a:gd name="T4" fmla="*/ 12 w 576"/>
                        <a:gd name="T5" fmla="*/ 4 h 640"/>
                        <a:gd name="T6" fmla="*/ 5 w 576"/>
                        <a:gd name="T7" fmla="*/ 22 h 640"/>
                        <a:gd name="T8" fmla="*/ 0 w 576"/>
                        <a:gd name="T9" fmla="*/ 25 h 6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6" h="640">
                          <a:moveTo>
                            <a:pt x="576" y="16"/>
                          </a:moveTo>
                          <a:cubicBezTo>
                            <a:pt x="568" y="8"/>
                            <a:pt x="560" y="0"/>
                            <a:pt x="528" y="16"/>
                          </a:cubicBezTo>
                          <a:cubicBezTo>
                            <a:pt x="496" y="32"/>
                            <a:pt x="448" y="24"/>
                            <a:pt x="384" y="112"/>
                          </a:cubicBezTo>
                          <a:cubicBezTo>
                            <a:pt x="320" y="200"/>
                            <a:pt x="208" y="456"/>
                            <a:pt x="144" y="544"/>
                          </a:cubicBezTo>
                          <a:cubicBezTo>
                            <a:pt x="80" y="632"/>
                            <a:pt x="40" y="636"/>
                            <a:pt x="0" y="640"/>
                          </a:cubicBezTo>
                        </a:path>
                      </a:pathLst>
                    </a:custGeom>
                    <a:noFill/>
                    <a:ln w="28575" cap="flat" cmpd="sng">
                      <a:solidFill>
                        <a:schemeClr val="tx1"/>
                      </a:solidFill>
                      <a:prstDash val="sysDot"/>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endParaRPr>
                    </a:p>
                  </p:txBody>
                </p:sp>
              </p:grpSp>
              <p:sp>
                <p:nvSpPr>
                  <p:cNvPr id="78866" name="Line 121"/>
                  <p:cNvSpPr>
                    <a:spLocks noChangeShapeType="1"/>
                  </p:cNvSpPr>
                  <p:nvPr/>
                </p:nvSpPr>
                <p:spPr bwMode="auto">
                  <a:xfrm>
                    <a:off x="2496" y="2256"/>
                    <a:ext cx="1056" cy="0"/>
                  </a:xfrm>
                  <a:prstGeom prst="line">
                    <a:avLst/>
                  </a:prstGeom>
                  <a:noFill/>
                  <a:ln w="9525">
                    <a:solidFill>
                      <a:schemeClr val="bg2"/>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78867" name="Line 122"/>
                  <p:cNvSpPr>
                    <a:spLocks noChangeShapeType="1"/>
                  </p:cNvSpPr>
                  <p:nvPr/>
                </p:nvSpPr>
                <p:spPr bwMode="auto">
                  <a:xfrm>
                    <a:off x="2928" y="2592"/>
                    <a:ext cx="624" cy="0"/>
                  </a:xfrm>
                  <a:prstGeom prst="line">
                    <a:avLst/>
                  </a:prstGeom>
                  <a:noFill/>
                  <a:ln w="9525">
                    <a:solidFill>
                      <a:schemeClr val="bg2"/>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楷体_GB2312" pitchFamily="49" charset="-122"/>
                      <a:cs typeface="+mn-cs"/>
                    </a:endParaRPr>
                  </a:p>
                </p:txBody>
              </p:sp>
              <p:grpSp>
                <p:nvGrpSpPr>
                  <p:cNvPr id="78868" name="Group 123"/>
                  <p:cNvGrpSpPr/>
                  <p:nvPr/>
                </p:nvGrpSpPr>
                <p:grpSpPr bwMode="auto">
                  <a:xfrm>
                    <a:off x="3168" y="2208"/>
                    <a:ext cx="720" cy="384"/>
                    <a:chOff x="1200" y="3696"/>
                    <a:chExt cx="720" cy="384"/>
                  </a:xfrm>
                </p:grpSpPr>
                <p:grpSp>
                  <p:nvGrpSpPr>
                    <p:cNvPr id="78888" name="Group 124"/>
                    <p:cNvGrpSpPr/>
                    <p:nvPr/>
                  </p:nvGrpSpPr>
                  <p:grpSpPr bwMode="auto">
                    <a:xfrm>
                      <a:off x="1200" y="4032"/>
                      <a:ext cx="720" cy="48"/>
                      <a:chOff x="1200" y="4032"/>
                      <a:chExt cx="720" cy="48"/>
                    </a:xfrm>
                  </p:grpSpPr>
                  <p:sp>
                    <p:nvSpPr>
                      <p:cNvPr id="78910" name="Line 125"/>
                      <p:cNvSpPr>
                        <a:spLocks noChangeShapeType="1"/>
                      </p:cNvSpPr>
                      <p:nvPr/>
                    </p:nvSpPr>
                    <p:spPr bwMode="auto">
                      <a:xfrm>
                        <a:off x="1200" y="4080"/>
                        <a:ext cx="720"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78911" name="Oval 126"/>
                      <p:cNvSpPr>
                        <a:spLocks noChangeArrowheads="1"/>
                      </p:cNvSpPr>
                      <p:nvPr/>
                    </p:nvSpPr>
                    <p:spPr bwMode="auto">
                      <a:xfrm>
                        <a:off x="1536" y="4032"/>
                        <a:ext cx="48" cy="48"/>
                      </a:xfrm>
                      <a:prstGeom prst="ellipse">
                        <a:avLst/>
                      </a:prstGeom>
                      <a:solidFill>
                        <a:schemeClr val="hlink"/>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endParaRPr>
                      </a:p>
                    </p:txBody>
                  </p:sp>
                </p:grpSp>
                <p:grpSp>
                  <p:nvGrpSpPr>
                    <p:cNvPr id="78889" name="Group 127"/>
                    <p:cNvGrpSpPr/>
                    <p:nvPr/>
                  </p:nvGrpSpPr>
                  <p:grpSpPr bwMode="auto">
                    <a:xfrm>
                      <a:off x="1200" y="3984"/>
                      <a:ext cx="720" cy="48"/>
                      <a:chOff x="1200" y="4032"/>
                      <a:chExt cx="720" cy="48"/>
                    </a:xfrm>
                  </p:grpSpPr>
                  <p:sp>
                    <p:nvSpPr>
                      <p:cNvPr id="78908" name="Line 128"/>
                      <p:cNvSpPr>
                        <a:spLocks noChangeShapeType="1"/>
                      </p:cNvSpPr>
                      <p:nvPr/>
                    </p:nvSpPr>
                    <p:spPr bwMode="auto">
                      <a:xfrm>
                        <a:off x="1200" y="4080"/>
                        <a:ext cx="720"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78909" name="Oval 129"/>
                      <p:cNvSpPr>
                        <a:spLocks noChangeArrowheads="1"/>
                      </p:cNvSpPr>
                      <p:nvPr/>
                    </p:nvSpPr>
                    <p:spPr bwMode="auto">
                      <a:xfrm>
                        <a:off x="1536" y="4032"/>
                        <a:ext cx="48" cy="48"/>
                      </a:xfrm>
                      <a:prstGeom prst="ellipse">
                        <a:avLst/>
                      </a:prstGeom>
                      <a:solidFill>
                        <a:schemeClr val="hlink"/>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endParaRPr>
                      </a:p>
                    </p:txBody>
                  </p:sp>
                </p:grpSp>
                <p:grpSp>
                  <p:nvGrpSpPr>
                    <p:cNvPr id="78890" name="Group 130"/>
                    <p:cNvGrpSpPr/>
                    <p:nvPr/>
                  </p:nvGrpSpPr>
                  <p:grpSpPr bwMode="auto">
                    <a:xfrm>
                      <a:off x="1200" y="3936"/>
                      <a:ext cx="720" cy="48"/>
                      <a:chOff x="1200" y="4032"/>
                      <a:chExt cx="720" cy="48"/>
                    </a:xfrm>
                  </p:grpSpPr>
                  <p:sp>
                    <p:nvSpPr>
                      <p:cNvPr id="78906" name="Line 131"/>
                      <p:cNvSpPr>
                        <a:spLocks noChangeShapeType="1"/>
                      </p:cNvSpPr>
                      <p:nvPr/>
                    </p:nvSpPr>
                    <p:spPr bwMode="auto">
                      <a:xfrm>
                        <a:off x="1200" y="4080"/>
                        <a:ext cx="720"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78907" name="Oval 132"/>
                      <p:cNvSpPr>
                        <a:spLocks noChangeArrowheads="1"/>
                      </p:cNvSpPr>
                      <p:nvPr/>
                    </p:nvSpPr>
                    <p:spPr bwMode="auto">
                      <a:xfrm>
                        <a:off x="1536" y="4032"/>
                        <a:ext cx="48" cy="48"/>
                      </a:xfrm>
                      <a:prstGeom prst="ellipse">
                        <a:avLst/>
                      </a:prstGeom>
                      <a:solidFill>
                        <a:schemeClr val="hlink"/>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endParaRPr>
                      </a:p>
                    </p:txBody>
                  </p:sp>
                </p:grpSp>
                <p:grpSp>
                  <p:nvGrpSpPr>
                    <p:cNvPr id="78891" name="Group 133"/>
                    <p:cNvGrpSpPr/>
                    <p:nvPr/>
                  </p:nvGrpSpPr>
                  <p:grpSpPr bwMode="auto">
                    <a:xfrm>
                      <a:off x="1200" y="3888"/>
                      <a:ext cx="720" cy="48"/>
                      <a:chOff x="1200" y="4032"/>
                      <a:chExt cx="720" cy="48"/>
                    </a:xfrm>
                  </p:grpSpPr>
                  <p:sp>
                    <p:nvSpPr>
                      <p:cNvPr id="78904" name="Line 134"/>
                      <p:cNvSpPr>
                        <a:spLocks noChangeShapeType="1"/>
                      </p:cNvSpPr>
                      <p:nvPr/>
                    </p:nvSpPr>
                    <p:spPr bwMode="auto">
                      <a:xfrm>
                        <a:off x="1200" y="4080"/>
                        <a:ext cx="720"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78905" name="Oval 135"/>
                      <p:cNvSpPr>
                        <a:spLocks noChangeArrowheads="1"/>
                      </p:cNvSpPr>
                      <p:nvPr/>
                    </p:nvSpPr>
                    <p:spPr bwMode="auto">
                      <a:xfrm>
                        <a:off x="1536" y="4032"/>
                        <a:ext cx="48" cy="48"/>
                      </a:xfrm>
                      <a:prstGeom prst="ellipse">
                        <a:avLst/>
                      </a:prstGeom>
                      <a:solidFill>
                        <a:schemeClr val="hlink"/>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endParaRPr>
                      </a:p>
                    </p:txBody>
                  </p:sp>
                </p:grpSp>
                <p:grpSp>
                  <p:nvGrpSpPr>
                    <p:cNvPr id="78892" name="Group 136"/>
                    <p:cNvGrpSpPr/>
                    <p:nvPr/>
                  </p:nvGrpSpPr>
                  <p:grpSpPr bwMode="auto">
                    <a:xfrm>
                      <a:off x="1200" y="3840"/>
                      <a:ext cx="720" cy="48"/>
                      <a:chOff x="1200" y="4032"/>
                      <a:chExt cx="720" cy="48"/>
                    </a:xfrm>
                  </p:grpSpPr>
                  <p:sp>
                    <p:nvSpPr>
                      <p:cNvPr id="78902" name="Line 137"/>
                      <p:cNvSpPr>
                        <a:spLocks noChangeShapeType="1"/>
                      </p:cNvSpPr>
                      <p:nvPr/>
                    </p:nvSpPr>
                    <p:spPr bwMode="auto">
                      <a:xfrm>
                        <a:off x="1200" y="4080"/>
                        <a:ext cx="720"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78903" name="Oval 138"/>
                      <p:cNvSpPr>
                        <a:spLocks noChangeArrowheads="1"/>
                      </p:cNvSpPr>
                      <p:nvPr/>
                    </p:nvSpPr>
                    <p:spPr bwMode="auto">
                      <a:xfrm>
                        <a:off x="1536" y="4032"/>
                        <a:ext cx="48" cy="48"/>
                      </a:xfrm>
                      <a:prstGeom prst="ellipse">
                        <a:avLst/>
                      </a:prstGeom>
                      <a:solidFill>
                        <a:schemeClr val="hlink"/>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endParaRPr>
                      </a:p>
                    </p:txBody>
                  </p:sp>
                </p:grpSp>
                <p:grpSp>
                  <p:nvGrpSpPr>
                    <p:cNvPr id="78893" name="Group 139"/>
                    <p:cNvGrpSpPr/>
                    <p:nvPr/>
                  </p:nvGrpSpPr>
                  <p:grpSpPr bwMode="auto">
                    <a:xfrm>
                      <a:off x="1200" y="3792"/>
                      <a:ext cx="720" cy="48"/>
                      <a:chOff x="1200" y="4032"/>
                      <a:chExt cx="720" cy="48"/>
                    </a:xfrm>
                  </p:grpSpPr>
                  <p:sp>
                    <p:nvSpPr>
                      <p:cNvPr id="78900" name="Line 140"/>
                      <p:cNvSpPr>
                        <a:spLocks noChangeShapeType="1"/>
                      </p:cNvSpPr>
                      <p:nvPr/>
                    </p:nvSpPr>
                    <p:spPr bwMode="auto">
                      <a:xfrm>
                        <a:off x="1200" y="4080"/>
                        <a:ext cx="720"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78901" name="Oval 141"/>
                      <p:cNvSpPr>
                        <a:spLocks noChangeArrowheads="1"/>
                      </p:cNvSpPr>
                      <p:nvPr/>
                    </p:nvSpPr>
                    <p:spPr bwMode="auto">
                      <a:xfrm>
                        <a:off x="1536" y="4032"/>
                        <a:ext cx="48" cy="48"/>
                      </a:xfrm>
                      <a:prstGeom prst="ellipse">
                        <a:avLst/>
                      </a:prstGeom>
                      <a:solidFill>
                        <a:schemeClr val="hlink"/>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endParaRPr>
                      </a:p>
                    </p:txBody>
                  </p:sp>
                </p:grpSp>
                <p:grpSp>
                  <p:nvGrpSpPr>
                    <p:cNvPr id="78894" name="Group 142"/>
                    <p:cNvGrpSpPr/>
                    <p:nvPr/>
                  </p:nvGrpSpPr>
                  <p:grpSpPr bwMode="auto">
                    <a:xfrm>
                      <a:off x="1200" y="3744"/>
                      <a:ext cx="720" cy="48"/>
                      <a:chOff x="1200" y="4032"/>
                      <a:chExt cx="720" cy="48"/>
                    </a:xfrm>
                  </p:grpSpPr>
                  <p:sp>
                    <p:nvSpPr>
                      <p:cNvPr id="78898" name="Line 143"/>
                      <p:cNvSpPr>
                        <a:spLocks noChangeShapeType="1"/>
                      </p:cNvSpPr>
                      <p:nvPr/>
                    </p:nvSpPr>
                    <p:spPr bwMode="auto">
                      <a:xfrm>
                        <a:off x="1200" y="4080"/>
                        <a:ext cx="720"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78899" name="Oval 144"/>
                      <p:cNvSpPr>
                        <a:spLocks noChangeArrowheads="1"/>
                      </p:cNvSpPr>
                      <p:nvPr/>
                    </p:nvSpPr>
                    <p:spPr bwMode="auto">
                      <a:xfrm>
                        <a:off x="1536" y="4032"/>
                        <a:ext cx="48" cy="48"/>
                      </a:xfrm>
                      <a:prstGeom prst="ellipse">
                        <a:avLst/>
                      </a:prstGeom>
                      <a:solidFill>
                        <a:schemeClr val="hlink"/>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endParaRPr>
                      </a:p>
                    </p:txBody>
                  </p:sp>
                </p:grpSp>
                <p:grpSp>
                  <p:nvGrpSpPr>
                    <p:cNvPr id="78895" name="Group 145"/>
                    <p:cNvGrpSpPr/>
                    <p:nvPr/>
                  </p:nvGrpSpPr>
                  <p:grpSpPr bwMode="auto">
                    <a:xfrm>
                      <a:off x="1200" y="3696"/>
                      <a:ext cx="720" cy="48"/>
                      <a:chOff x="1200" y="4032"/>
                      <a:chExt cx="720" cy="48"/>
                    </a:xfrm>
                  </p:grpSpPr>
                  <p:sp>
                    <p:nvSpPr>
                      <p:cNvPr id="78896" name="Line 146"/>
                      <p:cNvSpPr>
                        <a:spLocks noChangeShapeType="1"/>
                      </p:cNvSpPr>
                      <p:nvPr/>
                    </p:nvSpPr>
                    <p:spPr bwMode="auto">
                      <a:xfrm>
                        <a:off x="1200" y="4080"/>
                        <a:ext cx="720"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78897" name="Oval 147"/>
                      <p:cNvSpPr>
                        <a:spLocks noChangeArrowheads="1"/>
                      </p:cNvSpPr>
                      <p:nvPr/>
                    </p:nvSpPr>
                    <p:spPr bwMode="auto">
                      <a:xfrm>
                        <a:off x="1536" y="4032"/>
                        <a:ext cx="48" cy="48"/>
                      </a:xfrm>
                      <a:prstGeom prst="ellipse">
                        <a:avLst/>
                      </a:prstGeom>
                      <a:solidFill>
                        <a:schemeClr val="hlink"/>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endParaRPr>
                      </a:p>
                    </p:txBody>
                  </p:sp>
                </p:grpSp>
              </p:grpSp>
              <p:sp>
                <p:nvSpPr>
                  <p:cNvPr id="78869" name="Oval 148"/>
                  <p:cNvSpPr>
                    <a:spLocks noChangeArrowheads="1"/>
                  </p:cNvSpPr>
                  <p:nvPr/>
                </p:nvSpPr>
                <p:spPr bwMode="auto">
                  <a:xfrm>
                    <a:off x="2136" y="2434"/>
                    <a:ext cx="48" cy="48"/>
                  </a:xfrm>
                  <a:prstGeom prst="ellipse">
                    <a:avLst/>
                  </a:prstGeom>
                  <a:solidFill>
                    <a:schemeClr val="hlink"/>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endParaRPr>
                  </a:p>
                </p:txBody>
              </p:sp>
              <p:sp>
                <p:nvSpPr>
                  <p:cNvPr id="78870" name="Oval 149"/>
                  <p:cNvSpPr>
                    <a:spLocks noChangeArrowheads="1"/>
                  </p:cNvSpPr>
                  <p:nvPr/>
                </p:nvSpPr>
                <p:spPr bwMode="auto">
                  <a:xfrm>
                    <a:off x="2184" y="2386"/>
                    <a:ext cx="48" cy="48"/>
                  </a:xfrm>
                  <a:prstGeom prst="ellipse">
                    <a:avLst/>
                  </a:prstGeom>
                  <a:solidFill>
                    <a:schemeClr val="hlink"/>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endParaRPr>
                  </a:p>
                </p:txBody>
              </p:sp>
              <p:sp>
                <p:nvSpPr>
                  <p:cNvPr id="78871" name="Oval 150"/>
                  <p:cNvSpPr>
                    <a:spLocks noChangeArrowheads="1"/>
                  </p:cNvSpPr>
                  <p:nvPr/>
                </p:nvSpPr>
                <p:spPr bwMode="auto">
                  <a:xfrm>
                    <a:off x="2232" y="2338"/>
                    <a:ext cx="48" cy="48"/>
                  </a:xfrm>
                  <a:prstGeom prst="ellipse">
                    <a:avLst/>
                  </a:prstGeom>
                  <a:solidFill>
                    <a:schemeClr val="hlink"/>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endParaRPr>
                  </a:p>
                </p:txBody>
              </p:sp>
              <p:sp>
                <p:nvSpPr>
                  <p:cNvPr id="78872" name="Oval 151"/>
                  <p:cNvSpPr>
                    <a:spLocks noChangeArrowheads="1"/>
                  </p:cNvSpPr>
                  <p:nvPr/>
                </p:nvSpPr>
                <p:spPr bwMode="auto">
                  <a:xfrm>
                    <a:off x="2280" y="2290"/>
                    <a:ext cx="48" cy="48"/>
                  </a:xfrm>
                  <a:prstGeom prst="ellipse">
                    <a:avLst/>
                  </a:prstGeom>
                  <a:solidFill>
                    <a:schemeClr val="hlink"/>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endParaRPr>
                  </a:p>
                </p:txBody>
              </p:sp>
              <p:sp>
                <p:nvSpPr>
                  <p:cNvPr id="78873" name="Oval 152"/>
                  <p:cNvSpPr>
                    <a:spLocks noChangeArrowheads="1"/>
                  </p:cNvSpPr>
                  <p:nvPr/>
                </p:nvSpPr>
                <p:spPr bwMode="auto">
                  <a:xfrm>
                    <a:off x="2328" y="2256"/>
                    <a:ext cx="48" cy="48"/>
                  </a:xfrm>
                  <a:prstGeom prst="ellipse">
                    <a:avLst/>
                  </a:prstGeom>
                  <a:solidFill>
                    <a:schemeClr val="hlink"/>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endParaRPr>
                  </a:p>
                </p:txBody>
              </p:sp>
              <p:sp>
                <p:nvSpPr>
                  <p:cNvPr id="78874" name="Oval 153"/>
                  <p:cNvSpPr>
                    <a:spLocks noChangeArrowheads="1"/>
                  </p:cNvSpPr>
                  <p:nvPr/>
                </p:nvSpPr>
                <p:spPr bwMode="auto">
                  <a:xfrm>
                    <a:off x="2719" y="2430"/>
                    <a:ext cx="48" cy="48"/>
                  </a:xfrm>
                  <a:prstGeom prst="ellipse">
                    <a:avLst/>
                  </a:prstGeom>
                  <a:solidFill>
                    <a:schemeClr val="hlink"/>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endParaRPr>
                  </a:p>
                </p:txBody>
              </p:sp>
              <p:sp>
                <p:nvSpPr>
                  <p:cNvPr id="78875" name="Oval 154"/>
                  <p:cNvSpPr>
                    <a:spLocks noChangeArrowheads="1"/>
                  </p:cNvSpPr>
                  <p:nvPr/>
                </p:nvSpPr>
                <p:spPr bwMode="auto">
                  <a:xfrm>
                    <a:off x="2664" y="2376"/>
                    <a:ext cx="48" cy="48"/>
                  </a:xfrm>
                  <a:prstGeom prst="ellipse">
                    <a:avLst/>
                  </a:prstGeom>
                  <a:solidFill>
                    <a:schemeClr val="hlink"/>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endParaRPr>
                  </a:p>
                </p:txBody>
              </p:sp>
              <p:sp>
                <p:nvSpPr>
                  <p:cNvPr id="78876" name="Oval 155"/>
                  <p:cNvSpPr>
                    <a:spLocks noChangeArrowheads="1"/>
                  </p:cNvSpPr>
                  <p:nvPr/>
                </p:nvSpPr>
                <p:spPr bwMode="auto">
                  <a:xfrm>
                    <a:off x="2616" y="2328"/>
                    <a:ext cx="48" cy="48"/>
                  </a:xfrm>
                  <a:prstGeom prst="ellipse">
                    <a:avLst/>
                  </a:prstGeom>
                  <a:solidFill>
                    <a:schemeClr val="hlink"/>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endParaRPr>
                  </a:p>
                </p:txBody>
              </p:sp>
              <p:sp>
                <p:nvSpPr>
                  <p:cNvPr id="78877" name="Oval 156"/>
                  <p:cNvSpPr>
                    <a:spLocks noChangeArrowheads="1"/>
                  </p:cNvSpPr>
                  <p:nvPr/>
                </p:nvSpPr>
                <p:spPr bwMode="auto">
                  <a:xfrm>
                    <a:off x="2568" y="2280"/>
                    <a:ext cx="48" cy="48"/>
                  </a:xfrm>
                  <a:prstGeom prst="ellipse">
                    <a:avLst/>
                  </a:prstGeom>
                  <a:solidFill>
                    <a:schemeClr val="hlink"/>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endParaRPr>
                  </a:p>
                </p:txBody>
              </p:sp>
              <p:sp>
                <p:nvSpPr>
                  <p:cNvPr id="78878" name="Oval 157"/>
                  <p:cNvSpPr>
                    <a:spLocks noChangeArrowheads="1"/>
                  </p:cNvSpPr>
                  <p:nvPr/>
                </p:nvSpPr>
                <p:spPr bwMode="auto">
                  <a:xfrm>
                    <a:off x="2503" y="2248"/>
                    <a:ext cx="48" cy="48"/>
                  </a:xfrm>
                  <a:prstGeom prst="ellipse">
                    <a:avLst/>
                  </a:prstGeom>
                  <a:solidFill>
                    <a:schemeClr val="hlink"/>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endParaRPr>
                  </a:p>
                </p:txBody>
              </p:sp>
              <p:sp>
                <p:nvSpPr>
                  <p:cNvPr id="78879" name="Oval 158"/>
                  <p:cNvSpPr>
                    <a:spLocks noChangeArrowheads="1"/>
                  </p:cNvSpPr>
                  <p:nvPr/>
                </p:nvSpPr>
                <p:spPr bwMode="auto">
                  <a:xfrm>
                    <a:off x="2767" y="2482"/>
                    <a:ext cx="48" cy="48"/>
                  </a:xfrm>
                  <a:prstGeom prst="ellipse">
                    <a:avLst/>
                  </a:prstGeom>
                  <a:solidFill>
                    <a:schemeClr val="hlink"/>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endParaRPr>
                  </a:p>
                </p:txBody>
              </p:sp>
              <p:sp>
                <p:nvSpPr>
                  <p:cNvPr id="78880" name="Oval 159"/>
                  <p:cNvSpPr>
                    <a:spLocks noChangeArrowheads="1"/>
                  </p:cNvSpPr>
                  <p:nvPr/>
                </p:nvSpPr>
                <p:spPr bwMode="auto">
                  <a:xfrm>
                    <a:off x="2815" y="2526"/>
                    <a:ext cx="48" cy="48"/>
                  </a:xfrm>
                  <a:prstGeom prst="ellipse">
                    <a:avLst/>
                  </a:prstGeom>
                  <a:solidFill>
                    <a:schemeClr val="hlink"/>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endParaRPr>
                  </a:p>
                </p:txBody>
              </p:sp>
              <p:sp>
                <p:nvSpPr>
                  <p:cNvPr id="78881" name="Oval 160"/>
                  <p:cNvSpPr>
                    <a:spLocks noChangeArrowheads="1"/>
                  </p:cNvSpPr>
                  <p:nvPr/>
                </p:nvSpPr>
                <p:spPr bwMode="auto">
                  <a:xfrm>
                    <a:off x="2880" y="2550"/>
                    <a:ext cx="48" cy="48"/>
                  </a:xfrm>
                  <a:prstGeom prst="ellipse">
                    <a:avLst/>
                  </a:prstGeom>
                  <a:solidFill>
                    <a:schemeClr val="hlink"/>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endParaRPr>
                  </a:p>
                </p:txBody>
              </p:sp>
              <p:sp>
                <p:nvSpPr>
                  <p:cNvPr id="78882" name="Oval 161"/>
                  <p:cNvSpPr>
                    <a:spLocks noChangeArrowheads="1"/>
                  </p:cNvSpPr>
                  <p:nvPr/>
                </p:nvSpPr>
                <p:spPr bwMode="auto">
                  <a:xfrm>
                    <a:off x="2935" y="2568"/>
                    <a:ext cx="48" cy="48"/>
                  </a:xfrm>
                  <a:prstGeom prst="ellipse">
                    <a:avLst/>
                  </a:prstGeom>
                  <a:solidFill>
                    <a:schemeClr val="hlink"/>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endParaRPr>
                  </a:p>
                </p:txBody>
              </p:sp>
              <p:sp>
                <p:nvSpPr>
                  <p:cNvPr id="78883" name="Oval 162"/>
                  <p:cNvSpPr>
                    <a:spLocks noChangeArrowheads="1"/>
                  </p:cNvSpPr>
                  <p:nvPr/>
                </p:nvSpPr>
                <p:spPr bwMode="auto">
                  <a:xfrm>
                    <a:off x="2443" y="2232"/>
                    <a:ext cx="48" cy="48"/>
                  </a:xfrm>
                  <a:prstGeom prst="ellipse">
                    <a:avLst/>
                  </a:prstGeom>
                  <a:solidFill>
                    <a:schemeClr val="hlink"/>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endParaRPr>
                  </a:p>
                </p:txBody>
              </p:sp>
              <p:sp>
                <p:nvSpPr>
                  <p:cNvPr id="78884" name="Oval 163"/>
                  <p:cNvSpPr>
                    <a:spLocks noChangeArrowheads="1"/>
                  </p:cNvSpPr>
                  <p:nvPr/>
                </p:nvSpPr>
                <p:spPr bwMode="auto">
                  <a:xfrm>
                    <a:off x="2395" y="2232"/>
                    <a:ext cx="48" cy="48"/>
                  </a:xfrm>
                  <a:prstGeom prst="ellipse">
                    <a:avLst/>
                  </a:prstGeom>
                  <a:solidFill>
                    <a:schemeClr val="hlink"/>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endParaRPr>
                  </a:p>
                </p:txBody>
              </p:sp>
              <p:sp>
                <p:nvSpPr>
                  <p:cNvPr id="78885" name="Oval 164"/>
                  <p:cNvSpPr>
                    <a:spLocks noChangeArrowheads="1"/>
                  </p:cNvSpPr>
                  <p:nvPr/>
                </p:nvSpPr>
                <p:spPr bwMode="auto">
                  <a:xfrm>
                    <a:off x="2088" y="2482"/>
                    <a:ext cx="48" cy="48"/>
                  </a:xfrm>
                  <a:prstGeom prst="ellipse">
                    <a:avLst/>
                  </a:prstGeom>
                  <a:solidFill>
                    <a:schemeClr val="hlink"/>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endParaRPr>
                  </a:p>
                </p:txBody>
              </p:sp>
              <p:sp>
                <p:nvSpPr>
                  <p:cNvPr id="78886" name="Oval 165"/>
                  <p:cNvSpPr>
                    <a:spLocks noChangeArrowheads="1"/>
                  </p:cNvSpPr>
                  <p:nvPr/>
                </p:nvSpPr>
                <p:spPr bwMode="auto">
                  <a:xfrm>
                    <a:off x="2040" y="2530"/>
                    <a:ext cx="48" cy="48"/>
                  </a:xfrm>
                  <a:prstGeom prst="ellipse">
                    <a:avLst/>
                  </a:prstGeom>
                  <a:solidFill>
                    <a:schemeClr val="hlink"/>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endParaRPr>
                  </a:p>
                </p:txBody>
              </p:sp>
              <p:sp>
                <p:nvSpPr>
                  <p:cNvPr id="78887" name="Oval 166"/>
                  <p:cNvSpPr>
                    <a:spLocks noChangeArrowheads="1"/>
                  </p:cNvSpPr>
                  <p:nvPr/>
                </p:nvSpPr>
                <p:spPr bwMode="auto">
                  <a:xfrm>
                    <a:off x="1968" y="2544"/>
                    <a:ext cx="48" cy="48"/>
                  </a:xfrm>
                  <a:prstGeom prst="ellipse">
                    <a:avLst/>
                  </a:prstGeom>
                  <a:solidFill>
                    <a:schemeClr val="hlink"/>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endParaRPr>
                  </a:p>
                </p:txBody>
              </p:sp>
            </p:grpSp>
          </p:grpSp>
          <p:sp>
            <p:nvSpPr>
              <p:cNvPr id="78860" name="Text Box 167"/>
              <p:cNvSpPr txBox="1">
                <a:spLocks noChangeArrowheads="1"/>
              </p:cNvSpPr>
              <p:nvPr/>
            </p:nvSpPr>
            <p:spPr bwMode="auto">
              <a:xfrm>
                <a:off x="1310" y="2611"/>
                <a:ext cx="456" cy="227"/>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zh-CN" altLang="en-US" sz="2400" b="1" i="0" u="none" strike="noStrike" kern="1200" cap="none" spc="0" normalizeH="0" baseline="0" noProof="0" dirty="0">
                    <a:ln>
                      <a:noFill/>
                    </a:ln>
                    <a:solidFill>
                      <a:srgbClr val="C00000"/>
                    </a:solidFill>
                    <a:effectLst/>
                    <a:uLnTx/>
                    <a:uFillTx/>
                    <a:latin typeface="Times New Roman" panose="02020603050405020304" pitchFamily="18" charset="0"/>
                    <a:ea typeface="微软雅黑" panose="020B0503020204020204" charset="-122"/>
                    <a:cs typeface="Times New Roman" panose="02020603050405020304" pitchFamily="18" charset="0"/>
                  </a:rPr>
                  <a:t>导 体</a:t>
                </a:r>
              </a:p>
            </p:txBody>
          </p:sp>
        </p:grpSp>
        <p:sp>
          <p:nvSpPr>
            <p:cNvPr id="78856" name="Text Box 168"/>
            <p:cNvSpPr txBox="1">
              <a:spLocks noChangeArrowheads="1"/>
            </p:cNvSpPr>
            <p:nvPr/>
          </p:nvSpPr>
          <p:spPr bwMode="auto">
            <a:xfrm>
              <a:off x="2064" y="3408"/>
              <a:ext cx="192" cy="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1800" b="0" i="1" u="none" strike="noStrike" kern="1200" cap="none" spc="0" normalizeH="0" baseline="0" noProof="0">
                  <a:ln>
                    <a:noFill/>
                  </a:ln>
                  <a:solidFill>
                    <a:srgbClr val="336666"/>
                  </a:solidFill>
                  <a:effectLst/>
                  <a:uLnTx/>
                  <a:uFillTx/>
                  <a:latin typeface="Times New Roman" panose="02020603050405020304" pitchFamily="18" charset="0"/>
                  <a:ea typeface="微软雅黑" panose="020B0503020204020204" charset="-122"/>
                  <a:cs typeface="Times New Roman" panose="02020603050405020304" pitchFamily="18" charset="0"/>
                </a:rPr>
                <a:t>k</a:t>
              </a:r>
            </a:p>
          </p:txBody>
        </p:sp>
        <p:sp>
          <p:nvSpPr>
            <p:cNvPr id="78857" name="Text Box 169"/>
            <p:cNvSpPr txBox="1">
              <a:spLocks noChangeArrowheads="1"/>
            </p:cNvSpPr>
            <p:nvPr/>
          </p:nvSpPr>
          <p:spPr bwMode="auto">
            <a:xfrm>
              <a:off x="1152" y="2974"/>
              <a:ext cx="192" cy="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1800" b="0" i="1" u="none" strike="noStrike" kern="1200" cap="none" spc="0" normalizeH="0" baseline="0" noProof="0">
                  <a:ln>
                    <a:noFill/>
                  </a:ln>
                  <a:solidFill>
                    <a:srgbClr val="336666"/>
                  </a:solidFill>
                  <a:effectLst/>
                  <a:uLnTx/>
                  <a:uFillTx/>
                  <a:latin typeface="Times New Roman" panose="02020603050405020304" pitchFamily="18" charset="0"/>
                  <a:ea typeface="微软雅黑" panose="020B0503020204020204" charset="-122"/>
                  <a:cs typeface="Times New Roman" panose="02020603050405020304" pitchFamily="18" charset="0"/>
                </a:rPr>
                <a:t>E</a:t>
              </a:r>
            </a:p>
          </p:txBody>
        </p:sp>
      </p:grpSp>
      <p:sp>
        <p:nvSpPr>
          <p:cNvPr id="2" name="页脚占位符 1"/>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zh-CN" altLang="en-US"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清华大学电子工程系</a:t>
            </a:r>
            <a:r>
              <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a:t>
            </a:r>
            <a:r>
              <a:rPr kumimoji="1" lang="zh-CN" altLang="en-US"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黄翊东</a:t>
            </a:r>
            <a:endPar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3" name="灯片编号占位符 2"/>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BFA3644-F7FA-4510-BE22-999DFD69EC9B}" type="slidenum">
              <a:rPr kumimoji="1" lang="en-US" altLang="zh-CN" sz="14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131</a:t>
            </a:fld>
            <a:endPar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175" name="Rectangle 37"/>
          <p:cNvSpPr>
            <a:spLocks noChangeArrowheads="1"/>
          </p:cNvSpPr>
          <p:nvPr/>
        </p:nvSpPr>
        <p:spPr bwMode="auto">
          <a:xfrm flipV="1">
            <a:off x="106363" y="951226"/>
            <a:ext cx="8885237" cy="42863"/>
          </a:xfrm>
          <a:prstGeom prst="rect">
            <a:avLst/>
          </a:prstGeom>
          <a:gradFill rotWithShape="0">
            <a:gsLst>
              <a:gs pos="0">
                <a:srgbClr val="808080">
                  <a:gamma/>
                  <a:tint val="0"/>
                  <a:invGamma/>
                </a:srgbClr>
              </a:gs>
              <a:gs pos="100000">
                <a:srgbClr val="808080"/>
              </a:gs>
            </a:gsLst>
            <a:path path="shape">
              <a:fillToRect l="50000" t="50000" r="50000" b="50000"/>
            </a:path>
          </a:gradFill>
          <a:ln w="12700">
            <a:noFill/>
            <a:miter lim="800000"/>
            <a:headEnd type="none" w="sm" len="sm"/>
            <a:tailEnd type="none" w="sm" len="sm"/>
          </a:ln>
          <a:effectLst/>
        </p:spPr>
        <p:txBody>
          <a:bodyPr wrap="none" anchor="ctr"/>
          <a:lstStyle/>
          <a:p>
            <a:pPr marL="0" marR="0" lvl="0" indent="0" algn="l" defTabSz="914400" rtl="0" eaLnBrk="0" fontAlgn="auto" latinLnBrk="0" hangingPunct="0">
              <a:lnSpc>
                <a:spcPct val="100000"/>
              </a:lnSpc>
              <a:spcBef>
                <a:spcPts val="0"/>
              </a:spcBef>
              <a:spcAft>
                <a:spcPts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Arial"/>
              <a:ea typeface="宋体"/>
              <a:cs typeface="+mn-cs"/>
            </a:endParaRPr>
          </a:p>
        </p:txBody>
      </p:sp>
      <p:grpSp>
        <p:nvGrpSpPr>
          <p:cNvPr id="173" name="Group 4"/>
          <p:cNvGrpSpPr/>
          <p:nvPr/>
        </p:nvGrpSpPr>
        <p:grpSpPr bwMode="auto">
          <a:xfrm>
            <a:off x="468313" y="1097703"/>
            <a:ext cx="3835400" cy="3128962"/>
            <a:chOff x="385" y="1933"/>
            <a:chExt cx="2416" cy="1971"/>
          </a:xfrm>
        </p:grpSpPr>
        <p:sp>
          <p:nvSpPr>
            <p:cNvPr id="176" name="Line 5"/>
            <p:cNvSpPr>
              <a:spLocks noChangeShapeType="1"/>
            </p:cNvSpPr>
            <p:nvPr/>
          </p:nvSpPr>
          <p:spPr bwMode="auto">
            <a:xfrm>
              <a:off x="730" y="3598"/>
              <a:ext cx="1" cy="1"/>
            </a:xfrm>
            <a:prstGeom prst="line">
              <a:avLst/>
            </a:prstGeom>
            <a:noFill/>
            <a:ln w="7938">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177" name="Line 6"/>
            <p:cNvSpPr>
              <a:spLocks noChangeShapeType="1"/>
            </p:cNvSpPr>
            <p:nvPr/>
          </p:nvSpPr>
          <p:spPr bwMode="auto">
            <a:xfrm>
              <a:off x="903" y="3598"/>
              <a:ext cx="1" cy="1"/>
            </a:xfrm>
            <a:prstGeom prst="line">
              <a:avLst/>
            </a:prstGeom>
            <a:noFill/>
            <a:ln w="7938">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178" name="Line 7"/>
            <p:cNvSpPr>
              <a:spLocks noChangeShapeType="1"/>
            </p:cNvSpPr>
            <p:nvPr/>
          </p:nvSpPr>
          <p:spPr bwMode="auto">
            <a:xfrm>
              <a:off x="1074" y="3598"/>
              <a:ext cx="1" cy="1"/>
            </a:xfrm>
            <a:prstGeom prst="line">
              <a:avLst/>
            </a:prstGeom>
            <a:noFill/>
            <a:ln w="7938">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179" name="Line 8"/>
            <p:cNvSpPr>
              <a:spLocks noChangeShapeType="1"/>
            </p:cNvSpPr>
            <p:nvPr/>
          </p:nvSpPr>
          <p:spPr bwMode="auto">
            <a:xfrm>
              <a:off x="1247" y="3598"/>
              <a:ext cx="1" cy="1"/>
            </a:xfrm>
            <a:prstGeom prst="line">
              <a:avLst/>
            </a:prstGeom>
            <a:noFill/>
            <a:ln w="7938">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180" name="Line 9"/>
            <p:cNvSpPr>
              <a:spLocks noChangeShapeType="1"/>
            </p:cNvSpPr>
            <p:nvPr/>
          </p:nvSpPr>
          <p:spPr bwMode="auto">
            <a:xfrm>
              <a:off x="1418" y="3598"/>
              <a:ext cx="1" cy="1"/>
            </a:xfrm>
            <a:prstGeom prst="line">
              <a:avLst/>
            </a:prstGeom>
            <a:noFill/>
            <a:ln w="7938">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181" name="Line 10"/>
            <p:cNvSpPr>
              <a:spLocks noChangeShapeType="1"/>
            </p:cNvSpPr>
            <p:nvPr/>
          </p:nvSpPr>
          <p:spPr bwMode="auto">
            <a:xfrm>
              <a:off x="1591" y="3598"/>
              <a:ext cx="1" cy="1"/>
            </a:xfrm>
            <a:prstGeom prst="line">
              <a:avLst/>
            </a:prstGeom>
            <a:noFill/>
            <a:ln w="7938">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182" name="Line 11"/>
            <p:cNvSpPr>
              <a:spLocks noChangeShapeType="1"/>
            </p:cNvSpPr>
            <p:nvPr/>
          </p:nvSpPr>
          <p:spPr bwMode="auto">
            <a:xfrm>
              <a:off x="1762" y="3598"/>
              <a:ext cx="1" cy="1"/>
            </a:xfrm>
            <a:prstGeom prst="line">
              <a:avLst/>
            </a:prstGeom>
            <a:noFill/>
            <a:ln w="7938">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183" name="Line 12"/>
            <p:cNvSpPr>
              <a:spLocks noChangeShapeType="1"/>
            </p:cNvSpPr>
            <p:nvPr/>
          </p:nvSpPr>
          <p:spPr bwMode="auto">
            <a:xfrm>
              <a:off x="1935" y="3598"/>
              <a:ext cx="1" cy="1"/>
            </a:xfrm>
            <a:prstGeom prst="line">
              <a:avLst/>
            </a:prstGeom>
            <a:noFill/>
            <a:ln w="7938">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184" name="Line 13"/>
            <p:cNvSpPr>
              <a:spLocks noChangeShapeType="1"/>
            </p:cNvSpPr>
            <p:nvPr/>
          </p:nvSpPr>
          <p:spPr bwMode="auto">
            <a:xfrm>
              <a:off x="2107" y="3598"/>
              <a:ext cx="1" cy="1"/>
            </a:xfrm>
            <a:prstGeom prst="line">
              <a:avLst/>
            </a:prstGeom>
            <a:noFill/>
            <a:ln w="7938">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185" name="Line 14"/>
            <p:cNvSpPr>
              <a:spLocks noChangeShapeType="1"/>
            </p:cNvSpPr>
            <p:nvPr/>
          </p:nvSpPr>
          <p:spPr bwMode="auto">
            <a:xfrm>
              <a:off x="2279" y="3598"/>
              <a:ext cx="1" cy="1"/>
            </a:xfrm>
            <a:prstGeom prst="line">
              <a:avLst/>
            </a:prstGeom>
            <a:noFill/>
            <a:ln w="7938">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186" name="Line 15"/>
            <p:cNvSpPr>
              <a:spLocks noChangeShapeType="1"/>
            </p:cNvSpPr>
            <p:nvPr/>
          </p:nvSpPr>
          <p:spPr bwMode="auto">
            <a:xfrm>
              <a:off x="2451" y="3598"/>
              <a:ext cx="1" cy="1"/>
            </a:xfrm>
            <a:prstGeom prst="line">
              <a:avLst/>
            </a:prstGeom>
            <a:noFill/>
            <a:ln w="7938">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187" name="Line 16"/>
            <p:cNvSpPr>
              <a:spLocks noChangeShapeType="1"/>
            </p:cNvSpPr>
            <p:nvPr/>
          </p:nvSpPr>
          <p:spPr bwMode="auto">
            <a:xfrm>
              <a:off x="2623" y="3598"/>
              <a:ext cx="1" cy="1"/>
            </a:xfrm>
            <a:prstGeom prst="line">
              <a:avLst/>
            </a:prstGeom>
            <a:noFill/>
            <a:ln w="7938">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188" name="Line 17"/>
            <p:cNvSpPr>
              <a:spLocks noChangeShapeType="1"/>
            </p:cNvSpPr>
            <p:nvPr/>
          </p:nvSpPr>
          <p:spPr bwMode="auto">
            <a:xfrm>
              <a:off x="730" y="3598"/>
              <a:ext cx="2065" cy="1"/>
            </a:xfrm>
            <a:prstGeom prst="line">
              <a:avLst/>
            </a:prstGeom>
            <a:noFill/>
            <a:ln w="7938">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189" name="Line 18"/>
            <p:cNvSpPr>
              <a:spLocks noChangeShapeType="1"/>
            </p:cNvSpPr>
            <p:nvPr/>
          </p:nvSpPr>
          <p:spPr bwMode="auto">
            <a:xfrm>
              <a:off x="730" y="3598"/>
              <a:ext cx="2065" cy="1"/>
            </a:xfrm>
            <a:prstGeom prst="line">
              <a:avLst/>
            </a:prstGeom>
            <a:noFill/>
            <a:ln w="7938">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190" name="Line 19"/>
            <p:cNvSpPr>
              <a:spLocks noChangeShapeType="1"/>
            </p:cNvSpPr>
            <p:nvPr/>
          </p:nvSpPr>
          <p:spPr bwMode="auto">
            <a:xfrm>
              <a:off x="730" y="3598"/>
              <a:ext cx="1" cy="1"/>
            </a:xfrm>
            <a:prstGeom prst="line">
              <a:avLst/>
            </a:prstGeom>
            <a:noFill/>
            <a:ln w="7938">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191" name="Line 20"/>
            <p:cNvSpPr>
              <a:spLocks noChangeShapeType="1"/>
            </p:cNvSpPr>
            <p:nvPr/>
          </p:nvSpPr>
          <p:spPr bwMode="auto">
            <a:xfrm>
              <a:off x="730" y="3515"/>
              <a:ext cx="1" cy="1"/>
            </a:xfrm>
            <a:prstGeom prst="line">
              <a:avLst/>
            </a:prstGeom>
            <a:noFill/>
            <a:ln w="7938">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192" name="Line 21"/>
            <p:cNvSpPr>
              <a:spLocks noChangeShapeType="1"/>
            </p:cNvSpPr>
            <p:nvPr/>
          </p:nvSpPr>
          <p:spPr bwMode="auto">
            <a:xfrm>
              <a:off x="730" y="3431"/>
              <a:ext cx="1" cy="1"/>
            </a:xfrm>
            <a:prstGeom prst="line">
              <a:avLst/>
            </a:prstGeom>
            <a:noFill/>
            <a:ln w="7938">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193" name="Line 22"/>
            <p:cNvSpPr>
              <a:spLocks noChangeShapeType="1"/>
            </p:cNvSpPr>
            <p:nvPr/>
          </p:nvSpPr>
          <p:spPr bwMode="auto">
            <a:xfrm>
              <a:off x="730" y="3349"/>
              <a:ext cx="1" cy="1"/>
            </a:xfrm>
            <a:prstGeom prst="line">
              <a:avLst/>
            </a:prstGeom>
            <a:noFill/>
            <a:ln w="7938">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194" name="Line 23"/>
            <p:cNvSpPr>
              <a:spLocks noChangeShapeType="1"/>
            </p:cNvSpPr>
            <p:nvPr/>
          </p:nvSpPr>
          <p:spPr bwMode="auto">
            <a:xfrm>
              <a:off x="730" y="3265"/>
              <a:ext cx="1" cy="1"/>
            </a:xfrm>
            <a:prstGeom prst="line">
              <a:avLst/>
            </a:prstGeom>
            <a:noFill/>
            <a:ln w="7938">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195" name="Line 24"/>
            <p:cNvSpPr>
              <a:spLocks noChangeShapeType="1"/>
            </p:cNvSpPr>
            <p:nvPr/>
          </p:nvSpPr>
          <p:spPr bwMode="auto">
            <a:xfrm>
              <a:off x="730" y="3182"/>
              <a:ext cx="1" cy="1"/>
            </a:xfrm>
            <a:prstGeom prst="line">
              <a:avLst/>
            </a:prstGeom>
            <a:noFill/>
            <a:ln w="7938">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196" name="Line 25"/>
            <p:cNvSpPr>
              <a:spLocks noChangeShapeType="1"/>
            </p:cNvSpPr>
            <p:nvPr/>
          </p:nvSpPr>
          <p:spPr bwMode="auto">
            <a:xfrm>
              <a:off x="730" y="3099"/>
              <a:ext cx="1" cy="1"/>
            </a:xfrm>
            <a:prstGeom prst="line">
              <a:avLst/>
            </a:prstGeom>
            <a:noFill/>
            <a:ln w="7938">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197" name="Line 26"/>
            <p:cNvSpPr>
              <a:spLocks noChangeShapeType="1"/>
            </p:cNvSpPr>
            <p:nvPr/>
          </p:nvSpPr>
          <p:spPr bwMode="auto">
            <a:xfrm>
              <a:off x="730" y="3015"/>
              <a:ext cx="1" cy="1"/>
            </a:xfrm>
            <a:prstGeom prst="line">
              <a:avLst/>
            </a:prstGeom>
            <a:noFill/>
            <a:ln w="7938">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198" name="Line 27"/>
            <p:cNvSpPr>
              <a:spLocks noChangeShapeType="1"/>
            </p:cNvSpPr>
            <p:nvPr/>
          </p:nvSpPr>
          <p:spPr bwMode="auto">
            <a:xfrm>
              <a:off x="730" y="2932"/>
              <a:ext cx="1" cy="1"/>
            </a:xfrm>
            <a:prstGeom prst="line">
              <a:avLst/>
            </a:prstGeom>
            <a:noFill/>
            <a:ln w="7938">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199" name="Line 28"/>
            <p:cNvSpPr>
              <a:spLocks noChangeShapeType="1"/>
            </p:cNvSpPr>
            <p:nvPr/>
          </p:nvSpPr>
          <p:spPr bwMode="auto">
            <a:xfrm>
              <a:off x="730" y="2848"/>
              <a:ext cx="1" cy="1"/>
            </a:xfrm>
            <a:prstGeom prst="line">
              <a:avLst/>
            </a:prstGeom>
            <a:noFill/>
            <a:ln w="7938">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200" name="Line 29"/>
            <p:cNvSpPr>
              <a:spLocks noChangeShapeType="1"/>
            </p:cNvSpPr>
            <p:nvPr/>
          </p:nvSpPr>
          <p:spPr bwMode="auto">
            <a:xfrm>
              <a:off x="730" y="2766"/>
              <a:ext cx="1" cy="1"/>
            </a:xfrm>
            <a:prstGeom prst="line">
              <a:avLst/>
            </a:prstGeom>
            <a:noFill/>
            <a:ln w="7938">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201" name="Line 30"/>
            <p:cNvSpPr>
              <a:spLocks noChangeShapeType="1"/>
            </p:cNvSpPr>
            <p:nvPr/>
          </p:nvSpPr>
          <p:spPr bwMode="auto">
            <a:xfrm>
              <a:off x="730" y="2683"/>
              <a:ext cx="1" cy="1"/>
            </a:xfrm>
            <a:prstGeom prst="line">
              <a:avLst/>
            </a:prstGeom>
            <a:noFill/>
            <a:ln w="7938">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202" name="Line 31"/>
            <p:cNvSpPr>
              <a:spLocks noChangeShapeType="1"/>
            </p:cNvSpPr>
            <p:nvPr/>
          </p:nvSpPr>
          <p:spPr bwMode="auto">
            <a:xfrm>
              <a:off x="730" y="2599"/>
              <a:ext cx="1" cy="1"/>
            </a:xfrm>
            <a:prstGeom prst="line">
              <a:avLst/>
            </a:prstGeom>
            <a:noFill/>
            <a:ln w="7938">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203" name="Line 32"/>
            <p:cNvSpPr>
              <a:spLocks noChangeShapeType="1"/>
            </p:cNvSpPr>
            <p:nvPr/>
          </p:nvSpPr>
          <p:spPr bwMode="auto">
            <a:xfrm>
              <a:off x="730" y="2516"/>
              <a:ext cx="1" cy="1"/>
            </a:xfrm>
            <a:prstGeom prst="line">
              <a:avLst/>
            </a:prstGeom>
            <a:noFill/>
            <a:ln w="7938">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204" name="Line 33"/>
            <p:cNvSpPr>
              <a:spLocks noChangeShapeType="1"/>
            </p:cNvSpPr>
            <p:nvPr/>
          </p:nvSpPr>
          <p:spPr bwMode="auto">
            <a:xfrm>
              <a:off x="730" y="2432"/>
              <a:ext cx="1" cy="1"/>
            </a:xfrm>
            <a:prstGeom prst="line">
              <a:avLst/>
            </a:prstGeom>
            <a:noFill/>
            <a:ln w="7938">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205" name="Line 34"/>
            <p:cNvSpPr>
              <a:spLocks noChangeShapeType="1"/>
            </p:cNvSpPr>
            <p:nvPr/>
          </p:nvSpPr>
          <p:spPr bwMode="auto">
            <a:xfrm>
              <a:off x="730" y="2349"/>
              <a:ext cx="1" cy="1"/>
            </a:xfrm>
            <a:prstGeom prst="line">
              <a:avLst/>
            </a:prstGeom>
            <a:noFill/>
            <a:ln w="7938">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206" name="Line 35"/>
            <p:cNvSpPr>
              <a:spLocks noChangeShapeType="1"/>
            </p:cNvSpPr>
            <p:nvPr/>
          </p:nvSpPr>
          <p:spPr bwMode="auto">
            <a:xfrm>
              <a:off x="730" y="2266"/>
              <a:ext cx="1" cy="1"/>
            </a:xfrm>
            <a:prstGeom prst="line">
              <a:avLst/>
            </a:prstGeom>
            <a:noFill/>
            <a:ln w="7938">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207" name="Line 36"/>
            <p:cNvSpPr>
              <a:spLocks noChangeShapeType="1"/>
            </p:cNvSpPr>
            <p:nvPr/>
          </p:nvSpPr>
          <p:spPr bwMode="auto">
            <a:xfrm>
              <a:off x="730" y="2183"/>
              <a:ext cx="1" cy="1"/>
            </a:xfrm>
            <a:prstGeom prst="line">
              <a:avLst/>
            </a:prstGeom>
            <a:noFill/>
            <a:ln w="7938">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208" name="Line 37"/>
            <p:cNvSpPr>
              <a:spLocks noChangeShapeType="1"/>
            </p:cNvSpPr>
            <p:nvPr/>
          </p:nvSpPr>
          <p:spPr bwMode="auto">
            <a:xfrm>
              <a:off x="730" y="2100"/>
              <a:ext cx="1" cy="1"/>
            </a:xfrm>
            <a:prstGeom prst="line">
              <a:avLst/>
            </a:prstGeom>
            <a:noFill/>
            <a:ln w="7938">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209" name="Line 38"/>
            <p:cNvSpPr>
              <a:spLocks noChangeShapeType="1"/>
            </p:cNvSpPr>
            <p:nvPr/>
          </p:nvSpPr>
          <p:spPr bwMode="auto">
            <a:xfrm>
              <a:off x="730" y="2016"/>
              <a:ext cx="1" cy="1"/>
            </a:xfrm>
            <a:prstGeom prst="line">
              <a:avLst/>
            </a:prstGeom>
            <a:noFill/>
            <a:ln w="7938">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210" name="Line 39"/>
            <p:cNvSpPr>
              <a:spLocks noChangeShapeType="1"/>
            </p:cNvSpPr>
            <p:nvPr/>
          </p:nvSpPr>
          <p:spPr bwMode="auto">
            <a:xfrm>
              <a:off x="730" y="1933"/>
              <a:ext cx="1" cy="1"/>
            </a:xfrm>
            <a:prstGeom prst="line">
              <a:avLst/>
            </a:prstGeom>
            <a:noFill/>
            <a:ln w="7938">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211" name="Line 40"/>
            <p:cNvSpPr>
              <a:spLocks noChangeShapeType="1"/>
            </p:cNvSpPr>
            <p:nvPr/>
          </p:nvSpPr>
          <p:spPr bwMode="auto">
            <a:xfrm flipV="1">
              <a:off x="730" y="1933"/>
              <a:ext cx="1" cy="1665"/>
            </a:xfrm>
            <a:prstGeom prst="line">
              <a:avLst/>
            </a:prstGeom>
            <a:noFill/>
            <a:ln w="7938">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212" name="Freeform 41"/>
            <p:cNvSpPr/>
            <p:nvPr/>
          </p:nvSpPr>
          <p:spPr bwMode="auto">
            <a:xfrm>
              <a:off x="1529" y="2750"/>
              <a:ext cx="862" cy="832"/>
            </a:xfrm>
            <a:custGeom>
              <a:avLst/>
              <a:gdLst>
                <a:gd name="T0" fmla="*/ 0 w 4129"/>
                <a:gd name="T1" fmla="*/ 0 h 1665"/>
                <a:gd name="T2" fmla="*/ 0 w 4129"/>
                <a:gd name="T3" fmla="*/ 0 h 1665"/>
                <a:gd name="T4" fmla="*/ 0 w 4129"/>
                <a:gd name="T5" fmla="*/ 0 h 1665"/>
                <a:gd name="T6" fmla="*/ 0 w 4129"/>
                <a:gd name="T7" fmla="*/ 0 h 1665"/>
                <a:gd name="T8" fmla="*/ 0 w 4129"/>
                <a:gd name="T9" fmla="*/ 0 h 1665"/>
                <a:gd name="T10" fmla="*/ 0 w 4129"/>
                <a:gd name="T11" fmla="*/ 0 h 1665"/>
                <a:gd name="T12" fmla="*/ 0 w 4129"/>
                <a:gd name="T13" fmla="*/ 0 h 1665"/>
                <a:gd name="T14" fmla="*/ 0 w 4129"/>
                <a:gd name="T15" fmla="*/ 0 h 1665"/>
                <a:gd name="T16" fmla="*/ 0 w 4129"/>
                <a:gd name="T17" fmla="*/ 0 h 1665"/>
                <a:gd name="T18" fmla="*/ 0 w 4129"/>
                <a:gd name="T19" fmla="*/ 0 h 1665"/>
                <a:gd name="T20" fmla="*/ 0 w 4129"/>
                <a:gd name="T21" fmla="*/ 0 h 1665"/>
                <a:gd name="T22" fmla="*/ 0 w 4129"/>
                <a:gd name="T23" fmla="*/ 0 h 1665"/>
                <a:gd name="T24" fmla="*/ 0 w 4129"/>
                <a:gd name="T25" fmla="*/ 0 h 1665"/>
                <a:gd name="T26" fmla="*/ 0 w 4129"/>
                <a:gd name="T27" fmla="*/ 0 h 1665"/>
                <a:gd name="T28" fmla="*/ 0 w 4129"/>
                <a:gd name="T29" fmla="*/ 0 h 1665"/>
                <a:gd name="T30" fmla="*/ 1 w 4129"/>
                <a:gd name="T31" fmla="*/ 0 h 1665"/>
                <a:gd name="T32" fmla="*/ 1 w 4129"/>
                <a:gd name="T33" fmla="*/ 0 h 1665"/>
                <a:gd name="T34" fmla="*/ 1 w 4129"/>
                <a:gd name="T35" fmla="*/ 0 h 1665"/>
                <a:gd name="T36" fmla="*/ 1 w 4129"/>
                <a:gd name="T37" fmla="*/ 0 h 1665"/>
                <a:gd name="T38" fmla="*/ 1 w 4129"/>
                <a:gd name="T39" fmla="*/ 0 h 1665"/>
                <a:gd name="T40" fmla="*/ 1 w 4129"/>
                <a:gd name="T41" fmla="*/ 0 h 1665"/>
                <a:gd name="T42" fmla="*/ 1 w 4129"/>
                <a:gd name="T43" fmla="*/ 0 h 1665"/>
                <a:gd name="T44" fmla="*/ 1 w 4129"/>
                <a:gd name="T45" fmla="*/ 0 h 1665"/>
                <a:gd name="T46" fmla="*/ 1 w 4129"/>
                <a:gd name="T47" fmla="*/ 0 h 1665"/>
                <a:gd name="T48" fmla="*/ 1 w 4129"/>
                <a:gd name="T49" fmla="*/ 0 h 1665"/>
                <a:gd name="T50" fmla="*/ 1 w 4129"/>
                <a:gd name="T51" fmla="*/ 0 h 1665"/>
                <a:gd name="T52" fmla="*/ 1 w 4129"/>
                <a:gd name="T53" fmla="*/ 0 h 1665"/>
                <a:gd name="T54" fmla="*/ 1 w 4129"/>
                <a:gd name="T55" fmla="*/ 0 h 1665"/>
                <a:gd name="T56" fmla="*/ 1 w 4129"/>
                <a:gd name="T57" fmla="*/ 0 h 1665"/>
                <a:gd name="T58" fmla="*/ 1 w 4129"/>
                <a:gd name="T59" fmla="*/ 0 h 1665"/>
                <a:gd name="T60" fmla="*/ 1 w 4129"/>
                <a:gd name="T61" fmla="*/ 2 h 1665"/>
                <a:gd name="T62" fmla="*/ 1 w 4129"/>
                <a:gd name="T63" fmla="*/ 7 h 1665"/>
                <a:gd name="T64" fmla="*/ 1 w 4129"/>
                <a:gd name="T65" fmla="*/ 18 h 1665"/>
                <a:gd name="T66" fmla="*/ 1 w 4129"/>
                <a:gd name="T67" fmla="*/ 33 h 1665"/>
                <a:gd name="T68" fmla="*/ 1 w 4129"/>
                <a:gd name="T69" fmla="*/ 44 h 1665"/>
                <a:gd name="T70" fmla="*/ 1 w 4129"/>
                <a:gd name="T71" fmla="*/ 49 h 1665"/>
                <a:gd name="T72" fmla="*/ 1 w 4129"/>
                <a:gd name="T73" fmla="*/ 51 h 1665"/>
                <a:gd name="T74" fmla="*/ 1 w 4129"/>
                <a:gd name="T75" fmla="*/ 51 h 1665"/>
                <a:gd name="T76" fmla="*/ 1 w 4129"/>
                <a:gd name="T77" fmla="*/ 51 h 1665"/>
                <a:gd name="T78" fmla="*/ 1 w 4129"/>
                <a:gd name="T79" fmla="*/ 52 h 1665"/>
                <a:gd name="T80" fmla="*/ 1 w 4129"/>
                <a:gd name="T81" fmla="*/ 52 h 1665"/>
                <a:gd name="T82" fmla="*/ 1 w 4129"/>
                <a:gd name="T83" fmla="*/ 52 h 1665"/>
                <a:gd name="T84" fmla="*/ 1 w 4129"/>
                <a:gd name="T85" fmla="*/ 52 h 1665"/>
                <a:gd name="T86" fmla="*/ 1 w 4129"/>
                <a:gd name="T87" fmla="*/ 52 h 1665"/>
                <a:gd name="T88" fmla="*/ 1 w 4129"/>
                <a:gd name="T89" fmla="*/ 52 h 1665"/>
                <a:gd name="T90" fmla="*/ 1 w 4129"/>
                <a:gd name="T91" fmla="*/ 52 h 1665"/>
                <a:gd name="T92" fmla="*/ 1 w 4129"/>
                <a:gd name="T93" fmla="*/ 52 h 1665"/>
                <a:gd name="T94" fmla="*/ 2 w 4129"/>
                <a:gd name="T95" fmla="*/ 52 h 1665"/>
                <a:gd name="T96" fmla="*/ 2 w 4129"/>
                <a:gd name="T97" fmla="*/ 52 h 1665"/>
                <a:gd name="T98" fmla="*/ 2 w 4129"/>
                <a:gd name="T99" fmla="*/ 52 h 1665"/>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4129" h="1665">
                  <a:moveTo>
                    <a:pt x="0" y="0"/>
                  </a:moveTo>
                  <a:lnTo>
                    <a:pt x="43" y="0"/>
                  </a:lnTo>
                  <a:lnTo>
                    <a:pt x="83" y="0"/>
                  </a:lnTo>
                  <a:lnTo>
                    <a:pt x="126" y="0"/>
                  </a:lnTo>
                  <a:lnTo>
                    <a:pt x="168" y="0"/>
                  </a:lnTo>
                  <a:lnTo>
                    <a:pt x="209" y="0"/>
                  </a:lnTo>
                  <a:lnTo>
                    <a:pt x="251" y="0"/>
                  </a:lnTo>
                  <a:lnTo>
                    <a:pt x="291" y="0"/>
                  </a:lnTo>
                  <a:lnTo>
                    <a:pt x="334" y="0"/>
                  </a:lnTo>
                  <a:lnTo>
                    <a:pt x="376" y="0"/>
                  </a:lnTo>
                  <a:lnTo>
                    <a:pt x="417" y="0"/>
                  </a:lnTo>
                  <a:lnTo>
                    <a:pt x="459" y="0"/>
                  </a:lnTo>
                  <a:lnTo>
                    <a:pt x="502" y="0"/>
                  </a:lnTo>
                  <a:lnTo>
                    <a:pt x="542" y="0"/>
                  </a:lnTo>
                  <a:lnTo>
                    <a:pt x="584" y="0"/>
                  </a:lnTo>
                  <a:lnTo>
                    <a:pt x="627" y="0"/>
                  </a:lnTo>
                  <a:lnTo>
                    <a:pt x="667" y="0"/>
                  </a:lnTo>
                  <a:lnTo>
                    <a:pt x="710" y="0"/>
                  </a:lnTo>
                  <a:lnTo>
                    <a:pt x="750" y="0"/>
                  </a:lnTo>
                  <a:lnTo>
                    <a:pt x="793" y="0"/>
                  </a:lnTo>
                  <a:lnTo>
                    <a:pt x="835" y="0"/>
                  </a:lnTo>
                  <a:lnTo>
                    <a:pt x="876" y="0"/>
                  </a:lnTo>
                  <a:lnTo>
                    <a:pt x="918" y="0"/>
                  </a:lnTo>
                  <a:lnTo>
                    <a:pt x="960" y="0"/>
                  </a:lnTo>
                  <a:lnTo>
                    <a:pt x="1001" y="0"/>
                  </a:lnTo>
                  <a:lnTo>
                    <a:pt x="1043" y="0"/>
                  </a:lnTo>
                  <a:lnTo>
                    <a:pt x="1086" y="0"/>
                  </a:lnTo>
                  <a:lnTo>
                    <a:pt x="1126" y="0"/>
                  </a:lnTo>
                  <a:lnTo>
                    <a:pt x="1169" y="0"/>
                  </a:lnTo>
                  <a:lnTo>
                    <a:pt x="1209" y="0"/>
                  </a:lnTo>
                  <a:lnTo>
                    <a:pt x="1251" y="0"/>
                  </a:lnTo>
                  <a:lnTo>
                    <a:pt x="1294" y="0"/>
                  </a:lnTo>
                  <a:lnTo>
                    <a:pt x="1334" y="0"/>
                  </a:lnTo>
                  <a:lnTo>
                    <a:pt x="1377" y="0"/>
                  </a:lnTo>
                  <a:lnTo>
                    <a:pt x="1419" y="0"/>
                  </a:lnTo>
                  <a:lnTo>
                    <a:pt x="1460" y="0"/>
                  </a:lnTo>
                  <a:lnTo>
                    <a:pt x="1502" y="0"/>
                  </a:lnTo>
                  <a:lnTo>
                    <a:pt x="1544" y="0"/>
                  </a:lnTo>
                  <a:lnTo>
                    <a:pt x="1585" y="0"/>
                  </a:lnTo>
                  <a:lnTo>
                    <a:pt x="1627" y="0"/>
                  </a:lnTo>
                  <a:lnTo>
                    <a:pt x="1668" y="0"/>
                  </a:lnTo>
                  <a:lnTo>
                    <a:pt x="1710" y="0"/>
                  </a:lnTo>
                  <a:lnTo>
                    <a:pt x="1753" y="0"/>
                  </a:lnTo>
                  <a:lnTo>
                    <a:pt x="1793" y="0"/>
                  </a:lnTo>
                  <a:lnTo>
                    <a:pt x="1836" y="0"/>
                  </a:lnTo>
                  <a:lnTo>
                    <a:pt x="1878" y="0"/>
                  </a:lnTo>
                  <a:lnTo>
                    <a:pt x="1918" y="0"/>
                  </a:lnTo>
                  <a:lnTo>
                    <a:pt x="1961" y="0"/>
                  </a:lnTo>
                  <a:lnTo>
                    <a:pt x="2003" y="0"/>
                  </a:lnTo>
                  <a:lnTo>
                    <a:pt x="2044" y="0"/>
                  </a:lnTo>
                  <a:lnTo>
                    <a:pt x="2086" y="0"/>
                  </a:lnTo>
                  <a:lnTo>
                    <a:pt x="2127" y="0"/>
                  </a:lnTo>
                  <a:lnTo>
                    <a:pt x="2169" y="0"/>
                  </a:lnTo>
                  <a:lnTo>
                    <a:pt x="2211" y="0"/>
                  </a:lnTo>
                  <a:lnTo>
                    <a:pt x="2252" y="2"/>
                  </a:lnTo>
                  <a:lnTo>
                    <a:pt x="2294" y="2"/>
                  </a:lnTo>
                  <a:lnTo>
                    <a:pt x="2337" y="4"/>
                  </a:lnTo>
                  <a:lnTo>
                    <a:pt x="2377" y="8"/>
                  </a:lnTo>
                  <a:lnTo>
                    <a:pt x="2420" y="14"/>
                  </a:lnTo>
                  <a:lnTo>
                    <a:pt x="2462" y="23"/>
                  </a:lnTo>
                  <a:lnTo>
                    <a:pt x="2503" y="43"/>
                  </a:lnTo>
                  <a:lnTo>
                    <a:pt x="2545" y="77"/>
                  </a:lnTo>
                  <a:lnTo>
                    <a:pt x="2585" y="135"/>
                  </a:lnTo>
                  <a:lnTo>
                    <a:pt x="2628" y="233"/>
                  </a:lnTo>
                  <a:lnTo>
                    <a:pt x="2670" y="382"/>
                  </a:lnTo>
                  <a:lnTo>
                    <a:pt x="2711" y="588"/>
                  </a:lnTo>
                  <a:lnTo>
                    <a:pt x="2753" y="833"/>
                  </a:lnTo>
                  <a:lnTo>
                    <a:pt x="2796" y="1078"/>
                  </a:lnTo>
                  <a:lnTo>
                    <a:pt x="2836" y="1284"/>
                  </a:lnTo>
                  <a:lnTo>
                    <a:pt x="2878" y="1432"/>
                  </a:lnTo>
                  <a:lnTo>
                    <a:pt x="2921" y="1531"/>
                  </a:lnTo>
                  <a:lnTo>
                    <a:pt x="2961" y="1588"/>
                  </a:lnTo>
                  <a:lnTo>
                    <a:pt x="3004" y="1623"/>
                  </a:lnTo>
                  <a:lnTo>
                    <a:pt x="3044" y="1642"/>
                  </a:lnTo>
                  <a:lnTo>
                    <a:pt x="3087" y="1652"/>
                  </a:lnTo>
                  <a:lnTo>
                    <a:pt x="3129" y="1658"/>
                  </a:lnTo>
                  <a:lnTo>
                    <a:pt x="3169" y="1662"/>
                  </a:lnTo>
                  <a:lnTo>
                    <a:pt x="3212" y="1663"/>
                  </a:lnTo>
                  <a:lnTo>
                    <a:pt x="3254" y="1663"/>
                  </a:lnTo>
                  <a:lnTo>
                    <a:pt x="3295" y="1665"/>
                  </a:lnTo>
                  <a:lnTo>
                    <a:pt x="3337" y="1665"/>
                  </a:lnTo>
                  <a:lnTo>
                    <a:pt x="3380" y="1665"/>
                  </a:lnTo>
                  <a:lnTo>
                    <a:pt x="3420" y="1665"/>
                  </a:lnTo>
                  <a:lnTo>
                    <a:pt x="3463" y="1665"/>
                  </a:lnTo>
                  <a:lnTo>
                    <a:pt x="3503" y="1665"/>
                  </a:lnTo>
                  <a:lnTo>
                    <a:pt x="3545" y="1665"/>
                  </a:lnTo>
                  <a:lnTo>
                    <a:pt x="3588" y="1665"/>
                  </a:lnTo>
                  <a:lnTo>
                    <a:pt x="3628" y="1665"/>
                  </a:lnTo>
                  <a:lnTo>
                    <a:pt x="3671" y="1665"/>
                  </a:lnTo>
                  <a:lnTo>
                    <a:pt x="3713" y="1665"/>
                  </a:lnTo>
                  <a:lnTo>
                    <a:pt x="3754" y="1665"/>
                  </a:lnTo>
                  <a:lnTo>
                    <a:pt x="3796" y="1665"/>
                  </a:lnTo>
                  <a:lnTo>
                    <a:pt x="3838" y="1665"/>
                  </a:lnTo>
                  <a:lnTo>
                    <a:pt x="3879" y="1665"/>
                  </a:lnTo>
                  <a:lnTo>
                    <a:pt x="3921" y="1665"/>
                  </a:lnTo>
                  <a:lnTo>
                    <a:pt x="3962" y="1665"/>
                  </a:lnTo>
                  <a:lnTo>
                    <a:pt x="4004" y="1665"/>
                  </a:lnTo>
                  <a:lnTo>
                    <a:pt x="4047" y="1665"/>
                  </a:lnTo>
                  <a:lnTo>
                    <a:pt x="4087" y="1665"/>
                  </a:lnTo>
                  <a:lnTo>
                    <a:pt x="4129" y="1665"/>
                  </a:lnTo>
                </a:path>
              </a:pathLst>
            </a:custGeom>
            <a:noFill/>
            <a:ln w="33338">
              <a:solidFill>
                <a:srgbClr val="000000"/>
              </a:solidFill>
              <a:prstDash val="solid"/>
              <a:rou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endParaRPr>
            </a:p>
          </p:txBody>
        </p:sp>
        <p:sp>
          <p:nvSpPr>
            <p:cNvPr id="213" name="Rectangle 42"/>
            <p:cNvSpPr>
              <a:spLocks noChangeArrowheads="1"/>
            </p:cNvSpPr>
            <p:nvPr/>
          </p:nvSpPr>
          <p:spPr bwMode="auto">
            <a:xfrm>
              <a:off x="456" y="3071"/>
              <a:ext cx="267"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4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0.5</a:t>
              </a:r>
            </a:p>
          </p:txBody>
        </p:sp>
        <p:sp>
          <p:nvSpPr>
            <p:cNvPr id="214" name="Line 43"/>
            <p:cNvSpPr>
              <a:spLocks noChangeShapeType="1"/>
            </p:cNvSpPr>
            <p:nvPr/>
          </p:nvSpPr>
          <p:spPr bwMode="auto">
            <a:xfrm>
              <a:off x="1988" y="2750"/>
              <a:ext cx="45" cy="1"/>
            </a:xfrm>
            <a:prstGeom prst="line">
              <a:avLst/>
            </a:prstGeom>
            <a:noFill/>
            <a:ln w="20638">
              <a:solidFill>
                <a:srgbClr val="FF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215" name="Line 44"/>
            <p:cNvSpPr>
              <a:spLocks noChangeShapeType="1"/>
            </p:cNvSpPr>
            <p:nvPr/>
          </p:nvSpPr>
          <p:spPr bwMode="auto">
            <a:xfrm>
              <a:off x="2094" y="2750"/>
              <a:ext cx="9" cy="1"/>
            </a:xfrm>
            <a:prstGeom prst="line">
              <a:avLst/>
            </a:prstGeom>
            <a:noFill/>
            <a:ln w="20638">
              <a:solidFill>
                <a:srgbClr val="FF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216" name="Line 45"/>
            <p:cNvSpPr>
              <a:spLocks noChangeShapeType="1"/>
            </p:cNvSpPr>
            <p:nvPr/>
          </p:nvSpPr>
          <p:spPr bwMode="auto">
            <a:xfrm>
              <a:off x="2108" y="2768"/>
              <a:ext cx="1" cy="45"/>
            </a:xfrm>
            <a:prstGeom prst="line">
              <a:avLst/>
            </a:prstGeom>
            <a:noFill/>
            <a:ln w="20638">
              <a:solidFill>
                <a:srgbClr val="FF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217" name="Line 46"/>
            <p:cNvSpPr>
              <a:spLocks noChangeShapeType="1"/>
            </p:cNvSpPr>
            <p:nvPr/>
          </p:nvSpPr>
          <p:spPr bwMode="auto">
            <a:xfrm>
              <a:off x="2108" y="2874"/>
              <a:ext cx="1" cy="45"/>
            </a:xfrm>
            <a:prstGeom prst="line">
              <a:avLst/>
            </a:prstGeom>
            <a:noFill/>
            <a:ln w="20638">
              <a:solidFill>
                <a:srgbClr val="FF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218" name="Line 47"/>
            <p:cNvSpPr>
              <a:spLocks noChangeShapeType="1"/>
            </p:cNvSpPr>
            <p:nvPr/>
          </p:nvSpPr>
          <p:spPr bwMode="auto">
            <a:xfrm>
              <a:off x="2108" y="2980"/>
              <a:ext cx="1" cy="45"/>
            </a:xfrm>
            <a:prstGeom prst="line">
              <a:avLst/>
            </a:prstGeom>
            <a:noFill/>
            <a:ln w="20638">
              <a:solidFill>
                <a:srgbClr val="FF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219" name="Line 48"/>
            <p:cNvSpPr>
              <a:spLocks noChangeShapeType="1"/>
            </p:cNvSpPr>
            <p:nvPr/>
          </p:nvSpPr>
          <p:spPr bwMode="auto">
            <a:xfrm>
              <a:off x="2108" y="3086"/>
              <a:ext cx="1" cy="45"/>
            </a:xfrm>
            <a:prstGeom prst="line">
              <a:avLst/>
            </a:prstGeom>
            <a:noFill/>
            <a:ln w="20638">
              <a:solidFill>
                <a:srgbClr val="FF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220" name="Line 49"/>
            <p:cNvSpPr>
              <a:spLocks noChangeShapeType="1"/>
            </p:cNvSpPr>
            <p:nvPr/>
          </p:nvSpPr>
          <p:spPr bwMode="auto">
            <a:xfrm>
              <a:off x="2108" y="3192"/>
              <a:ext cx="1" cy="45"/>
            </a:xfrm>
            <a:prstGeom prst="line">
              <a:avLst/>
            </a:prstGeom>
            <a:noFill/>
            <a:ln w="20638">
              <a:solidFill>
                <a:srgbClr val="FF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221" name="Line 50"/>
            <p:cNvSpPr>
              <a:spLocks noChangeShapeType="1"/>
            </p:cNvSpPr>
            <p:nvPr/>
          </p:nvSpPr>
          <p:spPr bwMode="auto">
            <a:xfrm>
              <a:off x="2108" y="3298"/>
              <a:ext cx="1" cy="45"/>
            </a:xfrm>
            <a:prstGeom prst="line">
              <a:avLst/>
            </a:prstGeom>
            <a:noFill/>
            <a:ln w="20638">
              <a:solidFill>
                <a:srgbClr val="FF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222" name="Line 51"/>
            <p:cNvSpPr>
              <a:spLocks noChangeShapeType="1"/>
            </p:cNvSpPr>
            <p:nvPr/>
          </p:nvSpPr>
          <p:spPr bwMode="auto">
            <a:xfrm>
              <a:off x="2108" y="3404"/>
              <a:ext cx="1" cy="45"/>
            </a:xfrm>
            <a:prstGeom prst="line">
              <a:avLst/>
            </a:prstGeom>
            <a:noFill/>
            <a:ln w="20638">
              <a:solidFill>
                <a:srgbClr val="FF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223" name="Line 52"/>
            <p:cNvSpPr>
              <a:spLocks noChangeShapeType="1"/>
            </p:cNvSpPr>
            <p:nvPr/>
          </p:nvSpPr>
          <p:spPr bwMode="auto">
            <a:xfrm>
              <a:off x="2108" y="3510"/>
              <a:ext cx="1" cy="45"/>
            </a:xfrm>
            <a:prstGeom prst="line">
              <a:avLst/>
            </a:prstGeom>
            <a:noFill/>
            <a:ln w="20638">
              <a:solidFill>
                <a:srgbClr val="FF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224" name="Line 53"/>
            <p:cNvSpPr>
              <a:spLocks noChangeShapeType="1"/>
            </p:cNvSpPr>
            <p:nvPr/>
          </p:nvSpPr>
          <p:spPr bwMode="auto">
            <a:xfrm>
              <a:off x="720" y="3176"/>
              <a:ext cx="45" cy="1"/>
            </a:xfrm>
            <a:prstGeom prst="line">
              <a:avLst/>
            </a:prstGeom>
            <a:noFill/>
            <a:ln w="20638">
              <a:solidFill>
                <a:srgbClr val="FF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225" name="Line 54"/>
            <p:cNvSpPr>
              <a:spLocks noChangeShapeType="1"/>
            </p:cNvSpPr>
            <p:nvPr/>
          </p:nvSpPr>
          <p:spPr bwMode="auto">
            <a:xfrm>
              <a:off x="826" y="3176"/>
              <a:ext cx="45" cy="1"/>
            </a:xfrm>
            <a:prstGeom prst="line">
              <a:avLst/>
            </a:prstGeom>
            <a:noFill/>
            <a:ln w="20638">
              <a:solidFill>
                <a:srgbClr val="FF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226" name="Line 55"/>
            <p:cNvSpPr>
              <a:spLocks noChangeShapeType="1"/>
            </p:cNvSpPr>
            <p:nvPr/>
          </p:nvSpPr>
          <p:spPr bwMode="auto">
            <a:xfrm>
              <a:off x="932" y="3176"/>
              <a:ext cx="45" cy="1"/>
            </a:xfrm>
            <a:prstGeom prst="line">
              <a:avLst/>
            </a:prstGeom>
            <a:noFill/>
            <a:ln w="20638">
              <a:solidFill>
                <a:srgbClr val="FF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227" name="Line 56"/>
            <p:cNvSpPr>
              <a:spLocks noChangeShapeType="1"/>
            </p:cNvSpPr>
            <p:nvPr/>
          </p:nvSpPr>
          <p:spPr bwMode="auto">
            <a:xfrm>
              <a:off x="1038" y="3176"/>
              <a:ext cx="45" cy="1"/>
            </a:xfrm>
            <a:prstGeom prst="line">
              <a:avLst/>
            </a:prstGeom>
            <a:noFill/>
            <a:ln w="20638">
              <a:solidFill>
                <a:srgbClr val="FF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228" name="Line 57"/>
            <p:cNvSpPr>
              <a:spLocks noChangeShapeType="1"/>
            </p:cNvSpPr>
            <p:nvPr/>
          </p:nvSpPr>
          <p:spPr bwMode="auto">
            <a:xfrm>
              <a:off x="1144" y="3176"/>
              <a:ext cx="45" cy="1"/>
            </a:xfrm>
            <a:prstGeom prst="line">
              <a:avLst/>
            </a:prstGeom>
            <a:noFill/>
            <a:ln w="20638">
              <a:solidFill>
                <a:srgbClr val="FF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229" name="Line 58"/>
            <p:cNvSpPr>
              <a:spLocks noChangeShapeType="1"/>
            </p:cNvSpPr>
            <p:nvPr/>
          </p:nvSpPr>
          <p:spPr bwMode="auto">
            <a:xfrm>
              <a:off x="1250" y="3176"/>
              <a:ext cx="45" cy="1"/>
            </a:xfrm>
            <a:prstGeom prst="line">
              <a:avLst/>
            </a:prstGeom>
            <a:noFill/>
            <a:ln w="20638">
              <a:solidFill>
                <a:srgbClr val="FF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230" name="Line 59"/>
            <p:cNvSpPr>
              <a:spLocks noChangeShapeType="1"/>
            </p:cNvSpPr>
            <p:nvPr/>
          </p:nvSpPr>
          <p:spPr bwMode="auto">
            <a:xfrm>
              <a:off x="1356" y="3176"/>
              <a:ext cx="45" cy="1"/>
            </a:xfrm>
            <a:prstGeom prst="line">
              <a:avLst/>
            </a:prstGeom>
            <a:noFill/>
            <a:ln w="20638">
              <a:solidFill>
                <a:srgbClr val="FF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231" name="Line 60"/>
            <p:cNvSpPr>
              <a:spLocks noChangeShapeType="1"/>
            </p:cNvSpPr>
            <p:nvPr/>
          </p:nvSpPr>
          <p:spPr bwMode="auto">
            <a:xfrm>
              <a:off x="1462" y="3176"/>
              <a:ext cx="45" cy="1"/>
            </a:xfrm>
            <a:prstGeom prst="line">
              <a:avLst/>
            </a:prstGeom>
            <a:noFill/>
            <a:ln w="20638">
              <a:solidFill>
                <a:srgbClr val="FF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232" name="Line 61"/>
            <p:cNvSpPr>
              <a:spLocks noChangeShapeType="1"/>
            </p:cNvSpPr>
            <p:nvPr/>
          </p:nvSpPr>
          <p:spPr bwMode="auto">
            <a:xfrm>
              <a:off x="1568" y="3176"/>
              <a:ext cx="45" cy="1"/>
            </a:xfrm>
            <a:prstGeom prst="line">
              <a:avLst/>
            </a:prstGeom>
            <a:noFill/>
            <a:ln w="20638">
              <a:solidFill>
                <a:srgbClr val="FF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233" name="Line 62"/>
            <p:cNvSpPr>
              <a:spLocks noChangeShapeType="1"/>
            </p:cNvSpPr>
            <p:nvPr/>
          </p:nvSpPr>
          <p:spPr bwMode="auto">
            <a:xfrm>
              <a:off x="1674" y="3176"/>
              <a:ext cx="45" cy="1"/>
            </a:xfrm>
            <a:prstGeom prst="line">
              <a:avLst/>
            </a:prstGeom>
            <a:noFill/>
            <a:ln w="20638">
              <a:solidFill>
                <a:srgbClr val="FF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234" name="Line 63"/>
            <p:cNvSpPr>
              <a:spLocks noChangeShapeType="1"/>
            </p:cNvSpPr>
            <p:nvPr/>
          </p:nvSpPr>
          <p:spPr bwMode="auto">
            <a:xfrm>
              <a:off x="1780" y="3176"/>
              <a:ext cx="45" cy="1"/>
            </a:xfrm>
            <a:prstGeom prst="line">
              <a:avLst/>
            </a:prstGeom>
            <a:noFill/>
            <a:ln w="20638">
              <a:solidFill>
                <a:srgbClr val="FF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235" name="Line 64"/>
            <p:cNvSpPr>
              <a:spLocks noChangeShapeType="1"/>
            </p:cNvSpPr>
            <p:nvPr/>
          </p:nvSpPr>
          <p:spPr bwMode="auto">
            <a:xfrm>
              <a:off x="1886" y="3176"/>
              <a:ext cx="45" cy="1"/>
            </a:xfrm>
            <a:prstGeom prst="line">
              <a:avLst/>
            </a:prstGeom>
            <a:noFill/>
            <a:ln w="20638">
              <a:solidFill>
                <a:srgbClr val="FF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236" name="Line 65"/>
            <p:cNvSpPr>
              <a:spLocks noChangeShapeType="1"/>
            </p:cNvSpPr>
            <p:nvPr/>
          </p:nvSpPr>
          <p:spPr bwMode="auto">
            <a:xfrm>
              <a:off x="1992" y="3176"/>
              <a:ext cx="45" cy="1"/>
            </a:xfrm>
            <a:prstGeom prst="line">
              <a:avLst/>
            </a:prstGeom>
            <a:noFill/>
            <a:ln w="20638">
              <a:solidFill>
                <a:srgbClr val="FF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237" name="Line 66"/>
            <p:cNvSpPr>
              <a:spLocks noChangeShapeType="1"/>
            </p:cNvSpPr>
            <p:nvPr/>
          </p:nvSpPr>
          <p:spPr bwMode="auto">
            <a:xfrm>
              <a:off x="2098" y="3176"/>
              <a:ext cx="16" cy="1"/>
            </a:xfrm>
            <a:prstGeom prst="line">
              <a:avLst/>
            </a:prstGeom>
            <a:noFill/>
            <a:ln w="20638">
              <a:solidFill>
                <a:srgbClr val="FF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238" name="Rectangle 67"/>
            <p:cNvSpPr>
              <a:spLocks noChangeArrowheads="1"/>
            </p:cNvSpPr>
            <p:nvPr/>
          </p:nvSpPr>
          <p:spPr bwMode="auto">
            <a:xfrm>
              <a:off x="1494" y="2424"/>
              <a:ext cx="336"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4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T&gt;0</a:t>
              </a:r>
            </a:p>
          </p:txBody>
        </p:sp>
        <p:sp>
          <p:nvSpPr>
            <p:cNvPr id="239" name="Rectangle 68"/>
            <p:cNvSpPr>
              <a:spLocks noChangeArrowheads="1"/>
            </p:cNvSpPr>
            <p:nvPr/>
          </p:nvSpPr>
          <p:spPr bwMode="auto">
            <a:xfrm>
              <a:off x="2070" y="3632"/>
              <a:ext cx="128"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4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E</a:t>
              </a:r>
            </a:p>
          </p:txBody>
        </p:sp>
        <p:sp>
          <p:nvSpPr>
            <p:cNvPr id="240" name="Rectangle 69"/>
            <p:cNvSpPr>
              <a:spLocks noChangeArrowheads="1"/>
            </p:cNvSpPr>
            <p:nvPr/>
          </p:nvSpPr>
          <p:spPr bwMode="auto">
            <a:xfrm>
              <a:off x="2188" y="3766"/>
              <a:ext cx="68"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F</a:t>
              </a:r>
            </a:p>
          </p:txBody>
        </p:sp>
        <p:sp>
          <p:nvSpPr>
            <p:cNvPr id="241" name="Rectangle 70"/>
            <p:cNvSpPr>
              <a:spLocks noChangeArrowheads="1"/>
            </p:cNvSpPr>
            <p:nvPr/>
          </p:nvSpPr>
          <p:spPr bwMode="auto">
            <a:xfrm>
              <a:off x="2673" y="3674"/>
              <a:ext cx="128"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4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E</a:t>
              </a:r>
            </a:p>
          </p:txBody>
        </p:sp>
        <p:sp>
          <p:nvSpPr>
            <p:cNvPr id="242" name="Rectangle 71"/>
            <p:cNvSpPr>
              <a:spLocks noChangeArrowheads="1"/>
            </p:cNvSpPr>
            <p:nvPr/>
          </p:nvSpPr>
          <p:spPr bwMode="auto">
            <a:xfrm>
              <a:off x="716" y="3645"/>
              <a:ext cx="107"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4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0</a:t>
              </a:r>
            </a:p>
          </p:txBody>
        </p:sp>
        <p:sp>
          <p:nvSpPr>
            <p:cNvPr id="243" name="Rectangle 72"/>
            <p:cNvSpPr>
              <a:spLocks noChangeArrowheads="1"/>
            </p:cNvSpPr>
            <p:nvPr/>
          </p:nvSpPr>
          <p:spPr bwMode="auto">
            <a:xfrm>
              <a:off x="428" y="2654"/>
              <a:ext cx="267"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4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1.0</a:t>
              </a:r>
            </a:p>
          </p:txBody>
        </p:sp>
        <p:sp>
          <p:nvSpPr>
            <p:cNvPr id="244" name="Rectangle 73"/>
            <p:cNvSpPr>
              <a:spLocks noChangeArrowheads="1"/>
            </p:cNvSpPr>
            <p:nvPr/>
          </p:nvSpPr>
          <p:spPr bwMode="auto">
            <a:xfrm>
              <a:off x="385" y="1965"/>
              <a:ext cx="53"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400" b="0" i="1"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f</a:t>
              </a:r>
            </a:p>
          </p:txBody>
        </p:sp>
        <p:sp>
          <p:nvSpPr>
            <p:cNvPr id="245" name="Rectangle 74"/>
            <p:cNvSpPr>
              <a:spLocks noChangeArrowheads="1"/>
            </p:cNvSpPr>
            <p:nvPr/>
          </p:nvSpPr>
          <p:spPr bwMode="auto">
            <a:xfrm>
              <a:off x="434" y="1965"/>
              <a:ext cx="256"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4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(E)</a:t>
              </a:r>
            </a:p>
          </p:txBody>
        </p:sp>
        <p:sp>
          <p:nvSpPr>
            <p:cNvPr id="246" name="Line 75"/>
            <p:cNvSpPr>
              <a:spLocks noChangeShapeType="1"/>
            </p:cNvSpPr>
            <p:nvPr/>
          </p:nvSpPr>
          <p:spPr bwMode="auto">
            <a:xfrm>
              <a:off x="748" y="2750"/>
              <a:ext cx="862" cy="0"/>
            </a:xfrm>
            <a:prstGeom prst="line">
              <a:avLst/>
            </a:prstGeom>
            <a:noFill/>
            <a:ln w="28575">
              <a:solidFill>
                <a:schemeClr val="tx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楷体_GB2312" pitchFamily="49" charset="-122"/>
                <a:cs typeface="+mn-cs"/>
              </a:endParaRPr>
            </a:p>
          </p:txBody>
        </p:sp>
      </p:grpSp>
      <p:sp>
        <p:nvSpPr>
          <p:cNvPr id="247" name="Text Box 3"/>
          <p:cNvSpPr txBox="1">
            <a:spLocks noChangeArrowheads="1"/>
          </p:cNvSpPr>
          <p:nvPr/>
        </p:nvSpPr>
        <p:spPr bwMode="auto">
          <a:xfrm>
            <a:off x="1835696" y="334397"/>
            <a:ext cx="5724644"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3600" b="1" i="0" u="none" strike="noStrike" kern="1200" cap="none" spc="0" normalizeH="0" baseline="0" noProof="0" dirty="0">
                <a:ln>
                  <a:noFill/>
                </a:ln>
                <a:solidFill>
                  <a:srgbClr val="660066"/>
                </a:solidFill>
                <a:effectLst>
                  <a:outerShdw blurRad="38100" dist="38100" dir="2700000" algn="tl">
                    <a:srgbClr val="C0C0C0"/>
                  </a:outerShdw>
                </a:effectLst>
                <a:uLnTx/>
                <a:uFillTx/>
                <a:latin typeface="Times New Roman" panose="02020603050405020304" pitchFamily="18" charset="0"/>
                <a:ea typeface="微软雅黑" pitchFamily="34" charset="-122"/>
                <a:cs typeface="+mn-cs"/>
              </a:rPr>
              <a:t>金属中电子的费米统计分布</a:t>
            </a:r>
          </a:p>
        </p:txBody>
      </p:sp>
    </p:spTree>
    <p:extLst>
      <p:ext uri="{BB962C8B-B14F-4D97-AF65-F5344CB8AC3E}">
        <p14:creationId xmlns:p14="http://schemas.microsoft.com/office/powerpoint/2010/main" val="209223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1645645"/>
                                        </p:tgtEl>
                                        <p:attrNameLst>
                                          <p:attrName>style.visibility</p:attrName>
                                        </p:attrNameLst>
                                      </p:cBhvr>
                                      <p:to>
                                        <p:strVal val="visible"/>
                                      </p:to>
                                    </p:set>
                                    <p:anim calcmode="lin" valueType="num">
                                      <p:cBhvr>
                                        <p:cTn id="7" dur="500" fill="hold"/>
                                        <p:tgtEl>
                                          <p:spTgt spid="1645645"/>
                                        </p:tgtEl>
                                        <p:attrNameLst>
                                          <p:attrName>ppt_w</p:attrName>
                                        </p:attrNameLst>
                                      </p:cBhvr>
                                      <p:tavLst>
                                        <p:tav tm="0">
                                          <p:val>
                                            <p:strVal val="#ppt_w*0.70"/>
                                          </p:val>
                                        </p:tav>
                                        <p:tav tm="100000">
                                          <p:val>
                                            <p:strVal val="#ppt_w"/>
                                          </p:val>
                                        </p:tav>
                                      </p:tavLst>
                                    </p:anim>
                                    <p:anim calcmode="lin" valueType="num">
                                      <p:cBhvr>
                                        <p:cTn id="8" dur="500" fill="hold"/>
                                        <p:tgtEl>
                                          <p:spTgt spid="1645645"/>
                                        </p:tgtEl>
                                        <p:attrNameLst>
                                          <p:attrName>ppt_h</p:attrName>
                                        </p:attrNameLst>
                                      </p:cBhvr>
                                      <p:tavLst>
                                        <p:tav tm="0">
                                          <p:val>
                                            <p:strVal val="#ppt_h"/>
                                          </p:val>
                                        </p:tav>
                                        <p:tav tm="100000">
                                          <p:val>
                                            <p:strVal val="#ppt_h"/>
                                          </p:val>
                                        </p:tav>
                                      </p:tavLst>
                                    </p:anim>
                                    <p:animEffect transition="in" filter="fade">
                                      <p:cBhvr>
                                        <p:cTn id="9" dur="500"/>
                                        <p:tgtEl>
                                          <p:spTgt spid="16456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ChangeArrowheads="1"/>
          </p:cNvSpPr>
          <p:nvPr/>
        </p:nvSpPr>
        <p:spPr bwMode="auto">
          <a:xfrm>
            <a:off x="3059113" y="6381750"/>
            <a:ext cx="2520950" cy="360363"/>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endParaRPr>
          </a:p>
        </p:txBody>
      </p:sp>
      <p:grpSp>
        <p:nvGrpSpPr>
          <p:cNvPr id="79876" name="Group 4"/>
          <p:cNvGrpSpPr/>
          <p:nvPr/>
        </p:nvGrpSpPr>
        <p:grpSpPr bwMode="auto">
          <a:xfrm>
            <a:off x="468313" y="1097703"/>
            <a:ext cx="3835400" cy="3128962"/>
            <a:chOff x="385" y="1933"/>
            <a:chExt cx="2416" cy="1971"/>
          </a:xfrm>
        </p:grpSpPr>
        <p:sp>
          <p:nvSpPr>
            <p:cNvPr id="79880" name="Line 5"/>
            <p:cNvSpPr>
              <a:spLocks noChangeShapeType="1"/>
            </p:cNvSpPr>
            <p:nvPr/>
          </p:nvSpPr>
          <p:spPr bwMode="auto">
            <a:xfrm>
              <a:off x="730" y="3598"/>
              <a:ext cx="1" cy="1"/>
            </a:xfrm>
            <a:prstGeom prst="line">
              <a:avLst/>
            </a:prstGeom>
            <a:noFill/>
            <a:ln w="7938">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79881" name="Line 6"/>
            <p:cNvSpPr>
              <a:spLocks noChangeShapeType="1"/>
            </p:cNvSpPr>
            <p:nvPr/>
          </p:nvSpPr>
          <p:spPr bwMode="auto">
            <a:xfrm>
              <a:off x="903" y="3598"/>
              <a:ext cx="1" cy="1"/>
            </a:xfrm>
            <a:prstGeom prst="line">
              <a:avLst/>
            </a:prstGeom>
            <a:noFill/>
            <a:ln w="7938">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79882" name="Line 7"/>
            <p:cNvSpPr>
              <a:spLocks noChangeShapeType="1"/>
            </p:cNvSpPr>
            <p:nvPr/>
          </p:nvSpPr>
          <p:spPr bwMode="auto">
            <a:xfrm>
              <a:off x="1074" y="3598"/>
              <a:ext cx="1" cy="1"/>
            </a:xfrm>
            <a:prstGeom prst="line">
              <a:avLst/>
            </a:prstGeom>
            <a:noFill/>
            <a:ln w="7938">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79883" name="Line 8"/>
            <p:cNvSpPr>
              <a:spLocks noChangeShapeType="1"/>
            </p:cNvSpPr>
            <p:nvPr/>
          </p:nvSpPr>
          <p:spPr bwMode="auto">
            <a:xfrm>
              <a:off x="1247" y="3598"/>
              <a:ext cx="1" cy="1"/>
            </a:xfrm>
            <a:prstGeom prst="line">
              <a:avLst/>
            </a:prstGeom>
            <a:noFill/>
            <a:ln w="7938">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79884" name="Line 9"/>
            <p:cNvSpPr>
              <a:spLocks noChangeShapeType="1"/>
            </p:cNvSpPr>
            <p:nvPr/>
          </p:nvSpPr>
          <p:spPr bwMode="auto">
            <a:xfrm>
              <a:off x="1418" y="3598"/>
              <a:ext cx="1" cy="1"/>
            </a:xfrm>
            <a:prstGeom prst="line">
              <a:avLst/>
            </a:prstGeom>
            <a:noFill/>
            <a:ln w="7938">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79885" name="Line 10"/>
            <p:cNvSpPr>
              <a:spLocks noChangeShapeType="1"/>
            </p:cNvSpPr>
            <p:nvPr/>
          </p:nvSpPr>
          <p:spPr bwMode="auto">
            <a:xfrm>
              <a:off x="1591" y="3598"/>
              <a:ext cx="1" cy="1"/>
            </a:xfrm>
            <a:prstGeom prst="line">
              <a:avLst/>
            </a:prstGeom>
            <a:noFill/>
            <a:ln w="7938">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79886" name="Line 11"/>
            <p:cNvSpPr>
              <a:spLocks noChangeShapeType="1"/>
            </p:cNvSpPr>
            <p:nvPr/>
          </p:nvSpPr>
          <p:spPr bwMode="auto">
            <a:xfrm>
              <a:off x="1762" y="3598"/>
              <a:ext cx="1" cy="1"/>
            </a:xfrm>
            <a:prstGeom prst="line">
              <a:avLst/>
            </a:prstGeom>
            <a:noFill/>
            <a:ln w="7938">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79887" name="Line 12"/>
            <p:cNvSpPr>
              <a:spLocks noChangeShapeType="1"/>
            </p:cNvSpPr>
            <p:nvPr/>
          </p:nvSpPr>
          <p:spPr bwMode="auto">
            <a:xfrm>
              <a:off x="1935" y="3598"/>
              <a:ext cx="1" cy="1"/>
            </a:xfrm>
            <a:prstGeom prst="line">
              <a:avLst/>
            </a:prstGeom>
            <a:noFill/>
            <a:ln w="7938">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79888" name="Line 13"/>
            <p:cNvSpPr>
              <a:spLocks noChangeShapeType="1"/>
            </p:cNvSpPr>
            <p:nvPr/>
          </p:nvSpPr>
          <p:spPr bwMode="auto">
            <a:xfrm>
              <a:off x="2107" y="3598"/>
              <a:ext cx="1" cy="1"/>
            </a:xfrm>
            <a:prstGeom prst="line">
              <a:avLst/>
            </a:prstGeom>
            <a:noFill/>
            <a:ln w="7938">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79889" name="Line 14"/>
            <p:cNvSpPr>
              <a:spLocks noChangeShapeType="1"/>
            </p:cNvSpPr>
            <p:nvPr/>
          </p:nvSpPr>
          <p:spPr bwMode="auto">
            <a:xfrm>
              <a:off x="2279" y="3598"/>
              <a:ext cx="1" cy="1"/>
            </a:xfrm>
            <a:prstGeom prst="line">
              <a:avLst/>
            </a:prstGeom>
            <a:noFill/>
            <a:ln w="7938">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79890" name="Line 15"/>
            <p:cNvSpPr>
              <a:spLocks noChangeShapeType="1"/>
            </p:cNvSpPr>
            <p:nvPr/>
          </p:nvSpPr>
          <p:spPr bwMode="auto">
            <a:xfrm>
              <a:off x="2451" y="3598"/>
              <a:ext cx="1" cy="1"/>
            </a:xfrm>
            <a:prstGeom prst="line">
              <a:avLst/>
            </a:prstGeom>
            <a:noFill/>
            <a:ln w="7938">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79891" name="Line 16"/>
            <p:cNvSpPr>
              <a:spLocks noChangeShapeType="1"/>
            </p:cNvSpPr>
            <p:nvPr/>
          </p:nvSpPr>
          <p:spPr bwMode="auto">
            <a:xfrm>
              <a:off x="2623" y="3598"/>
              <a:ext cx="1" cy="1"/>
            </a:xfrm>
            <a:prstGeom prst="line">
              <a:avLst/>
            </a:prstGeom>
            <a:noFill/>
            <a:ln w="7938">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79892" name="Line 17"/>
            <p:cNvSpPr>
              <a:spLocks noChangeShapeType="1"/>
            </p:cNvSpPr>
            <p:nvPr/>
          </p:nvSpPr>
          <p:spPr bwMode="auto">
            <a:xfrm>
              <a:off x="730" y="3598"/>
              <a:ext cx="2065" cy="1"/>
            </a:xfrm>
            <a:prstGeom prst="line">
              <a:avLst/>
            </a:prstGeom>
            <a:noFill/>
            <a:ln w="7938">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79893" name="Line 18"/>
            <p:cNvSpPr>
              <a:spLocks noChangeShapeType="1"/>
            </p:cNvSpPr>
            <p:nvPr/>
          </p:nvSpPr>
          <p:spPr bwMode="auto">
            <a:xfrm>
              <a:off x="730" y="3598"/>
              <a:ext cx="2065" cy="1"/>
            </a:xfrm>
            <a:prstGeom prst="line">
              <a:avLst/>
            </a:prstGeom>
            <a:noFill/>
            <a:ln w="7938">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79894" name="Line 19"/>
            <p:cNvSpPr>
              <a:spLocks noChangeShapeType="1"/>
            </p:cNvSpPr>
            <p:nvPr/>
          </p:nvSpPr>
          <p:spPr bwMode="auto">
            <a:xfrm>
              <a:off x="730" y="3598"/>
              <a:ext cx="1" cy="1"/>
            </a:xfrm>
            <a:prstGeom prst="line">
              <a:avLst/>
            </a:prstGeom>
            <a:noFill/>
            <a:ln w="7938">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79895" name="Line 20"/>
            <p:cNvSpPr>
              <a:spLocks noChangeShapeType="1"/>
            </p:cNvSpPr>
            <p:nvPr/>
          </p:nvSpPr>
          <p:spPr bwMode="auto">
            <a:xfrm>
              <a:off x="730" y="3515"/>
              <a:ext cx="1" cy="1"/>
            </a:xfrm>
            <a:prstGeom prst="line">
              <a:avLst/>
            </a:prstGeom>
            <a:noFill/>
            <a:ln w="7938">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79896" name="Line 21"/>
            <p:cNvSpPr>
              <a:spLocks noChangeShapeType="1"/>
            </p:cNvSpPr>
            <p:nvPr/>
          </p:nvSpPr>
          <p:spPr bwMode="auto">
            <a:xfrm>
              <a:off x="730" y="3431"/>
              <a:ext cx="1" cy="1"/>
            </a:xfrm>
            <a:prstGeom prst="line">
              <a:avLst/>
            </a:prstGeom>
            <a:noFill/>
            <a:ln w="7938">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79897" name="Line 22"/>
            <p:cNvSpPr>
              <a:spLocks noChangeShapeType="1"/>
            </p:cNvSpPr>
            <p:nvPr/>
          </p:nvSpPr>
          <p:spPr bwMode="auto">
            <a:xfrm>
              <a:off x="730" y="3349"/>
              <a:ext cx="1" cy="1"/>
            </a:xfrm>
            <a:prstGeom prst="line">
              <a:avLst/>
            </a:prstGeom>
            <a:noFill/>
            <a:ln w="7938">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79898" name="Line 23"/>
            <p:cNvSpPr>
              <a:spLocks noChangeShapeType="1"/>
            </p:cNvSpPr>
            <p:nvPr/>
          </p:nvSpPr>
          <p:spPr bwMode="auto">
            <a:xfrm>
              <a:off x="730" y="3265"/>
              <a:ext cx="1" cy="1"/>
            </a:xfrm>
            <a:prstGeom prst="line">
              <a:avLst/>
            </a:prstGeom>
            <a:noFill/>
            <a:ln w="7938">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79899" name="Line 24"/>
            <p:cNvSpPr>
              <a:spLocks noChangeShapeType="1"/>
            </p:cNvSpPr>
            <p:nvPr/>
          </p:nvSpPr>
          <p:spPr bwMode="auto">
            <a:xfrm>
              <a:off x="730" y="3182"/>
              <a:ext cx="1" cy="1"/>
            </a:xfrm>
            <a:prstGeom prst="line">
              <a:avLst/>
            </a:prstGeom>
            <a:noFill/>
            <a:ln w="7938">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79900" name="Line 25"/>
            <p:cNvSpPr>
              <a:spLocks noChangeShapeType="1"/>
            </p:cNvSpPr>
            <p:nvPr/>
          </p:nvSpPr>
          <p:spPr bwMode="auto">
            <a:xfrm>
              <a:off x="730" y="3099"/>
              <a:ext cx="1" cy="1"/>
            </a:xfrm>
            <a:prstGeom prst="line">
              <a:avLst/>
            </a:prstGeom>
            <a:noFill/>
            <a:ln w="7938">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79901" name="Line 26"/>
            <p:cNvSpPr>
              <a:spLocks noChangeShapeType="1"/>
            </p:cNvSpPr>
            <p:nvPr/>
          </p:nvSpPr>
          <p:spPr bwMode="auto">
            <a:xfrm>
              <a:off x="730" y="3015"/>
              <a:ext cx="1" cy="1"/>
            </a:xfrm>
            <a:prstGeom prst="line">
              <a:avLst/>
            </a:prstGeom>
            <a:noFill/>
            <a:ln w="7938">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79902" name="Line 27"/>
            <p:cNvSpPr>
              <a:spLocks noChangeShapeType="1"/>
            </p:cNvSpPr>
            <p:nvPr/>
          </p:nvSpPr>
          <p:spPr bwMode="auto">
            <a:xfrm>
              <a:off x="730" y="2932"/>
              <a:ext cx="1" cy="1"/>
            </a:xfrm>
            <a:prstGeom prst="line">
              <a:avLst/>
            </a:prstGeom>
            <a:noFill/>
            <a:ln w="7938">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79903" name="Line 28"/>
            <p:cNvSpPr>
              <a:spLocks noChangeShapeType="1"/>
            </p:cNvSpPr>
            <p:nvPr/>
          </p:nvSpPr>
          <p:spPr bwMode="auto">
            <a:xfrm>
              <a:off x="730" y="2848"/>
              <a:ext cx="1" cy="1"/>
            </a:xfrm>
            <a:prstGeom prst="line">
              <a:avLst/>
            </a:prstGeom>
            <a:noFill/>
            <a:ln w="7938">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79904" name="Line 29"/>
            <p:cNvSpPr>
              <a:spLocks noChangeShapeType="1"/>
            </p:cNvSpPr>
            <p:nvPr/>
          </p:nvSpPr>
          <p:spPr bwMode="auto">
            <a:xfrm>
              <a:off x="730" y="2766"/>
              <a:ext cx="1" cy="1"/>
            </a:xfrm>
            <a:prstGeom prst="line">
              <a:avLst/>
            </a:prstGeom>
            <a:noFill/>
            <a:ln w="7938">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79905" name="Line 30"/>
            <p:cNvSpPr>
              <a:spLocks noChangeShapeType="1"/>
            </p:cNvSpPr>
            <p:nvPr/>
          </p:nvSpPr>
          <p:spPr bwMode="auto">
            <a:xfrm>
              <a:off x="730" y="2683"/>
              <a:ext cx="1" cy="1"/>
            </a:xfrm>
            <a:prstGeom prst="line">
              <a:avLst/>
            </a:prstGeom>
            <a:noFill/>
            <a:ln w="7938">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79906" name="Line 31"/>
            <p:cNvSpPr>
              <a:spLocks noChangeShapeType="1"/>
            </p:cNvSpPr>
            <p:nvPr/>
          </p:nvSpPr>
          <p:spPr bwMode="auto">
            <a:xfrm>
              <a:off x="730" y="2599"/>
              <a:ext cx="1" cy="1"/>
            </a:xfrm>
            <a:prstGeom prst="line">
              <a:avLst/>
            </a:prstGeom>
            <a:noFill/>
            <a:ln w="7938">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79907" name="Line 32"/>
            <p:cNvSpPr>
              <a:spLocks noChangeShapeType="1"/>
            </p:cNvSpPr>
            <p:nvPr/>
          </p:nvSpPr>
          <p:spPr bwMode="auto">
            <a:xfrm>
              <a:off x="730" y="2516"/>
              <a:ext cx="1" cy="1"/>
            </a:xfrm>
            <a:prstGeom prst="line">
              <a:avLst/>
            </a:prstGeom>
            <a:noFill/>
            <a:ln w="7938">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79908" name="Line 33"/>
            <p:cNvSpPr>
              <a:spLocks noChangeShapeType="1"/>
            </p:cNvSpPr>
            <p:nvPr/>
          </p:nvSpPr>
          <p:spPr bwMode="auto">
            <a:xfrm>
              <a:off x="730" y="2432"/>
              <a:ext cx="1" cy="1"/>
            </a:xfrm>
            <a:prstGeom prst="line">
              <a:avLst/>
            </a:prstGeom>
            <a:noFill/>
            <a:ln w="7938">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79909" name="Line 34"/>
            <p:cNvSpPr>
              <a:spLocks noChangeShapeType="1"/>
            </p:cNvSpPr>
            <p:nvPr/>
          </p:nvSpPr>
          <p:spPr bwMode="auto">
            <a:xfrm>
              <a:off x="730" y="2349"/>
              <a:ext cx="1" cy="1"/>
            </a:xfrm>
            <a:prstGeom prst="line">
              <a:avLst/>
            </a:prstGeom>
            <a:noFill/>
            <a:ln w="7938">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79910" name="Line 35"/>
            <p:cNvSpPr>
              <a:spLocks noChangeShapeType="1"/>
            </p:cNvSpPr>
            <p:nvPr/>
          </p:nvSpPr>
          <p:spPr bwMode="auto">
            <a:xfrm>
              <a:off x="730" y="2266"/>
              <a:ext cx="1" cy="1"/>
            </a:xfrm>
            <a:prstGeom prst="line">
              <a:avLst/>
            </a:prstGeom>
            <a:noFill/>
            <a:ln w="7938">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79911" name="Line 36"/>
            <p:cNvSpPr>
              <a:spLocks noChangeShapeType="1"/>
            </p:cNvSpPr>
            <p:nvPr/>
          </p:nvSpPr>
          <p:spPr bwMode="auto">
            <a:xfrm>
              <a:off x="730" y="2183"/>
              <a:ext cx="1" cy="1"/>
            </a:xfrm>
            <a:prstGeom prst="line">
              <a:avLst/>
            </a:prstGeom>
            <a:noFill/>
            <a:ln w="7938">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79912" name="Line 37"/>
            <p:cNvSpPr>
              <a:spLocks noChangeShapeType="1"/>
            </p:cNvSpPr>
            <p:nvPr/>
          </p:nvSpPr>
          <p:spPr bwMode="auto">
            <a:xfrm>
              <a:off x="730" y="2100"/>
              <a:ext cx="1" cy="1"/>
            </a:xfrm>
            <a:prstGeom prst="line">
              <a:avLst/>
            </a:prstGeom>
            <a:noFill/>
            <a:ln w="7938">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79913" name="Line 38"/>
            <p:cNvSpPr>
              <a:spLocks noChangeShapeType="1"/>
            </p:cNvSpPr>
            <p:nvPr/>
          </p:nvSpPr>
          <p:spPr bwMode="auto">
            <a:xfrm>
              <a:off x="730" y="2016"/>
              <a:ext cx="1" cy="1"/>
            </a:xfrm>
            <a:prstGeom prst="line">
              <a:avLst/>
            </a:prstGeom>
            <a:noFill/>
            <a:ln w="7938">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79914" name="Line 39"/>
            <p:cNvSpPr>
              <a:spLocks noChangeShapeType="1"/>
            </p:cNvSpPr>
            <p:nvPr/>
          </p:nvSpPr>
          <p:spPr bwMode="auto">
            <a:xfrm>
              <a:off x="730" y="1933"/>
              <a:ext cx="1" cy="1"/>
            </a:xfrm>
            <a:prstGeom prst="line">
              <a:avLst/>
            </a:prstGeom>
            <a:noFill/>
            <a:ln w="7938">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79915" name="Line 40"/>
            <p:cNvSpPr>
              <a:spLocks noChangeShapeType="1"/>
            </p:cNvSpPr>
            <p:nvPr/>
          </p:nvSpPr>
          <p:spPr bwMode="auto">
            <a:xfrm flipV="1">
              <a:off x="730" y="1933"/>
              <a:ext cx="1" cy="1665"/>
            </a:xfrm>
            <a:prstGeom prst="line">
              <a:avLst/>
            </a:prstGeom>
            <a:noFill/>
            <a:ln w="7938">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79916" name="Freeform 41"/>
            <p:cNvSpPr/>
            <p:nvPr/>
          </p:nvSpPr>
          <p:spPr bwMode="auto">
            <a:xfrm>
              <a:off x="1529" y="2750"/>
              <a:ext cx="862" cy="832"/>
            </a:xfrm>
            <a:custGeom>
              <a:avLst/>
              <a:gdLst>
                <a:gd name="T0" fmla="*/ 0 w 4129"/>
                <a:gd name="T1" fmla="*/ 0 h 1665"/>
                <a:gd name="T2" fmla="*/ 0 w 4129"/>
                <a:gd name="T3" fmla="*/ 0 h 1665"/>
                <a:gd name="T4" fmla="*/ 0 w 4129"/>
                <a:gd name="T5" fmla="*/ 0 h 1665"/>
                <a:gd name="T6" fmla="*/ 0 w 4129"/>
                <a:gd name="T7" fmla="*/ 0 h 1665"/>
                <a:gd name="T8" fmla="*/ 0 w 4129"/>
                <a:gd name="T9" fmla="*/ 0 h 1665"/>
                <a:gd name="T10" fmla="*/ 0 w 4129"/>
                <a:gd name="T11" fmla="*/ 0 h 1665"/>
                <a:gd name="T12" fmla="*/ 0 w 4129"/>
                <a:gd name="T13" fmla="*/ 0 h 1665"/>
                <a:gd name="T14" fmla="*/ 0 w 4129"/>
                <a:gd name="T15" fmla="*/ 0 h 1665"/>
                <a:gd name="T16" fmla="*/ 0 w 4129"/>
                <a:gd name="T17" fmla="*/ 0 h 1665"/>
                <a:gd name="T18" fmla="*/ 0 w 4129"/>
                <a:gd name="T19" fmla="*/ 0 h 1665"/>
                <a:gd name="T20" fmla="*/ 0 w 4129"/>
                <a:gd name="T21" fmla="*/ 0 h 1665"/>
                <a:gd name="T22" fmla="*/ 0 w 4129"/>
                <a:gd name="T23" fmla="*/ 0 h 1665"/>
                <a:gd name="T24" fmla="*/ 0 w 4129"/>
                <a:gd name="T25" fmla="*/ 0 h 1665"/>
                <a:gd name="T26" fmla="*/ 0 w 4129"/>
                <a:gd name="T27" fmla="*/ 0 h 1665"/>
                <a:gd name="T28" fmla="*/ 0 w 4129"/>
                <a:gd name="T29" fmla="*/ 0 h 1665"/>
                <a:gd name="T30" fmla="*/ 1 w 4129"/>
                <a:gd name="T31" fmla="*/ 0 h 1665"/>
                <a:gd name="T32" fmla="*/ 1 w 4129"/>
                <a:gd name="T33" fmla="*/ 0 h 1665"/>
                <a:gd name="T34" fmla="*/ 1 w 4129"/>
                <a:gd name="T35" fmla="*/ 0 h 1665"/>
                <a:gd name="T36" fmla="*/ 1 w 4129"/>
                <a:gd name="T37" fmla="*/ 0 h 1665"/>
                <a:gd name="T38" fmla="*/ 1 w 4129"/>
                <a:gd name="T39" fmla="*/ 0 h 1665"/>
                <a:gd name="T40" fmla="*/ 1 w 4129"/>
                <a:gd name="T41" fmla="*/ 0 h 1665"/>
                <a:gd name="T42" fmla="*/ 1 w 4129"/>
                <a:gd name="T43" fmla="*/ 0 h 1665"/>
                <a:gd name="T44" fmla="*/ 1 w 4129"/>
                <a:gd name="T45" fmla="*/ 0 h 1665"/>
                <a:gd name="T46" fmla="*/ 1 w 4129"/>
                <a:gd name="T47" fmla="*/ 0 h 1665"/>
                <a:gd name="T48" fmla="*/ 1 w 4129"/>
                <a:gd name="T49" fmla="*/ 0 h 1665"/>
                <a:gd name="T50" fmla="*/ 1 w 4129"/>
                <a:gd name="T51" fmla="*/ 0 h 1665"/>
                <a:gd name="T52" fmla="*/ 1 w 4129"/>
                <a:gd name="T53" fmla="*/ 0 h 1665"/>
                <a:gd name="T54" fmla="*/ 1 w 4129"/>
                <a:gd name="T55" fmla="*/ 0 h 1665"/>
                <a:gd name="T56" fmla="*/ 1 w 4129"/>
                <a:gd name="T57" fmla="*/ 0 h 1665"/>
                <a:gd name="T58" fmla="*/ 1 w 4129"/>
                <a:gd name="T59" fmla="*/ 0 h 1665"/>
                <a:gd name="T60" fmla="*/ 1 w 4129"/>
                <a:gd name="T61" fmla="*/ 2 h 1665"/>
                <a:gd name="T62" fmla="*/ 1 w 4129"/>
                <a:gd name="T63" fmla="*/ 7 h 1665"/>
                <a:gd name="T64" fmla="*/ 1 w 4129"/>
                <a:gd name="T65" fmla="*/ 18 h 1665"/>
                <a:gd name="T66" fmla="*/ 1 w 4129"/>
                <a:gd name="T67" fmla="*/ 33 h 1665"/>
                <a:gd name="T68" fmla="*/ 1 w 4129"/>
                <a:gd name="T69" fmla="*/ 44 h 1665"/>
                <a:gd name="T70" fmla="*/ 1 w 4129"/>
                <a:gd name="T71" fmla="*/ 49 h 1665"/>
                <a:gd name="T72" fmla="*/ 1 w 4129"/>
                <a:gd name="T73" fmla="*/ 51 h 1665"/>
                <a:gd name="T74" fmla="*/ 1 w 4129"/>
                <a:gd name="T75" fmla="*/ 51 h 1665"/>
                <a:gd name="T76" fmla="*/ 1 w 4129"/>
                <a:gd name="T77" fmla="*/ 51 h 1665"/>
                <a:gd name="T78" fmla="*/ 1 w 4129"/>
                <a:gd name="T79" fmla="*/ 52 h 1665"/>
                <a:gd name="T80" fmla="*/ 1 w 4129"/>
                <a:gd name="T81" fmla="*/ 52 h 1665"/>
                <a:gd name="T82" fmla="*/ 1 w 4129"/>
                <a:gd name="T83" fmla="*/ 52 h 1665"/>
                <a:gd name="T84" fmla="*/ 1 w 4129"/>
                <a:gd name="T85" fmla="*/ 52 h 1665"/>
                <a:gd name="T86" fmla="*/ 1 w 4129"/>
                <a:gd name="T87" fmla="*/ 52 h 1665"/>
                <a:gd name="T88" fmla="*/ 1 w 4129"/>
                <a:gd name="T89" fmla="*/ 52 h 1665"/>
                <a:gd name="T90" fmla="*/ 1 w 4129"/>
                <a:gd name="T91" fmla="*/ 52 h 1665"/>
                <a:gd name="T92" fmla="*/ 1 w 4129"/>
                <a:gd name="T93" fmla="*/ 52 h 1665"/>
                <a:gd name="T94" fmla="*/ 2 w 4129"/>
                <a:gd name="T95" fmla="*/ 52 h 1665"/>
                <a:gd name="T96" fmla="*/ 2 w 4129"/>
                <a:gd name="T97" fmla="*/ 52 h 1665"/>
                <a:gd name="T98" fmla="*/ 2 w 4129"/>
                <a:gd name="T99" fmla="*/ 52 h 1665"/>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4129" h="1665">
                  <a:moveTo>
                    <a:pt x="0" y="0"/>
                  </a:moveTo>
                  <a:lnTo>
                    <a:pt x="43" y="0"/>
                  </a:lnTo>
                  <a:lnTo>
                    <a:pt x="83" y="0"/>
                  </a:lnTo>
                  <a:lnTo>
                    <a:pt x="126" y="0"/>
                  </a:lnTo>
                  <a:lnTo>
                    <a:pt x="168" y="0"/>
                  </a:lnTo>
                  <a:lnTo>
                    <a:pt x="209" y="0"/>
                  </a:lnTo>
                  <a:lnTo>
                    <a:pt x="251" y="0"/>
                  </a:lnTo>
                  <a:lnTo>
                    <a:pt x="291" y="0"/>
                  </a:lnTo>
                  <a:lnTo>
                    <a:pt x="334" y="0"/>
                  </a:lnTo>
                  <a:lnTo>
                    <a:pt x="376" y="0"/>
                  </a:lnTo>
                  <a:lnTo>
                    <a:pt x="417" y="0"/>
                  </a:lnTo>
                  <a:lnTo>
                    <a:pt x="459" y="0"/>
                  </a:lnTo>
                  <a:lnTo>
                    <a:pt x="502" y="0"/>
                  </a:lnTo>
                  <a:lnTo>
                    <a:pt x="542" y="0"/>
                  </a:lnTo>
                  <a:lnTo>
                    <a:pt x="584" y="0"/>
                  </a:lnTo>
                  <a:lnTo>
                    <a:pt x="627" y="0"/>
                  </a:lnTo>
                  <a:lnTo>
                    <a:pt x="667" y="0"/>
                  </a:lnTo>
                  <a:lnTo>
                    <a:pt x="710" y="0"/>
                  </a:lnTo>
                  <a:lnTo>
                    <a:pt x="750" y="0"/>
                  </a:lnTo>
                  <a:lnTo>
                    <a:pt x="793" y="0"/>
                  </a:lnTo>
                  <a:lnTo>
                    <a:pt x="835" y="0"/>
                  </a:lnTo>
                  <a:lnTo>
                    <a:pt x="876" y="0"/>
                  </a:lnTo>
                  <a:lnTo>
                    <a:pt x="918" y="0"/>
                  </a:lnTo>
                  <a:lnTo>
                    <a:pt x="960" y="0"/>
                  </a:lnTo>
                  <a:lnTo>
                    <a:pt x="1001" y="0"/>
                  </a:lnTo>
                  <a:lnTo>
                    <a:pt x="1043" y="0"/>
                  </a:lnTo>
                  <a:lnTo>
                    <a:pt x="1086" y="0"/>
                  </a:lnTo>
                  <a:lnTo>
                    <a:pt x="1126" y="0"/>
                  </a:lnTo>
                  <a:lnTo>
                    <a:pt x="1169" y="0"/>
                  </a:lnTo>
                  <a:lnTo>
                    <a:pt x="1209" y="0"/>
                  </a:lnTo>
                  <a:lnTo>
                    <a:pt x="1251" y="0"/>
                  </a:lnTo>
                  <a:lnTo>
                    <a:pt x="1294" y="0"/>
                  </a:lnTo>
                  <a:lnTo>
                    <a:pt x="1334" y="0"/>
                  </a:lnTo>
                  <a:lnTo>
                    <a:pt x="1377" y="0"/>
                  </a:lnTo>
                  <a:lnTo>
                    <a:pt x="1419" y="0"/>
                  </a:lnTo>
                  <a:lnTo>
                    <a:pt x="1460" y="0"/>
                  </a:lnTo>
                  <a:lnTo>
                    <a:pt x="1502" y="0"/>
                  </a:lnTo>
                  <a:lnTo>
                    <a:pt x="1544" y="0"/>
                  </a:lnTo>
                  <a:lnTo>
                    <a:pt x="1585" y="0"/>
                  </a:lnTo>
                  <a:lnTo>
                    <a:pt x="1627" y="0"/>
                  </a:lnTo>
                  <a:lnTo>
                    <a:pt x="1668" y="0"/>
                  </a:lnTo>
                  <a:lnTo>
                    <a:pt x="1710" y="0"/>
                  </a:lnTo>
                  <a:lnTo>
                    <a:pt x="1753" y="0"/>
                  </a:lnTo>
                  <a:lnTo>
                    <a:pt x="1793" y="0"/>
                  </a:lnTo>
                  <a:lnTo>
                    <a:pt x="1836" y="0"/>
                  </a:lnTo>
                  <a:lnTo>
                    <a:pt x="1878" y="0"/>
                  </a:lnTo>
                  <a:lnTo>
                    <a:pt x="1918" y="0"/>
                  </a:lnTo>
                  <a:lnTo>
                    <a:pt x="1961" y="0"/>
                  </a:lnTo>
                  <a:lnTo>
                    <a:pt x="2003" y="0"/>
                  </a:lnTo>
                  <a:lnTo>
                    <a:pt x="2044" y="0"/>
                  </a:lnTo>
                  <a:lnTo>
                    <a:pt x="2086" y="0"/>
                  </a:lnTo>
                  <a:lnTo>
                    <a:pt x="2127" y="0"/>
                  </a:lnTo>
                  <a:lnTo>
                    <a:pt x="2169" y="0"/>
                  </a:lnTo>
                  <a:lnTo>
                    <a:pt x="2211" y="0"/>
                  </a:lnTo>
                  <a:lnTo>
                    <a:pt x="2252" y="2"/>
                  </a:lnTo>
                  <a:lnTo>
                    <a:pt x="2294" y="2"/>
                  </a:lnTo>
                  <a:lnTo>
                    <a:pt x="2337" y="4"/>
                  </a:lnTo>
                  <a:lnTo>
                    <a:pt x="2377" y="8"/>
                  </a:lnTo>
                  <a:lnTo>
                    <a:pt x="2420" y="14"/>
                  </a:lnTo>
                  <a:lnTo>
                    <a:pt x="2462" y="23"/>
                  </a:lnTo>
                  <a:lnTo>
                    <a:pt x="2503" y="43"/>
                  </a:lnTo>
                  <a:lnTo>
                    <a:pt x="2545" y="77"/>
                  </a:lnTo>
                  <a:lnTo>
                    <a:pt x="2585" y="135"/>
                  </a:lnTo>
                  <a:lnTo>
                    <a:pt x="2628" y="233"/>
                  </a:lnTo>
                  <a:lnTo>
                    <a:pt x="2670" y="382"/>
                  </a:lnTo>
                  <a:lnTo>
                    <a:pt x="2711" y="588"/>
                  </a:lnTo>
                  <a:lnTo>
                    <a:pt x="2753" y="833"/>
                  </a:lnTo>
                  <a:lnTo>
                    <a:pt x="2796" y="1078"/>
                  </a:lnTo>
                  <a:lnTo>
                    <a:pt x="2836" y="1284"/>
                  </a:lnTo>
                  <a:lnTo>
                    <a:pt x="2878" y="1432"/>
                  </a:lnTo>
                  <a:lnTo>
                    <a:pt x="2921" y="1531"/>
                  </a:lnTo>
                  <a:lnTo>
                    <a:pt x="2961" y="1588"/>
                  </a:lnTo>
                  <a:lnTo>
                    <a:pt x="3004" y="1623"/>
                  </a:lnTo>
                  <a:lnTo>
                    <a:pt x="3044" y="1642"/>
                  </a:lnTo>
                  <a:lnTo>
                    <a:pt x="3087" y="1652"/>
                  </a:lnTo>
                  <a:lnTo>
                    <a:pt x="3129" y="1658"/>
                  </a:lnTo>
                  <a:lnTo>
                    <a:pt x="3169" y="1662"/>
                  </a:lnTo>
                  <a:lnTo>
                    <a:pt x="3212" y="1663"/>
                  </a:lnTo>
                  <a:lnTo>
                    <a:pt x="3254" y="1663"/>
                  </a:lnTo>
                  <a:lnTo>
                    <a:pt x="3295" y="1665"/>
                  </a:lnTo>
                  <a:lnTo>
                    <a:pt x="3337" y="1665"/>
                  </a:lnTo>
                  <a:lnTo>
                    <a:pt x="3380" y="1665"/>
                  </a:lnTo>
                  <a:lnTo>
                    <a:pt x="3420" y="1665"/>
                  </a:lnTo>
                  <a:lnTo>
                    <a:pt x="3463" y="1665"/>
                  </a:lnTo>
                  <a:lnTo>
                    <a:pt x="3503" y="1665"/>
                  </a:lnTo>
                  <a:lnTo>
                    <a:pt x="3545" y="1665"/>
                  </a:lnTo>
                  <a:lnTo>
                    <a:pt x="3588" y="1665"/>
                  </a:lnTo>
                  <a:lnTo>
                    <a:pt x="3628" y="1665"/>
                  </a:lnTo>
                  <a:lnTo>
                    <a:pt x="3671" y="1665"/>
                  </a:lnTo>
                  <a:lnTo>
                    <a:pt x="3713" y="1665"/>
                  </a:lnTo>
                  <a:lnTo>
                    <a:pt x="3754" y="1665"/>
                  </a:lnTo>
                  <a:lnTo>
                    <a:pt x="3796" y="1665"/>
                  </a:lnTo>
                  <a:lnTo>
                    <a:pt x="3838" y="1665"/>
                  </a:lnTo>
                  <a:lnTo>
                    <a:pt x="3879" y="1665"/>
                  </a:lnTo>
                  <a:lnTo>
                    <a:pt x="3921" y="1665"/>
                  </a:lnTo>
                  <a:lnTo>
                    <a:pt x="3962" y="1665"/>
                  </a:lnTo>
                  <a:lnTo>
                    <a:pt x="4004" y="1665"/>
                  </a:lnTo>
                  <a:lnTo>
                    <a:pt x="4047" y="1665"/>
                  </a:lnTo>
                  <a:lnTo>
                    <a:pt x="4087" y="1665"/>
                  </a:lnTo>
                  <a:lnTo>
                    <a:pt x="4129" y="1665"/>
                  </a:lnTo>
                </a:path>
              </a:pathLst>
            </a:custGeom>
            <a:noFill/>
            <a:ln w="33338">
              <a:solidFill>
                <a:srgbClr val="000000"/>
              </a:solidFill>
              <a:prstDash val="solid"/>
              <a:rou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endParaRPr>
            </a:p>
          </p:txBody>
        </p:sp>
        <p:sp>
          <p:nvSpPr>
            <p:cNvPr id="79917" name="Rectangle 42"/>
            <p:cNvSpPr>
              <a:spLocks noChangeArrowheads="1"/>
            </p:cNvSpPr>
            <p:nvPr/>
          </p:nvSpPr>
          <p:spPr bwMode="auto">
            <a:xfrm>
              <a:off x="456" y="3071"/>
              <a:ext cx="267"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4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0.5</a:t>
              </a:r>
            </a:p>
          </p:txBody>
        </p:sp>
        <p:sp>
          <p:nvSpPr>
            <p:cNvPr id="79918" name="Line 43"/>
            <p:cNvSpPr>
              <a:spLocks noChangeShapeType="1"/>
            </p:cNvSpPr>
            <p:nvPr/>
          </p:nvSpPr>
          <p:spPr bwMode="auto">
            <a:xfrm>
              <a:off x="1988" y="2750"/>
              <a:ext cx="45" cy="1"/>
            </a:xfrm>
            <a:prstGeom prst="line">
              <a:avLst/>
            </a:prstGeom>
            <a:noFill/>
            <a:ln w="20638">
              <a:solidFill>
                <a:srgbClr val="FF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79919" name="Line 44"/>
            <p:cNvSpPr>
              <a:spLocks noChangeShapeType="1"/>
            </p:cNvSpPr>
            <p:nvPr/>
          </p:nvSpPr>
          <p:spPr bwMode="auto">
            <a:xfrm>
              <a:off x="2094" y="2750"/>
              <a:ext cx="9" cy="1"/>
            </a:xfrm>
            <a:prstGeom prst="line">
              <a:avLst/>
            </a:prstGeom>
            <a:noFill/>
            <a:ln w="20638">
              <a:solidFill>
                <a:srgbClr val="FF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79920" name="Line 45"/>
            <p:cNvSpPr>
              <a:spLocks noChangeShapeType="1"/>
            </p:cNvSpPr>
            <p:nvPr/>
          </p:nvSpPr>
          <p:spPr bwMode="auto">
            <a:xfrm>
              <a:off x="2108" y="2768"/>
              <a:ext cx="1" cy="45"/>
            </a:xfrm>
            <a:prstGeom prst="line">
              <a:avLst/>
            </a:prstGeom>
            <a:noFill/>
            <a:ln w="20638">
              <a:solidFill>
                <a:srgbClr val="FF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79921" name="Line 46"/>
            <p:cNvSpPr>
              <a:spLocks noChangeShapeType="1"/>
            </p:cNvSpPr>
            <p:nvPr/>
          </p:nvSpPr>
          <p:spPr bwMode="auto">
            <a:xfrm>
              <a:off x="2108" y="2874"/>
              <a:ext cx="1" cy="45"/>
            </a:xfrm>
            <a:prstGeom prst="line">
              <a:avLst/>
            </a:prstGeom>
            <a:noFill/>
            <a:ln w="20638">
              <a:solidFill>
                <a:srgbClr val="FF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79922" name="Line 47"/>
            <p:cNvSpPr>
              <a:spLocks noChangeShapeType="1"/>
            </p:cNvSpPr>
            <p:nvPr/>
          </p:nvSpPr>
          <p:spPr bwMode="auto">
            <a:xfrm>
              <a:off x="2108" y="2980"/>
              <a:ext cx="1" cy="45"/>
            </a:xfrm>
            <a:prstGeom prst="line">
              <a:avLst/>
            </a:prstGeom>
            <a:noFill/>
            <a:ln w="20638">
              <a:solidFill>
                <a:srgbClr val="FF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79923" name="Line 48"/>
            <p:cNvSpPr>
              <a:spLocks noChangeShapeType="1"/>
            </p:cNvSpPr>
            <p:nvPr/>
          </p:nvSpPr>
          <p:spPr bwMode="auto">
            <a:xfrm>
              <a:off x="2108" y="3086"/>
              <a:ext cx="1" cy="45"/>
            </a:xfrm>
            <a:prstGeom prst="line">
              <a:avLst/>
            </a:prstGeom>
            <a:noFill/>
            <a:ln w="20638">
              <a:solidFill>
                <a:srgbClr val="FF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79924" name="Line 49"/>
            <p:cNvSpPr>
              <a:spLocks noChangeShapeType="1"/>
            </p:cNvSpPr>
            <p:nvPr/>
          </p:nvSpPr>
          <p:spPr bwMode="auto">
            <a:xfrm>
              <a:off x="2108" y="3192"/>
              <a:ext cx="1" cy="45"/>
            </a:xfrm>
            <a:prstGeom prst="line">
              <a:avLst/>
            </a:prstGeom>
            <a:noFill/>
            <a:ln w="20638">
              <a:solidFill>
                <a:srgbClr val="FF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79925" name="Line 50"/>
            <p:cNvSpPr>
              <a:spLocks noChangeShapeType="1"/>
            </p:cNvSpPr>
            <p:nvPr/>
          </p:nvSpPr>
          <p:spPr bwMode="auto">
            <a:xfrm>
              <a:off x="2108" y="3298"/>
              <a:ext cx="1" cy="45"/>
            </a:xfrm>
            <a:prstGeom prst="line">
              <a:avLst/>
            </a:prstGeom>
            <a:noFill/>
            <a:ln w="20638">
              <a:solidFill>
                <a:srgbClr val="FF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79926" name="Line 51"/>
            <p:cNvSpPr>
              <a:spLocks noChangeShapeType="1"/>
            </p:cNvSpPr>
            <p:nvPr/>
          </p:nvSpPr>
          <p:spPr bwMode="auto">
            <a:xfrm>
              <a:off x="2108" y="3404"/>
              <a:ext cx="1" cy="45"/>
            </a:xfrm>
            <a:prstGeom prst="line">
              <a:avLst/>
            </a:prstGeom>
            <a:noFill/>
            <a:ln w="20638">
              <a:solidFill>
                <a:srgbClr val="FF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79927" name="Line 52"/>
            <p:cNvSpPr>
              <a:spLocks noChangeShapeType="1"/>
            </p:cNvSpPr>
            <p:nvPr/>
          </p:nvSpPr>
          <p:spPr bwMode="auto">
            <a:xfrm>
              <a:off x="2108" y="3510"/>
              <a:ext cx="1" cy="45"/>
            </a:xfrm>
            <a:prstGeom prst="line">
              <a:avLst/>
            </a:prstGeom>
            <a:noFill/>
            <a:ln w="20638">
              <a:solidFill>
                <a:srgbClr val="FF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79928" name="Line 53"/>
            <p:cNvSpPr>
              <a:spLocks noChangeShapeType="1"/>
            </p:cNvSpPr>
            <p:nvPr/>
          </p:nvSpPr>
          <p:spPr bwMode="auto">
            <a:xfrm>
              <a:off x="720" y="3176"/>
              <a:ext cx="45" cy="1"/>
            </a:xfrm>
            <a:prstGeom prst="line">
              <a:avLst/>
            </a:prstGeom>
            <a:noFill/>
            <a:ln w="20638">
              <a:solidFill>
                <a:srgbClr val="FF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79929" name="Line 54"/>
            <p:cNvSpPr>
              <a:spLocks noChangeShapeType="1"/>
            </p:cNvSpPr>
            <p:nvPr/>
          </p:nvSpPr>
          <p:spPr bwMode="auto">
            <a:xfrm>
              <a:off x="826" y="3176"/>
              <a:ext cx="45" cy="1"/>
            </a:xfrm>
            <a:prstGeom prst="line">
              <a:avLst/>
            </a:prstGeom>
            <a:noFill/>
            <a:ln w="20638">
              <a:solidFill>
                <a:srgbClr val="FF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79930" name="Line 55"/>
            <p:cNvSpPr>
              <a:spLocks noChangeShapeType="1"/>
            </p:cNvSpPr>
            <p:nvPr/>
          </p:nvSpPr>
          <p:spPr bwMode="auto">
            <a:xfrm>
              <a:off x="932" y="3176"/>
              <a:ext cx="45" cy="1"/>
            </a:xfrm>
            <a:prstGeom prst="line">
              <a:avLst/>
            </a:prstGeom>
            <a:noFill/>
            <a:ln w="20638">
              <a:solidFill>
                <a:srgbClr val="FF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79931" name="Line 56"/>
            <p:cNvSpPr>
              <a:spLocks noChangeShapeType="1"/>
            </p:cNvSpPr>
            <p:nvPr/>
          </p:nvSpPr>
          <p:spPr bwMode="auto">
            <a:xfrm>
              <a:off x="1038" y="3176"/>
              <a:ext cx="45" cy="1"/>
            </a:xfrm>
            <a:prstGeom prst="line">
              <a:avLst/>
            </a:prstGeom>
            <a:noFill/>
            <a:ln w="20638">
              <a:solidFill>
                <a:srgbClr val="FF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79932" name="Line 57"/>
            <p:cNvSpPr>
              <a:spLocks noChangeShapeType="1"/>
            </p:cNvSpPr>
            <p:nvPr/>
          </p:nvSpPr>
          <p:spPr bwMode="auto">
            <a:xfrm>
              <a:off x="1144" y="3176"/>
              <a:ext cx="45" cy="1"/>
            </a:xfrm>
            <a:prstGeom prst="line">
              <a:avLst/>
            </a:prstGeom>
            <a:noFill/>
            <a:ln w="20638">
              <a:solidFill>
                <a:srgbClr val="FF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79933" name="Line 58"/>
            <p:cNvSpPr>
              <a:spLocks noChangeShapeType="1"/>
            </p:cNvSpPr>
            <p:nvPr/>
          </p:nvSpPr>
          <p:spPr bwMode="auto">
            <a:xfrm>
              <a:off x="1250" y="3176"/>
              <a:ext cx="45" cy="1"/>
            </a:xfrm>
            <a:prstGeom prst="line">
              <a:avLst/>
            </a:prstGeom>
            <a:noFill/>
            <a:ln w="20638">
              <a:solidFill>
                <a:srgbClr val="FF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79934" name="Line 59"/>
            <p:cNvSpPr>
              <a:spLocks noChangeShapeType="1"/>
            </p:cNvSpPr>
            <p:nvPr/>
          </p:nvSpPr>
          <p:spPr bwMode="auto">
            <a:xfrm>
              <a:off x="1356" y="3176"/>
              <a:ext cx="45" cy="1"/>
            </a:xfrm>
            <a:prstGeom prst="line">
              <a:avLst/>
            </a:prstGeom>
            <a:noFill/>
            <a:ln w="20638">
              <a:solidFill>
                <a:srgbClr val="FF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79935" name="Line 60"/>
            <p:cNvSpPr>
              <a:spLocks noChangeShapeType="1"/>
            </p:cNvSpPr>
            <p:nvPr/>
          </p:nvSpPr>
          <p:spPr bwMode="auto">
            <a:xfrm>
              <a:off x="1462" y="3176"/>
              <a:ext cx="45" cy="1"/>
            </a:xfrm>
            <a:prstGeom prst="line">
              <a:avLst/>
            </a:prstGeom>
            <a:noFill/>
            <a:ln w="20638">
              <a:solidFill>
                <a:srgbClr val="FF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79936" name="Line 61"/>
            <p:cNvSpPr>
              <a:spLocks noChangeShapeType="1"/>
            </p:cNvSpPr>
            <p:nvPr/>
          </p:nvSpPr>
          <p:spPr bwMode="auto">
            <a:xfrm>
              <a:off x="1568" y="3176"/>
              <a:ext cx="45" cy="1"/>
            </a:xfrm>
            <a:prstGeom prst="line">
              <a:avLst/>
            </a:prstGeom>
            <a:noFill/>
            <a:ln w="20638">
              <a:solidFill>
                <a:srgbClr val="FF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79937" name="Line 62"/>
            <p:cNvSpPr>
              <a:spLocks noChangeShapeType="1"/>
            </p:cNvSpPr>
            <p:nvPr/>
          </p:nvSpPr>
          <p:spPr bwMode="auto">
            <a:xfrm>
              <a:off x="1674" y="3176"/>
              <a:ext cx="45" cy="1"/>
            </a:xfrm>
            <a:prstGeom prst="line">
              <a:avLst/>
            </a:prstGeom>
            <a:noFill/>
            <a:ln w="20638">
              <a:solidFill>
                <a:srgbClr val="FF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79938" name="Line 63"/>
            <p:cNvSpPr>
              <a:spLocks noChangeShapeType="1"/>
            </p:cNvSpPr>
            <p:nvPr/>
          </p:nvSpPr>
          <p:spPr bwMode="auto">
            <a:xfrm>
              <a:off x="1780" y="3176"/>
              <a:ext cx="45" cy="1"/>
            </a:xfrm>
            <a:prstGeom prst="line">
              <a:avLst/>
            </a:prstGeom>
            <a:noFill/>
            <a:ln w="20638">
              <a:solidFill>
                <a:srgbClr val="FF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79939" name="Line 64"/>
            <p:cNvSpPr>
              <a:spLocks noChangeShapeType="1"/>
            </p:cNvSpPr>
            <p:nvPr/>
          </p:nvSpPr>
          <p:spPr bwMode="auto">
            <a:xfrm>
              <a:off x="1886" y="3176"/>
              <a:ext cx="45" cy="1"/>
            </a:xfrm>
            <a:prstGeom prst="line">
              <a:avLst/>
            </a:prstGeom>
            <a:noFill/>
            <a:ln w="20638">
              <a:solidFill>
                <a:srgbClr val="FF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79940" name="Line 65"/>
            <p:cNvSpPr>
              <a:spLocks noChangeShapeType="1"/>
            </p:cNvSpPr>
            <p:nvPr/>
          </p:nvSpPr>
          <p:spPr bwMode="auto">
            <a:xfrm>
              <a:off x="1992" y="3176"/>
              <a:ext cx="45" cy="1"/>
            </a:xfrm>
            <a:prstGeom prst="line">
              <a:avLst/>
            </a:prstGeom>
            <a:noFill/>
            <a:ln w="20638">
              <a:solidFill>
                <a:srgbClr val="FF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79941" name="Line 66"/>
            <p:cNvSpPr>
              <a:spLocks noChangeShapeType="1"/>
            </p:cNvSpPr>
            <p:nvPr/>
          </p:nvSpPr>
          <p:spPr bwMode="auto">
            <a:xfrm>
              <a:off x="2098" y="3176"/>
              <a:ext cx="16" cy="1"/>
            </a:xfrm>
            <a:prstGeom prst="line">
              <a:avLst/>
            </a:prstGeom>
            <a:noFill/>
            <a:ln w="20638">
              <a:solidFill>
                <a:srgbClr val="FF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79942" name="Rectangle 67"/>
            <p:cNvSpPr>
              <a:spLocks noChangeArrowheads="1"/>
            </p:cNvSpPr>
            <p:nvPr/>
          </p:nvSpPr>
          <p:spPr bwMode="auto">
            <a:xfrm>
              <a:off x="1494" y="2424"/>
              <a:ext cx="336"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4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T&gt;0</a:t>
              </a:r>
            </a:p>
          </p:txBody>
        </p:sp>
        <p:sp>
          <p:nvSpPr>
            <p:cNvPr id="79943" name="Rectangle 68"/>
            <p:cNvSpPr>
              <a:spLocks noChangeArrowheads="1"/>
            </p:cNvSpPr>
            <p:nvPr/>
          </p:nvSpPr>
          <p:spPr bwMode="auto">
            <a:xfrm>
              <a:off x="2070" y="3632"/>
              <a:ext cx="128"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4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E</a:t>
              </a:r>
            </a:p>
          </p:txBody>
        </p:sp>
        <p:sp>
          <p:nvSpPr>
            <p:cNvPr id="79944" name="Rectangle 69"/>
            <p:cNvSpPr>
              <a:spLocks noChangeArrowheads="1"/>
            </p:cNvSpPr>
            <p:nvPr/>
          </p:nvSpPr>
          <p:spPr bwMode="auto">
            <a:xfrm>
              <a:off x="2188" y="3766"/>
              <a:ext cx="68"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F</a:t>
              </a:r>
            </a:p>
          </p:txBody>
        </p:sp>
        <p:sp>
          <p:nvSpPr>
            <p:cNvPr id="79945" name="Rectangle 70"/>
            <p:cNvSpPr>
              <a:spLocks noChangeArrowheads="1"/>
            </p:cNvSpPr>
            <p:nvPr/>
          </p:nvSpPr>
          <p:spPr bwMode="auto">
            <a:xfrm>
              <a:off x="2673" y="3674"/>
              <a:ext cx="128"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4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E</a:t>
              </a:r>
            </a:p>
          </p:txBody>
        </p:sp>
        <p:sp>
          <p:nvSpPr>
            <p:cNvPr id="79946" name="Rectangle 71"/>
            <p:cNvSpPr>
              <a:spLocks noChangeArrowheads="1"/>
            </p:cNvSpPr>
            <p:nvPr/>
          </p:nvSpPr>
          <p:spPr bwMode="auto">
            <a:xfrm>
              <a:off x="716" y="3645"/>
              <a:ext cx="107"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4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0</a:t>
              </a:r>
            </a:p>
          </p:txBody>
        </p:sp>
        <p:sp>
          <p:nvSpPr>
            <p:cNvPr id="79947" name="Rectangle 72"/>
            <p:cNvSpPr>
              <a:spLocks noChangeArrowheads="1"/>
            </p:cNvSpPr>
            <p:nvPr/>
          </p:nvSpPr>
          <p:spPr bwMode="auto">
            <a:xfrm>
              <a:off x="428" y="2654"/>
              <a:ext cx="267"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4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1.0</a:t>
              </a:r>
            </a:p>
          </p:txBody>
        </p:sp>
        <p:sp>
          <p:nvSpPr>
            <p:cNvPr id="79948" name="Rectangle 73"/>
            <p:cNvSpPr>
              <a:spLocks noChangeArrowheads="1"/>
            </p:cNvSpPr>
            <p:nvPr/>
          </p:nvSpPr>
          <p:spPr bwMode="auto">
            <a:xfrm>
              <a:off x="385" y="1965"/>
              <a:ext cx="53"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400" b="0" i="1"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f</a:t>
              </a:r>
            </a:p>
          </p:txBody>
        </p:sp>
        <p:sp>
          <p:nvSpPr>
            <p:cNvPr id="79949" name="Rectangle 74"/>
            <p:cNvSpPr>
              <a:spLocks noChangeArrowheads="1"/>
            </p:cNvSpPr>
            <p:nvPr/>
          </p:nvSpPr>
          <p:spPr bwMode="auto">
            <a:xfrm>
              <a:off x="434" y="1965"/>
              <a:ext cx="256"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4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(E)</a:t>
              </a:r>
            </a:p>
          </p:txBody>
        </p:sp>
        <p:sp>
          <p:nvSpPr>
            <p:cNvPr id="79950" name="Line 75"/>
            <p:cNvSpPr>
              <a:spLocks noChangeShapeType="1"/>
            </p:cNvSpPr>
            <p:nvPr/>
          </p:nvSpPr>
          <p:spPr bwMode="auto">
            <a:xfrm>
              <a:off x="748" y="2750"/>
              <a:ext cx="862" cy="0"/>
            </a:xfrm>
            <a:prstGeom prst="line">
              <a:avLst/>
            </a:prstGeom>
            <a:noFill/>
            <a:ln w="28575">
              <a:solidFill>
                <a:schemeClr val="tx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楷体_GB2312" pitchFamily="49" charset="-122"/>
                <a:cs typeface="+mn-cs"/>
              </a:endParaRPr>
            </a:p>
          </p:txBody>
        </p:sp>
      </p:grpSp>
      <p:sp>
        <p:nvSpPr>
          <p:cNvPr id="79878" name="Text Box 77"/>
          <p:cNvSpPr txBox="1">
            <a:spLocks noChangeArrowheads="1"/>
          </p:cNvSpPr>
          <p:nvPr/>
        </p:nvSpPr>
        <p:spPr bwMode="auto">
          <a:xfrm>
            <a:off x="3563938" y="1523677"/>
            <a:ext cx="5400675" cy="2265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15000"/>
              </a:lnSpc>
              <a:spcBef>
                <a:spcPct val="0"/>
              </a:spcBef>
              <a:spcAft>
                <a:spcPct val="0"/>
              </a:spcAft>
              <a:buClrTx/>
              <a:buSzTx/>
              <a:buFontTx/>
              <a:buNone/>
              <a:tabLst/>
              <a:defRPr/>
            </a:pPr>
            <a:r>
              <a:rPr kumimoji="1"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sym typeface="Symbol" panose="05050102010706020507" pitchFamily="18" charset="2"/>
              </a:rPr>
              <a:t>金属的熔点均低于</a:t>
            </a:r>
            <a:r>
              <a:rPr kumimoji="1" lang="en-US" altLang="zh-CN" sz="2400" b="1" i="1"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sym typeface="Symbol" panose="05050102010706020507" pitchFamily="18" charset="2"/>
              </a:rPr>
              <a:t>T</a:t>
            </a:r>
            <a:r>
              <a:rPr kumimoji="1" lang="en-US" altLang="zh-CN" sz="2400" b="1" i="1" u="none" strike="noStrike" kern="1200" cap="none" spc="0" normalizeH="0" baseline="-2500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sym typeface="Symbol" panose="05050102010706020507" pitchFamily="18" charset="2"/>
              </a:rPr>
              <a:t>F</a:t>
            </a:r>
            <a:r>
              <a:rPr kumimoji="1"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sym typeface="Symbol" panose="05050102010706020507" pitchFamily="18" charset="2"/>
              </a:rPr>
              <a:t>。因此，在熔点以下，</a:t>
            </a:r>
            <a:r>
              <a:rPr kumimoji="1" lang="en-US" altLang="zh-CN" sz="2400" b="1" i="1"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sym typeface="Symbol" panose="05050102010706020507" pitchFamily="18" charset="2"/>
              </a:rPr>
              <a:t>T</a:t>
            </a:r>
            <a:r>
              <a:rPr kumimoji="1"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sym typeface="Symbol" panose="05050102010706020507" pitchFamily="18" charset="2"/>
              </a:rPr>
              <a:t>&lt;&lt;</a:t>
            </a:r>
            <a:r>
              <a:rPr kumimoji="1" lang="en-US" altLang="zh-CN" sz="2400" b="1" i="1"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sym typeface="Symbol" panose="05050102010706020507" pitchFamily="18" charset="2"/>
              </a:rPr>
              <a:t>T</a:t>
            </a:r>
            <a:r>
              <a:rPr kumimoji="1" lang="en-US" altLang="zh-CN" sz="2400" b="1" i="1" u="none" strike="noStrike" kern="1200" cap="none" spc="0" normalizeH="0" baseline="-2500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sym typeface="Symbol" panose="05050102010706020507" pitchFamily="18" charset="2"/>
              </a:rPr>
              <a:t>F</a:t>
            </a:r>
            <a:r>
              <a:rPr kumimoji="1" lang="en-US" altLang="zh-CN" sz="2400" b="1" i="0" u="none" strike="noStrike" kern="1200" cap="none" spc="0" normalizeH="0" baseline="-2500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sym typeface="Symbol" panose="05050102010706020507" pitchFamily="18" charset="2"/>
              </a:rPr>
              <a:t> </a:t>
            </a:r>
            <a:r>
              <a:rPr kumimoji="1" lang="en-US" altLang="zh-CN" sz="28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a:t>
            </a:r>
            <a:r>
              <a:rPr kumimoji="1" lang="en-US" altLang="zh-CN" sz="2800" b="1" i="1" u="none" strike="noStrike" kern="1200" cap="none" spc="0" normalizeH="0" baseline="0" noProof="0" dirty="0" err="1">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k</a:t>
            </a:r>
            <a:r>
              <a:rPr kumimoji="1" lang="en-US" altLang="zh-CN" sz="2800" b="1" i="1" u="none" strike="noStrike" kern="1200" cap="none" spc="0" normalizeH="0" baseline="-25000" noProof="0" dirty="0" err="1">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B</a:t>
            </a:r>
            <a:r>
              <a:rPr kumimoji="1" lang="en-US" altLang="zh-CN" sz="2800" b="1" i="1" u="none" strike="noStrike" kern="1200" cap="none" spc="0" normalizeH="0" baseline="0" noProof="0" dirty="0" err="1">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T</a:t>
            </a:r>
            <a:r>
              <a:rPr kumimoji="1" lang="en-US" altLang="zh-CN" sz="2800" b="1" i="1"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 </a:t>
            </a:r>
            <a:r>
              <a:rPr kumimoji="1" lang="en-US" altLang="zh-CN" sz="28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&lt;&lt; </a:t>
            </a:r>
            <a:r>
              <a:rPr kumimoji="1" lang="en-US" altLang="zh-CN" sz="2800" b="1" i="1"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E</a:t>
            </a:r>
            <a:r>
              <a:rPr kumimoji="1" lang="en-US" altLang="zh-CN" sz="2800" b="1" i="1" u="none" strike="noStrike" kern="1200" cap="none" spc="0" normalizeH="0" baseline="-2500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F</a:t>
            </a:r>
            <a:r>
              <a:rPr kumimoji="1" lang="en-US" altLang="zh-CN" sz="28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a:t>
            </a:r>
            <a:r>
              <a:rPr kumimoji="1"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sym typeface="Symbol" panose="05050102010706020507" pitchFamily="18" charset="2"/>
              </a:rPr>
              <a:t>总是满足的，被激发到</a:t>
            </a:r>
            <a:r>
              <a:rPr kumimoji="1" lang="en-US" altLang="zh-CN" sz="2400" b="1" i="1" u="none" strike="noStrike" kern="1200" cap="none" spc="0" normalizeH="0" baseline="0" noProof="0" dirty="0" err="1">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sym typeface="Symbol" panose="05050102010706020507" pitchFamily="18" charset="2"/>
              </a:rPr>
              <a:t>E</a:t>
            </a:r>
            <a:r>
              <a:rPr kumimoji="1" lang="en-US" altLang="zh-CN" sz="2400" b="1" i="1" u="none" strike="noStrike" kern="1200" cap="none" spc="0" normalizeH="0" baseline="-25000" noProof="0" dirty="0" err="1">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sym typeface="Symbol" panose="05050102010706020507" pitchFamily="18" charset="2"/>
              </a:rPr>
              <a:t>f</a:t>
            </a:r>
            <a:r>
              <a:rPr kumimoji="1" lang="en-US" altLang="zh-CN" sz="2400" b="1" i="1" u="none" strike="noStrike" kern="1200" cap="none" spc="0" normalizeH="0" baseline="-2500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sym typeface="Symbol" panose="05050102010706020507" pitchFamily="18" charset="2"/>
              </a:rPr>
              <a:t> </a:t>
            </a:r>
            <a:r>
              <a:rPr kumimoji="1"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sym typeface="Symbol" panose="05050102010706020507" pitchFamily="18" charset="2"/>
              </a:rPr>
              <a:t>以上的电子很少。所以，我们将金属自由电子气称为强简并的费米气体。</a:t>
            </a:r>
          </a:p>
        </p:txBody>
      </p:sp>
      <p:sp>
        <p:nvSpPr>
          <p:cNvPr id="1646670" name="Text Box 78"/>
          <p:cNvSpPr txBox="1">
            <a:spLocks noChangeArrowheads="1"/>
          </p:cNvSpPr>
          <p:nvPr/>
        </p:nvSpPr>
        <p:spPr bwMode="auto">
          <a:xfrm>
            <a:off x="900113" y="4266402"/>
            <a:ext cx="7620000" cy="1917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2400" b="1" i="0"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charset="-122"/>
                <a:cs typeface="+mn-cs"/>
                <a:sym typeface="Symbol" panose="05050102010706020507" pitchFamily="18" charset="2"/>
              </a:rPr>
              <a:t>金属自由电子气的简并性与量子力学中能量的简并性是不同的。金属自由电子气的简并性指的是统计的简并性，而不是能量的简并性，即指金属自由电子气与理想气体遵从不同的统计规律。我们将金属自由电子气与连续气体性质之间的差异称为简并性</a:t>
            </a:r>
            <a:endParaRPr kumimoji="1" lang="zh-CN" altLang="en-US" sz="2400" b="0" i="0"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charset="-122"/>
              <a:cs typeface="+mn-cs"/>
              <a:sym typeface="Symbol" panose="05050102010706020507" pitchFamily="18" charset="2"/>
            </a:endParaRPr>
          </a:p>
        </p:txBody>
      </p:sp>
      <p:sp>
        <p:nvSpPr>
          <p:cNvPr id="2" name="页脚占位符 1"/>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zh-CN" altLang="en-US"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清华大学电子工程系</a:t>
            </a:r>
            <a:r>
              <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a:t>
            </a:r>
            <a:r>
              <a:rPr kumimoji="1" lang="zh-CN" altLang="en-US"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黄翊东</a:t>
            </a:r>
            <a:endPar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3" name="灯片编号占位符 2"/>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BFA3644-F7FA-4510-BE22-999DFD69EC9B}" type="slidenum">
              <a:rPr kumimoji="1" lang="en-US" altLang="zh-CN" sz="14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132</a:t>
            </a:fld>
            <a:endPar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82" name="Text Box 76"/>
          <p:cNvSpPr txBox="1">
            <a:spLocks noChangeArrowheads="1"/>
          </p:cNvSpPr>
          <p:nvPr/>
        </p:nvSpPr>
        <p:spPr bwMode="auto">
          <a:xfrm>
            <a:off x="1763713" y="1125538"/>
            <a:ext cx="3486150"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600" b="1" i="0" u="none" strike="noStrike" kern="1200" cap="none" spc="0" normalizeH="0" baseline="0" noProof="0">
                <a:ln>
                  <a:noFill/>
                </a:ln>
                <a:solidFill>
                  <a:srgbClr val="660066"/>
                </a:solidFill>
                <a:effectLst/>
                <a:uLnTx/>
                <a:uFillTx/>
                <a:latin typeface="Times New Roman" panose="02020603050405020304" pitchFamily="18" charset="0"/>
                <a:ea typeface="微软雅黑" panose="020B0503020204020204" charset="-122"/>
                <a:cs typeface="+mn-cs"/>
              </a:rPr>
              <a:t>金属费米能级在导带内</a:t>
            </a:r>
          </a:p>
        </p:txBody>
      </p:sp>
      <p:sp>
        <p:nvSpPr>
          <p:cNvPr id="83" name="Rectangle 37"/>
          <p:cNvSpPr>
            <a:spLocks noChangeArrowheads="1"/>
          </p:cNvSpPr>
          <p:nvPr/>
        </p:nvSpPr>
        <p:spPr bwMode="auto">
          <a:xfrm flipV="1">
            <a:off x="106363" y="951226"/>
            <a:ext cx="8885237" cy="42863"/>
          </a:xfrm>
          <a:prstGeom prst="rect">
            <a:avLst/>
          </a:prstGeom>
          <a:gradFill rotWithShape="0">
            <a:gsLst>
              <a:gs pos="0">
                <a:srgbClr val="808080">
                  <a:gamma/>
                  <a:tint val="0"/>
                  <a:invGamma/>
                </a:srgbClr>
              </a:gs>
              <a:gs pos="100000">
                <a:srgbClr val="808080"/>
              </a:gs>
            </a:gsLst>
            <a:path path="shape">
              <a:fillToRect l="50000" t="50000" r="50000" b="50000"/>
            </a:path>
          </a:gradFill>
          <a:ln w="12700">
            <a:noFill/>
            <a:miter lim="800000"/>
            <a:headEnd type="none" w="sm" len="sm"/>
            <a:tailEnd type="none" w="sm" len="sm"/>
          </a:ln>
          <a:effectLst/>
        </p:spPr>
        <p:txBody>
          <a:bodyPr wrap="none" anchor="ctr"/>
          <a:lstStyle/>
          <a:p>
            <a:pPr marL="0" marR="0" lvl="0" indent="0" algn="l" defTabSz="914400" rtl="0" eaLnBrk="0" fontAlgn="auto" latinLnBrk="0" hangingPunct="0">
              <a:lnSpc>
                <a:spcPct val="100000"/>
              </a:lnSpc>
              <a:spcBef>
                <a:spcPts val="0"/>
              </a:spcBef>
              <a:spcAft>
                <a:spcPts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Arial"/>
              <a:ea typeface="宋体"/>
              <a:cs typeface="+mn-cs"/>
            </a:endParaRPr>
          </a:p>
        </p:txBody>
      </p:sp>
      <p:sp>
        <p:nvSpPr>
          <p:cNvPr id="84" name="Text Box 3"/>
          <p:cNvSpPr txBox="1">
            <a:spLocks noChangeArrowheads="1"/>
          </p:cNvSpPr>
          <p:nvPr/>
        </p:nvSpPr>
        <p:spPr bwMode="auto">
          <a:xfrm>
            <a:off x="1835696" y="334397"/>
            <a:ext cx="5724644"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3600" b="1" i="0" u="none" strike="noStrike" kern="1200" cap="none" spc="0" normalizeH="0" baseline="0" noProof="0" dirty="0">
                <a:ln>
                  <a:noFill/>
                </a:ln>
                <a:solidFill>
                  <a:srgbClr val="660066"/>
                </a:solidFill>
                <a:effectLst>
                  <a:outerShdw blurRad="38100" dist="38100" dir="2700000" algn="tl">
                    <a:srgbClr val="C0C0C0"/>
                  </a:outerShdw>
                </a:effectLst>
                <a:uLnTx/>
                <a:uFillTx/>
                <a:latin typeface="Times New Roman" panose="02020603050405020304" pitchFamily="18" charset="0"/>
                <a:ea typeface="微软雅黑" pitchFamily="34" charset="-122"/>
                <a:cs typeface="+mn-cs"/>
              </a:rPr>
              <a:t>金属中电子的费米统计分布</a:t>
            </a:r>
          </a:p>
        </p:txBody>
      </p:sp>
    </p:spTree>
    <p:extLst>
      <p:ext uri="{BB962C8B-B14F-4D97-AF65-F5344CB8AC3E}">
        <p14:creationId xmlns:p14="http://schemas.microsoft.com/office/powerpoint/2010/main" val="83382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646670"/>
                                        </p:tgtEl>
                                        <p:attrNameLst>
                                          <p:attrName>style.visibility</p:attrName>
                                        </p:attrNameLst>
                                      </p:cBhvr>
                                      <p:to>
                                        <p:strVal val="visible"/>
                                      </p:to>
                                    </p:set>
                                    <p:animEffect transition="in" filter="dissolve">
                                      <p:cBhvr>
                                        <p:cTn id="7" dur="500"/>
                                        <p:tgtEl>
                                          <p:spTgt spid="16466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46670" grpId="0"/>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Text Box 2"/>
          <p:cNvSpPr txBox="1">
            <a:spLocks noChangeArrowheads="1"/>
          </p:cNvSpPr>
          <p:nvPr/>
        </p:nvSpPr>
        <p:spPr bwMode="auto">
          <a:xfrm>
            <a:off x="899592" y="1484784"/>
            <a:ext cx="7391400" cy="43725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20000"/>
              </a:lnSpc>
              <a:spcBef>
                <a:spcPct val="50000"/>
              </a:spcBef>
              <a:spcAft>
                <a:spcPct val="0"/>
              </a:spcAft>
              <a:buClrTx/>
              <a:buSzTx/>
              <a:buFontTx/>
              <a:buNone/>
              <a:tabLst/>
              <a:defRPr/>
            </a:pPr>
            <a:r>
              <a:rPr kumimoji="1" lang="zh-CN" altLang="en-US" sz="26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        对于金属而言，由于</a:t>
            </a:r>
            <a:r>
              <a:rPr kumimoji="1" lang="en-US" altLang="zh-CN" sz="26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T &lt;&lt; T</a:t>
            </a:r>
            <a:r>
              <a:rPr kumimoji="1" lang="en-US" altLang="zh-CN" sz="2600" b="1" i="0" u="none" strike="noStrike" kern="1200" cap="none" spc="0" normalizeH="0" baseline="-2500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F </a:t>
            </a:r>
            <a:r>
              <a:rPr kumimoji="1" lang="en-US" altLang="zh-CN" sz="26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a:t>
            </a:r>
            <a:r>
              <a:rPr kumimoji="1" lang="en-US" altLang="zh-CN" sz="2600" b="1" i="1" u="none" strike="noStrike" kern="1200" cap="none" spc="0" normalizeH="0" baseline="0" noProof="0" dirty="0" err="1">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k</a:t>
            </a:r>
            <a:r>
              <a:rPr kumimoji="1" lang="en-US" altLang="zh-CN" sz="2600" b="1" i="1" u="none" strike="noStrike" kern="1200" cap="none" spc="0" normalizeH="0" baseline="-25000" noProof="0" dirty="0" err="1">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B</a:t>
            </a:r>
            <a:r>
              <a:rPr kumimoji="1" lang="en-US" altLang="zh-CN" sz="2600" b="1" i="1" u="none" strike="noStrike" kern="1200" cap="none" spc="0" normalizeH="0" baseline="0" noProof="0" dirty="0" err="1">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T</a:t>
            </a:r>
            <a:r>
              <a:rPr kumimoji="1" lang="en-US" altLang="zh-CN" sz="2600" b="1" i="1"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 </a:t>
            </a:r>
            <a:r>
              <a:rPr kumimoji="1" lang="en-US" altLang="zh-CN" sz="26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&lt;&lt; </a:t>
            </a:r>
            <a:r>
              <a:rPr kumimoji="1" lang="en-US" altLang="zh-CN" sz="2600" b="1" i="1"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E</a:t>
            </a:r>
            <a:r>
              <a:rPr kumimoji="1" lang="en-US" altLang="zh-CN" sz="2600" b="1" i="1" u="none" strike="noStrike" kern="1200" cap="none" spc="0" normalizeH="0" baseline="-2500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F</a:t>
            </a:r>
            <a:r>
              <a:rPr kumimoji="1" lang="en-US" altLang="zh-CN" sz="26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a:t>
            </a:r>
            <a:r>
              <a:rPr kumimoji="1" lang="zh-CN" altLang="en-US" sz="26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总是成立的，因此，只有费米面附近的一小部分可以电子被激发到高能态，而离费米面较远的电子则仍保持原来（</a:t>
            </a:r>
            <a:r>
              <a:rPr kumimoji="1" lang="en-US" altLang="zh-CN" sz="26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T</a:t>
            </a:r>
            <a:r>
              <a:rPr kumimoji="1" lang="zh-CN" altLang="en-US" sz="26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a:t>
            </a:r>
            <a:r>
              <a:rPr kumimoji="1" lang="en-US" altLang="zh-CN" sz="26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0</a:t>
            </a:r>
            <a:r>
              <a:rPr kumimoji="1" lang="zh-CN" altLang="en-US" sz="26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的状态，我们称这部分电子被“冷冻”下来。因此，虽然金属中有大量的自由电子，但是，决定金属许多性质的并不是其全部的自由电子，而只是在费米面附近的那一小部分。正因为这样，对金属费米面的研究就显得尤为重要。</a:t>
            </a:r>
          </a:p>
        </p:txBody>
      </p:sp>
      <p:sp>
        <p:nvSpPr>
          <p:cNvPr id="80899" name="Text Box 3"/>
          <p:cNvSpPr txBox="1">
            <a:spLocks noChangeArrowheads="1"/>
          </p:cNvSpPr>
          <p:nvPr/>
        </p:nvSpPr>
        <p:spPr bwMode="auto">
          <a:xfrm>
            <a:off x="2863840" y="476672"/>
            <a:ext cx="341632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3600" dirty="0">
                <a:solidFill>
                  <a:srgbClr val="660066"/>
                </a:solidFill>
                <a:effectLst>
                  <a:outerShdw blurRad="38100" dist="38100" dir="2700000" algn="tl">
                    <a:srgbClr val="C0C0C0"/>
                  </a:outerShdw>
                </a:effectLst>
                <a:ea typeface="微软雅黑" pitchFamily="34" charset="-122"/>
                <a:cs typeface="+mn-cs"/>
              </a:rPr>
              <a:t>金属材料费米面</a:t>
            </a:r>
          </a:p>
        </p:txBody>
      </p:sp>
      <p:sp>
        <p:nvSpPr>
          <p:cNvPr id="2" name="页脚占位符 1"/>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zh-CN" altLang="en-US"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清华大学电子工程系</a:t>
            </a:r>
            <a:r>
              <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a:t>
            </a:r>
            <a:r>
              <a:rPr kumimoji="1" lang="zh-CN" altLang="en-US"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黄翊东</a:t>
            </a:r>
            <a:endPar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3" name="灯片编号占位符 2"/>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CBFA3644-F7FA-4510-BE22-999DFD69EC9B}" type="slidenum">
              <a:rPr kumimoji="1" lang="en-US" altLang="zh-CN" sz="14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t>133</a:t>
            </a:fld>
            <a:endPar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6" name="Rectangle 37"/>
          <p:cNvSpPr>
            <a:spLocks noChangeArrowheads="1"/>
          </p:cNvSpPr>
          <p:nvPr/>
        </p:nvSpPr>
        <p:spPr bwMode="auto">
          <a:xfrm flipV="1">
            <a:off x="106363" y="1153889"/>
            <a:ext cx="8885237" cy="42863"/>
          </a:xfrm>
          <a:prstGeom prst="rect">
            <a:avLst/>
          </a:prstGeom>
          <a:gradFill rotWithShape="0">
            <a:gsLst>
              <a:gs pos="0">
                <a:srgbClr val="808080">
                  <a:gamma/>
                  <a:tint val="0"/>
                  <a:invGamma/>
                </a:srgbClr>
              </a:gs>
              <a:gs pos="100000">
                <a:srgbClr val="808080"/>
              </a:gs>
            </a:gsLst>
            <a:path path="shape">
              <a:fillToRect l="50000" t="50000" r="50000" b="50000"/>
            </a:path>
          </a:gradFill>
          <a:ln w="12700">
            <a:noFill/>
            <a:miter lim="800000"/>
            <a:headEnd type="none" w="sm" len="sm"/>
            <a:tailEnd type="none" w="sm" len="sm"/>
          </a:ln>
          <a:effectLst/>
        </p:spPr>
        <p:txBody>
          <a:bodyPr wrap="none" anchor="ctr"/>
          <a:lstStyle/>
          <a:p>
            <a:pPr marL="0" marR="0" lvl="0" indent="0" algn="l" defTabSz="914400" rtl="0" eaLnBrk="0" fontAlgn="auto" latinLnBrk="0" hangingPunct="0">
              <a:lnSpc>
                <a:spcPct val="100000"/>
              </a:lnSpc>
              <a:spcBef>
                <a:spcPts val="0"/>
              </a:spcBef>
              <a:spcAft>
                <a:spcPts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Arial"/>
              <a:ea typeface="宋体"/>
              <a:cs typeface="+mn-cs"/>
            </a:endParaRPr>
          </a:p>
        </p:txBody>
      </p:sp>
    </p:spTree>
    <p:extLst>
      <p:ext uri="{BB962C8B-B14F-4D97-AF65-F5344CB8AC3E}">
        <p14:creationId xmlns:p14="http://schemas.microsoft.com/office/powerpoint/2010/main" val="3476059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TextBox 1"/>
          <p:cNvSpPr txBox="1">
            <a:spLocks noChangeArrowheads="1"/>
          </p:cNvSpPr>
          <p:nvPr/>
        </p:nvSpPr>
        <p:spPr bwMode="auto">
          <a:xfrm>
            <a:off x="480218" y="1011614"/>
            <a:ext cx="8137525" cy="1200329"/>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在平衡状态的统计问题中，往往只需要知道电子的能量分布状况。可以不必考虑 </a:t>
            </a:r>
            <a:r>
              <a:rPr kumimoji="0" lang="en-US" altLang="zh-CN" sz="2400" b="1" i="1"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k</a:t>
            </a:r>
            <a:r>
              <a:rPr kumimoji="0"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 </a:t>
            </a:r>
            <a:r>
              <a:rPr kumimoji="0"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空间的统计分布，而更简便地应用能态密度</a:t>
            </a:r>
            <a:r>
              <a:rPr kumimoji="0" lang="en-US" altLang="zh-CN" sz="2400" b="1" i="1"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N</a:t>
            </a:r>
            <a:r>
              <a:rPr kumimoji="0"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a:t>
            </a:r>
            <a:r>
              <a:rPr kumimoji="0" lang="en-US" altLang="zh-CN" sz="2400" b="1" i="1"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E</a:t>
            </a:r>
            <a:r>
              <a:rPr kumimoji="0"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a:t>
            </a:r>
            <a:r>
              <a:rPr kumimoji="0"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的概念：</a:t>
            </a:r>
          </a:p>
        </p:txBody>
      </p:sp>
      <p:graphicFrame>
        <p:nvGraphicFramePr>
          <p:cNvPr id="69635" name="对象 2"/>
          <p:cNvGraphicFramePr>
            <a:graphicFrameLocks noChangeAspect="1"/>
          </p:cNvGraphicFramePr>
          <p:nvPr>
            <p:extLst>
              <p:ext uri="{D42A27DB-BD31-4B8C-83A1-F6EECF244321}">
                <p14:modId xmlns:p14="http://schemas.microsoft.com/office/powerpoint/2010/main" val="2537579242"/>
              </p:ext>
            </p:extLst>
          </p:nvPr>
        </p:nvGraphicFramePr>
        <p:xfrm>
          <a:off x="6813550" y="2495550"/>
          <a:ext cx="276225" cy="55563"/>
        </p:xfrm>
        <a:graphic>
          <a:graphicData uri="http://schemas.openxmlformats.org/presentationml/2006/ole">
            <mc:AlternateContent xmlns:mc="http://schemas.openxmlformats.org/markup-compatibility/2006">
              <mc:Choice xmlns:v="urn:schemas-microsoft-com:vml" Requires="v">
                <p:oleObj spid="_x0000_s273716" name="Equation" r:id="rId4" imgW="1295280" imgH="253800" progId="Equation.DSMT4">
                  <p:embed/>
                </p:oleObj>
              </mc:Choice>
              <mc:Fallback>
                <p:oleObj name="Equation" r:id="rId4" imgW="1295280" imgH="253800" progId="Equation.DSMT4">
                  <p:embed/>
                  <p:pic>
                    <p:nvPicPr>
                      <p:cNvPr id="69635" name="对象 2"/>
                      <p:cNvPicPr>
                        <a:picLocks noChangeAspect="1" noChangeArrowheads="1"/>
                      </p:cNvPicPr>
                      <p:nvPr/>
                    </p:nvPicPr>
                    <p:blipFill>
                      <a:blip r:embed="rId5"/>
                      <a:srcRect/>
                      <a:stretch>
                        <a:fillRect/>
                      </a:stretch>
                    </p:blipFill>
                    <p:spPr bwMode="auto">
                      <a:xfrm>
                        <a:off x="6813550" y="2495550"/>
                        <a:ext cx="276225" cy="55563"/>
                      </a:xfrm>
                      <a:prstGeom prst="rect">
                        <a:avLst/>
                      </a:prstGeom>
                      <a:solidFill>
                        <a:srgbClr val="FFFF99"/>
                      </a:solidFill>
                      <a:ln w="9525">
                        <a:solidFill>
                          <a:schemeClr val="accent1"/>
                        </a:solidFill>
                        <a:miter lim="800000"/>
                        <a:headEnd/>
                        <a:tailEnd/>
                      </a:ln>
                    </p:spPr>
                  </p:pic>
                </p:oleObj>
              </mc:Fallback>
            </mc:AlternateContent>
          </a:graphicData>
        </a:graphic>
      </p:graphicFrame>
      <p:sp>
        <p:nvSpPr>
          <p:cNvPr id="69636" name="矩形 3"/>
          <p:cNvSpPr>
            <a:spLocks noChangeArrowheads="1"/>
          </p:cNvSpPr>
          <p:nvPr/>
        </p:nvSpPr>
        <p:spPr bwMode="auto">
          <a:xfrm>
            <a:off x="538163" y="2312054"/>
            <a:ext cx="56896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能量在</a:t>
            </a:r>
            <a:r>
              <a:rPr kumimoji="1" lang="en-US" altLang="zh-CN" sz="2400" b="1" i="1"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E</a:t>
            </a:r>
            <a:r>
              <a:rPr kumimoji="1"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a:t>
            </a:r>
            <a:r>
              <a:rPr kumimoji="1" lang="en-US" altLang="zh-CN" sz="2400" b="1" i="1"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E</a:t>
            </a:r>
            <a:r>
              <a:rPr kumimoji="1"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a:t>
            </a:r>
            <a:r>
              <a:rPr kumimoji="1" lang="en-US" altLang="zh-CN" sz="2400" b="1" i="1" u="none" strike="noStrike" kern="1200" cap="none" spc="0" normalizeH="0" baseline="0" noProof="0" dirty="0" err="1">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dE</a:t>
            </a:r>
            <a:r>
              <a:rPr kumimoji="1"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之间的电子数为：</a:t>
            </a:r>
          </a:p>
        </p:txBody>
      </p:sp>
      <p:sp>
        <p:nvSpPr>
          <p:cNvPr id="69637" name="TextBox 4"/>
          <p:cNvSpPr txBox="1">
            <a:spLocks noChangeArrowheads="1"/>
          </p:cNvSpPr>
          <p:nvPr/>
        </p:nvSpPr>
        <p:spPr bwMode="auto">
          <a:xfrm>
            <a:off x="480218" y="3101623"/>
            <a:ext cx="4536752"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2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charset="-122"/>
                <a:cs typeface="Times New Roman" panose="02020603050405020304" pitchFamily="18" charset="0"/>
              </a:rPr>
              <a:t>上式具体概括了系统中电子按能量的统计分布，一方面决定于体现费米统计分布的 </a:t>
            </a:r>
            <a:r>
              <a:rPr kumimoji="0" lang="en-US" altLang="zh-CN" sz="2400" b="1" i="1"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charset="-122"/>
                <a:cs typeface="Times New Roman" panose="02020603050405020304" pitchFamily="18" charset="0"/>
              </a:rPr>
              <a:t>f </a:t>
            </a:r>
            <a:r>
              <a:rPr kumimoji="0" lang="en-US" altLang="zh-CN" sz="2400" b="1" i="0"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charset="-122"/>
                <a:cs typeface="Times New Roman" panose="02020603050405020304" pitchFamily="18" charset="0"/>
              </a:rPr>
              <a:t>(</a:t>
            </a:r>
            <a:r>
              <a:rPr kumimoji="0" lang="en-US" altLang="zh-CN" sz="2400" b="1" i="1"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charset="-122"/>
                <a:cs typeface="Times New Roman" panose="02020603050405020304" pitchFamily="18" charset="0"/>
              </a:rPr>
              <a:t>E</a:t>
            </a:r>
            <a:r>
              <a:rPr kumimoji="0" lang="en-US" altLang="zh-CN" sz="2400" b="1" i="0"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charset="-122"/>
                <a:cs typeface="Times New Roman" panose="02020603050405020304" pitchFamily="18" charset="0"/>
              </a:rPr>
              <a:t>),</a:t>
            </a:r>
          </a:p>
          <a:p>
            <a:pPr marL="0" marR="0" lvl="0" indent="0" algn="l" defTabSz="914400" rtl="0" eaLnBrk="1" fontAlgn="base" latinLnBrk="0" hangingPunct="1">
              <a:lnSpc>
                <a:spcPct val="12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charset="-122"/>
                <a:cs typeface="Times New Roman" panose="02020603050405020304" pitchFamily="18" charset="0"/>
              </a:rPr>
              <a:t>另一方面决定于晶体本身的能态密度函数 </a:t>
            </a:r>
            <a:r>
              <a:rPr kumimoji="0" lang="en-US" altLang="zh-CN" sz="2400" b="1" i="1"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charset="-122"/>
                <a:cs typeface="Times New Roman" panose="02020603050405020304" pitchFamily="18" charset="0"/>
              </a:rPr>
              <a:t>N</a:t>
            </a:r>
            <a:r>
              <a:rPr kumimoji="0" lang="en-US" altLang="zh-CN" sz="2400" b="1" i="0"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charset="-122"/>
                <a:cs typeface="Times New Roman" panose="02020603050405020304" pitchFamily="18" charset="0"/>
              </a:rPr>
              <a:t>(</a:t>
            </a:r>
            <a:r>
              <a:rPr kumimoji="0" lang="en-US" altLang="zh-CN" sz="2400" b="1" i="1"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charset="-122"/>
                <a:cs typeface="Times New Roman" panose="02020603050405020304" pitchFamily="18" charset="0"/>
              </a:rPr>
              <a:t>E</a:t>
            </a:r>
            <a:r>
              <a:rPr kumimoji="0" lang="en-US" altLang="zh-CN" sz="2400" b="1" i="0"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charset="-122"/>
                <a:cs typeface="Times New Roman" panose="02020603050405020304" pitchFamily="18" charset="0"/>
              </a:rPr>
              <a:t>)</a:t>
            </a:r>
            <a:endParaRPr kumimoji="0" lang="zh-CN" altLang="en-US" sz="2400" b="1" i="0"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charset="-122"/>
              <a:cs typeface="Times New Roman" panose="02020603050405020304" pitchFamily="18" charset="0"/>
            </a:endParaRPr>
          </a:p>
        </p:txBody>
      </p:sp>
      <p:graphicFrame>
        <p:nvGraphicFramePr>
          <p:cNvPr id="69639" name="对象 6"/>
          <p:cNvGraphicFramePr>
            <a:graphicFrameLocks noChangeAspect="1"/>
          </p:cNvGraphicFramePr>
          <p:nvPr>
            <p:extLst>
              <p:ext uri="{D42A27DB-BD31-4B8C-83A1-F6EECF244321}">
                <p14:modId xmlns:p14="http://schemas.microsoft.com/office/powerpoint/2010/main" val="120172331"/>
              </p:ext>
            </p:extLst>
          </p:nvPr>
        </p:nvGraphicFramePr>
        <p:xfrm>
          <a:off x="4685080" y="2738300"/>
          <a:ext cx="3932663" cy="3434217"/>
        </p:xfrm>
        <a:graphic>
          <a:graphicData uri="http://schemas.openxmlformats.org/presentationml/2006/ole">
            <mc:AlternateContent xmlns:mc="http://schemas.openxmlformats.org/markup-compatibility/2006">
              <mc:Choice xmlns:v="urn:schemas-microsoft-com:vml" Requires="v">
                <p:oleObj spid="_x0000_s273717" name="Graph" r:id="rId6" imgW="3678555" imgH="3213735" progId="Origin50.Graph">
                  <p:embed/>
                </p:oleObj>
              </mc:Choice>
              <mc:Fallback>
                <p:oleObj name="Graph" r:id="rId6" imgW="3678555" imgH="3213735" progId="Origin50.Graph">
                  <p:embed/>
                  <p:pic>
                    <p:nvPicPr>
                      <p:cNvPr id="69639" name="对象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85080" y="2738300"/>
                        <a:ext cx="3932663" cy="3434217"/>
                      </a:xfrm>
                      <a:prstGeom prst="rect">
                        <a:avLst/>
                      </a:prstGeom>
                      <a:noFill/>
                      <a:ln>
                        <a:noFill/>
                      </a:ln>
                    </p:spPr>
                  </p:pic>
                </p:oleObj>
              </mc:Fallback>
            </mc:AlternateContent>
          </a:graphicData>
        </a:graphic>
      </p:graphicFrame>
      <p:cxnSp>
        <p:nvCxnSpPr>
          <p:cNvPr id="69640" name="直接箭头连接符 8"/>
          <p:cNvCxnSpPr>
            <a:cxnSpLocks noChangeShapeType="1"/>
          </p:cNvCxnSpPr>
          <p:nvPr/>
        </p:nvCxnSpPr>
        <p:spPr bwMode="auto">
          <a:xfrm flipH="1">
            <a:off x="6732240" y="2682020"/>
            <a:ext cx="503585" cy="1867805"/>
          </a:xfrm>
          <a:prstGeom prst="straightConnector1">
            <a:avLst/>
          </a:prstGeom>
          <a:noFill/>
          <a:ln w="38100" algn="ctr">
            <a:solidFill>
              <a:schemeClr val="tx1"/>
            </a:solidFill>
            <a:rou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 name="页脚占位符 1"/>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zh-CN" altLang="en-US"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清华大学电子工程系</a:t>
            </a:r>
            <a:r>
              <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a:t>
            </a:r>
            <a:r>
              <a:rPr kumimoji="1" lang="zh-CN" altLang="en-US"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黄翊东</a:t>
            </a:r>
            <a:endPar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3" name="灯片编号占位符 2"/>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CBFA3644-F7FA-4510-BE22-999DFD69EC9B}" type="slidenum">
              <a:rPr kumimoji="1" lang="en-US" altLang="zh-CN" sz="14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t>134</a:t>
            </a:fld>
            <a:endPar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11" name="Text Box 3"/>
          <p:cNvSpPr txBox="1">
            <a:spLocks noChangeArrowheads="1"/>
          </p:cNvSpPr>
          <p:nvPr/>
        </p:nvSpPr>
        <p:spPr bwMode="auto">
          <a:xfrm>
            <a:off x="2339752" y="335513"/>
            <a:ext cx="4801314"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3600" dirty="0">
                <a:solidFill>
                  <a:srgbClr val="660066"/>
                </a:solidFill>
                <a:effectLst>
                  <a:outerShdw blurRad="38100" dist="38100" dir="2700000" algn="tl">
                    <a:srgbClr val="C0C0C0"/>
                  </a:outerShdw>
                </a:effectLst>
                <a:ea typeface="微软雅黑" pitchFamily="34" charset="-122"/>
                <a:cs typeface="+mn-cs"/>
              </a:rPr>
              <a:t>电子按能量的统计分布</a:t>
            </a:r>
          </a:p>
        </p:txBody>
      </p:sp>
      <p:sp>
        <p:nvSpPr>
          <p:cNvPr id="12" name="Rectangle 37"/>
          <p:cNvSpPr>
            <a:spLocks noChangeArrowheads="1"/>
          </p:cNvSpPr>
          <p:nvPr/>
        </p:nvSpPr>
        <p:spPr bwMode="auto">
          <a:xfrm flipV="1">
            <a:off x="106363" y="937865"/>
            <a:ext cx="8885237" cy="42863"/>
          </a:xfrm>
          <a:prstGeom prst="rect">
            <a:avLst/>
          </a:prstGeom>
          <a:gradFill rotWithShape="0">
            <a:gsLst>
              <a:gs pos="0">
                <a:srgbClr val="808080">
                  <a:gamma/>
                  <a:tint val="0"/>
                  <a:invGamma/>
                </a:srgbClr>
              </a:gs>
              <a:gs pos="100000">
                <a:srgbClr val="808080"/>
              </a:gs>
            </a:gsLst>
            <a:path path="shape">
              <a:fillToRect l="50000" t="50000" r="50000" b="50000"/>
            </a:path>
          </a:gradFill>
          <a:ln w="12700">
            <a:noFill/>
            <a:miter lim="800000"/>
            <a:headEnd type="none" w="sm" len="sm"/>
            <a:tailEnd type="none" w="sm" len="sm"/>
          </a:ln>
          <a:effectLst/>
        </p:spPr>
        <p:txBody>
          <a:bodyPr wrap="none" anchor="ctr"/>
          <a:lstStyle/>
          <a:p>
            <a:pPr marL="0" marR="0" lvl="0" indent="0" algn="l" defTabSz="914400" rtl="0" eaLnBrk="0" fontAlgn="auto" latinLnBrk="0" hangingPunct="0">
              <a:lnSpc>
                <a:spcPct val="100000"/>
              </a:lnSpc>
              <a:spcBef>
                <a:spcPts val="0"/>
              </a:spcBef>
              <a:spcAft>
                <a:spcPts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Arial"/>
              <a:ea typeface="宋体"/>
              <a:cs typeface="+mn-cs"/>
            </a:endParaRPr>
          </a:p>
        </p:txBody>
      </p:sp>
    </p:spTree>
    <p:extLst>
      <p:ext uri="{BB962C8B-B14F-4D97-AF65-F5344CB8AC3E}">
        <p14:creationId xmlns:p14="http://schemas.microsoft.com/office/powerpoint/2010/main" val="975670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Text Box 2"/>
          <p:cNvSpPr txBox="1">
            <a:spLocks noChangeArrowheads="1"/>
          </p:cNvSpPr>
          <p:nvPr/>
        </p:nvSpPr>
        <p:spPr bwMode="auto">
          <a:xfrm>
            <a:off x="349250" y="1627059"/>
            <a:ext cx="8642350" cy="1928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just" defTabSz="914400" rtl="0" eaLnBrk="1" fontAlgn="base" latinLnBrk="0" hangingPunct="1">
              <a:lnSpc>
                <a:spcPct val="110000"/>
              </a:lnSpc>
              <a:spcBef>
                <a:spcPct val="50000"/>
              </a:spcBef>
              <a:spcAft>
                <a:spcPct val="0"/>
              </a:spcAft>
              <a:buClrTx/>
              <a:buSzTx/>
              <a:buFontTx/>
              <a:buNone/>
              <a:tabLst/>
              <a:defRPr/>
            </a:pPr>
            <a:r>
              <a:rPr kumimoji="1" lang="zh-CN" altLang="en-US" sz="2200" b="1" i="0"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charset="-122"/>
                <a:cs typeface="Times New Roman" panose="02020603050405020304" pitchFamily="18" charset="0"/>
                <a:sym typeface="Symbol" panose="05050102010706020507" pitchFamily="18" charset="2"/>
              </a:rPr>
              <a:t>当</a:t>
            </a:r>
            <a:r>
              <a:rPr kumimoji="1" lang="en-US" altLang="zh-CN" sz="2200" b="1" i="1"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charset="-122"/>
                <a:cs typeface="Times New Roman" panose="02020603050405020304" pitchFamily="18" charset="0"/>
                <a:sym typeface="Symbol" panose="05050102010706020507" pitchFamily="18" charset="2"/>
              </a:rPr>
              <a:t>T </a:t>
            </a:r>
            <a:r>
              <a:rPr kumimoji="1" lang="en-US" altLang="zh-CN" sz="2200" b="1" i="0"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charset="-122"/>
                <a:cs typeface="Times New Roman" panose="02020603050405020304" pitchFamily="18" charset="0"/>
                <a:sym typeface="Symbol" panose="05050102010706020507" pitchFamily="18" charset="2"/>
              </a:rPr>
              <a:t>&gt; 0</a:t>
            </a:r>
            <a:r>
              <a:rPr kumimoji="1" lang="zh-CN" altLang="en-US" sz="2200" b="1" i="0"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charset="-122"/>
                <a:cs typeface="Times New Roman" panose="02020603050405020304" pitchFamily="18" charset="0"/>
                <a:sym typeface="Symbol" panose="05050102010706020507" pitchFamily="18" charset="2"/>
              </a:rPr>
              <a:t>时，由于</a:t>
            </a:r>
            <a:r>
              <a:rPr kumimoji="1" lang="en-US" altLang="zh-CN" sz="2200" b="1" i="1"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charset="-122"/>
                <a:cs typeface="Times New Roman" panose="02020603050405020304" pitchFamily="18" charset="0"/>
              </a:rPr>
              <a:t>T</a:t>
            </a:r>
            <a:r>
              <a:rPr kumimoji="1" lang="en-US" altLang="zh-CN" sz="2200" b="1" i="1" u="none" strike="noStrike" kern="1200" cap="none" spc="0" normalizeH="0" baseline="-25000" noProof="0" dirty="0">
                <a:ln>
                  <a:noFill/>
                </a:ln>
                <a:solidFill>
                  <a:srgbClr val="663300"/>
                </a:solidFill>
                <a:effectLst/>
                <a:uLnTx/>
                <a:uFillTx/>
                <a:latin typeface="Times New Roman" panose="02020603050405020304" pitchFamily="18" charset="0"/>
                <a:ea typeface="微软雅黑" panose="020B0503020204020204" charset="-122"/>
                <a:cs typeface="Times New Roman" panose="02020603050405020304" pitchFamily="18" charset="0"/>
              </a:rPr>
              <a:t>F</a:t>
            </a:r>
            <a:r>
              <a:rPr kumimoji="1" lang="en-US" altLang="zh-CN" sz="2200" b="1" i="1"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charset="-122"/>
                <a:cs typeface="Times New Roman" panose="02020603050405020304" pitchFamily="18" charset="0"/>
              </a:rPr>
              <a:t> </a:t>
            </a:r>
            <a:r>
              <a:rPr kumimoji="1" lang="en-US" altLang="zh-CN" sz="2200" b="1" i="0"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charset="-122"/>
                <a:cs typeface="Times New Roman" panose="02020603050405020304" pitchFamily="18" charset="0"/>
              </a:rPr>
              <a:t>&gt;&gt; </a:t>
            </a:r>
            <a:r>
              <a:rPr kumimoji="1" lang="en-US" altLang="zh-CN" sz="2200" b="1" i="1"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charset="-122"/>
                <a:cs typeface="Times New Roman" panose="02020603050405020304" pitchFamily="18" charset="0"/>
              </a:rPr>
              <a:t>T</a:t>
            </a:r>
            <a:r>
              <a:rPr kumimoji="1" lang="zh-CN" altLang="en-US" sz="2200" b="1" i="0"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charset="-122"/>
                <a:cs typeface="Times New Roman" panose="02020603050405020304" pitchFamily="18" charset="0"/>
              </a:rPr>
              <a:t>，所以电子的分布函数只在费米能附近几个</a:t>
            </a:r>
            <a:r>
              <a:rPr kumimoji="1" lang="en-US" altLang="zh-CN" sz="2200" b="1" i="1" u="none" strike="noStrike" kern="1200" cap="none" spc="0" normalizeH="0" baseline="0" noProof="0" dirty="0" err="1">
                <a:ln>
                  <a:noFill/>
                </a:ln>
                <a:solidFill>
                  <a:srgbClr val="663300"/>
                </a:solidFill>
                <a:effectLst/>
                <a:uLnTx/>
                <a:uFillTx/>
                <a:latin typeface="Times New Roman" panose="02020603050405020304" pitchFamily="18" charset="0"/>
                <a:ea typeface="微软雅黑" panose="020B0503020204020204" charset="-122"/>
                <a:cs typeface="Times New Roman" panose="02020603050405020304" pitchFamily="18" charset="0"/>
              </a:rPr>
              <a:t>k</a:t>
            </a:r>
            <a:r>
              <a:rPr kumimoji="1" lang="en-US" altLang="zh-CN" sz="2200" b="1" i="1" u="none" strike="noStrike" kern="1200" cap="none" spc="0" normalizeH="0" baseline="-25000" noProof="0" dirty="0" err="1">
                <a:ln>
                  <a:noFill/>
                </a:ln>
                <a:solidFill>
                  <a:srgbClr val="663300"/>
                </a:solidFill>
                <a:effectLst/>
                <a:uLnTx/>
                <a:uFillTx/>
                <a:latin typeface="Times New Roman" panose="02020603050405020304" pitchFamily="18" charset="0"/>
                <a:ea typeface="微软雅黑" panose="020B0503020204020204" charset="-122"/>
                <a:cs typeface="Times New Roman" panose="02020603050405020304" pitchFamily="18" charset="0"/>
              </a:rPr>
              <a:t>B</a:t>
            </a:r>
            <a:r>
              <a:rPr kumimoji="1" lang="en-US" altLang="zh-CN" sz="2200" b="1" i="1" u="none" strike="noStrike" kern="1200" cap="none" spc="0" normalizeH="0" baseline="0" noProof="0" dirty="0" err="1">
                <a:ln>
                  <a:noFill/>
                </a:ln>
                <a:solidFill>
                  <a:srgbClr val="663300"/>
                </a:solidFill>
                <a:effectLst/>
                <a:uLnTx/>
                <a:uFillTx/>
                <a:latin typeface="Times New Roman" panose="02020603050405020304" pitchFamily="18" charset="0"/>
                <a:ea typeface="微软雅黑" panose="020B0503020204020204" charset="-122"/>
                <a:cs typeface="Times New Roman" panose="02020603050405020304" pitchFamily="18" charset="0"/>
              </a:rPr>
              <a:t>T</a:t>
            </a:r>
            <a:r>
              <a:rPr kumimoji="1" lang="en-US" altLang="zh-CN" sz="2200" b="1" i="1"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charset="-122"/>
                <a:cs typeface="Times New Roman" panose="02020603050405020304" pitchFamily="18" charset="0"/>
              </a:rPr>
              <a:t> </a:t>
            </a:r>
            <a:r>
              <a:rPr kumimoji="1" lang="zh-CN" altLang="en-US" sz="2200" b="1" i="0"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charset="-122"/>
                <a:cs typeface="Times New Roman" panose="02020603050405020304" pitchFamily="18" charset="0"/>
              </a:rPr>
              <a:t>的范围内有变化，而离费米能较远处电子的分布于</a:t>
            </a:r>
            <a:r>
              <a:rPr kumimoji="1" lang="en-US" altLang="zh-CN" sz="2200" b="1" i="1"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charset="-122"/>
                <a:cs typeface="Times New Roman" panose="02020603050405020304" pitchFamily="18" charset="0"/>
              </a:rPr>
              <a:t>T</a:t>
            </a:r>
            <a:r>
              <a:rPr kumimoji="1" lang="en-US" altLang="zh-CN" sz="2200" b="1" i="0"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charset="-122"/>
                <a:cs typeface="Times New Roman" panose="02020603050405020304" pitchFamily="18" charset="0"/>
              </a:rPr>
              <a:t>=0</a:t>
            </a:r>
            <a:r>
              <a:rPr kumimoji="1" lang="zh-CN" altLang="en-US" sz="2200" b="1" i="0"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charset="-122"/>
                <a:cs typeface="Times New Roman" panose="02020603050405020304" pitchFamily="18" charset="0"/>
              </a:rPr>
              <a:t>时相同。在有限温度下</a:t>
            </a:r>
            <a:r>
              <a:rPr kumimoji="1" lang="zh-CN" altLang="en-US" sz="2200" b="1" i="1"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charset="-122"/>
                <a:cs typeface="Times New Roman" panose="02020603050405020304" pitchFamily="18" charset="0"/>
              </a:rPr>
              <a:t>， </a:t>
            </a:r>
            <a:r>
              <a:rPr kumimoji="1" lang="en-US" altLang="zh-CN" sz="2200" b="1" i="1"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charset="-122"/>
                <a:cs typeface="Times New Roman" panose="02020603050405020304" pitchFamily="18" charset="0"/>
                <a:sym typeface="Symbol" panose="05050102010706020507" pitchFamily="18" charset="2"/>
              </a:rPr>
              <a:t>E</a:t>
            </a:r>
            <a:r>
              <a:rPr kumimoji="1" lang="en-US" altLang="zh-CN" sz="2200" b="1" i="1" u="none" strike="noStrike" kern="1200" cap="none" spc="0" normalizeH="0" baseline="-25000" noProof="0" dirty="0">
                <a:ln>
                  <a:noFill/>
                </a:ln>
                <a:solidFill>
                  <a:srgbClr val="663300"/>
                </a:solidFill>
                <a:effectLst/>
                <a:uLnTx/>
                <a:uFillTx/>
                <a:latin typeface="Times New Roman" panose="02020603050405020304" pitchFamily="18" charset="0"/>
                <a:ea typeface="微软雅黑" panose="020B0503020204020204" charset="-122"/>
                <a:cs typeface="Times New Roman" panose="02020603050405020304" pitchFamily="18" charset="0"/>
                <a:sym typeface="Symbol" panose="05050102010706020507" pitchFamily="18" charset="2"/>
              </a:rPr>
              <a:t>F0</a:t>
            </a:r>
            <a:r>
              <a:rPr kumimoji="1" lang="zh-CN" altLang="en-US" sz="2200" b="1" i="0"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charset="-122"/>
                <a:cs typeface="Times New Roman" panose="02020603050405020304" pitchFamily="18" charset="0"/>
              </a:rPr>
              <a:t>以下能态的占有几率减小，而</a:t>
            </a:r>
            <a:r>
              <a:rPr kumimoji="1" lang="en-US" altLang="zh-CN" sz="2200" b="1" i="1"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charset="-122"/>
                <a:cs typeface="Times New Roman" panose="02020603050405020304" pitchFamily="18" charset="0"/>
                <a:sym typeface="Symbol" panose="05050102010706020507" pitchFamily="18" charset="2"/>
              </a:rPr>
              <a:t>E</a:t>
            </a:r>
            <a:r>
              <a:rPr kumimoji="1" lang="en-US" altLang="zh-CN" sz="2200" b="1" i="1" u="none" strike="noStrike" kern="1200" cap="none" spc="0" normalizeH="0" baseline="-25000" noProof="0" dirty="0">
                <a:ln>
                  <a:noFill/>
                </a:ln>
                <a:solidFill>
                  <a:srgbClr val="663300"/>
                </a:solidFill>
                <a:effectLst/>
                <a:uLnTx/>
                <a:uFillTx/>
                <a:latin typeface="Times New Roman" panose="02020603050405020304" pitchFamily="18" charset="0"/>
                <a:ea typeface="微软雅黑" panose="020B0503020204020204" charset="-122"/>
                <a:cs typeface="Times New Roman" panose="02020603050405020304" pitchFamily="18" charset="0"/>
                <a:sym typeface="Symbol" panose="05050102010706020507" pitchFamily="18" charset="2"/>
              </a:rPr>
              <a:t>F</a:t>
            </a:r>
            <a:r>
              <a:rPr kumimoji="1" lang="en-US" altLang="zh-CN" sz="2200" b="1" i="0" u="none" strike="noStrike" kern="1200" cap="none" spc="0" normalizeH="0" baseline="-25000" noProof="0" dirty="0">
                <a:ln>
                  <a:noFill/>
                </a:ln>
                <a:solidFill>
                  <a:srgbClr val="663300"/>
                </a:solidFill>
                <a:effectLst/>
                <a:uLnTx/>
                <a:uFillTx/>
                <a:latin typeface="Times New Roman" panose="02020603050405020304" pitchFamily="18" charset="0"/>
                <a:ea typeface="微软雅黑" panose="020B0503020204020204" charset="-122"/>
                <a:cs typeface="Times New Roman" panose="02020603050405020304" pitchFamily="18" charset="0"/>
                <a:sym typeface="Symbol" panose="05050102010706020507" pitchFamily="18" charset="2"/>
              </a:rPr>
              <a:t>0</a:t>
            </a:r>
            <a:r>
              <a:rPr kumimoji="1" lang="zh-CN" altLang="en-US" sz="2200" b="1" i="0"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charset="-122"/>
                <a:cs typeface="Times New Roman" panose="02020603050405020304" pitchFamily="18" charset="0"/>
              </a:rPr>
              <a:t>以上能态的占有几率增大，可以认为， </a:t>
            </a:r>
            <a:r>
              <a:rPr kumimoji="1" lang="en-US" altLang="zh-CN" sz="2200" b="1" i="1"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charset="-122"/>
                <a:cs typeface="Times New Roman" panose="02020603050405020304" pitchFamily="18" charset="0"/>
                <a:sym typeface="Symbol" panose="05050102010706020507" pitchFamily="18" charset="2"/>
              </a:rPr>
              <a:t>E</a:t>
            </a:r>
            <a:r>
              <a:rPr kumimoji="1" lang="en-US" altLang="zh-CN" sz="2200" b="1" i="1" u="none" strike="noStrike" kern="1200" cap="none" spc="0" normalizeH="0" baseline="-25000" noProof="0" dirty="0">
                <a:ln>
                  <a:noFill/>
                </a:ln>
                <a:solidFill>
                  <a:srgbClr val="663300"/>
                </a:solidFill>
                <a:effectLst/>
                <a:uLnTx/>
                <a:uFillTx/>
                <a:latin typeface="Times New Roman" panose="02020603050405020304" pitchFamily="18" charset="0"/>
                <a:ea typeface="微软雅黑" panose="020B0503020204020204" charset="-122"/>
                <a:cs typeface="Times New Roman" panose="02020603050405020304" pitchFamily="18" charset="0"/>
                <a:sym typeface="Symbol" panose="05050102010706020507" pitchFamily="18" charset="2"/>
              </a:rPr>
              <a:t>F</a:t>
            </a:r>
            <a:r>
              <a:rPr kumimoji="1" lang="en-US" altLang="zh-CN" sz="2200" b="1" i="0" u="none" strike="noStrike" kern="1200" cap="none" spc="0" normalizeH="0" baseline="-25000" noProof="0" dirty="0">
                <a:ln>
                  <a:noFill/>
                </a:ln>
                <a:solidFill>
                  <a:srgbClr val="663300"/>
                </a:solidFill>
                <a:effectLst/>
                <a:uLnTx/>
                <a:uFillTx/>
                <a:latin typeface="Times New Roman" panose="02020603050405020304" pitchFamily="18" charset="0"/>
                <a:ea typeface="微软雅黑" panose="020B0503020204020204" charset="-122"/>
                <a:cs typeface="Times New Roman" panose="02020603050405020304" pitchFamily="18" charset="0"/>
                <a:sym typeface="Symbol" panose="05050102010706020507" pitchFamily="18" charset="2"/>
              </a:rPr>
              <a:t>0</a:t>
            </a:r>
            <a:r>
              <a:rPr kumimoji="1" lang="zh-CN" altLang="en-US" sz="2200" b="1" i="0"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charset="-122"/>
                <a:cs typeface="Times New Roman" panose="02020603050405020304" pitchFamily="18" charset="0"/>
              </a:rPr>
              <a:t>上下电子占有几率的增大和减小是关于</a:t>
            </a:r>
            <a:r>
              <a:rPr kumimoji="1" lang="en-US" altLang="zh-CN" sz="2200" b="1" i="1"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charset="-122"/>
                <a:cs typeface="Times New Roman" panose="02020603050405020304" pitchFamily="18" charset="0"/>
                <a:sym typeface="Symbol" panose="05050102010706020507" pitchFamily="18" charset="2"/>
              </a:rPr>
              <a:t>E</a:t>
            </a:r>
            <a:r>
              <a:rPr kumimoji="1" lang="en-US" altLang="zh-CN" sz="2200" b="1" i="1" u="none" strike="noStrike" kern="1200" cap="none" spc="0" normalizeH="0" baseline="-25000" noProof="0" dirty="0">
                <a:ln>
                  <a:noFill/>
                </a:ln>
                <a:solidFill>
                  <a:srgbClr val="663300"/>
                </a:solidFill>
                <a:effectLst/>
                <a:uLnTx/>
                <a:uFillTx/>
                <a:latin typeface="Times New Roman" panose="02020603050405020304" pitchFamily="18" charset="0"/>
                <a:ea typeface="微软雅黑" panose="020B0503020204020204" charset="-122"/>
                <a:cs typeface="Times New Roman" panose="02020603050405020304" pitchFamily="18" charset="0"/>
                <a:sym typeface="Symbol" panose="05050102010706020507" pitchFamily="18" charset="2"/>
              </a:rPr>
              <a:t>F</a:t>
            </a:r>
            <a:r>
              <a:rPr kumimoji="1" lang="en-US" altLang="zh-CN" sz="2200" b="1" i="0" u="none" strike="noStrike" kern="1200" cap="none" spc="0" normalizeH="0" baseline="-25000" noProof="0" dirty="0">
                <a:ln>
                  <a:noFill/>
                </a:ln>
                <a:solidFill>
                  <a:srgbClr val="663300"/>
                </a:solidFill>
                <a:effectLst/>
                <a:uLnTx/>
                <a:uFillTx/>
                <a:latin typeface="Times New Roman" panose="02020603050405020304" pitchFamily="18" charset="0"/>
                <a:ea typeface="微软雅黑" panose="020B0503020204020204" charset="-122"/>
                <a:cs typeface="Times New Roman" panose="02020603050405020304" pitchFamily="18" charset="0"/>
                <a:sym typeface="Symbol" panose="05050102010706020507" pitchFamily="18" charset="2"/>
              </a:rPr>
              <a:t>0</a:t>
            </a:r>
            <a:r>
              <a:rPr kumimoji="1" lang="zh-CN" altLang="en-US" sz="2200" b="1" i="0"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charset="-122"/>
                <a:cs typeface="Times New Roman" panose="02020603050405020304" pitchFamily="18" charset="0"/>
              </a:rPr>
              <a:t>对称的。</a:t>
            </a:r>
          </a:p>
        </p:txBody>
      </p:sp>
      <p:sp>
        <p:nvSpPr>
          <p:cNvPr id="81923" name="Text Box 3"/>
          <p:cNvSpPr txBox="1">
            <a:spLocks noChangeArrowheads="1"/>
          </p:cNvSpPr>
          <p:nvPr/>
        </p:nvSpPr>
        <p:spPr bwMode="auto">
          <a:xfrm>
            <a:off x="2237742" y="383163"/>
            <a:ext cx="4801314"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eaLnBrk="1" hangingPunct="1"/>
            <a:r>
              <a:rPr kumimoji="1" lang="zh-CN" altLang="en-US" sz="3600" dirty="0">
                <a:solidFill>
                  <a:srgbClr val="660066"/>
                </a:solidFill>
                <a:effectLst>
                  <a:outerShdw blurRad="38100" dist="38100" dir="2700000" algn="tl">
                    <a:srgbClr val="C0C0C0"/>
                  </a:outerShdw>
                </a:effectLst>
                <a:ea typeface="微软雅黑" pitchFamily="34" charset="-122"/>
                <a:cs typeface="+mn-cs"/>
              </a:rPr>
              <a:t>费米能级随温度的变化</a:t>
            </a:r>
          </a:p>
        </p:txBody>
      </p:sp>
      <p:sp>
        <p:nvSpPr>
          <p:cNvPr id="81924" name="Text Box 4"/>
          <p:cNvSpPr txBox="1">
            <a:spLocks noChangeArrowheads="1"/>
          </p:cNvSpPr>
          <p:nvPr/>
        </p:nvSpPr>
        <p:spPr bwMode="auto">
          <a:xfrm>
            <a:off x="3327499" y="1064578"/>
            <a:ext cx="3260725"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2600" b="1" i="1" u="none" strike="noStrike" kern="1200" cap="none" spc="0" normalizeH="0" baseline="0" noProof="0" dirty="0">
                <a:ln>
                  <a:noFill/>
                </a:ln>
                <a:solidFill>
                  <a:srgbClr val="C00000"/>
                </a:solidFill>
                <a:effectLst/>
                <a:uLnTx/>
                <a:uFillTx/>
                <a:latin typeface="Times New Roman" panose="02020603050405020304" pitchFamily="18" charset="0"/>
                <a:ea typeface="微软雅黑" panose="020B0503020204020204" charset="-122"/>
                <a:cs typeface="Times New Roman" panose="02020603050405020304" pitchFamily="18" charset="0"/>
              </a:rPr>
              <a:t>E</a:t>
            </a:r>
            <a:r>
              <a:rPr kumimoji="1" lang="en-US" altLang="zh-CN" sz="2600" b="1" i="1" u="none" strike="noStrike" kern="1200" cap="none" spc="0" normalizeH="0" baseline="-25000" noProof="0" dirty="0">
                <a:ln>
                  <a:noFill/>
                </a:ln>
                <a:solidFill>
                  <a:srgbClr val="C00000"/>
                </a:solidFill>
                <a:effectLst/>
                <a:uLnTx/>
                <a:uFillTx/>
                <a:latin typeface="Times New Roman" panose="02020603050405020304" pitchFamily="18" charset="0"/>
                <a:ea typeface="微软雅黑" panose="020B0503020204020204" charset="-122"/>
                <a:cs typeface="Times New Roman" panose="02020603050405020304" pitchFamily="18" charset="0"/>
              </a:rPr>
              <a:t>F</a:t>
            </a:r>
            <a:r>
              <a:rPr kumimoji="1" lang="zh-CN" altLang="en-US" sz="2600" b="1" i="0" u="none" strike="noStrike" kern="1200" cap="none" spc="0" normalizeH="0" baseline="0" noProof="0" dirty="0">
                <a:ln>
                  <a:noFill/>
                </a:ln>
                <a:solidFill>
                  <a:srgbClr val="C00000"/>
                </a:solidFill>
                <a:effectLst/>
                <a:uLnTx/>
                <a:uFillTx/>
                <a:latin typeface="Times New Roman" panose="02020603050405020304" pitchFamily="18" charset="0"/>
                <a:ea typeface="微软雅黑" panose="020B0503020204020204" charset="-122"/>
                <a:cs typeface="Times New Roman" panose="02020603050405020304" pitchFamily="18" charset="0"/>
                <a:sym typeface="Symbol" panose="05050102010706020507" pitchFamily="18" charset="2"/>
              </a:rPr>
              <a:t>会略低于</a:t>
            </a:r>
            <a:r>
              <a:rPr kumimoji="1" lang="en-US" altLang="zh-CN" sz="2600" b="1" i="1" u="none" strike="noStrike" kern="1200" cap="none" spc="0" normalizeH="0" baseline="0" noProof="0" dirty="0">
                <a:ln>
                  <a:noFill/>
                </a:ln>
                <a:solidFill>
                  <a:srgbClr val="C00000"/>
                </a:solidFill>
                <a:effectLst/>
                <a:uLnTx/>
                <a:uFillTx/>
                <a:latin typeface="Times New Roman" panose="02020603050405020304" pitchFamily="18" charset="0"/>
                <a:ea typeface="微软雅黑" panose="020B0503020204020204" charset="-122"/>
                <a:cs typeface="Times New Roman" panose="02020603050405020304" pitchFamily="18" charset="0"/>
                <a:sym typeface="Symbol" panose="05050102010706020507" pitchFamily="18" charset="2"/>
              </a:rPr>
              <a:t>E</a:t>
            </a:r>
            <a:r>
              <a:rPr kumimoji="1" lang="en-US" altLang="zh-CN" sz="2600" b="1" i="1" u="none" strike="noStrike" kern="1200" cap="none" spc="0" normalizeH="0" baseline="-25000" noProof="0" dirty="0">
                <a:ln>
                  <a:noFill/>
                </a:ln>
                <a:solidFill>
                  <a:srgbClr val="C00000"/>
                </a:solidFill>
                <a:effectLst/>
                <a:uLnTx/>
                <a:uFillTx/>
                <a:latin typeface="Times New Roman" panose="02020603050405020304" pitchFamily="18" charset="0"/>
                <a:ea typeface="微软雅黑" panose="020B0503020204020204" charset="-122"/>
                <a:cs typeface="Times New Roman" panose="02020603050405020304" pitchFamily="18" charset="0"/>
                <a:sym typeface="Symbol" panose="05050102010706020507" pitchFamily="18" charset="2"/>
              </a:rPr>
              <a:t>F</a:t>
            </a:r>
            <a:r>
              <a:rPr kumimoji="1" lang="en-US" altLang="zh-CN" sz="2600" b="1" i="0" u="none" strike="noStrike" kern="1200" cap="none" spc="0" normalizeH="0" baseline="-25000" noProof="0" dirty="0">
                <a:ln>
                  <a:noFill/>
                </a:ln>
                <a:solidFill>
                  <a:srgbClr val="C00000"/>
                </a:solidFill>
                <a:effectLst/>
                <a:uLnTx/>
                <a:uFillTx/>
                <a:latin typeface="Times New Roman" panose="02020603050405020304" pitchFamily="18" charset="0"/>
                <a:ea typeface="微软雅黑" panose="020B0503020204020204" charset="-122"/>
                <a:cs typeface="Times New Roman" panose="02020603050405020304" pitchFamily="18" charset="0"/>
                <a:sym typeface="Symbol" panose="05050102010706020507" pitchFamily="18" charset="2"/>
              </a:rPr>
              <a:t>0</a:t>
            </a:r>
            <a:endParaRPr kumimoji="1" lang="zh-CN" altLang="en-US" sz="2600" b="1" i="0" u="none" strike="noStrike" kern="1200" cap="none" spc="0" normalizeH="0" baseline="-25000" noProof="0" dirty="0">
              <a:ln>
                <a:noFill/>
              </a:ln>
              <a:solidFill>
                <a:srgbClr val="C00000"/>
              </a:solidFill>
              <a:effectLst/>
              <a:uLnTx/>
              <a:uFillTx/>
              <a:latin typeface="Times New Roman" panose="02020603050405020304" pitchFamily="18" charset="0"/>
              <a:ea typeface="微软雅黑" panose="020B0503020204020204" charset="-122"/>
              <a:cs typeface="Times New Roman" panose="02020603050405020304" pitchFamily="18" charset="0"/>
              <a:sym typeface="Symbol" panose="05050102010706020507" pitchFamily="18" charset="2"/>
            </a:endParaRPr>
          </a:p>
        </p:txBody>
      </p:sp>
      <p:sp>
        <p:nvSpPr>
          <p:cNvPr id="81925" name="Text Box 5"/>
          <p:cNvSpPr txBox="1">
            <a:spLocks noChangeArrowheads="1"/>
          </p:cNvSpPr>
          <p:nvPr/>
        </p:nvSpPr>
        <p:spPr bwMode="auto">
          <a:xfrm>
            <a:off x="250825" y="1132206"/>
            <a:ext cx="1835150" cy="48895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26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mn-cs"/>
                <a:sym typeface="Symbol" panose="05050102010706020507" pitchFamily="18" charset="2"/>
              </a:rPr>
              <a:t>定性分析：</a:t>
            </a:r>
          </a:p>
        </p:txBody>
      </p:sp>
      <p:sp>
        <p:nvSpPr>
          <p:cNvPr id="81926" name="Rectangle 6"/>
          <p:cNvSpPr>
            <a:spLocks noChangeArrowheads="1"/>
          </p:cNvSpPr>
          <p:nvPr/>
        </p:nvSpPr>
        <p:spPr bwMode="auto">
          <a:xfrm>
            <a:off x="3059113" y="6237288"/>
            <a:ext cx="2736850" cy="62071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endParaRPr>
          </a:p>
        </p:txBody>
      </p:sp>
      <p:graphicFrame>
        <p:nvGraphicFramePr>
          <p:cNvPr id="81927" name="Object 7"/>
          <p:cNvGraphicFramePr>
            <a:graphicFrameLocks noChangeAspect="1"/>
          </p:cNvGraphicFramePr>
          <p:nvPr>
            <p:extLst>
              <p:ext uri="{D42A27DB-BD31-4B8C-83A1-F6EECF244321}">
                <p14:modId xmlns:p14="http://schemas.microsoft.com/office/powerpoint/2010/main" val="1806565358"/>
              </p:ext>
            </p:extLst>
          </p:nvPr>
        </p:nvGraphicFramePr>
        <p:xfrm>
          <a:off x="254954" y="3059817"/>
          <a:ext cx="3965575" cy="3508375"/>
        </p:xfrm>
        <a:graphic>
          <a:graphicData uri="http://schemas.openxmlformats.org/presentationml/2006/ole">
            <mc:AlternateContent xmlns:mc="http://schemas.openxmlformats.org/markup-compatibility/2006">
              <mc:Choice xmlns:v="urn:schemas-microsoft-com:vml" Requires="v">
                <p:oleObj spid="_x0000_s274740" name="Graph" r:id="rId4" imgW="3642995" imgH="3223260" progId="Origin50.Graph">
                  <p:embed/>
                </p:oleObj>
              </mc:Choice>
              <mc:Fallback>
                <p:oleObj name="Graph" r:id="rId4" imgW="3642995" imgH="3223260" progId="Origin50.Graph">
                  <p:embed/>
                  <p:pic>
                    <p:nvPicPr>
                      <p:cNvPr id="81927" name="Object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4954" y="3059817"/>
                        <a:ext cx="3965575" cy="3508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1928" name="Object 8"/>
          <p:cNvGraphicFramePr>
            <a:graphicFrameLocks noChangeAspect="1"/>
          </p:cNvGraphicFramePr>
          <p:nvPr>
            <p:extLst>
              <p:ext uri="{D42A27DB-BD31-4B8C-83A1-F6EECF244321}">
                <p14:modId xmlns:p14="http://schemas.microsoft.com/office/powerpoint/2010/main" val="1047664100"/>
              </p:ext>
            </p:extLst>
          </p:nvPr>
        </p:nvGraphicFramePr>
        <p:xfrm>
          <a:off x="4472225" y="3170942"/>
          <a:ext cx="3889375" cy="3397250"/>
        </p:xfrm>
        <a:graphic>
          <a:graphicData uri="http://schemas.openxmlformats.org/presentationml/2006/ole">
            <mc:AlternateContent xmlns:mc="http://schemas.openxmlformats.org/markup-compatibility/2006">
              <mc:Choice xmlns:v="urn:schemas-microsoft-com:vml" Requires="v">
                <p:oleObj spid="_x0000_s274741" name="Graph" r:id="rId6" imgW="3678555" imgH="3213735" progId="Origin50.Graph">
                  <p:embed/>
                </p:oleObj>
              </mc:Choice>
              <mc:Fallback>
                <p:oleObj name="Graph" r:id="rId6" imgW="3678555" imgH="3213735" progId="Origin50.Graph">
                  <p:embed/>
                  <p:pic>
                    <p:nvPicPr>
                      <p:cNvPr id="81928" name="Object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72225" y="3170942"/>
                        <a:ext cx="3889375" cy="339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页脚占位符 1"/>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zh-CN" altLang="en-US"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清华大学电子工程系</a:t>
            </a:r>
            <a:r>
              <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a:t>
            </a:r>
            <a:r>
              <a:rPr kumimoji="1" lang="zh-CN" altLang="en-US"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黄翊东</a:t>
            </a:r>
            <a:endPar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3" name="灯片编号占位符 2"/>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CBFA3644-F7FA-4510-BE22-999DFD69EC9B}" type="slidenum">
              <a:rPr kumimoji="1" lang="en-US" altLang="zh-CN" sz="14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t>135</a:t>
            </a:fld>
            <a:endPar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11" name="Rectangle 37"/>
          <p:cNvSpPr>
            <a:spLocks noChangeArrowheads="1"/>
          </p:cNvSpPr>
          <p:nvPr/>
        </p:nvSpPr>
        <p:spPr bwMode="auto">
          <a:xfrm flipV="1">
            <a:off x="106363" y="980728"/>
            <a:ext cx="8885237" cy="42863"/>
          </a:xfrm>
          <a:prstGeom prst="rect">
            <a:avLst/>
          </a:prstGeom>
          <a:gradFill rotWithShape="0">
            <a:gsLst>
              <a:gs pos="0">
                <a:srgbClr val="808080">
                  <a:gamma/>
                  <a:tint val="0"/>
                  <a:invGamma/>
                </a:srgbClr>
              </a:gs>
              <a:gs pos="100000">
                <a:srgbClr val="808080"/>
              </a:gs>
            </a:gsLst>
            <a:path path="shape">
              <a:fillToRect l="50000" t="50000" r="50000" b="50000"/>
            </a:path>
          </a:gradFill>
          <a:ln w="12700">
            <a:noFill/>
            <a:miter lim="800000"/>
            <a:headEnd type="none" w="sm" len="sm"/>
            <a:tailEnd type="none" w="sm" len="sm"/>
          </a:ln>
          <a:effectLst/>
        </p:spPr>
        <p:txBody>
          <a:bodyPr wrap="none" anchor="ctr"/>
          <a:lstStyle/>
          <a:p>
            <a:pPr marL="0" marR="0" lvl="0" indent="0" algn="l" defTabSz="914400" rtl="0" eaLnBrk="0" fontAlgn="auto" latinLnBrk="0" hangingPunct="0">
              <a:lnSpc>
                <a:spcPct val="100000"/>
              </a:lnSpc>
              <a:spcBef>
                <a:spcPts val="0"/>
              </a:spcBef>
              <a:spcAft>
                <a:spcPts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Arial"/>
              <a:ea typeface="宋体"/>
              <a:cs typeface="+mn-cs"/>
            </a:endParaRPr>
          </a:p>
        </p:txBody>
      </p:sp>
    </p:spTree>
    <p:extLst>
      <p:ext uri="{BB962C8B-B14F-4D97-AF65-F5344CB8AC3E}">
        <p14:creationId xmlns:p14="http://schemas.microsoft.com/office/powerpoint/2010/main" val="537419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9" name="Rectangle 5"/>
          <p:cNvSpPr>
            <a:spLocks noChangeArrowheads="1"/>
          </p:cNvSpPr>
          <p:nvPr/>
        </p:nvSpPr>
        <p:spPr bwMode="auto">
          <a:xfrm>
            <a:off x="3059113" y="6237288"/>
            <a:ext cx="2736850" cy="62071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endParaRPr>
          </a:p>
        </p:txBody>
      </p:sp>
      <p:sp>
        <p:nvSpPr>
          <p:cNvPr id="82952" name="Text Box 8"/>
          <p:cNvSpPr txBox="1">
            <a:spLocks noChangeArrowheads="1"/>
          </p:cNvSpPr>
          <p:nvPr/>
        </p:nvSpPr>
        <p:spPr bwMode="auto">
          <a:xfrm>
            <a:off x="567771" y="1665636"/>
            <a:ext cx="8569325" cy="144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2200" b="1" i="0"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charset="-122"/>
                <a:cs typeface="Times New Roman" panose="02020603050405020304" pitchFamily="18" charset="0"/>
              </a:rPr>
              <a:t>但是由于电子的能态密度</a:t>
            </a:r>
            <a:r>
              <a:rPr kumimoji="1" lang="en-US" altLang="zh-CN" sz="2200" b="1" i="1"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charset="-122"/>
                <a:cs typeface="Times New Roman" panose="02020603050405020304" pitchFamily="18" charset="0"/>
              </a:rPr>
              <a:t>N</a:t>
            </a:r>
            <a:r>
              <a:rPr kumimoji="1" lang="en-US" altLang="zh-CN" sz="2200" b="1" i="0"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charset="-122"/>
                <a:cs typeface="Times New Roman" panose="02020603050405020304" pitchFamily="18" charset="0"/>
              </a:rPr>
              <a:t>(</a:t>
            </a:r>
            <a:r>
              <a:rPr kumimoji="1" lang="en-US" altLang="zh-CN" sz="2200" b="1" i="1"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charset="-122"/>
                <a:cs typeface="Times New Roman" panose="02020603050405020304" pitchFamily="18" charset="0"/>
              </a:rPr>
              <a:t>E</a:t>
            </a:r>
            <a:r>
              <a:rPr kumimoji="1" lang="en-US" altLang="zh-CN" sz="2200" b="1" i="0"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charset="-122"/>
                <a:cs typeface="Times New Roman" panose="02020603050405020304" pitchFamily="18" charset="0"/>
              </a:rPr>
              <a:t>)</a:t>
            </a:r>
            <a:r>
              <a:rPr kumimoji="1" lang="zh-CN" altLang="en-US" sz="2200" b="1" i="0"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charset="-122"/>
                <a:cs typeface="Times New Roman" panose="02020603050405020304" pitchFamily="18" charset="0"/>
              </a:rPr>
              <a:t>随</a:t>
            </a:r>
            <a:r>
              <a:rPr kumimoji="1" lang="en-US" altLang="zh-CN" sz="2200" b="1" i="1"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charset="-122"/>
                <a:cs typeface="Times New Roman" panose="02020603050405020304" pitchFamily="18" charset="0"/>
              </a:rPr>
              <a:t>E</a:t>
            </a:r>
            <a:r>
              <a:rPr kumimoji="1" lang="zh-CN" altLang="en-US" sz="2200" b="1" i="0"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charset="-122"/>
                <a:cs typeface="Times New Roman" panose="02020603050405020304" pitchFamily="18" charset="0"/>
              </a:rPr>
              <a:t>的增加而增大，即</a:t>
            </a:r>
            <a:r>
              <a:rPr kumimoji="1" lang="en-US" altLang="zh-CN" sz="2200" b="1" i="1"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charset="-122"/>
                <a:cs typeface="Times New Roman" panose="02020603050405020304" pitchFamily="18" charset="0"/>
                <a:sym typeface="Symbol" panose="05050102010706020507" pitchFamily="18" charset="2"/>
              </a:rPr>
              <a:t>E</a:t>
            </a:r>
            <a:r>
              <a:rPr kumimoji="1" lang="en-US" altLang="zh-CN" sz="2200" b="1" i="1" u="none" strike="noStrike" kern="1200" cap="none" spc="0" normalizeH="0" baseline="-25000" noProof="0" dirty="0">
                <a:ln>
                  <a:noFill/>
                </a:ln>
                <a:solidFill>
                  <a:srgbClr val="663300"/>
                </a:solidFill>
                <a:effectLst/>
                <a:uLnTx/>
                <a:uFillTx/>
                <a:latin typeface="Times New Roman" panose="02020603050405020304" pitchFamily="18" charset="0"/>
                <a:ea typeface="微软雅黑" panose="020B0503020204020204" charset="-122"/>
                <a:cs typeface="Times New Roman" panose="02020603050405020304" pitchFamily="18" charset="0"/>
                <a:sym typeface="Symbol" panose="05050102010706020507" pitchFamily="18" charset="2"/>
              </a:rPr>
              <a:t>F</a:t>
            </a:r>
            <a:r>
              <a:rPr kumimoji="1" lang="en-US" altLang="zh-CN" sz="2200" b="1" i="0" u="none" strike="noStrike" kern="1200" cap="none" spc="0" normalizeH="0" baseline="-25000" noProof="0" dirty="0">
                <a:ln>
                  <a:noFill/>
                </a:ln>
                <a:solidFill>
                  <a:srgbClr val="663300"/>
                </a:solidFill>
                <a:effectLst/>
                <a:uLnTx/>
                <a:uFillTx/>
                <a:latin typeface="Times New Roman" panose="02020603050405020304" pitchFamily="18" charset="0"/>
                <a:ea typeface="微软雅黑" panose="020B0503020204020204" charset="-122"/>
                <a:cs typeface="Times New Roman" panose="02020603050405020304" pitchFamily="18" charset="0"/>
                <a:sym typeface="Symbol" panose="05050102010706020507" pitchFamily="18" charset="2"/>
              </a:rPr>
              <a:t>0</a:t>
            </a:r>
            <a:r>
              <a:rPr kumimoji="1" lang="zh-CN" altLang="en-US" sz="2200" b="1" i="0"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charset="-122"/>
                <a:cs typeface="Times New Roman" panose="02020603050405020304" pitchFamily="18" charset="0"/>
                <a:sym typeface="Symbol" panose="05050102010706020507" pitchFamily="18" charset="2"/>
              </a:rPr>
              <a:t>以上的</a:t>
            </a:r>
            <a:r>
              <a:rPr kumimoji="1" lang="en-US" altLang="zh-CN" sz="2200" b="1" i="1"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charset="-122"/>
                <a:cs typeface="Times New Roman" panose="02020603050405020304" pitchFamily="18" charset="0"/>
                <a:sym typeface="Symbol" panose="05050102010706020507" pitchFamily="18" charset="2"/>
              </a:rPr>
              <a:t>N</a:t>
            </a:r>
            <a:r>
              <a:rPr kumimoji="1" lang="en-US" altLang="zh-CN" sz="2200" b="1" i="0"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charset="-122"/>
                <a:cs typeface="Times New Roman" panose="02020603050405020304" pitchFamily="18" charset="0"/>
              </a:rPr>
              <a:t>(</a:t>
            </a:r>
            <a:r>
              <a:rPr kumimoji="1" lang="en-US" altLang="zh-CN" sz="2200" b="1" i="1"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charset="-122"/>
                <a:cs typeface="Times New Roman" panose="02020603050405020304" pitchFamily="18" charset="0"/>
              </a:rPr>
              <a:t>E</a:t>
            </a:r>
            <a:r>
              <a:rPr kumimoji="1" lang="en-US" altLang="zh-CN" sz="2200" b="1" i="0"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charset="-122"/>
                <a:cs typeface="Times New Roman" panose="02020603050405020304" pitchFamily="18" charset="0"/>
              </a:rPr>
              <a:t>)</a:t>
            </a:r>
            <a:r>
              <a:rPr kumimoji="1" lang="zh-CN" altLang="en-US" sz="2200" b="1" i="0"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charset="-122"/>
                <a:cs typeface="Times New Roman" panose="02020603050405020304" pitchFamily="18" charset="0"/>
                <a:sym typeface="Symbol" panose="05050102010706020507" pitchFamily="18" charset="2"/>
              </a:rPr>
              <a:t>大于以下的</a:t>
            </a:r>
            <a:r>
              <a:rPr kumimoji="1" lang="en-US" altLang="zh-CN" sz="2200" b="1" i="1"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charset="-122"/>
                <a:cs typeface="Times New Roman" panose="02020603050405020304" pitchFamily="18" charset="0"/>
                <a:sym typeface="Symbol" panose="05050102010706020507" pitchFamily="18" charset="2"/>
              </a:rPr>
              <a:t>N</a:t>
            </a:r>
            <a:r>
              <a:rPr kumimoji="1" lang="en-US" altLang="zh-CN" sz="2200" b="1" i="0"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charset="-122"/>
                <a:cs typeface="Times New Roman" panose="02020603050405020304" pitchFamily="18" charset="0"/>
              </a:rPr>
              <a:t>(</a:t>
            </a:r>
            <a:r>
              <a:rPr kumimoji="1" lang="en-US" altLang="zh-CN" sz="2200" b="1" i="1"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charset="-122"/>
                <a:cs typeface="Times New Roman" panose="02020603050405020304" pitchFamily="18" charset="0"/>
              </a:rPr>
              <a:t>E</a:t>
            </a:r>
            <a:r>
              <a:rPr kumimoji="1" lang="en-US" altLang="zh-CN" sz="2200" b="1" i="0"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charset="-122"/>
                <a:cs typeface="Times New Roman" panose="02020603050405020304" pitchFamily="18" charset="0"/>
              </a:rPr>
              <a:t>)</a:t>
            </a:r>
            <a:r>
              <a:rPr kumimoji="1" lang="en-US" altLang="zh-CN" sz="2200" b="1" i="0"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charset="-122"/>
                <a:cs typeface="Times New Roman" panose="02020603050405020304" pitchFamily="18" charset="0"/>
                <a:sym typeface="Symbol" panose="05050102010706020507" pitchFamily="18" charset="2"/>
              </a:rPr>
              <a:t> </a:t>
            </a:r>
            <a:r>
              <a:rPr kumimoji="1" lang="zh-CN" altLang="en-US" sz="2200" b="1" i="0"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charset="-122"/>
                <a:cs typeface="Times New Roman" panose="02020603050405020304" pitchFamily="18" charset="0"/>
                <a:sym typeface="Symbol" panose="05050102010706020507" pitchFamily="18" charset="2"/>
              </a:rPr>
              <a:t>，因此，若</a:t>
            </a:r>
            <a:r>
              <a:rPr kumimoji="1" lang="en-US" altLang="zh-CN" sz="2200" b="1" i="1"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charset="-122"/>
                <a:cs typeface="Times New Roman" panose="02020603050405020304" pitchFamily="18" charset="0"/>
                <a:sym typeface="Symbol" panose="05050102010706020507" pitchFamily="18" charset="2"/>
              </a:rPr>
              <a:t>E</a:t>
            </a:r>
            <a:r>
              <a:rPr kumimoji="1" lang="en-US" altLang="zh-CN" sz="2200" b="1" i="1" u="none" strike="noStrike" kern="1200" cap="none" spc="0" normalizeH="0" baseline="-25000" noProof="0" dirty="0">
                <a:ln>
                  <a:noFill/>
                </a:ln>
                <a:solidFill>
                  <a:srgbClr val="663300"/>
                </a:solidFill>
                <a:effectLst/>
                <a:uLnTx/>
                <a:uFillTx/>
                <a:latin typeface="Times New Roman" panose="02020603050405020304" pitchFamily="18" charset="0"/>
                <a:ea typeface="微软雅黑" panose="020B0503020204020204" charset="-122"/>
                <a:cs typeface="Times New Roman" panose="02020603050405020304" pitchFamily="18" charset="0"/>
                <a:sym typeface="Symbol" panose="05050102010706020507" pitchFamily="18" charset="2"/>
              </a:rPr>
              <a:t>F</a:t>
            </a:r>
            <a:r>
              <a:rPr kumimoji="1" lang="en-US" altLang="zh-CN" sz="2200" b="1" i="0" u="none" strike="noStrike" kern="1200" cap="none" spc="0" normalizeH="0" baseline="-25000" noProof="0" dirty="0">
                <a:ln>
                  <a:noFill/>
                </a:ln>
                <a:solidFill>
                  <a:srgbClr val="663300"/>
                </a:solidFill>
                <a:effectLst/>
                <a:uLnTx/>
                <a:uFillTx/>
                <a:latin typeface="Times New Roman" panose="02020603050405020304" pitchFamily="18" charset="0"/>
                <a:ea typeface="微软雅黑" panose="020B0503020204020204" charset="-122"/>
                <a:cs typeface="Times New Roman" panose="02020603050405020304" pitchFamily="18" charset="0"/>
                <a:sym typeface="Symbol" panose="05050102010706020507" pitchFamily="18" charset="2"/>
              </a:rPr>
              <a:t>0</a:t>
            </a:r>
            <a:r>
              <a:rPr kumimoji="1" lang="zh-CN" altLang="en-US" sz="2200" b="1" i="0"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charset="-122"/>
                <a:cs typeface="Times New Roman" panose="02020603050405020304" pitchFamily="18" charset="0"/>
                <a:sym typeface="Symbol" panose="05050102010706020507" pitchFamily="18" charset="2"/>
              </a:rPr>
              <a:t>上、下电子能态占有率的增加、减少相同，则</a:t>
            </a:r>
            <a:r>
              <a:rPr kumimoji="1" lang="en-US" altLang="zh-CN" sz="2200" b="1" i="1"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charset="-122"/>
                <a:cs typeface="Times New Roman" panose="02020603050405020304" pitchFamily="18" charset="0"/>
                <a:sym typeface="Symbol" panose="05050102010706020507" pitchFamily="18" charset="2"/>
              </a:rPr>
              <a:t>E</a:t>
            </a:r>
            <a:r>
              <a:rPr kumimoji="1" lang="en-US" altLang="zh-CN" sz="2200" b="1" i="1" u="none" strike="noStrike" kern="1200" cap="none" spc="0" normalizeH="0" baseline="-25000" noProof="0" dirty="0">
                <a:ln>
                  <a:noFill/>
                </a:ln>
                <a:solidFill>
                  <a:srgbClr val="663300"/>
                </a:solidFill>
                <a:effectLst/>
                <a:uLnTx/>
                <a:uFillTx/>
                <a:latin typeface="Times New Roman" panose="02020603050405020304" pitchFamily="18" charset="0"/>
                <a:ea typeface="微软雅黑" panose="020B0503020204020204" charset="-122"/>
                <a:cs typeface="Times New Roman" panose="02020603050405020304" pitchFamily="18" charset="0"/>
                <a:sym typeface="Symbol" panose="05050102010706020507" pitchFamily="18" charset="2"/>
              </a:rPr>
              <a:t>F</a:t>
            </a:r>
            <a:r>
              <a:rPr kumimoji="1" lang="en-US" altLang="zh-CN" sz="2200" b="1" i="0" u="none" strike="noStrike" kern="1200" cap="none" spc="0" normalizeH="0" baseline="-25000" noProof="0" dirty="0">
                <a:ln>
                  <a:noFill/>
                </a:ln>
                <a:solidFill>
                  <a:srgbClr val="663300"/>
                </a:solidFill>
                <a:effectLst/>
                <a:uLnTx/>
                <a:uFillTx/>
                <a:latin typeface="Times New Roman" panose="02020603050405020304" pitchFamily="18" charset="0"/>
                <a:ea typeface="微软雅黑" panose="020B0503020204020204" charset="-122"/>
                <a:cs typeface="Times New Roman" panose="02020603050405020304" pitchFamily="18" charset="0"/>
                <a:sym typeface="Symbol" panose="05050102010706020507" pitchFamily="18" charset="2"/>
              </a:rPr>
              <a:t>0</a:t>
            </a:r>
            <a:r>
              <a:rPr kumimoji="1" lang="zh-CN" altLang="en-US" sz="2200" b="1" i="0"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charset="-122"/>
                <a:cs typeface="Times New Roman" panose="02020603050405020304" pitchFamily="18" charset="0"/>
                <a:sym typeface="Symbol" panose="05050102010706020507" pitchFamily="18" charset="2"/>
              </a:rPr>
              <a:t>以上要多填一些电子。若保持</a:t>
            </a:r>
            <a:r>
              <a:rPr kumimoji="1" lang="en-US" altLang="zh-CN" sz="2200" b="1" i="1"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charset="-122"/>
                <a:cs typeface="Times New Roman" panose="02020603050405020304" pitchFamily="18" charset="0"/>
              </a:rPr>
              <a:t>E</a:t>
            </a:r>
            <a:r>
              <a:rPr kumimoji="1" lang="en-US" altLang="zh-CN" sz="2200" b="1" i="1" u="none" strike="noStrike" kern="1200" cap="none" spc="0" normalizeH="0" baseline="-25000" noProof="0" dirty="0">
                <a:ln>
                  <a:noFill/>
                </a:ln>
                <a:solidFill>
                  <a:srgbClr val="663300"/>
                </a:solidFill>
                <a:effectLst/>
                <a:uLnTx/>
                <a:uFillTx/>
                <a:latin typeface="Times New Roman" panose="02020603050405020304" pitchFamily="18" charset="0"/>
                <a:ea typeface="微软雅黑" panose="020B0503020204020204" charset="-122"/>
                <a:cs typeface="Times New Roman" panose="02020603050405020304" pitchFamily="18" charset="0"/>
              </a:rPr>
              <a:t>F</a:t>
            </a:r>
            <a:r>
              <a:rPr kumimoji="1" lang="en-US" altLang="zh-CN" sz="2200" b="1" i="0"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charset="-122"/>
                <a:cs typeface="Times New Roman" panose="02020603050405020304" pitchFamily="18" charset="0"/>
              </a:rPr>
              <a:t> </a:t>
            </a:r>
            <a:r>
              <a:rPr kumimoji="1" lang="en-US" altLang="zh-CN" sz="2200" b="1" i="0"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charset="-122"/>
                <a:cs typeface="Times New Roman" panose="02020603050405020304" pitchFamily="18" charset="0"/>
                <a:sym typeface="Symbol" panose="05050102010706020507" pitchFamily="18" charset="2"/>
              </a:rPr>
              <a:t>= </a:t>
            </a:r>
            <a:r>
              <a:rPr kumimoji="1" lang="en-US" altLang="zh-CN" sz="2200" b="1" i="1"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charset="-122"/>
                <a:cs typeface="Times New Roman" panose="02020603050405020304" pitchFamily="18" charset="0"/>
                <a:sym typeface="Symbol" panose="05050102010706020507" pitchFamily="18" charset="2"/>
              </a:rPr>
              <a:t>E</a:t>
            </a:r>
            <a:r>
              <a:rPr kumimoji="1" lang="en-US" altLang="zh-CN" sz="2200" b="1" i="1" u="none" strike="noStrike" kern="1200" cap="none" spc="0" normalizeH="0" baseline="-25000" noProof="0" dirty="0">
                <a:ln>
                  <a:noFill/>
                </a:ln>
                <a:solidFill>
                  <a:srgbClr val="663300"/>
                </a:solidFill>
                <a:effectLst/>
                <a:uLnTx/>
                <a:uFillTx/>
                <a:latin typeface="Times New Roman" panose="02020603050405020304" pitchFamily="18" charset="0"/>
                <a:ea typeface="微软雅黑" panose="020B0503020204020204" charset="-122"/>
                <a:cs typeface="Times New Roman" panose="02020603050405020304" pitchFamily="18" charset="0"/>
                <a:sym typeface="Symbol" panose="05050102010706020507" pitchFamily="18" charset="2"/>
              </a:rPr>
              <a:t>F</a:t>
            </a:r>
            <a:r>
              <a:rPr kumimoji="1" lang="en-US" altLang="zh-CN" sz="2200" b="1" i="0" u="none" strike="noStrike" kern="1200" cap="none" spc="0" normalizeH="0" baseline="-25000" noProof="0" dirty="0">
                <a:ln>
                  <a:noFill/>
                </a:ln>
                <a:solidFill>
                  <a:srgbClr val="663300"/>
                </a:solidFill>
                <a:effectLst/>
                <a:uLnTx/>
                <a:uFillTx/>
                <a:latin typeface="Times New Roman" panose="02020603050405020304" pitchFamily="18" charset="0"/>
                <a:ea typeface="微软雅黑" panose="020B0503020204020204" charset="-122"/>
                <a:cs typeface="Times New Roman" panose="02020603050405020304" pitchFamily="18" charset="0"/>
                <a:sym typeface="Symbol" panose="05050102010706020507" pitchFamily="18" charset="2"/>
              </a:rPr>
              <a:t>0</a:t>
            </a:r>
            <a:r>
              <a:rPr kumimoji="1" lang="en-US" altLang="zh-CN" sz="2200" b="1" i="0"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charset="-122"/>
                <a:cs typeface="Times New Roman" panose="02020603050405020304" pitchFamily="18" charset="0"/>
                <a:sym typeface="Symbol" panose="05050102010706020507" pitchFamily="18" charset="2"/>
              </a:rPr>
              <a:t> </a:t>
            </a:r>
            <a:r>
              <a:rPr kumimoji="1" lang="zh-CN" altLang="en-US" sz="2200" b="1" i="0"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charset="-122"/>
                <a:cs typeface="Times New Roman" panose="02020603050405020304" pitchFamily="18" charset="0"/>
                <a:sym typeface="Symbol" panose="05050102010706020507" pitchFamily="18" charset="2"/>
              </a:rPr>
              <a:t>，系统的电子数就要增加，但实际上系统的电子数是一定的，因此</a:t>
            </a:r>
            <a:r>
              <a:rPr kumimoji="1" lang="en-US" altLang="zh-CN" sz="2200" b="1" i="1"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charset="-122"/>
                <a:cs typeface="Times New Roman" panose="02020603050405020304" pitchFamily="18" charset="0"/>
                <a:sym typeface="Symbol" panose="05050102010706020507" pitchFamily="18" charset="2"/>
              </a:rPr>
              <a:t>E</a:t>
            </a:r>
            <a:r>
              <a:rPr kumimoji="1" lang="en-US" altLang="zh-CN" sz="2200" b="1" i="1" u="none" strike="noStrike" kern="1200" cap="none" spc="0" normalizeH="0" baseline="-25000" noProof="0" dirty="0">
                <a:ln>
                  <a:noFill/>
                </a:ln>
                <a:solidFill>
                  <a:srgbClr val="663300"/>
                </a:solidFill>
                <a:effectLst/>
                <a:uLnTx/>
                <a:uFillTx/>
                <a:latin typeface="Times New Roman" panose="02020603050405020304" pitchFamily="18" charset="0"/>
                <a:ea typeface="微软雅黑" panose="020B0503020204020204" charset="-122"/>
                <a:cs typeface="Times New Roman" panose="02020603050405020304" pitchFamily="18" charset="0"/>
                <a:sym typeface="Symbol" panose="05050102010706020507" pitchFamily="18" charset="2"/>
              </a:rPr>
              <a:t>F</a:t>
            </a:r>
            <a:r>
              <a:rPr kumimoji="1" lang="zh-CN" altLang="en-US" sz="2200" b="1" i="0"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charset="-122"/>
                <a:cs typeface="Times New Roman" panose="02020603050405020304" pitchFamily="18" charset="0"/>
                <a:sym typeface="Symbol" panose="05050102010706020507" pitchFamily="18" charset="2"/>
              </a:rPr>
              <a:t>必须略低于</a:t>
            </a:r>
            <a:r>
              <a:rPr kumimoji="1" lang="en-US" altLang="zh-CN" sz="2200" b="1" i="1"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charset="-122"/>
                <a:cs typeface="Times New Roman" panose="02020603050405020304" pitchFamily="18" charset="0"/>
                <a:sym typeface="Symbol" panose="05050102010706020507" pitchFamily="18" charset="2"/>
              </a:rPr>
              <a:t>E</a:t>
            </a:r>
            <a:r>
              <a:rPr kumimoji="1" lang="en-US" altLang="zh-CN" sz="2200" b="1" i="1" u="none" strike="noStrike" kern="1200" cap="none" spc="0" normalizeH="0" baseline="-25000" noProof="0" dirty="0">
                <a:ln>
                  <a:noFill/>
                </a:ln>
                <a:solidFill>
                  <a:srgbClr val="663300"/>
                </a:solidFill>
                <a:effectLst/>
                <a:uLnTx/>
                <a:uFillTx/>
                <a:latin typeface="Times New Roman" panose="02020603050405020304" pitchFamily="18" charset="0"/>
                <a:ea typeface="微软雅黑" panose="020B0503020204020204" charset="-122"/>
                <a:cs typeface="Times New Roman" panose="02020603050405020304" pitchFamily="18" charset="0"/>
                <a:sym typeface="Symbol" panose="05050102010706020507" pitchFamily="18" charset="2"/>
              </a:rPr>
              <a:t>F</a:t>
            </a:r>
            <a:r>
              <a:rPr kumimoji="1" lang="en-US" altLang="zh-CN" sz="2200" b="1" i="0" u="none" strike="noStrike" kern="1200" cap="none" spc="0" normalizeH="0" baseline="-25000" noProof="0" dirty="0">
                <a:ln>
                  <a:noFill/>
                </a:ln>
                <a:solidFill>
                  <a:srgbClr val="663300"/>
                </a:solidFill>
                <a:effectLst/>
                <a:uLnTx/>
                <a:uFillTx/>
                <a:latin typeface="Times New Roman" panose="02020603050405020304" pitchFamily="18" charset="0"/>
                <a:ea typeface="微软雅黑" panose="020B0503020204020204" charset="-122"/>
                <a:cs typeface="Times New Roman" panose="02020603050405020304" pitchFamily="18" charset="0"/>
                <a:sym typeface="Symbol" panose="05050102010706020507" pitchFamily="18" charset="2"/>
              </a:rPr>
              <a:t>0</a:t>
            </a:r>
            <a:r>
              <a:rPr kumimoji="1" lang="en-US" altLang="zh-CN" sz="2200" b="1" i="0"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charset="-122"/>
                <a:cs typeface="Times New Roman" panose="02020603050405020304" pitchFamily="18" charset="0"/>
                <a:sym typeface="Symbol" panose="05050102010706020507" pitchFamily="18" charset="2"/>
              </a:rPr>
              <a:t> </a:t>
            </a:r>
            <a:endParaRPr kumimoji="0" lang="zh-CN" altLang="en-US" sz="22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endParaRPr>
          </a:p>
        </p:txBody>
      </p:sp>
      <p:sp>
        <p:nvSpPr>
          <p:cNvPr id="11" name="Text Box 3"/>
          <p:cNvSpPr txBox="1">
            <a:spLocks noChangeArrowheads="1"/>
          </p:cNvSpPr>
          <p:nvPr/>
        </p:nvSpPr>
        <p:spPr bwMode="auto">
          <a:xfrm>
            <a:off x="2237742" y="383163"/>
            <a:ext cx="4801314"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eaLnBrk="1" hangingPunct="1"/>
            <a:r>
              <a:rPr kumimoji="1" lang="zh-CN" altLang="en-US" sz="3600" dirty="0">
                <a:solidFill>
                  <a:srgbClr val="660066"/>
                </a:solidFill>
                <a:effectLst>
                  <a:outerShdw blurRad="38100" dist="38100" dir="2700000" algn="tl">
                    <a:srgbClr val="C0C0C0"/>
                  </a:outerShdw>
                </a:effectLst>
                <a:ea typeface="微软雅黑" pitchFamily="34" charset="-122"/>
                <a:cs typeface="+mn-cs"/>
              </a:rPr>
              <a:t>费米能级随温度的变化</a:t>
            </a:r>
          </a:p>
        </p:txBody>
      </p:sp>
      <p:sp>
        <p:nvSpPr>
          <p:cNvPr id="12" name="Rectangle 37"/>
          <p:cNvSpPr>
            <a:spLocks noChangeArrowheads="1"/>
          </p:cNvSpPr>
          <p:nvPr/>
        </p:nvSpPr>
        <p:spPr bwMode="auto">
          <a:xfrm flipV="1">
            <a:off x="106363" y="980728"/>
            <a:ext cx="8885237" cy="42863"/>
          </a:xfrm>
          <a:prstGeom prst="rect">
            <a:avLst/>
          </a:prstGeom>
          <a:gradFill rotWithShape="0">
            <a:gsLst>
              <a:gs pos="0">
                <a:srgbClr val="808080">
                  <a:gamma/>
                  <a:tint val="0"/>
                  <a:invGamma/>
                </a:srgbClr>
              </a:gs>
              <a:gs pos="100000">
                <a:srgbClr val="808080"/>
              </a:gs>
            </a:gsLst>
            <a:path path="shape">
              <a:fillToRect l="50000" t="50000" r="50000" b="50000"/>
            </a:path>
          </a:gradFill>
          <a:ln w="12700">
            <a:noFill/>
            <a:miter lim="800000"/>
            <a:headEnd type="none" w="sm" len="sm"/>
            <a:tailEnd type="none" w="sm" len="sm"/>
          </a:ln>
          <a:effectLst/>
        </p:spPr>
        <p:txBody>
          <a:bodyPr wrap="none" anchor="ctr"/>
          <a:lstStyle/>
          <a:p>
            <a:pPr marL="0" marR="0" lvl="0" indent="0" algn="l" defTabSz="914400" rtl="0" eaLnBrk="0" fontAlgn="auto" latinLnBrk="0" hangingPunct="0">
              <a:lnSpc>
                <a:spcPct val="100000"/>
              </a:lnSpc>
              <a:spcBef>
                <a:spcPts val="0"/>
              </a:spcBef>
              <a:spcAft>
                <a:spcPts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Arial"/>
              <a:ea typeface="宋体"/>
              <a:cs typeface="+mn-cs"/>
            </a:endParaRPr>
          </a:p>
        </p:txBody>
      </p:sp>
      <p:sp>
        <p:nvSpPr>
          <p:cNvPr id="13" name="Text Box 4"/>
          <p:cNvSpPr txBox="1">
            <a:spLocks noChangeArrowheads="1"/>
          </p:cNvSpPr>
          <p:nvPr/>
        </p:nvSpPr>
        <p:spPr bwMode="auto">
          <a:xfrm>
            <a:off x="3327499" y="1064578"/>
            <a:ext cx="3260725"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2600" b="1" i="1" u="none" strike="noStrike" kern="1200" cap="none" spc="0" normalizeH="0" baseline="0" noProof="0" dirty="0">
                <a:ln>
                  <a:noFill/>
                </a:ln>
                <a:solidFill>
                  <a:srgbClr val="C00000"/>
                </a:solidFill>
                <a:effectLst/>
                <a:uLnTx/>
                <a:uFillTx/>
                <a:latin typeface="Times New Roman" panose="02020603050405020304" pitchFamily="18" charset="0"/>
                <a:ea typeface="微软雅黑" panose="020B0503020204020204" charset="-122"/>
                <a:cs typeface="Times New Roman" panose="02020603050405020304" pitchFamily="18" charset="0"/>
              </a:rPr>
              <a:t>E</a:t>
            </a:r>
            <a:r>
              <a:rPr kumimoji="1" lang="en-US" altLang="zh-CN" sz="2600" b="1" i="1" u="none" strike="noStrike" kern="1200" cap="none" spc="0" normalizeH="0" baseline="-25000" noProof="0" dirty="0">
                <a:ln>
                  <a:noFill/>
                </a:ln>
                <a:solidFill>
                  <a:srgbClr val="C00000"/>
                </a:solidFill>
                <a:effectLst/>
                <a:uLnTx/>
                <a:uFillTx/>
                <a:latin typeface="Times New Roman" panose="02020603050405020304" pitchFamily="18" charset="0"/>
                <a:ea typeface="微软雅黑" panose="020B0503020204020204" charset="-122"/>
                <a:cs typeface="Times New Roman" panose="02020603050405020304" pitchFamily="18" charset="0"/>
              </a:rPr>
              <a:t>F</a:t>
            </a:r>
            <a:r>
              <a:rPr kumimoji="1" lang="zh-CN" altLang="en-US" sz="2600" b="1" i="0" u="none" strike="noStrike" kern="1200" cap="none" spc="0" normalizeH="0" baseline="0" noProof="0" dirty="0">
                <a:ln>
                  <a:noFill/>
                </a:ln>
                <a:solidFill>
                  <a:srgbClr val="C00000"/>
                </a:solidFill>
                <a:effectLst/>
                <a:uLnTx/>
                <a:uFillTx/>
                <a:latin typeface="Times New Roman" panose="02020603050405020304" pitchFamily="18" charset="0"/>
                <a:ea typeface="微软雅黑" panose="020B0503020204020204" charset="-122"/>
                <a:cs typeface="Times New Roman" panose="02020603050405020304" pitchFamily="18" charset="0"/>
                <a:sym typeface="Symbol" panose="05050102010706020507" pitchFamily="18" charset="2"/>
              </a:rPr>
              <a:t>会略低于</a:t>
            </a:r>
            <a:r>
              <a:rPr kumimoji="1" lang="en-US" altLang="zh-CN" sz="2600" b="1" i="1" u="none" strike="noStrike" kern="1200" cap="none" spc="0" normalizeH="0" baseline="0" noProof="0" dirty="0">
                <a:ln>
                  <a:noFill/>
                </a:ln>
                <a:solidFill>
                  <a:srgbClr val="C00000"/>
                </a:solidFill>
                <a:effectLst/>
                <a:uLnTx/>
                <a:uFillTx/>
                <a:latin typeface="Times New Roman" panose="02020603050405020304" pitchFamily="18" charset="0"/>
                <a:ea typeface="微软雅黑" panose="020B0503020204020204" charset="-122"/>
                <a:cs typeface="Times New Roman" panose="02020603050405020304" pitchFamily="18" charset="0"/>
                <a:sym typeface="Symbol" panose="05050102010706020507" pitchFamily="18" charset="2"/>
              </a:rPr>
              <a:t>E</a:t>
            </a:r>
            <a:r>
              <a:rPr kumimoji="1" lang="en-US" altLang="zh-CN" sz="2600" b="1" i="1" u="none" strike="noStrike" kern="1200" cap="none" spc="0" normalizeH="0" baseline="-25000" noProof="0" dirty="0">
                <a:ln>
                  <a:noFill/>
                </a:ln>
                <a:solidFill>
                  <a:srgbClr val="C00000"/>
                </a:solidFill>
                <a:effectLst/>
                <a:uLnTx/>
                <a:uFillTx/>
                <a:latin typeface="Times New Roman" panose="02020603050405020304" pitchFamily="18" charset="0"/>
                <a:ea typeface="微软雅黑" panose="020B0503020204020204" charset="-122"/>
                <a:cs typeface="Times New Roman" panose="02020603050405020304" pitchFamily="18" charset="0"/>
                <a:sym typeface="Symbol" panose="05050102010706020507" pitchFamily="18" charset="2"/>
              </a:rPr>
              <a:t>F</a:t>
            </a:r>
            <a:r>
              <a:rPr kumimoji="1" lang="en-US" altLang="zh-CN" sz="2600" b="1" i="0" u="none" strike="noStrike" kern="1200" cap="none" spc="0" normalizeH="0" baseline="-25000" noProof="0" dirty="0">
                <a:ln>
                  <a:noFill/>
                </a:ln>
                <a:solidFill>
                  <a:srgbClr val="C00000"/>
                </a:solidFill>
                <a:effectLst/>
                <a:uLnTx/>
                <a:uFillTx/>
                <a:latin typeface="Times New Roman" panose="02020603050405020304" pitchFamily="18" charset="0"/>
                <a:ea typeface="微软雅黑" panose="020B0503020204020204" charset="-122"/>
                <a:cs typeface="Times New Roman" panose="02020603050405020304" pitchFamily="18" charset="0"/>
                <a:sym typeface="Symbol" panose="05050102010706020507" pitchFamily="18" charset="2"/>
              </a:rPr>
              <a:t>0</a:t>
            </a:r>
            <a:endParaRPr kumimoji="1" lang="zh-CN" altLang="en-US" sz="2600" b="1" i="0" u="none" strike="noStrike" kern="1200" cap="none" spc="0" normalizeH="0" baseline="-25000" noProof="0" dirty="0">
              <a:ln>
                <a:noFill/>
              </a:ln>
              <a:solidFill>
                <a:srgbClr val="C00000"/>
              </a:solidFill>
              <a:effectLst/>
              <a:uLnTx/>
              <a:uFillTx/>
              <a:latin typeface="Times New Roman" panose="02020603050405020304" pitchFamily="18" charset="0"/>
              <a:ea typeface="微软雅黑" panose="020B0503020204020204" charset="-122"/>
              <a:cs typeface="Times New Roman" panose="02020603050405020304" pitchFamily="18" charset="0"/>
              <a:sym typeface="Symbol" panose="05050102010706020507" pitchFamily="18" charset="2"/>
            </a:endParaRPr>
          </a:p>
        </p:txBody>
      </p:sp>
      <p:sp>
        <p:nvSpPr>
          <p:cNvPr id="14" name="Text Box 5"/>
          <p:cNvSpPr txBox="1">
            <a:spLocks noChangeArrowheads="1"/>
          </p:cNvSpPr>
          <p:nvPr/>
        </p:nvSpPr>
        <p:spPr bwMode="auto">
          <a:xfrm>
            <a:off x="250825" y="1132206"/>
            <a:ext cx="1835150" cy="48895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26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mn-cs"/>
                <a:sym typeface="Symbol" panose="05050102010706020507" pitchFamily="18" charset="2"/>
              </a:rPr>
              <a:t>定性分析：</a:t>
            </a:r>
          </a:p>
        </p:txBody>
      </p:sp>
      <p:sp>
        <p:nvSpPr>
          <p:cNvPr id="15" name="Rectangle 6"/>
          <p:cNvSpPr>
            <a:spLocks noChangeArrowheads="1"/>
          </p:cNvSpPr>
          <p:nvPr/>
        </p:nvSpPr>
        <p:spPr bwMode="auto">
          <a:xfrm>
            <a:off x="3059113" y="6237288"/>
            <a:ext cx="2736850" cy="62071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endParaRPr>
          </a:p>
        </p:txBody>
      </p:sp>
      <p:graphicFrame>
        <p:nvGraphicFramePr>
          <p:cNvPr id="16" name="Object 7"/>
          <p:cNvGraphicFramePr>
            <a:graphicFrameLocks noChangeAspect="1"/>
          </p:cNvGraphicFramePr>
          <p:nvPr>
            <p:extLst>
              <p:ext uri="{D42A27DB-BD31-4B8C-83A1-F6EECF244321}">
                <p14:modId xmlns:p14="http://schemas.microsoft.com/office/powerpoint/2010/main" val="2204492429"/>
              </p:ext>
            </p:extLst>
          </p:nvPr>
        </p:nvGraphicFramePr>
        <p:xfrm>
          <a:off x="254954" y="3059817"/>
          <a:ext cx="3965575" cy="3508375"/>
        </p:xfrm>
        <a:graphic>
          <a:graphicData uri="http://schemas.openxmlformats.org/presentationml/2006/ole">
            <mc:AlternateContent xmlns:mc="http://schemas.openxmlformats.org/markup-compatibility/2006">
              <mc:Choice xmlns:v="urn:schemas-microsoft-com:vml" Requires="v">
                <p:oleObj spid="_x0000_s275764" name="Graph" r:id="rId4" imgW="3642995" imgH="3223260" progId="Origin50.Graph">
                  <p:embed/>
                </p:oleObj>
              </mc:Choice>
              <mc:Fallback>
                <p:oleObj name="Graph" r:id="rId4" imgW="3642995" imgH="3223260" progId="Origin50.Graph">
                  <p:embed/>
                  <p:pic>
                    <p:nvPicPr>
                      <p:cNvPr id="81927" name="Object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4954" y="3059817"/>
                        <a:ext cx="3965575" cy="3508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7" name="Object 8"/>
          <p:cNvGraphicFramePr>
            <a:graphicFrameLocks noChangeAspect="1"/>
          </p:cNvGraphicFramePr>
          <p:nvPr>
            <p:extLst>
              <p:ext uri="{D42A27DB-BD31-4B8C-83A1-F6EECF244321}">
                <p14:modId xmlns:p14="http://schemas.microsoft.com/office/powerpoint/2010/main" val="52283187"/>
              </p:ext>
            </p:extLst>
          </p:nvPr>
        </p:nvGraphicFramePr>
        <p:xfrm>
          <a:off x="4472225" y="3170942"/>
          <a:ext cx="3889375" cy="3397250"/>
        </p:xfrm>
        <a:graphic>
          <a:graphicData uri="http://schemas.openxmlformats.org/presentationml/2006/ole">
            <mc:AlternateContent xmlns:mc="http://schemas.openxmlformats.org/markup-compatibility/2006">
              <mc:Choice xmlns:v="urn:schemas-microsoft-com:vml" Requires="v">
                <p:oleObj spid="_x0000_s275765" name="Graph" r:id="rId6" imgW="3678555" imgH="3213735" progId="Origin50.Graph">
                  <p:embed/>
                </p:oleObj>
              </mc:Choice>
              <mc:Fallback>
                <p:oleObj name="Graph" r:id="rId6" imgW="3678555" imgH="3213735" progId="Origin50.Graph">
                  <p:embed/>
                  <p:pic>
                    <p:nvPicPr>
                      <p:cNvPr id="81928" name="Object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72225" y="3170942"/>
                        <a:ext cx="3889375" cy="339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8" name="页脚占位符 1"/>
          <p:cNvSpPr>
            <a:spLocks noGrp="1"/>
          </p:cNvSpPr>
          <p:nvPr>
            <p:ph type="ftr" sz="quarter" idx="11"/>
          </p:nvPr>
        </p:nvSpPr>
        <p:spPr>
          <a:xfrm>
            <a:off x="3124200" y="6248400"/>
            <a:ext cx="2895600" cy="457200"/>
          </a:xfrm>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zh-CN" altLang="en-US"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清华大学电子工程系</a:t>
            </a:r>
            <a:r>
              <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a:t>
            </a:r>
            <a:r>
              <a:rPr kumimoji="1" lang="zh-CN" altLang="en-US"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黄翊东</a:t>
            </a:r>
            <a:endPar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19" name="灯片编号占位符 2"/>
          <p:cNvSpPr>
            <a:spLocks noGrp="1"/>
          </p:cNvSpPr>
          <p:nvPr>
            <p:ph type="sldNum" sz="quarter" idx="12"/>
          </p:nvPr>
        </p:nvSpPr>
        <p:spPr>
          <a:xfrm>
            <a:off x="6553200" y="6248400"/>
            <a:ext cx="1905000" cy="457200"/>
          </a:xfrm>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CBFA3644-F7FA-4510-BE22-999DFD69EC9B}" type="slidenum">
              <a:rPr kumimoji="1" lang="en-US" altLang="zh-CN" sz="14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t>136</a:t>
            </a:fld>
            <a:endPar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18535385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ChangeArrowheads="1"/>
          </p:cNvSpPr>
          <p:nvPr/>
        </p:nvSpPr>
        <p:spPr bwMode="auto">
          <a:xfrm>
            <a:off x="3059113" y="6381750"/>
            <a:ext cx="2520950" cy="360363"/>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endParaRPr>
          </a:p>
        </p:txBody>
      </p:sp>
      <p:grpSp>
        <p:nvGrpSpPr>
          <p:cNvPr id="83972" name="Group 4"/>
          <p:cNvGrpSpPr/>
          <p:nvPr/>
        </p:nvGrpSpPr>
        <p:grpSpPr bwMode="auto">
          <a:xfrm>
            <a:off x="468313" y="1052736"/>
            <a:ext cx="3835400" cy="3128962"/>
            <a:chOff x="385" y="1933"/>
            <a:chExt cx="2416" cy="1971"/>
          </a:xfrm>
        </p:grpSpPr>
        <p:sp>
          <p:nvSpPr>
            <p:cNvPr id="84050" name="Line 5"/>
            <p:cNvSpPr>
              <a:spLocks noChangeShapeType="1"/>
            </p:cNvSpPr>
            <p:nvPr/>
          </p:nvSpPr>
          <p:spPr bwMode="auto">
            <a:xfrm>
              <a:off x="730" y="3598"/>
              <a:ext cx="1" cy="1"/>
            </a:xfrm>
            <a:prstGeom prst="line">
              <a:avLst/>
            </a:prstGeom>
            <a:noFill/>
            <a:ln w="7938">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84051" name="Line 6"/>
            <p:cNvSpPr>
              <a:spLocks noChangeShapeType="1"/>
            </p:cNvSpPr>
            <p:nvPr/>
          </p:nvSpPr>
          <p:spPr bwMode="auto">
            <a:xfrm>
              <a:off x="903" y="3598"/>
              <a:ext cx="1" cy="1"/>
            </a:xfrm>
            <a:prstGeom prst="line">
              <a:avLst/>
            </a:prstGeom>
            <a:noFill/>
            <a:ln w="7938">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84052" name="Line 7"/>
            <p:cNvSpPr>
              <a:spLocks noChangeShapeType="1"/>
            </p:cNvSpPr>
            <p:nvPr/>
          </p:nvSpPr>
          <p:spPr bwMode="auto">
            <a:xfrm>
              <a:off x="1074" y="3598"/>
              <a:ext cx="1" cy="1"/>
            </a:xfrm>
            <a:prstGeom prst="line">
              <a:avLst/>
            </a:prstGeom>
            <a:noFill/>
            <a:ln w="7938">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84053" name="Line 8"/>
            <p:cNvSpPr>
              <a:spLocks noChangeShapeType="1"/>
            </p:cNvSpPr>
            <p:nvPr/>
          </p:nvSpPr>
          <p:spPr bwMode="auto">
            <a:xfrm>
              <a:off x="1247" y="3598"/>
              <a:ext cx="1" cy="1"/>
            </a:xfrm>
            <a:prstGeom prst="line">
              <a:avLst/>
            </a:prstGeom>
            <a:noFill/>
            <a:ln w="7938">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84054" name="Line 9"/>
            <p:cNvSpPr>
              <a:spLocks noChangeShapeType="1"/>
            </p:cNvSpPr>
            <p:nvPr/>
          </p:nvSpPr>
          <p:spPr bwMode="auto">
            <a:xfrm>
              <a:off x="1418" y="3598"/>
              <a:ext cx="1" cy="1"/>
            </a:xfrm>
            <a:prstGeom prst="line">
              <a:avLst/>
            </a:prstGeom>
            <a:noFill/>
            <a:ln w="7938">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84055" name="Line 10"/>
            <p:cNvSpPr>
              <a:spLocks noChangeShapeType="1"/>
            </p:cNvSpPr>
            <p:nvPr/>
          </p:nvSpPr>
          <p:spPr bwMode="auto">
            <a:xfrm>
              <a:off x="1591" y="3598"/>
              <a:ext cx="1" cy="1"/>
            </a:xfrm>
            <a:prstGeom prst="line">
              <a:avLst/>
            </a:prstGeom>
            <a:noFill/>
            <a:ln w="7938">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84056" name="Line 11"/>
            <p:cNvSpPr>
              <a:spLocks noChangeShapeType="1"/>
            </p:cNvSpPr>
            <p:nvPr/>
          </p:nvSpPr>
          <p:spPr bwMode="auto">
            <a:xfrm>
              <a:off x="1762" y="3598"/>
              <a:ext cx="1" cy="1"/>
            </a:xfrm>
            <a:prstGeom prst="line">
              <a:avLst/>
            </a:prstGeom>
            <a:noFill/>
            <a:ln w="7938">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84057" name="Line 12"/>
            <p:cNvSpPr>
              <a:spLocks noChangeShapeType="1"/>
            </p:cNvSpPr>
            <p:nvPr/>
          </p:nvSpPr>
          <p:spPr bwMode="auto">
            <a:xfrm>
              <a:off x="1935" y="3598"/>
              <a:ext cx="1" cy="1"/>
            </a:xfrm>
            <a:prstGeom prst="line">
              <a:avLst/>
            </a:prstGeom>
            <a:noFill/>
            <a:ln w="7938">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84058" name="Line 13"/>
            <p:cNvSpPr>
              <a:spLocks noChangeShapeType="1"/>
            </p:cNvSpPr>
            <p:nvPr/>
          </p:nvSpPr>
          <p:spPr bwMode="auto">
            <a:xfrm>
              <a:off x="2107" y="3598"/>
              <a:ext cx="1" cy="1"/>
            </a:xfrm>
            <a:prstGeom prst="line">
              <a:avLst/>
            </a:prstGeom>
            <a:noFill/>
            <a:ln w="7938">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84059" name="Line 14"/>
            <p:cNvSpPr>
              <a:spLocks noChangeShapeType="1"/>
            </p:cNvSpPr>
            <p:nvPr/>
          </p:nvSpPr>
          <p:spPr bwMode="auto">
            <a:xfrm>
              <a:off x="2279" y="3598"/>
              <a:ext cx="1" cy="1"/>
            </a:xfrm>
            <a:prstGeom prst="line">
              <a:avLst/>
            </a:prstGeom>
            <a:noFill/>
            <a:ln w="7938">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84060" name="Line 15"/>
            <p:cNvSpPr>
              <a:spLocks noChangeShapeType="1"/>
            </p:cNvSpPr>
            <p:nvPr/>
          </p:nvSpPr>
          <p:spPr bwMode="auto">
            <a:xfrm>
              <a:off x="2451" y="3598"/>
              <a:ext cx="1" cy="1"/>
            </a:xfrm>
            <a:prstGeom prst="line">
              <a:avLst/>
            </a:prstGeom>
            <a:noFill/>
            <a:ln w="7938">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84061" name="Line 16"/>
            <p:cNvSpPr>
              <a:spLocks noChangeShapeType="1"/>
            </p:cNvSpPr>
            <p:nvPr/>
          </p:nvSpPr>
          <p:spPr bwMode="auto">
            <a:xfrm>
              <a:off x="2623" y="3598"/>
              <a:ext cx="1" cy="1"/>
            </a:xfrm>
            <a:prstGeom prst="line">
              <a:avLst/>
            </a:prstGeom>
            <a:noFill/>
            <a:ln w="7938">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84062" name="Line 17"/>
            <p:cNvSpPr>
              <a:spLocks noChangeShapeType="1"/>
            </p:cNvSpPr>
            <p:nvPr/>
          </p:nvSpPr>
          <p:spPr bwMode="auto">
            <a:xfrm>
              <a:off x="730" y="3598"/>
              <a:ext cx="2065" cy="1"/>
            </a:xfrm>
            <a:prstGeom prst="line">
              <a:avLst/>
            </a:prstGeom>
            <a:noFill/>
            <a:ln w="7938">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84063" name="Line 18"/>
            <p:cNvSpPr>
              <a:spLocks noChangeShapeType="1"/>
            </p:cNvSpPr>
            <p:nvPr/>
          </p:nvSpPr>
          <p:spPr bwMode="auto">
            <a:xfrm>
              <a:off x="730" y="3598"/>
              <a:ext cx="2065" cy="1"/>
            </a:xfrm>
            <a:prstGeom prst="line">
              <a:avLst/>
            </a:prstGeom>
            <a:noFill/>
            <a:ln w="7938">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84064" name="Line 19"/>
            <p:cNvSpPr>
              <a:spLocks noChangeShapeType="1"/>
            </p:cNvSpPr>
            <p:nvPr/>
          </p:nvSpPr>
          <p:spPr bwMode="auto">
            <a:xfrm>
              <a:off x="730" y="3598"/>
              <a:ext cx="1" cy="1"/>
            </a:xfrm>
            <a:prstGeom prst="line">
              <a:avLst/>
            </a:prstGeom>
            <a:noFill/>
            <a:ln w="7938">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84065" name="Line 20"/>
            <p:cNvSpPr>
              <a:spLocks noChangeShapeType="1"/>
            </p:cNvSpPr>
            <p:nvPr/>
          </p:nvSpPr>
          <p:spPr bwMode="auto">
            <a:xfrm>
              <a:off x="730" y="3515"/>
              <a:ext cx="1" cy="1"/>
            </a:xfrm>
            <a:prstGeom prst="line">
              <a:avLst/>
            </a:prstGeom>
            <a:noFill/>
            <a:ln w="7938">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84066" name="Line 21"/>
            <p:cNvSpPr>
              <a:spLocks noChangeShapeType="1"/>
            </p:cNvSpPr>
            <p:nvPr/>
          </p:nvSpPr>
          <p:spPr bwMode="auto">
            <a:xfrm>
              <a:off x="730" y="3431"/>
              <a:ext cx="1" cy="1"/>
            </a:xfrm>
            <a:prstGeom prst="line">
              <a:avLst/>
            </a:prstGeom>
            <a:noFill/>
            <a:ln w="7938">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84067" name="Line 22"/>
            <p:cNvSpPr>
              <a:spLocks noChangeShapeType="1"/>
            </p:cNvSpPr>
            <p:nvPr/>
          </p:nvSpPr>
          <p:spPr bwMode="auto">
            <a:xfrm>
              <a:off x="730" y="3349"/>
              <a:ext cx="1" cy="1"/>
            </a:xfrm>
            <a:prstGeom prst="line">
              <a:avLst/>
            </a:prstGeom>
            <a:noFill/>
            <a:ln w="7938">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84068" name="Line 23"/>
            <p:cNvSpPr>
              <a:spLocks noChangeShapeType="1"/>
            </p:cNvSpPr>
            <p:nvPr/>
          </p:nvSpPr>
          <p:spPr bwMode="auto">
            <a:xfrm>
              <a:off x="730" y="3265"/>
              <a:ext cx="1" cy="1"/>
            </a:xfrm>
            <a:prstGeom prst="line">
              <a:avLst/>
            </a:prstGeom>
            <a:noFill/>
            <a:ln w="7938">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84069" name="Line 24"/>
            <p:cNvSpPr>
              <a:spLocks noChangeShapeType="1"/>
            </p:cNvSpPr>
            <p:nvPr/>
          </p:nvSpPr>
          <p:spPr bwMode="auto">
            <a:xfrm>
              <a:off x="730" y="3182"/>
              <a:ext cx="1" cy="1"/>
            </a:xfrm>
            <a:prstGeom prst="line">
              <a:avLst/>
            </a:prstGeom>
            <a:noFill/>
            <a:ln w="7938">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84070" name="Line 25"/>
            <p:cNvSpPr>
              <a:spLocks noChangeShapeType="1"/>
            </p:cNvSpPr>
            <p:nvPr/>
          </p:nvSpPr>
          <p:spPr bwMode="auto">
            <a:xfrm>
              <a:off x="730" y="3099"/>
              <a:ext cx="1" cy="1"/>
            </a:xfrm>
            <a:prstGeom prst="line">
              <a:avLst/>
            </a:prstGeom>
            <a:noFill/>
            <a:ln w="7938">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84071" name="Line 26"/>
            <p:cNvSpPr>
              <a:spLocks noChangeShapeType="1"/>
            </p:cNvSpPr>
            <p:nvPr/>
          </p:nvSpPr>
          <p:spPr bwMode="auto">
            <a:xfrm>
              <a:off x="730" y="3015"/>
              <a:ext cx="1" cy="1"/>
            </a:xfrm>
            <a:prstGeom prst="line">
              <a:avLst/>
            </a:prstGeom>
            <a:noFill/>
            <a:ln w="7938">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84072" name="Line 27"/>
            <p:cNvSpPr>
              <a:spLocks noChangeShapeType="1"/>
            </p:cNvSpPr>
            <p:nvPr/>
          </p:nvSpPr>
          <p:spPr bwMode="auto">
            <a:xfrm>
              <a:off x="730" y="2932"/>
              <a:ext cx="1" cy="1"/>
            </a:xfrm>
            <a:prstGeom prst="line">
              <a:avLst/>
            </a:prstGeom>
            <a:noFill/>
            <a:ln w="7938">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84073" name="Line 28"/>
            <p:cNvSpPr>
              <a:spLocks noChangeShapeType="1"/>
            </p:cNvSpPr>
            <p:nvPr/>
          </p:nvSpPr>
          <p:spPr bwMode="auto">
            <a:xfrm>
              <a:off x="730" y="2848"/>
              <a:ext cx="1" cy="1"/>
            </a:xfrm>
            <a:prstGeom prst="line">
              <a:avLst/>
            </a:prstGeom>
            <a:noFill/>
            <a:ln w="7938">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84074" name="Line 29"/>
            <p:cNvSpPr>
              <a:spLocks noChangeShapeType="1"/>
            </p:cNvSpPr>
            <p:nvPr/>
          </p:nvSpPr>
          <p:spPr bwMode="auto">
            <a:xfrm>
              <a:off x="730" y="2766"/>
              <a:ext cx="1" cy="1"/>
            </a:xfrm>
            <a:prstGeom prst="line">
              <a:avLst/>
            </a:prstGeom>
            <a:noFill/>
            <a:ln w="7938">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84075" name="Line 30"/>
            <p:cNvSpPr>
              <a:spLocks noChangeShapeType="1"/>
            </p:cNvSpPr>
            <p:nvPr/>
          </p:nvSpPr>
          <p:spPr bwMode="auto">
            <a:xfrm>
              <a:off x="730" y="2683"/>
              <a:ext cx="1" cy="1"/>
            </a:xfrm>
            <a:prstGeom prst="line">
              <a:avLst/>
            </a:prstGeom>
            <a:noFill/>
            <a:ln w="7938">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84076" name="Line 31"/>
            <p:cNvSpPr>
              <a:spLocks noChangeShapeType="1"/>
            </p:cNvSpPr>
            <p:nvPr/>
          </p:nvSpPr>
          <p:spPr bwMode="auto">
            <a:xfrm>
              <a:off x="730" y="2599"/>
              <a:ext cx="1" cy="1"/>
            </a:xfrm>
            <a:prstGeom prst="line">
              <a:avLst/>
            </a:prstGeom>
            <a:noFill/>
            <a:ln w="7938">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84077" name="Line 32"/>
            <p:cNvSpPr>
              <a:spLocks noChangeShapeType="1"/>
            </p:cNvSpPr>
            <p:nvPr/>
          </p:nvSpPr>
          <p:spPr bwMode="auto">
            <a:xfrm>
              <a:off x="730" y="2516"/>
              <a:ext cx="1" cy="1"/>
            </a:xfrm>
            <a:prstGeom prst="line">
              <a:avLst/>
            </a:prstGeom>
            <a:noFill/>
            <a:ln w="7938">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84078" name="Line 33"/>
            <p:cNvSpPr>
              <a:spLocks noChangeShapeType="1"/>
            </p:cNvSpPr>
            <p:nvPr/>
          </p:nvSpPr>
          <p:spPr bwMode="auto">
            <a:xfrm>
              <a:off x="730" y="2432"/>
              <a:ext cx="1" cy="1"/>
            </a:xfrm>
            <a:prstGeom prst="line">
              <a:avLst/>
            </a:prstGeom>
            <a:noFill/>
            <a:ln w="7938">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84079" name="Line 34"/>
            <p:cNvSpPr>
              <a:spLocks noChangeShapeType="1"/>
            </p:cNvSpPr>
            <p:nvPr/>
          </p:nvSpPr>
          <p:spPr bwMode="auto">
            <a:xfrm>
              <a:off x="730" y="2349"/>
              <a:ext cx="1" cy="1"/>
            </a:xfrm>
            <a:prstGeom prst="line">
              <a:avLst/>
            </a:prstGeom>
            <a:noFill/>
            <a:ln w="7938">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84080" name="Line 35"/>
            <p:cNvSpPr>
              <a:spLocks noChangeShapeType="1"/>
            </p:cNvSpPr>
            <p:nvPr/>
          </p:nvSpPr>
          <p:spPr bwMode="auto">
            <a:xfrm>
              <a:off x="730" y="2266"/>
              <a:ext cx="1" cy="1"/>
            </a:xfrm>
            <a:prstGeom prst="line">
              <a:avLst/>
            </a:prstGeom>
            <a:noFill/>
            <a:ln w="7938">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84081" name="Line 36"/>
            <p:cNvSpPr>
              <a:spLocks noChangeShapeType="1"/>
            </p:cNvSpPr>
            <p:nvPr/>
          </p:nvSpPr>
          <p:spPr bwMode="auto">
            <a:xfrm>
              <a:off x="730" y="2183"/>
              <a:ext cx="1" cy="1"/>
            </a:xfrm>
            <a:prstGeom prst="line">
              <a:avLst/>
            </a:prstGeom>
            <a:noFill/>
            <a:ln w="7938">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84082" name="Line 37"/>
            <p:cNvSpPr>
              <a:spLocks noChangeShapeType="1"/>
            </p:cNvSpPr>
            <p:nvPr/>
          </p:nvSpPr>
          <p:spPr bwMode="auto">
            <a:xfrm>
              <a:off x="730" y="2100"/>
              <a:ext cx="1" cy="1"/>
            </a:xfrm>
            <a:prstGeom prst="line">
              <a:avLst/>
            </a:prstGeom>
            <a:noFill/>
            <a:ln w="7938">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84083" name="Line 38"/>
            <p:cNvSpPr>
              <a:spLocks noChangeShapeType="1"/>
            </p:cNvSpPr>
            <p:nvPr/>
          </p:nvSpPr>
          <p:spPr bwMode="auto">
            <a:xfrm>
              <a:off x="730" y="2016"/>
              <a:ext cx="1" cy="1"/>
            </a:xfrm>
            <a:prstGeom prst="line">
              <a:avLst/>
            </a:prstGeom>
            <a:noFill/>
            <a:ln w="7938">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84084" name="Line 39"/>
            <p:cNvSpPr>
              <a:spLocks noChangeShapeType="1"/>
            </p:cNvSpPr>
            <p:nvPr/>
          </p:nvSpPr>
          <p:spPr bwMode="auto">
            <a:xfrm>
              <a:off x="730" y="1933"/>
              <a:ext cx="1" cy="1"/>
            </a:xfrm>
            <a:prstGeom prst="line">
              <a:avLst/>
            </a:prstGeom>
            <a:noFill/>
            <a:ln w="7938">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84085" name="Line 40"/>
            <p:cNvSpPr>
              <a:spLocks noChangeShapeType="1"/>
            </p:cNvSpPr>
            <p:nvPr/>
          </p:nvSpPr>
          <p:spPr bwMode="auto">
            <a:xfrm flipV="1">
              <a:off x="730" y="1933"/>
              <a:ext cx="1" cy="1665"/>
            </a:xfrm>
            <a:prstGeom prst="line">
              <a:avLst/>
            </a:prstGeom>
            <a:noFill/>
            <a:ln w="7938">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84086" name="Freeform 41"/>
            <p:cNvSpPr/>
            <p:nvPr/>
          </p:nvSpPr>
          <p:spPr bwMode="auto">
            <a:xfrm>
              <a:off x="1529" y="2750"/>
              <a:ext cx="862" cy="832"/>
            </a:xfrm>
            <a:custGeom>
              <a:avLst/>
              <a:gdLst>
                <a:gd name="T0" fmla="*/ 0 w 4129"/>
                <a:gd name="T1" fmla="*/ 0 h 1665"/>
                <a:gd name="T2" fmla="*/ 0 w 4129"/>
                <a:gd name="T3" fmla="*/ 0 h 1665"/>
                <a:gd name="T4" fmla="*/ 0 w 4129"/>
                <a:gd name="T5" fmla="*/ 0 h 1665"/>
                <a:gd name="T6" fmla="*/ 0 w 4129"/>
                <a:gd name="T7" fmla="*/ 0 h 1665"/>
                <a:gd name="T8" fmla="*/ 0 w 4129"/>
                <a:gd name="T9" fmla="*/ 0 h 1665"/>
                <a:gd name="T10" fmla="*/ 0 w 4129"/>
                <a:gd name="T11" fmla="*/ 0 h 1665"/>
                <a:gd name="T12" fmla="*/ 0 w 4129"/>
                <a:gd name="T13" fmla="*/ 0 h 1665"/>
                <a:gd name="T14" fmla="*/ 0 w 4129"/>
                <a:gd name="T15" fmla="*/ 0 h 1665"/>
                <a:gd name="T16" fmla="*/ 0 w 4129"/>
                <a:gd name="T17" fmla="*/ 0 h 1665"/>
                <a:gd name="T18" fmla="*/ 0 w 4129"/>
                <a:gd name="T19" fmla="*/ 0 h 1665"/>
                <a:gd name="T20" fmla="*/ 0 w 4129"/>
                <a:gd name="T21" fmla="*/ 0 h 1665"/>
                <a:gd name="T22" fmla="*/ 0 w 4129"/>
                <a:gd name="T23" fmla="*/ 0 h 1665"/>
                <a:gd name="T24" fmla="*/ 0 w 4129"/>
                <a:gd name="T25" fmla="*/ 0 h 1665"/>
                <a:gd name="T26" fmla="*/ 0 w 4129"/>
                <a:gd name="T27" fmla="*/ 0 h 1665"/>
                <a:gd name="T28" fmla="*/ 0 w 4129"/>
                <a:gd name="T29" fmla="*/ 0 h 1665"/>
                <a:gd name="T30" fmla="*/ 1 w 4129"/>
                <a:gd name="T31" fmla="*/ 0 h 1665"/>
                <a:gd name="T32" fmla="*/ 1 w 4129"/>
                <a:gd name="T33" fmla="*/ 0 h 1665"/>
                <a:gd name="T34" fmla="*/ 1 w 4129"/>
                <a:gd name="T35" fmla="*/ 0 h 1665"/>
                <a:gd name="T36" fmla="*/ 1 w 4129"/>
                <a:gd name="T37" fmla="*/ 0 h 1665"/>
                <a:gd name="T38" fmla="*/ 1 w 4129"/>
                <a:gd name="T39" fmla="*/ 0 h 1665"/>
                <a:gd name="T40" fmla="*/ 1 w 4129"/>
                <a:gd name="T41" fmla="*/ 0 h 1665"/>
                <a:gd name="T42" fmla="*/ 1 w 4129"/>
                <a:gd name="T43" fmla="*/ 0 h 1665"/>
                <a:gd name="T44" fmla="*/ 1 w 4129"/>
                <a:gd name="T45" fmla="*/ 0 h 1665"/>
                <a:gd name="T46" fmla="*/ 1 w 4129"/>
                <a:gd name="T47" fmla="*/ 0 h 1665"/>
                <a:gd name="T48" fmla="*/ 1 w 4129"/>
                <a:gd name="T49" fmla="*/ 0 h 1665"/>
                <a:gd name="T50" fmla="*/ 1 w 4129"/>
                <a:gd name="T51" fmla="*/ 0 h 1665"/>
                <a:gd name="T52" fmla="*/ 1 w 4129"/>
                <a:gd name="T53" fmla="*/ 0 h 1665"/>
                <a:gd name="T54" fmla="*/ 1 w 4129"/>
                <a:gd name="T55" fmla="*/ 0 h 1665"/>
                <a:gd name="T56" fmla="*/ 1 w 4129"/>
                <a:gd name="T57" fmla="*/ 0 h 1665"/>
                <a:gd name="T58" fmla="*/ 1 w 4129"/>
                <a:gd name="T59" fmla="*/ 0 h 1665"/>
                <a:gd name="T60" fmla="*/ 1 w 4129"/>
                <a:gd name="T61" fmla="*/ 2 h 1665"/>
                <a:gd name="T62" fmla="*/ 1 w 4129"/>
                <a:gd name="T63" fmla="*/ 7 h 1665"/>
                <a:gd name="T64" fmla="*/ 1 w 4129"/>
                <a:gd name="T65" fmla="*/ 18 h 1665"/>
                <a:gd name="T66" fmla="*/ 1 w 4129"/>
                <a:gd name="T67" fmla="*/ 33 h 1665"/>
                <a:gd name="T68" fmla="*/ 1 w 4129"/>
                <a:gd name="T69" fmla="*/ 44 h 1665"/>
                <a:gd name="T70" fmla="*/ 1 w 4129"/>
                <a:gd name="T71" fmla="*/ 49 h 1665"/>
                <a:gd name="T72" fmla="*/ 1 w 4129"/>
                <a:gd name="T73" fmla="*/ 51 h 1665"/>
                <a:gd name="T74" fmla="*/ 1 w 4129"/>
                <a:gd name="T75" fmla="*/ 51 h 1665"/>
                <a:gd name="T76" fmla="*/ 1 w 4129"/>
                <a:gd name="T77" fmla="*/ 51 h 1665"/>
                <a:gd name="T78" fmla="*/ 1 w 4129"/>
                <a:gd name="T79" fmla="*/ 52 h 1665"/>
                <a:gd name="T80" fmla="*/ 1 w 4129"/>
                <a:gd name="T81" fmla="*/ 52 h 1665"/>
                <a:gd name="T82" fmla="*/ 1 w 4129"/>
                <a:gd name="T83" fmla="*/ 52 h 1665"/>
                <a:gd name="T84" fmla="*/ 1 w 4129"/>
                <a:gd name="T85" fmla="*/ 52 h 1665"/>
                <a:gd name="T86" fmla="*/ 1 w 4129"/>
                <a:gd name="T87" fmla="*/ 52 h 1665"/>
                <a:gd name="T88" fmla="*/ 1 w 4129"/>
                <a:gd name="T89" fmla="*/ 52 h 1665"/>
                <a:gd name="T90" fmla="*/ 1 w 4129"/>
                <a:gd name="T91" fmla="*/ 52 h 1665"/>
                <a:gd name="T92" fmla="*/ 1 w 4129"/>
                <a:gd name="T93" fmla="*/ 52 h 1665"/>
                <a:gd name="T94" fmla="*/ 2 w 4129"/>
                <a:gd name="T95" fmla="*/ 52 h 1665"/>
                <a:gd name="T96" fmla="*/ 2 w 4129"/>
                <a:gd name="T97" fmla="*/ 52 h 1665"/>
                <a:gd name="T98" fmla="*/ 2 w 4129"/>
                <a:gd name="T99" fmla="*/ 52 h 1665"/>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4129" h="1665">
                  <a:moveTo>
                    <a:pt x="0" y="0"/>
                  </a:moveTo>
                  <a:lnTo>
                    <a:pt x="43" y="0"/>
                  </a:lnTo>
                  <a:lnTo>
                    <a:pt x="83" y="0"/>
                  </a:lnTo>
                  <a:lnTo>
                    <a:pt x="126" y="0"/>
                  </a:lnTo>
                  <a:lnTo>
                    <a:pt x="168" y="0"/>
                  </a:lnTo>
                  <a:lnTo>
                    <a:pt x="209" y="0"/>
                  </a:lnTo>
                  <a:lnTo>
                    <a:pt x="251" y="0"/>
                  </a:lnTo>
                  <a:lnTo>
                    <a:pt x="291" y="0"/>
                  </a:lnTo>
                  <a:lnTo>
                    <a:pt x="334" y="0"/>
                  </a:lnTo>
                  <a:lnTo>
                    <a:pt x="376" y="0"/>
                  </a:lnTo>
                  <a:lnTo>
                    <a:pt x="417" y="0"/>
                  </a:lnTo>
                  <a:lnTo>
                    <a:pt x="459" y="0"/>
                  </a:lnTo>
                  <a:lnTo>
                    <a:pt x="502" y="0"/>
                  </a:lnTo>
                  <a:lnTo>
                    <a:pt x="542" y="0"/>
                  </a:lnTo>
                  <a:lnTo>
                    <a:pt x="584" y="0"/>
                  </a:lnTo>
                  <a:lnTo>
                    <a:pt x="627" y="0"/>
                  </a:lnTo>
                  <a:lnTo>
                    <a:pt x="667" y="0"/>
                  </a:lnTo>
                  <a:lnTo>
                    <a:pt x="710" y="0"/>
                  </a:lnTo>
                  <a:lnTo>
                    <a:pt x="750" y="0"/>
                  </a:lnTo>
                  <a:lnTo>
                    <a:pt x="793" y="0"/>
                  </a:lnTo>
                  <a:lnTo>
                    <a:pt x="835" y="0"/>
                  </a:lnTo>
                  <a:lnTo>
                    <a:pt x="876" y="0"/>
                  </a:lnTo>
                  <a:lnTo>
                    <a:pt x="918" y="0"/>
                  </a:lnTo>
                  <a:lnTo>
                    <a:pt x="960" y="0"/>
                  </a:lnTo>
                  <a:lnTo>
                    <a:pt x="1001" y="0"/>
                  </a:lnTo>
                  <a:lnTo>
                    <a:pt x="1043" y="0"/>
                  </a:lnTo>
                  <a:lnTo>
                    <a:pt x="1086" y="0"/>
                  </a:lnTo>
                  <a:lnTo>
                    <a:pt x="1126" y="0"/>
                  </a:lnTo>
                  <a:lnTo>
                    <a:pt x="1169" y="0"/>
                  </a:lnTo>
                  <a:lnTo>
                    <a:pt x="1209" y="0"/>
                  </a:lnTo>
                  <a:lnTo>
                    <a:pt x="1251" y="0"/>
                  </a:lnTo>
                  <a:lnTo>
                    <a:pt x="1294" y="0"/>
                  </a:lnTo>
                  <a:lnTo>
                    <a:pt x="1334" y="0"/>
                  </a:lnTo>
                  <a:lnTo>
                    <a:pt x="1377" y="0"/>
                  </a:lnTo>
                  <a:lnTo>
                    <a:pt x="1419" y="0"/>
                  </a:lnTo>
                  <a:lnTo>
                    <a:pt x="1460" y="0"/>
                  </a:lnTo>
                  <a:lnTo>
                    <a:pt x="1502" y="0"/>
                  </a:lnTo>
                  <a:lnTo>
                    <a:pt x="1544" y="0"/>
                  </a:lnTo>
                  <a:lnTo>
                    <a:pt x="1585" y="0"/>
                  </a:lnTo>
                  <a:lnTo>
                    <a:pt x="1627" y="0"/>
                  </a:lnTo>
                  <a:lnTo>
                    <a:pt x="1668" y="0"/>
                  </a:lnTo>
                  <a:lnTo>
                    <a:pt x="1710" y="0"/>
                  </a:lnTo>
                  <a:lnTo>
                    <a:pt x="1753" y="0"/>
                  </a:lnTo>
                  <a:lnTo>
                    <a:pt x="1793" y="0"/>
                  </a:lnTo>
                  <a:lnTo>
                    <a:pt x="1836" y="0"/>
                  </a:lnTo>
                  <a:lnTo>
                    <a:pt x="1878" y="0"/>
                  </a:lnTo>
                  <a:lnTo>
                    <a:pt x="1918" y="0"/>
                  </a:lnTo>
                  <a:lnTo>
                    <a:pt x="1961" y="0"/>
                  </a:lnTo>
                  <a:lnTo>
                    <a:pt x="2003" y="0"/>
                  </a:lnTo>
                  <a:lnTo>
                    <a:pt x="2044" y="0"/>
                  </a:lnTo>
                  <a:lnTo>
                    <a:pt x="2086" y="0"/>
                  </a:lnTo>
                  <a:lnTo>
                    <a:pt x="2127" y="0"/>
                  </a:lnTo>
                  <a:lnTo>
                    <a:pt x="2169" y="0"/>
                  </a:lnTo>
                  <a:lnTo>
                    <a:pt x="2211" y="0"/>
                  </a:lnTo>
                  <a:lnTo>
                    <a:pt x="2252" y="2"/>
                  </a:lnTo>
                  <a:lnTo>
                    <a:pt x="2294" y="2"/>
                  </a:lnTo>
                  <a:lnTo>
                    <a:pt x="2337" y="4"/>
                  </a:lnTo>
                  <a:lnTo>
                    <a:pt x="2377" y="8"/>
                  </a:lnTo>
                  <a:lnTo>
                    <a:pt x="2420" y="14"/>
                  </a:lnTo>
                  <a:lnTo>
                    <a:pt x="2462" y="23"/>
                  </a:lnTo>
                  <a:lnTo>
                    <a:pt x="2503" y="43"/>
                  </a:lnTo>
                  <a:lnTo>
                    <a:pt x="2545" y="77"/>
                  </a:lnTo>
                  <a:lnTo>
                    <a:pt x="2585" y="135"/>
                  </a:lnTo>
                  <a:lnTo>
                    <a:pt x="2628" y="233"/>
                  </a:lnTo>
                  <a:lnTo>
                    <a:pt x="2670" y="382"/>
                  </a:lnTo>
                  <a:lnTo>
                    <a:pt x="2711" y="588"/>
                  </a:lnTo>
                  <a:lnTo>
                    <a:pt x="2753" y="833"/>
                  </a:lnTo>
                  <a:lnTo>
                    <a:pt x="2796" y="1078"/>
                  </a:lnTo>
                  <a:lnTo>
                    <a:pt x="2836" y="1284"/>
                  </a:lnTo>
                  <a:lnTo>
                    <a:pt x="2878" y="1432"/>
                  </a:lnTo>
                  <a:lnTo>
                    <a:pt x="2921" y="1531"/>
                  </a:lnTo>
                  <a:lnTo>
                    <a:pt x="2961" y="1588"/>
                  </a:lnTo>
                  <a:lnTo>
                    <a:pt x="3004" y="1623"/>
                  </a:lnTo>
                  <a:lnTo>
                    <a:pt x="3044" y="1642"/>
                  </a:lnTo>
                  <a:lnTo>
                    <a:pt x="3087" y="1652"/>
                  </a:lnTo>
                  <a:lnTo>
                    <a:pt x="3129" y="1658"/>
                  </a:lnTo>
                  <a:lnTo>
                    <a:pt x="3169" y="1662"/>
                  </a:lnTo>
                  <a:lnTo>
                    <a:pt x="3212" y="1663"/>
                  </a:lnTo>
                  <a:lnTo>
                    <a:pt x="3254" y="1663"/>
                  </a:lnTo>
                  <a:lnTo>
                    <a:pt x="3295" y="1665"/>
                  </a:lnTo>
                  <a:lnTo>
                    <a:pt x="3337" y="1665"/>
                  </a:lnTo>
                  <a:lnTo>
                    <a:pt x="3380" y="1665"/>
                  </a:lnTo>
                  <a:lnTo>
                    <a:pt x="3420" y="1665"/>
                  </a:lnTo>
                  <a:lnTo>
                    <a:pt x="3463" y="1665"/>
                  </a:lnTo>
                  <a:lnTo>
                    <a:pt x="3503" y="1665"/>
                  </a:lnTo>
                  <a:lnTo>
                    <a:pt x="3545" y="1665"/>
                  </a:lnTo>
                  <a:lnTo>
                    <a:pt x="3588" y="1665"/>
                  </a:lnTo>
                  <a:lnTo>
                    <a:pt x="3628" y="1665"/>
                  </a:lnTo>
                  <a:lnTo>
                    <a:pt x="3671" y="1665"/>
                  </a:lnTo>
                  <a:lnTo>
                    <a:pt x="3713" y="1665"/>
                  </a:lnTo>
                  <a:lnTo>
                    <a:pt x="3754" y="1665"/>
                  </a:lnTo>
                  <a:lnTo>
                    <a:pt x="3796" y="1665"/>
                  </a:lnTo>
                  <a:lnTo>
                    <a:pt x="3838" y="1665"/>
                  </a:lnTo>
                  <a:lnTo>
                    <a:pt x="3879" y="1665"/>
                  </a:lnTo>
                  <a:lnTo>
                    <a:pt x="3921" y="1665"/>
                  </a:lnTo>
                  <a:lnTo>
                    <a:pt x="3962" y="1665"/>
                  </a:lnTo>
                  <a:lnTo>
                    <a:pt x="4004" y="1665"/>
                  </a:lnTo>
                  <a:lnTo>
                    <a:pt x="4047" y="1665"/>
                  </a:lnTo>
                  <a:lnTo>
                    <a:pt x="4087" y="1665"/>
                  </a:lnTo>
                  <a:lnTo>
                    <a:pt x="4129" y="1665"/>
                  </a:lnTo>
                </a:path>
              </a:pathLst>
            </a:custGeom>
            <a:noFill/>
            <a:ln w="33338">
              <a:solidFill>
                <a:srgbClr val="000000"/>
              </a:solidFill>
              <a:prstDash val="solid"/>
              <a:rou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endParaRPr>
            </a:p>
          </p:txBody>
        </p:sp>
        <p:sp>
          <p:nvSpPr>
            <p:cNvPr id="84087" name="Rectangle 42"/>
            <p:cNvSpPr>
              <a:spLocks noChangeArrowheads="1"/>
            </p:cNvSpPr>
            <p:nvPr/>
          </p:nvSpPr>
          <p:spPr bwMode="auto">
            <a:xfrm>
              <a:off x="456" y="3071"/>
              <a:ext cx="267"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4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0.5</a:t>
              </a:r>
            </a:p>
          </p:txBody>
        </p:sp>
        <p:sp>
          <p:nvSpPr>
            <p:cNvPr id="84088" name="Line 43"/>
            <p:cNvSpPr>
              <a:spLocks noChangeShapeType="1"/>
            </p:cNvSpPr>
            <p:nvPr/>
          </p:nvSpPr>
          <p:spPr bwMode="auto">
            <a:xfrm>
              <a:off x="1988" y="2750"/>
              <a:ext cx="45" cy="1"/>
            </a:xfrm>
            <a:prstGeom prst="line">
              <a:avLst/>
            </a:prstGeom>
            <a:noFill/>
            <a:ln w="20638">
              <a:solidFill>
                <a:srgbClr val="FF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84089" name="Line 44"/>
            <p:cNvSpPr>
              <a:spLocks noChangeShapeType="1"/>
            </p:cNvSpPr>
            <p:nvPr/>
          </p:nvSpPr>
          <p:spPr bwMode="auto">
            <a:xfrm>
              <a:off x="2094" y="2750"/>
              <a:ext cx="9" cy="1"/>
            </a:xfrm>
            <a:prstGeom prst="line">
              <a:avLst/>
            </a:prstGeom>
            <a:noFill/>
            <a:ln w="20638">
              <a:solidFill>
                <a:srgbClr val="FF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84090" name="Line 45"/>
            <p:cNvSpPr>
              <a:spLocks noChangeShapeType="1"/>
            </p:cNvSpPr>
            <p:nvPr/>
          </p:nvSpPr>
          <p:spPr bwMode="auto">
            <a:xfrm>
              <a:off x="2108" y="2768"/>
              <a:ext cx="1" cy="45"/>
            </a:xfrm>
            <a:prstGeom prst="line">
              <a:avLst/>
            </a:prstGeom>
            <a:noFill/>
            <a:ln w="20638">
              <a:solidFill>
                <a:srgbClr val="FF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84091" name="Line 46"/>
            <p:cNvSpPr>
              <a:spLocks noChangeShapeType="1"/>
            </p:cNvSpPr>
            <p:nvPr/>
          </p:nvSpPr>
          <p:spPr bwMode="auto">
            <a:xfrm>
              <a:off x="2108" y="2874"/>
              <a:ext cx="1" cy="45"/>
            </a:xfrm>
            <a:prstGeom prst="line">
              <a:avLst/>
            </a:prstGeom>
            <a:noFill/>
            <a:ln w="20638">
              <a:solidFill>
                <a:srgbClr val="FF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84092" name="Line 47"/>
            <p:cNvSpPr>
              <a:spLocks noChangeShapeType="1"/>
            </p:cNvSpPr>
            <p:nvPr/>
          </p:nvSpPr>
          <p:spPr bwMode="auto">
            <a:xfrm>
              <a:off x="2108" y="2980"/>
              <a:ext cx="1" cy="45"/>
            </a:xfrm>
            <a:prstGeom prst="line">
              <a:avLst/>
            </a:prstGeom>
            <a:noFill/>
            <a:ln w="20638">
              <a:solidFill>
                <a:srgbClr val="FF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84093" name="Line 48"/>
            <p:cNvSpPr>
              <a:spLocks noChangeShapeType="1"/>
            </p:cNvSpPr>
            <p:nvPr/>
          </p:nvSpPr>
          <p:spPr bwMode="auto">
            <a:xfrm>
              <a:off x="2108" y="3086"/>
              <a:ext cx="1" cy="45"/>
            </a:xfrm>
            <a:prstGeom prst="line">
              <a:avLst/>
            </a:prstGeom>
            <a:noFill/>
            <a:ln w="20638">
              <a:solidFill>
                <a:srgbClr val="FF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84094" name="Line 49"/>
            <p:cNvSpPr>
              <a:spLocks noChangeShapeType="1"/>
            </p:cNvSpPr>
            <p:nvPr/>
          </p:nvSpPr>
          <p:spPr bwMode="auto">
            <a:xfrm>
              <a:off x="2108" y="3192"/>
              <a:ext cx="1" cy="45"/>
            </a:xfrm>
            <a:prstGeom prst="line">
              <a:avLst/>
            </a:prstGeom>
            <a:noFill/>
            <a:ln w="20638">
              <a:solidFill>
                <a:srgbClr val="FF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84095" name="Line 50"/>
            <p:cNvSpPr>
              <a:spLocks noChangeShapeType="1"/>
            </p:cNvSpPr>
            <p:nvPr/>
          </p:nvSpPr>
          <p:spPr bwMode="auto">
            <a:xfrm>
              <a:off x="2108" y="3298"/>
              <a:ext cx="1" cy="45"/>
            </a:xfrm>
            <a:prstGeom prst="line">
              <a:avLst/>
            </a:prstGeom>
            <a:noFill/>
            <a:ln w="20638">
              <a:solidFill>
                <a:srgbClr val="FF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84096" name="Line 51"/>
            <p:cNvSpPr>
              <a:spLocks noChangeShapeType="1"/>
            </p:cNvSpPr>
            <p:nvPr/>
          </p:nvSpPr>
          <p:spPr bwMode="auto">
            <a:xfrm>
              <a:off x="2108" y="3404"/>
              <a:ext cx="1" cy="45"/>
            </a:xfrm>
            <a:prstGeom prst="line">
              <a:avLst/>
            </a:prstGeom>
            <a:noFill/>
            <a:ln w="20638">
              <a:solidFill>
                <a:srgbClr val="FF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84097" name="Line 52"/>
            <p:cNvSpPr>
              <a:spLocks noChangeShapeType="1"/>
            </p:cNvSpPr>
            <p:nvPr/>
          </p:nvSpPr>
          <p:spPr bwMode="auto">
            <a:xfrm>
              <a:off x="2108" y="3510"/>
              <a:ext cx="1" cy="45"/>
            </a:xfrm>
            <a:prstGeom prst="line">
              <a:avLst/>
            </a:prstGeom>
            <a:noFill/>
            <a:ln w="20638">
              <a:solidFill>
                <a:srgbClr val="FF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84098" name="Line 53"/>
            <p:cNvSpPr>
              <a:spLocks noChangeShapeType="1"/>
            </p:cNvSpPr>
            <p:nvPr/>
          </p:nvSpPr>
          <p:spPr bwMode="auto">
            <a:xfrm>
              <a:off x="720" y="3176"/>
              <a:ext cx="45" cy="1"/>
            </a:xfrm>
            <a:prstGeom prst="line">
              <a:avLst/>
            </a:prstGeom>
            <a:noFill/>
            <a:ln w="20638">
              <a:solidFill>
                <a:srgbClr val="FF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84099" name="Line 54"/>
            <p:cNvSpPr>
              <a:spLocks noChangeShapeType="1"/>
            </p:cNvSpPr>
            <p:nvPr/>
          </p:nvSpPr>
          <p:spPr bwMode="auto">
            <a:xfrm>
              <a:off x="826" y="3176"/>
              <a:ext cx="45" cy="1"/>
            </a:xfrm>
            <a:prstGeom prst="line">
              <a:avLst/>
            </a:prstGeom>
            <a:noFill/>
            <a:ln w="20638">
              <a:solidFill>
                <a:srgbClr val="FF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84100" name="Line 55"/>
            <p:cNvSpPr>
              <a:spLocks noChangeShapeType="1"/>
            </p:cNvSpPr>
            <p:nvPr/>
          </p:nvSpPr>
          <p:spPr bwMode="auto">
            <a:xfrm>
              <a:off x="932" y="3176"/>
              <a:ext cx="45" cy="1"/>
            </a:xfrm>
            <a:prstGeom prst="line">
              <a:avLst/>
            </a:prstGeom>
            <a:noFill/>
            <a:ln w="20638">
              <a:solidFill>
                <a:srgbClr val="FF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84101" name="Line 56"/>
            <p:cNvSpPr>
              <a:spLocks noChangeShapeType="1"/>
            </p:cNvSpPr>
            <p:nvPr/>
          </p:nvSpPr>
          <p:spPr bwMode="auto">
            <a:xfrm>
              <a:off x="1038" y="3176"/>
              <a:ext cx="45" cy="1"/>
            </a:xfrm>
            <a:prstGeom prst="line">
              <a:avLst/>
            </a:prstGeom>
            <a:noFill/>
            <a:ln w="20638">
              <a:solidFill>
                <a:srgbClr val="FF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84102" name="Line 57"/>
            <p:cNvSpPr>
              <a:spLocks noChangeShapeType="1"/>
            </p:cNvSpPr>
            <p:nvPr/>
          </p:nvSpPr>
          <p:spPr bwMode="auto">
            <a:xfrm>
              <a:off x="1144" y="3176"/>
              <a:ext cx="45" cy="1"/>
            </a:xfrm>
            <a:prstGeom prst="line">
              <a:avLst/>
            </a:prstGeom>
            <a:noFill/>
            <a:ln w="20638">
              <a:solidFill>
                <a:srgbClr val="FF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84103" name="Line 58"/>
            <p:cNvSpPr>
              <a:spLocks noChangeShapeType="1"/>
            </p:cNvSpPr>
            <p:nvPr/>
          </p:nvSpPr>
          <p:spPr bwMode="auto">
            <a:xfrm>
              <a:off x="1250" y="3176"/>
              <a:ext cx="45" cy="1"/>
            </a:xfrm>
            <a:prstGeom prst="line">
              <a:avLst/>
            </a:prstGeom>
            <a:noFill/>
            <a:ln w="20638">
              <a:solidFill>
                <a:srgbClr val="FF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84104" name="Line 59"/>
            <p:cNvSpPr>
              <a:spLocks noChangeShapeType="1"/>
            </p:cNvSpPr>
            <p:nvPr/>
          </p:nvSpPr>
          <p:spPr bwMode="auto">
            <a:xfrm>
              <a:off x="1356" y="3176"/>
              <a:ext cx="45" cy="1"/>
            </a:xfrm>
            <a:prstGeom prst="line">
              <a:avLst/>
            </a:prstGeom>
            <a:noFill/>
            <a:ln w="20638">
              <a:solidFill>
                <a:srgbClr val="FF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84105" name="Line 60"/>
            <p:cNvSpPr>
              <a:spLocks noChangeShapeType="1"/>
            </p:cNvSpPr>
            <p:nvPr/>
          </p:nvSpPr>
          <p:spPr bwMode="auto">
            <a:xfrm>
              <a:off x="1462" y="3176"/>
              <a:ext cx="45" cy="1"/>
            </a:xfrm>
            <a:prstGeom prst="line">
              <a:avLst/>
            </a:prstGeom>
            <a:noFill/>
            <a:ln w="20638">
              <a:solidFill>
                <a:srgbClr val="FF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84106" name="Line 61"/>
            <p:cNvSpPr>
              <a:spLocks noChangeShapeType="1"/>
            </p:cNvSpPr>
            <p:nvPr/>
          </p:nvSpPr>
          <p:spPr bwMode="auto">
            <a:xfrm>
              <a:off x="1568" y="3176"/>
              <a:ext cx="45" cy="1"/>
            </a:xfrm>
            <a:prstGeom prst="line">
              <a:avLst/>
            </a:prstGeom>
            <a:noFill/>
            <a:ln w="20638">
              <a:solidFill>
                <a:srgbClr val="FF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84107" name="Line 62"/>
            <p:cNvSpPr>
              <a:spLocks noChangeShapeType="1"/>
            </p:cNvSpPr>
            <p:nvPr/>
          </p:nvSpPr>
          <p:spPr bwMode="auto">
            <a:xfrm>
              <a:off x="1674" y="3176"/>
              <a:ext cx="45" cy="1"/>
            </a:xfrm>
            <a:prstGeom prst="line">
              <a:avLst/>
            </a:prstGeom>
            <a:noFill/>
            <a:ln w="20638">
              <a:solidFill>
                <a:srgbClr val="FF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84108" name="Line 63"/>
            <p:cNvSpPr>
              <a:spLocks noChangeShapeType="1"/>
            </p:cNvSpPr>
            <p:nvPr/>
          </p:nvSpPr>
          <p:spPr bwMode="auto">
            <a:xfrm>
              <a:off x="1780" y="3176"/>
              <a:ext cx="45" cy="1"/>
            </a:xfrm>
            <a:prstGeom prst="line">
              <a:avLst/>
            </a:prstGeom>
            <a:noFill/>
            <a:ln w="20638">
              <a:solidFill>
                <a:srgbClr val="FF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84109" name="Line 64"/>
            <p:cNvSpPr>
              <a:spLocks noChangeShapeType="1"/>
            </p:cNvSpPr>
            <p:nvPr/>
          </p:nvSpPr>
          <p:spPr bwMode="auto">
            <a:xfrm>
              <a:off x="1886" y="3176"/>
              <a:ext cx="45" cy="1"/>
            </a:xfrm>
            <a:prstGeom prst="line">
              <a:avLst/>
            </a:prstGeom>
            <a:noFill/>
            <a:ln w="20638">
              <a:solidFill>
                <a:srgbClr val="FF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84110" name="Line 65"/>
            <p:cNvSpPr>
              <a:spLocks noChangeShapeType="1"/>
            </p:cNvSpPr>
            <p:nvPr/>
          </p:nvSpPr>
          <p:spPr bwMode="auto">
            <a:xfrm>
              <a:off x="1992" y="3176"/>
              <a:ext cx="45" cy="1"/>
            </a:xfrm>
            <a:prstGeom prst="line">
              <a:avLst/>
            </a:prstGeom>
            <a:noFill/>
            <a:ln w="20638">
              <a:solidFill>
                <a:srgbClr val="FF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84111" name="Line 66"/>
            <p:cNvSpPr>
              <a:spLocks noChangeShapeType="1"/>
            </p:cNvSpPr>
            <p:nvPr/>
          </p:nvSpPr>
          <p:spPr bwMode="auto">
            <a:xfrm>
              <a:off x="2098" y="3176"/>
              <a:ext cx="16" cy="1"/>
            </a:xfrm>
            <a:prstGeom prst="line">
              <a:avLst/>
            </a:prstGeom>
            <a:noFill/>
            <a:ln w="20638">
              <a:solidFill>
                <a:srgbClr val="FF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84112" name="Rectangle 67"/>
            <p:cNvSpPr>
              <a:spLocks noChangeArrowheads="1"/>
            </p:cNvSpPr>
            <p:nvPr/>
          </p:nvSpPr>
          <p:spPr bwMode="auto">
            <a:xfrm>
              <a:off x="1494" y="2424"/>
              <a:ext cx="336"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4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T&gt;0</a:t>
              </a:r>
            </a:p>
          </p:txBody>
        </p:sp>
        <p:sp>
          <p:nvSpPr>
            <p:cNvPr id="84113" name="Rectangle 68"/>
            <p:cNvSpPr>
              <a:spLocks noChangeArrowheads="1"/>
            </p:cNvSpPr>
            <p:nvPr/>
          </p:nvSpPr>
          <p:spPr bwMode="auto">
            <a:xfrm>
              <a:off x="2070" y="3632"/>
              <a:ext cx="128"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4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E</a:t>
              </a:r>
            </a:p>
          </p:txBody>
        </p:sp>
        <p:sp>
          <p:nvSpPr>
            <p:cNvPr id="84114" name="Rectangle 69"/>
            <p:cNvSpPr>
              <a:spLocks noChangeArrowheads="1"/>
            </p:cNvSpPr>
            <p:nvPr/>
          </p:nvSpPr>
          <p:spPr bwMode="auto">
            <a:xfrm>
              <a:off x="2188" y="3766"/>
              <a:ext cx="68"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F</a:t>
              </a:r>
            </a:p>
          </p:txBody>
        </p:sp>
        <p:sp>
          <p:nvSpPr>
            <p:cNvPr id="84115" name="Rectangle 70"/>
            <p:cNvSpPr>
              <a:spLocks noChangeArrowheads="1"/>
            </p:cNvSpPr>
            <p:nvPr/>
          </p:nvSpPr>
          <p:spPr bwMode="auto">
            <a:xfrm>
              <a:off x="2673" y="3674"/>
              <a:ext cx="128"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4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E</a:t>
              </a:r>
            </a:p>
          </p:txBody>
        </p:sp>
        <p:sp>
          <p:nvSpPr>
            <p:cNvPr id="84116" name="Rectangle 71"/>
            <p:cNvSpPr>
              <a:spLocks noChangeArrowheads="1"/>
            </p:cNvSpPr>
            <p:nvPr/>
          </p:nvSpPr>
          <p:spPr bwMode="auto">
            <a:xfrm>
              <a:off x="716" y="3645"/>
              <a:ext cx="107"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4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0</a:t>
              </a:r>
            </a:p>
          </p:txBody>
        </p:sp>
        <p:sp>
          <p:nvSpPr>
            <p:cNvPr id="84117" name="Rectangle 72"/>
            <p:cNvSpPr>
              <a:spLocks noChangeArrowheads="1"/>
            </p:cNvSpPr>
            <p:nvPr/>
          </p:nvSpPr>
          <p:spPr bwMode="auto">
            <a:xfrm>
              <a:off x="428" y="2654"/>
              <a:ext cx="267"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4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1.0</a:t>
              </a:r>
            </a:p>
          </p:txBody>
        </p:sp>
        <p:sp>
          <p:nvSpPr>
            <p:cNvPr id="84118" name="Rectangle 73"/>
            <p:cNvSpPr>
              <a:spLocks noChangeArrowheads="1"/>
            </p:cNvSpPr>
            <p:nvPr/>
          </p:nvSpPr>
          <p:spPr bwMode="auto">
            <a:xfrm>
              <a:off x="385" y="1965"/>
              <a:ext cx="53"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400" b="0" i="1"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f</a:t>
              </a:r>
            </a:p>
          </p:txBody>
        </p:sp>
        <p:sp>
          <p:nvSpPr>
            <p:cNvPr id="84119" name="Rectangle 74"/>
            <p:cNvSpPr>
              <a:spLocks noChangeArrowheads="1"/>
            </p:cNvSpPr>
            <p:nvPr/>
          </p:nvSpPr>
          <p:spPr bwMode="auto">
            <a:xfrm>
              <a:off x="434" y="1965"/>
              <a:ext cx="256"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4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(E)</a:t>
              </a:r>
            </a:p>
          </p:txBody>
        </p:sp>
        <p:sp>
          <p:nvSpPr>
            <p:cNvPr id="84120" name="Line 75"/>
            <p:cNvSpPr>
              <a:spLocks noChangeShapeType="1"/>
            </p:cNvSpPr>
            <p:nvPr/>
          </p:nvSpPr>
          <p:spPr bwMode="auto">
            <a:xfrm>
              <a:off x="748" y="2750"/>
              <a:ext cx="862" cy="0"/>
            </a:xfrm>
            <a:prstGeom prst="line">
              <a:avLst/>
            </a:prstGeom>
            <a:noFill/>
            <a:ln w="28575">
              <a:solidFill>
                <a:schemeClr val="tx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楷体_GB2312" pitchFamily="49" charset="-122"/>
                <a:cs typeface="+mn-cs"/>
              </a:endParaRPr>
            </a:p>
          </p:txBody>
        </p:sp>
      </p:grpSp>
      <p:sp>
        <p:nvSpPr>
          <p:cNvPr id="83973" name="Text Box 76"/>
          <p:cNvSpPr txBox="1">
            <a:spLocks noChangeArrowheads="1"/>
          </p:cNvSpPr>
          <p:nvPr/>
        </p:nvSpPr>
        <p:spPr bwMode="auto">
          <a:xfrm>
            <a:off x="1763713" y="1078136"/>
            <a:ext cx="326243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C00000"/>
                </a:solidFill>
                <a:effectLst/>
                <a:uLnTx/>
                <a:uFillTx/>
                <a:latin typeface="Times New Roman" panose="02020603050405020304" pitchFamily="18" charset="0"/>
                <a:ea typeface="微软雅黑" panose="020B0503020204020204" charset="-122"/>
                <a:cs typeface="+mn-cs"/>
              </a:rPr>
              <a:t>金属费米能级在导带内</a:t>
            </a:r>
          </a:p>
        </p:txBody>
      </p:sp>
      <p:grpSp>
        <p:nvGrpSpPr>
          <p:cNvPr id="83974" name="Group 77"/>
          <p:cNvGrpSpPr/>
          <p:nvPr/>
        </p:nvGrpSpPr>
        <p:grpSpPr bwMode="auto">
          <a:xfrm>
            <a:off x="4201371" y="2309242"/>
            <a:ext cx="4229100" cy="3744912"/>
            <a:chOff x="2795" y="1933"/>
            <a:chExt cx="2664" cy="2359"/>
          </a:xfrm>
        </p:grpSpPr>
        <p:grpSp>
          <p:nvGrpSpPr>
            <p:cNvPr id="83975" name="Group 78"/>
            <p:cNvGrpSpPr/>
            <p:nvPr/>
          </p:nvGrpSpPr>
          <p:grpSpPr bwMode="auto">
            <a:xfrm>
              <a:off x="2795" y="2321"/>
              <a:ext cx="2562" cy="1971"/>
              <a:chOff x="2795" y="1933"/>
              <a:chExt cx="2562" cy="1971"/>
            </a:xfrm>
          </p:grpSpPr>
          <p:pic>
            <p:nvPicPr>
              <p:cNvPr id="83977" name="Picture 7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34" y="2747"/>
                <a:ext cx="1723" cy="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3978" name="Line 80"/>
              <p:cNvSpPr>
                <a:spLocks noChangeShapeType="1"/>
              </p:cNvSpPr>
              <p:nvPr/>
            </p:nvSpPr>
            <p:spPr bwMode="auto">
              <a:xfrm>
                <a:off x="2795" y="3598"/>
                <a:ext cx="1" cy="1"/>
              </a:xfrm>
              <a:prstGeom prst="line">
                <a:avLst/>
              </a:prstGeom>
              <a:noFill/>
              <a:ln w="7938">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83979" name="Line 81"/>
              <p:cNvSpPr>
                <a:spLocks noChangeShapeType="1"/>
              </p:cNvSpPr>
              <p:nvPr/>
            </p:nvSpPr>
            <p:spPr bwMode="auto">
              <a:xfrm>
                <a:off x="3168" y="3598"/>
                <a:ext cx="1" cy="1"/>
              </a:xfrm>
              <a:prstGeom prst="line">
                <a:avLst/>
              </a:prstGeom>
              <a:noFill/>
              <a:ln w="7938">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83980" name="Line 82"/>
              <p:cNvSpPr>
                <a:spLocks noChangeShapeType="1"/>
              </p:cNvSpPr>
              <p:nvPr/>
            </p:nvSpPr>
            <p:spPr bwMode="auto">
              <a:xfrm>
                <a:off x="3341" y="3598"/>
                <a:ext cx="1" cy="1"/>
              </a:xfrm>
              <a:prstGeom prst="line">
                <a:avLst/>
              </a:prstGeom>
              <a:noFill/>
              <a:ln w="7938">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83981" name="Line 83"/>
              <p:cNvSpPr>
                <a:spLocks noChangeShapeType="1"/>
              </p:cNvSpPr>
              <p:nvPr/>
            </p:nvSpPr>
            <p:spPr bwMode="auto">
              <a:xfrm>
                <a:off x="3512" y="3598"/>
                <a:ext cx="1" cy="1"/>
              </a:xfrm>
              <a:prstGeom prst="line">
                <a:avLst/>
              </a:prstGeom>
              <a:noFill/>
              <a:ln w="7938">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83982" name="Line 84"/>
              <p:cNvSpPr>
                <a:spLocks noChangeShapeType="1"/>
              </p:cNvSpPr>
              <p:nvPr/>
            </p:nvSpPr>
            <p:spPr bwMode="auto">
              <a:xfrm>
                <a:off x="3685" y="3598"/>
                <a:ext cx="1" cy="1"/>
              </a:xfrm>
              <a:prstGeom prst="line">
                <a:avLst/>
              </a:prstGeom>
              <a:noFill/>
              <a:ln w="7938">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83983" name="Line 85"/>
              <p:cNvSpPr>
                <a:spLocks noChangeShapeType="1"/>
              </p:cNvSpPr>
              <p:nvPr/>
            </p:nvSpPr>
            <p:spPr bwMode="auto">
              <a:xfrm>
                <a:off x="3856" y="3598"/>
                <a:ext cx="1" cy="1"/>
              </a:xfrm>
              <a:prstGeom prst="line">
                <a:avLst/>
              </a:prstGeom>
              <a:noFill/>
              <a:ln w="7938">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83984" name="Line 86"/>
              <p:cNvSpPr>
                <a:spLocks noChangeShapeType="1"/>
              </p:cNvSpPr>
              <p:nvPr/>
            </p:nvSpPr>
            <p:spPr bwMode="auto">
              <a:xfrm>
                <a:off x="4029" y="3598"/>
                <a:ext cx="1" cy="1"/>
              </a:xfrm>
              <a:prstGeom prst="line">
                <a:avLst/>
              </a:prstGeom>
              <a:noFill/>
              <a:ln w="7938">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83985" name="Line 87"/>
              <p:cNvSpPr>
                <a:spLocks noChangeShapeType="1"/>
              </p:cNvSpPr>
              <p:nvPr/>
            </p:nvSpPr>
            <p:spPr bwMode="auto">
              <a:xfrm>
                <a:off x="4200" y="3598"/>
                <a:ext cx="1" cy="1"/>
              </a:xfrm>
              <a:prstGeom prst="line">
                <a:avLst/>
              </a:prstGeom>
              <a:noFill/>
              <a:ln w="7938">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83986" name="Line 88"/>
              <p:cNvSpPr>
                <a:spLocks noChangeShapeType="1"/>
              </p:cNvSpPr>
              <p:nvPr/>
            </p:nvSpPr>
            <p:spPr bwMode="auto">
              <a:xfrm>
                <a:off x="4373" y="3598"/>
                <a:ext cx="1" cy="1"/>
              </a:xfrm>
              <a:prstGeom prst="line">
                <a:avLst/>
              </a:prstGeom>
              <a:noFill/>
              <a:ln w="7938">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83987" name="Line 89"/>
              <p:cNvSpPr>
                <a:spLocks noChangeShapeType="1"/>
              </p:cNvSpPr>
              <p:nvPr/>
            </p:nvSpPr>
            <p:spPr bwMode="auto">
              <a:xfrm>
                <a:off x="4545" y="3598"/>
                <a:ext cx="1" cy="1"/>
              </a:xfrm>
              <a:prstGeom prst="line">
                <a:avLst/>
              </a:prstGeom>
              <a:noFill/>
              <a:ln w="7938">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83988" name="Line 90"/>
              <p:cNvSpPr>
                <a:spLocks noChangeShapeType="1"/>
              </p:cNvSpPr>
              <p:nvPr/>
            </p:nvSpPr>
            <p:spPr bwMode="auto">
              <a:xfrm>
                <a:off x="4717" y="3598"/>
                <a:ext cx="1" cy="1"/>
              </a:xfrm>
              <a:prstGeom prst="line">
                <a:avLst/>
              </a:prstGeom>
              <a:noFill/>
              <a:ln w="7938">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83989" name="Line 91"/>
              <p:cNvSpPr>
                <a:spLocks noChangeShapeType="1"/>
              </p:cNvSpPr>
              <p:nvPr/>
            </p:nvSpPr>
            <p:spPr bwMode="auto">
              <a:xfrm>
                <a:off x="4889" y="3598"/>
                <a:ext cx="1" cy="1"/>
              </a:xfrm>
              <a:prstGeom prst="line">
                <a:avLst/>
              </a:prstGeom>
              <a:noFill/>
              <a:ln w="7938">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83990" name="Line 92"/>
              <p:cNvSpPr>
                <a:spLocks noChangeShapeType="1"/>
              </p:cNvSpPr>
              <p:nvPr/>
            </p:nvSpPr>
            <p:spPr bwMode="auto">
              <a:xfrm>
                <a:off x="5061" y="3598"/>
                <a:ext cx="1" cy="1"/>
              </a:xfrm>
              <a:prstGeom prst="line">
                <a:avLst/>
              </a:prstGeom>
              <a:noFill/>
              <a:ln w="7938">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83991" name="Line 93"/>
              <p:cNvSpPr>
                <a:spLocks noChangeShapeType="1"/>
              </p:cNvSpPr>
              <p:nvPr/>
            </p:nvSpPr>
            <p:spPr bwMode="auto">
              <a:xfrm>
                <a:off x="5233" y="3598"/>
                <a:ext cx="1" cy="1"/>
              </a:xfrm>
              <a:prstGeom prst="line">
                <a:avLst/>
              </a:prstGeom>
              <a:noFill/>
              <a:ln w="7938">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83992" name="Line 94"/>
              <p:cNvSpPr>
                <a:spLocks noChangeShapeType="1"/>
              </p:cNvSpPr>
              <p:nvPr/>
            </p:nvSpPr>
            <p:spPr bwMode="auto">
              <a:xfrm>
                <a:off x="3168" y="3598"/>
                <a:ext cx="2065" cy="1"/>
              </a:xfrm>
              <a:prstGeom prst="line">
                <a:avLst/>
              </a:prstGeom>
              <a:noFill/>
              <a:ln w="7938">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83993" name="Line 95"/>
              <p:cNvSpPr>
                <a:spLocks noChangeShapeType="1"/>
              </p:cNvSpPr>
              <p:nvPr/>
            </p:nvSpPr>
            <p:spPr bwMode="auto">
              <a:xfrm>
                <a:off x="3168" y="3598"/>
                <a:ext cx="2065" cy="1"/>
              </a:xfrm>
              <a:prstGeom prst="line">
                <a:avLst/>
              </a:prstGeom>
              <a:noFill/>
              <a:ln w="7938">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83994" name="Line 96"/>
              <p:cNvSpPr>
                <a:spLocks noChangeShapeType="1"/>
              </p:cNvSpPr>
              <p:nvPr/>
            </p:nvSpPr>
            <p:spPr bwMode="auto">
              <a:xfrm>
                <a:off x="3168" y="3598"/>
                <a:ext cx="1" cy="1"/>
              </a:xfrm>
              <a:prstGeom prst="line">
                <a:avLst/>
              </a:prstGeom>
              <a:noFill/>
              <a:ln w="7938">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83995" name="Line 97"/>
              <p:cNvSpPr>
                <a:spLocks noChangeShapeType="1"/>
              </p:cNvSpPr>
              <p:nvPr/>
            </p:nvSpPr>
            <p:spPr bwMode="auto">
              <a:xfrm>
                <a:off x="3168" y="3515"/>
                <a:ext cx="1" cy="1"/>
              </a:xfrm>
              <a:prstGeom prst="line">
                <a:avLst/>
              </a:prstGeom>
              <a:noFill/>
              <a:ln w="7938">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83996" name="Line 98"/>
              <p:cNvSpPr>
                <a:spLocks noChangeShapeType="1"/>
              </p:cNvSpPr>
              <p:nvPr/>
            </p:nvSpPr>
            <p:spPr bwMode="auto">
              <a:xfrm>
                <a:off x="3168" y="3431"/>
                <a:ext cx="1" cy="1"/>
              </a:xfrm>
              <a:prstGeom prst="line">
                <a:avLst/>
              </a:prstGeom>
              <a:noFill/>
              <a:ln w="7938">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83997" name="Line 99"/>
              <p:cNvSpPr>
                <a:spLocks noChangeShapeType="1"/>
              </p:cNvSpPr>
              <p:nvPr/>
            </p:nvSpPr>
            <p:spPr bwMode="auto">
              <a:xfrm>
                <a:off x="3168" y="3349"/>
                <a:ext cx="1" cy="1"/>
              </a:xfrm>
              <a:prstGeom prst="line">
                <a:avLst/>
              </a:prstGeom>
              <a:noFill/>
              <a:ln w="7938">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83998" name="Line 100"/>
              <p:cNvSpPr>
                <a:spLocks noChangeShapeType="1"/>
              </p:cNvSpPr>
              <p:nvPr/>
            </p:nvSpPr>
            <p:spPr bwMode="auto">
              <a:xfrm>
                <a:off x="3168" y="3265"/>
                <a:ext cx="1" cy="1"/>
              </a:xfrm>
              <a:prstGeom prst="line">
                <a:avLst/>
              </a:prstGeom>
              <a:noFill/>
              <a:ln w="7938">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83999" name="Line 101"/>
              <p:cNvSpPr>
                <a:spLocks noChangeShapeType="1"/>
              </p:cNvSpPr>
              <p:nvPr/>
            </p:nvSpPr>
            <p:spPr bwMode="auto">
              <a:xfrm>
                <a:off x="3168" y="3182"/>
                <a:ext cx="1" cy="1"/>
              </a:xfrm>
              <a:prstGeom prst="line">
                <a:avLst/>
              </a:prstGeom>
              <a:noFill/>
              <a:ln w="7938">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84000" name="Line 102"/>
              <p:cNvSpPr>
                <a:spLocks noChangeShapeType="1"/>
              </p:cNvSpPr>
              <p:nvPr/>
            </p:nvSpPr>
            <p:spPr bwMode="auto">
              <a:xfrm>
                <a:off x="3168" y="3099"/>
                <a:ext cx="1" cy="1"/>
              </a:xfrm>
              <a:prstGeom prst="line">
                <a:avLst/>
              </a:prstGeom>
              <a:noFill/>
              <a:ln w="7938">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84001" name="Line 103"/>
              <p:cNvSpPr>
                <a:spLocks noChangeShapeType="1"/>
              </p:cNvSpPr>
              <p:nvPr/>
            </p:nvSpPr>
            <p:spPr bwMode="auto">
              <a:xfrm>
                <a:off x="3168" y="3015"/>
                <a:ext cx="1" cy="1"/>
              </a:xfrm>
              <a:prstGeom prst="line">
                <a:avLst/>
              </a:prstGeom>
              <a:noFill/>
              <a:ln w="7938">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84002" name="Line 104"/>
              <p:cNvSpPr>
                <a:spLocks noChangeShapeType="1"/>
              </p:cNvSpPr>
              <p:nvPr/>
            </p:nvSpPr>
            <p:spPr bwMode="auto">
              <a:xfrm>
                <a:off x="3168" y="2932"/>
                <a:ext cx="1" cy="1"/>
              </a:xfrm>
              <a:prstGeom prst="line">
                <a:avLst/>
              </a:prstGeom>
              <a:noFill/>
              <a:ln w="7938">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84003" name="Line 105"/>
              <p:cNvSpPr>
                <a:spLocks noChangeShapeType="1"/>
              </p:cNvSpPr>
              <p:nvPr/>
            </p:nvSpPr>
            <p:spPr bwMode="auto">
              <a:xfrm>
                <a:off x="3168" y="2848"/>
                <a:ext cx="1" cy="1"/>
              </a:xfrm>
              <a:prstGeom prst="line">
                <a:avLst/>
              </a:prstGeom>
              <a:noFill/>
              <a:ln w="7938">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84004" name="Line 106"/>
              <p:cNvSpPr>
                <a:spLocks noChangeShapeType="1"/>
              </p:cNvSpPr>
              <p:nvPr/>
            </p:nvSpPr>
            <p:spPr bwMode="auto">
              <a:xfrm>
                <a:off x="3168" y="2766"/>
                <a:ext cx="1" cy="1"/>
              </a:xfrm>
              <a:prstGeom prst="line">
                <a:avLst/>
              </a:prstGeom>
              <a:noFill/>
              <a:ln w="7938">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84005" name="Line 107"/>
              <p:cNvSpPr>
                <a:spLocks noChangeShapeType="1"/>
              </p:cNvSpPr>
              <p:nvPr/>
            </p:nvSpPr>
            <p:spPr bwMode="auto">
              <a:xfrm>
                <a:off x="3168" y="2683"/>
                <a:ext cx="1" cy="1"/>
              </a:xfrm>
              <a:prstGeom prst="line">
                <a:avLst/>
              </a:prstGeom>
              <a:noFill/>
              <a:ln w="7938">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84006" name="Line 108"/>
              <p:cNvSpPr>
                <a:spLocks noChangeShapeType="1"/>
              </p:cNvSpPr>
              <p:nvPr/>
            </p:nvSpPr>
            <p:spPr bwMode="auto">
              <a:xfrm>
                <a:off x="3168" y="2599"/>
                <a:ext cx="1" cy="1"/>
              </a:xfrm>
              <a:prstGeom prst="line">
                <a:avLst/>
              </a:prstGeom>
              <a:noFill/>
              <a:ln w="7938">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84007" name="Line 109"/>
              <p:cNvSpPr>
                <a:spLocks noChangeShapeType="1"/>
              </p:cNvSpPr>
              <p:nvPr/>
            </p:nvSpPr>
            <p:spPr bwMode="auto">
              <a:xfrm>
                <a:off x="3168" y="2516"/>
                <a:ext cx="1" cy="1"/>
              </a:xfrm>
              <a:prstGeom prst="line">
                <a:avLst/>
              </a:prstGeom>
              <a:noFill/>
              <a:ln w="7938">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84008" name="Line 110"/>
              <p:cNvSpPr>
                <a:spLocks noChangeShapeType="1"/>
              </p:cNvSpPr>
              <p:nvPr/>
            </p:nvSpPr>
            <p:spPr bwMode="auto">
              <a:xfrm>
                <a:off x="3168" y="2432"/>
                <a:ext cx="1" cy="1"/>
              </a:xfrm>
              <a:prstGeom prst="line">
                <a:avLst/>
              </a:prstGeom>
              <a:noFill/>
              <a:ln w="7938">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84009" name="Line 111"/>
              <p:cNvSpPr>
                <a:spLocks noChangeShapeType="1"/>
              </p:cNvSpPr>
              <p:nvPr/>
            </p:nvSpPr>
            <p:spPr bwMode="auto">
              <a:xfrm>
                <a:off x="3168" y="2349"/>
                <a:ext cx="1" cy="1"/>
              </a:xfrm>
              <a:prstGeom prst="line">
                <a:avLst/>
              </a:prstGeom>
              <a:noFill/>
              <a:ln w="7938">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84010" name="Line 112"/>
              <p:cNvSpPr>
                <a:spLocks noChangeShapeType="1"/>
              </p:cNvSpPr>
              <p:nvPr/>
            </p:nvSpPr>
            <p:spPr bwMode="auto">
              <a:xfrm>
                <a:off x="3168" y="2266"/>
                <a:ext cx="1" cy="1"/>
              </a:xfrm>
              <a:prstGeom prst="line">
                <a:avLst/>
              </a:prstGeom>
              <a:noFill/>
              <a:ln w="7938">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84011" name="Line 113"/>
              <p:cNvSpPr>
                <a:spLocks noChangeShapeType="1"/>
              </p:cNvSpPr>
              <p:nvPr/>
            </p:nvSpPr>
            <p:spPr bwMode="auto">
              <a:xfrm>
                <a:off x="3168" y="2183"/>
                <a:ext cx="1" cy="1"/>
              </a:xfrm>
              <a:prstGeom prst="line">
                <a:avLst/>
              </a:prstGeom>
              <a:noFill/>
              <a:ln w="7938">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84012" name="Line 114"/>
              <p:cNvSpPr>
                <a:spLocks noChangeShapeType="1"/>
              </p:cNvSpPr>
              <p:nvPr/>
            </p:nvSpPr>
            <p:spPr bwMode="auto">
              <a:xfrm>
                <a:off x="3168" y="2100"/>
                <a:ext cx="1" cy="1"/>
              </a:xfrm>
              <a:prstGeom prst="line">
                <a:avLst/>
              </a:prstGeom>
              <a:noFill/>
              <a:ln w="7938">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84013" name="Line 115"/>
              <p:cNvSpPr>
                <a:spLocks noChangeShapeType="1"/>
              </p:cNvSpPr>
              <p:nvPr/>
            </p:nvSpPr>
            <p:spPr bwMode="auto">
              <a:xfrm>
                <a:off x="3168" y="2016"/>
                <a:ext cx="1" cy="1"/>
              </a:xfrm>
              <a:prstGeom prst="line">
                <a:avLst/>
              </a:prstGeom>
              <a:noFill/>
              <a:ln w="7938">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84014" name="Line 116"/>
              <p:cNvSpPr>
                <a:spLocks noChangeShapeType="1"/>
              </p:cNvSpPr>
              <p:nvPr/>
            </p:nvSpPr>
            <p:spPr bwMode="auto">
              <a:xfrm>
                <a:off x="3168" y="1933"/>
                <a:ext cx="1" cy="1"/>
              </a:xfrm>
              <a:prstGeom prst="line">
                <a:avLst/>
              </a:prstGeom>
              <a:noFill/>
              <a:ln w="7938">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84015" name="Line 117"/>
              <p:cNvSpPr>
                <a:spLocks noChangeShapeType="1"/>
              </p:cNvSpPr>
              <p:nvPr/>
            </p:nvSpPr>
            <p:spPr bwMode="auto">
              <a:xfrm flipV="1">
                <a:off x="3168" y="1933"/>
                <a:ext cx="1" cy="1665"/>
              </a:xfrm>
              <a:prstGeom prst="line">
                <a:avLst/>
              </a:prstGeom>
              <a:noFill/>
              <a:ln w="7938">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84016" name="Rectangle 118"/>
              <p:cNvSpPr>
                <a:spLocks noChangeArrowheads="1"/>
              </p:cNvSpPr>
              <p:nvPr/>
            </p:nvSpPr>
            <p:spPr bwMode="auto">
              <a:xfrm>
                <a:off x="2894" y="3071"/>
                <a:ext cx="267"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4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0.5</a:t>
                </a:r>
              </a:p>
            </p:txBody>
          </p:sp>
          <p:sp>
            <p:nvSpPr>
              <p:cNvPr id="84017" name="Line 119"/>
              <p:cNvSpPr>
                <a:spLocks noChangeShapeType="1"/>
              </p:cNvSpPr>
              <p:nvPr/>
            </p:nvSpPr>
            <p:spPr bwMode="auto">
              <a:xfrm>
                <a:off x="4426" y="2750"/>
                <a:ext cx="45" cy="1"/>
              </a:xfrm>
              <a:prstGeom prst="line">
                <a:avLst/>
              </a:prstGeom>
              <a:noFill/>
              <a:ln w="20638">
                <a:solidFill>
                  <a:srgbClr val="FF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84018" name="Line 120"/>
              <p:cNvSpPr>
                <a:spLocks noChangeShapeType="1"/>
              </p:cNvSpPr>
              <p:nvPr/>
            </p:nvSpPr>
            <p:spPr bwMode="auto">
              <a:xfrm>
                <a:off x="4532" y="2750"/>
                <a:ext cx="9" cy="1"/>
              </a:xfrm>
              <a:prstGeom prst="line">
                <a:avLst/>
              </a:prstGeom>
              <a:noFill/>
              <a:ln w="20638">
                <a:solidFill>
                  <a:srgbClr val="FF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84019" name="Line 121"/>
              <p:cNvSpPr>
                <a:spLocks noChangeShapeType="1"/>
              </p:cNvSpPr>
              <p:nvPr/>
            </p:nvSpPr>
            <p:spPr bwMode="auto">
              <a:xfrm>
                <a:off x="4546" y="2768"/>
                <a:ext cx="1" cy="45"/>
              </a:xfrm>
              <a:prstGeom prst="line">
                <a:avLst/>
              </a:prstGeom>
              <a:noFill/>
              <a:ln w="20638">
                <a:solidFill>
                  <a:srgbClr val="FF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84020" name="Line 122"/>
              <p:cNvSpPr>
                <a:spLocks noChangeShapeType="1"/>
              </p:cNvSpPr>
              <p:nvPr/>
            </p:nvSpPr>
            <p:spPr bwMode="auto">
              <a:xfrm>
                <a:off x="4546" y="2874"/>
                <a:ext cx="1" cy="45"/>
              </a:xfrm>
              <a:prstGeom prst="line">
                <a:avLst/>
              </a:prstGeom>
              <a:noFill/>
              <a:ln w="20638">
                <a:solidFill>
                  <a:srgbClr val="FF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84021" name="Line 123"/>
              <p:cNvSpPr>
                <a:spLocks noChangeShapeType="1"/>
              </p:cNvSpPr>
              <p:nvPr/>
            </p:nvSpPr>
            <p:spPr bwMode="auto">
              <a:xfrm>
                <a:off x="4546" y="2980"/>
                <a:ext cx="1" cy="45"/>
              </a:xfrm>
              <a:prstGeom prst="line">
                <a:avLst/>
              </a:prstGeom>
              <a:noFill/>
              <a:ln w="20638">
                <a:solidFill>
                  <a:srgbClr val="FF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84022" name="Line 124"/>
              <p:cNvSpPr>
                <a:spLocks noChangeShapeType="1"/>
              </p:cNvSpPr>
              <p:nvPr/>
            </p:nvSpPr>
            <p:spPr bwMode="auto">
              <a:xfrm>
                <a:off x="4546" y="3086"/>
                <a:ext cx="1" cy="45"/>
              </a:xfrm>
              <a:prstGeom prst="line">
                <a:avLst/>
              </a:prstGeom>
              <a:noFill/>
              <a:ln w="20638">
                <a:solidFill>
                  <a:srgbClr val="FF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84023" name="Line 125"/>
              <p:cNvSpPr>
                <a:spLocks noChangeShapeType="1"/>
              </p:cNvSpPr>
              <p:nvPr/>
            </p:nvSpPr>
            <p:spPr bwMode="auto">
              <a:xfrm>
                <a:off x="4546" y="3192"/>
                <a:ext cx="1" cy="45"/>
              </a:xfrm>
              <a:prstGeom prst="line">
                <a:avLst/>
              </a:prstGeom>
              <a:noFill/>
              <a:ln w="20638">
                <a:solidFill>
                  <a:srgbClr val="FF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84024" name="Line 126"/>
              <p:cNvSpPr>
                <a:spLocks noChangeShapeType="1"/>
              </p:cNvSpPr>
              <p:nvPr/>
            </p:nvSpPr>
            <p:spPr bwMode="auto">
              <a:xfrm>
                <a:off x="4546" y="3298"/>
                <a:ext cx="1" cy="45"/>
              </a:xfrm>
              <a:prstGeom prst="line">
                <a:avLst/>
              </a:prstGeom>
              <a:noFill/>
              <a:ln w="20638">
                <a:solidFill>
                  <a:srgbClr val="FF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84025" name="Line 127"/>
              <p:cNvSpPr>
                <a:spLocks noChangeShapeType="1"/>
              </p:cNvSpPr>
              <p:nvPr/>
            </p:nvSpPr>
            <p:spPr bwMode="auto">
              <a:xfrm>
                <a:off x="4546" y="3404"/>
                <a:ext cx="1" cy="45"/>
              </a:xfrm>
              <a:prstGeom prst="line">
                <a:avLst/>
              </a:prstGeom>
              <a:noFill/>
              <a:ln w="20638">
                <a:solidFill>
                  <a:srgbClr val="FF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84026" name="Line 128"/>
              <p:cNvSpPr>
                <a:spLocks noChangeShapeType="1"/>
              </p:cNvSpPr>
              <p:nvPr/>
            </p:nvSpPr>
            <p:spPr bwMode="auto">
              <a:xfrm>
                <a:off x="4546" y="3510"/>
                <a:ext cx="1" cy="45"/>
              </a:xfrm>
              <a:prstGeom prst="line">
                <a:avLst/>
              </a:prstGeom>
              <a:noFill/>
              <a:ln w="20638">
                <a:solidFill>
                  <a:srgbClr val="FF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84027" name="Line 129"/>
              <p:cNvSpPr>
                <a:spLocks noChangeShapeType="1"/>
              </p:cNvSpPr>
              <p:nvPr/>
            </p:nvSpPr>
            <p:spPr bwMode="auto">
              <a:xfrm>
                <a:off x="3158" y="3176"/>
                <a:ext cx="45" cy="1"/>
              </a:xfrm>
              <a:prstGeom prst="line">
                <a:avLst/>
              </a:prstGeom>
              <a:noFill/>
              <a:ln w="20638">
                <a:solidFill>
                  <a:srgbClr val="FF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84028" name="Line 130"/>
              <p:cNvSpPr>
                <a:spLocks noChangeShapeType="1"/>
              </p:cNvSpPr>
              <p:nvPr/>
            </p:nvSpPr>
            <p:spPr bwMode="auto">
              <a:xfrm>
                <a:off x="3264" y="3176"/>
                <a:ext cx="45" cy="1"/>
              </a:xfrm>
              <a:prstGeom prst="line">
                <a:avLst/>
              </a:prstGeom>
              <a:noFill/>
              <a:ln w="20638">
                <a:solidFill>
                  <a:srgbClr val="FF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84029" name="Line 131"/>
              <p:cNvSpPr>
                <a:spLocks noChangeShapeType="1"/>
              </p:cNvSpPr>
              <p:nvPr/>
            </p:nvSpPr>
            <p:spPr bwMode="auto">
              <a:xfrm>
                <a:off x="3370" y="3176"/>
                <a:ext cx="45" cy="1"/>
              </a:xfrm>
              <a:prstGeom prst="line">
                <a:avLst/>
              </a:prstGeom>
              <a:noFill/>
              <a:ln w="20638">
                <a:solidFill>
                  <a:srgbClr val="FF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84030" name="Line 132"/>
              <p:cNvSpPr>
                <a:spLocks noChangeShapeType="1"/>
              </p:cNvSpPr>
              <p:nvPr/>
            </p:nvSpPr>
            <p:spPr bwMode="auto">
              <a:xfrm>
                <a:off x="3476" y="3176"/>
                <a:ext cx="45" cy="1"/>
              </a:xfrm>
              <a:prstGeom prst="line">
                <a:avLst/>
              </a:prstGeom>
              <a:noFill/>
              <a:ln w="20638">
                <a:solidFill>
                  <a:srgbClr val="FF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84031" name="Line 133"/>
              <p:cNvSpPr>
                <a:spLocks noChangeShapeType="1"/>
              </p:cNvSpPr>
              <p:nvPr/>
            </p:nvSpPr>
            <p:spPr bwMode="auto">
              <a:xfrm>
                <a:off x="3582" y="3176"/>
                <a:ext cx="45" cy="1"/>
              </a:xfrm>
              <a:prstGeom prst="line">
                <a:avLst/>
              </a:prstGeom>
              <a:noFill/>
              <a:ln w="20638">
                <a:solidFill>
                  <a:srgbClr val="FF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84032" name="Line 134"/>
              <p:cNvSpPr>
                <a:spLocks noChangeShapeType="1"/>
              </p:cNvSpPr>
              <p:nvPr/>
            </p:nvSpPr>
            <p:spPr bwMode="auto">
              <a:xfrm>
                <a:off x="3688" y="3176"/>
                <a:ext cx="45" cy="1"/>
              </a:xfrm>
              <a:prstGeom prst="line">
                <a:avLst/>
              </a:prstGeom>
              <a:noFill/>
              <a:ln w="20638">
                <a:solidFill>
                  <a:srgbClr val="FF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84033" name="Line 135"/>
              <p:cNvSpPr>
                <a:spLocks noChangeShapeType="1"/>
              </p:cNvSpPr>
              <p:nvPr/>
            </p:nvSpPr>
            <p:spPr bwMode="auto">
              <a:xfrm>
                <a:off x="3794" y="3176"/>
                <a:ext cx="45" cy="1"/>
              </a:xfrm>
              <a:prstGeom prst="line">
                <a:avLst/>
              </a:prstGeom>
              <a:noFill/>
              <a:ln w="20638">
                <a:solidFill>
                  <a:srgbClr val="FF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84034" name="Line 136"/>
              <p:cNvSpPr>
                <a:spLocks noChangeShapeType="1"/>
              </p:cNvSpPr>
              <p:nvPr/>
            </p:nvSpPr>
            <p:spPr bwMode="auto">
              <a:xfrm>
                <a:off x="3900" y="3176"/>
                <a:ext cx="45" cy="1"/>
              </a:xfrm>
              <a:prstGeom prst="line">
                <a:avLst/>
              </a:prstGeom>
              <a:noFill/>
              <a:ln w="20638">
                <a:solidFill>
                  <a:srgbClr val="FF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84035" name="Line 137"/>
              <p:cNvSpPr>
                <a:spLocks noChangeShapeType="1"/>
              </p:cNvSpPr>
              <p:nvPr/>
            </p:nvSpPr>
            <p:spPr bwMode="auto">
              <a:xfrm>
                <a:off x="4006" y="3176"/>
                <a:ext cx="45" cy="1"/>
              </a:xfrm>
              <a:prstGeom prst="line">
                <a:avLst/>
              </a:prstGeom>
              <a:noFill/>
              <a:ln w="20638">
                <a:solidFill>
                  <a:srgbClr val="FF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84036" name="Line 138"/>
              <p:cNvSpPr>
                <a:spLocks noChangeShapeType="1"/>
              </p:cNvSpPr>
              <p:nvPr/>
            </p:nvSpPr>
            <p:spPr bwMode="auto">
              <a:xfrm>
                <a:off x="4112" y="3176"/>
                <a:ext cx="45" cy="1"/>
              </a:xfrm>
              <a:prstGeom prst="line">
                <a:avLst/>
              </a:prstGeom>
              <a:noFill/>
              <a:ln w="20638">
                <a:solidFill>
                  <a:srgbClr val="FF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84037" name="Line 139"/>
              <p:cNvSpPr>
                <a:spLocks noChangeShapeType="1"/>
              </p:cNvSpPr>
              <p:nvPr/>
            </p:nvSpPr>
            <p:spPr bwMode="auto">
              <a:xfrm>
                <a:off x="4218" y="3176"/>
                <a:ext cx="45" cy="1"/>
              </a:xfrm>
              <a:prstGeom prst="line">
                <a:avLst/>
              </a:prstGeom>
              <a:noFill/>
              <a:ln w="20638">
                <a:solidFill>
                  <a:srgbClr val="FF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84038" name="Line 140"/>
              <p:cNvSpPr>
                <a:spLocks noChangeShapeType="1"/>
              </p:cNvSpPr>
              <p:nvPr/>
            </p:nvSpPr>
            <p:spPr bwMode="auto">
              <a:xfrm>
                <a:off x="4324" y="3176"/>
                <a:ext cx="45" cy="1"/>
              </a:xfrm>
              <a:prstGeom prst="line">
                <a:avLst/>
              </a:prstGeom>
              <a:noFill/>
              <a:ln w="20638">
                <a:solidFill>
                  <a:srgbClr val="FF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84039" name="Line 141"/>
              <p:cNvSpPr>
                <a:spLocks noChangeShapeType="1"/>
              </p:cNvSpPr>
              <p:nvPr/>
            </p:nvSpPr>
            <p:spPr bwMode="auto">
              <a:xfrm>
                <a:off x="4430" y="3176"/>
                <a:ext cx="45" cy="1"/>
              </a:xfrm>
              <a:prstGeom prst="line">
                <a:avLst/>
              </a:prstGeom>
              <a:noFill/>
              <a:ln w="20638">
                <a:solidFill>
                  <a:srgbClr val="FF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84040" name="Line 142"/>
              <p:cNvSpPr>
                <a:spLocks noChangeShapeType="1"/>
              </p:cNvSpPr>
              <p:nvPr/>
            </p:nvSpPr>
            <p:spPr bwMode="auto">
              <a:xfrm>
                <a:off x="4536" y="3176"/>
                <a:ext cx="16" cy="1"/>
              </a:xfrm>
              <a:prstGeom prst="line">
                <a:avLst/>
              </a:prstGeom>
              <a:noFill/>
              <a:ln w="20638">
                <a:solidFill>
                  <a:srgbClr val="FF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84041" name="Rectangle 143"/>
              <p:cNvSpPr>
                <a:spLocks noChangeArrowheads="1"/>
              </p:cNvSpPr>
              <p:nvPr/>
            </p:nvSpPr>
            <p:spPr bwMode="auto">
              <a:xfrm>
                <a:off x="3932" y="2424"/>
                <a:ext cx="336"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4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T&gt;0</a:t>
                </a:r>
              </a:p>
            </p:txBody>
          </p:sp>
          <p:sp>
            <p:nvSpPr>
              <p:cNvPr id="84042" name="Rectangle 144"/>
              <p:cNvSpPr>
                <a:spLocks noChangeArrowheads="1"/>
              </p:cNvSpPr>
              <p:nvPr/>
            </p:nvSpPr>
            <p:spPr bwMode="auto">
              <a:xfrm>
                <a:off x="4508" y="3632"/>
                <a:ext cx="128"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4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E</a:t>
                </a:r>
              </a:p>
            </p:txBody>
          </p:sp>
          <p:sp>
            <p:nvSpPr>
              <p:cNvPr id="84043" name="Rectangle 145"/>
              <p:cNvSpPr>
                <a:spLocks noChangeArrowheads="1"/>
              </p:cNvSpPr>
              <p:nvPr/>
            </p:nvSpPr>
            <p:spPr bwMode="auto">
              <a:xfrm>
                <a:off x="4626" y="3766"/>
                <a:ext cx="68"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F</a:t>
                </a:r>
              </a:p>
            </p:txBody>
          </p:sp>
          <p:sp>
            <p:nvSpPr>
              <p:cNvPr id="84044" name="Rectangle 146"/>
              <p:cNvSpPr>
                <a:spLocks noChangeArrowheads="1"/>
              </p:cNvSpPr>
              <p:nvPr/>
            </p:nvSpPr>
            <p:spPr bwMode="auto">
              <a:xfrm>
                <a:off x="5111" y="3674"/>
                <a:ext cx="128"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4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E</a:t>
                </a:r>
              </a:p>
            </p:txBody>
          </p:sp>
          <p:sp>
            <p:nvSpPr>
              <p:cNvPr id="84045" name="Rectangle 147"/>
              <p:cNvSpPr>
                <a:spLocks noChangeArrowheads="1"/>
              </p:cNvSpPr>
              <p:nvPr/>
            </p:nvSpPr>
            <p:spPr bwMode="auto">
              <a:xfrm>
                <a:off x="3154" y="3645"/>
                <a:ext cx="107"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4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0</a:t>
                </a:r>
              </a:p>
            </p:txBody>
          </p:sp>
          <p:sp>
            <p:nvSpPr>
              <p:cNvPr id="84046" name="Rectangle 148"/>
              <p:cNvSpPr>
                <a:spLocks noChangeArrowheads="1"/>
              </p:cNvSpPr>
              <p:nvPr/>
            </p:nvSpPr>
            <p:spPr bwMode="auto">
              <a:xfrm>
                <a:off x="2866" y="2654"/>
                <a:ext cx="267"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4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1.0</a:t>
                </a:r>
              </a:p>
            </p:txBody>
          </p:sp>
          <p:sp>
            <p:nvSpPr>
              <p:cNvPr id="84047" name="Rectangle 149"/>
              <p:cNvSpPr>
                <a:spLocks noChangeArrowheads="1"/>
              </p:cNvSpPr>
              <p:nvPr/>
            </p:nvSpPr>
            <p:spPr bwMode="auto">
              <a:xfrm>
                <a:off x="2823" y="1965"/>
                <a:ext cx="53"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400" b="0" i="1"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f</a:t>
                </a:r>
              </a:p>
            </p:txBody>
          </p:sp>
          <p:sp>
            <p:nvSpPr>
              <p:cNvPr id="84048" name="Rectangle 150"/>
              <p:cNvSpPr>
                <a:spLocks noChangeArrowheads="1"/>
              </p:cNvSpPr>
              <p:nvPr/>
            </p:nvSpPr>
            <p:spPr bwMode="auto">
              <a:xfrm>
                <a:off x="2872" y="1965"/>
                <a:ext cx="256"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4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(E)</a:t>
                </a:r>
              </a:p>
            </p:txBody>
          </p:sp>
          <p:sp>
            <p:nvSpPr>
              <p:cNvPr id="84049" name="Line 151"/>
              <p:cNvSpPr>
                <a:spLocks noChangeShapeType="1"/>
              </p:cNvSpPr>
              <p:nvPr/>
            </p:nvSpPr>
            <p:spPr bwMode="auto">
              <a:xfrm>
                <a:off x="3161" y="2769"/>
                <a:ext cx="862" cy="0"/>
              </a:xfrm>
              <a:prstGeom prst="line">
                <a:avLst/>
              </a:prstGeom>
              <a:noFill/>
              <a:ln w="28575">
                <a:solidFill>
                  <a:schemeClr val="tx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楷体_GB2312" pitchFamily="49" charset="-122"/>
                  <a:cs typeface="+mn-cs"/>
                </a:endParaRPr>
              </a:p>
            </p:txBody>
          </p:sp>
        </p:grpSp>
        <p:sp>
          <p:nvSpPr>
            <p:cNvPr id="83976" name="Text Box 152"/>
            <p:cNvSpPr txBox="1">
              <a:spLocks noChangeArrowheads="1"/>
            </p:cNvSpPr>
            <p:nvPr/>
          </p:nvSpPr>
          <p:spPr bwMode="auto">
            <a:xfrm>
              <a:off x="3016" y="1933"/>
              <a:ext cx="2443"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C00000"/>
                  </a:solidFill>
                  <a:effectLst/>
                  <a:uLnTx/>
                  <a:uFillTx/>
                  <a:latin typeface="Times New Roman" panose="02020603050405020304" pitchFamily="18" charset="0"/>
                  <a:ea typeface="微软雅黑" panose="020B0503020204020204" charset="-122"/>
                  <a:cs typeface="+mn-cs"/>
                </a:rPr>
                <a:t>半导体的费米能级在禁带内</a:t>
              </a:r>
            </a:p>
          </p:txBody>
        </p:sp>
      </p:grpSp>
      <p:sp>
        <p:nvSpPr>
          <p:cNvPr id="2" name="矩形 1"/>
          <p:cNvSpPr/>
          <p:nvPr/>
        </p:nvSpPr>
        <p:spPr bwMode="auto">
          <a:xfrm>
            <a:off x="3967164" y="2066925"/>
            <a:ext cx="4840287" cy="4148138"/>
          </a:xfrm>
          <a:prstGeom prst="rect">
            <a:avLst/>
          </a:prstGeom>
          <a:noFill/>
          <a:ln w="76200"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endParaRPr>
          </a:p>
        </p:txBody>
      </p:sp>
      <p:sp>
        <p:nvSpPr>
          <p:cNvPr id="3" name="页脚占位符 2"/>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zh-CN" altLang="en-US"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清华大学电子工程系</a:t>
            </a:r>
            <a:r>
              <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a:t>
            </a:r>
            <a:r>
              <a:rPr kumimoji="1" lang="zh-CN" altLang="en-US"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黄翊东</a:t>
            </a:r>
            <a:endPar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4" name="灯片编号占位符 3"/>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CBFA3644-F7FA-4510-BE22-999DFD69EC9B}" type="slidenum">
              <a:rPr kumimoji="1" lang="en-US" altLang="zh-CN" sz="14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t>137</a:t>
            </a:fld>
            <a:endPar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156" name="Text Box 7"/>
          <p:cNvSpPr txBox="1">
            <a:spLocks noChangeArrowheads="1"/>
          </p:cNvSpPr>
          <p:nvPr/>
        </p:nvSpPr>
        <p:spPr bwMode="auto">
          <a:xfrm>
            <a:off x="1476375" y="260648"/>
            <a:ext cx="676339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3600" dirty="0">
                <a:solidFill>
                  <a:srgbClr val="660066"/>
                </a:solidFill>
                <a:effectLst>
                  <a:outerShdw blurRad="38100" dist="38100" dir="2700000" algn="tl">
                    <a:srgbClr val="C0C0C0"/>
                  </a:outerShdw>
                </a:effectLst>
                <a:ea typeface="微软雅黑" pitchFamily="34" charset="-122"/>
                <a:cs typeface="+mn-cs"/>
              </a:rPr>
              <a:t>费米-狄拉克(Fermi－Dirac) 统计</a:t>
            </a:r>
          </a:p>
        </p:txBody>
      </p:sp>
      <p:sp>
        <p:nvSpPr>
          <p:cNvPr id="157" name="Rectangle 37"/>
          <p:cNvSpPr>
            <a:spLocks noChangeArrowheads="1"/>
          </p:cNvSpPr>
          <p:nvPr/>
        </p:nvSpPr>
        <p:spPr bwMode="auto">
          <a:xfrm flipV="1">
            <a:off x="106363" y="879218"/>
            <a:ext cx="8885237" cy="42863"/>
          </a:xfrm>
          <a:prstGeom prst="rect">
            <a:avLst/>
          </a:prstGeom>
          <a:gradFill rotWithShape="0">
            <a:gsLst>
              <a:gs pos="0">
                <a:srgbClr val="808080">
                  <a:gamma/>
                  <a:tint val="0"/>
                  <a:invGamma/>
                </a:srgbClr>
              </a:gs>
              <a:gs pos="100000">
                <a:srgbClr val="808080"/>
              </a:gs>
            </a:gsLst>
            <a:path path="shape">
              <a:fillToRect l="50000" t="50000" r="50000" b="50000"/>
            </a:path>
          </a:gradFill>
          <a:ln w="12700">
            <a:noFill/>
            <a:miter lim="800000"/>
            <a:headEnd type="none" w="sm" len="sm"/>
            <a:tailEnd type="none" w="sm" len="sm"/>
          </a:ln>
          <a:effectLst/>
        </p:spPr>
        <p:txBody>
          <a:bodyPr wrap="none" anchor="ctr"/>
          <a:lstStyle/>
          <a:p>
            <a:pPr marL="0" marR="0" lvl="0" indent="0" algn="l" defTabSz="914400" rtl="0" eaLnBrk="0" fontAlgn="auto" latinLnBrk="0" hangingPunct="0">
              <a:lnSpc>
                <a:spcPct val="100000"/>
              </a:lnSpc>
              <a:spcBef>
                <a:spcPts val="0"/>
              </a:spcBef>
              <a:spcAft>
                <a:spcPts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Arial"/>
              <a:ea typeface="宋体"/>
              <a:cs typeface="+mn-cs"/>
            </a:endParaRPr>
          </a:p>
        </p:txBody>
      </p:sp>
    </p:spTree>
    <p:extLst>
      <p:ext uri="{BB962C8B-B14F-4D97-AF65-F5344CB8AC3E}">
        <p14:creationId xmlns:p14="http://schemas.microsoft.com/office/powerpoint/2010/main" val="116235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6" name="Rectangle 8"/>
          <p:cNvSpPr>
            <a:spLocks noChangeArrowheads="1"/>
          </p:cNvSpPr>
          <p:nvPr/>
        </p:nvSpPr>
        <p:spPr bwMode="auto">
          <a:xfrm>
            <a:off x="3059113" y="6381750"/>
            <a:ext cx="2520950" cy="360363"/>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endParaRPr>
          </a:p>
        </p:txBody>
      </p:sp>
      <p:sp>
        <p:nvSpPr>
          <p:cNvPr id="84998" name="Line 10"/>
          <p:cNvSpPr>
            <a:spLocks noChangeShapeType="1"/>
          </p:cNvSpPr>
          <p:nvPr/>
        </p:nvSpPr>
        <p:spPr bwMode="auto">
          <a:xfrm>
            <a:off x="4683125" y="6327775"/>
            <a:ext cx="1588" cy="1588"/>
          </a:xfrm>
          <a:prstGeom prst="line">
            <a:avLst/>
          </a:prstGeom>
          <a:noFill/>
          <a:ln w="7938">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84999" name="Text Box 11"/>
          <p:cNvSpPr txBox="1">
            <a:spLocks noChangeArrowheads="1"/>
          </p:cNvSpPr>
          <p:nvPr/>
        </p:nvSpPr>
        <p:spPr bwMode="auto">
          <a:xfrm>
            <a:off x="762794" y="1009554"/>
            <a:ext cx="4722812" cy="48895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600" b="1" i="0" u="none" strike="noStrike" kern="1200" cap="none" spc="0" normalizeH="0" baseline="0" noProof="0" dirty="0">
                <a:ln>
                  <a:noFill/>
                </a:ln>
                <a:solidFill>
                  <a:srgbClr val="C00000"/>
                </a:solidFill>
                <a:effectLst/>
                <a:uLnTx/>
                <a:uFillTx/>
                <a:latin typeface="Times New Roman" panose="02020603050405020304" pitchFamily="18" charset="0"/>
                <a:ea typeface="微软雅黑" panose="020B0503020204020204" charset="-122"/>
                <a:cs typeface="+mn-cs"/>
              </a:rPr>
              <a:t>半导体的费米能级在带隙内</a:t>
            </a:r>
          </a:p>
        </p:txBody>
      </p:sp>
      <p:pic>
        <p:nvPicPr>
          <p:cNvPr id="16" name="图片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47827" y="1619118"/>
            <a:ext cx="7048346" cy="4508667"/>
          </a:xfrm>
          <a:prstGeom prst="rect">
            <a:avLst/>
          </a:prstGeom>
        </p:spPr>
      </p:pic>
      <p:sp>
        <p:nvSpPr>
          <p:cNvPr id="7" name="文本框 6"/>
          <p:cNvSpPr txBox="1"/>
          <p:nvPr/>
        </p:nvSpPr>
        <p:spPr>
          <a:xfrm>
            <a:off x="1222653" y="5589240"/>
            <a:ext cx="325730" cy="430887"/>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2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0</a:t>
            </a:r>
          </a:p>
        </p:txBody>
      </p:sp>
      <p:sp>
        <p:nvSpPr>
          <p:cNvPr id="8" name="文本框 7"/>
          <p:cNvSpPr txBox="1"/>
          <p:nvPr/>
        </p:nvSpPr>
        <p:spPr>
          <a:xfrm>
            <a:off x="2734102" y="5600402"/>
            <a:ext cx="325730" cy="430887"/>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2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1</a:t>
            </a:r>
          </a:p>
        </p:txBody>
      </p:sp>
      <p:sp>
        <p:nvSpPr>
          <p:cNvPr id="9" name="文本框 8"/>
          <p:cNvSpPr txBox="1"/>
          <p:nvPr/>
        </p:nvSpPr>
        <p:spPr>
          <a:xfrm>
            <a:off x="1848520" y="5600402"/>
            <a:ext cx="537327" cy="430887"/>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2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0.5</a:t>
            </a:r>
          </a:p>
        </p:txBody>
      </p:sp>
      <p:sp>
        <p:nvSpPr>
          <p:cNvPr id="10" name="Text Box 17"/>
          <p:cNvSpPr txBox="1">
            <a:spLocks noChangeArrowheads="1"/>
          </p:cNvSpPr>
          <p:nvPr/>
        </p:nvSpPr>
        <p:spPr bwMode="auto">
          <a:xfrm>
            <a:off x="1393804" y="260648"/>
            <a:ext cx="6647974"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3600" dirty="0">
                <a:solidFill>
                  <a:srgbClr val="660066"/>
                </a:solidFill>
                <a:effectLst>
                  <a:outerShdw blurRad="38100" dist="38100" dir="2700000" algn="tl">
                    <a:srgbClr val="C0C0C0"/>
                  </a:outerShdw>
                </a:effectLst>
                <a:ea typeface="微软雅黑" pitchFamily="34" charset="-122"/>
                <a:cs typeface="+mn-cs"/>
              </a:rPr>
              <a:t>半导体中载流子的费米统计分布</a:t>
            </a:r>
          </a:p>
        </p:txBody>
      </p:sp>
      <p:sp>
        <p:nvSpPr>
          <p:cNvPr id="2" name="页脚占位符 1"/>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zh-CN" altLang="en-US"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清华大学电子工程系</a:t>
            </a:r>
            <a:r>
              <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a:t>
            </a:r>
            <a:r>
              <a:rPr kumimoji="1" lang="zh-CN" altLang="en-US"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黄翊东</a:t>
            </a:r>
            <a:endPar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3" name="灯片编号占位符 2"/>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CBFA3644-F7FA-4510-BE22-999DFD69EC9B}" type="slidenum">
              <a:rPr kumimoji="1" lang="en-US" altLang="zh-CN" sz="14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t>138</a:t>
            </a:fld>
            <a:endPar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12" name="Rectangle 37"/>
          <p:cNvSpPr>
            <a:spLocks noChangeArrowheads="1"/>
          </p:cNvSpPr>
          <p:nvPr/>
        </p:nvSpPr>
        <p:spPr bwMode="auto">
          <a:xfrm flipV="1">
            <a:off x="106363" y="877363"/>
            <a:ext cx="8885237" cy="42863"/>
          </a:xfrm>
          <a:prstGeom prst="rect">
            <a:avLst/>
          </a:prstGeom>
          <a:gradFill rotWithShape="0">
            <a:gsLst>
              <a:gs pos="0">
                <a:srgbClr val="808080">
                  <a:gamma/>
                  <a:tint val="0"/>
                  <a:invGamma/>
                </a:srgbClr>
              </a:gs>
              <a:gs pos="100000">
                <a:srgbClr val="808080"/>
              </a:gs>
            </a:gsLst>
            <a:path path="shape">
              <a:fillToRect l="50000" t="50000" r="50000" b="50000"/>
            </a:path>
          </a:gradFill>
          <a:ln w="12700">
            <a:noFill/>
            <a:miter lim="800000"/>
            <a:headEnd type="none" w="sm" len="sm"/>
            <a:tailEnd type="none" w="sm" len="sm"/>
          </a:ln>
          <a:effectLst/>
        </p:spPr>
        <p:txBody>
          <a:bodyPr wrap="none" anchor="ctr"/>
          <a:lstStyle/>
          <a:p>
            <a:pPr marL="0" marR="0" lvl="0" indent="0" algn="l" defTabSz="914400" rtl="0" eaLnBrk="0" fontAlgn="auto" latinLnBrk="0" hangingPunct="0">
              <a:lnSpc>
                <a:spcPct val="100000"/>
              </a:lnSpc>
              <a:spcBef>
                <a:spcPts val="0"/>
              </a:spcBef>
              <a:spcAft>
                <a:spcPts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Arial"/>
              <a:ea typeface="宋体"/>
              <a:cs typeface="+mn-cs"/>
            </a:endParaRPr>
          </a:p>
        </p:txBody>
      </p:sp>
    </p:spTree>
    <p:extLst>
      <p:ext uri="{BB962C8B-B14F-4D97-AF65-F5344CB8AC3E}">
        <p14:creationId xmlns:p14="http://schemas.microsoft.com/office/powerpoint/2010/main" val="2764009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415949" y="1844824"/>
            <a:ext cx="2715891" cy="4543425"/>
            <a:chOff x="260350" y="2178050"/>
            <a:chExt cx="2715891" cy="4543425"/>
          </a:xfrm>
        </p:grpSpPr>
        <p:pic>
          <p:nvPicPr>
            <p:cNvPr id="2" name="图片 1"/>
            <p:cNvPicPr>
              <a:picLocks noChangeAspect="1"/>
            </p:cNvPicPr>
            <p:nvPr/>
          </p:nvPicPr>
          <p:blipFill>
            <a:blip r:embed="rId4"/>
            <a:stretch>
              <a:fillRect/>
            </a:stretch>
          </p:blipFill>
          <p:spPr>
            <a:xfrm>
              <a:off x="260350" y="2178050"/>
              <a:ext cx="2686050" cy="4543425"/>
            </a:xfrm>
            <a:prstGeom prst="rect">
              <a:avLst/>
            </a:prstGeom>
          </p:spPr>
        </p:pic>
        <p:sp>
          <p:nvSpPr>
            <p:cNvPr id="24" name="Text Box 9"/>
            <p:cNvSpPr txBox="1">
              <a:spLocks noChangeArrowheads="1"/>
            </p:cNvSpPr>
            <p:nvPr/>
          </p:nvSpPr>
          <p:spPr bwMode="auto">
            <a:xfrm>
              <a:off x="2506241" y="2960117"/>
              <a:ext cx="407670" cy="3987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1"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E</a:t>
              </a:r>
              <a:r>
                <a:rPr kumimoji="0" lang="en-US" altLang="zh-CN" sz="2000" b="1" i="1" u="none" strike="noStrike" kern="1200" cap="none" spc="0" normalizeH="0" baseline="-2500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a:t>
              </a:r>
            </a:p>
          </p:txBody>
        </p:sp>
        <p:sp>
          <p:nvSpPr>
            <p:cNvPr id="25" name="Text Box 9"/>
            <p:cNvSpPr txBox="1">
              <a:spLocks noChangeArrowheads="1"/>
            </p:cNvSpPr>
            <p:nvPr/>
          </p:nvSpPr>
          <p:spPr bwMode="auto">
            <a:xfrm>
              <a:off x="2483768" y="4400277"/>
              <a:ext cx="45397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1"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E</a:t>
              </a:r>
              <a:r>
                <a:rPr kumimoji="0" lang="en-US" altLang="zh-CN" sz="2000" b="1" i="1" u="none" strike="noStrike" kern="1200" cap="none" spc="0" normalizeH="0" baseline="-2500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a:t>
              </a:r>
            </a:p>
          </p:txBody>
        </p:sp>
        <p:sp>
          <p:nvSpPr>
            <p:cNvPr id="26" name="Text Box 9"/>
            <p:cNvSpPr txBox="1">
              <a:spLocks noChangeArrowheads="1"/>
            </p:cNvSpPr>
            <p:nvPr/>
          </p:nvSpPr>
          <p:spPr bwMode="auto">
            <a:xfrm>
              <a:off x="2506241" y="3536181"/>
              <a:ext cx="4700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1"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E</a:t>
              </a:r>
              <a:r>
                <a:rPr kumimoji="0" lang="en-US" altLang="zh-CN" sz="2000" b="1" i="1" u="none" strike="noStrike" kern="1200" cap="none" spc="0" normalizeH="0" baseline="-2500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F</a:t>
              </a:r>
            </a:p>
          </p:txBody>
        </p:sp>
      </p:grpSp>
      <p:sp>
        <p:nvSpPr>
          <p:cNvPr id="87043" name="Text Box 15"/>
          <p:cNvSpPr txBox="1">
            <a:spLocks noChangeArrowheads="1"/>
          </p:cNvSpPr>
          <p:nvPr/>
        </p:nvSpPr>
        <p:spPr bwMode="auto">
          <a:xfrm>
            <a:off x="611187" y="996548"/>
            <a:ext cx="8424863" cy="138499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sym typeface="Symbol" panose="05050102010706020507" pitchFamily="18" charset="2"/>
              </a:rPr>
              <a:t>从分布几率看，当</a:t>
            </a:r>
            <a:r>
              <a:rPr kumimoji="1" lang="en-US" altLang="zh-CN" sz="2400" b="1" i="1"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sym typeface="Symbol" panose="05050102010706020507" pitchFamily="18" charset="2"/>
              </a:rPr>
              <a:t>E</a:t>
            </a:r>
            <a:r>
              <a:rPr kumimoji="1"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sym typeface="Symbol" panose="05050102010706020507" pitchFamily="18" charset="2"/>
              </a:rPr>
              <a:t>＝</a:t>
            </a:r>
            <a:r>
              <a:rPr kumimoji="1" lang="en-US" altLang="zh-CN" sz="2400" b="1" i="1"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sym typeface="Symbol" panose="05050102010706020507" pitchFamily="18" charset="2"/>
              </a:rPr>
              <a:t>E</a:t>
            </a:r>
            <a:r>
              <a:rPr kumimoji="1" lang="en-US" altLang="zh-CN" sz="2400" b="1" i="1" u="none" strike="noStrike" kern="1200" cap="none" spc="0" normalizeH="0" baseline="-2500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sym typeface="Symbol" panose="05050102010706020507" pitchFamily="18" charset="2"/>
              </a:rPr>
              <a:t>F</a:t>
            </a:r>
            <a:r>
              <a:rPr kumimoji="1"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sym typeface="Symbol" panose="05050102010706020507" pitchFamily="18" charset="2"/>
              </a:rPr>
              <a:t>时，</a:t>
            </a:r>
            <a:r>
              <a:rPr kumimoji="1" lang="en-US" altLang="zh-CN" sz="2400" b="1" i="1"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sym typeface="Symbol" panose="05050102010706020507" pitchFamily="18" charset="2"/>
              </a:rPr>
              <a:t>f</a:t>
            </a:r>
            <a:r>
              <a:rPr kumimoji="1"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sym typeface="Symbol" panose="05050102010706020507" pitchFamily="18" charset="2"/>
              </a:rPr>
              <a:t>(</a:t>
            </a:r>
            <a:r>
              <a:rPr kumimoji="1" lang="en-US" altLang="zh-CN" sz="2400" b="1" i="1"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sym typeface="Symbol" panose="05050102010706020507" pitchFamily="18" charset="2"/>
              </a:rPr>
              <a:t>E</a:t>
            </a:r>
            <a:r>
              <a:rPr kumimoji="1" lang="en-US" altLang="zh-CN" sz="2400" b="1" i="1" u="none" strike="noStrike" kern="1200" cap="none" spc="0" normalizeH="0" baseline="-2500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sym typeface="Symbol" panose="05050102010706020507" pitchFamily="18" charset="2"/>
              </a:rPr>
              <a:t>F</a:t>
            </a:r>
            <a:r>
              <a:rPr kumimoji="1"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sym typeface="Symbol" panose="05050102010706020507" pitchFamily="18" charset="2"/>
              </a:rPr>
              <a:t>)=0.5 </a:t>
            </a:r>
            <a:r>
              <a:rPr kumimoji="1"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sym typeface="Symbol" panose="05050102010706020507" pitchFamily="18" charset="2"/>
              </a:rPr>
              <a:t>，代表填充几率为</a:t>
            </a:r>
            <a:r>
              <a:rPr kumimoji="1"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sym typeface="Symbol" panose="05050102010706020507" pitchFamily="18" charset="2"/>
              </a:rPr>
              <a:t>1/2</a:t>
            </a:r>
            <a:r>
              <a:rPr kumimoji="1"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sym typeface="Symbol" panose="05050102010706020507" pitchFamily="18" charset="2"/>
              </a:rPr>
              <a:t>的能态。  当</a:t>
            </a:r>
            <a:r>
              <a:rPr kumimoji="1" lang="en-US" altLang="zh-CN" sz="2400" b="1" i="1"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sym typeface="Symbol" panose="05050102010706020507" pitchFamily="18" charset="2"/>
              </a:rPr>
              <a:t>E</a:t>
            </a:r>
            <a:r>
              <a:rPr kumimoji="1"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sym typeface="Symbol" panose="05050102010706020507" pitchFamily="18" charset="2"/>
              </a:rPr>
              <a:t>－ </a:t>
            </a:r>
            <a:r>
              <a:rPr kumimoji="1" lang="en-US" altLang="zh-CN" sz="2400" b="1" i="1"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sym typeface="Symbol" panose="05050102010706020507" pitchFamily="18" charset="2"/>
              </a:rPr>
              <a:t>E</a:t>
            </a:r>
            <a:r>
              <a:rPr kumimoji="1" lang="en-US" altLang="zh-CN" sz="2400" b="1" i="1" u="none" strike="noStrike" kern="1200" cap="none" spc="0" normalizeH="0" baseline="-2500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sym typeface="Symbol" panose="05050102010706020507" pitchFamily="18" charset="2"/>
              </a:rPr>
              <a:t>F</a:t>
            </a:r>
            <a:r>
              <a:rPr kumimoji="1"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sym typeface="Symbol" panose="05050102010706020507" pitchFamily="18" charset="2"/>
              </a:rPr>
              <a:t> </a:t>
            </a:r>
            <a:r>
              <a:rPr kumimoji="1"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sym typeface="Symbol" panose="05050102010706020507" pitchFamily="18" charset="2"/>
              </a:rPr>
              <a:t>&gt;</a:t>
            </a:r>
            <a:r>
              <a:rPr kumimoji="1"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sym typeface="Symbol" panose="05050102010706020507" pitchFamily="18" charset="2"/>
              </a:rPr>
              <a:t>几个</a:t>
            </a:r>
            <a:r>
              <a:rPr kumimoji="1" lang="en-US" altLang="zh-CN" sz="2400" b="1" i="1" u="none" strike="noStrike" kern="1200" cap="none" spc="0" normalizeH="0" baseline="0" noProof="0" dirty="0" err="1">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k</a:t>
            </a:r>
            <a:r>
              <a:rPr kumimoji="1" lang="en-US" altLang="zh-CN" sz="2400" b="1" i="1" u="none" strike="noStrike" kern="1200" cap="none" spc="0" normalizeH="0" baseline="-25000" noProof="0" dirty="0" err="1">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B</a:t>
            </a:r>
            <a:r>
              <a:rPr kumimoji="1" lang="en-US" altLang="zh-CN" sz="2400" b="1" i="1" u="none" strike="noStrike" kern="1200" cap="none" spc="0" normalizeH="0" baseline="0" noProof="0" dirty="0" err="1">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T</a:t>
            </a:r>
            <a:r>
              <a:rPr kumimoji="1"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时，</a:t>
            </a:r>
            <a:r>
              <a:rPr kumimoji="1" lang="en-US" altLang="zh-CN" sz="2400" b="1" i="1" u="none" strike="noStrike" kern="1200" cap="none" spc="0" normalizeH="0" baseline="0" noProof="0" dirty="0" err="1">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exp</a:t>
            </a:r>
            <a:r>
              <a:rPr kumimoji="1"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a:t>
            </a:r>
            <a:r>
              <a:rPr kumimoji="1" lang="en-US" altLang="zh-CN" sz="2400" b="1" i="1"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E</a:t>
            </a:r>
            <a:r>
              <a:rPr kumimoji="1"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 </a:t>
            </a:r>
            <a:r>
              <a:rPr kumimoji="1" lang="en-US" altLang="zh-CN" sz="2400" b="1" i="1"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sym typeface="Symbol" panose="05050102010706020507" pitchFamily="18" charset="2"/>
              </a:rPr>
              <a:t>E</a:t>
            </a:r>
            <a:r>
              <a:rPr kumimoji="1" lang="en-US" altLang="zh-CN" sz="2400" b="1" i="1" u="none" strike="noStrike" kern="1200" cap="none" spc="0" normalizeH="0" baseline="-2500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sym typeface="Symbol" panose="05050102010706020507" pitchFamily="18" charset="2"/>
              </a:rPr>
              <a:t>F</a:t>
            </a:r>
            <a:r>
              <a:rPr kumimoji="1"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sym typeface="Symbol" panose="05050102010706020507" pitchFamily="18" charset="2"/>
              </a:rPr>
              <a:t>)/ </a:t>
            </a:r>
            <a:r>
              <a:rPr kumimoji="1" lang="en-US" altLang="zh-CN" sz="2400" b="1" i="1" u="none" strike="noStrike" kern="1200" cap="none" spc="0" normalizeH="0" baseline="0" noProof="0" dirty="0" err="1">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k</a:t>
            </a:r>
            <a:r>
              <a:rPr kumimoji="1" lang="en-US" altLang="zh-CN" sz="2400" b="1" i="1" u="none" strike="noStrike" kern="1200" cap="none" spc="0" normalizeH="0" baseline="-25000" noProof="0" dirty="0" err="1">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B</a:t>
            </a:r>
            <a:r>
              <a:rPr kumimoji="1" lang="en-US" altLang="zh-CN" sz="2400" b="1" i="1" u="none" strike="noStrike" kern="1200" cap="none" spc="0" normalizeH="0" baseline="0" noProof="0" dirty="0" err="1">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T</a:t>
            </a:r>
            <a:r>
              <a:rPr kumimoji="1"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 &gt;&gt;1 </a:t>
            </a:r>
            <a:r>
              <a:rPr kumimoji="1"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a:t>
            </a:r>
          </a:p>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                         </a:t>
            </a:r>
            <a:r>
              <a:rPr kumimoji="1" lang="zh-CN" altLang="en-US" sz="2400" b="1" i="0" u="none" strike="noStrike" kern="1200" cap="none" spc="0" normalizeH="0" baseline="0" noProof="0" dirty="0">
                <a:ln>
                  <a:noFill/>
                </a:ln>
                <a:solidFill>
                  <a:srgbClr val="C00000"/>
                </a:solidFill>
                <a:effectLst/>
                <a:uLnTx/>
                <a:uFillTx/>
                <a:latin typeface="Times New Roman" panose="02020603050405020304" pitchFamily="18" charset="0"/>
                <a:ea typeface="微软雅黑" panose="020B0503020204020204" charset="-122"/>
                <a:cs typeface="Times New Roman" panose="02020603050405020304" pitchFamily="18" charset="0"/>
              </a:rPr>
              <a:t>导带中的电子有</a:t>
            </a:r>
            <a:r>
              <a:rPr kumimoji="1" lang="en-US" altLang="zh-CN" sz="2400" b="1" i="0" u="none" strike="noStrike" kern="1200" cap="none" spc="0" normalizeH="0" baseline="0" noProof="0" dirty="0">
                <a:ln>
                  <a:noFill/>
                </a:ln>
                <a:solidFill>
                  <a:srgbClr val="C00000"/>
                </a:solidFill>
                <a:effectLst/>
                <a:uLnTx/>
                <a:uFillTx/>
                <a:latin typeface="Times New Roman" panose="02020603050405020304" pitchFamily="18" charset="0"/>
                <a:ea typeface="微软雅黑" panose="020B0503020204020204" charset="-122"/>
                <a:cs typeface="Times New Roman" panose="02020603050405020304" pitchFamily="18" charset="0"/>
              </a:rPr>
              <a:t>:</a:t>
            </a:r>
          </a:p>
        </p:txBody>
      </p:sp>
      <p:sp>
        <p:nvSpPr>
          <p:cNvPr id="1653776" name="Text Box 16"/>
          <p:cNvSpPr txBox="1">
            <a:spLocks noChangeArrowheads="1"/>
          </p:cNvSpPr>
          <p:nvPr/>
        </p:nvSpPr>
        <p:spPr bwMode="auto">
          <a:xfrm>
            <a:off x="3275856" y="4348584"/>
            <a:ext cx="5940425" cy="1717393"/>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10000"/>
              </a:lnSpc>
              <a:spcBef>
                <a:spcPct val="50000"/>
              </a:spcBef>
              <a:spcAft>
                <a:spcPct val="0"/>
              </a:spcAft>
              <a:buClrTx/>
              <a:buSzTx/>
              <a:buFontTx/>
              <a:buNone/>
              <a:tabLst/>
              <a:defRPr/>
            </a:pPr>
            <a:r>
              <a:rPr kumimoji="1" lang="zh-CN" altLang="en-US" sz="2400" b="1" i="0"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charset="-122"/>
                <a:cs typeface="Times New Roman" panose="02020603050405020304" pitchFamily="18" charset="0"/>
              </a:rPr>
              <a:t>这时，</a:t>
            </a:r>
            <a:r>
              <a:rPr kumimoji="1" lang="en-US" altLang="zh-CN" sz="2400" b="1" i="0"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charset="-122"/>
                <a:cs typeface="Times New Roman" panose="02020603050405020304" pitchFamily="18" charset="0"/>
              </a:rPr>
              <a:t>Fermi-Dirac</a:t>
            </a:r>
            <a:r>
              <a:rPr kumimoji="1" lang="zh-CN" altLang="en-US" sz="2400" b="1" i="0"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charset="-122"/>
                <a:cs typeface="Times New Roman" panose="02020603050405020304" pitchFamily="18" charset="0"/>
              </a:rPr>
              <a:t>分布过渡到经典的</a:t>
            </a:r>
            <a:r>
              <a:rPr kumimoji="1" lang="en-US" altLang="zh-CN" sz="2400" b="1" i="0"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charset="-122"/>
                <a:cs typeface="Times New Roman" panose="02020603050405020304" pitchFamily="18" charset="0"/>
              </a:rPr>
              <a:t>Boltzmann</a:t>
            </a:r>
            <a:r>
              <a:rPr kumimoji="1" lang="zh-CN" altLang="en-US" sz="2400" b="1" i="0"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charset="-122"/>
                <a:cs typeface="Times New Roman" panose="02020603050405020304" pitchFamily="18" charset="0"/>
              </a:rPr>
              <a:t>分布。且 </a:t>
            </a:r>
            <a:r>
              <a:rPr kumimoji="1" lang="en-US" altLang="zh-CN" sz="2400" b="1" i="1"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charset="-122"/>
                <a:cs typeface="Times New Roman" panose="02020603050405020304" pitchFamily="18" charset="0"/>
              </a:rPr>
              <a:t>f</a:t>
            </a:r>
            <a:r>
              <a:rPr kumimoji="1" lang="en-US" altLang="zh-CN" sz="2400" b="1" i="0"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charset="-122"/>
                <a:cs typeface="Times New Roman" panose="02020603050405020304" pitchFamily="18" charset="0"/>
              </a:rPr>
              <a:t>(E)</a:t>
            </a:r>
            <a:r>
              <a:rPr kumimoji="1" lang="zh-CN" altLang="en-US" sz="2400" b="1" i="0"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charset="-122"/>
                <a:cs typeface="Times New Roman" panose="02020603050405020304" pitchFamily="18" charset="0"/>
              </a:rPr>
              <a:t>随</a:t>
            </a:r>
            <a:r>
              <a:rPr kumimoji="1" lang="en-US" altLang="zh-CN" sz="2400" b="1" i="0"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charset="-122"/>
                <a:cs typeface="Times New Roman" panose="02020603050405020304" pitchFamily="18" charset="0"/>
              </a:rPr>
              <a:t>E</a:t>
            </a:r>
            <a:r>
              <a:rPr kumimoji="1" lang="zh-CN" altLang="en-US" sz="2400" b="1" i="0"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charset="-122"/>
                <a:cs typeface="Times New Roman" panose="02020603050405020304" pitchFamily="18" charset="0"/>
              </a:rPr>
              <a:t>的增大而迅速趋于零。这表明， </a:t>
            </a:r>
            <a:r>
              <a:rPr kumimoji="1" lang="en-US" altLang="zh-CN" sz="2400" b="1" i="1"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charset="-122"/>
                <a:cs typeface="Times New Roman" panose="02020603050405020304" pitchFamily="18" charset="0"/>
                <a:sym typeface="Symbol" panose="05050102010706020507" pitchFamily="18" charset="2"/>
              </a:rPr>
              <a:t>E</a:t>
            </a:r>
            <a:r>
              <a:rPr kumimoji="1" lang="zh-CN" altLang="en-US" sz="2400" b="1" i="0"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charset="-122"/>
                <a:cs typeface="Times New Roman" panose="02020603050405020304" pitchFamily="18" charset="0"/>
                <a:sym typeface="Symbol" panose="05050102010706020507" pitchFamily="18" charset="2"/>
              </a:rPr>
              <a:t>－</a:t>
            </a:r>
            <a:r>
              <a:rPr kumimoji="1" lang="en-US" altLang="zh-CN" sz="2400" b="1" i="1"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charset="-122"/>
                <a:cs typeface="Times New Roman" panose="02020603050405020304" pitchFamily="18" charset="0"/>
                <a:sym typeface="Symbol" panose="05050102010706020507" pitchFamily="18" charset="2"/>
              </a:rPr>
              <a:t>E</a:t>
            </a:r>
            <a:r>
              <a:rPr kumimoji="1" lang="en-US" altLang="zh-CN" sz="2400" b="1" i="1" u="none" strike="noStrike" kern="1200" cap="none" spc="0" normalizeH="0" baseline="-25000" noProof="0" dirty="0">
                <a:ln>
                  <a:noFill/>
                </a:ln>
                <a:solidFill>
                  <a:srgbClr val="663300"/>
                </a:solidFill>
                <a:effectLst/>
                <a:uLnTx/>
                <a:uFillTx/>
                <a:latin typeface="Times New Roman" panose="02020603050405020304" pitchFamily="18" charset="0"/>
                <a:ea typeface="微软雅黑" panose="020B0503020204020204" charset="-122"/>
                <a:cs typeface="Times New Roman" panose="02020603050405020304" pitchFamily="18" charset="0"/>
                <a:sym typeface="Symbol" panose="05050102010706020507" pitchFamily="18" charset="2"/>
              </a:rPr>
              <a:t>F</a:t>
            </a:r>
            <a:r>
              <a:rPr kumimoji="1" lang="en-US" altLang="zh-CN" sz="2400" b="1" i="0"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charset="-122"/>
                <a:cs typeface="Times New Roman" panose="02020603050405020304" pitchFamily="18" charset="0"/>
                <a:sym typeface="Symbol" panose="05050102010706020507" pitchFamily="18" charset="2"/>
              </a:rPr>
              <a:t>&gt;</a:t>
            </a:r>
            <a:r>
              <a:rPr kumimoji="1" lang="zh-CN" altLang="en-US" sz="2400" b="1" i="0"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charset="-122"/>
                <a:cs typeface="Times New Roman" panose="02020603050405020304" pitchFamily="18" charset="0"/>
                <a:sym typeface="Symbol" panose="05050102010706020507" pitchFamily="18" charset="2"/>
              </a:rPr>
              <a:t>几个</a:t>
            </a:r>
            <a:r>
              <a:rPr kumimoji="1" lang="en-US" altLang="zh-CN" sz="2400" b="1" i="1" u="none" strike="noStrike" kern="1200" cap="none" spc="0" normalizeH="0" baseline="0" noProof="0" dirty="0" err="1">
                <a:ln>
                  <a:noFill/>
                </a:ln>
                <a:solidFill>
                  <a:srgbClr val="663300"/>
                </a:solidFill>
                <a:effectLst/>
                <a:uLnTx/>
                <a:uFillTx/>
                <a:latin typeface="Times New Roman" panose="02020603050405020304" pitchFamily="18" charset="0"/>
                <a:ea typeface="微软雅黑" panose="020B0503020204020204" charset="-122"/>
                <a:cs typeface="Times New Roman" panose="02020603050405020304" pitchFamily="18" charset="0"/>
              </a:rPr>
              <a:t>k</a:t>
            </a:r>
            <a:r>
              <a:rPr kumimoji="1" lang="en-US" altLang="zh-CN" sz="2400" b="1" i="1" u="none" strike="noStrike" kern="1200" cap="none" spc="0" normalizeH="0" baseline="-25000" noProof="0" dirty="0" err="1">
                <a:ln>
                  <a:noFill/>
                </a:ln>
                <a:solidFill>
                  <a:srgbClr val="663300"/>
                </a:solidFill>
                <a:effectLst/>
                <a:uLnTx/>
                <a:uFillTx/>
                <a:latin typeface="Times New Roman" panose="02020603050405020304" pitchFamily="18" charset="0"/>
                <a:ea typeface="微软雅黑" panose="020B0503020204020204" charset="-122"/>
                <a:cs typeface="Times New Roman" panose="02020603050405020304" pitchFamily="18" charset="0"/>
              </a:rPr>
              <a:t>B</a:t>
            </a:r>
            <a:r>
              <a:rPr kumimoji="1" lang="en-US" altLang="zh-CN" sz="2400" b="1" i="1" u="none" strike="noStrike" kern="1200" cap="none" spc="0" normalizeH="0" baseline="0" noProof="0" dirty="0" err="1">
                <a:ln>
                  <a:noFill/>
                </a:ln>
                <a:solidFill>
                  <a:srgbClr val="663300"/>
                </a:solidFill>
                <a:effectLst/>
                <a:uLnTx/>
                <a:uFillTx/>
                <a:latin typeface="Times New Roman" panose="02020603050405020304" pitchFamily="18" charset="0"/>
                <a:ea typeface="微软雅黑" panose="020B0503020204020204" charset="-122"/>
                <a:cs typeface="Times New Roman" panose="02020603050405020304" pitchFamily="18" charset="0"/>
              </a:rPr>
              <a:t>T</a:t>
            </a:r>
            <a:r>
              <a:rPr kumimoji="1" lang="zh-CN" altLang="en-US" sz="2400" b="1" i="0"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charset="-122"/>
                <a:cs typeface="Times New Roman" panose="02020603050405020304" pitchFamily="18" charset="0"/>
              </a:rPr>
              <a:t>的能态是没有电子占据的空态</a:t>
            </a:r>
          </a:p>
        </p:txBody>
      </p:sp>
      <p:graphicFrame>
        <p:nvGraphicFramePr>
          <p:cNvPr id="87046" name="Object 18"/>
          <p:cNvGraphicFramePr>
            <a:graphicFrameLocks noChangeAspect="1"/>
          </p:cNvGraphicFramePr>
          <p:nvPr>
            <p:extLst>
              <p:ext uri="{D42A27DB-BD31-4B8C-83A1-F6EECF244321}">
                <p14:modId xmlns:p14="http://schemas.microsoft.com/office/powerpoint/2010/main" val="3178952664"/>
              </p:ext>
            </p:extLst>
          </p:nvPr>
        </p:nvGraphicFramePr>
        <p:xfrm>
          <a:off x="3317875" y="2262188"/>
          <a:ext cx="3152775" cy="962025"/>
        </p:xfrm>
        <a:graphic>
          <a:graphicData uri="http://schemas.openxmlformats.org/presentationml/2006/ole">
            <mc:AlternateContent xmlns:mc="http://schemas.openxmlformats.org/markup-compatibility/2006">
              <mc:Choice xmlns:v="urn:schemas-microsoft-com:vml" Requires="v">
                <p:oleObj spid="_x0000_s276941" name="Equation" r:id="rId5" imgW="1320480" imgH="406080" progId="Equation.DSMT4">
                  <p:embed/>
                </p:oleObj>
              </mc:Choice>
              <mc:Fallback>
                <p:oleObj name="Equation" r:id="rId5" imgW="1320480" imgH="406080" progId="Equation.DSMT4">
                  <p:embed/>
                  <p:pic>
                    <p:nvPicPr>
                      <p:cNvPr id="87046" name="Object 18"/>
                      <p:cNvPicPr>
                        <a:picLocks noChangeAspect="1" noChangeArrowheads="1"/>
                      </p:cNvPicPr>
                      <p:nvPr/>
                    </p:nvPicPr>
                    <p:blipFill>
                      <a:blip r:embed="rId6"/>
                      <a:srcRect/>
                      <a:stretch>
                        <a:fillRect/>
                      </a:stretch>
                    </p:blipFill>
                    <p:spPr bwMode="auto">
                      <a:xfrm>
                        <a:off x="3317875" y="2262188"/>
                        <a:ext cx="3152775" cy="96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653779" name="Object 9"/>
          <p:cNvGraphicFramePr>
            <a:graphicFrameLocks noChangeAspect="1"/>
          </p:cNvGraphicFramePr>
          <p:nvPr>
            <p:extLst>
              <p:ext uri="{D42A27DB-BD31-4B8C-83A1-F6EECF244321}">
                <p14:modId xmlns:p14="http://schemas.microsoft.com/office/powerpoint/2010/main" val="3009248840"/>
              </p:ext>
            </p:extLst>
          </p:nvPr>
        </p:nvGraphicFramePr>
        <p:xfrm>
          <a:off x="6424613" y="2523704"/>
          <a:ext cx="2611437" cy="485775"/>
        </p:xfrm>
        <a:graphic>
          <a:graphicData uri="http://schemas.openxmlformats.org/presentationml/2006/ole">
            <mc:AlternateContent xmlns:mc="http://schemas.openxmlformats.org/markup-compatibility/2006">
              <mc:Choice xmlns:v="urn:schemas-microsoft-com:vml" Requires="v">
                <p:oleObj spid="_x0000_s276942" name="Equation" r:id="rId7" imgW="1091565" imgH="203200" progId="Equation.DSMT4">
                  <p:embed/>
                </p:oleObj>
              </mc:Choice>
              <mc:Fallback>
                <p:oleObj name="Equation" r:id="rId7" imgW="1091565" imgH="203200" progId="Equation.DSMT4">
                  <p:embed/>
                  <p:pic>
                    <p:nvPicPr>
                      <p:cNvPr id="1653779" name="Object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424613" y="2523704"/>
                        <a:ext cx="2611437" cy="485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653780" name="Group 20"/>
          <p:cNvGrpSpPr/>
          <p:nvPr/>
        </p:nvGrpSpPr>
        <p:grpSpPr bwMode="auto">
          <a:xfrm>
            <a:off x="6588125" y="2987254"/>
            <a:ext cx="469900" cy="942975"/>
            <a:chOff x="3198" y="1979"/>
            <a:chExt cx="296" cy="594"/>
          </a:xfrm>
        </p:grpSpPr>
        <p:graphicFrame>
          <p:nvGraphicFramePr>
            <p:cNvPr id="87049" name="Object 8"/>
            <p:cNvGraphicFramePr>
              <a:graphicFrameLocks noChangeAspect="1"/>
            </p:cNvGraphicFramePr>
            <p:nvPr>
              <p:extLst>
                <p:ext uri="{D42A27DB-BD31-4B8C-83A1-F6EECF244321}">
                  <p14:modId xmlns:p14="http://schemas.microsoft.com/office/powerpoint/2010/main" val="2237095061"/>
                </p:ext>
              </p:extLst>
            </p:nvPr>
          </p:nvGraphicFramePr>
          <p:xfrm>
            <a:off x="3297" y="2544"/>
            <a:ext cx="197" cy="29"/>
          </p:xfrm>
          <a:graphic>
            <a:graphicData uri="http://schemas.openxmlformats.org/presentationml/2006/ole">
              <mc:AlternateContent xmlns:mc="http://schemas.openxmlformats.org/markup-compatibility/2006">
                <mc:Choice xmlns:v="urn:schemas-microsoft-com:vml" Requires="v">
                  <p:oleObj spid="_x0000_s276943" name="Equation" r:id="rId9" imgW="1562040" imgH="228600" progId="Equation.DSMT4">
                    <p:embed/>
                  </p:oleObj>
                </mc:Choice>
                <mc:Fallback>
                  <p:oleObj name="Equation" r:id="rId9" imgW="1562040" imgH="228600" progId="Equation.DSMT4">
                    <p:embed/>
                    <p:pic>
                      <p:nvPicPr>
                        <p:cNvPr id="87049" name="Object 8"/>
                        <p:cNvPicPr>
                          <a:picLocks noChangeAspect="1" noChangeArrowheads="1"/>
                        </p:cNvPicPr>
                        <p:nvPr/>
                      </p:nvPicPr>
                      <p:blipFill>
                        <a:blip r:embed="rId10"/>
                        <a:srcRect/>
                        <a:stretch>
                          <a:fillRect/>
                        </a:stretch>
                      </p:blipFill>
                      <p:spPr bwMode="auto">
                        <a:xfrm>
                          <a:off x="3297" y="2544"/>
                          <a:ext cx="197" cy="29"/>
                        </a:xfrm>
                        <a:prstGeom prst="rect">
                          <a:avLst/>
                        </a:prstGeom>
                        <a:noFill/>
                        <a:ln w="9525">
                          <a:solidFill>
                            <a:srgbClr val="0000FF"/>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7050" name="Line 22"/>
            <p:cNvSpPr>
              <a:spLocks noChangeShapeType="1"/>
            </p:cNvSpPr>
            <p:nvPr/>
          </p:nvSpPr>
          <p:spPr bwMode="auto">
            <a:xfrm flipV="1">
              <a:off x="3198" y="1979"/>
              <a:ext cx="0" cy="408"/>
            </a:xfrm>
            <a:prstGeom prst="line">
              <a:avLst/>
            </a:prstGeom>
            <a:noFill/>
            <a:ln w="9525">
              <a:solidFill>
                <a:srgbClr val="0000FF"/>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楷体_GB2312" pitchFamily="49" charset="-122"/>
                <a:cs typeface="+mn-cs"/>
              </a:endParaRPr>
            </a:p>
          </p:txBody>
        </p:sp>
      </p:grpSp>
      <p:sp>
        <p:nvSpPr>
          <p:cNvPr id="15" name="文本框 14"/>
          <p:cNvSpPr txBox="1"/>
          <p:nvPr/>
        </p:nvSpPr>
        <p:spPr>
          <a:xfrm>
            <a:off x="522986" y="5750069"/>
            <a:ext cx="325730" cy="430887"/>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2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0</a:t>
            </a:r>
          </a:p>
        </p:txBody>
      </p:sp>
      <p:sp>
        <p:nvSpPr>
          <p:cNvPr id="16" name="文本框 15"/>
          <p:cNvSpPr txBox="1"/>
          <p:nvPr/>
        </p:nvSpPr>
        <p:spPr>
          <a:xfrm>
            <a:off x="2034435" y="5761231"/>
            <a:ext cx="325730" cy="430887"/>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2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1</a:t>
            </a:r>
          </a:p>
        </p:txBody>
      </p:sp>
      <p:sp>
        <p:nvSpPr>
          <p:cNvPr id="17" name="文本框 16"/>
          <p:cNvSpPr txBox="1"/>
          <p:nvPr/>
        </p:nvSpPr>
        <p:spPr>
          <a:xfrm>
            <a:off x="1148853" y="5761231"/>
            <a:ext cx="537327" cy="430887"/>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2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0.5</a:t>
            </a:r>
          </a:p>
        </p:txBody>
      </p:sp>
      <p:sp>
        <p:nvSpPr>
          <p:cNvPr id="4" name="页脚占位符 3"/>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zh-CN" altLang="en-US"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清华大学电子工程系</a:t>
            </a:r>
            <a:r>
              <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a:t>
            </a:r>
            <a:r>
              <a:rPr kumimoji="1" lang="zh-CN" altLang="en-US"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黄翊东</a:t>
            </a:r>
            <a:endPar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5" name="灯片编号占位符 4"/>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CBFA3644-F7FA-4510-BE22-999DFD69EC9B}" type="slidenum">
              <a:rPr kumimoji="1" lang="en-US" altLang="zh-CN" sz="14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t>139</a:t>
            </a:fld>
            <a:endPar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22" name="Text Box 17"/>
          <p:cNvSpPr txBox="1">
            <a:spLocks noChangeArrowheads="1"/>
          </p:cNvSpPr>
          <p:nvPr/>
        </p:nvSpPr>
        <p:spPr bwMode="auto">
          <a:xfrm>
            <a:off x="1393804" y="260648"/>
            <a:ext cx="6647974"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3600" dirty="0">
                <a:solidFill>
                  <a:srgbClr val="660066"/>
                </a:solidFill>
                <a:effectLst>
                  <a:outerShdw blurRad="38100" dist="38100" dir="2700000" algn="tl">
                    <a:srgbClr val="C0C0C0"/>
                  </a:outerShdw>
                </a:effectLst>
                <a:ea typeface="微软雅黑" pitchFamily="34" charset="-122"/>
                <a:cs typeface="+mn-cs"/>
              </a:rPr>
              <a:t>半导体中载流子的费米统计分布</a:t>
            </a:r>
          </a:p>
        </p:txBody>
      </p:sp>
      <p:sp>
        <p:nvSpPr>
          <p:cNvPr id="23" name="Rectangle 37"/>
          <p:cNvSpPr>
            <a:spLocks noChangeArrowheads="1"/>
          </p:cNvSpPr>
          <p:nvPr/>
        </p:nvSpPr>
        <p:spPr bwMode="auto">
          <a:xfrm flipV="1">
            <a:off x="106363" y="877363"/>
            <a:ext cx="8885237" cy="42863"/>
          </a:xfrm>
          <a:prstGeom prst="rect">
            <a:avLst/>
          </a:prstGeom>
          <a:gradFill rotWithShape="0">
            <a:gsLst>
              <a:gs pos="0">
                <a:srgbClr val="808080">
                  <a:gamma/>
                  <a:tint val="0"/>
                  <a:invGamma/>
                </a:srgbClr>
              </a:gs>
              <a:gs pos="100000">
                <a:srgbClr val="808080"/>
              </a:gs>
            </a:gsLst>
            <a:path path="shape">
              <a:fillToRect l="50000" t="50000" r="50000" b="50000"/>
            </a:path>
          </a:gradFill>
          <a:ln w="12700">
            <a:noFill/>
            <a:miter lim="800000"/>
            <a:headEnd type="none" w="sm" len="sm"/>
            <a:tailEnd type="none" w="sm" len="sm"/>
          </a:ln>
          <a:effectLst/>
        </p:spPr>
        <p:txBody>
          <a:bodyPr wrap="none" anchor="ctr"/>
          <a:lstStyle/>
          <a:p>
            <a:pPr marL="0" marR="0" lvl="0" indent="0" algn="l" defTabSz="914400" rtl="0" eaLnBrk="0" fontAlgn="auto" latinLnBrk="0" hangingPunct="0">
              <a:lnSpc>
                <a:spcPct val="100000"/>
              </a:lnSpc>
              <a:spcBef>
                <a:spcPts val="0"/>
              </a:spcBef>
              <a:spcAft>
                <a:spcPts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Arial"/>
              <a:ea typeface="宋体"/>
              <a:cs typeface="+mn-cs"/>
            </a:endParaRPr>
          </a:p>
        </p:txBody>
      </p:sp>
    </p:spTree>
    <p:extLst>
      <p:ext uri="{BB962C8B-B14F-4D97-AF65-F5344CB8AC3E}">
        <p14:creationId xmlns:p14="http://schemas.microsoft.com/office/powerpoint/2010/main" val="10224105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1653780"/>
                                        </p:tgtEl>
                                        <p:attrNameLst>
                                          <p:attrName>style.visibility</p:attrName>
                                        </p:attrNameLst>
                                      </p:cBhvr>
                                      <p:to>
                                        <p:strVal val="visible"/>
                                      </p:to>
                                    </p:set>
                                    <p:animEffect transition="in" filter="slide(fromBottom)">
                                      <p:cBhvr>
                                        <p:cTn id="7" dur="500"/>
                                        <p:tgtEl>
                                          <p:spTgt spid="1653780"/>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8" fill="hold" nodeType="clickEffect">
                                  <p:stCondLst>
                                    <p:cond delay="0"/>
                                  </p:stCondLst>
                                  <p:childTnLst>
                                    <p:set>
                                      <p:cBhvr>
                                        <p:cTn id="11" dur="1" fill="hold">
                                          <p:stCondLst>
                                            <p:cond delay="0"/>
                                          </p:stCondLst>
                                        </p:cTn>
                                        <p:tgtEl>
                                          <p:spTgt spid="1653779"/>
                                        </p:tgtEl>
                                        <p:attrNameLst>
                                          <p:attrName>style.visibility</p:attrName>
                                        </p:attrNameLst>
                                      </p:cBhvr>
                                      <p:to>
                                        <p:strVal val="visible"/>
                                      </p:to>
                                    </p:set>
                                    <p:animEffect transition="in" filter="slide(fromLeft)">
                                      <p:cBhvr>
                                        <p:cTn id="12" dur="500"/>
                                        <p:tgtEl>
                                          <p:spTgt spid="1653779"/>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grpId="0" nodeType="clickEffect">
                                  <p:stCondLst>
                                    <p:cond delay="0"/>
                                  </p:stCondLst>
                                  <p:childTnLst>
                                    <p:set>
                                      <p:cBhvr>
                                        <p:cTn id="16" dur="1" fill="hold">
                                          <p:stCondLst>
                                            <p:cond delay="0"/>
                                          </p:stCondLst>
                                        </p:cTn>
                                        <p:tgtEl>
                                          <p:spTgt spid="1653776"/>
                                        </p:tgtEl>
                                        <p:attrNameLst>
                                          <p:attrName>style.visibility</p:attrName>
                                        </p:attrNameLst>
                                      </p:cBhvr>
                                      <p:to>
                                        <p:strVal val="visible"/>
                                      </p:to>
                                    </p:set>
                                    <p:animEffect transition="in" filter="slide(fromBottom)">
                                      <p:cBhvr>
                                        <p:cTn id="17" dur="500"/>
                                        <p:tgtEl>
                                          <p:spTgt spid="16537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5377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descr="宽下对角线"/>
          <p:cNvSpPr>
            <a:spLocks noChangeArrowheads="1"/>
          </p:cNvSpPr>
          <p:nvPr/>
        </p:nvSpPr>
        <p:spPr bwMode="auto">
          <a:xfrm>
            <a:off x="5651500" y="2060575"/>
            <a:ext cx="3024188" cy="1727200"/>
          </a:xfrm>
          <a:prstGeom prst="rect">
            <a:avLst/>
          </a:prstGeom>
          <a:pattFill prst="wdDnDiag">
            <a:fgClr>
              <a:schemeClr val="accent1"/>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algn="ctr" eaLnBrk="1" hangingPunct="1"/>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8449" name="Text Box 8"/>
          <p:cNvSpPr txBox="1">
            <a:spLocks noChangeArrowheads="1"/>
          </p:cNvSpPr>
          <p:nvPr/>
        </p:nvSpPr>
        <p:spPr bwMode="auto">
          <a:xfrm>
            <a:off x="611188" y="4214142"/>
            <a:ext cx="44656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spcBef>
                <a:spcPct val="50000"/>
              </a:spcBef>
            </a:pPr>
            <a:r>
              <a:rPr kumimoji="1" lang="zh-CN" altLang="en-US" sz="2400" b="1">
                <a:latin typeface="Times New Roman" panose="02020603050405020304" pitchFamily="18" charset="0"/>
                <a:ea typeface="微软雅黑" panose="020B0503020204020204" pitchFamily="34" charset="-122"/>
                <a:cs typeface="Times New Roman" panose="02020603050405020304" pitchFamily="18" charset="0"/>
              </a:rPr>
              <a:t>为简单起见，可选取</a:t>
            </a:r>
            <a:r>
              <a:rPr kumimoji="1" lang="en-US" altLang="zh-CN" sz="2400" b="1" i="1">
                <a:latin typeface="Times New Roman" panose="02020603050405020304" pitchFamily="18" charset="0"/>
                <a:ea typeface="微软雅黑" panose="020B0503020204020204" pitchFamily="34" charset="-122"/>
                <a:cs typeface="Times New Roman" panose="02020603050405020304" pitchFamily="18" charset="0"/>
              </a:rPr>
              <a:t>U</a:t>
            </a:r>
            <a:r>
              <a:rPr kumimoji="1" lang="en-US" altLang="zh-CN" sz="2400" b="1" baseline="-25000">
                <a:latin typeface="Times New Roman" panose="02020603050405020304" pitchFamily="18" charset="0"/>
                <a:ea typeface="微软雅黑" panose="020B0503020204020204" pitchFamily="34" charset="-122"/>
                <a:cs typeface="Times New Roman" panose="02020603050405020304" pitchFamily="18" charset="0"/>
              </a:rPr>
              <a:t>0</a:t>
            </a:r>
            <a:r>
              <a:rPr kumimoji="1" lang="en-US" altLang="zh-CN" sz="2400" b="1">
                <a:latin typeface="Times New Roman" panose="02020603050405020304" pitchFamily="18" charset="0"/>
                <a:ea typeface="微软雅黑" panose="020B0503020204020204" pitchFamily="34" charset="-122"/>
                <a:cs typeface="Times New Roman" panose="02020603050405020304" pitchFamily="18" charset="0"/>
              </a:rPr>
              <a:t> </a:t>
            </a:r>
            <a:r>
              <a:rPr kumimoji="1" lang="zh-CN" altLang="en-US" sz="2400" b="1">
                <a:latin typeface="Times New Roman" panose="02020603050405020304" pitchFamily="18" charset="0"/>
                <a:ea typeface="微软雅黑" panose="020B0503020204020204" pitchFamily="34" charset="-122"/>
                <a:cs typeface="Times New Roman" panose="02020603050405020304" pitchFamily="18" charset="0"/>
              </a:rPr>
              <a:t>＝</a:t>
            </a:r>
            <a:r>
              <a:rPr kumimoji="1" lang="en-US" altLang="zh-CN" sz="2400" b="1">
                <a:latin typeface="Times New Roman" panose="02020603050405020304" pitchFamily="18" charset="0"/>
                <a:ea typeface="微软雅黑" panose="020B0503020204020204" pitchFamily="34" charset="-122"/>
                <a:cs typeface="Times New Roman" panose="02020603050405020304" pitchFamily="18" charset="0"/>
              </a:rPr>
              <a:t>0</a:t>
            </a:r>
            <a:endParaRPr kumimoji="1" lang="zh-CN" altLang="en-US" sz="2400" b="1">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8441" name="Text Box 11"/>
          <p:cNvSpPr txBox="1">
            <a:spLocks noChangeArrowheads="1"/>
          </p:cNvSpPr>
          <p:nvPr/>
        </p:nvSpPr>
        <p:spPr bwMode="auto">
          <a:xfrm>
            <a:off x="6804025" y="2708275"/>
            <a:ext cx="56197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r>
              <a:rPr lang="en-US" altLang="zh-CN" i="1">
                <a:latin typeface="Times New Roman" panose="02020603050405020304" pitchFamily="18" charset="0"/>
                <a:ea typeface="微软雅黑" panose="020B0503020204020204" pitchFamily="34" charset="-122"/>
                <a:cs typeface="Times New Roman" panose="02020603050405020304" pitchFamily="18" charset="0"/>
              </a:rPr>
              <a:t>U</a:t>
            </a:r>
            <a:r>
              <a:rPr lang="en-US" altLang="zh-CN" i="1" baseline="-25000">
                <a:latin typeface="Times New Roman" panose="02020603050405020304" pitchFamily="18" charset="0"/>
                <a:ea typeface="微软雅黑" panose="020B0503020204020204" pitchFamily="34" charset="-122"/>
                <a:cs typeface="Times New Roman" panose="02020603050405020304" pitchFamily="18" charset="0"/>
              </a:rPr>
              <a:t>0</a:t>
            </a:r>
          </a:p>
        </p:txBody>
      </p:sp>
      <p:grpSp>
        <p:nvGrpSpPr>
          <p:cNvPr id="1354764" name="Group 12"/>
          <p:cNvGrpSpPr/>
          <p:nvPr/>
        </p:nvGrpSpPr>
        <p:grpSpPr bwMode="auto">
          <a:xfrm>
            <a:off x="5076826" y="5279754"/>
            <a:ext cx="3311525" cy="584200"/>
            <a:chOff x="3470" y="3475"/>
            <a:chExt cx="2086" cy="368"/>
          </a:xfrm>
        </p:grpSpPr>
        <p:sp>
          <p:nvSpPr>
            <p:cNvPr id="18447" name="AutoShape 13"/>
            <p:cNvSpPr>
              <a:spLocks noChangeArrowheads="1"/>
            </p:cNvSpPr>
            <p:nvPr/>
          </p:nvSpPr>
          <p:spPr bwMode="auto">
            <a:xfrm>
              <a:off x="3470" y="3521"/>
              <a:ext cx="499" cy="227"/>
            </a:xfrm>
            <a:prstGeom prst="rightArrow">
              <a:avLst>
                <a:gd name="adj1" fmla="val 50000"/>
                <a:gd name="adj2" fmla="val 54956"/>
              </a:avLst>
            </a:prstGeom>
            <a:gradFill rotWithShape="1">
              <a:gsLst>
                <a:gs pos="0">
                  <a:srgbClr val="FFDCFF"/>
                </a:gs>
                <a:gs pos="100000">
                  <a:srgbClr val="FF00FF"/>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graphicFrame>
          <p:nvGraphicFramePr>
            <p:cNvPr id="18448" name="Object 14"/>
            <p:cNvGraphicFramePr>
              <a:graphicFrameLocks noChangeAspect="1"/>
            </p:cNvGraphicFramePr>
            <p:nvPr/>
          </p:nvGraphicFramePr>
          <p:xfrm>
            <a:off x="4059" y="3475"/>
            <a:ext cx="1497" cy="368"/>
          </p:xfrm>
          <a:graphic>
            <a:graphicData uri="http://schemas.openxmlformats.org/presentationml/2006/ole">
              <mc:AlternateContent xmlns:mc="http://schemas.openxmlformats.org/markup-compatibility/2006">
                <mc:Choice xmlns:v="urn:schemas-microsoft-com:vml" Requires="v">
                  <p:oleObj spid="_x0000_s349489" name="Equation" r:id="rId4" imgW="927100" imgH="228600" progId="Equation.DSMT4">
                    <p:embed/>
                  </p:oleObj>
                </mc:Choice>
                <mc:Fallback>
                  <p:oleObj name="Equation" r:id="rId4" imgW="927100" imgH="228600" progId="Equation.DSMT4">
                    <p:embed/>
                    <p:pic>
                      <p:nvPicPr>
                        <p:cNvPr id="0" name="Object 1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59" y="3475"/>
                          <a:ext cx="1497" cy="3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18" name="Object 6"/>
          <p:cNvGraphicFramePr>
            <a:graphicFrameLocks noChangeAspect="1"/>
          </p:cNvGraphicFramePr>
          <p:nvPr/>
        </p:nvGraphicFramePr>
        <p:xfrm>
          <a:off x="1763688" y="4861843"/>
          <a:ext cx="2636838" cy="1087437"/>
        </p:xfrm>
        <a:graphic>
          <a:graphicData uri="http://schemas.openxmlformats.org/presentationml/2006/ole">
            <mc:AlternateContent xmlns:mc="http://schemas.openxmlformats.org/markup-compatibility/2006">
              <mc:Choice xmlns:v="urn:schemas-microsoft-com:vml" Requires="v">
                <p:oleObj spid="_x0000_s349490" name="Equation" r:id="rId6" imgW="24384000" imgH="10058400" progId="Equation.DSMT4">
                  <p:embed/>
                </p:oleObj>
              </mc:Choice>
              <mc:Fallback>
                <p:oleObj name="Equation" r:id="rId6" imgW="24384000" imgH="10058400" progId="Equation.DSMT4">
                  <p:embed/>
                  <p:pic>
                    <p:nvPicPr>
                      <p:cNvPr id="0" name="图片 19068"/>
                      <p:cNvPicPr>
                        <a:picLocks noChangeAspect="1" noChangeArrowheads="1"/>
                      </p:cNvPicPr>
                      <p:nvPr/>
                    </p:nvPicPr>
                    <p:blipFill>
                      <a:blip r:embed="rId7"/>
                      <a:srcRect/>
                      <a:stretch>
                        <a:fillRect/>
                      </a:stretch>
                    </p:blipFill>
                    <p:spPr bwMode="auto">
                      <a:xfrm>
                        <a:off x="1763688" y="4861843"/>
                        <a:ext cx="2636838" cy="1087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 name="页脚占位符 1"/>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zh-CN" altLang="en-US"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清华大学电子工程系</a:t>
            </a:r>
            <a:r>
              <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a:t>
            </a:r>
            <a:r>
              <a:rPr kumimoji="1" lang="zh-CN" altLang="en-US"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黄翊东</a:t>
            </a:r>
            <a:endPar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3" name="灯片编号占位符 2"/>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CBFA3644-F7FA-4510-BE22-999DFD69EC9B}" type="slidenum">
              <a:rPr kumimoji="1" lang="en-US" altLang="zh-CN" sz="14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t>14</a:t>
            </a:fld>
            <a:endPar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28" name="Rectangle 2"/>
          <p:cNvSpPr txBox="1">
            <a:spLocks noRot="1" noChangeArrowheads="1"/>
          </p:cNvSpPr>
          <p:nvPr/>
        </p:nvSpPr>
        <p:spPr bwMode="auto">
          <a:xfrm>
            <a:off x="2313461" y="296728"/>
            <a:ext cx="4590104" cy="744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5pPr>
            <a:lvl6pPr marL="4572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6pPr>
            <a:lvl7pPr marL="9144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7pPr>
            <a:lvl8pPr marL="13716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8pPr>
            <a:lvl9pPr marL="18288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9pPr>
          </a:lstStyle>
          <a:p>
            <a:pPr algn="l">
              <a:defRPr/>
            </a:pPr>
            <a:r>
              <a:rPr lang="zh-CN" altLang="en-US" sz="3600" b="1" kern="1200" dirty="0">
                <a:solidFill>
                  <a:srgbClr val="660066"/>
                </a:solidFill>
                <a:effectLst>
                  <a:outerShdw blurRad="38100" dist="38100" dir="2700000" algn="tl">
                    <a:srgbClr val="C0C0C0"/>
                  </a:outerShdw>
                </a:effectLst>
                <a:latin typeface="Times New Roman" pitchFamily="18" charset="0"/>
                <a:ea typeface="微软雅黑" pitchFamily="34" charset="-122"/>
                <a:cs typeface="+mn-cs"/>
              </a:rPr>
              <a:t>索末菲自由电子模型 </a:t>
            </a:r>
          </a:p>
        </p:txBody>
      </p:sp>
      <p:sp>
        <p:nvSpPr>
          <p:cNvPr id="29" name="Text Box 5"/>
          <p:cNvSpPr txBox="1">
            <a:spLocks noChangeArrowheads="1"/>
          </p:cNvSpPr>
          <p:nvPr/>
        </p:nvSpPr>
        <p:spPr bwMode="auto">
          <a:xfrm>
            <a:off x="395288" y="1813957"/>
            <a:ext cx="8426450" cy="51911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    </a:t>
            </a:r>
          </a:p>
        </p:txBody>
      </p:sp>
      <p:sp>
        <p:nvSpPr>
          <p:cNvPr id="30" name="Text Box 10"/>
          <p:cNvSpPr txBox="1">
            <a:spLocks noChangeArrowheads="1"/>
          </p:cNvSpPr>
          <p:nvPr/>
        </p:nvSpPr>
        <p:spPr bwMode="auto">
          <a:xfrm>
            <a:off x="827128" y="1756957"/>
            <a:ext cx="7631112"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2400" b="1" i="0" u="none" strike="noStrike" kern="1200" cap="none" spc="0" normalizeH="0" baseline="0" noProof="0" dirty="0">
                <a:ln>
                  <a:noFill/>
                </a:ln>
                <a:solidFill>
                  <a:srgbClr val="CC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电子在势能为</a:t>
            </a:r>
            <a:r>
              <a:rPr kumimoji="1" lang="en-US" altLang="zh-CN" sz="2400" b="1" i="1" u="none" strike="noStrike" kern="1200" cap="none" spc="0" normalizeH="0" baseline="0" noProof="0" dirty="0">
                <a:ln>
                  <a:noFill/>
                </a:ln>
                <a:solidFill>
                  <a:srgbClr val="CC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U</a:t>
            </a:r>
            <a:r>
              <a:rPr kumimoji="1" lang="en-US" altLang="zh-CN" sz="2400" b="1" i="0" u="none" strike="noStrike" kern="1200" cap="none" spc="0" normalizeH="0" baseline="-25000" noProof="0" dirty="0">
                <a:ln>
                  <a:noFill/>
                </a:ln>
                <a:solidFill>
                  <a:srgbClr val="CC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0</a:t>
            </a:r>
            <a:r>
              <a:rPr kumimoji="1" lang="zh-CN" altLang="en-US" sz="2400" b="1" i="0" u="none" strike="noStrike" kern="1200" cap="none" spc="0" normalizeH="0" baseline="0" noProof="0" dirty="0">
                <a:ln>
                  <a:noFill/>
                </a:ln>
                <a:solidFill>
                  <a:srgbClr val="CC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的无限空间中运动，电子间的相互作用可忽略不计</a:t>
            </a:r>
          </a:p>
        </p:txBody>
      </p:sp>
      <p:sp>
        <p:nvSpPr>
          <p:cNvPr id="31" name="矩形 30"/>
          <p:cNvSpPr/>
          <p:nvPr/>
        </p:nvSpPr>
        <p:spPr>
          <a:xfrm>
            <a:off x="1927798" y="1176273"/>
            <a:ext cx="5286815" cy="523220"/>
          </a:xfrm>
          <a:prstGeom prst="rect">
            <a:avLst/>
          </a:prstGeom>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rPr>
              <a:t>金属中含有数量巨大的自由电子</a:t>
            </a:r>
          </a:p>
        </p:txBody>
      </p:sp>
      <p:sp>
        <p:nvSpPr>
          <p:cNvPr id="32" name="Rectangle 37"/>
          <p:cNvSpPr>
            <a:spLocks noChangeArrowheads="1"/>
          </p:cNvSpPr>
          <p:nvPr/>
        </p:nvSpPr>
        <p:spPr bwMode="auto">
          <a:xfrm flipV="1">
            <a:off x="106363" y="966673"/>
            <a:ext cx="8885237" cy="42863"/>
          </a:xfrm>
          <a:prstGeom prst="rect">
            <a:avLst/>
          </a:prstGeom>
          <a:gradFill rotWithShape="0">
            <a:gsLst>
              <a:gs pos="0">
                <a:srgbClr val="808080">
                  <a:gamma/>
                  <a:tint val="0"/>
                  <a:invGamma/>
                </a:srgbClr>
              </a:gs>
              <a:gs pos="100000">
                <a:srgbClr val="808080"/>
              </a:gs>
            </a:gsLst>
            <a:path path="shape">
              <a:fillToRect l="50000" t="50000" r="50000" b="50000"/>
            </a:path>
          </a:gradFill>
          <a:ln w="12700">
            <a:noFill/>
            <a:miter lim="800000"/>
            <a:headEnd type="none" w="sm" len="sm"/>
            <a:tailEnd type="none" w="sm" len="sm"/>
          </a:ln>
          <a:effectLst/>
        </p:spPr>
        <p:txBody>
          <a:bodyPr wrap="none" anchor="ctr"/>
          <a:lstStyle/>
          <a:p>
            <a:pPr marL="0" marR="0" lvl="0" indent="0" algn="l" defTabSz="914400" rtl="0" eaLnBrk="0" fontAlgn="auto" latinLnBrk="0" hangingPunct="0">
              <a:lnSpc>
                <a:spcPct val="100000"/>
              </a:lnSpc>
              <a:spcBef>
                <a:spcPts val="0"/>
              </a:spcBef>
              <a:spcAft>
                <a:spcPts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Arial"/>
              <a:ea typeface="宋体"/>
              <a:cs typeface="+mn-cs"/>
            </a:endParaRPr>
          </a:p>
        </p:txBody>
      </p:sp>
      <p:graphicFrame>
        <p:nvGraphicFramePr>
          <p:cNvPr id="33" name="Object 6"/>
          <p:cNvGraphicFramePr>
            <a:graphicFrameLocks noChangeAspect="1"/>
          </p:cNvGraphicFramePr>
          <p:nvPr/>
        </p:nvGraphicFramePr>
        <p:xfrm>
          <a:off x="1403350" y="2800092"/>
          <a:ext cx="3889375" cy="1219200"/>
        </p:xfrm>
        <a:graphic>
          <a:graphicData uri="http://schemas.openxmlformats.org/presentationml/2006/ole">
            <mc:AlternateContent xmlns:mc="http://schemas.openxmlformats.org/markup-compatibility/2006">
              <mc:Choice xmlns:v="urn:schemas-microsoft-com:vml" Requires="v">
                <p:oleObj spid="_x0000_s349491" name="Equation" r:id="rId8" imgW="1498600" imgH="469900" progId="Equation.DSMT4">
                  <p:embed/>
                </p:oleObj>
              </mc:Choice>
              <mc:Fallback>
                <p:oleObj name="Equation" r:id="rId8" imgW="1498600" imgH="469900" progId="Equation.DSMT4">
                  <p:embed/>
                  <p:pic>
                    <p:nvPicPr>
                      <p:cNvPr id="15366" name="Object 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403350" y="2800092"/>
                        <a:ext cx="3889375" cy="1219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34" name="Group 15"/>
          <p:cNvGrpSpPr/>
          <p:nvPr/>
        </p:nvGrpSpPr>
        <p:grpSpPr bwMode="auto">
          <a:xfrm>
            <a:off x="4067176" y="4144169"/>
            <a:ext cx="4483102" cy="1135063"/>
            <a:chOff x="2044" y="2517"/>
            <a:chExt cx="2824" cy="715"/>
          </a:xfrm>
        </p:grpSpPr>
        <p:sp>
          <p:nvSpPr>
            <p:cNvPr id="35" name="Rectangle 17"/>
            <p:cNvSpPr>
              <a:spLocks noChangeArrowheads="1"/>
            </p:cNvSpPr>
            <p:nvPr/>
          </p:nvSpPr>
          <p:spPr bwMode="auto">
            <a:xfrm>
              <a:off x="3552" y="2517"/>
              <a:ext cx="1316" cy="635"/>
            </a:xfrm>
            <a:prstGeom prst="rect">
              <a:avLst/>
            </a:prstGeom>
            <a:noFill/>
            <a:ln w="57150">
              <a:solidFill>
                <a:srgbClr val="CC00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6" name="Line 18"/>
            <p:cNvSpPr>
              <a:spLocks noChangeShapeType="1"/>
            </p:cNvSpPr>
            <p:nvPr/>
          </p:nvSpPr>
          <p:spPr bwMode="auto">
            <a:xfrm flipH="1">
              <a:off x="2044" y="2842"/>
              <a:ext cx="1490" cy="390"/>
            </a:xfrm>
            <a:prstGeom prst="line">
              <a:avLst/>
            </a:prstGeom>
            <a:noFill/>
            <a:ln w="38100">
              <a:solidFill>
                <a:srgbClr val="CC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aphicFrame>
        <p:nvGraphicFramePr>
          <p:cNvPr id="37" name="Object 7"/>
          <p:cNvGraphicFramePr>
            <a:graphicFrameLocks noChangeAspect="1"/>
          </p:cNvGraphicFramePr>
          <p:nvPr>
            <p:extLst>
              <p:ext uri="{D42A27DB-BD31-4B8C-83A1-F6EECF244321}">
                <p14:modId xmlns:p14="http://schemas.microsoft.com/office/powerpoint/2010/main" val="1350590697"/>
              </p:ext>
            </p:extLst>
          </p:nvPr>
        </p:nvGraphicFramePr>
        <p:xfrm>
          <a:off x="6545263" y="4082426"/>
          <a:ext cx="1554163" cy="1069975"/>
        </p:xfrm>
        <a:graphic>
          <a:graphicData uri="http://schemas.openxmlformats.org/presentationml/2006/ole">
            <mc:AlternateContent xmlns:mc="http://schemas.openxmlformats.org/markup-compatibility/2006">
              <mc:Choice xmlns:v="urn:schemas-microsoft-com:vml" Requires="v">
                <p:oleObj spid="_x0000_s349492" name="Equation" r:id="rId10" imgW="14630400" imgH="10058400" progId="Equation.DSMT4">
                  <p:embed/>
                </p:oleObj>
              </mc:Choice>
              <mc:Fallback>
                <p:oleObj name="Equation" r:id="rId10" imgW="14630400" imgH="10058400" progId="Equation.DSMT4">
                  <p:embed/>
                  <p:pic>
                    <p:nvPicPr>
                      <p:cNvPr id="20" name="Object 7"/>
                      <p:cNvPicPr>
                        <a:picLocks noChangeAspect="1" noChangeArrowheads="1"/>
                      </p:cNvPicPr>
                      <p:nvPr/>
                    </p:nvPicPr>
                    <p:blipFill>
                      <a:blip r:embed="rId11"/>
                      <a:srcRect/>
                      <a:stretch>
                        <a:fillRect/>
                      </a:stretch>
                    </p:blipFill>
                    <p:spPr bwMode="auto">
                      <a:xfrm>
                        <a:off x="6545263" y="4082426"/>
                        <a:ext cx="1554163" cy="1069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nodeType="clickEffect">
                                  <p:stCondLst>
                                    <p:cond delay="0"/>
                                  </p:stCondLst>
                                  <p:childTnLst>
                                    <p:set>
                                      <p:cBhvr>
                                        <p:cTn id="6" dur="1" fill="hold">
                                          <p:stCondLst>
                                            <p:cond delay="0"/>
                                          </p:stCondLst>
                                        </p:cTn>
                                        <p:tgtEl>
                                          <p:spTgt spid="1354764"/>
                                        </p:tgtEl>
                                        <p:attrNameLst>
                                          <p:attrName>style.visibility</p:attrName>
                                        </p:attrNameLst>
                                      </p:cBhvr>
                                      <p:to>
                                        <p:strVal val="visible"/>
                                      </p:to>
                                    </p:set>
                                    <p:animEffect transition="in" filter="slide(fromLeft)">
                                      <p:cBhvr>
                                        <p:cTn id="7" dur="500"/>
                                        <p:tgtEl>
                                          <p:spTgt spid="13547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408309" y="1844824"/>
            <a:ext cx="2715891" cy="4543425"/>
            <a:chOff x="260350" y="2178050"/>
            <a:chExt cx="2715891" cy="4543425"/>
          </a:xfrm>
        </p:grpSpPr>
        <p:pic>
          <p:nvPicPr>
            <p:cNvPr id="25" name="图片 24"/>
            <p:cNvPicPr>
              <a:picLocks noChangeAspect="1"/>
            </p:cNvPicPr>
            <p:nvPr/>
          </p:nvPicPr>
          <p:blipFill>
            <a:blip r:embed="rId4"/>
            <a:stretch>
              <a:fillRect/>
            </a:stretch>
          </p:blipFill>
          <p:spPr>
            <a:xfrm>
              <a:off x="260350" y="2178050"/>
              <a:ext cx="2686050" cy="4543425"/>
            </a:xfrm>
            <a:prstGeom prst="rect">
              <a:avLst/>
            </a:prstGeom>
          </p:spPr>
        </p:pic>
        <p:sp>
          <p:nvSpPr>
            <p:cNvPr id="26" name="Text Box 9"/>
            <p:cNvSpPr txBox="1">
              <a:spLocks noChangeArrowheads="1"/>
            </p:cNvSpPr>
            <p:nvPr/>
          </p:nvSpPr>
          <p:spPr bwMode="auto">
            <a:xfrm>
              <a:off x="2506241" y="2960117"/>
              <a:ext cx="407670" cy="3987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1"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E</a:t>
              </a:r>
              <a:r>
                <a:rPr kumimoji="0" lang="en-US" altLang="zh-CN" sz="2000" b="1" i="1" u="none" strike="noStrike" kern="1200" cap="none" spc="0" normalizeH="0" baseline="-2500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a:t>
              </a:r>
            </a:p>
          </p:txBody>
        </p:sp>
        <p:sp>
          <p:nvSpPr>
            <p:cNvPr id="27" name="Text Box 9"/>
            <p:cNvSpPr txBox="1">
              <a:spLocks noChangeArrowheads="1"/>
            </p:cNvSpPr>
            <p:nvPr/>
          </p:nvSpPr>
          <p:spPr bwMode="auto">
            <a:xfrm>
              <a:off x="2483768" y="4400277"/>
              <a:ext cx="45397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1"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E</a:t>
              </a:r>
              <a:r>
                <a:rPr kumimoji="0" lang="en-US" altLang="zh-CN" sz="2000" b="1" i="1" u="none" strike="noStrike" kern="1200" cap="none" spc="0" normalizeH="0" baseline="-2500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a:t>
              </a:r>
            </a:p>
          </p:txBody>
        </p:sp>
        <p:sp>
          <p:nvSpPr>
            <p:cNvPr id="28" name="Text Box 9"/>
            <p:cNvSpPr txBox="1">
              <a:spLocks noChangeArrowheads="1"/>
            </p:cNvSpPr>
            <p:nvPr/>
          </p:nvSpPr>
          <p:spPr bwMode="auto">
            <a:xfrm>
              <a:off x="2506241" y="3536181"/>
              <a:ext cx="4700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1"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E</a:t>
              </a:r>
              <a:r>
                <a:rPr kumimoji="0" lang="en-US" altLang="zh-CN" sz="2000" b="1" i="1" u="none" strike="noStrike" kern="1200" cap="none" spc="0" normalizeH="0" baseline="-2500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F</a:t>
              </a:r>
            </a:p>
          </p:txBody>
        </p:sp>
      </p:grpSp>
      <p:sp>
        <p:nvSpPr>
          <p:cNvPr id="88067" name="Text Box 15"/>
          <p:cNvSpPr txBox="1">
            <a:spLocks noChangeArrowheads="1"/>
          </p:cNvSpPr>
          <p:nvPr/>
        </p:nvSpPr>
        <p:spPr bwMode="auto">
          <a:xfrm>
            <a:off x="1165419" y="1095977"/>
            <a:ext cx="739140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价带中空穴的情况也很类似，价带能级被空穴占据的几率也就是不为电子占据的几率，即：</a:t>
            </a:r>
          </a:p>
        </p:txBody>
      </p:sp>
      <p:graphicFrame>
        <p:nvGraphicFramePr>
          <p:cNvPr id="88069" name="Object 9"/>
          <p:cNvGraphicFramePr>
            <a:graphicFrameLocks noChangeAspect="1"/>
          </p:cNvGraphicFramePr>
          <p:nvPr>
            <p:extLst>
              <p:ext uri="{D42A27DB-BD31-4B8C-83A1-F6EECF244321}">
                <p14:modId xmlns:p14="http://schemas.microsoft.com/office/powerpoint/2010/main" val="1844430149"/>
              </p:ext>
            </p:extLst>
          </p:nvPr>
        </p:nvGraphicFramePr>
        <p:xfrm>
          <a:off x="2483296" y="1772816"/>
          <a:ext cx="6553200" cy="1050925"/>
        </p:xfrm>
        <a:graphic>
          <a:graphicData uri="http://schemas.openxmlformats.org/presentationml/2006/ole">
            <mc:AlternateContent xmlns:mc="http://schemas.openxmlformats.org/markup-compatibility/2006">
              <mc:Choice xmlns:v="urn:schemas-microsoft-com:vml" Requires="v">
                <p:oleObj spid="_x0000_s277812" name="公式" r:id="rId5" imgW="2616200" imgH="419100" progId="Equation.3">
                  <p:embed/>
                </p:oleObj>
              </mc:Choice>
              <mc:Fallback>
                <p:oleObj name="公式" r:id="rId5" imgW="2616200" imgH="419100" progId="Equation.3">
                  <p:embed/>
                  <p:pic>
                    <p:nvPicPr>
                      <p:cNvPr id="88069" name="Object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83296" y="1772816"/>
                        <a:ext cx="6553200" cy="10509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8070" name="Object 9"/>
          <p:cNvGraphicFramePr>
            <a:graphicFrameLocks noChangeAspect="1"/>
          </p:cNvGraphicFramePr>
          <p:nvPr>
            <p:extLst>
              <p:ext uri="{D42A27DB-BD31-4B8C-83A1-F6EECF244321}">
                <p14:modId xmlns:p14="http://schemas.microsoft.com/office/powerpoint/2010/main" val="1909993422"/>
              </p:ext>
            </p:extLst>
          </p:nvPr>
        </p:nvGraphicFramePr>
        <p:xfrm>
          <a:off x="3750121" y="2993603"/>
          <a:ext cx="5089525" cy="987425"/>
        </p:xfrm>
        <a:graphic>
          <a:graphicData uri="http://schemas.openxmlformats.org/presentationml/2006/ole">
            <mc:AlternateContent xmlns:mc="http://schemas.openxmlformats.org/markup-compatibility/2006">
              <mc:Choice xmlns:v="urn:schemas-microsoft-com:vml" Requires="v">
                <p:oleObj spid="_x0000_s277813" name="公式" r:id="rId7" imgW="2032000" imgH="393700" progId="Equation.3">
                  <p:embed/>
                </p:oleObj>
              </mc:Choice>
              <mc:Fallback>
                <p:oleObj name="公式" r:id="rId7" imgW="2032000" imgH="393700" progId="Equation.3">
                  <p:embed/>
                  <p:pic>
                    <p:nvPicPr>
                      <p:cNvPr id="88070" name="Object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750121" y="2993603"/>
                        <a:ext cx="5089525" cy="9874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8071" name="Text Box 19"/>
          <p:cNvSpPr txBox="1">
            <a:spLocks noChangeArrowheads="1"/>
          </p:cNvSpPr>
          <p:nvPr/>
        </p:nvSpPr>
        <p:spPr bwMode="auto">
          <a:xfrm>
            <a:off x="3085697" y="4125956"/>
            <a:ext cx="6011862" cy="18651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20000"/>
              </a:lnSpc>
              <a:spcBef>
                <a:spcPct val="0"/>
              </a:spcBef>
              <a:spcAft>
                <a:spcPct val="0"/>
              </a:spcAft>
              <a:buClrTx/>
              <a:buSzTx/>
              <a:buFontTx/>
              <a:buNone/>
              <a:tabLst/>
              <a:defRPr/>
            </a:pPr>
            <a:r>
              <a:rPr kumimoji="1" lang="zh-CN" altLang="en-US" sz="2400" b="1" i="0"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charset="-122"/>
                <a:cs typeface="Times New Roman" panose="02020603050405020304" pitchFamily="18" charset="0"/>
              </a:rPr>
              <a:t> 空穴所占状态的能量 </a:t>
            </a:r>
            <a:r>
              <a:rPr kumimoji="1" lang="en-US" altLang="zh-CN" sz="2400" b="1" i="1"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charset="-122"/>
                <a:cs typeface="Times New Roman" panose="02020603050405020304" pitchFamily="18" charset="0"/>
              </a:rPr>
              <a:t>E </a:t>
            </a:r>
            <a:r>
              <a:rPr kumimoji="1" lang="zh-CN" altLang="en-US" sz="2400" b="1" i="0"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charset="-122"/>
                <a:cs typeface="Times New Roman" panose="02020603050405020304" pitchFamily="18" charset="0"/>
              </a:rPr>
              <a:t>越低，表示空穴的能量越高。上式说明空穴的占有几率随空穴能量的升高而按</a:t>
            </a:r>
            <a:r>
              <a:rPr kumimoji="1" lang="en-US" altLang="zh-CN" sz="2400" b="1" i="0"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charset="-122"/>
                <a:cs typeface="Times New Roman" panose="02020603050405020304" pitchFamily="18" charset="0"/>
              </a:rPr>
              <a:t>Boltzmann</a:t>
            </a:r>
            <a:r>
              <a:rPr kumimoji="1" lang="zh-CN" altLang="en-US" sz="2400" b="1" i="0"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charset="-122"/>
                <a:cs typeface="Times New Roman" panose="02020603050405020304" pitchFamily="18" charset="0"/>
              </a:rPr>
              <a:t>统计的指数规律迅速减小</a:t>
            </a:r>
          </a:p>
        </p:txBody>
      </p:sp>
      <p:sp>
        <p:nvSpPr>
          <p:cNvPr id="2" name="页脚占位符 1"/>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zh-CN" altLang="en-US"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清华大学电子工程系</a:t>
            </a:r>
            <a:r>
              <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a:t>
            </a:r>
            <a:r>
              <a:rPr kumimoji="1" lang="zh-CN" altLang="en-US"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黄翊东</a:t>
            </a:r>
            <a:endPar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3" name="灯片编号占位符 2"/>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CBFA3644-F7FA-4510-BE22-999DFD69EC9B}" type="slidenum">
              <a:rPr kumimoji="1" lang="en-US" altLang="zh-CN" sz="14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t>140</a:t>
            </a:fld>
            <a:endPar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17" name="Text Box 17"/>
          <p:cNvSpPr txBox="1">
            <a:spLocks noChangeArrowheads="1"/>
          </p:cNvSpPr>
          <p:nvPr/>
        </p:nvSpPr>
        <p:spPr bwMode="auto">
          <a:xfrm>
            <a:off x="1393804" y="393158"/>
            <a:ext cx="6647974"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3600" dirty="0">
                <a:solidFill>
                  <a:srgbClr val="660066"/>
                </a:solidFill>
                <a:effectLst>
                  <a:outerShdw blurRad="38100" dist="38100" dir="2700000" algn="tl">
                    <a:srgbClr val="C0C0C0"/>
                  </a:outerShdw>
                </a:effectLst>
                <a:ea typeface="微软雅黑" pitchFamily="34" charset="-122"/>
                <a:cs typeface="+mn-cs"/>
              </a:rPr>
              <a:t>半导体中载流子的费米统计分布</a:t>
            </a:r>
          </a:p>
        </p:txBody>
      </p:sp>
      <p:sp>
        <p:nvSpPr>
          <p:cNvPr id="18" name="Rectangle 37"/>
          <p:cNvSpPr>
            <a:spLocks noChangeArrowheads="1"/>
          </p:cNvSpPr>
          <p:nvPr/>
        </p:nvSpPr>
        <p:spPr bwMode="auto">
          <a:xfrm flipV="1">
            <a:off x="106363" y="1009873"/>
            <a:ext cx="8885237" cy="42863"/>
          </a:xfrm>
          <a:prstGeom prst="rect">
            <a:avLst/>
          </a:prstGeom>
          <a:gradFill rotWithShape="0">
            <a:gsLst>
              <a:gs pos="0">
                <a:srgbClr val="808080">
                  <a:gamma/>
                  <a:tint val="0"/>
                  <a:invGamma/>
                </a:srgbClr>
              </a:gs>
              <a:gs pos="100000">
                <a:srgbClr val="808080"/>
              </a:gs>
            </a:gsLst>
            <a:path path="shape">
              <a:fillToRect l="50000" t="50000" r="50000" b="50000"/>
            </a:path>
          </a:gradFill>
          <a:ln w="12700">
            <a:noFill/>
            <a:miter lim="800000"/>
            <a:headEnd type="none" w="sm" len="sm"/>
            <a:tailEnd type="none" w="sm" len="sm"/>
          </a:ln>
          <a:effectLst/>
        </p:spPr>
        <p:txBody>
          <a:bodyPr wrap="none" anchor="ctr"/>
          <a:lstStyle/>
          <a:p>
            <a:pPr marL="0" marR="0" lvl="0" indent="0" algn="l" defTabSz="914400" rtl="0" eaLnBrk="0" fontAlgn="auto" latinLnBrk="0" hangingPunct="0">
              <a:lnSpc>
                <a:spcPct val="100000"/>
              </a:lnSpc>
              <a:spcBef>
                <a:spcPts val="0"/>
              </a:spcBef>
              <a:spcAft>
                <a:spcPts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Arial"/>
              <a:ea typeface="宋体"/>
              <a:cs typeface="+mn-cs"/>
            </a:endParaRPr>
          </a:p>
        </p:txBody>
      </p:sp>
      <p:sp>
        <p:nvSpPr>
          <p:cNvPr id="12" name="文本框 11"/>
          <p:cNvSpPr txBox="1"/>
          <p:nvPr/>
        </p:nvSpPr>
        <p:spPr>
          <a:xfrm>
            <a:off x="539552" y="5733256"/>
            <a:ext cx="325730" cy="430887"/>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2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0</a:t>
            </a:r>
          </a:p>
        </p:txBody>
      </p:sp>
      <p:sp>
        <p:nvSpPr>
          <p:cNvPr id="13" name="文本框 12"/>
          <p:cNvSpPr txBox="1"/>
          <p:nvPr/>
        </p:nvSpPr>
        <p:spPr>
          <a:xfrm>
            <a:off x="2051001" y="5744418"/>
            <a:ext cx="325730" cy="430887"/>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2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1</a:t>
            </a:r>
          </a:p>
        </p:txBody>
      </p:sp>
      <p:sp>
        <p:nvSpPr>
          <p:cNvPr id="14" name="文本框 13"/>
          <p:cNvSpPr txBox="1"/>
          <p:nvPr/>
        </p:nvSpPr>
        <p:spPr>
          <a:xfrm>
            <a:off x="1165419" y="5744418"/>
            <a:ext cx="537327" cy="430887"/>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2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0.5</a:t>
            </a:r>
          </a:p>
        </p:txBody>
      </p:sp>
    </p:spTree>
    <p:extLst>
      <p:ext uri="{BB962C8B-B14F-4D97-AF65-F5344CB8AC3E}">
        <p14:creationId xmlns:p14="http://schemas.microsoft.com/office/powerpoint/2010/main" val="8722948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7" name="Text Box 5"/>
          <p:cNvSpPr txBox="1">
            <a:spLocks noChangeArrowheads="1"/>
          </p:cNvSpPr>
          <p:nvPr/>
        </p:nvSpPr>
        <p:spPr bwMode="auto">
          <a:xfrm>
            <a:off x="827584" y="1412776"/>
            <a:ext cx="7920038" cy="1822743"/>
          </a:xfrm>
          <a:prstGeom prst="rect">
            <a:avLst/>
          </a:prstGeom>
          <a:solidFill>
            <a:schemeClr val="bg1"/>
          </a:solidFill>
          <a:ln>
            <a:noFill/>
          </a:ln>
          <a:effectLst/>
        </p:spPr>
        <p:txBody>
          <a:bodyPr>
            <a:spAutoFit/>
          </a:bodyPr>
          <a:lstStyle>
            <a:lvl1pPr eaLnBrk="0" hangingPunct="0">
              <a:defRPr sz="2800" b="1">
                <a:solidFill>
                  <a:schemeClr val="tx2"/>
                </a:solidFill>
                <a:latin typeface="Times New Roman" panose="02020603050405020304" pitchFamily="18" charset="0"/>
                <a:ea typeface="楷体_GB2312" pitchFamily="49" charset="-122"/>
              </a:defRPr>
            </a:lvl1pPr>
            <a:lvl2pPr marL="742950" indent="-285750" eaLnBrk="0" hangingPunct="0">
              <a:defRPr sz="2800" b="1">
                <a:solidFill>
                  <a:schemeClr val="tx2"/>
                </a:solidFill>
                <a:latin typeface="Times New Roman" panose="02020603050405020304" pitchFamily="18" charset="0"/>
                <a:ea typeface="楷体_GB2312" pitchFamily="49" charset="-122"/>
              </a:defRPr>
            </a:lvl2pPr>
            <a:lvl3pPr marL="1143000" indent="-228600" eaLnBrk="0" hangingPunct="0">
              <a:defRPr sz="2800" b="1">
                <a:solidFill>
                  <a:schemeClr val="tx2"/>
                </a:solidFill>
                <a:latin typeface="Times New Roman" panose="02020603050405020304" pitchFamily="18" charset="0"/>
                <a:ea typeface="楷体_GB2312" pitchFamily="49" charset="-122"/>
              </a:defRPr>
            </a:lvl3pPr>
            <a:lvl4pPr marL="1600200" indent="-228600" eaLnBrk="0" hangingPunct="0">
              <a:defRPr sz="2800" b="1">
                <a:solidFill>
                  <a:schemeClr val="tx2"/>
                </a:solidFill>
                <a:latin typeface="Times New Roman" panose="02020603050405020304" pitchFamily="18" charset="0"/>
                <a:ea typeface="楷体_GB2312" pitchFamily="49" charset="-122"/>
              </a:defRPr>
            </a:lvl4pPr>
            <a:lvl5pPr marL="2057400" indent="-228600" eaLnBrk="0" hangingPunct="0">
              <a:defRPr sz="2800" b="1">
                <a:solidFill>
                  <a:schemeClr val="tx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2"/>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20000"/>
              </a:lnSpc>
              <a:spcBef>
                <a:spcPct val="50000"/>
              </a:spcBef>
              <a:spcAft>
                <a:spcPct val="0"/>
              </a:spcAft>
              <a:buClrTx/>
              <a:buSzTx/>
              <a:buFontTx/>
              <a:buNone/>
              <a:tabLst/>
              <a:defRPr/>
            </a:pPr>
            <a:r>
              <a:rPr kumimoji="1"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与金属的强简并情况不同，由于半导体中的电子和空穴数都很少，当考虑它们在导带或价带中的分布时，不必计及</a:t>
            </a:r>
            <a:r>
              <a:rPr kumimoji="1" lang="zh-CN" altLang="en-US" sz="2400" dirty="0">
                <a:solidFill>
                  <a:srgbClr val="000000"/>
                </a:solidFill>
                <a:ea typeface="微软雅黑" panose="020B0503020204020204" charset="-122"/>
                <a:cs typeface="Times New Roman" panose="02020603050405020304" pitchFamily="18" charset="0"/>
              </a:rPr>
              <a:t>泡利</a:t>
            </a:r>
            <a:r>
              <a:rPr kumimoji="1"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不相容原理的约束，可以用经典的</a:t>
            </a:r>
            <a:r>
              <a:rPr kumimoji="1" lang="zh-CN" altLang="en-US" sz="2400" dirty="0">
                <a:solidFill>
                  <a:srgbClr val="000000"/>
                </a:solidFill>
                <a:ea typeface="微软雅黑" panose="020B0503020204020204" charset="-122"/>
                <a:cs typeface="Times New Roman" panose="02020603050405020304" pitchFamily="18" charset="0"/>
              </a:rPr>
              <a:t>玻尔兹曼</a:t>
            </a:r>
            <a:r>
              <a:rPr kumimoji="1"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分布代替量子的</a:t>
            </a:r>
            <a:r>
              <a:rPr kumimoji="1" lang="zh-CN" altLang="en-US" sz="2400" dirty="0">
                <a:solidFill>
                  <a:srgbClr val="000000"/>
                </a:solidFill>
                <a:ea typeface="微软雅黑" panose="020B0503020204020204" charset="-122"/>
                <a:cs typeface="Times New Roman" panose="02020603050405020304" pitchFamily="18" charset="0"/>
              </a:rPr>
              <a:t>费米</a:t>
            </a:r>
            <a:r>
              <a:rPr kumimoji="1"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分布。</a:t>
            </a:r>
          </a:p>
        </p:txBody>
      </p:sp>
      <p:sp>
        <p:nvSpPr>
          <p:cNvPr id="2" name="页脚占位符 1"/>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zh-CN" altLang="en-US"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清华大学电子工程系</a:t>
            </a:r>
            <a:r>
              <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a:t>
            </a:r>
            <a:r>
              <a:rPr kumimoji="1" lang="zh-CN" altLang="en-US"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黄翊东</a:t>
            </a:r>
            <a:endPar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3" name="灯片编号占位符 2"/>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CBFA3644-F7FA-4510-BE22-999DFD69EC9B}" type="slidenum">
              <a:rPr kumimoji="1" lang="en-US" altLang="zh-CN" sz="14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t>141</a:t>
            </a:fld>
            <a:endPar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9" name="Rectangle 37"/>
          <p:cNvSpPr>
            <a:spLocks noChangeArrowheads="1"/>
          </p:cNvSpPr>
          <p:nvPr/>
        </p:nvSpPr>
        <p:spPr bwMode="auto">
          <a:xfrm flipV="1">
            <a:off x="106363" y="980728"/>
            <a:ext cx="8885237" cy="42863"/>
          </a:xfrm>
          <a:prstGeom prst="rect">
            <a:avLst/>
          </a:prstGeom>
          <a:gradFill rotWithShape="0">
            <a:gsLst>
              <a:gs pos="0">
                <a:srgbClr val="808080">
                  <a:gamma/>
                  <a:tint val="0"/>
                  <a:invGamma/>
                </a:srgbClr>
              </a:gs>
              <a:gs pos="100000">
                <a:srgbClr val="808080"/>
              </a:gs>
            </a:gsLst>
            <a:path path="shape">
              <a:fillToRect l="50000" t="50000" r="50000" b="50000"/>
            </a:path>
          </a:gradFill>
          <a:ln w="12700">
            <a:noFill/>
            <a:miter lim="800000"/>
            <a:headEnd type="none" w="sm" len="sm"/>
            <a:tailEnd type="none" w="sm" len="sm"/>
          </a:ln>
          <a:effectLst/>
        </p:spPr>
        <p:txBody>
          <a:bodyPr wrap="none" anchor="ctr"/>
          <a:lstStyle/>
          <a:p>
            <a:pPr marL="0" marR="0" lvl="0" indent="0" algn="l" defTabSz="914400" rtl="0" eaLnBrk="0" fontAlgn="auto" latinLnBrk="0" hangingPunct="0">
              <a:lnSpc>
                <a:spcPct val="100000"/>
              </a:lnSpc>
              <a:spcBef>
                <a:spcPts val="0"/>
              </a:spcBef>
              <a:spcAft>
                <a:spcPts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Arial"/>
              <a:ea typeface="宋体"/>
              <a:cs typeface="+mn-cs"/>
            </a:endParaRPr>
          </a:p>
        </p:txBody>
      </p:sp>
      <p:sp>
        <p:nvSpPr>
          <p:cNvPr id="11" name="Rectangle 2"/>
          <p:cNvSpPr txBox="1">
            <a:spLocks noRot="1" noChangeArrowheads="1"/>
          </p:cNvSpPr>
          <p:nvPr/>
        </p:nvSpPr>
        <p:spPr bwMode="auto">
          <a:xfrm>
            <a:off x="2606184" y="152640"/>
            <a:ext cx="5338763"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5pPr>
            <a:lvl6pPr marL="4572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6pPr>
            <a:lvl7pPr marL="9144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7pPr>
            <a:lvl8pPr marL="13716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8pPr>
            <a:lvl9pPr marL="18288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9pPr>
          </a:lstStyle>
          <a:p>
            <a:pPr algn="l" eaLnBrk="1" hangingPunct="1"/>
            <a:r>
              <a:rPr lang="zh-CN" altLang="en-US" sz="3600" b="1" kern="1200">
                <a:solidFill>
                  <a:srgbClr val="660066"/>
                </a:solidFill>
                <a:effectLst>
                  <a:outerShdw blurRad="38100" dist="38100" dir="2700000" algn="tl">
                    <a:srgbClr val="C0C0C0"/>
                  </a:outerShdw>
                </a:effectLst>
                <a:latin typeface="Times New Roman" panose="02020603050405020304" pitchFamily="18" charset="0"/>
                <a:ea typeface="微软雅黑" pitchFamily="34" charset="-122"/>
                <a:cs typeface="+mn-cs"/>
              </a:rPr>
              <a:t>近玻尔兹曼统计分布</a:t>
            </a:r>
            <a:endParaRPr lang="zh-CN" altLang="en-US" sz="3600" b="1" kern="1200" dirty="0">
              <a:solidFill>
                <a:srgbClr val="660066"/>
              </a:solidFill>
              <a:effectLst>
                <a:outerShdw blurRad="38100" dist="38100" dir="2700000" algn="tl">
                  <a:srgbClr val="C0C0C0"/>
                </a:outerShdw>
              </a:effectLst>
              <a:latin typeface="Times New Roman" panose="02020603050405020304" pitchFamily="18" charset="0"/>
              <a:ea typeface="微软雅黑" pitchFamily="34" charset="-122"/>
              <a:cs typeface="+mn-cs"/>
            </a:endParaRPr>
          </a:p>
        </p:txBody>
      </p:sp>
      <p:pic>
        <p:nvPicPr>
          <p:cNvPr id="4" name="图片 3">
            <a:extLst>
              <a:ext uri="{FF2B5EF4-FFF2-40B4-BE49-F238E27FC236}">
                <a16:creationId xmlns:a16="http://schemas.microsoft.com/office/drawing/2014/main" id="{D6F4D3D9-D005-47A1-8C5C-E13121BAE0E8}"/>
              </a:ext>
            </a:extLst>
          </p:cNvPr>
          <p:cNvPicPr>
            <a:picLocks noChangeAspect="1"/>
          </p:cNvPicPr>
          <p:nvPr/>
        </p:nvPicPr>
        <p:blipFill>
          <a:blip r:embed="rId3"/>
          <a:stretch>
            <a:fillRect/>
          </a:stretch>
        </p:blipFill>
        <p:spPr>
          <a:xfrm>
            <a:off x="301765" y="3698159"/>
            <a:ext cx="4646754" cy="2087601"/>
          </a:xfrm>
          <a:prstGeom prst="rect">
            <a:avLst/>
          </a:prstGeom>
        </p:spPr>
      </p:pic>
      <p:pic>
        <p:nvPicPr>
          <p:cNvPr id="1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57789" y="3579035"/>
            <a:ext cx="4198847" cy="2174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231090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460" name="Object 5"/>
          <p:cNvGraphicFramePr>
            <a:graphicFrameLocks noChangeAspect="1"/>
          </p:cNvGraphicFramePr>
          <p:nvPr>
            <p:extLst>
              <p:ext uri="{D42A27DB-BD31-4B8C-83A1-F6EECF244321}">
                <p14:modId xmlns:p14="http://schemas.microsoft.com/office/powerpoint/2010/main" val="4036564417"/>
              </p:ext>
            </p:extLst>
          </p:nvPr>
        </p:nvGraphicFramePr>
        <p:xfrm>
          <a:off x="2409825" y="1155576"/>
          <a:ext cx="1730375" cy="1030288"/>
        </p:xfrm>
        <a:graphic>
          <a:graphicData uri="http://schemas.openxmlformats.org/presentationml/2006/ole">
            <mc:AlternateContent xmlns:mc="http://schemas.openxmlformats.org/markup-compatibility/2006">
              <mc:Choice xmlns:v="urn:schemas-microsoft-com:vml" Requires="v">
                <p:oleObj spid="_x0000_s382104" name="Equation" r:id="rId4" imgW="660400" imgH="393700" progId="Equation.DSMT4">
                  <p:embed/>
                </p:oleObj>
              </mc:Choice>
              <mc:Fallback>
                <p:oleObj name="Equation" r:id="rId4" imgW="660400" imgH="393700" progId="Equation.DSMT4">
                  <p:embed/>
                  <p:pic>
                    <p:nvPicPr>
                      <p:cNvPr id="0"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09825" y="1155576"/>
                        <a:ext cx="1730375" cy="1030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9461" name="Text Box 6"/>
          <p:cNvSpPr txBox="1">
            <a:spLocks noChangeArrowheads="1"/>
          </p:cNvSpPr>
          <p:nvPr/>
        </p:nvSpPr>
        <p:spPr bwMode="auto">
          <a:xfrm>
            <a:off x="1370013" y="2306216"/>
            <a:ext cx="8255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spcBef>
                <a:spcPct val="50000"/>
              </a:spcBef>
            </a:pPr>
            <a:r>
              <a:rPr kumimoji="1" lang="zh-CN" altLang="en-US" sz="2400" b="1" dirty="0">
                <a:latin typeface="Times New Roman" panose="02020603050405020304" pitchFamily="18" charset="0"/>
                <a:ea typeface="微软雅黑" panose="020B0503020204020204" pitchFamily="34" charset="-122"/>
              </a:rPr>
              <a:t>有：</a:t>
            </a:r>
          </a:p>
        </p:txBody>
      </p:sp>
      <p:graphicFrame>
        <p:nvGraphicFramePr>
          <p:cNvPr id="19462" name="Object 7"/>
          <p:cNvGraphicFramePr>
            <a:graphicFrameLocks noChangeAspect="1"/>
          </p:cNvGraphicFramePr>
          <p:nvPr>
            <p:extLst>
              <p:ext uri="{D42A27DB-BD31-4B8C-83A1-F6EECF244321}">
                <p14:modId xmlns:p14="http://schemas.microsoft.com/office/powerpoint/2010/main" val="2465549215"/>
              </p:ext>
            </p:extLst>
          </p:nvPr>
        </p:nvGraphicFramePr>
        <p:xfrm>
          <a:off x="2268538" y="2276872"/>
          <a:ext cx="2376487" cy="584200"/>
        </p:xfrm>
        <a:graphic>
          <a:graphicData uri="http://schemas.openxmlformats.org/presentationml/2006/ole">
            <mc:AlternateContent xmlns:mc="http://schemas.openxmlformats.org/markup-compatibility/2006">
              <mc:Choice xmlns:v="urn:schemas-microsoft-com:vml" Requires="v">
                <p:oleObj spid="_x0000_s382105" name="Equation" r:id="rId6" imgW="927100" imgH="228600" progId="Equation.DSMT4">
                  <p:embed/>
                </p:oleObj>
              </mc:Choice>
              <mc:Fallback>
                <p:oleObj name="Equation" r:id="rId6" imgW="927100" imgH="228600" progId="Equation.DSMT4">
                  <p:embed/>
                  <p:pic>
                    <p:nvPicPr>
                      <p:cNvPr id="0" name="Object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68538" y="2276872"/>
                        <a:ext cx="2376487" cy="584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340424" name="Group 8"/>
          <p:cNvGrpSpPr/>
          <p:nvPr/>
        </p:nvGrpSpPr>
        <p:grpSpPr bwMode="auto">
          <a:xfrm>
            <a:off x="179388" y="2835672"/>
            <a:ext cx="3911600" cy="1152525"/>
            <a:chOff x="113" y="2069"/>
            <a:chExt cx="2464" cy="726"/>
          </a:xfrm>
        </p:grpSpPr>
        <p:sp>
          <p:nvSpPr>
            <p:cNvPr id="19482" name="Text Box 9"/>
            <p:cNvSpPr txBox="1">
              <a:spLocks noChangeArrowheads="1"/>
            </p:cNvSpPr>
            <p:nvPr/>
          </p:nvSpPr>
          <p:spPr bwMode="auto">
            <a:xfrm>
              <a:off x="113" y="2069"/>
              <a:ext cx="14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spcBef>
                  <a:spcPct val="50000"/>
                </a:spcBef>
              </a:pPr>
              <a:r>
                <a:rPr kumimoji="1" lang="zh-CN" altLang="en-US" sz="2400" b="1">
                  <a:latin typeface="Times New Roman" panose="02020603050405020304" pitchFamily="18" charset="0"/>
                  <a:ea typeface="微软雅黑" panose="020B0503020204020204" pitchFamily="34" charset="-122"/>
                </a:rPr>
                <a:t>方程的解为：</a:t>
              </a:r>
            </a:p>
          </p:txBody>
        </p:sp>
        <p:graphicFrame>
          <p:nvGraphicFramePr>
            <p:cNvPr id="19483" name="Object 10"/>
            <p:cNvGraphicFramePr>
              <a:graphicFrameLocks noChangeAspect="1"/>
            </p:cNvGraphicFramePr>
            <p:nvPr/>
          </p:nvGraphicFramePr>
          <p:xfrm>
            <a:off x="975" y="2354"/>
            <a:ext cx="1602" cy="441"/>
          </p:xfrm>
          <a:graphic>
            <a:graphicData uri="http://schemas.openxmlformats.org/presentationml/2006/ole">
              <mc:AlternateContent xmlns:mc="http://schemas.openxmlformats.org/markup-compatibility/2006">
                <mc:Choice xmlns:v="urn:schemas-microsoft-com:vml" Requires="v">
                  <p:oleObj spid="_x0000_s382106" name="Equation" r:id="rId8" imgW="876300" imgH="241300" progId="Equation.DSMT4">
                    <p:embed/>
                  </p:oleObj>
                </mc:Choice>
                <mc:Fallback>
                  <p:oleObj name="Equation" r:id="rId8" imgW="876300" imgH="241300" progId="Equation.DSMT4">
                    <p:embed/>
                    <p:pic>
                      <p:nvPicPr>
                        <p:cNvPr id="0" name="Object 1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75" y="2354"/>
                          <a:ext cx="1602" cy="44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pic>
        <p:nvPicPr>
          <p:cNvPr id="19464" name="Picture 11"/>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651500" y="1196975"/>
            <a:ext cx="3097213" cy="1865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40428" name="Rectangle 12"/>
          <p:cNvSpPr>
            <a:spLocks noChangeArrowheads="1"/>
          </p:cNvSpPr>
          <p:nvPr/>
        </p:nvSpPr>
        <p:spPr bwMode="auto">
          <a:xfrm>
            <a:off x="2203450" y="1155576"/>
            <a:ext cx="2089150" cy="1008063"/>
          </a:xfrm>
          <a:prstGeom prst="rect">
            <a:avLst/>
          </a:prstGeom>
          <a:noFill/>
          <a:ln w="57150">
            <a:solidFill>
              <a:srgbClr val="CC00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340429" name="Text Box 13"/>
          <p:cNvSpPr txBox="1">
            <a:spLocks noChangeArrowheads="1"/>
          </p:cNvSpPr>
          <p:nvPr/>
        </p:nvSpPr>
        <p:spPr bwMode="auto">
          <a:xfrm>
            <a:off x="4356100" y="3338910"/>
            <a:ext cx="2376488"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spcBef>
                <a:spcPct val="50000"/>
              </a:spcBef>
            </a:pPr>
            <a:r>
              <a:rPr kumimoji="1" lang="en-US" altLang="zh-CN" b="1">
                <a:solidFill>
                  <a:srgbClr val="CC0000"/>
                </a:solidFill>
                <a:latin typeface="Times New Roman" panose="02020603050405020304" pitchFamily="18" charset="0"/>
                <a:ea typeface="微软雅黑" panose="020B0503020204020204" pitchFamily="34" charset="-122"/>
                <a:cs typeface="Times New Roman" panose="02020603050405020304" pitchFamily="18" charset="0"/>
              </a:rPr>
              <a:t>(</a:t>
            </a:r>
            <a:r>
              <a:rPr kumimoji="1" lang="en-US" altLang="zh-CN" b="1" i="1">
                <a:solidFill>
                  <a:srgbClr val="CC0000"/>
                </a:solidFill>
                <a:latin typeface="Times New Roman" panose="02020603050405020304" pitchFamily="18" charset="0"/>
                <a:ea typeface="微软雅黑" panose="020B0503020204020204" pitchFamily="34" charset="-122"/>
                <a:cs typeface="Times New Roman" panose="02020603050405020304" pitchFamily="18" charset="0"/>
              </a:rPr>
              <a:t>k </a:t>
            </a:r>
            <a:r>
              <a:rPr kumimoji="1" lang="zh-CN" altLang="en-US" b="1">
                <a:solidFill>
                  <a:srgbClr val="CC0000"/>
                </a:solidFill>
                <a:latin typeface="Times New Roman" panose="02020603050405020304" pitchFamily="18" charset="0"/>
                <a:ea typeface="微软雅黑" panose="020B0503020204020204" pitchFamily="34" charset="-122"/>
                <a:cs typeface="Times New Roman" panose="02020603050405020304" pitchFamily="18" charset="0"/>
              </a:rPr>
              <a:t>为电子波矢</a:t>
            </a:r>
            <a:r>
              <a:rPr kumimoji="1" lang="en-US" altLang="zh-CN" b="1">
                <a:solidFill>
                  <a:srgbClr val="CC0000"/>
                </a:solidFill>
                <a:latin typeface="Times New Roman" panose="02020603050405020304" pitchFamily="18" charset="0"/>
                <a:ea typeface="微软雅黑" panose="020B0503020204020204" pitchFamily="34" charset="-122"/>
                <a:cs typeface="Times New Roman" panose="02020603050405020304" pitchFamily="18" charset="0"/>
              </a:rPr>
              <a:t>)</a:t>
            </a:r>
            <a:endParaRPr kumimoji="1" lang="zh-CN" altLang="en-US" b="1">
              <a:solidFill>
                <a:srgbClr val="CC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9467" name="Rectangle 14" descr="宽下对角线"/>
          <p:cNvSpPr>
            <a:spLocks noChangeArrowheads="1"/>
          </p:cNvSpPr>
          <p:nvPr/>
        </p:nvSpPr>
        <p:spPr bwMode="auto">
          <a:xfrm>
            <a:off x="5651500" y="1196975"/>
            <a:ext cx="3024188" cy="1727200"/>
          </a:xfrm>
          <a:prstGeom prst="rect">
            <a:avLst/>
          </a:prstGeom>
          <a:pattFill prst="wdDnDiag">
            <a:fgClr>
              <a:schemeClr val="accent1"/>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algn="ctr" eaLnBrk="1" hangingPunct="1"/>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9468" name="Text Box 15"/>
          <p:cNvSpPr txBox="1">
            <a:spLocks noChangeArrowheads="1"/>
          </p:cNvSpPr>
          <p:nvPr/>
        </p:nvSpPr>
        <p:spPr bwMode="auto">
          <a:xfrm>
            <a:off x="6818313" y="1685925"/>
            <a:ext cx="56197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r>
              <a:rPr lang="en-US" altLang="zh-CN" i="1">
                <a:latin typeface="Times New Roman" panose="02020603050405020304" pitchFamily="18" charset="0"/>
                <a:ea typeface="微软雅黑" panose="020B0503020204020204" pitchFamily="34" charset="-122"/>
                <a:cs typeface="Times New Roman" panose="02020603050405020304" pitchFamily="18" charset="0"/>
              </a:rPr>
              <a:t>U</a:t>
            </a:r>
            <a:r>
              <a:rPr lang="en-US" altLang="zh-CN" i="1" baseline="-25000">
                <a:latin typeface="Times New Roman" panose="02020603050405020304" pitchFamily="18" charset="0"/>
                <a:ea typeface="微软雅黑" panose="020B0503020204020204" pitchFamily="34" charset="-122"/>
                <a:cs typeface="Times New Roman" panose="02020603050405020304" pitchFamily="18" charset="0"/>
              </a:rPr>
              <a:t>0</a:t>
            </a:r>
          </a:p>
        </p:txBody>
      </p:sp>
      <p:grpSp>
        <p:nvGrpSpPr>
          <p:cNvPr id="1340434" name="Group 18"/>
          <p:cNvGrpSpPr/>
          <p:nvPr/>
        </p:nvGrpSpPr>
        <p:grpSpPr bwMode="auto">
          <a:xfrm>
            <a:off x="467544" y="4937721"/>
            <a:ext cx="8640763" cy="1363663"/>
            <a:chOff x="68" y="3036"/>
            <a:chExt cx="5443" cy="859"/>
          </a:xfrm>
        </p:grpSpPr>
        <p:graphicFrame>
          <p:nvGraphicFramePr>
            <p:cNvPr id="19475" name="Object 19"/>
            <p:cNvGraphicFramePr>
              <a:graphicFrameLocks noChangeAspect="1"/>
            </p:cNvGraphicFramePr>
            <p:nvPr/>
          </p:nvGraphicFramePr>
          <p:xfrm>
            <a:off x="249" y="3324"/>
            <a:ext cx="1633" cy="544"/>
          </p:xfrm>
          <a:graphic>
            <a:graphicData uri="http://schemas.openxmlformats.org/presentationml/2006/ole">
              <mc:AlternateContent xmlns:mc="http://schemas.openxmlformats.org/markup-compatibility/2006">
                <mc:Choice xmlns:v="urn:schemas-microsoft-com:vml" Requires="v">
                  <p:oleObj spid="_x0000_s382107" name="Equation" r:id="rId11" imgW="951865" imgH="317500" progId="Equation.DSMT4">
                    <p:embed/>
                  </p:oleObj>
                </mc:Choice>
                <mc:Fallback>
                  <p:oleObj name="Equation" r:id="rId11" imgW="951865" imgH="317500" progId="Equation.DSMT4">
                    <p:embed/>
                    <p:pic>
                      <p:nvPicPr>
                        <p:cNvPr id="0" name="Object 19"/>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49" y="3324"/>
                          <a:ext cx="1633" cy="5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9476" name="Text Box 20"/>
            <p:cNvSpPr txBox="1">
              <a:spLocks noChangeArrowheads="1"/>
            </p:cNvSpPr>
            <p:nvPr/>
          </p:nvSpPr>
          <p:spPr bwMode="auto">
            <a:xfrm>
              <a:off x="3606" y="3509"/>
              <a:ext cx="190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spcBef>
                  <a:spcPct val="50000"/>
                </a:spcBef>
              </a:pPr>
              <a:r>
                <a:rPr kumimoji="1"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a:t>
              </a:r>
              <a:r>
                <a:rPr kumimoji="1" lang="en-US" altLang="zh-CN" sz="2400" b="1" i="1" dirty="0">
                  <a:latin typeface="Times New Roman" panose="02020603050405020304" pitchFamily="18" charset="0"/>
                  <a:ea typeface="微软雅黑" panose="020B0503020204020204" pitchFamily="34" charset="-122"/>
                  <a:cs typeface="Times New Roman" panose="02020603050405020304" pitchFamily="18" charset="0"/>
                </a:rPr>
                <a:t>V </a:t>
              </a:r>
              <a:r>
                <a:rPr kumimoji="1"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为空间体积）</a:t>
              </a:r>
            </a:p>
          </p:txBody>
        </p:sp>
        <p:grpSp>
          <p:nvGrpSpPr>
            <p:cNvPr id="19477" name="Group 21"/>
            <p:cNvGrpSpPr/>
            <p:nvPr/>
          </p:nvGrpSpPr>
          <p:grpSpPr bwMode="auto">
            <a:xfrm>
              <a:off x="2018" y="3142"/>
              <a:ext cx="1514" cy="753"/>
              <a:chOff x="2381" y="2976"/>
              <a:chExt cx="1514" cy="753"/>
            </a:xfrm>
          </p:grpSpPr>
          <p:graphicFrame>
            <p:nvGraphicFramePr>
              <p:cNvPr id="19479" name="Object 22"/>
              <p:cNvGraphicFramePr>
                <a:graphicFrameLocks noChangeAspect="1"/>
              </p:cNvGraphicFramePr>
              <p:nvPr/>
            </p:nvGraphicFramePr>
            <p:xfrm>
              <a:off x="2681" y="3113"/>
              <a:ext cx="1214" cy="616"/>
            </p:xfrm>
            <a:graphic>
              <a:graphicData uri="http://schemas.openxmlformats.org/presentationml/2006/ole">
                <mc:AlternateContent xmlns:mc="http://schemas.openxmlformats.org/markup-compatibility/2006">
                  <mc:Choice xmlns:v="urn:schemas-microsoft-com:vml" Requires="v">
                    <p:oleObj spid="_x0000_s382108" name="Equation" r:id="rId13" imgW="19812000" imgH="10058400" progId="Equation.DSMT4">
                      <p:embed/>
                    </p:oleObj>
                  </mc:Choice>
                  <mc:Fallback>
                    <p:oleObj name="Equation" r:id="rId13" imgW="19812000" imgH="10058400" progId="Equation.DSMT4">
                      <p:embed/>
                      <p:pic>
                        <p:nvPicPr>
                          <p:cNvPr id="0" name="Object 22"/>
                          <p:cNvPicPr>
                            <a:picLocks noChangeAspect="1" noChangeArrowheads="1"/>
                          </p:cNvPicPr>
                          <p:nvPr/>
                        </p:nvPicPr>
                        <p:blipFill>
                          <a:blip r:embed="rId14"/>
                          <a:srcRect/>
                          <a:stretch>
                            <a:fillRect/>
                          </a:stretch>
                        </p:blipFill>
                        <p:spPr bwMode="auto">
                          <a:xfrm>
                            <a:off x="2681" y="3113"/>
                            <a:ext cx="1214" cy="6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9480" name="Rectangle 23"/>
              <p:cNvSpPr>
                <a:spLocks noChangeArrowheads="1"/>
              </p:cNvSpPr>
              <p:nvPr/>
            </p:nvSpPr>
            <p:spPr bwMode="auto">
              <a:xfrm>
                <a:off x="2381" y="2976"/>
                <a:ext cx="635" cy="681"/>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9481" name="AutoShape 24"/>
              <p:cNvSpPr>
                <a:spLocks noChangeArrowheads="1"/>
              </p:cNvSpPr>
              <p:nvPr/>
            </p:nvSpPr>
            <p:spPr bwMode="auto">
              <a:xfrm>
                <a:off x="2426" y="3339"/>
                <a:ext cx="454" cy="181"/>
              </a:xfrm>
              <a:prstGeom prst="rightArrow">
                <a:avLst>
                  <a:gd name="adj1" fmla="val 50000"/>
                  <a:gd name="adj2" fmla="val 62707"/>
                </a:avLst>
              </a:prstGeom>
              <a:gradFill rotWithShape="1">
                <a:gsLst>
                  <a:gs pos="0">
                    <a:srgbClr val="7691E4"/>
                  </a:gs>
                  <a:gs pos="100000">
                    <a:srgbClr val="0033CC"/>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19478" name="Text Box 25"/>
            <p:cNvSpPr txBox="1">
              <a:spLocks noChangeArrowheads="1"/>
            </p:cNvSpPr>
            <p:nvPr/>
          </p:nvSpPr>
          <p:spPr bwMode="auto">
            <a:xfrm>
              <a:off x="68" y="3036"/>
              <a:ext cx="408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spcBef>
                  <a:spcPct val="50000"/>
                </a:spcBef>
              </a:pPr>
              <a:r>
                <a:rPr kumimoji="1"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其中，</a:t>
              </a:r>
              <a:r>
                <a:rPr kumimoji="1" lang="en-US" altLang="zh-CN" sz="2400" b="1" i="1" dirty="0">
                  <a:latin typeface="Times New Roman" panose="02020603050405020304" pitchFamily="18" charset="0"/>
                  <a:ea typeface="微软雅黑" panose="020B0503020204020204" pitchFamily="34" charset="-122"/>
                  <a:cs typeface="Times New Roman" panose="02020603050405020304" pitchFamily="18" charset="0"/>
                </a:rPr>
                <a:t>A</a:t>
              </a:r>
              <a:r>
                <a:rPr kumimoji="1"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为归一化因子，可由归一化条件确定</a:t>
              </a:r>
            </a:p>
          </p:txBody>
        </p:sp>
      </p:grpSp>
      <p:grpSp>
        <p:nvGrpSpPr>
          <p:cNvPr id="1340442" name="Group 26"/>
          <p:cNvGrpSpPr/>
          <p:nvPr/>
        </p:nvGrpSpPr>
        <p:grpSpPr bwMode="auto">
          <a:xfrm>
            <a:off x="3303587" y="3783708"/>
            <a:ext cx="4364038" cy="1114425"/>
            <a:chOff x="2653" y="2175"/>
            <a:chExt cx="2749" cy="702"/>
          </a:xfrm>
        </p:grpSpPr>
        <p:graphicFrame>
          <p:nvGraphicFramePr>
            <p:cNvPr id="19473" name="Object 27"/>
            <p:cNvGraphicFramePr>
              <a:graphicFrameLocks noChangeAspect="1"/>
            </p:cNvGraphicFramePr>
            <p:nvPr/>
          </p:nvGraphicFramePr>
          <p:xfrm>
            <a:off x="3068" y="2175"/>
            <a:ext cx="2334" cy="702"/>
          </p:xfrm>
          <a:graphic>
            <a:graphicData uri="http://schemas.openxmlformats.org/presentationml/2006/ole">
              <mc:AlternateContent xmlns:mc="http://schemas.openxmlformats.org/markup-compatibility/2006">
                <mc:Choice xmlns:v="urn:schemas-microsoft-com:vml" Requires="v">
                  <p:oleObj spid="_x0000_s382109" name="Equation" r:id="rId15" imgW="33528000" imgH="10058400" progId="Equation.DSMT4">
                    <p:embed/>
                  </p:oleObj>
                </mc:Choice>
                <mc:Fallback>
                  <p:oleObj name="Equation" r:id="rId15" imgW="33528000" imgH="10058400" progId="Equation.DSMT4">
                    <p:embed/>
                    <p:pic>
                      <p:nvPicPr>
                        <p:cNvPr id="0" name="Object 27"/>
                        <p:cNvPicPr>
                          <a:picLocks noChangeAspect="1" noChangeArrowheads="1"/>
                        </p:cNvPicPr>
                        <p:nvPr/>
                      </p:nvPicPr>
                      <p:blipFill>
                        <a:blip r:embed="rId16"/>
                        <a:srcRect/>
                        <a:stretch>
                          <a:fillRect/>
                        </a:stretch>
                      </p:blipFill>
                      <p:spPr bwMode="auto">
                        <a:xfrm>
                          <a:off x="3068" y="2175"/>
                          <a:ext cx="2334" cy="702"/>
                        </a:xfrm>
                        <a:prstGeom prst="rect">
                          <a:avLst/>
                        </a:prstGeom>
                        <a:noFill/>
                        <a:ln>
                          <a:noFill/>
                        </a:ln>
                      </p:spPr>
                    </p:pic>
                  </p:oleObj>
                </mc:Fallback>
              </mc:AlternateContent>
            </a:graphicData>
          </a:graphic>
        </p:graphicFrame>
        <p:sp>
          <p:nvSpPr>
            <p:cNvPr id="19474" name="AutoShape 28"/>
            <p:cNvSpPr>
              <a:spLocks noChangeArrowheads="1"/>
            </p:cNvSpPr>
            <p:nvPr/>
          </p:nvSpPr>
          <p:spPr bwMode="auto">
            <a:xfrm>
              <a:off x="2653" y="2462"/>
              <a:ext cx="363" cy="181"/>
            </a:xfrm>
            <a:prstGeom prst="rightArrow">
              <a:avLst>
                <a:gd name="adj1" fmla="val 50000"/>
                <a:gd name="adj2" fmla="val 50138"/>
              </a:avLst>
            </a:prstGeom>
            <a:gradFill rotWithShape="1">
              <a:gsLst>
                <a:gs pos="0">
                  <a:srgbClr val="8FA5E9"/>
                </a:gs>
                <a:gs pos="100000">
                  <a:srgbClr val="0033CC"/>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2" name="页脚占位符 1"/>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zh-CN" altLang="en-US"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清华大学电子工程系</a:t>
            </a:r>
            <a:r>
              <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a:t>
            </a:r>
            <a:r>
              <a:rPr kumimoji="1" lang="zh-CN" altLang="en-US"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黄翊东</a:t>
            </a:r>
            <a:endPar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3" name="灯片编号占位符 2"/>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CBFA3644-F7FA-4510-BE22-999DFD69EC9B}" type="slidenum">
              <a:rPr kumimoji="1" lang="en-US" altLang="zh-CN" sz="14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t>15</a:t>
            </a:fld>
            <a:endPar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30" name="Rectangle 37"/>
          <p:cNvSpPr>
            <a:spLocks noChangeArrowheads="1"/>
          </p:cNvSpPr>
          <p:nvPr/>
        </p:nvSpPr>
        <p:spPr bwMode="auto">
          <a:xfrm flipV="1">
            <a:off x="106363" y="1009873"/>
            <a:ext cx="8885237" cy="42863"/>
          </a:xfrm>
          <a:prstGeom prst="rect">
            <a:avLst/>
          </a:prstGeom>
          <a:gradFill rotWithShape="0">
            <a:gsLst>
              <a:gs pos="0">
                <a:srgbClr val="808080">
                  <a:gamma/>
                  <a:tint val="0"/>
                  <a:invGamma/>
                </a:srgbClr>
              </a:gs>
              <a:gs pos="100000">
                <a:srgbClr val="808080"/>
              </a:gs>
            </a:gsLst>
            <a:path path="shape">
              <a:fillToRect l="50000" t="50000" r="50000" b="50000"/>
            </a:path>
          </a:gradFill>
          <a:ln w="12700">
            <a:noFill/>
            <a:miter lim="800000"/>
            <a:headEnd type="none" w="sm" len="sm"/>
            <a:tailEnd type="none" w="sm" len="sm"/>
          </a:ln>
          <a:effectLst/>
        </p:spPr>
        <p:txBody>
          <a:bodyPr wrap="none" anchor="ctr"/>
          <a:lstStyle/>
          <a:p>
            <a:pPr eaLnBrk="0" fontAlgn="auto" hangingPunct="0">
              <a:spcBef>
                <a:spcPts val="0"/>
              </a:spcBef>
              <a:spcAft>
                <a:spcPts val="0"/>
              </a:spcAft>
              <a:defRPr/>
            </a:pPr>
            <a:endParaRPr lang="zh-CN" altLang="zh-CN" sz="1800" kern="0">
              <a:solidFill>
                <a:srgbClr val="FFFFFF"/>
              </a:solidFill>
              <a:latin typeface="Arial"/>
              <a:ea typeface="宋体"/>
              <a:cs typeface="+mn-cs"/>
            </a:endParaRPr>
          </a:p>
        </p:txBody>
      </p:sp>
      <p:sp>
        <p:nvSpPr>
          <p:cNvPr id="31" name="Rectangle 2"/>
          <p:cNvSpPr txBox="1">
            <a:spLocks noRot="1" noChangeArrowheads="1"/>
          </p:cNvSpPr>
          <p:nvPr/>
        </p:nvSpPr>
        <p:spPr bwMode="auto">
          <a:xfrm>
            <a:off x="2313461" y="296728"/>
            <a:ext cx="4590104" cy="744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5pPr>
            <a:lvl6pPr marL="4572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6pPr>
            <a:lvl7pPr marL="9144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7pPr>
            <a:lvl8pPr marL="13716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8pPr>
            <a:lvl9pPr marL="18288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9pPr>
          </a:lstStyle>
          <a:p>
            <a:pPr algn="l">
              <a:defRPr/>
            </a:pPr>
            <a:r>
              <a:rPr lang="zh-CN" altLang="en-US" sz="3600" b="1" kern="1200" dirty="0">
                <a:solidFill>
                  <a:srgbClr val="660066"/>
                </a:solidFill>
                <a:effectLst>
                  <a:outerShdw blurRad="38100" dist="38100" dir="2700000" algn="tl">
                    <a:srgbClr val="C0C0C0"/>
                  </a:outerShdw>
                </a:effectLst>
                <a:latin typeface="Times New Roman" pitchFamily="18" charset="0"/>
                <a:ea typeface="微软雅黑" pitchFamily="34" charset="-122"/>
                <a:cs typeface="+mn-cs"/>
              </a:rPr>
              <a:t>索末菲自由电子模型 </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340424"/>
                                        </p:tgtEl>
                                        <p:attrNameLst>
                                          <p:attrName>style.visibility</p:attrName>
                                        </p:attrNameLst>
                                      </p:cBhvr>
                                      <p:to>
                                        <p:strVal val="visible"/>
                                      </p:to>
                                    </p:set>
                                    <p:animEffect transition="in" filter="dissolve">
                                      <p:cBhvr>
                                        <p:cTn id="7" dur="500"/>
                                        <p:tgtEl>
                                          <p:spTgt spid="134042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340429"/>
                                        </p:tgtEl>
                                        <p:attrNameLst>
                                          <p:attrName>style.visibility</p:attrName>
                                        </p:attrNameLst>
                                      </p:cBhvr>
                                      <p:to>
                                        <p:strVal val="visible"/>
                                      </p:to>
                                    </p:set>
                                    <p:animEffect transition="in" filter="dissolve">
                                      <p:cBhvr>
                                        <p:cTn id="12" dur="500"/>
                                        <p:tgtEl>
                                          <p:spTgt spid="1340429"/>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340428"/>
                                        </p:tgtEl>
                                        <p:attrNameLst>
                                          <p:attrName>style.visibility</p:attrName>
                                        </p:attrNameLst>
                                      </p:cBhvr>
                                      <p:to>
                                        <p:strVal val="visible"/>
                                      </p:to>
                                    </p:set>
                                    <p:animEffect transition="in" filter="dissolve">
                                      <p:cBhvr>
                                        <p:cTn id="17" dur="500"/>
                                        <p:tgtEl>
                                          <p:spTgt spid="1340428"/>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340434"/>
                                        </p:tgtEl>
                                        <p:attrNameLst>
                                          <p:attrName>style.visibility</p:attrName>
                                        </p:attrNameLst>
                                      </p:cBhvr>
                                      <p:to>
                                        <p:strVal val="visible"/>
                                      </p:to>
                                    </p:set>
                                    <p:animEffect transition="in" filter="dissolve">
                                      <p:cBhvr>
                                        <p:cTn id="22" dur="500"/>
                                        <p:tgtEl>
                                          <p:spTgt spid="1340434"/>
                                        </p:tgtEl>
                                      </p:cBhvr>
                                    </p:animEffect>
                                  </p:childTnLst>
                                </p:cTn>
                              </p:par>
                            </p:childTnLst>
                          </p:cTn>
                        </p:par>
                      </p:childTnLst>
                    </p:cTn>
                  </p:par>
                  <p:par>
                    <p:cTn id="23" fill="hold">
                      <p:stCondLst>
                        <p:cond delay="indefinite"/>
                      </p:stCondLst>
                      <p:childTnLst>
                        <p:par>
                          <p:cTn id="24" fill="hold">
                            <p:stCondLst>
                              <p:cond delay="0"/>
                            </p:stCondLst>
                            <p:childTnLst>
                              <p:par>
                                <p:cTn id="25" presetID="12" presetClass="entr" presetSubtype="8" fill="hold" nodeType="clickEffect">
                                  <p:stCondLst>
                                    <p:cond delay="0"/>
                                  </p:stCondLst>
                                  <p:childTnLst>
                                    <p:set>
                                      <p:cBhvr>
                                        <p:cTn id="26" dur="1" fill="hold">
                                          <p:stCondLst>
                                            <p:cond delay="0"/>
                                          </p:stCondLst>
                                        </p:cTn>
                                        <p:tgtEl>
                                          <p:spTgt spid="1340442"/>
                                        </p:tgtEl>
                                        <p:attrNameLst>
                                          <p:attrName>style.visibility</p:attrName>
                                        </p:attrNameLst>
                                      </p:cBhvr>
                                      <p:to>
                                        <p:strVal val="visible"/>
                                      </p:to>
                                    </p:set>
                                    <p:animEffect transition="in" filter="slide(fromLeft)">
                                      <p:cBhvr>
                                        <p:cTn id="27" dur="500"/>
                                        <p:tgtEl>
                                          <p:spTgt spid="13404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40428" grpId="0" animBg="1"/>
      <p:bldP spid="134042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41442" name="Group 2"/>
          <p:cNvGrpSpPr/>
          <p:nvPr/>
        </p:nvGrpSpPr>
        <p:grpSpPr bwMode="auto">
          <a:xfrm>
            <a:off x="5003800" y="1218838"/>
            <a:ext cx="3887788" cy="4082370"/>
            <a:chOff x="158" y="1271"/>
            <a:chExt cx="1197" cy="1636"/>
          </a:xfrm>
        </p:grpSpPr>
        <p:pic>
          <p:nvPicPr>
            <p:cNvPr id="20488"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 y="1271"/>
              <a:ext cx="1197" cy="1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9" name="Text Box 4"/>
            <p:cNvSpPr txBox="1">
              <a:spLocks noChangeArrowheads="1"/>
            </p:cNvSpPr>
            <p:nvPr/>
          </p:nvSpPr>
          <p:spPr bwMode="auto">
            <a:xfrm>
              <a:off x="464" y="2759"/>
              <a:ext cx="338" cy="1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1800" b="1" i="0" u="none" strike="noStrike" kern="1200" cap="none" spc="0" normalizeH="0" baseline="0" noProof="0">
                  <a:ln>
                    <a:noFill/>
                  </a:ln>
                  <a:solidFill>
                    <a:srgbClr val="0000FF"/>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自由电子 </a:t>
              </a:r>
            </a:p>
          </p:txBody>
        </p:sp>
      </p:grpSp>
      <p:grpSp>
        <p:nvGrpSpPr>
          <p:cNvPr id="20483" name="Group 5"/>
          <p:cNvGrpSpPr/>
          <p:nvPr/>
        </p:nvGrpSpPr>
        <p:grpSpPr bwMode="auto">
          <a:xfrm>
            <a:off x="323850" y="2347913"/>
            <a:ext cx="4464050" cy="1069975"/>
            <a:chOff x="204" y="1797"/>
            <a:chExt cx="2812" cy="674"/>
          </a:xfrm>
        </p:grpSpPr>
        <p:sp>
          <p:nvSpPr>
            <p:cNvPr id="20486" name="Text Box 6"/>
            <p:cNvSpPr txBox="1">
              <a:spLocks noChangeArrowheads="1"/>
            </p:cNvSpPr>
            <p:nvPr/>
          </p:nvSpPr>
          <p:spPr bwMode="auto">
            <a:xfrm>
              <a:off x="204" y="2000"/>
              <a:ext cx="1587"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rPr>
                <a:t>电子的能量：</a:t>
              </a:r>
            </a:p>
          </p:txBody>
        </p:sp>
        <p:graphicFrame>
          <p:nvGraphicFramePr>
            <p:cNvPr id="20487" name="Object 7"/>
            <p:cNvGraphicFramePr>
              <a:graphicFrameLocks noChangeAspect="1"/>
            </p:cNvGraphicFramePr>
            <p:nvPr/>
          </p:nvGraphicFramePr>
          <p:xfrm>
            <a:off x="1690" y="1797"/>
            <a:ext cx="1326" cy="674"/>
          </p:xfrm>
          <a:graphic>
            <a:graphicData uri="http://schemas.openxmlformats.org/presentationml/2006/ole">
              <mc:AlternateContent xmlns:mc="http://schemas.openxmlformats.org/markup-compatibility/2006">
                <mc:Choice xmlns:v="urn:schemas-microsoft-com:vml" Requires="v">
                  <p:oleObj spid="_x0000_s249344" name="Equation" r:id="rId5" imgW="825500" imgH="419100" progId="Equation.DSMT4">
                    <p:embed/>
                  </p:oleObj>
                </mc:Choice>
                <mc:Fallback>
                  <p:oleObj name="Equation" r:id="rId5" imgW="825500" imgH="419100" progId="Equation.DSMT4">
                    <p:embed/>
                    <p:pic>
                      <p:nvPicPr>
                        <p:cNvPr id="20487" name="Object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90" y="1797"/>
                          <a:ext cx="1326" cy="67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2" name="页脚占位符 1"/>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zh-CN" altLang="en-US"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清华大学电子工程系</a:t>
            </a:r>
            <a:r>
              <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a:t>
            </a:r>
            <a:r>
              <a:rPr kumimoji="1" lang="zh-CN" altLang="en-US"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黄翊东</a:t>
            </a:r>
            <a:endPar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3" name="灯片编号占位符 2"/>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BFA3644-F7FA-4510-BE22-999DFD69EC9B}" type="slidenum">
              <a:rPr kumimoji="1" lang="en-US" altLang="zh-CN" sz="14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16</a:t>
            </a:fld>
            <a:endPar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13" name="Rectangle 37"/>
          <p:cNvSpPr>
            <a:spLocks noChangeArrowheads="1"/>
          </p:cNvSpPr>
          <p:nvPr/>
        </p:nvSpPr>
        <p:spPr bwMode="auto">
          <a:xfrm flipV="1">
            <a:off x="106363" y="1009873"/>
            <a:ext cx="8885237" cy="42863"/>
          </a:xfrm>
          <a:prstGeom prst="rect">
            <a:avLst/>
          </a:prstGeom>
          <a:gradFill rotWithShape="0">
            <a:gsLst>
              <a:gs pos="0">
                <a:srgbClr val="808080">
                  <a:gamma/>
                  <a:tint val="0"/>
                  <a:invGamma/>
                </a:srgbClr>
              </a:gs>
              <a:gs pos="100000">
                <a:srgbClr val="808080"/>
              </a:gs>
            </a:gsLst>
            <a:path path="shape">
              <a:fillToRect l="50000" t="50000" r="50000" b="50000"/>
            </a:path>
          </a:gradFill>
          <a:ln w="12700">
            <a:noFill/>
            <a:miter lim="800000"/>
            <a:headEnd type="none" w="sm" len="sm"/>
            <a:tailEnd type="none" w="sm" len="sm"/>
          </a:ln>
          <a:effectLst/>
        </p:spPr>
        <p:txBody>
          <a:bodyPr wrap="none" anchor="ctr"/>
          <a:lstStyle/>
          <a:p>
            <a:pPr marL="0" marR="0" lvl="0" indent="0" algn="l" defTabSz="914400" rtl="0" eaLnBrk="0" fontAlgn="auto" latinLnBrk="0" hangingPunct="0">
              <a:lnSpc>
                <a:spcPct val="100000"/>
              </a:lnSpc>
              <a:spcBef>
                <a:spcPts val="0"/>
              </a:spcBef>
              <a:spcAft>
                <a:spcPts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Arial"/>
              <a:ea typeface="宋体"/>
              <a:cs typeface="+mn-cs"/>
            </a:endParaRPr>
          </a:p>
        </p:txBody>
      </p:sp>
      <p:grpSp>
        <p:nvGrpSpPr>
          <p:cNvPr id="14" name="Group 22"/>
          <p:cNvGrpSpPr/>
          <p:nvPr/>
        </p:nvGrpSpPr>
        <p:grpSpPr bwMode="auto">
          <a:xfrm>
            <a:off x="771525" y="3511552"/>
            <a:ext cx="4143375" cy="1036637"/>
            <a:chOff x="361" y="3022"/>
            <a:chExt cx="2610" cy="653"/>
          </a:xfrm>
        </p:grpSpPr>
        <p:sp>
          <p:nvSpPr>
            <p:cNvPr id="15" name="Text Box 23"/>
            <p:cNvSpPr txBox="1">
              <a:spLocks noChangeArrowheads="1"/>
            </p:cNvSpPr>
            <p:nvPr/>
          </p:nvSpPr>
          <p:spPr bwMode="auto">
            <a:xfrm>
              <a:off x="361" y="3149"/>
              <a:ext cx="1385"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r>
                <a:rPr kumimoji="1" lang="zh-CN" altLang="en-US" b="1" dirty="0">
                  <a:latin typeface="Times New Roman" panose="02020603050405020304" pitchFamily="18" charset="0"/>
                  <a:ea typeface="微软雅黑" panose="020B0503020204020204" pitchFamily="34" charset="-122"/>
                  <a:cs typeface="Times New Roman" panose="02020603050405020304" pitchFamily="18" charset="0"/>
                </a:rPr>
                <a:t>电子质量：</a:t>
              </a:r>
              <a:r>
                <a:rPr kumimoji="1" lang="zh-CN" altLang="en-US" sz="2400" b="1" dirty="0">
                  <a:solidFill>
                    <a:srgbClr val="CC0000"/>
                  </a:solidFill>
                  <a:latin typeface="Times New Roman" panose="02020603050405020304" pitchFamily="18" charset="0"/>
                  <a:ea typeface="微软雅黑" panose="020B0503020204020204" pitchFamily="34" charset="-122"/>
                  <a:cs typeface="Times New Roman" panose="02020603050405020304" pitchFamily="18" charset="0"/>
                </a:rPr>
                <a:t>   </a:t>
              </a:r>
            </a:p>
          </p:txBody>
        </p:sp>
        <p:graphicFrame>
          <p:nvGraphicFramePr>
            <p:cNvPr id="16" name="Object 24"/>
            <p:cNvGraphicFramePr>
              <a:graphicFrameLocks noChangeAspect="1"/>
            </p:cNvGraphicFramePr>
            <p:nvPr/>
          </p:nvGraphicFramePr>
          <p:xfrm>
            <a:off x="1610" y="3022"/>
            <a:ext cx="1361" cy="653"/>
          </p:xfrm>
          <a:graphic>
            <a:graphicData uri="http://schemas.openxmlformats.org/presentationml/2006/ole">
              <mc:AlternateContent xmlns:mc="http://schemas.openxmlformats.org/markup-compatibility/2006">
                <mc:Choice xmlns:v="urn:schemas-microsoft-com:vml" Requires="v">
                  <p:oleObj spid="_x0000_s249345" name="公式" r:id="rId7" imgW="876300" imgH="419100" progId="Equation.3">
                    <p:embed/>
                  </p:oleObj>
                </mc:Choice>
                <mc:Fallback>
                  <p:oleObj name="公式" r:id="rId7" imgW="876300" imgH="419100" progId="Equation.3">
                    <p:embed/>
                    <p:pic>
                      <p:nvPicPr>
                        <p:cNvPr id="21519" name="Object 2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10" y="3022"/>
                          <a:ext cx="1361" cy="65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17" name="Group 25"/>
          <p:cNvGrpSpPr/>
          <p:nvPr/>
        </p:nvGrpSpPr>
        <p:grpSpPr bwMode="auto">
          <a:xfrm>
            <a:off x="611560" y="5335041"/>
            <a:ext cx="8070853" cy="830263"/>
            <a:chOff x="2835" y="3373"/>
            <a:chExt cx="5084" cy="523"/>
          </a:xfrm>
        </p:grpSpPr>
        <p:sp>
          <p:nvSpPr>
            <p:cNvPr id="18" name="Text Box 26"/>
            <p:cNvSpPr txBox="1">
              <a:spLocks noChangeArrowheads="1"/>
            </p:cNvSpPr>
            <p:nvPr/>
          </p:nvSpPr>
          <p:spPr bwMode="auto">
            <a:xfrm>
              <a:off x="3515" y="3373"/>
              <a:ext cx="4404" cy="523"/>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r>
                <a:rPr lang="zh-CN" altLang="en-US" sz="24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带电粒子质量小，抛物线形状比较“瘦”，开口小</a:t>
              </a:r>
            </a:p>
            <a:p>
              <a:pPr eaLnBrk="1" hangingPunct="1"/>
              <a:r>
                <a:rPr lang="zh-CN" altLang="en-US" sz="24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带电粒子质量大，抛物线形状比较“胖”，开口大</a:t>
              </a:r>
            </a:p>
          </p:txBody>
        </p:sp>
        <p:sp>
          <p:nvSpPr>
            <p:cNvPr id="19" name="AutoShape 27"/>
            <p:cNvSpPr>
              <a:spLocks noChangeArrowheads="1"/>
            </p:cNvSpPr>
            <p:nvPr/>
          </p:nvSpPr>
          <p:spPr bwMode="auto">
            <a:xfrm>
              <a:off x="2835" y="3521"/>
              <a:ext cx="590" cy="227"/>
            </a:xfrm>
            <a:prstGeom prst="rightArrow">
              <a:avLst>
                <a:gd name="adj1" fmla="val 50000"/>
                <a:gd name="adj2" fmla="val 64978"/>
              </a:avLst>
            </a:prstGeom>
            <a:gradFill rotWithShape="1">
              <a:gsLst>
                <a:gs pos="0">
                  <a:srgbClr val="FFDCFF"/>
                </a:gs>
                <a:gs pos="100000">
                  <a:srgbClr val="FF00FF"/>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endParaRPr lang="zh-CN" altLang="en-US"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20" name="Rectangle 2"/>
          <p:cNvSpPr txBox="1">
            <a:spLocks noRot="1" noChangeArrowheads="1"/>
          </p:cNvSpPr>
          <p:nvPr/>
        </p:nvSpPr>
        <p:spPr bwMode="auto">
          <a:xfrm>
            <a:off x="2313461" y="296728"/>
            <a:ext cx="4590104" cy="744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5pPr>
            <a:lvl6pPr marL="4572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6pPr>
            <a:lvl7pPr marL="9144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7pPr>
            <a:lvl8pPr marL="13716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8pPr>
            <a:lvl9pPr marL="18288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9pPr>
          </a:lstStyle>
          <a:p>
            <a:pPr algn="l">
              <a:defRPr/>
            </a:pPr>
            <a:r>
              <a:rPr lang="zh-CN" altLang="en-US" sz="3600" b="1" kern="1200" dirty="0">
                <a:solidFill>
                  <a:srgbClr val="660066"/>
                </a:solidFill>
                <a:effectLst>
                  <a:outerShdw blurRad="38100" dist="38100" dir="2700000" algn="tl">
                    <a:srgbClr val="C0C0C0"/>
                  </a:outerShdw>
                </a:effectLst>
                <a:latin typeface="Times New Roman" pitchFamily="18" charset="0"/>
                <a:ea typeface="微软雅黑" pitchFamily="34" charset="-122"/>
                <a:cs typeface="+mn-cs"/>
              </a:rPr>
              <a:t>索末菲自由电子模型 </a:t>
            </a:r>
          </a:p>
        </p:txBody>
      </p:sp>
      <p:graphicFrame>
        <p:nvGraphicFramePr>
          <p:cNvPr id="21" name="Object 5"/>
          <p:cNvGraphicFramePr>
            <a:graphicFrameLocks noChangeAspect="1"/>
          </p:cNvGraphicFramePr>
          <p:nvPr>
            <p:extLst>
              <p:ext uri="{D42A27DB-BD31-4B8C-83A1-F6EECF244321}">
                <p14:modId xmlns:p14="http://schemas.microsoft.com/office/powerpoint/2010/main" val="2348043076"/>
              </p:ext>
            </p:extLst>
          </p:nvPr>
        </p:nvGraphicFramePr>
        <p:xfrm>
          <a:off x="2409825" y="1155576"/>
          <a:ext cx="1730375" cy="1030288"/>
        </p:xfrm>
        <a:graphic>
          <a:graphicData uri="http://schemas.openxmlformats.org/presentationml/2006/ole">
            <mc:AlternateContent xmlns:mc="http://schemas.openxmlformats.org/markup-compatibility/2006">
              <mc:Choice xmlns:v="urn:schemas-microsoft-com:vml" Requires="v">
                <p:oleObj spid="_x0000_s249346" name="Equation" r:id="rId9" imgW="660400" imgH="393700" progId="Equation.DSMT4">
                  <p:embed/>
                </p:oleObj>
              </mc:Choice>
              <mc:Fallback>
                <p:oleObj name="Equation" r:id="rId9" imgW="660400" imgH="393700" progId="Equation.DSMT4">
                  <p:embed/>
                  <p:pic>
                    <p:nvPicPr>
                      <p:cNvPr id="15" name="Object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409825" y="1155576"/>
                        <a:ext cx="1730375" cy="1030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2" name="Rectangle 12"/>
          <p:cNvSpPr>
            <a:spLocks noChangeArrowheads="1"/>
          </p:cNvSpPr>
          <p:nvPr/>
        </p:nvSpPr>
        <p:spPr bwMode="auto">
          <a:xfrm>
            <a:off x="2203450" y="1155576"/>
            <a:ext cx="2089150" cy="1008063"/>
          </a:xfrm>
          <a:prstGeom prst="rect">
            <a:avLst/>
          </a:prstGeom>
          <a:noFill/>
          <a:ln w="57150">
            <a:solidFill>
              <a:srgbClr val="CC00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23520806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p:tgtEl>
                                          <p:spTgt spid="17"/>
                                        </p:tgtEl>
                                        <p:attrNameLst>
                                          <p:attrName>ppt_x</p:attrName>
                                        </p:attrNameLst>
                                      </p:cBhvr>
                                      <p:tavLst>
                                        <p:tav tm="0">
                                          <p:val>
                                            <p:strVal val="#ppt_x-#ppt_w*1.125000"/>
                                          </p:val>
                                        </p:tav>
                                        <p:tav tm="100000">
                                          <p:val>
                                            <p:strVal val="#ppt_x"/>
                                          </p:val>
                                        </p:tav>
                                      </p:tavLst>
                                    </p:anim>
                                    <p:animEffect transition="in" filter="wipe(right)">
                                      <p:cBhvr>
                                        <p:cTn id="8"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1412" name="Rectangle 4"/>
          <p:cNvSpPr>
            <a:spLocks noChangeArrowheads="1"/>
          </p:cNvSpPr>
          <p:nvPr/>
        </p:nvSpPr>
        <p:spPr bwMode="auto">
          <a:xfrm>
            <a:off x="2843310" y="2420119"/>
            <a:ext cx="3312071" cy="504825"/>
          </a:xfrm>
          <a:prstGeom prst="rect">
            <a:avLst/>
          </a:prstGeom>
          <a:solidFill>
            <a:srgbClr val="FFFF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3315" name="Rectangle 2"/>
          <p:cNvSpPr>
            <a:spLocks noRot="1" noChangeArrowheads="1"/>
          </p:cNvSpPr>
          <p:nvPr/>
        </p:nvSpPr>
        <p:spPr bwMode="auto">
          <a:xfrm>
            <a:off x="2411760" y="114449"/>
            <a:ext cx="640715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lvl="0">
              <a:defRPr/>
            </a:pPr>
            <a:r>
              <a:rPr kumimoji="1" lang="zh-CN" altLang="en-US" sz="3600" b="1" i="0" u="none" strike="noStrike" kern="1200" cap="none" spc="0" normalizeH="0" baseline="0" noProof="0" dirty="0">
                <a:ln>
                  <a:noFill/>
                </a:ln>
                <a:solidFill>
                  <a:srgbClr val="660066"/>
                </a:solidFill>
                <a:effectLst>
                  <a:outerShdw blurRad="38100" dist="38100" dir="2700000" algn="tl">
                    <a:srgbClr val="C0C0C0"/>
                  </a:outerShdw>
                </a:effectLst>
                <a:uLnTx/>
                <a:uFillTx/>
                <a:latin typeface="Times New Roman" pitchFamily="18" charset="0"/>
                <a:ea typeface="微软雅黑" pitchFamily="34" charset="-122"/>
                <a:cs typeface="+mn-cs"/>
              </a:rPr>
              <a:t>第三章</a:t>
            </a:r>
            <a:r>
              <a:rPr kumimoji="1" lang="zh-CN" altLang="en-US" sz="3600" b="1" dirty="0">
                <a:solidFill>
                  <a:srgbClr val="660066"/>
                </a:solidFill>
                <a:effectLst>
                  <a:outerShdw blurRad="38100" dist="38100" dir="2700000" algn="tl">
                    <a:srgbClr val="C0C0C0"/>
                  </a:outerShdw>
                </a:effectLst>
                <a:latin typeface="Times New Roman" pitchFamily="18" charset="0"/>
                <a:ea typeface="微软雅黑" pitchFamily="34" charset="-122"/>
                <a:cs typeface="+mn-cs"/>
              </a:rPr>
              <a:t>电固体子</a:t>
            </a:r>
            <a:r>
              <a:rPr kumimoji="1" lang="zh-CN" altLang="en-US" sz="3600" b="1" i="0" u="none" strike="noStrike" kern="1200" cap="none" spc="0" normalizeH="0" baseline="0" noProof="0" dirty="0">
                <a:ln>
                  <a:noFill/>
                </a:ln>
                <a:solidFill>
                  <a:srgbClr val="660066"/>
                </a:solidFill>
                <a:effectLst>
                  <a:outerShdw blurRad="38100" dist="38100" dir="2700000" algn="tl">
                    <a:srgbClr val="C0C0C0"/>
                  </a:outerShdw>
                </a:effectLst>
                <a:uLnTx/>
                <a:uFillTx/>
                <a:latin typeface="Times New Roman" pitchFamily="18" charset="0"/>
                <a:ea typeface="微软雅黑" pitchFamily="34" charset="-122"/>
                <a:cs typeface="+mn-cs"/>
              </a:rPr>
              <a:t>论</a:t>
            </a:r>
          </a:p>
        </p:txBody>
      </p:sp>
      <p:cxnSp>
        <p:nvCxnSpPr>
          <p:cNvPr id="3" name="直接连接符 2"/>
          <p:cNvCxnSpPr>
            <a:cxnSpLocks noChangeShapeType="1"/>
          </p:cNvCxnSpPr>
          <p:nvPr/>
        </p:nvCxnSpPr>
        <p:spPr bwMode="auto">
          <a:xfrm>
            <a:off x="2411263" y="1839824"/>
            <a:ext cx="3600400" cy="0"/>
          </a:xfrm>
          <a:prstGeom prst="line">
            <a:avLst/>
          </a:prstGeom>
          <a:noFill/>
          <a:ln w="57150" algn="ctr">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 name="页脚占位符 1"/>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zh-CN" altLang="en-US"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清华大学电子工程系</a:t>
            </a:r>
            <a:r>
              <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a:t>
            </a:r>
            <a:r>
              <a:rPr kumimoji="1" lang="zh-CN" altLang="en-US"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黄翊东</a:t>
            </a:r>
            <a:endPar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4" name="灯片编号占位符 3"/>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BFA3644-F7FA-4510-BE22-999DFD69EC9B}" type="slidenum">
              <a:rPr kumimoji="1" lang="en-US" altLang="zh-CN" sz="14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17</a:t>
            </a:fld>
            <a:endPar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9" name="Rectangle 37"/>
          <p:cNvSpPr>
            <a:spLocks noChangeArrowheads="1"/>
          </p:cNvSpPr>
          <p:nvPr/>
        </p:nvSpPr>
        <p:spPr bwMode="auto">
          <a:xfrm flipV="1">
            <a:off x="106363" y="1009873"/>
            <a:ext cx="8885237" cy="42863"/>
          </a:xfrm>
          <a:prstGeom prst="rect">
            <a:avLst/>
          </a:prstGeom>
          <a:gradFill rotWithShape="0">
            <a:gsLst>
              <a:gs pos="0">
                <a:srgbClr val="808080">
                  <a:gamma/>
                  <a:tint val="0"/>
                  <a:invGamma/>
                </a:srgbClr>
              </a:gs>
              <a:gs pos="100000">
                <a:srgbClr val="808080"/>
              </a:gs>
            </a:gsLst>
            <a:path path="shape">
              <a:fillToRect l="50000" t="50000" r="50000" b="50000"/>
            </a:path>
          </a:gradFill>
          <a:ln w="12700">
            <a:noFill/>
            <a:miter lim="800000"/>
            <a:headEnd type="none" w="sm" len="sm"/>
            <a:tailEnd type="none" w="sm" len="sm"/>
          </a:ln>
          <a:effectLst/>
        </p:spPr>
        <p:txBody>
          <a:bodyPr wrap="none" anchor="ctr"/>
          <a:lstStyle/>
          <a:p>
            <a:pPr marL="0" marR="0" lvl="0" indent="0" algn="l" defTabSz="914400" rtl="0" eaLnBrk="0" fontAlgn="auto" latinLnBrk="0" hangingPunct="0">
              <a:lnSpc>
                <a:spcPct val="100000"/>
              </a:lnSpc>
              <a:spcBef>
                <a:spcPts val="0"/>
              </a:spcBef>
              <a:spcAft>
                <a:spcPts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Arial"/>
              <a:ea typeface="宋体"/>
              <a:cs typeface="+mn-cs"/>
            </a:endParaRPr>
          </a:p>
        </p:txBody>
      </p:sp>
      <p:sp>
        <p:nvSpPr>
          <p:cNvPr id="10" name="Rectangle 3"/>
          <p:cNvSpPr>
            <a:spLocks noChangeArrowheads="1"/>
          </p:cNvSpPr>
          <p:nvPr/>
        </p:nvSpPr>
        <p:spPr bwMode="auto">
          <a:xfrm>
            <a:off x="2123132" y="1263760"/>
            <a:ext cx="5329188" cy="42534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indent="266700" eaLnBrk="0" hangingPunct="0">
              <a:tabLst>
                <a:tab pos="666750" algn="l"/>
              </a:tabLst>
              <a:defRPr sz="2800">
                <a:solidFill>
                  <a:schemeClr val="tx2"/>
                </a:solidFill>
                <a:latin typeface="Arial" panose="020B0604020202020204" pitchFamily="34" charset="0"/>
                <a:ea typeface="楷体_GB2312"/>
                <a:cs typeface="楷体_GB2312"/>
              </a:defRPr>
            </a:lvl1pPr>
            <a:lvl2pPr marL="742950" indent="-285750" eaLnBrk="0" hangingPunct="0">
              <a:tabLst>
                <a:tab pos="666750" algn="l"/>
              </a:tabLst>
              <a:defRPr sz="2800">
                <a:solidFill>
                  <a:schemeClr val="tx2"/>
                </a:solidFill>
                <a:latin typeface="Arial" panose="020B0604020202020204" pitchFamily="34" charset="0"/>
                <a:ea typeface="楷体_GB2312"/>
                <a:cs typeface="楷体_GB2312"/>
              </a:defRPr>
            </a:lvl2pPr>
            <a:lvl3pPr marL="1143000" indent="-228600" eaLnBrk="0" hangingPunct="0">
              <a:tabLst>
                <a:tab pos="666750" algn="l"/>
              </a:tabLst>
              <a:defRPr sz="2800">
                <a:solidFill>
                  <a:schemeClr val="tx2"/>
                </a:solidFill>
                <a:latin typeface="Arial" panose="020B0604020202020204" pitchFamily="34" charset="0"/>
                <a:ea typeface="楷体_GB2312"/>
                <a:cs typeface="楷体_GB2312"/>
              </a:defRPr>
            </a:lvl3pPr>
            <a:lvl4pPr marL="1600200" indent="-228600" eaLnBrk="0" hangingPunct="0">
              <a:tabLst>
                <a:tab pos="666750" algn="l"/>
              </a:tabLst>
              <a:defRPr sz="2800">
                <a:solidFill>
                  <a:schemeClr val="tx2"/>
                </a:solidFill>
                <a:latin typeface="Arial" panose="020B0604020202020204" pitchFamily="34" charset="0"/>
                <a:ea typeface="楷体_GB2312"/>
                <a:cs typeface="楷体_GB2312"/>
              </a:defRPr>
            </a:lvl4pPr>
            <a:lvl5pPr marL="2057400" indent="-228600" eaLnBrk="0" hangingPunct="0">
              <a:tabLst>
                <a:tab pos="666750" algn="l"/>
              </a:tabLst>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tabLst>
                <a:tab pos="666750" algn="l"/>
              </a:tabLs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tabLst>
                <a:tab pos="666750" algn="l"/>
              </a:tabLs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tabLst>
                <a:tab pos="666750" algn="l"/>
              </a:tabLs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tabLst>
                <a:tab pos="666750" algn="l"/>
              </a:tabLst>
              <a:defRPr sz="2800">
                <a:solidFill>
                  <a:schemeClr val="tx2"/>
                </a:solidFill>
                <a:latin typeface="Arial" panose="020B0604020202020204" pitchFamily="34" charset="0"/>
                <a:ea typeface="楷体_GB2312"/>
                <a:cs typeface="楷体_GB2312"/>
              </a:defRPr>
            </a:lvl9pPr>
          </a:lstStyle>
          <a:p>
            <a:pPr marL="0" marR="0" lvl="0" indent="266700" algn="just" defTabSz="914400" rtl="0" eaLnBrk="1" fontAlgn="base" latinLnBrk="0" hangingPunct="1">
              <a:lnSpc>
                <a:spcPct val="130000"/>
              </a:lnSpc>
              <a:spcBef>
                <a:spcPct val="0"/>
              </a:spcBef>
              <a:spcAft>
                <a:spcPct val="0"/>
              </a:spcAft>
              <a:buClrTx/>
              <a:buSzTx/>
              <a:buFontTx/>
              <a:buNone/>
              <a:tabLst>
                <a:tab pos="666750" algn="l"/>
              </a:tabLst>
              <a:defRPr/>
            </a:pPr>
            <a:r>
              <a:rPr kumimoji="0" lang="en-US" altLang="zh-CN" sz="28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3.1  </a:t>
            </a:r>
            <a:r>
              <a:rPr kumimoji="0" lang="zh-CN" altLang="en-US" sz="28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索末菲自由电子论 </a:t>
            </a:r>
            <a:endParaRPr kumimoji="0" lang="en-US" altLang="zh-CN" sz="28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a:p>
            <a:pPr marL="0" marR="0" lvl="0" indent="266700" algn="just" defTabSz="914400" rtl="0" eaLnBrk="1" fontAlgn="base" latinLnBrk="0" hangingPunct="1">
              <a:lnSpc>
                <a:spcPct val="130000"/>
              </a:lnSpc>
              <a:spcBef>
                <a:spcPct val="0"/>
              </a:spcBef>
              <a:spcAft>
                <a:spcPct val="0"/>
              </a:spcAft>
              <a:buClrTx/>
              <a:buSzTx/>
              <a:buFontTx/>
              <a:buNone/>
              <a:tabLst>
                <a:tab pos="666750" algn="l"/>
              </a:tabLst>
              <a:defRPr/>
            </a:pPr>
            <a:r>
              <a:rPr kumimoji="0" lang="en-US" altLang="zh-CN" sz="28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     </a:t>
            </a:r>
            <a:r>
              <a:rPr kumimoji="0"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3.1.1  </a:t>
            </a:r>
            <a:r>
              <a:rPr kumimoji="0"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波函数与</a:t>
            </a:r>
            <a:r>
              <a:rPr kumimoji="0" lang="en-US" altLang="zh-CN" sz="2400" b="1" i="1"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E</a:t>
            </a:r>
            <a:r>
              <a:rPr kumimoji="0"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0" lang="en-US" altLang="zh-CN" sz="2400" b="1" i="1"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k</a:t>
            </a:r>
            <a:r>
              <a:rPr kumimoji="0"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关系</a:t>
            </a:r>
            <a:endParaRPr kumimoji="0"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a:p>
            <a:pPr marL="0" marR="0" lvl="0" indent="266700" algn="just" defTabSz="914400" rtl="0" eaLnBrk="1" fontAlgn="base" latinLnBrk="0" hangingPunct="1">
              <a:lnSpc>
                <a:spcPct val="130000"/>
              </a:lnSpc>
              <a:spcBef>
                <a:spcPct val="0"/>
              </a:spcBef>
              <a:spcAft>
                <a:spcPct val="0"/>
              </a:spcAft>
              <a:buClrTx/>
              <a:buSzTx/>
              <a:buFontTx/>
              <a:buNone/>
              <a:tabLst>
                <a:tab pos="666750" algn="l"/>
              </a:tabLst>
              <a:defRPr/>
            </a:pPr>
            <a:r>
              <a:rPr kumimoji="0"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      3.1.2  </a:t>
            </a:r>
            <a:r>
              <a:rPr kumimoji="0"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能级与态密度</a:t>
            </a:r>
          </a:p>
          <a:p>
            <a:pPr marL="0" marR="0" lvl="0" indent="266700" algn="just" defTabSz="914400" rtl="0" eaLnBrk="1" fontAlgn="base" latinLnBrk="0" hangingPunct="1">
              <a:lnSpc>
                <a:spcPct val="130000"/>
              </a:lnSpc>
              <a:spcBef>
                <a:spcPct val="0"/>
              </a:spcBef>
              <a:spcAft>
                <a:spcPct val="0"/>
              </a:spcAft>
              <a:buClrTx/>
              <a:buSzTx/>
              <a:buFontTx/>
              <a:buNone/>
              <a:tabLst>
                <a:tab pos="666750" algn="l"/>
              </a:tabLst>
              <a:defRPr/>
            </a:pPr>
            <a:r>
              <a:rPr kumimoji="0" lang="en-US" altLang="zh-CN" sz="28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3.2  </a:t>
            </a:r>
            <a:r>
              <a:rPr kumimoji="0" lang="zh-CN" altLang="en-US" sz="28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周期势场中电子运动状态</a:t>
            </a:r>
            <a:endParaRPr kumimoji="0" lang="en-US" altLang="zh-CN" sz="28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a:p>
            <a:pPr marL="0" marR="0" lvl="0" indent="266700" algn="just" defTabSz="914400" rtl="0" eaLnBrk="1" fontAlgn="base" latinLnBrk="0" hangingPunct="1">
              <a:lnSpc>
                <a:spcPct val="130000"/>
              </a:lnSpc>
              <a:spcBef>
                <a:spcPct val="0"/>
              </a:spcBef>
              <a:spcAft>
                <a:spcPct val="0"/>
              </a:spcAft>
              <a:buClrTx/>
              <a:buSzTx/>
              <a:buFontTx/>
              <a:buNone/>
              <a:tabLst>
                <a:tab pos="666750" algn="l"/>
              </a:tabLst>
              <a:defRPr/>
            </a:pPr>
            <a:r>
              <a:rPr kumimoji="0"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      3.2.1  </a:t>
            </a:r>
            <a:r>
              <a:rPr kumimoji="0"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布洛赫定理</a:t>
            </a:r>
            <a:endParaRPr kumimoji="0"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a:p>
            <a:pPr marL="0" marR="0" lvl="0" indent="266700" algn="just" defTabSz="914400" rtl="0" eaLnBrk="1" fontAlgn="base" latinLnBrk="0" hangingPunct="1">
              <a:lnSpc>
                <a:spcPct val="130000"/>
              </a:lnSpc>
              <a:spcBef>
                <a:spcPct val="0"/>
              </a:spcBef>
              <a:spcAft>
                <a:spcPct val="0"/>
              </a:spcAft>
              <a:buClrTx/>
              <a:buSzTx/>
              <a:buFontTx/>
              <a:buNone/>
              <a:tabLst>
                <a:tab pos="666750" algn="l"/>
              </a:tabLst>
              <a:defRPr/>
            </a:pPr>
            <a:r>
              <a:rPr kumimoji="0"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      3.2.2  </a:t>
            </a:r>
            <a:r>
              <a:rPr kumimoji="0"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近自由电子近似</a:t>
            </a:r>
            <a:endParaRPr kumimoji="0"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a:p>
            <a:pPr marL="0" marR="0" lvl="0" indent="266700" algn="just" defTabSz="914400" rtl="0" eaLnBrk="1" fontAlgn="base" latinLnBrk="0" hangingPunct="1">
              <a:lnSpc>
                <a:spcPct val="130000"/>
              </a:lnSpc>
              <a:spcBef>
                <a:spcPct val="0"/>
              </a:spcBef>
              <a:spcAft>
                <a:spcPct val="0"/>
              </a:spcAft>
              <a:buClrTx/>
              <a:buSzTx/>
              <a:buFontTx/>
              <a:buNone/>
              <a:tabLst>
                <a:tab pos="666750" algn="l"/>
              </a:tabLst>
              <a:defRPr/>
            </a:pPr>
            <a:r>
              <a:rPr kumimoji="0"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      3.2.3  </a:t>
            </a:r>
            <a:r>
              <a:rPr lang="zh-CN" altLang="en-US" sz="24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紧束缚近似</a:t>
            </a:r>
            <a:endParaRPr kumimoji="0"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a:p>
            <a:pPr marL="0" marR="0" lvl="0" indent="266700" algn="just" defTabSz="914400" rtl="0" eaLnBrk="1" fontAlgn="base" latinLnBrk="0" hangingPunct="1">
              <a:lnSpc>
                <a:spcPct val="130000"/>
              </a:lnSpc>
              <a:spcBef>
                <a:spcPct val="0"/>
              </a:spcBef>
              <a:spcAft>
                <a:spcPct val="0"/>
              </a:spcAft>
              <a:buClrTx/>
              <a:buSzTx/>
              <a:buFontTx/>
              <a:buNone/>
              <a:tabLst>
                <a:tab pos="666750" algn="l"/>
              </a:tabLst>
              <a:defRPr/>
            </a:pPr>
            <a:r>
              <a:rPr kumimoji="0" lang="en-US" altLang="zh-CN" sz="28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3.3  </a:t>
            </a:r>
            <a:r>
              <a:rPr kumimoji="0" lang="zh-CN" altLang="en-US" sz="28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费米统计分布</a:t>
            </a:r>
            <a:endParaRPr kumimoji="0" lang="en-US" altLang="zh-CN" sz="28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549205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041412"/>
                                        </p:tgtEl>
                                        <p:attrNameLst>
                                          <p:attrName>style.visibility</p:attrName>
                                        </p:attrNameLst>
                                      </p:cBhvr>
                                      <p:to>
                                        <p:strVal val="visible"/>
                                      </p:to>
                                    </p:set>
                                    <p:animEffect transition="in" filter="dissolve">
                                      <p:cBhvr>
                                        <p:cTn id="7" dur="500"/>
                                        <p:tgtEl>
                                          <p:spTgt spid="10414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1412"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ext Box 2"/>
          <p:cNvSpPr txBox="1">
            <a:spLocks noChangeArrowheads="1"/>
          </p:cNvSpPr>
          <p:nvPr/>
        </p:nvSpPr>
        <p:spPr bwMode="auto">
          <a:xfrm>
            <a:off x="612774" y="1196752"/>
            <a:ext cx="8423721" cy="139890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914400" rtl="0" eaLnBrk="1" fontAlgn="base" latinLnBrk="0" hangingPunct="1">
              <a:lnSpc>
                <a:spcPts val="3400"/>
              </a:lnSpc>
              <a:spcBef>
                <a:spcPct val="0"/>
              </a:spcBef>
              <a:spcAft>
                <a:spcPct val="0"/>
              </a:spcAft>
              <a:buClrTx/>
              <a:buSzTx/>
              <a:buFontTx/>
              <a:buNone/>
              <a:tabLst/>
              <a:defRPr/>
            </a:pPr>
            <a:r>
              <a:rPr kumimoji="1"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设晶体为一平行六面体，其棱边分别沿三个基矢</a:t>
            </a:r>
            <a:r>
              <a:rPr kumimoji="1" lang="en-US" altLang="zh-CN" sz="2400" b="1" i="1" u="none" strike="noStrike" kern="1200" cap="none" spc="0" normalizeH="0" baseline="0" noProof="0" dirty="0">
                <a:ln>
                  <a:noFill/>
                </a:ln>
                <a:solidFill>
                  <a:srgbClr val="000000"/>
                </a:solidFill>
                <a:effectLst/>
                <a:uLnTx/>
                <a:uFillTx/>
                <a:latin typeface="Symbol" panose="05050102010706020507" pitchFamily="18" charset="2"/>
                <a:ea typeface="微软雅黑" panose="020B0503020204020204" pitchFamily="34" charset="-122"/>
                <a:cs typeface="Times New Roman" panose="02020603050405020304" pitchFamily="18" charset="0"/>
              </a:rPr>
              <a:t>a</a:t>
            </a:r>
            <a:r>
              <a:rPr kumimoji="1" lang="en-US" altLang="zh-CN" sz="2400" b="0" i="1" u="none" strike="noStrike" kern="1200" cap="none" spc="0" normalizeH="0" baseline="-2500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x</a:t>
            </a:r>
            <a:r>
              <a:rPr kumimoji="1" lang="en-US" altLang="zh-CN" sz="24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 </a:t>
            </a:r>
            <a:r>
              <a:rPr kumimoji="1" lang="en-US" altLang="zh-CN" sz="2400" b="1" i="1" u="none" strike="noStrike" kern="1200" cap="none" spc="0" normalizeH="0" baseline="0" noProof="0" dirty="0">
                <a:ln>
                  <a:noFill/>
                </a:ln>
                <a:solidFill>
                  <a:srgbClr val="000000"/>
                </a:solidFill>
                <a:effectLst/>
                <a:uLnTx/>
                <a:uFillTx/>
                <a:latin typeface="Symbol" panose="05050102010706020507" pitchFamily="18" charset="2"/>
                <a:ea typeface="微软雅黑" panose="020B0503020204020204" pitchFamily="34" charset="-122"/>
                <a:cs typeface="Times New Roman" panose="02020603050405020304" pitchFamily="18" charset="0"/>
              </a:rPr>
              <a:t>a</a:t>
            </a:r>
            <a:r>
              <a:rPr kumimoji="1" lang="en-US" altLang="zh-CN" sz="2400" b="1" i="1" u="none" strike="noStrike" kern="1200" cap="none" spc="0" normalizeH="0" baseline="-2500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y</a:t>
            </a:r>
            <a:r>
              <a:rPr kumimoji="1" lang="en-US" altLang="zh-CN" sz="24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1"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 </a:t>
            </a:r>
            <a:r>
              <a:rPr kumimoji="1" lang="en-US" altLang="zh-CN" sz="2400" b="1" i="1" u="none" strike="noStrike" kern="1200" cap="none" spc="0" normalizeH="0" baseline="0" noProof="0" dirty="0" err="1">
                <a:ln>
                  <a:noFill/>
                </a:ln>
                <a:solidFill>
                  <a:srgbClr val="000000"/>
                </a:solidFill>
                <a:effectLst/>
                <a:uLnTx/>
                <a:uFillTx/>
                <a:latin typeface="Symbol" panose="05050102010706020507" pitchFamily="18" charset="2"/>
                <a:ea typeface="微软雅黑" panose="020B0503020204020204" pitchFamily="34" charset="-122"/>
                <a:cs typeface="Times New Roman" panose="02020603050405020304" pitchFamily="18" charset="0"/>
              </a:rPr>
              <a:t>a</a:t>
            </a:r>
            <a:r>
              <a:rPr kumimoji="1" lang="en-US" altLang="zh-CN" sz="2400" b="1" i="1" u="none" strike="noStrike" kern="1200" cap="none" spc="0" normalizeH="0" baseline="-25000" noProof="0" dirty="0" err="1">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z</a:t>
            </a:r>
            <a:endParaRPr kumimoji="1" lang="en-US" altLang="zh-CN" sz="2400" b="1" i="1" u="none" strike="noStrike" kern="1200" cap="none" spc="0" normalizeH="0" baseline="-2500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a:p>
            <a:pPr marL="0" marR="0" lvl="0" indent="0" algn="l" defTabSz="914400" rtl="0" eaLnBrk="1" fontAlgn="base" latinLnBrk="0" hangingPunct="1">
              <a:lnSpc>
                <a:spcPts val="3400"/>
              </a:lnSpc>
              <a:spcBef>
                <a:spcPct val="0"/>
              </a:spcBef>
              <a:spcAft>
                <a:spcPct val="0"/>
              </a:spcAft>
              <a:buClrTx/>
              <a:buSzTx/>
              <a:buFontTx/>
              <a:buNone/>
              <a:tabLst/>
              <a:defRPr/>
            </a:pPr>
            <a:r>
              <a:rPr kumimoji="1"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方向，</a:t>
            </a:r>
            <a:r>
              <a:rPr kumimoji="0" lang="zh-CN"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三个基矢的长度为</a:t>
            </a:r>
            <a:r>
              <a:rPr kumimoji="0" lang="en-US" altLang="zh-CN" sz="2400" b="0" i="1"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a:t>
            </a:r>
            <a:r>
              <a:rPr kumimoji="0" lang="en-US" altLang="zh-CN" sz="2400" b="0" i="1" u="none" strike="noStrike" kern="1200" cap="none" spc="0" normalizeH="0" baseline="-2500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x</a:t>
            </a:r>
            <a:r>
              <a:rPr kumimoji="0" lang="en-US" altLang="zh-CN" sz="24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 </a:t>
            </a:r>
            <a:r>
              <a:rPr kumimoji="0" lang="en-US" altLang="zh-CN" sz="2400" b="0" i="1"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a:t>
            </a:r>
            <a:r>
              <a:rPr kumimoji="0" lang="en-US" altLang="zh-CN" sz="2400" b="0" i="1" u="none" strike="noStrike" kern="1200" cap="none" spc="0" normalizeH="0" baseline="-2500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y</a:t>
            </a:r>
            <a:r>
              <a:rPr kumimoji="0" lang="en-US" altLang="zh-CN" sz="24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 </a:t>
            </a:r>
            <a:r>
              <a:rPr kumimoji="0" lang="en-US" altLang="zh-CN" sz="2400" b="0" i="1" u="none" strike="noStrike" kern="1200" cap="none" spc="0" normalizeH="0" baseline="0" noProof="0" dirty="0" err="1">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a:t>
            </a:r>
            <a:r>
              <a:rPr kumimoji="0" lang="en-US" altLang="zh-CN" sz="2400" b="0" i="1" u="none" strike="noStrike" kern="1200" cap="none" spc="0" normalizeH="0" baseline="-25000" noProof="0" dirty="0" err="1">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z</a:t>
            </a:r>
            <a:r>
              <a:rPr kumimoji="0" lang="en-US" altLang="zh-CN" sz="24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 </a:t>
            </a:r>
            <a:r>
              <a:rPr kumimoji="0" lang="zh-CN" altLang="zh-CN" sz="24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 </a:t>
            </a:r>
            <a:r>
              <a:rPr kumimoji="1" lang="en-US" altLang="zh-CN" sz="2400" b="0" i="1" u="none" strike="noStrike" kern="1200" cap="none" spc="0" normalizeH="0" baseline="0" noProof="0" dirty="0" err="1">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N</a:t>
            </a:r>
            <a:r>
              <a:rPr kumimoji="1" lang="en-US" altLang="zh-CN" sz="2400" b="0" i="1" u="none" strike="noStrike" kern="1200" cap="none" spc="0" normalizeH="0" baseline="-25000" noProof="0" dirty="0" err="1">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x</a:t>
            </a:r>
            <a:r>
              <a:rPr kumimoji="1" lang="en-US" altLang="zh-CN" sz="24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1" lang="en-US" altLang="zh-CN" sz="2400" b="0" i="1"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 </a:t>
            </a:r>
            <a:r>
              <a:rPr kumimoji="1" lang="en-US" altLang="zh-CN" sz="2400" b="0" i="1" u="none" strike="noStrike" kern="1200" cap="none" spc="0" normalizeH="0" baseline="0" noProof="0" dirty="0" err="1">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N</a:t>
            </a:r>
            <a:r>
              <a:rPr kumimoji="1" lang="en-US" altLang="zh-CN" sz="2400" b="0" i="1" u="none" strike="noStrike" kern="1200" cap="none" spc="0" normalizeH="0" baseline="-25000" noProof="0" dirty="0" err="1">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y</a:t>
            </a:r>
            <a:r>
              <a:rPr kumimoji="1" lang="en-US" altLang="zh-CN" sz="24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 </a:t>
            </a:r>
            <a:r>
              <a:rPr kumimoji="1" lang="en-US" altLang="zh-CN" sz="2400" b="0" i="1" u="none" strike="noStrike" kern="1200" cap="none" spc="0" normalizeH="0" baseline="0" noProof="0" dirty="0" err="1">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N</a:t>
            </a:r>
            <a:r>
              <a:rPr kumimoji="1" lang="en-US" altLang="zh-CN" sz="2400" b="0" i="1" u="none" strike="noStrike" kern="1200" cap="none" spc="0" normalizeH="0" baseline="-25000" noProof="0" dirty="0" err="1">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z</a:t>
            </a:r>
            <a:r>
              <a:rPr kumimoji="1"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分别为沿基矢方向金属的原胞数，那么晶体中原胞的总数为：</a:t>
            </a:r>
            <a:r>
              <a:rPr kumimoji="1" lang="en-US" altLang="zh-CN" sz="2400" b="0" i="1"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                             </a:t>
            </a:r>
            <a:endParaRPr kumimoji="1" lang="en-US" altLang="zh-CN" sz="2400" b="0" i="0" u="none" strike="noStrike" kern="1200" cap="none" spc="0" normalizeH="0" baseline="-2500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23555" name="Group 3"/>
          <p:cNvGrpSpPr/>
          <p:nvPr/>
        </p:nvGrpSpPr>
        <p:grpSpPr bwMode="auto">
          <a:xfrm>
            <a:off x="6948484" y="2727750"/>
            <a:ext cx="1944686" cy="1853381"/>
            <a:chOff x="4649" y="1246"/>
            <a:chExt cx="1080" cy="1092"/>
          </a:xfrm>
        </p:grpSpPr>
        <p:grpSp>
          <p:nvGrpSpPr>
            <p:cNvPr id="23565" name="Group 4"/>
            <p:cNvGrpSpPr/>
            <p:nvPr/>
          </p:nvGrpSpPr>
          <p:grpSpPr bwMode="auto">
            <a:xfrm>
              <a:off x="4649" y="1246"/>
              <a:ext cx="843" cy="838"/>
              <a:chOff x="1093" y="915"/>
              <a:chExt cx="843" cy="838"/>
            </a:xfrm>
          </p:grpSpPr>
          <p:sp>
            <p:nvSpPr>
              <p:cNvPr id="23569" name="Rectangle 5"/>
              <p:cNvSpPr>
                <a:spLocks noChangeArrowheads="1"/>
              </p:cNvSpPr>
              <p:nvPr/>
            </p:nvSpPr>
            <p:spPr bwMode="auto">
              <a:xfrm>
                <a:off x="1093" y="1125"/>
                <a:ext cx="636" cy="628"/>
              </a:xfrm>
              <a:prstGeom prst="rect">
                <a:avLst/>
              </a:prstGeom>
              <a:noFill/>
              <a:ln w="9525">
                <a:solidFill>
                  <a:srgbClr val="A50021"/>
                </a:solidFill>
                <a:miter lim="800000"/>
              </a:ln>
              <a:effectLst/>
              <a:extLst>
                <a:ext uri="{909E8E84-426E-40DD-AFC4-6F175D3DCCD1}">
                  <a14:hiddenFill xmlns:a14="http://schemas.microsoft.com/office/drawing/2010/main">
                    <a:solidFill>
                      <a:schemeClr val="hlink"/>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3570" name="AutoShape 6"/>
              <p:cNvSpPr>
                <a:spLocks noChangeArrowheads="1"/>
              </p:cNvSpPr>
              <p:nvPr/>
            </p:nvSpPr>
            <p:spPr bwMode="auto">
              <a:xfrm>
                <a:off x="1093" y="917"/>
                <a:ext cx="834" cy="208"/>
              </a:xfrm>
              <a:prstGeom prst="parallelogram">
                <a:avLst>
                  <a:gd name="adj" fmla="val 100120"/>
                </a:avLst>
              </a:prstGeom>
              <a:noFill/>
              <a:ln w="9525">
                <a:solidFill>
                  <a:srgbClr val="A50021"/>
                </a:solidFill>
                <a:miter lim="800000"/>
              </a:ln>
              <a:effectLst/>
              <a:extLst>
                <a:ext uri="{909E8E84-426E-40DD-AFC4-6F175D3DCCD1}">
                  <a14:hiddenFill xmlns:a14="http://schemas.microsoft.com/office/drawing/2010/main">
                    <a:solidFill>
                      <a:schemeClr val="hlink"/>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3571" name="Line 7"/>
              <p:cNvSpPr>
                <a:spLocks noChangeShapeType="1"/>
              </p:cNvSpPr>
              <p:nvPr/>
            </p:nvSpPr>
            <p:spPr bwMode="auto">
              <a:xfrm>
                <a:off x="1931" y="915"/>
                <a:ext cx="4" cy="628"/>
              </a:xfrm>
              <a:prstGeom prst="line">
                <a:avLst/>
              </a:prstGeom>
              <a:noFill/>
              <a:ln w="9525">
                <a:solidFill>
                  <a:srgbClr val="A5002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Arial" panose="020B0604020202020204" pitchFamily="34" charset="0"/>
                </a:endParaRPr>
              </a:p>
            </p:txBody>
          </p:sp>
          <p:sp>
            <p:nvSpPr>
              <p:cNvPr id="23572" name="Line 8"/>
              <p:cNvSpPr>
                <a:spLocks noChangeShapeType="1"/>
              </p:cNvSpPr>
              <p:nvPr/>
            </p:nvSpPr>
            <p:spPr bwMode="auto">
              <a:xfrm flipV="1">
                <a:off x="1733" y="1541"/>
                <a:ext cx="203" cy="208"/>
              </a:xfrm>
              <a:prstGeom prst="line">
                <a:avLst/>
              </a:prstGeom>
              <a:noFill/>
              <a:ln w="9525">
                <a:solidFill>
                  <a:srgbClr val="A5002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Arial" panose="020B0604020202020204" pitchFamily="34" charset="0"/>
                </a:endParaRPr>
              </a:p>
            </p:txBody>
          </p:sp>
        </p:grpSp>
        <p:sp>
          <p:nvSpPr>
            <p:cNvPr id="23566" name="Text Box 9"/>
            <p:cNvSpPr txBox="1">
              <a:spLocks noChangeArrowheads="1"/>
            </p:cNvSpPr>
            <p:nvPr/>
          </p:nvSpPr>
          <p:spPr bwMode="auto">
            <a:xfrm>
              <a:off x="4785" y="2069"/>
              <a:ext cx="262"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A5002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400" b="1" i="1" u="none" strike="noStrike" kern="1200" cap="none" spc="0" normalizeH="0" baseline="0" noProof="0">
                  <a:ln>
                    <a:noFill/>
                  </a:ln>
                  <a:solidFill>
                    <a:srgbClr val="A50021"/>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L</a:t>
              </a:r>
              <a:r>
                <a:rPr kumimoji="0" lang="en-US" altLang="zh-CN" sz="2400" b="1" i="1" u="none" strike="noStrike" kern="1200" cap="none" spc="0" normalizeH="0" baseline="-25000" noProof="0">
                  <a:ln>
                    <a:noFill/>
                  </a:ln>
                  <a:solidFill>
                    <a:srgbClr val="A50021"/>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x</a:t>
              </a:r>
            </a:p>
          </p:txBody>
        </p:sp>
        <p:sp>
          <p:nvSpPr>
            <p:cNvPr id="23567" name="Text Box 10"/>
            <p:cNvSpPr txBox="1">
              <a:spLocks noChangeArrowheads="1"/>
            </p:cNvSpPr>
            <p:nvPr/>
          </p:nvSpPr>
          <p:spPr bwMode="auto">
            <a:xfrm>
              <a:off x="5375" y="1872"/>
              <a:ext cx="354" cy="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A5002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400" b="1" i="1" u="none" strike="noStrike" kern="1200" cap="none" spc="0" normalizeH="0" baseline="0" noProof="0">
                  <a:ln>
                    <a:noFill/>
                  </a:ln>
                  <a:solidFill>
                    <a:srgbClr val="A50021"/>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L</a:t>
              </a:r>
              <a:r>
                <a:rPr kumimoji="0" lang="en-US" altLang="zh-CN" sz="2400" b="1" i="1" u="none" strike="noStrike" kern="1200" cap="none" spc="0" normalizeH="0" baseline="-25000" noProof="0">
                  <a:ln>
                    <a:noFill/>
                  </a:ln>
                  <a:solidFill>
                    <a:srgbClr val="A50021"/>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y</a:t>
              </a:r>
            </a:p>
          </p:txBody>
        </p:sp>
        <p:sp>
          <p:nvSpPr>
            <p:cNvPr id="23568" name="Text Box 11"/>
            <p:cNvSpPr txBox="1">
              <a:spLocks noChangeArrowheads="1"/>
            </p:cNvSpPr>
            <p:nvPr/>
          </p:nvSpPr>
          <p:spPr bwMode="auto">
            <a:xfrm>
              <a:off x="5082" y="1554"/>
              <a:ext cx="322" cy="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A5002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400" b="1" i="1" u="none" strike="noStrike" kern="1200" cap="none" spc="0" normalizeH="0" baseline="0" noProof="0" dirty="0" err="1">
                  <a:ln>
                    <a:noFill/>
                  </a:ln>
                  <a:solidFill>
                    <a:srgbClr val="A50021"/>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L</a:t>
              </a:r>
              <a:r>
                <a:rPr kumimoji="0" lang="en-US" altLang="zh-CN" sz="2400" b="1" i="1" u="none" strike="noStrike" kern="1200" cap="none" spc="0" normalizeH="0" baseline="-25000" noProof="0" dirty="0" err="1">
                  <a:ln>
                    <a:noFill/>
                  </a:ln>
                  <a:solidFill>
                    <a:srgbClr val="A50021"/>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z</a:t>
              </a:r>
              <a:endParaRPr kumimoji="0" lang="en-US" altLang="zh-CN" sz="2400" b="1" i="1" u="none" strike="noStrike" kern="1200" cap="none" spc="0" normalizeH="0" baseline="-25000" noProof="0" dirty="0">
                <a:ln>
                  <a:noFill/>
                </a:ln>
                <a:solidFill>
                  <a:srgbClr val="A50021"/>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aphicFrame>
        <p:nvGraphicFramePr>
          <p:cNvPr id="23557" name="Object 13"/>
          <p:cNvGraphicFramePr>
            <a:graphicFrameLocks noChangeAspect="1"/>
          </p:cNvGraphicFramePr>
          <p:nvPr>
            <p:extLst/>
          </p:nvPr>
        </p:nvGraphicFramePr>
        <p:xfrm>
          <a:off x="2765425" y="3257997"/>
          <a:ext cx="1652588" cy="603250"/>
        </p:xfrm>
        <a:graphic>
          <a:graphicData uri="http://schemas.openxmlformats.org/presentationml/2006/ole">
            <mc:AlternateContent xmlns:mc="http://schemas.openxmlformats.org/markup-compatibility/2006">
              <mc:Choice xmlns:v="urn:schemas-microsoft-com:vml" Requires="v">
                <p:oleObj spid="_x0000_s392199" name="Equation" r:id="rId4" imgW="15849600" imgH="5791200" progId="Equation.DSMT4">
                  <p:embed/>
                </p:oleObj>
              </mc:Choice>
              <mc:Fallback>
                <p:oleObj name="Equation" r:id="rId4" imgW="15849600" imgH="5791200" progId="Equation.DSMT4">
                  <p:embed/>
                  <p:pic>
                    <p:nvPicPr>
                      <p:cNvPr id="23557" name="Object 13"/>
                      <p:cNvPicPr>
                        <a:picLocks noChangeAspect="1" noChangeArrowheads="1"/>
                      </p:cNvPicPr>
                      <p:nvPr/>
                    </p:nvPicPr>
                    <p:blipFill>
                      <a:blip r:embed="rId5"/>
                      <a:srcRect/>
                      <a:stretch>
                        <a:fillRect/>
                      </a:stretch>
                    </p:blipFill>
                    <p:spPr bwMode="auto">
                      <a:xfrm>
                        <a:off x="2765425" y="3257997"/>
                        <a:ext cx="1652588" cy="60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3558" name="Object 14"/>
          <p:cNvGraphicFramePr>
            <a:graphicFrameLocks noChangeAspect="1"/>
          </p:cNvGraphicFramePr>
          <p:nvPr>
            <p:extLst/>
          </p:nvPr>
        </p:nvGraphicFramePr>
        <p:xfrm>
          <a:off x="4710113" y="3242122"/>
          <a:ext cx="1590675" cy="573087"/>
        </p:xfrm>
        <a:graphic>
          <a:graphicData uri="http://schemas.openxmlformats.org/presentationml/2006/ole">
            <mc:AlternateContent xmlns:mc="http://schemas.openxmlformats.org/markup-compatibility/2006">
              <mc:Choice xmlns:v="urn:schemas-microsoft-com:vml" Requires="v">
                <p:oleObj spid="_x0000_s392200" name="Equation" r:id="rId6" imgW="15240000" imgH="5486400" progId="Equation.DSMT4">
                  <p:embed/>
                </p:oleObj>
              </mc:Choice>
              <mc:Fallback>
                <p:oleObj name="Equation" r:id="rId6" imgW="15240000" imgH="5486400" progId="Equation.DSMT4">
                  <p:embed/>
                  <p:pic>
                    <p:nvPicPr>
                      <p:cNvPr id="23558" name="Object 14"/>
                      <p:cNvPicPr>
                        <a:picLocks noChangeAspect="1" noChangeArrowheads="1"/>
                      </p:cNvPicPr>
                      <p:nvPr/>
                    </p:nvPicPr>
                    <p:blipFill>
                      <a:blip r:embed="rId7"/>
                      <a:srcRect/>
                      <a:stretch>
                        <a:fillRect/>
                      </a:stretch>
                    </p:blipFill>
                    <p:spPr bwMode="auto">
                      <a:xfrm>
                        <a:off x="4710113" y="3242122"/>
                        <a:ext cx="1590675" cy="573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3559" name="Object 15"/>
          <p:cNvGraphicFramePr>
            <a:graphicFrameLocks noChangeAspect="1"/>
          </p:cNvGraphicFramePr>
          <p:nvPr>
            <p:extLst/>
          </p:nvPr>
        </p:nvGraphicFramePr>
        <p:xfrm>
          <a:off x="1038225" y="3257997"/>
          <a:ext cx="1624013" cy="571500"/>
        </p:xfrm>
        <a:graphic>
          <a:graphicData uri="http://schemas.openxmlformats.org/presentationml/2006/ole">
            <mc:AlternateContent xmlns:mc="http://schemas.openxmlformats.org/markup-compatibility/2006">
              <mc:Choice xmlns:v="urn:schemas-microsoft-com:vml" Requires="v">
                <p:oleObj spid="_x0000_s392201" name="Equation" r:id="rId8" imgW="15544800" imgH="5486400" progId="Equation.DSMT4">
                  <p:embed/>
                </p:oleObj>
              </mc:Choice>
              <mc:Fallback>
                <p:oleObj name="Equation" r:id="rId8" imgW="15544800" imgH="5486400" progId="Equation.DSMT4">
                  <p:embed/>
                  <p:pic>
                    <p:nvPicPr>
                      <p:cNvPr id="23559" name="Object 15"/>
                      <p:cNvPicPr>
                        <a:picLocks noChangeAspect="1" noChangeArrowheads="1"/>
                      </p:cNvPicPr>
                      <p:nvPr/>
                    </p:nvPicPr>
                    <p:blipFill>
                      <a:blip r:embed="rId9"/>
                      <a:srcRect/>
                      <a:stretch>
                        <a:fillRect/>
                      </a:stretch>
                    </p:blipFill>
                    <p:spPr bwMode="auto">
                      <a:xfrm>
                        <a:off x="1038225" y="3257997"/>
                        <a:ext cx="1624013"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3562" name="Text Box 18"/>
          <p:cNvSpPr txBox="1">
            <a:spLocks noChangeArrowheads="1"/>
          </p:cNvSpPr>
          <p:nvPr/>
        </p:nvSpPr>
        <p:spPr bwMode="auto">
          <a:xfrm>
            <a:off x="1216697" y="404926"/>
            <a:ext cx="726352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US" sz="3600" b="1" i="0" u="none" strike="noStrike" kern="1200" cap="none" spc="0" normalizeH="0" baseline="0" noProof="0" dirty="0">
                <a:ln>
                  <a:noFill/>
                </a:ln>
                <a:solidFill>
                  <a:srgbClr val="660066"/>
                </a:solidFill>
                <a:effectLst>
                  <a:outerShdw blurRad="38100" dist="38100" dir="2700000" algn="tl">
                    <a:srgbClr val="C0C0C0"/>
                  </a:outerShdw>
                </a:effectLst>
                <a:uLnTx/>
                <a:uFillTx/>
                <a:latin typeface="Times New Roman" pitchFamily="18" charset="0"/>
                <a:ea typeface="微软雅黑" pitchFamily="34" charset="-122"/>
                <a:cs typeface="+mn-cs"/>
              </a:rPr>
              <a:t>周期性边界条件（波恩-卡门条件）</a:t>
            </a:r>
          </a:p>
        </p:txBody>
      </p:sp>
      <p:sp>
        <p:nvSpPr>
          <p:cNvPr id="20" name="TextBox 19"/>
          <p:cNvSpPr txBox="1">
            <a:spLocks noChangeArrowheads="1"/>
          </p:cNvSpPr>
          <p:nvPr/>
        </p:nvSpPr>
        <p:spPr bwMode="auto">
          <a:xfrm>
            <a:off x="1042988" y="5589240"/>
            <a:ext cx="73660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srgbClr val="0000FF"/>
                </a:solidFill>
                <a:effectLst/>
                <a:uLnTx/>
                <a:uFillTx/>
                <a:latin typeface="Times New Roman" panose="02020603050405020304" pitchFamily="18" charset="0"/>
                <a:ea typeface="微软雅黑" panose="020B0503020204020204" pitchFamily="34" charset="-122"/>
              </a:rPr>
              <a:t>固体中的波具有晶体总尺度上的周期边界条件</a:t>
            </a:r>
          </a:p>
        </p:txBody>
      </p:sp>
      <p:grpSp>
        <p:nvGrpSpPr>
          <p:cNvPr id="4" name="组合 3"/>
          <p:cNvGrpSpPr/>
          <p:nvPr/>
        </p:nvGrpSpPr>
        <p:grpSpPr>
          <a:xfrm>
            <a:off x="395288" y="4057908"/>
            <a:ext cx="7997448" cy="1632990"/>
            <a:chOff x="395288" y="4201924"/>
            <a:chExt cx="7997448" cy="1632990"/>
          </a:xfrm>
        </p:grpSpPr>
        <p:sp>
          <p:nvSpPr>
            <p:cNvPr id="1357841" name="Text Box 17"/>
            <p:cNvSpPr txBox="1">
              <a:spLocks noChangeArrowheads="1"/>
            </p:cNvSpPr>
            <p:nvPr/>
          </p:nvSpPr>
          <p:spPr bwMode="auto">
            <a:xfrm>
              <a:off x="395288" y="4201924"/>
              <a:ext cx="7416800" cy="52322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srgbClr val="CC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周期性边界条件（波恩</a:t>
              </a:r>
              <a:r>
                <a:rPr kumimoji="0" lang="en-US" altLang="zh-CN" sz="2800" b="1" i="0" u="none" strike="noStrike" kern="1200" cap="none" spc="0" normalizeH="0" baseline="0" noProof="0" dirty="0">
                  <a:ln>
                    <a:noFill/>
                  </a:ln>
                  <a:solidFill>
                    <a:srgbClr val="CC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0" lang="zh-CN" altLang="en-US" sz="2800" b="1" i="0" u="none" strike="noStrike" kern="1200" cap="none" spc="0" normalizeH="0" baseline="0" noProof="0" dirty="0">
                  <a:ln>
                    <a:noFill/>
                  </a:ln>
                  <a:solidFill>
                    <a:srgbClr val="CC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卡门条件）：</a:t>
              </a:r>
              <a:r>
                <a:rPr kumimoji="0" lang="zh-CN" altLang="en-US" sz="28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 </a:t>
              </a:r>
              <a:r>
                <a:rPr kumimoji="0" lang="zh-CN" alt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                    </a:t>
              </a:r>
              <a:endParaRPr kumimoji="0"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 name="Rectangle 22"/>
            <p:cNvSpPr>
              <a:spLocks noChangeArrowheads="1"/>
            </p:cNvSpPr>
            <p:nvPr/>
          </p:nvSpPr>
          <p:spPr bwMode="auto">
            <a:xfrm>
              <a:off x="2267744" y="4460088"/>
              <a:ext cx="3672408" cy="9799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aphicFrame>
          <p:nvGraphicFramePr>
            <p:cNvPr id="3" name="对象 2"/>
            <p:cNvGraphicFramePr>
              <a:graphicFrameLocks noChangeAspect="1"/>
            </p:cNvGraphicFramePr>
            <p:nvPr/>
          </p:nvGraphicFramePr>
          <p:xfrm>
            <a:off x="1195388" y="4806950"/>
            <a:ext cx="5811837" cy="644525"/>
          </p:xfrm>
          <a:graphic>
            <a:graphicData uri="http://schemas.openxmlformats.org/presentationml/2006/ole">
              <mc:AlternateContent xmlns:mc="http://schemas.openxmlformats.org/markup-compatibility/2006">
                <mc:Choice xmlns:v="urn:schemas-microsoft-com:vml" Requires="v">
                  <p:oleObj spid="_x0000_s392202" name="Equation" r:id="rId10" imgW="49682400" imgH="5486400" progId="Equation.DSMT4">
                    <p:embed/>
                  </p:oleObj>
                </mc:Choice>
                <mc:Fallback>
                  <p:oleObj name="Equation" r:id="rId10" imgW="49682400" imgH="5486400" progId="Equation.DSMT4">
                    <p:embed/>
                    <p:pic>
                      <p:nvPicPr>
                        <p:cNvPr id="3" name="对象 2"/>
                        <p:cNvPicPr>
                          <a:picLocks noChangeAspect="1" noChangeArrowheads="1"/>
                        </p:cNvPicPr>
                        <p:nvPr/>
                      </p:nvPicPr>
                      <p:blipFill>
                        <a:blip r:embed="rId11"/>
                        <a:srcRect/>
                        <a:stretch>
                          <a:fillRect/>
                        </a:stretch>
                      </p:blipFill>
                      <p:spPr bwMode="auto">
                        <a:xfrm>
                          <a:off x="1195388" y="4806950"/>
                          <a:ext cx="5811837" cy="644525"/>
                        </a:xfrm>
                        <a:prstGeom prst="rect">
                          <a:avLst/>
                        </a:prstGeom>
                        <a:noFill/>
                      </p:spPr>
                    </p:pic>
                  </p:oleObj>
                </mc:Fallback>
              </mc:AlternateContent>
            </a:graphicData>
          </a:graphic>
        </p:graphicFrame>
        <p:sp>
          <p:nvSpPr>
            <p:cNvPr id="26" name="Rectangle 12"/>
            <p:cNvSpPr>
              <a:spLocks noChangeArrowheads="1"/>
            </p:cNvSpPr>
            <p:nvPr/>
          </p:nvSpPr>
          <p:spPr bwMode="auto">
            <a:xfrm>
              <a:off x="6843914" y="5139339"/>
              <a:ext cx="1548822" cy="695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914400" rtl="0" eaLnBrk="1" fontAlgn="base" latinLnBrk="0" hangingPunct="1">
                <a:lnSpc>
                  <a:spcPct val="140000"/>
                </a:lnSpc>
                <a:spcBef>
                  <a:spcPct val="0"/>
                </a:spcBef>
                <a:spcAft>
                  <a:spcPct val="0"/>
                </a:spcAft>
                <a:buClrTx/>
                <a:buSzTx/>
                <a:buFontTx/>
                <a:buNone/>
                <a:tabLst/>
                <a:defRPr/>
              </a:pPr>
              <a:r>
                <a:rPr kumimoji="1" lang="en-US" altLang="zh-CN" sz="2800" b="0" i="1" u="none" strike="noStrike" kern="1200" cap="none" spc="0" normalizeH="0" baseline="0" noProof="0" dirty="0" err="1">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i</a:t>
              </a:r>
              <a:r>
                <a:rPr kumimoji="1" lang="zh-CN" altLang="en-US" sz="28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1" lang="en-US" altLang="zh-CN" sz="2800" b="0" i="1"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x</a:t>
              </a:r>
              <a:r>
                <a:rPr kumimoji="1" lang="en-US" altLang="zh-CN" sz="28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 </a:t>
              </a:r>
              <a:r>
                <a:rPr kumimoji="1" lang="en-US" altLang="zh-CN" sz="2800" b="0" i="1"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y</a:t>
              </a:r>
              <a:r>
                <a:rPr kumimoji="1" lang="en-US" altLang="zh-CN" sz="28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 </a:t>
              </a:r>
              <a:r>
                <a:rPr kumimoji="1" lang="en-US" altLang="zh-CN" sz="2800" b="0" i="1"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z</a:t>
              </a:r>
              <a:r>
                <a:rPr kumimoji="1" lang="zh-CN" altLang="en-US" sz="28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 </a:t>
              </a:r>
              <a:endParaRPr kumimoji="1" lang="en-US" altLang="zh-CN" sz="2800" b="0" i="0" u="none" strike="noStrike" kern="1200" cap="none" spc="0" normalizeH="0" baseline="-2500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aphicFrame>
        <p:nvGraphicFramePr>
          <p:cNvPr id="24" name="Object 15"/>
          <p:cNvGraphicFramePr>
            <a:graphicFrameLocks noChangeAspect="1"/>
          </p:cNvGraphicFramePr>
          <p:nvPr>
            <p:extLst/>
          </p:nvPr>
        </p:nvGraphicFramePr>
        <p:xfrm>
          <a:off x="2625650" y="2610066"/>
          <a:ext cx="2738438" cy="603250"/>
        </p:xfrm>
        <a:graphic>
          <a:graphicData uri="http://schemas.openxmlformats.org/presentationml/2006/ole">
            <mc:AlternateContent xmlns:mc="http://schemas.openxmlformats.org/markup-compatibility/2006">
              <mc:Choice xmlns:v="urn:schemas-microsoft-com:vml" Requires="v">
                <p:oleObj spid="_x0000_s392203" name="Equation" r:id="rId12" imgW="26212800" imgH="5791200" progId="Equation.DSMT4">
                  <p:embed/>
                </p:oleObj>
              </mc:Choice>
              <mc:Fallback>
                <p:oleObj name="Equation" r:id="rId12" imgW="26212800" imgH="5791200" progId="Equation.DSMT4">
                  <p:embed/>
                  <p:pic>
                    <p:nvPicPr>
                      <p:cNvPr id="24" name="Object 15"/>
                      <p:cNvPicPr>
                        <a:picLocks noChangeAspect="1" noChangeArrowheads="1"/>
                      </p:cNvPicPr>
                      <p:nvPr/>
                    </p:nvPicPr>
                    <p:blipFill>
                      <a:blip r:embed="rId13"/>
                      <a:srcRect/>
                      <a:stretch>
                        <a:fillRect/>
                      </a:stretch>
                    </p:blipFill>
                    <p:spPr bwMode="auto">
                      <a:xfrm>
                        <a:off x="2625650" y="2610066"/>
                        <a:ext cx="2738438" cy="60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zh-CN" altLang="en-US"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清华大学电子工程系</a:t>
            </a:r>
            <a:r>
              <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a:t>
            </a:r>
            <a:r>
              <a:rPr kumimoji="1" lang="zh-CN" altLang="en-US"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黄翊东</a:t>
            </a:r>
            <a:endPar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BFA3644-F7FA-4510-BE22-999DFD69EC9B}" type="slidenum">
              <a:rPr kumimoji="1" lang="en-US" altLang="zh-CN" sz="14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18</a:t>
            </a:fld>
            <a:endPar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27" name="Rectangle 37"/>
          <p:cNvSpPr>
            <a:spLocks noChangeArrowheads="1"/>
          </p:cNvSpPr>
          <p:nvPr/>
        </p:nvSpPr>
        <p:spPr bwMode="auto">
          <a:xfrm flipV="1">
            <a:off x="106363" y="1009873"/>
            <a:ext cx="8885237" cy="42863"/>
          </a:xfrm>
          <a:prstGeom prst="rect">
            <a:avLst/>
          </a:prstGeom>
          <a:gradFill rotWithShape="0">
            <a:gsLst>
              <a:gs pos="0">
                <a:srgbClr val="808080">
                  <a:gamma/>
                  <a:tint val="0"/>
                  <a:invGamma/>
                </a:srgbClr>
              </a:gs>
              <a:gs pos="100000">
                <a:srgbClr val="808080"/>
              </a:gs>
            </a:gsLst>
            <a:path path="shape">
              <a:fillToRect l="50000" t="50000" r="50000" b="50000"/>
            </a:path>
          </a:gradFill>
          <a:ln w="12700">
            <a:noFill/>
            <a:miter lim="800000"/>
            <a:headEnd type="none" w="sm" len="sm"/>
            <a:tailEnd type="none" w="sm" len="sm"/>
          </a:ln>
          <a:effectLst/>
        </p:spPr>
        <p:txBody>
          <a:bodyPr wrap="none" anchor="ctr"/>
          <a:lstStyle/>
          <a:p>
            <a:pPr marL="0" marR="0" lvl="0" indent="0" algn="l" defTabSz="914400" rtl="0" eaLnBrk="0" fontAlgn="auto" latinLnBrk="0" hangingPunct="0">
              <a:lnSpc>
                <a:spcPct val="100000"/>
              </a:lnSpc>
              <a:spcBef>
                <a:spcPts val="0"/>
              </a:spcBef>
              <a:spcAft>
                <a:spcPts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Arial"/>
              <a:ea typeface="宋体"/>
              <a:cs typeface="+mn-c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 calcmode="lin" valueType="num">
                                      <p:cBhvr additive="base">
                                        <p:cTn id="12" dur="500" fill="hold"/>
                                        <p:tgtEl>
                                          <p:spTgt spid="20"/>
                                        </p:tgtEl>
                                        <p:attrNameLst>
                                          <p:attrName>ppt_x</p:attrName>
                                        </p:attrNameLst>
                                      </p:cBhvr>
                                      <p:tavLst>
                                        <p:tav tm="0">
                                          <p:val>
                                            <p:strVal val="#ppt_x"/>
                                          </p:val>
                                        </p:tav>
                                        <p:tav tm="100000">
                                          <p:val>
                                            <p:strVal val="#ppt_x"/>
                                          </p:val>
                                        </p:tav>
                                      </p:tavLst>
                                    </p:anim>
                                    <p:anim calcmode="lin" valueType="num">
                                      <p:cBhvr additive="base">
                                        <p:cTn id="13"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utoUpdateAnimBg="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Text Box 3"/>
          <p:cNvSpPr txBox="1">
            <a:spLocks noChangeArrowheads="1"/>
          </p:cNvSpPr>
          <p:nvPr/>
        </p:nvSpPr>
        <p:spPr bwMode="auto">
          <a:xfrm>
            <a:off x="533400" y="1371600"/>
            <a:ext cx="6781800"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600" b="1">
                <a:solidFill>
                  <a:schemeClr val="tx2"/>
                </a:solidFill>
                <a:latin typeface="Times New Roman" panose="02020603050405020304" pitchFamily="18" charset="0"/>
                <a:ea typeface="宋体" panose="02010600030101010101" pitchFamily="2" charset="-122"/>
              </a:defRPr>
            </a:lvl1pPr>
            <a:lvl2pPr marL="742950" indent="-285750">
              <a:defRPr sz="2600" b="1">
                <a:solidFill>
                  <a:schemeClr val="tx2"/>
                </a:solidFill>
                <a:latin typeface="Times New Roman" panose="02020603050405020304" pitchFamily="18" charset="0"/>
                <a:ea typeface="宋体" panose="02010600030101010101" pitchFamily="2" charset="-122"/>
              </a:defRPr>
            </a:lvl2pPr>
            <a:lvl3pPr marL="1143000" indent="-228600">
              <a:defRPr sz="2600" b="1">
                <a:solidFill>
                  <a:schemeClr val="tx2"/>
                </a:solidFill>
                <a:latin typeface="Times New Roman" panose="02020603050405020304" pitchFamily="18" charset="0"/>
                <a:ea typeface="宋体" panose="02010600030101010101" pitchFamily="2" charset="-122"/>
              </a:defRPr>
            </a:lvl3pPr>
            <a:lvl4pPr marL="1600200" indent="-228600">
              <a:defRPr sz="2600" b="1">
                <a:solidFill>
                  <a:schemeClr val="tx2"/>
                </a:solidFill>
                <a:latin typeface="Times New Roman" panose="02020603050405020304" pitchFamily="18" charset="0"/>
                <a:ea typeface="宋体" panose="02010600030101010101" pitchFamily="2" charset="-122"/>
              </a:defRPr>
            </a:lvl4pPr>
            <a:lvl5pPr marL="2057400" indent="-228600">
              <a:defRPr sz="2600" b="1">
                <a:solidFill>
                  <a:schemeClr val="tx2"/>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600" b="1">
                <a:solidFill>
                  <a:schemeClr val="tx2"/>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600" b="1">
                <a:solidFill>
                  <a:schemeClr val="tx2"/>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600" b="1">
                <a:solidFill>
                  <a:schemeClr val="tx2"/>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600" b="1">
                <a:solidFill>
                  <a:schemeClr val="tx2"/>
                </a:solidFill>
                <a:latin typeface="Times New Roman" panose="02020603050405020304" pitchFamily="18" charset="0"/>
                <a:ea typeface="宋体" panose="02010600030101010101" pitchFamily="2" charset="-122"/>
              </a:defRPr>
            </a:lvl9pPr>
          </a:lstStyle>
          <a:p>
            <a:pPr eaLnBrk="1" hangingPunct="1">
              <a:spcBef>
                <a:spcPct val="50000"/>
              </a:spcBef>
            </a:pPr>
            <a:endParaRPr kumimoji="1" lang="zh-CN" altLang="en-US" sz="2400" b="0">
              <a:solidFill>
                <a:schemeClr val="tx1"/>
              </a:solidFill>
              <a:ea typeface="微软雅黑" panose="020B0503020204020204" pitchFamily="34" charset="-122"/>
              <a:cs typeface="Times New Roman" panose="02020603050405020304" pitchFamily="18" charset="0"/>
            </a:endParaRPr>
          </a:p>
        </p:txBody>
      </p:sp>
      <p:sp>
        <p:nvSpPr>
          <p:cNvPr id="72707" name="Text Box 4"/>
          <p:cNvSpPr txBox="1">
            <a:spLocks noChangeArrowheads="1"/>
          </p:cNvSpPr>
          <p:nvPr/>
        </p:nvSpPr>
        <p:spPr bwMode="auto">
          <a:xfrm>
            <a:off x="809625" y="1151283"/>
            <a:ext cx="7924800" cy="1384161"/>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600" b="1">
                <a:solidFill>
                  <a:schemeClr val="tx2"/>
                </a:solidFill>
                <a:latin typeface="Times New Roman" panose="02020603050405020304" pitchFamily="18" charset="0"/>
                <a:ea typeface="宋体" panose="02010600030101010101" pitchFamily="2" charset="-122"/>
              </a:defRPr>
            </a:lvl1pPr>
            <a:lvl2pPr marL="742950" indent="-285750">
              <a:defRPr sz="2600" b="1">
                <a:solidFill>
                  <a:schemeClr val="tx2"/>
                </a:solidFill>
                <a:latin typeface="Times New Roman" panose="02020603050405020304" pitchFamily="18" charset="0"/>
                <a:ea typeface="宋体" panose="02010600030101010101" pitchFamily="2" charset="-122"/>
              </a:defRPr>
            </a:lvl2pPr>
            <a:lvl3pPr marL="1143000" indent="-228600">
              <a:defRPr sz="2600" b="1">
                <a:solidFill>
                  <a:schemeClr val="tx2"/>
                </a:solidFill>
                <a:latin typeface="Times New Roman" panose="02020603050405020304" pitchFamily="18" charset="0"/>
                <a:ea typeface="宋体" panose="02010600030101010101" pitchFamily="2" charset="-122"/>
              </a:defRPr>
            </a:lvl3pPr>
            <a:lvl4pPr marL="1600200" indent="-228600">
              <a:defRPr sz="2600" b="1">
                <a:solidFill>
                  <a:schemeClr val="tx2"/>
                </a:solidFill>
                <a:latin typeface="Times New Roman" panose="02020603050405020304" pitchFamily="18" charset="0"/>
                <a:ea typeface="宋体" panose="02010600030101010101" pitchFamily="2" charset="-122"/>
              </a:defRPr>
            </a:lvl4pPr>
            <a:lvl5pPr marL="2057400" indent="-228600">
              <a:defRPr sz="2600" b="1">
                <a:solidFill>
                  <a:schemeClr val="tx2"/>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600" b="1">
                <a:solidFill>
                  <a:schemeClr val="tx2"/>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600" b="1">
                <a:solidFill>
                  <a:schemeClr val="tx2"/>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600" b="1">
                <a:solidFill>
                  <a:schemeClr val="tx2"/>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600" b="1">
                <a:solidFill>
                  <a:schemeClr val="tx2"/>
                </a:solidFill>
                <a:latin typeface="Times New Roman" panose="02020603050405020304" pitchFamily="18" charset="0"/>
                <a:ea typeface="宋体" panose="02010600030101010101" pitchFamily="2" charset="-122"/>
              </a:defRPr>
            </a:lvl9pPr>
          </a:lstStyle>
          <a:p>
            <a:pPr eaLnBrk="1" hangingPunct="1">
              <a:lnSpc>
                <a:spcPct val="120000"/>
              </a:lnSpc>
              <a:spcBef>
                <a:spcPct val="50000"/>
              </a:spcBef>
            </a:pPr>
            <a:r>
              <a:rPr kumimoji="1" lang="zh-CN" altLang="en-US" sz="2400" dirty="0">
                <a:ea typeface="微软雅黑" panose="020B0503020204020204" pitchFamily="34" charset="-122"/>
                <a:cs typeface="Times New Roman" panose="02020603050405020304" pitchFamily="18" charset="0"/>
              </a:rPr>
              <a:t>设晶体中原子总数为</a:t>
            </a:r>
            <a:r>
              <a:rPr kumimoji="1" lang="en-US" altLang="zh-CN" sz="2400" i="1" dirty="0">
                <a:ea typeface="微软雅黑" panose="020B0503020204020204" pitchFamily="34" charset="-122"/>
                <a:cs typeface="Times New Roman" panose="02020603050405020304" pitchFamily="18" charset="0"/>
              </a:rPr>
              <a:t>N</a:t>
            </a:r>
            <a:r>
              <a:rPr kumimoji="1" lang="zh-CN" altLang="en-US" sz="2400" dirty="0">
                <a:ea typeface="微软雅黑" panose="020B0503020204020204" pitchFamily="34" charset="-122"/>
                <a:cs typeface="Times New Roman" panose="02020603050405020304" pitchFamily="18" charset="0"/>
              </a:rPr>
              <a:t>，晶体链长为</a:t>
            </a:r>
            <a:r>
              <a:rPr kumimoji="1" lang="en-US" altLang="zh-CN" sz="2400" i="1" dirty="0">
                <a:ea typeface="微软雅黑" panose="020B0503020204020204" pitchFamily="34" charset="-122"/>
                <a:cs typeface="Times New Roman" panose="02020603050405020304" pitchFamily="18" charset="0"/>
              </a:rPr>
              <a:t>Na</a:t>
            </a:r>
            <a:r>
              <a:rPr kumimoji="1" lang="zh-CN" altLang="en-US" sz="2400" dirty="0">
                <a:ea typeface="微软雅黑" panose="020B0503020204020204" pitchFamily="34" charset="-122"/>
                <a:cs typeface="Times New Roman" panose="02020603050405020304" pitchFamily="18" charset="0"/>
              </a:rPr>
              <a:t>，所谓周期性边界条件就是将一有限长度的晶体链看成无限长晶体链的一个重复单元，即：</a:t>
            </a:r>
          </a:p>
        </p:txBody>
      </p:sp>
      <p:grpSp>
        <p:nvGrpSpPr>
          <p:cNvPr id="1675269" name="Group 5"/>
          <p:cNvGrpSpPr/>
          <p:nvPr/>
        </p:nvGrpSpPr>
        <p:grpSpPr bwMode="auto">
          <a:xfrm>
            <a:off x="762000" y="2815605"/>
            <a:ext cx="2747963" cy="566738"/>
            <a:chOff x="594" y="1881"/>
            <a:chExt cx="1731" cy="357"/>
          </a:xfrm>
        </p:grpSpPr>
        <p:grpSp>
          <p:nvGrpSpPr>
            <p:cNvPr id="72737" name="Group 6"/>
            <p:cNvGrpSpPr/>
            <p:nvPr/>
          </p:nvGrpSpPr>
          <p:grpSpPr bwMode="auto">
            <a:xfrm>
              <a:off x="624" y="1881"/>
              <a:ext cx="1632" cy="69"/>
              <a:chOff x="624" y="1881"/>
              <a:chExt cx="1632" cy="69"/>
            </a:xfrm>
          </p:grpSpPr>
          <p:sp>
            <p:nvSpPr>
              <p:cNvPr id="72742" name="Line 7"/>
              <p:cNvSpPr>
                <a:spLocks noChangeShapeType="1"/>
              </p:cNvSpPr>
              <p:nvPr/>
            </p:nvSpPr>
            <p:spPr bwMode="auto">
              <a:xfrm>
                <a:off x="624" y="1920"/>
                <a:ext cx="1632"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2743" name="Oval 8"/>
              <p:cNvSpPr>
                <a:spLocks noChangeArrowheads="1"/>
              </p:cNvSpPr>
              <p:nvPr/>
            </p:nvSpPr>
            <p:spPr bwMode="auto">
              <a:xfrm>
                <a:off x="657" y="1881"/>
                <a:ext cx="68" cy="68"/>
              </a:xfrm>
              <a:prstGeom prst="ellipse">
                <a:avLst/>
              </a:prstGeom>
              <a:solidFill>
                <a:schemeClr val="tx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600" b="1">
                    <a:solidFill>
                      <a:schemeClr val="tx2"/>
                    </a:solidFill>
                    <a:latin typeface="Times New Roman" panose="02020603050405020304" pitchFamily="18" charset="0"/>
                    <a:ea typeface="宋体" panose="02010600030101010101" pitchFamily="2" charset="-122"/>
                  </a:defRPr>
                </a:lvl1pPr>
                <a:lvl2pPr marL="742950" indent="-285750">
                  <a:defRPr sz="2600" b="1">
                    <a:solidFill>
                      <a:schemeClr val="tx2"/>
                    </a:solidFill>
                    <a:latin typeface="Times New Roman" panose="02020603050405020304" pitchFamily="18" charset="0"/>
                    <a:ea typeface="宋体" panose="02010600030101010101" pitchFamily="2" charset="-122"/>
                  </a:defRPr>
                </a:lvl2pPr>
                <a:lvl3pPr marL="1143000" indent="-228600">
                  <a:defRPr sz="2600" b="1">
                    <a:solidFill>
                      <a:schemeClr val="tx2"/>
                    </a:solidFill>
                    <a:latin typeface="Times New Roman" panose="02020603050405020304" pitchFamily="18" charset="0"/>
                    <a:ea typeface="宋体" panose="02010600030101010101" pitchFamily="2" charset="-122"/>
                  </a:defRPr>
                </a:lvl3pPr>
                <a:lvl4pPr marL="1600200" indent="-228600">
                  <a:defRPr sz="2600" b="1">
                    <a:solidFill>
                      <a:schemeClr val="tx2"/>
                    </a:solidFill>
                    <a:latin typeface="Times New Roman" panose="02020603050405020304" pitchFamily="18" charset="0"/>
                    <a:ea typeface="宋体" panose="02010600030101010101" pitchFamily="2" charset="-122"/>
                  </a:defRPr>
                </a:lvl4pPr>
                <a:lvl5pPr marL="2057400" indent="-228600">
                  <a:defRPr sz="2600" b="1">
                    <a:solidFill>
                      <a:schemeClr val="tx2"/>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600" b="1">
                    <a:solidFill>
                      <a:schemeClr val="tx2"/>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600" b="1">
                    <a:solidFill>
                      <a:schemeClr val="tx2"/>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600" b="1">
                    <a:solidFill>
                      <a:schemeClr val="tx2"/>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600" b="1">
                    <a:solidFill>
                      <a:schemeClr val="tx2"/>
                    </a:solidFill>
                    <a:latin typeface="Times New Roman" panose="02020603050405020304" pitchFamily="18" charset="0"/>
                    <a:ea typeface="宋体" panose="02010600030101010101" pitchFamily="2" charset="-122"/>
                  </a:defRPr>
                </a:lvl9pPr>
              </a:lstStyle>
              <a:p>
                <a:pPr eaLnBrk="1" hangingPunct="1"/>
                <a:endParaRPr lang="zh-CN" altLang="en-US">
                  <a:ea typeface="微软雅黑" panose="020B0503020204020204" pitchFamily="34" charset="-122"/>
                  <a:cs typeface="Times New Roman" panose="02020603050405020304" pitchFamily="18" charset="0"/>
                </a:endParaRPr>
              </a:p>
            </p:txBody>
          </p:sp>
          <p:sp>
            <p:nvSpPr>
              <p:cNvPr id="72744" name="Oval 9"/>
              <p:cNvSpPr>
                <a:spLocks noChangeArrowheads="1"/>
              </p:cNvSpPr>
              <p:nvPr/>
            </p:nvSpPr>
            <p:spPr bwMode="auto">
              <a:xfrm>
                <a:off x="829" y="1882"/>
                <a:ext cx="68" cy="68"/>
              </a:xfrm>
              <a:prstGeom prst="ellipse">
                <a:avLst/>
              </a:prstGeom>
              <a:solidFill>
                <a:schemeClr val="tx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600" b="1">
                    <a:solidFill>
                      <a:schemeClr val="tx2"/>
                    </a:solidFill>
                    <a:latin typeface="Times New Roman" panose="02020603050405020304" pitchFamily="18" charset="0"/>
                    <a:ea typeface="宋体" panose="02010600030101010101" pitchFamily="2" charset="-122"/>
                  </a:defRPr>
                </a:lvl1pPr>
                <a:lvl2pPr marL="742950" indent="-285750">
                  <a:defRPr sz="2600" b="1">
                    <a:solidFill>
                      <a:schemeClr val="tx2"/>
                    </a:solidFill>
                    <a:latin typeface="Times New Roman" panose="02020603050405020304" pitchFamily="18" charset="0"/>
                    <a:ea typeface="宋体" panose="02010600030101010101" pitchFamily="2" charset="-122"/>
                  </a:defRPr>
                </a:lvl2pPr>
                <a:lvl3pPr marL="1143000" indent="-228600">
                  <a:defRPr sz="2600" b="1">
                    <a:solidFill>
                      <a:schemeClr val="tx2"/>
                    </a:solidFill>
                    <a:latin typeface="Times New Roman" panose="02020603050405020304" pitchFamily="18" charset="0"/>
                    <a:ea typeface="宋体" panose="02010600030101010101" pitchFamily="2" charset="-122"/>
                  </a:defRPr>
                </a:lvl3pPr>
                <a:lvl4pPr marL="1600200" indent="-228600">
                  <a:defRPr sz="2600" b="1">
                    <a:solidFill>
                      <a:schemeClr val="tx2"/>
                    </a:solidFill>
                    <a:latin typeface="Times New Roman" panose="02020603050405020304" pitchFamily="18" charset="0"/>
                    <a:ea typeface="宋体" panose="02010600030101010101" pitchFamily="2" charset="-122"/>
                  </a:defRPr>
                </a:lvl4pPr>
                <a:lvl5pPr marL="2057400" indent="-228600">
                  <a:defRPr sz="2600" b="1">
                    <a:solidFill>
                      <a:schemeClr val="tx2"/>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600" b="1">
                    <a:solidFill>
                      <a:schemeClr val="tx2"/>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600" b="1">
                    <a:solidFill>
                      <a:schemeClr val="tx2"/>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600" b="1">
                    <a:solidFill>
                      <a:schemeClr val="tx2"/>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600" b="1">
                    <a:solidFill>
                      <a:schemeClr val="tx2"/>
                    </a:solidFill>
                    <a:latin typeface="Times New Roman" panose="02020603050405020304" pitchFamily="18" charset="0"/>
                    <a:ea typeface="宋体" panose="02010600030101010101" pitchFamily="2" charset="-122"/>
                  </a:defRPr>
                </a:lvl9pPr>
              </a:lstStyle>
              <a:p>
                <a:pPr eaLnBrk="1" hangingPunct="1"/>
                <a:endParaRPr lang="zh-CN" altLang="en-US">
                  <a:ea typeface="微软雅黑" panose="020B0503020204020204" pitchFamily="34" charset="-122"/>
                  <a:cs typeface="Times New Roman" panose="02020603050405020304" pitchFamily="18" charset="0"/>
                </a:endParaRPr>
              </a:p>
            </p:txBody>
          </p:sp>
          <p:sp>
            <p:nvSpPr>
              <p:cNvPr id="72745" name="Oval 10"/>
              <p:cNvSpPr>
                <a:spLocks noChangeArrowheads="1"/>
              </p:cNvSpPr>
              <p:nvPr/>
            </p:nvSpPr>
            <p:spPr bwMode="auto">
              <a:xfrm>
                <a:off x="1516" y="1881"/>
                <a:ext cx="68" cy="68"/>
              </a:xfrm>
              <a:prstGeom prst="ellipse">
                <a:avLst/>
              </a:prstGeom>
              <a:solidFill>
                <a:schemeClr val="tx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600" b="1">
                    <a:solidFill>
                      <a:schemeClr val="tx2"/>
                    </a:solidFill>
                    <a:latin typeface="Times New Roman" panose="02020603050405020304" pitchFamily="18" charset="0"/>
                    <a:ea typeface="宋体" panose="02010600030101010101" pitchFamily="2" charset="-122"/>
                  </a:defRPr>
                </a:lvl1pPr>
                <a:lvl2pPr marL="742950" indent="-285750">
                  <a:defRPr sz="2600" b="1">
                    <a:solidFill>
                      <a:schemeClr val="tx2"/>
                    </a:solidFill>
                    <a:latin typeface="Times New Roman" panose="02020603050405020304" pitchFamily="18" charset="0"/>
                    <a:ea typeface="宋体" panose="02010600030101010101" pitchFamily="2" charset="-122"/>
                  </a:defRPr>
                </a:lvl2pPr>
                <a:lvl3pPr marL="1143000" indent="-228600">
                  <a:defRPr sz="2600" b="1">
                    <a:solidFill>
                      <a:schemeClr val="tx2"/>
                    </a:solidFill>
                    <a:latin typeface="Times New Roman" panose="02020603050405020304" pitchFamily="18" charset="0"/>
                    <a:ea typeface="宋体" panose="02010600030101010101" pitchFamily="2" charset="-122"/>
                  </a:defRPr>
                </a:lvl3pPr>
                <a:lvl4pPr marL="1600200" indent="-228600">
                  <a:defRPr sz="2600" b="1">
                    <a:solidFill>
                      <a:schemeClr val="tx2"/>
                    </a:solidFill>
                    <a:latin typeface="Times New Roman" panose="02020603050405020304" pitchFamily="18" charset="0"/>
                    <a:ea typeface="宋体" panose="02010600030101010101" pitchFamily="2" charset="-122"/>
                  </a:defRPr>
                </a:lvl4pPr>
                <a:lvl5pPr marL="2057400" indent="-228600">
                  <a:defRPr sz="2600" b="1">
                    <a:solidFill>
                      <a:schemeClr val="tx2"/>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600" b="1">
                    <a:solidFill>
                      <a:schemeClr val="tx2"/>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600" b="1">
                    <a:solidFill>
                      <a:schemeClr val="tx2"/>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600" b="1">
                    <a:solidFill>
                      <a:schemeClr val="tx2"/>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600" b="1">
                    <a:solidFill>
                      <a:schemeClr val="tx2"/>
                    </a:solidFill>
                    <a:latin typeface="Times New Roman" panose="02020603050405020304" pitchFamily="18" charset="0"/>
                    <a:ea typeface="宋体" panose="02010600030101010101" pitchFamily="2" charset="-122"/>
                  </a:defRPr>
                </a:lvl9pPr>
              </a:lstStyle>
              <a:p>
                <a:pPr eaLnBrk="1" hangingPunct="1"/>
                <a:endParaRPr lang="zh-CN" altLang="en-US">
                  <a:ea typeface="微软雅黑" panose="020B0503020204020204" pitchFamily="34" charset="-122"/>
                  <a:cs typeface="Times New Roman" panose="02020603050405020304" pitchFamily="18" charset="0"/>
                </a:endParaRPr>
              </a:p>
            </p:txBody>
          </p:sp>
          <p:sp>
            <p:nvSpPr>
              <p:cNvPr id="72746" name="Oval 11"/>
              <p:cNvSpPr>
                <a:spLocks noChangeArrowheads="1"/>
              </p:cNvSpPr>
              <p:nvPr/>
            </p:nvSpPr>
            <p:spPr bwMode="auto">
              <a:xfrm>
                <a:off x="2139" y="1881"/>
                <a:ext cx="68" cy="68"/>
              </a:xfrm>
              <a:prstGeom prst="ellipse">
                <a:avLst/>
              </a:prstGeom>
              <a:solidFill>
                <a:schemeClr val="tx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600" b="1">
                    <a:solidFill>
                      <a:schemeClr val="tx2"/>
                    </a:solidFill>
                    <a:latin typeface="Times New Roman" panose="02020603050405020304" pitchFamily="18" charset="0"/>
                    <a:ea typeface="宋体" panose="02010600030101010101" pitchFamily="2" charset="-122"/>
                  </a:defRPr>
                </a:lvl1pPr>
                <a:lvl2pPr marL="742950" indent="-285750">
                  <a:defRPr sz="2600" b="1">
                    <a:solidFill>
                      <a:schemeClr val="tx2"/>
                    </a:solidFill>
                    <a:latin typeface="Times New Roman" panose="02020603050405020304" pitchFamily="18" charset="0"/>
                    <a:ea typeface="宋体" panose="02010600030101010101" pitchFamily="2" charset="-122"/>
                  </a:defRPr>
                </a:lvl2pPr>
                <a:lvl3pPr marL="1143000" indent="-228600">
                  <a:defRPr sz="2600" b="1">
                    <a:solidFill>
                      <a:schemeClr val="tx2"/>
                    </a:solidFill>
                    <a:latin typeface="Times New Roman" panose="02020603050405020304" pitchFamily="18" charset="0"/>
                    <a:ea typeface="宋体" panose="02010600030101010101" pitchFamily="2" charset="-122"/>
                  </a:defRPr>
                </a:lvl3pPr>
                <a:lvl4pPr marL="1600200" indent="-228600">
                  <a:defRPr sz="2600" b="1">
                    <a:solidFill>
                      <a:schemeClr val="tx2"/>
                    </a:solidFill>
                    <a:latin typeface="Times New Roman" panose="02020603050405020304" pitchFamily="18" charset="0"/>
                    <a:ea typeface="宋体" panose="02010600030101010101" pitchFamily="2" charset="-122"/>
                  </a:defRPr>
                </a:lvl4pPr>
                <a:lvl5pPr marL="2057400" indent="-228600">
                  <a:defRPr sz="2600" b="1">
                    <a:solidFill>
                      <a:schemeClr val="tx2"/>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600" b="1">
                    <a:solidFill>
                      <a:schemeClr val="tx2"/>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600" b="1">
                    <a:solidFill>
                      <a:schemeClr val="tx2"/>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600" b="1">
                    <a:solidFill>
                      <a:schemeClr val="tx2"/>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600" b="1">
                    <a:solidFill>
                      <a:schemeClr val="tx2"/>
                    </a:solidFill>
                    <a:latin typeface="Times New Roman" panose="02020603050405020304" pitchFamily="18" charset="0"/>
                    <a:ea typeface="宋体" panose="02010600030101010101" pitchFamily="2" charset="-122"/>
                  </a:defRPr>
                </a:lvl9pPr>
              </a:lstStyle>
              <a:p>
                <a:pPr eaLnBrk="1" hangingPunct="1"/>
                <a:endParaRPr lang="zh-CN" altLang="en-US">
                  <a:ea typeface="微软雅黑" panose="020B0503020204020204" pitchFamily="34" charset="-122"/>
                  <a:cs typeface="Times New Roman" panose="02020603050405020304" pitchFamily="18" charset="0"/>
                </a:endParaRPr>
              </a:p>
            </p:txBody>
          </p:sp>
        </p:grpSp>
        <p:sp>
          <p:nvSpPr>
            <p:cNvPr id="72738" name="Text Box 12"/>
            <p:cNvSpPr txBox="1">
              <a:spLocks noChangeArrowheads="1"/>
            </p:cNvSpPr>
            <p:nvPr/>
          </p:nvSpPr>
          <p:spPr bwMode="auto">
            <a:xfrm>
              <a:off x="594" y="1950"/>
              <a:ext cx="19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600" b="1">
                  <a:solidFill>
                    <a:schemeClr val="tx2"/>
                  </a:solidFill>
                  <a:latin typeface="Times New Roman" panose="02020603050405020304" pitchFamily="18" charset="0"/>
                  <a:ea typeface="宋体" panose="02010600030101010101" pitchFamily="2" charset="-122"/>
                </a:defRPr>
              </a:lvl1pPr>
              <a:lvl2pPr marL="742950" indent="-285750">
                <a:defRPr sz="2600" b="1">
                  <a:solidFill>
                    <a:schemeClr val="tx2"/>
                  </a:solidFill>
                  <a:latin typeface="Times New Roman" panose="02020603050405020304" pitchFamily="18" charset="0"/>
                  <a:ea typeface="宋体" panose="02010600030101010101" pitchFamily="2" charset="-122"/>
                </a:defRPr>
              </a:lvl2pPr>
              <a:lvl3pPr marL="1143000" indent="-228600">
                <a:defRPr sz="2600" b="1">
                  <a:solidFill>
                    <a:schemeClr val="tx2"/>
                  </a:solidFill>
                  <a:latin typeface="Times New Roman" panose="02020603050405020304" pitchFamily="18" charset="0"/>
                  <a:ea typeface="宋体" panose="02010600030101010101" pitchFamily="2" charset="-122"/>
                </a:defRPr>
              </a:lvl3pPr>
              <a:lvl4pPr marL="1600200" indent="-228600">
                <a:defRPr sz="2600" b="1">
                  <a:solidFill>
                    <a:schemeClr val="tx2"/>
                  </a:solidFill>
                  <a:latin typeface="Times New Roman" panose="02020603050405020304" pitchFamily="18" charset="0"/>
                  <a:ea typeface="宋体" panose="02010600030101010101" pitchFamily="2" charset="-122"/>
                </a:defRPr>
              </a:lvl4pPr>
              <a:lvl5pPr marL="2057400" indent="-228600">
                <a:defRPr sz="2600" b="1">
                  <a:solidFill>
                    <a:schemeClr val="tx2"/>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600" b="1">
                  <a:solidFill>
                    <a:schemeClr val="tx2"/>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600" b="1">
                  <a:solidFill>
                    <a:schemeClr val="tx2"/>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600" b="1">
                  <a:solidFill>
                    <a:schemeClr val="tx2"/>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600" b="1">
                  <a:solidFill>
                    <a:schemeClr val="tx2"/>
                  </a:solidFill>
                  <a:latin typeface="Times New Roman" panose="02020603050405020304" pitchFamily="18" charset="0"/>
                  <a:ea typeface="宋体" panose="02010600030101010101" pitchFamily="2" charset="-122"/>
                </a:defRPr>
              </a:lvl9pPr>
            </a:lstStyle>
            <a:p>
              <a:pPr eaLnBrk="1" hangingPunct="1">
                <a:spcBef>
                  <a:spcPct val="50000"/>
                </a:spcBef>
              </a:pPr>
              <a:r>
                <a:rPr kumimoji="1" lang="en-US" altLang="zh-CN" sz="2400">
                  <a:solidFill>
                    <a:srgbClr val="A50021"/>
                  </a:solidFill>
                  <a:ea typeface="微软雅黑" panose="020B0503020204020204" pitchFamily="34" charset="-122"/>
                  <a:cs typeface="Times New Roman" panose="02020603050405020304" pitchFamily="18" charset="0"/>
                </a:rPr>
                <a:t>1</a:t>
              </a:r>
            </a:p>
          </p:txBody>
        </p:sp>
        <p:sp>
          <p:nvSpPr>
            <p:cNvPr id="72739" name="Text Box 13"/>
            <p:cNvSpPr txBox="1">
              <a:spLocks noChangeArrowheads="1"/>
            </p:cNvSpPr>
            <p:nvPr/>
          </p:nvSpPr>
          <p:spPr bwMode="auto">
            <a:xfrm>
              <a:off x="768" y="1947"/>
              <a:ext cx="19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600" b="1">
                  <a:solidFill>
                    <a:schemeClr val="tx2"/>
                  </a:solidFill>
                  <a:latin typeface="Times New Roman" panose="02020603050405020304" pitchFamily="18" charset="0"/>
                  <a:ea typeface="宋体" panose="02010600030101010101" pitchFamily="2" charset="-122"/>
                </a:defRPr>
              </a:lvl1pPr>
              <a:lvl2pPr marL="742950" indent="-285750">
                <a:defRPr sz="2600" b="1">
                  <a:solidFill>
                    <a:schemeClr val="tx2"/>
                  </a:solidFill>
                  <a:latin typeface="Times New Roman" panose="02020603050405020304" pitchFamily="18" charset="0"/>
                  <a:ea typeface="宋体" panose="02010600030101010101" pitchFamily="2" charset="-122"/>
                </a:defRPr>
              </a:lvl2pPr>
              <a:lvl3pPr marL="1143000" indent="-228600">
                <a:defRPr sz="2600" b="1">
                  <a:solidFill>
                    <a:schemeClr val="tx2"/>
                  </a:solidFill>
                  <a:latin typeface="Times New Roman" panose="02020603050405020304" pitchFamily="18" charset="0"/>
                  <a:ea typeface="宋体" panose="02010600030101010101" pitchFamily="2" charset="-122"/>
                </a:defRPr>
              </a:lvl3pPr>
              <a:lvl4pPr marL="1600200" indent="-228600">
                <a:defRPr sz="2600" b="1">
                  <a:solidFill>
                    <a:schemeClr val="tx2"/>
                  </a:solidFill>
                  <a:latin typeface="Times New Roman" panose="02020603050405020304" pitchFamily="18" charset="0"/>
                  <a:ea typeface="宋体" panose="02010600030101010101" pitchFamily="2" charset="-122"/>
                </a:defRPr>
              </a:lvl4pPr>
              <a:lvl5pPr marL="2057400" indent="-228600">
                <a:defRPr sz="2600" b="1">
                  <a:solidFill>
                    <a:schemeClr val="tx2"/>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600" b="1">
                  <a:solidFill>
                    <a:schemeClr val="tx2"/>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600" b="1">
                  <a:solidFill>
                    <a:schemeClr val="tx2"/>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600" b="1">
                  <a:solidFill>
                    <a:schemeClr val="tx2"/>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600" b="1">
                  <a:solidFill>
                    <a:schemeClr val="tx2"/>
                  </a:solidFill>
                  <a:latin typeface="Times New Roman" panose="02020603050405020304" pitchFamily="18" charset="0"/>
                  <a:ea typeface="宋体" panose="02010600030101010101" pitchFamily="2" charset="-122"/>
                </a:defRPr>
              </a:lvl9pPr>
            </a:lstStyle>
            <a:p>
              <a:pPr algn="ctr" eaLnBrk="1" hangingPunct="1">
                <a:spcBef>
                  <a:spcPct val="50000"/>
                </a:spcBef>
              </a:pPr>
              <a:r>
                <a:rPr kumimoji="1" lang="en-US" altLang="zh-CN" sz="2400">
                  <a:solidFill>
                    <a:srgbClr val="A50021"/>
                  </a:solidFill>
                  <a:ea typeface="微软雅黑" panose="020B0503020204020204" pitchFamily="34" charset="-122"/>
                  <a:cs typeface="Times New Roman" panose="02020603050405020304" pitchFamily="18" charset="0"/>
                </a:rPr>
                <a:t>2</a:t>
              </a:r>
            </a:p>
          </p:txBody>
        </p:sp>
        <p:sp>
          <p:nvSpPr>
            <p:cNvPr id="72740" name="Text Box 14"/>
            <p:cNvSpPr txBox="1">
              <a:spLocks noChangeArrowheads="1"/>
            </p:cNvSpPr>
            <p:nvPr/>
          </p:nvSpPr>
          <p:spPr bwMode="auto">
            <a:xfrm>
              <a:off x="1449" y="1938"/>
              <a:ext cx="19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600" b="1">
                  <a:solidFill>
                    <a:schemeClr val="tx2"/>
                  </a:solidFill>
                  <a:latin typeface="Times New Roman" panose="02020603050405020304" pitchFamily="18" charset="0"/>
                  <a:ea typeface="宋体" panose="02010600030101010101" pitchFamily="2" charset="-122"/>
                </a:defRPr>
              </a:lvl1pPr>
              <a:lvl2pPr marL="742950" indent="-285750">
                <a:defRPr sz="2600" b="1">
                  <a:solidFill>
                    <a:schemeClr val="tx2"/>
                  </a:solidFill>
                  <a:latin typeface="Times New Roman" panose="02020603050405020304" pitchFamily="18" charset="0"/>
                  <a:ea typeface="宋体" panose="02010600030101010101" pitchFamily="2" charset="-122"/>
                </a:defRPr>
              </a:lvl2pPr>
              <a:lvl3pPr marL="1143000" indent="-228600">
                <a:defRPr sz="2600" b="1">
                  <a:solidFill>
                    <a:schemeClr val="tx2"/>
                  </a:solidFill>
                  <a:latin typeface="Times New Roman" panose="02020603050405020304" pitchFamily="18" charset="0"/>
                  <a:ea typeface="宋体" panose="02010600030101010101" pitchFamily="2" charset="-122"/>
                </a:defRPr>
              </a:lvl3pPr>
              <a:lvl4pPr marL="1600200" indent="-228600">
                <a:defRPr sz="2600" b="1">
                  <a:solidFill>
                    <a:schemeClr val="tx2"/>
                  </a:solidFill>
                  <a:latin typeface="Times New Roman" panose="02020603050405020304" pitchFamily="18" charset="0"/>
                  <a:ea typeface="宋体" panose="02010600030101010101" pitchFamily="2" charset="-122"/>
                </a:defRPr>
              </a:lvl4pPr>
              <a:lvl5pPr marL="2057400" indent="-228600">
                <a:defRPr sz="2600" b="1">
                  <a:solidFill>
                    <a:schemeClr val="tx2"/>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600" b="1">
                  <a:solidFill>
                    <a:schemeClr val="tx2"/>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600" b="1">
                  <a:solidFill>
                    <a:schemeClr val="tx2"/>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600" b="1">
                  <a:solidFill>
                    <a:schemeClr val="tx2"/>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600" b="1">
                  <a:solidFill>
                    <a:schemeClr val="tx2"/>
                  </a:solidFill>
                  <a:latin typeface="Times New Roman" panose="02020603050405020304" pitchFamily="18" charset="0"/>
                  <a:ea typeface="宋体" panose="02010600030101010101" pitchFamily="2" charset="-122"/>
                </a:defRPr>
              </a:lvl9pPr>
            </a:lstStyle>
            <a:p>
              <a:pPr algn="ctr" eaLnBrk="1" hangingPunct="1">
                <a:spcBef>
                  <a:spcPct val="50000"/>
                </a:spcBef>
              </a:pPr>
              <a:r>
                <a:rPr kumimoji="1" lang="en-US" altLang="zh-CN" sz="2400" i="1" dirty="0">
                  <a:solidFill>
                    <a:srgbClr val="A50021"/>
                  </a:solidFill>
                  <a:ea typeface="微软雅黑" panose="020B0503020204020204" pitchFamily="34" charset="-122"/>
                  <a:cs typeface="Times New Roman" panose="02020603050405020304" pitchFamily="18" charset="0"/>
                </a:rPr>
                <a:t>n</a:t>
              </a:r>
            </a:p>
          </p:txBody>
        </p:sp>
        <p:sp>
          <p:nvSpPr>
            <p:cNvPr id="72741" name="Text Box 15"/>
            <p:cNvSpPr txBox="1">
              <a:spLocks noChangeArrowheads="1"/>
            </p:cNvSpPr>
            <p:nvPr/>
          </p:nvSpPr>
          <p:spPr bwMode="auto">
            <a:xfrm>
              <a:off x="2046" y="1944"/>
              <a:ext cx="279"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600" b="1">
                  <a:solidFill>
                    <a:schemeClr val="tx2"/>
                  </a:solidFill>
                  <a:latin typeface="Times New Roman" panose="02020603050405020304" pitchFamily="18" charset="0"/>
                  <a:ea typeface="宋体" panose="02010600030101010101" pitchFamily="2" charset="-122"/>
                </a:defRPr>
              </a:lvl1pPr>
              <a:lvl2pPr marL="742950" indent="-285750">
                <a:defRPr sz="2600" b="1">
                  <a:solidFill>
                    <a:schemeClr val="tx2"/>
                  </a:solidFill>
                  <a:latin typeface="Times New Roman" panose="02020603050405020304" pitchFamily="18" charset="0"/>
                  <a:ea typeface="宋体" panose="02010600030101010101" pitchFamily="2" charset="-122"/>
                </a:defRPr>
              </a:lvl2pPr>
              <a:lvl3pPr marL="1143000" indent="-228600">
                <a:defRPr sz="2600" b="1">
                  <a:solidFill>
                    <a:schemeClr val="tx2"/>
                  </a:solidFill>
                  <a:latin typeface="Times New Roman" panose="02020603050405020304" pitchFamily="18" charset="0"/>
                  <a:ea typeface="宋体" panose="02010600030101010101" pitchFamily="2" charset="-122"/>
                </a:defRPr>
              </a:lvl3pPr>
              <a:lvl4pPr marL="1600200" indent="-228600">
                <a:defRPr sz="2600" b="1">
                  <a:solidFill>
                    <a:schemeClr val="tx2"/>
                  </a:solidFill>
                  <a:latin typeface="Times New Roman" panose="02020603050405020304" pitchFamily="18" charset="0"/>
                  <a:ea typeface="宋体" panose="02010600030101010101" pitchFamily="2" charset="-122"/>
                </a:defRPr>
              </a:lvl4pPr>
              <a:lvl5pPr marL="2057400" indent="-228600">
                <a:defRPr sz="2600" b="1">
                  <a:solidFill>
                    <a:schemeClr val="tx2"/>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600" b="1">
                  <a:solidFill>
                    <a:schemeClr val="tx2"/>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600" b="1">
                  <a:solidFill>
                    <a:schemeClr val="tx2"/>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600" b="1">
                  <a:solidFill>
                    <a:schemeClr val="tx2"/>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600" b="1">
                  <a:solidFill>
                    <a:schemeClr val="tx2"/>
                  </a:solidFill>
                  <a:latin typeface="Times New Roman" panose="02020603050405020304" pitchFamily="18" charset="0"/>
                  <a:ea typeface="宋体" panose="02010600030101010101" pitchFamily="2" charset="-122"/>
                </a:defRPr>
              </a:lvl9pPr>
            </a:lstStyle>
            <a:p>
              <a:pPr algn="ctr" eaLnBrk="1" hangingPunct="1">
                <a:spcBef>
                  <a:spcPct val="50000"/>
                </a:spcBef>
              </a:pPr>
              <a:r>
                <a:rPr kumimoji="1" lang="en-US" altLang="zh-CN" sz="2400" i="1" dirty="0">
                  <a:solidFill>
                    <a:srgbClr val="A50021"/>
                  </a:solidFill>
                  <a:ea typeface="微软雅黑" panose="020B0503020204020204" pitchFamily="34" charset="-122"/>
                  <a:cs typeface="Times New Roman" panose="02020603050405020304" pitchFamily="18" charset="0"/>
                </a:rPr>
                <a:t>N</a:t>
              </a:r>
            </a:p>
          </p:txBody>
        </p:sp>
      </p:grpSp>
      <p:grpSp>
        <p:nvGrpSpPr>
          <p:cNvPr id="1675280" name="Group 16"/>
          <p:cNvGrpSpPr/>
          <p:nvPr/>
        </p:nvGrpSpPr>
        <p:grpSpPr bwMode="auto">
          <a:xfrm>
            <a:off x="3133725" y="2348880"/>
            <a:ext cx="2867025" cy="1042988"/>
            <a:chOff x="2088" y="1587"/>
            <a:chExt cx="1806" cy="657"/>
          </a:xfrm>
        </p:grpSpPr>
        <p:grpSp>
          <p:nvGrpSpPr>
            <p:cNvPr id="72728" name="Group 17"/>
            <p:cNvGrpSpPr/>
            <p:nvPr/>
          </p:nvGrpSpPr>
          <p:grpSpPr bwMode="auto">
            <a:xfrm>
              <a:off x="2262" y="1881"/>
              <a:ext cx="1632" cy="69"/>
              <a:chOff x="624" y="1881"/>
              <a:chExt cx="1632" cy="69"/>
            </a:xfrm>
          </p:grpSpPr>
          <p:sp>
            <p:nvSpPr>
              <p:cNvPr id="72732" name="Line 18"/>
              <p:cNvSpPr>
                <a:spLocks noChangeShapeType="1"/>
              </p:cNvSpPr>
              <p:nvPr/>
            </p:nvSpPr>
            <p:spPr bwMode="auto">
              <a:xfrm>
                <a:off x="624" y="1920"/>
                <a:ext cx="1632"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2733" name="Oval 19"/>
              <p:cNvSpPr>
                <a:spLocks noChangeArrowheads="1"/>
              </p:cNvSpPr>
              <p:nvPr/>
            </p:nvSpPr>
            <p:spPr bwMode="auto">
              <a:xfrm>
                <a:off x="657" y="1881"/>
                <a:ext cx="68" cy="68"/>
              </a:xfrm>
              <a:prstGeom prst="ellipse">
                <a:avLst/>
              </a:prstGeom>
              <a:solidFill>
                <a:schemeClr val="tx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600" b="1">
                    <a:solidFill>
                      <a:schemeClr val="tx2"/>
                    </a:solidFill>
                    <a:latin typeface="Times New Roman" panose="02020603050405020304" pitchFamily="18" charset="0"/>
                    <a:ea typeface="宋体" panose="02010600030101010101" pitchFamily="2" charset="-122"/>
                  </a:defRPr>
                </a:lvl1pPr>
                <a:lvl2pPr marL="742950" indent="-285750">
                  <a:defRPr sz="2600" b="1">
                    <a:solidFill>
                      <a:schemeClr val="tx2"/>
                    </a:solidFill>
                    <a:latin typeface="Times New Roman" panose="02020603050405020304" pitchFamily="18" charset="0"/>
                    <a:ea typeface="宋体" panose="02010600030101010101" pitchFamily="2" charset="-122"/>
                  </a:defRPr>
                </a:lvl2pPr>
                <a:lvl3pPr marL="1143000" indent="-228600">
                  <a:defRPr sz="2600" b="1">
                    <a:solidFill>
                      <a:schemeClr val="tx2"/>
                    </a:solidFill>
                    <a:latin typeface="Times New Roman" panose="02020603050405020304" pitchFamily="18" charset="0"/>
                    <a:ea typeface="宋体" panose="02010600030101010101" pitchFamily="2" charset="-122"/>
                  </a:defRPr>
                </a:lvl3pPr>
                <a:lvl4pPr marL="1600200" indent="-228600">
                  <a:defRPr sz="2600" b="1">
                    <a:solidFill>
                      <a:schemeClr val="tx2"/>
                    </a:solidFill>
                    <a:latin typeface="Times New Roman" panose="02020603050405020304" pitchFamily="18" charset="0"/>
                    <a:ea typeface="宋体" panose="02010600030101010101" pitchFamily="2" charset="-122"/>
                  </a:defRPr>
                </a:lvl4pPr>
                <a:lvl5pPr marL="2057400" indent="-228600">
                  <a:defRPr sz="2600" b="1">
                    <a:solidFill>
                      <a:schemeClr val="tx2"/>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600" b="1">
                    <a:solidFill>
                      <a:schemeClr val="tx2"/>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600" b="1">
                    <a:solidFill>
                      <a:schemeClr val="tx2"/>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600" b="1">
                    <a:solidFill>
                      <a:schemeClr val="tx2"/>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600" b="1">
                    <a:solidFill>
                      <a:schemeClr val="tx2"/>
                    </a:solidFill>
                    <a:latin typeface="Times New Roman" panose="02020603050405020304" pitchFamily="18" charset="0"/>
                    <a:ea typeface="宋体" panose="02010600030101010101" pitchFamily="2" charset="-122"/>
                  </a:defRPr>
                </a:lvl9pPr>
              </a:lstStyle>
              <a:p>
                <a:pPr eaLnBrk="1" hangingPunct="1"/>
                <a:endParaRPr lang="zh-CN" altLang="en-US">
                  <a:ea typeface="微软雅黑" panose="020B0503020204020204" pitchFamily="34" charset="-122"/>
                  <a:cs typeface="Times New Roman" panose="02020603050405020304" pitchFamily="18" charset="0"/>
                </a:endParaRPr>
              </a:p>
            </p:txBody>
          </p:sp>
          <p:sp>
            <p:nvSpPr>
              <p:cNvPr id="72734" name="Oval 20"/>
              <p:cNvSpPr>
                <a:spLocks noChangeArrowheads="1"/>
              </p:cNvSpPr>
              <p:nvPr/>
            </p:nvSpPr>
            <p:spPr bwMode="auto">
              <a:xfrm>
                <a:off x="829" y="1882"/>
                <a:ext cx="68" cy="68"/>
              </a:xfrm>
              <a:prstGeom prst="ellipse">
                <a:avLst/>
              </a:prstGeom>
              <a:solidFill>
                <a:schemeClr val="tx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600" b="1">
                    <a:solidFill>
                      <a:schemeClr val="tx2"/>
                    </a:solidFill>
                    <a:latin typeface="Times New Roman" panose="02020603050405020304" pitchFamily="18" charset="0"/>
                    <a:ea typeface="宋体" panose="02010600030101010101" pitchFamily="2" charset="-122"/>
                  </a:defRPr>
                </a:lvl1pPr>
                <a:lvl2pPr marL="742950" indent="-285750">
                  <a:defRPr sz="2600" b="1">
                    <a:solidFill>
                      <a:schemeClr val="tx2"/>
                    </a:solidFill>
                    <a:latin typeface="Times New Roman" panose="02020603050405020304" pitchFamily="18" charset="0"/>
                    <a:ea typeface="宋体" panose="02010600030101010101" pitchFamily="2" charset="-122"/>
                  </a:defRPr>
                </a:lvl2pPr>
                <a:lvl3pPr marL="1143000" indent="-228600">
                  <a:defRPr sz="2600" b="1">
                    <a:solidFill>
                      <a:schemeClr val="tx2"/>
                    </a:solidFill>
                    <a:latin typeface="Times New Roman" panose="02020603050405020304" pitchFamily="18" charset="0"/>
                    <a:ea typeface="宋体" panose="02010600030101010101" pitchFamily="2" charset="-122"/>
                  </a:defRPr>
                </a:lvl3pPr>
                <a:lvl4pPr marL="1600200" indent="-228600">
                  <a:defRPr sz="2600" b="1">
                    <a:solidFill>
                      <a:schemeClr val="tx2"/>
                    </a:solidFill>
                    <a:latin typeface="Times New Roman" panose="02020603050405020304" pitchFamily="18" charset="0"/>
                    <a:ea typeface="宋体" panose="02010600030101010101" pitchFamily="2" charset="-122"/>
                  </a:defRPr>
                </a:lvl4pPr>
                <a:lvl5pPr marL="2057400" indent="-228600">
                  <a:defRPr sz="2600" b="1">
                    <a:solidFill>
                      <a:schemeClr val="tx2"/>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600" b="1">
                    <a:solidFill>
                      <a:schemeClr val="tx2"/>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600" b="1">
                    <a:solidFill>
                      <a:schemeClr val="tx2"/>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600" b="1">
                    <a:solidFill>
                      <a:schemeClr val="tx2"/>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600" b="1">
                    <a:solidFill>
                      <a:schemeClr val="tx2"/>
                    </a:solidFill>
                    <a:latin typeface="Times New Roman" panose="02020603050405020304" pitchFamily="18" charset="0"/>
                    <a:ea typeface="宋体" panose="02010600030101010101" pitchFamily="2" charset="-122"/>
                  </a:defRPr>
                </a:lvl9pPr>
              </a:lstStyle>
              <a:p>
                <a:pPr eaLnBrk="1" hangingPunct="1"/>
                <a:endParaRPr lang="zh-CN" altLang="en-US">
                  <a:ea typeface="微软雅黑" panose="020B0503020204020204" pitchFamily="34" charset="-122"/>
                  <a:cs typeface="Times New Roman" panose="02020603050405020304" pitchFamily="18" charset="0"/>
                </a:endParaRPr>
              </a:p>
            </p:txBody>
          </p:sp>
          <p:sp>
            <p:nvSpPr>
              <p:cNvPr id="72735" name="Oval 21"/>
              <p:cNvSpPr>
                <a:spLocks noChangeArrowheads="1"/>
              </p:cNvSpPr>
              <p:nvPr/>
            </p:nvSpPr>
            <p:spPr bwMode="auto">
              <a:xfrm>
                <a:off x="1516" y="1881"/>
                <a:ext cx="68" cy="68"/>
              </a:xfrm>
              <a:prstGeom prst="ellipse">
                <a:avLst/>
              </a:prstGeom>
              <a:solidFill>
                <a:schemeClr val="tx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600" b="1">
                    <a:solidFill>
                      <a:schemeClr val="tx2"/>
                    </a:solidFill>
                    <a:latin typeface="Times New Roman" panose="02020603050405020304" pitchFamily="18" charset="0"/>
                    <a:ea typeface="宋体" panose="02010600030101010101" pitchFamily="2" charset="-122"/>
                  </a:defRPr>
                </a:lvl1pPr>
                <a:lvl2pPr marL="742950" indent="-285750">
                  <a:defRPr sz="2600" b="1">
                    <a:solidFill>
                      <a:schemeClr val="tx2"/>
                    </a:solidFill>
                    <a:latin typeface="Times New Roman" panose="02020603050405020304" pitchFamily="18" charset="0"/>
                    <a:ea typeface="宋体" panose="02010600030101010101" pitchFamily="2" charset="-122"/>
                  </a:defRPr>
                </a:lvl2pPr>
                <a:lvl3pPr marL="1143000" indent="-228600">
                  <a:defRPr sz="2600" b="1">
                    <a:solidFill>
                      <a:schemeClr val="tx2"/>
                    </a:solidFill>
                    <a:latin typeface="Times New Roman" panose="02020603050405020304" pitchFamily="18" charset="0"/>
                    <a:ea typeface="宋体" panose="02010600030101010101" pitchFamily="2" charset="-122"/>
                  </a:defRPr>
                </a:lvl3pPr>
                <a:lvl4pPr marL="1600200" indent="-228600">
                  <a:defRPr sz="2600" b="1">
                    <a:solidFill>
                      <a:schemeClr val="tx2"/>
                    </a:solidFill>
                    <a:latin typeface="Times New Roman" panose="02020603050405020304" pitchFamily="18" charset="0"/>
                    <a:ea typeface="宋体" panose="02010600030101010101" pitchFamily="2" charset="-122"/>
                  </a:defRPr>
                </a:lvl4pPr>
                <a:lvl5pPr marL="2057400" indent="-228600">
                  <a:defRPr sz="2600" b="1">
                    <a:solidFill>
                      <a:schemeClr val="tx2"/>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600" b="1">
                    <a:solidFill>
                      <a:schemeClr val="tx2"/>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600" b="1">
                    <a:solidFill>
                      <a:schemeClr val="tx2"/>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600" b="1">
                    <a:solidFill>
                      <a:schemeClr val="tx2"/>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600" b="1">
                    <a:solidFill>
                      <a:schemeClr val="tx2"/>
                    </a:solidFill>
                    <a:latin typeface="Times New Roman" panose="02020603050405020304" pitchFamily="18" charset="0"/>
                    <a:ea typeface="宋体" panose="02010600030101010101" pitchFamily="2" charset="-122"/>
                  </a:defRPr>
                </a:lvl9pPr>
              </a:lstStyle>
              <a:p>
                <a:pPr eaLnBrk="1" hangingPunct="1"/>
                <a:endParaRPr lang="zh-CN" altLang="en-US">
                  <a:ea typeface="微软雅黑" panose="020B0503020204020204" pitchFamily="34" charset="-122"/>
                  <a:cs typeface="Times New Roman" panose="02020603050405020304" pitchFamily="18" charset="0"/>
                </a:endParaRPr>
              </a:p>
            </p:txBody>
          </p:sp>
          <p:sp>
            <p:nvSpPr>
              <p:cNvPr id="72736" name="Oval 22"/>
              <p:cNvSpPr>
                <a:spLocks noChangeArrowheads="1"/>
              </p:cNvSpPr>
              <p:nvPr/>
            </p:nvSpPr>
            <p:spPr bwMode="auto">
              <a:xfrm>
                <a:off x="2139" y="1881"/>
                <a:ext cx="68" cy="68"/>
              </a:xfrm>
              <a:prstGeom prst="ellipse">
                <a:avLst/>
              </a:prstGeom>
              <a:solidFill>
                <a:schemeClr val="tx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600" b="1">
                    <a:solidFill>
                      <a:schemeClr val="tx2"/>
                    </a:solidFill>
                    <a:latin typeface="Times New Roman" panose="02020603050405020304" pitchFamily="18" charset="0"/>
                    <a:ea typeface="宋体" panose="02010600030101010101" pitchFamily="2" charset="-122"/>
                  </a:defRPr>
                </a:lvl1pPr>
                <a:lvl2pPr marL="742950" indent="-285750">
                  <a:defRPr sz="2600" b="1">
                    <a:solidFill>
                      <a:schemeClr val="tx2"/>
                    </a:solidFill>
                    <a:latin typeface="Times New Roman" panose="02020603050405020304" pitchFamily="18" charset="0"/>
                    <a:ea typeface="宋体" panose="02010600030101010101" pitchFamily="2" charset="-122"/>
                  </a:defRPr>
                </a:lvl2pPr>
                <a:lvl3pPr marL="1143000" indent="-228600">
                  <a:defRPr sz="2600" b="1">
                    <a:solidFill>
                      <a:schemeClr val="tx2"/>
                    </a:solidFill>
                    <a:latin typeface="Times New Roman" panose="02020603050405020304" pitchFamily="18" charset="0"/>
                    <a:ea typeface="宋体" panose="02010600030101010101" pitchFamily="2" charset="-122"/>
                  </a:defRPr>
                </a:lvl3pPr>
                <a:lvl4pPr marL="1600200" indent="-228600">
                  <a:defRPr sz="2600" b="1">
                    <a:solidFill>
                      <a:schemeClr val="tx2"/>
                    </a:solidFill>
                    <a:latin typeface="Times New Roman" panose="02020603050405020304" pitchFamily="18" charset="0"/>
                    <a:ea typeface="宋体" panose="02010600030101010101" pitchFamily="2" charset="-122"/>
                  </a:defRPr>
                </a:lvl4pPr>
                <a:lvl5pPr marL="2057400" indent="-228600">
                  <a:defRPr sz="2600" b="1">
                    <a:solidFill>
                      <a:schemeClr val="tx2"/>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600" b="1">
                    <a:solidFill>
                      <a:schemeClr val="tx2"/>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600" b="1">
                    <a:solidFill>
                      <a:schemeClr val="tx2"/>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600" b="1">
                    <a:solidFill>
                      <a:schemeClr val="tx2"/>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600" b="1">
                    <a:solidFill>
                      <a:schemeClr val="tx2"/>
                    </a:solidFill>
                    <a:latin typeface="Times New Roman" panose="02020603050405020304" pitchFamily="18" charset="0"/>
                    <a:ea typeface="宋体" panose="02010600030101010101" pitchFamily="2" charset="-122"/>
                  </a:defRPr>
                </a:lvl9pPr>
              </a:lstStyle>
              <a:p>
                <a:pPr eaLnBrk="1" hangingPunct="1"/>
                <a:endParaRPr lang="zh-CN" altLang="en-US">
                  <a:ea typeface="微软雅黑" panose="020B0503020204020204" pitchFamily="34" charset="-122"/>
                  <a:cs typeface="Times New Roman" panose="02020603050405020304" pitchFamily="18" charset="0"/>
                </a:endParaRPr>
              </a:p>
            </p:txBody>
          </p:sp>
        </p:grpSp>
        <p:sp>
          <p:nvSpPr>
            <p:cNvPr id="72729" name="Text Box 23"/>
            <p:cNvSpPr txBox="1">
              <a:spLocks noChangeArrowheads="1"/>
            </p:cNvSpPr>
            <p:nvPr/>
          </p:nvSpPr>
          <p:spPr bwMode="auto">
            <a:xfrm>
              <a:off x="2088" y="1587"/>
              <a:ext cx="48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600" b="1">
                  <a:solidFill>
                    <a:schemeClr val="tx2"/>
                  </a:solidFill>
                  <a:latin typeface="Times New Roman" panose="02020603050405020304" pitchFamily="18" charset="0"/>
                  <a:ea typeface="宋体" panose="02010600030101010101" pitchFamily="2" charset="-122"/>
                </a:defRPr>
              </a:lvl1pPr>
              <a:lvl2pPr marL="742950" indent="-285750">
                <a:defRPr sz="2600" b="1">
                  <a:solidFill>
                    <a:schemeClr val="tx2"/>
                  </a:solidFill>
                  <a:latin typeface="Times New Roman" panose="02020603050405020304" pitchFamily="18" charset="0"/>
                  <a:ea typeface="宋体" panose="02010600030101010101" pitchFamily="2" charset="-122"/>
                </a:defRPr>
              </a:lvl2pPr>
              <a:lvl3pPr marL="1143000" indent="-228600">
                <a:defRPr sz="2600" b="1">
                  <a:solidFill>
                    <a:schemeClr val="tx2"/>
                  </a:solidFill>
                  <a:latin typeface="Times New Roman" panose="02020603050405020304" pitchFamily="18" charset="0"/>
                  <a:ea typeface="宋体" panose="02010600030101010101" pitchFamily="2" charset="-122"/>
                </a:defRPr>
              </a:lvl3pPr>
              <a:lvl4pPr marL="1600200" indent="-228600">
                <a:defRPr sz="2600" b="1">
                  <a:solidFill>
                    <a:schemeClr val="tx2"/>
                  </a:solidFill>
                  <a:latin typeface="Times New Roman" panose="02020603050405020304" pitchFamily="18" charset="0"/>
                  <a:ea typeface="宋体" panose="02010600030101010101" pitchFamily="2" charset="-122"/>
                </a:defRPr>
              </a:lvl4pPr>
              <a:lvl5pPr marL="2057400" indent="-228600">
                <a:defRPr sz="2600" b="1">
                  <a:solidFill>
                    <a:schemeClr val="tx2"/>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600" b="1">
                  <a:solidFill>
                    <a:schemeClr val="tx2"/>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600" b="1">
                  <a:solidFill>
                    <a:schemeClr val="tx2"/>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600" b="1">
                  <a:solidFill>
                    <a:schemeClr val="tx2"/>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600" b="1">
                  <a:solidFill>
                    <a:schemeClr val="tx2"/>
                  </a:solidFill>
                  <a:latin typeface="Times New Roman" panose="02020603050405020304" pitchFamily="18" charset="0"/>
                  <a:ea typeface="宋体" panose="02010600030101010101" pitchFamily="2" charset="-122"/>
                </a:defRPr>
              </a:lvl9pPr>
            </a:lstStyle>
            <a:p>
              <a:pPr eaLnBrk="1" hangingPunct="1">
                <a:spcBef>
                  <a:spcPct val="50000"/>
                </a:spcBef>
              </a:pPr>
              <a:r>
                <a:rPr kumimoji="1" lang="en-US" altLang="zh-CN" sz="2400" i="1" dirty="0">
                  <a:solidFill>
                    <a:srgbClr val="A50021"/>
                  </a:solidFill>
                  <a:ea typeface="微软雅黑" panose="020B0503020204020204" pitchFamily="34" charset="-122"/>
                  <a:cs typeface="Times New Roman" panose="02020603050405020304" pitchFamily="18" charset="0"/>
                </a:rPr>
                <a:t>N</a:t>
              </a:r>
              <a:r>
                <a:rPr kumimoji="1" lang="en-US" altLang="zh-CN" sz="2400" dirty="0">
                  <a:solidFill>
                    <a:srgbClr val="A50021"/>
                  </a:solidFill>
                  <a:ea typeface="微软雅黑" panose="020B0503020204020204" pitchFamily="34" charset="-122"/>
                  <a:cs typeface="Times New Roman" panose="02020603050405020304" pitchFamily="18" charset="0"/>
                </a:rPr>
                <a:t>+1</a:t>
              </a:r>
            </a:p>
          </p:txBody>
        </p:sp>
        <p:sp>
          <p:nvSpPr>
            <p:cNvPr id="72730" name="Text Box 24"/>
            <p:cNvSpPr txBox="1">
              <a:spLocks noChangeArrowheads="1"/>
            </p:cNvSpPr>
            <p:nvPr/>
          </p:nvSpPr>
          <p:spPr bwMode="auto">
            <a:xfrm>
              <a:off x="2265" y="1947"/>
              <a:ext cx="48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600" b="1">
                  <a:solidFill>
                    <a:schemeClr val="tx2"/>
                  </a:solidFill>
                  <a:latin typeface="Times New Roman" panose="02020603050405020304" pitchFamily="18" charset="0"/>
                  <a:ea typeface="宋体" panose="02010600030101010101" pitchFamily="2" charset="-122"/>
                </a:defRPr>
              </a:lvl1pPr>
              <a:lvl2pPr marL="742950" indent="-285750">
                <a:defRPr sz="2600" b="1">
                  <a:solidFill>
                    <a:schemeClr val="tx2"/>
                  </a:solidFill>
                  <a:latin typeface="Times New Roman" panose="02020603050405020304" pitchFamily="18" charset="0"/>
                  <a:ea typeface="宋体" panose="02010600030101010101" pitchFamily="2" charset="-122"/>
                </a:defRPr>
              </a:lvl2pPr>
              <a:lvl3pPr marL="1143000" indent="-228600">
                <a:defRPr sz="2600" b="1">
                  <a:solidFill>
                    <a:schemeClr val="tx2"/>
                  </a:solidFill>
                  <a:latin typeface="Times New Roman" panose="02020603050405020304" pitchFamily="18" charset="0"/>
                  <a:ea typeface="宋体" panose="02010600030101010101" pitchFamily="2" charset="-122"/>
                </a:defRPr>
              </a:lvl3pPr>
              <a:lvl4pPr marL="1600200" indent="-228600">
                <a:defRPr sz="2600" b="1">
                  <a:solidFill>
                    <a:schemeClr val="tx2"/>
                  </a:solidFill>
                  <a:latin typeface="Times New Roman" panose="02020603050405020304" pitchFamily="18" charset="0"/>
                  <a:ea typeface="宋体" panose="02010600030101010101" pitchFamily="2" charset="-122"/>
                </a:defRPr>
              </a:lvl4pPr>
              <a:lvl5pPr marL="2057400" indent="-228600">
                <a:defRPr sz="2600" b="1">
                  <a:solidFill>
                    <a:schemeClr val="tx2"/>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600" b="1">
                  <a:solidFill>
                    <a:schemeClr val="tx2"/>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600" b="1">
                  <a:solidFill>
                    <a:schemeClr val="tx2"/>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600" b="1">
                  <a:solidFill>
                    <a:schemeClr val="tx2"/>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600" b="1">
                  <a:solidFill>
                    <a:schemeClr val="tx2"/>
                  </a:solidFill>
                  <a:latin typeface="Times New Roman" panose="02020603050405020304" pitchFamily="18" charset="0"/>
                  <a:ea typeface="宋体" panose="02010600030101010101" pitchFamily="2" charset="-122"/>
                </a:defRPr>
              </a:lvl9pPr>
            </a:lstStyle>
            <a:p>
              <a:pPr eaLnBrk="1" hangingPunct="1">
                <a:spcBef>
                  <a:spcPct val="50000"/>
                </a:spcBef>
              </a:pPr>
              <a:r>
                <a:rPr kumimoji="1" lang="en-US" altLang="zh-CN" sz="2400" i="1" dirty="0">
                  <a:solidFill>
                    <a:srgbClr val="A50021"/>
                  </a:solidFill>
                  <a:ea typeface="微软雅黑" panose="020B0503020204020204" pitchFamily="34" charset="-122"/>
                  <a:cs typeface="Times New Roman" panose="02020603050405020304" pitchFamily="18" charset="0"/>
                </a:rPr>
                <a:t>N</a:t>
              </a:r>
              <a:r>
                <a:rPr kumimoji="1" lang="en-US" altLang="zh-CN" sz="2400" dirty="0">
                  <a:solidFill>
                    <a:srgbClr val="A50021"/>
                  </a:solidFill>
                  <a:ea typeface="微软雅黑" panose="020B0503020204020204" pitchFamily="34" charset="-122"/>
                  <a:cs typeface="Times New Roman" panose="02020603050405020304" pitchFamily="18" charset="0"/>
                </a:rPr>
                <a:t>+2</a:t>
              </a:r>
            </a:p>
          </p:txBody>
        </p:sp>
        <p:sp>
          <p:nvSpPr>
            <p:cNvPr id="72731" name="Text Box 25"/>
            <p:cNvSpPr txBox="1">
              <a:spLocks noChangeArrowheads="1"/>
            </p:cNvSpPr>
            <p:nvPr/>
          </p:nvSpPr>
          <p:spPr bwMode="auto">
            <a:xfrm>
              <a:off x="2955" y="1956"/>
              <a:ext cx="48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600" b="1">
                  <a:solidFill>
                    <a:schemeClr val="tx2"/>
                  </a:solidFill>
                  <a:latin typeface="Times New Roman" panose="02020603050405020304" pitchFamily="18" charset="0"/>
                  <a:ea typeface="宋体" panose="02010600030101010101" pitchFamily="2" charset="-122"/>
                </a:defRPr>
              </a:lvl1pPr>
              <a:lvl2pPr marL="742950" indent="-285750">
                <a:defRPr sz="2600" b="1">
                  <a:solidFill>
                    <a:schemeClr val="tx2"/>
                  </a:solidFill>
                  <a:latin typeface="Times New Roman" panose="02020603050405020304" pitchFamily="18" charset="0"/>
                  <a:ea typeface="宋体" panose="02010600030101010101" pitchFamily="2" charset="-122"/>
                </a:defRPr>
              </a:lvl2pPr>
              <a:lvl3pPr marL="1143000" indent="-228600">
                <a:defRPr sz="2600" b="1">
                  <a:solidFill>
                    <a:schemeClr val="tx2"/>
                  </a:solidFill>
                  <a:latin typeface="Times New Roman" panose="02020603050405020304" pitchFamily="18" charset="0"/>
                  <a:ea typeface="宋体" panose="02010600030101010101" pitchFamily="2" charset="-122"/>
                </a:defRPr>
              </a:lvl3pPr>
              <a:lvl4pPr marL="1600200" indent="-228600">
                <a:defRPr sz="2600" b="1">
                  <a:solidFill>
                    <a:schemeClr val="tx2"/>
                  </a:solidFill>
                  <a:latin typeface="Times New Roman" panose="02020603050405020304" pitchFamily="18" charset="0"/>
                  <a:ea typeface="宋体" panose="02010600030101010101" pitchFamily="2" charset="-122"/>
                </a:defRPr>
              </a:lvl4pPr>
              <a:lvl5pPr marL="2057400" indent="-228600">
                <a:defRPr sz="2600" b="1">
                  <a:solidFill>
                    <a:schemeClr val="tx2"/>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600" b="1">
                  <a:solidFill>
                    <a:schemeClr val="tx2"/>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600" b="1">
                  <a:solidFill>
                    <a:schemeClr val="tx2"/>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600" b="1">
                  <a:solidFill>
                    <a:schemeClr val="tx2"/>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600" b="1">
                  <a:solidFill>
                    <a:schemeClr val="tx2"/>
                  </a:solidFill>
                  <a:latin typeface="Times New Roman" panose="02020603050405020304" pitchFamily="18" charset="0"/>
                  <a:ea typeface="宋体" panose="02010600030101010101" pitchFamily="2" charset="-122"/>
                </a:defRPr>
              </a:lvl9pPr>
            </a:lstStyle>
            <a:p>
              <a:pPr eaLnBrk="1" hangingPunct="1">
                <a:spcBef>
                  <a:spcPct val="50000"/>
                </a:spcBef>
              </a:pPr>
              <a:r>
                <a:rPr kumimoji="1" lang="en-US" altLang="zh-CN" sz="2400" i="1" dirty="0" err="1">
                  <a:solidFill>
                    <a:srgbClr val="A50021"/>
                  </a:solidFill>
                  <a:ea typeface="微软雅黑" panose="020B0503020204020204" pitchFamily="34" charset="-122"/>
                  <a:cs typeface="Times New Roman" panose="02020603050405020304" pitchFamily="18" charset="0"/>
                </a:rPr>
                <a:t>N</a:t>
              </a:r>
              <a:r>
                <a:rPr kumimoji="1" lang="en-US" altLang="zh-CN" sz="2400" dirty="0" err="1">
                  <a:solidFill>
                    <a:srgbClr val="A50021"/>
                  </a:solidFill>
                  <a:ea typeface="微软雅黑" panose="020B0503020204020204" pitchFamily="34" charset="-122"/>
                  <a:cs typeface="Times New Roman" panose="02020603050405020304" pitchFamily="18" charset="0"/>
                </a:rPr>
                <a:t>+</a:t>
              </a:r>
              <a:r>
                <a:rPr kumimoji="1" lang="en-US" altLang="zh-CN" sz="2400" i="1" dirty="0" err="1">
                  <a:solidFill>
                    <a:srgbClr val="A50021"/>
                  </a:solidFill>
                  <a:ea typeface="微软雅黑" panose="020B0503020204020204" pitchFamily="34" charset="-122"/>
                  <a:cs typeface="Times New Roman" panose="02020603050405020304" pitchFamily="18" charset="0"/>
                </a:rPr>
                <a:t>n</a:t>
              </a:r>
              <a:endParaRPr kumimoji="1" lang="en-US" altLang="zh-CN" sz="2400" i="1" dirty="0">
                <a:solidFill>
                  <a:srgbClr val="A50021"/>
                </a:solidFill>
                <a:ea typeface="微软雅黑" panose="020B0503020204020204" pitchFamily="34" charset="-122"/>
                <a:cs typeface="Times New Roman" panose="02020603050405020304" pitchFamily="18" charset="0"/>
              </a:endParaRPr>
            </a:p>
          </p:txBody>
        </p:sp>
      </p:grpSp>
      <p:grpSp>
        <p:nvGrpSpPr>
          <p:cNvPr id="1675290" name="Group 26"/>
          <p:cNvGrpSpPr/>
          <p:nvPr/>
        </p:nvGrpSpPr>
        <p:grpSpPr bwMode="auto">
          <a:xfrm>
            <a:off x="6010275" y="2815605"/>
            <a:ext cx="2590800" cy="109538"/>
            <a:chOff x="624" y="1881"/>
            <a:chExt cx="1632" cy="69"/>
          </a:xfrm>
        </p:grpSpPr>
        <p:sp>
          <p:nvSpPr>
            <p:cNvPr id="72723" name="Line 27"/>
            <p:cNvSpPr>
              <a:spLocks noChangeShapeType="1"/>
            </p:cNvSpPr>
            <p:nvPr/>
          </p:nvSpPr>
          <p:spPr bwMode="auto">
            <a:xfrm>
              <a:off x="624" y="1920"/>
              <a:ext cx="1632"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2724" name="Oval 28"/>
            <p:cNvSpPr>
              <a:spLocks noChangeArrowheads="1"/>
            </p:cNvSpPr>
            <p:nvPr/>
          </p:nvSpPr>
          <p:spPr bwMode="auto">
            <a:xfrm>
              <a:off x="657" y="1881"/>
              <a:ext cx="68" cy="68"/>
            </a:xfrm>
            <a:prstGeom prst="ellipse">
              <a:avLst/>
            </a:prstGeom>
            <a:solidFill>
              <a:schemeClr val="tx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600" b="1">
                  <a:solidFill>
                    <a:schemeClr val="tx2"/>
                  </a:solidFill>
                  <a:latin typeface="Times New Roman" panose="02020603050405020304" pitchFamily="18" charset="0"/>
                  <a:ea typeface="宋体" panose="02010600030101010101" pitchFamily="2" charset="-122"/>
                </a:defRPr>
              </a:lvl1pPr>
              <a:lvl2pPr marL="742950" indent="-285750">
                <a:defRPr sz="2600" b="1">
                  <a:solidFill>
                    <a:schemeClr val="tx2"/>
                  </a:solidFill>
                  <a:latin typeface="Times New Roman" panose="02020603050405020304" pitchFamily="18" charset="0"/>
                  <a:ea typeface="宋体" panose="02010600030101010101" pitchFamily="2" charset="-122"/>
                </a:defRPr>
              </a:lvl2pPr>
              <a:lvl3pPr marL="1143000" indent="-228600">
                <a:defRPr sz="2600" b="1">
                  <a:solidFill>
                    <a:schemeClr val="tx2"/>
                  </a:solidFill>
                  <a:latin typeface="Times New Roman" panose="02020603050405020304" pitchFamily="18" charset="0"/>
                  <a:ea typeface="宋体" panose="02010600030101010101" pitchFamily="2" charset="-122"/>
                </a:defRPr>
              </a:lvl3pPr>
              <a:lvl4pPr marL="1600200" indent="-228600">
                <a:defRPr sz="2600" b="1">
                  <a:solidFill>
                    <a:schemeClr val="tx2"/>
                  </a:solidFill>
                  <a:latin typeface="Times New Roman" panose="02020603050405020304" pitchFamily="18" charset="0"/>
                  <a:ea typeface="宋体" panose="02010600030101010101" pitchFamily="2" charset="-122"/>
                </a:defRPr>
              </a:lvl4pPr>
              <a:lvl5pPr marL="2057400" indent="-228600">
                <a:defRPr sz="2600" b="1">
                  <a:solidFill>
                    <a:schemeClr val="tx2"/>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600" b="1">
                  <a:solidFill>
                    <a:schemeClr val="tx2"/>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600" b="1">
                  <a:solidFill>
                    <a:schemeClr val="tx2"/>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600" b="1">
                  <a:solidFill>
                    <a:schemeClr val="tx2"/>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600" b="1">
                  <a:solidFill>
                    <a:schemeClr val="tx2"/>
                  </a:solidFill>
                  <a:latin typeface="Times New Roman" panose="02020603050405020304" pitchFamily="18" charset="0"/>
                  <a:ea typeface="宋体" panose="02010600030101010101" pitchFamily="2" charset="-122"/>
                </a:defRPr>
              </a:lvl9pPr>
            </a:lstStyle>
            <a:p>
              <a:pPr eaLnBrk="1" hangingPunct="1"/>
              <a:endParaRPr lang="zh-CN" altLang="en-US">
                <a:ea typeface="微软雅黑" panose="020B0503020204020204" pitchFamily="34" charset="-122"/>
                <a:cs typeface="Times New Roman" panose="02020603050405020304" pitchFamily="18" charset="0"/>
              </a:endParaRPr>
            </a:p>
          </p:txBody>
        </p:sp>
        <p:sp>
          <p:nvSpPr>
            <p:cNvPr id="72725" name="Oval 29"/>
            <p:cNvSpPr>
              <a:spLocks noChangeArrowheads="1"/>
            </p:cNvSpPr>
            <p:nvPr/>
          </p:nvSpPr>
          <p:spPr bwMode="auto">
            <a:xfrm>
              <a:off x="829" y="1882"/>
              <a:ext cx="68" cy="68"/>
            </a:xfrm>
            <a:prstGeom prst="ellipse">
              <a:avLst/>
            </a:prstGeom>
            <a:solidFill>
              <a:schemeClr val="tx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600" b="1">
                  <a:solidFill>
                    <a:schemeClr val="tx2"/>
                  </a:solidFill>
                  <a:latin typeface="Times New Roman" panose="02020603050405020304" pitchFamily="18" charset="0"/>
                  <a:ea typeface="宋体" panose="02010600030101010101" pitchFamily="2" charset="-122"/>
                </a:defRPr>
              </a:lvl1pPr>
              <a:lvl2pPr marL="742950" indent="-285750">
                <a:defRPr sz="2600" b="1">
                  <a:solidFill>
                    <a:schemeClr val="tx2"/>
                  </a:solidFill>
                  <a:latin typeface="Times New Roman" panose="02020603050405020304" pitchFamily="18" charset="0"/>
                  <a:ea typeface="宋体" panose="02010600030101010101" pitchFamily="2" charset="-122"/>
                </a:defRPr>
              </a:lvl2pPr>
              <a:lvl3pPr marL="1143000" indent="-228600">
                <a:defRPr sz="2600" b="1">
                  <a:solidFill>
                    <a:schemeClr val="tx2"/>
                  </a:solidFill>
                  <a:latin typeface="Times New Roman" panose="02020603050405020304" pitchFamily="18" charset="0"/>
                  <a:ea typeface="宋体" panose="02010600030101010101" pitchFamily="2" charset="-122"/>
                </a:defRPr>
              </a:lvl3pPr>
              <a:lvl4pPr marL="1600200" indent="-228600">
                <a:defRPr sz="2600" b="1">
                  <a:solidFill>
                    <a:schemeClr val="tx2"/>
                  </a:solidFill>
                  <a:latin typeface="Times New Roman" panose="02020603050405020304" pitchFamily="18" charset="0"/>
                  <a:ea typeface="宋体" panose="02010600030101010101" pitchFamily="2" charset="-122"/>
                </a:defRPr>
              </a:lvl4pPr>
              <a:lvl5pPr marL="2057400" indent="-228600">
                <a:defRPr sz="2600" b="1">
                  <a:solidFill>
                    <a:schemeClr val="tx2"/>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600" b="1">
                  <a:solidFill>
                    <a:schemeClr val="tx2"/>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600" b="1">
                  <a:solidFill>
                    <a:schemeClr val="tx2"/>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600" b="1">
                  <a:solidFill>
                    <a:schemeClr val="tx2"/>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600" b="1">
                  <a:solidFill>
                    <a:schemeClr val="tx2"/>
                  </a:solidFill>
                  <a:latin typeface="Times New Roman" panose="02020603050405020304" pitchFamily="18" charset="0"/>
                  <a:ea typeface="宋体" panose="02010600030101010101" pitchFamily="2" charset="-122"/>
                </a:defRPr>
              </a:lvl9pPr>
            </a:lstStyle>
            <a:p>
              <a:pPr eaLnBrk="1" hangingPunct="1"/>
              <a:endParaRPr lang="zh-CN" altLang="en-US">
                <a:ea typeface="微软雅黑" panose="020B0503020204020204" pitchFamily="34" charset="-122"/>
                <a:cs typeface="Times New Roman" panose="02020603050405020304" pitchFamily="18" charset="0"/>
              </a:endParaRPr>
            </a:p>
          </p:txBody>
        </p:sp>
        <p:sp>
          <p:nvSpPr>
            <p:cNvPr id="72726" name="Oval 30"/>
            <p:cNvSpPr>
              <a:spLocks noChangeArrowheads="1"/>
            </p:cNvSpPr>
            <p:nvPr/>
          </p:nvSpPr>
          <p:spPr bwMode="auto">
            <a:xfrm>
              <a:off x="1516" y="1881"/>
              <a:ext cx="68" cy="68"/>
            </a:xfrm>
            <a:prstGeom prst="ellipse">
              <a:avLst/>
            </a:prstGeom>
            <a:solidFill>
              <a:schemeClr val="tx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600" b="1">
                  <a:solidFill>
                    <a:schemeClr val="tx2"/>
                  </a:solidFill>
                  <a:latin typeface="Times New Roman" panose="02020603050405020304" pitchFamily="18" charset="0"/>
                  <a:ea typeface="宋体" panose="02010600030101010101" pitchFamily="2" charset="-122"/>
                </a:defRPr>
              </a:lvl1pPr>
              <a:lvl2pPr marL="742950" indent="-285750">
                <a:defRPr sz="2600" b="1">
                  <a:solidFill>
                    <a:schemeClr val="tx2"/>
                  </a:solidFill>
                  <a:latin typeface="Times New Roman" panose="02020603050405020304" pitchFamily="18" charset="0"/>
                  <a:ea typeface="宋体" panose="02010600030101010101" pitchFamily="2" charset="-122"/>
                </a:defRPr>
              </a:lvl2pPr>
              <a:lvl3pPr marL="1143000" indent="-228600">
                <a:defRPr sz="2600" b="1">
                  <a:solidFill>
                    <a:schemeClr val="tx2"/>
                  </a:solidFill>
                  <a:latin typeface="Times New Roman" panose="02020603050405020304" pitchFamily="18" charset="0"/>
                  <a:ea typeface="宋体" panose="02010600030101010101" pitchFamily="2" charset="-122"/>
                </a:defRPr>
              </a:lvl3pPr>
              <a:lvl4pPr marL="1600200" indent="-228600">
                <a:defRPr sz="2600" b="1">
                  <a:solidFill>
                    <a:schemeClr val="tx2"/>
                  </a:solidFill>
                  <a:latin typeface="Times New Roman" panose="02020603050405020304" pitchFamily="18" charset="0"/>
                  <a:ea typeface="宋体" panose="02010600030101010101" pitchFamily="2" charset="-122"/>
                </a:defRPr>
              </a:lvl4pPr>
              <a:lvl5pPr marL="2057400" indent="-228600">
                <a:defRPr sz="2600" b="1">
                  <a:solidFill>
                    <a:schemeClr val="tx2"/>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600" b="1">
                  <a:solidFill>
                    <a:schemeClr val="tx2"/>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600" b="1">
                  <a:solidFill>
                    <a:schemeClr val="tx2"/>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600" b="1">
                  <a:solidFill>
                    <a:schemeClr val="tx2"/>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600" b="1">
                  <a:solidFill>
                    <a:schemeClr val="tx2"/>
                  </a:solidFill>
                  <a:latin typeface="Times New Roman" panose="02020603050405020304" pitchFamily="18" charset="0"/>
                  <a:ea typeface="宋体" panose="02010600030101010101" pitchFamily="2" charset="-122"/>
                </a:defRPr>
              </a:lvl9pPr>
            </a:lstStyle>
            <a:p>
              <a:pPr eaLnBrk="1" hangingPunct="1"/>
              <a:endParaRPr lang="zh-CN" altLang="en-US">
                <a:ea typeface="微软雅黑" panose="020B0503020204020204" pitchFamily="34" charset="-122"/>
                <a:cs typeface="Times New Roman" panose="02020603050405020304" pitchFamily="18" charset="0"/>
              </a:endParaRPr>
            </a:p>
          </p:txBody>
        </p:sp>
        <p:sp>
          <p:nvSpPr>
            <p:cNvPr id="72727" name="Oval 31"/>
            <p:cNvSpPr>
              <a:spLocks noChangeArrowheads="1"/>
            </p:cNvSpPr>
            <p:nvPr/>
          </p:nvSpPr>
          <p:spPr bwMode="auto">
            <a:xfrm>
              <a:off x="2139" y="1881"/>
              <a:ext cx="68" cy="68"/>
            </a:xfrm>
            <a:prstGeom prst="ellipse">
              <a:avLst/>
            </a:prstGeom>
            <a:solidFill>
              <a:schemeClr val="tx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600" b="1">
                  <a:solidFill>
                    <a:schemeClr val="tx2"/>
                  </a:solidFill>
                  <a:latin typeface="Times New Roman" panose="02020603050405020304" pitchFamily="18" charset="0"/>
                  <a:ea typeface="宋体" panose="02010600030101010101" pitchFamily="2" charset="-122"/>
                </a:defRPr>
              </a:lvl1pPr>
              <a:lvl2pPr marL="742950" indent="-285750">
                <a:defRPr sz="2600" b="1">
                  <a:solidFill>
                    <a:schemeClr val="tx2"/>
                  </a:solidFill>
                  <a:latin typeface="Times New Roman" panose="02020603050405020304" pitchFamily="18" charset="0"/>
                  <a:ea typeface="宋体" panose="02010600030101010101" pitchFamily="2" charset="-122"/>
                </a:defRPr>
              </a:lvl2pPr>
              <a:lvl3pPr marL="1143000" indent="-228600">
                <a:defRPr sz="2600" b="1">
                  <a:solidFill>
                    <a:schemeClr val="tx2"/>
                  </a:solidFill>
                  <a:latin typeface="Times New Roman" panose="02020603050405020304" pitchFamily="18" charset="0"/>
                  <a:ea typeface="宋体" panose="02010600030101010101" pitchFamily="2" charset="-122"/>
                </a:defRPr>
              </a:lvl3pPr>
              <a:lvl4pPr marL="1600200" indent="-228600">
                <a:defRPr sz="2600" b="1">
                  <a:solidFill>
                    <a:schemeClr val="tx2"/>
                  </a:solidFill>
                  <a:latin typeface="Times New Roman" panose="02020603050405020304" pitchFamily="18" charset="0"/>
                  <a:ea typeface="宋体" panose="02010600030101010101" pitchFamily="2" charset="-122"/>
                </a:defRPr>
              </a:lvl4pPr>
              <a:lvl5pPr marL="2057400" indent="-228600">
                <a:defRPr sz="2600" b="1">
                  <a:solidFill>
                    <a:schemeClr val="tx2"/>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600" b="1">
                  <a:solidFill>
                    <a:schemeClr val="tx2"/>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600" b="1">
                  <a:solidFill>
                    <a:schemeClr val="tx2"/>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600" b="1">
                  <a:solidFill>
                    <a:schemeClr val="tx2"/>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600" b="1">
                  <a:solidFill>
                    <a:schemeClr val="tx2"/>
                  </a:solidFill>
                  <a:latin typeface="Times New Roman" panose="02020603050405020304" pitchFamily="18" charset="0"/>
                  <a:ea typeface="宋体" panose="02010600030101010101" pitchFamily="2" charset="-122"/>
                </a:defRPr>
              </a:lvl9pPr>
            </a:lstStyle>
            <a:p>
              <a:pPr eaLnBrk="1" hangingPunct="1"/>
              <a:endParaRPr lang="zh-CN" altLang="en-US">
                <a:ea typeface="微软雅黑" panose="020B0503020204020204" pitchFamily="34" charset="-122"/>
                <a:cs typeface="Times New Roman" panose="02020603050405020304" pitchFamily="18" charset="0"/>
              </a:endParaRPr>
            </a:p>
          </p:txBody>
        </p:sp>
      </p:grpSp>
      <p:pic>
        <p:nvPicPr>
          <p:cNvPr id="1675303" name="Picture 3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9226" y="3163268"/>
            <a:ext cx="3240087" cy="316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715" name="Rectangle 43"/>
          <p:cNvSpPr>
            <a:spLocks noChangeArrowheads="1"/>
          </p:cNvSpPr>
          <p:nvPr/>
        </p:nvSpPr>
        <p:spPr bwMode="auto">
          <a:xfrm>
            <a:off x="3133725" y="6169130"/>
            <a:ext cx="2519362" cy="4318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600" b="1">
                <a:solidFill>
                  <a:schemeClr val="tx2"/>
                </a:solidFill>
                <a:latin typeface="Times New Roman" panose="02020603050405020304" pitchFamily="18" charset="0"/>
                <a:ea typeface="宋体" panose="02010600030101010101" pitchFamily="2" charset="-122"/>
              </a:defRPr>
            </a:lvl1pPr>
            <a:lvl2pPr marL="742950" indent="-285750">
              <a:defRPr sz="2600" b="1">
                <a:solidFill>
                  <a:schemeClr val="tx2"/>
                </a:solidFill>
                <a:latin typeface="Times New Roman" panose="02020603050405020304" pitchFamily="18" charset="0"/>
                <a:ea typeface="宋体" panose="02010600030101010101" pitchFamily="2" charset="-122"/>
              </a:defRPr>
            </a:lvl2pPr>
            <a:lvl3pPr marL="1143000" indent="-228600">
              <a:defRPr sz="2600" b="1">
                <a:solidFill>
                  <a:schemeClr val="tx2"/>
                </a:solidFill>
                <a:latin typeface="Times New Roman" panose="02020603050405020304" pitchFamily="18" charset="0"/>
                <a:ea typeface="宋体" panose="02010600030101010101" pitchFamily="2" charset="-122"/>
              </a:defRPr>
            </a:lvl3pPr>
            <a:lvl4pPr marL="1600200" indent="-228600">
              <a:defRPr sz="2600" b="1">
                <a:solidFill>
                  <a:schemeClr val="tx2"/>
                </a:solidFill>
                <a:latin typeface="Times New Roman" panose="02020603050405020304" pitchFamily="18" charset="0"/>
                <a:ea typeface="宋体" panose="02010600030101010101" pitchFamily="2" charset="-122"/>
              </a:defRPr>
            </a:lvl4pPr>
            <a:lvl5pPr marL="2057400" indent="-228600">
              <a:defRPr sz="2600" b="1">
                <a:solidFill>
                  <a:schemeClr val="tx2"/>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600" b="1">
                <a:solidFill>
                  <a:schemeClr val="tx2"/>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600" b="1">
                <a:solidFill>
                  <a:schemeClr val="tx2"/>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600" b="1">
                <a:solidFill>
                  <a:schemeClr val="tx2"/>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600" b="1">
                <a:solidFill>
                  <a:schemeClr val="tx2"/>
                </a:solidFill>
                <a:latin typeface="Times New Roman" panose="02020603050405020304" pitchFamily="18" charset="0"/>
                <a:ea typeface="宋体" panose="02010600030101010101" pitchFamily="2" charset="-122"/>
              </a:defRPr>
            </a:lvl9pPr>
          </a:lstStyle>
          <a:p>
            <a:pPr eaLnBrk="1" hangingPunct="1"/>
            <a:endParaRPr lang="zh-CN" altLang="en-US">
              <a:ea typeface="微软雅黑" panose="020B0503020204020204" pitchFamily="34" charset="-122"/>
              <a:cs typeface="Times New Roman" panose="02020603050405020304" pitchFamily="18" charset="0"/>
            </a:endParaRPr>
          </a:p>
        </p:txBody>
      </p:sp>
      <p:sp>
        <p:nvSpPr>
          <p:cNvPr id="404491" name="Text Box 11"/>
          <p:cNvSpPr txBox="1">
            <a:spLocks noChangeArrowheads="1"/>
          </p:cNvSpPr>
          <p:nvPr/>
        </p:nvSpPr>
        <p:spPr bwMode="auto">
          <a:xfrm>
            <a:off x="99876" y="4237075"/>
            <a:ext cx="4824412" cy="940963"/>
          </a:xfrm>
          <a:prstGeom prst="rect">
            <a:avLst/>
          </a:prstGeom>
          <a:noFill/>
          <a:ln>
            <a:noFill/>
          </a:ln>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600" b="1">
                <a:solidFill>
                  <a:schemeClr val="tx2"/>
                </a:solidFill>
                <a:latin typeface="Times New Roman" panose="02020603050405020304" pitchFamily="18" charset="0"/>
                <a:ea typeface="宋体" panose="02010600030101010101" pitchFamily="2" charset="-122"/>
              </a:defRPr>
            </a:lvl1pPr>
            <a:lvl2pPr marL="742950" indent="-285750">
              <a:defRPr sz="2600" b="1">
                <a:solidFill>
                  <a:schemeClr val="tx2"/>
                </a:solidFill>
                <a:latin typeface="Times New Roman" panose="02020603050405020304" pitchFamily="18" charset="0"/>
                <a:ea typeface="宋体" panose="02010600030101010101" pitchFamily="2" charset="-122"/>
              </a:defRPr>
            </a:lvl2pPr>
            <a:lvl3pPr marL="1143000" indent="-228600">
              <a:defRPr sz="2600" b="1">
                <a:solidFill>
                  <a:schemeClr val="tx2"/>
                </a:solidFill>
                <a:latin typeface="Times New Roman" panose="02020603050405020304" pitchFamily="18" charset="0"/>
                <a:ea typeface="宋体" panose="02010600030101010101" pitchFamily="2" charset="-122"/>
              </a:defRPr>
            </a:lvl3pPr>
            <a:lvl4pPr marL="1600200" indent="-228600">
              <a:defRPr sz="2600" b="1">
                <a:solidFill>
                  <a:schemeClr val="tx2"/>
                </a:solidFill>
                <a:latin typeface="Times New Roman" panose="02020603050405020304" pitchFamily="18" charset="0"/>
                <a:ea typeface="宋体" panose="02010600030101010101" pitchFamily="2" charset="-122"/>
              </a:defRPr>
            </a:lvl4pPr>
            <a:lvl5pPr marL="2057400" indent="-228600">
              <a:defRPr sz="2600" b="1">
                <a:solidFill>
                  <a:schemeClr val="tx2"/>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600" b="1">
                <a:solidFill>
                  <a:schemeClr val="tx2"/>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600" b="1">
                <a:solidFill>
                  <a:schemeClr val="tx2"/>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600" b="1">
                <a:solidFill>
                  <a:schemeClr val="tx2"/>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600" b="1">
                <a:solidFill>
                  <a:schemeClr val="tx2"/>
                </a:solidFill>
                <a:latin typeface="Times New Roman" panose="02020603050405020304" pitchFamily="18" charset="0"/>
                <a:ea typeface="宋体" panose="02010600030101010101" pitchFamily="2" charset="-122"/>
              </a:defRPr>
            </a:lvl9pPr>
          </a:lstStyle>
          <a:p>
            <a:pPr algn="ctr" eaLnBrk="1" hangingPunct="1">
              <a:lnSpc>
                <a:spcPct val="120000"/>
              </a:lnSpc>
            </a:pPr>
            <a:r>
              <a:rPr lang="zh-CN" altLang="en-US" sz="2400" dirty="0">
                <a:solidFill>
                  <a:srgbClr val="660066"/>
                </a:solidFill>
                <a:ea typeface="微软雅黑" panose="020B0503020204020204" pitchFamily="34" charset="-122"/>
                <a:cs typeface="Times New Roman" panose="02020603050405020304" pitchFamily="18" charset="0"/>
              </a:rPr>
              <a:t>首尾相连的</a:t>
            </a:r>
          </a:p>
          <a:p>
            <a:pPr algn="ctr" eaLnBrk="1" hangingPunct="1">
              <a:lnSpc>
                <a:spcPct val="120000"/>
              </a:lnSpc>
            </a:pPr>
            <a:r>
              <a:rPr lang="zh-CN" altLang="en-US" sz="2400" dirty="0">
                <a:solidFill>
                  <a:srgbClr val="660066"/>
                </a:solidFill>
                <a:ea typeface="微软雅黑" panose="020B0503020204020204" pitchFamily="34" charset="-122"/>
                <a:cs typeface="Times New Roman" panose="02020603050405020304" pitchFamily="18" charset="0"/>
              </a:rPr>
              <a:t>波恩</a:t>
            </a:r>
            <a:r>
              <a:rPr lang="en-US" altLang="zh-CN" sz="2400" dirty="0">
                <a:solidFill>
                  <a:srgbClr val="660066"/>
                </a:solidFill>
                <a:ea typeface="微软雅黑" panose="020B0503020204020204" pitchFamily="34" charset="-122"/>
                <a:cs typeface="Times New Roman" panose="02020603050405020304" pitchFamily="18" charset="0"/>
              </a:rPr>
              <a:t>-</a:t>
            </a:r>
            <a:r>
              <a:rPr lang="zh-CN" altLang="en-US" sz="2400" dirty="0">
                <a:solidFill>
                  <a:srgbClr val="660066"/>
                </a:solidFill>
                <a:ea typeface="微软雅黑" panose="020B0503020204020204" pitchFamily="34" charset="-122"/>
                <a:cs typeface="Times New Roman" panose="02020603050405020304" pitchFamily="18" charset="0"/>
              </a:rPr>
              <a:t>卡曼环状链模型</a:t>
            </a:r>
          </a:p>
        </p:txBody>
      </p:sp>
      <p:sp>
        <p:nvSpPr>
          <p:cNvPr id="2" name="页脚占位符 1"/>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zh-CN" altLang="en-US"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清华大学电子工程系</a:t>
            </a:r>
            <a:r>
              <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a:t>
            </a:r>
            <a:r>
              <a:rPr kumimoji="1" lang="zh-CN" altLang="en-US"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黄翊东</a:t>
            </a:r>
            <a:endPar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3" name="灯片编号占位符 2"/>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CBFA3644-F7FA-4510-BE22-999DFD69EC9B}" type="slidenum">
              <a:rPr kumimoji="1" lang="en-US" altLang="zh-CN" sz="14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t>19</a:t>
            </a:fld>
            <a:endPar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37" name="Text Box 18"/>
          <p:cNvSpPr txBox="1">
            <a:spLocks noChangeArrowheads="1"/>
          </p:cNvSpPr>
          <p:nvPr/>
        </p:nvSpPr>
        <p:spPr bwMode="auto">
          <a:xfrm>
            <a:off x="1216697" y="404926"/>
            <a:ext cx="726352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spcBef>
                <a:spcPct val="50000"/>
              </a:spcBef>
            </a:pPr>
            <a:r>
              <a:rPr kumimoji="1" lang="zh-CN" altLang="en-US" sz="3600" b="1" dirty="0">
                <a:solidFill>
                  <a:srgbClr val="660066"/>
                </a:solidFill>
                <a:effectLst>
                  <a:outerShdw blurRad="38100" dist="38100" dir="2700000" algn="tl">
                    <a:srgbClr val="C0C0C0"/>
                  </a:outerShdw>
                </a:effectLst>
                <a:latin typeface="Times New Roman" pitchFamily="18" charset="0"/>
                <a:ea typeface="微软雅黑" pitchFamily="34" charset="-122"/>
                <a:cs typeface="+mn-cs"/>
              </a:rPr>
              <a:t>周期性边界条件（波恩-卡门条件）</a:t>
            </a:r>
          </a:p>
        </p:txBody>
      </p:sp>
      <p:sp>
        <p:nvSpPr>
          <p:cNvPr id="38" name="Rectangle 37"/>
          <p:cNvSpPr>
            <a:spLocks noChangeArrowheads="1"/>
          </p:cNvSpPr>
          <p:nvPr/>
        </p:nvSpPr>
        <p:spPr bwMode="auto">
          <a:xfrm flipV="1">
            <a:off x="106363" y="1009873"/>
            <a:ext cx="8885237" cy="42863"/>
          </a:xfrm>
          <a:prstGeom prst="rect">
            <a:avLst/>
          </a:prstGeom>
          <a:gradFill rotWithShape="0">
            <a:gsLst>
              <a:gs pos="0">
                <a:srgbClr val="808080">
                  <a:gamma/>
                  <a:tint val="0"/>
                  <a:invGamma/>
                </a:srgbClr>
              </a:gs>
              <a:gs pos="100000">
                <a:srgbClr val="808080"/>
              </a:gs>
            </a:gsLst>
            <a:path path="shape">
              <a:fillToRect l="50000" t="50000" r="50000" b="50000"/>
            </a:path>
          </a:gradFill>
          <a:ln w="12700">
            <a:noFill/>
            <a:miter lim="800000"/>
            <a:headEnd type="none" w="sm" len="sm"/>
            <a:tailEnd type="none" w="sm" len="sm"/>
          </a:ln>
          <a:effectLst/>
        </p:spPr>
        <p:txBody>
          <a:bodyPr wrap="none" anchor="ctr"/>
          <a:lstStyle/>
          <a:p>
            <a:pPr marL="0" marR="0" lvl="0" indent="0" algn="l" defTabSz="914400" rtl="0" eaLnBrk="0" fontAlgn="auto" latinLnBrk="0" hangingPunct="0">
              <a:lnSpc>
                <a:spcPct val="100000"/>
              </a:lnSpc>
              <a:spcBef>
                <a:spcPts val="0"/>
              </a:spcBef>
              <a:spcAft>
                <a:spcPts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Arial"/>
              <a:ea typeface="宋体"/>
              <a:cs typeface="+mn-c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675269"/>
                                        </p:tgtEl>
                                        <p:attrNameLst>
                                          <p:attrName>style.visibility</p:attrName>
                                        </p:attrNameLst>
                                      </p:cBhvr>
                                      <p:to>
                                        <p:strVal val="visible"/>
                                      </p:to>
                                    </p:set>
                                    <p:anim calcmode="lin" valueType="num">
                                      <p:cBhvr additive="base">
                                        <p:cTn id="7" dur="500" fill="hold"/>
                                        <p:tgtEl>
                                          <p:spTgt spid="1675269"/>
                                        </p:tgtEl>
                                        <p:attrNameLst>
                                          <p:attrName>ppt_x</p:attrName>
                                        </p:attrNameLst>
                                      </p:cBhvr>
                                      <p:tavLst>
                                        <p:tav tm="0">
                                          <p:val>
                                            <p:strVal val="0-#ppt_w/2"/>
                                          </p:val>
                                        </p:tav>
                                        <p:tav tm="100000">
                                          <p:val>
                                            <p:strVal val="#ppt_x"/>
                                          </p:val>
                                        </p:tav>
                                      </p:tavLst>
                                    </p:anim>
                                    <p:anim calcmode="lin" valueType="num">
                                      <p:cBhvr additive="base">
                                        <p:cTn id="8" dur="500" fill="hold"/>
                                        <p:tgtEl>
                                          <p:spTgt spid="167526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1675280"/>
                                        </p:tgtEl>
                                        <p:attrNameLst>
                                          <p:attrName>style.visibility</p:attrName>
                                        </p:attrNameLst>
                                      </p:cBhvr>
                                      <p:to>
                                        <p:strVal val="visible"/>
                                      </p:to>
                                    </p:set>
                                    <p:anim calcmode="lin" valueType="num">
                                      <p:cBhvr additive="base">
                                        <p:cTn id="13" dur="500" fill="hold"/>
                                        <p:tgtEl>
                                          <p:spTgt spid="1675280"/>
                                        </p:tgtEl>
                                        <p:attrNameLst>
                                          <p:attrName>ppt_x</p:attrName>
                                        </p:attrNameLst>
                                      </p:cBhvr>
                                      <p:tavLst>
                                        <p:tav tm="0">
                                          <p:val>
                                            <p:strVal val="0-#ppt_w/2"/>
                                          </p:val>
                                        </p:tav>
                                        <p:tav tm="100000">
                                          <p:val>
                                            <p:strVal val="#ppt_x"/>
                                          </p:val>
                                        </p:tav>
                                      </p:tavLst>
                                    </p:anim>
                                    <p:anim calcmode="lin" valueType="num">
                                      <p:cBhvr additive="base">
                                        <p:cTn id="14" dur="500" fill="hold"/>
                                        <p:tgtEl>
                                          <p:spTgt spid="1675280"/>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1675290"/>
                                        </p:tgtEl>
                                        <p:attrNameLst>
                                          <p:attrName>style.visibility</p:attrName>
                                        </p:attrNameLst>
                                      </p:cBhvr>
                                      <p:to>
                                        <p:strVal val="visible"/>
                                      </p:to>
                                    </p:set>
                                    <p:anim calcmode="lin" valueType="num">
                                      <p:cBhvr additive="base">
                                        <p:cTn id="19" dur="500" fill="hold"/>
                                        <p:tgtEl>
                                          <p:spTgt spid="1675290"/>
                                        </p:tgtEl>
                                        <p:attrNameLst>
                                          <p:attrName>ppt_x</p:attrName>
                                        </p:attrNameLst>
                                      </p:cBhvr>
                                      <p:tavLst>
                                        <p:tav tm="0">
                                          <p:val>
                                            <p:strVal val="0-#ppt_w/2"/>
                                          </p:val>
                                        </p:tav>
                                        <p:tav tm="100000">
                                          <p:val>
                                            <p:strVal val="#ppt_x"/>
                                          </p:val>
                                        </p:tav>
                                      </p:tavLst>
                                    </p:anim>
                                    <p:anim calcmode="lin" valueType="num">
                                      <p:cBhvr additive="base">
                                        <p:cTn id="20" dur="500" fill="hold"/>
                                        <p:tgtEl>
                                          <p:spTgt spid="1675290"/>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1675303"/>
                                        </p:tgtEl>
                                        <p:attrNameLst>
                                          <p:attrName>style.visibility</p:attrName>
                                        </p:attrNameLst>
                                      </p:cBhvr>
                                      <p:to>
                                        <p:strVal val="visible"/>
                                      </p:to>
                                    </p:set>
                                    <p:animEffect transition="in" filter="dissolve">
                                      <p:cBhvr>
                                        <p:cTn id="25" dur="500"/>
                                        <p:tgtEl>
                                          <p:spTgt spid="1675303"/>
                                        </p:tgtEl>
                                      </p:cBhvr>
                                    </p:animEffect>
                                  </p:childTnLst>
                                </p:cTn>
                              </p:par>
                            </p:childTnLst>
                          </p:cTn>
                        </p:par>
                      </p:childTnLst>
                    </p:cTn>
                  </p:par>
                  <p:par>
                    <p:cTn id="26" fill="hold">
                      <p:stCondLst>
                        <p:cond delay="indefinite"/>
                      </p:stCondLst>
                      <p:childTnLst>
                        <p:par>
                          <p:cTn id="27" fill="hold">
                            <p:stCondLst>
                              <p:cond delay="0"/>
                            </p:stCondLst>
                            <p:childTnLst>
                              <p:par>
                                <p:cTn id="28" presetID="12" presetClass="entr" presetSubtype="4" fill="hold" grpId="0" nodeType="clickEffect">
                                  <p:stCondLst>
                                    <p:cond delay="0"/>
                                  </p:stCondLst>
                                  <p:childTnLst>
                                    <p:set>
                                      <p:cBhvr>
                                        <p:cTn id="29" dur="1" fill="hold">
                                          <p:stCondLst>
                                            <p:cond delay="0"/>
                                          </p:stCondLst>
                                        </p:cTn>
                                        <p:tgtEl>
                                          <p:spTgt spid="404491"/>
                                        </p:tgtEl>
                                        <p:attrNameLst>
                                          <p:attrName>style.visibility</p:attrName>
                                        </p:attrNameLst>
                                      </p:cBhvr>
                                      <p:to>
                                        <p:strVal val="visible"/>
                                      </p:to>
                                    </p:set>
                                    <p:animEffect transition="in" filter="slide(fromBottom)">
                                      <p:cBhvr>
                                        <p:cTn id="30" dur="500"/>
                                        <p:tgtEl>
                                          <p:spTgt spid="4044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4491"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98" name="Group 2"/>
          <p:cNvGrpSpPr/>
          <p:nvPr/>
        </p:nvGrpSpPr>
        <p:grpSpPr bwMode="auto">
          <a:xfrm>
            <a:off x="5580063" y="0"/>
            <a:ext cx="3563937" cy="6165850"/>
            <a:chOff x="3515" y="0"/>
            <a:chExt cx="2245" cy="3884"/>
          </a:xfrm>
        </p:grpSpPr>
        <p:sp>
          <p:nvSpPr>
            <p:cNvPr id="4136" name="Oval 3"/>
            <p:cNvSpPr>
              <a:spLocks noChangeArrowheads="1"/>
            </p:cNvSpPr>
            <p:nvPr/>
          </p:nvSpPr>
          <p:spPr bwMode="auto">
            <a:xfrm>
              <a:off x="3515" y="0"/>
              <a:ext cx="2245" cy="3884"/>
            </a:xfrm>
            <a:prstGeom prst="ellipse">
              <a:avLst/>
            </a:prstGeom>
            <a:solidFill>
              <a:srgbClr val="CCFFFF"/>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137" name="Text Box 4"/>
            <p:cNvSpPr txBox="1">
              <a:spLocks noChangeArrowheads="1"/>
            </p:cNvSpPr>
            <p:nvPr/>
          </p:nvSpPr>
          <p:spPr bwMode="auto">
            <a:xfrm>
              <a:off x="4059" y="3113"/>
              <a:ext cx="1562" cy="410"/>
            </a:xfrm>
            <a:prstGeom prst="rect">
              <a:avLst/>
            </a:prstGeom>
            <a:noFill/>
            <a:ln w="9525">
              <a:solidFill>
                <a:srgbClr val="3366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r>
                <a:rPr lang="zh-CN" altLang="en-US" sz="3600" b="1">
                  <a:solidFill>
                    <a:srgbClr val="336600"/>
                  </a:solidFill>
                  <a:latin typeface="Times New Roman" panose="02020603050405020304" pitchFamily="18" charset="0"/>
                  <a:ea typeface="微软雅黑" panose="020B0503020204020204" pitchFamily="34" charset="-122"/>
                </a:rPr>
                <a:t>电子的运动</a:t>
              </a:r>
            </a:p>
          </p:txBody>
        </p:sp>
        <p:sp>
          <p:nvSpPr>
            <p:cNvPr id="4138" name="AutoShape 5"/>
            <p:cNvSpPr>
              <a:spLocks noChangeArrowheads="1"/>
            </p:cNvSpPr>
            <p:nvPr/>
          </p:nvSpPr>
          <p:spPr bwMode="auto">
            <a:xfrm rot="-5400000">
              <a:off x="4105" y="2115"/>
              <a:ext cx="1542" cy="272"/>
            </a:xfrm>
            <a:prstGeom prst="rightArrow">
              <a:avLst>
                <a:gd name="adj1" fmla="val 50000"/>
                <a:gd name="adj2" fmla="val 141728"/>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139" name="Text Box 6"/>
            <p:cNvSpPr txBox="1">
              <a:spLocks noChangeArrowheads="1"/>
            </p:cNvSpPr>
            <p:nvPr/>
          </p:nvSpPr>
          <p:spPr bwMode="auto">
            <a:xfrm>
              <a:off x="3628" y="754"/>
              <a:ext cx="2132"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r>
                <a:rPr lang="zh-CN" altLang="en-US" sz="3600" b="1">
                  <a:solidFill>
                    <a:srgbClr val="003300"/>
                  </a:solidFill>
                  <a:latin typeface="Times New Roman" panose="02020603050405020304" pitchFamily="18" charset="0"/>
                  <a:ea typeface="微软雅黑" panose="020B0503020204020204" pitchFamily="34" charset="-122"/>
                </a:rPr>
                <a:t>电、磁、光特性</a:t>
              </a:r>
            </a:p>
          </p:txBody>
        </p:sp>
        <p:sp>
          <p:nvSpPr>
            <p:cNvPr id="4140" name="Line 7"/>
            <p:cNvSpPr>
              <a:spLocks noChangeShapeType="1"/>
            </p:cNvSpPr>
            <p:nvPr/>
          </p:nvSpPr>
          <p:spPr bwMode="auto">
            <a:xfrm>
              <a:off x="4059" y="2931"/>
              <a:ext cx="182" cy="227"/>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pic>
        <p:nvPicPr>
          <p:cNvPr id="4099"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238" y="44450"/>
            <a:ext cx="3729037" cy="4824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100" name="Group 9"/>
          <p:cNvGrpSpPr/>
          <p:nvPr/>
        </p:nvGrpSpPr>
        <p:grpSpPr bwMode="auto">
          <a:xfrm>
            <a:off x="2916238" y="0"/>
            <a:ext cx="2565400" cy="2112963"/>
            <a:chOff x="1927" y="285"/>
            <a:chExt cx="1616" cy="1331"/>
          </a:xfrm>
        </p:grpSpPr>
        <p:pic>
          <p:nvPicPr>
            <p:cNvPr id="4131" name="Picture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27" y="285"/>
              <a:ext cx="1452" cy="1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32" name="Line 11"/>
            <p:cNvSpPr>
              <a:spLocks noChangeShapeType="1"/>
            </p:cNvSpPr>
            <p:nvPr/>
          </p:nvSpPr>
          <p:spPr bwMode="auto">
            <a:xfrm flipV="1">
              <a:off x="2472" y="421"/>
              <a:ext cx="181" cy="288"/>
            </a:xfrm>
            <a:prstGeom prst="line">
              <a:avLst/>
            </a:prstGeom>
            <a:noFill/>
            <a:ln w="9525">
              <a:solidFill>
                <a:srgbClr val="A5002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33" name="Text Box 12"/>
            <p:cNvSpPr txBox="1">
              <a:spLocks noChangeArrowheads="1"/>
            </p:cNvSpPr>
            <p:nvPr/>
          </p:nvSpPr>
          <p:spPr bwMode="auto">
            <a:xfrm>
              <a:off x="2789" y="751"/>
              <a:ext cx="754" cy="294"/>
            </a:xfrm>
            <a:prstGeom prst="rect">
              <a:avLst/>
            </a:prstGeom>
            <a:noFill/>
            <a:ln w="9525">
              <a:solidFill>
                <a:srgbClr val="A5002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r>
                <a:rPr lang="zh-CN" altLang="en-US" sz="2400" b="1">
                  <a:solidFill>
                    <a:srgbClr val="A50021"/>
                  </a:solidFill>
                  <a:latin typeface="Times New Roman" panose="02020603050405020304" pitchFamily="18" charset="0"/>
                  <a:ea typeface="微软雅黑" panose="020B0503020204020204" pitchFamily="34" charset="-122"/>
                  <a:cs typeface="Times New Roman" panose="02020603050405020304" pitchFamily="18" charset="0"/>
                </a:rPr>
                <a:t>电子云 </a:t>
              </a:r>
            </a:p>
          </p:txBody>
        </p:sp>
        <p:sp>
          <p:nvSpPr>
            <p:cNvPr id="4134" name="Line 13"/>
            <p:cNvSpPr>
              <a:spLocks noChangeShapeType="1"/>
            </p:cNvSpPr>
            <p:nvPr/>
          </p:nvSpPr>
          <p:spPr bwMode="auto">
            <a:xfrm flipH="1">
              <a:off x="2925" y="1056"/>
              <a:ext cx="136" cy="227"/>
            </a:xfrm>
            <a:prstGeom prst="line">
              <a:avLst/>
            </a:prstGeom>
            <a:noFill/>
            <a:ln w="9525">
              <a:solidFill>
                <a:srgbClr val="A5002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35" name="Text Box 14"/>
            <p:cNvSpPr txBox="1">
              <a:spLocks noChangeArrowheads="1"/>
            </p:cNvSpPr>
            <p:nvPr/>
          </p:nvSpPr>
          <p:spPr bwMode="auto">
            <a:xfrm>
              <a:off x="1973" y="708"/>
              <a:ext cx="561" cy="294"/>
            </a:xfrm>
            <a:prstGeom prst="rect">
              <a:avLst/>
            </a:prstGeom>
            <a:solidFill>
              <a:srgbClr val="FFFFFF"/>
            </a:solidFill>
            <a:ln w="9525">
              <a:solidFill>
                <a:srgbClr val="A5002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r>
                <a:rPr lang="zh-CN" altLang="en-US" sz="2400" b="1">
                  <a:solidFill>
                    <a:srgbClr val="A50021"/>
                  </a:solidFill>
                  <a:latin typeface="Times New Roman" panose="02020603050405020304" pitchFamily="18" charset="0"/>
                  <a:ea typeface="微软雅黑" panose="020B0503020204020204" pitchFamily="34" charset="-122"/>
                  <a:cs typeface="Times New Roman" panose="02020603050405020304" pitchFamily="18" charset="0"/>
                </a:rPr>
                <a:t>原子 </a:t>
              </a:r>
            </a:p>
          </p:txBody>
        </p:sp>
      </p:grpSp>
      <p:grpSp>
        <p:nvGrpSpPr>
          <p:cNvPr id="4101" name="Group 15"/>
          <p:cNvGrpSpPr/>
          <p:nvPr/>
        </p:nvGrpSpPr>
        <p:grpSpPr bwMode="auto">
          <a:xfrm>
            <a:off x="0" y="3860800"/>
            <a:ext cx="2268538" cy="1800225"/>
            <a:chOff x="0" y="2432"/>
            <a:chExt cx="1429" cy="1134"/>
          </a:xfrm>
        </p:grpSpPr>
        <p:sp>
          <p:nvSpPr>
            <p:cNvPr id="4127" name="Oval 16"/>
            <p:cNvSpPr>
              <a:spLocks noChangeArrowheads="1"/>
            </p:cNvSpPr>
            <p:nvPr/>
          </p:nvSpPr>
          <p:spPr bwMode="auto">
            <a:xfrm>
              <a:off x="0" y="3067"/>
              <a:ext cx="1429" cy="499"/>
            </a:xfrm>
            <a:prstGeom prst="ellipse">
              <a:avLst/>
            </a:prstGeom>
            <a:solidFill>
              <a:srgbClr val="FFFFCC"/>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4128" name="Group 17"/>
            <p:cNvGrpSpPr/>
            <p:nvPr/>
          </p:nvGrpSpPr>
          <p:grpSpPr bwMode="auto">
            <a:xfrm>
              <a:off x="158" y="2432"/>
              <a:ext cx="1135" cy="1055"/>
              <a:chOff x="158" y="2569"/>
              <a:chExt cx="1135" cy="1055"/>
            </a:xfrm>
          </p:grpSpPr>
          <p:sp>
            <p:nvSpPr>
              <p:cNvPr id="4129" name="Line 18"/>
              <p:cNvSpPr>
                <a:spLocks noChangeShapeType="1"/>
              </p:cNvSpPr>
              <p:nvPr/>
            </p:nvSpPr>
            <p:spPr bwMode="auto">
              <a:xfrm flipH="1">
                <a:off x="703" y="2569"/>
                <a:ext cx="181" cy="725"/>
              </a:xfrm>
              <a:prstGeom prst="line">
                <a:avLst/>
              </a:prstGeom>
              <a:noFill/>
              <a:ln w="38100">
                <a:solidFill>
                  <a:srgbClr val="996633"/>
                </a:solidFill>
                <a:round/>
                <a:head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30" name="Text Box 19"/>
              <p:cNvSpPr txBox="1">
                <a:spLocks noChangeArrowheads="1"/>
              </p:cNvSpPr>
              <p:nvPr/>
            </p:nvSpPr>
            <p:spPr bwMode="auto">
              <a:xfrm>
                <a:off x="158" y="3330"/>
                <a:ext cx="1135" cy="294"/>
              </a:xfrm>
              <a:prstGeom prst="rect">
                <a:avLst/>
              </a:prstGeom>
              <a:noFill/>
              <a:ln w="9525">
                <a:solidFill>
                  <a:srgbClr val="996633"/>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r>
                  <a:rPr lang="zh-CN" altLang="en-US" sz="2400" b="1">
                    <a:solidFill>
                      <a:srgbClr val="663300"/>
                    </a:solidFill>
                    <a:latin typeface="Times New Roman" panose="02020603050405020304" pitchFamily="18" charset="0"/>
                    <a:ea typeface="微软雅黑" panose="020B0503020204020204" pitchFamily="34" charset="-122"/>
                    <a:cs typeface="Times New Roman" panose="02020603050405020304" pitchFamily="18" charset="0"/>
                  </a:rPr>
                  <a:t>固体的结合 </a:t>
                </a:r>
              </a:p>
            </p:txBody>
          </p:sp>
        </p:grpSp>
      </p:grpSp>
      <p:grpSp>
        <p:nvGrpSpPr>
          <p:cNvPr id="4102" name="Group 20"/>
          <p:cNvGrpSpPr/>
          <p:nvPr/>
        </p:nvGrpSpPr>
        <p:grpSpPr bwMode="auto">
          <a:xfrm>
            <a:off x="1908175" y="3213100"/>
            <a:ext cx="1998663" cy="684213"/>
            <a:chOff x="1202" y="2024"/>
            <a:chExt cx="1259" cy="431"/>
          </a:xfrm>
        </p:grpSpPr>
        <p:sp>
          <p:nvSpPr>
            <p:cNvPr id="4122" name="Line 21"/>
            <p:cNvSpPr>
              <a:spLocks noChangeShapeType="1"/>
            </p:cNvSpPr>
            <p:nvPr/>
          </p:nvSpPr>
          <p:spPr bwMode="auto">
            <a:xfrm>
              <a:off x="2154" y="2024"/>
              <a:ext cx="1" cy="181"/>
            </a:xfrm>
            <a:prstGeom prst="line">
              <a:avLst/>
            </a:prstGeom>
            <a:noFill/>
            <a:ln w="38100">
              <a:solidFill>
                <a:srgbClr val="009900"/>
              </a:solidFill>
              <a:round/>
              <a:head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23" name="Line 22"/>
            <p:cNvSpPr>
              <a:spLocks noChangeShapeType="1"/>
            </p:cNvSpPr>
            <p:nvPr/>
          </p:nvSpPr>
          <p:spPr bwMode="auto">
            <a:xfrm flipV="1">
              <a:off x="1520" y="2342"/>
              <a:ext cx="453" cy="91"/>
            </a:xfrm>
            <a:prstGeom prst="line">
              <a:avLst/>
            </a:prstGeom>
            <a:noFill/>
            <a:ln w="38100">
              <a:solidFill>
                <a:srgbClr val="009900"/>
              </a:solidFill>
              <a:round/>
              <a:head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24" name="Text Box 23"/>
            <p:cNvSpPr txBox="1">
              <a:spLocks noChangeArrowheads="1"/>
            </p:cNvSpPr>
            <p:nvPr/>
          </p:nvSpPr>
          <p:spPr bwMode="auto">
            <a:xfrm>
              <a:off x="1973" y="2199"/>
              <a:ext cx="488" cy="256"/>
            </a:xfrm>
            <a:prstGeom prst="rect">
              <a:avLst/>
            </a:prstGeom>
            <a:noFill/>
            <a:ln w="9525">
              <a:solidFill>
                <a:srgbClr val="0099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r>
                <a:rPr lang="zh-CN" altLang="en-US" sz="2000" b="1">
                  <a:solidFill>
                    <a:srgbClr val="003300"/>
                  </a:solidFill>
                  <a:latin typeface="Times New Roman" panose="02020603050405020304" pitchFamily="18" charset="0"/>
                  <a:ea typeface="微软雅黑" panose="020B0503020204020204" pitchFamily="34" charset="-122"/>
                  <a:cs typeface="Times New Roman" panose="02020603050405020304" pitchFamily="18" charset="0"/>
                </a:rPr>
                <a:t>晶格 </a:t>
              </a:r>
            </a:p>
          </p:txBody>
        </p:sp>
        <p:sp>
          <p:nvSpPr>
            <p:cNvPr id="4125" name="Line 24"/>
            <p:cNvSpPr>
              <a:spLocks noChangeShapeType="1"/>
            </p:cNvSpPr>
            <p:nvPr/>
          </p:nvSpPr>
          <p:spPr bwMode="auto">
            <a:xfrm flipH="1" flipV="1">
              <a:off x="1520" y="2115"/>
              <a:ext cx="453" cy="182"/>
            </a:xfrm>
            <a:prstGeom prst="line">
              <a:avLst/>
            </a:prstGeom>
            <a:noFill/>
            <a:ln w="38100">
              <a:solidFill>
                <a:srgbClr val="0099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26" name="Line 25"/>
            <p:cNvSpPr>
              <a:spLocks noChangeShapeType="1"/>
            </p:cNvSpPr>
            <p:nvPr/>
          </p:nvSpPr>
          <p:spPr bwMode="auto">
            <a:xfrm flipH="1">
              <a:off x="1202" y="2297"/>
              <a:ext cx="771" cy="45"/>
            </a:xfrm>
            <a:prstGeom prst="line">
              <a:avLst/>
            </a:prstGeom>
            <a:noFill/>
            <a:ln w="38100">
              <a:solidFill>
                <a:srgbClr val="0099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4103" name="Group 26"/>
          <p:cNvGrpSpPr/>
          <p:nvPr/>
        </p:nvGrpSpPr>
        <p:grpSpPr bwMode="auto">
          <a:xfrm>
            <a:off x="1042988" y="188913"/>
            <a:ext cx="2233612" cy="1441450"/>
            <a:chOff x="657" y="119"/>
            <a:chExt cx="1407" cy="908"/>
          </a:xfrm>
        </p:grpSpPr>
        <p:sp>
          <p:nvSpPr>
            <p:cNvPr id="4120" name="Rectangle 27"/>
            <p:cNvSpPr>
              <a:spLocks noChangeArrowheads="1"/>
            </p:cNvSpPr>
            <p:nvPr/>
          </p:nvSpPr>
          <p:spPr bwMode="auto">
            <a:xfrm>
              <a:off x="657" y="119"/>
              <a:ext cx="1089" cy="908"/>
            </a:xfrm>
            <a:prstGeom prst="rect">
              <a:avLst/>
            </a:prstGeom>
            <a:noFill/>
            <a:ln w="38100">
              <a:solidFill>
                <a:srgbClr val="009900"/>
              </a:solidFill>
              <a:prstDash val="dash"/>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121" name="Line 28"/>
            <p:cNvSpPr>
              <a:spLocks noChangeShapeType="1"/>
            </p:cNvSpPr>
            <p:nvPr/>
          </p:nvSpPr>
          <p:spPr bwMode="auto">
            <a:xfrm>
              <a:off x="1745" y="845"/>
              <a:ext cx="319" cy="0"/>
            </a:xfrm>
            <a:prstGeom prst="line">
              <a:avLst/>
            </a:prstGeom>
            <a:noFill/>
            <a:ln w="38100">
              <a:solidFill>
                <a:srgbClr val="0099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4104" name="Group 29"/>
          <p:cNvGrpSpPr/>
          <p:nvPr/>
        </p:nvGrpSpPr>
        <p:grpSpPr bwMode="auto">
          <a:xfrm>
            <a:off x="5148263" y="4292600"/>
            <a:ext cx="1898650" cy="406400"/>
            <a:chOff x="3243" y="2704"/>
            <a:chExt cx="1196" cy="256"/>
          </a:xfrm>
        </p:grpSpPr>
        <p:sp>
          <p:nvSpPr>
            <p:cNvPr id="4118" name="Text Box 30"/>
            <p:cNvSpPr txBox="1">
              <a:spLocks noChangeArrowheads="1"/>
            </p:cNvSpPr>
            <p:nvPr/>
          </p:nvSpPr>
          <p:spPr bwMode="auto">
            <a:xfrm>
              <a:off x="3424" y="2704"/>
              <a:ext cx="1015" cy="256"/>
            </a:xfrm>
            <a:prstGeom prst="rect">
              <a:avLst/>
            </a:prstGeom>
            <a:noFill/>
            <a:ln w="9525">
              <a:solidFill>
                <a:srgbClr val="FF0066"/>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r>
                <a:rPr lang="zh-CN" altLang="en-US" sz="20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周期性势场  </a:t>
              </a:r>
            </a:p>
          </p:txBody>
        </p:sp>
        <p:sp>
          <p:nvSpPr>
            <p:cNvPr id="4119" name="Line 31"/>
            <p:cNvSpPr>
              <a:spLocks noChangeShapeType="1"/>
            </p:cNvSpPr>
            <p:nvPr/>
          </p:nvSpPr>
          <p:spPr bwMode="auto">
            <a:xfrm rot="5400000" flipV="1">
              <a:off x="3334" y="2749"/>
              <a:ext cx="0" cy="182"/>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4105" name="Group 32"/>
          <p:cNvGrpSpPr/>
          <p:nvPr/>
        </p:nvGrpSpPr>
        <p:grpSpPr bwMode="auto">
          <a:xfrm>
            <a:off x="323850" y="476250"/>
            <a:ext cx="766763" cy="915988"/>
            <a:chOff x="85" y="249"/>
            <a:chExt cx="483" cy="577"/>
          </a:xfrm>
        </p:grpSpPr>
        <p:sp>
          <p:nvSpPr>
            <p:cNvPr id="4116" name="AutoShape 33"/>
            <p:cNvSpPr>
              <a:spLocks noChangeArrowheads="1"/>
            </p:cNvSpPr>
            <p:nvPr/>
          </p:nvSpPr>
          <p:spPr bwMode="auto">
            <a:xfrm rot="1058020">
              <a:off x="103" y="255"/>
              <a:ext cx="465" cy="511"/>
            </a:xfrm>
            <a:prstGeom prst="foldedCorner">
              <a:avLst>
                <a:gd name="adj" fmla="val 12500"/>
              </a:avLst>
            </a:prstGeom>
            <a:solidFill>
              <a:srgbClr val="FFFF99"/>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117" name="Text Box 34"/>
            <p:cNvSpPr txBox="1">
              <a:spLocks noChangeArrowheads="1"/>
            </p:cNvSpPr>
            <p:nvPr/>
          </p:nvSpPr>
          <p:spPr bwMode="auto">
            <a:xfrm rot="1057529">
              <a:off x="85" y="249"/>
              <a:ext cx="404" cy="577"/>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r>
                <a:rPr lang="zh-CN" altLang="en-US" sz="1800" b="1">
                  <a:solidFill>
                    <a:srgbClr val="663300"/>
                  </a:solidFill>
                  <a:latin typeface="Times New Roman" panose="02020603050405020304" pitchFamily="18" charset="0"/>
                  <a:ea typeface="微软雅黑" panose="020B0503020204020204" pitchFamily="34" charset="-122"/>
                </a:rPr>
                <a:t>无序</a:t>
              </a:r>
            </a:p>
            <a:p>
              <a:pPr eaLnBrk="1" hangingPunct="1"/>
              <a:r>
                <a:rPr lang="zh-CN" altLang="en-US" sz="1800" b="1">
                  <a:solidFill>
                    <a:srgbClr val="663300"/>
                  </a:solidFill>
                  <a:latin typeface="Times New Roman" panose="02020603050405020304" pitchFamily="18" charset="0"/>
                  <a:ea typeface="微软雅黑" panose="020B0503020204020204" pitchFamily="34" charset="-122"/>
                </a:rPr>
                <a:t>固体</a:t>
              </a:r>
            </a:p>
            <a:p>
              <a:pPr eaLnBrk="1" hangingPunct="1"/>
              <a:endParaRPr lang="zh-CN" altLang="en-US" sz="1800" b="1">
                <a:solidFill>
                  <a:srgbClr val="663300"/>
                </a:solidFill>
                <a:latin typeface="Times New Roman" panose="02020603050405020304" pitchFamily="18" charset="0"/>
                <a:ea typeface="微软雅黑" panose="020B0503020204020204" pitchFamily="34" charset="-122"/>
              </a:endParaRPr>
            </a:p>
          </p:txBody>
        </p:sp>
      </p:grpSp>
      <p:sp>
        <p:nvSpPr>
          <p:cNvPr id="4106" name="Text Box 35"/>
          <p:cNvSpPr txBox="1">
            <a:spLocks noChangeArrowheads="1"/>
          </p:cNvSpPr>
          <p:nvPr/>
        </p:nvSpPr>
        <p:spPr bwMode="auto">
          <a:xfrm>
            <a:off x="173038" y="1412875"/>
            <a:ext cx="874712" cy="641350"/>
          </a:xfrm>
          <a:prstGeom prst="rect">
            <a:avLst/>
          </a:prstGeom>
          <a:solidFill>
            <a:srgbClr val="FFFF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r>
              <a:rPr lang="zh-CN" altLang="en-US" sz="1800" b="1">
                <a:solidFill>
                  <a:srgbClr val="663300"/>
                </a:solidFill>
                <a:latin typeface="Times New Roman" panose="02020603050405020304" pitchFamily="18" charset="0"/>
                <a:ea typeface="微软雅黑" panose="020B0503020204020204" pitchFamily="34" charset="-122"/>
              </a:rPr>
              <a:t>非晶体</a:t>
            </a:r>
          </a:p>
          <a:p>
            <a:pPr eaLnBrk="1" hangingPunct="1"/>
            <a:r>
              <a:rPr lang="zh-CN" altLang="en-US" sz="1800" b="1">
                <a:solidFill>
                  <a:srgbClr val="663300"/>
                </a:solidFill>
                <a:latin typeface="Times New Roman" panose="02020603050405020304" pitchFamily="18" charset="0"/>
                <a:ea typeface="微软雅黑" panose="020B0503020204020204" pitchFamily="34" charset="-122"/>
              </a:rPr>
              <a:t>准晶体</a:t>
            </a:r>
          </a:p>
        </p:txBody>
      </p:sp>
      <p:grpSp>
        <p:nvGrpSpPr>
          <p:cNvPr id="4107" name="Group 36"/>
          <p:cNvGrpSpPr/>
          <p:nvPr/>
        </p:nvGrpSpPr>
        <p:grpSpPr bwMode="auto">
          <a:xfrm>
            <a:off x="3492500" y="2251075"/>
            <a:ext cx="3241675" cy="1609725"/>
            <a:chOff x="3107" y="2552"/>
            <a:chExt cx="2042" cy="1014"/>
          </a:xfrm>
        </p:grpSpPr>
        <p:sp>
          <p:nvSpPr>
            <p:cNvPr id="4112" name="Oval 37"/>
            <p:cNvSpPr>
              <a:spLocks noChangeArrowheads="1"/>
            </p:cNvSpPr>
            <p:nvPr/>
          </p:nvSpPr>
          <p:spPr bwMode="auto">
            <a:xfrm>
              <a:off x="3107" y="2568"/>
              <a:ext cx="2042" cy="998"/>
            </a:xfrm>
            <a:prstGeom prst="ellipse">
              <a:avLst/>
            </a:prstGeom>
            <a:solidFill>
              <a:srgbClr val="FFCCFF"/>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113" name="Text Box 38"/>
            <p:cNvSpPr txBox="1">
              <a:spLocks noChangeArrowheads="1"/>
            </p:cNvSpPr>
            <p:nvPr/>
          </p:nvSpPr>
          <p:spPr bwMode="auto">
            <a:xfrm>
              <a:off x="3515" y="3136"/>
              <a:ext cx="1140" cy="294"/>
            </a:xfrm>
            <a:prstGeom prst="rect">
              <a:avLst/>
            </a:prstGeom>
            <a:noFill/>
            <a:ln w="9525">
              <a:solidFill>
                <a:srgbClr val="FF0066"/>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r>
                <a:rPr lang="zh-CN" altLang="en-US" sz="2400" b="1">
                  <a:solidFill>
                    <a:srgbClr val="660066"/>
                  </a:solidFill>
                  <a:latin typeface="Times New Roman" panose="02020603050405020304" pitchFamily="18" charset="0"/>
                  <a:ea typeface="微软雅黑" panose="020B0503020204020204" pitchFamily="34" charset="-122"/>
                  <a:cs typeface="Times New Roman" panose="02020603050405020304" pitchFamily="18" charset="0"/>
                </a:rPr>
                <a:t>晶格的振动</a:t>
              </a:r>
              <a:r>
                <a:rPr lang="zh-CN" altLang="en-US" sz="24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 </a:t>
              </a:r>
            </a:p>
          </p:txBody>
        </p:sp>
        <p:sp>
          <p:nvSpPr>
            <p:cNvPr id="4114" name="Text Box 39"/>
            <p:cNvSpPr txBox="1">
              <a:spLocks noChangeArrowheads="1"/>
            </p:cNvSpPr>
            <p:nvPr/>
          </p:nvSpPr>
          <p:spPr bwMode="auto">
            <a:xfrm>
              <a:off x="3696" y="2552"/>
              <a:ext cx="69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r>
                <a:rPr lang="zh-CN" altLang="en-US" sz="2400" b="1">
                  <a:solidFill>
                    <a:srgbClr val="CC0000"/>
                  </a:solidFill>
                  <a:latin typeface="Times New Roman" panose="02020603050405020304" pitchFamily="18" charset="0"/>
                  <a:ea typeface="微软雅黑" panose="020B0503020204020204" pitchFamily="34" charset="-122"/>
                </a:rPr>
                <a:t>热特性</a:t>
              </a:r>
            </a:p>
          </p:txBody>
        </p:sp>
        <p:sp>
          <p:nvSpPr>
            <p:cNvPr id="4115" name="AutoShape 40"/>
            <p:cNvSpPr>
              <a:spLocks noChangeArrowheads="1"/>
            </p:cNvSpPr>
            <p:nvPr/>
          </p:nvSpPr>
          <p:spPr bwMode="auto">
            <a:xfrm flipV="1">
              <a:off x="3924" y="2795"/>
              <a:ext cx="272" cy="363"/>
            </a:xfrm>
            <a:prstGeom prst="downArrow">
              <a:avLst>
                <a:gd name="adj1" fmla="val 56620"/>
                <a:gd name="adj2" fmla="val 51028"/>
              </a:avLst>
            </a:prstGeom>
            <a:solidFill>
              <a:srgbClr val="FF66FF"/>
            </a:solidFill>
            <a:ln w="9525">
              <a:solidFill>
                <a:srgbClr val="FF99FF"/>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4108" name="Group 41"/>
          <p:cNvGrpSpPr/>
          <p:nvPr/>
        </p:nvGrpSpPr>
        <p:grpSpPr bwMode="auto">
          <a:xfrm>
            <a:off x="3276600" y="3933825"/>
            <a:ext cx="1866900" cy="796925"/>
            <a:chOff x="2562" y="2251"/>
            <a:chExt cx="1176" cy="502"/>
          </a:xfrm>
        </p:grpSpPr>
        <p:sp>
          <p:nvSpPr>
            <p:cNvPr id="4110" name="Text Box 42"/>
            <p:cNvSpPr txBox="1">
              <a:spLocks noChangeArrowheads="1"/>
            </p:cNvSpPr>
            <p:nvPr/>
          </p:nvSpPr>
          <p:spPr bwMode="auto">
            <a:xfrm>
              <a:off x="2562" y="2497"/>
              <a:ext cx="1176" cy="256"/>
            </a:xfrm>
            <a:prstGeom prst="rect">
              <a:avLst/>
            </a:prstGeom>
            <a:noFill/>
            <a:ln w="9525">
              <a:solidFill>
                <a:srgbClr val="FF0066"/>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r>
                <a:rPr lang="zh-CN" altLang="en-US" sz="2000" b="1">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晶格的周期性</a:t>
              </a:r>
              <a:r>
                <a:rPr lang="zh-CN" altLang="en-US" sz="20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  </a:t>
              </a:r>
            </a:p>
          </p:txBody>
        </p:sp>
        <p:sp>
          <p:nvSpPr>
            <p:cNvPr id="4111" name="Line 43"/>
            <p:cNvSpPr>
              <a:spLocks noChangeShapeType="1"/>
            </p:cNvSpPr>
            <p:nvPr/>
          </p:nvSpPr>
          <p:spPr bwMode="auto">
            <a:xfrm>
              <a:off x="2699" y="2251"/>
              <a:ext cx="0" cy="272"/>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337388" name="Text Box 44"/>
          <p:cNvSpPr txBox="1">
            <a:spLocks noChangeArrowheads="1"/>
          </p:cNvSpPr>
          <p:nvPr/>
        </p:nvSpPr>
        <p:spPr bwMode="auto">
          <a:xfrm>
            <a:off x="5246689" y="5533232"/>
            <a:ext cx="3600450" cy="641350"/>
          </a:xfrm>
          <a:prstGeom prst="rect">
            <a:avLst/>
          </a:prstGeom>
          <a:solidFill>
            <a:srgbClr val="FFFF00"/>
          </a:solidFill>
          <a:ln>
            <a:noFill/>
          </a:ln>
          <a:effectLst/>
          <a:extLst>
            <a:ext uri="{91240B29-F687-4F45-9708-019B960494DF}">
              <a14:hiddenLine xmlns:a14="http://schemas.microsoft.com/office/drawing/2010/main" w="9525">
                <a:solidFill>
                  <a:srgbClr val="3366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r>
              <a:rPr lang="zh-CN" altLang="en-US" sz="3600" b="1" dirty="0">
                <a:latin typeface="Times New Roman" panose="02020603050405020304" pitchFamily="18" charset="0"/>
                <a:ea typeface="微软雅黑" panose="020B0503020204020204" pitchFamily="34" charset="-122"/>
              </a:rPr>
              <a:t>电子的运动状态</a:t>
            </a:r>
          </a:p>
        </p:txBody>
      </p:sp>
      <p:sp>
        <p:nvSpPr>
          <p:cNvPr id="2" name="页脚占位符 1"/>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zh-CN" altLang="en-US"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清华大学电子工程系</a:t>
            </a:r>
            <a:r>
              <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a:t>
            </a:r>
            <a:r>
              <a:rPr kumimoji="1" lang="zh-CN" altLang="en-US"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黄翊东</a:t>
            </a:r>
            <a:endPar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3" name="灯片编号占位符 2"/>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CBFA3644-F7FA-4510-BE22-999DFD69EC9B}" type="slidenum">
              <a:rPr kumimoji="1" lang="en-US" altLang="zh-CN" sz="14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t>2</a:t>
            </a:fld>
            <a:endPar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337388"/>
                                        </p:tgtEl>
                                        <p:attrNameLst>
                                          <p:attrName>style.visibility</p:attrName>
                                        </p:attrNameLst>
                                      </p:cBhvr>
                                      <p:to>
                                        <p:strVal val="visible"/>
                                      </p:to>
                                    </p:set>
                                    <p:animEffect transition="in" filter="dissolve">
                                      <p:cBhvr>
                                        <p:cTn id="7" dur="500"/>
                                        <p:tgtEl>
                                          <p:spTgt spid="13373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7388"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4"/>
          <p:cNvSpPr>
            <a:spLocks noChangeArrowheads="1"/>
          </p:cNvSpPr>
          <p:nvPr/>
        </p:nvSpPr>
        <p:spPr bwMode="auto">
          <a:xfrm>
            <a:off x="683568" y="1268760"/>
            <a:ext cx="7956550" cy="14525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sz="2600" b="1">
                <a:solidFill>
                  <a:schemeClr val="tx2"/>
                </a:solidFill>
                <a:latin typeface="Times New Roman" panose="02020603050405020304" pitchFamily="18" charset="0"/>
                <a:ea typeface="宋体" panose="02010600030101010101" pitchFamily="2" charset="-122"/>
              </a:defRPr>
            </a:lvl1pPr>
            <a:lvl2pPr marL="742950" indent="-285750">
              <a:defRPr sz="2600" b="1">
                <a:solidFill>
                  <a:schemeClr val="tx2"/>
                </a:solidFill>
                <a:latin typeface="Times New Roman" panose="02020603050405020304" pitchFamily="18" charset="0"/>
                <a:ea typeface="宋体" panose="02010600030101010101" pitchFamily="2" charset="-122"/>
              </a:defRPr>
            </a:lvl2pPr>
            <a:lvl3pPr marL="1143000" indent="-228600">
              <a:defRPr sz="2600" b="1">
                <a:solidFill>
                  <a:schemeClr val="tx2"/>
                </a:solidFill>
                <a:latin typeface="Times New Roman" panose="02020603050405020304" pitchFamily="18" charset="0"/>
                <a:ea typeface="宋体" panose="02010600030101010101" pitchFamily="2" charset="-122"/>
              </a:defRPr>
            </a:lvl3pPr>
            <a:lvl4pPr marL="1600200" indent="-228600">
              <a:defRPr sz="2600" b="1">
                <a:solidFill>
                  <a:schemeClr val="tx2"/>
                </a:solidFill>
                <a:latin typeface="Times New Roman" panose="02020603050405020304" pitchFamily="18" charset="0"/>
                <a:ea typeface="宋体" panose="02010600030101010101" pitchFamily="2" charset="-122"/>
              </a:defRPr>
            </a:lvl4pPr>
            <a:lvl5pPr marL="2057400" indent="-228600">
              <a:defRPr sz="2600" b="1">
                <a:solidFill>
                  <a:schemeClr val="tx2"/>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600" b="1">
                <a:solidFill>
                  <a:schemeClr val="tx2"/>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600" b="1">
                <a:solidFill>
                  <a:schemeClr val="tx2"/>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600" b="1">
                <a:solidFill>
                  <a:schemeClr val="tx2"/>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600" b="1">
                <a:solidFill>
                  <a:schemeClr val="tx2"/>
                </a:solidFill>
                <a:latin typeface="Times New Roman" panose="02020603050405020304" pitchFamily="18" charset="0"/>
                <a:ea typeface="宋体" panose="02010600030101010101" pitchFamily="2" charset="-122"/>
              </a:defRPr>
            </a:lvl9pPr>
          </a:lstStyle>
          <a:p>
            <a:pPr algn="just" fontAlgn="b">
              <a:lnSpc>
                <a:spcPct val="120000"/>
              </a:lnSpc>
            </a:pPr>
            <a:r>
              <a:rPr lang="zh-CN" altLang="en-US" dirty="0">
                <a:solidFill>
                  <a:srgbClr val="660066"/>
                </a:solidFill>
                <a:ea typeface="微软雅黑" panose="020B0503020204020204" pitchFamily="34" charset="-122"/>
                <a:cs typeface="Times New Roman" panose="02020603050405020304" pitchFamily="18" charset="0"/>
              </a:rPr>
              <a:t>晶格具有平移对称性</a:t>
            </a:r>
            <a:r>
              <a:rPr lang="en-US" altLang="zh-CN" dirty="0">
                <a:solidFill>
                  <a:srgbClr val="660066"/>
                </a:solidFill>
                <a:ea typeface="微软雅黑" panose="020B0503020204020204" pitchFamily="34" charset="-122"/>
                <a:cs typeface="Times New Roman" panose="02020603050405020304" pitchFamily="18" charset="0"/>
              </a:rPr>
              <a:t>, </a:t>
            </a:r>
            <a:r>
              <a:rPr lang="zh-CN" altLang="en-US" dirty="0">
                <a:solidFill>
                  <a:srgbClr val="660066"/>
                </a:solidFill>
                <a:ea typeface="微软雅黑" panose="020B0503020204020204" pitchFamily="34" charset="-122"/>
                <a:cs typeface="Times New Roman" panose="02020603050405020304" pitchFamily="18" charset="0"/>
              </a:rPr>
              <a:t>但是平移对称性在实际晶体的边界受到破坏，而周期性边界条件可以保持晶格的平移对称性。</a:t>
            </a:r>
            <a:endParaRPr lang="en-US" altLang="zh-CN" dirty="0">
              <a:solidFill>
                <a:srgbClr val="660066"/>
              </a:solidFill>
              <a:ea typeface="微软雅黑" panose="020B0503020204020204" pitchFamily="34" charset="-122"/>
              <a:cs typeface="Times New Roman" panose="02020603050405020304" pitchFamily="18" charset="0"/>
            </a:endParaRPr>
          </a:p>
        </p:txBody>
      </p:sp>
      <p:sp>
        <p:nvSpPr>
          <p:cNvPr id="1874949" name="Text Box 5"/>
          <p:cNvSpPr txBox="1">
            <a:spLocks noChangeArrowheads="1"/>
          </p:cNvSpPr>
          <p:nvPr/>
        </p:nvSpPr>
        <p:spPr bwMode="auto">
          <a:xfrm>
            <a:off x="683568" y="2844363"/>
            <a:ext cx="7956550" cy="24929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2600" b="1">
                <a:solidFill>
                  <a:schemeClr val="tx2"/>
                </a:solidFill>
                <a:latin typeface="Times New Roman" panose="02020603050405020304" pitchFamily="18" charset="0"/>
                <a:ea typeface="宋体" panose="02010600030101010101" pitchFamily="2" charset="-122"/>
              </a:defRPr>
            </a:lvl1pPr>
            <a:lvl2pPr marL="742950" indent="-285750">
              <a:defRPr sz="2600" b="1">
                <a:solidFill>
                  <a:schemeClr val="tx2"/>
                </a:solidFill>
                <a:latin typeface="Times New Roman" panose="02020603050405020304" pitchFamily="18" charset="0"/>
                <a:ea typeface="宋体" panose="02010600030101010101" pitchFamily="2" charset="-122"/>
              </a:defRPr>
            </a:lvl2pPr>
            <a:lvl3pPr marL="1143000" indent="-228600">
              <a:defRPr sz="2600" b="1">
                <a:solidFill>
                  <a:schemeClr val="tx2"/>
                </a:solidFill>
                <a:latin typeface="Times New Roman" panose="02020603050405020304" pitchFamily="18" charset="0"/>
                <a:ea typeface="宋体" panose="02010600030101010101" pitchFamily="2" charset="-122"/>
              </a:defRPr>
            </a:lvl3pPr>
            <a:lvl4pPr marL="1600200" indent="-228600">
              <a:defRPr sz="2600" b="1">
                <a:solidFill>
                  <a:schemeClr val="tx2"/>
                </a:solidFill>
                <a:latin typeface="Times New Roman" panose="02020603050405020304" pitchFamily="18" charset="0"/>
                <a:ea typeface="宋体" panose="02010600030101010101" pitchFamily="2" charset="-122"/>
              </a:defRPr>
            </a:lvl4pPr>
            <a:lvl5pPr marL="2057400" indent="-228600">
              <a:defRPr sz="2600" b="1">
                <a:solidFill>
                  <a:schemeClr val="tx2"/>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600" b="1">
                <a:solidFill>
                  <a:schemeClr val="tx2"/>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600" b="1">
                <a:solidFill>
                  <a:schemeClr val="tx2"/>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600" b="1">
                <a:solidFill>
                  <a:schemeClr val="tx2"/>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600" b="1">
                <a:solidFill>
                  <a:schemeClr val="tx2"/>
                </a:solidFill>
                <a:latin typeface="Times New Roman" panose="02020603050405020304" pitchFamily="18" charset="0"/>
                <a:ea typeface="宋体" panose="02010600030101010101" pitchFamily="2" charset="-122"/>
              </a:defRPr>
            </a:lvl9pPr>
          </a:lstStyle>
          <a:p>
            <a:pPr algn="just" fontAlgn="b">
              <a:lnSpc>
                <a:spcPct val="130000"/>
              </a:lnSpc>
            </a:pPr>
            <a:r>
              <a:rPr lang="zh-CN" altLang="en-US" sz="2400" dirty="0">
                <a:ea typeface="微软雅黑" panose="020B0503020204020204" pitchFamily="34" charset="-122"/>
                <a:cs typeface="Times New Roman" panose="02020603050405020304" pitchFamily="18" charset="0"/>
              </a:rPr>
              <a:t>在有限大晶格情形</a:t>
            </a:r>
            <a:r>
              <a:rPr lang="en-US" altLang="zh-CN" sz="2400" dirty="0">
                <a:ea typeface="微软雅黑" panose="020B0503020204020204" pitchFamily="34" charset="-122"/>
                <a:cs typeface="Times New Roman" panose="02020603050405020304" pitchFamily="18" charset="0"/>
              </a:rPr>
              <a:t>, </a:t>
            </a:r>
            <a:r>
              <a:rPr lang="zh-CN" altLang="en-US" sz="2400" dirty="0">
                <a:ea typeface="微软雅黑" panose="020B0503020204020204" pitchFamily="34" charset="-122"/>
                <a:cs typeface="Times New Roman" panose="02020603050405020304" pitchFamily="18" charset="0"/>
              </a:rPr>
              <a:t>当组成晶格的原子足够多时</a:t>
            </a:r>
            <a:r>
              <a:rPr lang="en-US" altLang="zh-CN" sz="2400" dirty="0">
                <a:ea typeface="微软雅黑" panose="020B0503020204020204" pitchFamily="34" charset="-122"/>
                <a:cs typeface="Times New Roman" panose="02020603050405020304" pitchFamily="18" charset="0"/>
              </a:rPr>
              <a:t>,  </a:t>
            </a:r>
            <a:r>
              <a:rPr lang="zh-CN" altLang="en-US" sz="2400" dirty="0">
                <a:ea typeface="微软雅黑" panose="020B0503020204020204" pitchFamily="34" charset="-122"/>
                <a:cs typeface="Times New Roman" panose="02020603050405020304" pitchFamily="18" charset="0"/>
              </a:rPr>
              <a:t>边界效应可以忽略不计</a:t>
            </a:r>
            <a:r>
              <a:rPr lang="en-US" altLang="zh-CN" sz="2400" dirty="0">
                <a:ea typeface="微软雅黑" panose="020B0503020204020204" pitchFamily="34" charset="-122"/>
                <a:cs typeface="Times New Roman" panose="02020603050405020304" pitchFamily="18" charset="0"/>
              </a:rPr>
              <a:t>, </a:t>
            </a:r>
            <a:r>
              <a:rPr lang="zh-CN" altLang="en-US" sz="2400" dirty="0">
                <a:ea typeface="微软雅黑" panose="020B0503020204020204" pitchFamily="34" charset="-122"/>
                <a:cs typeface="Times New Roman" panose="02020603050405020304" pitchFamily="18" charset="0"/>
              </a:rPr>
              <a:t>但当原子数少时</a:t>
            </a:r>
            <a:r>
              <a:rPr lang="en-US" altLang="zh-CN" sz="2400" dirty="0">
                <a:ea typeface="微软雅黑" panose="020B0503020204020204" pitchFamily="34" charset="-122"/>
                <a:cs typeface="Times New Roman" panose="02020603050405020304" pitchFamily="18" charset="0"/>
              </a:rPr>
              <a:t>, </a:t>
            </a:r>
            <a:r>
              <a:rPr lang="zh-CN" altLang="en-US" sz="2400" dirty="0">
                <a:ea typeface="微软雅黑" panose="020B0503020204020204" pitchFamily="34" charset="-122"/>
                <a:cs typeface="Times New Roman" panose="02020603050405020304" pitchFamily="18" charset="0"/>
              </a:rPr>
              <a:t>大部分的原子不再具有平移对称性</a:t>
            </a:r>
            <a:r>
              <a:rPr lang="en-US" altLang="zh-CN" sz="2400" dirty="0">
                <a:ea typeface="微软雅黑" panose="020B0503020204020204" pitchFamily="34" charset="-122"/>
                <a:cs typeface="Times New Roman" panose="02020603050405020304" pitchFamily="18" charset="0"/>
              </a:rPr>
              <a:t>, </a:t>
            </a:r>
            <a:r>
              <a:rPr lang="zh-CN" altLang="en-US" sz="2400" dirty="0">
                <a:ea typeface="微软雅黑" panose="020B0503020204020204" pitchFamily="34" charset="-122"/>
                <a:cs typeface="Times New Roman" panose="02020603050405020304" pitchFamily="18" charset="0"/>
              </a:rPr>
              <a:t>边界效应变得显著</a:t>
            </a:r>
            <a:r>
              <a:rPr lang="en-US" altLang="zh-CN" sz="2400" dirty="0">
                <a:ea typeface="微软雅黑" panose="020B0503020204020204" pitchFamily="34" charset="-122"/>
                <a:cs typeface="Times New Roman" panose="02020603050405020304" pitchFamily="18" charset="0"/>
              </a:rPr>
              <a:t>, </a:t>
            </a:r>
            <a:r>
              <a:rPr lang="zh-CN" altLang="en-US" sz="2400" dirty="0">
                <a:ea typeface="微软雅黑" panose="020B0503020204020204" pitchFamily="34" charset="-122"/>
                <a:cs typeface="Times New Roman" panose="02020603050405020304" pitchFamily="18" charset="0"/>
              </a:rPr>
              <a:t>晶体性质发生改变</a:t>
            </a:r>
            <a:r>
              <a:rPr lang="en-US" altLang="zh-CN" sz="2400" dirty="0">
                <a:ea typeface="微软雅黑" panose="020B0503020204020204" pitchFamily="34" charset="-122"/>
                <a:cs typeface="Times New Roman" panose="02020603050405020304" pitchFamily="18" charset="0"/>
              </a:rPr>
              <a:t>, </a:t>
            </a:r>
            <a:r>
              <a:rPr lang="zh-CN" altLang="en-US" sz="2400" dirty="0">
                <a:ea typeface="微软雅黑" panose="020B0503020204020204" pitchFamily="34" charset="-122"/>
                <a:cs typeface="Times New Roman" panose="02020603050405020304" pitchFamily="18" charset="0"/>
              </a:rPr>
              <a:t>周期性边界条件不再适用。所以</a:t>
            </a:r>
            <a:r>
              <a:rPr lang="en-US" altLang="zh-CN" sz="2400" dirty="0">
                <a:ea typeface="微软雅黑" panose="020B0503020204020204" pitchFamily="34" charset="-122"/>
                <a:cs typeface="Times New Roman" panose="02020603050405020304" pitchFamily="18" charset="0"/>
              </a:rPr>
              <a:t>, </a:t>
            </a:r>
            <a:r>
              <a:rPr lang="zh-CN" altLang="en-US" sz="2400" dirty="0">
                <a:ea typeface="微软雅黑" panose="020B0503020204020204" pitchFamily="34" charset="-122"/>
                <a:cs typeface="Times New Roman" panose="02020603050405020304" pitchFamily="18" charset="0"/>
              </a:rPr>
              <a:t>周期性边界条件只是一种近似</a:t>
            </a:r>
            <a:r>
              <a:rPr lang="en-US" altLang="zh-CN" sz="2400" dirty="0">
                <a:ea typeface="微软雅黑" panose="020B0503020204020204" pitchFamily="34" charset="-122"/>
                <a:cs typeface="Times New Roman" panose="02020603050405020304" pitchFamily="18" charset="0"/>
              </a:rPr>
              <a:t>, </a:t>
            </a:r>
            <a:r>
              <a:rPr lang="zh-CN" altLang="en-US" sz="2400" dirty="0">
                <a:ea typeface="微软雅黑" panose="020B0503020204020204" pitchFamily="34" charset="-122"/>
                <a:cs typeface="Times New Roman" panose="02020603050405020304" pitchFamily="18" charset="0"/>
              </a:rPr>
              <a:t>且在原子数足够多时是一种很好的近似。</a:t>
            </a:r>
          </a:p>
        </p:txBody>
      </p:sp>
      <p:sp>
        <p:nvSpPr>
          <p:cNvPr id="2" name="页脚占位符 1"/>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zh-CN" altLang="en-US"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清华大学电子工程系</a:t>
            </a:r>
            <a:r>
              <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a:t>
            </a:r>
            <a:r>
              <a:rPr kumimoji="1" lang="zh-CN" altLang="en-US"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黄翊东</a:t>
            </a:r>
            <a:endPar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3" name="灯片编号占位符 2"/>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CBFA3644-F7FA-4510-BE22-999DFD69EC9B}" type="slidenum">
              <a:rPr kumimoji="1" lang="en-US" altLang="zh-CN" sz="14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t>20</a:t>
            </a:fld>
            <a:endPar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7" name="Text Box 18"/>
          <p:cNvSpPr txBox="1">
            <a:spLocks noChangeArrowheads="1"/>
          </p:cNvSpPr>
          <p:nvPr/>
        </p:nvSpPr>
        <p:spPr bwMode="auto">
          <a:xfrm>
            <a:off x="1216697" y="404926"/>
            <a:ext cx="726352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spcBef>
                <a:spcPct val="50000"/>
              </a:spcBef>
            </a:pPr>
            <a:r>
              <a:rPr kumimoji="1" lang="zh-CN" altLang="en-US" sz="3600" b="1" dirty="0">
                <a:solidFill>
                  <a:srgbClr val="660066"/>
                </a:solidFill>
                <a:effectLst>
                  <a:outerShdw blurRad="38100" dist="38100" dir="2700000" algn="tl">
                    <a:srgbClr val="C0C0C0"/>
                  </a:outerShdw>
                </a:effectLst>
                <a:latin typeface="Times New Roman" pitchFamily="18" charset="0"/>
                <a:ea typeface="微软雅黑" pitchFamily="34" charset="-122"/>
                <a:cs typeface="+mn-cs"/>
              </a:rPr>
              <a:t>周期性边界条件（波恩-卡门条件）</a:t>
            </a:r>
          </a:p>
        </p:txBody>
      </p:sp>
      <p:sp>
        <p:nvSpPr>
          <p:cNvPr id="8" name="Rectangle 37"/>
          <p:cNvSpPr>
            <a:spLocks noChangeArrowheads="1"/>
          </p:cNvSpPr>
          <p:nvPr/>
        </p:nvSpPr>
        <p:spPr bwMode="auto">
          <a:xfrm flipV="1">
            <a:off x="106363" y="1009873"/>
            <a:ext cx="8885237" cy="42863"/>
          </a:xfrm>
          <a:prstGeom prst="rect">
            <a:avLst/>
          </a:prstGeom>
          <a:gradFill rotWithShape="0">
            <a:gsLst>
              <a:gs pos="0">
                <a:srgbClr val="808080">
                  <a:gamma/>
                  <a:tint val="0"/>
                  <a:invGamma/>
                </a:srgbClr>
              </a:gs>
              <a:gs pos="100000">
                <a:srgbClr val="808080"/>
              </a:gs>
            </a:gsLst>
            <a:path path="shape">
              <a:fillToRect l="50000" t="50000" r="50000" b="50000"/>
            </a:path>
          </a:gradFill>
          <a:ln w="12700">
            <a:noFill/>
            <a:miter lim="800000"/>
            <a:headEnd type="none" w="sm" len="sm"/>
            <a:tailEnd type="none" w="sm" len="sm"/>
          </a:ln>
          <a:effectLst/>
        </p:spPr>
        <p:txBody>
          <a:bodyPr wrap="none" anchor="ctr"/>
          <a:lstStyle/>
          <a:p>
            <a:pPr marL="0" marR="0" lvl="0" indent="0" algn="l" defTabSz="914400" rtl="0" eaLnBrk="0" fontAlgn="auto" latinLnBrk="0" hangingPunct="0">
              <a:lnSpc>
                <a:spcPct val="100000"/>
              </a:lnSpc>
              <a:spcBef>
                <a:spcPts val="0"/>
              </a:spcBef>
              <a:spcAft>
                <a:spcPts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Arial"/>
              <a:ea typeface="宋体"/>
              <a:cs typeface="+mn-c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874949"/>
                                        </p:tgtEl>
                                        <p:attrNameLst>
                                          <p:attrName>style.visibility</p:attrName>
                                        </p:attrNameLst>
                                      </p:cBhvr>
                                      <p:to>
                                        <p:strVal val="visible"/>
                                      </p:to>
                                    </p:set>
                                    <p:animEffect transition="in" filter="dissolve">
                                      <p:cBhvr>
                                        <p:cTn id="7" dur="500"/>
                                        <p:tgtEl>
                                          <p:spTgt spid="18749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7494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94" name="AutoShape 6"/>
          <p:cNvSpPr>
            <a:spLocks noChangeArrowheads="1"/>
          </p:cNvSpPr>
          <p:nvPr/>
        </p:nvSpPr>
        <p:spPr bwMode="auto">
          <a:xfrm>
            <a:off x="4340223" y="3671884"/>
            <a:ext cx="1008062" cy="360362"/>
          </a:xfrm>
          <a:prstGeom prst="rightArrow">
            <a:avLst>
              <a:gd name="adj1" fmla="val 50000"/>
              <a:gd name="adj2" fmla="val 69934"/>
            </a:avLst>
          </a:prstGeom>
          <a:gradFill rotWithShape="1">
            <a:gsLst>
              <a:gs pos="0">
                <a:srgbClr val="FFF5FF"/>
              </a:gs>
              <a:gs pos="100000">
                <a:srgbClr val="FF00FF"/>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24581" name="Group 7"/>
          <p:cNvGrpSpPr/>
          <p:nvPr/>
        </p:nvGrpSpPr>
        <p:grpSpPr bwMode="auto">
          <a:xfrm>
            <a:off x="7020272" y="1628775"/>
            <a:ext cx="1714500" cy="1752600"/>
            <a:chOff x="4649" y="1253"/>
            <a:chExt cx="1080" cy="1104"/>
          </a:xfrm>
        </p:grpSpPr>
        <p:grpSp>
          <p:nvGrpSpPr>
            <p:cNvPr id="24585" name="Group 8"/>
            <p:cNvGrpSpPr/>
            <p:nvPr/>
          </p:nvGrpSpPr>
          <p:grpSpPr bwMode="auto">
            <a:xfrm>
              <a:off x="4649" y="1253"/>
              <a:ext cx="844" cy="831"/>
              <a:chOff x="1093" y="922"/>
              <a:chExt cx="844" cy="831"/>
            </a:xfrm>
          </p:grpSpPr>
          <p:sp>
            <p:nvSpPr>
              <p:cNvPr id="24589" name="Rectangle 9"/>
              <p:cNvSpPr>
                <a:spLocks noChangeArrowheads="1"/>
              </p:cNvSpPr>
              <p:nvPr/>
            </p:nvSpPr>
            <p:spPr bwMode="auto">
              <a:xfrm>
                <a:off x="1093" y="1125"/>
                <a:ext cx="636" cy="628"/>
              </a:xfrm>
              <a:prstGeom prst="rect">
                <a:avLst/>
              </a:prstGeom>
              <a:noFill/>
              <a:ln w="9525">
                <a:solidFill>
                  <a:srgbClr val="A50021"/>
                </a:solidFill>
                <a:miter lim="800000"/>
              </a:ln>
              <a:effectLst/>
              <a:extLst>
                <a:ext uri="{909E8E84-426E-40DD-AFC4-6F175D3DCCD1}">
                  <a14:hiddenFill xmlns:a14="http://schemas.microsoft.com/office/drawing/2010/main">
                    <a:solidFill>
                      <a:schemeClr val="hlink"/>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4590" name="AutoShape 10"/>
              <p:cNvSpPr>
                <a:spLocks noChangeArrowheads="1"/>
              </p:cNvSpPr>
              <p:nvPr/>
            </p:nvSpPr>
            <p:spPr bwMode="auto">
              <a:xfrm>
                <a:off x="1099" y="922"/>
                <a:ext cx="837" cy="209"/>
              </a:xfrm>
              <a:prstGeom prst="parallelogram">
                <a:avLst>
                  <a:gd name="adj" fmla="val 100120"/>
                </a:avLst>
              </a:prstGeom>
              <a:noFill/>
              <a:ln w="9525">
                <a:solidFill>
                  <a:srgbClr val="A50021"/>
                </a:solidFill>
                <a:miter lim="800000"/>
              </a:ln>
              <a:effectLst/>
              <a:extLst>
                <a:ext uri="{909E8E84-426E-40DD-AFC4-6F175D3DCCD1}">
                  <a14:hiddenFill xmlns:a14="http://schemas.microsoft.com/office/drawing/2010/main">
                    <a:solidFill>
                      <a:schemeClr val="hlink"/>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4591" name="Line 11"/>
              <p:cNvSpPr>
                <a:spLocks noChangeShapeType="1"/>
              </p:cNvSpPr>
              <p:nvPr/>
            </p:nvSpPr>
            <p:spPr bwMode="auto">
              <a:xfrm>
                <a:off x="1935" y="927"/>
                <a:ext cx="0" cy="612"/>
              </a:xfrm>
              <a:prstGeom prst="line">
                <a:avLst/>
              </a:prstGeom>
              <a:noFill/>
              <a:ln w="9525">
                <a:solidFill>
                  <a:srgbClr val="A5002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endParaRPr>
              </a:p>
            </p:txBody>
          </p:sp>
          <p:sp>
            <p:nvSpPr>
              <p:cNvPr id="24592" name="Line 12"/>
              <p:cNvSpPr>
                <a:spLocks noChangeShapeType="1"/>
              </p:cNvSpPr>
              <p:nvPr/>
            </p:nvSpPr>
            <p:spPr bwMode="auto">
              <a:xfrm flipV="1">
                <a:off x="1734" y="1541"/>
                <a:ext cx="203" cy="208"/>
              </a:xfrm>
              <a:prstGeom prst="line">
                <a:avLst/>
              </a:prstGeom>
              <a:noFill/>
              <a:ln w="9525">
                <a:solidFill>
                  <a:srgbClr val="A5002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endParaRPr>
              </a:p>
            </p:txBody>
          </p:sp>
        </p:grpSp>
        <p:sp>
          <p:nvSpPr>
            <p:cNvPr id="24586" name="Text Box 13"/>
            <p:cNvSpPr txBox="1">
              <a:spLocks noChangeArrowheads="1"/>
            </p:cNvSpPr>
            <p:nvPr/>
          </p:nvSpPr>
          <p:spPr bwMode="auto">
            <a:xfrm>
              <a:off x="4785" y="2069"/>
              <a:ext cx="297"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A5002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r>
                <a:rPr lang="en-US" altLang="zh-CN" sz="2400" b="1" i="1">
                  <a:solidFill>
                    <a:srgbClr val="A50021"/>
                  </a:solidFill>
                  <a:latin typeface="Times New Roman" panose="02020603050405020304" pitchFamily="18" charset="0"/>
                  <a:ea typeface="微软雅黑" panose="020B0503020204020204" pitchFamily="34" charset="-122"/>
                  <a:cs typeface="Times New Roman" panose="02020603050405020304" pitchFamily="18" charset="0"/>
                </a:rPr>
                <a:t>L</a:t>
              </a:r>
              <a:r>
                <a:rPr lang="en-US" altLang="zh-CN" sz="2400" b="1" i="1" baseline="-25000">
                  <a:solidFill>
                    <a:srgbClr val="A50021"/>
                  </a:solidFill>
                  <a:latin typeface="Times New Roman" panose="02020603050405020304" pitchFamily="18" charset="0"/>
                  <a:ea typeface="微软雅黑" panose="020B0503020204020204" pitchFamily="34" charset="-122"/>
                  <a:cs typeface="Times New Roman" panose="02020603050405020304" pitchFamily="18" charset="0"/>
                </a:rPr>
                <a:t>x</a:t>
              </a:r>
            </a:p>
          </p:txBody>
        </p:sp>
        <p:sp>
          <p:nvSpPr>
            <p:cNvPr id="24587" name="Text Box 14"/>
            <p:cNvSpPr txBox="1">
              <a:spLocks noChangeArrowheads="1"/>
            </p:cNvSpPr>
            <p:nvPr/>
          </p:nvSpPr>
          <p:spPr bwMode="auto">
            <a:xfrm>
              <a:off x="5375" y="1872"/>
              <a:ext cx="35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A5002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r>
                <a:rPr lang="en-US" altLang="zh-CN" sz="2400" b="1" i="1">
                  <a:solidFill>
                    <a:srgbClr val="A50021"/>
                  </a:solidFill>
                  <a:latin typeface="Times New Roman" panose="02020603050405020304" pitchFamily="18" charset="0"/>
                  <a:ea typeface="微软雅黑" panose="020B0503020204020204" pitchFamily="34" charset="-122"/>
                  <a:cs typeface="Times New Roman" panose="02020603050405020304" pitchFamily="18" charset="0"/>
                </a:rPr>
                <a:t>L</a:t>
              </a:r>
              <a:r>
                <a:rPr lang="en-US" altLang="zh-CN" sz="2400" b="1" i="1" baseline="-25000">
                  <a:solidFill>
                    <a:srgbClr val="A50021"/>
                  </a:solidFill>
                  <a:latin typeface="Times New Roman" panose="02020603050405020304" pitchFamily="18" charset="0"/>
                  <a:ea typeface="微软雅黑" panose="020B0503020204020204" pitchFamily="34" charset="-122"/>
                  <a:cs typeface="Times New Roman" panose="02020603050405020304" pitchFamily="18" charset="0"/>
                </a:rPr>
                <a:t>y</a:t>
              </a:r>
            </a:p>
          </p:txBody>
        </p:sp>
        <p:sp>
          <p:nvSpPr>
            <p:cNvPr id="24588" name="Text Box 15"/>
            <p:cNvSpPr txBox="1">
              <a:spLocks noChangeArrowheads="1"/>
            </p:cNvSpPr>
            <p:nvPr/>
          </p:nvSpPr>
          <p:spPr bwMode="auto">
            <a:xfrm>
              <a:off x="5021" y="1554"/>
              <a:ext cx="35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A5002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r>
                <a:rPr lang="en-US" altLang="zh-CN" sz="2400" b="1" i="1">
                  <a:solidFill>
                    <a:srgbClr val="A50021"/>
                  </a:solidFill>
                  <a:latin typeface="Times New Roman" panose="02020603050405020304" pitchFamily="18" charset="0"/>
                  <a:ea typeface="微软雅黑" panose="020B0503020204020204" pitchFamily="34" charset="-122"/>
                  <a:cs typeface="Times New Roman" panose="02020603050405020304" pitchFamily="18" charset="0"/>
                </a:rPr>
                <a:t>L</a:t>
              </a:r>
              <a:r>
                <a:rPr lang="en-US" altLang="zh-CN" sz="2400" b="1" i="1" baseline="-25000">
                  <a:solidFill>
                    <a:srgbClr val="A50021"/>
                  </a:solidFill>
                  <a:latin typeface="Times New Roman" panose="02020603050405020304" pitchFamily="18" charset="0"/>
                  <a:ea typeface="微软雅黑" panose="020B0503020204020204" pitchFamily="34" charset="-122"/>
                  <a:cs typeface="Times New Roman" panose="02020603050405020304" pitchFamily="18" charset="0"/>
                </a:rPr>
                <a:t>z</a:t>
              </a:r>
            </a:p>
          </p:txBody>
        </p:sp>
      </p:grpSp>
      <p:sp>
        <p:nvSpPr>
          <p:cNvPr id="24583" name="Text Box 17"/>
          <p:cNvSpPr txBox="1">
            <a:spLocks noChangeArrowheads="1"/>
          </p:cNvSpPr>
          <p:nvPr/>
        </p:nvSpPr>
        <p:spPr bwMode="auto">
          <a:xfrm>
            <a:off x="950913" y="3736975"/>
            <a:ext cx="1250950" cy="519113"/>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r>
              <a:rPr lang="zh-CN" altLang="en-US" b="1">
                <a:solidFill>
                  <a:srgbClr val="000000"/>
                </a:solidFill>
                <a:latin typeface="Times New Roman" panose="02020603050405020304" pitchFamily="18" charset="0"/>
                <a:ea typeface="微软雅黑" panose="020B0503020204020204" pitchFamily="34" charset="-122"/>
              </a:rPr>
              <a:t>波函数</a:t>
            </a:r>
          </a:p>
        </p:txBody>
      </p:sp>
      <p:sp>
        <p:nvSpPr>
          <p:cNvPr id="20" name="Text Box 17"/>
          <p:cNvSpPr txBox="1">
            <a:spLocks noChangeArrowheads="1"/>
          </p:cNvSpPr>
          <p:nvPr/>
        </p:nvSpPr>
        <p:spPr bwMode="auto">
          <a:xfrm>
            <a:off x="319653" y="1247287"/>
            <a:ext cx="6165321" cy="461665"/>
          </a:xfrm>
          <a:prstGeom prst="rect">
            <a:avLst/>
          </a:prstGeom>
          <a:solidFill>
            <a:schemeClr val="bg1"/>
          </a:solidFill>
          <a:ln>
            <a:noFill/>
          </a:ln>
          <a:effectLst/>
        </p:spPr>
        <p:txBody>
          <a:bodyPr wrap="square">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r>
              <a:rPr lang="zh-CN" altLang="en-US" sz="2400" b="1" dirty="0">
                <a:solidFill>
                  <a:srgbClr val="CC0000"/>
                </a:solidFill>
                <a:latin typeface="Times New Roman" panose="02020603050405020304" pitchFamily="18" charset="0"/>
                <a:ea typeface="微软雅黑" panose="020B0503020204020204" pitchFamily="34" charset="-122"/>
                <a:cs typeface="Times New Roman" panose="02020603050405020304" pitchFamily="18" charset="0"/>
              </a:rPr>
              <a:t>周期性边界条件（波恩</a:t>
            </a:r>
            <a:r>
              <a:rPr lang="en-US" altLang="zh-CN" sz="2400" b="1" dirty="0">
                <a:solidFill>
                  <a:srgbClr val="CC0000"/>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400" b="1" dirty="0">
                <a:solidFill>
                  <a:srgbClr val="CC0000"/>
                </a:solidFill>
                <a:latin typeface="Times New Roman" panose="02020603050405020304" pitchFamily="18" charset="0"/>
                <a:ea typeface="微软雅黑" panose="020B0503020204020204" pitchFamily="34" charset="-122"/>
                <a:cs typeface="Times New Roman" panose="02020603050405020304" pitchFamily="18" charset="0"/>
              </a:rPr>
              <a:t>卡门条件）：</a:t>
            </a:r>
            <a:r>
              <a:rPr lang="zh-CN" altLang="en-US" sz="24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                      </a:t>
            </a:r>
            <a:endParaRPr lang="zh-CN" altLang="en-US" sz="24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1" name="Rectangle 22"/>
          <p:cNvSpPr>
            <a:spLocks noChangeArrowheads="1"/>
          </p:cNvSpPr>
          <p:nvPr/>
        </p:nvSpPr>
        <p:spPr bwMode="auto">
          <a:xfrm>
            <a:off x="2267744" y="1435752"/>
            <a:ext cx="3672408" cy="9799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aphicFrame>
        <p:nvGraphicFramePr>
          <p:cNvPr id="22" name="对象 21"/>
          <p:cNvGraphicFramePr>
            <a:graphicFrameLocks noChangeAspect="1"/>
          </p:cNvGraphicFramePr>
          <p:nvPr>
            <p:extLst>
              <p:ext uri="{D42A27DB-BD31-4B8C-83A1-F6EECF244321}">
                <p14:modId xmlns:p14="http://schemas.microsoft.com/office/powerpoint/2010/main" val="2714392035"/>
              </p:ext>
            </p:extLst>
          </p:nvPr>
        </p:nvGraphicFramePr>
        <p:xfrm>
          <a:off x="1629144" y="1830986"/>
          <a:ext cx="3672408" cy="644125"/>
        </p:xfrm>
        <a:graphic>
          <a:graphicData uri="http://schemas.openxmlformats.org/presentationml/2006/ole">
            <mc:AlternateContent xmlns:mc="http://schemas.openxmlformats.org/markup-compatibility/2006">
              <mc:Choice xmlns:v="urn:schemas-microsoft-com:vml" Requires="v">
                <p:oleObj spid="_x0000_s387132" name="Equation" r:id="rId4" imgW="31394400" imgH="5486400" progId="Equation.DSMT4">
                  <p:embed/>
                </p:oleObj>
              </mc:Choice>
              <mc:Fallback>
                <p:oleObj name="Equation" r:id="rId4" imgW="31394400" imgH="5486400" progId="Equation.DSMT4">
                  <p:embed/>
                  <p:pic>
                    <p:nvPicPr>
                      <p:cNvPr id="0" name="图片 106885"/>
                      <p:cNvPicPr>
                        <a:picLocks noChangeAspect="1" noChangeArrowheads="1"/>
                      </p:cNvPicPr>
                      <p:nvPr/>
                    </p:nvPicPr>
                    <p:blipFill>
                      <a:blip r:embed="rId5"/>
                      <a:srcRect/>
                      <a:stretch>
                        <a:fillRect/>
                      </a:stretch>
                    </p:blipFill>
                    <p:spPr bwMode="auto">
                      <a:xfrm>
                        <a:off x="1629144" y="1830986"/>
                        <a:ext cx="3672408" cy="644125"/>
                      </a:xfrm>
                      <a:prstGeom prst="rect">
                        <a:avLst/>
                      </a:prstGeom>
                      <a:noFill/>
                    </p:spPr>
                  </p:pic>
                </p:oleObj>
              </mc:Fallback>
            </mc:AlternateContent>
          </a:graphicData>
        </a:graphic>
      </p:graphicFrame>
      <p:sp>
        <p:nvSpPr>
          <p:cNvPr id="23" name="Rectangle 12"/>
          <p:cNvSpPr>
            <a:spLocks noChangeArrowheads="1"/>
          </p:cNvSpPr>
          <p:nvPr/>
        </p:nvSpPr>
        <p:spPr bwMode="auto">
          <a:xfrm>
            <a:off x="5313205" y="1788840"/>
            <a:ext cx="1548822" cy="695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lnSpc>
                <a:spcPct val="140000"/>
              </a:lnSpc>
            </a:pPr>
            <a:r>
              <a:rPr kumimoji="1" lang="en-US" altLang="zh-CN" i="1" dirty="0" err="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i</a:t>
            </a:r>
            <a:r>
              <a:rPr kumimoji="1" lang="zh-CN" altLang="en-US"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a:t>
            </a:r>
            <a:r>
              <a:rPr kumimoji="1" lang="en-US" altLang="zh-CN" i="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x</a:t>
            </a:r>
            <a:r>
              <a:rPr kumimoji="1" lang="en-US" altLang="zh-CN"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 </a:t>
            </a:r>
            <a:r>
              <a:rPr kumimoji="1" lang="en-US" altLang="zh-CN" i="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y</a:t>
            </a:r>
            <a:r>
              <a:rPr kumimoji="1" lang="en-US" altLang="zh-CN"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 </a:t>
            </a:r>
            <a:r>
              <a:rPr kumimoji="1" lang="en-US" altLang="zh-CN" i="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z</a:t>
            </a:r>
            <a:r>
              <a:rPr kumimoji="1" lang="zh-CN" altLang="en-US"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 </a:t>
            </a:r>
            <a:endParaRPr kumimoji="1" lang="en-US" altLang="zh-CN" baseline="-250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aphicFrame>
        <p:nvGraphicFramePr>
          <p:cNvPr id="3" name="对象 2"/>
          <p:cNvGraphicFramePr>
            <a:graphicFrameLocks noChangeAspect="1"/>
          </p:cNvGraphicFramePr>
          <p:nvPr/>
        </p:nvGraphicFramePr>
        <p:xfrm>
          <a:off x="390525" y="2614613"/>
          <a:ext cx="5894388" cy="1030287"/>
        </p:xfrm>
        <a:graphic>
          <a:graphicData uri="http://schemas.openxmlformats.org/presentationml/2006/ole">
            <mc:AlternateContent xmlns:mc="http://schemas.openxmlformats.org/markup-compatibility/2006">
              <mc:Choice xmlns:v="urn:schemas-microsoft-com:vml" Requires="v">
                <p:oleObj spid="_x0000_s387133" name="Equation" r:id="rId6" imgW="58521600" imgH="10058400" progId="Equation.DSMT4">
                  <p:embed/>
                </p:oleObj>
              </mc:Choice>
              <mc:Fallback>
                <p:oleObj name="Equation" r:id="rId6" imgW="58521600" imgH="10058400" progId="Equation.DSMT4">
                  <p:embed/>
                  <p:pic>
                    <p:nvPicPr>
                      <p:cNvPr id="0" name="图片 106886"/>
                      <p:cNvPicPr>
                        <a:picLocks noChangeAspect="1" noChangeArrowheads="1"/>
                      </p:cNvPicPr>
                      <p:nvPr/>
                    </p:nvPicPr>
                    <p:blipFill>
                      <a:blip r:embed="rId7"/>
                      <a:srcRect/>
                      <a:stretch>
                        <a:fillRect/>
                      </a:stretch>
                    </p:blipFill>
                    <p:spPr bwMode="auto">
                      <a:xfrm>
                        <a:off x="390525" y="2614613"/>
                        <a:ext cx="5894388" cy="1030287"/>
                      </a:xfrm>
                      <a:prstGeom prst="rect">
                        <a:avLst/>
                      </a:prstGeom>
                      <a:noFill/>
                    </p:spPr>
                  </p:pic>
                </p:oleObj>
              </mc:Fallback>
            </mc:AlternateContent>
          </a:graphicData>
        </a:graphic>
      </p:graphicFrame>
      <p:graphicFrame>
        <p:nvGraphicFramePr>
          <p:cNvPr id="5" name="对象 4"/>
          <p:cNvGraphicFramePr>
            <a:graphicFrameLocks noChangeAspect="1"/>
          </p:cNvGraphicFramePr>
          <p:nvPr/>
        </p:nvGraphicFramePr>
        <p:xfrm>
          <a:off x="5580112" y="3501008"/>
          <a:ext cx="3246764" cy="747797"/>
        </p:xfrm>
        <a:graphic>
          <a:graphicData uri="http://schemas.openxmlformats.org/presentationml/2006/ole">
            <mc:AlternateContent xmlns:mc="http://schemas.openxmlformats.org/markup-compatibility/2006">
              <mc:Choice xmlns:v="urn:schemas-microsoft-com:vml" Requires="v">
                <p:oleObj spid="_x0000_s387134" name="Equation" r:id="rId8" imgW="26212800" imgH="6096000" progId="Equation.DSMT4">
                  <p:embed/>
                </p:oleObj>
              </mc:Choice>
              <mc:Fallback>
                <p:oleObj name="Equation" r:id="rId8" imgW="26212800" imgH="6096000" progId="Equation.DSMT4">
                  <p:embed/>
                  <p:pic>
                    <p:nvPicPr>
                      <p:cNvPr id="0" name="图片 106887"/>
                      <p:cNvPicPr>
                        <a:picLocks noChangeAspect="1" noChangeArrowheads="1"/>
                      </p:cNvPicPr>
                      <p:nvPr/>
                    </p:nvPicPr>
                    <p:blipFill>
                      <a:blip r:embed="rId9"/>
                      <a:srcRect/>
                      <a:stretch>
                        <a:fillRect/>
                      </a:stretch>
                    </p:blipFill>
                    <p:spPr bwMode="auto">
                      <a:xfrm>
                        <a:off x="5580112" y="3501008"/>
                        <a:ext cx="3246764" cy="747797"/>
                      </a:xfrm>
                      <a:prstGeom prst="rect">
                        <a:avLst/>
                      </a:prstGeom>
                      <a:noFill/>
                    </p:spPr>
                  </p:pic>
                </p:oleObj>
              </mc:Fallback>
            </mc:AlternateContent>
          </a:graphicData>
        </a:graphic>
      </p:graphicFrame>
      <p:graphicFrame>
        <p:nvGraphicFramePr>
          <p:cNvPr id="28" name="Object 27"/>
          <p:cNvGraphicFramePr>
            <a:graphicFrameLocks noChangeAspect="1"/>
          </p:cNvGraphicFramePr>
          <p:nvPr/>
        </p:nvGraphicFramePr>
        <p:xfrm>
          <a:off x="509977" y="4267239"/>
          <a:ext cx="3383771" cy="1017265"/>
        </p:xfrm>
        <a:graphic>
          <a:graphicData uri="http://schemas.openxmlformats.org/presentationml/2006/ole">
            <mc:AlternateContent xmlns:mc="http://schemas.openxmlformats.org/markup-compatibility/2006">
              <mc:Choice xmlns:v="urn:schemas-microsoft-com:vml" Requires="v">
                <p:oleObj spid="_x0000_s387135" name="Equation" r:id="rId10" imgW="33528000" imgH="10058400" progId="Equation.DSMT4">
                  <p:embed/>
                </p:oleObj>
              </mc:Choice>
              <mc:Fallback>
                <p:oleObj name="Equation" r:id="rId10" imgW="33528000" imgH="10058400" progId="Equation.DSMT4">
                  <p:embed/>
                  <p:pic>
                    <p:nvPicPr>
                      <p:cNvPr id="0" name="图片 106888"/>
                      <p:cNvPicPr>
                        <a:picLocks noChangeAspect="1" noChangeArrowheads="1"/>
                      </p:cNvPicPr>
                      <p:nvPr/>
                    </p:nvPicPr>
                    <p:blipFill>
                      <a:blip r:embed="rId11"/>
                      <a:srcRect/>
                      <a:stretch>
                        <a:fillRect/>
                      </a:stretch>
                    </p:blipFill>
                    <p:spPr bwMode="auto">
                      <a:xfrm>
                        <a:off x="509977" y="4267239"/>
                        <a:ext cx="3383771" cy="1017265"/>
                      </a:xfrm>
                      <a:prstGeom prst="rect">
                        <a:avLst/>
                      </a:prstGeom>
                      <a:noFill/>
                      <a:ln>
                        <a:solidFill>
                          <a:srgbClr val="C00000"/>
                        </a:solidFill>
                      </a:ln>
                    </p:spPr>
                  </p:pic>
                </p:oleObj>
              </mc:Fallback>
            </mc:AlternateContent>
          </a:graphicData>
        </a:graphic>
      </p:graphicFrame>
      <p:sp>
        <p:nvSpPr>
          <p:cNvPr id="2" name="页脚占位符 1"/>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zh-CN" altLang="en-US"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清华大学电子工程系</a:t>
            </a:r>
            <a:r>
              <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a:t>
            </a:r>
            <a:r>
              <a:rPr kumimoji="1" lang="zh-CN" altLang="en-US"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黄翊东</a:t>
            </a:r>
            <a:endPar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4" name="灯片编号占位符 3"/>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CBFA3644-F7FA-4510-BE22-999DFD69EC9B}" type="slidenum">
              <a:rPr kumimoji="1" lang="en-US" altLang="zh-CN" sz="14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t>21</a:t>
            </a:fld>
            <a:endPar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24" name="Text Box 18"/>
          <p:cNvSpPr txBox="1">
            <a:spLocks noChangeArrowheads="1"/>
          </p:cNvSpPr>
          <p:nvPr/>
        </p:nvSpPr>
        <p:spPr bwMode="auto">
          <a:xfrm>
            <a:off x="1216697" y="404926"/>
            <a:ext cx="726352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spcBef>
                <a:spcPct val="50000"/>
              </a:spcBef>
            </a:pPr>
            <a:r>
              <a:rPr kumimoji="1" lang="zh-CN" altLang="en-US" sz="3600" b="1" dirty="0">
                <a:solidFill>
                  <a:srgbClr val="660066"/>
                </a:solidFill>
                <a:effectLst>
                  <a:outerShdw blurRad="38100" dist="38100" dir="2700000" algn="tl">
                    <a:srgbClr val="C0C0C0"/>
                  </a:outerShdw>
                </a:effectLst>
                <a:latin typeface="Times New Roman" pitchFamily="18" charset="0"/>
                <a:ea typeface="微软雅黑" pitchFamily="34" charset="-122"/>
                <a:cs typeface="+mn-cs"/>
              </a:rPr>
              <a:t>周期性边界条件（波恩-卡门条件）</a:t>
            </a:r>
          </a:p>
        </p:txBody>
      </p:sp>
      <p:sp>
        <p:nvSpPr>
          <p:cNvPr id="25" name="Rectangle 37"/>
          <p:cNvSpPr>
            <a:spLocks noChangeArrowheads="1"/>
          </p:cNvSpPr>
          <p:nvPr/>
        </p:nvSpPr>
        <p:spPr bwMode="auto">
          <a:xfrm flipV="1">
            <a:off x="106363" y="1009873"/>
            <a:ext cx="8885237" cy="42863"/>
          </a:xfrm>
          <a:prstGeom prst="rect">
            <a:avLst/>
          </a:prstGeom>
          <a:gradFill rotWithShape="0">
            <a:gsLst>
              <a:gs pos="0">
                <a:srgbClr val="808080">
                  <a:gamma/>
                  <a:tint val="0"/>
                  <a:invGamma/>
                </a:srgbClr>
              </a:gs>
              <a:gs pos="100000">
                <a:srgbClr val="808080"/>
              </a:gs>
            </a:gsLst>
            <a:path path="shape">
              <a:fillToRect l="50000" t="50000" r="50000" b="50000"/>
            </a:path>
          </a:gradFill>
          <a:ln w="12700">
            <a:noFill/>
            <a:miter lim="800000"/>
            <a:headEnd type="none" w="sm" len="sm"/>
            <a:tailEnd type="none" w="sm" len="sm"/>
          </a:ln>
          <a:effectLst/>
        </p:spPr>
        <p:txBody>
          <a:bodyPr wrap="none" anchor="ctr"/>
          <a:lstStyle/>
          <a:p>
            <a:pPr marL="0" marR="0" lvl="0" indent="0" algn="l" defTabSz="914400" rtl="0" eaLnBrk="0" fontAlgn="auto" latinLnBrk="0" hangingPunct="0">
              <a:lnSpc>
                <a:spcPct val="100000"/>
              </a:lnSpc>
              <a:spcBef>
                <a:spcPts val="0"/>
              </a:spcBef>
              <a:spcAft>
                <a:spcPts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Arial"/>
              <a:ea typeface="宋体"/>
              <a:cs typeface="+mn-c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5602" name="灯片编号占位符 5"/>
          <p:cNvSpPr txBox="1">
            <a:spLocks noGrp="1"/>
          </p:cNvSpPr>
          <p:nvPr/>
        </p:nvSpPr>
        <p:spPr bwMode="auto">
          <a:xfrm>
            <a:off x="6553200" y="6172200"/>
            <a:ext cx="2289175"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algn="r" eaLnBrk="1" hangingPunct="1"/>
            <a:fld id="{3E44302E-04FA-4D1B-AFD3-3411C08D93CA}" type="slidenum">
              <a:rPr lang="en-US" altLang="zh-CN" sz="1400" b="1">
                <a:solidFill>
                  <a:srgbClr val="336666"/>
                </a:solidFill>
                <a:latin typeface="Times New Roman" panose="02020603050405020304" pitchFamily="18" charset="0"/>
                <a:ea typeface="微软雅黑" panose="020B0503020204020204" pitchFamily="34" charset="-122"/>
                <a:cs typeface="Times New Roman" panose="02020603050405020304" pitchFamily="18" charset="0"/>
              </a:rPr>
              <a:t>22</a:t>
            </a:fld>
            <a:endParaRPr lang="en-US" altLang="zh-CN" sz="1400" b="1">
              <a:solidFill>
                <a:srgbClr val="336666"/>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5603" name="Text Box 3"/>
          <p:cNvSpPr txBox="1">
            <a:spLocks noChangeArrowheads="1"/>
          </p:cNvSpPr>
          <p:nvPr/>
        </p:nvSpPr>
        <p:spPr bwMode="auto">
          <a:xfrm>
            <a:off x="1476375" y="1182862"/>
            <a:ext cx="7129463"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spcBef>
                <a:spcPct val="50000"/>
              </a:spcBef>
            </a:pPr>
            <a:r>
              <a:rPr kumimoji="1" lang="zh-CN" altLang="en-US"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平行六面体边长  </a:t>
            </a:r>
            <a:r>
              <a:rPr kumimoji="1" lang="en-US" altLang="zh-CN" i="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L</a:t>
            </a:r>
            <a:r>
              <a:rPr kumimoji="1" lang="en-US" altLang="zh-CN" i="1" baseline="-250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Symbol" panose="05050102010706020507" pitchFamily="18" charset="2"/>
              </a:rPr>
              <a:t>i</a:t>
            </a:r>
            <a:r>
              <a:rPr kumimoji="1" lang="zh-CN" altLang="en-US" i="1" baseline="-250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Symbol" panose="05050102010706020507" pitchFamily="18" charset="2"/>
              </a:rPr>
              <a:t> </a:t>
            </a:r>
            <a:r>
              <a:rPr kumimoji="1" lang="zh-CN" altLang="en-US"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Symbol" panose="05050102010706020507" pitchFamily="18" charset="2"/>
              </a:rPr>
              <a:t>＝</a:t>
            </a:r>
            <a:r>
              <a:rPr kumimoji="1" lang="en-US" altLang="zh-CN" i="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Symbol" panose="05050102010706020507" pitchFamily="18" charset="2"/>
              </a:rPr>
              <a:t>N</a:t>
            </a:r>
            <a:r>
              <a:rPr kumimoji="1" lang="en-US" altLang="zh-CN" i="1" baseline="-250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Symbol" panose="05050102010706020507" pitchFamily="18" charset="2"/>
              </a:rPr>
              <a:t>i</a:t>
            </a:r>
            <a:r>
              <a:rPr kumimoji="1" lang="zh-CN" altLang="en-US" i="1" baseline="-250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Symbol" panose="05050102010706020507" pitchFamily="18" charset="2"/>
              </a:rPr>
              <a:t> </a:t>
            </a:r>
            <a:r>
              <a:rPr kumimoji="1" lang="en-US" altLang="zh-CN" i="1" dirty="0" err="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Symbol" panose="05050102010706020507" pitchFamily="18" charset="2"/>
              </a:rPr>
              <a:t>a</a:t>
            </a:r>
            <a:r>
              <a:rPr kumimoji="1" lang="en-US" altLang="zh-CN" i="1" baseline="-25000" dirty="0" err="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Symbol" panose="05050102010706020507" pitchFamily="18" charset="2"/>
              </a:rPr>
              <a:t>i</a:t>
            </a:r>
            <a:r>
              <a:rPr kumimoji="1" lang="zh-CN" altLang="en-US" i="1" baseline="-250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Symbol" panose="05050102010706020507" pitchFamily="18" charset="2"/>
              </a:rPr>
              <a:t> </a:t>
            </a:r>
            <a:r>
              <a:rPr kumimoji="1" lang="zh-CN" altLang="en-US"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Symbol" panose="05050102010706020507" pitchFamily="18" charset="2"/>
              </a:rPr>
              <a:t>，  </a:t>
            </a:r>
            <a:r>
              <a:rPr kumimoji="1" lang="en-US" altLang="zh-CN" i="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Symbol" panose="05050102010706020507" pitchFamily="18" charset="2"/>
              </a:rPr>
              <a:t>i</a:t>
            </a:r>
            <a:r>
              <a:rPr kumimoji="1" lang="zh-CN" altLang="en-US"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Symbol" panose="05050102010706020507" pitchFamily="18" charset="2"/>
              </a:rPr>
              <a:t>＝</a:t>
            </a:r>
            <a:r>
              <a:rPr kumimoji="1" lang="en-US" altLang="zh-CN" i="1" dirty="0" err="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Symbol" panose="05050102010706020507" pitchFamily="18" charset="2"/>
              </a:rPr>
              <a:t>x</a:t>
            </a:r>
            <a:r>
              <a:rPr kumimoji="1" lang="en-US" altLang="zh-CN" dirty="0" err="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Symbol" panose="05050102010706020507" pitchFamily="18" charset="2"/>
              </a:rPr>
              <a:t>,</a:t>
            </a:r>
            <a:r>
              <a:rPr kumimoji="1" lang="en-US" altLang="zh-CN" i="1" dirty="0" err="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Symbol" panose="05050102010706020507" pitchFamily="18" charset="2"/>
              </a:rPr>
              <a:t>y,z</a:t>
            </a:r>
            <a:endParaRPr kumimoji="1" lang="en-US" altLang="zh-CN" i="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Symbol" panose="05050102010706020507" pitchFamily="18" charset="2"/>
            </a:endParaRPr>
          </a:p>
        </p:txBody>
      </p:sp>
      <p:sp>
        <p:nvSpPr>
          <p:cNvPr id="1345540" name="Rectangle 3"/>
          <p:cNvSpPr>
            <a:spLocks noGrp="1" noRot="1" noChangeArrowheads="1"/>
          </p:cNvSpPr>
          <p:nvPr>
            <p:ph type="body" idx="4294967295"/>
          </p:nvPr>
        </p:nvSpPr>
        <p:spPr bwMode="auto">
          <a:xfrm>
            <a:off x="4157868" y="4964286"/>
            <a:ext cx="4790663" cy="8636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lnSpc>
                <a:spcPct val="90000"/>
              </a:lnSpc>
              <a:buFont typeface="Wingdings" panose="05000000000000000000" pitchFamily="2" charset="2"/>
              <a:buNone/>
            </a:pPr>
            <a:r>
              <a:rPr lang="en-US" altLang="zh-CN" sz="2400" b="1" i="1" dirty="0">
                <a:latin typeface="Times New Roman" panose="02020603050405020304" pitchFamily="18" charset="0"/>
                <a:ea typeface="微软雅黑" panose="020B0503020204020204" pitchFamily="34" charset="-122"/>
                <a:cs typeface="Times New Roman" panose="02020603050405020304" pitchFamily="18" charset="0"/>
              </a:rPr>
              <a:t>k </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是用来描述电子状态的量子数</a:t>
            </a:r>
          </a:p>
          <a:p>
            <a:pPr eaLnBrk="1" hangingPunct="1">
              <a:lnSpc>
                <a:spcPct val="90000"/>
              </a:lnSpc>
              <a:buFont typeface="Wingdings" panose="05000000000000000000" pitchFamily="2" charset="2"/>
              <a:buNone/>
            </a:pP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其密度与体系尺度</a:t>
            </a:r>
            <a:r>
              <a:rPr lang="en-US" altLang="zh-CN" sz="2400" b="1" i="1" dirty="0">
                <a:latin typeface="Times New Roman" panose="02020603050405020304" pitchFamily="18" charset="0"/>
                <a:ea typeface="微软雅黑" panose="020B0503020204020204" pitchFamily="34" charset="-122"/>
                <a:cs typeface="Times New Roman" panose="02020603050405020304" pitchFamily="18" charset="0"/>
              </a:rPr>
              <a:t>L</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的大小有关</a:t>
            </a:r>
          </a:p>
        </p:txBody>
      </p:sp>
      <p:grpSp>
        <p:nvGrpSpPr>
          <p:cNvPr id="1345541" name="Group 5"/>
          <p:cNvGrpSpPr/>
          <p:nvPr/>
        </p:nvGrpSpPr>
        <p:grpSpPr bwMode="auto">
          <a:xfrm>
            <a:off x="461962" y="1951211"/>
            <a:ext cx="7718425" cy="2744788"/>
            <a:chOff x="472" y="1329"/>
            <a:chExt cx="4862" cy="1729"/>
          </a:xfrm>
        </p:grpSpPr>
        <p:sp>
          <p:nvSpPr>
            <p:cNvPr id="25617" name="Text Box 7"/>
            <p:cNvSpPr txBox="1">
              <a:spLocks noChangeArrowheads="1"/>
            </p:cNvSpPr>
            <p:nvPr/>
          </p:nvSpPr>
          <p:spPr bwMode="auto">
            <a:xfrm>
              <a:off x="667" y="1333"/>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r>
                <a:rPr lang="zh-CN" altLang="en-US" sz="2400" b="1">
                  <a:solidFill>
                    <a:srgbClr val="000000"/>
                  </a:solidFill>
                  <a:latin typeface="Times New Roman" panose="02020603050405020304" pitchFamily="18" charset="0"/>
                  <a:ea typeface="微软雅黑" panose="020B0503020204020204" pitchFamily="34" charset="-122"/>
                </a:rPr>
                <a:t>由</a:t>
              </a:r>
            </a:p>
          </p:txBody>
        </p:sp>
        <p:sp>
          <p:nvSpPr>
            <p:cNvPr id="25618" name="Text Box 8"/>
            <p:cNvSpPr txBox="1">
              <a:spLocks noChangeArrowheads="1"/>
            </p:cNvSpPr>
            <p:nvPr/>
          </p:nvSpPr>
          <p:spPr bwMode="auto">
            <a:xfrm>
              <a:off x="2835" y="1329"/>
              <a:ext cx="69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r>
                <a:rPr lang="zh-CN" altLang="en-US" sz="2400" b="1">
                  <a:solidFill>
                    <a:srgbClr val="000000"/>
                  </a:solidFill>
                  <a:latin typeface="Times New Roman" panose="02020603050405020304" pitchFamily="18" charset="0"/>
                  <a:ea typeface="微软雅黑" panose="020B0503020204020204" pitchFamily="34" charset="-122"/>
                </a:rPr>
                <a:t>可知：</a:t>
              </a:r>
            </a:p>
          </p:txBody>
        </p:sp>
        <p:graphicFrame>
          <p:nvGraphicFramePr>
            <p:cNvPr id="25619" name="Object 13"/>
            <p:cNvGraphicFramePr>
              <a:graphicFrameLocks noChangeAspect="1"/>
            </p:cNvGraphicFramePr>
            <p:nvPr/>
          </p:nvGraphicFramePr>
          <p:xfrm>
            <a:off x="768" y="2055"/>
            <a:ext cx="1058" cy="717"/>
          </p:xfrm>
          <a:graphic>
            <a:graphicData uri="http://schemas.openxmlformats.org/presentationml/2006/ole">
              <mc:AlternateContent xmlns:mc="http://schemas.openxmlformats.org/markup-compatibility/2006">
                <mc:Choice xmlns:v="urn:schemas-microsoft-com:vml" Requires="v">
                  <p:oleObj spid="_x0000_s386124" name="Equation" r:id="rId4" imgW="15240000" imgH="10363200" progId="Equation.DSMT4">
                    <p:embed/>
                  </p:oleObj>
                </mc:Choice>
                <mc:Fallback>
                  <p:oleObj name="Equation" r:id="rId4" imgW="15240000" imgH="10363200" progId="Equation.DSMT4">
                    <p:embed/>
                    <p:pic>
                      <p:nvPicPr>
                        <p:cNvPr id="0" name="图片 97681"/>
                        <p:cNvPicPr>
                          <a:picLocks noChangeAspect="1" noChangeArrowheads="1"/>
                        </p:cNvPicPr>
                        <p:nvPr/>
                      </p:nvPicPr>
                      <p:blipFill>
                        <a:blip r:embed="rId5"/>
                        <a:srcRect/>
                        <a:stretch>
                          <a:fillRect/>
                        </a:stretch>
                      </p:blipFill>
                      <p:spPr bwMode="auto">
                        <a:xfrm>
                          <a:off x="768" y="2055"/>
                          <a:ext cx="1058" cy="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5620" name="Object 15"/>
            <p:cNvGraphicFramePr>
              <a:graphicFrameLocks noChangeAspect="1"/>
            </p:cNvGraphicFramePr>
            <p:nvPr>
              <p:extLst>
                <p:ext uri="{D42A27DB-BD31-4B8C-83A1-F6EECF244321}">
                  <p14:modId xmlns:p14="http://schemas.microsoft.com/office/powerpoint/2010/main" val="3305817280"/>
                </p:ext>
              </p:extLst>
            </p:nvPr>
          </p:nvGraphicFramePr>
          <p:xfrm>
            <a:off x="2082" y="2055"/>
            <a:ext cx="1047" cy="734"/>
          </p:xfrm>
          <a:graphic>
            <a:graphicData uri="http://schemas.openxmlformats.org/presentationml/2006/ole">
              <mc:AlternateContent xmlns:mc="http://schemas.openxmlformats.org/markup-compatibility/2006">
                <mc:Choice xmlns:v="urn:schemas-microsoft-com:vml" Requires="v">
                  <p:oleObj spid="_x0000_s386125" name="Equation" r:id="rId6" imgW="15544800" imgH="10972800" progId="Equation.DSMT4">
                    <p:embed/>
                  </p:oleObj>
                </mc:Choice>
                <mc:Fallback>
                  <p:oleObj name="Equation" r:id="rId6" imgW="15544800" imgH="10972800" progId="Equation.DSMT4">
                    <p:embed/>
                    <p:pic>
                      <p:nvPicPr>
                        <p:cNvPr id="0" name="图片 97682"/>
                        <p:cNvPicPr>
                          <a:picLocks noChangeAspect="1" noChangeArrowheads="1"/>
                        </p:cNvPicPr>
                        <p:nvPr/>
                      </p:nvPicPr>
                      <p:blipFill>
                        <a:blip r:embed="rId7"/>
                        <a:srcRect/>
                        <a:stretch>
                          <a:fillRect/>
                        </a:stretch>
                      </p:blipFill>
                      <p:spPr bwMode="auto">
                        <a:xfrm>
                          <a:off x="2082" y="2055"/>
                          <a:ext cx="1047" cy="7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5621" name="Object 17"/>
            <p:cNvGraphicFramePr>
              <a:graphicFrameLocks noChangeAspect="1"/>
            </p:cNvGraphicFramePr>
            <p:nvPr>
              <p:extLst>
                <p:ext uri="{D42A27DB-BD31-4B8C-83A1-F6EECF244321}">
                  <p14:modId xmlns:p14="http://schemas.microsoft.com/office/powerpoint/2010/main" val="3602600919"/>
                </p:ext>
              </p:extLst>
            </p:nvPr>
          </p:nvGraphicFramePr>
          <p:xfrm>
            <a:off x="3343" y="2061"/>
            <a:ext cx="1037" cy="717"/>
          </p:xfrm>
          <a:graphic>
            <a:graphicData uri="http://schemas.openxmlformats.org/presentationml/2006/ole">
              <mc:AlternateContent xmlns:mc="http://schemas.openxmlformats.org/markup-compatibility/2006">
                <mc:Choice xmlns:v="urn:schemas-microsoft-com:vml" Requires="v">
                  <p:oleObj spid="_x0000_s386126" name="Equation" r:id="rId8" imgW="14935200" imgH="10363200" progId="Equation.DSMT4">
                    <p:embed/>
                  </p:oleObj>
                </mc:Choice>
                <mc:Fallback>
                  <p:oleObj name="Equation" r:id="rId8" imgW="14935200" imgH="10363200" progId="Equation.DSMT4">
                    <p:embed/>
                    <p:pic>
                      <p:nvPicPr>
                        <p:cNvPr id="0" name="图片 97683"/>
                        <p:cNvPicPr>
                          <a:picLocks noChangeAspect="1" noChangeArrowheads="1"/>
                        </p:cNvPicPr>
                        <p:nvPr/>
                      </p:nvPicPr>
                      <p:blipFill>
                        <a:blip r:embed="rId9"/>
                        <a:srcRect/>
                        <a:stretch>
                          <a:fillRect/>
                        </a:stretch>
                      </p:blipFill>
                      <p:spPr bwMode="auto">
                        <a:xfrm>
                          <a:off x="3343" y="2061"/>
                          <a:ext cx="1037" cy="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5622" name="Rectangle 19"/>
            <p:cNvSpPr>
              <a:spLocks noChangeArrowheads="1"/>
            </p:cNvSpPr>
            <p:nvPr/>
          </p:nvSpPr>
          <p:spPr bwMode="auto">
            <a:xfrm>
              <a:off x="3832" y="2728"/>
              <a:ext cx="1502"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r>
                <a:rPr lang="en-US" altLang="zh-CN" sz="2400" b="1" i="1" dirty="0">
                  <a:solidFill>
                    <a:srgbClr val="663300"/>
                  </a:solidFill>
                  <a:latin typeface="Times New Roman" panose="02020603050405020304" pitchFamily="18" charset="0"/>
                  <a:ea typeface="微软雅黑" panose="020B0503020204020204" pitchFamily="34" charset="-122"/>
                  <a:cs typeface="Times New Roman" panose="02020603050405020304" pitchFamily="18" charset="0"/>
                </a:rPr>
                <a:t>l</a:t>
              </a:r>
              <a:r>
                <a:rPr lang="en-US" altLang="zh-CN" sz="2400" b="1" i="1" baseline="-25000" dirty="0">
                  <a:solidFill>
                    <a:srgbClr val="663300"/>
                  </a:solidFill>
                  <a:latin typeface="Times New Roman" panose="02020603050405020304" pitchFamily="18" charset="0"/>
                  <a:ea typeface="微软雅黑" panose="020B0503020204020204" pitchFamily="34" charset="-122"/>
                  <a:cs typeface="Times New Roman" panose="02020603050405020304" pitchFamily="18" charset="0"/>
                </a:rPr>
                <a:t>x</a:t>
              </a:r>
              <a:r>
                <a:rPr lang="en-US" altLang="zh-CN" dirty="0">
                  <a:solidFill>
                    <a:srgbClr val="663300"/>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400" b="1" i="1" dirty="0" err="1">
                  <a:solidFill>
                    <a:srgbClr val="663300"/>
                  </a:solidFill>
                  <a:latin typeface="Times New Roman" panose="02020603050405020304" pitchFamily="18" charset="0"/>
                  <a:ea typeface="微软雅黑" panose="020B0503020204020204" pitchFamily="34" charset="-122"/>
                  <a:cs typeface="Times New Roman" panose="02020603050405020304" pitchFamily="18" charset="0"/>
                </a:rPr>
                <a:t>l</a:t>
              </a:r>
              <a:r>
                <a:rPr lang="en-US" altLang="zh-CN" sz="2400" b="1" i="1" baseline="-25000" dirty="0" err="1">
                  <a:solidFill>
                    <a:srgbClr val="663300"/>
                  </a:solidFill>
                  <a:latin typeface="Times New Roman" panose="02020603050405020304" pitchFamily="18" charset="0"/>
                  <a:ea typeface="微软雅黑" panose="020B0503020204020204" pitchFamily="34" charset="-122"/>
                  <a:cs typeface="Times New Roman" panose="02020603050405020304" pitchFamily="18" charset="0"/>
                </a:rPr>
                <a:t>y</a:t>
              </a:r>
              <a:r>
                <a:rPr lang="en-US" altLang="zh-CN" sz="2400" dirty="0">
                  <a:solidFill>
                    <a:srgbClr val="663300"/>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400" b="1" dirty="0">
                  <a:solidFill>
                    <a:srgbClr val="663300"/>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400" b="1" i="1" dirty="0" err="1">
                  <a:solidFill>
                    <a:srgbClr val="663300"/>
                  </a:solidFill>
                  <a:latin typeface="Times New Roman" panose="02020603050405020304" pitchFamily="18" charset="0"/>
                  <a:ea typeface="微软雅黑" panose="020B0503020204020204" pitchFamily="34" charset="-122"/>
                  <a:cs typeface="Times New Roman" panose="02020603050405020304" pitchFamily="18" charset="0"/>
                </a:rPr>
                <a:t>l</a:t>
              </a:r>
              <a:r>
                <a:rPr lang="en-US" altLang="zh-CN" sz="2400" b="1" i="1" baseline="-25000" dirty="0" err="1">
                  <a:solidFill>
                    <a:srgbClr val="663300"/>
                  </a:solidFill>
                  <a:latin typeface="Times New Roman" panose="02020603050405020304" pitchFamily="18" charset="0"/>
                  <a:ea typeface="微软雅黑" panose="020B0503020204020204" pitchFamily="34" charset="-122"/>
                  <a:cs typeface="Times New Roman" panose="02020603050405020304" pitchFamily="18" charset="0"/>
                </a:rPr>
                <a:t>z</a:t>
              </a:r>
              <a:r>
                <a:rPr lang="en-US" altLang="zh-CN" sz="2400" b="1" i="1" baseline="-25000" dirty="0">
                  <a:solidFill>
                    <a:srgbClr val="663300"/>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2400" b="1" dirty="0">
                  <a:solidFill>
                    <a:srgbClr val="663300"/>
                  </a:solidFill>
                  <a:latin typeface="Times New Roman" panose="02020603050405020304" pitchFamily="18" charset="0"/>
                  <a:ea typeface="微软雅黑" panose="020B0503020204020204" pitchFamily="34" charset="-122"/>
                  <a:cs typeface="Times New Roman" panose="02020603050405020304" pitchFamily="18" charset="0"/>
                </a:rPr>
                <a:t>是整数 </a:t>
              </a:r>
            </a:p>
          </p:txBody>
        </p:sp>
        <p:sp>
          <p:nvSpPr>
            <p:cNvPr id="25623" name="Text Box 13"/>
            <p:cNvSpPr txBox="1">
              <a:spLocks noChangeArrowheads="1"/>
            </p:cNvSpPr>
            <p:nvPr/>
          </p:nvSpPr>
          <p:spPr bwMode="auto">
            <a:xfrm>
              <a:off x="472" y="1751"/>
              <a:ext cx="2549" cy="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r>
                <a:rPr lang="en-US" altLang="zh-CN" sz="2600" b="1" i="1" dirty="0">
                  <a:solidFill>
                    <a:srgbClr val="663300"/>
                  </a:solidFill>
                  <a:latin typeface="Times New Roman" panose="02020603050405020304" pitchFamily="18" charset="0"/>
                  <a:ea typeface="微软雅黑" panose="020B0503020204020204" pitchFamily="34" charset="-122"/>
                  <a:cs typeface="Times New Roman" panose="02020603050405020304" pitchFamily="18" charset="0"/>
                </a:rPr>
                <a:t>k </a:t>
              </a:r>
              <a:r>
                <a:rPr lang="zh-CN" altLang="en-US" sz="2600" b="1" dirty="0">
                  <a:solidFill>
                    <a:srgbClr val="663300"/>
                  </a:solidFill>
                  <a:latin typeface="Times New Roman" panose="02020603050405020304" pitchFamily="18" charset="0"/>
                  <a:ea typeface="微软雅黑" panose="020B0503020204020204" pitchFamily="34" charset="-122"/>
                  <a:cs typeface="Times New Roman" panose="02020603050405020304" pitchFamily="18" charset="0"/>
                </a:rPr>
                <a:t>的分量具有如下的形式</a:t>
              </a:r>
              <a:r>
                <a:rPr lang="en-US" altLang="zh-CN" sz="2600" b="1" dirty="0">
                  <a:solidFill>
                    <a:srgbClr val="663300"/>
                  </a:solidFill>
                  <a:latin typeface="Times New Roman" panose="02020603050405020304" pitchFamily="18" charset="0"/>
                  <a:ea typeface="微软雅黑" panose="020B0503020204020204" pitchFamily="34" charset="-122"/>
                  <a:cs typeface="Times New Roman" panose="02020603050405020304" pitchFamily="18" charset="0"/>
                </a:rPr>
                <a:t>:  </a:t>
              </a:r>
            </a:p>
          </p:txBody>
        </p:sp>
      </p:grpSp>
      <p:grpSp>
        <p:nvGrpSpPr>
          <p:cNvPr id="25606" name="Group 14"/>
          <p:cNvGrpSpPr/>
          <p:nvPr/>
        </p:nvGrpSpPr>
        <p:grpSpPr bwMode="auto">
          <a:xfrm>
            <a:off x="6988174" y="1800448"/>
            <a:ext cx="1714500" cy="1752600"/>
            <a:chOff x="4649" y="1253"/>
            <a:chExt cx="1080" cy="1104"/>
          </a:xfrm>
        </p:grpSpPr>
        <p:grpSp>
          <p:nvGrpSpPr>
            <p:cNvPr id="25608" name="Group 15"/>
            <p:cNvGrpSpPr/>
            <p:nvPr/>
          </p:nvGrpSpPr>
          <p:grpSpPr bwMode="auto">
            <a:xfrm>
              <a:off x="4649" y="1253"/>
              <a:ext cx="844" cy="831"/>
              <a:chOff x="1093" y="922"/>
              <a:chExt cx="844" cy="831"/>
            </a:xfrm>
          </p:grpSpPr>
          <p:sp>
            <p:nvSpPr>
              <p:cNvPr id="25612" name="Rectangle 16"/>
              <p:cNvSpPr>
                <a:spLocks noChangeArrowheads="1"/>
              </p:cNvSpPr>
              <p:nvPr/>
            </p:nvSpPr>
            <p:spPr bwMode="auto">
              <a:xfrm>
                <a:off x="1093" y="1125"/>
                <a:ext cx="636" cy="628"/>
              </a:xfrm>
              <a:prstGeom prst="rect">
                <a:avLst/>
              </a:prstGeom>
              <a:noFill/>
              <a:ln w="9525">
                <a:solidFill>
                  <a:srgbClr val="A50021"/>
                </a:solidFill>
                <a:miter lim="800000"/>
              </a:ln>
              <a:effectLst/>
              <a:extLst>
                <a:ext uri="{909E8E84-426E-40DD-AFC4-6F175D3DCCD1}">
                  <a14:hiddenFill xmlns:a14="http://schemas.microsoft.com/office/drawing/2010/main">
                    <a:solidFill>
                      <a:schemeClr val="hlink"/>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5613" name="AutoShape 17"/>
              <p:cNvSpPr>
                <a:spLocks noChangeArrowheads="1"/>
              </p:cNvSpPr>
              <p:nvPr/>
            </p:nvSpPr>
            <p:spPr bwMode="auto">
              <a:xfrm>
                <a:off x="1099" y="922"/>
                <a:ext cx="837" cy="209"/>
              </a:xfrm>
              <a:prstGeom prst="parallelogram">
                <a:avLst>
                  <a:gd name="adj" fmla="val 100120"/>
                </a:avLst>
              </a:prstGeom>
              <a:noFill/>
              <a:ln w="9525">
                <a:solidFill>
                  <a:srgbClr val="A50021"/>
                </a:solidFill>
                <a:miter lim="800000"/>
              </a:ln>
              <a:effectLst/>
              <a:extLst>
                <a:ext uri="{909E8E84-426E-40DD-AFC4-6F175D3DCCD1}">
                  <a14:hiddenFill xmlns:a14="http://schemas.microsoft.com/office/drawing/2010/main">
                    <a:solidFill>
                      <a:schemeClr val="hlink"/>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5614" name="Line 18"/>
              <p:cNvSpPr>
                <a:spLocks noChangeShapeType="1"/>
              </p:cNvSpPr>
              <p:nvPr/>
            </p:nvSpPr>
            <p:spPr bwMode="auto">
              <a:xfrm>
                <a:off x="1935" y="927"/>
                <a:ext cx="0" cy="612"/>
              </a:xfrm>
              <a:prstGeom prst="line">
                <a:avLst/>
              </a:prstGeom>
              <a:noFill/>
              <a:ln w="9525">
                <a:solidFill>
                  <a:srgbClr val="A5002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800">
                  <a:solidFill>
                    <a:srgbClr val="000000"/>
                  </a:solidFill>
                </a:endParaRPr>
              </a:p>
            </p:txBody>
          </p:sp>
          <p:sp>
            <p:nvSpPr>
              <p:cNvPr id="25615" name="Line 19"/>
              <p:cNvSpPr>
                <a:spLocks noChangeShapeType="1"/>
              </p:cNvSpPr>
              <p:nvPr/>
            </p:nvSpPr>
            <p:spPr bwMode="auto">
              <a:xfrm flipV="1">
                <a:off x="1734" y="1541"/>
                <a:ext cx="203" cy="208"/>
              </a:xfrm>
              <a:prstGeom prst="line">
                <a:avLst/>
              </a:prstGeom>
              <a:noFill/>
              <a:ln w="9525">
                <a:solidFill>
                  <a:srgbClr val="A5002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800">
                  <a:solidFill>
                    <a:srgbClr val="000000"/>
                  </a:solidFill>
                </a:endParaRPr>
              </a:p>
            </p:txBody>
          </p:sp>
        </p:grpSp>
        <p:sp>
          <p:nvSpPr>
            <p:cNvPr id="25609" name="Text Box 20"/>
            <p:cNvSpPr txBox="1">
              <a:spLocks noChangeArrowheads="1"/>
            </p:cNvSpPr>
            <p:nvPr/>
          </p:nvSpPr>
          <p:spPr bwMode="auto">
            <a:xfrm>
              <a:off x="4785" y="2069"/>
              <a:ext cx="297"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A5002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r>
                <a:rPr lang="en-US" altLang="zh-CN" sz="2400" b="1" i="1">
                  <a:solidFill>
                    <a:srgbClr val="A50021"/>
                  </a:solidFill>
                  <a:latin typeface="Times New Roman" panose="02020603050405020304" pitchFamily="18" charset="0"/>
                  <a:ea typeface="微软雅黑" panose="020B0503020204020204" pitchFamily="34" charset="-122"/>
                  <a:cs typeface="Times New Roman" panose="02020603050405020304" pitchFamily="18" charset="0"/>
                </a:rPr>
                <a:t>L</a:t>
              </a:r>
              <a:r>
                <a:rPr lang="en-US" altLang="zh-CN" sz="2400" b="1" i="1" baseline="-25000">
                  <a:solidFill>
                    <a:srgbClr val="A50021"/>
                  </a:solidFill>
                  <a:latin typeface="Times New Roman" panose="02020603050405020304" pitchFamily="18" charset="0"/>
                  <a:ea typeface="微软雅黑" panose="020B0503020204020204" pitchFamily="34" charset="-122"/>
                  <a:cs typeface="Times New Roman" panose="02020603050405020304" pitchFamily="18" charset="0"/>
                </a:rPr>
                <a:t>x</a:t>
              </a:r>
            </a:p>
          </p:txBody>
        </p:sp>
        <p:sp>
          <p:nvSpPr>
            <p:cNvPr id="25610" name="Text Box 21"/>
            <p:cNvSpPr txBox="1">
              <a:spLocks noChangeArrowheads="1"/>
            </p:cNvSpPr>
            <p:nvPr/>
          </p:nvSpPr>
          <p:spPr bwMode="auto">
            <a:xfrm>
              <a:off x="5375" y="1872"/>
              <a:ext cx="35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A5002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r>
                <a:rPr lang="en-US" altLang="zh-CN" sz="2400" b="1" i="1">
                  <a:solidFill>
                    <a:srgbClr val="A50021"/>
                  </a:solidFill>
                  <a:latin typeface="Times New Roman" panose="02020603050405020304" pitchFamily="18" charset="0"/>
                  <a:ea typeface="微软雅黑" panose="020B0503020204020204" pitchFamily="34" charset="-122"/>
                  <a:cs typeface="Times New Roman" panose="02020603050405020304" pitchFamily="18" charset="0"/>
                </a:rPr>
                <a:t>L</a:t>
              </a:r>
              <a:r>
                <a:rPr lang="en-US" altLang="zh-CN" sz="2400" b="1" i="1" baseline="-25000">
                  <a:solidFill>
                    <a:srgbClr val="A50021"/>
                  </a:solidFill>
                  <a:latin typeface="Times New Roman" panose="02020603050405020304" pitchFamily="18" charset="0"/>
                  <a:ea typeface="微软雅黑" panose="020B0503020204020204" pitchFamily="34" charset="-122"/>
                  <a:cs typeface="Times New Roman" panose="02020603050405020304" pitchFamily="18" charset="0"/>
                </a:rPr>
                <a:t>y</a:t>
              </a:r>
            </a:p>
          </p:txBody>
        </p:sp>
        <p:sp>
          <p:nvSpPr>
            <p:cNvPr id="25611" name="Text Box 22"/>
            <p:cNvSpPr txBox="1">
              <a:spLocks noChangeArrowheads="1"/>
            </p:cNvSpPr>
            <p:nvPr/>
          </p:nvSpPr>
          <p:spPr bwMode="auto">
            <a:xfrm>
              <a:off x="5021" y="1554"/>
              <a:ext cx="35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A5002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r>
                <a:rPr lang="en-US" altLang="zh-CN" sz="2400" b="1" i="1">
                  <a:solidFill>
                    <a:srgbClr val="A50021"/>
                  </a:solidFill>
                  <a:latin typeface="Times New Roman" panose="02020603050405020304" pitchFamily="18" charset="0"/>
                  <a:ea typeface="微软雅黑" panose="020B0503020204020204" pitchFamily="34" charset="-122"/>
                  <a:cs typeface="Times New Roman" panose="02020603050405020304" pitchFamily="18" charset="0"/>
                </a:rPr>
                <a:t>L</a:t>
              </a:r>
              <a:r>
                <a:rPr lang="en-US" altLang="zh-CN" sz="2400" b="1" i="1" baseline="-25000">
                  <a:solidFill>
                    <a:srgbClr val="A50021"/>
                  </a:solidFill>
                  <a:latin typeface="Times New Roman" panose="02020603050405020304" pitchFamily="18" charset="0"/>
                  <a:ea typeface="微软雅黑" panose="020B0503020204020204" pitchFamily="34" charset="-122"/>
                  <a:cs typeface="Times New Roman" panose="02020603050405020304" pitchFamily="18" charset="0"/>
                </a:rPr>
                <a:t>z</a:t>
              </a:r>
            </a:p>
          </p:txBody>
        </p:sp>
      </p:grpSp>
      <p:sp>
        <p:nvSpPr>
          <p:cNvPr id="25607" name="Rectangle 2"/>
          <p:cNvSpPr>
            <a:spLocks noRot="1" noChangeArrowheads="1"/>
          </p:cNvSpPr>
          <p:nvPr/>
        </p:nvSpPr>
        <p:spPr bwMode="auto">
          <a:xfrm>
            <a:off x="1835224" y="116632"/>
            <a:ext cx="65532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algn="l" defTabSz="914400">
              <a:buClrTx/>
              <a:buSzTx/>
              <a:buFontTx/>
              <a:defRPr/>
            </a:pPr>
            <a:r>
              <a:rPr lang="zh-CN" altLang="en-US" sz="3800" i="1" dirty="0">
                <a:solidFill>
                  <a:srgbClr val="000099"/>
                </a:solidFill>
                <a:latin typeface="Times New Roman" panose="02020603050405020304" pitchFamily="18" charset="0"/>
                <a:ea typeface="微软雅黑" panose="020B0503020204020204" pitchFamily="34" charset="-122"/>
                <a:cs typeface="Times New Roman" panose="02020603050405020304" pitchFamily="18" charset="0"/>
              </a:rPr>
              <a:t> </a:t>
            </a:r>
            <a:r>
              <a:rPr kumimoji="1" lang="zh-CN" altLang="en-US" sz="3600" b="1" i="1" dirty="0">
                <a:solidFill>
                  <a:srgbClr val="660066"/>
                </a:solidFill>
                <a:effectLst>
                  <a:outerShdw blurRad="38100" dist="38100" dir="2700000" algn="tl">
                    <a:srgbClr val="C0C0C0"/>
                  </a:outerShdw>
                </a:effectLst>
                <a:latin typeface="Times New Roman" pitchFamily="18" charset="0"/>
                <a:ea typeface="微软雅黑" pitchFamily="34" charset="-122"/>
                <a:cs typeface="+mn-cs"/>
              </a:rPr>
              <a:t>k </a:t>
            </a:r>
            <a:r>
              <a:rPr kumimoji="1" lang="zh-CN" altLang="en-US" sz="3600" b="1" dirty="0">
                <a:solidFill>
                  <a:srgbClr val="660066"/>
                </a:solidFill>
                <a:effectLst>
                  <a:outerShdw blurRad="38100" dist="38100" dir="2700000" algn="tl">
                    <a:srgbClr val="C0C0C0"/>
                  </a:outerShdw>
                </a:effectLst>
                <a:latin typeface="Times New Roman" pitchFamily="18" charset="0"/>
                <a:ea typeface="微软雅黑" pitchFamily="34" charset="-122"/>
                <a:cs typeface="+mn-cs"/>
              </a:rPr>
              <a:t>的取值不连续（分立化）</a:t>
            </a:r>
          </a:p>
        </p:txBody>
      </p:sp>
      <p:graphicFrame>
        <p:nvGraphicFramePr>
          <p:cNvPr id="3" name="对象 2"/>
          <p:cNvGraphicFramePr>
            <a:graphicFrameLocks noChangeAspect="1"/>
          </p:cNvGraphicFramePr>
          <p:nvPr>
            <p:extLst>
              <p:ext uri="{D42A27DB-BD31-4B8C-83A1-F6EECF244321}">
                <p14:modId xmlns:p14="http://schemas.microsoft.com/office/powerpoint/2010/main" val="3385343195"/>
              </p:ext>
            </p:extLst>
          </p:nvPr>
        </p:nvGraphicFramePr>
        <p:xfrm>
          <a:off x="1342726" y="1854373"/>
          <a:ext cx="2819070" cy="649290"/>
        </p:xfrm>
        <a:graphic>
          <a:graphicData uri="http://schemas.openxmlformats.org/presentationml/2006/ole">
            <mc:AlternateContent xmlns:mc="http://schemas.openxmlformats.org/markup-compatibility/2006">
              <mc:Choice xmlns:v="urn:schemas-microsoft-com:vml" Requires="v">
                <p:oleObj spid="_x0000_s386127" name="Equation" r:id="rId10" imgW="26212800" imgH="6096000" progId="Equation.DSMT4">
                  <p:embed/>
                </p:oleObj>
              </mc:Choice>
              <mc:Fallback>
                <p:oleObj name="Equation" r:id="rId10" imgW="26212800" imgH="6096000" progId="Equation.DSMT4">
                  <p:embed/>
                  <p:pic>
                    <p:nvPicPr>
                      <p:cNvPr id="0" name="图片 97684"/>
                      <p:cNvPicPr>
                        <a:picLocks noChangeAspect="1" noChangeArrowheads="1"/>
                      </p:cNvPicPr>
                      <p:nvPr/>
                    </p:nvPicPr>
                    <p:blipFill>
                      <a:blip r:embed="rId11"/>
                      <a:srcRect/>
                      <a:stretch>
                        <a:fillRect/>
                      </a:stretch>
                    </p:blipFill>
                    <p:spPr bwMode="auto">
                      <a:xfrm>
                        <a:off x="1342726" y="1854373"/>
                        <a:ext cx="2819070" cy="649290"/>
                      </a:xfrm>
                      <a:prstGeom prst="rect">
                        <a:avLst/>
                      </a:prstGeom>
                      <a:noFill/>
                    </p:spPr>
                  </p:pic>
                </p:oleObj>
              </mc:Fallback>
            </mc:AlternateContent>
          </a:graphicData>
        </a:graphic>
      </p:graphicFrame>
      <p:sp>
        <p:nvSpPr>
          <p:cNvPr id="4" name="页脚占位符 3"/>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zh-CN" altLang="en-US"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清华大学电子工程系</a:t>
            </a:r>
            <a:r>
              <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a:t>
            </a:r>
            <a:r>
              <a:rPr kumimoji="1" lang="zh-CN" altLang="en-US"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黄翊东</a:t>
            </a:r>
            <a:endPar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5" name="灯片编号占位符 4"/>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CBFA3644-F7FA-4510-BE22-999DFD69EC9B}" type="slidenum">
              <a:rPr kumimoji="1" lang="en-US" altLang="zh-CN" sz="14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t>22</a:t>
            </a:fld>
            <a:endPar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28" name="Rectangle 37"/>
          <p:cNvSpPr>
            <a:spLocks noChangeArrowheads="1"/>
          </p:cNvSpPr>
          <p:nvPr/>
        </p:nvSpPr>
        <p:spPr bwMode="auto">
          <a:xfrm flipV="1">
            <a:off x="106363" y="1009873"/>
            <a:ext cx="8885237" cy="42863"/>
          </a:xfrm>
          <a:prstGeom prst="rect">
            <a:avLst/>
          </a:prstGeom>
          <a:gradFill rotWithShape="0">
            <a:gsLst>
              <a:gs pos="0">
                <a:srgbClr val="808080">
                  <a:gamma/>
                  <a:tint val="0"/>
                  <a:invGamma/>
                </a:srgbClr>
              </a:gs>
              <a:gs pos="100000">
                <a:srgbClr val="808080"/>
              </a:gs>
            </a:gsLst>
            <a:path path="shape">
              <a:fillToRect l="50000" t="50000" r="50000" b="50000"/>
            </a:path>
          </a:gradFill>
          <a:ln w="12700">
            <a:noFill/>
            <a:miter lim="800000"/>
            <a:headEnd type="none" w="sm" len="sm"/>
            <a:tailEnd type="none" w="sm" len="sm"/>
          </a:ln>
          <a:effectLst/>
        </p:spPr>
        <p:txBody>
          <a:bodyPr wrap="none" anchor="ctr"/>
          <a:lstStyle/>
          <a:p>
            <a:pPr marL="0" marR="0" lvl="0" indent="0" algn="l" defTabSz="914400" rtl="0" eaLnBrk="0" fontAlgn="auto" latinLnBrk="0" hangingPunct="0">
              <a:lnSpc>
                <a:spcPct val="100000"/>
              </a:lnSpc>
              <a:spcBef>
                <a:spcPts val="0"/>
              </a:spcBef>
              <a:spcAft>
                <a:spcPts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Arial"/>
              <a:ea typeface="宋体"/>
              <a:cs typeface="+mn-c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1345540">
                                            <p:txEl>
                                              <p:pRg st="0" end="0"/>
                                            </p:txEl>
                                          </p:spTgt>
                                        </p:tgtEl>
                                        <p:attrNameLst>
                                          <p:attrName>style.visibility</p:attrName>
                                        </p:attrNameLst>
                                      </p:cBhvr>
                                      <p:to>
                                        <p:strVal val="visible"/>
                                      </p:to>
                                    </p:set>
                                    <p:anim calcmode="lin" valueType="num">
                                      <p:cBhvr additive="base">
                                        <p:cTn id="7" dur="500"/>
                                        <p:tgtEl>
                                          <p:spTgt spid="1345540">
                                            <p:txEl>
                                              <p:pRg st="0" end="0"/>
                                            </p:txEl>
                                          </p:spTgt>
                                        </p:tgtEl>
                                        <p:attrNameLst>
                                          <p:attrName>ppt_y</p:attrName>
                                        </p:attrNameLst>
                                      </p:cBhvr>
                                      <p:tavLst>
                                        <p:tav tm="0">
                                          <p:val>
                                            <p:strVal val="#ppt_y+#ppt_h*1.125000"/>
                                          </p:val>
                                        </p:tav>
                                        <p:tav tm="100000">
                                          <p:val>
                                            <p:strVal val="#ppt_y"/>
                                          </p:val>
                                        </p:tav>
                                      </p:tavLst>
                                    </p:anim>
                                    <p:animEffect transition="in" filter="wipe(up)">
                                      <p:cBhvr>
                                        <p:cTn id="8" dur="500"/>
                                        <p:tgtEl>
                                          <p:spTgt spid="1345540">
                                            <p:txEl>
                                              <p:pRg st="0" end="0"/>
                                            </p:txEl>
                                          </p:spTgt>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grpId="0" nodeType="clickEffect">
                                  <p:stCondLst>
                                    <p:cond delay="0"/>
                                  </p:stCondLst>
                                  <p:childTnLst>
                                    <p:set>
                                      <p:cBhvr>
                                        <p:cTn id="12" dur="1" fill="hold">
                                          <p:stCondLst>
                                            <p:cond delay="0"/>
                                          </p:stCondLst>
                                        </p:cTn>
                                        <p:tgtEl>
                                          <p:spTgt spid="1345540">
                                            <p:txEl>
                                              <p:pRg st="1" end="1"/>
                                            </p:txEl>
                                          </p:spTgt>
                                        </p:tgtEl>
                                        <p:attrNameLst>
                                          <p:attrName>style.visibility</p:attrName>
                                        </p:attrNameLst>
                                      </p:cBhvr>
                                      <p:to>
                                        <p:strVal val="visible"/>
                                      </p:to>
                                    </p:set>
                                    <p:anim calcmode="lin" valueType="num">
                                      <p:cBhvr additive="base">
                                        <p:cTn id="13" dur="500"/>
                                        <p:tgtEl>
                                          <p:spTgt spid="1345540">
                                            <p:txEl>
                                              <p:pRg st="1" end="1"/>
                                            </p:txEl>
                                          </p:spTgt>
                                        </p:tgtEl>
                                        <p:attrNameLst>
                                          <p:attrName>ppt_y</p:attrName>
                                        </p:attrNameLst>
                                      </p:cBhvr>
                                      <p:tavLst>
                                        <p:tav tm="0">
                                          <p:val>
                                            <p:strVal val="#ppt_y+#ppt_h*1.125000"/>
                                          </p:val>
                                        </p:tav>
                                        <p:tav tm="100000">
                                          <p:val>
                                            <p:strVal val="#ppt_y"/>
                                          </p:val>
                                        </p:tav>
                                      </p:tavLst>
                                    </p:anim>
                                    <p:animEffect transition="in" filter="wipe(up)">
                                      <p:cBhvr>
                                        <p:cTn id="14" dur="500"/>
                                        <p:tgtEl>
                                          <p:spTgt spid="1345540">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45540" grpId="0" build="p" autoUpdateAnimBg="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626" name="Group 2"/>
          <p:cNvGrpSpPr/>
          <p:nvPr/>
        </p:nvGrpSpPr>
        <p:grpSpPr bwMode="auto">
          <a:xfrm>
            <a:off x="827088" y="1700213"/>
            <a:ext cx="2592387" cy="3566074"/>
            <a:chOff x="158" y="1271"/>
            <a:chExt cx="1197" cy="1669"/>
          </a:xfrm>
        </p:grpSpPr>
        <p:pic>
          <p:nvPicPr>
            <p:cNvPr id="2663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 y="1271"/>
              <a:ext cx="1197" cy="1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40" name="Text Box 4"/>
            <p:cNvSpPr txBox="1">
              <a:spLocks noChangeArrowheads="1"/>
            </p:cNvSpPr>
            <p:nvPr/>
          </p:nvSpPr>
          <p:spPr bwMode="auto">
            <a:xfrm>
              <a:off x="464" y="2725"/>
              <a:ext cx="647"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r>
                <a:rPr lang="zh-CN" altLang="en-US" sz="2400" b="1">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自由电子 </a:t>
              </a:r>
            </a:p>
          </p:txBody>
        </p:sp>
      </p:grpSp>
      <p:grpSp>
        <p:nvGrpSpPr>
          <p:cNvPr id="1346565" name="Group 5"/>
          <p:cNvGrpSpPr/>
          <p:nvPr/>
        </p:nvGrpSpPr>
        <p:grpSpPr bwMode="auto">
          <a:xfrm>
            <a:off x="2916238" y="1628775"/>
            <a:ext cx="4602162" cy="3384550"/>
            <a:chOff x="2154" y="1389"/>
            <a:chExt cx="2899" cy="2132"/>
          </a:xfrm>
        </p:grpSpPr>
        <p:pic>
          <p:nvPicPr>
            <p:cNvPr id="26636"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06" y="1389"/>
              <a:ext cx="1447" cy="21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37" name="Text Box 7"/>
            <p:cNvSpPr txBox="1">
              <a:spLocks noChangeArrowheads="1"/>
            </p:cNvSpPr>
            <p:nvPr/>
          </p:nvSpPr>
          <p:spPr bwMode="auto">
            <a:xfrm>
              <a:off x="2154" y="1706"/>
              <a:ext cx="1626"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r>
                <a:rPr lang="zh-CN" altLang="en-US" sz="2400" b="1">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  周期性边界条件 </a:t>
              </a:r>
            </a:p>
            <a:p>
              <a:pPr eaLnBrk="1" hangingPunct="1"/>
              <a:r>
                <a:rPr lang="zh-CN" altLang="en-US" sz="2400" b="1">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400" b="1">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400" b="1">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波恩</a:t>
              </a:r>
              <a:r>
                <a:rPr lang="en-US" altLang="zh-CN" sz="2400" b="1">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400" b="1">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卡门条件</a:t>
              </a:r>
              <a:r>
                <a:rPr lang="en-US" altLang="zh-CN" sz="2400" b="1">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a:t>
              </a:r>
            </a:p>
          </p:txBody>
        </p:sp>
        <p:sp>
          <p:nvSpPr>
            <p:cNvPr id="26638" name="AutoShape 8"/>
            <p:cNvSpPr>
              <a:spLocks noChangeArrowheads="1"/>
            </p:cNvSpPr>
            <p:nvPr/>
          </p:nvSpPr>
          <p:spPr bwMode="auto">
            <a:xfrm>
              <a:off x="2381" y="2251"/>
              <a:ext cx="1203" cy="299"/>
            </a:xfrm>
            <a:prstGeom prst="rightArrow">
              <a:avLst>
                <a:gd name="adj1" fmla="val 50000"/>
                <a:gd name="adj2" fmla="val 100585"/>
              </a:avLst>
            </a:prstGeom>
            <a:gradFill rotWithShape="1">
              <a:gsLst>
                <a:gs pos="0">
                  <a:srgbClr val="FFEAFF"/>
                </a:gs>
                <a:gs pos="100000">
                  <a:srgbClr val="FF00FF"/>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26629" name="Text Box 10"/>
          <p:cNvSpPr txBox="1">
            <a:spLocks noChangeArrowheads="1"/>
          </p:cNvSpPr>
          <p:nvPr/>
        </p:nvSpPr>
        <p:spPr bwMode="auto">
          <a:xfrm>
            <a:off x="1489803" y="1118047"/>
            <a:ext cx="7129463"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spcBef>
                <a:spcPct val="50000"/>
              </a:spcBef>
            </a:pPr>
            <a:r>
              <a:rPr kumimoji="1" lang="zh-CN" altLang="en-US" sz="26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设平行六面体边长  </a:t>
            </a:r>
            <a:r>
              <a:rPr kumimoji="1" lang="en-US" altLang="zh-CN" i="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L</a:t>
            </a:r>
            <a:r>
              <a:rPr kumimoji="1" lang="en-US" altLang="zh-CN" i="1" baseline="-250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Symbol" panose="05050102010706020507" pitchFamily="18" charset="2"/>
              </a:rPr>
              <a:t>i</a:t>
            </a:r>
            <a:r>
              <a:rPr kumimoji="1" lang="zh-CN" altLang="en-US" i="1" baseline="-250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Symbol" panose="05050102010706020507" pitchFamily="18" charset="2"/>
              </a:rPr>
              <a:t> </a:t>
            </a:r>
            <a:r>
              <a:rPr kumimoji="1" lang="zh-CN" altLang="en-US"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Symbol" panose="05050102010706020507" pitchFamily="18" charset="2"/>
              </a:rPr>
              <a:t>＝</a:t>
            </a:r>
            <a:r>
              <a:rPr kumimoji="1" lang="en-US" altLang="zh-CN" i="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Symbol" panose="05050102010706020507" pitchFamily="18" charset="2"/>
              </a:rPr>
              <a:t>N</a:t>
            </a:r>
            <a:r>
              <a:rPr kumimoji="1" lang="en-US" altLang="zh-CN" i="1" baseline="-250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Symbol" panose="05050102010706020507" pitchFamily="18" charset="2"/>
              </a:rPr>
              <a:t>i</a:t>
            </a:r>
            <a:r>
              <a:rPr kumimoji="1" lang="zh-CN" altLang="en-US" i="1" baseline="-250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Symbol" panose="05050102010706020507" pitchFamily="18" charset="2"/>
              </a:rPr>
              <a:t> </a:t>
            </a:r>
            <a:r>
              <a:rPr kumimoji="1" lang="en-US" altLang="zh-CN" i="1" dirty="0" err="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Symbol" panose="05050102010706020507" pitchFamily="18" charset="2"/>
              </a:rPr>
              <a:t>a</a:t>
            </a:r>
            <a:r>
              <a:rPr kumimoji="1" lang="en-US" altLang="zh-CN" i="1" baseline="-25000" dirty="0" err="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Symbol" panose="05050102010706020507" pitchFamily="18" charset="2"/>
              </a:rPr>
              <a:t>i</a:t>
            </a:r>
            <a:r>
              <a:rPr kumimoji="1" lang="zh-CN" altLang="en-US" i="1" baseline="-250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Symbol" panose="05050102010706020507" pitchFamily="18" charset="2"/>
              </a:rPr>
              <a:t> </a:t>
            </a:r>
            <a:r>
              <a:rPr kumimoji="1" lang="zh-CN" altLang="en-US"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Symbol" panose="05050102010706020507" pitchFamily="18" charset="2"/>
              </a:rPr>
              <a:t>，  </a:t>
            </a:r>
            <a:r>
              <a:rPr kumimoji="1" lang="en-US" altLang="zh-CN" i="1" dirty="0" err="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Symbol" panose="05050102010706020507" pitchFamily="18" charset="2"/>
              </a:rPr>
              <a:t>i</a:t>
            </a:r>
            <a:r>
              <a:rPr kumimoji="1" lang="zh-CN" altLang="en-US"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Symbol" panose="05050102010706020507" pitchFamily="18" charset="2"/>
              </a:rPr>
              <a:t>＝</a:t>
            </a:r>
            <a:r>
              <a:rPr kumimoji="1" lang="en-US" altLang="zh-CN" i="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Symbol" panose="05050102010706020507" pitchFamily="18" charset="2"/>
              </a:rPr>
              <a:t>x</a:t>
            </a:r>
            <a:r>
              <a:rPr kumimoji="1" lang="en-US" altLang="zh-CN"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Symbol" panose="05050102010706020507" pitchFamily="18" charset="2"/>
              </a:rPr>
              <a:t>, </a:t>
            </a:r>
            <a:r>
              <a:rPr kumimoji="1" lang="en-US" altLang="zh-CN" i="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Symbol" panose="05050102010706020507" pitchFamily="18" charset="2"/>
              </a:rPr>
              <a:t>y, z</a:t>
            </a:r>
          </a:p>
        </p:txBody>
      </p:sp>
      <p:grpSp>
        <p:nvGrpSpPr>
          <p:cNvPr id="1346571" name="Group 11"/>
          <p:cNvGrpSpPr/>
          <p:nvPr/>
        </p:nvGrpSpPr>
        <p:grpSpPr bwMode="auto">
          <a:xfrm>
            <a:off x="6732588" y="2565400"/>
            <a:ext cx="2447925" cy="2616200"/>
            <a:chOff x="4241" y="1616"/>
            <a:chExt cx="1542" cy="1648"/>
          </a:xfrm>
        </p:grpSpPr>
        <p:grpSp>
          <p:nvGrpSpPr>
            <p:cNvPr id="26632" name="Group 12"/>
            <p:cNvGrpSpPr/>
            <p:nvPr/>
          </p:nvGrpSpPr>
          <p:grpSpPr bwMode="auto">
            <a:xfrm>
              <a:off x="4241" y="1616"/>
              <a:ext cx="1282" cy="1254"/>
              <a:chOff x="4241" y="1616"/>
              <a:chExt cx="1282" cy="1254"/>
            </a:xfrm>
          </p:grpSpPr>
          <p:sp>
            <p:nvSpPr>
              <p:cNvPr id="26634" name="Text Box 13"/>
              <p:cNvSpPr txBox="1">
                <a:spLocks noChangeArrowheads="1"/>
              </p:cNvSpPr>
              <p:nvPr/>
            </p:nvSpPr>
            <p:spPr bwMode="auto">
              <a:xfrm>
                <a:off x="4241" y="1616"/>
                <a:ext cx="1236" cy="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r>
                  <a:rPr lang="en-US" altLang="zh-CN" sz="2600" b="1" i="1" dirty="0">
                    <a:solidFill>
                      <a:srgbClr val="006600"/>
                    </a:solidFill>
                    <a:latin typeface="Times New Roman" panose="02020603050405020304" pitchFamily="18" charset="0"/>
                    <a:ea typeface="微软雅黑" panose="020B0503020204020204" pitchFamily="34" charset="-122"/>
                    <a:cs typeface="Times New Roman" panose="02020603050405020304" pitchFamily="18" charset="0"/>
                  </a:rPr>
                  <a:t>k </a:t>
                </a:r>
                <a:r>
                  <a:rPr lang="zh-CN" altLang="en-US" sz="2600" b="1" dirty="0">
                    <a:solidFill>
                      <a:srgbClr val="006600"/>
                    </a:solidFill>
                    <a:latin typeface="Times New Roman" panose="02020603050405020304" pitchFamily="18" charset="0"/>
                    <a:ea typeface="微软雅黑" panose="020B0503020204020204" pitchFamily="34" charset="-122"/>
                    <a:cs typeface="Times New Roman" panose="02020603050405020304" pitchFamily="18" charset="0"/>
                  </a:rPr>
                  <a:t>取离散值</a:t>
                </a:r>
                <a:r>
                  <a:rPr lang="en-US" altLang="zh-CN" sz="2600" b="1" dirty="0">
                    <a:solidFill>
                      <a:srgbClr val="006600"/>
                    </a:solidFill>
                    <a:latin typeface="Times New Roman" panose="02020603050405020304" pitchFamily="18" charset="0"/>
                    <a:ea typeface="微软雅黑" panose="020B0503020204020204" pitchFamily="34" charset="-122"/>
                    <a:cs typeface="Times New Roman" panose="02020603050405020304" pitchFamily="18" charset="0"/>
                  </a:rPr>
                  <a:t>: </a:t>
                </a:r>
              </a:p>
            </p:txBody>
          </p:sp>
          <p:graphicFrame>
            <p:nvGraphicFramePr>
              <p:cNvPr id="26635" name="Object 13"/>
              <p:cNvGraphicFramePr>
                <a:graphicFrameLocks noChangeAspect="1"/>
              </p:cNvGraphicFramePr>
              <p:nvPr/>
            </p:nvGraphicFramePr>
            <p:xfrm>
              <a:off x="4499" y="2115"/>
              <a:ext cx="1024" cy="755"/>
            </p:xfrm>
            <a:graphic>
              <a:graphicData uri="http://schemas.openxmlformats.org/presentationml/2006/ole">
                <mc:AlternateContent xmlns:mc="http://schemas.openxmlformats.org/markup-compatibility/2006">
                  <mc:Choice xmlns:v="urn:schemas-microsoft-com:vml" Requires="v">
                    <p:oleObj spid="_x0000_s98582" name="Equation" r:id="rId6" imgW="14020800" imgH="10363200" progId="Equation.DSMT4">
                      <p:embed/>
                    </p:oleObj>
                  </mc:Choice>
                  <mc:Fallback>
                    <p:oleObj name="Equation" r:id="rId6" imgW="14020800" imgH="10363200" progId="Equation.DSMT4">
                      <p:embed/>
                      <p:pic>
                        <p:nvPicPr>
                          <p:cNvPr id="0" name="图片 98406"/>
                          <p:cNvPicPr>
                            <a:picLocks noChangeAspect="1" noChangeArrowheads="1"/>
                          </p:cNvPicPr>
                          <p:nvPr/>
                        </p:nvPicPr>
                        <p:blipFill>
                          <a:blip r:embed="rId7"/>
                          <a:srcRect/>
                          <a:stretch>
                            <a:fillRect/>
                          </a:stretch>
                        </p:blipFill>
                        <p:spPr bwMode="auto">
                          <a:xfrm>
                            <a:off x="4499" y="2115"/>
                            <a:ext cx="1024" cy="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26633" name="Rectangle 19"/>
            <p:cNvSpPr>
              <a:spLocks noChangeArrowheads="1"/>
            </p:cNvSpPr>
            <p:nvPr/>
          </p:nvSpPr>
          <p:spPr bwMode="auto">
            <a:xfrm>
              <a:off x="4807" y="2976"/>
              <a:ext cx="97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r>
                <a:rPr lang="en-US" altLang="zh-CN" sz="2400" b="1" i="1" dirty="0">
                  <a:solidFill>
                    <a:srgbClr val="663300"/>
                  </a:solidFill>
                  <a:latin typeface="Times New Roman" panose="02020603050405020304" pitchFamily="18" charset="0"/>
                  <a:ea typeface="微软雅黑" panose="020B0503020204020204" pitchFamily="34" charset="-122"/>
                  <a:cs typeface="Times New Roman" panose="02020603050405020304" pitchFamily="18" charset="0"/>
                </a:rPr>
                <a:t>l</a:t>
              </a:r>
              <a:r>
                <a:rPr lang="en-US" altLang="zh-CN" sz="2400" b="1" i="1" baseline="-25000" dirty="0">
                  <a:solidFill>
                    <a:srgbClr val="663300"/>
                  </a:solidFill>
                  <a:latin typeface="Times New Roman" panose="02020603050405020304" pitchFamily="18" charset="0"/>
                  <a:ea typeface="微软雅黑" panose="020B0503020204020204" pitchFamily="34" charset="-122"/>
                  <a:cs typeface="Times New Roman" panose="02020603050405020304" pitchFamily="18" charset="0"/>
                </a:rPr>
                <a:t>i </a:t>
              </a:r>
              <a:r>
                <a:rPr lang="zh-CN" altLang="en-US" sz="2400" b="1" dirty="0">
                  <a:solidFill>
                    <a:srgbClr val="663300"/>
                  </a:solidFill>
                  <a:latin typeface="Times New Roman" panose="02020603050405020304" pitchFamily="18" charset="0"/>
                  <a:ea typeface="微软雅黑" panose="020B0503020204020204" pitchFamily="34" charset="-122"/>
                  <a:cs typeface="Times New Roman" panose="02020603050405020304" pitchFamily="18" charset="0"/>
                </a:rPr>
                <a:t>是整数 </a:t>
              </a:r>
            </a:p>
          </p:txBody>
        </p:sp>
      </p:grpSp>
      <p:sp>
        <p:nvSpPr>
          <p:cNvPr id="1346576" name="Rectangle 16"/>
          <p:cNvSpPr>
            <a:spLocks noChangeArrowheads="1"/>
          </p:cNvSpPr>
          <p:nvPr/>
        </p:nvSpPr>
        <p:spPr bwMode="auto">
          <a:xfrm>
            <a:off x="553906" y="5215131"/>
            <a:ext cx="7625806" cy="83099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buClr>
                <a:srgbClr val="336666"/>
              </a:buClr>
              <a:buSzPct val="70000"/>
              <a:buFont typeface="Wingdings" panose="05000000000000000000" pitchFamily="2" charset="2"/>
              <a:buNone/>
            </a:pPr>
            <a:r>
              <a:rPr lang="zh-CN" altLang="en-US" sz="24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对于宏观物体的</a:t>
            </a:r>
            <a:r>
              <a:rPr kumimoji="1" lang="en-US" altLang="zh-CN" sz="2400" b="1" i="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 L</a:t>
            </a:r>
            <a:r>
              <a:rPr kumimoji="1" lang="en-US" altLang="zh-CN" sz="2400" i="1" baseline="-250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Symbol" panose="05050102010706020507" pitchFamily="18" charset="2"/>
              </a:rPr>
              <a:t>i</a:t>
            </a:r>
            <a:r>
              <a:rPr kumimoji="1" lang="zh-CN" altLang="en-US" sz="2400" i="1" baseline="-250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Symbol" panose="05050102010706020507" pitchFamily="18" charset="2"/>
              </a:rPr>
              <a:t> </a:t>
            </a:r>
            <a:r>
              <a:rPr kumimoji="1" lang="zh-CN" altLang="en-US" sz="24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Symbol" panose="05050102010706020507" pitchFamily="18" charset="2"/>
              </a:rPr>
              <a:t>＝</a:t>
            </a:r>
            <a:r>
              <a:rPr kumimoji="1" lang="en-US" altLang="zh-CN" sz="2400" i="1" dirty="0" err="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Symbol" panose="05050102010706020507" pitchFamily="18" charset="2"/>
              </a:rPr>
              <a:t>N</a:t>
            </a:r>
            <a:r>
              <a:rPr kumimoji="1" lang="en-US" altLang="zh-CN" sz="2400" i="1" baseline="-25000" dirty="0" err="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Symbol" panose="05050102010706020507" pitchFamily="18" charset="2"/>
              </a:rPr>
              <a:t>i</a:t>
            </a:r>
            <a:r>
              <a:rPr kumimoji="1" lang="en-US" altLang="zh-CN" sz="2400" i="1" dirty="0" err="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Symbol" panose="05050102010706020507" pitchFamily="18" charset="2"/>
              </a:rPr>
              <a:t>a</a:t>
            </a:r>
            <a:r>
              <a:rPr kumimoji="1" lang="en-US" altLang="zh-CN" sz="2400" i="1" baseline="-25000" dirty="0" err="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Symbol" panose="05050102010706020507" pitchFamily="18" charset="2"/>
              </a:rPr>
              <a:t>i</a:t>
            </a:r>
            <a:r>
              <a:rPr kumimoji="1" lang="en-US" altLang="zh-CN" sz="2400" i="1" baseline="-250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Symbol" panose="05050102010706020507" pitchFamily="18" charset="2"/>
              </a:rPr>
              <a:t> </a:t>
            </a:r>
            <a:r>
              <a:rPr lang="en-US" altLang="zh-CN" sz="24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24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由于</a:t>
            </a:r>
            <a:r>
              <a:rPr kumimoji="1" lang="en-US" altLang="zh-CN" sz="2400" i="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Symbol" panose="05050102010706020507" pitchFamily="18" charset="2"/>
              </a:rPr>
              <a:t>N</a:t>
            </a:r>
            <a:r>
              <a:rPr kumimoji="1" lang="en-US" altLang="zh-CN" sz="2400" i="1" baseline="-250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Symbol" panose="05050102010706020507" pitchFamily="18" charset="2"/>
              </a:rPr>
              <a:t>i</a:t>
            </a:r>
            <a:r>
              <a:rPr lang="zh-CN" altLang="en-US" sz="24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很大，</a:t>
            </a:r>
            <a:r>
              <a:rPr lang="en-US" altLang="zh-CN" sz="2400" b="1" i="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k </a:t>
            </a:r>
            <a:r>
              <a:rPr lang="zh-CN" altLang="en-US" sz="24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点分布很密，</a:t>
            </a:r>
          </a:p>
          <a:p>
            <a:pPr eaLnBrk="1" hangingPunct="1">
              <a:buClr>
                <a:srgbClr val="336666"/>
              </a:buClr>
              <a:buSzPct val="70000"/>
              <a:buFont typeface="Wingdings" panose="05000000000000000000" pitchFamily="2" charset="2"/>
              <a:buNone/>
            </a:pPr>
            <a:r>
              <a:rPr lang="zh-CN" altLang="en-US" sz="24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可以认为是准连续的</a:t>
            </a:r>
          </a:p>
        </p:txBody>
      </p:sp>
      <p:sp>
        <p:nvSpPr>
          <p:cNvPr id="2" name="文本框 1"/>
          <p:cNvSpPr txBox="1"/>
          <p:nvPr/>
        </p:nvSpPr>
        <p:spPr>
          <a:xfrm>
            <a:off x="3513050" y="5760392"/>
            <a:ext cx="4666662" cy="461665"/>
          </a:xfrm>
          <a:prstGeom prst="rect">
            <a:avLst/>
          </a:prstGeom>
          <a:solidFill>
            <a:srgbClr val="FFFF00"/>
          </a:solidFill>
        </p:spPr>
        <p:txBody>
          <a:bodyPr wrap="none" rtlCol="0">
            <a:spAutoFit/>
          </a:bodyPr>
          <a:lstStyle/>
          <a:p>
            <a:r>
              <a:rPr lang="zh-CN" altLang="en-US" sz="24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分立的</a:t>
            </a:r>
            <a:r>
              <a:rPr lang="en-US" altLang="zh-CN" sz="2400" b="1" i="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k</a:t>
            </a:r>
            <a:r>
              <a:rPr lang="zh-CN" altLang="en-US" sz="24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对应分立的能量</a:t>
            </a:r>
            <a:r>
              <a:rPr lang="en-US" altLang="zh-CN" sz="24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4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能级</a:t>
            </a:r>
          </a:p>
        </p:txBody>
      </p:sp>
      <p:sp>
        <p:nvSpPr>
          <p:cNvPr id="3" name="页脚占位符 2"/>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zh-CN" altLang="en-US"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清华大学电子工程系</a:t>
            </a:r>
            <a:r>
              <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a:t>
            </a:r>
            <a:r>
              <a:rPr kumimoji="1" lang="zh-CN" altLang="en-US"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黄翊东</a:t>
            </a:r>
            <a:endPar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4" name="灯片编号占位符 3"/>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CBFA3644-F7FA-4510-BE22-999DFD69EC9B}" type="slidenum">
              <a:rPr kumimoji="1" lang="en-US" altLang="zh-CN" sz="14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t>23</a:t>
            </a:fld>
            <a:endPar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22" name="Rectangle 2"/>
          <p:cNvSpPr>
            <a:spLocks noRot="1" noChangeArrowheads="1"/>
          </p:cNvSpPr>
          <p:nvPr/>
        </p:nvSpPr>
        <p:spPr bwMode="auto">
          <a:xfrm>
            <a:off x="1835224" y="116632"/>
            <a:ext cx="65532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algn="l" defTabSz="914400">
              <a:buClrTx/>
              <a:buSzTx/>
              <a:buFontTx/>
              <a:defRPr/>
            </a:pPr>
            <a:r>
              <a:rPr lang="zh-CN" altLang="en-US" sz="3800" i="1" dirty="0">
                <a:solidFill>
                  <a:srgbClr val="000099"/>
                </a:solidFill>
                <a:latin typeface="Times New Roman" panose="02020603050405020304" pitchFamily="18" charset="0"/>
                <a:ea typeface="微软雅黑" panose="020B0503020204020204" pitchFamily="34" charset="-122"/>
                <a:cs typeface="Times New Roman" panose="02020603050405020304" pitchFamily="18" charset="0"/>
              </a:rPr>
              <a:t> </a:t>
            </a:r>
            <a:r>
              <a:rPr kumimoji="1" lang="zh-CN" altLang="en-US" sz="3600" b="1" i="1" dirty="0">
                <a:solidFill>
                  <a:srgbClr val="660066"/>
                </a:solidFill>
                <a:effectLst>
                  <a:outerShdw blurRad="38100" dist="38100" dir="2700000" algn="tl">
                    <a:srgbClr val="C0C0C0"/>
                  </a:outerShdw>
                </a:effectLst>
                <a:latin typeface="Times New Roman" pitchFamily="18" charset="0"/>
                <a:ea typeface="微软雅黑" pitchFamily="34" charset="-122"/>
                <a:cs typeface="+mn-cs"/>
              </a:rPr>
              <a:t>k </a:t>
            </a:r>
            <a:r>
              <a:rPr kumimoji="1" lang="zh-CN" altLang="en-US" sz="3600" b="1" dirty="0">
                <a:solidFill>
                  <a:srgbClr val="660066"/>
                </a:solidFill>
                <a:effectLst>
                  <a:outerShdw blurRad="38100" dist="38100" dir="2700000" algn="tl">
                    <a:srgbClr val="C0C0C0"/>
                  </a:outerShdw>
                </a:effectLst>
                <a:latin typeface="Times New Roman" pitchFamily="18" charset="0"/>
                <a:ea typeface="微软雅黑" pitchFamily="34" charset="-122"/>
                <a:cs typeface="+mn-cs"/>
              </a:rPr>
              <a:t>的取值不连续（分立化）</a:t>
            </a:r>
          </a:p>
        </p:txBody>
      </p:sp>
      <p:sp>
        <p:nvSpPr>
          <p:cNvPr id="23" name="Rectangle 37"/>
          <p:cNvSpPr>
            <a:spLocks noChangeArrowheads="1"/>
          </p:cNvSpPr>
          <p:nvPr/>
        </p:nvSpPr>
        <p:spPr bwMode="auto">
          <a:xfrm flipV="1">
            <a:off x="106363" y="1009873"/>
            <a:ext cx="8885237" cy="42863"/>
          </a:xfrm>
          <a:prstGeom prst="rect">
            <a:avLst/>
          </a:prstGeom>
          <a:gradFill rotWithShape="0">
            <a:gsLst>
              <a:gs pos="0">
                <a:srgbClr val="808080">
                  <a:gamma/>
                  <a:tint val="0"/>
                  <a:invGamma/>
                </a:srgbClr>
              </a:gs>
              <a:gs pos="100000">
                <a:srgbClr val="808080"/>
              </a:gs>
            </a:gsLst>
            <a:path path="shape">
              <a:fillToRect l="50000" t="50000" r="50000" b="50000"/>
            </a:path>
          </a:gradFill>
          <a:ln w="12700">
            <a:noFill/>
            <a:miter lim="800000"/>
            <a:headEnd type="none" w="sm" len="sm"/>
            <a:tailEnd type="none" w="sm" len="sm"/>
          </a:ln>
          <a:effectLst/>
        </p:spPr>
        <p:txBody>
          <a:bodyPr wrap="none" anchor="ctr"/>
          <a:lstStyle/>
          <a:p>
            <a:pPr marL="0" marR="0" lvl="0" indent="0" algn="l" defTabSz="914400" rtl="0" eaLnBrk="0" fontAlgn="auto" latinLnBrk="0" hangingPunct="0">
              <a:lnSpc>
                <a:spcPct val="100000"/>
              </a:lnSpc>
              <a:spcBef>
                <a:spcPts val="0"/>
              </a:spcBef>
              <a:spcAft>
                <a:spcPts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Arial"/>
              <a:ea typeface="宋体"/>
              <a:cs typeface="+mn-c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346571"/>
                                        </p:tgtEl>
                                        <p:attrNameLst>
                                          <p:attrName>style.visibility</p:attrName>
                                        </p:attrNameLst>
                                      </p:cBhvr>
                                      <p:to>
                                        <p:strVal val="visible"/>
                                      </p:to>
                                    </p:set>
                                    <p:animEffect transition="in" filter="dissolve">
                                      <p:cBhvr>
                                        <p:cTn id="7" dur="500"/>
                                        <p:tgtEl>
                                          <p:spTgt spid="1346571"/>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1346576"/>
                                        </p:tgtEl>
                                        <p:attrNameLst>
                                          <p:attrName>style.visibility</p:attrName>
                                        </p:attrNameLst>
                                      </p:cBhvr>
                                      <p:to>
                                        <p:strVal val="visible"/>
                                      </p:to>
                                    </p:set>
                                    <p:anim calcmode="lin" valueType="num">
                                      <p:cBhvr additive="base">
                                        <p:cTn id="12" dur="500" fill="hold"/>
                                        <p:tgtEl>
                                          <p:spTgt spid="1346576"/>
                                        </p:tgtEl>
                                        <p:attrNameLst>
                                          <p:attrName>ppt_x</p:attrName>
                                        </p:attrNameLst>
                                      </p:cBhvr>
                                      <p:tavLst>
                                        <p:tav tm="0">
                                          <p:val>
                                            <p:strVal val="#ppt_x"/>
                                          </p:val>
                                        </p:tav>
                                        <p:tav tm="100000">
                                          <p:val>
                                            <p:strVal val="#ppt_x"/>
                                          </p:val>
                                        </p:tav>
                                      </p:tavLst>
                                    </p:anim>
                                    <p:anim calcmode="lin" valueType="num">
                                      <p:cBhvr additive="base">
                                        <p:cTn id="13" dur="500" fill="hold"/>
                                        <p:tgtEl>
                                          <p:spTgt spid="1346576"/>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2"/>
                                        </p:tgtEl>
                                        <p:attrNameLst>
                                          <p:attrName>style.visibility</p:attrName>
                                        </p:attrNameLst>
                                      </p:cBhvr>
                                      <p:to>
                                        <p:strVal val="visible"/>
                                      </p:to>
                                    </p:set>
                                    <p:anim calcmode="lin" valueType="num">
                                      <p:cBhvr additive="base">
                                        <p:cTn id="18" dur="500" fill="hold"/>
                                        <p:tgtEl>
                                          <p:spTgt spid="2"/>
                                        </p:tgtEl>
                                        <p:attrNameLst>
                                          <p:attrName>ppt_x</p:attrName>
                                        </p:attrNameLst>
                                      </p:cBhvr>
                                      <p:tavLst>
                                        <p:tav tm="0">
                                          <p:val>
                                            <p:strVal val="#ppt_x"/>
                                          </p:val>
                                        </p:tav>
                                        <p:tav tm="100000">
                                          <p:val>
                                            <p:strVal val="#ppt_x"/>
                                          </p:val>
                                        </p:tav>
                                      </p:tavLst>
                                    </p:anim>
                                    <p:anim calcmode="lin" valueType="num">
                                      <p:cBhvr additive="base">
                                        <p:cTn id="19"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46576" grpId="0"/>
      <p:bldP spid="2"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Rot="1" noChangeArrowheads="1"/>
          </p:cNvSpPr>
          <p:nvPr/>
        </p:nvSpPr>
        <p:spPr bwMode="auto">
          <a:xfrm>
            <a:off x="2943225" y="136526"/>
            <a:ext cx="4826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algn="l" defTabSz="914400">
              <a:buClrTx/>
              <a:buSzTx/>
              <a:buFontTx/>
              <a:defRPr/>
            </a:pPr>
            <a:r>
              <a:rPr kumimoji="1" lang="zh-CN" altLang="en-US" sz="3600" b="1" i="1" dirty="0">
                <a:solidFill>
                  <a:srgbClr val="660066"/>
                </a:solidFill>
                <a:effectLst>
                  <a:outerShdw blurRad="38100" dist="38100" dir="2700000" algn="tl">
                    <a:srgbClr val="C0C0C0"/>
                  </a:outerShdw>
                </a:effectLst>
                <a:latin typeface="Times New Roman" pitchFamily="18" charset="0"/>
                <a:ea typeface="微软雅黑" pitchFamily="34" charset="-122"/>
                <a:cs typeface="+mn-cs"/>
              </a:rPr>
              <a:t>k</a:t>
            </a:r>
            <a:r>
              <a:rPr kumimoji="1" lang="zh-CN" altLang="en-US" sz="3600" b="1" dirty="0">
                <a:solidFill>
                  <a:srgbClr val="660066"/>
                </a:solidFill>
                <a:effectLst>
                  <a:outerShdw blurRad="38100" dist="38100" dir="2700000" algn="tl">
                    <a:srgbClr val="C0C0C0"/>
                  </a:outerShdw>
                </a:effectLst>
                <a:latin typeface="Times New Roman" pitchFamily="18" charset="0"/>
                <a:ea typeface="微软雅黑" pitchFamily="34" charset="-122"/>
                <a:cs typeface="+mn-cs"/>
              </a:rPr>
              <a:t> （波矢）空间</a:t>
            </a:r>
          </a:p>
        </p:txBody>
      </p:sp>
      <p:sp>
        <p:nvSpPr>
          <p:cNvPr id="27651" name="Text Box 3"/>
          <p:cNvSpPr txBox="1">
            <a:spLocks noChangeArrowheads="1"/>
          </p:cNvSpPr>
          <p:nvPr/>
        </p:nvSpPr>
        <p:spPr bwMode="auto">
          <a:xfrm>
            <a:off x="1426791" y="1089822"/>
            <a:ext cx="59690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r>
              <a:rPr lang="en-US" altLang="zh-CN" b="1" i="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k </a:t>
            </a:r>
            <a:r>
              <a:rPr lang="zh-CN" altLang="en-US"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空间：以</a:t>
            </a:r>
            <a:r>
              <a:rPr lang="en-US" altLang="zh-CN" i="1" dirty="0" err="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k</a:t>
            </a:r>
            <a:r>
              <a:rPr lang="en-US" altLang="zh-CN" i="1" baseline="-25000" dirty="0" err="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x</a:t>
            </a:r>
            <a:r>
              <a:rPr lang="en-US" altLang="zh-CN" i="1" baseline="-250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i="1" baseline="-250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i="1" dirty="0" err="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k</a:t>
            </a:r>
            <a:r>
              <a:rPr lang="en-US" altLang="zh-CN" i="1" baseline="-25000" dirty="0" err="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y</a:t>
            </a:r>
            <a:r>
              <a:rPr lang="en-US" altLang="zh-CN" i="1" baseline="-250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i="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i="1" dirty="0" err="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k</a:t>
            </a:r>
            <a:r>
              <a:rPr lang="en-US" altLang="zh-CN" i="1" baseline="-25000" dirty="0" err="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z</a:t>
            </a:r>
            <a:r>
              <a:rPr lang="zh-CN" altLang="en-US"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为轴的直角坐标系</a:t>
            </a:r>
          </a:p>
        </p:txBody>
      </p:sp>
      <p:sp>
        <p:nvSpPr>
          <p:cNvPr id="27652" name="Rectangle 4"/>
          <p:cNvSpPr>
            <a:spLocks noChangeArrowheads="1"/>
          </p:cNvSpPr>
          <p:nvPr/>
        </p:nvSpPr>
        <p:spPr bwMode="auto">
          <a:xfrm>
            <a:off x="525205" y="1723520"/>
            <a:ext cx="739657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r>
              <a:rPr kumimoji="1" lang="zh-CN" altLang="en-US" sz="2400" b="1" dirty="0">
                <a:solidFill>
                  <a:srgbClr val="660066"/>
                </a:solidFill>
                <a:latin typeface="Times New Roman" panose="02020603050405020304" pitchFamily="18" charset="0"/>
                <a:ea typeface="微软雅黑" panose="020B0503020204020204" pitchFamily="34" charset="-122"/>
                <a:cs typeface="Times New Roman" panose="02020603050405020304" pitchFamily="18" charset="0"/>
              </a:rPr>
              <a:t>波矢 </a:t>
            </a:r>
            <a:r>
              <a:rPr kumimoji="1" lang="en-US" altLang="zh-CN" sz="2400" b="1" i="1" dirty="0">
                <a:solidFill>
                  <a:srgbClr val="660066"/>
                </a:solidFill>
                <a:latin typeface="Times New Roman" panose="02020603050405020304" pitchFamily="18" charset="0"/>
                <a:ea typeface="微软雅黑" panose="020B0503020204020204" pitchFamily="34" charset="-122"/>
                <a:cs typeface="Times New Roman" panose="02020603050405020304" pitchFamily="18" charset="0"/>
              </a:rPr>
              <a:t>k </a:t>
            </a:r>
            <a:r>
              <a:rPr kumimoji="1" lang="zh-CN" altLang="en-US" sz="2400" b="1" dirty="0">
                <a:solidFill>
                  <a:srgbClr val="660066"/>
                </a:solidFill>
                <a:latin typeface="Times New Roman" panose="02020603050405020304" pitchFamily="18" charset="0"/>
                <a:ea typeface="微软雅黑" panose="020B0503020204020204" pitchFamily="34" charset="-122"/>
                <a:cs typeface="Times New Roman" panose="02020603050405020304" pitchFamily="18" charset="0"/>
              </a:rPr>
              <a:t>的取值不连续，每一组</a:t>
            </a:r>
            <a:r>
              <a:rPr lang="en-US" altLang="zh-CN" sz="2400" i="1" dirty="0" err="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k</a:t>
            </a:r>
            <a:r>
              <a:rPr lang="en-US" altLang="zh-CN" sz="2400" i="1" baseline="-25000" dirty="0" err="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x</a:t>
            </a:r>
            <a:r>
              <a:rPr lang="en-US" altLang="zh-CN" sz="2400" i="1" baseline="-250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400" i="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400" i="1" baseline="-250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400" i="1" dirty="0" err="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k</a:t>
            </a:r>
            <a:r>
              <a:rPr lang="en-US" altLang="zh-CN" sz="2400" i="1" baseline="-25000" dirty="0" err="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y</a:t>
            </a:r>
            <a:r>
              <a:rPr lang="en-US" altLang="zh-CN" sz="2400" i="1" baseline="-250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400" i="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400" i="1" dirty="0" err="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k</a:t>
            </a:r>
            <a:r>
              <a:rPr lang="en-US" altLang="zh-CN" sz="2400" i="1" baseline="-25000" dirty="0" err="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z</a:t>
            </a:r>
            <a:r>
              <a:rPr kumimoji="1" lang="zh-CN" altLang="en-US" sz="2400" b="1" dirty="0">
                <a:solidFill>
                  <a:srgbClr val="660066"/>
                </a:solidFill>
                <a:latin typeface="Times New Roman" panose="02020603050405020304" pitchFamily="18" charset="0"/>
                <a:ea typeface="微软雅黑" panose="020B0503020204020204" pitchFamily="34" charset="-122"/>
                <a:cs typeface="Times New Roman" panose="02020603050405020304" pitchFamily="18" charset="0"/>
              </a:rPr>
              <a:t>代表一个量子态</a:t>
            </a:r>
          </a:p>
        </p:txBody>
      </p:sp>
      <p:graphicFrame>
        <p:nvGraphicFramePr>
          <p:cNvPr id="27653" name="Object 13"/>
          <p:cNvGraphicFramePr>
            <a:graphicFrameLocks noChangeAspect="1"/>
          </p:cNvGraphicFramePr>
          <p:nvPr>
            <p:extLst>
              <p:ext uri="{D42A27DB-BD31-4B8C-83A1-F6EECF244321}">
                <p14:modId xmlns:p14="http://schemas.microsoft.com/office/powerpoint/2010/main" val="2153501203"/>
              </p:ext>
            </p:extLst>
          </p:nvPr>
        </p:nvGraphicFramePr>
        <p:xfrm>
          <a:off x="1058083" y="2284094"/>
          <a:ext cx="1455709" cy="986525"/>
        </p:xfrm>
        <a:graphic>
          <a:graphicData uri="http://schemas.openxmlformats.org/presentationml/2006/ole">
            <mc:AlternateContent xmlns:mc="http://schemas.openxmlformats.org/markup-compatibility/2006">
              <mc:Choice xmlns:v="urn:schemas-microsoft-com:vml" Requires="v">
                <p:oleObj spid="_x0000_s352611" name="Equation" r:id="rId4" imgW="15240000" imgH="10363200" progId="Equation.DSMT4">
                  <p:embed/>
                </p:oleObj>
              </mc:Choice>
              <mc:Fallback>
                <p:oleObj name="Equation" r:id="rId4" imgW="15240000" imgH="10363200" progId="Equation.DSMT4">
                  <p:embed/>
                  <p:pic>
                    <p:nvPicPr>
                      <p:cNvPr id="0" name="图片 99834"/>
                      <p:cNvPicPr>
                        <a:picLocks noChangeAspect="1" noChangeArrowheads="1"/>
                      </p:cNvPicPr>
                      <p:nvPr/>
                    </p:nvPicPr>
                    <p:blipFill>
                      <a:blip r:embed="rId5"/>
                      <a:srcRect/>
                      <a:stretch>
                        <a:fillRect/>
                      </a:stretch>
                    </p:blipFill>
                    <p:spPr bwMode="auto">
                      <a:xfrm>
                        <a:off x="1058083" y="2284094"/>
                        <a:ext cx="1455709" cy="986525"/>
                      </a:xfrm>
                      <a:prstGeom prst="rect">
                        <a:avLst/>
                      </a:prstGeom>
                      <a:noFill/>
                      <a:ln>
                        <a:noFill/>
                      </a:ln>
                    </p:spPr>
                  </p:pic>
                </p:oleObj>
              </mc:Fallback>
            </mc:AlternateContent>
          </a:graphicData>
        </a:graphic>
      </p:graphicFrame>
      <p:graphicFrame>
        <p:nvGraphicFramePr>
          <p:cNvPr id="27654" name="Object 15"/>
          <p:cNvGraphicFramePr>
            <a:graphicFrameLocks noChangeAspect="1"/>
          </p:cNvGraphicFramePr>
          <p:nvPr>
            <p:extLst>
              <p:ext uri="{D42A27DB-BD31-4B8C-83A1-F6EECF244321}">
                <p14:modId xmlns:p14="http://schemas.microsoft.com/office/powerpoint/2010/main" val="1205933884"/>
              </p:ext>
            </p:extLst>
          </p:nvPr>
        </p:nvGraphicFramePr>
        <p:xfrm>
          <a:off x="2751083" y="2268666"/>
          <a:ext cx="1472410" cy="1031249"/>
        </p:xfrm>
        <a:graphic>
          <a:graphicData uri="http://schemas.openxmlformats.org/presentationml/2006/ole">
            <mc:AlternateContent xmlns:mc="http://schemas.openxmlformats.org/markup-compatibility/2006">
              <mc:Choice xmlns:v="urn:schemas-microsoft-com:vml" Requires="v">
                <p:oleObj spid="_x0000_s352612" name="Equation" r:id="rId6" imgW="15544800" imgH="10972800" progId="Equation.DSMT4">
                  <p:embed/>
                </p:oleObj>
              </mc:Choice>
              <mc:Fallback>
                <p:oleObj name="Equation" r:id="rId6" imgW="15544800" imgH="10972800" progId="Equation.DSMT4">
                  <p:embed/>
                  <p:pic>
                    <p:nvPicPr>
                      <p:cNvPr id="0" name="图片 99835"/>
                      <p:cNvPicPr>
                        <a:picLocks noChangeAspect="1" noChangeArrowheads="1"/>
                      </p:cNvPicPr>
                      <p:nvPr/>
                    </p:nvPicPr>
                    <p:blipFill>
                      <a:blip r:embed="rId7"/>
                      <a:srcRect/>
                      <a:stretch>
                        <a:fillRect/>
                      </a:stretch>
                    </p:blipFill>
                    <p:spPr bwMode="auto">
                      <a:xfrm>
                        <a:off x="2751083" y="2268666"/>
                        <a:ext cx="1472410" cy="1031249"/>
                      </a:xfrm>
                      <a:prstGeom prst="rect">
                        <a:avLst/>
                      </a:prstGeom>
                      <a:noFill/>
                      <a:ln>
                        <a:noFill/>
                      </a:ln>
                    </p:spPr>
                  </p:pic>
                </p:oleObj>
              </mc:Fallback>
            </mc:AlternateContent>
          </a:graphicData>
        </a:graphic>
      </p:graphicFrame>
      <p:graphicFrame>
        <p:nvGraphicFramePr>
          <p:cNvPr id="27655" name="Object 17"/>
          <p:cNvGraphicFramePr>
            <a:graphicFrameLocks noChangeAspect="1"/>
          </p:cNvGraphicFramePr>
          <p:nvPr>
            <p:extLst>
              <p:ext uri="{D42A27DB-BD31-4B8C-83A1-F6EECF244321}">
                <p14:modId xmlns:p14="http://schemas.microsoft.com/office/powerpoint/2010/main" val="3834760628"/>
              </p:ext>
            </p:extLst>
          </p:nvPr>
        </p:nvGraphicFramePr>
        <p:xfrm>
          <a:off x="4427984" y="2320654"/>
          <a:ext cx="1388880" cy="961223"/>
        </p:xfrm>
        <a:graphic>
          <a:graphicData uri="http://schemas.openxmlformats.org/presentationml/2006/ole">
            <mc:AlternateContent xmlns:mc="http://schemas.openxmlformats.org/markup-compatibility/2006">
              <mc:Choice xmlns:v="urn:schemas-microsoft-com:vml" Requires="v">
                <p:oleObj spid="_x0000_s352613" name="Equation" r:id="rId8" imgW="14935200" imgH="10363200" progId="Equation.DSMT4">
                  <p:embed/>
                </p:oleObj>
              </mc:Choice>
              <mc:Fallback>
                <p:oleObj name="Equation" r:id="rId8" imgW="14935200" imgH="10363200" progId="Equation.DSMT4">
                  <p:embed/>
                  <p:pic>
                    <p:nvPicPr>
                      <p:cNvPr id="0" name="图片 99836"/>
                      <p:cNvPicPr>
                        <a:picLocks noChangeAspect="1" noChangeArrowheads="1"/>
                      </p:cNvPicPr>
                      <p:nvPr/>
                    </p:nvPicPr>
                    <p:blipFill>
                      <a:blip r:embed="rId9"/>
                      <a:srcRect/>
                      <a:stretch>
                        <a:fillRect/>
                      </a:stretch>
                    </p:blipFill>
                    <p:spPr bwMode="auto">
                      <a:xfrm>
                        <a:off x="4427984" y="2320654"/>
                        <a:ext cx="1388880" cy="961223"/>
                      </a:xfrm>
                      <a:prstGeom prst="rect">
                        <a:avLst/>
                      </a:prstGeom>
                      <a:noFill/>
                      <a:ln>
                        <a:noFill/>
                      </a:ln>
                    </p:spPr>
                  </p:pic>
                </p:oleObj>
              </mc:Fallback>
            </mc:AlternateContent>
          </a:graphicData>
        </a:graphic>
      </p:graphicFrame>
      <p:sp>
        <p:nvSpPr>
          <p:cNvPr id="1365001" name="Text Box 9"/>
          <p:cNvSpPr txBox="1">
            <a:spLocks noChangeArrowheads="1"/>
          </p:cNvSpPr>
          <p:nvPr/>
        </p:nvSpPr>
        <p:spPr bwMode="auto">
          <a:xfrm>
            <a:off x="1785937" y="3357941"/>
            <a:ext cx="449353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r>
              <a:rPr lang="zh-CN" altLang="en-US" sz="2400" b="1" dirty="0">
                <a:solidFill>
                  <a:srgbClr val="CC0000"/>
                </a:solidFill>
                <a:latin typeface="Times New Roman" panose="02020603050405020304" pitchFamily="18" charset="0"/>
                <a:ea typeface="微软雅黑" panose="020B0503020204020204" pitchFamily="34" charset="-122"/>
              </a:rPr>
              <a:t>每个量子态对应波矢空间的一点</a:t>
            </a:r>
          </a:p>
        </p:txBody>
      </p:sp>
      <p:grpSp>
        <p:nvGrpSpPr>
          <p:cNvPr id="1365002" name="Group 10"/>
          <p:cNvGrpSpPr/>
          <p:nvPr/>
        </p:nvGrpSpPr>
        <p:grpSpPr bwMode="auto">
          <a:xfrm>
            <a:off x="765175" y="3886346"/>
            <a:ext cx="7570786" cy="1512888"/>
            <a:chOff x="367" y="2642"/>
            <a:chExt cx="4769" cy="953"/>
          </a:xfrm>
        </p:grpSpPr>
        <p:sp>
          <p:nvSpPr>
            <p:cNvPr id="27662" name="Text Box 11"/>
            <p:cNvSpPr txBox="1">
              <a:spLocks noChangeArrowheads="1"/>
            </p:cNvSpPr>
            <p:nvPr/>
          </p:nvSpPr>
          <p:spPr bwMode="auto">
            <a:xfrm>
              <a:off x="367" y="2642"/>
              <a:ext cx="4769" cy="5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r>
                <a:rPr lang="zh-CN" altLang="en-US" sz="2400" b="1" dirty="0">
                  <a:solidFill>
                    <a:srgbClr val="663300"/>
                  </a:solidFill>
                  <a:latin typeface="Times New Roman" panose="02020603050405020304" pitchFamily="18" charset="0"/>
                  <a:ea typeface="微软雅黑" panose="020B0503020204020204" pitchFamily="34" charset="-122"/>
                  <a:cs typeface="Times New Roman" panose="02020603050405020304" pitchFamily="18" charset="0"/>
                </a:rPr>
                <a:t>每一个量子态在波矢</a:t>
              </a:r>
              <a:r>
                <a:rPr kumimoji="1" lang="en-US" altLang="zh-CN" sz="2400" b="1" i="1" dirty="0">
                  <a:solidFill>
                    <a:srgbClr val="663300"/>
                  </a:solidFill>
                  <a:latin typeface="Times New Roman" panose="02020603050405020304" pitchFamily="18" charset="0"/>
                  <a:ea typeface="微软雅黑" panose="020B0503020204020204" pitchFamily="34" charset="-122"/>
                  <a:cs typeface="Times New Roman" panose="02020603050405020304" pitchFamily="18" charset="0"/>
                </a:rPr>
                <a:t>k</a:t>
              </a:r>
              <a:r>
                <a:rPr lang="zh-CN" altLang="en-US" sz="2400" b="1" dirty="0">
                  <a:solidFill>
                    <a:srgbClr val="663300"/>
                  </a:solidFill>
                  <a:latin typeface="Times New Roman" panose="02020603050405020304" pitchFamily="18" charset="0"/>
                  <a:ea typeface="微软雅黑" panose="020B0503020204020204" pitchFamily="34" charset="-122"/>
                  <a:cs typeface="Times New Roman" panose="02020603050405020304" pitchFamily="18" charset="0"/>
                </a:rPr>
                <a:t>空间</a:t>
              </a:r>
              <a:r>
                <a:rPr lang="en-US" altLang="zh-CN" sz="2400" b="1" dirty="0">
                  <a:solidFill>
                    <a:srgbClr val="663300"/>
                  </a:solidFill>
                  <a:latin typeface="Times New Roman" panose="02020603050405020304" pitchFamily="18" charset="0"/>
                  <a:ea typeface="微软雅黑" panose="020B0503020204020204" pitchFamily="34" charset="-122"/>
                  <a:cs typeface="Times New Roman" panose="02020603050405020304" pitchFamily="18" charset="0"/>
                </a:rPr>
                <a:t>3</a:t>
              </a:r>
              <a:r>
                <a:rPr lang="zh-CN" altLang="en-US" sz="2400" b="1" dirty="0">
                  <a:solidFill>
                    <a:srgbClr val="663300"/>
                  </a:solidFill>
                  <a:latin typeface="Times New Roman" panose="02020603050405020304" pitchFamily="18" charset="0"/>
                  <a:ea typeface="微软雅黑" panose="020B0503020204020204" pitchFamily="34" charset="-122"/>
                  <a:cs typeface="Times New Roman" panose="02020603050405020304" pitchFamily="18" charset="0"/>
                </a:rPr>
                <a:t>个坐标轴方向与相邻量子态</a:t>
              </a:r>
              <a:endParaRPr lang="en-US" altLang="zh-CN" sz="2400" b="1" dirty="0">
                <a:solidFill>
                  <a:srgbClr val="663300"/>
                </a:solidFill>
                <a:latin typeface="Times New Roman" panose="02020603050405020304" pitchFamily="18" charset="0"/>
                <a:ea typeface="微软雅黑" panose="020B0503020204020204" pitchFamily="34" charset="-122"/>
                <a:cs typeface="Times New Roman" panose="02020603050405020304" pitchFamily="18" charset="0"/>
              </a:endParaRPr>
            </a:p>
            <a:p>
              <a:pPr eaLnBrk="1" hangingPunct="1"/>
              <a:r>
                <a:rPr lang="zh-CN" altLang="en-US" sz="2400" b="1" dirty="0">
                  <a:solidFill>
                    <a:srgbClr val="663300"/>
                  </a:solidFill>
                  <a:latin typeface="Times New Roman" panose="02020603050405020304" pitchFamily="18" charset="0"/>
                  <a:ea typeface="微软雅黑" panose="020B0503020204020204" pitchFamily="34" charset="-122"/>
                  <a:cs typeface="Times New Roman" panose="02020603050405020304" pitchFamily="18" charset="0"/>
                </a:rPr>
                <a:t>的间隔为：</a:t>
              </a:r>
            </a:p>
          </p:txBody>
        </p:sp>
        <p:graphicFrame>
          <p:nvGraphicFramePr>
            <p:cNvPr id="27663" name="Object 13"/>
            <p:cNvGraphicFramePr>
              <a:graphicFrameLocks noChangeAspect="1"/>
            </p:cNvGraphicFramePr>
            <p:nvPr>
              <p:extLst>
                <p:ext uri="{D42A27DB-BD31-4B8C-83A1-F6EECF244321}">
                  <p14:modId xmlns:p14="http://schemas.microsoft.com/office/powerpoint/2010/main" val="3642509969"/>
                </p:ext>
              </p:extLst>
            </p:nvPr>
          </p:nvGraphicFramePr>
          <p:xfrm>
            <a:off x="1314" y="2944"/>
            <a:ext cx="2993" cy="651"/>
          </p:xfrm>
          <a:graphic>
            <a:graphicData uri="http://schemas.openxmlformats.org/presentationml/2006/ole">
              <mc:AlternateContent xmlns:mc="http://schemas.openxmlformats.org/markup-compatibility/2006">
                <mc:Choice xmlns:v="urn:schemas-microsoft-com:vml" Requires="v">
                  <p:oleObj spid="_x0000_s352614" name="公式" r:id="rId10" imgW="2044700" imgH="444500" progId="Equation.3">
                    <p:embed/>
                  </p:oleObj>
                </mc:Choice>
                <mc:Fallback>
                  <p:oleObj name="公式" r:id="rId10" imgW="2044700" imgH="444500" progId="Equation.3">
                    <p:embed/>
                    <p:pic>
                      <p:nvPicPr>
                        <p:cNvPr id="0" name="图片 99837"/>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314" y="2944"/>
                          <a:ext cx="2993" cy="651"/>
                        </a:xfrm>
                        <a:prstGeom prst="rect">
                          <a:avLst/>
                        </a:prstGeom>
                        <a:noFill/>
                        <a:ln>
                          <a:noFill/>
                        </a:ln>
                      </p:spPr>
                    </p:pic>
                  </p:oleObj>
                </mc:Fallback>
              </mc:AlternateContent>
            </a:graphicData>
          </a:graphic>
        </p:graphicFrame>
      </p:grpSp>
      <p:grpSp>
        <p:nvGrpSpPr>
          <p:cNvPr id="1365005" name="Group 13"/>
          <p:cNvGrpSpPr/>
          <p:nvPr/>
        </p:nvGrpSpPr>
        <p:grpSpPr bwMode="auto">
          <a:xfrm>
            <a:off x="114833" y="5262029"/>
            <a:ext cx="8712522" cy="1039639"/>
            <a:chOff x="68" y="3440"/>
            <a:chExt cx="5624" cy="735"/>
          </a:xfrm>
        </p:grpSpPr>
        <p:sp>
          <p:nvSpPr>
            <p:cNvPr id="27660" name="Text Box 14"/>
            <p:cNvSpPr txBox="1">
              <a:spLocks noChangeArrowheads="1"/>
            </p:cNvSpPr>
            <p:nvPr/>
          </p:nvSpPr>
          <p:spPr bwMode="auto">
            <a:xfrm>
              <a:off x="68" y="3606"/>
              <a:ext cx="3572" cy="288"/>
            </a:xfrm>
            <a:prstGeom prst="rect">
              <a:avLst/>
            </a:prstGeom>
            <a:solidFill>
              <a:srgbClr val="FFFF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r>
                <a:rPr lang="zh-CN" altLang="en-US" sz="2400" b="1" dirty="0">
                  <a:solidFill>
                    <a:srgbClr val="000000"/>
                  </a:solidFill>
                  <a:latin typeface="Times New Roman" panose="02020603050405020304" pitchFamily="18" charset="0"/>
                  <a:ea typeface="微软雅黑" panose="020B0503020204020204" pitchFamily="34" charset="-122"/>
                </a:rPr>
                <a:t>每个量子态在波矢空间占有一个体积元：</a:t>
              </a:r>
            </a:p>
          </p:txBody>
        </p:sp>
        <p:graphicFrame>
          <p:nvGraphicFramePr>
            <p:cNvPr id="27661" name="Object 13"/>
            <p:cNvGraphicFramePr>
              <a:graphicFrameLocks noChangeAspect="1"/>
            </p:cNvGraphicFramePr>
            <p:nvPr>
              <p:extLst>
                <p:ext uri="{D42A27DB-BD31-4B8C-83A1-F6EECF244321}">
                  <p14:modId xmlns:p14="http://schemas.microsoft.com/office/powerpoint/2010/main" val="3320652981"/>
                </p:ext>
              </p:extLst>
            </p:nvPr>
          </p:nvGraphicFramePr>
          <p:xfrm>
            <a:off x="3626" y="3440"/>
            <a:ext cx="2066" cy="735"/>
          </p:xfrm>
          <a:graphic>
            <a:graphicData uri="http://schemas.openxmlformats.org/presentationml/2006/ole">
              <mc:AlternateContent xmlns:mc="http://schemas.openxmlformats.org/markup-compatibility/2006">
                <mc:Choice xmlns:v="urn:schemas-microsoft-com:vml" Requires="v">
                  <p:oleObj spid="_x0000_s352615" name="公式" r:id="rId12" imgW="1320165" imgH="469900" progId="Equation.3">
                    <p:embed/>
                  </p:oleObj>
                </mc:Choice>
                <mc:Fallback>
                  <p:oleObj name="公式" r:id="rId12" imgW="1320165" imgH="469900" progId="Equation.3">
                    <p:embed/>
                    <p:pic>
                      <p:nvPicPr>
                        <p:cNvPr id="0" name="图片 99838"/>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626" y="3440"/>
                          <a:ext cx="2066" cy="7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2" name="页脚占位符 1"/>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zh-CN" altLang="en-US"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清华大学电子工程系</a:t>
            </a:r>
            <a:r>
              <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a:t>
            </a:r>
            <a:r>
              <a:rPr kumimoji="1" lang="zh-CN" altLang="en-US"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黄翊东</a:t>
            </a:r>
            <a:endPar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3" name="灯片编号占位符 2"/>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CBFA3644-F7FA-4510-BE22-999DFD69EC9B}" type="slidenum">
              <a:rPr kumimoji="1" lang="en-US" altLang="zh-CN" sz="14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t>24</a:t>
            </a:fld>
            <a:endPar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18" name="Rectangle 37"/>
          <p:cNvSpPr>
            <a:spLocks noChangeArrowheads="1"/>
          </p:cNvSpPr>
          <p:nvPr/>
        </p:nvSpPr>
        <p:spPr bwMode="auto">
          <a:xfrm flipV="1">
            <a:off x="107950" y="979279"/>
            <a:ext cx="8885237" cy="42863"/>
          </a:xfrm>
          <a:prstGeom prst="rect">
            <a:avLst/>
          </a:prstGeom>
          <a:gradFill rotWithShape="0">
            <a:gsLst>
              <a:gs pos="0">
                <a:srgbClr val="808080">
                  <a:gamma/>
                  <a:tint val="0"/>
                  <a:invGamma/>
                </a:srgbClr>
              </a:gs>
              <a:gs pos="100000">
                <a:srgbClr val="808080"/>
              </a:gs>
            </a:gsLst>
            <a:path path="shape">
              <a:fillToRect l="50000" t="50000" r="50000" b="50000"/>
            </a:path>
          </a:gradFill>
          <a:ln w="12700">
            <a:noFill/>
            <a:miter lim="800000"/>
            <a:headEnd type="none" w="sm" len="sm"/>
            <a:tailEnd type="none" w="sm" len="sm"/>
          </a:ln>
          <a:effectLst/>
        </p:spPr>
        <p:txBody>
          <a:bodyPr wrap="none" anchor="ctr"/>
          <a:lstStyle/>
          <a:p>
            <a:pPr marL="0" marR="0" lvl="0" indent="0" algn="l" defTabSz="914400" rtl="0" eaLnBrk="0" fontAlgn="auto" latinLnBrk="0" hangingPunct="0">
              <a:lnSpc>
                <a:spcPct val="100000"/>
              </a:lnSpc>
              <a:spcBef>
                <a:spcPts val="0"/>
              </a:spcBef>
              <a:spcAft>
                <a:spcPts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Arial"/>
              <a:ea typeface="宋体"/>
              <a:cs typeface="+mn-cs"/>
            </a:endParaRPr>
          </a:p>
        </p:txBody>
      </p:sp>
      <p:sp>
        <p:nvSpPr>
          <p:cNvPr id="19" name="Rectangle 19"/>
          <p:cNvSpPr>
            <a:spLocks noChangeArrowheads="1"/>
          </p:cNvSpPr>
          <p:nvPr/>
        </p:nvSpPr>
        <p:spPr bwMode="auto">
          <a:xfrm>
            <a:off x="6178206" y="2734172"/>
            <a:ext cx="23844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r>
              <a:rPr lang="en-US" altLang="zh-CN" sz="2400" b="1" i="1" dirty="0">
                <a:solidFill>
                  <a:srgbClr val="663300"/>
                </a:solidFill>
                <a:latin typeface="Times New Roman" panose="02020603050405020304" pitchFamily="18" charset="0"/>
                <a:ea typeface="微软雅黑" panose="020B0503020204020204" pitchFamily="34" charset="-122"/>
                <a:cs typeface="Times New Roman" panose="02020603050405020304" pitchFamily="18" charset="0"/>
              </a:rPr>
              <a:t>l</a:t>
            </a:r>
            <a:r>
              <a:rPr lang="en-US" altLang="zh-CN" sz="2400" b="1" i="1" baseline="-25000" dirty="0">
                <a:solidFill>
                  <a:srgbClr val="663300"/>
                </a:solidFill>
                <a:latin typeface="Times New Roman" panose="02020603050405020304" pitchFamily="18" charset="0"/>
                <a:ea typeface="微软雅黑" panose="020B0503020204020204" pitchFamily="34" charset="-122"/>
                <a:cs typeface="Times New Roman" panose="02020603050405020304" pitchFamily="18" charset="0"/>
              </a:rPr>
              <a:t>x</a:t>
            </a:r>
            <a:r>
              <a:rPr lang="en-US" altLang="zh-CN" dirty="0">
                <a:solidFill>
                  <a:srgbClr val="663300"/>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400" b="1" i="1" dirty="0" err="1">
                <a:solidFill>
                  <a:srgbClr val="663300"/>
                </a:solidFill>
                <a:latin typeface="Times New Roman" panose="02020603050405020304" pitchFamily="18" charset="0"/>
                <a:ea typeface="微软雅黑" panose="020B0503020204020204" pitchFamily="34" charset="-122"/>
                <a:cs typeface="Times New Roman" panose="02020603050405020304" pitchFamily="18" charset="0"/>
              </a:rPr>
              <a:t>l</a:t>
            </a:r>
            <a:r>
              <a:rPr lang="en-US" altLang="zh-CN" sz="2400" b="1" i="1" baseline="-25000" dirty="0" err="1">
                <a:solidFill>
                  <a:srgbClr val="663300"/>
                </a:solidFill>
                <a:latin typeface="Times New Roman" panose="02020603050405020304" pitchFamily="18" charset="0"/>
                <a:ea typeface="微软雅黑" panose="020B0503020204020204" pitchFamily="34" charset="-122"/>
                <a:cs typeface="Times New Roman" panose="02020603050405020304" pitchFamily="18" charset="0"/>
              </a:rPr>
              <a:t>y</a:t>
            </a:r>
            <a:r>
              <a:rPr lang="en-US" altLang="zh-CN" sz="2400" dirty="0">
                <a:solidFill>
                  <a:srgbClr val="663300"/>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400" b="1" dirty="0">
                <a:solidFill>
                  <a:srgbClr val="663300"/>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400" b="1" i="1" dirty="0" err="1">
                <a:solidFill>
                  <a:srgbClr val="663300"/>
                </a:solidFill>
                <a:latin typeface="Times New Roman" panose="02020603050405020304" pitchFamily="18" charset="0"/>
                <a:ea typeface="微软雅黑" panose="020B0503020204020204" pitchFamily="34" charset="-122"/>
                <a:cs typeface="Times New Roman" panose="02020603050405020304" pitchFamily="18" charset="0"/>
              </a:rPr>
              <a:t>l</a:t>
            </a:r>
            <a:r>
              <a:rPr lang="en-US" altLang="zh-CN" sz="2400" b="1" i="1" baseline="-25000" dirty="0" err="1">
                <a:solidFill>
                  <a:srgbClr val="663300"/>
                </a:solidFill>
                <a:latin typeface="Times New Roman" panose="02020603050405020304" pitchFamily="18" charset="0"/>
                <a:ea typeface="微软雅黑" panose="020B0503020204020204" pitchFamily="34" charset="-122"/>
                <a:cs typeface="Times New Roman" panose="02020603050405020304" pitchFamily="18" charset="0"/>
              </a:rPr>
              <a:t>z</a:t>
            </a:r>
            <a:r>
              <a:rPr lang="en-US" altLang="zh-CN" sz="2400" b="1" i="1" baseline="-25000" dirty="0">
                <a:solidFill>
                  <a:srgbClr val="663300"/>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2400" b="1" dirty="0">
                <a:solidFill>
                  <a:srgbClr val="663300"/>
                </a:solidFill>
                <a:latin typeface="Times New Roman" panose="02020603050405020304" pitchFamily="18" charset="0"/>
                <a:ea typeface="微软雅黑" panose="020B0503020204020204" pitchFamily="34" charset="-122"/>
                <a:cs typeface="Times New Roman" panose="02020603050405020304" pitchFamily="18" charset="0"/>
              </a:rPr>
              <a:t>是整数 </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365001"/>
                                        </p:tgtEl>
                                        <p:attrNameLst>
                                          <p:attrName>style.visibility</p:attrName>
                                        </p:attrNameLst>
                                      </p:cBhvr>
                                      <p:to>
                                        <p:strVal val="visible"/>
                                      </p:to>
                                    </p:set>
                                    <p:animEffect transition="in" filter="dissolve">
                                      <p:cBhvr>
                                        <p:cTn id="7" dur="500"/>
                                        <p:tgtEl>
                                          <p:spTgt spid="1365001"/>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365002"/>
                                        </p:tgtEl>
                                        <p:attrNameLst>
                                          <p:attrName>style.visibility</p:attrName>
                                        </p:attrNameLst>
                                      </p:cBhvr>
                                      <p:to>
                                        <p:strVal val="visible"/>
                                      </p:to>
                                    </p:set>
                                    <p:animEffect transition="in" filter="dissolve">
                                      <p:cBhvr>
                                        <p:cTn id="12" dur="500"/>
                                        <p:tgtEl>
                                          <p:spTgt spid="1365002"/>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nodeType="clickEffect">
                                  <p:stCondLst>
                                    <p:cond delay="0"/>
                                  </p:stCondLst>
                                  <p:childTnLst>
                                    <p:set>
                                      <p:cBhvr>
                                        <p:cTn id="16" dur="1" fill="hold">
                                          <p:stCondLst>
                                            <p:cond delay="0"/>
                                          </p:stCondLst>
                                        </p:cTn>
                                        <p:tgtEl>
                                          <p:spTgt spid="1365005"/>
                                        </p:tgtEl>
                                        <p:attrNameLst>
                                          <p:attrName>style.visibility</p:attrName>
                                        </p:attrNameLst>
                                      </p:cBhvr>
                                      <p:to>
                                        <p:strVal val="visible"/>
                                      </p:to>
                                    </p:set>
                                    <p:animEffect transition="in" filter="slide(fromBottom)">
                                      <p:cBhvr>
                                        <p:cTn id="17" dur="500"/>
                                        <p:tgtEl>
                                          <p:spTgt spid="13650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65001"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 name="Text Box 11"/>
          <p:cNvSpPr txBox="1">
            <a:spLocks noChangeArrowheads="1"/>
          </p:cNvSpPr>
          <p:nvPr/>
        </p:nvSpPr>
        <p:spPr bwMode="auto">
          <a:xfrm>
            <a:off x="907313" y="1320365"/>
            <a:ext cx="7571303" cy="830997"/>
          </a:xfrm>
          <a:prstGeom prst="rect">
            <a:avLst/>
          </a:prstGeom>
          <a:solidFill>
            <a:schemeClr val="bg1"/>
          </a:solidFill>
          <a:ln>
            <a:noFill/>
          </a:ln>
          <a:effectLst/>
        </p:spPr>
        <p:txBody>
          <a:bodyPr wrap="none">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r>
              <a:rPr lang="zh-CN" altLang="en-US" sz="2400" b="1" dirty="0">
                <a:solidFill>
                  <a:srgbClr val="663300"/>
                </a:solidFill>
                <a:latin typeface="Times New Roman" panose="02020603050405020304" pitchFamily="18" charset="0"/>
                <a:ea typeface="微软雅黑" panose="020B0503020204020204" pitchFamily="34" charset="-122"/>
                <a:cs typeface="Times New Roman" panose="02020603050405020304" pitchFamily="18" charset="0"/>
              </a:rPr>
              <a:t>每一个量子态在波矢</a:t>
            </a:r>
            <a:r>
              <a:rPr kumimoji="1" lang="en-US" altLang="zh-CN" sz="2400" b="1" i="1" dirty="0">
                <a:solidFill>
                  <a:srgbClr val="663300"/>
                </a:solidFill>
                <a:latin typeface="Times New Roman" panose="02020603050405020304" pitchFamily="18" charset="0"/>
                <a:ea typeface="微软雅黑" panose="020B0503020204020204" pitchFamily="34" charset="-122"/>
                <a:cs typeface="Times New Roman" panose="02020603050405020304" pitchFamily="18" charset="0"/>
              </a:rPr>
              <a:t>k</a:t>
            </a:r>
            <a:r>
              <a:rPr lang="zh-CN" altLang="en-US" sz="2400" b="1" dirty="0">
                <a:solidFill>
                  <a:srgbClr val="663300"/>
                </a:solidFill>
                <a:latin typeface="Times New Roman" panose="02020603050405020304" pitchFamily="18" charset="0"/>
                <a:ea typeface="微软雅黑" panose="020B0503020204020204" pitchFamily="34" charset="-122"/>
                <a:cs typeface="Times New Roman" panose="02020603050405020304" pitchFamily="18" charset="0"/>
              </a:rPr>
              <a:t>空间</a:t>
            </a:r>
            <a:r>
              <a:rPr lang="en-US" altLang="zh-CN" sz="2400" b="1" dirty="0">
                <a:solidFill>
                  <a:srgbClr val="663300"/>
                </a:solidFill>
                <a:latin typeface="Times New Roman" panose="02020603050405020304" pitchFamily="18" charset="0"/>
                <a:ea typeface="微软雅黑" panose="020B0503020204020204" pitchFamily="34" charset="-122"/>
                <a:cs typeface="Times New Roman" panose="02020603050405020304" pitchFamily="18" charset="0"/>
              </a:rPr>
              <a:t>3</a:t>
            </a:r>
            <a:r>
              <a:rPr lang="zh-CN" altLang="en-US" sz="2400" b="1" dirty="0">
                <a:solidFill>
                  <a:srgbClr val="663300"/>
                </a:solidFill>
                <a:latin typeface="Times New Roman" panose="02020603050405020304" pitchFamily="18" charset="0"/>
                <a:ea typeface="微软雅黑" panose="020B0503020204020204" pitchFamily="34" charset="-122"/>
                <a:cs typeface="Times New Roman" panose="02020603050405020304" pitchFamily="18" charset="0"/>
              </a:rPr>
              <a:t>个坐标轴方向与相邻量子态</a:t>
            </a:r>
            <a:endParaRPr lang="en-US" altLang="zh-CN" sz="2400" b="1" dirty="0">
              <a:solidFill>
                <a:srgbClr val="663300"/>
              </a:solidFill>
              <a:latin typeface="Times New Roman" panose="02020603050405020304" pitchFamily="18" charset="0"/>
              <a:ea typeface="微软雅黑" panose="020B0503020204020204" pitchFamily="34" charset="-122"/>
              <a:cs typeface="Times New Roman" panose="02020603050405020304" pitchFamily="18" charset="0"/>
            </a:endParaRPr>
          </a:p>
          <a:p>
            <a:pPr eaLnBrk="1" hangingPunct="1"/>
            <a:r>
              <a:rPr lang="zh-CN" altLang="en-US" sz="2400" b="1" dirty="0">
                <a:solidFill>
                  <a:srgbClr val="663300"/>
                </a:solidFill>
                <a:latin typeface="Times New Roman" panose="02020603050405020304" pitchFamily="18" charset="0"/>
                <a:ea typeface="微软雅黑" panose="020B0503020204020204" pitchFamily="34" charset="-122"/>
                <a:cs typeface="Times New Roman" panose="02020603050405020304" pitchFamily="18" charset="0"/>
              </a:rPr>
              <a:t>的间隔为：</a:t>
            </a:r>
          </a:p>
        </p:txBody>
      </p:sp>
      <p:sp>
        <p:nvSpPr>
          <p:cNvPr id="28674" name="Rectangle 2"/>
          <p:cNvSpPr>
            <a:spLocks noRot="1" noChangeArrowheads="1"/>
          </p:cNvSpPr>
          <p:nvPr/>
        </p:nvSpPr>
        <p:spPr bwMode="auto">
          <a:xfrm>
            <a:off x="2224864" y="-6006"/>
            <a:ext cx="5076825"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a:defRPr/>
            </a:pPr>
            <a:r>
              <a:rPr kumimoji="1" lang="zh-CN" altLang="en-US" sz="3600" b="1" i="1" dirty="0">
                <a:solidFill>
                  <a:srgbClr val="660066"/>
                </a:solidFill>
                <a:effectLst>
                  <a:outerShdw blurRad="38100" dist="38100" dir="2700000" algn="tl">
                    <a:srgbClr val="C0C0C0"/>
                  </a:outerShdw>
                </a:effectLst>
                <a:latin typeface="Times New Roman" pitchFamily="18" charset="0"/>
                <a:ea typeface="微软雅黑" pitchFamily="34" charset="-122"/>
                <a:cs typeface="+mn-cs"/>
              </a:rPr>
              <a:t>k </a:t>
            </a:r>
            <a:r>
              <a:rPr kumimoji="1" lang="zh-CN" altLang="en-US" sz="3600" b="1" dirty="0">
                <a:solidFill>
                  <a:srgbClr val="660066"/>
                </a:solidFill>
                <a:effectLst>
                  <a:outerShdw blurRad="38100" dist="38100" dir="2700000" algn="tl">
                    <a:srgbClr val="C0C0C0"/>
                  </a:outerShdw>
                </a:effectLst>
                <a:latin typeface="Times New Roman" pitchFamily="18" charset="0"/>
                <a:ea typeface="微软雅黑" pitchFamily="34" charset="-122"/>
                <a:cs typeface="+mn-cs"/>
              </a:rPr>
              <a:t>空间中量子态的体积</a:t>
            </a:r>
          </a:p>
        </p:txBody>
      </p:sp>
      <p:sp>
        <p:nvSpPr>
          <p:cNvPr id="28675" name="Text Box 3"/>
          <p:cNvSpPr txBox="1">
            <a:spLocks noChangeArrowheads="1"/>
          </p:cNvSpPr>
          <p:nvPr/>
        </p:nvSpPr>
        <p:spPr bwMode="auto">
          <a:xfrm>
            <a:off x="2288969" y="936493"/>
            <a:ext cx="449353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r>
              <a:rPr lang="zh-CN" altLang="en-US" sz="2400" b="1" dirty="0">
                <a:solidFill>
                  <a:srgbClr val="CC0000"/>
                </a:solidFill>
                <a:latin typeface="Times New Roman" panose="02020603050405020304" pitchFamily="18" charset="0"/>
                <a:ea typeface="微软雅黑" panose="020B0503020204020204" pitchFamily="34" charset="-122"/>
              </a:rPr>
              <a:t>每个量子态对应波矢空间的一点</a:t>
            </a:r>
          </a:p>
        </p:txBody>
      </p:sp>
      <p:graphicFrame>
        <p:nvGraphicFramePr>
          <p:cNvPr id="28677" name="Object 13"/>
          <p:cNvGraphicFramePr>
            <a:graphicFrameLocks noChangeAspect="1"/>
          </p:cNvGraphicFramePr>
          <p:nvPr>
            <p:extLst>
              <p:ext uri="{D42A27DB-BD31-4B8C-83A1-F6EECF244321}">
                <p14:modId xmlns:p14="http://schemas.microsoft.com/office/powerpoint/2010/main" val="3584930284"/>
              </p:ext>
            </p:extLst>
          </p:nvPr>
        </p:nvGraphicFramePr>
        <p:xfrm>
          <a:off x="4118712" y="1795467"/>
          <a:ext cx="4679950" cy="1019175"/>
        </p:xfrm>
        <a:graphic>
          <a:graphicData uri="http://schemas.openxmlformats.org/presentationml/2006/ole">
            <mc:AlternateContent xmlns:mc="http://schemas.openxmlformats.org/markup-compatibility/2006">
              <mc:Choice xmlns:v="urn:schemas-microsoft-com:vml" Requires="v">
                <p:oleObj spid="_x0000_s100908" name="公式" r:id="rId4" imgW="2044700" imgH="444500" progId="Equation.3">
                  <p:embed/>
                </p:oleObj>
              </mc:Choice>
              <mc:Fallback>
                <p:oleObj name="公式" r:id="rId4" imgW="2044700" imgH="444500" progId="Equation.3">
                  <p:embed/>
                  <p:pic>
                    <p:nvPicPr>
                      <p:cNvPr id="0" name="图片 10056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18712" y="1795467"/>
                        <a:ext cx="4679950" cy="1019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8678" name="Text Box 6"/>
          <p:cNvSpPr txBox="1">
            <a:spLocks noChangeArrowheads="1"/>
          </p:cNvSpPr>
          <p:nvPr/>
        </p:nvSpPr>
        <p:spPr bwMode="auto">
          <a:xfrm>
            <a:off x="4756364" y="2842091"/>
            <a:ext cx="3232150" cy="822325"/>
          </a:xfrm>
          <a:prstGeom prst="rect">
            <a:avLst/>
          </a:prstGeom>
          <a:solidFill>
            <a:srgbClr val="FFFF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r>
              <a:rPr lang="zh-CN" altLang="en-US" sz="2400" b="1" dirty="0">
                <a:solidFill>
                  <a:srgbClr val="000000"/>
                </a:solidFill>
                <a:latin typeface="Times New Roman" panose="02020603050405020304" pitchFamily="18" charset="0"/>
                <a:ea typeface="微软雅黑" panose="020B0503020204020204" pitchFamily="34" charset="-122"/>
              </a:rPr>
              <a:t>每个量子态在波矢空间</a:t>
            </a:r>
          </a:p>
          <a:p>
            <a:pPr eaLnBrk="1" hangingPunct="1"/>
            <a:r>
              <a:rPr lang="zh-CN" altLang="en-US" sz="2400" b="1" dirty="0">
                <a:solidFill>
                  <a:srgbClr val="000000"/>
                </a:solidFill>
                <a:latin typeface="Times New Roman" panose="02020603050405020304" pitchFamily="18" charset="0"/>
                <a:ea typeface="微软雅黑" panose="020B0503020204020204" pitchFamily="34" charset="-122"/>
              </a:rPr>
              <a:t>占有一个体积元：</a:t>
            </a:r>
          </a:p>
        </p:txBody>
      </p:sp>
      <p:graphicFrame>
        <p:nvGraphicFramePr>
          <p:cNvPr id="28679" name="Object 13"/>
          <p:cNvGraphicFramePr>
            <a:graphicFrameLocks noChangeAspect="1"/>
          </p:cNvGraphicFramePr>
          <p:nvPr>
            <p:extLst>
              <p:ext uri="{D42A27DB-BD31-4B8C-83A1-F6EECF244321}">
                <p14:modId xmlns:p14="http://schemas.microsoft.com/office/powerpoint/2010/main" val="2968020046"/>
              </p:ext>
            </p:extLst>
          </p:nvPr>
        </p:nvGraphicFramePr>
        <p:xfrm>
          <a:off x="5214694" y="3823543"/>
          <a:ext cx="3216275" cy="2208212"/>
        </p:xfrm>
        <a:graphic>
          <a:graphicData uri="http://schemas.openxmlformats.org/presentationml/2006/ole">
            <mc:AlternateContent xmlns:mc="http://schemas.openxmlformats.org/markup-compatibility/2006">
              <mc:Choice xmlns:v="urn:schemas-microsoft-com:vml" Requires="v">
                <p:oleObj spid="_x0000_s100909" name="Equation" r:id="rId6" imgW="31089600" imgH="21336000" progId="Equation.DSMT4">
                  <p:embed/>
                </p:oleObj>
              </mc:Choice>
              <mc:Fallback>
                <p:oleObj name="Equation" r:id="rId6" imgW="31089600" imgH="21336000" progId="Equation.DSMT4">
                  <p:embed/>
                  <p:pic>
                    <p:nvPicPr>
                      <p:cNvPr id="0" name="图片 100566"/>
                      <p:cNvPicPr>
                        <a:picLocks noChangeAspect="1" noChangeArrowheads="1"/>
                      </p:cNvPicPr>
                      <p:nvPr/>
                    </p:nvPicPr>
                    <p:blipFill>
                      <a:blip r:embed="rId7"/>
                      <a:srcRect/>
                      <a:stretch>
                        <a:fillRect/>
                      </a:stretch>
                    </p:blipFill>
                    <p:spPr bwMode="auto">
                      <a:xfrm>
                        <a:off x="5214694" y="3823543"/>
                        <a:ext cx="3216275" cy="2208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8680" name="Text Box 8"/>
          <p:cNvSpPr txBox="1">
            <a:spLocks noChangeArrowheads="1"/>
          </p:cNvSpPr>
          <p:nvPr/>
        </p:nvSpPr>
        <p:spPr bwMode="auto">
          <a:xfrm>
            <a:off x="1331913" y="2117725"/>
            <a:ext cx="455612" cy="519113"/>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algn="ctr" eaLnBrk="1" hangingPunct="1"/>
            <a:r>
              <a:rPr kumimoji="1" lang="en-US" altLang="zh-CN" b="1" i="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k</a:t>
            </a:r>
            <a:r>
              <a:rPr kumimoji="1" lang="en-US" altLang="zh-CN" b="1" i="1" baseline="-2500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z</a:t>
            </a:r>
          </a:p>
        </p:txBody>
      </p:sp>
      <p:sp>
        <p:nvSpPr>
          <p:cNvPr id="28681" name="Text Box 9"/>
          <p:cNvSpPr txBox="1">
            <a:spLocks noChangeArrowheads="1"/>
          </p:cNvSpPr>
          <p:nvPr/>
        </p:nvSpPr>
        <p:spPr bwMode="auto">
          <a:xfrm>
            <a:off x="3175" y="5984875"/>
            <a:ext cx="482600" cy="519113"/>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algn="ctr" eaLnBrk="1" hangingPunct="1"/>
            <a:r>
              <a:rPr kumimoji="1" lang="en-US" altLang="zh-CN" b="1" i="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k</a:t>
            </a:r>
            <a:r>
              <a:rPr kumimoji="1" lang="en-US" altLang="zh-CN" b="1" i="1" baseline="-2500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x</a:t>
            </a:r>
          </a:p>
        </p:txBody>
      </p:sp>
      <p:sp>
        <p:nvSpPr>
          <p:cNvPr id="28682" name="Text Box 10"/>
          <p:cNvSpPr txBox="1">
            <a:spLocks noChangeArrowheads="1"/>
          </p:cNvSpPr>
          <p:nvPr/>
        </p:nvSpPr>
        <p:spPr bwMode="auto">
          <a:xfrm>
            <a:off x="4457700" y="4868863"/>
            <a:ext cx="468313" cy="519112"/>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algn="ctr" eaLnBrk="1" hangingPunct="1"/>
            <a:r>
              <a:rPr kumimoji="1" lang="en-US" altLang="zh-CN" b="1" i="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k</a:t>
            </a:r>
            <a:r>
              <a:rPr kumimoji="1" lang="en-US" altLang="zh-CN" b="1" i="1" baseline="-2500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y</a:t>
            </a:r>
          </a:p>
        </p:txBody>
      </p:sp>
      <p:grpSp>
        <p:nvGrpSpPr>
          <p:cNvPr id="28683" name="Group 11"/>
          <p:cNvGrpSpPr/>
          <p:nvPr/>
        </p:nvGrpSpPr>
        <p:grpSpPr bwMode="auto">
          <a:xfrm>
            <a:off x="539750" y="2636838"/>
            <a:ext cx="3914775" cy="3671887"/>
            <a:chOff x="2616" y="983"/>
            <a:chExt cx="844" cy="847"/>
          </a:xfrm>
        </p:grpSpPr>
        <p:sp>
          <p:nvSpPr>
            <p:cNvPr id="28869" name="Freeform 12"/>
            <p:cNvSpPr/>
            <p:nvPr/>
          </p:nvSpPr>
          <p:spPr bwMode="auto">
            <a:xfrm>
              <a:off x="2616" y="990"/>
              <a:ext cx="204" cy="828"/>
            </a:xfrm>
            <a:custGeom>
              <a:avLst/>
              <a:gdLst>
                <a:gd name="T0" fmla="*/ 204 w 204"/>
                <a:gd name="T1" fmla="*/ 0 h 828"/>
                <a:gd name="T2" fmla="*/ 0 w 204"/>
                <a:gd name="T3" fmla="*/ 198 h 828"/>
                <a:gd name="T4" fmla="*/ 0 w 204"/>
                <a:gd name="T5" fmla="*/ 828 h 828"/>
                <a:gd name="T6" fmla="*/ 204 w 204"/>
                <a:gd name="T7" fmla="*/ 636 h 828"/>
                <a:gd name="T8" fmla="*/ 204 w 204"/>
                <a:gd name="T9" fmla="*/ 0 h 82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4" h="828">
                  <a:moveTo>
                    <a:pt x="204" y="0"/>
                  </a:moveTo>
                  <a:lnTo>
                    <a:pt x="0" y="198"/>
                  </a:lnTo>
                  <a:lnTo>
                    <a:pt x="0" y="828"/>
                  </a:lnTo>
                  <a:lnTo>
                    <a:pt x="204" y="636"/>
                  </a:lnTo>
                  <a:lnTo>
                    <a:pt x="204" y="0"/>
                  </a:lnTo>
                  <a:close/>
                </a:path>
              </a:pathLst>
            </a:custGeom>
            <a:solidFill>
              <a:srgbClr val="FF66FF"/>
            </a:solidFill>
            <a:ln>
              <a:noFill/>
            </a:ln>
            <a:effectLst/>
            <a:extLst>
              <a:ext uri="{91240B29-F687-4F45-9708-019B960494DF}">
                <a14:hiddenLine xmlns:a14="http://schemas.microsoft.com/office/drawing/2010/main" w="9525">
                  <a:solidFill>
                    <a:schemeClr val="tx1"/>
                  </a:solidFill>
                  <a:prstDash val="solid"/>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80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8870" name="Rectangle 13"/>
            <p:cNvSpPr>
              <a:spLocks noChangeArrowheads="1"/>
            </p:cNvSpPr>
            <p:nvPr/>
          </p:nvSpPr>
          <p:spPr bwMode="auto">
            <a:xfrm>
              <a:off x="2821" y="993"/>
              <a:ext cx="636" cy="628"/>
            </a:xfrm>
            <a:prstGeom prst="rect">
              <a:avLst/>
            </a:prstGeom>
            <a:solidFill>
              <a:srgbClr val="FF66FF"/>
            </a:solidFill>
            <a:ln w="9525">
              <a:solidFill>
                <a:schemeClr val="tx1"/>
              </a:solidFill>
              <a:prstDash val="dash"/>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8871" name="Line 14"/>
            <p:cNvSpPr>
              <a:spLocks noChangeShapeType="1"/>
            </p:cNvSpPr>
            <p:nvPr/>
          </p:nvSpPr>
          <p:spPr bwMode="auto">
            <a:xfrm>
              <a:off x="2970" y="996"/>
              <a:ext cx="0" cy="612"/>
            </a:xfrm>
            <a:prstGeom prst="line">
              <a:avLst/>
            </a:prstGeom>
            <a:noFill/>
            <a:ln w="9525">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800">
                <a:solidFill>
                  <a:srgbClr val="000000"/>
                </a:solidFill>
              </a:endParaRPr>
            </a:p>
          </p:txBody>
        </p:sp>
        <p:sp>
          <p:nvSpPr>
            <p:cNvPr id="28872" name="Line 15"/>
            <p:cNvSpPr>
              <a:spLocks noChangeShapeType="1"/>
            </p:cNvSpPr>
            <p:nvPr/>
          </p:nvSpPr>
          <p:spPr bwMode="auto">
            <a:xfrm>
              <a:off x="3132" y="996"/>
              <a:ext cx="0" cy="612"/>
            </a:xfrm>
            <a:prstGeom prst="line">
              <a:avLst/>
            </a:prstGeom>
            <a:noFill/>
            <a:ln w="9525">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800">
                <a:solidFill>
                  <a:srgbClr val="000000"/>
                </a:solidFill>
              </a:endParaRPr>
            </a:p>
          </p:txBody>
        </p:sp>
        <p:sp>
          <p:nvSpPr>
            <p:cNvPr id="28873" name="Line 16"/>
            <p:cNvSpPr>
              <a:spLocks noChangeShapeType="1"/>
            </p:cNvSpPr>
            <p:nvPr/>
          </p:nvSpPr>
          <p:spPr bwMode="auto">
            <a:xfrm>
              <a:off x="3300" y="990"/>
              <a:ext cx="0" cy="642"/>
            </a:xfrm>
            <a:prstGeom prst="line">
              <a:avLst/>
            </a:prstGeom>
            <a:noFill/>
            <a:ln w="9525">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800">
                <a:solidFill>
                  <a:srgbClr val="000000"/>
                </a:solidFill>
              </a:endParaRPr>
            </a:p>
          </p:txBody>
        </p:sp>
        <p:sp>
          <p:nvSpPr>
            <p:cNvPr id="28874" name="Line 17"/>
            <p:cNvSpPr>
              <a:spLocks noChangeShapeType="1"/>
            </p:cNvSpPr>
            <p:nvPr/>
          </p:nvSpPr>
          <p:spPr bwMode="auto">
            <a:xfrm rot="-5400000">
              <a:off x="3144" y="1158"/>
              <a:ext cx="0" cy="612"/>
            </a:xfrm>
            <a:prstGeom prst="line">
              <a:avLst/>
            </a:prstGeom>
            <a:noFill/>
            <a:ln w="9525">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800">
                <a:solidFill>
                  <a:srgbClr val="000000"/>
                </a:solidFill>
              </a:endParaRPr>
            </a:p>
          </p:txBody>
        </p:sp>
        <p:sp>
          <p:nvSpPr>
            <p:cNvPr id="28875" name="Line 18"/>
            <p:cNvSpPr>
              <a:spLocks noChangeShapeType="1"/>
            </p:cNvSpPr>
            <p:nvPr/>
          </p:nvSpPr>
          <p:spPr bwMode="auto">
            <a:xfrm rot="-5400000">
              <a:off x="3132" y="1008"/>
              <a:ext cx="0" cy="612"/>
            </a:xfrm>
            <a:prstGeom prst="line">
              <a:avLst/>
            </a:prstGeom>
            <a:noFill/>
            <a:ln w="9525">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800">
                <a:solidFill>
                  <a:srgbClr val="000000"/>
                </a:solidFill>
              </a:endParaRPr>
            </a:p>
          </p:txBody>
        </p:sp>
        <p:sp>
          <p:nvSpPr>
            <p:cNvPr id="28876" name="Line 19"/>
            <p:cNvSpPr>
              <a:spLocks noChangeShapeType="1"/>
            </p:cNvSpPr>
            <p:nvPr/>
          </p:nvSpPr>
          <p:spPr bwMode="auto">
            <a:xfrm rot="-5400000">
              <a:off x="3144" y="852"/>
              <a:ext cx="0" cy="612"/>
            </a:xfrm>
            <a:prstGeom prst="line">
              <a:avLst/>
            </a:prstGeom>
            <a:noFill/>
            <a:ln w="9525">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800">
                <a:solidFill>
                  <a:srgbClr val="000000"/>
                </a:solidFill>
              </a:endParaRPr>
            </a:p>
          </p:txBody>
        </p:sp>
        <p:sp>
          <p:nvSpPr>
            <p:cNvPr id="28877" name="AutoShape 20"/>
            <p:cNvSpPr>
              <a:spLocks noChangeArrowheads="1"/>
            </p:cNvSpPr>
            <p:nvPr/>
          </p:nvSpPr>
          <p:spPr bwMode="auto">
            <a:xfrm>
              <a:off x="2623" y="1618"/>
              <a:ext cx="837" cy="209"/>
            </a:xfrm>
            <a:prstGeom prst="parallelogram">
              <a:avLst>
                <a:gd name="adj" fmla="val 100120"/>
              </a:avLst>
            </a:prstGeom>
            <a:solidFill>
              <a:srgbClr val="FF66FF"/>
            </a:solidFill>
            <a:ln w="9525">
              <a:solidFill>
                <a:schemeClr val="tx1"/>
              </a:solidFill>
              <a:prstDash val="dash"/>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8878" name="Line 21"/>
            <p:cNvSpPr>
              <a:spLocks noChangeShapeType="1"/>
            </p:cNvSpPr>
            <p:nvPr/>
          </p:nvSpPr>
          <p:spPr bwMode="auto">
            <a:xfrm rot="-5400000">
              <a:off x="3090" y="1368"/>
              <a:ext cx="0" cy="612"/>
            </a:xfrm>
            <a:prstGeom prst="line">
              <a:avLst/>
            </a:prstGeom>
            <a:noFill/>
            <a:ln w="9525">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800">
                <a:solidFill>
                  <a:srgbClr val="000000"/>
                </a:solidFill>
              </a:endParaRPr>
            </a:p>
          </p:txBody>
        </p:sp>
        <p:sp>
          <p:nvSpPr>
            <p:cNvPr id="28879" name="Line 22"/>
            <p:cNvSpPr>
              <a:spLocks noChangeShapeType="1"/>
            </p:cNvSpPr>
            <p:nvPr/>
          </p:nvSpPr>
          <p:spPr bwMode="auto">
            <a:xfrm rot="-5400000">
              <a:off x="3036" y="1422"/>
              <a:ext cx="0" cy="612"/>
            </a:xfrm>
            <a:prstGeom prst="line">
              <a:avLst/>
            </a:prstGeom>
            <a:noFill/>
            <a:ln w="9525">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800">
                <a:solidFill>
                  <a:srgbClr val="000000"/>
                </a:solidFill>
              </a:endParaRPr>
            </a:p>
          </p:txBody>
        </p:sp>
        <p:sp>
          <p:nvSpPr>
            <p:cNvPr id="28880" name="Line 23"/>
            <p:cNvSpPr>
              <a:spLocks noChangeShapeType="1"/>
            </p:cNvSpPr>
            <p:nvPr/>
          </p:nvSpPr>
          <p:spPr bwMode="auto">
            <a:xfrm rot="-5400000">
              <a:off x="2988" y="1470"/>
              <a:ext cx="0" cy="612"/>
            </a:xfrm>
            <a:prstGeom prst="line">
              <a:avLst/>
            </a:prstGeom>
            <a:noFill/>
            <a:ln w="9525">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800">
                <a:solidFill>
                  <a:srgbClr val="000000"/>
                </a:solidFill>
              </a:endParaRPr>
            </a:p>
          </p:txBody>
        </p:sp>
        <p:sp>
          <p:nvSpPr>
            <p:cNvPr id="28881" name="Line 24"/>
            <p:cNvSpPr>
              <a:spLocks noChangeShapeType="1"/>
            </p:cNvSpPr>
            <p:nvPr/>
          </p:nvSpPr>
          <p:spPr bwMode="auto">
            <a:xfrm flipV="1">
              <a:off x="3108" y="1613"/>
              <a:ext cx="203" cy="208"/>
            </a:xfrm>
            <a:prstGeom prst="line">
              <a:avLst/>
            </a:prstGeom>
            <a:noFill/>
            <a:ln w="9525">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800">
                <a:solidFill>
                  <a:srgbClr val="000000"/>
                </a:solidFill>
              </a:endParaRPr>
            </a:p>
          </p:txBody>
        </p:sp>
        <p:sp>
          <p:nvSpPr>
            <p:cNvPr id="28882" name="Line 25"/>
            <p:cNvSpPr>
              <a:spLocks noChangeShapeType="1"/>
            </p:cNvSpPr>
            <p:nvPr/>
          </p:nvSpPr>
          <p:spPr bwMode="auto">
            <a:xfrm flipV="1">
              <a:off x="2940" y="1613"/>
              <a:ext cx="203" cy="208"/>
            </a:xfrm>
            <a:prstGeom prst="line">
              <a:avLst/>
            </a:prstGeom>
            <a:noFill/>
            <a:ln w="9525">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800">
                <a:solidFill>
                  <a:srgbClr val="000000"/>
                </a:solidFill>
              </a:endParaRPr>
            </a:p>
          </p:txBody>
        </p:sp>
        <p:sp>
          <p:nvSpPr>
            <p:cNvPr id="28883" name="Line 26"/>
            <p:cNvSpPr>
              <a:spLocks noChangeShapeType="1"/>
            </p:cNvSpPr>
            <p:nvPr/>
          </p:nvSpPr>
          <p:spPr bwMode="auto">
            <a:xfrm flipV="1">
              <a:off x="2766" y="1619"/>
              <a:ext cx="203" cy="208"/>
            </a:xfrm>
            <a:prstGeom prst="line">
              <a:avLst/>
            </a:prstGeom>
            <a:noFill/>
            <a:ln w="9525">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800">
                <a:solidFill>
                  <a:srgbClr val="000000"/>
                </a:solidFill>
              </a:endParaRPr>
            </a:p>
          </p:txBody>
        </p:sp>
        <p:sp>
          <p:nvSpPr>
            <p:cNvPr id="28884" name="Line 27"/>
            <p:cNvSpPr>
              <a:spLocks noChangeShapeType="1"/>
            </p:cNvSpPr>
            <p:nvPr/>
          </p:nvSpPr>
          <p:spPr bwMode="auto">
            <a:xfrm flipV="1">
              <a:off x="2616" y="983"/>
              <a:ext cx="203" cy="208"/>
            </a:xfrm>
            <a:prstGeom prst="line">
              <a:avLst/>
            </a:prstGeom>
            <a:noFill/>
            <a:ln w="9525">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800">
                <a:solidFill>
                  <a:srgbClr val="000000"/>
                </a:solidFill>
              </a:endParaRPr>
            </a:p>
          </p:txBody>
        </p:sp>
        <p:sp>
          <p:nvSpPr>
            <p:cNvPr id="28885" name="Line 28"/>
            <p:cNvSpPr>
              <a:spLocks noChangeShapeType="1"/>
            </p:cNvSpPr>
            <p:nvPr/>
          </p:nvSpPr>
          <p:spPr bwMode="auto">
            <a:xfrm>
              <a:off x="2616" y="1218"/>
              <a:ext cx="0" cy="612"/>
            </a:xfrm>
            <a:prstGeom prst="line">
              <a:avLst/>
            </a:prstGeom>
            <a:noFill/>
            <a:ln w="9525">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800">
                <a:solidFill>
                  <a:srgbClr val="000000"/>
                </a:solidFill>
              </a:endParaRPr>
            </a:p>
          </p:txBody>
        </p:sp>
        <p:sp>
          <p:nvSpPr>
            <p:cNvPr id="28886" name="Line 29"/>
            <p:cNvSpPr>
              <a:spLocks noChangeShapeType="1"/>
            </p:cNvSpPr>
            <p:nvPr/>
          </p:nvSpPr>
          <p:spPr bwMode="auto">
            <a:xfrm>
              <a:off x="2676" y="1146"/>
              <a:ext cx="0" cy="612"/>
            </a:xfrm>
            <a:prstGeom prst="line">
              <a:avLst/>
            </a:prstGeom>
            <a:noFill/>
            <a:ln w="9525">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800">
                <a:solidFill>
                  <a:srgbClr val="000000"/>
                </a:solidFill>
              </a:endParaRPr>
            </a:p>
          </p:txBody>
        </p:sp>
        <p:sp>
          <p:nvSpPr>
            <p:cNvPr id="28887" name="Line 30"/>
            <p:cNvSpPr>
              <a:spLocks noChangeShapeType="1"/>
            </p:cNvSpPr>
            <p:nvPr/>
          </p:nvSpPr>
          <p:spPr bwMode="auto">
            <a:xfrm>
              <a:off x="2730" y="1116"/>
              <a:ext cx="0" cy="612"/>
            </a:xfrm>
            <a:prstGeom prst="line">
              <a:avLst/>
            </a:prstGeom>
            <a:noFill/>
            <a:ln w="9525">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800">
                <a:solidFill>
                  <a:srgbClr val="000000"/>
                </a:solidFill>
              </a:endParaRPr>
            </a:p>
          </p:txBody>
        </p:sp>
        <p:sp>
          <p:nvSpPr>
            <p:cNvPr id="28888" name="Line 31"/>
            <p:cNvSpPr>
              <a:spLocks noChangeShapeType="1"/>
            </p:cNvSpPr>
            <p:nvPr/>
          </p:nvSpPr>
          <p:spPr bwMode="auto">
            <a:xfrm>
              <a:off x="2778" y="1062"/>
              <a:ext cx="0" cy="612"/>
            </a:xfrm>
            <a:prstGeom prst="line">
              <a:avLst/>
            </a:prstGeom>
            <a:noFill/>
            <a:ln w="9525">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800">
                <a:solidFill>
                  <a:srgbClr val="000000"/>
                </a:solidFill>
              </a:endParaRPr>
            </a:p>
          </p:txBody>
        </p:sp>
        <p:sp>
          <p:nvSpPr>
            <p:cNvPr id="28889" name="Line 32"/>
            <p:cNvSpPr>
              <a:spLocks noChangeShapeType="1"/>
            </p:cNvSpPr>
            <p:nvPr/>
          </p:nvSpPr>
          <p:spPr bwMode="auto">
            <a:xfrm flipV="1">
              <a:off x="2622" y="1157"/>
              <a:ext cx="203" cy="208"/>
            </a:xfrm>
            <a:prstGeom prst="line">
              <a:avLst/>
            </a:prstGeom>
            <a:noFill/>
            <a:ln w="9525">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800">
                <a:solidFill>
                  <a:srgbClr val="000000"/>
                </a:solidFill>
              </a:endParaRPr>
            </a:p>
          </p:txBody>
        </p:sp>
        <p:sp>
          <p:nvSpPr>
            <p:cNvPr id="28890" name="Line 33"/>
            <p:cNvSpPr>
              <a:spLocks noChangeShapeType="1"/>
            </p:cNvSpPr>
            <p:nvPr/>
          </p:nvSpPr>
          <p:spPr bwMode="auto">
            <a:xfrm flipV="1">
              <a:off x="2622" y="1319"/>
              <a:ext cx="203" cy="208"/>
            </a:xfrm>
            <a:prstGeom prst="line">
              <a:avLst/>
            </a:prstGeom>
            <a:noFill/>
            <a:ln w="9525">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800">
                <a:solidFill>
                  <a:srgbClr val="000000"/>
                </a:solidFill>
              </a:endParaRPr>
            </a:p>
          </p:txBody>
        </p:sp>
        <p:sp>
          <p:nvSpPr>
            <p:cNvPr id="28891" name="Line 34"/>
            <p:cNvSpPr>
              <a:spLocks noChangeShapeType="1"/>
            </p:cNvSpPr>
            <p:nvPr/>
          </p:nvSpPr>
          <p:spPr bwMode="auto">
            <a:xfrm flipV="1">
              <a:off x="2628" y="1457"/>
              <a:ext cx="203" cy="208"/>
            </a:xfrm>
            <a:prstGeom prst="line">
              <a:avLst/>
            </a:prstGeom>
            <a:noFill/>
            <a:ln w="9525">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800">
                <a:solidFill>
                  <a:srgbClr val="000000"/>
                </a:solidFill>
              </a:endParaRPr>
            </a:p>
          </p:txBody>
        </p:sp>
      </p:grpSp>
      <p:sp>
        <p:nvSpPr>
          <p:cNvPr id="28684" name="Line 35"/>
          <p:cNvSpPr>
            <a:spLocks noChangeShapeType="1"/>
          </p:cNvSpPr>
          <p:nvPr/>
        </p:nvSpPr>
        <p:spPr bwMode="auto">
          <a:xfrm>
            <a:off x="1489075" y="2684463"/>
            <a:ext cx="0" cy="2708275"/>
          </a:xfrm>
          <a:prstGeom prst="line">
            <a:avLst/>
          </a:prstGeom>
          <a:noFill/>
          <a:ln w="38100">
            <a:solidFill>
              <a:srgbClr val="CC0000"/>
            </a:solidFill>
            <a:round/>
            <a:head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800">
              <a:solidFill>
                <a:srgbClr val="000000"/>
              </a:solidFill>
            </a:endParaRPr>
          </a:p>
        </p:txBody>
      </p:sp>
      <p:sp>
        <p:nvSpPr>
          <p:cNvPr id="28685" name="Line 36"/>
          <p:cNvSpPr>
            <a:spLocks noChangeShapeType="1"/>
          </p:cNvSpPr>
          <p:nvPr/>
        </p:nvSpPr>
        <p:spPr bwMode="auto">
          <a:xfrm>
            <a:off x="1489075" y="5365750"/>
            <a:ext cx="3154363" cy="7938"/>
          </a:xfrm>
          <a:prstGeom prst="line">
            <a:avLst/>
          </a:prstGeom>
          <a:noFill/>
          <a:ln w="38100">
            <a:solidFill>
              <a:srgbClr val="CC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800">
              <a:solidFill>
                <a:srgbClr val="000000"/>
              </a:solidFill>
            </a:endParaRPr>
          </a:p>
        </p:txBody>
      </p:sp>
      <p:sp>
        <p:nvSpPr>
          <p:cNvPr id="28686" name="Line 37"/>
          <p:cNvSpPr>
            <a:spLocks noChangeShapeType="1"/>
          </p:cNvSpPr>
          <p:nvPr/>
        </p:nvSpPr>
        <p:spPr bwMode="auto">
          <a:xfrm flipH="1">
            <a:off x="439738" y="5375275"/>
            <a:ext cx="1065212" cy="969963"/>
          </a:xfrm>
          <a:prstGeom prst="line">
            <a:avLst/>
          </a:prstGeom>
          <a:noFill/>
          <a:ln w="38100">
            <a:solidFill>
              <a:srgbClr val="CC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800">
              <a:solidFill>
                <a:srgbClr val="000000"/>
              </a:solidFill>
            </a:endParaRPr>
          </a:p>
        </p:txBody>
      </p:sp>
      <p:grpSp>
        <p:nvGrpSpPr>
          <p:cNvPr id="1366055" name="Group 39"/>
          <p:cNvGrpSpPr/>
          <p:nvPr/>
        </p:nvGrpSpPr>
        <p:grpSpPr bwMode="auto">
          <a:xfrm>
            <a:off x="1187450" y="4652963"/>
            <a:ext cx="1079500" cy="1008062"/>
            <a:chOff x="2699" y="1434"/>
            <a:chExt cx="1905" cy="1769"/>
          </a:xfrm>
        </p:grpSpPr>
        <p:grpSp>
          <p:nvGrpSpPr>
            <p:cNvPr id="28840" name="Group 40"/>
            <p:cNvGrpSpPr/>
            <p:nvPr/>
          </p:nvGrpSpPr>
          <p:grpSpPr bwMode="auto">
            <a:xfrm>
              <a:off x="2789" y="1525"/>
              <a:ext cx="1724" cy="1633"/>
              <a:chOff x="4604" y="2259"/>
              <a:chExt cx="2119" cy="2063"/>
            </a:xfrm>
          </p:grpSpPr>
          <p:sp>
            <p:nvSpPr>
              <p:cNvPr id="28849" name="Line 41"/>
              <p:cNvSpPr>
                <a:spLocks noChangeShapeType="1"/>
              </p:cNvSpPr>
              <p:nvPr/>
            </p:nvSpPr>
            <p:spPr bwMode="auto">
              <a:xfrm rot="5390437">
                <a:off x="3935" y="3550"/>
                <a:ext cx="1440" cy="1"/>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endParaRPr lang="zh-CN" altLang="en-US" sz="2800">
                  <a:solidFill>
                    <a:srgbClr val="000000"/>
                  </a:solidFill>
                </a:endParaRPr>
              </a:p>
            </p:txBody>
          </p:sp>
          <p:sp>
            <p:nvSpPr>
              <p:cNvPr id="28850" name="Line 42"/>
              <p:cNvSpPr>
                <a:spLocks noChangeShapeType="1"/>
              </p:cNvSpPr>
              <p:nvPr/>
            </p:nvSpPr>
            <p:spPr bwMode="auto">
              <a:xfrm rot="5390437">
                <a:off x="4512" y="3017"/>
                <a:ext cx="1440" cy="1"/>
              </a:xfrm>
              <a:prstGeom prst="line">
                <a:avLst/>
              </a:prstGeom>
              <a:noFill/>
              <a:ln w="12700">
                <a:solidFill>
                  <a:srgbClr val="000000"/>
                </a:solidFill>
                <a:prstDash val="dash"/>
                <a:round/>
              </a:ln>
              <a:extLst>
                <a:ext uri="{909E8E84-426E-40DD-AFC4-6F175D3DCCD1}">
                  <a14:hiddenFill xmlns:a14="http://schemas.microsoft.com/office/drawing/2010/main">
                    <a:noFill/>
                  </a14:hiddenFill>
                </a:ext>
              </a:extLst>
            </p:spPr>
            <p:txBody>
              <a:bodyPr/>
              <a:lstStyle/>
              <a:p>
                <a:endParaRPr lang="zh-CN" altLang="en-US" sz="2800">
                  <a:solidFill>
                    <a:srgbClr val="000000"/>
                  </a:solidFill>
                </a:endParaRPr>
              </a:p>
            </p:txBody>
          </p:sp>
          <p:sp>
            <p:nvSpPr>
              <p:cNvPr id="28851" name="Line 43"/>
              <p:cNvSpPr>
                <a:spLocks noChangeShapeType="1"/>
              </p:cNvSpPr>
              <p:nvPr/>
            </p:nvSpPr>
            <p:spPr bwMode="auto">
              <a:xfrm rot="5390437">
                <a:off x="5940" y="3017"/>
                <a:ext cx="1440" cy="1"/>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endParaRPr lang="zh-CN" altLang="en-US" sz="2800">
                  <a:solidFill>
                    <a:srgbClr val="000000"/>
                  </a:solidFill>
                </a:endParaRPr>
              </a:p>
            </p:txBody>
          </p:sp>
          <p:sp>
            <p:nvSpPr>
              <p:cNvPr id="28852" name="Line 44"/>
              <p:cNvSpPr>
                <a:spLocks noChangeShapeType="1"/>
              </p:cNvSpPr>
              <p:nvPr/>
            </p:nvSpPr>
            <p:spPr bwMode="auto">
              <a:xfrm rot="5390437">
                <a:off x="5388" y="3550"/>
                <a:ext cx="1440" cy="1"/>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endParaRPr lang="zh-CN" altLang="en-US" sz="2800">
                  <a:solidFill>
                    <a:srgbClr val="000000"/>
                  </a:solidFill>
                </a:endParaRPr>
              </a:p>
            </p:txBody>
          </p:sp>
          <p:sp>
            <p:nvSpPr>
              <p:cNvPr id="28853" name="Line 45"/>
              <p:cNvSpPr>
                <a:spLocks noChangeShapeType="1"/>
              </p:cNvSpPr>
              <p:nvPr/>
            </p:nvSpPr>
            <p:spPr bwMode="auto">
              <a:xfrm flipV="1">
                <a:off x="6133" y="3715"/>
                <a:ext cx="540" cy="540"/>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endParaRPr lang="zh-CN" altLang="en-US" sz="2800">
                  <a:solidFill>
                    <a:srgbClr val="000000"/>
                  </a:solidFill>
                </a:endParaRPr>
              </a:p>
            </p:txBody>
          </p:sp>
          <p:sp>
            <p:nvSpPr>
              <p:cNvPr id="28854" name="Line 46"/>
              <p:cNvSpPr>
                <a:spLocks noChangeShapeType="1"/>
              </p:cNvSpPr>
              <p:nvPr/>
            </p:nvSpPr>
            <p:spPr bwMode="auto">
              <a:xfrm rot="280529" flipV="1">
                <a:off x="4667" y="2285"/>
                <a:ext cx="540" cy="540"/>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endParaRPr lang="zh-CN" altLang="en-US" sz="2800">
                  <a:solidFill>
                    <a:srgbClr val="000000"/>
                  </a:solidFill>
                </a:endParaRPr>
              </a:p>
            </p:txBody>
          </p:sp>
          <p:sp>
            <p:nvSpPr>
              <p:cNvPr id="28855" name="Line 47"/>
              <p:cNvSpPr>
                <a:spLocks noChangeShapeType="1"/>
              </p:cNvSpPr>
              <p:nvPr/>
            </p:nvSpPr>
            <p:spPr bwMode="auto">
              <a:xfrm flipV="1">
                <a:off x="4680" y="3715"/>
                <a:ext cx="540" cy="540"/>
              </a:xfrm>
              <a:prstGeom prst="line">
                <a:avLst/>
              </a:prstGeom>
              <a:noFill/>
              <a:ln w="12700">
                <a:solidFill>
                  <a:srgbClr val="000000"/>
                </a:solidFill>
                <a:prstDash val="dash"/>
                <a:round/>
              </a:ln>
              <a:extLst>
                <a:ext uri="{909E8E84-426E-40DD-AFC4-6F175D3DCCD1}">
                  <a14:hiddenFill xmlns:a14="http://schemas.microsoft.com/office/drawing/2010/main">
                    <a:noFill/>
                  </a14:hiddenFill>
                </a:ext>
              </a:extLst>
            </p:spPr>
            <p:txBody>
              <a:bodyPr/>
              <a:lstStyle/>
              <a:p>
                <a:endParaRPr lang="zh-CN" altLang="en-US" sz="2800">
                  <a:solidFill>
                    <a:srgbClr val="000000"/>
                  </a:solidFill>
                </a:endParaRPr>
              </a:p>
            </p:txBody>
          </p:sp>
          <p:sp>
            <p:nvSpPr>
              <p:cNvPr id="28856" name="Line 48"/>
              <p:cNvSpPr>
                <a:spLocks noChangeShapeType="1"/>
              </p:cNvSpPr>
              <p:nvPr/>
            </p:nvSpPr>
            <p:spPr bwMode="auto">
              <a:xfrm flipV="1">
                <a:off x="6107" y="2298"/>
                <a:ext cx="540" cy="540"/>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endParaRPr lang="zh-CN" altLang="en-US" sz="2800">
                  <a:solidFill>
                    <a:srgbClr val="000000"/>
                  </a:solidFill>
                </a:endParaRPr>
              </a:p>
            </p:txBody>
          </p:sp>
          <p:sp>
            <p:nvSpPr>
              <p:cNvPr id="28857" name="Line 49"/>
              <p:cNvSpPr>
                <a:spLocks noChangeShapeType="1"/>
              </p:cNvSpPr>
              <p:nvPr/>
            </p:nvSpPr>
            <p:spPr bwMode="auto">
              <a:xfrm>
                <a:off x="5220" y="3728"/>
                <a:ext cx="1440" cy="0"/>
              </a:xfrm>
              <a:prstGeom prst="line">
                <a:avLst/>
              </a:prstGeom>
              <a:noFill/>
              <a:ln w="12700">
                <a:solidFill>
                  <a:srgbClr val="000000"/>
                </a:solidFill>
                <a:prstDash val="dash"/>
                <a:round/>
              </a:ln>
              <a:extLst>
                <a:ext uri="{909E8E84-426E-40DD-AFC4-6F175D3DCCD1}">
                  <a14:hiddenFill xmlns:a14="http://schemas.microsoft.com/office/drawing/2010/main">
                    <a:noFill/>
                  </a14:hiddenFill>
                </a:ext>
              </a:extLst>
            </p:spPr>
            <p:txBody>
              <a:bodyPr/>
              <a:lstStyle/>
              <a:p>
                <a:endParaRPr lang="zh-CN" altLang="en-US" sz="2800">
                  <a:solidFill>
                    <a:srgbClr val="000000"/>
                  </a:solidFill>
                </a:endParaRPr>
              </a:p>
            </p:txBody>
          </p:sp>
          <p:sp>
            <p:nvSpPr>
              <p:cNvPr id="28858" name="Line 50"/>
              <p:cNvSpPr>
                <a:spLocks noChangeShapeType="1"/>
              </p:cNvSpPr>
              <p:nvPr/>
            </p:nvSpPr>
            <p:spPr bwMode="auto">
              <a:xfrm>
                <a:off x="4667" y="2818"/>
                <a:ext cx="1440" cy="0"/>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endParaRPr lang="zh-CN" altLang="en-US" sz="2800">
                  <a:solidFill>
                    <a:srgbClr val="000000"/>
                  </a:solidFill>
                </a:endParaRPr>
              </a:p>
            </p:txBody>
          </p:sp>
          <p:sp>
            <p:nvSpPr>
              <p:cNvPr id="28859" name="Line 51"/>
              <p:cNvSpPr>
                <a:spLocks noChangeShapeType="1"/>
              </p:cNvSpPr>
              <p:nvPr/>
            </p:nvSpPr>
            <p:spPr bwMode="auto">
              <a:xfrm>
                <a:off x="4659" y="4273"/>
                <a:ext cx="1440" cy="0"/>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endParaRPr lang="zh-CN" altLang="en-US" sz="2800">
                  <a:solidFill>
                    <a:srgbClr val="000000"/>
                  </a:solidFill>
                </a:endParaRPr>
              </a:p>
            </p:txBody>
          </p:sp>
          <p:sp>
            <p:nvSpPr>
              <p:cNvPr id="28860" name="Line 52"/>
              <p:cNvSpPr>
                <a:spLocks noChangeShapeType="1"/>
              </p:cNvSpPr>
              <p:nvPr/>
            </p:nvSpPr>
            <p:spPr bwMode="auto">
              <a:xfrm>
                <a:off x="5220" y="2298"/>
                <a:ext cx="1440" cy="0"/>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endParaRPr lang="zh-CN" altLang="en-US" sz="2800">
                  <a:solidFill>
                    <a:srgbClr val="000000"/>
                  </a:solidFill>
                </a:endParaRPr>
              </a:p>
            </p:txBody>
          </p:sp>
          <p:sp>
            <p:nvSpPr>
              <p:cNvPr id="28861" name="Oval 53"/>
              <p:cNvSpPr>
                <a:spLocks noChangeArrowheads="1"/>
              </p:cNvSpPr>
              <p:nvPr/>
            </p:nvSpPr>
            <p:spPr bwMode="auto">
              <a:xfrm>
                <a:off x="6046" y="4209"/>
                <a:ext cx="113" cy="113"/>
              </a:xfrm>
              <a:prstGeom prst="ellipse">
                <a:avLst/>
              </a:prstGeom>
              <a:solidFill>
                <a:srgbClr val="000000"/>
              </a:solidFill>
              <a:ln w="9525">
                <a:solidFill>
                  <a:srgbClr val="000000"/>
                </a:solidFill>
                <a:round/>
              </a:ln>
            </p:spPr>
            <p:txBody>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8862" name="Oval 54"/>
              <p:cNvSpPr>
                <a:spLocks noChangeArrowheads="1"/>
              </p:cNvSpPr>
              <p:nvPr/>
            </p:nvSpPr>
            <p:spPr bwMode="auto">
              <a:xfrm>
                <a:off x="6059" y="2753"/>
                <a:ext cx="113" cy="113"/>
              </a:xfrm>
              <a:prstGeom prst="ellipse">
                <a:avLst/>
              </a:prstGeom>
              <a:solidFill>
                <a:srgbClr val="000000"/>
              </a:solidFill>
              <a:ln w="9525">
                <a:solidFill>
                  <a:srgbClr val="000000"/>
                </a:solidFill>
                <a:round/>
              </a:ln>
            </p:spPr>
            <p:txBody>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8863" name="Oval 55"/>
              <p:cNvSpPr>
                <a:spLocks noChangeArrowheads="1"/>
              </p:cNvSpPr>
              <p:nvPr/>
            </p:nvSpPr>
            <p:spPr bwMode="auto">
              <a:xfrm>
                <a:off x="5170" y="3663"/>
                <a:ext cx="113" cy="113"/>
              </a:xfrm>
              <a:prstGeom prst="ellipse">
                <a:avLst/>
              </a:prstGeom>
              <a:solidFill>
                <a:srgbClr val="000000"/>
              </a:solidFill>
              <a:ln w="9525">
                <a:solidFill>
                  <a:srgbClr val="000000"/>
                </a:solidFill>
                <a:round/>
              </a:ln>
            </p:spPr>
            <p:txBody>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8864" name="Oval 56"/>
              <p:cNvSpPr>
                <a:spLocks noChangeArrowheads="1"/>
              </p:cNvSpPr>
              <p:nvPr/>
            </p:nvSpPr>
            <p:spPr bwMode="auto">
              <a:xfrm>
                <a:off x="6610" y="3663"/>
                <a:ext cx="113" cy="113"/>
              </a:xfrm>
              <a:prstGeom prst="ellipse">
                <a:avLst/>
              </a:prstGeom>
              <a:solidFill>
                <a:srgbClr val="000000"/>
              </a:solidFill>
              <a:ln w="9525">
                <a:solidFill>
                  <a:srgbClr val="000000"/>
                </a:solidFill>
                <a:round/>
              </a:ln>
            </p:spPr>
            <p:txBody>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8865" name="Oval 57"/>
              <p:cNvSpPr>
                <a:spLocks noChangeArrowheads="1"/>
              </p:cNvSpPr>
              <p:nvPr/>
            </p:nvSpPr>
            <p:spPr bwMode="auto">
              <a:xfrm>
                <a:off x="4608" y="4209"/>
                <a:ext cx="113" cy="113"/>
              </a:xfrm>
              <a:prstGeom prst="ellipse">
                <a:avLst/>
              </a:prstGeom>
              <a:solidFill>
                <a:srgbClr val="000000"/>
              </a:solidFill>
              <a:ln w="9525">
                <a:solidFill>
                  <a:srgbClr val="000000"/>
                </a:solidFill>
                <a:round/>
              </a:ln>
            </p:spPr>
            <p:txBody>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8866" name="Oval 58"/>
              <p:cNvSpPr>
                <a:spLocks noChangeArrowheads="1"/>
              </p:cNvSpPr>
              <p:nvPr/>
            </p:nvSpPr>
            <p:spPr bwMode="auto">
              <a:xfrm>
                <a:off x="5172" y="2259"/>
                <a:ext cx="113" cy="113"/>
              </a:xfrm>
              <a:prstGeom prst="ellipse">
                <a:avLst/>
              </a:prstGeom>
              <a:solidFill>
                <a:srgbClr val="000000"/>
              </a:solidFill>
              <a:ln w="9525">
                <a:solidFill>
                  <a:srgbClr val="000000"/>
                </a:solidFill>
                <a:round/>
              </a:ln>
            </p:spPr>
            <p:txBody>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8867" name="Oval 59"/>
              <p:cNvSpPr>
                <a:spLocks noChangeArrowheads="1"/>
              </p:cNvSpPr>
              <p:nvPr/>
            </p:nvSpPr>
            <p:spPr bwMode="auto">
              <a:xfrm>
                <a:off x="6599" y="2259"/>
                <a:ext cx="113" cy="113"/>
              </a:xfrm>
              <a:prstGeom prst="ellipse">
                <a:avLst/>
              </a:prstGeom>
              <a:solidFill>
                <a:srgbClr val="000000"/>
              </a:solidFill>
              <a:ln w="9525">
                <a:solidFill>
                  <a:srgbClr val="000000"/>
                </a:solidFill>
                <a:round/>
              </a:ln>
            </p:spPr>
            <p:txBody>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8868" name="Oval 60"/>
              <p:cNvSpPr>
                <a:spLocks noChangeArrowheads="1"/>
              </p:cNvSpPr>
              <p:nvPr/>
            </p:nvSpPr>
            <p:spPr bwMode="auto">
              <a:xfrm>
                <a:off x="4604" y="2753"/>
                <a:ext cx="113" cy="113"/>
              </a:xfrm>
              <a:prstGeom prst="ellipse">
                <a:avLst/>
              </a:prstGeom>
              <a:solidFill>
                <a:srgbClr val="000000"/>
              </a:solidFill>
              <a:ln w="9525">
                <a:solidFill>
                  <a:srgbClr val="000000"/>
                </a:solidFill>
                <a:round/>
              </a:ln>
            </p:spPr>
            <p:txBody>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28841" name="Oval 61"/>
            <p:cNvSpPr>
              <a:spLocks noChangeArrowheads="1"/>
            </p:cNvSpPr>
            <p:nvPr/>
          </p:nvSpPr>
          <p:spPr bwMode="auto">
            <a:xfrm>
              <a:off x="2744" y="2931"/>
              <a:ext cx="272" cy="272"/>
            </a:xfrm>
            <a:prstGeom prst="ellipse">
              <a:avLst/>
            </a:prstGeom>
            <a:solidFill>
              <a:schemeClr val="tx2"/>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8842" name="Oval 62"/>
            <p:cNvSpPr>
              <a:spLocks noChangeArrowheads="1"/>
            </p:cNvSpPr>
            <p:nvPr/>
          </p:nvSpPr>
          <p:spPr bwMode="auto">
            <a:xfrm>
              <a:off x="3878" y="2931"/>
              <a:ext cx="272" cy="272"/>
            </a:xfrm>
            <a:prstGeom prst="ellipse">
              <a:avLst/>
            </a:prstGeom>
            <a:solidFill>
              <a:schemeClr val="tx2"/>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8843" name="Oval 63"/>
            <p:cNvSpPr>
              <a:spLocks noChangeArrowheads="1"/>
            </p:cNvSpPr>
            <p:nvPr/>
          </p:nvSpPr>
          <p:spPr bwMode="auto">
            <a:xfrm>
              <a:off x="4332" y="2523"/>
              <a:ext cx="272" cy="272"/>
            </a:xfrm>
            <a:prstGeom prst="ellipse">
              <a:avLst/>
            </a:prstGeom>
            <a:solidFill>
              <a:schemeClr val="tx2"/>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8844" name="Oval 64"/>
            <p:cNvSpPr>
              <a:spLocks noChangeArrowheads="1"/>
            </p:cNvSpPr>
            <p:nvPr/>
          </p:nvSpPr>
          <p:spPr bwMode="auto">
            <a:xfrm>
              <a:off x="4332" y="1434"/>
              <a:ext cx="272" cy="272"/>
            </a:xfrm>
            <a:prstGeom prst="ellipse">
              <a:avLst/>
            </a:prstGeom>
            <a:solidFill>
              <a:schemeClr val="tx2"/>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8845" name="Oval 65"/>
            <p:cNvSpPr>
              <a:spLocks noChangeArrowheads="1"/>
            </p:cNvSpPr>
            <p:nvPr/>
          </p:nvSpPr>
          <p:spPr bwMode="auto">
            <a:xfrm>
              <a:off x="3878" y="1797"/>
              <a:ext cx="272" cy="272"/>
            </a:xfrm>
            <a:prstGeom prst="ellipse">
              <a:avLst/>
            </a:prstGeom>
            <a:solidFill>
              <a:schemeClr val="tx2"/>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8846" name="Oval 66"/>
            <p:cNvSpPr>
              <a:spLocks noChangeArrowheads="1"/>
            </p:cNvSpPr>
            <p:nvPr/>
          </p:nvSpPr>
          <p:spPr bwMode="auto">
            <a:xfrm>
              <a:off x="2699" y="1842"/>
              <a:ext cx="272" cy="272"/>
            </a:xfrm>
            <a:prstGeom prst="ellipse">
              <a:avLst/>
            </a:prstGeom>
            <a:solidFill>
              <a:schemeClr val="tx2"/>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8847" name="Oval 67"/>
            <p:cNvSpPr>
              <a:spLocks noChangeArrowheads="1"/>
            </p:cNvSpPr>
            <p:nvPr/>
          </p:nvSpPr>
          <p:spPr bwMode="auto">
            <a:xfrm>
              <a:off x="3198" y="2523"/>
              <a:ext cx="272" cy="272"/>
            </a:xfrm>
            <a:prstGeom prst="ellipse">
              <a:avLst/>
            </a:prstGeom>
            <a:solidFill>
              <a:schemeClr val="tx2"/>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8848" name="Oval 68"/>
            <p:cNvSpPr>
              <a:spLocks noChangeArrowheads="1"/>
            </p:cNvSpPr>
            <p:nvPr/>
          </p:nvSpPr>
          <p:spPr bwMode="auto">
            <a:xfrm>
              <a:off x="3198" y="1434"/>
              <a:ext cx="272" cy="272"/>
            </a:xfrm>
            <a:prstGeom prst="ellipse">
              <a:avLst/>
            </a:prstGeom>
            <a:solidFill>
              <a:schemeClr val="tx2"/>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366085" name="Group 69"/>
          <p:cNvGrpSpPr/>
          <p:nvPr/>
        </p:nvGrpSpPr>
        <p:grpSpPr bwMode="auto">
          <a:xfrm>
            <a:off x="1187450" y="4005263"/>
            <a:ext cx="1079500" cy="1008062"/>
            <a:chOff x="2699" y="1434"/>
            <a:chExt cx="1905" cy="1769"/>
          </a:xfrm>
        </p:grpSpPr>
        <p:grpSp>
          <p:nvGrpSpPr>
            <p:cNvPr id="28811" name="Group 70"/>
            <p:cNvGrpSpPr/>
            <p:nvPr/>
          </p:nvGrpSpPr>
          <p:grpSpPr bwMode="auto">
            <a:xfrm>
              <a:off x="2789" y="1525"/>
              <a:ext cx="1724" cy="1633"/>
              <a:chOff x="4604" y="2259"/>
              <a:chExt cx="2119" cy="2063"/>
            </a:xfrm>
          </p:grpSpPr>
          <p:sp>
            <p:nvSpPr>
              <p:cNvPr id="28820" name="Line 71"/>
              <p:cNvSpPr>
                <a:spLocks noChangeShapeType="1"/>
              </p:cNvSpPr>
              <p:nvPr/>
            </p:nvSpPr>
            <p:spPr bwMode="auto">
              <a:xfrm rot="5390437">
                <a:off x="3935" y="3550"/>
                <a:ext cx="1440" cy="1"/>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endParaRPr lang="zh-CN" altLang="en-US" sz="2800">
                  <a:solidFill>
                    <a:srgbClr val="000000"/>
                  </a:solidFill>
                </a:endParaRPr>
              </a:p>
            </p:txBody>
          </p:sp>
          <p:sp>
            <p:nvSpPr>
              <p:cNvPr id="28821" name="Line 72"/>
              <p:cNvSpPr>
                <a:spLocks noChangeShapeType="1"/>
              </p:cNvSpPr>
              <p:nvPr/>
            </p:nvSpPr>
            <p:spPr bwMode="auto">
              <a:xfrm rot="5390437">
                <a:off x="4512" y="3017"/>
                <a:ext cx="1440" cy="1"/>
              </a:xfrm>
              <a:prstGeom prst="line">
                <a:avLst/>
              </a:prstGeom>
              <a:noFill/>
              <a:ln w="12700">
                <a:solidFill>
                  <a:srgbClr val="000000"/>
                </a:solidFill>
                <a:prstDash val="dash"/>
                <a:round/>
              </a:ln>
              <a:extLst>
                <a:ext uri="{909E8E84-426E-40DD-AFC4-6F175D3DCCD1}">
                  <a14:hiddenFill xmlns:a14="http://schemas.microsoft.com/office/drawing/2010/main">
                    <a:noFill/>
                  </a14:hiddenFill>
                </a:ext>
              </a:extLst>
            </p:spPr>
            <p:txBody>
              <a:bodyPr/>
              <a:lstStyle/>
              <a:p>
                <a:endParaRPr lang="zh-CN" altLang="en-US" sz="2800">
                  <a:solidFill>
                    <a:srgbClr val="000000"/>
                  </a:solidFill>
                </a:endParaRPr>
              </a:p>
            </p:txBody>
          </p:sp>
          <p:sp>
            <p:nvSpPr>
              <p:cNvPr id="28822" name="Line 73"/>
              <p:cNvSpPr>
                <a:spLocks noChangeShapeType="1"/>
              </p:cNvSpPr>
              <p:nvPr/>
            </p:nvSpPr>
            <p:spPr bwMode="auto">
              <a:xfrm rot="5390437">
                <a:off x="5940" y="3017"/>
                <a:ext cx="1440" cy="1"/>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endParaRPr lang="zh-CN" altLang="en-US" sz="2800">
                  <a:solidFill>
                    <a:srgbClr val="000000"/>
                  </a:solidFill>
                </a:endParaRPr>
              </a:p>
            </p:txBody>
          </p:sp>
          <p:sp>
            <p:nvSpPr>
              <p:cNvPr id="28823" name="Line 74"/>
              <p:cNvSpPr>
                <a:spLocks noChangeShapeType="1"/>
              </p:cNvSpPr>
              <p:nvPr/>
            </p:nvSpPr>
            <p:spPr bwMode="auto">
              <a:xfrm rot="5390437">
                <a:off x="5388" y="3550"/>
                <a:ext cx="1440" cy="1"/>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endParaRPr lang="zh-CN" altLang="en-US" sz="2800">
                  <a:solidFill>
                    <a:srgbClr val="000000"/>
                  </a:solidFill>
                </a:endParaRPr>
              </a:p>
            </p:txBody>
          </p:sp>
          <p:sp>
            <p:nvSpPr>
              <p:cNvPr id="28824" name="Line 75"/>
              <p:cNvSpPr>
                <a:spLocks noChangeShapeType="1"/>
              </p:cNvSpPr>
              <p:nvPr/>
            </p:nvSpPr>
            <p:spPr bwMode="auto">
              <a:xfrm flipV="1">
                <a:off x="6133" y="3715"/>
                <a:ext cx="540" cy="540"/>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endParaRPr lang="zh-CN" altLang="en-US" sz="2800">
                  <a:solidFill>
                    <a:srgbClr val="000000"/>
                  </a:solidFill>
                </a:endParaRPr>
              </a:p>
            </p:txBody>
          </p:sp>
          <p:sp>
            <p:nvSpPr>
              <p:cNvPr id="28825" name="Line 76"/>
              <p:cNvSpPr>
                <a:spLocks noChangeShapeType="1"/>
              </p:cNvSpPr>
              <p:nvPr/>
            </p:nvSpPr>
            <p:spPr bwMode="auto">
              <a:xfrm rot="280529" flipV="1">
                <a:off x="4667" y="2285"/>
                <a:ext cx="540" cy="540"/>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endParaRPr lang="zh-CN" altLang="en-US" sz="2800">
                  <a:solidFill>
                    <a:srgbClr val="000000"/>
                  </a:solidFill>
                </a:endParaRPr>
              </a:p>
            </p:txBody>
          </p:sp>
          <p:sp>
            <p:nvSpPr>
              <p:cNvPr id="28826" name="Line 77"/>
              <p:cNvSpPr>
                <a:spLocks noChangeShapeType="1"/>
              </p:cNvSpPr>
              <p:nvPr/>
            </p:nvSpPr>
            <p:spPr bwMode="auto">
              <a:xfrm flipV="1">
                <a:off x="4680" y="3715"/>
                <a:ext cx="540" cy="540"/>
              </a:xfrm>
              <a:prstGeom prst="line">
                <a:avLst/>
              </a:prstGeom>
              <a:noFill/>
              <a:ln w="12700">
                <a:solidFill>
                  <a:srgbClr val="000000"/>
                </a:solidFill>
                <a:prstDash val="dash"/>
                <a:round/>
              </a:ln>
              <a:extLst>
                <a:ext uri="{909E8E84-426E-40DD-AFC4-6F175D3DCCD1}">
                  <a14:hiddenFill xmlns:a14="http://schemas.microsoft.com/office/drawing/2010/main">
                    <a:noFill/>
                  </a14:hiddenFill>
                </a:ext>
              </a:extLst>
            </p:spPr>
            <p:txBody>
              <a:bodyPr/>
              <a:lstStyle/>
              <a:p>
                <a:endParaRPr lang="zh-CN" altLang="en-US" sz="2800">
                  <a:solidFill>
                    <a:srgbClr val="000000"/>
                  </a:solidFill>
                </a:endParaRPr>
              </a:p>
            </p:txBody>
          </p:sp>
          <p:sp>
            <p:nvSpPr>
              <p:cNvPr id="28827" name="Line 78"/>
              <p:cNvSpPr>
                <a:spLocks noChangeShapeType="1"/>
              </p:cNvSpPr>
              <p:nvPr/>
            </p:nvSpPr>
            <p:spPr bwMode="auto">
              <a:xfrm flipV="1">
                <a:off x="6107" y="2298"/>
                <a:ext cx="540" cy="540"/>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endParaRPr lang="zh-CN" altLang="en-US" sz="2800">
                  <a:solidFill>
                    <a:srgbClr val="000000"/>
                  </a:solidFill>
                </a:endParaRPr>
              </a:p>
            </p:txBody>
          </p:sp>
          <p:sp>
            <p:nvSpPr>
              <p:cNvPr id="28828" name="Line 79"/>
              <p:cNvSpPr>
                <a:spLocks noChangeShapeType="1"/>
              </p:cNvSpPr>
              <p:nvPr/>
            </p:nvSpPr>
            <p:spPr bwMode="auto">
              <a:xfrm>
                <a:off x="5220" y="3728"/>
                <a:ext cx="1440" cy="0"/>
              </a:xfrm>
              <a:prstGeom prst="line">
                <a:avLst/>
              </a:prstGeom>
              <a:noFill/>
              <a:ln w="12700">
                <a:solidFill>
                  <a:srgbClr val="000000"/>
                </a:solidFill>
                <a:prstDash val="dash"/>
                <a:round/>
              </a:ln>
              <a:extLst>
                <a:ext uri="{909E8E84-426E-40DD-AFC4-6F175D3DCCD1}">
                  <a14:hiddenFill xmlns:a14="http://schemas.microsoft.com/office/drawing/2010/main">
                    <a:noFill/>
                  </a14:hiddenFill>
                </a:ext>
              </a:extLst>
            </p:spPr>
            <p:txBody>
              <a:bodyPr/>
              <a:lstStyle/>
              <a:p>
                <a:endParaRPr lang="zh-CN" altLang="en-US" sz="2800">
                  <a:solidFill>
                    <a:srgbClr val="000000"/>
                  </a:solidFill>
                </a:endParaRPr>
              </a:p>
            </p:txBody>
          </p:sp>
          <p:sp>
            <p:nvSpPr>
              <p:cNvPr id="28829" name="Line 80"/>
              <p:cNvSpPr>
                <a:spLocks noChangeShapeType="1"/>
              </p:cNvSpPr>
              <p:nvPr/>
            </p:nvSpPr>
            <p:spPr bwMode="auto">
              <a:xfrm>
                <a:off x="4667" y="2818"/>
                <a:ext cx="1440" cy="0"/>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endParaRPr lang="zh-CN" altLang="en-US" sz="2800">
                  <a:solidFill>
                    <a:srgbClr val="000000"/>
                  </a:solidFill>
                </a:endParaRPr>
              </a:p>
            </p:txBody>
          </p:sp>
          <p:sp>
            <p:nvSpPr>
              <p:cNvPr id="28830" name="Line 81"/>
              <p:cNvSpPr>
                <a:spLocks noChangeShapeType="1"/>
              </p:cNvSpPr>
              <p:nvPr/>
            </p:nvSpPr>
            <p:spPr bwMode="auto">
              <a:xfrm>
                <a:off x="4659" y="4273"/>
                <a:ext cx="1440" cy="0"/>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endParaRPr lang="zh-CN" altLang="en-US" sz="2800">
                  <a:solidFill>
                    <a:srgbClr val="000000"/>
                  </a:solidFill>
                </a:endParaRPr>
              </a:p>
            </p:txBody>
          </p:sp>
          <p:sp>
            <p:nvSpPr>
              <p:cNvPr id="28831" name="Line 82"/>
              <p:cNvSpPr>
                <a:spLocks noChangeShapeType="1"/>
              </p:cNvSpPr>
              <p:nvPr/>
            </p:nvSpPr>
            <p:spPr bwMode="auto">
              <a:xfrm>
                <a:off x="5220" y="2298"/>
                <a:ext cx="1440" cy="0"/>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endParaRPr lang="zh-CN" altLang="en-US" sz="2800">
                  <a:solidFill>
                    <a:srgbClr val="000000"/>
                  </a:solidFill>
                </a:endParaRPr>
              </a:p>
            </p:txBody>
          </p:sp>
          <p:sp>
            <p:nvSpPr>
              <p:cNvPr id="28832" name="Oval 83"/>
              <p:cNvSpPr>
                <a:spLocks noChangeArrowheads="1"/>
              </p:cNvSpPr>
              <p:nvPr/>
            </p:nvSpPr>
            <p:spPr bwMode="auto">
              <a:xfrm>
                <a:off x="6046" y="4209"/>
                <a:ext cx="113" cy="113"/>
              </a:xfrm>
              <a:prstGeom prst="ellipse">
                <a:avLst/>
              </a:prstGeom>
              <a:solidFill>
                <a:srgbClr val="000000"/>
              </a:solidFill>
              <a:ln w="9525">
                <a:solidFill>
                  <a:srgbClr val="000000"/>
                </a:solidFill>
                <a:round/>
              </a:ln>
            </p:spPr>
            <p:txBody>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8833" name="Oval 84"/>
              <p:cNvSpPr>
                <a:spLocks noChangeArrowheads="1"/>
              </p:cNvSpPr>
              <p:nvPr/>
            </p:nvSpPr>
            <p:spPr bwMode="auto">
              <a:xfrm>
                <a:off x="6059" y="2753"/>
                <a:ext cx="113" cy="113"/>
              </a:xfrm>
              <a:prstGeom prst="ellipse">
                <a:avLst/>
              </a:prstGeom>
              <a:solidFill>
                <a:srgbClr val="000000"/>
              </a:solidFill>
              <a:ln w="9525">
                <a:solidFill>
                  <a:srgbClr val="000000"/>
                </a:solidFill>
                <a:round/>
              </a:ln>
            </p:spPr>
            <p:txBody>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8834" name="Oval 85"/>
              <p:cNvSpPr>
                <a:spLocks noChangeArrowheads="1"/>
              </p:cNvSpPr>
              <p:nvPr/>
            </p:nvSpPr>
            <p:spPr bwMode="auto">
              <a:xfrm>
                <a:off x="5170" y="3663"/>
                <a:ext cx="113" cy="113"/>
              </a:xfrm>
              <a:prstGeom prst="ellipse">
                <a:avLst/>
              </a:prstGeom>
              <a:solidFill>
                <a:srgbClr val="000000"/>
              </a:solidFill>
              <a:ln w="9525">
                <a:solidFill>
                  <a:srgbClr val="000000"/>
                </a:solidFill>
                <a:round/>
              </a:ln>
            </p:spPr>
            <p:txBody>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8835" name="Oval 86"/>
              <p:cNvSpPr>
                <a:spLocks noChangeArrowheads="1"/>
              </p:cNvSpPr>
              <p:nvPr/>
            </p:nvSpPr>
            <p:spPr bwMode="auto">
              <a:xfrm>
                <a:off x="6610" y="3663"/>
                <a:ext cx="113" cy="113"/>
              </a:xfrm>
              <a:prstGeom prst="ellipse">
                <a:avLst/>
              </a:prstGeom>
              <a:solidFill>
                <a:srgbClr val="000000"/>
              </a:solidFill>
              <a:ln w="9525">
                <a:solidFill>
                  <a:srgbClr val="000000"/>
                </a:solidFill>
                <a:round/>
              </a:ln>
            </p:spPr>
            <p:txBody>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8836" name="Oval 87"/>
              <p:cNvSpPr>
                <a:spLocks noChangeArrowheads="1"/>
              </p:cNvSpPr>
              <p:nvPr/>
            </p:nvSpPr>
            <p:spPr bwMode="auto">
              <a:xfrm>
                <a:off x="4608" y="4209"/>
                <a:ext cx="113" cy="113"/>
              </a:xfrm>
              <a:prstGeom prst="ellipse">
                <a:avLst/>
              </a:prstGeom>
              <a:solidFill>
                <a:srgbClr val="000000"/>
              </a:solidFill>
              <a:ln w="9525">
                <a:solidFill>
                  <a:srgbClr val="000000"/>
                </a:solidFill>
                <a:round/>
              </a:ln>
            </p:spPr>
            <p:txBody>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8837" name="Oval 88"/>
              <p:cNvSpPr>
                <a:spLocks noChangeArrowheads="1"/>
              </p:cNvSpPr>
              <p:nvPr/>
            </p:nvSpPr>
            <p:spPr bwMode="auto">
              <a:xfrm>
                <a:off x="5172" y="2259"/>
                <a:ext cx="113" cy="113"/>
              </a:xfrm>
              <a:prstGeom prst="ellipse">
                <a:avLst/>
              </a:prstGeom>
              <a:solidFill>
                <a:srgbClr val="000000"/>
              </a:solidFill>
              <a:ln w="9525">
                <a:solidFill>
                  <a:srgbClr val="000000"/>
                </a:solidFill>
                <a:round/>
              </a:ln>
            </p:spPr>
            <p:txBody>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8838" name="Oval 89"/>
              <p:cNvSpPr>
                <a:spLocks noChangeArrowheads="1"/>
              </p:cNvSpPr>
              <p:nvPr/>
            </p:nvSpPr>
            <p:spPr bwMode="auto">
              <a:xfrm>
                <a:off x="6599" y="2259"/>
                <a:ext cx="113" cy="113"/>
              </a:xfrm>
              <a:prstGeom prst="ellipse">
                <a:avLst/>
              </a:prstGeom>
              <a:solidFill>
                <a:srgbClr val="000000"/>
              </a:solidFill>
              <a:ln w="9525">
                <a:solidFill>
                  <a:srgbClr val="000000"/>
                </a:solidFill>
                <a:round/>
              </a:ln>
            </p:spPr>
            <p:txBody>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8839" name="Oval 90"/>
              <p:cNvSpPr>
                <a:spLocks noChangeArrowheads="1"/>
              </p:cNvSpPr>
              <p:nvPr/>
            </p:nvSpPr>
            <p:spPr bwMode="auto">
              <a:xfrm>
                <a:off x="4604" y="2753"/>
                <a:ext cx="113" cy="113"/>
              </a:xfrm>
              <a:prstGeom prst="ellipse">
                <a:avLst/>
              </a:prstGeom>
              <a:solidFill>
                <a:srgbClr val="000000"/>
              </a:solidFill>
              <a:ln w="9525">
                <a:solidFill>
                  <a:srgbClr val="000000"/>
                </a:solidFill>
                <a:round/>
              </a:ln>
            </p:spPr>
            <p:txBody>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28812" name="Oval 91"/>
            <p:cNvSpPr>
              <a:spLocks noChangeArrowheads="1"/>
            </p:cNvSpPr>
            <p:nvPr/>
          </p:nvSpPr>
          <p:spPr bwMode="auto">
            <a:xfrm>
              <a:off x="2744" y="2931"/>
              <a:ext cx="272" cy="272"/>
            </a:xfrm>
            <a:prstGeom prst="ellipse">
              <a:avLst/>
            </a:prstGeom>
            <a:solidFill>
              <a:schemeClr val="tx2"/>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8813" name="Oval 92"/>
            <p:cNvSpPr>
              <a:spLocks noChangeArrowheads="1"/>
            </p:cNvSpPr>
            <p:nvPr/>
          </p:nvSpPr>
          <p:spPr bwMode="auto">
            <a:xfrm>
              <a:off x="3878" y="2931"/>
              <a:ext cx="272" cy="272"/>
            </a:xfrm>
            <a:prstGeom prst="ellipse">
              <a:avLst/>
            </a:prstGeom>
            <a:solidFill>
              <a:schemeClr val="tx2"/>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8814" name="Oval 93"/>
            <p:cNvSpPr>
              <a:spLocks noChangeArrowheads="1"/>
            </p:cNvSpPr>
            <p:nvPr/>
          </p:nvSpPr>
          <p:spPr bwMode="auto">
            <a:xfrm>
              <a:off x="4332" y="2523"/>
              <a:ext cx="272" cy="272"/>
            </a:xfrm>
            <a:prstGeom prst="ellipse">
              <a:avLst/>
            </a:prstGeom>
            <a:solidFill>
              <a:schemeClr val="tx2"/>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8815" name="Oval 94"/>
            <p:cNvSpPr>
              <a:spLocks noChangeArrowheads="1"/>
            </p:cNvSpPr>
            <p:nvPr/>
          </p:nvSpPr>
          <p:spPr bwMode="auto">
            <a:xfrm>
              <a:off x="4332" y="1434"/>
              <a:ext cx="272" cy="272"/>
            </a:xfrm>
            <a:prstGeom prst="ellipse">
              <a:avLst/>
            </a:prstGeom>
            <a:solidFill>
              <a:schemeClr val="tx2"/>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8816" name="Oval 95"/>
            <p:cNvSpPr>
              <a:spLocks noChangeArrowheads="1"/>
            </p:cNvSpPr>
            <p:nvPr/>
          </p:nvSpPr>
          <p:spPr bwMode="auto">
            <a:xfrm>
              <a:off x="3878" y="1797"/>
              <a:ext cx="272" cy="272"/>
            </a:xfrm>
            <a:prstGeom prst="ellipse">
              <a:avLst/>
            </a:prstGeom>
            <a:solidFill>
              <a:schemeClr val="tx2"/>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8817" name="Oval 96"/>
            <p:cNvSpPr>
              <a:spLocks noChangeArrowheads="1"/>
            </p:cNvSpPr>
            <p:nvPr/>
          </p:nvSpPr>
          <p:spPr bwMode="auto">
            <a:xfrm>
              <a:off x="2699" y="1842"/>
              <a:ext cx="272" cy="272"/>
            </a:xfrm>
            <a:prstGeom prst="ellipse">
              <a:avLst/>
            </a:prstGeom>
            <a:solidFill>
              <a:schemeClr val="tx2"/>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8818" name="Oval 97"/>
            <p:cNvSpPr>
              <a:spLocks noChangeArrowheads="1"/>
            </p:cNvSpPr>
            <p:nvPr/>
          </p:nvSpPr>
          <p:spPr bwMode="auto">
            <a:xfrm>
              <a:off x="3198" y="2523"/>
              <a:ext cx="272" cy="272"/>
            </a:xfrm>
            <a:prstGeom prst="ellipse">
              <a:avLst/>
            </a:prstGeom>
            <a:solidFill>
              <a:schemeClr val="tx2"/>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8819" name="Oval 98"/>
            <p:cNvSpPr>
              <a:spLocks noChangeArrowheads="1"/>
            </p:cNvSpPr>
            <p:nvPr/>
          </p:nvSpPr>
          <p:spPr bwMode="auto">
            <a:xfrm>
              <a:off x="3198" y="1434"/>
              <a:ext cx="272" cy="272"/>
            </a:xfrm>
            <a:prstGeom prst="ellipse">
              <a:avLst/>
            </a:prstGeom>
            <a:solidFill>
              <a:schemeClr val="tx2"/>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366115" name="Group 99"/>
          <p:cNvGrpSpPr/>
          <p:nvPr/>
        </p:nvGrpSpPr>
        <p:grpSpPr bwMode="auto">
          <a:xfrm>
            <a:off x="1187450" y="3357563"/>
            <a:ext cx="1079500" cy="1008062"/>
            <a:chOff x="2699" y="1434"/>
            <a:chExt cx="1905" cy="1769"/>
          </a:xfrm>
        </p:grpSpPr>
        <p:grpSp>
          <p:nvGrpSpPr>
            <p:cNvPr id="28782" name="Group 100"/>
            <p:cNvGrpSpPr/>
            <p:nvPr/>
          </p:nvGrpSpPr>
          <p:grpSpPr bwMode="auto">
            <a:xfrm>
              <a:off x="2789" y="1525"/>
              <a:ext cx="1724" cy="1633"/>
              <a:chOff x="4604" y="2259"/>
              <a:chExt cx="2119" cy="2063"/>
            </a:xfrm>
          </p:grpSpPr>
          <p:sp>
            <p:nvSpPr>
              <p:cNvPr id="28791" name="Line 101"/>
              <p:cNvSpPr>
                <a:spLocks noChangeShapeType="1"/>
              </p:cNvSpPr>
              <p:nvPr/>
            </p:nvSpPr>
            <p:spPr bwMode="auto">
              <a:xfrm rot="5390437">
                <a:off x="3935" y="3550"/>
                <a:ext cx="1440" cy="1"/>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endParaRPr lang="zh-CN" altLang="en-US" sz="2800">
                  <a:solidFill>
                    <a:srgbClr val="000000"/>
                  </a:solidFill>
                </a:endParaRPr>
              </a:p>
            </p:txBody>
          </p:sp>
          <p:sp>
            <p:nvSpPr>
              <p:cNvPr id="28792" name="Line 102"/>
              <p:cNvSpPr>
                <a:spLocks noChangeShapeType="1"/>
              </p:cNvSpPr>
              <p:nvPr/>
            </p:nvSpPr>
            <p:spPr bwMode="auto">
              <a:xfrm rot="5390437">
                <a:off x="4512" y="3017"/>
                <a:ext cx="1440" cy="1"/>
              </a:xfrm>
              <a:prstGeom prst="line">
                <a:avLst/>
              </a:prstGeom>
              <a:noFill/>
              <a:ln w="12700">
                <a:solidFill>
                  <a:srgbClr val="000000"/>
                </a:solidFill>
                <a:prstDash val="dash"/>
                <a:round/>
              </a:ln>
              <a:extLst>
                <a:ext uri="{909E8E84-426E-40DD-AFC4-6F175D3DCCD1}">
                  <a14:hiddenFill xmlns:a14="http://schemas.microsoft.com/office/drawing/2010/main">
                    <a:noFill/>
                  </a14:hiddenFill>
                </a:ext>
              </a:extLst>
            </p:spPr>
            <p:txBody>
              <a:bodyPr/>
              <a:lstStyle/>
              <a:p>
                <a:endParaRPr lang="zh-CN" altLang="en-US" sz="2800">
                  <a:solidFill>
                    <a:srgbClr val="000000"/>
                  </a:solidFill>
                </a:endParaRPr>
              </a:p>
            </p:txBody>
          </p:sp>
          <p:sp>
            <p:nvSpPr>
              <p:cNvPr id="28793" name="Line 103"/>
              <p:cNvSpPr>
                <a:spLocks noChangeShapeType="1"/>
              </p:cNvSpPr>
              <p:nvPr/>
            </p:nvSpPr>
            <p:spPr bwMode="auto">
              <a:xfrm rot="5390437">
                <a:off x="5940" y="3017"/>
                <a:ext cx="1440" cy="1"/>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endParaRPr lang="zh-CN" altLang="en-US" sz="2800">
                  <a:solidFill>
                    <a:srgbClr val="000000"/>
                  </a:solidFill>
                </a:endParaRPr>
              </a:p>
            </p:txBody>
          </p:sp>
          <p:sp>
            <p:nvSpPr>
              <p:cNvPr id="28794" name="Line 104"/>
              <p:cNvSpPr>
                <a:spLocks noChangeShapeType="1"/>
              </p:cNvSpPr>
              <p:nvPr/>
            </p:nvSpPr>
            <p:spPr bwMode="auto">
              <a:xfrm rot="5390437">
                <a:off x="5388" y="3550"/>
                <a:ext cx="1440" cy="1"/>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endParaRPr lang="zh-CN" altLang="en-US" sz="2800">
                  <a:solidFill>
                    <a:srgbClr val="000000"/>
                  </a:solidFill>
                </a:endParaRPr>
              </a:p>
            </p:txBody>
          </p:sp>
          <p:sp>
            <p:nvSpPr>
              <p:cNvPr id="28795" name="Line 105"/>
              <p:cNvSpPr>
                <a:spLocks noChangeShapeType="1"/>
              </p:cNvSpPr>
              <p:nvPr/>
            </p:nvSpPr>
            <p:spPr bwMode="auto">
              <a:xfrm flipV="1">
                <a:off x="6133" y="3715"/>
                <a:ext cx="540" cy="540"/>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endParaRPr lang="zh-CN" altLang="en-US" sz="2800">
                  <a:solidFill>
                    <a:srgbClr val="000000"/>
                  </a:solidFill>
                </a:endParaRPr>
              </a:p>
            </p:txBody>
          </p:sp>
          <p:sp>
            <p:nvSpPr>
              <p:cNvPr id="28796" name="Line 106"/>
              <p:cNvSpPr>
                <a:spLocks noChangeShapeType="1"/>
              </p:cNvSpPr>
              <p:nvPr/>
            </p:nvSpPr>
            <p:spPr bwMode="auto">
              <a:xfrm rot="280529" flipV="1">
                <a:off x="4667" y="2285"/>
                <a:ext cx="540" cy="540"/>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endParaRPr lang="zh-CN" altLang="en-US" sz="2800">
                  <a:solidFill>
                    <a:srgbClr val="000000"/>
                  </a:solidFill>
                </a:endParaRPr>
              </a:p>
            </p:txBody>
          </p:sp>
          <p:sp>
            <p:nvSpPr>
              <p:cNvPr id="28797" name="Line 107"/>
              <p:cNvSpPr>
                <a:spLocks noChangeShapeType="1"/>
              </p:cNvSpPr>
              <p:nvPr/>
            </p:nvSpPr>
            <p:spPr bwMode="auto">
              <a:xfrm flipV="1">
                <a:off x="4680" y="3715"/>
                <a:ext cx="540" cy="540"/>
              </a:xfrm>
              <a:prstGeom prst="line">
                <a:avLst/>
              </a:prstGeom>
              <a:noFill/>
              <a:ln w="12700">
                <a:solidFill>
                  <a:srgbClr val="000000"/>
                </a:solidFill>
                <a:prstDash val="dash"/>
                <a:round/>
              </a:ln>
              <a:extLst>
                <a:ext uri="{909E8E84-426E-40DD-AFC4-6F175D3DCCD1}">
                  <a14:hiddenFill xmlns:a14="http://schemas.microsoft.com/office/drawing/2010/main">
                    <a:noFill/>
                  </a14:hiddenFill>
                </a:ext>
              </a:extLst>
            </p:spPr>
            <p:txBody>
              <a:bodyPr/>
              <a:lstStyle/>
              <a:p>
                <a:endParaRPr lang="zh-CN" altLang="en-US" sz="2800">
                  <a:solidFill>
                    <a:srgbClr val="000000"/>
                  </a:solidFill>
                </a:endParaRPr>
              </a:p>
            </p:txBody>
          </p:sp>
          <p:sp>
            <p:nvSpPr>
              <p:cNvPr id="28798" name="Line 108"/>
              <p:cNvSpPr>
                <a:spLocks noChangeShapeType="1"/>
              </p:cNvSpPr>
              <p:nvPr/>
            </p:nvSpPr>
            <p:spPr bwMode="auto">
              <a:xfrm flipV="1">
                <a:off x="6107" y="2298"/>
                <a:ext cx="540" cy="540"/>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endParaRPr lang="zh-CN" altLang="en-US" sz="2800">
                  <a:solidFill>
                    <a:srgbClr val="000000"/>
                  </a:solidFill>
                </a:endParaRPr>
              </a:p>
            </p:txBody>
          </p:sp>
          <p:sp>
            <p:nvSpPr>
              <p:cNvPr id="28799" name="Line 109"/>
              <p:cNvSpPr>
                <a:spLocks noChangeShapeType="1"/>
              </p:cNvSpPr>
              <p:nvPr/>
            </p:nvSpPr>
            <p:spPr bwMode="auto">
              <a:xfrm>
                <a:off x="5220" y="3728"/>
                <a:ext cx="1440" cy="0"/>
              </a:xfrm>
              <a:prstGeom prst="line">
                <a:avLst/>
              </a:prstGeom>
              <a:noFill/>
              <a:ln w="12700">
                <a:solidFill>
                  <a:srgbClr val="000000"/>
                </a:solidFill>
                <a:prstDash val="dash"/>
                <a:round/>
              </a:ln>
              <a:extLst>
                <a:ext uri="{909E8E84-426E-40DD-AFC4-6F175D3DCCD1}">
                  <a14:hiddenFill xmlns:a14="http://schemas.microsoft.com/office/drawing/2010/main">
                    <a:noFill/>
                  </a14:hiddenFill>
                </a:ext>
              </a:extLst>
            </p:spPr>
            <p:txBody>
              <a:bodyPr/>
              <a:lstStyle/>
              <a:p>
                <a:endParaRPr lang="zh-CN" altLang="en-US" sz="2800">
                  <a:solidFill>
                    <a:srgbClr val="000000"/>
                  </a:solidFill>
                </a:endParaRPr>
              </a:p>
            </p:txBody>
          </p:sp>
          <p:sp>
            <p:nvSpPr>
              <p:cNvPr id="28800" name="Line 110"/>
              <p:cNvSpPr>
                <a:spLocks noChangeShapeType="1"/>
              </p:cNvSpPr>
              <p:nvPr/>
            </p:nvSpPr>
            <p:spPr bwMode="auto">
              <a:xfrm>
                <a:off x="4667" y="2818"/>
                <a:ext cx="1440" cy="0"/>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endParaRPr lang="zh-CN" altLang="en-US" sz="2800">
                  <a:solidFill>
                    <a:srgbClr val="000000"/>
                  </a:solidFill>
                </a:endParaRPr>
              </a:p>
            </p:txBody>
          </p:sp>
          <p:sp>
            <p:nvSpPr>
              <p:cNvPr id="28801" name="Line 111"/>
              <p:cNvSpPr>
                <a:spLocks noChangeShapeType="1"/>
              </p:cNvSpPr>
              <p:nvPr/>
            </p:nvSpPr>
            <p:spPr bwMode="auto">
              <a:xfrm>
                <a:off x="4659" y="4273"/>
                <a:ext cx="1440" cy="0"/>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endParaRPr lang="zh-CN" altLang="en-US" sz="2800">
                  <a:solidFill>
                    <a:srgbClr val="000000"/>
                  </a:solidFill>
                </a:endParaRPr>
              </a:p>
            </p:txBody>
          </p:sp>
          <p:sp>
            <p:nvSpPr>
              <p:cNvPr id="28802" name="Line 112"/>
              <p:cNvSpPr>
                <a:spLocks noChangeShapeType="1"/>
              </p:cNvSpPr>
              <p:nvPr/>
            </p:nvSpPr>
            <p:spPr bwMode="auto">
              <a:xfrm>
                <a:off x="5220" y="2298"/>
                <a:ext cx="1440" cy="0"/>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endParaRPr lang="zh-CN" altLang="en-US" sz="2800">
                  <a:solidFill>
                    <a:srgbClr val="000000"/>
                  </a:solidFill>
                </a:endParaRPr>
              </a:p>
            </p:txBody>
          </p:sp>
          <p:sp>
            <p:nvSpPr>
              <p:cNvPr id="28803" name="Oval 113"/>
              <p:cNvSpPr>
                <a:spLocks noChangeArrowheads="1"/>
              </p:cNvSpPr>
              <p:nvPr/>
            </p:nvSpPr>
            <p:spPr bwMode="auto">
              <a:xfrm>
                <a:off x="6046" y="4209"/>
                <a:ext cx="113" cy="113"/>
              </a:xfrm>
              <a:prstGeom prst="ellipse">
                <a:avLst/>
              </a:prstGeom>
              <a:solidFill>
                <a:srgbClr val="000000"/>
              </a:solidFill>
              <a:ln w="9525">
                <a:solidFill>
                  <a:srgbClr val="000000"/>
                </a:solidFill>
                <a:round/>
              </a:ln>
            </p:spPr>
            <p:txBody>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8804" name="Oval 114"/>
              <p:cNvSpPr>
                <a:spLocks noChangeArrowheads="1"/>
              </p:cNvSpPr>
              <p:nvPr/>
            </p:nvSpPr>
            <p:spPr bwMode="auto">
              <a:xfrm>
                <a:off x="6059" y="2753"/>
                <a:ext cx="113" cy="113"/>
              </a:xfrm>
              <a:prstGeom prst="ellipse">
                <a:avLst/>
              </a:prstGeom>
              <a:solidFill>
                <a:srgbClr val="000000"/>
              </a:solidFill>
              <a:ln w="9525">
                <a:solidFill>
                  <a:srgbClr val="000000"/>
                </a:solidFill>
                <a:round/>
              </a:ln>
            </p:spPr>
            <p:txBody>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8805" name="Oval 115"/>
              <p:cNvSpPr>
                <a:spLocks noChangeArrowheads="1"/>
              </p:cNvSpPr>
              <p:nvPr/>
            </p:nvSpPr>
            <p:spPr bwMode="auto">
              <a:xfrm>
                <a:off x="5170" y="3663"/>
                <a:ext cx="113" cy="113"/>
              </a:xfrm>
              <a:prstGeom prst="ellipse">
                <a:avLst/>
              </a:prstGeom>
              <a:solidFill>
                <a:srgbClr val="000000"/>
              </a:solidFill>
              <a:ln w="9525">
                <a:solidFill>
                  <a:srgbClr val="000000"/>
                </a:solidFill>
                <a:round/>
              </a:ln>
            </p:spPr>
            <p:txBody>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8806" name="Oval 116"/>
              <p:cNvSpPr>
                <a:spLocks noChangeArrowheads="1"/>
              </p:cNvSpPr>
              <p:nvPr/>
            </p:nvSpPr>
            <p:spPr bwMode="auto">
              <a:xfrm>
                <a:off x="6610" y="3663"/>
                <a:ext cx="113" cy="113"/>
              </a:xfrm>
              <a:prstGeom prst="ellipse">
                <a:avLst/>
              </a:prstGeom>
              <a:solidFill>
                <a:srgbClr val="000000"/>
              </a:solidFill>
              <a:ln w="9525">
                <a:solidFill>
                  <a:srgbClr val="000000"/>
                </a:solidFill>
                <a:round/>
              </a:ln>
            </p:spPr>
            <p:txBody>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8807" name="Oval 117"/>
              <p:cNvSpPr>
                <a:spLocks noChangeArrowheads="1"/>
              </p:cNvSpPr>
              <p:nvPr/>
            </p:nvSpPr>
            <p:spPr bwMode="auto">
              <a:xfrm>
                <a:off x="4608" y="4209"/>
                <a:ext cx="113" cy="113"/>
              </a:xfrm>
              <a:prstGeom prst="ellipse">
                <a:avLst/>
              </a:prstGeom>
              <a:solidFill>
                <a:srgbClr val="000000"/>
              </a:solidFill>
              <a:ln w="9525">
                <a:solidFill>
                  <a:srgbClr val="000000"/>
                </a:solidFill>
                <a:round/>
              </a:ln>
            </p:spPr>
            <p:txBody>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8808" name="Oval 118"/>
              <p:cNvSpPr>
                <a:spLocks noChangeArrowheads="1"/>
              </p:cNvSpPr>
              <p:nvPr/>
            </p:nvSpPr>
            <p:spPr bwMode="auto">
              <a:xfrm>
                <a:off x="5172" y="2259"/>
                <a:ext cx="113" cy="113"/>
              </a:xfrm>
              <a:prstGeom prst="ellipse">
                <a:avLst/>
              </a:prstGeom>
              <a:solidFill>
                <a:srgbClr val="000000"/>
              </a:solidFill>
              <a:ln w="9525">
                <a:solidFill>
                  <a:srgbClr val="000000"/>
                </a:solidFill>
                <a:round/>
              </a:ln>
            </p:spPr>
            <p:txBody>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8809" name="Oval 119"/>
              <p:cNvSpPr>
                <a:spLocks noChangeArrowheads="1"/>
              </p:cNvSpPr>
              <p:nvPr/>
            </p:nvSpPr>
            <p:spPr bwMode="auto">
              <a:xfrm>
                <a:off x="6599" y="2259"/>
                <a:ext cx="113" cy="113"/>
              </a:xfrm>
              <a:prstGeom prst="ellipse">
                <a:avLst/>
              </a:prstGeom>
              <a:solidFill>
                <a:srgbClr val="000000"/>
              </a:solidFill>
              <a:ln w="9525">
                <a:solidFill>
                  <a:srgbClr val="000000"/>
                </a:solidFill>
                <a:round/>
              </a:ln>
            </p:spPr>
            <p:txBody>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8810" name="Oval 120"/>
              <p:cNvSpPr>
                <a:spLocks noChangeArrowheads="1"/>
              </p:cNvSpPr>
              <p:nvPr/>
            </p:nvSpPr>
            <p:spPr bwMode="auto">
              <a:xfrm>
                <a:off x="4604" y="2753"/>
                <a:ext cx="113" cy="113"/>
              </a:xfrm>
              <a:prstGeom prst="ellipse">
                <a:avLst/>
              </a:prstGeom>
              <a:solidFill>
                <a:srgbClr val="000000"/>
              </a:solidFill>
              <a:ln w="9525">
                <a:solidFill>
                  <a:srgbClr val="000000"/>
                </a:solidFill>
                <a:round/>
              </a:ln>
            </p:spPr>
            <p:txBody>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28783" name="Oval 121"/>
            <p:cNvSpPr>
              <a:spLocks noChangeArrowheads="1"/>
            </p:cNvSpPr>
            <p:nvPr/>
          </p:nvSpPr>
          <p:spPr bwMode="auto">
            <a:xfrm>
              <a:off x="2744" y="2931"/>
              <a:ext cx="272" cy="272"/>
            </a:xfrm>
            <a:prstGeom prst="ellipse">
              <a:avLst/>
            </a:prstGeom>
            <a:solidFill>
              <a:schemeClr val="tx2"/>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8784" name="Oval 122"/>
            <p:cNvSpPr>
              <a:spLocks noChangeArrowheads="1"/>
            </p:cNvSpPr>
            <p:nvPr/>
          </p:nvSpPr>
          <p:spPr bwMode="auto">
            <a:xfrm>
              <a:off x="3878" y="2931"/>
              <a:ext cx="272" cy="272"/>
            </a:xfrm>
            <a:prstGeom prst="ellipse">
              <a:avLst/>
            </a:prstGeom>
            <a:solidFill>
              <a:schemeClr val="tx2"/>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8785" name="Oval 123"/>
            <p:cNvSpPr>
              <a:spLocks noChangeArrowheads="1"/>
            </p:cNvSpPr>
            <p:nvPr/>
          </p:nvSpPr>
          <p:spPr bwMode="auto">
            <a:xfrm>
              <a:off x="4332" y="2523"/>
              <a:ext cx="272" cy="272"/>
            </a:xfrm>
            <a:prstGeom prst="ellipse">
              <a:avLst/>
            </a:prstGeom>
            <a:solidFill>
              <a:schemeClr val="tx2"/>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8786" name="Oval 124"/>
            <p:cNvSpPr>
              <a:spLocks noChangeArrowheads="1"/>
            </p:cNvSpPr>
            <p:nvPr/>
          </p:nvSpPr>
          <p:spPr bwMode="auto">
            <a:xfrm>
              <a:off x="4332" y="1434"/>
              <a:ext cx="272" cy="272"/>
            </a:xfrm>
            <a:prstGeom prst="ellipse">
              <a:avLst/>
            </a:prstGeom>
            <a:solidFill>
              <a:schemeClr val="tx2"/>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8787" name="Oval 125"/>
            <p:cNvSpPr>
              <a:spLocks noChangeArrowheads="1"/>
            </p:cNvSpPr>
            <p:nvPr/>
          </p:nvSpPr>
          <p:spPr bwMode="auto">
            <a:xfrm>
              <a:off x="3878" y="1797"/>
              <a:ext cx="272" cy="272"/>
            </a:xfrm>
            <a:prstGeom prst="ellipse">
              <a:avLst/>
            </a:prstGeom>
            <a:solidFill>
              <a:schemeClr val="tx2"/>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8788" name="Oval 126"/>
            <p:cNvSpPr>
              <a:spLocks noChangeArrowheads="1"/>
            </p:cNvSpPr>
            <p:nvPr/>
          </p:nvSpPr>
          <p:spPr bwMode="auto">
            <a:xfrm>
              <a:off x="2699" y="1842"/>
              <a:ext cx="272" cy="272"/>
            </a:xfrm>
            <a:prstGeom prst="ellipse">
              <a:avLst/>
            </a:prstGeom>
            <a:solidFill>
              <a:schemeClr val="tx2"/>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8789" name="Oval 127"/>
            <p:cNvSpPr>
              <a:spLocks noChangeArrowheads="1"/>
            </p:cNvSpPr>
            <p:nvPr/>
          </p:nvSpPr>
          <p:spPr bwMode="auto">
            <a:xfrm>
              <a:off x="3198" y="2523"/>
              <a:ext cx="272" cy="272"/>
            </a:xfrm>
            <a:prstGeom prst="ellipse">
              <a:avLst/>
            </a:prstGeom>
            <a:solidFill>
              <a:schemeClr val="tx2"/>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8790" name="Oval 128"/>
            <p:cNvSpPr>
              <a:spLocks noChangeArrowheads="1"/>
            </p:cNvSpPr>
            <p:nvPr/>
          </p:nvSpPr>
          <p:spPr bwMode="auto">
            <a:xfrm>
              <a:off x="3198" y="1434"/>
              <a:ext cx="272" cy="272"/>
            </a:xfrm>
            <a:prstGeom prst="ellipse">
              <a:avLst/>
            </a:prstGeom>
            <a:solidFill>
              <a:schemeClr val="tx2"/>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28691" name="Line 129"/>
          <p:cNvSpPr>
            <a:spLocks noChangeShapeType="1"/>
          </p:cNvSpPr>
          <p:nvPr/>
        </p:nvSpPr>
        <p:spPr bwMode="auto">
          <a:xfrm flipV="1">
            <a:off x="1547813" y="4868863"/>
            <a:ext cx="431800" cy="431800"/>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800">
              <a:solidFill>
                <a:srgbClr val="000000"/>
              </a:solidFill>
            </a:endParaRPr>
          </a:p>
        </p:txBody>
      </p:sp>
      <p:grpSp>
        <p:nvGrpSpPr>
          <p:cNvPr id="1366146" name="Group 130"/>
          <p:cNvGrpSpPr/>
          <p:nvPr/>
        </p:nvGrpSpPr>
        <p:grpSpPr bwMode="auto">
          <a:xfrm>
            <a:off x="1836738" y="4652963"/>
            <a:ext cx="1079500" cy="1008062"/>
            <a:chOff x="2699" y="1434"/>
            <a:chExt cx="1905" cy="1769"/>
          </a:xfrm>
        </p:grpSpPr>
        <p:grpSp>
          <p:nvGrpSpPr>
            <p:cNvPr id="28753" name="Group 131"/>
            <p:cNvGrpSpPr/>
            <p:nvPr/>
          </p:nvGrpSpPr>
          <p:grpSpPr bwMode="auto">
            <a:xfrm>
              <a:off x="2789" y="1525"/>
              <a:ext cx="1724" cy="1633"/>
              <a:chOff x="4604" y="2259"/>
              <a:chExt cx="2119" cy="2063"/>
            </a:xfrm>
          </p:grpSpPr>
          <p:sp>
            <p:nvSpPr>
              <p:cNvPr id="28762" name="Line 132"/>
              <p:cNvSpPr>
                <a:spLocks noChangeShapeType="1"/>
              </p:cNvSpPr>
              <p:nvPr/>
            </p:nvSpPr>
            <p:spPr bwMode="auto">
              <a:xfrm rot="5390437">
                <a:off x="3935" y="3550"/>
                <a:ext cx="1440" cy="1"/>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endParaRPr lang="zh-CN" altLang="en-US" sz="2800">
                  <a:solidFill>
                    <a:srgbClr val="000000"/>
                  </a:solidFill>
                </a:endParaRPr>
              </a:p>
            </p:txBody>
          </p:sp>
          <p:sp>
            <p:nvSpPr>
              <p:cNvPr id="28763" name="Line 133"/>
              <p:cNvSpPr>
                <a:spLocks noChangeShapeType="1"/>
              </p:cNvSpPr>
              <p:nvPr/>
            </p:nvSpPr>
            <p:spPr bwMode="auto">
              <a:xfrm rot="5390437">
                <a:off x="4512" y="3017"/>
                <a:ext cx="1440" cy="1"/>
              </a:xfrm>
              <a:prstGeom prst="line">
                <a:avLst/>
              </a:prstGeom>
              <a:noFill/>
              <a:ln w="12700">
                <a:solidFill>
                  <a:srgbClr val="000000"/>
                </a:solidFill>
                <a:prstDash val="dash"/>
                <a:round/>
              </a:ln>
              <a:extLst>
                <a:ext uri="{909E8E84-426E-40DD-AFC4-6F175D3DCCD1}">
                  <a14:hiddenFill xmlns:a14="http://schemas.microsoft.com/office/drawing/2010/main">
                    <a:noFill/>
                  </a14:hiddenFill>
                </a:ext>
              </a:extLst>
            </p:spPr>
            <p:txBody>
              <a:bodyPr/>
              <a:lstStyle/>
              <a:p>
                <a:endParaRPr lang="zh-CN" altLang="en-US" sz="2800">
                  <a:solidFill>
                    <a:srgbClr val="000000"/>
                  </a:solidFill>
                </a:endParaRPr>
              </a:p>
            </p:txBody>
          </p:sp>
          <p:sp>
            <p:nvSpPr>
              <p:cNvPr id="28764" name="Line 134"/>
              <p:cNvSpPr>
                <a:spLocks noChangeShapeType="1"/>
              </p:cNvSpPr>
              <p:nvPr/>
            </p:nvSpPr>
            <p:spPr bwMode="auto">
              <a:xfrm rot="5390437">
                <a:off x="5940" y="3017"/>
                <a:ext cx="1440" cy="1"/>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endParaRPr lang="zh-CN" altLang="en-US" sz="2800">
                  <a:solidFill>
                    <a:srgbClr val="000000"/>
                  </a:solidFill>
                </a:endParaRPr>
              </a:p>
            </p:txBody>
          </p:sp>
          <p:sp>
            <p:nvSpPr>
              <p:cNvPr id="28765" name="Line 135"/>
              <p:cNvSpPr>
                <a:spLocks noChangeShapeType="1"/>
              </p:cNvSpPr>
              <p:nvPr/>
            </p:nvSpPr>
            <p:spPr bwMode="auto">
              <a:xfrm rot="5390437">
                <a:off x="5388" y="3550"/>
                <a:ext cx="1440" cy="1"/>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endParaRPr lang="zh-CN" altLang="en-US" sz="2800">
                  <a:solidFill>
                    <a:srgbClr val="000000"/>
                  </a:solidFill>
                </a:endParaRPr>
              </a:p>
            </p:txBody>
          </p:sp>
          <p:sp>
            <p:nvSpPr>
              <p:cNvPr id="28766" name="Line 136"/>
              <p:cNvSpPr>
                <a:spLocks noChangeShapeType="1"/>
              </p:cNvSpPr>
              <p:nvPr/>
            </p:nvSpPr>
            <p:spPr bwMode="auto">
              <a:xfrm flipV="1">
                <a:off x="6133" y="3715"/>
                <a:ext cx="540" cy="540"/>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endParaRPr lang="zh-CN" altLang="en-US" sz="2800">
                  <a:solidFill>
                    <a:srgbClr val="000000"/>
                  </a:solidFill>
                </a:endParaRPr>
              </a:p>
            </p:txBody>
          </p:sp>
          <p:sp>
            <p:nvSpPr>
              <p:cNvPr id="28767" name="Line 137"/>
              <p:cNvSpPr>
                <a:spLocks noChangeShapeType="1"/>
              </p:cNvSpPr>
              <p:nvPr/>
            </p:nvSpPr>
            <p:spPr bwMode="auto">
              <a:xfrm rot="280529" flipV="1">
                <a:off x="4667" y="2285"/>
                <a:ext cx="540" cy="540"/>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endParaRPr lang="zh-CN" altLang="en-US" sz="2800">
                  <a:solidFill>
                    <a:srgbClr val="000000"/>
                  </a:solidFill>
                </a:endParaRPr>
              </a:p>
            </p:txBody>
          </p:sp>
          <p:sp>
            <p:nvSpPr>
              <p:cNvPr id="28768" name="Line 138"/>
              <p:cNvSpPr>
                <a:spLocks noChangeShapeType="1"/>
              </p:cNvSpPr>
              <p:nvPr/>
            </p:nvSpPr>
            <p:spPr bwMode="auto">
              <a:xfrm flipV="1">
                <a:off x="4680" y="3715"/>
                <a:ext cx="540" cy="540"/>
              </a:xfrm>
              <a:prstGeom prst="line">
                <a:avLst/>
              </a:prstGeom>
              <a:noFill/>
              <a:ln w="12700">
                <a:solidFill>
                  <a:srgbClr val="000000"/>
                </a:solidFill>
                <a:prstDash val="dash"/>
                <a:round/>
              </a:ln>
              <a:extLst>
                <a:ext uri="{909E8E84-426E-40DD-AFC4-6F175D3DCCD1}">
                  <a14:hiddenFill xmlns:a14="http://schemas.microsoft.com/office/drawing/2010/main">
                    <a:noFill/>
                  </a14:hiddenFill>
                </a:ext>
              </a:extLst>
            </p:spPr>
            <p:txBody>
              <a:bodyPr/>
              <a:lstStyle/>
              <a:p>
                <a:endParaRPr lang="zh-CN" altLang="en-US" sz="2800">
                  <a:solidFill>
                    <a:srgbClr val="000000"/>
                  </a:solidFill>
                </a:endParaRPr>
              </a:p>
            </p:txBody>
          </p:sp>
          <p:sp>
            <p:nvSpPr>
              <p:cNvPr id="28769" name="Line 139"/>
              <p:cNvSpPr>
                <a:spLocks noChangeShapeType="1"/>
              </p:cNvSpPr>
              <p:nvPr/>
            </p:nvSpPr>
            <p:spPr bwMode="auto">
              <a:xfrm flipV="1">
                <a:off x="6107" y="2298"/>
                <a:ext cx="540" cy="540"/>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endParaRPr lang="zh-CN" altLang="en-US" sz="2800">
                  <a:solidFill>
                    <a:srgbClr val="000000"/>
                  </a:solidFill>
                </a:endParaRPr>
              </a:p>
            </p:txBody>
          </p:sp>
          <p:sp>
            <p:nvSpPr>
              <p:cNvPr id="28770" name="Line 140"/>
              <p:cNvSpPr>
                <a:spLocks noChangeShapeType="1"/>
              </p:cNvSpPr>
              <p:nvPr/>
            </p:nvSpPr>
            <p:spPr bwMode="auto">
              <a:xfrm>
                <a:off x="5220" y="3728"/>
                <a:ext cx="1440" cy="0"/>
              </a:xfrm>
              <a:prstGeom prst="line">
                <a:avLst/>
              </a:prstGeom>
              <a:noFill/>
              <a:ln w="12700">
                <a:solidFill>
                  <a:srgbClr val="000000"/>
                </a:solidFill>
                <a:prstDash val="dash"/>
                <a:round/>
              </a:ln>
              <a:extLst>
                <a:ext uri="{909E8E84-426E-40DD-AFC4-6F175D3DCCD1}">
                  <a14:hiddenFill xmlns:a14="http://schemas.microsoft.com/office/drawing/2010/main">
                    <a:noFill/>
                  </a14:hiddenFill>
                </a:ext>
              </a:extLst>
            </p:spPr>
            <p:txBody>
              <a:bodyPr/>
              <a:lstStyle/>
              <a:p>
                <a:endParaRPr lang="zh-CN" altLang="en-US" sz="2800">
                  <a:solidFill>
                    <a:srgbClr val="000000"/>
                  </a:solidFill>
                </a:endParaRPr>
              </a:p>
            </p:txBody>
          </p:sp>
          <p:sp>
            <p:nvSpPr>
              <p:cNvPr id="28771" name="Line 141"/>
              <p:cNvSpPr>
                <a:spLocks noChangeShapeType="1"/>
              </p:cNvSpPr>
              <p:nvPr/>
            </p:nvSpPr>
            <p:spPr bwMode="auto">
              <a:xfrm>
                <a:off x="4667" y="2818"/>
                <a:ext cx="1440" cy="0"/>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endParaRPr lang="zh-CN" altLang="en-US" sz="2800">
                  <a:solidFill>
                    <a:srgbClr val="000000"/>
                  </a:solidFill>
                </a:endParaRPr>
              </a:p>
            </p:txBody>
          </p:sp>
          <p:sp>
            <p:nvSpPr>
              <p:cNvPr id="28772" name="Line 142"/>
              <p:cNvSpPr>
                <a:spLocks noChangeShapeType="1"/>
              </p:cNvSpPr>
              <p:nvPr/>
            </p:nvSpPr>
            <p:spPr bwMode="auto">
              <a:xfrm>
                <a:off x="4659" y="4273"/>
                <a:ext cx="1440" cy="0"/>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endParaRPr lang="zh-CN" altLang="en-US" sz="2800">
                  <a:solidFill>
                    <a:srgbClr val="000000"/>
                  </a:solidFill>
                </a:endParaRPr>
              </a:p>
            </p:txBody>
          </p:sp>
          <p:sp>
            <p:nvSpPr>
              <p:cNvPr id="28773" name="Line 143"/>
              <p:cNvSpPr>
                <a:spLocks noChangeShapeType="1"/>
              </p:cNvSpPr>
              <p:nvPr/>
            </p:nvSpPr>
            <p:spPr bwMode="auto">
              <a:xfrm>
                <a:off x="5220" y="2298"/>
                <a:ext cx="1440" cy="0"/>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endParaRPr lang="zh-CN" altLang="en-US" sz="2800">
                  <a:solidFill>
                    <a:srgbClr val="000000"/>
                  </a:solidFill>
                </a:endParaRPr>
              </a:p>
            </p:txBody>
          </p:sp>
          <p:sp>
            <p:nvSpPr>
              <p:cNvPr id="28774" name="Oval 144"/>
              <p:cNvSpPr>
                <a:spLocks noChangeArrowheads="1"/>
              </p:cNvSpPr>
              <p:nvPr/>
            </p:nvSpPr>
            <p:spPr bwMode="auto">
              <a:xfrm>
                <a:off x="6046" y="4209"/>
                <a:ext cx="113" cy="113"/>
              </a:xfrm>
              <a:prstGeom prst="ellipse">
                <a:avLst/>
              </a:prstGeom>
              <a:solidFill>
                <a:srgbClr val="000000"/>
              </a:solidFill>
              <a:ln w="9525">
                <a:solidFill>
                  <a:srgbClr val="000000"/>
                </a:solidFill>
                <a:round/>
              </a:ln>
            </p:spPr>
            <p:txBody>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8775" name="Oval 145"/>
              <p:cNvSpPr>
                <a:spLocks noChangeArrowheads="1"/>
              </p:cNvSpPr>
              <p:nvPr/>
            </p:nvSpPr>
            <p:spPr bwMode="auto">
              <a:xfrm>
                <a:off x="6059" y="2753"/>
                <a:ext cx="113" cy="113"/>
              </a:xfrm>
              <a:prstGeom prst="ellipse">
                <a:avLst/>
              </a:prstGeom>
              <a:solidFill>
                <a:srgbClr val="000000"/>
              </a:solidFill>
              <a:ln w="9525">
                <a:solidFill>
                  <a:srgbClr val="000000"/>
                </a:solidFill>
                <a:round/>
              </a:ln>
            </p:spPr>
            <p:txBody>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8776" name="Oval 146"/>
              <p:cNvSpPr>
                <a:spLocks noChangeArrowheads="1"/>
              </p:cNvSpPr>
              <p:nvPr/>
            </p:nvSpPr>
            <p:spPr bwMode="auto">
              <a:xfrm>
                <a:off x="5170" y="3663"/>
                <a:ext cx="113" cy="113"/>
              </a:xfrm>
              <a:prstGeom prst="ellipse">
                <a:avLst/>
              </a:prstGeom>
              <a:solidFill>
                <a:srgbClr val="000000"/>
              </a:solidFill>
              <a:ln w="9525">
                <a:solidFill>
                  <a:srgbClr val="000000"/>
                </a:solidFill>
                <a:round/>
              </a:ln>
            </p:spPr>
            <p:txBody>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8777" name="Oval 147"/>
              <p:cNvSpPr>
                <a:spLocks noChangeArrowheads="1"/>
              </p:cNvSpPr>
              <p:nvPr/>
            </p:nvSpPr>
            <p:spPr bwMode="auto">
              <a:xfrm>
                <a:off x="6610" y="3663"/>
                <a:ext cx="113" cy="113"/>
              </a:xfrm>
              <a:prstGeom prst="ellipse">
                <a:avLst/>
              </a:prstGeom>
              <a:solidFill>
                <a:srgbClr val="000000"/>
              </a:solidFill>
              <a:ln w="9525">
                <a:solidFill>
                  <a:srgbClr val="000000"/>
                </a:solidFill>
                <a:round/>
              </a:ln>
            </p:spPr>
            <p:txBody>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8778" name="Oval 148"/>
              <p:cNvSpPr>
                <a:spLocks noChangeArrowheads="1"/>
              </p:cNvSpPr>
              <p:nvPr/>
            </p:nvSpPr>
            <p:spPr bwMode="auto">
              <a:xfrm>
                <a:off x="4608" y="4209"/>
                <a:ext cx="113" cy="113"/>
              </a:xfrm>
              <a:prstGeom prst="ellipse">
                <a:avLst/>
              </a:prstGeom>
              <a:solidFill>
                <a:srgbClr val="000000"/>
              </a:solidFill>
              <a:ln w="9525">
                <a:solidFill>
                  <a:srgbClr val="000000"/>
                </a:solidFill>
                <a:round/>
              </a:ln>
            </p:spPr>
            <p:txBody>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8779" name="Oval 149"/>
              <p:cNvSpPr>
                <a:spLocks noChangeArrowheads="1"/>
              </p:cNvSpPr>
              <p:nvPr/>
            </p:nvSpPr>
            <p:spPr bwMode="auto">
              <a:xfrm>
                <a:off x="5172" y="2259"/>
                <a:ext cx="113" cy="113"/>
              </a:xfrm>
              <a:prstGeom prst="ellipse">
                <a:avLst/>
              </a:prstGeom>
              <a:solidFill>
                <a:srgbClr val="000000"/>
              </a:solidFill>
              <a:ln w="9525">
                <a:solidFill>
                  <a:srgbClr val="000000"/>
                </a:solidFill>
                <a:round/>
              </a:ln>
            </p:spPr>
            <p:txBody>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8780" name="Oval 150"/>
              <p:cNvSpPr>
                <a:spLocks noChangeArrowheads="1"/>
              </p:cNvSpPr>
              <p:nvPr/>
            </p:nvSpPr>
            <p:spPr bwMode="auto">
              <a:xfrm>
                <a:off x="6599" y="2259"/>
                <a:ext cx="113" cy="113"/>
              </a:xfrm>
              <a:prstGeom prst="ellipse">
                <a:avLst/>
              </a:prstGeom>
              <a:solidFill>
                <a:srgbClr val="000000"/>
              </a:solidFill>
              <a:ln w="9525">
                <a:solidFill>
                  <a:srgbClr val="000000"/>
                </a:solidFill>
                <a:round/>
              </a:ln>
            </p:spPr>
            <p:txBody>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8781" name="Oval 151"/>
              <p:cNvSpPr>
                <a:spLocks noChangeArrowheads="1"/>
              </p:cNvSpPr>
              <p:nvPr/>
            </p:nvSpPr>
            <p:spPr bwMode="auto">
              <a:xfrm>
                <a:off x="4604" y="2753"/>
                <a:ext cx="113" cy="113"/>
              </a:xfrm>
              <a:prstGeom prst="ellipse">
                <a:avLst/>
              </a:prstGeom>
              <a:solidFill>
                <a:srgbClr val="000000"/>
              </a:solidFill>
              <a:ln w="9525">
                <a:solidFill>
                  <a:srgbClr val="000000"/>
                </a:solidFill>
                <a:round/>
              </a:ln>
            </p:spPr>
            <p:txBody>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28754" name="Oval 152"/>
            <p:cNvSpPr>
              <a:spLocks noChangeArrowheads="1"/>
            </p:cNvSpPr>
            <p:nvPr/>
          </p:nvSpPr>
          <p:spPr bwMode="auto">
            <a:xfrm>
              <a:off x="2744" y="2931"/>
              <a:ext cx="272" cy="272"/>
            </a:xfrm>
            <a:prstGeom prst="ellipse">
              <a:avLst/>
            </a:prstGeom>
            <a:solidFill>
              <a:schemeClr val="tx2"/>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8755" name="Oval 153"/>
            <p:cNvSpPr>
              <a:spLocks noChangeArrowheads="1"/>
            </p:cNvSpPr>
            <p:nvPr/>
          </p:nvSpPr>
          <p:spPr bwMode="auto">
            <a:xfrm>
              <a:off x="3878" y="2931"/>
              <a:ext cx="272" cy="272"/>
            </a:xfrm>
            <a:prstGeom prst="ellipse">
              <a:avLst/>
            </a:prstGeom>
            <a:solidFill>
              <a:schemeClr val="tx2"/>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8756" name="Oval 154"/>
            <p:cNvSpPr>
              <a:spLocks noChangeArrowheads="1"/>
            </p:cNvSpPr>
            <p:nvPr/>
          </p:nvSpPr>
          <p:spPr bwMode="auto">
            <a:xfrm>
              <a:off x="4332" y="2523"/>
              <a:ext cx="272" cy="272"/>
            </a:xfrm>
            <a:prstGeom prst="ellipse">
              <a:avLst/>
            </a:prstGeom>
            <a:solidFill>
              <a:schemeClr val="tx2"/>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8757" name="Oval 155"/>
            <p:cNvSpPr>
              <a:spLocks noChangeArrowheads="1"/>
            </p:cNvSpPr>
            <p:nvPr/>
          </p:nvSpPr>
          <p:spPr bwMode="auto">
            <a:xfrm>
              <a:off x="4332" y="1434"/>
              <a:ext cx="272" cy="272"/>
            </a:xfrm>
            <a:prstGeom prst="ellipse">
              <a:avLst/>
            </a:prstGeom>
            <a:solidFill>
              <a:schemeClr val="tx2"/>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8758" name="Oval 156"/>
            <p:cNvSpPr>
              <a:spLocks noChangeArrowheads="1"/>
            </p:cNvSpPr>
            <p:nvPr/>
          </p:nvSpPr>
          <p:spPr bwMode="auto">
            <a:xfrm>
              <a:off x="3878" y="1797"/>
              <a:ext cx="272" cy="272"/>
            </a:xfrm>
            <a:prstGeom prst="ellipse">
              <a:avLst/>
            </a:prstGeom>
            <a:solidFill>
              <a:schemeClr val="tx2"/>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8759" name="Oval 157"/>
            <p:cNvSpPr>
              <a:spLocks noChangeArrowheads="1"/>
            </p:cNvSpPr>
            <p:nvPr/>
          </p:nvSpPr>
          <p:spPr bwMode="auto">
            <a:xfrm>
              <a:off x="2699" y="1842"/>
              <a:ext cx="272" cy="272"/>
            </a:xfrm>
            <a:prstGeom prst="ellipse">
              <a:avLst/>
            </a:prstGeom>
            <a:solidFill>
              <a:schemeClr val="tx2"/>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8760" name="Oval 158"/>
            <p:cNvSpPr>
              <a:spLocks noChangeArrowheads="1"/>
            </p:cNvSpPr>
            <p:nvPr/>
          </p:nvSpPr>
          <p:spPr bwMode="auto">
            <a:xfrm>
              <a:off x="3198" y="2523"/>
              <a:ext cx="272" cy="272"/>
            </a:xfrm>
            <a:prstGeom prst="ellipse">
              <a:avLst/>
            </a:prstGeom>
            <a:solidFill>
              <a:schemeClr val="tx2"/>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8761" name="Oval 159"/>
            <p:cNvSpPr>
              <a:spLocks noChangeArrowheads="1"/>
            </p:cNvSpPr>
            <p:nvPr/>
          </p:nvSpPr>
          <p:spPr bwMode="auto">
            <a:xfrm>
              <a:off x="3198" y="1434"/>
              <a:ext cx="272" cy="272"/>
            </a:xfrm>
            <a:prstGeom prst="ellipse">
              <a:avLst/>
            </a:prstGeom>
            <a:solidFill>
              <a:schemeClr val="tx2"/>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366176" name="Group 160"/>
          <p:cNvGrpSpPr/>
          <p:nvPr/>
        </p:nvGrpSpPr>
        <p:grpSpPr bwMode="auto">
          <a:xfrm>
            <a:off x="900113" y="4868863"/>
            <a:ext cx="1079500" cy="1008062"/>
            <a:chOff x="2699" y="1434"/>
            <a:chExt cx="1905" cy="1769"/>
          </a:xfrm>
        </p:grpSpPr>
        <p:grpSp>
          <p:nvGrpSpPr>
            <p:cNvPr id="28724" name="Group 161"/>
            <p:cNvGrpSpPr/>
            <p:nvPr/>
          </p:nvGrpSpPr>
          <p:grpSpPr bwMode="auto">
            <a:xfrm>
              <a:off x="2789" y="1525"/>
              <a:ext cx="1724" cy="1633"/>
              <a:chOff x="4604" y="2259"/>
              <a:chExt cx="2119" cy="2063"/>
            </a:xfrm>
          </p:grpSpPr>
          <p:sp>
            <p:nvSpPr>
              <p:cNvPr id="28733" name="Line 162"/>
              <p:cNvSpPr>
                <a:spLocks noChangeShapeType="1"/>
              </p:cNvSpPr>
              <p:nvPr/>
            </p:nvSpPr>
            <p:spPr bwMode="auto">
              <a:xfrm rot="5390437">
                <a:off x="3935" y="3550"/>
                <a:ext cx="1440" cy="1"/>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endParaRPr lang="zh-CN" altLang="en-US" sz="2800">
                  <a:solidFill>
                    <a:srgbClr val="000000"/>
                  </a:solidFill>
                </a:endParaRPr>
              </a:p>
            </p:txBody>
          </p:sp>
          <p:sp>
            <p:nvSpPr>
              <p:cNvPr id="28734" name="Line 163"/>
              <p:cNvSpPr>
                <a:spLocks noChangeShapeType="1"/>
              </p:cNvSpPr>
              <p:nvPr/>
            </p:nvSpPr>
            <p:spPr bwMode="auto">
              <a:xfrm rot="5390437">
                <a:off x="4512" y="3017"/>
                <a:ext cx="1440" cy="1"/>
              </a:xfrm>
              <a:prstGeom prst="line">
                <a:avLst/>
              </a:prstGeom>
              <a:noFill/>
              <a:ln w="12700">
                <a:solidFill>
                  <a:srgbClr val="000000"/>
                </a:solidFill>
                <a:prstDash val="dash"/>
                <a:round/>
              </a:ln>
              <a:extLst>
                <a:ext uri="{909E8E84-426E-40DD-AFC4-6F175D3DCCD1}">
                  <a14:hiddenFill xmlns:a14="http://schemas.microsoft.com/office/drawing/2010/main">
                    <a:noFill/>
                  </a14:hiddenFill>
                </a:ext>
              </a:extLst>
            </p:spPr>
            <p:txBody>
              <a:bodyPr/>
              <a:lstStyle/>
              <a:p>
                <a:endParaRPr lang="zh-CN" altLang="en-US" sz="2800">
                  <a:solidFill>
                    <a:srgbClr val="000000"/>
                  </a:solidFill>
                </a:endParaRPr>
              </a:p>
            </p:txBody>
          </p:sp>
          <p:sp>
            <p:nvSpPr>
              <p:cNvPr id="28735" name="Line 164"/>
              <p:cNvSpPr>
                <a:spLocks noChangeShapeType="1"/>
              </p:cNvSpPr>
              <p:nvPr/>
            </p:nvSpPr>
            <p:spPr bwMode="auto">
              <a:xfrm rot="5390437">
                <a:off x="5940" y="3017"/>
                <a:ext cx="1440" cy="1"/>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endParaRPr lang="zh-CN" altLang="en-US" sz="2800">
                  <a:solidFill>
                    <a:srgbClr val="000000"/>
                  </a:solidFill>
                </a:endParaRPr>
              </a:p>
            </p:txBody>
          </p:sp>
          <p:sp>
            <p:nvSpPr>
              <p:cNvPr id="28736" name="Line 165"/>
              <p:cNvSpPr>
                <a:spLocks noChangeShapeType="1"/>
              </p:cNvSpPr>
              <p:nvPr/>
            </p:nvSpPr>
            <p:spPr bwMode="auto">
              <a:xfrm rot="5390437">
                <a:off x="5388" y="3550"/>
                <a:ext cx="1440" cy="1"/>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endParaRPr lang="zh-CN" altLang="en-US" sz="2800">
                  <a:solidFill>
                    <a:srgbClr val="000000"/>
                  </a:solidFill>
                </a:endParaRPr>
              </a:p>
            </p:txBody>
          </p:sp>
          <p:sp>
            <p:nvSpPr>
              <p:cNvPr id="28737" name="Line 166"/>
              <p:cNvSpPr>
                <a:spLocks noChangeShapeType="1"/>
              </p:cNvSpPr>
              <p:nvPr/>
            </p:nvSpPr>
            <p:spPr bwMode="auto">
              <a:xfrm flipV="1">
                <a:off x="6133" y="3715"/>
                <a:ext cx="540" cy="540"/>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endParaRPr lang="zh-CN" altLang="en-US" sz="2800">
                  <a:solidFill>
                    <a:srgbClr val="000000"/>
                  </a:solidFill>
                </a:endParaRPr>
              </a:p>
            </p:txBody>
          </p:sp>
          <p:sp>
            <p:nvSpPr>
              <p:cNvPr id="28738" name="Line 167"/>
              <p:cNvSpPr>
                <a:spLocks noChangeShapeType="1"/>
              </p:cNvSpPr>
              <p:nvPr/>
            </p:nvSpPr>
            <p:spPr bwMode="auto">
              <a:xfrm rot="280529" flipV="1">
                <a:off x="4667" y="2285"/>
                <a:ext cx="540" cy="540"/>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endParaRPr lang="zh-CN" altLang="en-US" sz="2800">
                  <a:solidFill>
                    <a:srgbClr val="000000"/>
                  </a:solidFill>
                </a:endParaRPr>
              </a:p>
            </p:txBody>
          </p:sp>
          <p:sp>
            <p:nvSpPr>
              <p:cNvPr id="28739" name="Line 168"/>
              <p:cNvSpPr>
                <a:spLocks noChangeShapeType="1"/>
              </p:cNvSpPr>
              <p:nvPr/>
            </p:nvSpPr>
            <p:spPr bwMode="auto">
              <a:xfrm flipV="1">
                <a:off x="4680" y="3715"/>
                <a:ext cx="540" cy="540"/>
              </a:xfrm>
              <a:prstGeom prst="line">
                <a:avLst/>
              </a:prstGeom>
              <a:noFill/>
              <a:ln w="12700">
                <a:solidFill>
                  <a:srgbClr val="000000"/>
                </a:solidFill>
                <a:prstDash val="dash"/>
                <a:round/>
              </a:ln>
              <a:extLst>
                <a:ext uri="{909E8E84-426E-40DD-AFC4-6F175D3DCCD1}">
                  <a14:hiddenFill xmlns:a14="http://schemas.microsoft.com/office/drawing/2010/main">
                    <a:noFill/>
                  </a14:hiddenFill>
                </a:ext>
              </a:extLst>
            </p:spPr>
            <p:txBody>
              <a:bodyPr/>
              <a:lstStyle/>
              <a:p>
                <a:endParaRPr lang="zh-CN" altLang="en-US" sz="2800">
                  <a:solidFill>
                    <a:srgbClr val="000000"/>
                  </a:solidFill>
                </a:endParaRPr>
              </a:p>
            </p:txBody>
          </p:sp>
          <p:sp>
            <p:nvSpPr>
              <p:cNvPr id="28740" name="Line 169"/>
              <p:cNvSpPr>
                <a:spLocks noChangeShapeType="1"/>
              </p:cNvSpPr>
              <p:nvPr/>
            </p:nvSpPr>
            <p:spPr bwMode="auto">
              <a:xfrm flipV="1">
                <a:off x="6107" y="2298"/>
                <a:ext cx="540" cy="540"/>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endParaRPr lang="zh-CN" altLang="en-US" sz="2800">
                  <a:solidFill>
                    <a:srgbClr val="000000"/>
                  </a:solidFill>
                </a:endParaRPr>
              </a:p>
            </p:txBody>
          </p:sp>
          <p:sp>
            <p:nvSpPr>
              <p:cNvPr id="28741" name="Line 170"/>
              <p:cNvSpPr>
                <a:spLocks noChangeShapeType="1"/>
              </p:cNvSpPr>
              <p:nvPr/>
            </p:nvSpPr>
            <p:spPr bwMode="auto">
              <a:xfrm>
                <a:off x="5220" y="3728"/>
                <a:ext cx="1440" cy="0"/>
              </a:xfrm>
              <a:prstGeom prst="line">
                <a:avLst/>
              </a:prstGeom>
              <a:noFill/>
              <a:ln w="12700">
                <a:solidFill>
                  <a:srgbClr val="000000"/>
                </a:solidFill>
                <a:prstDash val="dash"/>
                <a:round/>
              </a:ln>
              <a:extLst>
                <a:ext uri="{909E8E84-426E-40DD-AFC4-6F175D3DCCD1}">
                  <a14:hiddenFill xmlns:a14="http://schemas.microsoft.com/office/drawing/2010/main">
                    <a:noFill/>
                  </a14:hiddenFill>
                </a:ext>
              </a:extLst>
            </p:spPr>
            <p:txBody>
              <a:bodyPr/>
              <a:lstStyle/>
              <a:p>
                <a:endParaRPr lang="zh-CN" altLang="en-US" sz="2800">
                  <a:solidFill>
                    <a:srgbClr val="000000"/>
                  </a:solidFill>
                </a:endParaRPr>
              </a:p>
            </p:txBody>
          </p:sp>
          <p:sp>
            <p:nvSpPr>
              <p:cNvPr id="28742" name="Line 171"/>
              <p:cNvSpPr>
                <a:spLocks noChangeShapeType="1"/>
              </p:cNvSpPr>
              <p:nvPr/>
            </p:nvSpPr>
            <p:spPr bwMode="auto">
              <a:xfrm>
                <a:off x="4667" y="2818"/>
                <a:ext cx="1440" cy="0"/>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endParaRPr lang="zh-CN" altLang="en-US" sz="2800">
                  <a:solidFill>
                    <a:srgbClr val="000000"/>
                  </a:solidFill>
                </a:endParaRPr>
              </a:p>
            </p:txBody>
          </p:sp>
          <p:sp>
            <p:nvSpPr>
              <p:cNvPr id="28743" name="Line 172"/>
              <p:cNvSpPr>
                <a:spLocks noChangeShapeType="1"/>
              </p:cNvSpPr>
              <p:nvPr/>
            </p:nvSpPr>
            <p:spPr bwMode="auto">
              <a:xfrm>
                <a:off x="4659" y="4273"/>
                <a:ext cx="1440" cy="0"/>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endParaRPr lang="zh-CN" altLang="en-US" sz="2800">
                  <a:solidFill>
                    <a:srgbClr val="000000"/>
                  </a:solidFill>
                </a:endParaRPr>
              </a:p>
            </p:txBody>
          </p:sp>
          <p:sp>
            <p:nvSpPr>
              <p:cNvPr id="28744" name="Line 173"/>
              <p:cNvSpPr>
                <a:spLocks noChangeShapeType="1"/>
              </p:cNvSpPr>
              <p:nvPr/>
            </p:nvSpPr>
            <p:spPr bwMode="auto">
              <a:xfrm>
                <a:off x="5220" y="2298"/>
                <a:ext cx="1440" cy="0"/>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endParaRPr lang="zh-CN" altLang="en-US" sz="2800">
                  <a:solidFill>
                    <a:srgbClr val="000000"/>
                  </a:solidFill>
                </a:endParaRPr>
              </a:p>
            </p:txBody>
          </p:sp>
          <p:sp>
            <p:nvSpPr>
              <p:cNvPr id="28745" name="Oval 174"/>
              <p:cNvSpPr>
                <a:spLocks noChangeArrowheads="1"/>
              </p:cNvSpPr>
              <p:nvPr/>
            </p:nvSpPr>
            <p:spPr bwMode="auto">
              <a:xfrm>
                <a:off x="6046" y="4209"/>
                <a:ext cx="113" cy="113"/>
              </a:xfrm>
              <a:prstGeom prst="ellipse">
                <a:avLst/>
              </a:prstGeom>
              <a:solidFill>
                <a:srgbClr val="000000"/>
              </a:solidFill>
              <a:ln w="9525">
                <a:solidFill>
                  <a:srgbClr val="000000"/>
                </a:solidFill>
                <a:round/>
              </a:ln>
            </p:spPr>
            <p:txBody>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8746" name="Oval 175"/>
              <p:cNvSpPr>
                <a:spLocks noChangeArrowheads="1"/>
              </p:cNvSpPr>
              <p:nvPr/>
            </p:nvSpPr>
            <p:spPr bwMode="auto">
              <a:xfrm>
                <a:off x="6059" y="2753"/>
                <a:ext cx="113" cy="113"/>
              </a:xfrm>
              <a:prstGeom prst="ellipse">
                <a:avLst/>
              </a:prstGeom>
              <a:solidFill>
                <a:srgbClr val="000000"/>
              </a:solidFill>
              <a:ln w="9525">
                <a:solidFill>
                  <a:srgbClr val="000000"/>
                </a:solidFill>
                <a:round/>
              </a:ln>
            </p:spPr>
            <p:txBody>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8747" name="Oval 176"/>
              <p:cNvSpPr>
                <a:spLocks noChangeArrowheads="1"/>
              </p:cNvSpPr>
              <p:nvPr/>
            </p:nvSpPr>
            <p:spPr bwMode="auto">
              <a:xfrm>
                <a:off x="5170" y="3663"/>
                <a:ext cx="113" cy="113"/>
              </a:xfrm>
              <a:prstGeom prst="ellipse">
                <a:avLst/>
              </a:prstGeom>
              <a:solidFill>
                <a:srgbClr val="000000"/>
              </a:solidFill>
              <a:ln w="9525">
                <a:solidFill>
                  <a:srgbClr val="000000"/>
                </a:solidFill>
                <a:round/>
              </a:ln>
            </p:spPr>
            <p:txBody>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8748" name="Oval 177"/>
              <p:cNvSpPr>
                <a:spLocks noChangeArrowheads="1"/>
              </p:cNvSpPr>
              <p:nvPr/>
            </p:nvSpPr>
            <p:spPr bwMode="auto">
              <a:xfrm>
                <a:off x="6610" y="3663"/>
                <a:ext cx="113" cy="113"/>
              </a:xfrm>
              <a:prstGeom prst="ellipse">
                <a:avLst/>
              </a:prstGeom>
              <a:solidFill>
                <a:srgbClr val="000000"/>
              </a:solidFill>
              <a:ln w="9525">
                <a:solidFill>
                  <a:srgbClr val="000000"/>
                </a:solidFill>
                <a:round/>
              </a:ln>
            </p:spPr>
            <p:txBody>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8749" name="Oval 178"/>
              <p:cNvSpPr>
                <a:spLocks noChangeArrowheads="1"/>
              </p:cNvSpPr>
              <p:nvPr/>
            </p:nvSpPr>
            <p:spPr bwMode="auto">
              <a:xfrm>
                <a:off x="4608" y="4209"/>
                <a:ext cx="113" cy="113"/>
              </a:xfrm>
              <a:prstGeom prst="ellipse">
                <a:avLst/>
              </a:prstGeom>
              <a:solidFill>
                <a:srgbClr val="000000"/>
              </a:solidFill>
              <a:ln w="9525">
                <a:solidFill>
                  <a:srgbClr val="000000"/>
                </a:solidFill>
                <a:round/>
              </a:ln>
            </p:spPr>
            <p:txBody>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8750" name="Oval 179"/>
              <p:cNvSpPr>
                <a:spLocks noChangeArrowheads="1"/>
              </p:cNvSpPr>
              <p:nvPr/>
            </p:nvSpPr>
            <p:spPr bwMode="auto">
              <a:xfrm>
                <a:off x="5172" y="2259"/>
                <a:ext cx="113" cy="113"/>
              </a:xfrm>
              <a:prstGeom prst="ellipse">
                <a:avLst/>
              </a:prstGeom>
              <a:solidFill>
                <a:srgbClr val="000000"/>
              </a:solidFill>
              <a:ln w="9525">
                <a:solidFill>
                  <a:srgbClr val="000000"/>
                </a:solidFill>
                <a:round/>
              </a:ln>
            </p:spPr>
            <p:txBody>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8751" name="Oval 180"/>
              <p:cNvSpPr>
                <a:spLocks noChangeArrowheads="1"/>
              </p:cNvSpPr>
              <p:nvPr/>
            </p:nvSpPr>
            <p:spPr bwMode="auto">
              <a:xfrm>
                <a:off x="6599" y="2259"/>
                <a:ext cx="113" cy="113"/>
              </a:xfrm>
              <a:prstGeom prst="ellipse">
                <a:avLst/>
              </a:prstGeom>
              <a:solidFill>
                <a:srgbClr val="000000"/>
              </a:solidFill>
              <a:ln w="9525">
                <a:solidFill>
                  <a:srgbClr val="000000"/>
                </a:solidFill>
                <a:round/>
              </a:ln>
            </p:spPr>
            <p:txBody>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8752" name="Oval 181"/>
              <p:cNvSpPr>
                <a:spLocks noChangeArrowheads="1"/>
              </p:cNvSpPr>
              <p:nvPr/>
            </p:nvSpPr>
            <p:spPr bwMode="auto">
              <a:xfrm>
                <a:off x="4604" y="2753"/>
                <a:ext cx="113" cy="113"/>
              </a:xfrm>
              <a:prstGeom prst="ellipse">
                <a:avLst/>
              </a:prstGeom>
              <a:solidFill>
                <a:srgbClr val="000000"/>
              </a:solidFill>
              <a:ln w="9525">
                <a:solidFill>
                  <a:srgbClr val="000000"/>
                </a:solidFill>
                <a:round/>
              </a:ln>
            </p:spPr>
            <p:txBody>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28725" name="Oval 182"/>
            <p:cNvSpPr>
              <a:spLocks noChangeArrowheads="1"/>
            </p:cNvSpPr>
            <p:nvPr/>
          </p:nvSpPr>
          <p:spPr bwMode="auto">
            <a:xfrm>
              <a:off x="2744" y="2931"/>
              <a:ext cx="272" cy="272"/>
            </a:xfrm>
            <a:prstGeom prst="ellipse">
              <a:avLst/>
            </a:prstGeom>
            <a:solidFill>
              <a:schemeClr val="tx2"/>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8726" name="Oval 183"/>
            <p:cNvSpPr>
              <a:spLocks noChangeArrowheads="1"/>
            </p:cNvSpPr>
            <p:nvPr/>
          </p:nvSpPr>
          <p:spPr bwMode="auto">
            <a:xfrm>
              <a:off x="3878" y="2931"/>
              <a:ext cx="272" cy="272"/>
            </a:xfrm>
            <a:prstGeom prst="ellipse">
              <a:avLst/>
            </a:prstGeom>
            <a:solidFill>
              <a:schemeClr val="tx2"/>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8727" name="Oval 184"/>
            <p:cNvSpPr>
              <a:spLocks noChangeArrowheads="1"/>
            </p:cNvSpPr>
            <p:nvPr/>
          </p:nvSpPr>
          <p:spPr bwMode="auto">
            <a:xfrm>
              <a:off x="4332" y="2523"/>
              <a:ext cx="272" cy="272"/>
            </a:xfrm>
            <a:prstGeom prst="ellipse">
              <a:avLst/>
            </a:prstGeom>
            <a:solidFill>
              <a:schemeClr val="tx2"/>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8728" name="Oval 185"/>
            <p:cNvSpPr>
              <a:spLocks noChangeArrowheads="1"/>
            </p:cNvSpPr>
            <p:nvPr/>
          </p:nvSpPr>
          <p:spPr bwMode="auto">
            <a:xfrm>
              <a:off x="4332" y="1434"/>
              <a:ext cx="272" cy="272"/>
            </a:xfrm>
            <a:prstGeom prst="ellipse">
              <a:avLst/>
            </a:prstGeom>
            <a:solidFill>
              <a:schemeClr val="tx2"/>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8729" name="Oval 186"/>
            <p:cNvSpPr>
              <a:spLocks noChangeArrowheads="1"/>
            </p:cNvSpPr>
            <p:nvPr/>
          </p:nvSpPr>
          <p:spPr bwMode="auto">
            <a:xfrm>
              <a:off x="3878" y="1797"/>
              <a:ext cx="272" cy="272"/>
            </a:xfrm>
            <a:prstGeom prst="ellipse">
              <a:avLst/>
            </a:prstGeom>
            <a:solidFill>
              <a:schemeClr val="tx2"/>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8730" name="Oval 187"/>
            <p:cNvSpPr>
              <a:spLocks noChangeArrowheads="1"/>
            </p:cNvSpPr>
            <p:nvPr/>
          </p:nvSpPr>
          <p:spPr bwMode="auto">
            <a:xfrm>
              <a:off x="2699" y="1842"/>
              <a:ext cx="272" cy="272"/>
            </a:xfrm>
            <a:prstGeom prst="ellipse">
              <a:avLst/>
            </a:prstGeom>
            <a:solidFill>
              <a:schemeClr val="tx2"/>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8731" name="Oval 188"/>
            <p:cNvSpPr>
              <a:spLocks noChangeArrowheads="1"/>
            </p:cNvSpPr>
            <p:nvPr/>
          </p:nvSpPr>
          <p:spPr bwMode="auto">
            <a:xfrm>
              <a:off x="3198" y="2523"/>
              <a:ext cx="272" cy="272"/>
            </a:xfrm>
            <a:prstGeom prst="ellipse">
              <a:avLst/>
            </a:prstGeom>
            <a:solidFill>
              <a:schemeClr val="tx2"/>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8732" name="Oval 189"/>
            <p:cNvSpPr>
              <a:spLocks noChangeArrowheads="1"/>
            </p:cNvSpPr>
            <p:nvPr/>
          </p:nvSpPr>
          <p:spPr bwMode="auto">
            <a:xfrm>
              <a:off x="3198" y="1434"/>
              <a:ext cx="272" cy="272"/>
            </a:xfrm>
            <a:prstGeom prst="ellipse">
              <a:avLst/>
            </a:prstGeom>
            <a:solidFill>
              <a:schemeClr val="tx2"/>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366206" name="Group 190"/>
          <p:cNvGrpSpPr/>
          <p:nvPr/>
        </p:nvGrpSpPr>
        <p:grpSpPr bwMode="auto">
          <a:xfrm>
            <a:off x="1573213" y="4868863"/>
            <a:ext cx="1079500" cy="1008062"/>
            <a:chOff x="2699" y="1434"/>
            <a:chExt cx="1905" cy="1769"/>
          </a:xfrm>
        </p:grpSpPr>
        <p:grpSp>
          <p:nvGrpSpPr>
            <p:cNvPr id="28695" name="Group 191"/>
            <p:cNvGrpSpPr/>
            <p:nvPr/>
          </p:nvGrpSpPr>
          <p:grpSpPr bwMode="auto">
            <a:xfrm>
              <a:off x="2789" y="1525"/>
              <a:ext cx="1724" cy="1633"/>
              <a:chOff x="4604" y="2259"/>
              <a:chExt cx="2119" cy="2063"/>
            </a:xfrm>
          </p:grpSpPr>
          <p:sp>
            <p:nvSpPr>
              <p:cNvPr id="28704" name="Line 192"/>
              <p:cNvSpPr>
                <a:spLocks noChangeShapeType="1"/>
              </p:cNvSpPr>
              <p:nvPr/>
            </p:nvSpPr>
            <p:spPr bwMode="auto">
              <a:xfrm rot="5390437">
                <a:off x="3935" y="3550"/>
                <a:ext cx="1440" cy="1"/>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endParaRPr lang="zh-CN" altLang="en-US" sz="2800">
                  <a:solidFill>
                    <a:srgbClr val="000000"/>
                  </a:solidFill>
                </a:endParaRPr>
              </a:p>
            </p:txBody>
          </p:sp>
          <p:sp>
            <p:nvSpPr>
              <p:cNvPr id="28705" name="Line 193"/>
              <p:cNvSpPr>
                <a:spLocks noChangeShapeType="1"/>
              </p:cNvSpPr>
              <p:nvPr/>
            </p:nvSpPr>
            <p:spPr bwMode="auto">
              <a:xfrm rot="5390437">
                <a:off x="4512" y="3017"/>
                <a:ext cx="1440" cy="1"/>
              </a:xfrm>
              <a:prstGeom prst="line">
                <a:avLst/>
              </a:prstGeom>
              <a:noFill/>
              <a:ln w="12700">
                <a:solidFill>
                  <a:srgbClr val="000000"/>
                </a:solidFill>
                <a:prstDash val="dash"/>
                <a:round/>
              </a:ln>
              <a:extLst>
                <a:ext uri="{909E8E84-426E-40DD-AFC4-6F175D3DCCD1}">
                  <a14:hiddenFill xmlns:a14="http://schemas.microsoft.com/office/drawing/2010/main">
                    <a:noFill/>
                  </a14:hiddenFill>
                </a:ext>
              </a:extLst>
            </p:spPr>
            <p:txBody>
              <a:bodyPr/>
              <a:lstStyle/>
              <a:p>
                <a:endParaRPr lang="zh-CN" altLang="en-US" sz="2800">
                  <a:solidFill>
                    <a:srgbClr val="000000"/>
                  </a:solidFill>
                </a:endParaRPr>
              </a:p>
            </p:txBody>
          </p:sp>
          <p:sp>
            <p:nvSpPr>
              <p:cNvPr id="28706" name="Line 194"/>
              <p:cNvSpPr>
                <a:spLocks noChangeShapeType="1"/>
              </p:cNvSpPr>
              <p:nvPr/>
            </p:nvSpPr>
            <p:spPr bwMode="auto">
              <a:xfrm rot="5390437">
                <a:off x="5940" y="3017"/>
                <a:ext cx="1440" cy="1"/>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endParaRPr lang="zh-CN" altLang="en-US" sz="2800">
                  <a:solidFill>
                    <a:srgbClr val="000000"/>
                  </a:solidFill>
                </a:endParaRPr>
              </a:p>
            </p:txBody>
          </p:sp>
          <p:sp>
            <p:nvSpPr>
              <p:cNvPr id="28707" name="Line 195"/>
              <p:cNvSpPr>
                <a:spLocks noChangeShapeType="1"/>
              </p:cNvSpPr>
              <p:nvPr/>
            </p:nvSpPr>
            <p:spPr bwMode="auto">
              <a:xfrm rot="5390437">
                <a:off x="5388" y="3550"/>
                <a:ext cx="1440" cy="1"/>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endParaRPr lang="zh-CN" altLang="en-US" sz="2800">
                  <a:solidFill>
                    <a:srgbClr val="000000"/>
                  </a:solidFill>
                </a:endParaRPr>
              </a:p>
            </p:txBody>
          </p:sp>
          <p:sp>
            <p:nvSpPr>
              <p:cNvPr id="28708" name="Line 196"/>
              <p:cNvSpPr>
                <a:spLocks noChangeShapeType="1"/>
              </p:cNvSpPr>
              <p:nvPr/>
            </p:nvSpPr>
            <p:spPr bwMode="auto">
              <a:xfrm flipV="1">
                <a:off x="6133" y="3715"/>
                <a:ext cx="540" cy="540"/>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endParaRPr lang="zh-CN" altLang="en-US" sz="2800">
                  <a:solidFill>
                    <a:srgbClr val="000000"/>
                  </a:solidFill>
                </a:endParaRPr>
              </a:p>
            </p:txBody>
          </p:sp>
          <p:sp>
            <p:nvSpPr>
              <p:cNvPr id="28709" name="Line 197"/>
              <p:cNvSpPr>
                <a:spLocks noChangeShapeType="1"/>
              </p:cNvSpPr>
              <p:nvPr/>
            </p:nvSpPr>
            <p:spPr bwMode="auto">
              <a:xfrm rot="280529" flipV="1">
                <a:off x="4667" y="2285"/>
                <a:ext cx="540" cy="540"/>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endParaRPr lang="zh-CN" altLang="en-US" sz="2800">
                  <a:solidFill>
                    <a:srgbClr val="000000"/>
                  </a:solidFill>
                </a:endParaRPr>
              </a:p>
            </p:txBody>
          </p:sp>
          <p:sp>
            <p:nvSpPr>
              <p:cNvPr id="28710" name="Line 198"/>
              <p:cNvSpPr>
                <a:spLocks noChangeShapeType="1"/>
              </p:cNvSpPr>
              <p:nvPr/>
            </p:nvSpPr>
            <p:spPr bwMode="auto">
              <a:xfrm flipV="1">
                <a:off x="4680" y="3715"/>
                <a:ext cx="540" cy="540"/>
              </a:xfrm>
              <a:prstGeom prst="line">
                <a:avLst/>
              </a:prstGeom>
              <a:noFill/>
              <a:ln w="12700">
                <a:solidFill>
                  <a:srgbClr val="000000"/>
                </a:solidFill>
                <a:prstDash val="dash"/>
                <a:round/>
              </a:ln>
              <a:extLst>
                <a:ext uri="{909E8E84-426E-40DD-AFC4-6F175D3DCCD1}">
                  <a14:hiddenFill xmlns:a14="http://schemas.microsoft.com/office/drawing/2010/main">
                    <a:noFill/>
                  </a14:hiddenFill>
                </a:ext>
              </a:extLst>
            </p:spPr>
            <p:txBody>
              <a:bodyPr/>
              <a:lstStyle/>
              <a:p>
                <a:endParaRPr lang="zh-CN" altLang="en-US" sz="2800">
                  <a:solidFill>
                    <a:srgbClr val="000000"/>
                  </a:solidFill>
                </a:endParaRPr>
              </a:p>
            </p:txBody>
          </p:sp>
          <p:sp>
            <p:nvSpPr>
              <p:cNvPr id="28711" name="Line 199"/>
              <p:cNvSpPr>
                <a:spLocks noChangeShapeType="1"/>
              </p:cNvSpPr>
              <p:nvPr/>
            </p:nvSpPr>
            <p:spPr bwMode="auto">
              <a:xfrm flipV="1">
                <a:off x="6107" y="2298"/>
                <a:ext cx="540" cy="540"/>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endParaRPr lang="zh-CN" altLang="en-US" sz="2800">
                  <a:solidFill>
                    <a:srgbClr val="000000"/>
                  </a:solidFill>
                </a:endParaRPr>
              </a:p>
            </p:txBody>
          </p:sp>
          <p:sp>
            <p:nvSpPr>
              <p:cNvPr id="28712" name="Line 200"/>
              <p:cNvSpPr>
                <a:spLocks noChangeShapeType="1"/>
              </p:cNvSpPr>
              <p:nvPr/>
            </p:nvSpPr>
            <p:spPr bwMode="auto">
              <a:xfrm>
                <a:off x="5220" y="3728"/>
                <a:ext cx="1440" cy="0"/>
              </a:xfrm>
              <a:prstGeom prst="line">
                <a:avLst/>
              </a:prstGeom>
              <a:noFill/>
              <a:ln w="12700">
                <a:solidFill>
                  <a:srgbClr val="000000"/>
                </a:solidFill>
                <a:prstDash val="dash"/>
                <a:round/>
              </a:ln>
              <a:extLst>
                <a:ext uri="{909E8E84-426E-40DD-AFC4-6F175D3DCCD1}">
                  <a14:hiddenFill xmlns:a14="http://schemas.microsoft.com/office/drawing/2010/main">
                    <a:noFill/>
                  </a14:hiddenFill>
                </a:ext>
              </a:extLst>
            </p:spPr>
            <p:txBody>
              <a:bodyPr/>
              <a:lstStyle/>
              <a:p>
                <a:endParaRPr lang="zh-CN" altLang="en-US" sz="2800">
                  <a:solidFill>
                    <a:srgbClr val="000000"/>
                  </a:solidFill>
                </a:endParaRPr>
              </a:p>
            </p:txBody>
          </p:sp>
          <p:sp>
            <p:nvSpPr>
              <p:cNvPr id="28713" name="Line 201"/>
              <p:cNvSpPr>
                <a:spLocks noChangeShapeType="1"/>
              </p:cNvSpPr>
              <p:nvPr/>
            </p:nvSpPr>
            <p:spPr bwMode="auto">
              <a:xfrm>
                <a:off x="4667" y="2818"/>
                <a:ext cx="1440" cy="0"/>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endParaRPr lang="zh-CN" altLang="en-US" sz="2800">
                  <a:solidFill>
                    <a:srgbClr val="000000"/>
                  </a:solidFill>
                </a:endParaRPr>
              </a:p>
            </p:txBody>
          </p:sp>
          <p:sp>
            <p:nvSpPr>
              <p:cNvPr id="28714" name="Line 202"/>
              <p:cNvSpPr>
                <a:spLocks noChangeShapeType="1"/>
              </p:cNvSpPr>
              <p:nvPr/>
            </p:nvSpPr>
            <p:spPr bwMode="auto">
              <a:xfrm>
                <a:off x="4659" y="4273"/>
                <a:ext cx="1440" cy="0"/>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endParaRPr lang="zh-CN" altLang="en-US" sz="2800">
                  <a:solidFill>
                    <a:srgbClr val="000000"/>
                  </a:solidFill>
                </a:endParaRPr>
              </a:p>
            </p:txBody>
          </p:sp>
          <p:sp>
            <p:nvSpPr>
              <p:cNvPr id="28715" name="Line 203"/>
              <p:cNvSpPr>
                <a:spLocks noChangeShapeType="1"/>
              </p:cNvSpPr>
              <p:nvPr/>
            </p:nvSpPr>
            <p:spPr bwMode="auto">
              <a:xfrm>
                <a:off x="5220" y="2298"/>
                <a:ext cx="1440" cy="0"/>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endParaRPr lang="zh-CN" altLang="en-US" sz="2800">
                  <a:solidFill>
                    <a:srgbClr val="000000"/>
                  </a:solidFill>
                </a:endParaRPr>
              </a:p>
            </p:txBody>
          </p:sp>
          <p:sp>
            <p:nvSpPr>
              <p:cNvPr id="28716" name="Oval 204"/>
              <p:cNvSpPr>
                <a:spLocks noChangeArrowheads="1"/>
              </p:cNvSpPr>
              <p:nvPr/>
            </p:nvSpPr>
            <p:spPr bwMode="auto">
              <a:xfrm>
                <a:off x="6046" y="4209"/>
                <a:ext cx="113" cy="113"/>
              </a:xfrm>
              <a:prstGeom prst="ellipse">
                <a:avLst/>
              </a:prstGeom>
              <a:solidFill>
                <a:srgbClr val="000000"/>
              </a:solidFill>
              <a:ln w="9525">
                <a:solidFill>
                  <a:srgbClr val="000000"/>
                </a:solidFill>
                <a:round/>
              </a:ln>
            </p:spPr>
            <p:txBody>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8717" name="Oval 205"/>
              <p:cNvSpPr>
                <a:spLocks noChangeArrowheads="1"/>
              </p:cNvSpPr>
              <p:nvPr/>
            </p:nvSpPr>
            <p:spPr bwMode="auto">
              <a:xfrm>
                <a:off x="6059" y="2753"/>
                <a:ext cx="113" cy="113"/>
              </a:xfrm>
              <a:prstGeom prst="ellipse">
                <a:avLst/>
              </a:prstGeom>
              <a:solidFill>
                <a:srgbClr val="000000"/>
              </a:solidFill>
              <a:ln w="9525">
                <a:solidFill>
                  <a:srgbClr val="000000"/>
                </a:solidFill>
                <a:round/>
              </a:ln>
            </p:spPr>
            <p:txBody>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8718" name="Oval 206"/>
              <p:cNvSpPr>
                <a:spLocks noChangeArrowheads="1"/>
              </p:cNvSpPr>
              <p:nvPr/>
            </p:nvSpPr>
            <p:spPr bwMode="auto">
              <a:xfrm>
                <a:off x="5170" y="3663"/>
                <a:ext cx="113" cy="113"/>
              </a:xfrm>
              <a:prstGeom prst="ellipse">
                <a:avLst/>
              </a:prstGeom>
              <a:solidFill>
                <a:srgbClr val="000000"/>
              </a:solidFill>
              <a:ln w="9525">
                <a:solidFill>
                  <a:srgbClr val="000000"/>
                </a:solidFill>
                <a:round/>
              </a:ln>
            </p:spPr>
            <p:txBody>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8719" name="Oval 207"/>
              <p:cNvSpPr>
                <a:spLocks noChangeArrowheads="1"/>
              </p:cNvSpPr>
              <p:nvPr/>
            </p:nvSpPr>
            <p:spPr bwMode="auto">
              <a:xfrm>
                <a:off x="6610" y="3663"/>
                <a:ext cx="113" cy="113"/>
              </a:xfrm>
              <a:prstGeom prst="ellipse">
                <a:avLst/>
              </a:prstGeom>
              <a:solidFill>
                <a:srgbClr val="000000"/>
              </a:solidFill>
              <a:ln w="9525">
                <a:solidFill>
                  <a:srgbClr val="000000"/>
                </a:solidFill>
                <a:round/>
              </a:ln>
            </p:spPr>
            <p:txBody>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8720" name="Oval 208"/>
              <p:cNvSpPr>
                <a:spLocks noChangeArrowheads="1"/>
              </p:cNvSpPr>
              <p:nvPr/>
            </p:nvSpPr>
            <p:spPr bwMode="auto">
              <a:xfrm>
                <a:off x="4608" y="4209"/>
                <a:ext cx="113" cy="113"/>
              </a:xfrm>
              <a:prstGeom prst="ellipse">
                <a:avLst/>
              </a:prstGeom>
              <a:solidFill>
                <a:srgbClr val="000000"/>
              </a:solidFill>
              <a:ln w="9525">
                <a:solidFill>
                  <a:srgbClr val="000000"/>
                </a:solidFill>
                <a:round/>
              </a:ln>
            </p:spPr>
            <p:txBody>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8721" name="Oval 209"/>
              <p:cNvSpPr>
                <a:spLocks noChangeArrowheads="1"/>
              </p:cNvSpPr>
              <p:nvPr/>
            </p:nvSpPr>
            <p:spPr bwMode="auto">
              <a:xfrm>
                <a:off x="5172" y="2259"/>
                <a:ext cx="113" cy="113"/>
              </a:xfrm>
              <a:prstGeom prst="ellipse">
                <a:avLst/>
              </a:prstGeom>
              <a:solidFill>
                <a:srgbClr val="000000"/>
              </a:solidFill>
              <a:ln w="9525">
                <a:solidFill>
                  <a:srgbClr val="000000"/>
                </a:solidFill>
                <a:round/>
              </a:ln>
            </p:spPr>
            <p:txBody>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8722" name="Oval 210"/>
              <p:cNvSpPr>
                <a:spLocks noChangeArrowheads="1"/>
              </p:cNvSpPr>
              <p:nvPr/>
            </p:nvSpPr>
            <p:spPr bwMode="auto">
              <a:xfrm>
                <a:off x="6599" y="2259"/>
                <a:ext cx="113" cy="113"/>
              </a:xfrm>
              <a:prstGeom prst="ellipse">
                <a:avLst/>
              </a:prstGeom>
              <a:solidFill>
                <a:srgbClr val="000000"/>
              </a:solidFill>
              <a:ln w="9525">
                <a:solidFill>
                  <a:srgbClr val="000000"/>
                </a:solidFill>
                <a:round/>
              </a:ln>
            </p:spPr>
            <p:txBody>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8723" name="Oval 211"/>
              <p:cNvSpPr>
                <a:spLocks noChangeArrowheads="1"/>
              </p:cNvSpPr>
              <p:nvPr/>
            </p:nvSpPr>
            <p:spPr bwMode="auto">
              <a:xfrm>
                <a:off x="4604" y="2753"/>
                <a:ext cx="113" cy="113"/>
              </a:xfrm>
              <a:prstGeom prst="ellipse">
                <a:avLst/>
              </a:prstGeom>
              <a:solidFill>
                <a:srgbClr val="000000"/>
              </a:solidFill>
              <a:ln w="9525">
                <a:solidFill>
                  <a:srgbClr val="000000"/>
                </a:solidFill>
                <a:round/>
              </a:ln>
            </p:spPr>
            <p:txBody>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28696" name="Oval 212"/>
            <p:cNvSpPr>
              <a:spLocks noChangeArrowheads="1"/>
            </p:cNvSpPr>
            <p:nvPr/>
          </p:nvSpPr>
          <p:spPr bwMode="auto">
            <a:xfrm>
              <a:off x="2744" y="2931"/>
              <a:ext cx="272" cy="272"/>
            </a:xfrm>
            <a:prstGeom prst="ellipse">
              <a:avLst/>
            </a:prstGeom>
            <a:solidFill>
              <a:schemeClr val="tx2"/>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8697" name="Oval 213"/>
            <p:cNvSpPr>
              <a:spLocks noChangeArrowheads="1"/>
            </p:cNvSpPr>
            <p:nvPr/>
          </p:nvSpPr>
          <p:spPr bwMode="auto">
            <a:xfrm>
              <a:off x="3878" y="2931"/>
              <a:ext cx="272" cy="272"/>
            </a:xfrm>
            <a:prstGeom prst="ellipse">
              <a:avLst/>
            </a:prstGeom>
            <a:solidFill>
              <a:schemeClr val="tx2"/>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8698" name="Oval 214"/>
            <p:cNvSpPr>
              <a:spLocks noChangeArrowheads="1"/>
            </p:cNvSpPr>
            <p:nvPr/>
          </p:nvSpPr>
          <p:spPr bwMode="auto">
            <a:xfrm>
              <a:off x="4332" y="2523"/>
              <a:ext cx="272" cy="272"/>
            </a:xfrm>
            <a:prstGeom prst="ellipse">
              <a:avLst/>
            </a:prstGeom>
            <a:solidFill>
              <a:schemeClr val="tx2"/>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8699" name="Oval 215"/>
            <p:cNvSpPr>
              <a:spLocks noChangeArrowheads="1"/>
            </p:cNvSpPr>
            <p:nvPr/>
          </p:nvSpPr>
          <p:spPr bwMode="auto">
            <a:xfrm>
              <a:off x="4332" y="1434"/>
              <a:ext cx="272" cy="272"/>
            </a:xfrm>
            <a:prstGeom prst="ellipse">
              <a:avLst/>
            </a:prstGeom>
            <a:solidFill>
              <a:schemeClr val="tx2"/>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8700" name="Oval 216"/>
            <p:cNvSpPr>
              <a:spLocks noChangeArrowheads="1"/>
            </p:cNvSpPr>
            <p:nvPr/>
          </p:nvSpPr>
          <p:spPr bwMode="auto">
            <a:xfrm>
              <a:off x="3878" y="1797"/>
              <a:ext cx="272" cy="272"/>
            </a:xfrm>
            <a:prstGeom prst="ellipse">
              <a:avLst/>
            </a:prstGeom>
            <a:solidFill>
              <a:schemeClr val="tx2"/>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8701" name="Oval 217"/>
            <p:cNvSpPr>
              <a:spLocks noChangeArrowheads="1"/>
            </p:cNvSpPr>
            <p:nvPr/>
          </p:nvSpPr>
          <p:spPr bwMode="auto">
            <a:xfrm>
              <a:off x="2699" y="1842"/>
              <a:ext cx="272" cy="272"/>
            </a:xfrm>
            <a:prstGeom prst="ellipse">
              <a:avLst/>
            </a:prstGeom>
            <a:solidFill>
              <a:schemeClr val="tx2"/>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8702" name="Oval 218"/>
            <p:cNvSpPr>
              <a:spLocks noChangeArrowheads="1"/>
            </p:cNvSpPr>
            <p:nvPr/>
          </p:nvSpPr>
          <p:spPr bwMode="auto">
            <a:xfrm>
              <a:off x="3198" y="2523"/>
              <a:ext cx="272" cy="272"/>
            </a:xfrm>
            <a:prstGeom prst="ellipse">
              <a:avLst/>
            </a:prstGeom>
            <a:solidFill>
              <a:schemeClr val="tx2"/>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8703" name="Oval 219"/>
            <p:cNvSpPr>
              <a:spLocks noChangeArrowheads="1"/>
            </p:cNvSpPr>
            <p:nvPr/>
          </p:nvSpPr>
          <p:spPr bwMode="auto">
            <a:xfrm>
              <a:off x="3198" y="1434"/>
              <a:ext cx="272" cy="272"/>
            </a:xfrm>
            <a:prstGeom prst="ellipse">
              <a:avLst/>
            </a:prstGeom>
            <a:solidFill>
              <a:schemeClr val="tx2"/>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2" name="页脚占位符 1"/>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zh-CN" altLang="en-US"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清华大学电子工程系</a:t>
            </a:r>
            <a:r>
              <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a:t>
            </a:r>
            <a:r>
              <a:rPr kumimoji="1" lang="zh-CN" altLang="en-US"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黄翊东</a:t>
            </a:r>
            <a:endPar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3" name="灯片编号占位符 2"/>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CBFA3644-F7FA-4510-BE22-999DFD69EC9B}" type="slidenum">
              <a:rPr kumimoji="1" lang="en-US" altLang="zh-CN" sz="14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t>25</a:t>
            </a:fld>
            <a:endPar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222" name="Rectangle 37"/>
          <p:cNvSpPr>
            <a:spLocks noChangeArrowheads="1"/>
          </p:cNvSpPr>
          <p:nvPr/>
        </p:nvSpPr>
        <p:spPr bwMode="auto">
          <a:xfrm flipV="1">
            <a:off x="107950" y="836704"/>
            <a:ext cx="8885237" cy="42863"/>
          </a:xfrm>
          <a:prstGeom prst="rect">
            <a:avLst/>
          </a:prstGeom>
          <a:gradFill rotWithShape="0">
            <a:gsLst>
              <a:gs pos="0">
                <a:srgbClr val="808080">
                  <a:gamma/>
                  <a:tint val="0"/>
                  <a:invGamma/>
                </a:srgbClr>
              </a:gs>
              <a:gs pos="100000">
                <a:srgbClr val="808080"/>
              </a:gs>
            </a:gsLst>
            <a:path path="shape">
              <a:fillToRect l="50000" t="50000" r="50000" b="50000"/>
            </a:path>
          </a:gradFill>
          <a:ln w="12700">
            <a:noFill/>
            <a:miter lim="800000"/>
            <a:headEnd type="none" w="sm" len="sm"/>
            <a:tailEnd type="none" w="sm" len="sm"/>
          </a:ln>
          <a:effectLst/>
        </p:spPr>
        <p:txBody>
          <a:bodyPr wrap="none" anchor="ctr"/>
          <a:lstStyle/>
          <a:p>
            <a:pPr marL="0" marR="0" lvl="0" indent="0" algn="l" defTabSz="914400" rtl="0" eaLnBrk="0" fontAlgn="auto" latinLnBrk="0" hangingPunct="0">
              <a:lnSpc>
                <a:spcPct val="100000"/>
              </a:lnSpc>
              <a:spcBef>
                <a:spcPts val="0"/>
              </a:spcBef>
              <a:spcAft>
                <a:spcPts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Arial"/>
              <a:ea typeface="宋体"/>
              <a:cs typeface="+mn-c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366055"/>
                                        </p:tgtEl>
                                        <p:attrNameLst>
                                          <p:attrName>style.visibility</p:attrName>
                                        </p:attrNameLst>
                                      </p:cBhvr>
                                      <p:to>
                                        <p:strVal val="visible"/>
                                      </p:to>
                                    </p:set>
                                    <p:animEffect transition="in" filter="dissolve">
                                      <p:cBhvr>
                                        <p:cTn id="7" dur="500"/>
                                        <p:tgtEl>
                                          <p:spTgt spid="136605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366146"/>
                                        </p:tgtEl>
                                        <p:attrNameLst>
                                          <p:attrName>style.visibility</p:attrName>
                                        </p:attrNameLst>
                                      </p:cBhvr>
                                      <p:to>
                                        <p:strVal val="visible"/>
                                      </p:to>
                                    </p:set>
                                    <p:animEffect transition="in" filter="dissolve">
                                      <p:cBhvr>
                                        <p:cTn id="12" dur="500"/>
                                        <p:tgtEl>
                                          <p:spTgt spid="1366146"/>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366176"/>
                                        </p:tgtEl>
                                        <p:attrNameLst>
                                          <p:attrName>style.visibility</p:attrName>
                                        </p:attrNameLst>
                                      </p:cBhvr>
                                      <p:to>
                                        <p:strVal val="visible"/>
                                      </p:to>
                                    </p:set>
                                    <p:animEffect transition="in" filter="dissolve">
                                      <p:cBhvr>
                                        <p:cTn id="17" dur="500"/>
                                        <p:tgtEl>
                                          <p:spTgt spid="1366176"/>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366206"/>
                                        </p:tgtEl>
                                        <p:attrNameLst>
                                          <p:attrName>style.visibility</p:attrName>
                                        </p:attrNameLst>
                                      </p:cBhvr>
                                      <p:to>
                                        <p:strVal val="visible"/>
                                      </p:to>
                                    </p:set>
                                    <p:animEffect transition="in" filter="dissolve">
                                      <p:cBhvr>
                                        <p:cTn id="22" dur="500"/>
                                        <p:tgtEl>
                                          <p:spTgt spid="1366206"/>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1366085"/>
                                        </p:tgtEl>
                                        <p:attrNameLst>
                                          <p:attrName>style.visibility</p:attrName>
                                        </p:attrNameLst>
                                      </p:cBhvr>
                                      <p:to>
                                        <p:strVal val="visible"/>
                                      </p:to>
                                    </p:set>
                                    <p:animEffect transition="in" filter="dissolve">
                                      <p:cBhvr>
                                        <p:cTn id="27" dur="500"/>
                                        <p:tgtEl>
                                          <p:spTgt spid="1366085"/>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1366115"/>
                                        </p:tgtEl>
                                        <p:attrNameLst>
                                          <p:attrName>style.visibility</p:attrName>
                                        </p:attrNameLst>
                                      </p:cBhvr>
                                      <p:to>
                                        <p:strVal val="visible"/>
                                      </p:to>
                                    </p:set>
                                    <p:animEffect transition="in" filter="dissolve">
                                      <p:cBhvr>
                                        <p:cTn id="32" dur="500"/>
                                        <p:tgtEl>
                                          <p:spTgt spid="13661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7042" name="Rectangle 2"/>
          <p:cNvSpPr>
            <a:spLocks noChangeArrowheads="1"/>
          </p:cNvSpPr>
          <p:nvPr/>
        </p:nvSpPr>
        <p:spPr bwMode="auto">
          <a:xfrm>
            <a:off x="422275" y="3213100"/>
            <a:ext cx="8686800" cy="1524000"/>
          </a:xfrm>
          <a:prstGeom prst="rect">
            <a:avLst/>
          </a:prstGeom>
          <a:noFill/>
          <a:ln>
            <a:noFill/>
          </a:ln>
          <a:effectLst/>
          <a:extLst>
            <a:ext uri="{909E8E84-426E-40DD-AFC4-6F175D3DCCD1}">
              <a14:hiddenFill xmlns:a14="http://schemas.microsoft.com/office/drawing/2010/main">
                <a:gradFill rotWithShape="0">
                  <a:gsLst>
                    <a:gs pos="0">
                      <a:schemeClr val="accent1"/>
                    </a:gs>
                    <a:gs pos="50000">
                      <a:schemeClr val="accent1">
                        <a:gamma/>
                        <a:tint val="0"/>
                        <a:invGamma/>
                      </a:schemeClr>
                    </a:gs>
                    <a:gs pos="100000">
                      <a:schemeClr val="accent1"/>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9699" name="Rectangle 2"/>
          <p:cNvSpPr>
            <a:spLocks noRot="1" noChangeArrowheads="1"/>
          </p:cNvSpPr>
          <p:nvPr/>
        </p:nvSpPr>
        <p:spPr bwMode="auto">
          <a:xfrm>
            <a:off x="2690018" y="-21432"/>
            <a:ext cx="4186238"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algn="l" defTabSz="914400">
              <a:buClrTx/>
              <a:buSzTx/>
              <a:buFontTx/>
              <a:defRPr/>
            </a:pPr>
            <a:r>
              <a:rPr kumimoji="1" lang="zh-CN" altLang="en-US" sz="3600" b="1" i="1" dirty="0">
                <a:solidFill>
                  <a:srgbClr val="660066"/>
                </a:solidFill>
                <a:effectLst>
                  <a:outerShdw blurRad="38100" dist="38100" dir="2700000" algn="tl">
                    <a:srgbClr val="C0C0C0"/>
                  </a:outerShdw>
                </a:effectLst>
                <a:latin typeface="Times New Roman" pitchFamily="18" charset="0"/>
                <a:ea typeface="微软雅黑" pitchFamily="34" charset="-122"/>
                <a:cs typeface="+mn-cs"/>
              </a:rPr>
              <a:t>k</a:t>
            </a:r>
            <a:r>
              <a:rPr kumimoji="1" lang="zh-CN" altLang="en-US" sz="3600" b="1" dirty="0">
                <a:solidFill>
                  <a:srgbClr val="660066"/>
                </a:solidFill>
                <a:effectLst>
                  <a:outerShdw blurRad="38100" dist="38100" dir="2700000" algn="tl">
                    <a:srgbClr val="C0C0C0"/>
                  </a:outerShdw>
                </a:effectLst>
                <a:latin typeface="Times New Roman" pitchFamily="18" charset="0"/>
                <a:ea typeface="微软雅黑" pitchFamily="34" charset="-122"/>
                <a:cs typeface="+mn-cs"/>
              </a:rPr>
              <a:t> 空间的状态密度</a:t>
            </a:r>
          </a:p>
        </p:txBody>
      </p:sp>
      <p:sp>
        <p:nvSpPr>
          <p:cNvPr id="29700" name="Text Box 4"/>
          <p:cNvSpPr txBox="1">
            <a:spLocks noChangeArrowheads="1"/>
          </p:cNvSpPr>
          <p:nvPr/>
        </p:nvSpPr>
        <p:spPr bwMode="auto">
          <a:xfrm>
            <a:off x="971600" y="967391"/>
            <a:ext cx="7777162" cy="1384161"/>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lnSpc>
                <a:spcPct val="120000"/>
              </a:lnSpc>
              <a:spcBef>
                <a:spcPct val="50000"/>
              </a:spcBef>
            </a:pPr>
            <a:r>
              <a:rPr kumimoji="1" lang="zh-CN" altLang="en-US" sz="24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波矢</a:t>
            </a:r>
            <a:r>
              <a:rPr kumimoji="1" lang="en-US" altLang="zh-CN" sz="2400" b="1" i="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k</a:t>
            </a:r>
            <a:r>
              <a:rPr kumimoji="1" lang="zh-CN" altLang="en-US" sz="24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的取值不连续，每一个 </a:t>
            </a:r>
            <a:r>
              <a:rPr kumimoji="1" lang="en-US" altLang="zh-CN" sz="2400" b="1" i="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k </a:t>
            </a:r>
            <a:r>
              <a:rPr kumimoji="1" lang="zh-CN" altLang="en-US" sz="24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的取值代表一个量子态，这些量子态在 </a:t>
            </a:r>
            <a:r>
              <a:rPr kumimoji="1" lang="en-US" altLang="zh-CN" sz="2400" b="1" i="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k </a:t>
            </a:r>
            <a:r>
              <a:rPr kumimoji="1" lang="zh-CN" altLang="en-US" sz="24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空间中排成一个态空间点阵，每一个量子态在 </a:t>
            </a:r>
            <a:r>
              <a:rPr kumimoji="1" lang="en-US" altLang="zh-CN" sz="2400" b="1" i="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k </a:t>
            </a:r>
            <a:r>
              <a:rPr kumimoji="1" lang="zh-CN" altLang="en-US" sz="24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空间中所占的体积</a:t>
            </a:r>
            <a:r>
              <a:rPr kumimoji="1" lang="en-US" altLang="zh-CN" sz="24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24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1367045" name="Group 5"/>
          <p:cNvGrpSpPr/>
          <p:nvPr/>
        </p:nvGrpSpPr>
        <p:grpSpPr bwMode="auto">
          <a:xfrm>
            <a:off x="1381126" y="2349500"/>
            <a:ext cx="7543800" cy="1198563"/>
            <a:chOff x="870" y="1480"/>
            <a:chExt cx="4752" cy="755"/>
          </a:xfrm>
        </p:grpSpPr>
        <p:graphicFrame>
          <p:nvGraphicFramePr>
            <p:cNvPr id="29709" name="Object 13"/>
            <p:cNvGraphicFramePr>
              <a:graphicFrameLocks noChangeAspect="1"/>
            </p:cNvGraphicFramePr>
            <p:nvPr/>
          </p:nvGraphicFramePr>
          <p:xfrm>
            <a:off x="870" y="1480"/>
            <a:ext cx="1024" cy="755"/>
          </p:xfrm>
          <a:graphic>
            <a:graphicData uri="http://schemas.openxmlformats.org/presentationml/2006/ole">
              <mc:AlternateContent xmlns:mc="http://schemas.openxmlformats.org/markup-compatibility/2006">
                <mc:Choice xmlns:v="urn:schemas-microsoft-com:vml" Requires="v">
                  <p:oleObj spid="_x0000_s102220" name="Equation" r:id="rId4" imgW="14020800" imgH="10363200" progId="Equation.DSMT4">
                    <p:embed/>
                  </p:oleObj>
                </mc:Choice>
                <mc:Fallback>
                  <p:oleObj name="Equation" r:id="rId4" imgW="14020800" imgH="10363200" progId="Equation.DSMT4">
                    <p:embed/>
                    <p:pic>
                      <p:nvPicPr>
                        <p:cNvPr id="0" name="图片 101695"/>
                        <p:cNvPicPr>
                          <a:picLocks noChangeAspect="1" noChangeArrowheads="1"/>
                        </p:cNvPicPr>
                        <p:nvPr/>
                      </p:nvPicPr>
                      <p:blipFill>
                        <a:blip r:embed="rId5"/>
                        <a:srcRect/>
                        <a:stretch>
                          <a:fillRect/>
                        </a:stretch>
                      </p:blipFill>
                      <p:spPr bwMode="auto">
                        <a:xfrm>
                          <a:off x="870" y="1480"/>
                          <a:ext cx="1024" cy="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9710" name="Rectangle 19"/>
            <p:cNvSpPr>
              <a:spLocks noChangeArrowheads="1"/>
            </p:cNvSpPr>
            <p:nvPr/>
          </p:nvSpPr>
          <p:spPr bwMode="auto">
            <a:xfrm>
              <a:off x="1973" y="1933"/>
              <a:ext cx="113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r>
                <a:rPr lang="en-US" altLang="zh-CN" sz="2400" b="1" i="1" dirty="0">
                  <a:solidFill>
                    <a:srgbClr val="663300"/>
                  </a:solidFill>
                  <a:latin typeface="Times New Roman" panose="02020603050405020304" pitchFamily="18" charset="0"/>
                  <a:ea typeface="微软雅黑" panose="020B0503020204020204" pitchFamily="34" charset="-122"/>
                  <a:cs typeface="Times New Roman" panose="02020603050405020304" pitchFamily="18" charset="0"/>
                </a:rPr>
                <a:t>l</a:t>
              </a:r>
              <a:r>
                <a:rPr lang="en-US" altLang="zh-CN" sz="2400" b="1" i="1" baseline="-25000" dirty="0">
                  <a:solidFill>
                    <a:srgbClr val="663300"/>
                  </a:solidFill>
                  <a:latin typeface="Times New Roman" panose="02020603050405020304" pitchFamily="18" charset="0"/>
                  <a:ea typeface="微软雅黑" panose="020B0503020204020204" pitchFamily="34" charset="-122"/>
                  <a:cs typeface="Times New Roman" panose="02020603050405020304" pitchFamily="18" charset="0"/>
                </a:rPr>
                <a:t>i </a:t>
              </a:r>
              <a:r>
                <a:rPr lang="zh-CN" altLang="en-US" sz="2400" b="1" dirty="0">
                  <a:solidFill>
                    <a:srgbClr val="663300"/>
                  </a:solidFill>
                  <a:latin typeface="Times New Roman" panose="02020603050405020304" pitchFamily="18" charset="0"/>
                  <a:ea typeface="微软雅黑" panose="020B0503020204020204" pitchFamily="34" charset="-122"/>
                  <a:cs typeface="Times New Roman" panose="02020603050405020304" pitchFamily="18" charset="0"/>
                </a:rPr>
                <a:t>是整数 </a:t>
              </a:r>
            </a:p>
          </p:txBody>
        </p:sp>
        <p:grpSp>
          <p:nvGrpSpPr>
            <p:cNvPr id="29711" name="Group 8"/>
            <p:cNvGrpSpPr/>
            <p:nvPr/>
          </p:nvGrpSpPr>
          <p:grpSpPr bwMode="auto">
            <a:xfrm>
              <a:off x="2018" y="1525"/>
              <a:ext cx="3604" cy="447"/>
              <a:chOff x="2018" y="1842"/>
              <a:chExt cx="3604" cy="447"/>
            </a:xfrm>
          </p:grpSpPr>
          <p:graphicFrame>
            <p:nvGraphicFramePr>
              <p:cNvPr id="29712" name="Object 9"/>
              <p:cNvGraphicFramePr>
                <a:graphicFrameLocks noChangeAspect="1"/>
              </p:cNvGraphicFramePr>
              <p:nvPr/>
            </p:nvGraphicFramePr>
            <p:xfrm>
              <a:off x="2594" y="1842"/>
              <a:ext cx="3028" cy="447"/>
            </p:xfrm>
            <a:graphic>
              <a:graphicData uri="http://schemas.openxmlformats.org/presentationml/2006/ole">
                <mc:AlternateContent xmlns:mc="http://schemas.openxmlformats.org/markup-compatibility/2006">
                  <mc:Choice xmlns:v="urn:schemas-microsoft-com:vml" Requires="v">
                    <p:oleObj spid="_x0000_s102221" name="Equation" r:id="rId6" imgW="42062400" imgH="6096000" progId="Equation.DSMT4">
                      <p:embed/>
                    </p:oleObj>
                  </mc:Choice>
                  <mc:Fallback>
                    <p:oleObj name="Equation" r:id="rId6" imgW="42062400" imgH="6096000" progId="Equation.DSMT4">
                      <p:embed/>
                      <p:pic>
                        <p:nvPicPr>
                          <p:cNvPr id="0" name="图片 101696"/>
                          <p:cNvPicPr>
                            <a:picLocks noChangeAspect="1" noChangeArrowheads="1"/>
                          </p:cNvPicPr>
                          <p:nvPr/>
                        </p:nvPicPr>
                        <p:blipFill>
                          <a:blip r:embed="rId7"/>
                          <a:srcRect/>
                          <a:stretch>
                            <a:fillRect/>
                          </a:stretch>
                        </p:blipFill>
                        <p:spPr bwMode="auto">
                          <a:xfrm>
                            <a:off x="2594" y="1842"/>
                            <a:ext cx="3028" cy="4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9713" name="AutoShape 10"/>
              <p:cNvSpPr>
                <a:spLocks noChangeArrowheads="1"/>
              </p:cNvSpPr>
              <p:nvPr/>
            </p:nvSpPr>
            <p:spPr bwMode="auto">
              <a:xfrm>
                <a:off x="2018" y="1888"/>
                <a:ext cx="544" cy="272"/>
              </a:xfrm>
              <a:prstGeom prst="rightArrow">
                <a:avLst>
                  <a:gd name="adj1" fmla="val 50000"/>
                  <a:gd name="adj2" fmla="val 50000"/>
                </a:avLst>
              </a:prstGeom>
              <a:gradFill rotWithShape="1">
                <a:gsLst>
                  <a:gs pos="0">
                    <a:srgbClr val="FFEAFF"/>
                  </a:gs>
                  <a:gs pos="100000">
                    <a:srgbClr val="FF00FF"/>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grpSp>
        <p:nvGrpSpPr>
          <p:cNvPr id="1367051" name="Group 11"/>
          <p:cNvGrpSpPr/>
          <p:nvPr/>
        </p:nvGrpSpPr>
        <p:grpSpPr bwMode="auto">
          <a:xfrm>
            <a:off x="1741488" y="3533778"/>
            <a:ext cx="4216397" cy="1096964"/>
            <a:chOff x="204" y="2271"/>
            <a:chExt cx="2656" cy="691"/>
          </a:xfrm>
        </p:grpSpPr>
        <p:sp>
          <p:nvSpPr>
            <p:cNvPr id="29707" name="Rectangle 12"/>
            <p:cNvSpPr>
              <a:spLocks noChangeArrowheads="1"/>
            </p:cNvSpPr>
            <p:nvPr/>
          </p:nvSpPr>
          <p:spPr bwMode="auto">
            <a:xfrm>
              <a:off x="204" y="2465"/>
              <a:ext cx="147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r>
                <a:rPr lang="en-US" altLang="zh-CN" sz="2400" b="1" i="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k </a:t>
              </a:r>
              <a:r>
                <a:rPr lang="zh-CN" altLang="en-US" sz="24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空间点阵密度</a:t>
              </a:r>
              <a:r>
                <a:rPr lang="en-US" altLang="zh-CN" sz="24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a:t>
              </a:r>
            </a:p>
          </p:txBody>
        </p:sp>
        <p:graphicFrame>
          <p:nvGraphicFramePr>
            <p:cNvPr id="29708" name="Object 4"/>
            <p:cNvGraphicFramePr>
              <a:graphicFrameLocks noChangeAspect="1"/>
            </p:cNvGraphicFramePr>
            <p:nvPr/>
          </p:nvGraphicFramePr>
          <p:xfrm>
            <a:off x="1760" y="2271"/>
            <a:ext cx="1100" cy="691"/>
          </p:xfrm>
          <a:graphic>
            <a:graphicData uri="http://schemas.openxmlformats.org/presentationml/2006/ole">
              <mc:AlternateContent xmlns:mc="http://schemas.openxmlformats.org/markup-compatibility/2006">
                <mc:Choice xmlns:v="urn:schemas-microsoft-com:vml" Requires="v">
                  <p:oleObj spid="_x0000_s102222" name="Equation" r:id="rId8" imgW="17678400" imgH="11277600" progId="Equation.DSMT4">
                    <p:embed/>
                  </p:oleObj>
                </mc:Choice>
                <mc:Fallback>
                  <p:oleObj name="Equation" r:id="rId8" imgW="17678400" imgH="11277600" progId="Equation.DSMT4">
                    <p:embed/>
                    <p:pic>
                      <p:nvPicPr>
                        <p:cNvPr id="0" name="图片 101697"/>
                        <p:cNvPicPr>
                          <a:picLocks noChangeAspect="1" noChangeArrowheads="1"/>
                        </p:cNvPicPr>
                        <p:nvPr/>
                      </p:nvPicPr>
                      <p:blipFill>
                        <a:blip r:embed="rId9"/>
                        <a:srcRect/>
                        <a:stretch>
                          <a:fillRect/>
                        </a:stretch>
                      </p:blipFill>
                      <p:spPr bwMode="auto">
                        <a:xfrm>
                          <a:off x="1760" y="2271"/>
                          <a:ext cx="1100" cy="6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2" name="页脚占位符 1"/>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zh-CN" altLang="en-US"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清华大学电子工程系</a:t>
            </a:r>
            <a:r>
              <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a:t>
            </a:r>
            <a:r>
              <a:rPr kumimoji="1" lang="zh-CN" altLang="en-US"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黄翊东</a:t>
            </a:r>
            <a:endPar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3" name="灯片编号占位符 2"/>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CBFA3644-F7FA-4510-BE22-999DFD69EC9B}" type="slidenum">
              <a:rPr kumimoji="1" lang="en-US" altLang="zh-CN" sz="14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t>26</a:t>
            </a:fld>
            <a:endPar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16" name="Rectangle 37"/>
          <p:cNvSpPr>
            <a:spLocks noChangeArrowheads="1"/>
          </p:cNvSpPr>
          <p:nvPr/>
        </p:nvSpPr>
        <p:spPr bwMode="auto">
          <a:xfrm flipV="1">
            <a:off x="107950" y="836704"/>
            <a:ext cx="8885237" cy="42863"/>
          </a:xfrm>
          <a:prstGeom prst="rect">
            <a:avLst/>
          </a:prstGeom>
          <a:gradFill rotWithShape="0">
            <a:gsLst>
              <a:gs pos="0">
                <a:srgbClr val="808080">
                  <a:gamma/>
                  <a:tint val="0"/>
                  <a:invGamma/>
                </a:srgbClr>
              </a:gs>
              <a:gs pos="100000">
                <a:srgbClr val="808080"/>
              </a:gs>
            </a:gsLst>
            <a:path path="shape">
              <a:fillToRect l="50000" t="50000" r="50000" b="50000"/>
            </a:path>
          </a:gradFill>
          <a:ln w="12700">
            <a:noFill/>
            <a:miter lim="800000"/>
            <a:headEnd type="none" w="sm" len="sm"/>
            <a:tailEnd type="none" w="sm" len="sm"/>
          </a:ln>
          <a:effectLst/>
        </p:spPr>
        <p:txBody>
          <a:bodyPr wrap="none" anchor="ctr"/>
          <a:lstStyle/>
          <a:p>
            <a:pPr marL="0" marR="0" lvl="0" indent="0" algn="l" defTabSz="914400" rtl="0" eaLnBrk="0" fontAlgn="auto" latinLnBrk="0" hangingPunct="0">
              <a:lnSpc>
                <a:spcPct val="100000"/>
              </a:lnSpc>
              <a:spcBef>
                <a:spcPts val="0"/>
              </a:spcBef>
              <a:spcAft>
                <a:spcPts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Arial"/>
              <a:ea typeface="宋体"/>
              <a:cs typeface="+mn-c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367045"/>
                                        </p:tgtEl>
                                        <p:attrNameLst>
                                          <p:attrName>style.visibility</p:attrName>
                                        </p:attrNameLst>
                                      </p:cBhvr>
                                      <p:to>
                                        <p:strVal val="visible"/>
                                      </p:to>
                                    </p:set>
                                    <p:animEffect transition="in" filter="dissolve">
                                      <p:cBhvr>
                                        <p:cTn id="7" dur="500"/>
                                        <p:tgtEl>
                                          <p:spTgt spid="136704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367051"/>
                                        </p:tgtEl>
                                        <p:attrNameLst>
                                          <p:attrName>style.visibility</p:attrName>
                                        </p:attrNameLst>
                                      </p:cBhvr>
                                      <p:to>
                                        <p:strVal val="visible"/>
                                      </p:to>
                                    </p:set>
                                    <p:animEffect transition="in" filter="dissolve">
                                      <p:cBhvr>
                                        <p:cTn id="12" dur="500"/>
                                        <p:tgtEl>
                                          <p:spTgt spid="13670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7042" name="Rectangle 2"/>
          <p:cNvSpPr>
            <a:spLocks noChangeArrowheads="1"/>
          </p:cNvSpPr>
          <p:nvPr/>
        </p:nvSpPr>
        <p:spPr bwMode="auto">
          <a:xfrm>
            <a:off x="422275" y="3213100"/>
            <a:ext cx="8686800" cy="1524000"/>
          </a:xfrm>
          <a:prstGeom prst="rect">
            <a:avLst/>
          </a:prstGeom>
          <a:noFill/>
          <a:ln>
            <a:noFill/>
          </a:ln>
          <a:effectLst/>
          <a:extLst>
            <a:ext uri="{909E8E84-426E-40DD-AFC4-6F175D3DCCD1}">
              <a14:hiddenFill xmlns:a14="http://schemas.microsoft.com/office/drawing/2010/main">
                <a:gradFill rotWithShape="0">
                  <a:gsLst>
                    <a:gs pos="0">
                      <a:schemeClr val="accent1"/>
                    </a:gs>
                    <a:gs pos="50000">
                      <a:schemeClr val="accent1">
                        <a:gamma/>
                        <a:tint val="0"/>
                        <a:invGamma/>
                      </a:schemeClr>
                    </a:gs>
                    <a:gs pos="100000">
                      <a:schemeClr val="accent1"/>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9700" name="Text Box 4"/>
          <p:cNvSpPr txBox="1">
            <a:spLocks noChangeArrowheads="1"/>
          </p:cNvSpPr>
          <p:nvPr/>
        </p:nvSpPr>
        <p:spPr bwMode="auto">
          <a:xfrm>
            <a:off x="894556" y="902850"/>
            <a:ext cx="7777162" cy="1384161"/>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lnSpc>
                <a:spcPct val="120000"/>
              </a:lnSpc>
              <a:spcBef>
                <a:spcPct val="50000"/>
              </a:spcBef>
            </a:pPr>
            <a:r>
              <a:rPr kumimoji="1" lang="zh-CN" altLang="en-US" sz="24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波矢</a:t>
            </a:r>
            <a:r>
              <a:rPr kumimoji="1" lang="en-US" altLang="zh-CN" sz="2400" b="1" i="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k</a:t>
            </a:r>
            <a:r>
              <a:rPr kumimoji="1" lang="zh-CN" altLang="en-US" sz="24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的取值不连续，每一个 </a:t>
            </a:r>
            <a:r>
              <a:rPr kumimoji="1" lang="en-US" altLang="zh-CN" sz="2400" b="1" i="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k </a:t>
            </a:r>
            <a:r>
              <a:rPr kumimoji="1" lang="zh-CN" altLang="en-US" sz="24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的取值代表一个量子态，这些量子态在 </a:t>
            </a:r>
            <a:r>
              <a:rPr kumimoji="1" lang="en-US" altLang="zh-CN" sz="2400" b="1" i="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k </a:t>
            </a:r>
            <a:r>
              <a:rPr kumimoji="1" lang="zh-CN" altLang="en-US" sz="24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空间中排成一个态空间点阵，每一个量子态在 </a:t>
            </a:r>
            <a:r>
              <a:rPr kumimoji="1" lang="en-US" altLang="zh-CN" sz="2400" b="1" i="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k </a:t>
            </a:r>
            <a:r>
              <a:rPr kumimoji="1" lang="zh-CN" altLang="en-US" sz="24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空间中所占的体积</a:t>
            </a:r>
            <a:r>
              <a:rPr kumimoji="1" lang="en-US" altLang="zh-CN" sz="24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24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1367045" name="Group 5"/>
          <p:cNvGrpSpPr/>
          <p:nvPr/>
        </p:nvGrpSpPr>
        <p:grpSpPr bwMode="auto">
          <a:xfrm>
            <a:off x="1381126" y="2349500"/>
            <a:ext cx="7543800" cy="1198563"/>
            <a:chOff x="870" y="1480"/>
            <a:chExt cx="4752" cy="755"/>
          </a:xfrm>
        </p:grpSpPr>
        <p:graphicFrame>
          <p:nvGraphicFramePr>
            <p:cNvPr id="29709" name="Object 13"/>
            <p:cNvGraphicFramePr>
              <a:graphicFrameLocks noChangeAspect="1"/>
            </p:cNvGraphicFramePr>
            <p:nvPr/>
          </p:nvGraphicFramePr>
          <p:xfrm>
            <a:off x="870" y="1480"/>
            <a:ext cx="1024" cy="755"/>
          </p:xfrm>
          <a:graphic>
            <a:graphicData uri="http://schemas.openxmlformats.org/presentationml/2006/ole">
              <mc:AlternateContent xmlns:mc="http://schemas.openxmlformats.org/markup-compatibility/2006">
                <mc:Choice xmlns:v="urn:schemas-microsoft-com:vml" Requires="v">
                  <p:oleObj spid="_x0000_s384096" name="Equation" r:id="rId4" imgW="14020800" imgH="10363200" progId="Equation.DSMT4">
                    <p:embed/>
                  </p:oleObj>
                </mc:Choice>
                <mc:Fallback>
                  <p:oleObj name="Equation" r:id="rId4" imgW="14020800" imgH="10363200" progId="Equation.DSMT4">
                    <p:embed/>
                    <p:pic>
                      <p:nvPicPr>
                        <p:cNvPr id="0" name="图片 102825"/>
                        <p:cNvPicPr>
                          <a:picLocks noChangeAspect="1" noChangeArrowheads="1"/>
                        </p:cNvPicPr>
                        <p:nvPr/>
                      </p:nvPicPr>
                      <p:blipFill>
                        <a:blip r:embed="rId5"/>
                        <a:srcRect/>
                        <a:stretch>
                          <a:fillRect/>
                        </a:stretch>
                      </p:blipFill>
                      <p:spPr bwMode="auto">
                        <a:xfrm>
                          <a:off x="870" y="1480"/>
                          <a:ext cx="1024" cy="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9710" name="Rectangle 19"/>
            <p:cNvSpPr>
              <a:spLocks noChangeArrowheads="1"/>
            </p:cNvSpPr>
            <p:nvPr/>
          </p:nvSpPr>
          <p:spPr bwMode="auto">
            <a:xfrm>
              <a:off x="1973" y="1933"/>
              <a:ext cx="113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r>
                <a:rPr lang="en-US" altLang="zh-CN" sz="2400" b="1" i="1" dirty="0">
                  <a:solidFill>
                    <a:srgbClr val="663300"/>
                  </a:solidFill>
                  <a:latin typeface="Times New Roman" panose="02020603050405020304" pitchFamily="18" charset="0"/>
                  <a:ea typeface="微软雅黑" panose="020B0503020204020204" pitchFamily="34" charset="-122"/>
                  <a:cs typeface="Times New Roman" panose="02020603050405020304" pitchFamily="18" charset="0"/>
                </a:rPr>
                <a:t>l</a:t>
              </a:r>
              <a:r>
                <a:rPr lang="en-US" altLang="zh-CN" sz="2400" b="1" i="1" baseline="-25000" dirty="0">
                  <a:solidFill>
                    <a:srgbClr val="663300"/>
                  </a:solidFill>
                  <a:latin typeface="Times New Roman" panose="02020603050405020304" pitchFamily="18" charset="0"/>
                  <a:ea typeface="微软雅黑" panose="020B0503020204020204" pitchFamily="34" charset="-122"/>
                  <a:cs typeface="Times New Roman" panose="02020603050405020304" pitchFamily="18" charset="0"/>
                </a:rPr>
                <a:t>i </a:t>
              </a:r>
              <a:r>
                <a:rPr lang="zh-CN" altLang="en-US" sz="2400" b="1" dirty="0">
                  <a:solidFill>
                    <a:srgbClr val="663300"/>
                  </a:solidFill>
                  <a:latin typeface="Times New Roman" panose="02020603050405020304" pitchFamily="18" charset="0"/>
                  <a:ea typeface="微软雅黑" panose="020B0503020204020204" pitchFamily="34" charset="-122"/>
                  <a:cs typeface="Times New Roman" panose="02020603050405020304" pitchFamily="18" charset="0"/>
                </a:rPr>
                <a:t>是整数 </a:t>
              </a:r>
            </a:p>
          </p:txBody>
        </p:sp>
        <p:grpSp>
          <p:nvGrpSpPr>
            <p:cNvPr id="29711" name="Group 8"/>
            <p:cNvGrpSpPr/>
            <p:nvPr/>
          </p:nvGrpSpPr>
          <p:grpSpPr bwMode="auto">
            <a:xfrm>
              <a:off x="2018" y="1525"/>
              <a:ext cx="3604" cy="447"/>
              <a:chOff x="2018" y="1842"/>
              <a:chExt cx="3604" cy="447"/>
            </a:xfrm>
          </p:grpSpPr>
          <p:graphicFrame>
            <p:nvGraphicFramePr>
              <p:cNvPr id="29712" name="Object 9"/>
              <p:cNvGraphicFramePr>
                <a:graphicFrameLocks noChangeAspect="1"/>
              </p:cNvGraphicFramePr>
              <p:nvPr>
                <p:extLst>
                  <p:ext uri="{D42A27DB-BD31-4B8C-83A1-F6EECF244321}">
                    <p14:modId xmlns:p14="http://schemas.microsoft.com/office/powerpoint/2010/main" val="2454789108"/>
                  </p:ext>
                </p:extLst>
              </p:nvPr>
            </p:nvGraphicFramePr>
            <p:xfrm>
              <a:off x="2594" y="1842"/>
              <a:ext cx="3028" cy="447"/>
            </p:xfrm>
            <a:graphic>
              <a:graphicData uri="http://schemas.openxmlformats.org/presentationml/2006/ole">
                <mc:AlternateContent xmlns:mc="http://schemas.openxmlformats.org/markup-compatibility/2006">
                  <mc:Choice xmlns:v="urn:schemas-microsoft-com:vml" Requires="v">
                    <p:oleObj spid="_x0000_s384097" name="Equation" r:id="rId6" imgW="42062400" imgH="6096000" progId="Equation.DSMT4">
                      <p:embed/>
                    </p:oleObj>
                  </mc:Choice>
                  <mc:Fallback>
                    <p:oleObj name="Equation" r:id="rId6" imgW="42062400" imgH="6096000" progId="Equation.DSMT4">
                      <p:embed/>
                      <p:pic>
                        <p:nvPicPr>
                          <p:cNvPr id="0" name="图片 102826"/>
                          <p:cNvPicPr>
                            <a:picLocks noChangeAspect="1" noChangeArrowheads="1"/>
                          </p:cNvPicPr>
                          <p:nvPr/>
                        </p:nvPicPr>
                        <p:blipFill>
                          <a:blip r:embed="rId7"/>
                          <a:srcRect/>
                          <a:stretch>
                            <a:fillRect/>
                          </a:stretch>
                        </p:blipFill>
                        <p:spPr bwMode="auto">
                          <a:xfrm>
                            <a:off x="2594" y="1842"/>
                            <a:ext cx="3028" cy="4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9713" name="AutoShape 10"/>
              <p:cNvSpPr>
                <a:spLocks noChangeArrowheads="1"/>
              </p:cNvSpPr>
              <p:nvPr/>
            </p:nvSpPr>
            <p:spPr bwMode="auto">
              <a:xfrm>
                <a:off x="2018" y="1888"/>
                <a:ext cx="544" cy="272"/>
              </a:xfrm>
              <a:prstGeom prst="rightArrow">
                <a:avLst>
                  <a:gd name="adj1" fmla="val 50000"/>
                  <a:gd name="adj2" fmla="val 50000"/>
                </a:avLst>
              </a:prstGeom>
              <a:gradFill rotWithShape="1">
                <a:gsLst>
                  <a:gs pos="0">
                    <a:srgbClr val="FFEAFF"/>
                  </a:gs>
                  <a:gs pos="100000">
                    <a:srgbClr val="FF00FF"/>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grpSp>
        <p:nvGrpSpPr>
          <p:cNvPr id="1367051" name="Group 11"/>
          <p:cNvGrpSpPr/>
          <p:nvPr/>
        </p:nvGrpSpPr>
        <p:grpSpPr bwMode="auto">
          <a:xfrm>
            <a:off x="1741488" y="3559176"/>
            <a:ext cx="4198935" cy="1095376"/>
            <a:chOff x="204" y="2287"/>
            <a:chExt cx="2645" cy="690"/>
          </a:xfrm>
        </p:grpSpPr>
        <p:sp>
          <p:nvSpPr>
            <p:cNvPr id="29707" name="Rectangle 12"/>
            <p:cNvSpPr>
              <a:spLocks noChangeArrowheads="1"/>
            </p:cNvSpPr>
            <p:nvPr/>
          </p:nvSpPr>
          <p:spPr bwMode="auto">
            <a:xfrm>
              <a:off x="204" y="2465"/>
              <a:ext cx="147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r>
                <a:rPr lang="en-US" altLang="zh-CN" sz="2400" b="1" i="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k </a:t>
              </a:r>
              <a:r>
                <a:rPr lang="zh-CN" altLang="en-US" sz="24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空间点阵密度</a:t>
              </a:r>
              <a:r>
                <a:rPr lang="en-US" altLang="zh-CN" sz="24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a:t>
              </a:r>
            </a:p>
          </p:txBody>
        </p:sp>
        <p:graphicFrame>
          <p:nvGraphicFramePr>
            <p:cNvPr id="29708" name="Object 4"/>
            <p:cNvGraphicFramePr>
              <a:graphicFrameLocks noChangeAspect="1"/>
            </p:cNvGraphicFramePr>
            <p:nvPr/>
          </p:nvGraphicFramePr>
          <p:xfrm>
            <a:off x="1749" y="2287"/>
            <a:ext cx="1100" cy="690"/>
          </p:xfrm>
          <a:graphic>
            <a:graphicData uri="http://schemas.openxmlformats.org/presentationml/2006/ole">
              <mc:AlternateContent xmlns:mc="http://schemas.openxmlformats.org/markup-compatibility/2006">
                <mc:Choice xmlns:v="urn:schemas-microsoft-com:vml" Requires="v">
                  <p:oleObj spid="_x0000_s384098" name="Equation" r:id="rId8" imgW="17678400" imgH="11277600" progId="Equation.DSMT4">
                    <p:embed/>
                  </p:oleObj>
                </mc:Choice>
                <mc:Fallback>
                  <p:oleObj name="Equation" r:id="rId8" imgW="17678400" imgH="11277600" progId="Equation.DSMT4">
                    <p:embed/>
                    <p:pic>
                      <p:nvPicPr>
                        <p:cNvPr id="0" name="图片 102827"/>
                        <p:cNvPicPr>
                          <a:picLocks noChangeAspect="1" noChangeArrowheads="1"/>
                        </p:cNvPicPr>
                        <p:nvPr/>
                      </p:nvPicPr>
                      <p:blipFill>
                        <a:blip r:embed="rId9"/>
                        <a:srcRect/>
                        <a:stretch>
                          <a:fillRect/>
                        </a:stretch>
                      </p:blipFill>
                      <p:spPr bwMode="auto">
                        <a:xfrm>
                          <a:off x="1749" y="2287"/>
                          <a:ext cx="1100" cy="6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1367054" name="Group 14"/>
          <p:cNvGrpSpPr/>
          <p:nvPr/>
        </p:nvGrpSpPr>
        <p:grpSpPr bwMode="auto">
          <a:xfrm>
            <a:off x="971550" y="4748957"/>
            <a:ext cx="7005638" cy="1560512"/>
            <a:chOff x="612" y="3066"/>
            <a:chExt cx="4413" cy="983"/>
          </a:xfrm>
        </p:grpSpPr>
        <p:sp>
          <p:nvSpPr>
            <p:cNvPr id="29704" name="Rectangle 15"/>
            <p:cNvSpPr>
              <a:spLocks noChangeArrowheads="1"/>
            </p:cNvSpPr>
            <p:nvPr/>
          </p:nvSpPr>
          <p:spPr bwMode="auto">
            <a:xfrm>
              <a:off x="612" y="3294"/>
              <a:ext cx="288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r>
                <a:rPr lang="en-US" altLang="zh-CN" sz="2400" b="1" i="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k </a:t>
              </a:r>
              <a:r>
                <a:rPr lang="zh-CN" altLang="en-US" sz="24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标度下的态密度</a:t>
              </a:r>
              <a:r>
                <a:rPr lang="en-US" altLang="zh-CN" sz="2400" b="1" i="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g</a:t>
              </a:r>
              <a:r>
                <a:rPr lang="en-US" altLang="zh-CN" sz="24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400" b="1" i="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k</a:t>
              </a:r>
              <a:r>
                <a:rPr lang="en-US" altLang="zh-CN" sz="24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4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为</a:t>
              </a:r>
              <a:r>
                <a:rPr lang="en-US" altLang="zh-CN" sz="24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a:t>
              </a:r>
            </a:p>
          </p:txBody>
        </p:sp>
        <p:sp>
          <p:nvSpPr>
            <p:cNvPr id="29705" name="Text Box 16"/>
            <p:cNvSpPr txBox="1">
              <a:spLocks noChangeArrowheads="1"/>
            </p:cNvSpPr>
            <p:nvPr/>
          </p:nvSpPr>
          <p:spPr bwMode="auto">
            <a:xfrm>
              <a:off x="629" y="3066"/>
              <a:ext cx="3866"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r>
                <a:rPr lang="zh-CN" altLang="en-US" sz="24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对于每个 </a:t>
              </a:r>
              <a:r>
                <a:rPr lang="en-US" altLang="zh-CN" sz="2400" b="1" i="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k </a:t>
              </a:r>
              <a:r>
                <a:rPr lang="zh-CN" altLang="en-US" sz="24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态，电子自旋能够取两个可能值 </a:t>
              </a:r>
            </a:p>
          </p:txBody>
        </p:sp>
        <p:graphicFrame>
          <p:nvGraphicFramePr>
            <p:cNvPr id="29706" name="Object 6"/>
            <p:cNvGraphicFramePr>
              <a:graphicFrameLocks noChangeAspect="1"/>
            </p:cNvGraphicFramePr>
            <p:nvPr/>
          </p:nvGraphicFramePr>
          <p:xfrm>
            <a:off x="2925" y="3350"/>
            <a:ext cx="2100" cy="699"/>
          </p:xfrm>
          <a:graphic>
            <a:graphicData uri="http://schemas.openxmlformats.org/presentationml/2006/ole">
              <mc:AlternateContent xmlns:mc="http://schemas.openxmlformats.org/markup-compatibility/2006">
                <mc:Choice xmlns:v="urn:schemas-microsoft-com:vml" Requires="v">
                  <p:oleObj spid="_x0000_s384099" name="Equation" r:id="rId10" imgW="33528000" imgH="11277600" progId="Equation.DSMT4">
                    <p:embed/>
                  </p:oleObj>
                </mc:Choice>
                <mc:Fallback>
                  <p:oleObj name="Equation" r:id="rId10" imgW="33528000" imgH="11277600" progId="Equation.DSMT4">
                    <p:embed/>
                    <p:pic>
                      <p:nvPicPr>
                        <p:cNvPr id="0" name="图片 102828"/>
                        <p:cNvPicPr>
                          <a:picLocks noChangeAspect="1" noChangeArrowheads="1"/>
                        </p:cNvPicPr>
                        <p:nvPr/>
                      </p:nvPicPr>
                      <p:blipFill>
                        <a:blip r:embed="rId11"/>
                        <a:srcRect/>
                        <a:stretch>
                          <a:fillRect/>
                        </a:stretch>
                      </p:blipFill>
                      <p:spPr bwMode="auto">
                        <a:xfrm>
                          <a:off x="2925" y="3350"/>
                          <a:ext cx="2100" cy="699"/>
                        </a:xfrm>
                        <a:prstGeom prst="rect">
                          <a:avLst/>
                        </a:prstGeom>
                        <a:noFill/>
                        <a:ln>
                          <a:noFill/>
                        </a:ln>
                        <a:extLst>
                          <a:ext uri="{909E8E84-426E-40DD-AFC4-6F175D3DCCD1}">
                            <a14:hiddenFill xmlns:a14="http://schemas.microsoft.com/office/drawing/2010/main">
                              <a:solidFill>
                                <a:srgbClr val="FFFF66"/>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2" name="页脚占位符 1"/>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zh-CN" altLang="en-US"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清华大学电子工程系</a:t>
            </a:r>
            <a:r>
              <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a:t>
            </a:r>
            <a:r>
              <a:rPr kumimoji="1" lang="zh-CN" altLang="en-US"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黄翊东</a:t>
            </a:r>
            <a:endPar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3" name="灯片编号占位符 2"/>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CBFA3644-F7FA-4510-BE22-999DFD69EC9B}" type="slidenum">
              <a:rPr kumimoji="1" lang="en-US" altLang="zh-CN" sz="14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t>27</a:t>
            </a:fld>
            <a:endPar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22" name="Rectangle 37"/>
          <p:cNvSpPr>
            <a:spLocks noChangeArrowheads="1"/>
          </p:cNvSpPr>
          <p:nvPr/>
        </p:nvSpPr>
        <p:spPr bwMode="auto">
          <a:xfrm flipV="1">
            <a:off x="107950" y="836704"/>
            <a:ext cx="8885237" cy="42863"/>
          </a:xfrm>
          <a:prstGeom prst="rect">
            <a:avLst/>
          </a:prstGeom>
          <a:gradFill rotWithShape="0">
            <a:gsLst>
              <a:gs pos="0">
                <a:srgbClr val="808080">
                  <a:gamma/>
                  <a:tint val="0"/>
                  <a:invGamma/>
                </a:srgbClr>
              </a:gs>
              <a:gs pos="100000">
                <a:srgbClr val="808080"/>
              </a:gs>
            </a:gsLst>
            <a:path path="shape">
              <a:fillToRect l="50000" t="50000" r="50000" b="50000"/>
            </a:path>
          </a:gradFill>
          <a:ln w="12700">
            <a:noFill/>
            <a:miter lim="800000"/>
            <a:headEnd type="none" w="sm" len="sm"/>
            <a:tailEnd type="none" w="sm" len="sm"/>
          </a:ln>
          <a:effectLst/>
        </p:spPr>
        <p:txBody>
          <a:bodyPr wrap="none" anchor="ctr"/>
          <a:lstStyle/>
          <a:p>
            <a:pPr marL="0" marR="0" lvl="0" indent="0" algn="l" defTabSz="914400" rtl="0" eaLnBrk="0" fontAlgn="auto" latinLnBrk="0" hangingPunct="0">
              <a:lnSpc>
                <a:spcPct val="100000"/>
              </a:lnSpc>
              <a:spcBef>
                <a:spcPts val="0"/>
              </a:spcBef>
              <a:spcAft>
                <a:spcPts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Arial"/>
              <a:ea typeface="宋体"/>
              <a:cs typeface="+mn-cs"/>
            </a:endParaRPr>
          </a:p>
        </p:txBody>
      </p:sp>
      <p:sp>
        <p:nvSpPr>
          <p:cNvPr id="23" name="Rectangle 2"/>
          <p:cNvSpPr>
            <a:spLocks noRot="1" noChangeArrowheads="1"/>
          </p:cNvSpPr>
          <p:nvPr/>
        </p:nvSpPr>
        <p:spPr bwMode="auto">
          <a:xfrm>
            <a:off x="2690018" y="-21432"/>
            <a:ext cx="4186238"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algn="l" defTabSz="914400">
              <a:buClrTx/>
              <a:buSzTx/>
              <a:buFontTx/>
              <a:defRPr/>
            </a:pPr>
            <a:r>
              <a:rPr kumimoji="1" lang="zh-CN" altLang="en-US" sz="3600" b="1" i="1" dirty="0">
                <a:solidFill>
                  <a:srgbClr val="660066"/>
                </a:solidFill>
                <a:effectLst>
                  <a:outerShdw blurRad="38100" dist="38100" dir="2700000" algn="tl">
                    <a:srgbClr val="C0C0C0"/>
                  </a:outerShdw>
                </a:effectLst>
                <a:latin typeface="Times New Roman" pitchFamily="18" charset="0"/>
                <a:ea typeface="微软雅黑" pitchFamily="34" charset="-122"/>
                <a:cs typeface="+mn-cs"/>
              </a:rPr>
              <a:t>k</a:t>
            </a:r>
            <a:r>
              <a:rPr kumimoji="1" lang="zh-CN" altLang="en-US" sz="3600" b="1" dirty="0">
                <a:solidFill>
                  <a:srgbClr val="660066"/>
                </a:solidFill>
                <a:effectLst>
                  <a:outerShdw blurRad="38100" dist="38100" dir="2700000" algn="tl">
                    <a:srgbClr val="C0C0C0"/>
                  </a:outerShdw>
                </a:effectLst>
                <a:latin typeface="Times New Roman" pitchFamily="18" charset="0"/>
                <a:ea typeface="微软雅黑" pitchFamily="34" charset="-122"/>
                <a:cs typeface="+mn-cs"/>
              </a:rPr>
              <a:t> 空间的状态密度</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1367054"/>
                                        </p:tgtEl>
                                        <p:attrNameLst>
                                          <p:attrName>style.visibility</p:attrName>
                                        </p:attrNameLst>
                                      </p:cBhvr>
                                      <p:to>
                                        <p:strVal val="visible"/>
                                      </p:to>
                                    </p:set>
                                    <p:animEffect transition="in" filter="slide(fromBottom)">
                                      <p:cBhvr>
                                        <p:cTn id="7" dur="500"/>
                                        <p:tgtEl>
                                          <p:spTgt spid="13670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4018" name="Text Box 2"/>
          <p:cNvSpPr txBox="1">
            <a:spLocks noChangeArrowheads="1"/>
          </p:cNvSpPr>
          <p:nvPr/>
        </p:nvSpPr>
        <p:spPr bwMode="auto">
          <a:xfrm>
            <a:off x="935620" y="2946246"/>
            <a:ext cx="7705725" cy="8299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r>
              <a:rPr kumimoji="1" lang="zh-CN" altLang="en-US" sz="2400" b="1" dirty="0">
                <a:solidFill>
                  <a:srgbClr val="CC0000"/>
                </a:solidFill>
                <a:latin typeface="Times New Roman" panose="02020603050405020304" pitchFamily="18" charset="0"/>
                <a:ea typeface="微软雅黑" panose="020B0503020204020204" pitchFamily="34" charset="-122"/>
                <a:cs typeface="Times New Roman" panose="02020603050405020304" pitchFamily="18" charset="0"/>
              </a:rPr>
              <a:t>一个确定的 </a:t>
            </a:r>
            <a:r>
              <a:rPr kumimoji="1" lang="en-US" altLang="zh-CN" sz="2400" b="1" dirty="0">
                <a:solidFill>
                  <a:srgbClr val="CC0000"/>
                </a:solidFill>
                <a:latin typeface="Times New Roman" panose="02020603050405020304" pitchFamily="18" charset="0"/>
                <a:ea typeface="微软雅黑" panose="020B0503020204020204" pitchFamily="34" charset="-122"/>
                <a:cs typeface="Times New Roman" panose="02020603050405020304" pitchFamily="18" charset="0"/>
              </a:rPr>
              <a:t>|</a:t>
            </a:r>
            <a:r>
              <a:rPr kumimoji="1" lang="en-US" altLang="zh-CN" sz="2400" b="1" i="1" dirty="0">
                <a:solidFill>
                  <a:srgbClr val="CC0000"/>
                </a:solidFill>
                <a:latin typeface="Times New Roman" panose="02020603050405020304" pitchFamily="18" charset="0"/>
                <a:ea typeface="微软雅黑" panose="020B0503020204020204" pitchFamily="34" charset="-122"/>
                <a:cs typeface="Times New Roman" panose="02020603050405020304" pitchFamily="18" charset="0"/>
              </a:rPr>
              <a:t>k|</a:t>
            </a:r>
            <a:r>
              <a:rPr kumimoji="1" lang="en-US" altLang="zh-CN" sz="2400" b="1" i="1" baseline="30000" dirty="0">
                <a:solidFill>
                  <a:srgbClr val="CC0000"/>
                </a:solidFill>
                <a:latin typeface="Times New Roman" panose="02020603050405020304" pitchFamily="18" charset="0"/>
                <a:ea typeface="微软雅黑" panose="020B0503020204020204" pitchFamily="34" charset="-122"/>
                <a:cs typeface="Times New Roman" panose="02020603050405020304" pitchFamily="18" charset="0"/>
              </a:rPr>
              <a:t>2 </a:t>
            </a:r>
            <a:r>
              <a:rPr kumimoji="1" lang="en-US" altLang="zh-CN" sz="2400" b="1" dirty="0">
                <a:solidFill>
                  <a:srgbClr val="CC0000"/>
                </a:solidFill>
                <a:latin typeface="Times New Roman" panose="02020603050405020304" pitchFamily="18" charset="0"/>
                <a:ea typeface="微软雅黑" panose="020B0503020204020204" pitchFamily="34" charset="-122"/>
                <a:cs typeface="Times New Roman" panose="02020603050405020304" pitchFamily="18" charset="0"/>
              </a:rPr>
              <a:t> </a:t>
            </a:r>
            <a:r>
              <a:rPr kumimoji="1" lang="zh-CN" altLang="en-US" sz="2400" b="1" dirty="0">
                <a:solidFill>
                  <a:srgbClr val="CC0000"/>
                </a:solidFill>
                <a:latin typeface="Times New Roman" panose="02020603050405020304" pitchFamily="18" charset="0"/>
                <a:ea typeface="微软雅黑" panose="020B0503020204020204" pitchFamily="34" charset="-122"/>
                <a:cs typeface="Times New Roman" panose="02020603050405020304" pitchFamily="18" charset="0"/>
              </a:rPr>
              <a:t>对应一个球形等能面，不同的</a:t>
            </a:r>
            <a:r>
              <a:rPr kumimoji="1" lang="en-US" altLang="zh-CN" sz="2400" b="1" i="1" dirty="0" err="1">
                <a:solidFill>
                  <a:srgbClr val="CC0000"/>
                </a:solidFill>
                <a:latin typeface="Times New Roman" panose="02020603050405020304" pitchFamily="18" charset="0"/>
                <a:ea typeface="微软雅黑" panose="020B0503020204020204" pitchFamily="34" charset="-122"/>
                <a:cs typeface="Times New Roman" panose="02020603050405020304" pitchFamily="18" charset="0"/>
              </a:rPr>
              <a:t>k</a:t>
            </a:r>
            <a:r>
              <a:rPr kumimoji="1" lang="en-US" altLang="zh-CN" sz="2400" b="1" i="1" baseline="-25000" dirty="0" err="1">
                <a:solidFill>
                  <a:srgbClr val="CC0000"/>
                </a:solidFill>
                <a:latin typeface="Times New Roman" panose="02020603050405020304" pitchFamily="18" charset="0"/>
                <a:ea typeface="微软雅黑" panose="020B0503020204020204" pitchFamily="34" charset="-122"/>
                <a:cs typeface="Times New Roman" panose="02020603050405020304" pitchFamily="18" charset="0"/>
              </a:rPr>
              <a:t>x</a:t>
            </a:r>
            <a:r>
              <a:rPr kumimoji="1" lang="en-US" altLang="zh-CN" sz="2400" b="1" dirty="0">
                <a:solidFill>
                  <a:srgbClr val="CC0000"/>
                </a:solidFill>
                <a:latin typeface="Times New Roman" panose="02020603050405020304" pitchFamily="18" charset="0"/>
                <a:ea typeface="微软雅黑" panose="020B0503020204020204" pitchFamily="34" charset="-122"/>
                <a:cs typeface="Times New Roman" panose="02020603050405020304" pitchFamily="18" charset="0"/>
              </a:rPr>
              <a:t>, </a:t>
            </a:r>
            <a:r>
              <a:rPr kumimoji="1" lang="en-US" altLang="zh-CN" sz="2400" b="1" i="1" dirty="0" err="1">
                <a:solidFill>
                  <a:srgbClr val="CC0000"/>
                </a:solidFill>
                <a:latin typeface="Times New Roman" panose="02020603050405020304" pitchFamily="18" charset="0"/>
                <a:ea typeface="微软雅黑" panose="020B0503020204020204" pitchFamily="34" charset="-122"/>
                <a:cs typeface="Times New Roman" panose="02020603050405020304" pitchFamily="18" charset="0"/>
              </a:rPr>
              <a:t>k</a:t>
            </a:r>
            <a:r>
              <a:rPr kumimoji="1" lang="en-US" altLang="zh-CN" sz="2400" b="1" i="1" baseline="-25000" dirty="0" err="1">
                <a:solidFill>
                  <a:srgbClr val="CC0000"/>
                </a:solidFill>
                <a:latin typeface="Times New Roman" panose="02020603050405020304" pitchFamily="18" charset="0"/>
                <a:ea typeface="微软雅黑" panose="020B0503020204020204" pitchFamily="34" charset="-122"/>
                <a:cs typeface="Times New Roman" panose="02020603050405020304" pitchFamily="18" charset="0"/>
              </a:rPr>
              <a:t>y</a:t>
            </a:r>
            <a:r>
              <a:rPr kumimoji="1" lang="en-US" altLang="zh-CN" sz="2400" b="1" dirty="0">
                <a:solidFill>
                  <a:srgbClr val="CC0000"/>
                </a:solidFill>
                <a:latin typeface="Times New Roman" panose="02020603050405020304" pitchFamily="18" charset="0"/>
                <a:ea typeface="微软雅黑" panose="020B0503020204020204" pitchFamily="34" charset="-122"/>
                <a:cs typeface="Times New Roman" panose="02020603050405020304" pitchFamily="18" charset="0"/>
              </a:rPr>
              <a:t>, </a:t>
            </a:r>
            <a:r>
              <a:rPr kumimoji="1" lang="en-US" altLang="zh-CN" sz="2400" b="1" i="1" dirty="0" err="1">
                <a:solidFill>
                  <a:srgbClr val="CC0000"/>
                </a:solidFill>
                <a:latin typeface="Times New Roman" panose="02020603050405020304" pitchFamily="18" charset="0"/>
                <a:ea typeface="微软雅黑" panose="020B0503020204020204" pitchFamily="34" charset="-122"/>
                <a:cs typeface="Times New Roman" panose="02020603050405020304" pitchFamily="18" charset="0"/>
              </a:rPr>
              <a:t>k</a:t>
            </a:r>
            <a:r>
              <a:rPr kumimoji="1" lang="en-US" altLang="zh-CN" sz="2400" b="1" i="1" baseline="-25000" dirty="0" err="1">
                <a:solidFill>
                  <a:srgbClr val="CC0000"/>
                </a:solidFill>
                <a:latin typeface="Times New Roman" panose="02020603050405020304" pitchFamily="18" charset="0"/>
                <a:ea typeface="微软雅黑" panose="020B0503020204020204" pitchFamily="34" charset="-122"/>
                <a:cs typeface="Times New Roman" panose="02020603050405020304" pitchFamily="18" charset="0"/>
              </a:rPr>
              <a:t>z</a:t>
            </a:r>
            <a:endParaRPr kumimoji="1" lang="en-US" altLang="zh-CN" sz="2400" b="1" i="1" baseline="-25000" dirty="0">
              <a:solidFill>
                <a:srgbClr val="CC0000"/>
              </a:solidFill>
              <a:latin typeface="Times New Roman" panose="02020603050405020304" pitchFamily="18" charset="0"/>
              <a:ea typeface="微软雅黑" panose="020B0503020204020204" pitchFamily="34" charset="-122"/>
              <a:cs typeface="Times New Roman" panose="02020603050405020304" pitchFamily="18" charset="0"/>
            </a:endParaRPr>
          </a:p>
          <a:p>
            <a:pPr eaLnBrk="1" hangingPunct="1"/>
            <a:r>
              <a:rPr kumimoji="1" lang="zh-CN" altLang="en-US" sz="2400" b="1" dirty="0">
                <a:solidFill>
                  <a:srgbClr val="CC0000"/>
                </a:solidFill>
                <a:latin typeface="Times New Roman" panose="02020603050405020304" pitchFamily="18" charset="0"/>
                <a:ea typeface="微软雅黑" panose="020B0503020204020204" pitchFamily="34" charset="-122"/>
                <a:cs typeface="Times New Roman" panose="02020603050405020304" pitchFamily="18" charset="0"/>
              </a:rPr>
              <a:t>对应不同的电子状态</a:t>
            </a:r>
            <a:r>
              <a:rPr kumimoji="1" lang="en-US" altLang="zh-CN" sz="2400" b="1" dirty="0">
                <a:solidFill>
                  <a:srgbClr val="CC0000"/>
                </a:solidFill>
                <a:latin typeface="Times New Roman" panose="02020603050405020304" pitchFamily="18" charset="0"/>
                <a:ea typeface="微软雅黑" panose="020B0503020204020204" pitchFamily="34" charset="-122"/>
                <a:cs typeface="Times New Roman" panose="02020603050405020304" pitchFamily="18" charset="0"/>
              </a:rPr>
              <a:t>, </a:t>
            </a:r>
            <a:r>
              <a:rPr kumimoji="1" lang="zh-CN" altLang="en-US" sz="2400" b="1" dirty="0">
                <a:solidFill>
                  <a:srgbClr val="CC0000"/>
                </a:solidFill>
                <a:latin typeface="Times New Roman" panose="02020603050405020304" pitchFamily="18" charset="0"/>
                <a:ea typeface="微软雅黑" panose="020B0503020204020204" pitchFamily="34" charset="-122"/>
                <a:cs typeface="Times New Roman" panose="02020603050405020304" pitchFamily="18" charset="0"/>
              </a:rPr>
              <a:t>球形等能面对应多个电子的状态</a:t>
            </a:r>
            <a:endParaRPr kumimoji="1" lang="en-US" altLang="zh-CN" sz="2400" b="1" dirty="0">
              <a:solidFill>
                <a:srgbClr val="CC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aphicFrame>
        <p:nvGraphicFramePr>
          <p:cNvPr id="1494019" name="Object 3"/>
          <p:cNvGraphicFramePr>
            <a:graphicFrameLocks noChangeAspect="1"/>
          </p:cNvGraphicFramePr>
          <p:nvPr/>
        </p:nvGraphicFramePr>
        <p:xfrm>
          <a:off x="1755775" y="4221163"/>
          <a:ext cx="3679825" cy="1138237"/>
        </p:xfrm>
        <a:graphic>
          <a:graphicData uri="http://schemas.openxmlformats.org/presentationml/2006/ole">
            <mc:AlternateContent xmlns:mc="http://schemas.openxmlformats.org/markup-compatibility/2006">
              <mc:Choice xmlns:v="urn:schemas-microsoft-com:vml" Requires="v">
                <p:oleObj spid="_x0000_s103974" name="公式" r:id="rId4" imgW="1358900" imgH="419100" progId="Equation.3">
                  <p:embed/>
                </p:oleObj>
              </mc:Choice>
              <mc:Fallback>
                <p:oleObj name="公式" r:id="rId4" imgW="1358900" imgH="419100" progId="Equation.3">
                  <p:embed/>
                  <p:pic>
                    <p:nvPicPr>
                      <p:cNvPr id="0" name="图片 10362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55775" y="4221163"/>
                        <a:ext cx="3679825" cy="1138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0724" name="Rectangle 2"/>
          <p:cNvSpPr>
            <a:spLocks noRot="1" noChangeArrowheads="1"/>
          </p:cNvSpPr>
          <p:nvPr/>
        </p:nvSpPr>
        <p:spPr bwMode="auto">
          <a:xfrm>
            <a:off x="2282219" y="158746"/>
            <a:ext cx="5976938"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algn="l" defTabSz="914400">
              <a:buClrTx/>
              <a:buSzTx/>
              <a:buFontTx/>
              <a:defRPr/>
            </a:pPr>
            <a:r>
              <a:rPr kumimoji="1" lang="zh-CN" altLang="en-US" sz="3600" b="1" dirty="0">
                <a:solidFill>
                  <a:srgbClr val="660066"/>
                </a:solidFill>
                <a:effectLst>
                  <a:outerShdw blurRad="38100" dist="38100" dir="2700000" algn="tl">
                    <a:srgbClr val="C0C0C0"/>
                  </a:outerShdw>
                </a:effectLst>
                <a:latin typeface="Times New Roman" pitchFamily="18" charset="0"/>
                <a:ea typeface="微软雅黑" pitchFamily="34" charset="-122"/>
                <a:cs typeface="+mn-cs"/>
              </a:rPr>
              <a:t>能量标度下的状态密度</a:t>
            </a:r>
          </a:p>
        </p:txBody>
      </p:sp>
      <p:sp>
        <p:nvSpPr>
          <p:cNvPr id="30725" name="Text Box 5"/>
          <p:cNvSpPr txBox="1">
            <a:spLocks noChangeArrowheads="1"/>
          </p:cNvSpPr>
          <p:nvPr/>
        </p:nvSpPr>
        <p:spPr bwMode="auto">
          <a:xfrm>
            <a:off x="1023695" y="1089183"/>
            <a:ext cx="6968574" cy="978729"/>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lnSpc>
                <a:spcPct val="120000"/>
              </a:lnSpc>
            </a:pPr>
            <a:r>
              <a:rPr lang="zh-CN" altLang="en-US" sz="24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能态密度</a:t>
            </a:r>
            <a:r>
              <a:rPr lang="zh-CN" altLang="en-US" sz="24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的定义：能量在</a:t>
            </a:r>
            <a:r>
              <a:rPr lang="en-US" altLang="zh-CN" sz="2400" b="1" i="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E</a:t>
            </a:r>
            <a:r>
              <a:rPr lang="en-US" altLang="zh-CN" sz="24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400" b="1" i="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E</a:t>
            </a:r>
            <a:r>
              <a:rPr lang="en-US" altLang="zh-CN" sz="24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400" b="1" dirty="0">
                <a:solidFill>
                  <a:srgbClr val="000000"/>
                </a:solidFill>
                <a:latin typeface="Symbol" panose="05050102010706020507" pitchFamily="18" charset="2"/>
                <a:ea typeface="微软雅黑" panose="020B0503020204020204" pitchFamily="34" charset="-122"/>
                <a:cs typeface="Times New Roman" panose="02020603050405020304" pitchFamily="18" charset="0"/>
              </a:rPr>
              <a:t>D</a:t>
            </a:r>
            <a:r>
              <a:rPr lang="en-US" altLang="zh-CN" sz="2400" b="1" i="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E </a:t>
            </a:r>
            <a:r>
              <a:rPr lang="zh-CN" altLang="en-US" sz="24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间的状态数目</a:t>
            </a:r>
          </a:p>
          <a:p>
            <a:pPr eaLnBrk="1" hangingPunct="1">
              <a:lnSpc>
                <a:spcPct val="120000"/>
              </a:lnSpc>
            </a:pPr>
            <a:r>
              <a:rPr lang="zh-CN" altLang="en-US" sz="24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若</a:t>
            </a:r>
            <a:r>
              <a:rPr lang="en-US" altLang="zh-CN" sz="2400" b="1" dirty="0">
                <a:solidFill>
                  <a:srgbClr val="000000"/>
                </a:solidFill>
                <a:latin typeface="Symbol" panose="05050102010706020507" pitchFamily="18" charset="2"/>
                <a:ea typeface="微软雅黑" panose="020B0503020204020204" pitchFamily="34" charset="-122"/>
                <a:cs typeface="Times New Roman" panose="02020603050405020304" pitchFamily="18" charset="0"/>
              </a:rPr>
              <a:t>D</a:t>
            </a:r>
            <a:r>
              <a:rPr lang="en-US" altLang="zh-CN" sz="2400" b="1" i="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Z</a:t>
            </a:r>
            <a:r>
              <a:rPr lang="zh-CN" altLang="en-US" sz="24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表示能态数目，则能态密度函数的定义为：</a:t>
            </a:r>
            <a:endParaRPr lang="zh-CN" altLang="en-US" sz="2400" b="1" i="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aphicFrame>
        <p:nvGraphicFramePr>
          <p:cNvPr id="30726" name="Object 6"/>
          <p:cNvGraphicFramePr>
            <a:graphicFrameLocks noChangeAspect="1"/>
          </p:cNvGraphicFramePr>
          <p:nvPr>
            <p:extLst>
              <p:ext uri="{D42A27DB-BD31-4B8C-83A1-F6EECF244321}">
                <p14:modId xmlns:p14="http://schemas.microsoft.com/office/powerpoint/2010/main" val="810914780"/>
              </p:ext>
            </p:extLst>
          </p:nvPr>
        </p:nvGraphicFramePr>
        <p:xfrm>
          <a:off x="3304657" y="2029847"/>
          <a:ext cx="2406650" cy="944563"/>
        </p:xfrm>
        <a:graphic>
          <a:graphicData uri="http://schemas.openxmlformats.org/presentationml/2006/ole">
            <mc:AlternateContent xmlns:mc="http://schemas.openxmlformats.org/markup-compatibility/2006">
              <mc:Choice xmlns:v="urn:schemas-microsoft-com:vml" Requires="v">
                <p:oleObj spid="_x0000_s103975" name="Equation" r:id="rId6" imgW="23774400" imgH="9448800" progId="Equation.DSMT4">
                  <p:embed/>
                </p:oleObj>
              </mc:Choice>
              <mc:Fallback>
                <p:oleObj name="Equation" r:id="rId6" imgW="23774400" imgH="9448800" progId="Equation.DSMT4">
                  <p:embed/>
                  <p:pic>
                    <p:nvPicPr>
                      <p:cNvPr id="0" name="图片 103626"/>
                      <p:cNvPicPr>
                        <a:picLocks noChangeAspect="1" noChangeArrowheads="1"/>
                      </p:cNvPicPr>
                      <p:nvPr/>
                    </p:nvPicPr>
                    <p:blipFill>
                      <a:blip r:embed="rId7"/>
                      <a:srcRect/>
                      <a:stretch>
                        <a:fillRect/>
                      </a:stretch>
                    </p:blipFill>
                    <p:spPr bwMode="auto">
                      <a:xfrm>
                        <a:off x="3304657" y="2029847"/>
                        <a:ext cx="2406650" cy="94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30727" name="Group 7"/>
          <p:cNvGrpSpPr/>
          <p:nvPr/>
        </p:nvGrpSpPr>
        <p:grpSpPr bwMode="auto">
          <a:xfrm>
            <a:off x="5726695" y="3773955"/>
            <a:ext cx="2914650" cy="2878137"/>
            <a:chOff x="1691" y="624"/>
            <a:chExt cx="1691" cy="1654"/>
          </a:xfrm>
        </p:grpSpPr>
        <p:sp>
          <p:nvSpPr>
            <p:cNvPr id="30731" name="Text Box 8"/>
            <p:cNvSpPr txBox="1">
              <a:spLocks noChangeArrowheads="1"/>
            </p:cNvSpPr>
            <p:nvPr/>
          </p:nvSpPr>
          <p:spPr bwMode="auto">
            <a:xfrm>
              <a:off x="2126" y="624"/>
              <a:ext cx="241" cy="263"/>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algn="ctr" eaLnBrk="1" hangingPunct="1"/>
              <a:r>
                <a:rPr kumimoji="1" lang="en-US" altLang="zh-CN" sz="2400" b="1" i="1">
                  <a:solidFill>
                    <a:srgbClr val="336666"/>
                  </a:solidFill>
                  <a:latin typeface="Times New Roman" panose="02020603050405020304" pitchFamily="18" charset="0"/>
                  <a:ea typeface="微软雅黑" panose="020B0503020204020204" pitchFamily="34" charset="-122"/>
                  <a:cs typeface="Times New Roman" panose="02020603050405020304" pitchFamily="18" charset="0"/>
                </a:rPr>
                <a:t>k</a:t>
              </a:r>
              <a:r>
                <a:rPr kumimoji="1" lang="en-US" altLang="zh-CN" sz="2400" b="1" i="1" baseline="-25000">
                  <a:solidFill>
                    <a:srgbClr val="336666"/>
                  </a:solidFill>
                  <a:latin typeface="Times New Roman" panose="02020603050405020304" pitchFamily="18" charset="0"/>
                  <a:ea typeface="微软雅黑" panose="020B0503020204020204" pitchFamily="34" charset="-122"/>
                  <a:cs typeface="Times New Roman" panose="02020603050405020304" pitchFamily="18" charset="0"/>
                </a:rPr>
                <a:t>z</a:t>
              </a:r>
            </a:p>
          </p:txBody>
        </p:sp>
        <p:sp>
          <p:nvSpPr>
            <p:cNvPr id="30732" name="Text Box 9"/>
            <p:cNvSpPr txBox="1">
              <a:spLocks noChangeArrowheads="1"/>
            </p:cNvSpPr>
            <p:nvPr/>
          </p:nvSpPr>
          <p:spPr bwMode="auto">
            <a:xfrm>
              <a:off x="1691" y="1920"/>
              <a:ext cx="254" cy="263"/>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algn="ctr" eaLnBrk="1" hangingPunct="1"/>
              <a:r>
                <a:rPr kumimoji="1" lang="en-US" altLang="zh-CN" sz="2400" b="1" i="1">
                  <a:solidFill>
                    <a:srgbClr val="336666"/>
                  </a:solidFill>
                  <a:latin typeface="Times New Roman" panose="02020603050405020304" pitchFamily="18" charset="0"/>
                  <a:ea typeface="微软雅黑" panose="020B0503020204020204" pitchFamily="34" charset="-122"/>
                  <a:cs typeface="Times New Roman" panose="02020603050405020304" pitchFamily="18" charset="0"/>
                </a:rPr>
                <a:t>k</a:t>
              </a:r>
              <a:r>
                <a:rPr kumimoji="1" lang="en-US" altLang="zh-CN" sz="2400" b="1" i="1" baseline="-25000">
                  <a:solidFill>
                    <a:srgbClr val="336666"/>
                  </a:solidFill>
                  <a:latin typeface="Times New Roman" panose="02020603050405020304" pitchFamily="18" charset="0"/>
                  <a:ea typeface="微软雅黑" panose="020B0503020204020204" pitchFamily="34" charset="-122"/>
                  <a:cs typeface="Times New Roman" panose="02020603050405020304" pitchFamily="18" charset="0"/>
                </a:rPr>
                <a:t>x</a:t>
              </a:r>
            </a:p>
          </p:txBody>
        </p:sp>
        <p:sp>
          <p:nvSpPr>
            <p:cNvPr id="30733" name="Text Box 10"/>
            <p:cNvSpPr txBox="1">
              <a:spLocks noChangeArrowheads="1"/>
            </p:cNvSpPr>
            <p:nvPr/>
          </p:nvSpPr>
          <p:spPr bwMode="auto">
            <a:xfrm>
              <a:off x="3134" y="1584"/>
              <a:ext cx="248" cy="262"/>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algn="ctr" eaLnBrk="1" hangingPunct="1"/>
              <a:r>
                <a:rPr kumimoji="1" lang="en-US" altLang="zh-CN" sz="2400" b="1" i="1">
                  <a:solidFill>
                    <a:srgbClr val="336666"/>
                  </a:solidFill>
                  <a:latin typeface="Times New Roman" panose="02020603050405020304" pitchFamily="18" charset="0"/>
                  <a:ea typeface="微软雅黑" panose="020B0503020204020204" pitchFamily="34" charset="-122"/>
                  <a:cs typeface="Times New Roman" panose="02020603050405020304" pitchFamily="18" charset="0"/>
                </a:rPr>
                <a:t>k</a:t>
              </a:r>
              <a:r>
                <a:rPr kumimoji="1" lang="en-US" altLang="zh-CN" sz="2400" b="1" i="1" baseline="-25000">
                  <a:solidFill>
                    <a:srgbClr val="336666"/>
                  </a:solidFill>
                  <a:latin typeface="Times New Roman" panose="02020603050405020304" pitchFamily="18" charset="0"/>
                  <a:ea typeface="微软雅黑" panose="020B0503020204020204" pitchFamily="34" charset="-122"/>
                  <a:cs typeface="Times New Roman" panose="02020603050405020304" pitchFamily="18" charset="0"/>
                </a:rPr>
                <a:t>y</a:t>
              </a:r>
            </a:p>
          </p:txBody>
        </p:sp>
        <p:grpSp>
          <p:nvGrpSpPr>
            <p:cNvPr id="30734" name="Group 11"/>
            <p:cNvGrpSpPr/>
            <p:nvPr/>
          </p:nvGrpSpPr>
          <p:grpSpPr bwMode="auto">
            <a:xfrm>
              <a:off x="1881" y="864"/>
              <a:ext cx="1296" cy="1152"/>
              <a:chOff x="2598" y="983"/>
              <a:chExt cx="862" cy="859"/>
            </a:xfrm>
          </p:grpSpPr>
          <p:grpSp>
            <p:nvGrpSpPr>
              <p:cNvPr id="30737" name="Group 12"/>
              <p:cNvGrpSpPr/>
              <p:nvPr/>
            </p:nvGrpSpPr>
            <p:grpSpPr bwMode="auto">
              <a:xfrm>
                <a:off x="2616" y="983"/>
                <a:ext cx="844" cy="847"/>
                <a:chOff x="2616" y="983"/>
                <a:chExt cx="844" cy="847"/>
              </a:xfrm>
            </p:grpSpPr>
            <p:sp>
              <p:nvSpPr>
                <p:cNvPr id="30745" name="Freeform 13"/>
                <p:cNvSpPr/>
                <p:nvPr/>
              </p:nvSpPr>
              <p:spPr bwMode="auto">
                <a:xfrm>
                  <a:off x="2616" y="990"/>
                  <a:ext cx="204" cy="828"/>
                </a:xfrm>
                <a:custGeom>
                  <a:avLst/>
                  <a:gdLst>
                    <a:gd name="T0" fmla="*/ 204 w 204"/>
                    <a:gd name="T1" fmla="*/ 0 h 828"/>
                    <a:gd name="T2" fmla="*/ 0 w 204"/>
                    <a:gd name="T3" fmla="*/ 198 h 828"/>
                    <a:gd name="T4" fmla="*/ 0 w 204"/>
                    <a:gd name="T5" fmla="*/ 828 h 828"/>
                    <a:gd name="T6" fmla="*/ 204 w 204"/>
                    <a:gd name="T7" fmla="*/ 636 h 828"/>
                    <a:gd name="T8" fmla="*/ 204 w 204"/>
                    <a:gd name="T9" fmla="*/ 0 h 82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4" h="828">
                      <a:moveTo>
                        <a:pt x="204" y="0"/>
                      </a:moveTo>
                      <a:lnTo>
                        <a:pt x="0" y="198"/>
                      </a:lnTo>
                      <a:lnTo>
                        <a:pt x="0" y="828"/>
                      </a:lnTo>
                      <a:lnTo>
                        <a:pt x="204" y="636"/>
                      </a:lnTo>
                      <a:lnTo>
                        <a:pt x="204" y="0"/>
                      </a:lnTo>
                      <a:close/>
                    </a:path>
                  </a:pathLst>
                </a:custGeom>
                <a:solidFill>
                  <a:srgbClr val="FF66FF"/>
                </a:solidFill>
                <a:ln>
                  <a:noFill/>
                </a:ln>
                <a:effectLst/>
                <a:extLst>
                  <a:ext uri="{91240B29-F687-4F45-9708-019B960494DF}">
                    <a14:hiddenLine xmlns:a14="http://schemas.microsoft.com/office/drawing/2010/main" w="9525">
                      <a:solidFill>
                        <a:schemeClr val="tx1"/>
                      </a:solidFill>
                      <a:prstDash val="solid"/>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80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0746" name="Rectangle 14"/>
                <p:cNvSpPr>
                  <a:spLocks noChangeArrowheads="1"/>
                </p:cNvSpPr>
                <p:nvPr/>
              </p:nvSpPr>
              <p:spPr bwMode="auto">
                <a:xfrm>
                  <a:off x="2821" y="993"/>
                  <a:ext cx="636" cy="628"/>
                </a:xfrm>
                <a:prstGeom prst="rect">
                  <a:avLst/>
                </a:prstGeom>
                <a:solidFill>
                  <a:srgbClr val="FF66FF"/>
                </a:solidFill>
                <a:ln w="9525">
                  <a:solidFill>
                    <a:schemeClr val="tx1"/>
                  </a:solidFill>
                  <a:prstDash val="dash"/>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0747" name="Line 15"/>
                <p:cNvSpPr>
                  <a:spLocks noChangeShapeType="1"/>
                </p:cNvSpPr>
                <p:nvPr/>
              </p:nvSpPr>
              <p:spPr bwMode="auto">
                <a:xfrm>
                  <a:off x="2970" y="996"/>
                  <a:ext cx="0" cy="612"/>
                </a:xfrm>
                <a:prstGeom prst="line">
                  <a:avLst/>
                </a:prstGeom>
                <a:noFill/>
                <a:ln w="9525">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800">
                    <a:solidFill>
                      <a:srgbClr val="000000"/>
                    </a:solidFill>
                  </a:endParaRPr>
                </a:p>
              </p:txBody>
            </p:sp>
            <p:sp>
              <p:nvSpPr>
                <p:cNvPr id="30748" name="Line 16"/>
                <p:cNvSpPr>
                  <a:spLocks noChangeShapeType="1"/>
                </p:cNvSpPr>
                <p:nvPr/>
              </p:nvSpPr>
              <p:spPr bwMode="auto">
                <a:xfrm>
                  <a:off x="3132" y="996"/>
                  <a:ext cx="0" cy="612"/>
                </a:xfrm>
                <a:prstGeom prst="line">
                  <a:avLst/>
                </a:prstGeom>
                <a:noFill/>
                <a:ln w="9525">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800">
                    <a:solidFill>
                      <a:srgbClr val="000000"/>
                    </a:solidFill>
                  </a:endParaRPr>
                </a:p>
              </p:txBody>
            </p:sp>
            <p:sp>
              <p:nvSpPr>
                <p:cNvPr id="30749" name="Line 17"/>
                <p:cNvSpPr>
                  <a:spLocks noChangeShapeType="1"/>
                </p:cNvSpPr>
                <p:nvPr/>
              </p:nvSpPr>
              <p:spPr bwMode="auto">
                <a:xfrm>
                  <a:off x="3300" y="990"/>
                  <a:ext cx="0" cy="642"/>
                </a:xfrm>
                <a:prstGeom prst="line">
                  <a:avLst/>
                </a:prstGeom>
                <a:noFill/>
                <a:ln w="9525">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800">
                    <a:solidFill>
                      <a:srgbClr val="000000"/>
                    </a:solidFill>
                  </a:endParaRPr>
                </a:p>
              </p:txBody>
            </p:sp>
            <p:sp>
              <p:nvSpPr>
                <p:cNvPr id="30750" name="Line 18"/>
                <p:cNvSpPr>
                  <a:spLocks noChangeShapeType="1"/>
                </p:cNvSpPr>
                <p:nvPr/>
              </p:nvSpPr>
              <p:spPr bwMode="auto">
                <a:xfrm rot="-5400000">
                  <a:off x="3144" y="1158"/>
                  <a:ext cx="0" cy="612"/>
                </a:xfrm>
                <a:prstGeom prst="line">
                  <a:avLst/>
                </a:prstGeom>
                <a:noFill/>
                <a:ln w="9525">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800">
                    <a:solidFill>
                      <a:srgbClr val="000000"/>
                    </a:solidFill>
                  </a:endParaRPr>
                </a:p>
              </p:txBody>
            </p:sp>
            <p:sp>
              <p:nvSpPr>
                <p:cNvPr id="30751" name="Line 19"/>
                <p:cNvSpPr>
                  <a:spLocks noChangeShapeType="1"/>
                </p:cNvSpPr>
                <p:nvPr/>
              </p:nvSpPr>
              <p:spPr bwMode="auto">
                <a:xfrm rot="-5400000">
                  <a:off x="3132" y="1008"/>
                  <a:ext cx="0" cy="612"/>
                </a:xfrm>
                <a:prstGeom prst="line">
                  <a:avLst/>
                </a:prstGeom>
                <a:noFill/>
                <a:ln w="9525">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800">
                    <a:solidFill>
                      <a:srgbClr val="000000"/>
                    </a:solidFill>
                  </a:endParaRPr>
                </a:p>
              </p:txBody>
            </p:sp>
            <p:sp>
              <p:nvSpPr>
                <p:cNvPr id="30752" name="Line 20"/>
                <p:cNvSpPr>
                  <a:spLocks noChangeShapeType="1"/>
                </p:cNvSpPr>
                <p:nvPr/>
              </p:nvSpPr>
              <p:spPr bwMode="auto">
                <a:xfrm rot="-5400000">
                  <a:off x="3144" y="852"/>
                  <a:ext cx="0" cy="612"/>
                </a:xfrm>
                <a:prstGeom prst="line">
                  <a:avLst/>
                </a:prstGeom>
                <a:noFill/>
                <a:ln w="9525">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800">
                    <a:solidFill>
                      <a:srgbClr val="000000"/>
                    </a:solidFill>
                  </a:endParaRPr>
                </a:p>
              </p:txBody>
            </p:sp>
            <p:sp>
              <p:nvSpPr>
                <p:cNvPr id="30753" name="AutoShape 21"/>
                <p:cNvSpPr>
                  <a:spLocks noChangeArrowheads="1"/>
                </p:cNvSpPr>
                <p:nvPr/>
              </p:nvSpPr>
              <p:spPr bwMode="auto">
                <a:xfrm>
                  <a:off x="2623" y="1618"/>
                  <a:ext cx="837" cy="209"/>
                </a:xfrm>
                <a:prstGeom prst="parallelogram">
                  <a:avLst>
                    <a:gd name="adj" fmla="val 100120"/>
                  </a:avLst>
                </a:prstGeom>
                <a:solidFill>
                  <a:srgbClr val="FF66FF"/>
                </a:solidFill>
                <a:ln w="9525">
                  <a:solidFill>
                    <a:schemeClr val="tx1"/>
                  </a:solidFill>
                  <a:prstDash val="dash"/>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0754" name="Line 22"/>
                <p:cNvSpPr>
                  <a:spLocks noChangeShapeType="1"/>
                </p:cNvSpPr>
                <p:nvPr/>
              </p:nvSpPr>
              <p:spPr bwMode="auto">
                <a:xfrm rot="-5400000">
                  <a:off x="3090" y="1368"/>
                  <a:ext cx="0" cy="612"/>
                </a:xfrm>
                <a:prstGeom prst="line">
                  <a:avLst/>
                </a:prstGeom>
                <a:noFill/>
                <a:ln w="9525">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800">
                    <a:solidFill>
                      <a:srgbClr val="000000"/>
                    </a:solidFill>
                  </a:endParaRPr>
                </a:p>
              </p:txBody>
            </p:sp>
            <p:sp>
              <p:nvSpPr>
                <p:cNvPr id="30755" name="Line 23"/>
                <p:cNvSpPr>
                  <a:spLocks noChangeShapeType="1"/>
                </p:cNvSpPr>
                <p:nvPr/>
              </p:nvSpPr>
              <p:spPr bwMode="auto">
                <a:xfrm rot="-5400000">
                  <a:off x="3036" y="1422"/>
                  <a:ext cx="0" cy="612"/>
                </a:xfrm>
                <a:prstGeom prst="line">
                  <a:avLst/>
                </a:prstGeom>
                <a:noFill/>
                <a:ln w="9525">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800">
                    <a:solidFill>
                      <a:srgbClr val="000000"/>
                    </a:solidFill>
                  </a:endParaRPr>
                </a:p>
              </p:txBody>
            </p:sp>
            <p:sp>
              <p:nvSpPr>
                <p:cNvPr id="30756" name="Line 24"/>
                <p:cNvSpPr>
                  <a:spLocks noChangeShapeType="1"/>
                </p:cNvSpPr>
                <p:nvPr/>
              </p:nvSpPr>
              <p:spPr bwMode="auto">
                <a:xfrm rot="-5400000">
                  <a:off x="2988" y="1470"/>
                  <a:ext cx="0" cy="612"/>
                </a:xfrm>
                <a:prstGeom prst="line">
                  <a:avLst/>
                </a:prstGeom>
                <a:noFill/>
                <a:ln w="9525">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800">
                    <a:solidFill>
                      <a:srgbClr val="000000"/>
                    </a:solidFill>
                  </a:endParaRPr>
                </a:p>
              </p:txBody>
            </p:sp>
            <p:sp>
              <p:nvSpPr>
                <p:cNvPr id="30757" name="Line 25"/>
                <p:cNvSpPr>
                  <a:spLocks noChangeShapeType="1"/>
                </p:cNvSpPr>
                <p:nvPr/>
              </p:nvSpPr>
              <p:spPr bwMode="auto">
                <a:xfrm flipV="1">
                  <a:off x="3108" y="1613"/>
                  <a:ext cx="203" cy="208"/>
                </a:xfrm>
                <a:prstGeom prst="line">
                  <a:avLst/>
                </a:prstGeom>
                <a:noFill/>
                <a:ln w="9525">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800">
                    <a:solidFill>
                      <a:srgbClr val="000000"/>
                    </a:solidFill>
                  </a:endParaRPr>
                </a:p>
              </p:txBody>
            </p:sp>
            <p:sp>
              <p:nvSpPr>
                <p:cNvPr id="30758" name="Line 26"/>
                <p:cNvSpPr>
                  <a:spLocks noChangeShapeType="1"/>
                </p:cNvSpPr>
                <p:nvPr/>
              </p:nvSpPr>
              <p:spPr bwMode="auto">
                <a:xfrm flipV="1">
                  <a:off x="2940" y="1613"/>
                  <a:ext cx="203" cy="208"/>
                </a:xfrm>
                <a:prstGeom prst="line">
                  <a:avLst/>
                </a:prstGeom>
                <a:noFill/>
                <a:ln w="9525">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800">
                    <a:solidFill>
                      <a:srgbClr val="000000"/>
                    </a:solidFill>
                  </a:endParaRPr>
                </a:p>
              </p:txBody>
            </p:sp>
            <p:sp>
              <p:nvSpPr>
                <p:cNvPr id="30759" name="Line 27"/>
                <p:cNvSpPr>
                  <a:spLocks noChangeShapeType="1"/>
                </p:cNvSpPr>
                <p:nvPr/>
              </p:nvSpPr>
              <p:spPr bwMode="auto">
                <a:xfrm flipV="1">
                  <a:off x="2766" y="1619"/>
                  <a:ext cx="203" cy="208"/>
                </a:xfrm>
                <a:prstGeom prst="line">
                  <a:avLst/>
                </a:prstGeom>
                <a:noFill/>
                <a:ln w="9525">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800">
                    <a:solidFill>
                      <a:srgbClr val="000000"/>
                    </a:solidFill>
                  </a:endParaRPr>
                </a:p>
              </p:txBody>
            </p:sp>
            <p:sp>
              <p:nvSpPr>
                <p:cNvPr id="30760" name="Line 28"/>
                <p:cNvSpPr>
                  <a:spLocks noChangeShapeType="1"/>
                </p:cNvSpPr>
                <p:nvPr/>
              </p:nvSpPr>
              <p:spPr bwMode="auto">
                <a:xfrm flipV="1">
                  <a:off x="2616" y="983"/>
                  <a:ext cx="203" cy="208"/>
                </a:xfrm>
                <a:prstGeom prst="line">
                  <a:avLst/>
                </a:prstGeom>
                <a:noFill/>
                <a:ln w="9525">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800">
                    <a:solidFill>
                      <a:srgbClr val="000000"/>
                    </a:solidFill>
                  </a:endParaRPr>
                </a:p>
              </p:txBody>
            </p:sp>
            <p:sp>
              <p:nvSpPr>
                <p:cNvPr id="30761" name="Line 29"/>
                <p:cNvSpPr>
                  <a:spLocks noChangeShapeType="1"/>
                </p:cNvSpPr>
                <p:nvPr/>
              </p:nvSpPr>
              <p:spPr bwMode="auto">
                <a:xfrm>
                  <a:off x="2616" y="1218"/>
                  <a:ext cx="0" cy="612"/>
                </a:xfrm>
                <a:prstGeom prst="line">
                  <a:avLst/>
                </a:prstGeom>
                <a:noFill/>
                <a:ln w="9525">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800">
                    <a:solidFill>
                      <a:srgbClr val="000000"/>
                    </a:solidFill>
                  </a:endParaRPr>
                </a:p>
              </p:txBody>
            </p:sp>
            <p:sp>
              <p:nvSpPr>
                <p:cNvPr id="30762" name="Line 30"/>
                <p:cNvSpPr>
                  <a:spLocks noChangeShapeType="1"/>
                </p:cNvSpPr>
                <p:nvPr/>
              </p:nvSpPr>
              <p:spPr bwMode="auto">
                <a:xfrm>
                  <a:off x="2676" y="1146"/>
                  <a:ext cx="0" cy="612"/>
                </a:xfrm>
                <a:prstGeom prst="line">
                  <a:avLst/>
                </a:prstGeom>
                <a:noFill/>
                <a:ln w="9525">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800">
                    <a:solidFill>
                      <a:srgbClr val="000000"/>
                    </a:solidFill>
                  </a:endParaRPr>
                </a:p>
              </p:txBody>
            </p:sp>
            <p:sp>
              <p:nvSpPr>
                <p:cNvPr id="30763" name="Line 31"/>
                <p:cNvSpPr>
                  <a:spLocks noChangeShapeType="1"/>
                </p:cNvSpPr>
                <p:nvPr/>
              </p:nvSpPr>
              <p:spPr bwMode="auto">
                <a:xfrm>
                  <a:off x="2730" y="1116"/>
                  <a:ext cx="0" cy="612"/>
                </a:xfrm>
                <a:prstGeom prst="line">
                  <a:avLst/>
                </a:prstGeom>
                <a:noFill/>
                <a:ln w="9525">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800">
                    <a:solidFill>
                      <a:srgbClr val="000000"/>
                    </a:solidFill>
                  </a:endParaRPr>
                </a:p>
              </p:txBody>
            </p:sp>
            <p:sp>
              <p:nvSpPr>
                <p:cNvPr id="30764" name="Line 32"/>
                <p:cNvSpPr>
                  <a:spLocks noChangeShapeType="1"/>
                </p:cNvSpPr>
                <p:nvPr/>
              </p:nvSpPr>
              <p:spPr bwMode="auto">
                <a:xfrm>
                  <a:off x="2778" y="1062"/>
                  <a:ext cx="0" cy="612"/>
                </a:xfrm>
                <a:prstGeom prst="line">
                  <a:avLst/>
                </a:prstGeom>
                <a:noFill/>
                <a:ln w="9525">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800">
                    <a:solidFill>
                      <a:srgbClr val="000000"/>
                    </a:solidFill>
                  </a:endParaRPr>
                </a:p>
              </p:txBody>
            </p:sp>
            <p:sp>
              <p:nvSpPr>
                <p:cNvPr id="30765" name="Line 33"/>
                <p:cNvSpPr>
                  <a:spLocks noChangeShapeType="1"/>
                </p:cNvSpPr>
                <p:nvPr/>
              </p:nvSpPr>
              <p:spPr bwMode="auto">
                <a:xfrm flipV="1">
                  <a:off x="2622" y="1157"/>
                  <a:ext cx="203" cy="208"/>
                </a:xfrm>
                <a:prstGeom prst="line">
                  <a:avLst/>
                </a:prstGeom>
                <a:noFill/>
                <a:ln w="9525">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800">
                    <a:solidFill>
                      <a:srgbClr val="000000"/>
                    </a:solidFill>
                  </a:endParaRPr>
                </a:p>
              </p:txBody>
            </p:sp>
            <p:sp>
              <p:nvSpPr>
                <p:cNvPr id="30766" name="Line 34"/>
                <p:cNvSpPr>
                  <a:spLocks noChangeShapeType="1"/>
                </p:cNvSpPr>
                <p:nvPr/>
              </p:nvSpPr>
              <p:spPr bwMode="auto">
                <a:xfrm flipV="1">
                  <a:off x="2622" y="1319"/>
                  <a:ext cx="203" cy="208"/>
                </a:xfrm>
                <a:prstGeom prst="line">
                  <a:avLst/>
                </a:prstGeom>
                <a:noFill/>
                <a:ln w="9525">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800">
                    <a:solidFill>
                      <a:srgbClr val="000000"/>
                    </a:solidFill>
                  </a:endParaRPr>
                </a:p>
              </p:txBody>
            </p:sp>
            <p:sp>
              <p:nvSpPr>
                <p:cNvPr id="30767" name="Line 35"/>
                <p:cNvSpPr>
                  <a:spLocks noChangeShapeType="1"/>
                </p:cNvSpPr>
                <p:nvPr/>
              </p:nvSpPr>
              <p:spPr bwMode="auto">
                <a:xfrm flipV="1">
                  <a:off x="2628" y="1457"/>
                  <a:ext cx="203" cy="208"/>
                </a:xfrm>
                <a:prstGeom prst="line">
                  <a:avLst/>
                </a:prstGeom>
                <a:noFill/>
                <a:ln w="9525">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800">
                    <a:solidFill>
                      <a:srgbClr val="000000"/>
                    </a:solidFill>
                  </a:endParaRPr>
                </a:p>
              </p:txBody>
            </p:sp>
          </p:grpSp>
          <p:sp>
            <p:nvSpPr>
              <p:cNvPr id="30738" name="Line 36"/>
              <p:cNvSpPr>
                <a:spLocks noChangeShapeType="1"/>
              </p:cNvSpPr>
              <p:nvPr/>
            </p:nvSpPr>
            <p:spPr bwMode="auto">
              <a:xfrm>
                <a:off x="2824" y="998"/>
                <a:ext cx="0" cy="624"/>
              </a:xfrm>
              <a:prstGeom prst="line">
                <a:avLst/>
              </a:prstGeom>
              <a:noFill/>
              <a:ln w="19050">
                <a:solidFill>
                  <a:srgbClr val="CC0000"/>
                </a:solidFill>
                <a:round/>
                <a:head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800">
                  <a:solidFill>
                    <a:srgbClr val="000000"/>
                  </a:solidFill>
                </a:endParaRPr>
              </a:p>
            </p:txBody>
          </p:sp>
          <p:sp>
            <p:nvSpPr>
              <p:cNvPr id="30739" name="Line 37"/>
              <p:cNvSpPr>
                <a:spLocks noChangeShapeType="1"/>
              </p:cNvSpPr>
              <p:nvPr/>
            </p:nvSpPr>
            <p:spPr bwMode="auto">
              <a:xfrm>
                <a:off x="2824" y="1616"/>
                <a:ext cx="632" cy="2"/>
              </a:xfrm>
              <a:prstGeom prst="line">
                <a:avLst/>
              </a:prstGeom>
              <a:noFill/>
              <a:ln w="19050">
                <a:solidFill>
                  <a:srgbClr val="CC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800">
                  <a:solidFill>
                    <a:srgbClr val="000000"/>
                  </a:solidFill>
                </a:endParaRPr>
              </a:p>
            </p:txBody>
          </p:sp>
          <p:sp>
            <p:nvSpPr>
              <p:cNvPr id="30740" name="Line 38"/>
              <p:cNvSpPr>
                <a:spLocks noChangeShapeType="1"/>
              </p:cNvSpPr>
              <p:nvPr/>
            </p:nvSpPr>
            <p:spPr bwMode="auto">
              <a:xfrm flipH="1">
                <a:off x="2598" y="1618"/>
                <a:ext cx="230" cy="224"/>
              </a:xfrm>
              <a:prstGeom prst="line">
                <a:avLst/>
              </a:prstGeom>
              <a:noFill/>
              <a:ln w="19050">
                <a:solidFill>
                  <a:srgbClr val="CC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800">
                  <a:solidFill>
                    <a:srgbClr val="000000"/>
                  </a:solidFill>
                </a:endParaRPr>
              </a:p>
            </p:txBody>
          </p:sp>
          <p:sp>
            <p:nvSpPr>
              <p:cNvPr id="30741" name="Arc 39"/>
              <p:cNvSpPr/>
              <p:nvPr/>
            </p:nvSpPr>
            <p:spPr bwMode="auto">
              <a:xfrm>
                <a:off x="2826" y="1120"/>
                <a:ext cx="543" cy="540"/>
              </a:xfrm>
              <a:custGeom>
                <a:avLst/>
                <a:gdLst>
                  <a:gd name="T0" fmla="*/ 0 w 21477"/>
                  <a:gd name="T1" fmla="*/ 0 h 21600"/>
                  <a:gd name="T2" fmla="*/ 0 w 21477"/>
                  <a:gd name="T3" fmla="*/ 0 h 21600"/>
                  <a:gd name="T4" fmla="*/ 0 w 21477"/>
                  <a:gd name="T5" fmla="*/ 0 h 21600"/>
                  <a:gd name="T6" fmla="*/ 0 60000 65536"/>
                  <a:gd name="T7" fmla="*/ 0 60000 65536"/>
                  <a:gd name="T8" fmla="*/ 0 60000 65536"/>
                </a:gdLst>
                <a:ahLst/>
                <a:cxnLst>
                  <a:cxn ang="T6">
                    <a:pos x="T0" y="T1"/>
                  </a:cxn>
                  <a:cxn ang="T7">
                    <a:pos x="T2" y="T3"/>
                  </a:cxn>
                  <a:cxn ang="T8">
                    <a:pos x="T4" y="T5"/>
                  </a:cxn>
                </a:cxnLst>
                <a:rect l="0" t="0" r="r" b="b"/>
                <a:pathLst>
                  <a:path w="21477" h="21600" fill="none" extrusionOk="0">
                    <a:moveTo>
                      <a:pt x="-1" y="0"/>
                    </a:moveTo>
                    <a:cubicBezTo>
                      <a:pt x="11037" y="0"/>
                      <a:pt x="20299" y="8321"/>
                      <a:pt x="21476" y="19296"/>
                    </a:cubicBezTo>
                  </a:path>
                  <a:path w="21477" h="21600" stroke="0" extrusionOk="0">
                    <a:moveTo>
                      <a:pt x="-1" y="0"/>
                    </a:moveTo>
                    <a:cubicBezTo>
                      <a:pt x="11037" y="0"/>
                      <a:pt x="20299" y="8321"/>
                      <a:pt x="21476" y="19296"/>
                    </a:cubicBezTo>
                    <a:lnTo>
                      <a:pt x="0" y="21600"/>
                    </a:lnTo>
                    <a:lnTo>
                      <a:pt x="-1" y="0"/>
                    </a:lnTo>
                    <a:close/>
                  </a:path>
                </a:pathLst>
              </a:custGeom>
              <a:noFill/>
              <a:ln w="28575">
                <a:solidFill>
                  <a:srgbClr val="006600"/>
                </a:solidFill>
                <a:round/>
              </a:ln>
              <a:effectLst/>
              <a:extLst>
                <a:ext uri="{909E8E84-426E-40DD-AFC4-6F175D3DCCD1}">
                  <a14:hiddenFill xmlns:a14="http://schemas.microsoft.com/office/drawing/2010/main">
                    <a:solidFill>
                      <a:schemeClr val="hlink"/>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80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0742" name="Arc 40"/>
              <p:cNvSpPr/>
              <p:nvPr/>
            </p:nvSpPr>
            <p:spPr bwMode="auto">
              <a:xfrm>
                <a:off x="2663" y="1120"/>
                <a:ext cx="173" cy="661"/>
              </a:xfrm>
              <a:custGeom>
                <a:avLst/>
                <a:gdLst>
                  <a:gd name="T0" fmla="*/ 0 w 21600"/>
                  <a:gd name="T1" fmla="*/ 0 h 26416"/>
                  <a:gd name="T2" fmla="*/ 0 w 21600"/>
                  <a:gd name="T3" fmla="*/ 0 h 26416"/>
                  <a:gd name="T4" fmla="*/ 0 w 21600"/>
                  <a:gd name="T5" fmla="*/ 0 h 26416"/>
                  <a:gd name="T6" fmla="*/ 0 60000 65536"/>
                  <a:gd name="T7" fmla="*/ 0 60000 65536"/>
                  <a:gd name="T8" fmla="*/ 0 60000 65536"/>
                </a:gdLst>
                <a:ahLst/>
                <a:cxnLst>
                  <a:cxn ang="T6">
                    <a:pos x="T0" y="T1"/>
                  </a:cxn>
                  <a:cxn ang="T7">
                    <a:pos x="T2" y="T3"/>
                  </a:cxn>
                  <a:cxn ang="T8">
                    <a:pos x="T4" y="T5"/>
                  </a:cxn>
                </a:cxnLst>
                <a:rect l="0" t="0" r="r" b="b"/>
                <a:pathLst>
                  <a:path w="21600" h="26416" fill="none" extrusionOk="0">
                    <a:moveTo>
                      <a:pt x="543" y="26416"/>
                    </a:moveTo>
                    <a:cubicBezTo>
                      <a:pt x="182" y="24836"/>
                      <a:pt x="0" y="23220"/>
                      <a:pt x="0" y="21600"/>
                    </a:cubicBezTo>
                    <a:cubicBezTo>
                      <a:pt x="-1" y="9688"/>
                      <a:pt x="9643" y="24"/>
                      <a:pt x="21555" y="0"/>
                    </a:cubicBezTo>
                  </a:path>
                  <a:path w="21600" h="26416" stroke="0" extrusionOk="0">
                    <a:moveTo>
                      <a:pt x="543" y="26416"/>
                    </a:moveTo>
                    <a:cubicBezTo>
                      <a:pt x="182" y="24836"/>
                      <a:pt x="0" y="23220"/>
                      <a:pt x="0" y="21600"/>
                    </a:cubicBezTo>
                    <a:cubicBezTo>
                      <a:pt x="-1" y="9688"/>
                      <a:pt x="9643" y="24"/>
                      <a:pt x="21555" y="0"/>
                    </a:cubicBezTo>
                    <a:lnTo>
                      <a:pt x="21600" y="21600"/>
                    </a:lnTo>
                    <a:lnTo>
                      <a:pt x="543" y="26416"/>
                    </a:lnTo>
                    <a:close/>
                  </a:path>
                </a:pathLst>
              </a:custGeom>
              <a:noFill/>
              <a:ln w="28575">
                <a:solidFill>
                  <a:srgbClr val="006600"/>
                </a:solidFill>
                <a:round/>
              </a:ln>
              <a:effectLst/>
              <a:extLst>
                <a:ext uri="{909E8E84-426E-40DD-AFC4-6F175D3DCCD1}">
                  <a14:hiddenFill xmlns:a14="http://schemas.microsoft.com/office/drawing/2010/main">
                    <a:solidFill>
                      <a:schemeClr val="hlink"/>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80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0743" name="Arc 41"/>
              <p:cNvSpPr/>
              <p:nvPr/>
            </p:nvSpPr>
            <p:spPr bwMode="auto">
              <a:xfrm flipV="1">
                <a:off x="2700" y="1620"/>
                <a:ext cx="642" cy="15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1" y="0"/>
                    </a:moveTo>
                    <a:cubicBezTo>
                      <a:pt x="11911" y="0"/>
                      <a:pt x="21575" y="9643"/>
                      <a:pt x="21599" y="21555"/>
                    </a:cubicBezTo>
                  </a:path>
                  <a:path w="21600" h="21600" stroke="0" extrusionOk="0">
                    <a:moveTo>
                      <a:pt x="-1" y="0"/>
                    </a:moveTo>
                    <a:cubicBezTo>
                      <a:pt x="11911" y="0"/>
                      <a:pt x="21575" y="9643"/>
                      <a:pt x="21599" y="21555"/>
                    </a:cubicBezTo>
                    <a:lnTo>
                      <a:pt x="0" y="21600"/>
                    </a:lnTo>
                    <a:lnTo>
                      <a:pt x="-1" y="0"/>
                    </a:lnTo>
                    <a:close/>
                  </a:path>
                </a:pathLst>
              </a:custGeom>
              <a:noFill/>
              <a:ln w="28575">
                <a:solidFill>
                  <a:srgbClr val="006600"/>
                </a:solidFill>
                <a:round/>
              </a:ln>
              <a:effectLst/>
              <a:extLst>
                <a:ext uri="{909E8E84-426E-40DD-AFC4-6F175D3DCCD1}">
                  <a14:hiddenFill xmlns:a14="http://schemas.microsoft.com/office/drawing/2010/main">
                    <a:solidFill>
                      <a:schemeClr val="hlink"/>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80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0744" name="Line 42"/>
              <p:cNvSpPr>
                <a:spLocks noChangeShapeType="1"/>
              </p:cNvSpPr>
              <p:nvPr/>
            </p:nvSpPr>
            <p:spPr bwMode="auto">
              <a:xfrm flipV="1">
                <a:off x="2820" y="1272"/>
                <a:ext cx="198" cy="348"/>
              </a:xfrm>
              <a:prstGeom prst="line">
                <a:avLst/>
              </a:prstGeom>
              <a:noFill/>
              <a:ln w="285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800">
                  <a:solidFill>
                    <a:srgbClr val="000000"/>
                  </a:solidFill>
                </a:endParaRPr>
              </a:p>
            </p:txBody>
          </p:sp>
        </p:grpSp>
        <p:sp>
          <p:nvSpPr>
            <p:cNvPr id="30735" name="Text Box 43"/>
            <p:cNvSpPr txBox="1">
              <a:spLocks noChangeArrowheads="1"/>
            </p:cNvSpPr>
            <p:nvPr/>
          </p:nvSpPr>
          <p:spPr bwMode="auto">
            <a:xfrm>
              <a:off x="2472" y="2016"/>
              <a:ext cx="353" cy="262"/>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algn="ctr" eaLnBrk="1" hangingPunct="1"/>
              <a:r>
                <a:rPr kumimoji="1" lang="en-US" altLang="zh-CN" sz="2400" b="1" i="1">
                  <a:solidFill>
                    <a:srgbClr val="336666"/>
                  </a:solidFill>
                  <a:latin typeface="Times New Roman" panose="02020603050405020304" pitchFamily="18" charset="0"/>
                  <a:ea typeface="微软雅黑" panose="020B0503020204020204" pitchFamily="34" charset="-122"/>
                  <a:cs typeface="Times New Roman" panose="02020603050405020304" pitchFamily="18" charset="0"/>
                </a:rPr>
                <a:t>k</a:t>
              </a:r>
              <a:r>
                <a:rPr kumimoji="1" lang="en-US" altLang="zh-CN" sz="2400" b="1" i="1" baseline="-25000">
                  <a:solidFill>
                    <a:srgbClr val="336666"/>
                  </a:solidFill>
                  <a:latin typeface="Times New Roman" panose="02020603050405020304" pitchFamily="18" charset="0"/>
                  <a:ea typeface="微软雅黑" panose="020B0503020204020204" pitchFamily="34" charset="-122"/>
                  <a:cs typeface="Times New Roman" panose="02020603050405020304" pitchFamily="18" charset="0"/>
                </a:rPr>
                <a:t>xyz</a:t>
              </a:r>
            </a:p>
          </p:txBody>
        </p:sp>
        <p:sp>
          <p:nvSpPr>
            <p:cNvPr id="30736" name="Line 44"/>
            <p:cNvSpPr>
              <a:spLocks noChangeShapeType="1"/>
            </p:cNvSpPr>
            <p:nvPr/>
          </p:nvSpPr>
          <p:spPr bwMode="auto">
            <a:xfrm flipH="1" flipV="1">
              <a:off x="2409" y="1440"/>
              <a:ext cx="192" cy="624"/>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800">
                <a:solidFill>
                  <a:srgbClr val="000000"/>
                </a:solidFill>
              </a:endParaRPr>
            </a:p>
          </p:txBody>
        </p:sp>
      </p:grpSp>
      <p:sp>
        <p:nvSpPr>
          <p:cNvPr id="30728" name="Text Box 45"/>
          <p:cNvSpPr txBox="1">
            <a:spLocks noChangeArrowheads="1"/>
          </p:cNvSpPr>
          <p:nvPr/>
        </p:nvSpPr>
        <p:spPr bwMode="auto">
          <a:xfrm>
            <a:off x="7676319" y="3738977"/>
            <a:ext cx="420687"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r>
              <a:rPr lang="en-US" altLang="zh-CN" b="1" i="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E</a:t>
            </a:r>
          </a:p>
        </p:txBody>
      </p:sp>
      <p:sp>
        <p:nvSpPr>
          <p:cNvPr id="30729" name="Line 46"/>
          <p:cNvSpPr>
            <a:spLocks noChangeShapeType="1"/>
          </p:cNvSpPr>
          <p:nvPr/>
        </p:nvSpPr>
        <p:spPr bwMode="auto">
          <a:xfrm flipH="1">
            <a:off x="7549610" y="4172491"/>
            <a:ext cx="360362" cy="64770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800">
              <a:solidFill>
                <a:srgbClr val="000000"/>
              </a:solidFill>
            </a:endParaRPr>
          </a:p>
        </p:txBody>
      </p:sp>
      <p:sp>
        <p:nvSpPr>
          <p:cNvPr id="2" name="页脚占位符 1"/>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zh-CN" altLang="en-US"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清华大学电子工程系</a:t>
            </a:r>
            <a:r>
              <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a:t>
            </a:r>
            <a:r>
              <a:rPr kumimoji="1" lang="zh-CN" altLang="en-US"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黄翊东</a:t>
            </a:r>
            <a:endPar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3" name="灯片编号占位符 2"/>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CBFA3644-F7FA-4510-BE22-999DFD69EC9B}" type="slidenum">
              <a:rPr kumimoji="1" lang="en-US" altLang="zh-CN" sz="14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t>28</a:t>
            </a:fld>
            <a:endPar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50" name="Rectangle 37"/>
          <p:cNvSpPr>
            <a:spLocks noChangeArrowheads="1"/>
          </p:cNvSpPr>
          <p:nvPr/>
        </p:nvSpPr>
        <p:spPr bwMode="auto">
          <a:xfrm flipV="1">
            <a:off x="179512" y="1002459"/>
            <a:ext cx="8885237" cy="42863"/>
          </a:xfrm>
          <a:prstGeom prst="rect">
            <a:avLst/>
          </a:prstGeom>
          <a:gradFill rotWithShape="0">
            <a:gsLst>
              <a:gs pos="0">
                <a:srgbClr val="808080">
                  <a:gamma/>
                  <a:tint val="0"/>
                  <a:invGamma/>
                </a:srgbClr>
              </a:gs>
              <a:gs pos="100000">
                <a:srgbClr val="808080"/>
              </a:gs>
            </a:gsLst>
            <a:path path="shape">
              <a:fillToRect l="50000" t="50000" r="50000" b="50000"/>
            </a:path>
          </a:gradFill>
          <a:ln w="12700">
            <a:noFill/>
            <a:miter lim="800000"/>
            <a:headEnd type="none" w="sm" len="sm"/>
            <a:tailEnd type="none" w="sm" len="sm"/>
          </a:ln>
          <a:effectLst/>
        </p:spPr>
        <p:txBody>
          <a:bodyPr wrap="none" anchor="ctr"/>
          <a:lstStyle/>
          <a:p>
            <a:pPr marL="0" marR="0" lvl="0" indent="0" algn="l" defTabSz="914400" rtl="0" eaLnBrk="0" fontAlgn="auto" latinLnBrk="0" hangingPunct="0">
              <a:lnSpc>
                <a:spcPct val="100000"/>
              </a:lnSpc>
              <a:spcBef>
                <a:spcPts val="0"/>
              </a:spcBef>
              <a:spcAft>
                <a:spcPts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Arial"/>
              <a:ea typeface="宋体"/>
              <a:cs typeface="+mn-c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494018"/>
                                        </p:tgtEl>
                                        <p:attrNameLst>
                                          <p:attrName>style.visibility</p:attrName>
                                        </p:attrNameLst>
                                      </p:cBhvr>
                                      <p:to>
                                        <p:strVal val="visible"/>
                                      </p:to>
                                    </p:set>
                                    <p:animEffect transition="in" filter="dissolve">
                                      <p:cBhvr>
                                        <p:cTn id="7" dur="500"/>
                                        <p:tgtEl>
                                          <p:spTgt spid="149401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494019"/>
                                        </p:tgtEl>
                                        <p:attrNameLst>
                                          <p:attrName>style.visibility</p:attrName>
                                        </p:attrNameLst>
                                      </p:cBhvr>
                                      <p:to>
                                        <p:strVal val="visible"/>
                                      </p:to>
                                    </p:set>
                                    <p:animEffect transition="in" filter="dissolve">
                                      <p:cBhvr>
                                        <p:cTn id="12" dur="500"/>
                                        <p:tgtEl>
                                          <p:spTgt spid="14940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94018" grpId="0" bldLvl="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CBFA3644-F7FA-4510-BE22-999DFD69EC9B}" type="slidenum">
              <a:rPr kumimoji="1" lang="en-US" altLang="zh-CN" sz="14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t>29</a:t>
            </a:fld>
            <a:endParaRPr kumimoji="1" lang="en-US"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2" name="页脚占位符 1"/>
          <p:cNvSpPr>
            <a:spLocks noGrp="1"/>
          </p:cNvSpPr>
          <p:nvPr>
            <p:ph type="ftr" sz="quarter" idx="11"/>
          </p:nvPr>
        </p:nvSpPr>
        <p:spPr>
          <a:xfrm>
            <a:off x="3174330" y="6248400"/>
            <a:ext cx="2895600" cy="457200"/>
          </a:xfrm>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zh-CN" altLang="en-US" sz="14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清华大学电子工程系</a:t>
            </a:r>
            <a:r>
              <a:rPr kumimoji="1" lang="en-US"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a:t>
            </a:r>
            <a:r>
              <a:rPr kumimoji="1" lang="zh-CN" altLang="en-US" sz="14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黄翊东</a:t>
            </a:r>
            <a:endParaRPr kumimoji="1" lang="en-US"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1368066" name="Text Box 2"/>
          <p:cNvSpPr txBox="1">
            <a:spLocks noChangeArrowheads="1"/>
          </p:cNvSpPr>
          <p:nvPr/>
        </p:nvSpPr>
        <p:spPr bwMode="auto">
          <a:xfrm>
            <a:off x="740194" y="2514919"/>
            <a:ext cx="8532812" cy="8299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r>
              <a:rPr kumimoji="1" lang="zh-CN" altLang="en-US" sz="2400" b="1" dirty="0">
                <a:solidFill>
                  <a:srgbClr val="CC0000"/>
                </a:solidFill>
                <a:latin typeface="Times New Roman" panose="02020603050405020304" pitchFamily="18" charset="0"/>
                <a:ea typeface="微软雅黑" panose="020B0503020204020204" pitchFamily="34" charset="-122"/>
                <a:cs typeface="Times New Roman" panose="02020603050405020304" pitchFamily="18" charset="0"/>
              </a:rPr>
              <a:t>一个确定的 </a:t>
            </a:r>
            <a:r>
              <a:rPr kumimoji="1" lang="en-US" altLang="zh-CN" sz="2400" b="1" dirty="0">
                <a:solidFill>
                  <a:srgbClr val="CC0000"/>
                </a:solidFill>
                <a:latin typeface="Times New Roman" panose="02020603050405020304" pitchFamily="18" charset="0"/>
                <a:ea typeface="微软雅黑" panose="020B0503020204020204" pitchFamily="34" charset="-122"/>
                <a:cs typeface="Times New Roman" panose="02020603050405020304" pitchFamily="18" charset="0"/>
              </a:rPr>
              <a:t>|</a:t>
            </a:r>
            <a:r>
              <a:rPr kumimoji="1" lang="en-US" altLang="zh-CN" sz="2400" b="1" i="1" dirty="0">
                <a:solidFill>
                  <a:srgbClr val="CC0000"/>
                </a:solidFill>
                <a:latin typeface="Times New Roman" panose="02020603050405020304" pitchFamily="18" charset="0"/>
                <a:ea typeface="微软雅黑" panose="020B0503020204020204" pitchFamily="34" charset="-122"/>
                <a:cs typeface="Times New Roman" panose="02020603050405020304" pitchFamily="18" charset="0"/>
              </a:rPr>
              <a:t>k|</a:t>
            </a:r>
            <a:r>
              <a:rPr kumimoji="1" lang="en-US" altLang="zh-CN" sz="2400" b="1" i="1" baseline="30000" dirty="0">
                <a:solidFill>
                  <a:srgbClr val="CC0000"/>
                </a:solidFill>
                <a:latin typeface="Times New Roman" panose="02020603050405020304" pitchFamily="18" charset="0"/>
                <a:ea typeface="微软雅黑" panose="020B0503020204020204" pitchFamily="34" charset="-122"/>
                <a:cs typeface="Times New Roman" panose="02020603050405020304" pitchFamily="18" charset="0"/>
              </a:rPr>
              <a:t>2 </a:t>
            </a:r>
            <a:r>
              <a:rPr kumimoji="1" lang="en-US" altLang="zh-CN" sz="2400" b="1" dirty="0">
                <a:solidFill>
                  <a:srgbClr val="CC0000"/>
                </a:solidFill>
                <a:latin typeface="Times New Roman" panose="02020603050405020304" pitchFamily="18" charset="0"/>
                <a:ea typeface="微软雅黑" panose="020B0503020204020204" pitchFamily="34" charset="-122"/>
                <a:cs typeface="Times New Roman" panose="02020603050405020304" pitchFamily="18" charset="0"/>
              </a:rPr>
              <a:t> </a:t>
            </a:r>
            <a:r>
              <a:rPr kumimoji="1" lang="zh-CN" altLang="en-US" sz="2400" b="1" dirty="0">
                <a:solidFill>
                  <a:srgbClr val="CC0000"/>
                </a:solidFill>
                <a:latin typeface="Times New Roman" panose="02020603050405020304" pitchFamily="18" charset="0"/>
                <a:ea typeface="微软雅黑" panose="020B0503020204020204" pitchFamily="34" charset="-122"/>
                <a:cs typeface="Times New Roman" panose="02020603050405020304" pitchFamily="18" charset="0"/>
              </a:rPr>
              <a:t>对应一个球形等能面，不同的</a:t>
            </a:r>
            <a:r>
              <a:rPr kumimoji="1" lang="en-US" altLang="zh-CN" sz="2400" b="1" i="1" dirty="0" err="1">
                <a:solidFill>
                  <a:srgbClr val="CC0000"/>
                </a:solidFill>
                <a:latin typeface="Times New Roman" panose="02020603050405020304" pitchFamily="18" charset="0"/>
                <a:ea typeface="微软雅黑" panose="020B0503020204020204" pitchFamily="34" charset="-122"/>
                <a:cs typeface="Times New Roman" panose="02020603050405020304" pitchFamily="18" charset="0"/>
              </a:rPr>
              <a:t>k</a:t>
            </a:r>
            <a:r>
              <a:rPr kumimoji="1" lang="en-US" altLang="zh-CN" sz="2400" b="1" i="1" baseline="-25000" dirty="0" err="1">
                <a:solidFill>
                  <a:srgbClr val="CC0000"/>
                </a:solidFill>
                <a:latin typeface="Times New Roman" panose="02020603050405020304" pitchFamily="18" charset="0"/>
                <a:ea typeface="微软雅黑" panose="020B0503020204020204" pitchFamily="34" charset="-122"/>
                <a:cs typeface="Times New Roman" panose="02020603050405020304" pitchFamily="18" charset="0"/>
              </a:rPr>
              <a:t>x</a:t>
            </a:r>
            <a:r>
              <a:rPr kumimoji="1" lang="en-US" altLang="zh-CN" sz="2400" b="1" i="1" baseline="-25000" dirty="0">
                <a:solidFill>
                  <a:srgbClr val="CC0000"/>
                </a:solidFill>
                <a:latin typeface="Times New Roman" panose="02020603050405020304" pitchFamily="18" charset="0"/>
                <a:ea typeface="微软雅黑" panose="020B0503020204020204" pitchFamily="34" charset="-122"/>
                <a:cs typeface="Times New Roman" panose="02020603050405020304" pitchFamily="18" charset="0"/>
              </a:rPr>
              <a:t> </a:t>
            </a:r>
            <a:r>
              <a:rPr kumimoji="1" lang="en-US" altLang="zh-CN" sz="2400" b="1" dirty="0">
                <a:solidFill>
                  <a:srgbClr val="CC0000"/>
                </a:solidFill>
                <a:latin typeface="Times New Roman" panose="02020603050405020304" pitchFamily="18" charset="0"/>
                <a:ea typeface="微软雅黑" panose="020B0503020204020204" pitchFamily="34" charset="-122"/>
                <a:cs typeface="Times New Roman" panose="02020603050405020304" pitchFamily="18" charset="0"/>
              </a:rPr>
              <a:t>, </a:t>
            </a:r>
            <a:r>
              <a:rPr kumimoji="1" lang="en-US" altLang="zh-CN" sz="2400" b="1" i="1" dirty="0" err="1">
                <a:solidFill>
                  <a:srgbClr val="CC0000"/>
                </a:solidFill>
                <a:latin typeface="Times New Roman" panose="02020603050405020304" pitchFamily="18" charset="0"/>
                <a:ea typeface="微软雅黑" panose="020B0503020204020204" pitchFamily="34" charset="-122"/>
                <a:cs typeface="Times New Roman" panose="02020603050405020304" pitchFamily="18" charset="0"/>
              </a:rPr>
              <a:t>k</a:t>
            </a:r>
            <a:r>
              <a:rPr kumimoji="1" lang="en-US" altLang="zh-CN" sz="2400" b="1" i="1" baseline="-25000" dirty="0" err="1">
                <a:solidFill>
                  <a:srgbClr val="CC0000"/>
                </a:solidFill>
                <a:latin typeface="Times New Roman" panose="02020603050405020304" pitchFamily="18" charset="0"/>
                <a:ea typeface="微软雅黑" panose="020B0503020204020204" pitchFamily="34" charset="-122"/>
                <a:cs typeface="Times New Roman" panose="02020603050405020304" pitchFamily="18" charset="0"/>
              </a:rPr>
              <a:t>y</a:t>
            </a:r>
            <a:r>
              <a:rPr kumimoji="1" lang="en-US" altLang="zh-CN" sz="2400" b="1" i="1" baseline="-25000" dirty="0">
                <a:solidFill>
                  <a:srgbClr val="CC0000"/>
                </a:solidFill>
                <a:latin typeface="Times New Roman" panose="02020603050405020304" pitchFamily="18" charset="0"/>
                <a:ea typeface="微软雅黑" panose="020B0503020204020204" pitchFamily="34" charset="-122"/>
                <a:cs typeface="Times New Roman" panose="02020603050405020304" pitchFamily="18" charset="0"/>
              </a:rPr>
              <a:t> </a:t>
            </a:r>
            <a:r>
              <a:rPr kumimoji="1" lang="en-US" altLang="zh-CN" sz="2400" b="1" dirty="0">
                <a:solidFill>
                  <a:srgbClr val="CC0000"/>
                </a:solidFill>
                <a:latin typeface="Times New Roman" panose="02020603050405020304" pitchFamily="18" charset="0"/>
                <a:ea typeface="微软雅黑" panose="020B0503020204020204" pitchFamily="34" charset="-122"/>
                <a:cs typeface="Times New Roman" panose="02020603050405020304" pitchFamily="18" charset="0"/>
              </a:rPr>
              <a:t>, </a:t>
            </a:r>
            <a:r>
              <a:rPr kumimoji="1" lang="en-US" altLang="zh-CN" sz="2400" b="1" i="1" dirty="0" err="1">
                <a:solidFill>
                  <a:srgbClr val="CC0000"/>
                </a:solidFill>
                <a:latin typeface="Times New Roman" panose="02020603050405020304" pitchFamily="18" charset="0"/>
                <a:ea typeface="微软雅黑" panose="020B0503020204020204" pitchFamily="34" charset="-122"/>
                <a:cs typeface="Times New Roman" panose="02020603050405020304" pitchFamily="18" charset="0"/>
              </a:rPr>
              <a:t>k</a:t>
            </a:r>
            <a:r>
              <a:rPr kumimoji="1" lang="en-US" altLang="zh-CN" sz="2400" b="1" i="1" baseline="-25000" dirty="0" err="1">
                <a:solidFill>
                  <a:srgbClr val="CC0000"/>
                </a:solidFill>
                <a:latin typeface="Times New Roman" panose="02020603050405020304" pitchFamily="18" charset="0"/>
                <a:ea typeface="微软雅黑" panose="020B0503020204020204" pitchFamily="34" charset="-122"/>
                <a:cs typeface="Times New Roman" panose="02020603050405020304" pitchFamily="18" charset="0"/>
              </a:rPr>
              <a:t>z</a:t>
            </a:r>
            <a:endParaRPr kumimoji="1" lang="en-US" altLang="zh-CN" sz="2400" b="1" i="1" baseline="-25000" dirty="0">
              <a:solidFill>
                <a:srgbClr val="CC0000"/>
              </a:solidFill>
              <a:latin typeface="Times New Roman" panose="02020603050405020304" pitchFamily="18" charset="0"/>
              <a:ea typeface="微软雅黑" panose="020B0503020204020204" pitchFamily="34" charset="-122"/>
              <a:cs typeface="Times New Roman" panose="02020603050405020304" pitchFamily="18" charset="0"/>
            </a:endParaRPr>
          </a:p>
          <a:p>
            <a:pPr eaLnBrk="1" hangingPunct="1"/>
            <a:r>
              <a:rPr kumimoji="1" lang="zh-CN" altLang="en-US" sz="2400" b="1" dirty="0">
                <a:solidFill>
                  <a:srgbClr val="CC0000"/>
                </a:solidFill>
                <a:latin typeface="Times New Roman" panose="02020603050405020304" pitchFamily="18" charset="0"/>
                <a:ea typeface="微软雅黑" panose="020B0503020204020204" pitchFamily="34" charset="-122"/>
                <a:cs typeface="Times New Roman" panose="02020603050405020304" pitchFamily="18" charset="0"/>
              </a:rPr>
              <a:t>对应不同的电子状态</a:t>
            </a:r>
            <a:r>
              <a:rPr kumimoji="1" lang="en-US" altLang="zh-CN" sz="2400" b="1" dirty="0">
                <a:solidFill>
                  <a:srgbClr val="CC0000"/>
                </a:solidFill>
                <a:latin typeface="Times New Roman" panose="02020603050405020304" pitchFamily="18" charset="0"/>
                <a:ea typeface="微软雅黑" panose="020B0503020204020204" pitchFamily="34" charset="-122"/>
                <a:cs typeface="Times New Roman" panose="02020603050405020304" pitchFamily="18" charset="0"/>
              </a:rPr>
              <a:t>, </a:t>
            </a:r>
            <a:r>
              <a:rPr kumimoji="1" lang="zh-CN" altLang="en-US" sz="2400" b="1" dirty="0">
                <a:solidFill>
                  <a:srgbClr val="CC0000"/>
                </a:solidFill>
                <a:latin typeface="Times New Roman" panose="02020603050405020304" pitchFamily="18" charset="0"/>
                <a:ea typeface="微软雅黑" panose="020B0503020204020204" pitchFamily="34" charset="-122"/>
                <a:cs typeface="Times New Roman" panose="02020603050405020304" pitchFamily="18" charset="0"/>
              </a:rPr>
              <a:t>球形等能面对应多个电子的状态</a:t>
            </a:r>
            <a:endParaRPr kumimoji="1" lang="en-US" altLang="zh-CN" sz="2400" b="1" dirty="0">
              <a:solidFill>
                <a:srgbClr val="CC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aphicFrame>
        <p:nvGraphicFramePr>
          <p:cNvPr id="1368067" name="Object 3"/>
          <p:cNvGraphicFramePr>
            <a:graphicFrameLocks noChangeAspect="1"/>
          </p:cNvGraphicFramePr>
          <p:nvPr>
            <p:extLst>
              <p:ext uri="{D42A27DB-BD31-4B8C-83A1-F6EECF244321}">
                <p14:modId xmlns:p14="http://schemas.microsoft.com/office/powerpoint/2010/main" val="829436773"/>
              </p:ext>
            </p:extLst>
          </p:nvPr>
        </p:nvGraphicFramePr>
        <p:xfrm>
          <a:off x="1770712" y="1491456"/>
          <a:ext cx="3679825" cy="1138237"/>
        </p:xfrm>
        <a:graphic>
          <a:graphicData uri="http://schemas.openxmlformats.org/presentationml/2006/ole">
            <mc:AlternateContent xmlns:mc="http://schemas.openxmlformats.org/markup-compatibility/2006">
              <mc:Choice xmlns:v="urn:schemas-microsoft-com:vml" Requires="v">
                <p:oleObj spid="_x0000_s350583" name="公式" r:id="rId4" imgW="1358900" imgH="419100" progId="Equation.3">
                  <p:embed/>
                </p:oleObj>
              </mc:Choice>
              <mc:Fallback>
                <p:oleObj name="公式" r:id="rId4" imgW="1358900" imgH="419100" progId="Equation.3">
                  <p:embed/>
                  <p:pic>
                    <p:nvPicPr>
                      <p:cNvPr id="0" name="图片 10497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70712" y="1491456"/>
                        <a:ext cx="3679825" cy="1138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368106" name="Text Box 42"/>
          <p:cNvSpPr txBox="1">
            <a:spLocks noChangeArrowheads="1"/>
          </p:cNvSpPr>
          <p:nvPr/>
        </p:nvSpPr>
        <p:spPr bwMode="auto">
          <a:xfrm>
            <a:off x="740194" y="3394826"/>
            <a:ext cx="6584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r>
              <a:rPr kumimoji="1" lang="zh-CN" altLang="en-US" sz="24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在能量为</a:t>
            </a:r>
            <a:r>
              <a:rPr kumimoji="1" lang="en-US" altLang="zh-CN" sz="2400" b="1" i="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E </a:t>
            </a:r>
            <a:r>
              <a:rPr kumimoji="1" lang="zh-CN" altLang="en-US" sz="24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的球体中，波矢</a:t>
            </a:r>
            <a:r>
              <a:rPr kumimoji="1" lang="en-US" altLang="zh-CN" sz="2400" b="1" i="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k </a:t>
            </a:r>
            <a:r>
              <a:rPr kumimoji="1" lang="zh-CN" altLang="en-US" sz="24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允许的取值总数为</a:t>
            </a:r>
            <a:r>
              <a:rPr kumimoji="1" lang="en-US" altLang="zh-CN" sz="24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24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aphicFrame>
        <p:nvGraphicFramePr>
          <p:cNvPr id="1368107" name="Object 43"/>
          <p:cNvGraphicFramePr>
            <a:graphicFrameLocks noChangeAspect="1"/>
          </p:cNvGraphicFramePr>
          <p:nvPr/>
        </p:nvGraphicFramePr>
        <p:xfrm>
          <a:off x="5183188" y="3789363"/>
          <a:ext cx="1474787" cy="933450"/>
        </p:xfrm>
        <a:graphic>
          <a:graphicData uri="http://schemas.openxmlformats.org/presentationml/2006/ole">
            <mc:AlternateContent xmlns:mc="http://schemas.openxmlformats.org/markup-compatibility/2006">
              <mc:Choice xmlns:v="urn:schemas-microsoft-com:vml" Requires="v">
                <p:oleObj spid="_x0000_s350584" name="Equation" r:id="rId6" imgW="14935200" imgH="9448800" progId="Equation.DSMT4">
                  <p:embed/>
                </p:oleObj>
              </mc:Choice>
              <mc:Fallback>
                <p:oleObj name="Equation" r:id="rId6" imgW="14935200" imgH="9448800" progId="Equation.DSMT4">
                  <p:embed/>
                  <p:pic>
                    <p:nvPicPr>
                      <p:cNvPr id="0" name="图片 104980"/>
                      <p:cNvPicPr>
                        <a:picLocks noChangeAspect="1" noChangeArrowheads="1"/>
                      </p:cNvPicPr>
                      <p:nvPr/>
                    </p:nvPicPr>
                    <p:blipFill>
                      <a:blip r:embed="rId7"/>
                      <a:srcRect/>
                      <a:stretch>
                        <a:fillRect/>
                      </a:stretch>
                    </p:blipFill>
                    <p:spPr bwMode="auto">
                      <a:xfrm>
                        <a:off x="5183188" y="3789363"/>
                        <a:ext cx="1474787" cy="9334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1752" name="Text Box 45"/>
          <p:cNvSpPr txBox="1">
            <a:spLocks noChangeArrowheads="1"/>
          </p:cNvSpPr>
          <p:nvPr/>
        </p:nvSpPr>
        <p:spPr bwMode="auto">
          <a:xfrm>
            <a:off x="493041" y="1138285"/>
            <a:ext cx="3841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r>
              <a:rPr kumimoji="1" lang="zh-CN" altLang="en-US" sz="2400" b="1" dirty="0">
                <a:solidFill>
                  <a:srgbClr val="000000"/>
                </a:solidFill>
                <a:latin typeface="Times New Roman" panose="02020603050405020304" pitchFamily="18" charset="0"/>
                <a:ea typeface="微软雅黑" panose="020B0503020204020204" pitchFamily="34" charset="-122"/>
              </a:rPr>
              <a:t>单位能量间隔中的状态数？</a:t>
            </a:r>
          </a:p>
        </p:txBody>
      </p:sp>
      <p:sp>
        <p:nvSpPr>
          <p:cNvPr id="1368110" name="Text Box 46"/>
          <p:cNvSpPr txBox="1">
            <a:spLocks noChangeArrowheads="1"/>
          </p:cNvSpPr>
          <p:nvPr/>
        </p:nvSpPr>
        <p:spPr bwMode="auto">
          <a:xfrm>
            <a:off x="1060450" y="4005263"/>
            <a:ext cx="3943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r>
              <a:rPr lang="en-US" altLang="zh-CN" sz="2400" b="1" i="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k </a:t>
            </a:r>
            <a:r>
              <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空间的密度</a:t>
            </a:r>
            <a:r>
              <a:rPr lang="en-US" altLang="zh-CN"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空间的体积</a:t>
            </a:r>
            <a:r>
              <a:rPr lang="en-US" altLang="zh-CN"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a:t>
            </a:r>
          </a:p>
        </p:txBody>
      </p:sp>
      <p:sp>
        <p:nvSpPr>
          <p:cNvPr id="31754" name="Text Box 47"/>
          <p:cNvSpPr txBox="1">
            <a:spLocks noChangeArrowheads="1"/>
          </p:cNvSpPr>
          <p:nvPr/>
        </p:nvSpPr>
        <p:spPr bwMode="auto">
          <a:xfrm>
            <a:off x="158750" y="5273675"/>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368112" name="Text Box 48"/>
          <p:cNvSpPr txBox="1">
            <a:spLocks noChangeArrowheads="1"/>
          </p:cNvSpPr>
          <p:nvPr/>
        </p:nvSpPr>
        <p:spPr bwMode="auto">
          <a:xfrm>
            <a:off x="212725" y="4689475"/>
            <a:ext cx="8931275"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spcBef>
                <a:spcPct val="50000"/>
              </a:spcBef>
            </a:pPr>
            <a:r>
              <a:rPr kumimoji="1" lang="zh-CN" altLang="en-US" sz="24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每一个</a:t>
            </a:r>
            <a:r>
              <a:rPr kumimoji="1" lang="en-US" altLang="zh-CN" sz="2400" b="1" i="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k </a:t>
            </a:r>
            <a:r>
              <a:rPr kumimoji="1" lang="zh-CN" altLang="en-US" sz="24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的取值确定一个电子能级，考虑电子自旋，每一个能级可以填充自旋方向相反的两个电子，能量为</a:t>
            </a:r>
            <a:r>
              <a:rPr kumimoji="1" lang="en-US" altLang="zh-CN" sz="2400" b="1" i="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E</a:t>
            </a:r>
            <a:r>
              <a:rPr kumimoji="1" lang="zh-CN" altLang="en-US" sz="24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的球体中，电子能态总数为：</a:t>
            </a:r>
          </a:p>
        </p:txBody>
      </p:sp>
      <p:grpSp>
        <p:nvGrpSpPr>
          <p:cNvPr id="1368113" name="Group 49"/>
          <p:cNvGrpSpPr/>
          <p:nvPr/>
        </p:nvGrpSpPr>
        <p:grpSpPr bwMode="auto">
          <a:xfrm>
            <a:off x="577954" y="5805265"/>
            <a:ext cx="8339200" cy="979642"/>
            <a:chOff x="367" y="3300"/>
            <a:chExt cx="5387" cy="674"/>
          </a:xfrm>
        </p:grpSpPr>
        <p:graphicFrame>
          <p:nvGraphicFramePr>
            <p:cNvPr id="31763" name="Object 50"/>
            <p:cNvGraphicFramePr>
              <a:graphicFrameLocks noChangeAspect="1"/>
            </p:cNvGraphicFramePr>
            <p:nvPr/>
          </p:nvGraphicFramePr>
          <p:xfrm>
            <a:off x="367" y="3300"/>
            <a:ext cx="3986" cy="674"/>
          </p:xfrm>
          <a:graphic>
            <a:graphicData uri="http://schemas.openxmlformats.org/presentationml/2006/ole">
              <mc:AlternateContent xmlns:mc="http://schemas.openxmlformats.org/markup-compatibility/2006">
                <mc:Choice xmlns:v="urn:schemas-microsoft-com:vml" Requires="v">
                  <p:oleObj spid="_x0000_s350585" name="Equation" r:id="rId8" imgW="66751200" imgH="11277600" progId="Equation.DSMT4">
                    <p:embed/>
                  </p:oleObj>
                </mc:Choice>
                <mc:Fallback>
                  <p:oleObj name="Equation" r:id="rId8" imgW="66751200" imgH="11277600" progId="Equation.DSMT4">
                    <p:embed/>
                    <p:pic>
                      <p:nvPicPr>
                        <p:cNvPr id="0" name="图片 104981"/>
                        <p:cNvPicPr>
                          <a:picLocks noChangeAspect="1" noChangeArrowheads="1"/>
                        </p:cNvPicPr>
                        <p:nvPr/>
                      </p:nvPicPr>
                      <p:blipFill>
                        <a:blip r:embed="rId9"/>
                        <a:srcRect/>
                        <a:stretch>
                          <a:fillRect/>
                        </a:stretch>
                      </p:blipFill>
                      <p:spPr bwMode="auto">
                        <a:xfrm>
                          <a:off x="367" y="3300"/>
                          <a:ext cx="3986" cy="674"/>
                        </a:xfrm>
                        <a:prstGeom prst="rect">
                          <a:avLst/>
                        </a:prstGeom>
                        <a:solidFill>
                          <a:srgbClr val="FFFF66"/>
                        </a:solidFill>
                        <a:ln>
                          <a:noFill/>
                        </a:ln>
                        <a:effectLst/>
                      </p:spPr>
                    </p:pic>
                  </p:oleObj>
                </mc:Fallback>
              </mc:AlternateContent>
            </a:graphicData>
          </a:graphic>
        </p:graphicFrame>
        <p:graphicFrame>
          <p:nvGraphicFramePr>
            <p:cNvPr id="31764" name="Object 51"/>
            <p:cNvGraphicFramePr>
              <a:graphicFrameLocks noChangeAspect="1"/>
            </p:cNvGraphicFramePr>
            <p:nvPr/>
          </p:nvGraphicFramePr>
          <p:xfrm>
            <a:off x="4386" y="3300"/>
            <a:ext cx="1368" cy="648"/>
          </p:xfrm>
          <a:graphic>
            <a:graphicData uri="http://schemas.openxmlformats.org/presentationml/2006/ole">
              <mc:AlternateContent xmlns:mc="http://schemas.openxmlformats.org/markup-compatibility/2006">
                <mc:Choice xmlns:v="urn:schemas-microsoft-com:vml" Requires="v">
                  <p:oleObj spid="_x0000_s350586" name="Equation" r:id="rId10" imgW="23164800" imgH="10972800" progId="Equation.DSMT4">
                    <p:embed/>
                  </p:oleObj>
                </mc:Choice>
                <mc:Fallback>
                  <p:oleObj name="Equation" r:id="rId10" imgW="23164800" imgH="10972800" progId="Equation.DSMT4">
                    <p:embed/>
                    <p:pic>
                      <p:nvPicPr>
                        <p:cNvPr id="0" name="图片 104982"/>
                        <p:cNvPicPr>
                          <a:picLocks noChangeAspect="1" noChangeArrowheads="1"/>
                        </p:cNvPicPr>
                        <p:nvPr/>
                      </p:nvPicPr>
                      <p:blipFill>
                        <a:blip r:embed="rId11"/>
                        <a:srcRect/>
                        <a:stretch>
                          <a:fillRect/>
                        </a:stretch>
                      </p:blipFill>
                      <p:spPr bwMode="auto">
                        <a:xfrm>
                          <a:off x="4386" y="3300"/>
                          <a:ext cx="1368" cy="648"/>
                        </a:xfrm>
                        <a:prstGeom prst="rect">
                          <a:avLst/>
                        </a:prstGeom>
                        <a:solidFill>
                          <a:srgbClr val="FFFF66"/>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1368116" name="Group 52"/>
          <p:cNvGrpSpPr/>
          <p:nvPr/>
        </p:nvGrpSpPr>
        <p:grpSpPr bwMode="auto">
          <a:xfrm>
            <a:off x="3348038" y="4868863"/>
            <a:ext cx="1944687" cy="1295400"/>
            <a:chOff x="4286" y="2024"/>
            <a:chExt cx="1225" cy="816"/>
          </a:xfrm>
        </p:grpSpPr>
        <p:graphicFrame>
          <p:nvGraphicFramePr>
            <p:cNvPr id="31760" name="Object 53"/>
            <p:cNvGraphicFramePr>
              <a:graphicFrameLocks noChangeAspect="1"/>
            </p:cNvGraphicFramePr>
            <p:nvPr/>
          </p:nvGraphicFramePr>
          <p:xfrm>
            <a:off x="4416" y="2024"/>
            <a:ext cx="1090" cy="649"/>
          </p:xfrm>
          <a:graphic>
            <a:graphicData uri="http://schemas.openxmlformats.org/presentationml/2006/ole">
              <mc:AlternateContent xmlns:mc="http://schemas.openxmlformats.org/markup-compatibility/2006">
                <mc:Choice xmlns:v="urn:schemas-microsoft-com:vml" Requires="v">
                  <p:oleObj spid="_x0000_s350587" name="Equation" r:id="rId12" imgW="660400" imgH="393700" progId="Equation.DSMT4">
                    <p:embed/>
                  </p:oleObj>
                </mc:Choice>
                <mc:Fallback>
                  <p:oleObj name="Equation" r:id="rId12" imgW="660400" imgH="393700" progId="Equation.DSMT4">
                    <p:embed/>
                    <p:pic>
                      <p:nvPicPr>
                        <p:cNvPr id="0" name="图片 104983"/>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416" y="2024"/>
                          <a:ext cx="1090" cy="649"/>
                        </a:xfrm>
                        <a:prstGeom prst="rect">
                          <a:avLst/>
                        </a:prstGeom>
                        <a:solidFill>
                          <a:srgbClr val="FFCC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1761" name="Rectangle 54"/>
            <p:cNvSpPr>
              <a:spLocks noChangeArrowheads="1"/>
            </p:cNvSpPr>
            <p:nvPr/>
          </p:nvSpPr>
          <p:spPr bwMode="auto">
            <a:xfrm>
              <a:off x="4422" y="2024"/>
              <a:ext cx="1089" cy="635"/>
            </a:xfrm>
            <a:prstGeom prst="rect">
              <a:avLst/>
            </a:prstGeom>
            <a:noFill/>
            <a:ln w="57150">
              <a:solidFill>
                <a:srgbClr val="CC00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1762" name="Line 55"/>
            <p:cNvSpPr>
              <a:spLocks noChangeShapeType="1"/>
            </p:cNvSpPr>
            <p:nvPr/>
          </p:nvSpPr>
          <p:spPr bwMode="auto">
            <a:xfrm flipH="1">
              <a:off x="4286" y="2673"/>
              <a:ext cx="130" cy="167"/>
            </a:xfrm>
            <a:prstGeom prst="line">
              <a:avLst/>
            </a:prstGeom>
            <a:noFill/>
            <a:ln w="38100">
              <a:solidFill>
                <a:srgbClr val="FF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800">
                <a:solidFill>
                  <a:srgbClr val="000000"/>
                </a:solidFill>
              </a:endParaRPr>
            </a:p>
          </p:txBody>
        </p:sp>
      </p:grpSp>
      <p:sp>
        <p:nvSpPr>
          <p:cNvPr id="60" name="Rectangle 2"/>
          <p:cNvSpPr>
            <a:spLocks noRot="1" noChangeArrowheads="1"/>
          </p:cNvSpPr>
          <p:nvPr/>
        </p:nvSpPr>
        <p:spPr bwMode="auto">
          <a:xfrm>
            <a:off x="2282219" y="158746"/>
            <a:ext cx="5976938"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algn="l" defTabSz="914400">
              <a:buClrTx/>
              <a:buSzTx/>
              <a:buFontTx/>
              <a:defRPr/>
            </a:pPr>
            <a:r>
              <a:rPr kumimoji="1" lang="zh-CN" altLang="en-US" sz="3600" b="1" dirty="0">
                <a:solidFill>
                  <a:srgbClr val="660066"/>
                </a:solidFill>
                <a:effectLst>
                  <a:outerShdw blurRad="38100" dist="38100" dir="2700000" algn="tl">
                    <a:srgbClr val="C0C0C0"/>
                  </a:outerShdw>
                </a:effectLst>
                <a:latin typeface="Times New Roman" pitchFamily="18" charset="0"/>
                <a:ea typeface="微软雅黑" pitchFamily="34" charset="-122"/>
                <a:cs typeface="+mn-cs"/>
              </a:rPr>
              <a:t>能量标度下的状态密度</a:t>
            </a:r>
          </a:p>
        </p:txBody>
      </p:sp>
      <p:sp>
        <p:nvSpPr>
          <p:cNvPr id="61" name="Rectangle 37"/>
          <p:cNvSpPr>
            <a:spLocks noChangeArrowheads="1"/>
          </p:cNvSpPr>
          <p:nvPr/>
        </p:nvSpPr>
        <p:spPr bwMode="auto">
          <a:xfrm flipV="1">
            <a:off x="179512" y="1002459"/>
            <a:ext cx="8885237" cy="42863"/>
          </a:xfrm>
          <a:prstGeom prst="rect">
            <a:avLst/>
          </a:prstGeom>
          <a:gradFill rotWithShape="0">
            <a:gsLst>
              <a:gs pos="0">
                <a:srgbClr val="808080">
                  <a:gamma/>
                  <a:tint val="0"/>
                  <a:invGamma/>
                </a:srgbClr>
              </a:gs>
              <a:gs pos="100000">
                <a:srgbClr val="808080"/>
              </a:gs>
            </a:gsLst>
            <a:path path="shape">
              <a:fillToRect l="50000" t="50000" r="50000" b="50000"/>
            </a:path>
          </a:gradFill>
          <a:ln w="12700">
            <a:noFill/>
            <a:miter lim="800000"/>
            <a:headEnd type="none" w="sm" len="sm"/>
            <a:tailEnd type="none" w="sm" len="sm"/>
          </a:ln>
          <a:effectLst/>
        </p:spPr>
        <p:txBody>
          <a:bodyPr wrap="none" anchor="ctr"/>
          <a:lstStyle/>
          <a:p>
            <a:pPr marL="0" marR="0" lvl="0" indent="0" algn="l" defTabSz="914400" rtl="0" eaLnBrk="0" fontAlgn="auto" latinLnBrk="0" hangingPunct="0">
              <a:lnSpc>
                <a:spcPct val="100000"/>
              </a:lnSpc>
              <a:spcBef>
                <a:spcPts val="0"/>
              </a:spcBef>
              <a:spcAft>
                <a:spcPts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Arial"/>
              <a:ea typeface="宋体"/>
              <a:cs typeface="+mn-c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368106"/>
                                        </p:tgtEl>
                                        <p:attrNameLst>
                                          <p:attrName>style.visibility</p:attrName>
                                        </p:attrNameLst>
                                      </p:cBhvr>
                                      <p:to>
                                        <p:strVal val="visible"/>
                                      </p:to>
                                    </p:set>
                                    <p:animEffect transition="in" filter="dissolve">
                                      <p:cBhvr>
                                        <p:cTn id="7" dur="500"/>
                                        <p:tgtEl>
                                          <p:spTgt spid="1368106"/>
                                        </p:tgtEl>
                                      </p:cBhvr>
                                    </p:animEffect>
                                  </p:childTnLst>
                                </p:cTn>
                              </p:par>
                              <p:par>
                                <p:cTn id="8" presetID="9" presetClass="entr" presetSubtype="0" fill="hold" nodeType="withEffect">
                                  <p:stCondLst>
                                    <p:cond delay="0"/>
                                  </p:stCondLst>
                                  <p:childTnLst>
                                    <p:set>
                                      <p:cBhvr>
                                        <p:cTn id="9" dur="1" fill="hold">
                                          <p:stCondLst>
                                            <p:cond delay="0"/>
                                          </p:stCondLst>
                                        </p:cTn>
                                        <p:tgtEl>
                                          <p:spTgt spid="1368107"/>
                                        </p:tgtEl>
                                        <p:attrNameLst>
                                          <p:attrName>style.visibility</p:attrName>
                                        </p:attrNameLst>
                                      </p:cBhvr>
                                      <p:to>
                                        <p:strVal val="visible"/>
                                      </p:to>
                                    </p:set>
                                    <p:animEffect transition="in" filter="dissolve">
                                      <p:cBhvr>
                                        <p:cTn id="10" dur="500"/>
                                        <p:tgtEl>
                                          <p:spTgt spid="1368107"/>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1368110"/>
                                        </p:tgtEl>
                                        <p:attrNameLst>
                                          <p:attrName>style.visibility</p:attrName>
                                        </p:attrNameLst>
                                      </p:cBhvr>
                                      <p:to>
                                        <p:strVal val="visible"/>
                                      </p:to>
                                    </p:set>
                                    <p:animEffect transition="in" filter="dissolve">
                                      <p:cBhvr>
                                        <p:cTn id="13" dur="500"/>
                                        <p:tgtEl>
                                          <p:spTgt spid="1368110"/>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1368112"/>
                                        </p:tgtEl>
                                        <p:attrNameLst>
                                          <p:attrName>style.visibility</p:attrName>
                                        </p:attrNameLst>
                                      </p:cBhvr>
                                      <p:to>
                                        <p:strVal val="visible"/>
                                      </p:to>
                                    </p:set>
                                    <p:animEffect transition="in" filter="dissolve">
                                      <p:cBhvr>
                                        <p:cTn id="18" dur="500"/>
                                        <p:tgtEl>
                                          <p:spTgt spid="1368112"/>
                                        </p:tgtEl>
                                      </p:cBhvr>
                                    </p:animEffect>
                                  </p:childTnLst>
                                </p:cTn>
                              </p:par>
                            </p:childTnLst>
                          </p:cTn>
                        </p:par>
                      </p:childTnLst>
                    </p:cTn>
                  </p:par>
                  <p:par>
                    <p:cTn id="19" fill="hold">
                      <p:stCondLst>
                        <p:cond delay="indefinite"/>
                      </p:stCondLst>
                      <p:childTnLst>
                        <p:par>
                          <p:cTn id="20" fill="hold">
                            <p:stCondLst>
                              <p:cond delay="0"/>
                            </p:stCondLst>
                            <p:childTnLst>
                              <p:par>
                                <p:cTn id="21" presetID="12" presetClass="entr" presetSubtype="4" fill="hold" nodeType="clickEffect">
                                  <p:stCondLst>
                                    <p:cond delay="0"/>
                                  </p:stCondLst>
                                  <p:childTnLst>
                                    <p:set>
                                      <p:cBhvr>
                                        <p:cTn id="22" dur="1" fill="hold">
                                          <p:stCondLst>
                                            <p:cond delay="0"/>
                                          </p:stCondLst>
                                        </p:cTn>
                                        <p:tgtEl>
                                          <p:spTgt spid="1368113"/>
                                        </p:tgtEl>
                                        <p:attrNameLst>
                                          <p:attrName>style.visibility</p:attrName>
                                        </p:attrNameLst>
                                      </p:cBhvr>
                                      <p:to>
                                        <p:strVal val="visible"/>
                                      </p:to>
                                    </p:set>
                                    <p:animEffect transition="in" filter="slide(fromBottom)">
                                      <p:cBhvr>
                                        <p:cTn id="23" dur="500"/>
                                        <p:tgtEl>
                                          <p:spTgt spid="1368113"/>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nodeType="clickEffect">
                                  <p:stCondLst>
                                    <p:cond delay="0"/>
                                  </p:stCondLst>
                                  <p:childTnLst>
                                    <p:set>
                                      <p:cBhvr>
                                        <p:cTn id="27" dur="1" fill="hold">
                                          <p:stCondLst>
                                            <p:cond delay="0"/>
                                          </p:stCondLst>
                                        </p:cTn>
                                        <p:tgtEl>
                                          <p:spTgt spid="1368116"/>
                                        </p:tgtEl>
                                        <p:attrNameLst>
                                          <p:attrName>style.visibility</p:attrName>
                                        </p:attrNameLst>
                                      </p:cBhvr>
                                      <p:to>
                                        <p:strVal val="visible"/>
                                      </p:to>
                                    </p:set>
                                    <p:animEffect transition="in" filter="dissolve">
                                      <p:cBhvr>
                                        <p:cTn id="28" dur="500"/>
                                        <p:tgtEl>
                                          <p:spTgt spid="13681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68106" grpId="0"/>
      <p:bldP spid="1368110" grpId="0"/>
      <p:bldP spid="136811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Text Box 2"/>
          <p:cNvSpPr txBox="1">
            <a:spLocks noChangeArrowheads="1"/>
          </p:cNvSpPr>
          <p:nvPr/>
        </p:nvSpPr>
        <p:spPr bwMode="auto">
          <a:xfrm>
            <a:off x="2400141" y="358547"/>
            <a:ext cx="4297680" cy="645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algn="l" defTabSz="914400">
              <a:buClrTx/>
              <a:buSzTx/>
              <a:buFontTx/>
              <a:defRPr/>
            </a:pPr>
            <a:r>
              <a:rPr lang="zh-CN" altLang="en-US" sz="3600" b="1" dirty="0">
                <a:solidFill>
                  <a:srgbClr val="660066"/>
                </a:solidFill>
                <a:effectLst>
                  <a:outerShdw blurRad="38100" dist="38100" dir="2700000" algn="tl">
                    <a:srgbClr val="C0C0C0"/>
                  </a:outerShdw>
                </a:effectLst>
                <a:latin typeface="Times New Roman" pitchFamily="18" charset="0"/>
                <a:ea typeface="微软雅黑" pitchFamily="34" charset="-122"/>
                <a:cs typeface="+mn-cs"/>
              </a:rPr>
              <a:t>固体电子论的发展史</a:t>
            </a:r>
          </a:p>
        </p:txBody>
      </p:sp>
      <p:sp>
        <p:nvSpPr>
          <p:cNvPr id="5124" name="Text Box 3"/>
          <p:cNvSpPr txBox="1">
            <a:spLocks noChangeArrowheads="1"/>
          </p:cNvSpPr>
          <p:nvPr/>
        </p:nvSpPr>
        <p:spPr bwMode="auto">
          <a:xfrm>
            <a:off x="611188" y="1268760"/>
            <a:ext cx="8353425" cy="830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1900</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年 德鲁德借用气体分子运动论提出了基于“电子气”   </a:t>
            </a:r>
            <a:endPar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endParaRPr>
          </a:p>
          <a:p>
            <a:pPr eaLnBrk="1" hangingPunct="1"/>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的经典电子理论</a:t>
            </a:r>
          </a:p>
        </p:txBody>
      </p:sp>
      <p:sp>
        <p:nvSpPr>
          <p:cNvPr id="5125" name="Text Box 4"/>
          <p:cNvSpPr txBox="1">
            <a:spLocks noChangeArrowheads="1"/>
          </p:cNvSpPr>
          <p:nvPr/>
        </p:nvSpPr>
        <p:spPr bwMode="auto">
          <a:xfrm>
            <a:off x="611188" y="2276822"/>
            <a:ext cx="8532812" cy="830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r>
              <a:rPr lang="en-US" altLang="zh-CN" sz="2400" b="1">
                <a:latin typeface="Times New Roman" panose="02020603050405020304" pitchFamily="18" charset="0"/>
                <a:ea typeface="微软雅黑" panose="020B0503020204020204" pitchFamily="34" charset="-122"/>
                <a:cs typeface="Times New Roman" panose="02020603050405020304" pitchFamily="18" charset="0"/>
              </a:rPr>
              <a:t>1925</a:t>
            </a:r>
            <a:r>
              <a:rPr lang="zh-CN" altLang="en-US" sz="2400" b="1">
                <a:latin typeface="Times New Roman" panose="02020603050405020304" pitchFamily="18" charset="0"/>
                <a:ea typeface="微软雅黑" panose="020B0503020204020204" pitchFamily="34" charset="-122"/>
                <a:cs typeface="Times New Roman" panose="02020603050405020304" pitchFamily="18" charset="0"/>
              </a:rPr>
              <a:t>年 费米、狄拉克基于泡利不相容原理，提出电子气体的</a:t>
            </a:r>
          </a:p>
          <a:p>
            <a:pPr eaLnBrk="1" hangingPunct="1"/>
            <a:r>
              <a:rPr lang="zh-CN" altLang="en-US" sz="2400" b="1">
                <a:latin typeface="Times New Roman" panose="02020603050405020304" pitchFamily="18" charset="0"/>
                <a:ea typeface="微软雅黑" panose="020B0503020204020204" pitchFamily="34" charset="-122"/>
                <a:cs typeface="Times New Roman" panose="02020603050405020304" pitchFamily="18" charset="0"/>
              </a:rPr>
              <a:t>             新统计方法：</a:t>
            </a:r>
            <a:r>
              <a:rPr lang="zh-CN" altLang="en-US" sz="2400" b="1">
                <a:solidFill>
                  <a:srgbClr val="000099"/>
                </a:solidFill>
                <a:latin typeface="Times New Roman" panose="02020603050405020304" pitchFamily="18" charset="0"/>
                <a:ea typeface="微软雅黑" panose="020B0503020204020204" pitchFamily="34" charset="-122"/>
                <a:cs typeface="Times New Roman" panose="02020603050405020304" pitchFamily="18" charset="0"/>
              </a:rPr>
              <a:t>费米</a:t>
            </a:r>
            <a:r>
              <a:rPr lang="en-US" altLang="zh-CN" sz="2400" b="1">
                <a:solidFill>
                  <a:srgbClr val="000099"/>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400" b="1">
                <a:solidFill>
                  <a:srgbClr val="000099"/>
                </a:solidFill>
                <a:latin typeface="Times New Roman" panose="02020603050405020304" pitchFamily="18" charset="0"/>
                <a:ea typeface="微软雅黑" panose="020B0503020204020204" pitchFamily="34" charset="-122"/>
                <a:cs typeface="Times New Roman" panose="02020603050405020304" pitchFamily="18" charset="0"/>
              </a:rPr>
              <a:t>狄拉克统计</a:t>
            </a:r>
          </a:p>
        </p:txBody>
      </p:sp>
      <p:sp>
        <p:nvSpPr>
          <p:cNvPr id="5126" name="Text Box 5"/>
          <p:cNvSpPr txBox="1">
            <a:spLocks noChangeArrowheads="1"/>
          </p:cNvSpPr>
          <p:nvPr/>
        </p:nvSpPr>
        <p:spPr bwMode="auto">
          <a:xfrm>
            <a:off x="611188" y="3284885"/>
            <a:ext cx="8532812"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r>
              <a:rPr lang="en-US" altLang="zh-CN" sz="2400" b="1">
                <a:latin typeface="Times New Roman" panose="02020603050405020304" pitchFamily="18" charset="0"/>
                <a:ea typeface="微软雅黑" panose="020B0503020204020204" pitchFamily="34" charset="-122"/>
                <a:cs typeface="Times New Roman" panose="02020603050405020304" pitchFamily="18" charset="0"/>
              </a:rPr>
              <a:t>1928</a:t>
            </a:r>
            <a:r>
              <a:rPr lang="zh-CN" altLang="en-US" sz="2400" b="1">
                <a:latin typeface="Times New Roman" panose="02020603050405020304" pitchFamily="18" charset="0"/>
                <a:ea typeface="微软雅黑" panose="020B0503020204020204" pitchFamily="34" charset="-122"/>
                <a:cs typeface="Times New Roman" panose="02020603050405020304" pitchFamily="18" charset="0"/>
              </a:rPr>
              <a:t>年 索末菲使用费米</a:t>
            </a:r>
            <a:r>
              <a:rPr lang="en-US" altLang="zh-CN" sz="2400" b="1">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400" b="1">
                <a:latin typeface="Times New Roman" panose="02020603050405020304" pitchFamily="18" charset="0"/>
                <a:ea typeface="微软雅黑" panose="020B0503020204020204" pitchFamily="34" charset="-122"/>
                <a:cs typeface="Times New Roman" panose="02020603050405020304" pitchFamily="18" charset="0"/>
              </a:rPr>
              <a:t>狄拉克统计，给出了</a:t>
            </a:r>
            <a:r>
              <a:rPr lang="zh-CN" altLang="en-US" sz="2400" b="1">
                <a:solidFill>
                  <a:srgbClr val="000099"/>
                </a:solidFill>
                <a:latin typeface="Times New Roman" panose="02020603050405020304" pitchFamily="18" charset="0"/>
                <a:ea typeface="微软雅黑" panose="020B0503020204020204" pitchFamily="34" charset="-122"/>
                <a:cs typeface="Times New Roman" panose="02020603050405020304" pitchFamily="18" charset="0"/>
              </a:rPr>
              <a:t>费米气体、费米</a:t>
            </a:r>
          </a:p>
          <a:p>
            <a:pPr eaLnBrk="1" hangingPunct="1"/>
            <a:r>
              <a:rPr lang="zh-CN" altLang="en-US" sz="2400" b="1">
                <a:solidFill>
                  <a:srgbClr val="000099"/>
                </a:solidFill>
                <a:latin typeface="Times New Roman" panose="02020603050405020304" pitchFamily="18" charset="0"/>
                <a:ea typeface="微软雅黑" panose="020B0503020204020204" pitchFamily="34" charset="-122"/>
                <a:cs typeface="Times New Roman" panose="02020603050405020304" pitchFamily="18" charset="0"/>
              </a:rPr>
              <a:t>             球、费米波矢</a:t>
            </a:r>
            <a:r>
              <a:rPr lang="zh-CN" altLang="en-US" sz="2400" b="1">
                <a:latin typeface="Times New Roman" panose="02020603050405020304" pitchFamily="18" charset="0"/>
                <a:ea typeface="微软雅黑" panose="020B0503020204020204" pitchFamily="34" charset="-122"/>
                <a:cs typeface="Times New Roman" panose="02020603050405020304" pitchFamily="18" charset="0"/>
              </a:rPr>
              <a:t>等固体电子理论中的一系列重要概念</a:t>
            </a:r>
          </a:p>
        </p:txBody>
      </p:sp>
      <p:sp>
        <p:nvSpPr>
          <p:cNvPr id="5127" name="Text Box 6"/>
          <p:cNvSpPr txBox="1">
            <a:spLocks noChangeArrowheads="1"/>
          </p:cNvSpPr>
          <p:nvPr/>
        </p:nvSpPr>
        <p:spPr bwMode="auto">
          <a:xfrm>
            <a:off x="663575" y="4219922"/>
            <a:ext cx="8480425"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1928</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年 布洛赫提出</a:t>
            </a:r>
            <a:r>
              <a:rPr lang="zh-CN" altLang="en-US" sz="2400" b="1" dirty="0">
                <a:solidFill>
                  <a:srgbClr val="000099"/>
                </a:solidFill>
                <a:latin typeface="Times New Roman" panose="02020603050405020304" pitchFamily="18" charset="0"/>
                <a:ea typeface="微软雅黑" panose="020B0503020204020204" pitchFamily="34" charset="-122"/>
                <a:cs typeface="Times New Roman" panose="02020603050405020304" pitchFamily="18" charset="0"/>
              </a:rPr>
              <a:t>固体电子能带理论</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量子固体电子理论</a:t>
            </a:r>
          </a:p>
          <a:p>
            <a:pPr eaLnBrk="1" hangingPunct="1"/>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             的基础，布洛赫被称为“</a:t>
            </a:r>
            <a:r>
              <a:rPr lang="zh-CN" altLang="en-US" sz="2400" b="1" dirty="0">
                <a:solidFill>
                  <a:srgbClr val="CC0000"/>
                </a:solidFill>
                <a:latin typeface="Times New Roman" panose="02020603050405020304" pitchFamily="18" charset="0"/>
                <a:ea typeface="微软雅黑" panose="020B0503020204020204" pitchFamily="34" charset="-122"/>
                <a:cs typeface="Times New Roman" panose="02020603050405020304" pitchFamily="18" charset="0"/>
              </a:rPr>
              <a:t>固体物理之父</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a:t>
            </a:r>
          </a:p>
        </p:txBody>
      </p:sp>
      <p:sp>
        <p:nvSpPr>
          <p:cNvPr id="5128" name="Text Box 7"/>
          <p:cNvSpPr txBox="1">
            <a:spLocks noChangeArrowheads="1"/>
          </p:cNvSpPr>
          <p:nvPr/>
        </p:nvSpPr>
        <p:spPr bwMode="auto">
          <a:xfrm>
            <a:off x="663575" y="5156547"/>
            <a:ext cx="8480425"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1963</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年 科恩建立的</a:t>
            </a:r>
            <a:r>
              <a:rPr lang="zh-CN" altLang="en-US" sz="2400" b="1" dirty="0">
                <a:solidFill>
                  <a:srgbClr val="000099"/>
                </a:solidFill>
                <a:latin typeface="Times New Roman" panose="02020603050405020304" pitchFamily="18" charset="0"/>
                <a:ea typeface="微软雅黑" panose="020B0503020204020204" pitchFamily="34" charset="-122"/>
                <a:cs typeface="Times New Roman" panose="02020603050405020304" pitchFamily="18" charset="0"/>
              </a:rPr>
              <a:t>密度泛函理论</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是精确计算元素和化合物能  </a:t>
            </a:r>
          </a:p>
          <a:p>
            <a:pPr eaLnBrk="1" hangingPunct="1"/>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             带的基础，是量子化学和计算材料学的基础</a:t>
            </a:r>
          </a:p>
        </p:txBody>
      </p:sp>
      <p:sp>
        <p:nvSpPr>
          <p:cNvPr id="2" name="页脚占位符 1"/>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zh-CN" altLang="en-US"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清华大学电子工程系</a:t>
            </a:r>
            <a:r>
              <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a:t>
            </a:r>
            <a:r>
              <a:rPr kumimoji="1" lang="zh-CN" altLang="en-US"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黄翊东</a:t>
            </a:r>
            <a:endPar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3" name="灯片编号占位符 2"/>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CBFA3644-F7FA-4510-BE22-999DFD69EC9B}" type="slidenum">
              <a:rPr kumimoji="1" lang="en-US" altLang="zh-CN" sz="14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t>3</a:t>
            </a:fld>
            <a:endPar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12" name="Rectangle 37"/>
          <p:cNvSpPr>
            <a:spLocks noChangeArrowheads="1"/>
          </p:cNvSpPr>
          <p:nvPr/>
        </p:nvSpPr>
        <p:spPr bwMode="auto">
          <a:xfrm flipV="1">
            <a:off x="106363" y="1009873"/>
            <a:ext cx="8885237" cy="42863"/>
          </a:xfrm>
          <a:prstGeom prst="rect">
            <a:avLst/>
          </a:prstGeom>
          <a:gradFill rotWithShape="0">
            <a:gsLst>
              <a:gs pos="0">
                <a:srgbClr val="808080">
                  <a:gamma/>
                  <a:tint val="0"/>
                  <a:invGamma/>
                </a:srgbClr>
              </a:gs>
              <a:gs pos="100000">
                <a:srgbClr val="808080"/>
              </a:gs>
            </a:gsLst>
            <a:path path="shape">
              <a:fillToRect l="50000" t="50000" r="50000" b="50000"/>
            </a:path>
          </a:gradFill>
          <a:ln w="12700">
            <a:noFill/>
            <a:miter lim="800000"/>
            <a:headEnd type="none" w="sm" len="sm"/>
            <a:tailEnd type="none" w="sm" len="sm"/>
          </a:ln>
          <a:effectLst/>
        </p:spPr>
        <p:txBody>
          <a:bodyPr wrap="none" anchor="ctr"/>
          <a:lstStyle/>
          <a:p>
            <a:pPr eaLnBrk="0" fontAlgn="auto" hangingPunct="0">
              <a:spcBef>
                <a:spcPts val="0"/>
              </a:spcBef>
              <a:spcAft>
                <a:spcPts val="0"/>
              </a:spcAft>
              <a:defRPr/>
            </a:pPr>
            <a:endParaRPr lang="zh-CN" altLang="zh-CN" sz="1800" kern="0">
              <a:solidFill>
                <a:srgbClr val="FFFFFF"/>
              </a:solidFill>
              <a:latin typeface="Arial"/>
              <a:ea typeface="宋体"/>
              <a:cs typeface="+mn-c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灯片编号占位符 5"/>
          <p:cNvSpPr txBox="1">
            <a:spLocks noGrp="1"/>
          </p:cNvSpPr>
          <p:nvPr/>
        </p:nvSpPr>
        <p:spPr bwMode="auto">
          <a:xfrm>
            <a:off x="6553200" y="6172200"/>
            <a:ext cx="2289175"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algn="r" eaLnBrk="1" hangingPunct="1"/>
            <a:fld id="{6FEEE5F4-1F01-4C9A-9DCD-8800E40DF39A}" type="slidenum">
              <a:rPr lang="en-US" altLang="zh-CN" sz="1400" b="1">
                <a:solidFill>
                  <a:srgbClr val="336666"/>
                </a:solidFill>
                <a:latin typeface="Times New Roman" panose="02020603050405020304" pitchFamily="18" charset="0"/>
                <a:ea typeface="微软雅黑" panose="020B0503020204020204" pitchFamily="34" charset="-122"/>
                <a:cs typeface="Times New Roman" panose="02020603050405020304" pitchFamily="18" charset="0"/>
              </a:rPr>
              <a:t>30</a:t>
            </a:fld>
            <a:endParaRPr lang="en-US" altLang="zh-CN" sz="1400" b="1">
              <a:solidFill>
                <a:srgbClr val="336666"/>
              </a:solidFill>
              <a:latin typeface="Times New Roman" panose="02020603050405020304" pitchFamily="18" charset="0"/>
              <a:ea typeface="微软雅黑" panose="020B0503020204020204" pitchFamily="34" charset="-122"/>
              <a:cs typeface="Times New Roman" panose="02020603050405020304" pitchFamily="18" charset="0"/>
            </a:endParaRPr>
          </a:p>
        </p:txBody>
      </p:sp>
      <p:graphicFrame>
        <p:nvGraphicFramePr>
          <p:cNvPr id="1369092" name="Object 8"/>
          <p:cNvGraphicFramePr>
            <a:graphicFrameLocks noChangeAspect="1"/>
          </p:cNvGraphicFramePr>
          <p:nvPr>
            <p:extLst>
              <p:ext uri="{D42A27DB-BD31-4B8C-83A1-F6EECF244321}">
                <p14:modId xmlns:p14="http://schemas.microsoft.com/office/powerpoint/2010/main" val="2288999549"/>
              </p:ext>
            </p:extLst>
          </p:nvPr>
        </p:nvGraphicFramePr>
        <p:xfrm>
          <a:off x="593005" y="2310467"/>
          <a:ext cx="5491163" cy="1108075"/>
        </p:xfrm>
        <a:graphic>
          <a:graphicData uri="http://schemas.openxmlformats.org/presentationml/2006/ole">
            <mc:AlternateContent xmlns:mc="http://schemas.openxmlformats.org/markup-compatibility/2006">
              <mc:Choice xmlns:v="urn:schemas-microsoft-com:vml" Requires="v">
                <p:oleObj spid="_x0000_s383076" name="Equation" r:id="rId4" imgW="55473600" imgH="11277600" progId="Equation.DSMT4">
                  <p:embed/>
                </p:oleObj>
              </mc:Choice>
              <mc:Fallback>
                <p:oleObj name="Equation" r:id="rId4" imgW="55473600" imgH="11277600" progId="Equation.DSMT4">
                  <p:embed/>
                  <p:pic>
                    <p:nvPicPr>
                      <p:cNvPr id="0" name="图片 105901"/>
                      <p:cNvPicPr>
                        <a:picLocks noChangeAspect="1" noChangeArrowheads="1"/>
                      </p:cNvPicPr>
                      <p:nvPr/>
                    </p:nvPicPr>
                    <p:blipFill>
                      <a:blip r:embed="rId5"/>
                      <a:srcRect/>
                      <a:stretch>
                        <a:fillRect/>
                      </a:stretch>
                    </p:blipFill>
                    <p:spPr bwMode="auto">
                      <a:xfrm>
                        <a:off x="593005" y="2310467"/>
                        <a:ext cx="5491163" cy="110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369093" name="Rectangle 12"/>
          <p:cNvSpPr>
            <a:spLocks noChangeArrowheads="1"/>
          </p:cNvSpPr>
          <p:nvPr/>
        </p:nvSpPr>
        <p:spPr bwMode="auto">
          <a:xfrm>
            <a:off x="547153" y="4470211"/>
            <a:ext cx="6401111"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r>
              <a:rPr lang="zh-CN" altLang="en-US" sz="2400" b="1" dirty="0">
                <a:solidFill>
                  <a:srgbClr val="663300"/>
                </a:solidFill>
                <a:latin typeface="Times New Roman" panose="02020603050405020304" pitchFamily="18" charset="0"/>
                <a:ea typeface="微软雅黑" panose="020B0503020204020204" pitchFamily="34" charset="-122"/>
                <a:cs typeface="Times New Roman" panose="02020603050405020304" pitchFamily="18" charset="0"/>
              </a:rPr>
              <a:t>能量标度下的态密度 </a:t>
            </a:r>
            <a:r>
              <a:rPr lang="en-US" altLang="zh-CN" sz="2400" b="1" i="1" dirty="0">
                <a:solidFill>
                  <a:srgbClr val="663300"/>
                </a:solidFill>
                <a:latin typeface="Times New Roman" panose="02020603050405020304" pitchFamily="18" charset="0"/>
                <a:ea typeface="微软雅黑" panose="020B0503020204020204" pitchFamily="34" charset="-122"/>
                <a:cs typeface="Times New Roman" panose="02020603050405020304" pitchFamily="18" charset="0"/>
              </a:rPr>
              <a:t>N</a:t>
            </a:r>
            <a:r>
              <a:rPr lang="en-US" altLang="zh-CN" sz="2400" b="1" dirty="0">
                <a:solidFill>
                  <a:srgbClr val="663300"/>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400" b="1" i="1" dirty="0">
                <a:solidFill>
                  <a:srgbClr val="663300"/>
                </a:solidFill>
                <a:latin typeface="Times New Roman" panose="02020603050405020304" pitchFamily="18" charset="0"/>
                <a:ea typeface="微软雅黑" panose="020B0503020204020204" pitchFamily="34" charset="-122"/>
                <a:cs typeface="Times New Roman" panose="02020603050405020304" pitchFamily="18" charset="0"/>
              </a:rPr>
              <a:t>E</a:t>
            </a:r>
            <a:r>
              <a:rPr lang="en-US" altLang="zh-CN" sz="2400" b="1" dirty="0">
                <a:solidFill>
                  <a:srgbClr val="663300"/>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2400" b="1" dirty="0">
                <a:solidFill>
                  <a:srgbClr val="663300"/>
                </a:solidFill>
                <a:latin typeface="Times New Roman" panose="02020603050405020304" pitchFamily="18" charset="0"/>
                <a:ea typeface="微软雅黑" panose="020B0503020204020204" pitchFamily="34" charset="-122"/>
                <a:cs typeface="Times New Roman" panose="02020603050405020304" pitchFamily="18" charset="0"/>
              </a:rPr>
              <a:t>，一般简称</a:t>
            </a:r>
            <a:r>
              <a:rPr lang="zh-CN" altLang="en-US" sz="26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态密度</a:t>
            </a:r>
            <a:r>
              <a:rPr lang="zh-CN" altLang="en-US" sz="2400" b="1" dirty="0">
                <a:solidFill>
                  <a:srgbClr val="663300"/>
                </a:solidFill>
                <a:latin typeface="Times New Roman" panose="02020603050405020304" pitchFamily="18" charset="0"/>
                <a:ea typeface="微软雅黑" panose="020B0503020204020204" pitchFamily="34" charset="-122"/>
                <a:cs typeface="Times New Roman" panose="02020603050405020304" pitchFamily="18" charset="0"/>
              </a:rPr>
              <a:t> </a:t>
            </a:r>
          </a:p>
        </p:txBody>
      </p:sp>
      <p:grpSp>
        <p:nvGrpSpPr>
          <p:cNvPr id="32774" name="Group 6"/>
          <p:cNvGrpSpPr/>
          <p:nvPr/>
        </p:nvGrpSpPr>
        <p:grpSpPr bwMode="auto">
          <a:xfrm>
            <a:off x="649431" y="1196752"/>
            <a:ext cx="8342296" cy="998537"/>
            <a:chOff x="366" y="3300"/>
            <a:chExt cx="5389" cy="687"/>
          </a:xfrm>
        </p:grpSpPr>
        <p:graphicFrame>
          <p:nvGraphicFramePr>
            <p:cNvPr id="32779" name="Object 7"/>
            <p:cNvGraphicFramePr>
              <a:graphicFrameLocks noChangeAspect="1"/>
            </p:cNvGraphicFramePr>
            <p:nvPr/>
          </p:nvGraphicFramePr>
          <p:xfrm>
            <a:off x="366" y="3300"/>
            <a:ext cx="3987" cy="674"/>
          </p:xfrm>
          <a:graphic>
            <a:graphicData uri="http://schemas.openxmlformats.org/presentationml/2006/ole">
              <mc:AlternateContent xmlns:mc="http://schemas.openxmlformats.org/markup-compatibility/2006">
                <mc:Choice xmlns:v="urn:schemas-microsoft-com:vml" Requires="v">
                  <p:oleObj spid="_x0000_s383077" name="Equation" r:id="rId6" imgW="66751200" imgH="11277600" progId="Equation.DSMT4">
                    <p:embed/>
                  </p:oleObj>
                </mc:Choice>
                <mc:Fallback>
                  <p:oleObj name="Equation" r:id="rId6" imgW="66751200" imgH="11277600" progId="Equation.DSMT4">
                    <p:embed/>
                    <p:pic>
                      <p:nvPicPr>
                        <p:cNvPr id="0" name="图片 105902"/>
                        <p:cNvPicPr>
                          <a:picLocks noChangeAspect="1" noChangeArrowheads="1"/>
                        </p:cNvPicPr>
                        <p:nvPr/>
                      </p:nvPicPr>
                      <p:blipFill>
                        <a:blip r:embed="rId7"/>
                        <a:srcRect/>
                        <a:stretch>
                          <a:fillRect/>
                        </a:stretch>
                      </p:blipFill>
                      <p:spPr bwMode="auto">
                        <a:xfrm>
                          <a:off x="366" y="3300"/>
                          <a:ext cx="3987" cy="674"/>
                        </a:xfrm>
                        <a:prstGeom prst="rect">
                          <a:avLst/>
                        </a:prstGeom>
                        <a:solidFill>
                          <a:srgbClr val="FFFF66"/>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2780" name="Object 8"/>
            <p:cNvGraphicFramePr>
              <a:graphicFrameLocks noChangeAspect="1"/>
            </p:cNvGraphicFramePr>
            <p:nvPr/>
          </p:nvGraphicFramePr>
          <p:xfrm>
            <a:off x="4386" y="3339"/>
            <a:ext cx="1369" cy="648"/>
          </p:xfrm>
          <a:graphic>
            <a:graphicData uri="http://schemas.openxmlformats.org/presentationml/2006/ole">
              <mc:AlternateContent xmlns:mc="http://schemas.openxmlformats.org/markup-compatibility/2006">
                <mc:Choice xmlns:v="urn:schemas-microsoft-com:vml" Requires="v">
                  <p:oleObj spid="_x0000_s383078" name="Equation" r:id="rId8" imgW="23164800" imgH="10972800" progId="Equation.DSMT4">
                    <p:embed/>
                  </p:oleObj>
                </mc:Choice>
                <mc:Fallback>
                  <p:oleObj name="Equation" r:id="rId8" imgW="23164800" imgH="10972800" progId="Equation.DSMT4">
                    <p:embed/>
                    <p:pic>
                      <p:nvPicPr>
                        <p:cNvPr id="0" name="图片 105903"/>
                        <p:cNvPicPr>
                          <a:picLocks noChangeAspect="1" noChangeArrowheads="1"/>
                        </p:cNvPicPr>
                        <p:nvPr/>
                      </p:nvPicPr>
                      <p:blipFill>
                        <a:blip r:embed="rId9"/>
                        <a:srcRect/>
                        <a:stretch>
                          <a:fillRect/>
                        </a:stretch>
                      </p:blipFill>
                      <p:spPr bwMode="auto">
                        <a:xfrm>
                          <a:off x="4386" y="3339"/>
                          <a:ext cx="1369" cy="648"/>
                        </a:xfrm>
                        <a:prstGeom prst="rect">
                          <a:avLst/>
                        </a:prstGeom>
                        <a:solidFill>
                          <a:srgbClr val="FFFF66"/>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1369097" name="Group 9"/>
          <p:cNvGrpSpPr/>
          <p:nvPr/>
        </p:nvGrpSpPr>
        <p:grpSpPr bwMode="auto">
          <a:xfrm>
            <a:off x="3924300" y="3174067"/>
            <a:ext cx="4652963" cy="1095375"/>
            <a:chOff x="2426" y="2341"/>
            <a:chExt cx="2931" cy="690"/>
          </a:xfrm>
        </p:grpSpPr>
        <p:graphicFrame>
          <p:nvGraphicFramePr>
            <p:cNvPr id="32777" name="Object 10"/>
            <p:cNvGraphicFramePr>
              <a:graphicFrameLocks noChangeAspect="1"/>
            </p:cNvGraphicFramePr>
            <p:nvPr/>
          </p:nvGraphicFramePr>
          <p:xfrm>
            <a:off x="2988" y="2341"/>
            <a:ext cx="2369" cy="690"/>
          </p:xfrm>
          <a:graphic>
            <a:graphicData uri="http://schemas.openxmlformats.org/presentationml/2006/ole">
              <mc:AlternateContent xmlns:mc="http://schemas.openxmlformats.org/markup-compatibility/2006">
                <mc:Choice xmlns:v="urn:schemas-microsoft-com:vml" Requires="v">
                  <p:oleObj spid="_x0000_s383079" name="Equation" r:id="rId10" imgW="38404800" imgH="11277600" progId="Equation.DSMT4">
                    <p:embed/>
                  </p:oleObj>
                </mc:Choice>
                <mc:Fallback>
                  <p:oleObj name="Equation" r:id="rId10" imgW="38404800" imgH="11277600" progId="Equation.DSMT4">
                    <p:embed/>
                    <p:pic>
                      <p:nvPicPr>
                        <p:cNvPr id="0" name="图片 105904"/>
                        <p:cNvPicPr>
                          <a:picLocks noChangeAspect="1" noChangeArrowheads="1"/>
                        </p:cNvPicPr>
                        <p:nvPr/>
                      </p:nvPicPr>
                      <p:blipFill>
                        <a:blip r:embed="rId11"/>
                        <a:srcRect/>
                        <a:stretch>
                          <a:fillRect/>
                        </a:stretch>
                      </p:blipFill>
                      <p:spPr bwMode="auto">
                        <a:xfrm>
                          <a:off x="2988" y="2341"/>
                          <a:ext cx="2369" cy="6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2778" name="AutoShape 11"/>
            <p:cNvSpPr>
              <a:spLocks noChangeArrowheads="1"/>
            </p:cNvSpPr>
            <p:nvPr/>
          </p:nvSpPr>
          <p:spPr bwMode="auto">
            <a:xfrm>
              <a:off x="2426" y="2614"/>
              <a:ext cx="544" cy="272"/>
            </a:xfrm>
            <a:prstGeom prst="rightArrow">
              <a:avLst>
                <a:gd name="adj1" fmla="val 50000"/>
                <a:gd name="adj2" fmla="val 50000"/>
              </a:avLst>
            </a:prstGeom>
            <a:gradFill rotWithShape="1">
              <a:gsLst>
                <a:gs pos="0">
                  <a:srgbClr val="FFEAFF"/>
                </a:gs>
                <a:gs pos="100000">
                  <a:srgbClr val="FF00FF"/>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1369100" name="Rectangle 12"/>
          <p:cNvSpPr>
            <a:spLocks noChangeArrowheads="1"/>
          </p:cNvSpPr>
          <p:nvPr/>
        </p:nvSpPr>
        <p:spPr bwMode="auto">
          <a:xfrm>
            <a:off x="3832225" y="5046275"/>
            <a:ext cx="482536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r>
              <a:rPr kumimoji="1" lang="zh-CN" altLang="en-US" sz="2400" b="1" dirty="0">
                <a:solidFill>
                  <a:srgbClr val="000000"/>
                </a:solidFill>
                <a:latin typeface="Times New Roman" panose="02020603050405020304" pitchFamily="18" charset="0"/>
                <a:ea typeface="微软雅黑" panose="020B0503020204020204" pitchFamily="34" charset="-122"/>
              </a:rPr>
              <a:t>电子的能态密度并不是均匀分布的</a:t>
            </a:r>
          </a:p>
          <a:p>
            <a:pPr eaLnBrk="1" hangingPunct="1"/>
            <a:r>
              <a:rPr kumimoji="1" lang="zh-CN" altLang="en-US" sz="2400" b="1" dirty="0">
                <a:solidFill>
                  <a:srgbClr val="000000"/>
                </a:solidFill>
                <a:latin typeface="Times New Roman" panose="02020603050405020304" pitchFamily="18" charset="0"/>
                <a:ea typeface="微软雅黑" panose="020B0503020204020204" pitchFamily="34" charset="-122"/>
              </a:rPr>
              <a:t>电子能量越高，能态密度就越大</a:t>
            </a:r>
          </a:p>
        </p:txBody>
      </p:sp>
      <p:sp>
        <p:nvSpPr>
          <p:cNvPr id="2" name="页脚占位符 1"/>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zh-CN" altLang="en-US"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清华大学电子工程系</a:t>
            </a:r>
            <a:r>
              <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a:t>
            </a:r>
            <a:r>
              <a:rPr kumimoji="1" lang="zh-CN" altLang="en-US"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黄翊东</a:t>
            </a:r>
            <a:endPar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3" name="灯片编号占位符 2"/>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CBFA3644-F7FA-4510-BE22-999DFD69EC9B}" type="slidenum">
              <a:rPr kumimoji="1" lang="en-US" altLang="zh-CN" sz="14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t>30</a:t>
            </a:fld>
            <a:endPar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15" name="Rectangle 2"/>
          <p:cNvSpPr>
            <a:spLocks noRot="1" noChangeArrowheads="1"/>
          </p:cNvSpPr>
          <p:nvPr/>
        </p:nvSpPr>
        <p:spPr bwMode="auto">
          <a:xfrm>
            <a:off x="2282219" y="158746"/>
            <a:ext cx="5976938"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algn="l" defTabSz="914400">
              <a:buClrTx/>
              <a:buSzTx/>
              <a:buFontTx/>
              <a:defRPr/>
            </a:pPr>
            <a:r>
              <a:rPr kumimoji="1" lang="zh-CN" altLang="en-US" sz="3600" b="1" dirty="0">
                <a:solidFill>
                  <a:srgbClr val="660066"/>
                </a:solidFill>
                <a:effectLst>
                  <a:outerShdw blurRad="38100" dist="38100" dir="2700000" algn="tl">
                    <a:srgbClr val="C0C0C0"/>
                  </a:outerShdw>
                </a:effectLst>
                <a:latin typeface="Times New Roman" pitchFamily="18" charset="0"/>
                <a:ea typeface="微软雅黑" pitchFamily="34" charset="-122"/>
                <a:cs typeface="+mn-cs"/>
              </a:rPr>
              <a:t>能量标度下的状态密度</a:t>
            </a:r>
          </a:p>
        </p:txBody>
      </p:sp>
      <p:sp>
        <p:nvSpPr>
          <p:cNvPr id="16" name="Rectangle 37"/>
          <p:cNvSpPr>
            <a:spLocks noChangeArrowheads="1"/>
          </p:cNvSpPr>
          <p:nvPr/>
        </p:nvSpPr>
        <p:spPr bwMode="auto">
          <a:xfrm flipV="1">
            <a:off x="179512" y="1002459"/>
            <a:ext cx="8885237" cy="42863"/>
          </a:xfrm>
          <a:prstGeom prst="rect">
            <a:avLst/>
          </a:prstGeom>
          <a:gradFill rotWithShape="0">
            <a:gsLst>
              <a:gs pos="0">
                <a:srgbClr val="808080">
                  <a:gamma/>
                  <a:tint val="0"/>
                  <a:invGamma/>
                </a:srgbClr>
              </a:gs>
              <a:gs pos="100000">
                <a:srgbClr val="808080"/>
              </a:gs>
            </a:gsLst>
            <a:path path="shape">
              <a:fillToRect l="50000" t="50000" r="50000" b="50000"/>
            </a:path>
          </a:gradFill>
          <a:ln w="12700">
            <a:noFill/>
            <a:miter lim="800000"/>
            <a:headEnd type="none" w="sm" len="sm"/>
            <a:tailEnd type="none" w="sm" len="sm"/>
          </a:ln>
          <a:effectLst/>
        </p:spPr>
        <p:txBody>
          <a:bodyPr wrap="none" anchor="ctr"/>
          <a:lstStyle/>
          <a:p>
            <a:pPr marL="0" marR="0" lvl="0" indent="0" algn="l" defTabSz="914400" rtl="0" eaLnBrk="0" fontAlgn="auto" latinLnBrk="0" hangingPunct="0">
              <a:lnSpc>
                <a:spcPct val="100000"/>
              </a:lnSpc>
              <a:spcBef>
                <a:spcPts val="0"/>
              </a:spcBef>
              <a:spcAft>
                <a:spcPts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Arial"/>
              <a:ea typeface="宋体"/>
              <a:cs typeface="+mn-c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369092"/>
                                        </p:tgtEl>
                                        <p:attrNameLst>
                                          <p:attrName>style.visibility</p:attrName>
                                        </p:attrNameLst>
                                      </p:cBhvr>
                                      <p:to>
                                        <p:strVal val="visible"/>
                                      </p:to>
                                    </p:set>
                                    <p:animEffect transition="in" filter="dissolve">
                                      <p:cBhvr>
                                        <p:cTn id="7" dur="500"/>
                                        <p:tgtEl>
                                          <p:spTgt spid="1369092"/>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8" fill="hold" nodeType="clickEffect">
                                  <p:stCondLst>
                                    <p:cond delay="0"/>
                                  </p:stCondLst>
                                  <p:childTnLst>
                                    <p:set>
                                      <p:cBhvr>
                                        <p:cTn id="11" dur="1" fill="hold">
                                          <p:stCondLst>
                                            <p:cond delay="0"/>
                                          </p:stCondLst>
                                        </p:cTn>
                                        <p:tgtEl>
                                          <p:spTgt spid="1369097"/>
                                        </p:tgtEl>
                                        <p:attrNameLst>
                                          <p:attrName>style.visibility</p:attrName>
                                        </p:attrNameLst>
                                      </p:cBhvr>
                                      <p:to>
                                        <p:strVal val="visible"/>
                                      </p:to>
                                    </p:set>
                                    <p:animEffect transition="in" filter="slide(fromLeft)">
                                      <p:cBhvr>
                                        <p:cTn id="12" dur="500"/>
                                        <p:tgtEl>
                                          <p:spTgt spid="1369097"/>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369093"/>
                                        </p:tgtEl>
                                        <p:attrNameLst>
                                          <p:attrName>style.visibility</p:attrName>
                                        </p:attrNameLst>
                                      </p:cBhvr>
                                      <p:to>
                                        <p:strVal val="visible"/>
                                      </p:to>
                                    </p:set>
                                    <p:animEffect transition="in" filter="dissolve">
                                      <p:cBhvr>
                                        <p:cTn id="17" dur="500"/>
                                        <p:tgtEl>
                                          <p:spTgt spid="1369093"/>
                                        </p:tgtEl>
                                      </p:cBhvr>
                                    </p:animEffect>
                                  </p:childTnLst>
                                </p:cTn>
                              </p:par>
                            </p:childTnLst>
                          </p:cTn>
                        </p:par>
                      </p:childTnLst>
                    </p:cTn>
                  </p:par>
                  <p:par>
                    <p:cTn id="18" fill="hold">
                      <p:stCondLst>
                        <p:cond delay="indefinite"/>
                      </p:stCondLst>
                      <p:childTnLst>
                        <p:par>
                          <p:cTn id="19" fill="hold">
                            <p:stCondLst>
                              <p:cond delay="0"/>
                            </p:stCondLst>
                            <p:childTnLst>
                              <p:par>
                                <p:cTn id="20" presetID="12" presetClass="entr" presetSubtype="4" fill="hold" grpId="0" nodeType="clickEffect">
                                  <p:stCondLst>
                                    <p:cond delay="0"/>
                                  </p:stCondLst>
                                  <p:childTnLst>
                                    <p:set>
                                      <p:cBhvr>
                                        <p:cTn id="21" dur="1" fill="hold">
                                          <p:stCondLst>
                                            <p:cond delay="0"/>
                                          </p:stCondLst>
                                        </p:cTn>
                                        <p:tgtEl>
                                          <p:spTgt spid="1369100"/>
                                        </p:tgtEl>
                                        <p:attrNameLst>
                                          <p:attrName>style.visibility</p:attrName>
                                        </p:attrNameLst>
                                      </p:cBhvr>
                                      <p:to>
                                        <p:strVal val="visible"/>
                                      </p:to>
                                    </p:set>
                                    <p:animEffect transition="in" filter="slide(fromBottom)">
                                      <p:cBhvr>
                                        <p:cTn id="22" dur="500"/>
                                        <p:tgtEl>
                                          <p:spTgt spid="1369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69093" grpId="0"/>
      <p:bldP spid="1369100"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226690" y="2196153"/>
            <a:ext cx="4777358" cy="3929300"/>
            <a:chOff x="-108520" y="2196153"/>
            <a:chExt cx="4777358" cy="3929300"/>
          </a:xfrm>
        </p:grpSpPr>
        <p:pic>
          <p:nvPicPr>
            <p:cNvPr id="33795"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925" y="2278063"/>
              <a:ext cx="4633913" cy="3671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文本框 2"/>
            <p:cNvSpPr txBox="1"/>
            <p:nvPr/>
          </p:nvSpPr>
          <p:spPr>
            <a:xfrm>
              <a:off x="-108520" y="2196153"/>
              <a:ext cx="577850" cy="337185"/>
            </a:xfrm>
            <a:prstGeom prst="rect">
              <a:avLst/>
            </a:prstGeom>
            <a:solidFill>
              <a:schemeClr val="bg1"/>
            </a:solidFill>
          </p:spPr>
          <p:txBody>
            <a:bodyPr wrap="none" rtlCol="0">
              <a:spAutoFit/>
            </a:bodyPr>
            <a:lstStyle/>
            <a:p>
              <a:r>
                <a:rPr lang="en-US" altLang="zh-CN" sz="1600" i="1" dirty="0">
                  <a:latin typeface="Times New Roman" panose="02020603050405020304" pitchFamily="18" charset="0"/>
                  <a:ea typeface="微软雅黑" panose="020B0503020204020204" pitchFamily="34" charset="-122"/>
                  <a:cs typeface="Times New Roman" panose="02020603050405020304" pitchFamily="18" charset="0"/>
                </a:rPr>
                <a:t>N</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600" i="1" dirty="0">
                  <a:latin typeface="Times New Roman" panose="02020603050405020304" pitchFamily="18" charset="0"/>
                  <a:ea typeface="微软雅黑" panose="020B0503020204020204" pitchFamily="34" charset="-122"/>
                  <a:cs typeface="Times New Roman" panose="02020603050405020304" pitchFamily="18" charset="0"/>
                </a:rPr>
                <a:t>E</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16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0" name="文本框 9"/>
            <p:cNvSpPr txBox="1"/>
            <p:nvPr/>
          </p:nvSpPr>
          <p:spPr>
            <a:xfrm>
              <a:off x="3495675" y="5610726"/>
              <a:ext cx="309700" cy="338554"/>
            </a:xfrm>
            <a:prstGeom prst="rect">
              <a:avLst/>
            </a:prstGeom>
            <a:solidFill>
              <a:schemeClr val="bg1"/>
            </a:solidFill>
          </p:spPr>
          <p:txBody>
            <a:bodyPr wrap="none" rtlCol="0">
              <a:spAutoFit/>
            </a:bodyPr>
            <a:lstStyle/>
            <a:p>
              <a:r>
                <a:rPr lang="en-US" altLang="zh-CN" sz="1600" i="1" dirty="0">
                  <a:latin typeface="Times New Roman" panose="02020603050405020304" pitchFamily="18" charset="0"/>
                  <a:ea typeface="微软雅黑" panose="020B0503020204020204" pitchFamily="34" charset="-122"/>
                  <a:cs typeface="Times New Roman" panose="02020603050405020304" pitchFamily="18" charset="0"/>
                </a:rPr>
                <a:t>E</a:t>
              </a:r>
            </a:p>
          </p:txBody>
        </p:sp>
        <p:sp>
          <p:nvSpPr>
            <p:cNvPr id="4" name="矩形 3"/>
            <p:cNvSpPr/>
            <p:nvPr/>
          </p:nvSpPr>
          <p:spPr bwMode="auto">
            <a:xfrm>
              <a:off x="1691680" y="5733256"/>
              <a:ext cx="1512168" cy="392197"/>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2800" b="0" i="0" u="none" strike="noStrike" cap="none" normalizeH="0" baseline="0">
                <a:ln>
                  <a:noFill/>
                </a:ln>
                <a:solidFill>
                  <a:schemeClr val="tx2"/>
                </a:solidFill>
                <a:effectLst/>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33794" name="灯片编号占位符 5"/>
          <p:cNvSpPr txBox="1">
            <a:spLocks noGrp="1"/>
          </p:cNvSpPr>
          <p:nvPr/>
        </p:nvSpPr>
        <p:spPr bwMode="auto">
          <a:xfrm>
            <a:off x="6553200" y="6172200"/>
            <a:ext cx="2289175"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algn="r" eaLnBrk="1" hangingPunct="1"/>
            <a:fld id="{7472058E-695D-427F-AA39-EF5562F0BEFC}" type="slidenum">
              <a:rPr lang="en-US" altLang="zh-CN" sz="14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31</a:t>
            </a:fld>
            <a:endParaRPr lang="en-US" altLang="zh-CN" sz="14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3797" name="Rectangle 12"/>
          <p:cNvSpPr>
            <a:spLocks noChangeArrowheads="1"/>
          </p:cNvSpPr>
          <p:nvPr/>
        </p:nvSpPr>
        <p:spPr bwMode="auto">
          <a:xfrm>
            <a:off x="635000" y="1340768"/>
            <a:ext cx="6401111"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r>
              <a:rPr lang="zh-CN" altLang="en-US" sz="2400" b="1" dirty="0">
                <a:solidFill>
                  <a:srgbClr val="663300"/>
                </a:solidFill>
                <a:latin typeface="Times New Roman" panose="02020603050405020304" pitchFamily="18" charset="0"/>
                <a:ea typeface="微软雅黑" panose="020B0503020204020204" pitchFamily="34" charset="-122"/>
                <a:cs typeface="Times New Roman" panose="02020603050405020304" pitchFamily="18" charset="0"/>
              </a:rPr>
              <a:t>能量标度下的态密度 </a:t>
            </a:r>
            <a:r>
              <a:rPr lang="en-US" altLang="zh-CN" sz="2400" b="1" i="1" dirty="0">
                <a:solidFill>
                  <a:srgbClr val="663300"/>
                </a:solidFill>
                <a:latin typeface="Times New Roman" panose="02020603050405020304" pitchFamily="18" charset="0"/>
                <a:ea typeface="微软雅黑" panose="020B0503020204020204" pitchFamily="34" charset="-122"/>
                <a:cs typeface="Times New Roman" panose="02020603050405020304" pitchFamily="18" charset="0"/>
              </a:rPr>
              <a:t>N</a:t>
            </a:r>
            <a:r>
              <a:rPr lang="en-US" altLang="zh-CN" sz="2400" b="1" dirty="0">
                <a:solidFill>
                  <a:srgbClr val="663300"/>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400" b="1" i="1" dirty="0">
                <a:solidFill>
                  <a:srgbClr val="663300"/>
                </a:solidFill>
                <a:latin typeface="Times New Roman" panose="02020603050405020304" pitchFamily="18" charset="0"/>
                <a:ea typeface="微软雅黑" panose="020B0503020204020204" pitchFamily="34" charset="-122"/>
                <a:cs typeface="Times New Roman" panose="02020603050405020304" pitchFamily="18" charset="0"/>
              </a:rPr>
              <a:t>E</a:t>
            </a:r>
            <a:r>
              <a:rPr lang="en-US" altLang="zh-CN" sz="2400" b="1" dirty="0">
                <a:solidFill>
                  <a:srgbClr val="663300"/>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2400" b="1" dirty="0">
                <a:solidFill>
                  <a:srgbClr val="663300"/>
                </a:solidFill>
                <a:latin typeface="Times New Roman" panose="02020603050405020304" pitchFamily="18" charset="0"/>
                <a:ea typeface="微软雅黑" panose="020B0503020204020204" pitchFamily="34" charset="-122"/>
                <a:cs typeface="Times New Roman" panose="02020603050405020304" pitchFamily="18" charset="0"/>
              </a:rPr>
              <a:t>，一般简称</a:t>
            </a:r>
            <a:r>
              <a:rPr lang="zh-CN" altLang="en-US" sz="26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态密度</a:t>
            </a:r>
            <a:r>
              <a:rPr lang="zh-CN" altLang="en-US" sz="2400" b="1" dirty="0">
                <a:solidFill>
                  <a:srgbClr val="663300"/>
                </a:solidFill>
                <a:latin typeface="Times New Roman" panose="02020603050405020304" pitchFamily="18" charset="0"/>
                <a:ea typeface="微软雅黑" panose="020B0503020204020204" pitchFamily="34" charset="-122"/>
                <a:cs typeface="Times New Roman" panose="02020603050405020304" pitchFamily="18" charset="0"/>
              </a:rPr>
              <a:t> </a:t>
            </a:r>
          </a:p>
        </p:txBody>
      </p:sp>
      <p:sp>
        <p:nvSpPr>
          <p:cNvPr id="33798" name="Rectangle 6"/>
          <p:cNvSpPr>
            <a:spLocks noChangeArrowheads="1"/>
          </p:cNvSpPr>
          <p:nvPr/>
        </p:nvSpPr>
        <p:spPr bwMode="auto">
          <a:xfrm>
            <a:off x="4071937" y="1785427"/>
            <a:ext cx="482536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r>
              <a:rPr kumimoji="1" lang="zh-CN" altLang="en-US" sz="2400" b="1" dirty="0">
                <a:latin typeface="Times New Roman" panose="02020603050405020304" pitchFamily="18" charset="0"/>
                <a:ea typeface="微软雅黑" panose="020B0503020204020204" pitchFamily="34" charset="-122"/>
              </a:rPr>
              <a:t>电子的能态密度并不是均匀分布的</a:t>
            </a:r>
          </a:p>
          <a:p>
            <a:pPr eaLnBrk="1" hangingPunct="1"/>
            <a:r>
              <a:rPr kumimoji="1" lang="zh-CN" altLang="en-US" sz="2400" b="1" dirty="0">
                <a:latin typeface="Times New Roman" panose="02020603050405020304" pitchFamily="18" charset="0"/>
                <a:ea typeface="微软雅黑" panose="020B0503020204020204" pitchFamily="34" charset="-122"/>
              </a:rPr>
              <a:t>电子能量越高，能态密度就越大</a:t>
            </a:r>
          </a:p>
        </p:txBody>
      </p:sp>
      <p:graphicFrame>
        <p:nvGraphicFramePr>
          <p:cNvPr id="33799" name="Object 10"/>
          <p:cNvGraphicFramePr>
            <a:graphicFrameLocks noChangeAspect="1"/>
          </p:cNvGraphicFramePr>
          <p:nvPr>
            <p:extLst>
              <p:ext uri="{D42A27DB-BD31-4B8C-83A1-F6EECF244321}">
                <p14:modId xmlns:p14="http://schemas.microsoft.com/office/powerpoint/2010/main" val="532828520"/>
              </p:ext>
            </p:extLst>
          </p:nvPr>
        </p:nvGraphicFramePr>
        <p:xfrm>
          <a:off x="3600574" y="3387836"/>
          <a:ext cx="5464175" cy="1006475"/>
        </p:xfrm>
        <a:graphic>
          <a:graphicData uri="http://schemas.openxmlformats.org/presentationml/2006/ole">
            <mc:AlternateContent xmlns:mc="http://schemas.openxmlformats.org/markup-compatibility/2006">
              <mc:Choice xmlns:v="urn:schemas-microsoft-com:vml" Requires="v">
                <p:oleObj spid="_x0000_s34134" name="Equation" r:id="rId5" imgW="61264800" imgH="11277600" progId="Equation.DSMT4">
                  <p:embed/>
                </p:oleObj>
              </mc:Choice>
              <mc:Fallback>
                <p:oleObj name="Equation" r:id="rId5" imgW="61264800" imgH="11277600" progId="Equation.DSMT4">
                  <p:embed/>
                  <p:pic>
                    <p:nvPicPr>
                      <p:cNvPr id="0" name="Object 10"/>
                      <p:cNvPicPr>
                        <a:picLocks noChangeAspect="1" noChangeArrowheads="1"/>
                      </p:cNvPicPr>
                      <p:nvPr/>
                    </p:nvPicPr>
                    <p:blipFill>
                      <a:blip r:embed="rId6"/>
                      <a:srcRect/>
                      <a:stretch>
                        <a:fillRect/>
                      </a:stretch>
                    </p:blipFill>
                    <p:spPr bwMode="auto">
                      <a:xfrm>
                        <a:off x="3600574" y="3387836"/>
                        <a:ext cx="5464175" cy="1006475"/>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页脚占位符 1"/>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zh-CN" altLang="en-US"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清华大学电子工程系</a:t>
            </a:r>
            <a:r>
              <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a:t>
            </a:r>
            <a:r>
              <a:rPr kumimoji="1" lang="zh-CN" altLang="en-US"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黄翊东</a:t>
            </a:r>
            <a:endPar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CBFA3644-F7FA-4510-BE22-999DFD69EC9B}" type="slidenum">
              <a:rPr kumimoji="1" lang="en-US" altLang="zh-CN" sz="14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t>31</a:t>
            </a:fld>
            <a:endPar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14" name="Rectangle 2"/>
          <p:cNvSpPr>
            <a:spLocks noRot="1" noChangeArrowheads="1"/>
          </p:cNvSpPr>
          <p:nvPr/>
        </p:nvSpPr>
        <p:spPr bwMode="auto">
          <a:xfrm>
            <a:off x="2282219" y="158746"/>
            <a:ext cx="5976938"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algn="l" defTabSz="914400">
              <a:buClrTx/>
              <a:buSzTx/>
              <a:buFontTx/>
              <a:defRPr/>
            </a:pPr>
            <a:r>
              <a:rPr kumimoji="1" lang="zh-CN" altLang="en-US" sz="3600" b="1" dirty="0">
                <a:solidFill>
                  <a:srgbClr val="660066"/>
                </a:solidFill>
                <a:effectLst>
                  <a:outerShdw blurRad="38100" dist="38100" dir="2700000" algn="tl">
                    <a:srgbClr val="C0C0C0"/>
                  </a:outerShdw>
                </a:effectLst>
                <a:latin typeface="Times New Roman" pitchFamily="18" charset="0"/>
                <a:ea typeface="微软雅黑" pitchFamily="34" charset="-122"/>
                <a:cs typeface="+mn-cs"/>
              </a:rPr>
              <a:t>能量标度下的状态密度</a:t>
            </a:r>
          </a:p>
        </p:txBody>
      </p:sp>
      <p:sp>
        <p:nvSpPr>
          <p:cNvPr id="15" name="Rectangle 37"/>
          <p:cNvSpPr>
            <a:spLocks noChangeArrowheads="1"/>
          </p:cNvSpPr>
          <p:nvPr/>
        </p:nvSpPr>
        <p:spPr bwMode="auto">
          <a:xfrm flipV="1">
            <a:off x="179512" y="1002459"/>
            <a:ext cx="8885237" cy="42863"/>
          </a:xfrm>
          <a:prstGeom prst="rect">
            <a:avLst/>
          </a:prstGeom>
          <a:gradFill rotWithShape="0">
            <a:gsLst>
              <a:gs pos="0">
                <a:srgbClr val="808080">
                  <a:gamma/>
                  <a:tint val="0"/>
                  <a:invGamma/>
                </a:srgbClr>
              </a:gs>
              <a:gs pos="100000">
                <a:srgbClr val="808080"/>
              </a:gs>
            </a:gsLst>
            <a:path path="shape">
              <a:fillToRect l="50000" t="50000" r="50000" b="50000"/>
            </a:path>
          </a:gradFill>
          <a:ln w="12700">
            <a:noFill/>
            <a:miter lim="800000"/>
            <a:headEnd type="none" w="sm" len="sm"/>
            <a:tailEnd type="none" w="sm" len="sm"/>
          </a:ln>
          <a:effectLst/>
        </p:spPr>
        <p:txBody>
          <a:bodyPr wrap="none" anchor="ctr"/>
          <a:lstStyle/>
          <a:p>
            <a:pPr marL="0" marR="0" lvl="0" indent="0" algn="l" defTabSz="914400" rtl="0" eaLnBrk="0" fontAlgn="auto" latinLnBrk="0" hangingPunct="0">
              <a:lnSpc>
                <a:spcPct val="100000"/>
              </a:lnSpc>
              <a:spcBef>
                <a:spcPts val="0"/>
              </a:spcBef>
              <a:spcAft>
                <a:spcPts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Arial"/>
              <a:ea typeface="宋体"/>
              <a:cs typeface="+mn-c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1412" name="Rectangle 4"/>
          <p:cNvSpPr>
            <a:spLocks noChangeArrowheads="1"/>
          </p:cNvSpPr>
          <p:nvPr/>
        </p:nvSpPr>
        <p:spPr bwMode="auto">
          <a:xfrm>
            <a:off x="2706967" y="3457031"/>
            <a:ext cx="3161177" cy="504825"/>
          </a:xfrm>
          <a:prstGeom prst="rect">
            <a:avLst/>
          </a:prstGeom>
          <a:solidFill>
            <a:srgbClr val="FFFF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3315" name="Rectangle 2"/>
          <p:cNvSpPr>
            <a:spLocks noRot="1" noChangeArrowheads="1"/>
          </p:cNvSpPr>
          <p:nvPr/>
        </p:nvSpPr>
        <p:spPr bwMode="auto">
          <a:xfrm>
            <a:off x="2411760" y="114449"/>
            <a:ext cx="640715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1" lang="zh-CN" altLang="en-US" sz="3600" b="1" i="0" u="none" strike="noStrike" kern="1200" cap="none" spc="0" normalizeH="0" baseline="0" noProof="0" dirty="0">
                <a:ln>
                  <a:noFill/>
                </a:ln>
                <a:solidFill>
                  <a:srgbClr val="660066"/>
                </a:solidFill>
                <a:effectLst>
                  <a:outerShdw blurRad="38100" dist="38100" dir="2700000" algn="tl">
                    <a:srgbClr val="C0C0C0"/>
                  </a:outerShdw>
                </a:effectLst>
                <a:uLnTx/>
                <a:uFillTx/>
                <a:latin typeface="Times New Roman" pitchFamily="18" charset="0"/>
                <a:ea typeface="微软雅黑" pitchFamily="34" charset="-122"/>
                <a:cs typeface="+mn-cs"/>
              </a:rPr>
              <a:t>第三章  固体电子论</a:t>
            </a:r>
          </a:p>
        </p:txBody>
      </p:sp>
      <p:sp>
        <p:nvSpPr>
          <p:cNvPr id="13316" name="Rectangle 3"/>
          <p:cNvSpPr>
            <a:spLocks noChangeArrowheads="1"/>
          </p:cNvSpPr>
          <p:nvPr/>
        </p:nvSpPr>
        <p:spPr bwMode="auto">
          <a:xfrm>
            <a:off x="2123132" y="1263760"/>
            <a:ext cx="5329188" cy="42534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indent="266700" eaLnBrk="0" hangingPunct="0">
              <a:tabLst>
                <a:tab pos="666750" algn="l"/>
              </a:tabLst>
              <a:defRPr sz="2800">
                <a:solidFill>
                  <a:schemeClr val="tx2"/>
                </a:solidFill>
                <a:latin typeface="Arial" panose="020B0604020202020204" pitchFamily="34" charset="0"/>
                <a:ea typeface="楷体_GB2312"/>
                <a:cs typeface="楷体_GB2312"/>
              </a:defRPr>
            </a:lvl1pPr>
            <a:lvl2pPr marL="742950" indent="-285750" eaLnBrk="0" hangingPunct="0">
              <a:tabLst>
                <a:tab pos="666750" algn="l"/>
              </a:tabLst>
              <a:defRPr sz="2800">
                <a:solidFill>
                  <a:schemeClr val="tx2"/>
                </a:solidFill>
                <a:latin typeface="Arial" panose="020B0604020202020204" pitchFamily="34" charset="0"/>
                <a:ea typeface="楷体_GB2312"/>
                <a:cs typeface="楷体_GB2312"/>
              </a:defRPr>
            </a:lvl2pPr>
            <a:lvl3pPr marL="1143000" indent="-228600" eaLnBrk="0" hangingPunct="0">
              <a:tabLst>
                <a:tab pos="666750" algn="l"/>
              </a:tabLst>
              <a:defRPr sz="2800">
                <a:solidFill>
                  <a:schemeClr val="tx2"/>
                </a:solidFill>
                <a:latin typeface="Arial" panose="020B0604020202020204" pitchFamily="34" charset="0"/>
                <a:ea typeface="楷体_GB2312"/>
                <a:cs typeface="楷体_GB2312"/>
              </a:defRPr>
            </a:lvl3pPr>
            <a:lvl4pPr marL="1600200" indent="-228600" eaLnBrk="0" hangingPunct="0">
              <a:tabLst>
                <a:tab pos="666750" algn="l"/>
              </a:tabLst>
              <a:defRPr sz="2800">
                <a:solidFill>
                  <a:schemeClr val="tx2"/>
                </a:solidFill>
                <a:latin typeface="Arial" panose="020B0604020202020204" pitchFamily="34" charset="0"/>
                <a:ea typeface="楷体_GB2312"/>
                <a:cs typeface="楷体_GB2312"/>
              </a:defRPr>
            </a:lvl4pPr>
            <a:lvl5pPr marL="2057400" indent="-228600" eaLnBrk="0" hangingPunct="0">
              <a:tabLst>
                <a:tab pos="666750" algn="l"/>
              </a:tabLst>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tabLst>
                <a:tab pos="666750" algn="l"/>
              </a:tabLs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tabLst>
                <a:tab pos="666750" algn="l"/>
              </a:tabLs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tabLst>
                <a:tab pos="666750" algn="l"/>
              </a:tabLs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tabLst>
                <a:tab pos="666750" algn="l"/>
              </a:tabLst>
              <a:defRPr sz="2800">
                <a:solidFill>
                  <a:schemeClr val="tx2"/>
                </a:solidFill>
                <a:latin typeface="Arial" panose="020B0604020202020204" pitchFamily="34" charset="0"/>
                <a:ea typeface="楷体_GB2312"/>
                <a:cs typeface="楷体_GB2312"/>
              </a:defRPr>
            </a:lvl9pPr>
          </a:lstStyle>
          <a:p>
            <a:pPr marL="0" marR="0" lvl="0" indent="266700" algn="just" defTabSz="914400" rtl="0" eaLnBrk="1" fontAlgn="base" latinLnBrk="0" hangingPunct="1">
              <a:lnSpc>
                <a:spcPct val="130000"/>
              </a:lnSpc>
              <a:spcBef>
                <a:spcPct val="0"/>
              </a:spcBef>
              <a:spcAft>
                <a:spcPct val="0"/>
              </a:spcAft>
              <a:buClrTx/>
              <a:buSzTx/>
              <a:buFontTx/>
              <a:buNone/>
              <a:tabLst>
                <a:tab pos="666750" algn="l"/>
              </a:tabLst>
              <a:defRPr/>
            </a:pPr>
            <a:r>
              <a:rPr kumimoji="0" lang="en-US" altLang="zh-CN" sz="28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3.1  </a:t>
            </a:r>
            <a:r>
              <a:rPr kumimoji="0" lang="zh-CN" altLang="en-US" sz="28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索末菲自由电子论 </a:t>
            </a:r>
            <a:endParaRPr kumimoji="0" lang="en-US" altLang="zh-CN" sz="28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a:p>
            <a:pPr marL="0" marR="0" lvl="0" indent="266700" algn="just" defTabSz="914400" rtl="0" eaLnBrk="1" fontAlgn="base" latinLnBrk="0" hangingPunct="1">
              <a:lnSpc>
                <a:spcPct val="130000"/>
              </a:lnSpc>
              <a:spcBef>
                <a:spcPct val="0"/>
              </a:spcBef>
              <a:spcAft>
                <a:spcPct val="0"/>
              </a:spcAft>
              <a:buClrTx/>
              <a:buSzTx/>
              <a:buFontTx/>
              <a:buNone/>
              <a:tabLst>
                <a:tab pos="666750" algn="l"/>
              </a:tabLst>
              <a:defRPr/>
            </a:pPr>
            <a:r>
              <a:rPr kumimoji="0" lang="en-US" altLang="zh-CN" sz="28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     </a:t>
            </a:r>
            <a:r>
              <a:rPr kumimoji="0"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3.1.1  </a:t>
            </a:r>
            <a:r>
              <a:rPr kumimoji="0"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波函数与</a:t>
            </a:r>
            <a:r>
              <a:rPr kumimoji="0" lang="en-US" altLang="zh-CN" sz="2400" b="1" i="1"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E</a:t>
            </a:r>
            <a:r>
              <a:rPr kumimoji="0"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0" lang="en-US" altLang="zh-CN" sz="2400" b="1" i="1"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k</a:t>
            </a:r>
            <a:r>
              <a:rPr kumimoji="0"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关系</a:t>
            </a:r>
            <a:endParaRPr kumimoji="0"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a:p>
            <a:pPr marL="0" marR="0" lvl="0" indent="266700" algn="just" defTabSz="914400" rtl="0" eaLnBrk="1" fontAlgn="base" latinLnBrk="0" hangingPunct="1">
              <a:lnSpc>
                <a:spcPct val="130000"/>
              </a:lnSpc>
              <a:spcBef>
                <a:spcPct val="0"/>
              </a:spcBef>
              <a:spcAft>
                <a:spcPct val="0"/>
              </a:spcAft>
              <a:buClrTx/>
              <a:buSzTx/>
              <a:buFontTx/>
              <a:buNone/>
              <a:tabLst>
                <a:tab pos="666750" algn="l"/>
              </a:tabLst>
              <a:defRPr/>
            </a:pPr>
            <a:r>
              <a:rPr kumimoji="0"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      3.1.2  </a:t>
            </a:r>
            <a:r>
              <a:rPr kumimoji="0"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能级与态密度</a:t>
            </a:r>
          </a:p>
          <a:p>
            <a:pPr marL="0" marR="0" lvl="0" indent="266700" algn="just" defTabSz="914400" rtl="0" eaLnBrk="1" fontAlgn="base" latinLnBrk="0" hangingPunct="1">
              <a:lnSpc>
                <a:spcPct val="130000"/>
              </a:lnSpc>
              <a:spcBef>
                <a:spcPct val="0"/>
              </a:spcBef>
              <a:spcAft>
                <a:spcPct val="0"/>
              </a:spcAft>
              <a:buClrTx/>
              <a:buSzTx/>
              <a:buFontTx/>
              <a:buNone/>
              <a:tabLst>
                <a:tab pos="666750" algn="l"/>
              </a:tabLst>
              <a:defRPr/>
            </a:pPr>
            <a:r>
              <a:rPr kumimoji="0" lang="en-US" altLang="zh-CN" sz="28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3.2  </a:t>
            </a:r>
            <a:r>
              <a:rPr kumimoji="0" lang="zh-CN" altLang="en-US" sz="28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周期势场中电子运动状态</a:t>
            </a:r>
            <a:endParaRPr kumimoji="0" lang="en-US" altLang="zh-CN" sz="28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a:p>
            <a:pPr marL="0" marR="0" lvl="0" indent="266700" algn="just" defTabSz="914400" rtl="0" eaLnBrk="1" fontAlgn="base" latinLnBrk="0" hangingPunct="1">
              <a:lnSpc>
                <a:spcPct val="130000"/>
              </a:lnSpc>
              <a:spcBef>
                <a:spcPct val="0"/>
              </a:spcBef>
              <a:spcAft>
                <a:spcPct val="0"/>
              </a:spcAft>
              <a:buClrTx/>
              <a:buSzTx/>
              <a:buFontTx/>
              <a:buNone/>
              <a:tabLst>
                <a:tab pos="666750" algn="l"/>
              </a:tabLst>
              <a:defRPr/>
            </a:pPr>
            <a:r>
              <a:rPr kumimoji="0"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      3.2.1  </a:t>
            </a:r>
            <a:r>
              <a:rPr kumimoji="0"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布洛赫定理</a:t>
            </a:r>
            <a:endParaRPr kumimoji="0"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a:p>
            <a:pPr marL="0" marR="0" lvl="0" indent="266700" algn="just" defTabSz="914400" rtl="0" eaLnBrk="1" fontAlgn="base" latinLnBrk="0" hangingPunct="1">
              <a:lnSpc>
                <a:spcPct val="130000"/>
              </a:lnSpc>
              <a:spcBef>
                <a:spcPct val="0"/>
              </a:spcBef>
              <a:spcAft>
                <a:spcPct val="0"/>
              </a:spcAft>
              <a:buClrTx/>
              <a:buSzTx/>
              <a:buFontTx/>
              <a:buNone/>
              <a:tabLst>
                <a:tab pos="666750" algn="l"/>
              </a:tabLst>
              <a:defRPr/>
            </a:pPr>
            <a:r>
              <a:rPr kumimoji="0"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      3.2.2  </a:t>
            </a:r>
            <a:r>
              <a:rPr kumimoji="0"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近自由电子近似</a:t>
            </a:r>
            <a:endParaRPr kumimoji="0"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a:p>
            <a:pPr marL="0" marR="0" lvl="0" indent="266700" algn="just" defTabSz="914400" rtl="0" eaLnBrk="1" fontAlgn="base" latinLnBrk="0" hangingPunct="1">
              <a:lnSpc>
                <a:spcPct val="130000"/>
              </a:lnSpc>
              <a:spcBef>
                <a:spcPct val="0"/>
              </a:spcBef>
              <a:spcAft>
                <a:spcPct val="0"/>
              </a:spcAft>
              <a:buClrTx/>
              <a:buSzTx/>
              <a:buFontTx/>
              <a:buNone/>
              <a:tabLst>
                <a:tab pos="666750" algn="l"/>
              </a:tabLst>
              <a:defRPr/>
            </a:pPr>
            <a:r>
              <a:rPr kumimoji="0"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      3.2.3  </a:t>
            </a:r>
            <a:r>
              <a:rPr lang="zh-CN" altLang="en-US" sz="24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紧束缚近似</a:t>
            </a:r>
            <a:endParaRPr kumimoji="0"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a:p>
            <a:pPr marL="0" marR="0" lvl="0" indent="266700" algn="just" defTabSz="914400" rtl="0" eaLnBrk="1" fontAlgn="base" latinLnBrk="0" hangingPunct="1">
              <a:lnSpc>
                <a:spcPct val="130000"/>
              </a:lnSpc>
              <a:spcBef>
                <a:spcPct val="0"/>
              </a:spcBef>
              <a:spcAft>
                <a:spcPct val="0"/>
              </a:spcAft>
              <a:buClrTx/>
              <a:buSzTx/>
              <a:buFontTx/>
              <a:buNone/>
              <a:tabLst>
                <a:tab pos="666750" algn="l"/>
              </a:tabLst>
              <a:defRPr/>
            </a:pPr>
            <a:r>
              <a:rPr kumimoji="0" lang="en-US" altLang="zh-CN" sz="28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3.3  </a:t>
            </a:r>
            <a:r>
              <a:rPr kumimoji="0" lang="zh-CN" altLang="en-US" sz="28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费米统计分布</a:t>
            </a:r>
            <a:endParaRPr kumimoji="0" lang="en-US" altLang="zh-CN" sz="28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cxnSp>
        <p:nvCxnSpPr>
          <p:cNvPr id="3" name="直接连接符 2"/>
          <p:cNvCxnSpPr>
            <a:cxnSpLocks noChangeShapeType="1"/>
          </p:cNvCxnSpPr>
          <p:nvPr/>
        </p:nvCxnSpPr>
        <p:spPr bwMode="auto">
          <a:xfrm flipV="1">
            <a:off x="2555776" y="3447255"/>
            <a:ext cx="4398554" cy="10545"/>
          </a:xfrm>
          <a:prstGeom prst="line">
            <a:avLst/>
          </a:prstGeom>
          <a:noFill/>
          <a:ln w="57150" algn="ctr">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 name="页脚占位符 1"/>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zh-CN" altLang="en-US"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清华大学电子工程系</a:t>
            </a:r>
            <a:r>
              <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a:t>
            </a:r>
            <a:r>
              <a:rPr kumimoji="1" lang="zh-CN" altLang="en-US"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黄翊东</a:t>
            </a:r>
            <a:endPar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4" name="灯片编号占位符 3"/>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BFA3644-F7FA-4510-BE22-999DFD69EC9B}" type="slidenum">
              <a:rPr kumimoji="1" lang="en-US" altLang="zh-CN" sz="14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32</a:t>
            </a:fld>
            <a:endPar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9" name="Rectangle 37"/>
          <p:cNvSpPr>
            <a:spLocks noChangeArrowheads="1"/>
          </p:cNvSpPr>
          <p:nvPr/>
        </p:nvSpPr>
        <p:spPr bwMode="auto">
          <a:xfrm flipV="1">
            <a:off x="106363" y="1009873"/>
            <a:ext cx="8885237" cy="42863"/>
          </a:xfrm>
          <a:prstGeom prst="rect">
            <a:avLst/>
          </a:prstGeom>
          <a:gradFill rotWithShape="0">
            <a:gsLst>
              <a:gs pos="0">
                <a:srgbClr val="808080">
                  <a:gamma/>
                  <a:tint val="0"/>
                  <a:invGamma/>
                </a:srgbClr>
              </a:gs>
              <a:gs pos="100000">
                <a:srgbClr val="808080"/>
              </a:gs>
            </a:gsLst>
            <a:path path="shape">
              <a:fillToRect l="50000" t="50000" r="50000" b="50000"/>
            </a:path>
          </a:gradFill>
          <a:ln w="12700">
            <a:noFill/>
            <a:miter lim="800000"/>
            <a:headEnd type="none" w="sm" len="sm"/>
            <a:tailEnd type="none" w="sm" len="sm"/>
          </a:ln>
          <a:effectLst/>
        </p:spPr>
        <p:txBody>
          <a:bodyPr wrap="none" anchor="ctr"/>
          <a:lstStyle/>
          <a:p>
            <a:pPr marL="0" marR="0" lvl="0" indent="0" algn="l" defTabSz="914400" rtl="0" eaLnBrk="0" fontAlgn="auto" latinLnBrk="0" hangingPunct="0">
              <a:lnSpc>
                <a:spcPct val="100000"/>
              </a:lnSpc>
              <a:spcBef>
                <a:spcPts val="0"/>
              </a:spcBef>
              <a:spcAft>
                <a:spcPts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Arial"/>
              <a:ea typeface="宋体"/>
              <a:cs typeface="+mn-cs"/>
            </a:endParaRPr>
          </a:p>
        </p:txBody>
      </p:sp>
    </p:spTree>
    <p:extLst>
      <p:ext uri="{BB962C8B-B14F-4D97-AF65-F5344CB8AC3E}">
        <p14:creationId xmlns:p14="http://schemas.microsoft.com/office/powerpoint/2010/main" val="38891321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9" presetClass="entr" presetSubtype="0" fill="hold" grpId="0" nodeType="clickEffect">
                                  <p:stCondLst>
                                    <p:cond delay="0"/>
                                  </p:stCondLst>
                                  <p:childTnLst>
                                    <p:set>
                                      <p:cBhvr>
                                        <p:cTn id="12" dur="1" fill="hold">
                                          <p:stCondLst>
                                            <p:cond delay="0"/>
                                          </p:stCondLst>
                                        </p:cTn>
                                        <p:tgtEl>
                                          <p:spTgt spid="1041412"/>
                                        </p:tgtEl>
                                        <p:attrNameLst>
                                          <p:attrName>style.visibility</p:attrName>
                                        </p:attrNameLst>
                                      </p:cBhvr>
                                      <p:to>
                                        <p:strVal val="visible"/>
                                      </p:to>
                                    </p:set>
                                    <p:animEffect transition="in" filter="dissolve">
                                      <p:cBhvr>
                                        <p:cTn id="13" dur="500"/>
                                        <p:tgtEl>
                                          <p:spTgt spid="10414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1412"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Rot="1" noChangeArrowheads="1"/>
          </p:cNvSpPr>
          <p:nvPr/>
        </p:nvSpPr>
        <p:spPr bwMode="auto">
          <a:xfrm>
            <a:off x="3203848" y="136315"/>
            <a:ext cx="4105275"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algn="l" defTabSz="914400">
              <a:buClrTx/>
              <a:buSzTx/>
              <a:buFontTx/>
              <a:defRPr/>
            </a:pPr>
            <a:r>
              <a:rPr kumimoji="1" lang="zh-CN" altLang="en-US" sz="3600" b="1" dirty="0">
                <a:solidFill>
                  <a:srgbClr val="660066"/>
                </a:solidFill>
                <a:effectLst>
                  <a:outerShdw blurRad="38100" dist="38100" dir="2700000" algn="tl">
                    <a:srgbClr val="C0C0C0"/>
                  </a:outerShdw>
                </a:effectLst>
                <a:latin typeface="Times New Roman" pitchFamily="18" charset="0"/>
                <a:ea typeface="微软雅黑" pitchFamily="34" charset="-122"/>
                <a:cs typeface="+mn-cs"/>
              </a:rPr>
              <a:t>布 洛 赫 定 理</a:t>
            </a:r>
          </a:p>
        </p:txBody>
      </p:sp>
      <p:sp>
        <p:nvSpPr>
          <p:cNvPr id="37891" name="Text Box 3"/>
          <p:cNvSpPr txBox="1">
            <a:spLocks noChangeArrowheads="1"/>
          </p:cNvSpPr>
          <p:nvPr/>
        </p:nvSpPr>
        <p:spPr bwMode="auto">
          <a:xfrm>
            <a:off x="971550" y="1196752"/>
            <a:ext cx="7920038" cy="82232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r>
              <a:rPr lang="zh-CN" altLang="en-US" sz="2400" b="1">
                <a:latin typeface="Times New Roman" panose="02020603050405020304" pitchFamily="18" charset="0"/>
                <a:ea typeface="微软雅黑" panose="020B0503020204020204" pitchFamily="34" charset="-122"/>
              </a:rPr>
              <a:t>研究金属电导理论，探讨德鲁德和索末菲理论所不能解决的问题</a:t>
            </a:r>
          </a:p>
        </p:txBody>
      </p:sp>
      <p:sp>
        <p:nvSpPr>
          <p:cNvPr id="1171460" name="Text Box 4"/>
          <p:cNvSpPr txBox="1">
            <a:spLocks noChangeArrowheads="1"/>
          </p:cNvSpPr>
          <p:nvPr/>
        </p:nvSpPr>
        <p:spPr bwMode="auto">
          <a:xfrm>
            <a:off x="973138" y="1988840"/>
            <a:ext cx="7918450" cy="1570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algn="just" eaLnBrk="1" hangingPunct="1"/>
            <a:r>
              <a:rPr lang="zh-CN" altLang="en-US" sz="2400" b="1" dirty="0">
                <a:latin typeface="Times New Roman" panose="02020603050405020304" pitchFamily="18" charset="0"/>
                <a:ea typeface="微软雅黑" panose="020B0503020204020204" pitchFamily="34" charset="-122"/>
              </a:rPr>
              <a:t>当时布洛赫非常了解经典电子论及半经典电子论的成功和困难。他敏锐地看到，尽管索末菲用量子统计代替了德鲁德的波尔兹曼统计，但他保留了理想电子气的假设，所以不能真正解释电子长平均自由程、电阻与温度等问题</a:t>
            </a:r>
          </a:p>
        </p:txBody>
      </p:sp>
      <p:sp>
        <p:nvSpPr>
          <p:cNvPr id="1171463" name="Text Box 7"/>
          <p:cNvSpPr txBox="1">
            <a:spLocks noChangeArrowheads="1"/>
          </p:cNvSpPr>
          <p:nvPr/>
        </p:nvSpPr>
        <p:spPr bwMode="auto">
          <a:xfrm>
            <a:off x="828104" y="5445224"/>
            <a:ext cx="8280400" cy="82232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r>
              <a:rPr lang="zh-CN" altLang="en-US" sz="2400" b="1" dirty="0">
                <a:solidFill>
                  <a:srgbClr val="660066"/>
                </a:solidFill>
                <a:latin typeface="Times New Roman" panose="02020603050405020304" pitchFamily="18" charset="0"/>
                <a:ea typeface="微软雅黑" panose="020B0503020204020204" pitchFamily="34" charset="-122"/>
              </a:rPr>
              <a:t>发现薛定谔方程的解与自由电子德布罗意波的解差一个周期性的调幅因子</a:t>
            </a:r>
          </a:p>
        </p:txBody>
      </p:sp>
      <p:grpSp>
        <p:nvGrpSpPr>
          <p:cNvPr id="2" name="组合 1"/>
          <p:cNvGrpSpPr/>
          <p:nvPr/>
        </p:nvGrpSpPr>
        <p:grpSpPr>
          <a:xfrm>
            <a:off x="954963" y="3573016"/>
            <a:ext cx="7921625" cy="1683320"/>
            <a:chOff x="971550" y="4077717"/>
            <a:chExt cx="7921625" cy="1683320"/>
          </a:xfrm>
        </p:grpSpPr>
        <p:sp>
          <p:nvSpPr>
            <p:cNvPr id="1171461" name="Text Box 5"/>
            <p:cNvSpPr txBox="1">
              <a:spLocks noChangeArrowheads="1"/>
            </p:cNvSpPr>
            <p:nvPr/>
          </p:nvSpPr>
          <p:spPr bwMode="auto">
            <a:xfrm>
              <a:off x="971550" y="4077717"/>
              <a:ext cx="7921625"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r>
                <a:rPr lang="zh-CN" altLang="en-US" sz="2400" b="1" dirty="0">
                  <a:latin typeface="Times New Roman" panose="02020603050405020304" pitchFamily="18" charset="0"/>
                  <a:ea typeface="微软雅黑" panose="020B0503020204020204" pitchFamily="34" charset="-122"/>
                </a:rPr>
                <a:t>布洛赫抓住了问题的关键：电子是在离子间运动的，所以不能忽略离子的影响而看成自由电子</a:t>
              </a:r>
            </a:p>
          </p:txBody>
        </p:sp>
        <p:graphicFrame>
          <p:nvGraphicFramePr>
            <p:cNvPr id="3" name="对象 2"/>
            <p:cNvGraphicFramePr>
              <a:graphicFrameLocks noChangeAspect="1"/>
            </p:cNvGraphicFramePr>
            <p:nvPr/>
          </p:nvGraphicFramePr>
          <p:xfrm>
            <a:off x="3347864" y="5130799"/>
            <a:ext cx="2647876" cy="630238"/>
          </p:xfrm>
          <a:graphic>
            <a:graphicData uri="http://schemas.openxmlformats.org/presentationml/2006/ole">
              <mc:AlternateContent xmlns:mc="http://schemas.openxmlformats.org/markup-compatibility/2006">
                <mc:Choice xmlns:v="urn:schemas-microsoft-com:vml" Requires="v">
                  <p:oleObj spid="_x0000_s38230" name="Equation" r:id="rId4" imgW="951865" imgH="228600" progId="Equation.DSMT4">
                    <p:embed/>
                  </p:oleObj>
                </mc:Choice>
                <mc:Fallback>
                  <p:oleObj name="Equation" r:id="rId4" imgW="951865" imgH="228600" progId="Equation.DSMT4">
                    <p:embed/>
                    <p:pic>
                      <p:nvPicPr>
                        <p:cNvPr id="0" name="Object 1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47864" y="5130799"/>
                          <a:ext cx="2647876" cy="630238"/>
                        </a:xfrm>
                        <a:prstGeom prst="rect">
                          <a:avLst/>
                        </a:prstGeom>
                        <a:solidFill>
                          <a:srgbClr val="FFFFCC"/>
                        </a:solidFill>
                      </p:spPr>
                    </p:pic>
                  </p:oleObj>
                </mc:Fallback>
              </mc:AlternateContent>
            </a:graphicData>
          </a:graphic>
        </p:graphicFrame>
      </p:grpSp>
      <p:sp>
        <p:nvSpPr>
          <p:cNvPr id="4" name="页脚占位符 3"/>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zh-CN" altLang="en-US"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清华大学电子工程系</a:t>
            </a:r>
            <a:r>
              <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a:t>
            </a:r>
            <a:r>
              <a:rPr kumimoji="1" lang="zh-CN" altLang="en-US"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黄翊东</a:t>
            </a:r>
            <a:endPar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5" name="灯片编号占位符 4"/>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CBFA3644-F7FA-4510-BE22-999DFD69EC9B}" type="slidenum">
              <a:rPr kumimoji="1" lang="en-US" altLang="zh-CN" sz="14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t>33</a:t>
            </a:fld>
            <a:endPar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11" name="Rectangle 37"/>
          <p:cNvSpPr>
            <a:spLocks noChangeArrowheads="1"/>
          </p:cNvSpPr>
          <p:nvPr/>
        </p:nvSpPr>
        <p:spPr bwMode="auto">
          <a:xfrm flipV="1">
            <a:off x="106363" y="995473"/>
            <a:ext cx="8885237" cy="42863"/>
          </a:xfrm>
          <a:prstGeom prst="rect">
            <a:avLst/>
          </a:prstGeom>
          <a:gradFill rotWithShape="0">
            <a:gsLst>
              <a:gs pos="0">
                <a:srgbClr val="808080">
                  <a:gamma/>
                  <a:tint val="0"/>
                  <a:invGamma/>
                </a:srgbClr>
              </a:gs>
              <a:gs pos="100000">
                <a:srgbClr val="808080"/>
              </a:gs>
            </a:gsLst>
            <a:path path="shape">
              <a:fillToRect l="50000" t="50000" r="50000" b="50000"/>
            </a:path>
          </a:gradFill>
          <a:ln w="12700">
            <a:noFill/>
            <a:miter lim="800000"/>
            <a:headEnd type="none" w="sm" len="sm"/>
            <a:tailEnd type="none" w="sm" len="sm"/>
          </a:ln>
          <a:effectLst/>
        </p:spPr>
        <p:txBody>
          <a:bodyPr wrap="none" anchor="ctr"/>
          <a:lstStyle/>
          <a:p>
            <a:pPr marL="0" marR="0" lvl="0" indent="0" algn="l" defTabSz="914400" rtl="0" eaLnBrk="0" fontAlgn="auto" latinLnBrk="0" hangingPunct="0">
              <a:lnSpc>
                <a:spcPct val="100000"/>
              </a:lnSpc>
              <a:spcBef>
                <a:spcPts val="0"/>
              </a:spcBef>
              <a:spcAft>
                <a:spcPts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Arial"/>
              <a:ea typeface="宋体"/>
              <a:cs typeface="+mn-c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171460"/>
                                        </p:tgtEl>
                                        <p:attrNameLst>
                                          <p:attrName>style.visibility</p:attrName>
                                        </p:attrNameLst>
                                      </p:cBhvr>
                                      <p:to>
                                        <p:strVal val="visible"/>
                                      </p:to>
                                    </p:set>
                                    <p:animEffect transition="in" filter="dissolve">
                                      <p:cBhvr>
                                        <p:cTn id="7" dur="500"/>
                                        <p:tgtEl>
                                          <p:spTgt spid="117146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grpId="0" nodeType="clickEffect">
                                  <p:stCondLst>
                                    <p:cond delay="0"/>
                                  </p:stCondLst>
                                  <p:childTnLst>
                                    <p:set>
                                      <p:cBhvr>
                                        <p:cTn id="16" dur="1" fill="hold">
                                          <p:stCondLst>
                                            <p:cond delay="0"/>
                                          </p:stCondLst>
                                        </p:cTn>
                                        <p:tgtEl>
                                          <p:spTgt spid="1171463"/>
                                        </p:tgtEl>
                                        <p:attrNameLst>
                                          <p:attrName>style.visibility</p:attrName>
                                        </p:attrNameLst>
                                      </p:cBhvr>
                                      <p:to>
                                        <p:strVal val="visible"/>
                                      </p:to>
                                    </p:set>
                                    <p:anim calcmode="lin" valueType="num">
                                      <p:cBhvr additive="base">
                                        <p:cTn id="17" dur="500"/>
                                        <p:tgtEl>
                                          <p:spTgt spid="1171463"/>
                                        </p:tgtEl>
                                        <p:attrNameLst>
                                          <p:attrName>ppt_y</p:attrName>
                                        </p:attrNameLst>
                                      </p:cBhvr>
                                      <p:tavLst>
                                        <p:tav tm="0">
                                          <p:val>
                                            <p:strVal val="#ppt_y+#ppt_h*1.125000"/>
                                          </p:val>
                                        </p:tav>
                                        <p:tav tm="100000">
                                          <p:val>
                                            <p:strVal val="#ppt_y"/>
                                          </p:val>
                                        </p:tav>
                                      </p:tavLst>
                                    </p:anim>
                                    <p:animEffect transition="in" filter="wipe(up)">
                                      <p:cBhvr>
                                        <p:cTn id="18" dur="500"/>
                                        <p:tgtEl>
                                          <p:spTgt spid="11714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1460" grpId="0" autoUpdateAnimBg="0"/>
      <p:bldP spid="1171463" grpId="0" animBg="1" autoUpdateAnimBg="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5"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5288" y="1428750"/>
            <a:ext cx="8280400" cy="1890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38916" name="Object 6"/>
          <p:cNvGraphicFramePr>
            <a:graphicFrameLocks noChangeAspect="1"/>
          </p:cNvGraphicFramePr>
          <p:nvPr/>
        </p:nvGraphicFramePr>
        <p:xfrm>
          <a:off x="4976813" y="966788"/>
          <a:ext cx="901700" cy="733425"/>
        </p:xfrm>
        <a:graphic>
          <a:graphicData uri="http://schemas.openxmlformats.org/presentationml/2006/ole">
            <mc:AlternateContent xmlns:mc="http://schemas.openxmlformats.org/markup-compatibility/2006">
              <mc:Choice xmlns:v="urn:schemas-microsoft-com:vml" Requires="v">
                <p:oleObj spid="_x0000_s374920" name="Equation" r:id="rId5" imgW="6096000" imgH="4876800" progId="Equation.DSMT4">
                  <p:embed/>
                </p:oleObj>
              </mc:Choice>
              <mc:Fallback>
                <p:oleObj name="Equation" r:id="rId5" imgW="6096000" imgH="4876800" progId="Equation.DSMT4">
                  <p:embed/>
                  <p:pic>
                    <p:nvPicPr>
                      <p:cNvPr id="0" name="图片 90577"/>
                      <p:cNvPicPr>
                        <a:picLocks noChangeAspect="1" noChangeArrowheads="1"/>
                      </p:cNvPicPr>
                      <p:nvPr/>
                    </p:nvPicPr>
                    <p:blipFill>
                      <a:blip r:embed="rId6"/>
                      <a:srcRect/>
                      <a:stretch>
                        <a:fillRect/>
                      </a:stretch>
                    </p:blipFill>
                    <p:spPr bwMode="auto">
                      <a:xfrm>
                        <a:off x="4976813" y="966788"/>
                        <a:ext cx="901700" cy="733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8917" name="Line 7"/>
          <p:cNvSpPr>
            <a:spLocks noChangeShapeType="1"/>
          </p:cNvSpPr>
          <p:nvPr/>
        </p:nvSpPr>
        <p:spPr bwMode="auto">
          <a:xfrm flipV="1">
            <a:off x="4067944" y="2508250"/>
            <a:ext cx="935037" cy="1008063"/>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57150">
                <a:solidFill>
                  <a:srgbClr val="FF0000"/>
                </a:solidFill>
                <a:round/>
                <a:tailEnd type="triangle" w="med" len="med"/>
              </a14:hiddenLine>
            </a:ext>
          </a:extLst>
        </p:spPr>
        <p:txBody>
          <a:bodyPr/>
          <a:lstStyle/>
          <a:p>
            <a:endParaRPr lang="zh-CN" altLang="en-US"/>
          </a:p>
        </p:txBody>
      </p:sp>
      <p:sp>
        <p:nvSpPr>
          <p:cNvPr id="38918" name="Line 8"/>
          <p:cNvSpPr>
            <a:spLocks noChangeShapeType="1"/>
          </p:cNvSpPr>
          <p:nvPr/>
        </p:nvSpPr>
        <p:spPr bwMode="auto">
          <a:xfrm flipH="1">
            <a:off x="3203575" y="925513"/>
            <a:ext cx="2881313" cy="574675"/>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38100">
                <a:solidFill>
                  <a:schemeClr val="hlink"/>
                </a:solidFill>
                <a:round/>
                <a:tailEnd type="triangle" w="med" len="med"/>
              </a14:hiddenLine>
            </a:ext>
          </a:extLst>
        </p:spPr>
        <p:txBody>
          <a:bodyPr/>
          <a:lstStyle/>
          <a:p>
            <a:endParaRPr lang="zh-CN" altLang="en-US"/>
          </a:p>
        </p:txBody>
      </p:sp>
      <p:sp>
        <p:nvSpPr>
          <p:cNvPr id="38919" name="Text Box 9"/>
          <p:cNvSpPr txBox="1">
            <a:spLocks noChangeArrowheads="1"/>
          </p:cNvSpPr>
          <p:nvPr/>
        </p:nvSpPr>
        <p:spPr bwMode="auto">
          <a:xfrm>
            <a:off x="5711350" y="3081462"/>
            <a:ext cx="27368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spcBef>
                <a:spcPct val="50000"/>
              </a:spcBef>
            </a:pPr>
            <a:r>
              <a:rPr lang="zh-CN" altLang="en-US" b="1">
                <a:solidFill>
                  <a:srgbClr val="A50021"/>
                </a:solidFill>
                <a:latin typeface="Times New Roman" panose="02020603050405020304" pitchFamily="18" charset="0"/>
                <a:ea typeface="微软雅黑" panose="020B0503020204020204" pitchFamily="34" charset="-122"/>
              </a:rPr>
              <a:t>实线快变函数</a:t>
            </a:r>
          </a:p>
        </p:txBody>
      </p:sp>
      <p:sp>
        <p:nvSpPr>
          <p:cNvPr id="38920" name="Text Box 10"/>
          <p:cNvSpPr txBox="1">
            <a:spLocks noChangeArrowheads="1"/>
          </p:cNvSpPr>
          <p:nvPr/>
        </p:nvSpPr>
        <p:spPr bwMode="auto">
          <a:xfrm>
            <a:off x="5868144" y="1109687"/>
            <a:ext cx="2375991"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spcBef>
                <a:spcPct val="50000"/>
              </a:spcBef>
            </a:pPr>
            <a:r>
              <a:rPr lang="zh-CN" altLang="en-US" b="1" dirty="0">
                <a:solidFill>
                  <a:srgbClr val="A50021"/>
                </a:solidFill>
                <a:latin typeface="Times New Roman" panose="02020603050405020304" pitchFamily="18" charset="0"/>
                <a:ea typeface="微软雅黑" panose="020B0503020204020204" pitchFamily="34" charset="-122"/>
              </a:rPr>
              <a:t>虚线慢变函数</a:t>
            </a:r>
          </a:p>
        </p:txBody>
      </p:sp>
      <p:sp>
        <p:nvSpPr>
          <p:cNvPr id="38923" name="Text Box 11"/>
          <p:cNvSpPr txBox="1">
            <a:spLocks noChangeArrowheads="1"/>
          </p:cNvSpPr>
          <p:nvPr/>
        </p:nvSpPr>
        <p:spPr bwMode="auto">
          <a:xfrm>
            <a:off x="636562" y="4566324"/>
            <a:ext cx="779780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r>
              <a:rPr lang="zh-CN" altLang="en-US" sz="2400" b="1" dirty="0">
                <a:solidFill>
                  <a:srgbClr val="663300"/>
                </a:solidFill>
                <a:latin typeface="Times New Roman" panose="02020603050405020304" pitchFamily="18" charset="0"/>
                <a:ea typeface="微软雅黑" panose="020B0503020204020204" pitchFamily="34" charset="-122"/>
              </a:rPr>
              <a:t>在周期性势场中运动的电子波函数具有调幅平面波的形式，调幅因子是与晶格周期性形同的周期函数</a:t>
            </a:r>
          </a:p>
        </p:txBody>
      </p:sp>
      <p:grpSp>
        <p:nvGrpSpPr>
          <p:cNvPr id="1172493" name="Group 13"/>
          <p:cNvGrpSpPr/>
          <p:nvPr/>
        </p:nvGrpSpPr>
        <p:grpSpPr bwMode="auto">
          <a:xfrm>
            <a:off x="4681981" y="5525204"/>
            <a:ext cx="2970212" cy="519112"/>
            <a:chOff x="2925" y="3475"/>
            <a:chExt cx="1871" cy="327"/>
          </a:xfrm>
        </p:grpSpPr>
        <p:sp>
          <p:nvSpPr>
            <p:cNvPr id="38926" name="Text Box 14"/>
            <p:cNvSpPr txBox="1">
              <a:spLocks noChangeArrowheads="1"/>
            </p:cNvSpPr>
            <p:nvPr/>
          </p:nvSpPr>
          <p:spPr bwMode="auto">
            <a:xfrm>
              <a:off x="3560" y="3475"/>
              <a:ext cx="1236"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r>
                <a:rPr lang="zh-CN" altLang="en-US" b="1">
                  <a:solidFill>
                    <a:srgbClr val="A50021"/>
                  </a:solidFill>
                  <a:latin typeface="Times New Roman" panose="02020603050405020304" pitchFamily="18" charset="0"/>
                  <a:ea typeface="微软雅黑" panose="020B0503020204020204" pitchFamily="34" charset="-122"/>
                </a:rPr>
                <a:t>布洛赫函数</a:t>
              </a:r>
            </a:p>
          </p:txBody>
        </p:sp>
        <p:sp>
          <p:nvSpPr>
            <p:cNvPr id="38927" name="Line 15"/>
            <p:cNvSpPr>
              <a:spLocks noChangeShapeType="1"/>
            </p:cNvSpPr>
            <p:nvPr/>
          </p:nvSpPr>
          <p:spPr bwMode="auto">
            <a:xfrm>
              <a:off x="2925" y="3657"/>
              <a:ext cx="545" cy="0"/>
            </a:xfrm>
            <a:prstGeom prst="line">
              <a:avLst/>
            </a:prstGeom>
            <a:noFill/>
            <a:ln w="5715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aphicFrame>
        <p:nvGraphicFramePr>
          <p:cNvPr id="3" name="对象 2"/>
          <p:cNvGraphicFramePr>
            <a:graphicFrameLocks noChangeAspect="1"/>
          </p:cNvGraphicFramePr>
          <p:nvPr/>
        </p:nvGraphicFramePr>
        <p:xfrm>
          <a:off x="2555776" y="2986656"/>
          <a:ext cx="2939798" cy="658368"/>
        </p:xfrm>
        <a:graphic>
          <a:graphicData uri="http://schemas.openxmlformats.org/presentationml/2006/ole">
            <mc:AlternateContent xmlns:mc="http://schemas.openxmlformats.org/markup-compatibility/2006">
              <mc:Choice xmlns:v="urn:schemas-microsoft-com:vml" Requires="v">
                <p:oleObj spid="_x0000_s374921" name="Equation" r:id="rId7" imgW="1016000" imgH="228600" progId="Equation.DSMT4">
                  <p:embed/>
                </p:oleObj>
              </mc:Choice>
              <mc:Fallback>
                <p:oleObj name="Equation" r:id="rId7" imgW="1016000" imgH="228600" progId="Equation.DSMT4">
                  <p:embed/>
                  <p:pic>
                    <p:nvPicPr>
                      <p:cNvPr id="0" name="图片 9057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555776" y="2986656"/>
                        <a:ext cx="2939798" cy="658368"/>
                      </a:xfrm>
                      <a:prstGeom prst="rect">
                        <a:avLst/>
                      </a:prstGeom>
                      <a:noFill/>
                    </p:spPr>
                  </p:pic>
                </p:oleObj>
              </mc:Fallback>
            </mc:AlternateContent>
          </a:graphicData>
        </a:graphic>
      </p:graphicFrame>
      <p:graphicFrame>
        <p:nvGraphicFramePr>
          <p:cNvPr id="19" name="对象 18"/>
          <p:cNvGraphicFramePr>
            <a:graphicFrameLocks noChangeAspect="1"/>
          </p:cNvGraphicFramePr>
          <p:nvPr>
            <p:extLst>
              <p:ext uri="{D42A27DB-BD31-4B8C-83A1-F6EECF244321}">
                <p14:modId xmlns:p14="http://schemas.microsoft.com/office/powerpoint/2010/main" val="17093143"/>
              </p:ext>
            </p:extLst>
          </p:nvPr>
        </p:nvGraphicFramePr>
        <p:xfrm>
          <a:off x="1667668" y="5423967"/>
          <a:ext cx="2881313" cy="685800"/>
        </p:xfrm>
        <a:graphic>
          <a:graphicData uri="http://schemas.openxmlformats.org/presentationml/2006/ole">
            <mc:AlternateContent xmlns:mc="http://schemas.openxmlformats.org/markup-compatibility/2006">
              <mc:Choice xmlns:v="urn:schemas-microsoft-com:vml" Requires="v">
                <p:oleObj spid="_x0000_s374922" name="Equation" r:id="rId9" imgW="951865" imgH="228600" progId="Equation.DSMT4">
                  <p:embed/>
                </p:oleObj>
              </mc:Choice>
              <mc:Fallback>
                <p:oleObj name="Equation" r:id="rId9" imgW="951865" imgH="228600" progId="Equation.DSMT4">
                  <p:embed/>
                  <p:pic>
                    <p:nvPicPr>
                      <p:cNvPr id="0" name="图片 9057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667668" y="5423967"/>
                        <a:ext cx="2881313" cy="685800"/>
                      </a:xfrm>
                      <a:prstGeom prst="rect">
                        <a:avLst/>
                      </a:prstGeom>
                      <a:solidFill>
                        <a:srgbClr val="FFFFCC"/>
                      </a:solidFill>
                    </p:spPr>
                  </p:pic>
                </p:oleObj>
              </mc:Fallback>
            </mc:AlternateContent>
          </a:graphicData>
        </a:graphic>
      </p:graphicFrame>
      <p:grpSp>
        <p:nvGrpSpPr>
          <p:cNvPr id="6" name="组合 5"/>
          <p:cNvGrpSpPr/>
          <p:nvPr/>
        </p:nvGrpSpPr>
        <p:grpSpPr>
          <a:xfrm>
            <a:off x="647997" y="3478256"/>
            <a:ext cx="4137025" cy="946317"/>
            <a:chOff x="179388" y="3438358"/>
            <a:chExt cx="4137025" cy="946317"/>
          </a:xfrm>
        </p:grpSpPr>
        <p:graphicFrame>
          <p:nvGraphicFramePr>
            <p:cNvPr id="18" name="对象 17"/>
            <p:cNvGraphicFramePr>
              <a:graphicFrameLocks noChangeAspect="1"/>
            </p:cNvGraphicFramePr>
            <p:nvPr/>
          </p:nvGraphicFramePr>
          <p:xfrm>
            <a:off x="179388" y="3692525"/>
            <a:ext cx="4137025" cy="692150"/>
          </p:xfrm>
          <a:graphic>
            <a:graphicData uri="http://schemas.openxmlformats.org/presentationml/2006/ole">
              <mc:AlternateContent xmlns:mc="http://schemas.openxmlformats.org/markup-compatibility/2006">
                <mc:Choice xmlns:v="urn:schemas-microsoft-com:vml" Requires="v">
                  <p:oleObj spid="_x0000_s374923" name="Equation" r:id="rId11" imgW="35052000" imgH="5791200" progId="Equation.DSMT4">
                    <p:embed/>
                  </p:oleObj>
                </mc:Choice>
                <mc:Fallback>
                  <p:oleObj name="Equation" r:id="rId11" imgW="35052000" imgH="5791200" progId="Equation.DSMT4">
                    <p:embed/>
                    <p:pic>
                      <p:nvPicPr>
                        <p:cNvPr id="0" name="图片 90580"/>
                        <p:cNvPicPr>
                          <a:picLocks noChangeAspect="1" noChangeArrowheads="1"/>
                        </p:cNvPicPr>
                        <p:nvPr/>
                      </p:nvPicPr>
                      <p:blipFill>
                        <a:blip r:embed="rId12"/>
                        <a:srcRect/>
                        <a:stretch>
                          <a:fillRect/>
                        </a:stretch>
                      </p:blipFill>
                      <p:spPr bwMode="auto">
                        <a:xfrm>
                          <a:off x="179388" y="3692525"/>
                          <a:ext cx="4137025" cy="692150"/>
                        </a:xfrm>
                        <a:prstGeom prst="rect">
                          <a:avLst/>
                        </a:prstGeom>
                        <a:solidFill>
                          <a:srgbClr val="FFFF00"/>
                        </a:solidFill>
                        <a:ln>
                          <a:solidFill>
                            <a:srgbClr val="00B0F0"/>
                          </a:solidFill>
                        </a:ln>
                      </p:spPr>
                    </p:pic>
                  </p:oleObj>
                </mc:Fallback>
              </mc:AlternateContent>
            </a:graphicData>
          </a:graphic>
        </p:graphicFrame>
        <p:cxnSp>
          <p:nvCxnSpPr>
            <p:cNvPr id="5" name="直接箭头连接符 4"/>
            <p:cNvCxnSpPr/>
            <p:nvPr/>
          </p:nvCxnSpPr>
          <p:spPr bwMode="auto">
            <a:xfrm flipV="1">
              <a:off x="3239295" y="3438358"/>
              <a:ext cx="72008" cy="244636"/>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2" name="页脚占位符 1"/>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zh-CN" altLang="en-US"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清华大学电子工程系</a:t>
            </a:r>
            <a:r>
              <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a:t>
            </a:r>
            <a:r>
              <a:rPr kumimoji="1" lang="zh-CN" altLang="en-US"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黄翊东</a:t>
            </a:r>
            <a:endPar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4" name="灯片编号占位符 3"/>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CBFA3644-F7FA-4510-BE22-999DFD69EC9B}" type="slidenum">
              <a:rPr kumimoji="1" lang="en-US" altLang="zh-CN" sz="14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t>34</a:t>
            </a:fld>
            <a:endPar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21" name="Rectangle 2"/>
          <p:cNvSpPr>
            <a:spLocks noRot="1" noChangeArrowheads="1"/>
          </p:cNvSpPr>
          <p:nvPr/>
        </p:nvSpPr>
        <p:spPr bwMode="auto">
          <a:xfrm>
            <a:off x="3203848" y="136315"/>
            <a:ext cx="4105275"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algn="l" defTabSz="914400">
              <a:buClrTx/>
              <a:buSzTx/>
              <a:buFontTx/>
              <a:defRPr/>
            </a:pPr>
            <a:r>
              <a:rPr kumimoji="1" lang="zh-CN" altLang="en-US" sz="3600" b="1" dirty="0">
                <a:solidFill>
                  <a:srgbClr val="660066"/>
                </a:solidFill>
                <a:effectLst>
                  <a:outerShdw blurRad="38100" dist="38100" dir="2700000" algn="tl">
                    <a:srgbClr val="C0C0C0"/>
                  </a:outerShdw>
                </a:effectLst>
                <a:latin typeface="Times New Roman" pitchFamily="18" charset="0"/>
                <a:ea typeface="微软雅黑" pitchFamily="34" charset="-122"/>
                <a:cs typeface="+mn-cs"/>
              </a:rPr>
              <a:t>布 洛 赫 定 理</a:t>
            </a:r>
          </a:p>
        </p:txBody>
      </p:sp>
      <p:sp>
        <p:nvSpPr>
          <p:cNvPr id="22" name="Rectangle 37"/>
          <p:cNvSpPr>
            <a:spLocks noChangeArrowheads="1"/>
          </p:cNvSpPr>
          <p:nvPr/>
        </p:nvSpPr>
        <p:spPr bwMode="auto">
          <a:xfrm flipV="1">
            <a:off x="106363" y="995473"/>
            <a:ext cx="8885237" cy="42863"/>
          </a:xfrm>
          <a:prstGeom prst="rect">
            <a:avLst/>
          </a:prstGeom>
          <a:gradFill rotWithShape="0">
            <a:gsLst>
              <a:gs pos="0">
                <a:srgbClr val="808080">
                  <a:gamma/>
                  <a:tint val="0"/>
                  <a:invGamma/>
                </a:srgbClr>
              </a:gs>
              <a:gs pos="100000">
                <a:srgbClr val="808080"/>
              </a:gs>
            </a:gsLst>
            <a:path path="shape">
              <a:fillToRect l="50000" t="50000" r="50000" b="50000"/>
            </a:path>
          </a:gradFill>
          <a:ln w="12700">
            <a:noFill/>
            <a:miter lim="800000"/>
            <a:headEnd type="none" w="sm" len="sm"/>
            <a:tailEnd type="none" w="sm" len="sm"/>
          </a:ln>
          <a:effectLst/>
        </p:spPr>
        <p:txBody>
          <a:bodyPr wrap="none" anchor="ctr"/>
          <a:lstStyle/>
          <a:p>
            <a:pPr marL="0" marR="0" lvl="0" indent="0" algn="l" defTabSz="914400" rtl="0" eaLnBrk="0" fontAlgn="auto" latinLnBrk="0" hangingPunct="0">
              <a:lnSpc>
                <a:spcPct val="100000"/>
              </a:lnSpc>
              <a:spcBef>
                <a:spcPts val="0"/>
              </a:spcBef>
              <a:spcAft>
                <a:spcPts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Arial"/>
              <a:ea typeface="宋体"/>
              <a:cs typeface="+mn-c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8923"/>
                                        </p:tgtEl>
                                        <p:attrNameLst>
                                          <p:attrName>style.visibility</p:attrName>
                                        </p:attrNameLst>
                                      </p:cBhvr>
                                      <p:to>
                                        <p:strVal val="visible"/>
                                      </p:to>
                                    </p:set>
                                    <p:animEffect transition="in" filter="fade">
                                      <p:cBhvr>
                                        <p:cTn id="12" dur="500"/>
                                        <p:tgtEl>
                                          <p:spTgt spid="3892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childTnLst>
                          </p:cTn>
                        </p:par>
                      </p:childTnLst>
                    </p:cTn>
                  </p:par>
                  <p:par>
                    <p:cTn id="18" fill="hold">
                      <p:stCondLst>
                        <p:cond delay="indefinite"/>
                      </p:stCondLst>
                      <p:childTnLst>
                        <p:par>
                          <p:cTn id="19" fill="hold">
                            <p:stCondLst>
                              <p:cond delay="0"/>
                            </p:stCondLst>
                            <p:childTnLst>
                              <p:par>
                                <p:cTn id="20" presetID="12" presetClass="entr" presetSubtype="8" fill="hold" nodeType="clickEffect">
                                  <p:stCondLst>
                                    <p:cond delay="0"/>
                                  </p:stCondLst>
                                  <p:childTnLst>
                                    <p:set>
                                      <p:cBhvr>
                                        <p:cTn id="21" dur="1" fill="hold">
                                          <p:stCondLst>
                                            <p:cond delay="0"/>
                                          </p:stCondLst>
                                        </p:cTn>
                                        <p:tgtEl>
                                          <p:spTgt spid="1172493"/>
                                        </p:tgtEl>
                                        <p:attrNameLst>
                                          <p:attrName>style.visibility</p:attrName>
                                        </p:attrNameLst>
                                      </p:cBhvr>
                                      <p:to>
                                        <p:strVal val="visible"/>
                                      </p:to>
                                    </p:set>
                                    <p:anim calcmode="lin" valueType="num">
                                      <p:cBhvr additive="base">
                                        <p:cTn id="22" dur="500"/>
                                        <p:tgtEl>
                                          <p:spTgt spid="1172493"/>
                                        </p:tgtEl>
                                        <p:attrNameLst>
                                          <p:attrName>ppt_x</p:attrName>
                                        </p:attrNameLst>
                                      </p:cBhvr>
                                      <p:tavLst>
                                        <p:tav tm="0">
                                          <p:val>
                                            <p:strVal val="#ppt_x-#ppt_w*1.125000"/>
                                          </p:val>
                                        </p:tav>
                                        <p:tav tm="100000">
                                          <p:val>
                                            <p:strVal val="#ppt_x"/>
                                          </p:val>
                                        </p:tav>
                                      </p:tavLst>
                                    </p:anim>
                                    <p:animEffect transition="in" filter="wipe(right)">
                                      <p:cBhvr>
                                        <p:cTn id="23" dur="500"/>
                                        <p:tgtEl>
                                          <p:spTgt spid="11724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23"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40" name="Rectangle 3"/>
          <p:cNvSpPr>
            <a:spLocks noGrp="1" noRot="1" noChangeArrowheads="1"/>
          </p:cNvSpPr>
          <p:nvPr>
            <p:ph type="body" idx="4294967295"/>
          </p:nvPr>
        </p:nvSpPr>
        <p:spPr bwMode="auto">
          <a:xfrm>
            <a:off x="1115616" y="1279315"/>
            <a:ext cx="8086725" cy="4525962"/>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目的</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endParaRPr>
          </a:p>
          <a:p>
            <a:pPr marL="457200" lvl="1" indent="0" eaLnBrk="1" hangingPunct="1">
              <a:buNone/>
            </a:pP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      描述周期性势场中，电子运动的一般性特点</a:t>
            </a:r>
          </a:p>
          <a:p>
            <a:pPr eaLnBrk="1" hangingPunct="1"/>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布洛赫定理</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endParaRPr>
          </a:p>
          <a:p>
            <a:pPr marL="457200" lvl="1" indent="0" eaLnBrk="1" hangingPunct="1">
              <a:buNone/>
            </a:pP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当势场具有晶格周期性</a:t>
            </a:r>
          </a:p>
          <a:p>
            <a:pPr marL="457200" lvl="1" indent="0" eaLnBrk="1" hangingPunct="1">
              <a:buNone/>
            </a:pP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波动方程的解</a:t>
            </a:r>
            <a:r>
              <a:rPr lang="zh-CN" altLang="en-US" sz="2400" b="1" i="1" dirty="0">
                <a:latin typeface="Times New Roman" panose="02020603050405020304" pitchFamily="18" charset="0"/>
                <a:ea typeface="微软雅黑" panose="020B0503020204020204" pitchFamily="34" charset="-122"/>
                <a:cs typeface="Times New Roman" panose="02020603050405020304" pitchFamily="18" charset="0"/>
                <a:sym typeface="Symbol" panose="05050102010706020507" pitchFamily="18" charset="2"/>
              </a:rPr>
              <a:t> </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具有这样的性质： </a:t>
            </a:r>
          </a:p>
        </p:txBody>
      </p:sp>
      <p:graphicFrame>
        <p:nvGraphicFramePr>
          <p:cNvPr id="39941" name="Object 4"/>
          <p:cNvGraphicFramePr>
            <a:graphicFrameLocks noChangeAspect="1"/>
          </p:cNvGraphicFramePr>
          <p:nvPr>
            <p:extLst>
              <p:ext uri="{D42A27DB-BD31-4B8C-83A1-F6EECF244321}">
                <p14:modId xmlns:p14="http://schemas.microsoft.com/office/powerpoint/2010/main" val="1950116215"/>
              </p:ext>
            </p:extLst>
          </p:nvPr>
        </p:nvGraphicFramePr>
        <p:xfrm>
          <a:off x="5100830" y="2570705"/>
          <a:ext cx="2495506" cy="529788"/>
        </p:xfrm>
        <a:graphic>
          <a:graphicData uri="http://schemas.openxmlformats.org/presentationml/2006/ole">
            <mc:AlternateContent xmlns:mc="http://schemas.openxmlformats.org/markup-compatibility/2006">
              <mc:Choice xmlns:v="urn:schemas-microsoft-com:vml" Requires="v">
                <p:oleObj spid="_x0000_s373900" name="公式" r:id="rId4" imgW="1079500" imgH="228600" progId="Equation.3">
                  <p:embed/>
                </p:oleObj>
              </mc:Choice>
              <mc:Fallback>
                <p:oleObj name="公式" r:id="rId4" imgW="1079500" imgH="228600" progId="Equation.3">
                  <p:embed/>
                  <p:pic>
                    <p:nvPicPr>
                      <p:cNvPr id="0" name="图片 9160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00830" y="2570705"/>
                        <a:ext cx="2495506" cy="529788"/>
                      </a:xfrm>
                      <a:prstGeom prst="rect">
                        <a:avLst/>
                      </a:prstGeom>
                      <a:noFill/>
                      <a:ln>
                        <a:noFill/>
                      </a:ln>
                    </p:spPr>
                  </p:pic>
                </p:oleObj>
              </mc:Fallback>
            </mc:AlternateContent>
          </a:graphicData>
        </a:graphic>
      </p:graphicFrame>
      <p:graphicFrame>
        <p:nvGraphicFramePr>
          <p:cNvPr id="39942" name="Object 6"/>
          <p:cNvGraphicFramePr>
            <a:graphicFrameLocks noChangeAspect="1"/>
          </p:cNvGraphicFramePr>
          <p:nvPr>
            <p:extLst>
              <p:ext uri="{D42A27DB-BD31-4B8C-83A1-F6EECF244321}">
                <p14:modId xmlns:p14="http://schemas.microsoft.com/office/powerpoint/2010/main" val="3896587500"/>
              </p:ext>
            </p:extLst>
          </p:nvPr>
        </p:nvGraphicFramePr>
        <p:xfrm>
          <a:off x="2587612" y="3542296"/>
          <a:ext cx="3922738" cy="680489"/>
        </p:xfrm>
        <a:graphic>
          <a:graphicData uri="http://schemas.openxmlformats.org/presentationml/2006/ole">
            <mc:AlternateContent xmlns:mc="http://schemas.openxmlformats.org/markup-compatibility/2006">
              <mc:Choice xmlns:v="urn:schemas-microsoft-com:vml" Requires="v">
                <p:oleObj spid="_x0000_s373901" name="公式" r:id="rId6" imgW="1371600" imgH="241300" progId="Equation.3">
                  <p:embed/>
                </p:oleObj>
              </mc:Choice>
              <mc:Fallback>
                <p:oleObj name="公式" r:id="rId6" imgW="1371600" imgH="241300" progId="Equation.3">
                  <p:embed/>
                  <p:pic>
                    <p:nvPicPr>
                      <p:cNvPr id="0" name="图片 9160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87612" y="3542296"/>
                        <a:ext cx="3922738" cy="680489"/>
                      </a:xfrm>
                      <a:prstGeom prst="rect">
                        <a:avLst/>
                      </a:prstGeom>
                      <a:noFill/>
                      <a:ln>
                        <a:noFill/>
                      </a:ln>
                    </p:spPr>
                  </p:pic>
                </p:oleObj>
              </mc:Fallback>
            </mc:AlternateContent>
          </a:graphicData>
        </a:graphic>
      </p:graphicFrame>
      <p:sp>
        <p:nvSpPr>
          <p:cNvPr id="39943" name="Text Box 7"/>
          <p:cNvSpPr txBox="1">
            <a:spLocks noChangeArrowheads="1"/>
          </p:cNvSpPr>
          <p:nvPr/>
        </p:nvSpPr>
        <p:spPr bwMode="auto">
          <a:xfrm>
            <a:off x="557530" y="4404214"/>
            <a:ext cx="665919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当平移晶格矢量</a:t>
            </a:r>
            <a:r>
              <a:rPr lang="en-US" altLang="zh-CN" sz="2400" b="1" i="1" dirty="0">
                <a:latin typeface="Times New Roman" panose="02020603050405020304" pitchFamily="18" charset="0"/>
                <a:ea typeface="微软雅黑" panose="020B0503020204020204" pitchFamily="34" charset="-122"/>
                <a:cs typeface="Times New Roman" panose="02020603050405020304" pitchFamily="18" charset="0"/>
              </a:rPr>
              <a:t>R</a:t>
            </a:r>
            <a:r>
              <a:rPr lang="en-US" altLang="zh-CN" sz="2400" b="1" i="1" baseline="-25000" dirty="0">
                <a:latin typeface="Times New Roman" panose="02020603050405020304" pitchFamily="18" charset="0"/>
                <a:ea typeface="微软雅黑" panose="020B0503020204020204" pitchFamily="34" charset="-122"/>
                <a:cs typeface="Times New Roman" panose="02020603050405020304" pitchFamily="18" charset="0"/>
              </a:rPr>
              <a:t>n</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时，波函数只增加了位相因子</a:t>
            </a:r>
          </a:p>
        </p:txBody>
      </p:sp>
      <p:graphicFrame>
        <p:nvGraphicFramePr>
          <p:cNvPr id="39944" name="Object 6"/>
          <p:cNvGraphicFramePr>
            <a:graphicFrameLocks noChangeAspect="1"/>
          </p:cNvGraphicFramePr>
          <p:nvPr>
            <p:extLst>
              <p:ext uri="{D42A27DB-BD31-4B8C-83A1-F6EECF244321}">
                <p14:modId xmlns:p14="http://schemas.microsoft.com/office/powerpoint/2010/main" val="221513549"/>
              </p:ext>
            </p:extLst>
          </p:nvPr>
        </p:nvGraphicFramePr>
        <p:xfrm>
          <a:off x="7179119" y="4192566"/>
          <a:ext cx="1191384" cy="750888"/>
        </p:xfrm>
        <a:graphic>
          <a:graphicData uri="http://schemas.openxmlformats.org/presentationml/2006/ole">
            <mc:AlternateContent xmlns:mc="http://schemas.openxmlformats.org/markup-compatibility/2006">
              <mc:Choice xmlns:v="urn:schemas-microsoft-com:vml" Requires="v">
                <p:oleObj spid="_x0000_s373902" name="Equation" r:id="rId8" imgW="7620000" imgH="4876800" progId="Equation.DSMT4">
                  <p:embed/>
                </p:oleObj>
              </mc:Choice>
              <mc:Fallback>
                <p:oleObj name="Equation" r:id="rId8" imgW="7620000" imgH="4876800" progId="Equation.DSMT4">
                  <p:embed/>
                  <p:pic>
                    <p:nvPicPr>
                      <p:cNvPr id="0" name="图片 91607"/>
                      <p:cNvPicPr>
                        <a:picLocks noChangeAspect="1" noChangeArrowheads="1"/>
                      </p:cNvPicPr>
                      <p:nvPr/>
                    </p:nvPicPr>
                    <p:blipFill>
                      <a:blip r:embed="rId9"/>
                      <a:srcRect/>
                      <a:stretch>
                        <a:fillRect/>
                      </a:stretch>
                    </p:blipFill>
                    <p:spPr bwMode="auto">
                      <a:xfrm>
                        <a:off x="7179119" y="4192566"/>
                        <a:ext cx="1191384" cy="750888"/>
                      </a:xfrm>
                      <a:prstGeom prst="rect">
                        <a:avLst/>
                      </a:prstGeom>
                      <a:solidFill>
                        <a:srgbClr val="FFFF00"/>
                      </a:solidFill>
                      <a:ln>
                        <a:noFill/>
                      </a:ln>
                    </p:spPr>
                  </p:pic>
                </p:oleObj>
              </mc:Fallback>
            </mc:AlternateContent>
          </a:graphicData>
        </a:graphic>
      </p:graphicFrame>
      <p:graphicFrame>
        <p:nvGraphicFramePr>
          <p:cNvPr id="10" name="对象 9"/>
          <p:cNvGraphicFramePr>
            <a:graphicFrameLocks noChangeAspect="1"/>
          </p:cNvGraphicFramePr>
          <p:nvPr>
            <p:extLst>
              <p:ext uri="{D42A27DB-BD31-4B8C-83A1-F6EECF244321}">
                <p14:modId xmlns:p14="http://schemas.microsoft.com/office/powerpoint/2010/main" val="3739533869"/>
              </p:ext>
            </p:extLst>
          </p:nvPr>
        </p:nvGraphicFramePr>
        <p:xfrm>
          <a:off x="694539" y="4962927"/>
          <a:ext cx="4137025" cy="692150"/>
        </p:xfrm>
        <a:graphic>
          <a:graphicData uri="http://schemas.openxmlformats.org/presentationml/2006/ole">
            <mc:AlternateContent xmlns:mc="http://schemas.openxmlformats.org/markup-compatibility/2006">
              <mc:Choice xmlns:v="urn:schemas-microsoft-com:vml" Requires="v">
                <p:oleObj spid="_x0000_s373903" name="Equation" r:id="rId10" imgW="35052000" imgH="5791200" progId="Equation.DSMT4">
                  <p:embed/>
                </p:oleObj>
              </mc:Choice>
              <mc:Fallback>
                <p:oleObj name="Equation" r:id="rId10" imgW="35052000" imgH="5791200" progId="Equation.DSMT4">
                  <p:embed/>
                  <p:pic>
                    <p:nvPicPr>
                      <p:cNvPr id="0" name="图片 91608"/>
                      <p:cNvPicPr>
                        <a:picLocks noChangeAspect="1" noChangeArrowheads="1"/>
                      </p:cNvPicPr>
                      <p:nvPr/>
                    </p:nvPicPr>
                    <p:blipFill>
                      <a:blip r:embed="rId11"/>
                      <a:srcRect/>
                      <a:stretch>
                        <a:fillRect/>
                      </a:stretch>
                    </p:blipFill>
                    <p:spPr bwMode="auto">
                      <a:xfrm>
                        <a:off x="694539" y="4962927"/>
                        <a:ext cx="4137025" cy="692150"/>
                      </a:xfrm>
                      <a:prstGeom prst="rect">
                        <a:avLst/>
                      </a:prstGeom>
                      <a:solidFill>
                        <a:srgbClr val="FFFF00"/>
                      </a:solidFill>
                      <a:ln>
                        <a:solidFill>
                          <a:srgbClr val="00B0F0"/>
                        </a:solidFill>
                      </a:ln>
                    </p:spPr>
                  </p:pic>
                </p:oleObj>
              </mc:Fallback>
            </mc:AlternateContent>
          </a:graphicData>
        </a:graphic>
      </p:graphicFrame>
      <p:sp>
        <p:nvSpPr>
          <p:cNvPr id="2" name="页脚占位符 1"/>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zh-CN" altLang="en-US"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清华大学电子工程系</a:t>
            </a:r>
            <a:r>
              <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a:t>
            </a:r>
            <a:r>
              <a:rPr kumimoji="1" lang="zh-CN" altLang="en-US"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黄翊东</a:t>
            </a:r>
            <a:endPar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3" name="灯片编号占位符 2"/>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CBFA3644-F7FA-4510-BE22-999DFD69EC9B}" type="slidenum">
              <a:rPr kumimoji="1" lang="en-US" altLang="zh-CN" sz="14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t>35</a:t>
            </a:fld>
            <a:endPar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12" name="Rectangle 2"/>
          <p:cNvSpPr>
            <a:spLocks noRot="1" noChangeArrowheads="1"/>
          </p:cNvSpPr>
          <p:nvPr/>
        </p:nvSpPr>
        <p:spPr bwMode="auto">
          <a:xfrm>
            <a:off x="3203848" y="136315"/>
            <a:ext cx="4105275"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algn="l" defTabSz="914400">
              <a:buClrTx/>
              <a:buSzTx/>
              <a:buFontTx/>
              <a:defRPr/>
            </a:pPr>
            <a:r>
              <a:rPr kumimoji="1" lang="zh-CN" altLang="en-US" sz="3600" b="1" dirty="0">
                <a:solidFill>
                  <a:srgbClr val="660066"/>
                </a:solidFill>
                <a:effectLst>
                  <a:outerShdw blurRad="38100" dist="38100" dir="2700000" algn="tl">
                    <a:srgbClr val="C0C0C0"/>
                  </a:outerShdw>
                </a:effectLst>
                <a:latin typeface="Times New Roman" pitchFamily="18" charset="0"/>
                <a:ea typeface="微软雅黑" pitchFamily="34" charset="-122"/>
                <a:cs typeface="+mn-cs"/>
              </a:rPr>
              <a:t>布 洛 赫 定 理</a:t>
            </a:r>
          </a:p>
        </p:txBody>
      </p:sp>
      <p:sp>
        <p:nvSpPr>
          <p:cNvPr id="13" name="Rectangle 37"/>
          <p:cNvSpPr>
            <a:spLocks noChangeArrowheads="1"/>
          </p:cNvSpPr>
          <p:nvPr/>
        </p:nvSpPr>
        <p:spPr bwMode="auto">
          <a:xfrm flipV="1">
            <a:off x="106363" y="995473"/>
            <a:ext cx="8885237" cy="42863"/>
          </a:xfrm>
          <a:prstGeom prst="rect">
            <a:avLst/>
          </a:prstGeom>
          <a:gradFill rotWithShape="0">
            <a:gsLst>
              <a:gs pos="0">
                <a:srgbClr val="808080">
                  <a:gamma/>
                  <a:tint val="0"/>
                  <a:invGamma/>
                </a:srgbClr>
              </a:gs>
              <a:gs pos="100000">
                <a:srgbClr val="808080"/>
              </a:gs>
            </a:gsLst>
            <a:path path="shape">
              <a:fillToRect l="50000" t="50000" r="50000" b="50000"/>
            </a:path>
          </a:gradFill>
          <a:ln w="12700">
            <a:noFill/>
            <a:miter lim="800000"/>
            <a:headEnd type="none" w="sm" len="sm"/>
            <a:tailEnd type="none" w="sm" len="sm"/>
          </a:ln>
          <a:effectLst/>
        </p:spPr>
        <p:txBody>
          <a:bodyPr wrap="none" anchor="ctr"/>
          <a:lstStyle/>
          <a:p>
            <a:pPr marL="0" marR="0" lvl="0" indent="0" algn="l" defTabSz="914400" rtl="0" eaLnBrk="0" fontAlgn="auto" latinLnBrk="0" hangingPunct="0">
              <a:lnSpc>
                <a:spcPct val="100000"/>
              </a:lnSpc>
              <a:spcBef>
                <a:spcPts val="0"/>
              </a:spcBef>
              <a:spcAft>
                <a:spcPts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Arial"/>
              <a:ea typeface="宋体"/>
              <a:cs typeface="+mn-c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 name="组合 34"/>
          <p:cNvGrpSpPr/>
          <p:nvPr/>
        </p:nvGrpSpPr>
        <p:grpSpPr>
          <a:xfrm>
            <a:off x="248509" y="4771453"/>
            <a:ext cx="8651959" cy="1763491"/>
            <a:chOff x="248509" y="4843461"/>
            <a:chExt cx="8651959" cy="1763491"/>
          </a:xfrm>
          <a:noFill/>
        </p:grpSpPr>
        <p:graphicFrame>
          <p:nvGraphicFramePr>
            <p:cNvPr id="36" name="对象 35"/>
            <p:cNvGraphicFramePr>
              <a:graphicFrameLocks noChangeAspect="1"/>
            </p:cNvGraphicFramePr>
            <p:nvPr/>
          </p:nvGraphicFramePr>
          <p:xfrm>
            <a:off x="683568" y="4935314"/>
            <a:ext cx="8216900" cy="1671638"/>
          </p:xfrm>
          <a:graphic>
            <a:graphicData uri="http://schemas.openxmlformats.org/presentationml/2006/ole">
              <mc:AlternateContent xmlns:mc="http://schemas.openxmlformats.org/markup-compatibility/2006">
                <mc:Choice xmlns:v="urn:schemas-microsoft-com:vml" Requires="v">
                  <p:oleObj spid="_x0000_s373261" name="Equation" r:id="rId4" imgW="86258400" imgH="17678400" progId="Equation.DSMT4">
                    <p:embed/>
                  </p:oleObj>
                </mc:Choice>
                <mc:Fallback>
                  <p:oleObj name="Equation" r:id="rId4" imgW="86258400" imgH="17678400" progId="Equation.DSMT4">
                    <p:embed/>
                    <p:pic>
                      <p:nvPicPr>
                        <p:cNvPr id="36" name="对象 35"/>
                        <p:cNvPicPr>
                          <a:picLocks noChangeAspect="1" noChangeArrowheads="1"/>
                        </p:cNvPicPr>
                        <p:nvPr/>
                      </p:nvPicPr>
                      <p:blipFill>
                        <a:blip r:embed="rId5"/>
                        <a:srcRect/>
                        <a:stretch>
                          <a:fillRect/>
                        </a:stretch>
                      </p:blipFill>
                      <p:spPr bwMode="auto">
                        <a:xfrm>
                          <a:off x="683568" y="4935314"/>
                          <a:ext cx="8216900" cy="1671638"/>
                        </a:xfrm>
                        <a:prstGeom prst="rect">
                          <a:avLst/>
                        </a:prstGeom>
                        <a:solidFill>
                          <a:schemeClr val="bg1"/>
                        </a:solidFill>
                      </p:spPr>
                    </p:pic>
                  </p:oleObj>
                </mc:Fallback>
              </mc:AlternateContent>
            </a:graphicData>
          </a:graphic>
        </p:graphicFrame>
        <p:sp>
          <p:nvSpPr>
            <p:cNvPr id="37" name="Text Box 25"/>
            <p:cNvSpPr txBox="1">
              <a:spLocks noChangeArrowheads="1"/>
            </p:cNvSpPr>
            <p:nvPr/>
          </p:nvSpPr>
          <p:spPr bwMode="auto">
            <a:xfrm>
              <a:off x="248509" y="4843461"/>
              <a:ext cx="2165350" cy="488950"/>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600" b="1" i="0" u="none" strike="noStrike" kern="1200" cap="none" spc="0" normalizeH="0" baseline="0" noProof="0" dirty="0">
                  <a:ln>
                    <a:noFill/>
                  </a:ln>
                  <a:solidFill>
                    <a:srgbClr val="CC0000"/>
                  </a:solidFill>
                  <a:effectLst/>
                  <a:uLnTx/>
                  <a:uFillTx/>
                  <a:latin typeface="Times New Roman" panose="02020603050405020304" pitchFamily="18" charset="0"/>
                  <a:ea typeface="微软雅黑" panose="020B0503020204020204" pitchFamily="34" charset="-122"/>
                </a:rPr>
                <a:t>布洛赫定理：</a:t>
              </a:r>
            </a:p>
          </p:txBody>
        </p:sp>
      </p:grpSp>
      <p:grpSp>
        <p:nvGrpSpPr>
          <p:cNvPr id="2" name="组合 1"/>
          <p:cNvGrpSpPr/>
          <p:nvPr/>
        </p:nvGrpSpPr>
        <p:grpSpPr>
          <a:xfrm>
            <a:off x="270421" y="1037062"/>
            <a:ext cx="8958556" cy="1152961"/>
            <a:chOff x="270421" y="1253855"/>
            <a:chExt cx="8187707" cy="1152961"/>
          </a:xfrm>
        </p:grpSpPr>
        <p:sp>
          <p:nvSpPr>
            <p:cNvPr id="40963" name="Text Box 3"/>
            <p:cNvSpPr txBox="1">
              <a:spLocks noChangeArrowheads="1"/>
            </p:cNvSpPr>
            <p:nvPr/>
          </p:nvSpPr>
          <p:spPr bwMode="auto">
            <a:xfrm>
              <a:off x="270421" y="1312161"/>
              <a:ext cx="125095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srgbClr val="CC0000"/>
                  </a:solidFill>
                  <a:effectLst/>
                  <a:uLnTx/>
                  <a:uFillTx/>
                  <a:latin typeface="Times New Roman" panose="02020603050405020304" pitchFamily="18" charset="0"/>
                  <a:ea typeface="微软雅黑" panose="020B0503020204020204" pitchFamily="34" charset="-122"/>
                </a:rPr>
                <a:t>证明：</a:t>
              </a:r>
            </a:p>
          </p:txBody>
        </p:sp>
        <p:sp>
          <p:nvSpPr>
            <p:cNvPr id="40968" name="Text Box 8"/>
            <p:cNvSpPr txBox="1">
              <a:spLocks noChangeArrowheads="1"/>
            </p:cNvSpPr>
            <p:nvPr/>
          </p:nvSpPr>
          <p:spPr bwMode="auto">
            <a:xfrm>
              <a:off x="1304620" y="1323219"/>
              <a:ext cx="715350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电子的</a:t>
              </a:r>
              <a:r>
                <a:rPr kumimoji="0" lang="zh-CN" altLang="en-US" sz="2400" b="1" i="0" u="none" strike="noStrike" kern="1200" cap="none" spc="0" normalizeH="0" baseline="0" noProof="0" dirty="0">
                  <a:ln>
                    <a:noFill/>
                  </a:ln>
                  <a:solidFill>
                    <a:srgbClr val="CC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概率密度    </a:t>
              </a:r>
              <a:r>
                <a:rPr kumimoji="0"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                    在平移操作</a:t>
              </a:r>
              <a:r>
                <a:rPr kumimoji="0" lang="en-US" altLang="zh-CN" sz="2400" b="1" i="1"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T</a:t>
              </a:r>
              <a:r>
                <a:rPr kumimoji="0" lang="en-US" altLang="zh-CN" sz="2400" b="1" i="1" u="none" strike="noStrike" kern="1200" cap="none" spc="0" normalizeH="0" baseline="-2500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R</a:t>
              </a:r>
              <a:r>
                <a:rPr kumimoji="0"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下是不变的：</a:t>
              </a:r>
            </a:p>
          </p:txBody>
        </p:sp>
        <p:graphicFrame>
          <p:nvGraphicFramePr>
            <p:cNvPr id="29" name="对象 28"/>
            <p:cNvGraphicFramePr>
              <a:graphicFrameLocks noChangeAspect="1"/>
            </p:cNvGraphicFramePr>
            <p:nvPr/>
          </p:nvGraphicFramePr>
          <p:xfrm>
            <a:off x="3305230" y="1253855"/>
            <a:ext cx="1712790" cy="577418"/>
          </p:xfrm>
          <a:graphic>
            <a:graphicData uri="http://schemas.openxmlformats.org/presentationml/2006/ole">
              <mc:AlternateContent xmlns:mc="http://schemas.openxmlformats.org/markup-compatibility/2006">
                <mc:Choice xmlns:v="urn:schemas-microsoft-com:vml" Requires="v">
                  <p:oleObj spid="_x0000_s373262" name="Equation" r:id="rId6" imgW="838200" imgH="279400" progId="Equation.DSMT4">
                    <p:embed/>
                  </p:oleObj>
                </mc:Choice>
                <mc:Fallback>
                  <p:oleObj name="Equation" r:id="rId6" imgW="838200" imgH="279400" progId="Equation.DSMT4">
                    <p:embed/>
                    <p:pic>
                      <p:nvPicPr>
                        <p:cNvPr id="29" name="对象 2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05230" y="1253855"/>
                          <a:ext cx="1712790" cy="577418"/>
                        </a:xfrm>
                        <a:prstGeom prst="rect">
                          <a:avLst/>
                        </a:prstGeom>
                        <a:noFill/>
                      </p:spPr>
                    </p:pic>
                  </p:oleObj>
                </mc:Fallback>
              </mc:AlternateContent>
            </a:graphicData>
          </a:graphic>
        </p:graphicFrame>
        <p:graphicFrame>
          <p:nvGraphicFramePr>
            <p:cNvPr id="5" name="对象 4"/>
            <p:cNvGraphicFramePr>
              <a:graphicFrameLocks noChangeAspect="1"/>
            </p:cNvGraphicFramePr>
            <p:nvPr/>
          </p:nvGraphicFramePr>
          <p:xfrm>
            <a:off x="1842019" y="1898816"/>
            <a:ext cx="3497263" cy="508000"/>
          </p:xfrm>
          <a:graphic>
            <a:graphicData uri="http://schemas.openxmlformats.org/presentationml/2006/ole">
              <mc:AlternateContent xmlns:mc="http://schemas.openxmlformats.org/markup-compatibility/2006">
                <mc:Choice xmlns:v="urn:schemas-microsoft-com:vml" Requires="v">
                  <p:oleObj spid="_x0000_s373263" name="Equation" r:id="rId8" imgW="37795200" imgH="5486400" progId="Equation.DSMT4">
                    <p:embed/>
                  </p:oleObj>
                </mc:Choice>
                <mc:Fallback>
                  <p:oleObj name="Equation" r:id="rId8" imgW="37795200" imgH="5486400" progId="Equation.DSMT4">
                    <p:embed/>
                    <p:pic>
                      <p:nvPicPr>
                        <p:cNvPr id="5" name="对象 4"/>
                        <p:cNvPicPr>
                          <a:picLocks noChangeAspect="1" noChangeArrowheads="1"/>
                        </p:cNvPicPr>
                        <p:nvPr/>
                      </p:nvPicPr>
                      <p:blipFill>
                        <a:blip r:embed="rId9"/>
                        <a:srcRect/>
                        <a:stretch>
                          <a:fillRect/>
                        </a:stretch>
                      </p:blipFill>
                      <p:spPr bwMode="auto">
                        <a:xfrm>
                          <a:off x="1842019" y="1898816"/>
                          <a:ext cx="3497263" cy="508000"/>
                        </a:xfrm>
                        <a:prstGeom prst="rect">
                          <a:avLst/>
                        </a:prstGeom>
                        <a:noFill/>
                      </p:spPr>
                    </p:pic>
                  </p:oleObj>
                </mc:Fallback>
              </mc:AlternateContent>
            </a:graphicData>
          </a:graphic>
        </p:graphicFrame>
      </p:grpSp>
      <p:graphicFrame>
        <p:nvGraphicFramePr>
          <p:cNvPr id="7" name="对象 6"/>
          <p:cNvGraphicFramePr>
            <a:graphicFrameLocks noChangeAspect="1"/>
          </p:cNvGraphicFramePr>
          <p:nvPr/>
        </p:nvGraphicFramePr>
        <p:xfrm>
          <a:off x="6096327" y="1629158"/>
          <a:ext cx="2090737" cy="815975"/>
        </p:xfrm>
        <a:graphic>
          <a:graphicData uri="http://schemas.openxmlformats.org/presentationml/2006/ole">
            <mc:AlternateContent xmlns:mc="http://schemas.openxmlformats.org/markup-compatibility/2006">
              <mc:Choice xmlns:v="urn:schemas-microsoft-com:vml" Requires="v">
                <p:oleObj spid="_x0000_s373264" name="Equation" r:id="rId10" imgW="21336000" imgH="8229600" progId="Equation.DSMT4">
                  <p:embed/>
                </p:oleObj>
              </mc:Choice>
              <mc:Fallback>
                <p:oleObj name="Equation" r:id="rId10" imgW="21336000" imgH="8229600" progId="Equation.DSMT4">
                  <p:embed/>
                  <p:pic>
                    <p:nvPicPr>
                      <p:cNvPr id="7" name="对象 6"/>
                      <p:cNvPicPr>
                        <a:picLocks noChangeAspect="1" noChangeArrowheads="1"/>
                      </p:cNvPicPr>
                      <p:nvPr/>
                    </p:nvPicPr>
                    <p:blipFill>
                      <a:blip r:embed="rId11"/>
                      <a:srcRect/>
                      <a:stretch>
                        <a:fillRect/>
                      </a:stretch>
                    </p:blipFill>
                    <p:spPr bwMode="auto">
                      <a:xfrm>
                        <a:off x="6096327" y="1629158"/>
                        <a:ext cx="2090737" cy="815975"/>
                      </a:xfrm>
                      <a:prstGeom prst="rect">
                        <a:avLst/>
                      </a:prstGeom>
                      <a:noFill/>
                    </p:spPr>
                  </p:pic>
                </p:oleObj>
              </mc:Fallback>
            </mc:AlternateContent>
          </a:graphicData>
        </a:graphic>
      </p:graphicFrame>
      <p:graphicFrame>
        <p:nvGraphicFramePr>
          <p:cNvPr id="9" name="对象 8"/>
          <p:cNvGraphicFramePr>
            <a:graphicFrameLocks noChangeAspect="1"/>
          </p:cNvGraphicFramePr>
          <p:nvPr/>
        </p:nvGraphicFramePr>
        <p:xfrm>
          <a:off x="6219326" y="480934"/>
          <a:ext cx="2772274" cy="499918"/>
        </p:xfrm>
        <a:graphic>
          <a:graphicData uri="http://schemas.openxmlformats.org/presentationml/2006/ole">
            <mc:AlternateContent xmlns:mc="http://schemas.openxmlformats.org/markup-compatibility/2006">
              <mc:Choice xmlns:v="urn:schemas-microsoft-com:vml" Requires="v">
                <p:oleObj spid="_x0000_s373265" name="Equation" r:id="rId12" imgW="1346200" imgH="241300" progId="Equation.DSMT4">
                  <p:embed/>
                </p:oleObj>
              </mc:Choice>
              <mc:Fallback>
                <p:oleObj name="Equation" r:id="rId12" imgW="1346200" imgH="241300" progId="Equation.DSMT4">
                  <p:embed/>
                  <p:pic>
                    <p:nvPicPr>
                      <p:cNvPr id="9" name="对象 8"/>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219326" y="480934"/>
                        <a:ext cx="2772274" cy="499918"/>
                      </a:xfrm>
                      <a:prstGeom prst="rect">
                        <a:avLst/>
                      </a:prstGeom>
                      <a:solidFill>
                        <a:srgbClr val="FFFF00"/>
                      </a:solidFill>
                      <a:ln>
                        <a:solidFill>
                          <a:srgbClr val="0000FF"/>
                        </a:solidFill>
                      </a:ln>
                    </p:spPr>
                  </p:pic>
                </p:oleObj>
              </mc:Fallback>
            </mc:AlternateContent>
          </a:graphicData>
        </a:graphic>
      </p:graphicFrame>
      <p:grpSp>
        <p:nvGrpSpPr>
          <p:cNvPr id="6" name="组合 5"/>
          <p:cNvGrpSpPr/>
          <p:nvPr/>
        </p:nvGrpSpPr>
        <p:grpSpPr>
          <a:xfrm>
            <a:off x="294361" y="2335205"/>
            <a:ext cx="8259763" cy="1270000"/>
            <a:chOff x="284162" y="2530475"/>
            <a:chExt cx="8259763" cy="1270000"/>
          </a:xfrm>
        </p:grpSpPr>
        <p:grpSp>
          <p:nvGrpSpPr>
            <p:cNvPr id="1169417" name="Group 9"/>
            <p:cNvGrpSpPr/>
            <p:nvPr/>
          </p:nvGrpSpPr>
          <p:grpSpPr bwMode="auto">
            <a:xfrm>
              <a:off x="284162" y="2530475"/>
              <a:ext cx="8259763" cy="1270000"/>
              <a:chOff x="-3" y="1885"/>
              <a:chExt cx="5203" cy="800"/>
            </a:xfrm>
          </p:grpSpPr>
          <p:graphicFrame>
            <p:nvGraphicFramePr>
              <p:cNvPr id="40983" name="Object 10"/>
              <p:cNvGraphicFramePr>
                <a:graphicFrameLocks noChangeAspect="1"/>
              </p:cNvGraphicFramePr>
              <p:nvPr/>
            </p:nvGraphicFramePr>
            <p:xfrm>
              <a:off x="4310" y="2417"/>
              <a:ext cx="890" cy="268"/>
            </p:xfrm>
            <a:graphic>
              <a:graphicData uri="http://schemas.openxmlformats.org/presentationml/2006/ole">
                <mc:AlternateContent xmlns:mc="http://schemas.openxmlformats.org/markup-compatibility/2006">
                  <mc:Choice xmlns:v="urn:schemas-microsoft-com:vml" Requires="v">
                    <p:oleObj spid="_x0000_s373266" name="Equation" r:id="rId14" imgW="15849600" imgH="4876800" progId="Equation.DSMT4">
                      <p:embed/>
                    </p:oleObj>
                  </mc:Choice>
                  <mc:Fallback>
                    <p:oleObj name="Equation" r:id="rId14" imgW="15849600" imgH="4876800" progId="Equation.DSMT4">
                      <p:embed/>
                      <p:pic>
                        <p:nvPicPr>
                          <p:cNvPr id="40983" name="Object 10"/>
                          <p:cNvPicPr>
                            <a:picLocks noChangeAspect="1" noChangeArrowheads="1"/>
                          </p:cNvPicPr>
                          <p:nvPr/>
                        </p:nvPicPr>
                        <p:blipFill>
                          <a:blip r:embed="rId15"/>
                          <a:srcRect/>
                          <a:stretch>
                            <a:fillRect/>
                          </a:stretch>
                        </p:blipFill>
                        <p:spPr bwMode="auto">
                          <a:xfrm>
                            <a:off x="4310" y="2417"/>
                            <a:ext cx="890" cy="2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0986" name="Text Box 13"/>
              <p:cNvSpPr txBox="1">
                <a:spLocks noChangeArrowheads="1"/>
              </p:cNvSpPr>
              <p:nvPr/>
            </p:nvSpPr>
            <p:spPr bwMode="auto">
              <a:xfrm>
                <a:off x="-3" y="1885"/>
                <a:ext cx="3188"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660066"/>
                    </a:solidFill>
                    <a:effectLst/>
                    <a:uLnTx/>
                    <a:uFillTx/>
                    <a:latin typeface="Times New Roman" panose="02020603050405020304" pitchFamily="18" charset="0"/>
                    <a:ea typeface="微软雅黑" panose="020B0503020204020204" pitchFamily="34" charset="-122"/>
                  </a:rPr>
                  <a:t>因此，在相邻原胞中相应位置的</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660066"/>
                    </a:solidFill>
                    <a:effectLst/>
                    <a:uLnTx/>
                    <a:uFillTx/>
                    <a:latin typeface="Times New Roman" panose="02020603050405020304" pitchFamily="18" charset="0"/>
                    <a:ea typeface="微软雅黑" panose="020B0503020204020204" pitchFamily="34" charset="-122"/>
                  </a:rPr>
                  <a:t>波函数应该就差一个简单相位系数：</a:t>
                </a:r>
              </a:p>
            </p:txBody>
          </p:sp>
        </p:grpSp>
        <p:graphicFrame>
          <p:nvGraphicFramePr>
            <p:cNvPr id="11" name="对象 10"/>
            <p:cNvGraphicFramePr>
              <a:graphicFrameLocks noChangeAspect="1"/>
            </p:cNvGraphicFramePr>
            <p:nvPr/>
          </p:nvGraphicFramePr>
          <p:xfrm>
            <a:off x="5208812" y="2687008"/>
            <a:ext cx="3025915" cy="665164"/>
          </p:xfrm>
          <a:graphic>
            <a:graphicData uri="http://schemas.openxmlformats.org/presentationml/2006/ole">
              <mc:AlternateContent xmlns:mc="http://schemas.openxmlformats.org/markup-compatibility/2006">
                <mc:Choice xmlns:v="urn:schemas-microsoft-com:vml" Requires="v">
                  <p:oleObj spid="_x0000_s373267" name="Equation" r:id="rId16" imgW="1243965" imgH="266700" progId="Equation.DSMT4">
                    <p:embed/>
                  </p:oleObj>
                </mc:Choice>
                <mc:Fallback>
                  <p:oleObj name="Equation" r:id="rId16" imgW="1243965" imgH="266700" progId="Equation.DSMT4">
                    <p:embed/>
                    <p:pic>
                      <p:nvPicPr>
                        <p:cNvPr id="11" name="对象 10"/>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5208812" y="2687008"/>
                          <a:ext cx="3025915" cy="665164"/>
                        </a:xfrm>
                        <a:prstGeom prst="rect">
                          <a:avLst/>
                        </a:prstGeom>
                        <a:noFill/>
                      </p:spPr>
                    </p:pic>
                  </p:oleObj>
                </mc:Fallback>
              </mc:AlternateContent>
            </a:graphicData>
          </a:graphic>
        </p:graphicFrame>
      </p:grpSp>
      <p:sp>
        <p:nvSpPr>
          <p:cNvPr id="16" name="Rectangle 10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 name="页脚占位符 7"/>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zh-CN" altLang="en-US"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清华大学电子工程系</a:t>
            </a:r>
            <a:r>
              <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a:t>
            </a:r>
            <a:r>
              <a:rPr kumimoji="1" lang="zh-CN" altLang="en-US"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黄翊东</a:t>
            </a:r>
            <a:endPar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10" name="灯片编号占位符 9"/>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BFA3644-F7FA-4510-BE22-999DFD69EC9B}" type="slidenum">
              <a:rPr kumimoji="1" lang="en-US" altLang="zh-CN" sz="14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36</a:t>
            </a:fld>
            <a:endParaRPr kumimoji="1" lang="en-US"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32" name="Rectangle 2"/>
          <p:cNvSpPr>
            <a:spLocks noRot="1" noChangeArrowheads="1"/>
          </p:cNvSpPr>
          <p:nvPr/>
        </p:nvSpPr>
        <p:spPr bwMode="auto">
          <a:xfrm>
            <a:off x="3203848" y="136315"/>
            <a:ext cx="4105275"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1" lang="zh-CN" altLang="en-US" sz="3600" b="1" i="0" u="none" strike="noStrike" kern="1200" cap="none" spc="0" normalizeH="0" baseline="0" noProof="0" dirty="0">
                <a:ln>
                  <a:noFill/>
                </a:ln>
                <a:solidFill>
                  <a:srgbClr val="660066"/>
                </a:solidFill>
                <a:effectLst>
                  <a:outerShdw blurRad="38100" dist="38100" dir="2700000" algn="tl">
                    <a:srgbClr val="C0C0C0"/>
                  </a:outerShdw>
                </a:effectLst>
                <a:uLnTx/>
                <a:uFillTx/>
                <a:latin typeface="Times New Roman" pitchFamily="18" charset="0"/>
                <a:ea typeface="微软雅黑" pitchFamily="34" charset="-122"/>
                <a:cs typeface="+mn-cs"/>
              </a:rPr>
              <a:t>布 洛 赫 定 理</a:t>
            </a:r>
          </a:p>
        </p:txBody>
      </p:sp>
      <p:sp>
        <p:nvSpPr>
          <p:cNvPr id="33" name="Rectangle 37"/>
          <p:cNvSpPr>
            <a:spLocks noChangeArrowheads="1"/>
          </p:cNvSpPr>
          <p:nvPr/>
        </p:nvSpPr>
        <p:spPr bwMode="auto">
          <a:xfrm flipV="1">
            <a:off x="106363" y="995473"/>
            <a:ext cx="8885237" cy="42863"/>
          </a:xfrm>
          <a:prstGeom prst="rect">
            <a:avLst/>
          </a:prstGeom>
          <a:gradFill rotWithShape="0">
            <a:gsLst>
              <a:gs pos="0">
                <a:srgbClr val="808080">
                  <a:gamma/>
                  <a:tint val="0"/>
                  <a:invGamma/>
                </a:srgbClr>
              </a:gs>
              <a:gs pos="100000">
                <a:srgbClr val="808080"/>
              </a:gs>
            </a:gsLst>
            <a:path path="shape">
              <a:fillToRect l="50000" t="50000" r="50000" b="50000"/>
            </a:path>
          </a:gradFill>
          <a:ln w="12700">
            <a:noFill/>
            <a:miter lim="800000"/>
            <a:headEnd type="none" w="sm" len="sm"/>
            <a:tailEnd type="none" w="sm" len="sm"/>
          </a:ln>
          <a:effectLst/>
        </p:spPr>
        <p:txBody>
          <a:bodyPr wrap="none" anchor="ctr"/>
          <a:lstStyle/>
          <a:p>
            <a:pPr marL="0" marR="0" lvl="0" indent="0" algn="l" defTabSz="914400" rtl="0" eaLnBrk="0" fontAlgn="auto" latinLnBrk="0" hangingPunct="0">
              <a:lnSpc>
                <a:spcPct val="100000"/>
              </a:lnSpc>
              <a:spcBef>
                <a:spcPts val="0"/>
              </a:spcBef>
              <a:spcAft>
                <a:spcPts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Arial"/>
              <a:ea typeface="宋体"/>
              <a:cs typeface="+mn-cs"/>
            </a:endParaRPr>
          </a:p>
        </p:txBody>
      </p:sp>
      <p:grpSp>
        <p:nvGrpSpPr>
          <p:cNvPr id="12" name="组合 11"/>
          <p:cNvGrpSpPr/>
          <p:nvPr/>
        </p:nvGrpSpPr>
        <p:grpSpPr>
          <a:xfrm>
            <a:off x="284162" y="3190724"/>
            <a:ext cx="8643750" cy="3088670"/>
            <a:chOff x="284162" y="3190724"/>
            <a:chExt cx="8643750" cy="3088670"/>
          </a:xfrm>
        </p:grpSpPr>
        <p:grpSp>
          <p:nvGrpSpPr>
            <p:cNvPr id="4" name="组合 3"/>
            <p:cNvGrpSpPr/>
            <p:nvPr/>
          </p:nvGrpSpPr>
          <p:grpSpPr>
            <a:xfrm>
              <a:off x="284162" y="3190724"/>
              <a:ext cx="8643750" cy="3088670"/>
              <a:chOff x="411163" y="3559174"/>
              <a:chExt cx="8643750" cy="3088670"/>
            </a:xfrm>
          </p:grpSpPr>
          <p:grpSp>
            <p:nvGrpSpPr>
              <p:cNvPr id="1169422" name="Group 14"/>
              <p:cNvGrpSpPr/>
              <p:nvPr/>
            </p:nvGrpSpPr>
            <p:grpSpPr bwMode="auto">
              <a:xfrm>
                <a:off x="411163" y="3559174"/>
                <a:ext cx="6180137" cy="1485900"/>
                <a:chOff x="259" y="2242"/>
                <a:chExt cx="3893" cy="936"/>
              </a:xfrm>
            </p:grpSpPr>
            <p:graphicFrame>
              <p:nvGraphicFramePr>
                <p:cNvPr id="40975" name="Object 15"/>
                <p:cNvGraphicFramePr>
                  <a:graphicFrameLocks noChangeAspect="1"/>
                </p:cNvGraphicFramePr>
                <p:nvPr/>
              </p:nvGraphicFramePr>
              <p:xfrm>
                <a:off x="578" y="2842"/>
                <a:ext cx="1773" cy="336"/>
              </p:xfrm>
              <a:graphic>
                <a:graphicData uri="http://schemas.openxmlformats.org/presentationml/2006/ole">
                  <mc:AlternateContent xmlns:mc="http://schemas.openxmlformats.org/markup-compatibility/2006">
                    <mc:Choice xmlns:v="urn:schemas-microsoft-com:vml" Requires="v">
                      <p:oleObj spid="_x0000_s373268" name="Equation" r:id="rId18" imgW="28956000" imgH="5486400" progId="Equation.DSMT4">
                        <p:embed/>
                      </p:oleObj>
                    </mc:Choice>
                    <mc:Fallback>
                      <p:oleObj name="Equation" r:id="rId18" imgW="28956000" imgH="5486400" progId="Equation.DSMT4">
                        <p:embed/>
                        <p:pic>
                          <p:nvPicPr>
                            <p:cNvPr id="40975" name="Object 15"/>
                            <p:cNvPicPr>
                              <a:picLocks noChangeAspect="1" noChangeArrowheads="1"/>
                            </p:cNvPicPr>
                            <p:nvPr/>
                          </p:nvPicPr>
                          <p:blipFill>
                            <a:blip r:embed="rId19"/>
                            <a:srcRect/>
                            <a:stretch>
                              <a:fillRect/>
                            </a:stretch>
                          </p:blipFill>
                          <p:spPr bwMode="auto">
                            <a:xfrm>
                              <a:off x="578" y="2842"/>
                              <a:ext cx="1773" cy="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0978" name="Object 18"/>
                <p:cNvGraphicFramePr>
                  <a:graphicFrameLocks noChangeAspect="1"/>
                </p:cNvGraphicFramePr>
                <p:nvPr/>
              </p:nvGraphicFramePr>
              <p:xfrm>
                <a:off x="932" y="2271"/>
                <a:ext cx="1084" cy="314"/>
              </p:xfrm>
              <a:graphic>
                <a:graphicData uri="http://schemas.openxmlformats.org/presentationml/2006/ole">
                  <mc:AlternateContent xmlns:mc="http://schemas.openxmlformats.org/markup-compatibility/2006">
                    <mc:Choice xmlns:v="urn:schemas-microsoft-com:vml" Requires="v">
                      <p:oleObj spid="_x0000_s373269" name="公式" r:id="rId20" imgW="787400" imgH="228600" progId="Equation.3">
                        <p:embed/>
                      </p:oleObj>
                    </mc:Choice>
                    <mc:Fallback>
                      <p:oleObj name="公式" r:id="rId20" imgW="787400" imgH="228600" progId="Equation.3">
                        <p:embed/>
                        <p:pic>
                          <p:nvPicPr>
                            <p:cNvPr id="40978" name="Object 18"/>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932" y="2271"/>
                              <a:ext cx="1084" cy="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CC0000"/>
                                  </a:solidFill>
                                  <a:miter lim="800000"/>
                                  <a:headEnd/>
                                  <a:tailEnd/>
                                </a14:hiddenLine>
                              </a:ext>
                            </a:extLst>
                          </p:spPr>
                        </p:pic>
                      </p:oleObj>
                    </mc:Fallback>
                  </mc:AlternateContent>
                </a:graphicData>
              </a:graphic>
            </p:graphicFrame>
            <p:sp>
              <p:nvSpPr>
                <p:cNvPr id="40979" name="Text Box 19"/>
                <p:cNvSpPr txBox="1">
                  <a:spLocks noChangeArrowheads="1"/>
                </p:cNvSpPr>
                <p:nvPr/>
              </p:nvSpPr>
              <p:spPr bwMode="auto">
                <a:xfrm>
                  <a:off x="259" y="2242"/>
                  <a:ext cx="2994" cy="5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CC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由具有                      个原胞的晶体</a:t>
                  </a:r>
                </a:p>
                <a:p>
                  <a:pPr marL="0" marR="0" lvl="0" indent="0" algn="l" defTabSz="914400" rtl="0" eaLnBrk="1" fontAlgn="base" latinLnBrk="0" hangingPunct="1">
                    <a:lnSpc>
                      <a:spcPts val="37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中的周期性边界条件确定</a:t>
                  </a:r>
                </a:p>
              </p:txBody>
            </p:sp>
            <p:sp>
              <p:nvSpPr>
                <p:cNvPr id="40981" name="Line 21"/>
                <p:cNvSpPr>
                  <a:spLocks noChangeShapeType="1"/>
                </p:cNvSpPr>
                <p:nvPr/>
              </p:nvSpPr>
              <p:spPr bwMode="auto">
                <a:xfrm>
                  <a:off x="2383" y="3023"/>
                  <a:ext cx="408" cy="0"/>
                </a:xfrm>
                <a:prstGeom prst="line">
                  <a:avLst/>
                </a:prstGeom>
                <a:noFill/>
                <a:ln w="381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Arial" panose="020B0604020202020204" pitchFamily="34" charset="0"/>
                    <a:ea typeface="楷体_GB2312" pitchFamily="49" charset="-122"/>
                    <a:cs typeface="+mn-cs"/>
                  </a:endParaRPr>
                </a:p>
              </p:txBody>
            </p:sp>
            <p:sp>
              <p:nvSpPr>
                <p:cNvPr id="40982" name="Line 22"/>
                <p:cNvSpPr>
                  <a:spLocks noChangeShapeType="1"/>
                </p:cNvSpPr>
                <p:nvPr/>
              </p:nvSpPr>
              <p:spPr bwMode="auto">
                <a:xfrm>
                  <a:off x="3744" y="3023"/>
                  <a:ext cx="408" cy="0"/>
                </a:xfrm>
                <a:prstGeom prst="line">
                  <a:avLst/>
                </a:prstGeom>
                <a:noFill/>
                <a:ln w="381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Arial" panose="020B0604020202020204" pitchFamily="34" charset="0"/>
                    <a:ea typeface="楷体_GB2312" pitchFamily="49" charset="-122"/>
                    <a:cs typeface="+mn-cs"/>
                  </a:endParaRPr>
                </a:p>
              </p:txBody>
            </p:sp>
          </p:grpSp>
          <p:sp>
            <p:nvSpPr>
              <p:cNvPr id="1169434" name="Text Box 26"/>
              <p:cNvSpPr txBox="1">
                <a:spLocks noChangeArrowheads="1"/>
              </p:cNvSpPr>
              <p:nvPr/>
            </p:nvSpPr>
            <p:spPr bwMode="auto">
              <a:xfrm>
                <a:off x="7291289" y="6186179"/>
                <a:ext cx="176362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0" lang="en-US" altLang="zh-CN" sz="2400" b="0" i="1"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l</a:t>
                </a:r>
                <a:r>
                  <a:rPr kumimoji="0" lang="en-US" altLang="zh-CN" sz="2400" b="0" i="1" u="none" strike="noStrike" kern="1200" cap="none" spc="0" normalizeH="0" baseline="-2500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i</a:t>
                </a:r>
                <a:r>
                  <a:rPr kumimoji="0" lang="zh-CN" alt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0" lang="zh-CN" altLang="en-US" sz="20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整数</a:t>
                </a:r>
                <a:r>
                  <a:rPr kumimoji="0" lang="zh-CN" alt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p>
            </p:txBody>
          </p:sp>
          <p:graphicFrame>
            <p:nvGraphicFramePr>
              <p:cNvPr id="15" name="对象 14"/>
              <p:cNvGraphicFramePr>
                <a:graphicFrameLocks noChangeAspect="1"/>
              </p:cNvGraphicFramePr>
              <p:nvPr/>
            </p:nvGraphicFramePr>
            <p:xfrm>
              <a:off x="6721046" y="4181955"/>
              <a:ext cx="1451354" cy="1063292"/>
            </p:xfrm>
            <a:graphic>
              <a:graphicData uri="http://schemas.openxmlformats.org/presentationml/2006/ole">
                <mc:AlternateContent xmlns:mc="http://schemas.openxmlformats.org/markup-compatibility/2006">
                  <mc:Choice xmlns:v="urn:schemas-microsoft-com:vml" Requires="v">
                    <p:oleObj spid="_x0000_s373270" name="Equation" r:id="rId22" imgW="596900" imgH="431800" progId="Equation.DSMT4">
                      <p:embed/>
                    </p:oleObj>
                  </mc:Choice>
                  <mc:Fallback>
                    <p:oleObj name="Equation" r:id="rId22" imgW="596900" imgH="431800" progId="Equation.DSMT4">
                      <p:embed/>
                      <p:pic>
                        <p:nvPicPr>
                          <p:cNvPr id="15" name="对象 14"/>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6721046" y="4181955"/>
                            <a:ext cx="1451354" cy="1063292"/>
                          </a:xfrm>
                          <a:prstGeom prst="rect">
                            <a:avLst/>
                          </a:prstGeom>
                          <a:noFill/>
                        </p:spPr>
                      </p:pic>
                    </p:oleObj>
                  </mc:Fallback>
                </mc:AlternateContent>
              </a:graphicData>
            </a:graphic>
          </p:graphicFrame>
          <p:graphicFrame>
            <p:nvGraphicFramePr>
              <p:cNvPr id="17" name="对象 16"/>
              <p:cNvGraphicFramePr>
                <a:graphicFrameLocks noChangeAspect="1"/>
              </p:cNvGraphicFramePr>
              <p:nvPr/>
            </p:nvGraphicFramePr>
            <p:xfrm>
              <a:off x="4499992" y="4509120"/>
              <a:ext cx="1323660" cy="567283"/>
            </p:xfrm>
            <a:graphic>
              <a:graphicData uri="http://schemas.openxmlformats.org/presentationml/2006/ole">
                <mc:AlternateContent xmlns:mc="http://schemas.openxmlformats.org/markup-compatibility/2006">
                  <mc:Choice xmlns:v="urn:schemas-microsoft-com:vml" Requires="v">
                    <p:oleObj spid="_x0000_s373271" name="Equation" r:id="rId24" imgW="533400" imgH="228600" progId="Equation.DSMT4">
                      <p:embed/>
                    </p:oleObj>
                  </mc:Choice>
                  <mc:Fallback>
                    <p:oleObj name="Equation" r:id="rId24" imgW="533400" imgH="228600" progId="Equation.DSMT4">
                      <p:embed/>
                      <p:pic>
                        <p:nvPicPr>
                          <p:cNvPr id="17" name="对象 16"/>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4499992" y="4509120"/>
                            <a:ext cx="1323660" cy="567283"/>
                          </a:xfrm>
                          <a:prstGeom prst="rect">
                            <a:avLst/>
                          </a:prstGeom>
                          <a:noFill/>
                        </p:spPr>
                      </p:pic>
                    </p:oleObj>
                  </mc:Fallback>
                </mc:AlternateContent>
              </a:graphicData>
            </a:graphic>
          </p:graphicFrame>
        </p:grpSp>
        <p:graphicFrame>
          <p:nvGraphicFramePr>
            <p:cNvPr id="34" name="对象 33"/>
            <p:cNvGraphicFramePr>
              <a:graphicFrameLocks noChangeAspect="1"/>
            </p:cNvGraphicFramePr>
            <p:nvPr>
              <p:extLst>
                <p:ext uri="{D42A27DB-BD31-4B8C-83A1-F6EECF244321}">
                  <p14:modId xmlns:p14="http://schemas.microsoft.com/office/powerpoint/2010/main" val="432085419"/>
                </p:ext>
              </p:extLst>
            </p:nvPr>
          </p:nvGraphicFramePr>
          <p:xfrm>
            <a:off x="3734957" y="3600846"/>
            <a:ext cx="371475" cy="569913"/>
          </p:xfrm>
          <a:graphic>
            <a:graphicData uri="http://schemas.openxmlformats.org/presentationml/2006/ole">
              <mc:AlternateContent xmlns:mc="http://schemas.openxmlformats.org/markup-compatibility/2006">
                <mc:Choice xmlns:v="urn:schemas-microsoft-com:vml" Requires="v">
                  <p:oleObj spid="_x0000_s373272" name="Equation" r:id="rId26" imgW="152280" imgH="228600" progId="Equation.DSMT4">
                    <p:embed/>
                  </p:oleObj>
                </mc:Choice>
                <mc:Fallback>
                  <p:oleObj name="Equation" r:id="rId26" imgW="152280" imgH="228600" progId="Equation.DSMT4">
                    <p:embed/>
                    <p:pic>
                      <p:nvPicPr>
                        <p:cNvPr id="34" name="对象 33"/>
                        <p:cNvPicPr>
                          <a:picLocks noChangeAspect="1" noChangeArrowheads="1"/>
                        </p:cNvPicPr>
                        <p:nvPr/>
                      </p:nvPicPr>
                      <p:blipFill>
                        <a:blip r:embed="rId27"/>
                        <a:srcRect/>
                        <a:stretch>
                          <a:fillRect/>
                        </a:stretch>
                      </p:blipFill>
                      <p:spPr bwMode="auto">
                        <a:xfrm>
                          <a:off x="3734957" y="3600846"/>
                          <a:ext cx="371475" cy="569913"/>
                        </a:xfrm>
                        <a:prstGeom prst="rect">
                          <a:avLst/>
                        </a:prstGeom>
                        <a:noFill/>
                      </p:spPr>
                    </p:pic>
                  </p:oleObj>
                </mc:Fallback>
              </mc:AlternateContent>
            </a:graphicData>
          </a:graphic>
        </p:graphicFrame>
      </p:grpSp>
      <p:grpSp>
        <p:nvGrpSpPr>
          <p:cNvPr id="38" name="组合 37"/>
          <p:cNvGrpSpPr/>
          <p:nvPr/>
        </p:nvGrpSpPr>
        <p:grpSpPr>
          <a:xfrm>
            <a:off x="5188991" y="5517232"/>
            <a:ext cx="2119313" cy="1155163"/>
            <a:chOff x="5124450" y="5631400"/>
            <a:chExt cx="2119313" cy="1155163"/>
          </a:xfrm>
        </p:grpSpPr>
        <p:graphicFrame>
          <p:nvGraphicFramePr>
            <p:cNvPr id="39" name="Object 13"/>
            <p:cNvGraphicFramePr>
              <a:graphicFrameLocks noChangeAspect="1"/>
            </p:cNvGraphicFramePr>
            <p:nvPr/>
          </p:nvGraphicFramePr>
          <p:xfrm>
            <a:off x="5124450" y="5899150"/>
            <a:ext cx="2119313" cy="887413"/>
          </p:xfrm>
          <a:graphic>
            <a:graphicData uri="http://schemas.openxmlformats.org/presentationml/2006/ole">
              <mc:AlternateContent xmlns:mc="http://schemas.openxmlformats.org/markup-compatibility/2006">
                <mc:Choice xmlns:v="urn:schemas-microsoft-com:vml" Requires="v">
                  <p:oleObj spid="_x0000_s373273" name="Equation" r:id="rId28" imgW="1028520" imgH="431640" progId="Equation.DSMT4">
                    <p:embed/>
                  </p:oleObj>
                </mc:Choice>
                <mc:Fallback>
                  <p:oleObj name="Equation" r:id="rId28" imgW="1028520" imgH="431640" progId="Equation.DSMT4">
                    <p:embed/>
                    <p:pic>
                      <p:nvPicPr>
                        <p:cNvPr id="39" name="Object 13"/>
                        <p:cNvPicPr>
                          <a:picLocks noChangeAspect="1" noChangeArrowheads="1"/>
                        </p:cNvPicPr>
                        <p:nvPr/>
                      </p:nvPicPr>
                      <p:blipFill>
                        <a:blip r:embed="rId29"/>
                        <a:srcRect/>
                        <a:stretch>
                          <a:fillRect/>
                        </a:stretch>
                      </p:blipFill>
                      <p:spPr bwMode="auto">
                        <a:xfrm>
                          <a:off x="5124450" y="5899150"/>
                          <a:ext cx="2119313" cy="887413"/>
                        </a:xfrm>
                        <a:prstGeom prst="rect">
                          <a:avLst/>
                        </a:prstGeom>
                        <a:solidFill>
                          <a:srgbClr val="FFCCFF"/>
                        </a:solidFill>
                        <a:ln w="12700">
                          <a:solidFill>
                            <a:srgbClr val="CC0000"/>
                          </a:solidFill>
                        </a:ln>
                      </p:spPr>
                    </p:pic>
                  </p:oleObj>
                </mc:Fallback>
              </mc:AlternateContent>
            </a:graphicData>
          </a:graphic>
        </p:graphicFrame>
        <p:cxnSp>
          <p:nvCxnSpPr>
            <p:cNvPr id="40" name="直接箭头连接符 39"/>
            <p:cNvCxnSpPr/>
            <p:nvPr/>
          </p:nvCxnSpPr>
          <p:spPr bwMode="auto">
            <a:xfrm flipV="1">
              <a:off x="7001891" y="5631400"/>
              <a:ext cx="69123" cy="252253"/>
            </a:xfrm>
            <a:prstGeom prst="straightConnector1">
              <a:avLst/>
            </a:prstGeom>
            <a:solidFill>
              <a:schemeClr val="accent1"/>
            </a:solidFill>
            <a:ln w="9525" cap="flat" cmpd="sng" algn="ctr">
              <a:solidFill>
                <a:srgbClr val="CC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Tree>
    <p:extLst>
      <p:ext uri="{BB962C8B-B14F-4D97-AF65-F5344CB8AC3E}">
        <p14:creationId xmlns:p14="http://schemas.microsoft.com/office/powerpoint/2010/main" val="2933302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35"/>
                                        </p:tgtEl>
                                        <p:attrNameLst>
                                          <p:attrName>style.visibility</p:attrName>
                                        </p:attrNameLst>
                                      </p:cBhvr>
                                      <p:to>
                                        <p:strVal val="visible"/>
                                      </p:to>
                                    </p:set>
                                    <p:anim calcmode="lin" valueType="num">
                                      <p:cBhvr additive="base">
                                        <p:cTn id="27" dur="500" fill="hold"/>
                                        <p:tgtEl>
                                          <p:spTgt spid="35"/>
                                        </p:tgtEl>
                                        <p:attrNameLst>
                                          <p:attrName>ppt_x</p:attrName>
                                        </p:attrNameLst>
                                      </p:cBhvr>
                                      <p:tavLst>
                                        <p:tav tm="0">
                                          <p:val>
                                            <p:strVal val="#ppt_x"/>
                                          </p:val>
                                        </p:tav>
                                        <p:tav tm="100000">
                                          <p:val>
                                            <p:strVal val="#ppt_x"/>
                                          </p:val>
                                        </p:tav>
                                      </p:tavLst>
                                    </p:anim>
                                    <p:anim calcmode="lin" valueType="num">
                                      <p:cBhvr additive="base">
                                        <p:cTn id="28"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38"/>
                                        </p:tgtEl>
                                        <p:attrNameLst>
                                          <p:attrName>style.visibility</p:attrName>
                                        </p:attrNameLst>
                                      </p:cBhvr>
                                      <p:to>
                                        <p:strVal val="visible"/>
                                      </p:to>
                                    </p:set>
                                    <p:anim calcmode="lin" valueType="num">
                                      <p:cBhvr additive="base">
                                        <p:cTn id="33" dur="500" fill="hold"/>
                                        <p:tgtEl>
                                          <p:spTgt spid="38"/>
                                        </p:tgtEl>
                                        <p:attrNameLst>
                                          <p:attrName>ppt_x</p:attrName>
                                        </p:attrNameLst>
                                      </p:cBhvr>
                                      <p:tavLst>
                                        <p:tav tm="0">
                                          <p:val>
                                            <p:strVal val="#ppt_x"/>
                                          </p:val>
                                        </p:tav>
                                        <p:tav tm="100000">
                                          <p:val>
                                            <p:strVal val="#ppt_x"/>
                                          </p:val>
                                        </p:tav>
                                      </p:tavLst>
                                    </p:anim>
                                    <p:anim calcmode="lin" valueType="num">
                                      <p:cBhvr additive="base">
                                        <p:cTn id="34" dur="500" fill="hold"/>
                                        <p:tgtEl>
                                          <p:spTgt spid="3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8" name="Rectangle 3"/>
          <p:cNvSpPr>
            <a:spLocks noGrp="1" noRot="1" noChangeArrowheads="1"/>
          </p:cNvSpPr>
          <p:nvPr>
            <p:ph type="body" idx="4294967295"/>
          </p:nvPr>
        </p:nvSpPr>
        <p:spPr bwMode="auto">
          <a:xfrm>
            <a:off x="85725" y="1374870"/>
            <a:ext cx="8086725" cy="2881312"/>
          </a:xfrm>
          <a:prstGeom prst="rect">
            <a:avLst/>
          </a:prstGeom>
          <a:solidFill>
            <a:schemeClr val="bg1"/>
          </a:solidFill>
          <a:extLst>
            <a:ext uri="{91240B29-F687-4F45-9708-019B960494DF}">
              <a14:hiddenLine xmlns:a14="http://schemas.microsoft.com/office/drawing/2010/main" w="9525">
                <a:solidFill>
                  <a:srgbClr val="000000"/>
                </a:solidFill>
                <a:miter lim="800000"/>
                <a:headEnd/>
                <a:tailEnd/>
              </a14:hiddenLine>
            </a:ext>
          </a:extLst>
        </p:spPr>
        <p:txBody>
          <a:bodyPr/>
          <a:lstStyle/>
          <a:p>
            <a:pPr marL="457200" lvl="1" indent="0" eaLnBrk="1" hangingPunct="1">
              <a:lnSpc>
                <a:spcPct val="120000"/>
              </a:lnSpc>
              <a:buNone/>
            </a:pP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当势场具有晶格周期性</a:t>
            </a:r>
          </a:p>
          <a:p>
            <a:pPr marL="457200" lvl="1" indent="0" eaLnBrk="1" hangingPunct="1">
              <a:lnSpc>
                <a:spcPct val="120000"/>
              </a:lnSpc>
              <a:buNone/>
            </a:pP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波动方程的解</a:t>
            </a:r>
            <a:r>
              <a:rPr lang="zh-CN" altLang="en-US" sz="2400" b="1" i="1" dirty="0">
                <a:latin typeface="Times New Roman" panose="02020603050405020304" pitchFamily="18" charset="0"/>
                <a:ea typeface="微软雅黑" panose="020B0503020204020204" pitchFamily="34" charset="-122"/>
                <a:cs typeface="Times New Roman" panose="02020603050405020304" pitchFamily="18" charset="0"/>
                <a:sym typeface="Symbol" panose="05050102010706020507" pitchFamily="18" charset="2"/>
              </a:rPr>
              <a:t></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具有这样的性质</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 </a:t>
            </a:r>
          </a:p>
        </p:txBody>
      </p:sp>
      <p:graphicFrame>
        <p:nvGraphicFramePr>
          <p:cNvPr id="41989" name="Object 4"/>
          <p:cNvGraphicFramePr>
            <a:graphicFrameLocks noChangeAspect="1"/>
          </p:cNvGraphicFramePr>
          <p:nvPr>
            <p:extLst>
              <p:ext uri="{D42A27DB-BD31-4B8C-83A1-F6EECF244321}">
                <p14:modId xmlns:p14="http://schemas.microsoft.com/office/powerpoint/2010/main" val="2834091469"/>
              </p:ext>
            </p:extLst>
          </p:nvPr>
        </p:nvGraphicFramePr>
        <p:xfrm>
          <a:off x="3779912" y="1440014"/>
          <a:ext cx="2424113" cy="514632"/>
        </p:xfrm>
        <a:graphic>
          <a:graphicData uri="http://schemas.openxmlformats.org/presentationml/2006/ole">
            <mc:AlternateContent xmlns:mc="http://schemas.openxmlformats.org/markup-compatibility/2006">
              <mc:Choice xmlns:v="urn:schemas-microsoft-com:vml" Requires="v">
                <p:oleObj spid="_x0000_s251888" name="公式" r:id="rId4" imgW="1079500" imgH="228600" progId="Equation.3">
                  <p:embed/>
                </p:oleObj>
              </mc:Choice>
              <mc:Fallback>
                <p:oleObj name="公式" r:id="rId4" imgW="1079500" imgH="228600" progId="Equation.3">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79912" y="1440014"/>
                        <a:ext cx="2424113" cy="514632"/>
                      </a:xfrm>
                      <a:prstGeom prst="rect">
                        <a:avLst/>
                      </a:prstGeom>
                      <a:noFill/>
                      <a:ln>
                        <a:noFill/>
                      </a:ln>
                    </p:spPr>
                  </p:pic>
                </p:oleObj>
              </mc:Fallback>
            </mc:AlternateContent>
          </a:graphicData>
        </a:graphic>
      </p:graphicFrame>
      <p:graphicFrame>
        <p:nvGraphicFramePr>
          <p:cNvPr id="41990" name="Object 6"/>
          <p:cNvGraphicFramePr>
            <a:graphicFrameLocks noChangeAspect="1"/>
          </p:cNvGraphicFramePr>
          <p:nvPr>
            <p:extLst>
              <p:ext uri="{D42A27DB-BD31-4B8C-83A1-F6EECF244321}">
                <p14:modId xmlns:p14="http://schemas.microsoft.com/office/powerpoint/2010/main" val="533722670"/>
              </p:ext>
            </p:extLst>
          </p:nvPr>
        </p:nvGraphicFramePr>
        <p:xfrm>
          <a:off x="2267744" y="2577617"/>
          <a:ext cx="4392612" cy="762000"/>
        </p:xfrm>
        <a:graphic>
          <a:graphicData uri="http://schemas.openxmlformats.org/presentationml/2006/ole">
            <mc:AlternateContent xmlns:mc="http://schemas.openxmlformats.org/markup-compatibility/2006">
              <mc:Choice xmlns:v="urn:schemas-microsoft-com:vml" Requires="v">
                <p:oleObj spid="_x0000_s251889" name="公式" r:id="rId6" imgW="1371600" imgH="241300" progId="Equation.3">
                  <p:embed/>
                </p:oleObj>
              </mc:Choice>
              <mc:Fallback>
                <p:oleObj name="公式" r:id="rId6" imgW="1371600" imgH="241300" progId="Equation.3">
                  <p:embed/>
                  <p:pic>
                    <p:nvPicPr>
                      <p:cNvPr id="0" name="Object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67744" y="2577617"/>
                        <a:ext cx="4392612"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1991" name="Text Box 7"/>
          <p:cNvSpPr txBox="1">
            <a:spLocks noChangeArrowheads="1"/>
          </p:cNvSpPr>
          <p:nvPr/>
        </p:nvSpPr>
        <p:spPr bwMode="auto">
          <a:xfrm>
            <a:off x="611708" y="3573463"/>
            <a:ext cx="65960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r>
              <a:rPr lang="zh-CN" altLang="en-US" sz="2400" b="1">
                <a:latin typeface="Times New Roman" panose="02020603050405020304" pitchFamily="18" charset="0"/>
                <a:ea typeface="微软雅黑" panose="020B0503020204020204" pitchFamily="34" charset="-122"/>
                <a:cs typeface="Times New Roman" panose="02020603050405020304" pitchFamily="18" charset="0"/>
              </a:rPr>
              <a:t>当平移晶格矢量</a:t>
            </a:r>
            <a:r>
              <a:rPr lang="en-US" altLang="zh-CN" sz="2400" b="1" i="1">
                <a:latin typeface="Times New Roman" panose="02020603050405020304" pitchFamily="18" charset="0"/>
                <a:ea typeface="微软雅黑" panose="020B0503020204020204" pitchFamily="34" charset="-122"/>
                <a:cs typeface="Times New Roman" panose="02020603050405020304" pitchFamily="18" charset="0"/>
              </a:rPr>
              <a:t>R</a:t>
            </a:r>
            <a:r>
              <a:rPr lang="en-US" altLang="zh-CN" sz="2400" b="1" i="1" baseline="-25000">
                <a:latin typeface="Times New Roman" panose="02020603050405020304" pitchFamily="18" charset="0"/>
                <a:ea typeface="微软雅黑" panose="020B0503020204020204" pitchFamily="34" charset="-122"/>
                <a:cs typeface="Times New Roman" panose="02020603050405020304" pitchFamily="18" charset="0"/>
              </a:rPr>
              <a:t>n</a:t>
            </a:r>
            <a:r>
              <a:rPr lang="zh-CN" altLang="en-US" sz="2400" b="1">
                <a:latin typeface="Times New Roman" panose="02020603050405020304" pitchFamily="18" charset="0"/>
                <a:ea typeface="微软雅黑" panose="020B0503020204020204" pitchFamily="34" charset="-122"/>
                <a:cs typeface="Times New Roman" panose="02020603050405020304" pitchFamily="18" charset="0"/>
              </a:rPr>
              <a:t>时，波函数只增加了位相因子</a:t>
            </a:r>
          </a:p>
        </p:txBody>
      </p:sp>
      <p:graphicFrame>
        <p:nvGraphicFramePr>
          <p:cNvPr id="41992" name="Object 6"/>
          <p:cNvGraphicFramePr>
            <a:graphicFrameLocks noChangeAspect="1"/>
          </p:cNvGraphicFramePr>
          <p:nvPr>
            <p:extLst>
              <p:ext uri="{D42A27DB-BD31-4B8C-83A1-F6EECF244321}">
                <p14:modId xmlns:p14="http://schemas.microsoft.com/office/powerpoint/2010/main" val="3577483001"/>
              </p:ext>
            </p:extLst>
          </p:nvPr>
        </p:nvGraphicFramePr>
        <p:xfrm>
          <a:off x="7112521" y="3454400"/>
          <a:ext cx="1017587" cy="641350"/>
        </p:xfrm>
        <a:graphic>
          <a:graphicData uri="http://schemas.openxmlformats.org/presentationml/2006/ole">
            <mc:AlternateContent xmlns:mc="http://schemas.openxmlformats.org/markup-compatibility/2006">
              <mc:Choice xmlns:v="urn:schemas-microsoft-com:vml" Requires="v">
                <p:oleObj spid="_x0000_s251890" name="Equation" r:id="rId8" imgW="7620000" imgH="4876800" progId="Equation.DSMT4">
                  <p:embed/>
                </p:oleObj>
              </mc:Choice>
              <mc:Fallback>
                <p:oleObj name="Equation" r:id="rId8" imgW="7620000" imgH="4876800" progId="Equation.DSMT4">
                  <p:embed/>
                  <p:pic>
                    <p:nvPicPr>
                      <p:cNvPr id="0" name="Object 6"/>
                      <p:cNvPicPr>
                        <a:picLocks noChangeAspect="1" noChangeArrowheads="1"/>
                      </p:cNvPicPr>
                      <p:nvPr/>
                    </p:nvPicPr>
                    <p:blipFill>
                      <a:blip r:embed="rId9"/>
                      <a:srcRect/>
                      <a:stretch>
                        <a:fillRect/>
                      </a:stretch>
                    </p:blipFill>
                    <p:spPr bwMode="auto">
                      <a:xfrm>
                        <a:off x="7112521" y="3454400"/>
                        <a:ext cx="1017587"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533961" name="Rectangle 9"/>
          <p:cNvSpPr>
            <a:spLocks noChangeArrowheads="1"/>
          </p:cNvSpPr>
          <p:nvPr/>
        </p:nvSpPr>
        <p:spPr bwMode="auto">
          <a:xfrm>
            <a:off x="611708" y="3429000"/>
            <a:ext cx="7632700" cy="647700"/>
          </a:xfrm>
          <a:prstGeom prst="rect">
            <a:avLst/>
          </a:prstGeom>
          <a:noFill/>
          <a:ln w="57150">
            <a:solidFill>
              <a:srgbClr val="FF33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graphicFrame>
        <p:nvGraphicFramePr>
          <p:cNvPr id="1533962" name="Object 10"/>
          <p:cNvGraphicFramePr>
            <a:graphicFrameLocks noChangeAspect="1"/>
          </p:cNvGraphicFramePr>
          <p:nvPr>
            <p:extLst>
              <p:ext uri="{D42A27DB-BD31-4B8C-83A1-F6EECF244321}">
                <p14:modId xmlns:p14="http://schemas.microsoft.com/office/powerpoint/2010/main" val="1618579866"/>
              </p:ext>
            </p:extLst>
          </p:nvPr>
        </p:nvGraphicFramePr>
        <p:xfrm>
          <a:off x="3443113" y="4293096"/>
          <a:ext cx="4513263" cy="608012"/>
        </p:xfrm>
        <a:graphic>
          <a:graphicData uri="http://schemas.openxmlformats.org/presentationml/2006/ole">
            <mc:AlternateContent xmlns:mc="http://schemas.openxmlformats.org/markup-compatibility/2006">
              <mc:Choice xmlns:v="urn:schemas-microsoft-com:vml" Requires="v">
                <p:oleObj spid="_x0000_s251891" name="Equation" r:id="rId10" imgW="42976800" imgH="5791200" progId="Equation.DSMT4">
                  <p:embed/>
                </p:oleObj>
              </mc:Choice>
              <mc:Fallback>
                <p:oleObj name="Equation" r:id="rId10" imgW="42976800" imgH="5791200" progId="Equation.DSMT4">
                  <p:embed/>
                  <p:pic>
                    <p:nvPicPr>
                      <p:cNvPr id="0" name="Object 10"/>
                      <p:cNvPicPr>
                        <a:picLocks noChangeAspect="1" noChangeArrowheads="1"/>
                      </p:cNvPicPr>
                      <p:nvPr/>
                    </p:nvPicPr>
                    <p:blipFill>
                      <a:blip r:embed="rId11"/>
                      <a:srcRect/>
                      <a:stretch>
                        <a:fillRect/>
                      </a:stretch>
                    </p:blipFill>
                    <p:spPr bwMode="auto">
                      <a:xfrm>
                        <a:off x="3443113" y="4293096"/>
                        <a:ext cx="4513263" cy="608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533964" name="Object 12"/>
          <p:cNvGraphicFramePr>
            <a:graphicFrameLocks noChangeAspect="1"/>
          </p:cNvGraphicFramePr>
          <p:nvPr>
            <p:extLst>
              <p:ext uri="{D42A27DB-BD31-4B8C-83A1-F6EECF244321}">
                <p14:modId xmlns:p14="http://schemas.microsoft.com/office/powerpoint/2010/main" val="1945586990"/>
              </p:ext>
            </p:extLst>
          </p:nvPr>
        </p:nvGraphicFramePr>
        <p:xfrm>
          <a:off x="5013151" y="5013821"/>
          <a:ext cx="2381250" cy="604837"/>
        </p:xfrm>
        <a:graphic>
          <a:graphicData uri="http://schemas.openxmlformats.org/presentationml/2006/ole">
            <mc:AlternateContent xmlns:mc="http://schemas.openxmlformats.org/markup-compatibility/2006">
              <mc:Choice xmlns:v="urn:schemas-microsoft-com:vml" Requires="v">
                <p:oleObj spid="_x0000_s251892" name="Equation" r:id="rId12" imgW="21640800" imgH="5486400" progId="Equation.DSMT4">
                  <p:embed/>
                </p:oleObj>
              </mc:Choice>
              <mc:Fallback>
                <p:oleObj name="Equation" r:id="rId12" imgW="21640800" imgH="5486400" progId="Equation.DSMT4">
                  <p:embed/>
                  <p:pic>
                    <p:nvPicPr>
                      <p:cNvPr id="0" name="Object 12"/>
                      <p:cNvPicPr>
                        <a:picLocks noChangeAspect="1" noChangeArrowheads="1"/>
                      </p:cNvPicPr>
                      <p:nvPr/>
                    </p:nvPicPr>
                    <p:blipFill>
                      <a:blip r:embed="rId13"/>
                      <a:srcRect/>
                      <a:stretch>
                        <a:fillRect/>
                      </a:stretch>
                    </p:blipFill>
                    <p:spPr bwMode="auto">
                      <a:xfrm>
                        <a:off x="5013151" y="5013821"/>
                        <a:ext cx="2381250" cy="604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533965" name="Line 13"/>
          <p:cNvSpPr>
            <a:spLocks noChangeShapeType="1"/>
          </p:cNvSpPr>
          <p:nvPr/>
        </p:nvSpPr>
        <p:spPr bwMode="auto">
          <a:xfrm>
            <a:off x="5916438" y="5517058"/>
            <a:ext cx="647700" cy="1588"/>
          </a:xfrm>
          <a:prstGeom prst="line">
            <a:avLst/>
          </a:prstGeom>
          <a:noFill/>
          <a:ln w="57150">
            <a:solidFill>
              <a:srgbClr val="00CC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4" name="对象 13"/>
          <p:cNvGraphicFramePr>
            <a:graphicFrameLocks noChangeAspect="1"/>
          </p:cNvGraphicFramePr>
          <p:nvPr>
            <p:extLst>
              <p:ext uri="{D42A27DB-BD31-4B8C-83A1-F6EECF244321}">
                <p14:modId xmlns:p14="http://schemas.microsoft.com/office/powerpoint/2010/main" val="2692186732"/>
              </p:ext>
            </p:extLst>
          </p:nvPr>
        </p:nvGraphicFramePr>
        <p:xfrm>
          <a:off x="534813" y="4293096"/>
          <a:ext cx="2728913" cy="625475"/>
        </p:xfrm>
        <a:graphic>
          <a:graphicData uri="http://schemas.openxmlformats.org/presentationml/2006/ole">
            <mc:AlternateContent xmlns:mc="http://schemas.openxmlformats.org/markup-compatibility/2006">
              <mc:Choice xmlns:v="urn:schemas-microsoft-com:vml" Requires="v">
                <p:oleObj spid="_x0000_s251893" name="Equation" r:id="rId14" imgW="23774400" imgH="5486400" progId="Equation.DSMT4">
                  <p:embed/>
                </p:oleObj>
              </mc:Choice>
              <mc:Fallback>
                <p:oleObj name="Equation" r:id="rId14" imgW="23774400" imgH="5486400" progId="Equation.DSMT4">
                  <p:embed/>
                  <p:pic>
                    <p:nvPicPr>
                      <p:cNvPr id="0" name="图片 42980"/>
                      <p:cNvPicPr>
                        <a:picLocks noChangeAspect="1" noChangeArrowheads="1"/>
                      </p:cNvPicPr>
                      <p:nvPr/>
                    </p:nvPicPr>
                    <p:blipFill>
                      <a:blip r:embed="rId15"/>
                      <a:srcRect/>
                      <a:stretch>
                        <a:fillRect/>
                      </a:stretch>
                    </p:blipFill>
                    <p:spPr bwMode="auto">
                      <a:xfrm>
                        <a:off x="534813" y="4293096"/>
                        <a:ext cx="2728913" cy="625475"/>
                      </a:xfrm>
                      <a:prstGeom prst="rect">
                        <a:avLst/>
                      </a:prstGeom>
                      <a:noFill/>
                    </p:spPr>
                  </p:pic>
                </p:oleObj>
              </mc:Fallback>
            </mc:AlternateContent>
          </a:graphicData>
        </a:graphic>
      </p:graphicFrame>
      <p:sp>
        <p:nvSpPr>
          <p:cNvPr id="2" name="页脚占位符 1"/>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zh-CN" altLang="en-US"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清华大学电子工程系</a:t>
            </a:r>
            <a:r>
              <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a:t>
            </a:r>
            <a:r>
              <a:rPr kumimoji="1" lang="zh-CN" altLang="en-US"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黄翊东</a:t>
            </a:r>
            <a:endPar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3" name="灯片编号占位符 2"/>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CBFA3644-F7FA-4510-BE22-999DFD69EC9B}" type="slidenum">
              <a:rPr kumimoji="1" lang="en-US" altLang="zh-CN" sz="14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t>37</a:t>
            </a:fld>
            <a:endPar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16" name="Rectangle 2"/>
          <p:cNvSpPr>
            <a:spLocks noRot="1" noChangeArrowheads="1"/>
          </p:cNvSpPr>
          <p:nvPr/>
        </p:nvSpPr>
        <p:spPr bwMode="auto">
          <a:xfrm>
            <a:off x="3203848" y="136315"/>
            <a:ext cx="4105275"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algn="l" defTabSz="914400">
              <a:buClrTx/>
              <a:buSzTx/>
              <a:buFontTx/>
              <a:defRPr/>
            </a:pPr>
            <a:r>
              <a:rPr kumimoji="1" lang="zh-CN" altLang="en-US" sz="3600" b="1" dirty="0">
                <a:solidFill>
                  <a:srgbClr val="660066"/>
                </a:solidFill>
                <a:effectLst>
                  <a:outerShdw blurRad="38100" dist="38100" dir="2700000" algn="tl">
                    <a:srgbClr val="C0C0C0"/>
                  </a:outerShdw>
                </a:effectLst>
                <a:latin typeface="Times New Roman" pitchFamily="18" charset="0"/>
                <a:ea typeface="微软雅黑" pitchFamily="34" charset="-122"/>
                <a:cs typeface="+mn-cs"/>
              </a:rPr>
              <a:t>布 洛 赫 定 理</a:t>
            </a:r>
          </a:p>
        </p:txBody>
      </p:sp>
      <p:sp>
        <p:nvSpPr>
          <p:cNvPr id="17" name="Rectangle 37"/>
          <p:cNvSpPr>
            <a:spLocks noChangeArrowheads="1"/>
          </p:cNvSpPr>
          <p:nvPr/>
        </p:nvSpPr>
        <p:spPr bwMode="auto">
          <a:xfrm flipV="1">
            <a:off x="106363" y="995473"/>
            <a:ext cx="8885237" cy="42863"/>
          </a:xfrm>
          <a:prstGeom prst="rect">
            <a:avLst/>
          </a:prstGeom>
          <a:gradFill rotWithShape="0">
            <a:gsLst>
              <a:gs pos="0">
                <a:srgbClr val="808080">
                  <a:gamma/>
                  <a:tint val="0"/>
                  <a:invGamma/>
                </a:srgbClr>
              </a:gs>
              <a:gs pos="100000">
                <a:srgbClr val="808080"/>
              </a:gs>
            </a:gsLst>
            <a:path path="shape">
              <a:fillToRect l="50000" t="50000" r="50000" b="50000"/>
            </a:path>
          </a:gradFill>
          <a:ln w="12700">
            <a:noFill/>
            <a:miter lim="800000"/>
            <a:headEnd type="none" w="sm" len="sm"/>
            <a:tailEnd type="none" w="sm" len="sm"/>
          </a:ln>
          <a:effectLst/>
        </p:spPr>
        <p:txBody>
          <a:bodyPr wrap="none" anchor="ctr"/>
          <a:lstStyle/>
          <a:p>
            <a:pPr marL="0" marR="0" lvl="0" indent="0" algn="l" defTabSz="914400" rtl="0" eaLnBrk="0" fontAlgn="auto" latinLnBrk="0" hangingPunct="0">
              <a:lnSpc>
                <a:spcPct val="100000"/>
              </a:lnSpc>
              <a:spcBef>
                <a:spcPts val="0"/>
              </a:spcBef>
              <a:spcAft>
                <a:spcPts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Arial"/>
              <a:ea typeface="宋体"/>
              <a:cs typeface="+mn-c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nodeType="clickEffect">
                                  <p:stCondLst>
                                    <p:cond delay="0"/>
                                  </p:stCondLst>
                                  <p:childTnLst>
                                    <p:set>
                                      <p:cBhvr>
                                        <p:cTn id="6" dur="1" fill="hold">
                                          <p:stCondLst>
                                            <p:cond delay="0"/>
                                          </p:stCondLst>
                                        </p:cTn>
                                        <p:tgtEl>
                                          <p:spTgt spid="1533962"/>
                                        </p:tgtEl>
                                        <p:attrNameLst>
                                          <p:attrName>style.visibility</p:attrName>
                                        </p:attrNameLst>
                                      </p:cBhvr>
                                      <p:to>
                                        <p:strVal val="visible"/>
                                      </p:to>
                                    </p:set>
                                    <p:animEffect transition="in" filter="slide(fromLeft)">
                                      <p:cBhvr>
                                        <p:cTn id="7" dur="500"/>
                                        <p:tgtEl>
                                          <p:spTgt spid="1533962"/>
                                        </p:tgtEl>
                                      </p:cBhvr>
                                    </p:animEffect>
                                  </p:childTnLst>
                                </p:cTn>
                              </p:par>
                            </p:childTnLst>
                          </p:cTn>
                        </p:par>
                      </p:childTnLst>
                    </p:cTn>
                  </p:par>
                  <p:par>
                    <p:cTn id="8" fill="hold">
                      <p:stCondLst>
                        <p:cond delay="indefinite"/>
                      </p:stCondLst>
                      <p:childTnLst>
                        <p:par>
                          <p:cTn id="9" fill="hold">
                            <p:stCondLst>
                              <p:cond delay="0"/>
                            </p:stCondLst>
                            <p:childTnLst>
                              <p:par>
                                <p:cTn id="10" presetID="55" presetClass="entr" presetSubtype="0" fill="hold" nodeType="clickEffect">
                                  <p:stCondLst>
                                    <p:cond delay="0"/>
                                  </p:stCondLst>
                                  <p:childTnLst>
                                    <p:set>
                                      <p:cBhvr>
                                        <p:cTn id="11" dur="1" fill="hold">
                                          <p:stCondLst>
                                            <p:cond delay="0"/>
                                          </p:stCondLst>
                                        </p:cTn>
                                        <p:tgtEl>
                                          <p:spTgt spid="1533964"/>
                                        </p:tgtEl>
                                        <p:attrNameLst>
                                          <p:attrName>style.visibility</p:attrName>
                                        </p:attrNameLst>
                                      </p:cBhvr>
                                      <p:to>
                                        <p:strVal val="visible"/>
                                      </p:to>
                                    </p:set>
                                    <p:anim calcmode="lin" valueType="num">
                                      <p:cBhvr>
                                        <p:cTn id="12" dur="500" fill="hold"/>
                                        <p:tgtEl>
                                          <p:spTgt spid="1533964"/>
                                        </p:tgtEl>
                                        <p:attrNameLst>
                                          <p:attrName>ppt_w</p:attrName>
                                        </p:attrNameLst>
                                      </p:cBhvr>
                                      <p:tavLst>
                                        <p:tav tm="0">
                                          <p:val>
                                            <p:strVal val="#ppt_w*0.70"/>
                                          </p:val>
                                        </p:tav>
                                        <p:tav tm="100000">
                                          <p:val>
                                            <p:strVal val="#ppt_w"/>
                                          </p:val>
                                        </p:tav>
                                      </p:tavLst>
                                    </p:anim>
                                    <p:anim calcmode="lin" valueType="num">
                                      <p:cBhvr>
                                        <p:cTn id="13" dur="500" fill="hold"/>
                                        <p:tgtEl>
                                          <p:spTgt spid="1533964"/>
                                        </p:tgtEl>
                                        <p:attrNameLst>
                                          <p:attrName>ppt_h</p:attrName>
                                        </p:attrNameLst>
                                      </p:cBhvr>
                                      <p:tavLst>
                                        <p:tav tm="0">
                                          <p:val>
                                            <p:strVal val="#ppt_h"/>
                                          </p:val>
                                        </p:tav>
                                        <p:tav tm="100000">
                                          <p:val>
                                            <p:strVal val="#ppt_h"/>
                                          </p:val>
                                        </p:tav>
                                      </p:tavLst>
                                    </p:anim>
                                    <p:animEffect transition="in" filter="fade">
                                      <p:cBhvr>
                                        <p:cTn id="14" dur="500"/>
                                        <p:tgtEl>
                                          <p:spTgt spid="1533964"/>
                                        </p:tgtEl>
                                      </p:cBhvr>
                                    </p:animEffect>
                                  </p:childTnLst>
                                </p:cTn>
                              </p:par>
                            </p:childTnLst>
                          </p:cTn>
                        </p:par>
                      </p:childTnLst>
                    </p:cTn>
                  </p:par>
                  <p:par>
                    <p:cTn id="15" fill="hold">
                      <p:stCondLst>
                        <p:cond delay="indefinite"/>
                      </p:stCondLst>
                      <p:childTnLst>
                        <p:par>
                          <p:cTn id="16" fill="hold">
                            <p:stCondLst>
                              <p:cond delay="0"/>
                            </p:stCondLst>
                            <p:childTnLst>
                              <p:par>
                                <p:cTn id="17" presetID="20" presetClass="entr" presetSubtype="0" fill="hold" grpId="0" nodeType="clickEffect">
                                  <p:stCondLst>
                                    <p:cond delay="0"/>
                                  </p:stCondLst>
                                  <p:childTnLst>
                                    <p:set>
                                      <p:cBhvr>
                                        <p:cTn id="18" dur="1" fill="hold">
                                          <p:stCondLst>
                                            <p:cond delay="0"/>
                                          </p:stCondLst>
                                        </p:cTn>
                                        <p:tgtEl>
                                          <p:spTgt spid="1533965"/>
                                        </p:tgtEl>
                                        <p:attrNameLst>
                                          <p:attrName>style.visibility</p:attrName>
                                        </p:attrNameLst>
                                      </p:cBhvr>
                                      <p:to>
                                        <p:strVal val="visible"/>
                                      </p:to>
                                    </p:set>
                                    <p:animEffect transition="in" filter="wedge">
                                      <p:cBhvr>
                                        <p:cTn id="19" dur="500"/>
                                        <p:tgtEl>
                                          <p:spTgt spid="1533965"/>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grpId="0" nodeType="clickEffect">
                                  <p:stCondLst>
                                    <p:cond delay="0"/>
                                  </p:stCondLst>
                                  <p:childTnLst>
                                    <p:set>
                                      <p:cBhvr>
                                        <p:cTn id="23" dur="1" fill="hold">
                                          <p:stCondLst>
                                            <p:cond delay="0"/>
                                          </p:stCondLst>
                                        </p:cTn>
                                        <p:tgtEl>
                                          <p:spTgt spid="1533961"/>
                                        </p:tgtEl>
                                        <p:attrNameLst>
                                          <p:attrName>style.visibility</p:attrName>
                                        </p:attrNameLst>
                                      </p:cBhvr>
                                      <p:to>
                                        <p:strVal val="visible"/>
                                      </p:to>
                                    </p:set>
                                    <p:animEffect transition="in" filter="dissolve">
                                      <p:cBhvr>
                                        <p:cTn id="24" dur="500"/>
                                        <p:tgtEl>
                                          <p:spTgt spid="15339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3961" grpId="0" animBg="1"/>
      <p:bldP spid="1533965"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4036" name="Object 8"/>
          <p:cNvGraphicFramePr>
            <a:graphicFrameLocks noChangeAspect="1"/>
          </p:cNvGraphicFramePr>
          <p:nvPr>
            <p:extLst>
              <p:ext uri="{D42A27DB-BD31-4B8C-83A1-F6EECF244321}">
                <p14:modId xmlns:p14="http://schemas.microsoft.com/office/powerpoint/2010/main" val="247939813"/>
              </p:ext>
            </p:extLst>
          </p:nvPr>
        </p:nvGraphicFramePr>
        <p:xfrm>
          <a:off x="2916238" y="1627982"/>
          <a:ext cx="3024187" cy="823912"/>
        </p:xfrm>
        <a:graphic>
          <a:graphicData uri="http://schemas.openxmlformats.org/presentationml/2006/ole">
            <mc:AlternateContent xmlns:mc="http://schemas.openxmlformats.org/markup-compatibility/2006">
              <mc:Choice xmlns:v="urn:schemas-microsoft-com:vml" Requires="v">
                <p:oleObj spid="_x0000_s44373" name="Equation" r:id="rId4" imgW="22860000" imgH="5486400" progId="Equation.DSMT4">
                  <p:embed/>
                </p:oleObj>
              </mc:Choice>
              <mc:Fallback>
                <p:oleObj name="Equation" r:id="rId4" imgW="22860000" imgH="5486400" progId="Equation.DSMT4">
                  <p:embed/>
                  <p:pic>
                    <p:nvPicPr>
                      <p:cNvPr id="0" name="Object 8"/>
                      <p:cNvPicPr>
                        <a:picLocks noChangeAspect="1" noChangeArrowheads="1"/>
                      </p:cNvPicPr>
                      <p:nvPr/>
                    </p:nvPicPr>
                    <p:blipFill>
                      <a:blip r:embed="rId5"/>
                      <a:srcRect/>
                      <a:stretch>
                        <a:fillRect/>
                      </a:stretch>
                    </p:blipFill>
                    <p:spPr bwMode="auto">
                      <a:xfrm>
                        <a:off x="2916238" y="1627982"/>
                        <a:ext cx="3024187" cy="823912"/>
                      </a:xfrm>
                      <a:prstGeom prst="rect">
                        <a:avLst/>
                      </a:prstGeom>
                      <a:solidFill>
                        <a:srgbClr val="FFFFCC"/>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4037" name="Rectangle 5"/>
          <p:cNvSpPr>
            <a:spLocks noChangeArrowheads="1"/>
          </p:cNvSpPr>
          <p:nvPr/>
        </p:nvSpPr>
        <p:spPr bwMode="auto">
          <a:xfrm>
            <a:off x="1763713" y="1124744"/>
            <a:ext cx="4570482" cy="4247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lnSpc>
                <a:spcPct val="90000"/>
              </a:lnSpc>
              <a:spcBef>
                <a:spcPct val="20000"/>
              </a:spcBef>
              <a:buClr>
                <a:schemeClr val="tx1"/>
              </a:buClr>
              <a:buSzPct val="70000"/>
              <a:buFont typeface="Wingdings" panose="05000000000000000000" pitchFamily="2" charset="2"/>
              <a:buNone/>
            </a:pPr>
            <a:r>
              <a:rPr lang="zh-CN" altLang="en-US" sz="2400">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2400" b="1">
                <a:latin typeface="Times New Roman" panose="02020603050405020304" pitchFamily="18" charset="0"/>
                <a:ea typeface="微软雅黑" panose="020B0503020204020204" pitchFamily="34" charset="-122"/>
                <a:cs typeface="Times New Roman" panose="02020603050405020304" pitchFamily="18" charset="0"/>
              </a:rPr>
              <a:t>被周期函数所调幅的平面波形式</a:t>
            </a:r>
          </a:p>
        </p:txBody>
      </p:sp>
      <p:sp>
        <p:nvSpPr>
          <p:cNvPr id="44038" name="Text Box 6"/>
          <p:cNvSpPr txBox="1">
            <a:spLocks noChangeArrowheads="1"/>
          </p:cNvSpPr>
          <p:nvPr/>
        </p:nvSpPr>
        <p:spPr bwMode="auto">
          <a:xfrm>
            <a:off x="1103691" y="2566431"/>
            <a:ext cx="4412233" cy="1569660"/>
          </a:xfrm>
          <a:prstGeom prst="rect">
            <a:avLst/>
          </a:prstGeom>
          <a:noFill/>
          <a:ln w="28575">
            <a:solidFill>
              <a:srgbClr val="CC00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800">
                <a:solidFill>
                  <a:schemeClr val="tx2"/>
                </a:solidFill>
                <a:latin typeface="Arial" panose="020B0604020202020204" pitchFamily="34" charset="0"/>
                <a:ea typeface="楷体_GB2312"/>
                <a:cs typeface="楷体_GB2312"/>
              </a:defRPr>
            </a:lvl1pPr>
            <a:lvl2pPr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lvl="1" eaLnBrk="1" hangingPunct="1"/>
            <a:r>
              <a:rPr lang="zh-CN" altLang="en-US" sz="2400" b="1" dirty="0">
                <a:latin typeface="Times New Roman" panose="02020603050405020304" pitchFamily="18" charset="0"/>
                <a:ea typeface="微软雅黑" panose="020B0503020204020204" pitchFamily="34" charset="-122"/>
              </a:rPr>
              <a:t>平面波：</a:t>
            </a:r>
          </a:p>
          <a:p>
            <a:pPr marL="0" lvl="1" eaLnBrk="1" hangingPunct="1"/>
            <a:r>
              <a:rPr lang="zh-CN" altLang="en-US" sz="2400" b="1" dirty="0">
                <a:latin typeface="Times New Roman" panose="02020603050405020304" pitchFamily="18" charset="0"/>
                <a:ea typeface="微软雅黑" panose="020B0503020204020204" pitchFamily="34" charset="-122"/>
              </a:rPr>
              <a:t>自由粒子在晶体中传播的行波，平面波因子反映了电子在各个原胞之间的</a:t>
            </a:r>
            <a:r>
              <a:rPr lang="zh-CN" altLang="en-US" sz="2400" b="1" dirty="0">
                <a:solidFill>
                  <a:srgbClr val="FF0000"/>
                </a:solidFill>
                <a:latin typeface="Times New Roman" panose="02020603050405020304" pitchFamily="18" charset="0"/>
                <a:ea typeface="微软雅黑" panose="020B0503020204020204" pitchFamily="34" charset="-122"/>
              </a:rPr>
              <a:t>共有化运动</a:t>
            </a:r>
          </a:p>
        </p:txBody>
      </p:sp>
      <p:sp>
        <p:nvSpPr>
          <p:cNvPr id="44039" name="Text Box 7"/>
          <p:cNvSpPr txBox="1">
            <a:spLocks noChangeArrowheads="1"/>
          </p:cNvSpPr>
          <p:nvPr/>
        </p:nvSpPr>
        <p:spPr bwMode="auto">
          <a:xfrm>
            <a:off x="3851920" y="4580732"/>
            <a:ext cx="4752528" cy="1200329"/>
          </a:xfrm>
          <a:prstGeom prst="rect">
            <a:avLst/>
          </a:prstGeom>
          <a:solidFill>
            <a:schemeClr val="bg1"/>
          </a:solidFill>
          <a:ln w="28575">
            <a:solidFill>
              <a:srgbClr val="0066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800">
                <a:solidFill>
                  <a:schemeClr val="tx2"/>
                </a:solidFill>
                <a:latin typeface="Arial" panose="020B0604020202020204" pitchFamily="34" charset="0"/>
                <a:ea typeface="楷体_GB2312"/>
                <a:cs typeface="楷体_GB2312"/>
              </a:defRPr>
            </a:lvl1pPr>
            <a:lvl2pPr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lvl="1" algn="just" eaLnBrk="1" hangingPunct="1"/>
            <a:r>
              <a:rPr lang="zh-CN" altLang="en-US" sz="2400" b="1" dirty="0">
                <a:latin typeface="Times New Roman" panose="02020603050405020304" pitchFamily="18" charset="0"/>
                <a:ea typeface="微软雅黑" panose="020B0503020204020204" pitchFamily="34" charset="-122"/>
              </a:rPr>
              <a:t>周期函数使得其振幅由一个原胞到另外一个原胞周期性地振荡，反映了单个原胞中电子的运动</a:t>
            </a:r>
          </a:p>
        </p:txBody>
      </p:sp>
      <p:sp>
        <p:nvSpPr>
          <p:cNvPr id="44040" name="Line 8"/>
          <p:cNvSpPr>
            <a:spLocks noChangeShapeType="1"/>
          </p:cNvSpPr>
          <p:nvPr/>
        </p:nvSpPr>
        <p:spPr bwMode="auto">
          <a:xfrm flipV="1">
            <a:off x="4283522" y="2277269"/>
            <a:ext cx="144462" cy="287338"/>
          </a:xfrm>
          <a:prstGeom prst="line">
            <a:avLst/>
          </a:prstGeom>
          <a:noFill/>
          <a:ln w="28575">
            <a:solidFill>
              <a:srgbClr val="CC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a:p>
        </p:txBody>
      </p:sp>
      <p:sp>
        <p:nvSpPr>
          <p:cNvPr id="44041" name="Line 9"/>
          <p:cNvSpPr>
            <a:spLocks noChangeShapeType="1"/>
          </p:cNvSpPr>
          <p:nvPr/>
        </p:nvSpPr>
        <p:spPr bwMode="auto">
          <a:xfrm flipH="1" flipV="1">
            <a:off x="5580062" y="2348706"/>
            <a:ext cx="754132" cy="2232025"/>
          </a:xfrm>
          <a:prstGeom prst="line">
            <a:avLst/>
          </a:prstGeom>
          <a:noFill/>
          <a:ln w="285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a:p>
        </p:txBody>
      </p:sp>
      <p:sp>
        <p:nvSpPr>
          <p:cNvPr id="2" name="页脚占位符 1"/>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zh-CN" altLang="en-US"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清华大学电子工程系</a:t>
            </a:r>
            <a:r>
              <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a:t>
            </a:r>
            <a:r>
              <a:rPr kumimoji="1" lang="zh-CN" altLang="en-US"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黄翊东</a:t>
            </a:r>
            <a:endPar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3" name="灯片编号占位符 2"/>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CBFA3644-F7FA-4510-BE22-999DFD69EC9B}" type="slidenum">
              <a:rPr kumimoji="1" lang="en-US" altLang="zh-CN" sz="14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t>38</a:t>
            </a:fld>
            <a:endPar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12" name="Rectangle 2"/>
          <p:cNvSpPr>
            <a:spLocks noRot="1" noChangeArrowheads="1"/>
          </p:cNvSpPr>
          <p:nvPr/>
        </p:nvSpPr>
        <p:spPr bwMode="auto">
          <a:xfrm>
            <a:off x="3203848" y="136315"/>
            <a:ext cx="4105275"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algn="l" defTabSz="914400">
              <a:buClrTx/>
              <a:buSzTx/>
              <a:buFontTx/>
              <a:defRPr/>
            </a:pPr>
            <a:r>
              <a:rPr kumimoji="1" lang="zh-CN" altLang="en-US" sz="3600" b="1" dirty="0">
                <a:solidFill>
                  <a:srgbClr val="660066"/>
                </a:solidFill>
                <a:effectLst>
                  <a:outerShdw blurRad="38100" dist="38100" dir="2700000" algn="tl">
                    <a:srgbClr val="C0C0C0"/>
                  </a:outerShdw>
                </a:effectLst>
                <a:latin typeface="Times New Roman" pitchFamily="18" charset="0"/>
                <a:ea typeface="微软雅黑" pitchFamily="34" charset="-122"/>
                <a:cs typeface="+mn-cs"/>
              </a:rPr>
              <a:t>布 洛 赫 定 理</a:t>
            </a:r>
          </a:p>
        </p:txBody>
      </p:sp>
      <p:sp>
        <p:nvSpPr>
          <p:cNvPr id="13" name="Rectangle 37"/>
          <p:cNvSpPr>
            <a:spLocks noChangeArrowheads="1"/>
          </p:cNvSpPr>
          <p:nvPr/>
        </p:nvSpPr>
        <p:spPr bwMode="auto">
          <a:xfrm flipV="1">
            <a:off x="106363" y="995473"/>
            <a:ext cx="8885237" cy="42863"/>
          </a:xfrm>
          <a:prstGeom prst="rect">
            <a:avLst/>
          </a:prstGeom>
          <a:gradFill rotWithShape="0">
            <a:gsLst>
              <a:gs pos="0">
                <a:srgbClr val="808080">
                  <a:gamma/>
                  <a:tint val="0"/>
                  <a:invGamma/>
                </a:srgbClr>
              </a:gs>
              <a:gs pos="100000">
                <a:srgbClr val="808080"/>
              </a:gs>
            </a:gsLst>
            <a:path path="shape">
              <a:fillToRect l="50000" t="50000" r="50000" b="50000"/>
            </a:path>
          </a:gradFill>
          <a:ln w="12700">
            <a:noFill/>
            <a:miter lim="800000"/>
            <a:headEnd type="none" w="sm" len="sm"/>
            <a:tailEnd type="none" w="sm" len="sm"/>
          </a:ln>
          <a:effectLst/>
        </p:spPr>
        <p:txBody>
          <a:bodyPr wrap="none" anchor="ctr"/>
          <a:lstStyle/>
          <a:p>
            <a:pPr marL="0" marR="0" lvl="0" indent="0" algn="l" defTabSz="914400" rtl="0" eaLnBrk="0" fontAlgn="auto" latinLnBrk="0" hangingPunct="0">
              <a:lnSpc>
                <a:spcPct val="100000"/>
              </a:lnSpc>
              <a:spcBef>
                <a:spcPts val="0"/>
              </a:spcBef>
              <a:spcAft>
                <a:spcPts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Arial"/>
              <a:ea typeface="宋体"/>
              <a:cs typeface="+mn-c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49" name="标题 23"/>
          <p:cNvSpPr>
            <a:spLocks noGrp="1"/>
          </p:cNvSpPr>
          <p:nvPr>
            <p:ph type="title" idx="4294967295"/>
          </p:nvPr>
        </p:nvSpPr>
        <p:spPr>
          <a:xfrm>
            <a:off x="2627784" y="385818"/>
            <a:ext cx="5513387" cy="654050"/>
          </a:xfrm>
        </p:spPr>
        <p:txBody>
          <a:bodyPr/>
          <a:lstStyle/>
          <a:p>
            <a:pPr algn="l" defTabSz="914400">
              <a:buClrTx/>
              <a:buSzTx/>
              <a:buFontTx/>
              <a:defRPr/>
            </a:pPr>
            <a:r>
              <a:rPr lang="zh-CN" altLang="en-US" sz="3600" b="1" kern="1200" dirty="0">
                <a:solidFill>
                  <a:srgbClr val="660066"/>
                </a:solidFill>
                <a:effectLst>
                  <a:outerShdw blurRad="38100" dist="38100" dir="2700000" algn="tl">
                    <a:srgbClr val="C0C0C0"/>
                  </a:outerShdw>
                </a:effectLst>
                <a:latin typeface="Times New Roman" pitchFamily="18" charset="0"/>
                <a:ea typeface="微软雅黑" pitchFamily="34" charset="-122"/>
                <a:cs typeface="+mn-cs"/>
              </a:rPr>
              <a:t>一维周期性势场模型</a:t>
            </a:r>
          </a:p>
        </p:txBody>
      </p:sp>
      <p:sp>
        <p:nvSpPr>
          <p:cNvPr id="181250" name="内容占位符 24"/>
          <p:cNvSpPr>
            <a:spLocks noGrp="1"/>
          </p:cNvSpPr>
          <p:nvPr>
            <p:ph sz="quarter" idx="4294967295"/>
          </p:nvPr>
        </p:nvSpPr>
        <p:spPr>
          <a:xfrm>
            <a:off x="1205184" y="1069218"/>
            <a:ext cx="7024687" cy="554038"/>
          </a:xfrm>
        </p:spPr>
        <p:txBody>
          <a:bodyPr/>
          <a:lstStyle/>
          <a:p>
            <a:pPr>
              <a:lnSpc>
                <a:spcPct val="125000"/>
              </a:lnSpc>
            </a:pPr>
            <a:r>
              <a:rPr lang="zh-CN" altLang="en-US" sz="28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设一维“晶体”中包含</a:t>
            </a:r>
            <a:r>
              <a:rPr lang="en-US" altLang="zh-CN" sz="2800" b="1" i="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N</a:t>
            </a:r>
            <a:r>
              <a:rPr lang="zh-CN" altLang="en-US" sz="28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个周期（原胞）</a:t>
            </a:r>
            <a:endParaRPr lang="zh-CN" altLang="en-US"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aphicFrame>
        <p:nvGraphicFramePr>
          <p:cNvPr id="2" name="对象 1"/>
          <p:cNvGraphicFramePr>
            <a:graphicFrameLocks noChangeAspect="1"/>
          </p:cNvGraphicFramePr>
          <p:nvPr/>
        </p:nvGraphicFramePr>
        <p:xfrm>
          <a:off x="1981200" y="4048125"/>
          <a:ext cx="4945063" cy="1373188"/>
        </p:xfrm>
        <a:graphic>
          <a:graphicData uri="http://schemas.openxmlformats.org/presentationml/2006/ole">
            <mc:AlternateContent xmlns:mc="http://schemas.openxmlformats.org/markup-compatibility/2006">
              <mc:Choice xmlns:v="urn:schemas-microsoft-com:vml" Requires="v">
                <p:oleObj spid="_x0000_s92730" name="Equation" r:id="rId4" imgW="1682750" imgH="466090" progId="Equation.DSMT4">
                  <p:embed/>
                </p:oleObj>
              </mc:Choice>
              <mc:Fallback>
                <p:oleObj name="Equation" r:id="rId4" imgW="1682750" imgH="466090" progId="Equation.DSMT4">
                  <p:embed/>
                  <p:pic>
                    <p:nvPicPr>
                      <p:cNvPr id="0" name="图片 9238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81200" y="4048125"/>
                        <a:ext cx="4945063" cy="13731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67981" name="Object 13"/>
          <p:cNvGraphicFramePr>
            <a:graphicFrameLocks noChangeAspect="1"/>
          </p:cNvGraphicFramePr>
          <p:nvPr/>
        </p:nvGraphicFramePr>
        <p:xfrm>
          <a:off x="1580083" y="5521796"/>
          <a:ext cx="6664325" cy="571500"/>
        </p:xfrm>
        <a:graphic>
          <a:graphicData uri="http://schemas.openxmlformats.org/presentationml/2006/ole">
            <mc:AlternateContent xmlns:mc="http://schemas.openxmlformats.org/markup-compatibility/2006">
              <mc:Choice xmlns:v="urn:schemas-microsoft-com:vml" Requires="v">
                <p:oleObj spid="_x0000_s92731" name="Equation" r:id="rId6" imgW="63093600" imgH="5486400" progId="Equation.DSMT4">
                  <p:embed/>
                </p:oleObj>
              </mc:Choice>
              <mc:Fallback>
                <p:oleObj name="Equation" r:id="rId6" imgW="63093600" imgH="5486400" progId="Equation.DSMT4">
                  <p:embed/>
                  <p:pic>
                    <p:nvPicPr>
                      <p:cNvPr id="0" name="图片 92384"/>
                      <p:cNvPicPr>
                        <a:picLocks noChangeAspect="1" noChangeArrowheads="1"/>
                      </p:cNvPicPr>
                      <p:nvPr/>
                    </p:nvPicPr>
                    <p:blipFill>
                      <a:blip r:embed="rId7"/>
                      <a:srcRect/>
                      <a:stretch>
                        <a:fillRect/>
                      </a:stretch>
                    </p:blipFill>
                    <p:spPr bwMode="auto">
                      <a:xfrm>
                        <a:off x="1580083" y="5521796"/>
                        <a:ext cx="6664325" cy="571500"/>
                      </a:xfrm>
                      <a:prstGeom prst="rect">
                        <a:avLst/>
                      </a:prstGeom>
                      <a:solidFill>
                        <a:srgbClr val="FFFF00"/>
                      </a:solidFill>
                    </p:spPr>
                  </p:pic>
                </p:oleObj>
              </mc:Fallback>
            </mc:AlternateContent>
          </a:graphicData>
        </a:graphic>
      </p:graphicFrame>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zh-CN" altLang="en-US"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清华大学电子工程系</a:t>
            </a:r>
            <a:r>
              <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a:t>
            </a:r>
            <a:r>
              <a:rPr kumimoji="1" lang="zh-CN" altLang="en-US"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黄翊东</a:t>
            </a:r>
            <a:endPar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15" name="Rectangle 37"/>
          <p:cNvSpPr>
            <a:spLocks noChangeArrowheads="1"/>
          </p:cNvSpPr>
          <p:nvPr/>
        </p:nvSpPr>
        <p:spPr bwMode="auto">
          <a:xfrm flipV="1">
            <a:off x="106363" y="995473"/>
            <a:ext cx="8885237" cy="42863"/>
          </a:xfrm>
          <a:prstGeom prst="rect">
            <a:avLst/>
          </a:prstGeom>
          <a:gradFill rotWithShape="0">
            <a:gsLst>
              <a:gs pos="0">
                <a:srgbClr val="808080">
                  <a:gamma/>
                  <a:tint val="0"/>
                  <a:invGamma/>
                </a:srgbClr>
              </a:gs>
              <a:gs pos="100000">
                <a:srgbClr val="808080"/>
              </a:gs>
            </a:gsLst>
            <a:path path="shape">
              <a:fillToRect l="50000" t="50000" r="50000" b="50000"/>
            </a:path>
          </a:gradFill>
          <a:ln w="12700">
            <a:noFill/>
            <a:miter lim="800000"/>
            <a:headEnd type="none" w="sm" len="sm"/>
            <a:tailEnd type="none" w="sm" len="sm"/>
          </a:ln>
          <a:effectLst/>
        </p:spPr>
        <p:txBody>
          <a:bodyPr wrap="none" anchor="ctr"/>
          <a:lstStyle/>
          <a:p>
            <a:pPr marL="0" marR="0" lvl="0" indent="0" algn="l" defTabSz="914400" rtl="0" eaLnBrk="0" fontAlgn="auto" latinLnBrk="0" hangingPunct="0">
              <a:lnSpc>
                <a:spcPct val="100000"/>
              </a:lnSpc>
              <a:spcBef>
                <a:spcPts val="0"/>
              </a:spcBef>
              <a:spcAft>
                <a:spcPts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Arial"/>
              <a:ea typeface="宋体"/>
              <a:cs typeface="+mn-cs"/>
            </a:endParaRPr>
          </a:p>
        </p:txBody>
      </p:sp>
      <p:sp>
        <p:nvSpPr>
          <p:cNvPr id="16" name="灯片编号占位符 3"/>
          <p:cNvSpPr>
            <a:spLocks noGrp="1"/>
          </p:cNvSpPr>
          <p:nvPr>
            <p:ph type="sldNum" sz="quarter" idx="12"/>
          </p:nvPr>
        </p:nvSpPr>
        <p:spPr>
          <a:xfrm>
            <a:off x="6699448" y="6248400"/>
            <a:ext cx="1905000" cy="457200"/>
          </a:xfrm>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CBFA3644-F7FA-4510-BE22-999DFD69EC9B}" type="slidenum">
              <a:rPr kumimoji="1" lang="en-US" altLang="zh-CN" sz="14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t>39</a:t>
            </a:fld>
            <a:endParaRPr kumimoji="1" lang="en-US"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pic>
        <p:nvPicPr>
          <p:cNvPr id="17" name="图片 16">
            <a:extLst>
              <a:ext uri="{FF2B5EF4-FFF2-40B4-BE49-F238E27FC236}">
                <a16:creationId xmlns:a16="http://schemas.microsoft.com/office/drawing/2014/main" id="{FA47588D-EB50-460C-81A8-2010BA24994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691680" y="1887379"/>
            <a:ext cx="6133615" cy="1844992"/>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67981"/>
                                        </p:tgtEl>
                                        <p:attrNameLst>
                                          <p:attrName>style.visibility</p:attrName>
                                        </p:attrNameLst>
                                      </p:cBhvr>
                                      <p:to>
                                        <p:strVal val="visible"/>
                                      </p:to>
                                    </p:set>
                                    <p:animEffect transition="in" filter="fade">
                                      <p:cBhvr>
                                        <p:cTn id="12" dur="500"/>
                                        <p:tgtEl>
                                          <p:spTgt spid="4679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Text Box 2"/>
          <p:cNvSpPr txBox="1">
            <a:spLocks noChangeArrowheads="1"/>
          </p:cNvSpPr>
          <p:nvPr/>
        </p:nvSpPr>
        <p:spPr bwMode="auto">
          <a:xfrm>
            <a:off x="2400141" y="358547"/>
            <a:ext cx="4297680" cy="645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3600" b="1" i="0" u="none" strike="noStrike" kern="1200" cap="none" spc="0" normalizeH="0" baseline="0" noProof="0" dirty="0">
                <a:ln>
                  <a:noFill/>
                </a:ln>
                <a:solidFill>
                  <a:srgbClr val="660066"/>
                </a:solidFill>
                <a:effectLst>
                  <a:outerShdw blurRad="38100" dist="38100" dir="2700000" algn="tl">
                    <a:srgbClr val="C0C0C0"/>
                  </a:outerShdw>
                </a:effectLst>
                <a:uLnTx/>
                <a:uFillTx/>
                <a:latin typeface="Times New Roman" pitchFamily="18" charset="0"/>
                <a:ea typeface="微软雅黑" pitchFamily="34" charset="-122"/>
                <a:cs typeface="+mn-cs"/>
              </a:rPr>
              <a:t>固体电子论的发展史</a:t>
            </a:r>
          </a:p>
        </p:txBody>
      </p:sp>
      <p:sp>
        <p:nvSpPr>
          <p:cNvPr id="5124" name="Text Box 3"/>
          <p:cNvSpPr txBox="1">
            <a:spLocks noChangeArrowheads="1"/>
          </p:cNvSpPr>
          <p:nvPr/>
        </p:nvSpPr>
        <p:spPr bwMode="auto">
          <a:xfrm>
            <a:off x="611188" y="1268760"/>
            <a:ext cx="8353425" cy="830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1900</a:t>
            </a:r>
            <a:r>
              <a:rPr kumimoji="0"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年 德鲁德借用气体分子运动论提出了基于“电子气”   </a:t>
            </a:r>
            <a:endParaRPr kumimoji="0"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             </a:t>
            </a:r>
            <a:r>
              <a:rPr kumimoji="0"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的经典电子理论</a:t>
            </a:r>
          </a:p>
        </p:txBody>
      </p:sp>
      <p:sp>
        <p:nvSpPr>
          <p:cNvPr id="5125" name="Text Box 4"/>
          <p:cNvSpPr txBox="1">
            <a:spLocks noChangeArrowheads="1"/>
          </p:cNvSpPr>
          <p:nvPr/>
        </p:nvSpPr>
        <p:spPr bwMode="auto">
          <a:xfrm>
            <a:off x="611188" y="2276822"/>
            <a:ext cx="8532812" cy="830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4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1925</a:t>
            </a:r>
            <a:r>
              <a:rPr kumimoji="0"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年 费米、狄拉克基于泡利不相容原理，提出电子气体的</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             新统计方法：</a:t>
            </a:r>
            <a:r>
              <a:rPr kumimoji="0" lang="zh-CN" altLang="en-US" sz="2400" b="1" i="0" u="none" strike="noStrike" kern="1200" cap="none" spc="0" normalizeH="0" baseline="0" noProof="0">
                <a:ln>
                  <a:noFill/>
                </a:ln>
                <a:solidFill>
                  <a:srgbClr val="000099"/>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费米</a:t>
            </a:r>
            <a:r>
              <a:rPr kumimoji="0" lang="en-US" altLang="zh-CN" sz="2400" b="1" i="0" u="none" strike="noStrike" kern="1200" cap="none" spc="0" normalizeH="0" baseline="0" noProof="0">
                <a:ln>
                  <a:noFill/>
                </a:ln>
                <a:solidFill>
                  <a:srgbClr val="000099"/>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0" lang="zh-CN" altLang="en-US" sz="2400" b="1" i="0" u="none" strike="noStrike" kern="1200" cap="none" spc="0" normalizeH="0" baseline="0" noProof="0">
                <a:ln>
                  <a:noFill/>
                </a:ln>
                <a:solidFill>
                  <a:srgbClr val="000099"/>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狄拉克统计</a:t>
            </a:r>
          </a:p>
        </p:txBody>
      </p:sp>
      <p:sp>
        <p:nvSpPr>
          <p:cNvPr id="5126" name="Text Box 5"/>
          <p:cNvSpPr txBox="1">
            <a:spLocks noChangeArrowheads="1"/>
          </p:cNvSpPr>
          <p:nvPr/>
        </p:nvSpPr>
        <p:spPr bwMode="auto">
          <a:xfrm>
            <a:off x="611188" y="3284885"/>
            <a:ext cx="8532812"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4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1928</a:t>
            </a:r>
            <a:r>
              <a:rPr kumimoji="0"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年 索末菲使用费米</a:t>
            </a:r>
            <a:r>
              <a:rPr kumimoji="0" lang="en-US" altLang="zh-CN" sz="24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0"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狄拉克统计，给出了</a:t>
            </a:r>
            <a:r>
              <a:rPr kumimoji="0" lang="zh-CN" altLang="en-US" sz="2400" b="1" i="0" u="none" strike="noStrike" kern="1200" cap="none" spc="0" normalizeH="0" baseline="0" noProof="0">
                <a:ln>
                  <a:noFill/>
                </a:ln>
                <a:solidFill>
                  <a:srgbClr val="000099"/>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费米气体、费米</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400" b="1" i="0" u="none" strike="noStrike" kern="1200" cap="none" spc="0" normalizeH="0" baseline="0" noProof="0">
                <a:ln>
                  <a:noFill/>
                </a:ln>
                <a:solidFill>
                  <a:srgbClr val="000099"/>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             球、费米波矢</a:t>
            </a:r>
            <a:r>
              <a:rPr kumimoji="0"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等固体电子理论中的一系列重要概念</a:t>
            </a:r>
          </a:p>
        </p:txBody>
      </p:sp>
      <p:sp>
        <p:nvSpPr>
          <p:cNvPr id="5127" name="Text Box 6"/>
          <p:cNvSpPr txBox="1">
            <a:spLocks noChangeArrowheads="1"/>
          </p:cNvSpPr>
          <p:nvPr/>
        </p:nvSpPr>
        <p:spPr bwMode="auto">
          <a:xfrm>
            <a:off x="663575" y="4219922"/>
            <a:ext cx="8480425"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1928</a:t>
            </a:r>
            <a:r>
              <a:rPr kumimoji="0"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年 布洛赫提出</a:t>
            </a:r>
            <a:r>
              <a:rPr kumimoji="0" lang="zh-CN" altLang="en-US" sz="2400" b="1" i="0" u="none" strike="noStrike" kern="1200" cap="none" spc="0" normalizeH="0" baseline="0" noProof="0" dirty="0">
                <a:ln>
                  <a:noFill/>
                </a:ln>
                <a:solidFill>
                  <a:srgbClr val="000099"/>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固体电子能带理论</a:t>
            </a:r>
            <a:r>
              <a:rPr kumimoji="0"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0"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量子固体电子理论</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             的基础，布洛赫被称为“</a:t>
            </a:r>
            <a:r>
              <a:rPr kumimoji="0" lang="zh-CN" altLang="en-US" sz="2400" b="1" i="0" u="none" strike="noStrike" kern="1200" cap="none" spc="0" normalizeH="0" baseline="0" noProof="0" dirty="0">
                <a:ln>
                  <a:noFill/>
                </a:ln>
                <a:solidFill>
                  <a:srgbClr val="CC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固体物理之父</a:t>
            </a:r>
            <a:r>
              <a:rPr kumimoji="0"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p>
        </p:txBody>
      </p:sp>
      <p:sp>
        <p:nvSpPr>
          <p:cNvPr id="5128" name="Text Box 7"/>
          <p:cNvSpPr txBox="1">
            <a:spLocks noChangeArrowheads="1"/>
          </p:cNvSpPr>
          <p:nvPr/>
        </p:nvSpPr>
        <p:spPr bwMode="auto">
          <a:xfrm>
            <a:off x="663575" y="5156547"/>
            <a:ext cx="8480425"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1963</a:t>
            </a:r>
            <a:r>
              <a:rPr kumimoji="0"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年 科恩建立的</a:t>
            </a:r>
            <a:r>
              <a:rPr kumimoji="0" lang="zh-CN" altLang="en-US" sz="2400" b="1" i="0" u="none" strike="noStrike" kern="1200" cap="none" spc="0" normalizeH="0" baseline="0" noProof="0" dirty="0">
                <a:ln>
                  <a:noFill/>
                </a:ln>
                <a:solidFill>
                  <a:srgbClr val="000099"/>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密度泛函理论</a:t>
            </a:r>
            <a:r>
              <a:rPr kumimoji="0"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是精确计算元素和化合物能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             带的基础，是量子化学和计算材料学的基础</a:t>
            </a:r>
          </a:p>
        </p:txBody>
      </p:sp>
      <p:sp>
        <p:nvSpPr>
          <p:cNvPr id="2" name="页脚占位符 1"/>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zh-CN" altLang="en-US"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清华大学电子工程系</a:t>
            </a:r>
            <a:r>
              <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a:t>
            </a:r>
            <a:r>
              <a:rPr kumimoji="1" lang="zh-CN" altLang="en-US"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黄翊东</a:t>
            </a:r>
            <a:endPar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3" name="灯片编号占位符 2"/>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BFA3644-F7FA-4510-BE22-999DFD69EC9B}" type="slidenum">
              <a:rPr kumimoji="1" lang="en-US" altLang="zh-CN" sz="14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a:t>
            </a:fld>
            <a:endPar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12" name="Rectangle 37"/>
          <p:cNvSpPr>
            <a:spLocks noChangeArrowheads="1"/>
          </p:cNvSpPr>
          <p:nvPr/>
        </p:nvSpPr>
        <p:spPr bwMode="auto">
          <a:xfrm flipV="1">
            <a:off x="106363" y="1009873"/>
            <a:ext cx="8885237" cy="42863"/>
          </a:xfrm>
          <a:prstGeom prst="rect">
            <a:avLst/>
          </a:prstGeom>
          <a:gradFill rotWithShape="0">
            <a:gsLst>
              <a:gs pos="0">
                <a:srgbClr val="808080">
                  <a:gamma/>
                  <a:tint val="0"/>
                  <a:invGamma/>
                </a:srgbClr>
              </a:gs>
              <a:gs pos="100000">
                <a:srgbClr val="808080"/>
              </a:gs>
            </a:gsLst>
            <a:path path="shape">
              <a:fillToRect l="50000" t="50000" r="50000" b="50000"/>
            </a:path>
          </a:gradFill>
          <a:ln w="12700">
            <a:noFill/>
            <a:miter lim="800000"/>
            <a:headEnd type="none" w="sm" len="sm"/>
            <a:tailEnd type="none" w="sm" len="sm"/>
          </a:ln>
          <a:effectLst/>
        </p:spPr>
        <p:txBody>
          <a:bodyPr wrap="none" anchor="ctr"/>
          <a:lstStyle/>
          <a:p>
            <a:pPr marL="0" marR="0" lvl="0" indent="0" algn="l" defTabSz="914400" rtl="0" eaLnBrk="0" fontAlgn="auto" latinLnBrk="0" hangingPunct="0">
              <a:lnSpc>
                <a:spcPct val="100000"/>
              </a:lnSpc>
              <a:spcBef>
                <a:spcPts val="0"/>
              </a:spcBef>
              <a:spcAft>
                <a:spcPts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Arial"/>
              <a:ea typeface="宋体"/>
              <a:cs typeface="+mn-cs"/>
            </a:endParaRPr>
          </a:p>
        </p:txBody>
      </p:sp>
      <p:sp>
        <p:nvSpPr>
          <p:cNvPr id="11" name="Rectangle 10"/>
          <p:cNvSpPr>
            <a:spLocks noChangeArrowheads="1"/>
          </p:cNvSpPr>
          <p:nvPr/>
        </p:nvSpPr>
        <p:spPr bwMode="auto">
          <a:xfrm>
            <a:off x="611188" y="1196752"/>
            <a:ext cx="8424862" cy="865187"/>
          </a:xfrm>
          <a:prstGeom prst="rect">
            <a:avLst/>
          </a:prstGeom>
          <a:noFill/>
          <a:ln w="76200">
            <a:solidFill>
              <a:srgbClr val="FFCCFF"/>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3" name="Text Box 9"/>
          <p:cNvSpPr txBox="1">
            <a:spLocks noChangeArrowheads="1"/>
          </p:cNvSpPr>
          <p:nvPr/>
        </p:nvSpPr>
        <p:spPr bwMode="auto">
          <a:xfrm>
            <a:off x="5580063" y="1692621"/>
            <a:ext cx="3384550" cy="519113"/>
          </a:xfrm>
          <a:prstGeom prst="rect">
            <a:avLst/>
          </a:prstGeom>
          <a:gradFill rotWithShape="1">
            <a:gsLst>
              <a:gs pos="0">
                <a:srgbClr val="FFCCFF"/>
              </a:gs>
              <a:gs pos="50000">
                <a:srgbClr val="FFFFFF"/>
              </a:gs>
              <a:gs pos="100000">
                <a:srgbClr val="FFCC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r>
              <a:rPr lang="zh-CN" altLang="en-US" b="1" dirty="0">
                <a:solidFill>
                  <a:srgbClr val="CC0000"/>
                </a:solidFill>
                <a:latin typeface="Times New Roman" panose="02020603050405020304" pitchFamily="18" charset="0"/>
                <a:ea typeface="微软雅黑" panose="020B0503020204020204" pitchFamily="34" charset="-122"/>
              </a:rPr>
              <a:t>第一个固体物理模型</a:t>
            </a:r>
          </a:p>
        </p:txBody>
      </p:sp>
      <p:sp>
        <p:nvSpPr>
          <p:cNvPr id="14" name="Text Box 11"/>
          <p:cNvSpPr txBox="1">
            <a:spLocks noChangeArrowheads="1"/>
          </p:cNvSpPr>
          <p:nvPr/>
        </p:nvSpPr>
        <p:spPr bwMode="auto">
          <a:xfrm>
            <a:off x="611188" y="2565400"/>
            <a:ext cx="8280400" cy="1373188"/>
          </a:xfrm>
          <a:prstGeom prst="rect">
            <a:avLst/>
          </a:prstGeom>
          <a:gradFill rotWithShape="1">
            <a:gsLst>
              <a:gs pos="0">
                <a:srgbClr val="FFCCFF"/>
              </a:gs>
              <a:gs pos="50000">
                <a:srgbClr val="FFFFFF"/>
              </a:gs>
              <a:gs pos="100000">
                <a:srgbClr val="FFCC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金属中含有数量巨大的自由电子，基于成熟的气体分子动力学，这些自由电子构成了一种特殊的气体</a:t>
            </a:r>
          </a:p>
          <a:p>
            <a:pPr eaLnBrk="1" hangingPunct="1"/>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经典电子气</a:t>
            </a: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1479634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dissolv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8" name="灯片编号占位符 8"/>
          <p:cNvSpPr>
            <a:spLocks noGrp="1"/>
          </p:cNvSpPr>
          <p:nvPr>
            <p:ph type="sldNum" sz="quarter" idx="12"/>
          </p:nvPr>
        </p:nvSpPr>
        <p:spPr bwMode="auto">
          <a:prstGeom prst="ellipse">
            <a:avLst/>
          </a:prstGeom>
          <a:ln>
            <a:round/>
          </a:ln>
        </p:spPr>
        <p:txBody>
          <a:bodyPr/>
          <a:lstStyle/>
          <a:p>
            <a:fld id="{E392D340-AAE3-4892-A2AF-D45DEFF5AD59}" type="slidenum">
              <a:rPr lang="zh-CN" altLang="en-US" smtClean="0">
                <a:latin typeface="Times New Roman" panose="02020603050405020304" pitchFamily="18" charset="0"/>
                <a:ea typeface="微软雅黑" panose="020B0503020204020204" pitchFamily="34" charset="-122"/>
                <a:cs typeface="Times New Roman" panose="02020603050405020304" pitchFamily="18" charset="0"/>
              </a:rPr>
              <a:t>40</a:t>
            </a:fld>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89445" name="Rectangle 3"/>
          <p:cNvSpPr>
            <a:spLocks noGrp="1" noRot="1" noChangeArrowheads="1"/>
          </p:cNvSpPr>
          <p:nvPr>
            <p:ph type="body" idx="4294967295"/>
          </p:nvPr>
        </p:nvSpPr>
        <p:spPr>
          <a:xfrm>
            <a:off x="1012730" y="1338141"/>
            <a:ext cx="6675437" cy="4013200"/>
          </a:xfrm>
          <a:prstGeom prst="rect">
            <a:avLst/>
          </a:prstGeom>
        </p:spPr>
        <p:txBody>
          <a:bodyPr/>
          <a:lstStyle/>
          <a:p>
            <a:pPr>
              <a:lnSpc>
                <a:spcPct val="125000"/>
              </a:lnSpc>
              <a:buFont typeface="Wingdings 2" panose="05020102010507070707" pitchFamily="18" charset="2"/>
              <a:buNone/>
            </a:pPr>
            <a:r>
              <a:rPr lang="zh-CN" altLang="en-US" sz="2600" b="1" dirty="0">
                <a:solidFill>
                  <a:srgbClr val="990099"/>
                </a:solidFill>
                <a:latin typeface="Times New Roman" panose="02020603050405020304" pitchFamily="18" charset="0"/>
                <a:ea typeface="微软雅黑" panose="020B0503020204020204" pitchFamily="34" charset="-122"/>
                <a:cs typeface="Times New Roman" panose="02020603050405020304" pitchFamily="18" charset="0"/>
              </a:rPr>
              <a:t>布洛赫定理</a:t>
            </a:r>
          </a:p>
          <a:p>
            <a:pPr marL="0" lvl="1" indent="0">
              <a:lnSpc>
                <a:spcPct val="125000"/>
              </a:lnSpc>
              <a:spcBef>
                <a:spcPts val="575"/>
              </a:spcBef>
              <a:buClr>
                <a:schemeClr val="accent1"/>
              </a:buClr>
              <a:buNone/>
            </a:pP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当势场具有晶格周期性：</a:t>
            </a:r>
            <a:endParaRPr lang="en-US" altLang="zh-CN" sz="2400" b="1" dirty="0">
              <a:latin typeface="微软雅黑" panose="020B0503020204020204" pitchFamily="34" charset="-122"/>
              <a:ea typeface="微软雅黑" panose="020B0503020204020204" pitchFamily="34" charset="-122"/>
              <a:cs typeface="Times New Roman" panose="02020603050405020304" pitchFamily="18" charset="0"/>
            </a:endParaRPr>
          </a:p>
          <a:p>
            <a:pPr marL="0" lvl="1" indent="0">
              <a:lnSpc>
                <a:spcPct val="125000"/>
              </a:lnSpc>
              <a:spcBef>
                <a:spcPts val="575"/>
              </a:spcBef>
              <a:buClr>
                <a:schemeClr val="accent1"/>
              </a:buClr>
              <a:buNone/>
            </a:pPr>
            <a:endParaRPr lang="en-US" altLang="zh-CN" sz="2400" b="1" dirty="0">
              <a:latin typeface="微软雅黑" panose="020B0503020204020204" pitchFamily="34" charset="-122"/>
              <a:ea typeface="微软雅黑" panose="020B0503020204020204" pitchFamily="34" charset="-122"/>
              <a:cs typeface="Times New Roman" panose="02020603050405020304" pitchFamily="18" charset="0"/>
            </a:endParaRPr>
          </a:p>
          <a:p>
            <a:pPr marL="0" lvl="1" indent="0">
              <a:lnSpc>
                <a:spcPct val="125000"/>
              </a:lnSpc>
              <a:spcBef>
                <a:spcPts val="575"/>
              </a:spcBef>
              <a:buClr>
                <a:schemeClr val="accent1"/>
              </a:buClr>
              <a:buNone/>
            </a:pPr>
            <a:endParaRPr lang="zh-CN" altLang="en-US" sz="2400" b="1" dirty="0">
              <a:latin typeface="微软雅黑" panose="020B0503020204020204" pitchFamily="34" charset="-122"/>
              <a:ea typeface="微软雅黑" panose="020B0503020204020204" pitchFamily="34" charset="-122"/>
              <a:cs typeface="Times New Roman" panose="02020603050405020304" pitchFamily="18" charset="0"/>
            </a:endParaRPr>
          </a:p>
          <a:p>
            <a:pPr marL="0" lvl="1" indent="0">
              <a:lnSpc>
                <a:spcPct val="125000"/>
              </a:lnSpc>
              <a:spcBef>
                <a:spcPts val="0"/>
              </a:spcBef>
              <a:buClr>
                <a:schemeClr val="accent1"/>
              </a:buClr>
              <a:buNone/>
            </a:pP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波动方程的解</a:t>
            </a:r>
            <a:r>
              <a:rPr lang="zh-CN" altLang="en-US" sz="2400" b="1" i="1" dirty="0">
                <a:latin typeface="微软雅黑" panose="020B0503020204020204" pitchFamily="34" charset="-122"/>
                <a:ea typeface="微软雅黑" panose="020B0503020204020204" pitchFamily="34" charset="-122"/>
                <a:cs typeface="Times New Roman" panose="02020603050405020304" pitchFamily="18" charset="0"/>
                <a:sym typeface="Symbol" panose="05050102010706020507" pitchFamily="18" charset="2"/>
              </a:rPr>
              <a:t> </a:t>
            </a: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具有这样的性质 </a:t>
            </a:r>
          </a:p>
        </p:txBody>
      </p:sp>
      <p:graphicFrame>
        <p:nvGraphicFramePr>
          <p:cNvPr id="189442" name="Object 4"/>
          <p:cNvGraphicFramePr>
            <a:graphicFrameLocks noChangeAspect="1"/>
          </p:cNvGraphicFramePr>
          <p:nvPr>
            <p:extLst>
              <p:ext uri="{D42A27DB-BD31-4B8C-83A1-F6EECF244321}">
                <p14:modId xmlns:p14="http://schemas.microsoft.com/office/powerpoint/2010/main" val="4229309789"/>
              </p:ext>
            </p:extLst>
          </p:nvPr>
        </p:nvGraphicFramePr>
        <p:xfrm>
          <a:off x="2706281" y="2471021"/>
          <a:ext cx="4176081" cy="593287"/>
        </p:xfrm>
        <a:graphic>
          <a:graphicData uri="http://schemas.openxmlformats.org/presentationml/2006/ole">
            <mc:AlternateContent xmlns:mc="http://schemas.openxmlformats.org/markup-compatibility/2006">
              <mc:Choice xmlns:v="urn:schemas-microsoft-com:vml" Requires="v">
                <p:oleObj spid="_x0000_s94034" name="Equation" r:id="rId4" imgW="1587500" imgH="228600" progId="Equation.DSMT4">
                  <p:embed/>
                </p:oleObj>
              </mc:Choice>
              <mc:Fallback>
                <p:oleObj name="Equation" r:id="rId4" imgW="1587500" imgH="228600" progId="Equation.DSMT4">
                  <p:embed/>
                  <p:pic>
                    <p:nvPicPr>
                      <p:cNvPr id="0" name="图片 9351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06281" y="2471021"/>
                        <a:ext cx="4176081" cy="593287"/>
                      </a:xfrm>
                      <a:prstGeom prst="rect">
                        <a:avLst/>
                      </a:prstGeom>
                      <a:noFill/>
                    </p:spPr>
                  </p:pic>
                </p:oleObj>
              </mc:Fallback>
            </mc:AlternateContent>
          </a:graphicData>
        </a:graphic>
      </p:graphicFrame>
      <p:graphicFrame>
        <p:nvGraphicFramePr>
          <p:cNvPr id="189443" name="Object 6"/>
          <p:cNvGraphicFramePr>
            <a:graphicFrameLocks noChangeAspect="1"/>
          </p:cNvGraphicFramePr>
          <p:nvPr>
            <p:extLst>
              <p:ext uri="{D42A27DB-BD31-4B8C-83A1-F6EECF244321}">
                <p14:modId xmlns:p14="http://schemas.microsoft.com/office/powerpoint/2010/main" val="428436779"/>
              </p:ext>
            </p:extLst>
          </p:nvPr>
        </p:nvGraphicFramePr>
        <p:xfrm>
          <a:off x="2745337" y="4055520"/>
          <a:ext cx="3694113" cy="652462"/>
        </p:xfrm>
        <a:graphic>
          <a:graphicData uri="http://schemas.openxmlformats.org/presentationml/2006/ole">
            <mc:AlternateContent xmlns:mc="http://schemas.openxmlformats.org/markup-compatibility/2006">
              <mc:Choice xmlns:v="urn:schemas-microsoft-com:vml" Requires="v">
                <p:oleObj spid="_x0000_s94035" name="Equation" r:id="rId6" imgW="1346040" imgH="241200" progId="Equation.DSMT4">
                  <p:embed/>
                </p:oleObj>
              </mc:Choice>
              <mc:Fallback>
                <p:oleObj name="Equation" r:id="rId6" imgW="1346040" imgH="241200" progId="Equation.DSMT4">
                  <p:embed/>
                  <p:pic>
                    <p:nvPicPr>
                      <p:cNvPr id="0" name="图片 93516"/>
                      <p:cNvPicPr>
                        <a:picLocks noChangeAspect="1" noChangeArrowheads="1"/>
                      </p:cNvPicPr>
                      <p:nvPr/>
                    </p:nvPicPr>
                    <p:blipFill>
                      <a:blip r:embed="rId7"/>
                      <a:srcRect/>
                      <a:stretch>
                        <a:fillRect/>
                      </a:stretch>
                    </p:blipFill>
                    <p:spPr bwMode="auto">
                      <a:xfrm>
                        <a:off x="2745337" y="4055520"/>
                        <a:ext cx="3694113" cy="652462"/>
                      </a:xfrm>
                      <a:prstGeom prst="rect">
                        <a:avLst/>
                      </a:prstGeom>
                      <a:noFill/>
                    </p:spPr>
                  </p:pic>
                </p:oleObj>
              </mc:Fallback>
            </mc:AlternateContent>
          </a:graphicData>
        </a:graphic>
      </p:graphicFrame>
      <p:sp>
        <p:nvSpPr>
          <p:cNvPr id="189446" name="Text Box 7"/>
          <p:cNvSpPr txBox="1">
            <a:spLocks noChangeArrowheads="1"/>
          </p:cNvSpPr>
          <p:nvPr/>
        </p:nvSpPr>
        <p:spPr bwMode="auto">
          <a:xfrm>
            <a:off x="868714" y="4910956"/>
            <a:ext cx="6630341" cy="461665"/>
          </a:xfrm>
          <a:prstGeom prst="rect">
            <a:avLst/>
          </a:prstGeom>
          <a:noFill/>
          <a:ln w="9525">
            <a:noFill/>
            <a:miter lim="800000"/>
          </a:ln>
        </p:spPr>
        <p:txBody>
          <a:bodyPr wrap="none">
            <a:spAutoFit/>
          </a:bodyPr>
          <a:lstStyle/>
          <a:p>
            <a:r>
              <a:rPr lang="zh-CN" altLang="en-US" sz="2400" b="1"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当平移晶格矢量</a:t>
            </a:r>
            <a:r>
              <a:rPr lang="en-US" altLang="zh-CN" sz="2400" b="1" i="1" dirty="0" err="1">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R</a:t>
            </a:r>
            <a:r>
              <a:rPr lang="en-US" altLang="zh-CN" sz="2400" b="1" i="1" baseline="-25000" dirty="0" err="1">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n</a:t>
            </a:r>
            <a:r>
              <a:rPr lang="zh-CN" altLang="en-US" sz="2400" b="1"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时，波函数只增加了位相因子</a:t>
            </a:r>
          </a:p>
        </p:txBody>
      </p:sp>
      <p:graphicFrame>
        <p:nvGraphicFramePr>
          <p:cNvPr id="189444" name="Object 4"/>
          <p:cNvGraphicFramePr>
            <a:graphicFrameLocks noChangeAspect="1"/>
          </p:cNvGraphicFramePr>
          <p:nvPr>
            <p:extLst>
              <p:ext uri="{D42A27DB-BD31-4B8C-83A1-F6EECF244321}">
                <p14:modId xmlns:p14="http://schemas.microsoft.com/office/powerpoint/2010/main" val="2675801573"/>
              </p:ext>
            </p:extLst>
          </p:nvPr>
        </p:nvGraphicFramePr>
        <p:xfrm>
          <a:off x="7485071" y="4766343"/>
          <a:ext cx="1191385" cy="750889"/>
        </p:xfrm>
        <a:graphic>
          <a:graphicData uri="http://schemas.openxmlformats.org/presentationml/2006/ole">
            <mc:AlternateContent xmlns:mc="http://schemas.openxmlformats.org/markup-compatibility/2006">
              <mc:Choice xmlns:v="urn:schemas-microsoft-com:vml" Requires="v">
                <p:oleObj spid="_x0000_s94036" name="公式" r:id="rId8" imgW="317500" imgH="203200" progId="Equation.3">
                  <p:embed/>
                </p:oleObj>
              </mc:Choice>
              <mc:Fallback>
                <p:oleObj name="公式" r:id="rId8" imgW="317500" imgH="203200" progId="Equation.3">
                  <p:embed/>
                  <p:pic>
                    <p:nvPicPr>
                      <p:cNvPr id="0" name="图片 9351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485071" y="4766343"/>
                        <a:ext cx="1191385" cy="75088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标题 1"/>
          <p:cNvSpPr txBox="1"/>
          <p:nvPr/>
        </p:nvSpPr>
        <p:spPr>
          <a:xfrm>
            <a:off x="1568279" y="417513"/>
            <a:ext cx="7772400" cy="654050"/>
          </a:xfrm>
          <a:prstGeom prst="rect">
            <a:avLst/>
          </a:prstGeom>
        </p:spPr>
        <p:txBody>
          <a:bodyPr/>
          <a:lstStyle/>
          <a:p>
            <a:pPr algn="l" defTabSz="914400" eaLnBrk="0" hangingPunct="0">
              <a:buClrTx/>
              <a:buSzTx/>
              <a:buFontTx/>
              <a:defRPr/>
            </a:pPr>
            <a:r>
              <a:rPr kumimoji="1" lang="zh-CN" altLang="en-US" sz="3600" b="1" dirty="0">
                <a:solidFill>
                  <a:srgbClr val="660066"/>
                </a:solidFill>
                <a:effectLst>
                  <a:outerShdw blurRad="38100" dist="38100" dir="2700000" algn="tl">
                    <a:srgbClr val="C0C0C0"/>
                  </a:outerShdw>
                </a:effectLst>
                <a:latin typeface="Times New Roman" pitchFamily="18" charset="0"/>
                <a:ea typeface="微软雅黑" pitchFamily="34" charset="-122"/>
                <a:cs typeface="+mn-cs"/>
              </a:rPr>
              <a:t>一维周期性势场中的电子波函数</a:t>
            </a:r>
          </a:p>
        </p:txBody>
      </p:sp>
      <p:sp>
        <p:nvSpPr>
          <p:cNvPr id="2" name="页脚占位符 1"/>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zh-CN" altLang="en-US"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清华大学电子工程系</a:t>
            </a:r>
            <a:r>
              <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a:t>
            </a:r>
            <a:r>
              <a:rPr kumimoji="1" lang="zh-CN" altLang="en-US"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黄翊东</a:t>
            </a:r>
            <a:endPar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10" name="Rectangle 37"/>
          <p:cNvSpPr>
            <a:spLocks noChangeArrowheads="1"/>
          </p:cNvSpPr>
          <p:nvPr/>
        </p:nvSpPr>
        <p:spPr bwMode="auto">
          <a:xfrm flipV="1">
            <a:off x="106363" y="995473"/>
            <a:ext cx="8885237" cy="42863"/>
          </a:xfrm>
          <a:prstGeom prst="rect">
            <a:avLst/>
          </a:prstGeom>
          <a:gradFill rotWithShape="0">
            <a:gsLst>
              <a:gs pos="0">
                <a:srgbClr val="808080">
                  <a:gamma/>
                  <a:tint val="0"/>
                  <a:invGamma/>
                </a:srgbClr>
              </a:gs>
              <a:gs pos="100000">
                <a:srgbClr val="808080"/>
              </a:gs>
            </a:gsLst>
            <a:path path="shape">
              <a:fillToRect l="50000" t="50000" r="50000" b="50000"/>
            </a:path>
          </a:gradFill>
          <a:ln w="12700">
            <a:noFill/>
            <a:miter lim="800000"/>
            <a:headEnd type="none" w="sm" len="sm"/>
            <a:tailEnd type="none" w="sm" len="sm"/>
          </a:ln>
          <a:effectLst/>
        </p:spPr>
        <p:txBody>
          <a:bodyPr wrap="none" anchor="ctr"/>
          <a:lstStyle/>
          <a:p>
            <a:pPr marL="0" marR="0" lvl="0" indent="0" algn="l" defTabSz="914400" rtl="0" eaLnBrk="0" fontAlgn="auto" latinLnBrk="0" hangingPunct="0">
              <a:lnSpc>
                <a:spcPct val="100000"/>
              </a:lnSpc>
              <a:spcBef>
                <a:spcPts val="0"/>
              </a:spcBef>
              <a:spcAft>
                <a:spcPts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Arial"/>
              <a:ea typeface="宋体"/>
              <a:cs typeface="+mn-c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ext Box 2"/>
          <p:cNvSpPr txBox="1">
            <a:spLocks noChangeArrowheads="1"/>
          </p:cNvSpPr>
          <p:nvPr/>
        </p:nvSpPr>
        <p:spPr bwMode="auto">
          <a:xfrm>
            <a:off x="2073910" y="260648"/>
            <a:ext cx="5212080" cy="645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algn="l" defTabSz="914400">
              <a:buClrTx/>
              <a:buSzTx/>
              <a:buFontTx/>
              <a:defRPr/>
            </a:pPr>
            <a:r>
              <a:rPr kumimoji="1" lang="zh-CN" altLang="en-US" sz="3600" b="1" dirty="0">
                <a:solidFill>
                  <a:srgbClr val="660066"/>
                </a:solidFill>
                <a:effectLst>
                  <a:outerShdw blurRad="38100" dist="38100" dir="2700000" algn="tl">
                    <a:srgbClr val="C0C0C0"/>
                  </a:outerShdw>
                </a:effectLst>
                <a:latin typeface="Times New Roman" pitchFamily="18" charset="0"/>
                <a:ea typeface="微软雅黑" pitchFamily="34" charset="-122"/>
                <a:cs typeface="+mn-cs"/>
              </a:rPr>
              <a:t>布洛赫固体电子能带理论</a:t>
            </a:r>
          </a:p>
        </p:txBody>
      </p:sp>
      <p:sp>
        <p:nvSpPr>
          <p:cNvPr id="48131" name="Text Box 3"/>
          <p:cNvSpPr txBox="1">
            <a:spLocks noChangeArrowheads="1"/>
          </p:cNvSpPr>
          <p:nvPr/>
        </p:nvSpPr>
        <p:spPr bwMode="auto">
          <a:xfrm>
            <a:off x="539750" y="915630"/>
            <a:ext cx="8243888" cy="822325"/>
          </a:xfrm>
          <a:prstGeom prst="rect">
            <a:avLst/>
          </a:prstGeom>
          <a:solidFill>
            <a:srgbClr val="FF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r>
              <a:rPr lang="zh-CN" altLang="en-US" sz="2400" b="1" dirty="0">
                <a:latin typeface="Times New Roman" panose="02020603050405020304" pitchFamily="18" charset="0"/>
                <a:ea typeface="微软雅黑" panose="020B0503020204020204" pitchFamily="34" charset="-122"/>
              </a:rPr>
              <a:t>要解析地解出包含周期势的薛定谔方程是很难的，因此必须使用各种微扰论来简化问题</a:t>
            </a:r>
          </a:p>
        </p:txBody>
      </p:sp>
      <p:grpSp>
        <p:nvGrpSpPr>
          <p:cNvPr id="1175556" name="Group 4"/>
          <p:cNvGrpSpPr/>
          <p:nvPr/>
        </p:nvGrpSpPr>
        <p:grpSpPr bwMode="auto">
          <a:xfrm>
            <a:off x="442913" y="1825840"/>
            <a:ext cx="8340725" cy="1262063"/>
            <a:chOff x="279" y="1263"/>
            <a:chExt cx="5254" cy="795"/>
          </a:xfrm>
        </p:grpSpPr>
        <p:sp>
          <p:nvSpPr>
            <p:cNvPr id="48139" name="Text Box 5"/>
            <p:cNvSpPr txBox="1">
              <a:spLocks noChangeArrowheads="1"/>
            </p:cNvSpPr>
            <p:nvPr/>
          </p:nvSpPr>
          <p:spPr bwMode="auto">
            <a:xfrm>
              <a:off x="295" y="1263"/>
              <a:ext cx="1086"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r>
                <a:rPr lang="zh-CN" altLang="en-US" sz="2400" b="1" dirty="0">
                  <a:solidFill>
                    <a:srgbClr val="660066"/>
                  </a:solidFill>
                  <a:latin typeface="Times New Roman" panose="02020603050405020304" pitchFamily="18" charset="0"/>
                  <a:ea typeface="微软雅黑" panose="020B0503020204020204" pitchFamily="34" charset="-122"/>
                </a:rPr>
                <a:t>紧束缚模型</a:t>
              </a:r>
            </a:p>
          </p:txBody>
        </p:sp>
        <p:sp>
          <p:nvSpPr>
            <p:cNvPr id="48140" name="Text Box 6"/>
            <p:cNvSpPr txBox="1">
              <a:spLocks noChangeArrowheads="1"/>
            </p:cNvSpPr>
            <p:nvPr/>
          </p:nvSpPr>
          <p:spPr bwMode="auto">
            <a:xfrm>
              <a:off x="279" y="1573"/>
              <a:ext cx="5254" cy="4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r>
                <a:rPr lang="en-US" altLang="zh-CN" sz="2200" b="1" dirty="0">
                  <a:latin typeface="Times New Roman" panose="02020603050405020304" pitchFamily="18" charset="0"/>
                  <a:ea typeface="微软雅黑" panose="020B0503020204020204" pitchFamily="34" charset="-122"/>
                  <a:cs typeface="Times New Roman" panose="02020603050405020304" pitchFamily="18" charset="0"/>
                </a:rPr>
                <a:t>1928</a:t>
              </a:r>
              <a:r>
                <a:rPr lang="zh-CN" altLang="en-US" sz="2200" b="1" dirty="0">
                  <a:latin typeface="Times New Roman" panose="02020603050405020304" pitchFamily="18" charset="0"/>
                  <a:ea typeface="微软雅黑" panose="020B0503020204020204" pitchFamily="34" charset="-122"/>
                  <a:cs typeface="Times New Roman" panose="02020603050405020304" pitchFamily="18" charset="0"/>
                </a:rPr>
                <a:t>年布洛赫提出的第一个能带计算方法。电子在一个原子附近时，将主要受到该原子场的作用，把其它原子场的作用看成是微扰</a:t>
              </a:r>
            </a:p>
          </p:txBody>
        </p:sp>
      </p:grpSp>
      <p:sp>
        <p:nvSpPr>
          <p:cNvPr id="1175559" name="Text Box 7"/>
          <p:cNvSpPr txBox="1">
            <a:spLocks noChangeArrowheads="1"/>
          </p:cNvSpPr>
          <p:nvPr/>
        </p:nvSpPr>
        <p:spPr bwMode="auto">
          <a:xfrm>
            <a:off x="2073910" y="1786461"/>
            <a:ext cx="357020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r>
              <a:rPr lang="en-US" altLang="zh-CN" sz="2400" b="1" dirty="0">
                <a:solidFill>
                  <a:srgbClr val="CC0000"/>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400" b="1" dirty="0">
                <a:solidFill>
                  <a:srgbClr val="CC0000"/>
                </a:solidFill>
                <a:latin typeface="Times New Roman" panose="02020603050405020304" pitchFamily="18" charset="0"/>
                <a:ea typeface="微软雅黑" panose="020B0503020204020204" pitchFamily="34" charset="-122"/>
                <a:cs typeface="Times New Roman" panose="02020603050405020304" pitchFamily="18" charset="0"/>
              </a:rPr>
              <a:t>原子轨道线性组合法</a:t>
            </a:r>
          </a:p>
        </p:txBody>
      </p:sp>
      <p:sp>
        <p:nvSpPr>
          <p:cNvPr id="1175560" name="Text Box 8"/>
          <p:cNvSpPr txBox="1">
            <a:spLocks noChangeArrowheads="1"/>
          </p:cNvSpPr>
          <p:nvPr/>
        </p:nvSpPr>
        <p:spPr bwMode="auto">
          <a:xfrm>
            <a:off x="468313" y="3181715"/>
            <a:ext cx="445135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r>
              <a:rPr lang="zh-CN" altLang="en-US" sz="2400" b="1" dirty="0">
                <a:solidFill>
                  <a:srgbClr val="663300"/>
                </a:solidFill>
                <a:latin typeface="Times New Roman" panose="02020603050405020304" pitchFamily="18" charset="0"/>
                <a:ea typeface="微软雅黑" panose="020B0503020204020204" pitchFamily="34" charset="-122"/>
              </a:rPr>
              <a:t>用原子轨道的线性组合来构成</a:t>
            </a:r>
          </a:p>
          <a:p>
            <a:pPr eaLnBrk="1" hangingPunct="1"/>
            <a:r>
              <a:rPr lang="zh-CN" altLang="en-US" sz="2400" b="1" dirty="0">
                <a:solidFill>
                  <a:srgbClr val="663300"/>
                </a:solidFill>
                <a:latin typeface="Times New Roman" panose="02020603050405020304" pitchFamily="18" charset="0"/>
                <a:ea typeface="微软雅黑" panose="020B0503020204020204" pitchFamily="34" charset="-122"/>
              </a:rPr>
              <a:t>晶体中电子共有化运动的轨道：</a:t>
            </a:r>
          </a:p>
        </p:txBody>
      </p:sp>
      <p:graphicFrame>
        <p:nvGraphicFramePr>
          <p:cNvPr id="1175561" name="Object 9"/>
          <p:cNvGraphicFramePr>
            <a:graphicFrameLocks noChangeAspect="1"/>
          </p:cNvGraphicFramePr>
          <p:nvPr>
            <p:extLst>
              <p:ext uri="{D42A27DB-BD31-4B8C-83A1-F6EECF244321}">
                <p14:modId xmlns:p14="http://schemas.microsoft.com/office/powerpoint/2010/main" val="1073860413"/>
              </p:ext>
            </p:extLst>
          </p:nvPr>
        </p:nvGraphicFramePr>
        <p:xfrm>
          <a:off x="4798219" y="3206454"/>
          <a:ext cx="3396641" cy="818337"/>
        </p:xfrm>
        <a:graphic>
          <a:graphicData uri="http://schemas.openxmlformats.org/presentationml/2006/ole">
            <mc:AlternateContent xmlns:mc="http://schemas.openxmlformats.org/markup-compatibility/2006">
              <mc:Choice xmlns:v="urn:schemas-microsoft-com:vml" Requires="v">
                <p:oleObj spid="_x0000_s48472" name="Equation" r:id="rId4" imgW="34137600" imgH="8229600" progId="Equation.DSMT4">
                  <p:embed/>
                </p:oleObj>
              </mc:Choice>
              <mc:Fallback>
                <p:oleObj name="Equation" r:id="rId4" imgW="34137600" imgH="8229600" progId="Equation.DSMT4">
                  <p:embed/>
                  <p:pic>
                    <p:nvPicPr>
                      <p:cNvPr id="0" name="Object 9"/>
                      <p:cNvPicPr>
                        <a:picLocks noChangeAspect="1" noChangeArrowheads="1"/>
                      </p:cNvPicPr>
                      <p:nvPr/>
                    </p:nvPicPr>
                    <p:blipFill>
                      <a:blip r:embed="rId5"/>
                      <a:srcRect/>
                      <a:stretch>
                        <a:fillRect/>
                      </a:stretch>
                    </p:blipFill>
                    <p:spPr bwMode="auto">
                      <a:xfrm>
                        <a:off x="4798219" y="3206454"/>
                        <a:ext cx="3396641" cy="818337"/>
                      </a:xfrm>
                      <a:prstGeom prst="rect">
                        <a:avLst/>
                      </a:prstGeom>
                      <a:gradFill rotWithShape="1">
                        <a:gsLst>
                          <a:gs pos="0">
                            <a:srgbClr val="FFCCFF"/>
                          </a:gs>
                          <a:gs pos="50000">
                            <a:srgbClr val="FFFDFF"/>
                          </a:gs>
                          <a:gs pos="100000">
                            <a:srgbClr val="FFCCFF"/>
                          </a:gs>
                        </a:gsLst>
                        <a:lin ang="5400000" scaled="1"/>
                      </a:gradFill>
                      <a:ln>
                        <a:noFill/>
                      </a:ln>
                    </p:spPr>
                  </p:pic>
                </p:oleObj>
              </mc:Fallback>
            </mc:AlternateContent>
          </a:graphicData>
        </a:graphic>
      </p:graphicFrame>
      <p:sp>
        <p:nvSpPr>
          <p:cNvPr id="1175562" name="Text Box 10"/>
          <p:cNvSpPr txBox="1">
            <a:spLocks noChangeArrowheads="1"/>
          </p:cNvSpPr>
          <p:nvPr/>
        </p:nvSpPr>
        <p:spPr bwMode="auto">
          <a:xfrm>
            <a:off x="539750" y="4260850"/>
            <a:ext cx="8280722"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r>
              <a:rPr lang="zh-CN" altLang="en-US" sz="2200" b="1" dirty="0">
                <a:latin typeface="Times New Roman" panose="02020603050405020304" pitchFamily="18" charset="0"/>
                <a:ea typeface="微软雅黑" panose="020B0503020204020204" pitchFamily="34" charset="-122"/>
              </a:rPr>
              <a:t>固体中多数电子被紧紧束缚在原子周围的内壳层中，紧束缚模型把原子间的相互作用看成微扰，可以解释</a:t>
            </a:r>
            <a:r>
              <a:rPr lang="zh-CN" altLang="en-US" sz="2200" b="1" dirty="0">
                <a:solidFill>
                  <a:srgbClr val="CC0000"/>
                </a:solidFill>
                <a:latin typeface="Times New Roman" panose="02020603050405020304" pitchFamily="18" charset="0"/>
                <a:ea typeface="微软雅黑" panose="020B0503020204020204" pitchFamily="34" charset="-122"/>
              </a:rPr>
              <a:t>内层电子</a:t>
            </a:r>
            <a:r>
              <a:rPr lang="zh-CN" altLang="en-US" sz="2200" b="1" dirty="0">
                <a:latin typeface="Times New Roman" panose="02020603050405020304" pitchFamily="18" charset="0"/>
                <a:ea typeface="微软雅黑" panose="020B0503020204020204" pitchFamily="34" charset="-122"/>
              </a:rPr>
              <a:t>的运动状态</a:t>
            </a:r>
          </a:p>
        </p:txBody>
      </p:sp>
      <p:sp>
        <p:nvSpPr>
          <p:cNvPr id="1175563" name="Text Box 11"/>
          <p:cNvSpPr txBox="1">
            <a:spLocks noChangeArrowheads="1"/>
          </p:cNvSpPr>
          <p:nvPr/>
        </p:nvSpPr>
        <p:spPr bwMode="auto">
          <a:xfrm>
            <a:off x="1387475" y="5160236"/>
            <a:ext cx="6584950" cy="822325"/>
          </a:xfrm>
          <a:prstGeom prst="rect">
            <a:avLst/>
          </a:prstGeom>
          <a:noFill/>
          <a:ln>
            <a:noFill/>
          </a:ln>
          <a:effectLst/>
        </p:spPr>
        <p:txBody>
          <a:bodyPr wrap="none">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r>
              <a:rPr lang="zh-CN" altLang="en-US" sz="2400" b="1" dirty="0">
                <a:latin typeface="Times New Roman" panose="02020603050405020304" pitchFamily="18" charset="0"/>
                <a:ea typeface="微软雅黑" panose="020B0503020204020204" pitchFamily="34" charset="-122"/>
              </a:rPr>
              <a:t>微扰论的零级哈密顿量是孤立原子的哈密顿量，</a:t>
            </a:r>
          </a:p>
          <a:p>
            <a:pPr eaLnBrk="1" hangingPunct="1"/>
            <a:r>
              <a:rPr lang="zh-CN" altLang="en-US" sz="2400" b="1" dirty="0">
                <a:latin typeface="Times New Roman" panose="02020603050405020304" pitchFamily="18" charset="0"/>
                <a:ea typeface="微软雅黑" panose="020B0503020204020204" pitchFamily="34" charset="-122"/>
              </a:rPr>
              <a:t>与共有化运动的价电子的运动状态相差较远</a:t>
            </a:r>
          </a:p>
        </p:txBody>
      </p:sp>
      <p:sp>
        <p:nvSpPr>
          <p:cNvPr id="1175564" name="Line 12"/>
          <p:cNvSpPr>
            <a:spLocks noChangeShapeType="1"/>
          </p:cNvSpPr>
          <p:nvPr/>
        </p:nvSpPr>
        <p:spPr bwMode="auto">
          <a:xfrm>
            <a:off x="1453515" y="5999411"/>
            <a:ext cx="5832475" cy="0"/>
          </a:xfrm>
          <a:prstGeom prst="line">
            <a:avLst/>
          </a:prstGeom>
          <a:noFill/>
          <a:ln w="76200">
            <a:solidFill>
              <a:srgbClr val="CC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 name="页脚占位符 1"/>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zh-CN" altLang="en-US" sz="14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清华大学电子工程系</a:t>
            </a:r>
            <a:r>
              <a:rPr kumimoji="1" lang="en-US"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a:t>
            </a:r>
            <a:r>
              <a:rPr kumimoji="1" lang="zh-CN" altLang="en-US" sz="14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黄翊东</a:t>
            </a:r>
            <a:endParaRPr kumimoji="1" lang="en-US"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3" name="灯片编号占位符 2"/>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CBFA3644-F7FA-4510-BE22-999DFD69EC9B}" type="slidenum">
              <a:rPr kumimoji="1" lang="en-US" altLang="zh-CN" sz="14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t>41</a:t>
            </a:fld>
            <a:endParaRPr kumimoji="1" lang="en-US"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15" name="Rectangle 37"/>
          <p:cNvSpPr>
            <a:spLocks noChangeArrowheads="1"/>
          </p:cNvSpPr>
          <p:nvPr/>
        </p:nvSpPr>
        <p:spPr bwMode="auto">
          <a:xfrm flipV="1">
            <a:off x="106363" y="842044"/>
            <a:ext cx="8885237" cy="42863"/>
          </a:xfrm>
          <a:prstGeom prst="rect">
            <a:avLst/>
          </a:prstGeom>
          <a:gradFill rotWithShape="0">
            <a:gsLst>
              <a:gs pos="0">
                <a:srgbClr val="808080">
                  <a:gamma/>
                  <a:tint val="0"/>
                  <a:invGamma/>
                </a:srgbClr>
              </a:gs>
              <a:gs pos="100000">
                <a:srgbClr val="808080"/>
              </a:gs>
            </a:gsLst>
            <a:path path="shape">
              <a:fillToRect l="50000" t="50000" r="50000" b="50000"/>
            </a:path>
          </a:gradFill>
          <a:ln w="12700">
            <a:noFill/>
            <a:miter lim="800000"/>
            <a:headEnd type="none" w="sm" len="sm"/>
            <a:tailEnd type="none" w="sm" len="sm"/>
          </a:ln>
          <a:effectLst/>
        </p:spPr>
        <p:txBody>
          <a:bodyPr wrap="none" anchor="ctr"/>
          <a:lstStyle/>
          <a:p>
            <a:pPr marL="0" marR="0" lvl="0" indent="0" algn="l" defTabSz="914400" rtl="0" eaLnBrk="0" fontAlgn="auto" latinLnBrk="0" hangingPunct="0">
              <a:lnSpc>
                <a:spcPct val="100000"/>
              </a:lnSpc>
              <a:spcBef>
                <a:spcPts val="0"/>
              </a:spcBef>
              <a:spcAft>
                <a:spcPts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Arial"/>
              <a:ea typeface="宋体"/>
              <a:cs typeface="+mn-c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175556"/>
                                        </p:tgtEl>
                                        <p:attrNameLst>
                                          <p:attrName>style.visibility</p:attrName>
                                        </p:attrNameLst>
                                      </p:cBhvr>
                                      <p:to>
                                        <p:strVal val="visible"/>
                                      </p:to>
                                    </p:set>
                                    <p:animEffect transition="in" filter="dissolve">
                                      <p:cBhvr>
                                        <p:cTn id="7" dur="500"/>
                                        <p:tgtEl>
                                          <p:spTgt spid="117555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175560"/>
                                        </p:tgtEl>
                                        <p:attrNameLst>
                                          <p:attrName>style.visibility</p:attrName>
                                        </p:attrNameLst>
                                      </p:cBhvr>
                                      <p:to>
                                        <p:strVal val="visible"/>
                                      </p:to>
                                    </p:set>
                                    <p:animEffect transition="in" filter="dissolve">
                                      <p:cBhvr>
                                        <p:cTn id="12" dur="500"/>
                                        <p:tgtEl>
                                          <p:spTgt spid="1175560"/>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175561"/>
                                        </p:tgtEl>
                                        <p:attrNameLst>
                                          <p:attrName>style.visibility</p:attrName>
                                        </p:attrNameLst>
                                      </p:cBhvr>
                                      <p:to>
                                        <p:strVal val="visible"/>
                                      </p:to>
                                    </p:set>
                                    <p:animEffect transition="in" filter="dissolve">
                                      <p:cBhvr>
                                        <p:cTn id="17" dur="500"/>
                                        <p:tgtEl>
                                          <p:spTgt spid="1175561"/>
                                        </p:tgtEl>
                                      </p:cBhvr>
                                    </p:animEffect>
                                  </p:childTnLst>
                                </p:cTn>
                              </p:par>
                              <p:par>
                                <p:cTn id="18" presetID="9" presetClass="entr" presetSubtype="0" fill="hold" nodeType="withEffect">
                                  <p:stCondLst>
                                    <p:cond delay="0"/>
                                  </p:stCondLst>
                                  <p:childTnLst>
                                    <p:set>
                                      <p:cBhvr>
                                        <p:cTn id="19" dur="1" fill="hold">
                                          <p:stCondLst>
                                            <p:cond delay="0"/>
                                          </p:stCondLst>
                                        </p:cTn>
                                        <p:tgtEl>
                                          <p:spTgt spid="1175561"/>
                                        </p:tgtEl>
                                        <p:attrNameLst>
                                          <p:attrName>style.visibility</p:attrName>
                                        </p:attrNameLst>
                                      </p:cBhvr>
                                      <p:to>
                                        <p:strVal val="visible"/>
                                      </p:to>
                                    </p:set>
                                    <p:animEffect transition="in" filter="dissolve">
                                      <p:cBhvr>
                                        <p:cTn id="20" dur="500"/>
                                        <p:tgtEl>
                                          <p:spTgt spid="1175561"/>
                                        </p:tgtEl>
                                      </p:cBhvr>
                                    </p:animEffect>
                                  </p:childTnLst>
                                </p:cTn>
                              </p:par>
                            </p:childTnLst>
                          </p:cTn>
                        </p:par>
                      </p:childTnLst>
                    </p:cTn>
                  </p:par>
                  <p:par>
                    <p:cTn id="21" fill="hold">
                      <p:stCondLst>
                        <p:cond delay="indefinite"/>
                      </p:stCondLst>
                      <p:childTnLst>
                        <p:par>
                          <p:cTn id="22" fill="hold">
                            <p:stCondLst>
                              <p:cond delay="0"/>
                            </p:stCondLst>
                            <p:childTnLst>
                              <p:par>
                                <p:cTn id="23" presetID="12" presetClass="entr" presetSubtype="2" fill="hold" grpId="0" nodeType="clickEffect">
                                  <p:stCondLst>
                                    <p:cond delay="0"/>
                                  </p:stCondLst>
                                  <p:childTnLst>
                                    <p:set>
                                      <p:cBhvr>
                                        <p:cTn id="24" dur="1" fill="hold">
                                          <p:stCondLst>
                                            <p:cond delay="0"/>
                                          </p:stCondLst>
                                        </p:cTn>
                                        <p:tgtEl>
                                          <p:spTgt spid="1175559"/>
                                        </p:tgtEl>
                                        <p:attrNameLst>
                                          <p:attrName>style.visibility</p:attrName>
                                        </p:attrNameLst>
                                      </p:cBhvr>
                                      <p:to>
                                        <p:strVal val="visible"/>
                                      </p:to>
                                    </p:set>
                                    <p:animEffect transition="in" filter="slide(fromRight)">
                                      <p:cBhvr>
                                        <p:cTn id="25" dur="500"/>
                                        <p:tgtEl>
                                          <p:spTgt spid="1175559"/>
                                        </p:tgtEl>
                                      </p:cBhvr>
                                    </p:animEffect>
                                  </p:childTnLst>
                                </p:cTn>
                              </p:par>
                            </p:childTnLst>
                          </p:cTn>
                        </p:par>
                      </p:childTnLst>
                    </p:cTn>
                  </p:par>
                  <p:par>
                    <p:cTn id="26" fill="hold">
                      <p:stCondLst>
                        <p:cond delay="indefinite"/>
                      </p:stCondLst>
                      <p:childTnLst>
                        <p:par>
                          <p:cTn id="27" fill="hold">
                            <p:stCondLst>
                              <p:cond delay="0"/>
                            </p:stCondLst>
                            <p:childTnLst>
                              <p:par>
                                <p:cTn id="28" presetID="12" presetClass="entr" presetSubtype="4" fill="hold" grpId="0" nodeType="clickEffect">
                                  <p:stCondLst>
                                    <p:cond delay="0"/>
                                  </p:stCondLst>
                                  <p:childTnLst>
                                    <p:set>
                                      <p:cBhvr>
                                        <p:cTn id="29" dur="1" fill="hold">
                                          <p:stCondLst>
                                            <p:cond delay="0"/>
                                          </p:stCondLst>
                                        </p:cTn>
                                        <p:tgtEl>
                                          <p:spTgt spid="1175562"/>
                                        </p:tgtEl>
                                        <p:attrNameLst>
                                          <p:attrName>style.visibility</p:attrName>
                                        </p:attrNameLst>
                                      </p:cBhvr>
                                      <p:to>
                                        <p:strVal val="visible"/>
                                      </p:to>
                                    </p:set>
                                    <p:animEffect transition="in" filter="slide(fromBottom)">
                                      <p:cBhvr>
                                        <p:cTn id="30" dur="500"/>
                                        <p:tgtEl>
                                          <p:spTgt spid="1175562"/>
                                        </p:tgtEl>
                                      </p:cBhvr>
                                    </p:animEffect>
                                  </p:childTnLst>
                                </p:cTn>
                              </p:par>
                            </p:childTnLst>
                          </p:cTn>
                        </p:par>
                      </p:childTnLst>
                    </p:cTn>
                  </p:par>
                  <p:par>
                    <p:cTn id="31" fill="hold">
                      <p:stCondLst>
                        <p:cond delay="indefinite"/>
                      </p:stCondLst>
                      <p:childTnLst>
                        <p:par>
                          <p:cTn id="32" fill="hold">
                            <p:stCondLst>
                              <p:cond delay="0"/>
                            </p:stCondLst>
                            <p:childTnLst>
                              <p:par>
                                <p:cTn id="33" presetID="12" presetClass="entr" presetSubtype="4" fill="hold" grpId="0" nodeType="clickEffect">
                                  <p:stCondLst>
                                    <p:cond delay="0"/>
                                  </p:stCondLst>
                                  <p:childTnLst>
                                    <p:set>
                                      <p:cBhvr>
                                        <p:cTn id="34" dur="1" fill="hold">
                                          <p:stCondLst>
                                            <p:cond delay="0"/>
                                          </p:stCondLst>
                                        </p:cTn>
                                        <p:tgtEl>
                                          <p:spTgt spid="1175563"/>
                                        </p:tgtEl>
                                        <p:attrNameLst>
                                          <p:attrName>style.visibility</p:attrName>
                                        </p:attrNameLst>
                                      </p:cBhvr>
                                      <p:to>
                                        <p:strVal val="visible"/>
                                      </p:to>
                                    </p:set>
                                    <p:animEffect transition="in" filter="slide(fromBottom)">
                                      <p:cBhvr>
                                        <p:cTn id="35" dur="500"/>
                                        <p:tgtEl>
                                          <p:spTgt spid="1175563"/>
                                        </p:tgtEl>
                                      </p:cBhvr>
                                    </p:animEffect>
                                  </p:childTnLst>
                                </p:cTn>
                              </p:par>
                            </p:childTnLst>
                          </p:cTn>
                        </p:par>
                      </p:childTnLst>
                    </p:cTn>
                  </p:par>
                  <p:par>
                    <p:cTn id="36" fill="hold">
                      <p:stCondLst>
                        <p:cond delay="indefinite"/>
                      </p:stCondLst>
                      <p:childTnLst>
                        <p:par>
                          <p:cTn id="37" fill="hold">
                            <p:stCondLst>
                              <p:cond delay="0"/>
                            </p:stCondLst>
                            <p:childTnLst>
                              <p:par>
                                <p:cTn id="38" presetID="12" presetClass="entr" presetSubtype="8" fill="hold" grpId="0" nodeType="clickEffect">
                                  <p:stCondLst>
                                    <p:cond delay="0"/>
                                  </p:stCondLst>
                                  <p:childTnLst>
                                    <p:set>
                                      <p:cBhvr>
                                        <p:cTn id="39" dur="1" fill="hold">
                                          <p:stCondLst>
                                            <p:cond delay="0"/>
                                          </p:stCondLst>
                                        </p:cTn>
                                        <p:tgtEl>
                                          <p:spTgt spid="1175564"/>
                                        </p:tgtEl>
                                        <p:attrNameLst>
                                          <p:attrName>style.visibility</p:attrName>
                                        </p:attrNameLst>
                                      </p:cBhvr>
                                      <p:to>
                                        <p:strVal val="visible"/>
                                      </p:to>
                                    </p:set>
                                    <p:animEffect transition="in" filter="slide(fromLeft)">
                                      <p:cBhvr>
                                        <p:cTn id="40" dur="500"/>
                                        <p:tgtEl>
                                          <p:spTgt spid="11755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5559" grpId="0"/>
      <p:bldP spid="1175560" grpId="0"/>
      <p:bldP spid="1175562" grpId="0"/>
      <p:bldP spid="1175563" grpId="0"/>
      <p:bldP spid="1175564"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9" name="Rectangle 2"/>
          <p:cNvSpPr>
            <a:spLocks noGrp="1" noRot="1" noChangeArrowheads="1"/>
          </p:cNvSpPr>
          <p:nvPr>
            <p:ph type="title" idx="4294967295"/>
          </p:nvPr>
        </p:nvSpPr>
        <p:spPr bwMode="auto">
          <a:xfrm>
            <a:off x="2548312" y="98192"/>
            <a:ext cx="5976938" cy="1143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l" defTabSz="914400">
              <a:buClrTx/>
              <a:buSzTx/>
              <a:buFontTx/>
              <a:defRPr/>
            </a:pPr>
            <a:r>
              <a:rPr lang="zh-CN" altLang="en-US" sz="3600" b="1" kern="1200" dirty="0">
                <a:solidFill>
                  <a:srgbClr val="660066"/>
                </a:solidFill>
                <a:effectLst>
                  <a:outerShdw blurRad="38100" dist="38100" dir="2700000" algn="tl">
                    <a:srgbClr val="C0C0C0"/>
                  </a:outerShdw>
                </a:effectLst>
                <a:latin typeface="Times New Roman" pitchFamily="18" charset="0"/>
                <a:ea typeface="微软雅黑" pitchFamily="34" charset="-122"/>
                <a:cs typeface="+mn-cs"/>
              </a:rPr>
              <a:t>周期性势场的特点</a:t>
            </a:r>
          </a:p>
        </p:txBody>
      </p:sp>
      <p:sp>
        <p:nvSpPr>
          <p:cNvPr id="50182" name="Rectangle 3"/>
          <p:cNvSpPr>
            <a:spLocks noGrp="1" noRot="1" noChangeArrowheads="1"/>
          </p:cNvSpPr>
          <p:nvPr>
            <p:ph type="body" idx="4294967295"/>
          </p:nvPr>
        </p:nvSpPr>
        <p:spPr bwMode="auto">
          <a:xfrm>
            <a:off x="1054998" y="3772584"/>
            <a:ext cx="7034003" cy="2519363"/>
          </a:xfrm>
          <a:prstGeom prst="rect">
            <a:avLst/>
          </a:prstGeom>
          <a:solidFill>
            <a:srgbClr val="FFFFFF"/>
          </a:solidFill>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buFont typeface="Wingdings" panose="05000000000000000000" pitchFamily="2" charset="2"/>
              <a:buNone/>
            </a:pPr>
            <a:r>
              <a:rPr lang="zh-CN" altLang="en-US" sz="2400" b="1" kern="1200" dirty="0">
                <a:solidFill>
                  <a:srgbClr val="A50021"/>
                </a:solidFill>
                <a:latin typeface="Times New Roman" panose="02020603050405020304" pitchFamily="18" charset="0"/>
                <a:ea typeface="微软雅黑" panose="020B0503020204020204" pitchFamily="34" charset="-122"/>
                <a:cs typeface="楷体_GB2312"/>
              </a:rPr>
              <a:t>离子实的影响</a:t>
            </a:r>
            <a:r>
              <a:rPr lang="en-US" altLang="zh-CN" sz="2400" b="1" kern="1200" dirty="0">
                <a:solidFill>
                  <a:srgbClr val="A50021"/>
                </a:solidFill>
                <a:latin typeface="Times New Roman" panose="02020603050405020304" pitchFamily="18" charset="0"/>
                <a:ea typeface="微软雅黑" panose="020B0503020204020204" pitchFamily="34" charset="-122"/>
                <a:cs typeface="楷体_GB2312"/>
              </a:rPr>
              <a:t>:</a:t>
            </a:r>
            <a:endParaRPr lang="zh-CN" altLang="en-US" sz="2400" b="1" kern="1200" dirty="0">
              <a:solidFill>
                <a:srgbClr val="A50021"/>
              </a:solidFill>
              <a:latin typeface="Times New Roman" panose="02020603050405020304" pitchFamily="18" charset="0"/>
              <a:ea typeface="微软雅黑" panose="020B0503020204020204" pitchFamily="34" charset="-122"/>
              <a:cs typeface="楷体_GB2312"/>
            </a:endParaRPr>
          </a:p>
          <a:p>
            <a:pPr lvl="1" eaLnBrk="1" hangingPunct="1"/>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远离离子实的区域，比如两个离子实之间区域</a:t>
            </a:r>
          </a:p>
          <a:p>
            <a:pPr lvl="2" eaLnBrk="1" hangingPunct="1"/>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接近</a:t>
            </a: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0</a:t>
            </a: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，变化缓慢</a:t>
            </a:r>
          </a:p>
          <a:p>
            <a:pPr lvl="1" eaLnBrk="1" hangingPunct="1"/>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接近离子实的区域</a:t>
            </a:r>
          </a:p>
          <a:p>
            <a:pPr lvl="2" eaLnBrk="1" hangingPunct="1"/>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急剧下降，极大的负值</a:t>
            </a:r>
          </a:p>
        </p:txBody>
      </p:sp>
      <p:sp>
        <p:nvSpPr>
          <p:cNvPr id="50180" name="Rectangle 5"/>
          <p:cNvSpPr>
            <a:spLocks noChangeArrowheads="1"/>
          </p:cNvSpPr>
          <p:nvPr/>
        </p:nvSpPr>
        <p:spPr bwMode="auto">
          <a:xfrm>
            <a:off x="0" y="-182563"/>
            <a:ext cx="184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endParaRPr lang="zh-CN" altLang="en-US" sz="180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graphicFrame>
        <p:nvGraphicFramePr>
          <p:cNvPr id="50183" name="Object 4"/>
          <p:cNvGraphicFramePr>
            <a:graphicFrameLocks noChangeAspect="1"/>
          </p:cNvGraphicFramePr>
          <p:nvPr>
            <p:extLst>
              <p:ext uri="{D42A27DB-BD31-4B8C-83A1-F6EECF244321}">
                <p14:modId xmlns:p14="http://schemas.microsoft.com/office/powerpoint/2010/main" val="2044273174"/>
              </p:ext>
            </p:extLst>
          </p:nvPr>
        </p:nvGraphicFramePr>
        <p:xfrm>
          <a:off x="3145808" y="3240135"/>
          <a:ext cx="2711573" cy="575053"/>
        </p:xfrm>
        <a:graphic>
          <a:graphicData uri="http://schemas.openxmlformats.org/presentationml/2006/ole">
            <mc:AlternateContent xmlns:mc="http://schemas.openxmlformats.org/markup-compatibility/2006">
              <mc:Choice xmlns:v="urn:schemas-microsoft-com:vml" Requires="v">
                <p:oleObj spid="_x0000_s50525" name="公式" r:id="rId4" imgW="1079500" imgH="228600" progId="Equation.3">
                  <p:embed/>
                </p:oleObj>
              </mc:Choice>
              <mc:Fallback>
                <p:oleObj name="公式" r:id="rId4" imgW="1079500" imgH="228600" progId="Equation.3">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45808" y="3240135"/>
                        <a:ext cx="2711573" cy="575053"/>
                      </a:xfrm>
                      <a:prstGeom prst="rect">
                        <a:avLst/>
                      </a:prstGeom>
                      <a:noFill/>
                      <a:ln>
                        <a:noFill/>
                      </a:ln>
                    </p:spPr>
                  </p:pic>
                </p:oleObj>
              </mc:Fallback>
            </mc:AlternateContent>
          </a:graphicData>
        </a:graphic>
      </p:graphicFrame>
      <p:sp>
        <p:nvSpPr>
          <p:cNvPr id="50184" name="Text Box 8"/>
          <p:cNvSpPr txBox="1">
            <a:spLocks noChangeArrowheads="1"/>
          </p:cNvSpPr>
          <p:nvPr/>
        </p:nvSpPr>
        <p:spPr bwMode="auto">
          <a:xfrm>
            <a:off x="1331640" y="3269151"/>
            <a:ext cx="203132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spcBef>
                <a:spcPct val="20000"/>
              </a:spcBef>
              <a:buClr>
                <a:schemeClr val="tx1"/>
              </a:buClr>
              <a:buSzPct val="70000"/>
              <a:buFont typeface="Wingdings" panose="05000000000000000000" pitchFamily="2" charset="2"/>
              <a:buNone/>
            </a:pPr>
            <a:r>
              <a:rPr lang="zh-CN" altLang="en-US" sz="2400" b="1" dirty="0">
                <a:solidFill>
                  <a:srgbClr val="A50021"/>
                </a:solidFill>
                <a:latin typeface="Times New Roman" panose="02020603050405020304" pitchFamily="18" charset="0"/>
                <a:ea typeface="微软雅黑" panose="020B0503020204020204" pitchFamily="34" charset="-122"/>
              </a:rPr>
              <a:t>周期性势场：</a:t>
            </a:r>
          </a:p>
        </p:txBody>
      </p:sp>
      <p:sp>
        <p:nvSpPr>
          <p:cNvPr id="2" name="页脚占位符 1"/>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zh-CN" altLang="en-US" sz="14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清华大学电子工程系</a:t>
            </a:r>
            <a:r>
              <a:rPr kumimoji="1" lang="en-US"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a:t>
            </a:r>
            <a:r>
              <a:rPr kumimoji="1" lang="zh-CN" altLang="en-US" sz="14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黄翊东</a:t>
            </a:r>
            <a:endParaRPr kumimoji="1" lang="en-US"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3" name="灯片编号占位符 2"/>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CBFA3644-F7FA-4510-BE22-999DFD69EC9B}" type="slidenum">
              <a:rPr kumimoji="1" lang="en-US" altLang="zh-CN" sz="14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t>42</a:t>
            </a:fld>
            <a:endParaRPr kumimoji="1" lang="en-US"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17" name="Rectangle 37"/>
          <p:cNvSpPr>
            <a:spLocks noChangeArrowheads="1"/>
          </p:cNvSpPr>
          <p:nvPr/>
        </p:nvSpPr>
        <p:spPr bwMode="auto">
          <a:xfrm flipV="1">
            <a:off x="106363" y="948913"/>
            <a:ext cx="8885237" cy="42863"/>
          </a:xfrm>
          <a:prstGeom prst="rect">
            <a:avLst/>
          </a:prstGeom>
          <a:gradFill rotWithShape="0">
            <a:gsLst>
              <a:gs pos="0">
                <a:srgbClr val="808080">
                  <a:gamma/>
                  <a:tint val="0"/>
                  <a:invGamma/>
                </a:srgbClr>
              </a:gs>
              <a:gs pos="100000">
                <a:srgbClr val="808080"/>
              </a:gs>
            </a:gsLst>
            <a:path path="shape">
              <a:fillToRect l="50000" t="50000" r="50000" b="50000"/>
            </a:path>
          </a:gradFill>
          <a:ln w="12700">
            <a:noFill/>
            <a:miter lim="800000"/>
            <a:headEnd type="none" w="sm" len="sm"/>
            <a:tailEnd type="none" w="sm" len="sm"/>
          </a:ln>
          <a:effectLst/>
        </p:spPr>
        <p:txBody>
          <a:bodyPr wrap="none" anchor="ctr"/>
          <a:lstStyle/>
          <a:p>
            <a:pPr marL="0" marR="0" lvl="0" indent="0" algn="l" defTabSz="914400" rtl="0" eaLnBrk="0" fontAlgn="auto" latinLnBrk="0" hangingPunct="0">
              <a:lnSpc>
                <a:spcPct val="100000"/>
              </a:lnSpc>
              <a:spcBef>
                <a:spcPts val="0"/>
              </a:spcBef>
              <a:spcAft>
                <a:spcPts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Arial"/>
              <a:ea typeface="宋体"/>
              <a:cs typeface="+mn-cs"/>
            </a:endParaRPr>
          </a:p>
        </p:txBody>
      </p:sp>
      <p:pic>
        <p:nvPicPr>
          <p:cNvPr id="18" name="图片 17">
            <a:extLst>
              <a:ext uri="{FF2B5EF4-FFF2-40B4-BE49-F238E27FC236}">
                <a16:creationId xmlns:a16="http://schemas.microsoft.com/office/drawing/2014/main" id="{464247D3-20DD-4A3F-B9A2-5EB81DB7524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47664" y="1241192"/>
            <a:ext cx="6315786" cy="1899789"/>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ext Box 2"/>
          <p:cNvSpPr txBox="1">
            <a:spLocks noChangeArrowheads="1"/>
          </p:cNvSpPr>
          <p:nvPr/>
        </p:nvSpPr>
        <p:spPr bwMode="auto">
          <a:xfrm>
            <a:off x="2073910" y="260648"/>
            <a:ext cx="5212080" cy="645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1" lang="zh-CN" altLang="en-US" sz="3600" b="1" i="0" u="none" strike="noStrike" kern="1200" cap="none" spc="0" normalizeH="0" baseline="0" noProof="0" dirty="0">
                <a:ln>
                  <a:noFill/>
                </a:ln>
                <a:solidFill>
                  <a:srgbClr val="660066"/>
                </a:solidFill>
                <a:effectLst>
                  <a:outerShdw blurRad="38100" dist="38100" dir="2700000" algn="tl">
                    <a:srgbClr val="C0C0C0"/>
                  </a:outerShdw>
                </a:effectLst>
                <a:uLnTx/>
                <a:uFillTx/>
                <a:latin typeface="Times New Roman" pitchFamily="18" charset="0"/>
                <a:ea typeface="微软雅黑" pitchFamily="34" charset="-122"/>
                <a:cs typeface="+mn-cs"/>
              </a:rPr>
              <a:t>布洛赫固体电子能带理论</a:t>
            </a:r>
          </a:p>
        </p:txBody>
      </p:sp>
      <p:sp>
        <p:nvSpPr>
          <p:cNvPr id="48131" name="Text Box 3"/>
          <p:cNvSpPr txBox="1">
            <a:spLocks noChangeArrowheads="1"/>
          </p:cNvSpPr>
          <p:nvPr/>
        </p:nvSpPr>
        <p:spPr bwMode="auto">
          <a:xfrm>
            <a:off x="539750" y="915630"/>
            <a:ext cx="8243888" cy="822325"/>
          </a:xfrm>
          <a:prstGeom prst="rect">
            <a:avLst/>
          </a:prstGeom>
          <a:solidFill>
            <a:srgbClr val="FF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rPr>
              <a:t>要解析地解出包含周期势的薛定谔方程是很难的，因此必须使用各种微扰论来简化问题</a:t>
            </a:r>
          </a:p>
        </p:txBody>
      </p:sp>
      <p:grpSp>
        <p:nvGrpSpPr>
          <p:cNvPr id="1175556" name="Group 4"/>
          <p:cNvGrpSpPr/>
          <p:nvPr/>
        </p:nvGrpSpPr>
        <p:grpSpPr bwMode="auto">
          <a:xfrm>
            <a:off x="442913" y="1825840"/>
            <a:ext cx="8340725" cy="1262063"/>
            <a:chOff x="279" y="1263"/>
            <a:chExt cx="5254" cy="795"/>
          </a:xfrm>
        </p:grpSpPr>
        <p:sp>
          <p:nvSpPr>
            <p:cNvPr id="48139" name="Text Box 5"/>
            <p:cNvSpPr txBox="1">
              <a:spLocks noChangeArrowheads="1"/>
            </p:cNvSpPr>
            <p:nvPr/>
          </p:nvSpPr>
          <p:spPr bwMode="auto">
            <a:xfrm>
              <a:off x="295" y="1263"/>
              <a:ext cx="1086"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660066"/>
                  </a:solidFill>
                  <a:effectLst/>
                  <a:uLnTx/>
                  <a:uFillTx/>
                  <a:latin typeface="Times New Roman" panose="02020603050405020304" pitchFamily="18" charset="0"/>
                  <a:ea typeface="微软雅黑" panose="020B0503020204020204" pitchFamily="34" charset="-122"/>
                </a:rPr>
                <a:t>紧束缚模型</a:t>
              </a:r>
            </a:p>
          </p:txBody>
        </p:sp>
        <p:sp>
          <p:nvSpPr>
            <p:cNvPr id="48140" name="Text Box 6"/>
            <p:cNvSpPr txBox="1">
              <a:spLocks noChangeArrowheads="1"/>
            </p:cNvSpPr>
            <p:nvPr/>
          </p:nvSpPr>
          <p:spPr bwMode="auto">
            <a:xfrm>
              <a:off x="279" y="1573"/>
              <a:ext cx="5254" cy="4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2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1928</a:t>
              </a:r>
              <a:r>
                <a:rPr kumimoji="0" lang="zh-CN" altLang="en-US" sz="22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年布洛赫提出的第一个能带计算方法。电子在一个原子附近时，将主要受到该原子场的作用，把其它原子场的作用看成是微扰</a:t>
              </a:r>
            </a:p>
          </p:txBody>
        </p:sp>
      </p:grpSp>
      <p:sp>
        <p:nvSpPr>
          <p:cNvPr id="1175559" name="Text Box 7"/>
          <p:cNvSpPr txBox="1">
            <a:spLocks noChangeArrowheads="1"/>
          </p:cNvSpPr>
          <p:nvPr/>
        </p:nvSpPr>
        <p:spPr bwMode="auto">
          <a:xfrm>
            <a:off x="2073910" y="1786461"/>
            <a:ext cx="357020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400" b="1" i="0" u="none" strike="noStrike" kern="1200" cap="none" spc="0" normalizeH="0" baseline="0" noProof="0" dirty="0">
                <a:ln>
                  <a:noFill/>
                </a:ln>
                <a:solidFill>
                  <a:srgbClr val="CC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0" lang="zh-CN" altLang="en-US" sz="2400" b="1" i="0" u="none" strike="noStrike" kern="1200" cap="none" spc="0" normalizeH="0" baseline="0" noProof="0" dirty="0">
                <a:ln>
                  <a:noFill/>
                </a:ln>
                <a:solidFill>
                  <a:srgbClr val="CC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原子轨道线性组合法</a:t>
            </a:r>
          </a:p>
        </p:txBody>
      </p:sp>
      <p:sp>
        <p:nvSpPr>
          <p:cNvPr id="2" name="页脚占位符 1"/>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zh-CN" altLang="en-US" sz="14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清华大学电子工程系</a:t>
            </a:r>
            <a:r>
              <a:rPr kumimoji="1" lang="en-US"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a:t>
            </a:r>
            <a:r>
              <a:rPr kumimoji="1" lang="zh-CN" altLang="en-US" sz="14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黄翊东</a:t>
            </a:r>
            <a:endParaRPr kumimoji="1" lang="en-US"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3" name="灯片编号占位符 2"/>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BFA3644-F7FA-4510-BE22-999DFD69EC9B}" type="slidenum">
              <a:rPr kumimoji="1" lang="en-US" altLang="zh-CN" sz="14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43</a:t>
            </a:fld>
            <a:endParaRPr kumimoji="1" lang="en-US"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15" name="Rectangle 37"/>
          <p:cNvSpPr>
            <a:spLocks noChangeArrowheads="1"/>
          </p:cNvSpPr>
          <p:nvPr/>
        </p:nvSpPr>
        <p:spPr bwMode="auto">
          <a:xfrm flipV="1">
            <a:off x="106363" y="842044"/>
            <a:ext cx="8885237" cy="42863"/>
          </a:xfrm>
          <a:prstGeom prst="rect">
            <a:avLst/>
          </a:prstGeom>
          <a:gradFill rotWithShape="0">
            <a:gsLst>
              <a:gs pos="0">
                <a:srgbClr val="808080">
                  <a:gamma/>
                  <a:tint val="0"/>
                  <a:invGamma/>
                </a:srgbClr>
              </a:gs>
              <a:gs pos="100000">
                <a:srgbClr val="808080"/>
              </a:gs>
            </a:gsLst>
            <a:path path="shape">
              <a:fillToRect l="50000" t="50000" r="50000" b="50000"/>
            </a:path>
          </a:gradFill>
          <a:ln w="12700">
            <a:noFill/>
            <a:miter lim="800000"/>
            <a:headEnd type="none" w="sm" len="sm"/>
            <a:tailEnd type="none" w="sm" len="sm"/>
          </a:ln>
          <a:effectLst/>
        </p:spPr>
        <p:txBody>
          <a:bodyPr wrap="none" anchor="ctr"/>
          <a:lstStyle/>
          <a:p>
            <a:pPr marL="0" marR="0" lvl="0" indent="0" algn="l" defTabSz="914400" rtl="0" eaLnBrk="0" fontAlgn="auto" latinLnBrk="0" hangingPunct="0">
              <a:lnSpc>
                <a:spcPct val="100000"/>
              </a:lnSpc>
              <a:spcBef>
                <a:spcPts val="0"/>
              </a:spcBef>
              <a:spcAft>
                <a:spcPts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Arial"/>
              <a:ea typeface="宋体"/>
              <a:cs typeface="+mn-cs"/>
            </a:endParaRPr>
          </a:p>
        </p:txBody>
      </p:sp>
      <p:sp>
        <p:nvSpPr>
          <p:cNvPr id="16" name="Text Box 3"/>
          <p:cNvSpPr txBox="1">
            <a:spLocks noChangeArrowheads="1"/>
          </p:cNvSpPr>
          <p:nvPr/>
        </p:nvSpPr>
        <p:spPr bwMode="auto">
          <a:xfrm>
            <a:off x="250825" y="3451225"/>
            <a:ext cx="221086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r>
              <a:rPr lang="zh-CN" altLang="en-US" b="1" dirty="0">
                <a:solidFill>
                  <a:srgbClr val="006600"/>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2400" b="1" dirty="0">
                <a:solidFill>
                  <a:srgbClr val="006600"/>
                </a:solidFill>
                <a:latin typeface="Times New Roman" panose="02020603050405020304" pitchFamily="18" charset="0"/>
                <a:ea typeface="微软雅黑" panose="020B0503020204020204" pitchFamily="34" charset="-122"/>
                <a:cs typeface="Times New Roman" panose="02020603050405020304" pitchFamily="18" charset="0"/>
              </a:rPr>
              <a:t>弱晶格势近似</a:t>
            </a:r>
          </a:p>
        </p:txBody>
      </p:sp>
      <p:sp>
        <p:nvSpPr>
          <p:cNvPr id="17" name="Text Box 9"/>
          <p:cNvSpPr txBox="1">
            <a:spLocks noChangeArrowheads="1"/>
          </p:cNvSpPr>
          <p:nvPr/>
        </p:nvSpPr>
        <p:spPr bwMode="auto">
          <a:xfrm>
            <a:off x="2267744" y="3451225"/>
            <a:ext cx="303159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r>
              <a:rPr lang="en-US" altLang="zh-CN" sz="2400"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400"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近自由电子近似 </a:t>
            </a:r>
          </a:p>
        </p:txBody>
      </p:sp>
      <p:sp>
        <p:nvSpPr>
          <p:cNvPr id="18" name="Text Box 10"/>
          <p:cNvSpPr txBox="1">
            <a:spLocks noChangeArrowheads="1"/>
          </p:cNvSpPr>
          <p:nvPr/>
        </p:nvSpPr>
        <p:spPr bwMode="auto">
          <a:xfrm>
            <a:off x="1194673" y="3954861"/>
            <a:ext cx="7263527" cy="13841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lnSpc>
                <a:spcPct val="120000"/>
              </a:lnSpc>
            </a:pPr>
            <a:r>
              <a:rPr lang="zh-CN" altLang="en-US" sz="2400" b="1" dirty="0">
                <a:latin typeface="Times New Roman" panose="02020603050405020304" pitchFamily="18" charset="0"/>
                <a:ea typeface="微软雅黑" panose="020B0503020204020204" pitchFamily="34" charset="-122"/>
              </a:rPr>
              <a:t>自由电子哈密顿量被选为微扰论中的零级哈密顿量</a:t>
            </a:r>
          </a:p>
          <a:p>
            <a:pPr eaLnBrk="1" hangingPunct="1">
              <a:lnSpc>
                <a:spcPct val="120000"/>
              </a:lnSpc>
            </a:pPr>
            <a:r>
              <a:rPr lang="zh-CN" altLang="en-US" sz="2400" b="1" dirty="0">
                <a:latin typeface="Times New Roman" panose="02020603050405020304" pitchFamily="18" charset="0"/>
                <a:ea typeface="微软雅黑" panose="020B0503020204020204" pitchFamily="34" charset="-122"/>
              </a:rPr>
              <a:t>（索末菲自由电子模型），把周期性势场作为微扰，</a:t>
            </a:r>
          </a:p>
          <a:p>
            <a:pPr eaLnBrk="1" hangingPunct="1">
              <a:lnSpc>
                <a:spcPct val="120000"/>
              </a:lnSpc>
            </a:pPr>
            <a:r>
              <a:rPr lang="zh-CN" altLang="en-US" sz="2400" b="1" dirty="0">
                <a:latin typeface="Times New Roman" panose="02020603050405020304" pitchFamily="18" charset="0"/>
                <a:ea typeface="微软雅黑" panose="020B0503020204020204" pitchFamily="34" charset="-122"/>
              </a:rPr>
              <a:t>适用解释</a:t>
            </a:r>
            <a:r>
              <a:rPr lang="zh-CN" altLang="en-US" sz="2400" b="1" dirty="0">
                <a:solidFill>
                  <a:srgbClr val="0000FF"/>
                </a:solidFill>
                <a:latin typeface="Times New Roman" panose="02020603050405020304" pitchFamily="18" charset="0"/>
                <a:ea typeface="微软雅黑" panose="020B0503020204020204" pitchFamily="34" charset="-122"/>
              </a:rPr>
              <a:t>外层电子</a:t>
            </a:r>
            <a:r>
              <a:rPr lang="zh-CN" altLang="en-US" sz="2400" b="1" dirty="0">
                <a:latin typeface="Times New Roman" panose="02020603050405020304" pitchFamily="18" charset="0"/>
                <a:ea typeface="微软雅黑" panose="020B0503020204020204" pitchFamily="34" charset="-122"/>
              </a:rPr>
              <a:t>的运动状态</a:t>
            </a:r>
          </a:p>
        </p:txBody>
      </p:sp>
      <p:sp>
        <p:nvSpPr>
          <p:cNvPr id="19" name="Rectangle 11"/>
          <p:cNvSpPr>
            <a:spLocks noChangeArrowheads="1"/>
          </p:cNvSpPr>
          <p:nvPr/>
        </p:nvSpPr>
        <p:spPr bwMode="auto">
          <a:xfrm>
            <a:off x="395536" y="3430587"/>
            <a:ext cx="8135937" cy="2158653"/>
          </a:xfrm>
          <a:prstGeom prst="rect">
            <a:avLst/>
          </a:prstGeom>
          <a:noFill/>
          <a:ln w="76200">
            <a:solidFill>
              <a:srgbClr val="CC00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39980016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dissolve">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2"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slide(fromRight)">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dissolve">
                                      <p:cBhvr>
                                        <p:cTn id="1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9"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9" name="圆角矩形 868"/>
          <p:cNvSpPr/>
          <p:nvPr/>
        </p:nvSpPr>
        <p:spPr bwMode="auto">
          <a:xfrm>
            <a:off x="4722325" y="2185196"/>
            <a:ext cx="504550" cy="390904"/>
          </a:xfrm>
          <a:prstGeom prst="round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6" name="组合 5"/>
          <p:cNvGrpSpPr/>
          <p:nvPr/>
        </p:nvGrpSpPr>
        <p:grpSpPr>
          <a:xfrm>
            <a:off x="4317883" y="2266872"/>
            <a:ext cx="5078653" cy="4546504"/>
            <a:chOff x="4317883" y="2266872"/>
            <a:chExt cx="5078653" cy="4546504"/>
          </a:xfrm>
        </p:grpSpPr>
        <p:grpSp>
          <p:nvGrpSpPr>
            <p:cNvPr id="885" name="组合 884"/>
            <p:cNvGrpSpPr/>
            <p:nvPr/>
          </p:nvGrpSpPr>
          <p:grpSpPr>
            <a:xfrm>
              <a:off x="4351335" y="2566916"/>
              <a:ext cx="5045201" cy="4246460"/>
              <a:chOff x="1096782" y="498009"/>
              <a:chExt cx="6726934" cy="5661946"/>
            </a:xfrm>
          </p:grpSpPr>
          <p:cxnSp>
            <p:nvCxnSpPr>
              <p:cNvPr id="886" name="直接连接符 885"/>
              <p:cNvCxnSpPr/>
              <p:nvPr/>
            </p:nvCxnSpPr>
            <p:spPr bwMode="auto">
              <a:xfrm flipV="1">
                <a:off x="1728277" y="1556792"/>
                <a:ext cx="5627479" cy="3411330"/>
              </a:xfrm>
              <a:prstGeom prst="line">
                <a:avLst/>
              </a:prstGeom>
              <a:solidFill>
                <a:schemeClr val="accent1"/>
              </a:solidFill>
              <a:ln w="9525" cap="flat" cmpd="sng" algn="ctr">
                <a:solidFill>
                  <a:srgbClr val="0000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87" name="直接连接符 886"/>
              <p:cNvCxnSpPr/>
              <p:nvPr/>
            </p:nvCxnSpPr>
            <p:spPr bwMode="auto">
              <a:xfrm flipV="1">
                <a:off x="1526004" y="1327965"/>
                <a:ext cx="5627479" cy="3411330"/>
              </a:xfrm>
              <a:prstGeom prst="line">
                <a:avLst/>
              </a:prstGeom>
              <a:solidFill>
                <a:schemeClr val="accent1"/>
              </a:solidFill>
              <a:ln w="9525" cap="flat" cmpd="sng" algn="ctr">
                <a:solidFill>
                  <a:srgbClr val="0000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88" name="直接连接符 887"/>
              <p:cNvCxnSpPr/>
              <p:nvPr/>
            </p:nvCxnSpPr>
            <p:spPr bwMode="auto">
              <a:xfrm flipV="1">
                <a:off x="1254187" y="1132137"/>
                <a:ext cx="5627479" cy="3411330"/>
              </a:xfrm>
              <a:prstGeom prst="line">
                <a:avLst/>
              </a:prstGeom>
              <a:solidFill>
                <a:schemeClr val="accent1"/>
              </a:solidFill>
              <a:ln w="9525" cap="flat" cmpd="sng" algn="ctr">
                <a:solidFill>
                  <a:srgbClr val="0000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89" name="直接连接符 888"/>
              <p:cNvCxnSpPr/>
              <p:nvPr/>
            </p:nvCxnSpPr>
            <p:spPr bwMode="auto">
              <a:xfrm flipV="1">
                <a:off x="1181467" y="814133"/>
                <a:ext cx="5627479" cy="3411330"/>
              </a:xfrm>
              <a:prstGeom prst="line">
                <a:avLst/>
              </a:prstGeom>
              <a:solidFill>
                <a:schemeClr val="accent1"/>
              </a:solidFill>
              <a:ln w="9525" cap="flat" cmpd="sng" algn="ctr">
                <a:solidFill>
                  <a:srgbClr val="0000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90" name="直接连接符 889"/>
              <p:cNvCxnSpPr/>
              <p:nvPr/>
            </p:nvCxnSpPr>
            <p:spPr bwMode="auto">
              <a:xfrm flipV="1">
                <a:off x="1817244" y="1874650"/>
                <a:ext cx="5627479" cy="3411330"/>
              </a:xfrm>
              <a:prstGeom prst="line">
                <a:avLst/>
              </a:prstGeom>
              <a:solidFill>
                <a:schemeClr val="accent1"/>
              </a:solidFill>
              <a:ln w="9525" cap="flat" cmpd="sng" algn="ctr">
                <a:solidFill>
                  <a:srgbClr val="0000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91" name="直接连接符 890"/>
              <p:cNvCxnSpPr/>
              <p:nvPr/>
            </p:nvCxnSpPr>
            <p:spPr bwMode="auto">
              <a:xfrm flipV="1">
                <a:off x="2025067" y="2109408"/>
                <a:ext cx="5627479" cy="3411330"/>
              </a:xfrm>
              <a:prstGeom prst="line">
                <a:avLst/>
              </a:prstGeom>
              <a:solidFill>
                <a:schemeClr val="accent1"/>
              </a:solidFill>
              <a:ln w="9525" cap="flat" cmpd="sng" algn="ctr">
                <a:solidFill>
                  <a:srgbClr val="0000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92" name="直接连接符 891"/>
              <p:cNvCxnSpPr/>
              <p:nvPr/>
            </p:nvCxnSpPr>
            <p:spPr bwMode="auto">
              <a:xfrm flipV="1">
                <a:off x="2115681" y="2414674"/>
                <a:ext cx="5627479" cy="3411330"/>
              </a:xfrm>
              <a:prstGeom prst="line">
                <a:avLst/>
              </a:prstGeom>
              <a:solidFill>
                <a:schemeClr val="accent1"/>
              </a:solidFill>
              <a:ln w="9525" cap="flat" cmpd="sng" algn="ctr">
                <a:solidFill>
                  <a:srgbClr val="0000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93" name="直接连接符 892"/>
              <p:cNvCxnSpPr/>
              <p:nvPr/>
            </p:nvCxnSpPr>
            <p:spPr bwMode="auto">
              <a:xfrm flipV="1">
                <a:off x="2196237" y="2748625"/>
                <a:ext cx="5627479" cy="3411330"/>
              </a:xfrm>
              <a:prstGeom prst="line">
                <a:avLst/>
              </a:prstGeom>
              <a:solidFill>
                <a:schemeClr val="accent1"/>
              </a:solidFill>
              <a:ln w="9525" cap="flat" cmpd="sng" algn="ctr">
                <a:solidFill>
                  <a:srgbClr val="0000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94" name="直接连接符 893"/>
              <p:cNvCxnSpPr/>
              <p:nvPr/>
            </p:nvCxnSpPr>
            <p:spPr bwMode="auto">
              <a:xfrm flipV="1">
                <a:off x="1096782" y="498009"/>
                <a:ext cx="5627479" cy="3411330"/>
              </a:xfrm>
              <a:prstGeom prst="line">
                <a:avLst/>
              </a:prstGeom>
              <a:solidFill>
                <a:schemeClr val="accent1"/>
              </a:solidFill>
              <a:ln w="9525" cap="flat" cmpd="sng" algn="ctr">
                <a:solidFill>
                  <a:srgbClr val="0000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895" name="文本框 894"/>
            <p:cNvSpPr txBox="1"/>
            <p:nvPr/>
          </p:nvSpPr>
          <p:spPr>
            <a:xfrm>
              <a:off x="5923961" y="5192895"/>
              <a:ext cx="364202" cy="369332"/>
            </a:xfrm>
            <a:prstGeom prst="rect">
              <a:avLst/>
            </a:prstGeom>
            <a:noFill/>
          </p:spPr>
          <p:txBody>
            <a:bodyPr wrap="none" rtlCol="0">
              <a:spAutoFit/>
            </a:bodyPr>
            <a:lstStyle/>
            <a:p>
              <a:pPr marL="0" marR="0" lvl="0" indent="0" algn="l" defTabSz="685800" rtl="0" eaLnBrk="1" fontAlgn="base" latinLnBrk="0" hangingPunct="1">
                <a:lnSpc>
                  <a:spcPct val="100000"/>
                </a:lnSpc>
                <a:spcBef>
                  <a:spcPct val="0"/>
                </a:spcBef>
                <a:spcAft>
                  <a:spcPct val="0"/>
                </a:spcAft>
                <a:buClrTx/>
                <a:buSzTx/>
                <a:buFontTx/>
                <a:buNone/>
                <a:tabLst/>
                <a:defRPr/>
              </a:pPr>
              <a:r>
                <a:rPr kumimoji="0" lang="en-US" altLang="zh-CN" sz="1800" b="1" i="0" u="none" strike="noStrike" kern="1200" cap="none" spc="0" normalizeH="0" baseline="0" noProof="0" dirty="0">
                  <a:ln>
                    <a:noFill/>
                  </a:ln>
                  <a:solidFill>
                    <a:srgbClr val="FF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O</a:t>
              </a:r>
            </a:p>
          </p:txBody>
        </p:sp>
        <p:sp>
          <p:nvSpPr>
            <p:cNvPr id="896" name="文本框 895"/>
            <p:cNvSpPr txBox="1"/>
            <p:nvPr/>
          </p:nvSpPr>
          <p:spPr>
            <a:xfrm>
              <a:off x="7884561" y="3550804"/>
              <a:ext cx="415498" cy="369332"/>
            </a:xfrm>
            <a:prstGeom prst="rect">
              <a:avLst/>
            </a:prstGeom>
            <a:noFill/>
          </p:spPr>
          <p:txBody>
            <a:bodyPr wrap="none" rtlCol="0">
              <a:spAutoFit/>
            </a:bodyPr>
            <a:lstStyle/>
            <a:p>
              <a:pPr marL="0" marR="0" lvl="0" indent="0" algn="l" defTabSz="685800" rtl="0" eaLnBrk="1" fontAlgn="base" latinLnBrk="0" hangingPunct="1">
                <a:lnSpc>
                  <a:spcPct val="100000"/>
                </a:lnSpc>
                <a:spcBef>
                  <a:spcPct val="0"/>
                </a:spcBef>
                <a:spcAft>
                  <a:spcPct val="0"/>
                </a:spcAft>
                <a:buClrTx/>
                <a:buSzTx/>
                <a:buFontTx/>
                <a:buNone/>
                <a:tabLst/>
                <a:defRPr/>
              </a:pPr>
              <a:r>
                <a:rPr kumimoji="0" lang="en-US" altLang="zh-CN" sz="1800" b="1" i="1" u="none" strike="noStrike" kern="1200" cap="none" spc="0" normalizeH="0" baseline="0" noProof="0" dirty="0">
                  <a:ln>
                    <a:noFill/>
                  </a:ln>
                  <a:solidFill>
                    <a:srgbClr val="FF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R</a:t>
              </a:r>
              <a:r>
                <a:rPr kumimoji="0" lang="en-US" altLang="zh-CN" sz="1800" b="1" i="0" u="none" strike="noStrike" kern="1200" cap="none" spc="0" normalizeH="0" baseline="-25000" noProof="0" dirty="0">
                  <a:ln>
                    <a:noFill/>
                  </a:ln>
                  <a:solidFill>
                    <a:srgbClr val="FF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1</a:t>
              </a:r>
              <a:endParaRPr kumimoji="0" lang="zh-CN" altLang="en-US" sz="1800" b="1" i="0" u="none" strike="noStrike" kern="1200" cap="none" spc="0" normalizeH="0" baseline="-25000" noProof="0" dirty="0">
                <a:ln>
                  <a:noFill/>
                </a:ln>
                <a:solidFill>
                  <a:srgbClr val="FF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897" name="Group 7"/>
            <p:cNvGrpSpPr/>
            <p:nvPr/>
          </p:nvGrpSpPr>
          <p:grpSpPr bwMode="auto">
            <a:xfrm>
              <a:off x="4635491" y="3198987"/>
              <a:ext cx="4410075" cy="2984897"/>
              <a:chOff x="2660" y="1784"/>
              <a:chExt cx="4632" cy="3133"/>
            </a:xfrm>
          </p:grpSpPr>
          <p:grpSp>
            <p:nvGrpSpPr>
              <p:cNvPr id="898" name="Group 8"/>
              <p:cNvGrpSpPr/>
              <p:nvPr/>
            </p:nvGrpSpPr>
            <p:grpSpPr bwMode="auto">
              <a:xfrm>
                <a:off x="3597" y="2032"/>
                <a:ext cx="3695" cy="57"/>
                <a:chOff x="3597" y="2032"/>
                <a:chExt cx="3695" cy="57"/>
              </a:xfrm>
            </p:grpSpPr>
            <p:grpSp>
              <p:nvGrpSpPr>
                <p:cNvPr id="1274" name="Group 9"/>
                <p:cNvGrpSpPr/>
                <p:nvPr/>
              </p:nvGrpSpPr>
              <p:grpSpPr bwMode="auto">
                <a:xfrm>
                  <a:off x="3597" y="2032"/>
                  <a:ext cx="454" cy="57"/>
                  <a:chOff x="3597" y="2032"/>
                  <a:chExt cx="454" cy="57"/>
                </a:xfrm>
              </p:grpSpPr>
              <p:sp>
                <p:nvSpPr>
                  <p:cNvPr id="1296" name="Line 10"/>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297" name="Oval 11"/>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275" name="Group 12"/>
                <p:cNvGrpSpPr/>
                <p:nvPr/>
              </p:nvGrpSpPr>
              <p:grpSpPr bwMode="auto">
                <a:xfrm>
                  <a:off x="4066" y="2032"/>
                  <a:ext cx="454" cy="57"/>
                  <a:chOff x="3597" y="2032"/>
                  <a:chExt cx="454" cy="57"/>
                </a:xfrm>
              </p:grpSpPr>
              <p:sp>
                <p:nvSpPr>
                  <p:cNvPr id="1294" name="Line 13"/>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295" name="Oval 14"/>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276" name="Group 15"/>
                <p:cNvGrpSpPr/>
                <p:nvPr/>
              </p:nvGrpSpPr>
              <p:grpSpPr bwMode="auto">
                <a:xfrm>
                  <a:off x="4530" y="2032"/>
                  <a:ext cx="454" cy="57"/>
                  <a:chOff x="3597" y="2032"/>
                  <a:chExt cx="454" cy="57"/>
                </a:xfrm>
              </p:grpSpPr>
              <p:sp>
                <p:nvSpPr>
                  <p:cNvPr id="1292" name="Line 16"/>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293" name="Oval 17"/>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277" name="Group 18"/>
                <p:cNvGrpSpPr/>
                <p:nvPr/>
              </p:nvGrpSpPr>
              <p:grpSpPr bwMode="auto">
                <a:xfrm>
                  <a:off x="4998" y="2032"/>
                  <a:ext cx="454" cy="57"/>
                  <a:chOff x="3597" y="2032"/>
                  <a:chExt cx="454" cy="57"/>
                </a:xfrm>
              </p:grpSpPr>
              <p:sp>
                <p:nvSpPr>
                  <p:cNvPr id="1290" name="Line 19"/>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291" name="Oval 20"/>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278" name="Group 21"/>
                <p:cNvGrpSpPr/>
                <p:nvPr/>
              </p:nvGrpSpPr>
              <p:grpSpPr bwMode="auto">
                <a:xfrm>
                  <a:off x="5454" y="2032"/>
                  <a:ext cx="454" cy="57"/>
                  <a:chOff x="3597" y="2032"/>
                  <a:chExt cx="454" cy="57"/>
                </a:xfrm>
              </p:grpSpPr>
              <p:sp>
                <p:nvSpPr>
                  <p:cNvPr id="1288" name="Line 22"/>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289" name="Oval 23"/>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279" name="Group 24"/>
                <p:cNvGrpSpPr/>
                <p:nvPr/>
              </p:nvGrpSpPr>
              <p:grpSpPr bwMode="auto">
                <a:xfrm>
                  <a:off x="5922" y="2032"/>
                  <a:ext cx="454" cy="57"/>
                  <a:chOff x="3597" y="2032"/>
                  <a:chExt cx="454" cy="57"/>
                </a:xfrm>
              </p:grpSpPr>
              <p:sp>
                <p:nvSpPr>
                  <p:cNvPr id="1286" name="Line 25"/>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287" name="Oval 26"/>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280" name="Group 27"/>
                <p:cNvGrpSpPr/>
                <p:nvPr/>
              </p:nvGrpSpPr>
              <p:grpSpPr bwMode="auto">
                <a:xfrm>
                  <a:off x="6382" y="2032"/>
                  <a:ext cx="454" cy="57"/>
                  <a:chOff x="3597" y="2032"/>
                  <a:chExt cx="454" cy="57"/>
                </a:xfrm>
              </p:grpSpPr>
              <p:sp>
                <p:nvSpPr>
                  <p:cNvPr id="1284" name="Line 28"/>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285" name="Oval 29"/>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281" name="Group 30"/>
                <p:cNvGrpSpPr/>
                <p:nvPr/>
              </p:nvGrpSpPr>
              <p:grpSpPr bwMode="auto">
                <a:xfrm>
                  <a:off x="6838" y="2032"/>
                  <a:ext cx="454" cy="57"/>
                  <a:chOff x="3597" y="2032"/>
                  <a:chExt cx="454" cy="57"/>
                </a:xfrm>
              </p:grpSpPr>
              <p:sp>
                <p:nvSpPr>
                  <p:cNvPr id="1282" name="Line 31"/>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283" name="Oval 32"/>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grpSp>
            <p:nvGrpSpPr>
              <p:cNvPr id="899" name="Group 33"/>
              <p:cNvGrpSpPr/>
              <p:nvPr/>
            </p:nvGrpSpPr>
            <p:grpSpPr bwMode="auto">
              <a:xfrm rot="6600000">
                <a:off x="1804" y="3323"/>
                <a:ext cx="3129" cy="57"/>
                <a:chOff x="3597" y="2032"/>
                <a:chExt cx="3695" cy="57"/>
              </a:xfrm>
            </p:grpSpPr>
            <p:grpSp>
              <p:nvGrpSpPr>
                <p:cNvPr id="1250" name="Group 34"/>
                <p:cNvGrpSpPr/>
                <p:nvPr/>
              </p:nvGrpSpPr>
              <p:grpSpPr bwMode="auto">
                <a:xfrm>
                  <a:off x="3597" y="2032"/>
                  <a:ext cx="454" cy="57"/>
                  <a:chOff x="3597" y="2032"/>
                  <a:chExt cx="454" cy="57"/>
                </a:xfrm>
              </p:grpSpPr>
              <p:sp>
                <p:nvSpPr>
                  <p:cNvPr id="1272" name="Line 35"/>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273" name="Oval 36"/>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251" name="Group 37"/>
                <p:cNvGrpSpPr/>
                <p:nvPr/>
              </p:nvGrpSpPr>
              <p:grpSpPr bwMode="auto">
                <a:xfrm>
                  <a:off x="4066" y="2032"/>
                  <a:ext cx="454" cy="57"/>
                  <a:chOff x="3597" y="2032"/>
                  <a:chExt cx="454" cy="57"/>
                </a:xfrm>
              </p:grpSpPr>
              <p:sp>
                <p:nvSpPr>
                  <p:cNvPr id="1270" name="Line 38"/>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271" name="Oval 39"/>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252" name="Group 40"/>
                <p:cNvGrpSpPr/>
                <p:nvPr/>
              </p:nvGrpSpPr>
              <p:grpSpPr bwMode="auto">
                <a:xfrm>
                  <a:off x="4530" y="2032"/>
                  <a:ext cx="454" cy="57"/>
                  <a:chOff x="3597" y="2032"/>
                  <a:chExt cx="454" cy="57"/>
                </a:xfrm>
              </p:grpSpPr>
              <p:sp>
                <p:nvSpPr>
                  <p:cNvPr id="1268" name="Line 41"/>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269" name="Oval 42"/>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253" name="Group 43"/>
                <p:cNvGrpSpPr/>
                <p:nvPr/>
              </p:nvGrpSpPr>
              <p:grpSpPr bwMode="auto">
                <a:xfrm>
                  <a:off x="4998" y="2032"/>
                  <a:ext cx="454" cy="57"/>
                  <a:chOff x="3597" y="2032"/>
                  <a:chExt cx="454" cy="57"/>
                </a:xfrm>
              </p:grpSpPr>
              <p:sp>
                <p:nvSpPr>
                  <p:cNvPr id="1266" name="Line 44"/>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267" name="Oval 45"/>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254" name="Group 46"/>
                <p:cNvGrpSpPr/>
                <p:nvPr/>
              </p:nvGrpSpPr>
              <p:grpSpPr bwMode="auto">
                <a:xfrm>
                  <a:off x="5454" y="2032"/>
                  <a:ext cx="454" cy="57"/>
                  <a:chOff x="3597" y="2032"/>
                  <a:chExt cx="454" cy="57"/>
                </a:xfrm>
              </p:grpSpPr>
              <p:sp>
                <p:nvSpPr>
                  <p:cNvPr id="1264" name="Line 47"/>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265" name="Oval 48"/>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255" name="Group 49"/>
                <p:cNvGrpSpPr/>
                <p:nvPr/>
              </p:nvGrpSpPr>
              <p:grpSpPr bwMode="auto">
                <a:xfrm>
                  <a:off x="5922" y="2032"/>
                  <a:ext cx="454" cy="57"/>
                  <a:chOff x="3597" y="2032"/>
                  <a:chExt cx="454" cy="57"/>
                </a:xfrm>
              </p:grpSpPr>
              <p:sp>
                <p:nvSpPr>
                  <p:cNvPr id="1262" name="Line 50"/>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263" name="Oval 51"/>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256" name="Group 52"/>
                <p:cNvGrpSpPr/>
                <p:nvPr/>
              </p:nvGrpSpPr>
              <p:grpSpPr bwMode="auto">
                <a:xfrm>
                  <a:off x="6382" y="2032"/>
                  <a:ext cx="454" cy="57"/>
                  <a:chOff x="3597" y="2032"/>
                  <a:chExt cx="454" cy="57"/>
                </a:xfrm>
              </p:grpSpPr>
              <p:sp>
                <p:nvSpPr>
                  <p:cNvPr id="1260" name="Line 53"/>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261" name="Oval 54"/>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257" name="Group 55"/>
                <p:cNvGrpSpPr/>
                <p:nvPr/>
              </p:nvGrpSpPr>
              <p:grpSpPr bwMode="auto">
                <a:xfrm>
                  <a:off x="6838" y="2032"/>
                  <a:ext cx="454" cy="57"/>
                  <a:chOff x="3597" y="2032"/>
                  <a:chExt cx="454" cy="57"/>
                </a:xfrm>
              </p:grpSpPr>
              <p:sp>
                <p:nvSpPr>
                  <p:cNvPr id="1258" name="Line 56"/>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259" name="Oval 57"/>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grpSp>
            <p:nvGrpSpPr>
              <p:cNvPr id="900" name="Group 58"/>
              <p:cNvGrpSpPr/>
              <p:nvPr/>
            </p:nvGrpSpPr>
            <p:grpSpPr bwMode="auto">
              <a:xfrm rot="6600000">
                <a:off x="2252" y="3324"/>
                <a:ext cx="3129" cy="57"/>
                <a:chOff x="3597" y="2032"/>
                <a:chExt cx="3695" cy="57"/>
              </a:xfrm>
            </p:grpSpPr>
            <p:grpSp>
              <p:nvGrpSpPr>
                <p:cNvPr id="1226" name="Group 59"/>
                <p:cNvGrpSpPr/>
                <p:nvPr/>
              </p:nvGrpSpPr>
              <p:grpSpPr bwMode="auto">
                <a:xfrm>
                  <a:off x="3597" y="2032"/>
                  <a:ext cx="454" cy="57"/>
                  <a:chOff x="3597" y="2032"/>
                  <a:chExt cx="454" cy="57"/>
                </a:xfrm>
              </p:grpSpPr>
              <p:sp>
                <p:nvSpPr>
                  <p:cNvPr id="1248" name="Line 60"/>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249" name="Oval 61"/>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227" name="Group 62"/>
                <p:cNvGrpSpPr/>
                <p:nvPr/>
              </p:nvGrpSpPr>
              <p:grpSpPr bwMode="auto">
                <a:xfrm>
                  <a:off x="4066" y="2032"/>
                  <a:ext cx="454" cy="57"/>
                  <a:chOff x="3597" y="2032"/>
                  <a:chExt cx="454" cy="57"/>
                </a:xfrm>
              </p:grpSpPr>
              <p:sp>
                <p:nvSpPr>
                  <p:cNvPr id="1246" name="Line 63"/>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247" name="Oval 64"/>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228" name="Group 65"/>
                <p:cNvGrpSpPr/>
                <p:nvPr/>
              </p:nvGrpSpPr>
              <p:grpSpPr bwMode="auto">
                <a:xfrm>
                  <a:off x="4530" y="2032"/>
                  <a:ext cx="454" cy="57"/>
                  <a:chOff x="3597" y="2032"/>
                  <a:chExt cx="454" cy="57"/>
                </a:xfrm>
              </p:grpSpPr>
              <p:sp>
                <p:nvSpPr>
                  <p:cNvPr id="1244" name="Line 66"/>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245" name="Oval 67"/>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229" name="Group 68"/>
                <p:cNvGrpSpPr/>
                <p:nvPr/>
              </p:nvGrpSpPr>
              <p:grpSpPr bwMode="auto">
                <a:xfrm>
                  <a:off x="4998" y="2032"/>
                  <a:ext cx="454" cy="57"/>
                  <a:chOff x="3597" y="2032"/>
                  <a:chExt cx="454" cy="57"/>
                </a:xfrm>
              </p:grpSpPr>
              <p:sp>
                <p:nvSpPr>
                  <p:cNvPr id="1242" name="Line 69"/>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243" name="Oval 70"/>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230" name="Group 71"/>
                <p:cNvGrpSpPr/>
                <p:nvPr/>
              </p:nvGrpSpPr>
              <p:grpSpPr bwMode="auto">
                <a:xfrm>
                  <a:off x="5454" y="2032"/>
                  <a:ext cx="454" cy="57"/>
                  <a:chOff x="3597" y="2032"/>
                  <a:chExt cx="454" cy="57"/>
                </a:xfrm>
              </p:grpSpPr>
              <p:sp>
                <p:nvSpPr>
                  <p:cNvPr id="1240" name="Line 72"/>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241" name="Oval 73"/>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231" name="Group 74"/>
                <p:cNvGrpSpPr/>
                <p:nvPr/>
              </p:nvGrpSpPr>
              <p:grpSpPr bwMode="auto">
                <a:xfrm>
                  <a:off x="5922" y="2032"/>
                  <a:ext cx="454" cy="57"/>
                  <a:chOff x="3597" y="2032"/>
                  <a:chExt cx="454" cy="57"/>
                </a:xfrm>
              </p:grpSpPr>
              <p:sp>
                <p:nvSpPr>
                  <p:cNvPr id="1238" name="Line 75"/>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239" name="Oval 76"/>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232" name="Group 77"/>
                <p:cNvGrpSpPr/>
                <p:nvPr/>
              </p:nvGrpSpPr>
              <p:grpSpPr bwMode="auto">
                <a:xfrm>
                  <a:off x="6382" y="2032"/>
                  <a:ext cx="454" cy="57"/>
                  <a:chOff x="3597" y="2032"/>
                  <a:chExt cx="454" cy="57"/>
                </a:xfrm>
              </p:grpSpPr>
              <p:sp>
                <p:nvSpPr>
                  <p:cNvPr id="1236" name="Line 78"/>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237" name="Oval 79"/>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233" name="Group 80"/>
                <p:cNvGrpSpPr/>
                <p:nvPr/>
              </p:nvGrpSpPr>
              <p:grpSpPr bwMode="auto">
                <a:xfrm>
                  <a:off x="6838" y="2032"/>
                  <a:ext cx="454" cy="57"/>
                  <a:chOff x="3597" y="2032"/>
                  <a:chExt cx="454" cy="57"/>
                </a:xfrm>
              </p:grpSpPr>
              <p:sp>
                <p:nvSpPr>
                  <p:cNvPr id="1234" name="Line 81"/>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235" name="Oval 82"/>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grpSp>
            <p:nvGrpSpPr>
              <p:cNvPr id="901" name="Group 83"/>
              <p:cNvGrpSpPr/>
              <p:nvPr/>
            </p:nvGrpSpPr>
            <p:grpSpPr bwMode="auto">
              <a:xfrm rot="6600000">
                <a:off x="2715" y="3320"/>
                <a:ext cx="3129" cy="57"/>
                <a:chOff x="3597" y="2032"/>
                <a:chExt cx="3695" cy="57"/>
              </a:xfrm>
            </p:grpSpPr>
            <p:grpSp>
              <p:nvGrpSpPr>
                <p:cNvPr id="1202" name="Group 84"/>
                <p:cNvGrpSpPr/>
                <p:nvPr/>
              </p:nvGrpSpPr>
              <p:grpSpPr bwMode="auto">
                <a:xfrm>
                  <a:off x="3597" y="2032"/>
                  <a:ext cx="454" cy="57"/>
                  <a:chOff x="3597" y="2032"/>
                  <a:chExt cx="454" cy="57"/>
                </a:xfrm>
              </p:grpSpPr>
              <p:sp>
                <p:nvSpPr>
                  <p:cNvPr id="1224" name="Line 85"/>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225" name="Oval 86"/>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203" name="Group 87"/>
                <p:cNvGrpSpPr/>
                <p:nvPr/>
              </p:nvGrpSpPr>
              <p:grpSpPr bwMode="auto">
                <a:xfrm>
                  <a:off x="4066" y="2032"/>
                  <a:ext cx="454" cy="57"/>
                  <a:chOff x="3597" y="2032"/>
                  <a:chExt cx="454" cy="57"/>
                </a:xfrm>
              </p:grpSpPr>
              <p:sp>
                <p:nvSpPr>
                  <p:cNvPr id="1222" name="Line 88"/>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223" name="Oval 89"/>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204" name="Group 90"/>
                <p:cNvGrpSpPr/>
                <p:nvPr/>
              </p:nvGrpSpPr>
              <p:grpSpPr bwMode="auto">
                <a:xfrm>
                  <a:off x="4530" y="2032"/>
                  <a:ext cx="454" cy="57"/>
                  <a:chOff x="3597" y="2032"/>
                  <a:chExt cx="454" cy="57"/>
                </a:xfrm>
              </p:grpSpPr>
              <p:sp>
                <p:nvSpPr>
                  <p:cNvPr id="1220" name="Line 91"/>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221" name="Oval 92"/>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205" name="Group 93"/>
                <p:cNvGrpSpPr/>
                <p:nvPr/>
              </p:nvGrpSpPr>
              <p:grpSpPr bwMode="auto">
                <a:xfrm>
                  <a:off x="4998" y="2032"/>
                  <a:ext cx="454" cy="57"/>
                  <a:chOff x="3597" y="2032"/>
                  <a:chExt cx="454" cy="57"/>
                </a:xfrm>
              </p:grpSpPr>
              <p:sp>
                <p:nvSpPr>
                  <p:cNvPr id="1218" name="Line 94"/>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219" name="Oval 95"/>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206" name="Group 96"/>
                <p:cNvGrpSpPr/>
                <p:nvPr/>
              </p:nvGrpSpPr>
              <p:grpSpPr bwMode="auto">
                <a:xfrm>
                  <a:off x="5454" y="2032"/>
                  <a:ext cx="454" cy="57"/>
                  <a:chOff x="3597" y="2032"/>
                  <a:chExt cx="454" cy="57"/>
                </a:xfrm>
              </p:grpSpPr>
              <p:sp>
                <p:nvSpPr>
                  <p:cNvPr id="1216" name="Line 97"/>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217" name="Oval 98"/>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207" name="Group 99"/>
                <p:cNvGrpSpPr/>
                <p:nvPr/>
              </p:nvGrpSpPr>
              <p:grpSpPr bwMode="auto">
                <a:xfrm>
                  <a:off x="5922" y="2032"/>
                  <a:ext cx="454" cy="57"/>
                  <a:chOff x="3597" y="2032"/>
                  <a:chExt cx="454" cy="57"/>
                </a:xfrm>
              </p:grpSpPr>
              <p:sp>
                <p:nvSpPr>
                  <p:cNvPr id="1214" name="Line 100"/>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215" name="Oval 101"/>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208" name="Group 102"/>
                <p:cNvGrpSpPr/>
                <p:nvPr/>
              </p:nvGrpSpPr>
              <p:grpSpPr bwMode="auto">
                <a:xfrm>
                  <a:off x="6382" y="2032"/>
                  <a:ext cx="454" cy="57"/>
                  <a:chOff x="3597" y="2032"/>
                  <a:chExt cx="454" cy="57"/>
                </a:xfrm>
              </p:grpSpPr>
              <p:sp>
                <p:nvSpPr>
                  <p:cNvPr id="1212" name="Line 103"/>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213" name="Oval 104"/>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209" name="Group 105"/>
                <p:cNvGrpSpPr/>
                <p:nvPr/>
              </p:nvGrpSpPr>
              <p:grpSpPr bwMode="auto">
                <a:xfrm>
                  <a:off x="6838" y="2032"/>
                  <a:ext cx="454" cy="57"/>
                  <a:chOff x="3597" y="2032"/>
                  <a:chExt cx="454" cy="57"/>
                </a:xfrm>
              </p:grpSpPr>
              <p:sp>
                <p:nvSpPr>
                  <p:cNvPr id="1210" name="Line 106"/>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211" name="Oval 107"/>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grpSp>
            <p:nvGrpSpPr>
              <p:cNvPr id="902" name="Group 108"/>
              <p:cNvGrpSpPr/>
              <p:nvPr/>
            </p:nvGrpSpPr>
            <p:grpSpPr bwMode="auto">
              <a:xfrm rot="6600000">
                <a:off x="3191" y="3320"/>
                <a:ext cx="3129" cy="57"/>
                <a:chOff x="3597" y="2032"/>
                <a:chExt cx="3695" cy="57"/>
              </a:xfrm>
            </p:grpSpPr>
            <p:grpSp>
              <p:nvGrpSpPr>
                <p:cNvPr id="1178" name="Group 109"/>
                <p:cNvGrpSpPr/>
                <p:nvPr/>
              </p:nvGrpSpPr>
              <p:grpSpPr bwMode="auto">
                <a:xfrm>
                  <a:off x="3597" y="2032"/>
                  <a:ext cx="454" cy="57"/>
                  <a:chOff x="3597" y="2032"/>
                  <a:chExt cx="454" cy="57"/>
                </a:xfrm>
              </p:grpSpPr>
              <p:sp>
                <p:nvSpPr>
                  <p:cNvPr id="1200" name="Line 110"/>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201" name="Oval 111"/>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179" name="Group 112"/>
                <p:cNvGrpSpPr/>
                <p:nvPr/>
              </p:nvGrpSpPr>
              <p:grpSpPr bwMode="auto">
                <a:xfrm>
                  <a:off x="4066" y="2032"/>
                  <a:ext cx="454" cy="57"/>
                  <a:chOff x="3597" y="2032"/>
                  <a:chExt cx="454" cy="57"/>
                </a:xfrm>
              </p:grpSpPr>
              <p:sp>
                <p:nvSpPr>
                  <p:cNvPr id="1198" name="Line 113"/>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199" name="Oval 114"/>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180" name="Group 115"/>
                <p:cNvGrpSpPr/>
                <p:nvPr/>
              </p:nvGrpSpPr>
              <p:grpSpPr bwMode="auto">
                <a:xfrm>
                  <a:off x="4530" y="2032"/>
                  <a:ext cx="454" cy="57"/>
                  <a:chOff x="3597" y="2032"/>
                  <a:chExt cx="454" cy="57"/>
                </a:xfrm>
              </p:grpSpPr>
              <p:sp>
                <p:nvSpPr>
                  <p:cNvPr id="1196" name="Line 116"/>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197" name="Oval 117"/>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181" name="Group 118"/>
                <p:cNvGrpSpPr/>
                <p:nvPr/>
              </p:nvGrpSpPr>
              <p:grpSpPr bwMode="auto">
                <a:xfrm>
                  <a:off x="4998" y="2032"/>
                  <a:ext cx="454" cy="57"/>
                  <a:chOff x="3597" y="2032"/>
                  <a:chExt cx="454" cy="57"/>
                </a:xfrm>
              </p:grpSpPr>
              <p:sp>
                <p:nvSpPr>
                  <p:cNvPr id="1194" name="Line 119"/>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195" name="Oval 120"/>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182" name="Group 121"/>
                <p:cNvGrpSpPr/>
                <p:nvPr/>
              </p:nvGrpSpPr>
              <p:grpSpPr bwMode="auto">
                <a:xfrm>
                  <a:off x="5454" y="2032"/>
                  <a:ext cx="454" cy="57"/>
                  <a:chOff x="3597" y="2032"/>
                  <a:chExt cx="454" cy="57"/>
                </a:xfrm>
              </p:grpSpPr>
              <p:sp>
                <p:nvSpPr>
                  <p:cNvPr id="1192" name="Line 122"/>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193" name="Oval 123"/>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183" name="Group 124"/>
                <p:cNvGrpSpPr/>
                <p:nvPr/>
              </p:nvGrpSpPr>
              <p:grpSpPr bwMode="auto">
                <a:xfrm>
                  <a:off x="5922" y="2032"/>
                  <a:ext cx="454" cy="57"/>
                  <a:chOff x="3597" y="2032"/>
                  <a:chExt cx="454" cy="57"/>
                </a:xfrm>
              </p:grpSpPr>
              <p:sp>
                <p:nvSpPr>
                  <p:cNvPr id="1190" name="Line 125"/>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191" name="Oval 126"/>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184" name="Group 127"/>
                <p:cNvGrpSpPr/>
                <p:nvPr/>
              </p:nvGrpSpPr>
              <p:grpSpPr bwMode="auto">
                <a:xfrm>
                  <a:off x="6382" y="2032"/>
                  <a:ext cx="454" cy="57"/>
                  <a:chOff x="3597" y="2032"/>
                  <a:chExt cx="454" cy="57"/>
                </a:xfrm>
              </p:grpSpPr>
              <p:sp>
                <p:nvSpPr>
                  <p:cNvPr id="1188" name="Line 128"/>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189" name="Oval 129"/>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185" name="Group 130"/>
                <p:cNvGrpSpPr/>
                <p:nvPr/>
              </p:nvGrpSpPr>
              <p:grpSpPr bwMode="auto">
                <a:xfrm>
                  <a:off x="6838" y="2032"/>
                  <a:ext cx="454" cy="57"/>
                  <a:chOff x="3597" y="2032"/>
                  <a:chExt cx="454" cy="57"/>
                </a:xfrm>
              </p:grpSpPr>
              <p:sp>
                <p:nvSpPr>
                  <p:cNvPr id="1186" name="Line 131"/>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187" name="Oval 132"/>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grpSp>
            <p:nvGrpSpPr>
              <p:cNvPr id="903" name="Group 133"/>
              <p:cNvGrpSpPr/>
              <p:nvPr/>
            </p:nvGrpSpPr>
            <p:grpSpPr bwMode="auto">
              <a:xfrm rot="6600000">
                <a:off x="3643" y="3320"/>
                <a:ext cx="3129" cy="57"/>
                <a:chOff x="3597" y="2032"/>
                <a:chExt cx="3695" cy="57"/>
              </a:xfrm>
            </p:grpSpPr>
            <p:grpSp>
              <p:nvGrpSpPr>
                <p:cNvPr id="1154" name="Group 134"/>
                <p:cNvGrpSpPr/>
                <p:nvPr/>
              </p:nvGrpSpPr>
              <p:grpSpPr bwMode="auto">
                <a:xfrm>
                  <a:off x="3597" y="2032"/>
                  <a:ext cx="454" cy="57"/>
                  <a:chOff x="3597" y="2032"/>
                  <a:chExt cx="454" cy="57"/>
                </a:xfrm>
              </p:grpSpPr>
              <p:sp>
                <p:nvSpPr>
                  <p:cNvPr id="1176" name="Line 135"/>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177" name="Oval 136"/>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155" name="Group 137"/>
                <p:cNvGrpSpPr/>
                <p:nvPr/>
              </p:nvGrpSpPr>
              <p:grpSpPr bwMode="auto">
                <a:xfrm>
                  <a:off x="4066" y="2032"/>
                  <a:ext cx="454" cy="57"/>
                  <a:chOff x="3597" y="2032"/>
                  <a:chExt cx="454" cy="57"/>
                </a:xfrm>
              </p:grpSpPr>
              <p:sp>
                <p:nvSpPr>
                  <p:cNvPr id="1174" name="Line 138"/>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175" name="Oval 139"/>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156" name="Group 140"/>
                <p:cNvGrpSpPr/>
                <p:nvPr/>
              </p:nvGrpSpPr>
              <p:grpSpPr bwMode="auto">
                <a:xfrm>
                  <a:off x="4530" y="2032"/>
                  <a:ext cx="454" cy="57"/>
                  <a:chOff x="3597" y="2032"/>
                  <a:chExt cx="454" cy="57"/>
                </a:xfrm>
              </p:grpSpPr>
              <p:sp>
                <p:nvSpPr>
                  <p:cNvPr id="1172" name="Line 141"/>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173" name="Oval 142"/>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157" name="Group 143"/>
                <p:cNvGrpSpPr/>
                <p:nvPr/>
              </p:nvGrpSpPr>
              <p:grpSpPr bwMode="auto">
                <a:xfrm>
                  <a:off x="4998" y="2032"/>
                  <a:ext cx="454" cy="57"/>
                  <a:chOff x="3597" y="2032"/>
                  <a:chExt cx="454" cy="57"/>
                </a:xfrm>
              </p:grpSpPr>
              <p:sp>
                <p:nvSpPr>
                  <p:cNvPr id="1170" name="Line 144"/>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171" name="Oval 145"/>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158" name="Group 146"/>
                <p:cNvGrpSpPr/>
                <p:nvPr/>
              </p:nvGrpSpPr>
              <p:grpSpPr bwMode="auto">
                <a:xfrm>
                  <a:off x="5454" y="2032"/>
                  <a:ext cx="454" cy="57"/>
                  <a:chOff x="3597" y="2032"/>
                  <a:chExt cx="454" cy="57"/>
                </a:xfrm>
              </p:grpSpPr>
              <p:sp>
                <p:nvSpPr>
                  <p:cNvPr id="1168" name="Line 147"/>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169" name="Oval 148"/>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159" name="Group 149"/>
                <p:cNvGrpSpPr/>
                <p:nvPr/>
              </p:nvGrpSpPr>
              <p:grpSpPr bwMode="auto">
                <a:xfrm>
                  <a:off x="5922" y="2032"/>
                  <a:ext cx="454" cy="57"/>
                  <a:chOff x="3597" y="2032"/>
                  <a:chExt cx="454" cy="57"/>
                </a:xfrm>
              </p:grpSpPr>
              <p:sp>
                <p:nvSpPr>
                  <p:cNvPr id="1166" name="Line 150"/>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167" name="Oval 151"/>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160" name="Group 152"/>
                <p:cNvGrpSpPr/>
                <p:nvPr/>
              </p:nvGrpSpPr>
              <p:grpSpPr bwMode="auto">
                <a:xfrm>
                  <a:off x="6382" y="2032"/>
                  <a:ext cx="454" cy="57"/>
                  <a:chOff x="3597" y="2032"/>
                  <a:chExt cx="454" cy="57"/>
                </a:xfrm>
              </p:grpSpPr>
              <p:sp>
                <p:nvSpPr>
                  <p:cNvPr id="1164" name="Line 153"/>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165" name="Oval 154"/>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161" name="Group 155"/>
                <p:cNvGrpSpPr/>
                <p:nvPr/>
              </p:nvGrpSpPr>
              <p:grpSpPr bwMode="auto">
                <a:xfrm>
                  <a:off x="6838" y="2032"/>
                  <a:ext cx="454" cy="57"/>
                  <a:chOff x="3597" y="2032"/>
                  <a:chExt cx="454" cy="57"/>
                </a:xfrm>
              </p:grpSpPr>
              <p:sp>
                <p:nvSpPr>
                  <p:cNvPr id="1162" name="Line 156"/>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163" name="Oval 157"/>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grpSp>
            <p:nvGrpSpPr>
              <p:cNvPr id="904" name="Group 158"/>
              <p:cNvGrpSpPr/>
              <p:nvPr/>
            </p:nvGrpSpPr>
            <p:grpSpPr bwMode="auto">
              <a:xfrm rot="6600000">
                <a:off x="4119" y="3324"/>
                <a:ext cx="3129" cy="57"/>
                <a:chOff x="3597" y="2032"/>
                <a:chExt cx="3695" cy="57"/>
              </a:xfrm>
            </p:grpSpPr>
            <p:grpSp>
              <p:nvGrpSpPr>
                <p:cNvPr id="1130" name="Group 159"/>
                <p:cNvGrpSpPr/>
                <p:nvPr/>
              </p:nvGrpSpPr>
              <p:grpSpPr bwMode="auto">
                <a:xfrm>
                  <a:off x="3597" y="2032"/>
                  <a:ext cx="454" cy="57"/>
                  <a:chOff x="3597" y="2032"/>
                  <a:chExt cx="454" cy="57"/>
                </a:xfrm>
              </p:grpSpPr>
              <p:sp>
                <p:nvSpPr>
                  <p:cNvPr id="1152" name="Line 160"/>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153" name="Oval 161"/>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131" name="Group 162"/>
                <p:cNvGrpSpPr/>
                <p:nvPr/>
              </p:nvGrpSpPr>
              <p:grpSpPr bwMode="auto">
                <a:xfrm>
                  <a:off x="4066" y="2032"/>
                  <a:ext cx="454" cy="57"/>
                  <a:chOff x="3597" y="2032"/>
                  <a:chExt cx="454" cy="57"/>
                </a:xfrm>
              </p:grpSpPr>
              <p:sp>
                <p:nvSpPr>
                  <p:cNvPr id="1150" name="Line 163"/>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151" name="Oval 164"/>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132" name="Group 165"/>
                <p:cNvGrpSpPr/>
                <p:nvPr/>
              </p:nvGrpSpPr>
              <p:grpSpPr bwMode="auto">
                <a:xfrm>
                  <a:off x="4530" y="2032"/>
                  <a:ext cx="454" cy="57"/>
                  <a:chOff x="3597" y="2032"/>
                  <a:chExt cx="454" cy="57"/>
                </a:xfrm>
              </p:grpSpPr>
              <p:sp>
                <p:nvSpPr>
                  <p:cNvPr id="1148" name="Line 166"/>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149" name="Oval 167"/>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133" name="Group 168"/>
                <p:cNvGrpSpPr/>
                <p:nvPr/>
              </p:nvGrpSpPr>
              <p:grpSpPr bwMode="auto">
                <a:xfrm>
                  <a:off x="4998" y="2032"/>
                  <a:ext cx="454" cy="57"/>
                  <a:chOff x="3597" y="2032"/>
                  <a:chExt cx="454" cy="57"/>
                </a:xfrm>
              </p:grpSpPr>
              <p:sp>
                <p:nvSpPr>
                  <p:cNvPr id="1146" name="Line 169"/>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147" name="Oval 170"/>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134" name="Group 171"/>
                <p:cNvGrpSpPr/>
                <p:nvPr/>
              </p:nvGrpSpPr>
              <p:grpSpPr bwMode="auto">
                <a:xfrm>
                  <a:off x="5454" y="2032"/>
                  <a:ext cx="454" cy="57"/>
                  <a:chOff x="3597" y="2032"/>
                  <a:chExt cx="454" cy="57"/>
                </a:xfrm>
              </p:grpSpPr>
              <p:sp>
                <p:nvSpPr>
                  <p:cNvPr id="1144" name="Line 172"/>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145" name="Oval 173"/>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135" name="Group 174"/>
                <p:cNvGrpSpPr/>
                <p:nvPr/>
              </p:nvGrpSpPr>
              <p:grpSpPr bwMode="auto">
                <a:xfrm>
                  <a:off x="5922" y="2032"/>
                  <a:ext cx="454" cy="57"/>
                  <a:chOff x="3597" y="2032"/>
                  <a:chExt cx="454" cy="57"/>
                </a:xfrm>
              </p:grpSpPr>
              <p:sp>
                <p:nvSpPr>
                  <p:cNvPr id="1142" name="Line 175"/>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143" name="Oval 176"/>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136" name="Group 177"/>
                <p:cNvGrpSpPr/>
                <p:nvPr/>
              </p:nvGrpSpPr>
              <p:grpSpPr bwMode="auto">
                <a:xfrm>
                  <a:off x="6382" y="2032"/>
                  <a:ext cx="454" cy="57"/>
                  <a:chOff x="3597" y="2032"/>
                  <a:chExt cx="454" cy="57"/>
                </a:xfrm>
              </p:grpSpPr>
              <p:sp>
                <p:nvSpPr>
                  <p:cNvPr id="1140" name="Line 178"/>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141" name="Oval 179"/>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137" name="Group 180"/>
                <p:cNvGrpSpPr/>
                <p:nvPr/>
              </p:nvGrpSpPr>
              <p:grpSpPr bwMode="auto">
                <a:xfrm>
                  <a:off x="6838" y="2032"/>
                  <a:ext cx="454" cy="57"/>
                  <a:chOff x="3597" y="2032"/>
                  <a:chExt cx="454" cy="57"/>
                </a:xfrm>
              </p:grpSpPr>
              <p:sp>
                <p:nvSpPr>
                  <p:cNvPr id="1138" name="Line 181"/>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139" name="Oval 182"/>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grpSp>
            <p:nvGrpSpPr>
              <p:cNvPr id="905" name="Group 183"/>
              <p:cNvGrpSpPr/>
              <p:nvPr/>
            </p:nvGrpSpPr>
            <p:grpSpPr bwMode="auto">
              <a:xfrm rot="6600000">
                <a:off x="4575" y="3320"/>
                <a:ext cx="3129" cy="57"/>
                <a:chOff x="3597" y="2032"/>
                <a:chExt cx="3695" cy="57"/>
              </a:xfrm>
            </p:grpSpPr>
            <p:grpSp>
              <p:nvGrpSpPr>
                <p:cNvPr id="1106" name="Group 184"/>
                <p:cNvGrpSpPr/>
                <p:nvPr/>
              </p:nvGrpSpPr>
              <p:grpSpPr bwMode="auto">
                <a:xfrm>
                  <a:off x="3597" y="2032"/>
                  <a:ext cx="454" cy="57"/>
                  <a:chOff x="3597" y="2032"/>
                  <a:chExt cx="454" cy="57"/>
                </a:xfrm>
              </p:grpSpPr>
              <p:sp>
                <p:nvSpPr>
                  <p:cNvPr id="1128" name="Line 185"/>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129" name="Oval 186"/>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107" name="Group 187"/>
                <p:cNvGrpSpPr/>
                <p:nvPr/>
              </p:nvGrpSpPr>
              <p:grpSpPr bwMode="auto">
                <a:xfrm>
                  <a:off x="4066" y="2032"/>
                  <a:ext cx="454" cy="57"/>
                  <a:chOff x="3597" y="2032"/>
                  <a:chExt cx="454" cy="57"/>
                </a:xfrm>
              </p:grpSpPr>
              <p:sp>
                <p:nvSpPr>
                  <p:cNvPr id="1126" name="Line 188"/>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127" name="Oval 189"/>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108" name="Group 190"/>
                <p:cNvGrpSpPr/>
                <p:nvPr/>
              </p:nvGrpSpPr>
              <p:grpSpPr bwMode="auto">
                <a:xfrm>
                  <a:off x="4530" y="2032"/>
                  <a:ext cx="454" cy="57"/>
                  <a:chOff x="3597" y="2032"/>
                  <a:chExt cx="454" cy="57"/>
                </a:xfrm>
              </p:grpSpPr>
              <p:sp>
                <p:nvSpPr>
                  <p:cNvPr id="1124" name="Line 191"/>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125" name="Oval 192"/>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109" name="Group 193"/>
                <p:cNvGrpSpPr/>
                <p:nvPr/>
              </p:nvGrpSpPr>
              <p:grpSpPr bwMode="auto">
                <a:xfrm>
                  <a:off x="4998" y="2032"/>
                  <a:ext cx="454" cy="57"/>
                  <a:chOff x="3597" y="2032"/>
                  <a:chExt cx="454" cy="57"/>
                </a:xfrm>
              </p:grpSpPr>
              <p:sp>
                <p:nvSpPr>
                  <p:cNvPr id="1122" name="Line 194"/>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123" name="Oval 195"/>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110" name="Group 196"/>
                <p:cNvGrpSpPr/>
                <p:nvPr/>
              </p:nvGrpSpPr>
              <p:grpSpPr bwMode="auto">
                <a:xfrm>
                  <a:off x="5454" y="2032"/>
                  <a:ext cx="454" cy="57"/>
                  <a:chOff x="3597" y="2032"/>
                  <a:chExt cx="454" cy="57"/>
                </a:xfrm>
              </p:grpSpPr>
              <p:sp>
                <p:nvSpPr>
                  <p:cNvPr id="1120" name="Line 197"/>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121" name="Oval 198"/>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111" name="Group 199"/>
                <p:cNvGrpSpPr/>
                <p:nvPr/>
              </p:nvGrpSpPr>
              <p:grpSpPr bwMode="auto">
                <a:xfrm>
                  <a:off x="5922" y="2032"/>
                  <a:ext cx="454" cy="57"/>
                  <a:chOff x="3597" y="2032"/>
                  <a:chExt cx="454" cy="57"/>
                </a:xfrm>
              </p:grpSpPr>
              <p:sp>
                <p:nvSpPr>
                  <p:cNvPr id="1118" name="Line 200"/>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119" name="Oval 201"/>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112" name="Group 202"/>
                <p:cNvGrpSpPr/>
                <p:nvPr/>
              </p:nvGrpSpPr>
              <p:grpSpPr bwMode="auto">
                <a:xfrm>
                  <a:off x="6382" y="2032"/>
                  <a:ext cx="454" cy="57"/>
                  <a:chOff x="3597" y="2032"/>
                  <a:chExt cx="454" cy="57"/>
                </a:xfrm>
              </p:grpSpPr>
              <p:sp>
                <p:nvSpPr>
                  <p:cNvPr id="1116" name="Line 203"/>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117" name="Oval 204"/>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113" name="Group 205"/>
                <p:cNvGrpSpPr/>
                <p:nvPr/>
              </p:nvGrpSpPr>
              <p:grpSpPr bwMode="auto">
                <a:xfrm>
                  <a:off x="6838" y="2032"/>
                  <a:ext cx="454" cy="57"/>
                  <a:chOff x="3597" y="2032"/>
                  <a:chExt cx="454" cy="57"/>
                </a:xfrm>
              </p:grpSpPr>
              <p:sp>
                <p:nvSpPr>
                  <p:cNvPr id="1114" name="Line 206"/>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115" name="Oval 207"/>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grpSp>
            <p:nvGrpSpPr>
              <p:cNvPr id="906" name="Group 208"/>
              <p:cNvGrpSpPr/>
              <p:nvPr/>
            </p:nvGrpSpPr>
            <p:grpSpPr bwMode="auto">
              <a:xfrm rot="6600000">
                <a:off x="5036" y="3324"/>
                <a:ext cx="3129" cy="57"/>
                <a:chOff x="3597" y="2032"/>
                <a:chExt cx="3695" cy="57"/>
              </a:xfrm>
            </p:grpSpPr>
            <p:grpSp>
              <p:nvGrpSpPr>
                <p:cNvPr id="1082" name="Group 209"/>
                <p:cNvGrpSpPr/>
                <p:nvPr/>
              </p:nvGrpSpPr>
              <p:grpSpPr bwMode="auto">
                <a:xfrm>
                  <a:off x="3597" y="2032"/>
                  <a:ext cx="454" cy="57"/>
                  <a:chOff x="3597" y="2032"/>
                  <a:chExt cx="454" cy="57"/>
                </a:xfrm>
              </p:grpSpPr>
              <p:sp>
                <p:nvSpPr>
                  <p:cNvPr id="1104" name="Line 210"/>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105" name="Oval 211"/>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083" name="Group 212"/>
                <p:cNvGrpSpPr/>
                <p:nvPr/>
              </p:nvGrpSpPr>
              <p:grpSpPr bwMode="auto">
                <a:xfrm>
                  <a:off x="4066" y="2032"/>
                  <a:ext cx="454" cy="57"/>
                  <a:chOff x="3597" y="2032"/>
                  <a:chExt cx="454" cy="57"/>
                </a:xfrm>
              </p:grpSpPr>
              <p:sp>
                <p:nvSpPr>
                  <p:cNvPr id="1102" name="Line 213"/>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103" name="Oval 214"/>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084" name="Group 215"/>
                <p:cNvGrpSpPr/>
                <p:nvPr/>
              </p:nvGrpSpPr>
              <p:grpSpPr bwMode="auto">
                <a:xfrm>
                  <a:off x="4530" y="2032"/>
                  <a:ext cx="454" cy="57"/>
                  <a:chOff x="3597" y="2032"/>
                  <a:chExt cx="454" cy="57"/>
                </a:xfrm>
              </p:grpSpPr>
              <p:sp>
                <p:nvSpPr>
                  <p:cNvPr id="1100" name="Line 216"/>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101" name="Oval 217"/>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085" name="Group 218"/>
                <p:cNvGrpSpPr/>
                <p:nvPr/>
              </p:nvGrpSpPr>
              <p:grpSpPr bwMode="auto">
                <a:xfrm>
                  <a:off x="4998" y="2032"/>
                  <a:ext cx="454" cy="57"/>
                  <a:chOff x="3597" y="2032"/>
                  <a:chExt cx="454" cy="57"/>
                </a:xfrm>
              </p:grpSpPr>
              <p:sp>
                <p:nvSpPr>
                  <p:cNvPr id="1098" name="Line 219"/>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99" name="Oval 220"/>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086" name="Group 221"/>
                <p:cNvGrpSpPr/>
                <p:nvPr/>
              </p:nvGrpSpPr>
              <p:grpSpPr bwMode="auto">
                <a:xfrm>
                  <a:off x="5454" y="2032"/>
                  <a:ext cx="454" cy="57"/>
                  <a:chOff x="3597" y="2032"/>
                  <a:chExt cx="454" cy="57"/>
                </a:xfrm>
              </p:grpSpPr>
              <p:sp>
                <p:nvSpPr>
                  <p:cNvPr id="1096" name="Line 222"/>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97" name="Oval 223"/>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087" name="Group 224"/>
                <p:cNvGrpSpPr/>
                <p:nvPr/>
              </p:nvGrpSpPr>
              <p:grpSpPr bwMode="auto">
                <a:xfrm>
                  <a:off x="5922" y="2032"/>
                  <a:ext cx="454" cy="57"/>
                  <a:chOff x="3597" y="2032"/>
                  <a:chExt cx="454" cy="57"/>
                </a:xfrm>
              </p:grpSpPr>
              <p:sp>
                <p:nvSpPr>
                  <p:cNvPr id="1094" name="Line 225"/>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95" name="Oval 226"/>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088" name="Group 227"/>
                <p:cNvGrpSpPr/>
                <p:nvPr/>
              </p:nvGrpSpPr>
              <p:grpSpPr bwMode="auto">
                <a:xfrm>
                  <a:off x="6382" y="2032"/>
                  <a:ext cx="454" cy="57"/>
                  <a:chOff x="3597" y="2032"/>
                  <a:chExt cx="454" cy="57"/>
                </a:xfrm>
              </p:grpSpPr>
              <p:sp>
                <p:nvSpPr>
                  <p:cNvPr id="1092" name="Line 228"/>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93" name="Oval 229"/>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089" name="Group 230"/>
                <p:cNvGrpSpPr/>
                <p:nvPr/>
              </p:nvGrpSpPr>
              <p:grpSpPr bwMode="auto">
                <a:xfrm>
                  <a:off x="6838" y="2032"/>
                  <a:ext cx="454" cy="57"/>
                  <a:chOff x="3597" y="2032"/>
                  <a:chExt cx="454" cy="57"/>
                </a:xfrm>
              </p:grpSpPr>
              <p:sp>
                <p:nvSpPr>
                  <p:cNvPr id="1090" name="Line 231"/>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91" name="Oval 232"/>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grpSp>
            <p:nvGrpSpPr>
              <p:cNvPr id="907" name="Group 233"/>
              <p:cNvGrpSpPr/>
              <p:nvPr/>
            </p:nvGrpSpPr>
            <p:grpSpPr bwMode="auto">
              <a:xfrm>
                <a:off x="3472" y="2403"/>
                <a:ext cx="3695" cy="57"/>
                <a:chOff x="3597" y="2032"/>
                <a:chExt cx="3695" cy="57"/>
              </a:xfrm>
            </p:grpSpPr>
            <p:grpSp>
              <p:nvGrpSpPr>
                <p:cNvPr id="1058" name="Group 234"/>
                <p:cNvGrpSpPr/>
                <p:nvPr/>
              </p:nvGrpSpPr>
              <p:grpSpPr bwMode="auto">
                <a:xfrm>
                  <a:off x="3597" y="2032"/>
                  <a:ext cx="454" cy="57"/>
                  <a:chOff x="3597" y="2032"/>
                  <a:chExt cx="454" cy="57"/>
                </a:xfrm>
              </p:grpSpPr>
              <p:sp>
                <p:nvSpPr>
                  <p:cNvPr id="1080" name="Line 235"/>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81" name="Oval 236"/>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059" name="Group 237"/>
                <p:cNvGrpSpPr/>
                <p:nvPr/>
              </p:nvGrpSpPr>
              <p:grpSpPr bwMode="auto">
                <a:xfrm>
                  <a:off x="4066" y="2032"/>
                  <a:ext cx="454" cy="57"/>
                  <a:chOff x="3597" y="2032"/>
                  <a:chExt cx="454" cy="57"/>
                </a:xfrm>
              </p:grpSpPr>
              <p:sp>
                <p:nvSpPr>
                  <p:cNvPr id="1078" name="Line 238"/>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79" name="Oval 239"/>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060" name="Group 240"/>
                <p:cNvGrpSpPr/>
                <p:nvPr/>
              </p:nvGrpSpPr>
              <p:grpSpPr bwMode="auto">
                <a:xfrm>
                  <a:off x="4530" y="2032"/>
                  <a:ext cx="454" cy="57"/>
                  <a:chOff x="3597" y="2032"/>
                  <a:chExt cx="454" cy="57"/>
                </a:xfrm>
              </p:grpSpPr>
              <p:sp>
                <p:nvSpPr>
                  <p:cNvPr id="1076" name="Line 241"/>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77" name="Oval 242"/>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061" name="Group 243"/>
                <p:cNvGrpSpPr/>
                <p:nvPr/>
              </p:nvGrpSpPr>
              <p:grpSpPr bwMode="auto">
                <a:xfrm>
                  <a:off x="4998" y="2032"/>
                  <a:ext cx="454" cy="57"/>
                  <a:chOff x="3597" y="2032"/>
                  <a:chExt cx="454" cy="57"/>
                </a:xfrm>
              </p:grpSpPr>
              <p:sp>
                <p:nvSpPr>
                  <p:cNvPr id="1074" name="Line 244"/>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75" name="Oval 245"/>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062" name="Group 246"/>
                <p:cNvGrpSpPr/>
                <p:nvPr/>
              </p:nvGrpSpPr>
              <p:grpSpPr bwMode="auto">
                <a:xfrm>
                  <a:off x="5454" y="2032"/>
                  <a:ext cx="454" cy="57"/>
                  <a:chOff x="3597" y="2032"/>
                  <a:chExt cx="454" cy="57"/>
                </a:xfrm>
              </p:grpSpPr>
              <p:sp>
                <p:nvSpPr>
                  <p:cNvPr id="1072" name="Line 247"/>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73" name="Oval 248"/>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063" name="Group 249"/>
                <p:cNvGrpSpPr/>
                <p:nvPr/>
              </p:nvGrpSpPr>
              <p:grpSpPr bwMode="auto">
                <a:xfrm>
                  <a:off x="5922" y="2032"/>
                  <a:ext cx="454" cy="57"/>
                  <a:chOff x="3597" y="2032"/>
                  <a:chExt cx="454" cy="57"/>
                </a:xfrm>
              </p:grpSpPr>
              <p:sp>
                <p:nvSpPr>
                  <p:cNvPr id="1070" name="Line 250"/>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71" name="Oval 251"/>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064" name="Group 252"/>
                <p:cNvGrpSpPr/>
                <p:nvPr/>
              </p:nvGrpSpPr>
              <p:grpSpPr bwMode="auto">
                <a:xfrm>
                  <a:off x="6382" y="2032"/>
                  <a:ext cx="454" cy="57"/>
                  <a:chOff x="3597" y="2032"/>
                  <a:chExt cx="454" cy="57"/>
                </a:xfrm>
              </p:grpSpPr>
              <p:sp>
                <p:nvSpPr>
                  <p:cNvPr id="1068" name="Line 253"/>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69" name="Oval 254"/>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065" name="Group 255"/>
                <p:cNvGrpSpPr/>
                <p:nvPr/>
              </p:nvGrpSpPr>
              <p:grpSpPr bwMode="auto">
                <a:xfrm>
                  <a:off x="6838" y="2032"/>
                  <a:ext cx="454" cy="57"/>
                  <a:chOff x="3597" y="2032"/>
                  <a:chExt cx="454" cy="57"/>
                </a:xfrm>
              </p:grpSpPr>
              <p:sp>
                <p:nvSpPr>
                  <p:cNvPr id="1066" name="Line 256"/>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67" name="Oval 257"/>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grpSp>
            <p:nvGrpSpPr>
              <p:cNvPr id="908" name="Group 258"/>
              <p:cNvGrpSpPr/>
              <p:nvPr/>
            </p:nvGrpSpPr>
            <p:grpSpPr bwMode="auto">
              <a:xfrm>
                <a:off x="3324" y="2779"/>
                <a:ext cx="3695" cy="57"/>
                <a:chOff x="3597" y="2032"/>
                <a:chExt cx="3695" cy="57"/>
              </a:xfrm>
            </p:grpSpPr>
            <p:grpSp>
              <p:nvGrpSpPr>
                <p:cNvPr id="1034" name="Group 259"/>
                <p:cNvGrpSpPr/>
                <p:nvPr/>
              </p:nvGrpSpPr>
              <p:grpSpPr bwMode="auto">
                <a:xfrm>
                  <a:off x="3597" y="2032"/>
                  <a:ext cx="454" cy="57"/>
                  <a:chOff x="3597" y="2032"/>
                  <a:chExt cx="454" cy="57"/>
                </a:xfrm>
              </p:grpSpPr>
              <p:sp>
                <p:nvSpPr>
                  <p:cNvPr id="1056" name="Line 260"/>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57" name="Oval 261"/>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035" name="Group 262"/>
                <p:cNvGrpSpPr/>
                <p:nvPr/>
              </p:nvGrpSpPr>
              <p:grpSpPr bwMode="auto">
                <a:xfrm>
                  <a:off x="4066" y="2032"/>
                  <a:ext cx="454" cy="57"/>
                  <a:chOff x="3597" y="2032"/>
                  <a:chExt cx="454" cy="57"/>
                </a:xfrm>
              </p:grpSpPr>
              <p:sp>
                <p:nvSpPr>
                  <p:cNvPr id="1054" name="Line 263"/>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55" name="Oval 264"/>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036" name="Group 265"/>
                <p:cNvGrpSpPr/>
                <p:nvPr/>
              </p:nvGrpSpPr>
              <p:grpSpPr bwMode="auto">
                <a:xfrm>
                  <a:off x="4530" y="2032"/>
                  <a:ext cx="454" cy="57"/>
                  <a:chOff x="3597" y="2032"/>
                  <a:chExt cx="454" cy="57"/>
                </a:xfrm>
              </p:grpSpPr>
              <p:sp>
                <p:nvSpPr>
                  <p:cNvPr id="1052" name="Line 266"/>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53" name="Oval 267"/>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037" name="Group 268"/>
                <p:cNvGrpSpPr/>
                <p:nvPr/>
              </p:nvGrpSpPr>
              <p:grpSpPr bwMode="auto">
                <a:xfrm>
                  <a:off x="4998" y="2032"/>
                  <a:ext cx="454" cy="57"/>
                  <a:chOff x="3597" y="2032"/>
                  <a:chExt cx="454" cy="57"/>
                </a:xfrm>
              </p:grpSpPr>
              <p:sp>
                <p:nvSpPr>
                  <p:cNvPr id="1050" name="Line 269"/>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51" name="Oval 270"/>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038" name="Group 271"/>
                <p:cNvGrpSpPr/>
                <p:nvPr/>
              </p:nvGrpSpPr>
              <p:grpSpPr bwMode="auto">
                <a:xfrm>
                  <a:off x="5454" y="2032"/>
                  <a:ext cx="454" cy="57"/>
                  <a:chOff x="3597" y="2032"/>
                  <a:chExt cx="454" cy="57"/>
                </a:xfrm>
              </p:grpSpPr>
              <p:sp>
                <p:nvSpPr>
                  <p:cNvPr id="1048" name="Line 272"/>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49" name="Oval 273"/>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039" name="Group 274"/>
                <p:cNvGrpSpPr/>
                <p:nvPr/>
              </p:nvGrpSpPr>
              <p:grpSpPr bwMode="auto">
                <a:xfrm>
                  <a:off x="5922" y="2032"/>
                  <a:ext cx="454" cy="57"/>
                  <a:chOff x="3597" y="2032"/>
                  <a:chExt cx="454" cy="57"/>
                </a:xfrm>
              </p:grpSpPr>
              <p:sp>
                <p:nvSpPr>
                  <p:cNvPr id="1046" name="Line 275"/>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47" name="Oval 276"/>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040" name="Group 277"/>
                <p:cNvGrpSpPr/>
                <p:nvPr/>
              </p:nvGrpSpPr>
              <p:grpSpPr bwMode="auto">
                <a:xfrm>
                  <a:off x="6382" y="2032"/>
                  <a:ext cx="454" cy="57"/>
                  <a:chOff x="3597" y="2032"/>
                  <a:chExt cx="454" cy="57"/>
                </a:xfrm>
              </p:grpSpPr>
              <p:sp>
                <p:nvSpPr>
                  <p:cNvPr id="1044" name="Line 278"/>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45" name="Oval 279"/>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041" name="Group 280"/>
                <p:cNvGrpSpPr/>
                <p:nvPr/>
              </p:nvGrpSpPr>
              <p:grpSpPr bwMode="auto">
                <a:xfrm>
                  <a:off x="6838" y="2032"/>
                  <a:ext cx="454" cy="57"/>
                  <a:chOff x="3597" y="2032"/>
                  <a:chExt cx="454" cy="57"/>
                </a:xfrm>
              </p:grpSpPr>
              <p:sp>
                <p:nvSpPr>
                  <p:cNvPr id="1042" name="Line 281"/>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43" name="Oval 282"/>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grpSp>
            <p:nvGrpSpPr>
              <p:cNvPr id="909" name="Group 283"/>
              <p:cNvGrpSpPr/>
              <p:nvPr/>
            </p:nvGrpSpPr>
            <p:grpSpPr bwMode="auto">
              <a:xfrm>
                <a:off x="3192" y="3147"/>
                <a:ext cx="3695" cy="57"/>
                <a:chOff x="3597" y="2032"/>
                <a:chExt cx="3695" cy="57"/>
              </a:xfrm>
            </p:grpSpPr>
            <p:grpSp>
              <p:nvGrpSpPr>
                <p:cNvPr id="1010" name="Group 284"/>
                <p:cNvGrpSpPr/>
                <p:nvPr/>
              </p:nvGrpSpPr>
              <p:grpSpPr bwMode="auto">
                <a:xfrm>
                  <a:off x="3597" y="2032"/>
                  <a:ext cx="454" cy="57"/>
                  <a:chOff x="3597" y="2032"/>
                  <a:chExt cx="454" cy="57"/>
                </a:xfrm>
              </p:grpSpPr>
              <p:sp>
                <p:nvSpPr>
                  <p:cNvPr id="1032" name="Line 285"/>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33" name="Oval 286"/>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011" name="Group 287"/>
                <p:cNvGrpSpPr/>
                <p:nvPr/>
              </p:nvGrpSpPr>
              <p:grpSpPr bwMode="auto">
                <a:xfrm>
                  <a:off x="4066" y="2032"/>
                  <a:ext cx="454" cy="57"/>
                  <a:chOff x="3597" y="2032"/>
                  <a:chExt cx="454" cy="57"/>
                </a:xfrm>
              </p:grpSpPr>
              <p:sp>
                <p:nvSpPr>
                  <p:cNvPr id="1030" name="Line 288"/>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31" name="Oval 289"/>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012" name="Group 290"/>
                <p:cNvGrpSpPr/>
                <p:nvPr/>
              </p:nvGrpSpPr>
              <p:grpSpPr bwMode="auto">
                <a:xfrm>
                  <a:off x="4530" y="2032"/>
                  <a:ext cx="454" cy="57"/>
                  <a:chOff x="3597" y="2032"/>
                  <a:chExt cx="454" cy="57"/>
                </a:xfrm>
              </p:grpSpPr>
              <p:sp>
                <p:nvSpPr>
                  <p:cNvPr id="1028" name="Line 291"/>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29" name="Oval 292"/>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013" name="Group 293"/>
                <p:cNvGrpSpPr/>
                <p:nvPr/>
              </p:nvGrpSpPr>
              <p:grpSpPr bwMode="auto">
                <a:xfrm>
                  <a:off x="4998" y="2032"/>
                  <a:ext cx="454" cy="57"/>
                  <a:chOff x="3597" y="2032"/>
                  <a:chExt cx="454" cy="57"/>
                </a:xfrm>
              </p:grpSpPr>
              <p:sp>
                <p:nvSpPr>
                  <p:cNvPr id="1026" name="Line 294"/>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27" name="Oval 295"/>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014" name="Group 296"/>
                <p:cNvGrpSpPr/>
                <p:nvPr/>
              </p:nvGrpSpPr>
              <p:grpSpPr bwMode="auto">
                <a:xfrm>
                  <a:off x="5454" y="2032"/>
                  <a:ext cx="454" cy="57"/>
                  <a:chOff x="3597" y="2032"/>
                  <a:chExt cx="454" cy="57"/>
                </a:xfrm>
              </p:grpSpPr>
              <p:sp>
                <p:nvSpPr>
                  <p:cNvPr id="1024" name="Line 297"/>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25" name="Oval 298"/>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015" name="Group 299"/>
                <p:cNvGrpSpPr/>
                <p:nvPr/>
              </p:nvGrpSpPr>
              <p:grpSpPr bwMode="auto">
                <a:xfrm>
                  <a:off x="5922" y="2032"/>
                  <a:ext cx="454" cy="57"/>
                  <a:chOff x="3597" y="2032"/>
                  <a:chExt cx="454" cy="57"/>
                </a:xfrm>
              </p:grpSpPr>
              <p:sp>
                <p:nvSpPr>
                  <p:cNvPr id="1022" name="Line 300"/>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23" name="Oval 301"/>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016" name="Group 302"/>
                <p:cNvGrpSpPr/>
                <p:nvPr/>
              </p:nvGrpSpPr>
              <p:grpSpPr bwMode="auto">
                <a:xfrm>
                  <a:off x="6382" y="2032"/>
                  <a:ext cx="454" cy="57"/>
                  <a:chOff x="3597" y="2032"/>
                  <a:chExt cx="454" cy="57"/>
                </a:xfrm>
              </p:grpSpPr>
              <p:sp>
                <p:nvSpPr>
                  <p:cNvPr id="1020" name="Line 303"/>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21" name="Oval 304"/>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017" name="Group 305"/>
                <p:cNvGrpSpPr/>
                <p:nvPr/>
              </p:nvGrpSpPr>
              <p:grpSpPr bwMode="auto">
                <a:xfrm>
                  <a:off x="6838" y="2032"/>
                  <a:ext cx="454" cy="57"/>
                  <a:chOff x="3597" y="2032"/>
                  <a:chExt cx="454" cy="57"/>
                </a:xfrm>
              </p:grpSpPr>
              <p:sp>
                <p:nvSpPr>
                  <p:cNvPr id="1018" name="Line 306"/>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19" name="Oval 307"/>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grpSp>
            <p:nvGrpSpPr>
              <p:cNvPr id="910" name="Group 308"/>
              <p:cNvGrpSpPr/>
              <p:nvPr/>
            </p:nvGrpSpPr>
            <p:grpSpPr bwMode="auto">
              <a:xfrm>
                <a:off x="3064" y="3515"/>
                <a:ext cx="3695" cy="57"/>
                <a:chOff x="3597" y="2032"/>
                <a:chExt cx="3695" cy="57"/>
              </a:xfrm>
            </p:grpSpPr>
            <p:grpSp>
              <p:nvGrpSpPr>
                <p:cNvPr id="986" name="Group 309"/>
                <p:cNvGrpSpPr/>
                <p:nvPr/>
              </p:nvGrpSpPr>
              <p:grpSpPr bwMode="auto">
                <a:xfrm>
                  <a:off x="3597" y="2032"/>
                  <a:ext cx="454" cy="57"/>
                  <a:chOff x="3597" y="2032"/>
                  <a:chExt cx="454" cy="57"/>
                </a:xfrm>
              </p:grpSpPr>
              <p:sp>
                <p:nvSpPr>
                  <p:cNvPr id="1008" name="Line 310"/>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09" name="Oval 311"/>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987" name="Group 312"/>
                <p:cNvGrpSpPr/>
                <p:nvPr/>
              </p:nvGrpSpPr>
              <p:grpSpPr bwMode="auto">
                <a:xfrm>
                  <a:off x="4066" y="2032"/>
                  <a:ext cx="454" cy="57"/>
                  <a:chOff x="3597" y="2032"/>
                  <a:chExt cx="454" cy="57"/>
                </a:xfrm>
              </p:grpSpPr>
              <p:sp>
                <p:nvSpPr>
                  <p:cNvPr id="1006" name="Line 313"/>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07" name="Oval 314"/>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988" name="Group 315"/>
                <p:cNvGrpSpPr/>
                <p:nvPr/>
              </p:nvGrpSpPr>
              <p:grpSpPr bwMode="auto">
                <a:xfrm>
                  <a:off x="4530" y="2032"/>
                  <a:ext cx="454" cy="57"/>
                  <a:chOff x="3597" y="2032"/>
                  <a:chExt cx="454" cy="57"/>
                </a:xfrm>
              </p:grpSpPr>
              <p:sp>
                <p:nvSpPr>
                  <p:cNvPr id="1004" name="Line 316"/>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05" name="Oval 317"/>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989" name="Group 318"/>
                <p:cNvGrpSpPr/>
                <p:nvPr/>
              </p:nvGrpSpPr>
              <p:grpSpPr bwMode="auto">
                <a:xfrm>
                  <a:off x="4998" y="2032"/>
                  <a:ext cx="454" cy="57"/>
                  <a:chOff x="3597" y="2032"/>
                  <a:chExt cx="454" cy="57"/>
                </a:xfrm>
              </p:grpSpPr>
              <p:sp>
                <p:nvSpPr>
                  <p:cNvPr id="1002" name="Line 319"/>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03" name="Oval 320"/>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990" name="Group 321"/>
                <p:cNvGrpSpPr/>
                <p:nvPr/>
              </p:nvGrpSpPr>
              <p:grpSpPr bwMode="auto">
                <a:xfrm>
                  <a:off x="5454" y="2032"/>
                  <a:ext cx="454" cy="57"/>
                  <a:chOff x="3597" y="2032"/>
                  <a:chExt cx="454" cy="57"/>
                </a:xfrm>
              </p:grpSpPr>
              <p:sp>
                <p:nvSpPr>
                  <p:cNvPr id="1000" name="Line 322"/>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01" name="Oval 323"/>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991" name="Group 324"/>
                <p:cNvGrpSpPr/>
                <p:nvPr/>
              </p:nvGrpSpPr>
              <p:grpSpPr bwMode="auto">
                <a:xfrm>
                  <a:off x="5922" y="2032"/>
                  <a:ext cx="454" cy="57"/>
                  <a:chOff x="3597" y="2032"/>
                  <a:chExt cx="454" cy="57"/>
                </a:xfrm>
              </p:grpSpPr>
              <p:sp>
                <p:nvSpPr>
                  <p:cNvPr id="998" name="Line 325"/>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99" name="Oval 326"/>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992" name="Group 327"/>
                <p:cNvGrpSpPr/>
                <p:nvPr/>
              </p:nvGrpSpPr>
              <p:grpSpPr bwMode="auto">
                <a:xfrm>
                  <a:off x="6382" y="2032"/>
                  <a:ext cx="454" cy="57"/>
                  <a:chOff x="3597" y="2032"/>
                  <a:chExt cx="454" cy="57"/>
                </a:xfrm>
              </p:grpSpPr>
              <p:sp>
                <p:nvSpPr>
                  <p:cNvPr id="996" name="Line 328"/>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97" name="Oval 329"/>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993" name="Group 330"/>
                <p:cNvGrpSpPr/>
                <p:nvPr/>
              </p:nvGrpSpPr>
              <p:grpSpPr bwMode="auto">
                <a:xfrm>
                  <a:off x="6838" y="2032"/>
                  <a:ext cx="454" cy="57"/>
                  <a:chOff x="3597" y="2032"/>
                  <a:chExt cx="454" cy="57"/>
                </a:xfrm>
              </p:grpSpPr>
              <p:sp>
                <p:nvSpPr>
                  <p:cNvPr id="994" name="Line 331"/>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95" name="Oval 332"/>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grpSp>
            <p:nvGrpSpPr>
              <p:cNvPr id="911" name="Group 333"/>
              <p:cNvGrpSpPr/>
              <p:nvPr/>
            </p:nvGrpSpPr>
            <p:grpSpPr bwMode="auto">
              <a:xfrm>
                <a:off x="2924" y="3879"/>
                <a:ext cx="3695" cy="57"/>
                <a:chOff x="3597" y="2032"/>
                <a:chExt cx="3695" cy="57"/>
              </a:xfrm>
            </p:grpSpPr>
            <p:grpSp>
              <p:nvGrpSpPr>
                <p:cNvPr id="962" name="Group 334"/>
                <p:cNvGrpSpPr/>
                <p:nvPr/>
              </p:nvGrpSpPr>
              <p:grpSpPr bwMode="auto">
                <a:xfrm>
                  <a:off x="3597" y="2032"/>
                  <a:ext cx="454" cy="57"/>
                  <a:chOff x="3597" y="2032"/>
                  <a:chExt cx="454" cy="57"/>
                </a:xfrm>
              </p:grpSpPr>
              <p:sp>
                <p:nvSpPr>
                  <p:cNvPr id="984" name="Line 335"/>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85" name="Oval 336"/>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963" name="Group 337"/>
                <p:cNvGrpSpPr/>
                <p:nvPr/>
              </p:nvGrpSpPr>
              <p:grpSpPr bwMode="auto">
                <a:xfrm>
                  <a:off x="4066" y="2032"/>
                  <a:ext cx="454" cy="57"/>
                  <a:chOff x="3597" y="2032"/>
                  <a:chExt cx="454" cy="57"/>
                </a:xfrm>
              </p:grpSpPr>
              <p:sp>
                <p:nvSpPr>
                  <p:cNvPr id="982" name="Line 338"/>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83" name="Oval 339"/>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964" name="Group 340"/>
                <p:cNvGrpSpPr/>
                <p:nvPr/>
              </p:nvGrpSpPr>
              <p:grpSpPr bwMode="auto">
                <a:xfrm>
                  <a:off x="4530" y="2032"/>
                  <a:ext cx="454" cy="57"/>
                  <a:chOff x="3597" y="2032"/>
                  <a:chExt cx="454" cy="57"/>
                </a:xfrm>
              </p:grpSpPr>
              <p:sp>
                <p:nvSpPr>
                  <p:cNvPr id="980" name="Line 341"/>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81" name="Oval 342"/>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965" name="Group 343"/>
                <p:cNvGrpSpPr/>
                <p:nvPr/>
              </p:nvGrpSpPr>
              <p:grpSpPr bwMode="auto">
                <a:xfrm>
                  <a:off x="4998" y="2032"/>
                  <a:ext cx="454" cy="57"/>
                  <a:chOff x="3597" y="2032"/>
                  <a:chExt cx="454" cy="57"/>
                </a:xfrm>
              </p:grpSpPr>
              <p:sp>
                <p:nvSpPr>
                  <p:cNvPr id="978" name="Line 344"/>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79" name="Oval 345"/>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966" name="Group 346"/>
                <p:cNvGrpSpPr/>
                <p:nvPr/>
              </p:nvGrpSpPr>
              <p:grpSpPr bwMode="auto">
                <a:xfrm>
                  <a:off x="5454" y="2032"/>
                  <a:ext cx="454" cy="57"/>
                  <a:chOff x="3597" y="2032"/>
                  <a:chExt cx="454" cy="57"/>
                </a:xfrm>
              </p:grpSpPr>
              <p:sp>
                <p:nvSpPr>
                  <p:cNvPr id="976" name="Line 347"/>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77" name="Oval 348"/>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967" name="Group 349"/>
                <p:cNvGrpSpPr/>
                <p:nvPr/>
              </p:nvGrpSpPr>
              <p:grpSpPr bwMode="auto">
                <a:xfrm>
                  <a:off x="5922" y="2032"/>
                  <a:ext cx="454" cy="57"/>
                  <a:chOff x="3597" y="2032"/>
                  <a:chExt cx="454" cy="57"/>
                </a:xfrm>
              </p:grpSpPr>
              <p:sp>
                <p:nvSpPr>
                  <p:cNvPr id="974" name="Line 350"/>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75" name="Oval 351"/>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968" name="Group 352"/>
                <p:cNvGrpSpPr/>
                <p:nvPr/>
              </p:nvGrpSpPr>
              <p:grpSpPr bwMode="auto">
                <a:xfrm>
                  <a:off x="6382" y="2032"/>
                  <a:ext cx="454" cy="57"/>
                  <a:chOff x="3597" y="2032"/>
                  <a:chExt cx="454" cy="57"/>
                </a:xfrm>
              </p:grpSpPr>
              <p:sp>
                <p:nvSpPr>
                  <p:cNvPr id="972" name="Line 353"/>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73" name="Oval 354"/>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969" name="Group 355"/>
                <p:cNvGrpSpPr/>
                <p:nvPr/>
              </p:nvGrpSpPr>
              <p:grpSpPr bwMode="auto">
                <a:xfrm>
                  <a:off x="6838" y="2032"/>
                  <a:ext cx="454" cy="57"/>
                  <a:chOff x="3597" y="2032"/>
                  <a:chExt cx="454" cy="57"/>
                </a:xfrm>
              </p:grpSpPr>
              <p:sp>
                <p:nvSpPr>
                  <p:cNvPr id="970" name="Line 356"/>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71" name="Oval 357"/>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grpSp>
            <p:nvGrpSpPr>
              <p:cNvPr id="912" name="Group 358"/>
              <p:cNvGrpSpPr/>
              <p:nvPr/>
            </p:nvGrpSpPr>
            <p:grpSpPr bwMode="auto">
              <a:xfrm>
                <a:off x="2792" y="4255"/>
                <a:ext cx="3695" cy="57"/>
                <a:chOff x="3597" y="2032"/>
                <a:chExt cx="3695" cy="57"/>
              </a:xfrm>
            </p:grpSpPr>
            <p:grpSp>
              <p:nvGrpSpPr>
                <p:cNvPr id="938" name="Group 359"/>
                <p:cNvGrpSpPr/>
                <p:nvPr/>
              </p:nvGrpSpPr>
              <p:grpSpPr bwMode="auto">
                <a:xfrm>
                  <a:off x="3597" y="2032"/>
                  <a:ext cx="454" cy="57"/>
                  <a:chOff x="3597" y="2032"/>
                  <a:chExt cx="454" cy="57"/>
                </a:xfrm>
              </p:grpSpPr>
              <p:sp>
                <p:nvSpPr>
                  <p:cNvPr id="960" name="Line 360"/>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61" name="Oval 361"/>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939" name="Group 362"/>
                <p:cNvGrpSpPr/>
                <p:nvPr/>
              </p:nvGrpSpPr>
              <p:grpSpPr bwMode="auto">
                <a:xfrm>
                  <a:off x="4066" y="2032"/>
                  <a:ext cx="454" cy="57"/>
                  <a:chOff x="3597" y="2032"/>
                  <a:chExt cx="454" cy="57"/>
                </a:xfrm>
              </p:grpSpPr>
              <p:sp>
                <p:nvSpPr>
                  <p:cNvPr id="958" name="Line 363"/>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59" name="Oval 364"/>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940" name="Group 365"/>
                <p:cNvGrpSpPr/>
                <p:nvPr/>
              </p:nvGrpSpPr>
              <p:grpSpPr bwMode="auto">
                <a:xfrm>
                  <a:off x="4530" y="2032"/>
                  <a:ext cx="454" cy="57"/>
                  <a:chOff x="3597" y="2032"/>
                  <a:chExt cx="454" cy="57"/>
                </a:xfrm>
              </p:grpSpPr>
              <p:sp>
                <p:nvSpPr>
                  <p:cNvPr id="956" name="Line 366"/>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57" name="Oval 367"/>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941" name="Group 368"/>
                <p:cNvGrpSpPr/>
                <p:nvPr/>
              </p:nvGrpSpPr>
              <p:grpSpPr bwMode="auto">
                <a:xfrm>
                  <a:off x="4998" y="2032"/>
                  <a:ext cx="454" cy="57"/>
                  <a:chOff x="3597" y="2032"/>
                  <a:chExt cx="454" cy="57"/>
                </a:xfrm>
              </p:grpSpPr>
              <p:sp>
                <p:nvSpPr>
                  <p:cNvPr id="954" name="Line 369"/>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55" name="Oval 370"/>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942" name="Group 371"/>
                <p:cNvGrpSpPr/>
                <p:nvPr/>
              </p:nvGrpSpPr>
              <p:grpSpPr bwMode="auto">
                <a:xfrm>
                  <a:off x="5454" y="2032"/>
                  <a:ext cx="454" cy="57"/>
                  <a:chOff x="3597" y="2032"/>
                  <a:chExt cx="454" cy="57"/>
                </a:xfrm>
              </p:grpSpPr>
              <p:sp>
                <p:nvSpPr>
                  <p:cNvPr id="952" name="Line 372"/>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53" name="Oval 373"/>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943" name="Group 374"/>
                <p:cNvGrpSpPr/>
                <p:nvPr/>
              </p:nvGrpSpPr>
              <p:grpSpPr bwMode="auto">
                <a:xfrm>
                  <a:off x="5922" y="2032"/>
                  <a:ext cx="454" cy="57"/>
                  <a:chOff x="3597" y="2032"/>
                  <a:chExt cx="454" cy="57"/>
                </a:xfrm>
              </p:grpSpPr>
              <p:sp>
                <p:nvSpPr>
                  <p:cNvPr id="950" name="Line 375"/>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51" name="Oval 376"/>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944" name="Group 377"/>
                <p:cNvGrpSpPr/>
                <p:nvPr/>
              </p:nvGrpSpPr>
              <p:grpSpPr bwMode="auto">
                <a:xfrm>
                  <a:off x="6382" y="2032"/>
                  <a:ext cx="454" cy="57"/>
                  <a:chOff x="3597" y="2032"/>
                  <a:chExt cx="454" cy="57"/>
                </a:xfrm>
              </p:grpSpPr>
              <p:sp>
                <p:nvSpPr>
                  <p:cNvPr id="948" name="Line 378"/>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49" name="Oval 379"/>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945" name="Group 380"/>
                <p:cNvGrpSpPr/>
                <p:nvPr/>
              </p:nvGrpSpPr>
              <p:grpSpPr bwMode="auto">
                <a:xfrm>
                  <a:off x="6838" y="2032"/>
                  <a:ext cx="454" cy="57"/>
                  <a:chOff x="3597" y="2032"/>
                  <a:chExt cx="454" cy="57"/>
                </a:xfrm>
              </p:grpSpPr>
              <p:sp>
                <p:nvSpPr>
                  <p:cNvPr id="946" name="Line 381"/>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47" name="Oval 382"/>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grpSp>
            <p:nvGrpSpPr>
              <p:cNvPr id="913" name="Group 383"/>
              <p:cNvGrpSpPr/>
              <p:nvPr/>
            </p:nvGrpSpPr>
            <p:grpSpPr bwMode="auto">
              <a:xfrm>
                <a:off x="2660" y="4611"/>
                <a:ext cx="3695" cy="57"/>
                <a:chOff x="3597" y="2032"/>
                <a:chExt cx="3695" cy="57"/>
              </a:xfrm>
            </p:grpSpPr>
            <p:grpSp>
              <p:nvGrpSpPr>
                <p:cNvPr id="914" name="Group 384"/>
                <p:cNvGrpSpPr/>
                <p:nvPr/>
              </p:nvGrpSpPr>
              <p:grpSpPr bwMode="auto">
                <a:xfrm>
                  <a:off x="3597" y="2032"/>
                  <a:ext cx="454" cy="57"/>
                  <a:chOff x="3597" y="2032"/>
                  <a:chExt cx="454" cy="57"/>
                </a:xfrm>
              </p:grpSpPr>
              <p:sp>
                <p:nvSpPr>
                  <p:cNvPr id="936" name="Line 385"/>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37" name="Oval 386"/>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915" name="Group 387"/>
                <p:cNvGrpSpPr/>
                <p:nvPr/>
              </p:nvGrpSpPr>
              <p:grpSpPr bwMode="auto">
                <a:xfrm>
                  <a:off x="4066" y="2032"/>
                  <a:ext cx="454" cy="57"/>
                  <a:chOff x="3597" y="2032"/>
                  <a:chExt cx="454" cy="57"/>
                </a:xfrm>
              </p:grpSpPr>
              <p:sp>
                <p:nvSpPr>
                  <p:cNvPr id="934" name="Line 388"/>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35" name="Oval 389"/>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916" name="Group 390"/>
                <p:cNvGrpSpPr/>
                <p:nvPr/>
              </p:nvGrpSpPr>
              <p:grpSpPr bwMode="auto">
                <a:xfrm>
                  <a:off x="4530" y="2032"/>
                  <a:ext cx="454" cy="57"/>
                  <a:chOff x="3597" y="2032"/>
                  <a:chExt cx="454" cy="57"/>
                </a:xfrm>
              </p:grpSpPr>
              <p:sp>
                <p:nvSpPr>
                  <p:cNvPr id="932" name="Line 391"/>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33" name="Oval 392"/>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917" name="Group 393"/>
                <p:cNvGrpSpPr/>
                <p:nvPr/>
              </p:nvGrpSpPr>
              <p:grpSpPr bwMode="auto">
                <a:xfrm>
                  <a:off x="4998" y="2032"/>
                  <a:ext cx="454" cy="57"/>
                  <a:chOff x="3597" y="2032"/>
                  <a:chExt cx="454" cy="57"/>
                </a:xfrm>
              </p:grpSpPr>
              <p:sp>
                <p:nvSpPr>
                  <p:cNvPr id="930" name="Line 394"/>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31" name="Oval 395"/>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918" name="Group 396"/>
                <p:cNvGrpSpPr/>
                <p:nvPr/>
              </p:nvGrpSpPr>
              <p:grpSpPr bwMode="auto">
                <a:xfrm>
                  <a:off x="5454" y="2032"/>
                  <a:ext cx="454" cy="57"/>
                  <a:chOff x="3597" y="2032"/>
                  <a:chExt cx="454" cy="57"/>
                </a:xfrm>
              </p:grpSpPr>
              <p:sp>
                <p:nvSpPr>
                  <p:cNvPr id="928" name="Line 397"/>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29" name="Oval 398"/>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919" name="Group 399"/>
                <p:cNvGrpSpPr/>
                <p:nvPr/>
              </p:nvGrpSpPr>
              <p:grpSpPr bwMode="auto">
                <a:xfrm>
                  <a:off x="5922" y="2032"/>
                  <a:ext cx="454" cy="57"/>
                  <a:chOff x="3597" y="2032"/>
                  <a:chExt cx="454" cy="57"/>
                </a:xfrm>
              </p:grpSpPr>
              <p:sp>
                <p:nvSpPr>
                  <p:cNvPr id="926" name="Line 400"/>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27" name="Oval 401"/>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920" name="Group 402"/>
                <p:cNvGrpSpPr/>
                <p:nvPr/>
              </p:nvGrpSpPr>
              <p:grpSpPr bwMode="auto">
                <a:xfrm>
                  <a:off x="6382" y="2032"/>
                  <a:ext cx="454" cy="57"/>
                  <a:chOff x="3597" y="2032"/>
                  <a:chExt cx="454" cy="57"/>
                </a:xfrm>
              </p:grpSpPr>
              <p:sp>
                <p:nvSpPr>
                  <p:cNvPr id="924" name="Line 403"/>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25" name="Oval 404"/>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921" name="Group 405"/>
                <p:cNvGrpSpPr/>
                <p:nvPr/>
              </p:nvGrpSpPr>
              <p:grpSpPr bwMode="auto">
                <a:xfrm>
                  <a:off x="6838" y="2032"/>
                  <a:ext cx="454" cy="57"/>
                  <a:chOff x="3597" y="2032"/>
                  <a:chExt cx="454" cy="57"/>
                </a:xfrm>
              </p:grpSpPr>
              <p:sp>
                <p:nvSpPr>
                  <p:cNvPr id="922" name="Line 406"/>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23" name="Oval 407"/>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grpSp>
        <p:sp>
          <p:nvSpPr>
            <p:cNvPr id="1298" name="Line 415"/>
            <p:cNvSpPr>
              <a:spLocks noChangeShapeType="1"/>
            </p:cNvSpPr>
            <p:nvPr/>
          </p:nvSpPr>
          <p:spPr bwMode="auto">
            <a:xfrm rot="12300000" flipH="1">
              <a:off x="6369949" y="3491581"/>
              <a:ext cx="1083364" cy="2062649"/>
            </a:xfrm>
            <a:prstGeom prst="line">
              <a:avLst/>
            </a:prstGeom>
            <a:noFill/>
            <a:ln w="38100">
              <a:solidFill>
                <a:srgbClr val="C00000"/>
              </a:solidFill>
              <a:round/>
              <a:tailEnd type="triangle" w="sm" len="me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nvGrpSpPr>
            <p:cNvPr id="1299" name="组合 1298"/>
            <p:cNvGrpSpPr/>
            <p:nvPr/>
          </p:nvGrpSpPr>
          <p:grpSpPr>
            <a:xfrm>
              <a:off x="4686263" y="3383744"/>
              <a:ext cx="3135582" cy="1815074"/>
              <a:chOff x="1462714" y="2120834"/>
              <a:chExt cx="4180776" cy="2420098"/>
            </a:xfrm>
          </p:grpSpPr>
          <p:cxnSp>
            <p:nvCxnSpPr>
              <p:cNvPr id="1300" name="直接箭头连接符 1299"/>
              <p:cNvCxnSpPr/>
              <p:nvPr/>
            </p:nvCxnSpPr>
            <p:spPr bwMode="auto">
              <a:xfrm>
                <a:off x="1462714" y="3985316"/>
                <a:ext cx="1712961" cy="555616"/>
              </a:xfrm>
              <a:prstGeom prst="straightConnector1">
                <a:avLst/>
              </a:prstGeom>
              <a:solidFill>
                <a:schemeClr val="accent1"/>
              </a:solidFill>
              <a:ln w="57150" cap="flat" cmpd="sng" algn="ctr">
                <a:solidFill>
                  <a:srgbClr val="00B05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01" name="直接箭头连接符 1300"/>
              <p:cNvCxnSpPr/>
              <p:nvPr/>
            </p:nvCxnSpPr>
            <p:spPr bwMode="auto">
              <a:xfrm>
                <a:off x="3892049" y="2120834"/>
                <a:ext cx="1751441" cy="571231"/>
              </a:xfrm>
              <a:prstGeom prst="straightConnector1">
                <a:avLst/>
              </a:prstGeom>
              <a:solidFill>
                <a:schemeClr val="accent1"/>
              </a:solidFill>
              <a:ln w="57150" cap="flat" cmpd="sng" algn="ctr">
                <a:solidFill>
                  <a:srgbClr val="00B05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cxnSp>
          <p:nvCxnSpPr>
            <p:cNvPr id="1302" name="直接箭头连接符 1301"/>
            <p:cNvCxnSpPr/>
            <p:nvPr/>
          </p:nvCxnSpPr>
          <p:spPr bwMode="auto">
            <a:xfrm flipV="1">
              <a:off x="5975035" y="3865580"/>
              <a:ext cx="201912" cy="1325434"/>
            </a:xfrm>
            <a:prstGeom prst="straightConnector1">
              <a:avLst/>
            </a:prstGeom>
            <a:solidFill>
              <a:schemeClr val="accent1"/>
            </a:solidFill>
            <a:ln w="57150" cap="flat" cmpd="sng" algn="ctr">
              <a:solidFill>
                <a:srgbClr val="00B05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03" name="直接箭头连接符 1302"/>
            <p:cNvCxnSpPr>
              <a:stCxn id="1298" idx="0"/>
            </p:cNvCxnSpPr>
            <p:nvPr/>
          </p:nvCxnSpPr>
          <p:spPr bwMode="auto">
            <a:xfrm flipH="1" flipV="1">
              <a:off x="4902498" y="3496051"/>
              <a:ext cx="1082346" cy="1732627"/>
            </a:xfrm>
            <a:prstGeom prst="straightConnector1">
              <a:avLst/>
            </a:prstGeom>
            <a:solidFill>
              <a:schemeClr val="accent1"/>
            </a:solidFill>
            <a:ln w="38100" cap="flat" cmpd="sng" algn="ctr">
              <a:solidFill>
                <a:srgbClr val="FF00FF"/>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04" name="直接箭头连接符 1303"/>
            <p:cNvCxnSpPr/>
            <p:nvPr/>
          </p:nvCxnSpPr>
          <p:spPr bwMode="auto">
            <a:xfrm flipV="1">
              <a:off x="7835957" y="2461540"/>
              <a:ext cx="201912" cy="1325434"/>
            </a:xfrm>
            <a:prstGeom prst="straightConnector1">
              <a:avLst/>
            </a:prstGeom>
            <a:solidFill>
              <a:schemeClr val="accent1"/>
            </a:solidFill>
            <a:ln w="57150" cap="flat" cmpd="sng" algn="ctr">
              <a:solidFill>
                <a:srgbClr val="00B05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305" name="Text Box 21"/>
            <p:cNvSpPr txBox="1">
              <a:spLocks noChangeArrowheads="1"/>
            </p:cNvSpPr>
            <p:nvPr/>
          </p:nvSpPr>
          <p:spPr bwMode="auto">
            <a:xfrm flipH="1">
              <a:off x="5547148" y="5060037"/>
              <a:ext cx="426729"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r>
                <a:rPr kumimoji="0" lang="en-US" altLang="zh-CN" sz="2100" b="1" i="1"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k</a:t>
              </a:r>
              <a:r>
                <a:rPr kumimoji="0" lang="en-US" altLang="zh-CN" sz="2100" b="1" i="0" u="none" strike="noStrike" kern="1200" cap="none" spc="0" normalizeH="0" baseline="-2500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1</a:t>
              </a:r>
            </a:p>
          </p:txBody>
        </p:sp>
        <p:sp>
          <p:nvSpPr>
            <p:cNvPr id="1306" name="Text Box 21"/>
            <p:cNvSpPr txBox="1">
              <a:spLocks noChangeArrowheads="1"/>
            </p:cNvSpPr>
            <p:nvPr/>
          </p:nvSpPr>
          <p:spPr bwMode="auto">
            <a:xfrm flipH="1">
              <a:off x="7497809" y="3374140"/>
              <a:ext cx="415939"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r>
                <a:rPr kumimoji="0" lang="en-US" altLang="zh-CN" sz="2100" b="1" i="1"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k</a:t>
              </a:r>
              <a:r>
                <a:rPr kumimoji="0" lang="en-US" altLang="zh-CN" sz="2100" b="1" i="0" u="none" strike="noStrike" kern="1200" cap="none" spc="0" normalizeH="0" baseline="-2500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1</a:t>
              </a:r>
            </a:p>
          </p:txBody>
        </p:sp>
        <p:sp>
          <p:nvSpPr>
            <p:cNvPr id="1307" name="Text Box 22"/>
            <p:cNvSpPr txBox="1">
              <a:spLocks noChangeArrowheads="1"/>
            </p:cNvSpPr>
            <p:nvPr/>
          </p:nvSpPr>
          <p:spPr bwMode="auto">
            <a:xfrm>
              <a:off x="7983035" y="2266872"/>
              <a:ext cx="409086"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r>
                <a:rPr kumimoji="0" lang="en-US" altLang="zh-CN" sz="2100" b="1" i="1"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k</a:t>
              </a:r>
              <a:r>
                <a:rPr kumimoji="0" lang="en-US" altLang="zh-CN" sz="2100" b="1" i="0" u="none" strike="noStrike" kern="1200" cap="none" spc="0" normalizeH="0" baseline="-2500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2</a:t>
              </a:r>
            </a:p>
          </p:txBody>
        </p:sp>
        <p:sp>
          <p:nvSpPr>
            <p:cNvPr id="1308" name="Text Box 22"/>
            <p:cNvSpPr txBox="1">
              <a:spLocks noChangeArrowheads="1"/>
            </p:cNvSpPr>
            <p:nvPr/>
          </p:nvSpPr>
          <p:spPr bwMode="auto">
            <a:xfrm>
              <a:off x="6094913" y="3530131"/>
              <a:ext cx="409086"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r>
                <a:rPr kumimoji="0" lang="en-US" altLang="zh-CN" sz="2100" b="1" i="1"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k</a:t>
              </a:r>
              <a:r>
                <a:rPr kumimoji="0" lang="en-US" altLang="zh-CN" sz="2100" b="1" i="0" u="none" strike="noStrike" kern="1200" cap="none" spc="0" normalizeH="0" baseline="-2500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2</a:t>
              </a:r>
            </a:p>
          </p:txBody>
        </p:sp>
        <p:sp>
          <p:nvSpPr>
            <p:cNvPr id="1309" name="文本框 1308"/>
            <p:cNvSpPr txBox="1"/>
            <p:nvPr/>
          </p:nvSpPr>
          <p:spPr>
            <a:xfrm>
              <a:off x="7718032" y="3789040"/>
              <a:ext cx="351378" cy="369332"/>
            </a:xfrm>
            <a:prstGeom prst="rect">
              <a:avLst/>
            </a:prstGeom>
            <a:noFill/>
          </p:spPr>
          <p:txBody>
            <a:bodyPr wrap="none" rtlCol="0">
              <a:spAutoFit/>
            </a:bodyPr>
            <a:lstStyle/>
            <a:p>
              <a:pPr marL="0" marR="0" lvl="0" indent="0" algn="l" defTabSz="685800" rtl="0" eaLnBrk="1" fontAlgn="base" latinLnBrk="0" hangingPunct="1">
                <a:lnSpc>
                  <a:spcPct val="100000"/>
                </a:lnSpc>
                <a:spcBef>
                  <a:spcPct val="0"/>
                </a:spcBef>
                <a:spcAft>
                  <a:spcPct val="0"/>
                </a:spcAft>
                <a:buClrTx/>
                <a:buSzTx/>
                <a:buFontTx/>
                <a:buNone/>
                <a:tabLst/>
                <a:defRPr/>
              </a:pPr>
              <a:r>
                <a:rPr kumimoji="0" lang="en-US" altLang="zh-CN" sz="1800" b="1" i="0" u="none" strike="noStrike" kern="1200" cap="none" spc="0" normalizeH="0" baseline="0" noProof="0" dirty="0">
                  <a:ln>
                    <a:noFill/>
                  </a:ln>
                  <a:solidFill>
                    <a:srgbClr val="FF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a:t>
              </a:r>
            </a:p>
          </p:txBody>
        </p:sp>
        <p:grpSp>
          <p:nvGrpSpPr>
            <p:cNvPr id="1310" name="组合 1309"/>
            <p:cNvGrpSpPr/>
            <p:nvPr/>
          </p:nvGrpSpPr>
          <p:grpSpPr>
            <a:xfrm>
              <a:off x="4896631" y="3075862"/>
              <a:ext cx="1284721" cy="820676"/>
              <a:chOff x="4320567" y="2427790"/>
              <a:chExt cx="1284721" cy="820676"/>
            </a:xfrm>
          </p:grpSpPr>
          <p:cxnSp>
            <p:nvCxnSpPr>
              <p:cNvPr id="1311" name="直接箭头连接符 1310"/>
              <p:cNvCxnSpPr/>
              <p:nvPr/>
            </p:nvCxnSpPr>
            <p:spPr bwMode="auto">
              <a:xfrm>
                <a:off x="4320567" y="2831754"/>
                <a:ext cx="1284721" cy="416712"/>
              </a:xfrm>
              <a:prstGeom prst="straightConnector1">
                <a:avLst/>
              </a:prstGeom>
              <a:solidFill>
                <a:schemeClr val="accent1"/>
              </a:solidFill>
              <a:ln w="57150" cap="flat" cmpd="sng" algn="ctr">
                <a:solidFill>
                  <a:srgbClr val="00B050"/>
                </a:solidFill>
                <a:prstDash val="sysDot"/>
                <a:round/>
                <a:headEnd type="triangl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312" name="Text Box 21"/>
              <p:cNvSpPr txBox="1">
                <a:spLocks noChangeArrowheads="1"/>
              </p:cNvSpPr>
              <p:nvPr/>
            </p:nvSpPr>
            <p:spPr bwMode="auto">
              <a:xfrm flipH="1">
                <a:off x="4427984" y="2427790"/>
                <a:ext cx="591427"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r>
                  <a:rPr kumimoji="0" lang="en-US" altLang="zh-CN" sz="2100" b="1" i="1"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-k</a:t>
                </a:r>
                <a:r>
                  <a:rPr kumimoji="0" lang="en-US" altLang="zh-CN" sz="2100" b="1" i="0" u="none" strike="noStrike" kern="1200" cap="none" spc="0" normalizeH="0" baseline="-2500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1</a:t>
                </a:r>
              </a:p>
            </p:txBody>
          </p:sp>
        </p:grpSp>
        <p:graphicFrame>
          <p:nvGraphicFramePr>
            <p:cNvPr id="1313" name="Object 38"/>
            <p:cNvGraphicFramePr>
              <a:graphicFrameLocks noChangeAspect="1"/>
            </p:cNvGraphicFramePr>
            <p:nvPr/>
          </p:nvGraphicFramePr>
          <p:xfrm>
            <a:off x="4317883" y="3594706"/>
            <a:ext cx="750888" cy="396875"/>
          </p:xfrm>
          <a:graphic>
            <a:graphicData uri="http://schemas.openxmlformats.org/presentationml/2006/ole">
              <mc:AlternateContent xmlns:mc="http://schemas.openxmlformats.org/markup-compatibility/2006">
                <mc:Choice xmlns:v="urn:schemas-microsoft-com:vml" Requires="v">
                  <p:oleObj spid="_x0000_s284390" name="Equation" r:id="rId4" imgW="10363200" imgH="5486400" progId="Equation.DSMT4">
                    <p:embed/>
                  </p:oleObj>
                </mc:Choice>
                <mc:Fallback>
                  <p:oleObj name="Equation" r:id="rId4" imgW="10363200" imgH="5486400" progId="Equation.DSMT4">
                    <p:embed/>
                    <p:pic>
                      <p:nvPicPr>
                        <p:cNvPr id="1313" name="Object 38"/>
                        <p:cNvPicPr>
                          <a:picLocks noChangeAspect="1" noChangeArrowheads="1"/>
                        </p:cNvPicPr>
                        <p:nvPr/>
                      </p:nvPicPr>
                      <p:blipFill>
                        <a:blip r:embed="rId5"/>
                        <a:srcRect/>
                        <a:stretch>
                          <a:fillRect/>
                        </a:stretch>
                      </p:blipFill>
                      <p:spPr bwMode="auto">
                        <a:xfrm>
                          <a:off x="4317883" y="3594706"/>
                          <a:ext cx="75088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cxnSp>
        <p:nvCxnSpPr>
          <p:cNvPr id="453" name="直接箭头连接符 452"/>
          <p:cNvCxnSpPr/>
          <p:nvPr/>
        </p:nvCxnSpPr>
        <p:spPr bwMode="auto">
          <a:xfrm>
            <a:off x="4514075" y="5025167"/>
            <a:ext cx="144016" cy="217775"/>
          </a:xfrm>
          <a:prstGeom prst="straightConnector1">
            <a:avLst/>
          </a:prstGeom>
          <a:solidFill>
            <a:schemeClr val="accent1"/>
          </a:solidFill>
          <a:ln w="9525" cap="flat" cmpd="sng" algn="ctr">
            <a:solidFill>
              <a:srgbClr val="0000FF"/>
            </a:solidFill>
            <a:prstDash val="solid"/>
            <a:round/>
            <a:headEnd type="triangle"/>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54" name="文本框 453"/>
          <p:cNvSpPr txBox="1"/>
          <p:nvPr/>
        </p:nvSpPr>
        <p:spPr>
          <a:xfrm>
            <a:off x="3919766" y="5010907"/>
            <a:ext cx="364202" cy="523220"/>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800" b="0" i="1" u="none" strike="noStrike" kern="1200" cap="none" spc="0" normalizeH="0" baseline="0" noProof="0" dirty="0">
                <a:ln>
                  <a:noFill/>
                </a:ln>
                <a:solidFill>
                  <a:srgbClr val="0000FF"/>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d</a:t>
            </a:r>
          </a:p>
        </p:txBody>
      </p:sp>
      <p:cxnSp>
        <p:nvCxnSpPr>
          <p:cNvPr id="455" name="直接连接符 454"/>
          <p:cNvCxnSpPr>
            <a:stCxn id="454" idx="3"/>
          </p:cNvCxnSpPr>
          <p:nvPr/>
        </p:nvCxnSpPr>
        <p:spPr bwMode="auto">
          <a:xfrm flipV="1">
            <a:off x="4283968" y="5155901"/>
            <a:ext cx="297436" cy="116616"/>
          </a:xfrm>
          <a:prstGeom prst="line">
            <a:avLst/>
          </a:prstGeom>
          <a:solidFill>
            <a:schemeClr val="accent1"/>
          </a:solidFill>
          <a:ln w="9525" cap="flat" cmpd="sng" algn="ctr">
            <a:solidFill>
              <a:srgbClr val="0000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aphicFrame>
        <p:nvGraphicFramePr>
          <p:cNvPr id="457" name="Object 21"/>
          <p:cNvGraphicFramePr>
            <a:graphicFrameLocks noChangeAspect="1"/>
          </p:cNvGraphicFramePr>
          <p:nvPr/>
        </p:nvGraphicFramePr>
        <p:xfrm>
          <a:off x="3276079" y="2060848"/>
          <a:ext cx="2232025" cy="576262"/>
        </p:xfrm>
        <a:graphic>
          <a:graphicData uri="http://schemas.openxmlformats.org/presentationml/2006/ole">
            <mc:AlternateContent xmlns:mc="http://schemas.openxmlformats.org/markup-compatibility/2006">
              <mc:Choice xmlns:v="urn:schemas-microsoft-com:vml" Requires="v">
                <p:oleObj spid="_x0000_s284391" name="Equation" r:id="rId6" imgW="21336000" imgH="5486400" progId="Equation.DSMT4">
                  <p:embed/>
                </p:oleObj>
              </mc:Choice>
              <mc:Fallback>
                <p:oleObj name="Equation" r:id="rId6" imgW="21336000" imgH="5486400" progId="Equation.DSMT4">
                  <p:embed/>
                  <p:pic>
                    <p:nvPicPr>
                      <p:cNvPr id="457" name="Object 21"/>
                      <p:cNvPicPr>
                        <a:picLocks noChangeAspect="1" noChangeArrowheads="1"/>
                      </p:cNvPicPr>
                      <p:nvPr/>
                    </p:nvPicPr>
                    <p:blipFill>
                      <a:blip r:embed="rId7"/>
                      <a:srcRect/>
                      <a:stretch>
                        <a:fillRect/>
                      </a:stretch>
                    </p:blipFill>
                    <p:spPr bwMode="auto">
                      <a:xfrm>
                        <a:off x="3276079" y="2060848"/>
                        <a:ext cx="2232025"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文本框 1"/>
          <p:cNvSpPr txBox="1"/>
          <p:nvPr/>
        </p:nvSpPr>
        <p:spPr>
          <a:xfrm>
            <a:off x="421389" y="2075156"/>
            <a:ext cx="2969083" cy="461665"/>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mn-cs"/>
              </a:rPr>
              <a:t>根据倒格矢的定义：</a:t>
            </a:r>
          </a:p>
        </p:txBody>
      </p:sp>
      <p:graphicFrame>
        <p:nvGraphicFramePr>
          <p:cNvPr id="459" name="Object 21"/>
          <p:cNvGraphicFramePr>
            <a:graphicFrameLocks noChangeAspect="1"/>
          </p:cNvGraphicFramePr>
          <p:nvPr/>
        </p:nvGraphicFramePr>
        <p:xfrm>
          <a:off x="2011048" y="3204154"/>
          <a:ext cx="1849437" cy="608013"/>
        </p:xfrm>
        <a:graphic>
          <a:graphicData uri="http://schemas.openxmlformats.org/presentationml/2006/ole">
            <mc:AlternateContent xmlns:mc="http://schemas.openxmlformats.org/markup-compatibility/2006">
              <mc:Choice xmlns:v="urn:schemas-microsoft-com:vml" Requires="v">
                <p:oleObj spid="_x0000_s284392" name="Equation" r:id="rId8" imgW="17678400" imgH="5791200" progId="Equation.DSMT4">
                  <p:embed/>
                </p:oleObj>
              </mc:Choice>
              <mc:Fallback>
                <p:oleObj name="Equation" r:id="rId8" imgW="17678400" imgH="5791200" progId="Equation.DSMT4">
                  <p:embed/>
                  <p:pic>
                    <p:nvPicPr>
                      <p:cNvPr id="459" name="Object 21"/>
                      <p:cNvPicPr>
                        <a:picLocks noChangeAspect="1" noChangeArrowheads="1"/>
                      </p:cNvPicPr>
                      <p:nvPr/>
                    </p:nvPicPr>
                    <p:blipFill>
                      <a:blip r:embed="rId9"/>
                      <a:srcRect/>
                      <a:stretch>
                        <a:fillRect/>
                      </a:stretch>
                    </p:blipFill>
                    <p:spPr bwMode="auto">
                      <a:xfrm>
                        <a:off x="2011048" y="3204154"/>
                        <a:ext cx="1849437" cy="608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61" name="文本框 460"/>
          <p:cNvSpPr txBox="1"/>
          <p:nvPr/>
        </p:nvSpPr>
        <p:spPr>
          <a:xfrm>
            <a:off x="403013" y="2635576"/>
            <a:ext cx="3294492" cy="461665"/>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则存在一个倒格矢</a:t>
            </a:r>
            <a:r>
              <a:rPr kumimoji="0" lang="en-US" altLang="zh-CN" sz="2400" b="1" i="1"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G</a:t>
            </a:r>
            <a:r>
              <a:rPr kumimoji="0" lang="en-US" altLang="zh-CN" sz="2400" b="1" i="0" u="none" strike="noStrike" kern="1200" cap="none" spc="0" normalizeH="0" baseline="-2500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1</a:t>
            </a:r>
            <a:r>
              <a:rPr kumimoji="0"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p>
        </p:txBody>
      </p:sp>
      <p:sp>
        <p:nvSpPr>
          <p:cNvPr id="34" name="文本框 33"/>
          <p:cNvSpPr txBox="1"/>
          <p:nvPr/>
        </p:nvSpPr>
        <p:spPr>
          <a:xfrm>
            <a:off x="662081" y="5722510"/>
            <a:ext cx="8039728" cy="523220"/>
          </a:xfrm>
          <a:prstGeom prst="rect">
            <a:avLst/>
          </a:prstGeom>
          <a:solidFill>
            <a:srgbClr val="FFCCFF"/>
          </a:solid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这个虚拟波与入射波</a:t>
            </a:r>
            <a:r>
              <a:rPr kumimoji="0" lang="en-US" altLang="zh-CN" sz="2800" b="1" i="1"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k</a:t>
            </a:r>
            <a:r>
              <a:rPr kumimoji="0" lang="en-US" altLang="zh-CN" sz="2800" b="1" i="0" u="none" strike="noStrike" kern="1200" cap="none" spc="0" normalizeH="0" baseline="-2500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1</a:t>
            </a:r>
            <a:r>
              <a:rPr kumimoji="0" lang="zh-CN" altLang="en-US" sz="28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的合波，就得到衍射波</a:t>
            </a:r>
            <a:r>
              <a:rPr kumimoji="0" lang="en-US" altLang="zh-CN" sz="2800" b="1" i="1"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k</a:t>
            </a:r>
            <a:r>
              <a:rPr kumimoji="0" lang="en-US" altLang="zh-CN" sz="2800" b="1" i="0" u="none" strike="noStrike" kern="1200" cap="none" spc="0" normalizeH="0" baseline="-2500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2</a:t>
            </a:r>
            <a:endParaRPr kumimoji="0" lang="zh-CN" altLang="en-US" sz="2800" b="1" i="0" u="none" strike="noStrike" kern="1200" cap="none" spc="0" normalizeH="0" baseline="-2500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83" name="Rectangle 36"/>
          <p:cNvSpPr>
            <a:spLocks noChangeArrowheads="1"/>
          </p:cNvSpPr>
          <p:nvPr/>
        </p:nvSpPr>
        <p:spPr bwMode="auto">
          <a:xfrm>
            <a:off x="1117103" y="4725923"/>
            <a:ext cx="7199313" cy="885825"/>
          </a:xfrm>
          <a:prstGeom prst="rect">
            <a:avLst/>
          </a:prstGeom>
          <a:solidFill>
            <a:srgbClr val="FFFF00"/>
          </a:solidFill>
          <a:ln>
            <a:noFill/>
          </a:ln>
          <a:effectLst/>
        </p:spPr>
        <p:txBody>
          <a:bodyPr anchor="ctr">
            <a:spAutoFit/>
          </a:bodyPr>
          <a:lstStyle>
            <a:defPPr>
              <a:defRPr lang="zh-CN"/>
            </a:defPPr>
            <a:lvl1pPr algn="l" rtl="0" fontAlgn="base">
              <a:spcBef>
                <a:spcPct val="0"/>
              </a:spcBef>
              <a:spcAft>
                <a:spcPct val="0"/>
              </a:spcAft>
              <a:defRPr sz="2800" kern="1200">
                <a:solidFill>
                  <a:schemeClr val="tx2"/>
                </a:solidFill>
                <a:latin typeface="Arial" panose="020B0604020202020204" pitchFamily="34" charset="0"/>
                <a:ea typeface="楷体_GB2312"/>
                <a:cs typeface="楷体_GB2312"/>
              </a:defRPr>
            </a:lvl1pPr>
            <a:lvl2pPr marL="457200" algn="l" rtl="0" fontAlgn="base">
              <a:spcBef>
                <a:spcPct val="0"/>
              </a:spcBef>
              <a:spcAft>
                <a:spcPct val="0"/>
              </a:spcAft>
              <a:defRPr sz="2800" kern="1200">
                <a:solidFill>
                  <a:schemeClr val="tx2"/>
                </a:solidFill>
                <a:latin typeface="Arial" panose="020B0604020202020204" pitchFamily="34" charset="0"/>
                <a:ea typeface="楷体_GB2312"/>
                <a:cs typeface="楷体_GB2312"/>
              </a:defRPr>
            </a:lvl2pPr>
            <a:lvl3pPr marL="914400" algn="l" rtl="0" fontAlgn="base">
              <a:spcBef>
                <a:spcPct val="0"/>
              </a:spcBef>
              <a:spcAft>
                <a:spcPct val="0"/>
              </a:spcAft>
              <a:defRPr sz="2800" kern="1200">
                <a:solidFill>
                  <a:schemeClr val="tx2"/>
                </a:solidFill>
                <a:latin typeface="Arial" panose="020B0604020202020204" pitchFamily="34" charset="0"/>
                <a:ea typeface="楷体_GB2312"/>
                <a:cs typeface="楷体_GB2312"/>
              </a:defRPr>
            </a:lvl3pPr>
            <a:lvl4pPr marL="1371600" algn="l" rtl="0" fontAlgn="base">
              <a:spcBef>
                <a:spcPct val="0"/>
              </a:spcBef>
              <a:spcAft>
                <a:spcPct val="0"/>
              </a:spcAft>
              <a:defRPr sz="2800" kern="1200">
                <a:solidFill>
                  <a:schemeClr val="tx2"/>
                </a:solidFill>
                <a:latin typeface="Arial" panose="020B0604020202020204" pitchFamily="34" charset="0"/>
                <a:ea typeface="楷体_GB2312"/>
                <a:cs typeface="楷体_GB2312"/>
              </a:defRPr>
            </a:lvl4pPr>
            <a:lvl5pPr marL="1828800" algn="l" rtl="0" fontAlgn="base">
              <a:spcBef>
                <a:spcPct val="0"/>
              </a:spcBef>
              <a:spcAft>
                <a:spcPct val="0"/>
              </a:spcAft>
              <a:defRPr sz="2800" kern="1200">
                <a:solidFill>
                  <a:schemeClr val="tx2"/>
                </a:solidFill>
                <a:latin typeface="Arial" panose="020B0604020202020204" pitchFamily="34" charset="0"/>
                <a:ea typeface="楷体_GB2312"/>
                <a:cs typeface="楷体_GB2312"/>
              </a:defRPr>
            </a:lvl5pPr>
            <a:lvl6pPr marL="2286000" algn="l" defTabSz="914400" rtl="0" eaLnBrk="1" latinLnBrk="0" hangingPunct="1">
              <a:defRPr sz="2800" kern="1200">
                <a:solidFill>
                  <a:schemeClr val="tx2"/>
                </a:solidFill>
                <a:latin typeface="Arial" panose="020B0604020202020204" pitchFamily="34" charset="0"/>
                <a:ea typeface="楷体_GB2312"/>
                <a:cs typeface="楷体_GB2312"/>
              </a:defRPr>
            </a:lvl6pPr>
            <a:lvl7pPr marL="2743200" algn="l" defTabSz="914400" rtl="0" eaLnBrk="1" latinLnBrk="0" hangingPunct="1">
              <a:defRPr sz="2800" kern="1200">
                <a:solidFill>
                  <a:schemeClr val="tx2"/>
                </a:solidFill>
                <a:latin typeface="Arial" panose="020B0604020202020204" pitchFamily="34" charset="0"/>
                <a:ea typeface="楷体_GB2312"/>
                <a:cs typeface="楷体_GB2312"/>
              </a:defRPr>
            </a:lvl7pPr>
            <a:lvl8pPr marL="3200400" algn="l" defTabSz="914400" rtl="0" eaLnBrk="1" latinLnBrk="0" hangingPunct="1">
              <a:defRPr sz="2800" kern="1200">
                <a:solidFill>
                  <a:schemeClr val="tx2"/>
                </a:solidFill>
                <a:latin typeface="Arial" panose="020B0604020202020204" pitchFamily="34" charset="0"/>
                <a:ea typeface="楷体_GB2312"/>
                <a:cs typeface="楷体_GB2312"/>
              </a:defRPr>
            </a:lvl8pPr>
            <a:lvl9pPr marL="3657600" algn="l" defTabSz="914400" rtl="0" eaLnBrk="1" latinLnBrk="0" hangingPunct="1">
              <a:defRPr sz="2800" kern="1200">
                <a:solidFill>
                  <a:schemeClr val="tx2"/>
                </a:solidFill>
                <a:latin typeface="Arial" panose="020B0604020202020204" pitchFamily="34" charset="0"/>
                <a:ea typeface="楷体_GB2312"/>
                <a:cs typeface="楷体_GB231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600" b="1" i="0" u="none" strike="noStrike" kern="1200" cap="none" spc="0" normalizeH="0" baseline="0" noProof="0" dirty="0">
                <a:ln>
                  <a:noFill/>
                </a:ln>
                <a:solidFill>
                  <a:srgbClr val="CC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周期性的晶格结构对入射波的作用，</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600" b="1" i="0" u="none" strike="noStrike" kern="1200" cap="none" spc="0" normalizeH="0" baseline="0" noProof="0" dirty="0">
                <a:ln>
                  <a:noFill/>
                </a:ln>
                <a:solidFill>
                  <a:srgbClr val="CC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          就是等效为以倒格矢为波矢的波的作用 </a:t>
            </a:r>
          </a:p>
        </p:txBody>
      </p:sp>
      <p:sp>
        <p:nvSpPr>
          <p:cNvPr id="3" name="页脚占位符 2"/>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1200" b="0" i="0" u="none" strike="noStrike" kern="1200" cap="none" spc="0" normalizeH="0" baseline="0" noProof="0">
                <a:ln>
                  <a:noFill/>
                </a:ln>
                <a:solidFill>
                  <a:prstClr val="black">
                    <a:tint val="75000"/>
                  </a:prstClr>
                </a:solidFill>
                <a:effectLst/>
                <a:uLnTx/>
                <a:uFillTx/>
                <a:latin typeface="Arial" panose="020B0604020202020204" pitchFamily="34" charset="0"/>
                <a:ea typeface="楷体_GB2312" pitchFamily="49" charset="-122"/>
                <a:cs typeface="+mn-cs"/>
              </a:rPr>
              <a:t>清华大学电子工程系</a:t>
            </a:r>
            <a:r>
              <a:rPr kumimoji="0" lang="en-US" altLang="zh-CN" sz="1200" b="0" i="0" u="none" strike="noStrike" kern="1200" cap="none" spc="0" normalizeH="0" baseline="0" noProof="0">
                <a:ln>
                  <a:noFill/>
                </a:ln>
                <a:solidFill>
                  <a:prstClr val="black">
                    <a:tint val="75000"/>
                  </a:prstClr>
                </a:solidFill>
                <a:effectLst/>
                <a:uLnTx/>
                <a:uFillTx/>
                <a:latin typeface="Arial" panose="020B0604020202020204" pitchFamily="34" charset="0"/>
                <a:ea typeface="楷体_GB2312" pitchFamily="49" charset="-122"/>
                <a:cs typeface="+mn-cs"/>
              </a:rPr>
              <a:t>/</a:t>
            </a:r>
            <a:r>
              <a:rPr kumimoji="0" lang="zh-CN" altLang="en-US" sz="1200" b="0" i="0" u="none" strike="noStrike" kern="1200" cap="none" spc="0" normalizeH="0" baseline="0" noProof="0">
                <a:ln>
                  <a:noFill/>
                </a:ln>
                <a:solidFill>
                  <a:prstClr val="black">
                    <a:tint val="75000"/>
                  </a:prstClr>
                </a:solidFill>
                <a:effectLst/>
                <a:uLnTx/>
                <a:uFillTx/>
                <a:latin typeface="Arial" panose="020B0604020202020204" pitchFamily="34" charset="0"/>
                <a:ea typeface="楷体_GB2312" pitchFamily="49" charset="-122"/>
                <a:cs typeface="+mn-cs"/>
              </a:rPr>
              <a:t>黄翊东</a:t>
            </a:r>
          </a:p>
        </p:txBody>
      </p:sp>
      <p:sp>
        <p:nvSpPr>
          <p:cNvPr id="449" name="Rectangle 7"/>
          <p:cNvSpPr txBox="1">
            <a:spLocks noRot="1" noChangeArrowheads="1"/>
          </p:cNvSpPr>
          <p:nvPr/>
        </p:nvSpPr>
        <p:spPr bwMode="auto">
          <a:xfrm>
            <a:off x="2361333" y="-29839"/>
            <a:ext cx="5716733" cy="1143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l" rtl="0" eaLnBrk="0" fontAlgn="base" hangingPunct="0">
              <a:spcBef>
                <a:spcPct val="0"/>
              </a:spcBef>
              <a:spcAft>
                <a:spcPct val="0"/>
              </a:spcAft>
              <a:defRPr sz="4200">
                <a:solidFill>
                  <a:schemeClr val="tx2"/>
                </a:solidFill>
                <a:latin typeface="+mj-lt"/>
                <a:ea typeface="+mj-ea"/>
                <a:cs typeface="+mj-cs"/>
              </a:defRPr>
            </a:lvl1pPr>
            <a:lvl2pPr algn="l" rtl="0" eaLnBrk="0" fontAlgn="base" hangingPunct="0">
              <a:spcBef>
                <a:spcPct val="0"/>
              </a:spcBef>
              <a:spcAft>
                <a:spcPct val="0"/>
              </a:spcAft>
              <a:defRPr sz="4200">
                <a:solidFill>
                  <a:schemeClr val="tx2"/>
                </a:solidFill>
                <a:latin typeface="Arial" panose="020B0604020202020204" pitchFamily="34" charset="0"/>
                <a:ea typeface="宋体" panose="02010600030101010101" pitchFamily="2" charset="-122"/>
              </a:defRPr>
            </a:lvl2pPr>
            <a:lvl3pPr algn="l" rtl="0" eaLnBrk="0" fontAlgn="base" hangingPunct="0">
              <a:spcBef>
                <a:spcPct val="0"/>
              </a:spcBef>
              <a:spcAft>
                <a:spcPct val="0"/>
              </a:spcAft>
              <a:defRPr sz="4200">
                <a:solidFill>
                  <a:schemeClr val="tx2"/>
                </a:solidFill>
                <a:latin typeface="Arial" panose="020B0604020202020204" pitchFamily="34" charset="0"/>
                <a:ea typeface="宋体" panose="02010600030101010101" pitchFamily="2" charset="-122"/>
              </a:defRPr>
            </a:lvl3pPr>
            <a:lvl4pPr algn="l" rtl="0" eaLnBrk="0" fontAlgn="base" hangingPunct="0">
              <a:spcBef>
                <a:spcPct val="0"/>
              </a:spcBef>
              <a:spcAft>
                <a:spcPct val="0"/>
              </a:spcAft>
              <a:defRPr sz="4200">
                <a:solidFill>
                  <a:schemeClr val="tx2"/>
                </a:solidFill>
                <a:latin typeface="Arial" panose="020B0604020202020204" pitchFamily="34" charset="0"/>
                <a:ea typeface="宋体" panose="02010600030101010101" pitchFamily="2" charset="-122"/>
              </a:defRPr>
            </a:lvl4pPr>
            <a:lvl5pPr algn="l" rtl="0" eaLnBrk="0" fontAlgn="base" hangingPunct="0">
              <a:spcBef>
                <a:spcPct val="0"/>
              </a:spcBef>
              <a:spcAft>
                <a:spcPct val="0"/>
              </a:spcAft>
              <a:defRPr sz="4200">
                <a:solidFill>
                  <a:schemeClr val="tx2"/>
                </a:solidFill>
                <a:latin typeface="Arial" panose="020B0604020202020204" pitchFamily="34" charset="0"/>
                <a:ea typeface="宋体" panose="02010600030101010101" pitchFamily="2" charset="-122"/>
              </a:defRPr>
            </a:lvl5pPr>
            <a:lvl6pPr marL="457200" algn="l" rtl="0" fontAlgn="base">
              <a:spcBef>
                <a:spcPct val="0"/>
              </a:spcBef>
              <a:spcAft>
                <a:spcPct val="0"/>
              </a:spcAft>
              <a:defRPr sz="4200">
                <a:solidFill>
                  <a:schemeClr val="tx2"/>
                </a:solidFill>
                <a:latin typeface="Arial" panose="020B0604020202020204" pitchFamily="34" charset="0"/>
                <a:ea typeface="宋体" panose="02010600030101010101" pitchFamily="2" charset="-122"/>
              </a:defRPr>
            </a:lvl6pPr>
            <a:lvl7pPr marL="914400" algn="l" rtl="0" fontAlgn="base">
              <a:spcBef>
                <a:spcPct val="0"/>
              </a:spcBef>
              <a:spcAft>
                <a:spcPct val="0"/>
              </a:spcAft>
              <a:defRPr sz="4200">
                <a:solidFill>
                  <a:schemeClr val="tx2"/>
                </a:solidFill>
                <a:latin typeface="Arial" panose="020B0604020202020204" pitchFamily="34" charset="0"/>
                <a:ea typeface="宋体" panose="02010600030101010101" pitchFamily="2" charset="-122"/>
              </a:defRPr>
            </a:lvl7pPr>
            <a:lvl8pPr marL="1371600" algn="l" rtl="0" fontAlgn="base">
              <a:spcBef>
                <a:spcPct val="0"/>
              </a:spcBef>
              <a:spcAft>
                <a:spcPct val="0"/>
              </a:spcAft>
              <a:defRPr sz="4200">
                <a:solidFill>
                  <a:schemeClr val="tx2"/>
                </a:solidFill>
                <a:latin typeface="Arial" panose="020B0604020202020204" pitchFamily="34" charset="0"/>
                <a:ea typeface="宋体" panose="02010600030101010101" pitchFamily="2" charset="-122"/>
              </a:defRPr>
            </a:lvl8pPr>
            <a:lvl9pPr marL="1828800" algn="l" rtl="0" fontAlgn="base">
              <a:spcBef>
                <a:spcPct val="0"/>
              </a:spcBef>
              <a:spcAft>
                <a:spcPct val="0"/>
              </a:spcAft>
              <a:defRPr sz="4200">
                <a:solidFill>
                  <a:schemeClr val="tx2"/>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3600" b="1" i="0" u="none" strike="noStrike" kern="1200" cap="none" spc="0" normalizeH="0" baseline="0" noProof="0" dirty="0">
                <a:ln>
                  <a:noFill/>
                </a:ln>
                <a:solidFill>
                  <a:srgbClr val="660066"/>
                </a:solidFill>
                <a:effectLst>
                  <a:outerShdw blurRad="38100" dist="38100" dir="2700000" algn="tl">
                    <a:srgbClr val="C0C0C0"/>
                  </a:outerShdw>
                </a:effectLst>
                <a:uLnTx/>
                <a:uFillTx/>
                <a:latin typeface="Times New Roman" pitchFamily="18" charset="0"/>
                <a:ea typeface="微软雅黑" pitchFamily="34" charset="-122"/>
                <a:cs typeface="+mj-cs"/>
              </a:rPr>
              <a:t>衍射波矢与倒格空间</a:t>
            </a:r>
          </a:p>
        </p:txBody>
      </p:sp>
      <p:sp>
        <p:nvSpPr>
          <p:cNvPr id="450" name="Rectangle 37"/>
          <p:cNvSpPr>
            <a:spLocks noChangeArrowheads="1"/>
          </p:cNvSpPr>
          <p:nvPr/>
        </p:nvSpPr>
        <p:spPr bwMode="auto">
          <a:xfrm flipV="1">
            <a:off x="69897" y="824186"/>
            <a:ext cx="8885237" cy="42863"/>
          </a:xfrm>
          <a:prstGeom prst="rect">
            <a:avLst/>
          </a:prstGeom>
          <a:gradFill rotWithShape="0">
            <a:gsLst>
              <a:gs pos="0">
                <a:srgbClr val="808080">
                  <a:gamma/>
                  <a:tint val="0"/>
                  <a:invGamma/>
                </a:srgbClr>
              </a:gs>
              <a:gs pos="100000">
                <a:srgbClr val="808080"/>
              </a:gs>
            </a:gsLst>
            <a:path path="shape">
              <a:fillToRect l="50000" t="50000" r="50000" b="50000"/>
            </a:path>
          </a:gradFill>
          <a:ln w="12700">
            <a:noFill/>
            <a:miter lim="800000"/>
            <a:headEnd type="none" w="sm" len="sm"/>
            <a:tailEnd type="none" w="sm" len="sm"/>
          </a:ln>
          <a:effectLst/>
        </p:spPr>
        <p:txBody>
          <a:bodyPr wrap="none" anchor="ctr"/>
          <a:lstStyle/>
          <a:p>
            <a:pPr marL="0" marR="0" lvl="0" indent="0" algn="l" defTabSz="914400" rtl="0" eaLnBrk="0" fontAlgn="auto" latinLnBrk="0" hangingPunct="0">
              <a:lnSpc>
                <a:spcPct val="100000"/>
              </a:lnSpc>
              <a:spcBef>
                <a:spcPts val="0"/>
              </a:spcBef>
              <a:spcAft>
                <a:spcPts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Arial"/>
              <a:ea typeface="宋体"/>
              <a:cs typeface="+mn-cs"/>
            </a:endParaRPr>
          </a:p>
        </p:txBody>
      </p:sp>
      <p:grpSp>
        <p:nvGrpSpPr>
          <p:cNvPr id="451" name="组合 450"/>
          <p:cNvGrpSpPr/>
          <p:nvPr/>
        </p:nvGrpSpPr>
        <p:grpSpPr>
          <a:xfrm>
            <a:off x="1480545" y="855946"/>
            <a:ext cx="3361828" cy="1030683"/>
            <a:chOff x="1480545" y="855946"/>
            <a:chExt cx="3361828" cy="1030683"/>
          </a:xfrm>
        </p:grpSpPr>
        <p:sp>
          <p:nvSpPr>
            <p:cNvPr id="452" name="Text Box 36"/>
            <p:cNvSpPr txBox="1">
              <a:spLocks noChangeArrowheads="1"/>
            </p:cNvSpPr>
            <p:nvPr/>
          </p:nvSpPr>
          <p:spPr bwMode="auto">
            <a:xfrm>
              <a:off x="1480545" y="855946"/>
              <a:ext cx="2621280" cy="460375"/>
            </a:xfrm>
            <a:prstGeom prst="rect">
              <a:avLst/>
            </a:prstGeom>
            <a:solidFill>
              <a:srgbClr val="FFFF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rPr>
                <a:t>根据劳厄衍射方程</a:t>
              </a:r>
            </a:p>
          </p:txBody>
        </p:sp>
        <p:graphicFrame>
          <p:nvGraphicFramePr>
            <p:cNvPr id="456" name="Object 38"/>
            <p:cNvGraphicFramePr>
              <a:graphicFrameLocks noChangeAspect="1"/>
            </p:cNvGraphicFramePr>
            <p:nvPr/>
          </p:nvGraphicFramePr>
          <p:xfrm>
            <a:off x="2076947" y="1357991"/>
            <a:ext cx="2765426" cy="528638"/>
          </p:xfrm>
          <a:graphic>
            <a:graphicData uri="http://schemas.openxmlformats.org/presentationml/2006/ole">
              <mc:AlternateContent xmlns:mc="http://schemas.openxmlformats.org/markup-compatibility/2006">
                <mc:Choice xmlns:v="urn:schemas-microsoft-com:vml" Requires="v">
                  <p:oleObj spid="_x0000_s284393" name="Equation" r:id="rId10" imgW="28651200" imgH="5486400" progId="Equation.DSMT4">
                    <p:embed/>
                  </p:oleObj>
                </mc:Choice>
                <mc:Fallback>
                  <p:oleObj name="Equation" r:id="rId10" imgW="28651200" imgH="5486400" progId="Equation.DSMT4">
                    <p:embed/>
                    <p:pic>
                      <p:nvPicPr>
                        <p:cNvPr id="456" name="Object 38"/>
                        <p:cNvPicPr>
                          <a:picLocks noChangeAspect="1" noChangeArrowheads="1"/>
                        </p:cNvPicPr>
                        <p:nvPr/>
                      </p:nvPicPr>
                      <p:blipFill>
                        <a:blip r:embed="rId11"/>
                        <a:srcRect/>
                        <a:stretch>
                          <a:fillRect/>
                        </a:stretch>
                      </p:blipFill>
                      <p:spPr bwMode="auto">
                        <a:xfrm>
                          <a:off x="2076947" y="1357991"/>
                          <a:ext cx="2765426" cy="528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29" name="Rectangle 25"/>
          <p:cNvSpPr>
            <a:spLocks noChangeArrowheads="1"/>
          </p:cNvSpPr>
          <p:nvPr/>
        </p:nvSpPr>
        <p:spPr bwMode="auto">
          <a:xfrm>
            <a:off x="426564" y="1263397"/>
            <a:ext cx="8533525" cy="1865126"/>
          </a:xfrm>
          <a:prstGeom prst="rect">
            <a:avLst/>
          </a:prstGeom>
          <a:solidFill>
            <a:srgbClr val="FFCCFF"/>
          </a:solidFill>
          <a:ln>
            <a:noFill/>
          </a:ln>
          <a:effec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2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周期性晶格结构对入射波的作用（从波矢为</a:t>
            </a:r>
            <a:r>
              <a:rPr kumimoji="0" lang="en-US" altLang="zh-CN" sz="2400" b="1" i="1"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k</a:t>
            </a:r>
            <a:r>
              <a:rPr kumimoji="0" lang="en-US" altLang="zh-CN" sz="2400" b="1" i="0" u="none" strike="noStrike" kern="1200" cap="none" spc="0" normalizeH="0" baseline="-3000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1</a:t>
            </a:r>
            <a:r>
              <a:rPr kumimoji="0"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的入射波到波矢为</a:t>
            </a:r>
            <a:r>
              <a:rPr kumimoji="0" lang="en-US" altLang="zh-CN" sz="2400" b="1" i="1"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k</a:t>
            </a:r>
            <a:r>
              <a:rPr kumimoji="0" lang="en-US" altLang="zh-CN" sz="2400" b="1" i="0" u="none" strike="noStrike" kern="1200" cap="none" spc="0" normalizeH="0" baseline="-3000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2</a:t>
            </a:r>
            <a:r>
              <a:rPr kumimoji="0"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的散射波），可以等效为以该晶格倒格矢为波矢的波的作用。换言之，一个空间的周期结构可以看成是一个虚拟波，它的波矢就是这个周期结构的一个倒格矢量</a:t>
            </a:r>
            <a:r>
              <a:rPr kumimoji="0"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endParaRPr kumimoji="0"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aphicFrame>
        <p:nvGraphicFramePr>
          <p:cNvPr id="458" name="Object 38"/>
          <p:cNvGraphicFramePr>
            <a:graphicFrameLocks noChangeAspect="1"/>
          </p:cNvGraphicFramePr>
          <p:nvPr/>
        </p:nvGraphicFramePr>
        <p:xfrm>
          <a:off x="4938285" y="4020774"/>
          <a:ext cx="305561" cy="373440"/>
        </p:xfrm>
        <a:graphic>
          <a:graphicData uri="http://schemas.openxmlformats.org/presentationml/2006/ole">
            <mc:AlternateContent xmlns:mc="http://schemas.openxmlformats.org/markup-compatibility/2006">
              <mc:Choice xmlns:v="urn:schemas-microsoft-com:vml" Requires="v">
                <p:oleObj spid="_x0000_s284394" name="Equation" r:id="rId12" imgW="126720" imgH="177480" progId="Equation.DSMT4">
                  <p:embed/>
                </p:oleObj>
              </mc:Choice>
              <mc:Fallback>
                <p:oleObj name="Equation" r:id="rId12" imgW="126720" imgH="177480" progId="Equation.DSMT4">
                  <p:embed/>
                  <p:pic>
                    <p:nvPicPr>
                      <p:cNvPr id="458" name="Object 38"/>
                      <p:cNvPicPr>
                        <a:picLocks noChangeAspect="1" noChangeArrowheads="1"/>
                      </p:cNvPicPr>
                      <p:nvPr/>
                    </p:nvPicPr>
                    <p:blipFill>
                      <a:blip r:embed="rId13"/>
                      <a:srcRect/>
                      <a:stretch>
                        <a:fillRect/>
                      </a:stretch>
                    </p:blipFill>
                    <p:spPr bwMode="auto">
                      <a:xfrm>
                        <a:off x="4938285" y="4020774"/>
                        <a:ext cx="305561" cy="373440"/>
                      </a:xfrm>
                      <a:prstGeom prst="rect">
                        <a:avLst/>
                      </a:prstGeom>
                      <a:noFill/>
                      <a:ln>
                        <a:noFill/>
                      </a:ln>
                    </p:spPr>
                  </p:pic>
                </p:oleObj>
              </mc:Fallback>
            </mc:AlternateContent>
          </a:graphicData>
        </a:graphic>
      </p:graphicFrame>
      <p:grpSp>
        <p:nvGrpSpPr>
          <p:cNvPr id="8" name="组合 7"/>
          <p:cNvGrpSpPr/>
          <p:nvPr/>
        </p:nvGrpSpPr>
        <p:grpSpPr>
          <a:xfrm>
            <a:off x="2051782" y="3677630"/>
            <a:ext cx="2066427" cy="715821"/>
            <a:chOff x="2210151" y="3682299"/>
            <a:chExt cx="2066427" cy="715821"/>
          </a:xfrm>
        </p:grpSpPr>
        <p:sp>
          <p:nvSpPr>
            <p:cNvPr id="460" name="文本框 459"/>
            <p:cNvSpPr txBox="1"/>
            <p:nvPr/>
          </p:nvSpPr>
          <p:spPr>
            <a:xfrm>
              <a:off x="2210151" y="3978425"/>
              <a:ext cx="2066427" cy="419695"/>
            </a:xfrm>
            <a:prstGeom prst="rect">
              <a:avLst/>
            </a:prstGeom>
            <a:noFill/>
            <a:ln>
              <a:solidFill>
                <a:schemeClr val="tx1"/>
              </a:solidFill>
            </a:ln>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C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虚拟波的波矢</a:t>
              </a:r>
              <a:endParaRPr kumimoji="0" lang="zh-CN" altLang="en-US" sz="2400" b="1" i="0" u="none" strike="noStrike" kern="1200" cap="none" spc="0" normalizeH="0" baseline="-25000" noProof="0" dirty="0">
                <a:ln>
                  <a:noFill/>
                </a:ln>
                <a:solidFill>
                  <a:srgbClr val="C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cxnSp>
          <p:nvCxnSpPr>
            <p:cNvPr id="5" name="直接箭头连接符 4"/>
            <p:cNvCxnSpPr/>
            <p:nvPr/>
          </p:nvCxnSpPr>
          <p:spPr>
            <a:xfrm flipH="1" flipV="1">
              <a:off x="2408702" y="3682299"/>
              <a:ext cx="55101" cy="29750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462" name="灯片编号占位符 2"/>
          <p:cNvSpPr>
            <a:spLocks noGrp="1"/>
          </p:cNvSpPr>
          <p:nvPr>
            <p:ph type="sldNum" sz="quarter" idx="12"/>
          </p:nvPr>
        </p:nvSpPr>
        <p:spPr>
          <a:xfrm>
            <a:off x="6553200" y="6248400"/>
            <a:ext cx="1905000" cy="457200"/>
          </a:xfrm>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CBFA3644-F7FA-4510-BE22-999DFD69EC9B}" type="slidenum">
              <a:rPr kumimoji="1" lang="en-US" altLang="zh-CN" sz="14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t>44</a:t>
            </a:fld>
            <a:endParaRPr kumimoji="1" lang="en-US"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3863347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34"/>
                                        </p:tgtEl>
                                        <p:attrNameLst>
                                          <p:attrName>style.visibility</p:attrName>
                                        </p:attrNameLst>
                                      </p:cBhvr>
                                      <p:to>
                                        <p:strVal val="visible"/>
                                      </p:to>
                                    </p:set>
                                    <p:anim calcmode="lin" valueType="num">
                                      <p:cBhvr additive="base">
                                        <p:cTn id="12" dur="500" fill="hold"/>
                                        <p:tgtEl>
                                          <p:spTgt spid="34"/>
                                        </p:tgtEl>
                                        <p:attrNameLst>
                                          <p:attrName>ppt_x</p:attrName>
                                        </p:attrNameLst>
                                      </p:cBhvr>
                                      <p:tavLst>
                                        <p:tav tm="0">
                                          <p:val>
                                            <p:strVal val="#ppt_x"/>
                                          </p:val>
                                        </p:tav>
                                        <p:tav tm="100000">
                                          <p:val>
                                            <p:strVal val="#ppt_x"/>
                                          </p:val>
                                        </p:tav>
                                      </p:tavLst>
                                    </p:anim>
                                    <p:anim calcmode="lin" valueType="num">
                                      <p:cBhvr additive="base">
                                        <p:cTn id="13"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483"/>
                                        </p:tgtEl>
                                        <p:attrNameLst>
                                          <p:attrName>style.visibility</p:attrName>
                                        </p:attrNameLst>
                                      </p:cBhvr>
                                      <p:to>
                                        <p:strVal val="visible"/>
                                      </p:to>
                                    </p:set>
                                    <p:animEffect transition="in" filter="fade">
                                      <p:cBhvr>
                                        <p:cTn id="18" dur="500"/>
                                        <p:tgtEl>
                                          <p:spTgt spid="4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483" grpId="0" animBg="1"/>
      <p:bldP spid="29"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9" name="圆角矩形 868"/>
          <p:cNvSpPr/>
          <p:nvPr/>
        </p:nvSpPr>
        <p:spPr bwMode="auto">
          <a:xfrm>
            <a:off x="4722325" y="2185196"/>
            <a:ext cx="504550" cy="390904"/>
          </a:xfrm>
          <a:prstGeom prst="round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6" name="组合 5"/>
          <p:cNvGrpSpPr/>
          <p:nvPr/>
        </p:nvGrpSpPr>
        <p:grpSpPr>
          <a:xfrm>
            <a:off x="4317883" y="2266872"/>
            <a:ext cx="5078653" cy="4546504"/>
            <a:chOff x="4317883" y="2266872"/>
            <a:chExt cx="5078653" cy="4546504"/>
          </a:xfrm>
        </p:grpSpPr>
        <p:grpSp>
          <p:nvGrpSpPr>
            <p:cNvPr id="885" name="组合 884"/>
            <p:cNvGrpSpPr/>
            <p:nvPr/>
          </p:nvGrpSpPr>
          <p:grpSpPr>
            <a:xfrm>
              <a:off x="4351335" y="2566916"/>
              <a:ext cx="5045201" cy="4246460"/>
              <a:chOff x="1096782" y="498009"/>
              <a:chExt cx="6726934" cy="5661946"/>
            </a:xfrm>
          </p:grpSpPr>
          <p:cxnSp>
            <p:nvCxnSpPr>
              <p:cNvPr id="886" name="直接连接符 885"/>
              <p:cNvCxnSpPr/>
              <p:nvPr/>
            </p:nvCxnSpPr>
            <p:spPr bwMode="auto">
              <a:xfrm flipV="1">
                <a:off x="1728277" y="1556792"/>
                <a:ext cx="5627479" cy="3411330"/>
              </a:xfrm>
              <a:prstGeom prst="line">
                <a:avLst/>
              </a:prstGeom>
              <a:solidFill>
                <a:schemeClr val="accent1"/>
              </a:solidFill>
              <a:ln w="9525" cap="flat" cmpd="sng" algn="ctr">
                <a:solidFill>
                  <a:srgbClr val="0000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87" name="直接连接符 886"/>
              <p:cNvCxnSpPr/>
              <p:nvPr/>
            </p:nvCxnSpPr>
            <p:spPr bwMode="auto">
              <a:xfrm flipV="1">
                <a:off x="1526004" y="1327965"/>
                <a:ext cx="5627479" cy="3411330"/>
              </a:xfrm>
              <a:prstGeom prst="line">
                <a:avLst/>
              </a:prstGeom>
              <a:solidFill>
                <a:schemeClr val="accent1"/>
              </a:solidFill>
              <a:ln w="9525" cap="flat" cmpd="sng" algn="ctr">
                <a:solidFill>
                  <a:srgbClr val="0000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88" name="直接连接符 887"/>
              <p:cNvCxnSpPr/>
              <p:nvPr/>
            </p:nvCxnSpPr>
            <p:spPr bwMode="auto">
              <a:xfrm flipV="1">
                <a:off x="1254187" y="1132137"/>
                <a:ext cx="5627479" cy="3411330"/>
              </a:xfrm>
              <a:prstGeom prst="line">
                <a:avLst/>
              </a:prstGeom>
              <a:solidFill>
                <a:schemeClr val="accent1"/>
              </a:solidFill>
              <a:ln w="9525" cap="flat" cmpd="sng" algn="ctr">
                <a:solidFill>
                  <a:srgbClr val="0000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89" name="直接连接符 888"/>
              <p:cNvCxnSpPr/>
              <p:nvPr/>
            </p:nvCxnSpPr>
            <p:spPr bwMode="auto">
              <a:xfrm flipV="1">
                <a:off x="1181467" y="814133"/>
                <a:ext cx="5627479" cy="3411330"/>
              </a:xfrm>
              <a:prstGeom prst="line">
                <a:avLst/>
              </a:prstGeom>
              <a:solidFill>
                <a:schemeClr val="accent1"/>
              </a:solidFill>
              <a:ln w="9525" cap="flat" cmpd="sng" algn="ctr">
                <a:solidFill>
                  <a:srgbClr val="0000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90" name="直接连接符 889"/>
              <p:cNvCxnSpPr/>
              <p:nvPr/>
            </p:nvCxnSpPr>
            <p:spPr bwMode="auto">
              <a:xfrm flipV="1">
                <a:off x="1817244" y="1874650"/>
                <a:ext cx="5627479" cy="3411330"/>
              </a:xfrm>
              <a:prstGeom prst="line">
                <a:avLst/>
              </a:prstGeom>
              <a:solidFill>
                <a:schemeClr val="accent1"/>
              </a:solidFill>
              <a:ln w="9525" cap="flat" cmpd="sng" algn="ctr">
                <a:solidFill>
                  <a:srgbClr val="0000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91" name="直接连接符 890"/>
              <p:cNvCxnSpPr/>
              <p:nvPr/>
            </p:nvCxnSpPr>
            <p:spPr bwMode="auto">
              <a:xfrm flipV="1">
                <a:off x="2025067" y="2109408"/>
                <a:ext cx="5627479" cy="3411330"/>
              </a:xfrm>
              <a:prstGeom prst="line">
                <a:avLst/>
              </a:prstGeom>
              <a:solidFill>
                <a:schemeClr val="accent1"/>
              </a:solidFill>
              <a:ln w="9525" cap="flat" cmpd="sng" algn="ctr">
                <a:solidFill>
                  <a:srgbClr val="0000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92" name="直接连接符 891"/>
              <p:cNvCxnSpPr/>
              <p:nvPr/>
            </p:nvCxnSpPr>
            <p:spPr bwMode="auto">
              <a:xfrm flipV="1">
                <a:off x="2115681" y="2414674"/>
                <a:ext cx="5627479" cy="3411330"/>
              </a:xfrm>
              <a:prstGeom prst="line">
                <a:avLst/>
              </a:prstGeom>
              <a:solidFill>
                <a:schemeClr val="accent1"/>
              </a:solidFill>
              <a:ln w="9525" cap="flat" cmpd="sng" algn="ctr">
                <a:solidFill>
                  <a:srgbClr val="0000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93" name="直接连接符 892"/>
              <p:cNvCxnSpPr/>
              <p:nvPr/>
            </p:nvCxnSpPr>
            <p:spPr bwMode="auto">
              <a:xfrm flipV="1">
                <a:off x="2196237" y="2748625"/>
                <a:ext cx="5627479" cy="3411330"/>
              </a:xfrm>
              <a:prstGeom prst="line">
                <a:avLst/>
              </a:prstGeom>
              <a:solidFill>
                <a:schemeClr val="accent1"/>
              </a:solidFill>
              <a:ln w="9525" cap="flat" cmpd="sng" algn="ctr">
                <a:solidFill>
                  <a:srgbClr val="0000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94" name="直接连接符 893"/>
              <p:cNvCxnSpPr/>
              <p:nvPr/>
            </p:nvCxnSpPr>
            <p:spPr bwMode="auto">
              <a:xfrm flipV="1">
                <a:off x="1096782" y="498009"/>
                <a:ext cx="5627479" cy="3411330"/>
              </a:xfrm>
              <a:prstGeom prst="line">
                <a:avLst/>
              </a:prstGeom>
              <a:solidFill>
                <a:schemeClr val="accent1"/>
              </a:solidFill>
              <a:ln w="9525" cap="flat" cmpd="sng" algn="ctr">
                <a:solidFill>
                  <a:srgbClr val="0000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895" name="文本框 894"/>
            <p:cNvSpPr txBox="1"/>
            <p:nvPr/>
          </p:nvSpPr>
          <p:spPr>
            <a:xfrm>
              <a:off x="5923961" y="5192895"/>
              <a:ext cx="364202" cy="369332"/>
            </a:xfrm>
            <a:prstGeom prst="rect">
              <a:avLst/>
            </a:prstGeom>
            <a:noFill/>
          </p:spPr>
          <p:txBody>
            <a:bodyPr wrap="none" rtlCol="0">
              <a:spAutoFit/>
            </a:bodyPr>
            <a:lstStyle/>
            <a:p>
              <a:pPr marL="0" marR="0" lvl="0" indent="0" algn="l" defTabSz="685800" rtl="0" eaLnBrk="1" fontAlgn="base" latinLnBrk="0" hangingPunct="1">
                <a:lnSpc>
                  <a:spcPct val="100000"/>
                </a:lnSpc>
                <a:spcBef>
                  <a:spcPct val="0"/>
                </a:spcBef>
                <a:spcAft>
                  <a:spcPct val="0"/>
                </a:spcAft>
                <a:buClrTx/>
                <a:buSzTx/>
                <a:buFontTx/>
                <a:buNone/>
                <a:tabLst/>
                <a:defRPr/>
              </a:pPr>
              <a:r>
                <a:rPr kumimoji="0" lang="en-US" altLang="zh-CN" sz="1800" b="1" i="0" u="none" strike="noStrike" kern="1200" cap="none" spc="0" normalizeH="0" baseline="0" noProof="0" dirty="0">
                  <a:ln>
                    <a:noFill/>
                  </a:ln>
                  <a:solidFill>
                    <a:srgbClr val="FF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O</a:t>
              </a:r>
            </a:p>
          </p:txBody>
        </p:sp>
        <p:sp>
          <p:nvSpPr>
            <p:cNvPr id="896" name="文本框 895"/>
            <p:cNvSpPr txBox="1"/>
            <p:nvPr/>
          </p:nvSpPr>
          <p:spPr>
            <a:xfrm>
              <a:off x="7884561" y="3550804"/>
              <a:ext cx="415498" cy="369332"/>
            </a:xfrm>
            <a:prstGeom prst="rect">
              <a:avLst/>
            </a:prstGeom>
            <a:noFill/>
          </p:spPr>
          <p:txBody>
            <a:bodyPr wrap="none" rtlCol="0">
              <a:spAutoFit/>
            </a:bodyPr>
            <a:lstStyle/>
            <a:p>
              <a:pPr marL="0" marR="0" lvl="0" indent="0" algn="l" defTabSz="685800" rtl="0" eaLnBrk="1" fontAlgn="base" latinLnBrk="0" hangingPunct="1">
                <a:lnSpc>
                  <a:spcPct val="100000"/>
                </a:lnSpc>
                <a:spcBef>
                  <a:spcPct val="0"/>
                </a:spcBef>
                <a:spcAft>
                  <a:spcPct val="0"/>
                </a:spcAft>
                <a:buClrTx/>
                <a:buSzTx/>
                <a:buFontTx/>
                <a:buNone/>
                <a:tabLst/>
                <a:defRPr/>
              </a:pPr>
              <a:r>
                <a:rPr kumimoji="0" lang="en-US" altLang="zh-CN" sz="1800" b="1" i="1" u="none" strike="noStrike" kern="1200" cap="none" spc="0" normalizeH="0" baseline="0" noProof="0" dirty="0">
                  <a:ln>
                    <a:noFill/>
                  </a:ln>
                  <a:solidFill>
                    <a:srgbClr val="FF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R</a:t>
              </a:r>
              <a:r>
                <a:rPr kumimoji="0" lang="en-US" altLang="zh-CN" sz="1800" b="1" i="0" u="none" strike="noStrike" kern="1200" cap="none" spc="0" normalizeH="0" baseline="-25000" noProof="0" dirty="0">
                  <a:ln>
                    <a:noFill/>
                  </a:ln>
                  <a:solidFill>
                    <a:srgbClr val="FF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1</a:t>
              </a:r>
              <a:endParaRPr kumimoji="0" lang="zh-CN" altLang="en-US" sz="1800" b="1" i="0" u="none" strike="noStrike" kern="1200" cap="none" spc="0" normalizeH="0" baseline="-25000" noProof="0" dirty="0">
                <a:ln>
                  <a:noFill/>
                </a:ln>
                <a:solidFill>
                  <a:srgbClr val="FF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897" name="Group 7"/>
            <p:cNvGrpSpPr/>
            <p:nvPr/>
          </p:nvGrpSpPr>
          <p:grpSpPr bwMode="auto">
            <a:xfrm>
              <a:off x="4635491" y="3198987"/>
              <a:ext cx="4410075" cy="2984897"/>
              <a:chOff x="2660" y="1784"/>
              <a:chExt cx="4632" cy="3133"/>
            </a:xfrm>
          </p:grpSpPr>
          <p:grpSp>
            <p:nvGrpSpPr>
              <p:cNvPr id="898" name="Group 8"/>
              <p:cNvGrpSpPr/>
              <p:nvPr/>
            </p:nvGrpSpPr>
            <p:grpSpPr bwMode="auto">
              <a:xfrm>
                <a:off x="3597" y="2032"/>
                <a:ext cx="3695" cy="57"/>
                <a:chOff x="3597" y="2032"/>
                <a:chExt cx="3695" cy="57"/>
              </a:xfrm>
            </p:grpSpPr>
            <p:grpSp>
              <p:nvGrpSpPr>
                <p:cNvPr id="1274" name="Group 9"/>
                <p:cNvGrpSpPr/>
                <p:nvPr/>
              </p:nvGrpSpPr>
              <p:grpSpPr bwMode="auto">
                <a:xfrm>
                  <a:off x="3597" y="2032"/>
                  <a:ext cx="454" cy="57"/>
                  <a:chOff x="3597" y="2032"/>
                  <a:chExt cx="454" cy="57"/>
                </a:xfrm>
              </p:grpSpPr>
              <p:sp>
                <p:nvSpPr>
                  <p:cNvPr id="1296" name="Line 10"/>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297" name="Oval 11"/>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275" name="Group 12"/>
                <p:cNvGrpSpPr/>
                <p:nvPr/>
              </p:nvGrpSpPr>
              <p:grpSpPr bwMode="auto">
                <a:xfrm>
                  <a:off x="4066" y="2032"/>
                  <a:ext cx="454" cy="57"/>
                  <a:chOff x="3597" y="2032"/>
                  <a:chExt cx="454" cy="57"/>
                </a:xfrm>
              </p:grpSpPr>
              <p:sp>
                <p:nvSpPr>
                  <p:cNvPr id="1294" name="Line 13"/>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295" name="Oval 14"/>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276" name="Group 15"/>
                <p:cNvGrpSpPr/>
                <p:nvPr/>
              </p:nvGrpSpPr>
              <p:grpSpPr bwMode="auto">
                <a:xfrm>
                  <a:off x="4530" y="2032"/>
                  <a:ext cx="454" cy="57"/>
                  <a:chOff x="3597" y="2032"/>
                  <a:chExt cx="454" cy="57"/>
                </a:xfrm>
              </p:grpSpPr>
              <p:sp>
                <p:nvSpPr>
                  <p:cNvPr id="1292" name="Line 16"/>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293" name="Oval 17"/>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277" name="Group 18"/>
                <p:cNvGrpSpPr/>
                <p:nvPr/>
              </p:nvGrpSpPr>
              <p:grpSpPr bwMode="auto">
                <a:xfrm>
                  <a:off x="4998" y="2032"/>
                  <a:ext cx="454" cy="57"/>
                  <a:chOff x="3597" y="2032"/>
                  <a:chExt cx="454" cy="57"/>
                </a:xfrm>
              </p:grpSpPr>
              <p:sp>
                <p:nvSpPr>
                  <p:cNvPr id="1290" name="Line 19"/>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291" name="Oval 20"/>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278" name="Group 21"/>
                <p:cNvGrpSpPr/>
                <p:nvPr/>
              </p:nvGrpSpPr>
              <p:grpSpPr bwMode="auto">
                <a:xfrm>
                  <a:off x="5454" y="2032"/>
                  <a:ext cx="454" cy="57"/>
                  <a:chOff x="3597" y="2032"/>
                  <a:chExt cx="454" cy="57"/>
                </a:xfrm>
              </p:grpSpPr>
              <p:sp>
                <p:nvSpPr>
                  <p:cNvPr id="1288" name="Line 22"/>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289" name="Oval 23"/>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279" name="Group 24"/>
                <p:cNvGrpSpPr/>
                <p:nvPr/>
              </p:nvGrpSpPr>
              <p:grpSpPr bwMode="auto">
                <a:xfrm>
                  <a:off x="5922" y="2032"/>
                  <a:ext cx="454" cy="57"/>
                  <a:chOff x="3597" y="2032"/>
                  <a:chExt cx="454" cy="57"/>
                </a:xfrm>
              </p:grpSpPr>
              <p:sp>
                <p:nvSpPr>
                  <p:cNvPr id="1286" name="Line 25"/>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287" name="Oval 26"/>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280" name="Group 27"/>
                <p:cNvGrpSpPr/>
                <p:nvPr/>
              </p:nvGrpSpPr>
              <p:grpSpPr bwMode="auto">
                <a:xfrm>
                  <a:off x="6382" y="2032"/>
                  <a:ext cx="454" cy="57"/>
                  <a:chOff x="3597" y="2032"/>
                  <a:chExt cx="454" cy="57"/>
                </a:xfrm>
              </p:grpSpPr>
              <p:sp>
                <p:nvSpPr>
                  <p:cNvPr id="1284" name="Line 28"/>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285" name="Oval 29"/>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281" name="Group 30"/>
                <p:cNvGrpSpPr/>
                <p:nvPr/>
              </p:nvGrpSpPr>
              <p:grpSpPr bwMode="auto">
                <a:xfrm>
                  <a:off x="6838" y="2032"/>
                  <a:ext cx="454" cy="57"/>
                  <a:chOff x="3597" y="2032"/>
                  <a:chExt cx="454" cy="57"/>
                </a:xfrm>
              </p:grpSpPr>
              <p:sp>
                <p:nvSpPr>
                  <p:cNvPr id="1282" name="Line 31"/>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283" name="Oval 32"/>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grpSp>
            <p:nvGrpSpPr>
              <p:cNvPr id="899" name="Group 33"/>
              <p:cNvGrpSpPr/>
              <p:nvPr/>
            </p:nvGrpSpPr>
            <p:grpSpPr bwMode="auto">
              <a:xfrm rot="6600000">
                <a:off x="1804" y="3323"/>
                <a:ext cx="3129" cy="57"/>
                <a:chOff x="3597" y="2032"/>
                <a:chExt cx="3695" cy="57"/>
              </a:xfrm>
            </p:grpSpPr>
            <p:grpSp>
              <p:nvGrpSpPr>
                <p:cNvPr id="1250" name="Group 34"/>
                <p:cNvGrpSpPr/>
                <p:nvPr/>
              </p:nvGrpSpPr>
              <p:grpSpPr bwMode="auto">
                <a:xfrm>
                  <a:off x="3597" y="2032"/>
                  <a:ext cx="454" cy="57"/>
                  <a:chOff x="3597" y="2032"/>
                  <a:chExt cx="454" cy="57"/>
                </a:xfrm>
              </p:grpSpPr>
              <p:sp>
                <p:nvSpPr>
                  <p:cNvPr id="1272" name="Line 35"/>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273" name="Oval 36"/>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251" name="Group 37"/>
                <p:cNvGrpSpPr/>
                <p:nvPr/>
              </p:nvGrpSpPr>
              <p:grpSpPr bwMode="auto">
                <a:xfrm>
                  <a:off x="4066" y="2032"/>
                  <a:ext cx="454" cy="57"/>
                  <a:chOff x="3597" y="2032"/>
                  <a:chExt cx="454" cy="57"/>
                </a:xfrm>
              </p:grpSpPr>
              <p:sp>
                <p:nvSpPr>
                  <p:cNvPr id="1270" name="Line 38"/>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271" name="Oval 39"/>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252" name="Group 40"/>
                <p:cNvGrpSpPr/>
                <p:nvPr/>
              </p:nvGrpSpPr>
              <p:grpSpPr bwMode="auto">
                <a:xfrm>
                  <a:off x="4530" y="2032"/>
                  <a:ext cx="454" cy="57"/>
                  <a:chOff x="3597" y="2032"/>
                  <a:chExt cx="454" cy="57"/>
                </a:xfrm>
              </p:grpSpPr>
              <p:sp>
                <p:nvSpPr>
                  <p:cNvPr id="1268" name="Line 41"/>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269" name="Oval 42"/>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253" name="Group 43"/>
                <p:cNvGrpSpPr/>
                <p:nvPr/>
              </p:nvGrpSpPr>
              <p:grpSpPr bwMode="auto">
                <a:xfrm>
                  <a:off x="4998" y="2032"/>
                  <a:ext cx="454" cy="57"/>
                  <a:chOff x="3597" y="2032"/>
                  <a:chExt cx="454" cy="57"/>
                </a:xfrm>
              </p:grpSpPr>
              <p:sp>
                <p:nvSpPr>
                  <p:cNvPr id="1266" name="Line 44"/>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267" name="Oval 45"/>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254" name="Group 46"/>
                <p:cNvGrpSpPr/>
                <p:nvPr/>
              </p:nvGrpSpPr>
              <p:grpSpPr bwMode="auto">
                <a:xfrm>
                  <a:off x="5454" y="2032"/>
                  <a:ext cx="454" cy="57"/>
                  <a:chOff x="3597" y="2032"/>
                  <a:chExt cx="454" cy="57"/>
                </a:xfrm>
              </p:grpSpPr>
              <p:sp>
                <p:nvSpPr>
                  <p:cNvPr id="1264" name="Line 47"/>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265" name="Oval 48"/>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255" name="Group 49"/>
                <p:cNvGrpSpPr/>
                <p:nvPr/>
              </p:nvGrpSpPr>
              <p:grpSpPr bwMode="auto">
                <a:xfrm>
                  <a:off x="5922" y="2032"/>
                  <a:ext cx="454" cy="57"/>
                  <a:chOff x="3597" y="2032"/>
                  <a:chExt cx="454" cy="57"/>
                </a:xfrm>
              </p:grpSpPr>
              <p:sp>
                <p:nvSpPr>
                  <p:cNvPr id="1262" name="Line 50"/>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263" name="Oval 51"/>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256" name="Group 52"/>
                <p:cNvGrpSpPr/>
                <p:nvPr/>
              </p:nvGrpSpPr>
              <p:grpSpPr bwMode="auto">
                <a:xfrm>
                  <a:off x="6382" y="2032"/>
                  <a:ext cx="454" cy="57"/>
                  <a:chOff x="3597" y="2032"/>
                  <a:chExt cx="454" cy="57"/>
                </a:xfrm>
              </p:grpSpPr>
              <p:sp>
                <p:nvSpPr>
                  <p:cNvPr id="1260" name="Line 53"/>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261" name="Oval 54"/>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257" name="Group 55"/>
                <p:cNvGrpSpPr/>
                <p:nvPr/>
              </p:nvGrpSpPr>
              <p:grpSpPr bwMode="auto">
                <a:xfrm>
                  <a:off x="6838" y="2032"/>
                  <a:ext cx="454" cy="57"/>
                  <a:chOff x="3597" y="2032"/>
                  <a:chExt cx="454" cy="57"/>
                </a:xfrm>
              </p:grpSpPr>
              <p:sp>
                <p:nvSpPr>
                  <p:cNvPr id="1258" name="Line 56"/>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259" name="Oval 57"/>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grpSp>
            <p:nvGrpSpPr>
              <p:cNvPr id="900" name="Group 58"/>
              <p:cNvGrpSpPr/>
              <p:nvPr/>
            </p:nvGrpSpPr>
            <p:grpSpPr bwMode="auto">
              <a:xfrm rot="6600000">
                <a:off x="2252" y="3324"/>
                <a:ext cx="3129" cy="57"/>
                <a:chOff x="3597" y="2032"/>
                <a:chExt cx="3695" cy="57"/>
              </a:xfrm>
            </p:grpSpPr>
            <p:grpSp>
              <p:nvGrpSpPr>
                <p:cNvPr id="1226" name="Group 59"/>
                <p:cNvGrpSpPr/>
                <p:nvPr/>
              </p:nvGrpSpPr>
              <p:grpSpPr bwMode="auto">
                <a:xfrm>
                  <a:off x="3597" y="2032"/>
                  <a:ext cx="454" cy="57"/>
                  <a:chOff x="3597" y="2032"/>
                  <a:chExt cx="454" cy="57"/>
                </a:xfrm>
              </p:grpSpPr>
              <p:sp>
                <p:nvSpPr>
                  <p:cNvPr id="1248" name="Line 60"/>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249" name="Oval 61"/>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227" name="Group 62"/>
                <p:cNvGrpSpPr/>
                <p:nvPr/>
              </p:nvGrpSpPr>
              <p:grpSpPr bwMode="auto">
                <a:xfrm>
                  <a:off x="4066" y="2032"/>
                  <a:ext cx="454" cy="57"/>
                  <a:chOff x="3597" y="2032"/>
                  <a:chExt cx="454" cy="57"/>
                </a:xfrm>
              </p:grpSpPr>
              <p:sp>
                <p:nvSpPr>
                  <p:cNvPr id="1246" name="Line 63"/>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247" name="Oval 64"/>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228" name="Group 65"/>
                <p:cNvGrpSpPr/>
                <p:nvPr/>
              </p:nvGrpSpPr>
              <p:grpSpPr bwMode="auto">
                <a:xfrm>
                  <a:off x="4530" y="2032"/>
                  <a:ext cx="454" cy="57"/>
                  <a:chOff x="3597" y="2032"/>
                  <a:chExt cx="454" cy="57"/>
                </a:xfrm>
              </p:grpSpPr>
              <p:sp>
                <p:nvSpPr>
                  <p:cNvPr id="1244" name="Line 66"/>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245" name="Oval 67"/>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229" name="Group 68"/>
                <p:cNvGrpSpPr/>
                <p:nvPr/>
              </p:nvGrpSpPr>
              <p:grpSpPr bwMode="auto">
                <a:xfrm>
                  <a:off x="4998" y="2032"/>
                  <a:ext cx="454" cy="57"/>
                  <a:chOff x="3597" y="2032"/>
                  <a:chExt cx="454" cy="57"/>
                </a:xfrm>
              </p:grpSpPr>
              <p:sp>
                <p:nvSpPr>
                  <p:cNvPr id="1242" name="Line 69"/>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243" name="Oval 70"/>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230" name="Group 71"/>
                <p:cNvGrpSpPr/>
                <p:nvPr/>
              </p:nvGrpSpPr>
              <p:grpSpPr bwMode="auto">
                <a:xfrm>
                  <a:off x="5454" y="2032"/>
                  <a:ext cx="454" cy="57"/>
                  <a:chOff x="3597" y="2032"/>
                  <a:chExt cx="454" cy="57"/>
                </a:xfrm>
              </p:grpSpPr>
              <p:sp>
                <p:nvSpPr>
                  <p:cNvPr id="1240" name="Line 72"/>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241" name="Oval 73"/>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231" name="Group 74"/>
                <p:cNvGrpSpPr/>
                <p:nvPr/>
              </p:nvGrpSpPr>
              <p:grpSpPr bwMode="auto">
                <a:xfrm>
                  <a:off x="5922" y="2032"/>
                  <a:ext cx="454" cy="57"/>
                  <a:chOff x="3597" y="2032"/>
                  <a:chExt cx="454" cy="57"/>
                </a:xfrm>
              </p:grpSpPr>
              <p:sp>
                <p:nvSpPr>
                  <p:cNvPr id="1238" name="Line 75"/>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239" name="Oval 76"/>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232" name="Group 77"/>
                <p:cNvGrpSpPr/>
                <p:nvPr/>
              </p:nvGrpSpPr>
              <p:grpSpPr bwMode="auto">
                <a:xfrm>
                  <a:off x="6382" y="2032"/>
                  <a:ext cx="454" cy="57"/>
                  <a:chOff x="3597" y="2032"/>
                  <a:chExt cx="454" cy="57"/>
                </a:xfrm>
              </p:grpSpPr>
              <p:sp>
                <p:nvSpPr>
                  <p:cNvPr id="1236" name="Line 78"/>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237" name="Oval 79"/>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233" name="Group 80"/>
                <p:cNvGrpSpPr/>
                <p:nvPr/>
              </p:nvGrpSpPr>
              <p:grpSpPr bwMode="auto">
                <a:xfrm>
                  <a:off x="6838" y="2032"/>
                  <a:ext cx="454" cy="57"/>
                  <a:chOff x="3597" y="2032"/>
                  <a:chExt cx="454" cy="57"/>
                </a:xfrm>
              </p:grpSpPr>
              <p:sp>
                <p:nvSpPr>
                  <p:cNvPr id="1234" name="Line 81"/>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235" name="Oval 82"/>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grpSp>
            <p:nvGrpSpPr>
              <p:cNvPr id="901" name="Group 83"/>
              <p:cNvGrpSpPr/>
              <p:nvPr/>
            </p:nvGrpSpPr>
            <p:grpSpPr bwMode="auto">
              <a:xfrm rot="6600000">
                <a:off x="2715" y="3320"/>
                <a:ext cx="3129" cy="57"/>
                <a:chOff x="3597" y="2032"/>
                <a:chExt cx="3695" cy="57"/>
              </a:xfrm>
            </p:grpSpPr>
            <p:grpSp>
              <p:nvGrpSpPr>
                <p:cNvPr id="1202" name="Group 84"/>
                <p:cNvGrpSpPr/>
                <p:nvPr/>
              </p:nvGrpSpPr>
              <p:grpSpPr bwMode="auto">
                <a:xfrm>
                  <a:off x="3597" y="2032"/>
                  <a:ext cx="454" cy="57"/>
                  <a:chOff x="3597" y="2032"/>
                  <a:chExt cx="454" cy="57"/>
                </a:xfrm>
              </p:grpSpPr>
              <p:sp>
                <p:nvSpPr>
                  <p:cNvPr id="1224" name="Line 85"/>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225" name="Oval 86"/>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203" name="Group 87"/>
                <p:cNvGrpSpPr/>
                <p:nvPr/>
              </p:nvGrpSpPr>
              <p:grpSpPr bwMode="auto">
                <a:xfrm>
                  <a:off x="4066" y="2032"/>
                  <a:ext cx="454" cy="57"/>
                  <a:chOff x="3597" y="2032"/>
                  <a:chExt cx="454" cy="57"/>
                </a:xfrm>
              </p:grpSpPr>
              <p:sp>
                <p:nvSpPr>
                  <p:cNvPr id="1222" name="Line 88"/>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223" name="Oval 89"/>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204" name="Group 90"/>
                <p:cNvGrpSpPr/>
                <p:nvPr/>
              </p:nvGrpSpPr>
              <p:grpSpPr bwMode="auto">
                <a:xfrm>
                  <a:off x="4530" y="2032"/>
                  <a:ext cx="454" cy="57"/>
                  <a:chOff x="3597" y="2032"/>
                  <a:chExt cx="454" cy="57"/>
                </a:xfrm>
              </p:grpSpPr>
              <p:sp>
                <p:nvSpPr>
                  <p:cNvPr id="1220" name="Line 91"/>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221" name="Oval 92"/>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205" name="Group 93"/>
                <p:cNvGrpSpPr/>
                <p:nvPr/>
              </p:nvGrpSpPr>
              <p:grpSpPr bwMode="auto">
                <a:xfrm>
                  <a:off x="4998" y="2032"/>
                  <a:ext cx="454" cy="57"/>
                  <a:chOff x="3597" y="2032"/>
                  <a:chExt cx="454" cy="57"/>
                </a:xfrm>
              </p:grpSpPr>
              <p:sp>
                <p:nvSpPr>
                  <p:cNvPr id="1218" name="Line 94"/>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219" name="Oval 95"/>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206" name="Group 96"/>
                <p:cNvGrpSpPr/>
                <p:nvPr/>
              </p:nvGrpSpPr>
              <p:grpSpPr bwMode="auto">
                <a:xfrm>
                  <a:off x="5454" y="2032"/>
                  <a:ext cx="454" cy="57"/>
                  <a:chOff x="3597" y="2032"/>
                  <a:chExt cx="454" cy="57"/>
                </a:xfrm>
              </p:grpSpPr>
              <p:sp>
                <p:nvSpPr>
                  <p:cNvPr id="1216" name="Line 97"/>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217" name="Oval 98"/>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207" name="Group 99"/>
                <p:cNvGrpSpPr/>
                <p:nvPr/>
              </p:nvGrpSpPr>
              <p:grpSpPr bwMode="auto">
                <a:xfrm>
                  <a:off x="5922" y="2032"/>
                  <a:ext cx="454" cy="57"/>
                  <a:chOff x="3597" y="2032"/>
                  <a:chExt cx="454" cy="57"/>
                </a:xfrm>
              </p:grpSpPr>
              <p:sp>
                <p:nvSpPr>
                  <p:cNvPr id="1214" name="Line 100"/>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215" name="Oval 101"/>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208" name="Group 102"/>
                <p:cNvGrpSpPr/>
                <p:nvPr/>
              </p:nvGrpSpPr>
              <p:grpSpPr bwMode="auto">
                <a:xfrm>
                  <a:off x="6382" y="2032"/>
                  <a:ext cx="454" cy="57"/>
                  <a:chOff x="3597" y="2032"/>
                  <a:chExt cx="454" cy="57"/>
                </a:xfrm>
              </p:grpSpPr>
              <p:sp>
                <p:nvSpPr>
                  <p:cNvPr id="1212" name="Line 103"/>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213" name="Oval 104"/>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209" name="Group 105"/>
                <p:cNvGrpSpPr/>
                <p:nvPr/>
              </p:nvGrpSpPr>
              <p:grpSpPr bwMode="auto">
                <a:xfrm>
                  <a:off x="6838" y="2032"/>
                  <a:ext cx="454" cy="57"/>
                  <a:chOff x="3597" y="2032"/>
                  <a:chExt cx="454" cy="57"/>
                </a:xfrm>
              </p:grpSpPr>
              <p:sp>
                <p:nvSpPr>
                  <p:cNvPr id="1210" name="Line 106"/>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211" name="Oval 107"/>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grpSp>
            <p:nvGrpSpPr>
              <p:cNvPr id="902" name="Group 108"/>
              <p:cNvGrpSpPr/>
              <p:nvPr/>
            </p:nvGrpSpPr>
            <p:grpSpPr bwMode="auto">
              <a:xfrm rot="6600000">
                <a:off x="3191" y="3320"/>
                <a:ext cx="3129" cy="57"/>
                <a:chOff x="3597" y="2032"/>
                <a:chExt cx="3695" cy="57"/>
              </a:xfrm>
            </p:grpSpPr>
            <p:grpSp>
              <p:nvGrpSpPr>
                <p:cNvPr id="1178" name="Group 109"/>
                <p:cNvGrpSpPr/>
                <p:nvPr/>
              </p:nvGrpSpPr>
              <p:grpSpPr bwMode="auto">
                <a:xfrm>
                  <a:off x="3597" y="2032"/>
                  <a:ext cx="454" cy="57"/>
                  <a:chOff x="3597" y="2032"/>
                  <a:chExt cx="454" cy="57"/>
                </a:xfrm>
              </p:grpSpPr>
              <p:sp>
                <p:nvSpPr>
                  <p:cNvPr id="1200" name="Line 110"/>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201" name="Oval 111"/>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179" name="Group 112"/>
                <p:cNvGrpSpPr/>
                <p:nvPr/>
              </p:nvGrpSpPr>
              <p:grpSpPr bwMode="auto">
                <a:xfrm>
                  <a:off x="4066" y="2032"/>
                  <a:ext cx="454" cy="57"/>
                  <a:chOff x="3597" y="2032"/>
                  <a:chExt cx="454" cy="57"/>
                </a:xfrm>
              </p:grpSpPr>
              <p:sp>
                <p:nvSpPr>
                  <p:cNvPr id="1198" name="Line 113"/>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199" name="Oval 114"/>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180" name="Group 115"/>
                <p:cNvGrpSpPr/>
                <p:nvPr/>
              </p:nvGrpSpPr>
              <p:grpSpPr bwMode="auto">
                <a:xfrm>
                  <a:off x="4530" y="2032"/>
                  <a:ext cx="454" cy="57"/>
                  <a:chOff x="3597" y="2032"/>
                  <a:chExt cx="454" cy="57"/>
                </a:xfrm>
              </p:grpSpPr>
              <p:sp>
                <p:nvSpPr>
                  <p:cNvPr id="1196" name="Line 116"/>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197" name="Oval 117"/>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181" name="Group 118"/>
                <p:cNvGrpSpPr/>
                <p:nvPr/>
              </p:nvGrpSpPr>
              <p:grpSpPr bwMode="auto">
                <a:xfrm>
                  <a:off x="4998" y="2032"/>
                  <a:ext cx="454" cy="57"/>
                  <a:chOff x="3597" y="2032"/>
                  <a:chExt cx="454" cy="57"/>
                </a:xfrm>
              </p:grpSpPr>
              <p:sp>
                <p:nvSpPr>
                  <p:cNvPr id="1194" name="Line 119"/>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195" name="Oval 120"/>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182" name="Group 121"/>
                <p:cNvGrpSpPr/>
                <p:nvPr/>
              </p:nvGrpSpPr>
              <p:grpSpPr bwMode="auto">
                <a:xfrm>
                  <a:off x="5454" y="2032"/>
                  <a:ext cx="454" cy="57"/>
                  <a:chOff x="3597" y="2032"/>
                  <a:chExt cx="454" cy="57"/>
                </a:xfrm>
              </p:grpSpPr>
              <p:sp>
                <p:nvSpPr>
                  <p:cNvPr id="1192" name="Line 122"/>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193" name="Oval 123"/>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183" name="Group 124"/>
                <p:cNvGrpSpPr/>
                <p:nvPr/>
              </p:nvGrpSpPr>
              <p:grpSpPr bwMode="auto">
                <a:xfrm>
                  <a:off x="5922" y="2032"/>
                  <a:ext cx="454" cy="57"/>
                  <a:chOff x="3597" y="2032"/>
                  <a:chExt cx="454" cy="57"/>
                </a:xfrm>
              </p:grpSpPr>
              <p:sp>
                <p:nvSpPr>
                  <p:cNvPr id="1190" name="Line 125"/>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191" name="Oval 126"/>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184" name="Group 127"/>
                <p:cNvGrpSpPr/>
                <p:nvPr/>
              </p:nvGrpSpPr>
              <p:grpSpPr bwMode="auto">
                <a:xfrm>
                  <a:off x="6382" y="2032"/>
                  <a:ext cx="454" cy="57"/>
                  <a:chOff x="3597" y="2032"/>
                  <a:chExt cx="454" cy="57"/>
                </a:xfrm>
              </p:grpSpPr>
              <p:sp>
                <p:nvSpPr>
                  <p:cNvPr id="1188" name="Line 128"/>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189" name="Oval 129"/>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185" name="Group 130"/>
                <p:cNvGrpSpPr/>
                <p:nvPr/>
              </p:nvGrpSpPr>
              <p:grpSpPr bwMode="auto">
                <a:xfrm>
                  <a:off x="6838" y="2032"/>
                  <a:ext cx="454" cy="57"/>
                  <a:chOff x="3597" y="2032"/>
                  <a:chExt cx="454" cy="57"/>
                </a:xfrm>
              </p:grpSpPr>
              <p:sp>
                <p:nvSpPr>
                  <p:cNvPr id="1186" name="Line 131"/>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187" name="Oval 132"/>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grpSp>
            <p:nvGrpSpPr>
              <p:cNvPr id="903" name="Group 133"/>
              <p:cNvGrpSpPr/>
              <p:nvPr/>
            </p:nvGrpSpPr>
            <p:grpSpPr bwMode="auto">
              <a:xfrm rot="6600000">
                <a:off x="3643" y="3320"/>
                <a:ext cx="3129" cy="57"/>
                <a:chOff x="3597" y="2032"/>
                <a:chExt cx="3695" cy="57"/>
              </a:xfrm>
            </p:grpSpPr>
            <p:grpSp>
              <p:nvGrpSpPr>
                <p:cNvPr id="1154" name="Group 134"/>
                <p:cNvGrpSpPr/>
                <p:nvPr/>
              </p:nvGrpSpPr>
              <p:grpSpPr bwMode="auto">
                <a:xfrm>
                  <a:off x="3597" y="2032"/>
                  <a:ext cx="454" cy="57"/>
                  <a:chOff x="3597" y="2032"/>
                  <a:chExt cx="454" cy="57"/>
                </a:xfrm>
              </p:grpSpPr>
              <p:sp>
                <p:nvSpPr>
                  <p:cNvPr id="1176" name="Line 135"/>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177" name="Oval 136"/>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155" name="Group 137"/>
                <p:cNvGrpSpPr/>
                <p:nvPr/>
              </p:nvGrpSpPr>
              <p:grpSpPr bwMode="auto">
                <a:xfrm>
                  <a:off x="4066" y="2032"/>
                  <a:ext cx="454" cy="57"/>
                  <a:chOff x="3597" y="2032"/>
                  <a:chExt cx="454" cy="57"/>
                </a:xfrm>
              </p:grpSpPr>
              <p:sp>
                <p:nvSpPr>
                  <p:cNvPr id="1174" name="Line 138"/>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175" name="Oval 139"/>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156" name="Group 140"/>
                <p:cNvGrpSpPr/>
                <p:nvPr/>
              </p:nvGrpSpPr>
              <p:grpSpPr bwMode="auto">
                <a:xfrm>
                  <a:off x="4530" y="2032"/>
                  <a:ext cx="454" cy="57"/>
                  <a:chOff x="3597" y="2032"/>
                  <a:chExt cx="454" cy="57"/>
                </a:xfrm>
              </p:grpSpPr>
              <p:sp>
                <p:nvSpPr>
                  <p:cNvPr id="1172" name="Line 141"/>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173" name="Oval 142"/>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157" name="Group 143"/>
                <p:cNvGrpSpPr/>
                <p:nvPr/>
              </p:nvGrpSpPr>
              <p:grpSpPr bwMode="auto">
                <a:xfrm>
                  <a:off x="4998" y="2032"/>
                  <a:ext cx="454" cy="57"/>
                  <a:chOff x="3597" y="2032"/>
                  <a:chExt cx="454" cy="57"/>
                </a:xfrm>
              </p:grpSpPr>
              <p:sp>
                <p:nvSpPr>
                  <p:cNvPr id="1170" name="Line 144"/>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171" name="Oval 145"/>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158" name="Group 146"/>
                <p:cNvGrpSpPr/>
                <p:nvPr/>
              </p:nvGrpSpPr>
              <p:grpSpPr bwMode="auto">
                <a:xfrm>
                  <a:off x="5454" y="2032"/>
                  <a:ext cx="454" cy="57"/>
                  <a:chOff x="3597" y="2032"/>
                  <a:chExt cx="454" cy="57"/>
                </a:xfrm>
              </p:grpSpPr>
              <p:sp>
                <p:nvSpPr>
                  <p:cNvPr id="1168" name="Line 147"/>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169" name="Oval 148"/>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159" name="Group 149"/>
                <p:cNvGrpSpPr/>
                <p:nvPr/>
              </p:nvGrpSpPr>
              <p:grpSpPr bwMode="auto">
                <a:xfrm>
                  <a:off x="5922" y="2032"/>
                  <a:ext cx="454" cy="57"/>
                  <a:chOff x="3597" y="2032"/>
                  <a:chExt cx="454" cy="57"/>
                </a:xfrm>
              </p:grpSpPr>
              <p:sp>
                <p:nvSpPr>
                  <p:cNvPr id="1166" name="Line 150"/>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167" name="Oval 151"/>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160" name="Group 152"/>
                <p:cNvGrpSpPr/>
                <p:nvPr/>
              </p:nvGrpSpPr>
              <p:grpSpPr bwMode="auto">
                <a:xfrm>
                  <a:off x="6382" y="2032"/>
                  <a:ext cx="454" cy="57"/>
                  <a:chOff x="3597" y="2032"/>
                  <a:chExt cx="454" cy="57"/>
                </a:xfrm>
              </p:grpSpPr>
              <p:sp>
                <p:nvSpPr>
                  <p:cNvPr id="1164" name="Line 153"/>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165" name="Oval 154"/>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161" name="Group 155"/>
                <p:cNvGrpSpPr/>
                <p:nvPr/>
              </p:nvGrpSpPr>
              <p:grpSpPr bwMode="auto">
                <a:xfrm>
                  <a:off x="6838" y="2032"/>
                  <a:ext cx="454" cy="57"/>
                  <a:chOff x="3597" y="2032"/>
                  <a:chExt cx="454" cy="57"/>
                </a:xfrm>
              </p:grpSpPr>
              <p:sp>
                <p:nvSpPr>
                  <p:cNvPr id="1162" name="Line 156"/>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163" name="Oval 157"/>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grpSp>
            <p:nvGrpSpPr>
              <p:cNvPr id="904" name="Group 158"/>
              <p:cNvGrpSpPr/>
              <p:nvPr/>
            </p:nvGrpSpPr>
            <p:grpSpPr bwMode="auto">
              <a:xfrm rot="6600000">
                <a:off x="4119" y="3324"/>
                <a:ext cx="3129" cy="57"/>
                <a:chOff x="3597" y="2032"/>
                <a:chExt cx="3695" cy="57"/>
              </a:xfrm>
            </p:grpSpPr>
            <p:grpSp>
              <p:nvGrpSpPr>
                <p:cNvPr id="1130" name="Group 159"/>
                <p:cNvGrpSpPr/>
                <p:nvPr/>
              </p:nvGrpSpPr>
              <p:grpSpPr bwMode="auto">
                <a:xfrm>
                  <a:off x="3597" y="2032"/>
                  <a:ext cx="454" cy="57"/>
                  <a:chOff x="3597" y="2032"/>
                  <a:chExt cx="454" cy="57"/>
                </a:xfrm>
              </p:grpSpPr>
              <p:sp>
                <p:nvSpPr>
                  <p:cNvPr id="1152" name="Line 160"/>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153" name="Oval 161"/>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131" name="Group 162"/>
                <p:cNvGrpSpPr/>
                <p:nvPr/>
              </p:nvGrpSpPr>
              <p:grpSpPr bwMode="auto">
                <a:xfrm>
                  <a:off x="4066" y="2032"/>
                  <a:ext cx="454" cy="57"/>
                  <a:chOff x="3597" y="2032"/>
                  <a:chExt cx="454" cy="57"/>
                </a:xfrm>
              </p:grpSpPr>
              <p:sp>
                <p:nvSpPr>
                  <p:cNvPr id="1150" name="Line 163"/>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151" name="Oval 164"/>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132" name="Group 165"/>
                <p:cNvGrpSpPr/>
                <p:nvPr/>
              </p:nvGrpSpPr>
              <p:grpSpPr bwMode="auto">
                <a:xfrm>
                  <a:off x="4530" y="2032"/>
                  <a:ext cx="454" cy="57"/>
                  <a:chOff x="3597" y="2032"/>
                  <a:chExt cx="454" cy="57"/>
                </a:xfrm>
              </p:grpSpPr>
              <p:sp>
                <p:nvSpPr>
                  <p:cNvPr id="1148" name="Line 166"/>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149" name="Oval 167"/>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133" name="Group 168"/>
                <p:cNvGrpSpPr/>
                <p:nvPr/>
              </p:nvGrpSpPr>
              <p:grpSpPr bwMode="auto">
                <a:xfrm>
                  <a:off x="4998" y="2032"/>
                  <a:ext cx="454" cy="57"/>
                  <a:chOff x="3597" y="2032"/>
                  <a:chExt cx="454" cy="57"/>
                </a:xfrm>
              </p:grpSpPr>
              <p:sp>
                <p:nvSpPr>
                  <p:cNvPr id="1146" name="Line 169"/>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147" name="Oval 170"/>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134" name="Group 171"/>
                <p:cNvGrpSpPr/>
                <p:nvPr/>
              </p:nvGrpSpPr>
              <p:grpSpPr bwMode="auto">
                <a:xfrm>
                  <a:off x="5454" y="2032"/>
                  <a:ext cx="454" cy="57"/>
                  <a:chOff x="3597" y="2032"/>
                  <a:chExt cx="454" cy="57"/>
                </a:xfrm>
              </p:grpSpPr>
              <p:sp>
                <p:nvSpPr>
                  <p:cNvPr id="1144" name="Line 172"/>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145" name="Oval 173"/>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135" name="Group 174"/>
                <p:cNvGrpSpPr/>
                <p:nvPr/>
              </p:nvGrpSpPr>
              <p:grpSpPr bwMode="auto">
                <a:xfrm>
                  <a:off x="5922" y="2032"/>
                  <a:ext cx="454" cy="57"/>
                  <a:chOff x="3597" y="2032"/>
                  <a:chExt cx="454" cy="57"/>
                </a:xfrm>
              </p:grpSpPr>
              <p:sp>
                <p:nvSpPr>
                  <p:cNvPr id="1142" name="Line 175"/>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143" name="Oval 176"/>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136" name="Group 177"/>
                <p:cNvGrpSpPr/>
                <p:nvPr/>
              </p:nvGrpSpPr>
              <p:grpSpPr bwMode="auto">
                <a:xfrm>
                  <a:off x="6382" y="2032"/>
                  <a:ext cx="454" cy="57"/>
                  <a:chOff x="3597" y="2032"/>
                  <a:chExt cx="454" cy="57"/>
                </a:xfrm>
              </p:grpSpPr>
              <p:sp>
                <p:nvSpPr>
                  <p:cNvPr id="1140" name="Line 178"/>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141" name="Oval 179"/>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137" name="Group 180"/>
                <p:cNvGrpSpPr/>
                <p:nvPr/>
              </p:nvGrpSpPr>
              <p:grpSpPr bwMode="auto">
                <a:xfrm>
                  <a:off x="6838" y="2032"/>
                  <a:ext cx="454" cy="57"/>
                  <a:chOff x="3597" y="2032"/>
                  <a:chExt cx="454" cy="57"/>
                </a:xfrm>
              </p:grpSpPr>
              <p:sp>
                <p:nvSpPr>
                  <p:cNvPr id="1138" name="Line 181"/>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139" name="Oval 182"/>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grpSp>
            <p:nvGrpSpPr>
              <p:cNvPr id="905" name="Group 183"/>
              <p:cNvGrpSpPr/>
              <p:nvPr/>
            </p:nvGrpSpPr>
            <p:grpSpPr bwMode="auto">
              <a:xfrm rot="6600000">
                <a:off x="4575" y="3320"/>
                <a:ext cx="3129" cy="57"/>
                <a:chOff x="3597" y="2032"/>
                <a:chExt cx="3695" cy="57"/>
              </a:xfrm>
            </p:grpSpPr>
            <p:grpSp>
              <p:nvGrpSpPr>
                <p:cNvPr id="1106" name="Group 184"/>
                <p:cNvGrpSpPr/>
                <p:nvPr/>
              </p:nvGrpSpPr>
              <p:grpSpPr bwMode="auto">
                <a:xfrm>
                  <a:off x="3597" y="2032"/>
                  <a:ext cx="454" cy="57"/>
                  <a:chOff x="3597" y="2032"/>
                  <a:chExt cx="454" cy="57"/>
                </a:xfrm>
              </p:grpSpPr>
              <p:sp>
                <p:nvSpPr>
                  <p:cNvPr id="1128" name="Line 185"/>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129" name="Oval 186"/>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107" name="Group 187"/>
                <p:cNvGrpSpPr/>
                <p:nvPr/>
              </p:nvGrpSpPr>
              <p:grpSpPr bwMode="auto">
                <a:xfrm>
                  <a:off x="4066" y="2032"/>
                  <a:ext cx="454" cy="57"/>
                  <a:chOff x="3597" y="2032"/>
                  <a:chExt cx="454" cy="57"/>
                </a:xfrm>
              </p:grpSpPr>
              <p:sp>
                <p:nvSpPr>
                  <p:cNvPr id="1126" name="Line 188"/>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127" name="Oval 189"/>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108" name="Group 190"/>
                <p:cNvGrpSpPr/>
                <p:nvPr/>
              </p:nvGrpSpPr>
              <p:grpSpPr bwMode="auto">
                <a:xfrm>
                  <a:off x="4530" y="2032"/>
                  <a:ext cx="454" cy="57"/>
                  <a:chOff x="3597" y="2032"/>
                  <a:chExt cx="454" cy="57"/>
                </a:xfrm>
              </p:grpSpPr>
              <p:sp>
                <p:nvSpPr>
                  <p:cNvPr id="1124" name="Line 191"/>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125" name="Oval 192"/>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109" name="Group 193"/>
                <p:cNvGrpSpPr/>
                <p:nvPr/>
              </p:nvGrpSpPr>
              <p:grpSpPr bwMode="auto">
                <a:xfrm>
                  <a:off x="4998" y="2032"/>
                  <a:ext cx="454" cy="57"/>
                  <a:chOff x="3597" y="2032"/>
                  <a:chExt cx="454" cy="57"/>
                </a:xfrm>
              </p:grpSpPr>
              <p:sp>
                <p:nvSpPr>
                  <p:cNvPr id="1122" name="Line 194"/>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123" name="Oval 195"/>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110" name="Group 196"/>
                <p:cNvGrpSpPr/>
                <p:nvPr/>
              </p:nvGrpSpPr>
              <p:grpSpPr bwMode="auto">
                <a:xfrm>
                  <a:off x="5454" y="2032"/>
                  <a:ext cx="454" cy="57"/>
                  <a:chOff x="3597" y="2032"/>
                  <a:chExt cx="454" cy="57"/>
                </a:xfrm>
              </p:grpSpPr>
              <p:sp>
                <p:nvSpPr>
                  <p:cNvPr id="1120" name="Line 197"/>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121" name="Oval 198"/>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111" name="Group 199"/>
                <p:cNvGrpSpPr/>
                <p:nvPr/>
              </p:nvGrpSpPr>
              <p:grpSpPr bwMode="auto">
                <a:xfrm>
                  <a:off x="5922" y="2032"/>
                  <a:ext cx="454" cy="57"/>
                  <a:chOff x="3597" y="2032"/>
                  <a:chExt cx="454" cy="57"/>
                </a:xfrm>
              </p:grpSpPr>
              <p:sp>
                <p:nvSpPr>
                  <p:cNvPr id="1118" name="Line 200"/>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119" name="Oval 201"/>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112" name="Group 202"/>
                <p:cNvGrpSpPr/>
                <p:nvPr/>
              </p:nvGrpSpPr>
              <p:grpSpPr bwMode="auto">
                <a:xfrm>
                  <a:off x="6382" y="2032"/>
                  <a:ext cx="454" cy="57"/>
                  <a:chOff x="3597" y="2032"/>
                  <a:chExt cx="454" cy="57"/>
                </a:xfrm>
              </p:grpSpPr>
              <p:sp>
                <p:nvSpPr>
                  <p:cNvPr id="1116" name="Line 203"/>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117" name="Oval 204"/>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113" name="Group 205"/>
                <p:cNvGrpSpPr/>
                <p:nvPr/>
              </p:nvGrpSpPr>
              <p:grpSpPr bwMode="auto">
                <a:xfrm>
                  <a:off x="6838" y="2032"/>
                  <a:ext cx="454" cy="57"/>
                  <a:chOff x="3597" y="2032"/>
                  <a:chExt cx="454" cy="57"/>
                </a:xfrm>
              </p:grpSpPr>
              <p:sp>
                <p:nvSpPr>
                  <p:cNvPr id="1114" name="Line 206"/>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115" name="Oval 207"/>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grpSp>
            <p:nvGrpSpPr>
              <p:cNvPr id="906" name="Group 208"/>
              <p:cNvGrpSpPr/>
              <p:nvPr/>
            </p:nvGrpSpPr>
            <p:grpSpPr bwMode="auto">
              <a:xfrm rot="6600000">
                <a:off x="5036" y="3324"/>
                <a:ext cx="3129" cy="57"/>
                <a:chOff x="3597" y="2032"/>
                <a:chExt cx="3695" cy="57"/>
              </a:xfrm>
            </p:grpSpPr>
            <p:grpSp>
              <p:nvGrpSpPr>
                <p:cNvPr id="1082" name="Group 209"/>
                <p:cNvGrpSpPr/>
                <p:nvPr/>
              </p:nvGrpSpPr>
              <p:grpSpPr bwMode="auto">
                <a:xfrm>
                  <a:off x="3597" y="2032"/>
                  <a:ext cx="454" cy="57"/>
                  <a:chOff x="3597" y="2032"/>
                  <a:chExt cx="454" cy="57"/>
                </a:xfrm>
              </p:grpSpPr>
              <p:sp>
                <p:nvSpPr>
                  <p:cNvPr id="1104" name="Line 210"/>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105" name="Oval 211"/>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083" name="Group 212"/>
                <p:cNvGrpSpPr/>
                <p:nvPr/>
              </p:nvGrpSpPr>
              <p:grpSpPr bwMode="auto">
                <a:xfrm>
                  <a:off x="4066" y="2032"/>
                  <a:ext cx="454" cy="57"/>
                  <a:chOff x="3597" y="2032"/>
                  <a:chExt cx="454" cy="57"/>
                </a:xfrm>
              </p:grpSpPr>
              <p:sp>
                <p:nvSpPr>
                  <p:cNvPr id="1102" name="Line 213"/>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103" name="Oval 214"/>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084" name="Group 215"/>
                <p:cNvGrpSpPr/>
                <p:nvPr/>
              </p:nvGrpSpPr>
              <p:grpSpPr bwMode="auto">
                <a:xfrm>
                  <a:off x="4530" y="2032"/>
                  <a:ext cx="454" cy="57"/>
                  <a:chOff x="3597" y="2032"/>
                  <a:chExt cx="454" cy="57"/>
                </a:xfrm>
              </p:grpSpPr>
              <p:sp>
                <p:nvSpPr>
                  <p:cNvPr id="1100" name="Line 216"/>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101" name="Oval 217"/>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085" name="Group 218"/>
                <p:cNvGrpSpPr/>
                <p:nvPr/>
              </p:nvGrpSpPr>
              <p:grpSpPr bwMode="auto">
                <a:xfrm>
                  <a:off x="4998" y="2032"/>
                  <a:ext cx="454" cy="57"/>
                  <a:chOff x="3597" y="2032"/>
                  <a:chExt cx="454" cy="57"/>
                </a:xfrm>
              </p:grpSpPr>
              <p:sp>
                <p:nvSpPr>
                  <p:cNvPr id="1098" name="Line 219"/>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99" name="Oval 220"/>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086" name="Group 221"/>
                <p:cNvGrpSpPr/>
                <p:nvPr/>
              </p:nvGrpSpPr>
              <p:grpSpPr bwMode="auto">
                <a:xfrm>
                  <a:off x="5454" y="2032"/>
                  <a:ext cx="454" cy="57"/>
                  <a:chOff x="3597" y="2032"/>
                  <a:chExt cx="454" cy="57"/>
                </a:xfrm>
              </p:grpSpPr>
              <p:sp>
                <p:nvSpPr>
                  <p:cNvPr id="1096" name="Line 222"/>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97" name="Oval 223"/>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087" name="Group 224"/>
                <p:cNvGrpSpPr/>
                <p:nvPr/>
              </p:nvGrpSpPr>
              <p:grpSpPr bwMode="auto">
                <a:xfrm>
                  <a:off x="5922" y="2032"/>
                  <a:ext cx="454" cy="57"/>
                  <a:chOff x="3597" y="2032"/>
                  <a:chExt cx="454" cy="57"/>
                </a:xfrm>
              </p:grpSpPr>
              <p:sp>
                <p:nvSpPr>
                  <p:cNvPr id="1094" name="Line 225"/>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95" name="Oval 226"/>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088" name="Group 227"/>
                <p:cNvGrpSpPr/>
                <p:nvPr/>
              </p:nvGrpSpPr>
              <p:grpSpPr bwMode="auto">
                <a:xfrm>
                  <a:off x="6382" y="2032"/>
                  <a:ext cx="454" cy="57"/>
                  <a:chOff x="3597" y="2032"/>
                  <a:chExt cx="454" cy="57"/>
                </a:xfrm>
              </p:grpSpPr>
              <p:sp>
                <p:nvSpPr>
                  <p:cNvPr id="1092" name="Line 228"/>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93" name="Oval 229"/>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089" name="Group 230"/>
                <p:cNvGrpSpPr/>
                <p:nvPr/>
              </p:nvGrpSpPr>
              <p:grpSpPr bwMode="auto">
                <a:xfrm>
                  <a:off x="6838" y="2032"/>
                  <a:ext cx="454" cy="57"/>
                  <a:chOff x="3597" y="2032"/>
                  <a:chExt cx="454" cy="57"/>
                </a:xfrm>
              </p:grpSpPr>
              <p:sp>
                <p:nvSpPr>
                  <p:cNvPr id="1090" name="Line 231"/>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91" name="Oval 232"/>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grpSp>
            <p:nvGrpSpPr>
              <p:cNvPr id="907" name="Group 233"/>
              <p:cNvGrpSpPr/>
              <p:nvPr/>
            </p:nvGrpSpPr>
            <p:grpSpPr bwMode="auto">
              <a:xfrm>
                <a:off x="3472" y="2403"/>
                <a:ext cx="3695" cy="57"/>
                <a:chOff x="3597" y="2032"/>
                <a:chExt cx="3695" cy="57"/>
              </a:xfrm>
            </p:grpSpPr>
            <p:grpSp>
              <p:nvGrpSpPr>
                <p:cNvPr id="1058" name="Group 234"/>
                <p:cNvGrpSpPr/>
                <p:nvPr/>
              </p:nvGrpSpPr>
              <p:grpSpPr bwMode="auto">
                <a:xfrm>
                  <a:off x="3597" y="2032"/>
                  <a:ext cx="454" cy="57"/>
                  <a:chOff x="3597" y="2032"/>
                  <a:chExt cx="454" cy="57"/>
                </a:xfrm>
              </p:grpSpPr>
              <p:sp>
                <p:nvSpPr>
                  <p:cNvPr id="1080" name="Line 235"/>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81" name="Oval 236"/>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059" name="Group 237"/>
                <p:cNvGrpSpPr/>
                <p:nvPr/>
              </p:nvGrpSpPr>
              <p:grpSpPr bwMode="auto">
                <a:xfrm>
                  <a:off x="4066" y="2032"/>
                  <a:ext cx="454" cy="57"/>
                  <a:chOff x="3597" y="2032"/>
                  <a:chExt cx="454" cy="57"/>
                </a:xfrm>
              </p:grpSpPr>
              <p:sp>
                <p:nvSpPr>
                  <p:cNvPr id="1078" name="Line 238"/>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79" name="Oval 239"/>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060" name="Group 240"/>
                <p:cNvGrpSpPr/>
                <p:nvPr/>
              </p:nvGrpSpPr>
              <p:grpSpPr bwMode="auto">
                <a:xfrm>
                  <a:off x="4530" y="2032"/>
                  <a:ext cx="454" cy="57"/>
                  <a:chOff x="3597" y="2032"/>
                  <a:chExt cx="454" cy="57"/>
                </a:xfrm>
              </p:grpSpPr>
              <p:sp>
                <p:nvSpPr>
                  <p:cNvPr id="1076" name="Line 241"/>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77" name="Oval 242"/>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061" name="Group 243"/>
                <p:cNvGrpSpPr/>
                <p:nvPr/>
              </p:nvGrpSpPr>
              <p:grpSpPr bwMode="auto">
                <a:xfrm>
                  <a:off x="4998" y="2032"/>
                  <a:ext cx="454" cy="57"/>
                  <a:chOff x="3597" y="2032"/>
                  <a:chExt cx="454" cy="57"/>
                </a:xfrm>
              </p:grpSpPr>
              <p:sp>
                <p:nvSpPr>
                  <p:cNvPr id="1074" name="Line 244"/>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75" name="Oval 245"/>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062" name="Group 246"/>
                <p:cNvGrpSpPr/>
                <p:nvPr/>
              </p:nvGrpSpPr>
              <p:grpSpPr bwMode="auto">
                <a:xfrm>
                  <a:off x="5454" y="2032"/>
                  <a:ext cx="454" cy="57"/>
                  <a:chOff x="3597" y="2032"/>
                  <a:chExt cx="454" cy="57"/>
                </a:xfrm>
              </p:grpSpPr>
              <p:sp>
                <p:nvSpPr>
                  <p:cNvPr id="1072" name="Line 247"/>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73" name="Oval 248"/>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063" name="Group 249"/>
                <p:cNvGrpSpPr/>
                <p:nvPr/>
              </p:nvGrpSpPr>
              <p:grpSpPr bwMode="auto">
                <a:xfrm>
                  <a:off x="5922" y="2032"/>
                  <a:ext cx="454" cy="57"/>
                  <a:chOff x="3597" y="2032"/>
                  <a:chExt cx="454" cy="57"/>
                </a:xfrm>
              </p:grpSpPr>
              <p:sp>
                <p:nvSpPr>
                  <p:cNvPr id="1070" name="Line 250"/>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71" name="Oval 251"/>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064" name="Group 252"/>
                <p:cNvGrpSpPr/>
                <p:nvPr/>
              </p:nvGrpSpPr>
              <p:grpSpPr bwMode="auto">
                <a:xfrm>
                  <a:off x="6382" y="2032"/>
                  <a:ext cx="454" cy="57"/>
                  <a:chOff x="3597" y="2032"/>
                  <a:chExt cx="454" cy="57"/>
                </a:xfrm>
              </p:grpSpPr>
              <p:sp>
                <p:nvSpPr>
                  <p:cNvPr id="1068" name="Line 253"/>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69" name="Oval 254"/>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065" name="Group 255"/>
                <p:cNvGrpSpPr/>
                <p:nvPr/>
              </p:nvGrpSpPr>
              <p:grpSpPr bwMode="auto">
                <a:xfrm>
                  <a:off x="6838" y="2032"/>
                  <a:ext cx="454" cy="57"/>
                  <a:chOff x="3597" y="2032"/>
                  <a:chExt cx="454" cy="57"/>
                </a:xfrm>
              </p:grpSpPr>
              <p:sp>
                <p:nvSpPr>
                  <p:cNvPr id="1066" name="Line 256"/>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67" name="Oval 257"/>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grpSp>
            <p:nvGrpSpPr>
              <p:cNvPr id="908" name="Group 258"/>
              <p:cNvGrpSpPr/>
              <p:nvPr/>
            </p:nvGrpSpPr>
            <p:grpSpPr bwMode="auto">
              <a:xfrm>
                <a:off x="3324" y="2779"/>
                <a:ext cx="3695" cy="57"/>
                <a:chOff x="3597" y="2032"/>
                <a:chExt cx="3695" cy="57"/>
              </a:xfrm>
            </p:grpSpPr>
            <p:grpSp>
              <p:nvGrpSpPr>
                <p:cNvPr id="1034" name="Group 259"/>
                <p:cNvGrpSpPr/>
                <p:nvPr/>
              </p:nvGrpSpPr>
              <p:grpSpPr bwMode="auto">
                <a:xfrm>
                  <a:off x="3597" y="2032"/>
                  <a:ext cx="454" cy="57"/>
                  <a:chOff x="3597" y="2032"/>
                  <a:chExt cx="454" cy="57"/>
                </a:xfrm>
              </p:grpSpPr>
              <p:sp>
                <p:nvSpPr>
                  <p:cNvPr id="1056" name="Line 260"/>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57" name="Oval 261"/>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035" name="Group 262"/>
                <p:cNvGrpSpPr/>
                <p:nvPr/>
              </p:nvGrpSpPr>
              <p:grpSpPr bwMode="auto">
                <a:xfrm>
                  <a:off x="4066" y="2032"/>
                  <a:ext cx="454" cy="57"/>
                  <a:chOff x="3597" y="2032"/>
                  <a:chExt cx="454" cy="57"/>
                </a:xfrm>
              </p:grpSpPr>
              <p:sp>
                <p:nvSpPr>
                  <p:cNvPr id="1054" name="Line 263"/>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55" name="Oval 264"/>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036" name="Group 265"/>
                <p:cNvGrpSpPr/>
                <p:nvPr/>
              </p:nvGrpSpPr>
              <p:grpSpPr bwMode="auto">
                <a:xfrm>
                  <a:off x="4530" y="2032"/>
                  <a:ext cx="454" cy="57"/>
                  <a:chOff x="3597" y="2032"/>
                  <a:chExt cx="454" cy="57"/>
                </a:xfrm>
              </p:grpSpPr>
              <p:sp>
                <p:nvSpPr>
                  <p:cNvPr id="1052" name="Line 266"/>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53" name="Oval 267"/>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037" name="Group 268"/>
                <p:cNvGrpSpPr/>
                <p:nvPr/>
              </p:nvGrpSpPr>
              <p:grpSpPr bwMode="auto">
                <a:xfrm>
                  <a:off x="4998" y="2032"/>
                  <a:ext cx="454" cy="57"/>
                  <a:chOff x="3597" y="2032"/>
                  <a:chExt cx="454" cy="57"/>
                </a:xfrm>
              </p:grpSpPr>
              <p:sp>
                <p:nvSpPr>
                  <p:cNvPr id="1050" name="Line 269"/>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51" name="Oval 270"/>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038" name="Group 271"/>
                <p:cNvGrpSpPr/>
                <p:nvPr/>
              </p:nvGrpSpPr>
              <p:grpSpPr bwMode="auto">
                <a:xfrm>
                  <a:off x="5454" y="2032"/>
                  <a:ext cx="454" cy="57"/>
                  <a:chOff x="3597" y="2032"/>
                  <a:chExt cx="454" cy="57"/>
                </a:xfrm>
              </p:grpSpPr>
              <p:sp>
                <p:nvSpPr>
                  <p:cNvPr id="1048" name="Line 272"/>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49" name="Oval 273"/>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039" name="Group 274"/>
                <p:cNvGrpSpPr/>
                <p:nvPr/>
              </p:nvGrpSpPr>
              <p:grpSpPr bwMode="auto">
                <a:xfrm>
                  <a:off x="5922" y="2032"/>
                  <a:ext cx="454" cy="57"/>
                  <a:chOff x="3597" y="2032"/>
                  <a:chExt cx="454" cy="57"/>
                </a:xfrm>
              </p:grpSpPr>
              <p:sp>
                <p:nvSpPr>
                  <p:cNvPr id="1046" name="Line 275"/>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47" name="Oval 276"/>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040" name="Group 277"/>
                <p:cNvGrpSpPr/>
                <p:nvPr/>
              </p:nvGrpSpPr>
              <p:grpSpPr bwMode="auto">
                <a:xfrm>
                  <a:off x="6382" y="2032"/>
                  <a:ext cx="454" cy="57"/>
                  <a:chOff x="3597" y="2032"/>
                  <a:chExt cx="454" cy="57"/>
                </a:xfrm>
              </p:grpSpPr>
              <p:sp>
                <p:nvSpPr>
                  <p:cNvPr id="1044" name="Line 278"/>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45" name="Oval 279"/>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041" name="Group 280"/>
                <p:cNvGrpSpPr/>
                <p:nvPr/>
              </p:nvGrpSpPr>
              <p:grpSpPr bwMode="auto">
                <a:xfrm>
                  <a:off x="6838" y="2032"/>
                  <a:ext cx="454" cy="57"/>
                  <a:chOff x="3597" y="2032"/>
                  <a:chExt cx="454" cy="57"/>
                </a:xfrm>
              </p:grpSpPr>
              <p:sp>
                <p:nvSpPr>
                  <p:cNvPr id="1042" name="Line 281"/>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43" name="Oval 282"/>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grpSp>
            <p:nvGrpSpPr>
              <p:cNvPr id="909" name="Group 283"/>
              <p:cNvGrpSpPr/>
              <p:nvPr/>
            </p:nvGrpSpPr>
            <p:grpSpPr bwMode="auto">
              <a:xfrm>
                <a:off x="3192" y="3147"/>
                <a:ext cx="3695" cy="57"/>
                <a:chOff x="3597" y="2032"/>
                <a:chExt cx="3695" cy="57"/>
              </a:xfrm>
            </p:grpSpPr>
            <p:grpSp>
              <p:nvGrpSpPr>
                <p:cNvPr id="1010" name="Group 284"/>
                <p:cNvGrpSpPr/>
                <p:nvPr/>
              </p:nvGrpSpPr>
              <p:grpSpPr bwMode="auto">
                <a:xfrm>
                  <a:off x="3597" y="2032"/>
                  <a:ext cx="454" cy="57"/>
                  <a:chOff x="3597" y="2032"/>
                  <a:chExt cx="454" cy="57"/>
                </a:xfrm>
              </p:grpSpPr>
              <p:sp>
                <p:nvSpPr>
                  <p:cNvPr id="1032" name="Line 285"/>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33" name="Oval 286"/>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011" name="Group 287"/>
                <p:cNvGrpSpPr/>
                <p:nvPr/>
              </p:nvGrpSpPr>
              <p:grpSpPr bwMode="auto">
                <a:xfrm>
                  <a:off x="4066" y="2032"/>
                  <a:ext cx="454" cy="57"/>
                  <a:chOff x="3597" y="2032"/>
                  <a:chExt cx="454" cy="57"/>
                </a:xfrm>
              </p:grpSpPr>
              <p:sp>
                <p:nvSpPr>
                  <p:cNvPr id="1030" name="Line 288"/>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31" name="Oval 289"/>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012" name="Group 290"/>
                <p:cNvGrpSpPr/>
                <p:nvPr/>
              </p:nvGrpSpPr>
              <p:grpSpPr bwMode="auto">
                <a:xfrm>
                  <a:off x="4530" y="2032"/>
                  <a:ext cx="454" cy="57"/>
                  <a:chOff x="3597" y="2032"/>
                  <a:chExt cx="454" cy="57"/>
                </a:xfrm>
              </p:grpSpPr>
              <p:sp>
                <p:nvSpPr>
                  <p:cNvPr id="1028" name="Line 291"/>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29" name="Oval 292"/>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013" name="Group 293"/>
                <p:cNvGrpSpPr/>
                <p:nvPr/>
              </p:nvGrpSpPr>
              <p:grpSpPr bwMode="auto">
                <a:xfrm>
                  <a:off x="4998" y="2032"/>
                  <a:ext cx="454" cy="57"/>
                  <a:chOff x="3597" y="2032"/>
                  <a:chExt cx="454" cy="57"/>
                </a:xfrm>
              </p:grpSpPr>
              <p:sp>
                <p:nvSpPr>
                  <p:cNvPr id="1026" name="Line 294"/>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27" name="Oval 295"/>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014" name="Group 296"/>
                <p:cNvGrpSpPr/>
                <p:nvPr/>
              </p:nvGrpSpPr>
              <p:grpSpPr bwMode="auto">
                <a:xfrm>
                  <a:off x="5454" y="2032"/>
                  <a:ext cx="454" cy="57"/>
                  <a:chOff x="3597" y="2032"/>
                  <a:chExt cx="454" cy="57"/>
                </a:xfrm>
              </p:grpSpPr>
              <p:sp>
                <p:nvSpPr>
                  <p:cNvPr id="1024" name="Line 297"/>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25" name="Oval 298"/>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015" name="Group 299"/>
                <p:cNvGrpSpPr/>
                <p:nvPr/>
              </p:nvGrpSpPr>
              <p:grpSpPr bwMode="auto">
                <a:xfrm>
                  <a:off x="5922" y="2032"/>
                  <a:ext cx="454" cy="57"/>
                  <a:chOff x="3597" y="2032"/>
                  <a:chExt cx="454" cy="57"/>
                </a:xfrm>
              </p:grpSpPr>
              <p:sp>
                <p:nvSpPr>
                  <p:cNvPr id="1022" name="Line 300"/>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23" name="Oval 301"/>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016" name="Group 302"/>
                <p:cNvGrpSpPr/>
                <p:nvPr/>
              </p:nvGrpSpPr>
              <p:grpSpPr bwMode="auto">
                <a:xfrm>
                  <a:off x="6382" y="2032"/>
                  <a:ext cx="454" cy="57"/>
                  <a:chOff x="3597" y="2032"/>
                  <a:chExt cx="454" cy="57"/>
                </a:xfrm>
              </p:grpSpPr>
              <p:sp>
                <p:nvSpPr>
                  <p:cNvPr id="1020" name="Line 303"/>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21" name="Oval 304"/>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017" name="Group 305"/>
                <p:cNvGrpSpPr/>
                <p:nvPr/>
              </p:nvGrpSpPr>
              <p:grpSpPr bwMode="auto">
                <a:xfrm>
                  <a:off x="6838" y="2032"/>
                  <a:ext cx="454" cy="57"/>
                  <a:chOff x="3597" y="2032"/>
                  <a:chExt cx="454" cy="57"/>
                </a:xfrm>
              </p:grpSpPr>
              <p:sp>
                <p:nvSpPr>
                  <p:cNvPr id="1018" name="Line 306"/>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19" name="Oval 307"/>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grpSp>
            <p:nvGrpSpPr>
              <p:cNvPr id="910" name="Group 308"/>
              <p:cNvGrpSpPr/>
              <p:nvPr/>
            </p:nvGrpSpPr>
            <p:grpSpPr bwMode="auto">
              <a:xfrm>
                <a:off x="3064" y="3515"/>
                <a:ext cx="3695" cy="57"/>
                <a:chOff x="3597" y="2032"/>
                <a:chExt cx="3695" cy="57"/>
              </a:xfrm>
            </p:grpSpPr>
            <p:grpSp>
              <p:nvGrpSpPr>
                <p:cNvPr id="986" name="Group 309"/>
                <p:cNvGrpSpPr/>
                <p:nvPr/>
              </p:nvGrpSpPr>
              <p:grpSpPr bwMode="auto">
                <a:xfrm>
                  <a:off x="3597" y="2032"/>
                  <a:ext cx="454" cy="57"/>
                  <a:chOff x="3597" y="2032"/>
                  <a:chExt cx="454" cy="57"/>
                </a:xfrm>
              </p:grpSpPr>
              <p:sp>
                <p:nvSpPr>
                  <p:cNvPr id="1008" name="Line 310"/>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09" name="Oval 311"/>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987" name="Group 312"/>
                <p:cNvGrpSpPr/>
                <p:nvPr/>
              </p:nvGrpSpPr>
              <p:grpSpPr bwMode="auto">
                <a:xfrm>
                  <a:off x="4066" y="2032"/>
                  <a:ext cx="454" cy="57"/>
                  <a:chOff x="3597" y="2032"/>
                  <a:chExt cx="454" cy="57"/>
                </a:xfrm>
              </p:grpSpPr>
              <p:sp>
                <p:nvSpPr>
                  <p:cNvPr id="1006" name="Line 313"/>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07" name="Oval 314"/>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988" name="Group 315"/>
                <p:cNvGrpSpPr/>
                <p:nvPr/>
              </p:nvGrpSpPr>
              <p:grpSpPr bwMode="auto">
                <a:xfrm>
                  <a:off x="4530" y="2032"/>
                  <a:ext cx="454" cy="57"/>
                  <a:chOff x="3597" y="2032"/>
                  <a:chExt cx="454" cy="57"/>
                </a:xfrm>
              </p:grpSpPr>
              <p:sp>
                <p:nvSpPr>
                  <p:cNvPr id="1004" name="Line 316"/>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05" name="Oval 317"/>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989" name="Group 318"/>
                <p:cNvGrpSpPr/>
                <p:nvPr/>
              </p:nvGrpSpPr>
              <p:grpSpPr bwMode="auto">
                <a:xfrm>
                  <a:off x="4998" y="2032"/>
                  <a:ext cx="454" cy="57"/>
                  <a:chOff x="3597" y="2032"/>
                  <a:chExt cx="454" cy="57"/>
                </a:xfrm>
              </p:grpSpPr>
              <p:sp>
                <p:nvSpPr>
                  <p:cNvPr id="1002" name="Line 319"/>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03" name="Oval 320"/>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990" name="Group 321"/>
                <p:cNvGrpSpPr/>
                <p:nvPr/>
              </p:nvGrpSpPr>
              <p:grpSpPr bwMode="auto">
                <a:xfrm>
                  <a:off x="5454" y="2032"/>
                  <a:ext cx="454" cy="57"/>
                  <a:chOff x="3597" y="2032"/>
                  <a:chExt cx="454" cy="57"/>
                </a:xfrm>
              </p:grpSpPr>
              <p:sp>
                <p:nvSpPr>
                  <p:cNvPr id="1000" name="Line 322"/>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01" name="Oval 323"/>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991" name="Group 324"/>
                <p:cNvGrpSpPr/>
                <p:nvPr/>
              </p:nvGrpSpPr>
              <p:grpSpPr bwMode="auto">
                <a:xfrm>
                  <a:off x="5922" y="2032"/>
                  <a:ext cx="454" cy="57"/>
                  <a:chOff x="3597" y="2032"/>
                  <a:chExt cx="454" cy="57"/>
                </a:xfrm>
              </p:grpSpPr>
              <p:sp>
                <p:nvSpPr>
                  <p:cNvPr id="998" name="Line 325"/>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99" name="Oval 326"/>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992" name="Group 327"/>
                <p:cNvGrpSpPr/>
                <p:nvPr/>
              </p:nvGrpSpPr>
              <p:grpSpPr bwMode="auto">
                <a:xfrm>
                  <a:off x="6382" y="2032"/>
                  <a:ext cx="454" cy="57"/>
                  <a:chOff x="3597" y="2032"/>
                  <a:chExt cx="454" cy="57"/>
                </a:xfrm>
              </p:grpSpPr>
              <p:sp>
                <p:nvSpPr>
                  <p:cNvPr id="996" name="Line 328"/>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97" name="Oval 329"/>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993" name="Group 330"/>
                <p:cNvGrpSpPr/>
                <p:nvPr/>
              </p:nvGrpSpPr>
              <p:grpSpPr bwMode="auto">
                <a:xfrm>
                  <a:off x="6838" y="2032"/>
                  <a:ext cx="454" cy="57"/>
                  <a:chOff x="3597" y="2032"/>
                  <a:chExt cx="454" cy="57"/>
                </a:xfrm>
              </p:grpSpPr>
              <p:sp>
                <p:nvSpPr>
                  <p:cNvPr id="994" name="Line 331"/>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95" name="Oval 332"/>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grpSp>
            <p:nvGrpSpPr>
              <p:cNvPr id="911" name="Group 333"/>
              <p:cNvGrpSpPr/>
              <p:nvPr/>
            </p:nvGrpSpPr>
            <p:grpSpPr bwMode="auto">
              <a:xfrm>
                <a:off x="2924" y="3879"/>
                <a:ext cx="3695" cy="57"/>
                <a:chOff x="3597" y="2032"/>
                <a:chExt cx="3695" cy="57"/>
              </a:xfrm>
            </p:grpSpPr>
            <p:grpSp>
              <p:nvGrpSpPr>
                <p:cNvPr id="962" name="Group 334"/>
                <p:cNvGrpSpPr/>
                <p:nvPr/>
              </p:nvGrpSpPr>
              <p:grpSpPr bwMode="auto">
                <a:xfrm>
                  <a:off x="3597" y="2032"/>
                  <a:ext cx="454" cy="57"/>
                  <a:chOff x="3597" y="2032"/>
                  <a:chExt cx="454" cy="57"/>
                </a:xfrm>
              </p:grpSpPr>
              <p:sp>
                <p:nvSpPr>
                  <p:cNvPr id="984" name="Line 335"/>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85" name="Oval 336"/>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963" name="Group 337"/>
                <p:cNvGrpSpPr/>
                <p:nvPr/>
              </p:nvGrpSpPr>
              <p:grpSpPr bwMode="auto">
                <a:xfrm>
                  <a:off x="4066" y="2032"/>
                  <a:ext cx="454" cy="57"/>
                  <a:chOff x="3597" y="2032"/>
                  <a:chExt cx="454" cy="57"/>
                </a:xfrm>
              </p:grpSpPr>
              <p:sp>
                <p:nvSpPr>
                  <p:cNvPr id="982" name="Line 338"/>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83" name="Oval 339"/>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964" name="Group 340"/>
                <p:cNvGrpSpPr/>
                <p:nvPr/>
              </p:nvGrpSpPr>
              <p:grpSpPr bwMode="auto">
                <a:xfrm>
                  <a:off x="4530" y="2032"/>
                  <a:ext cx="454" cy="57"/>
                  <a:chOff x="3597" y="2032"/>
                  <a:chExt cx="454" cy="57"/>
                </a:xfrm>
              </p:grpSpPr>
              <p:sp>
                <p:nvSpPr>
                  <p:cNvPr id="980" name="Line 341"/>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81" name="Oval 342"/>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965" name="Group 343"/>
                <p:cNvGrpSpPr/>
                <p:nvPr/>
              </p:nvGrpSpPr>
              <p:grpSpPr bwMode="auto">
                <a:xfrm>
                  <a:off x="4998" y="2032"/>
                  <a:ext cx="454" cy="57"/>
                  <a:chOff x="3597" y="2032"/>
                  <a:chExt cx="454" cy="57"/>
                </a:xfrm>
              </p:grpSpPr>
              <p:sp>
                <p:nvSpPr>
                  <p:cNvPr id="978" name="Line 344"/>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79" name="Oval 345"/>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966" name="Group 346"/>
                <p:cNvGrpSpPr/>
                <p:nvPr/>
              </p:nvGrpSpPr>
              <p:grpSpPr bwMode="auto">
                <a:xfrm>
                  <a:off x="5454" y="2032"/>
                  <a:ext cx="454" cy="57"/>
                  <a:chOff x="3597" y="2032"/>
                  <a:chExt cx="454" cy="57"/>
                </a:xfrm>
              </p:grpSpPr>
              <p:sp>
                <p:nvSpPr>
                  <p:cNvPr id="976" name="Line 347"/>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77" name="Oval 348"/>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967" name="Group 349"/>
                <p:cNvGrpSpPr/>
                <p:nvPr/>
              </p:nvGrpSpPr>
              <p:grpSpPr bwMode="auto">
                <a:xfrm>
                  <a:off x="5922" y="2032"/>
                  <a:ext cx="454" cy="57"/>
                  <a:chOff x="3597" y="2032"/>
                  <a:chExt cx="454" cy="57"/>
                </a:xfrm>
              </p:grpSpPr>
              <p:sp>
                <p:nvSpPr>
                  <p:cNvPr id="974" name="Line 350"/>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75" name="Oval 351"/>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968" name="Group 352"/>
                <p:cNvGrpSpPr/>
                <p:nvPr/>
              </p:nvGrpSpPr>
              <p:grpSpPr bwMode="auto">
                <a:xfrm>
                  <a:off x="6382" y="2032"/>
                  <a:ext cx="454" cy="57"/>
                  <a:chOff x="3597" y="2032"/>
                  <a:chExt cx="454" cy="57"/>
                </a:xfrm>
              </p:grpSpPr>
              <p:sp>
                <p:nvSpPr>
                  <p:cNvPr id="972" name="Line 353"/>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73" name="Oval 354"/>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969" name="Group 355"/>
                <p:cNvGrpSpPr/>
                <p:nvPr/>
              </p:nvGrpSpPr>
              <p:grpSpPr bwMode="auto">
                <a:xfrm>
                  <a:off x="6838" y="2032"/>
                  <a:ext cx="454" cy="57"/>
                  <a:chOff x="3597" y="2032"/>
                  <a:chExt cx="454" cy="57"/>
                </a:xfrm>
              </p:grpSpPr>
              <p:sp>
                <p:nvSpPr>
                  <p:cNvPr id="970" name="Line 356"/>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71" name="Oval 357"/>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grpSp>
            <p:nvGrpSpPr>
              <p:cNvPr id="912" name="Group 358"/>
              <p:cNvGrpSpPr/>
              <p:nvPr/>
            </p:nvGrpSpPr>
            <p:grpSpPr bwMode="auto">
              <a:xfrm>
                <a:off x="2792" y="4255"/>
                <a:ext cx="3695" cy="57"/>
                <a:chOff x="3597" y="2032"/>
                <a:chExt cx="3695" cy="57"/>
              </a:xfrm>
            </p:grpSpPr>
            <p:grpSp>
              <p:nvGrpSpPr>
                <p:cNvPr id="938" name="Group 359"/>
                <p:cNvGrpSpPr/>
                <p:nvPr/>
              </p:nvGrpSpPr>
              <p:grpSpPr bwMode="auto">
                <a:xfrm>
                  <a:off x="3597" y="2032"/>
                  <a:ext cx="454" cy="57"/>
                  <a:chOff x="3597" y="2032"/>
                  <a:chExt cx="454" cy="57"/>
                </a:xfrm>
              </p:grpSpPr>
              <p:sp>
                <p:nvSpPr>
                  <p:cNvPr id="960" name="Line 360"/>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61" name="Oval 361"/>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939" name="Group 362"/>
                <p:cNvGrpSpPr/>
                <p:nvPr/>
              </p:nvGrpSpPr>
              <p:grpSpPr bwMode="auto">
                <a:xfrm>
                  <a:off x="4066" y="2032"/>
                  <a:ext cx="454" cy="57"/>
                  <a:chOff x="3597" y="2032"/>
                  <a:chExt cx="454" cy="57"/>
                </a:xfrm>
              </p:grpSpPr>
              <p:sp>
                <p:nvSpPr>
                  <p:cNvPr id="958" name="Line 363"/>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59" name="Oval 364"/>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940" name="Group 365"/>
                <p:cNvGrpSpPr/>
                <p:nvPr/>
              </p:nvGrpSpPr>
              <p:grpSpPr bwMode="auto">
                <a:xfrm>
                  <a:off x="4530" y="2032"/>
                  <a:ext cx="454" cy="57"/>
                  <a:chOff x="3597" y="2032"/>
                  <a:chExt cx="454" cy="57"/>
                </a:xfrm>
              </p:grpSpPr>
              <p:sp>
                <p:nvSpPr>
                  <p:cNvPr id="956" name="Line 366"/>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57" name="Oval 367"/>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941" name="Group 368"/>
                <p:cNvGrpSpPr/>
                <p:nvPr/>
              </p:nvGrpSpPr>
              <p:grpSpPr bwMode="auto">
                <a:xfrm>
                  <a:off x="4998" y="2032"/>
                  <a:ext cx="454" cy="57"/>
                  <a:chOff x="3597" y="2032"/>
                  <a:chExt cx="454" cy="57"/>
                </a:xfrm>
              </p:grpSpPr>
              <p:sp>
                <p:nvSpPr>
                  <p:cNvPr id="954" name="Line 369"/>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55" name="Oval 370"/>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942" name="Group 371"/>
                <p:cNvGrpSpPr/>
                <p:nvPr/>
              </p:nvGrpSpPr>
              <p:grpSpPr bwMode="auto">
                <a:xfrm>
                  <a:off x="5454" y="2032"/>
                  <a:ext cx="454" cy="57"/>
                  <a:chOff x="3597" y="2032"/>
                  <a:chExt cx="454" cy="57"/>
                </a:xfrm>
              </p:grpSpPr>
              <p:sp>
                <p:nvSpPr>
                  <p:cNvPr id="952" name="Line 372"/>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53" name="Oval 373"/>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943" name="Group 374"/>
                <p:cNvGrpSpPr/>
                <p:nvPr/>
              </p:nvGrpSpPr>
              <p:grpSpPr bwMode="auto">
                <a:xfrm>
                  <a:off x="5922" y="2032"/>
                  <a:ext cx="454" cy="57"/>
                  <a:chOff x="3597" y="2032"/>
                  <a:chExt cx="454" cy="57"/>
                </a:xfrm>
              </p:grpSpPr>
              <p:sp>
                <p:nvSpPr>
                  <p:cNvPr id="950" name="Line 375"/>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51" name="Oval 376"/>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944" name="Group 377"/>
                <p:cNvGrpSpPr/>
                <p:nvPr/>
              </p:nvGrpSpPr>
              <p:grpSpPr bwMode="auto">
                <a:xfrm>
                  <a:off x="6382" y="2032"/>
                  <a:ext cx="454" cy="57"/>
                  <a:chOff x="3597" y="2032"/>
                  <a:chExt cx="454" cy="57"/>
                </a:xfrm>
              </p:grpSpPr>
              <p:sp>
                <p:nvSpPr>
                  <p:cNvPr id="948" name="Line 378"/>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49" name="Oval 379"/>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945" name="Group 380"/>
                <p:cNvGrpSpPr/>
                <p:nvPr/>
              </p:nvGrpSpPr>
              <p:grpSpPr bwMode="auto">
                <a:xfrm>
                  <a:off x="6838" y="2032"/>
                  <a:ext cx="454" cy="57"/>
                  <a:chOff x="3597" y="2032"/>
                  <a:chExt cx="454" cy="57"/>
                </a:xfrm>
              </p:grpSpPr>
              <p:sp>
                <p:nvSpPr>
                  <p:cNvPr id="946" name="Line 381"/>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47" name="Oval 382"/>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grpSp>
            <p:nvGrpSpPr>
              <p:cNvPr id="913" name="Group 383"/>
              <p:cNvGrpSpPr/>
              <p:nvPr/>
            </p:nvGrpSpPr>
            <p:grpSpPr bwMode="auto">
              <a:xfrm>
                <a:off x="2660" y="4611"/>
                <a:ext cx="3695" cy="57"/>
                <a:chOff x="3597" y="2032"/>
                <a:chExt cx="3695" cy="57"/>
              </a:xfrm>
            </p:grpSpPr>
            <p:grpSp>
              <p:nvGrpSpPr>
                <p:cNvPr id="914" name="Group 384"/>
                <p:cNvGrpSpPr/>
                <p:nvPr/>
              </p:nvGrpSpPr>
              <p:grpSpPr bwMode="auto">
                <a:xfrm>
                  <a:off x="3597" y="2032"/>
                  <a:ext cx="454" cy="57"/>
                  <a:chOff x="3597" y="2032"/>
                  <a:chExt cx="454" cy="57"/>
                </a:xfrm>
              </p:grpSpPr>
              <p:sp>
                <p:nvSpPr>
                  <p:cNvPr id="936" name="Line 385"/>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37" name="Oval 386"/>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915" name="Group 387"/>
                <p:cNvGrpSpPr/>
                <p:nvPr/>
              </p:nvGrpSpPr>
              <p:grpSpPr bwMode="auto">
                <a:xfrm>
                  <a:off x="4066" y="2032"/>
                  <a:ext cx="454" cy="57"/>
                  <a:chOff x="3597" y="2032"/>
                  <a:chExt cx="454" cy="57"/>
                </a:xfrm>
              </p:grpSpPr>
              <p:sp>
                <p:nvSpPr>
                  <p:cNvPr id="934" name="Line 388"/>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35" name="Oval 389"/>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916" name="Group 390"/>
                <p:cNvGrpSpPr/>
                <p:nvPr/>
              </p:nvGrpSpPr>
              <p:grpSpPr bwMode="auto">
                <a:xfrm>
                  <a:off x="4530" y="2032"/>
                  <a:ext cx="454" cy="57"/>
                  <a:chOff x="3597" y="2032"/>
                  <a:chExt cx="454" cy="57"/>
                </a:xfrm>
              </p:grpSpPr>
              <p:sp>
                <p:nvSpPr>
                  <p:cNvPr id="932" name="Line 391"/>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33" name="Oval 392"/>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917" name="Group 393"/>
                <p:cNvGrpSpPr/>
                <p:nvPr/>
              </p:nvGrpSpPr>
              <p:grpSpPr bwMode="auto">
                <a:xfrm>
                  <a:off x="4998" y="2032"/>
                  <a:ext cx="454" cy="57"/>
                  <a:chOff x="3597" y="2032"/>
                  <a:chExt cx="454" cy="57"/>
                </a:xfrm>
              </p:grpSpPr>
              <p:sp>
                <p:nvSpPr>
                  <p:cNvPr id="930" name="Line 394"/>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31" name="Oval 395"/>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918" name="Group 396"/>
                <p:cNvGrpSpPr/>
                <p:nvPr/>
              </p:nvGrpSpPr>
              <p:grpSpPr bwMode="auto">
                <a:xfrm>
                  <a:off x="5454" y="2032"/>
                  <a:ext cx="454" cy="57"/>
                  <a:chOff x="3597" y="2032"/>
                  <a:chExt cx="454" cy="57"/>
                </a:xfrm>
              </p:grpSpPr>
              <p:sp>
                <p:nvSpPr>
                  <p:cNvPr id="928" name="Line 397"/>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29" name="Oval 398"/>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919" name="Group 399"/>
                <p:cNvGrpSpPr/>
                <p:nvPr/>
              </p:nvGrpSpPr>
              <p:grpSpPr bwMode="auto">
                <a:xfrm>
                  <a:off x="5922" y="2032"/>
                  <a:ext cx="454" cy="57"/>
                  <a:chOff x="3597" y="2032"/>
                  <a:chExt cx="454" cy="57"/>
                </a:xfrm>
              </p:grpSpPr>
              <p:sp>
                <p:nvSpPr>
                  <p:cNvPr id="926" name="Line 400"/>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27" name="Oval 401"/>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920" name="Group 402"/>
                <p:cNvGrpSpPr/>
                <p:nvPr/>
              </p:nvGrpSpPr>
              <p:grpSpPr bwMode="auto">
                <a:xfrm>
                  <a:off x="6382" y="2032"/>
                  <a:ext cx="454" cy="57"/>
                  <a:chOff x="3597" y="2032"/>
                  <a:chExt cx="454" cy="57"/>
                </a:xfrm>
              </p:grpSpPr>
              <p:sp>
                <p:nvSpPr>
                  <p:cNvPr id="924" name="Line 403"/>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25" name="Oval 404"/>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921" name="Group 405"/>
                <p:cNvGrpSpPr/>
                <p:nvPr/>
              </p:nvGrpSpPr>
              <p:grpSpPr bwMode="auto">
                <a:xfrm>
                  <a:off x="6838" y="2032"/>
                  <a:ext cx="454" cy="57"/>
                  <a:chOff x="3597" y="2032"/>
                  <a:chExt cx="454" cy="57"/>
                </a:xfrm>
              </p:grpSpPr>
              <p:sp>
                <p:nvSpPr>
                  <p:cNvPr id="922" name="Line 406"/>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23" name="Oval 407"/>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grpSp>
        <p:sp>
          <p:nvSpPr>
            <p:cNvPr id="1298" name="Line 415"/>
            <p:cNvSpPr>
              <a:spLocks noChangeShapeType="1"/>
            </p:cNvSpPr>
            <p:nvPr/>
          </p:nvSpPr>
          <p:spPr bwMode="auto">
            <a:xfrm rot="12300000" flipH="1">
              <a:off x="6369949" y="3491581"/>
              <a:ext cx="1083364" cy="2062649"/>
            </a:xfrm>
            <a:prstGeom prst="line">
              <a:avLst/>
            </a:prstGeom>
            <a:noFill/>
            <a:ln w="38100">
              <a:solidFill>
                <a:srgbClr val="C00000"/>
              </a:solidFill>
              <a:round/>
              <a:tailEnd type="triangle" w="sm" len="me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nvGrpSpPr>
            <p:cNvPr id="1299" name="组合 1298"/>
            <p:cNvGrpSpPr/>
            <p:nvPr/>
          </p:nvGrpSpPr>
          <p:grpSpPr>
            <a:xfrm>
              <a:off x="4686263" y="3383744"/>
              <a:ext cx="3135582" cy="1815074"/>
              <a:chOff x="1462714" y="2120834"/>
              <a:chExt cx="4180776" cy="2420098"/>
            </a:xfrm>
          </p:grpSpPr>
          <p:cxnSp>
            <p:nvCxnSpPr>
              <p:cNvPr id="1300" name="直接箭头连接符 1299"/>
              <p:cNvCxnSpPr/>
              <p:nvPr/>
            </p:nvCxnSpPr>
            <p:spPr bwMode="auto">
              <a:xfrm>
                <a:off x="1462714" y="3985316"/>
                <a:ext cx="1712961" cy="555616"/>
              </a:xfrm>
              <a:prstGeom prst="straightConnector1">
                <a:avLst/>
              </a:prstGeom>
              <a:solidFill>
                <a:schemeClr val="accent1"/>
              </a:solidFill>
              <a:ln w="57150" cap="flat" cmpd="sng" algn="ctr">
                <a:solidFill>
                  <a:srgbClr val="00B05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01" name="直接箭头连接符 1300"/>
              <p:cNvCxnSpPr/>
              <p:nvPr/>
            </p:nvCxnSpPr>
            <p:spPr bwMode="auto">
              <a:xfrm>
                <a:off x="3892049" y="2120834"/>
                <a:ext cx="1751441" cy="571231"/>
              </a:xfrm>
              <a:prstGeom prst="straightConnector1">
                <a:avLst/>
              </a:prstGeom>
              <a:solidFill>
                <a:schemeClr val="accent1"/>
              </a:solidFill>
              <a:ln w="57150" cap="flat" cmpd="sng" algn="ctr">
                <a:solidFill>
                  <a:srgbClr val="00B05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cxnSp>
          <p:nvCxnSpPr>
            <p:cNvPr id="1302" name="直接箭头连接符 1301"/>
            <p:cNvCxnSpPr/>
            <p:nvPr/>
          </p:nvCxnSpPr>
          <p:spPr bwMode="auto">
            <a:xfrm flipV="1">
              <a:off x="5975035" y="3865580"/>
              <a:ext cx="201912" cy="1325434"/>
            </a:xfrm>
            <a:prstGeom prst="straightConnector1">
              <a:avLst/>
            </a:prstGeom>
            <a:solidFill>
              <a:schemeClr val="accent1"/>
            </a:solidFill>
            <a:ln w="57150" cap="flat" cmpd="sng" algn="ctr">
              <a:solidFill>
                <a:srgbClr val="00B05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03" name="直接箭头连接符 1302"/>
            <p:cNvCxnSpPr>
              <a:stCxn id="1298" idx="0"/>
            </p:cNvCxnSpPr>
            <p:nvPr/>
          </p:nvCxnSpPr>
          <p:spPr bwMode="auto">
            <a:xfrm flipH="1" flipV="1">
              <a:off x="4902498" y="3496051"/>
              <a:ext cx="1082346" cy="1732627"/>
            </a:xfrm>
            <a:prstGeom prst="straightConnector1">
              <a:avLst/>
            </a:prstGeom>
            <a:solidFill>
              <a:schemeClr val="accent1"/>
            </a:solidFill>
            <a:ln w="38100" cap="flat" cmpd="sng" algn="ctr">
              <a:solidFill>
                <a:srgbClr val="FF00FF"/>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04" name="直接箭头连接符 1303"/>
            <p:cNvCxnSpPr/>
            <p:nvPr/>
          </p:nvCxnSpPr>
          <p:spPr bwMode="auto">
            <a:xfrm flipV="1">
              <a:off x="7835957" y="2461540"/>
              <a:ext cx="201912" cy="1325434"/>
            </a:xfrm>
            <a:prstGeom prst="straightConnector1">
              <a:avLst/>
            </a:prstGeom>
            <a:solidFill>
              <a:schemeClr val="accent1"/>
            </a:solidFill>
            <a:ln w="57150" cap="flat" cmpd="sng" algn="ctr">
              <a:solidFill>
                <a:srgbClr val="00B05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305" name="Text Box 21"/>
            <p:cNvSpPr txBox="1">
              <a:spLocks noChangeArrowheads="1"/>
            </p:cNvSpPr>
            <p:nvPr/>
          </p:nvSpPr>
          <p:spPr bwMode="auto">
            <a:xfrm flipH="1">
              <a:off x="5547148" y="5060037"/>
              <a:ext cx="426729"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r>
                <a:rPr kumimoji="0" lang="en-US" altLang="zh-CN" sz="2100" b="1" i="1"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k</a:t>
              </a:r>
              <a:r>
                <a:rPr kumimoji="0" lang="en-US" altLang="zh-CN" sz="2100" b="1" i="0" u="none" strike="noStrike" kern="1200" cap="none" spc="0" normalizeH="0" baseline="-2500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1</a:t>
              </a:r>
            </a:p>
          </p:txBody>
        </p:sp>
        <p:sp>
          <p:nvSpPr>
            <p:cNvPr id="1306" name="Text Box 21"/>
            <p:cNvSpPr txBox="1">
              <a:spLocks noChangeArrowheads="1"/>
            </p:cNvSpPr>
            <p:nvPr/>
          </p:nvSpPr>
          <p:spPr bwMode="auto">
            <a:xfrm flipH="1">
              <a:off x="7497809" y="3374140"/>
              <a:ext cx="415939"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r>
                <a:rPr kumimoji="0" lang="en-US" altLang="zh-CN" sz="2100" b="1" i="1"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k</a:t>
              </a:r>
              <a:r>
                <a:rPr kumimoji="0" lang="en-US" altLang="zh-CN" sz="2100" b="1" i="0" u="none" strike="noStrike" kern="1200" cap="none" spc="0" normalizeH="0" baseline="-2500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1</a:t>
              </a:r>
            </a:p>
          </p:txBody>
        </p:sp>
        <p:sp>
          <p:nvSpPr>
            <p:cNvPr id="1307" name="Text Box 22"/>
            <p:cNvSpPr txBox="1">
              <a:spLocks noChangeArrowheads="1"/>
            </p:cNvSpPr>
            <p:nvPr/>
          </p:nvSpPr>
          <p:spPr bwMode="auto">
            <a:xfrm>
              <a:off x="7983035" y="2266872"/>
              <a:ext cx="409086"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r>
                <a:rPr kumimoji="0" lang="en-US" altLang="zh-CN" sz="2100" b="1" i="1"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k</a:t>
              </a:r>
              <a:r>
                <a:rPr kumimoji="0" lang="en-US" altLang="zh-CN" sz="2100" b="1" i="0" u="none" strike="noStrike" kern="1200" cap="none" spc="0" normalizeH="0" baseline="-2500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2</a:t>
              </a:r>
            </a:p>
          </p:txBody>
        </p:sp>
        <p:sp>
          <p:nvSpPr>
            <p:cNvPr id="1308" name="Text Box 22"/>
            <p:cNvSpPr txBox="1">
              <a:spLocks noChangeArrowheads="1"/>
            </p:cNvSpPr>
            <p:nvPr/>
          </p:nvSpPr>
          <p:spPr bwMode="auto">
            <a:xfrm>
              <a:off x="6094913" y="3530131"/>
              <a:ext cx="409086"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r>
                <a:rPr kumimoji="0" lang="en-US" altLang="zh-CN" sz="2100" b="1" i="1"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k</a:t>
              </a:r>
              <a:r>
                <a:rPr kumimoji="0" lang="en-US" altLang="zh-CN" sz="2100" b="1" i="0" u="none" strike="noStrike" kern="1200" cap="none" spc="0" normalizeH="0" baseline="-2500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2</a:t>
              </a:r>
            </a:p>
          </p:txBody>
        </p:sp>
        <p:sp>
          <p:nvSpPr>
            <p:cNvPr id="1309" name="文本框 1308"/>
            <p:cNvSpPr txBox="1"/>
            <p:nvPr/>
          </p:nvSpPr>
          <p:spPr>
            <a:xfrm>
              <a:off x="7718032" y="3789040"/>
              <a:ext cx="351378" cy="369332"/>
            </a:xfrm>
            <a:prstGeom prst="rect">
              <a:avLst/>
            </a:prstGeom>
            <a:noFill/>
          </p:spPr>
          <p:txBody>
            <a:bodyPr wrap="none" rtlCol="0">
              <a:spAutoFit/>
            </a:bodyPr>
            <a:lstStyle/>
            <a:p>
              <a:pPr marL="0" marR="0" lvl="0" indent="0" algn="l" defTabSz="685800" rtl="0" eaLnBrk="1" fontAlgn="base" latinLnBrk="0" hangingPunct="1">
                <a:lnSpc>
                  <a:spcPct val="100000"/>
                </a:lnSpc>
                <a:spcBef>
                  <a:spcPct val="0"/>
                </a:spcBef>
                <a:spcAft>
                  <a:spcPct val="0"/>
                </a:spcAft>
                <a:buClrTx/>
                <a:buSzTx/>
                <a:buFontTx/>
                <a:buNone/>
                <a:tabLst/>
                <a:defRPr/>
              </a:pPr>
              <a:r>
                <a:rPr kumimoji="0" lang="en-US" altLang="zh-CN" sz="1800" b="1" i="0" u="none" strike="noStrike" kern="1200" cap="none" spc="0" normalizeH="0" baseline="0" noProof="0" dirty="0">
                  <a:ln>
                    <a:noFill/>
                  </a:ln>
                  <a:solidFill>
                    <a:srgbClr val="FF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a:t>
              </a:r>
            </a:p>
          </p:txBody>
        </p:sp>
        <p:grpSp>
          <p:nvGrpSpPr>
            <p:cNvPr id="1310" name="组合 1309"/>
            <p:cNvGrpSpPr/>
            <p:nvPr/>
          </p:nvGrpSpPr>
          <p:grpSpPr>
            <a:xfrm>
              <a:off x="4896631" y="3075862"/>
              <a:ext cx="1284721" cy="820676"/>
              <a:chOff x="4320567" y="2427790"/>
              <a:chExt cx="1284721" cy="820676"/>
            </a:xfrm>
          </p:grpSpPr>
          <p:cxnSp>
            <p:nvCxnSpPr>
              <p:cNvPr id="1311" name="直接箭头连接符 1310"/>
              <p:cNvCxnSpPr/>
              <p:nvPr/>
            </p:nvCxnSpPr>
            <p:spPr bwMode="auto">
              <a:xfrm>
                <a:off x="4320567" y="2831754"/>
                <a:ext cx="1284721" cy="416712"/>
              </a:xfrm>
              <a:prstGeom prst="straightConnector1">
                <a:avLst/>
              </a:prstGeom>
              <a:solidFill>
                <a:schemeClr val="accent1"/>
              </a:solidFill>
              <a:ln w="57150" cap="flat" cmpd="sng" algn="ctr">
                <a:solidFill>
                  <a:srgbClr val="00B050"/>
                </a:solidFill>
                <a:prstDash val="sysDot"/>
                <a:round/>
                <a:headEnd type="triangl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312" name="Text Box 21"/>
              <p:cNvSpPr txBox="1">
                <a:spLocks noChangeArrowheads="1"/>
              </p:cNvSpPr>
              <p:nvPr/>
            </p:nvSpPr>
            <p:spPr bwMode="auto">
              <a:xfrm flipH="1">
                <a:off x="4427984" y="2427790"/>
                <a:ext cx="591427"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r>
                  <a:rPr kumimoji="0" lang="en-US" altLang="zh-CN" sz="2100" b="1" i="1"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-k</a:t>
                </a:r>
                <a:r>
                  <a:rPr kumimoji="0" lang="en-US" altLang="zh-CN" sz="2100" b="1" i="0" u="none" strike="noStrike" kern="1200" cap="none" spc="0" normalizeH="0" baseline="-2500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1</a:t>
                </a:r>
              </a:p>
            </p:txBody>
          </p:sp>
        </p:grpSp>
        <p:graphicFrame>
          <p:nvGraphicFramePr>
            <p:cNvPr id="1313" name="Object 38"/>
            <p:cNvGraphicFramePr>
              <a:graphicFrameLocks noChangeAspect="1"/>
            </p:cNvGraphicFramePr>
            <p:nvPr/>
          </p:nvGraphicFramePr>
          <p:xfrm>
            <a:off x="4317883" y="3594706"/>
            <a:ext cx="750888" cy="396875"/>
          </p:xfrm>
          <a:graphic>
            <a:graphicData uri="http://schemas.openxmlformats.org/presentationml/2006/ole">
              <mc:AlternateContent xmlns:mc="http://schemas.openxmlformats.org/markup-compatibility/2006">
                <mc:Choice xmlns:v="urn:schemas-microsoft-com:vml" Requires="v">
                  <p:oleObj spid="_x0000_s308592" name="Equation" r:id="rId4" imgW="10363200" imgH="5486400" progId="Equation.DSMT4">
                    <p:embed/>
                  </p:oleObj>
                </mc:Choice>
                <mc:Fallback>
                  <p:oleObj name="Equation" r:id="rId4" imgW="10363200" imgH="5486400" progId="Equation.DSMT4">
                    <p:embed/>
                    <p:pic>
                      <p:nvPicPr>
                        <p:cNvPr id="1313" name="Object 38"/>
                        <p:cNvPicPr>
                          <a:picLocks noChangeAspect="1" noChangeArrowheads="1"/>
                        </p:cNvPicPr>
                        <p:nvPr/>
                      </p:nvPicPr>
                      <p:blipFill>
                        <a:blip r:embed="rId5"/>
                        <a:srcRect/>
                        <a:stretch>
                          <a:fillRect/>
                        </a:stretch>
                      </p:blipFill>
                      <p:spPr bwMode="auto">
                        <a:xfrm>
                          <a:off x="4317883" y="3594706"/>
                          <a:ext cx="75088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314" name="Object 38"/>
            <p:cNvGraphicFramePr>
              <a:graphicFrameLocks noChangeAspect="1"/>
            </p:cNvGraphicFramePr>
            <p:nvPr/>
          </p:nvGraphicFramePr>
          <p:xfrm>
            <a:off x="4893231" y="3939127"/>
            <a:ext cx="325196" cy="411163"/>
          </p:xfrm>
          <a:graphic>
            <a:graphicData uri="http://schemas.openxmlformats.org/presentationml/2006/ole">
              <mc:AlternateContent xmlns:mc="http://schemas.openxmlformats.org/markup-compatibility/2006">
                <mc:Choice xmlns:v="urn:schemas-microsoft-com:vml" Requires="v">
                  <p:oleObj spid="_x0000_s308593" name="Equation" r:id="rId6" imgW="3048000" imgH="4267200" progId="Equation.DSMT4">
                    <p:embed/>
                  </p:oleObj>
                </mc:Choice>
                <mc:Fallback>
                  <p:oleObj name="Equation" r:id="rId6" imgW="3048000" imgH="4267200" progId="Equation.DSMT4">
                    <p:embed/>
                    <p:pic>
                      <p:nvPicPr>
                        <p:cNvPr id="1314" name="Object 38"/>
                        <p:cNvPicPr>
                          <a:picLocks noChangeAspect="1" noChangeArrowheads="1"/>
                        </p:cNvPicPr>
                        <p:nvPr/>
                      </p:nvPicPr>
                      <p:blipFill>
                        <a:blip r:embed="rId7"/>
                        <a:srcRect/>
                        <a:stretch>
                          <a:fillRect/>
                        </a:stretch>
                      </p:blipFill>
                      <p:spPr bwMode="auto">
                        <a:xfrm>
                          <a:off x="4893231" y="3939127"/>
                          <a:ext cx="325196" cy="411163"/>
                        </a:xfrm>
                        <a:prstGeom prst="rect">
                          <a:avLst/>
                        </a:prstGeom>
                        <a:noFill/>
                        <a:ln>
                          <a:noFill/>
                        </a:ln>
                      </p:spPr>
                    </p:pic>
                  </p:oleObj>
                </mc:Fallback>
              </mc:AlternateContent>
            </a:graphicData>
          </a:graphic>
        </p:graphicFrame>
      </p:grpSp>
      <p:cxnSp>
        <p:nvCxnSpPr>
          <p:cNvPr id="453" name="直接箭头连接符 452"/>
          <p:cNvCxnSpPr/>
          <p:nvPr/>
        </p:nvCxnSpPr>
        <p:spPr bwMode="auto">
          <a:xfrm>
            <a:off x="4514075" y="5025167"/>
            <a:ext cx="144016" cy="217775"/>
          </a:xfrm>
          <a:prstGeom prst="straightConnector1">
            <a:avLst/>
          </a:prstGeom>
          <a:solidFill>
            <a:schemeClr val="accent1"/>
          </a:solidFill>
          <a:ln w="9525" cap="flat" cmpd="sng" algn="ctr">
            <a:solidFill>
              <a:srgbClr val="0000FF"/>
            </a:solidFill>
            <a:prstDash val="solid"/>
            <a:round/>
            <a:headEnd type="triangle"/>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54" name="文本框 453"/>
          <p:cNvSpPr txBox="1"/>
          <p:nvPr/>
        </p:nvSpPr>
        <p:spPr>
          <a:xfrm>
            <a:off x="3919766" y="5010907"/>
            <a:ext cx="364202" cy="523220"/>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800" b="0" i="1" u="none" strike="noStrike" kern="1200" cap="none" spc="0" normalizeH="0" baseline="0" noProof="0" dirty="0">
                <a:ln>
                  <a:noFill/>
                </a:ln>
                <a:solidFill>
                  <a:srgbClr val="0000FF"/>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d</a:t>
            </a:r>
          </a:p>
        </p:txBody>
      </p:sp>
      <p:cxnSp>
        <p:nvCxnSpPr>
          <p:cNvPr id="455" name="直接连接符 454"/>
          <p:cNvCxnSpPr>
            <a:stCxn id="454" idx="3"/>
          </p:cNvCxnSpPr>
          <p:nvPr/>
        </p:nvCxnSpPr>
        <p:spPr bwMode="auto">
          <a:xfrm flipV="1">
            <a:off x="4283968" y="5155901"/>
            <a:ext cx="297436" cy="116616"/>
          </a:xfrm>
          <a:prstGeom prst="line">
            <a:avLst/>
          </a:prstGeom>
          <a:solidFill>
            <a:schemeClr val="accent1"/>
          </a:solidFill>
          <a:ln w="9525" cap="flat" cmpd="sng" algn="ctr">
            <a:solidFill>
              <a:srgbClr val="0000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aphicFrame>
        <p:nvGraphicFramePr>
          <p:cNvPr id="459" name="Object 21"/>
          <p:cNvGraphicFramePr>
            <a:graphicFrameLocks noChangeAspect="1"/>
          </p:cNvGraphicFramePr>
          <p:nvPr/>
        </p:nvGraphicFramePr>
        <p:xfrm>
          <a:off x="2011048" y="3204154"/>
          <a:ext cx="1849437" cy="608013"/>
        </p:xfrm>
        <a:graphic>
          <a:graphicData uri="http://schemas.openxmlformats.org/presentationml/2006/ole">
            <mc:AlternateContent xmlns:mc="http://schemas.openxmlformats.org/markup-compatibility/2006">
              <mc:Choice xmlns:v="urn:schemas-microsoft-com:vml" Requires="v">
                <p:oleObj spid="_x0000_s308594" name="Equation" r:id="rId8" imgW="17678400" imgH="5791200" progId="Equation.DSMT4">
                  <p:embed/>
                </p:oleObj>
              </mc:Choice>
              <mc:Fallback>
                <p:oleObj name="Equation" r:id="rId8" imgW="17678400" imgH="5791200" progId="Equation.DSMT4">
                  <p:embed/>
                  <p:pic>
                    <p:nvPicPr>
                      <p:cNvPr id="459" name="Object 21"/>
                      <p:cNvPicPr>
                        <a:picLocks noChangeAspect="1" noChangeArrowheads="1"/>
                      </p:cNvPicPr>
                      <p:nvPr/>
                    </p:nvPicPr>
                    <p:blipFill>
                      <a:blip r:embed="rId9"/>
                      <a:srcRect/>
                      <a:stretch>
                        <a:fillRect/>
                      </a:stretch>
                    </p:blipFill>
                    <p:spPr bwMode="auto">
                      <a:xfrm>
                        <a:off x="2011048" y="3204154"/>
                        <a:ext cx="1849437" cy="608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52" name="文本框 451"/>
          <p:cNvSpPr txBox="1"/>
          <p:nvPr/>
        </p:nvSpPr>
        <p:spPr>
          <a:xfrm>
            <a:off x="662081" y="5722510"/>
            <a:ext cx="8039728" cy="523220"/>
          </a:xfrm>
          <a:prstGeom prst="rect">
            <a:avLst/>
          </a:prstGeom>
          <a:solidFill>
            <a:srgbClr val="FFCCFF"/>
          </a:solid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这个虚拟波与入射波</a:t>
            </a:r>
            <a:r>
              <a:rPr kumimoji="0" lang="en-US" altLang="zh-CN" sz="2800" b="1" i="1"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k</a:t>
            </a:r>
            <a:r>
              <a:rPr kumimoji="0" lang="en-US" altLang="zh-CN" sz="2800" b="1" i="0" u="none" strike="noStrike" kern="1200" cap="none" spc="0" normalizeH="0" baseline="-2500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1</a:t>
            </a:r>
            <a:r>
              <a:rPr kumimoji="0" lang="zh-CN" altLang="en-US" sz="28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的合波，就得到散射波</a:t>
            </a:r>
            <a:r>
              <a:rPr kumimoji="0" lang="en-US" altLang="zh-CN" sz="2800" b="1" i="1"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k</a:t>
            </a:r>
            <a:r>
              <a:rPr kumimoji="0" lang="en-US" altLang="zh-CN" sz="2800" b="1" i="0" u="none" strike="noStrike" kern="1200" cap="none" spc="0" normalizeH="0" baseline="-2500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2</a:t>
            </a:r>
            <a:endParaRPr kumimoji="0" lang="zh-CN" altLang="en-US" sz="2800" b="1" i="0" u="none" strike="noStrike" kern="1200" cap="none" spc="0" normalizeH="0" baseline="-2500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56" name="Rectangle 36"/>
          <p:cNvSpPr>
            <a:spLocks noChangeArrowheads="1"/>
          </p:cNvSpPr>
          <p:nvPr/>
        </p:nvSpPr>
        <p:spPr bwMode="auto">
          <a:xfrm>
            <a:off x="947181" y="4725923"/>
            <a:ext cx="7199313" cy="885825"/>
          </a:xfrm>
          <a:prstGeom prst="rect">
            <a:avLst/>
          </a:prstGeom>
          <a:solidFill>
            <a:srgbClr val="FFFF00"/>
          </a:solidFill>
          <a:ln>
            <a:noFill/>
          </a:ln>
          <a:effectLst/>
        </p:spPr>
        <p:txBody>
          <a:bodyPr anchor="ctr">
            <a:spAutoFit/>
          </a:bodyPr>
          <a:lstStyle>
            <a:defPPr>
              <a:defRPr lang="zh-CN"/>
            </a:defPPr>
            <a:lvl1pPr algn="l" rtl="0" fontAlgn="base">
              <a:spcBef>
                <a:spcPct val="0"/>
              </a:spcBef>
              <a:spcAft>
                <a:spcPct val="0"/>
              </a:spcAft>
              <a:defRPr sz="2800" kern="1200">
                <a:solidFill>
                  <a:schemeClr val="tx2"/>
                </a:solidFill>
                <a:latin typeface="Arial" panose="020B0604020202020204" pitchFamily="34" charset="0"/>
                <a:ea typeface="楷体_GB2312"/>
                <a:cs typeface="楷体_GB2312"/>
              </a:defRPr>
            </a:lvl1pPr>
            <a:lvl2pPr marL="457200" algn="l" rtl="0" fontAlgn="base">
              <a:spcBef>
                <a:spcPct val="0"/>
              </a:spcBef>
              <a:spcAft>
                <a:spcPct val="0"/>
              </a:spcAft>
              <a:defRPr sz="2800" kern="1200">
                <a:solidFill>
                  <a:schemeClr val="tx2"/>
                </a:solidFill>
                <a:latin typeface="Arial" panose="020B0604020202020204" pitchFamily="34" charset="0"/>
                <a:ea typeface="楷体_GB2312"/>
                <a:cs typeface="楷体_GB2312"/>
              </a:defRPr>
            </a:lvl2pPr>
            <a:lvl3pPr marL="914400" algn="l" rtl="0" fontAlgn="base">
              <a:spcBef>
                <a:spcPct val="0"/>
              </a:spcBef>
              <a:spcAft>
                <a:spcPct val="0"/>
              </a:spcAft>
              <a:defRPr sz="2800" kern="1200">
                <a:solidFill>
                  <a:schemeClr val="tx2"/>
                </a:solidFill>
                <a:latin typeface="Arial" panose="020B0604020202020204" pitchFamily="34" charset="0"/>
                <a:ea typeface="楷体_GB2312"/>
                <a:cs typeface="楷体_GB2312"/>
              </a:defRPr>
            </a:lvl3pPr>
            <a:lvl4pPr marL="1371600" algn="l" rtl="0" fontAlgn="base">
              <a:spcBef>
                <a:spcPct val="0"/>
              </a:spcBef>
              <a:spcAft>
                <a:spcPct val="0"/>
              </a:spcAft>
              <a:defRPr sz="2800" kern="1200">
                <a:solidFill>
                  <a:schemeClr val="tx2"/>
                </a:solidFill>
                <a:latin typeface="Arial" panose="020B0604020202020204" pitchFamily="34" charset="0"/>
                <a:ea typeface="楷体_GB2312"/>
                <a:cs typeface="楷体_GB2312"/>
              </a:defRPr>
            </a:lvl4pPr>
            <a:lvl5pPr marL="1828800" algn="l" rtl="0" fontAlgn="base">
              <a:spcBef>
                <a:spcPct val="0"/>
              </a:spcBef>
              <a:spcAft>
                <a:spcPct val="0"/>
              </a:spcAft>
              <a:defRPr sz="2800" kern="1200">
                <a:solidFill>
                  <a:schemeClr val="tx2"/>
                </a:solidFill>
                <a:latin typeface="Arial" panose="020B0604020202020204" pitchFamily="34" charset="0"/>
                <a:ea typeface="楷体_GB2312"/>
                <a:cs typeface="楷体_GB2312"/>
              </a:defRPr>
            </a:lvl5pPr>
            <a:lvl6pPr marL="2286000" algn="l" defTabSz="914400" rtl="0" eaLnBrk="1" latinLnBrk="0" hangingPunct="1">
              <a:defRPr sz="2800" kern="1200">
                <a:solidFill>
                  <a:schemeClr val="tx2"/>
                </a:solidFill>
                <a:latin typeface="Arial" panose="020B0604020202020204" pitchFamily="34" charset="0"/>
                <a:ea typeface="楷体_GB2312"/>
                <a:cs typeface="楷体_GB2312"/>
              </a:defRPr>
            </a:lvl6pPr>
            <a:lvl7pPr marL="2743200" algn="l" defTabSz="914400" rtl="0" eaLnBrk="1" latinLnBrk="0" hangingPunct="1">
              <a:defRPr sz="2800" kern="1200">
                <a:solidFill>
                  <a:schemeClr val="tx2"/>
                </a:solidFill>
                <a:latin typeface="Arial" panose="020B0604020202020204" pitchFamily="34" charset="0"/>
                <a:ea typeface="楷体_GB2312"/>
                <a:cs typeface="楷体_GB2312"/>
              </a:defRPr>
            </a:lvl7pPr>
            <a:lvl8pPr marL="3200400" algn="l" defTabSz="914400" rtl="0" eaLnBrk="1" latinLnBrk="0" hangingPunct="1">
              <a:defRPr sz="2800" kern="1200">
                <a:solidFill>
                  <a:schemeClr val="tx2"/>
                </a:solidFill>
                <a:latin typeface="Arial" panose="020B0604020202020204" pitchFamily="34" charset="0"/>
                <a:ea typeface="楷体_GB2312"/>
                <a:cs typeface="楷体_GB2312"/>
              </a:defRPr>
            </a:lvl8pPr>
            <a:lvl9pPr marL="3657600" algn="l" defTabSz="914400" rtl="0" eaLnBrk="1" latinLnBrk="0" hangingPunct="1">
              <a:defRPr sz="2800" kern="1200">
                <a:solidFill>
                  <a:schemeClr val="tx2"/>
                </a:solidFill>
                <a:latin typeface="Arial" panose="020B0604020202020204" pitchFamily="34" charset="0"/>
                <a:ea typeface="楷体_GB2312"/>
                <a:cs typeface="楷体_GB231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600" b="1" i="0" u="none" strike="noStrike" kern="1200" cap="none" spc="0" normalizeH="0" baseline="0" noProof="0" dirty="0">
                <a:ln>
                  <a:noFill/>
                </a:ln>
                <a:solidFill>
                  <a:srgbClr val="CC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周期性的晶格结构对入射波的作用，</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600" b="1" i="0" u="none" strike="noStrike" kern="1200" cap="none" spc="0" normalizeH="0" baseline="0" noProof="0" dirty="0">
                <a:ln>
                  <a:noFill/>
                </a:ln>
                <a:solidFill>
                  <a:srgbClr val="CC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          就是等效为以倒格矢为波矢的波的作用 </a:t>
            </a:r>
          </a:p>
        </p:txBody>
      </p:sp>
      <p:sp>
        <p:nvSpPr>
          <p:cNvPr id="2" name="页脚占位符 1"/>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zh-CN" altLang="en-US"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清华大学电子工程系</a:t>
            </a:r>
            <a:r>
              <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a:t>
            </a:r>
            <a:r>
              <a:rPr kumimoji="1" lang="zh-CN" altLang="en-US"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黄翊东</a:t>
            </a:r>
            <a:endPar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3" name="灯片编号占位符 2"/>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BFA3644-F7FA-4510-BE22-999DFD69EC9B}" type="slidenum">
              <a:rPr kumimoji="1" lang="en-US" altLang="zh-CN" sz="14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45</a:t>
            </a:fld>
            <a:endPar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445" name="Rectangle 7"/>
          <p:cNvSpPr txBox="1">
            <a:spLocks noRot="1" noChangeArrowheads="1"/>
          </p:cNvSpPr>
          <p:nvPr/>
        </p:nvSpPr>
        <p:spPr bwMode="auto">
          <a:xfrm>
            <a:off x="2361333" y="-29839"/>
            <a:ext cx="5716733" cy="1143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l" rtl="0" eaLnBrk="0" fontAlgn="base" hangingPunct="0">
              <a:spcBef>
                <a:spcPct val="0"/>
              </a:spcBef>
              <a:spcAft>
                <a:spcPct val="0"/>
              </a:spcAft>
              <a:defRPr sz="4200">
                <a:solidFill>
                  <a:schemeClr val="tx2"/>
                </a:solidFill>
                <a:latin typeface="+mj-lt"/>
                <a:ea typeface="+mj-ea"/>
                <a:cs typeface="+mj-cs"/>
              </a:defRPr>
            </a:lvl1pPr>
            <a:lvl2pPr algn="l" rtl="0" eaLnBrk="0" fontAlgn="base" hangingPunct="0">
              <a:spcBef>
                <a:spcPct val="0"/>
              </a:spcBef>
              <a:spcAft>
                <a:spcPct val="0"/>
              </a:spcAft>
              <a:defRPr sz="4200">
                <a:solidFill>
                  <a:schemeClr val="tx2"/>
                </a:solidFill>
                <a:latin typeface="Arial" panose="020B0604020202020204" pitchFamily="34" charset="0"/>
                <a:ea typeface="宋体" panose="02010600030101010101" pitchFamily="2" charset="-122"/>
              </a:defRPr>
            </a:lvl2pPr>
            <a:lvl3pPr algn="l" rtl="0" eaLnBrk="0" fontAlgn="base" hangingPunct="0">
              <a:spcBef>
                <a:spcPct val="0"/>
              </a:spcBef>
              <a:spcAft>
                <a:spcPct val="0"/>
              </a:spcAft>
              <a:defRPr sz="4200">
                <a:solidFill>
                  <a:schemeClr val="tx2"/>
                </a:solidFill>
                <a:latin typeface="Arial" panose="020B0604020202020204" pitchFamily="34" charset="0"/>
                <a:ea typeface="宋体" panose="02010600030101010101" pitchFamily="2" charset="-122"/>
              </a:defRPr>
            </a:lvl3pPr>
            <a:lvl4pPr algn="l" rtl="0" eaLnBrk="0" fontAlgn="base" hangingPunct="0">
              <a:spcBef>
                <a:spcPct val="0"/>
              </a:spcBef>
              <a:spcAft>
                <a:spcPct val="0"/>
              </a:spcAft>
              <a:defRPr sz="4200">
                <a:solidFill>
                  <a:schemeClr val="tx2"/>
                </a:solidFill>
                <a:latin typeface="Arial" panose="020B0604020202020204" pitchFamily="34" charset="0"/>
                <a:ea typeface="宋体" panose="02010600030101010101" pitchFamily="2" charset="-122"/>
              </a:defRPr>
            </a:lvl4pPr>
            <a:lvl5pPr algn="l" rtl="0" eaLnBrk="0" fontAlgn="base" hangingPunct="0">
              <a:spcBef>
                <a:spcPct val="0"/>
              </a:spcBef>
              <a:spcAft>
                <a:spcPct val="0"/>
              </a:spcAft>
              <a:defRPr sz="4200">
                <a:solidFill>
                  <a:schemeClr val="tx2"/>
                </a:solidFill>
                <a:latin typeface="Arial" panose="020B0604020202020204" pitchFamily="34" charset="0"/>
                <a:ea typeface="宋体" panose="02010600030101010101" pitchFamily="2" charset="-122"/>
              </a:defRPr>
            </a:lvl5pPr>
            <a:lvl6pPr marL="457200" algn="l" rtl="0" fontAlgn="base">
              <a:spcBef>
                <a:spcPct val="0"/>
              </a:spcBef>
              <a:spcAft>
                <a:spcPct val="0"/>
              </a:spcAft>
              <a:defRPr sz="4200">
                <a:solidFill>
                  <a:schemeClr val="tx2"/>
                </a:solidFill>
                <a:latin typeface="Arial" panose="020B0604020202020204" pitchFamily="34" charset="0"/>
                <a:ea typeface="宋体" panose="02010600030101010101" pitchFamily="2" charset="-122"/>
              </a:defRPr>
            </a:lvl6pPr>
            <a:lvl7pPr marL="914400" algn="l" rtl="0" fontAlgn="base">
              <a:spcBef>
                <a:spcPct val="0"/>
              </a:spcBef>
              <a:spcAft>
                <a:spcPct val="0"/>
              </a:spcAft>
              <a:defRPr sz="4200">
                <a:solidFill>
                  <a:schemeClr val="tx2"/>
                </a:solidFill>
                <a:latin typeface="Arial" panose="020B0604020202020204" pitchFamily="34" charset="0"/>
                <a:ea typeface="宋体" panose="02010600030101010101" pitchFamily="2" charset="-122"/>
              </a:defRPr>
            </a:lvl7pPr>
            <a:lvl8pPr marL="1371600" algn="l" rtl="0" fontAlgn="base">
              <a:spcBef>
                <a:spcPct val="0"/>
              </a:spcBef>
              <a:spcAft>
                <a:spcPct val="0"/>
              </a:spcAft>
              <a:defRPr sz="4200">
                <a:solidFill>
                  <a:schemeClr val="tx2"/>
                </a:solidFill>
                <a:latin typeface="Arial" panose="020B0604020202020204" pitchFamily="34" charset="0"/>
                <a:ea typeface="宋体" panose="02010600030101010101" pitchFamily="2" charset="-122"/>
              </a:defRPr>
            </a:lvl8pPr>
            <a:lvl9pPr marL="1828800" algn="l" rtl="0" fontAlgn="base">
              <a:spcBef>
                <a:spcPct val="0"/>
              </a:spcBef>
              <a:spcAft>
                <a:spcPct val="0"/>
              </a:spcAft>
              <a:defRPr sz="4200">
                <a:solidFill>
                  <a:schemeClr val="tx2"/>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3600" b="1" i="0" u="none" strike="noStrike" kern="1200" cap="none" spc="0" normalizeH="0" baseline="0" noProof="0" dirty="0">
                <a:ln>
                  <a:noFill/>
                </a:ln>
                <a:solidFill>
                  <a:srgbClr val="660066"/>
                </a:solidFill>
                <a:effectLst>
                  <a:outerShdw blurRad="38100" dist="38100" dir="2700000" algn="tl">
                    <a:srgbClr val="C0C0C0"/>
                  </a:outerShdw>
                </a:effectLst>
                <a:uLnTx/>
                <a:uFillTx/>
                <a:latin typeface="Times New Roman" pitchFamily="18" charset="0"/>
                <a:ea typeface="微软雅黑" pitchFamily="34" charset="-122"/>
                <a:cs typeface="+mj-cs"/>
              </a:rPr>
              <a:t>衍射波矢与倒格空间</a:t>
            </a:r>
          </a:p>
        </p:txBody>
      </p:sp>
      <p:sp>
        <p:nvSpPr>
          <p:cNvPr id="446" name="Rectangle 37"/>
          <p:cNvSpPr>
            <a:spLocks noChangeArrowheads="1"/>
          </p:cNvSpPr>
          <p:nvPr/>
        </p:nvSpPr>
        <p:spPr bwMode="auto">
          <a:xfrm flipV="1">
            <a:off x="69897" y="824186"/>
            <a:ext cx="8885237" cy="42863"/>
          </a:xfrm>
          <a:prstGeom prst="rect">
            <a:avLst/>
          </a:prstGeom>
          <a:gradFill rotWithShape="0">
            <a:gsLst>
              <a:gs pos="0">
                <a:srgbClr val="808080">
                  <a:gamma/>
                  <a:tint val="0"/>
                  <a:invGamma/>
                </a:srgbClr>
              </a:gs>
              <a:gs pos="100000">
                <a:srgbClr val="808080"/>
              </a:gs>
            </a:gsLst>
            <a:path path="shape">
              <a:fillToRect l="50000" t="50000" r="50000" b="50000"/>
            </a:path>
          </a:gradFill>
          <a:ln w="12700">
            <a:noFill/>
            <a:miter lim="800000"/>
            <a:headEnd type="none" w="sm" len="sm"/>
            <a:tailEnd type="none" w="sm" len="sm"/>
          </a:ln>
          <a:effectLst/>
        </p:spPr>
        <p:txBody>
          <a:bodyPr wrap="none" anchor="ctr"/>
          <a:lstStyle/>
          <a:p>
            <a:pPr marL="0" marR="0" lvl="0" indent="0" algn="l" defTabSz="914400" rtl="0" eaLnBrk="0" fontAlgn="auto" latinLnBrk="0" hangingPunct="0">
              <a:lnSpc>
                <a:spcPct val="100000"/>
              </a:lnSpc>
              <a:spcBef>
                <a:spcPts val="0"/>
              </a:spcBef>
              <a:spcAft>
                <a:spcPts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Arial"/>
              <a:ea typeface="宋体"/>
              <a:cs typeface="+mn-cs"/>
            </a:endParaRPr>
          </a:p>
        </p:txBody>
      </p:sp>
      <p:sp>
        <p:nvSpPr>
          <p:cNvPr id="447" name="圆角矩形 446"/>
          <p:cNvSpPr/>
          <p:nvPr/>
        </p:nvSpPr>
        <p:spPr bwMode="auto">
          <a:xfrm>
            <a:off x="4722325" y="2185196"/>
            <a:ext cx="504550" cy="390904"/>
          </a:xfrm>
          <a:prstGeom prst="round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48" name="Text Box 34"/>
          <p:cNvSpPr txBox="1">
            <a:spLocks noChangeArrowheads="1"/>
          </p:cNvSpPr>
          <p:nvPr/>
        </p:nvSpPr>
        <p:spPr bwMode="auto">
          <a:xfrm>
            <a:off x="467789" y="958660"/>
            <a:ext cx="8137525" cy="830997"/>
          </a:xfrm>
          <a:prstGeom prst="rect">
            <a:avLst/>
          </a:prstGeom>
          <a:solidFill>
            <a:srgbClr val="FF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0000FF"/>
                </a:solidFill>
                <a:effectLst/>
                <a:uLnTx/>
                <a:uFillTx/>
                <a:latin typeface="Times New Roman" panose="02020603050405020304" pitchFamily="18" charset="0"/>
                <a:ea typeface="微软雅黑" panose="020B0503020204020204" pitchFamily="34" charset="-122"/>
              </a:rPr>
              <a:t>在特定的方向上，当入射电磁波的空间频率（波矢）等于晶格空间频率（倒格矢）的半数的整数倍时，会发生衍射极大</a:t>
            </a:r>
          </a:p>
        </p:txBody>
      </p:sp>
      <p:sp>
        <p:nvSpPr>
          <p:cNvPr id="451" name="Text Box 35"/>
          <p:cNvSpPr txBox="1">
            <a:spLocks noChangeArrowheads="1"/>
          </p:cNvSpPr>
          <p:nvPr/>
        </p:nvSpPr>
        <p:spPr bwMode="auto">
          <a:xfrm>
            <a:off x="921802" y="1893363"/>
            <a:ext cx="7300396" cy="492443"/>
          </a:xfrm>
          <a:prstGeom prst="rect">
            <a:avLst/>
          </a:prstGeom>
          <a:solidFill>
            <a:srgbClr val="FF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600" b="1" i="0" u="none" strike="noStrike" kern="1200" cap="none" spc="0" normalizeH="0" baseline="0" noProof="0" dirty="0">
                <a:ln>
                  <a:noFill/>
                </a:ln>
                <a:solidFill>
                  <a:srgbClr val="0000FF"/>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对于晶格中的电子波函数，也有类似的规律</a:t>
            </a:r>
            <a:r>
              <a:rPr kumimoji="0" lang="en-US" altLang="zh-CN" sz="2600" b="1" i="0" u="none" strike="noStrike" kern="1200" cap="none" spc="0" normalizeH="0" baseline="0" noProof="0" dirty="0">
                <a:ln>
                  <a:noFill/>
                </a:ln>
                <a:solidFill>
                  <a:srgbClr val="0000FF"/>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p>
        </p:txBody>
      </p:sp>
    </p:spTree>
    <p:extLst>
      <p:ext uri="{BB962C8B-B14F-4D97-AF65-F5344CB8AC3E}">
        <p14:creationId xmlns:p14="http://schemas.microsoft.com/office/powerpoint/2010/main" val="3248967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51"/>
                                        </p:tgtEl>
                                        <p:attrNameLst>
                                          <p:attrName>style.visibility</p:attrName>
                                        </p:attrNameLst>
                                      </p:cBhvr>
                                      <p:to>
                                        <p:strVal val="visible"/>
                                      </p:to>
                                    </p:set>
                                    <p:animEffect transition="in" filter="fade">
                                      <p:cBhvr>
                                        <p:cTn id="7" dur="500"/>
                                        <p:tgtEl>
                                          <p:spTgt spid="4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1"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9" name="圆角矩形 868"/>
          <p:cNvSpPr/>
          <p:nvPr/>
        </p:nvSpPr>
        <p:spPr bwMode="auto">
          <a:xfrm>
            <a:off x="4722325" y="2185196"/>
            <a:ext cx="504550" cy="390904"/>
          </a:xfrm>
          <a:prstGeom prst="round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49" name="Text Box 34"/>
          <p:cNvSpPr txBox="1">
            <a:spLocks noChangeArrowheads="1"/>
          </p:cNvSpPr>
          <p:nvPr/>
        </p:nvSpPr>
        <p:spPr bwMode="auto">
          <a:xfrm>
            <a:off x="467789" y="958660"/>
            <a:ext cx="8137525" cy="830997"/>
          </a:xfrm>
          <a:prstGeom prst="rect">
            <a:avLst/>
          </a:prstGeom>
          <a:solidFill>
            <a:srgbClr val="FF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0000FF"/>
                </a:solidFill>
                <a:effectLst/>
                <a:uLnTx/>
                <a:uFillTx/>
                <a:latin typeface="Times New Roman" panose="02020603050405020304" pitchFamily="18" charset="0"/>
                <a:ea typeface="微软雅黑" panose="020B0503020204020204" pitchFamily="34" charset="-122"/>
              </a:rPr>
              <a:t>在特定的方向上，当入射电磁波的空间频率（波矢）等于晶格空间频率（倒格矢）的半数的整数倍时，会发生衍射极大</a:t>
            </a:r>
          </a:p>
        </p:txBody>
      </p:sp>
      <p:sp>
        <p:nvSpPr>
          <p:cNvPr id="450" name="Text Box 35"/>
          <p:cNvSpPr txBox="1">
            <a:spLocks noChangeArrowheads="1"/>
          </p:cNvSpPr>
          <p:nvPr/>
        </p:nvSpPr>
        <p:spPr bwMode="auto">
          <a:xfrm>
            <a:off x="921802" y="1893363"/>
            <a:ext cx="7300396" cy="492443"/>
          </a:xfrm>
          <a:prstGeom prst="rect">
            <a:avLst/>
          </a:prstGeom>
          <a:solidFill>
            <a:srgbClr val="FF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600" b="1" i="0" u="none" strike="noStrike" kern="1200" cap="none" spc="0" normalizeH="0" baseline="0" noProof="0" dirty="0">
                <a:ln>
                  <a:noFill/>
                </a:ln>
                <a:solidFill>
                  <a:srgbClr val="0000FF"/>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对于晶格中的电子波函数，也有类似的规律</a:t>
            </a:r>
            <a:r>
              <a:rPr kumimoji="0" lang="en-US" altLang="zh-CN" sz="2600" b="1" i="0" u="none" strike="noStrike" kern="1200" cap="none" spc="0" normalizeH="0" baseline="0" noProof="0" dirty="0">
                <a:ln>
                  <a:noFill/>
                </a:ln>
                <a:solidFill>
                  <a:srgbClr val="0000FF"/>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p>
        </p:txBody>
      </p:sp>
      <p:sp>
        <p:nvSpPr>
          <p:cNvPr id="2" name="页脚占位符 1"/>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zh-CN" altLang="en-US"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清华大学电子工程系</a:t>
            </a:r>
            <a:r>
              <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a:t>
            </a:r>
            <a:r>
              <a:rPr kumimoji="1" lang="zh-CN" altLang="en-US"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黄翊东</a:t>
            </a:r>
            <a:endPar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3" name="灯片编号占位符 2"/>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BFA3644-F7FA-4510-BE22-999DFD69EC9B}" type="slidenum">
              <a:rPr kumimoji="1" lang="en-US" altLang="zh-CN" sz="14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46</a:t>
            </a:fld>
            <a:endPar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445" name="Rectangle 7"/>
          <p:cNvSpPr txBox="1">
            <a:spLocks noRot="1" noChangeArrowheads="1"/>
          </p:cNvSpPr>
          <p:nvPr/>
        </p:nvSpPr>
        <p:spPr bwMode="auto">
          <a:xfrm>
            <a:off x="2361333" y="-29839"/>
            <a:ext cx="5716733" cy="1143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l" rtl="0" eaLnBrk="0" fontAlgn="base" hangingPunct="0">
              <a:spcBef>
                <a:spcPct val="0"/>
              </a:spcBef>
              <a:spcAft>
                <a:spcPct val="0"/>
              </a:spcAft>
              <a:defRPr sz="4200">
                <a:solidFill>
                  <a:schemeClr val="tx2"/>
                </a:solidFill>
                <a:latin typeface="+mj-lt"/>
                <a:ea typeface="+mj-ea"/>
                <a:cs typeface="+mj-cs"/>
              </a:defRPr>
            </a:lvl1pPr>
            <a:lvl2pPr algn="l" rtl="0" eaLnBrk="0" fontAlgn="base" hangingPunct="0">
              <a:spcBef>
                <a:spcPct val="0"/>
              </a:spcBef>
              <a:spcAft>
                <a:spcPct val="0"/>
              </a:spcAft>
              <a:defRPr sz="4200">
                <a:solidFill>
                  <a:schemeClr val="tx2"/>
                </a:solidFill>
                <a:latin typeface="Arial" panose="020B0604020202020204" pitchFamily="34" charset="0"/>
                <a:ea typeface="宋体" panose="02010600030101010101" pitchFamily="2" charset="-122"/>
              </a:defRPr>
            </a:lvl2pPr>
            <a:lvl3pPr algn="l" rtl="0" eaLnBrk="0" fontAlgn="base" hangingPunct="0">
              <a:spcBef>
                <a:spcPct val="0"/>
              </a:spcBef>
              <a:spcAft>
                <a:spcPct val="0"/>
              </a:spcAft>
              <a:defRPr sz="4200">
                <a:solidFill>
                  <a:schemeClr val="tx2"/>
                </a:solidFill>
                <a:latin typeface="Arial" panose="020B0604020202020204" pitchFamily="34" charset="0"/>
                <a:ea typeface="宋体" panose="02010600030101010101" pitchFamily="2" charset="-122"/>
              </a:defRPr>
            </a:lvl3pPr>
            <a:lvl4pPr algn="l" rtl="0" eaLnBrk="0" fontAlgn="base" hangingPunct="0">
              <a:spcBef>
                <a:spcPct val="0"/>
              </a:spcBef>
              <a:spcAft>
                <a:spcPct val="0"/>
              </a:spcAft>
              <a:defRPr sz="4200">
                <a:solidFill>
                  <a:schemeClr val="tx2"/>
                </a:solidFill>
                <a:latin typeface="Arial" panose="020B0604020202020204" pitchFamily="34" charset="0"/>
                <a:ea typeface="宋体" panose="02010600030101010101" pitchFamily="2" charset="-122"/>
              </a:defRPr>
            </a:lvl4pPr>
            <a:lvl5pPr algn="l" rtl="0" eaLnBrk="0" fontAlgn="base" hangingPunct="0">
              <a:spcBef>
                <a:spcPct val="0"/>
              </a:spcBef>
              <a:spcAft>
                <a:spcPct val="0"/>
              </a:spcAft>
              <a:defRPr sz="4200">
                <a:solidFill>
                  <a:schemeClr val="tx2"/>
                </a:solidFill>
                <a:latin typeface="Arial" panose="020B0604020202020204" pitchFamily="34" charset="0"/>
                <a:ea typeface="宋体" panose="02010600030101010101" pitchFamily="2" charset="-122"/>
              </a:defRPr>
            </a:lvl5pPr>
            <a:lvl6pPr marL="457200" algn="l" rtl="0" fontAlgn="base">
              <a:spcBef>
                <a:spcPct val="0"/>
              </a:spcBef>
              <a:spcAft>
                <a:spcPct val="0"/>
              </a:spcAft>
              <a:defRPr sz="4200">
                <a:solidFill>
                  <a:schemeClr val="tx2"/>
                </a:solidFill>
                <a:latin typeface="Arial" panose="020B0604020202020204" pitchFamily="34" charset="0"/>
                <a:ea typeface="宋体" panose="02010600030101010101" pitchFamily="2" charset="-122"/>
              </a:defRPr>
            </a:lvl6pPr>
            <a:lvl7pPr marL="914400" algn="l" rtl="0" fontAlgn="base">
              <a:spcBef>
                <a:spcPct val="0"/>
              </a:spcBef>
              <a:spcAft>
                <a:spcPct val="0"/>
              </a:spcAft>
              <a:defRPr sz="4200">
                <a:solidFill>
                  <a:schemeClr val="tx2"/>
                </a:solidFill>
                <a:latin typeface="Arial" panose="020B0604020202020204" pitchFamily="34" charset="0"/>
                <a:ea typeface="宋体" panose="02010600030101010101" pitchFamily="2" charset="-122"/>
              </a:defRPr>
            </a:lvl7pPr>
            <a:lvl8pPr marL="1371600" algn="l" rtl="0" fontAlgn="base">
              <a:spcBef>
                <a:spcPct val="0"/>
              </a:spcBef>
              <a:spcAft>
                <a:spcPct val="0"/>
              </a:spcAft>
              <a:defRPr sz="4200">
                <a:solidFill>
                  <a:schemeClr val="tx2"/>
                </a:solidFill>
                <a:latin typeface="Arial" panose="020B0604020202020204" pitchFamily="34" charset="0"/>
                <a:ea typeface="宋体" panose="02010600030101010101" pitchFamily="2" charset="-122"/>
              </a:defRPr>
            </a:lvl8pPr>
            <a:lvl9pPr marL="1828800" algn="l" rtl="0" fontAlgn="base">
              <a:spcBef>
                <a:spcPct val="0"/>
              </a:spcBef>
              <a:spcAft>
                <a:spcPct val="0"/>
              </a:spcAft>
              <a:defRPr sz="4200">
                <a:solidFill>
                  <a:schemeClr val="tx2"/>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3600" b="1" i="0" u="none" strike="noStrike" kern="1200" cap="none" spc="0" normalizeH="0" baseline="0" noProof="0" dirty="0">
                <a:ln>
                  <a:noFill/>
                </a:ln>
                <a:solidFill>
                  <a:srgbClr val="660066"/>
                </a:solidFill>
                <a:effectLst>
                  <a:outerShdw blurRad="38100" dist="38100" dir="2700000" algn="tl">
                    <a:srgbClr val="C0C0C0"/>
                  </a:outerShdw>
                </a:effectLst>
                <a:uLnTx/>
                <a:uFillTx/>
                <a:latin typeface="Times New Roman" pitchFamily="18" charset="0"/>
                <a:ea typeface="微软雅黑" pitchFamily="34" charset="-122"/>
                <a:cs typeface="+mj-cs"/>
              </a:rPr>
              <a:t>衍射波矢与倒格空间</a:t>
            </a:r>
          </a:p>
        </p:txBody>
      </p:sp>
      <p:sp>
        <p:nvSpPr>
          <p:cNvPr id="446" name="Rectangle 37"/>
          <p:cNvSpPr>
            <a:spLocks noChangeArrowheads="1"/>
          </p:cNvSpPr>
          <p:nvPr/>
        </p:nvSpPr>
        <p:spPr bwMode="auto">
          <a:xfrm flipV="1">
            <a:off x="69897" y="824186"/>
            <a:ext cx="8885237" cy="42863"/>
          </a:xfrm>
          <a:prstGeom prst="rect">
            <a:avLst/>
          </a:prstGeom>
          <a:gradFill rotWithShape="0">
            <a:gsLst>
              <a:gs pos="0">
                <a:srgbClr val="808080">
                  <a:gamma/>
                  <a:tint val="0"/>
                  <a:invGamma/>
                </a:srgbClr>
              </a:gs>
              <a:gs pos="100000">
                <a:srgbClr val="808080"/>
              </a:gs>
            </a:gsLst>
            <a:path path="shape">
              <a:fillToRect l="50000" t="50000" r="50000" b="50000"/>
            </a:path>
          </a:gradFill>
          <a:ln w="12700">
            <a:noFill/>
            <a:miter lim="800000"/>
            <a:headEnd type="none" w="sm" len="sm"/>
            <a:tailEnd type="none" w="sm" len="sm"/>
          </a:ln>
          <a:effectLst/>
        </p:spPr>
        <p:txBody>
          <a:bodyPr wrap="none" anchor="ctr"/>
          <a:lstStyle/>
          <a:p>
            <a:pPr marL="0" marR="0" lvl="0" indent="0" algn="l" defTabSz="914400" rtl="0" eaLnBrk="0" fontAlgn="auto" latinLnBrk="0" hangingPunct="0">
              <a:lnSpc>
                <a:spcPct val="100000"/>
              </a:lnSpc>
              <a:spcBef>
                <a:spcPts val="0"/>
              </a:spcBef>
              <a:spcAft>
                <a:spcPts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Arial"/>
              <a:ea typeface="宋体"/>
              <a:cs typeface="+mn-cs"/>
            </a:endParaRPr>
          </a:p>
        </p:txBody>
      </p:sp>
      <p:grpSp>
        <p:nvGrpSpPr>
          <p:cNvPr id="447" name="组合 446"/>
          <p:cNvGrpSpPr/>
          <p:nvPr/>
        </p:nvGrpSpPr>
        <p:grpSpPr>
          <a:xfrm>
            <a:off x="662141" y="2437659"/>
            <a:ext cx="3888187" cy="3758888"/>
            <a:chOff x="4860032" y="1268760"/>
            <a:chExt cx="4320481" cy="4032448"/>
          </a:xfrm>
        </p:grpSpPr>
        <p:sp>
          <p:nvSpPr>
            <p:cNvPr id="448" name="矩形 447"/>
            <p:cNvSpPr/>
            <p:nvPr/>
          </p:nvSpPr>
          <p:spPr bwMode="auto">
            <a:xfrm>
              <a:off x="4860032" y="1268760"/>
              <a:ext cx="4283968" cy="4032448"/>
            </a:xfrm>
            <a:prstGeom prst="rect">
              <a:avLst/>
            </a:prstGeom>
            <a:solidFill>
              <a:srgbClr val="FFFFCC"/>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grpSp>
          <p:nvGrpSpPr>
            <p:cNvPr id="451" name="组合 450"/>
            <p:cNvGrpSpPr/>
            <p:nvPr/>
          </p:nvGrpSpPr>
          <p:grpSpPr>
            <a:xfrm>
              <a:off x="5221287" y="1628775"/>
              <a:ext cx="3959226" cy="3571875"/>
              <a:chOff x="5221287" y="1628775"/>
              <a:chExt cx="3959226" cy="3571875"/>
            </a:xfrm>
          </p:grpSpPr>
          <p:pic>
            <p:nvPicPr>
              <p:cNvPr id="457" name="Picture 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21287" y="1628775"/>
                <a:ext cx="2297112" cy="3384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58" name="Group 11"/>
              <p:cNvGrpSpPr/>
              <p:nvPr/>
            </p:nvGrpSpPr>
            <p:grpSpPr bwMode="auto">
              <a:xfrm>
                <a:off x="6732588" y="2565400"/>
                <a:ext cx="2447925" cy="2635250"/>
                <a:chOff x="4241" y="1616"/>
                <a:chExt cx="1542" cy="1660"/>
              </a:xfrm>
            </p:grpSpPr>
            <p:grpSp>
              <p:nvGrpSpPr>
                <p:cNvPr id="460" name="Group 12"/>
                <p:cNvGrpSpPr/>
                <p:nvPr/>
              </p:nvGrpSpPr>
              <p:grpSpPr bwMode="auto">
                <a:xfrm>
                  <a:off x="4241" y="1616"/>
                  <a:ext cx="1278" cy="1173"/>
                  <a:chOff x="4241" y="1616"/>
                  <a:chExt cx="1278" cy="1173"/>
                </a:xfrm>
              </p:grpSpPr>
              <p:sp>
                <p:nvSpPr>
                  <p:cNvPr id="462" name="Text Box 13"/>
                  <p:cNvSpPr txBox="1">
                    <a:spLocks noChangeArrowheads="1"/>
                  </p:cNvSpPr>
                  <p:nvPr/>
                </p:nvSpPr>
                <p:spPr bwMode="auto">
                  <a:xfrm>
                    <a:off x="4241" y="1616"/>
                    <a:ext cx="1278" cy="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400" b="1" i="1" u="none" strike="noStrike" kern="1200" cap="none" spc="0" normalizeH="0" baseline="0" noProof="0" dirty="0">
                        <a:ln>
                          <a:noFill/>
                        </a:ln>
                        <a:solidFill>
                          <a:srgbClr val="006600"/>
                        </a:solidFill>
                        <a:effectLst/>
                        <a:uLnTx/>
                        <a:uFillTx/>
                        <a:latin typeface="Times New Roman"/>
                        <a:ea typeface="微软雅黑" panose="020B0503020204020204" pitchFamily="34" charset="-122"/>
                        <a:cs typeface="微软雅黑" panose="020B0503020204020204" pitchFamily="34" charset="-122"/>
                      </a:rPr>
                      <a:t>k </a:t>
                    </a:r>
                    <a:r>
                      <a:rPr kumimoji="0" lang="zh-CN" altLang="en-US" sz="2400" b="1" i="0" u="none" strike="noStrike" kern="1200" cap="none" spc="0" normalizeH="0" baseline="0" noProof="0" dirty="0">
                        <a:ln>
                          <a:noFill/>
                        </a:ln>
                        <a:solidFill>
                          <a:srgbClr val="006600"/>
                        </a:solidFill>
                        <a:effectLst/>
                        <a:uLnTx/>
                        <a:uFillTx/>
                        <a:latin typeface="Times New Roman"/>
                        <a:ea typeface="微软雅黑" panose="020B0503020204020204" pitchFamily="34" charset="-122"/>
                        <a:cs typeface="微软雅黑" panose="020B0503020204020204" pitchFamily="34" charset="-122"/>
                      </a:rPr>
                      <a:t>取离散值</a:t>
                    </a:r>
                    <a:r>
                      <a:rPr kumimoji="0" lang="en-US" altLang="zh-CN" sz="2400" b="1" i="0" u="none" strike="noStrike" kern="1200" cap="none" spc="0" normalizeH="0" baseline="0" noProof="0" dirty="0">
                        <a:ln>
                          <a:noFill/>
                        </a:ln>
                        <a:solidFill>
                          <a:srgbClr val="006600"/>
                        </a:solidFill>
                        <a:effectLst/>
                        <a:uLnTx/>
                        <a:uFillTx/>
                        <a:latin typeface="Times New Roman"/>
                        <a:ea typeface="微软雅黑" panose="020B0503020204020204" pitchFamily="34" charset="-122"/>
                        <a:cs typeface="微软雅黑" panose="020B0503020204020204" pitchFamily="34" charset="-122"/>
                      </a:rPr>
                      <a:t>: </a:t>
                    </a:r>
                  </a:p>
                </p:txBody>
              </p:sp>
              <p:graphicFrame>
                <p:nvGraphicFramePr>
                  <p:cNvPr id="463" name="Object 13"/>
                  <p:cNvGraphicFramePr>
                    <a:graphicFrameLocks noChangeAspect="1"/>
                  </p:cNvGraphicFramePr>
                  <p:nvPr/>
                </p:nvGraphicFramePr>
                <p:xfrm>
                  <a:off x="4475" y="2034"/>
                  <a:ext cx="1024" cy="755"/>
                </p:xfrm>
                <a:graphic>
                  <a:graphicData uri="http://schemas.openxmlformats.org/presentationml/2006/ole">
                    <mc:AlternateContent xmlns:mc="http://schemas.openxmlformats.org/markup-compatibility/2006">
                      <mc:Choice xmlns:v="urn:schemas-microsoft-com:vml" Requires="v">
                        <p:oleObj spid="_x0000_s309369" name="Equation" r:id="rId5" imgW="14020800" imgH="10363200" progId="Equation.DSMT4">
                          <p:embed/>
                        </p:oleObj>
                      </mc:Choice>
                      <mc:Fallback>
                        <p:oleObj name="Equation" r:id="rId5" imgW="14020800" imgH="10363200" progId="Equation.DSMT4">
                          <p:embed/>
                          <p:pic>
                            <p:nvPicPr>
                              <p:cNvPr id="463" name="Object 13"/>
                              <p:cNvPicPr>
                                <a:picLocks noChangeAspect="1" noChangeArrowheads="1"/>
                              </p:cNvPicPr>
                              <p:nvPr/>
                            </p:nvPicPr>
                            <p:blipFill>
                              <a:blip r:embed="rId6"/>
                              <a:srcRect/>
                              <a:stretch>
                                <a:fillRect/>
                              </a:stretch>
                            </p:blipFill>
                            <p:spPr bwMode="auto">
                              <a:xfrm>
                                <a:off x="4475" y="2034"/>
                                <a:ext cx="1024" cy="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461" name="Rectangle 19"/>
                <p:cNvSpPr>
                  <a:spLocks noChangeArrowheads="1"/>
                </p:cNvSpPr>
                <p:nvPr/>
              </p:nvSpPr>
              <p:spPr bwMode="auto">
                <a:xfrm>
                  <a:off x="4807" y="2964"/>
                  <a:ext cx="976"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400" b="1" i="1" u="none" strike="noStrike" kern="1200" cap="none" spc="0" normalizeH="0" baseline="0" noProof="0" dirty="0">
                      <a:ln>
                        <a:noFill/>
                      </a:ln>
                      <a:solidFill>
                        <a:srgbClr val="663300"/>
                      </a:solidFill>
                      <a:effectLst/>
                      <a:uLnTx/>
                      <a:uFillTx/>
                      <a:latin typeface="Times New Roman"/>
                      <a:ea typeface="微软雅黑" panose="020B0503020204020204" pitchFamily="34" charset="-122"/>
                      <a:cs typeface="微软雅黑" panose="020B0503020204020204" pitchFamily="34" charset="-122"/>
                    </a:rPr>
                    <a:t>l</a:t>
                  </a:r>
                  <a:r>
                    <a:rPr kumimoji="0" lang="en-US" altLang="zh-CN" sz="2400" b="1" i="1" u="none" strike="noStrike" kern="1200" cap="none" spc="0" normalizeH="0" baseline="-25000" noProof="0" dirty="0">
                      <a:ln>
                        <a:noFill/>
                      </a:ln>
                      <a:solidFill>
                        <a:srgbClr val="663300"/>
                      </a:solidFill>
                      <a:effectLst/>
                      <a:uLnTx/>
                      <a:uFillTx/>
                      <a:latin typeface="Times New Roman"/>
                      <a:ea typeface="微软雅黑" panose="020B0503020204020204" pitchFamily="34" charset="-122"/>
                      <a:cs typeface="微软雅黑" panose="020B0503020204020204" pitchFamily="34" charset="-122"/>
                    </a:rPr>
                    <a:t>i </a:t>
                  </a:r>
                  <a:r>
                    <a:rPr kumimoji="0" lang="zh-CN" altLang="en-US" sz="2400" b="1" i="0" u="none" strike="noStrike" kern="1200" cap="none" spc="0" normalizeH="0" baseline="0" noProof="0" dirty="0">
                      <a:ln>
                        <a:noFill/>
                      </a:ln>
                      <a:solidFill>
                        <a:srgbClr val="663300"/>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是整数 </a:t>
                  </a:r>
                </a:p>
              </p:txBody>
            </p:sp>
          </p:grpSp>
        </p:grpSp>
      </p:grpSp>
      <p:sp>
        <p:nvSpPr>
          <p:cNvPr id="464" name="Text Box 2"/>
          <p:cNvSpPr txBox="1">
            <a:spLocks noChangeArrowheads="1"/>
          </p:cNvSpPr>
          <p:nvPr/>
        </p:nvSpPr>
        <p:spPr bwMode="auto">
          <a:xfrm>
            <a:off x="4644008" y="2592388"/>
            <a:ext cx="4121263" cy="14219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914400" rtl="0" eaLnBrk="1" fontAlgn="base" latinLnBrk="0" hangingPunct="1">
              <a:lnSpc>
                <a:spcPct val="12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660066"/>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在一些特殊的空间频率点上电子的运动状态会很大程度上偏离自由电子模型</a:t>
            </a:r>
          </a:p>
        </p:txBody>
      </p:sp>
      <p:sp>
        <p:nvSpPr>
          <p:cNvPr id="465" name="Text Box 223"/>
          <p:cNvSpPr txBox="1">
            <a:spLocks noChangeArrowheads="1"/>
          </p:cNvSpPr>
          <p:nvPr/>
        </p:nvSpPr>
        <p:spPr bwMode="auto">
          <a:xfrm>
            <a:off x="4753616" y="4264894"/>
            <a:ext cx="3902046" cy="1200329"/>
          </a:xfrm>
          <a:prstGeom prst="rect">
            <a:avLst/>
          </a:prstGeom>
          <a:solidFill>
            <a:srgbClr val="FFFF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660066"/>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或：具有某些波矢的电子运动状态，会很大程度上偏离自由电子模型</a:t>
            </a:r>
          </a:p>
        </p:txBody>
      </p:sp>
    </p:spTree>
    <p:extLst>
      <p:ext uri="{BB962C8B-B14F-4D97-AF65-F5344CB8AC3E}">
        <p14:creationId xmlns:p14="http://schemas.microsoft.com/office/powerpoint/2010/main" val="1340971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47"/>
                                        </p:tgtEl>
                                        <p:attrNameLst>
                                          <p:attrName>style.visibility</p:attrName>
                                        </p:attrNameLst>
                                      </p:cBhvr>
                                      <p:to>
                                        <p:strVal val="visible"/>
                                      </p:to>
                                    </p:set>
                                    <p:animEffect transition="in" filter="fade">
                                      <p:cBhvr>
                                        <p:cTn id="7" dur="500"/>
                                        <p:tgtEl>
                                          <p:spTgt spid="44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65"/>
                                        </p:tgtEl>
                                        <p:attrNameLst>
                                          <p:attrName>style.visibility</p:attrName>
                                        </p:attrNameLst>
                                      </p:cBhvr>
                                      <p:to>
                                        <p:strVal val="visible"/>
                                      </p:to>
                                    </p:set>
                                    <p:animEffect transition="in" filter="fade">
                                      <p:cBhvr>
                                        <p:cTn id="12" dur="500"/>
                                        <p:tgtEl>
                                          <p:spTgt spid="4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5"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ext Box 2"/>
          <p:cNvSpPr txBox="1">
            <a:spLocks noChangeArrowheads="1"/>
          </p:cNvSpPr>
          <p:nvPr/>
        </p:nvSpPr>
        <p:spPr bwMode="auto">
          <a:xfrm>
            <a:off x="2506663" y="370064"/>
            <a:ext cx="4297680" cy="645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algn="l" defTabSz="914400">
              <a:buClrTx/>
              <a:buSzTx/>
              <a:buFontTx/>
              <a:defRPr/>
            </a:pPr>
            <a:r>
              <a:rPr kumimoji="1" lang="zh-CN" altLang="en-US" sz="3600" b="1" dirty="0">
                <a:solidFill>
                  <a:srgbClr val="660066"/>
                </a:solidFill>
                <a:effectLst>
                  <a:outerShdw blurRad="38100" dist="38100" dir="2700000" algn="tl">
                    <a:srgbClr val="C0C0C0"/>
                  </a:outerShdw>
                </a:effectLst>
                <a:latin typeface="Times New Roman" pitchFamily="18" charset="0"/>
                <a:ea typeface="微软雅黑" pitchFamily="34" charset="-122"/>
                <a:cs typeface="+mn-cs"/>
              </a:rPr>
              <a:t>固体电子论的发展史</a:t>
            </a:r>
          </a:p>
        </p:txBody>
      </p:sp>
      <p:sp>
        <p:nvSpPr>
          <p:cNvPr id="47107" name="Text Box 3"/>
          <p:cNvSpPr txBox="1">
            <a:spLocks noChangeArrowheads="1"/>
          </p:cNvSpPr>
          <p:nvPr/>
        </p:nvSpPr>
        <p:spPr bwMode="auto">
          <a:xfrm>
            <a:off x="1547813" y="1125538"/>
            <a:ext cx="403225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r>
              <a:rPr lang="zh-CN" altLang="en-US" sz="3200" b="1">
                <a:latin typeface="Times New Roman" panose="02020603050405020304" pitchFamily="18" charset="0"/>
                <a:ea typeface="微软雅黑" panose="020B0503020204020204" pitchFamily="34" charset="-122"/>
                <a:cs typeface="Times New Roman" panose="02020603050405020304" pitchFamily="18" charset="0"/>
              </a:rPr>
              <a:t>德鲁德 经典电子理论</a:t>
            </a:r>
          </a:p>
        </p:txBody>
      </p:sp>
      <p:sp>
        <p:nvSpPr>
          <p:cNvPr id="47108" name="Text Box 4"/>
          <p:cNvSpPr txBox="1">
            <a:spLocks noChangeArrowheads="1"/>
          </p:cNvSpPr>
          <p:nvPr/>
        </p:nvSpPr>
        <p:spPr bwMode="auto">
          <a:xfrm>
            <a:off x="1476375" y="2565400"/>
            <a:ext cx="3887788"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r>
              <a:rPr lang="zh-CN" altLang="en-US" sz="3200" b="1">
                <a:latin typeface="Times New Roman" panose="02020603050405020304" pitchFamily="18" charset="0"/>
                <a:ea typeface="微软雅黑" panose="020B0503020204020204" pitchFamily="34" charset="-122"/>
              </a:rPr>
              <a:t>索末菲自由电子模型</a:t>
            </a:r>
          </a:p>
        </p:txBody>
      </p:sp>
      <p:sp>
        <p:nvSpPr>
          <p:cNvPr id="47109" name="Text Box 5"/>
          <p:cNvSpPr txBox="1">
            <a:spLocks noChangeArrowheads="1"/>
          </p:cNvSpPr>
          <p:nvPr/>
        </p:nvSpPr>
        <p:spPr bwMode="auto">
          <a:xfrm>
            <a:off x="1187450" y="3929063"/>
            <a:ext cx="4824413" cy="588962"/>
          </a:xfrm>
          <a:prstGeom prst="rect">
            <a:avLst/>
          </a:prstGeom>
          <a:noFill/>
          <a:ln w="9525">
            <a:solidFill>
              <a:srgbClr val="0000FF"/>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r>
              <a:rPr lang="zh-CN" altLang="en-US" sz="3200" b="1">
                <a:latin typeface="Times New Roman" panose="02020603050405020304" pitchFamily="18" charset="0"/>
                <a:ea typeface="微软雅黑" panose="020B0503020204020204" pitchFamily="34" charset="-122"/>
              </a:rPr>
              <a:t>布洛赫</a:t>
            </a:r>
            <a:r>
              <a:rPr lang="zh-CN" altLang="en-US" sz="3200" b="1">
                <a:solidFill>
                  <a:srgbClr val="000099"/>
                </a:solidFill>
                <a:latin typeface="Times New Roman" panose="02020603050405020304" pitchFamily="18" charset="0"/>
                <a:ea typeface="微软雅黑" panose="020B0503020204020204" pitchFamily="34" charset="-122"/>
              </a:rPr>
              <a:t>固体电子能带理论</a:t>
            </a:r>
            <a:endParaRPr lang="zh-CN" altLang="en-US" sz="3200" b="1">
              <a:latin typeface="Times New Roman" panose="02020603050405020304" pitchFamily="18" charset="0"/>
              <a:ea typeface="微软雅黑" panose="020B0503020204020204" pitchFamily="34" charset="-122"/>
            </a:endParaRPr>
          </a:p>
        </p:txBody>
      </p:sp>
      <p:sp>
        <p:nvSpPr>
          <p:cNvPr id="47110" name="AutoShape 6"/>
          <p:cNvSpPr>
            <a:spLocks noChangeArrowheads="1"/>
          </p:cNvSpPr>
          <p:nvPr/>
        </p:nvSpPr>
        <p:spPr bwMode="auto">
          <a:xfrm>
            <a:off x="3130550" y="1846263"/>
            <a:ext cx="360363" cy="719137"/>
          </a:xfrm>
          <a:prstGeom prst="downArrow">
            <a:avLst>
              <a:gd name="adj1" fmla="val 50000"/>
              <a:gd name="adj2" fmla="val 49890"/>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7111" name="AutoShape 7"/>
          <p:cNvSpPr>
            <a:spLocks noChangeArrowheads="1"/>
          </p:cNvSpPr>
          <p:nvPr/>
        </p:nvSpPr>
        <p:spPr bwMode="auto">
          <a:xfrm>
            <a:off x="3176588" y="3213100"/>
            <a:ext cx="360362" cy="719138"/>
          </a:xfrm>
          <a:prstGeom prst="downArrow">
            <a:avLst>
              <a:gd name="adj1" fmla="val 50000"/>
              <a:gd name="adj2" fmla="val 49890"/>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47112" name="Group 8"/>
          <p:cNvGrpSpPr/>
          <p:nvPr/>
        </p:nvGrpSpPr>
        <p:grpSpPr bwMode="auto">
          <a:xfrm>
            <a:off x="3419476" y="1774825"/>
            <a:ext cx="5329238" cy="831850"/>
            <a:chOff x="2154" y="1344"/>
            <a:chExt cx="3357" cy="524"/>
          </a:xfrm>
        </p:grpSpPr>
        <p:sp>
          <p:nvSpPr>
            <p:cNvPr id="47125" name="Line 10"/>
            <p:cNvSpPr>
              <a:spLocks noChangeShapeType="1"/>
            </p:cNvSpPr>
            <p:nvPr/>
          </p:nvSpPr>
          <p:spPr bwMode="auto">
            <a:xfrm flipH="1">
              <a:off x="2154" y="1570"/>
              <a:ext cx="1270" cy="0"/>
            </a:xfrm>
            <a:prstGeom prst="line">
              <a:avLst/>
            </a:prstGeom>
            <a:noFill/>
            <a:ln w="762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124" name="Text Box 9"/>
            <p:cNvSpPr txBox="1">
              <a:spLocks noChangeArrowheads="1"/>
            </p:cNvSpPr>
            <p:nvPr/>
          </p:nvSpPr>
          <p:spPr bwMode="auto">
            <a:xfrm>
              <a:off x="3379" y="1344"/>
              <a:ext cx="2132" cy="524"/>
            </a:xfrm>
            <a:prstGeom prst="rect">
              <a:avLst/>
            </a:prstGeom>
            <a:gradFill rotWithShape="1">
              <a:gsLst>
                <a:gs pos="0">
                  <a:srgbClr val="66FFFF"/>
                </a:gs>
                <a:gs pos="50000">
                  <a:srgbClr val="FFFFFF"/>
                </a:gs>
                <a:gs pos="100000">
                  <a:srgbClr val="66FFFF"/>
                </a:gs>
              </a:gsLst>
              <a:lin ang="5400000" scaled="1"/>
            </a:gradFill>
            <a:ln w="9525">
              <a:solidFill>
                <a:srgbClr val="0000FF"/>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r>
                <a:rPr lang="zh-CN" altLang="en-US" sz="2400" b="1" dirty="0">
                  <a:latin typeface="Times New Roman" panose="02020603050405020304" pitchFamily="18" charset="0"/>
                  <a:ea typeface="微软雅黑" panose="020B0503020204020204" pitchFamily="34" charset="-122"/>
                </a:rPr>
                <a:t>经典电子被处理成</a:t>
              </a:r>
            </a:p>
            <a:p>
              <a:pPr eaLnBrk="1" hangingPunct="1"/>
              <a:r>
                <a:rPr lang="zh-CN" altLang="en-US" sz="2400" b="1" dirty="0">
                  <a:latin typeface="Times New Roman" panose="02020603050405020304" pitchFamily="18" charset="0"/>
                  <a:ea typeface="微软雅黑" panose="020B0503020204020204" pitchFamily="34" charset="-122"/>
                </a:rPr>
                <a:t>服从量子统计的费米子</a:t>
              </a:r>
              <a:endParaRPr lang="en-US" altLang="zh-CN" sz="2400" b="1" dirty="0">
                <a:solidFill>
                  <a:srgbClr val="000099"/>
                </a:solidFill>
                <a:latin typeface="Times New Roman" panose="02020603050405020304" pitchFamily="18" charset="0"/>
                <a:ea typeface="微软雅黑" panose="020B0503020204020204" pitchFamily="34" charset="-122"/>
              </a:endParaRPr>
            </a:p>
          </p:txBody>
        </p:sp>
      </p:grpSp>
      <p:grpSp>
        <p:nvGrpSpPr>
          <p:cNvPr id="47113" name="Group 11"/>
          <p:cNvGrpSpPr/>
          <p:nvPr/>
        </p:nvGrpSpPr>
        <p:grpSpPr bwMode="auto">
          <a:xfrm>
            <a:off x="3465513" y="3260725"/>
            <a:ext cx="4011613" cy="528638"/>
            <a:chOff x="2109" y="2205"/>
            <a:chExt cx="2527" cy="333"/>
          </a:xfrm>
        </p:grpSpPr>
        <p:sp>
          <p:nvSpPr>
            <p:cNvPr id="47122" name="Text Box 12"/>
            <p:cNvSpPr txBox="1">
              <a:spLocks noChangeArrowheads="1"/>
            </p:cNvSpPr>
            <p:nvPr/>
          </p:nvSpPr>
          <p:spPr bwMode="auto">
            <a:xfrm>
              <a:off x="3394" y="2205"/>
              <a:ext cx="1242" cy="333"/>
            </a:xfrm>
            <a:prstGeom prst="rect">
              <a:avLst/>
            </a:prstGeom>
            <a:gradFill rotWithShape="1">
              <a:gsLst>
                <a:gs pos="0">
                  <a:srgbClr val="FFCCFF"/>
                </a:gs>
                <a:gs pos="50000">
                  <a:srgbClr val="FFF5FF"/>
                </a:gs>
                <a:gs pos="100000">
                  <a:srgbClr val="FFCCFF"/>
                </a:gs>
              </a:gsLst>
              <a:lin ang="5400000" scaled="1"/>
            </a:gradFill>
            <a:ln w="9525">
              <a:solidFill>
                <a:srgbClr val="CC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r>
                <a:rPr lang="zh-CN" altLang="en-US" b="1" dirty="0">
                  <a:latin typeface="Times New Roman" panose="02020603050405020304" pitchFamily="18" charset="0"/>
                  <a:ea typeface="微软雅黑" panose="020B0503020204020204" pitchFamily="34" charset="-122"/>
                </a:rPr>
                <a:t>周期性势场</a:t>
              </a:r>
            </a:p>
          </p:txBody>
        </p:sp>
        <p:sp>
          <p:nvSpPr>
            <p:cNvPr id="47123" name="Line 13"/>
            <p:cNvSpPr>
              <a:spLocks noChangeShapeType="1"/>
            </p:cNvSpPr>
            <p:nvPr/>
          </p:nvSpPr>
          <p:spPr bwMode="auto">
            <a:xfrm flipH="1">
              <a:off x="2109" y="2387"/>
              <a:ext cx="1270" cy="0"/>
            </a:xfrm>
            <a:prstGeom prst="line">
              <a:avLst/>
            </a:prstGeom>
            <a:noFill/>
            <a:ln w="76200">
              <a:solidFill>
                <a:srgbClr val="660033"/>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74542" name="Group 14"/>
          <p:cNvGrpSpPr/>
          <p:nvPr/>
        </p:nvGrpSpPr>
        <p:grpSpPr bwMode="auto">
          <a:xfrm>
            <a:off x="303213" y="4530723"/>
            <a:ext cx="2997200" cy="1393825"/>
            <a:chOff x="191" y="2990"/>
            <a:chExt cx="1888" cy="878"/>
          </a:xfrm>
        </p:grpSpPr>
        <p:sp>
          <p:nvSpPr>
            <p:cNvPr id="47120" name="Text Box 15"/>
            <p:cNvSpPr txBox="1">
              <a:spLocks noChangeArrowheads="1"/>
            </p:cNvSpPr>
            <p:nvPr/>
          </p:nvSpPr>
          <p:spPr bwMode="auto">
            <a:xfrm>
              <a:off x="191" y="3306"/>
              <a:ext cx="1888" cy="5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r>
                <a:rPr lang="zh-CN" altLang="en-US" b="1" dirty="0">
                  <a:solidFill>
                    <a:srgbClr val="660066"/>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2400" b="1" dirty="0">
                  <a:solidFill>
                    <a:srgbClr val="660066"/>
                  </a:solidFill>
                  <a:latin typeface="Times New Roman" panose="02020603050405020304" pitchFamily="18" charset="0"/>
                  <a:ea typeface="微软雅黑" panose="020B0503020204020204" pitchFamily="34" charset="-122"/>
                  <a:cs typeface="Times New Roman" panose="02020603050405020304" pitchFamily="18" charset="0"/>
                </a:rPr>
                <a:t>紧束缚模型</a:t>
              </a:r>
            </a:p>
            <a:p>
              <a:pPr eaLnBrk="1" hangingPunct="1"/>
              <a:r>
                <a:rPr lang="en-US" altLang="zh-CN" sz="2400" b="1" dirty="0">
                  <a:solidFill>
                    <a:srgbClr val="660066"/>
                  </a:solidFill>
                  <a:latin typeface="Times New Roman" panose="02020603050405020304" pitchFamily="18" charset="0"/>
                  <a:ea typeface="微软雅黑" panose="020B0503020204020204" pitchFamily="34" charset="-122"/>
                  <a:cs typeface="Times New Roman" panose="02020603050405020304" pitchFamily="18" charset="0"/>
                </a:rPr>
                <a:t>(tight-binding model)</a:t>
              </a:r>
            </a:p>
          </p:txBody>
        </p:sp>
        <p:sp>
          <p:nvSpPr>
            <p:cNvPr id="47121" name="AutoShape 16"/>
            <p:cNvSpPr>
              <a:spLocks noChangeArrowheads="1"/>
            </p:cNvSpPr>
            <p:nvPr/>
          </p:nvSpPr>
          <p:spPr bwMode="auto">
            <a:xfrm rot="2063785">
              <a:off x="1338" y="2990"/>
              <a:ext cx="226" cy="363"/>
            </a:xfrm>
            <a:prstGeom prst="downArrow">
              <a:avLst>
                <a:gd name="adj1" fmla="val 50000"/>
                <a:gd name="adj2" fmla="val 40155"/>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174545" name="Group 17"/>
          <p:cNvGrpSpPr/>
          <p:nvPr/>
        </p:nvGrpSpPr>
        <p:grpSpPr bwMode="auto">
          <a:xfrm>
            <a:off x="3779838" y="4530727"/>
            <a:ext cx="4333875" cy="1374776"/>
            <a:chOff x="2381" y="2990"/>
            <a:chExt cx="2730" cy="866"/>
          </a:xfrm>
        </p:grpSpPr>
        <p:sp>
          <p:nvSpPr>
            <p:cNvPr id="47118" name="Text Box 18"/>
            <p:cNvSpPr txBox="1">
              <a:spLocks noChangeArrowheads="1"/>
            </p:cNvSpPr>
            <p:nvPr/>
          </p:nvSpPr>
          <p:spPr bwMode="auto">
            <a:xfrm>
              <a:off x="2381" y="3333"/>
              <a:ext cx="2730" cy="5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r>
                <a:rPr lang="zh-CN" altLang="en-US" sz="2400" b="1" dirty="0">
                  <a:solidFill>
                    <a:srgbClr val="006600"/>
                  </a:solidFill>
                  <a:latin typeface="Times New Roman" panose="02020603050405020304" pitchFamily="18" charset="0"/>
                  <a:ea typeface="微软雅黑" panose="020B0503020204020204" pitchFamily="34" charset="-122"/>
                  <a:cs typeface="Times New Roman" panose="02020603050405020304" pitchFamily="18" charset="0"/>
                </a:rPr>
                <a:t>         弱晶格势近似</a:t>
              </a:r>
              <a:endParaRPr lang="en-US" altLang="zh-CN" sz="2400" b="1" dirty="0">
                <a:solidFill>
                  <a:srgbClr val="006600"/>
                </a:solidFill>
                <a:latin typeface="Times New Roman" panose="02020603050405020304" pitchFamily="18" charset="0"/>
                <a:ea typeface="微软雅黑" panose="020B0503020204020204" pitchFamily="34" charset="-122"/>
                <a:cs typeface="Times New Roman" panose="02020603050405020304" pitchFamily="18" charset="0"/>
              </a:endParaRPr>
            </a:p>
            <a:p>
              <a:pPr eaLnBrk="1" hangingPunct="1"/>
              <a:r>
                <a:rPr lang="en-US" altLang="zh-CN" sz="2400" b="1" dirty="0">
                  <a:solidFill>
                    <a:srgbClr val="006600"/>
                  </a:solidFill>
                  <a:latin typeface="Times New Roman" panose="02020603050405020304" pitchFamily="18" charset="0"/>
                  <a:ea typeface="微软雅黑" panose="020B0503020204020204" pitchFamily="34" charset="-122"/>
                  <a:cs typeface="Times New Roman" panose="02020603050405020304" pitchFamily="18" charset="0"/>
                </a:rPr>
                <a:t>(weak potential approximation)</a:t>
              </a:r>
              <a:endParaRPr lang="zh-CN" altLang="en-US" sz="2400" b="1" dirty="0">
                <a:solidFill>
                  <a:srgbClr val="0066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7119" name="AutoShape 19"/>
            <p:cNvSpPr>
              <a:spLocks noChangeArrowheads="1"/>
            </p:cNvSpPr>
            <p:nvPr/>
          </p:nvSpPr>
          <p:spPr bwMode="auto">
            <a:xfrm rot="19536215" flipH="1">
              <a:off x="3289" y="2990"/>
              <a:ext cx="226" cy="363"/>
            </a:xfrm>
            <a:prstGeom prst="downArrow">
              <a:avLst>
                <a:gd name="adj1" fmla="val 50000"/>
                <a:gd name="adj2" fmla="val 40155"/>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1174548" name="Text Box 20"/>
          <p:cNvSpPr txBox="1">
            <a:spLocks noChangeArrowheads="1"/>
          </p:cNvSpPr>
          <p:nvPr/>
        </p:nvSpPr>
        <p:spPr bwMode="auto">
          <a:xfrm>
            <a:off x="1147247" y="5805264"/>
            <a:ext cx="141577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r>
              <a:rPr lang="zh-CN" altLang="en-US" sz="2400" b="1" dirty="0">
                <a:solidFill>
                  <a:srgbClr val="CC0000"/>
                </a:solidFill>
                <a:latin typeface="Times New Roman" panose="02020603050405020304" pitchFamily="18" charset="0"/>
                <a:ea typeface="微软雅黑" panose="020B0503020204020204" pitchFamily="34" charset="-122"/>
              </a:rPr>
              <a:t>内层电子</a:t>
            </a:r>
          </a:p>
        </p:txBody>
      </p:sp>
      <p:sp>
        <p:nvSpPr>
          <p:cNvPr id="1174549" name="Text Box 21"/>
          <p:cNvSpPr txBox="1">
            <a:spLocks noChangeArrowheads="1"/>
          </p:cNvSpPr>
          <p:nvPr/>
        </p:nvSpPr>
        <p:spPr bwMode="auto">
          <a:xfrm>
            <a:off x="5364163" y="5788863"/>
            <a:ext cx="141577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r>
              <a:rPr lang="zh-CN" altLang="en-US" sz="2400" b="1" dirty="0">
                <a:solidFill>
                  <a:srgbClr val="0000FF"/>
                </a:solidFill>
                <a:latin typeface="Times New Roman" panose="02020603050405020304" pitchFamily="18" charset="0"/>
                <a:ea typeface="微软雅黑" panose="020B0503020204020204" pitchFamily="34" charset="-122"/>
              </a:rPr>
              <a:t>外层电子</a:t>
            </a:r>
          </a:p>
        </p:txBody>
      </p:sp>
      <p:sp>
        <p:nvSpPr>
          <p:cNvPr id="2" name="页脚占位符 1"/>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zh-CN" altLang="en-US" sz="14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清华大学电子工程系</a:t>
            </a:r>
            <a:r>
              <a:rPr kumimoji="1" lang="en-US"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a:t>
            </a:r>
            <a:r>
              <a:rPr kumimoji="1" lang="zh-CN" altLang="en-US" sz="14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黄翊东</a:t>
            </a:r>
            <a:endParaRPr kumimoji="1" lang="en-US"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3" name="灯片编号占位符 2"/>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CBFA3644-F7FA-4510-BE22-999DFD69EC9B}" type="slidenum">
              <a:rPr kumimoji="1" lang="en-US" altLang="zh-CN" sz="14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t>47</a:t>
            </a:fld>
            <a:endPar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24" name="Rectangle 37"/>
          <p:cNvSpPr>
            <a:spLocks noChangeArrowheads="1"/>
          </p:cNvSpPr>
          <p:nvPr/>
        </p:nvSpPr>
        <p:spPr bwMode="auto">
          <a:xfrm flipV="1">
            <a:off x="106363" y="987013"/>
            <a:ext cx="8885237" cy="42863"/>
          </a:xfrm>
          <a:prstGeom prst="rect">
            <a:avLst/>
          </a:prstGeom>
          <a:gradFill rotWithShape="0">
            <a:gsLst>
              <a:gs pos="0">
                <a:srgbClr val="808080">
                  <a:gamma/>
                  <a:tint val="0"/>
                  <a:invGamma/>
                </a:srgbClr>
              </a:gs>
              <a:gs pos="100000">
                <a:srgbClr val="808080"/>
              </a:gs>
            </a:gsLst>
            <a:path path="shape">
              <a:fillToRect l="50000" t="50000" r="50000" b="50000"/>
            </a:path>
          </a:gradFill>
          <a:ln w="12700">
            <a:noFill/>
            <a:miter lim="800000"/>
            <a:headEnd type="none" w="sm" len="sm"/>
            <a:tailEnd type="none" w="sm" len="sm"/>
          </a:ln>
          <a:effectLst/>
        </p:spPr>
        <p:txBody>
          <a:bodyPr wrap="none" anchor="ctr"/>
          <a:lstStyle/>
          <a:p>
            <a:pPr marL="0" marR="0" lvl="0" indent="0" algn="l" defTabSz="914400" rtl="0" eaLnBrk="0" fontAlgn="auto" latinLnBrk="0" hangingPunct="0">
              <a:lnSpc>
                <a:spcPct val="100000"/>
              </a:lnSpc>
              <a:spcBef>
                <a:spcPts val="0"/>
              </a:spcBef>
              <a:spcAft>
                <a:spcPts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Arial"/>
              <a:ea typeface="宋体"/>
              <a:cs typeface="+mn-c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1" fill="hold" nodeType="clickEffect">
                                  <p:stCondLst>
                                    <p:cond delay="0"/>
                                  </p:stCondLst>
                                  <p:childTnLst>
                                    <p:set>
                                      <p:cBhvr>
                                        <p:cTn id="6" dur="1" fill="hold">
                                          <p:stCondLst>
                                            <p:cond delay="0"/>
                                          </p:stCondLst>
                                        </p:cTn>
                                        <p:tgtEl>
                                          <p:spTgt spid="1174542"/>
                                        </p:tgtEl>
                                        <p:attrNameLst>
                                          <p:attrName>style.visibility</p:attrName>
                                        </p:attrNameLst>
                                      </p:cBhvr>
                                      <p:to>
                                        <p:strVal val="visible"/>
                                      </p:to>
                                    </p:set>
                                    <p:animEffect transition="in" filter="slide(fromTop)">
                                      <p:cBhvr>
                                        <p:cTn id="7" dur="500"/>
                                        <p:tgtEl>
                                          <p:spTgt spid="1174542"/>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1" fill="hold" nodeType="clickEffect">
                                  <p:stCondLst>
                                    <p:cond delay="0"/>
                                  </p:stCondLst>
                                  <p:childTnLst>
                                    <p:set>
                                      <p:cBhvr>
                                        <p:cTn id="11" dur="1" fill="hold">
                                          <p:stCondLst>
                                            <p:cond delay="0"/>
                                          </p:stCondLst>
                                        </p:cTn>
                                        <p:tgtEl>
                                          <p:spTgt spid="1174545"/>
                                        </p:tgtEl>
                                        <p:attrNameLst>
                                          <p:attrName>style.visibility</p:attrName>
                                        </p:attrNameLst>
                                      </p:cBhvr>
                                      <p:to>
                                        <p:strVal val="visible"/>
                                      </p:to>
                                    </p:set>
                                    <p:animEffect transition="in" filter="slide(fromTop)">
                                      <p:cBhvr>
                                        <p:cTn id="12" dur="500"/>
                                        <p:tgtEl>
                                          <p:spTgt spid="1174545"/>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174548"/>
                                        </p:tgtEl>
                                        <p:attrNameLst>
                                          <p:attrName>style.visibility</p:attrName>
                                        </p:attrNameLst>
                                      </p:cBhvr>
                                      <p:to>
                                        <p:strVal val="visible"/>
                                      </p:to>
                                    </p:set>
                                    <p:animEffect transition="in" filter="dissolve">
                                      <p:cBhvr>
                                        <p:cTn id="17" dur="500"/>
                                        <p:tgtEl>
                                          <p:spTgt spid="1174548"/>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174549"/>
                                        </p:tgtEl>
                                        <p:attrNameLst>
                                          <p:attrName>style.visibility</p:attrName>
                                        </p:attrNameLst>
                                      </p:cBhvr>
                                      <p:to>
                                        <p:strVal val="visible"/>
                                      </p:to>
                                    </p:set>
                                    <p:animEffect transition="in" filter="dissolve">
                                      <p:cBhvr>
                                        <p:cTn id="22" dur="500"/>
                                        <p:tgtEl>
                                          <p:spTgt spid="11745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4548" grpId="0"/>
      <p:bldP spid="1174549"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1412" name="Rectangle 4"/>
          <p:cNvSpPr>
            <a:spLocks noChangeArrowheads="1"/>
          </p:cNvSpPr>
          <p:nvPr/>
        </p:nvSpPr>
        <p:spPr bwMode="auto">
          <a:xfrm>
            <a:off x="2843310" y="3932287"/>
            <a:ext cx="3312071" cy="504825"/>
          </a:xfrm>
          <a:prstGeom prst="rect">
            <a:avLst/>
          </a:prstGeom>
          <a:solidFill>
            <a:srgbClr val="FFFF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3315" name="Rectangle 2"/>
          <p:cNvSpPr>
            <a:spLocks noRot="1" noChangeArrowheads="1"/>
          </p:cNvSpPr>
          <p:nvPr/>
        </p:nvSpPr>
        <p:spPr bwMode="auto">
          <a:xfrm>
            <a:off x="2411760" y="114449"/>
            <a:ext cx="640715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1" lang="zh-CN" altLang="en-US" sz="3600" b="1" i="0" u="none" strike="noStrike" kern="1200" cap="none" spc="0" normalizeH="0" baseline="0" noProof="0" dirty="0">
                <a:ln>
                  <a:noFill/>
                </a:ln>
                <a:solidFill>
                  <a:srgbClr val="660066"/>
                </a:solidFill>
                <a:effectLst>
                  <a:outerShdw blurRad="38100" dist="38100" dir="2700000" algn="tl">
                    <a:srgbClr val="C0C0C0"/>
                  </a:outerShdw>
                </a:effectLst>
                <a:uLnTx/>
                <a:uFillTx/>
                <a:latin typeface="Times New Roman" pitchFamily="18" charset="0"/>
                <a:ea typeface="微软雅黑" pitchFamily="34" charset="-122"/>
                <a:cs typeface="+mn-cs"/>
              </a:rPr>
              <a:t>第三章 固体电子论</a:t>
            </a:r>
          </a:p>
        </p:txBody>
      </p:sp>
      <p:cxnSp>
        <p:nvCxnSpPr>
          <p:cNvPr id="3" name="直接连接符 2"/>
          <p:cNvCxnSpPr>
            <a:cxnSpLocks noChangeShapeType="1"/>
          </p:cNvCxnSpPr>
          <p:nvPr/>
        </p:nvCxnSpPr>
        <p:spPr bwMode="auto">
          <a:xfrm>
            <a:off x="2411760" y="3429000"/>
            <a:ext cx="4608512" cy="0"/>
          </a:xfrm>
          <a:prstGeom prst="line">
            <a:avLst/>
          </a:prstGeom>
          <a:noFill/>
          <a:ln w="57150" algn="ctr">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 name="页脚占位符 1"/>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zh-CN" altLang="en-US"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清华大学电子工程系</a:t>
            </a:r>
            <a:r>
              <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a:t>
            </a:r>
            <a:r>
              <a:rPr kumimoji="1" lang="zh-CN" altLang="en-US"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黄翊东</a:t>
            </a:r>
            <a:endPar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4" name="灯片编号占位符 3"/>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BFA3644-F7FA-4510-BE22-999DFD69EC9B}" type="slidenum">
              <a:rPr kumimoji="1" lang="en-US" altLang="zh-CN" sz="14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48</a:t>
            </a:fld>
            <a:endPar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9" name="Rectangle 37"/>
          <p:cNvSpPr>
            <a:spLocks noChangeArrowheads="1"/>
          </p:cNvSpPr>
          <p:nvPr/>
        </p:nvSpPr>
        <p:spPr bwMode="auto">
          <a:xfrm flipV="1">
            <a:off x="106363" y="1009873"/>
            <a:ext cx="8885237" cy="42863"/>
          </a:xfrm>
          <a:prstGeom prst="rect">
            <a:avLst/>
          </a:prstGeom>
          <a:gradFill rotWithShape="0">
            <a:gsLst>
              <a:gs pos="0">
                <a:srgbClr val="808080">
                  <a:gamma/>
                  <a:tint val="0"/>
                  <a:invGamma/>
                </a:srgbClr>
              </a:gs>
              <a:gs pos="100000">
                <a:srgbClr val="808080"/>
              </a:gs>
            </a:gsLst>
            <a:path path="shape">
              <a:fillToRect l="50000" t="50000" r="50000" b="50000"/>
            </a:path>
          </a:gradFill>
          <a:ln w="12700">
            <a:noFill/>
            <a:miter lim="800000"/>
            <a:headEnd type="none" w="sm" len="sm"/>
            <a:tailEnd type="none" w="sm" len="sm"/>
          </a:ln>
          <a:effectLst/>
        </p:spPr>
        <p:txBody>
          <a:bodyPr wrap="none" anchor="ctr"/>
          <a:lstStyle/>
          <a:p>
            <a:pPr marL="0" marR="0" lvl="0" indent="0" algn="l" defTabSz="914400" rtl="0" eaLnBrk="0" fontAlgn="auto" latinLnBrk="0" hangingPunct="0">
              <a:lnSpc>
                <a:spcPct val="100000"/>
              </a:lnSpc>
              <a:spcBef>
                <a:spcPts val="0"/>
              </a:spcBef>
              <a:spcAft>
                <a:spcPts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Arial"/>
              <a:ea typeface="宋体"/>
              <a:cs typeface="+mn-cs"/>
            </a:endParaRPr>
          </a:p>
        </p:txBody>
      </p:sp>
      <p:sp>
        <p:nvSpPr>
          <p:cNvPr id="10" name="Rectangle 3"/>
          <p:cNvSpPr>
            <a:spLocks noChangeArrowheads="1"/>
          </p:cNvSpPr>
          <p:nvPr/>
        </p:nvSpPr>
        <p:spPr bwMode="auto">
          <a:xfrm>
            <a:off x="2123132" y="1263760"/>
            <a:ext cx="5329188" cy="42534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indent="266700" eaLnBrk="0" hangingPunct="0">
              <a:tabLst>
                <a:tab pos="666750" algn="l"/>
              </a:tabLst>
              <a:defRPr sz="2800">
                <a:solidFill>
                  <a:schemeClr val="tx2"/>
                </a:solidFill>
                <a:latin typeface="Arial" panose="020B0604020202020204" pitchFamily="34" charset="0"/>
                <a:ea typeface="楷体_GB2312"/>
                <a:cs typeface="楷体_GB2312"/>
              </a:defRPr>
            </a:lvl1pPr>
            <a:lvl2pPr marL="742950" indent="-285750" eaLnBrk="0" hangingPunct="0">
              <a:tabLst>
                <a:tab pos="666750" algn="l"/>
              </a:tabLst>
              <a:defRPr sz="2800">
                <a:solidFill>
                  <a:schemeClr val="tx2"/>
                </a:solidFill>
                <a:latin typeface="Arial" panose="020B0604020202020204" pitchFamily="34" charset="0"/>
                <a:ea typeface="楷体_GB2312"/>
                <a:cs typeface="楷体_GB2312"/>
              </a:defRPr>
            </a:lvl2pPr>
            <a:lvl3pPr marL="1143000" indent="-228600" eaLnBrk="0" hangingPunct="0">
              <a:tabLst>
                <a:tab pos="666750" algn="l"/>
              </a:tabLst>
              <a:defRPr sz="2800">
                <a:solidFill>
                  <a:schemeClr val="tx2"/>
                </a:solidFill>
                <a:latin typeface="Arial" panose="020B0604020202020204" pitchFamily="34" charset="0"/>
                <a:ea typeface="楷体_GB2312"/>
                <a:cs typeface="楷体_GB2312"/>
              </a:defRPr>
            </a:lvl3pPr>
            <a:lvl4pPr marL="1600200" indent="-228600" eaLnBrk="0" hangingPunct="0">
              <a:tabLst>
                <a:tab pos="666750" algn="l"/>
              </a:tabLst>
              <a:defRPr sz="2800">
                <a:solidFill>
                  <a:schemeClr val="tx2"/>
                </a:solidFill>
                <a:latin typeface="Arial" panose="020B0604020202020204" pitchFamily="34" charset="0"/>
                <a:ea typeface="楷体_GB2312"/>
                <a:cs typeface="楷体_GB2312"/>
              </a:defRPr>
            </a:lvl4pPr>
            <a:lvl5pPr marL="2057400" indent="-228600" eaLnBrk="0" hangingPunct="0">
              <a:tabLst>
                <a:tab pos="666750" algn="l"/>
              </a:tabLst>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tabLst>
                <a:tab pos="666750" algn="l"/>
              </a:tabLs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tabLst>
                <a:tab pos="666750" algn="l"/>
              </a:tabLs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tabLst>
                <a:tab pos="666750" algn="l"/>
              </a:tabLs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tabLst>
                <a:tab pos="666750" algn="l"/>
              </a:tabLst>
              <a:defRPr sz="2800">
                <a:solidFill>
                  <a:schemeClr val="tx2"/>
                </a:solidFill>
                <a:latin typeface="Arial" panose="020B0604020202020204" pitchFamily="34" charset="0"/>
                <a:ea typeface="楷体_GB2312"/>
                <a:cs typeface="楷体_GB2312"/>
              </a:defRPr>
            </a:lvl9pPr>
          </a:lstStyle>
          <a:p>
            <a:pPr marL="0" marR="0" lvl="0" indent="266700" algn="just" defTabSz="914400" rtl="0" eaLnBrk="1" fontAlgn="base" latinLnBrk="0" hangingPunct="1">
              <a:lnSpc>
                <a:spcPct val="130000"/>
              </a:lnSpc>
              <a:spcBef>
                <a:spcPct val="0"/>
              </a:spcBef>
              <a:spcAft>
                <a:spcPct val="0"/>
              </a:spcAft>
              <a:buClrTx/>
              <a:buSzTx/>
              <a:buFontTx/>
              <a:buNone/>
              <a:tabLst>
                <a:tab pos="666750" algn="l"/>
              </a:tabLst>
              <a:defRPr/>
            </a:pPr>
            <a:r>
              <a:rPr kumimoji="0" lang="en-US" altLang="zh-CN" sz="28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3.1  </a:t>
            </a:r>
            <a:r>
              <a:rPr kumimoji="0" lang="zh-CN" altLang="en-US" sz="28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索末菲自由电子论 </a:t>
            </a:r>
            <a:endParaRPr kumimoji="0" lang="en-US" altLang="zh-CN" sz="28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a:p>
            <a:pPr marL="0" marR="0" lvl="0" indent="266700" algn="just" defTabSz="914400" rtl="0" eaLnBrk="1" fontAlgn="base" latinLnBrk="0" hangingPunct="1">
              <a:lnSpc>
                <a:spcPct val="130000"/>
              </a:lnSpc>
              <a:spcBef>
                <a:spcPct val="0"/>
              </a:spcBef>
              <a:spcAft>
                <a:spcPct val="0"/>
              </a:spcAft>
              <a:buClrTx/>
              <a:buSzTx/>
              <a:buFontTx/>
              <a:buNone/>
              <a:tabLst>
                <a:tab pos="666750" algn="l"/>
              </a:tabLst>
              <a:defRPr/>
            </a:pPr>
            <a:r>
              <a:rPr kumimoji="0" lang="en-US" altLang="zh-CN" sz="28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     </a:t>
            </a:r>
            <a:r>
              <a:rPr kumimoji="0"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3.1.1  </a:t>
            </a:r>
            <a:r>
              <a:rPr kumimoji="0"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波函数与</a:t>
            </a:r>
            <a:r>
              <a:rPr kumimoji="0" lang="en-US" altLang="zh-CN" sz="2400" b="1" i="1"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E</a:t>
            </a:r>
            <a:r>
              <a:rPr kumimoji="0"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0" lang="en-US" altLang="zh-CN" sz="2400" b="1" i="1"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k</a:t>
            </a:r>
            <a:r>
              <a:rPr kumimoji="0"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关系</a:t>
            </a:r>
            <a:endParaRPr kumimoji="0"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a:p>
            <a:pPr marL="0" marR="0" lvl="0" indent="266700" algn="just" defTabSz="914400" rtl="0" eaLnBrk="1" fontAlgn="base" latinLnBrk="0" hangingPunct="1">
              <a:lnSpc>
                <a:spcPct val="130000"/>
              </a:lnSpc>
              <a:spcBef>
                <a:spcPct val="0"/>
              </a:spcBef>
              <a:spcAft>
                <a:spcPct val="0"/>
              </a:spcAft>
              <a:buClrTx/>
              <a:buSzTx/>
              <a:buFontTx/>
              <a:buNone/>
              <a:tabLst>
                <a:tab pos="666750" algn="l"/>
              </a:tabLst>
              <a:defRPr/>
            </a:pPr>
            <a:r>
              <a:rPr kumimoji="0"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      3.1.2  </a:t>
            </a:r>
            <a:r>
              <a:rPr kumimoji="0"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能级与态密度</a:t>
            </a:r>
          </a:p>
          <a:p>
            <a:pPr marL="0" marR="0" lvl="0" indent="266700" algn="just" defTabSz="914400" rtl="0" eaLnBrk="1" fontAlgn="base" latinLnBrk="0" hangingPunct="1">
              <a:lnSpc>
                <a:spcPct val="130000"/>
              </a:lnSpc>
              <a:spcBef>
                <a:spcPct val="0"/>
              </a:spcBef>
              <a:spcAft>
                <a:spcPct val="0"/>
              </a:spcAft>
              <a:buClrTx/>
              <a:buSzTx/>
              <a:buFontTx/>
              <a:buNone/>
              <a:tabLst>
                <a:tab pos="666750" algn="l"/>
              </a:tabLst>
              <a:defRPr/>
            </a:pPr>
            <a:r>
              <a:rPr kumimoji="0" lang="en-US" altLang="zh-CN" sz="28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3.2  </a:t>
            </a:r>
            <a:r>
              <a:rPr kumimoji="0" lang="zh-CN" altLang="en-US" sz="28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周期势场中电子运动状态</a:t>
            </a:r>
            <a:endParaRPr kumimoji="0" lang="en-US" altLang="zh-CN" sz="28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a:p>
            <a:pPr marL="0" marR="0" lvl="0" indent="266700" algn="just" defTabSz="914400" rtl="0" eaLnBrk="1" fontAlgn="base" latinLnBrk="0" hangingPunct="1">
              <a:lnSpc>
                <a:spcPct val="130000"/>
              </a:lnSpc>
              <a:spcBef>
                <a:spcPct val="0"/>
              </a:spcBef>
              <a:spcAft>
                <a:spcPct val="0"/>
              </a:spcAft>
              <a:buClrTx/>
              <a:buSzTx/>
              <a:buFontTx/>
              <a:buNone/>
              <a:tabLst>
                <a:tab pos="666750" algn="l"/>
              </a:tabLst>
              <a:defRPr/>
            </a:pPr>
            <a:r>
              <a:rPr kumimoji="0"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      3.2.1  </a:t>
            </a:r>
            <a:r>
              <a:rPr kumimoji="0"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布洛赫定理</a:t>
            </a:r>
            <a:endParaRPr kumimoji="0"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a:p>
            <a:pPr marL="0" marR="0" lvl="0" indent="266700" algn="just" defTabSz="914400" rtl="0" eaLnBrk="1" fontAlgn="base" latinLnBrk="0" hangingPunct="1">
              <a:lnSpc>
                <a:spcPct val="130000"/>
              </a:lnSpc>
              <a:spcBef>
                <a:spcPct val="0"/>
              </a:spcBef>
              <a:spcAft>
                <a:spcPct val="0"/>
              </a:spcAft>
              <a:buClrTx/>
              <a:buSzTx/>
              <a:buFontTx/>
              <a:buNone/>
              <a:tabLst>
                <a:tab pos="666750" algn="l"/>
              </a:tabLst>
              <a:defRPr/>
            </a:pPr>
            <a:r>
              <a:rPr kumimoji="0"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      3.2.2  </a:t>
            </a:r>
            <a:r>
              <a:rPr kumimoji="0"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近自由电子近似</a:t>
            </a:r>
            <a:endParaRPr kumimoji="0"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a:p>
            <a:pPr marL="0" marR="0" lvl="0" indent="266700" algn="just" defTabSz="914400" rtl="0" eaLnBrk="1" fontAlgn="base" latinLnBrk="0" hangingPunct="1">
              <a:lnSpc>
                <a:spcPct val="130000"/>
              </a:lnSpc>
              <a:spcBef>
                <a:spcPct val="0"/>
              </a:spcBef>
              <a:spcAft>
                <a:spcPct val="0"/>
              </a:spcAft>
              <a:buClrTx/>
              <a:buSzTx/>
              <a:buFontTx/>
              <a:buNone/>
              <a:tabLst>
                <a:tab pos="666750" algn="l"/>
              </a:tabLst>
              <a:defRPr/>
            </a:pPr>
            <a:r>
              <a:rPr kumimoji="0"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      3.2.3  </a:t>
            </a:r>
            <a:r>
              <a:rPr kumimoji="0"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紧束缚近似</a:t>
            </a:r>
            <a:endParaRPr kumimoji="0"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a:p>
            <a:pPr marL="0" marR="0" lvl="0" indent="266700" algn="just" defTabSz="914400" rtl="0" eaLnBrk="1" fontAlgn="base" latinLnBrk="0" hangingPunct="1">
              <a:lnSpc>
                <a:spcPct val="130000"/>
              </a:lnSpc>
              <a:spcBef>
                <a:spcPct val="0"/>
              </a:spcBef>
              <a:spcAft>
                <a:spcPct val="0"/>
              </a:spcAft>
              <a:buClrTx/>
              <a:buSzTx/>
              <a:buFontTx/>
              <a:buNone/>
              <a:tabLst>
                <a:tab pos="666750" algn="l"/>
              </a:tabLst>
              <a:defRPr/>
            </a:pPr>
            <a:r>
              <a:rPr kumimoji="0" lang="en-US" altLang="zh-CN" sz="28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3.3  </a:t>
            </a:r>
            <a:r>
              <a:rPr kumimoji="0" lang="zh-CN" altLang="en-US" sz="28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费米统计分布</a:t>
            </a:r>
            <a:endParaRPr kumimoji="0" lang="en-US" altLang="zh-CN" sz="28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2060964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041412"/>
                                        </p:tgtEl>
                                        <p:attrNameLst>
                                          <p:attrName>style.visibility</p:attrName>
                                        </p:attrNameLst>
                                      </p:cBhvr>
                                      <p:to>
                                        <p:strVal val="visible"/>
                                      </p:to>
                                    </p:set>
                                    <p:animEffect transition="in" filter="dissolve">
                                      <p:cBhvr>
                                        <p:cTn id="7" dur="500"/>
                                        <p:tgtEl>
                                          <p:spTgt spid="10414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1412"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2"/>
          <p:cNvSpPr>
            <a:spLocks noGrp="1" noRot="1" noChangeArrowheads="1"/>
          </p:cNvSpPr>
          <p:nvPr>
            <p:ph type="title" idx="4294967295"/>
          </p:nvPr>
        </p:nvSpPr>
        <p:spPr bwMode="auto">
          <a:xfrm>
            <a:off x="1979712" y="167000"/>
            <a:ext cx="6562725" cy="1143000"/>
          </a:xfrm>
          <a:prstGeom prst="rect">
            <a:avLst/>
          </a:prstGeom>
          <a:noFill/>
        </p:spPr>
        <p:txBody>
          <a:bodyPr anchor="ctr"/>
          <a:lstStyle/>
          <a:p>
            <a:pPr algn="l" defTabSz="914400">
              <a:buClrTx/>
              <a:buSzTx/>
              <a:buFontTx/>
              <a:defRPr/>
            </a:pPr>
            <a:r>
              <a:rPr lang="zh-CN" altLang="en-US" sz="3600" b="1" kern="1200" dirty="0">
                <a:solidFill>
                  <a:srgbClr val="660066"/>
                </a:solidFill>
                <a:effectLst>
                  <a:outerShdw blurRad="38100" dist="38100" dir="2700000" algn="tl">
                    <a:srgbClr val="C0C0C0"/>
                  </a:outerShdw>
                </a:effectLst>
                <a:latin typeface="Times New Roman" pitchFamily="18" charset="0"/>
                <a:ea typeface="微软雅黑" pitchFamily="34" charset="-122"/>
                <a:cs typeface="+mn-cs"/>
              </a:rPr>
              <a:t>近自由电子近似的基本思想</a:t>
            </a:r>
          </a:p>
        </p:txBody>
      </p:sp>
      <p:sp>
        <p:nvSpPr>
          <p:cNvPr id="5124" name="Rectangle 3"/>
          <p:cNvSpPr>
            <a:spLocks noGrp="1" noRot="1" noChangeArrowheads="1"/>
          </p:cNvSpPr>
          <p:nvPr>
            <p:ph type="body" idx="4294967295"/>
          </p:nvPr>
        </p:nvSpPr>
        <p:spPr bwMode="auto">
          <a:xfrm>
            <a:off x="914400" y="1303490"/>
            <a:ext cx="8229600" cy="3743325"/>
          </a:xfrm>
          <a:prstGeom prst="rect">
            <a:avLst/>
          </a:prstGeom>
          <a:solidFill>
            <a:srgbClr val="FFFFFF"/>
          </a:solidFill>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sz="2800" b="1" dirty="0">
                <a:solidFill>
                  <a:srgbClr val="A50021"/>
                </a:solidFill>
                <a:latin typeface="Times New Roman" panose="02020603050405020304" pitchFamily="18" charset="0"/>
                <a:ea typeface="微软雅黑" panose="020B0503020204020204" pitchFamily="34" charset="-122"/>
                <a:cs typeface="Times New Roman" panose="02020603050405020304" pitchFamily="18" charset="0"/>
              </a:rPr>
              <a:t>问题：求解周期性势场中的薛定谔方程</a:t>
            </a:r>
          </a:p>
          <a:p>
            <a:pPr eaLnBrk="1" hangingPunct="1"/>
            <a:r>
              <a:rPr lang="zh-CN" altLang="en-US" sz="2800" b="1" dirty="0">
                <a:solidFill>
                  <a:srgbClr val="A50021"/>
                </a:solidFill>
                <a:latin typeface="Times New Roman" panose="02020603050405020304" pitchFamily="18" charset="0"/>
                <a:ea typeface="微软雅黑" panose="020B0503020204020204" pitchFamily="34" charset="-122"/>
                <a:cs typeface="Times New Roman" panose="02020603050405020304" pitchFamily="18" charset="0"/>
              </a:rPr>
              <a:t>思路：</a:t>
            </a:r>
          </a:p>
          <a:p>
            <a:pPr lvl="1" eaLnBrk="1" hangingPunct="1"/>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假定晶体中电子是在很弱的周期场中运动 </a:t>
            </a:r>
          </a:p>
          <a:p>
            <a:pPr lvl="1" eaLnBrk="1" hangingPunct="1"/>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电子的运动情况很像自由电子，但受到势场的影响 </a:t>
            </a:r>
          </a:p>
          <a:p>
            <a:pPr lvl="1" eaLnBrk="1" hangingPunct="1"/>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势场很弱，周期势场对电子状态的影响可以用微扰论处理</a:t>
            </a:r>
          </a:p>
        </p:txBody>
      </p:sp>
      <p:grpSp>
        <p:nvGrpSpPr>
          <p:cNvPr id="5" name="组合 4"/>
          <p:cNvGrpSpPr/>
          <p:nvPr/>
        </p:nvGrpSpPr>
        <p:grpSpPr>
          <a:xfrm>
            <a:off x="2267744" y="3789040"/>
            <a:ext cx="5924444" cy="2122417"/>
            <a:chOff x="2411760" y="4049783"/>
            <a:chExt cx="5924444" cy="2122417"/>
          </a:xfrm>
        </p:grpSpPr>
        <p:pic>
          <p:nvPicPr>
            <p:cNvPr id="6" name="图片 5"/>
            <p:cNvPicPr>
              <a:picLocks noChangeAspect="1"/>
            </p:cNvPicPr>
            <p:nvPr/>
          </p:nvPicPr>
          <p:blipFill>
            <a:blip r:embed="rId3"/>
            <a:stretch>
              <a:fillRect/>
            </a:stretch>
          </p:blipFill>
          <p:spPr>
            <a:xfrm>
              <a:off x="2411760" y="4049783"/>
              <a:ext cx="5924444" cy="2122417"/>
            </a:xfrm>
            <a:prstGeom prst="rect">
              <a:avLst/>
            </a:prstGeom>
          </p:spPr>
        </p:pic>
        <p:sp>
          <p:nvSpPr>
            <p:cNvPr id="7" name="文本框 6"/>
            <p:cNvSpPr txBox="1"/>
            <p:nvPr/>
          </p:nvSpPr>
          <p:spPr>
            <a:xfrm>
              <a:off x="6997650" y="5157192"/>
              <a:ext cx="886718" cy="523220"/>
            </a:xfrm>
            <a:prstGeom prst="rect">
              <a:avLst/>
            </a:prstGeom>
            <a:solidFill>
              <a:schemeClr val="bg1"/>
            </a:solidFill>
          </p:spPr>
          <p:txBody>
            <a:bodyPr wrap="none" rtlCol="0">
              <a:spAutoFit/>
            </a:bodyPr>
            <a:lstStyle/>
            <a:p>
              <a:r>
                <a:rPr lang="en-US" altLang="zh-CN" i="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V </a:t>
              </a:r>
              <a:r>
                <a:rPr lang="en-US" altLang="zh-CN"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i="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x</a:t>
              </a:r>
              <a:r>
                <a:rPr lang="en-US" altLang="zh-CN"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2" name="页脚占位符 1"/>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zh-CN" altLang="en-US"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清华大学电子工程系</a:t>
            </a:r>
            <a:r>
              <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a:t>
            </a:r>
            <a:r>
              <a:rPr kumimoji="1" lang="zh-CN" altLang="en-US"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黄翊东</a:t>
            </a:r>
            <a:endPar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3" name="灯片编号占位符 2"/>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CBFA3644-F7FA-4510-BE22-999DFD69EC9B}" type="slidenum">
              <a:rPr kumimoji="1" lang="en-US" altLang="zh-CN" sz="14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t>49</a:t>
            </a:fld>
            <a:endPar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10" name="Rectangle 37"/>
          <p:cNvSpPr>
            <a:spLocks noChangeArrowheads="1"/>
          </p:cNvSpPr>
          <p:nvPr/>
        </p:nvSpPr>
        <p:spPr bwMode="auto">
          <a:xfrm flipV="1">
            <a:off x="106363" y="1009873"/>
            <a:ext cx="8885237" cy="42863"/>
          </a:xfrm>
          <a:prstGeom prst="rect">
            <a:avLst/>
          </a:prstGeom>
          <a:gradFill rotWithShape="0">
            <a:gsLst>
              <a:gs pos="0">
                <a:srgbClr val="808080">
                  <a:gamma/>
                  <a:tint val="0"/>
                  <a:invGamma/>
                </a:srgbClr>
              </a:gs>
              <a:gs pos="100000">
                <a:srgbClr val="808080"/>
              </a:gs>
            </a:gsLst>
            <a:path path="shape">
              <a:fillToRect l="50000" t="50000" r="50000" b="50000"/>
            </a:path>
          </a:gradFill>
          <a:ln w="12700">
            <a:noFill/>
            <a:miter lim="800000"/>
            <a:headEnd type="none" w="sm" len="sm"/>
            <a:tailEnd type="none" w="sm" len="sm"/>
          </a:ln>
          <a:effectLst/>
        </p:spPr>
        <p:txBody>
          <a:bodyPr wrap="none" anchor="ctr"/>
          <a:lstStyle/>
          <a:p>
            <a:pPr marL="0" marR="0" lvl="0" indent="0" algn="l" defTabSz="914400" rtl="0" eaLnBrk="0" fontAlgn="auto" latinLnBrk="0" hangingPunct="0">
              <a:lnSpc>
                <a:spcPct val="100000"/>
              </a:lnSpc>
              <a:spcBef>
                <a:spcPts val="0"/>
              </a:spcBef>
              <a:spcAft>
                <a:spcPts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Arial"/>
              <a:ea typeface="宋体"/>
              <a:cs typeface="+mn-c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Rectangle 2"/>
          <p:cNvSpPr>
            <a:spLocks noGrp="1" noRot="1" noChangeArrowheads="1"/>
          </p:cNvSpPr>
          <p:nvPr>
            <p:ph type="title" idx="4294967295"/>
          </p:nvPr>
        </p:nvSpPr>
        <p:spPr bwMode="auto">
          <a:xfrm>
            <a:off x="1259632" y="314325"/>
            <a:ext cx="6767512" cy="744538"/>
          </a:xfrm>
          <a:prstGeom prst="rect">
            <a:avLst/>
          </a:prstGeom>
          <a:solidFill>
            <a:srgbClr val="FFFFFF"/>
          </a:solidFill>
          <a:extLst>
            <a:ext uri="{91240B29-F687-4F45-9708-019B960494DF}">
              <a14:hiddenLine xmlns:a14="http://schemas.microsoft.com/office/drawing/2010/main" w="9525">
                <a:solidFill>
                  <a:srgbClr val="000000"/>
                </a:solidFill>
                <a:miter lim="800000"/>
                <a:headEnd/>
                <a:tailEnd/>
              </a14:hiddenLine>
            </a:ext>
          </a:extLst>
        </p:spPr>
        <p:txBody>
          <a:bodyPr anchor="ctr"/>
          <a:lstStyle/>
          <a:p>
            <a:pPr eaLnBrk="1" hangingPunct="1"/>
            <a:r>
              <a:rPr lang="zh-CN" altLang="en-US" sz="3600" b="1" kern="1200" dirty="0">
                <a:solidFill>
                  <a:srgbClr val="660066"/>
                </a:solidFill>
                <a:effectLst>
                  <a:outerShdw blurRad="38100" dist="38100" dir="2700000" algn="tl">
                    <a:srgbClr val="C0C0C0"/>
                  </a:outerShdw>
                </a:effectLst>
                <a:latin typeface="Times New Roman" pitchFamily="18" charset="0"/>
                <a:ea typeface="微软雅黑" pitchFamily="34" charset="-122"/>
                <a:cs typeface="+mn-cs"/>
              </a:rPr>
              <a:t>“经典电子气”的基本假设 </a:t>
            </a:r>
          </a:p>
        </p:txBody>
      </p:sp>
      <p:sp>
        <p:nvSpPr>
          <p:cNvPr id="7172" name="Rectangle 3"/>
          <p:cNvSpPr>
            <a:spLocks noGrp="1" noRot="1" noChangeArrowheads="1"/>
          </p:cNvSpPr>
          <p:nvPr>
            <p:ph type="body" idx="4294967295"/>
          </p:nvPr>
        </p:nvSpPr>
        <p:spPr bwMode="auto">
          <a:xfrm>
            <a:off x="1057275" y="1196975"/>
            <a:ext cx="8086725" cy="5113338"/>
          </a:xfrm>
          <a:prstGeom prst="rect">
            <a:avLst/>
          </a:prstGeom>
          <a:solidFill>
            <a:srgbClr val="FFFFFF"/>
          </a:solidFill>
          <a:extLst>
            <a:ext uri="{91240B29-F687-4F45-9708-019B960494DF}">
              <a14:hiddenLine xmlns:a14="http://schemas.microsoft.com/office/drawing/2010/main" w="9525">
                <a:solidFill>
                  <a:srgbClr val="000000"/>
                </a:solidFill>
                <a:miter lim="800000"/>
                <a:headEnd/>
                <a:tailEnd/>
              </a14:hiddenLine>
            </a:ext>
          </a:extLst>
        </p:spPr>
        <p:txBody>
          <a:bodyPr/>
          <a:lstStyle/>
          <a:p>
            <a:pPr marL="0" indent="0" algn="just" eaLnBrk="1" hangingPunct="1">
              <a:lnSpc>
                <a:spcPct val="90000"/>
              </a:lnSpc>
              <a:buFont typeface="Wingdings" panose="05000000000000000000" pitchFamily="2" charset="2"/>
              <a:buNone/>
            </a:pPr>
            <a:r>
              <a:rPr lang="en-US" altLang="zh-CN" sz="21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21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独立电子近似</a:t>
            </a:r>
          </a:p>
          <a:p>
            <a:pPr marL="0" lvl="1" indent="0" algn="just" eaLnBrk="1" hangingPunct="1">
              <a:lnSpc>
                <a:spcPct val="90000"/>
              </a:lnSpc>
              <a:buFont typeface="Wingdings" panose="05000000000000000000" pitchFamily="2" charset="2"/>
              <a:buNone/>
            </a:pP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rPr>
              <a:t>          忽略电子与电子之间的相互作用</a:t>
            </a:r>
          </a:p>
          <a:p>
            <a:pPr marL="0" indent="0" algn="just" eaLnBrk="1" hangingPunct="1">
              <a:lnSpc>
                <a:spcPct val="90000"/>
              </a:lnSpc>
              <a:spcBef>
                <a:spcPts val="600"/>
              </a:spcBef>
              <a:buFont typeface="Wingdings" panose="05000000000000000000" pitchFamily="2" charset="2"/>
              <a:buNone/>
            </a:pPr>
            <a:r>
              <a:rPr lang="en-US" altLang="zh-CN" sz="21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21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自由电子近似</a:t>
            </a:r>
          </a:p>
          <a:p>
            <a:pPr marL="0" lvl="1" indent="0" algn="just" eaLnBrk="1" hangingPunct="1">
              <a:lnSpc>
                <a:spcPct val="90000"/>
              </a:lnSpc>
              <a:buFont typeface="Wingdings" panose="05000000000000000000" pitchFamily="2" charset="2"/>
              <a:buNone/>
            </a:pP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rPr>
              <a:t>         电子没有与离子碰撞时，忽略电子与离子之间的相互作用</a:t>
            </a:r>
            <a:endPar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endParaRPr>
          </a:p>
          <a:p>
            <a:pPr marL="0" lvl="1" indent="0" algn="just" eaLnBrk="1" hangingPunct="1">
              <a:lnSpc>
                <a:spcPct val="90000"/>
              </a:lnSpc>
              <a:spcBef>
                <a:spcPts val="600"/>
              </a:spcBef>
              <a:buFont typeface="Wingdings" panose="05000000000000000000" pitchFamily="2" charset="2"/>
              <a:buNone/>
            </a:pPr>
            <a:r>
              <a:rPr lang="en-US" altLang="zh-CN" sz="21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21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碰撞</a:t>
            </a:r>
          </a:p>
          <a:p>
            <a:pPr marL="0" lvl="1" indent="0" algn="just" eaLnBrk="1" hangingPunct="1">
              <a:spcBef>
                <a:spcPts val="25"/>
              </a:spcBef>
              <a:buFont typeface="Wingdings" panose="05000000000000000000" pitchFamily="2" charset="2"/>
              <a:buNone/>
            </a:pP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rPr>
              <a:t>         电子突然改变速度的瞬时事件，是由于碰到不可穿透的离子实而</a:t>
            </a:r>
            <a:endPar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endParaRPr>
          </a:p>
          <a:p>
            <a:pPr marL="0" lvl="1" indent="0" algn="just" eaLnBrk="1" hangingPunct="1">
              <a:spcBef>
                <a:spcPts val="25"/>
              </a:spcBef>
              <a:buFont typeface="Wingdings" panose="05000000000000000000" pitchFamily="2" charset="2"/>
              <a:buNone/>
            </a:pP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rPr>
              <a:t>         被反弹，忽略电子之间的相互碰撞</a:t>
            </a:r>
          </a:p>
          <a:p>
            <a:pPr marL="0" indent="0" algn="just" eaLnBrk="1" hangingPunct="1">
              <a:lnSpc>
                <a:spcPct val="90000"/>
              </a:lnSpc>
              <a:spcBef>
                <a:spcPts val="600"/>
              </a:spcBef>
              <a:buFont typeface="Wingdings" panose="05000000000000000000" pitchFamily="2" charset="2"/>
              <a:buNone/>
            </a:pPr>
            <a:r>
              <a:rPr lang="en-US" altLang="zh-CN" sz="21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21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弛豫时间</a:t>
            </a:r>
          </a:p>
          <a:p>
            <a:pPr marL="0" lvl="1" indent="0" algn="just" eaLnBrk="1" hangingPunct="1">
              <a:lnSpc>
                <a:spcPct val="90000"/>
              </a:lnSpc>
              <a:spcBef>
                <a:spcPts val="0"/>
              </a:spcBef>
              <a:buFont typeface="Wingdings" panose="05000000000000000000" pitchFamily="2" charset="2"/>
              <a:buNone/>
            </a:pP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rPr>
              <a:t>         单位时间内电子发生碰撞的几率是</a:t>
            </a:r>
            <a:r>
              <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rPr>
              <a:t>1/</a:t>
            </a:r>
            <a:r>
              <a:rPr lang="en-US" altLang="zh-CN" sz="2000" b="1" i="1" dirty="0">
                <a:latin typeface="Times New Roman" panose="02020603050405020304" pitchFamily="18" charset="0"/>
                <a:ea typeface="微软雅黑" panose="020B0503020204020204" pitchFamily="34" charset="-122"/>
                <a:cs typeface="Times New Roman" panose="02020603050405020304" pitchFamily="18" charset="0"/>
                <a:sym typeface="Symbol" panose="05050102010706020507" pitchFamily="18" charset="2"/>
              </a:rPr>
              <a:t></a:t>
            </a: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000" b="1" i="1" dirty="0">
                <a:latin typeface="Times New Roman" panose="02020603050405020304" pitchFamily="18" charset="0"/>
                <a:ea typeface="微软雅黑" panose="020B0503020204020204" pitchFamily="34" charset="-122"/>
                <a:cs typeface="Times New Roman" panose="02020603050405020304" pitchFamily="18" charset="0"/>
                <a:sym typeface="Symbol" panose="05050102010706020507" pitchFamily="18" charset="2"/>
              </a:rPr>
              <a:t> </a:t>
            </a: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rPr>
              <a:t>为弛豫时间</a:t>
            </a:r>
            <a:endPar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endParaRPr>
          </a:p>
          <a:p>
            <a:pPr marL="0" lvl="1" indent="0" algn="just" eaLnBrk="1" hangingPunct="1">
              <a:lnSpc>
                <a:spcPct val="90000"/>
              </a:lnSpc>
              <a:spcBef>
                <a:spcPts val="0"/>
              </a:spcBef>
              <a:buFont typeface="Wingdings" panose="05000000000000000000" pitchFamily="2" charset="2"/>
              <a:buNone/>
            </a:pPr>
            <a:r>
              <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rPr>
              <a:t>（平均自由时间）。弛豫时间与电子位置、速度无关</a:t>
            </a:r>
          </a:p>
          <a:p>
            <a:pPr marL="0" indent="0" algn="just" eaLnBrk="1" hangingPunct="1">
              <a:lnSpc>
                <a:spcPct val="90000"/>
              </a:lnSpc>
              <a:spcBef>
                <a:spcPts val="600"/>
              </a:spcBef>
              <a:buFont typeface="Wingdings" panose="05000000000000000000" pitchFamily="2" charset="2"/>
              <a:buNone/>
            </a:pPr>
            <a:r>
              <a:rPr lang="en-US" altLang="zh-CN" sz="21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21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热平衡</a:t>
            </a:r>
          </a:p>
          <a:p>
            <a:pPr marL="0" lvl="1" indent="0" algn="just" eaLnBrk="1" hangingPunct="1">
              <a:spcBef>
                <a:spcPts val="0"/>
              </a:spcBef>
              <a:buFont typeface="Wingdings" panose="05000000000000000000" pitchFamily="2" charset="2"/>
              <a:buNone/>
            </a:pP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rPr>
              <a:t>        假设电子和周围环境达到热平衡仅仅是通过碰撞实现的，与碰撞</a:t>
            </a:r>
            <a:endPar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endParaRPr>
          </a:p>
          <a:p>
            <a:pPr marL="0" lvl="1" indent="0" algn="just" eaLnBrk="1" hangingPunct="1">
              <a:spcBef>
                <a:spcPts val="0"/>
              </a:spcBef>
              <a:buFont typeface="Wingdings" panose="05000000000000000000" pitchFamily="2" charset="2"/>
              <a:buNone/>
            </a:pP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rPr>
              <a:t>        前后电子速度毫无关联，速率是和碰撞发生处的温度相适应的</a:t>
            </a:r>
          </a:p>
          <a:p>
            <a:pPr marL="0" indent="0" algn="just" eaLnBrk="1" hangingPunct="1">
              <a:lnSpc>
                <a:spcPct val="90000"/>
              </a:lnSpc>
              <a:spcBef>
                <a:spcPts val="600"/>
              </a:spcBef>
              <a:buFont typeface="Wingdings" panose="05000000000000000000" pitchFamily="2" charset="2"/>
              <a:buNone/>
            </a:pPr>
            <a:r>
              <a:rPr lang="en-US" altLang="zh-CN" sz="21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21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隐含假设</a:t>
            </a:r>
          </a:p>
          <a:p>
            <a:pPr marL="0" lvl="1" indent="0" algn="just" eaLnBrk="1" hangingPunct="1">
              <a:lnSpc>
                <a:spcPct val="90000"/>
              </a:lnSpc>
              <a:buFont typeface="Wingdings" panose="05000000000000000000" pitchFamily="2" charset="2"/>
              <a:buNone/>
            </a:pP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rPr>
              <a:t>         电子如同理想气体分子，遵循玻尔兹曼统计规律</a:t>
            </a:r>
          </a:p>
        </p:txBody>
      </p:sp>
      <p:sp>
        <p:nvSpPr>
          <p:cNvPr id="1044488" name="Line 8"/>
          <p:cNvSpPr>
            <a:spLocks noChangeShapeType="1"/>
          </p:cNvSpPr>
          <p:nvPr/>
        </p:nvSpPr>
        <p:spPr bwMode="auto">
          <a:xfrm>
            <a:off x="4499892" y="6150600"/>
            <a:ext cx="2592388" cy="0"/>
          </a:xfrm>
          <a:prstGeom prst="line">
            <a:avLst/>
          </a:prstGeom>
          <a:noFill/>
          <a:ln w="76200">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 name="页脚占位符 1"/>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zh-CN" altLang="en-US"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清华大学电子工程系</a:t>
            </a:r>
            <a:r>
              <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a:t>
            </a:r>
            <a:r>
              <a:rPr kumimoji="1" lang="zh-CN" altLang="en-US"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黄翊东</a:t>
            </a:r>
            <a:endPar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3" name="灯片编号占位符 2"/>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CBFA3644-F7FA-4510-BE22-999DFD69EC9B}" type="slidenum">
              <a:rPr kumimoji="1" lang="en-US" altLang="zh-CN" sz="14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t>5</a:t>
            </a:fld>
            <a:endPar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8" name="Rectangle 37"/>
          <p:cNvSpPr>
            <a:spLocks noChangeArrowheads="1"/>
          </p:cNvSpPr>
          <p:nvPr/>
        </p:nvSpPr>
        <p:spPr bwMode="auto">
          <a:xfrm flipV="1">
            <a:off x="106363" y="1009873"/>
            <a:ext cx="8885237" cy="42863"/>
          </a:xfrm>
          <a:prstGeom prst="rect">
            <a:avLst/>
          </a:prstGeom>
          <a:gradFill rotWithShape="0">
            <a:gsLst>
              <a:gs pos="0">
                <a:srgbClr val="808080">
                  <a:gamma/>
                  <a:tint val="0"/>
                  <a:invGamma/>
                </a:srgbClr>
              </a:gs>
              <a:gs pos="100000">
                <a:srgbClr val="808080"/>
              </a:gs>
            </a:gsLst>
            <a:path path="shape">
              <a:fillToRect l="50000" t="50000" r="50000" b="50000"/>
            </a:path>
          </a:gradFill>
          <a:ln w="12700">
            <a:noFill/>
            <a:miter lim="800000"/>
            <a:headEnd type="none" w="sm" len="sm"/>
            <a:tailEnd type="none" w="sm" len="sm"/>
          </a:ln>
          <a:effectLst/>
        </p:spPr>
        <p:txBody>
          <a:bodyPr wrap="none" anchor="ctr"/>
          <a:lstStyle/>
          <a:p>
            <a:pPr eaLnBrk="0" fontAlgn="auto" hangingPunct="0">
              <a:spcBef>
                <a:spcPts val="0"/>
              </a:spcBef>
              <a:spcAft>
                <a:spcPts val="0"/>
              </a:spcAft>
              <a:defRPr/>
            </a:pPr>
            <a:endParaRPr lang="zh-CN" altLang="zh-CN" sz="1800" kern="0">
              <a:solidFill>
                <a:srgbClr val="FFFFFF"/>
              </a:solidFill>
              <a:latin typeface="Arial"/>
              <a:ea typeface="宋体"/>
              <a:cs typeface="+mn-cs"/>
            </a:endParaRPr>
          </a:p>
        </p:txBody>
      </p:sp>
    </p:spTree>
    <p:extLst>
      <p:ext uri="{BB962C8B-B14F-4D97-AF65-F5344CB8AC3E}">
        <p14:creationId xmlns:p14="http://schemas.microsoft.com/office/powerpoint/2010/main" val="3653613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1044488"/>
                                        </p:tgtEl>
                                        <p:attrNameLst>
                                          <p:attrName>style.visibility</p:attrName>
                                        </p:attrNameLst>
                                      </p:cBhvr>
                                      <p:to>
                                        <p:strVal val="visible"/>
                                      </p:to>
                                    </p:set>
                                    <p:anim calcmode="lin" valueType="num">
                                      <p:cBhvr>
                                        <p:cTn id="7" dur="1000" fill="hold"/>
                                        <p:tgtEl>
                                          <p:spTgt spid="1044488"/>
                                        </p:tgtEl>
                                        <p:attrNameLst>
                                          <p:attrName>ppt_w</p:attrName>
                                        </p:attrNameLst>
                                      </p:cBhvr>
                                      <p:tavLst>
                                        <p:tav tm="0">
                                          <p:val>
                                            <p:strVal val="#ppt_w*0.70"/>
                                          </p:val>
                                        </p:tav>
                                        <p:tav tm="100000">
                                          <p:val>
                                            <p:strVal val="#ppt_w"/>
                                          </p:val>
                                        </p:tav>
                                      </p:tavLst>
                                    </p:anim>
                                    <p:anim calcmode="lin" valueType="num">
                                      <p:cBhvr>
                                        <p:cTn id="8" dur="1000" fill="hold"/>
                                        <p:tgtEl>
                                          <p:spTgt spid="1044488"/>
                                        </p:tgtEl>
                                        <p:attrNameLst>
                                          <p:attrName>ppt_h</p:attrName>
                                        </p:attrNameLst>
                                      </p:cBhvr>
                                      <p:tavLst>
                                        <p:tav tm="0">
                                          <p:val>
                                            <p:strVal val="#ppt_h"/>
                                          </p:val>
                                        </p:tav>
                                        <p:tav tm="100000">
                                          <p:val>
                                            <p:strVal val="#ppt_h"/>
                                          </p:val>
                                        </p:tav>
                                      </p:tavLst>
                                    </p:anim>
                                    <p:animEffect transition="in" filter="fade">
                                      <p:cBhvr>
                                        <p:cTn id="9" dur="1000"/>
                                        <p:tgtEl>
                                          <p:spTgt spid="10444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4488"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ChangeArrowheads="1"/>
          </p:cNvSpPr>
          <p:nvPr/>
        </p:nvSpPr>
        <p:spPr bwMode="auto">
          <a:xfrm>
            <a:off x="1116013" y="1715865"/>
            <a:ext cx="6858000" cy="1447800"/>
          </a:xfrm>
          <a:prstGeom prst="rect">
            <a:avLst/>
          </a:prstGeom>
          <a:gradFill rotWithShape="0">
            <a:gsLst>
              <a:gs pos="0">
                <a:srgbClr val="FFCCFF"/>
              </a:gs>
              <a:gs pos="50000">
                <a:srgbClr val="FFFFFF"/>
              </a:gs>
              <a:gs pos="100000">
                <a:srgbClr val="FFCC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endParaRPr lang="zh-CN" altLang="en-US" sz="240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147" name="Text Box 3"/>
          <p:cNvSpPr txBox="1">
            <a:spLocks noChangeArrowheads="1"/>
          </p:cNvSpPr>
          <p:nvPr/>
        </p:nvSpPr>
        <p:spPr bwMode="auto">
          <a:xfrm>
            <a:off x="671513" y="1196752"/>
            <a:ext cx="508190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r>
              <a:rPr kumimoji="1"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薛定谔方程</a:t>
            </a:r>
            <a:r>
              <a:rPr kumimoji="1" lang="en-US" altLang="zh-CN"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(Shrodinger Equation) </a:t>
            </a:r>
            <a:r>
              <a:rPr kumimoji="1"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a:t>
            </a:r>
          </a:p>
        </p:txBody>
      </p:sp>
      <p:sp>
        <p:nvSpPr>
          <p:cNvPr id="6148" name="Line 4"/>
          <p:cNvSpPr>
            <a:spLocks noChangeShapeType="1"/>
          </p:cNvSpPr>
          <p:nvPr/>
        </p:nvSpPr>
        <p:spPr bwMode="auto">
          <a:xfrm>
            <a:off x="6781800" y="4308252"/>
            <a:ext cx="152400" cy="0"/>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chemeClr val="tx1"/>
                </a:solidFill>
                <a:round/>
                <a:tailEnd type="triangl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solidFill>
                <a:srgbClr val="000000"/>
              </a:solidFill>
            </a:endParaRPr>
          </a:p>
        </p:txBody>
      </p:sp>
      <p:sp>
        <p:nvSpPr>
          <p:cNvPr id="6149" name="Text Box 5"/>
          <p:cNvSpPr txBox="1">
            <a:spLocks noChangeArrowheads="1"/>
          </p:cNvSpPr>
          <p:nvPr/>
        </p:nvSpPr>
        <p:spPr bwMode="auto">
          <a:xfrm>
            <a:off x="588843" y="4641287"/>
            <a:ext cx="326243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r>
              <a:rPr kumimoji="1" lang="zh-CN" altLang="en-US" sz="24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    电子的哈密顿算符：</a:t>
            </a:r>
          </a:p>
        </p:txBody>
      </p:sp>
      <p:grpSp>
        <p:nvGrpSpPr>
          <p:cNvPr id="1200134" name="Group 6"/>
          <p:cNvGrpSpPr/>
          <p:nvPr/>
        </p:nvGrpSpPr>
        <p:grpSpPr bwMode="auto">
          <a:xfrm>
            <a:off x="792163" y="3163665"/>
            <a:ext cx="5473700" cy="1143000"/>
            <a:chOff x="1056" y="2976"/>
            <a:chExt cx="3448" cy="720"/>
          </a:xfrm>
        </p:grpSpPr>
        <p:sp>
          <p:nvSpPr>
            <p:cNvPr id="1200135" name="Oval 7"/>
            <p:cNvSpPr>
              <a:spLocks noChangeArrowheads="1"/>
            </p:cNvSpPr>
            <p:nvPr/>
          </p:nvSpPr>
          <p:spPr bwMode="auto">
            <a:xfrm>
              <a:off x="3160" y="3168"/>
              <a:ext cx="1344" cy="528"/>
            </a:xfrm>
            <a:prstGeom prst="ellipse">
              <a:avLst/>
            </a:prstGeom>
            <a:gradFill rotWithShape="0">
              <a:gsLst>
                <a:gs pos="0">
                  <a:schemeClr val="accent1"/>
                </a:gs>
                <a:gs pos="50000">
                  <a:schemeClr val="accent1">
                    <a:gamma/>
                    <a:tint val="3137"/>
                    <a:invGamma/>
                  </a:schemeClr>
                </a:gs>
                <a:gs pos="100000">
                  <a:schemeClr val="accent1"/>
                </a:gs>
              </a:gsLst>
              <a:lin ang="540000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40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200136" name="Oval 8"/>
            <p:cNvSpPr>
              <a:spLocks noChangeArrowheads="1"/>
            </p:cNvSpPr>
            <p:nvPr/>
          </p:nvSpPr>
          <p:spPr bwMode="auto">
            <a:xfrm>
              <a:off x="1056" y="3168"/>
              <a:ext cx="1344" cy="528"/>
            </a:xfrm>
            <a:prstGeom prst="ellipse">
              <a:avLst/>
            </a:prstGeom>
            <a:gradFill rotWithShape="0">
              <a:gsLst>
                <a:gs pos="0">
                  <a:schemeClr val="accent1"/>
                </a:gs>
                <a:gs pos="50000">
                  <a:schemeClr val="accent1">
                    <a:gamma/>
                    <a:tint val="3137"/>
                    <a:invGamma/>
                  </a:schemeClr>
                </a:gs>
                <a:gs pos="100000">
                  <a:schemeClr val="accent1"/>
                </a:gs>
              </a:gsLst>
              <a:lin ang="540000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40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163" name="Text Box 9"/>
            <p:cNvSpPr txBox="1">
              <a:spLocks noChangeArrowheads="1"/>
            </p:cNvSpPr>
            <p:nvPr/>
          </p:nvSpPr>
          <p:spPr bwMode="auto">
            <a:xfrm>
              <a:off x="1248" y="3264"/>
              <a:ext cx="989"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r>
                <a:rPr kumimoji="1"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绝热近似  </a:t>
              </a:r>
            </a:p>
          </p:txBody>
        </p:sp>
        <p:sp>
          <p:nvSpPr>
            <p:cNvPr id="6164" name="Text Box 10"/>
            <p:cNvSpPr txBox="1">
              <a:spLocks noChangeArrowheads="1"/>
            </p:cNvSpPr>
            <p:nvPr/>
          </p:nvSpPr>
          <p:spPr bwMode="auto">
            <a:xfrm>
              <a:off x="3216" y="3264"/>
              <a:ext cx="1183"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r>
                <a:rPr kumimoji="1"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自恰场近似  </a:t>
              </a:r>
            </a:p>
          </p:txBody>
        </p:sp>
        <p:sp>
          <p:nvSpPr>
            <p:cNvPr id="6165" name="Line 11"/>
            <p:cNvSpPr>
              <a:spLocks noChangeShapeType="1"/>
            </p:cNvSpPr>
            <p:nvPr/>
          </p:nvSpPr>
          <p:spPr bwMode="auto">
            <a:xfrm flipV="1">
              <a:off x="1968" y="2976"/>
              <a:ext cx="144" cy="288"/>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a:solidFill>
                  <a:srgbClr val="000000"/>
                </a:solidFill>
              </a:endParaRPr>
            </a:p>
          </p:txBody>
        </p:sp>
        <p:sp>
          <p:nvSpPr>
            <p:cNvPr id="6166" name="Line 12"/>
            <p:cNvSpPr>
              <a:spLocks noChangeShapeType="1"/>
            </p:cNvSpPr>
            <p:nvPr/>
          </p:nvSpPr>
          <p:spPr bwMode="auto">
            <a:xfrm flipH="1" flipV="1">
              <a:off x="3504" y="2976"/>
              <a:ext cx="144" cy="240"/>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a:solidFill>
                  <a:srgbClr val="000000"/>
                </a:solidFill>
              </a:endParaRPr>
            </a:p>
          </p:txBody>
        </p:sp>
      </p:grpSp>
      <p:sp>
        <p:nvSpPr>
          <p:cNvPr id="6151" name="Rectangle 2"/>
          <p:cNvSpPr>
            <a:spLocks noRot="1" noChangeArrowheads="1"/>
          </p:cNvSpPr>
          <p:nvPr/>
        </p:nvSpPr>
        <p:spPr bwMode="auto">
          <a:xfrm>
            <a:off x="1548462" y="128588"/>
            <a:ext cx="7345363"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algn="l" defTabSz="914400">
              <a:buClrTx/>
              <a:buSzTx/>
              <a:buFontTx/>
              <a:defRPr/>
            </a:pPr>
            <a:r>
              <a:rPr kumimoji="1" lang="zh-CN" altLang="en-US" sz="3600" b="1" dirty="0">
                <a:solidFill>
                  <a:srgbClr val="660066"/>
                </a:solidFill>
                <a:effectLst>
                  <a:outerShdw blurRad="38100" dist="38100" dir="2700000" algn="tl">
                    <a:srgbClr val="C0C0C0"/>
                  </a:outerShdw>
                </a:effectLst>
                <a:latin typeface="Times New Roman" pitchFamily="18" charset="0"/>
                <a:ea typeface="微软雅黑" pitchFamily="34" charset="-122"/>
                <a:cs typeface="+mn-cs"/>
              </a:rPr>
              <a:t>周期性势场下电子的波动方程</a:t>
            </a:r>
          </a:p>
        </p:txBody>
      </p:sp>
      <p:graphicFrame>
        <p:nvGraphicFramePr>
          <p:cNvPr id="6154" name="Object 16"/>
          <p:cNvGraphicFramePr>
            <a:graphicFrameLocks noChangeAspect="1"/>
          </p:cNvGraphicFramePr>
          <p:nvPr>
            <p:extLst>
              <p:ext uri="{D42A27DB-BD31-4B8C-83A1-F6EECF244321}">
                <p14:modId xmlns:p14="http://schemas.microsoft.com/office/powerpoint/2010/main" val="3941391416"/>
              </p:ext>
            </p:extLst>
          </p:nvPr>
        </p:nvGraphicFramePr>
        <p:xfrm>
          <a:off x="3851275" y="4320952"/>
          <a:ext cx="3024188" cy="979488"/>
        </p:xfrm>
        <a:graphic>
          <a:graphicData uri="http://schemas.openxmlformats.org/presentationml/2006/ole">
            <mc:AlternateContent xmlns:mc="http://schemas.openxmlformats.org/markup-compatibility/2006">
              <mc:Choice xmlns:v="urn:schemas-microsoft-com:vml" Requires="v">
                <p:oleObj spid="_x0000_s389140" name="公式" r:id="rId4" imgW="1295400" imgH="419100" progId="Equation.3">
                  <p:embed/>
                </p:oleObj>
              </mc:Choice>
              <mc:Fallback>
                <p:oleObj name="公式" r:id="rId4" imgW="1295400" imgH="419100" progId="Equation.3">
                  <p:embed/>
                  <p:pic>
                    <p:nvPicPr>
                      <p:cNvPr id="0" name="图片 11094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51275" y="4320952"/>
                        <a:ext cx="3024188" cy="979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155" name="Object 17"/>
          <p:cNvGraphicFramePr>
            <a:graphicFrameLocks noChangeAspect="1"/>
          </p:cNvGraphicFramePr>
          <p:nvPr>
            <p:extLst>
              <p:ext uri="{D42A27DB-BD31-4B8C-83A1-F6EECF244321}">
                <p14:modId xmlns:p14="http://schemas.microsoft.com/office/powerpoint/2010/main" val="2150217367"/>
              </p:ext>
            </p:extLst>
          </p:nvPr>
        </p:nvGraphicFramePr>
        <p:xfrm>
          <a:off x="571500" y="4572859"/>
          <a:ext cx="441325" cy="503237"/>
        </p:xfrm>
        <a:graphic>
          <a:graphicData uri="http://schemas.openxmlformats.org/presentationml/2006/ole">
            <mc:AlternateContent xmlns:mc="http://schemas.openxmlformats.org/markup-compatibility/2006">
              <mc:Choice xmlns:v="urn:schemas-microsoft-com:vml" Requires="v">
                <p:oleObj spid="_x0000_s389141" name="公式" r:id="rId6" imgW="177800" imgH="203200" progId="Equation.3">
                  <p:embed/>
                </p:oleObj>
              </mc:Choice>
              <mc:Fallback>
                <p:oleObj name="公式" r:id="rId6" imgW="177800" imgH="203200" progId="Equation.3">
                  <p:embed/>
                  <p:pic>
                    <p:nvPicPr>
                      <p:cNvPr id="0" name="图片 11094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71500" y="4572859"/>
                        <a:ext cx="441325" cy="50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1200147" name="Group 19"/>
          <p:cNvGrpSpPr/>
          <p:nvPr/>
        </p:nvGrpSpPr>
        <p:grpSpPr bwMode="auto">
          <a:xfrm>
            <a:off x="6300788" y="2939827"/>
            <a:ext cx="2447925" cy="1223963"/>
            <a:chOff x="3969" y="2160"/>
            <a:chExt cx="1542" cy="771"/>
          </a:xfrm>
        </p:grpSpPr>
        <p:graphicFrame>
          <p:nvGraphicFramePr>
            <p:cNvPr id="6159" name="Object 20"/>
            <p:cNvGraphicFramePr>
              <a:graphicFrameLocks noChangeAspect="1"/>
            </p:cNvGraphicFramePr>
            <p:nvPr/>
          </p:nvGraphicFramePr>
          <p:xfrm>
            <a:off x="3969" y="2575"/>
            <a:ext cx="1542" cy="356"/>
          </p:xfrm>
          <a:graphic>
            <a:graphicData uri="http://schemas.openxmlformats.org/presentationml/2006/ole">
              <mc:AlternateContent xmlns:mc="http://schemas.openxmlformats.org/markup-compatibility/2006">
                <mc:Choice xmlns:v="urn:schemas-microsoft-com:vml" Requires="v">
                  <p:oleObj spid="_x0000_s389142" name="公式" r:id="rId8" imgW="1028065" imgH="241300" progId="Equation.3">
                    <p:embed/>
                  </p:oleObj>
                </mc:Choice>
                <mc:Fallback>
                  <p:oleObj name="公式" r:id="rId8" imgW="1028065" imgH="241300" progId="Equation.3">
                    <p:embed/>
                    <p:pic>
                      <p:nvPicPr>
                        <p:cNvPr id="0" name="图片 11094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969" y="2575"/>
                          <a:ext cx="1542" cy="3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160" name="AutoShape 21"/>
            <p:cNvSpPr>
              <a:spLocks noChangeArrowheads="1"/>
            </p:cNvSpPr>
            <p:nvPr/>
          </p:nvSpPr>
          <p:spPr bwMode="auto">
            <a:xfrm>
              <a:off x="4195" y="2160"/>
              <a:ext cx="182" cy="454"/>
            </a:xfrm>
            <a:prstGeom prst="downArrow">
              <a:avLst>
                <a:gd name="adj1" fmla="val 50000"/>
                <a:gd name="adj2" fmla="val 62363"/>
              </a:avLst>
            </a:prstGeom>
            <a:gradFill rotWithShape="1">
              <a:gsLst>
                <a:gs pos="0">
                  <a:srgbClr val="FFA9FF"/>
                </a:gs>
                <a:gs pos="100000">
                  <a:srgbClr val="FF00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endParaRPr lang="zh-CN" altLang="en-US" sz="240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1200150" name="Rectangle 6"/>
          <p:cNvSpPr>
            <a:spLocks noChangeArrowheads="1"/>
          </p:cNvSpPr>
          <p:nvPr/>
        </p:nvSpPr>
        <p:spPr bwMode="auto">
          <a:xfrm>
            <a:off x="1548462" y="5524277"/>
            <a:ext cx="494481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r>
              <a:rPr lang="zh-CN" altLang="en-US" sz="2400" b="1" dirty="0">
                <a:solidFill>
                  <a:srgbClr val="663300"/>
                </a:solidFill>
                <a:latin typeface="Times New Roman" panose="02020603050405020304" pitchFamily="18" charset="0"/>
                <a:ea typeface="微软雅黑" panose="020B0503020204020204" pitchFamily="34" charset="-122"/>
                <a:cs typeface="Times New Roman" panose="02020603050405020304" pitchFamily="18" charset="0"/>
              </a:rPr>
              <a:t>当</a:t>
            </a:r>
            <a:r>
              <a:rPr lang="en-US" altLang="zh-CN" sz="2400" b="1" i="1" dirty="0">
                <a:solidFill>
                  <a:srgbClr val="663300"/>
                </a:solidFill>
                <a:latin typeface="Times New Roman" panose="02020603050405020304" pitchFamily="18" charset="0"/>
                <a:ea typeface="微软雅黑" panose="020B0503020204020204" pitchFamily="34" charset="-122"/>
                <a:cs typeface="Times New Roman" panose="02020603050405020304" pitchFamily="18" charset="0"/>
              </a:rPr>
              <a:t>V </a:t>
            </a:r>
            <a:r>
              <a:rPr lang="en-US" altLang="zh-CN" sz="2400" b="1" dirty="0">
                <a:solidFill>
                  <a:srgbClr val="663300"/>
                </a:solidFill>
                <a:latin typeface="Times New Roman" panose="02020603050405020304" pitchFamily="18" charset="0"/>
                <a:ea typeface="微软雅黑" panose="020B0503020204020204" pitchFamily="34" charset="-122"/>
                <a:cs typeface="Times New Roman" panose="02020603050405020304" pitchFamily="18" charset="0"/>
              </a:rPr>
              <a:t>= 0</a:t>
            </a:r>
            <a:r>
              <a:rPr lang="zh-CN" altLang="en-US" sz="2400" b="1" dirty="0">
                <a:solidFill>
                  <a:srgbClr val="663300"/>
                </a:solidFill>
                <a:latin typeface="Times New Roman" panose="02020603050405020304" pitchFamily="18" charset="0"/>
                <a:ea typeface="微软雅黑" panose="020B0503020204020204" pitchFamily="34" charset="-122"/>
                <a:cs typeface="Times New Roman" panose="02020603050405020304" pitchFamily="18" charset="0"/>
              </a:rPr>
              <a:t>，即为自由电子的波动方程 </a:t>
            </a:r>
          </a:p>
        </p:txBody>
      </p:sp>
      <p:graphicFrame>
        <p:nvGraphicFramePr>
          <p:cNvPr id="23" name="Object 4"/>
          <p:cNvGraphicFramePr>
            <a:graphicFrameLocks noChangeAspect="1"/>
          </p:cNvGraphicFramePr>
          <p:nvPr>
            <p:extLst>
              <p:ext uri="{D42A27DB-BD31-4B8C-83A1-F6EECF244321}">
                <p14:modId xmlns:p14="http://schemas.microsoft.com/office/powerpoint/2010/main" val="917075528"/>
              </p:ext>
            </p:extLst>
          </p:nvPr>
        </p:nvGraphicFramePr>
        <p:xfrm>
          <a:off x="1730375" y="1812702"/>
          <a:ext cx="5251450" cy="1271588"/>
        </p:xfrm>
        <a:graphic>
          <a:graphicData uri="http://schemas.openxmlformats.org/presentationml/2006/ole">
            <mc:AlternateContent xmlns:mc="http://schemas.openxmlformats.org/markup-compatibility/2006">
              <mc:Choice xmlns:v="urn:schemas-microsoft-com:vml" Requires="v">
                <p:oleObj spid="_x0000_s389143" name="Equation" r:id="rId10" imgW="48158400" imgH="11582400" progId="Equation.DSMT4">
                  <p:embed/>
                </p:oleObj>
              </mc:Choice>
              <mc:Fallback>
                <p:oleObj name="Equation" r:id="rId10" imgW="48158400" imgH="11582400" progId="Equation.DSMT4">
                  <p:embed/>
                  <p:pic>
                    <p:nvPicPr>
                      <p:cNvPr id="0" name="图片 110944"/>
                      <p:cNvPicPr>
                        <a:picLocks noChangeAspect="1" noChangeArrowheads="1"/>
                      </p:cNvPicPr>
                      <p:nvPr/>
                    </p:nvPicPr>
                    <p:blipFill>
                      <a:blip r:embed="rId11"/>
                      <a:srcRect/>
                      <a:stretch>
                        <a:fillRect/>
                      </a:stretch>
                    </p:blipFill>
                    <p:spPr bwMode="auto">
                      <a:xfrm>
                        <a:off x="1730375" y="1812702"/>
                        <a:ext cx="5251450" cy="127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页脚占位符 1"/>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zh-CN" altLang="en-US"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清华大学电子工程系</a:t>
            </a:r>
            <a:r>
              <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a:t>
            </a:r>
            <a:r>
              <a:rPr kumimoji="1" lang="zh-CN" altLang="en-US"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黄翊东</a:t>
            </a:r>
            <a:endPar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3" name="灯片编号占位符 2"/>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CBFA3644-F7FA-4510-BE22-999DFD69EC9B}" type="slidenum">
              <a:rPr kumimoji="1" lang="en-US" altLang="zh-CN" sz="14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t>50</a:t>
            </a:fld>
            <a:endPar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25" name="Rectangle 37"/>
          <p:cNvSpPr>
            <a:spLocks noChangeArrowheads="1"/>
          </p:cNvSpPr>
          <p:nvPr/>
        </p:nvSpPr>
        <p:spPr bwMode="auto">
          <a:xfrm flipV="1">
            <a:off x="106363" y="1009873"/>
            <a:ext cx="8885237" cy="42863"/>
          </a:xfrm>
          <a:prstGeom prst="rect">
            <a:avLst/>
          </a:prstGeom>
          <a:gradFill rotWithShape="0">
            <a:gsLst>
              <a:gs pos="0">
                <a:srgbClr val="808080">
                  <a:gamma/>
                  <a:tint val="0"/>
                  <a:invGamma/>
                </a:srgbClr>
              </a:gs>
              <a:gs pos="100000">
                <a:srgbClr val="808080"/>
              </a:gs>
            </a:gsLst>
            <a:path path="shape">
              <a:fillToRect l="50000" t="50000" r="50000" b="50000"/>
            </a:path>
          </a:gradFill>
          <a:ln w="12700">
            <a:noFill/>
            <a:miter lim="800000"/>
            <a:headEnd type="none" w="sm" len="sm"/>
            <a:tailEnd type="none" w="sm" len="sm"/>
          </a:ln>
          <a:effectLst/>
        </p:spPr>
        <p:txBody>
          <a:bodyPr wrap="none" anchor="ctr"/>
          <a:lstStyle/>
          <a:p>
            <a:pPr marL="0" marR="0" lvl="0" indent="0" algn="l" defTabSz="914400" rtl="0" eaLnBrk="0" fontAlgn="auto" latinLnBrk="0" hangingPunct="0">
              <a:lnSpc>
                <a:spcPct val="100000"/>
              </a:lnSpc>
              <a:spcBef>
                <a:spcPts val="0"/>
              </a:spcBef>
              <a:spcAft>
                <a:spcPts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Arial"/>
              <a:ea typeface="宋体"/>
              <a:cs typeface="+mn-c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00134"/>
                                        </p:tgtEl>
                                        <p:attrNameLst>
                                          <p:attrName>style.visibility</p:attrName>
                                        </p:attrNameLst>
                                      </p:cBhvr>
                                      <p:to>
                                        <p:strVal val="visible"/>
                                      </p:to>
                                    </p:set>
                                    <p:anim calcmode="lin" valueType="num">
                                      <p:cBhvr additive="base">
                                        <p:cTn id="7" dur="500" fill="hold"/>
                                        <p:tgtEl>
                                          <p:spTgt spid="1200134"/>
                                        </p:tgtEl>
                                        <p:attrNameLst>
                                          <p:attrName>ppt_x</p:attrName>
                                        </p:attrNameLst>
                                      </p:cBhvr>
                                      <p:tavLst>
                                        <p:tav tm="0">
                                          <p:val>
                                            <p:strVal val="#ppt_x"/>
                                          </p:val>
                                        </p:tav>
                                        <p:tav tm="100000">
                                          <p:val>
                                            <p:strVal val="#ppt_x"/>
                                          </p:val>
                                        </p:tav>
                                      </p:tavLst>
                                    </p:anim>
                                    <p:anim calcmode="lin" valueType="num">
                                      <p:cBhvr additive="base">
                                        <p:cTn id="8" dur="500" fill="hold"/>
                                        <p:tgtEl>
                                          <p:spTgt spid="120013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2" presetClass="entr" presetSubtype="1" fill="hold" nodeType="clickEffect">
                                  <p:stCondLst>
                                    <p:cond delay="0"/>
                                  </p:stCondLst>
                                  <p:childTnLst>
                                    <p:set>
                                      <p:cBhvr>
                                        <p:cTn id="12" dur="1" fill="hold">
                                          <p:stCondLst>
                                            <p:cond delay="0"/>
                                          </p:stCondLst>
                                        </p:cTn>
                                        <p:tgtEl>
                                          <p:spTgt spid="1200147"/>
                                        </p:tgtEl>
                                        <p:attrNameLst>
                                          <p:attrName>style.visibility</p:attrName>
                                        </p:attrNameLst>
                                      </p:cBhvr>
                                      <p:to>
                                        <p:strVal val="visible"/>
                                      </p:to>
                                    </p:set>
                                    <p:animEffect transition="in" filter="slide(fromTop)">
                                      <p:cBhvr>
                                        <p:cTn id="13" dur="500"/>
                                        <p:tgtEl>
                                          <p:spTgt spid="1200147"/>
                                        </p:tgtEl>
                                      </p:cBhvr>
                                    </p:animEffect>
                                  </p:childTnLst>
                                </p:cTn>
                              </p:par>
                            </p:childTnLst>
                          </p:cTn>
                        </p:par>
                      </p:childTnLst>
                    </p:cTn>
                  </p:par>
                  <p:par>
                    <p:cTn id="14" fill="hold">
                      <p:stCondLst>
                        <p:cond delay="indefinite"/>
                      </p:stCondLst>
                      <p:childTnLst>
                        <p:par>
                          <p:cTn id="15" fill="hold">
                            <p:stCondLst>
                              <p:cond delay="0"/>
                            </p:stCondLst>
                            <p:childTnLst>
                              <p:par>
                                <p:cTn id="16" presetID="12" presetClass="entr" presetSubtype="4" fill="hold" grpId="0" nodeType="clickEffect">
                                  <p:stCondLst>
                                    <p:cond delay="0"/>
                                  </p:stCondLst>
                                  <p:childTnLst>
                                    <p:set>
                                      <p:cBhvr>
                                        <p:cTn id="17" dur="1" fill="hold">
                                          <p:stCondLst>
                                            <p:cond delay="0"/>
                                          </p:stCondLst>
                                        </p:cTn>
                                        <p:tgtEl>
                                          <p:spTgt spid="1200150"/>
                                        </p:tgtEl>
                                        <p:attrNameLst>
                                          <p:attrName>style.visibility</p:attrName>
                                        </p:attrNameLst>
                                      </p:cBhvr>
                                      <p:to>
                                        <p:strVal val="visible"/>
                                      </p:to>
                                    </p:set>
                                    <p:animEffect transition="in" filter="slide(fromBottom)">
                                      <p:cBhvr>
                                        <p:cTn id="18" dur="500"/>
                                        <p:tgtEl>
                                          <p:spTgt spid="12001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00150"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Rectangle 2"/>
          <p:cNvSpPr>
            <a:spLocks noGrp="1" noRot="1" noChangeArrowheads="1"/>
          </p:cNvSpPr>
          <p:nvPr>
            <p:ph type="title" idx="4294967295"/>
          </p:nvPr>
        </p:nvSpPr>
        <p:spPr bwMode="auto">
          <a:xfrm>
            <a:off x="2124075" y="67060"/>
            <a:ext cx="6697662" cy="1143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l" defTabSz="914400">
              <a:buClrTx/>
              <a:buSzTx/>
              <a:buFontTx/>
              <a:defRPr/>
            </a:pPr>
            <a:r>
              <a:rPr lang="zh-CN" altLang="en-US" sz="3600" b="1" kern="1200" dirty="0">
                <a:solidFill>
                  <a:srgbClr val="660066"/>
                </a:solidFill>
                <a:effectLst>
                  <a:outerShdw blurRad="38100" dist="38100" dir="2700000" algn="tl">
                    <a:srgbClr val="C0C0C0"/>
                  </a:outerShdw>
                </a:effectLst>
                <a:latin typeface="Times New Roman" pitchFamily="18" charset="0"/>
                <a:ea typeface="微软雅黑" pitchFamily="34" charset="-122"/>
                <a:cs typeface="+mn-cs"/>
              </a:rPr>
              <a:t>基态（没有微扰的自由态）</a:t>
            </a:r>
          </a:p>
        </p:txBody>
      </p:sp>
      <p:sp>
        <p:nvSpPr>
          <p:cNvPr id="7172" name="Rectangle 3"/>
          <p:cNvSpPr>
            <a:spLocks noGrp="1" noRot="1" noChangeArrowheads="1"/>
          </p:cNvSpPr>
          <p:nvPr>
            <p:ph type="body" idx="4294967295"/>
          </p:nvPr>
        </p:nvSpPr>
        <p:spPr bwMode="auto">
          <a:xfrm>
            <a:off x="0" y="1023938"/>
            <a:ext cx="5708650" cy="749300"/>
          </a:xfrm>
          <a:prstGeom prst="rect">
            <a:avLst/>
          </a:prstGeom>
          <a:solidFill>
            <a:srgbClr val="FFFFFF"/>
          </a:solidFill>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sz="2400" b="1" dirty="0">
                <a:latin typeface="Times New Roman" panose="02020603050405020304" pitchFamily="18" charset="0"/>
                <a:ea typeface="微软雅黑" panose="020B0503020204020204" pitchFamily="34" charset="-122"/>
              </a:rPr>
              <a:t>一维周期势场中的薛定谔波动方程</a:t>
            </a:r>
          </a:p>
        </p:txBody>
      </p:sp>
      <p:graphicFrame>
        <p:nvGraphicFramePr>
          <p:cNvPr id="7173" name="Object 4"/>
          <p:cNvGraphicFramePr>
            <a:graphicFrameLocks noChangeAspect="1"/>
          </p:cNvGraphicFramePr>
          <p:nvPr>
            <p:extLst>
              <p:ext uri="{D42A27DB-BD31-4B8C-83A1-F6EECF244321}">
                <p14:modId xmlns:p14="http://schemas.microsoft.com/office/powerpoint/2010/main" val="4152577084"/>
              </p:ext>
            </p:extLst>
          </p:nvPr>
        </p:nvGraphicFramePr>
        <p:xfrm>
          <a:off x="2236788" y="1557338"/>
          <a:ext cx="5391150" cy="1171575"/>
        </p:xfrm>
        <a:graphic>
          <a:graphicData uri="http://schemas.openxmlformats.org/presentationml/2006/ole">
            <mc:AlternateContent xmlns:mc="http://schemas.openxmlformats.org/markup-compatibility/2006">
              <mc:Choice xmlns:v="urn:schemas-microsoft-com:vml" Requires="v">
                <p:oleObj spid="_x0000_s362781" name="Equation" r:id="rId4" imgW="53644800" imgH="11582400" progId="Equation.DSMT4">
                  <p:embed/>
                </p:oleObj>
              </mc:Choice>
              <mc:Fallback>
                <p:oleObj name="Equation" r:id="rId4" imgW="53644800" imgH="11582400" progId="Equation.DSMT4">
                  <p:embed/>
                  <p:pic>
                    <p:nvPicPr>
                      <p:cNvPr id="0" name="图片 112052"/>
                      <p:cNvPicPr>
                        <a:picLocks noChangeAspect="1" noChangeArrowheads="1"/>
                      </p:cNvPicPr>
                      <p:nvPr/>
                    </p:nvPicPr>
                    <p:blipFill>
                      <a:blip r:embed="rId5"/>
                      <a:srcRect/>
                      <a:stretch>
                        <a:fillRect/>
                      </a:stretch>
                    </p:blipFill>
                    <p:spPr bwMode="auto">
                      <a:xfrm>
                        <a:off x="2236788" y="1557338"/>
                        <a:ext cx="5391150" cy="1171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174" name="Rectangle 6"/>
          <p:cNvSpPr>
            <a:spLocks noChangeArrowheads="1"/>
          </p:cNvSpPr>
          <p:nvPr/>
        </p:nvSpPr>
        <p:spPr bwMode="auto">
          <a:xfrm>
            <a:off x="444500" y="2882900"/>
            <a:ext cx="7772400" cy="38100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endParaRPr lang="zh-CN" altLang="en-US" sz="240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175" name="Text Box 7"/>
          <p:cNvSpPr txBox="1">
            <a:spLocks noChangeArrowheads="1"/>
          </p:cNvSpPr>
          <p:nvPr/>
        </p:nvSpPr>
        <p:spPr bwMode="auto">
          <a:xfrm>
            <a:off x="5168900" y="2862263"/>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endParaRPr kumimoji="1" lang="ja-JP" altLang="en-US" sz="2400">
              <a:solidFill>
                <a:srgbClr val="336666"/>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176" name="Text Box 8"/>
          <p:cNvSpPr txBox="1">
            <a:spLocks noChangeArrowheads="1"/>
          </p:cNvSpPr>
          <p:nvPr/>
        </p:nvSpPr>
        <p:spPr bwMode="auto">
          <a:xfrm>
            <a:off x="615950" y="2806700"/>
            <a:ext cx="2317750" cy="45720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algn="ctr" eaLnBrk="1" hangingPunct="1"/>
            <a:r>
              <a:rPr kumimoji="1" lang="zh-CN" altLang="en-US" sz="2400" b="1">
                <a:solidFill>
                  <a:srgbClr val="000000"/>
                </a:solidFill>
                <a:latin typeface="Times New Roman" panose="02020603050405020304" pitchFamily="18" charset="0"/>
                <a:ea typeface="微软雅黑" panose="020B0503020204020204" pitchFamily="34" charset="-122"/>
              </a:rPr>
              <a:t>一维晶格势场：</a:t>
            </a:r>
          </a:p>
        </p:txBody>
      </p:sp>
      <p:graphicFrame>
        <p:nvGraphicFramePr>
          <p:cNvPr id="7177" name="Object 9"/>
          <p:cNvGraphicFramePr>
            <a:graphicFrameLocks noChangeAspect="1"/>
          </p:cNvGraphicFramePr>
          <p:nvPr>
            <p:extLst>
              <p:ext uri="{D42A27DB-BD31-4B8C-83A1-F6EECF244321}">
                <p14:modId xmlns:p14="http://schemas.microsoft.com/office/powerpoint/2010/main" val="2604973678"/>
              </p:ext>
            </p:extLst>
          </p:nvPr>
        </p:nvGraphicFramePr>
        <p:xfrm>
          <a:off x="2930525" y="2843213"/>
          <a:ext cx="2160588" cy="504825"/>
        </p:xfrm>
        <a:graphic>
          <a:graphicData uri="http://schemas.openxmlformats.org/presentationml/2006/ole">
            <mc:AlternateContent xmlns:mc="http://schemas.openxmlformats.org/markup-compatibility/2006">
              <mc:Choice xmlns:v="urn:schemas-microsoft-com:vml" Requires="v">
                <p:oleObj spid="_x0000_s362782" name="Equation" r:id="rId6" imgW="23469600" imgH="5486400" progId="Equation.DSMT4">
                  <p:embed/>
                </p:oleObj>
              </mc:Choice>
              <mc:Fallback>
                <p:oleObj name="Equation" r:id="rId6" imgW="23469600" imgH="5486400" progId="Equation.DSMT4">
                  <p:embed/>
                  <p:pic>
                    <p:nvPicPr>
                      <p:cNvPr id="0" name="图片 112053"/>
                      <p:cNvPicPr>
                        <a:picLocks noChangeAspect="1" noChangeArrowheads="1"/>
                      </p:cNvPicPr>
                      <p:nvPr/>
                    </p:nvPicPr>
                    <p:blipFill>
                      <a:blip r:embed="rId7"/>
                      <a:srcRect/>
                      <a:stretch>
                        <a:fillRect/>
                      </a:stretch>
                    </p:blipFill>
                    <p:spPr bwMode="auto">
                      <a:xfrm>
                        <a:off x="2930525" y="2843213"/>
                        <a:ext cx="2160588" cy="504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178" name="Line 10"/>
          <p:cNvSpPr>
            <a:spLocks noChangeShapeType="1"/>
          </p:cNvSpPr>
          <p:nvPr/>
        </p:nvSpPr>
        <p:spPr bwMode="auto">
          <a:xfrm flipH="1" flipV="1">
            <a:off x="4013200" y="3200400"/>
            <a:ext cx="0" cy="317500"/>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solidFill>
                <a:srgbClr val="000000"/>
              </a:solidFill>
            </a:endParaRPr>
          </a:p>
        </p:txBody>
      </p:sp>
      <p:sp>
        <p:nvSpPr>
          <p:cNvPr id="7180" name="Line 12"/>
          <p:cNvSpPr>
            <a:spLocks noChangeShapeType="1"/>
          </p:cNvSpPr>
          <p:nvPr/>
        </p:nvSpPr>
        <p:spPr bwMode="auto">
          <a:xfrm flipV="1">
            <a:off x="4991100" y="3073400"/>
            <a:ext cx="622300" cy="0"/>
          </a:xfrm>
          <a:prstGeom prst="line">
            <a:avLst/>
          </a:prstGeom>
          <a:noFill/>
          <a:ln w="9525">
            <a:solidFill>
              <a:schemeClr val="tx1"/>
            </a:solidFill>
            <a:round/>
            <a:head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solidFill>
                <a:srgbClr val="000000"/>
              </a:solidFill>
            </a:endParaRPr>
          </a:p>
        </p:txBody>
      </p:sp>
      <p:sp>
        <p:nvSpPr>
          <p:cNvPr id="7181" name="Line 13"/>
          <p:cNvSpPr>
            <a:spLocks noChangeShapeType="1"/>
          </p:cNvSpPr>
          <p:nvPr/>
        </p:nvSpPr>
        <p:spPr bwMode="auto">
          <a:xfrm>
            <a:off x="4013200" y="3530600"/>
            <a:ext cx="406400"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solidFill>
                <a:srgbClr val="000000"/>
              </a:solidFill>
            </a:endParaRPr>
          </a:p>
        </p:txBody>
      </p:sp>
      <p:sp>
        <p:nvSpPr>
          <p:cNvPr id="7182" name="Text Box 14"/>
          <p:cNvSpPr txBox="1">
            <a:spLocks noChangeArrowheads="1"/>
          </p:cNvSpPr>
          <p:nvPr/>
        </p:nvSpPr>
        <p:spPr bwMode="auto">
          <a:xfrm>
            <a:off x="5545138" y="2873375"/>
            <a:ext cx="2784475" cy="466725"/>
          </a:xfrm>
          <a:prstGeom prst="rect">
            <a:avLst/>
          </a:prstGeom>
          <a:solidFill>
            <a:schemeClr val="bg1"/>
          </a:solidFill>
          <a:ln w="9525">
            <a:solidFill>
              <a:srgbClr val="996600"/>
            </a:solidFill>
            <a:miter lim="800000"/>
          </a:ln>
          <a:effectLst/>
        </p:spPr>
        <p:txBody>
          <a:bodyPr wrap="none">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algn="ctr" eaLnBrk="1" hangingPunct="1"/>
            <a:r>
              <a:rPr kumimoji="1" lang="zh-CN" altLang="en-US" sz="2400" b="1" dirty="0">
                <a:solidFill>
                  <a:srgbClr val="993300"/>
                </a:solidFill>
                <a:latin typeface="Times New Roman" panose="02020603050405020304" pitchFamily="18" charset="0"/>
                <a:ea typeface="微软雅黑" panose="020B0503020204020204" pitchFamily="34" charset="-122"/>
                <a:cs typeface="Times New Roman" panose="02020603050405020304" pitchFamily="18" charset="0"/>
              </a:rPr>
              <a:t>对平均场的偏离量  </a:t>
            </a:r>
          </a:p>
        </p:txBody>
      </p:sp>
      <p:grpSp>
        <p:nvGrpSpPr>
          <p:cNvPr id="1201167" name="Group 15"/>
          <p:cNvGrpSpPr/>
          <p:nvPr/>
        </p:nvGrpSpPr>
        <p:grpSpPr bwMode="auto">
          <a:xfrm>
            <a:off x="673100" y="3933056"/>
            <a:ext cx="7427913" cy="2251075"/>
            <a:chOff x="424" y="2536"/>
            <a:chExt cx="4679" cy="1418"/>
          </a:xfrm>
        </p:grpSpPr>
        <p:sp>
          <p:nvSpPr>
            <p:cNvPr id="7184" name="Text Box 16"/>
            <p:cNvSpPr txBox="1">
              <a:spLocks noChangeArrowheads="1"/>
            </p:cNvSpPr>
            <p:nvPr/>
          </p:nvSpPr>
          <p:spPr bwMode="auto">
            <a:xfrm>
              <a:off x="992" y="2536"/>
              <a:ext cx="3059" cy="288"/>
            </a:xfrm>
            <a:prstGeom prst="rect">
              <a:avLst/>
            </a:prstGeom>
            <a:noFill/>
            <a:ln>
              <a:noFill/>
            </a:ln>
            <a:effectLst/>
            <a:extLst>
              <a:ext uri="{909E8E84-426E-40DD-AFC4-6F175D3DCCD1}">
                <a14:hiddenFill xmlns:a14="http://schemas.microsoft.com/office/drawing/2010/main">
                  <a:solidFill>
                    <a:srgbClr val="66006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algn="ctr" eaLnBrk="1" hangingPunct="1"/>
              <a:r>
                <a:rPr kumimoji="1"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（即只考虑周期势场的平均场时） </a:t>
              </a:r>
            </a:p>
          </p:txBody>
        </p:sp>
        <p:graphicFrame>
          <p:nvGraphicFramePr>
            <p:cNvPr id="7185" name="Object 17"/>
            <p:cNvGraphicFramePr>
              <a:graphicFrameLocks noChangeAspect="1"/>
            </p:cNvGraphicFramePr>
            <p:nvPr/>
          </p:nvGraphicFramePr>
          <p:xfrm>
            <a:off x="440" y="2544"/>
            <a:ext cx="728" cy="268"/>
          </p:xfrm>
          <a:graphic>
            <a:graphicData uri="http://schemas.openxmlformats.org/presentationml/2006/ole">
              <mc:AlternateContent xmlns:mc="http://schemas.openxmlformats.org/markup-compatibility/2006">
                <mc:Choice xmlns:v="urn:schemas-microsoft-com:vml" Requires="v">
                  <p:oleObj spid="_x0000_s362783" name="公式" r:id="rId8" imgW="481965" imgH="177800" progId="Equation.3">
                    <p:embed/>
                  </p:oleObj>
                </mc:Choice>
                <mc:Fallback>
                  <p:oleObj name="公式" r:id="rId8" imgW="481965" imgH="177800" progId="Equation.3">
                    <p:embed/>
                    <p:pic>
                      <p:nvPicPr>
                        <p:cNvPr id="0" name="图片 11205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40" y="2544"/>
                          <a:ext cx="728" cy="2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186" name="Line 18"/>
            <p:cNvSpPr>
              <a:spLocks noChangeShapeType="1"/>
            </p:cNvSpPr>
            <p:nvPr/>
          </p:nvSpPr>
          <p:spPr bwMode="auto">
            <a:xfrm>
              <a:off x="424" y="2800"/>
              <a:ext cx="3440" cy="0"/>
            </a:xfrm>
            <a:prstGeom prst="line">
              <a:avLst/>
            </a:prstGeom>
            <a:noFill/>
            <a:ln w="76200">
              <a:solidFill>
                <a:srgbClr val="FFFF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solidFill>
                  <a:srgbClr val="000000"/>
                </a:solidFill>
              </a:endParaRPr>
            </a:p>
          </p:txBody>
        </p:sp>
        <p:graphicFrame>
          <p:nvGraphicFramePr>
            <p:cNvPr id="7187" name="Object 10"/>
            <p:cNvGraphicFramePr>
              <a:graphicFrameLocks noChangeAspect="1"/>
            </p:cNvGraphicFramePr>
            <p:nvPr/>
          </p:nvGraphicFramePr>
          <p:xfrm>
            <a:off x="1338" y="2840"/>
            <a:ext cx="1769" cy="666"/>
          </p:xfrm>
          <a:graphic>
            <a:graphicData uri="http://schemas.openxmlformats.org/presentationml/2006/ole">
              <mc:AlternateContent xmlns:mc="http://schemas.openxmlformats.org/markup-compatibility/2006">
                <mc:Choice xmlns:v="urn:schemas-microsoft-com:vml" Requires="v">
                  <p:oleObj spid="_x0000_s362784" name="公式" r:id="rId10" imgW="1117600" imgH="419100" progId="Equation.3">
                    <p:embed/>
                  </p:oleObj>
                </mc:Choice>
                <mc:Fallback>
                  <p:oleObj name="公式" r:id="rId10" imgW="1117600" imgH="419100" progId="Equation.3">
                    <p:embed/>
                    <p:pic>
                      <p:nvPicPr>
                        <p:cNvPr id="0" name="图片 11205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338" y="2840"/>
                          <a:ext cx="1769" cy="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188" name="Object 14"/>
            <p:cNvGraphicFramePr>
              <a:graphicFrameLocks noChangeAspect="1"/>
            </p:cNvGraphicFramePr>
            <p:nvPr/>
          </p:nvGraphicFramePr>
          <p:xfrm>
            <a:off x="3878" y="2976"/>
            <a:ext cx="1225" cy="598"/>
          </p:xfrm>
          <a:graphic>
            <a:graphicData uri="http://schemas.openxmlformats.org/presentationml/2006/ole">
              <mc:AlternateContent xmlns:mc="http://schemas.openxmlformats.org/markup-compatibility/2006">
                <mc:Choice xmlns:v="urn:schemas-microsoft-com:vml" Requires="v">
                  <p:oleObj spid="_x0000_s362785" name="公式" r:id="rId12" imgW="799465" imgH="393700" progId="Equation.3">
                    <p:embed/>
                  </p:oleObj>
                </mc:Choice>
                <mc:Fallback>
                  <p:oleObj name="公式" r:id="rId12" imgW="799465" imgH="393700" progId="Equation.3">
                    <p:embed/>
                    <p:pic>
                      <p:nvPicPr>
                        <p:cNvPr id="0" name="图片 112056"/>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78" y="2976"/>
                          <a:ext cx="1225" cy="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189" name="Text Box 21"/>
            <p:cNvSpPr txBox="1">
              <a:spLocks noChangeArrowheads="1"/>
            </p:cNvSpPr>
            <p:nvPr/>
          </p:nvSpPr>
          <p:spPr bwMode="auto">
            <a:xfrm>
              <a:off x="3276" y="3120"/>
              <a:ext cx="69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r>
                <a:rPr lang="zh-CN" altLang="en-US" sz="2400" b="1">
                  <a:solidFill>
                    <a:srgbClr val="000000"/>
                  </a:solidFill>
                  <a:latin typeface="Times New Roman" panose="02020603050405020304" pitchFamily="18" charset="0"/>
                  <a:ea typeface="微软雅黑" panose="020B0503020204020204" pitchFamily="34" charset="-122"/>
                </a:rPr>
                <a:t>其中：</a:t>
              </a:r>
            </a:p>
          </p:txBody>
        </p:sp>
        <p:sp>
          <p:nvSpPr>
            <p:cNvPr id="7190" name="Text Box 22"/>
            <p:cNvSpPr txBox="1">
              <a:spLocks noChangeArrowheads="1"/>
            </p:cNvSpPr>
            <p:nvPr/>
          </p:nvSpPr>
          <p:spPr bwMode="auto">
            <a:xfrm>
              <a:off x="3185" y="3624"/>
              <a:ext cx="116"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191" name="Rectangle 13"/>
            <p:cNvSpPr>
              <a:spLocks noChangeArrowheads="1"/>
            </p:cNvSpPr>
            <p:nvPr/>
          </p:nvSpPr>
          <p:spPr bwMode="auto">
            <a:xfrm>
              <a:off x="884" y="3663"/>
              <a:ext cx="4082"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r>
                <a:rPr lang="zh-CN" altLang="en-US" sz="2400" b="1" dirty="0">
                  <a:solidFill>
                    <a:srgbClr val="660066"/>
                  </a:solidFill>
                  <a:latin typeface="Times New Roman" panose="02020603050405020304" pitchFamily="18" charset="0"/>
                  <a:ea typeface="微软雅黑" panose="020B0503020204020204" pitchFamily="34" charset="-122"/>
                  <a:cs typeface="Times New Roman" panose="02020603050405020304" pitchFamily="18" charset="0"/>
                </a:rPr>
                <a:t>晶格长度</a:t>
              </a:r>
              <a:r>
                <a:rPr lang="en-US" altLang="zh-CN" sz="2400" b="1" i="1" dirty="0">
                  <a:solidFill>
                    <a:srgbClr val="660066"/>
                  </a:solidFill>
                  <a:latin typeface="Times New Roman" panose="02020603050405020304" pitchFamily="18" charset="0"/>
                  <a:ea typeface="微软雅黑" panose="020B0503020204020204" pitchFamily="34" charset="-122"/>
                  <a:cs typeface="Times New Roman" panose="02020603050405020304" pitchFamily="18" charset="0"/>
                </a:rPr>
                <a:t>L</a:t>
              </a:r>
              <a:r>
                <a:rPr lang="en-US" altLang="zh-CN" sz="2400" b="1" dirty="0">
                  <a:solidFill>
                    <a:srgbClr val="660066"/>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400" b="1" i="1" dirty="0">
                  <a:solidFill>
                    <a:srgbClr val="660066"/>
                  </a:solidFill>
                  <a:latin typeface="Times New Roman" panose="02020603050405020304" pitchFamily="18" charset="0"/>
                  <a:ea typeface="微软雅黑" panose="020B0503020204020204" pitchFamily="34" charset="-122"/>
                  <a:cs typeface="Times New Roman" panose="02020603050405020304" pitchFamily="18" charset="0"/>
                </a:rPr>
                <a:t>Na</a:t>
              </a:r>
              <a:r>
                <a:rPr lang="zh-CN" altLang="en-US" sz="2400" b="1" dirty="0">
                  <a:solidFill>
                    <a:srgbClr val="660066"/>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400" b="1" i="1" dirty="0">
                  <a:solidFill>
                    <a:srgbClr val="660066"/>
                  </a:solidFill>
                  <a:latin typeface="Times New Roman" panose="02020603050405020304" pitchFamily="18" charset="0"/>
                  <a:ea typeface="微软雅黑" panose="020B0503020204020204" pitchFamily="34" charset="-122"/>
                  <a:cs typeface="Times New Roman" panose="02020603050405020304" pitchFamily="18" charset="0"/>
                </a:rPr>
                <a:t>N</a:t>
              </a:r>
              <a:r>
                <a:rPr lang="zh-CN" altLang="en-US" sz="2400" b="1" dirty="0">
                  <a:solidFill>
                    <a:srgbClr val="660066"/>
                  </a:solidFill>
                  <a:latin typeface="Times New Roman" panose="02020603050405020304" pitchFamily="18" charset="0"/>
                  <a:ea typeface="微软雅黑" panose="020B0503020204020204" pitchFamily="34" charset="-122"/>
                  <a:cs typeface="Times New Roman" panose="02020603050405020304" pitchFamily="18" charset="0"/>
                </a:rPr>
                <a:t>为原胞数，</a:t>
              </a:r>
              <a:r>
                <a:rPr lang="en-US" altLang="zh-CN" sz="2400" b="1" i="1" dirty="0">
                  <a:solidFill>
                    <a:srgbClr val="660066"/>
                  </a:solidFill>
                  <a:latin typeface="Times New Roman" panose="02020603050405020304" pitchFamily="18" charset="0"/>
                  <a:ea typeface="微软雅黑" panose="020B0503020204020204" pitchFamily="34" charset="-122"/>
                  <a:cs typeface="Times New Roman" panose="02020603050405020304" pitchFamily="18" charset="0"/>
                </a:rPr>
                <a:t>a</a:t>
              </a:r>
              <a:r>
                <a:rPr lang="zh-CN" altLang="en-US" sz="2400" b="1" dirty="0">
                  <a:solidFill>
                    <a:srgbClr val="660066"/>
                  </a:solidFill>
                  <a:latin typeface="Times New Roman" panose="02020603050405020304" pitchFamily="18" charset="0"/>
                  <a:ea typeface="微软雅黑" panose="020B0503020204020204" pitchFamily="34" charset="-122"/>
                  <a:cs typeface="Times New Roman" panose="02020603050405020304" pitchFamily="18" charset="0"/>
                </a:rPr>
                <a:t>为晶格常数 </a:t>
              </a:r>
            </a:p>
          </p:txBody>
        </p:sp>
      </p:grpSp>
      <p:sp>
        <p:nvSpPr>
          <p:cNvPr id="2" name="页脚占位符 1"/>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zh-CN" altLang="en-US"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清华大学电子工程系</a:t>
            </a:r>
            <a:r>
              <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a:t>
            </a:r>
            <a:r>
              <a:rPr kumimoji="1" lang="zh-CN" altLang="en-US"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黄翊东</a:t>
            </a:r>
            <a:endPar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3" name="灯片编号占位符 2"/>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CBFA3644-F7FA-4510-BE22-999DFD69EC9B}" type="slidenum">
              <a:rPr kumimoji="1" lang="en-US" altLang="zh-CN" sz="14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t>51</a:t>
            </a:fld>
            <a:endParaRPr kumimoji="1" lang="en-US"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26" name="Rectangle 37"/>
          <p:cNvSpPr>
            <a:spLocks noChangeArrowheads="1"/>
          </p:cNvSpPr>
          <p:nvPr/>
        </p:nvSpPr>
        <p:spPr bwMode="auto">
          <a:xfrm flipV="1">
            <a:off x="106363" y="923120"/>
            <a:ext cx="8885237" cy="42863"/>
          </a:xfrm>
          <a:prstGeom prst="rect">
            <a:avLst/>
          </a:prstGeom>
          <a:gradFill rotWithShape="0">
            <a:gsLst>
              <a:gs pos="0">
                <a:srgbClr val="808080">
                  <a:gamma/>
                  <a:tint val="0"/>
                  <a:invGamma/>
                </a:srgbClr>
              </a:gs>
              <a:gs pos="100000">
                <a:srgbClr val="808080"/>
              </a:gs>
            </a:gsLst>
            <a:path path="shape">
              <a:fillToRect l="50000" t="50000" r="50000" b="50000"/>
            </a:path>
          </a:gradFill>
          <a:ln w="12700">
            <a:noFill/>
            <a:miter lim="800000"/>
            <a:headEnd type="none" w="sm" len="sm"/>
            <a:tailEnd type="none" w="sm" len="sm"/>
          </a:ln>
          <a:effectLst/>
        </p:spPr>
        <p:txBody>
          <a:bodyPr wrap="none" anchor="ctr"/>
          <a:lstStyle/>
          <a:p>
            <a:pPr marL="0" marR="0" lvl="0" indent="0" algn="l" defTabSz="914400" rtl="0" eaLnBrk="0" fontAlgn="auto" latinLnBrk="0" hangingPunct="0">
              <a:lnSpc>
                <a:spcPct val="100000"/>
              </a:lnSpc>
              <a:spcBef>
                <a:spcPts val="0"/>
              </a:spcBef>
              <a:spcAft>
                <a:spcPts val="0"/>
              </a:spcAft>
              <a:buClrTx/>
              <a:buSzTx/>
              <a:buFontTx/>
              <a:buNone/>
              <a:tabLst/>
              <a:defRPr/>
            </a:pPr>
            <a:endParaRPr kumimoji="0" lang="zh-CN" altLang="zh-CN" sz="2400" b="0" i="0" u="none" strike="noStrike" kern="0" cap="none" spc="0" normalizeH="0" baseline="0" noProof="0">
              <a:ln>
                <a:noFill/>
              </a:ln>
              <a:solidFill>
                <a:srgbClr val="FFFFFF"/>
              </a:solidFill>
              <a:effectLst/>
              <a:uLnTx/>
              <a:uFillTx/>
              <a:latin typeface="Arial"/>
              <a:ea typeface="宋体"/>
              <a:cs typeface="+mn-cs"/>
            </a:endParaRPr>
          </a:p>
        </p:txBody>
      </p:sp>
      <p:sp>
        <p:nvSpPr>
          <p:cNvPr id="7179" name="Text Box 11"/>
          <p:cNvSpPr txBox="1">
            <a:spLocks noChangeArrowheads="1"/>
          </p:cNvSpPr>
          <p:nvPr/>
        </p:nvSpPr>
        <p:spPr bwMode="auto">
          <a:xfrm>
            <a:off x="4348163" y="3394075"/>
            <a:ext cx="2479675" cy="466725"/>
          </a:xfrm>
          <a:prstGeom prst="rect">
            <a:avLst/>
          </a:prstGeom>
          <a:solidFill>
            <a:schemeClr val="bg1"/>
          </a:solidFill>
          <a:ln w="9525">
            <a:solidFill>
              <a:srgbClr val="996600"/>
            </a:solidFill>
            <a:miter lim="800000"/>
          </a:ln>
          <a:effectLst/>
        </p:spPr>
        <p:txBody>
          <a:bodyPr wrap="none">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algn="ctr" eaLnBrk="1" hangingPunct="1"/>
            <a:r>
              <a:rPr kumimoji="1" lang="zh-CN" altLang="en-US" sz="2400" b="1" dirty="0">
                <a:solidFill>
                  <a:srgbClr val="993300"/>
                </a:solidFill>
                <a:latin typeface="Times New Roman" panose="02020603050405020304" pitchFamily="18" charset="0"/>
                <a:ea typeface="微软雅黑" panose="020B0503020204020204" pitchFamily="34" charset="-122"/>
                <a:cs typeface="Times New Roman" panose="02020603050405020304" pitchFamily="18" charset="0"/>
              </a:rPr>
              <a:t>周期场的平均场  </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201167"/>
                                        </p:tgtEl>
                                        <p:attrNameLst>
                                          <p:attrName>style.visibility</p:attrName>
                                        </p:attrNameLst>
                                      </p:cBhvr>
                                      <p:to>
                                        <p:strVal val="visible"/>
                                      </p:to>
                                    </p:set>
                                    <p:animEffect transition="in" filter="dissolve">
                                      <p:cBhvr>
                                        <p:cTn id="7" dur="500"/>
                                        <p:tgtEl>
                                          <p:spTgt spid="12011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02178" name="Group 2"/>
          <p:cNvGrpSpPr/>
          <p:nvPr/>
        </p:nvGrpSpPr>
        <p:grpSpPr bwMode="auto">
          <a:xfrm>
            <a:off x="5003800" y="2925763"/>
            <a:ext cx="3571875" cy="3455987"/>
            <a:chOff x="3152" y="1843"/>
            <a:chExt cx="2250" cy="2177"/>
          </a:xfrm>
        </p:grpSpPr>
        <p:grpSp>
          <p:nvGrpSpPr>
            <p:cNvPr id="8225" name="Group 3"/>
            <p:cNvGrpSpPr/>
            <p:nvPr/>
          </p:nvGrpSpPr>
          <p:grpSpPr bwMode="auto">
            <a:xfrm>
              <a:off x="3152" y="1843"/>
              <a:ext cx="2250" cy="1905"/>
              <a:chOff x="3442" y="1616"/>
              <a:chExt cx="2250" cy="1905"/>
            </a:xfrm>
          </p:grpSpPr>
          <p:pic>
            <p:nvPicPr>
              <p:cNvPr id="82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42" y="1616"/>
                <a:ext cx="1071" cy="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29" name="Line 5"/>
              <p:cNvSpPr>
                <a:spLocks noChangeShapeType="1"/>
              </p:cNvSpPr>
              <p:nvPr/>
            </p:nvSpPr>
            <p:spPr bwMode="auto">
              <a:xfrm>
                <a:off x="3560" y="3521"/>
                <a:ext cx="2132" cy="0"/>
              </a:xfrm>
              <a:prstGeom prst="line">
                <a:avLst/>
              </a:prstGeom>
              <a:noFill/>
              <a:ln w="9525">
                <a:solidFill>
                  <a:schemeClr val="tx2"/>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pic>
            <p:nvPicPr>
              <p:cNvPr id="8230"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511" y="1622"/>
                <a:ext cx="1071" cy="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31" name="Line 7"/>
              <p:cNvSpPr>
                <a:spLocks noChangeShapeType="1"/>
              </p:cNvSpPr>
              <p:nvPr/>
            </p:nvSpPr>
            <p:spPr bwMode="auto">
              <a:xfrm rot="-5400000">
                <a:off x="3651" y="2659"/>
                <a:ext cx="1724" cy="0"/>
              </a:xfrm>
              <a:prstGeom prst="line">
                <a:avLst/>
              </a:prstGeom>
              <a:noFill/>
              <a:ln w="9525">
                <a:solidFill>
                  <a:schemeClr val="tx2"/>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grpSp>
        <p:sp>
          <p:nvSpPr>
            <p:cNvPr id="8226" name="Text Box 8"/>
            <p:cNvSpPr txBox="1">
              <a:spLocks noChangeArrowheads="1"/>
            </p:cNvSpPr>
            <p:nvPr/>
          </p:nvSpPr>
          <p:spPr bwMode="auto">
            <a:xfrm>
              <a:off x="3823" y="1938"/>
              <a:ext cx="379" cy="232"/>
            </a:xfrm>
            <a:prstGeom prst="rect">
              <a:avLst/>
            </a:prstGeom>
            <a:solidFill>
              <a:schemeClr val="bg1"/>
            </a:solidFill>
            <a:ln>
              <a:noFill/>
            </a:ln>
            <a:effectLst/>
            <a:extLs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r>
                <a:rPr lang="en-US" altLang="zh-CN" sz="1800" b="1" i="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E</a:t>
              </a:r>
              <a:r>
                <a:rPr lang="en-US" altLang="zh-CN" sz="18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800" b="1" i="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k</a:t>
              </a:r>
              <a:r>
                <a:rPr lang="en-US" altLang="zh-CN" sz="18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a:t>
              </a:r>
            </a:p>
          </p:txBody>
        </p:sp>
        <p:sp>
          <p:nvSpPr>
            <p:cNvPr id="8227" name="Text Box 9"/>
            <p:cNvSpPr txBox="1">
              <a:spLocks noChangeArrowheads="1"/>
            </p:cNvSpPr>
            <p:nvPr/>
          </p:nvSpPr>
          <p:spPr bwMode="auto">
            <a:xfrm>
              <a:off x="5141" y="3789"/>
              <a:ext cx="188" cy="231"/>
            </a:xfrm>
            <a:prstGeom prst="rect">
              <a:avLst/>
            </a:prstGeom>
            <a:solidFill>
              <a:schemeClr val="bg1"/>
            </a:solidFill>
            <a:ln>
              <a:noFill/>
            </a:ln>
            <a:effectLst/>
            <a:extLs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r>
                <a:rPr lang="en-US" altLang="zh-CN" sz="1800" b="1" i="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k</a:t>
              </a:r>
            </a:p>
          </p:txBody>
        </p:sp>
      </p:grpSp>
      <p:sp>
        <p:nvSpPr>
          <p:cNvPr id="8196" name="Text Box 11"/>
          <p:cNvSpPr txBox="1">
            <a:spLocks noChangeArrowheads="1"/>
          </p:cNvSpPr>
          <p:nvPr/>
        </p:nvSpPr>
        <p:spPr bwMode="auto">
          <a:xfrm>
            <a:off x="1392238" y="1052513"/>
            <a:ext cx="4779962" cy="457200"/>
          </a:xfrm>
          <a:prstGeom prst="rect">
            <a:avLst/>
          </a:prstGeom>
          <a:noFill/>
          <a:ln>
            <a:noFill/>
          </a:ln>
          <a:effectLst/>
          <a:extLst>
            <a:ext uri="{909E8E84-426E-40DD-AFC4-6F175D3DCCD1}">
              <a14:hiddenFill xmlns:a14="http://schemas.microsoft.com/office/drawing/2010/main">
                <a:solidFill>
                  <a:srgbClr val="66006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algn="ctr" eaLnBrk="1" hangingPunct="1"/>
            <a:r>
              <a:rPr kumimoji="1" lang="zh-CN" altLang="en-US" sz="2400" b="1">
                <a:solidFill>
                  <a:srgbClr val="000000"/>
                </a:solidFill>
                <a:latin typeface="Times New Roman" panose="02020603050405020304" pitchFamily="18" charset="0"/>
                <a:ea typeface="微软雅黑" panose="020B0503020204020204" pitchFamily="34" charset="-122"/>
              </a:rPr>
              <a:t>（即只考虑周期势场的平均场时）</a:t>
            </a:r>
          </a:p>
        </p:txBody>
      </p:sp>
      <p:graphicFrame>
        <p:nvGraphicFramePr>
          <p:cNvPr id="8197" name="Object 12"/>
          <p:cNvGraphicFramePr>
            <a:graphicFrameLocks noChangeAspect="1"/>
          </p:cNvGraphicFramePr>
          <p:nvPr/>
        </p:nvGraphicFramePr>
        <p:xfrm>
          <a:off x="468313" y="1052513"/>
          <a:ext cx="1155700" cy="425450"/>
        </p:xfrm>
        <a:graphic>
          <a:graphicData uri="http://schemas.openxmlformats.org/presentationml/2006/ole">
            <mc:AlternateContent xmlns:mc="http://schemas.openxmlformats.org/markup-compatibility/2006">
              <mc:Choice xmlns:v="urn:schemas-microsoft-com:vml" Requires="v">
                <p:oleObj spid="_x0000_s113424" name="公式" r:id="rId5" imgW="481965" imgH="177800" progId="Equation.3">
                  <p:embed/>
                </p:oleObj>
              </mc:Choice>
              <mc:Fallback>
                <p:oleObj name="公式" r:id="rId5" imgW="481965" imgH="177800" progId="Equation.3">
                  <p:embed/>
                  <p:pic>
                    <p:nvPicPr>
                      <p:cNvPr id="0" name="图片 11290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8313" y="1052513"/>
                        <a:ext cx="1155700" cy="425450"/>
                      </a:xfrm>
                      <a:prstGeom prst="rect">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198" name="Line 13"/>
          <p:cNvSpPr>
            <a:spLocks noChangeShapeType="1"/>
          </p:cNvSpPr>
          <p:nvPr/>
        </p:nvSpPr>
        <p:spPr bwMode="auto">
          <a:xfrm>
            <a:off x="452438" y="1492250"/>
            <a:ext cx="5461000" cy="0"/>
          </a:xfrm>
          <a:prstGeom prst="line">
            <a:avLst/>
          </a:prstGeom>
          <a:noFill/>
          <a:ln w="76200">
            <a:solidFill>
              <a:srgbClr val="FFFF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endParaRPr>
          </a:p>
        </p:txBody>
      </p:sp>
      <p:sp>
        <p:nvSpPr>
          <p:cNvPr id="8199" name="Rectangle 14"/>
          <p:cNvSpPr>
            <a:spLocks noChangeArrowheads="1"/>
          </p:cNvSpPr>
          <p:nvPr/>
        </p:nvSpPr>
        <p:spPr bwMode="auto">
          <a:xfrm>
            <a:off x="1649413" y="1628775"/>
            <a:ext cx="4419600" cy="990600"/>
          </a:xfrm>
          <a:prstGeom prst="rect">
            <a:avLst/>
          </a:prstGeom>
          <a:gradFill rotWithShape="0">
            <a:gsLst>
              <a:gs pos="0">
                <a:srgbClr val="FFCCFF"/>
              </a:gs>
              <a:gs pos="50000">
                <a:srgbClr val="FFFFFF"/>
              </a:gs>
              <a:gs pos="100000">
                <a:srgbClr val="FFCC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aphicFrame>
        <p:nvGraphicFramePr>
          <p:cNvPr id="8200" name="Object 15"/>
          <p:cNvGraphicFramePr>
            <a:graphicFrameLocks noChangeAspect="1"/>
          </p:cNvGraphicFramePr>
          <p:nvPr/>
        </p:nvGraphicFramePr>
        <p:xfrm>
          <a:off x="3659188" y="1628775"/>
          <a:ext cx="2227262" cy="1006475"/>
        </p:xfrm>
        <a:graphic>
          <a:graphicData uri="http://schemas.openxmlformats.org/presentationml/2006/ole">
            <mc:AlternateContent xmlns:mc="http://schemas.openxmlformats.org/markup-compatibility/2006">
              <mc:Choice xmlns:v="urn:schemas-microsoft-com:vml" Requires="v">
                <p:oleObj spid="_x0000_s113425" name="Equation" r:id="rId7" imgW="22250400" imgH="10058400" progId="Equation.DSMT4">
                  <p:embed/>
                </p:oleObj>
              </mc:Choice>
              <mc:Fallback>
                <p:oleObj name="Equation" r:id="rId7" imgW="22250400" imgH="10058400" progId="Equation.DSMT4">
                  <p:embed/>
                  <p:pic>
                    <p:nvPicPr>
                      <p:cNvPr id="0" name="图片 112906"/>
                      <p:cNvPicPr>
                        <a:picLocks noChangeAspect="1" noChangeArrowheads="1"/>
                      </p:cNvPicPr>
                      <p:nvPr/>
                    </p:nvPicPr>
                    <p:blipFill>
                      <a:blip r:embed="rId8"/>
                      <a:srcRect/>
                      <a:stretch>
                        <a:fillRect/>
                      </a:stretch>
                    </p:blipFill>
                    <p:spPr bwMode="auto">
                      <a:xfrm>
                        <a:off x="3659188" y="1628775"/>
                        <a:ext cx="2227262" cy="1006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201" name="Text Box 16"/>
          <p:cNvSpPr txBox="1">
            <a:spLocks noChangeArrowheads="1"/>
          </p:cNvSpPr>
          <p:nvPr/>
        </p:nvSpPr>
        <p:spPr bwMode="auto">
          <a:xfrm>
            <a:off x="1646238" y="1844675"/>
            <a:ext cx="2020887" cy="45720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algn="ctr" eaLnBrk="1" hangingPunct="1"/>
            <a:r>
              <a:rPr kumimoji="1" lang="zh-CN" altLang="en-US" sz="2400" b="1">
                <a:solidFill>
                  <a:srgbClr val="CC0000"/>
                </a:solidFill>
                <a:latin typeface="Times New Roman" panose="02020603050405020304" pitchFamily="18" charset="0"/>
                <a:ea typeface="微软雅黑" panose="020B0503020204020204" pitchFamily="34" charset="-122"/>
              </a:rPr>
              <a:t>零次近似解</a:t>
            </a:r>
            <a:r>
              <a:rPr kumimoji="1" lang="zh-CN" altLang="en-US" sz="2400">
                <a:solidFill>
                  <a:srgbClr val="CC0000"/>
                </a:solidFill>
                <a:latin typeface="Times New Roman" panose="02020603050405020304" pitchFamily="18" charset="0"/>
                <a:ea typeface="微软雅黑" panose="020B0503020204020204" pitchFamily="34" charset="-122"/>
              </a:rPr>
              <a:t>：</a:t>
            </a:r>
          </a:p>
        </p:txBody>
      </p:sp>
      <p:sp>
        <p:nvSpPr>
          <p:cNvPr id="8202" name="Text Box 17"/>
          <p:cNvSpPr txBox="1">
            <a:spLocks noChangeArrowheads="1"/>
          </p:cNvSpPr>
          <p:nvPr/>
        </p:nvSpPr>
        <p:spPr bwMode="auto">
          <a:xfrm>
            <a:off x="6096000" y="1125538"/>
            <a:ext cx="2724150" cy="669925"/>
          </a:xfrm>
          <a:prstGeom prst="rect">
            <a:avLst/>
          </a:prstGeom>
          <a:noFill/>
          <a:ln w="9525">
            <a:solidFill>
              <a:srgbClr val="009900"/>
            </a:solidFill>
            <a:miter lim="800000"/>
          </a:ln>
          <a:effectLst/>
          <a:extLst>
            <a:ext uri="{909E8E84-426E-40DD-AFC4-6F175D3DCCD1}">
              <a14:hiddenFill xmlns:a14="http://schemas.microsoft.com/office/drawing/2010/main">
                <a:solidFill>
                  <a:schemeClr val="hlink"/>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algn="ctr" eaLnBrk="1" hangingPunct="1">
              <a:lnSpc>
                <a:spcPct val="85000"/>
              </a:lnSpc>
            </a:pPr>
            <a:r>
              <a:rPr kumimoji="1" lang="en-US" altLang="zh-CN" sz="2200" b="1" i="1">
                <a:solidFill>
                  <a:srgbClr val="336600"/>
                </a:solidFill>
                <a:latin typeface="Times New Roman" panose="02020603050405020304" pitchFamily="18" charset="0"/>
                <a:ea typeface="微软雅黑" panose="020B0503020204020204" pitchFamily="34" charset="-122"/>
                <a:cs typeface="Times New Roman" panose="02020603050405020304" pitchFamily="18" charset="0"/>
              </a:rPr>
              <a:t>E </a:t>
            </a:r>
            <a:r>
              <a:rPr kumimoji="1" lang="zh-CN" altLang="en-US" sz="2200" b="1">
                <a:solidFill>
                  <a:srgbClr val="336600"/>
                </a:solidFill>
                <a:latin typeface="Times New Roman" panose="02020603050405020304" pitchFamily="18" charset="0"/>
                <a:ea typeface="微软雅黑" panose="020B0503020204020204" pitchFamily="34" charset="-122"/>
                <a:cs typeface="Times New Roman" panose="02020603050405020304" pitchFamily="18" charset="0"/>
              </a:rPr>
              <a:t>为</a:t>
            </a:r>
            <a:r>
              <a:rPr kumimoji="1" lang="en-US" altLang="zh-CN" sz="2200" b="1" i="1">
                <a:solidFill>
                  <a:srgbClr val="336600"/>
                </a:solidFill>
                <a:latin typeface="Times New Roman" panose="02020603050405020304" pitchFamily="18" charset="0"/>
                <a:ea typeface="微软雅黑" panose="020B0503020204020204" pitchFamily="34" charset="-122"/>
                <a:cs typeface="Times New Roman" panose="02020603050405020304" pitchFamily="18" charset="0"/>
              </a:rPr>
              <a:t>k </a:t>
            </a:r>
            <a:r>
              <a:rPr kumimoji="1" lang="zh-CN" altLang="en-US" sz="2200" b="1">
                <a:solidFill>
                  <a:srgbClr val="336600"/>
                </a:solidFill>
                <a:latin typeface="Times New Roman" panose="02020603050405020304" pitchFamily="18" charset="0"/>
                <a:ea typeface="微软雅黑" panose="020B0503020204020204" pitchFamily="34" charset="-122"/>
                <a:cs typeface="Times New Roman" panose="02020603050405020304" pitchFamily="18" charset="0"/>
              </a:rPr>
              <a:t>的函数，</a:t>
            </a:r>
          </a:p>
          <a:p>
            <a:pPr algn="ctr" eaLnBrk="1" hangingPunct="1">
              <a:lnSpc>
                <a:spcPct val="85000"/>
              </a:lnSpc>
            </a:pPr>
            <a:r>
              <a:rPr kumimoji="1" lang="zh-CN" altLang="en-US" sz="2200" b="1">
                <a:solidFill>
                  <a:srgbClr val="336600"/>
                </a:solidFill>
                <a:latin typeface="Times New Roman" panose="02020603050405020304" pitchFamily="18" charset="0"/>
                <a:ea typeface="微软雅黑" panose="020B0503020204020204" pitchFamily="34" charset="-122"/>
                <a:cs typeface="Times New Roman" panose="02020603050405020304" pitchFamily="18" charset="0"/>
              </a:rPr>
              <a:t>具有抛物线的形式  </a:t>
            </a:r>
          </a:p>
        </p:txBody>
      </p:sp>
      <p:sp>
        <p:nvSpPr>
          <p:cNvPr id="8203" name="Line 18"/>
          <p:cNvSpPr>
            <a:spLocks noChangeShapeType="1"/>
          </p:cNvSpPr>
          <p:nvPr/>
        </p:nvSpPr>
        <p:spPr bwMode="auto">
          <a:xfrm flipH="1">
            <a:off x="5219700" y="1546225"/>
            <a:ext cx="876300" cy="228600"/>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endParaRPr>
          </a:p>
        </p:txBody>
      </p:sp>
      <p:grpSp>
        <p:nvGrpSpPr>
          <p:cNvPr id="8204" name="Group 19"/>
          <p:cNvGrpSpPr/>
          <p:nvPr/>
        </p:nvGrpSpPr>
        <p:grpSpPr bwMode="auto">
          <a:xfrm>
            <a:off x="539750" y="3228975"/>
            <a:ext cx="3349625" cy="2274888"/>
            <a:chOff x="340" y="2034"/>
            <a:chExt cx="2110" cy="1433"/>
          </a:xfrm>
        </p:grpSpPr>
        <p:sp>
          <p:nvSpPr>
            <p:cNvPr id="8222" name="Text Box 20"/>
            <p:cNvSpPr txBox="1">
              <a:spLocks noChangeArrowheads="1"/>
            </p:cNvSpPr>
            <p:nvPr/>
          </p:nvSpPr>
          <p:spPr bwMode="auto">
            <a:xfrm>
              <a:off x="340" y="2034"/>
              <a:ext cx="1150"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r>
                <a:rPr lang="en-US" altLang="zh-CN" sz="2400" b="1" i="1">
                  <a:solidFill>
                    <a:srgbClr val="006600"/>
                  </a:solidFill>
                  <a:latin typeface="Times New Roman" panose="02020603050405020304" pitchFamily="18" charset="0"/>
                  <a:ea typeface="微软雅黑" panose="020B0503020204020204" pitchFamily="34" charset="-122"/>
                  <a:cs typeface="Times New Roman" panose="02020603050405020304" pitchFamily="18" charset="0"/>
                </a:rPr>
                <a:t>k </a:t>
              </a:r>
              <a:r>
                <a:rPr lang="zh-CN" altLang="en-US" sz="2400" b="1">
                  <a:solidFill>
                    <a:srgbClr val="006600"/>
                  </a:solidFill>
                  <a:latin typeface="Times New Roman" panose="02020603050405020304" pitchFamily="18" charset="0"/>
                  <a:ea typeface="微软雅黑" panose="020B0503020204020204" pitchFamily="34" charset="-122"/>
                  <a:cs typeface="Times New Roman" panose="02020603050405020304" pitchFamily="18" charset="0"/>
                </a:rPr>
                <a:t>取离散值</a:t>
              </a:r>
              <a:r>
                <a:rPr lang="en-US" altLang="zh-CN" sz="2400" b="1">
                  <a:solidFill>
                    <a:srgbClr val="006600"/>
                  </a:solidFill>
                  <a:latin typeface="Times New Roman" panose="02020603050405020304" pitchFamily="18" charset="0"/>
                  <a:ea typeface="微软雅黑" panose="020B0503020204020204" pitchFamily="34" charset="-122"/>
                  <a:cs typeface="Times New Roman" panose="02020603050405020304" pitchFamily="18" charset="0"/>
                </a:rPr>
                <a:t>: </a:t>
              </a:r>
            </a:p>
          </p:txBody>
        </p:sp>
        <p:sp>
          <p:nvSpPr>
            <p:cNvPr id="8223" name="Rectangle 19"/>
            <p:cNvSpPr>
              <a:spLocks noChangeArrowheads="1"/>
            </p:cNvSpPr>
            <p:nvPr/>
          </p:nvSpPr>
          <p:spPr bwMode="auto">
            <a:xfrm>
              <a:off x="1474" y="3176"/>
              <a:ext cx="976"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r>
                <a:rPr lang="en-US" altLang="zh-CN" sz="2400" b="1" i="1">
                  <a:solidFill>
                    <a:srgbClr val="663300"/>
                  </a:solidFill>
                  <a:latin typeface="Times New Roman" panose="02020603050405020304" pitchFamily="18" charset="0"/>
                  <a:ea typeface="微软雅黑" panose="020B0503020204020204" pitchFamily="34" charset="-122"/>
                  <a:cs typeface="Times New Roman" panose="02020603050405020304" pitchFamily="18" charset="0"/>
                </a:rPr>
                <a:t>l </a:t>
              </a:r>
              <a:r>
                <a:rPr lang="zh-CN" altLang="en-US" sz="2400" b="1">
                  <a:solidFill>
                    <a:srgbClr val="663300"/>
                  </a:solidFill>
                  <a:latin typeface="Times New Roman" panose="02020603050405020304" pitchFamily="18" charset="0"/>
                  <a:ea typeface="微软雅黑" panose="020B0503020204020204" pitchFamily="34" charset="-122"/>
                  <a:cs typeface="Times New Roman" panose="02020603050405020304" pitchFamily="18" charset="0"/>
                </a:rPr>
                <a:t>是整数 </a:t>
              </a:r>
            </a:p>
          </p:txBody>
        </p:sp>
        <p:graphicFrame>
          <p:nvGraphicFramePr>
            <p:cNvPr id="8224" name="Object 14"/>
            <p:cNvGraphicFramePr>
              <a:graphicFrameLocks noChangeAspect="1"/>
            </p:cNvGraphicFramePr>
            <p:nvPr/>
          </p:nvGraphicFramePr>
          <p:xfrm>
            <a:off x="793" y="2442"/>
            <a:ext cx="1361" cy="664"/>
          </p:xfrm>
          <a:graphic>
            <a:graphicData uri="http://schemas.openxmlformats.org/presentationml/2006/ole">
              <mc:AlternateContent xmlns:mc="http://schemas.openxmlformats.org/markup-compatibility/2006">
                <mc:Choice xmlns:v="urn:schemas-microsoft-com:vml" Requires="v">
                  <p:oleObj spid="_x0000_s113426" name="公式" r:id="rId9" imgW="799465" imgH="393700" progId="Equation.3">
                    <p:embed/>
                  </p:oleObj>
                </mc:Choice>
                <mc:Fallback>
                  <p:oleObj name="公式" r:id="rId9" imgW="799465" imgH="393700" progId="Equation.3">
                    <p:embed/>
                    <p:pic>
                      <p:nvPicPr>
                        <p:cNvPr id="0" name="图片 11290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93" y="2442"/>
                          <a:ext cx="1361" cy="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1202199" name="Text Box 23"/>
          <p:cNvSpPr txBox="1">
            <a:spLocks noChangeArrowheads="1"/>
          </p:cNvSpPr>
          <p:nvPr/>
        </p:nvSpPr>
        <p:spPr bwMode="auto">
          <a:xfrm>
            <a:off x="468313" y="5680075"/>
            <a:ext cx="357020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r>
              <a:rPr lang="zh-CN" altLang="en-US" sz="2400" b="1">
                <a:solidFill>
                  <a:srgbClr val="000000"/>
                </a:solidFill>
                <a:latin typeface="Times New Roman" panose="02020603050405020304" pitchFamily="18" charset="0"/>
                <a:ea typeface="微软雅黑" panose="020B0503020204020204" pitchFamily="34" charset="-122"/>
              </a:rPr>
              <a:t>零次解是自由电子波函数</a:t>
            </a:r>
          </a:p>
        </p:txBody>
      </p:sp>
      <p:sp>
        <p:nvSpPr>
          <p:cNvPr id="8212" name="Line 33"/>
          <p:cNvSpPr>
            <a:spLocks noChangeShapeType="1"/>
          </p:cNvSpPr>
          <p:nvPr/>
        </p:nvSpPr>
        <p:spPr bwMode="auto">
          <a:xfrm flipH="1" flipV="1">
            <a:off x="5653087" y="2398713"/>
            <a:ext cx="992186" cy="3024186"/>
          </a:xfrm>
          <a:prstGeom prst="line">
            <a:avLst/>
          </a:prstGeom>
          <a:noFill/>
          <a:ln w="9525">
            <a:solidFill>
              <a:schemeClr val="tx1"/>
            </a:solidFill>
            <a:round/>
            <a:head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endParaRPr>
          </a:p>
        </p:txBody>
      </p:sp>
      <p:grpSp>
        <p:nvGrpSpPr>
          <p:cNvPr id="1202213" name="Group 37"/>
          <p:cNvGrpSpPr/>
          <p:nvPr/>
        </p:nvGrpSpPr>
        <p:grpSpPr bwMode="auto">
          <a:xfrm>
            <a:off x="2699122" y="3212455"/>
            <a:ext cx="2520950" cy="936625"/>
            <a:chOff x="1610" y="1979"/>
            <a:chExt cx="1588" cy="590"/>
          </a:xfrm>
        </p:grpSpPr>
        <p:sp>
          <p:nvSpPr>
            <p:cNvPr id="8208" name="Text Box 38"/>
            <p:cNvSpPr txBox="1">
              <a:spLocks noChangeArrowheads="1"/>
            </p:cNvSpPr>
            <p:nvPr/>
          </p:nvSpPr>
          <p:spPr bwMode="auto">
            <a:xfrm>
              <a:off x="1610" y="1979"/>
              <a:ext cx="1070" cy="291"/>
            </a:xfrm>
            <a:prstGeom prst="rect">
              <a:avLst/>
            </a:prstGeom>
            <a:solidFill>
              <a:srgbClr val="FFFF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r>
                <a:rPr lang="en-US" altLang="zh-CN" sz="2400" b="1" i="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E </a:t>
              </a:r>
              <a:r>
                <a:rPr lang="zh-CN" altLang="en-US" sz="24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的本征值</a:t>
              </a:r>
            </a:p>
          </p:txBody>
        </p:sp>
        <p:sp>
          <p:nvSpPr>
            <p:cNvPr id="8209" name="Line 39"/>
            <p:cNvSpPr>
              <a:spLocks noChangeShapeType="1"/>
            </p:cNvSpPr>
            <p:nvPr/>
          </p:nvSpPr>
          <p:spPr bwMode="auto">
            <a:xfrm>
              <a:off x="2517" y="2296"/>
              <a:ext cx="681" cy="273"/>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a:solidFill>
                  <a:srgbClr val="000000"/>
                </a:solidFill>
              </a:endParaRPr>
            </a:p>
          </p:txBody>
        </p:sp>
      </p:grpSp>
      <p:sp>
        <p:nvSpPr>
          <p:cNvPr id="2" name="页脚占位符 1"/>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zh-CN" altLang="en-US"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清华大学电子工程系</a:t>
            </a:r>
            <a:r>
              <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a:t>
            </a:r>
            <a:r>
              <a:rPr kumimoji="1" lang="zh-CN" altLang="en-US"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黄翊东</a:t>
            </a:r>
            <a:endPar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3" name="灯片编号占位符 2"/>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CBFA3644-F7FA-4510-BE22-999DFD69EC9B}" type="slidenum">
              <a:rPr kumimoji="1" lang="en-US" altLang="zh-CN" sz="14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t>52</a:t>
            </a:fld>
            <a:endPar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30" name="Rectangle 2"/>
          <p:cNvSpPr txBox="1">
            <a:spLocks noRot="1" noChangeArrowheads="1"/>
          </p:cNvSpPr>
          <p:nvPr/>
        </p:nvSpPr>
        <p:spPr bwMode="auto">
          <a:xfrm>
            <a:off x="2124075" y="67060"/>
            <a:ext cx="6697662"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5pPr>
            <a:lvl6pPr marL="4572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6pPr>
            <a:lvl7pPr marL="9144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7pPr>
            <a:lvl8pPr marL="13716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8pPr>
            <a:lvl9pPr marL="18288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9pPr>
          </a:lstStyle>
          <a:p>
            <a:pPr algn="l">
              <a:defRPr/>
            </a:pPr>
            <a:r>
              <a:rPr lang="zh-CN" altLang="en-US" sz="3600" b="1" kern="1200">
                <a:solidFill>
                  <a:srgbClr val="660066"/>
                </a:solidFill>
                <a:effectLst>
                  <a:outerShdw blurRad="38100" dist="38100" dir="2700000" algn="tl">
                    <a:srgbClr val="C0C0C0"/>
                  </a:outerShdw>
                </a:effectLst>
                <a:latin typeface="Times New Roman" pitchFamily="18" charset="0"/>
                <a:ea typeface="微软雅黑" pitchFamily="34" charset="-122"/>
                <a:cs typeface="+mn-cs"/>
              </a:rPr>
              <a:t>基态（没有微扰的自由态）</a:t>
            </a:r>
            <a:endParaRPr lang="zh-CN" altLang="en-US" sz="3600" b="1" kern="1200" dirty="0">
              <a:solidFill>
                <a:srgbClr val="660066"/>
              </a:solidFill>
              <a:effectLst>
                <a:outerShdw blurRad="38100" dist="38100" dir="2700000" algn="tl">
                  <a:srgbClr val="C0C0C0"/>
                </a:outerShdw>
              </a:effectLst>
              <a:latin typeface="Times New Roman" pitchFamily="18" charset="0"/>
              <a:ea typeface="微软雅黑" pitchFamily="34" charset="-122"/>
              <a:cs typeface="+mn-cs"/>
            </a:endParaRPr>
          </a:p>
        </p:txBody>
      </p:sp>
      <p:sp>
        <p:nvSpPr>
          <p:cNvPr id="31" name="Rectangle 37"/>
          <p:cNvSpPr>
            <a:spLocks noChangeArrowheads="1"/>
          </p:cNvSpPr>
          <p:nvPr/>
        </p:nvSpPr>
        <p:spPr bwMode="auto">
          <a:xfrm flipV="1">
            <a:off x="106363" y="923120"/>
            <a:ext cx="8885237" cy="42863"/>
          </a:xfrm>
          <a:prstGeom prst="rect">
            <a:avLst/>
          </a:prstGeom>
          <a:gradFill rotWithShape="0">
            <a:gsLst>
              <a:gs pos="0">
                <a:srgbClr val="808080">
                  <a:gamma/>
                  <a:tint val="0"/>
                  <a:invGamma/>
                </a:srgbClr>
              </a:gs>
              <a:gs pos="100000">
                <a:srgbClr val="808080"/>
              </a:gs>
            </a:gsLst>
            <a:path path="shape">
              <a:fillToRect l="50000" t="50000" r="50000" b="50000"/>
            </a:path>
          </a:gradFill>
          <a:ln w="12700">
            <a:noFill/>
            <a:miter lim="800000"/>
            <a:headEnd type="none" w="sm" len="sm"/>
            <a:tailEnd type="none" w="sm" len="sm"/>
          </a:ln>
          <a:effectLst/>
        </p:spPr>
        <p:txBody>
          <a:bodyPr wrap="none" anchor="ctr"/>
          <a:lstStyle/>
          <a:p>
            <a:pPr marL="0" marR="0" lvl="0" indent="0" algn="l" defTabSz="914400" rtl="0" eaLnBrk="0" fontAlgn="auto" latinLnBrk="0" hangingPunct="0">
              <a:lnSpc>
                <a:spcPct val="100000"/>
              </a:lnSpc>
              <a:spcBef>
                <a:spcPts val="0"/>
              </a:spcBef>
              <a:spcAft>
                <a:spcPts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Arial"/>
              <a:ea typeface="宋体"/>
              <a:cs typeface="+mn-c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202199"/>
                                        </p:tgtEl>
                                        <p:attrNameLst>
                                          <p:attrName>style.visibility</p:attrName>
                                        </p:attrNameLst>
                                      </p:cBhvr>
                                      <p:to>
                                        <p:strVal val="visible"/>
                                      </p:to>
                                    </p:set>
                                    <p:animEffect transition="in" filter="dissolve">
                                      <p:cBhvr>
                                        <p:cTn id="7" dur="500"/>
                                        <p:tgtEl>
                                          <p:spTgt spid="1202199"/>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202178"/>
                                        </p:tgtEl>
                                        <p:attrNameLst>
                                          <p:attrName>style.visibility</p:attrName>
                                        </p:attrNameLst>
                                      </p:cBhvr>
                                      <p:to>
                                        <p:strVal val="visible"/>
                                      </p:to>
                                    </p:set>
                                    <p:animEffect transition="in" filter="dissolve">
                                      <p:cBhvr>
                                        <p:cTn id="12" dur="500"/>
                                        <p:tgtEl>
                                          <p:spTgt spid="1202178"/>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202213"/>
                                        </p:tgtEl>
                                        <p:attrNameLst>
                                          <p:attrName>style.visibility</p:attrName>
                                        </p:attrNameLst>
                                      </p:cBhvr>
                                      <p:to>
                                        <p:strVal val="visible"/>
                                      </p:to>
                                    </p:set>
                                    <p:animEffect transition="in" filter="dissolve">
                                      <p:cBhvr>
                                        <p:cTn id="17" dur="500"/>
                                        <p:tgtEl>
                                          <p:spTgt spid="120221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212"/>
                                        </p:tgtEl>
                                        <p:attrNameLst>
                                          <p:attrName>style.visibility</p:attrName>
                                        </p:attrNameLst>
                                      </p:cBhvr>
                                      <p:to>
                                        <p:strVal val="visible"/>
                                      </p:to>
                                    </p:set>
                                    <p:animEffect transition="in" filter="fade">
                                      <p:cBhvr>
                                        <p:cTn id="22" dur="500"/>
                                        <p:tgtEl>
                                          <p:spTgt spid="82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02199" grpId="0"/>
      <p:bldP spid="8212"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220" name="Object 4"/>
          <p:cNvGraphicFramePr>
            <a:graphicFrameLocks noChangeAspect="1"/>
          </p:cNvGraphicFramePr>
          <p:nvPr/>
        </p:nvGraphicFramePr>
        <p:xfrm>
          <a:off x="1149300" y="1341785"/>
          <a:ext cx="1155700" cy="425450"/>
        </p:xfrm>
        <a:graphic>
          <a:graphicData uri="http://schemas.openxmlformats.org/presentationml/2006/ole">
            <mc:AlternateContent xmlns:mc="http://schemas.openxmlformats.org/markup-compatibility/2006">
              <mc:Choice xmlns:v="urn:schemas-microsoft-com:vml" Requires="v">
                <p:oleObj spid="_x0000_s337542" name="公式" r:id="rId4" imgW="481965" imgH="177800" progId="Equation.3">
                  <p:embed/>
                </p:oleObj>
              </mc:Choice>
              <mc:Fallback>
                <p:oleObj name="公式" r:id="rId4" imgW="481965" imgH="177800" progId="Equation.3">
                  <p:embed/>
                  <p:pic>
                    <p:nvPicPr>
                      <p:cNvPr id="922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49300" y="1341785"/>
                        <a:ext cx="1155700" cy="4254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221" name="Text Box 5"/>
          <p:cNvSpPr txBox="1">
            <a:spLocks noChangeArrowheads="1"/>
          </p:cNvSpPr>
          <p:nvPr/>
        </p:nvSpPr>
        <p:spPr bwMode="auto">
          <a:xfrm>
            <a:off x="2556495" y="1268760"/>
            <a:ext cx="3262432" cy="46166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rPr>
              <a:t>时，采用微扰理论解：</a:t>
            </a:r>
          </a:p>
        </p:txBody>
      </p:sp>
      <p:sp>
        <p:nvSpPr>
          <p:cNvPr id="9222" name="Line 6"/>
          <p:cNvSpPr>
            <a:spLocks noChangeShapeType="1"/>
          </p:cNvSpPr>
          <p:nvPr/>
        </p:nvSpPr>
        <p:spPr bwMode="auto">
          <a:xfrm flipV="1">
            <a:off x="1136600" y="1760885"/>
            <a:ext cx="1689100" cy="0"/>
          </a:xfrm>
          <a:prstGeom prst="line">
            <a:avLst/>
          </a:prstGeom>
          <a:noFill/>
          <a:ln w="76200">
            <a:solidFill>
              <a:srgbClr val="FFFF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楷体_GB2312"/>
              <a:cs typeface="+mn-cs"/>
            </a:endParaRPr>
          </a:p>
        </p:txBody>
      </p:sp>
      <p:graphicFrame>
        <p:nvGraphicFramePr>
          <p:cNvPr id="9223" name="Object 7"/>
          <p:cNvGraphicFramePr>
            <a:graphicFrameLocks noChangeAspect="1"/>
          </p:cNvGraphicFramePr>
          <p:nvPr/>
        </p:nvGraphicFramePr>
        <p:xfrm>
          <a:off x="3050758" y="1876883"/>
          <a:ext cx="2273906" cy="611469"/>
        </p:xfrm>
        <a:graphic>
          <a:graphicData uri="http://schemas.openxmlformats.org/presentationml/2006/ole">
            <mc:AlternateContent xmlns:mc="http://schemas.openxmlformats.org/markup-compatibility/2006">
              <mc:Choice xmlns:v="urn:schemas-microsoft-com:vml" Requires="v">
                <p:oleObj spid="_x0000_s337543" name="Equation" r:id="rId6" imgW="990360" imgH="266400" progId="Equation.DSMT4">
                  <p:embed/>
                </p:oleObj>
              </mc:Choice>
              <mc:Fallback>
                <p:oleObj name="Equation" r:id="rId6" imgW="990360" imgH="266400" progId="Equation.DSMT4">
                  <p:embed/>
                  <p:pic>
                    <p:nvPicPr>
                      <p:cNvPr id="9223" name="Object 7"/>
                      <p:cNvPicPr>
                        <a:picLocks noChangeAspect="1" noChangeArrowheads="1"/>
                      </p:cNvPicPr>
                      <p:nvPr/>
                    </p:nvPicPr>
                    <p:blipFill>
                      <a:blip r:embed="rId7"/>
                      <a:srcRect/>
                      <a:stretch>
                        <a:fillRect/>
                      </a:stretch>
                    </p:blipFill>
                    <p:spPr bwMode="auto">
                      <a:xfrm>
                        <a:off x="3050758" y="1876883"/>
                        <a:ext cx="2273906" cy="611469"/>
                      </a:xfrm>
                      <a:prstGeom prst="rect">
                        <a:avLst/>
                      </a:prstGeom>
                      <a:noFill/>
                      <a:ln>
                        <a:noFill/>
                      </a:ln>
                      <a:effectLst/>
                    </p:spPr>
                  </p:pic>
                </p:oleObj>
              </mc:Fallback>
            </mc:AlternateContent>
          </a:graphicData>
        </a:graphic>
      </p:graphicFrame>
      <p:graphicFrame>
        <p:nvGraphicFramePr>
          <p:cNvPr id="9224" name="Object 8"/>
          <p:cNvGraphicFramePr>
            <a:graphicFrameLocks noChangeAspect="1"/>
          </p:cNvGraphicFramePr>
          <p:nvPr/>
        </p:nvGraphicFramePr>
        <p:xfrm>
          <a:off x="1241617" y="2431902"/>
          <a:ext cx="3168165" cy="1008059"/>
        </p:xfrm>
        <a:graphic>
          <a:graphicData uri="http://schemas.openxmlformats.org/presentationml/2006/ole">
            <mc:AlternateContent xmlns:mc="http://schemas.openxmlformats.org/markup-compatibility/2006">
              <mc:Choice xmlns:v="urn:schemas-microsoft-com:vml" Requires="v">
                <p:oleObj spid="_x0000_s337544" name="Equation" r:id="rId8" imgW="1333440" imgH="419040" progId="Equation.DSMT4">
                  <p:embed/>
                </p:oleObj>
              </mc:Choice>
              <mc:Fallback>
                <p:oleObj name="Equation" r:id="rId8" imgW="1333440" imgH="419040" progId="Equation.DSMT4">
                  <p:embed/>
                  <p:pic>
                    <p:nvPicPr>
                      <p:cNvPr id="9224" name="Object 8"/>
                      <p:cNvPicPr>
                        <a:picLocks noChangeAspect="1" noChangeArrowheads="1"/>
                      </p:cNvPicPr>
                      <p:nvPr/>
                    </p:nvPicPr>
                    <p:blipFill>
                      <a:blip r:embed="rId9"/>
                      <a:srcRect/>
                      <a:stretch>
                        <a:fillRect/>
                      </a:stretch>
                    </p:blipFill>
                    <p:spPr bwMode="auto">
                      <a:xfrm>
                        <a:off x="1241617" y="2431902"/>
                        <a:ext cx="3168165" cy="1008059"/>
                      </a:xfrm>
                      <a:prstGeom prst="rect">
                        <a:avLst/>
                      </a:prstGeom>
                      <a:noFill/>
                      <a:ln>
                        <a:noFill/>
                      </a:ln>
                    </p:spPr>
                  </p:pic>
                </p:oleObj>
              </mc:Fallback>
            </mc:AlternateContent>
          </a:graphicData>
        </a:graphic>
      </p:graphicFrame>
      <p:grpSp>
        <p:nvGrpSpPr>
          <p:cNvPr id="1438729" name="Group 9"/>
          <p:cNvGrpSpPr/>
          <p:nvPr/>
        </p:nvGrpSpPr>
        <p:grpSpPr bwMode="auto">
          <a:xfrm>
            <a:off x="580975" y="3654127"/>
            <a:ext cx="7550150" cy="1425575"/>
            <a:chOff x="185" y="2659"/>
            <a:chExt cx="4756" cy="898"/>
          </a:xfrm>
        </p:grpSpPr>
        <p:graphicFrame>
          <p:nvGraphicFramePr>
            <p:cNvPr id="9230" name="Object 10"/>
            <p:cNvGraphicFramePr>
              <a:graphicFrameLocks noChangeAspect="1"/>
            </p:cNvGraphicFramePr>
            <p:nvPr/>
          </p:nvGraphicFramePr>
          <p:xfrm>
            <a:off x="2789" y="2976"/>
            <a:ext cx="2152" cy="580"/>
          </p:xfrm>
          <a:graphic>
            <a:graphicData uri="http://schemas.openxmlformats.org/presentationml/2006/ole">
              <mc:AlternateContent xmlns:mc="http://schemas.openxmlformats.org/markup-compatibility/2006">
                <mc:Choice xmlns:v="urn:schemas-microsoft-com:vml" Requires="v">
                  <p:oleObj spid="_x0000_s337545" name="公式" r:id="rId10" imgW="1600200" imgH="431800" progId="Equation.3">
                    <p:embed/>
                  </p:oleObj>
                </mc:Choice>
                <mc:Fallback>
                  <p:oleObj name="公式" r:id="rId10" imgW="1600200" imgH="431800" progId="Equation.3">
                    <p:embed/>
                    <p:pic>
                      <p:nvPicPr>
                        <p:cNvPr id="9230" name="Object 10"/>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789" y="2976"/>
                          <a:ext cx="2152" cy="5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231" name="Object 11"/>
            <p:cNvGraphicFramePr>
              <a:graphicFrameLocks noChangeAspect="1"/>
            </p:cNvGraphicFramePr>
            <p:nvPr/>
          </p:nvGraphicFramePr>
          <p:xfrm>
            <a:off x="657" y="2976"/>
            <a:ext cx="2132" cy="581"/>
          </p:xfrm>
          <a:graphic>
            <a:graphicData uri="http://schemas.openxmlformats.org/presentationml/2006/ole">
              <mc:AlternateContent xmlns:mc="http://schemas.openxmlformats.org/markup-compatibility/2006">
                <mc:Choice xmlns:v="urn:schemas-microsoft-com:vml" Requires="v">
                  <p:oleObj spid="_x0000_s337546" name="公式" r:id="rId12" imgW="1587500" imgH="431800" progId="Equation.3">
                    <p:embed/>
                  </p:oleObj>
                </mc:Choice>
                <mc:Fallback>
                  <p:oleObj name="公式" r:id="rId12" imgW="1587500" imgH="431800" progId="Equation.3">
                    <p:embed/>
                    <p:pic>
                      <p:nvPicPr>
                        <p:cNvPr id="9231" name="Object 11"/>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57" y="2976"/>
                          <a:ext cx="2132" cy="5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232" name="Text Box 12"/>
            <p:cNvSpPr txBox="1">
              <a:spLocks noChangeArrowheads="1"/>
            </p:cNvSpPr>
            <p:nvPr/>
          </p:nvSpPr>
          <p:spPr bwMode="auto">
            <a:xfrm>
              <a:off x="185" y="2659"/>
              <a:ext cx="219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将</a:t>
              </a:r>
              <a:r>
                <a:rPr kumimoji="0" lang="en-US" altLang="zh-CN" sz="2400" b="1" i="1"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V</a:t>
              </a:r>
              <a:r>
                <a:rPr kumimoji="0" lang="en-US" altLang="zh-CN" sz="24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0" lang="en-US" altLang="zh-CN" sz="2400" b="1" i="1"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x</a:t>
              </a:r>
              <a:r>
                <a:rPr kumimoji="0" lang="en-US" altLang="zh-CN" sz="24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0"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展成付里叶级数：</a:t>
              </a:r>
            </a:p>
          </p:txBody>
        </p:sp>
      </p:grpSp>
      <p:graphicFrame>
        <p:nvGraphicFramePr>
          <p:cNvPr id="9226" name="Object 13"/>
          <p:cNvGraphicFramePr>
            <a:graphicFrameLocks noChangeAspect="1"/>
          </p:cNvGraphicFramePr>
          <p:nvPr/>
        </p:nvGraphicFramePr>
        <p:xfrm>
          <a:off x="4787850" y="2789585"/>
          <a:ext cx="2517775" cy="457200"/>
        </p:xfrm>
        <a:graphic>
          <a:graphicData uri="http://schemas.openxmlformats.org/presentationml/2006/ole">
            <mc:AlternateContent xmlns:mc="http://schemas.openxmlformats.org/markup-compatibility/2006">
              <mc:Choice xmlns:v="urn:schemas-microsoft-com:vml" Requires="v">
                <p:oleObj spid="_x0000_s337547" name="公式" r:id="rId14" imgW="1116965" imgH="203200" progId="Equation.3">
                  <p:embed/>
                </p:oleObj>
              </mc:Choice>
              <mc:Fallback>
                <p:oleObj name="公式" r:id="rId14" imgW="1116965" imgH="203200" progId="Equation.3">
                  <p:embed/>
                  <p:pic>
                    <p:nvPicPr>
                      <p:cNvPr id="9226" name="Object 13"/>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787850" y="2789585"/>
                        <a:ext cx="25177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1438734" name="Group 14"/>
          <p:cNvGrpSpPr/>
          <p:nvPr/>
        </p:nvGrpSpPr>
        <p:grpSpPr bwMode="auto">
          <a:xfrm>
            <a:off x="5580012" y="4085927"/>
            <a:ext cx="2592388" cy="1609725"/>
            <a:chOff x="3334" y="2931"/>
            <a:chExt cx="1633" cy="1014"/>
          </a:xfrm>
        </p:grpSpPr>
        <p:graphicFrame>
          <p:nvGraphicFramePr>
            <p:cNvPr id="9228" name="Object 15"/>
            <p:cNvGraphicFramePr>
              <a:graphicFrameLocks noChangeAspect="1"/>
            </p:cNvGraphicFramePr>
            <p:nvPr/>
          </p:nvGraphicFramePr>
          <p:xfrm>
            <a:off x="4059" y="3702"/>
            <a:ext cx="346" cy="243"/>
          </p:xfrm>
          <a:graphic>
            <a:graphicData uri="http://schemas.openxmlformats.org/presentationml/2006/ole">
              <mc:AlternateContent xmlns:mc="http://schemas.openxmlformats.org/markup-compatibility/2006">
                <mc:Choice xmlns:v="urn:schemas-microsoft-com:vml" Requires="v">
                  <p:oleObj spid="_x0000_s337548" name="公式" r:id="rId16" imgW="253365" imgH="177800" progId="Equation.3">
                    <p:embed/>
                  </p:oleObj>
                </mc:Choice>
                <mc:Fallback>
                  <p:oleObj name="公式" r:id="rId16" imgW="253365" imgH="177800" progId="Equation.3">
                    <p:embed/>
                    <p:pic>
                      <p:nvPicPr>
                        <p:cNvPr id="9228" name="Object 15"/>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059" y="3702"/>
                          <a:ext cx="346" cy="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7150">
                              <a:solidFill>
                                <a:srgbClr val="006600"/>
                              </a:solidFill>
                              <a:miter lim="800000"/>
                              <a:headEnd/>
                              <a:tailEnd/>
                            </a14:hiddenLine>
                          </a:ext>
                        </a:extLst>
                      </p:spPr>
                    </p:pic>
                  </p:oleObj>
                </mc:Fallback>
              </mc:AlternateContent>
            </a:graphicData>
          </a:graphic>
        </p:graphicFrame>
        <p:sp>
          <p:nvSpPr>
            <p:cNvPr id="9229" name="Rectangle 16"/>
            <p:cNvSpPr>
              <a:spLocks noChangeArrowheads="1"/>
            </p:cNvSpPr>
            <p:nvPr/>
          </p:nvSpPr>
          <p:spPr bwMode="auto">
            <a:xfrm>
              <a:off x="3334" y="2931"/>
              <a:ext cx="1633" cy="635"/>
            </a:xfrm>
            <a:prstGeom prst="rect">
              <a:avLst/>
            </a:prstGeom>
            <a:noFill/>
            <a:ln w="38100">
              <a:solidFill>
                <a:srgbClr val="FF33CC"/>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2" name="页脚占位符 1"/>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zh-CN" altLang="en-US"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清华大学电子工程系</a:t>
            </a:r>
            <a:r>
              <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a:t>
            </a:r>
            <a:r>
              <a:rPr kumimoji="1" lang="zh-CN" altLang="en-US"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黄翊东</a:t>
            </a:r>
            <a:endPar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3" name="灯片编号占位符 2"/>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BFA3644-F7FA-4510-BE22-999DFD69EC9B}" type="slidenum">
              <a:rPr kumimoji="1" lang="en-US" altLang="zh-CN" sz="14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53</a:t>
            </a:fld>
            <a:endPar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20" name="Rectangle 2"/>
          <p:cNvSpPr txBox="1">
            <a:spLocks noRot="1" noChangeArrowheads="1"/>
          </p:cNvSpPr>
          <p:nvPr/>
        </p:nvSpPr>
        <p:spPr bwMode="auto">
          <a:xfrm>
            <a:off x="-221989" y="111360"/>
            <a:ext cx="9505428"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5pPr>
            <a:lvl6pPr marL="4572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6pPr>
            <a:lvl7pPr marL="9144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7pPr>
            <a:lvl8pPr marL="13716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8pPr>
            <a:lvl9pPr marL="18288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10000"/>
              </a:lnSpc>
              <a:spcBef>
                <a:spcPct val="0"/>
              </a:spcBef>
              <a:spcAft>
                <a:spcPct val="0"/>
              </a:spcAft>
              <a:buClrTx/>
              <a:buSzTx/>
              <a:buFontTx/>
              <a:buNone/>
              <a:tabLst/>
              <a:defRPr/>
            </a:pPr>
            <a:r>
              <a:rPr kumimoji="1" lang="zh-CN" altLang="en-US" sz="3600" b="1" i="0" u="none" strike="noStrike" kern="1200" cap="none" spc="0" normalizeH="0" baseline="0" noProof="0">
                <a:ln>
                  <a:noFill/>
                </a:ln>
                <a:solidFill>
                  <a:srgbClr val="660066"/>
                </a:solidFill>
                <a:effectLst>
                  <a:outerShdw blurRad="38100" dist="38100" dir="2700000" algn="tl">
                    <a:srgbClr val="C0C0C0"/>
                  </a:outerShdw>
                </a:effectLst>
                <a:uLnTx/>
                <a:uFillTx/>
                <a:latin typeface="Times New Roman" pitchFamily="18" charset="0"/>
                <a:ea typeface="微软雅黑" pitchFamily="34" charset="-122"/>
                <a:cs typeface="+mj-cs"/>
              </a:rPr>
              <a:t>周期势场下对电子能级</a:t>
            </a:r>
            <a:r>
              <a:rPr kumimoji="1" lang="en-US" altLang="zh-CN" sz="3600" b="1" i="0" u="none" strike="noStrike" kern="1200" cap="none" spc="0" normalizeH="0" baseline="0" noProof="0">
                <a:ln>
                  <a:noFill/>
                </a:ln>
                <a:solidFill>
                  <a:srgbClr val="660066"/>
                </a:solidFill>
                <a:effectLst>
                  <a:outerShdw blurRad="38100" dist="38100" dir="2700000" algn="tl">
                    <a:srgbClr val="C0C0C0"/>
                  </a:outerShdw>
                </a:effectLst>
                <a:uLnTx/>
                <a:uFillTx/>
                <a:latin typeface="Times New Roman" pitchFamily="18" charset="0"/>
                <a:ea typeface="微软雅黑" pitchFamily="34" charset="-122"/>
                <a:cs typeface="+mj-cs"/>
              </a:rPr>
              <a:t>(</a:t>
            </a:r>
            <a:r>
              <a:rPr kumimoji="1" lang="zh-CN" altLang="en-US" sz="3600" b="1" i="0" u="none" strike="noStrike" kern="1200" cap="none" spc="0" normalizeH="0" baseline="0" noProof="0">
                <a:ln>
                  <a:noFill/>
                </a:ln>
                <a:solidFill>
                  <a:srgbClr val="660066"/>
                </a:solidFill>
                <a:effectLst>
                  <a:outerShdw blurRad="38100" dist="38100" dir="2700000" algn="tl">
                    <a:srgbClr val="C0C0C0"/>
                  </a:outerShdw>
                </a:effectLst>
                <a:uLnTx/>
                <a:uFillTx/>
                <a:latin typeface="Times New Roman" pitchFamily="18" charset="0"/>
                <a:ea typeface="微软雅黑" pitchFamily="34" charset="-122"/>
                <a:cs typeface="+mj-cs"/>
              </a:rPr>
              <a:t>能量本征值</a:t>
            </a:r>
            <a:r>
              <a:rPr kumimoji="1" lang="en-US" altLang="zh-CN" sz="3600" b="1" i="0" u="none" strike="noStrike" kern="1200" cap="none" spc="0" normalizeH="0" baseline="0" noProof="0">
                <a:ln>
                  <a:noFill/>
                </a:ln>
                <a:solidFill>
                  <a:srgbClr val="660066"/>
                </a:solidFill>
                <a:effectLst>
                  <a:outerShdw blurRad="38100" dist="38100" dir="2700000" algn="tl">
                    <a:srgbClr val="C0C0C0"/>
                  </a:outerShdw>
                </a:effectLst>
                <a:uLnTx/>
                <a:uFillTx/>
                <a:latin typeface="Times New Roman" pitchFamily="18" charset="0"/>
                <a:ea typeface="微软雅黑" pitchFamily="34" charset="-122"/>
                <a:cs typeface="+mj-cs"/>
              </a:rPr>
              <a:t>)</a:t>
            </a:r>
            <a:r>
              <a:rPr kumimoji="1" lang="zh-CN" altLang="en-US" sz="3600" b="1" i="0" u="none" strike="noStrike" kern="1200" cap="none" spc="0" normalizeH="0" baseline="0" noProof="0">
                <a:ln>
                  <a:noFill/>
                </a:ln>
                <a:solidFill>
                  <a:srgbClr val="660066"/>
                </a:solidFill>
                <a:effectLst>
                  <a:outerShdw blurRad="38100" dist="38100" dir="2700000" algn="tl">
                    <a:srgbClr val="C0C0C0"/>
                  </a:outerShdw>
                </a:effectLst>
                <a:uLnTx/>
                <a:uFillTx/>
                <a:latin typeface="Times New Roman" pitchFamily="18" charset="0"/>
                <a:ea typeface="微软雅黑" pitchFamily="34" charset="-122"/>
                <a:cs typeface="+mj-cs"/>
              </a:rPr>
              <a:t>修正</a:t>
            </a:r>
            <a:endParaRPr kumimoji="1" lang="zh-CN" altLang="en-US" sz="3600" b="1" i="0" u="none" strike="noStrike" kern="1200" cap="none" spc="0" normalizeH="0" baseline="0" noProof="0" dirty="0">
              <a:ln>
                <a:noFill/>
              </a:ln>
              <a:solidFill>
                <a:srgbClr val="660066"/>
              </a:solidFill>
              <a:effectLst>
                <a:outerShdw blurRad="38100" dist="38100" dir="2700000" algn="tl">
                  <a:srgbClr val="C0C0C0"/>
                </a:outerShdw>
              </a:effectLst>
              <a:uLnTx/>
              <a:uFillTx/>
              <a:latin typeface="Times New Roman" pitchFamily="18" charset="0"/>
              <a:ea typeface="微软雅黑" pitchFamily="34" charset="-122"/>
              <a:cs typeface="+mj-cs"/>
            </a:endParaRPr>
          </a:p>
        </p:txBody>
      </p:sp>
      <p:sp>
        <p:nvSpPr>
          <p:cNvPr id="21" name="Rectangle 37"/>
          <p:cNvSpPr>
            <a:spLocks noChangeArrowheads="1"/>
          </p:cNvSpPr>
          <p:nvPr/>
        </p:nvSpPr>
        <p:spPr bwMode="auto">
          <a:xfrm flipV="1">
            <a:off x="106363" y="923120"/>
            <a:ext cx="8885237" cy="42863"/>
          </a:xfrm>
          <a:prstGeom prst="rect">
            <a:avLst/>
          </a:prstGeom>
          <a:gradFill rotWithShape="0">
            <a:gsLst>
              <a:gs pos="0">
                <a:srgbClr val="808080">
                  <a:gamma/>
                  <a:tint val="0"/>
                  <a:invGamma/>
                </a:srgbClr>
              </a:gs>
              <a:gs pos="100000">
                <a:srgbClr val="808080"/>
              </a:gs>
            </a:gsLst>
            <a:path path="shape">
              <a:fillToRect l="50000" t="50000" r="50000" b="50000"/>
            </a:path>
          </a:gradFill>
          <a:ln w="12700">
            <a:noFill/>
            <a:miter lim="800000"/>
            <a:headEnd type="none" w="sm" len="sm"/>
            <a:tailEnd type="none" w="sm" len="sm"/>
          </a:ln>
          <a:effectLst/>
        </p:spPr>
        <p:txBody>
          <a:bodyPr wrap="none" anchor="ctr"/>
          <a:lstStyle/>
          <a:p>
            <a:pPr marL="0" marR="0" lvl="0" indent="0" algn="l" defTabSz="914400" rtl="0" eaLnBrk="0" fontAlgn="auto" latinLnBrk="0" hangingPunct="0">
              <a:lnSpc>
                <a:spcPct val="100000"/>
              </a:lnSpc>
              <a:spcBef>
                <a:spcPts val="0"/>
              </a:spcBef>
              <a:spcAft>
                <a:spcPts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Arial"/>
              <a:ea typeface="宋体"/>
              <a:cs typeface="+mn-c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438729"/>
                                        </p:tgtEl>
                                        <p:attrNameLst>
                                          <p:attrName>style.visibility</p:attrName>
                                        </p:attrNameLst>
                                      </p:cBhvr>
                                      <p:to>
                                        <p:strVal val="visible"/>
                                      </p:to>
                                    </p:set>
                                    <p:animEffect transition="in" filter="dissolve">
                                      <p:cBhvr>
                                        <p:cTn id="7" dur="500"/>
                                        <p:tgtEl>
                                          <p:spTgt spid="1438729"/>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438734"/>
                                        </p:tgtEl>
                                        <p:attrNameLst>
                                          <p:attrName>style.visibility</p:attrName>
                                        </p:attrNameLst>
                                      </p:cBhvr>
                                      <p:to>
                                        <p:strVal val="visible"/>
                                      </p:to>
                                    </p:set>
                                    <p:animEffect transition="in" filter="dissolve">
                                      <p:cBhvr>
                                        <p:cTn id="12" dur="500"/>
                                        <p:tgtEl>
                                          <p:spTgt spid="14387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249" name="Object 9"/>
          <p:cNvGraphicFramePr>
            <a:graphicFrameLocks noChangeAspect="1"/>
          </p:cNvGraphicFramePr>
          <p:nvPr/>
        </p:nvGraphicFramePr>
        <p:xfrm>
          <a:off x="1619673" y="3543743"/>
          <a:ext cx="6696744" cy="1021203"/>
        </p:xfrm>
        <a:graphic>
          <a:graphicData uri="http://schemas.openxmlformats.org/presentationml/2006/ole">
            <mc:AlternateContent xmlns:mc="http://schemas.openxmlformats.org/markup-compatibility/2006">
              <mc:Choice xmlns:v="urn:schemas-microsoft-com:vml" Requires="v">
                <p:oleObj spid="_x0000_s339492" name="Equation" r:id="rId4" imgW="2933640" imgH="444240" progId="Equation.DSMT4">
                  <p:embed/>
                </p:oleObj>
              </mc:Choice>
              <mc:Fallback>
                <p:oleObj name="Equation" r:id="rId4" imgW="2933640" imgH="444240" progId="Equation.DSMT4">
                  <p:embed/>
                  <p:pic>
                    <p:nvPicPr>
                      <p:cNvPr id="10249" name="Object 9"/>
                      <p:cNvPicPr>
                        <a:picLocks noChangeAspect="1" noChangeArrowheads="1"/>
                      </p:cNvPicPr>
                      <p:nvPr/>
                    </p:nvPicPr>
                    <p:blipFill>
                      <a:blip r:embed="rId5"/>
                      <a:srcRect/>
                      <a:stretch>
                        <a:fillRect/>
                      </a:stretch>
                    </p:blipFill>
                    <p:spPr bwMode="auto">
                      <a:xfrm>
                        <a:off x="1619673" y="3543743"/>
                        <a:ext cx="6696744" cy="1021203"/>
                      </a:xfrm>
                      <a:prstGeom prst="rect">
                        <a:avLst/>
                      </a:prstGeom>
                      <a:noFill/>
                      <a:ln>
                        <a:noFill/>
                      </a:ln>
                    </p:spPr>
                  </p:pic>
                </p:oleObj>
              </mc:Fallback>
            </mc:AlternateContent>
          </a:graphicData>
        </a:graphic>
      </p:graphicFrame>
      <p:grpSp>
        <p:nvGrpSpPr>
          <p:cNvPr id="1439754" name="Group 10"/>
          <p:cNvGrpSpPr/>
          <p:nvPr/>
        </p:nvGrpSpPr>
        <p:grpSpPr bwMode="auto">
          <a:xfrm>
            <a:off x="4231904" y="4564955"/>
            <a:ext cx="2592387" cy="519113"/>
            <a:chOff x="2517" y="3148"/>
            <a:chExt cx="1633" cy="327"/>
          </a:xfrm>
        </p:grpSpPr>
        <p:sp>
          <p:nvSpPr>
            <p:cNvPr id="10260" name="Text Box 11"/>
            <p:cNvSpPr txBox="1">
              <a:spLocks noChangeArrowheads="1"/>
            </p:cNvSpPr>
            <p:nvPr/>
          </p:nvSpPr>
          <p:spPr bwMode="auto">
            <a:xfrm>
              <a:off x="2854" y="3148"/>
              <a:ext cx="1296"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US" sz="2800" b="1" i="0" u="none" strike="noStrike" kern="1200" cap="none" spc="0" normalizeH="0" baseline="0" noProof="0">
                  <a:ln>
                    <a:noFill/>
                  </a:ln>
                  <a:solidFill>
                    <a:srgbClr val="0033CC"/>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微扰项</a:t>
              </a:r>
              <a:r>
                <a:rPr kumimoji="1" lang="en-US" altLang="zh-CN" sz="2800" b="1" i="1" u="none" strike="noStrike" kern="1200" cap="none" spc="0" normalizeH="0" baseline="0" noProof="0">
                  <a:ln>
                    <a:noFill/>
                  </a:ln>
                  <a:solidFill>
                    <a:srgbClr val="0033CC"/>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H’</a:t>
              </a:r>
            </a:p>
          </p:txBody>
        </p:sp>
        <p:sp>
          <p:nvSpPr>
            <p:cNvPr id="10261" name="Line 12"/>
            <p:cNvSpPr>
              <a:spLocks noChangeShapeType="1"/>
            </p:cNvSpPr>
            <p:nvPr/>
          </p:nvSpPr>
          <p:spPr bwMode="auto">
            <a:xfrm>
              <a:off x="2517" y="3148"/>
              <a:ext cx="1361" cy="0"/>
            </a:xfrm>
            <a:prstGeom prst="line">
              <a:avLst/>
            </a:prstGeom>
            <a:noFill/>
            <a:ln w="76200">
              <a:solidFill>
                <a:srgbClr val="0033CC"/>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Arial" panose="020B0604020202020204" pitchFamily="34" charset="0"/>
                <a:ea typeface="楷体_GB2312"/>
                <a:cs typeface="+mn-cs"/>
              </a:endParaRPr>
            </a:p>
          </p:txBody>
        </p:sp>
      </p:grpSp>
      <p:grpSp>
        <p:nvGrpSpPr>
          <p:cNvPr id="1439757" name="Group 13"/>
          <p:cNvGrpSpPr/>
          <p:nvPr/>
        </p:nvGrpSpPr>
        <p:grpSpPr bwMode="auto">
          <a:xfrm>
            <a:off x="3079379" y="4291905"/>
            <a:ext cx="1752600" cy="1455738"/>
            <a:chOff x="1791" y="2976"/>
            <a:chExt cx="1104" cy="917"/>
          </a:xfrm>
        </p:grpSpPr>
        <p:sp>
          <p:nvSpPr>
            <p:cNvPr id="10258" name="Text Box 14"/>
            <p:cNvSpPr txBox="1">
              <a:spLocks noChangeArrowheads="1"/>
            </p:cNvSpPr>
            <p:nvPr/>
          </p:nvSpPr>
          <p:spPr bwMode="auto">
            <a:xfrm>
              <a:off x="1791" y="3566"/>
              <a:ext cx="1104"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US" sz="2800" b="1" i="0" u="none" strike="noStrike" kern="1200" cap="none" spc="0" normalizeH="0" baseline="0" noProof="0">
                  <a:ln>
                    <a:noFill/>
                  </a:ln>
                  <a:solidFill>
                    <a:srgbClr val="A50021"/>
                  </a:solidFill>
                  <a:effectLst/>
                  <a:uLnTx/>
                  <a:uFillTx/>
                  <a:latin typeface="Times New Roman" panose="02020603050405020304" pitchFamily="18" charset="0"/>
                  <a:ea typeface="微软雅黑" panose="020B0503020204020204" pitchFamily="34" charset="-122"/>
                </a:rPr>
                <a:t>零级近似</a:t>
              </a:r>
            </a:p>
          </p:txBody>
        </p:sp>
        <p:sp>
          <p:nvSpPr>
            <p:cNvPr id="10259" name="Line 15"/>
            <p:cNvSpPr>
              <a:spLocks noChangeShapeType="1"/>
            </p:cNvSpPr>
            <p:nvPr/>
          </p:nvSpPr>
          <p:spPr bwMode="auto">
            <a:xfrm flipV="1">
              <a:off x="2154" y="2976"/>
              <a:ext cx="0" cy="590"/>
            </a:xfrm>
            <a:prstGeom prst="line">
              <a:avLst/>
            </a:prstGeom>
            <a:noFill/>
            <a:ln w="57150">
              <a:solidFill>
                <a:srgbClr val="A5002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Arial" panose="020B0604020202020204" pitchFamily="34" charset="0"/>
                <a:ea typeface="楷体_GB2312"/>
                <a:cs typeface="+mn-cs"/>
              </a:endParaRPr>
            </a:p>
          </p:txBody>
        </p:sp>
      </p:grpSp>
      <p:sp>
        <p:nvSpPr>
          <p:cNvPr id="10252" name="Rectangle 16"/>
          <p:cNvSpPr>
            <a:spLocks noChangeArrowheads="1"/>
          </p:cNvSpPr>
          <p:nvPr/>
        </p:nvSpPr>
        <p:spPr bwMode="auto">
          <a:xfrm>
            <a:off x="3512766" y="3644205"/>
            <a:ext cx="3240088" cy="865188"/>
          </a:xfrm>
          <a:prstGeom prst="rect">
            <a:avLst/>
          </a:prstGeom>
          <a:noFill/>
          <a:ln w="9525">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0254" name="Line 18"/>
          <p:cNvSpPr>
            <a:spLocks noChangeShapeType="1"/>
          </p:cNvSpPr>
          <p:nvPr/>
        </p:nvSpPr>
        <p:spPr bwMode="auto">
          <a:xfrm flipV="1">
            <a:off x="3871541" y="3140968"/>
            <a:ext cx="0" cy="503237"/>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Arial" panose="020B0604020202020204" pitchFamily="34" charset="0"/>
              <a:ea typeface="楷体_GB2312"/>
              <a:cs typeface="+mn-cs"/>
            </a:endParaRPr>
          </a:p>
        </p:txBody>
      </p:sp>
      <p:sp>
        <p:nvSpPr>
          <p:cNvPr id="2" name="页脚占位符 1"/>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zh-CN" altLang="en-US"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清华大学电子工程系</a:t>
            </a:r>
            <a:r>
              <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a:t>
            </a:r>
            <a:r>
              <a:rPr kumimoji="1" lang="zh-CN" altLang="en-US"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黄翊东</a:t>
            </a:r>
            <a:endPar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3" name="灯片编号占位符 2"/>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BFA3644-F7FA-4510-BE22-999DFD69EC9B}" type="slidenum">
              <a:rPr kumimoji="1" lang="en-US" altLang="zh-CN" sz="14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54</a:t>
            </a:fld>
            <a:endPar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25" name="Rectangle 2"/>
          <p:cNvSpPr txBox="1">
            <a:spLocks noRot="1" noChangeArrowheads="1"/>
          </p:cNvSpPr>
          <p:nvPr/>
        </p:nvSpPr>
        <p:spPr bwMode="auto">
          <a:xfrm>
            <a:off x="-221989" y="111360"/>
            <a:ext cx="9505428"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5pPr>
            <a:lvl6pPr marL="4572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6pPr>
            <a:lvl7pPr marL="9144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7pPr>
            <a:lvl8pPr marL="13716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8pPr>
            <a:lvl9pPr marL="18288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10000"/>
              </a:lnSpc>
              <a:spcBef>
                <a:spcPct val="0"/>
              </a:spcBef>
              <a:spcAft>
                <a:spcPct val="0"/>
              </a:spcAft>
              <a:buClrTx/>
              <a:buSzTx/>
              <a:buFontTx/>
              <a:buNone/>
              <a:tabLst/>
              <a:defRPr/>
            </a:pPr>
            <a:r>
              <a:rPr kumimoji="1" lang="zh-CN" altLang="en-US" sz="3600" b="1" i="0" u="none" strike="noStrike" kern="1200" cap="none" spc="0" normalizeH="0" baseline="0" noProof="0">
                <a:ln>
                  <a:noFill/>
                </a:ln>
                <a:solidFill>
                  <a:srgbClr val="660066"/>
                </a:solidFill>
                <a:effectLst>
                  <a:outerShdw blurRad="38100" dist="38100" dir="2700000" algn="tl">
                    <a:srgbClr val="C0C0C0"/>
                  </a:outerShdw>
                </a:effectLst>
                <a:uLnTx/>
                <a:uFillTx/>
                <a:latin typeface="Times New Roman" pitchFamily="18" charset="0"/>
                <a:ea typeface="微软雅黑" pitchFamily="34" charset="-122"/>
                <a:cs typeface="+mj-cs"/>
              </a:rPr>
              <a:t>周期势场下对电子能级</a:t>
            </a:r>
            <a:r>
              <a:rPr kumimoji="1" lang="en-US" altLang="zh-CN" sz="3600" b="1" i="0" u="none" strike="noStrike" kern="1200" cap="none" spc="0" normalizeH="0" baseline="0" noProof="0">
                <a:ln>
                  <a:noFill/>
                </a:ln>
                <a:solidFill>
                  <a:srgbClr val="660066"/>
                </a:solidFill>
                <a:effectLst>
                  <a:outerShdw blurRad="38100" dist="38100" dir="2700000" algn="tl">
                    <a:srgbClr val="C0C0C0"/>
                  </a:outerShdw>
                </a:effectLst>
                <a:uLnTx/>
                <a:uFillTx/>
                <a:latin typeface="Times New Roman" pitchFamily="18" charset="0"/>
                <a:ea typeface="微软雅黑" pitchFamily="34" charset="-122"/>
                <a:cs typeface="+mj-cs"/>
              </a:rPr>
              <a:t>(</a:t>
            </a:r>
            <a:r>
              <a:rPr kumimoji="1" lang="zh-CN" altLang="en-US" sz="3600" b="1" i="0" u="none" strike="noStrike" kern="1200" cap="none" spc="0" normalizeH="0" baseline="0" noProof="0">
                <a:ln>
                  <a:noFill/>
                </a:ln>
                <a:solidFill>
                  <a:srgbClr val="660066"/>
                </a:solidFill>
                <a:effectLst>
                  <a:outerShdw blurRad="38100" dist="38100" dir="2700000" algn="tl">
                    <a:srgbClr val="C0C0C0"/>
                  </a:outerShdw>
                </a:effectLst>
                <a:uLnTx/>
                <a:uFillTx/>
                <a:latin typeface="Times New Roman" pitchFamily="18" charset="0"/>
                <a:ea typeface="微软雅黑" pitchFamily="34" charset="-122"/>
                <a:cs typeface="+mj-cs"/>
              </a:rPr>
              <a:t>能量本征值</a:t>
            </a:r>
            <a:r>
              <a:rPr kumimoji="1" lang="en-US" altLang="zh-CN" sz="3600" b="1" i="0" u="none" strike="noStrike" kern="1200" cap="none" spc="0" normalizeH="0" baseline="0" noProof="0">
                <a:ln>
                  <a:noFill/>
                </a:ln>
                <a:solidFill>
                  <a:srgbClr val="660066"/>
                </a:solidFill>
                <a:effectLst>
                  <a:outerShdw blurRad="38100" dist="38100" dir="2700000" algn="tl">
                    <a:srgbClr val="C0C0C0"/>
                  </a:outerShdw>
                </a:effectLst>
                <a:uLnTx/>
                <a:uFillTx/>
                <a:latin typeface="Times New Roman" pitchFamily="18" charset="0"/>
                <a:ea typeface="微软雅黑" pitchFamily="34" charset="-122"/>
                <a:cs typeface="+mj-cs"/>
              </a:rPr>
              <a:t>)</a:t>
            </a:r>
            <a:r>
              <a:rPr kumimoji="1" lang="zh-CN" altLang="en-US" sz="3600" b="1" i="0" u="none" strike="noStrike" kern="1200" cap="none" spc="0" normalizeH="0" baseline="0" noProof="0">
                <a:ln>
                  <a:noFill/>
                </a:ln>
                <a:solidFill>
                  <a:srgbClr val="660066"/>
                </a:solidFill>
                <a:effectLst>
                  <a:outerShdw blurRad="38100" dist="38100" dir="2700000" algn="tl">
                    <a:srgbClr val="C0C0C0"/>
                  </a:outerShdw>
                </a:effectLst>
                <a:uLnTx/>
                <a:uFillTx/>
                <a:latin typeface="Times New Roman" pitchFamily="18" charset="0"/>
                <a:ea typeface="微软雅黑" pitchFamily="34" charset="-122"/>
                <a:cs typeface="+mj-cs"/>
              </a:rPr>
              <a:t>修正</a:t>
            </a:r>
            <a:endParaRPr kumimoji="1" lang="zh-CN" altLang="en-US" sz="3600" b="1" i="0" u="none" strike="noStrike" kern="1200" cap="none" spc="0" normalizeH="0" baseline="0" noProof="0" dirty="0">
              <a:ln>
                <a:noFill/>
              </a:ln>
              <a:solidFill>
                <a:srgbClr val="660066"/>
              </a:solidFill>
              <a:effectLst>
                <a:outerShdw blurRad="38100" dist="38100" dir="2700000" algn="tl">
                  <a:srgbClr val="C0C0C0"/>
                </a:outerShdw>
              </a:effectLst>
              <a:uLnTx/>
              <a:uFillTx/>
              <a:latin typeface="Times New Roman" pitchFamily="18" charset="0"/>
              <a:ea typeface="微软雅黑" pitchFamily="34" charset="-122"/>
              <a:cs typeface="+mj-cs"/>
            </a:endParaRPr>
          </a:p>
        </p:txBody>
      </p:sp>
      <p:sp>
        <p:nvSpPr>
          <p:cNvPr id="26" name="Rectangle 37"/>
          <p:cNvSpPr>
            <a:spLocks noChangeArrowheads="1"/>
          </p:cNvSpPr>
          <p:nvPr/>
        </p:nvSpPr>
        <p:spPr bwMode="auto">
          <a:xfrm flipV="1">
            <a:off x="106363" y="923120"/>
            <a:ext cx="8885237" cy="42863"/>
          </a:xfrm>
          <a:prstGeom prst="rect">
            <a:avLst/>
          </a:prstGeom>
          <a:gradFill rotWithShape="0">
            <a:gsLst>
              <a:gs pos="0">
                <a:srgbClr val="808080">
                  <a:gamma/>
                  <a:tint val="0"/>
                  <a:invGamma/>
                </a:srgbClr>
              </a:gs>
              <a:gs pos="100000">
                <a:srgbClr val="808080"/>
              </a:gs>
            </a:gsLst>
            <a:path path="shape">
              <a:fillToRect l="50000" t="50000" r="50000" b="50000"/>
            </a:path>
          </a:gradFill>
          <a:ln w="12700">
            <a:noFill/>
            <a:miter lim="800000"/>
            <a:headEnd type="none" w="sm" len="sm"/>
            <a:tailEnd type="none" w="sm" len="sm"/>
          </a:ln>
          <a:effectLst/>
        </p:spPr>
        <p:txBody>
          <a:bodyPr wrap="none" anchor="ctr"/>
          <a:lstStyle/>
          <a:p>
            <a:pPr marL="0" marR="0" lvl="0" indent="0" algn="l" defTabSz="914400" rtl="0" eaLnBrk="0" fontAlgn="auto" latinLnBrk="0" hangingPunct="0">
              <a:lnSpc>
                <a:spcPct val="100000"/>
              </a:lnSpc>
              <a:spcBef>
                <a:spcPts val="0"/>
              </a:spcBef>
              <a:spcAft>
                <a:spcPts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Arial"/>
              <a:ea typeface="宋体"/>
              <a:cs typeface="+mn-cs"/>
            </a:endParaRPr>
          </a:p>
        </p:txBody>
      </p:sp>
      <p:graphicFrame>
        <p:nvGraphicFramePr>
          <p:cNvPr id="27" name="Object 4"/>
          <p:cNvGraphicFramePr>
            <a:graphicFrameLocks noChangeAspect="1"/>
          </p:cNvGraphicFramePr>
          <p:nvPr/>
        </p:nvGraphicFramePr>
        <p:xfrm>
          <a:off x="1149300" y="1341785"/>
          <a:ext cx="1155700" cy="425450"/>
        </p:xfrm>
        <a:graphic>
          <a:graphicData uri="http://schemas.openxmlformats.org/presentationml/2006/ole">
            <mc:AlternateContent xmlns:mc="http://schemas.openxmlformats.org/markup-compatibility/2006">
              <mc:Choice xmlns:v="urn:schemas-microsoft-com:vml" Requires="v">
                <p:oleObj spid="_x0000_s339493" name="公式" r:id="rId6" imgW="481965" imgH="177800" progId="Equation.3">
                  <p:embed/>
                </p:oleObj>
              </mc:Choice>
              <mc:Fallback>
                <p:oleObj name="公式" r:id="rId6" imgW="481965" imgH="177800" progId="Equation.3">
                  <p:embed/>
                  <p:pic>
                    <p:nvPicPr>
                      <p:cNvPr id="27" name="Object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49300" y="1341785"/>
                        <a:ext cx="1155700" cy="4254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8" name="Text Box 5"/>
          <p:cNvSpPr txBox="1">
            <a:spLocks noChangeArrowheads="1"/>
          </p:cNvSpPr>
          <p:nvPr/>
        </p:nvSpPr>
        <p:spPr bwMode="auto">
          <a:xfrm>
            <a:off x="2556495" y="1268760"/>
            <a:ext cx="3262432" cy="46166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rPr>
              <a:t>时，采用微扰理论解：</a:t>
            </a:r>
          </a:p>
        </p:txBody>
      </p:sp>
      <p:sp>
        <p:nvSpPr>
          <p:cNvPr id="29" name="Line 6"/>
          <p:cNvSpPr>
            <a:spLocks noChangeShapeType="1"/>
          </p:cNvSpPr>
          <p:nvPr/>
        </p:nvSpPr>
        <p:spPr bwMode="auto">
          <a:xfrm flipV="1">
            <a:off x="1136600" y="1760885"/>
            <a:ext cx="1689100" cy="0"/>
          </a:xfrm>
          <a:prstGeom prst="line">
            <a:avLst/>
          </a:prstGeom>
          <a:noFill/>
          <a:ln w="76200">
            <a:solidFill>
              <a:srgbClr val="FFFF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楷体_GB2312"/>
              <a:cs typeface="+mn-cs"/>
            </a:endParaRPr>
          </a:p>
        </p:txBody>
      </p:sp>
      <p:graphicFrame>
        <p:nvGraphicFramePr>
          <p:cNvPr id="32" name="Object 13"/>
          <p:cNvGraphicFramePr>
            <a:graphicFrameLocks noChangeAspect="1"/>
          </p:cNvGraphicFramePr>
          <p:nvPr/>
        </p:nvGraphicFramePr>
        <p:xfrm>
          <a:off x="4787850" y="2789585"/>
          <a:ext cx="2517775" cy="457200"/>
        </p:xfrm>
        <a:graphic>
          <a:graphicData uri="http://schemas.openxmlformats.org/presentationml/2006/ole">
            <mc:AlternateContent xmlns:mc="http://schemas.openxmlformats.org/markup-compatibility/2006">
              <mc:Choice xmlns:v="urn:schemas-microsoft-com:vml" Requires="v">
                <p:oleObj spid="_x0000_s339494" name="公式" r:id="rId8" imgW="1116965" imgH="203200" progId="Equation.3">
                  <p:embed/>
                </p:oleObj>
              </mc:Choice>
              <mc:Fallback>
                <p:oleObj name="公式" r:id="rId8" imgW="1116965" imgH="203200" progId="Equation.3">
                  <p:embed/>
                  <p:pic>
                    <p:nvPicPr>
                      <p:cNvPr id="32" name="Object 1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787850" y="2789585"/>
                        <a:ext cx="25177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3" name="Object 7">
            <a:extLst>
              <a:ext uri="{FF2B5EF4-FFF2-40B4-BE49-F238E27FC236}">
                <a16:creationId xmlns:a16="http://schemas.microsoft.com/office/drawing/2014/main" id="{F811061D-AC04-4B8E-90A9-EFD87667A7E6}"/>
              </a:ext>
            </a:extLst>
          </p:cNvPr>
          <p:cNvGraphicFramePr>
            <a:graphicFrameLocks noChangeAspect="1"/>
          </p:cNvGraphicFramePr>
          <p:nvPr/>
        </p:nvGraphicFramePr>
        <p:xfrm>
          <a:off x="3050758" y="1876883"/>
          <a:ext cx="2273906" cy="611469"/>
        </p:xfrm>
        <a:graphic>
          <a:graphicData uri="http://schemas.openxmlformats.org/presentationml/2006/ole">
            <mc:AlternateContent xmlns:mc="http://schemas.openxmlformats.org/markup-compatibility/2006">
              <mc:Choice xmlns:v="urn:schemas-microsoft-com:vml" Requires="v">
                <p:oleObj spid="_x0000_s339495" name="Equation" r:id="rId10" imgW="990360" imgH="266400" progId="Equation.DSMT4">
                  <p:embed/>
                </p:oleObj>
              </mc:Choice>
              <mc:Fallback>
                <p:oleObj name="Equation" r:id="rId10" imgW="990360" imgH="266400" progId="Equation.DSMT4">
                  <p:embed/>
                  <p:pic>
                    <p:nvPicPr>
                      <p:cNvPr id="33" name="Object 7">
                        <a:extLst>
                          <a:ext uri="{FF2B5EF4-FFF2-40B4-BE49-F238E27FC236}">
                            <a16:creationId xmlns:a16="http://schemas.microsoft.com/office/drawing/2014/main" id="{F811061D-AC04-4B8E-90A9-EFD87667A7E6}"/>
                          </a:ext>
                        </a:extLst>
                      </p:cNvPr>
                      <p:cNvPicPr>
                        <a:picLocks noChangeAspect="1" noChangeArrowheads="1"/>
                      </p:cNvPicPr>
                      <p:nvPr/>
                    </p:nvPicPr>
                    <p:blipFill>
                      <a:blip r:embed="rId11"/>
                      <a:srcRect/>
                      <a:stretch>
                        <a:fillRect/>
                      </a:stretch>
                    </p:blipFill>
                    <p:spPr bwMode="auto">
                      <a:xfrm>
                        <a:off x="3050758" y="1876883"/>
                        <a:ext cx="2273906" cy="611469"/>
                      </a:xfrm>
                      <a:prstGeom prst="rect">
                        <a:avLst/>
                      </a:prstGeom>
                      <a:noFill/>
                      <a:ln>
                        <a:noFill/>
                      </a:ln>
                      <a:effectLst/>
                    </p:spPr>
                  </p:pic>
                </p:oleObj>
              </mc:Fallback>
            </mc:AlternateContent>
          </a:graphicData>
        </a:graphic>
      </p:graphicFrame>
      <p:graphicFrame>
        <p:nvGraphicFramePr>
          <p:cNvPr id="34" name="Object 8">
            <a:extLst>
              <a:ext uri="{FF2B5EF4-FFF2-40B4-BE49-F238E27FC236}">
                <a16:creationId xmlns:a16="http://schemas.microsoft.com/office/drawing/2014/main" id="{90AE55B7-7CF7-4AA8-B6F3-BAC0EB9A7BD4}"/>
              </a:ext>
            </a:extLst>
          </p:cNvPr>
          <p:cNvGraphicFramePr>
            <a:graphicFrameLocks noChangeAspect="1"/>
          </p:cNvGraphicFramePr>
          <p:nvPr/>
        </p:nvGraphicFramePr>
        <p:xfrm>
          <a:off x="1241617" y="2431902"/>
          <a:ext cx="3168165" cy="1008059"/>
        </p:xfrm>
        <a:graphic>
          <a:graphicData uri="http://schemas.openxmlformats.org/presentationml/2006/ole">
            <mc:AlternateContent xmlns:mc="http://schemas.openxmlformats.org/markup-compatibility/2006">
              <mc:Choice xmlns:v="urn:schemas-microsoft-com:vml" Requires="v">
                <p:oleObj spid="_x0000_s339496" name="Equation" r:id="rId12" imgW="1333440" imgH="419040" progId="Equation.DSMT4">
                  <p:embed/>
                </p:oleObj>
              </mc:Choice>
              <mc:Fallback>
                <p:oleObj name="Equation" r:id="rId12" imgW="1333440" imgH="419040" progId="Equation.DSMT4">
                  <p:embed/>
                  <p:pic>
                    <p:nvPicPr>
                      <p:cNvPr id="34" name="Object 8">
                        <a:extLst>
                          <a:ext uri="{FF2B5EF4-FFF2-40B4-BE49-F238E27FC236}">
                            <a16:creationId xmlns:a16="http://schemas.microsoft.com/office/drawing/2014/main" id="{90AE55B7-7CF7-4AA8-B6F3-BAC0EB9A7BD4}"/>
                          </a:ext>
                        </a:extLst>
                      </p:cNvPr>
                      <p:cNvPicPr>
                        <a:picLocks noChangeAspect="1" noChangeArrowheads="1"/>
                      </p:cNvPicPr>
                      <p:nvPr/>
                    </p:nvPicPr>
                    <p:blipFill>
                      <a:blip r:embed="rId13"/>
                      <a:srcRect/>
                      <a:stretch>
                        <a:fillRect/>
                      </a:stretch>
                    </p:blipFill>
                    <p:spPr bwMode="auto">
                      <a:xfrm>
                        <a:off x="1241617" y="2431902"/>
                        <a:ext cx="3168165" cy="1008059"/>
                      </a:xfrm>
                      <a:prstGeom prst="rect">
                        <a:avLst/>
                      </a:prstGeom>
                      <a:noFill/>
                      <a:ln>
                        <a:noFill/>
                      </a:ln>
                    </p:spPr>
                  </p:pic>
                </p:oleObj>
              </mc:Fallback>
            </mc:AlternateContent>
          </a:graphicData>
        </a:graphic>
      </p:graphicFrame>
      <p:grpSp>
        <p:nvGrpSpPr>
          <p:cNvPr id="4" name="组合 3">
            <a:extLst>
              <a:ext uri="{FF2B5EF4-FFF2-40B4-BE49-F238E27FC236}">
                <a16:creationId xmlns:a16="http://schemas.microsoft.com/office/drawing/2014/main" id="{0D1035CA-727F-41D3-9ED8-3E298D6EAA99}"/>
              </a:ext>
            </a:extLst>
          </p:cNvPr>
          <p:cNvGrpSpPr/>
          <p:nvPr/>
        </p:nvGrpSpPr>
        <p:grpSpPr>
          <a:xfrm>
            <a:off x="1565212" y="3428305"/>
            <a:ext cx="2522229" cy="1918482"/>
            <a:chOff x="1565212" y="3428305"/>
            <a:chExt cx="2522229" cy="1918482"/>
          </a:xfrm>
        </p:grpSpPr>
        <p:sp>
          <p:nvSpPr>
            <p:cNvPr id="10255" name="Oval 19"/>
            <p:cNvSpPr>
              <a:spLocks noChangeArrowheads="1"/>
            </p:cNvSpPr>
            <p:nvPr/>
          </p:nvSpPr>
          <p:spPr bwMode="auto">
            <a:xfrm>
              <a:off x="1855416" y="3428305"/>
              <a:ext cx="2232025" cy="1296987"/>
            </a:xfrm>
            <a:prstGeom prst="ellipse">
              <a:avLst/>
            </a:prstGeom>
            <a:noFill/>
            <a:ln w="38100">
              <a:solidFill>
                <a:srgbClr val="FF33CC"/>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0257" name="Line 21"/>
            <p:cNvSpPr>
              <a:spLocks noChangeShapeType="1"/>
            </p:cNvSpPr>
            <p:nvPr/>
          </p:nvSpPr>
          <p:spPr bwMode="auto">
            <a:xfrm flipV="1">
              <a:off x="1928441" y="4509393"/>
              <a:ext cx="215900" cy="287337"/>
            </a:xfrm>
            <a:prstGeom prst="line">
              <a:avLst/>
            </a:prstGeom>
            <a:noFill/>
            <a:ln w="9525">
              <a:solidFill>
                <a:srgbClr val="FF33CC"/>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Arial" panose="020B0604020202020204" pitchFamily="34" charset="0"/>
                <a:ea typeface="楷体_GB2312"/>
                <a:cs typeface="+mn-cs"/>
              </a:endParaRPr>
            </a:p>
          </p:txBody>
        </p:sp>
        <p:graphicFrame>
          <p:nvGraphicFramePr>
            <p:cNvPr id="30" name="Object 7">
              <a:extLst>
                <a:ext uri="{FF2B5EF4-FFF2-40B4-BE49-F238E27FC236}">
                  <a16:creationId xmlns:a16="http://schemas.microsoft.com/office/drawing/2014/main" id="{E6060EDF-22D6-4766-A2BB-C8BA1DD3F3C3}"/>
                </a:ext>
              </a:extLst>
            </p:cNvPr>
            <p:cNvGraphicFramePr>
              <a:graphicFrameLocks noChangeAspect="1"/>
            </p:cNvGraphicFramePr>
            <p:nvPr/>
          </p:nvGraphicFramePr>
          <p:xfrm>
            <a:off x="1565212" y="4757801"/>
            <a:ext cx="471179" cy="588986"/>
          </p:xfrm>
          <a:graphic>
            <a:graphicData uri="http://schemas.openxmlformats.org/presentationml/2006/ole">
              <mc:AlternateContent xmlns:mc="http://schemas.openxmlformats.org/markup-compatibility/2006">
                <mc:Choice xmlns:v="urn:schemas-microsoft-com:vml" Requires="v">
                  <p:oleObj spid="_x0000_s339497" name="Equation" r:id="rId14" imgW="215640" imgH="253800" progId="Equation.DSMT4">
                    <p:embed/>
                  </p:oleObj>
                </mc:Choice>
                <mc:Fallback>
                  <p:oleObj name="Equation" r:id="rId14" imgW="215640" imgH="253800" progId="Equation.DSMT4">
                    <p:embed/>
                    <p:pic>
                      <p:nvPicPr>
                        <p:cNvPr id="30" name="Object 7">
                          <a:extLst>
                            <a:ext uri="{FF2B5EF4-FFF2-40B4-BE49-F238E27FC236}">
                              <a16:creationId xmlns:a16="http://schemas.microsoft.com/office/drawing/2014/main" id="{E6060EDF-22D6-4766-A2BB-C8BA1DD3F3C3}"/>
                            </a:ext>
                          </a:extLst>
                        </p:cNvPr>
                        <p:cNvPicPr>
                          <a:picLocks noChangeAspect="1" noChangeArrowheads="1"/>
                        </p:cNvPicPr>
                        <p:nvPr/>
                      </p:nvPicPr>
                      <p:blipFill>
                        <a:blip r:embed="rId15"/>
                        <a:srcRect/>
                        <a:stretch>
                          <a:fillRect/>
                        </a:stretch>
                      </p:blipFill>
                      <p:spPr bwMode="auto">
                        <a:xfrm>
                          <a:off x="1565212" y="4757801"/>
                          <a:ext cx="471179" cy="588986"/>
                        </a:xfrm>
                        <a:prstGeom prst="rect">
                          <a:avLst/>
                        </a:prstGeom>
                        <a:noFill/>
                        <a:ln>
                          <a:noFill/>
                        </a:ln>
                        <a:effectLst/>
                      </p:spPr>
                    </p:pic>
                  </p:oleObj>
                </mc:Fallback>
              </mc:AlternateContent>
            </a:graphicData>
          </a:graphic>
        </p:graphicFrame>
      </p:grpSp>
    </p:spTree>
    <p:extLst>
      <p:ext uri="{BB962C8B-B14F-4D97-AF65-F5344CB8AC3E}">
        <p14:creationId xmlns:p14="http://schemas.microsoft.com/office/powerpoint/2010/main" val="2445670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1439757"/>
                                        </p:tgtEl>
                                        <p:attrNameLst>
                                          <p:attrName>style.visibility</p:attrName>
                                        </p:attrNameLst>
                                      </p:cBhvr>
                                      <p:to>
                                        <p:strVal val="visible"/>
                                      </p:to>
                                    </p:set>
                                    <p:animEffect transition="in" filter="slide(fromBottom)">
                                      <p:cBhvr>
                                        <p:cTn id="7" dur="500"/>
                                        <p:tgtEl>
                                          <p:spTgt spid="143975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439754"/>
                                        </p:tgtEl>
                                        <p:attrNameLst>
                                          <p:attrName>style.visibility</p:attrName>
                                        </p:attrNameLst>
                                      </p:cBhvr>
                                      <p:to>
                                        <p:strVal val="visible"/>
                                      </p:to>
                                    </p:set>
                                    <p:animEffect transition="in" filter="dissolve">
                                      <p:cBhvr>
                                        <p:cTn id="12" dur="500"/>
                                        <p:tgtEl>
                                          <p:spTgt spid="143975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Rectangle 2"/>
          <p:cNvSpPr>
            <a:spLocks noGrp="1" noRot="1" noChangeArrowheads="1"/>
          </p:cNvSpPr>
          <p:nvPr>
            <p:ph type="title" idx="4294967295"/>
          </p:nvPr>
        </p:nvSpPr>
        <p:spPr bwMode="auto">
          <a:xfrm>
            <a:off x="2195736" y="58494"/>
            <a:ext cx="7345362" cy="1143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l" defTabSz="914400">
              <a:lnSpc>
                <a:spcPct val="100000"/>
              </a:lnSpc>
              <a:buClrTx/>
              <a:buSzTx/>
              <a:buFontTx/>
              <a:defRPr/>
            </a:pPr>
            <a:r>
              <a:rPr lang="zh-CN" altLang="en-US" sz="3600" b="1" kern="1200" dirty="0">
                <a:solidFill>
                  <a:srgbClr val="660066"/>
                </a:solidFill>
                <a:effectLst>
                  <a:outerShdw blurRad="38100" dist="38100" dir="2700000" algn="tl">
                    <a:srgbClr val="C0C0C0"/>
                  </a:outerShdw>
                </a:effectLst>
                <a:latin typeface="Times New Roman" pitchFamily="18" charset="0"/>
                <a:ea typeface="微软雅黑" pitchFamily="34" charset="-122"/>
                <a:cs typeface="+mn-cs"/>
              </a:rPr>
              <a:t>量子力学——微扰理论</a:t>
            </a:r>
          </a:p>
        </p:txBody>
      </p:sp>
      <p:sp>
        <p:nvSpPr>
          <p:cNvPr id="11268" name="Text Box 4"/>
          <p:cNvSpPr txBox="1">
            <a:spLocks noChangeArrowheads="1"/>
          </p:cNvSpPr>
          <p:nvPr/>
        </p:nvSpPr>
        <p:spPr bwMode="auto">
          <a:xfrm>
            <a:off x="706734" y="1046956"/>
            <a:ext cx="8150225" cy="155257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algn="just" eaLnBrk="1" hangingPunct="1"/>
            <a:r>
              <a:rPr kumimoji="1" lang="zh-CN" altLang="en-US" sz="2400" b="1" dirty="0">
                <a:solidFill>
                  <a:srgbClr val="663300"/>
                </a:solidFill>
                <a:latin typeface="Times New Roman" panose="02020603050405020304" pitchFamily="18" charset="0"/>
                <a:ea typeface="微软雅黑" panose="020B0503020204020204" pitchFamily="34" charset="-122"/>
              </a:rPr>
              <a:t>体系的能量本征值问题除了少数体系，往往不能严格求解，</a:t>
            </a:r>
          </a:p>
          <a:p>
            <a:pPr algn="just" eaLnBrk="1" hangingPunct="1"/>
            <a:r>
              <a:rPr kumimoji="1" lang="zh-CN" altLang="en-US" sz="2400" b="1" dirty="0">
                <a:solidFill>
                  <a:srgbClr val="663300"/>
                </a:solidFill>
                <a:latin typeface="Times New Roman" panose="02020603050405020304" pitchFamily="18" charset="0"/>
                <a:ea typeface="微软雅黑" panose="020B0503020204020204" pitchFamily="34" charset="-122"/>
              </a:rPr>
              <a:t>因此，在处理各种实际问题时，除了采用适当的模型以简化</a:t>
            </a:r>
          </a:p>
          <a:p>
            <a:pPr algn="just" eaLnBrk="1" hangingPunct="1"/>
            <a:r>
              <a:rPr kumimoji="1" lang="zh-CN" altLang="en-US" sz="2400" b="1" dirty="0">
                <a:solidFill>
                  <a:srgbClr val="663300"/>
                </a:solidFill>
                <a:latin typeface="Times New Roman" panose="02020603050405020304" pitchFamily="18" charset="0"/>
                <a:ea typeface="微软雅黑" panose="020B0503020204020204" pitchFamily="34" charset="-122"/>
              </a:rPr>
              <a:t>问题外，往往还需要采合适的近似解法。</a:t>
            </a:r>
            <a:r>
              <a:rPr kumimoji="1" lang="zh-CN" altLang="en-US" sz="2400" b="1" dirty="0">
                <a:solidFill>
                  <a:srgbClr val="CC0000"/>
                </a:solidFill>
                <a:latin typeface="Times New Roman" panose="02020603050405020304" pitchFamily="18" charset="0"/>
                <a:ea typeface="微软雅黑" panose="020B0503020204020204" pitchFamily="34" charset="-122"/>
              </a:rPr>
              <a:t>微扰理论</a:t>
            </a:r>
            <a:r>
              <a:rPr kumimoji="1" lang="zh-CN" altLang="en-US" sz="2400" b="1" dirty="0">
                <a:solidFill>
                  <a:srgbClr val="663300"/>
                </a:solidFill>
                <a:latin typeface="Times New Roman" panose="02020603050405020304" pitchFamily="18" charset="0"/>
                <a:ea typeface="微软雅黑" panose="020B0503020204020204" pitchFamily="34" charset="-122"/>
              </a:rPr>
              <a:t>是应用最</a:t>
            </a:r>
          </a:p>
          <a:p>
            <a:pPr algn="just" eaLnBrk="1" hangingPunct="1"/>
            <a:r>
              <a:rPr kumimoji="1" lang="zh-CN" altLang="en-US" sz="2400" b="1" dirty="0">
                <a:solidFill>
                  <a:srgbClr val="663300"/>
                </a:solidFill>
                <a:latin typeface="Times New Roman" panose="02020603050405020304" pitchFamily="18" charset="0"/>
                <a:ea typeface="微软雅黑" panose="020B0503020204020204" pitchFamily="34" charset="-122"/>
              </a:rPr>
              <a:t>广泛的近似方法</a:t>
            </a:r>
            <a:endParaRPr lang="en-US" altLang="zh-CN" sz="2400" b="1" dirty="0">
              <a:solidFill>
                <a:srgbClr val="663300"/>
              </a:solidFill>
              <a:latin typeface="Times New Roman" panose="02020603050405020304" pitchFamily="18" charset="0"/>
              <a:ea typeface="微软雅黑" panose="020B0503020204020204" pitchFamily="34" charset="-122"/>
            </a:endParaRPr>
          </a:p>
        </p:txBody>
      </p:sp>
      <p:grpSp>
        <p:nvGrpSpPr>
          <p:cNvPr id="1440773" name="Group 5"/>
          <p:cNvGrpSpPr/>
          <p:nvPr/>
        </p:nvGrpSpPr>
        <p:grpSpPr bwMode="auto">
          <a:xfrm>
            <a:off x="752124" y="2636912"/>
            <a:ext cx="5980116" cy="1820863"/>
            <a:chOff x="385" y="1752"/>
            <a:chExt cx="3767" cy="1147"/>
          </a:xfrm>
        </p:grpSpPr>
        <p:graphicFrame>
          <p:nvGraphicFramePr>
            <p:cNvPr id="11272" name="Object 6"/>
            <p:cNvGraphicFramePr>
              <a:graphicFrameLocks noChangeAspect="1"/>
            </p:cNvGraphicFramePr>
            <p:nvPr>
              <p:extLst>
                <p:ext uri="{D42A27DB-BD31-4B8C-83A1-F6EECF244321}">
                  <p14:modId xmlns:p14="http://schemas.microsoft.com/office/powerpoint/2010/main" val="2674418490"/>
                </p:ext>
              </p:extLst>
            </p:nvPr>
          </p:nvGraphicFramePr>
          <p:xfrm>
            <a:off x="2073" y="2534"/>
            <a:ext cx="1224" cy="365"/>
          </p:xfrm>
          <a:graphic>
            <a:graphicData uri="http://schemas.openxmlformats.org/presentationml/2006/ole">
              <mc:AlternateContent xmlns:mc="http://schemas.openxmlformats.org/markup-compatibility/2006">
                <mc:Choice xmlns:v="urn:schemas-microsoft-com:vml" Requires="v">
                  <p:oleObj spid="_x0000_s116236" name="Equation" r:id="rId4" imgW="838080" imgH="253800" progId="Equation.DSMT4">
                    <p:embed/>
                  </p:oleObj>
                </mc:Choice>
                <mc:Fallback>
                  <p:oleObj name="Equation" r:id="rId4" imgW="838080" imgH="253800" progId="Equation.DSMT4">
                    <p:embed/>
                    <p:pic>
                      <p:nvPicPr>
                        <p:cNvPr id="0" name="图片 115887"/>
                        <p:cNvPicPr>
                          <a:picLocks noChangeAspect="1" noChangeArrowheads="1"/>
                        </p:cNvPicPr>
                        <p:nvPr/>
                      </p:nvPicPr>
                      <p:blipFill>
                        <a:blip r:embed="rId5"/>
                        <a:srcRect/>
                        <a:stretch>
                          <a:fillRect/>
                        </a:stretch>
                      </p:blipFill>
                      <p:spPr bwMode="auto">
                        <a:xfrm>
                          <a:off x="2073" y="2534"/>
                          <a:ext cx="1224" cy="365"/>
                        </a:xfrm>
                        <a:prstGeom prst="rect">
                          <a:avLst/>
                        </a:prstGeom>
                        <a:noFill/>
                        <a:ln>
                          <a:noFill/>
                        </a:ln>
                      </p:spPr>
                    </p:pic>
                  </p:oleObj>
                </mc:Fallback>
              </mc:AlternateContent>
            </a:graphicData>
          </a:graphic>
        </p:graphicFrame>
        <p:graphicFrame>
          <p:nvGraphicFramePr>
            <p:cNvPr id="11273" name="Object 7"/>
            <p:cNvGraphicFramePr>
              <a:graphicFrameLocks noChangeAspect="1"/>
            </p:cNvGraphicFramePr>
            <p:nvPr>
              <p:extLst>
                <p:ext uri="{D42A27DB-BD31-4B8C-83A1-F6EECF244321}">
                  <p14:modId xmlns:p14="http://schemas.microsoft.com/office/powerpoint/2010/main" val="3741057744"/>
                </p:ext>
              </p:extLst>
            </p:nvPr>
          </p:nvGraphicFramePr>
          <p:xfrm>
            <a:off x="1975" y="1844"/>
            <a:ext cx="1420" cy="383"/>
          </p:xfrm>
          <a:graphic>
            <a:graphicData uri="http://schemas.openxmlformats.org/presentationml/2006/ole">
              <mc:AlternateContent xmlns:mc="http://schemas.openxmlformats.org/markup-compatibility/2006">
                <mc:Choice xmlns:v="urn:schemas-microsoft-com:vml" Requires="v">
                  <p:oleObj spid="_x0000_s116237" name="Equation" r:id="rId6" imgW="990360" imgH="266400" progId="Equation.DSMT4">
                    <p:embed/>
                  </p:oleObj>
                </mc:Choice>
                <mc:Fallback>
                  <p:oleObj name="Equation" r:id="rId6" imgW="990360" imgH="266400" progId="Equation.DSMT4">
                    <p:embed/>
                    <p:pic>
                      <p:nvPicPr>
                        <p:cNvPr id="0" name="图片 115888"/>
                        <p:cNvPicPr>
                          <a:picLocks noChangeAspect="1" noChangeArrowheads="1"/>
                        </p:cNvPicPr>
                        <p:nvPr/>
                      </p:nvPicPr>
                      <p:blipFill>
                        <a:blip r:embed="rId7"/>
                        <a:srcRect/>
                        <a:stretch>
                          <a:fillRect/>
                        </a:stretch>
                      </p:blipFill>
                      <p:spPr bwMode="auto">
                        <a:xfrm>
                          <a:off x="1975" y="1844"/>
                          <a:ext cx="1420" cy="383"/>
                        </a:xfrm>
                        <a:prstGeom prst="rect">
                          <a:avLst/>
                        </a:prstGeom>
                        <a:noFill/>
                        <a:ln>
                          <a:noFill/>
                        </a:ln>
                        <a:effectLst/>
                      </p:spPr>
                    </p:pic>
                  </p:oleObj>
                </mc:Fallback>
              </mc:AlternateContent>
            </a:graphicData>
          </a:graphic>
        </p:graphicFrame>
        <p:sp>
          <p:nvSpPr>
            <p:cNvPr id="11274" name="Text Box 8"/>
            <p:cNvSpPr txBox="1">
              <a:spLocks noChangeArrowheads="1"/>
            </p:cNvSpPr>
            <p:nvPr/>
          </p:nvSpPr>
          <p:spPr bwMode="auto">
            <a:xfrm>
              <a:off x="599" y="1752"/>
              <a:ext cx="116"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endParaRPr lang="en-US" altLang="zh-CN"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1275" name="Text Box 9"/>
            <p:cNvSpPr txBox="1">
              <a:spLocks noChangeArrowheads="1"/>
            </p:cNvSpPr>
            <p:nvPr/>
          </p:nvSpPr>
          <p:spPr bwMode="auto">
            <a:xfrm>
              <a:off x="385" y="1815"/>
              <a:ext cx="1538"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r>
                <a:rPr lang="zh-CN" altLang="en-US" sz="24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薛定谔波动方程</a:t>
              </a:r>
              <a:r>
                <a:rPr lang="en-US" altLang="zh-CN" sz="24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24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1276" name="Text Box 10"/>
            <p:cNvSpPr txBox="1">
              <a:spLocks noChangeArrowheads="1"/>
            </p:cNvSpPr>
            <p:nvPr/>
          </p:nvSpPr>
          <p:spPr bwMode="auto">
            <a:xfrm>
              <a:off x="967" y="2205"/>
              <a:ext cx="3185"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r>
                <a:rPr lang="zh-CN" altLang="en-US" sz="24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中的</a:t>
              </a:r>
              <a:r>
                <a:rPr lang="en-US" altLang="zh-CN" sz="24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Hamilton</a:t>
              </a:r>
              <a:r>
                <a:rPr lang="zh-CN" altLang="en-US" sz="24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量</a:t>
              </a:r>
              <a:r>
                <a:rPr lang="en-US" altLang="zh-CN" sz="2400" b="1" i="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H</a:t>
              </a:r>
              <a:r>
                <a:rPr lang="zh-CN" altLang="en-US" sz="24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可以分为两部分：</a:t>
              </a:r>
            </a:p>
          </p:txBody>
        </p:sp>
      </p:grpSp>
      <p:sp>
        <p:nvSpPr>
          <p:cNvPr id="1440779" name="Text Box 11"/>
          <p:cNvSpPr txBox="1">
            <a:spLocks noChangeArrowheads="1"/>
          </p:cNvSpPr>
          <p:nvPr/>
        </p:nvSpPr>
        <p:spPr bwMode="auto">
          <a:xfrm>
            <a:off x="752124" y="4441899"/>
            <a:ext cx="822052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r>
              <a:rPr lang="zh-CN" altLang="en-US" sz="2400" b="1" dirty="0">
                <a:solidFill>
                  <a:srgbClr val="660066"/>
                </a:solidFill>
                <a:latin typeface="Times New Roman" panose="02020603050405020304" pitchFamily="18" charset="0"/>
                <a:ea typeface="微软雅黑" panose="020B0503020204020204" pitchFamily="34" charset="-122"/>
                <a:cs typeface="Times New Roman" panose="02020603050405020304" pitchFamily="18" charset="0"/>
              </a:rPr>
              <a:t>设</a:t>
            </a:r>
            <a:r>
              <a:rPr lang="en-US" altLang="zh-CN" sz="2400" b="1" i="1" dirty="0">
                <a:solidFill>
                  <a:srgbClr val="660066"/>
                </a:solidFill>
                <a:latin typeface="Times New Roman" panose="02020603050405020304" pitchFamily="18" charset="0"/>
                <a:ea typeface="微软雅黑" panose="020B0503020204020204" pitchFamily="34" charset="-122"/>
                <a:cs typeface="Times New Roman" panose="02020603050405020304" pitchFamily="18" charset="0"/>
              </a:rPr>
              <a:t>H</a:t>
            </a:r>
            <a:r>
              <a:rPr lang="en-US" altLang="zh-CN" sz="2400" b="1" baseline="-25000" dirty="0">
                <a:solidFill>
                  <a:srgbClr val="660066"/>
                </a:solidFill>
                <a:latin typeface="Times New Roman" panose="02020603050405020304" pitchFamily="18" charset="0"/>
                <a:ea typeface="微软雅黑" panose="020B0503020204020204" pitchFamily="34" charset="-122"/>
                <a:cs typeface="Times New Roman" panose="02020603050405020304" pitchFamily="18" charset="0"/>
              </a:rPr>
              <a:t>0</a:t>
            </a:r>
            <a:r>
              <a:rPr lang="zh-CN" altLang="en-US" sz="2400" b="1" dirty="0">
                <a:solidFill>
                  <a:srgbClr val="660066"/>
                </a:solidFill>
                <a:latin typeface="Times New Roman" panose="02020603050405020304" pitchFamily="18" charset="0"/>
                <a:ea typeface="微软雅黑" panose="020B0503020204020204" pitchFamily="34" charset="-122"/>
                <a:cs typeface="Times New Roman" panose="02020603050405020304" pitchFamily="18" charset="0"/>
              </a:rPr>
              <a:t>的本征值和本征函数比较容易解出，或已有现成的解。</a:t>
            </a:r>
          </a:p>
          <a:p>
            <a:pPr eaLnBrk="1" hangingPunct="1"/>
            <a:r>
              <a:rPr lang="zh-CN" altLang="en-US" sz="2400" b="1" dirty="0">
                <a:solidFill>
                  <a:srgbClr val="660066"/>
                </a:solidFill>
                <a:latin typeface="Times New Roman" panose="02020603050405020304" pitchFamily="18" charset="0"/>
                <a:ea typeface="微软雅黑" panose="020B0503020204020204" pitchFamily="34" charset="-122"/>
                <a:cs typeface="Times New Roman" panose="02020603050405020304" pitchFamily="18" charset="0"/>
              </a:rPr>
              <a:t>与</a:t>
            </a:r>
            <a:r>
              <a:rPr lang="en-US" altLang="zh-CN" sz="2400" b="1" i="1" dirty="0">
                <a:solidFill>
                  <a:srgbClr val="660066"/>
                </a:solidFill>
                <a:latin typeface="Times New Roman" panose="02020603050405020304" pitchFamily="18" charset="0"/>
                <a:ea typeface="微软雅黑" panose="020B0503020204020204" pitchFamily="34" charset="-122"/>
                <a:cs typeface="Times New Roman" panose="02020603050405020304" pitchFamily="18" charset="0"/>
              </a:rPr>
              <a:t>H</a:t>
            </a:r>
            <a:r>
              <a:rPr lang="en-US" altLang="zh-CN" sz="2400" b="1" baseline="-25000" dirty="0">
                <a:solidFill>
                  <a:srgbClr val="660066"/>
                </a:solidFill>
                <a:latin typeface="Times New Roman" panose="02020603050405020304" pitchFamily="18" charset="0"/>
                <a:ea typeface="微软雅黑" panose="020B0503020204020204" pitchFamily="34" charset="-122"/>
                <a:cs typeface="Times New Roman" panose="02020603050405020304" pitchFamily="18" charset="0"/>
              </a:rPr>
              <a:t>0</a:t>
            </a:r>
            <a:r>
              <a:rPr lang="zh-CN" altLang="en-US" sz="2400" b="1" dirty="0">
                <a:solidFill>
                  <a:srgbClr val="660066"/>
                </a:solidFill>
                <a:latin typeface="Times New Roman" panose="02020603050405020304" pitchFamily="18" charset="0"/>
                <a:ea typeface="微软雅黑" panose="020B0503020204020204" pitchFamily="34" charset="-122"/>
                <a:cs typeface="Times New Roman" panose="02020603050405020304" pitchFamily="18" charset="0"/>
              </a:rPr>
              <a:t>相比，</a:t>
            </a:r>
            <a:r>
              <a:rPr lang="en-US" altLang="zh-CN" sz="2400" b="1" i="1" dirty="0">
                <a:solidFill>
                  <a:srgbClr val="660066"/>
                </a:solidFill>
                <a:latin typeface="Times New Roman" panose="02020603050405020304" pitchFamily="18" charset="0"/>
                <a:ea typeface="微软雅黑" panose="020B0503020204020204" pitchFamily="34" charset="-122"/>
                <a:cs typeface="Times New Roman" panose="02020603050405020304" pitchFamily="18" charset="0"/>
              </a:rPr>
              <a:t>H’</a:t>
            </a:r>
            <a:r>
              <a:rPr lang="zh-CN" altLang="en-US" sz="2400" b="1" dirty="0">
                <a:solidFill>
                  <a:srgbClr val="660066"/>
                </a:solidFill>
                <a:latin typeface="Times New Roman" panose="02020603050405020304" pitchFamily="18" charset="0"/>
                <a:ea typeface="微软雅黑" panose="020B0503020204020204" pitchFamily="34" charset="-122"/>
                <a:cs typeface="Times New Roman" panose="02020603050405020304" pitchFamily="18" charset="0"/>
              </a:rPr>
              <a:t>是个很小的量，称为微扰</a:t>
            </a:r>
          </a:p>
        </p:txBody>
      </p:sp>
      <p:sp>
        <p:nvSpPr>
          <p:cNvPr id="1440780" name="Text Box 12"/>
          <p:cNvSpPr txBox="1">
            <a:spLocks noChangeArrowheads="1"/>
          </p:cNvSpPr>
          <p:nvPr/>
        </p:nvSpPr>
        <p:spPr bwMode="auto">
          <a:xfrm>
            <a:off x="706734" y="5333253"/>
            <a:ext cx="763863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r>
              <a:rPr lang="zh-CN" altLang="en-US" sz="2400" b="1" dirty="0">
                <a:solidFill>
                  <a:srgbClr val="660066"/>
                </a:solidFill>
                <a:latin typeface="Times New Roman" panose="02020603050405020304" pitchFamily="18" charset="0"/>
                <a:ea typeface="微软雅黑" panose="020B0503020204020204" pitchFamily="34" charset="-122"/>
                <a:cs typeface="Times New Roman" panose="02020603050405020304" pitchFamily="18" charset="0"/>
              </a:rPr>
              <a:t>因此，可以在</a:t>
            </a:r>
            <a:r>
              <a:rPr lang="en-US" altLang="zh-CN" sz="2400" b="1" i="1" dirty="0">
                <a:solidFill>
                  <a:srgbClr val="660066"/>
                </a:solidFill>
                <a:latin typeface="Times New Roman" panose="02020603050405020304" pitchFamily="18" charset="0"/>
                <a:ea typeface="微软雅黑" panose="020B0503020204020204" pitchFamily="34" charset="-122"/>
                <a:cs typeface="Times New Roman" panose="02020603050405020304" pitchFamily="18" charset="0"/>
              </a:rPr>
              <a:t>H</a:t>
            </a:r>
            <a:r>
              <a:rPr lang="en-US" altLang="zh-CN" sz="2400" b="1" baseline="-25000" dirty="0">
                <a:solidFill>
                  <a:srgbClr val="660066"/>
                </a:solidFill>
                <a:latin typeface="Times New Roman" panose="02020603050405020304" pitchFamily="18" charset="0"/>
                <a:ea typeface="微软雅黑" panose="020B0503020204020204" pitchFamily="34" charset="-122"/>
                <a:cs typeface="Times New Roman" panose="02020603050405020304" pitchFamily="18" charset="0"/>
              </a:rPr>
              <a:t>0</a:t>
            </a:r>
            <a:r>
              <a:rPr lang="zh-CN" altLang="en-US" sz="2400" b="1" dirty="0">
                <a:solidFill>
                  <a:srgbClr val="660066"/>
                </a:solidFill>
                <a:latin typeface="Times New Roman" panose="02020603050405020304" pitchFamily="18" charset="0"/>
                <a:ea typeface="微软雅黑" panose="020B0503020204020204" pitchFamily="34" charset="-122"/>
                <a:cs typeface="Times New Roman" panose="02020603050405020304" pitchFamily="18" charset="0"/>
              </a:rPr>
              <a:t>的基础上，把</a:t>
            </a:r>
            <a:r>
              <a:rPr lang="en-US" altLang="zh-CN" sz="2400" b="1" i="1" dirty="0">
                <a:solidFill>
                  <a:srgbClr val="660066"/>
                </a:solidFill>
                <a:latin typeface="Times New Roman" panose="02020603050405020304" pitchFamily="18" charset="0"/>
                <a:ea typeface="微软雅黑" panose="020B0503020204020204" pitchFamily="34" charset="-122"/>
                <a:cs typeface="Times New Roman" panose="02020603050405020304" pitchFamily="18" charset="0"/>
              </a:rPr>
              <a:t>H’</a:t>
            </a:r>
            <a:r>
              <a:rPr lang="zh-CN" altLang="en-US" sz="2400" b="1" dirty="0">
                <a:solidFill>
                  <a:srgbClr val="660066"/>
                </a:solidFill>
                <a:latin typeface="Times New Roman" panose="02020603050405020304" pitchFamily="18" charset="0"/>
                <a:ea typeface="微软雅黑" panose="020B0503020204020204" pitchFamily="34" charset="-122"/>
                <a:cs typeface="Times New Roman" panose="02020603050405020304" pitchFamily="18" charset="0"/>
              </a:rPr>
              <a:t>的影响逐级考虑进去，</a:t>
            </a:r>
          </a:p>
          <a:p>
            <a:pPr eaLnBrk="1" hangingPunct="1"/>
            <a:r>
              <a:rPr lang="zh-CN" altLang="en-US" sz="2400" b="1" dirty="0">
                <a:solidFill>
                  <a:srgbClr val="660066"/>
                </a:solidFill>
                <a:latin typeface="Times New Roman" panose="02020603050405020304" pitchFamily="18" charset="0"/>
                <a:ea typeface="微软雅黑" panose="020B0503020204020204" pitchFamily="34" charset="-122"/>
                <a:cs typeface="Times New Roman" panose="02020603050405020304" pitchFamily="18" charset="0"/>
              </a:rPr>
              <a:t>以求出薛定谔方程尽可能精确的近似解</a:t>
            </a:r>
          </a:p>
        </p:txBody>
      </p:sp>
      <p:sp>
        <p:nvSpPr>
          <p:cNvPr id="2" name="页脚占位符 1"/>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zh-CN" altLang="en-US"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清华大学电子工程系</a:t>
            </a:r>
            <a:r>
              <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a:t>
            </a:r>
            <a:r>
              <a:rPr kumimoji="1" lang="zh-CN" altLang="en-US"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黄翊东</a:t>
            </a:r>
            <a:endPar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3" name="灯片编号占位符 2"/>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CBFA3644-F7FA-4510-BE22-999DFD69EC9B}" type="slidenum">
              <a:rPr kumimoji="1" lang="en-US" altLang="zh-CN" sz="14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t>55</a:t>
            </a:fld>
            <a:endPar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15" name="Rectangle 37"/>
          <p:cNvSpPr>
            <a:spLocks noChangeArrowheads="1"/>
          </p:cNvSpPr>
          <p:nvPr/>
        </p:nvSpPr>
        <p:spPr bwMode="auto">
          <a:xfrm flipV="1">
            <a:off x="106363" y="923120"/>
            <a:ext cx="8885237" cy="42863"/>
          </a:xfrm>
          <a:prstGeom prst="rect">
            <a:avLst/>
          </a:prstGeom>
          <a:gradFill rotWithShape="0">
            <a:gsLst>
              <a:gs pos="0">
                <a:srgbClr val="808080">
                  <a:gamma/>
                  <a:tint val="0"/>
                  <a:invGamma/>
                </a:srgbClr>
              </a:gs>
              <a:gs pos="100000">
                <a:srgbClr val="808080"/>
              </a:gs>
            </a:gsLst>
            <a:path path="shape">
              <a:fillToRect l="50000" t="50000" r="50000" b="50000"/>
            </a:path>
          </a:gradFill>
          <a:ln w="12700">
            <a:noFill/>
            <a:miter lim="800000"/>
            <a:headEnd type="none" w="sm" len="sm"/>
            <a:tailEnd type="none" w="sm" len="sm"/>
          </a:ln>
          <a:effectLst/>
        </p:spPr>
        <p:txBody>
          <a:bodyPr wrap="none" anchor="ctr"/>
          <a:lstStyle/>
          <a:p>
            <a:pPr marL="0" marR="0" lvl="0" indent="0" algn="l" defTabSz="914400" rtl="0" eaLnBrk="0" fontAlgn="auto" latinLnBrk="0" hangingPunct="0">
              <a:lnSpc>
                <a:spcPct val="100000"/>
              </a:lnSpc>
              <a:spcBef>
                <a:spcPts val="0"/>
              </a:spcBef>
              <a:spcAft>
                <a:spcPts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Arial"/>
              <a:ea typeface="宋体"/>
              <a:cs typeface="+mn-c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440773"/>
                                        </p:tgtEl>
                                        <p:attrNameLst>
                                          <p:attrName>style.visibility</p:attrName>
                                        </p:attrNameLst>
                                      </p:cBhvr>
                                      <p:to>
                                        <p:strVal val="visible"/>
                                      </p:to>
                                    </p:set>
                                    <p:animEffect transition="in" filter="dissolve">
                                      <p:cBhvr>
                                        <p:cTn id="7" dur="500"/>
                                        <p:tgtEl>
                                          <p:spTgt spid="144077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440779"/>
                                        </p:tgtEl>
                                        <p:attrNameLst>
                                          <p:attrName>style.visibility</p:attrName>
                                        </p:attrNameLst>
                                      </p:cBhvr>
                                      <p:to>
                                        <p:strVal val="visible"/>
                                      </p:to>
                                    </p:set>
                                    <p:animEffect transition="in" filter="dissolve">
                                      <p:cBhvr>
                                        <p:cTn id="12" dur="500"/>
                                        <p:tgtEl>
                                          <p:spTgt spid="1440779"/>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grpId="0" nodeType="clickEffect">
                                  <p:stCondLst>
                                    <p:cond delay="0"/>
                                  </p:stCondLst>
                                  <p:childTnLst>
                                    <p:set>
                                      <p:cBhvr>
                                        <p:cTn id="16" dur="1" fill="hold">
                                          <p:stCondLst>
                                            <p:cond delay="0"/>
                                          </p:stCondLst>
                                        </p:cTn>
                                        <p:tgtEl>
                                          <p:spTgt spid="1440780"/>
                                        </p:tgtEl>
                                        <p:attrNameLst>
                                          <p:attrName>style.visibility</p:attrName>
                                        </p:attrNameLst>
                                      </p:cBhvr>
                                      <p:to>
                                        <p:strVal val="visible"/>
                                      </p:to>
                                    </p:set>
                                    <p:animEffect transition="in" filter="slide(fromBottom)">
                                      <p:cBhvr>
                                        <p:cTn id="17" dur="500"/>
                                        <p:tgtEl>
                                          <p:spTgt spid="14407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40779" grpId="0"/>
      <p:bldP spid="1440780"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Rectangle 2"/>
          <p:cNvSpPr>
            <a:spLocks noGrp="1" noRot="1" noChangeArrowheads="1"/>
          </p:cNvSpPr>
          <p:nvPr>
            <p:ph type="title" idx="4294967295"/>
          </p:nvPr>
        </p:nvSpPr>
        <p:spPr bwMode="auto">
          <a:xfrm>
            <a:off x="-221989" y="111360"/>
            <a:ext cx="9505428" cy="1143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eaLnBrk="1" hangingPunct="1">
              <a:lnSpc>
                <a:spcPct val="110000"/>
              </a:lnSpc>
            </a:pPr>
            <a:r>
              <a:rPr lang="zh-CN" altLang="en-US" sz="3600" b="1" kern="1200" dirty="0">
                <a:solidFill>
                  <a:srgbClr val="660066"/>
                </a:solidFill>
                <a:effectLst>
                  <a:outerShdw blurRad="38100" dist="38100" dir="2700000" algn="tl">
                    <a:srgbClr val="C0C0C0"/>
                  </a:outerShdw>
                </a:effectLst>
                <a:latin typeface="Times New Roman" pitchFamily="18" charset="0"/>
                <a:ea typeface="微软雅黑" pitchFamily="34" charset="-122"/>
                <a:cs typeface="+mn-cs"/>
              </a:rPr>
              <a:t>周期势场下对电子能级</a:t>
            </a:r>
            <a:r>
              <a:rPr lang="en-US" altLang="zh-CN" sz="3600" b="1" kern="1200" dirty="0">
                <a:solidFill>
                  <a:srgbClr val="660066"/>
                </a:solidFill>
                <a:effectLst>
                  <a:outerShdw blurRad="38100" dist="38100" dir="2700000" algn="tl">
                    <a:srgbClr val="C0C0C0"/>
                  </a:outerShdw>
                </a:effectLst>
                <a:latin typeface="Times New Roman" pitchFamily="18" charset="0"/>
                <a:ea typeface="微软雅黑" pitchFamily="34" charset="-122"/>
                <a:cs typeface="+mn-cs"/>
              </a:rPr>
              <a:t>(</a:t>
            </a:r>
            <a:r>
              <a:rPr lang="zh-CN" altLang="en-US" sz="3600" b="1" kern="1200" dirty="0">
                <a:solidFill>
                  <a:srgbClr val="660066"/>
                </a:solidFill>
                <a:effectLst>
                  <a:outerShdw blurRad="38100" dist="38100" dir="2700000" algn="tl">
                    <a:srgbClr val="C0C0C0"/>
                  </a:outerShdw>
                </a:effectLst>
                <a:latin typeface="Times New Roman" pitchFamily="18" charset="0"/>
                <a:ea typeface="微软雅黑" pitchFamily="34" charset="-122"/>
                <a:cs typeface="+mn-cs"/>
              </a:rPr>
              <a:t>能量本征值</a:t>
            </a:r>
            <a:r>
              <a:rPr lang="en-US" altLang="zh-CN" sz="3600" b="1" kern="1200" dirty="0">
                <a:solidFill>
                  <a:srgbClr val="660066"/>
                </a:solidFill>
                <a:effectLst>
                  <a:outerShdw blurRad="38100" dist="38100" dir="2700000" algn="tl">
                    <a:srgbClr val="C0C0C0"/>
                  </a:outerShdw>
                </a:effectLst>
                <a:latin typeface="Times New Roman" pitchFamily="18" charset="0"/>
                <a:ea typeface="微软雅黑" pitchFamily="34" charset="-122"/>
                <a:cs typeface="+mn-cs"/>
              </a:rPr>
              <a:t>)</a:t>
            </a:r>
            <a:r>
              <a:rPr lang="zh-CN" altLang="en-US" sz="3600" b="1" kern="1200" dirty="0">
                <a:solidFill>
                  <a:srgbClr val="660066"/>
                </a:solidFill>
                <a:effectLst>
                  <a:outerShdw blurRad="38100" dist="38100" dir="2700000" algn="tl">
                    <a:srgbClr val="C0C0C0"/>
                  </a:outerShdw>
                </a:effectLst>
                <a:latin typeface="Times New Roman" pitchFamily="18" charset="0"/>
                <a:ea typeface="微软雅黑" pitchFamily="34" charset="-122"/>
                <a:cs typeface="+mn-cs"/>
              </a:rPr>
              <a:t>修正</a:t>
            </a:r>
          </a:p>
        </p:txBody>
      </p:sp>
      <p:graphicFrame>
        <p:nvGraphicFramePr>
          <p:cNvPr id="12292" name="Object 4"/>
          <p:cNvGraphicFramePr>
            <a:graphicFrameLocks noChangeAspect="1"/>
          </p:cNvGraphicFramePr>
          <p:nvPr/>
        </p:nvGraphicFramePr>
        <p:xfrm>
          <a:off x="862013" y="1413793"/>
          <a:ext cx="1155700" cy="425450"/>
        </p:xfrm>
        <a:graphic>
          <a:graphicData uri="http://schemas.openxmlformats.org/presentationml/2006/ole">
            <mc:AlternateContent xmlns:mc="http://schemas.openxmlformats.org/markup-compatibility/2006">
              <mc:Choice xmlns:v="urn:schemas-microsoft-com:vml" Requires="v">
                <p:oleObj spid="_x0000_s340330" name="公式" r:id="rId4" imgW="481965" imgH="177800" progId="Equation.3">
                  <p:embed/>
                </p:oleObj>
              </mc:Choice>
              <mc:Fallback>
                <p:oleObj name="公式" r:id="rId4" imgW="481965" imgH="177800" progId="Equation.3">
                  <p:embed/>
                  <p:pic>
                    <p:nvPicPr>
                      <p:cNvPr id="12292"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2013" y="1413793"/>
                        <a:ext cx="1155700" cy="4254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293" name="Text Box 5"/>
          <p:cNvSpPr txBox="1">
            <a:spLocks noChangeArrowheads="1"/>
          </p:cNvSpPr>
          <p:nvPr/>
        </p:nvSpPr>
        <p:spPr bwMode="auto">
          <a:xfrm>
            <a:off x="2244207" y="1340768"/>
            <a:ext cx="3262432" cy="46166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rPr>
              <a:t>时，采用微扰理论解：</a:t>
            </a:r>
          </a:p>
        </p:txBody>
      </p:sp>
      <p:sp>
        <p:nvSpPr>
          <p:cNvPr id="12294" name="Line 6"/>
          <p:cNvSpPr>
            <a:spLocks noChangeShapeType="1"/>
          </p:cNvSpPr>
          <p:nvPr/>
        </p:nvSpPr>
        <p:spPr bwMode="auto">
          <a:xfrm flipV="1">
            <a:off x="849313" y="1832893"/>
            <a:ext cx="1689100" cy="0"/>
          </a:xfrm>
          <a:prstGeom prst="line">
            <a:avLst/>
          </a:prstGeom>
          <a:noFill/>
          <a:ln w="76200">
            <a:solidFill>
              <a:srgbClr val="FFFF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楷体_GB2312"/>
              <a:cs typeface="+mn-cs"/>
            </a:endParaRPr>
          </a:p>
        </p:txBody>
      </p:sp>
      <p:graphicFrame>
        <p:nvGraphicFramePr>
          <p:cNvPr id="12295" name="Object 7"/>
          <p:cNvGraphicFramePr>
            <a:graphicFrameLocks noChangeAspect="1"/>
          </p:cNvGraphicFramePr>
          <p:nvPr/>
        </p:nvGraphicFramePr>
        <p:xfrm>
          <a:off x="2823857" y="1956638"/>
          <a:ext cx="2283251" cy="613985"/>
        </p:xfrm>
        <a:graphic>
          <a:graphicData uri="http://schemas.openxmlformats.org/presentationml/2006/ole">
            <mc:AlternateContent xmlns:mc="http://schemas.openxmlformats.org/markup-compatibility/2006">
              <mc:Choice xmlns:v="urn:schemas-microsoft-com:vml" Requires="v">
                <p:oleObj spid="_x0000_s340331" name="Equation" r:id="rId6" imgW="990360" imgH="266400" progId="Equation.DSMT4">
                  <p:embed/>
                </p:oleObj>
              </mc:Choice>
              <mc:Fallback>
                <p:oleObj name="Equation" r:id="rId6" imgW="990360" imgH="266400" progId="Equation.DSMT4">
                  <p:embed/>
                  <p:pic>
                    <p:nvPicPr>
                      <p:cNvPr id="12295" name="Object 7"/>
                      <p:cNvPicPr>
                        <a:picLocks noChangeAspect="1" noChangeArrowheads="1"/>
                      </p:cNvPicPr>
                      <p:nvPr/>
                    </p:nvPicPr>
                    <p:blipFill>
                      <a:blip r:embed="rId7"/>
                      <a:srcRect/>
                      <a:stretch>
                        <a:fillRect/>
                      </a:stretch>
                    </p:blipFill>
                    <p:spPr bwMode="auto">
                      <a:xfrm>
                        <a:off x="2823857" y="1956638"/>
                        <a:ext cx="2283251" cy="613985"/>
                      </a:xfrm>
                      <a:prstGeom prst="rect">
                        <a:avLst/>
                      </a:prstGeom>
                      <a:noFill/>
                      <a:ln>
                        <a:noFill/>
                      </a:ln>
                      <a:effectLst/>
                    </p:spPr>
                  </p:pic>
                </p:oleObj>
              </mc:Fallback>
            </mc:AlternateContent>
          </a:graphicData>
        </a:graphic>
      </p:graphicFrame>
      <p:graphicFrame>
        <p:nvGraphicFramePr>
          <p:cNvPr id="12296" name="Object 8"/>
          <p:cNvGraphicFramePr>
            <a:graphicFrameLocks noChangeAspect="1"/>
          </p:cNvGraphicFramePr>
          <p:nvPr/>
        </p:nvGraphicFramePr>
        <p:xfrm>
          <a:off x="1120046" y="2621259"/>
          <a:ext cx="2974117" cy="1351871"/>
        </p:xfrm>
        <a:graphic>
          <a:graphicData uri="http://schemas.openxmlformats.org/presentationml/2006/ole">
            <mc:AlternateContent xmlns:mc="http://schemas.openxmlformats.org/markup-compatibility/2006">
              <mc:Choice xmlns:v="urn:schemas-microsoft-com:vml" Requires="v">
                <p:oleObj spid="_x0000_s340332" name="Equation" r:id="rId8" imgW="1333440" imgH="609480" progId="Equation.DSMT4">
                  <p:embed/>
                </p:oleObj>
              </mc:Choice>
              <mc:Fallback>
                <p:oleObj name="Equation" r:id="rId8" imgW="1333440" imgH="609480" progId="Equation.DSMT4">
                  <p:embed/>
                  <p:pic>
                    <p:nvPicPr>
                      <p:cNvPr id="12296" name="Object 8"/>
                      <p:cNvPicPr>
                        <a:picLocks noChangeAspect="1" noChangeArrowheads="1"/>
                      </p:cNvPicPr>
                      <p:nvPr/>
                    </p:nvPicPr>
                    <p:blipFill>
                      <a:blip r:embed="rId9"/>
                      <a:srcRect/>
                      <a:stretch>
                        <a:fillRect/>
                      </a:stretch>
                    </p:blipFill>
                    <p:spPr bwMode="auto">
                      <a:xfrm>
                        <a:off x="1120046" y="2621259"/>
                        <a:ext cx="2974117" cy="1351871"/>
                      </a:xfrm>
                      <a:prstGeom prst="rect">
                        <a:avLst/>
                      </a:prstGeom>
                      <a:noFill/>
                      <a:ln>
                        <a:noFill/>
                      </a:ln>
                    </p:spPr>
                  </p:pic>
                </p:oleObj>
              </mc:Fallback>
            </mc:AlternateContent>
          </a:graphicData>
        </a:graphic>
      </p:graphicFrame>
      <p:graphicFrame>
        <p:nvGraphicFramePr>
          <p:cNvPr id="12297" name="Object 9"/>
          <p:cNvGraphicFramePr>
            <a:graphicFrameLocks noChangeAspect="1"/>
          </p:cNvGraphicFramePr>
          <p:nvPr/>
        </p:nvGraphicFramePr>
        <p:xfrm>
          <a:off x="1403350" y="3566443"/>
          <a:ext cx="6553200" cy="990600"/>
        </p:xfrm>
        <a:graphic>
          <a:graphicData uri="http://schemas.openxmlformats.org/presentationml/2006/ole">
            <mc:AlternateContent xmlns:mc="http://schemas.openxmlformats.org/markup-compatibility/2006">
              <mc:Choice xmlns:v="urn:schemas-microsoft-com:vml" Requires="v">
                <p:oleObj spid="_x0000_s340333" name="公式" r:id="rId10" imgW="2959100" imgH="444500" progId="Equation.3">
                  <p:embed/>
                </p:oleObj>
              </mc:Choice>
              <mc:Fallback>
                <p:oleObj name="公式" r:id="rId10" imgW="2959100" imgH="444500" progId="Equation.3">
                  <p:embed/>
                  <p:pic>
                    <p:nvPicPr>
                      <p:cNvPr id="12297" name="Object 9"/>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403350" y="3566443"/>
                        <a:ext cx="6553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2299" name="Text Box 11"/>
          <p:cNvSpPr txBox="1">
            <a:spLocks noChangeArrowheads="1"/>
          </p:cNvSpPr>
          <p:nvPr/>
        </p:nvSpPr>
        <p:spPr bwMode="auto">
          <a:xfrm>
            <a:off x="2843213" y="5238080"/>
            <a:ext cx="17526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US" sz="2400" b="1" i="0" u="none" strike="noStrike" kern="1200" cap="none" spc="0" normalizeH="0" baseline="0" noProof="0">
                <a:ln>
                  <a:noFill/>
                </a:ln>
                <a:solidFill>
                  <a:srgbClr val="A50021"/>
                </a:solidFill>
                <a:effectLst/>
                <a:uLnTx/>
                <a:uFillTx/>
                <a:latin typeface="Times New Roman" panose="02020603050405020304" pitchFamily="18" charset="0"/>
                <a:ea typeface="微软雅黑" panose="020B0503020204020204" pitchFamily="34" charset="-122"/>
              </a:rPr>
              <a:t>零级近似</a:t>
            </a:r>
          </a:p>
        </p:txBody>
      </p:sp>
      <p:sp>
        <p:nvSpPr>
          <p:cNvPr id="12300" name="Line 12"/>
          <p:cNvSpPr>
            <a:spLocks noChangeShapeType="1"/>
          </p:cNvSpPr>
          <p:nvPr/>
        </p:nvSpPr>
        <p:spPr bwMode="auto">
          <a:xfrm>
            <a:off x="3995738" y="4574505"/>
            <a:ext cx="2160587" cy="0"/>
          </a:xfrm>
          <a:prstGeom prst="line">
            <a:avLst/>
          </a:prstGeom>
          <a:noFill/>
          <a:ln w="76200">
            <a:solidFill>
              <a:srgbClr val="0033CC"/>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楷体_GB2312"/>
              <a:cs typeface="+mn-cs"/>
            </a:endParaRPr>
          </a:p>
        </p:txBody>
      </p:sp>
      <p:sp>
        <p:nvSpPr>
          <p:cNvPr id="12301" name="Line 13"/>
          <p:cNvSpPr>
            <a:spLocks noChangeShapeType="1"/>
          </p:cNvSpPr>
          <p:nvPr/>
        </p:nvSpPr>
        <p:spPr bwMode="auto">
          <a:xfrm flipV="1">
            <a:off x="3419475" y="4301455"/>
            <a:ext cx="0" cy="936625"/>
          </a:xfrm>
          <a:prstGeom prst="line">
            <a:avLst/>
          </a:prstGeom>
          <a:noFill/>
          <a:ln w="57150">
            <a:solidFill>
              <a:srgbClr val="A5002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楷体_GB2312"/>
              <a:cs typeface="+mn-cs"/>
            </a:endParaRPr>
          </a:p>
        </p:txBody>
      </p:sp>
      <p:sp>
        <p:nvSpPr>
          <p:cNvPr id="12302" name="Rectangle 14"/>
          <p:cNvSpPr>
            <a:spLocks noChangeArrowheads="1"/>
          </p:cNvSpPr>
          <p:nvPr/>
        </p:nvSpPr>
        <p:spPr bwMode="auto">
          <a:xfrm>
            <a:off x="3276600" y="3653755"/>
            <a:ext cx="3240088" cy="865188"/>
          </a:xfrm>
          <a:prstGeom prst="rect">
            <a:avLst/>
          </a:prstGeom>
          <a:noFill/>
          <a:ln w="9525">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2303" name="Line 15"/>
          <p:cNvSpPr>
            <a:spLocks noChangeShapeType="1"/>
          </p:cNvSpPr>
          <p:nvPr/>
        </p:nvSpPr>
        <p:spPr bwMode="auto">
          <a:xfrm flipV="1">
            <a:off x="3635374" y="3276226"/>
            <a:ext cx="521" cy="377528"/>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楷体_GB2312"/>
              <a:cs typeface="+mn-cs"/>
            </a:endParaRPr>
          </a:p>
        </p:txBody>
      </p:sp>
      <p:sp>
        <p:nvSpPr>
          <p:cNvPr id="1441808" name="Oval 16"/>
          <p:cNvSpPr>
            <a:spLocks noChangeArrowheads="1"/>
          </p:cNvSpPr>
          <p:nvPr/>
        </p:nvSpPr>
        <p:spPr bwMode="auto">
          <a:xfrm>
            <a:off x="1403350" y="3366418"/>
            <a:ext cx="2520950" cy="1439862"/>
          </a:xfrm>
          <a:prstGeom prst="ellipse">
            <a:avLst/>
          </a:prstGeom>
          <a:noFill/>
          <a:ln w="57150">
            <a:solidFill>
              <a:srgbClr val="CC00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441809" name="Text Box 17"/>
          <p:cNvSpPr txBox="1">
            <a:spLocks noChangeArrowheads="1"/>
          </p:cNvSpPr>
          <p:nvPr/>
        </p:nvSpPr>
        <p:spPr bwMode="auto">
          <a:xfrm>
            <a:off x="611560" y="5707383"/>
            <a:ext cx="3570208" cy="461665"/>
          </a:xfrm>
          <a:prstGeom prst="rect">
            <a:avLst/>
          </a:prstGeom>
          <a:solidFill>
            <a:srgbClr val="FFFF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rPr>
              <a:t>零次解是自由电子波函数</a:t>
            </a:r>
          </a:p>
        </p:txBody>
      </p:sp>
      <p:grpSp>
        <p:nvGrpSpPr>
          <p:cNvPr id="1441810" name="Group 18"/>
          <p:cNvGrpSpPr/>
          <p:nvPr/>
        </p:nvGrpSpPr>
        <p:grpSpPr bwMode="auto">
          <a:xfrm>
            <a:off x="5292725" y="2501230"/>
            <a:ext cx="3571875" cy="3455988"/>
            <a:chOff x="3152" y="1843"/>
            <a:chExt cx="2250" cy="2177"/>
          </a:xfrm>
        </p:grpSpPr>
        <p:grpSp>
          <p:nvGrpSpPr>
            <p:cNvPr id="12307" name="Group 19"/>
            <p:cNvGrpSpPr/>
            <p:nvPr/>
          </p:nvGrpSpPr>
          <p:grpSpPr bwMode="auto">
            <a:xfrm>
              <a:off x="3152" y="1843"/>
              <a:ext cx="2250" cy="1905"/>
              <a:chOff x="3442" y="1616"/>
              <a:chExt cx="2250" cy="1905"/>
            </a:xfrm>
          </p:grpSpPr>
          <p:pic>
            <p:nvPicPr>
              <p:cNvPr id="12310" name="Picture 20"/>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442" y="1616"/>
                <a:ext cx="1071" cy="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311" name="Line 21"/>
              <p:cNvSpPr>
                <a:spLocks noChangeShapeType="1"/>
              </p:cNvSpPr>
              <p:nvPr/>
            </p:nvSpPr>
            <p:spPr bwMode="auto">
              <a:xfrm>
                <a:off x="3560" y="3521"/>
                <a:ext cx="2132" cy="0"/>
              </a:xfrm>
              <a:prstGeom prst="line">
                <a:avLst/>
              </a:prstGeom>
              <a:noFill/>
              <a:ln w="9525">
                <a:solidFill>
                  <a:schemeClr val="tx2"/>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Arial" panose="020B0604020202020204" pitchFamily="34" charset="0"/>
                  <a:ea typeface="楷体_GB2312"/>
                  <a:cs typeface="+mn-cs"/>
                </a:endParaRPr>
              </a:p>
            </p:txBody>
          </p:sp>
          <p:pic>
            <p:nvPicPr>
              <p:cNvPr id="12312" name="Picture 2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flipH="1">
                <a:off x="4511" y="1622"/>
                <a:ext cx="1071" cy="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313" name="Line 23"/>
              <p:cNvSpPr>
                <a:spLocks noChangeShapeType="1"/>
              </p:cNvSpPr>
              <p:nvPr/>
            </p:nvSpPr>
            <p:spPr bwMode="auto">
              <a:xfrm rot="-5400000">
                <a:off x="3651" y="2659"/>
                <a:ext cx="1724" cy="0"/>
              </a:xfrm>
              <a:prstGeom prst="line">
                <a:avLst/>
              </a:prstGeom>
              <a:noFill/>
              <a:ln w="9525">
                <a:solidFill>
                  <a:schemeClr val="tx2"/>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Arial" panose="020B0604020202020204" pitchFamily="34" charset="0"/>
                  <a:ea typeface="楷体_GB2312"/>
                  <a:cs typeface="+mn-cs"/>
                </a:endParaRPr>
              </a:p>
            </p:txBody>
          </p:sp>
        </p:grpSp>
        <p:sp>
          <p:nvSpPr>
            <p:cNvPr id="12308" name="Text Box 24"/>
            <p:cNvSpPr txBox="1">
              <a:spLocks noChangeArrowheads="1"/>
            </p:cNvSpPr>
            <p:nvPr/>
          </p:nvSpPr>
          <p:spPr bwMode="auto">
            <a:xfrm>
              <a:off x="3742" y="2024"/>
              <a:ext cx="380" cy="231"/>
            </a:xfrm>
            <a:prstGeom prst="rect">
              <a:avLst/>
            </a:prstGeom>
            <a:solidFill>
              <a:schemeClr val="bg1"/>
            </a:solidFill>
            <a:ln>
              <a:noFill/>
            </a:ln>
            <a:effectLst/>
            <a:extLs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800" b="1" i="1"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E</a:t>
              </a:r>
              <a:r>
                <a:rPr kumimoji="0" lang="en-US" altLang="zh-CN"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0" lang="en-US" altLang="zh-CN" sz="1800" b="1" i="1"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k</a:t>
              </a:r>
              <a:r>
                <a:rPr kumimoji="0" lang="en-US" altLang="zh-CN"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p>
          </p:txBody>
        </p:sp>
        <p:sp>
          <p:nvSpPr>
            <p:cNvPr id="12309" name="Text Box 25"/>
            <p:cNvSpPr txBox="1">
              <a:spLocks noChangeArrowheads="1"/>
            </p:cNvSpPr>
            <p:nvPr/>
          </p:nvSpPr>
          <p:spPr bwMode="auto">
            <a:xfrm>
              <a:off x="5141" y="3789"/>
              <a:ext cx="188" cy="231"/>
            </a:xfrm>
            <a:prstGeom prst="rect">
              <a:avLst/>
            </a:prstGeom>
            <a:solidFill>
              <a:schemeClr val="bg1"/>
            </a:solidFill>
            <a:ln>
              <a:noFill/>
            </a:ln>
            <a:effectLst/>
            <a:extLs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800" b="1" i="1"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k</a:t>
              </a:r>
            </a:p>
          </p:txBody>
        </p:sp>
      </p:grpSp>
      <p:sp>
        <p:nvSpPr>
          <p:cNvPr id="12298" name="Text Box 10"/>
          <p:cNvSpPr txBox="1">
            <a:spLocks noChangeArrowheads="1"/>
          </p:cNvSpPr>
          <p:nvPr/>
        </p:nvSpPr>
        <p:spPr bwMode="auto">
          <a:xfrm>
            <a:off x="4530725" y="4574505"/>
            <a:ext cx="20574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US" sz="2400" b="1" i="0" u="none" strike="noStrike" kern="1200" cap="none" spc="0" normalizeH="0" baseline="0" noProof="0" dirty="0">
                <a:ln>
                  <a:noFill/>
                </a:ln>
                <a:solidFill>
                  <a:srgbClr val="0033CC"/>
                </a:solidFill>
                <a:effectLst/>
                <a:uLnTx/>
                <a:uFillTx/>
                <a:latin typeface="Times New Roman" panose="02020603050405020304" pitchFamily="18" charset="0"/>
                <a:ea typeface="微软雅黑" panose="020B0503020204020204" pitchFamily="34" charset="-122"/>
              </a:rPr>
              <a:t>微扰项</a:t>
            </a:r>
          </a:p>
        </p:txBody>
      </p:sp>
      <p:sp>
        <p:nvSpPr>
          <p:cNvPr id="2" name="页脚占位符 1"/>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zh-CN" altLang="en-US"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清华大学电子工程系</a:t>
            </a:r>
            <a:r>
              <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a:t>
            </a:r>
            <a:r>
              <a:rPr kumimoji="1" lang="zh-CN" altLang="en-US"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黄翊东</a:t>
            </a:r>
            <a:endPar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3" name="灯片编号占位符 2"/>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BFA3644-F7FA-4510-BE22-999DFD69EC9B}" type="slidenum">
              <a:rPr kumimoji="1" lang="en-US" altLang="zh-CN" sz="14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56</a:t>
            </a:fld>
            <a:endPar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28" name="Rectangle 37"/>
          <p:cNvSpPr>
            <a:spLocks noChangeArrowheads="1"/>
          </p:cNvSpPr>
          <p:nvPr/>
        </p:nvSpPr>
        <p:spPr bwMode="auto">
          <a:xfrm flipV="1">
            <a:off x="106363" y="923120"/>
            <a:ext cx="8885237" cy="42863"/>
          </a:xfrm>
          <a:prstGeom prst="rect">
            <a:avLst/>
          </a:prstGeom>
          <a:gradFill rotWithShape="0">
            <a:gsLst>
              <a:gs pos="0">
                <a:srgbClr val="808080">
                  <a:gamma/>
                  <a:tint val="0"/>
                  <a:invGamma/>
                </a:srgbClr>
              </a:gs>
              <a:gs pos="100000">
                <a:srgbClr val="808080"/>
              </a:gs>
            </a:gsLst>
            <a:path path="shape">
              <a:fillToRect l="50000" t="50000" r="50000" b="50000"/>
            </a:path>
          </a:gradFill>
          <a:ln w="12700">
            <a:noFill/>
            <a:miter lim="800000"/>
            <a:headEnd type="none" w="sm" len="sm"/>
            <a:tailEnd type="none" w="sm" len="sm"/>
          </a:ln>
          <a:effectLst/>
        </p:spPr>
        <p:txBody>
          <a:bodyPr wrap="none" anchor="ctr"/>
          <a:lstStyle/>
          <a:p>
            <a:pPr marL="0" marR="0" lvl="0" indent="0" algn="l" defTabSz="914400" rtl="0" eaLnBrk="0" fontAlgn="auto" latinLnBrk="0" hangingPunct="0">
              <a:lnSpc>
                <a:spcPct val="100000"/>
              </a:lnSpc>
              <a:spcBef>
                <a:spcPts val="0"/>
              </a:spcBef>
              <a:spcAft>
                <a:spcPts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Arial"/>
              <a:ea typeface="宋体"/>
              <a:cs typeface="+mn-c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441808"/>
                                        </p:tgtEl>
                                        <p:attrNameLst>
                                          <p:attrName>style.visibility</p:attrName>
                                        </p:attrNameLst>
                                      </p:cBhvr>
                                      <p:to>
                                        <p:strVal val="visible"/>
                                      </p:to>
                                    </p:set>
                                    <p:animEffect transition="in" filter="dissolve">
                                      <p:cBhvr>
                                        <p:cTn id="7" dur="500"/>
                                        <p:tgtEl>
                                          <p:spTgt spid="144180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441809"/>
                                        </p:tgtEl>
                                        <p:attrNameLst>
                                          <p:attrName>style.visibility</p:attrName>
                                        </p:attrNameLst>
                                      </p:cBhvr>
                                      <p:to>
                                        <p:strVal val="visible"/>
                                      </p:to>
                                    </p:set>
                                    <p:animEffect transition="in" filter="dissolve">
                                      <p:cBhvr>
                                        <p:cTn id="12" dur="500"/>
                                        <p:tgtEl>
                                          <p:spTgt spid="1441809"/>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441810"/>
                                        </p:tgtEl>
                                        <p:attrNameLst>
                                          <p:attrName>style.visibility</p:attrName>
                                        </p:attrNameLst>
                                      </p:cBhvr>
                                      <p:to>
                                        <p:strVal val="visible"/>
                                      </p:to>
                                    </p:set>
                                    <p:animEffect transition="in" filter="dissolve">
                                      <p:cBhvr>
                                        <p:cTn id="17" dur="500"/>
                                        <p:tgtEl>
                                          <p:spTgt spid="14418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41808" grpId="0" animBg="1"/>
      <p:bldP spid="1441809"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314" name="Object 2"/>
          <p:cNvGraphicFramePr>
            <a:graphicFrameLocks noChangeAspect="1"/>
          </p:cNvGraphicFramePr>
          <p:nvPr/>
        </p:nvGraphicFramePr>
        <p:xfrm>
          <a:off x="2002409" y="1544861"/>
          <a:ext cx="4475162" cy="558800"/>
        </p:xfrm>
        <a:graphic>
          <a:graphicData uri="http://schemas.openxmlformats.org/presentationml/2006/ole">
            <mc:AlternateContent xmlns:mc="http://schemas.openxmlformats.org/markup-compatibility/2006">
              <mc:Choice xmlns:v="urn:schemas-microsoft-com:vml" Requires="v">
                <p:oleObj spid="_x0000_s341444" name="Equation" r:id="rId4" imgW="48768000" imgH="6096000" progId="Equation.DSMT4">
                  <p:embed/>
                </p:oleObj>
              </mc:Choice>
              <mc:Fallback>
                <p:oleObj name="Equation" r:id="rId4" imgW="48768000" imgH="6096000" progId="Equation.DSMT4">
                  <p:embed/>
                  <p:pic>
                    <p:nvPicPr>
                      <p:cNvPr id="13314" name="Object 2"/>
                      <p:cNvPicPr>
                        <a:picLocks noChangeAspect="1" noChangeArrowheads="1"/>
                      </p:cNvPicPr>
                      <p:nvPr/>
                    </p:nvPicPr>
                    <p:blipFill>
                      <a:blip r:embed="rId5"/>
                      <a:srcRect/>
                      <a:stretch>
                        <a:fillRect/>
                      </a:stretch>
                    </p:blipFill>
                    <p:spPr bwMode="auto">
                      <a:xfrm>
                        <a:off x="2002409" y="1544861"/>
                        <a:ext cx="4475162" cy="558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315" name="Object 3"/>
          <p:cNvGraphicFramePr>
            <a:graphicFrameLocks noChangeAspect="1"/>
          </p:cNvGraphicFramePr>
          <p:nvPr/>
        </p:nvGraphicFramePr>
        <p:xfrm>
          <a:off x="2275459" y="2014761"/>
          <a:ext cx="4405312" cy="566738"/>
        </p:xfrm>
        <a:graphic>
          <a:graphicData uri="http://schemas.openxmlformats.org/presentationml/2006/ole">
            <mc:AlternateContent xmlns:mc="http://schemas.openxmlformats.org/markup-compatibility/2006">
              <mc:Choice xmlns:v="urn:schemas-microsoft-com:vml" Requires="v">
                <p:oleObj spid="_x0000_s341445" name="Equation" r:id="rId6" imgW="45110400" imgH="5791200" progId="Equation.DSMT4">
                  <p:embed/>
                </p:oleObj>
              </mc:Choice>
              <mc:Fallback>
                <p:oleObj name="Equation" r:id="rId6" imgW="45110400" imgH="5791200" progId="Equation.DSMT4">
                  <p:embed/>
                  <p:pic>
                    <p:nvPicPr>
                      <p:cNvPr id="13315" name="Object 3"/>
                      <p:cNvPicPr>
                        <a:picLocks noChangeAspect="1" noChangeArrowheads="1"/>
                      </p:cNvPicPr>
                      <p:nvPr/>
                    </p:nvPicPr>
                    <p:blipFill>
                      <a:blip r:embed="rId7"/>
                      <a:srcRect/>
                      <a:stretch>
                        <a:fillRect/>
                      </a:stretch>
                    </p:blipFill>
                    <p:spPr bwMode="auto">
                      <a:xfrm>
                        <a:off x="2275459" y="2014761"/>
                        <a:ext cx="4405312" cy="5667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3316" name="Text Box 4"/>
          <p:cNvSpPr txBox="1">
            <a:spLocks noChangeArrowheads="1"/>
          </p:cNvSpPr>
          <p:nvPr/>
        </p:nvSpPr>
        <p:spPr bwMode="auto">
          <a:xfrm>
            <a:off x="467544" y="2668399"/>
            <a:ext cx="7175500" cy="8299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2400" b="1" i="0" u="none" strike="noStrike" kern="1200" cap="none" spc="0" normalizeH="0" baseline="0" noProof="0" dirty="0">
                <a:ln>
                  <a:noFill/>
                </a:ln>
                <a:solidFill>
                  <a:srgbClr val="660066"/>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将以上各展开式代入</a:t>
            </a:r>
            <a:r>
              <a:rPr kumimoji="1" lang="en-US" altLang="zh-CN" sz="2400" b="1" i="0" u="none" strike="noStrike" kern="1200" cap="none" spc="0" normalizeH="0" baseline="0" noProof="0" dirty="0">
                <a:ln>
                  <a:noFill/>
                </a:ln>
                <a:solidFill>
                  <a:srgbClr val="660066"/>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Schrödinger</a:t>
            </a:r>
            <a:r>
              <a:rPr kumimoji="1" lang="zh-CN" altLang="en-US" sz="2400" b="1" i="0" u="none" strike="noStrike" kern="1200" cap="none" spc="0" normalizeH="0" baseline="0" noProof="0" dirty="0">
                <a:ln>
                  <a:noFill/>
                </a:ln>
                <a:solidFill>
                  <a:srgbClr val="660066"/>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方程中，得到各个</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660066"/>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阶次的微扰方程：</a:t>
            </a:r>
          </a:p>
        </p:txBody>
      </p:sp>
      <p:graphicFrame>
        <p:nvGraphicFramePr>
          <p:cNvPr id="13317" name="Object 5"/>
          <p:cNvGraphicFramePr>
            <a:graphicFrameLocks noChangeAspect="1"/>
          </p:cNvGraphicFramePr>
          <p:nvPr/>
        </p:nvGraphicFramePr>
        <p:xfrm>
          <a:off x="1331640" y="3593824"/>
          <a:ext cx="2351351" cy="506682"/>
        </p:xfrm>
        <a:graphic>
          <a:graphicData uri="http://schemas.openxmlformats.org/presentationml/2006/ole">
            <mc:AlternateContent xmlns:mc="http://schemas.openxmlformats.org/markup-compatibility/2006">
              <mc:Choice xmlns:v="urn:schemas-microsoft-com:vml" Requires="v">
                <p:oleObj spid="_x0000_s341446" name="Equation" r:id="rId8" imgW="1079280" imgH="253800" progId="Equation.DSMT4">
                  <p:embed/>
                </p:oleObj>
              </mc:Choice>
              <mc:Fallback>
                <p:oleObj name="Equation" r:id="rId8" imgW="1079280" imgH="253800" progId="Equation.DSMT4">
                  <p:embed/>
                  <p:pic>
                    <p:nvPicPr>
                      <p:cNvPr id="13317" name="Object 5"/>
                      <p:cNvPicPr>
                        <a:picLocks noChangeAspect="1" noChangeArrowheads="1"/>
                      </p:cNvPicPr>
                      <p:nvPr/>
                    </p:nvPicPr>
                    <p:blipFill>
                      <a:blip r:embed="rId9"/>
                      <a:srcRect/>
                      <a:stretch>
                        <a:fillRect/>
                      </a:stretch>
                    </p:blipFill>
                    <p:spPr bwMode="auto">
                      <a:xfrm>
                        <a:off x="1331640" y="3593824"/>
                        <a:ext cx="2351351" cy="506682"/>
                      </a:xfrm>
                      <a:prstGeom prst="rect">
                        <a:avLst/>
                      </a:prstGeom>
                      <a:noFill/>
                      <a:ln>
                        <a:noFill/>
                      </a:ln>
                      <a:effectLst/>
                    </p:spPr>
                  </p:pic>
                </p:oleObj>
              </mc:Fallback>
            </mc:AlternateContent>
          </a:graphicData>
        </a:graphic>
      </p:graphicFrame>
      <p:graphicFrame>
        <p:nvGraphicFramePr>
          <p:cNvPr id="13318" name="Object 6"/>
          <p:cNvGraphicFramePr>
            <a:graphicFrameLocks noChangeAspect="1"/>
          </p:cNvGraphicFramePr>
          <p:nvPr/>
        </p:nvGraphicFramePr>
        <p:xfrm>
          <a:off x="1259583" y="4222882"/>
          <a:ext cx="4392488" cy="500404"/>
        </p:xfrm>
        <a:graphic>
          <a:graphicData uri="http://schemas.openxmlformats.org/presentationml/2006/ole">
            <mc:AlternateContent xmlns:mc="http://schemas.openxmlformats.org/markup-compatibility/2006">
              <mc:Choice xmlns:v="urn:schemas-microsoft-com:vml" Requires="v">
                <p:oleObj spid="_x0000_s341447" name="Equation" r:id="rId10" imgW="2197080" imgH="253800" progId="Equation.DSMT4">
                  <p:embed/>
                </p:oleObj>
              </mc:Choice>
              <mc:Fallback>
                <p:oleObj name="Equation" r:id="rId10" imgW="2197080" imgH="253800" progId="Equation.DSMT4">
                  <p:embed/>
                  <p:pic>
                    <p:nvPicPr>
                      <p:cNvPr id="13318" name="Object 6"/>
                      <p:cNvPicPr>
                        <a:picLocks noChangeAspect="1" noChangeArrowheads="1"/>
                      </p:cNvPicPr>
                      <p:nvPr/>
                    </p:nvPicPr>
                    <p:blipFill>
                      <a:blip r:embed="rId11"/>
                      <a:srcRect/>
                      <a:stretch>
                        <a:fillRect/>
                      </a:stretch>
                    </p:blipFill>
                    <p:spPr bwMode="auto">
                      <a:xfrm>
                        <a:off x="1259583" y="4222882"/>
                        <a:ext cx="4392488" cy="500404"/>
                      </a:xfrm>
                      <a:prstGeom prst="rect">
                        <a:avLst/>
                      </a:prstGeom>
                      <a:noFill/>
                      <a:ln>
                        <a:noFill/>
                      </a:ln>
                      <a:effectLst/>
                    </p:spPr>
                  </p:pic>
                </p:oleObj>
              </mc:Fallback>
            </mc:AlternateContent>
          </a:graphicData>
        </a:graphic>
      </p:graphicFrame>
      <p:graphicFrame>
        <p:nvGraphicFramePr>
          <p:cNvPr id="13319" name="Object 7"/>
          <p:cNvGraphicFramePr>
            <a:graphicFrameLocks noChangeAspect="1"/>
          </p:cNvGraphicFramePr>
          <p:nvPr/>
        </p:nvGraphicFramePr>
        <p:xfrm>
          <a:off x="1259583" y="4813752"/>
          <a:ext cx="5493196" cy="499387"/>
        </p:xfrm>
        <a:graphic>
          <a:graphicData uri="http://schemas.openxmlformats.org/presentationml/2006/ole">
            <mc:AlternateContent xmlns:mc="http://schemas.openxmlformats.org/markup-compatibility/2006">
              <mc:Choice xmlns:v="urn:schemas-microsoft-com:vml" Requires="v">
                <p:oleObj spid="_x0000_s341448" name="Equation" r:id="rId12" imgW="2806560" imgH="253800" progId="Equation.DSMT4">
                  <p:embed/>
                </p:oleObj>
              </mc:Choice>
              <mc:Fallback>
                <p:oleObj name="Equation" r:id="rId12" imgW="2806560" imgH="253800" progId="Equation.DSMT4">
                  <p:embed/>
                  <p:pic>
                    <p:nvPicPr>
                      <p:cNvPr id="13319" name="Object 7"/>
                      <p:cNvPicPr>
                        <a:picLocks noChangeAspect="1" noChangeArrowheads="1"/>
                      </p:cNvPicPr>
                      <p:nvPr/>
                    </p:nvPicPr>
                    <p:blipFill>
                      <a:blip r:embed="rId13"/>
                      <a:srcRect/>
                      <a:stretch>
                        <a:fillRect/>
                      </a:stretch>
                    </p:blipFill>
                    <p:spPr bwMode="auto">
                      <a:xfrm>
                        <a:off x="1259583" y="4813752"/>
                        <a:ext cx="5493196" cy="499387"/>
                      </a:xfrm>
                      <a:prstGeom prst="rect">
                        <a:avLst/>
                      </a:prstGeom>
                      <a:noFill/>
                      <a:ln>
                        <a:noFill/>
                      </a:ln>
                      <a:effectLst/>
                    </p:spPr>
                  </p:pic>
                </p:oleObj>
              </mc:Fallback>
            </mc:AlternateContent>
          </a:graphicData>
        </a:graphic>
      </p:graphicFrame>
      <p:sp>
        <p:nvSpPr>
          <p:cNvPr id="13321" name="Text Box 9"/>
          <p:cNvSpPr txBox="1">
            <a:spLocks noChangeArrowheads="1"/>
          </p:cNvSpPr>
          <p:nvPr/>
        </p:nvSpPr>
        <p:spPr bwMode="auto">
          <a:xfrm>
            <a:off x="1040384" y="1052736"/>
            <a:ext cx="7491412" cy="45720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根据微扰理论，分别对电子能量</a:t>
            </a:r>
            <a:r>
              <a:rPr kumimoji="1" lang="en-US" altLang="zh-CN" sz="2400" b="1" i="1"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E</a:t>
            </a:r>
            <a:r>
              <a:rPr kumimoji="1"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1" lang="en-US" altLang="zh-CN" sz="2400" b="1" i="1"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k</a:t>
            </a:r>
            <a:r>
              <a:rPr kumimoji="1"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1"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和波函数</a:t>
            </a:r>
            <a:r>
              <a:rPr kumimoji="1" lang="zh-CN" altLang="en-US" sz="2400" b="1" i="1"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Symbol" panose="05050102010706020507" pitchFamily="18" charset="2"/>
              </a:rPr>
              <a:t> </a:t>
            </a:r>
            <a:r>
              <a:rPr kumimoji="1"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Symbol" panose="05050102010706020507" pitchFamily="18" charset="2"/>
              </a:rPr>
              <a:t>(</a:t>
            </a:r>
            <a:r>
              <a:rPr kumimoji="1" lang="en-US" altLang="zh-CN" sz="2400" b="1" i="1"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Symbol" panose="05050102010706020507" pitchFamily="18" charset="2"/>
              </a:rPr>
              <a:t>k</a:t>
            </a:r>
            <a:r>
              <a:rPr kumimoji="1"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Symbol" panose="05050102010706020507" pitchFamily="18" charset="2"/>
              </a:rPr>
              <a:t>)</a:t>
            </a:r>
            <a:r>
              <a:rPr kumimoji="1"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Symbol" panose="05050102010706020507" pitchFamily="18" charset="2"/>
              </a:rPr>
              <a:t>展开</a:t>
            </a:r>
            <a:endParaRPr kumimoji="1"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3322" name="Text Box 10"/>
          <p:cNvSpPr txBox="1">
            <a:spLocks noChangeArrowheads="1"/>
          </p:cNvSpPr>
          <p:nvPr/>
        </p:nvSpPr>
        <p:spPr bwMode="auto">
          <a:xfrm>
            <a:off x="5693346" y="3573686"/>
            <a:ext cx="2622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400" b="1" i="0" u="none" strike="noStrike" kern="1200" cap="none" spc="0" normalizeH="0" baseline="0" noProof="0">
                <a:ln>
                  <a:noFill/>
                </a:ln>
                <a:solidFill>
                  <a:srgbClr val="CC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0" lang="zh-CN" altLang="en-US" sz="2400" b="1" i="0" u="none" strike="noStrike" kern="1200" cap="none" spc="0" normalizeH="0" baseline="0" noProof="0">
                <a:ln>
                  <a:noFill/>
                </a:ln>
                <a:solidFill>
                  <a:srgbClr val="CC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零阶微扰方程</a:t>
            </a:r>
          </a:p>
        </p:txBody>
      </p:sp>
      <p:sp>
        <p:nvSpPr>
          <p:cNvPr id="13323" name="Text Box 11"/>
          <p:cNvSpPr txBox="1">
            <a:spLocks noChangeArrowheads="1"/>
          </p:cNvSpPr>
          <p:nvPr/>
        </p:nvSpPr>
        <p:spPr bwMode="auto">
          <a:xfrm>
            <a:off x="5655246" y="4195986"/>
            <a:ext cx="2622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400" b="1" i="0" u="none" strike="noStrike" kern="1200" cap="none" spc="0" normalizeH="0" baseline="0" noProof="0">
                <a:ln>
                  <a:noFill/>
                </a:ln>
                <a:solidFill>
                  <a:srgbClr val="CC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0" lang="zh-CN" altLang="en-US" sz="2400" b="1" i="0" u="none" strike="noStrike" kern="1200" cap="none" spc="0" normalizeH="0" baseline="0" noProof="0">
                <a:ln>
                  <a:noFill/>
                </a:ln>
                <a:solidFill>
                  <a:srgbClr val="CC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一阶微扰方程</a:t>
            </a:r>
          </a:p>
        </p:txBody>
      </p:sp>
      <p:sp>
        <p:nvSpPr>
          <p:cNvPr id="13324" name="Text Box 12"/>
          <p:cNvSpPr txBox="1">
            <a:spLocks noChangeArrowheads="1"/>
          </p:cNvSpPr>
          <p:nvPr/>
        </p:nvSpPr>
        <p:spPr bwMode="auto">
          <a:xfrm>
            <a:off x="5652071" y="5300886"/>
            <a:ext cx="2622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400" b="1" i="0" u="none" strike="noStrike" kern="1200" cap="none" spc="0" normalizeH="0" baseline="0" noProof="0">
                <a:ln>
                  <a:noFill/>
                </a:ln>
                <a:solidFill>
                  <a:srgbClr val="CC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0" lang="zh-CN" altLang="en-US" sz="2400" b="1" i="0" u="none" strike="noStrike" kern="1200" cap="none" spc="0" normalizeH="0" baseline="0" noProof="0">
                <a:ln>
                  <a:noFill/>
                </a:ln>
                <a:solidFill>
                  <a:srgbClr val="CC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二阶微扰方程</a:t>
            </a:r>
          </a:p>
        </p:txBody>
      </p:sp>
      <p:sp>
        <p:nvSpPr>
          <p:cNvPr id="1442829" name="Rectangle 13"/>
          <p:cNvSpPr>
            <a:spLocks noChangeArrowheads="1"/>
          </p:cNvSpPr>
          <p:nvPr/>
        </p:nvSpPr>
        <p:spPr bwMode="auto">
          <a:xfrm>
            <a:off x="1331640" y="3560945"/>
            <a:ext cx="2447925" cy="503238"/>
          </a:xfrm>
          <a:prstGeom prst="rect">
            <a:avLst/>
          </a:prstGeom>
          <a:noFill/>
          <a:ln w="38100">
            <a:solidFill>
              <a:srgbClr val="0000FF"/>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 name="页脚占位符 1"/>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zh-CN" altLang="en-US"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清华大学电子工程系</a:t>
            </a:r>
            <a:r>
              <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a:t>
            </a:r>
            <a:r>
              <a:rPr kumimoji="1" lang="zh-CN" altLang="en-US"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黄翊东</a:t>
            </a:r>
            <a:endPar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3" name="灯片编号占位符 2"/>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BFA3644-F7FA-4510-BE22-999DFD69EC9B}" type="slidenum">
              <a:rPr kumimoji="1" lang="en-US" altLang="zh-CN" sz="14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57</a:t>
            </a:fld>
            <a:endPar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16" name="Rectangle 2"/>
          <p:cNvSpPr txBox="1">
            <a:spLocks noRot="1" noChangeArrowheads="1"/>
          </p:cNvSpPr>
          <p:nvPr/>
        </p:nvSpPr>
        <p:spPr bwMode="auto">
          <a:xfrm>
            <a:off x="-221989" y="111360"/>
            <a:ext cx="9505428"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5pPr>
            <a:lvl6pPr marL="4572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6pPr>
            <a:lvl7pPr marL="9144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7pPr>
            <a:lvl8pPr marL="13716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8pPr>
            <a:lvl9pPr marL="18288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10000"/>
              </a:lnSpc>
              <a:spcBef>
                <a:spcPct val="0"/>
              </a:spcBef>
              <a:spcAft>
                <a:spcPct val="0"/>
              </a:spcAft>
              <a:buClrTx/>
              <a:buSzTx/>
              <a:buFontTx/>
              <a:buNone/>
              <a:tabLst/>
              <a:defRPr/>
            </a:pPr>
            <a:r>
              <a:rPr kumimoji="1" lang="zh-CN" altLang="en-US" sz="3600" b="1" i="0" u="none" strike="noStrike" kern="1200" cap="none" spc="0" normalizeH="0" baseline="0" noProof="0">
                <a:ln>
                  <a:noFill/>
                </a:ln>
                <a:solidFill>
                  <a:srgbClr val="660066"/>
                </a:solidFill>
                <a:effectLst>
                  <a:outerShdw blurRad="38100" dist="38100" dir="2700000" algn="tl">
                    <a:srgbClr val="C0C0C0"/>
                  </a:outerShdw>
                </a:effectLst>
                <a:uLnTx/>
                <a:uFillTx/>
                <a:latin typeface="Times New Roman" pitchFamily="18" charset="0"/>
                <a:ea typeface="微软雅黑" pitchFamily="34" charset="-122"/>
                <a:cs typeface="+mj-cs"/>
              </a:rPr>
              <a:t>周期势场下对电子能级</a:t>
            </a:r>
            <a:r>
              <a:rPr kumimoji="1" lang="en-US" altLang="zh-CN" sz="3600" b="1" i="0" u="none" strike="noStrike" kern="1200" cap="none" spc="0" normalizeH="0" baseline="0" noProof="0">
                <a:ln>
                  <a:noFill/>
                </a:ln>
                <a:solidFill>
                  <a:srgbClr val="660066"/>
                </a:solidFill>
                <a:effectLst>
                  <a:outerShdw blurRad="38100" dist="38100" dir="2700000" algn="tl">
                    <a:srgbClr val="C0C0C0"/>
                  </a:outerShdw>
                </a:effectLst>
                <a:uLnTx/>
                <a:uFillTx/>
                <a:latin typeface="Times New Roman" pitchFamily="18" charset="0"/>
                <a:ea typeface="微软雅黑" pitchFamily="34" charset="-122"/>
                <a:cs typeface="+mj-cs"/>
              </a:rPr>
              <a:t>(</a:t>
            </a:r>
            <a:r>
              <a:rPr kumimoji="1" lang="zh-CN" altLang="en-US" sz="3600" b="1" i="0" u="none" strike="noStrike" kern="1200" cap="none" spc="0" normalizeH="0" baseline="0" noProof="0">
                <a:ln>
                  <a:noFill/>
                </a:ln>
                <a:solidFill>
                  <a:srgbClr val="660066"/>
                </a:solidFill>
                <a:effectLst>
                  <a:outerShdw blurRad="38100" dist="38100" dir="2700000" algn="tl">
                    <a:srgbClr val="C0C0C0"/>
                  </a:outerShdw>
                </a:effectLst>
                <a:uLnTx/>
                <a:uFillTx/>
                <a:latin typeface="Times New Roman" pitchFamily="18" charset="0"/>
                <a:ea typeface="微软雅黑" pitchFamily="34" charset="-122"/>
                <a:cs typeface="+mj-cs"/>
              </a:rPr>
              <a:t>能量本征值</a:t>
            </a:r>
            <a:r>
              <a:rPr kumimoji="1" lang="en-US" altLang="zh-CN" sz="3600" b="1" i="0" u="none" strike="noStrike" kern="1200" cap="none" spc="0" normalizeH="0" baseline="0" noProof="0">
                <a:ln>
                  <a:noFill/>
                </a:ln>
                <a:solidFill>
                  <a:srgbClr val="660066"/>
                </a:solidFill>
                <a:effectLst>
                  <a:outerShdw blurRad="38100" dist="38100" dir="2700000" algn="tl">
                    <a:srgbClr val="C0C0C0"/>
                  </a:outerShdw>
                </a:effectLst>
                <a:uLnTx/>
                <a:uFillTx/>
                <a:latin typeface="Times New Roman" pitchFamily="18" charset="0"/>
                <a:ea typeface="微软雅黑" pitchFamily="34" charset="-122"/>
                <a:cs typeface="+mj-cs"/>
              </a:rPr>
              <a:t>)</a:t>
            </a:r>
            <a:r>
              <a:rPr kumimoji="1" lang="zh-CN" altLang="en-US" sz="3600" b="1" i="0" u="none" strike="noStrike" kern="1200" cap="none" spc="0" normalizeH="0" baseline="0" noProof="0">
                <a:ln>
                  <a:noFill/>
                </a:ln>
                <a:solidFill>
                  <a:srgbClr val="660066"/>
                </a:solidFill>
                <a:effectLst>
                  <a:outerShdw blurRad="38100" dist="38100" dir="2700000" algn="tl">
                    <a:srgbClr val="C0C0C0"/>
                  </a:outerShdw>
                </a:effectLst>
                <a:uLnTx/>
                <a:uFillTx/>
                <a:latin typeface="Times New Roman" pitchFamily="18" charset="0"/>
                <a:ea typeface="微软雅黑" pitchFamily="34" charset="-122"/>
                <a:cs typeface="+mj-cs"/>
              </a:rPr>
              <a:t>修正</a:t>
            </a:r>
            <a:endParaRPr kumimoji="1" lang="zh-CN" altLang="en-US" sz="3600" b="1" i="0" u="none" strike="noStrike" kern="1200" cap="none" spc="0" normalizeH="0" baseline="0" noProof="0" dirty="0">
              <a:ln>
                <a:noFill/>
              </a:ln>
              <a:solidFill>
                <a:srgbClr val="660066"/>
              </a:solidFill>
              <a:effectLst>
                <a:outerShdw blurRad="38100" dist="38100" dir="2700000" algn="tl">
                  <a:srgbClr val="C0C0C0"/>
                </a:outerShdw>
              </a:effectLst>
              <a:uLnTx/>
              <a:uFillTx/>
              <a:latin typeface="Times New Roman" pitchFamily="18" charset="0"/>
              <a:ea typeface="微软雅黑" pitchFamily="34" charset="-122"/>
              <a:cs typeface="+mj-cs"/>
            </a:endParaRPr>
          </a:p>
        </p:txBody>
      </p:sp>
      <p:sp>
        <p:nvSpPr>
          <p:cNvPr id="17" name="Rectangle 37"/>
          <p:cNvSpPr>
            <a:spLocks noChangeArrowheads="1"/>
          </p:cNvSpPr>
          <p:nvPr/>
        </p:nvSpPr>
        <p:spPr bwMode="auto">
          <a:xfrm flipV="1">
            <a:off x="106363" y="923120"/>
            <a:ext cx="8885237" cy="42863"/>
          </a:xfrm>
          <a:prstGeom prst="rect">
            <a:avLst/>
          </a:prstGeom>
          <a:gradFill rotWithShape="0">
            <a:gsLst>
              <a:gs pos="0">
                <a:srgbClr val="808080">
                  <a:gamma/>
                  <a:tint val="0"/>
                  <a:invGamma/>
                </a:srgbClr>
              </a:gs>
              <a:gs pos="100000">
                <a:srgbClr val="808080"/>
              </a:gs>
            </a:gsLst>
            <a:path path="shape">
              <a:fillToRect l="50000" t="50000" r="50000" b="50000"/>
            </a:path>
          </a:gradFill>
          <a:ln w="12700">
            <a:noFill/>
            <a:miter lim="800000"/>
            <a:headEnd type="none" w="sm" len="sm"/>
            <a:tailEnd type="none" w="sm" len="sm"/>
          </a:ln>
          <a:effectLst/>
        </p:spPr>
        <p:txBody>
          <a:bodyPr wrap="none" anchor="ctr"/>
          <a:lstStyle/>
          <a:p>
            <a:pPr marL="0" marR="0" lvl="0" indent="0" algn="l" defTabSz="914400" rtl="0" eaLnBrk="0" fontAlgn="auto" latinLnBrk="0" hangingPunct="0">
              <a:lnSpc>
                <a:spcPct val="100000"/>
              </a:lnSpc>
              <a:spcBef>
                <a:spcPts val="0"/>
              </a:spcBef>
              <a:spcAft>
                <a:spcPts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Arial"/>
              <a:ea typeface="宋体"/>
              <a:cs typeface="+mn-c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442829"/>
                                        </p:tgtEl>
                                        <p:attrNameLst>
                                          <p:attrName>style.visibility</p:attrName>
                                        </p:attrNameLst>
                                      </p:cBhvr>
                                      <p:to>
                                        <p:strVal val="visible"/>
                                      </p:to>
                                    </p:set>
                                    <p:animEffect transition="in" filter="dissolve">
                                      <p:cBhvr>
                                        <p:cTn id="7" dur="500"/>
                                        <p:tgtEl>
                                          <p:spTgt spid="14428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42829"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ext Box 2"/>
          <p:cNvSpPr txBox="1">
            <a:spLocks noChangeArrowheads="1"/>
          </p:cNvSpPr>
          <p:nvPr/>
        </p:nvSpPr>
        <p:spPr bwMode="auto">
          <a:xfrm>
            <a:off x="1223393" y="1272952"/>
            <a:ext cx="2590800"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spcBef>
                <a:spcPct val="50000"/>
              </a:spcBef>
            </a:pPr>
            <a:r>
              <a:rPr kumimoji="1" lang="zh-CN" altLang="en-US" sz="2400" b="1">
                <a:solidFill>
                  <a:srgbClr val="000000"/>
                </a:solidFill>
                <a:latin typeface="Times New Roman" panose="02020603050405020304" pitchFamily="18" charset="0"/>
                <a:ea typeface="微软雅黑" panose="020B0503020204020204" pitchFamily="34" charset="-122"/>
              </a:rPr>
              <a:t>零级近似方程：</a:t>
            </a:r>
          </a:p>
        </p:txBody>
      </p:sp>
      <p:sp>
        <p:nvSpPr>
          <p:cNvPr id="14340" name="Text Box 4"/>
          <p:cNvSpPr txBox="1">
            <a:spLocks noChangeArrowheads="1"/>
          </p:cNvSpPr>
          <p:nvPr/>
        </p:nvSpPr>
        <p:spPr bwMode="auto">
          <a:xfrm>
            <a:off x="1469455" y="2001615"/>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spcBef>
                <a:spcPct val="50000"/>
              </a:spcBef>
            </a:pPr>
            <a:r>
              <a:rPr kumimoji="1" lang="zh-CN" altLang="en-US" sz="2400" b="1">
                <a:solidFill>
                  <a:srgbClr val="000000"/>
                </a:solidFill>
                <a:latin typeface="Times New Roman" panose="02020603050405020304" pitchFamily="18" charset="0"/>
                <a:ea typeface="微软雅黑" panose="020B0503020204020204" pitchFamily="34" charset="-122"/>
              </a:rPr>
              <a:t>能量本征值：</a:t>
            </a:r>
          </a:p>
        </p:txBody>
      </p:sp>
      <p:graphicFrame>
        <p:nvGraphicFramePr>
          <p:cNvPr id="14343" name="Object 7"/>
          <p:cNvGraphicFramePr>
            <a:graphicFrameLocks noChangeAspect="1"/>
          </p:cNvGraphicFramePr>
          <p:nvPr>
            <p:extLst>
              <p:ext uri="{D42A27DB-BD31-4B8C-83A1-F6EECF244321}">
                <p14:modId xmlns:p14="http://schemas.microsoft.com/office/powerpoint/2010/main" val="1085212199"/>
              </p:ext>
            </p:extLst>
          </p:nvPr>
        </p:nvGraphicFramePr>
        <p:xfrm>
          <a:off x="3742755" y="1773015"/>
          <a:ext cx="3529013" cy="939800"/>
        </p:xfrm>
        <a:graphic>
          <a:graphicData uri="http://schemas.openxmlformats.org/presentationml/2006/ole">
            <mc:AlternateContent xmlns:mc="http://schemas.openxmlformats.org/markup-compatibility/2006">
              <mc:Choice xmlns:v="urn:schemas-microsoft-com:vml" Requires="v">
                <p:oleObj spid="_x0000_s363795" name="公式" r:id="rId4" imgW="1574800" imgH="419100" progId="Equation.3">
                  <p:embed/>
                </p:oleObj>
              </mc:Choice>
              <mc:Fallback>
                <p:oleObj name="公式" r:id="rId4" imgW="1574800" imgH="419100" progId="Equation.3">
                  <p:embed/>
                  <p:pic>
                    <p:nvPicPr>
                      <p:cNvPr id="0" name="图片 11922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42755" y="1773015"/>
                        <a:ext cx="3529013" cy="93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14344" name="Group 8"/>
          <p:cNvGrpSpPr/>
          <p:nvPr/>
        </p:nvGrpSpPr>
        <p:grpSpPr bwMode="auto">
          <a:xfrm>
            <a:off x="5255643" y="2492152"/>
            <a:ext cx="1119187" cy="936625"/>
            <a:chOff x="3379" y="1842"/>
            <a:chExt cx="705" cy="590"/>
          </a:xfrm>
        </p:grpSpPr>
        <p:sp>
          <p:nvSpPr>
            <p:cNvPr id="14358" name="Text Box 9"/>
            <p:cNvSpPr txBox="1">
              <a:spLocks noChangeArrowheads="1"/>
            </p:cNvSpPr>
            <p:nvPr/>
          </p:nvSpPr>
          <p:spPr bwMode="auto">
            <a:xfrm>
              <a:off x="3379" y="2102"/>
              <a:ext cx="70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r>
                <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令</a:t>
              </a:r>
              <a:r>
                <a:rPr lang="en-US" altLang="zh-CN" sz="2400" b="1" i="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V</a:t>
              </a:r>
              <a:r>
                <a:rPr lang="en-US" altLang="zh-CN" sz="2400" b="1" baseline="-2500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0</a:t>
              </a:r>
              <a:r>
                <a:rPr lang="en-US" altLang="zh-CN"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=0</a:t>
              </a:r>
            </a:p>
          </p:txBody>
        </p:sp>
        <p:sp>
          <p:nvSpPr>
            <p:cNvPr id="14359" name="Rectangle 10"/>
            <p:cNvSpPr>
              <a:spLocks noChangeArrowheads="1"/>
            </p:cNvSpPr>
            <p:nvPr/>
          </p:nvSpPr>
          <p:spPr bwMode="auto">
            <a:xfrm>
              <a:off x="3424" y="2069"/>
              <a:ext cx="635" cy="363"/>
            </a:xfrm>
            <a:prstGeom prst="rect">
              <a:avLst/>
            </a:prstGeom>
            <a:noFill/>
            <a:ln w="38100">
              <a:solidFill>
                <a:srgbClr val="FF00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endParaRPr lang="zh-CN" altLang="en-US" sz="240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4360" name="Line 11"/>
            <p:cNvSpPr>
              <a:spLocks noChangeShapeType="1"/>
            </p:cNvSpPr>
            <p:nvPr/>
          </p:nvSpPr>
          <p:spPr bwMode="auto">
            <a:xfrm flipV="1">
              <a:off x="3696" y="1842"/>
              <a:ext cx="91" cy="227"/>
            </a:xfrm>
            <a:prstGeom prst="line">
              <a:avLst/>
            </a:prstGeom>
            <a:noFill/>
            <a:ln w="28575">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a:solidFill>
                  <a:srgbClr val="000000"/>
                </a:solidFill>
              </a:endParaRPr>
            </a:p>
          </p:txBody>
        </p:sp>
      </p:grpSp>
      <p:grpSp>
        <p:nvGrpSpPr>
          <p:cNvPr id="14346" name="Group 13"/>
          <p:cNvGrpSpPr/>
          <p:nvPr/>
        </p:nvGrpSpPr>
        <p:grpSpPr bwMode="auto">
          <a:xfrm>
            <a:off x="1239268" y="3717702"/>
            <a:ext cx="5384800" cy="990600"/>
            <a:chOff x="384" y="288"/>
            <a:chExt cx="3392" cy="624"/>
          </a:xfrm>
        </p:grpSpPr>
        <p:sp>
          <p:nvSpPr>
            <p:cNvPr id="14356" name="Text Box 14"/>
            <p:cNvSpPr txBox="1">
              <a:spLocks noChangeArrowheads="1"/>
            </p:cNvSpPr>
            <p:nvPr/>
          </p:nvSpPr>
          <p:spPr bwMode="auto">
            <a:xfrm>
              <a:off x="384" y="432"/>
              <a:ext cx="2064"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spcBef>
                  <a:spcPct val="50000"/>
                </a:spcBef>
              </a:pPr>
              <a:r>
                <a:rPr kumimoji="1" lang="zh-CN" altLang="en-US" sz="2400" b="1">
                  <a:solidFill>
                    <a:srgbClr val="000000"/>
                  </a:solidFill>
                  <a:latin typeface="Times New Roman" panose="02020603050405020304" pitchFamily="18" charset="0"/>
                  <a:ea typeface="微软雅黑" panose="020B0503020204020204" pitchFamily="34" charset="-122"/>
                </a:rPr>
                <a:t>相应归一化波函数：</a:t>
              </a:r>
            </a:p>
          </p:txBody>
        </p:sp>
        <p:graphicFrame>
          <p:nvGraphicFramePr>
            <p:cNvPr id="14357" name="Object 15"/>
            <p:cNvGraphicFramePr>
              <a:graphicFrameLocks noChangeAspect="1"/>
            </p:cNvGraphicFramePr>
            <p:nvPr/>
          </p:nvGraphicFramePr>
          <p:xfrm>
            <a:off x="2448" y="288"/>
            <a:ext cx="1328" cy="624"/>
          </p:xfrm>
          <a:graphic>
            <a:graphicData uri="http://schemas.openxmlformats.org/presentationml/2006/ole">
              <mc:AlternateContent xmlns:mc="http://schemas.openxmlformats.org/markup-compatibility/2006">
                <mc:Choice xmlns:v="urn:schemas-microsoft-com:vml" Requires="v">
                  <p:oleObj spid="_x0000_s363796" name="Equation" r:id="rId6" imgW="862965" imgH="406400" progId="Equation.DSMT4">
                    <p:embed/>
                  </p:oleObj>
                </mc:Choice>
                <mc:Fallback>
                  <p:oleObj name="Equation" r:id="rId6" imgW="862965" imgH="406400" progId="Equation.DSMT4">
                    <p:embed/>
                    <p:pic>
                      <p:nvPicPr>
                        <p:cNvPr id="0" name="图片 11922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48" y="288"/>
                          <a:ext cx="1328" cy="6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1443856" name="Group 16"/>
          <p:cNvGrpSpPr/>
          <p:nvPr/>
        </p:nvGrpSpPr>
        <p:grpSpPr bwMode="auto">
          <a:xfrm>
            <a:off x="791593" y="4725765"/>
            <a:ext cx="6705600" cy="844550"/>
            <a:chOff x="567" y="3249"/>
            <a:chExt cx="4224" cy="532"/>
          </a:xfrm>
        </p:grpSpPr>
        <p:sp>
          <p:nvSpPr>
            <p:cNvPr id="14354" name="Text Box 17"/>
            <p:cNvSpPr txBox="1">
              <a:spLocks noChangeArrowheads="1"/>
            </p:cNvSpPr>
            <p:nvPr/>
          </p:nvSpPr>
          <p:spPr bwMode="auto">
            <a:xfrm>
              <a:off x="567" y="3375"/>
              <a:ext cx="1542"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spcBef>
                  <a:spcPct val="50000"/>
                </a:spcBef>
              </a:pPr>
              <a:r>
                <a:rPr kumimoji="1" lang="zh-CN" altLang="en-US" sz="2400" b="1">
                  <a:solidFill>
                    <a:srgbClr val="000000"/>
                  </a:solidFill>
                  <a:latin typeface="Times New Roman" panose="02020603050405020304" pitchFamily="18" charset="0"/>
                  <a:ea typeface="微软雅黑" panose="020B0503020204020204" pitchFamily="34" charset="-122"/>
                </a:rPr>
                <a:t>正交归一性：</a:t>
              </a:r>
            </a:p>
          </p:txBody>
        </p:sp>
        <p:graphicFrame>
          <p:nvGraphicFramePr>
            <p:cNvPr id="14355" name="Object 18"/>
            <p:cNvGraphicFramePr>
              <a:graphicFrameLocks noChangeAspect="1"/>
            </p:cNvGraphicFramePr>
            <p:nvPr/>
          </p:nvGraphicFramePr>
          <p:xfrm>
            <a:off x="2007" y="3249"/>
            <a:ext cx="2784" cy="532"/>
          </p:xfrm>
          <a:graphic>
            <a:graphicData uri="http://schemas.openxmlformats.org/presentationml/2006/ole">
              <mc:AlternateContent xmlns:mc="http://schemas.openxmlformats.org/markup-compatibility/2006">
                <mc:Choice xmlns:v="urn:schemas-microsoft-com:vml" Requires="v">
                  <p:oleObj spid="_x0000_s363797" name="Equation" r:id="rId8" imgW="1727200" imgH="330200" progId="Equation.DSMT4">
                    <p:embed/>
                  </p:oleObj>
                </mc:Choice>
                <mc:Fallback>
                  <p:oleObj name="Equation" r:id="rId8" imgW="1727200" imgH="330200" progId="Equation.DSMT4">
                    <p:embed/>
                    <p:pic>
                      <p:nvPicPr>
                        <p:cNvPr id="0" name="图片 11922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007" y="3249"/>
                          <a:ext cx="2784" cy="5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1443859" name="Group 19"/>
          <p:cNvGrpSpPr/>
          <p:nvPr/>
        </p:nvGrpSpPr>
        <p:grpSpPr bwMode="auto">
          <a:xfrm>
            <a:off x="6911405" y="2906751"/>
            <a:ext cx="1979613" cy="2016125"/>
            <a:chOff x="4513" y="2225"/>
            <a:chExt cx="1247" cy="1270"/>
          </a:xfrm>
        </p:grpSpPr>
        <p:grpSp>
          <p:nvGrpSpPr>
            <p:cNvPr id="14349" name="Group 20"/>
            <p:cNvGrpSpPr/>
            <p:nvPr/>
          </p:nvGrpSpPr>
          <p:grpSpPr bwMode="auto">
            <a:xfrm>
              <a:off x="4543" y="2238"/>
              <a:ext cx="1217" cy="1229"/>
              <a:chOff x="4543" y="2238"/>
              <a:chExt cx="1217" cy="1229"/>
            </a:xfrm>
          </p:grpSpPr>
          <p:sp>
            <p:nvSpPr>
              <p:cNvPr id="14351" name="Text Box 21"/>
              <p:cNvSpPr txBox="1">
                <a:spLocks noChangeArrowheads="1"/>
              </p:cNvSpPr>
              <p:nvPr/>
            </p:nvSpPr>
            <p:spPr bwMode="auto">
              <a:xfrm>
                <a:off x="4543" y="2238"/>
                <a:ext cx="114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r>
                  <a:rPr lang="en-US" altLang="zh-CN" sz="2400" b="1" i="1">
                    <a:solidFill>
                      <a:srgbClr val="006600"/>
                    </a:solidFill>
                    <a:latin typeface="Times New Roman" panose="02020603050405020304" pitchFamily="18" charset="0"/>
                    <a:ea typeface="微软雅黑" panose="020B0503020204020204" pitchFamily="34" charset="-122"/>
                    <a:cs typeface="Times New Roman" panose="02020603050405020304" pitchFamily="18" charset="0"/>
                  </a:rPr>
                  <a:t>k </a:t>
                </a:r>
                <a:r>
                  <a:rPr lang="zh-CN" altLang="en-US" sz="2400" b="1">
                    <a:solidFill>
                      <a:srgbClr val="006600"/>
                    </a:solidFill>
                    <a:latin typeface="Times New Roman" panose="02020603050405020304" pitchFamily="18" charset="0"/>
                    <a:ea typeface="微软雅黑" panose="020B0503020204020204" pitchFamily="34" charset="-122"/>
                    <a:cs typeface="Times New Roman" panose="02020603050405020304" pitchFamily="18" charset="0"/>
                  </a:rPr>
                  <a:t>取离散值</a:t>
                </a:r>
                <a:r>
                  <a:rPr lang="en-US" altLang="zh-CN" sz="2400" b="1">
                    <a:solidFill>
                      <a:srgbClr val="006600"/>
                    </a:solidFill>
                    <a:latin typeface="Times New Roman" panose="02020603050405020304" pitchFamily="18" charset="0"/>
                    <a:ea typeface="微软雅黑" panose="020B0503020204020204" pitchFamily="34" charset="-122"/>
                    <a:cs typeface="Times New Roman" panose="02020603050405020304" pitchFamily="18" charset="0"/>
                  </a:rPr>
                  <a:t>: </a:t>
                </a:r>
              </a:p>
            </p:txBody>
          </p:sp>
          <p:sp>
            <p:nvSpPr>
              <p:cNvPr id="14352" name="Rectangle 19"/>
              <p:cNvSpPr>
                <a:spLocks noChangeArrowheads="1"/>
              </p:cNvSpPr>
              <p:nvPr/>
            </p:nvSpPr>
            <p:spPr bwMode="auto">
              <a:xfrm>
                <a:off x="4784" y="3176"/>
                <a:ext cx="976"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r>
                  <a:rPr lang="en-US" altLang="zh-CN" sz="2400" b="1" i="1">
                    <a:solidFill>
                      <a:srgbClr val="663300"/>
                    </a:solidFill>
                    <a:latin typeface="Times New Roman" panose="02020603050405020304" pitchFamily="18" charset="0"/>
                    <a:ea typeface="微软雅黑" panose="020B0503020204020204" pitchFamily="34" charset="-122"/>
                    <a:cs typeface="Times New Roman" panose="02020603050405020304" pitchFamily="18" charset="0"/>
                  </a:rPr>
                  <a:t>l</a:t>
                </a:r>
                <a:r>
                  <a:rPr lang="en-US" altLang="zh-CN" sz="2400" b="1" i="1" baseline="-25000">
                    <a:solidFill>
                      <a:srgbClr val="663300"/>
                    </a:solidFill>
                    <a:latin typeface="Times New Roman" panose="02020603050405020304" pitchFamily="18" charset="0"/>
                    <a:ea typeface="微软雅黑" panose="020B0503020204020204" pitchFamily="34" charset="-122"/>
                    <a:cs typeface="Times New Roman" panose="02020603050405020304" pitchFamily="18" charset="0"/>
                  </a:rPr>
                  <a:t>x</a:t>
                </a:r>
                <a:r>
                  <a:rPr lang="en-US" altLang="zh-CN" sz="2400" b="1" i="1">
                    <a:solidFill>
                      <a:srgbClr val="663300"/>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2400" b="1">
                    <a:solidFill>
                      <a:srgbClr val="663300"/>
                    </a:solidFill>
                    <a:latin typeface="Times New Roman" panose="02020603050405020304" pitchFamily="18" charset="0"/>
                    <a:ea typeface="微软雅黑" panose="020B0503020204020204" pitchFamily="34" charset="-122"/>
                    <a:cs typeface="Times New Roman" panose="02020603050405020304" pitchFamily="18" charset="0"/>
                  </a:rPr>
                  <a:t>是整数 </a:t>
                </a:r>
              </a:p>
            </p:txBody>
          </p:sp>
          <p:graphicFrame>
            <p:nvGraphicFramePr>
              <p:cNvPr id="14353" name="Object 14"/>
              <p:cNvGraphicFramePr>
                <a:graphicFrameLocks noChangeAspect="1"/>
              </p:cNvGraphicFramePr>
              <p:nvPr/>
            </p:nvGraphicFramePr>
            <p:xfrm>
              <a:off x="4808" y="2523"/>
              <a:ext cx="839" cy="599"/>
            </p:xfrm>
            <a:graphic>
              <a:graphicData uri="http://schemas.openxmlformats.org/presentationml/2006/ole">
                <mc:AlternateContent xmlns:mc="http://schemas.openxmlformats.org/markup-compatibility/2006">
                  <mc:Choice xmlns:v="urn:schemas-microsoft-com:vml" Requires="v">
                    <p:oleObj spid="_x0000_s363798" name="公式" r:id="rId10" imgW="546100" imgH="393700" progId="Equation.3">
                      <p:embed/>
                    </p:oleObj>
                  </mc:Choice>
                  <mc:Fallback>
                    <p:oleObj name="公式" r:id="rId10" imgW="546100" imgH="393700" progId="Equation.3">
                      <p:embed/>
                      <p:pic>
                        <p:nvPicPr>
                          <p:cNvPr id="0" name="图片 119224"/>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808" y="2523"/>
                            <a:ext cx="839" cy="5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14350" name="Rectangle 24"/>
            <p:cNvSpPr>
              <a:spLocks noChangeArrowheads="1"/>
            </p:cNvSpPr>
            <p:nvPr/>
          </p:nvSpPr>
          <p:spPr bwMode="auto">
            <a:xfrm>
              <a:off x="4513" y="2225"/>
              <a:ext cx="1247" cy="1270"/>
            </a:xfrm>
            <a:prstGeom prst="rect">
              <a:avLst/>
            </a:prstGeom>
            <a:noFill/>
            <a:ln w="57150">
              <a:solidFill>
                <a:srgbClr val="0080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endParaRPr lang="zh-CN" altLang="en-US" sz="240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2" name="页脚占位符 1"/>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zh-CN" altLang="en-US"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清华大学电子工程系</a:t>
            </a:r>
            <a:r>
              <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a:t>
            </a:r>
            <a:r>
              <a:rPr kumimoji="1" lang="zh-CN" altLang="en-US"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黄翊东</a:t>
            </a:r>
            <a:endPar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3" name="灯片编号占位符 2"/>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CBFA3644-F7FA-4510-BE22-999DFD69EC9B}" type="slidenum">
              <a:rPr kumimoji="1" lang="en-US" altLang="zh-CN" sz="14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t>58</a:t>
            </a:fld>
            <a:endPar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27" name="Rectangle 2"/>
          <p:cNvSpPr txBox="1">
            <a:spLocks noRot="1" noChangeArrowheads="1"/>
          </p:cNvSpPr>
          <p:nvPr/>
        </p:nvSpPr>
        <p:spPr bwMode="auto">
          <a:xfrm>
            <a:off x="-221989" y="111360"/>
            <a:ext cx="9505428"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5pPr>
            <a:lvl6pPr marL="4572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6pPr>
            <a:lvl7pPr marL="9144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7pPr>
            <a:lvl8pPr marL="13716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8pPr>
            <a:lvl9pPr marL="18288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9pPr>
          </a:lstStyle>
          <a:p>
            <a:pPr eaLnBrk="1" hangingPunct="1">
              <a:lnSpc>
                <a:spcPct val="110000"/>
              </a:lnSpc>
            </a:pPr>
            <a:r>
              <a:rPr lang="zh-CN" altLang="en-US" sz="3600" b="1" kern="1200">
                <a:solidFill>
                  <a:srgbClr val="660066"/>
                </a:solidFill>
                <a:effectLst>
                  <a:outerShdw blurRad="38100" dist="38100" dir="2700000" algn="tl">
                    <a:srgbClr val="C0C0C0"/>
                  </a:outerShdw>
                </a:effectLst>
                <a:latin typeface="Times New Roman" pitchFamily="18" charset="0"/>
                <a:ea typeface="微软雅黑" pitchFamily="34" charset="-122"/>
                <a:cs typeface="+mn-cs"/>
              </a:rPr>
              <a:t>周期势场下对电子能级</a:t>
            </a:r>
            <a:r>
              <a:rPr lang="en-US" altLang="zh-CN" sz="3600" b="1" kern="1200">
                <a:solidFill>
                  <a:srgbClr val="660066"/>
                </a:solidFill>
                <a:effectLst>
                  <a:outerShdw blurRad="38100" dist="38100" dir="2700000" algn="tl">
                    <a:srgbClr val="C0C0C0"/>
                  </a:outerShdw>
                </a:effectLst>
                <a:latin typeface="Times New Roman" pitchFamily="18" charset="0"/>
                <a:ea typeface="微软雅黑" pitchFamily="34" charset="-122"/>
                <a:cs typeface="+mn-cs"/>
              </a:rPr>
              <a:t>(</a:t>
            </a:r>
            <a:r>
              <a:rPr lang="zh-CN" altLang="en-US" sz="3600" b="1" kern="1200">
                <a:solidFill>
                  <a:srgbClr val="660066"/>
                </a:solidFill>
                <a:effectLst>
                  <a:outerShdw blurRad="38100" dist="38100" dir="2700000" algn="tl">
                    <a:srgbClr val="C0C0C0"/>
                  </a:outerShdw>
                </a:effectLst>
                <a:latin typeface="Times New Roman" pitchFamily="18" charset="0"/>
                <a:ea typeface="微软雅黑" pitchFamily="34" charset="-122"/>
                <a:cs typeface="+mn-cs"/>
              </a:rPr>
              <a:t>能量本征值</a:t>
            </a:r>
            <a:r>
              <a:rPr lang="en-US" altLang="zh-CN" sz="3600" b="1" kern="1200">
                <a:solidFill>
                  <a:srgbClr val="660066"/>
                </a:solidFill>
                <a:effectLst>
                  <a:outerShdw blurRad="38100" dist="38100" dir="2700000" algn="tl">
                    <a:srgbClr val="C0C0C0"/>
                  </a:outerShdw>
                </a:effectLst>
                <a:latin typeface="Times New Roman" pitchFamily="18" charset="0"/>
                <a:ea typeface="微软雅黑" pitchFamily="34" charset="-122"/>
                <a:cs typeface="+mn-cs"/>
              </a:rPr>
              <a:t>)</a:t>
            </a:r>
            <a:r>
              <a:rPr lang="zh-CN" altLang="en-US" sz="3600" b="1" kern="1200">
                <a:solidFill>
                  <a:srgbClr val="660066"/>
                </a:solidFill>
                <a:effectLst>
                  <a:outerShdw blurRad="38100" dist="38100" dir="2700000" algn="tl">
                    <a:srgbClr val="C0C0C0"/>
                  </a:outerShdw>
                </a:effectLst>
                <a:latin typeface="Times New Roman" pitchFamily="18" charset="0"/>
                <a:ea typeface="微软雅黑" pitchFamily="34" charset="-122"/>
                <a:cs typeface="+mn-cs"/>
              </a:rPr>
              <a:t>修正</a:t>
            </a:r>
            <a:endParaRPr lang="zh-CN" altLang="en-US" sz="3600" b="1" kern="1200" dirty="0">
              <a:solidFill>
                <a:srgbClr val="660066"/>
              </a:solidFill>
              <a:effectLst>
                <a:outerShdw blurRad="38100" dist="38100" dir="2700000" algn="tl">
                  <a:srgbClr val="C0C0C0"/>
                </a:outerShdw>
              </a:effectLst>
              <a:latin typeface="Times New Roman" pitchFamily="18" charset="0"/>
              <a:ea typeface="微软雅黑" pitchFamily="34" charset="-122"/>
              <a:cs typeface="+mn-cs"/>
            </a:endParaRPr>
          </a:p>
        </p:txBody>
      </p:sp>
      <p:sp>
        <p:nvSpPr>
          <p:cNvPr id="28" name="Rectangle 37"/>
          <p:cNvSpPr>
            <a:spLocks noChangeArrowheads="1"/>
          </p:cNvSpPr>
          <p:nvPr/>
        </p:nvSpPr>
        <p:spPr bwMode="auto">
          <a:xfrm flipV="1">
            <a:off x="106363" y="923120"/>
            <a:ext cx="8885237" cy="42863"/>
          </a:xfrm>
          <a:prstGeom prst="rect">
            <a:avLst/>
          </a:prstGeom>
          <a:gradFill rotWithShape="0">
            <a:gsLst>
              <a:gs pos="0">
                <a:srgbClr val="808080">
                  <a:gamma/>
                  <a:tint val="0"/>
                  <a:invGamma/>
                </a:srgbClr>
              </a:gs>
              <a:gs pos="100000">
                <a:srgbClr val="808080"/>
              </a:gs>
            </a:gsLst>
            <a:path path="shape">
              <a:fillToRect l="50000" t="50000" r="50000" b="50000"/>
            </a:path>
          </a:gradFill>
          <a:ln w="12700">
            <a:noFill/>
            <a:miter lim="800000"/>
            <a:headEnd type="none" w="sm" len="sm"/>
            <a:tailEnd type="none" w="sm" len="sm"/>
          </a:ln>
          <a:effectLst/>
        </p:spPr>
        <p:txBody>
          <a:bodyPr wrap="none" anchor="ctr"/>
          <a:lstStyle/>
          <a:p>
            <a:pPr marL="0" marR="0" lvl="0" indent="0" algn="l" defTabSz="914400" rtl="0" eaLnBrk="0" fontAlgn="auto" latinLnBrk="0" hangingPunct="0">
              <a:lnSpc>
                <a:spcPct val="100000"/>
              </a:lnSpc>
              <a:spcBef>
                <a:spcPts val="0"/>
              </a:spcBef>
              <a:spcAft>
                <a:spcPts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Arial"/>
              <a:ea typeface="宋体"/>
              <a:cs typeface="+mn-cs"/>
            </a:endParaRPr>
          </a:p>
        </p:txBody>
      </p:sp>
      <p:graphicFrame>
        <p:nvGraphicFramePr>
          <p:cNvPr id="26" name="Object 3">
            <a:extLst>
              <a:ext uri="{FF2B5EF4-FFF2-40B4-BE49-F238E27FC236}">
                <a16:creationId xmlns:a16="http://schemas.microsoft.com/office/drawing/2014/main" id="{FB1804D7-CB24-4DB9-AAB2-713A84B838D9}"/>
              </a:ext>
            </a:extLst>
          </p:cNvPr>
          <p:cNvGraphicFramePr>
            <a:graphicFrameLocks noChangeAspect="1"/>
          </p:cNvGraphicFramePr>
          <p:nvPr>
            <p:extLst>
              <p:ext uri="{D42A27DB-BD31-4B8C-83A1-F6EECF244321}">
                <p14:modId xmlns:p14="http://schemas.microsoft.com/office/powerpoint/2010/main" val="2865975900"/>
              </p:ext>
            </p:extLst>
          </p:nvPr>
        </p:nvGraphicFramePr>
        <p:xfrm>
          <a:off x="3720105" y="1226470"/>
          <a:ext cx="2257898" cy="528051"/>
        </p:xfrm>
        <a:graphic>
          <a:graphicData uri="http://schemas.openxmlformats.org/presentationml/2006/ole">
            <mc:AlternateContent xmlns:mc="http://schemas.openxmlformats.org/markup-compatibility/2006">
              <mc:Choice xmlns:v="urn:schemas-microsoft-com:vml" Requires="v">
                <p:oleObj spid="_x0000_s363799" name="Equation" r:id="rId12" imgW="1079280" imgH="253800" progId="Equation.DSMT4">
                  <p:embed/>
                </p:oleObj>
              </mc:Choice>
              <mc:Fallback>
                <p:oleObj name="Equation" r:id="rId12" imgW="1079280" imgH="253800" progId="Equation.DSMT4">
                  <p:embed/>
                  <p:pic>
                    <p:nvPicPr>
                      <p:cNvPr id="14339" name="Object 3"/>
                      <p:cNvPicPr>
                        <a:picLocks noChangeAspect="1" noChangeArrowheads="1"/>
                      </p:cNvPicPr>
                      <p:nvPr/>
                    </p:nvPicPr>
                    <p:blipFill>
                      <a:blip r:embed="rId13"/>
                      <a:srcRect/>
                      <a:stretch>
                        <a:fillRect/>
                      </a:stretch>
                    </p:blipFill>
                    <p:spPr bwMode="auto">
                      <a:xfrm>
                        <a:off x="3720105" y="1226470"/>
                        <a:ext cx="2257898" cy="528051"/>
                      </a:xfrm>
                      <a:prstGeom prst="rect">
                        <a:avLst/>
                      </a:prstGeom>
                      <a:noFill/>
                      <a:ln>
                        <a:noFill/>
                      </a:ln>
                      <a:effectLst/>
                    </p:spPr>
                  </p:pic>
                </p:oleObj>
              </mc:Fallback>
            </mc:AlternateContent>
          </a:graphicData>
        </a:graphic>
      </p:graphicFrame>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443859"/>
                                        </p:tgtEl>
                                        <p:attrNameLst>
                                          <p:attrName>style.visibility</p:attrName>
                                        </p:attrNameLst>
                                      </p:cBhvr>
                                      <p:to>
                                        <p:strVal val="visible"/>
                                      </p:to>
                                    </p:set>
                                    <p:animEffect transition="in" filter="dissolve">
                                      <p:cBhvr>
                                        <p:cTn id="7" dur="500"/>
                                        <p:tgtEl>
                                          <p:spTgt spid="1443859"/>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443856"/>
                                        </p:tgtEl>
                                        <p:attrNameLst>
                                          <p:attrName>style.visibility</p:attrName>
                                        </p:attrNameLst>
                                      </p:cBhvr>
                                      <p:to>
                                        <p:strVal val="visible"/>
                                      </p:to>
                                    </p:set>
                                    <p:animEffect transition="in" filter="dissolve">
                                      <p:cBhvr>
                                        <p:cTn id="12" dur="500"/>
                                        <p:tgtEl>
                                          <p:spTgt spid="14438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ext Box 2"/>
          <p:cNvSpPr txBox="1">
            <a:spLocks noChangeArrowheads="1"/>
          </p:cNvSpPr>
          <p:nvPr/>
        </p:nvSpPr>
        <p:spPr bwMode="auto">
          <a:xfrm>
            <a:off x="1223393" y="1272952"/>
            <a:ext cx="2590800"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rPr>
              <a:t>零级近似方程：</a:t>
            </a:r>
          </a:p>
        </p:txBody>
      </p:sp>
      <p:graphicFrame>
        <p:nvGraphicFramePr>
          <p:cNvPr id="14339" name="Object 3"/>
          <p:cNvGraphicFramePr>
            <a:graphicFrameLocks noChangeAspect="1"/>
          </p:cNvGraphicFramePr>
          <p:nvPr/>
        </p:nvGraphicFramePr>
        <p:xfrm>
          <a:off x="3814193" y="1196752"/>
          <a:ext cx="2362200" cy="527050"/>
        </p:xfrm>
        <a:graphic>
          <a:graphicData uri="http://schemas.openxmlformats.org/presentationml/2006/ole">
            <mc:AlternateContent xmlns:mc="http://schemas.openxmlformats.org/markup-compatibility/2006">
              <mc:Choice xmlns:v="urn:schemas-microsoft-com:vml" Requires="v">
                <p:oleObj spid="_x0000_s287592" name="Equation" r:id="rId4" imgW="25908000" imgH="5791200" progId="Equation.DSMT4">
                  <p:embed/>
                </p:oleObj>
              </mc:Choice>
              <mc:Fallback>
                <p:oleObj name="Equation" r:id="rId4" imgW="25908000" imgH="5791200" progId="Equation.DSMT4">
                  <p:embed/>
                  <p:pic>
                    <p:nvPicPr>
                      <p:cNvPr id="14339" name="Object 3"/>
                      <p:cNvPicPr>
                        <a:picLocks noChangeAspect="1" noChangeArrowheads="1"/>
                      </p:cNvPicPr>
                      <p:nvPr/>
                    </p:nvPicPr>
                    <p:blipFill>
                      <a:blip r:embed="rId5"/>
                      <a:srcRect/>
                      <a:stretch>
                        <a:fillRect/>
                      </a:stretch>
                    </p:blipFill>
                    <p:spPr bwMode="auto">
                      <a:xfrm>
                        <a:off x="3814193" y="1196752"/>
                        <a:ext cx="2362200" cy="527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340" name="Text Box 4"/>
          <p:cNvSpPr txBox="1">
            <a:spLocks noChangeArrowheads="1"/>
          </p:cNvSpPr>
          <p:nvPr/>
        </p:nvSpPr>
        <p:spPr bwMode="auto">
          <a:xfrm>
            <a:off x="1469455" y="2001615"/>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rPr>
              <a:t>能量本征值：</a:t>
            </a:r>
          </a:p>
        </p:txBody>
      </p:sp>
      <p:graphicFrame>
        <p:nvGraphicFramePr>
          <p:cNvPr id="14343" name="Object 7"/>
          <p:cNvGraphicFramePr>
            <a:graphicFrameLocks noChangeAspect="1"/>
          </p:cNvGraphicFramePr>
          <p:nvPr/>
        </p:nvGraphicFramePr>
        <p:xfrm>
          <a:off x="3742755" y="1773015"/>
          <a:ext cx="3529013" cy="939800"/>
        </p:xfrm>
        <a:graphic>
          <a:graphicData uri="http://schemas.openxmlformats.org/presentationml/2006/ole">
            <mc:AlternateContent xmlns:mc="http://schemas.openxmlformats.org/markup-compatibility/2006">
              <mc:Choice xmlns:v="urn:schemas-microsoft-com:vml" Requires="v">
                <p:oleObj spid="_x0000_s287593" name="公式" r:id="rId6" imgW="1574800" imgH="419100" progId="Equation.3">
                  <p:embed/>
                </p:oleObj>
              </mc:Choice>
              <mc:Fallback>
                <p:oleObj name="公式" r:id="rId6" imgW="1574800" imgH="419100" progId="Equation.3">
                  <p:embed/>
                  <p:pic>
                    <p:nvPicPr>
                      <p:cNvPr id="14343" name="Object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42755" y="1773015"/>
                        <a:ext cx="3529013" cy="93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14344" name="Group 8"/>
          <p:cNvGrpSpPr/>
          <p:nvPr/>
        </p:nvGrpSpPr>
        <p:grpSpPr bwMode="auto">
          <a:xfrm>
            <a:off x="5255643" y="2492152"/>
            <a:ext cx="1119187" cy="936625"/>
            <a:chOff x="3379" y="1842"/>
            <a:chExt cx="705" cy="590"/>
          </a:xfrm>
        </p:grpSpPr>
        <p:sp>
          <p:nvSpPr>
            <p:cNvPr id="14358" name="Text Box 9"/>
            <p:cNvSpPr txBox="1">
              <a:spLocks noChangeArrowheads="1"/>
            </p:cNvSpPr>
            <p:nvPr/>
          </p:nvSpPr>
          <p:spPr bwMode="auto">
            <a:xfrm>
              <a:off x="3379" y="2102"/>
              <a:ext cx="70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令</a:t>
              </a:r>
              <a:r>
                <a:rPr kumimoji="0" lang="en-US" altLang="zh-CN" sz="2400" b="1" i="1"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V</a:t>
              </a:r>
              <a:r>
                <a:rPr kumimoji="0" lang="en-US" altLang="zh-CN" sz="2400" b="1" i="0" u="none" strike="noStrike" kern="1200" cap="none" spc="0" normalizeH="0" baseline="-2500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0</a:t>
              </a:r>
              <a:r>
                <a:rPr kumimoji="0" lang="en-US" altLang="zh-CN" sz="24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=0</a:t>
              </a:r>
            </a:p>
          </p:txBody>
        </p:sp>
        <p:sp>
          <p:nvSpPr>
            <p:cNvPr id="14359" name="Rectangle 10"/>
            <p:cNvSpPr>
              <a:spLocks noChangeArrowheads="1"/>
            </p:cNvSpPr>
            <p:nvPr/>
          </p:nvSpPr>
          <p:spPr bwMode="auto">
            <a:xfrm>
              <a:off x="3424" y="2069"/>
              <a:ext cx="635" cy="363"/>
            </a:xfrm>
            <a:prstGeom prst="rect">
              <a:avLst/>
            </a:prstGeom>
            <a:noFill/>
            <a:ln w="38100">
              <a:solidFill>
                <a:srgbClr val="FF00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4360" name="Line 11"/>
            <p:cNvSpPr>
              <a:spLocks noChangeShapeType="1"/>
            </p:cNvSpPr>
            <p:nvPr/>
          </p:nvSpPr>
          <p:spPr bwMode="auto">
            <a:xfrm flipV="1">
              <a:off x="3696" y="1842"/>
              <a:ext cx="91" cy="227"/>
            </a:xfrm>
            <a:prstGeom prst="line">
              <a:avLst/>
            </a:prstGeom>
            <a:noFill/>
            <a:ln w="28575">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楷体_GB2312"/>
              </a:endParaRPr>
            </a:p>
          </p:txBody>
        </p:sp>
      </p:grpSp>
      <p:grpSp>
        <p:nvGrpSpPr>
          <p:cNvPr id="14346" name="Group 13"/>
          <p:cNvGrpSpPr/>
          <p:nvPr/>
        </p:nvGrpSpPr>
        <p:grpSpPr bwMode="auto">
          <a:xfrm>
            <a:off x="1239268" y="3717702"/>
            <a:ext cx="5384800" cy="990600"/>
            <a:chOff x="384" y="288"/>
            <a:chExt cx="3392" cy="624"/>
          </a:xfrm>
        </p:grpSpPr>
        <p:sp>
          <p:nvSpPr>
            <p:cNvPr id="14356" name="Text Box 14"/>
            <p:cNvSpPr txBox="1">
              <a:spLocks noChangeArrowheads="1"/>
            </p:cNvSpPr>
            <p:nvPr/>
          </p:nvSpPr>
          <p:spPr bwMode="auto">
            <a:xfrm>
              <a:off x="384" y="432"/>
              <a:ext cx="2064"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rPr>
                <a:t>相应归一化波函数：</a:t>
              </a:r>
            </a:p>
          </p:txBody>
        </p:sp>
        <p:graphicFrame>
          <p:nvGraphicFramePr>
            <p:cNvPr id="14357" name="Object 15"/>
            <p:cNvGraphicFramePr>
              <a:graphicFrameLocks noChangeAspect="1"/>
            </p:cNvGraphicFramePr>
            <p:nvPr/>
          </p:nvGraphicFramePr>
          <p:xfrm>
            <a:off x="2448" y="288"/>
            <a:ext cx="1328" cy="624"/>
          </p:xfrm>
          <a:graphic>
            <a:graphicData uri="http://schemas.openxmlformats.org/presentationml/2006/ole">
              <mc:AlternateContent xmlns:mc="http://schemas.openxmlformats.org/markup-compatibility/2006">
                <mc:Choice xmlns:v="urn:schemas-microsoft-com:vml" Requires="v">
                  <p:oleObj spid="_x0000_s287594" name="Equation" r:id="rId8" imgW="862965" imgH="406400" progId="Equation.DSMT4">
                    <p:embed/>
                  </p:oleObj>
                </mc:Choice>
                <mc:Fallback>
                  <p:oleObj name="Equation" r:id="rId8" imgW="862965" imgH="406400" progId="Equation.DSMT4">
                    <p:embed/>
                    <p:pic>
                      <p:nvPicPr>
                        <p:cNvPr id="14357" name="Object 1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448" y="288"/>
                          <a:ext cx="1328" cy="6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1443856" name="Group 16"/>
          <p:cNvGrpSpPr/>
          <p:nvPr/>
        </p:nvGrpSpPr>
        <p:grpSpPr bwMode="auto">
          <a:xfrm>
            <a:off x="791593" y="4725765"/>
            <a:ext cx="6705600" cy="844550"/>
            <a:chOff x="567" y="3249"/>
            <a:chExt cx="4224" cy="532"/>
          </a:xfrm>
        </p:grpSpPr>
        <p:sp>
          <p:nvSpPr>
            <p:cNvPr id="14354" name="Text Box 17"/>
            <p:cNvSpPr txBox="1">
              <a:spLocks noChangeArrowheads="1"/>
            </p:cNvSpPr>
            <p:nvPr/>
          </p:nvSpPr>
          <p:spPr bwMode="auto">
            <a:xfrm>
              <a:off x="567" y="3375"/>
              <a:ext cx="1542"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rPr>
                <a:t>正交归一性：</a:t>
              </a:r>
            </a:p>
          </p:txBody>
        </p:sp>
        <p:graphicFrame>
          <p:nvGraphicFramePr>
            <p:cNvPr id="14355" name="Object 18"/>
            <p:cNvGraphicFramePr>
              <a:graphicFrameLocks noChangeAspect="1"/>
            </p:cNvGraphicFramePr>
            <p:nvPr/>
          </p:nvGraphicFramePr>
          <p:xfrm>
            <a:off x="2007" y="3249"/>
            <a:ext cx="2784" cy="532"/>
          </p:xfrm>
          <a:graphic>
            <a:graphicData uri="http://schemas.openxmlformats.org/presentationml/2006/ole">
              <mc:AlternateContent xmlns:mc="http://schemas.openxmlformats.org/markup-compatibility/2006">
                <mc:Choice xmlns:v="urn:schemas-microsoft-com:vml" Requires="v">
                  <p:oleObj spid="_x0000_s287595" name="Equation" r:id="rId10" imgW="1727200" imgH="330200" progId="Equation.DSMT4">
                    <p:embed/>
                  </p:oleObj>
                </mc:Choice>
                <mc:Fallback>
                  <p:oleObj name="Equation" r:id="rId10" imgW="1727200" imgH="330200" progId="Equation.DSMT4">
                    <p:embed/>
                    <p:pic>
                      <p:nvPicPr>
                        <p:cNvPr id="14355" name="Object 18"/>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007" y="3249"/>
                          <a:ext cx="2784" cy="5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1443859" name="Group 19"/>
          <p:cNvGrpSpPr/>
          <p:nvPr/>
        </p:nvGrpSpPr>
        <p:grpSpPr bwMode="auto">
          <a:xfrm>
            <a:off x="6911405" y="2906751"/>
            <a:ext cx="1979613" cy="2016125"/>
            <a:chOff x="4513" y="2225"/>
            <a:chExt cx="1247" cy="1270"/>
          </a:xfrm>
        </p:grpSpPr>
        <p:grpSp>
          <p:nvGrpSpPr>
            <p:cNvPr id="14349" name="Group 20"/>
            <p:cNvGrpSpPr/>
            <p:nvPr/>
          </p:nvGrpSpPr>
          <p:grpSpPr bwMode="auto">
            <a:xfrm>
              <a:off x="4543" y="2238"/>
              <a:ext cx="1217" cy="1229"/>
              <a:chOff x="4543" y="2238"/>
              <a:chExt cx="1217" cy="1229"/>
            </a:xfrm>
          </p:grpSpPr>
          <p:sp>
            <p:nvSpPr>
              <p:cNvPr id="14351" name="Text Box 21"/>
              <p:cNvSpPr txBox="1">
                <a:spLocks noChangeArrowheads="1"/>
              </p:cNvSpPr>
              <p:nvPr/>
            </p:nvSpPr>
            <p:spPr bwMode="auto">
              <a:xfrm>
                <a:off x="4543" y="2238"/>
                <a:ext cx="114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400" b="1" i="1" u="none" strike="noStrike" kern="1200" cap="none" spc="0" normalizeH="0" baseline="0" noProof="0">
                    <a:ln>
                      <a:noFill/>
                    </a:ln>
                    <a:solidFill>
                      <a:srgbClr val="0066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k </a:t>
                </a:r>
                <a:r>
                  <a:rPr kumimoji="0" lang="zh-CN" altLang="en-US" sz="2400" b="1" i="0" u="none" strike="noStrike" kern="1200" cap="none" spc="0" normalizeH="0" baseline="0" noProof="0">
                    <a:ln>
                      <a:noFill/>
                    </a:ln>
                    <a:solidFill>
                      <a:srgbClr val="0066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取离散值</a:t>
                </a:r>
                <a:r>
                  <a:rPr kumimoji="0" lang="en-US" altLang="zh-CN" sz="2400" b="1" i="0" u="none" strike="noStrike" kern="1200" cap="none" spc="0" normalizeH="0" baseline="0" noProof="0">
                    <a:ln>
                      <a:noFill/>
                    </a:ln>
                    <a:solidFill>
                      <a:srgbClr val="0066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 </a:t>
                </a:r>
              </a:p>
            </p:txBody>
          </p:sp>
          <p:sp>
            <p:nvSpPr>
              <p:cNvPr id="14352" name="Rectangle 19"/>
              <p:cNvSpPr>
                <a:spLocks noChangeArrowheads="1"/>
              </p:cNvSpPr>
              <p:nvPr/>
            </p:nvSpPr>
            <p:spPr bwMode="auto">
              <a:xfrm>
                <a:off x="4784" y="3176"/>
                <a:ext cx="976"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400" b="1" i="1" u="none" strike="noStrike" kern="1200" cap="none" spc="0" normalizeH="0" baseline="0" noProof="0">
                    <a:ln>
                      <a:noFill/>
                    </a:ln>
                    <a:solidFill>
                      <a:srgbClr val="6633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l</a:t>
                </a:r>
                <a:r>
                  <a:rPr kumimoji="0" lang="en-US" altLang="zh-CN" sz="2400" b="1" i="1" u="none" strike="noStrike" kern="1200" cap="none" spc="0" normalizeH="0" baseline="-25000" noProof="0">
                    <a:ln>
                      <a:noFill/>
                    </a:ln>
                    <a:solidFill>
                      <a:srgbClr val="6633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x</a:t>
                </a:r>
                <a:r>
                  <a:rPr kumimoji="0" lang="en-US" altLang="zh-CN" sz="2400" b="1" i="1" u="none" strike="noStrike" kern="1200" cap="none" spc="0" normalizeH="0" baseline="0" noProof="0">
                    <a:ln>
                      <a:noFill/>
                    </a:ln>
                    <a:solidFill>
                      <a:srgbClr val="6633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 </a:t>
                </a:r>
                <a:r>
                  <a:rPr kumimoji="0" lang="zh-CN" altLang="en-US" sz="2400" b="1" i="0" u="none" strike="noStrike" kern="1200" cap="none" spc="0" normalizeH="0" baseline="0" noProof="0">
                    <a:ln>
                      <a:noFill/>
                    </a:ln>
                    <a:solidFill>
                      <a:srgbClr val="6633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是整数 </a:t>
                </a:r>
              </a:p>
            </p:txBody>
          </p:sp>
          <p:graphicFrame>
            <p:nvGraphicFramePr>
              <p:cNvPr id="14353" name="Object 14"/>
              <p:cNvGraphicFramePr>
                <a:graphicFrameLocks noChangeAspect="1"/>
              </p:cNvGraphicFramePr>
              <p:nvPr/>
            </p:nvGraphicFramePr>
            <p:xfrm>
              <a:off x="4808" y="2523"/>
              <a:ext cx="839" cy="599"/>
            </p:xfrm>
            <a:graphic>
              <a:graphicData uri="http://schemas.openxmlformats.org/presentationml/2006/ole">
                <mc:AlternateContent xmlns:mc="http://schemas.openxmlformats.org/markup-compatibility/2006">
                  <mc:Choice xmlns:v="urn:schemas-microsoft-com:vml" Requires="v">
                    <p:oleObj spid="_x0000_s287596" name="公式" r:id="rId12" imgW="546100" imgH="393700" progId="Equation.3">
                      <p:embed/>
                    </p:oleObj>
                  </mc:Choice>
                  <mc:Fallback>
                    <p:oleObj name="公式" r:id="rId12" imgW="546100" imgH="393700" progId="Equation.3">
                      <p:embed/>
                      <p:pic>
                        <p:nvPicPr>
                          <p:cNvPr id="14353" name="Object 14"/>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808" y="2523"/>
                            <a:ext cx="839" cy="5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14350" name="Rectangle 24"/>
            <p:cNvSpPr>
              <a:spLocks noChangeArrowheads="1"/>
            </p:cNvSpPr>
            <p:nvPr/>
          </p:nvSpPr>
          <p:spPr bwMode="auto">
            <a:xfrm>
              <a:off x="4513" y="2225"/>
              <a:ext cx="1247" cy="1270"/>
            </a:xfrm>
            <a:prstGeom prst="rect">
              <a:avLst/>
            </a:prstGeom>
            <a:noFill/>
            <a:ln w="57150">
              <a:solidFill>
                <a:srgbClr val="0080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2" name="页脚占位符 1"/>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zh-CN" altLang="en-US"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清华大学电子工程系</a:t>
            </a:r>
            <a:r>
              <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a:t>
            </a:r>
            <a:r>
              <a:rPr kumimoji="1" lang="zh-CN" altLang="en-US"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黄翊东</a:t>
            </a:r>
            <a:endPar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3" name="灯片编号占位符 2"/>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BFA3644-F7FA-4510-BE22-999DFD69EC9B}" type="slidenum">
              <a:rPr kumimoji="1" lang="en-US" altLang="zh-CN" sz="14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59</a:t>
            </a:fld>
            <a:endPar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27" name="Rectangle 2"/>
          <p:cNvSpPr txBox="1">
            <a:spLocks noRot="1" noChangeArrowheads="1"/>
          </p:cNvSpPr>
          <p:nvPr/>
        </p:nvSpPr>
        <p:spPr bwMode="auto">
          <a:xfrm>
            <a:off x="-221989" y="111360"/>
            <a:ext cx="9505428"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5pPr>
            <a:lvl6pPr marL="4572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6pPr>
            <a:lvl7pPr marL="9144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7pPr>
            <a:lvl8pPr marL="13716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8pPr>
            <a:lvl9pPr marL="18288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10000"/>
              </a:lnSpc>
              <a:spcBef>
                <a:spcPct val="0"/>
              </a:spcBef>
              <a:spcAft>
                <a:spcPct val="0"/>
              </a:spcAft>
              <a:buClrTx/>
              <a:buSzTx/>
              <a:buFontTx/>
              <a:buNone/>
              <a:tabLst/>
              <a:defRPr/>
            </a:pPr>
            <a:r>
              <a:rPr kumimoji="1" lang="zh-CN" altLang="en-US" sz="3600" b="1" i="0" u="none" strike="noStrike" kern="1200" cap="none" spc="0" normalizeH="0" baseline="0" noProof="0">
                <a:ln>
                  <a:noFill/>
                </a:ln>
                <a:solidFill>
                  <a:srgbClr val="660066"/>
                </a:solidFill>
                <a:effectLst>
                  <a:outerShdw blurRad="38100" dist="38100" dir="2700000" algn="tl">
                    <a:srgbClr val="C0C0C0"/>
                  </a:outerShdw>
                </a:effectLst>
                <a:uLnTx/>
                <a:uFillTx/>
                <a:latin typeface="Times New Roman" pitchFamily="18" charset="0"/>
                <a:ea typeface="微软雅黑" pitchFamily="34" charset="-122"/>
                <a:cs typeface="+mj-cs"/>
              </a:rPr>
              <a:t>周期势场下对电子能级</a:t>
            </a:r>
            <a:r>
              <a:rPr kumimoji="1" lang="en-US" altLang="zh-CN" sz="3600" b="1" i="0" u="none" strike="noStrike" kern="1200" cap="none" spc="0" normalizeH="0" baseline="0" noProof="0">
                <a:ln>
                  <a:noFill/>
                </a:ln>
                <a:solidFill>
                  <a:srgbClr val="660066"/>
                </a:solidFill>
                <a:effectLst>
                  <a:outerShdw blurRad="38100" dist="38100" dir="2700000" algn="tl">
                    <a:srgbClr val="C0C0C0"/>
                  </a:outerShdw>
                </a:effectLst>
                <a:uLnTx/>
                <a:uFillTx/>
                <a:latin typeface="Times New Roman" pitchFamily="18" charset="0"/>
                <a:ea typeface="微软雅黑" pitchFamily="34" charset="-122"/>
                <a:cs typeface="+mj-cs"/>
              </a:rPr>
              <a:t>(</a:t>
            </a:r>
            <a:r>
              <a:rPr kumimoji="1" lang="zh-CN" altLang="en-US" sz="3600" b="1" i="0" u="none" strike="noStrike" kern="1200" cap="none" spc="0" normalizeH="0" baseline="0" noProof="0">
                <a:ln>
                  <a:noFill/>
                </a:ln>
                <a:solidFill>
                  <a:srgbClr val="660066"/>
                </a:solidFill>
                <a:effectLst>
                  <a:outerShdw blurRad="38100" dist="38100" dir="2700000" algn="tl">
                    <a:srgbClr val="C0C0C0"/>
                  </a:outerShdw>
                </a:effectLst>
                <a:uLnTx/>
                <a:uFillTx/>
                <a:latin typeface="Times New Roman" pitchFamily="18" charset="0"/>
                <a:ea typeface="微软雅黑" pitchFamily="34" charset="-122"/>
                <a:cs typeface="+mj-cs"/>
              </a:rPr>
              <a:t>能量本征值</a:t>
            </a:r>
            <a:r>
              <a:rPr kumimoji="1" lang="en-US" altLang="zh-CN" sz="3600" b="1" i="0" u="none" strike="noStrike" kern="1200" cap="none" spc="0" normalizeH="0" baseline="0" noProof="0">
                <a:ln>
                  <a:noFill/>
                </a:ln>
                <a:solidFill>
                  <a:srgbClr val="660066"/>
                </a:solidFill>
                <a:effectLst>
                  <a:outerShdw blurRad="38100" dist="38100" dir="2700000" algn="tl">
                    <a:srgbClr val="C0C0C0"/>
                  </a:outerShdw>
                </a:effectLst>
                <a:uLnTx/>
                <a:uFillTx/>
                <a:latin typeface="Times New Roman" pitchFamily="18" charset="0"/>
                <a:ea typeface="微软雅黑" pitchFamily="34" charset="-122"/>
                <a:cs typeface="+mj-cs"/>
              </a:rPr>
              <a:t>)</a:t>
            </a:r>
            <a:r>
              <a:rPr kumimoji="1" lang="zh-CN" altLang="en-US" sz="3600" b="1" i="0" u="none" strike="noStrike" kern="1200" cap="none" spc="0" normalizeH="0" baseline="0" noProof="0">
                <a:ln>
                  <a:noFill/>
                </a:ln>
                <a:solidFill>
                  <a:srgbClr val="660066"/>
                </a:solidFill>
                <a:effectLst>
                  <a:outerShdw blurRad="38100" dist="38100" dir="2700000" algn="tl">
                    <a:srgbClr val="C0C0C0"/>
                  </a:outerShdw>
                </a:effectLst>
                <a:uLnTx/>
                <a:uFillTx/>
                <a:latin typeface="Times New Roman" pitchFamily="18" charset="0"/>
                <a:ea typeface="微软雅黑" pitchFamily="34" charset="-122"/>
                <a:cs typeface="+mj-cs"/>
              </a:rPr>
              <a:t>修正</a:t>
            </a:r>
            <a:endParaRPr kumimoji="1" lang="zh-CN" altLang="en-US" sz="3600" b="1" i="0" u="none" strike="noStrike" kern="1200" cap="none" spc="0" normalizeH="0" baseline="0" noProof="0" dirty="0">
              <a:ln>
                <a:noFill/>
              </a:ln>
              <a:solidFill>
                <a:srgbClr val="660066"/>
              </a:solidFill>
              <a:effectLst>
                <a:outerShdw blurRad="38100" dist="38100" dir="2700000" algn="tl">
                  <a:srgbClr val="C0C0C0"/>
                </a:outerShdw>
              </a:effectLst>
              <a:uLnTx/>
              <a:uFillTx/>
              <a:latin typeface="Times New Roman" pitchFamily="18" charset="0"/>
              <a:ea typeface="微软雅黑" pitchFamily="34" charset="-122"/>
              <a:cs typeface="+mj-cs"/>
            </a:endParaRPr>
          </a:p>
        </p:txBody>
      </p:sp>
      <p:sp>
        <p:nvSpPr>
          <p:cNvPr id="28" name="Rectangle 37"/>
          <p:cNvSpPr>
            <a:spLocks noChangeArrowheads="1"/>
          </p:cNvSpPr>
          <p:nvPr/>
        </p:nvSpPr>
        <p:spPr bwMode="auto">
          <a:xfrm flipV="1">
            <a:off x="106363" y="923120"/>
            <a:ext cx="8885237" cy="42863"/>
          </a:xfrm>
          <a:prstGeom prst="rect">
            <a:avLst/>
          </a:prstGeom>
          <a:gradFill rotWithShape="0">
            <a:gsLst>
              <a:gs pos="0">
                <a:srgbClr val="808080">
                  <a:gamma/>
                  <a:tint val="0"/>
                  <a:invGamma/>
                </a:srgbClr>
              </a:gs>
              <a:gs pos="100000">
                <a:srgbClr val="808080"/>
              </a:gs>
            </a:gsLst>
            <a:path path="shape">
              <a:fillToRect l="50000" t="50000" r="50000" b="50000"/>
            </a:path>
          </a:gradFill>
          <a:ln w="12700">
            <a:noFill/>
            <a:miter lim="800000"/>
            <a:headEnd type="none" w="sm" len="sm"/>
            <a:tailEnd type="none" w="sm" len="sm"/>
          </a:ln>
          <a:effectLst/>
        </p:spPr>
        <p:txBody>
          <a:bodyPr wrap="none" anchor="ctr"/>
          <a:lstStyle/>
          <a:p>
            <a:pPr marL="0" marR="0" lvl="0" indent="0" algn="l" defTabSz="914400" rtl="0" eaLnBrk="0" fontAlgn="auto" latinLnBrk="0" hangingPunct="0">
              <a:lnSpc>
                <a:spcPct val="100000"/>
              </a:lnSpc>
              <a:spcBef>
                <a:spcPts val="0"/>
              </a:spcBef>
              <a:spcAft>
                <a:spcPts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Arial"/>
              <a:ea typeface="宋体"/>
              <a:cs typeface="+mn-cs"/>
            </a:endParaRPr>
          </a:p>
        </p:txBody>
      </p:sp>
      <p:graphicFrame>
        <p:nvGraphicFramePr>
          <p:cNvPr id="26" name="Object 24"/>
          <p:cNvGraphicFramePr>
            <a:graphicFrameLocks noChangeAspect="1"/>
          </p:cNvGraphicFramePr>
          <p:nvPr/>
        </p:nvGraphicFramePr>
        <p:xfrm>
          <a:off x="1881188" y="1427163"/>
          <a:ext cx="4949825" cy="3581400"/>
        </p:xfrm>
        <a:graphic>
          <a:graphicData uri="http://schemas.openxmlformats.org/presentationml/2006/ole">
            <mc:AlternateContent xmlns:mc="http://schemas.openxmlformats.org/markup-compatibility/2006">
              <mc:Choice xmlns:v="urn:schemas-microsoft-com:vml" Requires="v">
                <p:oleObj spid="_x0000_s287597" name="Equation" r:id="rId14" imgW="54864000" imgH="39624000" progId="Equation.DSMT4">
                  <p:embed/>
                </p:oleObj>
              </mc:Choice>
              <mc:Fallback>
                <p:oleObj name="Equation" r:id="rId14" imgW="54864000" imgH="39624000" progId="Equation.DSMT4">
                  <p:embed/>
                  <p:pic>
                    <p:nvPicPr>
                      <p:cNvPr id="25" name="Object 24"/>
                      <p:cNvPicPr>
                        <a:picLocks noChangeAspect="1" noChangeArrowheads="1"/>
                      </p:cNvPicPr>
                      <p:nvPr/>
                    </p:nvPicPr>
                    <p:blipFill>
                      <a:blip r:embed="rId15"/>
                      <a:srcRect/>
                      <a:stretch>
                        <a:fillRect/>
                      </a:stretch>
                    </p:blipFill>
                    <p:spPr bwMode="auto">
                      <a:xfrm>
                        <a:off x="1881188" y="1427163"/>
                        <a:ext cx="4949825" cy="3581400"/>
                      </a:xfrm>
                      <a:prstGeom prst="rect">
                        <a:avLst/>
                      </a:prstGeom>
                      <a:solidFill>
                        <a:srgbClr val="FFFF66"/>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9738687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443859"/>
                                        </p:tgtEl>
                                        <p:attrNameLst>
                                          <p:attrName>style.visibility</p:attrName>
                                        </p:attrNameLst>
                                      </p:cBhvr>
                                      <p:to>
                                        <p:strVal val="visible"/>
                                      </p:to>
                                    </p:set>
                                    <p:animEffect transition="in" filter="dissolve">
                                      <p:cBhvr>
                                        <p:cTn id="7" dur="500"/>
                                        <p:tgtEl>
                                          <p:spTgt spid="14438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4" name="Text Box 3"/>
          <p:cNvSpPr txBox="1">
            <a:spLocks noChangeArrowheads="1"/>
          </p:cNvSpPr>
          <p:nvPr/>
        </p:nvSpPr>
        <p:spPr bwMode="auto">
          <a:xfrm>
            <a:off x="611188" y="1268760"/>
            <a:ext cx="8353425" cy="830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r>
              <a:rPr lang="en-US" altLang="zh-CN" sz="24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1900</a:t>
            </a:r>
            <a:r>
              <a:rPr lang="zh-CN" altLang="en-US" sz="24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年 德鲁德借用气体分子运动论提出了基于“电子气”   </a:t>
            </a:r>
            <a:endParaRPr lang="en-US" altLang="zh-CN" sz="24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a:p>
            <a:pPr eaLnBrk="1" hangingPunct="1"/>
            <a:r>
              <a:rPr lang="en-US" altLang="zh-CN" sz="24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24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的经典电子理论</a:t>
            </a:r>
          </a:p>
        </p:txBody>
      </p:sp>
      <p:sp>
        <p:nvSpPr>
          <p:cNvPr id="5125" name="Text Box 4"/>
          <p:cNvSpPr txBox="1">
            <a:spLocks noChangeArrowheads="1"/>
          </p:cNvSpPr>
          <p:nvPr/>
        </p:nvSpPr>
        <p:spPr bwMode="auto">
          <a:xfrm>
            <a:off x="611188" y="2276822"/>
            <a:ext cx="8532812" cy="830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r>
              <a:rPr lang="en-US" altLang="zh-CN"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1925</a:t>
            </a:r>
            <a:r>
              <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年 费米、狄拉克基于泡利不相容原理，提出电子气体的</a:t>
            </a:r>
          </a:p>
          <a:p>
            <a:pPr eaLnBrk="1" hangingPunct="1"/>
            <a:r>
              <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             新统计方法：</a:t>
            </a:r>
            <a:r>
              <a:rPr lang="zh-CN" altLang="en-US" sz="2400" b="1">
                <a:solidFill>
                  <a:srgbClr val="000099"/>
                </a:solidFill>
                <a:latin typeface="Times New Roman" panose="02020603050405020304" pitchFamily="18" charset="0"/>
                <a:ea typeface="微软雅黑" panose="020B0503020204020204" pitchFamily="34" charset="-122"/>
                <a:cs typeface="Times New Roman" panose="02020603050405020304" pitchFamily="18" charset="0"/>
              </a:rPr>
              <a:t>费米</a:t>
            </a:r>
            <a:r>
              <a:rPr lang="en-US" altLang="zh-CN" sz="2400" b="1">
                <a:solidFill>
                  <a:srgbClr val="000099"/>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400" b="1">
                <a:solidFill>
                  <a:srgbClr val="000099"/>
                </a:solidFill>
                <a:latin typeface="Times New Roman" panose="02020603050405020304" pitchFamily="18" charset="0"/>
                <a:ea typeface="微软雅黑" panose="020B0503020204020204" pitchFamily="34" charset="-122"/>
                <a:cs typeface="Times New Roman" panose="02020603050405020304" pitchFamily="18" charset="0"/>
              </a:rPr>
              <a:t>狄拉克统计</a:t>
            </a:r>
          </a:p>
        </p:txBody>
      </p:sp>
      <p:sp>
        <p:nvSpPr>
          <p:cNvPr id="5126" name="Text Box 5"/>
          <p:cNvSpPr txBox="1">
            <a:spLocks noChangeArrowheads="1"/>
          </p:cNvSpPr>
          <p:nvPr/>
        </p:nvSpPr>
        <p:spPr bwMode="auto">
          <a:xfrm>
            <a:off x="611188" y="3284885"/>
            <a:ext cx="8532812"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r>
              <a:rPr lang="en-US" altLang="zh-CN"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1928</a:t>
            </a:r>
            <a:r>
              <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年 索末菲使用费米</a:t>
            </a:r>
            <a:r>
              <a:rPr lang="en-US" altLang="zh-CN"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狄拉克统计，给出了</a:t>
            </a:r>
            <a:r>
              <a:rPr lang="zh-CN" altLang="en-US" sz="2400" b="1">
                <a:solidFill>
                  <a:srgbClr val="000099"/>
                </a:solidFill>
                <a:latin typeface="Times New Roman" panose="02020603050405020304" pitchFamily="18" charset="0"/>
                <a:ea typeface="微软雅黑" panose="020B0503020204020204" pitchFamily="34" charset="-122"/>
                <a:cs typeface="Times New Roman" panose="02020603050405020304" pitchFamily="18" charset="0"/>
              </a:rPr>
              <a:t>费米气体、费米</a:t>
            </a:r>
          </a:p>
          <a:p>
            <a:pPr eaLnBrk="1" hangingPunct="1"/>
            <a:r>
              <a:rPr lang="zh-CN" altLang="en-US" sz="2400" b="1">
                <a:solidFill>
                  <a:srgbClr val="000099"/>
                </a:solidFill>
                <a:latin typeface="Times New Roman" panose="02020603050405020304" pitchFamily="18" charset="0"/>
                <a:ea typeface="微软雅黑" panose="020B0503020204020204" pitchFamily="34" charset="-122"/>
                <a:cs typeface="Times New Roman" panose="02020603050405020304" pitchFamily="18" charset="0"/>
              </a:rPr>
              <a:t>             球、费米波矢</a:t>
            </a:r>
            <a:r>
              <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等固体电子理论中的一系列重要概念</a:t>
            </a:r>
          </a:p>
        </p:txBody>
      </p:sp>
      <p:sp>
        <p:nvSpPr>
          <p:cNvPr id="5127" name="Text Box 6"/>
          <p:cNvSpPr txBox="1">
            <a:spLocks noChangeArrowheads="1"/>
          </p:cNvSpPr>
          <p:nvPr/>
        </p:nvSpPr>
        <p:spPr bwMode="auto">
          <a:xfrm>
            <a:off x="663575" y="4219922"/>
            <a:ext cx="8480425"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r>
              <a:rPr lang="en-US" altLang="zh-CN" sz="24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1928</a:t>
            </a:r>
            <a:r>
              <a:rPr lang="zh-CN" altLang="en-US" sz="24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年 布洛赫提出</a:t>
            </a:r>
            <a:r>
              <a:rPr lang="zh-CN" altLang="en-US" sz="2400" b="1" dirty="0">
                <a:solidFill>
                  <a:srgbClr val="000099"/>
                </a:solidFill>
                <a:latin typeface="Times New Roman" panose="02020603050405020304" pitchFamily="18" charset="0"/>
                <a:ea typeface="微软雅黑" panose="020B0503020204020204" pitchFamily="34" charset="-122"/>
                <a:cs typeface="Times New Roman" panose="02020603050405020304" pitchFamily="18" charset="0"/>
              </a:rPr>
              <a:t>固体电子能带理论</a:t>
            </a:r>
            <a:r>
              <a:rPr lang="en-US" altLang="zh-CN" sz="24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4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量子固体电子理论</a:t>
            </a:r>
          </a:p>
          <a:p>
            <a:pPr eaLnBrk="1" hangingPunct="1"/>
            <a:r>
              <a:rPr lang="zh-CN" altLang="en-US" sz="24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             的基础，布洛赫被称为“</a:t>
            </a:r>
            <a:r>
              <a:rPr lang="zh-CN" altLang="en-US" sz="2400" b="1" dirty="0">
                <a:solidFill>
                  <a:srgbClr val="CC0000"/>
                </a:solidFill>
                <a:latin typeface="Times New Roman" panose="02020603050405020304" pitchFamily="18" charset="0"/>
                <a:ea typeface="微软雅黑" panose="020B0503020204020204" pitchFamily="34" charset="-122"/>
                <a:cs typeface="Times New Roman" panose="02020603050405020304" pitchFamily="18" charset="0"/>
              </a:rPr>
              <a:t>固体物理之父</a:t>
            </a:r>
            <a:r>
              <a:rPr lang="zh-CN" altLang="en-US" sz="24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a:t>
            </a:r>
          </a:p>
        </p:txBody>
      </p:sp>
      <p:sp>
        <p:nvSpPr>
          <p:cNvPr id="5128" name="Text Box 7"/>
          <p:cNvSpPr txBox="1">
            <a:spLocks noChangeArrowheads="1"/>
          </p:cNvSpPr>
          <p:nvPr/>
        </p:nvSpPr>
        <p:spPr bwMode="auto">
          <a:xfrm>
            <a:off x="663575" y="5156547"/>
            <a:ext cx="8480425"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r>
              <a:rPr lang="en-US" altLang="zh-CN" sz="24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1963</a:t>
            </a:r>
            <a:r>
              <a:rPr lang="zh-CN" altLang="en-US" sz="24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年 科恩建立的</a:t>
            </a:r>
            <a:r>
              <a:rPr lang="zh-CN" altLang="en-US" sz="2400" b="1" dirty="0">
                <a:solidFill>
                  <a:srgbClr val="000099"/>
                </a:solidFill>
                <a:latin typeface="Times New Roman" panose="02020603050405020304" pitchFamily="18" charset="0"/>
                <a:ea typeface="微软雅黑" panose="020B0503020204020204" pitchFamily="34" charset="-122"/>
                <a:cs typeface="Times New Roman" panose="02020603050405020304" pitchFamily="18" charset="0"/>
              </a:rPr>
              <a:t>密度泛函理论</a:t>
            </a:r>
            <a:r>
              <a:rPr lang="zh-CN" altLang="en-US" sz="24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是精确计算元素和化合物能  </a:t>
            </a:r>
          </a:p>
          <a:p>
            <a:pPr eaLnBrk="1" hangingPunct="1"/>
            <a:r>
              <a:rPr lang="zh-CN" altLang="en-US" sz="24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             带的基础，是量子化学和计算材料学的基础</a:t>
            </a:r>
          </a:p>
        </p:txBody>
      </p:sp>
      <p:sp>
        <p:nvSpPr>
          <p:cNvPr id="10" name="Rectangle 10"/>
          <p:cNvSpPr>
            <a:spLocks noChangeArrowheads="1"/>
          </p:cNvSpPr>
          <p:nvPr/>
        </p:nvSpPr>
        <p:spPr bwMode="auto">
          <a:xfrm>
            <a:off x="611560" y="3283347"/>
            <a:ext cx="8424862" cy="865187"/>
          </a:xfrm>
          <a:prstGeom prst="rect">
            <a:avLst/>
          </a:prstGeom>
          <a:noFill/>
          <a:ln w="76200">
            <a:solidFill>
              <a:srgbClr val="FFCCFF"/>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 name="页脚占位符 1"/>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zh-CN" altLang="en-US"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清华大学电子工程系</a:t>
            </a:r>
            <a:r>
              <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a:t>
            </a:r>
            <a:r>
              <a:rPr kumimoji="1" lang="zh-CN" altLang="en-US"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黄翊东</a:t>
            </a:r>
            <a:endPar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3" name="灯片编号占位符 2"/>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CBFA3644-F7FA-4510-BE22-999DFD69EC9B}" type="slidenum">
              <a:rPr kumimoji="1" lang="en-US" altLang="zh-CN" sz="14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t>6</a:t>
            </a:fld>
            <a:endPar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11" name="Text Box 2"/>
          <p:cNvSpPr txBox="1">
            <a:spLocks noChangeArrowheads="1"/>
          </p:cNvSpPr>
          <p:nvPr/>
        </p:nvSpPr>
        <p:spPr bwMode="auto">
          <a:xfrm>
            <a:off x="2400141" y="358547"/>
            <a:ext cx="4297680" cy="645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algn="l" defTabSz="914400">
              <a:buClrTx/>
              <a:buSzTx/>
              <a:buFontTx/>
              <a:defRPr/>
            </a:pPr>
            <a:r>
              <a:rPr lang="zh-CN" altLang="en-US" sz="3600" b="1" dirty="0">
                <a:solidFill>
                  <a:srgbClr val="660066"/>
                </a:solidFill>
                <a:effectLst>
                  <a:outerShdw blurRad="38100" dist="38100" dir="2700000" algn="tl">
                    <a:srgbClr val="C0C0C0"/>
                  </a:outerShdw>
                </a:effectLst>
                <a:latin typeface="Times New Roman" pitchFamily="18" charset="0"/>
                <a:ea typeface="微软雅黑" pitchFamily="34" charset="-122"/>
                <a:cs typeface="+mn-cs"/>
              </a:rPr>
              <a:t>固体电子论的发展史</a:t>
            </a:r>
          </a:p>
        </p:txBody>
      </p:sp>
      <p:sp>
        <p:nvSpPr>
          <p:cNvPr id="12" name="Rectangle 37"/>
          <p:cNvSpPr>
            <a:spLocks noChangeArrowheads="1"/>
          </p:cNvSpPr>
          <p:nvPr/>
        </p:nvSpPr>
        <p:spPr bwMode="auto">
          <a:xfrm flipV="1">
            <a:off x="106363" y="1009873"/>
            <a:ext cx="8885237" cy="42863"/>
          </a:xfrm>
          <a:prstGeom prst="rect">
            <a:avLst/>
          </a:prstGeom>
          <a:gradFill rotWithShape="0">
            <a:gsLst>
              <a:gs pos="0">
                <a:srgbClr val="808080">
                  <a:gamma/>
                  <a:tint val="0"/>
                  <a:invGamma/>
                </a:srgbClr>
              </a:gs>
              <a:gs pos="100000">
                <a:srgbClr val="808080"/>
              </a:gs>
            </a:gsLst>
            <a:path path="shape">
              <a:fillToRect l="50000" t="50000" r="50000" b="50000"/>
            </a:path>
          </a:gradFill>
          <a:ln w="12700">
            <a:noFill/>
            <a:miter lim="800000"/>
            <a:headEnd type="none" w="sm" len="sm"/>
            <a:tailEnd type="none" w="sm" len="sm"/>
          </a:ln>
          <a:effectLst/>
        </p:spPr>
        <p:txBody>
          <a:bodyPr wrap="none" anchor="ctr"/>
          <a:lstStyle/>
          <a:p>
            <a:pPr eaLnBrk="0" fontAlgn="auto" hangingPunct="0">
              <a:spcBef>
                <a:spcPts val="0"/>
              </a:spcBef>
              <a:spcAft>
                <a:spcPts val="0"/>
              </a:spcAft>
              <a:defRPr/>
            </a:pPr>
            <a:endParaRPr lang="zh-CN" altLang="zh-CN" sz="1800" kern="0">
              <a:solidFill>
                <a:srgbClr val="FFFFFF"/>
              </a:solidFill>
              <a:latin typeface="Arial"/>
              <a:ea typeface="宋体"/>
              <a:cs typeface="+mn-c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314" name="Object 2"/>
          <p:cNvGraphicFramePr>
            <a:graphicFrameLocks noChangeAspect="1"/>
          </p:cNvGraphicFramePr>
          <p:nvPr/>
        </p:nvGraphicFramePr>
        <p:xfrm>
          <a:off x="2002409" y="1544861"/>
          <a:ext cx="4475162" cy="558800"/>
        </p:xfrm>
        <a:graphic>
          <a:graphicData uri="http://schemas.openxmlformats.org/presentationml/2006/ole">
            <mc:AlternateContent xmlns:mc="http://schemas.openxmlformats.org/markup-compatibility/2006">
              <mc:Choice xmlns:v="urn:schemas-microsoft-com:vml" Requires="v">
                <p:oleObj spid="_x0000_s347568" name="Equation" r:id="rId4" imgW="48768000" imgH="6096000" progId="Equation.DSMT4">
                  <p:embed/>
                </p:oleObj>
              </mc:Choice>
              <mc:Fallback>
                <p:oleObj name="Equation" r:id="rId4" imgW="48768000" imgH="6096000" progId="Equation.DSMT4">
                  <p:embed/>
                  <p:pic>
                    <p:nvPicPr>
                      <p:cNvPr id="13314" name="Object 2"/>
                      <p:cNvPicPr>
                        <a:picLocks noChangeAspect="1" noChangeArrowheads="1"/>
                      </p:cNvPicPr>
                      <p:nvPr/>
                    </p:nvPicPr>
                    <p:blipFill>
                      <a:blip r:embed="rId5"/>
                      <a:srcRect/>
                      <a:stretch>
                        <a:fillRect/>
                      </a:stretch>
                    </p:blipFill>
                    <p:spPr bwMode="auto">
                      <a:xfrm>
                        <a:off x="2002409" y="1544861"/>
                        <a:ext cx="4475162" cy="558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315" name="Object 3"/>
          <p:cNvGraphicFramePr>
            <a:graphicFrameLocks noChangeAspect="1"/>
          </p:cNvGraphicFramePr>
          <p:nvPr/>
        </p:nvGraphicFramePr>
        <p:xfrm>
          <a:off x="2275459" y="2014761"/>
          <a:ext cx="4405312" cy="566738"/>
        </p:xfrm>
        <a:graphic>
          <a:graphicData uri="http://schemas.openxmlformats.org/presentationml/2006/ole">
            <mc:AlternateContent xmlns:mc="http://schemas.openxmlformats.org/markup-compatibility/2006">
              <mc:Choice xmlns:v="urn:schemas-microsoft-com:vml" Requires="v">
                <p:oleObj spid="_x0000_s347569" name="Equation" r:id="rId6" imgW="45110400" imgH="5791200" progId="Equation.DSMT4">
                  <p:embed/>
                </p:oleObj>
              </mc:Choice>
              <mc:Fallback>
                <p:oleObj name="Equation" r:id="rId6" imgW="45110400" imgH="5791200" progId="Equation.DSMT4">
                  <p:embed/>
                  <p:pic>
                    <p:nvPicPr>
                      <p:cNvPr id="13315" name="Object 3"/>
                      <p:cNvPicPr>
                        <a:picLocks noChangeAspect="1" noChangeArrowheads="1"/>
                      </p:cNvPicPr>
                      <p:nvPr/>
                    </p:nvPicPr>
                    <p:blipFill>
                      <a:blip r:embed="rId7"/>
                      <a:srcRect/>
                      <a:stretch>
                        <a:fillRect/>
                      </a:stretch>
                    </p:blipFill>
                    <p:spPr bwMode="auto">
                      <a:xfrm>
                        <a:off x="2275459" y="2014761"/>
                        <a:ext cx="4405312" cy="5667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3316" name="Text Box 4"/>
          <p:cNvSpPr txBox="1">
            <a:spLocks noChangeArrowheads="1"/>
          </p:cNvSpPr>
          <p:nvPr/>
        </p:nvSpPr>
        <p:spPr bwMode="auto">
          <a:xfrm>
            <a:off x="467544" y="2668399"/>
            <a:ext cx="7175500" cy="8299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2400" b="1" i="0" u="none" strike="noStrike" kern="1200" cap="none" spc="0" normalizeH="0" baseline="0" noProof="0" dirty="0">
                <a:ln>
                  <a:noFill/>
                </a:ln>
                <a:solidFill>
                  <a:srgbClr val="660066"/>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将以上各展开式代入</a:t>
            </a:r>
            <a:r>
              <a:rPr kumimoji="1" lang="en-US" altLang="zh-CN" sz="2400" b="1" i="0" u="none" strike="noStrike" kern="1200" cap="none" spc="0" normalizeH="0" baseline="0" noProof="0" dirty="0">
                <a:ln>
                  <a:noFill/>
                </a:ln>
                <a:solidFill>
                  <a:srgbClr val="660066"/>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Schrödinger</a:t>
            </a:r>
            <a:r>
              <a:rPr kumimoji="1" lang="zh-CN" altLang="en-US" sz="2400" b="1" i="0" u="none" strike="noStrike" kern="1200" cap="none" spc="0" normalizeH="0" baseline="0" noProof="0" dirty="0">
                <a:ln>
                  <a:noFill/>
                </a:ln>
                <a:solidFill>
                  <a:srgbClr val="660066"/>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方程中，得到各个</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660066"/>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阶次的微扰方程：</a:t>
            </a:r>
          </a:p>
        </p:txBody>
      </p:sp>
      <p:graphicFrame>
        <p:nvGraphicFramePr>
          <p:cNvPr id="13317" name="Object 5"/>
          <p:cNvGraphicFramePr>
            <a:graphicFrameLocks noChangeAspect="1"/>
          </p:cNvGraphicFramePr>
          <p:nvPr/>
        </p:nvGraphicFramePr>
        <p:xfrm>
          <a:off x="1331640" y="3593824"/>
          <a:ext cx="2351351" cy="506682"/>
        </p:xfrm>
        <a:graphic>
          <a:graphicData uri="http://schemas.openxmlformats.org/presentationml/2006/ole">
            <mc:AlternateContent xmlns:mc="http://schemas.openxmlformats.org/markup-compatibility/2006">
              <mc:Choice xmlns:v="urn:schemas-microsoft-com:vml" Requires="v">
                <p:oleObj spid="_x0000_s347570" name="Equation" r:id="rId8" imgW="1079280" imgH="253800" progId="Equation.DSMT4">
                  <p:embed/>
                </p:oleObj>
              </mc:Choice>
              <mc:Fallback>
                <p:oleObj name="Equation" r:id="rId8" imgW="1079280" imgH="253800" progId="Equation.DSMT4">
                  <p:embed/>
                  <p:pic>
                    <p:nvPicPr>
                      <p:cNvPr id="13317" name="Object 5"/>
                      <p:cNvPicPr>
                        <a:picLocks noChangeAspect="1" noChangeArrowheads="1"/>
                      </p:cNvPicPr>
                      <p:nvPr/>
                    </p:nvPicPr>
                    <p:blipFill>
                      <a:blip r:embed="rId9"/>
                      <a:srcRect/>
                      <a:stretch>
                        <a:fillRect/>
                      </a:stretch>
                    </p:blipFill>
                    <p:spPr bwMode="auto">
                      <a:xfrm>
                        <a:off x="1331640" y="3593824"/>
                        <a:ext cx="2351351" cy="506682"/>
                      </a:xfrm>
                      <a:prstGeom prst="rect">
                        <a:avLst/>
                      </a:prstGeom>
                      <a:noFill/>
                      <a:ln>
                        <a:noFill/>
                      </a:ln>
                      <a:effectLst/>
                    </p:spPr>
                  </p:pic>
                </p:oleObj>
              </mc:Fallback>
            </mc:AlternateContent>
          </a:graphicData>
        </a:graphic>
      </p:graphicFrame>
      <p:graphicFrame>
        <p:nvGraphicFramePr>
          <p:cNvPr id="13318" name="Object 6"/>
          <p:cNvGraphicFramePr>
            <a:graphicFrameLocks noChangeAspect="1"/>
          </p:cNvGraphicFramePr>
          <p:nvPr/>
        </p:nvGraphicFramePr>
        <p:xfrm>
          <a:off x="1259583" y="4222882"/>
          <a:ext cx="4392488" cy="500404"/>
        </p:xfrm>
        <a:graphic>
          <a:graphicData uri="http://schemas.openxmlformats.org/presentationml/2006/ole">
            <mc:AlternateContent xmlns:mc="http://schemas.openxmlformats.org/markup-compatibility/2006">
              <mc:Choice xmlns:v="urn:schemas-microsoft-com:vml" Requires="v">
                <p:oleObj spid="_x0000_s347571" name="Equation" r:id="rId10" imgW="2197080" imgH="253800" progId="Equation.DSMT4">
                  <p:embed/>
                </p:oleObj>
              </mc:Choice>
              <mc:Fallback>
                <p:oleObj name="Equation" r:id="rId10" imgW="2197080" imgH="253800" progId="Equation.DSMT4">
                  <p:embed/>
                  <p:pic>
                    <p:nvPicPr>
                      <p:cNvPr id="13318" name="Object 6"/>
                      <p:cNvPicPr>
                        <a:picLocks noChangeAspect="1" noChangeArrowheads="1"/>
                      </p:cNvPicPr>
                      <p:nvPr/>
                    </p:nvPicPr>
                    <p:blipFill>
                      <a:blip r:embed="rId11"/>
                      <a:srcRect/>
                      <a:stretch>
                        <a:fillRect/>
                      </a:stretch>
                    </p:blipFill>
                    <p:spPr bwMode="auto">
                      <a:xfrm>
                        <a:off x="1259583" y="4222882"/>
                        <a:ext cx="4392488" cy="500404"/>
                      </a:xfrm>
                      <a:prstGeom prst="rect">
                        <a:avLst/>
                      </a:prstGeom>
                      <a:noFill/>
                      <a:ln>
                        <a:noFill/>
                      </a:ln>
                      <a:effectLst/>
                    </p:spPr>
                  </p:pic>
                </p:oleObj>
              </mc:Fallback>
            </mc:AlternateContent>
          </a:graphicData>
        </a:graphic>
      </p:graphicFrame>
      <p:graphicFrame>
        <p:nvGraphicFramePr>
          <p:cNvPr id="13319" name="Object 7"/>
          <p:cNvGraphicFramePr>
            <a:graphicFrameLocks noChangeAspect="1"/>
          </p:cNvGraphicFramePr>
          <p:nvPr/>
        </p:nvGraphicFramePr>
        <p:xfrm>
          <a:off x="1259583" y="4813752"/>
          <a:ext cx="5493196" cy="499387"/>
        </p:xfrm>
        <a:graphic>
          <a:graphicData uri="http://schemas.openxmlformats.org/presentationml/2006/ole">
            <mc:AlternateContent xmlns:mc="http://schemas.openxmlformats.org/markup-compatibility/2006">
              <mc:Choice xmlns:v="urn:schemas-microsoft-com:vml" Requires="v">
                <p:oleObj spid="_x0000_s347572" name="Equation" r:id="rId12" imgW="2806560" imgH="253800" progId="Equation.DSMT4">
                  <p:embed/>
                </p:oleObj>
              </mc:Choice>
              <mc:Fallback>
                <p:oleObj name="Equation" r:id="rId12" imgW="2806560" imgH="253800" progId="Equation.DSMT4">
                  <p:embed/>
                  <p:pic>
                    <p:nvPicPr>
                      <p:cNvPr id="13319" name="Object 7"/>
                      <p:cNvPicPr>
                        <a:picLocks noChangeAspect="1" noChangeArrowheads="1"/>
                      </p:cNvPicPr>
                      <p:nvPr/>
                    </p:nvPicPr>
                    <p:blipFill>
                      <a:blip r:embed="rId13"/>
                      <a:srcRect/>
                      <a:stretch>
                        <a:fillRect/>
                      </a:stretch>
                    </p:blipFill>
                    <p:spPr bwMode="auto">
                      <a:xfrm>
                        <a:off x="1259583" y="4813752"/>
                        <a:ext cx="5493196" cy="499387"/>
                      </a:xfrm>
                      <a:prstGeom prst="rect">
                        <a:avLst/>
                      </a:prstGeom>
                      <a:noFill/>
                      <a:ln>
                        <a:noFill/>
                      </a:ln>
                      <a:effectLst/>
                    </p:spPr>
                  </p:pic>
                </p:oleObj>
              </mc:Fallback>
            </mc:AlternateContent>
          </a:graphicData>
        </a:graphic>
      </p:graphicFrame>
      <p:sp>
        <p:nvSpPr>
          <p:cNvPr id="13321" name="Text Box 9"/>
          <p:cNvSpPr txBox="1">
            <a:spLocks noChangeArrowheads="1"/>
          </p:cNvSpPr>
          <p:nvPr/>
        </p:nvSpPr>
        <p:spPr bwMode="auto">
          <a:xfrm>
            <a:off x="1040384" y="1052736"/>
            <a:ext cx="7491412" cy="45720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根据微扰理论，分别对电子能量</a:t>
            </a:r>
            <a:r>
              <a:rPr kumimoji="1" lang="en-US" altLang="zh-CN" sz="2400" b="1" i="1"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E</a:t>
            </a:r>
            <a:r>
              <a:rPr kumimoji="1"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1" lang="en-US" altLang="zh-CN" sz="2400" b="1" i="1"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k</a:t>
            </a:r>
            <a:r>
              <a:rPr kumimoji="1"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1"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和波函数</a:t>
            </a:r>
            <a:r>
              <a:rPr kumimoji="1" lang="zh-CN" altLang="en-US" sz="2400" b="1" i="1"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Symbol" panose="05050102010706020507" pitchFamily="18" charset="2"/>
              </a:rPr>
              <a:t> </a:t>
            </a:r>
            <a:r>
              <a:rPr kumimoji="1"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Symbol" panose="05050102010706020507" pitchFamily="18" charset="2"/>
              </a:rPr>
              <a:t>(</a:t>
            </a:r>
            <a:r>
              <a:rPr kumimoji="1" lang="en-US" altLang="zh-CN" sz="2400" b="1" i="1"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Symbol" panose="05050102010706020507" pitchFamily="18" charset="2"/>
              </a:rPr>
              <a:t>k</a:t>
            </a:r>
            <a:r>
              <a:rPr kumimoji="1"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Symbol" panose="05050102010706020507" pitchFamily="18" charset="2"/>
              </a:rPr>
              <a:t>)</a:t>
            </a:r>
            <a:r>
              <a:rPr kumimoji="1"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Symbol" panose="05050102010706020507" pitchFamily="18" charset="2"/>
              </a:rPr>
              <a:t>展开</a:t>
            </a:r>
            <a:endParaRPr kumimoji="1"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3322" name="Text Box 10"/>
          <p:cNvSpPr txBox="1">
            <a:spLocks noChangeArrowheads="1"/>
          </p:cNvSpPr>
          <p:nvPr/>
        </p:nvSpPr>
        <p:spPr bwMode="auto">
          <a:xfrm>
            <a:off x="5693346" y="3573686"/>
            <a:ext cx="2622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400" b="1" i="0" u="none" strike="noStrike" kern="1200" cap="none" spc="0" normalizeH="0" baseline="0" noProof="0">
                <a:ln>
                  <a:noFill/>
                </a:ln>
                <a:solidFill>
                  <a:srgbClr val="CC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0" lang="zh-CN" altLang="en-US" sz="2400" b="1" i="0" u="none" strike="noStrike" kern="1200" cap="none" spc="0" normalizeH="0" baseline="0" noProof="0">
                <a:ln>
                  <a:noFill/>
                </a:ln>
                <a:solidFill>
                  <a:srgbClr val="CC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零阶微扰方程</a:t>
            </a:r>
          </a:p>
        </p:txBody>
      </p:sp>
      <p:sp>
        <p:nvSpPr>
          <p:cNvPr id="13323" name="Text Box 11"/>
          <p:cNvSpPr txBox="1">
            <a:spLocks noChangeArrowheads="1"/>
          </p:cNvSpPr>
          <p:nvPr/>
        </p:nvSpPr>
        <p:spPr bwMode="auto">
          <a:xfrm>
            <a:off x="5655246" y="4195986"/>
            <a:ext cx="2622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400" b="1" i="0" u="none" strike="noStrike" kern="1200" cap="none" spc="0" normalizeH="0" baseline="0" noProof="0">
                <a:ln>
                  <a:noFill/>
                </a:ln>
                <a:solidFill>
                  <a:srgbClr val="CC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0" lang="zh-CN" altLang="en-US" sz="2400" b="1" i="0" u="none" strike="noStrike" kern="1200" cap="none" spc="0" normalizeH="0" baseline="0" noProof="0">
                <a:ln>
                  <a:noFill/>
                </a:ln>
                <a:solidFill>
                  <a:srgbClr val="CC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一阶微扰方程</a:t>
            </a:r>
          </a:p>
        </p:txBody>
      </p:sp>
      <p:sp>
        <p:nvSpPr>
          <p:cNvPr id="13324" name="Text Box 12"/>
          <p:cNvSpPr txBox="1">
            <a:spLocks noChangeArrowheads="1"/>
          </p:cNvSpPr>
          <p:nvPr/>
        </p:nvSpPr>
        <p:spPr bwMode="auto">
          <a:xfrm>
            <a:off x="5652071" y="5300886"/>
            <a:ext cx="2622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400" b="1" i="0" u="none" strike="noStrike" kern="1200" cap="none" spc="0" normalizeH="0" baseline="0" noProof="0">
                <a:ln>
                  <a:noFill/>
                </a:ln>
                <a:solidFill>
                  <a:srgbClr val="CC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0" lang="zh-CN" altLang="en-US" sz="2400" b="1" i="0" u="none" strike="noStrike" kern="1200" cap="none" spc="0" normalizeH="0" baseline="0" noProof="0">
                <a:ln>
                  <a:noFill/>
                </a:ln>
                <a:solidFill>
                  <a:srgbClr val="CC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二阶微扰方程</a:t>
            </a:r>
          </a:p>
        </p:txBody>
      </p:sp>
      <p:sp>
        <p:nvSpPr>
          <p:cNvPr id="2" name="页脚占位符 1"/>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zh-CN" altLang="en-US"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清华大学电子工程系</a:t>
            </a:r>
            <a:r>
              <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a:t>
            </a:r>
            <a:r>
              <a:rPr kumimoji="1" lang="zh-CN" altLang="en-US"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黄翊东</a:t>
            </a:r>
            <a:endPar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3" name="灯片编号占位符 2"/>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BFA3644-F7FA-4510-BE22-999DFD69EC9B}" type="slidenum">
              <a:rPr kumimoji="1" lang="en-US" altLang="zh-CN" sz="14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60</a:t>
            </a:fld>
            <a:endPar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16" name="Rectangle 2"/>
          <p:cNvSpPr txBox="1">
            <a:spLocks noRot="1" noChangeArrowheads="1"/>
          </p:cNvSpPr>
          <p:nvPr/>
        </p:nvSpPr>
        <p:spPr bwMode="auto">
          <a:xfrm>
            <a:off x="-221989" y="111360"/>
            <a:ext cx="9505428"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5pPr>
            <a:lvl6pPr marL="4572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6pPr>
            <a:lvl7pPr marL="9144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7pPr>
            <a:lvl8pPr marL="13716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8pPr>
            <a:lvl9pPr marL="18288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10000"/>
              </a:lnSpc>
              <a:spcBef>
                <a:spcPct val="0"/>
              </a:spcBef>
              <a:spcAft>
                <a:spcPct val="0"/>
              </a:spcAft>
              <a:buClrTx/>
              <a:buSzTx/>
              <a:buFontTx/>
              <a:buNone/>
              <a:tabLst/>
              <a:defRPr/>
            </a:pPr>
            <a:r>
              <a:rPr kumimoji="1" lang="zh-CN" altLang="en-US" sz="3600" b="1" i="0" u="none" strike="noStrike" kern="1200" cap="none" spc="0" normalizeH="0" baseline="0" noProof="0">
                <a:ln>
                  <a:noFill/>
                </a:ln>
                <a:solidFill>
                  <a:srgbClr val="660066"/>
                </a:solidFill>
                <a:effectLst>
                  <a:outerShdw blurRad="38100" dist="38100" dir="2700000" algn="tl">
                    <a:srgbClr val="C0C0C0"/>
                  </a:outerShdw>
                </a:effectLst>
                <a:uLnTx/>
                <a:uFillTx/>
                <a:latin typeface="Times New Roman" pitchFamily="18" charset="0"/>
                <a:ea typeface="微软雅黑" pitchFamily="34" charset="-122"/>
                <a:cs typeface="+mj-cs"/>
              </a:rPr>
              <a:t>周期势场下对电子能级</a:t>
            </a:r>
            <a:r>
              <a:rPr kumimoji="1" lang="en-US" altLang="zh-CN" sz="3600" b="1" i="0" u="none" strike="noStrike" kern="1200" cap="none" spc="0" normalizeH="0" baseline="0" noProof="0">
                <a:ln>
                  <a:noFill/>
                </a:ln>
                <a:solidFill>
                  <a:srgbClr val="660066"/>
                </a:solidFill>
                <a:effectLst>
                  <a:outerShdw blurRad="38100" dist="38100" dir="2700000" algn="tl">
                    <a:srgbClr val="C0C0C0"/>
                  </a:outerShdw>
                </a:effectLst>
                <a:uLnTx/>
                <a:uFillTx/>
                <a:latin typeface="Times New Roman" pitchFamily="18" charset="0"/>
                <a:ea typeface="微软雅黑" pitchFamily="34" charset="-122"/>
                <a:cs typeface="+mj-cs"/>
              </a:rPr>
              <a:t>(</a:t>
            </a:r>
            <a:r>
              <a:rPr kumimoji="1" lang="zh-CN" altLang="en-US" sz="3600" b="1" i="0" u="none" strike="noStrike" kern="1200" cap="none" spc="0" normalizeH="0" baseline="0" noProof="0">
                <a:ln>
                  <a:noFill/>
                </a:ln>
                <a:solidFill>
                  <a:srgbClr val="660066"/>
                </a:solidFill>
                <a:effectLst>
                  <a:outerShdw blurRad="38100" dist="38100" dir="2700000" algn="tl">
                    <a:srgbClr val="C0C0C0"/>
                  </a:outerShdw>
                </a:effectLst>
                <a:uLnTx/>
                <a:uFillTx/>
                <a:latin typeface="Times New Roman" pitchFamily="18" charset="0"/>
                <a:ea typeface="微软雅黑" pitchFamily="34" charset="-122"/>
                <a:cs typeface="+mj-cs"/>
              </a:rPr>
              <a:t>能量本征值</a:t>
            </a:r>
            <a:r>
              <a:rPr kumimoji="1" lang="en-US" altLang="zh-CN" sz="3600" b="1" i="0" u="none" strike="noStrike" kern="1200" cap="none" spc="0" normalizeH="0" baseline="0" noProof="0">
                <a:ln>
                  <a:noFill/>
                </a:ln>
                <a:solidFill>
                  <a:srgbClr val="660066"/>
                </a:solidFill>
                <a:effectLst>
                  <a:outerShdw blurRad="38100" dist="38100" dir="2700000" algn="tl">
                    <a:srgbClr val="C0C0C0"/>
                  </a:outerShdw>
                </a:effectLst>
                <a:uLnTx/>
                <a:uFillTx/>
                <a:latin typeface="Times New Roman" pitchFamily="18" charset="0"/>
                <a:ea typeface="微软雅黑" pitchFamily="34" charset="-122"/>
                <a:cs typeface="+mj-cs"/>
              </a:rPr>
              <a:t>)</a:t>
            </a:r>
            <a:r>
              <a:rPr kumimoji="1" lang="zh-CN" altLang="en-US" sz="3600" b="1" i="0" u="none" strike="noStrike" kern="1200" cap="none" spc="0" normalizeH="0" baseline="0" noProof="0">
                <a:ln>
                  <a:noFill/>
                </a:ln>
                <a:solidFill>
                  <a:srgbClr val="660066"/>
                </a:solidFill>
                <a:effectLst>
                  <a:outerShdw blurRad="38100" dist="38100" dir="2700000" algn="tl">
                    <a:srgbClr val="C0C0C0"/>
                  </a:outerShdw>
                </a:effectLst>
                <a:uLnTx/>
                <a:uFillTx/>
                <a:latin typeface="Times New Roman" pitchFamily="18" charset="0"/>
                <a:ea typeface="微软雅黑" pitchFamily="34" charset="-122"/>
                <a:cs typeface="+mj-cs"/>
              </a:rPr>
              <a:t>修正</a:t>
            </a:r>
            <a:endParaRPr kumimoji="1" lang="zh-CN" altLang="en-US" sz="3600" b="1" i="0" u="none" strike="noStrike" kern="1200" cap="none" spc="0" normalizeH="0" baseline="0" noProof="0" dirty="0">
              <a:ln>
                <a:noFill/>
              </a:ln>
              <a:solidFill>
                <a:srgbClr val="660066"/>
              </a:solidFill>
              <a:effectLst>
                <a:outerShdw blurRad="38100" dist="38100" dir="2700000" algn="tl">
                  <a:srgbClr val="C0C0C0"/>
                </a:outerShdw>
              </a:effectLst>
              <a:uLnTx/>
              <a:uFillTx/>
              <a:latin typeface="Times New Roman" pitchFamily="18" charset="0"/>
              <a:ea typeface="微软雅黑" pitchFamily="34" charset="-122"/>
              <a:cs typeface="+mj-cs"/>
            </a:endParaRPr>
          </a:p>
        </p:txBody>
      </p:sp>
      <p:sp>
        <p:nvSpPr>
          <p:cNvPr id="17" name="Rectangle 37"/>
          <p:cNvSpPr>
            <a:spLocks noChangeArrowheads="1"/>
          </p:cNvSpPr>
          <p:nvPr/>
        </p:nvSpPr>
        <p:spPr bwMode="auto">
          <a:xfrm flipV="1">
            <a:off x="106363" y="923120"/>
            <a:ext cx="8885237" cy="42863"/>
          </a:xfrm>
          <a:prstGeom prst="rect">
            <a:avLst/>
          </a:prstGeom>
          <a:gradFill rotWithShape="0">
            <a:gsLst>
              <a:gs pos="0">
                <a:srgbClr val="808080">
                  <a:gamma/>
                  <a:tint val="0"/>
                  <a:invGamma/>
                </a:srgbClr>
              </a:gs>
              <a:gs pos="100000">
                <a:srgbClr val="808080"/>
              </a:gs>
            </a:gsLst>
            <a:path path="shape">
              <a:fillToRect l="50000" t="50000" r="50000" b="50000"/>
            </a:path>
          </a:gradFill>
          <a:ln w="12700">
            <a:noFill/>
            <a:miter lim="800000"/>
            <a:headEnd type="none" w="sm" len="sm"/>
            <a:tailEnd type="none" w="sm" len="sm"/>
          </a:ln>
          <a:effectLst/>
        </p:spPr>
        <p:txBody>
          <a:bodyPr wrap="none" anchor="ctr"/>
          <a:lstStyle/>
          <a:p>
            <a:pPr marL="0" marR="0" lvl="0" indent="0" algn="l" defTabSz="914400" rtl="0" eaLnBrk="0" fontAlgn="auto" latinLnBrk="0" hangingPunct="0">
              <a:lnSpc>
                <a:spcPct val="100000"/>
              </a:lnSpc>
              <a:spcBef>
                <a:spcPts val="0"/>
              </a:spcBef>
              <a:spcAft>
                <a:spcPts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Arial"/>
              <a:ea typeface="宋体"/>
              <a:cs typeface="+mn-cs"/>
            </a:endParaRPr>
          </a:p>
        </p:txBody>
      </p:sp>
      <p:sp>
        <p:nvSpPr>
          <p:cNvPr id="18" name="Oval 13">
            <a:extLst>
              <a:ext uri="{FF2B5EF4-FFF2-40B4-BE49-F238E27FC236}">
                <a16:creationId xmlns:a16="http://schemas.microsoft.com/office/drawing/2014/main" id="{6C16F75D-2D1F-4F7B-B01F-9923C014528C}"/>
              </a:ext>
            </a:extLst>
          </p:cNvPr>
          <p:cNvSpPr>
            <a:spLocks noChangeArrowheads="1"/>
          </p:cNvSpPr>
          <p:nvPr/>
        </p:nvSpPr>
        <p:spPr bwMode="auto">
          <a:xfrm>
            <a:off x="1547664" y="4076477"/>
            <a:ext cx="576263" cy="792163"/>
          </a:xfrm>
          <a:prstGeom prst="ellipse">
            <a:avLst/>
          </a:prstGeom>
          <a:noFill/>
          <a:ln w="38100">
            <a:solidFill>
              <a:srgbClr val="FF33CC"/>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9" name="Oval 14">
            <a:extLst>
              <a:ext uri="{FF2B5EF4-FFF2-40B4-BE49-F238E27FC236}">
                <a16:creationId xmlns:a16="http://schemas.microsoft.com/office/drawing/2014/main" id="{3C82C6F9-E463-4819-88D9-470BAECAAF12}"/>
              </a:ext>
            </a:extLst>
          </p:cNvPr>
          <p:cNvSpPr>
            <a:spLocks noChangeArrowheads="1"/>
          </p:cNvSpPr>
          <p:nvPr/>
        </p:nvSpPr>
        <p:spPr bwMode="auto">
          <a:xfrm>
            <a:off x="4582670" y="4076476"/>
            <a:ext cx="576262" cy="792163"/>
          </a:xfrm>
          <a:prstGeom prst="ellipse">
            <a:avLst/>
          </a:prstGeom>
          <a:noFill/>
          <a:ln w="38100">
            <a:solidFill>
              <a:srgbClr val="FF33CC"/>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0" name="Oval 15">
            <a:extLst>
              <a:ext uri="{FF2B5EF4-FFF2-40B4-BE49-F238E27FC236}">
                <a16:creationId xmlns:a16="http://schemas.microsoft.com/office/drawing/2014/main" id="{1D0B72D6-07CE-4F94-887A-51D1680833E5}"/>
              </a:ext>
            </a:extLst>
          </p:cNvPr>
          <p:cNvSpPr>
            <a:spLocks noChangeArrowheads="1"/>
          </p:cNvSpPr>
          <p:nvPr/>
        </p:nvSpPr>
        <p:spPr bwMode="auto">
          <a:xfrm>
            <a:off x="5731668" y="4678701"/>
            <a:ext cx="576263" cy="792162"/>
          </a:xfrm>
          <a:prstGeom prst="ellipse">
            <a:avLst/>
          </a:prstGeom>
          <a:noFill/>
          <a:ln w="38100">
            <a:solidFill>
              <a:srgbClr val="FF33CC"/>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451543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dissolve">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dissolve">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dissolve">
                                      <p:cBhvr>
                                        <p:cTn id="1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0"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6914" name="Rectangle 2"/>
          <p:cNvSpPr>
            <a:spLocks noChangeArrowheads="1"/>
          </p:cNvSpPr>
          <p:nvPr/>
        </p:nvSpPr>
        <p:spPr bwMode="auto">
          <a:xfrm>
            <a:off x="2195513" y="1587723"/>
            <a:ext cx="5113337" cy="647700"/>
          </a:xfrm>
          <a:prstGeom prst="rect">
            <a:avLst/>
          </a:prstGeom>
          <a:solidFill>
            <a:srgbClr val="FFFF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2533" name="Text Box 5"/>
          <p:cNvSpPr txBox="1">
            <a:spLocks noChangeArrowheads="1"/>
          </p:cNvSpPr>
          <p:nvPr/>
        </p:nvSpPr>
        <p:spPr bwMode="auto">
          <a:xfrm>
            <a:off x="468313" y="1052736"/>
            <a:ext cx="3841750" cy="4572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r>
              <a:rPr lang="zh-CN" altLang="en-US" sz="2400" b="1">
                <a:solidFill>
                  <a:srgbClr val="000000"/>
                </a:solidFill>
                <a:latin typeface="Times New Roman" panose="02020603050405020304" pitchFamily="18" charset="0"/>
                <a:ea typeface="微软雅黑" panose="020B0503020204020204" pitchFamily="34" charset="-122"/>
              </a:rPr>
              <a:t>能量本征值的一级修正为：</a:t>
            </a:r>
          </a:p>
        </p:txBody>
      </p:sp>
      <p:sp>
        <p:nvSpPr>
          <p:cNvPr id="22534"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2535" name="Rectangle 7"/>
          <p:cNvSpPr>
            <a:spLocks noChangeArrowheads="1"/>
          </p:cNvSpPr>
          <p:nvPr/>
        </p:nvSpPr>
        <p:spPr bwMode="auto">
          <a:xfrm>
            <a:off x="0" y="6096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endParaRPr lang="zh-CN" altLang="en-US" sz="1800">
              <a:solidFill>
                <a:srgbClr val="336666"/>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2536" name="Rectangle 8"/>
          <p:cNvSpPr>
            <a:spLocks noChangeArrowheads="1"/>
          </p:cNvSpPr>
          <p:nvPr/>
        </p:nvSpPr>
        <p:spPr bwMode="auto">
          <a:xfrm>
            <a:off x="0" y="9144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2537" name="Rectangle 9"/>
          <p:cNvSpPr>
            <a:spLocks noChangeArrowheads="1"/>
          </p:cNvSpPr>
          <p:nvPr/>
        </p:nvSpPr>
        <p:spPr bwMode="auto">
          <a:xfrm>
            <a:off x="0" y="9144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endParaRPr lang="zh-CN" altLang="en-US" sz="1800">
              <a:solidFill>
                <a:srgbClr val="336666"/>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446922" name="Rectangle 3"/>
          <p:cNvSpPr>
            <a:spLocks noRot="1" noChangeArrowheads="1"/>
          </p:cNvSpPr>
          <p:nvPr/>
        </p:nvSpPr>
        <p:spPr bwMode="auto">
          <a:xfrm>
            <a:off x="323850" y="4827811"/>
            <a:ext cx="3754438"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lnSpc>
                <a:spcPct val="90000"/>
              </a:lnSpc>
              <a:spcBef>
                <a:spcPct val="20000"/>
              </a:spcBef>
              <a:buClr>
                <a:srgbClr val="336666"/>
              </a:buClr>
              <a:buSzPct val="70000"/>
              <a:buFont typeface="Wingdings" panose="05000000000000000000" pitchFamily="2" charset="2"/>
              <a:buNone/>
            </a:pPr>
            <a:r>
              <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波函数的一级修正</a:t>
            </a:r>
            <a:r>
              <a:rPr lang="en-US" altLang="zh-CN"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a:t>
            </a:r>
          </a:p>
          <a:p>
            <a:pPr eaLnBrk="1" hangingPunct="1">
              <a:lnSpc>
                <a:spcPct val="90000"/>
              </a:lnSpc>
              <a:spcBef>
                <a:spcPct val="20000"/>
              </a:spcBef>
              <a:buClr>
                <a:srgbClr val="336666"/>
              </a:buClr>
              <a:buSzPct val="70000"/>
              <a:buFont typeface="Wingdings" panose="05000000000000000000" pitchFamily="2" charset="2"/>
              <a:buChar char="¢"/>
            </a:pPr>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a:p>
            <a:pPr eaLnBrk="1" hangingPunct="1">
              <a:lnSpc>
                <a:spcPct val="90000"/>
              </a:lnSpc>
              <a:spcBef>
                <a:spcPct val="20000"/>
              </a:spcBef>
              <a:buClr>
                <a:srgbClr val="336666"/>
              </a:buClr>
              <a:buSzPct val="70000"/>
              <a:buFont typeface="Wingdings" panose="05000000000000000000" pitchFamily="2" charset="2"/>
              <a:buChar char="¢"/>
            </a:pPr>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aphicFrame>
        <p:nvGraphicFramePr>
          <p:cNvPr id="1446923" name="Object 4"/>
          <p:cNvGraphicFramePr>
            <a:graphicFrameLocks noChangeAspect="1"/>
          </p:cNvGraphicFramePr>
          <p:nvPr>
            <p:extLst>
              <p:ext uri="{D42A27DB-BD31-4B8C-83A1-F6EECF244321}">
                <p14:modId xmlns:p14="http://schemas.microsoft.com/office/powerpoint/2010/main" val="3852590516"/>
              </p:ext>
            </p:extLst>
          </p:nvPr>
        </p:nvGraphicFramePr>
        <p:xfrm>
          <a:off x="2195513" y="5196111"/>
          <a:ext cx="3816350" cy="1289050"/>
        </p:xfrm>
        <a:graphic>
          <a:graphicData uri="http://schemas.openxmlformats.org/presentationml/2006/ole">
            <mc:AlternateContent xmlns:mc="http://schemas.openxmlformats.org/markup-compatibility/2006">
              <mc:Choice xmlns:v="urn:schemas-microsoft-com:vml" Requires="v">
                <p:oleObj spid="_x0000_s343574" name="公式" r:id="rId4" imgW="1498600" imgH="508000" progId="Equation.3">
                  <p:embed/>
                </p:oleObj>
              </mc:Choice>
              <mc:Fallback>
                <p:oleObj name="公式" r:id="rId4" imgW="1498600" imgH="508000" progId="Equation.3">
                  <p:embed/>
                  <p:pic>
                    <p:nvPicPr>
                      <p:cNvPr id="0" name="图片 12749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95513" y="5196111"/>
                        <a:ext cx="3816350" cy="12890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1446924" name="Group 12"/>
          <p:cNvGrpSpPr/>
          <p:nvPr/>
        </p:nvGrpSpPr>
        <p:grpSpPr bwMode="auto">
          <a:xfrm>
            <a:off x="250825" y="2308448"/>
            <a:ext cx="8642350" cy="2519363"/>
            <a:chOff x="158" y="1616"/>
            <a:chExt cx="5444" cy="1587"/>
          </a:xfrm>
        </p:grpSpPr>
        <p:graphicFrame>
          <p:nvGraphicFramePr>
            <p:cNvPr id="22546" name="Object 8"/>
            <p:cNvGraphicFramePr>
              <a:graphicFrameLocks noChangeAspect="1"/>
            </p:cNvGraphicFramePr>
            <p:nvPr/>
          </p:nvGraphicFramePr>
          <p:xfrm>
            <a:off x="2472" y="2750"/>
            <a:ext cx="327" cy="436"/>
          </p:xfrm>
          <a:graphic>
            <a:graphicData uri="http://schemas.openxmlformats.org/presentationml/2006/ole">
              <mc:AlternateContent xmlns:mc="http://schemas.openxmlformats.org/markup-compatibility/2006">
                <mc:Choice xmlns:v="urn:schemas-microsoft-com:vml" Requires="v">
                  <p:oleObj spid="_x0000_s343575" name="公式" r:id="rId6" imgW="254000" imgH="342900" progId="Equation.3">
                    <p:embed/>
                  </p:oleObj>
                </mc:Choice>
                <mc:Fallback>
                  <p:oleObj name="公式" r:id="rId6" imgW="254000" imgH="342900" progId="Equation.3">
                    <p:embed/>
                    <p:pic>
                      <p:nvPicPr>
                        <p:cNvPr id="0" name="图片 12749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72" y="2750"/>
                          <a:ext cx="327" cy="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22547" name="Group 14"/>
            <p:cNvGrpSpPr/>
            <p:nvPr/>
          </p:nvGrpSpPr>
          <p:grpSpPr bwMode="auto">
            <a:xfrm>
              <a:off x="204" y="1616"/>
              <a:ext cx="5398" cy="1538"/>
              <a:chOff x="204" y="1616"/>
              <a:chExt cx="5398" cy="1538"/>
            </a:xfrm>
          </p:grpSpPr>
          <p:graphicFrame>
            <p:nvGraphicFramePr>
              <p:cNvPr id="22549" name="Object 6"/>
              <p:cNvGraphicFramePr>
                <a:graphicFrameLocks noChangeAspect="1"/>
              </p:cNvGraphicFramePr>
              <p:nvPr/>
            </p:nvGraphicFramePr>
            <p:xfrm>
              <a:off x="1439" y="1869"/>
              <a:ext cx="1996" cy="790"/>
            </p:xfrm>
            <a:graphic>
              <a:graphicData uri="http://schemas.openxmlformats.org/presentationml/2006/ole">
                <mc:AlternateContent xmlns:mc="http://schemas.openxmlformats.org/markup-compatibility/2006">
                  <mc:Choice xmlns:v="urn:schemas-microsoft-com:vml" Requires="v">
                    <p:oleObj spid="_x0000_s343576" name="公式" r:id="rId8" imgW="1371600" imgH="546100" progId="Equation.3">
                      <p:embed/>
                    </p:oleObj>
                  </mc:Choice>
                  <mc:Fallback>
                    <p:oleObj name="公式" r:id="rId8" imgW="1371600" imgH="546100" progId="Equation.3">
                      <p:embed/>
                      <p:pic>
                        <p:nvPicPr>
                          <p:cNvPr id="0" name="图片 12749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439" y="1869"/>
                            <a:ext cx="1996" cy="7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2550" name="Rectangle 10"/>
              <p:cNvSpPr>
                <a:spLocks noChangeArrowheads="1"/>
              </p:cNvSpPr>
              <p:nvPr/>
            </p:nvSpPr>
            <p:spPr bwMode="auto">
              <a:xfrm>
                <a:off x="2754" y="2780"/>
                <a:ext cx="276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r>
                  <a:rPr lang="zh-CN" altLang="en-US" sz="2400" b="1">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代表积分中不包括 </a:t>
                </a:r>
                <a:r>
                  <a:rPr lang="en-US" altLang="zh-CN" sz="2400" b="1" i="1">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k</a:t>
                </a:r>
                <a:r>
                  <a:rPr lang="en-US" altLang="zh-CN" sz="2400" b="1">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400" b="1" i="1">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k </a:t>
                </a:r>
                <a:r>
                  <a:rPr lang="zh-CN" altLang="en-US" sz="2400" b="1">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这一项</a:t>
                </a:r>
                <a:r>
                  <a:rPr lang="zh-CN" altLang="en-US" sz="2000" b="1">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 </a:t>
                </a:r>
                <a:endParaRPr lang="zh-CN" altLang="en-US" sz="4000" b="1">
                  <a:solidFill>
                    <a:srgbClr val="080808"/>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2551" name="Rectangle 11"/>
              <p:cNvSpPr>
                <a:spLocks noChangeArrowheads="1"/>
              </p:cNvSpPr>
              <p:nvPr/>
            </p:nvSpPr>
            <p:spPr bwMode="auto">
              <a:xfrm>
                <a:off x="259" y="2478"/>
                <a:ext cx="146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r>
                  <a:rPr lang="zh-CN" altLang="en-US" sz="2400" b="1">
                    <a:solidFill>
                      <a:srgbClr val="000000"/>
                    </a:solidFill>
                    <a:latin typeface="Times New Roman" panose="02020603050405020304" pitchFamily="18" charset="0"/>
                    <a:ea typeface="微软雅黑" panose="020B0503020204020204" pitchFamily="34" charset="-122"/>
                  </a:rPr>
                  <a:t>非简并：不存在</a:t>
                </a:r>
              </a:p>
            </p:txBody>
          </p:sp>
          <p:graphicFrame>
            <p:nvGraphicFramePr>
              <p:cNvPr id="22552" name="Object 12"/>
              <p:cNvGraphicFramePr>
                <a:graphicFrameLocks noChangeAspect="1"/>
              </p:cNvGraphicFramePr>
              <p:nvPr/>
            </p:nvGraphicFramePr>
            <p:xfrm>
              <a:off x="1212" y="2795"/>
              <a:ext cx="1051" cy="359"/>
            </p:xfrm>
            <a:graphic>
              <a:graphicData uri="http://schemas.openxmlformats.org/presentationml/2006/ole">
                <mc:AlternateContent xmlns:mc="http://schemas.openxmlformats.org/markup-compatibility/2006">
                  <mc:Choice xmlns:v="urn:schemas-microsoft-com:vml" Requires="v">
                    <p:oleObj spid="_x0000_s343577" name="公式" r:id="rId10" imgW="812165" imgH="279400" progId="Equation.3">
                      <p:embed/>
                    </p:oleObj>
                  </mc:Choice>
                  <mc:Fallback>
                    <p:oleObj name="公式" r:id="rId10" imgW="812165" imgH="279400" progId="Equation.3">
                      <p:embed/>
                      <p:pic>
                        <p:nvPicPr>
                          <p:cNvPr id="0" name="图片 127496"/>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212" y="2795"/>
                            <a:ext cx="1051" cy="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2553" name="Text Box 19"/>
              <p:cNvSpPr txBox="1">
                <a:spLocks noChangeArrowheads="1"/>
              </p:cNvSpPr>
              <p:nvPr/>
            </p:nvSpPr>
            <p:spPr bwMode="auto">
              <a:xfrm>
                <a:off x="305" y="1720"/>
                <a:ext cx="242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r>
                  <a:rPr lang="zh-CN" altLang="en-US" sz="2400" b="1">
                    <a:solidFill>
                      <a:srgbClr val="000000"/>
                    </a:solidFill>
                    <a:latin typeface="Times New Roman" panose="02020603050405020304" pitchFamily="18" charset="0"/>
                    <a:ea typeface="微软雅黑" panose="020B0503020204020204" pitchFamily="34" charset="-122"/>
                  </a:rPr>
                  <a:t>能量本征值的二级修正为：</a:t>
                </a:r>
              </a:p>
            </p:txBody>
          </p:sp>
          <p:sp>
            <p:nvSpPr>
              <p:cNvPr id="22554" name="Line 20"/>
              <p:cNvSpPr>
                <a:spLocks noChangeShapeType="1"/>
              </p:cNvSpPr>
              <p:nvPr/>
            </p:nvSpPr>
            <p:spPr bwMode="auto">
              <a:xfrm>
                <a:off x="204" y="1616"/>
                <a:ext cx="5398" cy="0"/>
              </a:xfrm>
              <a:prstGeom prst="line">
                <a:avLst/>
              </a:prstGeom>
              <a:noFill/>
              <a:ln w="38100">
                <a:solidFill>
                  <a:srgbClr val="996633"/>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grpSp>
        <p:sp>
          <p:nvSpPr>
            <p:cNvPr id="22548" name="Line 21"/>
            <p:cNvSpPr>
              <a:spLocks noChangeShapeType="1"/>
            </p:cNvSpPr>
            <p:nvPr/>
          </p:nvSpPr>
          <p:spPr bwMode="auto">
            <a:xfrm>
              <a:off x="158" y="3203"/>
              <a:ext cx="5398" cy="0"/>
            </a:xfrm>
            <a:prstGeom prst="line">
              <a:avLst/>
            </a:prstGeom>
            <a:noFill/>
            <a:ln w="38100">
              <a:solidFill>
                <a:srgbClr val="663300"/>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grpSp>
      <p:grpSp>
        <p:nvGrpSpPr>
          <p:cNvPr id="1446934" name="Group 22"/>
          <p:cNvGrpSpPr/>
          <p:nvPr/>
        </p:nvGrpSpPr>
        <p:grpSpPr bwMode="auto">
          <a:xfrm>
            <a:off x="4787900" y="2078261"/>
            <a:ext cx="3673475" cy="1069975"/>
            <a:chOff x="3016" y="1471"/>
            <a:chExt cx="2314" cy="674"/>
          </a:xfrm>
        </p:grpSpPr>
        <p:graphicFrame>
          <p:nvGraphicFramePr>
            <p:cNvPr id="22543" name="Object 23"/>
            <p:cNvGraphicFramePr>
              <a:graphicFrameLocks noChangeAspect="1"/>
            </p:cNvGraphicFramePr>
            <p:nvPr/>
          </p:nvGraphicFramePr>
          <p:xfrm>
            <a:off x="3833" y="1842"/>
            <a:ext cx="1497" cy="303"/>
          </p:xfrm>
          <a:graphic>
            <a:graphicData uri="http://schemas.openxmlformats.org/presentationml/2006/ole">
              <mc:AlternateContent xmlns:mc="http://schemas.openxmlformats.org/markup-compatibility/2006">
                <mc:Choice xmlns:v="urn:schemas-microsoft-com:vml" Requires="v">
                  <p:oleObj spid="_x0000_s343578" name="公式" r:id="rId12" imgW="1002665" imgH="203200" progId="Equation.3">
                    <p:embed/>
                  </p:oleObj>
                </mc:Choice>
                <mc:Fallback>
                  <p:oleObj name="公式" r:id="rId12" imgW="1002665" imgH="203200" progId="Equation.3">
                    <p:embed/>
                    <p:pic>
                      <p:nvPicPr>
                        <p:cNvPr id="0" name="图片 127497"/>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33" y="1842"/>
                          <a:ext cx="1497" cy="303"/>
                        </a:xfrm>
                        <a:prstGeom prst="rect">
                          <a:avLst/>
                        </a:prstGeom>
                        <a:noFill/>
                        <a:ln w="57150">
                          <a:solidFill>
                            <a:srgbClr val="FF6699"/>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2544" name="Line 24"/>
            <p:cNvSpPr>
              <a:spLocks noChangeShapeType="1"/>
            </p:cNvSpPr>
            <p:nvPr/>
          </p:nvSpPr>
          <p:spPr bwMode="auto">
            <a:xfrm flipV="1">
              <a:off x="4150" y="1471"/>
              <a:ext cx="0" cy="362"/>
            </a:xfrm>
            <a:prstGeom prst="line">
              <a:avLst/>
            </a:prstGeom>
            <a:noFill/>
            <a:ln w="9525">
              <a:solidFill>
                <a:srgbClr val="FF33CC"/>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sp>
          <p:nvSpPr>
            <p:cNvPr id="22545" name="Line 25"/>
            <p:cNvSpPr>
              <a:spLocks noChangeShapeType="1"/>
            </p:cNvSpPr>
            <p:nvPr/>
          </p:nvSpPr>
          <p:spPr bwMode="auto">
            <a:xfrm flipH="1">
              <a:off x="3016" y="1979"/>
              <a:ext cx="771" cy="136"/>
            </a:xfrm>
            <a:prstGeom prst="line">
              <a:avLst/>
            </a:prstGeom>
            <a:noFill/>
            <a:ln w="9525">
              <a:solidFill>
                <a:srgbClr val="FF33CC"/>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grpSp>
      <p:graphicFrame>
        <p:nvGraphicFramePr>
          <p:cNvPr id="22542" name="Object 26"/>
          <p:cNvGraphicFramePr>
            <a:graphicFrameLocks noChangeAspect="1"/>
          </p:cNvGraphicFramePr>
          <p:nvPr>
            <p:extLst>
              <p:ext uri="{D42A27DB-BD31-4B8C-83A1-F6EECF244321}">
                <p14:modId xmlns:p14="http://schemas.microsoft.com/office/powerpoint/2010/main" val="1852555706"/>
              </p:ext>
            </p:extLst>
          </p:nvPr>
        </p:nvGraphicFramePr>
        <p:xfrm>
          <a:off x="2297113" y="1581373"/>
          <a:ext cx="4945062" cy="704850"/>
        </p:xfrm>
        <a:graphic>
          <a:graphicData uri="http://schemas.openxmlformats.org/presentationml/2006/ole">
            <mc:AlternateContent xmlns:mc="http://schemas.openxmlformats.org/markup-compatibility/2006">
              <mc:Choice xmlns:v="urn:schemas-microsoft-com:vml" Requires="v">
                <p:oleObj spid="_x0000_s343579" name="公式" r:id="rId14" imgW="2133600" imgH="304800" progId="Equation.3">
                  <p:embed/>
                </p:oleObj>
              </mc:Choice>
              <mc:Fallback>
                <p:oleObj name="公式" r:id="rId14" imgW="2133600" imgH="304800" progId="Equation.3">
                  <p:embed/>
                  <p:pic>
                    <p:nvPicPr>
                      <p:cNvPr id="0" name="图片 127498"/>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297113" y="1581373"/>
                        <a:ext cx="4945062"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页脚占位符 1"/>
          <p:cNvSpPr>
            <a:spLocks noGrp="1"/>
          </p:cNvSpPr>
          <p:nvPr>
            <p:ph type="ftr" sz="quarter" idx="11"/>
          </p:nvPr>
        </p:nvSpPr>
        <p:spPr>
          <a:xfrm>
            <a:off x="3059832" y="6500192"/>
            <a:ext cx="2895600" cy="457200"/>
          </a:xfrm>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zh-CN" altLang="en-US" sz="14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清华大学电子工程系</a:t>
            </a:r>
            <a:r>
              <a:rPr kumimoji="1" lang="en-US"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a:t>
            </a:r>
            <a:r>
              <a:rPr kumimoji="1" lang="zh-CN" altLang="en-US" sz="14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黄翊东</a:t>
            </a:r>
            <a:endParaRPr kumimoji="1" lang="en-US"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3" name="灯片编号占位符 2"/>
          <p:cNvSpPr>
            <a:spLocks noGrp="1"/>
          </p:cNvSpPr>
          <p:nvPr>
            <p:ph type="sldNum" sz="quarter" idx="12"/>
          </p:nvPr>
        </p:nvSpPr>
        <p:spPr>
          <a:xfrm>
            <a:off x="6553200" y="5991448"/>
            <a:ext cx="1905000" cy="457200"/>
          </a:xfrm>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CBFA3644-F7FA-4510-BE22-999DFD69EC9B}" type="slidenum">
              <a:rPr kumimoji="1" lang="en-US" altLang="zh-CN" sz="14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t>61</a:t>
            </a:fld>
            <a:endPar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29" name="Rectangle 2"/>
          <p:cNvSpPr txBox="1">
            <a:spLocks noRot="1" noChangeArrowheads="1"/>
          </p:cNvSpPr>
          <p:nvPr/>
        </p:nvSpPr>
        <p:spPr bwMode="auto">
          <a:xfrm>
            <a:off x="-221989" y="111360"/>
            <a:ext cx="9505428"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5pPr>
            <a:lvl6pPr marL="4572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6pPr>
            <a:lvl7pPr marL="9144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7pPr>
            <a:lvl8pPr marL="13716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8pPr>
            <a:lvl9pPr marL="18288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9pPr>
          </a:lstStyle>
          <a:p>
            <a:pPr eaLnBrk="1" hangingPunct="1">
              <a:lnSpc>
                <a:spcPct val="110000"/>
              </a:lnSpc>
            </a:pPr>
            <a:r>
              <a:rPr lang="zh-CN" altLang="en-US" sz="3600" b="1" kern="1200">
                <a:solidFill>
                  <a:srgbClr val="660066"/>
                </a:solidFill>
                <a:effectLst>
                  <a:outerShdw blurRad="38100" dist="38100" dir="2700000" algn="tl">
                    <a:srgbClr val="C0C0C0"/>
                  </a:outerShdw>
                </a:effectLst>
                <a:latin typeface="Times New Roman" pitchFamily="18" charset="0"/>
                <a:ea typeface="微软雅黑" pitchFamily="34" charset="-122"/>
                <a:cs typeface="+mn-cs"/>
              </a:rPr>
              <a:t>周期势场下对电子能级</a:t>
            </a:r>
            <a:r>
              <a:rPr lang="en-US" altLang="zh-CN" sz="3600" b="1" kern="1200">
                <a:solidFill>
                  <a:srgbClr val="660066"/>
                </a:solidFill>
                <a:effectLst>
                  <a:outerShdw blurRad="38100" dist="38100" dir="2700000" algn="tl">
                    <a:srgbClr val="C0C0C0"/>
                  </a:outerShdw>
                </a:effectLst>
                <a:latin typeface="Times New Roman" pitchFamily="18" charset="0"/>
                <a:ea typeface="微软雅黑" pitchFamily="34" charset="-122"/>
                <a:cs typeface="+mn-cs"/>
              </a:rPr>
              <a:t>(</a:t>
            </a:r>
            <a:r>
              <a:rPr lang="zh-CN" altLang="en-US" sz="3600" b="1" kern="1200">
                <a:solidFill>
                  <a:srgbClr val="660066"/>
                </a:solidFill>
                <a:effectLst>
                  <a:outerShdw blurRad="38100" dist="38100" dir="2700000" algn="tl">
                    <a:srgbClr val="C0C0C0"/>
                  </a:outerShdw>
                </a:effectLst>
                <a:latin typeface="Times New Roman" pitchFamily="18" charset="0"/>
                <a:ea typeface="微软雅黑" pitchFamily="34" charset="-122"/>
                <a:cs typeface="+mn-cs"/>
              </a:rPr>
              <a:t>能量本征值</a:t>
            </a:r>
            <a:r>
              <a:rPr lang="en-US" altLang="zh-CN" sz="3600" b="1" kern="1200">
                <a:solidFill>
                  <a:srgbClr val="660066"/>
                </a:solidFill>
                <a:effectLst>
                  <a:outerShdw blurRad="38100" dist="38100" dir="2700000" algn="tl">
                    <a:srgbClr val="C0C0C0"/>
                  </a:outerShdw>
                </a:effectLst>
                <a:latin typeface="Times New Roman" pitchFamily="18" charset="0"/>
                <a:ea typeface="微软雅黑" pitchFamily="34" charset="-122"/>
                <a:cs typeface="+mn-cs"/>
              </a:rPr>
              <a:t>)</a:t>
            </a:r>
            <a:r>
              <a:rPr lang="zh-CN" altLang="en-US" sz="3600" b="1" kern="1200">
                <a:solidFill>
                  <a:srgbClr val="660066"/>
                </a:solidFill>
                <a:effectLst>
                  <a:outerShdw blurRad="38100" dist="38100" dir="2700000" algn="tl">
                    <a:srgbClr val="C0C0C0"/>
                  </a:outerShdw>
                </a:effectLst>
                <a:latin typeface="Times New Roman" pitchFamily="18" charset="0"/>
                <a:ea typeface="微软雅黑" pitchFamily="34" charset="-122"/>
                <a:cs typeface="+mn-cs"/>
              </a:rPr>
              <a:t>修正</a:t>
            </a:r>
            <a:endParaRPr lang="zh-CN" altLang="en-US" sz="3600" b="1" kern="1200" dirty="0">
              <a:solidFill>
                <a:srgbClr val="660066"/>
              </a:solidFill>
              <a:effectLst>
                <a:outerShdw blurRad="38100" dist="38100" dir="2700000" algn="tl">
                  <a:srgbClr val="C0C0C0"/>
                </a:outerShdw>
              </a:effectLst>
              <a:latin typeface="Times New Roman" pitchFamily="18" charset="0"/>
              <a:ea typeface="微软雅黑" pitchFamily="34" charset="-122"/>
              <a:cs typeface="+mn-cs"/>
            </a:endParaRPr>
          </a:p>
        </p:txBody>
      </p:sp>
      <p:sp>
        <p:nvSpPr>
          <p:cNvPr id="30" name="Rectangle 37"/>
          <p:cNvSpPr>
            <a:spLocks noChangeArrowheads="1"/>
          </p:cNvSpPr>
          <p:nvPr/>
        </p:nvSpPr>
        <p:spPr bwMode="auto">
          <a:xfrm flipV="1">
            <a:off x="106363" y="923120"/>
            <a:ext cx="8885237" cy="42863"/>
          </a:xfrm>
          <a:prstGeom prst="rect">
            <a:avLst/>
          </a:prstGeom>
          <a:gradFill rotWithShape="0">
            <a:gsLst>
              <a:gs pos="0">
                <a:srgbClr val="808080">
                  <a:gamma/>
                  <a:tint val="0"/>
                  <a:invGamma/>
                </a:srgbClr>
              </a:gs>
              <a:gs pos="100000">
                <a:srgbClr val="808080"/>
              </a:gs>
            </a:gsLst>
            <a:path path="shape">
              <a:fillToRect l="50000" t="50000" r="50000" b="50000"/>
            </a:path>
          </a:gradFill>
          <a:ln w="12700">
            <a:noFill/>
            <a:miter lim="800000"/>
            <a:headEnd type="none" w="sm" len="sm"/>
            <a:tailEnd type="none" w="sm" len="sm"/>
          </a:ln>
          <a:effectLst/>
        </p:spPr>
        <p:txBody>
          <a:bodyPr wrap="none" anchor="ctr"/>
          <a:lstStyle/>
          <a:p>
            <a:pPr marL="0" marR="0" lvl="0" indent="0" algn="l" defTabSz="914400" rtl="0" eaLnBrk="0" fontAlgn="auto" latinLnBrk="0" hangingPunct="0">
              <a:lnSpc>
                <a:spcPct val="100000"/>
              </a:lnSpc>
              <a:spcBef>
                <a:spcPts val="0"/>
              </a:spcBef>
              <a:spcAft>
                <a:spcPts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Arial"/>
              <a:ea typeface="宋体"/>
              <a:cs typeface="+mn-c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446924"/>
                                        </p:tgtEl>
                                        <p:attrNameLst>
                                          <p:attrName>style.visibility</p:attrName>
                                        </p:attrNameLst>
                                      </p:cBhvr>
                                      <p:to>
                                        <p:strVal val="visible"/>
                                      </p:to>
                                    </p:set>
                                    <p:animEffect transition="in" filter="dissolve">
                                      <p:cBhvr>
                                        <p:cTn id="7" dur="500"/>
                                        <p:tgtEl>
                                          <p:spTgt spid="144692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446934"/>
                                        </p:tgtEl>
                                        <p:attrNameLst>
                                          <p:attrName>style.visibility</p:attrName>
                                        </p:attrNameLst>
                                      </p:cBhvr>
                                      <p:to>
                                        <p:strVal val="visible"/>
                                      </p:to>
                                    </p:set>
                                    <p:animEffect transition="in" filter="dissolve">
                                      <p:cBhvr>
                                        <p:cTn id="12" dur="500"/>
                                        <p:tgtEl>
                                          <p:spTgt spid="1446934"/>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1446922"/>
                                        </p:tgtEl>
                                        <p:attrNameLst>
                                          <p:attrName>style.visibility</p:attrName>
                                        </p:attrNameLst>
                                      </p:cBhvr>
                                      <p:to>
                                        <p:strVal val="visible"/>
                                      </p:to>
                                    </p:set>
                                    <p:animEffect transition="in" filter="dissolve">
                                      <p:cBhvr>
                                        <p:cTn id="15" dur="500"/>
                                        <p:tgtEl>
                                          <p:spTgt spid="1446922"/>
                                        </p:tgtEl>
                                      </p:cBhvr>
                                    </p:animEffect>
                                  </p:childTnLst>
                                </p:cTn>
                              </p:par>
                              <p:par>
                                <p:cTn id="16" presetID="9" presetClass="entr" presetSubtype="0" fill="hold" nodeType="withEffect">
                                  <p:stCondLst>
                                    <p:cond delay="0"/>
                                  </p:stCondLst>
                                  <p:childTnLst>
                                    <p:set>
                                      <p:cBhvr>
                                        <p:cTn id="17" dur="1" fill="hold">
                                          <p:stCondLst>
                                            <p:cond delay="0"/>
                                          </p:stCondLst>
                                        </p:cTn>
                                        <p:tgtEl>
                                          <p:spTgt spid="1446923"/>
                                        </p:tgtEl>
                                        <p:attrNameLst>
                                          <p:attrName>style.visibility</p:attrName>
                                        </p:attrNameLst>
                                      </p:cBhvr>
                                      <p:to>
                                        <p:strVal val="visible"/>
                                      </p:to>
                                    </p:set>
                                    <p:animEffect transition="in" filter="dissolve">
                                      <p:cBhvr>
                                        <p:cTn id="18" dur="500"/>
                                        <p:tgtEl>
                                          <p:spTgt spid="1446923"/>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1446914"/>
                                        </p:tgtEl>
                                        <p:attrNameLst>
                                          <p:attrName>style.visibility</p:attrName>
                                        </p:attrNameLst>
                                      </p:cBhvr>
                                      <p:to>
                                        <p:strVal val="visible"/>
                                      </p:to>
                                    </p:set>
                                    <p:animEffect transition="in" filter="dissolve">
                                      <p:cBhvr>
                                        <p:cTn id="23" dur="500"/>
                                        <p:tgtEl>
                                          <p:spTgt spid="14469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46914" grpId="0" animBg="1"/>
      <p:bldP spid="1446922"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ChangeArrowheads="1"/>
          </p:cNvSpPr>
          <p:nvPr/>
        </p:nvSpPr>
        <p:spPr bwMode="auto">
          <a:xfrm>
            <a:off x="2195513" y="1844675"/>
            <a:ext cx="5113337" cy="647700"/>
          </a:xfrm>
          <a:prstGeom prst="rect">
            <a:avLst/>
          </a:prstGeom>
          <a:solidFill>
            <a:srgbClr val="FFFF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aphicFrame>
        <p:nvGraphicFramePr>
          <p:cNvPr id="23556" name="Object 4"/>
          <p:cNvGraphicFramePr>
            <a:graphicFrameLocks noChangeAspect="1"/>
          </p:cNvGraphicFramePr>
          <p:nvPr/>
        </p:nvGraphicFramePr>
        <p:xfrm>
          <a:off x="2297113" y="1838325"/>
          <a:ext cx="4945062" cy="704850"/>
        </p:xfrm>
        <a:graphic>
          <a:graphicData uri="http://schemas.openxmlformats.org/presentationml/2006/ole">
            <mc:AlternateContent xmlns:mc="http://schemas.openxmlformats.org/markup-compatibility/2006">
              <mc:Choice xmlns:v="urn:schemas-microsoft-com:vml" Requires="v">
                <p:oleObj spid="_x0000_s364814" name="公式" r:id="rId4" imgW="2133600" imgH="304800" progId="Equation.3">
                  <p:embed/>
                </p:oleObj>
              </mc:Choice>
              <mc:Fallback>
                <p:oleObj name="公式" r:id="rId4" imgW="2133600" imgH="304800" progId="Equation.3">
                  <p:embed/>
                  <p:pic>
                    <p:nvPicPr>
                      <p:cNvPr id="0" name="图片 12843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97113" y="1838325"/>
                        <a:ext cx="4945062"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3557" name="Text Box 5"/>
          <p:cNvSpPr txBox="1">
            <a:spLocks noChangeArrowheads="1"/>
          </p:cNvSpPr>
          <p:nvPr/>
        </p:nvSpPr>
        <p:spPr bwMode="auto">
          <a:xfrm>
            <a:off x="468313" y="1309688"/>
            <a:ext cx="3841750" cy="4572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r>
              <a:rPr lang="zh-CN" altLang="en-US" sz="2400" b="1">
                <a:solidFill>
                  <a:srgbClr val="000000"/>
                </a:solidFill>
                <a:latin typeface="Times New Roman" panose="02020603050405020304" pitchFamily="18" charset="0"/>
                <a:ea typeface="微软雅黑" panose="020B0503020204020204" pitchFamily="34" charset="-122"/>
              </a:rPr>
              <a:t>能量本征值的一级修正为：</a:t>
            </a:r>
          </a:p>
        </p:txBody>
      </p:sp>
      <p:sp>
        <p:nvSpPr>
          <p:cNvPr id="23558"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3559" name="Rectangle 7"/>
          <p:cNvSpPr>
            <a:spLocks noChangeArrowheads="1"/>
          </p:cNvSpPr>
          <p:nvPr/>
        </p:nvSpPr>
        <p:spPr bwMode="auto">
          <a:xfrm>
            <a:off x="0" y="6096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endParaRPr lang="zh-CN" altLang="en-US" sz="1800">
              <a:solidFill>
                <a:srgbClr val="336666"/>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3560" name="Rectangle 8"/>
          <p:cNvSpPr>
            <a:spLocks noChangeArrowheads="1"/>
          </p:cNvSpPr>
          <p:nvPr/>
        </p:nvSpPr>
        <p:spPr bwMode="auto">
          <a:xfrm>
            <a:off x="0" y="9144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3561" name="Rectangle 9"/>
          <p:cNvSpPr>
            <a:spLocks noChangeArrowheads="1"/>
          </p:cNvSpPr>
          <p:nvPr/>
        </p:nvSpPr>
        <p:spPr bwMode="auto">
          <a:xfrm>
            <a:off x="0" y="9144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endParaRPr lang="zh-CN" altLang="en-US" sz="1800">
              <a:solidFill>
                <a:srgbClr val="336666"/>
              </a:solidFill>
              <a:latin typeface="Times New Roman" panose="02020603050405020304" pitchFamily="18" charset="0"/>
              <a:ea typeface="微软雅黑" panose="020B0503020204020204" pitchFamily="34" charset="-122"/>
              <a:cs typeface="Times New Roman" panose="02020603050405020304" pitchFamily="18" charset="0"/>
            </a:endParaRPr>
          </a:p>
        </p:txBody>
      </p:sp>
      <p:graphicFrame>
        <p:nvGraphicFramePr>
          <p:cNvPr id="1447946" name="Object 10"/>
          <p:cNvGraphicFramePr>
            <a:graphicFrameLocks noChangeAspect="1"/>
          </p:cNvGraphicFramePr>
          <p:nvPr/>
        </p:nvGraphicFramePr>
        <p:xfrm>
          <a:off x="3375025" y="4197350"/>
          <a:ext cx="5076825" cy="715963"/>
        </p:xfrm>
        <a:graphic>
          <a:graphicData uri="http://schemas.openxmlformats.org/presentationml/2006/ole">
            <mc:AlternateContent xmlns:mc="http://schemas.openxmlformats.org/markup-compatibility/2006">
              <mc:Choice xmlns:v="urn:schemas-microsoft-com:vml" Requires="v">
                <p:oleObj spid="_x0000_s364815" name="公式" r:id="rId6" imgW="2159000" imgH="304800" progId="Equation.3">
                  <p:embed/>
                </p:oleObj>
              </mc:Choice>
              <mc:Fallback>
                <p:oleObj name="公式" r:id="rId6" imgW="2159000" imgH="304800" progId="Equation.3">
                  <p:embed/>
                  <p:pic>
                    <p:nvPicPr>
                      <p:cNvPr id="0" name="图片 12843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75025" y="4197350"/>
                        <a:ext cx="5076825" cy="71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447947" name="Object 11"/>
          <p:cNvGraphicFramePr>
            <a:graphicFrameLocks noChangeAspect="1"/>
          </p:cNvGraphicFramePr>
          <p:nvPr/>
        </p:nvGraphicFramePr>
        <p:xfrm>
          <a:off x="3419475" y="5132388"/>
          <a:ext cx="1957388" cy="433387"/>
        </p:xfrm>
        <a:graphic>
          <a:graphicData uri="http://schemas.openxmlformats.org/presentationml/2006/ole">
            <mc:AlternateContent xmlns:mc="http://schemas.openxmlformats.org/markup-compatibility/2006">
              <mc:Choice xmlns:v="urn:schemas-microsoft-com:vml" Requires="v">
                <p:oleObj spid="_x0000_s364816" name="公式" r:id="rId8" imgW="799465" imgH="177800" progId="Equation.3">
                  <p:embed/>
                </p:oleObj>
              </mc:Choice>
              <mc:Fallback>
                <p:oleObj name="公式" r:id="rId8" imgW="799465" imgH="177800" progId="Equation.3">
                  <p:embed/>
                  <p:pic>
                    <p:nvPicPr>
                      <p:cNvPr id="0" name="图片 12843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419475" y="5132388"/>
                        <a:ext cx="1957388" cy="433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1447948" name="Group 12"/>
          <p:cNvGrpSpPr/>
          <p:nvPr/>
        </p:nvGrpSpPr>
        <p:grpSpPr bwMode="auto">
          <a:xfrm>
            <a:off x="3663950" y="2755900"/>
            <a:ext cx="3279775" cy="1293813"/>
            <a:chOff x="2308" y="2114"/>
            <a:chExt cx="2066" cy="815"/>
          </a:xfrm>
        </p:grpSpPr>
        <p:graphicFrame>
          <p:nvGraphicFramePr>
            <p:cNvPr id="23568" name="Object 13"/>
            <p:cNvGraphicFramePr>
              <a:graphicFrameLocks noChangeAspect="1"/>
            </p:cNvGraphicFramePr>
            <p:nvPr/>
          </p:nvGraphicFramePr>
          <p:xfrm>
            <a:off x="2308" y="2478"/>
            <a:ext cx="2066" cy="451"/>
          </p:xfrm>
          <a:graphic>
            <a:graphicData uri="http://schemas.openxmlformats.org/presentationml/2006/ole">
              <mc:AlternateContent xmlns:mc="http://schemas.openxmlformats.org/markup-compatibility/2006">
                <mc:Choice xmlns:v="urn:schemas-microsoft-com:vml" Requires="v">
                  <p:oleObj spid="_x0000_s364817" name="公式" r:id="rId10" imgW="1396365" imgH="304800" progId="Equation.3">
                    <p:embed/>
                  </p:oleObj>
                </mc:Choice>
                <mc:Fallback>
                  <p:oleObj name="公式" r:id="rId10" imgW="1396365" imgH="304800" progId="Equation.3">
                    <p:embed/>
                    <p:pic>
                      <p:nvPicPr>
                        <p:cNvPr id="0" name="图片 128434"/>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308" y="2478"/>
                          <a:ext cx="2066" cy="4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3569" name="AutoShape 14"/>
            <p:cNvSpPr>
              <a:spLocks noChangeArrowheads="1"/>
            </p:cNvSpPr>
            <p:nvPr/>
          </p:nvSpPr>
          <p:spPr bwMode="auto">
            <a:xfrm>
              <a:off x="3152" y="2114"/>
              <a:ext cx="227" cy="318"/>
            </a:xfrm>
            <a:prstGeom prst="downArrow">
              <a:avLst>
                <a:gd name="adj1" fmla="val 58593"/>
                <a:gd name="adj2" fmla="val 39205"/>
              </a:avLst>
            </a:prstGeom>
            <a:gradFill rotWithShape="1">
              <a:gsLst>
                <a:gs pos="0">
                  <a:srgbClr val="FFCCFF"/>
                </a:gs>
                <a:gs pos="100000">
                  <a:srgbClr val="FF00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447951" name="Group 15"/>
          <p:cNvGrpSpPr/>
          <p:nvPr/>
        </p:nvGrpSpPr>
        <p:grpSpPr bwMode="auto">
          <a:xfrm>
            <a:off x="1116013" y="2708275"/>
            <a:ext cx="3887787" cy="481013"/>
            <a:chOff x="703" y="2084"/>
            <a:chExt cx="2449" cy="303"/>
          </a:xfrm>
        </p:grpSpPr>
        <p:graphicFrame>
          <p:nvGraphicFramePr>
            <p:cNvPr id="23566" name="Object 16"/>
            <p:cNvGraphicFramePr>
              <a:graphicFrameLocks noChangeAspect="1"/>
            </p:cNvGraphicFramePr>
            <p:nvPr/>
          </p:nvGraphicFramePr>
          <p:xfrm>
            <a:off x="703" y="2084"/>
            <a:ext cx="1497" cy="303"/>
          </p:xfrm>
          <a:graphic>
            <a:graphicData uri="http://schemas.openxmlformats.org/presentationml/2006/ole">
              <mc:AlternateContent xmlns:mc="http://schemas.openxmlformats.org/markup-compatibility/2006">
                <mc:Choice xmlns:v="urn:schemas-microsoft-com:vml" Requires="v">
                  <p:oleObj spid="_x0000_s364818" name="公式" r:id="rId12" imgW="1002665" imgH="203200" progId="Equation.3">
                    <p:embed/>
                  </p:oleObj>
                </mc:Choice>
                <mc:Fallback>
                  <p:oleObj name="公式" r:id="rId12" imgW="1002665" imgH="203200" progId="Equation.3">
                    <p:embed/>
                    <p:pic>
                      <p:nvPicPr>
                        <p:cNvPr id="0" name="图片 128435"/>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03" y="2084"/>
                          <a:ext cx="1497" cy="303"/>
                        </a:xfrm>
                        <a:prstGeom prst="rect">
                          <a:avLst/>
                        </a:prstGeom>
                        <a:noFill/>
                        <a:ln w="57150">
                          <a:solidFill>
                            <a:srgbClr val="FF6699"/>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3567" name="Line 17"/>
            <p:cNvSpPr>
              <a:spLocks noChangeShapeType="1"/>
            </p:cNvSpPr>
            <p:nvPr/>
          </p:nvSpPr>
          <p:spPr bwMode="auto">
            <a:xfrm>
              <a:off x="2245" y="2251"/>
              <a:ext cx="907" cy="0"/>
            </a:xfrm>
            <a:prstGeom prst="line">
              <a:avLst/>
            </a:prstGeom>
            <a:noFill/>
            <a:ln w="57150">
              <a:solidFill>
                <a:srgbClr val="FF6699"/>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grpSp>
      <p:sp>
        <p:nvSpPr>
          <p:cNvPr id="2" name="页脚占位符 1"/>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zh-CN" altLang="en-US"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清华大学电子工程系</a:t>
            </a:r>
            <a:r>
              <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a:t>
            </a:r>
            <a:r>
              <a:rPr kumimoji="1" lang="zh-CN" altLang="en-US"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黄翊东</a:t>
            </a:r>
            <a:endPar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3" name="灯片编号占位符 2"/>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CBFA3644-F7FA-4510-BE22-999DFD69EC9B}" type="slidenum">
              <a:rPr kumimoji="1" lang="en-US" altLang="zh-CN" sz="14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t>62</a:t>
            </a:fld>
            <a:endPar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20" name="Rectangle 2"/>
          <p:cNvSpPr txBox="1">
            <a:spLocks noRot="1" noChangeArrowheads="1"/>
          </p:cNvSpPr>
          <p:nvPr/>
        </p:nvSpPr>
        <p:spPr bwMode="auto">
          <a:xfrm>
            <a:off x="-221989" y="111360"/>
            <a:ext cx="9505428"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5pPr>
            <a:lvl6pPr marL="4572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6pPr>
            <a:lvl7pPr marL="9144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7pPr>
            <a:lvl8pPr marL="13716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8pPr>
            <a:lvl9pPr marL="18288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9pPr>
          </a:lstStyle>
          <a:p>
            <a:pPr eaLnBrk="1" hangingPunct="1">
              <a:lnSpc>
                <a:spcPct val="110000"/>
              </a:lnSpc>
            </a:pPr>
            <a:r>
              <a:rPr lang="zh-CN" altLang="en-US" sz="3600" b="1" kern="1200">
                <a:solidFill>
                  <a:srgbClr val="660066"/>
                </a:solidFill>
                <a:effectLst>
                  <a:outerShdw blurRad="38100" dist="38100" dir="2700000" algn="tl">
                    <a:srgbClr val="C0C0C0"/>
                  </a:outerShdw>
                </a:effectLst>
                <a:latin typeface="Times New Roman" pitchFamily="18" charset="0"/>
                <a:ea typeface="微软雅黑" pitchFamily="34" charset="-122"/>
                <a:cs typeface="+mn-cs"/>
              </a:rPr>
              <a:t>周期势场下对电子能级</a:t>
            </a:r>
            <a:r>
              <a:rPr lang="en-US" altLang="zh-CN" sz="3600" b="1" kern="1200">
                <a:solidFill>
                  <a:srgbClr val="660066"/>
                </a:solidFill>
                <a:effectLst>
                  <a:outerShdw blurRad="38100" dist="38100" dir="2700000" algn="tl">
                    <a:srgbClr val="C0C0C0"/>
                  </a:outerShdw>
                </a:effectLst>
                <a:latin typeface="Times New Roman" pitchFamily="18" charset="0"/>
                <a:ea typeface="微软雅黑" pitchFamily="34" charset="-122"/>
                <a:cs typeface="+mn-cs"/>
              </a:rPr>
              <a:t>(</a:t>
            </a:r>
            <a:r>
              <a:rPr lang="zh-CN" altLang="en-US" sz="3600" b="1" kern="1200">
                <a:solidFill>
                  <a:srgbClr val="660066"/>
                </a:solidFill>
                <a:effectLst>
                  <a:outerShdw blurRad="38100" dist="38100" dir="2700000" algn="tl">
                    <a:srgbClr val="C0C0C0"/>
                  </a:outerShdw>
                </a:effectLst>
                <a:latin typeface="Times New Roman" pitchFamily="18" charset="0"/>
                <a:ea typeface="微软雅黑" pitchFamily="34" charset="-122"/>
                <a:cs typeface="+mn-cs"/>
              </a:rPr>
              <a:t>能量本征值</a:t>
            </a:r>
            <a:r>
              <a:rPr lang="en-US" altLang="zh-CN" sz="3600" b="1" kern="1200">
                <a:solidFill>
                  <a:srgbClr val="660066"/>
                </a:solidFill>
                <a:effectLst>
                  <a:outerShdw blurRad="38100" dist="38100" dir="2700000" algn="tl">
                    <a:srgbClr val="C0C0C0"/>
                  </a:outerShdw>
                </a:effectLst>
                <a:latin typeface="Times New Roman" pitchFamily="18" charset="0"/>
                <a:ea typeface="微软雅黑" pitchFamily="34" charset="-122"/>
                <a:cs typeface="+mn-cs"/>
              </a:rPr>
              <a:t>)</a:t>
            </a:r>
            <a:r>
              <a:rPr lang="zh-CN" altLang="en-US" sz="3600" b="1" kern="1200">
                <a:solidFill>
                  <a:srgbClr val="660066"/>
                </a:solidFill>
                <a:effectLst>
                  <a:outerShdw blurRad="38100" dist="38100" dir="2700000" algn="tl">
                    <a:srgbClr val="C0C0C0"/>
                  </a:outerShdw>
                </a:effectLst>
                <a:latin typeface="Times New Roman" pitchFamily="18" charset="0"/>
                <a:ea typeface="微软雅黑" pitchFamily="34" charset="-122"/>
                <a:cs typeface="+mn-cs"/>
              </a:rPr>
              <a:t>修正</a:t>
            </a:r>
            <a:endParaRPr lang="zh-CN" altLang="en-US" sz="3600" b="1" kern="1200" dirty="0">
              <a:solidFill>
                <a:srgbClr val="660066"/>
              </a:solidFill>
              <a:effectLst>
                <a:outerShdw blurRad="38100" dist="38100" dir="2700000" algn="tl">
                  <a:srgbClr val="C0C0C0"/>
                </a:outerShdw>
              </a:effectLst>
              <a:latin typeface="Times New Roman" pitchFamily="18" charset="0"/>
              <a:ea typeface="微软雅黑" pitchFamily="34" charset="-122"/>
              <a:cs typeface="+mn-cs"/>
            </a:endParaRPr>
          </a:p>
        </p:txBody>
      </p:sp>
      <p:sp>
        <p:nvSpPr>
          <p:cNvPr id="21" name="Rectangle 37"/>
          <p:cNvSpPr>
            <a:spLocks noChangeArrowheads="1"/>
          </p:cNvSpPr>
          <p:nvPr/>
        </p:nvSpPr>
        <p:spPr bwMode="auto">
          <a:xfrm flipV="1">
            <a:off x="106363" y="923120"/>
            <a:ext cx="8885237" cy="42863"/>
          </a:xfrm>
          <a:prstGeom prst="rect">
            <a:avLst/>
          </a:prstGeom>
          <a:gradFill rotWithShape="0">
            <a:gsLst>
              <a:gs pos="0">
                <a:srgbClr val="808080">
                  <a:gamma/>
                  <a:tint val="0"/>
                  <a:invGamma/>
                </a:srgbClr>
              </a:gs>
              <a:gs pos="100000">
                <a:srgbClr val="808080"/>
              </a:gs>
            </a:gsLst>
            <a:path path="shape">
              <a:fillToRect l="50000" t="50000" r="50000" b="50000"/>
            </a:path>
          </a:gradFill>
          <a:ln w="12700">
            <a:noFill/>
            <a:miter lim="800000"/>
            <a:headEnd type="none" w="sm" len="sm"/>
            <a:tailEnd type="none" w="sm" len="sm"/>
          </a:ln>
          <a:effectLst/>
        </p:spPr>
        <p:txBody>
          <a:bodyPr wrap="none" anchor="ctr"/>
          <a:lstStyle/>
          <a:p>
            <a:pPr marL="0" marR="0" lvl="0" indent="0" algn="l" defTabSz="914400" rtl="0" eaLnBrk="0" fontAlgn="auto" latinLnBrk="0" hangingPunct="0">
              <a:lnSpc>
                <a:spcPct val="100000"/>
              </a:lnSpc>
              <a:spcBef>
                <a:spcPts val="0"/>
              </a:spcBef>
              <a:spcAft>
                <a:spcPts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Arial"/>
              <a:ea typeface="宋体"/>
              <a:cs typeface="+mn-c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nodeType="clickEffect">
                                  <p:stCondLst>
                                    <p:cond delay="0"/>
                                  </p:stCondLst>
                                  <p:childTnLst>
                                    <p:set>
                                      <p:cBhvr>
                                        <p:cTn id="6" dur="1" fill="hold">
                                          <p:stCondLst>
                                            <p:cond delay="0"/>
                                          </p:stCondLst>
                                        </p:cTn>
                                        <p:tgtEl>
                                          <p:spTgt spid="1447951"/>
                                        </p:tgtEl>
                                        <p:attrNameLst>
                                          <p:attrName>style.visibility</p:attrName>
                                        </p:attrNameLst>
                                      </p:cBhvr>
                                      <p:to>
                                        <p:strVal val="visible"/>
                                      </p:to>
                                    </p:set>
                                    <p:animEffect transition="in" filter="slide(fromLeft)">
                                      <p:cBhvr>
                                        <p:cTn id="7" dur="500"/>
                                        <p:tgtEl>
                                          <p:spTgt spid="1447951"/>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1" fill="hold" nodeType="clickEffect">
                                  <p:stCondLst>
                                    <p:cond delay="0"/>
                                  </p:stCondLst>
                                  <p:childTnLst>
                                    <p:set>
                                      <p:cBhvr>
                                        <p:cTn id="11" dur="1" fill="hold">
                                          <p:stCondLst>
                                            <p:cond delay="0"/>
                                          </p:stCondLst>
                                        </p:cTn>
                                        <p:tgtEl>
                                          <p:spTgt spid="1447948"/>
                                        </p:tgtEl>
                                        <p:attrNameLst>
                                          <p:attrName>style.visibility</p:attrName>
                                        </p:attrNameLst>
                                      </p:cBhvr>
                                      <p:to>
                                        <p:strVal val="visible"/>
                                      </p:to>
                                    </p:set>
                                    <p:animEffect transition="in" filter="slide(fromTop)">
                                      <p:cBhvr>
                                        <p:cTn id="12" dur="500"/>
                                        <p:tgtEl>
                                          <p:spTgt spid="1447948"/>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447946"/>
                                        </p:tgtEl>
                                        <p:attrNameLst>
                                          <p:attrName>style.visibility</p:attrName>
                                        </p:attrNameLst>
                                      </p:cBhvr>
                                      <p:to>
                                        <p:strVal val="visible"/>
                                      </p:to>
                                    </p:set>
                                    <p:animEffect transition="in" filter="dissolve">
                                      <p:cBhvr>
                                        <p:cTn id="17" dur="500"/>
                                        <p:tgtEl>
                                          <p:spTgt spid="1447946"/>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447947"/>
                                        </p:tgtEl>
                                        <p:attrNameLst>
                                          <p:attrName>style.visibility</p:attrName>
                                        </p:attrNameLst>
                                      </p:cBhvr>
                                      <p:to>
                                        <p:strVal val="visible"/>
                                      </p:to>
                                    </p:set>
                                    <p:animEffect transition="in" filter="dissolve">
                                      <p:cBhvr>
                                        <p:cTn id="22" dur="500"/>
                                        <p:tgtEl>
                                          <p:spTgt spid="14479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6914" name="Rectangle 2"/>
          <p:cNvSpPr>
            <a:spLocks noChangeArrowheads="1"/>
          </p:cNvSpPr>
          <p:nvPr/>
        </p:nvSpPr>
        <p:spPr bwMode="auto">
          <a:xfrm>
            <a:off x="2195513" y="1587723"/>
            <a:ext cx="5113337" cy="647700"/>
          </a:xfrm>
          <a:prstGeom prst="rect">
            <a:avLst/>
          </a:prstGeom>
          <a:solidFill>
            <a:srgbClr val="FFFF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2533" name="Text Box 5"/>
          <p:cNvSpPr txBox="1">
            <a:spLocks noChangeArrowheads="1"/>
          </p:cNvSpPr>
          <p:nvPr/>
        </p:nvSpPr>
        <p:spPr bwMode="auto">
          <a:xfrm>
            <a:off x="468313" y="1052736"/>
            <a:ext cx="3841750" cy="4572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r>
              <a:rPr lang="zh-CN" altLang="en-US" sz="2400" b="1">
                <a:solidFill>
                  <a:srgbClr val="000000"/>
                </a:solidFill>
                <a:latin typeface="Times New Roman" panose="02020603050405020304" pitchFamily="18" charset="0"/>
                <a:ea typeface="微软雅黑" panose="020B0503020204020204" pitchFamily="34" charset="-122"/>
              </a:rPr>
              <a:t>能量本征值的一级修正为：</a:t>
            </a:r>
          </a:p>
        </p:txBody>
      </p:sp>
      <p:sp>
        <p:nvSpPr>
          <p:cNvPr id="22534"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2535" name="Rectangle 7"/>
          <p:cNvSpPr>
            <a:spLocks noChangeArrowheads="1"/>
          </p:cNvSpPr>
          <p:nvPr/>
        </p:nvSpPr>
        <p:spPr bwMode="auto">
          <a:xfrm>
            <a:off x="0" y="6096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endParaRPr lang="zh-CN" altLang="en-US" sz="1800">
              <a:solidFill>
                <a:srgbClr val="336666"/>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2536" name="Rectangle 8"/>
          <p:cNvSpPr>
            <a:spLocks noChangeArrowheads="1"/>
          </p:cNvSpPr>
          <p:nvPr/>
        </p:nvSpPr>
        <p:spPr bwMode="auto">
          <a:xfrm>
            <a:off x="0" y="9144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2537" name="Rectangle 9"/>
          <p:cNvSpPr>
            <a:spLocks noChangeArrowheads="1"/>
          </p:cNvSpPr>
          <p:nvPr/>
        </p:nvSpPr>
        <p:spPr bwMode="auto">
          <a:xfrm>
            <a:off x="0" y="9144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endParaRPr lang="zh-CN" altLang="en-US" sz="1800">
              <a:solidFill>
                <a:srgbClr val="336666"/>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446922" name="Rectangle 3"/>
          <p:cNvSpPr>
            <a:spLocks noRot="1" noChangeArrowheads="1"/>
          </p:cNvSpPr>
          <p:nvPr/>
        </p:nvSpPr>
        <p:spPr bwMode="auto">
          <a:xfrm>
            <a:off x="323850" y="4827811"/>
            <a:ext cx="3754438"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lnSpc>
                <a:spcPct val="90000"/>
              </a:lnSpc>
              <a:spcBef>
                <a:spcPct val="20000"/>
              </a:spcBef>
              <a:buClr>
                <a:srgbClr val="336666"/>
              </a:buClr>
              <a:buSzPct val="70000"/>
              <a:buFont typeface="Wingdings" panose="05000000000000000000" pitchFamily="2" charset="2"/>
              <a:buNone/>
            </a:pPr>
            <a:r>
              <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波函数的一级修正</a:t>
            </a:r>
            <a:r>
              <a:rPr lang="en-US" altLang="zh-CN"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a:t>
            </a:r>
          </a:p>
          <a:p>
            <a:pPr eaLnBrk="1" hangingPunct="1">
              <a:lnSpc>
                <a:spcPct val="90000"/>
              </a:lnSpc>
              <a:spcBef>
                <a:spcPct val="20000"/>
              </a:spcBef>
              <a:buClr>
                <a:srgbClr val="336666"/>
              </a:buClr>
              <a:buSzPct val="70000"/>
              <a:buFont typeface="Wingdings" panose="05000000000000000000" pitchFamily="2" charset="2"/>
              <a:buChar char="¢"/>
            </a:pPr>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a:p>
            <a:pPr eaLnBrk="1" hangingPunct="1">
              <a:lnSpc>
                <a:spcPct val="90000"/>
              </a:lnSpc>
              <a:spcBef>
                <a:spcPct val="20000"/>
              </a:spcBef>
              <a:buClr>
                <a:srgbClr val="336666"/>
              </a:buClr>
              <a:buSzPct val="70000"/>
              <a:buFont typeface="Wingdings" panose="05000000000000000000" pitchFamily="2" charset="2"/>
              <a:buChar char="¢"/>
            </a:pPr>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aphicFrame>
        <p:nvGraphicFramePr>
          <p:cNvPr id="1446923" name="Object 4"/>
          <p:cNvGraphicFramePr>
            <a:graphicFrameLocks noChangeAspect="1"/>
          </p:cNvGraphicFramePr>
          <p:nvPr/>
        </p:nvGraphicFramePr>
        <p:xfrm>
          <a:off x="2195513" y="5196111"/>
          <a:ext cx="3816350" cy="1289050"/>
        </p:xfrm>
        <a:graphic>
          <a:graphicData uri="http://schemas.openxmlformats.org/presentationml/2006/ole">
            <mc:AlternateContent xmlns:mc="http://schemas.openxmlformats.org/markup-compatibility/2006">
              <mc:Choice xmlns:v="urn:schemas-microsoft-com:vml" Requires="v">
                <p:oleObj spid="_x0000_s289628" name="公式" r:id="rId4" imgW="1498600" imgH="508000" progId="Equation.3">
                  <p:embed/>
                </p:oleObj>
              </mc:Choice>
              <mc:Fallback>
                <p:oleObj name="公式" r:id="rId4" imgW="1498600" imgH="508000" progId="Equation.3">
                  <p:embed/>
                  <p:pic>
                    <p:nvPicPr>
                      <p:cNvPr id="1446923"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95513" y="5196111"/>
                        <a:ext cx="3816350" cy="12890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1446924" name="Group 12"/>
          <p:cNvGrpSpPr/>
          <p:nvPr/>
        </p:nvGrpSpPr>
        <p:grpSpPr bwMode="auto">
          <a:xfrm>
            <a:off x="250825" y="2308448"/>
            <a:ext cx="8642350" cy="2519363"/>
            <a:chOff x="158" y="1616"/>
            <a:chExt cx="5444" cy="1587"/>
          </a:xfrm>
        </p:grpSpPr>
        <p:graphicFrame>
          <p:nvGraphicFramePr>
            <p:cNvPr id="22546" name="Object 8"/>
            <p:cNvGraphicFramePr>
              <a:graphicFrameLocks noChangeAspect="1"/>
            </p:cNvGraphicFramePr>
            <p:nvPr/>
          </p:nvGraphicFramePr>
          <p:xfrm>
            <a:off x="2472" y="2750"/>
            <a:ext cx="327" cy="436"/>
          </p:xfrm>
          <a:graphic>
            <a:graphicData uri="http://schemas.openxmlformats.org/presentationml/2006/ole">
              <mc:AlternateContent xmlns:mc="http://schemas.openxmlformats.org/markup-compatibility/2006">
                <mc:Choice xmlns:v="urn:schemas-microsoft-com:vml" Requires="v">
                  <p:oleObj spid="_x0000_s289629" name="公式" r:id="rId6" imgW="254000" imgH="342900" progId="Equation.3">
                    <p:embed/>
                  </p:oleObj>
                </mc:Choice>
                <mc:Fallback>
                  <p:oleObj name="公式" r:id="rId6" imgW="254000" imgH="342900" progId="Equation.3">
                    <p:embed/>
                    <p:pic>
                      <p:nvPicPr>
                        <p:cNvPr id="22546" name="Object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72" y="2750"/>
                          <a:ext cx="327" cy="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22547" name="Group 14"/>
            <p:cNvGrpSpPr/>
            <p:nvPr/>
          </p:nvGrpSpPr>
          <p:grpSpPr bwMode="auto">
            <a:xfrm>
              <a:off x="204" y="1616"/>
              <a:ext cx="5398" cy="1538"/>
              <a:chOff x="204" y="1616"/>
              <a:chExt cx="5398" cy="1538"/>
            </a:xfrm>
          </p:grpSpPr>
          <p:graphicFrame>
            <p:nvGraphicFramePr>
              <p:cNvPr id="22549" name="Object 6"/>
              <p:cNvGraphicFramePr>
                <a:graphicFrameLocks noChangeAspect="1"/>
              </p:cNvGraphicFramePr>
              <p:nvPr/>
            </p:nvGraphicFramePr>
            <p:xfrm>
              <a:off x="1439" y="1869"/>
              <a:ext cx="1996" cy="790"/>
            </p:xfrm>
            <a:graphic>
              <a:graphicData uri="http://schemas.openxmlformats.org/presentationml/2006/ole">
                <mc:AlternateContent xmlns:mc="http://schemas.openxmlformats.org/markup-compatibility/2006">
                  <mc:Choice xmlns:v="urn:schemas-microsoft-com:vml" Requires="v">
                    <p:oleObj spid="_x0000_s289630" name="公式" r:id="rId8" imgW="1371600" imgH="546100" progId="Equation.3">
                      <p:embed/>
                    </p:oleObj>
                  </mc:Choice>
                  <mc:Fallback>
                    <p:oleObj name="公式" r:id="rId8" imgW="1371600" imgH="546100" progId="Equation.3">
                      <p:embed/>
                      <p:pic>
                        <p:nvPicPr>
                          <p:cNvPr id="22549" name="Object 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439" y="1869"/>
                            <a:ext cx="1996" cy="7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2550" name="Rectangle 10"/>
              <p:cNvSpPr>
                <a:spLocks noChangeArrowheads="1"/>
              </p:cNvSpPr>
              <p:nvPr/>
            </p:nvSpPr>
            <p:spPr bwMode="auto">
              <a:xfrm>
                <a:off x="2754" y="2780"/>
                <a:ext cx="276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r>
                  <a:rPr lang="zh-CN" altLang="en-US" sz="2400" b="1">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代表积分中不包括 </a:t>
                </a:r>
                <a:r>
                  <a:rPr lang="en-US" altLang="zh-CN" sz="2400" b="1" i="1">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k</a:t>
                </a:r>
                <a:r>
                  <a:rPr lang="en-US" altLang="zh-CN" sz="2400" b="1">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400" b="1" i="1">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k </a:t>
                </a:r>
                <a:r>
                  <a:rPr lang="zh-CN" altLang="en-US" sz="2400" b="1">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这一项</a:t>
                </a:r>
                <a:r>
                  <a:rPr lang="zh-CN" altLang="en-US" sz="2000" b="1">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 </a:t>
                </a:r>
                <a:endParaRPr lang="zh-CN" altLang="en-US" sz="4000" b="1">
                  <a:solidFill>
                    <a:srgbClr val="080808"/>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2551" name="Rectangle 11"/>
              <p:cNvSpPr>
                <a:spLocks noChangeArrowheads="1"/>
              </p:cNvSpPr>
              <p:nvPr/>
            </p:nvSpPr>
            <p:spPr bwMode="auto">
              <a:xfrm>
                <a:off x="259" y="2478"/>
                <a:ext cx="146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r>
                  <a:rPr lang="zh-CN" altLang="en-US" sz="2400" b="1">
                    <a:solidFill>
                      <a:srgbClr val="000000"/>
                    </a:solidFill>
                    <a:latin typeface="Times New Roman" panose="02020603050405020304" pitchFamily="18" charset="0"/>
                    <a:ea typeface="微软雅黑" panose="020B0503020204020204" pitchFamily="34" charset="-122"/>
                  </a:rPr>
                  <a:t>非简并：不存在</a:t>
                </a:r>
              </a:p>
            </p:txBody>
          </p:sp>
          <p:graphicFrame>
            <p:nvGraphicFramePr>
              <p:cNvPr id="22552" name="Object 12"/>
              <p:cNvGraphicFramePr>
                <a:graphicFrameLocks noChangeAspect="1"/>
              </p:cNvGraphicFramePr>
              <p:nvPr/>
            </p:nvGraphicFramePr>
            <p:xfrm>
              <a:off x="1212" y="2795"/>
              <a:ext cx="1051" cy="359"/>
            </p:xfrm>
            <a:graphic>
              <a:graphicData uri="http://schemas.openxmlformats.org/presentationml/2006/ole">
                <mc:AlternateContent xmlns:mc="http://schemas.openxmlformats.org/markup-compatibility/2006">
                  <mc:Choice xmlns:v="urn:schemas-microsoft-com:vml" Requires="v">
                    <p:oleObj spid="_x0000_s289631" name="公式" r:id="rId10" imgW="812165" imgH="279400" progId="Equation.3">
                      <p:embed/>
                    </p:oleObj>
                  </mc:Choice>
                  <mc:Fallback>
                    <p:oleObj name="公式" r:id="rId10" imgW="812165" imgH="279400" progId="Equation.3">
                      <p:embed/>
                      <p:pic>
                        <p:nvPicPr>
                          <p:cNvPr id="22552" name="Object 1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212" y="2795"/>
                            <a:ext cx="1051" cy="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2553" name="Text Box 19"/>
              <p:cNvSpPr txBox="1">
                <a:spLocks noChangeArrowheads="1"/>
              </p:cNvSpPr>
              <p:nvPr/>
            </p:nvSpPr>
            <p:spPr bwMode="auto">
              <a:xfrm>
                <a:off x="305" y="1720"/>
                <a:ext cx="242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r>
                  <a:rPr lang="zh-CN" altLang="en-US" sz="2400" b="1">
                    <a:solidFill>
                      <a:srgbClr val="000000"/>
                    </a:solidFill>
                    <a:latin typeface="Times New Roman" panose="02020603050405020304" pitchFamily="18" charset="0"/>
                    <a:ea typeface="微软雅黑" panose="020B0503020204020204" pitchFamily="34" charset="-122"/>
                  </a:rPr>
                  <a:t>能量本征值的二级修正为：</a:t>
                </a:r>
              </a:p>
            </p:txBody>
          </p:sp>
          <p:sp>
            <p:nvSpPr>
              <p:cNvPr id="22554" name="Line 20"/>
              <p:cNvSpPr>
                <a:spLocks noChangeShapeType="1"/>
              </p:cNvSpPr>
              <p:nvPr/>
            </p:nvSpPr>
            <p:spPr bwMode="auto">
              <a:xfrm>
                <a:off x="204" y="1616"/>
                <a:ext cx="5398" cy="0"/>
              </a:xfrm>
              <a:prstGeom prst="line">
                <a:avLst/>
              </a:prstGeom>
              <a:noFill/>
              <a:ln w="38100">
                <a:solidFill>
                  <a:srgbClr val="996633"/>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grpSp>
        <p:sp>
          <p:nvSpPr>
            <p:cNvPr id="22548" name="Line 21"/>
            <p:cNvSpPr>
              <a:spLocks noChangeShapeType="1"/>
            </p:cNvSpPr>
            <p:nvPr/>
          </p:nvSpPr>
          <p:spPr bwMode="auto">
            <a:xfrm>
              <a:off x="158" y="3203"/>
              <a:ext cx="5398" cy="0"/>
            </a:xfrm>
            <a:prstGeom prst="line">
              <a:avLst/>
            </a:prstGeom>
            <a:noFill/>
            <a:ln w="38100">
              <a:solidFill>
                <a:srgbClr val="663300"/>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grpSp>
      <p:grpSp>
        <p:nvGrpSpPr>
          <p:cNvPr id="1446934" name="Group 22"/>
          <p:cNvGrpSpPr/>
          <p:nvPr/>
        </p:nvGrpSpPr>
        <p:grpSpPr bwMode="auto">
          <a:xfrm>
            <a:off x="4787900" y="2078261"/>
            <a:ext cx="3673475" cy="1069975"/>
            <a:chOff x="3016" y="1471"/>
            <a:chExt cx="2314" cy="674"/>
          </a:xfrm>
        </p:grpSpPr>
        <p:graphicFrame>
          <p:nvGraphicFramePr>
            <p:cNvPr id="22543" name="Object 23"/>
            <p:cNvGraphicFramePr>
              <a:graphicFrameLocks noChangeAspect="1"/>
            </p:cNvGraphicFramePr>
            <p:nvPr/>
          </p:nvGraphicFramePr>
          <p:xfrm>
            <a:off x="3833" y="1842"/>
            <a:ext cx="1497" cy="303"/>
          </p:xfrm>
          <a:graphic>
            <a:graphicData uri="http://schemas.openxmlformats.org/presentationml/2006/ole">
              <mc:AlternateContent xmlns:mc="http://schemas.openxmlformats.org/markup-compatibility/2006">
                <mc:Choice xmlns:v="urn:schemas-microsoft-com:vml" Requires="v">
                  <p:oleObj spid="_x0000_s289632" name="公式" r:id="rId12" imgW="1002665" imgH="203200" progId="Equation.3">
                    <p:embed/>
                  </p:oleObj>
                </mc:Choice>
                <mc:Fallback>
                  <p:oleObj name="公式" r:id="rId12" imgW="1002665" imgH="203200" progId="Equation.3">
                    <p:embed/>
                    <p:pic>
                      <p:nvPicPr>
                        <p:cNvPr id="22543" name="Object 23"/>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33" y="1842"/>
                          <a:ext cx="1497" cy="303"/>
                        </a:xfrm>
                        <a:prstGeom prst="rect">
                          <a:avLst/>
                        </a:prstGeom>
                        <a:noFill/>
                        <a:ln w="57150">
                          <a:solidFill>
                            <a:srgbClr val="FF6699"/>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2544" name="Line 24"/>
            <p:cNvSpPr>
              <a:spLocks noChangeShapeType="1"/>
            </p:cNvSpPr>
            <p:nvPr/>
          </p:nvSpPr>
          <p:spPr bwMode="auto">
            <a:xfrm flipV="1">
              <a:off x="4150" y="1471"/>
              <a:ext cx="0" cy="362"/>
            </a:xfrm>
            <a:prstGeom prst="line">
              <a:avLst/>
            </a:prstGeom>
            <a:noFill/>
            <a:ln w="9525">
              <a:solidFill>
                <a:srgbClr val="FF33CC"/>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sp>
          <p:nvSpPr>
            <p:cNvPr id="22545" name="Line 25"/>
            <p:cNvSpPr>
              <a:spLocks noChangeShapeType="1"/>
            </p:cNvSpPr>
            <p:nvPr/>
          </p:nvSpPr>
          <p:spPr bwMode="auto">
            <a:xfrm flipH="1">
              <a:off x="3016" y="1979"/>
              <a:ext cx="771" cy="136"/>
            </a:xfrm>
            <a:prstGeom prst="line">
              <a:avLst/>
            </a:prstGeom>
            <a:noFill/>
            <a:ln w="9525">
              <a:solidFill>
                <a:srgbClr val="FF33CC"/>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grpSp>
      <p:graphicFrame>
        <p:nvGraphicFramePr>
          <p:cNvPr id="22542" name="Object 26"/>
          <p:cNvGraphicFramePr>
            <a:graphicFrameLocks noChangeAspect="1"/>
          </p:cNvGraphicFramePr>
          <p:nvPr/>
        </p:nvGraphicFramePr>
        <p:xfrm>
          <a:off x="2297113" y="1581373"/>
          <a:ext cx="4945062" cy="704850"/>
        </p:xfrm>
        <a:graphic>
          <a:graphicData uri="http://schemas.openxmlformats.org/presentationml/2006/ole">
            <mc:AlternateContent xmlns:mc="http://schemas.openxmlformats.org/markup-compatibility/2006">
              <mc:Choice xmlns:v="urn:schemas-microsoft-com:vml" Requires="v">
                <p:oleObj spid="_x0000_s289633" name="公式" r:id="rId14" imgW="2133600" imgH="304800" progId="Equation.3">
                  <p:embed/>
                </p:oleObj>
              </mc:Choice>
              <mc:Fallback>
                <p:oleObj name="公式" r:id="rId14" imgW="2133600" imgH="304800" progId="Equation.3">
                  <p:embed/>
                  <p:pic>
                    <p:nvPicPr>
                      <p:cNvPr id="22542" name="Object 26"/>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297113" y="1581373"/>
                        <a:ext cx="4945062"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页脚占位符 1"/>
          <p:cNvSpPr>
            <a:spLocks noGrp="1"/>
          </p:cNvSpPr>
          <p:nvPr>
            <p:ph type="ftr" sz="quarter" idx="11"/>
          </p:nvPr>
        </p:nvSpPr>
        <p:spPr>
          <a:xfrm>
            <a:off x="3059832" y="6500192"/>
            <a:ext cx="2895600" cy="457200"/>
          </a:xfrm>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zh-CN" altLang="en-US" sz="14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清华大学电子工程系</a:t>
            </a:r>
            <a:r>
              <a:rPr kumimoji="1" lang="en-US"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a:t>
            </a:r>
            <a:r>
              <a:rPr kumimoji="1" lang="zh-CN" altLang="en-US" sz="14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黄翊东</a:t>
            </a:r>
            <a:endParaRPr kumimoji="1" lang="en-US"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3" name="灯片编号占位符 2"/>
          <p:cNvSpPr>
            <a:spLocks noGrp="1"/>
          </p:cNvSpPr>
          <p:nvPr>
            <p:ph type="sldNum" sz="quarter" idx="12"/>
          </p:nvPr>
        </p:nvSpPr>
        <p:spPr>
          <a:xfrm>
            <a:off x="6553200" y="5991448"/>
            <a:ext cx="1905000" cy="457200"/>
          </a:xfrm>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CBFA3644-F7FA-4510-BE22-999DFD69EC9B}" type="slidenum">
              <a:rPr kumimoji="1" lang="en-US" altLang="zh-CN" sz="14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t>63</a:t>
            </a:fld>
            <a:endPar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29" name="Rectangle 2"/>
          <p:cNvSpPr txBox="1">
            <a:spLocks noRot="1" noChangeArrowheads="1"/>
          </p:cNvSpPr>
          <p:nvPr/>
        </p:nvSpPr>
        <p:spPr bwMode="auto">
          <a:xfrm>
            <a:off x="-221989" y="111360"/>
            <a:ext cx="9505428"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5pPr>
            <a:lvl6pPr marL="4572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6pPr>
            <a:lvl7pPr marL="9144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7pPr>
            <a:lvl8pPr marL="13716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8pPr>
            <a:lvl9pPr marL="18288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9pPr>
          </a:lstStyle>
          <a:p>
            <a:pPr eaLnBrk="1" hangingPunct="1">
              <a:lnSpc>
                <a:spcPct val="110000"/>
              </a:lnSpc>
            </a:pPr>
            <a:r>
              <a:rPr lang="zh-CN" altLang="en-US" sz="3600" b="1" kern="1200">
                <a:solidFill>
                  <a:srgbClr val="660066"/>
                </a:solidFill>
                <a:effectLst>
                  <a:outerShdw blurRad="38100" dist="38100" dir="2700000" algn="tl">
                    <a:srgbClr val="C0C0C0"/>
                  </a:outerShdw>
                </a:effectLst>
                <a:latin typeface="Times New Roman" pitchFamily="18" charset="0"/>
                <a:ea typeface="微软雅黑" pitchFamily="34" charset="-122"/>
                <a:cs typeface="+mn-cs"/>
              </a:rPr>
              <a:t>周期势场下对电子能级</a:t>
            </a:r>
            <a:r>
              <a:rPr lang="en-US" altLang="zh-CN" sz="3600" b="1" kern="1200">
                <a:solidFill>
                  <a:srgbClr val="660066"/>
                </a:solidFill>
                <a:effectLst>
                  <a:outerShdw blurRad="38100" dist="38100" dir="2700000" algn="tl">
                    <a:srgbClr val="C0C0C0"/>
                  </a:outerShdw>
                </a:effectLst>
                <a:latin typeface="Times New Roman" pitchFamily="18" charset="0"/>
                <a:ea typeface="微软雅黑" pitchFamily="34" charset="-122"/>
                <a:cs typeface="+mn-cs"/>
              </a:rPr>
              <a:t>(</a:t>
            </a:r>
            <a:r>
              <a:rPr lang="zh-CN" altLang="en-US" sz="3600" b="1" kern="1200">
                <a:solidFill>
                  <a:srgbClr val="660066"/>
                </a:solidFill>
                <a:effectLst>
                  <a:outerShdw blurRad="38100" dist="38100" dir="2700000" algn="tl">
                    <a:srgbClr val="C0C0C0"/>
                  </a:outerShdw>
                </a:effectLst>
                <a:latin typeface="Times New Roman" pitchFamily="18" charset="0"/>
                <a:ea typeface="微软雅黑" pitchFamily="34" charset="-122"/>
                <a:cs typeface="+mn-cs"/>
              </a:rPr>
              <a:t>能量本征值</a:t>
            </a:r>
            <a:r>
              <a:rPr lang="en-US" altLang="zh-CN" sz="3600" b="1" kern="1200">
                <a:solidFill>
                  <a:srgbClr val="660066"/>
                </a:solidFill>
                <a:effectLst>
                  <a:outerShdw blurRad="38100" dist="38100" dir="2700000" algn="tl">
                    <a:srgbClr val="C0C0C0"/>
                  </a:outerShdw>
                </a:effectLst>
                <a:latin typeface="Times New Roman" pitchFamily="18" charset="0"/>
                <a:ea typeface="微软雅黑" pitchFamily="34" charset="-122"/>
                <a:cs typeface="+mn-cs"/>
              </a:rPr>
              <a:t>)</a:t>
            </a:r>
            <a:r>
              <a:rPr lang="zh-CN" altLang="en-US" sz="3600" b="1" kern="1200">
                <a:solidFill>
                  <a:srgbClr val="660066"/>
                </a:solidFill>
                <a:effectLst>
                  <a:outerShdw blurRad="38100" dist="38100" dir="2700000" algn="tl">
                    <a:srgbClr val="C0C0C0"/>
                  </a:outerShdw>
                </a:effectLst>
                <a:latin typeface="Times New Roman" pitchFamily="18" charset="0"/>
                <a:ea typeface="微软雅黑" pitchFamily="34" charset="-122"/>
                <a:cs typeface="+mn-cs"/>
              </a:rPr>
              <a:t>修正</a:t>
            </a:r>
            <a:endParaRPr lang="zh-CN" altLang="en-US" sz="3600" b="1" kern="1200" dirty="0">
              <a:solidFill>
                <a:srgbClr val="660066"/>
              </a:solidFill>
              <a:effectLst>
                <a:outerShdw blurRad="38100" dist="38100" dir="2700000" algn="tl">
                  <a:srgbClr val="C0C0C0"/>
                </a:outerShdw>
              </a:effectLst>
              <a:latin typeface="Times New Roman" pitchFamily="18" charset="0"/>
              <a:ea typeface="微软雅黑" pitchFamily="34" charset="-122"/>
              <a:cs typeface="+mn-cs"/>
            </a:endParaRPr>
          </a:p>
        </p:txBody>
      </p:sp>
      <p:sp>
        <p:nvSpPr>
          <p:cNvPr id="30" name="Rectangle 37"/>
          <p:cNvSpPr>
            <a:spLocks noChangeArrowheads="1"/>
          </p:cNvSpPr>
          <p:nvPr/>
        </p:nvSpPr>
        <p:spPr bwMode="auto">
          <a:xfrm flipV="1">
            <a:off x="106363" y="923120"/>
            <a:ext cx="8885237" cy="42863"/>
          </a:xfrm>
          <a:prstGeom prst="rect">
            <a:avLst/>
          </a:prstGeom>
          <a:gradFill rotWithShape="0">
            <a:gsLst>
              <a:gs pos="0">
                <a:srgbClr val="808080">
                  <a:gamma/>
                  <a:tint val="0"/>
                  <a:invGamma/>
                </a:srgbClr>
              </a:gs>
              <a:gs pos="100000">
                <a:srgbClr val="808080"/>
              </a:gs>
            </a:gsLst>
            <a:path path="shape">
              <a:fillToRect l="50000" t="50000" r="50000" b="50000"/>
            </a:path>
          </a:gradFill>
          <a:ln w="12700">
            <a:noFill/>
            <a:miter lim="800000"/>
            <a:headEnd type="none" w="sm" len="sm"/>
            <a:tailEnd type="none" w="sm" len="sm"/>
          </a:ln>
          <a:effectLst/>
        </p:spPr>
        <p:txBody>
          <a:bodyPr wrap="none" anchor="ctr"/>
          <a:lstStyle/>
          <a:p>
            <a:pPr marL="0" marR="0" lvl="0" indent="0" algn="l" defTabSz="914400" rtl="0" eaLnBrk="0" fontAlgn="auto" latinLnBrk="0" hangingPunct="0">
              <a:lnSpc>
                <a:spcPct val="100000"/>
              </a:lnSpc>
              <a:spcBef>
                <a:spcPts val="0"/>
              </a:spcBef>
              <a:spcAft>
                <a:spcPts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Arial"/>
              <a:ea typeface="宋体"/>
              <a:cs typeface="+mn-cs"/>
            </a:endParaRPr>
          </a:p>
        </p:txBody>
      </p:sp>
      <p:sp>
        <p:nvSpPr>
          <p:cNvPr id="31" name="Text Box 28"/>
          <p:cNvSpPr txBox="1">
            <a:spLocks noChangeArrowheads="1"/>
          </p:cNvSpPr>
          <p:nvPr/>
        </p:nvSpPr>
        <p:spPr bwMode="auto">
          <a:xfrm>
            <a:off x="7235825" y="1601788"/>
            <a:ext cx="836613" cy="823912"/>
          </a:xfrm>
          <a:prstGeom prst="rect">
            <a:avLst/>
          </a:prstGeom>
          <a:gradFill rotWithShape="1">
            <a:gsLst>
              <a:gs pos="0">
                <a:srgbClr val="FFCCFF"/>
              </a:gs>
              <a:gs pos="50000">
                <a:srgbClr val="FFFFFF"/>
              </a:gs>
              <a:gs pos="100000">
                <a:srgbClr val="FFCC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r>
              <a:rPr lang="en-US" altLang="zh-CN" sz="48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=0</a:t>
            </a:r>
          </a:p>
        </p:txBody>
      </p:sp>
    </p:spTree>
    <p:extLst>
      <p:ext uri="{BB962C8B-B14F-4D97-AF65-F5344CB8AC3E}">
        <p14:creationId xmlns:p14="http://schemas.microsoft.com/office/powerpoint/2010/main" val="3418225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2"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slide(fromRight)">
                                      <p:cBhvr>
                                        <p:cTn id="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ChangeArrowheads="1"/>
          </p:cNvSpPr>
          <p:nvPr/>
        </p:nvSpPr>
        <p:spPr bwMode="auto">
          <a:xfrm>
            <a:off x="3851920" y="1700808"/>
            <a:ext cx="1223963" cy="504825"/>
          </a:xfrm>
          <a:prstGeom prst="rect">
            <a:avLst/>
          </a:prstGeom>
          <a:solidFill>
            <a:srgbClr val="FFFF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aphicFrame>
        <p:nvGraphicFramePr>
          <p:cNvPr id="26628" name="Object 6"/>
          <p:cNvGraphicFramePr>
            <a:graphicFrameLocks noChangeAspect="1"/>
          </p:cNvGraphicFramePr>
          <p:nvPr/>
        </p:nvGraphicFramePr>
        <p:xfrm>
          <a:off x="2257425" y="1542245"/>
          <a:ext cx="3168650" cy="1254125"/>
        </p:xfrm>
        <a:graphic>
          <a:graphicData uri="http://schemas.openxmlformats.org/presentationml/2006/ole">
            <mc:AlternateContent xmlns:mc="http://schemas.openxmlformats.org/markup-compatibility/2006">
              <mc:Choice xmlns:v="urn:schemas-microsoft-com:vml" Requires="v">
                <p:oleObj spid="_x0000_s290366" name="公式" r:id="rId4" imgW="1371600" imgH="546100" progId="Equation.3">
                  <p:embed/>
                </p:oleObj>
              </mc:Choice>
              <mc:Fallback>
                <p:oleObj name="公式" r:id="rId4" imgW="1371600" imgH="546100" progId="Equation.3">
                  <p:embed/>
                  <p:pic>
                    <p:nvPicPr>
                      <p:cNvPr id="26628"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57425" y="1542245"/>
                        <a:ext cx="3168650" cy="1254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6630" name="Text Box 6"/>
          <p:cNvSpPr txBox="1">
            <a:spLocks noChangeArrowheads="1"/>
          </p:cNvSpPr>
          <p:nvPr/>
        </p:nvSpPr>
        <p:spPr bwMode="auto">
          <a:xfrm>
            <a:off x="795338" y="1174985"/>
            <a:ext cx="3232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rPr>
              <a:t>本征值的二级修正为：</a:t>
            </a:r>
          </a:p>
        </p:txBody>
      </p:sp>
      <p:grpSp>
        <p:nvGrpSpPr>
          <p:cNvPr id="26631" name="Group 7"/>
          <p:cNvGrpSpPr/>
          <p:nvPr/>
        </p:nvGrpSpPr>
        <p:grpSpPr bwMode="auto">
          <a:xfrm>
            <a:off x="5653456" y="1719388"/>
            <a:ext cx="3211513" cy="1439863"/>
            <a:chOff x="3625" y="1298"/>
            <a:chExt cx="2023" cy="907"/>
          </a:xfrm>
        </p:grpSpPr>
        <p:graphicFrame>
          <p:nvGraphicFramePr>
            <p:cNvPr id="26651" name="Object 8"/>
            <p:cNvGraphicFramePr>
              <a:graphicFrameLocks noChangeAspect="1"/>
            </p:cNvGraphicFramePr>
            <p:nvPr/>
          </p:nvGraphicFramePr>
          <p:xfrm>
            <a:off x="3637" y="1298"/>
            <a:ext cx="2011" cy="555"/>
          </p:xfrm>
          <a:graphic>
            <a:graphicData uri="http://schemas.openxmlformats.org/presentationml/2006/ole">
              <mc:AlternateContent xmlns:mc="http://schemas.openxmlformats.org/markup-compatibility/2006">
                <mc:Choice xmlns:v="urn:schemas-microsoft-com:vml" Requires="v">
                  <p:oleObj spid="_x0000_s290367" name="公式" r:id="rId6" imgW="1562100" imgH="431800" progId="Equation.3">
                    <p:embed/>
                  </p:oleObj>
                </mc:Choice>
                <mc:Fallback>
                  <p:oleObj name="公式" r:id="rId6" imgW="1562100" imgH="431800" progId="Equation.3">
                    <p:embed/>
                    <p:pic>
                      <p:nvPicPr>
                        <p:cNvPr id="26651" name="Object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637" y="1298"/>
                          <a:ext cx="2011" cy="555"/>
                        </a:xfrm>
                        <a:prstGeom prst="rect">
                          <a:avLst/>
                        </a:prstGeom>
                        <a:noFill/>
                        <a:ln w="57150">
                          <a:solidFill>
                            <a:srgbClr val="00660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6652" name="Line 9"/>
            <p:cNvSpPr>
              <a:spLocks noChangeShapeType="1"/>
            </p:cNvSpPr>
            <p:nvPr/>
          </p:nvSpPr>
          <p:spPr bwMode="auto">
            <a:xfrm flipV="1">
              <a:off x="3625" y="1888"/>
              <a:ext cx="181" cy="317"/>
            </a:xfrm>
            <a:prstGeom prst="line">
              <a:avLst/>
            </a:prstGeom>
            <a:noFill/>
            <a:ln w="57150">
              <a:solidFill>
                <a:srgbClr val="006600"/>
              </a:solidFill>
              <a:round/>
              <a:head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Arial" panose="020B0604020202020204" pitchFamily="34" charset="0"/>
                <a:ea typeface="楷体_GB2312"/>
              </a:endParaRPr>
            </a:p>
          </p:txBody>
        </p:sp>
      </p:grpSp>
      <p:graphicFrame>
        <p:nvGraphicFramePr>
          <p:cNvPr id="26632" name="Object 6"/>
          <p:cNvGraphicFramePr>
            <a:graphicFrameLocks noChangeAspect="1"/>
          </p:cNvGraphicFramePr>
          <p:nvPr/>
        </p:nvGraphicFramePr>
        <p:xfrm>
          <a:off x="2547938" y="3701382"/>
          <a:ext cx="5702300" cy="990600"/>
        </p:xfrm>
        <a:graphic>
          <a:graphicData uri="http://schemas.openxmlformats.org/presentationml/2006/ole">
            <mc:AlternateContent xmlns:mc="http://schemas.openxmlformats.org/markup-compatibility/2006">
              <mc:Choice xmlns:v="urn:schemas-microsoft-com:vml" Requires="v">
                <p:oleObj spid="_x0000_s290368" name="公式" r:id="rId8" imgW="2489200" imgH="431800" progId="Equation.3">
                  <p:embed/>
                </p:oleObj>
              </mc:Choice>
              <mc:Fallback>
                <p:oleObj name="公式" r:id="rId8" imgW="2489200" imgH="431800" progId="Equation.3">
                  <p:embed/>
                  <p:pic>
                    <p:nvPicPr>
                      <p:cNvPr id="26632" name="Object 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547938" y="3701382"/>
                        <a:ext cx="57023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6633" name="Object 6"/>
          <p:cNvGraphicFramePr>
            <a:graphicFrameLocks noChangeAspect="1"/>
          </p:cNvGraphicFramePr>
          <p:nvPr/>
        </p:nvGraphicFramePr>
        <p:xfrm>
          <a:off x="1187450" y="2882456"/>
          <a:ext cx="6283325" cy="901700"/>
        </p:xfrm>
        <a:graphic>
          <a:graphicData uri="http://schemas.openxmlformats.org/presentationml/2006/ole">
            <mc:AlternateContent xmlns:mc="http://schemas.openxmlformats.org/markup-compatibility/2006">
              <mc:Choice xmlns:v="urn:schemas-microsoft-com:vml" Requires="v">
                <p:oleObj spid="_x0000_s290369" name="公式" r:id="rId10" imgW="2730500" imgH="393700" progId="Equation.3">
                  <p:embed/>
                </p:oleObj>
              </mc:Choice>
              <mc:Fallback>
                <p:oleObj name="公式" r:id="rId10" imgW="2730500" imgH="393700" progId="Equation.3">
                  <p:embed/>
                  <p:pic>
                    <p:nvPicPr>
                      <p:cNvPr id="26633" name="Object 6"/>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187450" y="2882456"/>
                        <a:ext cx="6283325" cy="901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页脚占位符 1"/>
          <p:cNvSpPr>
            <a:spLocks noGrp="1"/>
          </p:cNvSpPr>
          <p:nvPr>
            <p:ph type="ftr" sz="quarter" idx="11"/>
          </p:nvPr>
        </p:nvSpPr>
        <p:spPr>
          <a:xfrm>
            <a:off x="3124200" y="6500192"/>
            <a:ext cx="2895600" cy="457200"/>
          </a:xfr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zh-CN" altLang="en-US" sz="14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清华大学电子工程系</a:t>
            </a:r>
            <a:r>
              <a:rPr kumimoji="1" lang="en-US"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a:t>
            </a:r>
            <a:r>
              <a:rPr kumimoji="1" lang="zh-CN" altLang="en-US" sz="14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黄翊东</a:t>
            </a:r>
            <a:endParaRPr kumimoji="1" lang="en-US"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3" name="灯片编号占位符 2"/>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BFA3644-F7FA-4510-BE22-999DFD69EC9B}" type="slidenum">
              <a:rPr kumimoji="1" lang="en-US" altLang="zh-CN" sz="14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64</a:t>
            </a:fld>
            <a:endPar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31" name="Rectangle 2"/>
          <p:cNvSpPr txBox="1">
            <a:spLocks noRot="1" noChangeArrowheads="1"/>
          </p:cNvSpPr>
          <p:nvPr/>
        </p:nvSpPr>
        <p:spPr bwMode="auto">
          <a:xfrm>
            <a:off x="-221989" y="111360"/>
            <a:ext cx="9505428"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5pPr>
            <a:lvl6pPr marL="4572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6pPr>
            <a:lvl7pPr marL="9144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7pPr>
            <a:lvl8pPr marL="13716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8pPr>
            <a:lvl9pPr marL="18288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10000"/>
              </a:lnSpc>
              <a:spcBef>
                <a:spcPct val="0"/>
              </a:spcBef>
              <a:spcAft>
                <a:spcPct val="0"/>
              </a:spcAft>
              <a:buClrTx/>
              <a:buSzTx/>
              <a:buFontTx/>
              <a:buNone/>
              <a:tabLst/>
              <a:defRPr/>
            </a:pPr>
            <a:r>
              <a:rPr kumimoji="1" lang="zh-CN" altLang="en-US" sz="3600" b="1" i="0" u="none" strike="noStrike" kern="1200" cap="none" spc="0" normalizeH="0" baseline="0" noProof="0">
                <a:ln>
                  <a:noFill/>
                </a:ln>
                <a:solidFill>
                  <a:srgbClr val="660066"/>
                </a:solidFill>
                <a:effectLst>
                  <a:outerShdw blurRad="38100" dist="38100" dir="2700000" algn="tl">
                    <a:srgbClr val="C0C0C0"/>
                  </a:outerShdw>
                </a:effectLst>
                <a:uLnTx/>
                <a:uFillTx/>
                <a:latin typeface="Times New Roman" pitchFamily="18" charset="0"/>
                <a:ea typeface="微软雅黑" pitchFamily="34" charset="-122"/>
                <a:cs typeface="+mj-cs"/>
              </a:rPr>
              <a:t>周期势场下对电子能级</a:t>
            </a:r>
            <a:r>
              <a:rPr kumimoji="1" lang="en-US" altLang="zh-CN" sz="3600" b="1" i="0" u="none" strike="noStrike" kern="1200" cap="none" spc="0" normalizeH="0" baseline="0" noProof="0">
                <a:ln>
                  <a:noFill/>
                </a:ln>
                <a:solidFill>
                  <a:srgbClr val="660066"/>
                </a:solidFill>
                <a:effectLst>
                  <a:outerShdw blurRad="38100" dist="38100" dir="2700000" algn="tl">
                    <a:srgbClr val="C0C0C0"/>
                  </a:outerShdw>
                </a:effectLst>
                <a:uLnTx/>
                <a:uFillTx/>
                <a:latin typeface="Times New Roman" pitchFamily="18" charset="0"/>
                <a:ea typeface="微软雅黑" pitchFamily="34" charset="-122"/>
                <a:cs typeface="+mj-cs"/>
              </a:rPr>
              <a:t>(</a:t>
            </a:r>
            <a:r>
              <a:rPr kumimoji="1" lang="zh-CN" altLang="en-US" sz="3600" b="1" i="0" u="none" strike="noStrike" kern="1200" cap="none" spc="0" normalizeH="0" baseline="0" noProof="0">
                <a:ln>
                  <a:noFill/>
                </a:ln>
                <a:solidFill>
                  <a:srgbClr val="660066"/>
                </a:solidFill>
                <a:effectLst>
                  <a:outerShdw blurRad="38100" dist="38100" dir="2700000" algn="tl">
                    <a:srgbClr val="C0C0C0"/>
                  </a:outerShdw>
                </a:effectLst>
                <a:uLnTx/>
                <a:uFillTx/>
                <a:latin typeface="Times New Roman" pitchFamily="18" charset="0"/>
                <a:ea typeface="微软雅黑" pitchFamily="34" charset="-122"/>
                <a:cs typeface="+mj-cs"/>
              </a:rPr>
              <a:t>能量本征值</a:t>
            </a:r>
            <a:r>
              <a:rPr kumimoji="1" lang="en-US" altLang="zh-CN" sz="3600" b="1" i="0" u="none" strike="noStrike" kern="1200" cap="none" spc="0" normalizeH="0" baseline="0" noProof="0">
                <a:ln>
                  <a:noFill/>
                </a:ln>
                <a:solidFill>
                  <a:srgbClr val="660066"/>
                </a:solidFill>
                <a:effectLst>
                  <a:outerShdw blurRad="38100" dist="38100" dir="2700000" algn="tl">
                    <a:srgbClr val="C0C0C0"/>
                  </a:outerShdw>
                </a:effectLst>
                <a:uLnTx/>
                <a:uFillTx/>
                <a:latin typeface="Times New Roman" pitchFamily="18" charset="0"/>
                <a:ea typeface="微软雅黑" pitchFamily="34" charset="-122"/>
                <a:cs typeface="+mj-cs"/>
              </a:rPr>
              <a:t>)</a:t>
            </a:r>
            <a:r>
              <a:rPr kumimoji="1" lang="zh-CN" altLang="en-US" sz="3600" b="1" i="0" u="none" strike="noStrike" kern="1200" cap="none" spc="0" normalizeH="0" baseline="0" noProof="0">
                <a:ln>
                  <a:noFill/>
                </a:ln>
                <a:solidFill>
                  <a:srgbClr val="660066"/>
                </a:solidFill>
                <a:effectLst>
                  <a:outerShdw blurRad="38100" dist="38100" dir="2700000" algn="tl">
                    <a:srgbClr val="C0C0C0"/>
                  </a:outerShdw>
                </a:effectLst>
                <a:uLnTx/>
                <a:uFillTx/>
                <a:latin typeface="Times New Roman" pitchFamily="18" charset="0"/>
                <a:ea typeface="微软雅黑" pitchFamily="34" charset="-122"/>
                <a:cs typeface="+mj-cs"/>
              </a:rPr>
              <a:t>修正</a:t>
            </a:r>
            <a:endParaRPr kumimoji="1" lang="zh-CN" altLang="en-US" sz="3600" b="1" i="0" u="none" strike="noStrike" kern="1200" cap="none" spc="0" normalizeH="0" baseline="0" noProof="0" dirty="0">
              <a:ln>
                <a:noFill/>
              </a:ln>
              <a:solidFill>
                <a:srgbClr val="660066"/>
              </a:solidFill>
              <a:effectLst>
                <a:outerShdw blurRad="38100" dist="38100" dir="2700000" algn="tl">
                  <a:srgbClr val="C0C0C0"/>
                </a:outerShdw>
              </a:effectLst>
              <a:uLnTx/>
              <a:uFillTx/>
              <a:latin typeface="Times New Roman" pitchFamily="18" charset="0"/>
              <a:ea typeface="微软雅黑" pitchFamily="34" charset="-122"/>
              <a:cs typeface="+mj-cs"/>
            </a:endParaRPr>
          </a:p>
        </p:txBody>
      </p:sp>
      <p:sp>
        <p:nvSpPr>
          <p:cNvPr id="32" name="Rectangle 37"/>
          <p:cNvSpPr>
            <a:spLocks noChangeArrowheads="1"/>
          </p:cNvSpPr>
          <p:nvPr/>
        </p:nvSpPr>
        <p:spPr bwMode="auto">
          <a:xfrm flipV="1">
            <a:off x="106363" y="923120"/>
            <a:ext cx="8885237" cy="42863"/>
          </a:xfrm>
          <a:prstGeom prst="rect">
            <a:avLst/>
          </a:prstGeom>
          <a:gradFill rotWithShape="0">
            <a:gsLst>
              <a:gs pos="0">
                <a:srgbClr val="808080">
                  <a:gamma/>
                  <a:tint val="0"/>
                  <a:invGamma/>
                </a:srgbClr>
              </a:gs>
              <a:gs pos="100000">
                <a:srgbClr val="808080"/>
              </a:gs>
            </a:gsLst>
            <a:path path="shape">
              <a:fillToRect l="50000" t="50000" r="50000" b="50000"/>
            </a:path>
          </a:gradFill>
          <a:ln w="12700">
            <a:noFill/>
            <a:miter lim="800000"/>
            <a:headEnd type="none" w="sm" len="sm"/>
            <a:tailEnd type="none" w="sm" len="sm"/>
          </a:ln>
          <a:effectLst/>
        </p:spPr>
        <p:txBody>
          <a:bodyPr wrap="none" anchor="ctr"/>
          <a:lstStyle/>
          <a:p>
            <a:pPr marL="0" marR="0" lvl="0" indent="0" algn="l" defTabSz="914400" rtl="0" eaLnBrk="0" fontAlgn="auto" latinLnBrk="0" hangingPunct="0">
              <a:lnSpc>
                <a:spcPct val="100000"/>
              </a:lnSpc>
              <a:spcBef>
                <a:spcPts val="0"/>
              </a:spcBef>
              <a:spcAft>
                <a:spcPts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Arial"/>
              <a:ea typeface="宋体"/>
              <a:cs typeface="+mn-cs"/>
            </a:endParaRPr>
          </a:p>
        </p:txBody>
      </p:sp>
      <p:sp>
        <p:nvSpPr>
          <p:cNvPr id="30" name="Text Box 12"/>
          <p:cNvSpPr txBox="1">
            <a:spLocks noChangeArrowheads="1"/>
          </p:cNvSpPr>
          <p:nvPr/>
        </p:nvSpPr>
        <p:spPr bwMode="auto">
          <a:xfrm>
            <a:off x="755650" y="4635569"/>
            <a:ext cx="8085137" cy="13841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800">
                <a:solidFill>
                  <a:schemeClr val="tx2"/>
                </a:solidFill>
                <a:latin typeface="Arial" panose="020B0604020202020204" pitchFamily="34" charset="0"/>
                <a:ea typeface="楷体_GB2312"/>
                <a:cs typeface="楷体_GB2312"/>
              </a:defRPr>
            </a:lvl1pPr>
            <a:lvl2pPr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lnSpc>
                <a:spcPct val="120000"/>
              </a:lnSpc>
            </a:pPr>
            <a:r>
              <a:rPr lang="zh-CN" altLang="en-US" sz="24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微扰的物理分析：</a:t>
            </a:r>
          </a:p>
          <a:p>
            <a:pPr lvl="1" eaLnBrk="1" hangingPunct="1">
              <a:lnSpc>
                <a:spcPct val="120000"/>
              </a:lnSpc>
            </a:pPr>
            <a:r>
              <a:rPr lang="zh-CN" altLang="en-US" sz="24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考虑所有其它</a:t>
            </a:r>
            <a:r>
              <a:rPr lang="en-US" altLang="zh-CN" sz="2400" b="1" i="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k</a:t>
            </a:r>
            <a:r>
              <a:rPr lang="en-US" altLang="zh-CN" sz="24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4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状态对于 </a:t>
            </a:r>
            <a:r>
              <a:rPr lang="en-US" altLang="zh-CN" sz="2400" b="1" i="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k </a:t>
            </a:r>
            <a:r>
              <a:rPr lang="zh-CN" altLang="en-US" sz="24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状态的影响，这些影响的强弱则与势场起伏有关</a:t>
            </a:r>
          </a:p>
        </p:txBody>
      </p:sp>
    </p:spTree>
    <p:extLst>
      <p:ext uri="{BB962C8B-B14F-4D97-AF65-F5344CB8AC3E}">
        <p14:creationId xmlns:p14="http://schemas.microsoft.com/office/powerpoint/2010/main" val="32612292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slide(fromBottom)">
                                      <p:cBhvr>
                                        <p:cTn id="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2"/>
          <p:cNvSpPr>
            <a:spLocks noChangeArrowheads="1"/>
          </p:cNvSpPr>
          <p:nvPr/>
        </p:nvSpPr>
        <p:spPr bwMode="auto">
          <a:xfrm>
            <a:off x="3851920" y="1700808"/>
            <a:ext cx="1223963" cy="504825"/>
          </a:xfrm>
          <a:prstGeom prst="rect">
            <a:avLst/>
          </a:prstGeom>
          <a:solidFill>
            <a:srgbClr val="FFFF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aphicFrame>
        <p:nvGraphicFramePr>
          <p:cNvPr id="26628" name="Object 6"/>
          <p:cNvGraphicFramePr>
            <a:graphicFrameLocks noChangeAspect="1"/>
          </p:cNvGraphicFramePr>
          <p:nvPr>
            <p:extLst>
              <p:ext uri="{D42A27DB-BD31-4B8C-83A1-F6EECF244321}">
                <p14:modId xmlns:p14="http://schemas.microsoft.com/office/powerpoint/2010/main" val="1876111337"/>
              </p:ext>
            </p:extLst>
          </p:nvPr>
        </p:nvGraphicFramePr>
        <p:xfrm>
          <a:off x="2257425" y="1542245"/>
          <a:ext cx="3168650" cy="1254125"/>
        </p:xfrm>
        <a:graphic>
          <a:graphicData uri="http://schemas.openxmlformats.org/presentationml/2006/ole">
            <mc:AlternateContent xmlns:mc="http://schemas.openxmlformats.org/markup-compatibility/2006">
              <mc:Choice xmlns:v="urn:schemas-microsoft-com:vml" Requires="v">
                <p:oleObj spid="_x0000_s313120" name="公式" r:id="rId4" imgW="1371600" imgH="546100" progId="Equation.3">
                  <p:embed/>
                </p:oleObj>
              </mc:Choice>
              <mc:Fallback>
                <p:oleObj name="公式" r:id="rId4" imgW="1371600" imgH="546100" progId="Equation.3">
                  <p:embed/>
                  <p:pic>
                    <p:nvPicPr>
                      <p:cNvPr id="0" name="图片 13168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57425" y="1542245"/>
                        <a:ext cx="3168650" cy="1254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6630" name="Text Box 6"/>
          <p:cNvSpPr txBox="1">
            <a:spLocks noChangeArrowheads="1"/>
          </p:cNvSpPr>
          <p:nvPr/>
        </p:nvSpPr>
        <p:spPr bwMode="auto">
          <a:xfrm>
            <a:off x="795338" y="1174985"/>
            <a:ext cx="3232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r>
              <a:rPr lang="zh-CN" altLang="en-US" sz="2400" b="1" dirty="0">
                <a:solidFill>
                  <a:srgbClr val="000000"/>
                </a:solidFill>
                <a:latin typeface="Times New Roman" panose="02020603050405020304" pitchFamily="18" charset="0"/>
                <a:ea typeface="微软雅黑" panose="020B0503020204020204" pitchFamily="34" charset="-122"/>
              </a:rPr>
              <a:t>本征值的二级修正为：</a:t>
            </a:r>
          </a:p>
        </p:txBody>
      </p:sp>
      <p:grpSp>
        <p:nvGrpSpPr>
          <p:cNvPr id="26631" name="Group 7"/>
          <p:cNvGrpSpPr/>
          <p:nvPr/>
        </p:nvGrpSpPr>
        <p:grpSpPr bwMode="auto">
          <a:xfrm>
            <a:off x="5653456" y="1719388"/>
            <a:ext cx="3211513" cy="1439863"/>
            <a:chOff x="3625" y="1298"/>
            <a:chExt cx="2023" cy="907"/>
          </a:xfrm>
        </p:grpSpPr>
        <p:graphicFrame>
          <p:nvGraphicFramePr>
            <p:cNvPr id="26651" name="Object 8"/>
            <p:cNvGraphicFramePr>
              <a:graphicFrameLocks noChangeAspect="1"/>
            </p:cNvGraphicFramePr>
            <p:nvPr/>
          </p:nvGraphicFramePr>
          <p:xfrm>
            <a:off x="3637" y="1298"/>
            <a:ext cx="2011" cy="555"/>
          </p:xfrm>
          <a:graphic>
            <a:graphicData uri="http://schemas.openxmlformats.org/presentationml/2006/ole">
              <mc:AlternateContent xmlns:mc="http://schemas.openxmlformats.org/markup-compatibility/2006">
                <mc:Choice xmlns:v="urn:schemas-microsoft-com:vml" Requires="v">
                  <p:oleObj spid="_x0000_s313121" name="公式" r:id="rId6" imgW="1562100" imgH="431800" progId="Equation.3">
                    <p:embed/>
                  </p:oleObj>
                </mc:Choice>
                <mc:Fallback>
                  <p:oleObj name="公式" r:id="rId6" imgW="1562100" imgH="431800" progId="Equation.3">
                    <p:embed/>
                    <p:pic>
                      <p:nvPicPr>
                        <p:cNvPr id="0" name="图片 13168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637" y="1298"/>
                          <a:ext cx="2011" cy="555"/>
                        </a:xfrm>
                        <a:prstGeom prst="rect">
                          <a:avLst/>
                        </a:prstGeom>
                        <a:noFill/>
                        <a:ln w="57150">
                          <a:solidFill>
                            <a:srgbClr val="00660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6652" name="Line 9"/>
            <p:cNvSpPr>
              <a:spLocks noChangeShapeType="1"/>
            </p:cNvSpPr>
            <p:nvPr/>
          </p:nvSpPr>
          <p:spPr bwMode="auto">
            <a:xfrm flipV="1">
              <a:off x="3625" y="1888"/>
              <a:ext cx="181" cy="317"/>
            </a:xfrm>
            <a:prstGeom prst="line">
              <a:avLst/>
            </a:prstGeom>
            <a:noFill/>
            <a:ln w="57150">
              <a:solidFill>
                <a:srgbClr val="006600"/>
              </a:solidFill>
              <a:round/>
              <a:head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grpSp>
      <p:graphicFrame>
        <p:nvGraphicFramePr>
          <p:cNvPr id="26632" name="Object 6"/>
          <p:cNvGraphicFramePr>
            <a:graphicFrameLocks noChangeAspect="1"/>
          </p:cNvGraphicFramePr>
          <p:nvPr>
            <p:extLst>
              <p:ext uri="{D42A27DB-BD31-4B8C-83A1-F6EECF244321}">
                <p14:modId xmlns:p14="http://schemas.microsoft.com/office/powerpoint/2010/main" val="3577831041"/>
              </p:ext>
            </p:extLst>
          </p:nvPr>
        </p:nvGraphicFramePr>
        <p:xfrm>
          <a:off x="2547938" y="3701382"/>
          <a:ext cx="5702300" cy="990600"/>
        </p:xfrm>
        <a:graphic>
          <a:graphicData uri="http://schemas.openxmlformats.org/presentationml/2006/ole">
            <mc:AlternateContent xmlns:mc="http://schemas.openxmlformats.org/markup-compatibility/2006">
              <mc:Choice xmlns:v="urn:schemas-microsoft-com:vml" Requires="v">
                <p:oleObj spid="_x0000_s313122" name="公式" r:id="rId8" imgW="2489200" imgH="431800" progId="Equation.3">
                  <p:embed/>
                </p:oleObj>
              </mc:Choice>
              <mc:Fallback>
                <p:oleObj name="公式" r:id="rId8" imgW="2489200" imgH="431800" progId="Equation.3">
                  <p:embed/>
                  <p:pic>
                    <p:nvPicPr>
                      <p:cNvPr id="0" name="图片 13168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547938" y="3701382"/>
                        <a:ext cx="57023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6633" name="Object 6"/>
          <p:cNvGraphicFramePr>
            <a:graphicFrameLocks noChangeAspect="1"/>
          </p:cNvGraphicFramePr>
          <p:nvPr>
            <p:extLst>
              <p:ext uri="{D42A27DB-BD31-4B8C-83A1-F6EECF244321}">
                <p14:modId xmlns:p14="http://schemas.microsoft.com/office/powerpoint/2010/main" val="1459617173"/>
              </p:ext>
            </p:extLst>
          </p:nvPr>
        </p:nvGraphicFramePr>
        <p:xfrm>
          <a:off x="1187450" y="2882456"/>
          <a:ext cx="6283325" cy="901700"/>
        </p:xfrm>
        <a:graphic>
          <a:graphicData uri="http://schemas.openxmlformats.org/presentationml/2006/ole">
            <mc:AlternateContent xmlns:mc="http://schemas.openxmlformats.org/markup-compatibility/2006">
              <mc:Choice xmlns:v="urn:schemas-microsoft-com:vml" Requires="v">
                <p:oleObj spid="_x0000_s313123" name="公式" r:id="rId10" imgW="2730500" imgH="393700" progId="Equation.3">
                  <p:embed/>
                </p:oleObj>
              </mc:Choice>
              <mc:Fallback>
                <p:oleObj name="公式" r:id="rId10" imgW="2730500" imgH="393700" progId="Equation.3">
                  <p:embed/>
                  <p:pic>
                    <p:nvPicPr>
                      <p:cNvPr id="0" name="图片 13168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187450" y="2882456"/>
                        <a:ext cx="6283325" cy="901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6635" name="Rectangle 13"/>
          <p:cNvSpPr>
            <a:spLocks noChangeArrowheads="1"/>
          </p:cNvSpPr>
          <p:nvPr/>
        </p:nvSpPr>
        <p:spPr bwMode="auto">
          <a:xfrm>
            <a:off x="179388" y="4979988"/>
            <a:ext cx="5219700" cy="1511300"/>
          </a:xfrm>
          <a:prstGeom prst="rect">
            <a:avLst/>
          </a:prstGeom>
          <a:solidFill>
            <a:schemeClr val="bg1"/>
          </a:solidFill>
          <a:ln w="12700">
            <a:solidFill>
              <a:srgbClr val="0000FF"/>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6636" name="Rectangle 14"/>
          <p:cNvSpPr>
            <a:spLocks noChangeArrowheads="1"/>
          </p:cNvSpPr>
          <p:nvPr/>
        </p:nvSpPr>
        <p:spPr bwMode="auto">
          <a:xfrm>
            <a:off x="395288" y="5124450"/>
            <a:ext cx="2016125" cy="4318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aphicFrame>
        <p:nvGraphicFramePr>
          <p:cNvPr id="26637" name="Object 6"/>
          <p:cNvGraphicFramePr>
            <a:graphicFrameLocks noChangeAspect="1"/>
          </p:cNvGraphicFramePr>
          <p:nvPr>
            <p:extLst>
              <p:ext uri="{D42A27DB-BD31-4B8C-83A1-F6EECF244321}">
                <p14:modId xmlns:p14="http://schemas.microsoft.com/office/powerpoint/2010/main" val="1487470476"/>
              </p:ext>
            </p:extLst>
          </p:nvPr>
        </p:nvGraphicFramePr>
        <p:xfrm>
          <a:off x="602456" y="5476876"/>
          <a:ext cx="4597400" cy="990600"/>
        </p:xfrm>
        <a:graphic>
          <a:graphicData uri="http://schemas.openxmlformats.org/presentationml/2006/ole">
            <mc:AlternateContent xmlns:mc="http://schemas.openxmlformats.org/markup-compatibility/2006">
              <mc:Choice xmlns:v="urn:schemas-microsoft-com:vml" Requires="v">
                <p:oleObj spid="_x0000_s313124" name="公式" r:id="rId12" imgW="2006600" imgH="431800" progId="Equation.3">
                  <p:embed/>
                </p:oleObj>
              </mc:Choice>
              <mc:Fallback>
                <p:oleObj name="公式" r:id="rId12" imgW="2006600" imgH="431800" progId="Equation.3">
                  <p:embed/>
                  <p:pic>
                    <p:nvPicPr>
                      <p:cNvPr id="0" name="图片 131686"/>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02456" y="5476876"/>
                        <a:ext cx="45974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6638" name="Text Box 16"/>
          <p:cNvSpPr txBox="1">
            <a:spLocks noChangeArrowheads="1"/>
          </p:cNvSpPr>
          <p:nvPr/>
        </p:nvSpPr>
        <p:spPr bwMode="auto">
          <a:xfrm>
            <a:off x="1187450" y="5102225"/>
            <a:ext cx="3995738" cy="4572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r>
              <a:rPr lang="en-US" altLang="zh-CN" sz="24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 0</a:t>
            </a:r>
            <a:r>
              <a:rPr lang="zh-CN" altLang="en-US" sz="24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时，</a:t>
            </a:r>
            <a:r>
              <a:rPr lang="zh-CN" altLang="en-US" sz="22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一定是</a:t>
            </a:r>
            <a:r>
              <a:rPr lang="en-US" altLang="zh-CN" sz="22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2</a:t>
            </a:r>
            <a:r>
              <a:rPr lang="en-US" altLang="zh-CN" sz="2200" b="1" dirty="0">
                <a:solidFill>
                  <a:srgbClr val="000000"/>
                </a:solidFill>
                <a:latin typeface="Symbol" panose="05050102010706020507" pitchFamily="18" charset="2"/>
                <a:ea typeface="微软雅黑" panose="020B0503020204020204" pitchFamily="34" charset="-122"/>
                <a:cs typeface="Times New Roman" panose="02020603050405020304" pitchFamily="18" charset="0"/>
              </a:rPr>
              <a:t>p</a:t>
            </a:r>
            <a:r>
              <a:rPr lang="en-US" altLang="zh-CN" sz="22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200" b="1" i="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Na</a:t>
            </a:r>
            <a:r>
              <a:rPr lang="zh-CN" altLang="en-US" sz="22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的整数倍</a:t>
            </a:r>
          </a:p>
        </p:txBody>
      </p:sp>
      <p:sp>
        <p:nvSpPr>
          <p:cNvPr id="26639" name="Rectangle 17"/>
          <p:cNvSpPr>
            <a:spLocks noChangeArrowheads="1"/>
          </p:cNvSpPr>
          <p:nvPr/>
        </p:nvSpPr>
        <p:spPr bwMode="auto">
          <a:xfrm>
            <a:off x="811387" y="5093321"/>
            <a:ext cx="376063" cy="372442"/>
          </a:xfrm>
          <a:prstGeom prst="rect">
            <a:avLst/>
          </a:prstGeom>
          <a:noFill/>
          <a:ln w="57150">
            <a:solidFill>
              <a:srgbClr val="FF00FF"/>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1451026" name="Group 18"/>
          <p:cNvGrpSpPr/>
          <p:nvPr/>
        </p:nvGrpSpPr>
        <p:grpSpPr bwMode="auto">
          <a:xfrm>
            <a:off x="5502275" y="5300063"/>
            <a:ext cx="3027363" cy="765175"/>
            <a:chOff x="3696" y="3475"/>
            <a:chExt cx="1907" cy="482"/>
          </a:xfrm>
        </p:grpSpPr>
        <p:graphicFrame>
          <p:nvGraphicFramePr>
            <p:cNvPr id="26649" name="Object 6"/>
            <p:cNvGraphicFramePr>
              <a:graphicFrameLocks noChangeAspect="1"/>
            </p:cNvGraphicFramePr>
            <p:nvPr/>
          </p:nvGraphicFramePr>
          <p:xfrm>
            <a:off x="4149" y="3475"/>
            <a:ext cx="1454" cy="482"/>
          </p:xfrm>
          <a:graphic>
            <a:graphicData uri="http://schemas.openxmlformats.org/presentationml/2006/ole">
              <mc:AlternateContent xmlns:mc="http://schemas.openxmlformats.org/markup-compatibility/2006">
                <mc:Choice xmlns:v="urn:schemas-microsoft-com:vml" Requires="v">
                  <p:oleObj spid="_x0000_s313125" name="公式" r:id="rId14" imgW="838200" imgH="279400" progId="Equation.3">
                    <p:embed/>
                  </p:oleObj>
                </mc:Choice>
                <mc:Fallback>
                  <p:oleObj name="公式" r:id="rId14" imgW="838200" imgH="279400" progId="Equation.3">
                    <p:embed/>
                    <p:pic>
                      <p:nvPicPr>
                        <p:cNvPr id="0" name="图片 131687"/>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149" y="3475"/>
                          <a:ext cx="1454" cy="4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6650" name="AutoShape 20"/>
            <p:cNvSpPr>
              <a:spLocks noChangeArrowheads="1"/>
            </p:cNvSpPr>
            <p:nvPr/>
          </p:nvSpPr>
          <p:spPr bwMode="auto">
            <a:xfrm>
              <a:off x="3696" y="3585"/>
              <a:ext cx="363" cy="226"/>
            </a:xfrm>
            <a:prstGeom prst="rightArrow">
              <a:avLst>
                <a:gd name="adj1" fmla="val 49556"/>
                <a:gd name="adj2" fmla="val 52209"/>
              </a:avLst>
            </a:prstGeom>
            <a:solidFill>
              <a:srgbClr val="33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451029" name="Group 21"/>
          <p:cNvGrpSpPr/>
          <p:nvPr/>
        </p:nvGrpSpPr>
        <p:grpSpPr bwMode="auto">
          <a:xfrm>
            <a:off x="458337" y="1002495"/>
            <a:ext cx="1979613" cy="2016125"/>
            <a:chOff x="4332" y="16"/>
            <a:chExt cx="1247" cy="1270"/>
          </a:xfrm>
        </p:grpSpPr>
        <p:sp>
          <p:nvSpPr>
            <p:cNvPr id="26645" name="Rectangle 22"/>
            <p:cNvSpPr>
              <a:spLocks noChangeArrowheads="1"/>
            </p:cNvSpPr>
            <p:nvPr/>
          </p:nvSpPr>
          <p:spPr bwMode="auto">
            <a:xfrm>
              <a:off x="4332" y="16"/>
              <a:ext cx="1247" cy="1270"/>
            </a:xfrm>
            <a:prstGeom prst="rect">
              <a:avLst/>
            </a:prstGeom>
            <a:solidFill>
              <a:srgbClr val="FFFFCC"/>
            </a:solidFill>
            <a:ln w="57150">
              <a:solidFill>
                <a:srgbClr val="008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6646" name="Text Box 23"/>
            <p:cNvSpPr txBox="1">
              <a:spLocks noChangeArrowheads="1"/>
            </p:cNvSpPr>
            <p:nvPr/>
          </p:nvSpPr>
          <p:spPr bwMode="auto">
            <a:xfrm>
              <a:off x="4362" y="33"/>
              <a:ext cx="1149"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r>
                <a:rPr lang="en-US" altLang="zh-CN" sz="2400" b="1" i="1">
                  <a:solidFill>
                    <a:srgbClr val="006600"/>
                  </a:solidFill>
                  <a:latin typeface="Times New Roman" panose="02020603050405020304" pitchFamily="18" charset="0"/>
                  <a:ea typeface="微软雅黑" panose="020B0503020204020204" pitchFamily="34" charset="-122"/>
                  <a:cs typeface="Times New Roman" panose="02020603050405020304" pitchFamily="18" charset="0"/>
                </a:rPr>
                <a:t>k </a:t>
              </a:r>
              <a:r>
                <a:rPr lang="zh-CN" altLang="en-US" sz="2400" b="1">
                  <a:solidFill>
                    <a:srgbClr val="006600"/>
                  </a:solidFill>
                  <a:latin typeface="Times New Roman" panose="02020603050405020304" pitchFamily="18" charset="0"/>
                  <a:ea typeface="微软雅黑" panose="020B0503020204020204" pitchFamily="34" charset="-122"/>
                  <a:cs typeface="Times New Roman" panose="02020603050405020304" pitchFamily="18" charset="0"/>
                </a:rPr>
                <a:t>取离散值</a:t>
              </a:r>
              <a:r>
                <a:rPr lang="en-US" altLang="zh-CN" sz="2400" b="1">
                  <a:solidFill>
                    <a:srgbClr val="006600"/>
                  </a:solidFill>
                  <a:latin typeface="Times New Roman" panose="02020603050405020304" pitchFamily="18" charset="0"/>
                  <a:ea typeface="微软雅黑" panose="020B0503020204020204" pitchFamily="34" charset="-122"/>
                  <a:cs typeface="Times New Roman" panose="02020603050405020304" pitchFamily="18" charset="0"/>
                </a:rPr>
                <a:t>: </a:t>
              </a:r>
            </a:p>
          </p:txBody>
        </p:sp>
        <p:sp>
          <p:nvSpPr>
            <p:cNvPr id="26647" name="Rectangle 19"/>
            <p:cNvSpPr>
              <a:spLocks noChangeArrowheads="1"/>
            </p:cNvSpPr>
            <p:nvPr/>
          </p:nvSpPr>
          <p:spPr bwMode="auto">
            <a:xfrm>
              <a:off x="4603" y="953"/>
              <a:ext cx="97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r>
                <a:rPr lang="en-US" altLang="zh-CN" sz="2600" b="1" i="1">
                  <a:solidFill>
                    <a:srgbClr val="663300"/>
                  </a:solidFill>
                  <a:latin typeface="Times New Roman" panose="02020603050405020304" pitchFamily="18" charset="0"/>
                  <a:ea typeface="微软雅黑" panose="020B0503020204020204" pitchFamily="34" charset="-122"/>
                  <a:cs typeface="Times New Roman" panose="02020603050405020304" pitchFamily="18" charset="0"/>
                </a:rPr>
                <a:t>l</a:t>
              </a:r>
              <a:r>
                <a:rPr lang="en-US" altLang="zh-CN" sz="2600" b="1" i="1" baseline="-25000">
                  <a:solidFill>
                    <a:srgbClr val="663300"/>
                  </a:solidFill>
                  <a:latin typeface="Times New Roman" panose="02020603050405020304" pitchFamily="18" charset="0"/>
                  <a:ea typeface="微软雅黑" panose="020B0503020204020204" pitchFamily="34" charset="-122"/>
                  <a:cs typeface="Times New Roman" panose="02020603050405020304" pitchFamily="18" charset="0"/>
                </a:rPr>
                <a:t>x</a:t>
              </a:r>
              <a:r>
                <a:rPr lang="en-US" altLang="zh-CN" sz="2600" b="1" i="1">
                  <a:solidFill>
                    <a:srgbClr val="663300"/>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2600" b="1">
                  <a:solidFill>
                    <a:srgbClr val="663300"/>
                  </a:solidFill>
                  <a:latin typeface="Times New Roman" panose="02020603050405020304" pitchFamily="18" charset="0"/>
                  <a:ea typeface="微软雅黑" panose="020B0503020204020204" pitchFamily="34" charset="-122"/>
                  <a:cs typeface="Times New Roman" panose="02020603050405020304" pitchFamily="18" charset="0"/>
                </a:rPr>
                <a:t>是整数</a:t>
              </a:r>
              <a:r>
                <a:rPr lang="zh-CN" altLang="en-US" b="1">
                  <a:solidFill>
                    <a:srgbClr val="663300"/>
                  </a:solidFill>
                  <a:latin typeface="Times New Roman" panose="02020603050405020304" pitchFamily="18" charset="0"/>
                  <a:ea typeface="微软雅黑" panose="020B0503020204020204" pitchFamily="34" charset="-122"/>
                  <a:cs typeface="Times New Roman" panose="02020603050405020304" pitchFamily="18" charset="0"/>
                </a:rPr>
                <a:t> </a:t>
              </a:r>
            </a:p>
          </p:txBody>
        </p:sp>
        <p:graphicFrame>
          <p:nvGraphicFramePr>
            <p:cNvPr id="26648" name="Object 14"/>
            <p:cNvGraphicFramePr>
              <a:graphicFrameLocks noChangeAspect="1"/>
            </p:cNvGraphicFramePr>
            <p:nvPr/>
          </p:nvGraphicFramePr>
          <p:xfrm>
            <a:off x="4627" y="318"/>
            <a:ext cx="839" cy="599"/>
          </p:xfrm>
          <a:graphic>
            <a:graphicData uri="http://schemas.openxmlformats.org/presentationml/2006/ole">
              <mc:AlternateContent xmlns:mc="http://schemas.openxmlformats.org/markup-compatibility/2006">
                <mc:Choice xmlns:v="urn:schemas-microsoft-com:vml" Requires="v">
                  <p:oleObj spid="_x0000_s313126" name="公式" r:id="rId16" imgW="546100" imgH="393700" progId="Equation.3">
                    <p:embed/>
                  </p:oleObj>
                </mc:Choice>
                <mc:Fallback>
                  <p:oleObj name="公式" r:id="rId16" imgW="546100" imgH="393700" progId="Equation.3">
                    <p:embed/>
                    <p:pic>
                      <p:nvPicPr>
                        <p:cNvPr id="0" name="图片 131688"/>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627" y="318"/>
                          <a:ext cx="839" cy="5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26642" name="Group 26"/>
          <p:cNvGrpSpPr/>
          <p:nvPr/>
        </p:nvGrpSpPr>
        <p:grpSpPr bwMode="auto">
          <a:xfrm>
            <a:off x="5327650" y="3735707"/>
            <a:ext cx="2232025" cy="1223963"/>
            <a:chOff x="3198" y="2523"/>
            <a:chExt cx="1406" cy="771"/>
          </a:xfrm>
        </p:grpSpPr>
        <p:sp>
          <p:nvSpPr>
            <p:cNvPr id="26643" name="Rectangle 27"/>
            <p:cNvSpPr>
              <a:spLocks noChangeArrowheads="1"/>
            </p:cNvSpPr>
            <p:nvPr/>
          </p:nvSpPr>
          <p:spPr bwMode="auto">
            <a:xfrm>
              <a:off x="3243" y="2523"/>
              <a:ext cx="1361" cy="535"/>
            </a:xfrm>
            <a:prstGeom prst="rect">
              <a:avLst/>
            </a:prstGeom>
            <a:noFill/>
            <a:ln w="57150">
              <a:solidFill>
                <a:srgbClr val="FF00FF"/>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6644" name="Line 28"/>
            <p:cNvSpPr>
              <a:spLocks noChangeShapeType="1"/>
            </p:cNvSpPr>
            <p:nvPr/>
          </p:nvSpPr>
          <p:spPr bwMode="auto">
            <a:xfrm flipH="1">
              <a:off x="3198" y="3081"/>
              <a:ext cx="220" cy="213"/>
            </a:xfrm>
            <a:prstGeom prst="line">
              <a:avLst/>
            </a:prstGeom>
            <a:noFill/>
            <a:ln w="57150">
              <a:solidFill>
                <a:srgbClr val="FF00FF"/>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grpSp>
      <p:sp>
        <p:nvSpPr>
          <p:cNvPr id="2" name="页脚占位符 1"/>
          <p:cNvSpPr>
            <a:spLocks noGrp="1"/>
          </p:cNvSpPr>
          <p:nvPr>
            <p:ph type="ftr" sz="quarter" idx="11"/>
          </p:nvPr>
        </p:nvSpPr>
        <p:spPr>
          <a:xfrm>
            <a:off x="3124200" y="6500192"/>
            <a:ext cx="2895600" cy="457200"/>
          </a:xfrm>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zh-CN" altLang="en-US" sz="14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清华大学电子工程系</a:t>
            </a:r>
            <a:r>
              <a:rPr kumimoji="1" lang="en-US"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a:t>
            </a:r>
            <a:r>
              <a:rPr kumimoji="1" lang="zh-CN" altLang="en-US" sz="14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黄翊东</a:t>
            </a:r>
            <a:endParaRPr kumimoji="1" lang="en-US"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3" name="灯片编号占位符 2"/>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CBFA3644-F7FA-4510-BE22-999DFD69EC9B}" type="slidenum">
              <a:rPr kumimoji="1" lang="en-US" altLang="zh-CN" sz="14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t>65</a:t>
            </a:fld>
            <a:endPar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31" name="Rectangle 2"/>
          <p:cNvSpPr txBox="1">
            <a:spLocks noRot="1" noChangeArrowheads="1"/>
          </p:cNvSpPr>
          <p:nvPr/>
        </p:nvSpPr>
        <p:spPr bwMode="auto">
          <a:xfrm>
            <a:off x="-221989" y="111360"/>
            <a:ext cx="9505428"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5pPr>
            <a:lvl6pPr marL="4572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6pPr>
            <a:lvl7pPr marL="9144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7pPr>
            <a:lvl8pPr marL="13716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8pPr>
            <a:lvl9pPr marL="18288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9pPr>
          </a:lstStyle>
          <a:p>
            <a:pPr eaLnBrk="1" hangingPunct="1">
              <a:lnSpc>
                <a:spcPct val="110000"/>
              </a:lnSpc>
            </a:pPr>
            <a:r>
              <a:rPr lang="zh-CN" altLang="en-US" sz="3600" b="1" kern="1200">
                <a:solidFill>
                  <a:srgbClr val="660066"/>
                </a:solidFill>
                <a:effectLst>
                  <a:outerShdw blurRad="38100" dist="38100" dir="2700000" algn="tl">
                    <a:srgbClr val="C0C0C0"/>
                  </a:outerShdw>
                </a:effectLst>
                <a:latin typeface="Times New Roman" pitchFamily="18" charset="0"/>
                <a:ea typeface="微软雅黑" pitchFamily="34" charset="-122"/>
                <a:cs typeface="+mn-cs"/>
              </a:rPr>
              <a:t>周期势场下对电子能级</a:t>
            </a:r>
            <a:r>
              <a:rPr lang="en-US" altLang="zh-CN" sz="3600" b="1" kern="1200">
                <a:solidFill>
                  <a:srgbClr val="660066"/>
                </a:solidFill>
                <a:effectLst>
                  <a:outerShdw blurRad="38100" dist="38100" dir="2700000" algn="tl">
                    <a:srgbClr val="C0C0C0"/>
                  </a:outerShdw>
                </a:effectLst>
                <a:latin typeface="Times New Roman" pitchFamily="18" charset="0"/>
                <a:ea typeface="微软雅黑" pitchFamily="34" charset="-122"/>
                <a:cs typeface="+mn-cs"/>
              </a:rPr>
              <a:t>(</a:t>
            </a:r>
            <a:r>
              <a:rPr lang="zh-CN" altLang="en-US" sz="3600" b="1" kern="1200">
                <a:solidFill>
                  <a:srgbClr val="660066"/>
                </a:solidFill>
                <a:effectLst>
                  <a:outerShdw blurRad="38100" dist="38100" dir="2700000" algn="tl">
                    <a:srgbClr val="C0C0C0"/>
                  </a:outerShdw>
                </a:effectLst>
                <a:latin typeface="Times New Roman" pitchFamily="18" charset="0"/>
                <a:ea typeface="微软雅黑" pitchFamily="34" charset="-122"/>
                <a:cs typeface="+mn-cs"/>
              </a:rPr>
              <a:t>能量本征值</a:t>
            </a:r>
            <a:r>
              <a:rPr lang="en-US" altLang="zh-CN" sz="3600" b="1" kern="1200">
                <a:solidFill>
                  <a:srgbClr val="660066"/>
                </a:solidFill>
                <a:effectLst>
                  <a:outerShdw blurRad="38100" dist="38100" dir="2700000" algn="tl">
                    <a:srgbClr val="C0C0C0"/>
                  </a:outerShdw>
                </a:effectLst>
                <a:latin typeface="Times New Roman" pitchFamily="18" charset="0"/>
                <a:ea typeface="微软雅黑" pitchFamily="34" charset="-122"/>
                <a:cs typeface="+mn-cs"/>
              </a:rPr>
              <a:t>)</a:t>
            </a:r>
            <a:r>
              <a:rPr lang="zh-CN" altLang="en-US" sz="3600" b="1" kern="1200">
                <a:solidFill>
                  <a:srgbClr val="660066"/>
                </a:solidFill>
                <a:effectLst>
                  <a:outerShdw blurRad="38100" dist="38100" dir="2700000" algn="tl">
                    <a:srgbClr val="C0C0C0"/>
                  </a:outerShdw>
                </a:effectLst>
                <a:latin typeface="Times New Roman" pitchFamily="18" charset="0"/>
                <a:ea typeface="微软雅黑" pitchFamily="34" charset="-122"/>
                <a:cs typeface="+mn-cs"/>
              </a:rPr>
              <a:t>修正</a:t>
            </a:r>
            <a:endParaRPr lang="zh-CN" altLang="en-US" sz="3600" b="1" kern="1200" dirty="0">
              <a:solidFill>
                <a:srgbClr val="660066"/>
              </a:solidFill>
              <a:effectLst>
                <a:outerShdw blurRad="38100" dist="38100" dir="2700000" algn="tl">
                  <a:srgbClr val="C0C0C0"/>
                </a:outerShdw>
              </a:effectLst>
              <a:latin typeface="Times New Roman" pitchFamily="18" charset="0"/>
              <a:ea typeface="微软雅黑" pitchFamily="34" charset="-122"/>
              <a:cs typeface="+mn-cs"/>
            </a:endParaRPr>
          </a:p>
        </p:txBody>
      </p:sp>
      <p:sp>
        <p:nvSpPr>
          <p:cNvPr id="32" name="Rectangle 37"/>
          <p:cNvSpPr>
            <a:spLocks noChangeArrowheads="1"/>
          </p:cNvSpPr>
          <p:nvPr/>
        </p:nvSpPr>
        <p:spPr bwMode="auto">
          <a:xfrm flipV="1">
            <a:off x="106363" y="923120"/>
            <a:ext cx="8885237" cy="42863"/>
          </a:xfrm>
          <a:prstGeom prst="rect">
            <a:avLst/>
          </a:prstGeom>
          <a:gradFill rotWithShape="0">
            <a:gsLst>
              <a:gs pos="0">
                <a:srgbClr val="808080">
                  <a:gamma/>
                  <a:tint val="0"/>
                  <a:invGamma/>
                </a:srgbClr>
              </a:gs>
              <a:gs pos="100000">
                <a:srgbClr val="808080"/>
              </a:gs>
            </a:gsLst>
            <a:path path="shape">
              <a:fillToRect l="50000" t="50000" r="50000" b="50000"/>
            </a:path>
          </a:gradFill>
          <a:ln w="12700">
            <a:noFill/>
            <a:miter lim="800000"/>
            <a:headEnd type="none" w="sm" len="sm"/>
            <a:tailEnd type="none" w="sm" len="sm"/>
          </a:ln>
          <a:effectLst/>
        </p:spPr>
        <p:txBody>
          <a:bodyPr wrap="none" anchor="ctr"/>
          <a:lstStyle/>
          <a:p>
            <a:pPr marL="0" marR="0" lvl="0" indent="0" algn="l" defTabSz="914400" rtl="0" eaLnBrk="0" fontAlgn="auto" latinLnBrk="0" hangingPunct="0">
              <a:lnSpc>
                <a:spcPct val="100000"/>
              </a:lnSpc>
              <a:spcBef>
                <a:spcPts val="0"/>
              </a:spcBef>
              <a:spcAft>
                <a:spcPts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Arial"/>
              <a:ea typeface="宋体"/>
              <a:cs typeface="+mn-c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451029"/>
                                        </p:tgtEl>
                                        <p:attrNameLst>
                                          <p:attrName>style.visibility</p:attrName>
                                        </p:attrNameLst>
                                      </p:cBhvr>
                                      <p:to>
                                        <p:strVal val="visible"/>
                                      </p:to>
                                    </p:set>
                                    <p:animEffect transition="in" filter="dissolve">
                                      <p:cBhvr>
                                        <p:cTn id="7" dur="500"/>
                                        <p:tgtEl>
                                          <p:spTgt spid="1451029"/>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8" fill="hold" nodeType="clickEffect">
                                  <p:stCondLst>
                                    <p:cond delay="0"/>
                                  </p:stCondLst>
                                  <p:childTnLst>
                                    <p:set>
                                      <p:cBhvr>
                                        <p:cTn id="11" dur="1" fill="hold">
                                          <p:stCondLst>
                                            <p:cond delay="0"/>
                                          </p:stCondLst>
                                        </p:cTn>
                                        <p:tgtEl>
                                          <p:spTgt spid="1451026"/>
                                        </p:tgtEl>
                                        <p:attrNameLst>
                                          <p:attrName>style.visibility</p:attrName>
                                        </p:attrNameLst>
                                      </p:cBhvr>
                                      <p:to>
                                        <p:strVal val="visible"/>
                                      </p:to>
                                    </p:set>
                                    <p:animEffect transition="in" filter="slide(fromLeft)">
                                      <p:cBhvr>
                                        <p:cTn id="12" dur="500"/>
                                        <p:tgtEl>
                                          <p:spTgt spid="145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2"/>
          <p:cNvSpPr>
            <a:spLocks noChangeArrowheads="1"/>
          </p:cNvSpPr>
          <p:nvPr/>
        </p:nvSpPr>
        <p:spPr bwMode="auto">
          <a:xfrm>
            <a:off x="3851920" y="1700808"/>
            <a:ext cx="1223963" cy="504825"/>
          </a:xfrm>
          <a:prstGeom prst="rect">
            <a:avLst/>
          </a:prstGeom>
          <a:solidFill>
            <a:srgbClr val="FFFF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aphicFrame>
        <p:nvGraphicFramePr>
          <p:cNvPr id="26628" name="Object 6"/>
          <p:cNvGraphicFramePr>
            <a:graphicFrameLocks noChangeAspect="1"/>
          </p:cNvGraphicFramePr>
          <p:nvPr/>
        </p:nvGraphicFramePr>
        <p:xfrm>
          <a:off x="2257425" y="1542245"/>
          <a:ext cx="3168650" cy="1254125"/>
        </p:xfrm>
        <a:graphic>
          <a:graphicData uri="http://schemas.openxmlformats.org/presentationml/2006/ole">
            <mc:AlternateContent xmlns:mc="http://schemas.openxmlformats.org/markup-compatibility/2006">
              <mc:Choice xmlns:v="urn:schemas-microsoft-com:vml" Requires="v">
                <p:oleObj spid="_x0000_s291676" name="公式" r:id="rId4" imgW="1371600" imgH="546100" progId="Equation.3">
                  <p:embed/>
                </p:oleObj>
              </mc:Choice>
              <mc:Fallback>
                <p:oleObj name="公式" r:id="rId4" imgW="1371600" imgH="546100" progId="Equation.3">
                  <p:embed/>
                  <p:pic>
                    <p:nvPicPr>
                      <p:cNvPr id="26628"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57425" y="1542245"/>
                        <a:ext cx="3168650" cy="1254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6630" name="Text Box 6"/>
          <p:cNvSpPr txBox="1">
            <a:spLocks noChangeArrowheads="1"/>
          </p:cNvSpPr>
          <p:nvPr/>
        </p:nvSpPr>
        <p:spPr bwMode="auto">
          <a:xfrm>
            <a:off x="795338" y="1174985"/>
            <a:ext cx="3232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rPr>
              <a:t>本征值的二级修正为：</a:t>
            </a:r>
          </a:p>
        </p:txBody>
      </p:sp>
      <p:grpSp>
        <p:nvGrpSpPr>
          <p:cNvPr id="26631" name="Group 7"/>
          <p:cNvGrpSpPr/>
          <p:nvPr/>
        </p:nvGrpSpPr>
        <p:grpSpPr bwMode="auto">
          <a:xfrm>
            <a:off x="5653456" y="1719388"/>
            <a:ext cx="3211513" cy="1439863"/>
            <a:chOff x="3625" y="1298"/>
            <a:chExt cx="2023" cy="907"/>
          </a:xfrm>
        </p:grpSpPr>
        <p:graphicFrame>
          <p:nvGraphicFramePr>
            <p:cNvPr id="26651" name="Object 8"/>
            <p:cNvGraphicFramePr>
              <a:graphicFrameLocks noChangeAspect="1"/>
            </p:cNvGraphicFramePr>
            <p:nvPr/>
          </p:nvGraphicFramePr>
          <p:xfrm>
            <a:off x="3637" y="1298"/>
            <a:ext cx="2011" cy="555"/>
          </p:xfrm>
          <a:graphic>
            <a:graphicData uri="http://schemas.openxmlformats.org/presentationml/2006/ole">
              <mc:AlternateContent xmlns:mc="http://schemas.openxmlformats.org/markup-compatibility/2006">
                <mc:Choice xmlns:v="urn:schemas-microsoft-com:vml" Requires="v">
                  <p:oleObj spid="_x0000_s291677" name="公式" r:id="rId6" imgW="1562100" imgH="431800" progId="Equation.3">
                    <p:embed/>
                  </p:oleObj>
                </mc:Choice>
                <mc:Fallback>
                  <p:oleObj name="公式" r:id="rId6" imgW="1562100" imgH="431800" progId="Equation.3">
                    <p:embed/>
                    <p:pic>
                      <p:nvPicPr>
                        <p:cNvPr id="26651" name="Object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637" y="1298"/>
                          <a:ext cx="2011" cy="555"/>
                        </a:xfrm>
                        <a:prstGeom prst="rect">
                          <a:avLst/>
                        </a:prstGeom>
                        <a:noFill/>
                        <a:ln w="57150">
                          <a:solidFill>
                            <a:srgbClr val="00660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6652" name="Line 9"/>
            <p:cNvSpPr>
              <a:spLocks noChangeShapeType="1"/>
            </p:cNvSpPr>
            <p:nvPr/>
          </p:nvSpPr>
          <p:spPr bwMode="auto">
            <a:xfrm flipV="1">
              <a:off x="3625" y="1888"/>
              <a:ext cx="181" cy="317"/>
            </a:xfrm>
            <a:prstGeom prst="line">
              <a:avLst/>
            </a:prstGeom>
            <a:noFill/>
            <a:ln w="57150">
              <a:solidFill>
                <a:srgbClr val="006600"/>
              </a:solidFill>
              <a:round/>
              <a:head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Arial" panose="020B0604020202020204" pitchFamily="34" charset="0"/>
                <a:ea typeface="楷体_GB2312"/>
              </a:endParaRPr>
            </a:p>
          </p:txBody>
        </p:sp>
      </p:grpSp>
      <p:graphicFrame>
        <p:nvGraphicFramePr>
          <p:cNvPr id="26632" name="Object 6"/>
          <p:cNvGraphicFramePr>
            <a:graphicFrameLocks noChangeAspect="1"/>
          </p:cNvGraphicFramePr>
          <p:nvPr/>
        </p:nvGraphicFramePr>
        <p:xfrm>
          <a:off x="2547938" y="3701382"/>
          <a:ext cx="5702300" cy="990600"/>
        </p:xfrm>
        <a:graphic>
          <a:graphicData uri="http://schemas.openxmlformats.org/presentationml/2006/ole">
            <mc:AlternateContent xmlns:mc="http://schemas.openxmlformats.org/markup-compatibility/2006">
              <mc:Choice xmlns:v="urn:schemas-microsoft-com:vml" Requires="v">
                <p:oleObj spid="_x0000_s291678" name="公式" r:id="rId8" imgW="2489200" imgH="431800" progId="Equation.3">
                  <p:embed/>
                </p:oleObj>
              </mc:Choice>
              <mc:Fallback>
                <p:oleObj name="公式" r:id="rId8" imgW="2489200" imgH="431800" progId="Equation.3">
                  <p:embed/>
                  <p:pic>
                    <p:nvPicPr>
                      <p:cNvPr id="26632" name="Object 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547938" y="3701382"/>
                        <a:ext cx="57023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6633" name="Object 6"/>
          <p:cNvGraphicFramePr>
            <a:graphicFrameLocks noChangeAspect="1"/>
          </p:cNvGraphicFramePr>
          <p:nvPr/>
        </p:nvGraphicFramePr>
        <p:xfrm>
          <a:off x="1187450" y="2882456"/>
          <a:ext cx="6283325" cy="901700"/>
        </p:xfrm>
        <a:graphic>
          <a:graphicData uri="http://schemas.openxmlformats.org/presentationml/2006/ole">
            <mc:AlternateContent xmlns:mc="http://schemas.openxmlformats.org/markup-compatibility/2006">
              <mc:Choice xmlns:v="urn:schemas-microsoft-com:vml" Requires="v">
                <p:oleObj spid="_x0000_s291679" name="公式" r:id="rId10" imgW="2730500" imgH="393700" progId="Equation.3">
                  <p:embed/>
                </p:oleObj>
              </mc:Choice>
              <mc:Fallback>
                <p:oleObj name="公式" r:id="rId10" imgW="2730500" imgH="393700" progId="Equation.3">
                  <p:embed/>
                  <p:pic>
                    <p:nvPicPr>
                      <p:cNvPr id="26633" name="Object 6"/>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187450" y="2882456"/>
                        <a:ext cx="6283325" cy="901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26642" name="Group 26"/>
          <p:cNvGrpSpPr/>
          <p:nvPr/>
        </p:nvGrpSpPr>
        <p:grpSpPr bwMode="auto">
          <a:xfrm>
            <a:off x="5327650" y="3735707"/>
            <a:ext cx="2232025" cy="1223963"/>
            <a:chOff x="3198" y="2523"/>
            <a:chExt cx="1406" cy="771"/>
          </a:xfrm>
        </p:grpSpPr>
        <p:sp>
          <p:nvSpPr>
            <p:cNvPr id="26643" name="Rectangle 27"/>
            <p:cNvSpPr>
              <a:spLocks noChangeArrowheads="1"/>
            </p:cNvSpPr>
            <p:nvPr/>
          </p:nvSpPr>
          <p:spPr bwMode="auto">
            <a:xfrm>
              <a:off x="3243" y="2523"/>
              <a:ext cx="1361" cy="535"/>
            </a:xfrm>
            <a:prstGeom prst="rect">
              <a:avLst/>
            </a:prstGeom>
            <a:noFill/>
            <a:ln w="57150">
              <a:solidFill>
                <a:srgbClr val="FF00FF"/>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6644" name="Line 28"/>
            <p:cNvSpPr>
              <a:spLocks noChangeShapeType="1"/>
            </p:cNvSpPr>
            <p:nvPr/>
          </p:nvSpPr>
          <p:spPr bwMode="auto">
            <a:xfrm flipH="1">
              <a:off x="3198" y="3081"/>
              <a:ext cx="220" cy="213"/>
            </a:xfrm>
            <a:prstGeom prst="line">
              <a:avLst/>
            </a:prstGeom>
            <a:noFill/>
            <a:ln w="57150">
              <a:solidFill>
                <a:srgbClr val="FF00FF"/>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Arial" panose="020B0604020202020204" pitchFamily="34" charset="0"/>
                <a:ea typeface="楷体_GB2312"/>
              </a:endParaRPr>
            </a:p>
          </p:txBody>
        </p:sp>
      </p:grpSp>
      <p:sp>
        <p:nvSpPr>
          <p:cNvPr id="2" name="页脚占位符 1"/>
          <p:cNvSpPr>
            <a:spLocks noGrp="1"/>
          </p:cNvSpPr>
          <p:nvPr>
            <p:ph type="ftr" sz="quarter" idx="11"/>
          </p:nvPr>
        </p:nvSpPr>
        <p:spPr>
          <a:xfrm>
            <a:off x="3124200" y="6500192"/>
            <a:ext cx="2895600" cy="457200"/>
          </a:xfr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zh-CN" altLang="en-US" sz="14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清华大学电子工程系</a:t>
            </a:r>
            <a:r>
              <a:rPr kumimoji="1" lang="en-US"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a:t>
            </a:r>
            <a:r>
              <a:rPr kumimoji="1" lang="zh-CN" altLang="en-US" sz="14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黄翊东</a:t>
            </a:r>
            <a:endParaRPr kumimoji="1" lang="en-US"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3" name="灯片编号占位符 2"/>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BFA3644-F7FA-4510-BE22-999DFD69EC9B}" type="slidenum">
              <a:rPr kumimoji="1" lang="en-US" altLang="zh-CN" sz="14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66</a:t>
            </a:fld>
            <a:endPar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31" name="Rectangle 2"/>
          <p:cNvSpPr txBox="1">
            <a:spLocks noRot="1" noChangeArrowheads="1"/>
          </p:cNvSpPr>
          <p:nvPr/>
        </p:nvSpPr>
        <p:spPr bwMode="auto">
          <a:xfrm>
            <a:off x="-221989" y="111360"/>
            <a:ext cx="9505428"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5pPr>
            <a:lvl6pPr marL="4572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6pPr>
            <a:lvl7pPr marL="9144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7pPr>
            <a:lvl8pPr marL="13716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8pPr>
            <a:lvl9pPr marL="18288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10000"/>
              </a:lnSpc>
              <a:spcBef>
                <a:spcPct val="0"/>
              </a:spcBef>
              <a:spcAft>
                <a:spcPct val="0"/>
              </a:spcAft>
              <a:buClrTx/>
              <a:buSzTx/>
              <a:buFontTx/>
              <a:buNone/>
              <a:tabLst/>
              <a:defRPr/>
            </a:pPr>
            <a:r>
              <a:rPr kumimoji="1" lang="zh-CN" altLang="en-US" sz="3600" b="1" i="0" u="none" strike="noStrike" kern="1200" cap="none" spc="0" normalizeH="0" baseline="0" noProof="0">
                <a:ln>
                  <a:noFill/>
                </a:ln>
                <a:solidFill>
                  <a:srgbClr val="660066"/>
                </a:solidFill>
                <a:effectLst>
                  <a:outerShdw blurRad="38100" dist="38100" dir="2700000" algn="tl">
                    <a:srgbClr val="C0C0C0"/>
                  </a:outerShdw>
                </a:effectLst>
                <a:uLnTx/>
                <a:uFillTx/>
                <a:latin typeface="Times New Roman" pitchFamily="18" charset="0"/>
                <a:ea typeface="微软雅黑" pitchFamily="34" charset="-122"/>
                <a:cs typeface="+mj-cs"/>
              </a:rPr>
              <a:t>周期势场下对电子能级</a:t>
            </a:r>
            <a:r>
              <a:rPr kumimoji="1" lang="en-US" altLang="zh-CN" sz="3600" b="1" i="0" u="none" strike="noStrike" kern="1200" cap="none" spc="0" normalizeH="0" baseline="0" noProof="0">
                <a:ln>
                  <a:noFill/>
                </a:ln>
                <a:solidFill>
                  <a:srgbClr val="660066"/>
                </a:solidFill>
                <a:effectLst>
                  <a:outerShdw blurRad="38100" dist="38100" dir="2700000" algn="tl">
                    <a:srgbClr val="C0C0C0"/>
                  </a:outerShdw>
                </a:effectLst>
                <a:uLnTx/>
                <a:uFillTx/>
                <a:latin typeface="Times New Roman" pitchFamily="18" charset="0"/>
                <a:ea typeface="微软雅黑" pitchFamily="34" charset="-122"/>
                <a:cs typeface="+mj-cs"/>
              </a:rPr>
              <a:t>(</a:t>
            </a:r>
            <a:r>
              <a:rPr kumimoji="1" lang="zh-CN" altLang="en-US" sz="3600" b="1" i="0" u="none" strike="noStrike" kern="1200" cap="none" spc="0" normalizeH="0" baseline="0" noProof="0">
                <a:ln>
                  <a:noFill/>
                </a:ln>
                <a:solidFill>
                  <a:srgbClr val="660066"/>
                </a:solidFill>
                <a:effectLst>
                  <a:outerShdw blurRad="38100" dist="38100" dir="2700000" algn="tl">
                    <a:srgbClr val="C0C0C0"/>
                  </a:outerShdw>
                </a:effectLst>
                <a:uLnTx/>
                <a:uFillTx/>
                <a:latin typeface="Times New Roman" pitchFamily="18" charset="0"/>
                <a:ea typeface="微软雅黑" pitchFamily="34" charset="-122"/>
                <a:cs typeface="+mj-cs"/>
              </a:rPr>
              <a:t>能量本征值</a:t>
            </a:r>
            <a:r>
              <a:rPr kumimoji="1" lang="en-US" altLang="zh-CN" sz="3600" b="1" i="0" u="none" strike="noStrike" kern="1200" cap="none" spc="0" normalizeH="0" baseline="0" noProof="0">
                <a:ln>
                  <a:noFill/>
                </a:ln>
                <a:solidFill>
                  <a:srgbClr val="660066"/>
                </a:solidFill>
                <a:effectLst>
                  <a:outerShdw blurRad="38100" dist="38100" dir="2700000" algn="tl">
                    <a:srgbClr val="C0C0C0"/>
                  </a:outerShdw>
                </a:effectLst>
                <a:uLnTx/>
                <a:uFillTx/>
                <a:latin typeface="Times New Roman" pitchFamily="18" charset="0"/>
                <a:ea typeface="微软雅黑" pitchFamily="34" charset="-122"/>
                <a:cs typeface="+mj-cs"/>
              </a:rPr>
              <a:t>)</a:t>
            </a:r>
            <a:r>
              <a:rPr kumimoji="1" lang="zh-CN" altLang="en-US" sz="3600" b="1" i="0" u="none" strike="noStrike" kern="1200" cap="none" spc="0" normalizeH="0" baseline="0" noProof="0">
                <a:ln>
                  <a:noFill/>
                </a:ln>
                <a:solidFill>
                  <a:srgbClr val="660066"/>
                </a:solidFill>
                <a:effectLst>
                  <a:outerShdw blurRad="38100" dist="38100" dir="2700000" algn="tl">
                    <a:srgbClr val="C0C0C0"/>
                  </a:outerShdw>
                </a:effectLst>
                <a:uLnTx/>
                <a:uFillTx/>
                <a:latin typeface="Times New Roman" pitchFamily="18" charset="0"/>
                <a:ea typeface="微软雅黑" pitchFamily="34" charset="-122"/>
                <a:cs typeface="+mj-cs"/>
              </a:rPr>
              <a:t>修正</a:t>
            </a:r>
            <a:endParaRPr kumimoji="1" lang="zh-CN" altLang="en-US" sz="3600" b="1" i="0" u="none" strike="noStrike" kern="1200" cap="none" spc="0" normalizeH="0" baseline="0" noProof="0" dirty="0">
              <a:ln>
                <a:noFill/>
              </a:ln>
              <a:solidFill>
                <a:srgbClr val="660066"/>
              </a:solidFill>
              <a:effectLst>
                <a:outerShdw blurRad="38100" dist="38100" dir="2700000" algn="tl">
                  <a:srgbClr val="C0C0C0"/>
                </a:outerShdw>
              </a:effectLst>
              <a:uLnTx/>
              <a:uFillTx/>
              <a:latin typeface="Times New Roman" pitchFamily="18" charset="0"/>
              <a:ea typeface="微软雅黑" pitchFamily="34" charset="-122"/>
              <a:cs typeface="+mj-cs"/>
            </a:endParaRPr>
          </a:p>
        </p:txBody>
      </p:sp>
      <p:sp>
        <p:nvSpPr>
          <p:cNvPr id="32" name="Rectangle 37"/>
          <p:cNvSpPr>
            <a:spLocks noChangeArrowheads="1"/>
          </p:cNvSpPr>
          <p:nvPr/>
        </p:nvSpPr>
        <p:spPr bwMode="auto">
          <a:xfrm flipV="1">
            <a:off x="106363" y="923120"/>
            <a:ext cx="8885237" cy="42863"/>
          </a:xfrm>
          <a:prstGeom prst="rect">
            <a:avLst/>
          </a:prstGeom>
          <a:gradFill rotWithShape="0">
            <a:gsLst>
              <a:gs pos="0">
                <a:srgbClr val="808080">
                  <a:gamma/>
                  <a:tint val="0"/>
                  <a:invGamma/>
                </a:srgbClr>
              </a:gs>
              <a:gs pos="100000">
                <a:srgbClr val="808080"/>
              </a:gs>
            </a:gsLst>
            <a:path path="shape">
              <a:fillToRect l="50000" t="50000" r="50000" b="50000"/>
            </a:path>
          </a:gradFill>
          <a:ln w="12700">
            <a:noFill/>
            <a:miter lim="800000"/>
            <a:headEnd type="none" w="sm" len="sm"/>
            <a:tailEnd type="none" w="sm" len="sm"/>
          </a:ln>
          <a:effectLst/>
        </p:spPr>
        <p:txBody>
          <a:bodyPr wrap="none" anchor="ctr"/>
          <a:lstStyle/>
          <a:p>
            <a:pPr marL="0" marR="0" lvl="0" indent="0" algn="l" defTabSz="914400" rtl="0" eaLnBrk="0" fontAlgn="auto" latinLnBrk="0" hangingPunct="0">
              <a:lnSpc>
                <a:spcPct val="100000"/>
              </a:lnSpc>
              <a:spcBef>
                <a:spcPts val="0"/>
              </a:spcBef>
              <a:spcAft>
                <a:spcPts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Arial"/>
              <a:ea typeface="宋体"/>
              <a:cs typeface="+mn-cs"/>
            </a:endParaRPr>
          </a:p>
        </p:txBody>
      </p:sp>
      <p:grpSp>
        <p:nvGrpSpPr>
          <p:cNvPr id="30" name="Group 15"/>
          <p:cNvGrpSpPr/>
          <p:nvPr/>
        </p:nvGrpSpPr>
        <p:grpSpPr bwMode="auto">
          <a:xfrm>
            <a:off x="179388" y="4653136"/>
            <a:ext cx="5219700" cy="1800225"/>
            <a:chOff x="113" y="3137"/>
            <a:chExt cx="3288" cy="1134"/>
          </a:xfrm>
        </p:grpSpPr>
        <p:sp>
          <p:nvSpPr>
            <p:cNvPr id="33" name="Rectangle 16"/>
            <p:cNvSpPr>
              <a:spLocks noChangeArrowheads="1"/>
            </p:cNvSpPr>
            <p:nvPr/>
          </p:nvSpPr>
          <p:spPr bwMode="auto">
            <a:xfrm>
              <a:off x="113" y="3319"/>
              <a:ext cx="3288" cy="952"/>
            </a:xfrm>
            <a:prstGeom prst="rect">
              <a:avLst/>
            </a:prstGeom>
            <a:solidFill>
              <a:schemeClr val="bg1"/>
            </a:solidFill>
            <a:ln w="12700">
              <a:solidFill>
                <a:srgbClr val="0000FF"/>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5" name="Rectangle 17"/>
            <p:cNvSpPr>
              <a:spLocks noChangeArrowheads="1"/>
            </p:cNvSpPr>
            <p:nvPr/>
          </p:nvSpPr>
          <p:spPr bwMode="auto">
            <a:xfrm>
              <a:off x="249" y="3228"/>
              <a:ext cx="1270" cy="27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aphicFrame>
          <p:nvGraphicFramePr>
            <p:cNvPr id="36" name="Object 6"/>
            <p:cNvGraphicFramePr>
              <a:graphicFrameLocks noChangeAspect="1"/>
            </p:cNvGraphicFramePr>
            <p:nvPr/>
          </p:nvGraphicFramePr>
          <p:xfrm>
            <a:off x="213" y="3636"/>
            <a:ext cx="3060" cy="624"/>
          </p:xfrm>
          <a:graphic>
            <a:graphicData uri="http://schemas.openxmlformats.org/presentationml/2006/ole">
              <mc:AlternateContent xmlns:mc="http://schemas.openxmlformats.org/markup-compatibility/2006">
                <mc:Choice xmlns:v="urn:schemas-microsoft-com:vml" Requires="v">
                  <p:oleObj spid="_x0000_s291680" name="公式" r:id="rId12" imgW="2120900" imgH="431800" progId="Equation.3">
                    <p:embed/>
                  </p:oleObj>
                </mc:Choice>
                <mc:Fallback>
                  <p:oleObj name="公式" r:id="rId12" imgW="2120900" imgH="431800" progId="Equation.3">
                    <p:embed/>
                    <p:pic>
                      <p:nvPicPr>
                        <p:cNvPr id="27665" name="Object 6"/>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13" y="3636"/>
                          <a:ext cx="3060" cy="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7" name="Text Box 19"/>
            <p:cNvSpPr txBox="1">
              <a:spLocks noChangeArrowheads="1"/>
            </p:cNvSpPr>
            <p:nvPr/>
          </p:nvSpPr>
          <p:spPr bwMode="auto">
            <a:xfrm>
              <a:off x="748" y="3183"/>
              <a:ext cx="634"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r>
                <a:rPr lang="en-US" altLang="zh-CN" sz="2400" b="1"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2400" b="1" dirty="0">
                  <a:solidFill>
                    <a:srgbClr val="000000"/>
                  </a:solidFill>
                  <a:latin typeface="Symbol" panose="05050102010706020507" pitchFamily="18" charset="2"/>
                  <a:ea typeface="微软雅黑" panose="020B0503020204020204" pitchFamily="34" charset="-122"/>
                  <a:cs typeface="Times New Roman" panose="02020603050405020304" pitchFamily="18" charset="0"/>
                </a:rPr>
                <a:t>0</a:t>
              </a:r>
              <a:r>
                <a:rPr lang="zh-CN" altLang="en-US" sz="2400" b="1"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时</a:t>
              </a:r>
            </a:p>
          </p:txBody>
        </p:sp>
        <p:sp>
          <p:nvSpPr>
            <p:cNvPr id="38" name="Rectangle 20"/>
            <p:cNvSpPr>
              <a:spLocks noChangeArrowheads="1"/>
            </p:cNvSpPr>
            <p:nvPr/>
          </p:nvSpPr>
          <p:spPr bwMode="auto">
            <a:xfrm>
              <a:off x="431" y="3137"/>
              <a:ext cx="318" cy="408"/>
            </a:xfrm>
            <a:prstGeom prst="rect">
              <a:avLst/>
            </a:prstGeom>
            <a:noFill/>
            <a:ln w="57150">
              <a:solidFill>
                <a:srgbClr val="FF00FF"/>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40" name="Group 21"/>
          <p:cNvGrpSpPr/>
          <p:nvPr/>
        </p:nvGrpSpPr>
        <p:grpSpPr bwMode="auto">
          <a:xfrm>
            <a:off x="5653456" y="5261773"/>
            <a:ext cx="3097213" cy="765175"/>
            <a:chOff x="3696" y="3475"/>
            <a:chExt cx="1951" cy="482"/>
          </a:xfrm>
        </p:grpSpPr>
        <p:graphicFrame>
          <p:nvGraphicFramePr>
            <p:cNvPr id="41" name="Object 6"/>
            <p:cNvGraphicFramePr>
              <a:graphicFrameLocks noChangeAspect="1"/>
            </p:cNvGraphicFramePr>
            <p:nvPr/>
          </p:nvGraphicFramePr>
          <p:xfrm>
            <a:off x="4105" y="3475"/>
            <a:ext cx="1542" cy="482"/>
          </p:xfrm>
          <a:graphic>
            <a:graphicData uri="http://schemas.openxmlformats.org/presentationml/2006/ole">
              <mc:AlternateContent xmlns:mc="http://schemas.openxmlformats.org/markup-compatibility/2006">
                <mc:Choice xmlns:v="urn:schemas-microsoft-com:vml" Requires="v">
                  <p:oleObj spid="_x0000_s291681" name="公式" r:id="rId14" imgW="889000" imgH="279400" progId="Equation.3">
                    <p:embed/>
                  </p:oleObj>
                </mc:Choice>
                <mc:Fallback>
                  <p:oleObj name="公式" r:id="rId14" imgW="889000" imgH="279400" progId="Equation.3">
                    <p:embed/>
                    <p:pic>
                      <p:nvPicPr>
                        <p:cNvPr id="27661" name="Object 6"/>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105" y="3475"/>
                          <a:ext cx="1542" cy="4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2" name="AutoShape 23"/>
            <p:cNvSpPr>
              <a:spLocks noChangeArrowheads="1"/>
            </p:cNvSpPr>
            <p:nvPr/>
          </p:nvSpPr>
          <p:spPr bwMode="auto">
            <a:xfrm>
              <a:off x="3696" y="3585"/>
              <a:ext cx="363" cy="226"/>
            </a:xfrm>
            <a:prstGeom prst="rightArrow">
              <a:avLst>
                <a:gd name="adj1" fmla="val 49556"/>
                <a:gd name="adj2" fmla="val 52209"/>
              </a:avLst>
            </a:prstGeom>
            <a:solidFill>
              <a:srgbClr val="33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spTree>
    <p:extLst>
      <p:ext uri="{BB962C8B-B14F-4D97-AF65-F5344CB8AC3E}">
        <p14:creationId xmlns:p14="http://schemas.microsoft.com/office/powerpoint/2010/main" val="3590505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dissolve">
                                      <p:cBhvr>
                                        <p:cTn id="7" dur="500"/>
                                        <p:tgtEl>
                                          <p:spTgt spid="30"/>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8" fill="hold" nodeType="clickEffect">
                                  <p:stCondLst>
                                    <p:cond delay="0"/>
                                  </p:stCondLst>
                                  <p:childTnLst>
                                    <p:set>
                                      <p:cBhvr>
                                        <p:cTn id="11" dur="1" fill="hold">
                                          <p:stCondLst>
                                            <p:cond delay="0"/>
                                          </p:stCondLst>
                                        </p:cTn>
                                        <p:tgtEl>
                                          <p:spTgt spid="40"/>
                                        </p:tgtEl>
                                        <p:attrNameLst>
                                          <p:attrName>style.visibility</p:attrName>
                                        </p:attrNameLst>
                                      </p:cBhvr>
                                      <p:to>
                                        <p:strVal val="visible"/>
                                      </p:to>
                                    </p:set>
                                    <p:animEffect transition="in" filter="slide(fromLeft)">
                                      <p:cBhvr>
                                        <p:cTn id="12"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2"/>
          <p:cNvSpPr>
            <a:spLocks noChangeArrowheads="1"/>
          </p:cNvSpPr>
          <p:nvPr/>
        </p:nvSpPr>
        <p:spPr bwMode="auto">
          <a:xfrm>
            <a:off x="3851920" y="1700808"/>
            <a:ext cx="1223963" cy="504825"/>
          </a:xfrm>
          <a:prstGeom prst="rect">
            <a:avLst/>
          </a:prstGeom>
          <a:solidFill>
            <a:srgbClr val="FFFF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aphicFrame>
        <p:nvGraphicFramePr>
          <p:cNvPr id="26628" name="Object 6"/>
          <p:cNvGraphicFramePr>
            <a:graphicFrameLocks noChangeAspect="1"/>
          </p:cNvGraphicFramePr>
          <p:nvPr/>
        </p:nvGraphicFramePr>
        <p:xfrm>
          <a:off x="2257425" y="1542245"/>
          <a:ext cx="3168650" cy="1254125"/>
        </p:xfrm>
        <a:graphic>
          <a:graphicData uri="http://schemas.openxmlformats.org/presentationml/2006/ole">
            <mc:AlternateContent xmlns:mc="http://schemas.openxmlformats.org/markup-compatibility/2006">
              <mc:Choice xmlns:v="urn:schemas-microsoft-com:vml" Requires="v">
                <p:oleObj spid="_x0000_s292700" name="公式" r:id="rId4" imgW="1371600" imgH="546100" progId="Equation.3">
                  <p:embed/>
                </p:oleObj>
              </mc:Choice>
              <mc:Fallback>
                <p:oleObj name="公式" r:id="rId4" imgW="1371600" imgH="546100" progId="Equation.3">
                  <p:embed/>
                  <p:pic>
                    <p:nvPicPr>
                      <p:cNvPr id="26628"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57425" y="1542245"/>
                        <a:ext cx="3168650" cy="1254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6630" name="Text Box 6"/>
          <p:cNvSpPr txBox="1">
            <a:spLocks noChangeArrowheads="1"/>
          </p:cNvSpPr>
          <p:nvPr/>
        </p:nvSpPr>
        <p:spPr bwMode="auto">
          <a:xfrm>
            <a:off x="795338" y="1174985"/>
            <a:ext cx="3232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rPr>
              <a:t>本征值的二级修正为：</a:t>
            </a:r>
          </a:p>
        </p:txBody>
      </p:sp>
      <p:graphicFrame>
        <p:nvGraphicFramePr>
          <p:cNvPr id="26632" name="Object 6"/>
          <p:cNvGraphicFramePr>
            <a:graphicFrameLocks noChangeAspect="1"/>
          </p:cNvGraphicFramePr>
          <p:nvPr/>
        </p:nvGraphicFramePr>
        <p:xfrm>
          <a:off x="2547938" y="3701382"/>
          <a:ext cx="5702300" cy="990600"/>
        </p:xfrm>
        <a:graphic>
          <a:graphicData uri="http://schemas.openxmlformats.org/presentationml/2006/ole">
            <mc:AlternateContent xmlns:mc="http://schemas.openxmlformats.org/markup-compatibility/2006">
              <mc:Choice xmlns:v="urn:schemas-microsoft-com:vml" Requires="v">
                <p:oleObj spid="_x0000_s292701" name="公式" r:id="rId6" imgW="2489200" imgH="431800" progId="Equation.3">
                  <p:embed/>
                </p:oleObj>
              </mc:Choice>
              <mc:Fallback>
                <p:oleObj name="公式" r:id="rId6" imgW="2489200" imgH="431800" progId="Equation.3">
                  <p:embed/>
                  <p:pic>
                    <p:nvPicPr>
                      <p:cNvPr id="26632" name="Object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47938" y="3701382"/>
                        <a:ext cx="57023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6633" name="Object 6"/>
          <p:cNvGraphicFramePr>
            <a:graphicFrameLocks noChangeAspect="1"/>
          </p:cNvGraphicFramePr>
          <p:nvPr/>
        </p:nvGraphicFramePr>
        <p:xfrm>
          <a:off x="1187450" y="2882456"/>
          <a:ext cx="6283325" cy="901700"/>
        </p:xfrm>
        <a:graphic>
          <a:graphicData uri="http://schemas.openxmlformats.org/presentationml/2006/ole">
            <mc:AlternateContent xmlns:mc="http://schemas.openxmlformats.org/markup-compatibility/2006">
              <mc:Choice xmlns:v="urn:schemas-microsoft-com:vml" Requires="v">
                <p:oleObj spid="_x0000_s292702" name="公式" r:id="rId8" imgW="2730500" imgH="393700" progId="Equation.3">
                  <p:embed/>
                </p:oleObj>
              </mc:Choice>
              <mc:Fallback>
                <p:oleObj name="公式" r:id="rId8" imgW="2730500" imgH="393700" progId="Equation.3">
                  <p:embed/>
                  <p:pic>
                    <p:nvPicPr>
                      <p:cNvPr id="26633" name="Object 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87450" y="2882456"/>
                        <a:ext cx="6283325" cy="901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6643" name="Rectangle 27"/>
          <p:cNvSpPr>
            <a:spLocks noChangeArrowheads="1"/>
          </p:cNvSpPr>
          <p:nvPr/>
        </p:nvSpPr>
        <p:spPr bwMode="auto">
          <a:xfrm>
            <a:off x="5399089" y="3735708"/>
            <a:ext cx="2160588" cy="849313"/>
          </a:xfrm>
          <a:prstGeom prst="rect">
            <a:avLst/>
          </a:prstGeom>
          <a:noFill/>
          <a:ln w="57150">
            <a:solidFill>
              <a:srgbClr val="FF00FF"/>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 name="页脚占位符 1"/>
          <p:cNvSpPr>
            <a:spLocks noGrp="1"/>
          </p:cNvSpPr>
          <p:nvPr>
            <p:ph type="ftr" sz="quarter" idx="11"/>
          </p:nvPr>
        </p:nvSpPr>
        <p:spPr>
          <a:xfrm>
            <a:off x="3124200" y="6500192"/>
            <a:ext cx="2895600" cy="457200"/>
          </a:xfr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zh-CN" altLang="en-US" sz="14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清华大学电子工程系</a:t>
            </a:r>
            <a:r>
              <a:rPr kumimoji="1" lang="en-US"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a:t>
            </a:r>
            <a:r>
              <a:rPr kumimoji="1" lang="zh-CN" altLang="en-US" sz="14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黄翊东</a:t>
            </a:r>
            <a:endParaRPr kumimoji="1" lang="en-US"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3" name="灯片编号占位符 2"/>
          <p:cNvSpPr>
            <a:spLocks noGrp="1"/>
          </p:cNvSpPr>
          <p:nvPr>
            <p:ph type="sldNum" sz="quarter" idx="12"/>
          </p:nvPr>
        </p:nvSpPr>
        <p:spPr>
          <a:xfrm>
            <a:off x="6607177" y="6271592"/>
            <a:ext cx="1905000" cy="457200"/>
          </a:xfrm>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BFA3644-F7FA-4510-BE22-999DFD69EC9B}" type="slidenum">
              <a:rPr kumimoji="1" lang="en-US" altLang="zh-CN" sz="14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67</a:t>
            </a:fld>
            <a:endPar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31" name="Rectangle 2"/>
          <p:cNvSpPr txBox="1">
            <a:spLocks noRot="1" noChangeArrowheads="1"/>
          </p:cNvSpPr>
          <p:nvPr/>
        </p:nvSpPr>
        <p:spPr bwMode="auto">
          <a:xfrm>
            <a:off x="-221989" y="111360"/>
            <a:ext cx="9505428"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5pPr>
            <a:lvl6pPr marL="4572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6pPr>
            <a:lvl7pPr marL="9144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7pPr>
            <a:lvl8pPr marL="13716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8pPr>
            <a:lvl9pPr marL="18288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10000"/>
              </a:lnSpc>
              <a:spcBef>
                <a:spcPct val="0"/>
              </a:spcBef>
              <a:spcAft>
                <a:spcPct val="0"/>
              </a:spcAft>
              <a:buClrTx/>
              <a:buSzTx/>
              <a:buFontTx/>
              <a:buNone/>
              <a:tabLst/>
              <a:defRPr/>
            </a:pPr>
            <a:r>
              <a:rPr kumimoji="1" lang="zh-CN" altLang="en-US" sz="3600" b="1" i="0" u="none" strike="noStrike" kern="1200" cap="none" spc="0" normalizeH="0" baseline="0" noProof="0">
                <a:ln>
                  <a:noFill/>
                </a:ln>
                <a:solidFill>
                  <a:srgbClr val="660066"/>
                </a:solidFill>
                <a:effectLst>
                  <a:outerShdw blurRad="38100" dist="38100" dir="2700000" algn="tl">
                    <a:srgbClr val="C0C0C0"/>
                  </a:outerShdw>
                </a:effectLst>
                <a:uLnTx/>
                <a:uFillTx/>
                <a:latin typeface="Times New Roman" pitchFamily="18" charset="0"/>
                <a:ea typeface="微软雅黑" pitchFamily="34" charset="-122"/>
                <a:cs typeface="+mj-cs"/>
              </a:rPr>
              <a:t>周期势场下对电子能级</a:t>
            </a:r>
            <a:r>
              <a:rPr kumimoji="1" lang="en-US" altLang="zh-CN" sz="3600" b="1" i="0" u="none" strike="noStrike" kern="1200" cap="none" spc="0" normalizeH="0" baseline="0" noProof="0">
                <a:ln>
                  <a:noFill/>
                </a:ln>
                <a:solidFill>
                  <a:srgbClr val="660066"/>
                </a:solidFill>
                <a:effectLst>
                  <a:outerShdw blurRad="38100" dist="38100" dir="2700000" algn="tl">
                    <a:srgbClr val="C0C0C0"/>
                  </a:outerShdw>
                </a:effectLst>
                <a:uLnTx/>
                <a:uFillTx/>
                <a:latin typeface="Times New Roman" pitchFamily="18" charset="0"/>
                <a:ea typeface="微软雅黑" pitchFamily="34" charset="-122"/>
                <a:cs typeface="+mj-cs"/>
              </a:rPr>
              <a:t>(</a:t>
            </a:r>
            <a:r>
              <a:rPr kumimoji="1" lang="zh-CN" altLang="en-US" sz="3600" b="1" i="0" u="none" strike="noStrike" kern="1200" cap="none" spc="0" normalizeH="0" baseline="0" noProof="0">
                <a:ln>
                  <a:noFill/>
                </a:ln>
                <a:solidFill>
                  <a:srgbClr val="660066"/>
                </a:solidFill>
                <a:effectLst>
                  <a:outerShdw blurRad="38100" dist="38100" dir="2700000" algn="tl">
                    <a:srgbClr val="C0C0C0"/>
                  </a:outerShdw>
                </a:effectLst>
                <a:uLnTx/>
                <a:uFillTx/>
                <a:latin typeface="Times New Roman" pitchFamily="18" charset="0"/>
                <a:ea typeface="微软雅黑" pitchFamily="34" charset="-122"/>
                <a:cs typeface="+mj-cs"/>
              </a:rPr>
              <a:t>能量本征值</a:t>
            </a:r>
            <a:r>
              <a:rPr kumimoji="1" lang="en-US" altLang="zh-CN" sz="3600" b="1" i="0" u="none" strike="noStrike" kern="1200" cap="none" spc="0" normalizeH="0" baseline="0" noProof="0">
                <a:ln>
                  <a:noFill/>
                </a:ln>
                <a:solidFill>
                  <a:srgbClr val="660066"/>
                </a:solidFill>
                <a:effectLst>
                  <a:outerShdw blurRad="38100" dist="38100" dir="2700000" algn="tl">
                    <a:srgbClr val="C0C0C0"/>
                  </a:outerShdw>
                </a:effectLst>
                <a:uLnTx/>
                <a:uFillTx/>
                <a:latin typeface="Times New Roman" pitchFamily="18" charset="0"/>
                <a:ea typeface="微软雅黑" pitchFamily="34" charset="-122"/>
                <a:cs typeface="+mj-cs"/>
              </a:rPr>
              <a:t>)</a:t>
            </a:r>
            <a:r>
              <a:rPr kumimoji="1" lang="zh-CN" altLang="en-US" sz="3600" b="1" i="0" u="none" strike="noStrike" kern="1200" cap="none" spc="0" normalizeH="0" baseline="0" noProof="0">
                <a:ln>
                  <a:noFill/>
                </a:ln>
                <a:solidFill>
                  <a:srgbClr val="660066"/>
                </a:solidFill>
                <a:effectLst>
                  <a:outerShdw blurRad="38100" dist="38100" dir="2700000" algn="tl">
                    <a:srgbClr val="C0C0C0"/>
                  </a:outerShdw>
                </a:effectLst>
                <a:uLnTx/>
                <a:uFillTx/>
                <a:latin typeface="Times New Roman" pitchFamily="18" charset="0"/>
                <a:ea typeface="微软雅黑" pitchFamily="34" charset="-122"/>
                <a:cs typeface="+mj-cs"/>
              </a:rPr>
              <a:t>修正</a:t>
            </a:r>
            <a:endParaRPr kumimoji="1" lang="zh-CN" altLang="en-US" sz="3600" b="1" i="0" u="none" strike="noStrike" kern="1200" cap="none" spc="0" normalizeH="0" baseline="0" noProof="0" dirty="0">
              <a:ln>
                <a:noFill/>
              </a:ln>
              <a:solidFill>
                <a:srgbClr val="660066"/>
              </a:solidFill>
              <a:effectLst>
                <a:outerShdw blurRad="38100" dist="38100" dir="2700000" algn="tl">
                  <a:srgbClr val="C0C0C0"/>
                </a:outerShdw>
              </a:effectLst>
              <a:uLnTx/>
              <a:uFillTx/>
              <a:latin typeface="Times New Roman" pitchFamily="18" charset="0"/>
              <a:ea typeface="微软雅黑" pitchFamily="34" charset="-122"/>
              <a:cs typeface="+mj-cs"/>
            </a:endParaRPr>
          </a:p>
        </p:txBody>
      </p:sp>
      <p:sp>
        <p:nvSpPr>
          <p:cNvPr id="32" name="Rectangle 37"/>
          <p:cNvSpPr>
            <a:spLocks noChangeArrowheads="1"/>
          </p:cNvSpPr>
          <p:nvPr/>
        </p:nvSpPr>
        <p:spPr bwMode="auto">
          <a:xfrm flipV="1">
            <a:off x="106363" y="923120"/>
            <a:ext cx="8885237" cy="42863"/>
          </a:xfrm>
          <a:prstGeom prst="rect">
            <a:avLst/>
          </a:prstGeom>
          <a:gradFill rotWithShape="0">
            <a:gsLst>
              <a:gs pos="0">
                <a:srgbClr val="808080">
                  <a:gamma/>
                  <a:tint val="0"/>
                  <a:invGamma/>
                </a:srgbClr>
              </a:gs>
              <a:gs pos="100000">
                <a:srgbClr val="808080"/>
              </a:gs>
            </a:gsLst>
            <a:path path="shape">
              <a:fillToRect l="50000" t="50000" r="50000" b="50000"/>
            </a:path>
          </a:gradFill>
          <a:ln w="12700">
            <a:noFill/>
            <a:miter lim="800000"/>
            <a:headEnd type="none" w="sm" len="sm"/>
            <a:tailEnd type="none" w="sm" len="sm"/>
          </a:ln>
          <a:effectLst/>
        </p:spPr>
        <p:txBody>
          <a:bodyPr wrap="none" anchor="ctr"/>
          <a:lstStyle/>
          <a:p>
            <a:pPr marL="0" marR="0" lvl="0" indent="0" algn="l" defTabSz="914400" rtl="0" eaLnBrk="0" fontAlgn="auto" latinLnBrk="0" hangingPunct="0">
              <a:lnSpc>
                <a:spcPct val="100000"/>
              </a:lnSpc>
              <a:spcBef>
                <a:spcPts val="0"/>
              </a:spcBef>
              <a:spcAft>
                <a:spcPts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Arial"/>
              <a:ea typeface="宋体"/>
              <a:cs typeface="+mn-cs"/>
            </a:endParaRPr>
          </a:p>
        </p:txBody>
      </p:sp>
      <p:grpSp>
        <p:nvGrpSpPr>
          <p:cNvPr id="26" name="Group 12"/>
          <p:cNvGrpSpPr/>
          <p:nvPr/>
        </p:nvGrpSpPr>
        <p:grpSpPr bwMode="auto">
          <a:xfrm>
            <a:off x="6876908" y="1052835"/>
            <a:ext cx="1979613" cy="2016125"/>
            <a:chOff x="4332" y="20"/>
            <a:chExt cx="1247" cy="1270"/>
          </a:xfrm>
        </p:grpSpPr>
        <p:sp>
          <p:nvSpPr>
            <p:cNvPr id="27" name="Rectangle 13"/>
            <p:cNvSpPr>
              <a:spLocks noChangeArrowheads="1"/>
            </p:cNvSpPr>
            <p:nvPr/>
          </p:nvSpPr>
          <p:spPr bwMode="auto">
            <a:xfrm>
              <a:off x="4332" y="20"/>
              <a:ext cx="1247" cy="1270"/>
            </a:xfrm>
            <a:prstGeom prst="rect">
              <a:avLst/>
            </a:prstGeom>
            <a:solidFill>
              <a:srgbClr val="FFFFCC"/>
            </a:solidFill>
            <a:ln w="57150">
              <a:solidFill>
                <a:srgbClr val="008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8" name="Text Box 14"/>
            <p:cNvSpPr txBox="1">
              <a:spLocks noChangeArrowheads="1"/>
            </p:cNvSpPr>
            <p:nvPr/>
          </p:nvSpPr>
          <p:spPr bwMode="auto">
            <a:xfrm>
              <a:off x="4362" y="33"/>
              <a:ext cx="1149"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r>
                <a:rPr lang="en-US" altLang="zh-CN" sz="2400" b="1" i="1">
                  <a:solidFill>
                    <a:srgbClr val="006600"/>
                  </a:solidFill>
                  <a:latin typeface="Times New Roman" panose="02020603050405020304" pitchFamily="18" charset="0"/>
                  <a:ea typeface="微软雅黑" panose="020B0503020204020204" pitchFamily="34" charset="-122"/>
                  <a:cs typeface="Times New Roman" panose="02020603050405020304" pitchFamily="18" charset="0"/>
                </a:rPr>
                <a:t>k </a:t>
              </a:r>
              <a:r>
                <a:rPr lang="zh-CN" altLang="en-US" sz="2400" b="1">
                  <a:solidFill>
                    <a:srgbClr val="006600"/>
                  </a:solidFill>
                  <a:latin typeface="Times New Roman" panose="02020603050405020304" pitchFamily="18" charset="0"/>
                  <a:ea typeface="微软雅黑" panose="020B0503020204020204" pitchFamily="34" charset="-122"/>
                  <a:cs typeface="Times New Roman" panose="02020603050405020304" pitchFamily="18" charset="0"/>
                </a:rPr>
                <a:t>取离散值</a:t>
              </a:r>
              <a:r>
                <a:rPr lang="en-US" altLang="zh-CN" sz="2400" b="1">
                  <a:solidFill>
                    <a:srgbClr val="006600"/>
                  </a:solidFill>
                  <a:latin typeface="Times New Roman" panose="02020603050405020304" pitchFamily="18" charset="0"/>
                  <a:ea typeface="微软雅黑" panose="020B0503020204020204" pitchFamily="34" charset="-122"/>
                  <a:cs typeface="Times New Roman" panose="02020603050405020304" pitchFamily="18" charset="0"/>
                </a:rPr>
                <a:t>: </a:t>
              </a:r>
            </a:p>
          </p:txBody>
        </p:sp>
        <p:sp>
          <p:nvSpPr>
            <p:cNvPr id="29" name="Rectangle 19"/>
            <p:cNvSpPr>
              <a:spLocks noChangeArrowheads="1"/>
            </p:cNvSpPr>
            <p:nvPr/>
          </p:nvSpPr>
          <p:spPr bwMode="auto">
            <a:xfrm>
              <a:off x="4603" y="953"/>
              <a:ext cx="97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r>
                <a:rPr lang="en-US" altLang="zh-CN" sz="2600" b="1" i="1">
                  <a:solidFill>
                    <a:srgbClr val="663300"/>
                  </a:solidFill>
                  <a:latin typeface="Times New Roman" panose="02020603050405020304" pitchFamily="18" charset="0"/>
                  <a:ea typeface="微软雅黑" panose="020B0503020204020204" pitchFamily="34" charset="-122"/>
                  <a:cs typeface="Times New Roman" panose="02020603050405020304" pitchFamily="18" charset="0"/>
                </a:rPr>
                <a:t>l</a:t>
              </a:r>
              <a:r>
                <a:rPr lang="en-US" altLang="zh-CN" sz="2600" b="1" i="1" baseline="-25000">
                  <a:solidFill>
                    <a:srgbClr val="663300"/>
                  </a:solidFill>
                  <a:latin typeface="Times New Roman" panose="02020603050405020304" pitchFamily="18" charset="0"/>
                  <a:ea typeface="微软雅黑" panose="020B0503020204020204" pitchFamily="34" charset="-122"/>
                  <a:cs typeface="Times New Roman" panose="02020603050405020304" pitchFamily="18" charset="0"/>
                </a:rPr>
                <a:t>x</a:t>
              </a:r>
              <a:r>
                <a:rPr lang="en-US" altLang="zh-CN" sz="2600" b="1" i="1">
                  <a:solidFill>
                    <a:srgbClr val="663300"/>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2600" b="1">
                  <a:solidFill>
                    <a:srgbClr val="663300"/>
                  </a:solidFill>
                  <a:latin typeface="Times New Roman" panose="02020603050405020304" pitchFamily="18" charset="0"/>
                  <a:ea typeface="微软雅黑" panose="020B0503020204020204" pitchFamily="34" charset="-122"/>
                  <a:cs typeface="Times New Roman" panose="02020603050405020304" pitchFamily="18" charset="0"/>
                </a:rPr>
                <a:t>是整数</a:t>
              </a:r>
              <a:r>
                <a:rPr lang="zh-CN" altLang="en-US" b="1">
                  <a:solidFill>
                    <a:srgbClr val="663300"/>
                  </a:solidFill>
                  <a:latin typeface="Times New Roman" panose="02020603050405020304" pitchFamily="18" charset="0"/>
                  <a:ea typeface="微软雅黑" panose="020B0503020204020204" pitchFamily="34" charset="-122"/>
                  <a:cs typeface="Times New Roman" panose="02020603050405020304" pitchFamily="18" charset="0"/>
                </a:rPr>
                <a:t> </a:t>
              </a:r>
            </a:p>
          </p:txBody>
        </p:sp>
        <p:graphicFrame>
          <p:nvGraphicFramePr>
            <p:cNvPr id="39" name="Object 14"/>
            <p:cNvGraphicFramePr>
              <a:graphicFrameLocks noChangeAspect="1"/>
            </p:cNvGraphicFramePr>
            <p:nvPr/>
          </p:nvGraphicFramePr>
          <p:xfrm>
            <a:off x="4627" y="318"/>
            <a:ext cx="839" cy="599"/>
          </p:xfrm>
          <a:graphic>
            <a:graphicData uri="http://schemas.openxmlformats.org/presentationml/2006/ole">
              <mc:AlternateContent xmlns:mc="http://schemas.openxmlformats.org/markup-compatibility/2006">
                <mc:Choice xmlns:v="urn:schemas-microsoft-com:vml" Requires="v">
                  <p:oleObj spid="_x0000_s292703" name="公式" r:id="rId10" imgW="546100" imgH="393700" progId="Equation.3">
                    <p:embed/>
                  </p:oleObj>
                </mc:Choice>
                <mc:Fallback>
                  <p:oleObj name="公式" r:id="rId10" imgW="546100" imgH="393700" progId="Equation.3">
                    <p:embed/>
                    <p:pic>
                      <p:nvPicPr>
                        <p:cNvPr id="28689" name="Object 14"/>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627" y="318"/>
                          <a:ext cx="839" cy="5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43" name="Text Box 10"/>
          <p:cNvSpPr txBox="1">
            <a:spLocks noChangeArrowheads="1"/>
          </p:cNvSpPr>
          <p:nvPr/>
        </p:nvSpPr>
        <p:spPr bwMode="auto">
          <a:xfrm>
            <a:off x="881583" y="4834657"/>
            <a:ext cx="7362825" cy="854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r>
              <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由于 </a:t>
            </a:r>
            <a:r>
              <a:rPr lang="en-US" altLang="zh-CN" sz="2400" b="1" i="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k</a:t>
            </a:r>
            <a:r>
              <a:rPr lang="en-US" altLang="zh-CN" sz="2400" i="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和 </a:t>
            </a:r>
            <a:r>
              <a:rPr lang="en-US" altLang="zh-CN" sz="2400" b="1" i="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k’ </a:t>
            </a:r>
            <a:r>
              <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的取值都是</a:t>
            </a:r>
            <a:r>
              <a:rPr lang="zh-CN" altLang="en-US" sz="240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的形式，所以仅对某一个</a:t>
            </a:r>
          </a:p>
          <a:p>
            <a:pPr eaLnBrk="1" hangingPunct="1"/>
            <a:r>
              <a:rPr lang="en-US" altLang="zh-CN" sz="2400" i="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n </a:t>
            </a:r>
            <a:r>
              <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值才有</a:t>
            </a:r>
            <a:r>
              <a:rPr lang="en-US" altLang="zh-CN"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a:t>
            </a:r>
          </a:p>
        </p:txBody>
      </p:sp>
      <p:graphicFrame>
        <p:nvGraphicFramePr>
          <p:cNvPr id="44" name="Object 6"/>
          <p:cNvGraphicFramePr>
            <a:graphicFrameLocks noChangeAspect="1"/>
          </p:cNvGraphicFramePr>
          <p:nvPr>
            <p:extLst>
              <p:ext uri="{D42A27DB-BD31-4B8C-83A1-F6EECF244321}">
                <p14:modId xmlns:p14="http://schemas.microsoft.com/office/powerpoint/2010/main" val="3449887008"/>
              </p:ext>
            </p:extLst>
          </p:nvPr>
        </p:nvGraphicFramePr>
        <p:xfrm>
          <a:off x="3124200" y="5480434"/>
          <a:ext cx="2808287" cy="990600"/>
        </p:xfrm>
        <a:graphic>
          <a:graphicData uri="http://schemas.openxmlformats.org/presentationml/2006/ole">
            <mc:AlternateContent xmlns:mc="http://schemas.openxmlformats.org/markup-compatibility/2006">
              <mc:Choice xmlns:v="urn:schemas-microsoft-com:vml" Requires="v">
                <p:oleObj spid="_x0000_s292704" name="公式" r:id="rId12" imgW="1116965" imgH="393700" progId="Equation.3">
                  <p:embed/>
                </p:oleObj>
              </mc:Choice>
              <mc:Fallback>
                <p:oleObj name="公式" r:id="rId12" imgW="1116965" imgH="393700" progId="Equation.3">
                  <p:embed/>
                  <p:pic>
                    <p:nvPicPr>
                      <p:cNvPr id="28683" name="Object 6"/>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124200" y="5480434"/>
                        <a:ext cx="2808287" cy="9906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5" name="Object 17"/>
          <p:cNvGraphicFramePr>
            <a:graphicFrameLocks noChangeAspect="1"/>
          </p:cNvGraphicFramePr>
          <p:nvPr>
            <p:extLst>
              <p:ext uri="{D42A27DB-BD31-4B8C-83A1-F6EECF244321}">
                <p14:modId xmlns:p14="http://schemas.microsoft.com/office/powerpoint/2010/main" val="982380758"/>
              </p:ext>
            </p:extLst>
          </p:nvPr>
        </p:nvGraphicFramePr>
        <p:xfrm>
          <a:off x="4128081" y="4691981"/>
          <a:ext cx="587935" cy="758625"/>
        </p:xfrm>
        <a:graphic>
          <a:graphicData uri="http://schemas.openxmlformats.org/presentationml/2006/ole">
            <mc:AlternateContent xmlns:mc="http://schemas.openxmlformats.org/markup-compatibility/2006">
              <mc:Choice xmlns:v="urn:schemas-microsoft-com:vml" Requires="v">
                <p:oleObj spid="_x0000_s292705" name="公式" r:id="rId14" imgW="304800" imgH="393065" progId="Equation.3">
                  <p:embed/>
                </p:oleObj>
              </mc:Choice>
              <mc:Fallback>
                <p:oleObj name="公式" r:id="rId14" imgW="304800" imgH="393065" progId="Equation.3">
                  <p:embed/>
                  <p:pic>
                    <p:nvPicPr>
                      <p:cNvPr id="28685" name="Object 17"/>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128081" y="4691981"/>
                        <a:ext cx="587935" cy="758625"/>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2775882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2"/>
          <p:cNvSpPr>
            <a:spLocks noChangeArrowheads="1"/>
          </p:cNvSpPr>
          <p:nvPr/>
        </p:nvSpPr>
        <p:spPr bwMode="auto">
          <a:xfrm>
            <a:off x="3851920" y="1700808"/>
            <a:ext cx="1223963" cy="504825"/>
          </a:xfrm>
          <a:prstGeom prst="rect">
            <a:avLst/>
          </a:prstGeom>
          <a:solidFill>
            <a:srgbClr val="FFFF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aphicFrame>
        <p:nvGraphicFramePr>
          <p:cNvPr id="26628" name="Object 6"/>
          <p:cNvGraphicFramePr>
            <a:graphicFrameLocks noChangeAspect="1"/>
          </p:cNvGraphicFramePr>
          <p:nvPr/>
        </p:nvGraphicFramePr>
        <p:xfrm>
          <a:off x="2257425" y="1542245"/>
          <a:ext cx="3168650" cy="1254125"/>
        </p:xfrm>
        <a:graphic>
          <a:graphicData uri="http://schemas.openxmlformats.org/presentationml/2006/ole">
            <mc:AlternateContent xmlns:mc="http://schemas.openxmlformats.org/markup-compatibility/2006">
              <mc:Choice xmlns:v="urn:schemas-microsoft-com:vml" Requires="v">
                <p:oleObj spid="_x0000_s379136" name="公式" r:id="rId4" imgW="1371600" imgH="546100" progId="Equation.3">
                  <p:embed/>
                </p:oleObj>
              </mc:Choice>
              <mc:Fallback>
                <p:oleObj name="公式" r:id="rId4" imgW="1371600" imgH="546100" progId="Equation.3">
                  <p:embed/>
                  <p:pic>
                    <p:nvPicPr>
                      <p:cNvPr id="26628"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57425" y="1542245"/>
                        <a:ext cx="3168650" cy="1254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6630" name="Text Box 6"/>
          <p:cNvSpPr txBox="1">
            <a:spLocks noChangeArrowheads="1"/>
          </p:cNvSpPr>
          <p:nvPr/>
        </p:nvSpPr>
        <p:spPr bwMode="auto">
          <a:xfrm>
            <a:off x="795338" y="1174985"/>
            <a:ext cx="3232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rPr>
              <a:t>本征值的二级修正为：</a:t>
            </a:r>
          </a:p>
        </p:txBody>
      </p:sp>
      <p:graphicFrame>
        <p:nvGraphicFramePr>
          <p:cNvPr id="26632" name="Object 6"/>
          <p:cNvGraphicFramePr>
            <a:graphicFrameLocks noChangeAspect="1"/>
          </p:cNvGraphicFramePr>
          <p:nvPr/>
        </p:nvGraphicFramePr>
        <p:xfrm>
          <a:off x="2547938" y="3701382"/>
          <a:ext cx="5702300" cy="990600"/>
        </p:xfrm>
        <a:graphic>
          <a:graphicData uri="http://schemas.openxmlformats.org/presentationml/2006/ole">
            <mc:AlternateContent xmlns:mc="http://schemas.openxmlformats.org/markup-compatibility/2006">
              <mc:Choice xmlns:v="urn:schemas-microsoft-com:vml" Requires="v">
                <p:oleObj spid="_x0000_s379137" name="公式" r:id="rId6" imgW="2489200" imgH="431800" progId="Equation.3">
                  <p:embed/>
                </p:oleObj>
              </mc:Choice>
              <mc:Fallback>
                <p:oleObj name="公式" r:id="rId6" imgW="2489200" imgH="431800" progId="Equation.3">
                  <p:embed/>
                  <p:pic>
                    <p:nvPicPr>
                      <p:cNvPr id="26632" name="Object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47938" y="3701382"/>
                        <a:ext cx="57023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6633" name="Object 6"/>
          <p:cNvGraphicFramePr>
            <a:graphicFrameLocks noChangeAspect="1"/>
          </p:cNvGraphicFramePr>
          <p:nvPr/>
        </p:nvGraphicFramePr>
        <p:xfrm>
          <a:off x="1187450" y="2882456"/>
          <a:ext cx="6283325" cy="901700"/>
        </p:xfrm>
        <a:graphic>
          <a:graphicData uri="http://schemas.openxmlformats.org/presentationml/2006/ole">
            <mc:AlternateContent xmlns:mc="http://schemas.openxmlformats.org/markup-compatibility/2006">
              <mc:Choice xmlns:v="urn:schemas-microsoft-com:vml" Requires="v">
                <p:oleObj spid="_x0000_s379138" name="公式" r:id="rId8" imgW="2730500" imgH="393700" progId="Equation.3">
                  <p:embed/>
                </p:oleObj>
              </mc:Choice>
              <mc:Fallback>
                <p:oleObj name="公式" r:id="rId8" imgW="2730500" imgH="393700" progId="Equation.3">
                  <p:embed/>
                  <p:pic>
                    <p:nvPicPr>
                      <p:cNvPr id="26633" name="Object 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87450" y="2882456"/>
                        <a:ext cx="6283325" cy="901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6643" name="Rectangle 27"/>
          <p:cNvSpPr>
            <a:spLocks noChangeArrowheads="1"/>
          </p:cNvSpPr>
          <p:nvPr/>
        </p:nvSpPr>
        <p:spPr bwMode="auto">
          <a:xfrm>
            <a:off x="5399089" y="3735708"/>
            <a:ext cx="2160588" cy="849313"/>
          </a:xfrm>
          <a:prstGeom prst="rect">
            <a:avLst/>
          </a:prstGeom>
          <a:noFill/>
          <a:ln w="57150">
            <a:solidFill>
              <a:srgbClr val="FF00FF"/>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 name="页脚占位符 1"/>
          <p:cNvSpPr>
            <a:spLocks noGrp="1"/>
          </p:cNvSpPr>
          <p:nvPr>
            <p:ph type="ftr" sz="quarter" idx="11"/>
          </p:nvPr>
        </p:nvSpPr>
        <p:spPr>
          <a:xfrm>
            <a:off x="3124200" y="6500192"/>
            <a:ext cx="2895600" cy="457200"/>
          </a:xfr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zh-CN" altLang="en-US" sz="14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清华大学电子工程系</a:t>
            </a:r>
            <a:r>
              <a:rPr kumimoji="1" lang="en-US"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a:t>
            </a:r>
            <a:r>
              <a:rPr kumimoji="1" lang="zh-CN" altLang="en-US" sz="14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黄翊东</a:t>
            </a:r>
            <a:endParaRPr kumimoji="1" lang="en-US"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3" name="灯片编号占位符 2"/>
          <p:cNvSpPr>
            <a:spLocks noGrp="1"/>
          </p:cNvSpPr>
          <p:nvPr>
            <p:ph type="sldNum" sz="quarter" idx="12"/>
          </p:nvPr>
        </p:nvSpPr>
        <p:spPr>
          <a:xfrm>
            <a:off x="6607177" y="6271592"/>
            <a:ext cx="1905000" cy="457200"/>
          </a:xfrm>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BFA3644-F7FA-4510-BE22-999DFD69EC9B}" type="slidenum">
              <a:rPr kumimoji="1" lang="en-US" altLang="zh-CN" sz="14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68</a:t>
            </a:fld>
            <a:endPar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31" name="Rectangle 2"/>
          <p:cNvSpPr txBox="1">
            <a:spLocks noRot="1" noChangeArrowheads="1"/>
          </p:cNvSpPr>
          <p:nvPr/>
        </p:nvSpPr>
        <p:spPr bwMode="auto">
          <a:xfrm>
            <a:off x="-221989" y="111360"/>
            <a:ext cx="9505428"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5pPr>
            <a:lvl6pPr marL="4572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6pPr>
            <a:lvl7pPr marL="9144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7pPr>
            <a:lvl8pPr marL="13716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8pPr>
            <a:lvl9pPr marL="18288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10000"/>
              </a:lnSpc>
              <a:spcBef>
                <a:spcPct val="0"/>
              </a:spcBef>
              <a:spcAft>
                <a:spcPct val="0"/>
              </a:spcAft>
              <a:buClrTx/>
              <a:buSzTx/>
              <a:buFontTx/>
              <a:buNone/>
              <a:tabLst/>
              <a:defRPr/>
            </a:pPr>
            <a:r>
              <a:rPr kumimoji="1" lang="zh-CN" altLang="en-US" sz="3600" b="1" i="0" u="none" strike="noStrike" kern="1200" cap="none" spc="0" normalizeH="0" baseline="0" noProof="0">
                <a:ln>
                  <a:noFill/>
                </a:ln>
                <a:solidFill>
                  <a:srgbClr val="660066"/>
                </a:solidFill>
                <a:effectLst>
                  <a:outerShdw blurRad="38100" dist="38100" dir="2700000" algn="tl">
                    <a:srgbClr val="C0C0C0"/>
                  </a:outerShdw>
                </a:effectLst>
                <a:uLnTx/>
                <a:uFillTx/>
                <a:latin typeface="Times New Roman" pitchFamily="18" charset="0"/>
                <a:ea typeface="微软雅黑" pitchFamily="34" charset="-122"/>
                <a:cs typeface="+mj-cs"/>
              </a:rPr>
              <a:t>周期势场下对电子能级</a:t>
            </a:r>
            <a:r>
              <a:rPr kumimoji="1" lang="en-US" altLang="zh-CN" sz="3600" b="1" i="0" u="none" strike="noStrike" kern="1200" cap="none" spc="0" normalizeH="0" baseline="0" noProof="0">
                <a:ln>
                  <a:noFill/>
                </a:ln>
                <a:solidFill>
                  <a:srgbClr val="660066"/>
                </a:solidFill>
                <a:effectLst>
                  <a:outerShdw blurRad="38100" dist="38100" dir="2700000" algn="tl">
                    <a:srgbClr val="C0C0C0"/>
                  </a:outerShdw>
                </a:effectLst>
                <a:uLnTx/>
                <a:uFillTx/>
                <a:latin typeface="Times New Roman" pitchFamily="18" charset="0"/>
                <a:ea typeface="微软雅黑" pitchFamily="34" charset="-122"/>
                <a:cs typeface="+mj-cs"/>
              </a:rPr>
              <a:t>(</a:t>
            </a:r>
            <a:r>
              <a:rPr kumimoji="1" lang="zh-CN" altLang="en-US" sz="3600" b="1" i="0" u="none" strike="noStrike" kern="1200" cap="none" spc="0" normalizeH="0" baseline="0" noProof="0">
                <a:ln>
                  <a:noFill/>
                </a:ln>
                <a:solidFill>
                  <a:srgbClr val="660066"/>
                </a:solidFill>
                <a:effectLst>
                  <a:outerShdw blurRad="38100" dist="38100" dir="2700000" algn="tl">
                    <a:srgbClr val="C0C0C0"/>
                  </a:outerShdw>
                </a:effectLst>
                <a:uLnTx/>
                <a:uFillTx/>
                <a:latin typeface="Times New Roman" pitchFamily="18" charset="0"/>
                <a:ea typeface="微软雅黑" pitchFamily="34" charset="-122"/>
                <a:cs typeface="+mj-cs"/>
              </a:rPr>
              <a:t>能量本征值</a:t>
            </a:r>
            <a:r>
              <a:rPr kumimoji="1" lang="en-US" altLang="zh-CN" sz="3600" b="1" i="0" u="none" strike="noStrike" kern="1200" cap="none" spc="0" normalizeH="0" baseline="0" noProof="0">
                <a:ln>
                  <a:noFill/>
                </a:ln>
                <a:solidFill>
                  <a:srgbClr val="660066"/>
                </a:solidFill>
                <a:effectLst>
                  <a:outerShdw blurRad="38100" dist="38100" dir="2700000" algn="tl">
                    <a:srgbClr val="C0C0C0"/>
                  </a:outerShdw>
                </a:effectLst>
                <a:uLnTx/>
                <a:uFillTx/>
                <a:latin typeface="Times New Roman" pitchFamily="18" charset="0"/>
                <a:ea typeface="微软雅黑" pitchFamily="34" charset="-122"/>
                <a:cs typeface="+mj-cs"/>
              </a:rPr>
              <a:t>)</a:t>
            </a:r>
            <a:r>
              <a:rPr kumimoji="1" lang="zh-CN" altLang="en-US" sz="3600" b="1" i="0" u="none" strike="noStrike" kern="1200" cap="none" spc="0" normalizeH="0" baseline="0" noProof="0">
                <a:ln>
                  <a:noFill/>
                </a:ln>
                <a:solidFill>
                  <a:srgbClr val="660066"/>
                </a:solidFill>
                <a:effectLst>
                  <a:outerShdw blurRad="38100" dist="38100" dir="2700000" algn="tl">
                    <a:srgbClr val="C0C0C0"/>
                  </a:outerShdw>
                </a:effectLst>
                <a:uLnTx/>
                <a:uFillTx/>
                <a:latin typeface="Times New Roman" pitchFamily="18" charset="0"/>
                <a:ea typeface="微软雅黑" pitchFamily="34" charset="-122"/>
                <a:cs typeface="+mj-cs"/>
              </a:rPr>
              <a:t>修正</a:t>
            </a:r>
            <a:endParaRPr kumimoji="1" lang="zh-CN" altLang="en-US" sz="3600" b="1" i="0" u="none" strike="noStrike" kern="1200" cap="none" spc="0" normalizeH="0" baseline="0" noProof="0" dirty="0">
              <a:ln>
                <a:noFill/>
              </a:ln>
              <a:solidFill>
                <a:srgbClr val="660066"/>
              </a:solidFill>
              <a:effectLst>
                <a:outerShdw blurRad="38100" dist="38100" dir="2700000" algn="tl">
                  <a:srgbClr val="C0C0C0"/>
                </a:outerShdw>
              </a:effectLst>
              <a:uLnTx/>
              <a:uFillTx/>
              <a:latin typeface="Times New Roman" pitchFamily="18" charset="0"/>
              <a:ea typeface="微软雅黑" pitchFamily="34" charset="-122"/>
              <a:cs typeface="+mj-cs"/>
            </a:endParaRPr>
          </a:p>
        </p:txBody>
      </p:sp>
      <p:sp>
        <p:nvSpPr>
          <p:cNvPr id="32" name="Rectangle 37"/>
          <p:cNvSpPr>
            <a:spLocks noChangeArrowheads="1"/>
          </p:cNvSpPr>
          <p:nvPr/>
        </p:nvSpPr>
        <p:spPr bwMode="auto">
          <a:xfrm flipV="1">
            <a:off x="106363" y="923120"/>
            <a:ext cx="8885237" cy="42863"/>
          </a:xfrm>
          <a:prstGeom prst="rect">
            <a:avLst/>
          </a:prstGeom>
          <a:gradFill rotWithShape="0">
            <a:gsLst>
              <a:gs pos="0">
                <a:srgbClr val="808080">
                  <a:gamma/>
                  <a:tint val="0"/>
                  <a:invGamma/>
                </a:srgbClr>
              </a:gs>
              <a:gs pos="100000">
                <a:srgbClr val="808080"/>
              </a:gs>
            </a:gsLst>
            <a:path path="shape">
              <a:fillToRect l="50000" t="50000" r="50000" b="50000"/>
            </a:path>
          </a:gradFill>
          <a:ln w="12700">
            <a:noFill/>
            <a:miter lim="800000"/>
            <a:headEnd type="none" w="sm" len="sm"/>
            <a:tailEnd type="none" w="sm" len="sm"/>
          </a:ln>
          <a:effectLst/>
        </p:spPr>
        <p:txBody>
          <a:bodyPr wrap="none" anchor="ctr"/>
          <a:lstStyle/>
          <a:p>
            <a:pPr marL="0" marR="0" lvl="0" indent="0" algn="l" defTabSz="914400" rtl="0" eaLnBrk="0" fontAlgn="auto" latinLnBrk="0" hangingPunct="0">
              <a:lnSpc>
                <a:spcPct val="100000"/>
              </a:lnSpc>
              <a:spcBef>
                <a:spcPts val="0"/>
              </a:spcBef>
              <a:spcAft>
                <a:spcPts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Arial"/>
              <a:ea typeface="宋体"/>
              <a:cs typeface="+mn-cs"/>
            </a:endParaRPr>
          </a:p>
        </p:txBody>
      </p:sp>
      <p:grpSp>
        <p:nvGrpSpPr>
          <p:cNvPr id="26" name="Group 12"/>
          <p:cNvGrpSpPr/>
          <p:nvPr/>
        </p:nvGrpSpPr>
        <p:grpSpPr bwMode="auto">
          <a:xfrm>
            <a:off x="6876908" y="1052835"/>
            <a:ext cx="1979613" cy="2016125"/>
            <a:chOff x="4332" y="20"/>
            <a:chExt cx="1247" cy="1270"/>
          </a:xfrm>
        </p:grpSpPr>
        <p:sp>
          <p:nvSpPr>
            <p:cNvPr id="27" name="Rectangle 13"/>
            <p:cNvSpPr>
              <a:spLocks noChangeArrowheads="1"/>
            </p:cNvSpPr>
            <p:nvPr/>
          </p:nvSpPr>
          <p:spPr bwMode="auto">
            <a:xfrm>
              <a:off x="4332" y="20"/>
              <a:ext cx="1247" cy="1270"/>
            </a:xfrm>
            <a:prstGeom prst="rect">
              <a:avLst/>
            </a:prstGeom>
            <a:solidFill>
              <a:srgbClr val="FFFFCC"/>
            </a:solidFill>
            <a:ln w="57150">
              <a:solidFill>
                <a:srgbClr val="008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8" name="Text Box 14"/>
            <p:cNvSpPr txBox="1">
              <a:spLocks noChangeArrowheads="1"/>
            </p:cNvSpPr>
            <p:nvPr/>
          </p:nvSpPr>
          <p:spPr bwMode="auto">
            <a:xfrm>
              <a:off x="4362" y="33"/>
              <a:ext cx="1149"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400" b="1" i="1" u="none" strike="noStrike" kern="1200" cap="none" spc="0" normalizeH="0" baseline="0" noProof="0">
                  <a:ln>
                    <a:noFill/>
                  </a:ln>
                  <a:solidFill>
                    <a:srgbClr val="0066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k </a:t>
              </a:r>
              <a:r>
                <a:rPr kumimoji="0" lang="zh-CN" altLang="en-US" sz="2400" b="1" i="0" u="none" strike="noStrike" kern="1200" cap="none" spc="0" normalizeH="0" baseline="0" noProof="0">
                  <a:ln>
                    <a:noFill/>
                  </a:ln>
                  <a:solidFill>
                    <a:srgbClr val="0066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取离散值</a:t>
              </a:r>
              <a:r>
                <a:rPr kumimoji="0" lang="en-US" altLang="zh-CN" sz="2400" b="1" i="0" u="none" strike="noStrike" kern="1200" cap="none" spc="0" normalizeH="0" baseline="0" noProof="0">
                  <a:ln>
                    <a:noFill/>
                  </a:ln>
                  <a:solidFill>
                    <a:srgbClr val="0066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 </a:t>
              </a:r>
            </a:p>
          </p:txBody>
        </p:sp>
        <p:sp>
          <p:nvSpPr>
            <p:cNvPr id="29" name="Rectangle 19"/>
            <p:cNvSpPr>
              <a:spLocks noChangeArrowheads="1"/>
            </p:cNvSpPr>
            <p:nvPr/>
          </p:nvSpPr>
          <p:spPr bwMode="auto">
            <a:xfrm>
              <a:off x="4603" y="953"/>
              <a:ext cx="97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600" b="1" i="1" u="none" strike="noStrike" kern="1200" cap="none" spc="0" normalizeH="0" baseline="0" noProof="0">
                  <a:ln>
                    <a:noFill/>
                  </a:ln>
                  <a:solidFill>
                    <a:srgbClr val="6633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l</a:t>
              </a:r>
              <a:r>
                <a:rPr kumimoji="0" lang="en-US" altLang="zh-CN" sz="2600" b="1" i="1" u="none" strike="noStrike" kern="1200" cap="none" spc="0" normalizeH="0" baseline="-25000" noProof="0">
                  <a:ln>
                    <a:noFill/>
                  </a:ln>
                  <a:solidFill>
                    <a:srgbClr val="6633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x</a:t>
              </a:r>
              <a:r>
                <a:rPr kumimoji="0" lang="en-US" altLang="zh-CN" sz="2600" b="1" i="1" u="none" strike="noStrike" kern="1200" cap="none" spc="0" normalizeH="0" baseline="0" noProof="0">
                  <a:ln>
                    <a:noFill/>
                  </a:ln>
                  <a:solidFill>
                    <a:srgbClr val="6633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 </a:t>
              </a:r>
              <a:r>
                <a:rPr kumimoji="0" lang="zh-CN" altLang="en-US" sz="2600" b="1" i="0" u="none" strike="noStrike" kern="1200" cap="none" spc="0" normalizeH="0" baseline="0" noProof="0">
                  <a:ln>
                    <a:noFill/>
                  </a:ln>
                  <a:solidFill>
                    <a:srgbClr val="6633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是整数</a:t>
              </a:r>
              <a:r>
                <a:rPr kumimoji="0" lang="zh-CN" altLang="en-US" sz="2800" b="1" i="0" u="none" strike="noStrike" kern="1200" cap="none" spc="0" normalizeH="0" baseline="0" noProof="0">
                  <a:ln>
                    <a:noFill/>
                  </a:ln>
                  <a:solidFill>
                    <a:srgbClr val="6633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 </a:t>
              </a:r>
            </a:p>
          </p:txBody>
        </p:sp>
        <p:graphicFrame>
          <p:nvGraphicFramePr>
            <p:cNvPr id="39" name="Object 14"/>
            <p:cNvGraphicFramePr>
              <a:graphicFrameLocks noChangeAspect="1"/>
            </p:cNvGraphicFramePr>
            <p:nvPr/>
          </p:nvGraphicFramePr>
          <p:xfrm>
            <a:off x="4627" y="318"/>
            <a:ext cx="839" cy="599"/>
          </p:xfrm>
          <a:graphic>
            <a:graphicData uri="http://schemas.openxmlformats.org/presentationml/2006/ole">
              <mc:AlternateContent xmlns:mc="http://schemas.openxmlformats.org/markup-compatibility/2006">
                <mc:Choice xmlns:v="urn:schemas-microsoft-com:vml" Requires="v">
                  <p:oleObj spid="_x0000_s379139" name="公式" r:id="rId10" imgW="546100" imgH="393700" progId="Equation.3">
                    <p:embed/>
                  </p:oleObj>
                </mc:Choice>
                <mc:Fallback>
                  <p:oleObj name="公式" r:id="rId10" imgW="546100" imgH="393700" progId="Equation.3">
                    <p:embed/>
                    <p:pic>
                      <p:nvPicPr>
                        <p:cNvPr id="39" name="Object 14"/>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627" y="318"/>
                          <a:ext cx="839" cy="5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43" name="Text Box 10"/>
          <p:cNvSpPr txBox="1">
            <a:spLocks noChangeArrowheads="1"/>
          </p:cNvSpPr>
          <p:nvPr/>
        </p:nvSpPr>
        <p:spPr bwMode="auto">
          <a:xfrm>
            <a:off x="881583" y="4834657"/>
            <a:ext cx="7362825" cy="854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由于 </a:t>
            </a:r>
            <a:r>
              <a:rPr kumimoji="0" lang="en-US" altLang="zh-CN" sz="2400" b="1" i="1"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k</a:t>
            </a:r>
            <a:r>
              <a:rPr kumimoji="0" lang="en-US" altLang="zh-CN" sz="2400" b="0" i="1"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 </a:t>
            </a:r>
            <a:r>
              <a:rPr kumimoji="0"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和 </a:t>
            </a:r>
            <a:r>
              <a:rPr kumimoji="0" lang="en-US" altLang="zh-CN" sz="2400" b="1" i="1"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k’ </a:t>
            </a:r>
            <a:r>
              <a:rPr kumimoji="0"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的取值都是</a:t>
            </a:r>
            <a:r>
              <a:rPr kumimoji="0"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         </a:t>
            </a:r>
            <a:r>
              <a:rPr kumimoji="0"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的形式，所以仅对某一个</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400" b="0" i="1"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n </a:t>
            </a:r>
            <a:r>
              <a:rPr kumimoji="0"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值才有</a:t>
            </a:r>
            <a:r>
              <a:rPr kumimoji="0" lang="en-US" altLang="zh-CN" sz="24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p>
        </p:txBody>
      </p:sp>
      <p:graphicFrame>
        <p:nvGraphicFramePr>
          <p:cNvPr id="44" name="Object 6"/>
          <p:cNvGraphicFramePr>
            <a:graphicFrameLocks noChangeAspect="1"/>
          </p:cNvGraphicFramePr>
          <p:nvPr/>
        </p:nvGraphicFramePr>
        <p:xfrm>
          <a:off x="3124200" y="5480434"/>
          <a:ext cx="2808287" cy="990600"/>
        </p:xfrm>
        <a:graphic>
          <a:graphicData uri="http://schemas.openxmlformats.org/presentationml/2006/ole">
            <mc:AlternateContent xmlns:mc="http://schemas.openxmlformats.org/markup-compatibility/2006">
              <mc:Choice xmlns:v="urn:schemas-microsoft-com:vml" Requires="v">
                <p:oleObj spid="_x0000_s379140" name="公式" r:id="rId12" imgW="1116965" imgH="393700" progId="Equation.3">
                  <p:embed/>
                </p:oleObj>
              </mc:Choice>
              <mc:Fallback>
                <p:oleObj name="公式" r:id="rId12" imgW="1116965" imgH="393700" progId="Equation.3">
                  <p:embed/>
                  <p:pic>
                    <p:nvPicPr>
                      <p:cNvPr id="44" name="Object 6"/>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124200" y="5480434"/>
                        <a:ext cx="2808287" cy="9906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5" name="Object 17"/>
          <p:cNvGraphicFramePr>
            <a:graphicFrameLocks noChangeAspect="1"/>
          </p:cNvGraphicFramePr>
          <p:nvPr/>
        </p:nvGraphicFramePr>
        <p:xfrm>
          <a:off x="4128081" y="4691981"/>
          <a:ext cx="587935" cy="758625"/>
        </p:xfrm>
        <a:graphic>
          <a:graphicData uri="http://schemas.openxmlformats.org/presentationml/2006/ole">
            <mc:AlternateContent xmlns:mc="http://schemas.openxmlformats.org/markup-compatibility/2006">
              <mc:Choice xmlns:v="urn:schemas-microsoft-com:vml" Requires="v">
                <p:oleObj spid="_x0000_s379141" name="公式" r:id="rId14" imgW="304800" imgH="393065" progId="Equation.3">
                  <p:embed/>
                </p:oleObj>
              </mc:Choice>
              <mc:Fallback>
                <p:oleObj name="公式" r:id="rId14" imgW="304800" imgH="393065" progId="Equation.3">
                  <p:embed/>
                  <p:pic>
                    <p:nvPicPr>
                      <p:cNvPr id="45" name="Object 17"/>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128081" y="4691981"/>
                        <a:ext cx="587935" cy="758625"/>
                      </a:xfrm>
                      <a:prstGeom prst="rect">
                        <a:avLst/>
                      </a:prstGeom>
                      <a:noFill/>
                      <a:ln>
                        <a:noFill/>
                      </a:ln>
                      <a:effectLst/>
                    </p:spPr>
                  </p:pic>
                </p:oleObj>
              </mc:Fallback>
            </mc:AlternateContent>
          </a:graphicData>
        </a:graphic>
      </p:graphicFrame>
      <p:grpSp>
        <p:nvGrpSpPr>
          <p:cNvPr id="20" name="组合 19"/>
          <p:cNvGrpSpPr/>
          <p:nvPr/>
        </p:nvGrpSpPr>
        <p:grpSpPr>
          <a:xfrm>
            <a:off x="323850" y="908050"/>
            <a:ext cx="4608513" cy="3167063"/>
            <a:chOff x="323850" y="908050"/>
            <a:chExt cx="4608513" cy="3167063"/>
          </a:xfrm>
        </p:grpSpPr>
        <p:sp>
          <p:nvSpPr>
            <p:cNvPr id="21" name="Text Box 6"/>
            <p:cNvSpPr txBox="1">
              <a:spLocks noChangeArrowheads="1"/>
            </p:cNvSpPr>
            <p:nvPr/>
          </p:nvSpPr>
          <p:spPr bwMode="auto">
            <a:xfrm>
              <a:off x="755650" y="1050925"/>
              <a:ext cx="3232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r>
                <a:rPr lang="zh-CN" altLang="en-US" sz="2400" b="1">
                  <a:solidFill>
                    <a:srgbClr val="000000"/>
                  </a:solidFill>
                  <a:latin typeface="Times New Roman" panose="02020603050405020304" pitchFamily="18" charset="0"/>
                  <a:ea typeface="微软雅黑" panose="020B0503020204020204" pitchFamily="34" charset="-122"/>
                </a:rPr>
                <a:t>本征值的二级修正为：</a:t>
              </a:r>
            </a:p>
          </p:txBody>
        </p:sp>
        <p:sp>
          <p:nvSpPr>
            <p:cNvPr id="22" name="Rectangle 18"/>
            <p:cNvSpPr>
              <a:spLocks noChangeArrowheads="1"/>
            </p:cNvSpPr>
            <p:nvPr/>
          </p:nvSpPr>
          <p:spPr bwMode="auto">
            <a:xfrm>
              <a:off x="323850" y="908050"/>
              <a:ext cx="4608513" cy="3167063"/>
            </a:xfrm>
            <a:prstGeom prst="rect">
              <a:avLst/>
            </a:prstGeom>
            <a:solidFill>
              <a:srgbClr val="FFFFCC"/>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aphicFrame>
          <p:nvGraphicFramePr>
            <p:cNvPr id="23" name="Object 10"/>
            <p:cNvGraphicFramePr>
              <a:graphicFrameLocks noChangeAspect="1"/>
            </p:cNvGraphicFramePr>
            <p:nvPr>
              <p:extLst>
                <p:ext uri="{D42A27DB-BD31-4B8C-83A1-F6EECF244321}">
                  <p14:modId xmlns:p14="http://schemas.microsoft.com/office/powerpoint/2010/main" val="1380804799"/>
                </p:ext>
              </p:extLst>
            </p:nvPr>
          </p:nvGraphicFramePr>
          <p:xfrm>
            <a:off x="1116013" y="1050925"/>
            <a:ext cx="2559050" cy="927100"/>
          </p:xfrm>
          <a:graphic>
            <a:graphicData uri="http://schemas.openxmlformats.org/presentationml/2006/ole">
              <mc:AlternateContent xmlns:mc="http://schemas.openxmlformats.org/markup-compatibility/2006">
                <mc:Choice xmlns:v="urn:schemas-microsoft-com:vml" Requires="v">
                  <p:oleObj spid="_x0000_s379142" name="公式" r:id="rId16" imgW="1155700" imgH="419100" progId="Equation.3">
                    <p:embed/>
                  </p:oleObj>
                </mc:Choice>
                <mc:Fallback>
                  <p:oleObj name="公式" r:id="rId16" imgW="1155700" imgH="419100" progId="Equation.3">
                    <p:embed/>
                    <p:pic>
                      <p:nvPicPr>
                        <p:cNvPr id="29711" name="Object 10"/>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116013" y="1050925"/>
                          <a:ext cx="2559050" cy="927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4" name="Object 6"/>
            <p:cNvGraphicFramePr>
              <a:graphicFrameLocks noChangeAspect="1"/>
            </p:cNvGraphicFramePr>
            <p:nvPr>
              <p:extLst>
                <p:ext uri="{D42A27DB-BD31-4B8C-83A1-F6EECF244321}">
                  <p14:modId xmlns:p14="http://schemas.microsoft.com/office/powerpoint/2010/main" val="1905767060"/>
                </p:ext>
              </p:extLst>
            </p:nvPr>
          </p:nvGraphicFramePr>
          <p:xfrm>
            <a:off x="395288" y="2132013"/>
            <a:ext cx="4392612" cy="1011237"/>
          </p:xfrm>
          <a:graphic>
            <a:graphicData uri="http://schemas.openxmlformats.org/presentationml/2006/ole">
              <mc:AlternateContent xmlns:mc="http://schemas.openxmlformats.org/markup-compatibility/2006">
                <mc:Choice xmlns:v="urn:schemas-microsoft-com:vml" Requires="v">
                  <p:oleObj spid="_x0000_s379143" name="公式" r:id="rId18" imgW="2057400" imgH="482600" progId="Equation.3">
                    <p:embed/>
                  </p:oleObj>
                </mc:Choice>
                <mc:Fallback>
                  <p:oleObj name="公式" r:id="rId18" imgW="2057400" imgH="482600" progId="Equation.3">
                    <p:embed/>
                    <p:pic>
                      <p:nvPicPr>
                        <p:cNvPr id="1454100" name="Object 6"/>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95288" y="2132013"/>
                          <a:ext cx="4392612" cy="1011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5" name="Object 6"/>
            <p:cNvGraphicFramePr>
              <a:graphicFrameLocks noChangeAspect="1"/>
            </p:cNvGraphicFramePr>
            <p:nvPr>
              <p:extLst>
                <p:ext uri="{D42A27DB-BD31-4B8C-83A1-F6EECF244321}">
                  <p14:modId xmlns:p14="http://schemas.microsoft.com/office/powerpoint/2010/main" val="1229708821"/>
                </p:ext>
              </p:extLst>
            </p:nvPr>
          </p:nvGraphicFramePr>
          <p:xfrm>
            <a:off x="1635125" y="3060700"/>
            <a:ext cx="1625600" cy="1014413"/>
          </p:xfrm>
          <a:graphic>
            <a:graphicData uri="http://schemas.openxmlformats.org/presentationml/2006/ole">
              <mc:AlternateContent xmlns:mc="http://schemas.openxmlformats.org/markup-compatibility/2006">
                <mc:Choice xmlns:v="urn:schemas-microsoft-com:vml" Requires="v">
                  <p:oleObj spid="_x0000_s379144" name="Equation" r:id="rId20" imgW="634680" imgH="419040" progId="Equation.DSMT4">
                    <p:embed/>
                  </p:oleObj>
                </mc:Choice>
                <mc:Fallback>
                  <p:oleObj name="Equation" r:id="rId20" imgW="634680" imgH="419040" progId="Equation.DSMT4">
                    <p:embed/>
                    <p:pic>
                      <p:nvPicPr>
                        <p:cNvPr id="1454101" name="Object 6"/>
                        <p:cNvPicPr>
                          <a:picLocks noChangeAspect="1" noChangeArrowheads="1"/>
                        </p:cNvPicPr>
                        <p:nvPr/>
                      </p:nvPicPr>
                      <p:blipFill>
                        <a:blip r:embed="rId21"/>
                        <a:srcRect/>
                        <a:stretch>
                          <a:fillRect/>
                        </a:stretch>
                      </p:blipFill>
                      <p:spPr bwMode="auto">
                        <a:xfrm>
                          <a:off x="1635125" y="3060700"/>
                          <a:ext cx="1625600" cy="1014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Tree>
    <p:extLst>
      <p:ext uri="{BB962C8B-B14F-4D97-AF65-F5344CB8AC3E}">
        <p14:creationId xmlns:p14="http://schemas.microsoft.com/office/powerpoint/2010/main" val="100209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ChangeArrowheads="1"/>
          </p:cNvSpPr>
          <p:nvPr/>
        </p:nvSpPr>
        <p:spPr bwMode="auto">
          <a:xfrm>
            <a:off x="3996110" y="1844452"/>
            <a:ext cx="1223963" cy="504825"/>
          </a:xfrm>
          <a:prstGeom prst="rect">
            <a:avLst/>
          </a:prstGeom>
          <a:solidFill>
            <a:srgbClr val="FFFF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aphicFrame>
        <p:nvGraphicFramePr>
          <p:cNvPr id="30723" name="Object 6"/>
          <p:cNvGraphicFramePr>
            <a:graphicFrameLocks noChangeAspect="1"/>
          </p:cNvGraphicFramePr>
          <p:nvPr>
            <p:extLst>
              <p:ext uri="{D42A27DB-BD31-4B8C-83A1-F6EECF244321}">
                <p14:modId xmlns:p14="http://schemas.microsoft.com/office/powerpoint/2010/main" val="3083628300"/>
              </p:ext>
            </p:extLst>
          </p:nvPr>
        </p:nvGraphicFramePr>
        <p:xfrm>
          <a:off x="2411785" y="1649189"/>
          <a:ext cx="3168650" cy="1254125"/>
        </p:xfrm>
        <a:graphic>
          <a:graphicData uri="http://schemas.openxmlformats.org/presentationml/2006/ole">
            <mc:AlternateContent xmlns:mc="http://schemas.openxmlformats.org/markup-compatibility/2006">
              <mc:Choice xmlns:v="urn:schemas-microsoft-com:vml" Requires="v">
                <p:oleObj spid="_x0000_s344592" name="公式" r:id="rId4" imgW="1371600" imgH="546100" progId="Equation.3">
                  <p:embed/>
                </p:oleObj>
              </mc:Choice>
              <mc:Fallback>
                <p:oleObj name="公式" r:id="rId4" imgW="1371600" imgH="546100" progId="Equation.3">
                  <p:embed/>
                  <p:pic>
                    <p:nvPicPr>
                      <p:cNvPr id="0" name="图片 13568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11785" y="1649189"/>
                        <a:ext cx="3168650" cy="1254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0725" name="Text Box 5"/>
          <p:cNvSpPr txBox="1">
            <a:spLocks noChangeArrowheads="1"/>
          </p:cNvSpPr>
          <p:nvPr/>
        </p:nvSpPr>
        <p:spPr bwMode="auto">
          <a:xfrm>
            <a:off x="611560" y="1412652"/>
            <a:ext cx="3232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r>
              <a:rPr lang="zh-CN" altLang="en-US" sz="2400" b="1">
                <a:solidFill>
                  <a:srgbClr val="000000"/>
                </a:solidFill>
                <a:latin typeface="Times New Roman" panose="02020603050405020304" pitchFamily="18" charset="0"/>
                <a:ea typeface="微软雅黑" panose="020B0503020204020204" pitchFamily="34" charset="-122"/>
              </a:rPr>
              <a:t>本征值的二级修正为：</a:t>
            </a:r>
          </a:p>
        </p:txBody>
      </p:sp>
      <p:graphicFrame>
        <p:nvGraphicFramePr>
          <p:cNvPr id="30726" name="Object 6"/>
          <p:cNvGraphicFramePr>
            <a:graphicFrameLocks noChangeAspect="1"/>
          </p:cNvGraphicFramePr>
          <p:nvPr>
            <p:extLst>
              <p:ext uri="{D42A27DB-BD31-4B8C-83A1-F6EECF244321}">
                <p14:modId xmlns:p14="http://schemas.microsoft.com/office/powerpoint/2010/main" val="2173898225"/>
              </p:ext>
            </p:extLst>
          </p:nvPr>
        </p:nvGraphicFramePr>
        <p:xfrm>
          <a:off x="756023" y="2925539"/>
          <a:ext cx="6196012" cy="901700"/>
        </p:xfrm>
        <a:graphic>
          <a:graphicData uri="http://schemas.openxmlformats.org/presentationml/2006/ole">
            <mc:AlternateContent xmlns:mc="http://schemas.openxmlformats.org/markup-compatibility/2006">
              <mc:Choice xmlns:v="urn:schemas-microsoft-com:vml" Requires="v">
                <p:oleObj spid="_x0000_s344593" name="公式" r:id="rId6" imgW="2692400" imgH="393700" progId="Equation.3">
                  <p:embed/>
                </p:oleObj>
              </mc:Choice>
              <mc:Fallback>
                <p:oleObj name="公式" r:id="rId6" imgW="2692400" imgH="393700" progId="Equation.3">
                  <p:embed/>
                  <p:pic>
                    <p:nvPicPr>
                      <p:cNvPr id="0" name="图片 13568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56023" y="2925539"/>
                        <a:ext cx="6196012" cy="901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0727" name="Object 6"/>
          <p:cNvGraphicFramePr>
            <a:graphicFrameLocks noChangeAspect="1"/>
          </p:cNvGraphicFramePr>
          <p:nvPr>
            <p:extLst>
              <p:ext uri="{D42A27DB-BD31-4B8C-83A1-F6EECF244321}">
                <p14:modId xmlns:p14="http://schemas.microsoft.com/office/powerpoint/2010/main" val="1961279959"/>
              </p:ext>
            </p:extLst>
          </p:nvPr>
        </p:nvGraphicFramePr>
        <p:xfrm>
          <a:off x="2124448" y="3933602"/>
          <a:ext cx="4175125" cy="1539875"/>
        </p:xfrm>
        <a:graphic>
          <a:graphicData uri="http://schemas.openxmlformats.org/presentationml/2006/ole">
            <mc:AlternateContent xmlns:mc="http://schemas.openxmlformats.org/markup-compatibility/2006">
              <mc:Choice xmlns:v="urn:schemas-microsoft-com:vml" Requires="v">
                <p:oleObj spid="_x0000_s344594" name="公式" r:id="rId8" imgW="1752600" imgH="660400" progId="Equation.3">
                  <p:embed/>
                </p:oleObj>
              </mc:Choice>
              <mc:Fallback>
                <p:oleObj name="公式" r:id="rId8" imgW="1752600" imgH="660400" progId="Equation.3">
                  <p:embed/>
                  <p:pic>
                    <p:nvPicPr>
                      <p:cNvPr id="0" name="图片 13568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124448" y="3933602"/>
                        <a:ext cx="4175125" cy="1539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455112" name="Object 6"/>
          <p:cNvGraphicFramePr>
            <a:graphicFrameLocks noChangeAspect="1"/>
          </p:cNvGraphicFramePr>
          <p:nvPr>
            <p:extLst>
              <p:ext uri="{D42A27DB-BD31-4B8C-83A1-F6EECF244321}">
                <p14:modId xmlns:p14="http://schemas.microsoft.com/office/powerpoint/2010/main" val="993204380"/>
              </p:ext>
            </p:extLst>
          </p:nvPr>
        </p:nvGraphicFramePr>
        <p:xfrm>
          <a:off x="6366248" y="3741514"/>
          <a:ext cx="1990725" cy="892175"/>
        </p:xfrm>
        <a:graphic>
          <a:graphicData uri="http://schemas.openxmlformats.org/presentationml/2006/ole">
            <mc:AlternateContent xmlns:mc="http://schemas.openxmlformats.org/markup-compatibility/2006">
              <mc:Choice xmlns:v="urn:schemas-microsoft-com:vml" Requires="v">
                <p:oleObj spid="_x0000_s344595" name="Equation" r:id="rId10" imgW="20421600" imgH="9448800" progId="Equation.DSMT4">
                  <p:embed/>
                </p:oleObj>
              </mc:Choice>
              <mc:Fallback>
                <p:oleObj name="Equation" r:id="rId10" imgW="20421600" imgH="9448800" progId="Equation.DSMT4">
                  <p:embed/>
                  <p:pic>
                    <p:nvPicPr>
                      <p:cNvPr id="0" name="图片 135688"/>
                      <p:cNvPicPr>
                        <a:picLocks noChangeAspect="1" noChangeArrowheads="1"/>
                      </p:cNvPicPr>
                      <p:nvPr/>
                    </p:nvPicPr>
                    <p:blipFill>
                      <a:blip r:embed="rId11"/>
                      <a:srcRect/>
                      <a:stretch>
                        <a:fillRect/>
                      </a:stretch>
                    </p:blipFill>
                    <p:spPr bwMode="auto">
                      <a:xfrm>
                        <a:off x="6366248" y="3741514"/>
                        <a:ext cx="1990725" cy="892175"/>
                      </a:xfrm>
                      <a:prstGeom prst="rect">
                        <a:avLst/>
                      </a:prstGeom>
                      <a:noFill/>
                      <a:ln w="38100">
                        <a:solidFill>
                          <a:srgbClr val="00CC0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55113" name="Rectangle 9"/>
          <p:cNvSpPr>
            <a:spLocks noChangeArrowheads="1"/>
          </p:cNvSpPr>
          <p:nvPr/>
        </p:nvSpPr>
        <p:spPr bwMode="auto">
          <a:xfrm>
            <a:off x="3996110" y="2349277"/>
            <a:ext cx="1295400" cy="576262"/>
          </a:xfrm>
          <a:prstGeom prst="rect">
            <a:avLst/>
          </a:prstGeom>
          <a:noFill/>
          <a:ln w="28575">
            <a:solidFill>
              <a:srgbClr val="00CC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1455114" name="Group 10"/>
          <p:cNvGrpSpPr/>
          <p:nvPr/>
        </p:nvGrpSpPr>
        <p:grpSpPr bwMode="auto">
          <a:xfrm>
            <a:off x="5291510" y="1196752"/>
            <a:ext cx="3708400" cy="1368425"/>
            <a:chOff x="3424" y="935"/>
            <a:chExt cx="2336" cy="862"/>
          </a:xfrm>
        </p:grpSpPr>
        <p:graphicFrame>
          <p:nvGraphicFramePr>
            <p:cNvPr id="30731" name="Object 11"/>
            <p:cNvGraphicFramePr>
              <a:graphicFrameLocks noChangeAspect="1"/>
            </p:cNvGraphicFramePr>
            <p:nvPr/>
          </p:nvGraphicFramePr>
          <p:xfrm>
            <a:off x="3696" y="935"/>
            <a:ext cx="2064" cy="737"/>
          </p:xfrm>
          <a:graphic>
            <a:graphicData uri="http://schemas.openxmlformats.org/presentationml/2006/ole">
              <mc:AlternateContent xmlns:mc="http://schemas.openxmlformats.org/markup-compatibility/2006">
                <mc:Choice xmlns:v="urn:schemas-microsoft-com:vml" Requires="v">
                  <p:oleObj spid="_x0000_s344596" name="公式" r:id="rId12" imgW="1422400" imgH="508000" progId="Equation.3">
                    <p:embed/>
                  </p:oleObj>
                </mc:Choice>
                <mc:Fallback>
                  <p:oleObj name="公式" r:id="rId12" imgW="1422400" imgH="508000" progId="Equation.3">
                    <p:embed/>
                    <p:pic>
                      <p:nvPicPr>
                        <p:cNvPr id="0" name="图片 135689"/>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696" y="935"/>
                          <a:ext cx="2064" cy="737"/>
                        </a:xfrm>
                        <a:prstGeom prst="rect">
                          <a:avLst/>
                        </a:prstGeom>
                        <a:gradFill rotWithShape="1">
                          <a:gsLst>
                            <a:gs pos="0">
                              <a:srgbClr val="CCFFCC"/>
                            </a:gs>
                            <a:gs pos="50000">
                              <a:srgbClr val="FFFFFF"/>
                            </a:gs>
                            <a:gs pos="100000">
                              <a:srgbClr val="CCFFCC"/>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0732" name="Line 12"/>
            <p:cNvSpPr>
              <a:spLocks noChangeShapeType="1"/>
            </p:cNvSpPr>
            <p:nvPr/>
          </p:nvSpPr>
          <p:spPr bwMode="auto">
            <a:xfrm flipV="1">
              <a:off x="3424" y="1616"/>
              <a:ext cx="499" cy="181"/>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grpSp>
      <p:graphicFrame>
        <p:nvGraphicFramePr>
          <p:cNvPr id="13" name="Object 6"/>
          <p:cNvGraphicFramePr>
            <a:graphicFrameLocks noChangeAspect="1"/>
          </p:cNvGraphicFramePr>
          <p:nvPr>
            <p:extLst>
              <p:ext uri="{D42A27DB-BD31-4B8C-83A1-F6EECF244321}">
                <p14:modId xmlns:p14="http://schemas.microsoft.com/office/powerpoint/2010/main" val="4043797943"/>
              </p:ext>
            </p:extLst>
          </p:nvPr>
        </p:nvGraphicFramePr>
        <p:xfrm>
          <a:off x="5088310" y="4755923"/>
          <a:ext cx="1990725" cy="892175"/>
        </p:xfrm>
        <a:graphic>
          <a:graphicData uri="http://schemas.openxmlformats.org/presentationml/2006/ole">
            <mc:AlternateContent xmlns:mc="http://schemas.openxmlformats.org/markup-compatibility/2006">
              <mc:Choice xmlns:v="urn:schemas-microsoft-com:vml" Requires="v">
                <p:oleObj spid="_x0000_s344597" name="Equation" r:id="rId14" imgW="20421600" imgH="9448800" progId="Equation.DSMT4">
                  <p:embed/>
                </p:oleObj>
              </mc:Choice>
              <mc:Fallback>
                <p:oleObj name="Equation" r:id="rId14" imgW="20421600" imgH="9448800" progId="Equation.DSMT4">
                  <p:embed/>
                  <p:pic>
                    <p:nvPicPr>
                      <p:cNvPr id="0" name="图片 135690"/>
                      <p:cNvPicPr>
                        <a:picLocks noChangeAspect="1" noChangeArrowheads="1"/>
                      </p:cNvPicPr>
                      <p:nvPr/>
                    </p:nvPicPr>
                    <p:blipFill>
                      <a:blip r:embed="rId15"/>
                      <a:srcRect/>
                      <a:stretch>
                        <a:fillRect/>
                      </a:stretch>
                    </p:blipFill>
                    <p:spPr bwMode="auto">
                      <a:xfrm>
                        <a:off x="5088310" y="4755923"/>
                        <a:ext cx="1990725" cy="892175"/>
                      </a:xfrm>
                      <a:prstGeom prst="rect">
                        <a:avLst/>
                      </a:prstGeom>
                      <a:noFill/>
                      <a:ln w="38100">
                        <a:solidFill>
                          <a:srgbClr val="CC6600"/>
                        </a:solidFill>
                        <a:miter lim="800000"/>
                        <a:headEnd/>
                        <a:tailEnd/>
                      </a:ln>
                    </p:spPr>
                  </p:pic>
                </p:oleObj>
              </mc:Fallback>
            </mc:AlternateContent>
          </a:graphicData>
        </a:graphic>
      </p:graphicFrame>
      <p:cxnSp>
        <p:nvCxnSpPr>
          <p:cNvPr id="3" name="直接箭头连接符 2"/>
          <p:cNvCxnSpPr/>
          <p:nvPr/>
        </p:nvCxnSpPr>
        <p:spPr bwMode="auto">
          <a:xfrm flipV="1">
            <a:off x="7452246" y="2096864"/>
            <a:ext cx="288032" cy="1644650"/>
          </a:xfrm>
          <a:prstGeom prst="straightConnector1">
            <a:avLst/>
          </a:prstGeom>
          <a:solidFill>
            <a:schemeClr val="accent1"/>
          </a:solidFill>
          <a:ln w="28575" cap="flat" cmpd="sng" algn="ctr">
            <a:solidFill>
              <a:schemeClr val="tx2"/>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 name="页脚占位符 1"/>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zh-CN" altLang="en-US"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清华大学电子工程系</a:t>
            </a:r>
            <a:r>
              <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a:t>
            </a:r>
            <a:r>
              <a:rPr kumimoji="1" lang="zh-CN" altLang="en-US"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黄翊东</a:t>
            </a:r>
            <a:endPar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4" name="灯片编号占位符 3"/>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CBFA3644-F7FA-4510-BE22-999DFD69EC9B}" type="slidenum">
              <a:rPr kumimoji="1" lang="en-US" altLang="zh-CN" sz="14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t>69</a:t>
            </a:fld>
            <a:endPar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17" name="Rectangle 2"/>
          <p:cNvSpPr txBox="1">
            <a:spLocks noRot="1" noChangeArrowheads="1"/>
          </p:cNvSpPr>
          <p:nvPr/>
        </p:nvSpPr>
        <p:spPr bwMode="auto">
          <a:xfrm>
            <a:off x="-221989" y="111360"/>
            <a:ext cx="9505428"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5pPr>
            <a:lvl6pPr marL="4572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6pPr>
            <a:lvl7pPr marL="9144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7pPr>
            <a:lvl8pPr marL="13716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8pPr>
            <a:lvl9pPr marL="18288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9pPr>
          </a:lstStyle>
          <a:p>
            <a:pPr eaLnBrk="1" hangingPunct="1">
              <a:lnSpc>
                <a:spcPct val="110000"/>
              </a:lnSpc>
            </a:pPr>
            <a:r>
              <a:rPr lang="zh-CN" altLang="en-US" sz="3600" b="1" kern="1200">
                <a:solidFill>
                  <a:srgbClr val="660066"/>
                </a:solidFill>
                <a:effectLst>
                  <a:outerShdw blurRad="38100" dist="38100" dir="2700000" algn="tl">
                    <a:srgbClr val="C0C0C0"/>
                  </a:outerShdw>
                </a:effectLst>
                <a:latin typeface="Times New Roman" pitchFamily="18" charset="0"/>
                <a:ea typeface="微软雅黑" pitchFamily="34" charset="-122"/>
                <a:cs typeface="+mn-cs"/>
              </a:rPr>
              <a:t>周期势场下对电子能级</a:t>
            </a:r>
            <a:r>
              <a:rPr lang="en-US" altLang="zh-CN" sz="3600" b="1" kern="1200">
                <a:solidFill>
                  <a:srgbClr val="660066"/>
                </a:solidFill>
                <a:effectLst>
                  <a:outerShdw blurRad="38100" dist="38100" dir="2700000" algn="tl">
                    <a:srgbClr val="C0C0C0"/>
                  </a:outerShdw>
                </a:effectLst>
                <a:latin typeface="Times New Roman" pitchFamily="18" charset="0"/>
                <a:ea typeface="微软雅黑" pitchFamily="34" charset="-122"/>
                <a:cs typeface="+mn-cs"/>
              </a:rPr>
              <a:t>(</a:t>
            </a:r>
            <a:r>
              <a:rPr lang="zh-CN" altLang="en-US" sz="3600" b="1" kern="1200">
                <a:solidFill>
                  <a:srgbClr val="660066"/>
                </a:solidFill>
                <a:effectLst>
                  <a:outerShdw blurRad="38100" dist="38100" dir="2700000" algn="tl">
                    <a:srgbClr val="C0C0C0"/>
                  </a:outerShdw>
                </a:effectLst>
                <a:latin typeface="Times New Roman" pitchFamily="18" charset="0"/>
                <a:ea typeface="微软雅黑" pitchFamily="34" charset="-122"/>
                <a:cs typeface="+mn-cs"/>
              </a:rPr>
              <a:t>能量本征值</a:t>
            </a:r>
            <a:r>
              <a:rPr lang="en-US" altLang="zh-CN" sz="3600" b="1" kern="1200">
                <a:solidFill>
                  <a:srgbClr val="660066"/>
                </a:solidFill>
                <a:effectLst>
                  <a:outerShdw blurRad="38100" dist="38100" dir="2700000" algn="tl">
                    <a:srgbClr val="C0C0C0"/>
                  </a:outerShdw>
                </a:effectLst>
                <a:latin typeface="Times New Roman" pitchFamily="18" charset="0"/>
                <a:ea typeface="微软雅黑" pitchFamily="34" charset="-122"/>
                <a:cs typeface="+mn-cs"/>
              </a:rPr>
              <a:t>)</a:t>
            </a:r>
            <a:r>
              <a:rPr lang="zh-CN" altLang="en-US" sz="3600" b="1" kern="1200">
                <a:solidFill>
                  <a:srgbClr val="660066"/>
                </a:solidFill>
                <a:effectLst>
                  <a:outerShdw blurRad="38100" dist="38100" dir="2700000" algn="tl">
                    <a:srgbClr val="C0C0C0"/>
                  </a:outerShdw>
                </a:effectLst>
                <a:latin typeface="Times New Roman" pitchFamily="18" charset="0"/>
                <a:ea typeface="微软雅黑" pitchFamily="34" charset="-122"/>
                <a:cs typeface="+mn-cs"/>
              </a:rPr>
              <a:t>修正</a:t>
            </a:r>
            <a:endParaRPr lang="zh-CN" altLang="en-US" sz="3600" b="1" kern="1200" dirty="0">
              <a:solidFill>
                <a:srgbClr val="660066"/>
              </a:solidFill>
              <a:effectLst>
                <a:outerShdw blurRad="38100" dist="38100" dir="2700000" algn="tl">
                  <a:srgbClr val="C0C0C0"/>
                </a:outerShdw>
              </a:effectLst>
              <a:latin typeface="Times New Roman" pitchFamily="18" charset="0"/>
              <a:ea typeface="微软雅黑" pitchFamily="34" charset="-122"/>
              <a:cs typeface="+mn-cs"/>
            </a:endParaRPr>
          </a:p>
        </p:txBody>
      </p:sp>
      <p:sp>
        <p:nvSpPr>
          <p:cNvPr id="18" name="Rectangle 37"/>
          <p:cNvSpPr>
            <a:spLocks noChangeArrowheads="1"/>
          </p:cNvSpPr>
          <p:nvPr/>
        </p:nvSpPr>
        <p:spPr bwMode="auto">
          <a:xfrm flipV="1">
            <a:off x="106363" y="923120"/>
            <a:ext cx="8885237" cy="42863"/>
          </a:xfrm>
          <a:prstGeom prst="rect">
            <a:avLst/>
          </a:prstGeom>
          <a:gradFill rotWithShape="0">
            <a:gsLst>
              <a:gs pos="0">
                <a:srgbClr val="808080">
                  <a:gamma/>
                  <a:tint val="0"/>
                  <a:invGamma/>
                </a:srgbClr>
              </a:gs>
              <a:gs pos="100000">
                <a:srgbClr val="808080"/>
              </a:gs>
            </a:gsLst>
            <a:path path="shape">
              <a:fillToRect l="50000" t="50000" r="50000" b="50000"/>
            </a:path>
          </a:gradFill>
          <a:ln w="12700">
            <a:noFill/>
            <a:miter lim="800000"/>
            <a:headEnd type="none" w="sm" len="sm"/>
            <a:tailEnd type="none" w="sm" len="sm"/>
          </a:ln>
          <a:effectLst/>
        </p:spPr>
        <p:txBody>
          <a:bodyPr wrap="none" anchor="ctr"/>
          <a:lstStyle/>
          <a:p>
            <a:pPr marL="0" marR="0" lvl="0" indent="0" algn="l" defTabSz="914400" rtl="0" eaLnBrk="0" fontAlgn="auto" latinLnBrk="0" hangingPunct="0">
              <a:lnSpc>
                <a:spcPct val="100000"/>
              </a:lnSpc>
              <a:spcBef>
                <a:spcPts val="0"/>
              </a:spcBef>
              <a:spcAft>
                <a:spcPts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Arial"/>
              <a:ea typeface="宋体"/>
              <a:cs typeface="+mn-c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455112"/>
                                        </p:tgtEl>
                                        <p:attrNameLst>
                                          <p:attrName>style.visibility</p:attrName>
                                        </p:attrNameLst>
                                      </p:cBhvr>
                                      <p:to>
                                        <p:strVal val="visible"/>
                                      </p:to>
                                    </p:set>
                                    <p:animEffect transition="in" filter="dissolve">
                                      <p:cBhvr>
                                        <p:cTn id="7" dur="500"/>
                                        <p:tgtEl>
                                          <p:spTgt spid="145511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dissolv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455113"/>
                                        </p:tgtEl>
                                        <p:attrNameLst>
                                          <p:attrName>style.visibility</p:attrName>
                                        </p:attrNameLst>
                                      </p:cBhvr>
                                      <p:to>
                                        <p:strVal val="visible"/>
                                      </p:to>
                                    </p:set>
                                    <p:animEffect transition="in" filter="dissolve">
                                      <p:cBhvr>
                                        <p:cTn id="17" dur="500"/>
                                        <p:tgtEl>
                                          <p:spTgt spid="1455113"/>
                                        </p:tgtEl>
                                      </p:cBhvr>
                                    </p:animEffect>
                                  </p:childTnLst>
                                </p:cTn>
                              </p:par>
                            </p:childTnLst>
                          </p:cTn>
                        </p:par>
                      </p:childTnLst>
                    </p:cTn>
                  </p:par>
                  <p:par>
                    <p:cTn id="18" fill="hold">
                      <p:stCondLst>
                        <p:cond delay="indefinite"/>
                      </p:stCondLst>
                      <p:childTnLst>
                        <p:par>
                          <p:cTn id="19" fill="hold">
                            <p:stCondLst>
                              <p:cond delay="0"/>
                            </p:stCondLst>
                            <p:childTnLst>
                              <p:par>
                                <p:cTn id="20" presetID="12" presetClass="entr" presetSubtype="8" fill="hold" nodeType="clickEffect">
                                  <p:stCondLst>
                                    <p:cond delay="0"/>
                                  </p:stCondLst>
                                  <p:childTnLst>
                                    <p:set>
                                      <p:cBhvr>
                                        <p:cTn id="21" dur="1" fill="hold">
                                          <p:stCondLst>
                                            <p:cond delay="0"/>
                                          </p:stCondLst>
                                        </p:cTn>
                                        <p:tgtEl>
                                          <p:spTgt spid="1455114"/>
                                        </p:tgtEl>
                                        <p:attrNameLst>
                                          <p:attrName>style.visibility</p:attrName>
                                        </p:attrNameLst>
                                      </p:cBhvr>
                                      <p:to>
                                        <p:strVal val="visible"/>
                                      </p:to>
                                    </p:set>
                                    <p:animEffect transition="in" filter="slide(fromLeft)">
                                      <p:cBhvr>
                                        <p:cTn id="22" dur="500"/>
                                        <p:tgtEl>
                                          <p:spTgt spid="145511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5511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2" name="Rectangle 3"/>
          <p:cNvSpPr>
            <a:spLocks noGrp="1" noRot="1" noChangeArrowheads="1"/>
          </p:cNvSpPr>
          <p:nvPr>
            <p:ph type="body" idx="4294967295"/>
          </p:nvPr>
        </p:nvSpPr>
        <p:spPr bwMode="auto">
          <a:xfrm>
            <a:off x="1057275" y="1196975"/>
            <a:ext cx="8086725" cy="5113338"/>
          </a:xfrm>
          <a:prstGeom prst="rect">
            <a:avLst/>
          </a:prstGeom>
          <a:solidFill>
            <a:srgbClr val="FFFFFF"/>
          </a:solidFill>
          <a:extLst>
            <a:ext uri="{91240B29-F687-4F45-9708-019B960494DF}">
              <a14:hiddenLine xmlns:a14="http://schemas.microsoft.com/office/drawing/2010/main" w="9525">
                <a:solidFill>
                  <a:srgbClr val="000000"/>
                </a:solidFill>
                <a:miter lim="800000"/>
                <a:headEnd/>
                <a:tailEnd/>
              </a14:hiddenLine>
            </a:ext>
          </a:extLst>
        </p:spPr>
        <p:txBody>
          <a:bodyPr/>
          <a:lstStyle/>
          <a:p>
            <a:pPr marL="0" indent="0" algn="just" eaLnBrk="1" hangingPunct="1">
              <a:lnSpc>
                <a:spcPct val="90000"/>
              </a:lnSpc>
              <a:buFont typeface="Wingdings" panose="05000000000000000000" pitchFamily="2" charset="2"/>
              <a:buNone/>
            </a:pPr>
            <a:r>
              <a:rPr lang="en-US" altLang="zh-CN" sz="21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21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独立电子近似</a:t>
            </a:r>
          </a:p>
          <a:p>
            <a:pPr marL="0" lvl="1" indent="0" algn="just" eaLnBrk="1" hangingPunct="1">
              <a:lnSpc>
                <a:spcPct val="90000"/>
              </a:lnSpc>
              <a:buFont typeface="Wingdings" panose="05000000000000000000" pitchFamily="2" charset="2"/>
              <a:buNone/>
            </a:pP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rPr>
              <a:t>          忽略电子与电子之间的相互作用</a:t>
            </a:r>
          </a:p>
          <a:p>
            <a:pPr marL="0" indent="0" algn="just" eaLnBrk="1" hangingPunct="1">
              <a:lnSpc>
                <a:spcPct val="90000"/>
              </a:lnSpc>
              <a:spcBef>
                <a:spcPts val="600"/>
              </a:spcBef>
              <a:buFont typeface="Wingdings" panose="05000000000000000000" pitchFamily="2" charset="2"/>
              <a:buNone/>
            </a:pPr>
            <a:r>
              <a:rPr lang="en-US" altLang="zh-CN" sz="21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21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自由电子近似</a:t>
            </a:r>
          </a:p>
          <a:p>
            <a:pPr marL="0" lvl="1" indent="0" algn="just" eaLnBrk="1" hangingPunct="1">
              <a:lnSpc>
                <a:spcPct val="90000"/>
              </a:lnSpc>
              <a:buFont typeface="Wingdings" panose="05000000000000000000" pitchFamily="2" charset="2"/>
              <a:buNone/>
            </a:pP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rPr>
              <a:t>         电子没有与离子碰撞时，忽略电子与离子之间的相互作用</a:t>
            </a:r>
            <a:endPar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endParaRPr>
          </a:p>
          <a:p>
            <a:pPr marL="0" lvl="1" indent="0" algn="just" eaLnBrk="1" hangingPunct="1">
              <a:lnSpc>
                <a:spcPct val="90000"/>
              </a:lnSpc>
              <a:spcBef>
                <a:spcPts val="600"/>
              </a:spcBef>
              <a:buFont typeface="Wingdings" panose="05000000000000000000" pitchFamily="2" charset="2"/>
              <a:buNone/>
            </a:pPr>
            <a:r>
              <a:rPr lang="en-US" altLang="zh-CN" sz="21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21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碰撞</a:t>
            </a:r>
          </a:p>
          <a:p>
            <a:pPr marL="0" lvl="1" indent="0" algn="just" eaLnBrk="1" hangingPunct="1">
              <a:spcBef>
                <a:spcPts val="25"/>
              </a:spcBef>
              <a:buFont typeface="Wingdings" panose="05000000000000000000" pitchFamily="2" charset="2"/>
              <a:buNone/>
            </a:pP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rPr>
              <a:t>         电子突然改变速度的瞬时事件，是由于碰到不可穿透的离子实而</a:t>
            </a:r>
            <a:endPar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endParaRPr>
          </a:p>
          <a:p>
            <a:pPr marL="0" lvl="1" indent="0" algn="just" eaLnBrk="1" hangingPunct="1">
              <a:spcBef>
                <a:spcPts val="25"/>
              </a:spcBef>
              <a:buFont typeface="Wingdings" panose="05000000000000000000" pitchFamily="2" charset="2"/>
              <a:buNone/>
            </a:pP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rPr>
              <a:t>         被反弹，忽略电子之间的相互碰撞</a:t>
            </a:r>
          </a:p>
          <a:p>
            <a:pPr marL="0" indent="0" algn="just" eaLnBrk="1" hangingPunct="1">
              <a:lnSpc>
                <a:spcPct val="90000"/>
              </a:lnSpc>
              <a:spcBef>
                <a:spcPts val="600"/>
              </a:spcBef>
              <a:buFont typeface="Wingdings" panose="05000000000000000000" pitchFamily="2" charset="2"/>
              <a:buNone/>
            </a:pPr>
            <a:r>
              <a:rPr lang="en-US" altLang="zh-CN" sz="21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21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弛豫时间</a:t>
            </a:r>
          </a:p>
          <a:p>
            <a:pPr marL="0" lvl="1" indent="0" algn="just" eaLnBrk="1" hangingPunct="1">
              <a:lnSpc>
                <a:spcPct val="90000"/>
              </a:lnSpc>
              <a:spcBef>
                <a:spcPts val="0"/>
              </a:spcBef>
              <a:buFont typeface="Wingdings" panose="05000000000000000000" pitchFamily="2" charset="2"/>
              <a:buNone/>
            </a:pP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rPr>
              <a:t>         单位时间内电子发生碰撞的几率是</a:t>
            </a:r>
            <a:r>
              <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rPr>
              <a:t>1/</a:t>
            </a:r>
            <a:r>
              <a:rPr lang="en-US" altLang="zh-CN" sz="2000" b="1" i="1" dirty="0">
                <a:latin typeface="Times New Roman" panose="02020603050405020304" pitchFamily="18" charset="0"/>
                <a:ea typeface="微软雅黑" panose="020B0503020204020204" pitchFamily="34" charset="-122"/>
                <a:cs typeface="Times New Roman" panose="02020603050405020304" pitchFamily="18" charset="0"/>
                <a:sym typeface="Symbol" panose="05050102010706020507" pitchFamily="18" charset="2"/>
              </a:rPr>
              <a:t></a:t>
            </a: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000" b="1" i="1" dirty="0">
                <a:latin typeface="Times New Roman" panose="02020603050405020304" pitchFamily="18" charset="0"/>
                <a:ea typeface="微软雅黑" panose="020B0503020204020204" pitchFamily="34" charset="-122"/>
                <a:cs typeface="Times New Roman" panose="02020603050405020304" pitchFamily="18" charset="0"/>
                <a:sym typeface="Symbol" panose="05050102010706020507" pitchFamily="18" charset="2"/>
              </a:rPr>
              <a:t> </a:t>
            </a: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rPr>
              <a:t>为弛豫时间</a:t>
            </a:r>
            <a:endPar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endParaRPr>
          </a:p>
          <a:p>
            <a:pPr marL="0" lvl="1" indent="0" algn="just" eaLnBrk="1" hangingPunct="1">
              <a:lnSpc>
                <a:spcPct val="90000"/>
              </a:lnSpc>
              <a:spcBef>
                <a:spcPts val="0"/>
              </a:spcBef>
              <a:buFont typeface="Wingdings" panose="05000000000000000000" pitchFamily="2" charset="2"/>
              <a:buNone/>
            </a:pPr>
            <a:r>
              <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rPr>
              <a:t>（平均自由时间）。弛豫时间与电子位置、速度无关</a:t>
            </a:r>
          </a:p>
          <a:p>
            <a:pPr marL="0" indent="0" algn="just" eaLnBrk="1" hangingPunct="1">
              <a:lnSpc>
                <a:spcPct val="90000"/>
              </a:lnSpc>
              <a:spcBef>
                <a:spcPts val="600"/>
              </a:spcBef>
              <a:buFont typeface="Wingdings" panose="05000000000000000000" pitchFamily="2" charset="2"/>
              <a:buNone/>
            </a:pPr>
            <a:r>
              <a:rPr lang="en-US" altLang="zh-CN" sz="21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21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热平衡</a:t>
            </a:r>
          </a:p>
          <a:p>
            <a:pPr marL="0" lvl="1" indent="0" algn="just" eaLnBrk="1" hangingPunct="1">
              <a:spcBef>
                <a:spcPts val="0"/>
              </a:spcBef>
              <a:buFont typeface="Wingdings" panose="05000000000000000000" pitchFamily="2" charset="2"/>
              <a:buNone/>
            </a:pP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rPr>
              <a:t>        假设电子和周围环境达到热平衡仅仅是通过碰撞实现的，与碰撞</a:t>
            </a:r>
            <a:endPar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endParaRPr>
          </a:p>
          <a:p>
            <a:pPr marL="0" lvl="1" indent="0" algn="just" eaLnBrk="1" hangingPunct="1">
              <a:spcBef>
                <a:spcPts val="0"/>
              </a:spcBef>
              <a:buFont typeface="Wingdings" panose="05000000000000000000" pitchFamily="2" charset="2"/>
              <a:buNone/>
            </a:pP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rPr>
              <a:t>        前后电子速度毫无关联，速率是和碰撞发生处的温度相适应的</a:t>
            </a:r>
          </a:p>
          <a:p>
            <a:pPr marL="0" indent="0" algn="just" eaLnBrk="1" hangingPunct="1">
              <a:lnSpc>
                <a:spcPct val="90000"/>
              </a:lnSpc>
              <a:spcBef>
                <a:spcPts val="600"/>
              </a:spcBef>
              <a:buFont typeface="Wingdings" panose="05000000000000000000" pitchFamily="2" charset="2"/>
              <a:buNone/>
            </a:pPr>
            <a:r>
              <a:rPr lang="en-US" altLang="zh-CN" sz="21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21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明确假设</a:t>
            </a:r>
          </a:p>
          <a:p>
            <a:pPr marL="0" lvl="1" indent="0" algn="just" eaLnBrk="1" hangingPunct="1">
              <a:lnSpc>
                <a:spcPct val="90000"/>
              </a:lnSpc>
              <a:buNone/>
            </a:pPr>
            <a:r>
              <a:rPr lang="zh-CN" altLang="en-US" sz="20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        电子满足量子理论的费米</a:t>
            </a:r>
            <a:r>
              <a:rPr lang="en-US" altLang="zh-CN" sz="20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0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狄拉克分布</a:t>
            </a:r>
          </a:p>
        </p:txBody>
      </p:sp>
      <p:grpSp>
        <p:nvGrpSpPr>
          <p:cNvPr id="2" name="组合 1"/>
          <p:cNvGrpSpPr/>
          <p:nvPr/>
        </p:nvGrpSpPr>
        <p:grpSpPr>
          <a:xfrm>
            <a:off x="1057274" y="5180612"/>
            <a:ext cx="7691190" cy="1030754"/>
            <a:chOff x="1057274" y="5180612"/>
            <a:chExt cx="7691190" cy="1030754"/>
          </a:xfrm>
        </p:grpSpPr>
        <p:sp>
          <p:nvSpPr>
            <p:cNvPr id="6" name="Rectangle 10"/>
            <p:cNvSpPr>
              <a:spLocks noChangeArrowheads="1"/>
            </p:cNvSpPr>
            <p:nvPr/>
          </p:nvSpPr>
          <p:spPr bwMode="auto">
            <a:xfrm>
              <a:off x="1057274" y="5418186"/>
              <a:ext cx="7691190" cy="793180"/>
            </a:xfrm>
            <a:prstGeom prst="rect">
              <a:avLst/>
            </a:prstGeom>
            <a:noFill/>
            <a:ln w="76200">
              <a:solidFill>
                <a:srgbClr val="0000FF"/>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 name="文本框 6"/>
            <p:cNvSpPr txBox="1"/>
            <p:nvPr/>
          </p:nvSpPr>
          <p:spPr>
            <a:xfrm>
              <a:off x="5530778" y="5180612"/>
              <a:ext cx="3070071" cy="523220"/>
            </a:xfrm>
            <a:prstGeom prst="rect">
              <a:avLst/>
            </a:prstGeom>
            <a:solidFill>
              <a:srgbClr val="FFFF00"/>
            </a:solidFill>
          </p:spPr>
          <p:txBody>
            <a:bodyPr wrap="none" rtlCol="0">
              <a:spAutoFit/>
            </a:bodyPr>
            <a:lstStyle/>
            <a:p>
              <a:r>
                <a:rPr lang="zh-CN" altLang="en-US" b="1" dirty="0">
                  <a:latin typeface="Times New Roman" panose="02020603050405020304" pitchFamily="18" charset="0"/>
                  <a:ea typeface="微软雅黑" panose="020B0503020204020204" pitchFamily="34" charset="-122"/>
                </a:rPr>
                <a:t>索末菲电子气模型</a:t>
              </a:r>
            </a:p>
          </p:txBody>
        </p:sp>
      </p:grpSp>
      <p:sp>
        <p:nvSpPr>
          <p:cNvPr id="3" name="页脚占位符 2"/>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zh-CN" altLang="en-US"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清华大学电子工程系</a:t>
            </a:r>
            <a:r>
              <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a:t>
            </a:r>
            <a:r>
              <a:rPr kumimoji="1" lang="zh-CN" altLang="en-US"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黄翊东</a:t>
            </a:r>
            <a:endPar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4" name="灯片编号占位符 3"/>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CBFA3644-F7FA-4510-BE22-999DFD69EC9B}" type="slidenum">
              <a:rPr kumimoji="1" lang="en-US" altLang="zh-CN" sz="14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t>7</a:t>
            </a:fld>
            <a:endPar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10" name="Rectangle 2"/>
          <p:cNvSpPr txBox="1">
            <a:spLocks noRot="1" noChangeArrowheads="1"/>
          </p:cNvSpPr>
          <p:nvPr/>
        </p:nvSpPr>
        <p:spPr bwMode="auto">
          <a:xfrm>
            <a:off x="1057274" y="333650"/>
            <a:ext cx="6767512" cy="7445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5pPr>
            <a:lvl6pPr marL="4572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6pPr>
            <a:lvl7pPr marL="9144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7pPr>
            <a:lvl8pPr marL="13716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8pPr>
            <a:lvl9pPr marL="18288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9pPr>
          </a:lstStyle>
          <a:p>
            <a:pPr eaLnBrk="1" hangingPunct="1"/>
            <a:r>
              <a:rPr lang="zh-CN" altLang="en-US" sz="3600" b="1" dirty="0">
                <a:solidFill>
                  <a:srgbClr val="660066"/>
                </a:solidFill>
                <a:effectLst>
                  <a:outerShdw blurRad="38100" dist="38100" dir="2700000" algn="tl">
                    <a:srgbClr val="C0C0C0"/>
                  </a:outerShdw>
                </a:effectLst>
                <a:latin typeface="Times New Roman" pitchFamily="18" charset="0"/>
                <a:ea typeface="微软雅黑" pitchFamily="34" charset="-122"/>
                <a:cs typeface="+mn-cs"/>
              </a:rPr>
              <a:t>“索末菲电子气</a:t>
            </a:r>
            <a:r>
              <a:rPr lang="zh-CN" altLang="en-US" sz="3600" b="1" kern="1200" dirty="0">
                <a:solidFill>
                  <a:srgbClr val="660066"/>
                </a:solidFill>
                <a:effectLst>
                  <a:outerShdw blurRad="38100" dist="38100" dir="2700000" algn="tl">
                    <a:srgbClr val="C0C0C0"/>
                  </a:outerShdw>
                </a:effectLst>
                <a:latin typeface="Times New Roman" pitchFamily="18" charset="0"/>
                <a:ea typeface="微软雅黑" pitchFamily="34" charset="-122"/>
                <a:cs typeface="+mn-cs"/>
              </a:rPr>
              <a:t>”的基本假设 </a:t>
            </a:r>
          </a:p>
        </p:txBody>
      </p:sp>
      <p:sp>
        <p:nvSpPr>
          <p:cNvPr id="11" name="Rectangle 37"/>
          <p:cNvSpPr>
            <a:spLocks noChangeArrowheads="1"/>
          </p:cNvSpPr>
          <p:nvPr/>
        </p:nvSpPr>
        <p:spPr bwMode="auto">
          <a:xfrm flipV="1">
            <a:off x="106363" y="1009873"/>
            <a:ext cx="8885237" cy="42863"/>
          </a:xfrm>
          <a:prstGeom prst="rect">
            <a:avLst/>
          </a:prstGeom>
          <a:gradFill rotWithShape="0">
            <a:gsLst>
              <a:gs pos="0">
                <a:srgbClr val="808080">
                  <a:gamma/>
                  <a:tint val="0"/>
                  <a:invGamma/>
                </a:srgbClr>
              </a:gs>
              <a:gs pos="100000">
                <a:srgbClr val="808080"/>
              </a:gs>
            </a:gsLst>
            <a:path path="shape">
              <a:fillToRect l="50000" t="50000" r="50000" b="50000"/>
            </a:path>
          </a:gradFill>
          <a:ln w="12700">
            <a:noFill/>
            <a:miter lim="800000"/>
            <a:headEnd type="none" w="sm" len="sm"/>
            <a:tailEnd type="none" w="sm" len="sm"/>
          </a:ln>
          <a:effectLst/>
        </p:spPr>
        <p:txBody>
          <a:bodyPr wrap="none" anchor="ctr"/>
          <a:lstStyle/>
          <a:p>
            <a:pPr eaLnBrk="0" fontAlgn="auto" hangingPunct="0">
              <a:spcBef>
                <a:spcPts val="0"/>
              </a:spcBef>
              <a:spcAft>
                <a:spcPts val="0"/>
              </a:spcAft>
              <a:defRPr/>
            </a:pPr>
            <a:endParaRPr lang="zh-CN" altLang="zh-CN" sz="1800" kern="0">
              <a:solidFill>
                <a:srgbClr val="FFFFFF"/>
              </a:solidFill>
              <a:latin typeface="Arial"/>
              <a:ea typeface="宋体"/>
              <a:cs typeface="+mn-c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ChangeArrowheads="1"/>
          </p:cNvSpPr>
          <p:nvPr/>
        </p:nvSpPr>
        <p:spPr bwMode="auto">
          <a:xfrm>
            <a:off x="4800996" y="1551732"/>
            <a:ext cx="1223963" cy="504825"/>
          </a:xfrm>
          <a:prstGeom prst="rect">
            <a:avLst/>
          </a:prstGeom>
          <a:solidFill>
            <a:srgbClr val="FFFF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aphicFrame>
        <p:nvGraphicFramePr>
          <p:cNvPr id="31747" name="Object 6"/>
          <p:cNvGraphicFramePr>
            <a:graphicFrameLocks noChangeAspect="1"/>
          </p:cNvGraphicFramePr>
          <p:nvPr>
            <p:extLst>
              <p:ext uri="{D42A27DB-BD31-4B8C-83A1-F6EECF244321}">
                <p14:modId xmlns:p14="http://schemas.microsoft.com/office/powerpoint/2010/main" val="2151856936"/>
              </p:ext>
            </p:extLst>
          </p:nvPr>
        </p:nvGraphicFramePr>
        <p:xfrm>
          <a:off x="3216671" y="1356469"/>
          <a:ext cx="3168650" cy="1254125"/>
        </p:xfrm>
        <a:graphic>
          <a:graphicData uri="http://schemas.openxmlformats.org/presentationml/2006/ole">
            <mc:AlternateContent xmlns:mc="http://schemas.openxmlformats.org/markup-compatibility/2006">
              <mc:Choice xmlns:v="urn:schemas-microsoft-com:vml" Requires="v">
                <p:oleObj spid="_x0000_s136970" name="公式" r:id="rId4" imgW="1371600" imgH="546100" progId="Equation.3">
                  <p:embed/>
                </p:oleObj>
              </mc:Choice>
              <mc:Fallback>
                <p:oleObj name="公式" r:id="rId4" imgW="1371600" imgH="546100" progId="Equation.3">
                  <p:embed/>
                  <p:pic>
                    <p:nvPicPr>
                      <p:cNvPr id="0" name="图片 13645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16671" y="1356469"/>
                        <a:ext cx="3168650" cy="1254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1749" name="Text Box 5"/>
          <p:cNvSpPr txBox="1">
            <a:spLocks noChangeArrowheads="1"/>
          </p:cNvSpPr>
          <p:nvPr/>
        </p:nvSpPr>
        <p:spPr bwMode="auto">
          <a:xfrm>
            <a:off x="658490" y="1124744"/>
            <a:ext cx="3841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r>
              <a:rPr lang="zh-CN" altLang="en-US" sz="2400" b="1" dirty="0">
                <a:solidFill>
                  <a:srgbClr val="000000"/>
                </a:solidFill>
                <a:latin typeface="Times New Roman" panose="02020603050405020304" pitchFamily="18" charset="0"/>
                <a:ea typeface="微软雅黑" panose="020B0503020204020204" pitchFamily="34" charset="-122"/>
              </a:rPr>
              <a:t>能量本征值的二级修正为：</a:t>
            </a:r>
          </a:p>
        </p:txBody>
      </p:sp>
      <p:graphicFrame>
        <p:nvGraphicFramePr>
          <p:cNvPr id="31750" name="Object 6"/>
          <p:cNvGraphicFramePr>
            <a:graphicFrameLocks noChangeAspect="1"/>
          </p:cNvGraphicFramePr>
          <p:nvPr>
            <p:extLst>
              <p:ext uri="{D42A27DB-BD31-4B8C-83A1-F6EECF244321}">
                <p14:modId xmlns:p14="http://schemas.microsoft.com/office/powerpoint/2010/main" val="267594075"/>
              </p:ext>
            </p:extLst>
          </p:nvPr>
        </p:nvGraphicFramePr>
        <p:xfrm>
          <a:off x="3792934" y="2704257"/>
          <a:ext cx="4235450" cy="1817687"/>
        </p:xfrm>
        <a:graphic>
          <a:graphicData uri="http://schemas.openxmlformats.org/presentationml/2006/ole">
            <mc:AlternateContent xmlns:mc="http://schemas.openxmlformats.org/markup-compatibility/2006">
              <mc:Choice xmlns:v="urn:schemas-microsoft-com:vml" Requires="v">
                <p:oleObj spid="_x0000_s136971" name="公式" r:id="rId6" imgW="1790700" imgH="774700" progId="Equation.3">
                  <p:embed/>
                </p:oleObj>
              </mc:Choice>
              <mc:Fallback>
                <p:oleObj name="公式" r:id="rId6" imgW="1790700" imgH="774700" progId="Equation.3">
                  <p:embed/>
                  <p:pic>
                    <p:nvPicPr>
                      <p:cNvPr id="0" name="图片 13645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92934" y="2704257"/>
                        <a:ext cx="4235450" cy="1817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1751" name="Object 7"/>
          <p:cNvGraphicFramePr>
            <a:graphicFrameLocks noChangeAspect="1"/>
          </p:cNvGraphicFramePr>
          <p:nvPr>
            <p:extLst>
              <p:ext uri="{D42A27DB-BD31-4B8C-83A1-F6EECF244321}">
                <p14:modId xmlns:p14="http://schemas.microsoft.com/office/powerpoint/2010/main" val="148177729"/>
              </p:ext>
            </p:extLst>
          </p:nvPr>
        </p:nvGraphicFramePr>
        <p:xfrm>
          <a:off x="467544" y="3492401"/>
          <a:ext cx="3192462" cy="881062"/>
        </p:xfrm>
        <a:graphic>
          <a:graphicData uri="http://schemas.openxmlformats.org/presentationml/2006/ole">
            <mc:AlternateContent xmlns:mc="http://schemas.openxmlformats.org/markup-compatibility/2006">
              <mc:Choice xmlns:v="urn:schemas-microsoft-com:vml" Requires="v">
                <p:oleObj spid="_x0000_s136972" name="公式" r:id="rId8" imgW="1562100" imgH="431800" progId="Equation.3">
                  <p:embed/>
                </p:oleObj>
              </mc:Choice>
              <mc:Fallback>
                <p:oleObj name="公式" r:id="rId8" imgW="1562100" imgH="431800" progId="Equation.3">
                  <p:embed/>
                  <p:pic>
                    <p:nvPicPr>
                      <p:cNvPr id="0" name="图片 13645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67544" y="3492401"/>
                        <a:ext cx="3192462" cy="881062"/>
                      </a:xfrm>
                      <a:prstGeom prst="rect">
                        <a:avLst/>
                      </a:prstGeom>
                      <a:noFill/>
                      <a:ln w="57150">
                        <a:solidFill>
                          <a:srgbClr val="00660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AutoShape 4"/>
          <p:cNvSpPr txBox="1">
            <a:spLocks noChangeArrowheads="1"/>
          </p:cNvSpPr>
          <p:nvPr/>
        </p:nvSpPr>
        <p:spPr bwMode="gray">
          <a:xfrm>
            <a:off x="673690" y="4615607"/>
            <a:ext cx="7911661" cy="1424007"/>
          </a:xfrm>
          <a:prstGeom prst="roundRect">
            <a:avLst>
              <a:gd name="adj" fmla="val 16667"/>
            </a:avLst>
          </a:prstGeom>
          <a:gradFill rotWithShape="1">
            <a:gsLst>
              <a:gs pos="0">
                <a:srgbClr val="333333"/>
              </a:gs>
              <a:gs pos="100000">
                <a:srgbClr val="0073E6">
                  <a:alpha val="80000"/>
                </a:srgbClr>
              </a:gs>
            </a:gsLst>
            <a:path path="rect">
              <a:fillToRect r="100000" b="100000"/>
            </a:path>
          </a:gradFill>
          <a:ln w="19050" algn="ctr">
            <a:solidFill>
              <a:srgbClr val="FFFFFF"/>
            </a:solidFill>
            <a:round/>
          </a:ln>
          <a:effectLst>
            <a:outerShdw dist="45791" dir="2021404" algn="ctr" rotWithShape="0">
              <a:srgbClr val="868686">
                <a:alpha val="50000"/>
              </a:srgbClr>
            </a:outerShdw>
          </a:effectLst>
        </p:spPr>
        <p:txBody>
          <a:bodyPr anchor="ctr"/>
          <a:lstStyle/>
          <a:p>
            <a:pPr eaLnBrk="0" hangingPunct="0">
              <a:spcBef>
                <a:spcPts val="575"/>
              </a:spcBef>
              <a:buClr>
                <a:srgbClr val="D34817"/>
              </a:buClr>
              <a:buSzPct val="85000"/>
              <a:defRPr/>
            </a:pPr>
            <a:r>
              <a:rPr lang="en-US" altLang="zh-CN" sz="2400" b="1" i="1" dirty="0">
                <a:solidFill>
                  <a:srgbClr val="FFFF66"/>
                </a:solidFill>
                <a:latin typeface="+mn-lt"/>
                <a:ea typeface="微软雅黑" panose="020B0503020204020204" pitchFamily="34" charset="-122"/>
                <a:cs typeface="Times New Roman" panose="02020603050405020304" pitchFamily="18" charset="0"/>
              </a:rPr>
              <a:t>k</a:t>
            </a:r>
            <a:r>
              <a:rPr lang="en-US" altLang="zh-CN" sz="2400" b="1" dirty="0">
                <a:solidFill>
                  <a:srgbClr val="FFFF66"/>
                </a:solidFill>
                <a:latin typeface="+mn-lt"/>
                <a:ea typeface="微软雅黑" panose="020B0503020204020204" pitchFamily="34" charset="-122"/>
                <a:cs typeface="Times New Roman" panose="02020603050405020304" pitchFamily="18" charset="0"/>
              </a:rPr>
              <a:t>’</a:t>
            </a:r>
            <a:r>
              <a:rPr lang="zh-CN" altLang="en-US" sz="2400" b="1" dirty="0">
                <a:solidFill>
                  <a:srgbClr val="FFFF66"/>
                </a:solidFill>
                <a:latin typeface="+mn-lt"/>
                <a:ea typeface="微软雅黑" panose="020B0503020204020204" pitchFamily="34" charset="-122"/>
                <a:cs typeface="Times New Roman" panose="02020603050405020304" pitchFamily="18" charset="0"/>
              </a:rPr>
              <a:t>对应的波可以看作 </a:t>
            </a:r>
            <a:r>
              <a:rPr lang="en-US" altLang="zh-CN" sz="2400" b="1" i="1" dirty="0">
                <a:solidFill>
                  <a:srgbClr val="FFFF66"/>
                </a:solidFill>
                <a:latin typeface="+mn-lt"/>
                <a:ea typeface="微软雅黑" panose="020B0503020204020204" pitchFamily="34" charset="-122"/>
                <a:cs typeface="Times New Roman" panose="02020603050405020304" pitchFamily="18" charset="0"/>
              </a:rPr>
              <a:t>k</a:t>
            </a:r>
            <a:r>
              <a:rPr lang="zh-CN" altLang="en-US" sz="2400" b="1" dirty="0">
                <a:solidFill>
                  <a:srgbClr val="FFFF66"/>
                </a:solidFill>
                <a:latin typeface="+mn-lt"/>
                <a:ea typeface="微软雅黑" panose="020B0503020204020204" pitchFamily="34" charset="-122"/>
                <a:cs typeface="Times New Roman" panose="02020603050405020304" pitchFamily="18" charset="0"/>
              </a:rPr>
              <a:t>状态波在周期性势场各频率分量对应的散射波</a:t>
            </a:r>
            <a:r>
              <a:rPr lang="en-US" altLang="zh-CN" sz="2400" b="1" dirty="0">
                <a:solidFill>
                  <a:srgbClr val="FFFF66"/>
                </a:solidFill>
                <a:latin typeface="+mn-lt"/>
                <a:ea typeface="微软雅黑" panose="020B0503020204020204" pitchFamily="34" charset="-122"/>
                <a:cs typeface="Times New Roman" panose="02020603050405020304" pitchFamily="18" charset="0"/>
                <a:sym typeface="Wingdings" panose="05000000000000000000" pitchFamily="2" charset="2"/>
              </a:rPr>
              <a:t></a:t>
            </a:r>
            <a:r>
              <a:rPr lang="zh-CN" altLang="en-US" sz="2400" b="1" dirty="0">
                <a:solidFill>
                  <a:srgbClr val="FFFF66"/>
                </a:solidFill>
                <a:latin typeface="+mn-lt"/>
                <a:ea typeface="微软雅黑" panose="020B0503020204020204" pitchFamily="34" charset="-122"/>
                <a:cs typeface="Times New Roman" panose="02020603050405020304" pitchFamily="18" charset="0"/>
              </a:rPr>
              <a:t>自由电子波函数经过周期势场的散射后改变了原有的能量</a:t>
            </a:r>
            <a:endParaRPr lang="en-US" altLang="zh-CN" sz="2400" b="1" dirty="0">
              <a:solidFill>
                <a:srgbClr val="FFFF66"/>
              </a:solidFill>
              <a:effectLst>
                <a:outerShdw blurRad="38100" dist="38100" dir="2700000" algn="tl">
                  <a:srgbClr val="000000"/>
                </a:outerShdw>
              </a:effectLst>
              <a:latin typeface="+mn-lt"/>
              <a:ea typeface="微软雅黑" panose="020B0503020204020204" pitchFamily="34" charset="-122"/>
              <a:cs typeface="Times New Roman" panose="02020603050405020304" pitchFamily="18" charset="0"/>
            </a:endParaRPr>
          </a:p>
        </p:txBody>
      </p:sp>
      <p:sp>
        <p:nvSpPr>
          <p:cNvPr id="2" name="页脚占位符 1"/>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zh-CN" altLang="en-US"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清华大学电子工程系</a:t>
            </a:r>
            <a:r>
              <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a:t>
            </a:r>
            <a:r>
              <a:rPr kumimoji="1" lang="zh-CN" altLang="en-US"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黄翊东</a:t>
            </a:r>
            <a:endPar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3" name="灯片编号占位符 2"/>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CBFA3644-F7FA-4510-BE22-999DFD69EC9B}" type="slidenum">
              <a:rPr kumimoji="1" lang="en-US" altLang="zh-CN" sz="14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t>70</a:t>
            </a:fld>
            <a:endPar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11" name="Rectangle 2"/>
          <p:cNvSpPr txBox="1">
            <a:spLocks noRot="1" noChangeArrowheads="1"/>
          </p:cNvSpPr>
          <p:nvPr/>
        </p:nvSpPr>
        <p:spPr bwMode="auto">
          <a:xfrm>
            <a:off x="-221989" y="111360"/>
            <a:ext cx="9505428"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5pPr>
            <a:lvl6pPr marL="4572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6pPr>
            <a:lvl7pPr marL="9144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7pPr>
            <a:lvl8pPr marL="13716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8pPr>
            <a:lvl9pPr marL="18288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9pPr>
          </a:lstStyle>
          <a:p>
            <a:pPr eaLnBrk="1" hangingPunct="1">
              <a:lnSpc>
                <a:spcPct val="110000"/>
              </a:lnSpc>
            </a:pPr>
            <a:r>
              <a:rPr lang="zh-CN" altLang="en-US" sz="3600" b="1" kern="1200">
                <a:solidFill>
                  <a:srgbClr val="660066"/>
                </a:solidFill>
                <a:effectLst>
                  <a:outerShdw blurRad="38100" dist="38100" dir="2700000" algn="tl">
                    <a:srgbClr val="C0C0C0"/>
                  </a:outerShdw>
                </a:effectLst>
                <a:latin typeface="Times New Roman" pitchFamily="18" charset="0"/>
                <a:ea typeface="微软雅黑" pitchFamily="34" charset="-122"/>
                <a:cs typeface="+mn-cs"/>
              </a:rPr>
              <a:t>周期势场下对电子能级</a:t>
            </a:r>
            <a:r>
              <a:rPr lang="en-US" altLang="zh-CN" sz="3600" b="1" kern="1200">
                <a:solidFill>
                  <a:srgbClr val="660066"/>
                </a:solidFill>
                <a:effectLst>
                  <a:outerShdw blurRad="38100" dist="38100" dir="2700000" algn="tl">
                    <a:srgbClr val="C0C0C0"/>
                  </a:outerShdw>
                </a:effectLst>
                <a:latin typeface="Times New Roman" pitchFamily="18" charset="0"/>
                <a:ea typeface="微软雅黑" pitchFamily="34" charset="-122"/>
                <a:cs typeface="+mn-cs"/>
              </a:rPr>
              <a:t>(</a:t>
            </a:r>
            <a:r>
              <a:rPr lang="zh-CN" altLang="en-US" sz="3600" b="1" kern="1200">
                <a:solidFill>
                  <a:srgbClr val="660066"/>
                </a:solidFill>
                <a:effectLst>
                  <a:outerShdw blurRad="38100" dist="38100" dir="2700000" algn="tl">
                    <a:srgbClr val="C0C0C0"/>
                  </a:outerShdw>
                </a:effectLst>
                <a:latin typeface="Times New Roman" pitchFamily="18" charset="0"/>
                <a:ea typeface="微软雅黑" pitchFamily="34" charset="-122"/>
                <a:cs typeface="+mn-cs"/>
              </a:rPr>
              <a:t>能量本征值</a:t>
            </a:r>
            <a:r>
              <a:rPr lang="en-US" altLang="zh-CN" sz="3600" b="1" kern="1200">
                <a:solidFill>
                  <a:srgbClr val="660066"/>
                </a:solidFill>
                <a:effectLst>
                  <a:outerShdw blurRad="38100" dist="38100" dir="2700000" algn="tl">
                    <a:srgbClr val="C0C0C0"/>
                  </a:outerShdw>
                </a:effectLst>
                <a:latin typeface="Times New Roman" pitchFamily="18" charset="0"/>
                <a:ea typeface="微软雅黑" pitchFamily="34" charset="-122"/>
                <a:cs typeface="+mn-cs"/>
              </a:rPr>
              <a:t>)</a:t>
            </a:r>
            <a:r>
              <a:rPr lang="zh-CN" altLang="en-US" sz="3600" b="1" kern="1200">
                <a:solidFill>
                  <a:srgbClr val="660066"/>
                </a:solidFill>
                <a:effectLst>
                  <a:outerShdw blurRad="38100" dist="38100" dir="2700000" algn="tl">
                    <a:srgbClr val="C0C0C0"/>
                  </a:outerShdw>
                </a:effectLst>
                <a:latin typeface="Times New Roman" pitchFamily="18" charset="0"/>
                <a:ea typeface="微软雅黑" pitchFamily="34" charset="-122"/>
                <a:cs typeface="+mn-cs"/>
              </a:rPr>
              <a:t>修正</a:t>
            </a:r>
            <a:endParaRPr lang="zh-CN" altLang="en-US" sz="3600" b="1" kern="1200" dirty="0">
              <a:solidFill>
                <a:srgbClr val="660066"/>
              </a:solidFill>
              <a:effectLst>
                <a:outerShdw blurRad="38100" dist="38100" dir="2700000" algn="tl">
                  <a:srgbClr val="C0C0C0"/>
                </a:outerShdw>
              </a:effectLst>
              <a:latin typeface="Times New Roman" pitchFamily="18" charset="0"/>
              <a:ea typeface="微软雅黑" pitchFamily="34" charset="-122"/>
              <a:cs typeface="+mn-cs"/>
            </a:endParaRPr>
          </a:p>
        </p:txBody>
      </p:sp>
      <p:sp>
        <p:nvSpPr>
          <p:cNvPr id="12" name="Rectangle 37"/>
          <p:cNvSpPr>
            <a:spLocks noChangeArrowheads="1"/>
          </p:cNvSpPr>
          <p:nvPr/>
        </p:nvSpPr>
        <p:spPr bwMode="auto">
          <a:xfrm flipV="1">
            <a:off x="106363" y="923120"/>
            <a:ext cx="8885237" cy="42863"/>
          </a:xfrm>
          <a:prstGeom prst="rect">
            <a:avLst/>
          </a:prstGeom>
          <a:gradFill rotWithShape="0">
            <a:gsLst>
              <a:gs pos="0">
                <a:srgbClr val="808080">
                  <a:gamma/>
                  <a:tint val="0"/>
                  <a:invGamma/>
                </a:srgbClr>
              </a:gs>
              <a:gs pos="100000">
                <a:srgbClr val="808080"/>
              </a:gs>
            </a:gsLst>
            <a:path path="shape">
              <a:fillToRect l="50000" t="50000" r="50000" b="50000"/>
            </a:path>
          </a:gradFill>
          <a:ln w="12700">
            <a:noFill/>
            <a:miter lim="800000"/>
            <a:headEnd type="none" w="sm" len="sm"/>
            <a:tailEnd type="none" w="sm" len="sm"/>
          </a:ln>
          <a:effectLst/>
        </p:spPr>
        <p:txBody>
          <a:bodyPr wrap="none" anchor="ctr"/>
          <a:lstStyle/>
          <a:p>
            <a:pPr marL="0" marR="0" lvl="0" indent="0" algn="l" defTabSz="914400" rtl="0" eaLnBrk="0" fontAlgn="auto" latinLnBrk="0" hangingPunct="0">
              <a:lnSpc>
                <a:spcPct val="100000"/>
              </a:lnSpc>
              <a:spcBef>
                <a:spcPts val="0"/>
              </a:spcBef>
              <a:spcAft>
                <a:spcPts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Arial"/>
              <a:ea typeface="宋体"/>
              <a:cs typeface="+mn-c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2"/>
          <p:cNvSpPr>
            <a:spLocks noChangeArrowheads="1"/>
          </p:cNvSpPr>
          <p:nvPr/>
        </p:nvSpPr>
        <p:spPr bwMode="auto">
          <a:xfrm>
            <a:off x="1763713" y="5229200"/>
            <a:ext cx="5040312" cy="1223963"/>
          </a:xfrm>
          <a:prstGeom prst="rect">
            <a:avLst/>
          </a:prstGeom>
          <a:solidFill>
            <a:srgbClr val="FFFF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2" name="Rectangle 3"/>
          <p:cNvSpPr>
            <a:spLocks noChangeArrowheads="1"/>
          </p:cNvSpPr>
          <p:nvPr/>
        </p:nvSpPr>
        <p:spPr bwMode="auto">
          <a:xfrm>
            <a:off x="2195736" y="2746103"/>
            <a:ext cx="3455987" cy="1152525"/>
          </a:xfrm>
          <a:prstGeom prst="rect">
            <a:avLst/>
          </a:prstGeom>
          <a:solidFill>
            <a:srgbClr val="FFFF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446914" name="Rectangle 2"/>
          <p:cNvSpPr>
            <a:spLocks noChangeArrowheads="1"/>
          </p:cNvSpPr>
          <p:nvPr/>
        </p:nvSpPr>
        <p:spPr bwMode="auto">
          <a:xfrm>
            <a:off x="2195513" y="1587723"/>
            <a:ext cx="5113337" cy="647700"/>
          </a:xfrm>
          <a:prstGeom prst="rect">
            <a:avLst/>
          </a:prstGeom>
          <a:solidFill>
            <a:srgbClr val="FFFF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2533" name="Text Box 5"/>
          <p:cNvSpPr txBox="1">
            <a:spLocks noChangeArrowheads="1"/>
          </p:cNvSpPr>
          <p:nvPr/>
        </p:nvSpPr>
        <p:spPr bwMode="auto">
          <a:xfrm>
            <a:off x="468313" y="1052736"/>
            <a:ext cx="3841750" cy="4572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rPr>
              <a:t>能量本征值的一级修正为：</a:t>
            </a:r>
          </a:p>
        </p:txBody>
      </p:sp>
      <p:sp>
        <p:nvSpPr>
          <p:cNvPr id="22534"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2535" name="Rectangle 7"/>
          <p:cNvSpPr>
            <a:spLocks noChangeArrowheads="1"/>
          </p:cNvSpPr>
          <p:nvPr/>
        </p:nvSpPr>
        <p:spPr bwMode="auto">
          <a:xfrm>
            <a:off x="0" y="6096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336666"/>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2536" name="Rectangle 8"/>
          <p:cNvSpPr>
            <a:spLocks noChangeArrowheads="1"/>
          </p:cNvSpPr>
          <p:nvPr/>
        </p:nvSpPr>
        <p:spPr bwMode="auto">
          <a:xfrm>
            <a:off x="0" y="9144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2537" name="Rectangle 9"/>
          <p:cNvSpPr>
            <a:spLocks noChangeArrowheads="1"/>
          </p:cNvSpPr>
          <p:nvPr/>
        </p:nvSpPr>
        <p:spPr bwMode="auto">
          <a:xfrm>
            <a:off x="0" y="9144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336666"/>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446922" name="Rectangle 3"/>
          <p:cNvSpPr>
            <a:spLocks noRot="1" noChangeArrowheads="1"/>
          </p:cNvSpPr>
          <p:nvPr/>
        </p:nvSpPr>
        <p:spPr bwMode="auto">
          <a:xfrm>
            <a:off x="323850" y="4827811"/>
            <a:ext cx="3754438"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342900" marR="0" lvl="0" indent="-342900" algn="l" defTabSz="914400" rtl="0" eaLnBrk="1" fontAlgn="base" latinLnBrk="0" hangingPunct="1">
              <a:lnSpc>
                <a:spcPct val="90000"/>
              </a:lnSpc>
              <a:spcBef>
                <a:spcPct val="20000"/>
              </a:spcBef>
              <a:spcAft>
                <a:spcPct val="0"/>
              </a:spcAft>
              <a:buClr>
                <a:srgbClr val="336666"/>
              </a:buClr>
              <a:buSzPct val="70000"/>
              <a:buFont typeface="Wingdings" panose="05000000000000000000" pitchFamily="2" charset="2"/>
              <a:buNone/>
              <a:tabLst/>
              <a:defRPr/>
            </a:pPr>
            <a:r>
              <a:rPr kumimoji="0"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波函数的一级修正</a:t>
            </a:r>
            <a:r>
              <a:rPr kumimoji="0" lang="en-US" altLang="zh-CN" sz="24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p>
          <a:p>
            <a:pPr marL="342900" marR="0" lvl="0" indent="-342900" algn="l" defTabSz="914400" rtl="0" eaLnBrk="1" fontAlgn="base" latinLnBrk="0" hangingPunct="1">
              <a:lnSpc>
                <a:spcPct val="90000"/>
              </a:lnSpc>
              <a:spcBef>
                <a:spcPct val="20000"/>
              </a:spcBef>
              <a:spcAft>
                <a:spcPct val="0"/>
              </a:spcAft>
              <a:buClr>
                <a:srgbClr val="336666"/>
              </a:buClr>
              <a:buSzPct val="70000"/>
              <a:buFont typeface="Wingdings" panose="05000000000000000000" pitchFamily="2" charset="2"/>
              <a:buChar char="¢"/>
              <a:tabLst/>
              <a:defRPr/>
            </a:pPr>
            <a:endParaRPr kumimoji="0"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a:p>
            <a:pPr marL="342900" marR="0" lvl="0" indent="-342900" algn="l" defTabSz="914400" rtl="0" eaLnBrk="1" fontAlgn="base" latinLnBrk="0" hangingPunct="1">
              <a:lnSpc>
                <a:spcPct val="90000"/>
              </a:lnSpc>
              <a:spcBef>
                <a:spcPct val="20000"/>
              </a:spcBef>
              <a:spcAft>
                <a:spcPct val="0"/>
              </a:spcAft>
              <a:buClr>
                <a:srgbClr val="336666"/>
              </a:buClr>
              <a:buSzPct val="70000"/>
              <a:buFont typeface="Wingdings" panose="05000000000000000000" pitchFamily="2" charset="2"/>
              <a:buChar char="¢"/>
              <a:tabLst/>
              <a:defRPr/>
            </a:pPr>
            <a:endParaRPr kumimoji="0"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aphicFrame>
        <p:nvGraphicFramePr>
          <p:cNvPr id="1446923" name="Object 4"/>
          <p:cNvGraphicFramePr>
            <a:graphicFrameLocks noChangeAspect="1"/>
          </p:cNvGraphicFramePr>
          <p:nvPr>
            <p:extLst>
              <p:ext uri="{D42A27DB-BD31-4B8C-83A1-F6EECF244321}">
                <p14:modId xmlns:p14="http://schemas.microsoft.com/office/powerpoint/2010/main" val="3060147668"/>
              </p:ext>
            </p:extLst>
          </p:nvPr>
        </p:nvGraphicFramePr>
        <p:xfrm>
          <a:off x="2132013" y="5195888"/>
          <a:ext cx="3944937" cy="1289050"/>
        </p:xfrm>
        <a:graphic>
          <a:graphicData uri="http://schemas.openxmlformats.org/presentationml/2006/ole">
            <mc:AlternateContent xmlns:mc="http://schemas.openxmlformats.org/markup-compatibility/2006">
              <mc:Choice xmlns:v="urn:schemas-microsoft-com:vml" Requires="v">
                <p:oleObj spid="_x0000_s294736" name="Equation" r:id="rId4" imgW="1549080" imgH="507960" progId="Equation.DSMT4">
                  <p:embed/>
                </p:oleObj>
              </mc:Choice>
              <mc:Fallback>
                <p:oleObj name="Equation" r:id="rId4" imgW="1549080" imgH="507960" progId="Equation.DSMT4">
                  <p:embed/>
                  <p:pic>
                    <p:nvPicPr>
                      <p:cNvPr id="1446923" name="Object 4"/>
                      <p:cNvPicPr>
                        <a:picLocks noChangeAspect="1" noChangeArrowheads="1"/>
                      </p:cNvPicPr>
                      <p:nvPr/>
                    </p:nvPicPr>
                    <p:blipFill>
                      <a:blip r:embed="rId5"/>
                      <a:srcRect/>
                      <a:stretch>
                        <a:fillRect/>
                      </a:stretch>
                    </p:blipFill>
                    <p:spPr bwMode="auto">
                      <a:xfrm>
                        <a:off x="2132013" y="5195888"/>
                        <a:ext cx="3944937" cy="1289050"/>
                      </a:xfrm>
                      <a:prstGeom prst="rect">
                        <a:avLst/>
                      </a:prstGeom>
                      <a:noFill/>
                      <a:ln>
                        <a:noFill/>
                      </a:ln>
                    </p:spPr>
                  </p:pic>
                </p:oleObj>
              </mc:Fallback>
            </mc:AlternateContent>
          </a:graphicData>
        </a:graphic>
      </p:graphicFrame>
      <p:grpSp>
        <p:nvGrpSpPr>
          <p:cNvPr id="1446924" name="Group 12"/>
          <p:cNvGrpSpPr/>
          <p:nvPr/>
        </p:nvGrpSpPr>
        <p:grpSpPr bwMode="auto">
          <a:xfrm>
            <a:off x="250825" y="2308448"/>
            <a:ext cx="8642350" cy="2519363"/>
            <a:chOff x="158" y="1616"/>
            <a:chExt cx="5444" cy="1587"/>
          </a:xfrm>
        </p:grpSpPr>
        <p:graphicFrame>
          <p:nvGraphicFramePr>
            <p:cNvPr id="22546" name="Object 8"/>
            <p:cNvGraphicFramePr>
              <a:graphicFrameLocks noChangeAspect="1"/>
            </p:cNvGraphicFramePr>
            <p:nvPr/>
          </p:nvGraphicFramePr>
          <p:xfrm>
            <a:off x="2472" y="2750"/>
            <a:ext cx="327" cy="436"/>
          </p:xfrm>
          <a:graphic>
            <a:graphicData uri="http://schemas.openxmlformats.org/presentationml/2006/ole">
              <mc:AlternateContent xmlns:mc="http://schemas.openxmlformats.org/markup-compatibility/2006">
                <mc:Choice xmlns:v="urn:schemas-microsoft-com:vml" Requires="v">
                  <p:oleObj spid="_x0000_s294737" name="公式" r:id="rId6" imgW="254000" imgH="342900" progId="Equation.3">
                    <p:embed/>
                  </p:oleObj>
                </mc:Choice>
                <mc:Fallback>
                  <p:oleObj name="公式" r:id="rId6" imgW="254000" imgH="342900" progId="Equation.3">
                    <p:embed/>
                    <p:pic>
                      <p:nvPicPr>
                        <p:cNvPr id="22546" name="Object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72" y="2750"/>
                          <a:ext cx="327" cy="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22547" name="Group 14"/>
            <p:cNvGrpSpPr/>
            <p:nvPr/>
          </p:nvGrpSpPr>
          <p:grpSpPr bwMode="auto">
            <a:xfrm>
              <a:off x="204" y="1616"/>
              <a:ext cx="5398" cy="1538"/>
              <a:chOff x="204" y="1616"/>
              <a:chExt cx="5398" cy="1538"/>
            </a:xfrm>
          </p:grpSpPr>
          <p:graphicFrame>
            <p:nvGraphicFramePr>
              <p:cNvPr id="22549" name="Object 6"/>
              <p:cNvGraphicFramePr>
                <a:graphicFrameLocks noChangeAspect="1"/>
              </p:cNvGraphicFramePr>
              <p:nvPr/>
            </p:nvGraphicFramePr>
            <p:xfrm>
              <a:off x="1439" y="1869"/>
              <a:ext cx="1996" cy="790"/>
            </p:xfrm>
            <a:graphic>
              <a:graphicData uri="http://schemas.openxmlformats.org/presentationml/2006/ole">
                <mc:AlternateContent xmlns:mc="http://schemas.openxmlformats.org/markup-compatibility/2006">
                  <mc:Choice xmlns:v="urn:schemas-microsoft-com:vml" Requires="v">
                    <p:oleObj spid="_x0000_s294738" name="公式" r:id="rId8" imgW="1371600" imgH="546100" progId="Equation.3">
                      <p:embed/>
                    </p:oleObj>
                  </mc:Choice>
                  <mc:Fallback>
                    <p:oleObj name="公式" r:id="rId8" imgW="1371600" imgH="546100" progId="Equation.3">
                      <p:embed/>
                      <p:pic>
                        <p:nvPicPr>
                          <p:cNvPr id="22549" name="Object 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439" y="1869"/>
                            <a:ext cx="1996" cy="7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2550" name="Rectangle 10"/>
              <p:cNvSpPr>
                <a:spLocks noChangeArrowheads="1"/>
              </p:cNvSpPr>
              <p:nvPr/>
            </p:nvSpPr>
            <p:spPr bwMode="auto">
              <a:xfrm>
                <a:off x="2754" y="2780"/>
                <a:ext cx="276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400" b="1" i="0" u="none" strike="noStrike" kern="1200" cap="none" spc="0" normalizeH="0" baseline="0" noProof="0">
                    <a:ln>
                      <a:noFill/>
                    </a:ln>
                    <a:solidFill>
                      <a:srgbClr val="080808"/>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代表积分中不包括 </a:t>
                </a:r>
                <a:r>
                  <a:rPr kumimoji="0" lang="en-US" altLang="zh-CN" sz="2400" b="1" i="1" u="none" strike="noStrike" kern="1200" cap="none" spc="0" normalizeH="0" baseline="0" noProof="0">
                    <a:ln>
                      <a:noFill/>
                    </a:ln>
                    <a:solidFill>
                      <a:srgbClr val="080808"/>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k</a:t>
                </a:r>
                <a:r>
                  <a:rPr kumimoji="0" lang="en-US" altLang="zh-CN" sz="2400" b="1" i="0" u="none" strike="noStrike" kern="1200" cap="none" spc="0" normalizeH="0" baseline="0" noProof="0">
                    <a:ln>
                      <a:noFill/>
                    </a:ln>
                    <a:solidFill>
                      <a:srgbClr val="080808"/>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0" lang="en-US" altLang="zh-CN" sz="2400" b="1" i="1" u="none" strike="noStrike" kern="1200" cap="none" spc="0" normalizeH="0" baseline="0" noProof="0">
                    <a:ln>
                      <a:noFill/>
                    </a:ln>
                    <a:solidFill>
                      <a:srgbClr val="080808"/>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k </a:t>
                </a:r>
                <a:r>
                  <a:rPr kumimoji="0" lang="zh-CN" altLang="en-US" sz="2400" b="1" i="0" u="none" strike="noStrike" kern="1200" cap="none" spc="0" normalizeH="0" baseline="0" noProof="0">
                    <a:ln>
                      <a:noFill/>
                    </a:ln>
                    <a:solidFill>
                      <a:srgbClr val="080808"/>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这一项</a:t>
                </a:r>
                <a:r>
                  <a:rPr kumimoji="0" lang="zh-CN" altLang="en-US" sz="2000" b="1" i="0" u="none" strike="noStrike" kern="1200" cap="none" spc="0" normalizeH="0" baseline="0" noProof="0">
                    <a:ln>
                      <a:noFill/>
                    </a:ln>
                    <a:solidFill>
                      <a:srgbClr val="080808"/>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 </a:t>
                </a:r>
                <a:endParaRPr kumimoji="0" lang="zh-CN" altLang="en-US" sz="4000" b="1" i="0" u="none" strike="noStrike" kern="1200" cap="none" spc="0" normalizeH="0" baseline="0" noProof="0">
                  <a:ln>
                    <a:noFill/>
                  </a:ln>
                  <a:solidFill>
                    <a:srgbClr val="080808"/>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2551" name="Rectangle 11"/>
              <p:cNvSpPr>
                <a:spLocks noChangeArrowheads="1"/>
              </p:cNvSpPr>
              <p:nvPr/>
            </p:nvSpPr>
            <p:spPr bwMode="auto">
              <a:xfrm>
                <a:off x="259" y="2478"/>
                <a:ext cx="146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rPr>
                  <a:t>非简并：不存在</a:t>
                </a:r>
              </a:p>
            </p:txBody>
          </p:sp>
          <p:graphicFrame>
            <p:nvGraphicFramePr>
              <p:cNvPr id="22552" name="Object 12"/>
              <p:cNvGraphicFramePr>
                <a:graphicFrameLocks noChangeAspect="1"/>
              </p:cNvGraphicFramePr>
              <p:nvPr/>
            </p:nvGraphicFramePr>
            <p:xfrm>
              <a:off x="1212" y="2795"/>
              <a:ext cx="1051" cy="359"/>
            </p:xfrm>
            <a:graphic>
              <a:graphicData uri="http://schemas.openxmlformats.org/presentationml/2006/ole">
                <mc:AlternateContent xmlns:mc="http://schemas.openxmlformats.org/markup-compatibility/2006">
                  <mc:Choice xmlns:v="urn:schemas-microsoft-com:vml" Requires="v">
                    <p:oleObj spid="_x0000_s294739" name="公式" r:id="rId10" imgW="812165" imgH="279400" progId="Equation.3">
                      <p:embed/>
                    </p:oleObj>
                  </mc:Choice>
                  <mc:Fallback>
                    <p:oleObj name="公式" r:id="rId10" imgW="812165" imgH="279400" progId="Equation.3">
                      <p:embed/>
                      <p:pic>
                        <p:nvPicPr>
                          <p:cNvPr id="22552" name="Object 1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212" y="2795"/>
                            <a:ext cx="1051" cy="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2553" name="Text Box 19"/>
              <p:cNvSpPr txBox="1">
                <a:spLocks noChangeArrowheads="1"/>
              </p:cNvSpPr>
              <p:nvPr/>
            </p:nvSpPr>
            <p:spPr bwMode="auto">
              <a:xfrm>
                <a:off x="305" y="1720"/>
                <a:ext cx="242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rPr>
                  <a:t>能量本征值的二级修正为：</a:t>
                </a:r>
              </a:p>
            </p:txBody>
          </p:sp>
          <p:sp>
            <p:nvSpPr>
              <p:cNvPr id="22554" name="Line 20"/>
              <p:cNvSpPr>
                <a:spLocks noChangeShapeType="1"/>
              </p:cNvSpPr>
              <p:nvPr/>
            </p:nvSpPr>
            <p:spPr bwMode="auto">
              <a:xfrm>
                <a:off x="204" y="1616"/>
                <a:ext cx="5398" cy="0"/>
              </a:xfrm>
              <a:prstGeom prst="line">
                <a:avLst/>
              </a:prstGeom>
              <a:noFill/>
              <a:ln w="38100">
                <a:solidFill>
                  <a:srgbClr val="996633"/>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Arial" panose="020B0604020202020204" pitchFamily="34" charset="0"/>
                  <a:ea typeface="楷体_GB2312"/>
                </a:endParaRPr>
              </a:p>
            </p:txBody>
          </p:sp>
        </p:grpSp>
        <p:sp>
          <p:nvSpPr>
            <p:cNvPr id="22548" name="Line 21"/>
            <p:cNvSpPr>
              <a:spLocks noChangeShapeType="1"/>
            </p:cNvSpPr>
            <p:nvPr/>
          </p:nvSpPr>
          <p:spPr bwMode="auto">
            <a:xfrm>
              <a:off x="158" y="3203"/>
              <a:ext cx="5398" cy="0"/>
            </a:xfrm>
            <a:prstGeom prst="line">
              <a:avLst/>
            </a:prstGeom>
            <a:noFill/>
            <a:ln w="38100">
              <a:solidFill>
                <a:srgbClr val="663300"/>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Arial" panose="020B0604020202020204" pitchFamily="34" charset="0"/>
                <a:ea typeface="楷体_GB2312"/>
              </a:endParaRPr>
            </a:p>
          </p:txBody>
        </p:sp>
      </p:grpSp>
      <p:graphicFrame>
        <p:nvGraphicFramePr>
          <p:cNvPr id="22542" name="Object 26"/>
          <p:cNvGraphicFramePr>
            <a:graphicFrameLocks noChangeAspect="1"/>
          </p:cNvGraphicFramePr>
          <p:nvPr/>
        </p:nvGraphicFramePr>
        <p:xfrm>
          <a:off x="2297113" y="1581373"/>
          <a:ext cx="4945062" cy="704850"/>
        </p:xfrm>
        <a:graphic>
          <a:graphicData uri="http://schemas.openxmlformats.org/presentationml/2006/ole">
            <mc:AlternateContent xmlns:mc="http://schemas.openxmlformats.org/markup-compatibility/2006">
              <mc:Choice xmlns:v="urn:schemas-microsoft-com:vml" Requires="v">
                <p:oleObj spid="_x0000_s294740" name="公式" r:id="rId12" imgW="2133600" imgH="304800" progId="Equation.3">
                  <p:embed/>
                </p:oleObj>
              </mc:Choice>
              <mc:Fallback>
                <p:oleObj name="公式" r:id="rId12" imgW="2133600" imgH="304800" progId="Equation.3">
                  <p:embed/>
                  <p:pic>
                    <p:nvPicPr>
                      <p:cNvPr id="22542" name="Object 26"/>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97113" y="1581373"/>
                        <a:ext cx="4945062"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页脚占位符 1"/>
          <p:cNvSpPr>
            <a:spLocks noGrp="1"/>
          </p:cNvSpPr>
          <p:nvPr>
            <p:ph type="ftr" sz="quarter" idx="11"/>
          </p:nvPr>
        </p:nvSpPr>
        <p:spPr>
          <a:xfrm>
            <a:off x="3059832" y="6500192"/>
            <a:ext cx="2895600" cy="457200"/>
          </a:xfr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zh-CN" altLang="en-US" sz="14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清华大学电子工程系</a:t>
            </a:r>
            <a:r>
              <a:rPr kumimoji="1" lang="en-US"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a:t>
            </a:r>
            <a:r>
              <a:rPr kumimoji="1" lang="zh-CN" altLang="en-US" sz="14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黄翊东</a:t>
            </a:r>
            <a:endParaRPr kumimoji="1" lang="en-US"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3" name="灯片编号占位符 2"/>
          <p:cNvSpPr>
            <a:spLocks noGrp="1"/>
          </p:cNvSpPr>
          <p:nvPr>
            <p:ph type="sldNum" sz="quarter" idx="12"/>
          </p:nvPr>
        </p:nvSpPr>
        <p:spPr>
          <a:xfrm>
            <a:off x="6553200" y="5991448"/>
            <a:ext cx="1905000" cy="457200"/>
          </a:xfrm>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BFA3644-F7FA-4510-BE22-999DFD69EC9B}" type="slidenum">
              <a:rPr kumimoji="1" lang="en-US" altLang="zh-CN" sz="14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71</a:t>
            </a:fld>
            <a:endPar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29" name="Rectangle 2"/>
          <p:cNvSpPr txBox="1">
            <a:spLocks noRot="1" noChangeArrowheads="1"/>
          </p:cNvSpPr>
          <p:nvPr/>
        </p:nvSpPr>
        <p:spPr bwMode="auto">
          <a:xfrm>
            <a:off x="-221989" y="111360"/>
            <a:ext cx="9505428"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5pPr>
            <a:lvl6pPr marL="4572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6pPr>
            <a:lvl7pPr marL="9144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7pPr>
            <a:lvl8pPr marL="13716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8pPr>
            <a:lvl9pPr marL="18288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10000"/>
              </a:lnSpc>
              <a:spcBef>
                <a:spcPct val="0"/>
              </a:spcBef>
              <a:spcAft>
                <a:spcPct val="0"/>
              </a:spcAft>
              <a:buClrTx/>
              <a:buSzTx/>
              <a:buFontTx/>
              <a:buNone/>
              <a:tabLst/>
              <a:defRPr/>
            </a:pPr>
            <a:r>
              <a:rPr kumimoji="1" lang="zh-CN" altLang="en-US" sz="3600" b="1" i="0" u="none" strike="noStrike" kern="1200" cap="none" spc="0" normalizeH="0" baseline="0" noProof="0">
                <a:ln>
                  <a:noFill/>
                </a:ln>
                <a:solidFill>
                  <a:srgbClr val="660066"/>
                </a:solidFill>
                <a:effectLst>
                  <a:outerShdw blurRad="38100" dist="38100" dir="2700000" algn="tl">
                    <a:srgbClr val="C0C0C0"/>
                  </a:outerShdw>
                </a:effectLst>
                <a:uLnTx/>
                <a:uFillTx/>
                <a:latin typeface="Times New Roman" pitchFamily="18" charset="0"/>
                <a:ea typeface="微软雅黑" pitchFamily="34" charset="-122"/>
                <a:cs typeface="+mj-cs"/>
              </a:rPr>
              <a:t>周期势场下对电子能级</a:t>
            </a:r>
            <a:r>
              <a:rPr kumimoji="1" lang="en-US" altLang="zh-CN" sz="3600" b="1" i="0" u="none" strike="noStrike" kern="1200" cap="none" spc="0" normalizeH="0" baseline="0" noProof="0">
                <a:ln>
                  <a:noFill/>
                </a:ln>
                <a:solidFill>
                  <a:srgbClr val="660066"/>
                </a:solidFill>
                <a:effectLst>
                  <a:outerShdw blurRad="38100" dist="38100" dir="2700000" algn="tl">
                    <a:srgbClr val="C0C0C0"/>
                  </a:outerShdw>
                </a:effectLst>
                <a:uLnTx/>
                <a:uFillTx/>
                <a:latin typeface="Times New Roman" pitchFamily="18" charset="0"/>
                <a:ea typeface="微软雅黑" pitchFamily="34" charset="-122"/>
                <a:cs typeface="+mj-cs"/>
              </a:rPr>
              <a:t>(</a:t>
            </a:r>
            <a:r>
              <a:rPr kumimoji="1" lang="zh-CN" altLang="en-US" sz="3600" b="1" i="0" u="none" strike="noStrike" kern="1200" cap="none" spc="0" normalizeH="0" baseline="0" noProof="0">
                <a:ln>
                  <a:noFill/>
                </a:ln>
                <a:solidFill>
                  <a:srgbClr val="660066"/>
                </a:solidFill>
                <a:effectLst>
                  <a:outerShdw blurRad="38100" dist="38100" dir="2700000" algn="tl">
                    <a:srgbClr val="C0C0C0"/>
                  </a:outerShdw>
                </a:effectLst>
                <a:uLnTx/>
                <a:uFillTx/>
                <a:latin typeface="Times New Roman" pitchFamily="18" charset="0"/>
                <a:ea typeface="微软雅黑" pitchFamily="34" charset="-122"/>
                <a:cs typeface="+mj-cs"/>
              </a:rPr>
              <a:t>能量本征值</a:t>
            </a:r>
            <a:r>
              <a:rPr kumimoji="1" lang="en-US" altLang="zh-CN" sz="3600" b="1" i="0" u="none" strike="noStrike" kern="1200" cap="none" spc="0" normalizeH="0" baseline="0" noProof="0">
                <a:ln>
                  <a:noFill/>
                </a:ln>
                <a:solidFill>
                  <a:srgbClr val="660066"/>
                </a:solidFill>
                <a:effectLst>
                  <a:outerShdw blurRad="38100" dist="38100" dir="2700000" algn="tl">
                    <a:srgbClr val="C0C0C0"/>
                  </a:outerShdw>
                </a:effectLst>
                <a:uLnTx/>
                <a:uFillTx/>
                <a:latin typeface="Times New Roman" pitchFamily="18" charset="0"/>
                <a:ea typeface="微软雅黑" pitchFamily="34" charset="-122"/>
                <a:cs typeface="+mj-cs"/>
              </a:rPr>
              <a:t>)</a:t>
            </a:r>
            <a:r>
              <a:rPr kumimoji="1" lang="zh-CN" altLang="en-US" sz="3600" b="1" i="0" u="none" strike="noStrike" kern="1200" cap="none" spc="0" normalizeH="0" baseline="0" noProof="0">
                <a:ln>
                  <a:noFill/>
                </a:ln>
                <a:solidFill>
                  <a:srgbClr val="660066"/>
                </a:solidFill>
                <a:effectLst>
                  <a:outerShdw blurRad="38100" dist="38100" dir="2700000" algn="tl">
                    <a:srgbClr val="C0C0C0"/>
                  </a:outerShdw>
                </a:effectLst>
                <a:uLnTx/>
                <a:uFillTx/>
                <a:latin typeface="Times New Roman" pitchFamily="18" charset="0"/>
                <a:ea typeface="微软雅黑" pitchFamily="34" charset="-122"/>
                <a:cs typeface="+mj-cs"/>
              </a:rPr>
              <a:t>修正</a:t>
            </a:r>
            <a:endParaRPr kumimoji="1" lang="zh-CN" altLang="en-US" sz="3600" b="1" i="0" u="none" strike="noStrike" kern="1200" cap="none" spc="0" normalizeH="0" baseline="0" noProof="0" dirty="0">
              <a:ln>
                <a:noFill/>
              </a:ln>
              <a:solidFill>
                <a:srgbClr val="660066"/>
              </a:solidFill>
              <a:effectLst>
                <a:outerShdw blurRad="38100" dist="38100" dir="2700000" algn="tl">
                  <a:srgbClr val="C0C0C0"/>
                </a:outerShdw>
              </a:effectLst>
              <a:uLnTx/>
              <a:uFillTx/>
              <a:latin typeface="Times New Roman" pitchFamily="18" charset="0"/>
              <a:ea typeface="微软雅黑" pitchFamily="34" charset="-122"/>
              <a:cs typeface="+mj-cs"/>
            </a:endParaRPr>
          </a:p>
        </p:txBody>
      </p:sp>
      <p:sp>
        <p:nvSpPr>
          <p:cNvPr id="30" name="Rectangle 37"/>
          <p:cNvSpPr>
            <a:spLocks noChangeArrowheads="1"/>
          </p:cNvSpPr>
          <p:nvPr/>
        </p:nvSpPr>
        <p:spPr bwMode="auto">
          <a:xfrm flipV="1">
            <a:off x="106363" y="923120"/>
            <a:ext cx="8885237" cy="42863"/>
          </a:xfrm>
          <a:prstGeom prst="rect">
            <a:avLst/>
          </a:prstGeom>
          <a:gradFill rotWithShape="0">
            <a:gsLst>
              <a:gs pos="0">
                <a:srgbClr val="808080">
                  <a:gamma/>
                  <a:tint val="0"/>
                  <a:invGamma/>
                </a:srgbClr>
              </a:gs>
              <a:gs pos="100000">
                <a:srgbClr val="808080"/>
              </a:gs>
            </a:gsLst>
            <a:path path="shape">
              <a:fillToRect l="50000" t="50000" r="50000" b="50000"/>
            </a:path>
          </a:gradFill>
          <a:ln w="12700">
            <a:noFill/>
            <a:miter lim="800000"/>
            <a:headEnd type="none" w="sm" len="sm"/>
            <a:tailEnd type="none" w="sm" len="sm"/>
          </a:ln>
          <a:effectLst/>
        </p:spPr>
        <p:txBody>
          <a:bodyPr wrap="none" anchor="ctr"/>
          <a:lstStyle/>
          <a:p>
            <a:pPr marL="0" marR="0" lvl="0" indent="0" algn="l" defTabSz="914400" rtl="0" eaLnBrk="0" fontAlgn="auto" latinLnBrk="0" hangingPunct="0">
              <a:lnSpc>
                <a:spcPct val="100000"/>
              </a:lnSpc>
              <a:spcBef>
                <a:spcPts val="0"/>
              </a:spcBef>
              <a:spcAft>
                <a:spcPts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Arial"/>
              <a:ea typeface="宋体"/>
              <a:cs typeface="+mn-cs"/>
            </a:endParaRPr>
          </a:p>
        </p:txBody>
      </p:sp>
      <p:sp>
        <p:nvSpPr>
          <p:cNvPr id="31" name="Text Box 28"/>
          <p:cNvSpPr txBox="1">
            <a:spLocks noChangeArrowheads="1"/>
          </p:cNvSpPr>
          <p:nvPr/>
        </p:nvSpPr>
        <p:spPr bwMode="auto">
          <a:xfrm>
            <a:off x="7235825" y="1601788"/>
            <a:ext cx="836613" cy="823912"/>
          </a:xfrm>
          <a:prstGeom prst="rect">
            <a:avLst/>
          </a:prstGeom>
          <a:gradFill rotWithShape="1">
            <a:gsLst>
              <a:gs pos="0">
                <a:srgbClr val="FFCCFF"/>
              </a:gs>
              <a:gs pos="50000">
                <a:srgbClr val="FFFFFF"/>
              </a:gs>
              <a:gs pos="100000">
                <a:srgbClr val="FFCC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4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=0</a:t>
            </a:r>
          </a:p>
        </p:txBody>
      </p:sp>
      <p:graphicFrame>
        <p:nvGraphicFramePr>
          <p:cNvPr id="33" name="Object 6"/>
          <p:cNvGraphicFramePr>
            <a:graphicFrameLocks noChangeAspect="1"/>
          </p:cNvGraphicFramePr>
          <p:nvPr>
            <p:extLst>
              <p:ext uri="{D42A27DB-BD31-4B8C-83A1-F6EECF244321}">
                <p14:modId xmlns:p14="http://schemas.microsoft.com/office/powerpoint/2010/main" val="2654059673"/>
              </p:ext>
            </p:extLst>
          </p:nvPr>
        </p:nvGraphicFramePr>
        <p:xfrm>
          <a:off x="5436096" y="2922637"/>
          <a:ext cx="3529012" cy="1514475"/>
        </p:xfrm>
        <a:graphic>
          <a:graphicData uri="http://schemas.openxmlformats.org/presentationml/2006/ole">
            <mc:AlternateContent xmlns:mc="http://schemas.openxmlformats.org/markup-compatibility/2006">
              <mc:Choice xmlns:v="urn:schemas-microsoft-com:vml" Requires="v">
                <p:oleObj spid="_x0000_s294741" name="公式" r:id="rId14" imgW="1790700" imgH="774700" progId="Equation.3">
                  <p:embed/>
                </p:oleObj>
              </mc:Choice>
              <mc:Fallback>
                <p:oleObj name="公式" r:id="rId14" imgW="1790700" imgH="774700" progId="Equation.3">
                  <p:embed/>
                  <p:pic>
                    <p:nvPicPr>
                      <p:cNvPr id="1457176" name="Object 6"/>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436096" y="2922637"/>
                        <a:ext cx="3529012" cy="1514475"/>
                      </a:xfrm>
                      <a:prstGeom prst="rect">
                        <a:avLst/>
                      </a:prstGeom>
                      <a:gradFill rotWithShape="1">
                        <a:gsLst>
                          <a:gs pos="0">
                            <a:srgbClr val="FFCCFF"/>
                          </a:gs>
                          <a:gs pos="50000">
                            <a:srgbClr val="FFFFFF"/>
                          </a:gs>
                          <a:gs pos="100000">
                            <a:srgbClr val="FFCCFF"/>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4023743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dissolve">
                                      <p:cBhvr>
                                        <p:cTn id="7" dur="50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4"/>
                                        </p:tgtEl>
                                        <p:attrNameLst>
                                          <p:attrName>style.visibility</p:attrName>
                                        </p:attrNameLst>
                                      </p:cBhvr>
                                      <p:to>
                                        <p:strVal val="visible"/>
                                      </p:to>
                                    </p:set>
                                    <p:animEffect transition="in" filter="dissolve">
                                      <p:cBhvr>
                                        <p:cTn id="12"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ChangeArrowheads="1"/>
          </p:cNvSpPr>
          <p:nvPr/>
        </p:nvSpPr>
        <p:spPr bwMode="auto">
          <a:xfrm>
            <a:off x="648966" y="3215034"/>
            <a:ext cx="7667450" cy="2722563"/>
          </a:xfrm>
          <a:prstGeom prst="rect">
            <a:avLst/>
          </a:prstGeom>
          <a:solidFill>
            <a:schemeClr val="bg1"/>
          </a:solidFill>
          <a:ln w="57150">
            <a:solidFill>
              <a:srgbClr val="A5002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endParaRPr lang="zh-CN" altLang="en-US" sz="240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3796" name="Rectangle 3"/>
          <p:cNvSpPr>
            <a:spLocks noGrp="1" noRot="1" noChangeArrowheads="1"/>
          </p:cNvSpPr>
          <p:nvPr>
            <p:ph type="body" idx="4294967295"/>
          </p:nvPr>
        </p:nvSpPr>
        <p:spPr bwMode="auto">
          <a:xfrm>
            <a:off x="360040" y="1124744"/>
            <a:ext cx="3178175" cy="533400"/>
          </a:xfrm>
          <a:prstGeom prst="rect">
            <a:avLst/>
          </a:prstGeom>
          <a:solidFill>
            <a:schemeClr val="bg1"/>
          </a:solidFill>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lnSpc>
                <a:spcPct val="90000"/>
              </a:lnSpc>
              <a:buFont typeface="Wingdings" panose="05000000000000000000" pitchFamily="2" charset="2"/>
              <a:buNone/>
            </a:pPr>
            <a:r>
              <a:rPr lang="zh-CN" altLang="en-US" sz="2400" b="1" dirty="0">
                <a:latin typeface="Times New Roman" panose="02020603050405020304" pitchFamily="18" charset="0"/>
                <a:ea typeface="微软雅黑" panose="020B0503020204020204" pitchFamily="34" charset="-122"/>
              </a:rPr>
              <a:t>波函数的一级修正：</a:t>
            </a:r>
          </a:p>
          <a:p>
            <a:pPr eaLnBrk="1" hangingPunct="1">
              <a:lnSpc>
                <a:spcPct val="90000"/>
              </a:lnSpc>
            </a:pPr>
            <a:endParaRPr lang="zh-CN" altLang="en-US" sz="2400" b="1" dirty="0">
              <a:latin typeface="Times New Roman" panose="02020603050405020304" pitchFamily="18" charset="0"/>
              <a:ea typeface="微软雅黑" panose="020B0503020204020204" pitchFamily="34" charset="-122"/>
            </a:endParaRPr>
          </a:p>
          <a:p>
            <a:pPr eaLnBrk="1" hangingPunct="1">
              <a:lnSpc>
                <a:spcPct val="90000"/>
              </a:lnSpc>
            </a:pPr>
            <a:endParaRPr lang="zh-CN" altLang="en-US" sz="2400" b="1" dirty="0">
              <a:latin typeface="Times New Roman" panose="02020603050405020304" pitchFamily="18" charset="0"/>
              <a:ea typeface="微软雅黑" panose="020B0503020204020204" pitchFamily="34" charset="-122"/>
            </a:endParaRPr>
          </a:p>
          <a:p>
            <a:pPr eaLnBrk="1" hangingPunct="1">
              <a:lnSpc>
                <a:spcPct val="90000"/>
              </a:lnSpc>
            </a:pPr>
            <a:endParaRPr lang="zh-CN" altLang="en-US" sz="2400" b="1" dirty="0">
              <a:latin typeface="Times New Roman" panose="02020603050405020304" pitchFamily="18" charset="0"/>
              <a:ea typeface="微软雅黑" panose="020B0503020204020204" pitchFamily="34" charset="-122"/>
            </a:endParaRPr>
          </a:p>
          <a:p>
            <a:pPr eaLnBrk="1" hangingPunct="1">
              <a:lnSpc>
                <a:spcPct val="90000"/>
              </a:lnSpc>
            </a:pPr>
            <a:endParaRPr lang="zh-CN" altLang="en-US" sz="2400" b="1" dirty="0">
              <a:latin typeface="Times New Roman" panose="02020603050405020304" pitchFamily="18" charset="0"/>
              <a:ea typeface="微软雅黑" panose="020B0503020204020204" pitchFamily="34" charset="-122"/>
            </a:endParaRPr>
          </a:p>
        </p:txBody>
      </p:sp>
      <p:graphicFrame>
        <p:nvGraphicFramePr>
          <p:cNvPr id="33797" name="Object 4"/>
          <p:cNvGraphicFramePr>
            <a:graphicFrameLocks noChangeAspect="1"/>
          </p:cNvGraphicFramePr>
          <p:nvPr>
            <p:extLst>
              <p:ext uri="{D42A27DB-BD31-4B8C-83A1-F6EECF244321}">
                <p14:modId xmlns:p14="http://schemas.microsoft.com/office/powerpoint/2010/main" val="1247884757"/>
              </p:ext>
            </p:extLst>
          </p:nvPr>
        </p:nvGraphicFramePr>
        <p:xfrm>
          <a:off x="2844478" y="1485255"/>
          <a:ext cx="4176712" cy="1409700"/>
        </p:xfrm>
        <a:graphic>
          <a:graphicData uri="http://schemas.openxmlformats.org/presentationml/2006/ole">
            <mc:AlternateContent xmlns:mc="http://schemas.openxmlformats.org/markup-compatibility/2006">
              <mc:Choice xmlns:v="urn:schemas-microsoft-com:vml" Requires="v">
                <p:oleObj spid="_x0000_s139021" name="公式" r:id="rId4" imgW="1498600" imgH="508000" progId="Equation.3">
                  <p:embed/>
                </p:oleObj>
              </mc:Choice>
              <mc:Fallback>
                <p:oleObj name="公式" r:id="rId4" imgW="1498600" imgH="508000" progId="Equation.3">
                  <p:embed/>
                  <p:pic>
                    <p:nvPicPr>
                      <p:cNvPr id="0" name="图片 13849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44478" y="1485255"/>
                        <a:ext cx="4176712" cy="140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3798" name="Rectangle 2"/>
          <p:cNvSpPr>
            <a:spLocks noRot="1" noChangeArrowheads="1"/>
          </p:cNvSpPr>
          <p:nvPr/>
        </p:nvSpPr>
        <p:spPr bwMode="auto">
          <a:xfrm>
            <a:off x="1504596" y="86784"/>
            <a:ext cx="7345363"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algn="l" defTabSz="914400">
              <a:lnSpc>
                <a:spcPct val="100000"/>
              </a:lnSpc>
              <a:buClrTx/>
              <a:buSzTx/>
              <a:buFontTx/>
              <a:defRPr/>
            </a:pPr>
            <a:r>
              <a:rPr kumimoji="1" lang="zh-CN" altLang="en-US" sz="3600" b="1" dirty="0">
                <a:solidFill>
                  <a:srgbClr val="660066"/>
                </a:solidFill>
                <a:effectLst>
                  <a:outerShdw blurRad="38100" dist="38100" dir="2700000" algn="tl">
                    <a:srgbClr val="C0C0C0"/>
                  </a:outerShdw>
                </a:effectLst>
                <a:latin typeface="Times New Roman" pitchFamily="18" charset="0"/>
                <a:ea typeface="微软雅黑" pitchFamily="34" charset="-122"/>
                <a:cs typeface="+mn-cs"/>
              </a:rPr>
              <a:t>周期势场下对电子波函数的修正</a:t>
            </a:r>
          </a:p>
        </p:txBody>
      </p:sp>
      <p:graphicFrame>
        <p:nvGraphicFramePr>
          <p:cNvPr id="33799" name="Object 6"/>
          <p:cNvGraphicFramePr>
            <a:graphicFrameLocks noChangeAspect="1"/>
          </p:cNvGraphicFramePr>
          <p:nvPr>
            <p:extLst>
              <p:ext uri="{D42A27DB-BD31-4B8C-83A1-F6EECF244321}">
                <p14:modId xmlns:p14="http://schemas.microsoft.com/office/powerpoint/2010/main" val="718087029"/>
              </p:ext>
            </p:extLst>
          </p:nvPr>
        </p:nvGraphicFramePr>
        <p:xfrm>
          <a:off x="899790" y="3213447"/>
          <a:ext cx="6196013" cy="901700"/>
        </p:xfrm>
        <a:graphic>
          <a:graphicData uri="http://schemas.openxmlformats.org/presentationml/2006/ole">
            <mc:AlternateContent xmlns:mc="http://schemas.openxmlformats.org/markup-compatibility/2006">
              <mc:Choice xmlns:v="urn:schemas-microsoft-com:vml" Requires="v">
                <p:oleObj spid="_x0000_s139022" name="Equation" r:id="rId6" imgW="2692400" imgH="393700" progId="Equation.DSMT4">
                  <p:embed/>
                </p:oleObj>
              </mc:Choice>
              <mc:Fallback>
                <p:oleObj name="Equation" r:id="rId6" imgW="2692400" imgH="393700" progId="Equation.DSMT4">
                  <p:embed/>
                  <p:pic>
                    <p:nvPicPr>
                      <p:cNvPr id="0" name="图片 13850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99790" y="3213447"/>
                        <a:ext cx="6196013" cy="901700"/>
                      </a:xfrm>
                      <a:prstGeom prst="rect">
                        <a:avLst/>
                      </a:prstGeom>
                      <a:noFill/>
                      <a:ln>
                        <a:noFill/>
                      </a:ln>
                      <a:extLst>
                        <a:ext uri="{909E8E84-426E-40DD-AFC4-6F175D3DCCD1}">
                          <a14:hiddenFill xmlns:a14="http://schemas.microsoft.com/office/drawing/2010/main">
                            <a:solidFill>
                              <a:srgbClr val="FFFF66"/>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3800" name="Object 6"/>
          <p:cNvGraphicFramePr>
            <a:graphicFrameLocks noChangeAspect="1"/>
          </p:cNvGraphicFramePr>
          <p:nvPr>
            <p:extLst>
              <p:ext uri="{D42A27DB-BD31-4B8C-83A1-F6EECF244321}">
                <p14:modId xmlns:p14="http://schemas.microsoft.com/office/powerpoint/2010/main" val="3659752187"/>
              </p:ext>
            </p:extLst>
          </p:nvPr>
        </p:nvGraphicFramePr>
        <p:xfrm>
          <a:off x="648965" y="4015134"/>
          <a:ext cx="7413625" cy="1954213"/>
        </p:xfrm>
        <a:graphic>
          <a:graphicData uri="http://schemas.openxmlformats.org/presentationml/2006/ole">
            <mc:AlternateContent xmlns:mc="http://schemas.openxmlformats.org/markup-compatibility/2006">
              <mc:Choice xmlns:v="urn:schemas-microsoft-com:vml" Requires="v">
                <p:oleObj spid="_x0000_s139023" name="Equation" r:id="rId8" imgW="74676000" imgH="20116800" progId="Equation.DSMT4">
                  <p:embed/>
                </p:oleObj>
              </mc:Choice>
              <mc:Fallback>
                <p:oleObj name="Equation" r:id="rId8" imgW="74676000" imgH="20116800" progId="Equation.DSMT4">
                  <p:embed/>
                  <p:pic>
                    <p:nvPicPr>
                      <p:cNvPr id="0" name="图片 138501"/>
                      <p:cNvPicPr>
                        <a:picLocks noChangeAspect="1" noChangeArrowheads="1"/>
                      </p:cNvPicPr>
                      <p:nvPr/>
                    </p:nvPicPr>
                    <p:blipFill>
                      <a:blip r:embed="rId9"/>
                      <a:srcRect/>
                      <a:stretch>
                        <a:fillRect/>
                      </a:stretch>
                    </p:blipFill>
                    <p:spPr bwMode="auto">
                      <a:xfrm>
                        <a:off x="648965" y="4015134"/>
                        <a:ext cx="7413625" cy="1954213"/>
                      </a:xfrm>
                      <a:prstGeom prst="rect">
                        <a:avLst/>
                      </a:prstGeom>
                      <a:noFill/>
                      <a:ln>
                        <a:noFill/>
                      </a:ln>
                      <a:extLst>
                        <a:ext uri="{909E8E84-426E-40DD-AFC4-6F175D3DCCD1}">
                          <a14:hiddenFill xmlns:a14="http://schemas.microsoft.com/office/drawing/2010/main">
                            <a:solidFill>
                              <a:srgbClr val="FFFF66"/>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页脚占位符 1"/>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zh-CN" altLang="en-US"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清华大学电子工程系</a:t>
            </a:r>
            <a:r>
              <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a:t>
            </a:r>
            <a:r>
              <a:rPr kumimoji="1" lang="zh-CN" altLang="en-US"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黄翊东</a:t>
            </a:r>
            <a:endPar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3" name="灯片编号占位符 2"/>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CBFA3644-F7FA-4510-BE22-999DFD69EC9B}" type="slidenum">
              <a:rPr kumimoji="1" lang="en-US" altLang="zh-CN" sz="14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t>72</a:t>
            </a:fld>
            <a:endPar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11" name="Rectangle 37"/>
          <p:cNvSpPr>
            <a:spLocks noChangeArrowheads="1"/>
          </p:cNvSpPr>
          <p:nvPr/>
        </p:nvSpPr>
        <p:spPr bwMode="auto">
          <a:xfrm flipV="1">
            <a:off x="106363" y="923120"/>
            <a:ext cx="8885237" cy="42863"/>
          </a:xfrm>
          <a:prstGeom prst="rect">
            <a:avLst/>
          </a:prstGeom>
          <a:gradFill rotWithShape="0">
            <a:gsLst>
              <a:gs pos="0">
                <a:srgbClr val="808080">
                  <a:gamma/>
                  <a:tint val="0"/>
                  <a:invGamma/>
                </a:srgbClr>
              </a:gs>
              <a:gs pos="100000">
                <a:srgbClr val="808080"/>
              </a:gs>
            </a:gsLst>
            <a:path path="shape">
              <a:fillToRect l="50000" t="50000" r="50000" b="50000"/>
            </a:path>
          </a:gradFill>
          <a:ln w="12700">
            <a:noFill/>
            <a:miter lim="800000"/>
            <a:headEnd type="none" w="sm" len="sm"/>
            <a:tailEnd type="none" w="sm" len="sm"/>
          </a:ln>
          <a:effectLst/>
        </p:spPr>
        <p:txBody>
          <a:bodyPr wrap="none" anchor="ctr"/>
          <a:lstStyle/>
          <a:p>
            <a:pPr marL="0" marR="0" lvl="0" indent="0" algn="l" defTabSz="914400" rtl="0" eaLnBrk="0" fontAlgn="auto" latinLnBrk="0" hangingPunct="0">
              <a:lnSpc>
                <a:spcPct val="100000"/>
              </a:lnSpc>
              <a:spcBef>
                <a:spcPts val="0"/>
              </a:spcBef>
              <a:spcAft>
                <a:spcPts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Arial"/>
              <a:ea typeface="宋体"/>
              <a:cs typeface="+mn-c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37"/>
          <p:cNvSpPr>
            <a:spLocks noChangeArrowheads="1"/>
          </p:cNvSpPr>
          <p:nvPr/>
        </p:nvSpPr>
        <p:spPr bwMode="auto">
          <a:xfrm flipV="1">
            <a:off x="106363" y="923120"/>
            <a:ext cx="8885237" cy="42863"/>
          </a:xfrm>
          <a:prstGeom prst="rect">
            <a:avLst/>
          </a:prstGeom>
          <a:gradFill rotWithShape="0">
            <a:gsLst>
              <a:gs pos="0">
                <a:srgbClr val="808080">
                  <a:gamma/>
                  <a:tint val="0"/>
                  <a:invGamma/>
                </a:srgbClr>
              </a:gs>
              <a:gs pos="100000">
                <a:srgbClr val="808080"/>
              </a:gs>
            </a:gsLst>
            <a:path path="shape">
              <a:fillToRect l="50000" t="50000" r="50000" b="50000"/>
            </a:path>
          </a:gradFill>
          <a:ln w="12700">
            <a:noFill/>
            <a:miter lim="800000"/>
            <a:headEnd type="none" w="sm" len="sm"/>
            <a:tailEnd type="none" w="sm" len="sm"/>
          </a:ln>
          <a:effectLst/>
        </p:spPr>
        <p:txBody>
          <a:bodyPr wrap="none" anchor="ctr"/>
          <a:lstStyle/>
          <a:p>
            <a:pPr marL="0" marR="0" lvl="0" indent="0" algn="l" defTabSz="914400" rtl="0" eaLnBrk="0" fontAlgn="auto" latinLnBrk="0" hangingPunct="0">
              <a:lnSpc>
                <a:spcPct val="100000"/>
              </a:lnSpc>
              <a:spcBef>
                <a:spcPts val="0"/>
              </a:spcBef>
              <a:spcAft>
                <a:spcPts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Arial"/>
              <a:ea typeface="宋体"/>
              <a:cs typeface="+mn-cs"/>
            </a:endParaRPr>
          </a:p>
        </p:txBody>
      </p:sp>
      <p:sp>
        <p:nvSpPr>
          <p:cNvPr id="34819" name="Rectangle 2"/>
          <p:cNvSpPr>
            <a:spLocks noGrp="1" noRot="1" noChangeArrowheads="1"/>
          </p:cNvSpPr>
          <p:nvPr>
            <p:ph type="title" idx="4294967295"/>
          </p:nvPr>
        </p:nvSpPr>
        <p:spPr bwMode="auto">
          <a:xfrm>
            <a:off x="2814637" y="59923"/>
            <a:ext cx="4691063" cy="1143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l" defTabSz="914400">
              <a:buClrTx/>
              <a:buSzTx/>
              <a:buFontTx/>
              <a:defRPr/>
            </a:pPr>
            <a:r>
              <a:rPr lang="zh-CN" altLang="en-US" sz="3600" b="1" kern="1200" dirty="0">
                <a:solidFill>
                  <a:srgbClr val="660066"/>
                </a:solidFill>
                <a:effectLst>
                  <a:outerShdw blurRad="38100" dist="38100" dir="2700000" algn="tl">
                    <a:srgbClr val="C0C0C0"/>
                  </a:outerShdw>
                </a:effectLst>
                <a:latin typeface="Times New Roman" pitchFamily="18" charset="0"/>
                <a:ea typeface="微软雅黑" pitchFamily="34" charset="-122"/>
                <a:cs typeface="+mn-cs"/>
              </a:rPr>
              <a:t>波函数的一级修正</a:t>
            </a:r>
          </a:p>
        </p:txBody>
      </p:sp>
      <p:sp>
        <p:nvSpPr>
          <p:cNvPr id="34820" name="Rectangle 5"/>
          <p:cNvSpPr>
            <a:spLocks noChangeArrowheads="1"/>
          </p:cNvSpPr>
          <p:nvPr/>
        </p:nvSpPr>
        <p:spPr bwMode="auto">
          <a:xfrm>
            <a:off x="0" y="23098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endParaRPr lang="zh-CN" altLang="en-US" sz="1800">
              <a:solidFill>
                <a:srgbClr val="336666"/>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1459208" name="Group 8"/>
          <p:cNvGrpSpPr/>
          <p:nvPr/>
        </p:nvGrpSpPr>
        <p:grpSpPr bwMode="auto">
          <a:xfrm>
            <a:off x="6962774" y="233363"/>
            <a:ext cx="1990724" cy="1250950"/>
            <a:chOff x="4386" y="147"/>
            <a:chExt cx="1254" cy="788"/>
          </a:xfrm>
        </p:grpSpPr>
        <p:sp>
          <p:nvSpPr>
            <p:cNvPr id="34824" name="Line 7"/>
            <p:cNvSpPr>
              <a:spLocks noChangeShapeType="1"/>
            </p:cNvSpPr>
            <p:nvPr/>
          </p:nvSpPr>
          <p:spPr bwMode="auto">
            <a:xfrm>
              <a:off x="5103" y="709"/>
              <a:ext cx="0" cy="226"/>
            </a:xfrm>
            <a:prstGeom prst="line">
              <a:avLst/>
            </a:prstGeom>
            <a:noFill/>
            <a:ln w="38100">
              <a:solidFill>
                <a:srgbClr val="33CC33"/>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graphicFrame>
          <p:nvGraphicFramePr>
            <p:cNvPr id="34823" name="Object 6"/>
            <p:cNvGraphicFramePr>
              <a:graphicFrameLocks noChangeAspect="1"/>
            </p:cNvGraphicFramePr>
            <p:nvPr>
              <p:extLst>
                <p:ext uri="{D42A27DB-BD31-4B8C-83A1-F6EECF244321}">
                  <p14:modId xmlns:p14="http://schemas.microsoft.com/office/powerpoint/2010/main" val="2400782374"/>
                </p:ext>
              </p:extLst>
            </p:nvPr>
          </p:nvGraphicFramePr>
          <p:xfrm>
            <a:off x="4386" y="147"/>
            <a:ext cx="1254" cy="562"/>
          </p:xfrm>
          <a:graphic>
            <a:graphicData uri="http://schemas.openxmlformats.org/presentationml/2006/ole">
              <mc:AlternateContent xmlns:mc="http://schemas.openxmlformats.org/markup-compatibility/2006">
                <mc:Choice xmlns:v="urn:schemas-microsoft-com:vml" Requires="v">
                  <p:oleObj spid="_x0000_s139782" name="Equation" r:id="rId4" imgW="20421600" imgH="9448800" progId="Equation.DSMT4">
                    <p:embed/>
                  </p:oleObj>
                </mc:Choice>
                <mc:Fallback>
                  <p:oleObj name="Equation" r:id="rId4" imgW="20421600" imgH="9448800" progId="Equation.DSMT4">
                    <p:embed/>
                    <p:pic>
                      <p:nvPicPr>
                        <p:cNvPr id="0" name="图片 139438"/>
                        <p:cNvPicPr>
                          <a:picLocks noChangeAspect="1" noChangeArrowheads="1"/>
                        </p:cNvPicPr>
                        <p:nvPr/>
                      </p:nvPicPr>
                      <p:blipFill>
                        <a:blip r:embed="rId5"/>
                        <a:srcRect/>
                        <a:stretch>
                          <a:fillRect/>
                        </a:stretch>
                      </p:blipFill>
                      <p:spPr bwMode="auto">
                        <a:xfrm>
                          <a:off x="4386" y="147"/>
                          <a:ext cx="1254" cy="562"/>
                        </a:xfrm>
                        <a:prstGeom prst="rect">
                          <a:avLst/>
                        </a:prstGeom>
                        <a:solidFill>
                          <a:srgbClr val="FFFF00"/>
                        </a:solidFill>
                        <a:ln w="38100">
                          <a:solidFill>
                            <a:srgbClr val="00CC00"/>
                          </a:solidFill>
                          <a:miter lim="800000"/>
                          <a:headEnd/>
                          <a:tailEnd/>
                        </a:ln>
                      </p:spPr>
                    </p:pic>
                  </p:oleObj>
                </mc:Fallback>
              </mc:AlternateContent>
            </a:graphicData>
          </a:graphic>
        </p:graphicFrame>
      </p:grpSp>
      <p:sp>
        <p:nvSpPr>
          <p:cNvPr id="2" name="页脚占位符 1"/>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zh-CN" altLang="en-US"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清华大学电子工程系</a:t>
            </a:r>
            <a:r>
              <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a:t>
            </a:r>
            <a:r>
              <a:rPr kumimoji="1" lang="zh-CN" altLang="en-US"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黄翊东</a:t>
            </a:r>
            <a:endPar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3" name="灯片编号占位符 2"/>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CBFA3644-F7FA-4510-BE22-999DFD69EC9B}" type="slidenum">
              <a:rPr kumimoji="1" lang="en-US" altLang="zh-CN" sz="14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t>73</a:t>
            </a:fld>
            <a:endPar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graphicFrame>
        <p:nvGraphicFramePr>
          <p:cNvPr id="13" name="Object 4"/>
          <p:cNvGraphicFramePr>
            <a:graphicFrameLocks noChangeAspect="1"/>
          </p:cNvGraphicFramePr>
          <p:nvPr>
            <p:extLst>
              <p:ext uri="{D42A27DB-BD31-4B8C-83A1-F6EECF244321}">
                <p14:modId xmlns:p14="http://schemas.microsoft.com/office/powerpoint/2010/main" val="999574105"/>
              </p:ext>
            </p:extLst>
          </p:nvPr>
        </p:nvGraphicFramePr>
        <p:xfrm>
          <a:off x="144016" y="1439864"/>
          <a:ext cx="8892480" cy="4419274"/>
        </p:xfrm>
        <a:graphic>
          <a:graphicData uri="http://schemas.openxmlformats.org/presentationml/2006/ole">
            <mc:AlternateContent xmlns:mc="http://schemas.openxmlformats.org/markup-compatibility/2006">
              <mc:Choice xmlns:v="urn:schemas-microsoft-com:vml" Requires="v">
                <p:oleObj spid="_x0000_s139783" name="Equation" r:id="rId6" imgW="106375200" imgH="52730400" progId="Equation.DSMT4">
                  <p:embed/>
                </p:oleObj>
              </mc:Choice>
              <mc:Fallback>
                <p:oleObj name="Equation" r:id="rId6" imgW="106375200" imgH="52730400" progId="Equation.DSMT4">
                  <p:embed/>
                  <p:pic>
                    <p:nvPicPr>
                      <p:cNvPr id="34821" name="Object 4"/>
                      <p:cNvPicPr>
                        <a:picLocks noChangeAspect="1" noChangeArrowheads="1"/>
                      </p:cNvPicPr>
                      <p:nvPr/>
                    </p:nvPicPr>
                    <p:blipFill>
                      <a:blip r:embed="rId7"/>
                      <a:srcRect/>
                      <a:stretch>
                        <a:fillRect/>
                      </a:stretch>
                    </p:blipFill>
                    <p:spPr bwMode="auto">
                      <a:xfrm>
                        <a:off x="144016" y="1439864"/>
                        <a:ext cx="8892480" cy="4419274"/>
                      </a:xfrm>
                      <a:prstGeom prst="rect">
                        <a:avLst/>
                      </a:prstGeom>
                      <a:noFill/>
                      <a:ln>
                        <a:noFill/>
                      </a:ln>
                    </p:spPr>
                  </p:pic>
                </p:oleObj>
              </mc:Fallback>
            </mc:AlternateContent>
          </a:graphicData>
        </a:graphic>
      </p:graphicFrame>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1" fill="hold" nodeType="clickEffect">
                                  <p:stCondLst>
                                    <p:cond delay="0"/>
                                  </p:stCondLst>
                                  <p:childTnLst>
                                    <p:set>
                                      <p:cBhvr>
                                        <p:cTn id="6" dur="1" fill="hold">
                                          <p:stCondLst>
                                            <p:cond delay="0"/>
                                          </p:stCondLst>
                                        </p:cTn>
                                        <p:tgtEl>
                                          <p:spTgt spid="1459208"/>
                                        </p:tgtEl>
                                        <p:attrNameLst>
                                          <p:attrName>style.visibility</p:attrName>
                                        </p:attrNameLst>
                                      </p:cBhvr>
                                      <p:to>
                                        <p:strVal val="visible"/>
                                      </p:to>
                                    </p:set>
                                    <p:animEffect transition="in" filter="slide(fromTop)">
                                      <p:cBhvr>
                                        <p:cTn id="7" dur="500"/>
                                        <p:tgtEl>
                                          <p:spTgt spid="14592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Object 4"/>
          <p:cNvGraphicFramePr>
            <a:graphicFrameLocks noChangeAspect="1"/>
          </p:cNvGraphicFramePr>
          <p:nvPr>
            <p:extLst>
              <p:ext uri="{D42A27DB-BD31-4B8C-83A1-F6EECF244321}">
                <p14:modId xmlns:p14="http://schemas.microsoft.com/office/powerpoint/2010/main" val="3155227330"/>
              </p:ext>
            </p:extLst>
          </p:nvPr>
        </p:nvGraphicFramePr>
        <p:xfrm>
          <a:off x="144016" y="1439864"/>
          <a:ext cx="8892480" cy="4419274"/>
        </p:xfrm>
        <a:graphic>
          <a:graphicData uri="http://schemas.openxmlformats.org/presentationml/2006/ole">
            <mc:AlternateContent xmlns:mc="http://schemas.openxmlformats.org/markup-compatibility/2006">
              <mc:Choice xmlns:v="urn:schemas-microsoft-com:vml" Requires="v">
                <p:oleObj spid="_x0000_s140551" name="Equation" r:id="rId4" imgW="106375200" imgH="52730400" progId="Equation.DSMT4">
                  <p:embed/>
                </p:oleObj>
              </mc:Choice>
              <mc:Fallback>
                <p:oleObj name="Equation" r:id="rId4" imgW="106375200" imgH="52730400" progId="Equation.DSMT4">
                  <p:embed/>
                  <p:pic>
                    <p:nvPicPr>
                      <p:cNvPr id="13" name="Object 4"/>
                      <p:cNvPicPr>
                        <a:picLocks noChangeAspect="1" noChangeArrowheads="1"/>
                      </p:cNvPicPr>
                      <p:nvPr/>
                    </p:nvPicPr>
                    <p:blipFill>
                      <a:blip r:embed="rId5"/>
                      <a:srcRect/>
                      <a:stretch>
                        <a:fillRect/>
                      </a:stretch>
                    </p:blipFill>
                    <p:spPr bwMode="auto">
                      <a:xfrm>
                        <a:off x="144016" y="1439864"/>
                        <a:ext cx="8892480" cy="4419274"/>
                      </a:xfrm>
                      <a:prstGeom prst="rect">
                        <a:avLst/>
                      </a:prstGeom>
                      <a:noFill/>
                      <a:ln>
                        <a:noFill/>
                      </a:ln>
                    </p:spPr>
                  </p:pic>
                </p:oleObj>
              </mc:Fallback>
            </mc:AlternateContent>
          </a:graphicData>
        </a:graphic>
      </p:graphicFrame>
      <p:sp>
        <p:nvSpPr>
          <p:cNvPr id="34820" name="Rectangle 5"/>
          <p:cNvSpPr>
            <a:spLocks noChangeArrowheads="1"/>
          </p:cNvSpPr>
          <p:nvPr/>
        </p:nvSpPr>
        <p:spPr bwMode="auto">
          <a:xfrm>
            <a:off x="0" y="23098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endParaRPr lang="zh-CN" altLang="en-US" sz="1800">
              <a:solidFill>
                <a:srgbClr val="336666"/>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9" name="Rectangle 8"/>
          <p:cNvSpPr>
            <a:spLocks noChangeArrowheads="1"/>
          </p:cNvSpPr>
          <p:nvPr/>
        </p:nvSpPr>
        <p:spPr bwMode="auto">
          <a:xfrm>
            <a:off x="3275856" y="2997299"/>
            <a:ext cx="5679496" cy="2231901"/>
          </a:xfrm>
          <a:prstGeom prst="rect">
            <a:avLst/>
          </a:prstGeom>
          <a:noFill/>
          <a:ln w="57150">
            <a:solidFill>
              <a:srgbClr val="0066FF"/>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0" name="Text Box 7"/>
          <p:cNvSpPr txBox="1">
            <a:spLocks noChangeArrowheads="1"/>
          </p:cNvSpPr>
          <p:nvPr/>
        </p:nvSpPr>
        <p:spPr bwMode="auto">
          <a:xfrm>
            <a:off x="674952" y="1279123"/>
            <a:ext cx="8280400" cy="1187450"/>
          </a:xfrm>
          <a:prstGeom prst="rect">
            <a:avLst/>
          </a:prstGeom>
          <a:gradFill rotWithShape="1">
            <a:gsLst>
              <a:gs pos="0">
                <a:srgbClr val="66FFFF"/>
              </a:gs>
              <a:gs pos="50000">
                <a:srgbClr val="FFFFFF"/>
              </a:gs>
              <a:gs pos="100000">
                <a:srgbClr val="66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r>
              <a:rPr lang="zh-CN" altLang="en-US" sz="24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由于大括号内的指数函数当 </a:t>
            </a:r>
            <a:r>
              <a:rPr lang="en-US" altLang="zh-CN" sz="2400" b="1" i="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x </a:t>
            </a:r>
            <a:r>
              <a:rPr lang="zh-CN" altLang="en-US" sz="24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改变 </a:t>
            </a:r>
            <a:r>
              <a:rPr lang="en-US" altLang="zh-CN" sz="2400" b="1" i="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a </a:t>
            </a:r>
            <a:r>
              <a:rPr lang="zh-CN" altLang="en-US" sz="24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的整数倍时不变，说明大括号内的函数是晶格的周期函数。于是周期场中的电子波函数等于自由电子波函数乘晶格周期函数，即调幅平面波</a:t>
            </a:r>
          </a:p>
        </p:txBody>
      </p:sp>
      <p:sp>
        <p:nvSpPr>
          <p:cNvPr id="2" name="页脚占位符 1"/>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zh-CN" altLang="en-US"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清华大学电子工程系</a:t>
            </a:r>
            <a:r>
              <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a:t>
            </a:r>
            <a:r>
              <a:rPr kumimoji="1" lang="zh-CN" altLang="en-US"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黄翊东</a:t>
            </a:r>
            <a:endPar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3" name="灯片编号占位符 2"/>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CBFA3644-F7FA-4510-BE22-999DFD69EC9B}" type="slidenum">
              <a:rPr kumimoji="1" lang="en-US" altLang="zh-CN" sz="14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t>74</a:t>
            </a:fld>
            <a:endPar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12" name="Rectangle 2"/>
          <p:cNvSpPr txBox="1">
            <a:spLocks noRot="1" noChangeArrowheads="1"/>
          </p:cNvSpPr>
          <p:nvPr/>
        </p:nvSpPr>
        <p:spPr bwMode="auto">
          <a:xfrm>
            <a:off x="2814637" y="59923"/>
            <a:ext cx="4691063"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5pPr>
            <a:lvl6pPr marL="4572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6pPr>
            <a:lvl7pPr marL="9144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7pPr>
            <a:lvl8pPr marL="13716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8pPr>
            <a:lvl9pPr marL="18288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9pPr>
          </a:lstStyle>
          <a:p>
            <a:pPr algn="l">
              <a:defRPr/>
            </a:pPr>
            <a:r>
              <a:rPr lang="zh-CN" altLang="en-US" sz="3600" b="1" kern="1200">
                <a:solidFill>
                  <a:srgbClr val="660066"/>
                </a:solidFill>
                <a:effectLst>
                  <a:outerShdw blurRad="38100" dist="38100" dir="2700000" algn="tl">
                    <a:srgbClr val="C0C0C0"/>
                  </a:outerShdw>
                </a:effectLst>
                <a:latin typeface="Times New Roman" pitchFamily="18" charset="0"/>
                <a:ea typeface="微软雅黑" pitchFamily="34" charset="-122"/>
                <a:cs typeface="+mn-cs"/>
              </a:rPr>
              <a:t>波函数的一级修正</a:t>
            </a:r>
            <a:endParaRPr lang="zh-CN" altLang="en-US" sz="3600" b="1" kern="1200" dirty="0">
              <a:solidFill>
                <a:srgbClr val="660066"/>
              </a:solidFill>
              <a:effectLst>
                <a:outerShdw blurRad="38100" dist="38100" dir="2700000" algn="tl">
                  <a:srgbClr val="C0C0C0"/>
                </a:outerShdw>
              </a:effectLst>
              <a:latin typeface="Times New Roman" pitchFamily="18" charset="0"/>
              <a:ea typeface="微软雅黑" pitchFamily="34" charset="-122"/>
              <a:cs typeface="+mn-cs"/>
            </a:endParaRPr>
          </a:p>
        </p:txBody>
      </p:sp>
      <p:sp>
        <p:nvSpPr>
          <p:cNvPr id="13" name="Rectangle 37"/>
          <p:cNvSpPr>
            <a:spLocks noChangeArrowheads="1"/>
          </p:cNvSpPr>
          <p:nvPr/>
        </p:nvSpPr>
        <p:spPr bwMode="auto">
          <a:xfrm flipV="1">
            <a:off x="106363" y="923120"/>
            <a:ext cx="8885237" cy="42863"/>
          </a:xfrm>
          <a:prstGeom prst="rect">
            <a:avLst/>
          </a:prstGeom>
          <a:gradFill rotWithShape="0">
            <a:gsLst>
              <a:gs pos="0">
                <a:srgbClr val="808080">
                  <a:gamma/>
                  <a:tint val="0"/>
                  <a:invGamma/>
                </a:srgbClr>
              </a:gs>
              <a:gs pos="100000">
                <a:srgbClr val="808080"/>
              </a:gs>
            </a:gsLst>
            <a:path path="shape">
              <a:fillToRect l="50000" t="50000" r="50000" b="50000"/>
            </a:path>
          </a:gradFill>
          <a:ln w="12700">
            <a:noFill/>
            <a:miter lim="800000"/>
            <a:headEnd type="none" w="sm" len="sm"/>
            <a:tailEnd type="none" w="sm" len="sm"/>
          </a:ln>
          <a:effectLst/>
        </p:spPr>
        <p:txBody>
          <a:bodyPr wrap="none" anchor="ctr"/>
          <a:lstStyle/>
          <a:p>
            <a:pPr marL="0" marR="0" lvl="0" indent="0" algn="l" defTabSz="914400" rtl="0" eaLnBrk="0" fontAlgn="auto" latinLnBrk="0" hangingPunct="0">
              <a:lnSpc>
                <a:spcPct val="100000"/>
              </a:lnSpc>
              <a:spcBef>
                <a:spcPts val="0"/>
              </a:spcBef>
              <a:spcAft>
                <a:spcPts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Arial"/>
              <a:ea typeface="宋体"/>
              <a:cs typeface="+mn-cs"/>
            </a:endParaRPr>
          </a:p>
        </p:txBody>
      </p:sp>
      <p:sp>
        <p:nvSpPr>
          <p:cNvPr id="14" name="Text Box 6"/>
          <p:cNvSpPr txBox="1">
            <a:spLocks noChangeArrowheads="1"/>
          </p:cNvSpPr>
          <p:nvPr/>
        </p:nvSpPr>
        <p:spPr bwMode="auto">
          <a:xfrm>
            <a:off x="2879569" y="5842052"/>
            <a:ext cx="3351603" cy="46166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spcBef>
                <a:spcPct val="50000"/>
              </a:spcBef>
            </a:pPr>
            <a:r>
              <a:rPr lang="zh-CN" altLang="en-US" sz="2400" b="1" dirty="0">
                <a:solidFill>
                  <a:srgbClr val="C00000"/>
                </a:solidFill>
                <a:latin typeface="Times New Roman" panose="02020603050405020304" pitchFamily="18" charset="0"/>
                <a:ea typeface="微软雅黑" panose="020B0503020204020204" pitchFamily="34" charset="-122"/>
              </a:rPr>
              <a:t>具有布洛赫函数的形式</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1000" fill="hold"/>
                                        <p:tgtEl>
                                          <p:spTgt spid="10"/>
                                        </p:tgtEl>
                                        <p:attrNameLst>
                                          <p:attrName>ppt_w</p:attrName>
                                        </p:attrNameLst>
                                      </p:cBhvr>
                                      <p:tavLst>
                                        <p:tav tm="0">
                                          <p:val>
                                            <p:strVal val="#ppt_w*0.70"/>
                                          </p:val>
                                        </p:tav>
                                        <p:tav tm="100000">
                                          <p:val>
                                            <p:strVal val="#ppt_w"/>
                                          </p:val>
                                        </p:tav>
                                      </p:tavLst>
                                    </p:anim>
                                    <p:anim calcmode="lin" valueType="num">
                                      <p:cBhvr>
                                        <p:cTn id="8" dur="1000" fill="hold"/>
                                        <p:tgtEl>
                                          <p:spTgt spid="10"/>
                                        </p:tgtEl>
                                        <p:attrNameLst>
                                          <p:attrName>ppt_h</p:attrName>
                                        </p:attrNameLst>
                                      </p:cBhvr>
                                      <p:tavLst>
                                        <p:tav tm="0">
                                          <p:val>
                                            <p:strVal val="#ppt_h"/>
                                          </p:val>
                                        </p:tav>
                                        <p:tav tm="100000">
                                          <p:val>
                                            <p:strVal val="#ppt_h"/>
                                          </p:val>
                                        </p:tav>
                                      </p:tavLst>
                                    </p:anim>
                                    <p:animEffect transition="in" filter="fade">
                                      <p:cBhvr>
                                        <p:cTn id="9" dur="1000"/>
                                        <p:tgtEl>
                                          <p:spTgt spid="10"/>
                                        </p:tgtEl>
                                      </p:cBhvr>
                                    </p:animEffect>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14"/>
                                        </p:tgtEl>
                                        <p:attrNameLst>
                                          <p:attrName>style.visibility</p:attrName>
                                        </p:attrNameLst>
                                      </p:cBhvr>
                                      <p:to>
                                        <p:strVal val="visible"/>
                                      </p:to>
                                    </p:set>
                                    <p:anim calcmode="lin" valueType="num">
                                      <p:cBhvr additive="base">
                                        <p:cTn id="14" dur="500" fill="hold"/>
                                        <p:tgtEl>
                                          <p:spTgt spid="14"/>
                                        </p:tgtEl>
                                        <p:attrNameLst>
                                          <p:attrName>ppt_x</p:attrName>
                                        </p:attrNameLst>
                                      </p:cBhvr>
                                      <p:tavLst>
                                        <p:tav tm="0">
                                          <p:val>
                                            <p:strVal val="#ppt_x"/>
                                          </p:val>
                                        </p:tav>
                                        <p:tav tm="100000">
                                          <p:val>
                                            <p:strVal val="#ppt_x"/>
                                          </p:val>
                                        </p:tav>
                                      </p:tavLst>
                                    </p:anim>
                                    <p:anim calcmode="lin" valueType="num">
                                      <p:cBhvr additive="base">
                                        <p:cTn id="15"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4"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Object 4"/>
          <p:cNvGraphicFramePr>
            <a:graphicFrameLocks noChangeAspect="1"/>
          </p:cNvGraphicFramePr>
          <p:nvPr>
            <p:extLst>
              <p:ext uri="{D42A27DB-BD31-4B8C-83A1-F6EECF244321}">
                <p14:modId xmlns:p14="http://schemas.microsoft.com/office/powerpoint/2010/main" val="3618086101"/>
              </p:ext>
            </p:extLst>
          </p:nvPr>
        </p:nvGraphicFramePr>
        <p:xfrm>
          <a:off x="144016" y="1439864"/>
          <a:ext cx="8892480" cy="4419274"/>
        </p:xfrm>
        <a:graphic>
          <a:graphicData uri="http://schemas.openxmlformats.org/presentationml/2006/ole">
            <mc:AlternateContent xmlns:mc="http://schemas.openxmlformats.org/markup-compatibility/2006">
              <mc:Choice xmlns:v="urn:schemas-microsoft-com:vml" Requires="v">
                <p:oleObj spid="_x0000_s141575" name="Equation" r:id="rId4" imgW="106375200" imgH="52730400" progId="Equation.DSMT4">
                  <p:embed/>
                </p:oleObj>
              </mc:Choice>
              <mc:Fallback>
                <p:oleObj name="Equation" r:id="rId4" imgW="106375200" imgH="52730400" progId="Equation.DSMT4">
                  <p:embed/>
                  <p:pic>
                    <p:nvPicPr>
                      <p:cNvPr id="13" name="Object 4"/>
                      <p:cNvPicPr>
                        <a:picLocks noChangeAspect="1" noChangeArrowheads="1"/>
                      </p:cNvPicPr>
                      <p:nvPr/>
                    </p:nvPicPr>
                    <p:blipFill>
                      <a:blip r:embed="rId5"/>
                      <a:srcRect/>
                      <a:stretch>
                        <a:fillRect/>
                      </a:stretch>
                    </p:blipFill>
                    <p:spPr bwMode="auto">
                      <a:xfrm>
                        <a:off x="144016" y="1439864"/>
                        <a:ext cx="8892480" cy="4419274"/>
                      </a:xfrm>
                      <a:prstGeom prst="rect">
                        <a:avLst/>
                      </a:prstGeom>
                      <a:noFill/>
                      <a:ln>
                        <a:noFill/>
                      </a:ln>
                    </p:spPr>
                  </p:pic>
                </p:oleObj>
              </mc:Fallback>
            </mc:AlternateContent>
          </a:graphicData>
        </a:graphic>
      </p:graphicFrame>
      <p:sp>
        <p:nvSpPr>
          <p:cNvPr id="10" name="Text Box 7"/>
          <p:cNvSpPr txBox="1">
            <a:spLocks noChangeArrowheads="1"/>
          </p:cNvSpPr>
          <p:nvPr/>
        </p:nvSpPr>
        <p:spPr bwMode="auto">
          <a:xfrm>
            <a:off x="971550" y="1700213"/>
            <a:ext cx="7696200" cy="885825"/>
          </a:xfrm>
          <a:prstGeom prst="rect">
            <a:avLst/>
          </a:prstGeom>
          <a:solidFill>
            <a:srgbClr val="FFFF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r>
              <a:rPr lang="zh-CN" altLang="en-US" sz="26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周期场中的电子波函数是由波矢为</a:t>
            </a:r>
            <a:r>
              <a:rPr lang="en-US" altLang="zh-CN" sz="2600" b="1" i="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k </a:t>
            </a:r>
            <a:r>
              <a:rPr lang="zh-CN" altLang="en-US" sz="26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的前进平面波和</a:t>
            </a:r>
          </a:p>
          <a:p>
            <a:pPr eaLnBrk="1" hangingPunct="1"/>
            <a:r>
              <a:rPr lang="zh-CN" altLang="en-US" sz="26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被周期势场散射的各散射波的叠加形成的</a:t>
            </a:r>
          </a:p>
        </p:txBody>
      </p:sp>
      <p:grpSp>
        <p:nvGrpSpPr>
          <p:cNvPr id="11" name="Group 8"/>
          <p:cNvGrpSpPr/>
          <p:nvPr/>
        </p:nvGrpSpPr>
        <p:grpSpPr bwMode="auto">
          <a:xfrm>
            <a:off x="360363" y="3501008"/>
            <a:ext cx="3275012" cy="1423987"/>
            <a:chOff x="227" y="2251"/>
            <a:chExt cx="2063" cy="897"/>
          </a:xfrm>
        </p:grpSpPr>
        <p:sp>
          <p:nvSpPr>
            <p:cNvPr id="12" name="Oval 9"/>
            <p:cNvSpPr>
              <a:spLocks noChangeArrowheads="1"/>
            </p:cNvSpPr>
            <p:nvPr/>
          </p:nvSpPr>
          <p:spPr bwMode="auto">
            <a:xfrm>
              <a:off x="1383" y="2251"/>
              <a:ext cx="907" cy="725"/>
            </a:xfrm>
            <a:prstGeom prst="ellipse">
              <a:avLst/>
            </a:prstGeom>
            <a:noFill/>
            <a:ln w="38100">
              <a:solidFill>
                <a:srgbClr val="FF00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3" name="Text Box 10"/>
            <p:cNvSpPr txBox="1">
              <a:spLocks noChangeArrowheads="1"/>
            </p:cNvSpPr>
            <p:nvPr/>
          </p:nvSpPr>
          <p:spPr bwMode="auto">
            <a:xfrm>
              <a:off x="227" y="2840"/>
              <a:ext cx="1156" cy="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r>
                <a:rPr lang="zh-CN" altLang="en-US" sz="2600" b="1">
                  <a:solidFill>
                    <a:srgbClr val="FF0000"/>
                  </a:solidFill>
                  <a:latin typeface="Times New Roman" panose="02020603050405020304" pitchFamily="18" charset="0"/>
                  <a:ea typeface="微软雅黑" panose="020B0503020204020204" pitchFamily="34" charset="-122"/>
                </a:rPr>
                <a:t>前进平面波</a:t>
              </a:r>
            </a:p>
          </p:txBody>
        </p:sp>
        <p:sp>
          <p:nvSpPr>
            <p:cNvPr id="14" name="Line 11"/>
            <p:cNvSpPr>
              <a:spLocks noChangeShapeType="1"/>
            </p:cNvSpPr>
            <p:nvPr/>
          </p:nvSpPr>
          <p:spPr bwMode="auto">
            <a:xfrm flipV="1">
              <a:off x="1292" y="2750"/>
              <a:ext cx="137" cy="136"/>
            </a:xfrm>
            <a:prstGeom prst="line">
              <a:avLst/>
            </a:prstGeom>
            <a:noFill/>
            <a:ln w="9525">
              <a:solidFill>
                <a:srgbClr val="FF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grpSp>
      <p:grpSp>
        <p:nvGrpSpPr>
          <p:cNvPr id="15" name="Group 12"/>
          <p:cNvGrpSpPr/>
          <p:nvPr/>
        </p:nvGrpSpPr>
        <p:grpSpPr bwMode="auto">
          <a:xfrm>
            <a:off x="3851275" y="5085184"/>
            <a:ext cx="5041900" cy="504825"/>
            <a:chOff x="2426" y="3294"/>
            <a:chExt cx="3176" cy="318"/>
          </a:xfrm>
        </p:grpSpPr>
        <p:sp>
          <p:nvSpPr>
            <p:cNvPr id="16" name="Line 13"/>
            <p:cNvSpPr>
              <a:spLocks noChangeShapeType="1"/>
            </p:cNvSpPr>
            <p:nvPr/>
          </p:nvSpPr>
          <p:spPr bwMode="auto">
            <a:xfrm>
              <a:off x="2426" y="3294"/>
              <a:ext cx="3176" cy="0"/>
            </a:xfrm>
            <a:prstGeom prst="line">
              <a:avLst/>
            </a:prstGeom>
            <a:noFill/>
            <a:ln w="76200">
              <a:solidFill>
                <a:srgbClr val="0066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sp>
          <p:nvSpPr>
            <p:cNvPr id="17" name="Text Box 14"/>
            <p:cNvSpPr txBox="1">
              <a:spLocks noChangeArrowheads="1"/>
            </p:cNvSpPr>
            <p:nvPr/>
          </p:nvSpPr>
          <p:spPr bwMode="auto">
            <a:xfrm>
              <a:off x="3285" y="3304"/>
              <a:ext cx="1364" cy="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r>
                <a:rPr lang="zh-CN" altLang="en-US" sz="2600" b="1">
                  <a:solidFill>
                    <a:srgbClr val="0000FF"/>
                  </a:solidFill>
                  <a:latin typeface="Times New Roman" panose="02020603050405020304" pitchFamily="18" charset="0"/>
                  <a:ea typeface="微软雅黑" panose="020B0503020204020204" pitchFamily="34" charset="-122"/>
                </a:rPr>
                <a:t>散射波的叠加</a:t>
              </a:r>
            </a:p>
          </p:txBody>
        </p:sp>
      </p:grpSp>
      <p:grpSp>
        <p:nvGrpSpPr>
          <p:cNvPr id="18" name="Group 15"/>
          <p:cNvGrpSpPr/>
          <p:nvPr/>
        </p:nvGrpSpPr>
        <p:grpSpPr bwMode="auto">
          <a:xfrm>
            <a:off x="4140200" y="3068960"/>
            <a:ext cx="3024188" cy="1963738"/>
            <a:chOff x="2608" y="2012"/>
            <a:chExt cx="1905" cy="1237"/>
          </a:xfrm>
        </p:grpSpPr>
        <p:sp>
          <p:nvSpPr>
            <p:cNvPr id="19" name="AutoShape 16"/>
            <p:cNvSpPr>
              <a:spLocks noChangeArrowheads="1"/>
            </p:cNvSpPr>
            <p:nvPr/>
          </p:nvSpPr>
          <p:spPr bwMode="auto">
            <a:xfrm>
              <a:off x="2608" y="2296"/>
              <a:ext cx="1905" cy="953"/>
            </a:xfrm>
            <a:prstGeom prst="roundRect">
              <a:avLst>
                <a:gd name="adj" fmla="val 16667"/>
              </a:avLst>
            </a:prstGeom>
            <a:noFill/>
            <a:ln w="38100">
              <a:solidFill>
                <a:srgbClr val="9900CC"/>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0" name="Text Box 17"/>
            <p:cNvSpPr txBox="1">
              <a:spLocks noChangeArrowheads="1"/>
            </p:cNvSpPr>
            <p:nvPr/>
          </p:nvSpPr>
          <p:spPr bwMode="auto">
            <a:xfrm>
              <a:off x="2882" y="2012"/>
              <a:ext cx="126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r>
                <a:rPr lang="zh-CN" altLang="en-US" sz="2400" b="1" dirty="0">
                  <a:solidFill>
                    <a:srgbClr val="660066"/>
                  </a:solidFill>
                  <a:latin typeface="Times New Roman" panose="02020603050405020304" pitchFamily="18" charset="0"/>
                  <a:ea typeface="微软雅黑" panose="020B0503020204020204" pitchFamily="34" charset="-122"/>
                </a:rPr>
                <a:t>散射波的振幅</a:t>
              </a:r>
            </a:p>
          </p:txBody>
        </p:sp>
      </p:grpSp>
      <p:grpSp>
        <p:nvGrpSpPr>
          <p:cNvPr id="21" name="Group 18"/>
          <p:cNvGrpSpPr/>
          <p:nvPr/>
        </p:nvGrpSpPr>
        <p:grpSpPr bwMode="auto">
          <a:xfrm>
            <a:off x="7645722" y="2868613"/>
            <a:ext cx="1174750" cy="1784350"/>
            <a:chOff x="4863" y="1807"/>
            <a:chExt cx="740" cy="1124"/>
          </a:xfrm>
        </p:grpSpPr>
        <p:sp>
          <p:nvSpPr>
            <p:cNvPr id="22" name="Oval 19"/>
            <p:cNvSpPr>
              <a:spLocks noChangeArrowheads="1"/>
            </p:cNvSpPr>
            <p:nvPr/>
          </p:nvSpPr>
          <p:spPr bwMode="auto">
            <a:xfrm>
              <a:off x="5012" y="2115"/>
              <a:ext cx="453" cy="816"/>
            </a:xfrm>
            <a:prstGeom prst="ellipse">
              <a:avLst/>
            </a:prstGeom>
            <a:noFill/>
            <a:ln w="38100">
              <a:solidFill>
                <a:srgbClr val="00CC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algn="ctr" eaLnBrk="1" hangingPunct="1"/>
              <a:endParaRPr lang="zh-CN" altLang="en-US" sz="2600" b="1">
                <a:solidFill>
                  <a:srgbClr val="008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3" name="Text Box 20"/>
            <p:cNvSpPr txBox="1">
              <a:spLocks noChangeArrowheads="1"/>
            </p:cNvSpPr>
            <p:nvPr/>
          </p:nvSpPr>
          <p:spPr bwMode="auto">
            <a:xfrm>
              <a:off x="4863" y="1807"/>
              <a:ext cx="740" cy="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r>
                <a:rPr lang="zh-CN" altLang="en-US" sz="2600" b="1" dirty="0">
                  <a:solidFill>
                    <a:srgbClr val="008000"/>
                  </a:solidFill>
                  <a:latin typeface="Times New Roman" panose="02020603050405020304" pitchFamily="18" charset="0"/>
                  <a:ea typeface="微软雅黑" panose="020B0503020204020204" pitchFamily="34" charset="-122"/>
                </a:rPr>
                <a:t>倒格矢</a:t>
              </a:r>
            </a:p>
          </p:txBody>
        </p:sp>
      </p:grpSp>
      <p:sp>
        <p:nvSpPr>
          <p:cNvPr id="2" name="页脚占位符 1"/>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zh-CN" altLang="en-US" sz="14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清华大学电子工程系</a:t>
            </a:r>
            <a:r>
              <a:rPr kumimoji="1" lang="en-US"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a:t>
            </a:r>
            <a:r>
              <a:rPr kumimoji="1" lang="zh-CN" altLang="en-US" sz="14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黄翊东</a:t>
            </a:r>
            <a:endParaRPr kumimoji="1" lang="en-US"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3" name="灯片编号占位符 2"/>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CBFA3644-F7FA-4510-BE22-999DFD69EC9B}" type="slidenum">
              <a:rPr kumimoji="1" lang="en-US" altLang="zh-CN" sz="14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t>75</a:t>
            </a:fld>
            <a:endPar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24" name="Rectangle 2"/>
          <p:cNvSpPr txBox="1">
            <a:spLocks noRot="1" noChangeArrowheads="1"/>
          </p:cNvSpPr>
          <p:nvPr/>
        </p:nvSpPr>
        <p:spPr bwMode="auto">
          <a:xfrm>
            <a:off x="2814637" y="59923"/>
            <a:ext cx="4691063"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5pPr>
            <a:lvl6pPr marL="4572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6pPr>
            <a:lvl7pPr marL="9144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7pPr>
            <a:lvl8pPr marL="13716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8pPr>
            <a:lvl9pPr marL="18288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9pPr>
          </a:lstStyle>
          <a:p>
            <a:pPr algn="l">
              <a:defRPr/>
            </a:pPr>
            <a:r>
              <a:rPr lang="zh-CN" altLang="en-US" sz="3600" b="1" kern="1200">
                <a:solidFill>
                  <a:srgbClr val="660066"/>
                </a:solidFill>
                <a:effectLst>
                  <a:outerShdw blurRad="38100" dist="38100" dir="2700000" algn="tl">
                    <a:srgbClr val="C0C0C0"/>
                  </a:outerShdw>
                </a:effectLst>
                <a:latin typeface="Times New Roman" pitchFamily="18" charset="0"/>
                <a:ea typeface="微软雅黑" pitchFamily="34" charset="-122"/>
                <a:cs typeface="+mn-cs"/>
              </a:rPr>
              <a:t>波函数的一级修正</a:t>
            </a:r>
            <a:endParaRPr lang="zh-CN" altLang="en-US" sz="3600" b="1" kern="1200" dirty="0">
              <a:solidFill>
                <a:srgbClr val="660066"/>
              </a:solidFill>
              <a:effectLst>
                <a:outerShdw blurRad="38100" dist="38100" dir="2700000" algn="tl">
                  <a:srgbClr val="C0C0C0"/>
                </a:outerShdw>
              </a:effectLst>
              <a:latin typeface="Times New Roman" pitchFamily="18" charset="0"/>
              <a:ea typeface="微软雅黑" pitchFamily="34" charset="-122"/>
              <a:cs typeface="+mn-cs"/>
            </a:endParaRPr>
          </a:p>
        </p:txBody>
      </p:sp>
      <p:sp>
        <p:nvSpPr>
          <p:cNvPr id="26" name="Rectangle 37"/>
          <p:cNvSpPr>
            <a:spLocks noChangeArrowheads="1"/>
          </p:cNvSpPr>
          <p:nvPr/>
        </p:nvSpPr>
        <p:spPr bwMode="auto">
          <a:xfrm flipV="1">
            <a:off x="106363" y="923120"/>
            <a:ext cx="8885237" cy="42863"/>
          </a:xfrm>
          <a:prstGeom prst="rect">
            <a:avLst/>
          </a:prstGeom>
          <a:gradFill rotWithShape="0">
            <a:gsLst>
              <a:gs pos="0">
                <a:srgbClr val="808080">
                  <a:gamma/>
                  <a:tint val="0"/>
                  <a:invGamma/>
                </a:srgbClr>
              </a:gs>
              <a:gs pos="100000">
                <a:srgbClr val="808080"/>
              </a:gs>
            </a:gsLst>
            <a:path path="shape">
              <a:fillToRect l="50000" t="50000" r="50000" b="50000"/>
            </a:path>
          </a:gradFill>
          <a:ln w="12700">
            <a:noFill/>
            <a:miter lim="800000"/>
            <a:headEnd type="none" w="sm" len="sm"/>
            <a:tailEnd type="none" w="sm" len="sm"/>
          </a:ln>
          <a:effectLst/>
        </p:spPr>
        <p:txBody>
          <a:bodyPr wrap="none" anchor="ctr"/>
          <a:lstStyle/>
          <a:p>
            <a:pPr marL="0" marR="0" lvl="0" indent="0" algn="l" defTabSz="914400" rtl="0" eaLnBrk="0" fontAlgn="auto" latinLnBrk="0" hangingPunct="0">
              <a:lnSpc>
                <a:spcPct val="100000"/>
              </a:lnSpc>
              <a:spcBef>
                <a:spcPts val="0"/>
              </a:spcBef>
              <a:spcAft>
                <a:spcPts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Arial"/>
              <a:ea typeface="宋体"/>
              <a:cs typeface="+mn-cs"/>
            </a:endParaRPr>
          </a:p>
        </p:txBody>
      </p:sp>
      <p:sp>
        <p:nvSpPr>
          <p:cNvPr id="28" name="Text Box 6"/>
          <p:cNvSpPr txBox="1">
            <a:spLocks noChangeArrowheads="1"/>
          </p:cNvSpPr>
          <p:nvPr/>
        </p:nvSpPr>
        <p:spPr bwMode="auto">
          <a:xfrm>
            <a:off x="2879569" y="5842052"/>
            <a:ext cx="3351603" cy="46166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spcBef>
                <a:spcPct val="50000"/>
              </a:spcBef>
            </a:pPr>
            <a:r>
              <a:rPr lang="zh-CN" altLang="en-US" sz="2400" b="1" dirty="0">
                <a:solidFill>
                  <a:srgbClr val="C00000"/>
                </a:solidFill>
                <a:latin typeface="Times New Roman" panose="02020603050405020304" pitchFamily="18" charset="0"/>
                <a:ea typeface="微软雅黑" panose="020B0503020204020204" pitchFamily="34" charset="-122"/>
              </a:rPr>
              <a:t>具有布洛赫函数的形式</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dissolv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dissolv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dissolve">
                                      <p:cBhvr>
                                        <p:cTn id="17" dur="500"/>
                                        <p:tgtEl>
                                          <p:spTgt spid="18"/>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dissolve">
                                      <p:cBhvr>
                                        <p:cTn id="22"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Object 4"/>
          <p:cNvGraphicFramePr>
            <a:graphicFrameLocks noChangeAspect="1"/>
          </p:cNvGraphicFramePr>
          <p:nvPr/>
        </p:nvGraphicFramePr>
        <p:xfrm>
          <a:off x="144016" y="1439864"/>
          <a:ext cx="8892480" cy="4419274"/>
        </p:xfrm>
        <a:graphic>
          <a:graphicData uri="http://schemas.openxmlformats.org/presentationml/2006/ole">
            <mc:AlternateContent xmlns:mc="http://schemas.openxmlformats.org/markup-compatibility/2006">
              <mc:Choice xmlns:v="urn:schemas-microsoft-com:vml" Requires="v">
                <p:oleObj spid="_x0000_s325740" name="Equation" r:id="rId4" imgW="106375200" imgH="52730400" progId="Equation.DSMT4">
                  <p:embed/>
                </p:oleObj>
              </mc:Choice>
              <mc:Fallback>
                <p:oleObj name="Equation" r:id="rId4" imgW="106375200" imgH="52730400" progId="Equation.DSMT4">
                  <p:embed/>
                  <p:pic>
                    <p:nvPicPr>
                      <p:cNvPr id="25" name="Object 4"/>
                      <p:cNvPicPr>
                        <a:picLocks noChangeAspect="1" noChangeArrowheads="1"/>
                      </p:cNvPicPr>
                      <p:nvPr/>
                    </p:nvPicPr>
                    <p:blipFill>
                      <a:blip r:embed="rId5"/>
                      <a:srcRect/>
                      <a:stretch>
                        <a:fillRect/>
                      </a:stretch>
                    </p:blipFill>
                    <p:spPr bwMode="auto">
                      <a:xfrm>
                        <a:off x="144016" y="1439864"/>
                        <a:ext cx="8892480" cy="4419274"/>
                      </a:xfrm>
                      <a:prstGeom prst="rect">
                        <a:avLst/>
                      </a:prstGeom>
                      <a:noFill/>
                      <a:ln>
                        <a:noFill/>
                      </a:ln>
                    </p:spPr>
                  </p:pic>
                </p:oleObj>
              </mc:Fallback>
            </mc:AlternateContent>
          </a:graphicData>
        </a:graphic>
      </p:graphicFrame>
      <p:grpSp>
        <p:nvGrpSpPr>
          <p:cNvPr id="11" name="Group 8"/>
          <p:cNvGrpSpPr/>
          <p:nvPr/>
        </p:nvGrpSpPr>
        <p:grpSpPr bwMode="auto">
          <a:xfrm>
            <a:off x="360363" y="3501008"/>
            <a:ext cx="3275012" cy="1423987"/>
            <a:chOff x="227" y="2251"/>
            <a:chExt cx="2063" cy="897"/>
          </a:xfrm>
        </p:grpSpPr>
        <p:sp>
          <p:nvSpPr>
            <p:cNvPr id="12" name="Oval 9"/>
            <p:cNvSpPr>
              <a:spLocks noChangeArrowheads="1"/>
            </p:cNvSpPr>
            <p:nvPr/>
          </p:nvSpPr>
          <p:spPr bwMode="auto">
            <a:xfrm>
              <a:off x="1383" y="2251"/>
              <a:ext cx="907" cy="725"/>
            </a:xfrm>
            <a:prstGeom prst="ellipse">
              <a:avLst/>
            </a:prstGeom>
            <a:noFill/>
            <a:ln w="38100">
              <a:solidFill>
                <a:srgbClr val="FF00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3" name="Text Box 10"/>
            <p:cNvSpPr txBox="1">
              <a:spLocks noChangeArrowheads="1"/>
            </p:cNvSpPr>
            <p:nvPr/>
          </p:nvSpPr>
          <p:spPr bwMode="auto">
            <a:xfrm>
              <a:off x="227" y="2840"/>
              <a:ext cx="1156" cy="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600" b="1" i="0" u="none" strike="noStrike" kern="1200" cap="none" spc="0" normalizeH="0" baseline="0" noProof="0">
                  <a:ln>
                    <a:noFill/>
                  </a:ln>
                  <a:solidFill>
                    <a:srgbClr val="FF0000"/>
                  </a:solidFill>
                  <a:effectLst/>
                  <a:uLnTx/>
                  <a:uFillTx/>
                  <a:latin typeface="Times New Roman" panose="02020603050405020304" pitchFamily="18" charset="0"/>
                  <a:ea typeface="微软雅黑" panose="020B0503020204020204" pitchFamily="34" charset="-122"/>
                </a:rPr>
                <a:t>前进平面波</a:t>
              </a:r>
            </a:p>
          </p:txBody>
        </p:sp>
        <p:sp>
          <p:nvSpPr>
            <p:cNvPr id="14" name="Line 11"/>
            <p:cNvSpPr>
              <a:spLocks noChangeShapeType="1"/>
            </p:cNvSpPr>
            <p:nvPr/>
          </p:nvSpPr>
          <p:spPr bwMode="auto">
            <a:xfrm flipV="1">
              <a:off x="1292" y="2750"/>
              <a:ext cx="137" cy="136"/>
            </a:xfrm>
            <a:prstGeom prst="line">
              <a:avLst/>
            </a:prstGeom>
            <a:noFill/>
            <a:ln w="9525">
              <a:solidFill>
                <a:srgbClr val="FF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Arial" panose="020B0604020202020204" pitchFamily="34" charset="0"/>
              </a:endParaRPr>
            </a:p>
          </p:txBody>
        </p:sp>
      </p:grpSp>
      <p:grpSp>
        <p:nvGrpSpPr>
          <p:cNvPr id="15" name="Group 12"/>
          <p:cNvGrpSpPr/>
          <p:nvPr/>
        </p:nvGrpSpPr>
        <p:grpSpPr bwMode="auto">
          <a:xfrm>
            <a:off x="3851275" y="5084763"/>
            <a:ext cx="5041900" cy="561975"/>
            <a:chOff x="2426" y="3203"/>
            <a:chExt cx="3176" cy="354"/>
          </a:xfrm>
        </p:grpSpPr>
        <p:sp>
          <p:nvSpPr>
            <p:cNvPr id="16" name="Line 13"/>
            <p:cNvSpPr>
              <a:spLocks noChangeShapeType="1"/>
            </p:cNvSpPr>
            <p:nvPr/>
          </p:nvSpPr>
          <p:spPr bwMode="auto">
            <a:xfrm>
              <a:off x="2426" y="3203"/>
              <a:ext cx="3176" cy="0"/>
            </a:xfrm>
            <a:prstGeom prst="line">
              <a:avLst/>
            </a:prstGeom>
            <a:noFill/>
            <a:ln w="76200">
              <a:solidFill>
                <a:srgbClr val="0066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Arial" panose="020B0604020202020204" pitchFamily="34" charset="0"/>
              </a:endParaRPr>
            </a:p>
          </p:txBody>
        </p:sp>
        <p:sp>
          <p:nvSpPr>
            <p:cNvPr id="17" name="Text Box 14"/>
            <p:cNvSpPr txBox="1">
              <a:spLocks noChangeArrowheads="1"/>
            </p:cNvSpPr>
            <p:nvPr/>
          </p:nvSpPr>
          <p:spPr bwMode="auto">
            <a:xfrm>
              <a:off x="3285" y="3249"/>
              <a:ext cx="1364" cy="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600" b="1" i="0" u="none" strike="noStrike" kern="1200" cap="none" spc="0" normalizeH="0" baseline="0" noProof="0" dirty="0">
                  <a:ln>
                    <a:noFill/>
                  </a:ln>
                  <a:solidFill>
                    <a:srgbClr val="0000FF"/>
                  </a:solidFill>
                  <a:effectLst/>
                  <a:uLnTx/>
                  <a:uFillTx/>
                  <a:latin typeface="Times New Roman" panose="02020603050405020304" pitchFamily="18" charset="0"/>
                  <a:ea typeface="微软雅黑" panose="020B0503020204020204" pitchFamily="34" charset="-122"/>
                </a:rPr>
                <a:t>散射波的叠加</a:t>
              </a:r>
            </a:p>
          </p:txBody>
        </p:sp>
      </p:grpSp>
      <p:grpSp>
        <p:nvGrpSpPr>
          <p:cNvPr id="18" name="Group 15"/>
          <p:cNvGrpSpPr/>
          <p:nvPr/>
        </p:nvGrpSpPr>
        <p:grpSpPr bwMode="auto">
          <a:xfrm>
            <a:off x="4140200" y="3068960"/>
            <a:ext cx="3024188" cy="1963738"/>
            <a:chOff x="2608" y="2012"/>
            <a:chExt cx="1905" cy="1237"/>
          </a:xfrm>
        </p:grpSpPr>
        <p:sp>
          <p:nvSpPr>
            <p:cNvPr id="19" name="AutoShape 16"/>
            <p:cNvSpPr>
              <a:spLocks noChangeArrowheads="1"/>
            </p:cNvSpPr>
            <p:nvPr/>
          </p:nvSpPr>
          <p:spPr bwMode="auto">
            <a:xfrm>
              <a:off x="2608" y="2296"/>
              <a:ext cx="1905" cy="953"/>
            </a:xfrm>
            <a:prstGeom prst="roundRect">
              <a:avLst>
                <a:gd name="adj" fmla="val 16667"/>
              </a:avLst>
            </a:prstGeom>
            <a:noFill/>
            <a:ln w="38100">
              <a:solidFill>
                <a:srgbClr val="9900CC"/>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0" name="Text Box 17"/>
            <p:cNvSpPr txBox="1">
              <a:spLocks noChangeArrowheads="1"/>
            </p:cNvSpPr>
            <p:nvPr/>
          </p:nvSpPr>
          <p:spPr bwMode="auto">
            <a:xfrm>
              <a:off x="2882" y="2012"/>
              <a:ext cx="126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400" b="1" i="0" u="none" strike="noStrike" kern="1200" cap="none" spc="0" normalizeH="0" baseline="0" noProof="0">
                  <a:ln>
                    <a:noFill/>
                  </a:ln>
                  <a:solidFill>
                    <a:srgbClr val="660066"/>
                  </a:solidFill>
                  <a:effectLst/>
                  <a:uLnTx/>
                  <a:uFillTx/>
                  <a:latin typeface="Times New Roman" panose="02020603050405020304" pitchFamily="18" charset="0"/>
                  <a:ea typeface="微软雅黑" panose="020B0503020204020204" pitchFamily="34" charset="-122"/>
                </a:rPr>
                <a:t>散射波的振幅</a:t>
              </a:r>
            </a:p>
          </p:txBody>
        </p:sp>
      </p:grpSp>
      <p:grpSp>
        <p:nvGrpSpPr>
          <p:cNvPr id="21" name="Group 18"/>
          <p:cNvGrpSpPr/>
          <p:nvPr/>
        </p:nvGrpSpPr>
        <p:grpSpPr bwMode="auto">
          <a:xfrm>
            <a:off x="7645722" y="2868613"/>
            <a:ext cx="1174750" cy="1784350"/>
            <a:chOff x="4863" y="1807"/>
            <a:chExt cx="740" cy="1124"/>
          </a:xfrm>
        </p:grpSpPr>
        <p:sp>
          <p:nvSpPr>
            <p:cNvPr id="22" name="Oval 19"/>
            <p:cNvSpPr>
              <a:spLocks noChangeArrowheads="1"/>
            </p:cNvSpPr>
            <p:nvPr/>
          </p:nvSpPr>
          <p:spPr bwMode="auto">
            <a:xfrm>
              <a:off x="5012" y="2115"/>
              <a:ext cx="453" cy="816"/>
            </a:xfrm>
            <a:prstGeom prst="ellipse">
              <a:avLst/>
            </a:prstGeom>
            <a:noFill/>
            <a:ln w="38100">
              <a:solidFill>
                <a:srgbClr val="00CC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2600" b="1" i="0" u="none" strike="noStrike" kern="1200" cap="none" spc="0" normalizeH="0" baseline="0" noProof="0">
                <a:ln>
                  <a:noFill/>
                </a:ln>
                <a:solidFill>
                  <a:srgbClr val="008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3" name="Text Box 20"/>
            <p:cNvSpPr txBox="1">
              <a:spLocks noChangeArrowheads="1"/>
            </p:cNvSpPr>
            <p:nvPr/>
          </p:nvSpPr>
          <p:spPr bwMode="auto">
            <a:xfrm>
              <a:off x="4863" y="1807"/>
              <a:ext cx="740" cy="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600" b="1" i="0" u="none" strike="noStrike" kern="1200" cap="none" spc="0" normalizeH="0" baseline="0" noProof="0" dirty="0">
                  <a:ln>
                    <a:noFill/>
                  </a:ln>
                  <a:solidFill>
                    <a:srgbClr val="008000"/>
                  </a:solidFill>
                  <a:effectLst/>
                  <a:uLnTx/>
                  <a:uFillTx/>
                  <a:latin typeface="Times New Roman" panose="02020603050405020304" pitchFamily="18" charset="0"/>
                  <a:ea typeface="微软雅黑" panose="020B0503020204020204" pitchFamily="34" charset="-122"/>
                </a:rPr>
                <a:t>倒格矢</a:t>
              </a:r>
            </a:p>
          </p:txBody>
        </p:sp>
      </p:grpSp>
      <p:sp>
        <p:nvSpPr>
          <p:cNvPr id="2" name="页脚占位符 1"/>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zh-CN" altLang="en-US" sz="14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清华大学电子工程系</a:t>
            </a:r>
            <a:r>
              <a:rPr kumimoji="1" lang="en-US"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a:t>
            </a:r>
            <a:r>
              <a:rPr kumimoji="1" lang="zh-CN" altLang="en-US" sz="14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黄翊东</a:t>
            </a:r>
            <a:endParaRPr kumimoji="1" lang="en-US"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3" name="灯片编号占位符 2"/>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BFA3644-F7FA-4510-BE22-999DFD69EC9B}" type="slidenum">
              <a:rPr kumimoji="1" lang="en-US" altLang="zh-CN" sz="14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76</a:t>
            </a:fld>
            <a:endPar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24" name="Rectangle 2"/>
          <p:cNvSpPr txBox="1">
            <a:spLocks noRot="1" noChangeArrowheads="1"/>
          </p:cNvSpPr>
          <p:nvPr/>
        </p:nvSpPr>
        <p:spPr bwMode="auto">
          <a:xfrm>
            <a:off x="2814637" y="59923"/>
            <a:ext cx="4691063"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5pPr>
            <a:lvl6pPr marL="4572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6pPr>
            <a:lvl7pPr marL="9144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7pPr>
            <a:lvl8pPr marL="13716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8pPr>
            <a:lvl9pPr marL="18288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1" lang="zh-CN" altLang="en-US" sz="3600" b="1" i="0" u="none" strike="noStrike" kern="1200" cap="none" spc="0" normalizeH="0" baseline="0" noProof="0">
                <a:ln>
                  <a:noFill/>
                </a:ln>
                <a:solidFill>
                  <a:srgbClr val="660066"/>
                </a:solidFill>
                <a:effectLst>
                  <a:outerShdw blurRad="38100" dist="38100" dir="2700000" algn="tl">
                    <a:srgbClr val="C0C0C0"/>
                  </a:outerShdw>
                </a:effectLst>
                <a:uLnTx/>
                <a:uFillTx/>
                <a:latin typeface="Times New Roman" pitchFamily="18" charset="0"/>
                <a:ea typeface="微软雅黑" pitchFamily="34" charset="-122"/>
                <a:cs typeface="+mj-cs"/>
              </a:rPr>
              <a:t>波函数的一级修正</a:t>
            </a:r>
            <a:endParaRPr kumimoji="1" lang="zh-CN" altLang="en-US" sz="3600" b="1" i="0" u="none" strike="noStrike" kern="1200" cap="none" spc="0" normalizeH="0" baseline="0" noProof="0" dirty="0">
              <a:ln>
                <a:noFill/>
              </a:ln>
              <a:solidFill>
                <a:srgbClr val="660066"/>
              </a:solidFill>
              <a:effectLst>
                <a:outerShdw blurRad="38100" dist="38100" dir="2700000" algn="tl">
                  <a:srgbClr val="C0C0C0"/>
                </a:outerShdw>
              </a:effectLst>
              <a:uLnTx/>
              <a:uFillTx/>
              <a:latin typeface="Times New Roman" pitchFamily="18" charset="0"/>
              <a:ea typeface="微软雅黑" pitchFamily="34" charset="-122"/>
              <a:cs typeface="+mj-cs"/>
            </a:endParaRPr>
          </a:p>
        </p:txBody>
      </p:sp>
      <p:sp>
        <p:nvSpPr>
          <p:cNvPr id="26" name="Rectangle 37"/>
          <p:cNvSpPr>
            <a:spLocks noChangeArrowheads="1"/>
          </p:cNvSpPr>
          <p:nvPr/>
        </p:nvSpPr>
        <p:spPr bwMode="auto">
          <a:xfrm flipV="1">
            <a:off x="106363" y="923120"/>
            <a:ext cx="8885237" cy="42863"/>
          </a:xfrm>
          <a:prstGeom prst="rect">
            <a:avLst/>
          </a:prstGeom>
          <a:gradFill rotWithShape="0">
            <a:gsLst>
              <a:gs pos="0">
                <a:srgbClr val="808080">
                  <a:gamma/>
                  <a:tint val="0"/>
                  <a:invGamma/>
                </a:srgbClr>
              </a:gs>
              <a:gs pos="100000">
                <a:srgbClr val="808080"/>
              </a:gs>
            </a:gsLst>
            <a:path path="shape">
              <a:fillToRect l="50000" t="50000" r="50000" b="50000"/>
            </a:path>
          </a:gradFill>
          <a:ln w="12700">
            <a:noFill/>
            <a:miter lim="800000"/>
            <a:headEnd type="none" w="sm" len="sm"/>
            <a:tailEnd type="none" w="sm" len="sm"/>
          </a:ln>
          <a:effectLst/>
        </p:spPr>
        <p:txBody>
          <a:bodyPr wrap="none" anchor="ctr"/>
          <a:lstStyle/>
          <a:p>
            <a:pPr marL="0" marR="0" lvl="0" indent="0" algn="l" defTabSz="914400" rtl="0" eaLnBrk="0" fontAlgn="auto" latinLnBrk="0" hangingPunct="0">
              <a:lnSpc>
                <a:spcPct val="100000"/>
              </a:lnSpc>
              <a:spcBef>
                <a:spcPts val="0"/>
              </a:spcBef>
              <a:spcAft>
                <a:spcPts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Arial"/>
              <a:ea typeface="宋体"/>
              <a:cs typeface="+mn-cs"/>
            </a:endParaRPr>
          </a:p>
        </p:txBody>
      </p:sp>
      <p:sp>
        <p:nvSpPr>
          <p:cNvPr id="28" name="Text Box 6"/>
          <p:cNvSpPr txBox="1">
            <a:spLocks noChangeArrowheads="1"/>
          </p:cNvSpPr>
          <p:nvPr/>
        </p:nvSpPr>
        <p:spPr bwMode="auto">
          <a:xfrm>
            <a:off x="2879569" y="5842052"/>
            <a:ext cx="3351603" cy="46166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zh-CN" altLang="en-US" sz="2400" b="1" i="0" u="none" strike="noStrike" kern="1200" cap="none" spc="0" normalizeH="0" baseline="0" noProof="0" dirty="0">
                <a:ln>
                  <a:noFill/>
                </a:ln>
                <a:solidFill>
                  <a:srgbClr val="C00000"/>
                </a:solidFill>
                <a:effectLst/>
                <a:uLnTx/>
                <a:uFillTx/>
                <a:latin typeface="Times New Roman" panose="02020603050405020304" pitchFamily="18" charset="0"/>
                <a:ea typeface="微软雅黑" panose="020B0503020204020204" pitchFamily="34" charset="-122"/>
              </a:rPr>
              <a:t>具有布洛赫函数的形式</a:t>
            </a:r>
          </a:p>
        </p:txBody>
      </p:sp>
      <p:sp>
        <p:nvSpPr>
          <p:cNvPr id="27" name="Text Box 13"/>
          <p:cNvSpPr txBox="1">
            <a:spLocks noChangeArrowheads="1"/>
          </p:cNvSpPr>
          <p:nvPr/>
        </p:nvSpPr>
        <p:spPr bwMode="auto">
          <a:xfrm>
            <a:off x="395288" y="1520825"/>
            <a:ext cx="8497887" cy="1187450"/>
          </a:xfrm>
          <a:prstGeom prst="rect">
            <a:avLst/>
          </a:prstGeom>
          <a:gradFill rotWithShape="1">
            <a:gsLst>
              <a:gs pos="0">
                <a:srgbClr val="FF99FF"/>
              </a:gs>
              <a:gs pos="50000">
                <a:srgbClr val="FFF9FF"/>
              </a:gs>
              <a:gs pos="100000">
                <a:srgbClr val="FF99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r>
              <a:rPr lang="zh-CN" altLang="en-US" sz="2400" b="1" dirty="0">
                <a:solidFill>
                  <a:srgbClr val="000000"/>
                </a:solidFill>
                <a:latin typeface="Times New Roman" panose="02020603050405020304" pitchFamily="18" charset="0"/>
                <a:ea typeface="微软雅黑" panose="020B0503020204020204" pitchFamily="34" charset="-122"/>
              </a:rPr>
              <a:t>一般情况下，各原子所产生的散射波的位相之间没有什么关系，彼此抵消，周期场对前进平面波影响不大，如果忽略这</a:t>
            </a:r>
          </a:p>
          <a:p>
            <a:pPr eaLnBrk="1" hangingPunct="1"/>
            <a:r>
              <a:rPr lang="zh-CN" altLang="en-US" sz="2400" b="1" dirty="0">
                <a:solidFill>
                  <a:srgbClr val="000000"/>
                </a:solidFill>
                <a:latin typeface="Times New Roman" panose="02020603050405020304" pitchFamily="18" charset="0"/>
                <a:ea typeface="微软雅黑" panose="020B0503020204020204" pitchFamily="34" charset="-122"/>
              </a:rPr>
              <a:t>个影响，则是一个自由电子波函数。这正是零次近似的情形</a:t>
            </a:r>
          </a:p>
        </p:txBody>
      </p:sp>
      <p:sp>
        <p:nvSpPr>
          <p:cNvPr id="29" name="Text Box 18"/>
          <p:cNvSpPr txBox="1">
            <a:spLocks noChangeArrowheads="1"/>
          </p:cNvSpPr>
          <p:nvPr/>
        </p:nvSpPr>
        <p:spPr bwMode="auto">
          <a:xfrm>
            <a:off x="323850" y="4956175"/>
            <a:ext cx="2825750" cy="488950"/>
          </a:xfrm>
          <a:prstGeom prst="rect">
            <a:avLst/>
          </a:prstGeom>
          <a:solidFill>
            <a:srgbClr val="FF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r>
              <a:rPr lang="zh-CN" altLang="en-US" sz="2600" b="1" dirty="0">
                <a:solidFill>
                  <a:srgbClr val="000000"/>
                </a:solidFill>
                <a:latin typeface="Times New Roman" panose="02020603050405020304" pitchFamily="18" charset="0"/>
                <a:ea typeface="微软雅黑" panose="020B0503020204020204" pitchFamily="34" charset="-122"/>
              </a:rPr>
              <a:t>自由电子的波函数</a:t>
            </a:r>
          </a:p>
        </p:txBody>
      </p:sp>
    </p:spTree>
    <p:extLst>
      <p:ext uri="{BB962C8B-B14F-4D97-AF65-F5344CB8AC3E}">
        <p14:creationId xmlns:p14="http://schemas.microsoft.com/office/powerpoint/2010/main" val="3919173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Rectangle 2"/>
          <p:cNvSpPr>
            <a:spLocks noChangeArrowheads="1"/>
          </p:cNvSpPr>
          <p:nvPr/>
        </p:nvSpPr>
        <p:spPr bwMode="auto">
          <a:xfrm>
            <a:off x="4716537" y="4005064"/>
            <a:ext cx="2232025" cy="936625"/>
          </a:xfrm>
          <a:prstGeom prst="rect">
            <a:avLst/>
          </a:prstGeom>
          <a:solidFill>
            <a:srgbClr val="FFFF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aphicFrame>
        <p:nvGraphicFramePr>
          <p:cNvPr id="25" name="Object 4"/>
          <p:cNvGraphicFramePr>
            <a:graphicFrameLocks noChangeAspect="1"/>
          </p:cNvGraphicFramePr>
          <p:nvPr/>
        </p:nvGraphicFramePr>
        <p:xfrm>
          <a:off x="144016" y="1439864"/>
          <a:ext cx="8892480" cy="4419274"/>
        </p:xfrm>
        <a:graphic>
          <a:graphicData uri="http://schemas.openxmlformats.org/presentationml/2006/ole">
            <mc:AlternateContent xmlns:mc="http://schemas.openxmlformats.org/markup-compatibility/2006">
              <mc:Choice xmlns:v="urn:schemas-microsoft-com:vml" Requires="v">
                <p:oleObj spid="_x0000_s327400" name="Equation" r:id="rId4" imgW="106375200" imgH="52730400" progId="Equation.DSMT4">
                  <p:embed/>
                </p:oleObj>
              </mc:Choice>
              <mc:Fallback>
                <p:oleObj name="Equation" r:id="rId4" imgW="106375200" imgH="52730400" progId="Equation.DSMT4">
                  <p:embed/>
                  <p:pic>
                    <p:nvPicPr>
                      <p:cNvPr id="25" name="Object 4"/>
                      <p:cNvPicPr>
                        <a:picLocks noChangeAspect="1" noChangeArrowheads="1"/>
                      </p:cNvPicPr>
                      <p:nvPr/>
                    </p:nvPicPr>
                    <p:blipFill>
                      <a:blip r:embed="rId5"/>
                      <a:srcRect/>
                      <a:stretch>
                        <a:fillRect/>
                      </a:stretch>
                    </p:blipFill>
                    <p:spPr bwMode="auto">
                      <a:xfrm>
                        <a:off x="144016" y="1439864"/>
                        <a:ext cx="8892480" cy="4419274"/>
                      </a:xfrm>
                      <a:prstGeom prst="rect">
                        <a:avLst/>
                      </a:prstGeom>
                      <a:noFill/>
                      <a:ln>
                        <a:noFill/>
                      </a:ln>
                    </p:spPr>
                  </p:pic>
                </p:oleObj>
              </mc:Fallback>
            </mc:AlternateContent>
          </a:graphicData>
        </a:graphic>
      </p:graphicFrame>
      <p:grpSp>
        <p:nvGrpSpPr>
          <p:cNvPr id="11" name="Group 8"/>
          <p:cNvGrpSpPr/>
          <p:nvPr/>
        </p:nvGrpSpPr>
        <p:grpSpPr bwMode="auto">
          <a:xfrm>
            <a:off x="360363" y="3501008"/>
            <a:ext cx="3275012" cy="1423987"/>
            <a:chOff x="227" y="2251"/>
            <a:chExt cx="2063" cy="897"/>
          </a:xfrm>
        </p:grpSpPr>
        <p:sp>
          <p:nvSpPr>
            <p:cNvPr id="12" name="Oval 9"/>
            <p:cNvSpPr>
              <a:spLocks noChangeArrowheads="1"/>
            </p:cNvSpPr>
            <p:nvPr/>
          </p:nvSpPr>
          <p:spPr bwMode="auto">
            <a:xfrm>
              <a:off x="1383" y="2251"/>
              <a:ext cx="907" cy="725"/>
            </a:xfrm>
            <a:prstGeom prst="ellipse">
              <a:avLst/>
            </a:prstGeom>
            <a:noFill/>
            <a:ln w="38100">
              <a:solidFill>
                <a:srgbClr val="FF00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3" name="Text Box 10"/>
            <p:cNvSpPr txBox="1">
              <a:spLocks noChangeArrowheads="1"/>
            </p:cNvSpPr>
            <p:nvPr/>
          </p:nvSpPr>
          <p:spPr bwMode="auto">
            <a:xfrm>
              <a:off x="227" y="2840"/>
              <a:ext cx="1156" cy="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600" b="1" i="0" u="none" strike="noStrike" kern="1200" cap="none" spc="0" normalizeH="0" baseline="0" noProof="0">
                  <a:ln>
                    <a:noFill/>
                  </a:ln>
                  <a:solidFill>
                    <a:srgbClr val="FF0000"/>
                  </a:solidFill>
                  <a:effectLst/>
                  <a:uLnTx/>
                  <a:uFillTx/>
                  <a:latin typeface="Times New Roman" panose="02020603050405020304" pitchFamily="18" charset="0"/>
                  <a:ea typeface="微软雅黑" panose="020B0503020204020204" pitchFamily="34" charset="-122"/>
                </a:rPr>
                <a:t>前进平面波</a:t>
              </a:r>
            </a:p>
          </p:txBody>
        </p:sp>
        <p:sp>
          <p:nvSpPr>
            <p:cNvPr id="14" name="Line 11"/>
            <p:cNvSpPr>
              <a:spLocks noChangeShapeType="1"/>
            </p:cNvSpPr>
            <p:nvPr/>
          </p:nvSpPr>
          <p:spPr bwMode="auto">
            <a:xfrm flipV="1">
              <a:off x="1292" y="2750"/>
              <a:ext cx="137" cy="136"/>
            </a:xfrm>
            <a:prstGeom prst="line">
              <a:avLst/>
            </a:prstGeom>
            <a:noFill/>
            <a:ln w="9525">
              <a:solidFill>
                <a:srgbClr val="FF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Arial" panose="020B0604020202020204" pitchFamily="34" charset="0"/>
              </a:endParaRPr>
            </a:p>
          </p:txBody>
        </p:sp>
      </p:grpSp>
      <p:grpSp>
        <p:nvGrpSpPr>
          <p:cNvPr id="15" name="Group 12"/>
          <p:cNvGrpSpPr/>
          <p:nvPr/>
        </p:nvGrpSpPr>
        <p:grpSpPr bwMode="auto">
          <a:xfrm>
            <a:off x="3851275" y="5085184"/>
            <a:ext cx="5041900" cy="504825"/>
            <a:chOff x="2426" y="3294"/>
            <a:chExt cx="3176" cy="318"/>
          </a:xfrm>
        </p:grpSpPr>
        <p:sp>
          <p:nvSpPr>
            <p:cNvPr id="16" name="Line 13"/>
            <p:cNvSpPr>
              <a:spLocks noChangeShapeType="1"/>
            </p:cNvSpPr>
            <p:nvPr/>
          </p:nvSpPr>
          <p:spPr bwMode="auto">
            <a:xfrm>
              <a:off x="2426" y="3294"/>
              <a:ext cx="3176" cy="0"/>
            </a:xfrm>
            <a:prstGeom prst="line">
              <a:avLst/>
            </a:prstGeom>
            <a:noFill/>
            <a:ln w="76200">
              <a:solidFill>
                <a:srgbClr val="0066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Arial" panose="020B0604020202020204" pitchFamily="34" charset="0"/>
              </a:endParaRPr>
            </a:p>
          </p:txBody>
        </p:sp>
        <p:sp>
          <p:nvSpPr>
            <p:cNvPr id="17" name="Text Box 14"/>
            <p:cNvSpPr txBox="1">
              <a:spLocks noChangeArrowheads="1"/>
            </p:cNvSpPr>
            <p:nvPr/>
          </p:nvSpPr>
          <p:spPr bwMode="auto">
            <a:xfrm>
              <a:off x="3285" y="3304"/>
              <a:ext cx="1364" cy="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600" b="1" i="0" u="none" strike="noStrike" kern="1200" cap="none" spc="0" normalizeH="0" baseline="0" noProof="0">
                  <a:ln>
                    <a:noFill/>
                  </a:ln>
                  <a:solidFill>
                    <a:srgbClr val="0000FF"/>
                  </a:solidFill>
                  <a:effectLst/>
                  <a:uLnTx/>
                  <a:uFillTx/>
                  <a:latin typeface="Times New Roman" panose="02020603050405020304" pitchFamily="18" charset="0"/>
                  <a:ea typeface="微软雅黑" panose="020B0503020204020204" pitchFamily="34" charset="-122"/>
                </a:rPr>
                <a:t>散射波的叠加</a:t>
              </a:r>
            </a:p>
          </p:txBody>
        </p:sp>
      </p:grpSp>
      <p:grpSp>
        <p:nvGrpSpPr>
          <p:cNvPr id="18" name="Group 15"/>
          <p:cNvGrpSpPr/>
          <p:nvPr/>
        </p:nvGrpSpPr>
        <p:grpSpPr bwMode="auto">
          <a:xfrm>
            <a:off x="4140200" y="3068960"/>
            <a:ext cx="3024188" cy="1963738"/>
            <a:chOff x="2608" y="2012"/>
            <a:chExt cx="1905" cy="1237"/>
          </a:xfrm>
        </p:grpSpPr>
        <p:sp>
          <p:nvSpPr>
            <p:cNvPr id="19" name="AutoShape 16"/>
            <p:cNvSpPr>
              <a:spLocks noChangeArrowheads="1"/>
            </p:cNvSpPr>
            <p:nvPr/>
          </p:nvSpPr>
          <p:spPr bwMode="auto">
            <a:xfrm>
              <a:off x="2608" y="2296"/>
              <a:ext cx="1905" cy="953"/>
            </a:xfrm>
            <a:prstGeom prst="roundRect">
              <a:avLst>
                <a:gd name="adj" fmla="val 16667"/>
              </a:avLst>
            </a:prstGeom>
            <a:noFill/>
            <a:ln w="38100">
              <a:solidFill>
                <a:srgbClr val="9900CC"/>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0" name="Text Box 17"/>
            <p:cNvSpPr txBox="1">
              <a:spLocks noChangeArrowheads="1"/>
            </p:cNvSpPr>
            <p:nvPr/>
          </p:nvSpPr>
          <p:spPr bwMode="auto">
            <a:xfrm>
              <a:off x="2882" y="2012"/>
              <a:ext cx="126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400" b="1" i="0" u="none" strike="noStrike" kern="1200" cap="none" spc="0" normalizeH="0" baseline="0" noProof="0">
                  <a:ln>
                    <a:noFill/>
                  </a:ln>
                  <a:solidFill>
                    <a:srgbClr val="660066"/>
                  </a:solidFill>
                  <a:effectLst/>
                  <a:uLnTx/>
                  <a:uFillTx/>
                  <a:latin typeface="Times New Roman" panose="02020603050405020304" pitchFamily="18" charset="0"/>
                  <a:ea typeface="微软雅黑" panose="020B0503020204020204" pitchFamily="34" charset="-122"/>
                </a:rPr>
                <a:t>散射波的振幅</a:t>
              </a:r>
            </a:p>
          </p:txBody>
        </p:sp>
      </p:grpSp>
      <p:grpSp>
        <p:nvGrpSpPr>
          <p:cNvPr id="21" name="Group 18"/>
          <p:cNvGrpSpPr/>
          <p:nvPr/>
        </p:nvGrpSpPr>
        <p:grpSpPr bwMode="auto">
          <a:xfrm>
            <a:off x="7645722" y="2868613"/>
            <a:ext cx="1174750" cy="1784350"/>
            <a:chOff x="4863" y="1807"/>
            <a:chExt cx="740" cy="1124"/>
          </a:xfrm>
        </p:grpSpPr>
        <p:sp>
          <p:nvSpPr>
            <p:cNvPr id="22" name="Oval 19"/>
            <p:cNvSpPr>
              <a:spLocks noChangeArrowheads="1"/>
            </p:cNvSpPr>
            <p:nvPr/>
          </p:nvSpPr>
          <p:spPr bwMode="auto">
            <a:xfrm>
              <a:off x="5012" y="2115"/>
              <a:ext cx="453" cy="816"/>
            </a:xfrm>
            <a:prstGeom prst="ellipse">
              <a:avLst/>
            </a:prstGeom>
            <a:noFill/>
            <a:ln w="38100">
              <a:solidFill>
                <a:srgbClr val="00CC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2600" b="1" i="0" u="none" strike="noStrike" kern="1200" cap="none" spc="0" normalizeH="0" baseline="0" noProof="0">
                <a:ln>
                  <a:noFill/>
                </a:ln>
                <a:solidFill>
                  <a:srgbClr val="008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3" name="Text Box 20"/>
            <p:cNvSpPr txBox="1">
              <a:spLocks noChangeArrowheads="1"/>
            </p:cNvSpPr>
            <p:nvPr/>
          </p:nvSpPr>
          <p:spPr bwMode="auto">
            <a:xfrm>
              <a:off x="4863" y="1807"/>
              <a:ext cx="740" cy="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600" b="1" i="0" u="none" strike="noStrike" kern="1200" cap="none" spc="0" normalizeH="0" baseline="0" noProof="0" dirty="0">
                  <a:ln>
                    <a:noFill/>
                  </a:ln>
                  <a:solidFill>
                    <a:srgbClr val="008000"/>
                  </a:solidFill>
                  <a:effectLst/>
                  <a:uLnTx/>
                  <a:uFillTx/>
                  <a:latin typeface="Times New Roman" panose="02020603050405020304" pitchFamily="18" charset="0"/>
                  <a:ea typeface="微软雅黑" panose="020B0503020204020204" pitchFamily="34" charset="-122"/>
                </a:rPr>
                <a:t>倒格矢</a:t>
              </a:r>
            </a:p>
          </p:txBody>
        </p:sp>
      </p:grpSp>
      <p:sp>
        <p:nvSpPr>
          <p:cNvPr id="2" name="页脚占位符 1"/>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zh-CN" altLang="en-US" sz="14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清华大学电子工程系</a:t>
            </a:r>
            <a:r>
              <a:rPr kumimoji="1" lang="en-US"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a:t>
            </a:r>
            <a:r>
              <a:rPr kumimoji="1" lang="zh-CN" altLang="en-US" sz="14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黄翊东</a:t>
            </a:r>
            <a:endParaRPr kumimoji="1" lang="en-US"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3" name="灯片编号占位符 2"/>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BFA3644-F7FA-4510-BE22-999DFD69EC9B}" type="slidenum">
              <a:rPr kumimoji="1" lang="en-US" altLang="zh-CN" sz="14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77</a:t>
            </a:fld>
            <a:endPar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24" name="Rectangle 2"/>
          <p:cNvSpPr txBox="1">
            <a:spLocks noRot="1" noChangeArrowheads="1"/>
          </p:cNvSpPr>
          <p:nvPr/>
        </p:nvSpPr>
        <p:spPr bwMode="auto">
          <a:xfrm>
            <a:off x="2814637" y="59923"/>
            <a:ext cx="4691063"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5pPr>
            <a:lvl6pPr marL="4572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6pPr>
            <a:lvl7pPr marL="9144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7pPr>
            <a:lvl8pPr marL="13716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8pPr>
            <a:lvl9pPr marL="18288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1" lang="zh-CN" altLang="en-US" sz="3600" b="1" i="0" u="none" strike="noStrike" kern="1200" cap="none" spc="0" normalizeH="0" baseline="0" noProof="0">
                <a:ln>
                  <a:noFill/>
                </a:ln>
                <a:solidFill>
                  <a:srgbClr val="660066"/>
                </a:solidFill>
                <a:effectLst>
                  <a:outerShdw blurRad="38100" dist="38100" dir="2700000" algn="tl">
                    <a:srgbClr val="C0C0C0"/>
                  </a:outerShdw>
                </a:effectLst>
                <a:uLnTx/>
                <a:uFillTx/>
                <a:latin typeface="Times New Roman" pitchFamily="18" charset="0"/>
                <a:ea typeface="微软雅黑" pitchFamily="34" charset="-122"/>
                <a:cs typeface="+mj-cs"/>
              </a:rPr>
              <a:t>波函数的一级修正</a:t>
            </a:r>
            <a:endParaRPr kumimoji="1" lang="zh-CN" altLang="en-US" sz="3600" b="1" i="0" u="none" strike="noStrike" kern="1200" cap="none" spc="0" normalizeH="0" baseline="0" noProof="0" dirty="0">
              <a:ln>
                <a:noFill/>
              </a:ln>
              <a:solidFill>
                <a:srgbClr val="660066"/>
              </a:solidFill>
              <a:effectLst>
                <a:outerShdw blurRad="38100" dist="38100" dir="2700000" algn="tl">
                  <a:srgbClr val="C0C0C0"/>
                </a:outerShdw>
              </a:effectLst>
              <a:uLnTx/>
              <a:uFillTx/>
              <a:latin typeface="Times New Roman" pitchFamily="18" charset="0"/>
              <a:ea typeface="微软雅黑" pitchFamily="34" charset="-122"/>
              <a:cs typeface="+mj-cs"/>
            </a:endParaRPr>
          </a:p>
        </p:txBody>
      </p:sp>
      <p:sp>
        <p:nvSpPr>
          <p:cNvPr id="26" name="Rectangle 37"/>
          <p:cNvSpPr>
            <a:spLocks noChangeArrowheads="1"/>
          </p:cNvSpPr>
          <p:nvPr/>
        </p:nvSpPr>
        <p:spPr bwMode="auto">
          <a:xfrm flipV="1">
            <a:off x="106363" y="923120"/>
            <a:ext cx="8885237" cy="42863"/>
          </a:xfrm>
          <a:prstGeom prst="rect">
            <a:avLst/>
          </a:prstGeom>
          <a:gradFill rotWithShape="0">
            <a:gsLst>
              <a:gs pos="0">
                <a:srgbClr val="808080">
                  <a:gamma/>
                  <a:tint val="0"/>
                  <a:invGamma/>
                </a:srgbClr>
              </a:gs>
              <a:gs pos="100000">
                <a:srgbClr val="808080"/>
              </a:gs>
            </a:gsLst>
            <a:path path="shape">
              <a:fillToRect l="50000" t="50000" r="50000" b="50000"/>
            </a:path>
          </a:gradFill>
          <a:ln w="12700">
            <a:noFill/>
            <a:miter lim="800000"/>
            <a:headEnd type="none" w="sm" len="sm"/>
            <a:tailEnd type="none" w="sm" len="sm"/>
          </a:ln>
          <a:effectLst/>
        </p:spPr>
        <p:txBody>
          <a:bodyPr wrap="none" anchor="ctr"/>
          <a:lstStyle/>
          <a:p>
            <a:pPr marL="0" marR="0" lvl="0" indent="0" algn="l" defTabSz="914400" rtl="0" eaLnBrk="0" fontAlgn="auto" latinLnBrk="0" hangingPunct="0">
              <a:lnSpc>
                <a:spcPct val="100000"/>
              </a:lnSpc>
              <a:spcBef>
                <a:spcPts val="0"/>
              </a:spcBef>
              <a:spcAft>
                <a:spcPts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Arial"/>
              <a:ea typeface="宋体"/>
              <a:cs typeface="+mn-cs"/>
            </a:endParaRPr>
          </a:p>
        </p:txBody>
      </p:sp>
      <p:sp>
        <p:nvSpPr>
          <p:cNvPr id="28" name="Text Box 6"/>
          <p:cNvSpPr txBox="1">
            <a:spLocks noChangeArrowheads="1"/>
          </p:cNvSpPr>
          <p:nvPr/>
        </p:nvSpPr>
        <p:spPr bwMode="auto">
          <a:xfrm>
            <a:off x="2879569" y="5842052"/>
            <a:ext cx="3351603" cy="46166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zh-CN" altLang="en-US" sz="2400" b="1" i="0" u="none" strike="noStrike" kern="1200" cap="none" spc="0" normalizeH="0" baseline="0" noProof="0" dirty="0">
                <a:ln>
                  <a:noFill/>
                </a:ln>
                <a:solidFill>
                  <a:srgbClr val="C00000"/>
                </a:solidFill>
                <a:effectLst/>
                <a:uLnTx/>
                <a:uFillTx/>
                <a:latin typeface="Times New Roman" panose="02020603050405020304" pitchFamily="18" charset="0"/>
                <a:ea typeface="微软雅黑" panose="020B0503020204020204" pitchFamily="34" charset="-122"/>
              </a:rPr>
              <a:t>具有布洛赫函数的形式</a:t>
            </a:r>
          </a:p>
        </p:txBody>
      </p:sp>
      <p:sp>
        <p:nvSpPr>
          <p:cNvPr id="29" name="Text Box 18"/>
          <p:cNvSpPr txBox="1">
            <a:spLocks noChangeArrowheads="1"/>
          </p:cNvSpPr>
          <p:nvPr/>
        </p:nvSpPr>
        <p:spPr bwMode="auto">
          <a:xfrm>
            <a:off x="323850" y="4956175"/>
            <a:ext cx="2825750" cy="488950"/>
          </a:xfrm>
          <a:prstGeom prst="rect">
            <a:avLst/>
          </a:prstGeom>
          <a:solidFill>
            <a:srgbClr val="FF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6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rPr>
              <a:t>自由电子的波函数</a:t>
            </a:r>
          </a:p>
        </p:txBody>
      </p:sp>
      <p:sp>
        <p:nvSpPr>
          <p:cNvPr id="31" name="Rectangle 2"/>
          <p:cNvSpPr txBox="1">
            <a:spLocks noRot="1" noChangeArrowheads="1"/>
          </p:cNvSpPr>
          <p:nvPr/>
        </p:nvSpPr>
        <p:spPr bwMode="auto">
          <a:xfrm>
            <a:off x="0" y="341313"/>
            <a:ext cx="4691063"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5pPr>
            <a:lvl6pPr marL="4572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6pPr>
            <a:lvl7pPr marL="9144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7pPr>
            <a:lvl8pPr marL="13716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8pPr>
            <a:lvl9pPr marL="18288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9pPr>
          </a:lstStyle>
          <a:p>
            <a:pPr eaLnBrk="1" hangingPunct="1"/>
            <a:r>
              <a:rPr lang="zh-CN" altLang="en-US" sz="4000" kern="0">
                <a:solidFill>
                  <a:srgbClr val="000099"/>
                </a:solidFill>
                <a:latin typeface="Times New Roman" panose="02020603050405020304" pitchFamily="18" charset="0"/>
                <a:ea typeface="微软雅黑" panose="020B0503020204020204" pitchFamily="34" charset="-122"/>
              </a:rPr>
              <a:t>波函数的一级修正</a:t>
            </a:r>
          </a:p>
        </p:txBody>
      </p:sp>
      <p:sp>
        <p:nvSpPr>
          <p:cNvPr id="32" name="Text Box 7"/>
          <p:cNvSpPr txBox="1">
            <a:spLocks noChangeArrowheads="1"/>
          </p:cNvSpPr>
          <p:nvPr/>
        </p:nvSpPr>
        <p:spPr bwMode="auto">
          <a:xfrm>
            <a:off x="971550" y="1700213"/>
            <a:ext cx="7696200" cy="885825"/>
          </a:xfrm>
          <a:prstGeom prst="rect">
            <a:avLst/>
          </a:prstGeom>
          <a:solidFill>
            <a:srgbClr val="FFFF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r>
              <a:rPr lang="zh-CN" altLang="en-US" sz="26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周期场中的电子波函数是由波矢为</a:t>
            </a:r>
            <a:r>
              <a:rPr lang="en-US" altLang="zh-CN" sz="2600" b="1" i="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k </a:t>
            </a:r>
            <a:r>
              <a:rPr lang="zh-CN" altLang="en-US" sz="26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的前进平面波和</a:t>
            </a:r>
          </a:p>
          <a:p>
            <a:pPr eaLnBrk="1" hangingPunct="1"/>
            <a:r>
              <a:rPr lang="zh-CN" altLang="en-US" sz="26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被周期势场散射的各散射波的叠加形成的</a:t>
            </a:r>
          </a:p>
        </p:txBody>
      </p:sp>
      <p:sp>
        <p:nvSpPr>
          <p:cNvPr id="33" name="Rectangle 2"/>
          <p:cNvSpPr txBox="1">
            <a:spLocks noRot="1" noChangeArrowheads="1"/>
          </p:cNvSpPr>
          <p:nvPr/>
        </p:nvSpPr>
        <p:spPr bwMode="auto">
          <a:xfrm>
            <a:off x="1465263" y="341313"/>
            <a:ext cx="4691062" cy="1143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l" rtl="0" eaLnBrk="0" fontAlgn="base" hangingPunct="0">
              <a:spcBef>
                <a:spcPct val="0"/>
              </a:spcBef>
              <a:spcAft>
                <a:spcPct val="0"/>
              </a:spcAft>
              <a:defRPr sz="4200">
                <a:solidFill>
                  <a:schemeClr val="tx2"/>
                </a:solidFill>
                <a:latin typeface="+mj-lt"/>
                <a:ea typeface="+mj-ea"/>
                <a:cs typeface="+mj-cs"/>
              </a:defRPr>
            </a:lvl1pPr>
            <a:lvl2pPr algn="l" rtl="0" eaLnBrk="0" fontAlgn="base" hangingPunct="0">
              <a:spcBef>
                <a:spcPct val="0"/>
              </a:spcBef>
              <a:spcAft>
                <a:spcPct val="0"/>
              </a:spcAft>
              <a:defRPr sz="4200">
                <a:solidFill>
                  <a:schemeClr val="tx2"/>
                </a:solidFill>
                <a:latin typeface="Arial" panose="020B0604020202020204" pitchFamily="34" charset="0"/>
                <a:ea typeface="宋体" panose="02010600030101010101" pitchFamily="2" charset="-122"/>
              </a:defRPr>
            </a:lvl2pPr>
            <a:lvl3pPr algn="l" rtl="0" eaLnBrk="0" fontAlgn="base" hangingPunct="0">
              <a:spcBef>
                <a:spcPct val="0"/>
              </a:spcBef>
              <a:spcAft>
                <a:spcPct val="0"/>
              </a:spcAft>
              <a:defRPr sz="4200">
                <a:solidFill>
                  <a:schemeClr val="tx2"/>
                </a:solidFill>
                <a:latin typeface="Arial" panose="020B0604020202020204" pitchFamily="34" charset="0"/>
                <a:ea typeface="宋体" panose="02010600030101010101" pitchFamily="2" charset="-122"/>
              </a:defRPr>
            </a:lvl3pPr>
            <a:lvl4pPr algn="l" rtl="0" eaLnBrk="0" fontAlgn="base" hangingPunct="0">
              <a:spcBef>
                <a:spcPct val="0"/>
              </a:spcBef>
              <a:spcAft>
                <a:spcPct val="0"/>
              </a:spcAft>
              <a:defRPr sz="4200">
                <a:solidFill>
                  <a:schemeClr val="tx2"/>
                </a:solidFill>
                <a:latin typeface="Arial" panose="020B0604020202020204" pitchFamily="34" charset="0"/>
                <a:ea typeface="宋体" panose="02010600030101010101" pitchFamily="2" charset="-122"/>
              </a:defRPr>
            </a:lvl4pPr>
            <a:lvl5pPr algn="l" rtl="0" eaLnBrk="0" fontAlgn="base" hangingPunct="0">
              <a:spcBef>
                <a:spcPct val="0"/>
              </a:spcBef>
              <a:spcAft>
                <a:spcPct val="0"/>
              </a:spcAft>
              <a:defRPr sz="4200">
                <a:solidFill>
                  <a:schemeClr val="tx2"/>
                </a:solidFill>
                <a:latin typeface="Arial" panose="020B0604020202020204" pitchFamily="34" charset="0"/>
                <a:ea typeface="宋体" panose="02010600030101010101" pitchFamily="2" charset="-122"/>
              </a:defRPr>
            </a:lvl5pPr>
            <a:lvl6pPr marL="457200" algn="l" rtl="0" fontAlgn="base">
              <a:spcBef>
                <a:spcPct val="0"/>
              </a:spcBef>
              <a:spcAft>
                <a:spcPct val="0"/>
              </a:spcAft>
              <a:defRPr sz="4200">
                <a:solidFill>
                  <a:schemeClr val="tx2"/>
                </a:solidFill>
                <a:latin typeface="Arial" panose="020B0604020202020204" pitchFamily="34" charset="0"/>
                <a:ea typeface="宋体" panose="02010600030101010101" pitchFamily="2" charset="-122"/>
              </a:defRPr>
            </a:lvl6pPr>
            <a:lvl7pPr marL="914400" algn="l" rtl="0" fontAlgn="base">
              <a:spcBef>
                <a:spcPct val="0"/>
              </a:spcBef>
              <a:spcAft>
                <a:spcPct val="0"/>
              </a:spcAft>
              <a:defRPr sz="4200">
                <a:solidFill>
                  <a:schemeClr val="tx2"/>
                </a:solidFill>
                <a:latin typeface="Arial" panose="020B0604020202020204" pitchFamily="34" charset="0"/>
                <a:ea typeface="宋体" panose="02010600030101010101" pitchFamily="2" charset="-122"/>
              </a:defRPr>
            </a:lvl7pPr>
            <a:lvl8pPr marL="1371600" algn="l" rtl="0" fontAlgn="base">
              <a:spcBef>
                <a:spcPct val="0"/>
              </a:spcBef>
              <a:spcAft>
                <a:spcPct val="0"/>
              </a:spcAft>
              <a:defRPr sz="4200">
                <a:solidFill>
                  <a:schemeClr val="tx2"/>
                </a:solidFill>
                <a:latin typeface="Arial" panose="020B0604020202020204" pitchFamily="34" charset="0"/>
                <a:ea typeface="宋体" panose="02010600030101010101" pitchFamily="2" charset="-122"/>
              </a:defRPr>
            </a:lvl8pPr>
            <a:lvl9pPr marL="1828800" algn="l" rtl="0" fontAlgn="base">
              <a:spcBef>
                <a:spcPct val="0"/>
              </a:spcBef>
              <a:spcAft>
                <a:spcPct val="0"/>
              </a:spcAft>
              <a:defRPr sz="4200">
                <a:solidFill>
                  <a:schemeClr val="tx2"/>
                </a:solidFill>
                <a:latin typeface="Arial" panose="020B0604020202020204" pitchFamily="34" charset="0"/>
                <a:ea typeface="宋体" panose="02010600030101010101" pitchFamily="2" charset="-122"/>
              </a:defRPr>
            </a:lvl9pPr>
          </a:lstStyle>
          <a:p>
            <a:pPr eaLnBrk="1" hangingPunct="1"/>
            <a:r>
              <a:rPr lang="zh-CN" altLang="en-US" sz="4000" kern="0">
                <a:solidFill>
                  <a:srgbClr val="000099"/>
                </a:solidFill>
                <a:latin typeface="Times New Roman" panose="02020603050405020304" pitchFamily="18" charset="0"/>
                <a:ea typeface="微软雅黑" panose="020B0503020204020204" pitchFamily="34" charset="-122"/>
              </a:rPr>
              <a:t>波函数的一级修正</a:t>
            </a:r>
          </a:p>
        </p:txBody>
      </p:sp>
      <p:sp>
        <p:nvSpPr>
          <p:cNvPr id="34" name="Rectangle 19"/>
          <p:cNvSpPr>
            <a:spLocks noChangeArrowheads="1"/>
          </p:cNvSpPr>
          <p:nvPr/>
        </p:nvSpPr>
        <p:spPr bwMode="auto">
          <a:xfrm>
            <a:off x="179388" y="188913"/>
            <a:ext cx="8713787" cy="2879725"/>
          </a:xfrm>
          <a:prstGeom prst="rect">
            <a:avLst/>
          </a:prstGeom>
          <a:solidFill>
            <a:srgbClr val="FF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5" name="Rectangle 3"/>
          <p:cNvSpPr>
            <a:spLocks noRot="1" noChangeArrowheads="1"/>
          </p:cNvSpPr>
          <p:nvPr/>
        </p:nvSpPr>
        <p:spPr bwMode="auto">
          <a:xfrm>
            <a:off x="250825" y="520700"/>
            <a:ext cx="82296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spcBef>
                <a:spcPct val="20000"/>
              </a:spcBef>
              <a:buClr>
                <a:srgbClr val="336666"/>
              </a:buClr>
              <a:buSzPct val="70000"/>
              <a:buFont typeface="Wingdings" panose="05000000000000000000" pitchFamily="2" charset="2"/>
              <a:buNone/>
            </a:pPr>
            <a:r>
              <a:rPr lang="en-US" altLang="zh-CN" sz="2600" b="1" i="1" dirty="0">
                <a:solidFill>
                  <a:srgbClr val="663300"/>
                </a:solidFill>
                <a:latin typeface="Times New Roman" panose="02020603050405020304" pitchFamily="18" charset="0"/>
                <a:ea typeface="微软雅黑" panose="020B0503020204020204" pitchFamily="34" charset="-122"/>
                <a:cs typeface="Times New Roman" panose="02020603050405020304" pitchFamily="18" charset="0"/>
              </a:rPr>
              <a:t>k </a:t>
            </a:r>
            <a:r>
              <a:rPr lang="zh-CN" altLang="en-US" sz="2600" b="1" dirty="0">
                <a:solidFill>
                  <a:srgbClr val="663300"/>
                </a:solidFill>
                <a:latin typeface="Times New Roman" panose="02020603050405020304" pitchFamily="18" charset="0"/>
                <a:ea typeface="微软雅黑" panose="020B0503020204020204" pitchFamily="34" charset="-122"/>
                <a:cs typeface="Times New Roman" panose="02020603050405020304" pitchFamily="18" charset="0"/>
              </a:rPr>
              <a:t>取值在布里渊区边界                   时，</a:t>
            </a:r>
          </a:p>
          <a:p>
            <a:pPr eaLnBrk="1" hangingPunct="1">
              <a:spcBef>
                <a:spcPct val="20000"/>
              </a:spcBef>
              <a:buClr>
                <a:srgbClr val="336666"/>
              </a:buClr>
              <a:buSzPct val="70000"/>
              <a:buFont typeface="Wingdings" panose="05000000000000000000" pitchFamily="2" charset="2"/>
              <a:buChar char="¢"/>
            </a:pPr>
            <a:endParaRPr lang="zh-CN" altLang="en-US" sz="2600" b="1" dirty="0">
              <a:solidFill>
                <a:srgbClr val="663300"/>
              </a:solidFill>
              <a:latin typeface="Times New Roman" panose="02020603050405020304" pitchFamily="18" charset="0"/>
              <a:ea typeface="微软雅黑" panose="020B0503020204020204" pitchFamily="34" charset="-122"/>
              <a:cs typeface="Times New Roman" panose="02020603050405020304" pitchFamily="18" charset="0"/>
            </a:endParaRPr>
          </a:p>
          <a:p>
            <a:pPr eaLnBrk="1" hangingPunct="1">
              <a:spcBef>
                <a:spcPct val="20000"/>
              </a:spcBef>
              <a:buClr>
                <a:srgbClr val="336666"/>
              </a:buClr>
              <a:buSzPct val="70000"/>
              <a:buFont typeface="Wingdings" panose="05000000000000000000" pitchFamily="2" charset="2"/>
              <a:buChar char="¢"/>
            </a:pPr>
            <a:endParaRPr lang="zh-CN" altLang="en-US" sz="2600" b="1" dirty="0">
              <a:solidFill>
                <a:srgbClr val="663300"/>
              </a:solidFill>
              <a:latin typeface="Times New Roman" panose="02020603050405020304" pitchFamily="18" charset="0"/>
              <a:ea typeface="微软雅黑" panose="020B0503020204020204" pitchFamily="34" charset="-122"/>
              <a:cs typeface="Times New Roman" panose="02020603050405020304" pitchFamily="18" charset="0"/>
            </a:endParaRPr>
          </a:p>
          <a:p>
            <a:pPr eaLnBrk="1" hangingPunct="1">
              <a:spcBef>
                <a:spcPct val="20000"/>
              </a:spcBef>
              <a:buClr>
                <a:srgbClr val="336666"/>
              </a:buClr>
              <a:buSzPct val="70000"/>
              <a:buFont typeface="Wingdings" panose="05000000000000000000" pitchFamily="2" charset="2"/>
              <a:buChar char="¢"/>
            </a:pPr>
            <a:endParaRPr lang="zh-CN" altLang="en-US" sz="2600" b="1" dirty="0">
              <a:solidFill>
                <a:srgbClr val="6633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aphicFrame>
        <p:nvGraphicFramePr>
          <p:cNvPr id="36" name="Object 4"/>
          <p:cNvGraphicFramePr>
            <a:graphicFrameLocks noChangeAspect="1"/>
          </p:cNvGraphicFramePr>
          <p:nvPr/>
        </p:nvGraphicFramePr>
        <p:xfrm>
          <a:off x="3717925" y="333375"/>
          <a:ext cx="1368425" cy="890588"/>
        </p:xfrm>
        <a:graphic>
          <a:graphicData uri="http://schemas.openxmlformats.org/presentationml/2006/ole">
            <mc:AlternateContent xmlns:mc="http://schemas.openxmlformats.org/markup-compatibility/2006">
              <mc:Choice xmlns:v="urn:schemas-microsoft-com:vml" Requires="v">
                <p:oleObj spid="_x0000_s327401" name="公式" r:id="rId6" imgW="596900" imgH="393700" progId="Equation.3">
                  <p:embed/>
                </p:oleObj>
              </mc:Choice>
              <mc:Fallback>
                <p:oleObj name="公式" r:id="rId6" imgW="596900" imgH="393700" progId="Equation.3">
                  <p:embed/>
                  <p:pic>
                    <p:nvPicPr>
                      <p:cNvPr id="29" name="Object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17925" y="333375"/>
                        <a:ext cx="1368425" cy="890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7" name="Object 4"/>
          <p:cNvGraphicFramePr>
            <a:graphicFrameLocks noChangeAspect="1"/>
          </p:cNvGraphicFramePr>
          <p:nvPr/>
        </p:nvGraphicFramePr>
        <p:xfrm>
          <a:off x="5949950" y="188913"/>
          <a:ext cx="2917825" cy="1138237"/>
        </p:xfrm>
        <a:graphic>
          <a:graphicData uri="http://schemas.openxmlformats.org/presentationml/2006/ole">
            <mc:AlternateContent xmlns:mc="http://schemas.openxmlformats.org/markup-compatibility/2006">
              <mc:Choice xmlns:v="urn:schemas-microsoft-com:vml" Requires="v">
                <p:oleObj spid="_x0000_s327402" name="公式" r:id="rId8" imgW="1371600" imgH="533400" progId="Equation.3">
                  <p:embed/>
                </p:oleObj>
              </mc:Choice>
              <mc:Fallback>
                <p:oleObj name="公式" r:id="rId8" imgW="1371600" imgH="533400" progId="Equation.3">
                  <p:embed/>
                  <p:pic>
                    <p:nvPicPr>
                      <p:cNvPr id="30" name="Object 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949950" y="188913"/>
                        <a:ext cx="2917825" cy="1138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8" name="Object 4"/>
          <p:cNvGraphicFramePr>
            <a:graphicFrameLocks noChangeAspect="1"/>
          </p:cNvGraphicFramePr>
          <p:nvPr/>
        </p:nvGraphicFramePr>
        <p:xfrm>
          <a:off x="3717925" y="1196975"/>
          <a:ext cx="2322513" cy="839788"/>
        </p:xfrm>
        <a:graphic>
          <a:graphicData uri="http://schemas.openxmlformats.org/presentationml/2006/ole">
            <mc:AlternateContent xmlns:mc="http://schemas.openxmlformats.org/markup-compatibility/2006">
              <mc:Choice xmlns:v="urn:schemas-microsoft-com:vml" Requires="v">
                <p:oleObj spid="_x0000_s327403" name="公式" r:id="rId10" imgW="1091565" imgH="393700" progId="Equation.3">
                  <p:embed/>
                </p:oleObj>
              </mc:Choice>
              <mc:Fallback>
                <p:oleObj name="公式" r:id="rId10" imgW="1091565" imgH="393700" progId="Equation.3">
                  <p:embed/>
                  <p:pic>
                    <p:nvPicPr>
                      <p:cNvPr id="31" name="Object 4"/>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717925" y="1196975"/>
                        <a:ext cx="2322513" cy="839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39" name="Group 24"/>
          <p:cNvGrpSpPr/>
          <p:nvPr/>
        </p:nvGrpSpPr>
        <p:grpSpPr bwMode="auto">
          <a:xfrm>
            <a:off x="431800" y="1989138"/>
            <a:ext cx="4365625" cy="839787"/>
            <a:chOff x="272" y="1253"/>
            <a:chExt cx="2750" cy="529"/>
          </a:xfrm>
        </p:grpSpPr>
        <p:sp>
          <p:nvSpPr>
            <p:cNvPr id="40" name="Text Box 25"/>
            <p:cNvSpPr txBox="1">
              <a:spLocks noChangeArrowheads="1"/>
            </p:cNvSpPr>
            <p:nvPr/>
          </p:nvSpPr>
          <p:spPr bwMode="auto">
            <a:xfrm>
              <a:off x="532" y="1327"/>
              <a:ext cx="116" cy="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endParaRPr lang="en-US" altLang="zh-CN" sz="26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1" name="Text Box 26"/>
            <p:cNvSpPr txBox="1">
              <a:spLocks noChangeArrowheads="1"/>
            </p:cNvSpPr>
            <p:nvPr/>
          </p:nvSpPr>
          <p:spPr bwMode="auto">
            <a:xfrm>
              <a:off x="272" y="1308"/>
              <a:ext cx="1988" cy="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r>
                <a:rPr lang="zh-CN" altLang="en-US" sz="2600" b="1">
                  <a:solidFill>
                    <a:srgbClr val="000000"/>
                  </a:solidFill>
                  <a:latin typeface="Times New Roman" panose="02020603050405020304" pitchFamily="18" charset="0"/>
                  <a:ea typeface="微软雅黑" panose="020B0503020204020204" pitchFamily="34" charset="-122"/>
                </a:rPr>
                <a:t>作为电子的波函数：</a:t>
              </a:r>
            </a:p>
          </p:txBody>
        </p:sp>
        <p:graphicFrame>
          <p:nvGraphicFramePr>
            <p:cNvPr id="42" name="Object 4"/>
            <p:cNvGraphicFramePr>
              <a:graphicFrameLocks noChangeAspect="1"/>
            </p:cNvGraphicFramePr>
            <p:nvPr/>
          </p:nvGraphicFramePr>
          <p:xfrm>
            <a:off x="2359" y="1253"/>
            <a:ext cx="663" cy="529"/>
          </p:xfrm>
          <a:graphic>
            <a:graphicData uri="http://schemas.openxmlformats.org/presentationml/2006/ole">
              <mc:AlternateContent xmlns:mc="http://schemas.openxmlformats.org/markup-compatibility/2006">
                <mc:Choice xmlns:v="urn:schemas-microsoft-com:vml" Requires="v">
                  <p:oleObj spid="_x0000_s327404" name="公式" r:id="rId12" imgW="495300" imgH="393700" progId="Equation.3">
                    <p:embed/>
                  </p:oleObj>
                </mc:Choice>
                <mc:Fallback>
                  <p:oleObj name="公式" r:id="rId12" imgW="495300" imgH="393700" progId="Equation.3">
                    <p:embed/>
                    <p:pic>
                      <p:nvPicPr>
                        <p:cNvPr id="35" name="Object 4"/>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359" y="1253"/>
                          <a:ext cx="663" cy="5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43" name="Group 28"/>
          <p:cNvGrpSpPr/>
          <p:nvPr/>
        </p:nvGrpSpPr>
        <p:grpSpPr bwMode="auto">
          <a:xfrm>
            <a:off x="6011863" y="1628775"/>
            <a:ext cx="2592387" cy="1079500"/>
            <a:chOff x="3787" y="1026"/>
            <a:chExt cx="1633" cy="680"/>
          </a:xfrm>
        </p:grpSpPr>
        <p:sp>
          <p:nvSpPr>
            <p:cNvPr id="44" name="Freeform 29"/>
            <p:cNvSpPr/>
            <p:nvPr/>
          </p:nvSpPr>
          <p:spPr bwMode="auto">
            <a:xfrm>
              <a:off x="3787" y="1026"/>
              <a:ext cx="272" cy="680"/>
            </a:xfrm>
            <a:custGeom>
              <a:avLst/>
              <a:gdLst>
                <a:gd name="T0" fmla="*/ 0 w 272"/>
                <a:gd name="T1" fmla="*/ 0 h 680"/>
                <a:gd name="T2" fmla="*/ 272 w 272"/>
                <a:gd name="T3" fmla="*/ 0 h 680"/>
                <a:gd name="T4" fmla="*/ 272 w 272"/>
                <a:gd name="T5" fmla="*/ 680 h 680"/>
                <a:gd name="T6" fmla="*/ 0 w 272"/>
                <a:gd name="T7" fmla="*/ 680 h 68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72" h="680">
                  <a:moveTo>
                    <a:pt x="0" y="0"/>
                  </a:moveTo>
                  <a:lnTo>
                    <a:pt x="272" y="0"/>
                  </a:lnTo>
                  <a:lnTo>
                    <a:pt x="272" y="680"/>
                  </a:lnTo>
                  <a:lnTo>
                    <a:pt x="0" y="680"/>
                  </a:lnTo>
                </a:path>
              </a:pathLst>
            </a:custGeom>
            <a:noFill/>
            <a:ln w="57150" cmpd="sng">
              <a:solidFill>
                <a:srgbClr val="9900CC"/>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5" name="AutoShape 30"/>
            <p:cNvSpPr>
              <a:spLocks noChangeArrowheads="1"/>
            </p:cNvSpPr>
            <p:nvPr/>
          </p:nvSpPr>
          <p:spPr bwMode="auto">
            <a:xfrm>
              <a:off x="4105" y="1207"/>
              <a:ext cx="408" cy="273"/>
            </a:xfrm>
            <a:prstGeom prst="rightArrow">
              <a:avLst>
                <a:gd name="adj1" fmla="val 50000"/>
                <a:gd name="adj2" fmla="val 37363"/>
              </a:avLst>
            </a:prstGeom>
            <a:solidFill>
              <a:srgbClr val="FF66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aphicFrame>
          <p:nvGraphicFramePr>
            <p:cNvPr id="46" name="Object 4"/>
            <p:cNvGraphicFramePr>
              <a:graphicFrameLocks noChangeAspect="1"/>
            </p:cNvGraphicFramePr>
            <p:nvPr/>
          </p:nvGraphicFramePr>
          <p:xfrm>
            <a:off x="4558" y="1157"/>
            <a:ext cx="862" cy="289"/>
          </p:xfrm>
          <a:graphic>
            <a:graphicData uri="http://schemas.openxmlformats.org/presentationml/2006/ole">
              <mc:AlternateContent xmlns:mc="http://schemas.openxmlformats.org/markup-compatibility/2006">
                <mc:Choice xmlns:v="urn:schemas-microsoft-com:vml" Requires="v">
                  <p:oleObj spid="_x0000_s327405" name="公式" r:id="rId14" imgW="532765" imgH="177800" progId="Equation.3">
                    <p:embed/>
                  </p:oleObj>
                </mc:Choice>
                <mc:Fallback>
                  <p:oleObj name="公式" r:id="rId14" imgW="532765" imgH="177800" progId="Equation.3">
                    <p:embed/>
                    <p:pic>
                      <p:nvPicPr>
                        <p:cNvPr id="39" name="Object 4"/>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558" y="1157"/>
                          <a:ext cx="862" cy="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47" name="Group 32"/>
          <p:cNvGrpSpPr/>
          <p:nvPr/>
        </p:nvGrpSpPr>
        <p:grpSpPr bwMode="auto">
          <a:xfrm>
            <a:off x="7048500" y="2401888"/>
            <a:ext cx="1731963" cy="739775"/>
            <a:chOff x="4440" y="1513"/>
            <a:chExt cx="1091" cy="466"/>
          </a:xfrm>
        </p:grpSpPr>
        <p:graphicFrame>
          <p:nvGraphicFramePr>
            <p:cNvPr id="48" name="Object 4"/>
            <p:cNvGraphicFramePr>
              <a:graphicFrameLocks noChangeAspect="1"/>
            </p:cNvGraphicFramePr>
            <p:nvPr/>
          </p:nvGraphicFramePr>
          <p:xfrm>
            <a:off x="4440" y="1740"/>
            <a:ext cx="1071" cy="239"/>
          </p:xfrm>
          <a:graphic>
            <a:graphicData uri="http://schemas.openxmlformats.org/presentationml/2006/ole">
              <mc:AlternateContent xmlns:mc="http://schemas.openxmlformats.org/markup-compatibility/2006">
                <mc:Choice xmlns:v="urn:schemas-microsoft-com:vml" Requires="v">
                  <p:oleObj spid="_x0000_s327406" name="公式" r:id="rId16" imgW="799465" imgH="177800" progId="Equation.3">
                    <p:embed/>
                  </p:oleObj>
                </mc:Choice>
                <mc:Fallback>
                  <p:oleObj name="公式" r:id="rId16" imgW="799465" imgH="177800" progId="Equation.3">
                    <p:embed/>
                    <p:pic>
                      <p:nvPicPr>
                        <p:cNvPr id="41" name="Object 4"/>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440" y="1740"/>
                          <a:ext cx="1071" cy="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9" name="Text Box 34"/>
            <p:cNvSpPr txBox="1">
              <a:spLocks noChangeArrowheads="1"/>
            </p:cNvSpPr>
            <p:nvPr/>
          </p:nvSpPr>
          <p:spPr bwMode="auto">
            <a:xfrm>
              <a:off x="4455" y="1513"/>
              <a:ext cx="107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r>
                <a:rPr lang="zh-CN" altLang="en-US" sz="2400" b="1">
                  <a:solidFill>
                    <a:srgbClr val="000000"/>
                  </a:solidFill>
                  <a:latin typeface="Times New Roman" panose="02020603050405020304" pitchFamily="18" charset="0"/>
                  <a:ea typeface="微软雅黑" panose="020B0503020204020204" pitchFamily="34" charset="-122"/>
                </a:rPr>
                <a:t>布拉格定律</a:t>
              </a:r>
            </a:p>
          </p:txBody>
        </p:sp>
      </p:grpSp>
      <p:sp>
        <p:nvSpPr>
          <p:cNvPr id="50" name="Text Box 35"/>
          <p:cNvSpPr txBox="1">
            <a:spLocks noChangeArrowheads="1"/>
          </p:cNvSpPr>
          <p:nvPr/>
        </p:nvSpPr>
        <p:spPr bwMode="auto">
          <a:xfrm>
            <a:off x="1558529" y="5400987"/>
            <a:ext cx="6265068" cy="892552"/>
          </a:xfrm>
          <a:prstGeom prst="rect">
            <a:avLst/>
          </a:prstGeom>
          <a:gradFill rotWithShape="1">
            <a:gsLst>
              <a:gs pos="0">
                <a:srgbClr val="99FFCC"/>
              </a:gs>
              <a:gs pos="50000">
                <a:srgbClr val="FFFFFF"/>
              </a:gs>
              <a:gs pos="100000">
                <a:srgbClr val="99FFCC"/>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r>
              <a:rPr lang="zh-CN" altLang="en-US" sz="26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      此时发生了布拉格反射，反射波很强，</a:t>
            </a:r>
          </a:p>
          <a:p>
            <a:pPr eaLnBrk="1" hangingPunct="1"/>
            <a:r>
              <a:rPr lang="zh-CN" altLang="en-US" sz="26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      不能再当作微扰处理！</a:t>
            </a:r>
          </a:p>
        </p:txBody>
      </p:sp>
    </p:spTree>
    <p:extLst>
      <p:ext uri="{BB962C8B-B14F-4D97-AF65-F5344CB8AC3E}">
        <p14:creationId xmlns:p14="http://schemas.microsoft.com/office/powerpoint/2010/main" val="36847659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dissolve">
                                      <p:cBhvr>
                                        <p:cTn id="7" dur="500"/>
                                        <p:tgtEl>
                                          <p:spTgt spid="3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9"/>
                                        </p:tgtEl>
                                        <p:attrNameLst>
                                          <p:attrName>style.visibility</p:attrName>
                                        </p:attrNameLst>
                                      </p:cBhvr>
                                      <p:to>
                                        <p:strVal val="visible"/>
                                      </p:to>
                                    </p:set>
                                    <p:animEffect transition="in" filter="dissolve">
                                      <p:cBhvr>
                                        <p:cTn id="12" dur="500"/>
                                        <p:tgtEl>
                                          <p:spTgt spid="39"/>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8" fill="hold" nodeType="clickEffect">
                                  <p:stCondLst>
                                    <p:cond delay="0"/>
                                  </p:stCondLst>
                                  <p:childTnLst>
                                    <p:set>
                                      <p:cBhvr>
                                        <p:cTn id="16" dur="1" fill="hold">
                                          <p:stCondLst>
                                            <p:cond delay="0"/>
                                          </p:stCondLst>
                                        </p:cTn>
                                        <p:tgtEl>
                                          <p:spTgt spid="43"/>
                                        </p:tgtEl>
                                        <p:attrNameLst>
                                          <p:attrName>style.visibility</p:attrName>
                                        </p:attrNameLst>
                                      </p:cBhvr>
                                      <p:to>
                                        <p:strVal val="visible"/>
                                      </p:to>
                                    </p:set>
                                    <p:animEffect transition="in" filter="slide(fromLeft)">
                                      <p:cBhvr>
                                        <p:cTn id="17" dur="500"/>
                                        <p:tgtEl>
                                          <p:spTgt spid="43"/>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47"/>
                                        </p:tgtEl>
                                        <p:attrNameLst>
                                          <p:attrName>style.visibility</p:attrName>
                                        </p:attrNameLst>
                                      </p:cBhvr>
                                      <p:to>
                                        <p:strVal val="visible"/>
                                      </p:to>
                                    </p:set>
                                    <p:animEffect transition="in" filter="dissolve">
                                      <p:cBhvr>
                                        <p:cTn id="22" dur="500"/>
                                        <p:tgtEl>
                                          <p:spTgt spid="47"/>
                                        </p:tgtEl>
                                      </p:cBhvr>
                                    </p:animEffect>
                                  </p:childTnLst>
                                </p:cTn>
                              </p:par>
                            </p:childTnLst>
                          </p:cTn>
                        </p:par>
                      </p:childTnLst>
                    </p:cTn>
                  </p:par>
                  <p:par>
                    <p:cTn id="23" fill="hold">
                      <p:stCondLst>
                        <p:cond delay="indefinite"/>
                      </p:stCondLst>
                      <p:childTnLst>
                        <p:par>
                          <p:cTn id="24" fill="hold">
                            <p:stCondLst>
                              <p:cond delay="0"/>
                            </p:stCondLst>
                            <p:childTnLst>
                              <p:par>
                                <p:cTn id="25" presetID="12" presetClass="entr" presetSubtype="4" fill="hold" grpId="0" nodeType="clickEffect">
                                  <p:stCondLst>
                                    <p:cond delay="0"/>
                                  </p:stCondLst>
                                  <p:childTnLst>
                                    <p:set>
                                      <p:cBhvr>
                                        <p:cTn id="26" dur="1" fill="hold">
                                          <p:stCondLst>
                                            <p:cond delay="0"/>
                                          </p:stCondLst>
                                        </p:cTn>
                                        <p:tgtEl>
                                          <p:spTgt spid="50"/>
                                        </p:tgtEl>
                                        <p:attrNameLst>
                                          <p:attrName>style.visibility</p:attrName>
                                        </p:attrNameLst>
                                      </p:cBhvr>
                                      <p:to>
                                        <p:strVal val="visible"/>
                                      </p:to>
                                    </p:set>
                                    <p:animEffect transition="in" filter="slide(fromBottom)">
                                      <p:cBhvr>
                                        <p:cTn id="27"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Rectangle 2"/>
          <p:cNvSpPr>
            <a:spLocks noChangeArrowheads="1"/>
          </p:cNvSpPr>
          <p:nvPr/>
        </p:nvSpPr>
        <p:spPr bwMode="auto">
          <a:xfrm>
            <a:off x="4716537" y="4005064"/>
            <a:ext cx="2232025" cy="936625"/>
          </a:xfrm>
          <a:prstGeom prst="rect">
            <a:avLst/>
          </a:prstGeom>
          <a:solidFill>
            <a:srgbClr val="FFFF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aphicFrame>
        <p:nvGraphicFramePr>
          <p:cNvPr id="25" name="Object 4"/>
          <p:cNvGraphicFramePr>
            <a:graphicFrameLocks noChangeAspect="1"/>
          </p:cNvGraphicFramePr>
          <p:nvPr/>
        </p:nvGraphicFramePr>
        <p:xfrm>
          <a:off x="144016" y="1439864"/>
          <a:ext cx="8892480" cy="4419274"/>
        </p:xfrm>
        <a:graphic>
          <a:graphicData uri="http://schemas.openxmlformats.org/presentationml/2006/ole">
            <mc:AlternateContent xmlns:mc="http://schemas.openxmlformats.org/markup-compatibility/2006">
              <mc:Choice xmlns:v="urn:schemas-microsoft-com:vml" Requires="v">
                <p:oleObj spid="_x0000_s328424" name="Equation" r:id="rId4" imgW="106375200" imgH="52730400" progId="Equation.DSMT4">
                  <p:embed/>
                </p:oleObj>
              </mc:Choice>
              <mc:Fallback>
                <p:oleObj name="Equation" r:id="rId4" imgW="106375200" imgH="52730400" progId="Equation.DSMT4">
                  <p:embed/>
                  <p:pic>
                    <p:nvPicPr>
                      <p:cNvPr id="25" name="Object 4"/>
                      <p:cNvPicPr>
                        <a:picLocks noChangeAspect="1" noChangeArrowheads="1"/>
                      </p:cNvPicPr>
                      <p:nvPr/>
                    </p:nvPicPr>
                    <p:blipFill>
                      <a:blip r:embed="rId5"/>
                      <a:srcRect/>
                      <a:stretch>
                        <a:fillRect/>
                      </a:stretch>
                    </p:blipFill>
                    <p:spPr bwMode="auto">
                      <a:xfrm>
                        <a:off x="144016" y="1439864"/>
                        <a:ext cx="8892480" cy="4419274"/>
                      </a:xfrm>
                      <a:prstGeom prst="rect">
                        <a:avLst/>
                      </a:prstGeom>
                      <a:noFill/>
                      <a:ln>
                        <a:noFill/>
                      </a:ln>
                    </p:spPr>
                  </p:pic>
                </p:oleObj>
              </mc:Fallback>
            </mc:AlternateContent>
          </a:graphicData>
        </a:graphic>
      </p:graphicFrame>
      <p:grpSp>
        <p:nvGrpSpPr>
          <p:cNvPr id="11" name="Group 8"/>
          <p:cNvGrpSpPr/>
          <p:nvPr/>
        </p:nvGrpSpPr>
        <p:grpSpPr bwMode="auto">
          <a:xfrm>
            <a:off x="360363" y="3501008"/>
            <a:ext cx="3275012" cy="1423987"/>
            <a:chOff x="227" y="2251"/>
            <a:chExt cx="2063" cy="897"/>
          </a:xfrm>
        </p:grpSpPr>
        <p:sp>
          <p:nvSpPr>
            <p:cNvPr id="12" name="Oval 9"/>
            <p:cNvSpPr>
              <a:spLocks noChangeArrowheads="1"/>
            </p:cNvSpPr>
            <p:nvPr/>
          </p:nvSpPr>
          <p:spPr bwMode="auto">
            <a:xfrm>
              <a:off x="1383" y="2251"/>
              <a:ext cx="907" cy="725"/>
            </a:xfrm>
            <a:prstGeom prst="ellipse">
              <a:avLst/>
            </a:prstGeom>
            <a:noFill/>
            <a:ln w="38100">
              <a:solidFill>
                <a:srgbClr val="FF00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3" name="Text Box 10"/>
            <p:cNvSpPr txBox="1">
              <a:spLocks noChangeArrowheads="1"/>
            </p:cNvSpPr>
            <p:nvPr/>
          </p:nvSpPr>
          <p:spPr bwMode="auto">
            <a:xfrm>
              <a:off x="227" y="2840"/>
              <a:ext cx="1156" cy="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600" b="1" i="0" u="none" strike="noStrike" kern="1200" cap="none" spc="0" normalizeH="0" baseline="0" noProof="0">
                  <a:ln>
                    <a:noFill/>
                  </a:ln>
                  <a:solidFill>
                    <a:srgbClr val="FF0000"/>
                  </a:solidFill>
                  <a:effectLst/>
                  <a:uLnTx/>
                  <a:uFillTx/>
                  <a:latin typeface="Times New Roman" panose="02020603050405020304" pitchFamily="18" charset="0"/>
                  <a:ea typeface="微软雅黑" panose="020B0503020204020204" pitchFamily="34" charset="-122"/>
                </a:rPr>
                <a:t>前进平面波</a:t>
              </a:r>
            </a:p>
          </p:txBody>
        </p:sp>
        <p:sp>
          <p:nvSpPr>
            <p:cNvPr id="14" name="Line 11"/>
            <p:cNvSpPr>
              <a:spLocks noChangeShapeType="1"/>
            </p:cNvSpPr>
            <p:nvPr/>
          </p:nvSpPr>
          <p:spPr bwMode="auto">
            <a:xfrm flipV="1">
              <a:off x="1292" y="2750"/>
              <a:ext cx="137" cy="136"/>
            </a:xfrm>
            <a:prstGeom prst="line">
              <a:avLst/>
            </a:prstGeom>
            <a:noFill/>
            <a:ln w="9525">
              <a:solidFill>
                <a:srgbClr val="FF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Arial" panose="020B0604020202020204" pitchFamily="34" charset="0"/>
              </a:endParaRPr>
            </a:p>
          </p:txBody>
        </p:sp>
      </p:grpSp>
      <p:grpSp>
        <p:nvGrpSpPr>
          <p:cNvPr id="15" name="Group 12"/>
          <p:cNvGrpSpPr/>
          <p:nvPr/>
        </p:nvGrpSpPr>
        <p:grpSpPr bwMode="auto">
          <a:xfrm>
            <a:off x="3851275" y="5085184"/>
            <a:ext cx="5041900" cy="504825"/>
            <a:chOff x="2426" y="3294"/>
            <a:chExt cx="3176" cy="318"/>
          </a:xfrm>
        </p:grpSpPr>
        <p:sp>
          <p:nvSpPr>
            <p:cNvPr id="16" name="Line 13"/>
            <p:cNvSpPr>
              <a:spLocks noChangeShapeType="1"/>
            </p:cNvSpPr>
            <p:nvPr/>
          </p:nvSpPr>
          <p:spPr bwMode="auto">
            <a:xfrm>
              <a:off x="2426" y="3294"/>
              <a:ext cx="3176" cy="0"/>
            </a:xfrm>
            <a:prstGeom prst="line">
              <a:avLst/>
            </a:prstGeom>
            <a:noFill/>
            <a:ln w="76200">
              <a:solidFill>
                <a:srgbClr val="0066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Arial" panose="020B0604020202020204" pitchFamily="34" charset="0"/>
              </a:endParaRPr>
            </a:p>
          </p:txBody>
        </p:sp>
        <p:sp>
          <p:nvSpPr>
            <p:cNvPr id="17" name="Text Box 14"/>
            <p:cNvSpPr txBox="1">
              <a:spLocks noChangeArrowheads="1"/>
            </p:cNvSpPr>
            <p:nvPr/>
          </p:nvSpPr>
          <p:spPr bwMode="auto">
            <a:xfrm>
              <a:off x="3285" y="3304"/>
              <a:ext cx="1364" cy="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600" b="1" i="0" u="none" strike="noStrike" kern="1200" cap="none" spc="0" normalizeH="0" baseline="0" noProof="0">
                  <a:ln>
                    <a:noFill/>
                  </a:ln>
                  <a:solidFill>
                    <a:srgbClr val="0000FF"/>
                  </a:solidFill>
                  <a:effectLst/>
                  <a:uLnTx/>
                  <a:uFillTx/>
                  <a:latin typeface="Times New Roman" panose="02020603050405020304" pitchFamily="18" charset="0"/>
                  <a:ea typeface="微软雅黑" panose="020B0503020204020204" pitchFamily="34" charset="-122"/>
                </a:rPr>
                <a:t>散射波的叠加</a:t>
              </a:r>
            </a:p>
          </p:txBody>
        </p:sp>
      </p:grpSp>
      <p:grpSp>
        <p:nvGrpSpPr>
          <p:cNvPr id="18" name="Group 15"/>
          <p:cNvGrpSpPr/>
          <p:nvPr/>
        </p:nvGrpSpPr>
        <p:grpSpPr bwMode="auto">
          <a:xfrm>
            <a:off x="4140200" y="3068960"/>
            <a:ext cx="3024188" cy="1963738"/>
            <a:chOff x="2608" y="2012"/>
            <a:chExt cx="1905" cy="1237"/>
          </a:xfrm>
        </p:grpSpPr>
        <p:sp>
          <p:nvSpPr>
            <p:cNvPr id="19" name="AutoShape 16"/>
            <p:cNvSpPr>
              <a:spLocks noChangeArrowheads="1"/>
            </p:cNvSpPr>
            <p:nvPr/>
          </p:nvSpPr>
          <p:spPr bwMode="auto">
            <a:xfrm>
              <a:off x="2608" y="2296"/>
              <a:ext cx="1905" cy="953"/>
            </a:xfrm>
            <a:prstGeom prst="roundRect">
              <a:avLst>
                <a:gd name="adj" fmla="val 16667"/>
              </a:avLst>
            </a:prstGeom>
            <a:noFill/>
            <a:ln w="38100">
              <a:solidFill>
                <a:srgbClr val="9900CC"/>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0" name="Text Box 17"/>
            <p:cNvSpPr txBox="1">
              <a:spLocks noChangeArrowheads="1"/>
            </p:cNvSpPr>
            <p:nvPr/>
          </p:nvSpPr>
          <p:spPr bwMode="auto">
            <a:xfrm>
              <a:off x="2882" y="2012"/>
              <a:ext cx="126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400" b="1" i="0" u="none" strike="noStrike" kern="1200" cap="none" spc="0" normalizeH="0" baseline="0" noProof="0">
                  <a:ln>
                    <a:noFill/>
                  </a:ln>
                  <a:solidFill>
                    <a:srgbClr val="660066"/>
                  </a:solidFill>
                  <a:effectLst/>
                  <a:uLnTx/>
                  <a:uFillTx/>
                  <a:latin typeface="Times New Roman" panose="02020603050405020304" pitchFamily="18" charset="0"/>
                  <a:ea typeface="微软雅黑" panose="020B0503020204020204" pitchFamily="34" charset="-122"/>
                </a:rPr>
                <a:t>散射波的振幅</a:t>
              </a:r>
            </a:p>
          </p:txBody>
        </p:sp>
      </p:grpSp>
      <p:grpSp>
        <p:nvGrpSpPr>
          <p:cNvPr id="21" name="Group 18"/>
          <p:cNvGrpSpPr/>
          <p:nvPr/>
        </p:nvGrpSpPr>
        <p:grpSpPr bwMode="auto">
          <a:xfrm>
            <a:off x="7645722" y="2868613"/>
            <a:ext cx="1174750" cy="1784350"/>
            <a:chOff x="4863" y="1807"/>
            <a:chExt cx="740" cy="1124"/>
          </a:xfrm>
        </p:grpSpPr>
        <p:sp>
          <p:nvSpPr>
            <p:cNvPr id="22" name="Oval 19"/>
            <p:cNvSpPr>
              <a:spLocks noChangeArrowheads="1"/>
            </p:cNvSpPr>
            <p:nvPr/>
          </p:nvSpPr>
          <p:spPr bwMode="auto">
            <a:xfrm>
              <a:off x="5012" y="2115"/>
              <a:ext cx="453" cy="816"/>
            </a:xfrm>
            <a:prstGeom prst="ellipse">
              <a:avLst/>
            </a:prstGeom>
            <a:noFill/>
            <a:ln w="38100">
              <a:solidFill>
                <a:srgbClr val="00CC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2600" b="1" i="0" u="none" strike="noStrike" kern="1200" cap="none" spc="0" normalizeH="0" baseline="0" noProof="0">
                <a:ln>
                  <a:noFill/>
                </a:ln>
                <a:solidFill>
                  <a:srgbClr val="008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3" name="Text Box 20"/>
            <p:cNvSpPr txBox="1">
              <a:spLocks noChangeArrowheads="1"/>
            </p:cNvSpPr>
            <p:nvPr/>
          </p:nvSpPr>
          <p:spPr bwMode="auto">
            <a:xfrm>
              <a:off x="4863" y="1807"/>
              <a:ext cx="740" cy="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600" b="1" i="0" u="none" strike="noStrike" kern="1200" cap="none" spc="0" normalizeH="0" baseline="0" noProof="0" dirty="0">
                  <a:ln>
                    <a:noFill/>
                  </a:ln>
                  <a:solidFill>
                    <a:srgbClr val="008000"/>
                  </a:solidFill>
                  <a:effectLst/>
                  <a:uLnTx/>
                  <a:uFillTx/>
                  <a:latin typeface="Times New Roman" panose="02020603050405020304" pitchFamily="18" charset="0"/>
                  <a:ea typeface="微软雅黑" panose="020B0503020204020204" pitchFamily="34" charset="-122"/>
                </a:rPr>
                <a:t>倒格矢</a:t>
              </a:r>
            </a:p>
          </p:txBody>
        </p:sp>
      </p:grpSp>
      <p:sp>
        <p:nvSpPr>
          <p:cNvPr id="2" name="页脚占位符 1"/>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zh-CN" altLang="en-US" sz="14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清华大学电子工程系</a:t>
            </a:r>
            <a:r>
              <a:rPr kumimoji="1" lang="en-US"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a:t>
            </a:r>
            <a:r>
              <a:rPr kumimoji="1" lang="zh-CN" altLang="en-US" sz="14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黄翊东</a:t>
            </a:r>
            <a:endParaRPr kumimoji="1" lang="en-US"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3" name="灯片编号占位符 2"/>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BFA3644-F7FA-4510-BE22-999DFD69EC9B}" type="slidenum">
              <a:rPr kumimoji="1" lang="en-US" altLang="zh-CN" sz="14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78</a:t>
            </a:fld>
            <a:endPar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24" name="Rectangle 2"/>
          <p:cNvSpPr txBox="1">
            <a:spLocks noRot="1" noChangeArrowheads="1"/>
          </p:cNvSpPr>
          <p:nvPr/>
        </p:nvSpPr>
        <p:spPr bwMode="auto">
          <a:xfrm>
            <a:off x="2814637" y="59923"/>
            <a:ext cx="4691063"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5pPr>
            <a:lvl6pPr marL="4572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6pPr>
            <a:lvl7pPr marL="9144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7pPr>
            <a:lvl8pPr marL="13716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8pPr>
            <a:lvl9pPr marL="18288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1" lang="zh-CN" altLang="en-US" sz="3600" b="1" i="0" u="none" strike="noStrike" kern="1200" cap="none" spc="0" normalizeH="0" baseline="0" noProof="0">
                <a:ln>
                  <a:noFill/>
                </a:ln>
                <a:solidFill>
                  <a:srgbClr val="660066"/>
                </a:solidFill>
                <a:effectLst>
                  <a:outerShdw blurRad="38100" dist="38100" dir="2700000" algn="tl">
                    <a:srgbClr val="C0C0C0"/>
                  </a:outerShdw>
                </a:effectLst>
                <a:uLnTx/>
                <a:uFillTx/>
                <a:latin typeface="Times New Roman" pitchFamily="18" charset="0"/>
                <a:ea typeface="微软雅黑" pitchFamily="34" charset="-122"/>
                <a:cs typeface="+mj-cs"/>
              </a:rPr>
              <a:t>波函数的一级修正</a:t>
            </a:r>
            <a:endParaRPr kumimoji="1" lang="zh-CN" altLang="en-US" sz="3600" b="1" i="0" u="none" strike="noStrike" kern="1200" cap="none" spc="0" normalizeH="0" baseline="0" noProof="0" dirty="0">
              <a:ln>
                <a:noFill/>
              </a:ln>
              <a:solidFill>
                <a:srgbClr val="660066"/>
              </a:solidFill>
              <a:effectLst>
                <a:outerShdw blurRad="38100" dist="38100" dir="2700000" algn="tl">
                  <a:srgbClr val="C0C0C0"/>
                </a:outerShdw>
              </a:effectLst>
              <a:uLnTx/>
              <a:uFillTx/>
              <a:latin typeface="Times New Roman" pitchFamily="18" charset="0"/>
              <a:ea typeface="微软雅黑" pitchFamily="34" charset="-122"/>
              <a:cs typeface="+mj-cs"/>
            </a:endParaRPr>
          </a:p>
        </p:txBody>
      </p:sp>
      <p:sp>
        <p:nvSpPr>
          <p:cNvPr id="26" name="Rectangle 37"/>
          <p:cNvSpPr>
            <a:spLocks noChangeArrowheads="1"/>
          </p:cNvSpPr>
          <p:nvPr/>
        </p:nvSpPr>
        <p:spPr bwMode="auto">
          <a:xfrm flipV="1">
            <a:off x="106363" y="923120"/>
            <a:ext cx="8885237" cy="42863"/>
          </a:xfrm>
          <a:prstGeom prst="rect">
            <a:avLst/>
          </a:prstGeom>
          <a:gradFill rotWithShape="0">
            <a:gsLst>
              <a:gs pos="0">
                <a:srgbClr val="808080">
                  <a:gamma/>
                  <a:tint val="0"/>
                  <a:invGamma/>
                </a:srgbClr>
              </a:gs>
              <a:gs pos="100000">
                <a:srgbClr val="808080"/>
              </a:gs>
            </a:gsLst>
            <a:path path="shape">
              <a:fillToRect l="50000" t="50000" r="50000" b="50000"/>
            </a:path>
          </a:gradFill>
          <a:ln w="12700">
            <a:noFill/>
            <a:miter lim="800000"/>
            <a:headEnd type="none" w="sm" len="sm"/>
            <a:tailEnd type="none" w="sm" len="sm"/>
          </a:ln>
          <a:effectLst/>
        </p:spPr>
        <p:txBody>
          <a:bodyPr wrap="none" anchor="ctr"/>
          <a:lstStyle/>
          <a:p>
            <a:pPr marL="0" marR="0" lvl="0" indent="0" algn="l" defTabSz="914400" rtl="0" eaLnBrk="0" fontAlgn="auto" latinLnBrk="0" hangingPunct="0">
              <a:lnSpc>
                <a:spcPct val="100000"/>
              </a:lnSpc>
              <a:spcBef>
                <a:spcPts val="0"/>
              </a:spcBef>
              <a:spcAft>
                <a:spcPts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Arial"/>
              <a:ea typeface="宋体"/>
              <a:cs typeface="+mn-cs"/>
            </a:endParaRPr>
          </a:p>
        </p:txBody>
      </p:sp>
      <p:sp>
        <p:nvSpPr>
          <p:cNvPr id="28" name="Text Box 6"/>
          <p:cNvSpPr txBox="1">
            <a:spLocks noChangeArrowheads="1"/>
          </p:cNvSpPr>
          <p:nvPr/>
        </p:nvSpPr>
        <p:spPr bwMode="auto">
          <a:xfrm>
            <a:off x="2879569" y="5842052"/>
            <a:ext cx="3351603" cy="46166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zh-CN" altLang="en-US" sz="2400" b="1" i="0" u="none" strike="noStrike" kern="1200" cap="none" spc="0" normalizeH="0" baseline="0" noProof="0" dirty="0">
                <a:ln>
                  <a:noFill/>
                </a:ln>
                <a:solidFill>
                  <a:srgbClr val="C00000"/>
                </a:solidFill>
                <a:effectLst/>
                <a:uLnTx/>
                <a:uFillTx/>
                <a:latin typeface="Times New Roman" panose="02020603050405020304" pitchFamily="18" charset="0"/>
                <a:ea typeface="微软雅黑" panose="020B0503020204020204" pitchFamily="34" charset="-122"/>
              </a:rPr>
              <a:t>具有布洛赫函数的形式</a:t>
            </a:r>
          </a:p>
        </p:txBody>
      </p:sp>
      <p:sp>
        <p:nvSpPr>
          <p:cNvPr id="29" name="Text Box 18"/>
          <p:cNvSpPr txBox="1">
            <a:spLocks noChangeArrowheads="1"/>
          </p:cNvSpPr>
          <p:nvPr/>
        </p:nvSpPr>
        <p:spPr bwMode="auto">
          <a:xfrm>
            <a:off x="323850" y="4956175"/>
            <a:ext cx="2825750" cy="488950"/>
          </a:xfrm>
          <a:prstGeom prst="rect">
            <a:avLst/>
          </a:prstGeom>
          <a:solidFill>
            <a:srgbClr val="FF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6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rPr>
              <a:t>自由电子的波函数</a:t>
            </a:r>
          </a:p>
        </p:txBody>
      </p:sp>
      <p:sp>
        <p:nvSpPr>
          <p:cNvPr id="31" name="Rectangle 2"/>
          <p:cNvSpPr txBox="1">
            <a:spLocks noRot="1" noChangeArrowheads="1"/>
          </p:cNvSpPr>
          <p:nvPr/>
        </p:nvSpPr>
        <p:spPr bwMode="auto">
          <a:xfrm>
            <a:off x="0" y="341313"/>
            <a:ext cx="4691063"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5pPr>
            <a:lvl6pPr marL="4572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6pPr>
            <a:lvl7pPr marL="9144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7pPr>
            <a:lvl8pPr marL="13716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8pPr>
            <a:lvl9pPr marL="18288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zh-CN" altLang="en-US" sz="4000" b="0" i="0" u="none" strike="noStrike" kern="0" cap="none" spc="0" normalizeH="0" baseline="0" noProof="0">
                <a:ln>
                  <a:noFill/>
                </a:ln>
                <a:solidFill>
                  <a:srgbClr val="000099"/>
                </a:solidFill>
                <a:effectLst/>
                <a:uLnTx/>
                <a:uFillTx/>
                <a:latin typeface="Times New Roman" panose="02020603050405020304" pitchFamily="18" charset="0"/>
                <a:ea typeface="微软雅黑" panose="020B0503020204020204" pitchFamily="34" charset="-122"/>
                <a:cs typeface="+mj-cs"/>
              </a:rPr>
              <a:t>波函数的一级修正</a:t>
            </a:r>
          </a:p>
        </p:txBody>
      </p:sp>
      <p:sp>
        <p:nvSpPr>
          <p:cNvPr id="32" name="Text Box 7"/>
          <p:cNvSpPr txBox="1">
            <a:spLocks noChangeArrowheads="1"/>
          </p:cNvSpPr>
          <p:nvPr/>
        </p:nvSpPr>
        <p:spPr bwMode="auto">
          <a:xfrm>
            <a:off x="971550" y="1700213"/>
            <a:ext cx="7696200" cy="885825"/>
          </a:xfrm>
          <a:prstGeom prst="rect">
            <a:avLst/>
          </a:prstGeom>
          <a:solidFill>
            <a:srgbClr val="FFFF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6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周期场中的电子波函数是由波矢为</a:t>
            </a:r>
            <a:r>
              <a:rPr kumimoji="0" lang="en-US" altLang="zh-CN" sz="2600" b="1" i="1"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k </a:t>
            </a:r>
            <a:r>
              <a:rPr kumimoji="0" lang="zh-CN" altLang="en-US" sz="26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的前进平面波和</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6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被周期势场散射的各散射波的叠加形成的</a:t>
            </a:r>
          </a:p>
        </p:txBody>
      </p:sp>
      <p:sp>
        <p:nvSpPr>
          <p:cNvPr id="33" name="Rectangle 2"/>
          <p:cNvSpPr txBox="1">
            <a:spLocks noRot="1" noChangeArrowheads="1"/>
          </p:cNvSpPr>
          <p:nvPr/>
        </p:nvSpPr>
        <p:spPr bwMode="auto">
          <a:xfrm>
            <a:off x="1465263" y="341313"/>
            <a:ext cx="4691062" cy="1143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l" rtl="0" eaLnBrk="0" fontAlgn="base" hangingPunct="0">
              <a:spcBef>
                <a:spcPct val="0"/>
              </a:spcBef>
              <a:spcAft>
                <a:spcPct val="0"/>
              </a:spcAft>
              <a:defRPr sz="4200">
                <a:solidFill>
                  <a:schemeClr val="tx2"/>
                </a:solidFill>
                <a:latin typeface="+mj-lt"/>
                <a:ea typeface="+mj-ea"/>
                <a:cs typeface="+mj-cs"/>
              </a:defRPr>
            </a:lvl1pPr>
            <a:lvl2pPr algn="l" rtl="0" eaLnBrk="0" fontAlgn="base" hangingPunct="0">
              <a:spcBef>
                <a:spcPct val="0"/>
              </a:spcBef>
              <a:spcAft>
                <a:spcPct val="0"/>
              </a:spcAft>
              <a:defRPr sz="4200">
                <a:solidFill>
                  <a:schemeClr val="tx2"/>
                </a:solidFill>
                <a:latin typeface="Arial" panose="020B0604020202020204" pitchFamily="34" charset="0"/>
                <a:ea typeface="宋体" panose="02010600030101010101" pitchFamily="2" charset="-122"/>
              </a:defRPr>
            </a:lvl2pPr>
            <a:lvl3pPr algn="l" rtl="0" eaLnBrk="0" fontAlgn="base" hangingPunct="0">
              <a:spcBef>
                <a:spcPct val="0"/>
              </a:spcBef>
              <a:spcAft>
                <a:spcPct val="0"/>
              </a:spcAft>
              <a:defRPr sz="4200">
                <a:solidFill>
                  <a:schemeClr val="tx2"/>
                </a:solidFill>
                <a:latin typeface="Arial" panose="020B0604020202020204" pitchFamily="34" charset="0"/>
                <a:ea typeface="宋体" panose="02010600030101010101" pitchFamily="2" charset="-122"/>
              </a:defRPr>
            </a:lvl3pPr>
            <a:lvl4pPr algn="l" rtl="0" eaLnBrk="0" fontAlgn="base" hangingPunct="0">
              <a:spcBef>
                <a:spcPct val="0"/>
              </a:spcBef>
              <a:spcAft>
                <a:spcPct val="0"/>
              </a:spcAft>
              <a:defRPr sz="4200">
                <a:solidFill>
                  <a:schemeClr val="tx2"/>
                </a:solidFill>
                <a:latin typeface="Arial" panose="020B0604020202020204" pitchFamily="34" charset="0"/>
                <a:ea typeface="宋体" panose="02010600030101010101" pitchFamily="2" charset="-122"/>
              </a:defRPr>
            </a:lvl4pPr>
            <a:lvl5pPr algn="l" rtl="0" eaLnBrk="0" fontAlgn="base" hangingPunct="0">
              <a:spcBef>
                <a:spcPct val="0"/>
              </a:spcBef>
              <a:spcAft>
                <a:spcPct val="0"/>
              </a:spcAft>
              <a:defRPr sz="4200">
                <a:solidFill>
                  <a:schemeClr val="tx2"/>
                </a:solidFill>
                <a:latin typeface="Arial" panose="020B0604020202020204" pitchFamily="34" charset="0"/>
                <a:ea typeface="宋体" panose="02010600030101010101" pitchFamily="2" charset="-122"/>
              </a:defRPr>
            </a:lvl5pPr>
            <a:lvl6pPr marL="457200" algn="l" rtl="0" fontAlgn="base">
              <a:spcBef>
                <a:spcPct val="0"/>
              </a:spcBef>
              <a:spcAft>
                <a:spcPct val="0"/>
              </a:spcAft>
              <a:defRPr sz="4200">
                <a:solidFill>
                  <a:schemeClr val="tx2"/>
                </a:solidFill>
                <a:latin typeface="Arial" panose="020B0604020202020204" pitchFamily="34" charset="0"/>
                <a:ea typeface="宋体" panose="02010600030101010101" pitchFamily="2" charset="-122"/>
              </a:defRPr>
            </a:lvl6pPr>
            <a:lvl7pPr marL="914400" algn="l" rtl="0" fontAlgn="base">
              <a:spcBef>
                <a:spcPct val="0"/>
              </a:spcBef>
              <a:spcAft>
                <a:spcPct val="0"/>
              </a:spcAft>
              <a:defRPr sz="4200">
                <a:solidFill>
                  <a:schemeClr val="tx2"/>
                </a:solidFill>
                <a:latin typeface="Arial" panose="020B0604020202020204" pitchFamily="34" charset="0"/>
                <a:ea typeface="宋体" panose="02010600030101010101" pitchFamily="2" charset="-122"/>
              </a:defRPr>
            </a:lvl7pPr>
            <a:lvl8pPr marL="1371600" algn="l" rtl="0" fontAlgn="base">
              <a:spcBef>
                <a:spcPct val="0"/>
              </a:spcBef>
              <a:spcAft>
                <a:spcPct val="0"/>
              </a:spcAft>
              <a:defRPr sz="4200">
                <a:solidFill>
                  <a:schemeClr val="tx2"/>
                </a:solidFill>
                <a:latin typeface="Arial" panose="020B0604020202020204" pitchFamily="34" charset="0"/>
                <a:ea typeface="宋体" panose="02010600030101010101" pitchFamily="2" charset="-122"/>
              </a:defRPr>
            </a:lvl8pPr>
            <a:lvl9pPr marL="1828800" algn="l" rtl="0" fontAlgn="base">
              <a:spcBef>
                <a:spcPct val="0"/>
              </a:spcBef>
              <a:spcAft>
                <a:spcPct val="0"/>
              </a:spcAft>
              <a:defRPr sz="4200">
                <a:solidFill>
                  <a:schemeClr val="tx2"/>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4000" b="0" i="0" u="none" strike="noStrike" kern="0" cap="none" spc="0" normalizeH="0" baseline="0" noProof="0">
                <a:ln>
                  <a:noFill/>
                </a:ln>
                <a:solidFill>
                  <a:srgbClr val="000099"/>
                </a:solidFill>
                <a:effectLst/>
                <a:uLnTx/>
                <a:uFillTx/>
                <a:latin typeface="Times New Roman" panose="02020603050405020304" pitchFamily="18" charset="0"/>
                <a:ea typeface="微软雅黑" panose="020B0503020204020204" pitchFamily="34" charset="-122"/>
                <a:cs typeface="+mj-cs"/>
              </a:rPr>
              <a:t>波函数的一级修正</a:t>
            </a:r>
          </a:p>
        </p:txBody>
      </p:sp>
      <p:sp>
        <p:nvSpPr>
          <p:cNvPr id="34" name="Rectangle 19"/>
          <p:cNvSpPr>
            <a:spLocks noChangeArrowheads="1"/>
          </p:cNvSpPr>
          <p:nvPr/>
        </p:nvSpPr>
        <p:spPr bwMode="auto">
          <a:xfrm>
            <a:off x="179388" y="188913"/>
            <a:ext cx="8713787" cy="2879725"/>
          </a:xfrm>
          <a:prstGeom prst="rect">
            <a:avLst/>
          </a:prstGeom>
          <a:solidFill>
            <a:srgbClr val="FF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5" name="Rectangle 3"/>
          <p:cNvSpPr>
            <a:spLocks noRot="1" noChangeArrowheads="1"/>
          </p:cNvSpPr>
          <p:nvPr/>
        </p:nvSpPr>
        <p:spPr bwMode="auto">
          <a:xfrm>
            <a:off x="250825" y="520700"/>
            <a:ext cx="82296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342900" marR="0" lvl="0" indent="-342900" algn="l" defTabSz="914400" rtl="0" eaLnBrk="1" fontAlgn="base" latinLnBrk="0" hangingPunct="1">
              <a:lnSpc>
                <a:spcPct val="100000"/>
              </a:lnSpc>
              <a:spcBef>
                <a:spcPct val="20000"/>
              </a:spcBef>
              <a:spcAft>
                <a:spcPct val="0"/>
              </a:spcAft>
              <a:buClr>
                <a:srgbClr val="336666"/>
              </a:buClr>
              <a:buSzPct val="70000"/>
              <a:buFont typeface="Wingdings" panose="05000000000000000000" pitchFamily="2" charset="2"/>
              <a:buNone/>
              <a:tabLst/>
              <a:defRPr/>
            </a:pPr>
            <a:r>
              <a:rPr kumimoji="0" lang="en-US" altLang="zh-CN" sz="2600" b="1" i="1"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k </a:t>
            </a:r>
            <a:r>
              <a:rPr kumimoji="0" lang="zh-CN" altLang="en-US" sz="2600" b="1" i="0"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取值在布里渊区边界                   时，</a:t>
            </a:r>
          </a:p>
          <a:p>
            <a:pPr marL="342900" marR="0" lvl="0" indent="-342900" algn="l" defTabSz="914400" rtl="0" eaLnBrk="1" fontAlgn="base" latinLnBrk="0" hangingPunct="1">
              <a:lnSpc>
                <a:spcPct val="100000"/>
              </a:lnSpc>
              <a:spcBef>
                <a:spcPct val="20000"/>
              </a:spcBef>
              <a:spcAft>
                <a:spcPct val="0"/>
              </a:spcAft>
              <a:buClr>
                <a:srgbClr val="336666"/>
              </a:buClr>
              <a:buSzPct val="70000"/>
              <a:buFont typeface="Wingdings" panose="05000000000000000000" pitchFamily="2" charset="2"/>
              <a:buChar char="¢"/>
              <a:tabLst/>
              <a:defRPr/>
            </a:pPr>
            <a:endParaRPr kumimoji="0" lang="zh-CN" altLang="en-US" sz="2600" b="1" i="0"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a:p>
            <a:pPr marL="342900" marR="0" lvl="0" indent="-342900" algn="l" defTabSz="914400" rtl="0" eaLnBrk="1" fontAlgn="base" latinLnBrk="0" hangingPunct="1">
              <a:lnSpc>
                <a:spcPct val="100000"/>
              </a:lnSpc>
              <a:spcBef>
                <a:spcPct val="20000"/>
              </a:spcBef>
              <a:spcAft>
                <a:spcPct val="0"/>
              </a:spcAft>
              <a:buClr>
                <a:srgbClr val="336666"/>
              </a:buClr>
              <a:buSzPct val="70000"/>
              <a:buFont typeface="Wingdings" panose="05000000000000000000" pitchFamily="2" charset="2"/>
              <a:buChar char="¢"/>
              <a:tabLst/>
              <a:defRPr/>
            </a:pPr>
            <a:endParaRPr kumimoji="0" lang="zh-CN" altLang="en-US" sz="2600" b="1" i="0"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a:p>
            <a:pPr marL="342900" marR="0" lvl="0" indent="-342900" algn="l" defTabSz="914400" rtl="0" eaLnBrk="1" fontAlgn="base" latinLnBrk="0" hangingPunct="1">
              <a:lnSpc>
                <a:spcPct val="100000"/>
              </a:lnSpc>
              <a:spcBef>
                <a:spcPct val="20000"/>
              </a:spcBef>
              <a:spcAft>
                <a:spcPct val="0"/>
              </a:spcAft>
              <a:buClr>
                <a:srgbClr val="336666"/>
              </a:buClr>
              <a:buSzPct val="70000"/>
              <a:buFont typeface="Wingdings" panose="05000000000000000000" pitchFamily="2" charset="2"/>
              <a:buChar char="¢"/>
              <a:tabLst/>
              <a:defRPr/>
            </a:pPr>
            <a:endParaRPr kumimoji="0" lang="zh-CN" altLang="en-US" sz="2600" b="1" i="0"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aphicFrame>
        <p:nvGraphicFramePr>
          <p:cNvPr id="36" name="Object 4"/>
          <p:cNvGraphicFramePr>
            <a:graphicFrameLocks noChangeAspect="1"/>
          </p:cNvGraphicFramePr>
          <p:nvPr/>
        </p:nvGraphicFramePr>
        <p:xfrm>
          <a:off x="3717925" y="333375"/>
          <a:ext cx="1368425" cy="890588"/>
        </p:xfrm>
        <a:graphic>
          <a:graphicData uri="http://schemas.openxmlformats.org/presentationml/2006/ole">
            <mc:AlternateContent xmlns:mc="http://schemas.openxmlformats.org/markup-compatibility/2006">
              <mc:Choice xmlns:v="urn:schemas-microsoft-com:vml" Requires="v">
                <p:oleObj spid="_x0000_s328425" name="公式" r:id="rId6" imgW="596900" imgH="393700" progId="Equation.3">
                  <p:embed/>
                </p:oleObj>
              </mc:Choice>
              <mc:Fallback>
                <p:oleObj name="公式" r:id="rId6" imgW="596900" imgH="393700" progId="Equation.3">
                  <p:embed/>
                  <p:pic>
                    <p:nvPicPr>
                      <p:cNvPr id="36" name="Object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17925" y="333375"/>
                        <a:ext cx="1368425" cy="890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7" name="Object 4"/>
          <p:cNvGraphicFramePr>
            <a:graphicFrameLocks noChangeAspect="1"/>
          </p:cNvGraphicFramePr>
          <p:nvPr/>
        </p:nvGraphicFramePr>
        <p:xfrm>
          <a:off x="5949950" y="188913"/>
          <a:ext cx="2917825" cy="1138237"/>
        </p:xfrm>
        <a:graphic>
          <a:graphicData uri="http://schemas.openxmlformats.org/presentationml/2006/ole">
            <mc:AlternateContent xmlns:mc="http://schemas.openxmlformats.org/markup-compatibility/2006">
              <mc:Choice xmlns:v="urn:schemas-microsoft-com:vml" Requires="v">
                <p:oleObj spid="_x0000_s328426" name="公式" r:id="rId8" imgW="1371600" imgH="533400" progId="Equation.3">
                  <p:embed/>
                </p:oleObj>
              </mc:Choice>
              <mc:Fallback>
                <p:oleObj name="公式" r:id="rId8" imgW="1371600" imgH="533400" progId="Equation.3">
                  <p:embed/>
                  <p:pic>
                    <p:nvPicPr>
                      <p:cNvPr id="37" name="Object 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949950" y="188913"/>
                        <a:ext cx="2917825" cy="1138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8" name="Object 4"/>
          <p:cNvGraphicFramePr>
            <a:graphicFrameLocks noChangeAspect="1"/>
          </p:cNvGraphicFramePr>
          <p:nvPr>
            <p:extLst>
              <p:ext uri="{D42A27DB-BD31-4B8C-83A1-F6EECF244321}">
                <p14:modId xmlns:p14="http://schemas.microsoft.com/office/powerpoint/2010/main" val="4252962220"/>
              </p:ext>
            </p:extLst>
          </p:nvPr>
        </p:nvGraphicFramePr>
        <p:xfrm>
          <a:off x="3636963" y="1196975"/>
          <a:ext cx="2484437" cy="839788"/>
        </p:xfrm>
        <a:graphic>
          <a:graphicData uri="http://schemas.openxmlformats.org/presentationml/2006/ole">
            <mc:AlternateContent xmlns:mc="http://schemas.openxmlformats.org/markup-compatibility/2006">
              <mc:Choice xmlns:v="urn:schemas-microsoft-com:vml" Requires="v">
                <p:oleObj spid="_x0000_s328427" name="Equation" r:id="rId10" imgW="1168200" imgH="393480" progId="Equation.DSMT4">
                  <p:embed/>
                </p:oleObj>
              </mc:Choice>
              <mc:Fallback>
                <p:oleObj name="Equation" r:id="rId10" imgW="1168200" imgH="393480" progId="Equation.DSMT4">
                  <p:embed/>
                  <p:pic>
                    <p:nvPicPr>
                      <p:cNvPr id="38" name="Object 4"/>
                      <p:cNvPicPr>
                        <a:picLocks noChangeAspect="1" noChangeArrowheads="1"/>
                      </p:cNvPicPr>
                      <p:nvPr/>
                    </p:nvPicPr>
                    <p:blipFill>
                      <a:blip r:embed="rId11"/>
                      <a:srcRect/>
                      <a:stretch>
                        <a:fillRect/>
                      </a:stretch>
                    </p:blipFill>
                    <p:spPr bwMode="auto">
                      <a:xfrm>
                        <a:off x="3636963" y="1196975"/>
                        <a:ext cx="2484437" cy="839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39" name="Group 24"/>
          <p:cNvGrpSpPr/>
          <p:nvPr/>
        </p:nvGrpSpPr>
        <p:grpSpPr bwMode="auto">
          <a:xfrm>
            <a:off x="431800" y="1989138"/>
            <a:ext cx="4365625" cy="839787"/>
            <a:chOff x="272" y="1253"/>
            <a:chExt cx="2750" cy="529"/>
          </a:xfrm>
        </p:grpSpPr>
        <p:sp>
          <p:nvSpPr>
            <p:cNvPr id="40" name="Text Box 25"/>
            <p:cNvSpPr txBox="1">
              <a:spLocks noChangeArrowheads="1"/>
            </p:cNvSpPr>
            <p:nvPr/>
          </p:nvSpPr>
          <p:spPr bwMode="auto">
            <a:xfrm>
              <a:off x="532" y="1327"/>
              <a:ext cx="116" cy="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zh-CN" sz="26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1" name="Text Box 26"/>
            <p:cNvSpPr txBox="1">
              <a:spLocks noChangeArrowheads="1"/>
            </p:cNvSpPr>
            <p:nvPr/>
          </p:nvSpPr>
          <p:spPr bwMode="auto">
            <a:xfrm>
              <a:off x="272" y="1308"/>
              <a:ext cx="1988" cy="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6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rPr>
                <a:t>作为电子的波函数：</a:t>
              </a:r>
            </a:p>
          </p:txBody>
        </p:sp>
        <p:graphicFrame>
          <p:nvGraphicFramePr>
            <p:cNvPr id="42" name="Object 4"/>
            <p:cNvGraphicFramePr>
              <a:graphicFrameLocks noChangeAspect="1"/>
            </p:cNvGraphicFramePr>
            <p:nvPr/>
          </p:nvGraphicFramePr>
          <p:xfrm>
            <a:off x="2359" y="1253"/>
            <a:ext cx="663" cy="529"/>
          </p:xfrm>
          <a:graphic>
            <a:graphicData uri="http://schemas.openxmlformats.org/presentationml/2006/ole">
              <mc:AlternateContent xmlns:mc="http://schemas.openxmlformats.org/markup-compatibility/2006">
                <mc:Choice xmlns:v="urn:schemas-microsoft-com:vml" Requires="v">
                  <p:oleObj spid="_x0000_s328428" name="公式" r:id="rId12" imgW="495300" imgH="393700" progId="Equation.3">
                    <p:embed/>
                  </p:oleObj>
                </mc:Choice>
                <mc:Fallback>
                  <p:oleObj name="公式" r:id="rId12" imgW="495300" imgH="393700" progId="Equation.3">
                    <p:embed/>
                    <p:pic>
                      <p:nvPicPr>
                        <p:cNvPr id="42" name="Object 4"/>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359" y="1253"/>
                          <a:ext cx="663" cy="5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43" name="Group 28"/>
          <p:cNvGrpSpPr/>
          <p:nvPr/>
        </p:nvGrpSpPr>
        <p:grpSpPr bwMode="auto">
          <a:xfrm>
            <a:off x="6011863" y="1628775"/>
            <a:ext cx="2592387" cy="1079500"/>
            <a:chOff x="3787" y="1026"/>
            <a:chExt cx="1633" cy="680"/>
          </a:xfrm>
        </p:grpSpPr>
        <p:sp>
          <p:nvSpPr>
            <p:cNvPr id="44" name="Freeform 29"/>
            <p:cNvSpPr/>
            <p:nvPr/>
          </p:nvSpPr>
          <p:spPr bwMode="auto">
            <a:xfrm>
              <a:off x="3787" y="1026"/>
              <a:ext cx="272" cy="680"/>
            </a:xfrm>
            <a:custGeom>
              <a:avLst/>
              <a:gdLst>
                <a:gd name="T0" fmla="*/ 0 w 272"/>
                <a:gd name="T1" fmla="*/ 0 h 680"/>
                <a:gd name="T2" fmla="*/ 272 w 272"/>
                <a:gd name="T3" fmla="*/ 0 h 680"/>
                <a:gd name="T4" fmla="*/ 272 w 272"/>
                <a:gd name="T5" fmla="*/ 680 h 680"/>
                <a:gd name="T6" fmla="*/ 0 w 272"/>
                <a:gd name="T7" fmla="*/ 680 h 68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72" h="680">
                  <a:moveTo>
                    <a:pt x="0" y="0"/>
                  </a:moveTo>
                  <a:lnTo>
                    <a:pt x="272" y="0"/>
                  </a:lnTo>
                  <a:lnTo>
                    <a:pt x="272" y="680"/>
                  </a:lnTo>
                  <a:lnTo>
                    <a:pt x="0" y="680"/>
                  </a:lnTo>
                </a:path>
              </a:pathLst>
            </a:custGeom>
            <a:noFill/>
            <a:ln w="57150" cmpd="sng">
              <a:solidFill>
                <a:srgbClr val="9900CC"/>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5" name="AutoShape 30"/>
            <p:cNvSpPr>
              <a:spLocks noChangeArrowheads="1"/>
            </p:cNvSpPr>
            <p:nvPr/>
          </p:nvSpPr>
          <p:spPr bwMode="auto">
            <a:xfrm>
              <a:off x="4105" y="1207"/>
              <a:ext cx="408" cy="273"/>
            </a:xfrm>
            <a:prstGeom prst="rightArrow">
              <a:avLst>
                <a:gd name="adj1" fmla="val 50000"/>
                <a:gd name="adj2" fmla="val 37363"/>
              </a:avLst>
            </a:prstGeom>
            <a:solidFill>
              <a:srgbClr val="FF66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aphicFrame>
          <p:nvGraphicFramePr>
            <p:cNvPr id="46" name="Object 4"/>
            <p:cNvGraphicFramePr>
              <a:graphicFrameLocks noChangeAspect="1"/>
            </p:cNvGraphicFramePr>
            <p:nvPr/>
          </p:nvGraphicFramePr>
          <p:xfrm>
            <a:off x="4558" y="1157"/>
            <a:ext cx="862" cy="289"/>
          </p:xfrm>
          <a:graphic>
            <a:graphicData uri="http://schemas.openxmlformats.org/presentationml/2006/ole">
              <mc:AlternateContent xmlns:mc="http://schemas.openxmlformats.org/markup-compatibility/2006">
                <mc:Choice xmlns:v="urn:schemas-microsoft-com:vml" Requires="v">
                  <p:oleObj spid="_x0000_s328429" name="公式" r:id="rId14" imgW="532765" imgH="177800" progId="Equation.3">
                    <p:embed/>
                  </p:oleObj>
                </mc:Choice>
                <mc:Fallback>
                  <p:oleObj name="公式" r:id="rId14" imgW="532765" imgH="177800" progId="Equation.3">
                    <p:embed/>
                    <p:pic>
                      <p:nvPicPr>
                        <p:cNvPr id="46" name="Object 4"/>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558" y="1157"/>
                          <a:ext cx="862" cy="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47" name="Group 32"/>
          <p:cNvGrpSpPr/>
          <p:nvPr/>
        </p:nvGrpSpPr>
        <p:grpSpPr bwMode="auto">
          <a:xfrm>
            <a:off x="7048500" y="2401888"/>
            <a:ext cx="1731963" cy="739775"/>
            <a:chOff x="4440" y="1513"/>
            <a:chExt cx="1091" cy="466"/>
          </a:xfrm>
        </p:grpSpPr>
        <p:graphicFrame>
          <p:nvGraphicFramePr>
            <p:cNvPr id="48" name="Object 4"/>
            <p:cNvGraphicFramePr>
              <a:graphicFrameLocks noChangeAspect="1"/>
            </p:cNvGraphicFramePr>
            <p:nvPr/>
          </p:nvGraphicFramePr>
          <p:xfrm>
            <a:off x="4440" y="1740"/>
            <a:ext cx="1071" cy="239"/>
          </p:xfrm>
          <a:graphic>
            <a:graphicData uri="http://schemas.openxmlformats.org/presentationml/2006/ole">
              <mc:AlternateContent xmlns:mc="http://schemas.openxmlformats.org/markup-compatibility/2006">
                <mc:Choice xmlns:v="urn:schemas-microsoft-com:vml" Requires="v">
                  <p:oleObj spid="_x0000_s328430" name="公式" r:id="rId16" imgW="799465" imgH="177800" progId="Equation.3">
                    <p:embed/>
                  </p:oleObj>
                </mc:Choice>
                <mc:Fallback>
                  <p:oleObj name="公式" r:id="rId16" imgW="799465" imgH="177800" progId="Equation.3">
                    <p:embed/>
                    <p:pic>
                      <p:nvPicPr>
                        <p:cNvPr id="48" name="Object 4"/>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440" y="1740"/>
                          <a:ext cx="1071" cy="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9" name="Text Box 34"/>
            <p:cNvSpPr txBox="1">
              <a:spLocks noChangeArrowheads="1"/>
            </p:cNvSpPr>
            <p:nvPr/>
          </p:nvSpPr>
          <p:spPr bwMode="auto">
            <a:xfrm>
              <a:off x="4455" y="1513"/>
              <a:ext cx="107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rPr>
                <a:t>布拉格定律</a:t>
              </a:r>
            </a:p>
          </p:txBody>
        </p:sp>
      </p:grpSp>
      <p:sp>
        <p:nvSpPr>
          <p:cNvPr id="52" name="Text Box 35"/>
          <p:cNvSpPr txBox="1">
            <a:spLocks noChangeArrowheads="1"/>
          </p:cNvSpPr>
          <p:nvPr/>
        </p:nvSpPr>
        <p:spPr bwMode="auto">
          <a:xfrm>
            <a:off x="208856" y="5445235"/>
            <a:ext cx="8683624" cy="830997"/>
          </a:xfrm>
          <a:prstGeom prst="rect">
            <a:avLst/>
          </a:prstGeom>
          <a:gradFill rotWithShape="1">
            <a:gsLst>
              <a:gs pos="0">
                <a:srgbClr val="99FFCC"/>
              </a:gs>
              <a:gs pos="50000">
                <a:srgbClr val="FFFFFF"/>
              </a:gs>
              <a:gs pos="100000">
                <a:srgbClr val="99FFCC"/>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spcBef>
                <a:spcPct val="15000"/>
              </a:spcBef>
            </a:pPr>
            <a:r>
              <a:rPr lang="zh-CN" altLang="en-US" sz="24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400" i="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k’</a:t>
            </a:r>
            <a:r>
              <a:rPr lang="en-US" altLang="zh-CN" sz="24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400" dirty="0" err="1">
                <a:solidFill>
                  <a:srgbClr val="000000"/>
                </a:solidFill>
                <a:latin typeface="Symbol" panose="05050102010706020507" pitchFamily="18" charset="2"/>
                <a:ea typeface="微软雅黑" panose="020B0503020204020204" pitchFamily="34" charset="-122"/>
                <a:cs typeface="Times New Roman" panose="02020603050405020304" pitchFamily="18" charset="0"/>
              </a:rPr>
              <a:t>p</a:t>
            </a:r>
            <a:r>
              <a:rPr lang="en-US" altLang="zh-CN" sz="2400" i="1" dirty="0" err="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n</a:t>
            </a:r>
            <a:r>
              <a:rPr lang="en-US" altLang="zh-CN" sz="24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400" i="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a</a:t>
            </a:r>
            <a:r>
              <a:rPr lang="zh-CN" altLang="en-US" sz="24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对前进波的影响最大。忽略其他反射波的影响，这时的电子波函数就是波矢为 </a:t>
            </a:r>
            <a:r>
              <a:rPr lang="en-US" altLang="zh-CN" sz="2400" b="1" i="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k </a:t>
            </a:r>
            <a:r>
              <a:rPr lang="zh-CN" altLang="en-US" sz="24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和</a:t>
            </a:r>
            <a:r>
              <a:rPr lang="en-US" altLang="zh-CN" sz="2400" b="1" i="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k’ </a:t>
            </a:r>
            <a:r>
              <a:rPr lang="zh-CN" altLang="en-US" sz="24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的两个平面波叠加形成的驻波</a:t>
            </a:r>
          </a:p>
        </p:txBody>
      </p:sp>
    </p:spTree>
    <p:extLst>
      <p:ext uri="{BB962C8B-B14F-4D97-AF65-F5344CB8AC3E}">
        <p14:creationId xmlns:p14="http://schemas.microsoft.com/office/powerpoint/2010/main" val="3358143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3"/>
          <p:cNvSpPr>
            <a:spLocks noRot="1" noChangeArrowheads="1"/>
          </p:cNvSpPr>
          <p:nvPr/>
        </p:nvSpPr>
        <p:spPr bwMode="auto">
          <a:xfrm>
            <a:off x="250825" y="1312863"/>
            <a:ext cx="8229600" cy="5334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spcBef>
                <a:spcPct val="20000"/>
              </a:spcBef>
              <a:buClr>
                <a:srgbClr val="336666"/>
              </a:buClr>
              <a:buSzPct val="70000"/>
              <a:buFont typeface="Wingdings" panose="05000000000000000000" pitchFamily="2" charset="2"/>
              <a:buNone/>
            </a:pPr>
            <a:r>
              <a:rPr lang="en-US" altLang="zh-CN" sz="2600" b="1" i="1">
                <a:solidFill>
                  <a:srgbClr val="663300"/>
                </a:solidFill>
                <a:latin typeface="Times New Roman" panose="02020603050405020304" pitchFamily="18" charset="0"/>
                <a:ea typeface="微软雅黑" panose="020B0503020204020204" pitchFamily="34" charset="-122"/>
                <a:cs typeface="Times New Roman" panose="02020603050405020304" pitchFamily="18" charset="0"/>
              </a:rPr>
              <a:t>k </a:t>
            </a:r>
            <a:r>
              <a:rPr lang="zh-CN" altLang="en-US" sz="2600" b="1">
                <a:solidFill>
                  <a:srgbClr val="663300"/>
                </a:solidFill>
                <a:latin typeface="Times New Roman" panose="02020603050405020304" pitchFamily="18" charset="0"/>
                <a:ea typeface="微软雅黑" panose="020B0503020204020204" pitchFamily="34" charset="-122"/>
                <a:cs typeface="Times New Roman" panose="02020603050405020304" pitchFamily="18" charset="0"/>
              </a:rPr>
              <a:t>取值在布里渊区边界                   时，</a:t>
            </a:r>
          </a:p>
          <a:p>
            <a:pPr eaLnBrk="1" hangingPunct="1">
              <a:spcBef>
                <a:spcPct val="20000"/>
              </a:spcBef>
              <a:buClr>
                <a:srgbClr val="336666"/>
              </a:buClr>
              <a:buSzPct val="70000"/>
              <a:buFont typeface="Wingdings" panose="05000000000000000000" pitchFamily="2" charset="2"/>
              <a:buChar char="¢"/>
            </a:pPr>
            <a:endParaRPr lang="zh-CN" altLang="en-US" sz="2600" b="1">
              <a:solidFill>
                <a:srgbClr val="663300"/>
              </a:solidFill>
              <a:latin typeface="Times New Roman" panose="02020603050405020304" pitchFamily="18" charset="0"/>
              <a:ea typeface="微软雅黑" panose="020B0503020204020204" pitchFamily="34" charset="-122"/>
              <a:cs typeface="Times New Roman" panose="02020603050405020304" pitchFamily="18" charset="0"/>
            </a:endParaRPr>
          </a:p>
          <a:p>
            <a:pPr eaLnBrk="1" hangingPunct="1">
              <a:spcBef>
                <a:spcPct val="20000"/>
              </a:spcBef>
              <a:buClr>
                <a:srgbClr val="336666"/>
              </a:buClr>
              <a:buSzPct val="70000"/>
              <a:buFont typeface="Wingdings" panose="05000000000000000000" pitchFamily="2" charset="2"/>
              <a:buChar char="¢"/>
            </a:pPr>
            <a:endParaRPr lang="zh-CN" altLang="en-US" sz="2600" b="1">
              <a:solidFill>
                <a:srgbClr val="663300"/>
              </a:solidFill>
              <a:latin typeface="Times New Roman" panose="02020603050405020304" pitchFamily="18" charset="0"/>
              <a:ea typeface="微软雅黑" panose="020B0503020204020204" pitchFamily="34" charset="-122"/>
              <a:cs typeface="Times New Roman" panose="02020603050405020304" pitchFamily="18" charset="0"/>
            </a:endParaRPr>
          </a:p>
          <a:p>
            <a:pPr eaLnBrk="1" hangingPunct="1">
              <a:spcBef>
                <a:spcPct val="20000"/>
              </a:spcBef>
              <a:buClr>
                <a:srgbClr val="336666"/>
              </a:buClr>
              <a:buSzPct val="70000"/>
              <a:buFont typeface="Wingdings" panose="05000000000000000000" pitchFamily="2" charset="2"/>
              <a:buChar char="¢"/>
            </a:pPr>
            <a:endParaRPr lang="zh-CN" altLang="en-US" sz="2600" b="1">
              <a:solidFill>
                <a:srgbClr val="6633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0964" name="Rectangle 2"/>
          <p:cNvSpPr>
            <a:spLocks noGrp="1" noRot="1" noChangeArrowheads="1"/>
          </p:cNvSpPr>
          <p:nvPr>
            <p:ph type="title" idx="4294967295"/>
          </p:nvPr>
        </p:nvSpPr>
        <p:spPr bwMode="auto">
          <a:xfrm>
            <a:off x="2087563" y="87088"/>
            <a:ext cx="7056437" cy="1143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l" defTabSz="914400">
              <a:buClrTx/>
              <a:buSzTx/>
              <a:buFontTx/>
              <a:defRPr/>
            </a:pPr>
            <a:r>
              <a:rPr lang="zh-CN" altLang="en-US" sz="3600" b="1" kern="1200" dirty="0">
                <a:solidFill>
                  <a:srgbClr val="660066"/>
                </a:solidFill>
                <a:effectLst>
                  <a:outerShdw blurRad="38100" dist="38100" dir="2700000" algn="tl">
                    <a:srgbClr val="C0C0C0"/>
                  </a:outerShdw>
                </a:effectLst>
                <a:latin typeface="Times New Roman" pitchFamily="18" charset="0"/>
                <a:ea typeface="微软雅黑" pitchFamily="34" charset="-122"/>
                <a:cs typeface="+mn-cs"/>
              </a:rPr>
              <a:t>简并状态对应的处理方法</a:t>
            </a:r>
          </a:p>
        </p:txBody>
      </p:sp>
      <p:sp>
        <p:nvSpPr>
          <p:cNvPr id="40965" name="Rectangle 5"/>
          <p:cNvSpPr>
            <a:spLocks noChangeArrowheads="1"/>
          </p:cNvSpPr>
          <p:nvPr/>
        </p:nvSpPr>
        <p:spPr bwMode="auto">
          <a:xfrm>
            <a:off x="0" y="2919413"/>
            <a:ext cx="184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endParaRPr lang="zh-CN" altLang="en-US" sz="1800">
              <a:solidFill>
                <a:srgbClr val="336666"/>
              </a:solidFill>
              <a:latin typeface="Times New Roman" panose="02020603050405020304" pitchFamily="18" charset="0"/>
              <a:ea typeface="微软雅黑" panose="020B0503020204020204" pitchFamily="34" charset="-122"/>
              <a:cs typeface="Times New Roman" panose="02020603050405020304" pitchFamily="18" charset="0"/>
            </a:endParaRPr>
          </a:p>
        </p:txBody>
      </p:sp>
      <p:graphicFrame>
        <p:nvGraphicFramePr>
          <p:cNvPr id="40966" name="Object 4"/>
          <p:cNvGraphicFramePr>
            <a:graphicFrameLocks noChangeAspect="1"/>
          </p:cNvGraphicFramePr>
          <p:nvPr/>
        </p:nvGraphicFramePr>
        <p:xfrm>
          <a:off x="3717925" y="1125538"/>
          <a:ext cx="1368425" cy="890587"/>
        </p:xfrm>
        <a:graphic>
          <a:graphicData uri="http://schemas.openxmlformats.org/presentationml/2006/ole">
            <mc:AlternateContent xmlns:mc="http://schemas.openxmlformats.org/markup-compatibility/2006">
              <mc:Choice xmlns:v="urn:schemas-microsoft-com:vml" Requires="v">
                <p:oleObj spid="_x0000_s377119" name="公式" r:id="rId4" imgW="596900" imgH="393700" progId="Equation.3">
                  <p:embed/>
                </p:oleObj>
              </mc:Choice>
              <mc:Fallback>
                <p:oleObj name="公式" r:id="rId4" imgW="596900" imgH="393700" progId="Equation.3">
                  <p:embed/>
                  <p:pic>
                    <p:nvPicPr>
                      <p:cNvPr id="0" name="图片 14823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17925" y="1125538"/>
                        <a:ext cx="1368425" cy="89058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0967" name="Object 4"/>
          <p:cNvGraphicFramePr>
            <a:graphicFrameLocks noChangeAspect="1"/>
          </p:cNvGraphicFramePr>
          <p:nvPr/>
        </p:nvGraphicFramePr>
        <p:xfrm>
          <a:off x="5949950" y="981075"/>
          <a:ext cx="2917825" cy="1138238"/>
        </p:xfrm>
        <a:graphic>
          <a:graphicData uri="http://schemas.openxmlformats.org/presentationml/2006/ole">
            <mc:AlternateContent xmlns:mc="http://schemas.openxmlformats.org/markup-compatibility/2006">
              <mc:Choice xmlns:v="urn:schemas-microsoft-com:vml" Requires="v">
                <p:oleObj spid="_x0000_s377120" name="公式" r:id="rId6" imgW="1371600" imgH="533400" progId="Equation.3">
                  <p:embed/>
                </p:oleObj>
              </mc:Choice>
              <mc:Fallback>
                <p:oleObj name="公式" r:id="rId6" imgW="1371600" imgH="533400" progId="Equation.3">
                  <p:embed/>
                  <p:pic>
                    <p:nvPicPr>
                      <p:cNvPr id="0" name="图片 14823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949950" y="981075"/>
                        <a:ext cx="2917825" cy="113823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0968" name="Object 4"/>
          <p:cNvGraphicFramePr>
            <a:graphicFrameLocks noChangeAspect="1"/>
          </p:cNvGraphicFramePr>
          <p:nvPr/>
        </p:nvGraphicFramePr>
        <p:xfrm>
          <a:off x="3717925" y="1989138"/>
          <a:ext cx="2322513" cy="839787"/>
        </p:xfrm>
        <a:graphic>
          <a:graphicData uri="http://schemas.openxmlformats.org/presentationml/2006/ole">
            <mc:AlternateContent xmlns:mc="http://schemas.openxmlformats.org/markup-compatibility/2006">
              <mc:Choice xmlns:v="urn:schemas-microsoft-com:vml" Requires="v">
                <p:oleObj spid="_x0000_s377121" name="公式" r:id="rId8" imgW="1091565" imgH="393700" progId="Equation.3">
                  <p:embed/>
                </p:oleObj>
              </mc:Choice>
              <mc:Fallback>
                <p:oleObj name="公式" r:id="rId8" imgW="1091565" imgH="393700" progId="Equation.3">
                  <p:embed/>
                  <p:pic>
                    <p:nvPicPr>
                      <p:cNvPr id="0" name="图片 14823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717925" y="1989138"/>
                        <a:ext cx="2322513" cy="839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40969" name="Group 9"/>
          <p:cNvGrpSpPr/>
          <p:nvPr/>
        </p:nvGrpSpPr>
        <p:grpSpPr bwMode="auto">
          <a:xfrm>
            <a:off x="431800" y="2781300"/>
            <a:ext cx="4365625" cy="839788"/>
            <a:chOff x="272" y="1253"/>
            <a:chExt cx="2750" cy="529"/>
          </a:xfrm>
        </p:grpSpPr>
        <p:sp>
          <p:nvSpPr>
            <p:cNvPr id="40989" name="Text Box 10"/>
            <p:cNvSpPr txBox="1">
              <a:spLocks noChangeArrowheads="1"/>
            </p:cNvSpPr>
            <p:nvPr/>
          </p:nvSpPr>
          <p:spPr bwMode="auto">
            <a:xfrm>
              <a:off x="532" y="1327"/>
              <a:ext cx="116" cy="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endParaRPr lang="en-US" altLang="zh-CN" sz="26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0990" name="Text Box 11"/>
            <p:cNvSpPr txBox="1">
              <a:spLocks noChangeArrowheads="1"/>
            </p:cNvSpPr>
            <p:nvPr/>
          </p:nvSpPr>
          <p:spPr bwMode="auto">
            <a:xfrm>
              <a:off x="272" y="1308"/>
              <a:ext cx="1988" cy="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r>
                <a:rPr lang="zh-CN" altLang="en-US" sz="2600" b="1">
                  <a:solidFill>
                    <a:srgbClr val="000000"/>
                  </a:solidFill>
                  <a:latin typeface="Times New Roman" panose="02020603050405020304" pitchFamily="18" charset="0"/>
                  <a:ea typeface="微软雅黑" panose="020B0503020204020204" pitchFamily="34" charset="-122"/>
                </a:rPr>
                <a:t>作为电子的波函数：</a:t>
              </a:r>
            </a:p>
          </p:txBody>
        </p:sp>
        <p:graphicFrame>
          <p:nvGraphicFramePr>
            <p:cNvPr id="40991" name="Object 4"/>
            <p:cNvGraphicFramePr>
              <a:graphicFrameLocks noChangeAspect="1"/>
            </p:cNvGraphicFramePr>
            <p:nvPr/>
          </p:nvGraphicFramePr>
          <p:xfrm>
            <a:off x="2359" y="1253"/>
            <a:ext cx="663" cy="529"/>
          </p:xfrm>
          <a:graphic>
            <a:graphicData uri="http://schemas.openxmlformats.org/presentationml/2006/ole">
              <mc:AlternateContent xmlns:mc="http://schemas.openxmlformats.org/markup-compatibility/2006">
                <mc:Choice xmlns:v="urn:schemas-microsoft-com:vml" Requires="v">
                  <p:oleObj spid="_x0000_s377122" name="公式" r:id="rId10" imgW="495300" imgH="393700" progId="Equation.3">
                    <p:embed/>
                  </p:oleObj>
                </mc:Choice>
                <mc:Fallback>
                  <p:oleObj name="公式" r:id="rId10" imgW="495300" imgH="393700" progId="Equation.3">
                    <p:embed/>
                    <p:pic>
                      <p:nvPicPr>
                        <p:cNvPr id="0" name="图片 148234"/>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359" y="1253"/>
                          <a:ext cx="663" cy="5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40970" name="Group 13"/>
          <p:cNvGrpSpPr/>
          <p:nvPr/>
        </p:nvGrpSpPr>
        <p:grpSpPr bwMode="auto">
          <a:xfrm>
            <a:off x="6011863" y="2420938"/>
            <a:ext cx="2592387" cy="1079500"/>
            <a:chOff x="3787" y="1026"/>
            <a:chExt cx="1633" cy="680"/>
          </a:xfrm>
        </p:grpSpPr>
        <p:sp>
          <p:nvSpPr>
            <p:cNvPr id="40986" name="Freeform 14"/>
            <p:cNvSpPr/>
            <p:nvPr/>
          </p:nvSpPr>
          <p:spPr bwMode="auto">
            <a:xfrm>
              <a:off x="3787" y="1026"/>
              <a:ext cx="272" cy="680"/>
            </a:xfrm>
            <a:custGeom>
              <a:avLst/>
              <a:gdLst>
                <a:gd name="T0" fmla="*/ 0 w 272"/>
                <a:gd name="T1" fmla="*/ 0 h 680"/>
                <a:gd name="T2" fmla="*/ 272 w 272"/>
                <a:gd name="T3" fmla="*/ 0 h 680"/>
                <a:gd name="T4" fmla="*/ 272 w 272"/>
                <a:gd name="T5" fmla="*/ 680 h 680"/>
                <a:gd name="T6" fmla="*/ 0 w 272"/>
                <a:gd name="T7" fmla="*/ 680 h 68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72" h="680">
                  <a:moveTo>
                    <a:pt x="0" y="0"/>
                  </a:moveTo>
                  <a:lnTo>
                    <a:pt x="272" y="0"/>
                  </a:lnTo>
                  <a:lnTo>
                    <a:pt x="272" y="680"/>
                  </a:lnTo>
                  <a:lnTo>
                    <a:pt x="0" y="680"/>
                  </a:lnTo>
                </a:path>
              </a:pathLst>
            </a:custGeom>
            <a:noFill/>
            <a:ln w="57150" cmpd="sng">
              <a:solidFill>
                <a:srgbClr val="9900CC"/>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0987" name="AutoShape 15"/>
            <p:cNvSpPr>
              <a:spLocks noChangeArrowheads="1"/>
            </p:cNvSpPr>
            <p:nvPr/>
          </p:nvSpPr>
          <p:spPr bwMode="auto">
            <a:xfrm>
              <a:off x="4105" y="1207"/>
              <a:ext cx="408" cy="273"/>
            </a:xfrm>
            <a:prstGeom prst="rightArrow">
              <a:avLst>
                <a:gd name="adj1" fmla="val 50000"/>
                <a:gd name="adj2" fmla="val 37363"/>
              </a:avLst>
            </a:prstGeom>
            <a:solidFill>
              <a:srgbClr val="FF66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aphicFrame>
          <p:nvGraphicFramePr>
            <p:cNvPr id="40988" name="Object 4"/>
            <p:cNvGraphicFramePr>
              <a:graphicFrameLocks noChangeAspect="1"/>
            </p:cNvGraphicFramePr>
            <p:nvPr/>
          </p:nvGraphicFramePr>
          <p:xfrm>
            <a:off x="4558" y="1157"/>
            <a:ext cx="862" cy="289"/>
          </p:xfrm>
          <a:graphic>
            <a:graphicData uri="http://schemas.openxmlformats.org/presentationml/2006/ole">
              <mc:AlternateContent xmlns:mc="http://schemas.openxmlformats.org/markup-compatibility/2006">
                <mc:Choice xmlns:v="urn:schemas-microsoft-com:vml" Requires="v">
                  <p:oleObj spid="_x0000_s377123" name="公式" r:id="rId12" imgW="532765" imgH="177800" progId="Equation.3">
                    <p:embed/>
                  </p:oleObj>
                </mc:Choice>
                <mc:Fallback>
                  <p:oleObj name="公式" r:id="rId12" imgW="532765" imgH="177800" progId="Equation.3">
                    <p:embed/>
                    <p:pic>
                      <p:nvPicPr>
                        <p:cNvPr id="0" name="图片 148235"/>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558" y="1157"/>
                          <a:ext cx="862" cy="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40971" name="Group 17"/>
          <p:cNvGrpSpPr/>
          <p:nvPr/>
        </p:nvGrpSpPr>
        <p:grpSpPr bwMode="auto">
          <a:xfrm>
            <a:off x="7048500" y="3194050"/>
            <a:ext cx="1731963" cy="739775"/>
            <a:chOff x="4440" y="1513"/>
            <a:chExt cx="1091" cy="466"/>
          </a:xfrm>
        </p:grpSpPr>
        <p:graphicFrame>
          <p:nvGraphicFramePr>
            <p:cNvPr id="40984" name="Object 4"/>
            <p:cNvGraphicFramePr>
              <a:graphicFrameLocks noChangeAspect="1"/>
            </p:cNvGraphicFramePr>
            <p:nvPr/>
          </p:nvGraphicFramePr>
          <p:xfrm>
            <a:off x="4440" y="1740"/>
            <a:ext cx="1071" cy="239"/>
          </p:xfrm>
          <a:graphic>
            <a:graphicData uri="http://schemas.openxmlformats.org/presentationml/2006/ole">
              <mc:AlternateContent xmlns:mc="http://schemas.openxmlformats.org/markup-compatibility/2006">
                <mc:Choice xmlns:v="urn:schemas-microsoft-com:vml" Requires="v">
                  <p:oleObj spid="_x0000_s377124" name="公式" r:id="rId14" imgW="799465" imgH="177800" progId="Equation.3">
                    <p:embed/>
                  </p:oleObj>
                </mc:Choice>
                <mc:Fallback>
                  <p:oleObj name="公式" r:id="rId14" imgW="799465" imgH="177800" progId="Equation.3">
                    <p:embed/>
                    <p:pic>
                      <p:nvPicPr>
                        <p:cNvPr id="0" name="图片 148236"/>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440" y="1740"/>
                          <a:ext cx="1071" cy="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0985" name="Text Box 19"/>
            <p:cNvSpPr txBox="1">
              <a:spLocks noChangeArrowheads="1"/>
            </p:cNvSpPr>
            <p:nvPr/>
          </p:nvSpPr>
          <p:spPr bwMode="auto">
            <a:xfrm>
              <a:off x="4455" y="1513"/>
              <a:ext cx="107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r>
                <a:rPr lang="zh-CN" altLang="en-US" sz="2400" b="1">
                  <a:solidFill>
                    <a:srgbClr val="000000"/>
                  </a:solidFill>
                  <a:latin typeface="Times New Roman" panose="02020603050405020304" pitchFamily="18" charset="0"/>
                  <a:ea typeface="微软雅黑" panose="020B0503020204020204" pitchFamily="34" charset="-122"/>
                </a:rPr>
                <a:t>布拉格定律</a:t>
              </a:r>
            </a:p>
          </p:txBody>
        </p:sp>
      </p:grpSp>
      <p:grpSp>
        <p:nvGrpSpPr>
          <p:cNvPr id="1465364" name="Group 20"/>
          <p:cNvGrpSpPr/>
          <p:nvPr/>
        </p:nvGrpSpPr>
        <p:grpSpPr bwMode="auto">
          <a:xfrm>
            <a:off x="517525" y="3716338"/>
            <a:ext cx="5524500" cy="923925"/>
            <a:chOff x="326" y="2341"/>
            <a:chExt cx="3480" cy="582"/>
          </a:xfrm>
        </p:grpSpPr>
        <p:graphicFrame>
          <p:nvGraphicFramePr>
            <p:cNvPr id="40982" name="Object 21"/>
            <p:cNvGraphicFramePr>
              <a:graphicFrameLocks noChangeAspect="1"/>
            </p:cNvGraphicFramePr>
            <p:nvPr>
              <p:extLst>
                <p:ext uri="{D42A27DB-BD31-4B8C-83A1-F6EECF244321}">
                  <p14:modId xmlns:p14="http://schemas.microsoft.com/office/powerpoint/2010/main" val="1097924082"/>
                </p:ext>
              </p:extLst>
            </p:nvPr>
          </p:nvGraphicFramePr>
          <p:xfrm>
            <a:off x="1072" y="2341"/>
            <a:ext cx="2734" cy="582"/>
          </p:xfrm>
          <a:graphic>
            <a:graphicData uri="http://schemas.openxmlformats.org/presentationml/2006/ole">
              <mc:AlternateContent xmlns:mc="http://schemas.openxmlformats.org/markup-compatibility/2006">
                <mc:Choice xmlns:v="urn:schemas-microsoft-com:vml" Requires="v">
                  <p:oleObj spid="_x0000_s377125" name="Equation" r:id="rId16" imgW="1968480" imgH="419040" progId="Equation.DSMT4">
                    <p:embed/>
                  </p:oleObj>
                </mc:Choice>
                <mc:Fallback>
                  <p:oleObj name="Equation" r:id="rId16" imgW="1968480" imgH="419040" progId="Equation.DSMT4">
                    <p:embed/>
                    <p:pic>
                      <p:nvPicPr>
                        <p:cNvPr id="0" name="图片 148237"/>
                        <p:cNvPicPr>
                          <a:picLocks noChangeAspect="1" noChangeArrowheads="1"/>
                        </p:cNvPicPr>
                        <p:nvPr/>
                      </p:nvPicPr>
                      <p:blipFill>
                        <a:blip r:embed="rId17"/>
                        <a:srcRect/>
                        <a:stretch>
                          <a:fillRect/>
                        </a:stretch>
                      </p:blipFill>
                      <p:spPr bwMode="auto">
                        <a:xfrm>
                          <a:off x="1072" y="2341"/>
                          <a:ext cx="2734" cy="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0983" name="Text Box 22"/>
            <p:cNvSpPr txBox="1">
              <a:spLocks noChangeArrowheads="1"/>
            </p:cNvSpPr>
            <p:nvPr/>
          </p:nvSpPr>
          <p:spPr bwMode="auto">
            <a:xfrm>
              <a:off x="326" y="2442"/>
              <a:ext cx="740" cy="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r>
                <a:rPr lang="zh-CN" altLang="en-US" sz="2600" b="1">
                  <a:solidFill>
                    <a:srgbClr val="000000"/>
                  </a:solidFill>
                  <a:latin typeface="Times New Roman" panose="02020603050405020304" pitchFamily="18" charset="0"/>
                  <a:ea typeface="微软雅黑" panose="020B0503020204020204" pitchFamily="34" charset="-122"/>
                </a:rPr>
                <a:t>这时：</a:t>
              </a:r>
            </a:p>
          </p:txBody>
        </p:sp>
      </p:grpSp>
      <p:sp>
        <p:nvSpPr>
          <p:cNvPr id="1465367" name="Text Box 23"/>
          <p:cNvSpPr txBox="1">
            <a:spLocks noChangeArrowheads="1"/>
          </p:cNvSpPr>
          <p:nvPr/>
        </p:nvSpPr>
        <p:spPr bwMode="auto">
          <a:xfrm>
            <a:off x="250825" y="4652963"/>
            <a:ext cx="727392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algn="just" eaLnBrk="1" hangingPunct="1"/>
            <a:r>
              <a:rPr lang="zh-CN" altLang="en-US" sz="2600" b="1">
                <a:solidFill>
                  <a:srgbClr val="CC0000"/>
                </a:solidFill>
                <a:latin typeface="Times New Roman" panose="02020603050405020304" pitchFamily="18" charset="0"/>
                <a:ea typeface="微软雅黑" panose="020B0503020204020204" pitchFamily="34" charset="-122"/>
              </a:rPr>
              <a:t>存在简并状态，能量相等</a:t>
            </a:r>
            <a:r>
              <a:rPr lang="zh-CN" altLang="en-US" sz="2600" b="1">
                <a:solidFill>
                  <a:srgbClr val="663300"/>
                </a:solidFill>
                <a:latin typeface="Times New Roman" panose="02020603050405020304" pitchFamily="18" charset="0"/>
                <a:ea typeface="微软雅黑" panose="020B0503020204020204" pitchFamily="34" charset="-122"/>
              </a:rPr>
              <a:t>。</a:t>
            </a:r>
            <a:r>
              <a:rPr lang="zh-CN" altLang="en-US" sz="2600" b="1">
                <a:solidFill>
                  <a:srgbClr val="000000"/>
                </a:solidFill>
                <a:latin typeface="Times New Roman" panose="02020603050405020304" pitchFamily="18" charset="0"/>
                <a:ea typeface="微软雅黑" panose="020B0503020204020204" pitchFamily="34" charset="-122"/>
              </a:rPr>
              <a:t>即不同的本征态：</a:t>
            </a:r>
          </a:p>
        </p:txBody>
      </p:sp>
      <p:grpSp>
        <p:nvGrpSpPr>
          <p:cNvPr id="1465368" name="Group 24"/>
          <p:cNvGrpSpPr/>
          <p:nvPr/>
        </p:nvGrpSpPr>
        <p:grpSpPr bwMode="auto">
          <a:xfrm>
            <a:off x="466725" y="5013325"/>
            <a:ext cx="6756400" cy="1781175"/>
            <a:chOff x="294" y="3203"/>
            <a:chExt cx="4256" cy="1122"/>
          </a:xfrm>
        </p:grpSpPr>
        <p:sp>
          <p:nvSpPr>
            <p:cNvPr id="40978" name="Rectangle 25"/>
            <p:cNvSpPr>
              <a:spLocks noChangeArrowheads="1"/>
            </p:cNvSpPr>
            <p:nvPr/>
          </p:nvSpPr>
          <p:spPr bwMode="auto">
            <a:xfrm>
              <a:off x="1882" y="3929"/>
              <a:ext cx="1860" cy="391"/>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aphicFrame>
          <p:nvGraphicFramePr>
            <p:cNvPr id="40979" name="Object 26"/>
            <p:cNvGraphicFramePr>
              <a:graphicFrameLocks noChangeAspect="1"/>
            </p:cNvGraphicFramePr>
            <p:nvPr>
              <p:extLst>
                <p:ext uri="{D42A27DB-BD31-4B8C-83A1-F6EECF244321}">
                  <p14:modId xmlns:p14="http://schemas.microsoft.com/office/powerpoint/2010/main" val="3912350465"/>
                </p:ext>
              </p:extLst>
            </p:nvPr>
          </p:nvGraphicFramePr>
          <p:xfrm>
            <a:off x="393" y="3203"/>
            <a:ext cx="1753" cy="585"/>
          </p:xfrm>
          <a:graphic>
            <a:graphicData uri="http://schemas.openxmlformats.org/presentationml/2006/ole">
              <mc:AlternateContent xmlns:mc="http://schemas.openxmlformats.org/markup-compatibility/2006">
                <mc:Choice xmlns:v="urn:schemas-microsoft-com:vml" Requires="v">
                  <p:oleObj spid="_x0000_s377126" name="Equation" r:id="rId18" imgW="1257120" imgH="419040" progId="Equation.DSMT4">
                    <p:embed/>
                  </p:oleObj>
                </mc:Choice>
                <mc:Fallback>
                  <p:oleObj name="Equation" r:id="rId18" imgW="1257120" imgH="419040" progId="Equation.DSMT4">
                    <p:embed/>
                    <p:pic>
                      <p:nvPicPr>
                        <p:cNvPr id="0" name="图片 148238"/>
                        <p:cNvPicPr>
                          <a:picLocks noChangeAspect="1" noChangeArrowheads="1"/>
                        </p:cNvPicPr>
                        <p:nvPr/>
                      </p:nvPicPr>
                      <p:blipFill>
                        <a:blip r:embed="rId19"/>
                        <a:srcRect/>
                        <a:stretch>
                          <a:fillRect/>
                        </a:stretch>
                      </p:blipFill>
                      <p:spPr bwMode="auto">
                        <a:xfrm>
                          <a:off x="393" y="3203"/>
                          <a:ext cx="1753" cy="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0980" name="Object 27"/>
            <p:cNvGraphicFramePr>
              <a:graphicFrameLocks noChangeAspect="1"/>
            </p:cNvGraphicFramePr>
            <p:nvPr/>
          </p:nvGraphicFramePr>
          <p:xfrm>
            <a:off x="294" y="3728"/>
            <a:ext cx="2042" cy="597"/>
          </p:xfrm>
          <a:graphic>
            <a:graphicData uri="http://schemas.openxmlformats.org/presentationml/2006/ole">
              <mc:AlternateContent xmlns:mc="http://schemas.openxmlformats.org/markup-compatibility/2006">
                <mc:Choice xmlns:v="urn:schemas-microsoft-com:vml" Requires="v">
                  <p:oleObj spid="_x0000_s377127" name="公式" r:id="rId20" imgW="1435100" imgH="419100" progId="Equation.3">
                    <p:embed/>
                  </p:oleObj>
                </mc:Choice>
                <mc:Fallback>
                  <p:oleObj name="公式" r:id="rId20" imgW="1435100" imgH="419100" progId="Equation.3">
                    <p:embed/>
                    <p:pic>
                      <p:nvPicPr>
                        <p:cNvPr id="0" name="图片 148239"/>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294" y="3728"/>
                          <a:ext cx="2042" cy="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0981" name="Text Box 28"/>
            <p:cNvSpPr txBox="1">
              <a:spLocks noChangeArrowheads="1"/>
            </p:cNvSpPr>
            <p:nvPr/>
          </p:nvSpPr>
          <p:spPr bwMode="auto">
            <a:xfrm>
              <a:off x="2562" y="3385"/>
              <a:ext cx="1988" cy="308"/>
            </a:xfrm>
            <a:prstGeom prst="rect">
              <a:avLst/>
            </a:prstGeom>
            <a:solidFill>
              <a:srgbClr val="FF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r>
                <a:rPr lang="zh-CN" altLang="en-US" sz="2600" b="1">
                  <a:solidFill>
                    <a:srgbClr val="000000"/>
                  </a:solidFill>
                  <a:latin typeface="Times New Roman" panose="02020603050405020304" pitchFamily="18" charset="0"/>
                  <a:ea typeface="微软雅黑" panose="020B0503020204020204" pitchFamily="34" charset="-122"/>
                </a:rPr>
                <a:t>具有相同的能量值！</a:t>
              </a:r>
            </a:p>
          </p:txBody>
        </p:sp>
      </p:grpSp>
      <p:sp>
        <p:nvSpPr>
          <p:cNvPr id="40975" name="Text Box 40"/>
          <p:cNvSpPr txBox="1">
            <a:spLocks noChangeArrowheads="1"/>
          </p:cNvSpPr>
          <p:nvPr/>
        </p:nvSpPr>
        <p:spPr bwMode="auto">
          <a:xfrm>
            <a:off x="1060450" y="3114675"/>
            <a:ext cx="184150"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endParaRPr lang="en-US" altLang="zh-CN" sz="26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465387" name="Oval 43"/>
          <p:cNvSpPr>
            <a:spLocks noChangeArrowheads="1"/>
          </p:cNvSpPr>
          <p:nvPr/>
        </p:nvSpPr>
        <p:spPr bwMode="auto">
          <a:xfrm>
            <a:off x="4332288" y="981075"/>
            <a:ext cx="936625" cy="1079500"/>
          </a:xfrm>
          <a:prstGeom prst="ellipse">
            <a:avLst/>
          </a:prstGeom>
          <a:noFill/>
          <a:ln w="57150">
            <a:solidFill>
              <a:srgbClr val="CC00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465388" name="Oval 44"/>
          <p:cNvSpPr>
            <a:spLocks noChangeArrowheads="1"/>
          </p:cNvSpPr>
          <p:nvPr/>
        </p:nvSpPr>
        <p:spPr bwMode="auto">
          <a:xfrm>
            <a:off x="5364163" y="1917700"/>
            <a:ext cx="936625" cy="1079500"/>
          </a:xfrm>
          <a:prstGeom prst="ellipse">
            <a:avLst/>
          </a:prstGeom>
          <a:noFill/>
          <a:ln w="57150">
            <a:solidFill>
              <a:srgbClr val="CC00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 name="灯片编号占位符 2"/>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CBFA3644-F7FA-4510-BE22-999DFD69EC9B}" type="slidenum">
              <a:rPr kumimoji="1" lang="en-US" altLang="zh-CN" sz="14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t>79</a:t>
            </a:fld>
            <a:endPar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34" name="Rectangle 37"/>
          <p:cNvSpPr>
            <a:spLocks noChangeArrowheads="1"/>
          </p:cNvSpPr>
          <p:nvPr/>
        </p:nvSpPr>
        <p:spPr bwMode="auto">
          <a:xfrm flipV="1">
            <a:off x="106363" y="923120"/>
            <a:ext cx="8885237" cy="42863"/>
          </a:xfrm>
          <a:prstGeom prst="rect">
            <a:avLst/>
          </a:prstGeom>
          <a:gradFill rotWithShape="0">
            <a:gsLst>
              <a:gs pos="0">
                <a:srgbClr val="808080">
                  <a:gamma/>
                  <a:tint val="0"/>
                  <a:invGamma/>
                </a:srgbClr>
              </a:gs>
              <a:gs pos="100000">
                <a:srgbClr val="808080"/>
              </a:gs>
            </a:gsLst>
            <a:path path="shape">
              <a:fillToRect l="50000" t="50000" r="50000" b="50000"/>
            </a:path>
          </a:gradFill>
          <a:ln w="12700">
            <a:noFill/>
            <a:miter lim="800000"/>
            <a:headEnd type="none" w="sm" len="sm"/>
            <a:tailEnd type="none" w="sm" len="sm"/>
          </a:ln>
          <a:effectLst/>
        </p:spPr>
        <p:txBody>
          <a:bodyPr wrap="none" anchor="ctr"/>
          <a:lstStyle/>
          <a:p>
            <a:pPr marL="0" marR="0" lvl="0" indent="0" algn="l" defTabSz="914400" rtl="0" eaLnBrk="0" fontAlgn="auto" latinLnBrk="0" hangingPunct="0">
              <a:lnSpc>
                <a:spcPct val="100000"/>
              </a:lnSpc>
              <a:spcBef>
                <a:spcPts val="0"/>
              </a:spcBef>
              <a:spcAft>
                <a:spcPts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Arial"/>
              <a:ea typeface="宋体"/>
              <a:cs typeface="+mn-c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465387"/>
                                        </p:tgtEl>
                                        <p:attrNameLst>
                                          <p:attrName>style.visibility</p:attrName>
                                        </p:attrNameLst>
                                      </p:cBhvr>
                                      <p:to>
                                        <p:strVal val="visible"/>
                                      </p:to>
                                    </p:set>
                                    <p:animEffect transition="in" filter="dissolve">
                                      <p:cBhvr>
                                        <p:cTn id="7" dur="500"/>
                                        <p:tgtEl>
                                          <p:spTgt spid="146538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465388"/>
                                        </p:tgtEl>
                                        <p:attrNameLst>
                                          <p:attrName>style.visibility</p:attrName>
                                        </p:attrNameLst>
                                      </p:cBhvr>
                                      <p:to>
                                        <p:strVal val="visible"/>
                                      </p:to>
                                    </p:set>
                                    <p:animEffect transition="in" filter="dissolve">
                                      <p:cBhvr>
                                        <p:cTn id="12" dur="500"/>
                                        <p:tgtEl>
                                          <p:spTgt spid="1465388"/>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465364"/>
                                        </p:tgtEl>
                                        <p:attrNameLst>
                                          <p:attrName>style.visibility</p:attrName>
                                        </p:attrNameLst>
                                      </p:cBhvr>
                                      <p:to>
                                        <p:strVal val="visible"/>
                                      </p:to>
                                    </p:set>
                                    <p:animEffect transition="in" filter="dissolve">
                                      <p:cBhvr>
                                        <p:cTn id="17" dur="500"/>
                                        <p:tgtEl>
                                          <p:spTgt spid="1465364"/>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465367"/>
                                        </p:tgtEl>
                                        <p:attrNameLst>
                                          <p:attrName>style.visibility</p:attrName>
                                        </p:attrNameLst>
                                      </p:cBhvr>
                                      <p:to>
                                        <p:strVal val="visible"/>
                                      </p:to>
                                    </p:set>
                                    <p:animEffect transition="in" filter="dissolve">
                                      <p:cBhvr>
                                        <p:cTn id="22" dur="500"/>
                                        <p:tgtEl>
                                          <p:spTgt spid="1465367"/>
                                        </p:tgtEl>
                                      </p:cBhvr>
                                    </p:animEffect>
                                  </p:childTnLst>
                                </p:cTn>
                              </p:par>
                            </p:childTnLst>
                          </p:cTn>
                        </p:par>
                      </p:childTnLst>
                    </p:cTn>
                  </p:par>
                  <p:par>
                    <p:cTn id="23" fill="hold">
                      <p:stCondLst>
                        <p:cond delay="indefinite"/>
                      </p:stCondLst>
                      <p:childTnLst>
                        <p:par>
                          <p:cTn id="24" fill="hold">
                            <p:stCondLst>
                              <p:cond delay="0"/>
                            </p:stCondLst>
                            <p:childTnLst>
                              <p:par>
                                <p:cTn id="25" presetID="12" presetClass="entr" presetSubtype="4" fill="hold" nodeType="clickEffect">
                                  <p:stCondLst>
                                    <p:cond delay="0"/>
                                  </p:stCondLst>
                                  <p:childTnLst>
                                    <p:set>
                                      <p:cBhvr>
                                        <p:cTn id="26" dur="1" fill="hold">
                                          <p:stCondLst>
                                            <p:cond delay="0"/>
                                          </p:stCondLst>
                                        </p:cTn>
                                        <p:tgtEl>
                                          <p:spTgt spid="1465368"/>
                                        </p:tgtEl>
                                        <p:attrNameLst>
                                          <p:attrName>style.visibility</p:attrName>
                                        </p:attrNameLst>
                                      </p:cBhvr>
                                      <p:to>
                                        <p:strVal val="visible"/>
                                      </p:to>
                                    </p:set>
                                    <p:animEffect transition="in" filter="slide(fromBottom)">
                                      <p:cBhvr>
                                        <p:cTn id="27" dur="500"/>
                                        <p:tgtEl>
                                          <p:spTgt spid="14653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65367" grpId="0"/>
      <p:bldP spid="1465387" grpId="0" animBg="1"/>
      <p:bldP spid="1465388"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2440" name="Rectangle 8"/>
          <p:cNvSpPr>
            <a:spLocks noChangeArrowheads="1"/>
          </p:cNvSpPr>
          <p:nvPr/>
        </p:nvSpPr>
        <p:spPr bwMode="auto">
          <a:xfrm>
            <a:off x="611188" y="4868069"/>
            <a:ext cx="8281294" cy="1008062"/>
          </a:xfrm>
          <a:prstGeom prst="rect">
            <a:avLst/>
          </a:prstGeom>
          <a:solidFill>
            <a:srgbClr val="FF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124" name="Text Box 3"/>
          <p:cNvSpPr txBox="1">
            <a:spLocks noChangeArrowheads="1"/>
          </p:cNvSpPr>
          <p:nvPr/>
        </p:nvSpPr>
        <p:spPr bwMode="auto">
          <a:xfrm>
            <a:off x="611188" y="1124744"/>
            <a:ext cx="8353425" cy="830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r>
              <a:rPr lang="en-US" altLang="zh-CN" sz="24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1900</a:t>
            </a:r>
            <a:r>
              <a:rPr lang="zh-CN" altLang="en-US" sz="24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年 德鲁德借用气体分子运动论提出了基于“电子气”   </a:t>
            </a:r>
            <a:endParaRPr lang="en-US" altLang="zh-CN" sz="24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a:p>
            <a:pPr eaLnBrk="1" hangingPunct="1"/>
            <a:r>
              <a:rPr lang="en-US" altLang="zh-CN" sz="24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24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的经典电子理论</a:t>
            </a:r>
          </a:p>
        </p:txBody>
      </p:sp>
      <p:sp>
        <p:nvSpPr>
          <p:cNvPr id="5125" name="Text Box 4"/>
          <p:cNvSpPr txBox="1">
            <a:spLocks noChangeArrowheads="1"/>
          </p:cNvSpPr>
          <p:nvPr/>
        </p:nvSpPr>
        <p:spPr bwMode="auto">
          <a:xfrm>
            <a:off x="611188" y="2132806"/>
            <a:ext cx="8532812" cy="830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r>
              <a:rPr lang="en-US" altLang="zh-CN"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1925</a:t>
            </a:r>
            <a:r>
              <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年 费米、狄拉克基于泡利不相容原理，提出电子气体的</a:t>
            </a:r>
          </a:p>
          <a:p>
            <a:pPr eaLnBrk="1" hangingPunct="1"/>
            <a:r>
              <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             新统计方法：</a:t>
            </a:r>
            <a:r>
              <a:rPr lang="zh-CN" altLang="en-US" sz="2400" b="1">
                <a:solidFill>
                  <a:srgbClr val="000099"/>
                </a:solidFill>
                <a:latin typeface="Times New Roman" panose="02020603050405020304" pitchFamily="18" charset="0"/>
                <a:ea typeface="微软雅黑" panose="020B0503020204020204" pitchFamily="34" charset="-122"/>
                <a:cs typeface="Times New Roman" panose="02020603050405020304" pitchFamily="18" charset="0"/>
              </a:rPr>
              <a:t>费米</a:t>
            </a:r>
            <a:r>
              <a:rPr lang="en-US" altLang="zh-CN" sz="2400" b="1">
                <a:solidFill>
                  <a:srgbClr val="000099"/>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400" b="1">
                <a:solidFill>
                  <a:srgbClr val="000099"/>
                </a:solidFill>
                <a:latin typeface="Times New Roman" panose="02020603050405020304" pitchFamily="18" charset="0"/>
                <a:ea typeface="微软雅黑" panose="020B0503020204020204" pitchFamily="34" charset="-122"/>
                <a:cs typeface="Times New Roman" panose="02020603050405020304" pitchFamily="18" charset="0"/>
              </a:rPr>
              <a:t>狄拉克统计</a:t>
            </a:r>
          </a:p>
        </p:txBody>
      </p:sp>
      <p:sp>
        <p:nvSpPr>
          <p:cNvPr id="5126" name="Text Box 5"/>
          <p:cNvSpPr txBox="1">
            <a:spLocks noChangeArrowheads="1"/>
          </p:cNvSpPr>
          <p:nvPr/>
        </p:nvSpPr>
        <p:spPr bwMode="auto">
          <a:xfrm>
            <a:off x="611188" y="3140869"/>
            <a:ext cx="8532812"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r>
              <a:rPr lang="en-US" altLang="zh-CN"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1928</a:t>
            </a:r>
            <a:r>
              <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年 索末菲使用费米</a:t>
            </a:r>
            <a:r>
              <a:rPr lang="en-US" altLang="zh-CN"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狄拉克统计，给出了</a:t>
            </a:r>
            <a:r>
              <a:rPr lang="zh-CN" altLang="en-US" sz="2400" b="1">
                <a:solidFill>
                  <a:srgbClr val="000099"/>
                </a:solidFill>
                <a:latin typeface="Times New Roman" panose="02020603050405020304" pitchFamily="18" charset="0"/>
                <a:ea typeface="微软雅黑" panose="020B0503020204020204" pitchFamily="34" charset="-122"/>
                <a:cs typeface="Times New Roman" panose="02020603050405020304" pitchFamily="18" charset="0"/>
              </a:rPr>
              <a:t>费米气体、费米</a:t>
            </a:r>
          </a:p>
          <a:p>
            <a:pPr eaLnBrk="1" hangingPunct="1"/>
            <a:r>
              <a:rPr lang="zh-CN" altLang="en-US" sz="2400" b="1">
                <a:solidFill>
                  <a:srgbClr val="000099"/>
                </a:solidFill>
                <a:latin typeface="Times New Roman" panose="02020603050405020304" pitchFamily="18" charset="0"/>
                <a:ea typeface="微软雅黑" panose="020B0503020204020204" pitchFamily="34" charset="-122"/>
                <a:cs typeface="Times New Roman" panose="02020603050405020304" pitchFamily="18" charset="0"/>
              </a:rPr>
              <a:t>             球、费米波矢</a:t>
            </a:r>
            <a:r>
              <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等固体电子理论中的一系列重要概念</a:t>
            </a:r>
          </a:p>
        </p:txBody>
      </p:sp>
      <p:sp>
        <p:nvSpPr>
          <p:cNvPr id="5127" name="Text Box 6"/>
          <p:cNvSpPr txBox="1">
            <a:spLocks noChangeArrowheads="1"/>
          </p:cNvSpPr>
          <p:nvPr/>
        </p:nvSpPr>
        <p:spPr bwMode="auto">
          <a:xfrm>
            <a:off x="663575" y="4075906"/>
            <a:ext cx="8480425"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r>
              <a:rPr lang="en-US" altLang="zh-CN" sz="24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1928</a:t>
            </a:r>
            <a:r>
              <a:rPr lang="zh-CN" altLang="en-US" sz="24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年 布洛赫提出</a:t>
            </a:r>
            <a:r>
              <a:rPr lang="zh-CN" altLang="en-US" sz="2400" b="1" dirty="0">
                <a:solidFill>
                  <a:srgbClr val="000099"/>
                </a:solidFill>
                <a:latin typeface="Times New Roman" panose="02020603050405020304" pitchFamily="18" charset="0"/>
                <a:ea typeface="微软雅黑" panose="020B0503020204020204" pitchFamily="34" charset="-122"/>
                <a:cs typeface="Times New Roman" panose="02020603050405020304" pitchFamily="18" charset="0"/>
              </a:rPr>
              <a:t>固体电子能带理论</a:t>
            </a:r>
            <a:r>
              <a:rPr lang="en-US" altLang="zh-CN" sz="24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4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量子固体电子理论</a:t>
            </a:r>
          </a:p>
          <a:p>
            <a:pPr eaLnBrk="1" hangingPunct="1"/>
            <a:r>
              <a:rPr lang="zh-CN" altLang="en-US" sz="24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             的基础，布洛赫被称为“</a:t>
            </a:r>
            <a:r>
              <a:rPr lang="zh-CN" altLang="en-US" sz="2400" b="1" dirty="0">
                <a:solidFill>
                  <a:srgbClr val="CC0000"/>
                </a:solidFill>
                <a:latin typeface="Times New Roman" panose="02020603050405020304" pitchFamily="18" charset="0"/>
                <a:ea typeface="微软雅黑" panose="020B0503020204020204" pitchFamily="34" charset="-122"/>
                <a:cs typeface="Times New Roman" panose="02020603050405020304" pitchFamily="18" charset="0"/>
              </a:rPr>
              <a:t>固体物理之父</a:t>
            </a:r>
            <a:r>
              <a:rPr lang="zh-CN" altLang="en-US" sz="24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a:t>
            </a:r>
          </a:p>
        </p:txBody>
      </p:sp>
      <p:sp>
        <p:nvSpPr>
          <p:cNvPr id="5128" name="Text Box 7"/>
          <p:cNvSpPr txBox="1">
            <a:spLocks noChangeArrowheads="1"/>
          </p:cNvSpPr>
          <p:nvPr/>
        </p:nvSpPr>
        <p:spPr bwMode="auto">
          <a:xfrm>
            <a:off x="663575" y="5012531"/>
            <a:ext cx="8480425"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r>
              <a:rPr lang="en-US" altLang="zh-CN" sz="24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1963</a:t>
            </a:r>
            <a:r>
              <a:rPr lang="zh-CN" altLang="en-US" sz="24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年 科恩建立的</a:t>
            </a:r>
            <a:r>
              <a:rPr lang="zh-CN" altLang="en-US" sz="2400" b="1" dirty="0">
                <a:solidFill>
                  <a:srgbClr val="000099"/>
                </a:solidFill>
                <a:latin typeface="Times New Roman" panose="02020603050405020304" pitchFamily="18" charset="0"/>
                <a:ea typeface="微软雅黑" panose="020B0503020204020204" pitchFamily="34" charset="-122"/>
                <a:cs typeface="Times New Roman" panose="02020603050405020304" pitchFamily="18" charset="0"/>
              </a:rPr>
              <a:t>密度泛函理论</a:t>
            </a:r>
            <a:r>
              <a:rPr lang="zh-CN" altLang="en-US" sz="24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是精确计算元素和化合物能  </a:t>
            </a:r>
          </a:p>
          <a:p>
            <a:pPr eaLnBrk="1" hangingPunct="1"/>
            <a:r>
              <a:rPr lang="zh-CN" altLang="en-US" sz="24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             带的基础，是量子化学和计算材料学的基础</a:t>
            </a:r>
          </a:p>
        </p:txBody>
      </p:sp>
      <p:sp>
        <p:nvSpPr>
          <p:cNvPr id="1042441" name="Text Box 9"/>
          <p:cNvSpPr txBox="1">
            <a:spLocks noChangeArrowheads="1"/>
          </p:cNvSpPr>
          <p:nvPr/>
        </p:nvSpPr>
        <p:spPr bwMode="auto">
          <a:xfrm>
            <a:off x="5292080" y="5770978"/>
            <a:ext cx="3467100" cy="51911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r>
              <a:rPr lang="en-US" altLang="zh-CN"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1998</a:t>
            </a:r>
            <a:r>
              <a:rPr lang="zh-CN" altLang="en-US"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年诺贝尔化学奖</a:t>
            </a:r>
          </a:p>
        </p:txBody>
      </p:sp>
      <p:sp>
        <p:nvSpPr>
          <p:cNvPr id="10" name="Rectangle 10"/>
          <p:cNvSpPr>
            <a:spLocks noChangeArrowheads="1"/>
          </p:cNvSpPr>
          <p:nvPr/>
        </p:nvSpPr>
        <p:spPr bwMode="auto">
          <a:xfrm>
            <a:off x="611561" y="4075435"/>
            <a:ext cx="8280920" cy="865187"/>
          </a:xfrm>
          <a:prstGeom prst="rect">
            <a:avLst/>
          </a:prstGeom>
          <a:noFill/>
          <a:ln w="76200">
            <a:solidFill>
              <a:srgbClr val="FFCCFF"/>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1" name="Text Box 10"/>
          <p:cNvSpPr txBox="1">
            <a:spLocks noChangeArrowheads="1"/>
          </p:cNvSpPr>
          <p:nvPr/>
        </p:nvSpPr>
        <p:spPr bwMode="auto">
          <a:xfrm>
            <a:off x="3203575" y="3067844"/>
            <a:ext cx="2470150" cy="641350"/>
          </a:xfrm>
          <a:prstGeom prst="rect">
            <a:avLst/>
          </a:prstGeom>
          <a:gradFill rotWithShape="1">
            <a:gsLst>
              <a:gs pos="0">
                <a:srgbClr val="FFCCFF"/>
              </a:gs>
              <a:gs pos="50000">
                <a:srgbClr val="FFF5FF"/>
              </a:gs>
              <a:gs pos="100000">
                <a:srgbClr val="FFCC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r>
              <a:rPr lang="zh-CN" altLang="en-US" sz="3600" b="1" dirty="0">
                <a:latin typeface="Times New Roman" panose="02020603050405020304" pitchFamily="18" charset="0"/>
                <a:ea typeface="微软雅黑" panose="020B0503020204020204" pitchFamily="34" charset="-122"/>
              </a:rPr>
              <a:t>周期性势场</a:t>
            </a:r>
          </a:p>
        </p:txBody>
      </p:sp>
      <p:sp>
        <p:nvSpPr>
          <p:cNvPr id="2" name="页脚占位符 1"/>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zh-CN" altLang="en-US"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清华大学电子工程系</a:t>
            </a:r>
            <a:r>
              <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a:t>
            </a:r>
            <a:r>
              <a:rPr kumimoji="1" lang="zh-CN" altLang="en-US"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黄翊东</a:t>
            </a:r>
            <a:endPar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3" name="灯片编号占位符 2"/>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CBFA3644-F7FA-4510-BE22-999DFD69EC9B}" type="slidenum">
              <a:rPr kumimoji="1" lang="en-US" altLang="zh-CN" sz="14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t>8</a:t>
            </a:fld>
            <a:endPar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15" name="Rectangle 37"/>
          <p:cNvSpPr>
            <a:spLocks noChangeArrowheads="1"/>
          </p:cNvSpPr>
          <p:nvPr/>
        </p:nvSpPr>
        <p:spPr bwMode="auto">
          <a:xfrm flipV="1">
            <a:off x="106363" y="1009873"/>
            <a:ext cx="8885237" cy="42863"/>
          </a:xfrm>
          <a:prstGeom prst="rect">
            <a:avLst/>
          </a:prstGeom>
          <a:gradFill rotWithShape="0">
            <a:gsLst>
              <a:gs pos="0">
                <a:srgbClr val="808080">
                  <a:gamma/>
                  <a:tint val="0"/>
                  <a:invGamma/>
                </a:srgbClr>
              </a:gs>
              <a:gs pos="100000">
                <a:srgbClr val="808080"/>
              </a:gs>
            </a:gsLst>
            <a:path path="shape">
              <a:fillToRect l="50000" t="50000" r="50000" b="50000"/>
            </a:path>
          </a:gradFill>
          <a:ln w="12700">
            <a:noFill/>
            <a:miter lim="800000"/>
            <a:headEnd type="none" w="sm" len="sm"/>
            <a:tailEnd type="none" w="sm" len="sm"/>
          </a:ln>
          <a:effectLst/>
        </p:spPr>
        <p:txBody>
          <a:bodyPr wrap="none" anchor="ctr"/>
          <a:lstStyle/>
          <a:p>
            <a:pPr eaLnBrk="0" fontAlgn="auto" hangingPunct="0">
              <a:spcBef>
                <a:spcPts val="0"/>
              </a:spcBef>
              <a:spcAft>
                <a:spcPts val="0"/>
              </a:spcAft>
              <a:defRPr/>
            </a:pPr>
            <a:endParaRPr lang="zh-CN" altLang="zh-CN" sz="1800" kern="0">
              <a:solidFill>
                <a:srgbClr val="FFFFFF"/>
              </a:solidFill>
              <a:latin typeface="Arial"/>
              <a:ea typeface="宋体"/>
              <a:cs typeface="+mn-cs"/>
            </a:endParaRPr>
          </a:p>
        </p:txBody>
      </p:sp>
      <p:sp>
        <p:nvSpPr>
          <p:cNvPr id="16" name="Text Box 2">
            <a:extLst>
              <a:ext uri="{FF2B5EF4-FFF2-40B4-BE49-F238E27FC236}">
                <a16:creationId xmlns:a16="http://schemas.microsoft.com/office/drawing/2014/main" id="{4332F001-40F3-4261-90D8-1EA27DF60F1B}"/>
              </a:ext>
            </a:extLst>
          </p:cNvPr>
          <p:cNvSpPr txBox="1">
            <a:spLocks noChangeArrowheads="1"/>
          </p:cNvSpPr>
          <p:nvPr/>
        </p:nvSpPr>
        <p:spPr bwMode="auto">
          <a:xfrm>
            <a:off x="2400141" y="358547"/>
            <a:ext cx="4297680" cy="645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algn="l" defTabSz="914400">
              <a:buClrTx/>
              <a:buSzTx/>
              <a:buFontTx/>
              <a:defRPr/>
            </a:pPr>
            <a:r>
              <a:rPr lang="zh-CN" altLang="en-US" sz="3600" b="1" dirty="0">
                <a:solidFill>
                  <a:srgbClr val="660066"/>
                </a:solidFill>
                <a:effectLst>
                  <a:outerShdw blurRad="38100" dist="38100" dir="2700000" algn="tl">
                    <a:srgbClr val="C0C0C0"/>
                  </a:outerShdw>
                </a:effectLst>
                <a:latin typeface="Times New Roman" pitchFamily="18" charset="0"/>
                <a:ea typeface="微软雅黑" pitchFamily="34" charset="-122"/>
                <a:cs typeface="+mn-cs"/>
              </a:rPr>
              <a:t>固体电子论的发展史</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dissolv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42440"/>
                                        </p:tgtEl>
                                        <p:attrNameLst>
                                          <p:attrName>style.visibility</p:attrName>
                                        </p:attrNameLst>
                                      </p:cBhvr>
                                      <p:to>
                                        <p:strVal val="visible"/>
                                      </p:to>
                                    </p:set>
                                    <p:animEffect transition="in" filter="fade">
                                      <p:cBhvr>
                                        <p:cTn id="17" dur="500"/>
                                        <p:tgtEl>
                                          <p:spTgt spid="1042440"/>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grpId="0" nodeType="clickEffect">
                                  <p:stCondLst>
                                    <p:cond delay="0"/>
                                  </p:stCondLst>
                                  <p:childTnLst>
                                    <p:set>
                                      <p:cBhvr>
                                        <p:cTn id="21" dur="1" fill="hold">
                                          <p:stCondLst>
                                            <p:cond delay="0"/>
                                          </p:stCondLst>
                                        </p:cTn>
                                        <p:tgtEl>
                                          <p:spTgt spid="1042441"/>
                                        </p:tgtEl>
                                        <p:attrNameLst>
                                          <p:attrName>style.visibility</p:attrName>
                                        </p:attrNameLst>
                                      </p:cBhvr>
                                      <p:to>
                                        <p:strVal val="visible"/>
                                      </p:to>
                                    </p:set>
                                    <p:anim calcmode="lin" valueType="num">
                                      <p:cBhvr additive="base">
                                        <p:cTn id="22" dur="500" fill="hold"/>
                                        <p:tgtEl>
                                          <p:spTgt spid="1042441"/>
                                        </p:tgtEl>
                                        <p:attrNameLst>
                                          <p:attrName>ppt_x</p:attrName>
                                        </p:attrNameLst>
                                      </p:cBhvr>
                                      <p:tavLst>
                                        <p:tav tm="0">
                                          <p:val>
                                            <p:strVal val="#ppt_x"/>
                                          </p:val>
                                        </p:tav>
                                        <p:tav tm="100000">
                                          <p:val>
                                            <p:strVal val="#ppt_x"/>
                                          </p:val>
                                        </p:tav>
                                      </p:tavLst>
                                    </p:anim>
                                    <p:anim calcmode="lin" valueType="num">
                                      <p:cBhvr additive="base">
                                        <p:cTn id="23" dur="500" fill="hold"/>
                                        <p:tgtEl>
                                          <p:spTgt spid="104244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2440" grpId="0" animBg="1"/>
      <p:bldP spid="1042441" grpId="0" animBg="1"/>
      <p:bldP spid="10" grpId="0" animBg="1"/>
      <p:bldP spid="11"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Rectangle 2"/>
          <p:cNvSpPr txBox="1">
            <a:spLocks noRot="1" noChangeArrowheads="1"/>
          </p:cNvSpPr>
          <p:nvPr/>
        </p:nvSpPr>
        <p:spPr bwMode="auto">
          <a:xfrm>
            <a:off x="2087563" y="87088"/>
            <a:ext cx="7056437"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5pPr>
            <a:lvl6pPr marL="4572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6pPr>
            <a:lvl7pPr marL="9144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7pPr>
            <a:lvl8pPr marL="13716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8pPr>
            <a:lvl9pPr marL="18288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9pPr>
          </a:lstStyle>
          <a:p>
            <a:pPr algn="l">
              <a:defRPr/>
            </a:pPr>
            <a:r>
              <a:rPr lang="zh-CN" altLang="en-US" sz="3600" b="1" kern="1200" dirty="0">
                <a:solidFill>
                  <a:srgbClr val="660066"/>
                </a:solidFill>
                <a:effectLst>
                  <a:outerShdw blurRad="38100" dist="38100" dir="2700000" algn="tl">
                    <a:srgbClr val="C0C0C0"/>
                  </a:outerShdw>
                </a:effectLst>
                <a:latin typeface="Times New Roman" pitchFamily="18" charset="0"/>
                <a:ea typeface="微软雅黑" pitchFamily="34" charset="-122"/>
                <a:cs typeface="+mn-cs"/>
              </a:rPr>
              <a:t>简并状态对应的处理方法</a:t>
            </a:r>
          </a:p>
        </p:txBody>
      </p:sp>
      <p:sp>
        <p:nvSpPr>
          <p:cNvPr id="47" name="Rectangle 37"/>
          <p:cNvSpPr>
            <a:spLocks noChangeArrowheads="1"/>
          </p:cNvSpPr>
          <p:nvPr/>
        </p:nvSpPr>
        <p:spPr bwMode="auto">
          <a:xfrm flipV="1">
            <a:off x="106363" y="923120"/>
            <a:ext cx="8885237" cy="42863"/>
          </a:xfrm>
          <a:prstGeom prst="rect">
            <a:avLst/>
          </a:prstGeom>
          <a:gradFill rotWithShape="0">
            <a:gsLst>
              <a:gs pos="0">
                <a:srgbClr val="808080">
                  <a:gamma/>
                  <a:tint val="0"/>
                  <a:invGamma/>
                </a:srgbClr>
              </a:gs>
              <a:gs pos="100000">
                <a:srgbClr val="808080"/>
              </a:gs>
            </a:gsLst>
            <a:path path="shape">
              <a:fillToRect l="50000" t="50000" r="50000" b="50000"/>
            </a:path>
          </a:gradFill>
          <a:ln w="12700">
            <a:noFill/>
            <a:miter lim="800000"/>
            <a:headEnd type="none" w="sm" len="sm"/>
            <a:tailEnd type="none" w="sm" len="sm"/>
          </a:ln>
          <a:effectLst/>
        </p:spPr>
        <p:txBody>
          <a:bodyPr wrap="none" anchor="ctr"/>
          <a:lstStyle/>
          <a:p>
            <a:pPr marL="0" marR="0" lvl="0" indent="0" algn="l" defTabSz="914400" rtl="0" eaLnBrk="0" fontAlgn="auto" latinLnBrk="0" hangingPunct="0">
              <a:lnSpc>
                <a:spcPct val="100000"/>
              </a:lnSpc>
              <a:spcBef>
                <a:spcPts val="0"/>
              </a:spcBef>
              <a:spcAft>
                <a:spcPts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Arial"/>
              <a:ea typeface="宋体"/>
              <a:cs typeface="+mn-cs"/>
            </a:endParaRPr>
          </a:p>
        </p:txBody>
      </p:sp>
      <p:sp>
        <p:nvSpPr>
          <p:cNvPr id="41986" name="Rectangle 3"/>
          <p:cNvSpPr>
            <a:spLocks noRot="1" noChangeArrowheads="1"/>
          </p:cNvSpPr>
          <p:nvPr/>
        </p:nvSpPr>
        <p:spPr bwMode="auto">
          <a:xfrm>
            <a:off x="250825" y="1312863"/>
            <a:ext cx="8229600" cy="5334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spcBef>
                <a:spcPct val="20000"/>
              </a:spcBef>
              <a:buClr>
                <a:srgbClr val="336666"/>
              </a:buClr>
              <a:buSzPct val="70000"/>
              <a:buFont typeface="Wingdings" panose="05000000000000000000" pitchFamily="2" charset="2"/>
              <a:buNone/>
            </a:pPr>
            <a:r>
              <a:rPr lang="en-US" altLang="zh-CN" sz="2600" b="1" i="1">
                <a:solidFill>
                  <a:srgbClr val="663300"/>
                </a:solidFill>
                <a:latin typeface="Times New Roman" panose="02020603050405020304" pitchFamily="18" charset="0"/>
                <a:ea typeface="微软雅黑" panose="020B0503020204020204" pitchFamily="34" charset="-122"/>
                <a:cs typeface="Times New Roman" panose="02020603050405020304" pitchFamily="18" charset="0"/>
              </a:rPr>
              <a:t>k </a:t>
            </a:r>
            <a:r>
              <a:rPr lang="zh-CN" altLang="en-US" sz="2600" b="1">
                <a:solidFill>
                  <a:srgbClr val="663300"/>
                </a:solidFill>
                <a:latin typeface="Times New Roman" panose="02020603050405020304" pitchFamily="18" charset="0"/>
                <a:ea typeface="微软雅黑" panose="020B0503020204020204" pitchFamily="34" charset="-122"/>
                <a:cs typeface="Times New Roman" panose="02020603050405020304" pitchFamily="18" charset="0"/>
              </a:rPr>
              <a:t>取值在布里渊区边界                   时，</a:t>
            </a:r>
          </a:p>
          <a:p>
            <a:pPr eaLnBrk="1" hangingPunct="1">
              <a:spcBef>
                <a:spcPct val="20000"/>
              </a:spcBef>
              <a:buClr>
                <a:srgbClr val="336666"/>
              </a:buClr>
              <a:buSzPct val="70000"/>
              <a:buFont typeface="Wingdings" panose="05000000000000000000" pitchFamily="2" charset="2"/>
              <a:buChar char="¢"/>
            </a:pPr>
            <a:endParaRPr lang="zh-CN" altLang="en-US" sz="2600" b="1">
              <a:solidFill>
                <a:srgbClr val="663300"/>
              </a:solidFill>
              <a:latin typeface="Times New Roman" panose="02020603050405020304" pitchFamily="18" charset="0"/>
              <a:ea typeface="微软雅黑" panose="020B0503020204020204" pitchFamily="34" charset="-122"/>
              <a:cs typeface="Times New Roman" panose="02020603050405020304" pitchFamily="18" charset="0"/>
            </a:endParaRPr>
          </a:p>
          <a:p>
            <a:pPr eaLnBrk="1" hangingPunct="1">
              <a:spcBef>
                <a:spcPct val="20000"/>
              </a:spcBef>
              <a:buClr>
                <a:srgbClr val="336666"/>
              </a:buClr>
              <a:buSzPct val="70000"/>
              <a:buFont typeface="Wingdings" panose="05000000000000000000" pitchFamily="2" charset="2"/>
              <a:buChar char="¢"/>
            </a:pPr>
            <a:endParaRPr lang="zh-CN" altLang="en-US" sz="2600" b="1">
              <a:solidFill>
                <a:srgbClr val="663300"/>
              </a:solidFill>
              <a:latin typeface="Times New Roman" panose="02020603050405020304" pitchFamily="18" charset="0"/>
              <a:ea typeface="微软雅黑" panose="020B0503020204020204" pitchFamily="34" charset="-122"/>
              <a:cs typeface="Times New Roman" panose="02020603050405020304" pitchFamily="18" charset="0"/>
            </a:endParaRPr>
          </a:p>
          <a:p>
            <a:pPr eaLnBrk="1" hangingPunct="1">
              <a:spcBef>
                <a:spcPct val="20000"/>
              </a:spcBef>
              <a:buClr>
                <a:srgbClr val="336666"/>
              </a:buClr>
              <a:buSzPct val="70000"/>
              <a:buFont typeface="Wingdings" panose="05000000000000000000" pitchFamily="2" charset="2"/>
              <a:buChar char="¢"/>
            </a:pPr>
            <a:endParaRPr lang="zh-CN" altLang="en-US" sz="2600" b="1">
              <a:solidFill>
                <a:srgbClr val="6633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1989" name="Rectangle 5"/>
          <p:cNvSpPr>
            <a:spLocks noChangeArrowheads="1"/>
          </p:cNvSpPr>
          <p:nvPr/>
        </p:nvSpPr>
        <p:spPr bwMode="auto">
          <a:xfrm>
            <a:off x="0" y="2919413"/>
            <a:ext cx="184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endParaRPr lang="zh-CN" altLang="en-US" sz="1800">
              <a:solidFill>
                <a:srgbClr val="336666"/>
              </a:solidFill>
              <a:latin typeface="Times New Roman" panose="02020603050405020304" pitchFamily="18" charset="0"/>
              <a:ea typeface="微软雅黑" panose="020B0503020204020204" pitchFamily="34" charset="-122"/>
              <a:cs typeface="Times New Roman" panose="02020603050405020304" pitchFamily="18" charset="0"/>
            </a:endParaRPr>
          </a:p>
        </p:txBody>
      </p:sp>
      <p:graphicFrame>
        <p:nvGraphicFramePr>
          <p:cNvPr id="41990" name="Object 4"/>
          <p:cNvGraphicFramePr>
            <a:graphicFrameLocks noChangeAspect="1"/>
          </p:cNvGraphicFramePr>
          <p:nvPr/>
        </p:nvGraphicFramePr>
        <p:xfrm>
          <a:off x="3717925" y="1125538"/>
          <a:ext cx="1368425" cy="890587"/>
        </p:xfrm>
        <a:graphic>
          <a:graphicData uri="http://schemas.openxmlformats.org/presentationml/2006/ole">
            <mc:AlternateContent xmlns:mc="http://schemas.openxmlformats.org/markup-compatibility/2006">
              <mc:Choice xmlns:v="urn:schemas-microsoft-com:vml" Requires="v">
                <p:oleObj spid="_x0000_s352026" name="公式" r:id="rId4" imgW="596900" imgH="393700" progId="Equation.3">
                  <p:embed/>
                </p:oleObj>
              </mc:Choice>
              <mc:Fallback>
                <p:oleObj name="公式" r:id="rId4" imgW="596900" imgH="393700" progId="Equation.3">
                  <p:embed/>
                  <p:pic>
                    <p:nvPicPr>
                      <p:cNvPr id="0" name="图片 14942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17925" y="1125538"/>
                        <a:ext cx="1368425" cy="89058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1991" name="Object 4"/>
          <p:cNvGraphicFramePr>
            <a:graphicFrameLocks noChangeAspect="1"/>
          </p:cNvGraphicFramePr>
          <p:nvPr/>
        </p:nvGraphicFramePr>
        <p:xfrm>
          <a:off x="5949950" y="981075"/>
          <a:ext cx="2917825" cy="1138238"/>
        </p:xfrm>
        <a:graphic>
          <a:graphicData uri="http://schemas.openxmlformats.org/presentationml/2006/ole">
            <mc:AlternateContent xmlns:mc="http://schemas.openxmlformats.org/markup-compatibility/2006">
              <mc:Choice xmlns:v="urn:schemas-microsoft-com:vml" Requires="v">
                <p:oleObj spid="_x0000_s352027" name="公式" r:id="rId6" imgW="1371600" imgH="533400" progId="Equation.3">
                  <p:embed/>
                </p:oleObj>
              </mc:Choice>
              <mc:Fallback>
                <p:oleObj name="公式" r:id="rId6" imgW="1371600" imgH="533400" progId="Equation.3">
                  <p:embed/>
                  <p:pic>
                    <p:nvPicPr>
                      <p:cNvPr id="0" name="图片 14942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949950" y="981075"/>
                        <a:ext cx="2917825" cy="113823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1992" name="Object 4"/>
          <p:cNvGraphicFramePr>
            <a:graphicFrameLocks noChangeAspect="1"/>
          </p:cNvGraphicFramePr>
          <p:nvPr/>
        </p:nvGraphicFramePr>
        <p:xfrm>
          <a:off x="3717925" y="1989138"/>
          <a:ext cx="2322513" cy="839787"/>
        </p:xfrm>
        <a:graphic>
          <a:graphicData uri="http://schemas.openxmlformats.org/presentationml/2006/ole">
            <mc:AlternateContent xmlns:mc="http://schemas.openxmlformats.org/markup-compatibility/2006">
              <mc:Choice xmlns:v="urn:schemas-microsoft-com:vml" Requires="v">
                <p:oleObj spid="_x0000_s352028" name="公式" r:id="rId8" imgW="1091565" imgH="393700" progId="Equation.3">
                  <p:embed/>
                </p:oleObj>
              </mc:Choice>
              <mc:Fallback>
                <p:oleObj name="公式" r:id="rId8" imgW="1091565" imgH="393700" progId="Equation.3">
                  <p:embed/>
                  <p:pic>
                    <p:nvPicPr>
                      <p:cNvPr id="0" name="图片 14942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717925" y="1989138"/>
                        <a:ext cx="2322513" cy="839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41993" name="Group 9"/>
          <p:cNvGrpSpPr/>
          <p:nvPr/>
        </p:nvGrpSpPr>
        <p:grpSpPr bwMode="auto">
          <a:xfrm>
            <a:off x="431800" y="2781300"/>
            <a:ext cx="4365625" cy="839788"/>
            <a:chOff x="272" y="1253"/>
            <a:chExt cx="2750" cy="529"/>
          </a:xfrm>
        </p:grpSpPr>
        <p:sp>
          <p:nvSpPr>
            <p:cNvPr id="42025" name="Text Box 10"/>
            <p:cNvSpPr txBox="1">
              <a:spLocks noChangeArrowheads="1"/>
            </p:cNvSpPr>
            <p:nvPr/>
          </p:nvSpPr>
          <p:spPr bwMode="auto">
            <a:xfrm>
              <a:off x="532" y="1327"/>
              <a:ext cx="116" cy="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endParaRPr lang="en-US" altLang="zh-CN" sz="26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2026" name="Text Box 11"/>
            <p:cNvSpPr txBox="1">
              <a:spLocks noChangeArrowheads="1"/>
            </p:cNvSpPr>
            <p:nvPr/>
          </p:nvSpPr>
          <p:spPr bwMode="auto">
            <a:xfrm>
              <a:off x="272" y="1308"/>
              <a:ext cx="1988" cy="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r>
                <a:rPr lang="zh-CN" altLang="en-US" sz="2600" b="1">
                  <a:solidFill>
                    <a:srgbClr val="000000"/>
                  </a:solidFill>
                  <a:latin typeface="Times New Roman" panose="02020603050405020304" pitchFamily="18" charset="0"/>
                  <a:ea typeface="微软雅黑" panose="020B0503020204020204" pitchFamily="34" charset="-122"/>
                </a:rPr>
                <a:t>作为电子的波函数：</a:t>
              </a:r>
            </a:p>
          </p:txBody>
        </p:sp>
        <p:graphicFrame>
          <p:nvGraphicFramePr>
            <p:cNvPr id="42027" name="Object 4"/>
            <p:cNvGraphicFramePr>
              <a:graphicFrameLocks noChangeAspect="1"/>
            </p:cNvGraphicFramePr>
            <p:nvPr/>
          </p:nvGraphicFramePr>
          <p:xfrm>
            <a:off x="2359" y="1253"/>
            <a:ext cx="663" cy="529"/>
          </p:xfrm>
          <a:graphic>
            <a:graphicData uri="http://schemas.openxmlformats.org/presentationml/2006/ole">
              <mc:AlternateContent xmlns:mc="http://schemas.openxmlformats.org/markup-compatibility/2006">
                <mc:Choice xmlns:v="urn:schemas-microsoft-com:vml" Requires="v">
                  <p:oleObj spid="_x0000_s352029" name="公式" r:id="rId10" imgW="495300" imgH="393700" progId="Equation.3">
                    <p:embed/>
                  </p:oleObj>
                </mc:Choice>
                <mc:Fallback>
                  <p:oleObj name="公式" r:id="rId10" imgW="495300" imgH="393700" progId="Equation.3">
                    <p:embed/>
                    <p:pic>
                      <p:nvPicPr>
                        <p:cNvPr id="0" name="图片 149430"/>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359" y="1253"/>
                          <a:ext cx="663" cy="5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41994" name="Group 13"/>
          <p:cNvGrpSpPr/>
          <p:nvPr/>
        </p:nvGrpSpPr>
        <p:grpSpPr bwMode="auto">
          <a:xfrm>
            <a:off x="6011863" y="2420938"/>
            <a:ext cx="2592387" cy="1079500"/>
            <a:chOff x="3787" y="1026"/>
            <a:chExt cx="1633" cy="680"/>
          </a:xfrm>
        </p:grpSpPr>
        <p:sp>
          <p:nvSpPr>
            <p:cNvPr id="42022" name="Freeform 14"/>
            <p:cNvSpPr/>
            <p:nvPr/>
          </p:nvSpPr>
          <p:spPr bwMode="auto">
            <a:xfrm>
              <a:off x="3787" y="1026"/>
              <a:ext cx="272" cy="680"/>
            </a:xfrm>
            <a:custGeom>
              <a:avLst/>
              <a:gdLst>
                <a:gd name="T0" fmla="*/ 0 w 272"/>
                <a:gd name="T1" fmla="*/ 0 h 680"/>
                <a:gd name="T2" fmla="*/ 272 w 272"/>
                <a:gd name="T3" fmla="*/ 0 h 680"/>
                <a:gd name="T4" fmla="*/ 272 w 272"/>
                <a:gd name="T5" fmla="*/ 680 h 680"/>
                <a:gd name="T6" fmla="*/ 0 w 272"/>
                <a:gd name="T7" fmla="*/ 680 h 68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72" h="680">
                  <a:moveTo>
                    <a:pt x="0" y="0"/>
                  </a:moveTo>
                  <a:lnTo>
                    <a:pt x="272" y="0"/>
                  </a:lnTo>
                  <a:lnTo>
                    <a:pt x="272" y="680"/>
                  </a:lnTo>
                  <a:lnTo>
                    <a:pt x="0" y="680"/>
                  </a:lnTo>
                </a:path>
              </a:pathLst>
            </a:custGeom>
            <a:noFill/>
            <a:ln w="57150" cmpd="sng">
              <a:solidFill>
                <a:srgbClr val="9900CC"/>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2023" name="AutoShape 15"/>
            <p:cNvSpPr>
              <a:spLocks noChangeArrowheads="1"/>
            </p:cNvSpPr>
            <p:nvPr/>
          </p:nvSpPr>
          <p:spPr bwMode="auto">
            <a:xfrm>
              <a:off x="4105" y="1207"/>
              <a:ext cx="408" cy="273"/>
            </a:xfrm>
            <a:prstGeom prst="rightArrow">
              <a:avLst>
                <a:gd name="adj1" fmla="val 50000"/>
                <a:gd name="adj2" fmla="val 37363"/>
              </a:avLst>
            </a:prstGeom>
            <a:solidFill>
              <a:srgbClr val="FF66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aphicFrame>
          <p:nvGraphicFramePr>
            <p:cNvPr id="42024" name="Object 4"/>
            <p:cNvGraphicFramePr>
              <a:graphicFrameLocks noChangeAspect="1"/>
            </p:cNvGraphicFramePr>
            <p:nvPr/>
          </p:nvGraphicFramePr>
          <p:xfrm>
            <a:off x="4558" y="1157"/>
            <a:ext cx="862" cy="289"/>
          </p:xfrm>
          <a:graphic>
            <a:graphicData uri="http://schemas.openxmlformats.org/presentationml/2006/ole">
              <mc:AlternateContent xmlns:mc="http://schemas.openxmlformats.org/markup-compatibility/2006">
                <mc:Choice xmlns:v="urn:schemas-microsoft-com:vml" Requires="v">
                  <p:oleObj spid="_x0000_s352030" name="公式" r:id="rId12" imgW="532765" imgH="177800" progId="Equation.3">
                    <p:embed/>
                  </p:oleObj>
                </mc:Choice>
                <mc:Fallback>
                  <p:oleObj name="公式" r:id="rId12" imgW="532765" imgH="177800" progId="Equation.3">
                    <p:embed/>
                    <p:pic>
                      <p:nvPicPr>
                        <p:cNvPr id="0" name="图片 149431"/>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558" y="1157"/>
                          <a:ext cx="862" cy="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41995" name="Group 17"/>
          <p:cNvGrpSpPr/>
          <p:nvPr/>
        </p:nvGrpSpPr>
        <p:grpSpPr bwMode="auto">
          <a:xfrm>
            <a:off x="7048500" y="3194050"/>
            <a:ext cx="1731963" cy="739775"/>
            <a:chOff x="4440" y="1513"/>
            <a:chExt cx="1091" cy="466"/>
          </a:xfrm>
        </p:grpSpPr>
        <p:graphicFrame>
          <p:nvGraphicFramePr>
            <p:cNvPr id="42020" name="Object 4"/>
            <p:cNvGraphicFramePr>
              <a:graphicFrameLocks noChangeAspect="1"/>
            </p:cNvGraphicFramePr>
            <p:nvPr/>
          </p:nvGraphicFramePr>
          <p:xfrm>
            <a:off x="4440" y="1740"/>
            <a:ext cx="1071" cy="239"/>
          </p:xfrm>
          <a:graphic>
            <a:graphicData uri="http://schemas.openxmlformats.org/presentationml/2006/ole">
              <mc:AlternateContent xmlns:mc="http://schemas.openxmlformats.org/markup-compatibility/2006">
                <mc:Choice xmlns:v="urn:schemas-microsoft-com:vml" Requires="v">
                  <p:oleObj spid="_x0000_s352031" name="公式" r:id="rId14" imgW="799465" imgH="177800" progId="Equation.3">
                    <p:embed/>
                  </p:oleObj>
                </mc:Choice>
                <mc:Fallback>
                  <p:oleObj name="公式" r:id="rId14" imgW="799465" imgH="177800" progId="Equation.3">
                    <p:embed/>
                    <p:pic>
                      <p:nvPicPr>
                        <p:cNvPr id="0" name="图片 149432"/>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440" y="1740"/>
                          <a:ext cx="1071" cy="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2021" name="Text Box 19"/>
            <p:cNvSpPr txBox="1">
              <a:spLocks noChangeArrowheads="1"/>
            </p:cNvSpPr>
            <p:nvPr/>
          </p:nvSpPr>
          <p:spPr bwMode="auto">
            <a:xfrm>
              <a:off x="4455" y="1513"/>
              <a:ext cx="107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r>
                <a:rPr lang="zh-CN" altLang="en-US" sz="2400" b="1">
                  <a:solidFill>
                    <a:srgbClr val="000000"/>
                  </a:solidFill>
                  <a:latin typeface="Times New Roman" panose="02020603050405020304" pitchFamily="18" charset="0"/>
                  <a:ea typeface="微软雅黑" panose="020B0503020204020204" pitchFamily="34" charset="-122"/>
                </a:rPr>
                <a:t>布拉格定律</a:t>
              </a:r>
            </a:p>
          </p:txBody>
        </p:sp>
      </p:grpSp>
      <p:grpSp>
        <p:nvGrpSpPr>
          <p:cNvPr id="41996" name="Group 20"/>
          <p:cNvGrpSpPr/>
          <p:nvPr/>
        </p:nvGrpSpPr>
        <p:grpSpPr bwMode="auto">
          <a:xfrm>
            <a:off x="517525" y="3716338"/>
            <a:ext cx="5610225" cy="923925"/>
            <a:chOff x="326" y="2341"/>
            <a:chExt cx="3534" cy="582"/>
          </a:xfrm>
        </p:grpSpPr>
        <p:graphicFrame>
          <p:nvGraphicFramePr>
            <p:cNvPr id="42018" name="Object 21"/>
            <p:cNvGraphicFramePr>
              <a:graphicFrameLocks noChangeAspect="1"/>
            </p:cNvGraphicFramePr>
            <p:nvPr/>
          </p:nvGraphicFramePr>
          <p:xfrm>
            <a:off x="1020" y="2341"/>
            <a:ext cx="2840" cy="582"/>
          </p:xfrm>
          <a:graphic>
            <a:graphicData uri="http://schemas.openxmlformats.org/presentationml/2006/ole">
              <mc:AlternateContent xmlns:mc="http://schemas.openxmlformats.org/markup-compatibility/2006">
                <mc:Choice xmlns:v="urn:schemas-microsoft-com:vml" Requires="v">
                  <p:oleObj spid="_x0000_s352032" name="公式" r:id="rId16" imgW="2044700" imgH="419100" progId="Equation.3">
                    <p:embed/>
                  </p:oleObj>
                </mc:Choice>
                <mc:Fallback>
                  <p:oleObj name="公式" r:id="rId16" imgW="2044700" imgH="419100" progId="Equation.3">
                    <p:embed/>
                    <p:pic>
                      <p:nvPicPr>
                        <p:cNvPr id="0" name="图片 149433"/>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020" y="2341"/>
                          <a:ext cx="2840" cy="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2019" name="Text Box 22"/>
            <p:cNvSpPr txBox="1">
              <a:spLocks noChangeArrowheads="1"/>
            </p:cNvSpPr>
            <p:nvPr/>
          </p:nvSpPr>
          <p:spPr bwMode="auto">
            <a:xfrm>
              <a:off x="326" y="2442"/>
              <a:ext cx="740" cy="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r>
                <a:rPr lang="zh-CN" altLang="en-US" sz="2600" b="1">
                  <a:solidFill>
                    <a:srgbClr val="000000"/>
                  </a:solidFill>
                  <a:latin typeface="Times New Roman" panose="02020603050405020304" pitchFamily="18" charset="0"/>
                  <a:ea typeface="微软雅黑" panose="020B0503020204020204" pitchFamily="34" charset="-122"/>
                </a:rPr>
                <a:t>这时：</a:t>
              </a:r>
            </a:p>
          </p:txBody>
        </p:sp>
      </p:grpSp>
      <p:sp>
        <p:nvSpPr>
          <p:cNvPr id="41997" name="Text Box 23"/>
          <p:cNvSpPr txBox="1">
            <a:spLocks noChangeArrowheads="1"/>
          </p:cNvSpPr>
          <p:nvPr/>
        </p:nvSpPr>
        <p:spPr bwMode="auto">
          <a:xfrm>
            <a:off x="250825" y="4652963"/>
            <a:ext cx="727392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algn="just" eaLnBrk="1" hangingPunct="1"/>
            <a:r>
              <a:rPr lang="zh-CN" altLang="en-US" sz="2600" b="1">
                <a:solidFill>
                  <a:srgbClr val="CC0000"/>
                </a:solidFill>
                <a:latin typeface="Times New Roman" panose="02020603050405020304" pitchFamily="18" charset="0"/>
                <a:ea typeface="微软雅黑" panose="020B0503020204020204" pitchFamily="34" charset="-122"/>
              </a:rPr>
              <a:t>存在简并状态，能量相等</a:t>
            </a:r>
            <a:r>
              <a:rPr lang="zh-CN" altLang="en-US" sz="2600" b="1">
                <a:solidFill>
                  <a:srgbClr val="663300"/>
                </a:solidFill>
                <a:latin typeface="Times New Roman" panose="02020603050405020304" pitchFamily="18" charset="0"/>
                <a:ea typeface="微软雅黑" panose="020B0503020204020204" pitchFamily="34" charset="-122"/>
              </a:rPr>
              <a:t>。</a:t>
            </a:r>
            <a:r>
              <a:rPr lang="zh-CN" altLang="en-US" sz="2600" b="1">
                <a:solidFill>
                  <a:srgbClr val="000000"/>
                </a:solidFill>
                <a:latin typeface="Times New Roman" panose="02020603050405020304" pitchFamily="18" charset="0"/>
                <a:ea typeface="微软雅黑" panose="020B0503020204020204" pitchFamily="34" charset="-122"/>
              </a:rPr>
              <a:t>即不同的本征态：</a:t>
            </a:r>
          </a:p>
        </p:txBody>
      </p:sp>
      <p:grpSp>
        <p:nvGrpSpPr>
          <p:cNvPr id="41998" name="Group 24"/>
          <p:cNvGrpSpPr/>
          <p:nvPr/>
        </p:nvGrpSpPr>
        <p:grpSpPr bwMode="auto">
          <a:xfrm>
            <a:off x="466725" y="5084763"/>
            <a:ext cx="6756400" cy="1781175"/>
            <a:chOff x="294" y="3203"/>
            <a:chExt cx="4256" cy="1122"/>
          </a:xfrm>
        </p:grpSpPr>
        <p:sp>
          <p:nvSpPr>
            <p:cNvPr id="42014" name="Rectangle 25"/>
            <p:cNvSpPr>
              <a:spLocks noChangeArrowheads="1"/>
            </p:cNvSpPr>
            <p:nvPr/>
          </p:nvSpPr>
          <p:spPr bwMode="auto">
            <a:xfrm>
              <a:off x="1882" y="3929"/>
              <a:ext cx="1860" cy="391"/>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aphicFrame>
          <p:nvGraphicFramePr>
            <p:cNvPr id="42015" name="Object 26"/>
            <p:cNvGraphicFramePr>
              <a:graphicFrameLocks noChangeAspect="1"/>
            </p:cNvGraphicFramePr>
            <p:nvPr/>
          </p:nvGraphicFramePr>
          <p:xfrm>
            <a:off x="340" y="3203"/>
            <a:ext cx="1860" cy="585"/>
          </p:xfrm>
          <a:graphic>
            <a:graphicData uri="http://schemas.openxmlformats.org/presentationml/2006/ole">
              <mc:AlternateContent xmlns:mc="http://schemas.openxmlformats.org/markup-compatibility/2006">
                <mc:Choice xmlns:v="urn:schemas-microsoft-com:vml" Requires="v">
                  <p:oleObj spid="_x0000_s352033" name="公式" r:id="rId18" imgW="1333500" imgH="419100" progId="Equation.3">
                    <p:embed/>
                  </p:oleObj>
                </mc:Choice>
                <mc:Fallback>
                  <p:oleObj name="公式" r:id="rId18" imgW="1333500" imgH="419100" progId="Equation.3">
                    <p:embed/>
                    <p:pic>
                      <p:nvPicPr>
                        <p:cNvPr id="0" name="图片 149434"/>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40" y="3203"/>
                          <a:ext cx="1860" cy="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2016" name="Object 27"/>
            <p:cNvGraphicFramePr>
              <a:graphicFrameLocks noChangeAspect="1"/>
            </p:cNvGraphicFramePr>
            <p:nvPr/>
          </p:nvGraphicFramePr>
          <p:xfrm>
            <a:off x="294" y="3728"/>
            <a:ext cx="2042" cy="597"/>
          </p:xfrm>
          <a:graphic>
            <a:graphicData uri="http://schemas.openxmlformats.org/presentationml/2006/ole">
              <mc:AlternateContent xmlns:mc="http://schemas.openxmlformats.org/markup-compatibility/2006">
                <mc:Choice xmlns:v="urn:schemas-microsoft-com:vml" Requires="v">
                  <p:oleObj spid="_x0000_s352034" name="公式" r:id="rId20" imgW="1435100" imgH="419100" progId="Equation.3">
                    <p:embed/>
                  </p:oleObj>
                </mc:Choice>
                <mc:Fallback>
                  <p:oleObj name="公式" r:id="rId20" imgW="1435100" imgH="419100" progId="Equation.3">
                    <p:embed/>
                    <p:pic>
                      <p:nvPicPr>
                        <p:cNvPr id="0" name="图片 149435"/>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294" y="3728"/>
                          <a:ext cx="2042" cy="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2017" name="Text Box 28"/>
            <p:cNvSpPr txBox="1">
              <a:spLocks noChangeArrowheads="1"/>
            </p:cNvSpPr>
            <p:nvPr/>
          </p:nvSpPr>
          <p:spPr bwMode="auto">
            <a:xfrm>
              <a:off x="2562" y="3385"/>
              <a:ext cx="1988" cy="308"/>
            </a:xfrm>
            <a:prstGeom prst="rect">
              <a:avLst/>
            </a:prstGeom>
            <a:solidFill>
              <a:srgbClr val="FF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r>
                <a:rPr lang="zh-CN" altLang="en-US" sz="2600" b="1">
                  <a:solidFill>
                    <a:srgbClr val="000000"/>
                  </a:solidFill>
                  <a:latin typeface="Times New Roman" panose="02020603050405020304" pitchFamily="18" charset="0"/>
                  <a:ea typeface="微软雅黑" panose="020B0503020204020204" pitchFamily="34" charset="-122"/>
                </a:rPr>
                <a:t>具有相同的能量值！</a:t>
              </a:r>
            </a:p>
          </p:txBody>
        </p:sp>
      </p:grpSp>
      <p:sp>
        <p:nvSpPr>
          <p:cNvPr id="1546269" name="Text Box 29"/>
          <p:cNvSpPr txBox="1">
            <a:spLocks noChangeArrowheads="1"/>
          </p:cNvSpPr>
          <p:nvPr/>
        </p:nvSpPr>
        <p:spPr bwMode="auto">
          <a:xfrm>
            <a:off x="7164388" y="5409713"/>
            <a:ext cx="1851789"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r>
              <a:rPr lang="zh-CN" altLang="en-US" sz="2600" b="1" dirty="0">
                <a:solidFill>
                  <a:srgbClr val="C00000"/>
                </a:solidFill>
                <a:latin typeface="Times New Roman" panose="02020603050405020304" pitchFamily="18" charset="0"/>
                <a:ea typeface="微软雅黑" panose="020B0503020204020204" pitchFamily="34" charset="-122"/>
              </a:rPr>
              <a:t>简并微扰法</a:t>
            </a:r>
          </a:p>
        </p:txBody>
      </p:sp>
      <p:grpSp>
        <p:nvGrpSpPr>
          <p:cNvPr id="42000" name="Group 30"/>
          <p:cNvGrpSpPr/>
          <p:nvPr/>
        </p:nvGrpSpPr>
        <p:grpSpPr bwMode="auto">
          <a:xfrm>
            <a:off x="5364163" y="260350"/>
            <a:ext cx="3527425" cy="3529013"/>
            <a:chOff x="703" y="1207"/>
            <a:chExt cx="2222" cy="2223"/>
          </a:xfrm>
        </p:grpSpPr>
        <p:sp>
          <p:nvSpPr>
            <p:cNvPr id="42005" name="Rectangle 31"/>
            <p:cNvSpPr>
              <a:spLocks noChangeArrowheads="1"/>
            </p:cNvSpPr>
            <p:nvPr/>
          </p:nvSpPr>
          <p:spPr bwMode="auto">
            <a:xfrm>
              <a:off x="703" y="1253"/>
              <a:ext cx="2222" cy="2177"/>
            </a:xfrm>
            <a:prstGeom prst="rect">
              <a:avLst/>
            </a:prstGeom>
            <a:solidFill>
              <a:srgbClr val="CC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42006" name="Picture 32"/>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884" y="1503"/>
              <a:ext cx="888" cy="1610"/>
            </a:xfrm>
            <a:prstGeom prst="rect">
              <a:avLst/>
            </a:prstGeom>
            <a:noFill/>
            <a:ln>
              <a:noFill/>
            </a:ln>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007" name="Line 33"/>
            <p:cNvSpPr>
              <a:spLocks noChangeShapeType="1"/>
            </p:cNvSpPr>
            <p:nvPr/>
          </p:nvSpPr>
          <p:spPr bwMode="auto">
            <a:xfrm>
              <a:off x="748" y="3113"/>
              <a:ext cx="1999" cy="0"/>
            </a:xfrm>
            <a:prstGeom prst="line">
              <a:avLst/>
            </a:prstGeom>
            <a:noFill/>
            <a:ln w="28575">
              <a:solidFill>
                <a:schemeClr val="tx2"/>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pic>
          <p:nvPicPr>
            <p:cNvPr id="42008" name="Picture 34"/>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flipH="1">
              <a:off x="1744" y="1498"/>
              <a:ext cx="888" cy="1610"/>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42009" name="Line 35"/>
            <p:cNvSpPr>
              <a:spLocks noChangeShapeType="1"/>
            </p:cNvSpPr>
            <p:nvPr/>
          </p:nvSpPr>
          <p:spPr bwMode="auto">
            <a:xfrm rot="-5400000">
              <a:off x="908" y="2251"/>
              <a:ext cx="1724" cy="0"/>
            </a:xfrm>
            <a:prstGeom prst="line">
              <a:avLst/>
            </a:prstGeom>
            <a:noFill/>
            <a:ln w="28575">
              <a:solidFill>
                <a:schemeClr val="tx2"/>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sp>
          <p:nvSpPr>
            <p:cNvPr id="42010" name="Text Box 36"/>
            <p:cNvSpPr txBox="1">
              <a:spLocks noChangeArrowheads="1"/>
            </p:cNvSpPr>
            <p:nvPr/>
          </p:nvSpPr>
          <p:spPr bwMode="auto">
            <a:xfrm>
              <a:off x="1292" y="1207"/>
              <a:ext cx="468" cy="288"/>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r>
                <a:rPr lang="en-US" altLang="zh-CN" sz="2400" b="1" i="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E</a:t>
              </a:r>
              <a:r>
                <a:rPr lang="en-US" altLang="zh-CN"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400" b="1" i="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k</a:t>
              </a:r>
              <a:r>
                <a:rPr lang="en-US" altLang="zh-CN"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a:t>
              </a:r>
            </a:p>
          </p:txBody>
        </p:sp>
        <p:sp>
          <p:nvSpPr>
            <p:cNvPr id="42011" name="Text Box 37"/>
            <p:cNvSpPr txBox="1">
              <a:spLocks noChangeArrowheads="1"/>
            </p:cNvSpPr>
            <p:nvPr/>
          </p:nvSpPr>
          <p:spPr bwMode="auto">
            <a:xfrm>
              <a:off x="2531" y="3108"/>
              <a:ext cx="212" cy="288"/>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r>
                <a:rPr lang="en-US" altLang="zh-CN" sz="2400" b="1" i="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k</a:t>
              </a:r>
            </a:p>
          </p:txBody>
        </p:sp>
        <p:sp>
          <p:nvSpPr>
            <p:cNvPr id="42012" name="Line 38"/>
            <p:cNvSpPr>
              <a:spLocks noChangeShapeType="1"/>
            </p:cNvSpPr>
            <p:nvPr/>
          </p:nvSpPr>
          <p:spPr bwMode="auto">
            <a:xfrm>
              <a:off x="1202" y="2296"/>
              <a:ext cx="0" cy="998"/>
            </a:xfrm>
            <a:prstGeom prst="line">
              <a:avLst/>
            </a:prstGeom>
            <a:noFill/>
            <a:ln w="19050">
              <a:solidFill>
                <a:srgbClr val="CC0000"/>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sp>
          <p:nvSpPr>
            <p:cNvPr id="42013" name="Line 39"/>
            <p:cNvSpPr>
              <a:spLocks noChangeShapeType="1"/>
            </p:cNvSpPr>
            <p:nvPr/>
          </p:nvSpPr>
          <p:spPr bwMode="auto">
            <a:xfrm>
              <a:off x="2335" y="2296"/>
              <a:ext cx="0" cy="998"/>
            </a:xfrm>
            <a:prstGeom prst="line">
              <a:avLst/>
            </a:prstGeom>
            <a:noFill/>
            <a:ln w="19050">
              <a:solidFill>
                <a:srgbClr val="CC0000"/>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grpSp>
      <p:sp>
        <p:nvSpPr>
          <p:cNvPr id="42001" name="Text Box 40"/>
          <p:cNvSpPr txBox="1">
            <a:spLocks noChangeArrowheads="1"/>
          </p:cNvSpPr>
          <p:nvPr/>
        </p:nvSpPr>
        <p:spPr bwMode="auto">
          <a:xfrm>
            <a:off x="1060450" y="3114675"/>
            <a:ext cx="184150"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endParaRPr lang="en-US" altLang="zh-CN" sz="26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aphicFrame>
        <p:nvGraphicFramePr>
          <p:cNvPr id="1546281" name="Object 4"/>
          <p:cNvGraphicFramePr>
            <a:graphicFrameLocks noChangeAspect="1"/>
          </p:cNvGraphicFramePr>
          <p:nvPr/>
        </p:nvGraphicFramePr>
        <p:xfrm>
          <a:off x="7596188" y="3267075"/>
          <a:ext cx="708025" cy="593725"/>
        </p:xfrm>
        <a:graphic>
          <a:graphicData uri="http://schemas.openxmlformats.org/presentationml/2006/ole">
            <mc:AlternateContent xmlns:mc="http://schemas.openxmlformats.org/markup-compatibility/2006">
              <mc:Choice xmlns:v="urn:schemas-microsoft-com:vml" Requires="v">
                <p:oleObj spid="_x0000_s352035" name="公式" r:id="rId23" imgW="469900" imgH="393700" progId="Equation.3">
                  <p:embed/>
                </p:oleObj>
              </mc:Choice>
              <mc:Fallback>
                <p:oleObj name="公式" r:id="rId23" imgW="469900" imgH="393700" progId="Equation.3">
                  <p:embed/>
                  <p:pic>
                    <p:nvPicPr>
                      <p:cNvPr id="0" name="图片 149436"/>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7596188" y="3267075"/>
                        <a:ext cx="708025" cy="593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546282" name="Object 4"/>
          <p:cNvGraphicFramePr>
            <a:graphicFrameLocks noChangeAspect="1"/>
          </p:cNvGraphicFramePr>
          <p:nvPr/>
        </p:nvGraphicFramePr>
        <p:xfrm>
          <a:off x="5795963" y="3284538"/>
          <a:ext cx="784225" cy="593725"/>
        </p:xfrm>
        <a:graphic>
          <a:graphicData uri="http://schemas.openxmlformats.org/presentationml/2006/ole">
            <mc:AlternateContent xmlns:mc="http://schemas.openxmlformats.org/markup-compatibility/2006">
              <mc:Choice xmlns:v="urn:schemas-microsoft-com:vml" Requires="v">
                <p:oleObj spid="_x0000_s352036" name="公式" r:id="rId25" imgW="520700" imgH="393700" progId="Equation.3">
                  <p:embed/>
                </p:oleObj>
              </mc:Choice>
              <mc:Fallback>
                <p:oleObj name="公式" r:id="rId25" imgW="520700" imgH="393700" progId="Equation.3">
                  <p:embed/>
                  <p:pic>
                    <p:nvPicPr>
                      <p:cNvPr id="0" name="图片 149437"/>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5795963" y="3284538"/>
                        <a:ext cx="784225" cy="593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546283" name="Line 43"/>
          <p:cNvSpPr>
            <a:spLocks noChangeShapeType="1"/>
          </p:cNvSpPr>
          <p:nvPr/>
        </p:nvSpPr>
        <p:spPr bwMode="auto">
          <a:xfrm>
            <a:off x="5940425" y="2597150"/>
            <a:ext cx="2232025" cy="0"/>
          </a:xfrm>
          <a:prstGeom prst="line">
            <a:avLst/>
          </a:prstGeom>
          <a:noFill/>
          <a:ln w="28575">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sp>
        <p:nvSpPr>
          <p:cNvPr id="2" name="页脚占位符 1"/>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zh-CN" altLang="en-US" sz="14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清华大学电子工程系</a:t>
            </a:r>
            <a:r>
              <a:rPr kumimoji="1" lang="en-US"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a:t>
            </a:r>
            <a:r>
              <a:rPr kumimoji="1" lang="zh-CN" altLang="en-US" sz="14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黄翊东</a:t>
            </a:r>
            <a:endParaRPr kumimoji="1" lang="en-US"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3" name="灯片编号占位符 2"/>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CBFA3644-F7FA-4510-BE22-999DFD69EC9B}" type="slidenum">
              <a:rPr kumimoji="1" lang="en-US" altLang="zh-CN" sz="14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t>80</a:t>
            </a:fld>
            <a:endParaRPr kumimoji="1" lang="en-US"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46282"/>
                                        </p:tgtEl>
                                        <p:attrNameLst>
                                          <p:attrName>style.visibility</p:attrName>
                                        </p:attrNameLst>
                                      </p:cBhvr>
                                      <p:to>
                                        <p:strVal val="visible"/>
                                      </p:to>
                                    </p:set>
                                    <p:animEffect transition="in" filter="dissolve">
                                      <p:cBhvr>
                                        <p:cTn id="7" dur="500"/>
                                        <p:tgtEl>
                                          <p:spTgt spid="154628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546281"/>
                                        </p:tgtEl>
                                        <p:attrNameLst>
                                          <p:attrName>style.visibility</p:attrName>
                                        </p:attrNameLst>
                                      </p:cBhvr>
                                      <p:to>
                                        <p:strVal val="visible"/>
                                      </p:to>
                                    </p:set>
                                    <p:animEffect transition="in" filter="dissolve">
                                      <p:cBhvr>
                                        <p:cTn id="12" dur="500"/>
                                        <p:tgtEl>
                                          <p:spTgt spid="1546281"/>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8" fill="hold" grpId="0" nodeType="clickEffect">
                                  <p:stCondLst>
                                    <p:cond delay="0"/>
                                  </p:stCondLst>
                                  <p:childTnLst>
                                    <p:set>
                                      <p:cBhvr>
                                        <p:cTn id="16" dur="1" fill="hold">
                                          <p:stCondLst>
                                            <p:cond delay="0"/>
                                          </p:stCondLst>
                                        </p:cTn>
                                        <p:tgtEl>
                                          <p:spTgt spid="1546283"/>
                                        </p:tgtEl>
                                        <p:attrNameLst>
                                          <p:attrName>style.visibility</p:attrName>
                                        </p:attrNameLst>
                                      </p:cBhvr>
                                      <p:to>
                                        <p:strVal val="visible"/>
                                      </p:to>
                                    </p:set>
                                    <p:animEffect transition="in" filter="slide(fromLeft)">
                                      <p:cBhvr>
                                        <p:cTn id="17" dur="500"/>
                                        <p:tgtEl>
                                          <p:spTgt spid="1546283"/>
                                        </p:tgtEl>
                                      </p:cBhvr>
                                    </p:animEffect>
                                  </p:childTnLst>
                                </p:cTn>
                              </p:par>
                            </p:childTnLst>
                          </p:cTn>
                        </p:par>
                      </p:childTnLst>
                    </p:cTn>
                  </p:par>
                  <p:par>
                    <p:cTn id="18" fill="hold">
                      <p:stCondLst>
                        <p:cond delay="indefinite"/>
                      </p:stCondLst>
                      <p:childTnLst>
                        <p:par>
                          <p:cTn id="19" fill="hold">
                            <p:stCondLst>
                              <p:cond delay="0"/>
                            </p:stCondLst>
                            <p:childTnLst>
                              <p:par>
                                <p:cTn id="20" presetID="34" presetClass="entr" presetSubtype="0" fill="hold" grpId="0" nodeType="clickEffect">
                                  <p:stCondLst>
                                    <p:cond delay="0"/>
                                  </p:stCondLst>
                                  <p:childTnLst>
                                    <p:set>
                                      <p:cBhvr>
                                        <p:cTn id="21" dur="1" fill="hold">
                                          <p:stCondLst>
                                            <p:cond delay="0"/>
                                          </p:stCondLst>
                                        </p:cTn>
                                        <p:tgtEl>
                                          <p:spTgt spid="1546269"/>
                                        </p:tgtEl>
                                        <p:attrNameLst>
                                          <p:attrName>style.visibility</p:attrName>
                                        </p:attrNameLst>
                                      </p:cBhvr>
                                      <p:to>
                                        <p:strVal val="visible"/>
                                      </p:to>
                                    </p:set>
                                    <p:anim from="(-#ppt_w/2)" to="(#ppt_x)" calcmode="lin" valueType="num">
                                      <p:cBhvr>
                                        <p:cTn id="22" dur="600" fill="hold">
                                          <p:stCondLst>
                                            <p:cond delay="0"/>
                                          </p:stCondLst>
                                        </p:cTn>
                                        <p:tgtEl>
                                          <p:spTgt spid="1546269"/>
                                        </p:tgtEl>
                                        <p:attrNameLst>
                                          <p:attrName>ppt_x</p:attrName>
                                        </p:attrNameLst>
                                      </p:cBhvr>
                                    </p:anim>
                                    <p:anim from="0" to="-1.0" calcmode="lin" valueType="num">
                                      <p:cBhvr>
                                        <p:cTn id="23" dur="200" decel="50000" autoRev="1" fill="hold">
                                          <p:stCondLst>
                                            <p:cond delay="600"/>
                                          </p:stCondLst>
                                        </p:cTn>
                                        <p:tgtEl>
                                          <p:spTgt spid="1546269"/>
                                        </p:tgtEl>
                                        <p:attrNameLst>
                                          <p:attrName>xshear</p:attrName>
                                        </p:attrNameLst>
                                      </p:cBhvr>
                                    </p:anim>
                                    <p:animScale>
                                      <p:cBhvr>
                                        <p:cTn id="24" dur="200" decel="100000" autoRev="1" fill="hold">
                                          <p:stCondLst>
                                            <p:cond delay="600"/>
                                          </p:stCondLst>
                                        </p:cTn>
                                        <p:tgtEl>
                                          <p:spTgt spid="1546269"/>
                                        </p:tgtEl>
                                      </p:cBhvr>
                                      <p:from x="100000" y="100000"/>
                                      <p:to x="80000" y="100000"/>
                                    </p:animScale>
                                    <p:anim by="(#ppt_h/3+#ppt_w*0.1)" calcmode="lin" valueType="num">
                                      <p:cBhvr additive="sum">
                                        <p:cTn id="25" dur="200" decel="100000" autoRev="1" fill="hold">
                                          <p:stCondLst>
                                            <p:cond delay="600"/>
                                          </p:stCondLst>
                                        </p:cTn>
                                        <p:tgtEl>
                                          <p:spTgt spid="1546269"/>
                                        </p:tgtEl>
                                        <p:attrNameLst>
                                          <p:attrName>ppt_x</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46269" grpId="0"/>
      <p:bldP spid="1546283"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1" name="Rectangle 2"/>
          <p:cNvSpPr>
            <a:spLocks noGrp="1" noRot="1" noChangeArrowheads="1"/>
          </p:cNvSpPr>
          <p:nvPr>
            <p:ph type="title" idx="4294967295"/>
          </p:nvPr>
        </p:nvSpPr>
        <p:spPr bwMode="auto">
          <a:xfrm>
            <a:off x="3095625" y="-150019"/>
            <a:ext cx="3600450" cy="1143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l" defTabSz="914400">
              <a:buClrTx/>
              <a:buSzTx/>
              <a:buFontTx/>
              <a:defRPr/>
            </a:pPr>
            <a:r>
              <a:rPr lang="zh-CN" altLang="en-US" sz="3600" b="1" kern="1200" dirty="0">
                <a:solidFill>
                  <a:srgbClr val="660066"/>
                </a:solidFill>
                <a:effectLst>
                  <a:outerShdw blurRad="38100" dist="38100" dir="2700000" algn="tl">
                    <a:srgbClr val="C0C0C0"/>
                  </a:outerShdw>
                </a:effectLst>
                <a:latin typeface="Times New Roman" pitchFamily="18" charset="0"/>
                <a:ea typeface="微软雅黑" pitchFamily="34" charset="-122"/>
                <a:cs typeface="+mn-cs"/>
              </a:rPr>
              <a:t>简并微扰计算</a:t>
            </a:r>
          </a:p>
        </p:txBody>
      </p:sp>
      <p:sp>
        <p:nvSpPr>
          <p:cNvPr id="43012" name="Text Box 4"/>
          <p:cNvSpPr txBox="1">
            <a:spLocks noChangeArrowheads="1"/>
          </p:cNvSpPr>
          <p:nvPr/>
        </p:nvSpPr>
        <p:spPr bwMode="auto">
          <a:xfrm>
            <a:off x="872232" y="765481"/>
            <a:ext cx="7201098"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r>
              <a:rPr lang="zh-CN" altLang="en-US" sz="24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在简并微扰的计算中，零级近似波函数选择为简并态的适当线性组合</a:t>
            </a:r>
            <a:r>
              <a:rPr lang="en-US" altLang="zh-CN" sz="24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a:t>
            </a:r>
          </a:p>
        </p:txBody>
      </p:sp>
      <p:graphicFrame>
        <p:nvGraphicFramePr>
          <p:cNvPr id="43013" name="Object 4"/>
          <p:cNvGraphicFramePr>
            <a:graphicFrameLocks noChangeAspect="1"/>
          </p:cNvGraphicFramePr>
          <p:nvPr/>
        </p:nvGraphicFramePr>
        <p:xfrm>
          <a:off x="1476375" y="1484313"/>
          <a:ext cx="2735263" cy="657225"/>
        </p:xfrm>
        <a:graphic>
          <a:graphicData uri="http://schemas.openxmlformats.org/presentationml/2006/ole">
            <mc:AlternateContent xmlns:mc="http://schemas.openxmlformats.org/markup-compatibility/2006">
              <mc:Choice xmlns:v="urn:schemas-microsoft-com:vml" Requires="v">
                <p:oleObj spid="_x0000_s314137" name="公式" r:id="rId4" imgW="989965" imgH="241300" progId="Equation.3">
                  <p:embed/>
                </p:oleObj>
              </mc:Choice>
              <mc:Fallback>
                <p:oleObj name="公式" r:id="rId4" imgW="989965" imgH="241300" progId="Equation.3">
                  <p:embed/>
                  <p:pic>
                    <p:nvPicPr>
                      <p:cNvPr id="0" name="图片 15011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76375" y="1484313"/>
                        <a:ext cx="2735263"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3014" name="Object 6"/>
          <p:cNvGraphicFramePr>
            <a:graphicFrameLocks noChangeAspect="1"/>
          </p:cNvGraphicFramePr>
          <p:nvPr/>
        </p:nvGraphicFramePr>
        <p:xfrm>
          <a:off x="4614863" y="1301750"/>
          <a:ext cx="2981325" cy="903288"/>
        </p:xfrm>
        <a:graphic>
          <a:graphicData uri="http://schemas.openxmlformats.org/presentationml/2006/ole">
            <mc:AlternateContent xmlns:mc="http://schemas.openxmlformats.org/markup-compatibility/2006">
              <mc:Choice xmlns:v="urn:schemas-microsoft-com:vml" Requires="v">
                <p:oleObj spid="_x0000_s314138" name="公式" r:id="rId6" imgW="1282700" imgH="393700" progId="Equation.3">
                  <p:embed/>
                </p:oleObj>
              </mc:Choice>
              <mc:Fallback>
                <p:oleObj name="公式" r:id="rId6" imgW="1282700" imgH="393700" progId="Equation.3">
                  <p:embed/>
                  <p:pic>
                    <p:nvPicPr>
                      <p:cNvPr id="0" name="图片 15011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14863" y="1301750"/>
                        <a:ext cx="2981325" cy="903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3015" name="Object 4"/>
          <p:cNvGraphicFramePr>
            <a:graphicFrameLocks noChangeAspect="1"/>
          </p:cNvGraphicFramePr>
          <p:nvPr>
            <p:extLst>
              <p:ext uri="{D42A27DB-BD31-4B8C-83A1-F6EECF244321}">
                <p14:modId xmlns:p14="http://schemas.microsoft.com/office/powerpoint/2010/main" val="3567837066"/>
              </p:ext>
            </p:extLst>
          </p:nvPr>
        </p:nvGraphicFramePr>
        <p:xfrm>
          <a:off x="214313" y="2641600"/>
          <a:ext cx="4710112" cy="1147763"/>
        </p:xfrm>
        <a:graphic>
          <a:graphicData uri="http://schemas.openxmlformats.org/presentationml/2006/ole">
            <mc:AlternateContent xmlns:mc="http://schemas.openxmlformats.org/markup-compatibility/2006">
              <mc:Choice xmlns:v="urn:schemas-microsoft-com:vml" Requires="v">
                <p:oleObj spid="_x0000_s314139" name="Equation" r:id="rId8" imgW="1993680" imgH="482400" progId="Equation.DSMT4">
                  <p:embed/>
                </p:oleObj>
              </mc:Choice>
              <mc:Fallback>
                <p:oleObj name="Equation" r:id="rId8" imgW="1993680" imgH="482400" progId="Equation.DSMT4">
                  <p:embed/>
                  <p:pic>
                    <p:nvPicPr>
                      <p:cNvPr id="0" name="图片 150116"/>
                      <p:cNvPicPr>
                        <a:picLocks noChangeAspect="1" noChangeArrowheads="1"/>
                      </p:cNvPicPr>
                      <p:nvPr/>
                    </p:nvPicPr>
                    <p:blipFill>
                      <a:blip r:embed="rId9"/>
                      <a:srcRect/>
                      <a:stretch>
                        <a:fillRect/>
                      </a:stretch>
                    </p:blipFill>
                    <p:spPr bwMode="auto">
                      <a:xfrm>
                        <a:off x="214313" y="2641600"/>
                        <a:ext cx="4710112" cy="1147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3016" name="Rectangle 8"/>
          <p:cNvSpPr>
            <a:spLocks noChangeArrowheads="1"/>
          </p:cNvSpPr>
          <p:nvPr/>
        </p:nvSpPr>
        <p:spPr bwMode="auto">
          <a:xfrm>
            <a:off x="107950" y="2205038"/>
            <a:ext cx="449353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spcBef>
                <a:spcPct val="20000"/>
              </a:spcBef>
              <a:buClr>
                <a:srgbClr val="336666"/>
              </a:buClr>
              <a:buSzPct val="70000"/>
              <a:buFont typeface="Wingdings" panose="05000000000000000000" pitchFamily="2" charset="2"/>
              <a:buNone/>
            </a:pPr>
            <a:r>
              <a:rPr lang="zh-CN" altLang="en-US" sz="2400" b="1" dirty="0">
                <a:solidFill>
                  <a:srgbClr val="000000"/>
                </a:solidFill>
                <a:latin typeface="Times New Roman" panose="02020603050405020304" pitchFamily="18" charset="0"/>
                <a:ea typeface="微软雅黑" panose="020B0503020204020204" pitchFamily="34" charset="-122"/>
              </a:rPr>
              <a:t>把波函数带回薛定谔波动方程：</a:t>
            </a:r>
          </a:p>
        </p:txBody>
      </p:sp>
      <p:grpSp>
        <p:nvGrpSpPr>
          <p:cNvPr id="1466377" name="Group 9"/>
          <p:cNvGrpSpPr/>
          <p:nvPr/>
        </p:nvGrpSpPr>
        <p:grpSpPr bwMode="auto">
          <a:xfrm>
            <a:off x="5004048" y="2205038"/>
            <a:ext cx="4103688" cy="1871662"/>
            <a:chOff x="3198" y="1389"/>
            <a:chExt cx="2585" cy="1179"/>
          </a:xfrm>
        </p:grpSpPr>
        <p:graphicFrame>
          <p:nvGraphicFramePr>
            <p:cNvPr id="43024" name="Object 10"/>
            <p:cNvGraphicFramePr>
              <a:graphicFrameLocks noChangeAspect="1"/>
            </p:cNvGraphicFramePr>
            <p:nvPr/>
          </p:nvGraphicFramePr>
          <p:xfrm>
            <a:off x="3257" y="1434"/>
            <a:ext cx="2495" cy="580"/>
          </p:xfrm>
          <a:graphic>
            <a:graphicData uri="http://schemas.openxmlformats.org/presentationml/2006/ole">
              <mc:AlternateContent xmlns:mc="http://schemas.openxmlformats.org/markup-compatibility/2006">
                <mc:Choice xmlns:v="urn:schemas-microsoft-com:vml" Requires="v">
                  <p:oleObj spid="_x0000_s314140" name="Equation" r:id="rId10" imgW="49987200" imgH="11582400" progId="Equation.DSMT4">
                    <p:embed/>
                  </p:oleObj>
                </mc:Choice>
                <mc:Fallback>
                  <p:oleObj name="Equation" r:id="rId10" imgW="49987200" imgH="11582400" progId="Equation.DSMT4">
                    <p:embed/>
                    <p:pic>
                      <p:nvPicPr>
                        <p:cNvPr id="0" name="图片 150117"/>
                        <p:cNvPicPr>
                          <a:picLocks noChangeAspect="1" noChangeArrowheads="1"/>
                        </p:cNvPicPr>
                        <p:nvPr/>
                      </p:nvPicPr>
                      <p:blipFill>
                        <a:blip r:embed="rId11"/>
                        <a:srcRect/>
                        <a:stretch>
                          <a:fillRect/>
                        </a:stretch>
                      </p:blipFill>
                      <p:spPr bwMode="auto">
                        <a:xfrm>
                          <a:off x="3257" y="1434"/>
                          <a:ext cx="2495" cy="5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3025" name="Object 10"/>
            <p:cNvGraphicFramePr>
              <a:graphicFrameLocks noChangeAspect="1"/>
            </p:cNvGraphicFramePr>
            <p:nvPr/>
          </p:nvGraphicFramePr>
          <p:xfrm>
            <a:off x="3228" y="1979"/>
            <a:ext cx="2555" cy="580"/>
          </p:xfrm>
          <a:graphic>
            <a:graphicData uri="http://schemas.openxmlformats.org/presentationml/2006/ole">
              <mc:AlternateContent xmlns:mc="http://schemas.openxmlformats.org/markup-compatibility/2006">
                <mc:Choice xmlns:v="urn:schemas-microsoft-com:vml" Requires="v">
                  <p:oleObj spid="_x0000_s314141" name="Equation" r:id="rId12" imgW="51206400" imgH="11582400" progId="Equation.DSMT4">
                    <p:embed/>
                  </p:oleObj>
                </mc:Choice>
                <mc:Fallback>
                  <p:oleObj name="Equation" r:id="rId12" imgW="51206400" imgH="11582400" progId="Equation.DSMT4">
                    <p:embed/>
                    <p:pic>
                      <p:nvPicPr>
                        <p:cNvPr id="0" name="图片 150118"/>
                        <p:cNvPicPr>
                          <a:picLocks noChangeAspect="1" noChangeArrowheads="1"/>
                        </p:cNvPicPr>
                        <p:nvPr/>
                      </p:nvPicPr>
                      <p:blipFill>
                        <a:blip r:embed="rId13"/>
                        <a:srcRect/>
                        <a:stretch>
                          <a:fillRect/>
                        </a:stretch>
                      </p:blipFill>
                      <p:spPr bwMode="auto">
                        <a:xfrm>
                          <a:off x="3228" y="1979"/>
                          <a:ext cx="2555" cy="5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3026" name="Rectangle 12"/>
            <p:cNvSpPr>
              <a:spLocks noChangeArrowheads="1"/>
            </p:cNvSpPr>
            <p:nvPr/>
          </p:nvSpPr>
          <p:spPr bwMode="auto">
            <a:xfrm>
              <a:off x="3198" y="1389"/>
              <a:ext cx="2562" cy="1179"/>
            </a:xfrm>
            <a:prstGeom prst="rect">
              <a:avLst/>
            </a:prstGeom>
            <a:noFill/>
            <a:ln w="57150">
              <a:solidFill>
                <a:srgbClr val="33CC33"/>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1466381" name="Oval 13"/>
          <p:cNvSpPr>
            <a:spLocks noChangeArrowheads="1"/>
          </p:cNvSpPr>
          <p:nvPr/>
        </p:nvSpPr>
        <p:spPr bwMode="auto">
          <a:xfrm>
            <a:off x="3851275" y="2852738"/>
            <a:ext cx="431800" cy="577850"/>
          </a:xfrm>
          <a:prstGeom prst="ellipse">
            <a:avLst/>
          </a:prstGeom>
          <a:noFill/>
          <a:ln w="38100">
            <a:solidFill>
              <a:srgbClr val="A5002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1466382" name="Group 14"/>
          <p:cNvGrpSpPr/>
          <p:nvPr/>
        </p:nvGrpSpPr>
        <p:grpSpPr bwMode="auto">
          <a:xfrm>
            <a:off x="378663" y="3645024"/>
            <a:ext cx="7170552" cy="1655762"/>
            <a:chOff x="139" y="2251"/>
            <a:chExt cx="4427" cy="952"/>
          </a:xfrm>
        </p:grpSpPr>
        <p:graphicFrame>
          <p:nvGraphicFramePr>
            <p:cNvPr id="43022" name="Object 12"/>
            <p:cNvGraphicFramePr>
              <a:graphicFrameLocks noChangeAspect="1"/>
            </p:cNvGraphicFramePr>
            <p:nvPr/>
          </p:nvGraphicFramePr>
          <p:xfrm>
            <a:off x="139" y="2593"/>
            <a:ext cx="4427" cy="610"/>
          </p:xfrm>
          <a:graphic>
            <a:graphicData uri="http://schemas.openxmlformats.org/presentationml/2006/ole">
              <mc:AlternateContent xmlns:mc="http://schemas.openxmlformats.org/markup-compatibility/2006">
                <mc:Choice xmlns:v="urn:schemas-microsoft-com:vml" Requires="v">
                  <p:oleObj spid="_x0000_s314142" name="Equation" r:id="rId14" imgW="75895200" imgH="11582400" progId="Equation.DSMT4">
                    <p:embed/>
                  </p:oleObj>
                </mc:Choice>
                <mc:Fallback>
                  <p:oleObj name="Equation" r:id="rId14" imgW="75895200" imgH="11582400" progId="Equation.DSMT4">
                    <p:embed/>
                    <p:pic>
                      <p:nvPicPr>
                        <p:cNvPr id="0" name="图片 150119"/>
                        <p:cNvPicPr>
                          <a:picLocks noChangeAspect="1" noChangeArrowheads="1"/>
                        </p:cNvPicPr>
                        <p:nvPr/>
                      </p:nvPicPr>
                      <p:blipFill>
                        <a:blip r:embed="rId15"/>
                        <a:srcRect/>
                        <a:stretch>
                          <a:fillRect/>
                        </a:stretch>
                      </p:blipFill>
                      <p:spPr bwMode="auto">
                        <a:xfrm>
                          <a:off x="139" y="2593"/>
                          <a:ext cx="4427" cy="610"/>
                        </a:xfrm>
                        <a:prstGeom prst="rect">
                          <a:avLst/>
                        </a:prstGeom>
                        <a:noFill/>
                        <a:ln>
                          <a:noFill/>
                        </a:ln>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3023" name="AutoShape 16"/>
            <p:cNvSpPr>
              <a:spLocks noChangeArrowheads="1"/>
            </p:cNvSpPr>
            <p:nvPr/>
          </p:nvSpPr>
          <p:spPr bwMode="auto">
            <a:xfrm>
              <a:off x="2018" y="2251"/>
              <a:ext cx="227" cy="363"/>
            </a:xfrm>
            <a:prstGeom prst="downArrow">
              <a:avLst>
                <a:gd name="adj1" fmla="val 49778"/>
                <a:gd name="adj2" fmla="val 56391"/>
              </a:avLst>
            </a:prstGeom>
            <a:solidFill>
              <a:srgbClr val="FF99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aphicFrame>
        <p:nvGraphicFramePr>
          <p:cNvPr id="1466385" name="Object 12"/>
          <p:cNvGraphicFramePr>
            <a:graphicFrameLocks noChangeAspect="1"/>
          </p:cNvGraphicFramePr>
          <p:nvPr>
            <p:extLst>
              <p:ext uri="{D42A27DB-BD31-4B8C-83A1-F6EECF244321}">
                <p14:modId xmlns:p14="http://schemas.microsoft.com/office/powerpoint/2010/main" val="1855233534"/>
              </p:ext>
            </p:extLst>
          </p:nvPr>
        </p:nvGraphicFramePr>
        <p:xfrm>
          <a:off x="523875" y="5445224"/>
          <a:ext cx="7897813" cy="633413"/>
        </p:xfrm>
        <a:graphic>
          <a:graphicData uri="http://schemas.openxmlformats.org/presentationml/2006/ole">
            <mc:AlternateContent xmlns:mc="http://schemas.openxmlformats.org/markup-compatibility/2006">
              <mc:Choice xmlns:v="urn:schemas-microsoft-com:vml" Requires="v">
                <p:oleObj spid="_x0000_s314143" name="公式" r:id="rId16" imgW="3009900" imgH="241300" progId="Equation.3">
                  <p:embed/>
                </p:oleObj>
              </mc:Choice>
              <mc:Fallback>
                <p:oleObj name="公式" r:id="rId16" imgW="3009900" imgH="241300" progId="Equation.3">
                  <p:embed/>
                  <p:pic>
                    <p:nvPicPr>
                      <p:cNvPr id="0" name="图片 150120"/>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523875" y="5445224"/>
                        <a:ext cx="7897813" cy="633413"/>
                      </a:xfrm>
                      <a:prstGeom prst="rect">
                        <a:avLst/>
                      </a:prstGeom>
                      <a:solidFill>
                        <a:srgbClr val="FFFF66"/>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466386" name="Oval 18"/>
          <p:cNvSpPr>
            <a:spLocks noChangeArrowheads="1"/>
          </p:cNvSpPr>
          <p:nvPr/>
        </p:nvSpPr>
        <p:spPr bwMode="auto">
          <a:xfrm>
            <a:off x="5889625" y="5384800"/>
            <a:ext cx="431800" cy="863600"/>
          </a:xfrm>
          <a:prstGeom prst="ellipse">
            <a:avLst/>
          </a:prstGeom>
          <a:noFill/>
          <a:ln w="38100">
            <a:solidFill>
              <a:srgbClr val="A5002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 name="页脚占位符 1"/>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zh-CN" altLang="en-US"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清华大学电子工程系</a:t>
            </a:r>
            <a:r>
              <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a:t>
            </a:r>
            <a:r>
              <a:rPr kumimoji="1" lang="zh-CN" altLang="en-US"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黄翊东</a:t>
            </a:r>
            <a:endPar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3" name="灯片编号占位符 2"/>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CBFA3644-F7FA-4510-BE22-999DFD69EC9B}" type="slidenum">
              <a:rPr kumimoji="1" lang="en-US" altLang="zh-CN" sz="14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t>81</a:t>
            </a:fld>
            <a:endPar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22" name="Rectangle 37"/>
          <p:cNvSpPr>
            <a:spLocks noChangeArrowheads="1"/>
          </p:cNvSpPr>
          <p:nvPr/>
        </p:nvSpPr>
        <p:spPr bwMode="auto">
          <a:xfrm flipV="1">
            <a:off x="139700" y="708025"/>
            <a:ext cx="8885237" cy="42863"/>
          </a:xfrm>
          <a:prstGeom prst="rect">
            <a:avLst/>
          </a:prstGeom>
          <a:gradFill rotWithShape="0">
            <a:gsLst>
              <a:gs pos="0">
                <a:srgbClr val="808080">
                  <a:gamma/>
                  <a:tint val="0"/>
                  <a:invGamma/>
                </a:srgbClr>
              </a:gs>
              <a:gs pos="100000">
                <a:srgbClr val="808080"/>
              </a:gs>
            </a:gsLst>
            <a:path path="shape">
              <a:fillToRect l="50000" t="50000" r="50000" b="50000"/>
            </a:path>
          </a:gradFill>
          <a:ln w="12700">
            <a:noFill/>
            <a:miter lim="800000"/>
            <a:headEnd type="none" w="sm" len="sm"/>
            <a:tailEnd type="none" w="sm" len="sm"/>
          </a:ln>
          <a:effectLst/>
        </p:spPr>
        <p:txBody>
          <a:bodyPr wrap="none" anchor="ctr"/>
          <a:lstStyle/>
          <a:p>
            <a:pPr marL="0" marR="0" lvl="0" indent="0" algn="l" defTabSz="914400" rtl="0" eaLnBrk="0" fontAlgn="auto" latinLnBrk="0" hangingPunct="0">
              <a:lnSpc>
                <a:spcPct val="100000"/>
              </a:lnSpc>
              <a:spcBef>
                <a:spcPts val="0"/>
              </a:spcBef>
              <a:spcAft>
                <a:spcPts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Arial"/>
              <a:ea typeface="宋体"/>
              <a:cs typeface="+mn-c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466382"/>
                                        </p:tgtEl>
                                        <p:attrNameLst>
                                          <p:attrName>style.visibility</p:attrName>
                                        </p:attrNameLst>
                                      </p:cBhvr>
                                      <p:to>
                                        <p:strVal val="visible"/>
                                      </p:to>
                                    </p:set>
                                    <p:animEffect transition="in" filter="dissolve">
                                      <p:cBhvr>
                                        <p:cTn id="7" dur="500"/>
                                        <p:tgtEl>
                                          <p:spTgt spid="146638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466377"/>
                                        </p:tgtEl>
                                        <p:attrNameLst>
                                          <p:attrName>style.visibility</p:attrName>
                                        </p:attrNameLst>
                                      </p:cBhvr>
                                      <p:to>
                                        <p:strVal val="visible"/>
                                      </p:to>
                                    </p:set>
                                    <p:animEffect transition="in" filter="dissolve">
                                      <p:cBhvr>
                                        <p:cTn id="12" dur="500"/>
                                        <p:tgtEl>
                                          <p:spTgt spid="1466377"/>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466385"/>
                                        </p:tgtEl>
                                        <p:attrNameLst>
                                          <p:attrName>style.visibility</p:attrName>
                                        </p:attrNameLst>
                                      </p:cBhvr>
                                      <p:to>
                                        <p:strVal val="visible"/>
                                      </p:to>
                                    </p:set>
                                    <p:animEffect transition="in" filter="dissolve">
                                      <p:cBhvr>
                                        <p:cTn id="17" dur="500"/>
                                        <p:tgtEl>
                                          <p:spTgt spid="1466385"/>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466381"/>
                                        </p:tgtEl>
                                        <p:attrNameLst>
                                          <p:attrName>style.visibility</p:attrName>
                                        </p:attrNameLst>
                                      </p:cBhvr>
                                      <p:to>
                                        <p:strVal val="visible"/>
                                      </p:to>
                                    </p:set>
                                    <p:animEffect transition="in" filter="dissolve">
                                      <p:cBhvr>
                                        <p:cTn id="22" dur="500"/>
                                        <p:tgtEl>
                                          <p:spTgt spid="1466381"/>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1466386"/>
                                        </p:tgtEl>
                                        <p:attrNameLst>
                                          <p:attrName>style.visibility</p:attrName>
                                        </p:attrNameLst>
                                      </p:cBhvr>
                                      <p:to>
                                        <p:strVal val="visible"/>
                                      </p:to>
                                    </p:set>
                                    <p:animEffect transition="in" filter="dissolve">
                                      <p:cBhvr>
                                        <p:cTn id="27" dur="500"/>
                                        <p:tgtEl>
                                          <p:spTgt spid="14663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66381" grpId="0" animBg="1"/>
      <p:bldP spid="1466386"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9" name="Text Box 3"/>
          <p:cNvSpPr txBox="1">
            <a:spLocks noChangeArrowheads="1"/>
          </p:cNvSpPr>
          <p:nvPr/>
        </p:nvSpPr>
        <p:spPr bwMode="auto">
          <a:xfrm>
            <a:off x="179388" y="1916906"/>
            <a:ext cx="770572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r>
              <a:rPr lang="zh-CN" altLang="en-US" sz="26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两边左乘基态波函数 </a:t>
            </a:r>
            <a:r>
              <a:rPr lang="en-US" altLang="zh-CN" sz="2600" b="1" i="1" dirty="0" err="1">
                <a:solidFill>
                  <a:srgbClr val="000000"/>
                </a:solidFill>
                <a:latin typeface="Symbol" panose="05050102010706020507" pitchFamily="18" charset="2"/>
                <a:ea typeface="微软雅黑" panose="020B0503020204020204" pitchFamily="34" charset="-122"/>
                <a:cs typeface="Times New Roman" panose="02020603050405020304" pitchFamily="18" charset="0"/>
              </a:rPr>
              <a:t>y</a:t>
            </a:r>
            <a:r>
              <a:rPr lang="en-US" altLang="zh-CN" sz="2600" b="1" i="1" baseline="-25000" dirty="0" err="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k</a:t>
            </a:r>
            <a:r>
              <a:rPr lang="en-US" altLang="zh-CN" sz="2600" b="1" i="1" baseline="-250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26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和</a:t>
            </a:r>
            <a:r>
              <a:rPr lang="en-US" altLang="zh-CN" sz="2600" b="1" i="1" dirty="0" err="1">
                <a:solidFill>
                  <a:srgbClr val="000000"/>
                </a:solidFill>
                <a:latin typeface="Symbol" panose="05050102010706020507" pitchFamily="18" charset="2"/>
                <a:ea typeface="微软雅黑" panose="020B0503020204020204" pitchFamily="34" charset="-122"/>
                <a:cs typeface="Times New Roman" panose="02020603050405020304" pitchFamily="18" charset="0"/>
              </a:rPr>
              <a:t>y</a:t>
            </a:r>
            <a:r>
              <a:rPr lang="en-US" altLang="zh-CN" sz="2600" b="1" i="1" baseline="-25000" dirty="0" err="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k</a:t>
            </a:r>
            <a:r>
              <a:rPr lang="en-US" altLang="zh-CN" sz="2600" b="1" i="1" baseline="-250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26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的共轭并积分，可得</a:t>
            </a:r>
            <a:r>
              <a:rPr lang="en-US" altLang="zh-CN" sz="26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26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5061" name="Rectangle 5"/>
          <p:cNvSpPr>
            <a:spLocks noChangeArrowheads="1"/>
          </p:cNvSpPr>
          <p:nvPr/>
        </p:nvSpPr>
        <p:spPr bwMode="auto">
          <a:xfrm>
            <a:off x="323850" y="3933031"/>
            <a:ext cx="8497888" cy="1944688"/>
          </a:xfrm>
          <a:prstGeom prst="rect">
            <a:avLst/>
          </a:prstGeom>
          <a:noFill/>
          <a:ln w="57150">
            <a:solidFill>
              <a:srgbClr val="33CC33"/>
            </a:solid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aphicFrame>
        <p:nvGraphicFramePr>
          <p:cNvPr id="45062" name="Object 12"/>
          <p:cNvGraphicFramePr>
            <a:graphicFrameLocks noChangeAspect="1"/>
          </p:cNvGraphicFramePr>
          <p:nvPr>
            <p:extLst>
              <p:ext uri="{D42A27DB-BD31-4B8C-83A1-F6EECF244321}">
                <p14:modId xmlns:p14="http://schemas.microsoft.com/office/powerpoint/2010/main" val="3425926052"/>
              </p:ext>
            </p:extLst>
          </p:nvPr>
        </p:nvGraphicFramePr>
        <p:xfrm>
          <a:off x="684213" y="1124744"/>
          <a:ext cx="7897812" cy="633412"/>
        </p:xfrm>
        <a:graphic>
          <a:graphicData uri="http://schemas.openxmlformats.org/presentationml/2006/ole">
            <mc:AlternateContent xmlns:mc="http://schemas.openxmlformats.org/markup-compatibility/2006">
              <mc:Choice xmlns:v="urn:schemas-microsoft-com:vml" Requires="v">
                <p:oleObj spid="_x0000_s315147" name="公式" r:id="rId4" imgW="3009900" imgH="241300" progId="Equation.3">
                  <p:embed/>
                </p:oleObj>
              </mc:Choice>
              <mc:Fallback>
                <p:oleObj name="公式" r:id="rId4" imgW="3009900" imgH="241300" progId="Equation.3">
                  <p:embed/>
                  <p:pic>
                    <p:nvPicPr>
                      <p:cNvPr id="0" name="图片 15215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4213" y="1124744"/>
                        <a:ext cx="7897812" cy="633412"/>
                      </a:xfrm>
                      <a:prstGeom prst="rect">
                        <a:avLst/>
                      </a:prstGeom>
                      <a:solidFill>
                        <a:srgbClr val="FFFF66"/>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5063" name="Object 14"/>
          <p:cNvGraphicFramePr>
            <a:graphicFrameLocks noChangeAspect="1"/>
          </p:cNvGraphicFramePr>
          <p:nvPr>
            <p:extLst>
              <p:ext uri="{D42A27DB-BD31-4B8C-83A1-F6EECF244321}">
                <p14:modId xmlns:p14="http://schemas.microsoft.com/office/powerpoint/2010/main" val="2965988479"/>
              </p:ext>
            </p:extLst>
          </p:nvPr>
        </p:nvGraphicFramePr>
        <p:xfrm>
          <a:off x="2555875" y="2523331"/>
          <a:ext cx="3455988" cy="1266825"/>
        </p:xfrm>
        <a:graphic>
          <a:graphicData uri="http://schemas.openxmlformats.org/presentationml/2006/ole">
            <mc:AlternateContent xmlns:mc="http://schemas.openxmlformats.org/markup-compatibility/2006">
              <mc:Choice xmlns:v="urn:schemas-microsoft-com:vml" Requires="v">
                <p:oleObj spid="_x0000_s315148" name="公式" r:id="rId6" imgW="1320165" imgH="482600" progId="Equation.3">
                  <p:embed/>
                </p:oleObj>
              </mc:Choice>
              <mc:Fallback>
                <p:oleObj name="公式" r:id="rId6" imgW="1320165" imgH="482600" progId="Equation.3">
                  <p:embed/>
                  <p:pic>
                    <p:nvPicPr>
                      <p:cNvPr id="0" name="图片 15215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55875" y="2523331"/>
                        <a:ext cx="3455988" cy="1266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5064" name="Rectangle 8"/>
          <p:cNvSpPr>
            <a:spLocks noChangeArrowheads="1"/>
          </p:cNvSpPr>
          <p:nvPr/>
        </p:nvSpPr>
        <p:spPr bwMode="auto">
          <a:xfrm>
            <a:off x="0" y="291703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aphicFrame>
        <p:nvGraphicFramePr>
          <p:cNvPr id="45065" name="Object 9"/>
          <p:cNvGraphicFramePr>
            <a:graphicFrameLocks noChangeAspect="1"/>
          </p:cNvGraphicFramePr>
          <p:nvPr>
            <p:extLst>
              <p:ext uri="{D42A27DB-BD31-4B8C-83A1-F6EECF244321}">
                <p14:modId xmlns:p14="http://schemas.microsoft.com/office/powerpoint/2010/main" val="1221231348"/>
              </p:ext>
            </p:extLst>
          </p:nvPr>
        </p:nvGraphicFramePr>
        <p:xfrm>
          <a:off x="495300" y="4044156"/>
          <a:ext cx="3429000" cy="609600"/>
        </p:xfrm>
        <a:graphic>
          <a:graphicData uri="http://schemas.openxmlformats.org/presentationml/2006/ole">
            <mc:AlternateContent xmlns:mc="http://schemas.openxmlformats.org/markup-compatibility/2006">
              <mc:Choice xmlns:v="urn:schemas-microsoft-com:vml" Requires="v">
                <p:oleObj spid="_x0000_s315149" name="公式" r:id="rId8" imgW="1714500" imgH="304800" progId="Equation.3">
                  <p:embed/>
                </p:oleObj>
              </mc:Choice>
              <mc:Fallback>
                <p:oleObj name="公式" r:id="rId8" imgW="1714500" imgH="304800" progId="Equation.3">
                  <p:embed/>
                  <p:pic>
                    <p:nvPicPr>
                      <p:cNvPr id="0" name="图片 15215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95300" y="4044156"/>
                        <a:ext cx="34290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5066" name="Rectangle 10"/>
          <p:cNvSpPr>
            <a:spLocks noChangeArrowheads="1"/>
          </p:cNvSpPr>
          <p:nvPr/>
        </p:nvSpPr>
        <p:spPr bwMode="auto">
          <a:xfrm>
            <a:off x="0" y="291703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aphicFrame>
        <p:nvGraphicFramePr>
          <p:cNvPr id="45067" name="Object 11"/>
          <p:cNvGraphicFramePr>
            <a:graphicFrameLocks noChangeAspect="1"/>
          </p:cNvGraphicFramePr>
          <p:nvPr>
            <p:extLst>
              <p:ext uri="{D42A27DB-BD31-4B8C-83A1-F6EECF244321}">
                <p14:modId xmlns:p14="http://schemas.microsoft.com/office/powerpoint/2010/main" val="1565128766"/>
              </p:ext>
            </p:extLst>
          </p:nvPr>
        </p:nvGraphicFramePr>
        <p:xfrm>
          <a:off x="468313" y="4725194"/>
          <a:ext cx="3486150" cy="609600"/>
        </p:xfrm>
        <a:graphic>
          <a:graphicData uri="http://schemas.openxmlformats.org/presentationml/2006/ole">
            <mc:AlternateContent xmlns:mc="http://schemas.openxmlformats.org/markup-compatibility/2006">
              <mc:Choice xmlns:v="urn:schemas-microsoft-com:vml" Requires="v">
                <p:oleObj spid="_x0000_s315150" name="公式" r:id="rId10" imgW="1739900" imgH="304800" progId="Equation.3">
                  <p:embed/>
                </p:oleObj>
              </mc:Choice>
              <mc:Fallback>
                <p:oleObj name="公式" r:id="rId10" imgW="1739900" imgH="304800" progId="Equation.3">
                  <p:embed/>
                  <p:pic>
                    <p:nvPicPr>
                      <p:cNvPr id="0" name="图片 152158"/>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68313" y="4725194"/>
                        <a:ext cx="348615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5068" name="Rectangle 12"/>
          <p:cNvSpPr>
            <a:spLocks noChangeArrowheads="1"/>
          </p:cNvSpPr>
          <p:nvPr/>
        </p:nvSpPr>
        <p:spPr bwMode="auto">
          <a:xfrm>
            <a:off x="0" y="291703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aphicFrame>
        <p:nvGraphicFramePr>
          <p:cNvPr id="45069" name="Object 13"/>
          <p:cNvGraphicFramePr>
            <a:graphicFrameLocks noChangeAspect="1"/>
          </p:cNvGraphicFramePr>
          <p:nvPr>
            <p:extLst>
              <p:ext uri="{D42A27DB-BD31-4B8C-83A1-F6EECF244321}">
                <p14:modId xmlns:p14="http://schemas.microsoft.com/office/powerpoint/2010/main" val="2742624967"/>
              </p:ext>
            </p:extLst>
          </p:nvPr>
        </p:nvGraphicFramePr>
        <p:xfrm>
          <a:off x="4429125" y="4006056"/>
          <a:ext cx="4324350" cy="609600"/>
        </p:xfrm>
        <a:graphic>
          <a:graphicData uri="http://schemas.openxmlformats.org/presentationml/2006/ole">
            <mc:AlternateContent xmlns:mc="http://schemas.openxmlformats.org/markup-compatibility/2006">
              <mc:Choice xmlns:v="urn:schemas-microsoft-com:vml" Requires="v">
                <p:oleObj spid="_x0000_s315151" name="公式" r:id="rId12" imgW="2159000" imgH="304800" progId="Equation.3">
                  <p:embed/>
                </p:oleObj>
              </mc:Choice>
              <mc:Fallback>
                <p:oleObj name="公式" r:id="rId12" imgW="2159000" imgH="304800" progId="Equation.3">
                  <p:embed/>
                  <p:pic>
                    <p:nvPicPr>
                      <p:cNvPr id="0" name="图片 152159"/>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429125" y="4006056"/>
                        <a:ext cx="432435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5070" name="Rectangle 14"/>
          <p:cNvSpPr>
            <a:spLocks noChangeArrowheads="1"/>
          </p:cNvSpPr>
          <p:nvPr/>
        </p:nvSpPr>
        <p:spPr bwMode="auto">
          <a:xfrm>
            <a:off x="0" y="291703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aphicFrame>
        <p:nvGraphicFramePr>
          <p:cNvPr id="45071" name="Object 15"/>
          <p:cNvGraphicFramePr>
            <a:graphicFrameLocks noChangeAspect="1"/>
          </p:cNvGraphicFramePr>
          <p:nvPr>
            <p:extLst>
              <p:ext uri="{D42A27DB-BD31-4B8C-83A1-F6EECF244321}">
                <p14:modId xmlns:p14="http://schemas.microsoft.com/office/powerpoint/2010/main" val="4293403477"/>
              </p:ext>
            </p:extLst>
          </p:nvPr>
        </p:nvGraphicFramePr>
        <p:xfrm>
          <a:off x="4429125" y="4653756"/>
          <a:ext cx="2381250" cy="609600"/>
        </p:xfrm>
        <a:graphic>
          <a:graphicData uri="http://schemas.openxmlformats.org/presentationml/2006/ole">
            <mc:AlternateContent xmlns:mc="http://schemas.openxmlformats.org/markup-compatibility/2006">
              <mc:Choice xmlns:v="urn:schemas-microsoft-com:vml" Requires="v">
                <p:oleObj spid="_x0000_s315152" name="公式" r:id="rId14" imgW="1193800" imgH="304800" progId="Equation.3">
                  <p:embed/>
                </p:oleObj>
              </mc:Choice>
              <mc:Fallback>
                <p:oleObj name="公式" r:id="rId14" imgW="1193800" imgH="304800" progId="Equation.3">
                  <p:embed/>
                  <p:pic>
                    <p:nvPicPr>
                      <p:cNvPr id="0" name="图片 152160"/>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429125" y="4653756"/>
                        <a:ext cx="238125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5072" name="Object 16"/>
          <p:cNvGraphicFramePr>
            <a:graphicFrameLocks noChangeAspect="1"/>
          </p:cNvGraphicFramePr>
          <p:nvPr>
            <p:extLst>
              <p:ext uri="{D42A27DB-BD31-4B8C-83A1-F6EECF244321}">
                <p14:modId xmlns:p14="http://schemas.microsoft.com/office/powerpoint/2010/main" val="4094478757"/>
              </p:ext>
            </p:extLst>
          </p:nvPr>
        </p:nvGraphicFramePr>
        <p:xfrm>
          <a:off x="4400550" y="5230019"/>
          <a:ext cx="2405063" cy="609600"/>
        </p:xfrm>
        <a:graphic>
          <a:graphicData uri="http://schemas.openxmlformats.org/presentationml/2006/ole">
            <mc:AlternateContent xmlns:mc="http://schemas.openxmlformats.org/markup-compatibility/2006">
              <mc:Choice xmlns:v="urn:schemas-microsoft-com:vml" Requires="v">
                <p:oleObj spid="_x0000_s315153" name="公式" r:id="rId16" imgW="1205865" imgH="304800" progId="Equation.3">
                  <p:embed/>
                </p:oleObj>
              </mc:Choice>
              <mc:Fallback>
                <p:oleObj name="公式" r:id="rId16" imgW="1205865" imgH="304800" progId="Equation.3">
                  <p:embed/>
                  <p:pic>
                    <p:nvPicPr>
                      <p:cNvPr id="0" name="图片 152161"/>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400550" y="5230019"/>
                        <a:ext cx="2405063"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页脚占位符 1"/>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zh-CN" altLang="en-US"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清华大学电子工程系</a:t>
            </a:r>
            <a:r>
              <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a:t>
            </a:r>
            <a:r>
              <a:rPr kumimoji="1" lang="zh-CN" altLang="en-US"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黄翊东</a:t>
            </a:r>
            <a:endPar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3" name="灯片编号占位符 2"/>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CBFA3644-F7FA-4510-BE22-999DFD69EC9B}" type="slidenum">
              <a:rPr kumimoji="1" lang="en-US" altLang="zh-CN" sz="14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t>82</a:t>
            </a:fld>
            <a:endPar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19" name="Rectangle 2"/>
          <p:cNvSpPr txBox="1">
            <a:spLocks noRot="1" noChangeArrowheads="1"/>
          </p:cNvSpPr>
          <p:nvPr/>
        </p:nvSpPr>
        <p:spPr bwMode="auto">
          <a:xfrm>
            <a:off x="3095625" y="-150019"/>
            <a:ext cx="360045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5pPr>
            <a:lvl6pPr marL="4572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6pPr>
            <a:lvl7pPr marL="9144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7pPr>
            <a:lvl8pPr marL="13716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8pPr>
            <a:lvl9pPr marL="18288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9pPr>
          </a:lstStyle>
          <a:p>
            <a:pPr algn="l">
              <a:defRPr/>
            </a:pPr>
            <a:r>
              <a:rPr lang="zh-CN" altLang="en-US" sz="3600" b="1" kern="1200">
                <a:solidFill>
                  <a:srgbClr val="660066"/>
                </a:solidFill>
                <a:effectLst>
                  <a:outerShdw blurRad="38100" dist="38100" dir="2700000" algn="tl">
                    <a:srgbClr val="C0C0C0"/>
                  </a:outerShdw>
                </a:effectLst>
                <a:latin typeface="Times New Roman" pitchFamily="18" charset="0"/>
                <a:ea typeface="微软雅黑" pitchFamily="34" charset="-122"/>
                <a:cs typeface="+mn-cs"/>
              </a:rPr>
              <a:t>简并微扰计算</a:t>
            </a:r>
            <a:endParaRPr lang="zh-CN" altLang="en-US" sz="3600" b="1" kern="1200" dirty="0">
              <a:solidFill>
                <a:srgbClr val="660066"/>
              </a:solidFill>
              <a:effectLst>
                <a:outerShdw blurRad="38100" dist="38100" dir="2700000" algn="tl">
                  <a:srgbClr val="C0C0C0"/>
                </a:outerShdw>
              </a:effectLst>
              <a:latin typeface="Times New Roman" pitchFamily="18" charset="0"/>
              <a:ea typeface="微软雅黑" pitchFamily="34" charset="-122"/>
              <a:cs typeface="+mn-cs"/>
            </a:endParaRPr>
          </a:p>
        </p:txBody>
      </p:sp>
      <p:sp>
        <p:nvSpPr>
          <p:cNvPr id="20" name="Rectangle 37"/>
          <p:cNvSpPr>
            <a:spLocks noChangeArrowheads="1"/>
          </p:cNvSpPr>
          <p:nvPr/>
        </p:nvSpPr>
        <p:spPr bwMode="auto">
          <a:xfrm flipV="1">
            <a:off x="139700" y="708025"/>
            <a:ext cx="8885237" cy="42863"/>
          </a:xfrm>
          <a:prstGeom prst="rect">
            <a:avLst/>
          </a:prstGeom>
          <a:gradFill rotWithShape="0">
            <a:gsLst>
              <a:gs pos="0">
                <a:srgbClr val="808080">
                  <a:gamma/>
                  <a:tint val="0"/>
                  <a:invGamma/>
                </a:srgbClr>
              </a:gs>
              <a:gs pos="100000">
                <a:srgbClr val="808080"/>
              </a:gs>
            </a:gsLst>
            <a:path path="shape">
              <a:fillToRect l="50000" t="50000" r="50000" b="50000"/>
            </a:path>
          </a:gradFill>
          <a:ln w="12700">
            <a:noFill/>
            <a:miter lim="800000"/>
            <a:headEnd type="none" w="sm" len="sm"/>
            <a:tailEnd type="none" w="sm" len="sm"/>
          </a:ln>
          <a:effectLst/>
        </p:spPr>
        <p:txBody>
          <a:bodyPr wrap="none" anchor="ctr"/>
          <a:lstStyle/>
          <a:p>
            <a:pPr marL="0" marR="0" lvl="0" indent="0" algn="l" defTabSz="914400" rtl="0" eaLnBrk="0" fontAlgn="auto" latinLnBrk="0" hangingPunct="0">
              <a:lnSpc>
                <a:spcPct val="100000"/>
              </a:lnSpc>
              <a:spcBef>
                <a:spcPts val="0"/>
              </a:spcBef>
              <a:spcAft>
                <a:spcPts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Arial"/>
              <a:ea typeface="宋体"/>
              <a:cs typeface="+mn-c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3" name="Rectangle 3"/>
          <p:cNvSpPr>
            <a:spLocks noGrp="1" noRot="1" noChangeArrowheads="1"/>
          </p:cNvSpPr>
          <p:nvPr>
            <p:ph type="body" idx="4294967295"/>
          </p:nvPr>
        </p:nvSpPr>
        <p:spPr bwMode="auto">
          <a:xfrm>
            <a:off x="0" y="1196752"/>
            <a:ext cx="8229600" cy="4525963"/>
          </a:xfrm>
          <a:prstGeom prst="rect">
            <a:avLst/>
          </a:prstGeom>
          <a:solidFill>
            <a:srgbClr val="FFFFFF"/>
          </a:solidFill>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b="1" i="1">
                <a:latin typeface="Times New Roman" panose="02020603050405020304" pitchFamily="18" charset="0"/>
                <a:ea typeface="微软雅黑" panose="020B0503020204020204" pitchFamily="34" charset="-122"/>
                <a:cs typeface="Times New Roman" panose="02020603050405020304" pitchFamily="18" charset="0"/>
              </a:rPr>
              <a:t>a</a:t>
            </a:r>
            <a:r>
              <a:rPr lang="zh-CN" altLang="en-US" b="1">
                <a:latin typeface="Times New Roman" panose="02020603050405020304" pitchFamily="18" charset="0"/>
                <a:ea typeface="微软雅黑" panose="020B0503020204020204" pitchFamily="34" charset="-122"/>
                <a:cs typeface="Times New Roman" panose="02020603050405020304" pitchFamily="18" charset="0"/>
              </a:rPr>
              <a:t>，</a:t>
            </a:r>
            <a:r>
              <a:rPr lang="en-US" altLang="zh-CN" b="1" i="1">
                <a:latin typeface="Times New Roman" panose="02020603050405020304" pitchFamily="18" charset="0"/>
                <a:ea typeface="微软雅黑" panose="020B0503020204020204" pitchFamily="34" charset="-122"/>
                <a:cs typeface="Times New Roman" panose="02020603050405020304" pitchFamily="18" charset="0"/>
              </a:rPr>
              <a:t>b</a:t>
            </a:r>
            <a:r>
              <a:rPr lang="zh-CN" altLang="en-US" b="1">
                <a:latin typeface="Times New Roman" panose="02020603050405020304" pitchFamily="18" charset="0"/>
                <a:ea typeface="微软雅黑" panose="020B0503020204020204" pitchFamily="34" charset="-122"/>
                <a:cs typeface="Times New Roman" panose="02020603050405020304" pitchFamily="18" charset="0"/>
              </a:rPr>
              <a:t>有解条件：</a:t>
            </a:r>
          </a:p>
          <a:p>
            <a:pPr eaLnBrk="1" hangingPunct="1">
              <a:buFont typeface="Wingdings" panose="05000000000000000000" pitchFamily="2" charset="2"/>
              <a:buNone/>
            </a:pP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a:p>
            <a:pPr eaLnBrk="1" hangingPunct="1"/>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a:p>
            <a:pPr eaLnBrk="1" hangingPunct="1"/>
            <a:endParaRPr lang="en-US" altLang="zh-CN">
              <a:latin typeface="Times New Roman" panose="02020603050405020304" pitchFamily="18" charset="0"/>
              <a:ea typeface="微软雅黑" panose="020B0503020204020204" pitchFamily="34" charset="-122"/>
              <a:cs typeface="Times New Roman" panose="02020603050405020304" pitchFamily="18" charset="0"/>
            </a:endParaRPr>
          </a:p>
        </p:txBody>
      </p:sp>
      <p:graphicFrame>
        <p:nvGraphicFramePr>
          <p:cNvPr id="46085" name="Object 4"/>
          <p:cNvGraphicFramePr>
            <a:graphicFrameLocks noChangeAspect="1"/>
          </p:cNvGraphicFramePr>
          <p:nvPr>
            <p:extLst>
              <p:ext uri="{D42A27DB-BD31-4B8C-83A1-F6EECF244321}">
                <p14:modId xmlns:p14="http://schemas.microsoft.com/office/powerpoint/2010/main" val="2808232215"/>
              </p:ext>
            </p:extLst>
          </p:nvPr>
        </p:nvGraphicFramePr>
        <p:xfrm>
          <a:off x="3563938" y="1225327"/>
          <a:ext cx="3455987" cy="1268413"/>
        </p:xfrm>
        <a:graphic>
          <a:graphicData uri="http://schemas.openxmlformats.org/presentationml/2006/ole">
            <mc:AlternateContent xmlns:mc="http://schemas.openxmlformats.org/markup-compatibility/2006">
              <mc:Choice xmlns:v="urn:schemas-microsoft-com:vml" Requires="v">
                <p:oleObj spid="_x0000_s153351" name="公式" r:id="rId4" imgW="1320165" imgH="482600" progId="Equation.3">
                  <p:embed/>
                </p:oleObj>
              </mc:Choice>
              <mc:Fallback>
                <p:oleObj name="公式" r:id="rId4" imgW="1320165" imgH="482600" progId="Equation.3">
                  <p:embed/>
                  <p:pic>
                    <p:nvPicPr>
                      <p:cNvPr id="0" name="图片 15283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63938" y="1225327"/>
                        <a:ext cx="3455987" cy="1268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6087" name="Object 6"/>
          <p:cNvGraphicFramePr>
            <a:graphicFrameLocks noChangeAspect="1"/>
          </p:cNvGraphicFramePr>
          <p:nvPr>
            <p:extLst>
              <p:ext uri="{D42A27DB-BD31-4B8C-83A1-F6EECF244321}">
                <p14:modId xmlns:p14="http://schemas.microsoft.com/office/powerpoint/2010/main" val="2477109434"/>
              </p:ext>
            </p:extLst>
          </p:nvPr>
        </p:nvGraphicFramePr>
        <p:xfrm>
          <a:off x="1619250" y="2954115"/>
          <a:ext cx="4465638" cy="731837"/>
        </p:xfrm>
        <a:graphic>
          <a:graphicData uri="http://schemas.openxmlformats.org/presentationml/2006/ole">
            <mc:AlternateContent xmlns:mc="http://schemas.openxmlformats.org/markup-compatibility/2006">
              <mc:Choice xmlns:v="urn:schemas-microsoft-com:vml" Requires="v">
                <p:oleObj spid="_x0000_s153352" name="公式" r:id="rId6" imgW="1689100" imgH="279400" progId="Equation.3">
                  <p:embed/>
                </p:oleObj>
              </mc:Choice>
              <mc:Fallback>
                <p:oleObj name="公式" r:id="rId6" imgW="1689100" imgH="279400" progId="Equation.3">
                  <p:embed/>
                  <p:pic>
                    <p:nvPicPr>
                      <p:cNvPr id="0" name="图片 15283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19250" y="2954115"/>
                        <a:ext cx="446563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6089" name="Object 8"/>
          <p:cNvGraphicFramePr>
            <a:graphicFrameLocks noChangeAspect="1"/>
          </p:cNvGraphicFramePr>
          <p:nvPr>
            <p:extLst>
              <p:ext uri="{D42A27DB-BD31-4B8C-83A1-F6EECF244321}">
                <p14:modId xmlns:p14="http://schemas.microsoft.com/office/powerpoint/2010/main" val="991816161"/>
              </p:ext>
            </p:extLst>
          </p:nvPr>
        </p:nvGraphicFramePr>
        <p:xfrm>
          <a:off x="973138" y="4163790"/>
          <a:ext cx="7199312" cy="1093787"/>
        </p:xfrm>
        <a:graphic>
          <a:graphicData uri="http://schemas.openxmlformats.org/presentationml/2006/ole">
            <mc:AlternateContent xmlns:mc="http://schemas.openxmlformats.org/markup-compatibility/2006">
              <mc:Choice xmlns:v="urn:schemas-microsoft-com:vml" Requires="v">
                <p:oleObj spid="_x0000_s153353" name="公式" r:id="rId8" imgW="2692400" imgH="406400" progId="Equation.3">
                  <p:embed/>
                </p:oleObj>
              </mc:Choice>
              <mc:Fallback>
                <p:oleObj name="公式" r:id="rId8" imgW="2692400" imgH="406400" progId="Equation.3">
                  <p:embed/>
                  <p:pic>
                    <p:nvPicPr>
                      <p:cNvPr id="0" name="图片 15283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73138" y="4163790"/>
                        <a:ext cx="7199312" cy="1093787"/>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页脚占位符 1"/>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zh-CN" altLang="en-US"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清华大学电子工程系</a:t>
            </a:r>
            <a:r>
              <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a:t>
            </a:r>
            <a:r>
              <a:rPr kumimoji="1" lang="zh-CN" altLang="en-US"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黄翊东</a:t>
            </a:r>
            <a:endPar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3" name="灯片编号占位符 2"/>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CBFA3644-F7FA-4510-BE22-999DFD69EC9B}" type="slidenum">
              <a:rPr kumimoji="1" lang="en-US" altLang="zh-CN" sz="14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t>83</a:t>
            </a:fld>
            <a:endPar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13" name="Rectangle 2"/>
          <p:cNvSpPr txBox="1">
            <a:spLocks noRot="1" noChangeArrowheads="1"/>
          </p:cNvSpPr>
          <p:nvPr/>
        </p:nvSpPr>
        <p:spPr bwMode="auto">
          <a:xfrm>
            <a:off x="3095625" y="-150019"/>
            <a:ext cx="360045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5pPr>
            <a:lvl6pPr marL="4572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6pPr>
            <a:lvl7pPr marL="9144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7pPr>
            <a:lvl8pPr marL="13716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8pPr>
            <a:lvl9pPr marL="18288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9pPr>
          </a:lstStyle>
          <a:p>
            <a:pPr algn="l">
              <a:defRPr/>
            </a:pPr>
            <a:r>
              <a:rPr lang="zh-CN" altLang="en-US" sz="3600" b="1" kern="1200">
                <a:solidFill>
                  <a:srgbClr val="660066"/>
                </a:solidFill>
                <a:effectLst>
                  <a:outerShdw blurRad="38100" dist="38100" dir="2700000" algn="tl">
                    <a:srgbClr val="C0C0C0"/>
                  </a:outerShdw>
                </a:effectLst>
                <a:latin typeface="Times New Roman" pitchFamily="18" charset="0"/>
                <a:ea typeface="微软雅黑" pitchFamily="34" charset="-122"/>
                <a:cs typeface="+mn-cs"/>
              </a:rPr>
              <a:t>简并微扰计算</a:t>
            </a:r>
            <a:endParaRPr lang="zh-CN" altLang="en-US" sz="3600" b="1" kern="1200" dirty="0">
              <a:solidFill>
                <a:srgbClr val="660066"/>
              </a:solidFill>
              <a:effectLst>
                <a:outerShdw blurRad="38100" dist="38100" dir="2700000" algn="tl">
                  <a:srgbClr val="C0C0C0"/>
                </a:outerShdw>
              </a:effectLst>
              <a:latin typeface="Times New Roman" pitchFamily="18" charset="0"/>
              <a:ea typeface="微软雅黑" pitchFamily="34" charset="-122"/>
              <a:cs typeface="+mn-cs"/>
            </a:endParaRPr>
          </a:p>
        </p:txBody>
      </p:sp>
      <p:sp>
        <p:nvSpPr>
          <p:cNvPr id="14" name="Rectangle 37"/>
          <p:cNvSpPr>
            <a:spLocks noChangeArrowheads="1"/>
          </p:cNvSpPr>
          <p:nvPr/>
        </p:nvSpPr>
        <p:spPr bwMode="auto">
          <a:xfrm flipV="1">
            <a:off x="139700" y="708025"/>
            <a:ext cx="8885237" cy="42863"/>
          </a:xfrm>
          <a:prstGeom prst="rect">
            <a:avLst/>
          </a:prstGeom>
          <a:gradFill rotWithShape="0">
            <a:gsLst>
              <a:gs pos="0">
                <a:srgbClr val="808080">
                  <a:gamma/>
                  <a:tint val="0"/>
                  <a:invGamma/>
                </a:srgbClr>
              </a:gs>
              <a:gs pos="100000">
                <a:srgbClr val="808080"/>
              </a:gs>
            </a:gsLst>
            <a:path path="shape">
              <a:fillToRect l="50000" t="50000" r="50000" b="50000"/>
            </a:path>
          </a:gradFill>
          <a:ln w="12700">
            <a:noFill/>
            <a:miter lim="800000"/>
            <a:headEnd type="none" w="sm" len="sm"/>
            <a:tailEnd type="none" w="sm" len="sm"/>
          </a:ln>
          <a:effectLst/>
        </p:spPr>
        <p:txBody>
          <a:bodyPr wrap="none" anchor="ctr"/>
          <a:lstStyle/>
          <a:p>
            <a:pPr marL="0" marR="0" lvl="0" indent="0" algn="l" defTabSz="914400" rtl="0" eaLnBrk="0" fontAlgn="auto" latinLnBrk="0" hangingPunct="0">
              <a:lnSpc>
                <a:spcPct val="100000"/>
              </a:lnSpc>
              <a:spcBef>
                <a:spcPts val="0"/>
              </a:spcBef>
              <a:spcAft>
                <a:spcPts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Arial"/>
              <a:ea typeface="宋体"/>
              <a:cs typeface="+mn-c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ChangeArrowheads="1"/>
          </p:cNvSpPr>
          <p:nvPr/>
        </p:nvSpPr>
        <p:spPr bwMode="auto">
          <a:xfrm>
            <a:off x="3060502" y="6309320"/>
            <a:ext cx="2087562" cy="54927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aphicFrame>
        <p:nvGraphicFramePr>
          <p:cNvPr id="47109" name="Object 8"/>
          <p:cNvGraphicFramePr>
            <a:graphicFrameLocks noChangeAspect="1"/>
          </p:cNvGraphicFramePr>
          <p:nvPr>
            <p:extLst>
              <p:ext uri="{D42A27DB-BD31-4B8C-83A1-F6EECF244321}">
                <p14:modId xmlns:p14="http://schemas.microsoft.com/office/powerpoint/2010/main" val="783776902"/>
              </p:ext>
            </p:extLst>
          </p:nvPr>
        </p:nvGraphicFramePr>
        <p:xfrm>
          <a:off x="1403350" y="908720"/>
          <a:ext cx="7199313" cy="1093787"/>
        </p:xfrm>
        <a:graphic>
          <a:graphicData uri="http://schemas.openxmlformats.org/presentationml/2006/ole">
            <mc:AlternateContent xmlns:mc="http://schemas.openxmlformats.org/markup-compatibility/2006">
              <mc:Choice xmlns:v="urn:schemas-microsoft-com:vml" Requires="v">
                <p:oleObj spid="_x0000_s378134" name="公式" r:id="rId4" imgW="2692400" imgH="406400" progId="Equation.3">
                  <p:embed/>
                </p:oleObj>
              </mc:Choice>
              <mc:Fallback>
                <p:oleObj name="公式" r:id="rId4" imgW="2692400" imgH="406400" progId="Equation.3">
                  <p:embed/>
                  <p:pic>
                    <p:nvPicPr>
                      <p:cNvPr id="0" name="图片 15438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03350" y="908720"/>
                        <a:ext cx="7199313" cy="1093787"/>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555462" name="Object 4"/>
          <p:cNvGraphicFramePr>
            <a:graphicFrameLocks noChangeAspect="1"/>
          </p:cNvGraphicFramePr>
          <p:nvPr>
            <p:extLst>
              <p:ext uri="{D42A27DB-BD31-4B8C-83A1-F6EECF244321}">
                <p14:modId xmlns:p14="http://schemas.microsoft.com/office/powerpoint/2010/main" val="201710811"/>
              </p:ext>
            </p:extLst>
          </p:nvPr>
        </p:nvGraphicFramePr>
        <p:xfrm>
          <a:off x="1236663" y="2075532"/>
          <a:ext cx="2614612" cy="636588"/>
        </p:xfrm>
        <a:graphic>
          <a:graphicData uri="http://schemas.openxmlformats.org/presentationml/2006/ole">
            <mc:AlternateContent xmlns:mc="http://schemas.openxmlformats.org/markup-compatibility/2006">
              <mc:Choice xmlns:v="urn:schemas-microsoft-com:vml" Requires="v">
                <p:oleObj spid="_x0000_s378135" name="公式" r:id="rId6" imgW="1040765" imgH="254000" progId="Equation.3">
                  <p:embed/>
                </p:oleObj>
              </mc:Choice>
              <mc:Fallback>
                <p:oleObj name="公式" r:id="rId6" imgW="1040765" imgH="254000" progId="Equation.3">
                  <p:embed/>
                  <p:pic>
                    <p:nvPicPr>
                      <p:cNvPr id="0" name="图片 15438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36663" y="2075532"/>
                        <a:ext cx="2614612" cy="636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555463" name="Object 6"/>
          <p:cNvGraphicFramePr>
            <a:graphicFrameLocks noChangeAspect="1"/>
          </p:cNvGraphicFramePr>
          <p:nvPr>
            <p:extLst>
              <p:ext uri="{D42A27DB-BD31-4B8C-83A1-F6EECF244321}">
                <p14:modId xmlns:p14="http://schemas.microsoft.com/office/powerpoint/2010/main" val="82670137"/>
              </p:ext>
            </p:extLst>
          </p:nvPr>
        </p:nvGraphicFramePr>
        <p:xfrm>
          <a:off x="557213" y="2723232"/>
          <a:ext cx="2628900" cy="1412875"/>
        </p:xfrm>
        <a:graphic>
          <a:graphicData uri="http://schemas.openxmlformats.org/presentationml/2006/ole">
            <mc:AlternateContent xmlns:mc="http://schemas.openxmlformats.org/markup-compatibility/2006">
              <mc:Choice xmlns:v="urn:schemas-microsoft-com:vml" Requires="v">
                <p:oleObj spid="_x0000_s378136" name="公式" r:id="rId8" imgW="939800" imgH="508000" progId="Equation.3">
                  <p:embed/>
                </p:oleObj>
              </mc:Choice>
              <mc:Fallback>
                <p:oleObj name="公式" r:id="rId8" imgW="939800" imgH="508000" progId="Equation.3">
                  <p:embed/>
                  <p:pic>
                    <p:nvPicPr>
                      <p:cNvPr id="0" name="图片 15438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57213" y="2723232"/>
                        <a:ext cx="2628900" cy="1412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555464" name="Object 8"/>
          <p:cNvGraphicFramePr>
            <a:graphicFrameLocks noChangeAspect="1"/>
          </p:cNvGraphicFramePr>
          <p:nvPr>
            <p:extLst>
              <p:ext uri="{D42A27DB-BD31-4B8C-83A1-F6EECF244321}">
                <p14:modId xmlns:p14="http://schemas.microsoft.com/office/powerpoint/2010/main" val="1984053428"/>
              </p:ext>
            </p:extLst>
          </p:nvPr>
        </p:nvGraphicFramePr>
        <p:xfrm>
          <a:off x="4932363" y="2075532"/>
          <a:ext cx="3571875" cy="4221163"/>
        </p:xfrm>
        <a:graphic>
          <a:graphicData uri="http://schemas.openxmlformats.org/presentationml/2006/ole">
            <mc:AlternateContent xmlns:mc="http://schemas.openxmlformats.org/markup-compatibility/2006">
              <mc:Choice xmlns:v="urn:schemas-microsoft-com:vml" Requires="v">
                <p:oleObj spid="_x0000_s378137" name="Image" r:id="rId10" imgW="1783080" imgH="2106295" progId="Photoshop.Image.7">
                  <p:embed/>
                </p:oleObj>
              </mc:Choice>
              <mc:Fallback>
                <p:oleObj name="Image" r:id="rId10" imgW="1783080" imgH="2106295" progId="Photoshop.Image.7">
                  <p:embed/>
                  <p:pic>
                    <p:nvPicPr>
                      <p:cNvPr id="0" name="图片 154387"/>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932363" y="2075532"/>
                        <a:ext cx="3571875" cy="4221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1555465" name="Group 9"/>
          <p:cNvGrpSpPr/>
          <p:nvPr/>
        </p:nvGrpSpPr>
        <p:grpSpPr bwMode="auto">
          <a:xfrm>
            <a:off x="4787900" y="3934495"/>
            <a:ext cx="3384550" cy="531812"/>
            <a:chOff x="3016" y="2787"/>
            <a:chExt cx="2132" cy="335"/>
          </a:xfrm>
        </p:grpSpPr>
        <p:graphicFrame>
          <p:nvGraphicFramePr>
            <p:cNvPr id="47132" name="Object 4"/>
            <p:cNvGraphicFramePr>
              <a:graphicFrameLocks noChangeAspect="1"/>
            </p:cNvGraphicFramePr>
            <p:nvPr/>
          </p:nvGraphicFramePr>
          <p:xfrm>
            <a:off x="3016" y="2787"/>
            <a:ext cx="269" cy="335"/>
          </p:xfrm>
          <a:graphic>
            <a:graphicData uri="http://schemas.openxmlformats.org/presentationml/2006/ole">
              <mc:AlternateContent xmlns:mc="http://schemas.openxmlformats.org/markup-compatibility/2006">
                <mc:Choice xmlns:v="urn:schemas-microsoft-com:vml" Requires="v">
                  <p:oleObj spid="_x0000_s378138" name="公式" r:id="rId12" imgW="203200" imgH="254000" progId="Equation.3">
                    <p:embed/>
                  </p:oleObj>
                </mc:Choice>
                <mc:Fallback>
                  <p:oleObj name="公式" r:id="rId12" imgW="203200" imgH="254000" progId="Equation.3">
                    <p:embed/>
                    <p:pic>
                      <p:nvPicPr>
                        <p:cNvPr id="0" name="图片 154388"/>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016" y="2787"/>
                          <a:ext cx="269" cy="3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7133" name="Oval 11"/>
            <p:cNvSpPr>
              <a:spLocks noChangeArrowheads="1"/>
            </p:cNvSpPr>
            <p:nvPr/>
          </p:nvSpPr>
          <p:spPr bwMode="auto">
            <a:xfrm>
              <a:off x="3443" y="2886"/>
              <a:ext cx="90" cy="90"/>
            </a:xfrm>
            <a:prstGeom prst="ellipse">
              <a:avLst/>
            </a:prstGeom>
            <a:solidFill>
              <a:srgbClr val="CC0000"/>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7134" name="Oval 12"/>
            <p:cNvSpPr>
              <a:spLocks noChangeArrowheads="1"/>
            </p:cNvSpPr>
            <p:nvPr/>
          </p:nvSpPr>
          <p:spPr bwMode="auto">
            <a:xfrm>
              <a:off x="4849" y="2894"/>
              <a:ext cx="90" cy="90"/>
            </a:xfrm>
            <a:prstGeom prst="ellipse">
              <a:avLst/>
            </a:prstGeom>
            <a:solidFill>
              <a:srgbClr val="CC0000"/>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7135" name="Line 13"/>
            <p:cNvSpPr>
              <a:spLocks noChangeShapeType="1"/>
            </p:cNvSpPr>
            <p:nvPr/>
          </p:nvSpPr>
          <p:spPr bwMode="auto">
            <a:xfrm>
              <a:off x="3288" y="2940"/>
              <a:ext cx="1860" cy="0"/>
            </a:xfrm>
            <a:prstGeom prst="line">
              <a:avLst/>
            </a:prstGeom>
            <a:noFill/>
            <a:ln w="28575">
              <a:solidFill>
                <a:srgbClr val="CC0000"/>
              </a:solidFill>
              <a:prstDash val="dash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grpSp>
      <p:grpSp>
        <p:nvGrpSpPr>
          <p:cNvPr id="1555470" name="Group 14"/>
          <p:cNvGrpSpPr/>
          <p:nvPr/>
        </p:nvGrpSpPr>
        <p:grpSpPr bwMode="auto">
          <a:xfrm>
            <a:off x="4787900" y="3397920"/>
            <a:ext cx="3384550" cy="477837"/>
            <a:chOff x="3016" y="2449"/>
            <a:chExt cx="2132" cy="301"/>
          </a:xfrm>
        </p:grpSpPr>
        <p:graphicFrame>
          <p:nvGraphicFramePr>
            <p:cNvPr id="47128" name="Object 4"/>
            <p:cNvGraphicFramePr>
              <a:graphicFrameLocks noChangeAspect="1"/>
            </p:cNvGraphicFramePr>
            <p:nvPr/>
          </p:nvGraphicFramePr>
          <p:xfrm>
            <a:off x="3016" y="2449"/>
            <a:ext cx="269" cy="301"/>
          </p:xfrm>
          <a:graphic>
            <a:graphicData uri="http://schemas.openxmlformats.org/presentationml/2006/ole">
              <mc:AlternateContent xmlns:mc="http://schemas.openxmlformats.org/markup-compatibility/2006">
                <mc:Choice xmlns:v="urn:schemas-microsoft-com:vml" Requires="v">
                  <p:oleObj spid="_x0000_s378139" name="公式" r:id="rId14" imgW="203200" imgH="228600" progId="Equation.3">
                    <p:embed/>
                  </p:oleObj>
                </mc:Choice>
                <mc:Fallback>
                  <p:oleObj name="公式" r:id="rId14" imgW="203200" imgH="228600" progId="Equation.3">
                    <p:embed/>
                    <p:pic>
                      <p:nvPicPr>
                        <p:cNvPr id="0" name="图片 154389"/>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016" y="2449"/>
                          <a:ext cx="269" cy="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7129" name="Oval 16"/>
            <p:cNvSpPr>
              <a:spLocks noChangeArrowheads="1"/>
            </p:cNvSpPr>
            <p:nvPr/>
          </p:nvSpPr>
          <p:spPr bwMode="auto">
            <a:xfrm>
              <a:off x="3443" y="2577"/>
              <a:ext cx="90" cy="90"/>
            </a:xfrm>
            <a:prstGeom prst="ellipse">
              <a:avLst/>
            </a:prstGeom>
            <a:solidFill>
              <a:srgbClr val="0000FF"/>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7130" name="Oval 17"/>
            <p:cNvSpPr>
              <a:spLocks noChangeArrowheads="1"/>
            </p:cNvSpPr>
            <p:nvPr/>
          </p:nvSpPr>
          <p:spPr bwMode="auto">
            <a:xfrm>
              <a:off x="4849" y="2585"/>
              <a:ext cx="90" cy="90"/>
            </a:xfrm>
            <a:prstGeom prst="ellipse">
              <a:avLst/>
            </a:prstGeom>
            <a:solidFill>
              <a:srgbClr val="0000FF"/>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7131" name="Line 18"/>
            <p:cNvSpPr>
              <a:spLocks noChangeShapeType="1"/>
            </p:cNvSpPr>
            <p:nvPr/>
          </p:nvSpPr>
          <p:spPr bwMode="auto">
            <a:xfrm>
              <a:off x="3288" y="2631"/>
              <a:ext cx="1860" cy="0"/>
            </a:xfrm>
            <a:prstGeom prst="line">
              <a:avLst/>
            </a:prstGeom>
            <a:noFill/>
            <a:ln w="28575">
              <a:solidFill>
                <a:srgbClr val="0000FF"/>
              </a:solidFill>
              <a:prstDash val="dash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grpSp>
      <p:grpSp>
        <p:nvGrpSpPr>
          <p:cNvPr id="1555475" name="Group 19"/>
          <p:cNvGrpSpPr/>
          <p:nvPr/>
        </p:nvGrpSpPr>
        <p:grpSpPr bwMode="auto">
          <a:xfrm>
            <a:off x="4787900" y="4405982"/>
            <a:ext cx="3384550" cy="477838"/>
            <a:chOff x="3016" y="2449"/>
            <a:chExt cx="2132" cy="301"/>
          </a:xfrm>
        </p:grpSpPr>
        <p:graphicFrame>
          <p:nvGraphicFramePr>
            <p:cNvPr id="47124" name="Object 4"/>
            <p:cNvGraphicFramePr>
              <a:graphicFrameLocks noChangeAspect="1"/>
            </p:cNvGraphicFramePr>
            <p:nvPr/>
          </p:nvGraphicFramePr>
          <p:xfrm>
            <a:off x="3016" y="2449"/>
            <a:ext cx="269" cy="301"/>
          </p:xfrm>
          <a:graphic>
            <a:graphicData uri="http://schemas.openxmlformats.org/presentationml/2006/ole">
              <mc:AlternateContent xmlns:mc="http://schemas.openxmlformats.org/markup-compatibility/2006">
                <mc:Choice xmlns:v="urn:schemas-microsoft-com:vml" Requires="v">
                  <p:oleObj spid="_x0000_s378140" name="公式" r:id="rId16" imgW="203200" imgH="228600" progId="Equation.3">
                    <p:embed/>
                  </p:oleObj>
                </mc:Choice>
                <mc:Fallback>
                  <p:oleObj name="公式" r:id="rId16" imgW="203200" imgH="228600" progId="Equation.3">
                    <p:embed/>
                    <p:pic>
                      <p:nvPicPr>
                        <p:cNvPr id="0" name="图片 154390"/>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016" y="2449"/>
                          <a:ext cx="269" cy="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7125" name="Oval 21"/>
            <p:cNvSpPr>
              <a:spLocks noChangeArrowheads="1"/>
            </p:cNvSpPr>
            <p:nvPr/>
          </p:nvSpPr>
          <p:spPr bwMode="auto">
            <a:xfrm>
              <a:off x="3443" y="2577"/>
              <a:ext cx="90" cy="90"/>
            </a:xfrm>
            <a:prstGeom prst="ellipse">
              <a:avLst/>
            </a:prstGeom>
            <a:solidFill>
              <a:srgbClr val="0000FF"/>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7126" name="Oval 22"/>
            <p:cNvSpPr>
              <a:spLocks noChangeArrowheads="1"/>
            </p:cNvSpPr>
            <p:nvPr/>
          </p:nvSpPr>
          <p:spPr bwMode="auto">
            <a:xfrm>
              <a:off x="4849" y="2585"/>
              <a:ext cx="90" cy="90"/>
            </a:xfrm>
            <a:prstGeom prst="ellipse">
              <a:avLst/>
            </a:prstGeom>
            <a:solidFill>
              <a:srgbClr val="0000FF"/>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7127" name="Line 23"/>
            <p:cNvSpPr>
              <a:spLocks noChangeShapeType="1"/>
            </p:cNvSpPr>
            <p:nvPr/>
          </p:nvSpPr>
          <p:spPr bwMode="auto">
            <a:xfrm>
              <a:off x="3288" y="2631"/>
              <a:ext cx="1860" cy="0"/>
            </a:xfrm>
            <a:prstGeom prst="line">
              <a:avLst/>
            </a:prstGeom>
            <a:noFill/>
            <a:ln w="28575">
              <a:solidFill>
                <a:srgbClr val="0000FF"/>
              </a:solidFill>
              <a:prstDash val="dash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grpSp>
      <p:grpSp>
        <p:nvGrpSpPr>
          <p:cNvPr id="1555480" name="Group 24"/>
          <p:cNvGrpSpPr/>
          <p:nvPr/>
        </p:nvGrpSpPr>
        <p:grpSpPr bwMode="auto">
          <a:xfrm>
            <a:off x="144264" y="4235276"/>
            <a:ext cx="4500563" cy="1989137"/>
            <a:chOff x="0" y="3067"/>
            <a:chExt cx="2835" cy="1253"/>
          </a:xfrm>
        </p:grpSpPr>
        <p:graphicFrame>
          <p:nvGraphicFramePr>
            <p:cNvPr id="47121" name="Object 25"/>
            <p:cNvGraphicFramePr>
              <a:graphicFrameLocks noChangeAspect="1"/>
            </p:cNvGraphicFramePr>
            <p:nvPr/>
          </p:nvGraphicFramePr>
          <p:xfrm>
            <a:off x="612" y="3667"/>
            <a:ext cx="2152" cy="580"/>
          </p:xfrm>
          <a:graphic>
            <a:graphicData uri="http://schemas.openxmlformats.org/presentationml/2006/ole">
              <mc:AlternateContent xmlns:mc="http://schemas.openxmlformats.org/markup-compatibility/2006">
                <mc:Choice xmlns:v="urn:schemas-microsoft-com:vml" Requires="v">
                  <p:oleObj spid="_x0000_s378141" name="公式" r:id="rId18" imgW="1600200" imgH="431800" progId="Equation.3">
                    <p:embed/>
                  </p:oleObj>
                </mc:Choice>
                <mc:Fallback>
                  <p:oleObj name="公式" r:id="rId18" imgW="1600200" imgH="431800" progId="Equation.3">
                    <p:embed/>
                    <p:pic>
                      <p:nvPicPr>
                        <p:cNvPr id="0" name="图片 154391"/>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612" y="3667"/>
                          <a:ext cx="2152" cy="5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7122" name="Object 26"/>
            <p:cNvGraphicFramePr>
              <a:graphicFrameLocks noChangeAspect="1"/>
            </p:cNvGraphicFramePr>
            <p:nvPr/>
          </p:nvGraphicFramePr>
          <p:xfrm>
            <a:off x="204" y="3067"/>
            <a:ext cx="2132" cy="581"/>
          </p:xfrm>
          <a:graphic>
            <a:graphicData uri="http://schemas.openxmlformats.org/presentationml/2006/ole">
              <mc:AlternateContent xmlns:mc="http://schemas.openxmlformats.org/markup-compatibility/2006">
                <mc:Choice xmlns:v="urn:schemas-microsoft-com:vml" Requires="v">
                  <p:oleObj spid="_x0000_s378142" name="公式" r:id="rId20" imgW="1587500" imgH="431800" progId="Equation.3">
                    <p:embed/>
                  </p:oleObj>
                </mc:Choice>
                <mc:Fallback>
                  <p:oleObj name="公式" r:id="rId20" imgW="1587500" imgH="431800" progId="Equation.3">
                    <p:embed/>
                    <p:pic>
                      <p:nvPicPr>
                        <p:cNvPr id="0" name="图片 154392"/>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204" y="3067"/>
                          <a:ext cx="2132" cy="5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7123" name="Rectangle 27"/>
            <p:cNvSpPr>
              <a:spLocks noChangeArrowheads="1"/>
            </p:cNvSpPr>
            <p:nvPr/>
          </p:nvSpPr>
          <p:spPr bwMode="auto">
            <a:xfrm>
              <a:off x="0" y="3067"/>
              <a:ext cx="2835" cy="1253"/>
            </a:xfrm>
            <a:prstGeom prst="rect">
              <a:avLst/>
            </a:prstGeom>
            <a:noFill/>
            <a:ln w="57150">
              <a:solidFill>
                <a:srgbClr val="00CC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555484" name="Group 28"/>
          <p:cNvGrpSpPr/>
          <p:nvPr/>
        </p:nvGrpSpPr>
        <p:grpSpPr bwMode="auto">
          <a:xfrm>
            <a:off x="5711825" y="2188245"/>
            <a:ext cx="1965325" cy="1687512"/>
            <a:chOff x="3598" y="1687"/>
            <a:chExt cx="1238" cy="1063"/>
          </a:xfrm>
        </p:grpSpPr>
        <p:sp>
          <p:nvSpPr>
            <p:cNvPr id="47118" name="Text Box 29"/>
            <p:cNvSpPr txBox="1">
              <a:spLocks noChangeArrowheads="1"/>
            </p:cNvSpPr>
            <p:nvPr/>
          </p:nvSpPr>
          <p:spPr bwMode="auto">
            <a:xfrm>
              <a:off x="3598" y="1687"/>
              <a:ext cx="1238" cy="333"/>
            </a:xfrm>
            <a:prstGeom prst="rect">
              <a:avLst/>
            </a:prstGeom>
            <a:solidFill>
              <a:srgbClr val="CCFFCC"/>
            </a:solidFill>
            <a:ln w="9525">
              <a:solidFill>
                <a:schemeClr val="hlink"/>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r>
                <a:rPr lang="zh-CN" altLang="en-US"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带隙：</a:t>
              </a:r>
              <a:r>
                <a:rPr lang="en-US" altLang="zh-CN"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2|</a:t>
              </a:r>
              <a:r>
                <a:rPr lang="en-US" altLang="zh-CN" b="1" i="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V</a:t>
              </a:r>
              <a:r>
                <a:rPr lang="en-US" altLang="zh-CN" b="1" i="1" baseline="-2500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n</a:t>
              </a:r>
              <a:r>
                <a:rPr lang="en-US" altLang="zh-CN"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a:t>
              </a:r>
            </a:p>
          </p:txBody>
        </p:sp>
        <p:sp>
          <p:nvSpPr>
            <p:cNvPr id="47119" name="Line 30"/>
            <p:cNvSpPr>
              <a:spLocks noChangeShapeType="1"/>
            </p:cNvSpPr>
            <p:nvPr/>
          </p:nvSpPr>
          <p:spPr bwMode="auto">
            <a:xfrm flipH="1">
              <a:off x="3606" y="2024"/>
              <a:ext cx="453" cy="726"/>
            </a:xfrm>
            <a:prstGeom prst="line">
              <a:avLst/>
            </a:prstGeom>
            <a:noFill/>
            <a:ln w="285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sp>
          <p:nvSpPr>
            <p:cNvPr id="47120" name="Line 31"/>
            <p:cNvSpPr>
              <a:spLocks noChangeShapeType="1"/>
            </p:cNvSpPr>
            <p:nvPr/>
          </p:nvSpPr>
          <p:spPr bwMode="auto">
            <a:xfrm>
              <a:off x="4377" y="2024"/>
              <a:ext cx="453" cy="726"/>
            </a:xfrm>
            <a:prstGeom prst="line">
              <a:avLst/>
            </a:prstGeom>
            <a:noFill/>
            <a:ln w="285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grpSp>
      <p:sp>
        <p:nvSpPr>
          <p:cNvPr id="2" name="页脚占位符 1"/>
          <p:cNvSpPr>
            <a:spLocks noGrp="1"/>
          </p:cNvSpPr>
          <p:nvPr>
            <p:ph type="ftr" sz="quarter" idx="11"/>
          </p:nvPr>
        </p:nvSpPr>
        <p:spPr>
          <a:xfrm>
            <a:off x="3124200" y="6392714"/>
            <a:ext cx="2895600" cy="457200"/>
          </a:xfrm>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zh-CN" altLang="en-US"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清华大学电子工程系</a:t>
            </a:r>
            <a:r>
              <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a:t>
            </a:r>
            <a:r>
              <a:rPr kumimoji="1" lang="zh-CN" altLang="en-US"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黄翊东</a:t>
            </a:r>
            <a:endPar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3" name="灯片编号占位符 2"/>
          <p:cNvSpPr>
            <a:spLocks noGrp="1"/>
          </p:cNvSpPr>
          <p:nvPr>
            <p:ph type="sldNum" sz="quarter" idx="12"/>
          </p:nvPr>
        </p:nvSpPr>
        <p:spPr>
          <a:xfrm>
            <a:off x="6553200" y="6392714"/>
            <a:ext cx="1905000" cy="457200"/>
          </a:xfrm>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CBFA3644-F7FA-4510-BE22-999DFD69EC9B}" type="slidenum">
              <a:rPr kumimoji="1" lang="en-US" altLang="zh-CN" sz="14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t>84</a:t>
            </a:fld>
            <a:endPar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34" name="Rectangle 2"/>
          <p:cNvSpPr txBox="1">
            <a:spLocks noRot="1" noChangeArrowheads="1"/>
          </p:cNvSpPr>
          <p:nvPr/>
        </p:nvSpPr>
        <p:spPr bwMode="auto">
          <a:xfrm>
            <a:off x="3095625" y="-150019"/>
            <a:ext cx="360045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5pPr>
            <a:lvl6pPr marL="4572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6pPr>
            <a:lvl7pPr marL="9144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7pPr>
            <a:lvl8pPr marL="13716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8pPr>
            <a:lvl9pPr marL="18288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9pPr>
          </a:lstStyle>
          <a:p>
            <a:pPr algn="l">
              <a:defRPr/>
            </a:pPr>
            <a:r>
              <a:rPr lang="zh-CN" altLang="en-US" sz="3600" b="1" kern="1200">
                <a:solidFill>
                  <a:srgbClr val="660066"/>
                </a:solidFill>
                <a:effectLst>
                  <a:outerShdw blurRad="38100" dist="38100" dir="2700000" algn="tl">
                    <a:srgbClr val="C0C0C0"/>
                  </a:outerShdw>
                </a:effectLst>
                <a:latin typeface="Times New Roman" pitchFamily="18" charset="0"/>
                <a:ea typeface="微软雅黑" pitchFamily="34" charset="-122"/>
                <a:cs typeface="+mn-cs"/>
              </a:rPr>
              <a:t>简并微扰计算</a:t>
            </a:r>
            <a:endParaRPr lang="zh-CN" altLang="en-US" sz="3600" b="1" kern="1200" dirty="0">
              <a:solidFill>
                <a:srgbClr val="660066"/>
              </a:solidFill>
              <a:effectLst>
                <a:outerShdw blurRad="38100" dist="38100" dir="2700000" algn="tl">
                  <a:srgbClr val="C0C0C0"/>
                </a:outerShdw>
              </a:effectLst>
              <a:latin typeface="Times New Roman" pitchFamily="18" charset="0"/>
              <a:ea typeface="微软雅黑" pitchFamily="34" charset="-122"/>
              <a:cs typeface="+mn-cs"/>
            </a:endParaRPr>
          </a:p>
        </p:txBody>
      </p:sp>
      <p:sp>
        <p:nvSpPr>
          <p:cNvPr id="35" name="Rectangle 37"/>
          <p:cNvSpPr>
            <a:spLocks noChangeArrowheads="1"/>
          </p:cNvSpPr>
          <p:nvPr/>
        </p:nvSpPr>
        <p:spPr bwMode="auto">
          <a:xfrm flipV="1">
            <a:off x="139700" y="708025"/>
            <a:ext cx="8885237" cy="42863"/>
          </a:xfrm>
          <a:prstGeom prst="rect">
            <a:avLst/>
          </a:prstGeom>
          <a:gradFill rotWithShape="0">
            <a:gsLst>
              <a:gs pos="0">
                <a:srgbClr val="808080">
                  <a:gamma/>
                  <a:tint val="0"/>
                  <a:invGamma/>
                </a:srgbClr>
              </a:gs>
              <a:gs pos="100000">
                <a:srgbClr val="808080"/>
              </a:gs>
            </a:gsLst>
            <a:path path="shape">
              <a:fillToRect l="50000" t="50000" r="50000" b="50000"/>
            </a:path>
          </a:gradFill>
          <a:ln w="12700">
            <a:noFill/>
            <a:miter lim="800000"/>
            <a:headEnd type="none" w="sm" len="sm"/>
            <a:tailEnd type="none" w="sm" len="sm"/>
          </a:ln>
          <a:effectLst/>
        </p:spPr>
        <p:txBody>
          <a:bodyPr wrap="none" anchor="ctr"/>
          <a:lstStyle/>
          <a:p>
            <a:pPr marL="0" marR="0" lvl="0" indent="0" algn="l" defTabSz="914400" rtl="0" eaLnBrk="0" fontAlgn="auto" latinLnBrk="0" hangingPunct="0">
              <a:lnSpc>
                <a:spcPct val="100000"/>
              </a:lnSpc>
              <a:spcBef>
                <a:spcPts val="0"/>
              </a:spcBef>
              <a:spcAft>
                <a:spcPts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Arial"/>
              <a:ea typeface="宋体"/>
              <a:cs typeface="+mn-c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55462"/>
                                        </p:tgtEl>
                                        <p:attrNameLst>
                                          <p:attrName>style.visibility</p:attrName>
                                        </p:attrNameLst>
                                      </p:cBhvr>
                                      <p:to>
                                        <p:strVal val="visible"/>
                                      </p:to>
                                    </p:set>
                                    <p:animEffect transition="in" filter="dissolve">
                                      <p:cBhvr>
                                        <p:cTn id="7" dur="500"/>
                                        <p:tgtEl>
                                          <p:spTgt spid="155546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555463"/>
                                        </p:tgtEl>
                                        <p:attrNameLst>
                                          <p:attrName>style.visibility</p:attrName>
                                        </p:attrNameLst>
                                      </p:cBhvr>
                                      <p:to>
                                        <p:strVal val="visible"/>
                                      </p:to>
                                    </p:set>
                                    <p:animEffect transition="in" filter="dissolve">
                                      <p:cBhvr>
                                        <p:cTn id="12" dur="500"/>
                                        <p:tgtEl>
                                          <p:spTgt spid="1555463"/>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555464"/>
                                        </p:tgtEl>
                                        <p:attrNameLst>
                                          <p:attrName>style.visibility</p:attrName>
                                        </p:attrNameLst>
                                      </p:cBhvr>
                                      <p:to>
                                        <p:strVal val="visible"/>
                                      </p:to>
                                    </p:set>
                                    <p:animEffect transition="in" filter="dissolve">
                                      <p:cBhvr>
                                        <p:cTn id="17" dur="500"/>
                                        <p:tgtEl>
                                          <p:spTgt spid="1555464"/>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555465"/>
                                        </p:tgtEl>
                                        <p:attrNameLst>
                                          <p:attrName>style.visibility</p:attrName>
                                        </p:attrNameLst>
                                      </p:cBhvr>
                                      <p:to>
                                        <p:strVal val="visible"/>
                                      </p:to>
                                    </p:set>
                                    <p:animEffect transition="in" filter="dissolve">
                                      <p:cBhvr>
                                        <p:cTn id="22" dur="500"/>
                                        <p:tgtEl>
                                          <p:spTgt spid="1555465"/>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1555470"/>
                                        </p:tgtEl>
                                        <p:attrNameLst>
                                          <p:attrName>style.visibility</p:attrName>
                                        </p:attrNameLst>
                                      </p:cBhvr>
                                      <p:to>
                                        <p:strVal val="visible"/>
                                      </p:to>
                                    </p:set>
                                    <p:animEffect transition="in" filter="dissolve">
                                      <p:cBhvr>
                                        <p:cTn id="27" dur="500"/>
                                        <p:tgtEl>
                                          <p:spTgt spid="1555470"/>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1555475"/>
                                        </p:tgtEl>
                                        <p:attrNameLst>
                                          <p:attrName>style.visibility</p:attrName>
                                        </p:attrNameLst>
                                      </p:cBhvr>
                                      <p:to>
                                        <p:strVal val="visible"/>
                                      </p:to>
                                    </p:set>
                                    <p:animEffect transition="in" filter="dissolve">
                                      <p:cBhvr>
                                        <p:cTn id="32" dur="500"/>
                                        <p:tgtEl>
                                          <p:spTgt spid="1555475"/>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1555484"/>
                                        </p:tgtEl>
                                        <p:attrNameLst>
                                          <p:attrName>style.visibility</p:attrName>
                                        </p:attrNameLst>
                                      </p:cBhvr>
                                      <p:to>
                                        <p:strVal val="visible"/>
                                      </p:to>
                                    </p:set>
                                    <p:animEffect transition="in" filter="dissolve">
                                      <p:cBhvr>
                                        <p:cTn id="37" dur="500"/>
                                        <p:tgtEl>
                                          <p:spTgt spid="1555484"/>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nodeType="clickEffect">
                                  <p:stCondLst>
                                    <p:cond delay="0"/>
                                  </p:stCondLst>
                                  <p:childTnLst>
                                    <p:set>
                                      <p:cBhvr>
                                        <p:cTn id="41" dur="1" fill="hold">
                                          <p:stCondLst>
                                            <p:cond delay="0"/>
                                          </p:stCondLst>
                                        </p:cTn>
                                        <p:tgtEl>
                                          <p:spTgt spid="1555480"/>
                                        </p:tgtEl>
                                        <p:attrNameLst>
                                          <p:attrName>style.visibility</p:attrName>
                                        </p:attrNameLst>
                                      </p:cBhvr>
                                      <p:to>
                                        <p:strVal val="visible"/>
                                      </p:to>
                                    </p:set>
                                    <p:animEffect transition="in" filter="dissolve">
                                      <p:cBhvr>
                                        <p:cTn id="42" dur="500"/>
                                        <p:tgtEl>
                                          <p:spTgt spid="15554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9156" name="Object 8"/>
          <p:cNvGraphicFramePr>
            <a:graphicFrameLocks noChangeAspect="1"/>
          </p:cNvGraphicFramePr>
          <p:nvPr>
            <p:extLst>
              <p:ext uri="{D42A27DB-BD31-4B8C-83A1-F6EECF244321}">
                <p14:modId xmlns:p14="http://schemas.microsoft.com/office/powerpoint/2010/main" val="2360768711"/>
              </p:ext>
            </p:extLst>
          </p:nvPr>
        </p:nvGraphicFramePr>
        <p:xfrm>
          <a:off x="1403350" y="1052736"/>
          <a:ext cx="7199313" cy="1093787"/>
        </p:xfrm>
        <a:graphic>
          <a:graphicData uri="http://schemas.openxmlformats.org/presentationml/2006/ole">
            <mc:AlternateContent xmlns:mc="http://schemas.openxmlformats.org/markup-compatibility/2006">
              <mc:Choice xmlns:v="urn:schemas-microsoft-com:vml" Requires="v">
                <p:oleObj spid="_x0000_s380102" name="公式" r:id="rId4" imgW="2692400" imgH="406400" progId="Equation.3">
                  <p:embed/>
                </p:oleObj>
              </mc:Choice>
              <mc:Fallback>
                <p:oleObj name="公式" r:id="rId4" imgW="2692400" imgH="406400" progId="Equation.3">
                  <p:embed/>
                  <p:pic>
                    <p:nvPicPr>
                      <p:cNvPr id="0" name="Object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03350" y="1052736"/>
                        <a:ext cx="7199313" cy="1093787"/>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9157" name="Object 6"/>
          <p:cNvGraphicFramePr>
            <a:graphicFrameLocks noChangeAspect="1"/>
          </p:cNvGraphicFramePr>
          <p:nvPr>
            <p:extLst>
              <p:ext uri="{D42A27DB-BD31-4B8C-83A1-F6EECF244321}">
                <p14:modId xmlns:p14="http://schemas.microsoft.com/office/powerpoint/2010/main" val="2157692918"/>
              </p:ext>
            </p:extLst>
          </p:nvPr>
        </p:nvGraphicFramePr>
        <p:xfrm>
          <a:off x="683055" y="3084735"/>
          <a:ext cx="2735262" cy="1412875"/>
        </p:xfrm>
        <a:graphic>
          <a:graphicData uri="http://schemas.openxmlformats.org/presentationml/2006/ole">
            <mc:AlternateContent xmlns:mc="http://schemas.openxmlformats.org/markup-compatibility/2006">
              <mc:Choice xmlns:v="urn:schemas-microsoft-com:vml" Requires="v">
                <p:oleObj spid="_x0000_s380103" name="Equation" r:id="rId6" imgW="23469600" imgH="12192000" progId="Equation.DSMT4">
                  <p:embed/>
                </p:oleObj>
              </mc:Choice>
              <mc:Fallback>
                <p:oleObj name="Equation" r:id="rId6" imgW="23469600" imgH="12192000" progId="Equation.DSMT4">
                  <p:embed/>
                  <p:pic>
                    <p:nvPicPr>
                      <p:cNvPr id="0" name="Object 6"/>
                      <p:cNvPicPr>
                        <a:picLocks noChangeAspect="1" noChangeArrowheads="1"/>
                      </p:cNvPicPr>
                      <p:nvPr/>
                    </p:nvPicPr>
                    <p:blipFill>
                      <a:blip r:embed="rId7"/>
                      <a:srcRect/>
                      <a:stretch>
                        <a:fillRect/>
                      </a:stretch>
                    </p:blipFill>
                    <p:spPr bwMode="auto">
                      <a:xfrm>
                        <a:off x="683055" y="3084735"/>
                        <a:ext cx="2735262" cy="1412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9158" name="Object 6"/>
          <p:cNvGraphicFramePr>
            <a:graphicFrameLocks noChangeAspect="1"/>
          </p:cNvGraphicFramePr>
          <p:nvPr>
            <p:extLst>
              <p:ext uri="{D42A27DB-BD31-4B8C-83A1-F6EECF244321}">
                <p14:modId xmlns:p14="http://schemas.microsoft.com/office/powerpoint/2010/main" val="922446661"/>
              </p:ext>
            </p:extLst>
          </p:nvPr>
        </p:nvGraphicFramePr>
        <p:xfrm>
          <a:off x="5248597" y="2147044"/>
          <a:ext cx="3571875" cy="4221163"/>
        </p:xfrm>
        <a:graphic>
          <a:graphicData uri="http://schemas.openxmlformats.org/presentationml/2006/ole">
            <mc:AlternateContent xmlns:mc="http://schemas.openxmlformats.org/markup-compatibility/2006">
              <mc:Choice xmlns:v="urn:schemas-microsoft-com:vml" Requires="v">
                <p:oleObj spid="_x0000_s380104" name="Image" r:id="rId8" imgW="1783080" imgH="2106295" progId="Photoshop.Image.7">
                  <p:embed/>
                </p:oleObj>
              </mc:Choice>
              <mc:Fallback>
                <p:oleObj name="Image" r:id="rId8" imgW="1783080" imgH="2106295" progId="Photoshop.Image.7">
                  <p:embed/>
                  <p:pic>
                    <p:nvPicPr>
                      <p:cNvPr id="0" name="Object 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248597" y="2147044"/>
                        <a:ext cx="3571875" cy="4221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49159" name="Group 7"/>
          <p:cNvGrpSpPr/>
          <p:nvPr/>
        </p:nvGrpSpPr>
        <p:grpSpPr bwMode="auto">
          <a:xfrm>
            <a:off x="5104134" y="4006007"/>
            <a:ext cx="3384550" cy="531812"/>
            <a:chOff x="3016" y="2787"/>
            <a:chExt cx="2132" cy="335"/>
          </a:xfrm>
        </p:grpSpPr>
        <p:graphicFrame>
          <p:nvGraphicFramePr>
            <p:cNvPr id="49172" name="Object 4"/>
            <p:cNvGraphicFramePr>
              <a:graphicFrameLocks noChangeAspect="1"/>
            </p:cNvGraphicFramePr>
            <p:nvPr/>
          </p:nvGraphicFramePr>
          <p:xfrm>
            <a:off x="3016" y="2787"/>
            <a:ext cx="269" cy="335"/>
          </p:xfrm>
          <a:graphic>
            <a:graphicData uri="http://schemas.openxmlformats.org/presentationml/2006/ole">
              <mc:AlternateContent xmlns:mc="http://schemas.openxmlformats.org/markup-compatibility/2006">
                <mc:Choice xmlns:v="urn:schemas-microsoft-com:vml" Requires="v">
                  <p:oleObj spid="_x0000_s380105" name="公式" r:id="rId10" imgW="203200" imgH="254000" progId="Equation.3">
                    <p:embed/>
                  </p:oleObj>
                </mc:Choice>
                <mc:Fallback>
                  <p:oleObj name="公式" r:id="rId10" imgW="203200" imgH="254000" progId="Equation.3">
                    <p:embed/>
                    <p:pic>
                      <p:nvPicPr>
                        <p:cNvPr id="0" name="Object 4"/>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016" y="2787"/>
                          <a:ext cx="269" cy="3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9173" name="Oval 9"/>
            <p:cNvSpPr>
              <a:spLocks noChangeArrowheads="1"/>
            </p:cNvSpPr>
            <p:nvPr/>
          </p:nvSpPr>
          <p:spPr bwMode="auto">
            <a:xfrm>
              <a:off x="3443" y="2886"/>
              <a:ext cx="90" cy="90"/>
            </a:xfrm>
            <a:prstGeom prst="ellipse">
              <a:avLst/>
            </a:prstGeom>
            <a:solidFill>
              <a:srgbClr val="CC0000"/>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rgbClr val="000000"/>
                </a:solidFill>
                <a:effectLst/>
                <a:uLnTx/>
                <a:uFillTx/>
                <a:latin typeface="Arial" panose="020B0604020202020204" pitchFamily="34" charset="0"/>
                <a:ea typeface="楷体_GB2312"/>
              </a:endParaRPr>
            </a:p>
          </p:txBody>
        </p:sp>
        <p:sp>
          <p:nvSpPr>
            <p:cNvPr id="49174" name="Oval 10"/>
            <p:cNvSpPr>
              <a:spLocks noChangeArrowheads="1"/>
            </p:cNvSpPr>
            <p:nvPr/>
          </p:nvSpPr>
          <p:spPr bwMode="auto">
            <a:xfrm>
              <a:off x="4849" y="2894"/>
              <a:ext cx="90" cy="90"/>
            </a:xfrm>
            <a:prstGeom prst="ellipse">
              <a:avLst/>
            </a:prstGeom>
            <a:solidFill>
              <a:srgbClr val="CC0000"/>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rgbClr val="000000"/>
                </a:solidFill>
                <a:effectLst/>
                <a:uLnTx/>
                <a:uFillTx/>
                <a:latin typeface="Arial" panose="020B0604020202020204" pitchFamily="34" charset="0"/>
                <a:ea typeface="楷体_GB2312"/>
              </a:endParaRPr>
            </a:p>
          </p:txBody>
        </p:sp>
        <p:sp>
          <p:nvSpPr>
            <p:cNvPr id="49175" name="Line 11"/>
            <p:cNvSpPr>
              <a:spLocks noChangeShapeType="1"/>
            </p:cNvSpPr>
            <p:nvPr/>
          </p:nvSpPr>
          <p:spPr bwMode="auto">
            <a:xfrm>
              <a:off x="3288" y="2940"/>
              <a:ext cx="1860" cy="0"/>
            </a:xfrm>
            <a:prstGeom prst="line">
              <a:avLst/>
            </a:prstGeom>
            <a:noFill/>
            <a:ln w="28575">
              <a:solidFill>
                <a:srgbClr val="CC0000"/>
              </a:solidFill>
              <a:prstDash val="dash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rgbClr val="000000"/>
                </a:solidFill>
                <a:effectLst/>
                <a:uLnTx/>
                <a:uFillTx/>
                <a:latin typeface="Arial" panose="020B0604020202020204" pitchFamily="34" charset="0"/>
                <a:ea typeface="楷体_GB2312"/>
                <a:cs typeface="+mn-cs"/>
              </a:endParaRPr>
            </a:p>
          </p:txBody>
        </p:sp>
      </p:grpSp>
      <p:grpSp>
        <p:nvGrpSpPr>
          <p:cNvPr id="49160" name="Group 12"/>
          <p:cNvGrpSpPr/>
          <p:nvPr/>
        </p:nvGrpSpPr>
        <p:grpSpPr bwMode="auto">
          <a:xfrm>
            <a:off x="5104134" y="3469432"/>
            <a:ext cx="3384550" cy="477837"/>
            <a:chOff x="3016" y="2449"/>
            <a:chExt cx="2132" cy="301"/>
          </a:xfrm>
        </p:grpSpPr>
        <p:graphicFrame>
          <p:nvGraphicFramePr>
            <p:cNvPr id="49168" name="Object 4"/>
            <p:cNvGraphicFramePr>
              <a:graphicFrameLocks noChangeAspect="1"/>
            </p:cNvGraphicFramePr>
            <p:nvPr/>
          </p:nvGraphicFramePr>
          <p:xfrm>
            <a:off x="3016" y="2449"/>
            <a:ext cx="269" cy="301"/>
          </p:xfrm>
          <a:graphic>
            <a:graphicData uri="http://schemas.openxmlformats.org/presentationml/2006/ole">
              <mc:AlternateContent xmlns:mc="http://schemas.openxmlformats.org/markup-compatibility/2006">
                <mc:Choice xmlns:v="urn:schemas-microsoft-com:vml" Requires="v">
                  <p:oleObj spid="_x0000_s380106" name="公式" r:id="rId12" imgW="203200" imgH="228600" progId="Equation.3">
                    <p:embed/>
                  </p:oleObj>
                </mc:Choice>
                <mc:Fallback>
                  <p:oleObj name="公式" r:id="rId12" imgW="203200" imgH="228600" progId="Equation.3">
                    <p:embed/>
                    <p:pic>
                      <p:nvPicPr>
                        <p:cNvPr id="0" name="Object 4"/>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016" y="2449"/>
                          <a:ext cx="269" cy="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9169" name="Oval 14"/>
            <p:cNvSpPr>
              <a:spLocks noChangeArrowheads="1"/>
            </p:cNvSpPr>
            <p:nvPr/>
          </p:nvSpPr>
          <p:spPr bwMode="auto">
            <a:xfrm>
              <a:off x="3443" y="2577"/>
              <a:ext cx="90" cy="90"/>
            </a:xfrm>
            <a:prstGeom prst="ellipse">
              <a:avLst/>
            </a:prstGeom>
            <a:solidFill>
              <a:srgbClr val="0000FF"/>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rgbClr val="000000"/>
                </a:solidFill>
                <a:effectLst/>
                <a:uLnTx/>
                <a:uFillTx/>
                <a:latin typeface="Arial" panose="020B0604020202020204" pitchFamily="34" charset="0"/>
                <a:ea typeface="楷体_GB2312"/>
              </a:endParaRPr>
            </a:p>
          </p:txBody>
        </p:sp>
        <p:sp>
          <p:nvSpPr>
            <p:cNvPr id="49170" name="Oval 15"/>
            <p:cNvSpPr>
              <a:spLocks noChangeArrowheads="1"/>
            </p:cNvSpPr>
            <p:nvPr/>
          </p:nvSpPr>
          <p:spPr bwMode="auto">
            <a:xfrm>
              <a:off x="4849" y="2585"/>
              <a:ext cx="90" cy="90"/>
            </a:xfrm>
            <a:prstGeom prst="ellipse">
              <a:avLst/>
            </a:prstGeom>
            <a:solidFill>
              <a:srgbClr val="0000FF"/>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rgbClr val="000000"/>
                </a:solidFill>
                <a:effectLst/>
                <a:uLnTx/>
                <a:uFillTx/>
                <a:latin typeface="Arial" panose="020B0604020202020204" pitchFamily="34" charset="0"/>
                <a:ea typeface="楷体_GB2312"/>
              </a:endParaRPr>
            </a:p>
          </p:txBody>
        </p:sp>
        <p:sp>
          <p:nvSpPr>
            <p:cNvPr id="49171" name="Line 16"/>
            <p:cNvSpPr>
              <a:spLocks noChangeShapeType="1"/>
            </p:cNvSpPr>
            <p:nvPr/>
          </p:nvSpPr>
          <p:spPr bwMode="auto">
            <a:xfrm>
              <a:off x="3288" y="2631"/>
              <a:ext cx="1860" cy="0"/>
            </a:xfrm>
            <a:prstGeom prst="line">
              <a:avLst/>
            </a:prstGeom>
            <a:noFill/>
            <a:ln w="28575">
              <a:solidFill>
                <a:srgbClr val="0000FF"/>
              </a:solidFill>
              <a:prstDash val="dash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rgbClr val="000000"/>
                </a:solidFill>
                <a:effectLst/>
                <a:uLnTx/>
                <a:uFillTx/>
                <a:latin typeface="Arial" panose="020B0604020202020204" pitchFamily="34" charset="0"/>
                <a:ea typeface="楷体_GB2312"/>
                <a:cs typeface="+mn-cs"/>
              </a:endParaRPr>
            </a:p>
          </p:txBody>
        </p:sp>
      </p:grpSp>
      <p:grpSp>
        <p:nvGrpSpPr>
          <p:cNvPr id="49161" name="Group 17"/>
          <p:cNvGrpSpPr/>
          <p:nvPr/>
        </p:nvGrpSpPr>
        <p:grpSpPr bwMode="auto">
          <a:xfrm>
            <a:off x="5104134" y="4477494"/>
            <a:ext cx="3384550" cy="477838"/>
            <a:chOff x="3016" y="2449"/>
            <a:chExt cx="2132" cy="301"/>
          </a:xfrm>
        </p:grpSpPr>
        <p:graphicFrame>
          <p:nvGraphicFramePr>
            <p:cNvPr id="49164" name="Object 4"/>
            <p:cNvGraphicFramePr>
              <a:graphicFrameLocks noChangeAspect="1"/>
            </p:cNvGraphicFramePr>
            <p:nvPr/>
          </p:nvGraphicFramePr>
          <p:xfrm>
            <a:off x="3016" y="2449"/>
            <a:ext cx="269" cy="301"/>
          </p:xfrm>
          <a:graphic>
            <a:graphicData uri="http://schemas.openxmlformats.org/presentationml/2006/ole">
              <mc:AlternateContent xmlns:mc="http://schemas.openxmlformats.org/markup-compatibility/2006">
                <mc:Choice xmlns:v="urn:schemas-microsoft-com:vml" Requires="v">
                  <p:oleObj spid="_x0000_s380107" name="公式" r:id="rId14" imgW="203200" imgH="228600" progId="Equation.3">
                    <p:embed/>
                  </p:oleObj>
                </mc:Choice>
                <mc:Fallback>
                  <p:oleObj name="公式" r:id="rId14" imgW="203200" imgH="228600" progId="Equation.3">
                    <p:embed/>
                    <p:pic>
                      <p:nvPicPr>
                        <p:cNvPr id="0" name="Object 4"/>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016" y="2449"/>
                          <a:ext cx="269" cy="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9165" name="Oval 19"/>
            <p:cNvSpPr>
              <a:spLocks noChangeArrowheads="1"/>
            </p:cNvSpPr>
            <p:nvPr/>
          </p:nvSpPr>
          <p:spPr bwMode="auto">
            <a:xfrm>
              <a:off x="3443" y="2577"/>
              <a:ext cx="90" cy="90"/>
            </a:xfrm>
            <a:prstGeom prst="ellipse">
              <a:avLst/>
            </a:prstGeom>
            <a:solidFill>
              <a:srgbClr val="0000FF"/>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rgbClr val="000000"/>
                </a:solidFill>
                <a:effectLst/>
                <a:uLnTx/>
                <a:uFillTx/>
                <a:latin typeface="Arial" panose="020B0604020202020204" pitchFamily="34" charset="0"/>
                <a:ea typeface="楷体_GB2312"/>
              </a:endParaRPr>
            </a:p>
          </p:txBody>
        </p:sp>
        <p:sp>
          <p:nvSpPr>
            <p:cNvPr id="49166" name="Oval 20"/>
            <p:cNvSpPr>
              <a:spLocks noChangeArrowheads="1"/>
            </p:cNvSpPr>
            <p:nvPr/>
          </p:nvSpPr>
          <p:spPr bwMode="auto">
            <a:xfrm>
              <a:off x="4849" y="2585"/>
              <a:ext cx="90" cy="90"/>
            </a:xfrm>
            <a:prstGeom prst="ellipse">
              <a:avLst/>
            </a:prstGeom>
            <a:solidFill>
              <a:srgbClr val="0000FF"/>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rgbClr val="000000"/>
                </a:solidFill>
                <a:effectLst/>
                <a:uLnTx/>
                <a:uFillTx/>
                <a:latin typeface="Arial" panose="020B0604020202020204" pitchFamily="34" charset="0"/>
                <a:ea typeface="楷体_GB2312"/>
              </a:endParaRPr>
            </a:p>
          </p:txBody>
        </p:sp>
        <p:sp>
          <p:nvSpPr>
            <p:cNvPr id="49167" name="Line 21"/>
            <p:cNvSpPr>
              <a:spLocks noChangeShapeType="1"/>
            </p:cNvSpPr>
            <p:nvPr/>
          </p:nvSpPr>
          <p:spPr bwMode="auto">
            <a:xfrm>
              <a:off x="3288" y="2631"/>
              <a:ext cx="1860" cy="0"/>
            </a:xfrm>
            <a:prstGeom prst="line">
              <a:avLst/>
            </a:prstGeom>
            <a:noFill/>
            <a:ln w="28575">
              <a:solidFill>
                <a:srgbClr val="0000FF"/>
              </a:solidFill>
              <a:prstDash val="dash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rgbClr val="000000"/>
                </a:solidFill>
                <a:effectLst/>
                <a:uLnTx/>
                <a:uFillTx/>
                <a:latin typeface="Arial" panose="020B0604020202020204" pitchFamily="34" charset="0"/>
                <a:ea typeface="楷体_GB2312"/>
                <a:cs typeface="+mn-cs"/>
              </a:endParaRPr>
            </a:p>
          </p:txBody>
        </p:sp>
      </p:grpSp>
      <p:graphicFrame>
        <p:nvGraphicFramePr>
          <p:cNvPr id="49162" name="Object 4"/>
          <p:cNvGraphicFramePr>
            <a:graphicFrameLocks noChangeAspect="1"/>
          </p:cNvGraphicFramePr>
          <p:nvPr>
            <p:extLst>
              <p:ext uri="{D42A27DB-BD31-4B8C-83A1-F6EECF244321}">
                <p14:modId xmlns:p14="http://schemas.microsoft.com/office/powerpoint/2010/main" val="3411968204"/>
              </p:ext>
            </p:extLst>
          </p:nvPr>
        </p:nvGraphicFramePr>
        <p:xfrm>
          <a:off x="539750" y="2219052"/>
          <a:ext cx="4248150" cy="647700"/>
        </p:xfrm>
        <a:graphic>
          <a:graphicData uri="http://schemas.openxmlformats.org/presentationml/2006/ole">
            <mc:AlternateContent xmlns:mc="http://schemas.openxmlformats.org/markup-compatibility/2006">
              <mc:Choice xmlns:v="urn:schemas-microsoft-com:vml" Requires="v">
                <p:oleObj spid="_x0000_s380108" name="公式" r:id="rId16" imgW="1828800" imgH="279400" progId="Equation.3">
                  <p:embed/>
                </p:oleObj>
              </mc:Choice>
              <mc:Fallback>
                <p:oleObj name="公式" r:id="rId16" imgW="1828800" imgH="279400" progId="Equation.3">
                  <p:embed/>
                  <p:pic>
                    <p:nvPicPr>
                      <p:cNvPr id="0" name="Object 4"/>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539750" y="2219052"/>
                        <a:ext cx="424815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页脚占位符 1"/>
          <p:cNvSpPr>
            <a:spLocks noGrp="1"/>
          </p:cNvSpPr>
          <p:nvPr>
            <p:ph type="ftr" sz="quarter" idx="11"/>
          </p:nvPr>
        </p:nvSpPr>
        <p:spPr>
          <a:xfrm>
            <a:off x="3124200" y="6212160"/>
            <a:ext cx="2895600" cy="457200"/>
          </a:xfrm>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zh-CN" altLang="en-US"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清华大学电子工程系</a:t>
            </a:r>
            <a:r>
              <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a:t>
            </a:r>
            <a:r>
              <a:rPr kumimoji="1" lang="zh-CN" altLang="en-US"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黄翊东</a:t>
            </a:r>
            <a:endPar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3" name="灯片编号占位符 2"/>
          <p:cNvSpPr>
            <a:spLocks noGrp="1"/>
          </p:cNvSpPr>
          <p:nvPr>
            <p:ph type="sldNum" sz="quarter" idx="12"/>
          </p:nvPr>
        </p:nvSpPr>
        <p:spPr>
          <a:xfrm>
            <a:off x="6553200" y="6212160"/>
            <a:ext cx="1905000" cy="457200"/>
          </a:xfrm>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CBFA3644-F7FA-4510-BE22-999DFD69EC9B}" type="slidenum">
              <a:rPr kumimoji="1" lang="en-US" altLang="zh-CN" sz="14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t>85</a:t>
            </a:fld>
            <a:endPar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26" name="Rectangle 2"/>
          <p:cNvSpPr txBox="1">
            <a:spLocks noRot="1" noChangeArrowheads="1"/>
          </p:cNvSpPr>
          <p:nvPr/>
        </p:nvSpPr>
        <p:spPr bwMode="auto">
          <a:xfrm>
            <a:off x="3095625" y="-150019"/>
            <a:ext cx="360045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5pPr>
            <a:lvl6pPr marL="4572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6pPr>
            <a:lvl7pPr marL="9144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7pPr>
            <a:lvl8pPr marL="13716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8pPr>
            <a:lvl9pPr marL="18288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9pPr>
          </a:lstStyle>
          <a:p>
            <a:pPr algn="l">
              <a:defRPr/>
            </a:pPr>
            <a:r>
              <a:rPr lang="zh-CN" altLang="en-US" sz="3600" b="1" kern="1200" dirty="0">
                <a:solidFill>
                  <a:srgbClr val="660066"/>
                </a:solidFill>
                <a:effectLst>
                  <a:outerShdw blurRad="38100" dist="38100" dir="2700000" algn="tl">
                    <a:srgbClr val="C0C0C0"/>
                  </a:outerShdw>
                </a:effectLst>
                <a:latin typeface="Times New Roman" pitchFamily="18" charset="0"/>
                <a:ea typeface="微软雅黑" pitchFamily="34" charset="-122"/>
                <a:cs typeface="+mn-cs"/>
              </a:rPr>
              <a:t>简并微扰计算</a:t>
            </a:r>
          </a:p>
        </p:txBody>
      </p:sp>
      <p:sp>
        <p:nvSpPr>
          <p:cNvPr id="27" name="Rectangle 37"/>
          <p:cNvSpPr>
            <a:spLocks noChangeArrowheads="1"/>
          </p:cNvSpPr>
          <p:nvPr/>
        </p:nvSpPr>
        <p:spPr bwMode="auto">
          <a:xfrm flipV="1">
            <a:off x="139700" y="708025"/>
            <a:ext cx="8885237" cy="42863"/>
          </a:xfrm>
          <a:prstGeom prst="rect">
            <a:avLst/>
          </a:prstGeom>
          <a:gradFill rotWithShape="0">
            <a:gsLst>
              <a:gs pos="0">
                <a:srgbClr val="808080">
                  <a:gamma/>
                  <a:tint val="0"/>
                  <a:invGamma/>
                </a:srgbClr>
              </a:gs>
              <a:gs pos="100000">
                <a:srgbClr val="808080"/>
              </a:gs>
            </a:gsLst>
            <a:path path="shape">
              <a:fillToRect l="50000" t="50000" r="50000" b="50000"/>
            </a:path>
          </a:gradFill>
          <a:ln w="12700">
            <a:noFill/>
            <a:miter lim="800000"/>
            <a:headEnd type="none" w="sm" len="sm"/>
            <a:tailEnd type="none" w="sm" len="sm"/>
          </a:ln>
          <a:effectLst/>
        </p:spPr>
        <p:txBody>
          <a:bodyPr wrap="none" anchor="ctr"/>
          <a:lstStyle/>
          <a:p>
            <a:pPr marL="0" marR="0" lvl="0" indent="0" algn="l" defTabSz="914400" rtl="0" eaLnBrk="0" fontAlgn="auto" latinLnBrk="0" hangingPunct="0">
              <a:lnSpc>
                <a:spcPct val="100000"/>
              </a:lnSpc>
              <a:spcBef>
                <a:spcPts val="0"/>
              </a:spcBef>
              <a:spcAft>
                <a:spcPts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Arial"/>
              <a:ea typeface="宋体"/>
              <a:cs typeface="+mn-cs"/>
            </a:endParaRPr>
          </a:p>
        </p:txBody>
      </p:sp>
      <p:sp>
        <p:nvSpPr>
          <p:cNvPr id="28" name="标题 24"/>
          <p:cNvSpPr txBox="1"/>
          <p:nvPr/>
        </p:nvSpPr>
        <p:spPr>
          <a:xfrm>
            <a:off x="755576" y="4717010"/>
            <a:ext cx="4217995" cy="654050"/>
          </a:xfrm>
          <a:prstGeom prst="rect">
            <a:avLst/>
          </a:prstGeom>
        </p:spPr>
        <p:txBody>
          <a:bodyPr/>
          <a:lstStyle>
            <a:lvl1pPr algn="l" rtl="0" eaLnBrk="0" fontAlgn="base" hangingPunct="0">
              <a:spcBef>
                <a:spcPct val="0"/>
              </a:spcBef>
              <a:spcAft>
                <a:spcPct val="0"/>
              </a:spcAft>
              <a:defRPr sz="4200">
                <a:solidFill>
                  <a:schemeClr val="tx2"/>
                </a:solidFill>
                <a:latin typeface="+mj-lt"/>
                <a:ea typeface="+mj-ea"/>
                <a:cs typeface="+mj-cs"/>
              </a:defRPr>
            </a:lvl1pPr>
            <a:lvl2pPr algn="l" rtl="0" eaLnBrk="0" fontAlgn="base" hangingPunct="0">
              <a:spcBef>
                <a:spcPct val="0"/>
              </a:spcBef>
              <a:spcAft>
                <a:spcPct val="0"/>
              </a:spcAft>
              <a:defRPr sz="4200">
                <a:solidFill>
                  <a:schemeClr val="tx2"/>
                </a:solidFill>
                <a:latin typeface="Arial" panose="020B0604020202020204" pitchFamily="34" charset="0"/>
                <a:ea typeface="宋体" panose="02010600030101010101" pitchFamily="2" charset="-122"/>
              </a:defRPr>
            </a:lvl2pPr>
            <a:lvl3pPr algn="l" rtl="0" eaLnBrk="0" fontAlgn="base" hangingPunct="0">
              <a:spcBef>
                <a:spcPct val="0"/>
              </a:spcBef>
              <a:spcAft>
                <a:spcPct val="0"/>
              </a:spcAft>
              <a:defRPr sz="4200">
                <a:solidFill>
                  <a:schemeClr val="tx2"/>
                </a:solidFill>
                <a:latin typeface="Arial" panose="020B0604020202020204" pitchFamily="34" charset="0"/>
                <a:ea typeface="宋体" panose="02010600030101010101" pitchFamily="2" charset="-122"/>
              </a:defRPr>
            </a:lvl3pPr>
            <a:lvl4pPr algn="l" rtl="0" eaLnBrk="0" fontAlgn="base" hangingPunct="0">
              <a:spcBef>
                <a:spcPct val="0"/>
              </a:spcBef>
              <a:spcAft>
                <a:spcPct val="0"/>
              </a:spcAft>
              <a:defRPr sz="4200">
                <a:solidFill>
                  <a:schemeClr val="tx2"/>
                </a:solidFill>
                <a:latin typeface="Arial" panose="020B0604020202020204" pitchFamily="34" charset="0"/>
                <a:ea typeface="宋体" panose="02010600030101010101" pitchFamily="2" charset="-122"/>
              </a:defRPr>
            </a:lvl4pPr>
            <a:lvl5pPr algn="l" rtl="0" eaLnBrk="0" fontAlgn="base" hangingPunct="0">
              <a:spcBef>
                <a:spcPct val="0"/>
              </a:spcBef>
              <a:spcAft>
                <a:spcPct val="0"/>
              </a:spcAft>
              <a:defRPr sz="4200">
                <a:solidFill>
                  <a:schemeClr val="tx2"/>
                </a:solidFill>
                <a:latin typeface="Arial" panose="020B0604020202020204" pitchFamily="34" charset="0"/>
                <a:ea typeface="宋体" panose="02010600030101010101" pitchFamily="2" charset="-122"/>
              </a:defRPr>
            </a:lvl5pPr>
            <a:lvl6pPr marL="457200" algn="l" rtl="0" fontAlgn="base">
              <a:spcBef>
                <a:spcPct val="0"/>
              </a:spcBef>
              <a:spcAft>
                <a:spcPct val="0"/>
              </a:spcAft>
              <a:defRPr sz="4200">
                <a:solidFill>
                  <a:schemeClr val="tx2"/>
                </a:solidFill>
                <a:latin typeface="Arial" panose="020B0604020202020204" pitchFamily="34" charset="0"/>
                <a:ea typeface="宋体" panose="02010600030101010101" pitchFamily="2" charset="-122"/>
              </a:defRPr>
            </a:lvl6pPr>
            <a:lvl7pPr marL="914400" algn="l" rtl="0" fontAlgn="base">
              <a:spcBef>
                <a:spcPct val="0"/>
              </a:spcBef>
              <a:spcAft>
                <a:spcPct val="0"/>
              </a:spcAft>
              <a:defRPr sz="4200">
                <a:solidFill>
                  <a:schemeClr val="tx2"/>
                </a:solidFill>
                <a:latin typeface="Arial" panose="020B0604020202020204" pitchFamily="34" charset="0"/>
                <a:ea typeface="宋体" panose="02010600030101010101" pitchFamily="2" charset="-122"/>
              </a:defRPr>
            </a:lvl7pPr>
            <a:lvl8pPr marL="1371600" algn="l" rtl="0" fontAlgn="base">
              <a:spcBef>
                <a:spcPct val="0"/>
              </a:spcBef>
              <a:spcAft>
                <a:spcPct val="0"/>
              </a:spcAft>
              <a:defRPr sz="4200">
                <a:solidFill>
                  <a:schemeClr val="tx2"/>
                </a:solidFill>
                <a:latin typeface="Arial" panose="020B0604020202020204" pitchFamily="34" charset="0"/>
                <a:ea typeface="宋体" panose="02010600030101010101" pitchFamily="2" charset="-122"/>
              </a:defRPr>
            </a:lvl8pPr>
            <a:lvl9pPr marL="1828800" algn="l" rtl="0" fontAlgn="base">
              <a:spcBef>
                <a:spcPct val="0"/>
              </a:spcBef>
              <a:spcAft>
                <a:spcPct val="0"/>
              </a:spcAft>
              <a:defRPr sz="4200">
                <a:solidFill>
                  <a:schemeClr val="tx2"/>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600" b="1" i="0" u="none" strike="noStrike" kern="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rPr>
              <a:t>布里渊区边界附近的情况</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9158" name="Object 6"/>
          <p:cNvGraphicFramePr>
            <a:graphicFrameLocks noChangeAspect="1"/>
          </p:cNvGraphicFramePr>
          <p:nvPr>
            <p:extLst>
              <p:ext uri="{D42A27DB-BD31-4B8C-83A1-F6EECF244321}">
                <p14:modId xmlns:p14="http://schemas.microsoft.com/office/powerpoint/2010/main" val="3817673142"/>
              </p:ext>
            </p:extLst>
          </p:nvPr>
        </p:nvGraphicFramePr>
        <p:xfrm>
          <a:off x="5248597" y="2219052"/>
          <a:ext cx="3571875" cy="4221163"/>
        </p:xfrm>
        <a:graphic>
          <a:graphicData uri="http://schemas.openxmlformats.org/presentationml/2006/ole">
            <mc:AlternateContent xmlns:mc="http://schemas.openxmlformats.org/markup-compatibility/2006">
              <mc:Choice xmlns:v="urn:schemas-microsoft-com:vml" Requires="v">
                <p:oleObj spid="_x0000_s362027" name="Image" r:id="rId4" imgW="1783080" imgH="2106295" progId="Photoshop.Image.7">
                  <p:embed/>
                </p:oleObj>
              </mc:Choice>
              <mc:Fallback>
                <p:oleObj name="Image" r:id="rId4" imgW="1783080" imgH="2106295" progId="Photoshop.Image.7">
                  <p:embed/>
                  <p:pic>
                    <p:nvPicPr>
                      <p:cNvPr id="0"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48597" y="2219052"/>
                        <a:ext cx="3571875" cy="4221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49159" name="Group 7"/>
          <p:cNvGrpSpPr/>
          <p:nvPr/>
        </p:nvGrpSpPr>
        <p:grpSpPr bwMode="auto">
          <a:xfrm>
            <a:off x="5104134" y="4078015"/>
            <a:ext cx="3384550" cy="531812"/>
            <a:chOff x="3016" y="2787"/>
            <a:chExt cx="2132" cy="335"/>
          </a:xfrm>
        </p:grpSpPr>
        <p:graphicFrame>
          <p:nvGraphicFramePr>
            <p:cNvPr id="49172" name="Object 4"/>
            <p:cNvGraphicFramePr>
              <a:graphicFrameLocks noChangeAspect="1"/>
            </p:cNvGraphicFramePr>
            <p:nvPr/>
          </p:nvGraphicFramePr>
          <p:xfrm>
            <a:off x="3016" y="2787"/>
            <a:ext cx="269" cy="335"/>
          </p:xfrm>
          <a:graphic>
            <a:graphicData uri="http://schemas.openxmlformats.org/presentationml/2006/ole">
              <mc:AlternateContent xmlns:mc="http://schemas.openxmlformats.org/markup-compatibility/2006">
                <mc:Choice xmlns:v="urn:schemas-microsoft-com:vml" Requires="v">
                  <p:oleObj spid="_x0000_s362028" name="公式" r:id="rId6" imgW="203200" imgH="254000" progId="Equation.3">
                    <p:embed/>
                  </p:oleObj>
                </mc:Choice>
                <mc:Fallback>
                  <p:oleObj name="公式" r:id="rId6" imgW="203200" imgH="254000" progId="Equation.3">
                    <p:embed/>
                    <p:pic>
                      <p:nvPicPr>
                        <p:cNvPr id="0" name="Object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16" y="2787"/>
                          <a:ext cx="269" cy="3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9173" name="Oval 9"/>
            <p:cNvSpPr>
              <a:spLocks noChangeArrowheads="1"/>
            </p:cNvSpPr>
            <p:nvPr/>
          </p:nvSpPr>
          <p:spPr bwMode="auto">
            <a:xfrm>
              <a:off x="3443" y="2886"/>
              <a:ext cx="90" cy="90"/>
            </a:xfrm>
            <a:prstGeom prst="ellipse">
              <a:avLst/>
            </a:prstGeom>
            <a:solidFill>
              <a:srgbClr val="CC0000"/>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9174" name="Oval 10"/>
            <p:cNvSpPr>
              <a:spLocks noChangeArrowheads="1"/>
            </p:cNvSpPr>
            <p:nvPr/>
          </p:nvSpPr>
          <p:spPr bwMode="auto">
            <a:xfrm>
              <a:off x="4849" y="2894"/>
              <a:ext cx="90" cy="90"/>
            </a:xfrm>
            <a:prstGeom prst="ellipse">
              <a:avLst/>
            </a:prstGeom>
            <a:solidFill>
              <a:srgbClr val="CC0000"/>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9175" name="Line 11"/>
            <p:cNvSpPr>
              <a:spLocks noChangeShapeType="1"/>
            </p:cNvSpPr>
            <p:nvPr/>
          </p:nvSpPr>
          <p:spPr bwMode="auto">
            <a:xfrm>
              <a:off x="3288" y="2940"/>
              <a:ext cx="1860" cy="0"/>
            </a:xfrm>
            <a:prstGeom prst="line">
              <a:avLst/>
            </a:prstGeom>
            <a:noFill/>
            <a:ln w="28575">
              <a:solidFill>
                <a:srgbClr val="CC0000"/>
              </a:solidFill>
              <a:prstDash val="dash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rgbClr val="000000"/>
                </a:solidFill>
                <a:effectLst/>
                <a:uLnTx/>
                <a:uFillTx/>
                <a:latin typeface="Arial" panose="020B0604020202020204" pitchFamily="34" charset="0"/>
                <a:ea typeface="楷体_GB2312"/>
                <a:cs typeface="+mn-cs"/>
              </a:endParaRPr>
            </a:p>
          </p:txBody>
        </p:sp>
      </p:grpSp>
      <p:grpSp>
        <p:nvGrpSpPr>
          <p:cNvPr id="49160" name="Group 12"/>
          <p:cNvGrpSpPr/>
          <p:nvPr/>
        </p:nvGrpSpPr>
        <p:grpSpPr bwMode="auto">
          <a:xfrm>
            <a:off x="5104134" y="3541440"/>
            <a:ext cx="3384550" cy="477837"/>
            <a:chOff x="3016" y="2449"/>
            <a:chExt cx="2132" cy="301"/>
          </a:xfrm>
        </p:grpSpPr>
        <p:graphicFrame>
          <p:nvGraphicFramePr>
            <p:cNvPr id="49168" name="Object 4"/>
            <p:cNvGraphicFramePr>
              <a:graphicFrameLocks noChangeAspect="1"/>
            </p:cNvGraphicFramePr>
            <p:nvPr/>
          </p:nvGraphicFramePr>
          <p:xfrm>
            <a:off x="3016" y="2449"/>
            <a:ext cx="269" cy="301"/>
          </p:xfrm>
          <a:graphic>
            <a:graphicData uri="http://schemas.openxmlformats.org/presentationml/2006/ole">
              <mc:AlternateContent xmlns:mc="http://schemas.openxmlformats.org/markup-compatibility/2006">
                <mc:Choice xmlns:v="urn:schemas-microsoft-com:vml" Requires="v">
                  <p:oleObj spid="_x0000_s362029" name="公式" r:id="rId8" imgW="203200" imgH="228600" progId="Equation.3">
                    <p:embed/>
                  </p:oleObj>
                </mc:Choice>
                <mc:Fallback>
                  <p:oleObj name="公式" r:id="rId8" imgW="203200" imgH="228600" progId="Equation.3">
                    <p:embed/>
                    <p:pic>
                      <p:nvPicPr>
                        <p:cNvPr id="0" name="Object 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016" y="2449"/>
                          <a:ext cx="269" cy="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9169" name="Oval 14"/>
            <p:cNvSpPr>
              <a:spLocks noChangeArrowheads="1"/>
            </p:cNvSpPr>
            <p:nvPr/>
          </p:nvSpPr>
          <p:spPr bwMode="auto">
            <a:xfrm>
              <a:off x="3443" y="2577"/>
              <a:ext cx="90" cy="90"/>
            </a:xfrm>
            <a:prstGeom prst="ellipse">
              <a:avLst/>
            </a:prstGeom>
            <a:solidFill>
              <a:srgbClr val="0000FF"/>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9170" name="Oval 15"/>
            <p:cNvSpPr>
              <a:spLocks noChangeArrowheads="1"/>
            </p:cNvSpPr>
            <p:nvPr/>
          </p:nvSpPr>
          <p:spPr bwMode="auto">
            <a:xfrm>
              <a:off x="4849" y="2585"/>
              <a:ext cx="90" cy="90"/>
            </a:xfrm>
            <a:prstGeom prst="ellipse">
              <a:avLst/>
            </a:prstGeom>
            <a:solidFill>
              <a:srgbClr val="0000FF"/>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9171" name="Line 16"/>
            <p:cNvSpPr>
              <a:spLocks noChangeShapeType="1"/>
            </p:cNvSpPr>
            <p:nvPr/>
          </p:nvSpPr>
          <p:spPr bwMode="auto">
            <a:xfrm>
              <a:off x="3288" y="2631"/>
              <a:ext cx="1860" cy="0"/>
            </a:xfrm>
            <a:prstGeom prst="line">
              <a:avLst/>
            </a:prstGeom>
            <a:noFill/>
            <a:ln w="28575">
              <a:solidFill>
                <a:srgbClr val="0000FF"/>
              </a:solidFill>
              <a:prstDash val="dash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rgbClr val="000000"/>
                </a:solidFill>
                <a:effectLst/>
                <a:uLnTx/>
                <a:uFillTx/>
                <a:latin typeface="Arial" panose="020B0604020202020204" pitchFamily="34" charset="0"/>
                <a:ea typeface="楷体_GB2312"/>
                <a:cs typeface="+mn-cs"/>
              </a:endParaRPr>
            </a:p>
          </p:txBody>
        </p:sp>
      </p:grpSp>
      <p:grpSp>
        <p:nvGrpSpPr>
          <p:cNvPr id="49161" name="Group 17"/>
          <p:cNvGrpSpPr/>
          <p:nvPr/>
        </p:nvGrpSpPr>
        <p:grpSpPr bwMode="auto">
          <a:xfrm>
            <a:off x="5104134" y="4549502"/>
            <a:ext cx="3384550" cy="477838"/>
            <a:chOff x="3016" y="2449"/>
            <a:chExt cx="2132" cy="301"/>
          </a:xfrm>
        </p:grpSpPr>
        <p:graphicFrame>
          <p:nvGraphicFramePr>
            <p:cNvPr id="49164" name="Object 4"/>
            <p:cNvGraphicFramePr>
              <a:graphicFrameLocks noChangeAspect="1"/>
            </p:cNvGraphicFramePr>
            <p:nvPr/>
          </p:nvGraphicFramePr>
          <p:xfrm>
            <a:off x="3016" y="2449"/>
            <a:ext cx="269" cy="301"/>
          </p:xfrm>
          <a:graphic>
            <a:graphicData uri="http://schemas.openxmlformats.org/presentationml/2006/ole">
              <mc:AlternateContent xmlns:mc="http://schemas.openxmlformats.org/markup-compatibility/2006">
                <mc:Choice xmlns:v="urn:schemas-microsoft-com:vml" Requires="v">
                  <p:oleObj spid="_x0000_s362030" name="公式" r:id="rId10" imgW="203200" imgH="228600" progId="Equation.3">
                    <p:embed/>
                  </p:oleObj>
                </mc:Choice>
                <mc:Fallback>
                  <p:oleObj name="公式" r:id="rId10" imgW="203200" imgH="228600" progId="Equation.3">
                    <p:embed/>
                    <p:pic>
                      <p:nvPicPr>
                        <p:cNvPr id="0" name="Object 4"/>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016" y="2449"/>
                          <a:ext cx="269" cy="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9165" name="Oval 19"/>
            <p:cNvSpPr>
              <a:spLocks noChangeArrowheads="1"/>
            </p:cNvSpPr>
            <p:nvPr/>
          </p:nvSpPr>
          <p:spPr bwMode="auto">
            <a:xfrm>
              <a:off x="3443" y="2577"/>
              <a:ext cx="90" cy="90"/>
            </a:xfrm>
            <a:prstGeom prst="ellipse">
              <a:avLst/>
            </a:prstGeom>
            <a:solidFill>
              <a:srgbClr val="0000FF"/>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9166" name="Oval 20"/>
            <p:cNvSpPr>
              <a:spLocks noChangeArrowheads="1"/>
            </p:cNvSpPr>
            <p:nvPr/>
          </p:nvSpPr>
          <p:spPr bwMode="auto">
            <a:xfrm>
              <a:off x="4849" y="2585"/>
              <a:ext cx="90" cy="90"/>
            </a:xfrm>
            <a:prstGeom prst="ellipse">
              <a:avLst/>
            </a:prstGeom>
            <a:solidFill>
              <a:srgbClr val="0000FF"/>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9167" name="Line 21"/>
            <p:cNvSpPr>
              <a:spLocks noChangeShapeType="1"/>
            </p:cNvSpPr>
            <p:nvPr/>
          </p:nvSpPr>
          <p:spPr bwMode="auto">
            <a:xfrm>
              <a:off x="3288" y="2631"/>
              <a:ext cx="1860" cy="0"/>
            </a:xfrm>
            <a:prstGeom prst="line">
              <a:avLst/>
            </a:prstGeom>
            <a:noFill/>
            <a:ln w="28575">
              <a:solidFill>
                <a:srgbClr val="0000FF"/>
              </a:solidFill>
              <a:prstDash val="dash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rgbClr val="000000"/>
                </a:solidFill>
                <a:effectLst/>
                <a:uLnTx/>
                <a:uFillTx/>
                <a:latin typeface="Arial" panose="020B0604020202020204" pitchFamily="34" charset="0"/>
                <a:ea typeface="楷体_GB2312"/>
                <a:cs typeface="+mn-cs"/>
              </a:endParaRPr>
            </a:p>
          </p:txBody>
        </p:sp>
      </p:grpSp>
      <p:graphicFrame>
        <p:nvGraphicFramePr>
          <p:cNvPr id="49162" name="Object 4"/>
          <p:cNvGraphicFramePr>
            <a:graphicFrameLocks noChangeAspect="1"/>
          </p:cNvGraphicFramePr>
          <p:nvPr>
            <p:extLst>
              <p:ext uri="{D42A27DB-BD31-4B8C-83A1-F6EECF244321}">
                <p14:modId xmlns:p14="http://schemas.microsoft.com/office/powerpoint/2010/main" val="76829460"/>
              </p:ext>
            </p:extLst>
          </p:nvPr>
        </p:nvGraphicFramePr>
        <p:xfrm>
          <a:off x="539750" y="2291060"/>
          <a:ext cx="4248150" cy="647700"/>
        </p:xfrm>
        <a:graphic>
          <a:graphicData uri="http://schemas.openxmlformats.org/presentationml/2006/ole">
            <mc:AlternateContent xmlns:mc="http://schemas.openxmlformats.org/markup-compatibility/2006">
              <mc:Choice xmlns:v="urn:schemas-microsoft-com:vml" Requires="v">
                <p:oleObj spid="_x0000_s362031" name="公式" r:id="rId12" imgW="1828800" imgH="279400" progId="Equation.3">
                  <p:embed/>
                </p:oleObj>
              </mc:Choice>
              <mc:Fallback>
                <p:oleObj name="公式" r:id="rId12" imgW="1828800" imgH="279400" progId="Equation.3">
                  <p:embed/>
                  <p:pic>
                    <p:nvPicPr>
                      <p:cNvPr id="0" name="Object 4"/>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39750" y="2291060"/>
                        <a:ext cx="424815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cxnSp>
        <p:nvCxnSpPr>
          <p:cNvPr id="3" name="直接连接符 2"/>
          <p:cNvCxnSpPr/>
          <p:nvPr/>
        </p:nvCxnSpPr>
        <p:spPr bwMode="auto">
          <a:xfrm>
            <a:off x="611560" y="2866181"/>
            <a:ext cx="3960366" cy="0"/>
          </a:xfrm>
          <a:prstGeom prst="line">
            <a:avLst/>
          </a:prstGeom>
          <a:solidFill>
            <a:schemeClr val="accent1"/>
          </a:solidFill>
          <a:ln w="57150" cap="flat" cmpd="sng" algn="ctr">
            <a:solidFill>
              <a:srgbClr val="CC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aphicFrame>
        <p:nvGraphicFramePr>
          <p:cNvPr id="26" name="Object 8"/>
          <p:cNvGraphicFramePr>
            <a:graphicFrameLocks noChangeAspect="1"/>
          </p:cNvGraphicFramePr>
          <p:nvPr>
            <p:extLst>
              <p:ext uri="{D42A27DB-BD31-4B8C-83A1-F6EECF244321}">
                <p14:modId xmlns:p14="http://schemas.microsoft.com/office/powerpoint/2010/main" val="2914992757"/>
              </p:ext>
            </p:extLst>
          </p:nvPr>
        </p:nvGraphicFramePr>
        <p:xfrm>
          <a:off x="309440" y="3552522"/>
          <a:ext cx="3354632" cy="1026062"/>
        </p:xfrm>
        <a:graphic>
          <a:graphicData uri="http://schemas.openxmlformats.org/presentationml/2006/ole">
            <mc:AlternateContent xmlns:mc="http://schemas.openxmlformats.org/markup-compatibility/2006">
              <mc:Choice xmlns:v="urn:schemas-microsoft-com:vml" Requires="v">
                <p:oleObj spid="_x0000_s362032" name="Equation" r:id="rId14" imgW="37185600" imgH="11277600" progId="Equation.DSMT4">
                  <p:embed/>
                </p:oleObj>
              </mc:Choice>
              <mc:Fallback>
                <p:oleObj name="Equation" r:id="rId14" imgW="37185600" imgH="11277600" progId="Equation.DSMT4">
                  <p:embed/>
                  <p:pic>
                    <p:nvPicPr>
                      <p:cNvPr id="0" name="Object 8"/>
                      <p:cNvPicPr>
                        <a:picLocks noChangeAspect="1" noChangeArrowheads="1"/>
                      </p:cNvPicPr>
                      <p:nvPr/>
                    </p:nvPicPr>
                    <p:blipFill>
                      <a:blip r:embed="rId15"/>
                      <a:srcRect/>
                      <a:stretch>
                        <a:fillRect/>
                      </a:stretch>
                    </p:blipFill>
                    <p:spPr bwMode="auto">
                      <a:xfrm>
                        <a:off x="309440" y="3552522"/>
                        <a:ext cx="3354632" cy="1026062"/>
                      </a:xfrm>
                      <a:prstGeom prst="rect">
                        <a:avLst/>
                      </a:prstGeom>
                      <a:noFill/>
                      <a:ln>
                        <a:noFill/>
                      </a:ln>
                    </p:spPr>
                  </p:pic>
                </p:oleObj>
              </mc:Fallback>
            </mc:AlternateContent>
          </a:graphicData>
        </a:graphic>
      </p:graphicFrame>
      <p:sp>
        <p:nvSpPr>
          <p:cNvPr id="28" name="Rectangle 2"/>
          <p:cNvSpPr>
            <a:spLocks noRot="1" noChangeArrowheads="1"/>
          </p:cNvSpPr>
          <p:nvPr/>
        </p:nvSpPr>
        <p:spPr bwMode="auto">
          <a:xfrm>
            <a:off x="2194366" y="51800"/>
            <a:ext cx="6437313" cy="1144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algn="l" defTabSz="914400" rtl="0" fontAlgn="base" latinLnBrk="0">
              <a:lnSpc>
                <a:spcPct val="100000"/>
              </a:lnSpc>
              <a:buClrTx/>
              <a:buSzTx/>
              <a:buFontTx/>
              <a:buNone/>
              <a:defRPr/>
            </a:pPr>
            <a:r>
              <a:rPr kumimoji="1" lang="zh-CN" altLang="en-US" sz="3600" b="1" dirty="0">
                <a:solidFill>
                  <a:srgbClr val="660066"/>
                </a:solidFill>
                <a:effectLst>
                  <a:outerShdw blurRad="38100" dist="38100" dir="2700000" algn="tl">
                    <a:srgbClr val="C0C0C0"/>
                  </a:outerShdw>
                </a:effectLst>
                <a:latin typeface="Times New Roman" pitchFamily="18" charset="0"/>
                <a:ea typeface="微软雅黑" pitchFamily="34" charset="-122"/>
                <a:cs typeface="+mn-cs"/>
              </a:rPr>
              <a:t>布里渊区边界附近的情况</a:t>
            </a:r>
          </a:p>
        </p:txBody>
      </p:sp>
      <p:graphicFrame>
        <p:nvGraphicFramePr>
          <p:cNvPr id="29" name="Object 8"/>
          <p:cNvGraphicFramePr>
            <a:graphicFrameLocks noChangeAspect="1"/>
          </p:cNvGraphicFramePr>
          <p:nvPr>
            <p:extLst>
              <p:ext uri="{D42A27DB-BD31-4B8C-83A1-F6EECF244321}">
                <p14:modId xmlns:p14="http://schemas.microsoft.com/office/powerpoint/2010/main" val="1306360358"/>
              </p:ext>
            </p:extLst>
          </p:nvPr>
        </p:nvGraphicFramePr>
        <p:xfrm>
          <a:off x="1403350" y="1124744"/>
          <a:ext cx="7199313" cy="1093787"/>
        </p:xfrm>
        <a:graphic>
          <a:graphicData uri="http://schemas.openxmlformats.org/presentationml/2006/ole">
            <mc:AlternateContent xmlns:mc="http://schemas.openxmlformats.org/markup-compatibility/2006">
              <mc:Choice xmlns:v="urn:schemas-microsoft-com:vml" Requires="v">
                <p:oleObj spid="_x0000_s362033" name="公式" r:id="rId16" imgW="2692400" imgH="406400" progId="Equation.3">
                  <p:embed/>
                </p:oleObj>
              </mc:Choice>
              <mc:Fallback>
                <p:oleObj name="公式" r:id="rId16" imgW="2692400" imgH="406400" progId="Equation.3">
                  <p:embed/>
                  <p:pic>
                    <p:nvPicPr>
                      <p:cNvPr id="0" name="Object 8"/>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403350" y="1124744"/>
                        <a:ext cx="7199313" cy="1093787"/>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0" name="Object 8"/>
          <p:cNvGraphicFramePr>
            <a:graphicFrameLocks noChangeAspect="1"/>
          </p:cNvGraphicFramePr>
          <p:nvPr>
            <p:extLst>
              <p:ext uri="{D42A27DB-BD31-4B8C-83A1-F6EECF244321}">
                <p14:modId xmlns:p14="http://schemas.microsoft.com/office/powerpoint/2010/main" val="3971340434"/>
              </p:ext>
            </p:extLst>
          </p:nvPr>
        </p:nvGraphicFramePr>
        <p:xfrm>
          <a:off x="316756" y="4627031"/>
          <a:ext cx="5904656" cy="1509450"/>
        </p:xfrm>
        <a:graphic>
          <a:graphicData uri="http://schemas.openxmlformats.org/presentationml/2006/ole">
            <mc:AlternateContent xmlns:mc="http://schemas.openxmlformats.org/markup-compatibility/2006">
              <mc:Choice xmlns:v="urn:schemas-microsoft-com:vml" Requires="v">
                <p:oleObj spid="_x0000_s362034" name="Equation" r:id="rId18" imgW="60045600" imgH="15240000" progId="Equation.DSMT4">
                  <p:embed/>
                </p:oleObj>
              </mc:Choice>
              <mc:Fallback>
                <p:oleObj name="Equation" r:id="rId18" imgW="60045600" imgH="15240000" progId="Equation.DSMT4">
                  <p:embed/>
                  <p:pic>
                    <p:nvPicPr>
                      <p:cNvPr id="0" name="Object 8"/>
                      <p:cNvPicPr>
                        <a:picLocks noChangeAspect="1" noChangeArrowheads="1"/>
                      </p:cNvPicPr>
                      <p:nvPr/>
                    </p:nvPicPr>
                    <p:blipFill>
                      <a:blip r:embed="rId19"/>
                      <a:srcRect/>
                      <a:stretch>
                        <a:fillRect/>
                      </a:stretch>
                    </p:blipFill>
                    <p:spPr bwMode="auto">
                      <a:xfrm>
                        <a:off x="316756" y="4627031"/>
                        <a:ext cx="5904656" cy="1509450"/>
                      </a:xfrm>
                      <a:prstGeom prst="rect">
                        <a:avLst/>
                      </a:prstGeom>
                      <a:solidFill>
                        <a:srgbClr val="FFFF00"/>
                      </a:solidFill>
                      <a:ln>
                        <a:noFill/>
                      </a:ln>
                    </p:spPr>
                  </p:pic>
                </p:oleObj>
              </mc:Fallback>
            </mc:AlternateContent>
          </a:graphicData>
        </a:graphic>
      </p:graphicFrame>
      <p:graphicFrame>
        <p:nvGraphicFramePr>
          <p:cNvPr id="25" name="对象 24"/>
          <p:cNvGraphicFramePr>
            <a:graphicFrameLocks noChangeAspect="1"/>
          </p:cNvGraphicFramePr>
          <p:nvPr>
            <p:extLst>
              <p:ext uri="{D42A27DB-BD31-4B8C-83A1-F6EECF244321}">
                <p14:modId xmlns:p14="http://schemas.microsoft.com/office/powerpoint/2010/main" val="2496562360"/>
              </p:ext>
            </p:extLst>
          </p:nvPr>
        </p:nvGraphicFramePr>
        <p:xfrm>
          <a:off x="2416497" y="3011289"/>
          <a:ext cx="2436812" cy="704850"/>
        </p:xfrm>
        <a:graphic>
          <a:graphicData uri="http://schemas.openxmlformats.org/presentationml/2006/ole">
            <mc:AlternateContent xmlns:mc="http://schemas.openxmlformats.org/markup-compatibility/2006">
              <mc:Choice xmlns:v="urn:schemas-microsoft-com:vml" Requires="v">
                <p:oleObj spid="_x0000_s362035" name="Equation" r:id="rId20" imgW="32918400" imgH="9448800" progId="Equation.DSMT4">
                  <p:embed/>
                </p:oleObj>
              </mc:Choice>
              <mc:Fallback>
                <p:oleObj name="Equation" r:id="rId20" imgW="32918400" imgH="9448800" progId="Equation.DSMT4">
                  <p:embed/>
                  <p:pic>
                    <p:nvPicPr>
                      <p:cNvPr id="0" name="对象 8"/>
                      <p:cNvPicPr>
                        <a:picLocks noChangeAspect="1" noChangeArrowheads="1"/>
                      </p:cNvPicPr>
                      <p:nvPr/>
                    </p:nvPicPr>
                    <p:blipFill>
                      <a:blip r:embed="rId21"/>
                      <a:srcRect/>
                      <a:stretch>
                        <a:fillRect/>
                      </a:stretch>
                    </p:blipFill>
                    <p:spPr bwMode="auto">
                      <a:xfrm>
                        <a:off x="2416497" y="3011289"/>
                        <a:ext cx="2436812" cy="704850"/>
                      </a:xfrm>
                      <a:prstGeom prst="rect">
                        <a:avLst/>
                      </a:prstGeom>
                      <a:noFill/>
                      <a:ln>
                        <a:solidFill>
                          <a:srgbClr val="C00000"/>
                        </a:solidFill>
                      </a:ln>
                    </p:spPr>
                  </p:pic>
                </p:oleObj>
              </mc:Fallback>
            </mc:AlternateContent>
          </a:graphicData>
        </a:graphic>
      </p:graphicFrame>
      <p:sp>
        <p:nvSpPr>
          <p:cNvPr id="2" name="页脚占位符 1"/>
          <p:cNvSpPr>
            <a:spLocks noGrp="1"/>
          </p:cNvSpPr>
          <p:nvPr>
            <p:ph type="ftr" sz="quarter" idx="11"/>
          </p:nvPr>
        </p:nvSpPr>
        <p:spPr>
          <a:xfrm>
            <a:off x="3124200" y="6284168"/>
            <a:ext cx="2895600" cy="457200"/>
          </a:xfrm>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zh-CN" altLang="en-US"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清华大学电子工程系</a:t>
            </a:r>
            <a:r>
              <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a:t>
            </a:r>
            <a:r>
              <a:rPr kumimoji="1" lang="zh-CN" altLang="en-US"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黄翊东</a:t>
            </a:r>
            <a:endPar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4" name="灯片编号占位符 3"/>
          <p:cNvSpPr>
            <a:spLocks noGrp="1"/>
          </p:cNvSpPr>
          <p:nvPr>
            <p:ph type="sldNum" sz="quarter" idx="12"/>
          </p:nvPr>
        </p:nvSpPr>
        <p:spPr>
          <a:xfrm>
            <a:off x="6553200" y="6284168"/>
            <a:ext cx="1905000" cy="457200"/>
          </a:xfrm>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CBFA3644-F7FA-4510-BE22-999DFD69EC9B}" type="slidenum">
              <a:rPr kumimoji="1" lang="en-US" altLang="zh-CN" sz="14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t>86</a:t>
            </a:fld>
            <a:endPar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31" name="Rectangle 37"/>
          <p:cNvSpPr>
            <a:spLocks noChangeArrowheads="1"/>
          </p:cNvSpPr>
          <p:nvPr/>
        </p:nvSpPr>
        <p:spPr bwMode="auto">
          <a:xfrm flipV="1">
            <a:off x="139700" y="909065"/>
            <a:ext cx="8885237" cy="42863"/>
          </a:xfrm>
          <a:prstGeom prst="rect">
            <a:avLst/>
          </a:prstGeom>
          <a:gradFill rotWithShape="0">
            <a:gsLst>
              <a:gs pos="0">
                <a:srgbClr val="808080">
                  <a:gamma/>
                  <a:tint val="0"/>
                  <a:invGamma/>
                </a:srgbClr>
              </a:gs>
              <a:gs pos="100000">
                <a:srgbClr val="808080"/>
              </a:gs>
            </a:gsLst>
            <a:path path="shape">
              <a:fillToRect l="50000" t="50000" r="50000" b="50000"/>
            </a:path>
          </a:gradFill>
          <a:ln w="12700">
            <a:noFill/>
            <a:miter lim="800000"/>
            <a:headEnd type="none" w="sm" len="sm"/>
            <a:tailEnd type="none" w="sm" len="sm"/>
          </a:ln>
          <a:effectLst/>
        </p:spPr>
        <p:txBody>
          <a:bodyPr wrap="none" anchor="ctr"/>
          <a:lstStyle/>
          <a:p>
            <a:pPr marL="0" marR="0" lvl="0" indent="0" algn="l" defTabSz="914400" rtl="0" eaLnBrk="0" fontAlgn="auto" latinLnBrk="0" hangingPunct="0">
              <a:lnSpc>
                <a:spcPct val="100000"/>
              </a:lnSpc>
              <a:spcBef>
                <a:spcPts val="0"/>
              </a:spcBef>
              <a:spcAft>
                <a:spcPts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Arial"/>
              <a:ea typeface="宋体"/>
              <a:cs typeface="+mn-c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p:tgtEl>
                                          <p:spTgt spid="3"/>
                                        </p:tgtEl>
                                        <p:attrNameLst>
                                          <p:attrName>ppt_x</p:attrName>
                                        </p:attrNameLst>
                                      </p:cBhvr>
                                      <p:tavLst>
                                        <p:tav tm="0">
                                          <p:val>
                                            <p:strVal val="#ppt_x-#ppt_w*1.125000"/>
                                          </p:val>
                                        </p:tav>
                                        <p:tav tm="100000">
                                          <p:val>
                                            <p:strVal val="#ppt_x"/>
                                          </p:val>
                                        </p:tav>
                                      </p:tavLst>
                                    </p:anim>
                                    <p:animEffect transition="in" filter="wipe(right)">
                                      <p:cBhvr>
                                        <p:cTn id="8" dur="500"/>
                                        <p:tgtEl>
                                          <p:spTgt spid="3"/>
                                        </p:tgtEl>
                                      </p:cBhvr>
                                    </p:animEffec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fade">
                                      <p:cBhvr>
                                        <p:cTn id="13" dur="500"/>
                                        <p:tgtEl>
                                          <p:spTgt spid="25"/>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fade">
                                      <p:cBhvr>
                                        <p:cTn id="18" dur="500"/>
                                        <p:tgtEl>
                                          <p:spTgt spid="2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0"/>
                                        </p:tgtEl>
                                        <p:attrNameLst>
                                          <p:attrName>style.visibility</p:attrName>
                                        </p:attrNameLst>
                                      </p:cBhvr>
                                      <p:to>
                                        <p:strVal val="visible"/>
                                      </p:to>
                                    </p:set>
                                    <p:animEffect transition="in" filter="fade">
                                      <p:cBhvr>
                                        <p:cTn id="23"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9158" name="Object 6"/>
          <p:cNvGraphicFramePr>
            <a:graphicFrameLocks noChangeAspect="1"/>
          </p:cNvGraphicFramePr>
          <p:nvPr/>
        </p:nvGraphicFramePr>
        <p:xfrm>
          <a:off x="5248597" y="2492896"/>
          <a:ext cx="3571875" cy="4221163"/>
        </p:xfrm>
        <a:graphic>
          <a:graphicData uri="http://schemas.openxmlformats.org/presentationml/2006/ole">
            <mc:AlternateContent xmlns:mc="http://schemas.openxmlformats.org/markup-compatibility/2006">
              <mc:Choice xmlns:v="urn:schemas-microsoft-com:vml" Requires="v">
                <p:oleObj spid="_x0000_s354010" name="Image" r:id="rId4" imgW="1783080" imgH="2106295" progId="Photoshop.Image.7">
                  <p:embed/>
                </p:oleObj>
              </mc:Choice>
              <mc:Fallback>
                <p:oleObj name="Image" r:id="rId4" imgW="1783080" imgH="2106295" progId="Photoshop.Image.7">
                  <p:embed/>
                  <p:pic>
                    <p:nvPicPr>
                      <p:cNvPr id="0"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48597" y="2492896"/>
                        <a:ext cx="3571875" cy="4221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49159" name="Group 7"/>
          <p:cNvGrpSpPr/>
          <p:nvPr/>
        </p:nvGrpSpPr>
        <p:grpSpPr bwMode="auto">
          <a:xfrm>
            <a:off x="5104134" y="4351859"/>
            <a:ext cx="3384550" cy="531812"/>
            <a:chOff x="3016" y="2787"/>
            <a:chExt cx="2132" cy="335"/>
          </a:xfrm>
        </p:grpSpPr>
        <p:graphicFrame>
          <p:nvGraphicFramePr>
            <p:cNvPr id="49172" name="Object 4"/>
            <p:cNvGraphicFramePr>
              <a:graphicFrameLocks noChangeAspect="1"/>
            </p:cNvGraphicFramePr>
            <p:nvPr/>
          </p:nvGraphicFramePr>
          <p:xfrm>
            <a:off x="3016" y="2787"/>
            <a:ext cx="269" cy="335"/>
          </p:xfrm>
          <a:graphic>
            <a:graphicData uri="http://schemas.openxmlformats.org/presentationml/2006/ole">
              <mc:AlternateContent xmlns:mc="http://schemas.openxmlformats.org/markup-compatibility/2006">
                <mc:Choice xmlns:v="urn:schemas-microsoft-com:vml" Requires="v">
                  <p:oleObj spid="_x0000_s354011" name="公式" r:id="rId6" imgW="203200" imgH="254000" progId="Equation.3">
                    <p:embed/>
                  </p:oleObj>
                </mc:Choice>
                <mc:Fallback>
                  <p:oleObj name="公式" r:id="rId6" imgW="203200" imgH="254000" progId="Equation.3">
                    <p:embed/>
                    <p:pic>
                      <p:nvPicPr>
                        <p:cNvPr id="0" name="Object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16" y="2787"/>
                          <a:ext cx="269" cy="3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9173" name="Oval 9"/>
            <p:cNvSpPr>
              <a:spLocks noChangeArrowheads="1"/>
            </p:cNvSpPr>
            <p:nvPr/>
          </p:nvSpPr>
          <p:spPr bwMode="auto">
            <a:xfrm>
              <a:off x="3443" y="2886"/>
              <a:ext cx="90" cy="90"/>
            </a:xfrm>
            <a:prstGeom prst="ellipse">
              <a:avLst/>
            </a:prstGeom>
            <a:solidFill>
              <a:srgbClr val="CC0000"/>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rgbClr val="000000"/>
                </a:solidFill>
                <a:effectLst/>
                <a:uLnTx/>
                <a:uFillTx/>
                <a:latin typeface="Arial" panose="020B0604020202020204" pitchFamily="34" charset="0"/>
                <a:ea typeface="楷体_GB2312"/>
              </a:endParaRPr>
            </a:p>
          </p:txBody>
        </p:sp>
        <p:sp>
          <p:nvSpPr>
            <p:cNvPr id="49174" name="Oval 10"/>
            <p:cNvSpPr>
              <a:spLocks noChangeArrowheads="1"/>
            </p:cNvSpPr>
            <p:nvPr/>
          </p:nvSpPr>
          <p:spPr bwMode="auto">
            <a:xfrm>
              <a:off x="4849" y="2894"/>
              <a:ext cx="90" cy="90"/>
            </a:xfrm>
            <a:prstGeom prst="ellipse">
              <a:avLst/>
            </a:prstGeom>
            <a:solidFill>
              <a:srgbClr val="CC0000"/>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rgbClr val="000000"/>
                </a:solidFill>
                <a:effectLst/>
                <a:uLnTx/>
                <a:uFillTx/>
                <a:latin typeface="Arial" panose="020B0604020202020204" pitchFamily="34" charset="0"/>
                <a:ea typeface="楷体_GB2312"/>
              </a:endParaRPr>
            </a:p>
          </p:txBody>
        </p:sp>
        <p:sp>
          <p:nvSpPr>
            <p:cNvPr id="49175" name="Line 11"/>
            <p:cNvSpPr>
              <a:spLocks noChangeShapeType="1"/>
            </p:cNvSpPr>
            <p:nvPr/>
          </p:nvSpPr>
          <p:spPr bwMode="auto">
            <a:xfrm>
              <a:off x="3288" y="2940"/>
              <a:ext cx="1860" cy="0"/>
            </a:xfrm>
            <a:prstGeom prst="line">
              <a:avLst/>
            </a:prstGeom>
            <a:noFill/>
            <a:ln w="28575">
              <a:solidFill>
                <a:srgbClr val="CC0000"/>
              </a:solidFill>
              <a:prstDash val="dash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rgbClr val="000000"/>
                </a:solidFill>
                <a:effectLst/>
                <a:uLnTx/>
                <a:uFillTx/>
                <a:latin typeface="Arial" panose="020B0604020202020204" pitchFamily="34" charset="0"/>
                <a:ea typeface="楷体_GB2312"/>
                <a:cs typeface="+mn-cs"/>
              </a:endParaRPr>
            </a:p>
          </p:txBody>
        </p:sp>
      </p:grpSp>
      <p:grpSp>
        <p:nvGrpSpPr>
          <p:cNvPr id="49160" name="Group 12"/>
          <p:cNvGrpSpPr/>
          <p:nvPr/>
        </p:nvGrpSpPr>
        <p:grpSpPr bwMode="auto">
          <a:xfrm>
            <a:off x="5104134" y="3815284"/>
            <a:ext cx="3384550" cy="477837"/>
            <a:chOff x="3016" y="2449"/>
            <a:chExt cx="2132" cy="301"/>
          </a:xfrm>
        </p:grpSpPr>
        <p:graphicFrame>
          <p:nvGraphicFramePr>
            <p:cNvPr id="49168" name="Object 4"/>
            <p:cNvGraphicFramePr>
              <a:graphicFrameLocks noChangeAspect="1"/>
            </p:cNvGraphicFramePr>
            <p:nvPr/>
          </p:nvGraphicFramePr>
          <p:xfrm>
            <a:off x="3016" y="2449"/>
            <a:ext cx="269" cy="301"/>
          </p:xfrm>
          <a:graphic>
            <a:graphicData uri="http://schemas.openxmlformats.org/presentationml/2006/ole">
              <mc:AlternateContent xmlns:mc="http://schemas.openxmlformats.org/markup-compatibility/2006">
                <mc:Choice xmlns:v="urn:schemas-microsoft-com:vml" Requires="v">
                  <p:oleObj spid="_x0000_s354012" name="公式" r:id="rId8" imgW="203200" imgH="228600" progId="Equation.3">
                    <p:embed/>
                  </p:oleObj>
                </mc:Choice>
                <mc:Fallback>
                  <p:oleObj name="公式" r:id="rId8" imgW="203200" imgH="228600" progId="Equation.3">
                    <p:embed/>
                    <p:pic>
                      <p:nvPicPr>
                        <p:cNvPr id="0" name="Object 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016" y="2449"/>
                          <a:ext cx="269" cy="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9169" name="Oval 14"/>
            <p:cNvSpPr>
              <a:spLocks noChangeArrowheads="1"/>
            </p:cNvSpPr>
            <p:nvPr/>
          </p:nvSpPr>
          <p:spPr bwMode="auto">
            <a:xfrm>
              <a:off x="3443" y="2577"/>
              <a:ext cx="90" cy="90"/>
            </a:xfrm>
            <a:prstGeom prst="ellipse">
              <a:avLst/>
            </a:prstGeom>
            <a:solidFill>
              <a:srgbClr val="0000FF"/>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rgbClr val="000000"/>
                </a:solidFill>
                <a:effectLst/>
                <a:uLnTx/>
                <a:uFillTx/>
                <a:latin typeface="Arial" panose="020B0604020202020204" pitchFamily="34" charset="0"/>
                <a:ea typeface="楷体_GB2312"/>
              </a:endParaRPr>
            </a:p>
          </p:txBody>
        </p:sp>
        <p:sp>
          <p:nvSpPr>
            <p:cNvPr id="49170" name="Oval 15"/>
            <p:cNvSpPr>
              <a:spLocks noChangeArrowheads="1"/>
            </p:cNvSpPr>
            <p:nvPr/>
          </p:nvSpPr>
          <p:spPr bwMode="auto">
            <a:xfrm>
              <a:off x="4849" y="2585"/>
              <a:ext cx="90" cy="90"/>
            </a:xfrm>
            <a:prstGeom prst="ellipse">
              <a:avLst/>
            </a:prstGeom>
            <a:solidFill>
              <a:srgbClr val="0000FF"/>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rgbClr val="000000"/>
                </a:solidFill>
                <a:effectLst/>
                <a:uLnTx/>
                <a:uFillTx/>
                <a:latin typeface="Arial" panose="020B0604020202020204" pitchFamily="34" charset="0"/>
                <a:ea typeface="楷体_GB2312"/>
              </a:endParaRPr>
            </a:p>
          </p:txBody>
        </p:sp>
        <p:sp>
          <p:nvSpPr>
            <p:cNvPr id="49171" name="Line 16"/>
            <p:cNvSpPr>
              <a:spLocks noChangeShapeType="1"/>
            </p:cNvSpPr>
            <p:nvPr/>
          </p:nvSpPr>
          <p:spPr bwMode="auto">
            <a:xfrm>
              <a:off x="3288" y="2631"/>
              <a:ext cx="1860" cy="0"/>
            </a:xfrm>
            <a:prstGeom prst="line">
              <a:avLst/>
            </a:prstGeom>
            <a:noFill/>
            <a:ln w="28575">
              <a:solidFill>
                <a:srgbClr val="0000FF"/>
              </a:solidFill>
              <a:prstDash val="dash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rgbClr val="000000"/>
                </a:solidFill>
                <a:effectLst/>
                <a:uLnTx/>
                <a:uFillTx/>
                <a:latin typeface="Arial" panose="020B0604020202020204" pitchFamily="34" charset="0"/>
                <a:ea typeface="楷体_GB2312"/>
                <a:cs typeface="+mn-cs"/>
              </a:endParaRPr>
            </a:p>
          </p:txBody>
        </p:sp>
      </p:grpSp>
      <p:grpSp>
        <p:nvGrpSpPr>
          <p:cNvPr id="49161" name="Group 17"/>
          <p:cNvGrpSpPr/>
          <p:nvPr/>
        </p:nvGrpSpPr>
        <p:grpSpPr bwMode="auto">
          <a:xfrm>
            <a:off x="5104134" y="4823346"/>
            <a:ext cx="3384550" cy="477838"/>
            <a:chOff x="3016" y="2449"/>
            <a:chExt cx="2132" cy="301"/>
          </a:xfrm>
        </p:grpSpPr>
        <p:graphicFrame>
          <p:nvGraphicFramePr>
            <p:cNvPr id="49164" name="Object 4"/>
            <p:cNvGraphicFramePr>
              <a:graphicFrameLocks noChangeAspect="1"/>
            </p:cNvGraphicFramePr>
            <p:nvPr/>
          </p:nvGraphicFramePr>
          <p:xfrm>
            <a:off x="3016" y="2449"/>
            <a:ext cx="269" cy="301"/>
          </p:xfrm>
          <a:graphic>
            <a:graphicData uri="http://schemas.openxmlformats.org/presentationml/2006/ole">
              <mc:AlternateContent xmlns:mc="http://schemas.openxmlformats.org/markup-compatibility/2006">
                <mc:Choice xmlns:v="urn:schemas-microsoft-com:vml" Requires="v">
                  <p:oleObj spid="_x0000_s354013" name="公式" r:id="rId10" imgW="203200" imgH="228600" progId="Equation.3">
                    <p:embed/>
                  </p:oleObj>
                </mc:Choice>
                <mc:Fallback>
                  <p:oleObj name="公式" r:id="rId10" imgW="203200" imgH="228600" progId="Equation.3">
                    <p:embed/>
                    <p:pic>
                      <p:nvPicPr>
                        <p:cNvPr id="0" name="Object 4"/>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016" y="2449"/>
                          <a:ext cx="269" cy="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9165" name="Oval 19"/>
            <p:cNvSpPr>
              <a:spLocks noChangeArrowheads="1"/>
            </p:cNvSpPr>
            <p:nvPr/>
          </p:nvSpPr>
          <p:spPr bwMode="auto">
            <a:xfrm>
              <a:off x="3443" y="2577"/>
              <a:ext cx="90" cy="90"/>
            </a:xfrm>
            <a:prstGeom prst="ellipse">
              <a:avLst/>
            </a:prstGeom>
            <a:solidFill>
              <a:srgbClr val="0000FF"/>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rgbClr val="000000"/>
                </a:solidFill>
                <a:effectLst/>
                <a:uLnTx/>
                <a:uFillTx/>
                <a:latin typeface="Arial" panose="020B0604020202020204" pitchFamily="34" charset="0"/>
                <a:ea typeface="楷体_GB2312"/>
              </a:endParaRPr>
            </a:p>
          </p:txBody>
        </p:sp>
        <p:sp>
          <p:nvSpPr>
            <p:cNvPr id="49166" name="Oval 20"/>
            <p:cNvSpPr>
              <a:spLocks noChangeArrowheads="1"/>
            </p:cNvSpPr>
            <p:nvPr/>
          </p:nvSpPr>
          <p:spPr bwMode="auto">
            <a:xfrm>
              <a:off x="4849" y="2585"/>
              <a:ext cx="90" cy="90"/>
            </a:xfrm>
            <a:prstGeom prst="ellipse">
              <a:avLst/>
            </a:prstGeom>
            <a:solidFill>
              <a:srgbClr val="0000FF"/>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rgbClr val="000000"/>
                </a:solidFill>
                <a:effectLst/>
                <a:uLnTx/>
                <a:uFillTx/>
                <a:latin typeface="Arial" panose="020B0604020202020204" pitchFamily="34" charset="0"/>
                <a:ea typeface="楷体_GB2312"/>
              </a:endParaRPr>
            </a:p>
          </p:txBody>
        </p:sp>
        <p:sp>
          <p:nvSpPr>
            <p:cNvPr id="49167" name="Line 21"/>
            <p:cNvSpPr>
              <a:spLocks noChangeShapeType="1"/>
            </p:cNvSpPr>
            <p:nvPr/>
          </p:nvSpPr>
          <p:spPr bwMode="auto">
            <a:xfrm>
              <a:off x="3288" y="2631"/>
              <a:ext cx="1860" cy="0"/>
            </a:xfrm>
            <a:prstGeom prst="line">
              <a:avLst/>
            </a:prstGeom>
            <a:noFill/>
            <a:ln w="28575">
              <a:solidFill>
                <a:srgbClr val="0000FF"/>
              </a:solidFill>
              <a:prstDash val="dash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rgbClr val="000000"/>
                </a:solidFill>
                <a:effectLst/>
                <a:uLnTx/>
                <a:uFillTx/>
                <a:latin typeface="Arial" panose="020B0604020202020204" pitchFamily="34" charset="0"/>
                <a:ea typeface="楷体_GB2312"/>
                <a:cs typeface="+mn-cs"/>
              </a:endParaRPr>
            </a:p>
          </p:txBody>
        </p:sp>
      </p:grpSp>
      <p:graphicFrame>
        <p:nvGraphicFramePr>
          <p:cNvPr id="49162" name="Object 4"/>
          <p:cNvGraphicFramePr>
            <a:graphicFrameLocks noChangeAspect="1"/>
          </p:cNvGraphicFramePr>
          <p:nvPr/>
        </p:nvGraphicFramePr>
        <p:xfrm>
          <a:off x="1447666" y="843122"/>
          <a:ext cx="4248150" cy="647700"/>
        </p:xfrm>
        <a:graphic>
          <a:graphicData uri="http://schemas.openxmlformats.org/presentationml/2006/ole">
            <mc:AlternateContent xmlns:mc="http://schemas.openxmlformats.org/markup-compatibility/2006">
              <mc:Choice xmlns:v="urn:schemas-microsoft-com:vml" Requires="v">
                <p:oleObj spid="_x0000_s354014" name="公式" r:id="rId12" imgW="1828800" imgH="279400" progId="Equation.3">
                  <p:embed/>
                </p:oleObj>
              </mc:Choice>
              <mc:Fallback>
                <p:oleObj name="公式" r:id="rId12" imgW="1828800" imgH="279400" progId="Equation.3">
                  <p:embed/>
                  <p:pic>
                    <p:nvPicPr>
                      <p:cNvPr id="0" name="Object 4"/>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47666" y="843122"/>
                        <a:ext cx="424815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cxnSp>
        <p:nvCxnSpPr>
          <p:cNvPr id="3" name="直接连接符 2"/>
          <p:cNvCxnSpPr/>
          <p:nvPr/>
        </p:nvCxnSpPr>
        <p:spPr bwMode="auto">
          <a:xfrm>
            <a:off x="1519476" y="1418243"/>
            <a:ext cx="3960366" cy="0"/>
          </a:xfrm>
          <a:prstGeom prst="line">
            <a:avLst/>
          </a:prstGeom>
          <a:solidFill>
            <a:schemeClr val="accent1"/>
          </a:solidFill>
          <a:ln w="57150" cap="flat" cmpd="sng" algn="ctr">
            <a:solidFill>
              <a:srgbClr val="CC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aphicFrame>
        <p:nvGraphicFramePr>
          <p:cNvPr id="29" name="Object 8"/>
          <p:cNvGraphicFramePr>
            <a:graphicFrameLocks noChangeAspect="1"/>
          </p:cNvGraphicFramePr>
          <p:nvPr>
            <p:extLst>
              <p:ext uri="{D42A27DB-BD31-4B8C-83A1-F6EECF244321}">
                <p14:modId xmlns:p14="http://schemas.microsoft.com/office/powerpoint/2010/main" val="860696090"/>
              </p:ext>
            </p:extLst>
          </p:nvPr>
        </p:nvGraphicFramePr>
        <p:xfrm>
          <a:off x="341313" y="2640013"/>
          <a:ext cx="6157912" cy="2049462"/>
        </p:xfrm>
        <a:graphic>
          <a:graphicData uri="http://schemas.openxmlformats.org/presentationml/2006/ole">
            <mc:AlternateContent xmlns:mc="http://schemas.openxmlformats.org/markup-compatibility/2006">
              <mc:Choice xmlns:v="urn:schemas-microsoft-com:vml" Requires="v">
                <p:oleObj spid="_x0000_s354015" name="Equation" r:id="rId14" imgW="66446400" imgH="21945600" progId="Equation.DSMT4">
                  <p:embed/>
                </p:oleObj>
              </mc:Choice>
              <mc:Fallback>
                <p:oleObj name="Equation" r:id="rId14" imgW="66446400" imgH="21945600" progId="Equation.DSMT4">
                  <p:embed/>
                  <p:pic>
                    <p:nvPicPr>
                      <p:cNvPr id="0" name="Object 8"/>
                      <p:cNvPicPr>
                        <a:picLocks noChangeAspect="1" noChangeArrowheads="1"/>
                      </p:cNvPicPr>
                      <p:nvPr/>
                    </p:nvPicPr>
                    <p:blipFill>
                      <a:blip r:embed="rId15"/>
                      <a:srcRect/>
                      <a:stretch>
                        <a:fillRect/>
                      </a:stretch>
                    </p:blipFill>
                    <p:spPr bwMode="auto">
                      <a:xfrm>
                        <a:off x="341313" y="2640013"/>
                        <a:ext cx="6157912" cy="2049462"/>
                      </a:xfrm>
                      <a:prstGeom prst="rect">
                        <a:avLst/>
                      </a:prstGeom>
                      <a:solidFill>
                        <a:srgbClr val="CCFFFF"/>
                      </a:solidFill>
                      <a:ln>
                        <a:solidFill>
                          <a:srgbClr val="0000FF"/>
                        </a:solidFill>
                      </a:ln>
                    </p:spPr>
                  </p:pic>
                </p:oleObj>
              </mc:Fallback>
            </mc:AlternateContent>
          </a:graphicData>
        </a:graphic>
      </p:graphicFrame>
      <p:grpSp>
        <p:nvGrpSpPr>
          <p:cNvPr id="4" name="组合 3"/>
          <p:cNvGrpSpPr/>
          <p:nvPr/>
        </p:nvGrpSpPr>
        <p:grpSpPr>
          <a:xfrm>
            <a:off x="418196" y="1465935"/>
            <a:ext cx="2604756" cy="1109600"/>
            <a:chOff x="418196" y="1465935"/>
            <a:chExt cx="2604756" cy="1109600"/>
          </a:xfrm>
        </p:grpSpPr>
        <p:graphicFrame>
          <p:nvGraphicFramePr>
            <p:cNvPr id="32" name="Object 7"/>
            <p:cNvGraphicFramePr>
              <a:graphicFrameLocks noChangeAspect="1"/>
            </p:cNvGraphicFramePr>
            <p:nvPr/>
          </p:nvGraphicFramePr>
          <p:xfrm>
            <a:off x="418196" y="1465935"/>
            <a:ext cx="2105025" cy="1069975"/>
          </p:xfrm>
          <a:graphic>
            <a:graphicData uri="http://schemas.openxmlformats.org/presentationml/2006/ole">
              <mc:AlternateContent xmlns:mc="http://schemas.openxmlformats.org/markup-compatibility/2006">
                <mc:Choice xmlns:v="urn:schemas-microsoft-com:vml" Requires="v">
                  <p:oleObj spid="_x0000_s354016" name="Equation" r:id="rId16" imgW="825500" imgH="419100" progId="Equation.DSMT4">
                    <p:embed/>
                  </p:oleObj>
                </mc:Choice>
                <mc:Fallback>
                  <p:oleObj name="Equation" r:id="rId16" imgW="825500" imgH="419100" progId="Equation.DSMT4">
                    <p:embed/>
                    <p:pic>
                      <p:nvPicPr>
                        <p:cNvPr id="0" name="Object 7"/>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18196" y="1465935"/>
                          <a:ext cx="2105025" cy="1069975"/>
                        </a:xfrm>
                        <a:prstGeom prst="rect">
                          <a:avLst/>
                        </a:prstGeom>
                        <a:solidFill>
                          <a:schemeClr val="bg1"/>
                        </a:solidFill>
                        <a:ln>
                          <a:solidFill>
                            <a:srgbClr val="0000FF"/>
                          </a:solidFill>
                        </a:ln>
                        <a:effectLst/>
                      </p:spPr>
                    </p:pic>
                  </p:oleObj>
                </mc:Fallback>
              </mc:AlternateContent>
            </a:graphicData>
          </a:graphic>
        </p:graphicFrame>
        <p:sp>
          <p:nvSpPr>
            <p:cNvPr id="2" name="右箭头 1"/>
            <p:cNvSpPr/>
            <p:nvPr/>
          </p:nvSpPr>
          <p:spPr bwMode="auto">
            <a:xfrm rot="2633167">
              <a:off x="2473444" y="2205983"/>
              <a:ext cx="549508" cy="369552"/>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rgbClr val="000000"/>
                </a:solidFill>
                <a:effectLst/>
                <a:uLnTx/>
                <a:uFillTx/>
                <a:latin typeface="Arial" panose="020B0604020202020204" pitchFamily="34" charset="0"/>
                <a:ea typeface="楷体_GB2312" pitchFamily="49" charset="-122"/>
                <a:cs typeface="+mn-cs"/>
              </a:endParaRPr>
            </a:p>
          </p:txBody>
        </p:sp>
      </p:grpSp>
      <p:graphicFrame>
        <p:nvGraphicFramePr>
          <p:cNvPr id="33" name="对象 32"/>
          <p:cNvGraphicFramePr>
            <a:graphicFrameLocks noChangeAspect="1"/>
          </p:cNvGraphicFramePr>
          <p:nvPr/>
        </p:nvGraphicFramePr>
        <p:xfrm>
          <a:off x="3779912" y="1604863"/>
          <a:ext cx="1887963" cy="899357"/>
        </p:xfrm>
        <a:graphic>
          <a:graphicData uri="http://schemas.openxmlformats.org/presentationml/2006/ole">
            <mc:AlternateContent xmlns:mc="http://schemas.openxmlformats.org/markup-compatibility/2006">
              <mc:Choice xmlns:v="urn:schemas-microsoft-com:vml" Requires="v">
                <p:oleObj spid="_x0000_s354017" name="Equation" r:id="rId18" imgW="23469600" imgH="10972800" progId="Equation.DSMT4">
                  <p:embed/>
                </p:oleObj>
              </mc:Choice>
              <mc:Fallback>
                <p:oleObj name="Equation" r:id="rId18" imgW="23469600" imgH="10972800" progId="Equation.DSMT4">
                  <p:embed/>
                  <p:pic>
                    <p:nvPicPr>
                      <p:cNvPr id="0" name="对象 32"/>
                      <p:cNvPicPr>
                        <a:picLocks noChangeAspect="1" noChangeArrowheads="1"/>
                      </p:cNvPicPr>
                      <p:nvPr/>
                    </p:nvPicPr>
                    <p:blipFill>
                      <a:blip r:embed="rId19"/>
                      <a:srcRect/>
                      <a:stretch>
                        <a:fillRect/>
                      </a:stretch>
                    </p:blipFill>
                    <p:spPr bwMode="auto">
                      <a:xfrm>
                        <a:off x="3779912" y="1604863"/>
                        <a:ext cx="1887963" cy="899357"/>
                      </a:xfrm>
                      <a:prstGeom prst="rect">
                        <a:avLst/>
                      </a:prstGeom>
                      <a:solidFill>
                        <a:srgbClr val="CCFF99"/>
                      </a:solidFill>
                    </p:spPr>
                  </p:pic>
                </p:oleObj>
              </mc:Fallback>
            </mc:AlternateContent>
          </a:graphicData>
        </a:graphic>
      </p:graphicFrame>
      <p:graphicFrame>
        <p:nvGraphicFramePr>
          <p:cNvPr id="31" name="Object 8"/>
          <p:cNvGraphicFramePr>
            <a:graphicFrameLocks noChangeAspect="1"/>
          </p:cNvGraphicFramePr>
          <p:nvPr/>
        </p:nvGraphicFramePr>
        <p:xfrm>
          <a:off x="316756" y="4900875"/>
          <a:ext cx="5904656" cy="1509450"/>
        </p:xfrm>
        <a:graphic>
          <a:graphicData uri="http://schemas.openxmlformats.org/presentationml/2006/ole">
            <mc:AlternateContent xmlns:mc="http://schemas.openxmlformats.org/markup-compatibility/2006">
              <mc:Choice xmlns:v="urn:schemas-microsoft-com:vml" Requires="v">
                <p:oleObj spid="_x0000_s354018" name="Equation" r:id="rId20" imgW="60045600" imgH="15240000" progId="Equation.DSMT4">
                  <p:embed/>
                </p:oleObj>
              </mc:Choice>
              <mc:Fallback>
                <p:oleObj name="Equation" r:id="rId20" imgW="60045600" imgH="15240000" progId="Equation.DSMT4">
                  <p:embed/>
                  <p:pic>
                    <p:nvPicPr>
                      <p:cNvPr id="0" name="Object 8"/>
                      <p:cNvPicPr>
                        <a:picLocks noChangeAspect="1" noChangeArrowheads="1"/>
                      </p:cNvPicPr>
                      <p:nvPr/>
                    </p:nvPicPr>
                    <p:blipFill>
                      <a:blip r:embed="rId21"/>
                      <a:srcRect/>
                      <a:stretch>
                        <a:fillRect/>
                      </a:stretch>
                    </p:blipFill>
                    <p:spPr bwMode="auto">
                      <a:xfrm>
                        <a:off x="316756" y="4900875"/>
                        <a:ext cx="5904656" cy="1509450"/>
                      </a:xfrm>
                      <a:prstGeom prst="rect">
                        <a:avLst/>
                      </a:prstGeom>
                      <a:solidFill>
                        <a:srgbClr val="FFFF00"/>
                      </a:solidFill>
                      <a:ln>
                        <a:noFill/>
                      </a:ln>
                    </p:spPr>
                  </p:pic>
                </p:oleObj>
              </mc:Fallback>
            </mc:AlternateContent>
          </a:graphicData>
        </a:graphic>
      </p:graphicFrame>
      <p:sp>
        <p:nvSpPr>
          <p:cNvPr id="30" name="右箭头 29"/>
          <p:cNvSpPr/>
          <p:nvPr/>
        </p:nvSpPr>
        <p:spPr bwMode="auto">
          <a:xfrm rot="2633167">
            <a:off x="1559927" y="4638570"/>
            <a:ext cx="549508" cy="369552"/>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rgbClr val="000000"/>
              </a:solidFill>
              <a:effectLst/>
              <a:uLnTx/>
              <a:uFillTx/>
              <a:latin typeface="Arial" panose="020B0604020202020204" pitchFamily="34" charset="0"/>
              <a:ea typeface="楷体_GB2312" pitchFamily="49" charset="-122"/>
              <a:cs typeface="+mn-cs"/>
            </a:endParaRPr>
          </a:p>
        </p:txBody>
      </p:sp>
      <p:sp>
        <p:nvSpPr>
          <p:cNvPr id="5" name="页脚占位符 4"/>
          <p:cNvSpPr>
            <a:spLocks noGrp="1"/>
          </p:cNvSpPr>
          <p:nvPr>
            <p:ph type="ftr" sz="quarter" idx="11"/>
          </p:nvPr>
        </p:nvSpPr>
        <p:spPr>
          <a:xfrm>
            <a:off x="3059832" y="6500192"/>
            <a:ext cx="2895600" cy="457200"/>
          </a:xfrm>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zh-CN" altLang="en-US"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清华大学电子工程系</a:t>
            </a:r>
            <a:r>
              <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a:t>
            </a:r>
            <a:r>
              <a:rPr kumimoji="1" lang="zh-CN" altLang="en-US"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黄翊东</a:t>
            </a:r>
            <a:endPar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6" name="灯片编号占位符 5"/>
          <p:cNvSpPr>
            <a:spLocks noGrp="1"/>
          </p:cNvSpPr>
          <p:nvPr>
            <p:ph type="sldNum" sz="quarter" idx="12"/>
          </p:nvPr>
        </p:nvSpPr>
        <p:spPr>
          <a:xfrm>
            <a:off x="6488832" y="6500192"/>
            <a:ext cx="1905000" cy="457200"/>
          </a:xfrm>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CBFA3644-F7FA-4510-BE22-999DFD69EC9B}" type="slidenum">
              <a:rPr kumimoji="1" lang="en-US" altLang="zh-CN" sz="14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t>87</a:t>
            </a:fld>
            <a:endPar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34" name="Rectangle 2"/>
          <p:cNvSpPr>
            <a:spLocks noRot="1" noChangeArrowheads="1"/>
          </p:cNvSpPr>
          <p:nvPr/>
        </p:nvSpPr>
        <p:spPr bwMode="auto">
          <a:xfrm>
            <a:off x="2194366" y="51800"/>
            <a:ext cx="6437313" cy="1144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algn="l" defTabSz="914400" rtl="0" fontAlgn="base" latinLnBrk="0">
              <a:lnSpc>
                <a:spcPct val="100000"/>
              </a:lnSpc>
              <a:buClrTx/>
              <a:buSzTx/>
              <a:buFontTx/>
              <a:buNone/>
              <a:defRPr/>
            </a:pPr>
            <a:r>
              <a:rPr kumimoji="1" lang="zh-CN" altLang="en-US" sz="3600" b="1" dirty="0">
                <a:solidFill>
                  <a:srgbClr val="660066"/>
                </a:solidFill>
                <a:effectLst>
                  <a:outerShdw blurRad="38100" dist="38100" dir="2700000" algn="tl">
                    <a:srgbClr val="C0C0C0"/>
                  </a:outerShdw>
                </a:effectLst>
                <a:latin typeface="Times New Roman" pitchFamily="18" charset="0"/>
                <a:ea typeface="微软雅黑" pitchFamily="34" charset="-122"/>
                <a:cs typeface="+mn-cs"/>
              </a:rPr>
              <a:t>布里渊区边界附近的情况</a:t>
            </a:r>
          </a:p>
        </p:txBody>
      </p:sp>
      <p:sp>
        <p:nvSpPr>
          <p:cNvPr id="35" name="Rectangle 37"/>
          <p:cNvSpPr>
            <a:spLocks noChangeArrowheads="1"/>
          </p:cNvSpPr>
          <p:nvPr/>
        </p:nvSpPr>
        <p:spPr bwMode="auto">
          <a:xfrm flipV="1">
            <a:off x="139700" y="909065"/>
            <a:ext cx="8885237" cy="42863"/>
          </a:xfrm>
          <a:prstGeom prst="rect">
            <a:avLst/>
          </a:prstGeom>
          <a:gradFill rotWithShape="0">
            <a:gsLst>
              <a:gs pos="0">
                <a:srgbClr val="808080">
                  <a:gamma/>
                  <a:tint val="0"/>
                  <a:invGamma/>
                </a:srgbClr>
              </a:gs>
              <a:gs pos="100000">
                <a:srgbClr val="808080"/>
              </a:gs>
            </a:gsLst>
            <a:path path="shape">
              <a:fillToRect l="50000" t="50000" r="50000" b="50000"/>
            </a:path>
          </a:gradFill>
          <a:ln w="12700">
            <a:noFill/>
            <a:miter lim="800000"/>
            <a:headEnd type="none" w="sm" len="sm"/>
            <a:tailEnd type="none" w="sm" len="sm"/>
          </a:ln>
          <a:effectLst/>
        </p:spPr>
        <p:txBody>
          <a:bodyPr wrap="none" anchor="ctr"/>
          <a:lstStyle/>
          <a:p>
            <a:pPr marL="0" marR="0" lvl="0" indent="0" algn="l" defTabSz="914400" rtl="0" eaLnBrk="0" fontAlgn="auto" latinLnBrk="0" hangingPunct="0">
              <a:lnSpc>
                <a:spcPct val="100000"/>
              </a:lnSpc>
              <a:spcBef>
                <a:spcPts val="0"/>
              </a:spcBef>
              <a:spcAft>
                <a:spcPts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Arial"/>
              <a:ea typeface="宋体"/>
              <a:cs typeface="+mn-cs"/>
            </a:endParaRPr>
          </a:p>
        </p:txBody>
      </p:sp>
      <p:graphicFrame>
        <p:nvGraphicFramePr>
          <p:cNvPr id="28" name="对象 27"/>
          <p:cNvGraphicFramePr>
            <a:graphicFrameLocks noChangeAspect="1"/>
          </p:cNvGraphicFramePr>
          <p:nvPr>
            <p:extLst>
              <p:ext uri="{D42A27DB-BD31-4B8C-83A1-F6EECF244321}">
                <p14:modId xmlns:p14="http://schemas.microsoft.com/office/powerpoint/2010/main" val="2246906084"/>
              </p:ext>
            </p:extLst>
          </p:nvPr>
        </p:nvGraphicFramePr>
        <p:xfrm>
          <a:off x="6002291" y="749284"/>
          <a:ext cx="2268537" cy="1730375"/>
        </p:xfrm>
        <a:graphic>
          <a:graphicData uri="http://schemas.openxmlformats.org/presentationml/2006/ole">
            <mc:AlternateContent xmlns:mc="http://schemas.openxmlformats.org/markup-compatibility/2006">
              <mc:Choice xmlns:v="urn:schemas-microsoft-com:vml" Requires="v">
                <p:oleObj spid="_x0000_s354019" name="Equation" r:id="rId22" imgW="25603200" imgH="19507200" progId="Equation.DSMT4">
                  <p:embed/>
                </p:oleObj>
              </mc:Choice>
              <mc:Fallback>
                <p:oleObj name="Equation" r:id="rId22" imgW="25603200" imgH="19507200" progId="Equation.DSMT4">
                  <p:embed/>
                  <p:pic>
                    <p:nvPicPr>
                      <p:cNvPr id="0" name="对象 27"/>
                      <p:cNvPicPr>
                        <a:picLocks noChangeAspect="1" noChangeArrowheads="1"/>
                      </p:cNvPicPr>
                      <p:nvPr/>
                    </p:nvPicPr>
                    <p:blipFill>
                      <a:blip r:embed="rId23"/>
                      <a:srcRect/>
                      <a:stretch>
                        <a:fillRect/>
                      </a:stretch>
                    </p:blipFill>
                    <p:spPr bwMode="auto">
                      <a:xfrm>
                        <a:off x="6002291" y="749284"/>
                        <a:ext cx="2268537" cy="1730375"/>
                      </a:xfrm>
                      <a:prstGeom prst="rect">
                        <a:avLst/>
                      </a:prstGeom>
                      <a:solidFill>
                        <a:srgbClr val="FFCCFF"/>
                      </a:solidFill>
                    </p:spPr>
                  </p:pic>
                </p:oleObj>
              </mc:Fallback>
            </mc:AlternateContent>
          </a:graphicData>
        </a:graphic>
      </p:graphicFrame>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9"/>
                                        </p:tgtEl>
                                        <p:attrNameLst>
                                          <p:attrName>style.visibility</p:attrName>
                                        </p:attrNameLst>
                                      </p:cBhvr>
                                      <p:to>
                                        <p:strVal val="visible"/>
                                      </p:to>
                                    </p:set>
                                    <p:animEffect transition="in" filter="fade">
                                      <p:cBhvr>
                                        <p:cTn id="17" dur="500"/>
                                        <p:tgtEl>
                                          <p:spTgt spid="2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3"/>
                                        </p:tgtEl>
                                        <p:attrNameLst>
                                          <p:attrName>style.visibility</p:attrName>
                                        </p:attrNameLst>
                                      </p:cBhvr>
                                      <p:to>
                                        <p:strVal val="visible"/>
                                      </p:to>
                                    </p:set>
                                    <p:animEffect transition="in" filter="fade">
                                      <p:cBhvr>
                                        <p:cTn id="22" dur="500"/>
                                        <p:tgtEl>
                                          <p:spTgt spid="3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0"/>
                                        </p:tgtEl>
                                        <p:attrNameLst>
                                          <p:attrName>style.visibility</p:attrName>
                                        </p:attrNameLst>
                                      </p:cBhvr>
                                      <p:to>
                                        <p:strVal val="visible"/>
                                      </p:to>
                                    </p:set>
                                    <p:animEffect transition="in" filter="fade">
                                      <p:cBhvr>
                                        <p:cTn id="2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tangle 2"/>
          <p:cNvSpPr>
            <a:spLocks noRot="1" noChangeArrowheads="1"/>
          </p:cNvSpPr>
          <p:nvPr/>
        </p:nvSpPr>
        <p:spPr bwMode="auto">
          <a:xfrm>
            <a:off x="2194366" y="51800"/>
            <a:ext cx="6437313" cy="1144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algn="l" defTabSz="914400" rtl="0" fontAlgn="base" latinLnBrk="0">
              <a:lnSpc>
                <a:spcPct val="100000"/>
              </a:lnSpc>
              <a:buClrTx/>
              <a:buSzTx/>
              <a:buFontTx/>
              <a:buNone/>
              <a:defRPr/>
            </a:pPr>
            <a:r>
              <a:rPr kumimoji="1" lang="zh-CN" altLang="en-US" sz="3600" b="1" dirty="0">
                <a:solidFill>
                  <a:srgbClr val="660066"/>
                </a:solidFill>
                <a:effectLst>
                  <a:outerShdw blurRad="38100" dist="38100" dir="2700000" algn="tl">
                    <a:srgbClr val="C0C0C0"/>
                  </a:outerShdw>
                </a:effectLst>
                <a:latin typeface="Times New Roman" pitchFamily="18" charset="0"/>
                <a:ea typeface="微软雅黑" pitchFamily="34" charset="-122"/>
                <a:cs typeface="+mn-cs"/>
              </a:rPr>
              <a:t>布里渊区边界附近的情况</a:t>
            </a:r>
          </a:p>
        </p:txBody>
      </p:sp>
      <p:sp>
        <p:nvSpPr>
          <p:cNvPr id="38" name="Rectangle 37"/>
          <p:cNvSpPr>
            <a:spLocks noChangeArrowheads="1"/>
          </p:cNvSpPr>
          <p:nvPr/>
        </p:nvSpPr>
        <p:spPr bwMode="auto">
          <a:xfrm flipV="1">
            <a:off x="139700" y="909065"/>
            <a:ext cx="8885237" cy="42863"/>
          </a:xfrm>
          <a:prstGeom prst="rect">
            <a:avLst/>
          </a:prstGeom>
          <a:gradFill rotWithShape="0">
            <a:gsLst>
              <a:gs pos="0">
                <a:srgbClr val="808080">
                  <a:gamma/>
                  <a:tint val="0"/>
                  <a:invGamma/>
                </a:srgbClr>
              </a:gs>
              <a:gs pos="100000">
                <a:srgbClr val="808080"/>
              </a:gs>
            </a:gsLst>
            <a:path path="shape">
              <a:fillToRect l="50000" t="50000" r="50000" b="50000"/>
            </a:path>
          </a:gradFill>
          <a:ln w="12700">
            <a:noFill/>
            <a:miter lim="800000"/>
            <a:headEnd type="none" w="sm" len="sm"/>
            <a:tailEnd type="none" w="sm" len="sm"/>
          </a:ln>
          <a:effectLst/>
        </p:spPr>
        <p:txBody>
          <a:bodyPr wrap="none" anchor="ctr"/>
          <a:lstStyle/>
          <a:p>
            <a:pPr marL="0" marR="0" lvl="0" indent="0" algn="l" defTabSz="914400" rtl="0" eaLnBrk="0" fontAlgn="auto" latinLnBrk="0" hangingPunct="0">
              <a:lnSpc>
                <a:spcPct val="100000"/>
              </a:lnSpc>
              <a:spcBef>
                <a:spcPts val="0"/>
              </a:spcBef>
              <a:spcAft>
                <a:spcPts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Arial"/>
              <a:ea typeface="宋体"/>
              <a:cs typeface="+mn-cs"/>
            </a:endParaRPr>
          </a:p>
        </p:txBody>
      </p:sp>
      <p:graphicFrame>
        <p:nvGraphicFramePr>
          <p:cNvPr id="49158" name="Object 6"/>
          <p:cNvGraphicFramePr>
            <a:graphicFrameLocks noChangeAspect="1"/>
          </p:cNvGraphicFramePr>
          <p:nvPr/>
        </p:nvGraphicFramePr>
        <p:xfrm>
          <a:off x="5248597" y="2492896"/>
          <a:ext cx="3571875" cy="4221163"/>
        </p:xfrm>
        <a:graphic>
          <a:graphicData uri="http://schemas.openxmlformats.org/presentationml/2006/ole">
            <mc:AlternateContent xmlns:mc="http://schemas.openxmlformats.org/markup-compatibility/2006">
              <mc:Choice xmlns:v="urn:schemas-microsoft-com:vml" Requires="v">
                <p:oleObj spid="_x0000_s349065" name="Image" r:id="rId4" imgW="1783080" imgH="2106295" progId="Photoshop.Image.7">
                  <p:embed/>
                </p:oleObj>
              </mc:Choice>
              <mc:Fallback>
                <p:oleObj name="Image" r:id="rId4" imgW="1783080" imgH="2106295" progId="Photoshop.Image.7">
                  <p:embed/>
                  <p:pic>
                    <p:nvPicPr>
                      <p:cNvPr id="0"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48597" y="2492896"/>
                        <a:ext cx="3571875" cy="4221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49159" name="Group 7"/>
          <p:cNvGrpSpPr/>
          <p:nvPr/>
        </p:nvGrpSpPr>
        <p:grpSpPr bwMode="auto">
          <a:xfrm>
            <a:off x="5104134" y="4351859"/>
            <a:ext cx="3384550" cy="531812"/>
            <a:chOff x="3016" y="2787"/>
            <a:chExt cx="2132" cy="335"/>
          </a:xfrm>
        </p:grpSpPr>
        <p:graphicFrame>
          <p:nvGraphicFramePr>
            <p:cNvPr id="49172" name="Object 4"/>
            <p:cNvGraphicFramePr>
              <a:graphicFrameLocks noChangeAspect="1"/>
            </p:cNvGraphicFramePr>
            <p:nvPr/>
          </p:nvGraphicFramePr>
          <p:xfrm>
            <a:off x="3016" y="2787"/>
            <a:ext cx="269" cy="335"/>
          </p:xfrm>
          <a:graphic>
            <a:graphicData uri="http://schemas.openxmlformats.org/presentationml/2006/ole">
              <mc:AlternateContent xmlns:mc="http://schemas.openxmlformats.org/markup-compatibility/2006">
                <mc:Choice xmlns:v="urn:schemas-microsoft-com:vml" Requires="v">
                  <p:oleObj spid="_x0000_s349066" name="公式" r:id="rId6" imgW="203200" imgH="254000" progId="Equation.3">
                    <p:embed/>
                  </p:oleObj>
                </mc:Choice>
                <mc:Fallback>
                  <p:oleObj name="公式" r:id="rId6" imgW="203200" imgH="254000" progId="Equation.3">
                    <p:embed/>
                    <p:pic>
                      <p:nvPicPr>
                        <p:cNvPr id="0" name="Object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16" y="2787"/>
                          <a:ext cx="269" cy="3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9173" name="Oval 9"/>
            <p:cNvSpPr>
              <a:spLocks noChangeArrowheads="1"/>
            </p:cNvSpPr>
            <p:nvPr/>
          </p:nvSpPr>
          <p:spPr bwMode="auto">
            <a:xfrm>
              <a:off x="3443" y="2886"/>
              <a:ext cx="90" cy="90"/>
            </a:xfrm>
            <a:prstGeom prst="ellipse">
              <a:avLst/>
            </a:prstGeom>
            <a:solidFill>
              <a:srgbClr val="CC0000"/>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9174" name="Oval 10"/>
            <p:cNvSpPr>
              <a:spLocks noChangeArrowheads="1"/>
            </p:cNvSpPr>
            <p:nvPr/>
          </p:nvSpPr>
          <p:spPr bwMode="auto">
            <a:xfrm>
              <a:off x="4849" y="2894"/>
              <a:ext cx="90" cy="90"/>
            </a:xfrm>
            <a:prstGeom prst="ellipse">
              <a:avLst/>
            </a:prstGeom>
            <a:solidFill>
              <a:srgbClr val="CC0000"/>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9175" name="Line 11"/>
            <p:cNvSpPr>
              <a:spLocks noChangeShapeType="1"/>
            </p:cNvSpPr>
            <p:nvPr/>
          </p:nvSpPr>
          <p:spPr bwMode="auto">
            <a:xfrm>
              <a:off x="3288" y="2940"/>
              <a:ext cx="1860" cy="0"/>
            </a:xfrm>
            <a:prstGeom prst="line">
              <a:avLst/>
            </a:prstGeom>
            <a:noFill/>
            <a:ln w="28575">
              <a:solidFill>
                <a:srgbClr val="CC0000"/>
              </a:solidFill>
              <a:prstDash val="dash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rgbClr val="000000"/>
                </a:solidFill>
                <a:effectLst/>
                <a:uLnTx/>
                <a:uFillTx/>
                <a:latin typeface="Arial" panose="020B0604020202020204" pitchFamily="34" charset="0"/>
                <a:ea typeface="楷体_GB2312"/>
                <a:cs typeface="+mn-cs"/>
              </a:endParaRPr>
            </a:p>
          </p:txBody>
        </p:sp>
      </p:grpSp>
      <p:grpSp>
        <p:nvGrpSpPr>
          <p:cNvPr id="49160" name="Group 12"/>
          <p:cNvGrpSpPr/>
          <p:nvPr/>
        </p:nvGrpSpPr>
        <p:grpSpPr bwMode="auto">
          <a:xfrm>
            <a:off x="5104134" y="3815284"/>
            <a:ext cx="3384550" cy="477837"/>
            <a:chOff x="3016" y="2449"/>
            <a:chExt cx="2132" cy="301"/>
          </a:xfrm>
        </p:grpSpPr>
        <p:graphicFrame>
          <p:nvGraphicFramePr>
            <p:cNvPr id="49168" name="Object 4"/>
            <p:cNvGraphicFramePr>
              <a:graphicFrameLocks noChangeAspect="1"/>
            </p:cNvGraphicFramePr>
            <p:nvPr/>
          </p:nvGraphicFramePr>
          <p:xfrm>
            <a:off x="3016" y="2449"/>
            <a:ext cx="269" cy="301"/>
          </p:xfrm>
          <a:graphic>
            <a:graphicData uri="http://schemas.openxmlformats.org/presentationml/2006/ole">
              <mc:AlternateContent xmlns:mc="http://schemas.openxmlformats.org/markup-compatibility/2006">
                <mc:Choice xmlns:v="urn:schemas-microsoft-com:vml" Requires="v">
                  <p:oleObj spid="_x0000_s349067" name="公式" r:id="rId8" imgW="203200" imgH="228600" progId="Equation.3">
                    <p:embed/>
                  </p:oleObj>
                </mc:Choice>
                <mc:Fallback>
                  <p:oleObj name="公式" r:id="rId8" imgW="203200" imgH="228600" progId="Equation.3">
                    <p:embed/>
                    <p:pic>
                      <p:nvPicPr>
                        <p:cNvPr id="0" name="Object 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016" y="2449"/>
                          <a:ext cx="269" cy="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9169" name="Oval 14"/>
            <p:cNvSpPr>
              <a:spLocks noChangeArrowheads="1"/>
            </p:cNvSpPr>
            <p:nvPr/>
          </p:nvSpPr>
          <p:spPr bwMode="auto">
            <a:xfrm>
              <a:off x="3443" y="2577"/>
              <a:ext cx="90" cy="90"/>
            </a:xfrm>
            <a:prstGeom prst="ellipse">
              <a:avLst/>
            </a:prstGeom>
            <a:solidFill>
              <a:srgbClr val="0000FF"/>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9170" name="Oval 15"/>
            <p:cNvSpPr>
              <a:spLocks noChangeArrowheads="1"/>
            </p:cNvSpPr>
            <p:nvPr/>
          </p:nvSpPr>
          <p:spPr bwMode="auto">
            <a:xfrm>
              <a:off x="4849" y="2585"/>
              <a:ext cx="90" cy="90"/>
            </a:xfrm>
            <a:prstGeom prst="ellipse">
              <a:avLst/>
            </a:prstGeom>
            <a:solidFill>
              <a:srgbClr val="0000FF"/>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9171" name="Line 16"/>
            <p:cNvSpPr>
              <a:spLocks noChangeShapeType="1"/>
            </p:cNvSpPr>
            <p:nvPr/>
          </p:nvSpPr>
          <p:spPr bwMode="auto">
            <a:xfrm>
              <a:off x="3288" y="2631"/>
              <a:ext cx="1860" cy="0"/>
            </a:xfrm>
            <a:prstGeom prst="line">
              <a:avLst/>
            </a:prstGeom>
            <a:noFill/>
            <a:ln w="28575">
              <a:solidFill>
                <a:srgbClr val="0000FF"/>
              </a:solidFill>
              <a:prstDash val="dash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rgbClr val="000000"/>
                </a:solidFill>
                <a:effectLst/>
                <a:uLnTx/>
                <a:uFillTx/>
                <a:latin typeface="Arial" panose="020B0604020202020204" pitchFamily="34" charset="0"/>
                <a:ea typeface="楷体_GB2312"/>
                <a:cs typeface="+mn-cs"/>
              </a:endParaRPr>
            </a:p>
          </p:txBody>
        </p:sp>
      </p:grpSp>
      <p:grpSp>
        <p:nvGrpSpPr>
          <p:cNvPr id="49161" name="Group 17"/>
          <p:cNvGrpSpPr/>
          <p:nvPr/>
        </p:nvGrpSpPr>
        <p:grpSpPr bwMode="auto">
          <a:xfrm>
            <a:off x="5104134" y="4823346"/>
            <a:ext cx="3384550" cy="477838"/>
            <a:chOff x="3016" y="2449"/>
            <a:chExt cx="2132" cy="301"/>
          </a:xfrm>
        </p:grpSpPr>
        <p:graphicFrame>
          <p:nvGraphicFramePr>
            <p:cNvPr id="49164" name="Object 4"/>
            <p:cNvGraphicFramePr>
              <a:graphicFrameLocks noChangeAspect="1"/>
            </p:cNvGraphicFramePr>
            <p:nvPr/>
          </p:nvGraphicFramePr>
          <p:xfrm>
            <a:off x="3016" y="2449"/>
            <a:ext cx="269" cy="301"/>
          </p:xfrm>
          <a:graphic>
            <a:graphicData uri="http://schemas.openxmlformats.org/presentationml/2006/ole">
              <mc:AlternateContent xmlns:mc="http://schemas.openxmlformats.org/markup-compatibility/2006">
                <mc:Choice xmlns:v="urn:schemas-microsoft-com:vml" Requires="v">
                  <p:oleObj spid="_x0000_s349068" name="公式" r:id="rId10" imgW="203200" imgH="228600" progId="Equation.3">
                    <p:embed/>
                  </p:oleObj>
                </mc:Choice>
                <mc:Fallback>
                  <p:oleObj name="公式" r:id="rId10" imgW="203200" imgH="228600" progId="Equation.3">
                    <p:embed/>
                    <p:pic>
                      <p:nvPicPr>
                        <p:cNvPr id="0" name="Object 4"/>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016" y="2449"/>
                          <a:ext cx="269" cy="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9165" name="Oval 19"/>
            <p:cNvSpPr>
              <a:spLocks noChangeArrowheads="1"/>
            </p:cNvSpPr>
            <p:nvPr/>
          </p:nvSpPr>
          <p:spPr bwMode="auto">
            <a:xfrm>
              <a:off x="3443" y="2577"/>
              <a:ext cx="90" cy="90"/>
            </a:xfrm>
            <a:prstGeom prst="ellipse">
              <a:avLst/>
            </a:prstGeom>
            <a:solidFill>
              <a:srgbClr val="0000FF"/>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9166" name="Oval 20"/>
            <p:cNvSpPr>
              <a:spLocks noChangeArrowheads="1"/>
            </p:cNvSpPr>
            <p:nvPr/>
          </p:nvSpPr>
          <p:spPr bwMode="auto">
            <a:xfrm>
              <a:off x="4849" y="2585"/>
              <a:ext cx="90" cy="90"/>
            </a:xfrm>
            <a:prstGeom prst="ellipse">
              <a:avLst/>
            </a:prstGeom>
            <a:solidFill>
              <a:srgbClr val="0000FF"/>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9167" name="Line 21"/>
            <p:cNvSpPr>
              <a:spLocks noChangeShapeType="1"/>
            </p:cNvSpPr>
            <p:nvPr/>
          </p:nvSpPr>
          <p:spPr bwMode="auto">
            <a:xfrm>
              <a:off x="3288" y="2631"/>
              <a:ext cx="1860" cy="0"/>
            </a:xfrm>
            <a:prstGeom prst="line">
              <a:avLst/>
            </a:prstGeom>
            <a:noFill/>
            <a:ln w="28575">
              <a:solidFill>
                <a:srgbClr val="0000FF"/>
              </a:solidFill>
              <a:prstDash val="dash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rgbClr val="000000"/>
                </a:solidFill>
                <a:effectLst/>
                <a:uLnTx/>
                <a:uFillTx/>
                <a:latin typeface="Arial" panose="020B0604020202020204" pitchFamily="34" charset="0"/>
                <a:ea typeface="楷体_GB2312"/>
                <a:cs typeface="+mn-cs"/>
              </a:endParaRPr>
            </a:p>
          </p:txBody>
        </p:sp>
      </p:grpSp>
      <p:graphicFrame>
        <p:nvGraphicFramePr>
          <p:cNvPr id="49162" name="Object 4"/>
          <p:cNvGraphicFramePr>
            <a:graphicFrameLocks noChangeAspect="1"/>
          </p:cNvGraphicFramePr>
          <p:nvPr/>
        </p:nvGraphicFramePr>
        <p:xfrm>
          <a:off x="1447666" y="843122"/>
          <a:ext cx="4248150" cy="647700"/>
        </p:xfrm>
        <a:graphic>
          <a:graphicData uri="http://schemas.openxmlformats.org/presentationml/2006/ole">
            <mc:AlternateContent xmlns:mc="http://schemas.openxmlformats.org/markup-compatibility/2006">
              <mc:Choice xmlns:v="urn:schemas-microsoft-com:vml" Requires="v">
                <p:oleObj spid="_x0000_s349069" name="公式" r:id="rId12" imgW="1828800" imgH="279400" progId="Equation.3">
                  <p:embed/>
                </p:oleObj>
              </mc:Choice>
              <mc:Fallback>
                <p:oleObj name="公式" r:id="rId12" imgW="1828800" imgH="279400" progId="Equation.3">
                  <p:embed/>
                  <p:pic>
                    <p:nvPicPr>
                      <p:cNvPr id="0" name="Object 4"/>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47666" y="843122"/>
                        <a:ext cx="424815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cxnSp>
        <p:nvCxnSpPr>
          <p:cNvPr id="3" name="直接连接符 2"/>
          <p:cNvCxnSpPr/>
          <p:nvPr/>
        </p:nvCxnSpPr>
        <p:spPr bwMode="auto">
          <a:xfrm>
            <a:off x="1519476" y="1418243"/>
            <a:ext cx="3960366" cy="0"/>
          </a:xfrm>
          <a:prstGeom prst="line">
            <a:avLst/>
          </a:prstGeom>
          <a:solidFill>
            <a:schemeClr val="accent1"/>
          </a:solidFill>
          <a:ln w="57150" cap="flat" cmpd="sng" algn="ctr">
            <a:solidFill>
              <a:srgbClr val="CC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aphicFrame>
        <p:nvGraphicFramePr>
          <p:cNvPr id="28" name="对象 27"/>
          <p:cNvGraphicFramePr>
            <a:graphicFrameLocks noChangeAspect="1"/>
          </p:cNvGraphicFramePr>
          <p:nvPr/>
        </p:nvGraphicFramePr>
        <p:xfrm>
          <a:off x="5983288" y="762000"/>
          <a:ext cx="2268537" cy="1730375"/>
        </p:xfrm>
        <a:graphic>
          <a:graphicData uri="http://schemas.openxmlformats.org/presentationml/2006/ole">
            <mc:AlternateContent xmlns:mc="http://schemas.openxmlformats.org/markup-compatibility/2006">
              <mc:Choice xmlns:v="urn:schemas-microsoft-com:vml" Requires="v">
                <p:oleObj spid="_x0000_s349070" name="Equation" r:id="rId14" imgW="25603200" imgH="19507200" progId="Equation.DSMT4">
                  <p:embed/>
                </p:oleObj>
              </mc:Choice>
              <mc:Fallback>
                <p:oleObj name="Equation" r:id="rId14" imgW="25603200" imgH="19507200" progId="Equation.DSMT4">
                  <p:embed/>
                  <p:pic>
                    <p:nvPicPr>
                      <p:cNvPr id="0" name="对象 27"/>
                      <p:cNvPicPr>
                        <a:picLocks noChangeAspect="1" noChangeArrowheads="1"/>
                      </p:cNvPicPr>
                      <p:nvPr/>
                    </p:nvPicPr>
                    <p:blipFill>
                      <a:blip r:embed="rId15"/>
                      <a:srcRect/>
                      <a:stretch>
                        <a:fillRect/>
                      </a:stretch>
                    </p:blipFill>
                    <p:spPr bwMode="auto">
                      <a:xfrm>
                        <a:off x="5983288" y="762000"/>
                        <a:ext cx="2268537" cy="1730375"/>
                      </a:xfrm>
                      <a:prstGeom prst="rect">
                        <a:avLst/>
                      </a:prstGeom>
                      <a:solidFill>
                        <a:srgbClr val="FFCCFF"/>
                      </a:solidFill>
                    </p:spPr>
                  </p:pic>
                </p:oleObj>
              </mc:Fallback>
            </mc:AlternateContent>
          </a:graphicData>
        </a:graphic>
      </p:graphicFrame>
      <p:graphicFrame>
        <p:nvGraphicFramePr>
          <p:cNvPr id="29" name="Object 8"/>
          <p:cNvGraphicFramePr>
            <a:graphicFrameLocks noChangeAspect="1"/>
          </p:cNvGraphicFramePr>
          <p:nvPr/>
        </p:nvGraphicFramePr>
        <p:xfrm>
          <a:off x="341313" y="2640013"/>
          <a:ext cx="6157912" cy="2049462"/>
        </p:xfrm>
        <a:graphic>
          <a:graphicData uri="http://schemas.openxmlformats.org/presentationml/2006/ole">
            <mc:AlternateContent xmlns:mc="http://schemas.openxmlformats.org/markup-compatibility/2006">
              <mc:Choice xmlns:v="urn:schemas-microsoft-com:vml" Requires="v">
                <p:oleObj spid="_x0000_s349071" name="Equation" r:id="rId16" imgW="66446400" imgH="21945600" progId="Equation.DSMT4">
                  <p:embed/>
                </p:oleObj>
              </mc:Choice>
              <mc:Fallback>
                <p:oleObj name="Equation" r:id="rId16" imgW="66446400" imgH="21945600" progId="Equation.DSMT4">
                  <p:embed/>
                  <p:pic>
                    <p:nvPicPr>
                      <p:cNvPr id="0" name="Object 8"/>
                      <p:cNvPicPr>
                        <a:picLocks noChangeAspect="1" noChangeArrowheads="1"/>
                      </p:cNvPicPr>
                      <p:nvPr/>
                    </p:nvPicPr>
                    <p:blipFill>
                      <a:blip r:embed="rId17"/>
                      <a:srcRect/>
                      <a:stretch>
                        <a:fillRect/>
                      </a:stretch>
                    </p:blipFill>
                    <p:spPr bwMode="auto">
                      <a:xfrm>
                        <a:off x="341313" y="2640013"/>
                        <a:ext cx="6157912" cy="2049462"/>
                      </a:xfrm>
                      <a:prstGeom prst="rect">
                        <a:avLst/>
                      </a:prstGeom>
                      <a:solidFill>
                        <a:srgbClr val="CCFFFF"/>
                      </a:solidFill>
                      <a:ln>
                        <a:solidFill>
                          <a:srgbClr val="0000FF"/>
                        </a:solidFill>
                      </a:ln>
                    </p:spPr>
                  </p:pic>
                </p:oleObj>
              </mc:Fallback>
            </mc:AlternateContent>
          </a:graphicData>
        </a:graphic>
      </p:graphicFrame>
      <p:graphicFrame>
        <p:nvGraphicFramePr>
          <p:cNvPr id="33" name="对象 32"/>
          <p:cNvGraphicFramePr>
            <a:graphicFrameLocks noChangeAspect="1"/>
          </p:cNvGraphicFramePr>
          <p:nvPr/>
        </p:nvGraphicFramePr>
        <p:xfrm>
          <a:off x="3779912" y="1604863"/>
          <a:ext cx="1887963" cy="899357"/>
        </p:xfrm>
        <a:graphic>
          <a:graphicData uri="http://schemas.openxmlformats.org/presentationml/2006/ole">
            <mc:AlternateContent xmlns:mc="http://schemas.openxmlformats.org/markup-compatibility/2006">
              <mc:Choice xmlns:v="urn:schemas-microsoft-com:vml" Requires="v">
                <p:oleObj spid="_x0000_s349072" name="Equation" r:id="rId18" imgW="23469600" imgH="10972800" progId="Equation.DSMT4">
                  <p:embed/>
                </p:oleObj>
              </mc:Choice>
              <mc:Fallback>
                <p:oleObj name="Equation" r:id="rId18" imgW="23469600" imgH="10972800" progId="Equation.DSMT4">
                  <p:embed/>
                  <p:pic>
                    <p:nvPicPr>
                      <p:cNvPr id="0" name="对象 32"/>
                      <p:cNvPicPr>
                        <a:picLocks noChangeAspect="1" noChangeArrowheads="1"/>
                      </p:cNvPicPr>
                      <p:nvPr/>
                    </p:nvPicPr>
                    <p:blipFill>
                      <a:blip r:embed="rId19"/>
                      <a:srcRect/>
                      <a:stretch>
                        <a:fillRect/>
                      </a:stretch>
                    </p:blipFill>
                    <p:spPr bwMode="auto">
                      <a:xfrm>
                        <a:off x="3779912" y="1604863"/>
                        <a:ext cx="1887963" cy="899357"/>
                      </a:xfrm>
                      <a:prstGeom prst="rect">
                        <a:avLst/>
                      </a:prstGeom>
                      <a:solidFill>
                        <a:srgbClr val="CCFF99"/>
                      </a:solidFill>
                    </p:spPr>
                  </p:pic>
                </p:oleObj>
              </mc:Fallback>
            </mc:AlternateContent>
          </a:graphicData>
        </a:graphic>
      </p:graphicFrame>
      <p:graphicFrame>
        <p:nvGraphicFramePr>
          <p:cNvPr id="31" name="Object 8"/>
          <p:cNvGraphicFramePr>
            <a:graphicFrameLocks noChangeAspect="1"/>
          </p:cNvGraphicFramePr>
          <p:nvPr/>
        </p:nvGraphicFramePr>
        <p:xfrm>
          <a:off x="316756" y="4900875"/>
          <a:ext cx="5904656" cy="1509450"/>
        </p:xfrm>
        <a:graphic>
          <a:graphicData uri="http://schemas.openxmlformats.org/presentationml/2006/ole">
            <mc:AlternateContent xmlns:mc="http://schemas.openxmlformats.org/markup-compatibility/2006">
              <mc:Choice xmlns:v="urn:schemas-microsoft-com:vml" Requires="v">
                <p:oleObj spid="_x0000_s349073" name="Equation" r:id="rId20" imgW="60045600" imgH="15240000" progId="Equation.DSMT4">
                  <p:embed/>
                </p:oleObj>
              </mc:Choice>
              <mc:Fallback>
                <p:oleObj name="Equation" r:id="rId20" imgW="60045600" imgH="15240000" progId="Equation.DSMT4">
                  <p:embed/>
                  <p:pic>
                    <p:nvPicPr>
                      <p:cNvPr id="0" name="Object 8"/>
                      <p:cNvPicPr>
                        <a:picLocks noChangeAspect="1" noChangeArrowheads="1"/>
                      </p:cNvPicPr>
                      <p:nvPr/>
                    </p:nvPicPr>
                    <p:blipFill>
                      <a:blip r:embed="rId21"/>
                      <a:srcRect/>
                      <a:stretch>
                        <a:fillRect/>
                      </a:stretch>
                    </p:blipFill>
                    <p:spPr bwMode="auto">
                      <a:xfrm>
                        <a:off x="316756" y="4900875"/>
                        <a:ext cx="5904656" cy="1509450"/>
                      </a:xfrm>
                      <a:prstGeom prst="rect">
                        <a:avLst/>
                      </a:prstGeom>
                      <a:solidFill>
                        <a:srgbClr val="FFFF00"/>
                      </a:solidFill>
                      <a:ln>
                        <a:noFill/>
                      </a:ln>
                    </p:spPr>
                  </p:pic>
                </p:oleObj>
              </mc:Fallback>
            </mc:AlternateContent>
          </a:graphicData>
        </a:graphic>
      </p:graphicFrame>
      <p:sp>
        <p:nvSpPr>
          <p:cNvPr id="30" name="右箭头 29"/>
          <p:cNvSpPr/>
          <p:nvPr/>
        </p:nvSpPr>
        <p:spPr bwMode="auto">
          <a:xfrm rot="2633167">
            <a:off x="1559927" y="4638570"/>
            <a:ext cx="549508" cy="369552"/>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4" name="组合 3"/>
          <p:cNvGrpSpPr/>
          <p:nvPr/>
        </p:nvGrpSpPr>
        <p:grpSpPr>
          <a:xfrm>
            <a:off x="418196" y="1465935"/>
            <a:ext cx="2604756" cy="1109600"/>
            <a:chOff x="418196" y="1465935"/>
            <a:chExt cx="2604756" cy="1109600"/>
          </a:xfrm>
        </p:grpSpPr>
        <p:graphicFrame>
          <p:nvGraphicFramePr>
            <p:cNvPr id="32" name="Object 7"/>
            <p:cNvGraphicFramePr>
              <a:graphicFrameLocks noChangeAspect="1"/>
            </p:cNvGraphicFramePr>
            <p:nvPr/>
          </p:nvGraphicFramePr>
          <p:xfrm>
            <a:off x="418196" y="1465935"/>
            <a:ext cx="2105025" cy="1069975"/>
          </p:xfrm>
          <a:graphic>
            <a:graphicData uri="http://schemas.openxmlformats.org/presentationml/2006/ole">
              <mc:AlternateContent xmlns:mc="http://schemas.openxmlformats.org/markup-compatibility/2006">
                <mc:Choice xmlns:v="urn:schemas-microsoft-com:vml" Requires="v">
                  <p:oleObj spid="_x0000_s349074" name="Equation" r:id="rId22" imgW="825500" imgH="419100" progId="Equation.DSMT4">
                    <p:embed/>
                  </p:oleObj>
                </mc:Choice>
                <mc:Fallback>
                  <p:oleObj name="Equation" r:id="rId22" imgW="825500" imgH="419100" progId="Equation.DSMT4">
                    <p:embed/>
                    <p:pic>
                      <p:nvPicPr>
                        <p:cNvPr id="0" name="Object 7"/>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418196" y="1465935"/>
                          <a:ext cx="2105025" cy="1069975"/>
                        </a:xfrm>
                        <a:prstGeom prst="rect">
                          <a:avLst/>
                        </a:prstGeom>
                        <a:solidFill>
                          <a:schemeClr val="bg1"/>
                        </a:solidFill>
                        <a:ln>
                          <a:solidFill>
                            <a:srgbClr val="0000FF"/>
                          </a:solidFill>
                        </a:ln>
                        <a:effectLst/>
                      </p:spPr>
                    </p:pic>
                  </p:oleObj>
                </mc:Fallback>
              </mc:AlternateContent>
            </a:graphicData>
          </a:graphic>
        </p:graphicFrame>
        <p:sp>
          <p:nvSpPr>
            <p:cNvPr id="2" name="右箭头 1"/>
            <p:cNvSpPr/>
            <p:nvPr/>
          </p:nvSpPr>
          <p:spPr bwMode="auto">
            <a:xfrm rot="2633167">
              <a:off x="2473444" y="2205983"/>
              <a:ext cx="549508" cy="369552"/>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44" name="组合 43"/>
          <p:cNvGrpSpPr/>
          <p:nvPr/>
        </p:nvGrpSpPr>
        <p:grpSpPr>
          <a:xfrm>
            <a:off x="672922" y="2649538"/>
            <a:ext cx="5036844" cy="2462859"/>
            <a:chOff x="-1465103" y="-408318"/>
            <a:chExt cx="5036844" cy="2462859"/>
          </a:xfrm>
        </p:grpSpPr>
        <p:sp>
          <p:nvSpPr>
            <p:cNvPr id="45" name="矩形 44"/>
            <p:cNvSpPr/>
            <p:nvPr/>
          </p:nvSpPr>
          <p:spPr bwMode="auto">
            <a:xfrm>
              <a:off x="-1465103" y="-393731"/>
              <a:ext cx="5036844" cy="2448272"/>
            </a:xfrm>
            <a:prstGeom prst="rect">
              <a:avLst/>
            </a:prstGeom>
            <a:solidFill>
              <a:srgbClr val="FFFF00"/>
            </a:solidFill>
            <a:ln w="28575" cap="flat" cmpd="sng" algn="ctr">
              <a:solidFill>
                <a:srgbClr val="0000FF"/>
              </a:solidFill>
              <a:prstDash val="solid"/>
              <a:round/>
              <a:headEnd type="none" w="med" len="med"/>
              <a:tailEnd type="none" w="med" len="med"/>
            </a:ln>
            <a:effectLst/>
          </p:spPr>
          <p:txBody>
            <a:bodyPr vert="horz" wrap="square" lIns="91440" tIns="45720" rIns="91440" bIns="45720" numCol="1" rtlCol="0"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46" name="组合 45"/>
            <p:cNvGrpSpPr/>
            <p:nvPr/>
          </p:nvGrpSpPr>
          <p:grpSpPr>
            <a:xfrm>
              <a:off x="-1455247" y="-408318"/>
              <a:ext cx="4998885" cy="2397125"/>
              <a:chOff x="141355" y="2559598"/>
              <a:chExt cx="4998885" cy="2397125"/>
            </a:xfrm>
          </p:grpSpPr>
          <mc:AlternateContent xmlns:mc="http://schemas.openxmlformats.org/markup-compatibility/2006" xmlns:a14="http://schemas.microsoft.com/office/drawing/2010/main">
            <mc:Choice Requires="a14">
              <p:graphicFrame>
                <p:nvGraphicFramePr>
                  <p:cNvPr id="47" name="Object 6"/>
                  <p:cNvGraphicFramePr>
                    <a:graphicFrameLocks noChangeAspect="1"/>
                  </p:cNvGraphicFramePr>
                  <p:nvPr/>
                </p:nvGraphicFramePr>
                <p:xfrm>
                  <a:off x="1036552" y="2559598"/>
                  <a:ext cx="4103688" cy="2397125"/>
                </p:xfrm>
                <a:graphic>
                  <a:graphicData uri="http://schemas.openxmlformats.org/presentationml/2006/ole">
                    <mc:AlternateContent>
                      <mc:Choice xmlns:v="urn:schemas-microsoft-com:vml" Requires="v">
                        <p:oleObj spid="_x0000_s349075" name="Equation" r:id="rId24" imgW="47853600" imgH="28041600" progId="Equation.DSMT4">
                          <p:embed/>
                        </p:oleObj>
                      </mc:Choice>
                      <mc:Fallback>
                        <p:oleObj name="Equation" r:id="rId24" imgW="47853600" imgH="28041600" progId="Equation.DSMT4">
                          <p:embed/>
                          <p:pic>
                            <p:nvPicPr>
                              <p:cNvPr id="0" name="Object 6"/>
                              <p:cNvPicPr>
                                <a:picLocks noChangeAspect="1" noChangeArrowheads="1"/>
                              </p:cNvPicPr>
                              <p:nvPr/>
                            </p:nvPicPr>
                            <p:blipFill>
                              <a:blip r:embed="rId25"/>
                              <a:srcRect/>
                              <a:stretch>
                                <a:fillRect/>
                              </a:stretch>
                            </p:blipFill>
                            <p:spPr bwMode="auto">
                              <a:xfrm>
                                <a:off x="1036552" y="2559598"/>
                                <a:ext cx="4103688" cy="2397125"/>
                              </a:xfrm>
                              <a:prstGeom prst="rect">
                                <a:avLst/>
                              </a:prstGeom>
                              <a:noFill/>
                            </p:spPr>
                          </p:pic>
                        </p:oleObj>
                      </mc:Fallback>
                    </mc:AlternateContent>
                  </a:graphicData>
                </a:graphic>
              </p:graphicFrame>
            </mc:Choice>
            <mc:Fallback xmlns="">
              <p:graphicFrame>
                <p:nvGraphicFramePr>
                  <p:cNvPr id="47" name="Object 6"/>
                  <p:cNvGraphicFramePr>
                    <a:graphicFrameLocks noChangeAspect="1"/>
                  </p:cNvGraphicFramePr>
                  <p:nvPr/>
                </p:nvGraphicFramePr>
                <p:xfrm>
                  <a:off x="1036552" y="2559598"/>
                  <a:ext cx="4103688" cy="2397125"/>
                </p:xfrm>
                <a:graphic>
                  <a:graphicData uri="http://schemas.openxmlformats.org/presentationml/2006/ole">
                    <mc:AlternateContent>
                      <mc:Choice xmlns:v="urn:schemas-microsoft-com:vml" Requires="v">
                        <p:oleObj spid="_x0000_s242757" name="Equation" r:id="rId26" imgW="47853600" imgH="28041600" progId="Equation.DSMT4">
                          <p:embed/>
                        </p:oleObj>
                      </mc:Choice>
                      <mc:Fallback>
                        <p:oleObj name="Equation" r:id="rId26" imgW="47853600" imgH="28041600" progId="Equation.DSMT4">
                          <p:embed/>
                          <p:pic>
                            <p:nvPicPr>
                              <p:cNvPr id="0" name="Object 6"/>
                              <p:cNvPicPr>
                                <a:picLocks noChangeAspect="1" noChangeArrowheads="1"/>
                              </p:cNvPicPr>
                              <p:nvPr/>
                            </p:nvPicPr>
                            <p:blipFill>
                              <a:blip r:embed="rId27"/>
                              <a:srcRect/>
                              <a:stretch>
                                <a:fillRect/>
                              </a:stretch>
                            </p:blipFill>
                            <p:spPr bwMode="auto">
                              <a:xfrm>
                                <a:off x="1036552" y="2559598"/>
                                <a:ext cx="4103688" cy="2397125"/>
                              </a:xfrm>
                              <a:prstGeom prst="rect">
                                <a:avLst/>
                              </a:prstGeom>
                              <a:noFill/>
                            </p:spPr>
                          </p:pic>
                        </p:oleObj>
                      </mc:Fallback>
                    </mc:AlternateContent>
                  </a:graphicData>
                </a:graphic>
              </p:graphicFrame>
            </mc:Fallback>
          </mc:AlternateContent>
          <mc:AlternateContent xmlns:mc="http://schemas.openxmlformats.org/markup-compatibility/2006" xmlns:a14="http://schemas.microsoft.com/office/drawing/2010/main">
            <mc:Choice Requires="a14">
              <p:sp>
                <p:nvSpPr>
                  <p:cNvPr id="48" name="矩形 47"/>
                  <p:cNvSpPr/>
                  <p:nvPr/>
                </p:nvSpPr>
                <p:spPr>
                  <a:xfrm>
                    <a:off x="141355" y="3397195"/>
                    <a:ext cx="1145314" cy="599908"/>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zh-CN" altLang="en-US" sz="2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SupPr>
                            <m:e>
                              <m:r>
                                <a:rPr kumimoji="0" lang="zh-CN" altLang="en-US" sz="2800" b="0" i="1" u="none" strike="noStrike" kern="1200" cap="none" spc="0" normalizeH="0" baseline="0" noProof="0">
                                  <a:ln>
                                    <a:noFill/>
                                  </a:ln>
                                  <a:solidFill>
                                    <a:srgbClr val="000000"/>
                                  </a:solidFill>
                                  <a:effectLst/>
                                  <a:uLnTx/>
                                  <a:uFillTx/>
                                  <a:latin typeface="Cambria Math" panose="02040503050406030204" pitchFamily="18" charset="0"/>
                                  <a:cs typeface="+mn-cs"/>
                                </a:rPr>
                                <m:t>𝐸</m:t>
                              </m:r>
                            </m:e>
                            <m:sub>
                              <m:r>
                                <a:rPr kumimoji="0" lang="zh-CN" altLang="en-US" sz="2800" b="0" i="0" u="none" strike="noStrike" kern="1200" cap="none" spc="0" normalizeH="0" baseline="0" noProof="0">
                                  <a:ln>
                                    <a:noFill/>
                                  </a:ln>
                                  <a:solidFill>
                                    <a:srgbClr val="000000"/>
                                  </a:solidFill>
                                  <a:effectLst/>
                                  <a:uLnTx/>
                                  <a:uFillTx/>
                                  <a:latin typeface="Cambria Math" panose="02040503050406030204" pitchFamily="18" charset="0"/>
                                  <a:cs typeface="+mn-cs"/>
                                </a:rPr>
                                <m:t>±</m:t>
                              </m:r>
                            </m:sub>
                            <m:sup/>
                          </m:sSubSup>
                          <m:r>
                            <a:rPr kumimoji="0" lang="zh-CN" altLang="en-US" sz="2800" b="0" i="0" u="none" strike="noStrike" kern="1200" cap="none" spc="0" normalizeH="0" baseline="0" noProof="0">
                              <a:ln>
                                <a:noFill/>
                              </a:ln>
                              <a:solidFill>
                                <a:srgbClr val="000000"/>
                              </a:solidFill>
                              <a:effectLst/>
                              <a:uLnTx/>
                              <a:uFillTx/>
                              <a:latin typeface="Cambria Math" panose="02040503050406030204" pitchFamily="18" charset="0"/>
                              <a:cs typeface="+mn-cs"/>
                            </a:rPr>
                            <m:t>=</m:t>
                          </m:r>
                        </m:oMath>
                      </m:oMathPara>
                    </a14:m>
                    <a:endParaRPr kumimoji="0" lang="zh-CN" altLang="en-US" sz="2800" b="0" i="0" u="none" strike="noStrike" kern="1200" cap="none" spc="0" normalizeH="0" baseline="0" noProof="0" dirty="0">
                      <a:ln>
                        <a:noFill/>
                      </a:ln>
                      <a:solidFill>
                        <a:srgbClr val="000000"/>
                      </a:solidFill>
                      <a:effectLst/>
                      <a:uLnTx/>
                      <a:uFillTx/>
                      <a:latin typeface="Arial" panose="020B0604020202020204" pitchFamily="34" charset="0"/>
                      <a:ea typeface="楷体_GB2312"/>
                      <a:cs typeface="+mn-cs"/>
                    </a:endParaRPr>
                  </a:p>
                </p:txBody>
              </p:sp>
            </mc:Choice>
            <mc:Fallback xmlns="">
              <p:sp>
                <p:nvSpPr>
                  <p:cNvPr id="48" name="矩形 47"/>
                  <p:cNvSpPr>
                    <a:spLocks noRot="1" noChangeAspect="1" noMove="1" noResize="1" noEditPoints="1" noAdjustHandles="1" noChangeArrowheads="1" noChangeShapeType="1" noTextEdit="1"/>
                  </p:cNvSpPr>
                  <p:nvPr/>
                </p:nvSpPr>
                <p:spPr>
                  <a:xfrm>
                    <a:off x="141355" y="3397195"/>
                    <a:ext cx="1145314" cy="599908"/>
                  </a:xfrm>
                  <a:prstGeom prst="rect">
                    <a:avLst/>
                  </a:prstGeom>
                  <a:blipFill rotWithShape="1">
                    <a:blip r:embed="rId28"/>
                    <a:stretch>
                      <a:fillRect/>
                    </a:stretch>
                  </a:blipFill>
                </p:spPr>
                <p:txBody>
                  <a:bodyPr/>
                  <a:lstStyle/>
                  <a:p>
                    <a:r>
                      <a:rPr lang="zh-CN" altLang="en-US">
                        <a:noFill/>
                        <a:latin typeface="Times New Roman" panose="02020603050405020304" pitchFamily="18" charset="0"/>
                        <a:ea typeface="微软雅黑" panose="020B0503020204020204" pitchFamily="34" charset="-122"/>
                        <a:cs typeface="Times New Roman" panose="02020603050405020304" pitchFamily="18" charset="0"/>
                      </a:rPr>
                      <a:t> </a:t>
                    </a:r>
                    <a:endParaRPr lang="zh-CN" altLang="en-US">
                      <a:noFill/>
                      <a:latin typeface="Times New Roman" panose="02020603050405020304" pitchFamily="18" charset="0"/>
                      <a:ea typeface="微软雅黑" panose="020B0503020204020204" pitchFamily="34" charset="-122"/>
                      <a:cs typeface="Times New Roman" panose="02020603050405020304" pitchFamily="18" charset="0"/>
                    </a:endParaRPr>
                  </a:p>
                </p:txBody>
              </p:sp>
            </mc:Fallback>
          </mc:AlternateContent>
        </p:grpSp>
      </p:grpSp>
      <p:sp>
        <p:nvSpPr>
          <p:cNvPr id="39" name="页脚占位符 4"/>
          <p:cNvSpPr>
            <a:spLocks noGrp="1"/>
          </p:cNvSpPr>
          <p:nvPr>
            <p:ph type="ftr" sz="quarter" idx="11"/>
          </p:nvPr>
        </p:nvSpPr>
        <p:spPr>
          <a:xfrm>
            <a:off x="3059832" y="6500192"/>
            <a:ext cx="2895600" cy="457200"/>
          </a:xfrm>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zh-CN" altLang="en-US"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清华大学电子工程系</a:t>
            </a:r>
            <a:r>
              <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a:t>
            </a:r>
            <a:r>
              <a:rPr kumimoji="1" lang="zh-CN" altLang="en-US"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黄翊东</a:t>
            </a:r>
            <a:endPar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40" name="灯片编号占位符 5"/>
          <p:cNvSpPr>
            <a:spLocks noGrp="1"/>
          </p:cNvSpPr>
          <p:nvPr>
            <p:ph type="sldNum" sz="quarter" idx="12"/>
          </p:nvPr>
        </p:nvSpPr>
        <p:spPr>
          <a:xfrm>
            <a:off x="6488832" y="6500192"/>
            <a:ext cx="1905000" cy="457200"/>
          </a:xfrm>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CBFA3644-F7FA-4510-BE22-999DFD69EC9B}" type="slidenum">
              <a:rPr kumimoji="1" lang="en-US" altLang="zh-CN" sz="14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t>88</a:t>
            </a:fld>
            <a:endPar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2"/>
          <p:cNvSpPr>
            <a:spLocks noRot="1" noChangeArrowheads="1"/>
          </p:cNvSpPr>
          <p:nvPr/>
        </p:nvSpPr>
        <p:spPr bwMode="auto">
          <a:xfrm>
            <a:off x="2194366" y="51800"/>
            <a:ext cx="6437313" cy="1144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algn="l" defTabSz="914400" rtl="0" fontAlgn="base" latinLnBrk="0">
              <a:lnSpc>
                <a:spcPct val="100000"/>
              </a:lnSpc>
              <a:buClrTx/>
              <a:buSzTx/>
              <a:buFontTx/>
              <a:buNone/>
              <a:defRPr/>
            </a:pPr>
            <a:r>
              <a:rPr kumimoji="1" lang="zh-CN" altLang="en-US" sz="3600" b="1" dirty="0">
                <a:solidFill>
                  <a:srgbClr val="660066"/>
                </a:solidFill>
                <a:effectLst>
                  <a:outerShdw blurRad="38100" dist="38100" dir="2700000" algn="tl">
                    <a:srgbClr val="C0C0C0"/>
                  </a:outerShdw>
                </a:effectLst>
                <a:latin typeface="Times New Roman" pitchFamily="18" charset="0"/>
                <a:ea typeface="微软雅黑" pitchFamily="34" charset="-122"/>
                <a:cs typeface="+mn-cs"/>
              </a:rPr>
              <a:t>布里渊区边界附近的情况</a:t>
            </a:r>
          </a:p>
        </p:txBody>
      </p:sp>
      <p:sp>
        <p:nvSpPr>
          <p:cNvPr id="34" name="Rectangle 37"/>
          <p:cNvSpPr>
            <a:spLocks noChangeArrowheads="1"/>
          </p:cNvSpPr>
          <p:nvPr/>
        </p:nvSpPr>
        <p:spPr bwMode="auto">
          <a:xfrm flipV="1">
            <a:off x="179512" y="908720"/>
            <a:ext cx="8885237" cy="42863"/>
          </a:xfrm>
          <a:prstGeom prst="rect">
            <a:avLst/>
          </a:prstGeom>
          <a:gradFill rotWithShape="0">
            <a:gsLst>
              <a:gs pos="0">
                <a:srgbClr val="808080">
                  <a:gamma/>
                  <a:tint val="0"/>
                  <a:invGamma/>
                </a:srgbClr>
              </a:gs>
              <a:gs pos="100000">
                <a:srgbClr val="808080"/>
              </a:gs>
            </a:gsLst>
            <a:path path="shape">
              <a:fillToRect l="50000" t="50000" r="50000" b="50000"/>
            </a:path>
          </a:gradFill>
          <a:ln w="12700">
            <a:noFill/>
            <a:miter lim="800000"/>
            <a:headEnd type="none" w="sm" len="sm"/>
            <a:tailEnd type="none" w="sm" len="sm"/>
          </a:ln>
          <a:effectLst/>
        </p:spPr>
        <p:txBody>
          <a:bodyPr wrap="none" anchor="ctr"/>
          <a:lstStyle/>
          <a:p>
            <a:pPr marL="0" marR="0" lvl="0" indent="0" algn="l" defTabSz="914400" rtl="0" eaLnBrk="0" fontAlgn="auto" latinLnBrk="0" hangingPunct="0">
              <a:lnSpc>
                <a:spcPct val="100000"/>
              </a:lnSpc>
              <a:spcBef>
                <a:spcPts val="0"/>
              </a:spcBef>
              <a:spcAft>
                <a:spcPts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Arial"/>
              <a:ea typeface="宋体"/>
              <a:cs typeface="+mn-cs"/>
            </a:endParaRPr>
          </a:p>
        </p:txBody>
      </p:sp>
      <p:graphicFrame>
        <p:nvGraphicFramePr>
          <p:cNvPr id="49158" name="Object 6"/>
          <p:cNvGraphicFramePr>
            <a:graphicFrameLocks noChangeAspect="1"/>
          </p:cNvGraphicFramePr>
          <p:nvPr/>
        </p:nvGraphicFramePr>
        <p:xfrm>
          <a:off x="5248597" y="2492896"/>
          <a:ext cx="3571875" cy="4221163"/>
        </p:xfrm>
        <a:graphic>
          <a:graphicData uri="http://schemas.openxmlformats.org/presentationml/2006/ole">
            <mc:AlternateContent xmlns:mc="http://schemas.openxmlformats.org/markup-compatibility/2006">
              <mc:Choice xmlns:v="urn:schemas-microsoft-com:vml" Requires="v">
                <p:oleObj spid="_x0000_s371068" name="Image" r:id="rId4" imgW="1783080" imgH="2106295" progId="Photoshop.Image.7">
                  <p:embed/>
                </p:oleObj>
              </mc:Choice>
              <mc:Fallback>
                <p:oleObj name="Image" r:id="rId4" imgW="1783080" imgH="2106295" progId="Photoshop.Image.7">
                  <p:embed/>
                  <p:pic>
                    <p:nvPicPr>
                      <p:cNvPr id="0"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48597" y="2492896"/>
                        <a:ext cx="3571875" cy="4221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49159" name="Group 7"/>
          <p:cNvGrpSpPr/>
          <p:nvPr/>
        </p:nvGrpSpPr>
        <p:grpSpPr bwMode="auto">
          <a:xfrm>
            <a:off x="5104134" y="4351859"/>
            <a:ext cx="3384550" cy="531812"/>
            <a:chOff x="3016" y="2787"/>
            <a:chExt cx="2132" cy="335"/>
          </a:xfrm>
        </p:grpSpPr>
        <p:graphicFrame>
          <p:nvGraphicFramePr>
            <p:cNvPr id="49172" name="Object 4"/>
            <p:cNvGraphicFramePr>
              <a:graphicFrameLocks noChangeAspect="1"/>
            </p:cNvGraphicFramePr>
            <p:nvPr/>
          </p:nvGraphicFramePr>
          <p:xfrm>
            <a:off x="3016" y="2787"/>
            <a:ext cx="269" cy="335"/>
          </p:xfrm>
          <a:graphic>
            <a:graphicData uri="http://schemas.openxmlformats.org/presentationml/2006/ole">
              <mc:AlternateContent xmlns:mc="http://schemas.openxmlformats.org/markup-compatibility/2006">
                <mc:Choice xmlns:v="urn:schemas-microsoft-com:vml" Requires="v">
                  <p:oleObj spid="_x0000_s371069" name="公式" r:id="rId6" imgW="203200" imgH="254000" progId="Equation.3">
                    <p:embed/>
                  </p:oleObj>
                </mc:Choice>
                <mc:Fallback>
                  <p:oleObj name="公式" r:id="rId6" imgW="203200" imgH="254000" progId="Equation.3">
                    <p:embed/>
                    <p:pic>
                      <p:nvPicPr>
                        <p:cNvPr id="0" name="Object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16" y="2787"/>
                          <a:ext cx="269" cy="3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9173" name="Oval 9"/>
            <p:cNvSpPr>
              <a:spLocks noChangeArrowheads="1"/>
            </p:cNvSpPr>
            <p:nvPr/>
          </p:nvSpPr>
          <p:spPr bwMode="auto">
            <a:xfrm>
              <a:off x="3443" y="2886"/>
              <a:ext cx="90" cy="90"/>
            </a:xfrm>
            <a:prstGeom prst="ellipse">
              <a:avLst/>
            </a:prstGeom>
            <a:solidFill>
              <a:srgbClr val="CC0000"/>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9174" name="Oval 10"/>
            <p:cNvSpPr>
              <a:spLocks noChangeArrowheads="1"/>
            </p:cNvSpPr>
            <p:nvPr/>
          </p:nvSpPr>
          <p:spPr bwMode="auto">
            <a:xfrm>
              <a:off x="4849" y="2894"/>
              <a:ext cx="90" cy="90"/>
            </a:xfrm>
            <a:prstGeom prst="ellipse">
              <a:avLst/>
            </a:prstGeom>
            <a:solidFill>
              <a:srgbClr val="CC0000"/>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9175" name="Line 11"/>
            <p:cNvSpPr>
              <a:spLocks noChangeShapeType="1"/>
            </p:cNvSpPr>
            <p:nvPr/>
          </p:nvSpPr>
          <p:spPr bwMode="auto">
            <a:xfrm>
              <a:off x="3288" y="2940"/>
              <a:ext cx="1860" cy="0"/>
            </a:xfrm>
            <a:prstGeom prst="line">
              <a:avLst/>
            </a:prstGeom>
            <a:noFill/>
            <a:ln w="28575">
              <a:solidFill>
                <a:srgbClr val="CC0000"/>
              </a:solidFill>
              <a:prstDash val="dash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rgbClr val="000000"/>
                </a:solidFill>
                <a:effectLst/>
                <a:uLnTx/>
                <a:uFillTx/>
                <a:latin typeface="Arial" panose="020B0604020202020204" pitchFamily="34" charset="0"/>
                <a:ea typeface="楷体_GB2312"/>
                <a:cs typeface="+mn-cs"/>
              </a:endParaRPr>
            </a:p>
          </p:txBody>
        </p:sp>
      </p:grpSp>
      <p:grpSp>
        <p:nvGrpSpPr>
          <p:cNvPr id="49160" name="Group 12"/>
          <p:cNvGrpSpPr/>
          <p:nvPr/>
        </p:nvGrpSpPr>
        <p:grpSpPr bwMode="auto">
          <a:xfrm>
            <a:off x="5104134" y="3815284"/>
            <a:ext cx="3384550" cy="477837"/>
            <a:chOff x="3016" y="2449"/>
            <a:chExt cx="2132" cy="301"/>
          </a:xfrm>
        </p:grpSpPr>
        <p:graphicFrame>
          <p:nvGraphicFramePr>
            <p:cNvPr id="49168" name="Object 4"/>
            <p:cNvGraphicFramePr>
              <a:graphicFrameLocks noChangeAspect="1"/>
            </p:cNvGraphicFramePr>
            <p:nvPr/>
          </p:nvGraphicFramePr>
          <p:xfrm>
            <a:off x="3016" y="2449"/>
            <a:ext cx="269" cy="301"/>
          </p:xfrm>
          <a:graphic>
            <a:graphicData uri="http://schemas.openxmlformats.org/presentationml/2006/ole">
              <mc:AlternateContent xmlns:mc="http://schemas.openxmlformats.org/markup-compatibility/2006">
                <mc:Choice xmlns:v="urn:schemas-microsoft-com:vml" Requires="v">
                  <p:oleObj spid="_x0000_s371070" name="公式" r:id="rId8" imgW="203200" imgH="228600" progId="Equation.3">
                    <p:embed/>
                  </p:oleObj>
                </mc:Choice>
                <mc:Fallback>
                  <p:oleObj name="公式" r:id="rId8" imgW="203200" imgH="228600" progId="Equation.3">
                    <p:embed/>
                    <p:pic>
                      <p:nvPicPr>
                        <p:cNvPr id="0" name="Object 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016" y="2449"/>
                          <a:ext cx="269" cy="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9169" name="Oval 14"/>
            <p:cNvSpPr>
              <a:spLocks noChangeArrowheads="1"/>
            </p:cNvSpPr>
            <p:nvPr/>
          </p:nvSpPr>
          <p:spPr bwMode="auto">
            <a:xfrm>
              <a:off x="3443" y="2577"/>
              <a:ext cx="90" cy="90"/>
            </a:xfrm>
            <a:prstGeom prst="ellipse">
              <a:avLst/>
            </a:prstGeom>
            <a:solidFill>
              <a:srgbClr val="0000FF"/>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9170" name="Oval 15"/>
            <p:cNvSpPr>
              <a:spLocks noChangeArrowheads="1"/>
            </p:cNvSpPr>
            <p:nvPr/>
          </p:nvSpPr>
          <p:spPr bwMode="auto">
            <a:xfrm>
              <a:off x="4849" y="2585"/>
              <a:ext cx="90" cy="90"/>
            </a:xfrm>
            <a:prstGeom prst="ellipse">
              <a:avLst/>
            </a:prstGeom>
            <a:solidFill>
              <a:srgbClr val="0000FF"/>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9171" name="Line 16"/>
            <p:cNvSpPr>
              <a:spLocks noChangeShapeType="1"/>
            </p:cNvSpPr>
            <p:nvPr/>
          </p:nvSpPr>
          <p:spPr bwMode="auto">
            <a:xfrm>
              <a:off x="3288" y="2631"/>
              <a:ext cx="1860" cy="0"/>
            </a:xfrm>
            <a:prstGeom prst="line">
              <a:avLst/>
            </a:prstGeom>
            <a:noFill/>
            <a:ln w="28575">
              <a:solidFill>
                <a:srgbClr val="0000FF"/>
              </a:solidFill>
              <a:prstDash val="dash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rgbClr val="000000"/>
                </a:solidFill>
                <a:effectLst/>
                <a:uLnTx/>
                <a:uFillTx/>
                <a:latin typeface="Arial" panose="020B0604020202020204" pitchFamily="34" charset="0"/>
                <a:ea typeface="楷体_GB2312"/>
                <a:cs typeface="+mn-cs"/>
              </a:endParaRPr>
            </a:p>
          </p:txBody>
        </p:sp>
      </p:grpSp>
      <p:grpSp>
        <p:nvGrpSpPr>
          <p:cNvPr id="49161" name="Group 17"/>
          <p:cNvGrpSpPr/>
          <p:nvPr/>
        </p:nvGrpSpPr>
        <p:grpSpPr bwMode="auto">
          <a:xfrm>
            <a:off x="5104134" y="4823346"/>
            <a:ext cx="3384550" cy="477838"/>
            <a:chOff x="3016" y="2449"/>
            <a:chExt cx="2132" cy="301"/>
          </a:xfrm>
        </p:grpSpPr>
        <p:graphicFrame>
          <p:nvGraphicFramePr>
            <p:cNvPr id="49164" name="Object 4"/>
            <p:cNvGraphicFramePr>
              <a:graphicFrameLocks noChangeAspect="1"/>
            </p:cNvGraphicFramePr>
            <p:nvPr/>
          </p:nvGraphicFramePr>
          <p:xfrm>
            <a:off x="3016" y="2449"/>
            <a:ext cx="269" cy="301"/>
          </p:xfrm>
          <a:graphic>
            <a:graphicData uri="http://schemas.openxmlformats.org/presentationml/2006/ole">
              <mc:AlternateContent xmlns:mc="http://schemas.openxmlformats.org/markup-compatibility/2006">
                <mc:Choice xmlns:v="urn:schemas-microsoft-com:vml" Requires="v">
                  <p:oleObj spid="_x0000_s371071" name="公式" r:id="rId10" imgW="203200" imgH="228600" progId="Equation.3">
                    <p:embed/>
                  </p:oleObj>
                </mc:Choice>
                <mc:Fallback>
                  <p:oleObj name="公式" r:id="rId10" imgW="203200" imgH="228600" progId="Equation.3">
                    <p:embed/>
                    <p:pic>
                      <p:nvPicPr>
                        <p:cNvPr id="0" name="Object 4"/>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016" y="2449"/>
                          <a:ext cx="269" cy="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9165" name="Oval 19"/>
            <p:cNvSpPr>
              <a:spLocks noChangeArrowheads="1"/>
            </p:cNvSpPr>
            <p:nvPr/>
          </p:nvSpPr>
          <p:spPr bwMode="auto">
            <a:xfrm>
              <a:off x="3443" y="2577"/>
              <a:ext cx="90" cy="90"/>
            </a:xfrm>
            <a:prstGeom prst="ellipse">
              <a:avLst/>
            </a:prstGeom>
            <a:solidFill>
              <a:srgbClr val="0000FF"/>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9166" name="Oval 20"/>
            <p:cNvSpPr>
              <a:spLocks noChangeArrowheads="1"/>
            </p:cNvSpPr>
            <p:nvPr/>
          </p:nvSpPr>
          <p:spPr bwMode="auto">
            <a:xfrm>
              <a:off x="4849" y="2585"/>
              <a:ext cx="90" cy="90"/>
            </a:xfrm>
            <a:prstGeom prst="ellipse">
              <a:avLst/>
            </a:prstGeom>
            <a:solidFill>
              <a:srgbClr val="0000FF"/>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9167" name="Line 21"/>
            <p:cNvSpPr>
              <a:spLocks noChangeShapeType="1"/>
            </p:cNvSpPr>
            <p:nvPr/>
          </p:nvSpPr>
          <p:spPr bwMode="auto">
            <a:xfrm>
              <a:off x="3288" y="2631"/>
              <a:ext cx="1860" cy="0"/>
            </a:xfrm>
            <a:prstGeom prst="line">
              <a:avLst/>
            </a:prstGeom>
            <a:noFill/>
            <a:ln w="28575">
              <a:solidFill>
                <a:srgbClr val="0000FF"/>
              </a:solidFill>
              <a:prstDash val="dash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rgbClr val="000000"/>
                </a:solidFill>
                <a:effectLst/>
                <a:uLnTx/>
                <a:uFillTx/>
                <a:latin typeface="Arial" panose="020B0604020202020204" pitchFamily="34" charset="0"/>
                <a:ea typeface="楷体_GB2312"/>
                <a:cs typeface="+mn-cs"/>
              </a:endParaRPr>
            </a:p>
          </p:txBody>
        </p:sp>
      </p:grpSp>
      <p:graphicFrame>
        <p:nvGraphicFramePr>
          <p:cNvPr id="49162" name="Object 4"/>
          <p:cNvGraphicFramePr>
            <a:graphicFrameLocks noChangeAspect="1"/>
          </p:cNvGraphicFramePr>
          <p:nvPr/>
        </p:nvGraphicFramePr>
        <p:xfrm>
          <a:off x="1447666" y="843122"/>
          <a:ext cx="4248150" cy="647700"/>
        </p:xfrm>
        <a:graphic>
          <a:graphicData uri="http://schemas.openxmlformats.org/presentationml/2006/ole">
            <mc:AlternateContent xmlns:mc="http://schemas.openxmlformats.org/markup-compatibility/2006">
              <mc:Choice xmlns:v="urn:schemas-microsoft-com:vml" Requires="v">
                <p:oleObj spid="_x0000_s371072" name="公式" r:id="rId12" imgW="1828800" imgH="279400" progId="Equation.3">
                  <p:embed/>
                </p:oleObj>
              </mc:Choice>
              <mc:Fallback>
                <p:oleObj name="公式" r:id="rId12" imgW="1828800" imgH="279400" progId="Equation.3">
                  <p:embed/>
                  <p:pic>
                    <p:nvPicPr>
                      <p:cNvPr id="0" name="Object 4"/>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47666" y="843122"/>
                        <a:ext cx="424815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cxnSp>
        <p:nvCxnSpPr>
          <p:cNvPr id="3" name="直接连接符 2"/>
          <p:cNvCxnSpPr/>
          <p:nvPr/>
        </p:nvCxnSpPr>
        <p:spPr bwMode="auto">
          <a:xfrm>
            <a:off x="1519476" y="1418243"/>
            <a:ext cx="3960366" cy="0"/>
          </a:xfrm>
          <a:prstGeom prst="line">
            <a:avLst/>
          </a:prstGeom>
          <a:solidFill>
            <a:schemeClr val="accent1"/>
          </a:solidFill>
          <a:ln w="57150" cap="flat" cmpd="sng" algn="ctr">
            <a:solidFill>
              <a:srgbClr val="CC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aphicFrame>
        <p:nvGraphicFramePr>
          <p:cNvPr id="28" name="对象 27"/>
          <p:cNvGraphicFramePr>
            <a:graphicFrameLocks noChangeAspect="1"/>
          </p:cNvGraphicFramePr>
          <p:nvPr/>
        </p:nvGraphicFramePr>
        <p:xfrm>
          <a:off x="5983288" y="762000"/>
          <a:ext cx="2268537" cy="1730375"/>
        </p:xfrm>
        <a:graphic>
          <a:graphicData uri="http://schemas.openxmlformats.org/presentationml/2006/ole">
            <mc:AlternateContent xmlns:mc="http://schemas.openxmlformats.org/markup-compatibility/2006">
              <mc:Choice xmlns:v="urn:schemas-microsoft-com:vml" Requires="v">
                <p:oleObj spid="_x0000_s371073" name="Equation" r:id="rId14" imgW="25603200" imgH="19507200" progId="Equation.DSMT4">
                  <p:embed/>
                </p:oleObj>
              </mc:Choice>
              <mc:Fallback>
                <p:oleObj name="Equation" r:id="rId14" imgW="25603200" imgH="19507200" progId="Equation.DSMT4">
                  <p:embed/>
                  <p:pic>
                    <p:nvPicPr>
                      <p:cNvPr id="0" name="对象 27"/>
                      <p:cNvPicPr>
                        <a:picLocks noChangeAspect="1" noChangeArrowheads="1"/>
                      </p:cNvPicPr>
                      <p:nvPr/>
                    </p:nvPicPr>
                    <p:blipFill>
                      <a:blip r:embed="rId15"/>
                      <a:srcRect/>
                      <a:stretch>
                        <a:fillRect/>
                      </a:stretch>
                    </p:blipFill>
                    <p:spPr bwMode="auto">
                      <a:xfrm>
                        <a:off x="5983288" y="762000"/>
                        <a:ext cx="2268537" cy="1730375"/>
                      </a:xfrm>
                      <a:prstGeom prst="rect">
                        <a:avLst/>
                      </a:prstGeom>
                      <a:solidFill>
                        <a:srgbClr val="FFCCFF"/>
                      </a:solidFill>
                    </p:spPr>
                  </p:pic>
                </p:oleObj>
              </mc:Fallback>
            </mc:AlternateContent>
          </a:graphicData>
        </a:graphic>
      </p:graphicFrame>
      <p:graphicFrame>
        <p:nvGraphicFramePr>
          <p:cNvPr id="33" name="对象 32"/>
          <p:cNvGraphicFramePr>
            <a:graphicFrameLocks noChangeAspect="1"/>
          </p:cNvGraphicFramePr>
          <p:nvPr/>
        </p:nvGraphicFramePr>
        <p:xfrm>
          <a:off x="3779912" y="1604863"/>
          <a:ext cx="1887963" cy="899357"/>
        </p:xfrm>
        <a:graphic>
          <a:graphicData uri="http://schemas.openxmlformats.org/presentationml/2006/ole">
            <mc:AlternateContent xmlns:mc="http://schemas.openxmlformats.org/markup-compatibility/2006">
              <mc:Choice xmlns:v="urn:schemas-microsoft-com:vml" Requires="v">
                <p:oleObj spid="_x0000_s371074" name="Equation" r:id="rId16" imgW="23469600" imgH="10972800" progId="Equation.DSMT4">
                  <p:embed/>
                </p:oleObj>
              </mc:Choice>
              <mc:Fallback>
                <p:oleObj name="Equation" r:id="rId16" imgW="23469600" imgH="10972800" progId="Equation.DSMT4">
                  <p:embed/>
                  <p:pic>
                    <p:nvPicPr>
                      <p:cNvPr id="0" name="对象 32"/>
                      <p:cNvPicPr>
                        <a:picLocks noChangeAspect="1" noChangeArrowheads="1"/>
                      </p:cNvPicPr>
                      <p:nvPr/>
                    </p:nvPicPr>
                    <p:blipFill>
                      <a:blip r:embed="rId17"/>
                      <a:srcRect/>
                      <a:stretch>
                        <a:fillRect/>
                      </a:stretch>
                    </p:blipFill>
                    <p:spPr bwMode="auto">
                      <a:xfrm>
                        <a:off x="3779912" y="1604863"/>
                        <a:ext cx="1887963" cy="899357"/>
                      </a:xfrm>
                      <a:prstGeom prst="rect">
                        <a:avLst/>
                      </a:prstGeom>
                      <a:solidFill>
                        <a:srgbClr val="CCFF99"/>
                      </a:solidFill>
                    </p:spPr>
                  </p:pic>
                </p:oleObj>
              </mc:Fallback>
            </mc:AlternateContent>
          </a:graphicData>
        </a:graphic>
      </p:graphicFrame>
      <p:grpSp>
        <p:nvGrpSpPr>
          <p:cNvPr id="37" name="组合 36"/>
          <p:cNvGrpSpPr/>
          <p:nvPr/>
        </p:nvGrpSpPr>
        <p:grpSpPr>
          <a:xfrm>
            <a:off x="618374" y="2649538"/>
            <a:ext cx="5091392" cy="2462859"/>
            <a:chOff x="-1519651" y="-408318"/>
            <a:chExt cx="5091392" cy="2462859"/>
          </a:xfrm>
        </p:grpSpPr>
        <p:sp>
          <p:nvSpPr>
            <p:cNvPr id="38" name="矩形 37"/>
            <p:cNvSpPr/>
            <p:nvPr/>
          </p:nvSpPr>
          <p:spPr bwMode="auto">
            <a:xfrm>
              <a:off x="-1465103" y="-393731"/>
              <a:ext cx="5036844" cy="2448272"/>
            </a:xfrm>
            <a:prstGeom prst="rect">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39" name="组合 38"/>
            <p:cNvGrpSpPr/>
            <p:nvPr/>
          </p:nvGrpSpPr>
          <p:grpSpPr>
            <a:xfrm>
              <a:off x="-1519651" y="-408318"/>
              <a:ext cx="5063289" cy="2397125"/>
              <a:chOff x="76951" y="2559598"/>
              <a:chExt cx="5063289" cy="2397125"/>
            </a:xfrm>
          </p:grpSpPr>
          <mc:AlternateContent xmlns:mc="http://schemas.openxmlformats.org/markup-compatibility/2006" xmlns:a14="http://schemas.microsoft.com/office/drawing/2010/main">
            <mc:Choice Requires="a14">
              <p:graphicFrame>
                <p:nvGraphicFramePr>
                  <p:cNvPr id="40" name="Object 6"/>
                  <p:cNvGraphicFramePr>
                    <a:graphicFrameLocks noChangeAspect="1"/>
                  </p:cNvGraphicFramePr>
                  <p:nvPr/>
                </p:nvGraphicFramePr>
                <p:xfrm>
                  <a:off x="1036552" y="2559598"/>
                  <a:ext cx="4103688" cy="2397125"/>
                </p:xfrm>
                <a:graphic>
                  <a:graphicData uri="http://schemas.openxmlformats.org/presentationml/2006/ole">
                    <mc:AlternateContent>
                      <mc:Choice xmlns:v="urn:schemas-microsoft-com:vml" Requires="v">
                        <p:oleObj spid="_x0000_s371075" name="Equation" r:id="rId18" imgW="47853600" imgH="28041600" progId="Equation.DSMT4">
                          <p:embed/>
                        </p:oleObj>
                      </mc:Choice>
                      <mc:Fallback>
                        <p:oleObj name="Equation" r:id="rId18" imgW="47853600" imgH="28041600" progId="Equation.DSMT4">
                          <p:embed/>
                          <p:pic>
                            <p:nvPicPr>
                              <p:cNvPr id="0" name="Object 6"/>
                              <p:cNvPicPr>
                                <a:picLocks noChangeAspect="1" noChangeArrowheads="1"/>
                              </p:cNvPicPr>
                              <p:nvPr/>
                            </p:nvPicPr>
                            <p:blipFill>
                              <a:blip r:embed="rId19"/>
                              <a:srcRect/>
                              <a:stretch>
                                <a:fillRect/>
                              </a:stretch>
                            </p:blipFill>
                            <p:spPr bwMode="auto">
                              <a:xfrm>
                                <a:off x="1036552" y="2559598"/>
                                <a:ext cx="4103688" cy="2397125"/>
                              </a:xfrm>
                              <a:prstGeom prst="rect">
                                <a:avLst/>
                              </a:prstGeom>
                              <a:noFill/>
                            </p:spPr>
                          </p:pic>
                        </p:oleObj>
                      </mc:Fallback>
                    </mc:AlternateContent>
                  </a:graphicData>
                </a:graphic>
              </p:graphicFrame>
            </mc:Choice>
            <mc:Fallback xmlns="">
              <p:graphicFrame>
                <p:nvGraphicFramePr>
                  <p:cNvPr id="40" name="Object 6"/>
                  <p:cNvGraphicFramePr>
                    <a:graphicFrameLocks noChangeAspect="1"/>
                  </p:cNvGraphicFramePr>
                  <p:nvPr/>
                </p:nvGraphicFramePr>
                <p:xfrm>
                  <a:off x="1036552" y="2559598"/>
                  <a:ext cx="4103688" cy="2397125"/>
                </p:xfrm>
                <a:graphic>
                  <a:graphicData uri="http://schemas.openxmlformats.org/presentationml/2006/ole">
                    <mc:AlternateContent>
                      <mc:Choice xmlns:v="urn:schemas-microsoft-com:vml" Requires="v">
                        <p:oleObj spid="_x0000_s243763" name="Equation" r:id="rId20" imgW="47853600" imgH="28041600" progId="Equation.DSMT4">
                          <p:embed/>
                        </p:oleObj>
                      </mc:Choice>
                      <mc:Fallback>
                        <p:oleObj name="Equation" r:id="rId20" imgW="47853600" imgH="28041600" progId="Equation.DSMT4">
                          <p:embed/>
                          <p:pic>
                            <p:nvPicPr>
                              <p:cNvPr id="0" name="Object 6"/>
                              <p:cNvPicPr>
                                <a:picLocks noChangeAspect="1" noChangeArrowheads="1"/>
                              </p:cNvPicPr>
                              <p:nvPr/>
                            </p:nvPicPr>
                            <p:blipFill>
                              <a:blip r:embed="rId21"/>
                              <a:srcRect/>
                              <a:stretch>
                                <a:fillRect/>
                              </a:stretch>
                            </p:blipFill>
                            <p:spPr bwMode="auto">
                              <a:xfrm>
                                <a:off x="1036552" y="2559598"/>
                                <a:ext cx="4103688" cy="2397125"/>
                              </a:xfrm>
                              <a:prstGeom prst="rect">
                                <a:avLst/>
                              </a:prstGeom>
                              <a:noFill/>
                            </p:spPr>
                          </p:pic>
                        </p:oleObj>
                      </mc:Fallback>
                    </mc:AlternateContent>
                  </a:graphicData>
                </a:graphic>
              </p:graphicFrame>
            </mc:Fallback>
          </mc:AlternateContent>
          <mc:AlternateContent xmlns:mc="http://schemas.openxmlformats.org/markup-compatibility/2006" xmlns:a14="http://schemas.microsoft.com/office/drawing/2010/main">
            <mc:Choice Requires="a14">
              <p:sp>
                <p:nvSpPr>
                  <p:cNvPr id="41" name="矩形 40"/>
                  <p:cNvSpPr/>
                  <p:nvPr/>
                </p:nvSpPr>
                <p:spPr>
                  <a:xfrm>
                    <a:off x="76951" y="3397195"/>
                    <a:ext cx="1145314" cy="599908"/>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zh-CN" altLang="en-US" sz="2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SupPr>
                            <m:e>
                              <m:r>
                                <a:rPr kumimoji="0" lang="zh-CN" altLang="en-US" sz="2800" b="0" i="1" u="none" strike="noStrike" kern="1200" cap="none" spc="0" normalizeH="0" baseline="0" noProof="0">
                                  <a:ln>
                                    <a:noFill/>
                                  </a:ln>
                                  <a:solidFill>
                                    <a:srgbClr val="000000"/>
                                  </a:solidFill>
                                  <a:effectLst/>
                                  <a:uLnTx/>
                                  <a:uFillTx/>
                                  <a:latin typeface="Cambria Math" panose="02040503050406030204" pitchFamily="18" charset="0"/>
                                  <a:cs typeface="+mn-cs"/>
                                </a:rPr>
                                <m:t>𝐸</m:t>
                              </m:r>
                            </m:e>
                            <m:sub>
                              <m:r>
                                <a:rPr kumimoji="0" lang="zh-CN" altLang="en-US" sz="2800" b="0" i="0" u="none" strike="noStrike" kern="1200" cap="none" spc="0" normalizeH="0" baseline="0" noProof="0">
                                  <a:ln>
                                    <a:noFill/>
                                  </a:ln>
                                  <a:solidFill>
                                    <a:srgbClr val="000000"/>
                                  </a:solidFill>
                                  <a:effectLst/>
                                  <a:uLnTx/>
                                  <a:uFillTx/>
                                  <a:latin typeface="Cambria Math" panose="02040503050406030204" pitchFamily="18" charset="0"/>
                                  <a:cs typeface="+mn-cs"/>
                                </a:rPr>
                                <m:t>±</m:t>
                              </m:r>
                            </m:sub>
                            <m:sup/>
                          </m:sSubSup>
                          <m:r>
                            <a:rPr kumimoji="0" lang="zh-CN" altLang="en-US" sz="2800" b="0" i="0" u="none" strike="noStrike" kern="1200" cap="none" spc="0" normalizeH="0" baseline="0" noProof="0">
                              <a:ln>
                                <a:noFill/>
                              </a:ln>
                              <a:solidFill>
                                <a:srgbClr val="000000"/>
                              </a:solidFill>
                              <a:effectLst/>
                              <a:uLnTx/>
                              <a:uFillTx/>
                              <a:latin typeface="Cambria Math" panose="02040503050406030204" pitchFamily="18" charset="0"/>
                              <a:cs typeface="+mn-cs"/>
                            </a:rPr>
                            <m:t>=</m:t>
                          </m:r>
                        </m:oMath>
                      </m:oMathPara>
                    </a14:m>
                    <a:endParaRPr kumimoji="0" lang="zh-CN" altLang="en-US" sz="2800" b="0" i="0" u="none" strike="noStrike" kern="1200" cap="none" spc="0" normalizeH="0" baseline="0" noProof="0" dirty="0">
                      <a:ln>
                        <a:noFill/>
                      </a:ln>
                      <a:solidFill>
                        <a:srgbClr val="000000"/>
                      </a:solidFill>
                      <a:effectLst/>
                      <a:uLnTx/>
                      <a:uFillTx/>
                      <a:latin typeface="Arial" panose="020B0604020202020204" pitchFamily="34" charset="0"/>
                      <a:ea typeface="楷体_GB2312"/>
                      <a:cs typeface="+mn-cs"/>
                    </a:endParaRPr>
                  </a:p>
                </p:txBody>
              </p:sp>
            </mc:Choice>
            <mc:Fallback xmlns="">
              <p:sp>
                <p:nvSpPr>
                  <p:cNvPr id="41" name="矩形 40"/>
                  <p:cNvSpPr>
                    <a:spLocks noRot="1" noChangeAspect="1" noMove="1" noResize="1" noEditPoints="1" noAdjustHandles="1" noChangeArrowheads="1" noChangeShapeType="1" noTextEdit="1"/>
                  </p:cNvSpPr>
                  <p:nvPr/>
                </p:nvSpPr>
                <p:spPr>
                  <a:xfrm>
                    <a:off x="76951" y="3397195"/>
                    <a:ext cx="1145314" cy="599908"/>
                  </a:xfrm>
                  <a:prstGeom prst="rect">
                    <a:avLst/>
                  </a:prstGeom>
                  <a:blipFill rotWithShape="1">
                    <a:blip r:embed="rId22"/>
                    <a:stretch>
                      <a:fillRect/>
                    </a:stretch>
                  </a:blipFill>
                </p:spPr>
                <p:txBody>
                  <a:bodyPr/>
                  <a:lstStyle/>
                  <a:p>
                    <a:r>
                      <a:rPr lang="zh-CN" altLang="en-US">
                        <a:noFill/>
                        <a:latin typeface="Times New Roman" panose="02020603050405020304" pitchFamily="18" charset="0"/>
                        <a:ea typeface="微软雅黑" panose="020B0503020204020204" pitchFamily="34" charset="-122"/>
                        <a:cs typeface="Times New Roman" panose="02020603050405020304" pitchFamily="18" charset="0"/>
                      </a:rPr>
                      <a:t> </a:t>
                    </a:r>
                    <a:endParaRPr lang="zh-CN" altLang="en-US">
                      <a:noFill/>
                      <a:latin typeface="Times New Roman" panose="02020603050405020304" pitchFamily="18" charset="0"/>
                      <a:ea typeface="微软雅黑" panose="020B0503020204020204" pitchFamily="34" charset="-122"/>
                      <a:cs typeface="Times New Roman" panose="02020603050405020304" pitchFamily="18" charset="0"/>
                    </a:endParaRPr>
                  </a:p>
                </p:txBody>
              </p:sp>
            </mc:Fallback>
          </mc:AlternateContent>
        </p:grpSp>
      </p:grpSp>
      <p:sp>
        <p:nvSpPr>
          <p:cNvPr id="2" name="矩形 1"/>
          <p:cNvSpPr/>
          <p:nvPr/>
        </p:nvSpPr>
        <p:spPr>
          <a:xfrm>
            <a:off x="672922" y="5439469"/>
            <a:ext cx="7759700" cy="830997"/>
          </a:xfrm>
          <a:prstGeom prst="rect">
            <a:avLst/>
          </a:prstGeom>
          <a:solidFill>
            <a:srgbClr val="CCFFFF"/>
          </a:solidFill>
        </p:spPr>
        <p:txBody>
          <a:bodyPr wrap="square">
            <a:spAutoFit/>
          </a:bodyPr>
          <a:lstStyle/>
          <a:p>
            <a:r>
              <a:rPr lang="zh-CN" altLang="zh-CN" sz="2400" b="1" kern="100" dirty="0">
                <a:latin typeface="Times New Roman" panose="02020603050405020304" pitchFamily="18" charset="0"/>
                <a:ea typeface="微软雅黑" panose="020B0503020204020204" pitchFamily="34" charset="-122"/>
                <a:cs typeface="Times New Roman" panose="02020603050405020304" pitchFamily="18" charset="0"/>
              </a:rPr>
              <a:t>原来能量较高的 </a:t>
            </a:r>
            <a:r>
              <a:rPr lang="en-US" altLang="zh-CN" sz="2400" b="1" i="1" kern="100" dirty="0">
                <a:latin typeface="Times New Roman" panose="02020603050405020304" pitchFamily="18" charset="0"/>
                <a:ea typeface="微软雅黑" panose="020B0503020204020204" pitchFamily="34" charset="-122"/>
                <a:cs typeface="Times New Roman" panose="02020603050405020304" pitchFamily="18" charset="0"/>
              </a:rPr>
              <a:t>k’</a:t>
            </a:r>
            <a:r>
              <a:rPr lang="zh-CN" altLang="zh-CN" sz="2400" b="1" kern="100" dirty="0">
                <a:latin typeface="Times New Roman" panose="02020603050405020304" pitchFamily="18" charset="0"/>
                <a:ea typeface="微软雅黑" panose="020B0503020204020204" pitchFamily="34" charset="-122"/>
                <a:cs typeface="Times New Roman" panose="02020603050405020304" pitchFamily="18" charset="0"/>
              </a:rPr>
              <a:t>态的能量提高，原来能量较低的 </a:t>
            </a:r>
            <a:r>
              <a:rPr lang="en-US" altLang="zh-CN" sz="2400" b="1" i="1" kern="100" dirty="0">
                <a:latin typeface="Times New Roman" panose="02020603050405020304" pitchFamily="18" charset="0"/>
                <a:ea typeface="微软雅黑" panose="020B0503020204020204" pitchFamily="34" charset="-122"/>
                <a:cs typeface="Times New Roman" panose="02020603050405020304" pitchFamily="18" charset="0"/>
              </a:rPr>
              <a:t>k </a:t>
            </a:r>
            <a:r>
              <a:rPr lang="zh-CN" altLang="zh-CN" sz="2400" b="1" kern="100" dirty="0">
                <a:latin typeface="Times New Roman" panose="02020603050405020304" pitchFamily="18" charset="0"/>
                <a:ea typeface="微软雅黑" panose="020B0503020204020204" pitchFamily="34" charset="-122"/>
                <a:cs typeface="Times New Roman" panose="02020603050405020304" pitchFamily="18" charset="0"/>
              </a:rPr>
              <a:t>态的能量降低了，存在能态之间的“排斥作用”</a:t>
            </a:r>
            <a:endPar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 name="页脚占位符 3"/>
          <p:cNvSpPr>
            <a:spLocks noGrp="1"/>
          </p:cNvSpPr>
          <p:nvPr>
            <p:ph type="ftr" sz="quarter" idx="11"/>
          </p:nvPr>
        </p:nvSpPr>
        <p:spPr>
          <a:xfrm>
            <a:off x="3124200" y="6356176"/>
            <a:ext cx="2895600" cy="457200"/>
          </a:xfrm>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zh-CN" altLang="en-US"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清华大学电子工程系</a:t>
            </a:r>
            <a:r>
              <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a:t>
            </a:r>
            <a:r>
              <a:rPr kumimoji="1" lang="zh-CN" altLang="en-US"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黄翊东</a:t>
            </a:r>
            <a:endPar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5" name="灯片编号占位符 4"/>
          <p:cNvSpPr>
            <a:spLocks noGrp="1"/>
          </p:cNvSpPr>
          <p:nvPr>
            <p:ph type="sldNum" sz="quarter" idx="12"/>
          </p:nvPr>
        </p:nvSpPr>
        <p:spPr>
          <a:xfrm>
            <a:off x="6553200" y="6356176"/>
            <a:ext cx="1905000" cy="457200"/>
          </a:xfrm>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CBFA3644-F7FA-4510-BE22-999DFD69EC9B}" type="slidenum">
              <a:rPr kumimoji="1" lang="en-US" altLang="zh-CN" sz="14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t>89</a:t>
            </a:fld>
            <a:endPar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Text Box 5"/>
          <p:cNvSpPr txBox="1">
            <a:spLocks noChangeArrowheads="1"/>
          </p:cNvSpPr>
          <p:nvPr/>
        </p:nvSpPr>
        <p:spPr bwMode="auto">
          <a:xfrm>
            <a:off x="769542" y="1269107"/>
            <a:ext cx="7920037" cy="26336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algn="just" eaLnBrk="1" hangingPunct="1">
              <a:lnSpc>
                <a:spcPct val="120000"/>
              </a:lnSpc>
            </a:pPr>
            <a:r>
              <a:rPr lang="zh-CN" altLang="en-US" b="1" dirty="0">
                <a:latin typeface="Times New Roman" panose="02020603050405020304" pitchFamily="18" charset="0"/>
                <a:ea typeface="微软雅黑" panose="020B0503020204020204" pitchFamily="34" charset="-122"/>
              </a:rPr>
              <a:t>从理论上得到材料的能带结构以及相关的费米面、能态密度和电子云分布（或简称为材料的能带结构或电子结构），需要大量的数值计算。这方面的进步即依赖于理论方法上的发展，也很强地依赖于计算机技术的革新</a:t>
            </a:r>
          </a:p>
        </p:txBody>
      </p:sp>
      <p:sp>
        <p:nvSpPr>
          <p:cNvPr id="1076230" name="Text Box 6"/>
          <p:cNvSpPr txBox="1">
            <a:spLocks noChangeArrowheads="1"/>
          </p:cNvSpPr>
          <p:nvPr/>
        </p:nvSpPr>
        <p:spPr bwMode="auto">
          <a:xfrm>
            <a:off x="827584" y="4005064"/>
            <a:ext cx="8084264" cy="15994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lnSpc>
                <a:spcPct val="120000"/>
              </a:lnSpc>
            </a:pPr>
            <a:r>
              <a:rPr lang="zh-CN" altLang="en-US" b="1" dirty="0">
                <a:latin typeface="Times New Roman" panose="02020603050405020304" pitchFamily="18" charset="0"/>
                <a:ea typeface="微软雅黑" panose="020B0503020204020204" pitchFamily="34" charset="-122"/>
              </a:rPr>
              <a:t>能带结构的计算同时也成为一个专门的领域，不仅</a:t>
            </a:r>
          </a:p>
          <a:p>
            <a:pPr eaLnBrk="1" hangingPunct="1">
              <a:lnSpc>
                <a:spcPct val="120000"/>
              </a:lnSpc>
            </a:pPr>
            <a:r>
              <a:rPr lang="zh-CN" altLang="en-US" b="1" dirty="0">
                <a:latin typeface="Times New Roman" panose="02020603050405020304" pitchFamily="18" charset="0"/>
                <a:ea typeface="微软雅黑" panose="020B0503020204020204" pitchFamily="34" charset="-122"/>
              </a:rPr>
              <a:t>可以解释实验结果，还可以可靠地预言材料的许多</a:t>
            </a:r>
          </a:p>
          <a:p>
            <a:pPr eaLnBrk="1" hangingPunct="1">
              <a:lnSpc>
                <a:spcPct val="120000"/>
              </a:lnSpc>
            </a:pPr>
            <a:r>
              <a:rPr lang="zh-CN" altLang="en-US" b="1" dirty="0">
                <a:latin typeface="Times New Roman" panose="02020603050405020304" pitchFamily="18" charset="0"/>
                <a:ea typeface="微软雅黑" panose="020B0503020204020204" pitchFamily="34" charset="-122"/>
              </a:rPr>
              <a:t>性质，并在某些情形下导致实验方面的重要发现</a:t>
            </a:r>
          </a:p>
        </p:txBody>
      </p:sp>
      <p:sp>
        <p:nvSpPr>
          <p:cNvPr id="2" name="页脚占位符 1"/>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zh-CN" altLang="en-US"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清华大学电子工程系</a:t>
            </a:r>
            <a:r>
              <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a:t>
            </a:r>
            <a:r>
              <a:rPr kumimoji="1" lang="zh-CN" altLang="en-US"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黄翊东</a:t>
            </a:r>
            <a:endPar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3" name="灯片编号占位符 2"/>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CBFA3644-F7FA-4510-BE22-999DFD69EC9B}" type="slidenum">
              <a:rPr kumimoji="1" lang="en-US" altLang="zh-CN" sz="14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t>9</a:t>
            </a:fld>
            <a:endPar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7" name="Text Box 2"/>
          <p:cNvSpPr txBox="1">
            <a:spLocks noChangeArrowheads="1"/>
          </p:cNvSpPr>
          <p:nvPr/>
        </p:nvSpPr>
        <p:spPr bwMode="auto">
          <a:xfrm>
            <a:off x="2400141" y="358547"/>
            <a:ext cx="4297680" cy="645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algn="l" defTabSz="914400">
              <a:buClrTx/>
              <a:buSzTx/>
              <a:buFontTx/>
              <a:defRPr/>
            </a:pPr>
            <a:r>
              <a:rPr lang="zh-CN" altLang="en-US" sz="3600" b="1" dirty="0">
                <a:solidFill>
                  <a:srgbClr val="660066"/>
                </a:solidFill>
                <a:effectLst>
                  <a:outerShdw blurRad="38100" dist="38100" dir="2700000" algn="tl">
                    <a:srgbClr val="C0C0C0"/>
                  </a:outerShdw>
                </a:effectLst>
                <a:latin typeface="Times New Roman" pitchFamily="18" charset="0"/>
                <a:ea typeface="微软雅黑" pitchFamily="34" charset="-122"/>
                <a:cs typeface="+mn-cs"/>
              </a:rPr>
              <a:t>固体电子论的发展史</a:t>
            </a:r>
          </a:p>
        </p:txBody>
      </p:sp>
      <p:sp>
        <p:nvSpPr>
          <p:cNvPr id="8" name="Rectangle 37"/>
          <p:cNvSpPr>
            <a:spLocks noChangeArrowheads="1"/>
          </p:cNvSpPr>
          <p:nvPr/>
        </p:nvSpPr>
        <p:spPr bwMode="auto">
          <a:xfrm flipV="1">
            <a:off x="106363" y="1009873"/>
            <a:ext cx="8885237" cy="42863"/>
          </a:xfrm>
          <a:prstGeom prst="rect">
            <a:avLst/>
          </a:prstGeom>
          <a:gradFill rotWithShape="0">
            <a:gsLst>
              <a:gs pos="0">
                <a:srgbClr val="808080">
                  <a:gamma/>
                  <a:tint val="0"/>
                  <a:invGamma/>
                </a:srgbClr>
              </a:gs>
              <a:gs pos="100000">
                <a:srgbClr val="808080"/>
              </a:gs>
            </a:gsLst>
            <a:path path="shape">
              <a:fillToRect l="50000" t="50000" r="50000" b="50000"/>
            </a:path>
          </a:gradFill>
          <a:ln w="12700">
            <a:noFill/>
            <a:miter lim="800000"/>
            <a:headEnd type="none" w="sm" len="sm"/>
            <a:tailEnd type="none" w="sm" len="sm"/>
          </a:ln>
          <a:effectLst/>
        </p:spPr>
        <p:txBody>
          <a:bodyPr wrap="none" anchor="ctr"/>
          <a:lstStyle/>
          <a:p>
            <a:pPr eaLnBrk="0" fontAlgn="auto" hangingPunct="0">
              <a:spcBef>
                <a:spcPts val="0"/>
              </a:spcBef>
              <a:spcAft>
                <a:spcPts val="0"/>
              </a:spcAft>
              <a:defRPr/>
            </a:pPr>
            <a:endParaRPr lang="zh-CN" altLang="zh-CN" sz="1800" kern="0">
              <a:solidFill>
                <a:srgbClr val="FFFFFF"/>
              </a:solidFill>
              <a:latin typeface="Arial"/>
              <a:ea typeface="宋体"/>
              <a:cs typeface="+mn-c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076230"/>
                                        </p:tgtEl>
                                        <p:attrNameLst>
                                          <p:attrName>style.visibility</p:attrName>
                                        </p:attrNameLst>
                                      </p:cBhvr>
                                      <p:to>
                                        <p:strVal val="visible"/>
                                      </p:to>
                                    </p:set>
                                    <p:animEffect transition="in" filter="dissolve">
                                      <p:cBhvr>
                                        <p:cTn id="7" dur="500"/>
                                        <p:tgtEl>
                                          <p:spTgt spid="10762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6230"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9" name="Rectangle 2"/>
          <p:cNvSpPr>
            <a:spLocks noRot="1" noChangeArrowheads="1"/>
          </p:cNvSpPr>
          <p:nvPr/>
        </p:nvSpPr>
        <p:spPr bwMode="auto">
          <a:xfrm>
            <a:off x="3153368" y="-27384"/>
            <a:ext cx="360045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algn="l" defTabSz="914400">
              <a:buClrTx/>
              <a:buSzTx/>
              <a:buFontTx/>
              <a:defRPr/>
            </a:pPr>
            <a:r>
              <a:rPr kumimoji="1" lang="zh-CN" altLang="en-US" sz="3600" b="1" dirty="0">
                <a:solidFill>
                  <a:srgbClr val="660066"/>
                </a:solidFill>
                <a:effectLst>
                  <a:outerShdw blurRad="38100" dist="38100" dir="2700000" algn="tl">
                    <a:srgbClr val="C0C0C0"/>
                  </a:outerShdw>
                </a:effectLst>
                <a:latin typeface="Times New Roman" pitchFamily="18" charset="0"/>
                <a:ea typeface="微软雅黑" pitchFamily="34" charset="-122"/>
                <a:cs typeface="+mn-cs"/>
              </a:rPr>
              <a:t>简并微扰计算</a:t>
            </a:r>
          </a:p>
        </p:txBody>
      </p:sp>
      <p:graphicFrame>
        <p:nvGraphicFramePr>
          <p:cNvPr id="50180" name="Object 8"/>
          <p:cNvGraphicFramePr>
            <a:graphicFrameLocks noChangeAspect="1"/>
          </p:cNvGraphicFramePr>
          <p:nvPr>
            <p:extLst>
              <p:ext uri="{D42A27DB-BD31-4B8C-83A1-F6EECF244321}">
                <p14:modId xmlns:p14="http://schemas.microsoft.com/office/powerpoint/2010/main" val="3350678006"/>
              </p:ext>
            </p:extLst>
          </p:nvPr>
        </p:nvGraphicFramePr>
        <p:xfrm>
          <a:off x="1403350" y="1046336"/>
          <a:ext cx="7199313" cy="1093787"/>
        </p:xfrm>
        <a:graphic>
          <a:graphicData uri="http://schemas.openxmlformats.org/presentationml/2006/ole">
            <mc:AlternateContent xmlns:mc="http://schemas.openxmlformats.org/markup-compatibility/2006">
              <mc:Choice xmlns:v="urn:schemas-microsoft-com:vml" Requires="v">
                <p:oleObj spid="_x0000_s306165" name="公式" r:id="rId4" imgW="2692400" imgH="406400" progId="Equation.3">
                  <p:embed/>
                </p:oleObj>
              </mc:Choice>
              <mc:Fallback>
                <p:oleObj name="公式" r:id="rId4" imgW="2692400" imgH="406400" progId="Equation.3">
                  <p:embed/>
                  <p:pic>
                    <p:nvPicPr>
                      <p:cNvPr id="0" name="图片 15733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03350" y="1046336"/>
                        <a:ext cx="7199313" cy="1093787"/>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0181" name="Object 5"/>
          <p:cNvGraphicFramePr>
            <a:graphicFrameLocks noChangeAspect="1"/>
          </p:cNvGraphicFramePr>
          <p:nvPr>
            <p:extLst>
              <p:ext uri="{D42A27DB-BD31-4B8C-83A1-F6EECF244321}">
                <p14:modId xmlns:p14="http://schemas.microsoft.com/office/powerpoint/2010/main" val="227147014"/>
              </p:ext>
            </p:extLst>
          </p:nvPr>
        </p:nvGraphicFramePr>
        <p:xfrm>
          <a:off x="4932363" y="2414984"/>
          <a:ext cx="3571875" cy="4221163"/>
        </p:xfrm>
        <a:graphic>
          <a:graphicData uri="http://schemas.openxmlformats.org/presentationml/2006/ole">
            <mc:AlternateContent xmlns:mc="http://schemas.openxmlformats.org/markup-compatibility/2006">
              <mc:Choice xmlns:v="urn:schemas-microsoft-com:vml" Requires="v">
                <p:oleObj spid="_x0000_s306166" name="Image" r:id="rId6" imgW="1783080" imgH="2106295" progId="Photoshop.Image.7">
                  <p:embed/>
                </p:oleObj>
              </mc:Choice>
              <mc:Fallback>
                <p:oleObj name="Image" r:id="rId6" imgW="1783080" imgH="2106295" progId="Photoshop.Image.7">
                  <p:embed/>
                  <p:pic>
                    <p:nvPicPr>
                      <p:cNvPr id="0" name="图片 15733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32363" y="2414984"/>
                        <a:ext cx="3571875" cy="4221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50182" name="Group 6"/>
          <p:cNvGrpSpPr/>
          <p:nvPr/>
        </p:nvGrpSpPr>
        <p:grpSpPr bwMode="auto">
          <a:xfrm>
            <a:off x="4787900" y="4072111"/>
            <a:ext cx="3384550" cy="531812"/>
            <a:chOff x="3016" y="2787"/>
            <a:chExt cx="2132" cy="335"/>
          </a:xfrm>
        </p:grpSpPr>
        <p:graphicFrame>
          <p:nvGraphicFramePr>
            <p:cNvPr id="50197" name="Object 4"/>
            <p:cNvGraphicFramePr>
              <a:graphicFrameLocks noChangeAspect="1"/>
            </p:cNvGraphicFramePr>
            <p:nvPr/>
          </p:nvGraphicFramePr>
          <p:xfrm>
            <a:off x="3016" y="2787"/>
            <a:ext cx="269" cy="335"/>
          </p:xfrm>
          <a:graphic>
            <a:graphicData uri="http://schemas.openxmlformats.org/presentationml/2006/ole">
              <mc:AlternateContent xmlns:mc="http://schemas.openxmlformats.org/markup-compatibility/2006">
                <mc:Choice xmlns:v="urn:schemas-microsoft-com:vml" Requires="v">
                  <p:oleObj spid="_x0000_s306167" name="公式" r:id="rId8" imgW="203200" imgH="254000" progId="Equation.3">
                    <p:embed/>
                  </p:oleObj>
                </mc:Choice>
                <mc:Fallback>
                  <p:oleObj name="公式" r:id="rId8" imgW="203200" imgH="254000" progId="Equation.3">
                    <p:embed/>
                    <p:pic>
                      <p:nvPicPr>
                        <p:cNvPr id="0" name="图片 15733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016" y="2787"/>
                          <a:ext cx="269" cy="3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0198" name="Oval 8"/>
            <p:cNvSpPr>
              <a:spLocks noChangeArrowheads="1"/>
            </p:cNvSpPr>
            <p:nvPr/>
          </p:nvSpPr>
          <p:spPr bwMode="auto">
            <a:xfrm>
              <a:off x="3443" y="2886"/>
              <a:ext cx="90" cy="90"/>
            </a:xfrm>
            <a:prstGeom prst="ellipse">
              <a:avLst/>
            </a:prstGeom>
            <a:solidFill>
              <a:srgbClr val="CC0000"/>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0199" name="Oval 9"/>
            <p:cNvSpPr>
              <a:spLocks noChangeArrowheads="1"/>
            </p:cNvSpPr>
            <p:nvPr/>
          </p:nvSpPr>
          <p:spPr bwMode="auto">
            <a:xfrm>
              <a:off x="4849" y="2894"/>
              <a:ext cx="90" cy="90"/>
            </a:xfrm>
            <a:prstGeom prst="ellipse">
              <a:avLst/>
            </a:prstGeom>
            <a:solidFill>
              <a:srgbClr val="CC0000"/>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0200" name="Line 10"/>
            <p:cNvSpPr>
              <a:spLocks noChangeShapeType="1"/>
            </p:cNvSpPr>
            <p:nvPr/>
          </p:nvSpPr>
          <p:spPr bwMode="auto">
            <a:xfrm>
              <a:off x="3288" y="2940"/>
              <a:ext cx="1860" cy="0"/>
            </a:xfrm>
            <a:prstGeom prst="line">
              <a:avLst/>
            </a:prstGeom>
            <a:noFill/>
            <a:ln w="28575">
              <a:solidFill>
                <a:srgbClr val="CC0000"/>
              </a:solidFill>
              <a:prstDash val="dash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grpSp>
      <p:grpSp>
        <p:nvGrpSpPr>
          <p:cNvPr id="50183" name="Group 11"/>
          <p:cNvGrpSpPr/>
          <p:nvPr/>
        </p:nvGrpSpPr>
        <p:grpSpPr bwMode="auto">
          <a:xfrm>
            <a:off x="4787900" y="3535536"/>
            <a:ext cx="3384550" cy="477837"/>
            <a:chOff x="3016" y="2449"/>
            <a:chExt cx="2132" cy="301"/>
          </a:xfrm>
        </p:grpSpPr>
        <p:graphicFrame>
          <p:nvGraphicFramePr>
            <p:cNvPr id="50193" name="Object 4"/>
            <p:cNvGraphicFramePr>
              <a:graphicFrameLocks noChangeAspect="1"/>
            </p:cNvGraphicFramePr>
            <p:nvPr/>
          </p:nvGraphicFramePr>
          <p:xfrm>
            <a:off x="3016" y="2449"/>
            <a:ext cx="269" cy="301"/>
          </p:xfrm>
          <a:graphic>
            <a:graphicData uri="http://schemas.openxmlformats.org/presentationml/2006/ole">
              <mc:AlternateContent xmlns:mc="http://schemas.openxmlformats.org/markup-compatibility/2006">
                <mc:Choice xmlns:v="urn:schemas-microsoft-com:vml" Requires="v">
                  <p:oleObj spid="_x0000_s306168" name="公式" r:id="rId10" imgW="203200" imgH="228600" progId="Equation.3">
                    <p:embed/>
                  </p:oleObj>
                </mc:Choice>
                <mc:Fallback>
                  <p:oleObj name="公式" r:id="rId10" imgW="203200" imgH="228600" progId="Equation.3">
                    <p:embed/>
                    <p:pic>
                      <p:nvPicPr>
                        <p:cNvPr id="0" name="图片 15733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016" y="2449"/>
                          <a:ext cx="269" cy="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0194" name="Oval 13"/>
            <p:cNvSpPr>
              <a:spLocks noChangeArrowheads="1"/>
            </p:cNvSpPr>
            <p:nvPr/>
          </p:nvSpPr>
          <p:spPr bwMode="auto">
            <a:xfrm>
              <a:off x="3443" y="2577"/>
              <a:ext cx="90" cy="90"/>
            </a:xfrm>
            <a:prstGeom prst="ellipse">
              <a:avLst/>
            </a:prstGeom>
            <a:solidFill>
              <a:srgbClr val="0000FF"/>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0195" name="Oval 14"/>
            <p:cNvSpPr>
              <a:spLocks noChangeArrowheads="1"/>
            </p:cNvSpPr>
            <p:nvPr/>
          </p:nvSpPr>
          <p:spPr bwMode="auto">
            <a:xfrm>
              <a:off x="4849" y="2585"/>
              <a:ext cx="90" cy="90"/>
            </a:xfrm>
            <a:prstGeom prst="ellipse">
              <a:avLst/>
            </a:prstGeom>
            <a:solidFill>
              <a:srgbClr val="0000FF"/>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0196" name="Line 15"/>
            <p:cNvSpPr>
              <a:spLocks noChangeShapeType="1"/>
            </p:cNvSpPr>
            <p:nvPr/>
          </p:nvSpPr>
          <p:spPr bwMode="auto">
            <a:xfrm>
              <a:off x="3288" y="2631"/>
              <a:ext cx="1860" cy="0"/>
            </a:xfrm>
            <a:prstGeom prst="line">
              <a:avLst/>
            </a:prstGeom>
            <a:noFill/>
            <a:ln w="28575">
              <a:solidFill>
                <a:srgbClr val="0000FF"/>
              </a:solidFill>
              <a:prstDash val="dash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grpSp>
      <p:grpSp>
        <p:nvGrpSpPr>
          <p:cNvPr id="50184" name="Group 16"/>
          <p:cNvGrpSpPr/>
          <p:nvPr/>
        </p:nvGrpSpPr>
        <p:grpSpPr bwMode="auto">
          <a:xfrm>
            <a:off x="4787900" y="4543598"/>
            <a:ext cx="3384550" cy="477838"/>
            <a:chOff x="3016" y="2449"/>
            <a:chExt cx="2132" cy="301"/>
          </a:xfrm>
        </p:grpSpPr>
        <p:graphicFrame>
          <p:nvGraphicFramePr>
            <p:cNvPr id="50189" name="Object 4"/>
            <p:cNvGraphicFramePr>
              <a:graphicFrameLocks noChangeAspect="1"/>
            </p:cNvGraphicFramePr>
            <p:nvPr/>
          </p:nvGraphicFramePr>
          <p:xfrm>
            <a:off x="3016" y="2449"/>
            <a:ext cx="269" cy="301"/>
          </p:xfrm>
          <a:graphic>
            <a:graphicData uri="http://schemas.openxmlformats.org/presentationml/2006/ole">
              <mc:AlternateContent xmlns:mc="http://schemas.openxmlformats.org/markup-compatibility/2006">
                <mc:Choice xmlns:v="urn:schemas-microsoft-com:vml" Requires="v">
                  <p:oleObj spid="_x0000_s306169" name="公式" r:id="rId12" imgW="203200" imgH="228600" progId="Equation.3">
                    <p:embed/>
                  </p:oleObj>
                </mc:Choice>
                <mc:Fallback>
                  <p:oleObj name="公式" r:id="rId12" imgW="203200" imgH="228600" progId="Equation.3">
                    <p:embed/>
                    <p:pic>
                      <p:nvPicPr>
                        <p:cNvPr id="0" name="图片 157334"/>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016" y="2449"/>
                          <a:ext cx="269" cy="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0190" name="Oval 18"/>
            <p:cNvSpPr>
              <a:spLocks noChangeArrowheads="1"/>
            </p:cNvSpPr>
            <p:nvPr/>
          </p:nvSpPr>
          <p:spPr bwMode="auto">
            <a:xfrm>
              <a:off x="3443" y="2577"/>
              <a:ext cx="90" cy="90"/>
            </a:xfrm>
            <a:prstGeom prst="ellipse">
              <a:avLst/>
            </a:prstGeom>
            <a:solidFill>
              <a:srgbClr val="0000FF"/>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0191" name="Oval 19"/>
            <p:cNvSpPr>
              <a:spLocks noChangeArrowheads="1"/>
            </p:cNvSpPr>
            <p:nvPr/>
          </p:nvSpPr>
          <p:spPr bwMode="auto">
            <a:xfrm>
              <a:off x="4849" y="2585"/>
              <a:ext cx="90" cy="90"/>
            </a:xfrm>
            <a:prstGeom prst="ellipse">
              <a:avLst/>
            </a:prstGeom>
            <a:solidFill>
              <a:srgbClr val="0000FF"/>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0192" name="Line 20"/>
            <p:cNvSpPr>
              <a:spLocks noChangeShapeType="1"/>
            </p:cNvSpPr>
            <p:nvPr/>
          </p:nvSpPr>
          <p:spPr bwMode="auto">
            <a:xfrm>
              <a:off x="3288" y="2631"/>
              <a:ext cx="1860" cy="0"/>
            </a:xfrm>
            <a:prstGeom prst="line">
              <a:avLst/>
            </a:prstGeom>
            <a:noFill/>
            <a:ln w="28575">
              <a:solidFill>
                <a:srgbClr val="0000FF"/>
              </a:solidFill>
              <a:prstDash val="dash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grpSp>
      <p:graphicFrame>
        <p:nvGraphicFramePr>
          <p:cNvPr id="50185" name="Object 4"/>
          <p:cNvGraphicFramePr>
            <a:graphicFrameLocks noChangeAspect="1"/>
          </p:cNvGraphicFramePr>
          <p:nvPr>
            <p:extLst>
              <p:ext uri="{D42A27DB-BD31-4B8C-83A1-F6EECF244321}">
                <p14:modId xmlns:p14="http://schemas.microsoft.com/office/powerpoint/2010/main" val="3696073668"/>
              </p:ext>
            </p:extLst>
          </p:nvPr>
        </p:nvGraphicFramePr>
        <p:xfrm>
          <a:off x="592547" y="2244898"/>
          <a:ext cx="2590800" cy="715963"/>
        </p:xfrm>
        <a:graphic>
          <a:graphicData uri="http://schemas.openxmlformats.org/presentationml/2006/ole">
            <mc:AlternateContent xmlns:mc="http://schemas.openxmlformats.org/markup-compatibility/2006">
              <mc:Choice xmlns:v="urn:schemas-microsoft-com:vml" Requires="v">
                <p:oleObj spid="_x0000_s306170" name="公式" r:id="rId14" imgW="1002665" imgH="279400" progId="Equation.3">
                  <p:embed/>
                </p:oleObj>
              </mc:Choice>
              <mc:Fallback>
                <p:oleObj name="公式" r:id="rId14" imgW="1002665" imgH="279400" progId="Equation.3">
                  <p:embed/>
                  <p:pic>
                    <p:nvPicPr>
                      <p:cNvPr id="0" name="图片 157335"/>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92547" y="2244898"/>
                        <a:ext cx="2590800" cy="71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0187" name="Object 6"/>
          <p:cNvGraphicFramePr>
            <a:graphicFrameLocks noChangeAspect="1"/>
          </p:cNvGraphicFramePr>
          <p:nvPr>
            <p:extLst>
              <p:ext uri="{D42A27DB-BD31-4B8C-83A1-F6EECF244321}">
                <p14:modId xmlns:p14="http://schemas.microsoft.com/office/powerpoint/2010/main" val="2664079590"/>
              </p:ext>
            </p:extLst>
          </p:nvPr>
        </p:nvGraphicFramePr>
        <p:xfrm>
          <a:off x="350838" y="4056497"/>
          <a:ext cx="3025775" cy="2136775"/>
        </p:xfrm>
        <a:graphic>
          <a:graphicData uri="http://schemas.openxmlformats.org/presentationml/2006/ole">
            <mc:AlternateContent xmlns:mc="http://schemas.openxmlformats.org/markup-compatibility/2006">
              <mc:Choice xmlns:v="urn:schemas-microsoft-com:vml" Requires="v">
                <p:oleObj spid="_x0000_s306171" name="公式" r:id="rId16" imgW="1358900" imgH="965200" progId="Equation.3">
                  <p:embed/>
                </p:oleObj>
              </mc:Choice>
              <mc:Fallback>
                <p:oleObj name="公式" r:id="rId16" imgW="1358900" imgH="965200" progId="Equation.3">
                  <p:embed/>
                  <p:pic>
                    <p:nvPicPr>
                      <p:cNvPr id="0" name="图片 157336"/>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50838" y="4056497"/>
                        <a:ext cx="3025775" cy="2136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5" name="Object 8"/>
          <p:cNvGraphicFramePr>
            <a:graphicFrameLocks noChangeAspect="1"/>
          </p:cNvGraphicFramePr>
          <p:nvPr>
            <p:extLst>
              <p:ext uri="{D42A27DB-BD31-4B8C-83A1-F6EECF244321}">
                <p14:modId xmlns:p14="http://schemas.microsoft.com/office/powerpoint/2010/main" val="3859534198"/>
              </p:ext>
            </p:extLst>
          </p:nvPr>
        </p:nvGraphicFramePr>
        <p:xfrm>
          <a:off x="4025130" y="2167535"/>
          <a:ext cx="4593981" cy="1053677"/>
        </p:xfrm>
        <a:graphic>
          <a:graphicData uri="http://schemas.openxmlformats.org/presentationml/2006/ole">
            <mc:AlternateContent xmlns:mc="http://schemas.openxmlformats.org/markup-compatibility/2006">
              <mc:Choice xmlns:v="urn:schemas-microsoft-com:vml" Requires="v">
                <p:oleObj spid="_x0000_s306172" name="Equation" r:id="rId18" imgW="52120800" imgH="11887200" progId="Equation.DSMT4">
                  <p:embed/>
                </p:oleObj>
              </mc:Choice>
              <mc:Fallback>
                <p:oleObj name="Equation" r:id="rId18" imgW="52120800" imgH="11887200" progId="Equation.DSMT4">
                  <p:embed/>
                  <p:pic>
                    <p:nvPicPr>
                      <p:cNvPr id="0" name="图片 157337"/>
                      <p:cNvPicPr>
                        <a:picLocks noChangeAspect="1" noChangeArrowheads="1"/>
                      </p:cNvPicPr>
                      <p:nvPr/>
                    </p:nvPicPr>
                    <p:blipFill>
                      <a:blip r:embed="rId19"/>
                      <a:srcRect/>
                      <a:stretch>
                        <a:fillRect/>
                      </a:stretch>
                    </p:blipFill>
                    <p:spPr bwMode="auto">
                      <a:xfrm>
                        <a:off x="4025130" y="2167535"/>
                        <a:ext cx="4593981" cy="1053677"/>
                      </a:xfrm>
                      <a:prstGeom prst="rect">
                        <a:avLst/>
                      </a:prstGeom>
                      <a:solidFill>
                        <a:srgbClr val="FFFF00"/>
                      </a:solidFill>
                      <a:ln>
                        <a:noFill/>
                      </a:ln>
                    </p:spPr>
                  </p:pic>
                </p:oleObj>
              </mc:Fallback>
            </mc:AlternateContent>
          </a:graphicData>
        </a:graphic>
      </p:graphicFrame>
      <p:cxnSp>
        <p:nvCxnSpPr>
          <p:cNvPr id="26" name="直接连接符 25"/>
          <p:cNvCxnSpPr/>
          <p:nvPr/>
        </p:nvCxnSpPr>
        <p:spPr bwMode="auto">
          <a:xfrm flipV="1">
            <a:off x="612628" y="2932732"/>
            <a:ext cx="2519212" cy="22587"/>
          </a:xfrm>
          <a:prstGeom prst="line">
            <a:avLst/>
          </a:prstGeom>
          <a:solidFill>
            <a:schemeClr val="accent1"/>
          </a:solidFill>
          <a:ln w="57150" cap="flat" cmpd="sng" algn="ctr">
            <a:solidFill>
              <a:srgbClr val="CC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3" name="标题 24"/>
          <p:cNvSpPr txBox="1"/>
          <p:nvPr/>
        </p:nvSpPr>
        <p:spPr>
          <a:xfrm>
            <a:off x="461166" y="3127810"/>
            <a:ext cx="3225828" cy="928687"/>
          </a:xfrm>
          <a:prstGeom prst="rect">
            <a:avLst/>
          </a:prstGeom>
        </p:spPr>
        <p:txBody>
          <a:bodyPr/>
          <a:lstStyle>
            <a:lvl1pPr algn="l" rtl="0" eaLnBrk="0" fontAlgn="base" hangingPunct="0">
              <a:spcBef>
                <a:spcPct val="0"/>
              </a:spcBef>
              <a:spcAft>
                <a:spcPct val="0"/>
              </a:spcAft>
              <a:defRPr sz="4200">
                <a:solidFill>
                  <a:schemeClr val="tx2"/>
                </a:solidFill>
                <a:latin typeface="+mj-lt"/>
                <a:ea typeface="+mj-ea"/>
                <a:cs typeface="+mj-cs"/>
              </a:defRPr>
            </a:lvl1pPr>
            <a:lvl2pPr algn="l" rtl="0" eaLnBrk="0" fontAlgn="base" hangingPunct="0">
              <a:spcBef>
                <a:spcPct val="0"/>
              </a:spcBef>
              <a:spcAft>
                <a:spcPct val="0"/>
              </a:spcAft>
              <a:defRPr sz="4200">
                <a:solidFill>
                  <a:schemeClr val="tx2"/>
                </a:solidFill>
                <a:latin typeface="Arial" panose="020B0604020202020204" pitchFamily="34" charset="0"/>
                <a:ea typeface="宋体" panose="02010600030101010101" pitchFamily="2" charset="-122"/>
              </a:defRPr>
            </a:lvl2pPr>
            <a:lvl3pPr algn="l" rtl="0" eaLnBrk="0" fontAlgn="base" hangingPunct="0">
              <a:spcBef>
                <a:spcPct val="0"/>
              </a:spcBef>
              <a:spcAft>
                <a:spcPct val="0"/>
              </a:spcAft>
              <a:defRPr sz="4200">
                <a:solidFill>
                  <a:schemeClr val="tx2"/>
                </a:solidFill>
                <a:latin typeface="Arial" panose="020B0604020202020204" pitchFamily="34" charset="0"/>
                <a:ea typeface="宋体" panose="02010600030101010101" pitchFamily="2" charset="-122"/>
              </a:defRPr>
            </a:lvl3pPr>
            <a:lvl4pPr algn="l" rtl="0" eaLnBrk="0" fontAlgn="base" hangingPunct="0">
              <a:spcBef>
                <a:spcPct val="0"/>
              </a:spcBef>
              <a:spcAft>
                <a:spcPct val="0"/>
              </a:spcAft>
              <a:defRPr sz="4200">
                <a:solidFill>
                  <a:schemeClr val="tx2"/>
                </a:solidFill>
                <a:latin typeface="Arial" panose="020B0604020202020204" pitchFamily="34" charset="0"/>
                <a:ea typeface="宋体" panose="02010600030101010101" pitchFamily="2" charset="-122"/>
              </a:defRPr>
            </a:lvl4pPr>
            <a:lvl5pPr algn="l" rtl="0" eaLnBrk="0" fontAlgn="base" hangingPunct="0">
              <a:spcBef>
                <a:spcPct val="0"/>
              </a:spcBef>
              <a:spcAft>
                <a:spcPct val="0"/>
              </a:spcAft>
              <a:defRPr sz="4200">
                <a:solidFill>
                  <a:schemeClr val="tx2"/>
                </a:solidFill>
                <a:latin typeface="Arial" panose="020B0604020202020204" pitchFamily="34" charset="0"/>
                <a:ea typeface="宋体" panose="02010600030101010101" pitchFamily="2" charset="-122"/>
              </a:defRPr>
            </a:lvl5pPr>
            <a:lvl6pPr marL="457200" algn="l" rtl="0" fontAlgn="base">
              <a:spcBef>
                <a:spcPct val="0"/>
              </a:spcBef>
              <a:spcAft>
                <a:spcPct val="0"/>
              </a:spcAft>
              <a:defRPr sz="4200">
                <a:solidFill>
                  <a:schemeClr val="tx2"/>
                </a:solidFill>
                <a:latin typeface="Arial" panose="020B0604020202020204" pitchFamily="34" charset="0"/>
                <a:ea typeface="宋体" panose="02010600030101010101" pitchFamily="2" charset="-122"/>
              </a:defRPr>
            </a:lvl6pPr>
            <a:lvl7pPr marL="914400" algn="l" rtl="0" fontAlgn="base">
              <a:spcBef>
                <a:spcPct val="0"/>
              </a:spcBef>
              <a:spcAft>
                <a:spcPct val="0"/>
              </a:spcAft>
              <a:defRPr sz="4200">
                <a:solidFill>
                  <a:schemeClr val="tx2"/>
                </a:solidFill>
                <a:latin typeface="Arial" panose="020B0604020202020204" pitchFamily="34" charset="0"/>
                <a:ea typeface="宋体" panose="02010600030101010101" pitchFamily="2" charset="-122"/>
              </a:defRPr>
            </a:lvl7pPr>
            <a:lvl8pPr marL="1371600" algn="l" rtl="0" fontAlgn="base">
              <a:spcBef>
                <a:spcPct val="0"/>
              </a:spcBef>
              <a:spcAft>
                <a:spcPct val="0"/>
              </a:spcAft>
              <a:defRPr sz="4200">
                <a:solidFill>
                  <a:schemeClr val="tx2"/>
                </a:solidFill>
                <a:latin typeface="Arial" panose="020B0604020202020204" pitchFamily="34" charset="0"/>
                <a:ea typeface="宋体" panose="02010600030101010101" pitchFamily="2" charset="-122"/>
              </a:defRPr>
            </a:lvl8pPr>
            <a:lvl9pPr marL="1828800" algn="l" rtl="0" fontAlgn="base">
              <a:spcBef>
                <a:spcPct val="0"/>
              </a:spcBef>
              <a:spcAft>
                <a:spcPct val="0"/>
              </a:spcAft>
              <a:defRPr sz="4200">
                <a:solidFill>
                  <a:schemeClr val="tx2"/>
                </a:solidFill>
                <a:latin typeface="Arial" panose="020B0604020202020204" pitchFamily="34" charset="0"/>
                <a:ea typeface="宋体" panose="02010600030101010101" pitchFamily="2" charset="-122"/>
              </a:defRPr>
            </a:lvl9pPr>
          </a:lstStyle>
          <a:p>
            <a:pPr>
              <a:defRPr/>
            </a:pPr>
            <a:r>
              <a:rPr kumimoji="0" lang="zh-CN" altLang="en-US" sz="2400" b="1" i="0" u="none" strike="noStrike" kern="0" cap="none" spc="0" normalizeH="0" baseline="0" noProof="0" dirty="0">
                <a:ln>
                  <a:noFill/>
                </a:ln>
                <a:solidFill>
                  <a:srgbClr val="0000FF"/>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远离布里渊区边界，</a:t>
            </a:r>
            <a:endParaRPr kumimoji="0" lang="en-US" altLang="zh-CN" sz="2400" b="1" i="0" u="none" strike="noStrike" kern="0" cap="none" spc="0" normalizeH="0" baseline="0" noProof="0" dirty="0">
              <a:ln>
                <a:noFill/>
              </a:ln>
              <a:solidFill>
                <a:srgbClr val="0000FF"/>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a:p>
            <a:pPr>
              <a:defRPr/>
            </a:pPr>
            <a:r>
              <a:rPr lang="en-US" altLang="zh-CN" sz="2400" b="1" i="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k</a:t>
            </a:r>
            <a:r>
              <a:rPr lang="zh-CN" altLang="en-US" sz="2400"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和</a:t>
            </a:r>
            <a:r>
              <a:rPr lang="en-US" altLang="zh-CN" sz="2400" b="1" i="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k</a:t>
            </a:r>
            <a:r>
              <a:rPr lang="en-US" altLang="zh-CN" sz="2400"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400"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能量差别比较大</a:t>
            </a:r>
          </a:p>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1" i="0" u="none" strike="noStrike" kern="0" cap="none" spc="0" normalizeH="0" baseline="0" noProof="0" dirty="0">
              <a:ln>
                <a:noFill/>
              </a:ln>
              <a:solidFill>
                <a:srgbClr val="0000FF"/>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 name="页脚占位符 1"/>
          <p:cNvSpPr>
            <a:spLocks noGrp="1"/>
          </p:cNvSpPr>
          <p:nvPr>
            <p:ph type="ftr" sz="quarter" idx="11"/>
          </p:nvPr>
        </p:nvSpPr>
        <p:spPr>
          <a:xfrm>
            <a:off x="3124200" y="6428184"/>
            <a:ext cx="2895600" cy="457200"/>
          </a:xfrm>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zh-CN" altLang="en-US"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清华大学电子工程系</a:t>
            </a:r>
            <a:r>
              <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a:t>
            </a:r>
            <a:r>
              <a:rPr kumimoji="1" lang="zh-CN" altLang="en-US"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黄翊东</a:t>
            </a:r>
            <a:endPar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3" name="灯片编号占位符 2"/>
          <p:cNvSpPr>
            <a:spLocks noGrp="1"/>
          </p:cNvSpPr>
          <p:nvPr>
            <p:ph type="sldNum" sz="quarter" idx="12"/>
          </p:nvPr>
        </p:nvSpPr>
        <p:spPr>
          <a:xfrm>
            <a:off x="6553200" y="6428184"/>
            <a:ext cx="1905000" cy="457200"/>
          </a:xfrm>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CBFA3644-F7FA-4510-BE22-999DFD69EC9B}" type="slidenum">
              <a:rPr kumimoji="1" lang="en-US" altLang="zh-CN" sz="14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t>90</a:t>
            </a:fld>
            <a:endPar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28" name="Rectangle 37"/>
          <p:cNvSpPr>
            <a:spLocks noChangeArrowheads="1"/>
          </p:cNvSpPr>
          <p:nvPr/>
        </p:nvSpPr>
        <p:spPr bwMode="auto">
          <a:xfrm flipV="1">
            <a:off x="179512" y="836712"/>
            <a:ext cx="8885237" cy="42863"/>
          </a:xfrm>
          <a:prstGeom prst="rect">
            <a:avLst/>
          </a:prstGeom>
          <a:gradFill rotWithShape="0">
            <a:gsLst>
              <a:gs pos="0">
                <a:srgbClr val="808080">
                  <a:gamma/>
                  <a:tint val="0"/>
                  <a:invGamma/>
                </a:srgbClr>
              </a:gs>
              <a:gs pos="100000">
                <a:srgbClr val="808080"/>
              </a:gs>
            </a:gsLst>
            <a:path path="shape">
              <a:fillToRect l="50000" t="50000" r="50000" b="50000"/>
            </a:path>
          </a:gradFill>
          <a:ln w="12700">
            <a:noFill/>
            <a:miter lim="800000"/>
            <a:headEnd type="none" w="sm" len="sm"/>
            <a:tailEnd type="none" w="sm" len="sm"/>
          </a:ln>
          <a:effectLst/>
        </p:spPr>
        <p:txBody>
          <a:bodyPr wrap="none" anchor="ctr"/>
          <a:lstStyle/>
          <a:p>
            <a:pPr marL="0" marR="0" lvl="0" indent="0" algn="l" defTabSz="914400" rtl="0" eaLnBrk="0" fontAlgn="auto" latinLnBrk="0" hangingPunct="0">
              <a:lnSpc>
                <a:spcPct val="100000"/>
              </a:lnSpc>
              <a:spcBef>
                <a:spcPts val="0"/>
              </a:spcBef>
              <a:spcAft>
                <a:spcPts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Arial"/>
              <a:ea typeface="宋体"/>
              <a:cs typeface="+mn-c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500"/>
                                        <p:tgtEl>
                                          <p:spTgt spid="26"/>
                                        </p:tgtEl>
                                        <p:attrNameLst>
                                          <p:attrName>ppt_x</p:attrName>
                                        </p:attrNameLst>
                                      </p:cBhvr>
                                      <p:tavLst>
                                        <p:tav tm="0">
                                          <p:val>
                                            <p:strVal val="#ppt_x-#ppt_w*1.125000"/>
                                          </p:val>
                                        </p:tav>
                                        <p:tav tm="100000">
                                          <p:val>
                                            <p:strVal val="#ppt_x"/>
                                          </p:val>
                                        </p:tav>
                                      </p:tavLst>
                                    </p:anim>
                                    <p:animEffect transition="in" filter="wipe(right)">
                                      <p:cBhvr>
                                        <p:cTn id="8" dur="500"/>
                                        <p:tgtEl>
                                          <p:spTgt spid="26"/>
                                        </p:tgtEl>
                                      </p:cBhvr>
                                    </p:animEffec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33"/>
                                        </p:tgtEl>
                                        <p:attrNameLst>
                                          <p:attrName>style.visibility</p:attrName>
                                        </p:attrNameLst>
                                      </p:cBhvr>
                                      <p:to>
                                        <p:strVal val="visible"/>
                                      </p:to>
                                    </p:set>
                                    <p:animEffect transition="in" filter="fade">
                                      <p:cBhvr>
                                        <p:cTn id="13" dur="500"/>
                                        <p:tgtEl>
                                          <p:spTgt spid="33"/>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5"/>
                                        </p:tgtEl>
                                        <p:attrNameLst>
                                          <p:attrName>style.visibility</p:attrName>
                                        </p:attrNameLst>
                                      </p:cBhvr>
                                      <p:to>
                                        <p:strVal val="visible"/>
                                      </p:to>
                                    </p:set>
                                    <p:animEffect transition="in" filter="fade">
                                      <p:cBhvr>
                                        <p:cTn id="18" dur="500"/>
                                        <p:tgtEl>
                                          <p:spTgt spid="2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50187"/>
                                        </p:tgtEl>
                                        <p:attrNameLst>
                                          <p:attrName>style.visibility</p:attrName>
                                        </p:attrNameLst>
                                      </p:cBhvr>
                                      <p:to>
                                        <p:strVal val="visible"/>
                                      </p:to>
                                    </p:set>
                                    <p:animEffect transition="in" filter="fade">
                                      <p:cBhvr>
                                        <p:cTn id="23" dur="500"/>
                                        <p:tgtEl>
                                          <p:spTgt spid="501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9" name="Rectangle 2"/>
          <p:cNvSpPr>
            <a:spLocks noRot="1" noChangeArrowheads="1"/>
          </p:cNvSpPr>
          <p:nvPr/>
        </p:nvSpPr>
        <p:spPr bwMode="auto">
          <a:xfrm>
            <a:off x="3204785" y="19845"/>
            <a:ext cx="360045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algn="l" defTabSz="914400" rtl="0" fontAlgn="base" latinLnBrk="0">
              <a:lnSpc>
                <a:spcPct val="100000"/>
              </a:lnSpc>
              <a:buClrTx/>
              <a:buSzTx/>
              <a:buFontTx/>
              <a:buNone/>
              <a:defRPr/>
            </a:pPr>
            <a:r>
              <a:rPr kumimoji="1" lang="zh-CN" altLang="en-US" sz="3600" b="1" dirty="0">
                <a:solidFill>
                  <a:srgbClr val="660066"/>
                </a:solidFill>
                <a:effectLst>
                  <a:outerShdw blurRad="38100" dist="38100" dir="2700000" algn="tl">
                    <a:srgbClr val="C0C0C0"/>
                  </a:outerShdw>
                </a:effectLst>
                <a:latin typeface="Times New Roman" pitchFamily="18" charset="0"/>
                <a:ea typeface="微软雅黑" pitchFamily="34" charset="-122"/>
                <a:cs typeface="+mn-cs"/>
              </a:rPr>
              <a:t>简并微扰计算</a:t>
            </a:r>
          </a:p>
        </p:txBody>
      </p:sp>
      <p:graphicFrame>
        <p:nvGraphicFramePr>
          <p:cNvPr id="50180" name="Object 8"/>
          <p:cNvGraphicFramePr>
            <a:graphicFrameLocks noChangeAspect="1"/>
          </p:cNvGraphicFramePr>
          <p:nvPr>
            <p:extLst>
              <p:ext uri="{D42A27DB-BD31-4B8C-83A1-F6EECF244321}">
                <p14:modId xmlns:p14="http://schemas.microsoft.com/office/powerpoint/2010/main" val="2899084978"/>
              </p:ext>
            </p:extLst>
          </p:nvPr>
        </p:nvGraphicFramePr>
        <p:xfrm>
          <a:off x="1403350" y="1052736"/>
          <a:ext cx="7199313" cy="1093787"/>
        </p:xfrm>
        <a:graphic>
          <a:graphicData uri="http://schemas.openxmlformats.org/presentationml/2006/ole">
            <mc:AlternateContent xmlns:mc="http://schemas.openxmlformats.org/markup-compatibility/2006">
              <mc:Choice xmlns:v="urn:schemas-microsoft-com:vml" Requires="v">
                <p:oleObj spid="_x0000_s372084" name="公式" r:id="rId4" imgW="2692400" imgH="406400" progId="Equation.3">
                  <p:embed/>
                </p:oleObj>
              </mc:Choice>
              <mc:Fallback>
                <p:oleObj name="公式" r:id="rId4" imgW="2692400" imgH="406400" progId="Equation.3">
                  <p:embed/>
                  <p:pic>
                    <p:nvPicPr>
                      <p:cNvPr id="0" name="Object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03350" y="1052736"/>
                        <a:ext cx="7199313" cy="1093787"/>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0181" name="Object 5"/>
          <p:cNvGraphicFramePr>
            <a:graphicFrameLocks noChangeAspect="1"/>
          </p:cNvGraphicFramePr>
          <p:nvPr>
            <p:extLst>
              <p:ext uri="{D42A27DB-BD31-4B8C-83A1-F6EECF244321}">
                <p14:modId xmlns:p14="http://schemas.microsoft.com/office/powerpoint/2010/main" val="3590383157"/>
              </p:ext>
            </p:extLst>
          </p:nvPr>
        </p:nvGraphicFramePr>
        <p:xfrm>
          <a:off x="4932363" y="2219548"/>
          <a:ext cx="3571875" cy="4221163"/>
        </p:xfrm>
        <a:graphic>
          <a:graphicData uri="http://schemas.openxmlformats.org/presentationml/2006/ole">
            <mc:AlternateContent xmlns:mc="http://schemas.openxmlformats.org/markup-compatibility/2006">
              <mc:Choice xmlns:v="urn:schemas-microsoft-com:vml" Requires="v">
                <p:oleObj spid="_x0000_s372085" name="Image" r:id="rId6" imgW="1783080" imgH="2106295" progId="Photoshop.Image.7">
                  <p:embed/>
                </p:oleObj>
              </mc:Choice>
              <mc:Fallback>
                <p:oleObj name="Image" r:id="rId6" imgW="1783080" imgH="2106295" progId="Photoshop.Image.7">
                  <p:embed/>
                  <p:pic>
                    <p:nvPicPr>
                      <p:cNvPr id="0" name="Object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32363" y="2219548"/>
                        <a:ext cx="3571875" cy="4221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50182" name="Group 6"/>
          <p:cNvGrpSpPr/>
          <p:nvPr/>
        </p:nvGrpSpPr>
        <p:grpSpPr bwMode="auto">
          <a:xfrm>
            <a:off x="4787900" y="4078511"/>
            <a:ext cx="3384550" cy="531812"/>
            <a:chOff x="3016" y="2787"/>
            <a:chExt cx="2132" cy="335"/>
          </a:xfrm>
        </p:grpSpPr>
        <p:graphicFrame>
          <p:nvGraphicFramePr>
            <p:cNvPr id="50197" name="Object 4"/>
            <p:cNvGraphicFramePr>
              <a:graphicFrameLocks noChangeAspect="1"/>
            </p:cNvGraphicFramePr>
            <p:nvPr/>
          </p:nvGraphicFramePr>
          <p:xfrm>
            <a:off x="3016" y="2787"/>
            <a:ext cx="269" cy="335"/>
          </p:xfrm>
          <a:graphic>
            <a:graphicData uri="http://schemas.openxmlformats.org/presentationml/2006/ole">
              <mc:AlternateContent xmlns:mc="http://schemas.openxmlformats.org/markup-compatibility/2006">
                <mc:Choice xmlns:v="urn:schemas-microsoft-com:vml" Requires="v">
                  <p:oleObj spid="_x0000_s372086" name="公式" r:id="rId8" imgW="203200" imgH="254000" progId="Equation.3">
                    <p:embed/>
                  </p:oleObj>
                </mc:Choice>
                <mc:Fallback>
                  <p:oleObj name="公式" r:id="rId8" imgW="203200" imgH="254000" progId="Equation.3">
                    <p:embed/>
                    <p:pic>
                      <p:nvPicPr>
                        <p:cNvPr id="0" name="Object 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016" y="2787"/>
                          <a:ext cx="269" cy="3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0198" name="Oval 8"/>
            <p:cNvSpPr>
              <a:spLocks noChangeArrowheads="1"/>
            </p:cNvSpPr>
            <p:nvPr/>
          </p:nvSpPr>
          <p:spPr bwMode="auto">
            <a:xfrm>
              <a:off x="3443" y="2886"/>
              <a:ext cx="90" cy="90"/>
            </a:xfrm>
            <a:prstGeom prst="ellipse">
              <a:avLst/>
            </a:prstGeom>
            <a:solidFill>
              <a:srgbClr val="CC0000"/>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0199" name="Oval 9"/>
            <p:cNvSpPr>
              <a:spLocks noChangeArrowheads="1"/>
            </p:cNvSpPr>
            <p:nvPr/>
          </p:nvSpPr>
          <p:spPr bwMode="auto">
            <a:xfrm>
              <a:off x="4849" y="2894"/>
              <a:ext cx="90" cy="90"/>
            </a:xfrm>
            <a:prstGeom prst="ellipse">
              <a:avLst/>
            </a:prstGeom>
            <a:solidFill>
              <a:srgbClr val="CC0000"/>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0200" name="Line 10"/>
            <p:cNvSpPr>
              <a:spLocks noChangeShapeType="1"/>
            </p:cNvSpPr>
            <p:nvPr/>
          </p:nvSpPr>
          <p:spPr bwMode="auto">
            <a:xfrm>
              <a:off x="3288" y="2940"/>
              <a:ext cx="1860" cy="0"/>
            </a:xfrm>
            <a:prstGeom prst="line">
              <a:avLst/>
            </a:prstGeom>
            <a:noFill/>
            <a:ln w="28575">
              <a:solidFill>
                <a:srgbClr val="CC0000"/>
              </a:solidFill>
              <a:prstDash val="dash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rgbClr val="000000"/>
                </a:solidFill>
                <a:effectLst/>
                <a:uLnTx/>
                <a:uFillTx/>
                <a:latin typeface="Arial" panose="020B0604020202020204" pitchFamily="34" charset="0"/>
                <a:ea typeface="楷体_GB2312"/>
              </a:endParaRPr>
            </a:p>
          </p:txBody>
        </p:sp>
      </p:grpSp>
      <p:grpSp>
        <p:nvGrpSpPr>
          <p:cNvPr id="50183" name="Group 11"/>
          <p:cNvGrpSpPr/>
          <p:nvPr/>
        </p:nvGrpSpPr>
        <p:grpSpPr bwMode="auto">
          <a:xfrm>
            <a:off x="4787900" y="3541936"/>
            <a:ext cx="3384550" cy="477837"/>
            <a:chOff x="3016" y="2449"/>
            <a:chExt cx="2132" cy="301"/>
          </a:xfrm>
        </p:grpSpPr>
        <p:graphicFrame>
          <p:nvGraphicFramePr>
            <p:cNvPr id="50193" name="Object 4"/>
            <p:cNvGraphicFramePr>
              <a:graphicFrameLocks noChangeAspect="1"/>
            </p:cNvGraphicFramePr>
            <p:nvPr/>
          </p:nvGraphicFramePr>
          <p:xfrm>
            <a:off x="3016" y="2449"/>
            <a:ext cx="269" cy="301"/>
          </p:xfrm>
          <a:graphic>
            <a:graphicData uri="http://schemas.openxmlformats.org/presentationml/2006/ole">
              <mc:AlternateContent xmlns:mc="http://schemas.openxmlformats.org/markup-compatibility/2006">
                <mc:Choice xmlns:v="urn:schemas-microsoft-com:vml" Requires="v">
                  <p:oleObj spid="_x0000_s372087" name="公式" r:id="rId10" imgW="203200" imgH="228600" progId="Equation.3">
                    <p:embed/>
                  </p:oleObj>
                </mc:Choice>
                <mc:Fallback>
                  <p:oleObj name="公式" r:id="rId10" imgW="203200" imgH="228600" progId="Equation.3">
                    <p:embed/>
                    <p:pic>
                      <p:nvPicPr>
                        <p:cNvPr id="0" name="Object 4"/>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016" y="2449"/>
                          <a:ext cx="269" cy="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0194" name="Oval 13"/>
            <p:cNvSpPr>
              <a:spLocks noChangeArrowheads="1"/>
            </p:cNvSpPr>
            <p:nvPr/>
          </p:nvSpPr>
          <p:spPr bwMode="auto">
            <a:xfrm>
              <a:off x="3443" y="2577"/>
              <a:ext cx="90" cy="90"/>
            </a:xfrm>
            <a:prstGeom prst="ellipse">
              <a:avLst/>
            </a:prstGeom>
            <a:solidFill>
              <a:srgbClr val="0000FF"/>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0195" name="Oval 14"/>
            <p:cNvSpPr>
              <a:spLocks noChangeArrowheads="1"/>
            </p:cNvSpPr>
            <p:nvPr/>
          </p:nvSpPr>
          <p:spPr bwMode="auto">
            <a:xfrm>
              <a:off x="4849" y="2585"/>
              <a:ext cx="90" cy="90"/>
            </a:xfrm>
            <a:prstGeom prst="ellipse">
              <a:avLst/>
            </a:prstGeom>
            <a:solidFill>
              <a:srgbClr val="0000FF"/>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0196" name="Line 15"/>
            <p:cNvSpPr>
              <a:spLocks noChangeShapeType="1"/>
            </p:cNvSpPr>
            <p:nvPr/>
          </p:nvSpPr>
          <p:spPr bwMode="auto">
            <a:xfrm>
              <a:off x="3288" y="2631"/>
              <a:ext cx="1860" cy="0"/>
            </a:xfrm>
            <a:prstGeom prst="line">
              <a:avLst/>
            </a:prstGeom>
            <a:noFill/>
            <a:ln w="28575">
              <a:solidFill>
                <a:srgbClr val="0000FF"/>
              </a:solidFill>
              <a:prstDash val="dash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rgbClr val="000000"/>
                </a:solidFill>
                <a:effectLst/>
                <a:uLnTx/>
                <a:uFillTx/>
                <a:latin typeface="Arial" panose="020B0604020202020204" pitchFamily="34" charset="0"/>
                <a:ea typeface="楷体_GB2312"/>
              </a:endParaRPr>
            </a:p>
          </p:txBody>
        </p:sp>
      </p:grpSp>
      <p:grpSp>
        <p:nvGrpSpPr>
          <p:cNvPr id="50184" name="Group 16"/>
          <p:cNvGrpSpPr/>
          <p:nvPr/>
        </p:nvGrpSpPr>
        <p:grpSpPr bwMode="auto">
          <a:xfrm>
            <a:off x="4787900" y="4549998"/>
            <a:ext cx="3384550" cy="477838"/>
            <a:chOff x="3016" y="2449"/>
            <a:chExt cx="2132" cy="301"/>
          </a:xfrm>
        </p:grpSpPr>
        <p:graphicFrame>
          <p:nvGraphicFramePr>
            <p:cNvPr id="50189" name="Object 4"/>
            <p:cNvGraphicFramePr>
              <a:graphicFrameLocks noChangeAspect="1"/>
            </p:cNvGraphicFramePr>
            <p:nvPr/>
          </p:nvGraphicFramePr>
          <p:xfrm>
            <a:off x="3016" y="2449"/>
            <a:ext cx="269" cy="301"/>
          </p:xfrm>
          <a:graphic>
            <a:graphicData uri="http://schemas.openxmlformats.org/presentationml/2006/ole">
              <mc:AlternateContent xmlns:mc="http://schemas.openxmlformats.org/markup-compatibility/2006">
                <mc:Choice xmlns:v="urn:schemas-microsoft-com:vml" Requires="v">
                  <p:oleObj spid="_x0000_s372088" name="公式" r:id="rId12" imgW="203200" imgH="228600" progId="Equation.3">
                    <p:embed/>
                  </p:oleObj>
                </mc:Choice>
                <mc:Fallback>
                  <p:oleObj name="公式" r:id="rId12" imgW="203200" imgH="228600" progId="Equation.3">
                    <p:embed/>
                    <p:pic>
                      <p:nvPicPr>
                        <p:cNvPr id="0" name="Object 4"/>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016" y="2449"/>
                          <a:ext cx="269" cy="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0190" name="Oval 18"/>
            <p:cNvSpPr>
              <a:spLocks noChangeArrowheads="1"/>
            </p:cNvSpPr>
            <p:nvPr/>
          </p:nvSpPr>
          <p:spPr bwMode="auto">
            <a:xfrm>
              <a:off x="3443" y="2577"/>
              <a:ext cx="90" cy="90"/>
            </a:xfrm>
            <a:prstGeom prst="ellipse">
              <a:avLst/>
            </a:prstGeom>
            <a:solidFill>
              <a:srgbClr val="0000FF"/>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0191" name="Oval 19"/>
            <p:cNvSpPr>
              <a:spLocks noChangeArrowheads="1"/>
            </p:cNvSpPr>
            <p:nvPr/>
          </p:nvSpPr>
          <p:spPr bwMode="auto">
            <a:xfrm>
              <a:off x="4849" y="2585"/>
              <a:ext cx="90" cy="90"/>
            </a:xfrm>
            <a:prstGeom prst="ellipse">
              <a:avLst/>
            </a:prstGeom>
            <a:solidFill>
              <a:srgbClr val="0000FF"/>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0192" name="Line 20"/>
            <p:cNvSpPr>
              <a:spLocks noChangeShapeType="1"/>
            </p:cNvSpPr>
            <p:nvPr/>
          </p:nvSpPr>
          <p:spPr bwMode="auto">
            <a:xfrm>
              <a:off x="3288" y="2631"/>
              <a:ext cx="1860" cy="0"/>
            </a:xfrm>
            <a:prstGeom prst="line">
              <a:avLst/>
            </a:prstGeom>
            <a:noFill/>
            <a:ln w="28575">
              <a:solidFill>
                <a:srgbClr val="0000FF"/>
              </a:solidFill>
              <a:prstDash val="dash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rgbClr val="000000"/>
                </a:solidFill>
                <a:effectLst/>
                <a:uLnTx/>
                <a:uFillTx/>
                <a:latin typeface="Arial" panose="020B0604020202020204" pitchFamily="34" charset="0"/>
                <a:ea typeface="楷体_GB2312"/>
              </a:endParaRPr>
            </a:p>
          </p:txBody>
        </p:sp>
      </p:grpSp>
      <p:graphicFrame>
        <p:nvGraphicFramePr>
          <p:cNvPr id="50185" name="Object 4"/>
          <p:cNvGraphicFramePr>
            <a:graphicFrameLocks noChangeAspect="1"/>
          </p:cNvGraphicFramePr>
          <p:nvPr>
            <p:extLst>
              <p:ext uri="{D42A27DB-BD31-4B8C-83A1-F6EECF244321}">
                <p14:modId xmlns:p14="http://schemas.microsoft.com/office/powerpoint/2010/main" val="173298087"/>
              </p:ext>
            </p:extLst>
          </p:nvPr>
        </p:nvGraphicFramePr>
        <p:xfrm>
          <a:off x="592547" y="2251298"/>
          <a:ext cx="2590800" cy="715963"/>
        </p:xfrm>
        <a:graphic>
          <a:graphicData uri="http://schemas.openxmlformats.org/presentationml/2006/ole">
            <mc:AlternateContent xmlns:mc="http://schemas.openxmlformats.org/markup-compatibility/2006">
              <mc:Choice xmlns:v="urn:schemas-microsoft-com:vml" Requires="v">
                <p:oleObj spid="_x0000_s372089" name="公式" r:id="rId14" imgW="1002665" imgH="279400" progId="Equation.3">
                  <p:embed/>
                </p:oleObj>
              </mc:Choice>
              <mc:Fallback>
                <p:oleObj name="公式" r:id="rId14" imgW="1002665" imgH="279400" progId="Equation.3">
                  <p:embed/>
                  <p:pic>
                    <p:nvPicPr>
                      <p:cNvPr id="0" name="Object 4"/>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92547" y="2251298"/>
                        <a:ext cx="2590800" cy="71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0187" name="Object 6"/>
          <p:cNvGraphicFramePr>
            <a:graphicFrameLocks noChangeAspect="1"/>
          </p:cNvGraphicFramePr>
          <p:nvPr>
            <p:extLst>
              <p:ext uri="{D42A27DB-BD31-4B8C-83A1-F6EECF244321}">
                <p14:modId xmlns:p14="http://schemas.microsoft.com/office/powerpoint/2010/main" val="3265581912"/>
              </p:ext>
            </p:extLst>
          </p:nvPr>
        </p:nvGraphicFramePr>
        <p:xfrm>
          <a:off x="350838" y="4062897"/>
          <a:ext cx="3025775" cy="2136775"/>
        </p:xfrm>
        <a:graphic>
          <a:graphicData uri="http://schemas.openxmlformats.org/presentationml/2006/ole">
            <mc:AlternateContent xmlns:mc="http://schemas.openxmlformats.org/markup-compatibility/2006">
              <mc:Choice xmlns:v="urn:schemas-microsoft-com:vml" Requires="v">
                <p:oleObj spid="_x0000_s372090" name="公式" r:id="rId16" imgW="1358900" imgH="965200" progId="Equation.3">
                  <p:embed/>
                </p:oleObj>
              </mc:Choice>
              <mc:Fallback>
                <p:oleObj name="公式" r:id="rId16" imgW="1358900" imgH="965200" progId="Equation.3">
                  <p:embed/>
                  <p:pic>
                    <p:nvPicPr>
                      <p:cNvPr id="0" name="Object 6"/>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50838" y="4062897"/>
                        <a:ext cx="3025775" cy="2136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5" name="Object 8"/>
          <p:cNvGraphicFramePr>
            <a:graphicFrameLocks noChangeAspect="1"/>
          </p:cNvGraphicFramePr>
          <p:nvPr>
            <p:extLst>
              <p:ext uri="{D42A27DB-BD31-4B8C-83A1-F6EECF244321}">
                <p14:modId xmlns:p14="http://schemas.microsoft.com/office/powerpoint/2010/main" val="3704157298"/>
              </p:ext>
            </p:extLst>
          </p:nvPr>
        </p:nvGraphicFramePr>
        <p:xfrm>
          <a:off x="4025130" y="2173935"/>
          <a:ext cx="4593981" cy="1053677"/>
        </p:xfrm>
        <a:graphic>
          <a:graphicData uri="http://schemas.openxmlformats.org/presentationml/2006/ole">
            <mc:AlternateContent xmlns:mc="http://schemas.openxmlformats.org/markup-compatibility/2006">
              <mc:Choice xmlns:v="urn:schemas-microsoft-com:vml" Requires="v">
                <p:oleObj spid="_x0000_s372091" name="Equation" r:id="rId18" imgW="52120800" imgH="11887200" progId="Equation.DSMT4">
                  <p:embed/>
                </p:oleObj>
              </mc:Choice>
              <mc:Fallback>
                <p:oleObj name="Equation" r:id="rId18" imgW="52120800" imgH="11887200" progId="Equation.DSMT4">
                  <p:embed/>
                  <p:pic>
                    <p:nvPicPr>
                      <p:cNvPr id="0" name="Object 8"/>
                      <p:cNvPicPr>
                        <a:picLocks noChangeAspect="1" noChangeArrowheads="1"/>
                      </p:cNvPicPr>
                      <p:nvPr/>
                    </p:nvPicPr>
                    <p:blipFill>
                      <a:blip r:embed="rId19"/>
                      <a:srcRect/>
                      <a:stretch>
                        <a:fillRect/>
                      </a:stretch>
                    </p:blipFill>
                    <p:spPr bwMode="auto">
                      <a:xfrm>
                        <a:off x="4025130" y="2173935"/>
                        <a:ext cx="4593981" cy="1053677"/>
                      </a:xfrm>
                      <a:prstGeom prst="rect">
                        <a:avLst/>
                      </a:prstGeom>
                      <a:solidFill>
                        <a:srgbClr val="FFFF00"/>
                      </a:solidFill>
                      <a:ln>
                        <a:noFill/>
                      </a:ln>
                    </p:spPr>
                  </p:pic>
                </p:oleObj>
              </mc:Fallback>
            </mc:AlternateContent>
          </a:graphicData>
        </a:graphic>
      </p:graphicFrame>
      <p:cxnSp>
        <p:nvCxnSpPr>
          <p:cNvPr id="26" name="直接连接符 25"/>
          <p:cNvCxnSpPr/>
          <p:nvPr/>
        </p:nvCxnSpPr>
        <p:spPr bwMode="auto">
          <a:xfrm flipV="1">
            <a:off x="612628" y="2939132"/>
            <a:ext cx="2519212" cy="22587"/>
          </a:xfrm>
          <a:prstGeom prst="line">
            <a:avLst/>
          </a:prstGeom>
          <a:solidFill>
            <a:schemeClr val="accent1"/>
          </a:solidFill>
          <a:ln w="57150" cap="flat" cmpd="sng" algn="ctr">
            <a:solidFill>
              <a:srgbClr val="CC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3" name="标题 24"/>
          <p:cNvSpPr txBox="1"/>
          <p:nvPr/>
        </p:nvSpPr>
        <p:spPr>
          <a:xfrm>
            <a:off x="461166" y="3134210"/>
            <a:ext cx="3225828" cy="928687"/>
          </a:xfrm>
          <a:prstGeom prst="rect">
            <a:avLst/>
          </a:prstGeom>
        </p:spPr>
        <p:txBody>
          <a:bodyPr/>
          <a:lstStyle>
            <a:lvl1pPr algn="l" rtl="0" eaLnBrk="0" fontAlgn="base" hangingPunct="0">
              <a:spcBef>
                <a:spcPct val="0"/>
              </a:spcBef>
              <a:spcAft>
                <a:spcPct val="0"/>
              </a:spcAft>
              <a:defRPr sz="4200">
                <a:solidFill>
                  <a:schemeClr val="tx2"/>
                </a:solidFill>
                <a:latin typeface="+mj-lt"/>
                <a:ea typeface="+mj-ea"/>
                <a:cs typeface="+mj-cs"/>
              </a:defRPr>
            </a:lvl1pPr>
            <a:lvl2pPr algn="l" rtl="0" eaLnBrk="0" fontAlgn="base" hangingPunct="0">
              <a:spcBef>
                <a:spcPct val="0"/>
              </a:spcBef>
              <a:spcAft>
                <a:spcPct val="0"/>
              </a:spcAft>
              <a:defRPr sz="4200">
                <a:solidFill>
                  <a:schemeClr val="tx2"/>
                </a:solidFill>
                <a:latin typeface="Arial" panose="020B0604020202020204" pitchFamily="34" charset="0"/>
                <a:ea typeface="宋体" panose="02010600030101010101" pitchFamily="2" charset="-122"/>
              </a:defRPr>
            </a:lvl2pPr>
            <a:lvl3pPr algn="l" rtl="0" eaLnBrk="0" fontAlgn="base" hangingPunct="0">
              <a:spcBef>
                <a:spcPct val="0"/>
              </a:spcBef>
              <a:spcAft>
                <a:spcPct val="0"/>
              </a:spcAft>
              <a:defRPr sz="4200">
                <a:solidFill>
                  <a:schemeClr val="tx2"/>
                </a:solidFill>
                <a:latin typeface="Arial" panose="020B0604020202020204" pitchFamily="34" charset="0"/>
                <a:ea typeface="宋体" panose="02010600030101010101" pitchFamily="2" charset="-122"/>
              </a:defRPr>
            </a:lvl3pPr>
            <a:lvl4pPr algn="l" rtl="0" eaLnBrk="0" fontAlgn="base" hangingPunct="0">
              <a:spcBef>
                <a:spcPct val="0"/>
              </a:spcBef>
              <a:spcAft>
                <a:spcPct val="0"/>
              </a:spcAft>
              <a:defRPr sz="4200">
                <a:solidFill>
                  <a:schemeClr val="tx2"/>
                </a:solidFill>
                <a:latin typeface="Arial" panose="020B0604020202020204" pitchFamily="34" charset="0"/>
                <a:ea typeface="宋体" panose="02010600030101010101" pitchFamily="2" charset="-122"/>
              </a:defRPr>
            </a:lvl4pPr>
            <a:lvl5pPr algn="l" rtl="0" eaLnBrk="0" fontAlgn="base" hangingPunct="0">
              <a:spcBef>
                <a:spcPct val="0"/>
              </a:spcBef>
              <a:spcAft>
                <a:spcPct val="0"/>
              </a:spcAft>
              <a:defRPr sz="4200">
                <a:solidFill>
                  <a:schemeClr val="tx2"/>
                </a:solidFill>
                <a:latin typeface="Arial" panose="020B0604020202020204" pitchFamily="34" charset="0"/>
                <a:ea typeface="宋体" panose="02010600030101010101" pitchFamily="2" charset="-122"/>
              </a:defRPr>
            </a:lvl5pPr>
            <a:lvl6pPr marL="457200" algn="l" rtl="0" fontAlgn="base">
              <a:spcBef>
                <a:spcPct val="0"/>
              </a:spcBef>
              <a:spcAft>
                <a:spcPct val="0"/>
              </a:spcAft>
              <a:defRPr sz="4200">
                <a:solidFill>
                  <a:schemeClr val="tx2"/>
                </a:solidFill>
                <a:latin typeface="Arial" panose="020B0604020202020204" pitchFamily="34" charset="0"/>
                <a:ea typeface="宋体" panose="02010600030101010101" pitchFamily="2" charset="-122"/>
              </a:defRPr>
            </a:lvl6pPr>
            <a:lvl7pPr marL="914400" algn="l" rtl="0" fontAlgn="base">
              <a:spcBef>
                <a:spcPct val="0"/>
              </a:spcBef>
              <a:spcAft>
                <a:spcPct val="0"/>
              </a:spcAft>
              <a:defRPr sz="4200">
                <a:solidFill>
                  <a:schemeClr val="tx2"/>
                </a:solidFill>
                <a:latin typeface="Arial" panose="020B0604020202020204" pitchFamily="34" charset="0"/>
                <a:ea typeface="宋体" panose="02010600030101010101" pitchFamily="2" charset="-122"/>
              </a:defRPr>
            </a:lvl7pPr>
            <a:lvl8pPr marL="1371600" algn="l" rtl="0" fontAlgn="base">
              <a:spcBef>
                <a:spcPct val="0"/>
              </a:spcBef>
              <a:spcAft>
                <a:spcPct val="0"/>
              </a:spcAft>
              <a:defRPr sz="4200">
                <a:solidFill>
                  <a:schemeClr val="tx2"/>
                </a:solidFill>
                <a:latin typeface="Arial" panose="020B0604020202020204" pitchFamily="34" charset="0"/>
                <a:ea typeface="宋体" panose="02010600030101010101" pitchFamily="2" charset="-122"/>
              </a:defRPr>
            </a:lvl8pPr>
            <a:lvl9pPr marL="1828800" algn="l" rtl="0" fontAlgn="base">
              <a:spcBef>
                <a:spcPct val="0"/>
              </a:spcBef>
              <a:spcAft>
                <a:spcPct val="0"/>
              </a:spcAft>
              <a:defRPr sz="4200">
                <a:solidFill>
                  <a:schemeClr val="tx2"/>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2400" b="1" i="0" u="none" strike="noStrike" kern="0" cap="none" spc="0" normalizeH="0" baseline="0" noProof="0" dirty="0">
                <a:ln>
                  <a:noFill/>
                </a:ln>
                <a:solidFill>
                  <a:srgbClr val="0000FF"/>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远离布里渊区边界，</a:t>
            </a:r>
            <a:endParaRPr kumimoji="0" lang="en-US" altLang="zh-CN" sz="2400" b="1" i="0" u="none" strike="noStrike" kern="0" cap="none" spc="0" normalizeH="0" baseline="0" noProof="0" dirty="0">
              <a:ln>
                <a:noFill/>
              </a:ln>
              <a:solidFill>
                <a:srgbClr val="0000FF"/>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400" b="1" i="1" u="none" strike="noStrike" kern="1200" cap="none" spc="0" normalizeH="0" baseline="0" noProof="0" dirty="0">
                <a:ln>
                  <a:noFill/>
                </a:ln>
                <a:solidFill>
                  <a:srgbClr val="0000FF"/>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k</a:t>
            </a:r>
            <a:r>
              <a:rPr kumimoji="0" lang="zh-CN" altLang="en-US" sz="2400" b="1" i="0" u="none" strike="noStrike" kern="1200" cap="none" spc="0" normalizeH="0" baseline="0" noProof="0" dirty="0">
                <a:ln>
                  <a:noFill/>
                </a:ln>
                <a:solidFill>
                  <a:srgbClr val="0000FF"/>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和</a:t>
            </a:r>
            <a:r>
              <a:rPr kumimoji="0" lang="en-US" altLang="zh-CN" sz="2400" b="1" i="1" u="none" strike="noStrike" kern="1200" cap="none" spc="0" normalizeH="0" baseline="0" noProof="0" dirty="0">
                <a:ln>
                  <a:noFill/>
                </a:ln>
                <a:solidFill>
                  <a:srgbClr val="0000FF"/>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k</a:t>
            </a:r>
            <a:r>
              <a:rPr kumimoji="0" lang="en-US" altLang="zh-CN" sz="2400" b="1" i="0" u="none" strike="noStrike" kern="1200" cap="none" spc="0" normalizeH="0" baseline="0" noProof="0" dirty="0">
                <a:ln>
                  <a:noFill/>
                </a:ln>
                <a:solidFill>
                  <a:srgbClr val="0000FF"/>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0" lang="zh-CN" altLang="en-US" sz="2400" b="1" i="0" u="none" strike="noStrike" kern="1200" cap="none" spc="0" normalizeH="0" baseline="0" noProof="0" dirty="0">
                <a:ln>
                  <a:noFill/>
                </a:ln>
                <a:solidFill>
                  <a:srgbClr val="0000FF"/>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能量差别比较大</a:t>
            </a:r>
          </a:p>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1" i="0" u="none" strike="noStrike" kern="0" cap="none" spc="0" normalizeH="0" baseline="0" noProof="0" dirty="0">
              <a:ln>
                <a:noFill/>
              </a:ln>
              <a:solidFill>
                <a:srgbClr val="0000FF"/>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7" name="Rectangle 9"/>
          <p:cNvSpPr>
            <a:spLocks noChangeArrowheads="1"/>
          </p:cNvSpPr>
          <p:nvPr/>
        </p:nvSpPr>
        <p:spPr bwMode="auto">
          <a:xfrm>
            <a:off x="3633128" y="4715882"/>
            <a:ext cx="4873450" cy="954107"/>
          </a:xfrm>
          <a:prstGeom prst="rect">
            <a:avLst/>
          </a:prstGeom>
          <a:solidFill>
            <a:srgbClr val="C00000"/>
          </a:solidFill>
          <a:ln>
            <a:noFill/>
          </a:ln>
        </p:spPr>
        <p:txBody>
          <a:bodyPr wrap="none" anchor="ctr">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r>
              <a:rPr lang="zh-CN" altLang="en-US" b="1" dirty="0">
                <a:solidFill>
                  <a:schemeClr val="bg1"/>
                </a:solidFill>
                <a:latin typeface="Times New Roman" panose="02020603050405020304" pitchFamily="18" charset="0"/>
                <a:ea typeface="微软雅黑" panose="020B0503020204020204" pitchFamily="34" charset="-122"/>
              </a:rPr>
              <a:t>跟前面的一般微扰结果相近，</a:t>
            </a:r>
            <a:endParaRPr lang="en-US" altLang="zh-CN" b="1" dirty="0">
              <a:solidFill>
                <a:schemeClr val="bg1"/>
              </a:solidFill>
              <a:latin typeface="Times New Roman" panose="02020603050405020304" pitchFamily="18" charset="0"/>
              <a:ea typeface="微软雅黑" panose="020B0503020204020204" pitchFamily="34" charset="-122"/>
            </a:endParaRPr>
          </a:p>
          <a:p>
            <a:pPr eaLnBrk="1" hangingPunct="1"/>
            <a:r>
              <a:rPr lang="zh-CN" altLang="en-US" b="1" dirty="0">
                <a:solidFill>
                  <a:schemeClr val="bg1"/>
                </a:solidFill>
                <a:latin typeface="Times New Roman" panose="02020603050405020304" pitchFamily="18" charset="0"/>
                <a:ea typeface="微软雅黑" panose="020B0503020204020204" pitchFamily="34" charset="-122"/>
              </a:rPr>
              <a:t>仅保留了一项修正</a:t>
            </a:r>
          </a:p>
        </p:txBody>
      </p:sp>
      <p:sp>
        <p:nvSpPr>
          <p:cNvPr id="2" name="页脚占位符 1"/>
          <p:cNvSpPr>
            <a:spLocks noGrp="1"/>
          </p:cNvSpPr>
          <p:nvPr>
            <p:ph type="ftr" sz="quarter" idx="11"/>
          </p:nvPr>
        </p:nvSpPr>
        <p:spPr>
          <a:xfrm>
            <a:off x="3124200" y="6356176"/>
            <a:ext cx="2895600" cy="457200"/>
          </a:xfrm>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zh-CN" altLang="en-US"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清华大学电子工程系</a:t>
            </a:r>
            <a:r>
              <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a:t>
            </a:r>
            <a:r>
              <a:rPr kumimoji="1" lang="zh-CN" altLang="en-US"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黄翊东</a:t>
            </a:r>
            <a:endPar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3" name="灯片编号占位符 2"/>
          <p:cNvSpPr>
            <a:spLocks noGrp="1"/>
          </p:cNvSpPr>
          <p:nvPr>
            <p:ph type="sldNum" sz="quarter" idx="12"/>
          </p:nvPr>
        </p:nvSpPr>
        <p:spPr>
          <a:xfrm>
            <a:off x="6553200" y="6356176"/>
            <a:ext cx="1905000" cy="457200"/>
          </a:xfrm>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CBFA3644-F7FA-4510-BE22-999DFD69EC9B}" type="slidenum">
              <a:rPr kumimoji="1" lang="en-US" altLang="zh-CN" sz="14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t>91</a:t>
            </a:fld>
            <a:endPar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29" name="Rectangle 37"/>
          <p:cNvSpPr>
            <a:spLocks noChangeArrowheads="1"/>
          </p:cNvSpPr>
          <p:nvPr/>
        </p:nvSpPr>
        <p:spPr bwMode="auto">
          <a:xfrm flipV="1">
            <a:off x="106363" y="923120"/>
            <a:ext cx="8885237" cy="42863"/>
          </a:xfrm>
          <a:prstGeom prst="rect">
            <a:avLst/>
          </a:prstGeom>
          <a:gradFill rotWithShape="0">
            <a:gsLst>
              <a:gs pos="0">
                <a:srgbClr val="808080">
                  <a:gamma/>
                  <a:tint val="0"/>
                  <a:invGamma/>
                </a:srgbClr>
              </a:gs>
              <a:gs pos="100000">
                <a:srgbClr val="808080"/>
              </a:gs>
            </a:gsLst>
            <a:path path="shape">
              <a:fillToRect l="50000" t="50000" r="50000" b="50000"/>
            </a:path>
          </a:gradFill>
          <a:ln w="12700">
            <a:noFill/>
            <a:miter lim="800000"/>
            <a:headEnd type="none" w="sm" len="sm"/>
            <a:tailEnd type="none" w="sm" len="sm"/>
          </a:ln>
          <a:effectLst/>
        </p:spPr>
        <p:txBody>
          <a:bodyPr wrap="none" anchor="ctr"/>
          <a:lstStyle/>
          <a:p>
            <a:pPr marL="0" marR="0" lvl="0" indent="0" algn="l" defTabSz="914400" rtl="0" eaLnBrk="0" fontAlgn="auto" latinLnBrk="0" hangingPunct="0">
              <a:lnSpc>
                <a:spcPct val="100000"/>
              </a:lnSpc>
              <a:spcBef>
                <a:spcPts val="0"/>
              </a:spcBef>
              <a:spcAft>
                <a:spcPts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Arial"/>
              <a:ea typeface="宋体"/>
              <a:cs typeface="+mn-c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Rot="1" noChangeArrowheads="1"/>
          </p:cNvSpPr>
          <p:nvPr/>
        </p:nvSpPr>
        <p:spPr bwMode="auto">
          <a:xfrm>
            <a:off x="2591842" y="-99963"/>
            <a:ext cx="4716462"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1" lang="zh-CN" altLang="en-US" sz="3600" b="1" i="0" u="none" strike="noStrike" kern="1200" cap="none" spc="0" normalizeH="0" baseline="0" noProof="0" dirty="0">
                <a:ln>
                  <a:noFill/>
                </a:ln>
                <a:solidFill>
                  <a:srgbClr val="660066"/>
                </a:solidFill>
                <a:effectLst>
                  <a:outerShdw blurRad="38100" dist="38100" dir="2700000" algn="tl">
                    <a:srgbClr val="C0C0C0"/>
                  </a:outerShdw>
                </a:effectLst>
                <a:uLnTx/>
                <a:uFillTx/>
                <a:latin typeface="Times New Roman" pitchFamily="18" charset="0"/>
                <a:ea typeface="微软雅黑" pitchFamily="34" charset="-122"/>
                <a:cs typeface="+mn-cs"/>
              </a:rPr>
              <a:t>能带与带隙的概念</a:t>
            </a:r>
          </a:p>
        </p:txBody>
      </p:sp>
      <p:pic>
        <p:nvPicPr>
          <p:cNvPr id="53251"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83247" y="5264423"/>
            <a:ext cx="5545137" cy="1250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3252" name="Group 4"/>
          <p:cNvGrpSpPr/>
          <p:nvPr/>
        </p:nvGrpSpPr>
        <p:grpSpPr bwMode="auto">
          <a:xfrm>
            <a:off x="900113" y="746398"/>
            <a:ext cx="7848600" cy="1655762"/>
            <a:chOff x="249" y="935"/>
            <a:chExt cx="4944" cy="1043"/>
          </a:xfrm>
        </p:grpSpPr>
        <p:sp>
          <p:nvSpPr>
            <p:cNvPr id="53299" name="Text Box 5"/>
            <p:cNvSpPr txBox="1">
              <a:spLocks noChangeArrowheads="1"/>
            </p:cNvSpPr>
            <p:nvPr/>
          </p:nvSpPr>
          <p:spPr bwMode="auto">
            <a:xfrm>
              <a:off x="249" y="981"/>
              <a:ext cx="4944" cy="997"/>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914400" rtl="0" eaLnBrk="1" fontAlgn="base" latinLnBrk="0" hangingPunct="1">
                <a:lnSpc>
                  <a:spcPct val="14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我们已知在                   时产生能隙，这时正好满足布拉格反射条件。当发生布拉格反射时，前进波和反射波发生干涉形成驻波</a:t>
              </a:r>
            </a:p>
          </p:txBody>
        </p:sp>
        <p:graphicFrame>
          <p:nvGraphicFramePr>
            <p:cNvPr id="53300" name="Object 6"/>
            <p:cNvGraphicFramePr>
              <a:graphicFrameLocks noChangeAspect="1"/>
            </p:cNvGraphicFramePr>
            <p:nvPr/>
          </p:nvGraphicFramePr>
          <p:xfrm>
            <a:off x="1396" y="935"/>
            <a:ext cx="771" cy="497"/>
          </p:xfrm>
          <a:graphic>
            <a:graphicData uri="http://schemas.openxmlformats.org/presentationml/2006/ole">
              <mc:AlternateContent xmlns:mc="http://schemas.openxmlformats.org/markup-compatibility/2006">
                <mc:Choice xmlns:v="urn:schemas-microsoft-com:vml" Requires="v">
                  <p:oleObj spid="_x0000_s330039" name="公式" r:id="rId5" imgW="609600" imgH="393700" progId="Equation.3">
                    <p:embed/>
                  </p:oleObj>
                </mc:Choice>
                <mc:Fallback>
                  <p:oleObj name="公式" r:id="rId5" imgW="609600" imgH="393700" progId="Equation.3">
                    <p:embed/>
                    <p:pic>
                      <p:nvPicPr>
                        <p:cNvPr id="5330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96" y="935"/>
                          <a:ext cx="771" cy="4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1548295" name="Group 7"/>
          <p:cNvGrpSpPr/>
          <p:nvPr/>
        </p:nvGrpSpPr>
        <p:grpSpPr bwMode="auto">
          <a:xfrm>
            <a:off x="1835547" y="4688160"/>
            <a:ext cx="5184775" cy="1039813"/>
            <a:chOff x="748" y="2750"/>
            <a:chExt cx="3266" cy="655"/>
          </a:xfrm>
        </p:grpSpPr>
        <p:grpSp>
          <p:nvGrpSpPr>
            <p:cNvPr id="53282" name="Group 8"/>
            <p:cNvGrpSpPr/>
            <p:nvPr/>
          </p:nvGrpSpPr>
          <p:grpSpPr bwMode="auto">
            <a:xfrm>
              <a:off x="748" y="2750"/>
              <a:ext cx="3266" cy="655"/>
              <a:chOff x="748" y="2750"/>
              <a:chExt cx="3266" cy="655"/>
            </a:xfrm>
          </p:grpSpPr>
          <p:grpSp>
            <p:nvGrpSpPr>
              <p:cNvPr id="53284" name="Group 9"/>
              <p:cNvGrpSpPr/>
              <p:nvPr/>
            </p:nvGrpSpPr>
            <p:grpSpPr bwMode="auto">
              <a:xfrm flipV="1">
                <a:off x="1310" y="2750"/>
                <a:ext cx="2704" cy="499"/>
                <a:chOff x="811" y="2296"/>
                <a:chExt cx="2704" cy="499"/>
              </a:xfrm>
            </p:grpSpPr>
            <p:grpSp>
              <p:nvGrpSpPr>
                <p:cNvPr id="53286" name="Group 10"/>
                <p:cNvGrpSpPr/>
                <p:nvPr/>
              </p:nvGrpSpPr>
              <p:grpSpPr bwMode="auto">
                <a:xfrm>
                  <a:off x="811" y="2296"/>
                  <a:ext cx="2205" cy="490"/>
                  <a:chOff x="839" y="1865"/>
                  <a:chExt cx="2614" cy="490"/>
                </a:xfrm>
              </p:grpSpPr>
              <p:sp>
                <p:nvSpPr>
                  <p:cNvPr id="53289" name="Freeform 11"/>
                  <p:cNvSpPr/>
                  <p:nvPr/>
                </p:nvSpPr>
                <p:spPr bwMode="auto">
                  <a:xfrm flipH="1" flipV="1">
                    <a:off x="3263" y="1897"/>
                    <a:ext cx="190" cy="458"/>
                  </a:xfrm>
                  <a:custGeom>
                    <a:avLst/>
                    <a:gdLst>
                      <a:gd name="T0" fmla="*/ 0 w 576"/>
                      <a:gd name="T1" fmla="*/ 1 h 640"/>
                      <a:gd name="T2" fmla="*/ 0 w 576"/>
                      <a:gd name="T3" fmla="*/ 1 h 640"/>
                      <a:gd name="T4" fmla="*/ 0 w 576"/>
                      <a:gd name="T5" fmla="*/ 11 h 640"/>
                      <a:gd name="T6" fmla="*/ 0 w 576"/>
                      <a:gd name="T7" fmla="*/ 52 h 640"/>
                      <a:gd name="T8" fmla="*/ 0 w 576"/>
                      <a:gd name="T9" fmla="*/ 62 h 6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6" h="640">
                        <a:moveTo>
                          <a:pt x="576" y="16"/>
                        </a:moveTo>
                        <a:cubicBezTo>
                          <a:pt x="568" y="8"/>
                          <a:pt x="560" y="0"/>
                          <a:pt x="528" y="16"/>
                        </a:cubicBezTo>
                        <a:cubicBezTo>
                          <a:pt x="496" y="32"/>
                          <a:pt x="448" y="24"/>
                          <a:pt x="384" y="112"/>
                        </a:cubicBezTo>
                        <a:cubicBezTo>
                          <a:pt x="320" y="200"/>
                          <a:pt x="208" y="456"/>
                          <a:pt x="144" y="544"/>
                        </a:cubicBezTo>
                        <a:cubicBezTo>
                          <a:pt x="80" y="632"/>
                          <a:pt x="40" y="636"/>
                          <a:pt x="0" y="640"/>
                        </a:cubicBezTo>
                      </a:path>
                    </a:pathLst>
                  </a:custGeom>
                  <a:noFill/>
                  <a:ln w="28575" cap="flat" cmpd="sng">
                    <a:solidFill>
                      <a:srgbClr val="0000FF"/>
                    </a:solidFill>
                    <a:prstDash val="solid"/>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3290" name="Freeform 12"/>
                  <p:cNvSpPr/>
                  <p:nvPr/>
                </p:nvSpPr>
                <p:spPr bwMode="auto">
                  <a:xfrm flipV="1">
                    <a:off x="1890" y="1876"/>
                    <a:ext cx="259" cy="479"/>
                  </a:xfrm>
                  <a:custGeom>
                    <a:avLst/>
                    <a:gdLst>
                      <a:gd name="T0" fmla="*/ 2 w 576"/>
                      <a:gd name="T1" fmla="*/ 2 h 640"/>
                      <a:gd name="T2" fmla="*/ 2 w 576"/>
                      <a:gd name="T3" fmla="*/ 2 h 640"/>
                      <a:gd name="T4" fmla="*/ 1 w 576"/>
                      <a:gd name="T5" fmla="*/ 14 h 640"/>
                      <a:gd name="T6" fmla="*/ 0 w 576"/>
                      <a:gd name="T7" fmla="*/ 72 h 640"/>
                      <a:gd name="T8" fmla="*/ 0 w 576"/>
                      <a:gd name="T9" fmla="*/ 84 h 6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6" h="640">
                        <a:moveTo>
                          <a:pt x="576" y="16"/>
                        </a:moveTo>
                        <a:cubicBezTo>
                          <a:pt x="568" y="8"/>
                          <a:pt x="560" y="0"/>
                          <a:pt x="528" y="16"/>
                        </a:cubicBezTo>
                        <a:cubicBezTo>
                          <a:pt x="496" y="32"/>
                          <a:pt x="448" y="24"/>
                          <a:pt x="384" y="112"/>
                        </a:cubicBezTo>
                        <a:cubicBezTo>
                          <a:pt x="320" y="200"/>
                          <a:pt x="208" y="456"/>
                          <a:pt x="144" y="544"/>
                        </a:cubicBezTo>
                        <a:cubicBezTo>
                          <a:pt x="80" y="632"/>
                          <a:pt x="40" y="636"/>
                          <a:pt x="0" y="640"/>
                        </a:cubicBezTo>
                      </a:path>
                    </a:pathLst>
                  </a:custGeom>
                  <a:noFill/>
                  <a:ln w="28575" cap="flat" cmpd="sng">
                    <a:solidFill>
                      <a:srgbClr val="0000FF"/>
                    </a:solidFill>
                    <a:prstDash val="solid"/>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3291" name="Freeform 13"/>
                  <p:cNvSpPr/>
                  <p:nvPr/>
                </p:nvSpPr>
                <p:spPr bwMode="auto">
                  <a:xfrm flipV="1">
                    <a:off x="1325" y="1876"/>
                    <a:ext cx="260" cy="479"/>
                  </a:xfrm>
                  <a:custGeom>
                    <a:avLst/>
                    <a:gdLst>
                      <a:gd name="T0" fmla="*/ 2 w 576"/>
                      <a:gd name="T1" fmla="*/ 2 h 640"/>
                      <a:gd name="T2" fmla="*/ 2 w 576"/>
                      <a:gd name="T3" fmla="*/ 2 h 640"/>
                      <a:gd name="T4" fmla="*/ 1 w 576"/>
                      <a:gd name="T5" fmla="*/ 14 h 640"/>
                      <a:gd name="T6" fmla="*/ 0 w 576"/>
                      <a:gd name="T7" fmla="*/ 72 h 640"/>
                      <a:gd name="T8" fmla="*/ 0 w 576"/>
                      <a:gd name="T9" fmla="*/ 84 h 6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6" h="640">
                        <a:moveTo>
                          <a:pt x="576" y="16"/>
                        </a:moveTo>
                        <a:cubicBezTo>
                          <a:pt x="568" y="8"/>
                          <a:pt x="560" y="0"/>
                          <a:pt x="528" y="16"/>
                        </a:cubicBezTo>
                        <a:cubicBezTo>
                          <a:pt x="496" y="32"/>
                          <a:pt x="448" y="24"/>
                          <a:pt x="384" y="112"/>
                        </a:cubicBezTo>
                        <a:cubicBezTo>
                          <a:pt x="320" y="200"/>
                          <a:pt x="208" y="456"/>
                          <a:pt x="144" y="544"/>
                        </a:cubicBezTo>
                        <a:cubicBezTo>
                          <a:pt x="80" y="632"/>
                          <a:pt x="40" y="636"/>
                          <a:pt x="0" y="640"/>
                        </a:cubicBezTo>
                      </a:path>
                    </a:pathLst>
                  </a:custGeom>
                  <a:noFill/>
                  <a:ln w="28575" cap="flat" cmpd="sng">
                    <a:solidFill>
                      <a:srgbClr val="0000FF"/>
                    </a:solidFill>
                    <a:prstDash val="solid"/>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3292" name="Freeform 14"/>
                  <p:cNvSpPr/>
                  <p:nvPr/>
                </p:nvSpPr>
                <p:spPr bwMode="auto">
                  <a:xfrm flipH="1" flipV="1">
                    <a:off x="1607" y="1876"/>
                    <a:ext cx="260" cy="479"/>
                  </a:xfrm>
                  <a:custGeom>
                    <a:avLst/>
                    <a:gdLst>
                      <a:gd name="T0" fmla="*/ 2 w 576"/>
                      <a:gd name="T1" fmla="*/ 2 h 640"/>
                      <a:gd name="T2" fmla="*/ 2 w 576"/>
                      <a:gd name="T3" fmla="*/ 2 h 640"/>
                      <a:gd name="T4" fmla="*/ 1 w 576"/>
                      <a:gd name="T5" fmla="*/ 14 h 640"/>
                      <a:gd name="T6" fmla="*/ 0 w 576"/>
                      <a:gd name="T7" fmla="*/ 72 h 640"/>
                      <a:gd name="T8" fmla="*/ 0 w 576"/>
                      <a:gd name="T9" fmla="*/ 84 h 6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6" h="640">
                        <a:moveTo>
                          <a:pt x="576" y="16"/>
                        </a:moveTo>
                        <a:cubicBezTo>
                          <a:pt x="568" y="8"/>
                          <a:pt x="560" y="0"/>
                          <a:pt x="528" y="16"/>
                        </a:cubicBezTo>
                        <a:cubicBezTo>
                          <a:pt x="496" y="32"/>
                          <a:pt x="448" y="24"/>
                          <a:pt x="384" y="112"/>
                        </a:cubicBezTo>
                        <a:cubicBezTo>
                          <a:pt x="320" y="200"/>
                          <a:pt x="208" y="456"/>
                          <a:pt x="144" y="544"/>
                        </a:cubicBezTo>
                        <a:cubicBezTo>
                          <a:pt x="80" y="632"/>
                          <a:pt x="40" y="636"/>
                          <a:pt x="0" y="640"/>
                        </a:cubicBezTo>
                      </a:path>
                    </a:pathLst>
                  </a:custGeom>
                  <a:noFill/>
                  <a:ln w="28575" cap="flat" cmpd="sng">
                    <a:solidFill>
                      <a:srgbClr val="0000FF"/>
                    </a:solidFill>
                    <a:prstDash val="solid"/>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3293" name="Freeform 15"/>
                  <p:cNvSpPr/>
                  <p:nvPr/>
                </p:nvSpPr>
                <p:spPr bwMode="auto">
                  <a:xfrm flipH="1" flipV="1">
                    <a:off x="2172" y="1876"/>
                    <a:ext cx="259" cy="479"/>
                  </a:xfrm>
                  <a:custGeom>
                    <a:avLst/>
                    <a:gdLst>
                      <a:gd name="T0" fmla="*/ 2 w 576"/>
                      <a:gd name="T1" fmla="*/ 2 h 640"/>
                      <a:gd name="T2" fmla="*/ 2 w 576"/>
                      <a:gd name="T3" fmla="*/ 2 h 640"/>
                      <a:gd name="T4" fmla="*/ 1 w 576"/>
                      <a:gd name="T5" fmla="*/ 14 h 640"/>
                      <a:gd name="T6" fmla="*/ 0 w 576"/>
                      <a:gd name="T7" fmla="*/ 72 h 640"/>
                      <a:gd name="T8" fmla="*/ 0 w 576"/>
                      <a:gd name="T9" fmla="*/ 84 h 6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6" h="640">
                        <a:moveTo>
                          <a:pt x="576" y="16"/>
                        </a:moveTo>
                        <a:cubicBezTo>
                          <a:pt x="568" y="8"/>
                          <a:pt x="560" y="0"/>
                          <a:pt x="528" y="16"/>
                        </a:cubicBezTo>
                        <a:cubicBezTo>
                          <a:pt x="496" y="32"/>
                          <a:pt x="448" y="24"/>
                          <a:pt x="384" y="112"/>
                        </a:cubicBezTo>
                        <a:cubicBezTo>
                          <a:pt x="320" y="200"/>
                          <a:pt x="208" y="456"/>
                          <a:pt x="144" y="544"/>
                        </a:cubicBezTo>
                        <a:cubicBezTo>
                          <a:pt x="80" y="632"/>
                          <a:pt x="40" y="636"/>
                          <a:pt x="0" y="640"/>
                        </a:cubicBezTo>
                      </a:path>
                    </a:pathLst>
                  </a:custGeom>
                  <a:noFill/>
                  <a:ln w="28575" cap="flat" cmpd="sng">
                    <a:solidFill>
                      <a:srgbClr val="0000FF"/>
                    </a:solidFill>
                    <a:prstDash val="solid"/>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3294" name="Freeform 16"/>
                  <p:cNvSpPr/>
                  <p:nvPr/>
                </p:nvSpPr>
                <p:spPr bwMode="auto">
                  <a:xfrm flipH="1" flipV="1">
                    <a:off x="2723" y="1876"/>
                    <a:ext cx="259" cy="479"/>
                  </a:xfrm>
                  <a:custGeom>
                    <a:avLst/>
                    <a:gdLst>
                      <a:gd name="T0" fmla="*/ 2 w 576"/>
                      <a:gd name="T1" fmla="*/ 2 h 640"/>
                      <a:gd name="T2" fmla="*/ 2 w 576"/>
                      <a:gd name="T3" fmla="*/ 2 h 640"/>
                      <a:gd name="T4" fmla="*/ 1 w 576"/>
                      <a:gd name="T5" fmla="*/ 14 h 640"/>
                      <a:gd name="T6" fmla="*/ 0 w 576"/>
                      <a:gd name="T7" fmla="*/ 72 h 640"/>
                      <a:gd name="T8" fmla="*/ 0 w 576"/>
                      <a:gd name="T9" fmla="*/ 84 h 6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6" h="640">
                        <a:moveTo>
                          <a:pt x="576" y="16"/>
                        </a:moveTo>
                        <a:cubicBezTo>
                          <a:pt x="568" y="8"/>
                          <a:pt x="560" y="0"/>
                          <a:pt x="528" y="16"/>
                        </a:cubicBezTo>
                        <a:cubicBezTo>
                          <a:pt x="496" y="32"/>
                          <a:pt x="448" y="24"/>
                          <a:pt x="384" y="112"/>
                        </a:cubicBezTo>
                        <a:cubicBezTo>
                          <a:pt x="320" y="200"/>
                          <a:pt x="208" y="456"/>
                          <a:pt x="144" y="544"/>
                        </a:cubicBezTo>
                        <a:cubicBezTo>
                          <a:pt x="80" y="632"/>
                          <a:pt x="40" y="636"/>
                          <a:pt x="0" y="640"/>
                        </a:cubicBezTo>
                      </a:path>
                    </a:pathLst>
                  </a:custGeom>
                  <a:noFill/>
                  <a:ln w="28575" cap="flat" cmpd="sng">
                    <a:solidFill>
                      <a:srgbClr val="0000FF"/>
                    </a:solidFill>
                    <a:prstDash val="solid"/>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3295" name="Freeform 17"/>
                  <p:cNvSpPr/>
                  <p:nvPr/>
                </p:nvSpPr>
                <p:spPr bwMode="auto">
                  <a:xfrm flipV="1">
                    <a:off x="2991" y="1876"/>
                    <a:ext cx="260" cy="479"/>
                  </a:xfrm>
                  <a:custGeom>
                    <a:avLst/>
                    <a:gdLst>
                      <a:gd name="T0" fmla="*/ 2 w 576"/>
                      <a:gd name="T1" fmla="*/ 2 h 640"/>
                      <a:gd name="T2" fmla="*/ 2 w 576"/>
                      <a:gd name="T3" fmla="*/ 2 h 640"/>
                      <a:gd name="T4" fmla="*/ 1 w 576"/>
                      <a:gd name="T5" fmla="*/ 14 h 640"/>
                      <a:gd name="T6" fmla="*/ 0 w 576"/>
                      <a:gd name="T7" fmla="*/ 72 h 640"/>
                      <a:gd name="T8" fmla="*/ 0 w 576"/>
                      <a:gd name="T9" fmla="*/ 84 h 6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6" h="640">
                        <a:moveTo>
                          <a:pt x="576" y="16"/>
                        </a:moveTo>
                        <a:cubicBezTo>
                          <a:pt x="568" y="8"/>
                          <a:pt x="560" y="0"/>
                          <a:pt x="528" y="16"/>
                        </a:cubicBezTo>
                        <a:cubicBezTo>
                          <a:pt x="496" y="32"/>
                          <a:pt x="448" y="24"/>
                          <a:pt x="384" y="112"/>
                        </a:cubicBezTo>
                        <a:cubicBezTo>
                          <a:pt x="320" y="200"/>
                          <a:pt x="208" y="456"/>
                          <a:pt x="144" y="544"/>
                        </a:cubicBezTo>
                        <a:cubicBezTo>
                          <a:pt x="80" y="632"/>
                          <a:pt x="40" y="636"/>
                          <a:pt x="0" y="640"/>
                        </a:cubicBezTo>
                      </a:path>
                    </a:pathLst>
                  </a:custGeom>
                  <a:noFill/>
                  <a:ln w="28575" cap="flat" cmpd="sng">
                    <a:solidFill>
                      <a:srgbClr val="0000FF"/>
                    </a:solidFill>
                    <a:prstDash val="solid"/>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3296" name="Freeform 18"/>
                  <p:cNvSpPr/>
                  <p:nvPr/>
                </p:nvSpPr>
                <p:spPr bwMode="auto">
                  <a:xfrm flipV="1">
                    <a:off x="2454" y="1865"/>
                    <a:ext cx="260" cy="479"/>
                  </a:xfrm>
                  <a:custGeom>
                    <a:avLst/>
                    <a:gdLst>
                      <a:gd name="T0" fmla="*/ 2 w 576"/>
                      <a:gd name="T1" fmla="*/ 2 h 640"/>
                      <a:gd name="T2" fmla="*/ 2 w 576"/>
                      <a:gd name="T3" fmla="*/ 2 h 640"/>
                      <a:gd name="T4" fmla="*/ 1 w 576"/>
                      <a:gd name="T5" fmla="*/ 14 h 640"/>
                      <a:gd name="T6" fmla="*/ 0 w 576"/>
                      <a:gd name="T7" fmla="*/ 72 h 640"/>
                      <a:gd name="T8" fmla="*/ 0 w 576"/>
                      <a:gd name="T9" fmla="*/ 84 h 6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6" h="640">
                        <a:moveTo>
                          <a:pt x="576" y="16"/>
                        </a:moveTo>
                        <a:cubicBezTo>
                          <a:pt x="568" y="8"/>
                          <a:pt x="560" y="0"/>
                          <a:pt x="528" y="16"/>
                        </a:cubicBezTo>
                        <a:cubicBezTo>
                          <a:pt x="496" y="32"/>
                          <a:pt x="448" y="24"/>
                          <a:pt x="384" y="112"/>
                        </a:cubicBezTo>
                        <a:cubicBezTo>
                          <a:pt x="320" y="200"/>
                          <a:pt x="208" y="456"/>
                          <a:pt x="144" y="544"/>
                        </a:cubicBezTo>
                        <a:cubicBezTo>
                          <a:pt x="80" y="632"/>
                          <a:pt x="40" y="636"/>
                          <a:pt x="0" y="640"/>
                        </a:cubicBezTo>
                      </a:path>
                    </a:pathLst>
                  </a:custGeom>
                  <a:noFill/>
                  <a:ln w="28575" cap="flat" cmpd="sng">
                    <a:solidFill>
                      <a:srgbClr val="0000FF"/>
                    </a:solidFill>
                    <a:prstDash val="solid"/>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3297" name="Freeform 19"/>
                  <p:cNvSpPr/>
                  <p:nvPr/>
                </p:nvSpPr>
                <p:spPr bwMode="auto">
                  <a:xfrm flipH="1" flipV="1">
                    <a:off x="1070" y="1865"/>
                    <a:ext cx="260" cy="479"/>
                  </a:xfrm>
                  <a:custGeom>
                    <a:avLst/>
                    <a:gdLst>
                      <a:gd name="T0" fmla="*/ 2 w 576"/>
                      <a:gd name="T1" fmla="*/ 2 h 640"/>
                      <a:gd name="T2" fmla="*/ 2 w 576"/>
                      <a:gd name="T3" fmla="*/ 2 h 640"/>
                      <a:gd name="T4" fmla="*/ 1 w 576"/>
                      <a:gd name="T5" fmla="*/ 14 h 640"/>
                      <a:gd name="T6" fmla="*/ 0 w 576"/>
                      <a:gd name="T7" fmla="*/ 72 h 640"/>
                      <a:gd name="T8" fmla="*/ 0 w 576"/>
                      <a:gd name="T9" fmla="*/ 84 h 6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6" h="640">
                        <a:moveTo>
                          <a:pt x="576" y="16"/>
                        </a:moveTo>
                        <a:cubicBezTo>
                          <a:pt x="568" y="8"/>
                          <a:pt x="560" y="0"/>
                          <a:pt x="528" y="16"/>
                        </a:cubicBezTo>
                        <a:cubicBezTo>
                          <a:pt x="496" y="32"/>
                          <a:pt x="448" y="24"/>
                          <a:pt x="384" y="112"/>
                        </a:cubicBezTo>
                        <a:cubicBezTo>
                          <a:pt x="320" y="200"/>
                          <a:pt x="208" y="456"/>
                          <a:pt x="144" y="544"/>
                        </a:cubicBezTo>
                        <a:cubicBezTo>
                          <a:pt x="80" y="632"/>
                          <a:pt x="40" y="636"/>
                          <a:pt x="0" y="640"/>
                        </a:cubicBezTo>
                      </a:path>
                    </a:pathLst>
                  </a:custGeom>
                  <a:noFill/>
                  <a:ln w="28575" cap="flat" cmpd="sng">
                    <a:solidFill>
                      <a:srgbClr val="0000FF"/>
                    </a:solidFill>
                    <a:prstDash val="solid"/>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3298" name="Freeform 20"/>
                  <p:cNvSpPr/>
                  <p:nvPr/>
                </p:nvSpPr>
                <p:spPr bwMode="auto">
                  <a:xfrm flipV="1">
                    <a:off x="839" y="1881"/>
                    <a:ext cx="190" cy="458"/>
                  </a:xfrm>
                  <a:custGeom>
                    <a:avLst/>
                    <a:gdLst>
                      <a:gd name="T0" fmla="*/ 0 w 576"/>
                      <a:gd name="T1" fmla="*/ 1 h 640"/>
                      <a:gd name="T2" fmla="*/ 0 w 576"/>
                      <a:gd name="T3" fmla="*/ 1 h 640"/>
                      <a:gd name="T4" fmla="*/ 0 w 576"/>
                      <a:gd name="T5" fmla="*/ 11 h 640"/>
                      <a:gd name="T6" fmla="*/ 0 w 576"/>
                      <a:gd name="T7" fmla="*/ 52 h 640"/>
                      <a:gd name="T8" fmla="*/ 0 w 576"/>
                      <a:gd name="T9" fmla="*/ 62 h 6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6" h="640">
                        <a:moveTo>
                          <a:pt x="576" y="16"/>
                        </a:moveTo>
                        <a:cubicBezTo>
                          <a:pt x="568" y="8"/>
                          <a:pt x="560" y="0"/>
                          <a:pt x="528" y="16"/>
                        </a:cubicBezTo>
                        <a:cubicBezTo>
                          <a:pt x="496" y="32"/>
                          <a:pt x="448" y="24"/>
                          <a:pt x="384" y="112"/>
                        </a:cubicBezTo>
                        <a:cubicBezTo>
                          <a:pt x="320" y="200"/>
                          <a:pt x="208" y="456"/>
                          <a:pt x="144" y="544"/>
                        </a:cubicBezTo>
                        <a:cubicBezTo>
                          <a:pt x="80" y="632"/>
                          <a:pt x="40" y="636"/>
                          <a:pt x="0" y="640"/>
                        </a:cubicBezTo>
                      </a:path>
                    </a:pathLst>
                  </a:custGeom>
                  <a:noFill/>
                  <a:ln w="28575" cap="flat" cmpd="sng">
                    <a:solidFill>
                      <a:srgbClr val="0000FF"/>
                    </a:solidFill>
                    <a:prstDash val="solid"/>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53287" name="Freeform 21"/>
                <p:cNvSpPr/>
                <p:nvPr/>
              </p:nvSpPr>
              <p:spPr bwMode="auto">
                <a:xfrm flipH="1" flipV="1">
                  <a:off x="3298" y="2303"/>
                  <a:ext cx="217" cy="479"/>
                </a:xfrm>
                <a:custGeom>
                  <a:avLst/>
                  <a:gdLst>
                    <a:gd name="T0" fmla="*/ 1 w 576"/>
                    <a:gd name="T1" fmla="*/ 2 h 640"/>
                    <a:gd name="T2" fmla="*/ 1 w 576"/>
                    <a:gd name="T3" fmla="*/ 2 h 640"/>
                    <a:gd name="T4" fmla="*/ 0 w 576"/>
                    <a:gd name="T5" fmla="*/ 14 h 640"/>
                    <a:gd name="T6" fmla="*/ 0 w 576"/>
                    <a:gd name="T7" fmla="*/ 72 h 640"/>
                    <a:gd name="T8" fmla="*/ 0 w 576"/>
                    <a:gd name="T9" fmla="*/ 84 h 6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6" h="640">
                      <a:moveTo>
                        <a:pt x="576" y="16"/>
                      </a:moveTo>
                      <a:cubicBezTo>
                        <a:pt x="568" y="8"/>
                        <a:pt x="560" y="0"/>
                        <a:pt x="528" y="16"/>
                      </a:cubicBezTo>
                      <a:cubicBezTo>
                        <a:pt x="496" y="32"/>
                        <a:pt x="448" y="24"/>
                        <a:pt x="384" y="112"/>
                      </a:cubicBezTo>
                      <a:cubicBezTo>
                        <a:pt x="320" y="200"/>
                        <a:pt x="208" y="456"/>
                        <a:pt x="144" y="544"/>
                      </a:cubicBezTo>
                      <a:cubicBezTo>
                        <a:pt x="80" y="632"/>
                        <a:pt x="40" y="636"/>
                        <a:pt x="0" y="640"/>
                      </a:cubicBezTo>
                    </a:path>
                  </a:pathLst>
                </a:custGeom>
                <a:noFill/>
                <a:ln w="28575" cap="flat" cmpd="sng">
                  <a:solidFill>
                    <a:srgbClr val="0000FF"/>
                  </a:solidFill>
                  <a:prstDash val="solid"/>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3288" name="Freeform 22"/>
                <p:cNvSpPr/>
                <p:nvPr/>
              </p:nvSpPr>
              <p:spPr bwMode="auto">
                <a:xfrm flipV="1">
                  <a:off x="3040" y="2319"/>
                  <a:ext cx="248" cy="476"/>
                </a:xfrm>
                <a:custGeom>
                  <a:avLst/>
                  <a:gdLst>
                    <a:gd name="T0" fmla="*/ 2 w 576"/>
                    <a:gd name="T1" fmla="*/ 2 h 640"/>
                    <a:gd name="T2" fmla="*/ 1 w 576"/>
                    <a:gd name="T3" fmla="*/ 2 h 640"/>
                    <a:gd name="T4" fmla="*/ 1 w 576"/>
                    <a:gd name="T5" fmla="*/ 14 h 640"/>
                    <a:gd name="T6" fmla="*/ 0 w 576"/>
                    <a:gd name="T7" fmla="*/ 68 h 640"/>
                    <a:gd name="T8" fmla="*/ 0 w 576"/>
                    <a:gd name="T9" fmla="*/ 81 h 6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6" h="640">
                      <a:moveTo>
                        <a:pt x="576" y="16"/>
                      </a:moveTo>
                      <a:cubicBezTo>
                        <a:pt x="568" y="8"/>
                        <a:pt x="560" y="0"/>
                        <a:pt x="528" y="16"/>
                      </a:cubicBezTo>
                      <a:cubicBezTo>
                        <a:pt x="496" y="32"/>
                        <a:pt x="448" y="24"/>
                        <a:pt x="384" y="112"/>
                      </a:cubicBezTo>
                      <a:cubicBezTo>
                        <a:pt x="320" y="200"/>
                        <a:pt x="208" y="456"/>
                        <a:pt x="144" y="544"/>
                      </a:cubicBezTo>
                      <a:cubicBezTo>
                        <a:pt x="80" y="632"/>
                        <a:pt x="40" y="636"/>
                        <a:pt x="0" y="640"/>
                      </a:cubicBezTo>
                    </a:path>
                  </a:pathLst>
                </a:custGeom>
                <a:noFill/>
                <a:ln w="28575" cap="flat" cmpd="sng">
                  <a:solidFill>
                    <a:srgbClr val="0000FF"/>
                  </a:solidFill>
                  <a:prstDash val="solid"/>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aphicFrame>
            <p:nvGraphicFramePr>
              <p:cNvPr id="53285" name="Object 23"/>
              <p:cNvGraphicFramePr>
                <a:graphicFrameLocks noChangeAspect="1"/>
              </p:cNvGraphicFramePr>
              <p:nvPr/>
            </p:nvGraphicFramePr>
            <p:xfrm>
              <a:off x="748" y="3067"/>
              <a:ext cx="385" cy="338"/>
            </p:xfrm>
            <a:graphic>
              <a:graphicData uri="http://schemas.openxmlformats.org/presentationml/2006/ole">
                <mc:AlternateContent xmlns:mc="http://schemas.openxmlformats.org/markup-compatibility/2006">
                  <mc:Choice xmlns:v="urn:schemas-microsoft-com:vml" Requires="v">
                    <p:oleObj spid="_x0000_s330040" name="公式" r:id="rId7" imgW="317500" imgH="279400" progId="Equation.3">
                      <p:embed/>
                    </p:oleObj>
                  </mc:Choice>
                  <mc:Fallback>
                    <p:oleObj name="公式" r:id="rId7" imgW="317500" imgH="279400" progId="Equation.3">
                      <p:embed/>
                      <p:pic>
                        <p:nvPicPr>
                          <p:cNvPr id="53285" name="Object 2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48" y="3067"/>
                            <a:ext cx="385" cy="338"/>
                          </a:xfrm>
                          <a:prstGeom prst="rect">
                            <a:avLst/>
                          </a:prstGeom>
                          <a:noFill/>
                          <a:ln w="28575">
                            <a:solidFill>
                              <a:srgbClr val="0000FF"/>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53283" name="Line 24"/>
            <p:cNvSpPr>
              <a:spLocks noChangeShapeType="1"/>
            </p:cNvSpPr>
            <p:nvPr/>
          </p:nvSpPr>
          <p:spPr bwMode="auto">
            <a:xfrm flipV="1">
              <a:off x="1156" y="3158"/>
              <a:ext cx="136" cy="91"/>
            </a:xfrm>
            <a:prstGeom prst="line">
              <a:avLst/>
            </a:prstGeom>
            <a:noFill/>
            <a:ln w="9525">
              <a:solidFill>
                <a:srgbClr val="0000FF"/>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Arial" panose="020B0604020202020204" pitchFamily="34" charset="0"/>
                <a:ea typeface="楷体_GB2312"/>
                <a:cs typeface="+mn-cs"/>
              </a:endParaRPr>
            </a:p>
          </p:txBody>
        </p:sp>
      </p:grpSp>
      <p:grpSp>
        <p:nvGrpSpPr>
          <p:cNvPr id="1548313" name="Group 25"/>
          <p:cNvGrpSpPr/>
          <p:nvPr/>
        </p:nvGrpSpPr>
        <p:grpSpPr bwMode="auto">
          <a:xfrm>
            <a:off x="1906984" y="4256360"/>
            <a:ext cx="5113338" cy="1223963"/>
            <a:chOff x="793" y="2478"/>
            <a:chExt cx="3221" cy="771"/>
          </a:xfrm>
        </p:grpSpPr>
        <p:grpSp>
          <p:nvGrpSpPr>
            <p:cNvPr id="53265" name="Group 26"/>
            <p:cNvGrpSpPr/>
            <p:nvPr/>
          </p:nvGrpSpPr>
          <p:grpSpPr bwMode="auto">
            <a:xfrm>
              <a:off x="793" y="2478"/>
              <a:ext cx="545" cy="362"/>
              <a:chOff x="793" y="2478"/>
              <a:chExt cx="545" cy="362"/>
            </a:xfrm>
          </p:grpSpPr>
          <p:graphicFrame>
            <p:nvGraphicFramePr>
              <p:cNvPr id="53280" name="Object 27"/>
              <p:cNvGraphicFramePr>
                <a:graphicFrameLocks noChangeAspect="1"/>
              </p:cNvGraphicFramePr>
              <p:nvPr/>
            </p:nvGraphicFramePr>
            <p:xfrm>
              <a:off x="793" y="2478"/>
              <a:ext cx="355" cy="338"/>
            </p:xfrm>
            <a:graphic>
              <a:graphicData uri="http://schemas.openxmlformats.org/presentationml/2006/ole">
                <mc:AlternateContent xmlns:mc="http://schemas.openxmlformats.org/markup-compatibility/2006">
                  <mc:Choice xmlns:v="urn:schemas-microsoft-com:vml" Requires="v">
                    <p:oleObj spid="_x0000_s330041" name="公式" r:id="rId9" imgW="292100" imgH="279400" progId="Equation.3">
                      <p:embed/>
                    </p:oleObj>
                  </mc:Choice>
                  <mc:Fallback>
                    <p:oleObj name="公式" r:id="rId9" imgW="292100" imgH="279400" progId="Equation.3">
                      <p:embed/>
                      <p:pic>
                        <p:nvPicPr>
                          <p:cNvPr id="53280" name="Object 2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93" y="2478"/>
                            <a:ext cx="355" cy="338"/>
                          </a:xfrm>
                          <a:prstGeom prst="rect">
                            <a:avLst/>
                          </a:prstGeom>
                          <a:noFill/>
                          <a:ln w="28575">
                            <a:solidFill>
                              <a:srgbClr val="A50021"/>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3281" name="Line 28"/>
              <p:cNvSpPr>
                <a:spLocks noChangeShapeType="1"/>
              </p:cNvSpPr>
              <p:nvPr/>
            </p:nvSpPr>
            <p:spPr bwMode="auto">
              <a:xfrm>
                <a:off x="1156" y="2750"/>
                <a:ext cx="182" cy="90"/>
              </a:xfrm>
              <a:prstGeom prst="line">
                <a:avLst/>
              </a:prstGeom>
              <a:noFill/>
              <a:ln w="9525">
                <a:solidFill>
                  <a:srgbClr val="A5002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Arial" panose="020B0604020202020204" pitchFamily="34" charset="0"/>
                  <a:ea typeface="楷体_GB2312"/>
                  <a:cs typeface="+mn-cs"/>
                </a:endParaRPr>
              </a:p>
            </p:txBody>
          </p:sp>
        </p:grpSp>
        <p:grpSp>
          <p:nvGrpSpPr>
            <p:cNvPr id="53266" name="Group 29"/>
            <p:cNvGrpSpPr/>
            <p:nvPr/>
          </p:nvGrpSpPr>
          <p:grpSpPr bwMode="auto">
            <a:xfrm>
              <a:off x="1310" y="2750"/>
              <a:ext cx="2704" cy="499"/>
              <a:chOff x="811" y="2296"/>
              <a:chExt cx="2704" cy="499"/>
            </a:xfrm>
          </p:grpSpPr>
          <p:grpSp>
            <p:nvGrpSpPr>
              <p:cNvPr id="53267" name="Group 30"/>
              <p:cNvGrpSpPr/>
              <p:nvPr/>
            </p:nvGrpSpPr>
            <p:grpSpPr bwMode="auto">
              <a:xfrm>
                <a:off x="811" y="2296"/>
                <a:ext cx="2205" cy="490"/>
                <a:chOff x="839" y="1865"/>
                <a:chExt cx="2614" cy="490"/>
              </a:xfrm>
            </p:grpSpPr>
            <p:sp>
              <p:nvSpPr>
                <p:cNvPr id="53270" name="Freeform 31"/>
                <p:cNvSpPr/>
                <p:nvPr/>
              </p:nvSpPr>
              <p:spPr bwMode="auto">
                <a:xfrm flipH="1" flipV="1">
                  <a:off x="3263" y="1897"/>
                  <a:ext cx="190" cy="458"/>
                </a:xfrm>
                <a:custGeom>
                  <a:avLst/>
                  <a:gdLst>
                    <a:gd name="T0" fmla="*/ 0 w 576"/>
                    <a:gd name="T1" fmla="*/ 1 h 640"/>
                    <a:gd name="T2" fmla="*/ 0 w 576"/>
                    <a:gd name="T3" fmla="*/ 1 h 640"/>
                    <a:gd name="T4" fmla="*/ 0 w 576"/>
                    <a:gd name="T5" fmla="*/ 11 h 640"/>
                    <a:gd name="T6" fmla="*/ 0 w 576"/>
                    <a:gd name="T7" fmla="*/ 52 h 640"/>
                    <a:gd name="T8" fmla="*/ 0 w 576"/>
                    <a:gd name="T9" fmla="*/ 62 h 6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6" h="640">
                      <a:moveTo>
                        <a:pt x="576" y="16"/>
                      </a:moveTo>
                      <a:cubicBezTo>
                        <a:pt x="568" y="8"/>
                        <a:pt x="560" y="0"/>
                        <a:pt x="528" y="16"/>
                      </a:cubicBezTo>
                      <a:cubicBezTo>
                        <a:pt x="496" y="32"/>
                        <a:pt x="448" y="24"/>
                        <a:pt x="384" y="112"/>
                      </a:cubicBezTo>
                      <a:cubicBezTo>
                        <a:pt x="320" y="200"/>
                        <a:pt x="208" y="456"/>
                        <a:pt x="144" y="544"/>
                      </a:cubicBezTo>
                      <a:cubicBezTo>
                        <a:pt x="80" y="632"/>
                        <a:pt x="40" y="636"/>
                        <a:pt x="0" y="640"/>
                      </a:cubicBezTo>
                    </a:path>
                  </a:pathLst>
                </a:custGeom>
                <a:noFill/>
                <a:ln w="28575" cap="flat" cmpd="sng">
                  <a:solidFill>
                    <a:srgbClr val="A50021"/>
                  </a:solidFill>
                  <a:prstDash val="solid"/>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3271" name="Freeform 32"/>
                <p:cNvSpPr/>
                <p:nvPr/>
              </p:nvSpPr>
              <p:spPr bwMode="auto">
                <a:xfrm flipV="1">
                  <a:off x="1890" y="1876"/>
                  <a:ext cx="259" cy="479"/>
                </a:xfrm>
                <a:custGeom>
                  <a:avLst/>
                  <a:gdLst>
                    <a:gd name="T0" fmla="*/ 2 w 576"/>
                    <a:gd name="T1" fmla="*/ 2 h 640"/>
                    <a:gd name="T2" fmla="*/ 2 w 576"/>
                    <a:gd name="T3" fmla="*/ 2 h 640"/>
                    <a:gd name="T4" fmla="*/ 1 w 576"/>
                    <a:gd name="T5" fmla="*/ 14 h 640"/>
                    <a:gd name="T6" fmla="*/ 0 w 576"/>
                    <a:gd name="T7" fmla="*/ 72 h 640"/>
                    <a:gd name="T8" fmla="*/ 0 w 576"/>
                    <a:gd name="T9" fmla="*/ 84 h 6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6" h="640">
                      <a:moveTo>
                        <a:pt x="576" y="16"/>
                      </a:moveTo>
                      <a:cubicBezTo>
                        <a:pt x="568" y="8"/>
                        <a:pt x="560" y="0"/>
                        <a:pt x="528" y="16"/>
                      </a:cubicBezTo>
                      <a:cubicBezTo>
                        <a:pt x="496" y="32"/>
                        <a:pt x="448" y="24"/>
                        <a:pt x="384" y="112"/>
                      </a:cubicBezTo>
                      <a:cubicBezTo>
                        <a:pt x="320" y="200"/>
                        <a:pt x="208" y="456"/>
                        <a:pt x="144" y="544"/>
                      </a:cubicBezTo>
                      <a:cubicBezTo>
                        <a:pt x="80" y="632"/>
                        <a:pt x="40" y="636"/>
                        <a:pt x="0" y="640"/>
                      </a:cubicBezTo>
                    </a:path>
                  </a:pathLst>
                </a:custGeom>
                <a:noFill/>
                <a:ln w="28575" cap="flat" cmpd="sng">
                  <a:solidFill>
                    <a:srgbClr val="A50021"/>
                  </a:solidFill>
                  <a:prstDash val="solid"/>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3272" name="Freeform 33"/>
                <p:cNvSpPr/>
                <p:nvPr/>
              </p:nvSpPr>
              <p:spPr bwMode="auto">
                <a:xfrm flipV="1">
                  <a:off x="1325" y="1876"/>
                  <a:ext cx="260" cy="479"/>
                </a:xfrm>
                <a:custGeom>
                  <a:avLst/>
                  <a:gdLst>
                    <a:gd name="T0" fmla="*/ 2 w 576"/>
                    <a:gd name="T1" fmla="*/ 2 h 640"/>
                    <a:gd name="T2" fmla="*/ 2 w 576"/>
                    <a:gd name="T3" fmla="*/ 2 h 640"/>
                    <a:gd name="T4" fmla="*/ 1 w 576"/>
                    <a:gd name="T5" fmla="*/ 14 h 640"/>
                    <a:gd name="T6" fmla="*/ 0 w 576"/>
                    <a:gd name="T7" fmla="*/ 72 h 640"/>
                    <a:gd name="T8" fmla="*/ 0 w 576"/>
                    <a:gd name="T9" fmla="*/ 84 h 6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6" h="640">
                      <a:moveTo>
                        <a:pt x="576" y="16"/>
                      </a:moveTo>
                      <a:cubicBezTo>
                        <a:pt x="568" y="8"/>
                        <a:pt x="560" y="0"/>
                        <a:pt x="528" y="16"/>
                      </a:cubicBezTo>
                      <a:cubicBezTo>
                        <a:pt x="496" y="32"/>
                        <a:pt x="448" y="24"/>
                        <a:pt x="384" y="112"/>
                      </a:cubicBezTo>
                      <a:cubicBezTo>
                        <a:pt x="320" y="200"/>
                        <a:pt x="208" y="456"/>
                        <a:pt x="144" y="544"/>
                      </a:cubicBezTo>
                      <a:cubicBezTo>
                        <a:pt x="80" y="632"/>
                        <a:pt x="40" y="636"/>
                        <a:pt x="0" y="640"/>
                      </a:cubicBezTo>
                    </a:path>
                  </a:pathLst>
                </a:custGeom>
                <a:noFill/>
                <a:ln w="28575" cap="flat" cmpd="sng">
                  <a:solidFill>
                    <a:srgbClr val="A50021"/>
                  </a:solidFill>
                  <a:prstDash val="solid"/>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3273" name="Freeform 34"/>
                <p:cNvSpPr/>
                <p:nvPr/>
              </p:nvSpPr>
              <p:spPr bwMode="auto">
                <a:xfrm flipH="1" flipV="1">
                  <a:off x="1607" y="1876"/>
                  <a:ext cx="260" cy="479"/>
                </a:xfrm>
                <a:custGeom>
                  <a:avLst/>
                  <a:gdLst>
                    <a:gd name="T0" fmla="*/ 2 w 576"/>
                    <a:gd name="T1" fmla="*/ 2 h 640"/>
                    <a:gd name="T2" fmla="*/ 2 w 576"/>
                    <a:gd name="T3" fmla="*/ 2 h 640"/>
                    <a:gd name="T4" fmla="*/ 1 w 576"/>
                    <a:gd name="T5" fmla="*/ 14 h 640"/>
                    <a:gd name="T6" fmla="*/ 0 w 576"/>
                    <a:gd name="T7" fmla="*/ 72 h 640"/>
                    <a:gd name="T8" fmla="*/ 0 w 576"/>
                    <a:gd name="T9" fmla="*/ 84 h 6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6" h="640">
                      <a:moveTo>
                        <a:pt x="576" y="16"/>
                      </a:moveTo>
                      <a:cubicBezTo>
                        <a:pt x="568" y="8"/>
                        <a:pt x="560" y="0"/>
                        <a:pt x="528" y="16"/>
                      </a:cubicBezTo>
                      <a:cubicBezTo>
                        <a:pt x="496" y="32"/>
                        <a:pt x="448" y="24"/>
                        <a:pt x="384" y="112"/>
                      </a:cubicBezTo>
                      <a:cubicBezTo>
                        <a:pt x="320" y="200"/>
                        <a:pt x="208" y="456"/>
                        <a:pt x="144" y="544"/>
                      </a:cubicBezTo>
                      <a:cubicBezTo>
                        <a:pt x="80" y="632"/>
                        <a:pt x="40" y="636"/>
                        <a:pt x="0" y="640"/>
                      </a:cubicBezTo>
                    </a:path>
                  </a:pathLst>
                </a:custGeom>
                <a:noFill/>
                <a:ln w="28575" cap="flat" cmpd="sng">
                  <a:solidFill>
                    <a:srgbClr val="A50021"/>
                  </a:solidFill>
                  <a:prstDash val="solid"/>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3274" name="Freeform 35"/>
                <p:cNvSpPr/>
                <p:nvPr/>
              </p:nvSpPr>
              <p:spPr bwMode="auto">
                <a:xfrm flipH="1" flipV="1">
                  <a:off x="2172" y="1876"/>
                  <a:ext cx="259" cy="479"/>
                </a:xfrm>
                <a:custGeom>
                  <a:avLst/>
                  <a:gdLst>
                    <a:gd name="T0" fmla="*/ 2 w 576"/>
                    <a:gd name="T1" fmla="*/ 2 h 640"/>
                    <a:gd name="T2" fmla="*/ 2 w 576"/>
                    <a:gd name="T3" fmla="*/ 2 h 640"/>
                    <a:gd name="T4" fmla="*/ 1 w 576"/>
                    <a:gd name="T5" fmla="*/ 14 h 640"/>
                    <a:gd name="T6" fmla="*/ 0 w 576"/>
                    <a:gd name="T7" fmla="*/ 72 h 640"/>
                    <a:gd name="T8" fmla="*/ 0 w 576"/>
                    <a:gd name="T9" fmla="*/ 84 h 6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6" h="640">
                      <a:moveTo>
                        <a:pt x="576" y="16"/>
                      </a:moveTo>
                      <a:cubicBezTo>
                        <a:pt x="568" y="8"/>
                        <a:pt x="560" y="0"/>
                        <a:pt x="528" y="16"/>
                      </a:cubicBezTo>
                      <a:cubicBezTo>
                        <a:pt x="496" y="32"/>
                        <a:pt x="448" y="24"/>
                        <a:pt x="384" y="112"/>
                      </a:cubicBezTo>
                      <a:cubicBezTo>
                        <a:pt x="320" y="200"/>
                        <a:pt x="208" y="456"/>
                        <a:pt x="144" y="544"/>
                      </a:cubicBezTo>
                      <a:cubicBezTo>
                        <a:pt x="80" y="632"/>
                        <a:pt x="40" y="636"/>
                        <a:pt x="0" y="640"/>
                      </a:cubicBezTo>
                    </a:path>
                  </a:pathLst>
                </a:custGeom>
                <a:noFill/>
                <a:ln w="28575" cap="flat" cmpd="sng">
                  <a:solidFill>
                    <a:srgbClr val="A50021"/>
                  </a:solidFill>
                  <a:prstDash val="solid"/>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3275" name="Freeform 36"/>
                <p:cNvSpPr/>
                <p:nvPr/>
              </p:nvSpPr>
              <p:spPr bwMode="auto">
                <a:xfrm flipH="1" flipV="1">
                  <a:off x="2723" y="1876"/>
                  <a:ext cx="259" cy="479"/>
                </a:xfrm>
                <a:custGeom>
                  <a:avLst/>
                  <a:gdLst>
                    <a:gd name="T0" fmla="*/ 2 w 576"/>
                    <a:gd name="T1" fmla="*/ 2 h 640"/>
                    <a:gd name="T2" fmla="*/ 2 w 576"/>
                    <a:gd name="T3" fmla="*/ 2 h 640"/>
                    <a:gd name="T4" fmla="*/ 1 w 576"/>
                    <a:gd name="T5" fmla="*/ 14 h 640"/>
                    <a:gd name="T6" fmla="*/ 0 w 576"/>
                    <a:gd name="T7" fmla="*/ 72 h 640"/>
                    <a:gd name="T8" fmla="*/ 0 w 576"/>
                    <a:gd name="T9" fmla="*/ 84 h 6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6" h="640">
                      <a:moveTo>
                        <a:pt x="576" y="16"/>
                      </a:moveTo>
                      <a:cubicBezTo>
                        <a:pt x="568" y="8"/>
                        <a:pt x="560" y="0"/>
                        <a:pt x="528" y="16"/>
                      </a:cubicBezTo>
                      <a:cubicBezTo>
                        <a:pt x="496" y="32"/>
                        <a:pt x="448" y="24"/>
                        <a:pt x="384" y="112"/>
                      </a:cubicBezTo>
                      <a:cubicBezTo>
                        <a:pt x="320" y="200"/>
                        <a:pt x="208" y="456"/>
                        <a:pt x="144" y="544"/>
                      </a:cubicBezTo>
                      <a:cubicBezTo>
                        <a:pt x="80" y="632"/>
                        <a:pt x="40" y="636"/>
                        <a:pt x="0" y="640"/>
                      </a:cubicBezTo>
                    </a:path>
                  </a:pathLst>
                </a:custGeom>
                <a:noFill/>
                <a:ln w="28575" cap="flat" cmpd="sng">
                  <a:solidFill>
                    <a:srgbClr val="A50021"/>
                  </a:solidFill>
                  <a:prstDash val="solid"/>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3276" name="Freeform 37"/>
                <p:cNvSpPr/>
                <p:nvPr/>
              </p:nvSpPr>
              <p:spPr bwMode="auto">
                <a:xfrm flipV="1">
                  <a:off x="2991" y="1876"/>
                  <a:ext cx="260" cy="479"/>
                </a:xfrm>
                <a:custGeom>
                  <a:avLst/>
                  <a:gdLst>
                    <a:gd name="T0" fmla="*/ 2 w 576"/>
                    <a:gd name="T1" fmla="*/ 2 h 640"/>
                    <a:gd name="T2" fmla="*/ 2 w 576"/>
                    <a:gd name="T3" fmla="*/ 2 h 640"/>
                    <a:gd name="T4" fmla="*/ 1 w 576"/>
                    <a:gd name="T5" fmla="*/ 14 h 640"/>
                    <a:gd name="T6" fmla="*/ 0 w 576"/>
                    <a:gd name="T7" fmla="*/ 72 h 640"/>
                    <a:gd name="T8" fmla="*/ 0 w 576"/>
                    <a:gd name="T9" fmla="*/ 84 h 6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6" h="640">
                      <a:moveTo>
                        <a:pt x="576" y="16"/>
                      </a:moveTo>
                      <a:cubicBezTo>
                        <a:pt x="568" y="8"/>
                        <a:pt x="560" y="0"/>
                        <a:pt x="528" y="16"/>
                      </a:cubicBezTo>
                      <a:cubicBezTo>
                        <a:pt x="496" y="32"/>
                        <a:pt x="448" y="24"/>
                        <a:pt x="384" y="112"/>
                      </a:cubicBezTo>
                      <a:cubicBezTo>
                        <a:pt x="320" y="200"/>
                        <a:pt x="208" y="456"/>
                        <a:pt x="144" y="544"/>
                      </a:cubicBezTo>
                      <a:cubicBezTo>
                        <a:pt x="80" y="632"/>
                        <a:pt x="40" y="636"/>
                        <a:pt x="0" y="640"/>
                      </a:cubicBezTo>
                    </a:path>
                  </a:pathLst>
                </a:custGeom>
                <a:noFill/>
                <a:ln w="28575" cap="flat" cmpd="sng">
                  <a:solidFill>
                    <a:srgbClr val="A50021"/>
                  </a:solidFill>
                  <a:prstDash val="solid"/>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3277" name="Freeform 38"/>
                <p:cNvSpPr/>
                <p:nvPr/>
              </p:nvSpPr>
              <p:spPr bwMode="auto">
                <a:xfrm flipV="1">
                  <a:off x="2454" y="1865"/>
                  <a:ext cx="260" cy="479"/>
                </a:xfrm>
                <a:custGeom>
                  <a:avLst/>
                  <a:gdLst>
                    <a:gd name="T0" fmla="*/ 2 w 576"/>
                    <a:gd name="T1" fmla="*/ 2 h 640"/>
                    <a:gd name="T2" fmla="*/ 2 w 576"/>
                    <a:gd name="T3" fmla="*/ 2 h 640"/>
                    <a:gd name="T4" fmla="*/ 1 w 576"/>
                    <a:gd name="T5" fmla="*/ 14 h 640"/>
                    <a:gd name="T6" fmla="*/ 0 w 576"/>
                    <a:gd name="T7" fmla="*/ 72 h 640"/>
                    <a:gd name="T8" fmla="*/ 0 w 576"/>
                    <a:gd name="T9" fmla="*/ 84 h 6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6" h="640">
                      <a:moveTo>
                        <a:pt x="576" y="16"/>
                      </a:moveTo>
                      <a:cubicBezTo>
                        <a:pt x="568" y="8"/>
                        <a:pt x="560" y="0"/>
                        <a:pt x="528" y="16"/>
                      </a:cubicBezTo>
                      <a:cubicBezTo>
                        <a:pt x="496" y="32"/>
                        <a:pt x="448" y="24"/>
                        <a:pt x="384" y="112"/>
                      </a:cubicBezTo>
                      <a:cubicBezTo>
                        <a:pt x="320" y="200"/>
                        <a:pt x="208" y="456"/>
                        <a:pt x="144" y="544"/>
                      </a:cubicBezTo>
                      <a:cubicBezTo>
                        <a:pt x="80" y="632"/>
                        <a:pt x="40" y="636"/>
                        <a:pt x="0" y="640"/>
                      </a:cubicBezTo>
                    </a:path>
                  </a:pathLst>
                </a:custGeom>
                <a:noFill/>
                <a:ln w="28575" cap="flat" cmpd="sng">
                  <a:solidFill>
                    <a:srgbClr val="A50021"/>
                  </a:solidFill>
                  <a:prstDash val="solid"/>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3278" name="Freeform 39"/>
                <p:cNvSpPr/>
                <p:nvPr/>
              </p:nvSpPr>
              <p:spPr bwMode="auto">
                <a:xfrm flipH="1" flipV="1">
                  <a:off x="1070" y="1865"/>
                  <a:ext cx="260" cy="479"/>
                </a:xfrm>
                <a:custGeom>
                  <a:avLst/>
                  <a:gdLst>
                    <a:gd name="T0" fmla="*/ 2 w 576"/>
                    <a:gd name="T1" fmla="*/ 2 h 640"/>
                    <a:gd name="T2" fmla="*/ 2 w 576"/>
                    <a:gd name="T3" fmla="*/ 2 h 640"/>
                    <a:gd name="T4" fmla="*/ 1 w 576"/>
                    <a:gd name="T5" fmla="*/ 14 h 640"/>
                    <a:gd name="T6" fmla="*/ 0 w 576"/>
                    <a:gd name="T7" fmla="*/ 72 h 640"/>
                    <a:gd name="T8" fmla="*/ 0 w 576"/>
                    <a:gd name="T9" fmla="*/ 84 h 6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6" h="640">
                      <a:moveTo>
                        <a:pt x="576" y="16"/>
                      </a:moveTo>
                      <a:cubicBezTo>
                        <a:pt x="568" y="8"/>
                        <a:pt x="560" y="0"/>
                        <a:pt x="528" y="16"/>
                      </a:cubicBezTo>
                      <a:cubicBezTo>
                        <a:pt x="496" y="32"/>
                        <a:pt x="448" y="24"/>
                        <a:pt x="384" y="112"/>
                      </a:cubicBezTo>
                      <a:cubicBezTo>
                        <a:pt x="320" y="200"/>
                        <a:pt x="208" y="456"/>
                        <a:pt x="144" y="544"/>
                      </a:cubicBezTo>
                      <a:cubicBezTo>
                        <a:pt x="80" y="632"/>
                        <a:pt x="40" y="636"/>
                        <a:pt x="0" y="640"/>
                      </a:cubicBezTo>
                    </a:path>
                  </a:pathLst>
                </a:custGeom>
                <a:noFill/>
                <a:ln w="28575" cap="flat" cmpd="sng">
                  <a:solidFill>
                    <a:srgbClr val="A50021"/>
                  </a:solidFill>
                  <a:prstDash val="solid"/>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3279" name="Freeform 40"/>
                <p:cNvSpPr/>
                <p:nvPr/>
              </p:nvSpPr>
              <p:spPr bwMode="auto">
                <a:xfrm flipV="1">
                  <a:off x="839" y="1881"/>
                  <a:ext cx="190" cy="458"/>
                </a:xfrm>
                <a:custGeom>
                  <a:avLst/>
                  <a:gdLst>
                    <a:gd name="T0" fmla="*/ 0 w 576"/>
                    <a:gd name="T1" fmla="*/ 1 h 640"/>
                    <a:gd name="T2" fmla="*/ 0 w 576"/>
                    <a:gd name="T3" fmla="*/ 1 h 640"/>
                    <a:gd name="T4" fmla="*/ 0 w 576"/>
                    <a:gd name="T5" fmla="*/ 11 h 640"/>
                    <a:gd name="T6" fmla="*/ 0 w 576"/>
                    <a:gd name="T7" fmla="*/ 52 h 640"/>
                    <a:gd name="T8" fmla="*/ 0 w 576"/>
                    <a:gd name="T9" fmla="*/ 62 h 6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6" h="640">
                      <a:moveTo>
                        <a:pt x="576" y="16"/>
                      </a:moveTo>
                      <a:cubicBezTo>
                        <a:pt x="568" y="8"/>
                        <a:pt x="560" y="0"/>
                        <a:pt x="528" y="16"/>
                      </a:cubicBezTo>
                      <a:cubicBezTo>
                        <a:pt x="496" y="32"/>
                        <a:pt x="448" y="24"/>
                        <a:pt x="384" y="112"/>
                      </a:cubicBezTo>
                      <a:cubicBezTo>
                        <a:pt x="320" y="200"/>
                        <a:pt x="208" y="456"/>
                        <a:pt x="144" y="544"/>
                      </a:cubicBezTo>
                      <a:cubicBezTo>
                        <a:pt x="80" y="632"/>
                        <a:pt x="40" y="636"/>
                        <a:pt x="0" y="640"/>
                      </a:cubicBezTo>
                    </a:path>
                  </a:pathLst>
                </a:custGeom>
                <a:noFill/>
                <a:ln w="28575" cap="flat" cmpd="sng">
                  <a:solidFill>
                    <a:srgbClr val="A50021"/>
                  </a:solidFill>
                  <a:prstDash val="solid"/>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53268" name="Freeform 41"/>
              <p:cNvSpPr/>
              <p:nvPr/>
            </p:nvSpPr>
            <p:spPr bwMode="auto">
              <a:xfrm flipH="1" flipV="1">
                <a:off x="3298" y="2303"/>
                <a:ext cx="217" cy="479"/>
              </a:xfrm>
              <a:custGeom>
                <a:avLst/>
                <a:gdLst>
                  <a:gd name="T0" fmla="*/ 1 w 576"/>
                  <a:gd name="T1" fmla="*/ 2 h 640"/>
                  <a:gd name="T2" fmla="*/ 1 w 576"/>
                  <a:gd name="T3" fmla="*/ 2 h 640"/>
                  <a:gd name="T4" fmla="*/ 0 w 576"/>
                  <a:gd name="T5" fmla="*/ 14 h 640"/>
                  <a:gd name="T6" fmla="*/ 0 w 576"/>
                  <a:gd name="T7" fmla="*/ 72 h 640"/>
                  <a:gd name="T8" fmla="*/ 0 w 576"/>
                  <a:gd name="T9" fmla="*/ 84 h 6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6" h="640">
                    <a:moveTo>
                      <a:pt x="576" y="16"/>
                    </a:moveTo>
                    <a:cubicBezTo>
                      <a:pt x="568" y="8"/>
                      <a:pt x="560" y="0"/>
                      <a:pt x="528" y="16"/>
                    </a:cubicBezTo>
                    <a:cubicBezTo>
                      <a:pt x="496" y="32"/>
                      <a:pt x="448" y="24"/>
                      <a:pt x="384" y="112"/>
                    </a:cubicBezTo>
                    <a:cubicBezTo>
                      <a:pt x="320" y="200"/>
                      <a:pt x="208" y="456"/>
                      <a:pt x="144" y="544"/>
                    </a:cubicBezTo>
                    <a:cubicBezTo>
                      <a:pt x="80" y="632"/>
                      <a:pt x="40" y="636"/>
                      <a:pt x="0" y="640"/>
                    </a:cubicBezTo>
                  </a:path>
                </a:pathLst>
              </a:custGeom>
              <a:noFill/>
              <a:ln w="28575" cap="flat" cmpd="sng">
                <a:solidFill>
                  <a:srgbClr val="A50021"/>
                </a:solidFill>
                <a:prstDash val="solid"/>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3269" name="Freeform 42"/>
              <p:cNvSpPr/>
              <p:nvPr/>
            </p:nvSpPr>
            <p:spPr bwMode="auto">
              <a:xfrm flipV="1">
                <a:off x="3040" y="2319"/>
                <a:ext cx="248" cy="476"/>
              </a:xfrm>
              <a:custGeom>
                <a:avLst/>
                <a:gdLst>
                  <a:gd name="T0" fmla="*/ 2 w 576"/>
                  <a:gd name="T1" fmla="*/ 2 h 640"/>
                  <a:gd name="T2" fmla="*/ 1 w 576"/>
                  <a:gd name="T3" fmla="*/ 2 h 640"/>
                  <a:gd name="T4" fmla="*/ 1 w 576"/>
                  <a:gd name="T5" fmla="*/ 14 h 640"/>
                  <a:gd name="T6" fmla="*/ 0 w 576"/>
                  <a:gd name="T7" fmla="*/ 68 h 640"/>
                  <a:gd name="T8" fmla="*/ 0 w 576"/>
                  <a:gd name="T9" fmla="*/ 81 h 6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6" h="640">
                    <a:moveTo>
                      <a:pt x="576" y="16"/>
                    </a:moveTo>
                    <a:cubicBezTo>
                      <a:pt x="568" y="8"/>
                      <a:pt x="560" y="0"/>
                      <a:pt x="528" y="16"/>
                    </a:cubicBezTo>
                    <a:cubicBezTo>
                      <a:pt x="496" y="32"/>
                      <a:pt x="448" y="24"/>
                      <a:pt x="384" y="112"/>
                    </a:cubicBezTo>
                    <a:cubicBezTo>
                      <a:pt x="320" y="200"/>
                      <a:pt x="208" y="456"/>
                      <a:pt x="144" y="544"/>
                    </a:cubicBezTo>
                    <a:cubicBezTo>
                      <a:pt x="80" y="632"/>
                      <a:pt x="40" y="636"/>
                      <a:pt x="0" y="640"/>
                    </a:cubicBezTo>
                  </a:path>
                </a:pathLst>
              </a:custGeom>
              <a:noFill/>
              <a:ln w="28575" cap="flat" cmpd="sng">
                <a:solidFill>
                  <a:srgbClr val="A50021"/>
                </a:solidFill>
                <a:prstDash val="solid"/>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sp>
        <p:nvSpPr>
          <p:cNvPr id="1548331" name="Text Box 43"/>
          <p:cNvSpPr txBox="1">
            <a:spLocks noChangeArrowheads="1"/>
          </p:cNvSpPr>
          <p:nvPr/>
        </p:nvSpPr>
        <p:spPr bwMode="auto">
          <a:xfrm>
            <a:off x="395684" y="5907360"/>
            <a:ext cx="2489200"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200" b="1" i="0" u="none" strike="noStrike" kern="1200" cap="none" spc="0" normalizeH="0" baseline="0" noProof="0" dirty="0">
                <a:ln>
                  <a:noFill/>
                </a:ln>
                <a:solidFill>
                  <a:srgbClr val="0000FF"/>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波函数</a:t>
            </a:r>
            <a:r>
              <a:rPr kumimoji="0" lang="en-US" altLang="zh-CN" sz="2200" b="1" i="0" u="none" strike="noStrike" kern="1200" cap="none" spc="0" normalizeH="0" baseline="0" noProof="0" dirty="0">
                <a:ln>
                  <a:noFill/>
                </a:ln>
                <a:solidFill>
                  <a:srgbClr val="0000FF"/>
                </a:solidFill>
                <a:effectLst/>
                <a:uLnTx/>
                <a:uFillTx/>
                <a:latin typeface="Symbol" panose="05050102010706020507" pitchFamily="18" charset="2"/>
                <a:ea typeface="微软雅黑" panose="020B0503020204020204" pitchFamily="34" charset="-122"/>
                <a:cs typeface="Times New Roman" panose="02020603050405020304" pitchFamily="18" charset="0"/>
              </a:rPr>
              <a:t>y</a:t>
            </a:r>
            <a:r>
              <a:rPr kumimoji="0" lang="en-US" altLang="zh-CN" sz="2200" b="1" i="0" u="none" strike="noStrike" kern="1200" cap="none" spc="0" normalizeH="0" baseline="-25000" noProof="0" dirty="0">
                <a:ln>
                  <a:noFill/>
                </a:ln>
                <a:solidFill>
                  <a:srgbClr val="0000FF"/>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0" lang="zh-CN" altLang="en-US" sz="2200" b="1" i="0" u="none" strike="noStrike" kern="1200" cap="none" spc="0" normalizeH="0" baseline="0" noProof="0" dirty="0">
                <a:ln>
                  <a:noFill/>
                </a:ln>
                <a:solidFill>
                  <a:srgbClr val="0000FF"/>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使电子聚</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200" b="1" i="0" u="none" strike="noStrike" kern="1200" cap="none" spc="0" normalizeH="0" baseline="0" noProof="0" dirty="0">
                <a:ln>
                  <a:noFill/>
                </a:ln>
                <a:solidFill>
                  <a:srgbClr val="0000FF"/>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集在正离子实附近 </a:t>
            </a:r>
          </a:p>
        </p:txBody>
      </p:sp>
      <p:sp>
        <p:nvSpPr>
          <p:cNvPr id="1548332" name="Text Box 44"/>
          <p:cNvSpPr txBox="1">
            <a:spLocks noChangeArrowheads="1"/>
          </p:cNvSpPr>
          <p:nvPr/>
        </p:nvSpPr>
        <p:spPr bwMode="auto">
          <a:xfrm>
            <a:off x="2711847" y="3808685"/>
            <a:ext cx="3057525" cy="771525"/>
          </a:xfrm>
          <a:prstGeom prst="rect">
            <a:avLst/>
          </a:prstGeom>
          <a:noFill/>
          <a:ln w="9525">
            <a:solidFill>
              <a:srgbClr val="A5002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2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波函数</a:t>
            </a:r>
            <a:r>
              <a:rPr kumimoji="0" lang="en-US" altLang="zh-CN" sz="2200" b="1" i="0" u="none" strike="noStrike" kern="1200" cap="none" spc="0" normalizeH="0" baseline="0" noProof="0" dirty="0">
                <a:ln>
                  <a:noFill/>
                </a:ln>
                <a:solidFill>
                  <a:srgbClr val="000000"/>
                </a:solidFill>
                <a:effectLst/>
                <a:uLnTx/>
                <a:uFillTx/>
                <a:latin typeface="Symbol" panose="05050102010706020507" pitchFamily="18" charset="2"/>
                <a:ea typeface="微软雅黑" panose="020B0503020204020204" pitchFamily="34" charset="-122"/>
                <a:cs typeface="Times New Roman" panose="02020603050405020304" pitchFamily="18" charset="0"/>
              </a:rPr>
              <a:t>y</a:t>
            </a:r>
            <a:r>
              <a:rPr kumimoji="0" lang="en-US" altLang="zh-CN" sz="2200" b="1" i="0" u="none" strike="noStrike" kern="1200" cap="none" spc="0" normalizeH="0" baseline="-2500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0" lang="zh-CN" altLang="en-US" sz="22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使电子聚集在</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2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正离子实之间的区域内 </a:t>
            </a:r>
          </a:p>
        </p:txBody>
      </p:sp>
      <p:sp>
        <p:nvSpPr>
          <p:cNvPr id="1548333" name="Text Box 45"/>
          <p:cNvSpPr txBox="1">
            <a:spLocks noChangeArrowheads="1"/>
          </p:cNvSpPr>
          <p:nvPr/>
        </p:nvSpPr>
        <p:spPr bwMode="auto">
          <a:xfrm>
            <a:off x="881514" y="2389863"/>
            <a:ext cx="7922716"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pitchFamily="34" charset="-122"/>
              </a:rPr>
              <a:t>驻波速度为零，即动能为零，总能量等于势能。而离子实</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pitchFamily="34" charset="-122"/>
              </a:rPr>
              <a:t>附近和离子实之间势能不同，因此，两个驻波的能量不同</a:t>
            </a:r>
          </a:p>
        </p:txBody>
      </p:sp>
      <p:sp>
        <p:nvSpPr>
          <p:cNvPr id="1548334" name="Text Box 46"/>
          <p:cNvSpPr txBox="1">
            <a:spLocks noChangeArrowheads="1"/>
          </p:cNvSpPr>
          <p:nvPr/>
        </p:nvSpPr>
        <p:spPr bwMode="auto">
          <a:xfrm>
            <a:off x="1903606" y="3254869"/>
            <a:ext cx="5878532" cy="461665"/>
          </a:xfrm>
          <a:prstGeom prst="rect">
            <a:avLst/>
          </a:prstGeom>
          <a:solidFill>
            <a:srgbClr val="FFFF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同一个</a:t>
            </a:r>
            <a:r>
              <a:rPr kumimoji="0" lang="en-US" altLang="zh-CN" sz="2400" b="1" i="1"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k</a:t>
            </a:r>
            <a:r>
              <a:rPr kumimoji="0"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值存在两种能量，从而产生了能隙</a:t>
            </a:r>
          </a:p>
        </p:txBody>
      </p:sp>
      <p:sp>
        <p:nvSpPr>
          <p:cNvPr id="53259" name="Oval 47"/>
          <p:cNvSpPr>
            <a:spLocks noChangeArrowheads="1"/>
          </p:cNvSpPr>
          <p:nvPr/>
        </p:nvSpPr>
        <p:spPr bwMode="auto">
          <a:xfrm>
            <a:off x="2937272" y="5523185"/>
            <a:ext cx="144462" cy="142875"/>
          </a:xfrm>
          <a:prstGeom prst="ellipse">
            <a:avLst/>
          </a:prstGeom>
          <a:solidFill>
            <a:srgbClr val="008000"/>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3260" name="Oval 48"/>
          <p:cNvSpPr>
            <a:spLocks noChangeArrowheads="1"/>
          </p:cNvSpPr>
          <p:nvPr/>
        </p:nvSpPr>
        <p:spPr bwMode="auto">
          <a:xfrm>
            <a:off x="3656409" y="5521598"/>
            <a:ext cx="144463" cy="142875"/>
          </a:xfrm>
          <a:prstGeom prst="ellipse">
            <a:avLst/>
          </a:prstGeom>
          <a:solidFill>
            <a:srgbClr val="008000"/>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3261" name="Oval 49"/>
          <p:cNvSpPr>
            <a:spLocks noChangeArrowheads="1"/>
          </p:cNvSpPr>
          <p:nvPr/>
        </p:nvSpPr>
        <p:spPr bwMode="auto">
          <a:xfrm>
            <a:off x="4391422" y="5508898"/>
            <a:ext cx="144462" cy="142875"/>
          </a:xfrm>
          <a:prstGeom prst="ellipse">
            <a:avLst/>
          </a:prstGeom>
          <a:solidFill>
            <a:srgbClr val="008000"/>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3262" name="Oval 50"/>
          <p:cNvSpPr>
            <a:spLocks noChangeArrowheads="1"/>
          </p:cNvSpPr>
          <p:nvPr/>
        </p:nvSpPr>
        <p:spPr bwMode="auto">
          <a:xfrm>
            <a:off x="5110559" y="5507310"/>
            <a:ext cx="144463" cy="142875"/>
          </a:xfrm>
          <a:prstGeom prst="ellipse">
            <a:avLst/>
          </a:prstGeom>
          <a:solidFill>
            <a:srgbClr val="008000"/>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3263" name="Oval 51"/>
          <p:cNvSpPr>
            <a:spLocks noChangeArrowheads="1"/>
          </p:cNvSpPr>
          <p:nvPr/>
        </p:nvSpPr>
        <p:spPr bwMode="auto">
          <a:xfrm>
            <a:off x="5832872" y="5508898"/>
            <a:ext cx="144462" cy="142875"/>
          </a:xfrm>
          <a:prstGeom prst="ellipse">
            <a:avLst/>
          </a:prstGeom>
          <a:solidFill>
            <a:srgbClr val="008000"/>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3264" name="Oval 52"/>
          <p:cNvSpPr>
            <a:spLocks noChangeArrowheads="1"/>
          </p:cNvSpPr>
          <p:nvPr/>
        </p:nvSpPr>
        <p:spPr bwMode="auto">
          <a:xfrm>
            <a:off x="6552009" y="5507310"/>
            <a:ext cx="144463" cy="142875"/>
          </a:xfrm>
          <a:prstGeom prst="ellipse">
            <a:avLst/>
          </a:prstGeom>
          <a:solidFill>
            <a:srgbClr val="008000"/>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 name="页脚占位符 1"/>
          <p:cNvSpPr>
            <a:spLocks noGrp="1"/>
          </p:cNvSpPr>
          <p:nvPr>
            <p:ph type="ftr" sz="quarter" idx="11"/>
          </p:nvPr>
        </p:nvSpPr>
        <p:spPr>
          <a:xfrm>
            <a:off x="3124200" y="6500192"/>
            <a:ext cx="2895600" cy="457200"/>
          </a:xfr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zh-CN" altLang="en-US"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清华大学电子系</a:t>
            </a:r>
            <a:r>
              <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a:t>
            </a:r>
            <a:r>
              <a:rPr kumimoji="1" lang="zh-CN" altLang="en-US"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黄翊东</a:t>
            </a:r>
            <a:endPar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55" name="Rectangle 37"/>
          <p:cNvSpPr>
            <a:spLocks noChangeArrowheads="1"/>
          </p:cNvSpPr>
          <p:nvPr/>
        </p:nvSpPr>
        <p:spPr bwMode="auto">
          <a:xfrm flipV="1">
            <a:off x="106363" y="769405"/>
            <a:ext cx="8885237" cy="42863"/>
          </a:xfrm>
          <a:prstGeom prst="rect">
            <a:avLst/>
          </a:prstGeom>
          <a:gradFill rotWithShape="0">
            <a:gsLst>
              <a:gs pos="0">
                <a:srgbClr val="808080">
                  <a:gamma/>
                  <a:tint val="0"/>
                  <a:invGamma/>
                </a:srgbClr>
              </a:gs>
              <a:gs pos="100000">
                <a:srgbClr val="808080"/>
              </a:gs>
            </a:gsLst>
            <a:path path="shape">
              <a:fillToRect l="50000" t="50000" r="50000" b="50000"/>
            </a:path>
          </a:gradFill>
          <a:ln w="12700">
            <a:noFill/>
            <a:miter lim="800000"/>
            <a:headEnd type="none" w="sm" len="sm"/>
            <a:tailEnd type="none" w="sm" len="sm"/>
          </a:ln>
          <a:effectLst/>
        </p:spPr>
        <p:txBody>
          <a:bodyPr wrap="none" anchor="ctr"/>
          <a:lstStyle/>
          <a:p>
            <a:pPr marL="0" marR="0" lvl="0" indent="0" algn="l" defTabSz="914400" rtl="0" eaLnBrk="0" fontAlgn="auto" latinLnBrk="0" hangingPunct="0">
              <a:lnSpc>
                <a:spcPct val="100000"/>
              </a:lnSpc>
              <a:spcBef>
                <a:spcPts val="0"/>
              </a:spcBef>
              <a:spcAft>
                <a:spcPts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Arial"/>
              <a:ea typeface="宋体"/>
              <a:cs typeface="+mn-cs"/>
            </a:endParaRPr>
          </a:p>
        </p:txBody>
      </p:sp>
      <p:sp>
        <p:nvSpPr>
          <p:cNvPr id="3" name="灯片编号占位符 2"/>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BFA3644-F7FA-4510-BE22-999DFD69EC9B}" type="slidenum">
              <a:rPr kumimoji="1" lang="en-US" altLang="zh-CN" sz="14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92</a:t>
            </a:fld>
            <a:endPar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2896864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48295"/>
                                        </p:tgtEl>
                                        <p:attrNameLst>
                                          <p:attrName>style.visibility</p:attrName>
                                        </p:attrNameLst>
                                      </p:cBhvr>
                                      <p:to>
                                        <p:strVal val="visible"/>
                                      </p:to>
                                    </p:set>
                                    <p:animEffect transition="in" filter="dissolve">
                                      <p:cBhvr>
                                        <p:cTn id="7" dur="500"/>
                                        <p:tgtEl>
                                          <p:spTgt spid="154829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548331"/>
                                        </p:tgtEl>
                                        <p:attrNameLst>
                                          <p:attrName>style.visibility</p:attrName>
                                        </p:attrNameLst>
                                      </p:cBhvr>
                                      <p:to>
                                        <p:strVal val="visible"/>
                                      </p:to>
                                    </p:set>
                                    <p:animEffect transition="in" filter="dissolve">
                                      <p:cBhvr>
                                        <p:cTn id="12" dur="500"/>
                                        <p:tgtEl>
                                          <p:spTgt spid="1548331"/>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548313"/>
                                        </p:tgtEl>
                                        <p:attrNameLst>
                                          <p:attrName>style.visibility</p:attrName>
                                        </p:attrNameLst>
                                      </p:cBhvr>
                                      <p:to>
                                        <p:strVal val="visible"/>
                                      </p:to>
                                    </p:set>
                                    <p:animEffect transition="in" filter="dissolve">
                                      <p:cBhvr>
                                        <p:cTn id="17" dur="500"/>
                                        <p:tgtEl>
                                          <p:spTgt spid="1548313"/>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548332"/>
                                        </p:tgtEl>
                                        <p:attrNameLst>
                                          <p:attrName>style.visibility</p:attrName>
                                        </p:attrNameLst>
                                      </p:cBhvr>
                                      <p:to>
                                        <p:strVal val="visible"/>
                                      </p:to>
                                    </p:set>
                                    <p:animEffect transition="in" filter="dissolve">
                                      <p:cBhvr>
                                        <p:cTn id="22" dur="500"/>
                                        <p:tgtEl>
                                          <p:spTgt spid="1548332"/>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1548333"/>
                                        </p:tgtEl>
                                        <p:attrNameLst>
                                          <p:attrName>style.visibility</p:attrName>
                                        </p:attrNameLst>
                                      </p:cBhvr>
                                      <p:to>
                                        <p:strVal val="visible"/>
                                      </p:to>
                                    </p:set>
                                    <p:animEffect transition="in" filter="dissolve">
                                      <p:cBhvr>
                                        <p:cTn id="27" dur="500"/>
                                        <p:tgtEl>
                                          <p:spTgt spid="1548333"/>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1548334"/>
                                        </p:tgtEl>
                                        <p:attrNameLst>
                                          <p:attrName>style.visibility</p:attrName>
                                        </p:attrNameLst>
                                      </p:cBhvr>
                                      <p:to>
                                        <p:strVal val="visible"/>
                                      </p:to>
                                    </p:set>
                                    <p:animEffect transition="in" filter="dissolve">
                                      <p:cBhvr>
                                        <p:cTn id="32" dur="500"/>
                                        <p:tgtEl>
                                          <p:spTgt spid="15483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48331" grpId="0"/>
      <p:bldP spid="1548332" grpId="0" animBg="1"/>
      <p:bldP spid="1548333" grpId="0"/>
      <p:bldP spid="1548334"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15522" name="Group 2"/>
          <p:cNvGrpSpPr/>
          <p:nvPr/>
        </p:nvGrpSpPr>
        <p:grpSpPr bwMode="auto">
          <a:xfrm>
            <a:off x="304800" y="2036763"/>
            <a:ext cx="3022600" cy="3001962"/>
            <a:chOff x="192" y="1173"/>
            <a:chExt cx="1904" cy="1891"/>
          </a:xfrm>
        </p:grpSpPr>
        <p:grpSp>
          <p:nvGrpSpPr>
            <p:cNvPr id="54328" name="Group 3"/>
            <p:cNvGrpSpPr/>
            <p:nvPr/>
          </p:nvGrpSpPr>
          <p:grpSpPr bwMode="auto">
            <a:xfrm>
              <a:off x="192" y="1173"/>
              <a:ext cx="1352" cy="1891"/>
              <a:chOff x="176" y="2069"/>
              <a:chExt cx="1352" cy="1891"/>
            </a:xfrm>
          </p:grpSpPr>
          <p:sp>
            <p:nvSpPr>
              <p:cNvPr id="54330" name="Rectangle 4"/>
              <p:cNvSpPr>
                <a:spLocks noChangeArrowheads="1"/>
              </p:cNvSpPr>
              <p:nvPr/>
            </p:nvSpPr>
            <p:spPr bwMode="auto">
              <a:xfrm>
                <a:off x="176" y="2320"/>
                <a:ext cx="1352" cy="1336"/>
              </a:xfrm>
              <a:prstGeom prst="rect">
                <a:avLst/>
              </a:prstGeom>
              <a:gradFill rotWithShape="0">
                <a:gsLst>
                  <a:gs pos="0">
                    <a:srgbClr val="FFCCFF"/>
                  </a:gs>
                  <a:gs pos="50000">
                    <a:srgbClr val="FFFFFF"/>
                  </a:gs>
                  <a:gs pos="100000">
                    <a:srgbClr val="FFCC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aphicFrame>
            <p:nvGraphicFramePr>
              <p:cNvPr id="54331" name="Object 5"/>
              <p:cNvGraphicFramePr>
                <a:graphicFrameLocks noChangeAspect="1"/>
              </p:cNvGraphicFramePr>
              <p:nvPr/>
            </p:nvGraphicFramePr>
            <p:xfrm>
              <a:off x="176" y="2424"/>
              <a:ext cx="1344" cy="634"/>
            </p:xfrm>
            <a:graphic>
              <a:graphicData uri="http://schemas.openxmlformats.org/presentationml/2006/ole">
                <mc:AlternateContent xmlns:mc="http://schemas.openxmlformats.org/markup-compatibility/2006">
                  <mc:Choice xmlns:v="urn:schemas-microsoft-com:vml" Requires="v">
                    <p:oleObj spid="_x0000_s388164" name="公式" r:id="rId4" imgW="889000" imgH="419100" progId="Equation.3">
                      <p:embed/>
                    </p:oleObj>
                  </mc:Choice>
                  <mc:Fallback>
                    <p:oleObj name="公式" r:id="rId4" imgW="889000" imgH="419100" progId="Equation.3">
                      <p:embed/>
                      <p:pic>
                        <p:nvPicPr>
                          <p:cNvPr id="54331"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6" y="2424"/>
                            <a:ext cx="1344" cy="63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4332" name="Line 6"/>
              <p:cNvSpPr>
                <a:spLocks noChangeShapeType="1"/>
              </p:cNvSpPr>
              <p:nvPr/>
            </p:nvSpPr>
            <p:spPr bwMode="auto">
              <a:xfrm>
                <a:off x="1354" y="2672"/>
                <a:ext cx="144"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Arial" panose="020B0604020202020204" pitchFamily="34" charset="0"/>
                  <a:ea typeface="楷体_GB2312"/>
                  <a:cs typeface="+mn-cs"/>
                </a:endParaRPr>
              </a:p>
            </p:txBody>
          </p:sp>
          <p:sp>
            <p:nvSpPr>
              <p:cNvPr id="54333" name="Text Box 7"/>
              <p:cNvSpPr txBox="1">
                <a:spLocks noChangeArrowheads="1"/>
              </p:cNvSpPr>
              <p:nvPr/>
            </p:nvSpPr>
            <p:spPr bwMode="auto">
              <a:xfrm>
                <a:off x="378" y="3672"/>
                <a:ext cx="116" cy="288"/>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srgbClr val="CC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4334" name="Rectangle 8"/>
              <p:cNvSpPr>
                <a:spLocks noChangeArrowheads="1"/>
              </p:cNvSpPr>
              <p:nvPr/>
            </p:nvSpPr>
            <p:spPr bwMode="auto">
              <a:xfrm>
                <a:off x="260" y="2069"/>
                <a:ext cx="1177" cy="288"/>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zh-CN" altLang="en-US" sz="2400" b="1" i="0" u="none" strike="noStrike" kern="1200" cap="none" spc="0" normalizeH="0" baseline="0" noProof="0">
                    <a:ln>
                      <a:noFill/>
                    </a:ln>
                    <a:solidFill>
                      <a:srgbClr val="CC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零次近似解  </a:t>
                </a:r>
              </a:p>
            </p:txBody>
          </p:sp>
          <p:graphicFrame>
            <p:nvGraphicFramePr>
              <p:cNvPr id="54335" name="Object 9"/>
              <p:cNvGraphicFramePr>
                <a:graphicFrameLocks noChangeAspect="1"/>
              </p:cNvGraphicFramePr>
              <p:nvPr/>
            </p:nvGraphicFramePr>
            <p:xfrm>
              <a:off x="198" y="3064"/>
              <a:ext cx="1287" cy="539"/>
            </p:xfrm>
            <a:graphic>
              <a:graphicData uri="http://schemas.openxmlformats.org/presentationml/2006/ole">
                <mc:AlternateContent xmlns:mc="http://schemas.openxmlformats.org/markup-compatibility/2006">
                  <mc:Choice xmlns:v="urn:schemas-microsoft-com:vml" Requires="v">
                    <p:oleObj spid="_x0000_s388165" name="Equation" r:id="rId6" imgW="939165" imgH="393700" progId="Equation.3">
                      <p:embed/>
                    </p:oleObj>
                  </mc:Choice>
                  <mc:Fallback>
                    <p:oleObj name="Equation" r:id="rId6" imgW="939165" imgH="393700" progId="Equation.3">
                      <p:embed/>
                      <p:pic>
                        <p:nvPicPr>
                          <p:cNvPr id="54335" name="Object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8" y="3064"/>
                            <a:ext cx="1287" cy="5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54329" name="Line 10"/>
            <p:cNvSpPr>
              <a:spLocks noChangeShapeType="1"/>
            </p:cNvSpPr>
            <p:nvPr/>
          </p:nvSpPr>
          <p:spPr bwMode="auto">
            <a:xfrm flipH="1" flipV="1">
              <a:off x="1512" y="2208"/>
              <a:ext cx="584" cy="224"/>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Arial" panose="020B0604020202020204" pitchFamily="34" charset="0"/>
                <a:ea typeface="楷体_GB2312"/>
                <a:cs typeface="+mn-cs"/>
              </a:endParaRPr>
            </a:p>
          </p:txBody>
        </p:sp>
      </p:grpSp>
      <p:sp>
        <p:nvSpPr>
          <p:cNvPr id="54275" name="Line 11"/>
          <p:cNvSpPr>
            <a:spLocks noChangeShapeType="1"/>
          </p:cNvSpPr>
          <p:nvPr/>
        </p:nvSpPr>
        <p:spPr bwMode="auto">
          <a:xfrm>
            <a:off x="4910138" y="2038350"/>
            <a:ext cx="0" cy="3592513"/>
          </a:xfrm>
          <a:prstGeom prst="line">
            <a:avLst/>
          </a:prstGeom>
          <a:noFill/>
          <a:ln w="28575">
            <a:solidFill>
              <a:schemeClr val="tx1"/>
            </a:solidFill>
            <a:round/>
            <a:head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Arial" panose="020B0604020202020204" pitchFamily="34" charset="0"/>
              <a:ea typeface="楷体_GB2312"/>
              <a:cs typeface="+mn-cs"/>
            </a:endParaRPr>
          </a:p>
        </p:txBody>
      </p:sp>
      <p:sp>
        <p:nvSpPr>
          <p:cNvPr id="54276" name="Text Box 12"/>
          <p:cNvSpPr txBox="1">
            <a:spLocks noChangeArrowheads="1"/>
          </p:cNvSpPr>
          <p:nvPr/>
        </p:nvSpPr>
        <p:spPr bwMode="auto">
          <a:xfrm>
            <a:off x="4954588" y="1916113"/>
            <a:ext cx="649287" cy="39687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en-US" altLang="zh-CN" sz="2000" b="1" i="1"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E</a:t>
            </a:r>
            <a:r>
              <a:rPr kumimoji="1" lang="en-US" altLang="zh-CN" sz="20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1" lang="en-US" altLang="zh-CN" sz="2000" b="1" i="1"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k</a:t>
            </a:r>
            <a:r>
              <a:rPr kumimoji="1" lang="en-US" altLang="zh-CN" sz="20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p>
        </p:txBody>
      </p:sp>
      <p:sp>
        <p:nvSpPr>
          <p:cNvPr id="54277" name="Line 13"/>
          <p:cNvSpPr>
            <a:spLocks noChangeShapeType="1"/>
          </p:cNvSpPr>
          <p:nvPr/>
        </p:nvSpPr>
        <p:spPr bwMode="auto">
          <a:xfrm flipH="1">
            <a:off x="4438650" y="2328863"/>
            <a:ext cx="0" cy="3276600"/>
          </a:xfrm>
          <a:prstGeom prst="line">
            <a:avLst/>
          </a:prstGeom>
          <a:noFill/>
          <a:ln w="9525">
            <a:solidFill>
              <a:schemeClr val="bg2"/>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Arial" panose="020B0604020202020204" pitchFamily="34" charset="0"/>
              <a:ea typeface="楷体_GB2312"/>
              <a:cs typeface="+mn-cs"/>
            </a:endParaRPr>
          </a:p>
        </p:txBody>
      </p:sp>
      <p:sp>
        <p:nvSpPr>
          <p:cNvPr id="54278" name="Line 14"/>
          <p:cNvSpPr>
            <a:spLocks noChangeShapeType="1"/>
          </p:cNvSpPr>
          <p:nvPr/>
        </p:nvSpPr>
        <p:spPr bwMode="auto">
          <a:xfrm flipH="1">
            <a:off x="3994150" y="2316163"/>
            <a:ext cx="0" cy="3276600"/>
          </a:xfrm>
          <a:prstGeom prst="line">
            <a:avLst/>
          </a:prstGeom>
          <a:noFill/>
          <a:ln w="9525">
            <a:solidFill>
              <a:schemeClr val="bg2"/>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Arial" panose="020B0604020202020204" pitchFamily="34" charset="0"/>
              <a:ea typeface="楷体_GB2312"/>
              <a:cs typeface="+mn-cs"/>
            </a:endParaRPr>
          </a:p>
        </p:txBody>
      </p:sp>
      <p:sp>
        <p:nvSpPr>
          <p:cNvPr id="54279" name="Line 15"/>
          <p:cNvSpPr>
            <a:spLocks noChangeShapeType="1"/>
          </p:cNvSpPr>
          <p:nvPr/>
        </p:nvSpPr>
        <p:spPr bwMode="auto">
          <a:xfrm flipH="1">
            <a:off x="3575050" y="2341563"/>
            <a:ext cx="0" cy="3276600"/>
          </a:xfrm>
          <a:prstGeom prst="line">
            <a:avLst/>
          </a:prstGeom>
          <a:noFill/>
          <a:ln w="9525">
            <a:solidFill>
              <a:schemeClr val="bg2"/>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Arial" panose="020B0604020202020204" pitchFamily="34" charset="0"/>
              <a:ea typeface="楷体_GB2312"/>
              <a:cs typeface="+mn-cs"/>
            </a:endParaRPr>
          </a:p>
        </p:txBody>
      </p:sp>
      <p:sp>
        <p:nvSpPr>
          <p:cNvPr id="54280" name="Line 16"/>
          <p:cNvSpPr>
            <a:spLocks noChangeShapeType="1"/>
          </p:cNvSpPr>
          <p:nvPr/>
        </p:nvSpPr>
        <p:spPr bwMode="auto">
          <a:xfrm>
            <a:off x="5346700" y="2354263"/>
            <a:ext cx="0" cy="3276600"/>
          </a:xfrm>
          <a:prstGeom prst="line">
            <a:avLst/>
          </a:prstGeom>
          <a:noFill/>
          <a:ln w="9525">
            <a:solidFill>
              <a:schemeClr val="bg2"/>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Arial" panose="020B0604020202020204" pitchFamily="34" charset="0"/>
              <a:ea typeface="楷体_GB2312"/>
              <a:cs typeface="+mn-cs"/>
            </a:endParaRPr>
          </a:p>
        </p:txBody>
      </p:sp>
      <p:sp>
        <p:nvSpPr>
          <p:cNvPr id="54281" name="Line 17"/>
          <p:cNvSpPr>
            <a:spLocks noChangeShapeType="1"/>
          </p:cNvSpPr>
          <p:nvPr/>
        </p:nvSpPr>
        <p:spPr bwMode="auto">
          <a:xfrm>
            <a:off x="5778500" y="2341563"/>
            <a:ext cx="0" cy="3276600"/>
          </a:xfrm>
          <a:prstGeom prst="line">
            <a:avLst/>
          </a:prstGeom>
          <a:noFill/>
          <a:ln w="9525">
            <a:solidFill>
              <a:schemeClr val="bg2"/>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Arial" panose="020B0604020202020204" pitchFamily="34" charset="0"/>
              <a:ea typeface="楷体_GB2312"/>
              <a:cs typeface="+mn-cs"/>
            </a:endParaRPr>
          </a:p>
        </p:txBody>
      </p:sp>
      <p:sp>
        <p:nvSpPr>
          <p:cNvPr id="54282" name="Line 18"/>
          <p:cNvSpPr>
            <a:spLocks noChangeShapeType="1"/>
          </p:cNvSpPr>
          <p:nvPr/>
        </p:nvSpPr>
        <p:spPr bwMode="auto">
          <a:xfrm>
            <a:off x="6223000" y="2366963"/>
            <a:ext cx="0" cy="3276600"/>
          </a:xfrm>
          <a:prstGeom prst="line">
            <a:avLst/>
          </a:prstGeom>
          <a:noFill/>
          <a:ln w="9525">
            <a:solidFill>
              <a:schemeClr val="bg2"/>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Arial" panose="020B0604020202020204" pitchFamily="34" charset="0"/>
              <a:ea typeface="楷体_GB2312"/>
              <a:cs typeface="+mn-cs"/>
            </a:endParaRPr>
          </a:p>
        </p:txBody>
      </p:sp>
      <p:sp>
        <p:nvSpPr>
          <p:cNvPr id="54283" name="Line 19"/>
          <p:cNvSpPr>
            <a:spLocks noChangeShapeType="1"/>
          </p:cNvSpPr>
          <p:nvPr/>
        </p:nvSpPr>
        <p:spPr bwMode="auto">
          <a:xfrm flipV="1">
            <a:off x="2901950" y="5607050"/>
            <a:ext cx="4219575" cy="12700"/>
          </a:xfrm>
          <a:prstGeom prst="line">
            <a:avLst/>
          </a:prstGeom>
          <a:noFill/>
          <a:ln w="285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Arial" panose="020B0604020202020204" pitchFamily="34" charset="0"/>
              <a:ea typeface="楷体_GB2312"/>
              <a:cs typeface="+mn-cs"/>
            </a:endParaRPr>
          </a:p>
        </p:txBody>
      </p:sp>
      <p:sp>
        <p:nvSpPr>
          <p:cNvPr id="54284" name="Line 20"/>
          <p:cNvSpPr>
            <a:spLocks noChangeShapeType="1"/>
          </p:cNvSpPr>
          <p:nvPr/>
        </p:nvSpPr>
        <p:spPr bwMode="auto">
          <a:xfrm>
            <a:off x="6642100" y="2379663"/>
            <a:ext cx="0" cy="3276600"/>
          </a:xfrm>
          <a:prstGeom prst="line">
            <a:avLst/>
          </a:prstGeom>
          <a:noFill/>
          <a:ln w="9525">
            <a:solidFill>
              <a:schemeClr val="bg2"/>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Arial" panose="020B0604020202020204" pitchFamily="34" charset="0"/>
              <a:ea typeface="楷体_GB2312"/>
              <a:cs typeface="+mn-cs"/>
            </a:endParaRPr>
          </a:p>
        </p:txBody>
      </p:sp>
      <p:sp>
        <p:nvSpPr>
          <p:cNvPr id="54285" name="Freeform 21"/>
          <p:cNvSpPr/>
          <p:nvPr/>
        </p:nvSpPr>
        <p:spPr bwMode="auto">
          <a:xfrm flipH="1">
            <a:off x="4043363" y="5135563"/>
            <a:ext cx="401637" cy="231775"/>
          </a:xfrm>
          <a:custGeom>
            <a:avLst/>
            <a:gdLst>
              <a:gd name="T0" fmla="*/ 2147483647 w 576"/>
              <a:gd name="T1" fmla="*/ 2147483647 h 640"/>
              <a:gd name="T2" fmla="*/ 2147483647 w 576"/>
              <a:gd name="T3" fmla="*/ 2147483647 h 640"/>
              <a:gd name="T4" fmla="*/ 2147483647 w 576"/>
              <a:gd name="T5" fmla="*/ 2147483647 h 640"/>
              <a:gd name="T6" fmla="*/ 2147483647 w 576"/>
              <a:gd name="T7" fmla="*/ 2147483647 h 640"/>
              <a:gd name="T8" fmla="*/ 0 w 576"/>
              <a:gd name="T9" fmla="*/ 2147483647 h 6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6" h="640">
                <a:moveTo>
                  <a:pt x="576" y="16"/>
                </a:moveTo>
                <a:cubicBezTo>
                  <a:pt x="568" y="8"/>
                  <a:pt x="560" y="0"/>
                  <a:pt x="528" y="16"/>
                </a:cubicBezTo>
                <a:cubicBezTo>
                  <a:pt x="496" y="32"/>
                  <a:pt x="448" y="24"/>
                  <a:pt x="384" y="112"/>
                </a:cubicBezTo>
                <a:cubicBezTo>
                  <a:pt x="320" y="200"/>
                  <a:pt x="208" y="456"/>
                  <a:pt x="144" y="544"/>
                </a:cubicBezTo>
                <a:cubicBezTo>
                  <a:pt x="80" y="632"/>
                  <a:pt x="40" y="636"/>
                  <a:pt x="0" y="640"/>
                </a:cubicBezTo>
              </a:path>
            </a:pathLst>
          </a:custGeom>
          <a:noFill/>
          <a:ln w="38100" cmpd="sng">
            <a:solidFill>
              <a:srgbClr val="80008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4286" name="Freeform 22"/>
          <p:cNvSpPr/>
          <p:nvPr/>
        </p:nvSpPr>
        <p:spPr bwMode="auto">
          <a:xfrm flipH="1">
            <a:off x="3619500" y="4475163"/>
            <a:ext cx="431800" cy="406400"/>
          </a:xfrm>
          <a:custGeom>
            <a:avLst/>
            <a:gdLst>
              <a:gd name="T0" fmla="*/ 2147483647 w 576"/>
              <a:gd name="T1" fmla="*/ 2147483647 h 640"/>
              <a:gd name="T2" fmla="*/ 2147483647 w 576"/>
              <a:gd name="T3" fmla="*/ 2147483647 h 640"/>
              <a:gd name="T4" fmla="*/ 2147483647 w 576"/>
              <a:gd name="T5" fmla="*/ 2147483647 h 640"/>
              <a:gd name="T6" fmla="*/ 2147483647 w 576"/>
              <a:gd name="T7" fmla="*/ 2147483647 h 640"/>
              <a:gd name="T8" fmla="*/ 0 w 576"/>
              <a:gd name="T9" fmla="*/ 2147483647 h 6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6" h="640">
                <a:moveTo>
                  <a:pt x="576" y="16"/>
                </a:moveTo>
                <a:cubicBezTo>
                  <a:pt x="568" y="8"/>
                  <a:pt x="560" y="0"/>
                  <a:pt x="528" y="16"/>
                </a:cubicBezTo>
                <a:cubicBezTo>
                  <a:pt x="496" y="32"/>
                  <a:pt x="448" y="24"/>
                  <a:pt x="384" y="112"/>
                </a:cubicBezTo>
                <a:cubicBezTo>
                  <a:pt x="320" y="200"/>
                  <a:pt x="208" y="456"/>
                  <a:pt x="144" y="544"/>
                </a:cubicBezTo>
                <a:cubicBezTo>
                  <a:pt x="80" y="632"/>
                  <a:pt x="40" y="636"/>
                  <a:pt x="0" y="640"/>
                </a:cubicBezTo>
              </a:path>
            </a:pathLst>
          </a:custGeom>
          <a:noFill/>
          <a:ln w="38100" cmpd="sng">
            <a:solidFill>
              <a:srgbClr val="80008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4287" name="Freeform 23"/>
          <p:cNvSpPr/>
          <p:nvPr/>
        </p:nvSpPr>
        <p:spPr bwMode="auto">
          <a:xfrm flipH="1">
            <a:off x="3140075" y="3789363"/>
            <a:ext cx="441325" cy="473075"/>
          </a:xfrm>
          <a:custGeom>
            <a:avLst/>
            <a:gdLst>
              <a:gd name="T0" fmla="*/ 2147483647 w 576"/>
              <a:gd name="T1" fmla="*/ 2147483647 h 640"/>
              <a:gd name="T2" fmla="*/ 2147483647 w 576"/>
              <a:gd name="T3" fmla="*/ 2147483647 h 640"/>
              <a:gd name="T4" fmla="*/ 2147483647 w 576"/>
              <a:gd name="T5" fmla="*/ 2147483647 h 640"/>
              <a:gd name="T6" fmla="*/ 2147483647 w 576"/>
              <a:gd name="T7" fmla="*/ 2147483647 h 640"/>
              <a:gd name="T8" fmla="*/ 0 w 576"/>
              <a:gd name="T9" fmla="*/ 2147483647 h 6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6" h="640">
                <a:moveTo>
                  <a:pt x="576" y="16"/>
                </a:moveTo>
                <a:cubicBezTo>
                  <a:pt x="568" y="8"/>
                  <a:pt x="560" y="0"/>
                  <a:pt x="528" y="16"/>
                </a:cubicBezTo>
                <a:cubicBezTo>
                  <a:pt x="496" y="32"/>
                  <a:pt x="448" y="24"/>
                  <a:pt x="384" y="112"/>
                </a:cubicBezTo>
                <a:cubicBezTo>
                  <a:pt x="320" y="200"/>
                  <a:pt x="208" y="456"/>
                  <a:pt x="144" y="544"/>
                </a:cubicBezTo>
                <a:cubicBezTo>
                  <a:pt x="80" y="632"/>
                  <a:pt x="40" y="636"/>
                  <a:pt x="0" y="640"/>
                </a:cubicBezTo>
              </a:path>
            </a:pathLst>
          </a:custGeom>
          <a:noFill/>
          <a:ln w="38100" cmpd="sng">
            <a:solidFill>
              <a:srgbClr val="80008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4288" name="Freeform 24"/>
          <p:cNvSpPr/>
          <p:nvPr/>
        </p:nvSpPr>
        <p:spPr bwMode="auto">
          <a:xfrm flipV="1">
            <a:off x="2813050" y="2697163"/>
            <a:ext cx="301625" cy="727075"/>
          </a:xfrm>
          <a:custGeom>
            <a:avLst/>
            <a:gdLst>
              <a:gd name="T0" fmla="*/ 2147483647 w 576"/>
              <a:gd name="T1" fmla="*/ 2147483647 h 640"/>
              <a:gd name="T2" fmla="*/ 2147483647 w 576"/>
              <a:gd name="T3" fmla="*/ 2147483647 h 640"/>
              <a:gd name="T4" fmla="*/ 2147483647 w 576"/>
              <a:gd name="T5" fmla="*/ 2147483647 h 640"/>
              <a:gd name="T6" fmla="*/ 2147483647 w 576"/>
              <a:gd name="T7" fmla="*/ 2147483647 h 640"/>
              <a:gd name="T8" fmla="*/ 0 w 576"/>
              <a:gd name="T9" fmla="*/ 2147483647 h 6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6" h="640">
                <a:moveTo>
                  <a:pt x="576" y="16"/>
                </a:moveTo>
                <a:cubicBezTo>
                  <a:pt x="568" y="8"/>
                  <a:pt x="560" y="0"/>
                  <a:pt x="528" y="16"/>
                </a:cubicBezTo>
                <a:cubicBezTo>
                  <a:pt x="496" y="32"/>
                  <a:pt x="448" y="24"/>
                  <a:pt x="384" y="112"/>
                </a:cubicBezTo>
                <a:cubicBezTo>
                  <a:pt x="320" y="200"/>
                  <a:pt x="208" y="456"/>
                  <a:pt x="144" y="544"/>
                </a:cubicBezTo>
                <a:cubicBezTo>
                  <a:pt x="80" y="632"/>
                  <a:pt x="40" y="636"/>
                  <a:pt x="0" y="640"/>
                </a:cubicBezTo>
              </a:path>
            </a:pathLst>
          </a:custGeom>
          <a:noFill/>
          <a:ln w="38100" cmpd="sng">
            <a:solidFill>
              <a:srgbClr val="80008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4289" name="Line 25"/>
          <p:cNvSpPr>
            <a:spLocks noChangeShapeType="1"/>
          </p:cNvSpPr>
          <p:nvPr/>
        </p:nvSpPr>
        <p:spPr bwMode="auto">
          <a:xfrm flipH="1">
            <a:off x="3130550" y="2341563"/>
            <a:ext cx="0" cy="3276600"/>
          </a:xfrm>
          <a:prstGeom prst="line">
            <a:avLst/>
          </a:prstGeom>
          <a:noFill/>
          <a:ln w="9525">
            <a:solidFill>
              <a:schemeClr val="bg2"/>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Arial" panose="020B0604020202020204" pitchFamily="34" charset="0"/>
              <a:ea typeface="楷体_GB2312"/>
              <a:cs typeface="+mn-cs"/>
            </a:endParaRPr>
          </a:p>
        </p:txBody>
      </p:sp>
      <p:sp>
        <p:nvSpPr>
          <p:cNvPr id="54290" name="Arc 26"/>
          <p:cNvSpPr/>
          <p:nvPr/>
        </p:nvSpPr>
        <p:spPr bwMode="auto">
          <a:xfrm rot="7956492">
            <a:off x="4481512" y="4924426"/>
            <a:ext cx="931863" cy="785812"/>
          </a:xfrm>
          <a:custGeom>
            <a:avLst/>
            <a:gdLst>
              <a:gd name="T0" fmla="*/ 2147483647 w 21314"/>
              <a:gd name="T1" fmla="*/ 0 h 20411"/>
              <a:gd name="T2" fmla="*/ 2147483647 w 21314"/>
              <a:gd name="T3" fmla="*/ 2147483647 h 20411"/>
              <a:gd name="T4" fmla="*/ 0 w 21314"/>
              <a:gd name="T5" fmla="*/ 2147483647 h 20411"/>
              <a:gd name="T6" fmla="*/ 0 60000 65536"/>
              <a:gd name="T7" fmla="*/ 0 60000 65536"/>
              <a:gd name="T8" fmla="*/ 0 60000 65536"/>
            </a:gdLst>
            <a:ahLst/>
            <a:cxnLst>
              <a:cxn ang="T6">
                <a:pos x="T0" y="T1"/>
              </a:cxn>
              <a:cxn ang="T7">
                <a:pos x="T2" y="T3"/>
              </a:cxn>
              <a:cxn ang="T8">
                <a:pos x="T4" y="T5"/>
              </a:cxn>
            </a:cxnLst>
            <a:rect l="0" t="0" r="r" b="b"/>
            <a:pathLst>
              <a:path w="21314" h="20411" fill="none" extrusionOk="0">
                <a:moveTo>
                  <a:pt x="7067" y="-1"/>
                </a:moveTo>
                <a:cubicBezTo>
                  <a:pt x="14559" y="2593"/>
                  <a:pt x="20027" y="9083"/>
                  <a:pt x="21313" y="16907"/>
                </a:cubicBezTo>
              </a:path>
              <a:path w="21314" h="20411" stroke="0" extrusionOk="0">
                <a:moveTo>
                  <a:pt x="7067" y="-1"/>
                </a:moveTo>
                <a:cubicBezTo>
                  <a:pt x="14559" y="2593"/>
                  <a:pt x="20027" y="9083"/>
                  <a:pt x="21313" y="16907"/>
                </a:cubicBezTo>
                <a:lnTo>
                  <a:pt x="0" y="20411"/>
                </a:lnTo>
                <a:lnTo>
                  <a:pt x="7067" y="-1"/>
                </a:lnTo>
                <a:close/>
              </a:path>
            </a:pathLst>
          </a:custGeom>
          <a:noFill/>
          <a:ln w="38100">
            <a:solidFill>
              <a:srgbClr val="80008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4291" name="Text Box 27"/>
          <p:cNvSpPr txBox="1">
            <a:spLocks noChangeArrowheads="1"/>
          </p:cNvSpPr>
          <p:nvPr/>
        </p:nvSpPr>
        <p:spPr bwMode="auto">
          <a:xfrm>
            <a:off x="6823075" y="5553075"/>
            <a:ext cx="935038" cy="45720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en-US" altLang="zh-CN" sz="2400" b="1" i="1"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k </a:t>
            </a:r>
            <a:r>
              <a:rPr kumimoji="1" lang="en-US" altLang="zh-CN" sz="24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(2</a:t>
            </a:r>
            <a:r>
              <a:rPr kumimoji="1" lang="en-US" altLang="zh-CN" sz="2400" b="0" i="0" u="none" strike="noStrike" kern="1200" cap="none" spc="0" normalizeH="0" baseline="0" noProof="0" dirty="0">
                <a:ln>
                  <a:noFill/>
                </a:ln>
                <a:solidFill>
                  <a:srgbClr val="000000"/>
                </a:solidFill>
                <a:effectLst/>
                <a:uLnTx/>
                <a:uFillTx/>
                <a:latin typeface="Symbol" panose="05050102010706020507" pitchFamily="18" charset="2"/>
                <a:ea typeface="微软雅黑" panose="020B0503020204020204" pitchFamily="34" charset="-122"/>
                <a:cs typeface="Times New Roman" panose="02020603050405020304" pitchFamily="18" charset="0"/>
              </a:rPr>
              <a:t>p</a:t>
            </a:r>
            <a:r>
              <a:rPr kumimoji="1" lang="en-US" altLang="zh-CN" sz="24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p>
        </p:txBody>
      </p:sp>
      <p:sp>
        <p:nvSpPr>
          <p:cNvPr id="54292" name="Text Box 28"/>
          <p:cNvSpPr txBox="1">
            <a:spLocks noChangeArrowheads="1"/>
          </p:cNvSpPr>
          <p:nvPr/>
        </p:nvSpPr>
        <p:spPr bwMode="auto">
          <a:xfrm>
            <a:off x="4748213" y="5665788"/>
            <a:ext cx="336550" cy="4572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en-US" altLang="zh-CN" sz="2400" b="0" i="0" u="none" strike="noStrike" kern="1200" cap="none" spc="0" normalizeH="0" baseline="0" noProof="0">
                <a:ln>
                  <a:noFill/>
                </a:ln>
                <a:solidFill>
                  <a:srgbClr val="336666"/>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0</a:t>
            </a:r>
          </a:p>
        </p:txBody>
      </p:sp>
      <p:graphicFrame>
        <p:nvGraphicFramePr>
          <p:cNvPr id="54293" name="Object 29"/>
          <p:cNvGraphicFramePr>
            <a:graphicFrameLocks noChangeAspect="1"/>
          </p:cNvGraphicFramePr>
          <p:nvPr/>
        </p:nvGraphicFramePr>
        <p:xfrm>
          <a:off x="5118100" y="5607050"/>
          <a:ext cx="336550" cy="579438"/>
        </p:xfrm>
        <a:graphic>
          <a:graphicData uri="http://schemas.openxmlformats.org/presentationml/2006/ole">
            <mc:AlternateContent xmlns:mc="http://schemas.openxmlformats.org/markup-compatibility/2006">
              <mc:Choice xmlns:v="urn:schemas-microsoft-com:vml" Requires="v">
                <p:oleObj spid="_x0000_s388166" name="Equation" r:id="rId8" imgW="228600" imgH="393700" progId="Equation.3">
                  <p:embed/>
                </p:oleObj>
              </mc:Choice>
              <mc:Fallback>
                <p:oleObj name="Equation" r:id="rId8" imgW="228600" imgH="393700" progId="Equation.3">
                  <p:embed/>
                  <p:pic>
                    <p:nvPicPr>
                      <p:cNvPr id="54293" name="Object 2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118100" y="5607050"/>
                        <a:ext cx="336550"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4294" name="Object 30"/>
          <p:cNvGraphicFramePr>
            <a:graphicFrameLocks noChangeAspect="1"/>
          </p:cNvGraphicFramePr>
          <p:nvPr/>
        </p:nvGraphicFramePr>
        <p:xfrm>
          <a:off x="5561013" y="5607050"/>
          <a:ext cx="336550" cy="579438"/>
        </p:xfrm>
        <a:graphic>
          <a:graphicData uri="http://schemas.openxmlformats.org/presentationml/2006/ole">
            <mc:AlternateContent xmlns:mc="http://schemas.openxmlformats.org/markup-compatibility/2006">
              <mc:Choice xmlns:v="urn:schemas-microsoft-com:vml" Requires="v">
                <p:oleObj spid="_x0000_s388167" name="Equation" r:id="rId10" imgW="228600" imgH="393700" progId="Equation.3">
                  <p:embed/>
                </p:oleObj>
              </mc:Choice>
              <mc:Fallback>
                <p:oleObj name="Equation" r:id="rId10" imgW="228600" imgH="393700" progId="Equation.3">
                  <p:embed/>
                  <p:pic>
                    <p:nvPicPr>
                      <p:cNvPr id="54294" name="Object 30"/>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561013" y="5607050"/>
                        <a:ext cx="336550"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4295" name="Object 31"/>
          <p:cNvGraphicFramePr>
            <a:graphicFrameLocks noChangeAspect="1"/>
          </p:cNvGraphicFramePr>
          <p:nvPr/>
        </p:nvGraphicFramePr>
        <p:xfrm>
          <a:off x="6043613" y="5607050"/>
          <a:ext cx="336550" cy="579438"/>
        </p:xfrm>
        <a:graphic>
          <a:graphicData uri="http://schemas.openxmlformats.org/presentationml/2006/ole">
            <mc:AlternateContent xmlns:mc="http://schemas.openxmlformats.org/markup-compatibility/2006">
              <mc:Choice xmlns:v="urn:schemas-microsoft-com:vml" Requires="v">
                <p:oleObj spid="_x0000_s388168" name="Equation" r:id="rId12" imgW="228600" imgH="393700" progId="Equation.3">
                  <p:embed/>
                </p:oleObj>
              </mc:Choice>
              <mc:Fallback>
                <p:oleObj name="Equation" r:id="rId12" imgW="228600" imgH="393700" progId="Equation.3">
                  <p:embed/>
                  <p:pic>
                    <p:nvPicPr>
                      <p:cNvPr id="54295" name="Object 31"/>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043613" y="5607050"/>
                        <a:ext cx="336550"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4296" name="Line 32"/>
          <p:cNvSpPr>
            <a:spLocks noChangeShapeType="1"/>
          </p:cNvSpPr>
          <p:nvPr/>
        </p:nvSpPr>
        <p:spPr bwMode="auto">
          <a:xfrm>
            <a:off x="5365750" y="5465763"/>
            <a:ext cx="1920875" cy="0"/>
          </a:xfrm>
          <a:prstGeom prst="line">
            <a:avLst/>
          </a:prstGeom>
          <a:noFill/>
          <a:ln w="3175">
            <a:solidFill>
              <a:srgbClr val="003399"/>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Arial" panose="020B0604020202020204" pitchFamily="34" charset="0"/>
              <a:ea typeface="楷体_GB2312"/>
              <a:cs typeface="+mn-cs"/>
            </a:endParaRPr>
          </a:p>
        </p:txBody>
      </p:sp>
      <p:graphicFrame>
        <p:nvGraphicFramePr>
          <p:cNvPr id="54297" name="Object 33"/>
          <p:cNvGraphicFramePr>
            <a:graphicFrameLocks noChangeAspect="1"/>
          </p:cNvGraphicFramePr>
          <p:nvPr/>
        </p:nvGraphicFramePr>
        <p:xfrm>
          <a:off x="6488113" y="5594350"/>
          <a:ext cx="336550" cy="579438"/>
        </p:xfrm>
        <a:graphic>
          <a:graphicData uri="http://schemas.openxmlformats.org/presentationml/2006/ole">
            <mc:AlternateContent xmlns:mc="http://schemas.openxmlformats.org/markup-compatibility/2006">
              <mc:Choice xmlns:v="urn:schemas-microsoft-com:vml" Requires="v">
                <p:oleObj spid="_x0000_s388169" name="Equation" r:id="rId14" imgW="228600" imgH="393700" progId="Equation.3">
                  <p:embed/>
                </p:oleObj>
              </mc:Choice>
              <mc:Fallback>
                <p:oleObj name="Equation" r:id="rId14" imgW="228600" imgH="393700" progId="Equation.3">
                  <p:embed/>
                  <p:pic>
                    <p:nvPicPr>
                      <p:cNvPr id="54297" name="Object 33"/>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488113" y="5594350"/>
                        <a:ext cx="336550"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54298" name="Group 34"/>
          <p:cNvGrpSpPr/>
          <p:nvPr/>
        </p:nvGrpSpPr>
        <p:grpSpPr bwMode="auto">
          <a:xfrm>
            <a:off x="2724150" y="5619750"/>
            <a:ext cx="1924050" cy="604838"/>
            <a:chOff x="1716" y="3540"/>
            <a:chExt cx="1212" cy="381"/>
          </a:xfrm>
        </p:grpSpPr>
        <p:graphicFrame>
          <p:nvGraphicFramePr>
            <p:cNvPr id="54324" name="Object 35"/>
            <p:cNvGraphicFramePr>
              <a:graphicFrameLocks noChangeAspect="1"/>
            </p:cNvGraphicFramePr>
            <p:nvPr/>
          </p:nvGraphicFramePr>
          <p:xfrm>
            <a:off x="2610" y="3540"/>
            <a:ext cx="318" cy="365"/>
          </p:xfrm>
          <a:graphic>
            <a:graphicData uri="http://schemas.openxmlformats.org/presentationml/2006/ole">
              <mc:AlternateContent xmlns:mc="http://schemas.openxmlformats.org/markup-compatibility/2006">
                <mc:Choice xmlns:v="urn:schemas-microsoft-com:vml" Requires="v">
                  <p:oleObj spid="_x0000_s388170" name="Equation" r:id="rId16" imgW="342900" imgH="393700" progId="Equation.3">
                    <p:embed/>
                  </p:oleObj>
                </mc:Choice>
                <mc:Fallback>
                  <p:oleObj name="Equation" r:id="rId16" imgW="342900" imgH="393700" progId="Equation.3">
                    <p:embed/>
                    <p:pic>
                      <p:nvPicPr>
                        <p:cNvPr id="54324" name="Object 35"/>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610" y="3540"/>
                          <a:ext cx="318"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4325" name="Object 36"/>
            <p:cNvGraphicFramePr>
              <a:graphicFrameLocks noChangeAspect="1"/>
            </p:cNvGraphicFramePr>
            <p:nvPr/>
          </p:nvGraphicFramePr>
          <p:xfrm>
            <a:off x="2314" y="3540"/>
            <a:ext cx="318" cy="365"/>
          </p:xfrm>
          <a:graphic>
            <a:graphicData uri="http://schemas.openxmlformats.org/presentationml/2006/ole">
              <mc:AlternateContent xmlns:mc="http://schemas.openxmlformats.org/markup-compatibility/2006">
                <mc:Choice xmlns:v="urn:schemas-microsoft-com:vml" Requires="v">
                  <p:oleObj spid="_x0000_s388171" name="Equation" r:id="rId18" imgW="342900" imgH="393700" progId="Equation.3">
                    <p:embed/>
                  </p:oleObj>
                </mc:Choice>
                <mc:Fallback>
                  <p:oleObj name="Equation" r:id="rId18" imgW="342900" imgH="393700" progId="Equation.3">
                    <p:embed/>
                    <p:pic>
                      <p:nvPicPr>
                        <p:cNvPr id="54325" name="Object 36"/>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2314" y="3540"/>
                          <a:ext cx="318"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4326" name="Object 37"/>
            <p:cNvGraphicFramePr>
              <a:graphicFrameLocks noChangeAspect="1"/>
            </p:cNvGraphicFramePr>
            <p:nvPr/>
          </p:nvGraphicFramePr>
          <p:xfrm>
            <a:off x="1996" y="3548"/>
            <a:ext cx="318" cy="365"/>
          </p:xfrm>
          <a:graphic>
            <a:graphicData uri="http://schemas.openxmlformats.org/presentationml/2006/ole">
              <mc:AlternateContent xmlns:mc="http://schemas.openxmlformats.org/markup-compatibility/2006">
                <mc:Choice xmlns:v="urn:schemas-microsoft-com:vml" Requires="v">
                  <p:oleObj spid="_x0000_s388172" name="Equation" r:id="rId20" imgW="342900" imgH="393700" progId="Equation.3">
                    <p:embed/>
                  </p:oleObj>
                </mc:Choice>
                <mc:Fallback>
                  <p:oleObj name="Equation" r:id="rId20" imgW="342900" imgH="393700" progId="Equation.3">
                    <p:embed/>
                    <p:pic>
                      <p:nvPicPr>
                        <p:cNvPr id="54326" name="Object 37"/>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996" y="3548"/>
                          <a:ext cx="318"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4327" name="Object 38"/>
            <p:cNvGraphicFramePr>
              <a:graphicFrameLocks noChangeAspect="1"/>
            </p:cNvGraphicFramePr>
            <p:nvPr/>
          </p:nvGraphicFramePr>
          <p:xfrm>
            <a:off x="1716" y="3556"/>
            <a:ext cx="318" cy="365"/>
          </p:xfrm>
          <a:graphic>
            <a:graphicData uri="http://schemas.openxmlformats.org/presentationml/2006/ole">
              <mc:AlternateContent xmlns:mc="http://schemas.openxmlformats.org/markup-compatibility/2006">
                <mc:Choice xmlns:v="urn:schemas-microsoft-com:vml" Requires="v">
                  <p:oleObj spid="_x0000_s388173" name="Equation" r:id="rId22" imgW="342900" imgH="393700" progId="Equation.3">
                    <p:embed/>
                  </p:oleObj>
                </mc:Choice>
                <mc:Fallback>
                  <p:oleObj name="Equation" r:id="rId22" imgW="342900" imgH="393700" progId="Equation.3">
                    <p:embed/>
                    <p:pic>
                      <p:nvPicPr>
                        <p:cNvPr id="54327" name="Object 38"/>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1716" y="3556"/>
                          <a:ext cx="318"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54299" name="Rectangle 39"/>
          <p:cNvSpPr>
            <a:spLocks noChangeArrowheads="1"/>
          </p:cNvSpPr>
          <p:nvPr/>
        </p:nvSpPr>
        <p:spPr bwMode="auto">
          <a:xfrm>
            <a:off x="6226175" y="4284663"/>
            <a:ext cx="1139825" cy="266700"/>
          </a:xfrm>
          <a:prstGeom prst="rect">
            <a:avLst/>
          </a:prstGeom>
          <a:solidFill>
            <a:schemeClr val="hlink"/>
          </a:solidFill>
          <a:ln>
            <a:noFill/>
          </a:ln>
          <a:effectLst/>
          <a:extLst>
            <a:ext uri="{91240B29-F687-4F45-9708-019B960494DF}">
              <a14:hiddenLine xmlns:a14="http://schemas.microsoft.com/office/drawing/2010/main" w="9525">
                <a:solidFill>
                  <a:srgbClr val="0033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4300" name="Rectangle 40"/>
          <p:cNvSpPr>
            <a:spLocks noChangeArrowheads="1"/>
          </p:cNvSpPr>
          <p:nvPr/>
        </p:nvSpPr>
        <p:spPr bwMode="auto">
          <a:xfrm>
            <a:off x="5378450" y="5376863"/>
            <a:ext cx="1952625" cy="82550"/>
          </a:xfrm>
          <a:prstGeom prst="rect">
            <a:avLst/>
          </a:prstGeom>
          <a:solidFill>
            <a:schemeClr val="hlink"/>
          </a:solidFill>
          <a:ln>
            <a:noFill/>
          </a:ln>
          <a:effectLst/>
          <a:extLst>
            <a:ext uri="{91240B29-F687-4F45-9708-019B960494DF}">
              <a14:hiddenLine xmlns:a14="http://schemas.microsoft.com/office/drawing/2010/main" w="9525">
                <a:solidFill>
                  <a:srgbClr val="0033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4301" name="Rectangle 41"/>
          <p:cNvSpPr>
            <a:spLocks noChangeArrowheads="1"/>
          </p:cNvSpPr>
          <p:nvPr/>
        </p:nvSpPr>
        <p:spPr bwMode="auto">
          <a:xfrm>
            <a:off x="5857875" y="4957763"/>
            <a:ext cx="1495425" cy="165100"/>
          </a:xfrm>
          <a:prstGeom prst="rect">
            <a:avLst/>
          </a:prstGeom>
          <a:solidFill>
            <a:schemeClr val="hlink"/>
          </a:solidFill>
          <a:ln>
            <a:noFill/>
          </a:ln>
          <a:effectLst/>
          <a:extLst>
            <a:ext uri="{91240B29-F687-4F45-9708-019B960494DF}">
              <a14:hiddenLine xmlns:a14="http://schemas.microsoft.com/office/drawing/2010/main" w="9525">
                <a:solidFill>
                  <a:srgbClr val="0033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4302" name="Rectangle 42"/>
          <p:cNvSpPr>
            <a:spLocks noChangeArrowheads="1"/>
          </p:cNvSpPr>
          <p:nvPr/>
        </p:nvSpPr>
        <p:spPr bwMode="auto">
          <a:xfrm>
            <a:off x="6643688" y="3433763"/>
            <a:ext cx="773112" cy="382587"/>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4303" name="Line 43"/>
          <p:cNvSpPr>
            <a:spLocks noChangeShapeType="1"/>
          </p:cNvSpPr>
          <p:nvPr/>
        </p:nvSpPr>
        <p:spPr bwMode="auto">
          <a:xfrm>
            <a:off x="5403850" y="5376863"/>
            <a:ext cx="1920875" cy="0"/>
          </a:xfrm>
          <a:prstGeom prst="line">
            <a:avLst/>
          </a:prstGeom>
          <a:noFill/>
          <a:ln w="3175">
            <a:solidFill>
              <a:srgbClr val="003399"/>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Arial" panose="020B0604020202020204" pitchFamily="34" charset="0"/>
              <a:ea typeface="楷体_GB2312"/>
              <a:cs typeface="+mn-cs"/>
            </a:endParaRPr>
          </a:p>
        </p:txBody>
      </p:sp>
      <p:sp>
        <p:nvSpPr>
          <p:cNvPr id="54304" name="Line 44"/>
          <p:cNvSpPr>
            <a:spLocks noChangeShapeType="1"/>
          </p:cNvSpPr>
          <p:nvPr/>
        </p:nvSpPr>
        <p:spPr bwMode="auto">
          <a:xfrm>
            <a:off x="5794375" y="5122863"/>
            <a:ext cx="1571625" cy="0"/>
          </a:xfrm>
          <a:prstGeom prst="line">
            <a:avLst/>
          </a:prstGeom>
          <a:noFill/>
          <a:ln w="3175">
            <a:solidFill>
              <a:srgbClr val="003399"/>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Arial" panose="020B0604020202020204" pitchFamily="34" charset="0"/>
              <a:ea typeface="楷体_GB2312"/>
              <a:cs typeface="+mn-cs"/>
            </a:endParaRPr>
          </a:p>
        </p:txBody>
      </p:sp>
      <p:sp>
        <p:nvSpPr>
          <p:cNvPr id="54305" name="Line 45"/>
          <p:cNvSpPr>
            <a:spLocks noChangeShapeType="1"/>
          </p:cNvSpPr>
          <p:nvPr/>
        </p:nvSpPr>
        <p:spPr bwMode="auto">
          <a:xfrm flipV="1">
            <a:off x="5911850" y="4957763"/>
            <a:ext cx="1447800" cy="0"/>
          </a:xfrm>
          <a:prstGeom prst="line">
            <a:avLst/>
          </a:prstGeom>
          <a:noFill/>
          <a:ln w="3175">
            <a:solidFill>
              <a:srgbClr val="003399"/>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Arial" panose="020B0604020202020204" pitchFamily="34" charset="0"/>
              <a:ea typeface="楷体_GB2312"/>
              <a:cs typeface="+mn-cs"/>
            </a:endParaRPr>
          </a:p>
        </p:txBody>
      </p:sp>
      <p:sp>
        <p:nvSpPr>
          <p:cNvPr id="54306" name="Line 46"/>
          <p:cNvSpPr>
            <a:spLocks noChangeShapeType="1"/>
          </p:cNvSpPr>
          <p:nvPr/>
        </p:nvSpPr>
        <p:spPr bwMode="auto">
          <a:xfrm>
            <a:off x="6648450" y="3802063"/>
            <a:ext cx="736600" cy="0"/>
          </a:xfrm>
          <a:prstGeom prst="line">
            <a:avLst/>
          </a:prstGeom>
          <a:noFill/>
          <a:ln w="3175">
            <a:solidFill>
              <a:srgbClr val="003399"/>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Arial" panose="020B0604020202020204" pitchFamily="34" charset="0"/>
              <a:ea typeface="楷体_GB2312"/>
              <a:cs typeface="+mn-cs"/>
            </a:endParaRPr>
          </a:p>
        </p:txBody>
      </p:sp>
      <p:sp>
        <p:nvSpPr>
          <p:cNvPr id="54307" name="Line 47"/>
          <p:cNvSpPr>
            <a:spLocks noChangeShapeType="1"/>
          </p:cNvSpPr>
          <p:nvPr/>
        </p:nvSpPr>
        <p:spPr bwMode="auto">
          <a:xfrm flipV="1">
            <a:off x="6686550" y="3446463"/>
            <a:ext cx="711200" cy="0"/>
          </a:xfrm>
          <a:prstGeom prst="line">
            <a:avLst/>
          </a:prstGeom>
          <a:noFill/>
          <a:ln w="3175">
            <a:solidFill>
              <a:srgbClr val="003399"/>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Arial" panose="020B0604020202020204" pitchFamily="34" charset="0"/>
              <a:ea typeface="楷体_GB2312"/>
              <a:cs typeface="+mn-cs"/>
            </a:endParaRPr>
          </a:p>
        </p:txBody>
      </p:sp>
      <p:sp>
        <p:nvSpPr>
          <p:cNvPr id="54308" name="Freeform 48"/>
          <p:cNvSpPr/>
          <p:nvPr/>
        </p:nvSpPr>
        <p:spPr bwMode="auto">
          <a:xfrm>
            <a:off x="5765800" y="4551363"/>
            <a:ext cx="431800" cy="406400"/>
          </a:xfrm>
          <a:custGeom>
            <a:avLst/>
            <a:gdLst>
              <a:gd name="T0" fmla="*/ 2147483647 w 576"/>
              <a:gd name="T1" fmla="*/ 2147483647 h 640"/>
              <a:gd name="T2" fmla="*/ 2147483647 w 576"/>
              <a:gd name="T3" fmla="*/ 2147483647 h 640"/>
              <a:gd name="T4" fmla="*/ 2147483647 w 576"/>
              <a:gd name="T5" fmla="*/ 2147483647 h 640"/>
              <a:gd name="T6" fmla="*/ 2147483647 w 576"/>
              <a:gd name="T7" fmla="*/ 2147483647 h 640"/>
              <a:gd name="T8" fmla="*/ 0 w 576"/>
              <a:gd name="T9" fmla="*/ 2147483647 h 6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6" h="640">
                <a:moveTo>
                  <a:pt x="576" y="16"/>
                </a:moveTo>
                <a:cubicBezTo>
                  <a:pt x="568" y="8"/>
                  <a:pt x="560" y="0"/>
                  <a:pt x="528" y="16"/>
                </a:cubicBezTo>
                <a:cubicBezTo>
                  <a:pt x="496" y="32"/>
                  <a:pt x="448" y="24"/>
                  <a:pt x="384" y="112"/>
                </a:cubicBezTo>
                <a:cubicBezTo>
                  <a:pt x="320" y="200"/>
                  <a:pt x="208" y="456"/>
                  <a:pt x="144" y="544"/>
                </a:cubicBezTo>
                <a:cubicBezTo>
                  <a:pt x="80" y="632"/>
                  <a:pt x="40" y="636"/>
                  <a:pt x="0" y="640"/>
                </a:cubicBezTo>
              </a:path>
            </a:pathLst>
          </a:custGeom>
          <a:noFill/>
          <a:ln w="38100" cmpd="sng">
            <a:solidFill>
              <a:srgbClr val="80008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4309" name="Freeform 49"/>
          <p:cNvSpPr/>
          <p:nvPr/>
        </p:nvSpPr>
        <p:spPr bwMode="auto">
          <a:xfrm flipH="1">
            <a:off x="5416550" y="5148263"/>
            <a:ext cx="207963" cy="236537"/>
          </a:xfrm>
          <a:custGeom>
            <a:avLst/>
            <a:gdLst>
              <a:gd name="T0" fmla="*/ 0 w 96"/>
              <a:gd name="T1" fmla="*/ 0 h 288"/>
              <a:gd name="T2" fmla="*/ 2147483647 w 96"/>
              <a:gd name="T3" fmla="*/ 2147483647 h 288"/>
              <a:gd name="T4" fmla="*/ 0 60000 65536"/>
              <a:gd name="T5" fmla="*/ 0 60000 65536"/>
            </a:gdLst>
            <a:ahLst/>
            <a:cxnLst>
              <a:cxn ang="T4">
                <a:pos x="T0" y="T1"/>
              </a:cxn>
              <a:cxn ang="T5">
                <a:pos x="T2" y="T3"/>
              </a:cxn>
            </a:cxnLst>
            <a:rect l="0" t="0" r="r" b="b"/>
            <a:pathLst>
              <a:path w="96" h="288">
                <a:moveTo>
                  <a:pt x="0" y="0"/>
                </a:moveTo>
                <a:cubicBezTo>
                  <a:pt x="40" y="120"/>
                  <a:pt x="80" y="240"/>
                  <a:pt x="96" y="288"/>
                </a:cubicBezTo>
              </a:path>
            </a:pathLst>
          </a:custGeom>
          <a:noFill/>
          <a:ln w="12700" cap="flat" cmpd="sng">
            <a:solidFill>
              <a:srgbClr val="800080"/>
            </a:solidFill>
            <a:prstDash val="dash"/>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4310" name="Freeform 50"/>
          <p:cNvSpPr/>
          <p:nvPr/>
        </p:nvSpPr>
        <p:spPr bwMode="auto">
          <a:xfrm>
            <a:off x="5364163" y="5122863"/>
            <a:ext cx="401637" cy="231775"/>
          </a:xfrm>
          <a:custGeom>
            <a:avLst/>
            <a:gdLst>
              <a:gd name="T0" fmla="*/ 2147483647 w 576"/>
              <a:gd name="T1" fmla="*/ 2147483647 h 640"/>
              <a:gd name="T2" fmla="*/ 2147483647 w 576"/>
              <a:gd name="T3" fmla="*/ 2147483647 h 640"/>
              <a:gd name="T4" fmla="*/ 2147483647 w 576"/>
              <a:gd name="T5" fmla="*/ 2147483647 h 640"/>
              <a:gd name="T6" fmla="*/ 2147483647 w 576"/>
              <a:gd name="T7" fmla="*/ 2147483647 h 640"/>
              <a:gd name="T8" fmla="*/ 0 w 576"/>
              <a:gd name="T9" fmla="*/ 2147483647 h 6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6" h="640">
                <a:moveTo>
                  <a:pt x="576" y="16"/>
                </a:moveTo>
                <a:cubicBezTo>
                  <a:pt x="568" y="8"/>
                  <a:pt x="560" y="0"/>
                  <a:pt x="528" y="16"/>
                </a:cubicBezTo>
                <a:cubicBezTo>
                  <a:pt x="496" y="32"/>
                  <a:pt x="448" y="24"/>
                  <a:pt x="384" y="112"/>
                </a:cubicBezTo>
                <a:cubicBezTo>
                  <a:pt x="320" y="200"/>
                  <a:pt x="208" y="456"/>
                  <a:pt x="144" y="544"/>
                </a:cubicBezTo>
                <a:cubicBezTo>
                  <a:pt x="80" y="632"/>
                  <a:pt x="40" y="636"/>
                  <a:pt x="0" y="640"/>
                </a:cubicBezTo>
              </a:path>
            </a:pathLst>
          </a:custGeom>
          <a:noFill/>
          <a:ln w="38100" cmpd="sng">
            <a:solidFill>
              <a:srgbClr val="80008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4311" name="Freeform 51"/>
          <p:cNvSpPr/>
          <p:nvPr/>
        </p:nvSpPr>
        <p:spPr bwMode="auto">
          <a:xfrm>
            <a:off x="6200775" y="3802063"/>
            <a:ext cx="441325" cy="473075"/>
          </a:xfrm>
          <a:custGeom>
            <a:avLst/>
            <a:gdLst>
              <a:gd name="T0" fmla="*/ 2147483647 w 576"/>
              <a:gd name="T1" fmla="*/ 2147483647 h 640"/>
              <a:gd name="T2" fmla="*/ 2147483647 w 576"/>
              <a:gd name="T3" fmla="*/ 2147483647 h 640"/>
              <a:gd name="T4" fmla="*/ 2147483647 w 576"/>
              <a:gd name="T5" fmla="*/ 2147483647 h 640"/>
              <a:gd name="T6" fmla="*/ 2147483647 w 576"/>
              <a:gd name="T7" fmla="*/ 2147483647 h 640"/>
              <a:gd name="T8" fmla="*/ 0 w 576"/>
              <a:gd name="T9" fmla="*/ 2147483647 h 6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6" h="640">
                <a:moveTo>
                  <a:pt x="576" y="16"/>
                </a:moveTo>
                <a:cubicBezTo>
                  <a:pt x="568" y="8"/>
                  <a:pt x="560" y="0"/>
                  <a:pt x="528" y="16"/>
                </a:cubicBezTo>
                <a:cubicBezTo>
                  <a:pt x="496" y="32"/>
                  <a:pt x="448" y="24"/>
                  <a:pt x="384" y="112"/>
                </a:cubicBezTo>
                <a:cubicBezTo>
                  <a:pt x="320" y="200"/>
                  <a:pt x="208" y="456"/>
                  <a:pt x="144" y="544"/>
                </a:cubicBezTo>
                <a:cubicBezTo>
                  <a:pt x="80" y="632"/>
                  <a:pt x="40" y="636"/>
                  <a:pt x="0" y="640"/>
                </a:cubicBezTo>
              </a:path>
            </a:pathLst>
          </a:custGeom>
          <a:noFill/>
          <a:ln w="38100" cmpd="sng">
            <a:solidFill>
              <a:srgbClr val="80008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4312" name="Freeform 52"/>
          <p:cNvSpPr/>
          <p:nvPr/>
        </p:nvSpPr>
        <p:spPr bwMode="auto">
          <a:xfrm flipH="1" flipV="1">
            <a:off x="6661150" y="2722563"/>
            <a:ext cx="301625" cy="727075"/>
          </a:xfrm>
          <a:custGeom>
            <a:avLst/>
            <a:gdLst>
              <a:gd name="T0" fmla="*/ 2147483647 w 576"/>
              <a:gd name="T1" fmla="*/ 2147483647 h 640"/>
              <a:gd name="T2" fmla="*/ 2147483647 w 576"/>
              <a:gd name="T3" fmla="*/ 2147483647 h 640"/>
              <a:gd name="T4" fmla="*/ 2147483647 w 576"/>
              <a:gd name="T5" fmla="*/ 2147483647 h 640"/>
              <a:gd name="T6" fmla="*/ 2147483647 w 576"/>
              <a:gd name="T7" fmla="*/ 2147483647 h 640"/>
              <a:gd name="T8" fmla="*/ 0 w 576"/>
              <a:gd name="T9" fmla="*/ 2147483647 h 6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6" h="640">
                <a:moveTo>
                  <a:pt x="576" y="16"/>
                </a:moveTo>
                <a:cubicBezTo>
                  <a:pt x="568" y="8"/>
                  <a:pt x="560" y="0"/>
                  <a:pt x="528" y="16"/>
                </a:cubicBezTo>
                <a:cubicBezTo>
                  <a:pt x="496" y="32"/>
                  <a:pt x="448" y="24"/>
                  <a:pt x="384" y="112"/>
                </a:cubicBezTo>
                <a:cubicBezTo>
                  <a:pt x="320" y="200"/>
                  <a:pt x="208" y="456"/>
                  <a:pt x="144" y="544"/>
                </a:cubicBezTo>
                <a:cubicBezTo>
                  <a:pt x="80" y="632"/>
                  <a:pt x="40" y="636"/>
                  <a:pt x="0" y="640"/>
                </a:cubicBezTo>
              </a:path>
            </a:pathLst>
          </a:custGeom>
          <a:noFill/>
          <a:ln w="38100" cmpd="sng">
            <a:solidFill>
              <a:srgbClr val="80008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4313" name="Line 53"/>
          <p:cNvSpPr>
            <a:spLocks noChangeShapeType="1"/>
          </p:cNvSpPr>
          <p:nvPr/>
        </p:nvSpPr>
        <p:spPr bwMode="auto">
          <a:xfrm>
            <a:off x="6153150" y="4551363"/>
            <a:ext cx="1206500" cy="0"/>
          </a:xfrm>
          <a:prstGeom prst="line">
            <a:avLst/>
          </a:prstGeom>
          <a:noFill/>
          <a:ln w="3175">
            <a:solidFill>
              <a:srgbClr val="003399"/>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Arial" panose="020B0604020202020204" pitchFamily="34" charset="0"/>
              <a:ea typeface="楷体_GB2312"/>
              <a:cs typeface="+mn-cs"/>
            </a:endParaRPr>
          </a:p>
        </p:txBody>
      </p:sp>
      <p:sp>
        <p:nvSpPr>
          <p:cNvPr id="54314" name="Line 54"/>
          <p:cNvSpPr>
            <a:spLocks noChangeShapeType="1"/>
          </p:cNvSpPr>
          <p:nvPr/>
        </p:nvSpPr>
        <p:spPr bwMode="auto">
          <a:xfrm>
            <a:off x="6229350" y="4284663"/>
            <a:ext cx="1117600" cy="0"/>
          </a:xfrm>
          <a:prstGeom prst="line">
            <a:avLst/>
          </a:prstGeom>
          <a:noFill/>
          <a:ln w="3175">
            <a:solidFill>
              <a:srgbClr val="003399"/>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Arial" panose="020B0604020202020204" pitchFamily="34" charset="0"/>
              <a:ea typeface="楷体_GB2312"/>
              <a:cs typeface="+mn-cs"/>
            </a:endParaRPr>
          </a:p>
        </p:txBody>
      </p:sp>
      <p:sp>
        <p:nvSpPr>
          <p:cNvPr id="1515582" name="Text Box 62"/>
          <p:cNvSpPr txBox="1">
            <a:spLocks noChangeArrowheads="1"/>
          </p:cNvSpPr>
          <p:nvPr/>
        </p:nvSpPr>
        <p:spPr bwMode="auto">
          <a:xfrm>
            <a:off x="0" y="4941888"/>
            <a:ext cx="3563938" cy="822325"/>
          </a:xfrm>
          <a:prstGeom prst="rect">
            <a:avLst/>
          </a:prstGeom>
          <a:solidFill>
            <a:srgbClr val="FF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800">
                <a:solidFill>
                  <a:schemeClr val="tx2"/>
                </a:solidFill>
                <a:latin typeface="Arial" panose="020B0604020202020204" pitchFamily="34" charset="0"/>
                <a:ea typeface="楷体_GB2312"/>
                <a:cs typeface="楷体_GB2312"/>
              </a:defRPr>
            </a:lvl1pPr>
            <a:lvl2pPr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400" b="1" i="1"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k</a:t>
            </a:r>
            <a:r>
              <a:rPr kumimoji="0"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取值等于</a:t>
            </a:r>
            <a:r>
              <a:rPr kumimoji="0"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0" lang="en-US" altLang="zh-CN" sz="2400" b="1" i="1"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n</a:t>
            </a:r>
            <a:r>
              <a:rPr kumimoji="0"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Symbol" panose="05050102010706020507" pitchFamily="18" charset="2"/>
              </a:rPr>
              <a:t></a:t>
            </a:r>
            <a:r>
              <a:rPr kumimoji="0"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0" lang="en-US" altLang="zh-CN" sz="2400" b="1" i="1"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a:t>
            </a:r>
            <a:r>
              <a:rPr kumimoji="0"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时</a:t>
            </a:r>
          </a:p>
          <a:p>
            <a:pPr marL="457200" marR="0" lvl="1" indent="0" algn="l" defTabSz="914400" rtl="0" eaLnBrk="1" fontAlgn="base" latinLnBrk="0" hangingPunct="1">
              <a:lnSpc>
                <a:spcPct val="10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简并微扰，不可忽略</a:t>
            </a:r>
          </a:p>
        </p:txBody>
      </p:sp>
      <p:sp>
        <p:nvSpPr>
          <p:cNvPr id="1515583" name="Text Box 63"/>
          <p:cNvSpPr txBox="1">
            <a:spLocks noChangeArrowheads="1"/>
          </p:cNvSpPr>
          <p:nvPr/>
        </p:nvSpPr>
        <p:spPr bwMode="auto">
          <a:xfrm>
            <a:off x="2339975" y="981075"/>
            <a:ext cx="5132388" cy="831850"/>
          </a:xfrm>
          <a:prstGeom prst="rect">
            <a:avLst/>
          </a:prstGeom>
          <a:noFill/>
          <a:ln w="9525">
            <a:solidFill>
              <a:schemeClr val="hlink"/>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400" b="1" i="0" u="none" strike="noStrike" kern="1200" cap="none" spc="0" normalizeH="0" baseline="0" noProof="0">
                <a:ln>
                  <a:noFill/>
                </a:ln>
                <a:solidFill>
                  <a:srgbClr val="6633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周期势场的微扰，</a:t>
            </a:r>
            <a:r>
              <a:rPr kumimoji="0" lang="en-US" altLang="zh-CN" sz="2400" b="1" i="1" u="none" strike="noStrike" kern="1200" cap="none" spc="0" normalizeH="0" baseline="0" noProof="0">
                <a:ln>
                  <a:noFill/>
                </a:ln>
                <a:solidFill>
                  <a:srgbClr val="6633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k</a:t>
            </a:r>
            <a:r>
              <a:rPr kumimoji="0" lang="zh-CN" altLang="en-US" sz="2400" b="1" i="0" u="none" strike="noStrike" kern="1200" cap="none" spc="0" normalizeH="0" baseline="0" noProof="0">
                <a:ln>
                  <a:noFill/>
                </a:ln>
                <a:solidFill>
                  <a:srgbClr val="6633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状态只与</a:t>
            </a:r>
            <a:r>
              <a:rPr kumimoji="0" lang="en-US" altLang="zh-CN" sz="2400" b="1" i="1" u="none" strike="noStrike" kern="1200" cap="none" spc="0" normalizeH="0" baseline="0" noProof="0">
                <a:ln>
                  <a:noFill/>
                </a:ln>
                <a:solidFill>
                  <a:srgbClr val="6633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k</a:t>
            </a:r>
            <a:r>
              <a:rPr kumimoji="0" lang="en-US" altLang="zh-CN" sz="2400" b="1" i="0" u="none" strike="noStrike" kern="1200" cap="none" spc="0" normalizeH="0" baseline="0" noProof="0">
                <a:ln>
                  <a:noFill/>
                </a:ln>
                <a:solidFill>
                  <a:srgbClr val="6633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+2</a:t>
            </a:r>
            <a:r>
              <a:rPr kumimoji="0" lang="en-US" altLang="zh-CN" sz="2400" b="1" i="1" u="none" strike="noStrike" kern="1200" cap="none" spc="0" normalizeH="0" baseline="0" noProof="0">
                <a:ln>
                  <a:noFill/>
                </a:ln>
                <a:solidFill>
                  <a:srgbClr val="6633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n</a:t>
            </a:r>
            <a:r>
              <a:rPr kumimoji="0" lang="en-US" altLang="zh-CN" sz="2400" b="1" i="0" u="none" strike="noStrike" kern="1200" cap="none" spc="0" normalizeH="0" baseline="0" noProof="0">
                <a:ln>
                  <a:noFill/>
                </a:ln>
                <a:solidFill>
                  <a:srgbClr val="663300"/>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Symbol" panose="05050102010706020507" pitchFamily="18" charset="2"/>
              </a:rPr>
              <a:t></a:t>
            </a:r>
            <a:r>
              <a:rPr kumimoji="0" lang="en-US" altLang="zh-CN" sz="2400" b="1" i="0" u="none" strike="noStrike" kern="1200" cap="none" spc="0" normalizeH="0" baseline="0" noProof="0">
                <a:ln>
                  <a:noFill/>
                </a:ln>
                <a:solidFill>
                  <a:srgbClr val="6633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0" lang="en-US" altLang="zh-CN" sz="2400" b="1" i="1" u="none" strike="noStrike" kern="1200" cap="none" spc="0" normalizeH="0" baseline="0" noProof="0">
                <a:ln>
                  <a:noFill/>
                </a:ln>
                <a:solidFill>
                  <a:srgbClr val="6633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a:t>
            </a:r>
            <a:r>
              <a:rPr kumimoji="0" lang="zh-CN" altLang="en-US" sz="2400" b="1" i="0" u="none" strike="noStrike" kern="1200" cap="none" spc="0" normalizeH="0" baseline="0" noProof="0">
                <a:ln>
                  <a:noFill/>
                </a:ln>
                <a:solidFill>
                  <a:srgbClr val="6633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的状态相互作用，能量的修正很小</a:t>
            </a:r>
          </a:p>
        </p:txBody>
      </p:sp>
      <p:sp>
        <p:nvSpPr>
          <p:cNvPr id="2" name="页脚占位符 1"/>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zh-CN" altLang="en-US"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清华大学电子系</a:t>
            </a:r>
            <a:r>
              <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a:t>
            </a:r>
            <a:r>
              <a:rPr kumimoji="1" lang="zh-CN" altLang="en-US"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黄翊东</a:t>
            </a:r>
            <a:endPar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68" name="Rectangle 2"/>
          <p:cNvSpPr>
            <a:spLocks noRot="1" noChangeArrowheads="1"/>
          </p:cNvSpPr>
          <p:nvPr/>
        </p:nvSpPr>
        <p:spPr bwMode="auto">
          <a:xfrm>
            <a:off x="2591842" y="-99963"/>
            <a:ext cx="4716462"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1" lang="zh-CN" altLang="en-US" sz="3600" b="1" i="0" u="none" strike="noStrike" kern="1200" cap="none" spc="0" normalizeH="0" baseline="0" noProof="0" dirty="0">
                <a:ln>
                  <a:noFill/>
                </a:ln>
                <a:solidFill>
                  <a:srgbClr val="660066"/>
                </a:solidFill>
                <a:effectLst>
                  <a:outerShdw blurRad="38100" dist="38100" dir="2700000" algn="tl">
                    <a:srgbClr val="C0C0C0"/>
                  </a:outerShdw>
                </a:effectLst>
                <a:uLnTx/>
                <a:uFillTx/>
                <a:latin typeface="Times New Roman" pitchFamily="18" charset="0"/>
                <a:ea typeface="微软雅黑" pitchFamily="34" charset="-122"/>
                <a:cs typeface="+mn-cs"/>
              </a:rPr>
              <a:t>能带与带隙的概念</a:t>
            </a:r>
          </a:p>
        </p:txBody>
      </p:sp>
      <p:sp>
        <p:nvSpPr>
          <p:cNvPr id="69" name="Rectangle 37"/>
          <p:cNvSpPr>
            <a:spLocks noChangeArrowheads="1"/>
          </p:cNvSpPr>
          <p:nvPr/>
        </p:nvSpPr>
        <p:spPr bwMode="auto">
          <a:xfrm flipV="1">
            <a:off x="106363" y="769405"/>
            <a:ext cx="8885237" cy="42863"/>
          </a:xfrm>
          <a:prstGeom prst="rect">
            <a:avLst/>
          </a:prstGeom>
          <a:gradFill rotWithShape="0">
            <a:gsLst>
              <a:gs pos="0">
                <a:srgbClr val="808080">
                  <a:gamma/>
                  <a:tint val="0"/>
                  <a:invGamma/>
                </a:srgbClr>
              </a:gs>
              <a:gs pos="100000">
                <a:srgbClr val="808080"/>
              </a:gs>
            </a:gsLst>
            <a:path path="shape">
              <a:fillToRect l="50000" t="50000" r="50000" b="50000"/>
            </a:path>
          </a:gradFill>
          <a:ln w="12700">
            <a:noFill/>
            <a:miter lim="800000"/>
            <a:headEnd type="none" w="sm" len="sm"/>
            <a:tailEnd type="none" w="sm" len="sm"/>
          </a:ln>
          <a:effectLst/>
        </p:spPr>
        <p:txBody>
          <a:bodyPr wrap="none" anchor="ctr"/>
          <a:lstStyle/>
          <a:p>
            <a:pPr marL="0" marR="0" lvl="0" indent="0" algn="l" defTabSz="914400" rtl="0" eaLnBrk="0" fontAlgn="auto" latinLnBrk="0" hangingPunct="0">
              <a:lnSpc>
                <a:spcPct val="100000"/>
              </a:lnSpc>
              <a:spcBef>
                <a:spcPts val="0"/>
              </a:spcBef>
              <a:spcAft>
                <a:spcPts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Arial"/>
              <a:ea typeface="宋体"/>
              <a:cs typeface="+mn-cs"/>
            </a:endParaRPr>
          </a:p>
        </p:txBody>
      </p:sp>
      <p:sp>
        <p:nvSpPr>
          <p:cNvPr id="3" name="灯片编号占位符 2"/>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BFA3644-F7FA-4510-BE22-999DFD69EC9B}" type="slidenum">
              <a:rPr kumimoji="1" lang="en-US" altLang="zh-CN" sz="14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93</a:t>
            </a:fld>
            <a:endPar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grpSp>
        <p:nvGrpSpPr>
          <p:cNvPr id="67" name="Group 114"/>
          <p:cNvGrpSpPr/>
          <p:nvPr/>
        </p:nvGrpSpPr>
        <p:grpSpPr bwMode="auto">
          <a:xfrm>
            <a:off x="7016750" y="3594893"/>
            <a:ext cx="1962150" cy="2700338"/>
            <a:chOff x="4416" y="2152"/>
            <a:chExt cx="1236" cy="1701"/>
          </a:xfrm>
        </p:grpSpPr>
        <p:sp>
          <p:nvSpPr>
            <p:cNvPr id="76" name="Text Box 115"/>
            <p:cNvSpPr txBox="1">
              <a:spLocks noChangeArrowheads="1"/>
            </p:cNvSpPr>
            <p:nvPr/>
          </p:nvSpPr>
          <p:spPr bwMode="auto">
            <a:xfrm>
              <a:off x="4636" y="3565"/>
              <a:ext cx="1016" cy="288"/>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zh-CN" altLang="en-US" sz="2400" b="1" i="0" u="none" strike="noStrike" kern="1200" cap="none" spc="0" normalizeH="0" baseline="0" noProof="0" dirty="0">
                  <a:ln>
                    <a:noFill/>
                  </a:ln>
                  <a:solidFill>
                    <a:srgbClr val="99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能隙</a:t>
              </a:r>
              <a:r>
                <a:rPr kumimoji="1" lang="en-US" altLang="zh-CN" sz="2400" b="1" i="0" u="none" strike="noStrike" kern="1200" cap="none" spc="0" normalizeH="0" baseline="0" noProof="0" dirty="0">
                  <a:ln>
                    <a:noFill/>
                  </a:ln>
                  <a:solidFill>
                    <a:srgbClr val="99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1" lang="zh-CN" altLang="en-US" sz="2400" b="1" i="0" u="none" strike="noStrike" kern="1200" cap="none" spc="0" normalizeH="0" baseline="0" noProof="0" dirty="0">
                  <a:ln>
                    <a:noFill/>
                  </a:ln>
                  <a:solidFill>
                    <a:srgbClr val="99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禁带</a:t>
              </a:r>
              <a:r>
                <a:rPr kumimoji="1" lang="en-US" altLang="zh-CN" sz="2400" b="1" i="0" u="none" strike="noStrike" kern="1200" cap="none" spc="0" normalizeH="0" baseline="0" noProof="0" dirty="0">
                  <a:ln>
                    <a:noFill/>
                  </a:ln>
                  <a:solidFill>
                    <a:srgbClr val="99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p>
          </p:txBody>
        </p:sp>
        <p:sp>
          <p:nvSpPr>
            <p:cNvPr id="77" name="Line 116"/>
            <p:cNvSpPr>
              <a:spLocks noChangeShapeType="1"/>
            </p:cNvSpPr>
            <p:nvPr/>
          </p:nvSpPr>
          <p:spPr bwMode="auto">
            <a:xfrm flipH="1" flipV="1">
              <a:off x="4504" y="3296"/>
              <a:ext cx="333" cy="29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Arial" panose="020B0604020202020204" pitchFamily="34" charset="0"/>
                <a:ea typeface="楷体_GB2312"/>
                <a:cs typeface="+mn-cs"/>
              </a:endParaRPr>
            </a:p>
          </p:txBody>
        </p:sp>
        <p:sp>
          <p:nvSpPr>
            <p:cNvPr id="78" name="Line 117"/>
            <p:cNvSpPr>
              <a:spLocks noChangeShapeType="1"/>
            </p:cNvSpPr>
            <p:nvPr/>
          </p:nvSpPr>
          <p:spPr bwMode="auto">
            <a:xfrm flipH="1" flipV="1">
              <a:off x="4504" y="2152"/>
              <a:ext cx="335" cy="1463"/>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Arial" panose="020B0604020202020204" pitchFamily="34" charset="0"/>
                <a:ea typeface="楷体_GB2312"/>
                <a:cs typeface="+mn-cs"/>
              </a:endParaRPr>
            </a:p>
          </p:txBody>
        </p:sp>
        <p:sp>
          <p:nvSpPr>
            <p:cNvPr id="79" name="Line 118"/>
            <p:cNvSpPr>
              <a:spLocks noChangeShapeType="1"/>
            </p:cNvSpPr>
            <p:nvPr/>
          </p:nvSpPr>
          <p:spPr bwMode="auto">
            <a:xfrm flipH="1" flipV="1">
              <a:off x="4472" y="2664"/>
              <a:ext cx="360" cy="935"/>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Arial" panose="020B0604020202020204" pitchFamily="34" charset="0"/>
                <a:ea typeface="楷体_GB2312"/>
                <a:cs typeface="+mn-cs"/>
              </a:endParaRPr>
            </a:p>
          </p:txBody>
        </p:sp>
        <p:sp>
          <p:nvSpPr>
            <p:cNvPr id="80" name="Line 119"/>
            <p:cNvSpPr>
              <a:spLocks noChangeShapeType="1"/>
            </p:cNvSpPr>
            <p:nvPr/>
          </p:nvSpPr>
          <p:spPr bwMode="auto">
            <a:xfrm flipH="1" flipV="1">
              <a:off x="4416" y="3048"/>
              <a:ext cx="421" cy="551"/>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Arial" panose="020B0604020202020204" pitchFamily="34" charset="0"/>
                <a:ea typeface="楷体_GB2312"/>
                <a:cs typeface="+mn-cs"/>
              </a:endParaRPr>
            </a:p>
          </p:txBody>
        </p:sp>
      </p:grpSp>
    </p:spTree>
    <p:extLst>
      <p:ext uri="{BB962C8B-B14F-4D97-AF65-F5344CB8AC3E}">
        <p14:creationId xmlns:p14="http://schemas.microsoft.com/office/powerpoint/2010/main" val="23825565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2" fill="hold" nodeType="clickEffect">
                                  <p:stCondLst>
                                    <p:cond delay="0"/>
                                  </p:stCondLst>
                                  <p:childTnLst>
                                    <p:set>
                                      <p:cBhvr>
                                        <p:cTn id="6" dur="1" fill="hold">
                                          <p:stCondLst>
                                            <p:cond delay="0"/>
                                          </p:stCondLst>
                                        </p:cTn>
                                        <p:tgtEl>
                                          <p:spTgt spid="1515522"/>
                                        </p:tgtEl>
                                        <p:attrNameLst>
                                          <p:attrName>style.visibility</p:attrName>
                                        </p:attrNameLst>
                                      </p:cBhvr>
                                      <p:to>
                                        <p:strVal val="visible"/>
                                      </p:to>
                                    </p:set>
                                    <p:animEffect transition="in" filter="slide(fromRight)">
                                      <p:cBhvr>
                                        <p:cTn id="7" dur="500"/>
                                        <p:tgtEl>
                                          <p:spTgt spid="151552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515583"/>
                                        </p:tgtEl>
                                        <p:attrNameLst>
                                          <p:attrName>style.visibility</p:attrName>
                                        </p:attrNameLst>
                                      </p:cBhvr>
                                      <p:to>
                                        <p:strVal val="visible"/>
                                      </p:to>
                                    </p:set>
                                    <p:animEffect transition="in" filter="dissolve">
                                      <p:cBhvr>
                                        <p:cTn id="12" dur="500"/>
                                        <p:tgtEl>
                                          <p:spTgt spid="1515583"/>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515582"/>
                                        </p:tgtEl>
                                        <p:attrNameLst>
                                          <p:attrName>style.visibility</p:attrName>
                                        </p:attrNameLst>
                                      </p:cBhvr>
                                      <p:to>
                                        <p:strVal val="visible"/>
                                      </p:to>
                                    </p:set>
                                    <p:animEffect transition="in" filter="dissolve">
                                      <p:cBhvr>
                                        <p:cTn id="17" dur="500"/>
                                        <p:tgtEl>
                                          <p:spTgt spid="1515582"/>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67"/>
                                        </p:tgtEl>
                                        <p:attrNameLst>
                                          <p:attrName>style.visibility</p:attrName>
                                        </p:attrNameLst>
                                      </p:cBhvr>
                                      <p:to>
                                        <p:strVal val="visible"/>
                                      </p:to>
                                    </p:set>
                                    <p:anim calcmode="lin" valueType="num">
                                      <p:cBhvr additive="base">
                                        <p:cTn id="22" dur="500" fill="hold"/>
                                        <p:tgtEl>
                                          <p:spTgt spid="67"/>
                                        </p:tgtEl>
                                        <p:attrNameLst>
                                          <p:attrName>ppt_x</p:attrName>
                                        </p:attrNameLst>
                                      </p:cBhvr>
                                      <p:tavLst>
                                        <p:tav tm="0">
                                          <p:val>
                                            <p:strVal val="#ppt_x"/>
                                          </p:val>
                                        </p:tav>
                                        <p:tav tm="100000">
                                          <p:val>
                                            <p:strVal val="#ppt_x"/>
                                          </p:val>
                                        </p:tav>
                                      </p:tavLst>
                                    </p:anim>
                                    <p:anim calcmode="lin" valueType="num">
                                      <p:cBhvr additive="base">
                                        <p:cTn id="23" dur="500" fill="hold"/>
                                        <p:tgtEl>
                                          <p:spTgt spid="6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15582" grpId="0" animBg="1"/>
      <p:bldP spid="1515583" grpId="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6546" name="Text Box 2"/>
          <p:cNvSpPr txBox="1">
            <a:spLocks noChangeArrowheads="1"/>
          </p:cNvSpPr>
          <p:nvPr/>
        </p:nvSpPr>
        <p:spPr bwMode="auto">
          <a:xfrm>
            <a:off x="887638" y="936252"/>
            <a:ext cx="7870825" cy="82994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algn="ctr" eaLnBrk="1" hangingPunct="1"/>
            <a:r>
              <a:rPr kumimoji="1" lang="zh-CN" altLang="en-US" sz="2400" b="1" dirty="0">
                <a:solidFill>
                  <a:srgbClr val="663300"/>
                </a:solidFill>
                <a:latin typeface="Times New Roman" panose="02020603050405020304" pitchFamily="18" charset="0"/>
                <a:ea typeface="微软雅黑" panose="020B0503020204020204" pitchFamily="34" charset="-122"/>
                <a:cs typeface="Times New Roman" panose="02020603050405020304" pitchFamily="18" charset="0"/>
              </a:rPr>
              <a:t>各能带内包含的能级数正好等于晶格原胞数 </a:t>
            </a:r>
            <a:r>
              <a:rPr kumimoji="1" lang="en-US" altLang="zh-CN" sz="2400" b="1" i="1" dirty="0">
                <a:solidFill>
                  <a:srgbClr val="663300"/>
                </a:solidFill>
                <a:latin typeface="Times New Roman" panose="02020603050405020304" pitchFamily="18" charset="0"/>
                <a:ea typeface="微软雅黑" panose="020B0503020204020204" pitchFamily="34" charset="-122"/>
                <a:cs typeface="Times New Roman" panose="02020603050405020304" pitchFamily="18" charset="0"/>
              </a:rPr>
              <a:t>N</a:t>
            </a:r>
            <a:r>
              <a:rPr kumimoji="1" lang="en-US" altLang="zh-CN" sz="2400" b="1" dirty="0">
                <a:solidFill>
                  <a:srgbClr val="663300"/>
                </a:solidFill>
                <a:latin typeface="Times New Roman" panose="02020603050405020304" pitchFamily="18" charset="0"/>
                <a:ea typeface="微软雅黑" panose="020B0503020204020204" pitchFamily="34" charset="-122"/>
                <a:cs typeface="Times New Roman" panose="02020603050405020304" pitchFamily="18" charset="0"/>
              </a:rPr>
              <a:t>,</a:t>
            </a:r>
          </a:p>
          <a:p>
            <a:pPr algn="ctr" eaLnBrk="1" hangingPunct="1"/>
            <a:r>
              <a:rPr kumimoji="1" lang="zh-CN" altLang="en-US" sz="2400" b="1" dirty="0">
                <a:solidFill>
                  <a:srgbClr val="663300"/>
                </a:solidFill>
                <a:latin typeface="Times New Roman" panose="02020603050405020304" pitchFamily="18" charset="0"/>
                <a:ea typeface="微软雅黑" panose="020B0503020204020204" pitchFamily="34" charset="-122"/>
                <a:cs typeface="Times New Roman" panose="02020603050405020304" pitchFamily="18" charset="0"/>
              </a:rPr>
              <a:t>当</a:t>
            </a:r>
            <a:r>
              <a:rPr kumimoji="1" lang="en-US" altLang="zh-CN" sz="2400" b="1" i="1" dirty="0">
                <a:solidFill>
                  <a:srgbClr val="663300"/>
                </a:solidFill>
                <a:latin typeface="Times New Roman" panose="02020603050405020304" pitchFamily="18" charset="0"/>
                <a:ea typeface="微软雅黑" panose="020B0503020204020204" pitchFamily="34" charset="-122"/>
                <a:cs typeface="Times New Roman" panose="02020603050405020304" pitchFamily="18" charset="0"/>
              </a:rPr>
              <a:t>N</a:t>
            </a:r>
            <a:r>
              <a:rPr kumimoji="1" lang="zh-CN" altLang="en-US" sz="2400" b="1" dirty="0">
                <a:solidFill>
                  <a:srgbClr val="663300"/>
                </a:solidFill>
                <a:latin typeface="Times New Roman" panose="02020603050405020304" pitchFamily="18" charset="0"/>
                <a:ea typeface="微软雅黑" panose="020B0503020204020204" pitchFamily="34" charset="-122"/>
                <a:cs typeface="Times New Roman" panose="02020603050405020304" pitchFamily="18" charset="0"/>
              </a:rPr>
              <a:t>很大时</a:t>
            </a:r>
            <a:r>
              <a:rPr kumimoji="1" lang="en-US" altLang="zh-CN" sz="2400" b="1" dirty="0">
                <a:solidFill>
                  <a:srgbClr val="663300"/>
                </a:solidFill>
                <a:latin typeface="Times New Roman" panose="02020603050405020304" pitchFamily="18" charset="0"/>
                <a:ea typeface="微软雅黑" panose="020B0503020204020204" pitchFamily="34" charset="-122"/>
                <a:cs typeface="Times New Roman" panose="02020603050405020304" pitchFamily="18" charset="0"/>
              </a:rPr>
              <a:t>,</a:t>
            </a:r>
            <a:r>
              <a:rPr kumimoji="1" lang="zh-CN" altLang="en-US" sz="2400" b="1" dirty="0">
                <a:solidFill>
                  <a:srgbClr val="663300"/>
                </a:solidFill>
                <a:latin typeface="Times New Roman" panose="02020603050405020304" pitchFamily="18" charset="0"/>
                <a:ea typeface="微软雅黑" panose="020B0503020204020204" pitchFamily="34" charset="-122"/>
                <a:cs typeface="Times New Roman" panose="02020603050405020304" pitchFamily="18" charset="0"/>
              </a:rPr>
              <a:t>相应的能级很密集并成为准连续状态</a:t>
            </a:r>
            <a:r>
              <a:rPr kumimoji="1" lang="en-US" altLang="zh-CN" sz="2400" b="1" dirty="0">
                <a:solidFill>
                  <a:srgbClr val="663300"/>
                </a:solidFill>
                <a:latin typeface="Times New Roman" panose="02020603050405020304" pitchFamily="18" charset="0"/>
                <a:ea typeface="微软雅黑" panose="020B0503020204020204" pitchFamily="34" charset="-122"/>
                <a:cs typeface="Times New Roman" panose="02020603050405020304" pitchFamily="18" charset="0"/>
              </a:rPr>
              <a:t>,</a:t>
            </a:r>
            <a:r>
              <a:rPr kumimoji="1" lang="zh-CN" altLang="en-US" sz="2400" b="1" dirty="0">
                <a:solidFill>
                  <a:srgbClr val="663300"/>
                </a:solidFill>
                <a:latin typeface="Times New Roman" panose="02020603050405020304" pitchFamily="18" charset="0"/>
                <a:ea typeface="微软雅黑" panose="020B0503020204020204" pitchFamily="34" charset="-122"/>
                <a:cs typeface="Times New Roman" panose="02020603050405020304" pitchFamily="18" charset="0"/>
              </a:rPr>
              <a:t>称作能带   </a:t>
            </a:r>
          </a:p>
        </p:txBody>
      </p:sp>
      <p:grpSp>
        <p:nvGrpSpPr>
          <p:cNvPr id="55299" name="Group 3"/>
          <p:cNvGrpSpPr/>
          <p:nvPr/>
        </p:nvGrpSpPr>
        <p:grpSpPr bwMode="auto">
          <a:xfrm>
            <a:off x="304800" y="2036763"/>
            <a:ext cx="3022600" cy="3001962"/>
            <a:chOff x="192" y="1173"/>
            <a:chExt cx="1904" cy="1891"/>
          </a:xfrm>
        </p:grpSpPr>
        <p:grpSp>
          <p:nvGrpSpPr>
            <p:cNvPr id="55423" name="Group 4"/>
            <p:cNvGrpSpPr/>
            <p:nvPr/>
          </p:nvGrpSpPr>
          <p:grpSpPr bwMode="auto">
            <a:xfrm>
              <a:off x="192" y="1173"/>
              <a:ext cx="1352" cy="1891"/>
              <a:chOff x="176" y="2069"/>
              <a:chExt cx="1352" cy="1891"/>
            </a:xfrm>
          </p:grpSpPr>
          <p:sp>
            <p:nvSpPr>
              <p:cNvPr id="55425" name="Rectangle 5"/>
              <p:cNvSpPr>
                <a:spLocks noChangeArrowheads="1"/>
              </p:cNvSpPr>
              <p:nvPr/>
            </p:nvSpPr>
            <p:spPr bwMode="auto">
              <a:xfrm>
                <a:off x="176" y="2320"/>
                <a:ext cx="1352" cy="1336"/>
              </a:xfrm>
              <a:prstGeom prst="rect">
                <a:avLst/>
              </a:prstGeom>
              <a:gradFill rotWithShape="0">
                <a:gsLst>
                  <a:gs pos="0">
                    <a:srgbClr val="FFCCFF"/>
                  </a:gs>
                  <a:gs pos="50000">
                    <a:srgbClr val="FFFFFF"/>
                  </a:gs>
                  <a:gs pos="100000">
                    <a:srgbClr val="FFCC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aphicFrame>
            <p:nvGraphicFramePr>
              <p:cNvPr id="55426" name="Object 6"/>
              <p:cNvGraphicFramePr>
                <a:graphicFrameLocks noChangeAspect="1"/>
              </p:cNvGraphicFramePr>
              <p:nvPr/>
            </p:nvGraphicFramePr>
            <p:xfrm>
              <a:off x="176" y="2424"/>
              <a:ext cx="1344" cy="634"/>
            </p:xfrm>
            <a:graphic>
              <a:graphicData uri="http://schemas.openxmlformats.org/presentationml/2006/ole">
                <mc:AlternateContent xmlns:mc="http://schemas.openxmlformats.org/markup-compatibility/2006">
                  <mc:Choice xmlns:v="urn:schemas-microsoft-com:vml" Requires="v">
                    <p:oleObj spid="_x0000_s390184" name="公式" r:id="rId4" imgW="889000" imgH="419100" progId="Equation.3">
                      <p:embed/>
                    </p:oleObj>
                  </mc:Choice>
                  <mc:Fallback>
                    <p:oleObj name="公式" r:id="rId4" imgW="889000" imgH="419100" progId="Equation.3">
                      <p:embed/>
                      <p:pic>
                        <p:nvPicPr>
                          <p:cNvPr id="0" name="图片 24576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6" y="2424"/>
                            <a:ext cx="1344" cy="63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5427" name="Line 7"/>
              <p:cNvSpPr>
                <a:spLocks noChangeShapeType="1"/>
              </p:cNvSpPr>
              <p:nvPr/>
            </p:nvSpPr>
            <p:spPr bwMode="auto">
              <a:xfrm>
                <a:off x="1354" y="2672"/>
                <a:ext cx="144"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endParaRPr>
              </a:p>
            </p:txBody>
          </p:sp>
          <p:sp>
            <p:nvSpPr>
              <p:cNvPr id="55428" name="Text Box 8"/>
              <p:cNvSpPr txBox="1">
                <a:spLocks noChangeArrowheads="1"/>
              </p:cNvSpPr>
              <p:nvPr/>
            </p:nvSpPr>
            <p:spPr bwMode="auto">
              <a:xfrm>
                <a:off x="378" y="3672"/>
                <a:ext cx="116" cy="288"/>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algn="ctr" eaLnBrk="1" hangingPunct="1"/>
                <a:endParaRPr kumimoji="1" lang="zh-CN" altLang="en-US" sz="2400">
                  <a:solidFill>
                    <a:srgbClr val="CC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5429" name="Rectangle 9"/>
              <p:cNvSpPr>
                <a:spLocks noChangeArrowheads="1"/>
              </p:cNvSpPr>
              <p:nvPr/>
            </p:nvSpPr>
            <p:spPr bwMode="auto">
              <a:xfrm>
                <a:off x="260" y="2069"/>
                <a:ext cx="1177" cy="288"/>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algn="ctr" eaLnBrk="1" hangingPunct="1"/>
                <a:r>
                  <a:rPr kumimoji="1" lang="zh-CN" altLang="en-US" sz="2400" b="1">
                    <a:solidFill>
                      <a:srgbClr val="CC0000"/>
                    </a:solidFill>
                    <a:latin typeface="Times New Roman" panose="02020603050405020304" pitchFamily="18" charset="0"/>
                    <a:ea typeface="微软雅黑" panose="020B0503020204020204" pitchFamily="34" charset="-122"/>
                    <a:cs typeface="Times New Roman" panose="02020603050405020304" pitchFamily="18" charset="0"/>
                  </a:rPr>
                  <a:t>零次近似解  </a:t>
                </a:r>
              </a:p>
            </p:txBody>
          </p:sp>
          <p:graphicFrame>
            <p:nvGraphicFramePr>
              <p:cNvPr id="55430" name="Object 10"/>
              <p:cNvGraphicFramePr>
                <a:graphicFrameLocks noChangeAspect="1"/>
              </p:cNvGraphicFramePr>
              <p:nvPr/>
            </p:nvGraphicFramePr>
            <p:xfrm>
              <a:off x="198" y="3064"/>
              <a:ext cx="1287" cy="539"/>
            </p:xfrm>
            <a:graphic>
              <a:graphicData uri="http://schemas.openxmlformats.org/presentationml/2006/ole">
                <mc:AlternateContent xmlns:mc="http://schemas.openxmlformats.org/markup-compatibility/2006">
                  <mc:Choice xmlns:v="urn:schemas-microsoft-com:vml" Requires="v">
                    <p:oleObj spid="_x0000_s390185" name="Equation" r:id="rId6" imgW="939165" imgH="393700" progId="Equation.3">
                      <p:embed/>
                    </p:oleObj>
                  </mc:Choice>
                  <mc:Fallback>
                    <p:oleObj name="Equation" r:id="rId6" imgW="939165" imgH="393700" progId="Equation.3">
                      <p:embed/>
                      <p:pic>
                        <p:nvPicPr>
                          <p:cNvPr id="0" name="图片 24577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8" y="3064"/>
                            <a:ext cx="1287" cy="5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55424" name="Line 11"/>
            <p:cNvSpPr>
              <a:spLocks noChangeShapeType="1"/>
            </p:cNvSpPr>
            <p:nvPr/>
          </p:nvSpPr>
          <p:spPr bwMode="auto">
            <a:xfrm flipH="1" flipV="1">
              <a:off x="1512" y="2208"/>
              <a:ext cx="584" cy="224"/>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endParaRPr>
            </a:p>
          </p:txBody>
        </p:sp>
      </p:grpSp>
      <p:sp>
        <p:nvSpPr>
          <p:cNvPr id="55300" name="Rectangle 12"/>
          <p:cNvSpPr>
            <a:spLocks noChangeArrowheads="1"/>
          </p:cNvSpPr>
          <p:nvPr/>
        </p:nvSpPr>
        <p:spPr bwMode="auto">
          <a:xfrm>
            <a:off x="6226175" y="4284663"/>
            <a:ext cx="1139825" cy="266700"/>
          </a:xfrm>
          <a:prstGeom prst="rect">
            <a:avLst/>
          </a:prstGeom>
          <a:solidFill>
            <a:schemeClr val="hlink"/>
          </a:solidFill>
          <a:ln>
            <a:noFill/>
          </a:ln>
          <a:effectLst/>
          <a:extLst>
            <a:ext uri="{91240B29-F687-4F45-9708-019B960494DF}">
              <a14:hiddenLine xmlns:a14="http://schemas.microsoft.com/office/drawing/2010/main" w="9525">
                <a:solidFill>
                  <a:srgbClr val="0033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5301" name="Line 13"/>
          <p:cNvSpPr>
            <a:spLocks noChangeShapeType="1"/>
          </p:cNvSpPr>
          <p:nvPr/>
        </p:nvSpPr>
        <p:spPr bwMode="auto">
          <a:xfrm>
            <a:off x="4910138" y="2038350"/>
            <a:ext cx="0" cy="3592513"/>
          </a:xfrm>
          <a:prstGeom prst="line">
            <a:avLst/>
          </a:prstGeom>
          <a:noFill/>
          <a:ln w="28575">
            <a:solidFill>
              <a:schemeClr val="tx1"/>
            </a:solidFill>
            <a:round/>
            <a:head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sp>
        <p:nvSpPr>
          <p:cNvPr id="55302" name="Text Box 14"/>
          <p:cNvSpPr txBox="1">
            <a:spLocks noChangeArrowheads="1"/>
          </p:cNvSpPr>
          <p:nvPr/>
        </p:nvSpPr>
        <p:spPr bwMode="auto">
          <a:xfrm>
            <a:off x="4954588" y="1916113"/>
            <a:ext cx="649287" cy="39687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algn="ctr" eaLnBrk="1" hangingPunct="1"/>
            <a:r>
              <a:rPr kumimoji="1" lang="en-US" altLang="zh-CN" sz="2000" b="1" i="1">
                <a:solidFill>
                  <a:srgbClr val="336666"/>
                </a:solidFill>
                <a:latin typeface="Times New Roman" panose="02020603050405020304" pitchFamily="18" charset="0"/>
                <a:ea typeface="微软雅黑" panose="020B0503020204020204" pitchFamily="34" charset="-122"/>
                <a:cs typeface="Times New Roman" panose="02020603050405020304" pitchFamily="18" charset="0"/>
              </a:rPr>
              <a:t>E(k)</a:t>
            </a:r>
          </a:p>
        </p:txBody>
      </p:sp>
      <p:sp>
        <p:nvSpPr>
          <p:cNvPr id="55303" name="Line 15"/>
          <p:cNvSpPr>
            <a:spLocks noChangeShapeType="1"/>
          </p:cNvSpPr>
          <p:nvPr/>
        </p:nvSpPr>
        <p:spPr bwMode="auto">
          <a:xfrm flipH="1">
            <a:off x="4438650" y="2328863"/>
            <a:ext cx="0" cy="3276600"/>
          </a:xfrm>
          <a:prstGeom prst="line">
            <a:avLst/>
          </a:prstGeom>
          <a:noFill/>
          <a:ln w="9525">
            <a:solidFill>
              <a:schemeClr val="bg2"/>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endParaRPr>
          </a:p>
        </p:txBody>
      </p:sp>
      <p:sp>
        <p:nvSpPr>
          <p:cNvPr id="55304" name="Line 16"/>
          <p:cNvSpPr>
            <a:spLocks noChangeShapeType="1"/>
          </p:cNvSpPr>
          <p:nvPr/>
        </p:nvSpPr>
        <p:spPr bwMode="auto">
          <a:xfrm flipH="1">
            <a:off x="3994150" y="2316163"/>
            <a:ext cx="0" cy="3276600"/>
          </a:xfrm>
          <a:prstGeom prst="line">
            <a:avLst/>
          </a:prstGeom>
          <a:noFill/>
          <a:ln w="9525">
            <a:solidFill>
              <a:schemeClr val="bg2"/>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endParaRPr>
          </a:p>
        </p:txBody>
      </p:sp>
      <p:sp>
        <p:nvSpPr>
          <p:cNvPr id="55305" name="Line 17"/>
          <p:cNvSpPr>
            <a:spLocks noChangeShapeType="1"/>
          </p:cNvSpPr>
          <p:nvPr/>
        </p:nvSpPr>
        <p:spPr bwMode="auto">
          <a:xfrm flipH="1">
            <a:off x="3575050" y="2341563"/>
            <a:ext cx="0" cy="3276600"/>
          </a:xfrm>
          <a:prstGeom prst="line">
            <a:avLst/>
          </a:prstGeom>
          <a:noFill/>
          <a:ln w="9525">
            <a:solidFill>
              <a:schemeClr val="bg2"/>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endParaRPr>
          </a:p>
        </p:txBody>
      </p:sp>
      <p:sp>
        <p:nvSpPr>
          <p:cNvPr id="55306" name="Line 18"/>
          <p:cNvSpPr>
            <a:spLocks noChangeShapeType="1"/>
          </p:cNvSpPr>
          <p:nvPr/>
        </p:nvSpPr>
        <p:spPr bwMode="auto">
          <a:xfrm>
            <a:off x="5346700" y="2354263"/>
            <a:ext cx="0" cy="3276600"/>
          </a:xfrm>
          <a:prstGeom prst="line">
            <a:avLst/>
          </a:prstGeom>
          <a:noFill/>
          <a:ln w="9525">
            <a:solidFill>
              <a:schemeClr val="bg2"/>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endParaRPr>
          </a:p>
        </p:txBody>
      </p:sp>
      <p:sp>
        <p:nvSpPr>
          <p:cNvPr id="55307" name="Line 19"/>
          <p:cNvSpPr>
            <a:spLocks noChangeShapeType="1"/>
          </p:cNvSpPr>
          <p:nvPr/>
        </p:nvSpPr>
        <p:spPr bwMode="auto">
          <a:xfrm>
            <a:off x="5778500" y="2341563"/>
            <a:ext cx="0" cy="3276600"/>
          </a:xfrm>
          <a:prstGeom prst="line">
            <a:avLst/>
          </a:prstGeom>
          <a:noFill/>
          <a:ln w="9525">
            <a:solidFill>
              <a:schemeClr val="bg2"/>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endParaRPr>
          </a:p>
        </p:txBody>
      </p:sp>
      <p:sp>
        <p:nvSpPr>
          <p:cNvPr id="55308" name="Line 20"/>
          <p:cNvSpPr>
            <a:spLocks noChangeShapeType="1"/>
          </p:cNvSpPr>
          <p:nvPr/>
        </p:nvSpPr>
        <p:spPr bwMode="auto">
          <a:xfrm>
            <a:off x="6223000" y="2366963"/>
            <a:ext cx="0" cy="3276600"/>
          </a:xfrm>
          <a:prstGeom prst="line">
            <a:avLst/>
          </a:prstGeom>
          <a:noFill/>
          <a:ln w="9525">
            <a:solidFill>
              <a:schemeClr val="bg2"/>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endParaRPr>
          </a:p>
        </p:txBody>
      </p:sp>
      <p:sp>
        <p:nvSpPr>
          <p:cNvPr id="55309" name="Rectangle 21"/>
          <p:cNvSpPr>
            <a:spLocks noChangeArrowheads="1"/>
          </p:cNvSpPr>
          <p:nvPr/>
        </p:nvSpPr>
        <p:spPr bwMode="auto">
          <a:xfrm>
            <a:off x="5378450" y="5376863"/>
            <a:ext cx="1952625" cy="82550"/>
          </a:xfrm>
          <a:prstGeom prst="rect">
            <a:avLst/>
          </a:prstGeom>
          <a:solidFill>
            <a:schemeClr val="hlink"/>
          </a:solidFill>
          <a:ln>
            <a:noFill/>
          </a:ln>
          <a:effectLst/>
          <a:extLst>
            <a:ext uri="{91240B29-F687-4F45-9708-019B960494DF}">
              <a14:hiddenLine xmlns:a14="http://schemas.microsoft.com/office/drawing/2010/main" w="9525">
                <a:solidFill>
                  <a:srgbClr val="0033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5310" name="Rectangle 22"/>
          <p:cNvSpPr>
            <a:spLocks noChangeArrowheads="1"/>
          </p:cNvSpPr>
          <p:nvPr/>
        </p:nvSpPr>
        <p:spPr bwMode="auto">
          <a:xfrm>
            <a:off x="5857875" y="4957763"/>
            <a:ext cx="1495425" cy="165100"/>
          </a:xfrm>
          <a:prstGeom prst="rect">
            <a:avLst/>
          </a:prstGeom>
          <a:solidFill>
            <a:schemeClr val="hlink"/>
          </a:solidFill>
          <a:ln>
            <a:noFill/>
          </a:ln>
          <a:effectLst/>
          <a:extLst>
            <a:ext uri="{91240B29-F687-4F45-9708-019B960494DF}">
              <a14:hiddenLine xmlns:a14="http://schemas.microsoft.com/office/drawing/2010/main" w="9525">
                <a:solidFill>
                  <a:srgbClr val="0033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5311" name="Rectangle 23"/>
          <p:cNvSpPr>
            <a:spLocks noChangeArrowheads="1"/>
          </p:cNvSpPr>
          <p:nvPr/>
        </p:nvSpPr>
        <p:spPr bwMode="auto">
          <a:xfrm>
            <a:off x="6643688" y="3433763"/>
            <a:ext cx="773112" cy="382587"/>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5312" name="Line 24"/>
          <p:cNvSpPr>
            <a:spLocks noChangeShapeType="1"/>
          </p:cNvSpPr>
          <p:nvPr/>
        </p:nvSpPr>
        <p:spPr bwMode="auto">
          <a:xfrm>
            <a:off x="5403850" y="5376863"/>
            <a:ext cx="1920875" cy="0"/>
          </a:xfrm>
          <a:prstGeom prst="line">
            <a:avLst/>
          </a:prstGeom>
          <a:noFill/>
          <a:ln w="3175">
            <a:solidFill>
              <a:srgbClr val="003399"/>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sp>
        <p:nvSpPr>
          <p:cNvPr id="55313" name="Line 25"/>
          <p:cNvSpPr>
            <a:spLocks noChangeShapeType="1"/>
          </p:cNvSpPr>
          <p:nvPr/>
        </p:nvSpPr>
        <p:spPr bwMode="auto">
          <a:xfrm>
            <a:off x="5365750" y="5465763"/>
            <a:ext cx="1920875" cy="0"/>
          </a:xfrm>
          <a:prstGeom prst="line">
            <a:avLst/>
          </a:prstGeom>
          <a:noFill/>
          <a:ln w="3175">
            <a:solidFill>
              <a:srgbClr val="003399"/>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sp>
        <p:nvSpPr>
          <p:cNvPr id="55314" name="Line 26"/>
          <p:cNvSpPr>
            <a:spLocks noChangeShapeType="1"/>
          </p:cNvSpPr>
          <p:nvPr/>
        </p:nvSpPr>
        <p:spPr bwMode="auto">
          <a:xfrm>
            <a:off x="5794375" y="5122863"/>
            <a:ext cx="1571625" cy="0"/>
          </a:xfrm>
          <a:prstGeom prst="line">
            <a:avLst/>
          </a:prstGeom>
          <a:noFill/>
          <a:ln w="3175">
            <a:solidFill>
              <a:srgbClr val="003399"/>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sp>
        <p:nvSpPr>
          <p:cNvPr id="55315" name="Line 27"/>
          <p:cNvSpPr>
            <a:spLocks noChangeShapeType="1"/>
          </p:cNvSpPr>
          <p:nvPr/>
        </p:nvSpPr>
        <p:spPr bwMode="auto">
          <a:xfrm flipV="1">
            <a:off x="5911850" y="4957763"/>
            <a:ext cx="1447800" cy="0"/>
          </a:xfrm>
          <a:prstGeom prst="line">
            <a:avLst/>
          </a:prstGeom>
          <a:noFill/>
          <a:ln w="3175">
            <a:solidFill>
              <a:srgbClr val="003399"/>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sp>
        <p:nvSpPr>
          <p:cNvPr id="55316" name="Line 28"/>
          <p:cNvSpPr>
            <a:spLocks noChangeShapeType="1"/>
          </p:cNvSpPr>
          <p:nvPr/>
        </p:nvSpPr>
        <p:spPr bwMode="auto">
          <a:xfrm>
            <a:off x="6648450" y="3802063"/>
            <a:ext cx="736600" cy="0"/>
          </a:xfrm>
          <a:prstGeom prst="line">
            <a:avLst/>
          </a:prstGeom>
          <a:noFill/>
          <a:ln w="3175">
            <a:solidFill>
              <a:srgbClr val="003399"/>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sp>
        <p:nvSpPr>
          <p:cNvPr id="55317" name="Line 29"/>
          <p:cNvSpPr>
            <a:spLocks noChangeShapeType="1"/>
          </p:cNvSpPr>
          <p:nvPr/>
        </p:nvSpPr>
        <p:spPr bwMode="auto">
          <a:xfrm flipV="1">
            <a:off x="6686550" y="3446463"/>
            <a:ext cx="711200" cy="0"/>
          </a:xfrm>
          <a:prstGeom prst="line">
            <a:avLst/>
          </a:prstGeom>
          <a:noFill/>
          <a:ln w="3175">
            <a:solidFill>
              <a:srgbClr val="003399"/>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sp>
        <p:nvSpPr>
          <p:cNvPr id="55318" name="Freeform 30"/>
          <p:cNvSpPr/>
          <p:nvPr/>
        </p:nvSpPr>
        <p:spPr bwMode="auto">
          <a:xfrm>
            <a:off x="5765800" y="4551363"/>
            <a:ext cx="431800" cy="406400"/>
          </a:xfrm>
          <a:custGeom>
            <a:avLst/>
            <a:gdLst>
              <a:gd name="T0" fmla="*/ 2147483647 w 576"/>
              <a:gd name="T1" fmla="*/ 2147483647 h 640"/>
              <a:gd name="T2" fmla="*/ 2147483647 w 576"/>
              <a:gd name="T3" fmla="*/ 2147483647 h 640"/>
              <a:gd name="T4" fmla="*/ 2147483647 w 576"/>
              <a:gd name="T5" fmla="*/ 2147483647 h 640"/>
              <a:gd name="T6" fmla="*/ 2147483647 w 576"/>
              <a:gd name="T7" fmla="*/ 2147483647 h 640"/>
              <a:gd name="T8" fmla="*/ 0 w 576"/>
              <a:gd name="T9" fmla="*/ 2147483647 h 6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6" h="640">
                <a:moveTo>
                  <a:pt x="576" y="16"/>
                </a:moveTo>
                <a:cubicBezTo>
                  <a:pt x="568" y="8"/>
                  <a:pt x="560" y="0"/>
                  <a:pt x="528" y="16"/>
                </a:cubicBezTo>
                <a:cubicBezTo>
                  <a:pt x="496" y="32"/>
                  <a:pt x="448" y="24"/>
                  <a:pt x="384" y="112"/>
                </a:cubicBezTo>
                <a:cubicBezTo>
                  <a:pt x="320" y="200"/>
                  <a:pt x="208" y="456"/>
                  <a:pt x="144" y="544"/>
                </a:cubicBezTo>
                <a:cubicBezTo>
                  <a:pt x="80" y="632"/>
                  <a:pt x="40" y="636"/>
                  <a:pt x="0" y="640"/>
                </a:cubicBezTo>
              </a:path>
            </a:pathLst>
          </a:custGeom>
          <a:noFill/>
          <a:ln w="38100" cmpd="sng">
            <a:solidFill>
              <a:srgbClr val="80008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5319" name="Freeform 31"/>
          <p:cNvSpPr/>
          <p:nvPr/>
        </p:nvSpPr>
        <p:spPr bwMode="auto">
          <a:xfrm>
            <a:off x="6200775" y="3802063"/>
            <a:ext cx="441325" cy="473075"/>
          </a:xfrm>
          <a:custGeom>
            <a:avLst/>
            <a:gdLst>
              <a:gd name="T0" fmla="*/ 2147483647 w 576"/>
              <a:gd name="T1" fmla="*/ 2147483647 h 640"/>
              <a:gd name="T2" fmla="*/ 2147483647 w 576"/>
              <a:gd name="T3" fmla="*/ 2147483647 h 640"/>
              <a:gd name="T4" fmla="*/ 2147483647 w 576"/>
              <a:gd name="T5" fmla="*/ 2147483647 h 640"/>
              <a:gd name="T6" fmla="*/ 2147483647 w 576"/>
              <a:gd name="T7" fmla="*/ 2147483647 h 640"/>
              <a:gd name="T8" fmla="*/ 0 w 576"/>
              <a:gd name="T9" fmla="*/ 2147483647 h 6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6" h="640">
                <a:moveTo>
                  <a:pt x="576" y="16"/>
                </a:moveTo>
                <a:cubicBezTo>
                  <a:pt x="568" y="8"/>
                  <a:pt x="560" y="0"/>
                  <a:pt x="528" y="16"/>
                </a:cubicBezTo>
                <a:cubicBezTo>
                  <a:pt x="496" y="32"/>
                  <a:pt x="448" y="24"/>
                  <a:pt x="384" y="112"/>
                </a:cubicBezTo>
                <a:cubicBezTo>
                  <a:pt x="320" y="200"/>
                  <a:pt x="208" y="456"/>
                  <a:pt x="144" y="544"/>
                </a:cubicBezTo>
                <a:cubicBezTo>
                  <a:pt x="80" y="632"/>
                  <a:pt x="40" y="636"/>
                  <a:pt x="0" y="640"/>
                </a:cubicBezTo>
              </a:path>
            </a:pathLst>
          </a:custGeom>
          <a:noFill/>
          <a:ln w="38100" cmpd="sng">
            <a:solidFill>
              <a:srgbClr val="80008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5320" name="Freeform 32"/>
          <p:cNvSpPr/>
          <p:nvPr/>
        </p:nvSpPr>
        <p:spPr bwMode="auto">
          <a:xfrm flipH="1" flipV="1">
            <a:off x="6661150" y="2722563"/>
            <a:ext cx="301625" cy="727075"/>
          </a:xfrm>
          <a:custGeom>
            <a:avLst/>
            <a:gdLst>
              <a:gd name="T0" fmla="*/ 2147483647 w 576"/>
              <a:gd name="T1" fmla="*/ 2147483647 h 640"/>
              <a:gd name="T2" fmla="*/ 2147483647 w 576"/>
              <a:gd name="T3" fmla="*/ 2147483647 h 640"/>
              <a:gd name="T4" fmla="*/ 2147483647 w 576"/>
              <a:gd name="T5" fmla="*/ 2147483647 h 640"/>
              <a:gd name="T6" fmla="*/ 2147483647 w 576"/>
              <a:gd name="T7" fmla="*/ 2147483647 h 640"/>
              <a:gd name="T8" fmla="*/ 0 w 576"/>
              <a:gd name="T9" fmla="*/ 2147483647 h 6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6" h="640">
                <a:moveTo>
                  <a:pt x="576" y="16"/>
                </a:moveTo>
                <a:cubicBezTo>
                  <a:pt x="568" y="8"/>
                  <a:pt x="560" y="0"/>
                  <a:pt x="528" y="16"/>
                </a:cubicBezTo>
                <a:cubicBezTo>
                  <a:pt x="496" y="32"/>
                  <a:pt x="448" y="24"/>
                  <a:pt x="384" y="112"/>
                </a:cubicBezTo>
                <a:cubicBezTo>
                  <a:pt x="320" y="200"/>
                  <a:pt x="208" y="456"/>
                  <a:pt x="144" y="544"/>
                </a:cubicBezTo>
                <a:cubicBezTo>
                  <a:pt x="80" y="632"/>
                  <a:pt x="40" y="636"/>
                  <a:pt x="0" y="640"/>
                </a:cubicBezTo>
              </a:path>
            </a:pathLst>
          </a:custGeom>
          <a:noFill/>
          <a:ln w="38100" cmpd="sng">
            <a:solidFill>
              <a:srgbClr val="80008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5321" name="Line 33"/>
          <p:cNvSpPr>
            <a:spLocks noChangeShapeType="1"/>
          </p:cNvSpPr>
          <p:nvPr/>
        </p:nvSpPr>
        <p:spPr bwMode="auto">
          <a:xfrm>
            <a:off x="6642100" y="2379663"/>
            <a:ext cx="0" cy="3276600"/>
          </a:xfrm>
          <a:prstGeom prst="line">
            <a:avLst/>
          </a:prstGeom>
          <a:noFill/>
          <a:ln w="9525">
            <a:solidFill>
              <a:schemeClr val="bg2"/>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endParaRPr>
          </a:p>
        </p:txBody>
      </p:sp>
      <p:sp>
        <p:nvSpPr>
          <p:cNvPr id="55322" name="Freeform 34"/>
          <p:cNvSpPr/>
          <p:nvPr/>
        </p:nvSpPr>
        <p:spPr bwMode="auto">
          <a:xfrm flipH="1">
            <a:off x="3619500" y="4475163"/>
            <a:ext cx="431800" cy="406400"/>
          </a:xfrm>
          <a:custGeom>
            <a:avLst/>
            <a:gdLst>
              <a:gd name="T0" fmla="*/ 2147483647 w 576"/>
              <a:gd name="T1" fmla="*/ 2147483647 h 640"/>
              <a:gd name="T2" fmla="*/ 2147483647 w 576"/>
              <a:gd name="T3" fmla="*/ 2147483647 h 640"/>
              <a:gd name="T4" fmla="*/ 2147483647 w 576"/>
              <a:gd name="T5" fmla="*/ 2147483647 h 640"/>
              <a:gd name="T6" fmla="*/ 2147483647 w 576"/>
              <a:gd name="T7" fmla="*/ 2147483647 h 640"/>
              <a:gd name="T8" fmla="*/ 0 w 576"/>
              <a:gd name="T9" fmla="*/ 2147483647 h 6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6" h="640">
                <a:moveTo>
                  <a:pt x="576" y="16"/>
                </a:moveTo>
                <a:cubicBezTo>
                  <a:pt x="568" y="8"/>
                  <a:pt x="560" y="0"/>
                  <a:pt x="528" y="16"/>
                </a:cubicBezTo>
                <a:cubicBezTo>
                  <a:pt x="496" y="32"/>
                  <a:pt x="448" y="24"/>
                  <a:pt x="384" y="112"/>
                </a:cubicBezTo>
                <a:cubicBezTo>
                  <a:pt x="320" y="200"/>
                  <a:pt x="208" y="456"/>
                  <a:pt x="144" y="544"/>
                </a:cubicBezTo>
                <a:cubicBezTo>
                  <a:pt x="80" y="632"/>
                  <a:pt x="40" y="636"/>
                  <a:pt x="0" y="640"/>
                </a:cubicBezTo>
              </a:path>
            </a:pathLst>
          </a:custGeom>
          <a:noFill/>
          <a:ln w="38100" cmpd="sng">
            <a:solidFill>
              <a:srgbClr val="80008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5323" name="Freeform 35"/>
          <p:cNvSpPr/>
          <p:nvPr/>
        </p:nvSpPr>
        <p:spPr bwMode="auto">
          <a:xfrm flipH="1">
            <a:off x="3140075" y="3789363"/>
            <a:ext cx="441325" cy="473075"/>
          </a:xfrm>
          <a:custGeom>
            <a:avLst/>
            <a:gdLst>
              <a:gd name="T0" fmla="*/ 2147483647 w 576"/>
              <a:gd name="T1" fmla="*/ 2147483647 h 640"/>
              <a:gd name="T2" fmla="*/ 2147483647 w 576"/>
              <a:gd name="T3" fmla="*/ 2147483647 h 640"/>
              <a:gd name="T4" fmla="*/ 2147483647 w 576"/>
              <a:gd name="T5" fmla="*/ 2147483647 h 640"/>
              <a:gd name="T6" fmla="*/ 2147483647 w 576"/>
              <a:gd name="T7" fmla="*/ 2147483647 h 640"/>
              <a:gd name="T8" fmla="*/ 0 w 576"/>
              <a:gd name="T9" fmla="*/ 2147483647 h 6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6" h="640">
                <a:moveTo>
                  <a:pt x="576" y="16"/>
                </a:moveTo>
                <a:cubicBezTo>
                  <a:pt x="568" y="8"/>
                  <a:pt x="560" y="0"/>
                  <a:pt x="528" y="16"/>
                </a:cubicBezTo>
                <a:cubicBezTo>
                  <a:pt x="496" y="32"/>
                  <a:pt x="448" y="24"/>
                  <a:pt x="384" y="112"/>
                </a:cubicBezTo>
                <a:cubicBezTo>
                  <a:pt x="320" y="200"/>
                  <a:pt x="208" y="456"/>
                  <a:pt x="144" y="544"/>
                </a:cubicBezTo>
                <a:cubicBezTo>
                  <a:pt x="80" y="632"/>
                  <a:pt x="40" y="636"/>
                  <a:pt x="0" y="640"/>
                </a:cubicBezTo>
              </a:path>
            </a:pathLst>
          </a:custGeom>
          <a:noFill/>
          <a:ln w="38100" cmpd="sng">
            <a:solidFill>
              <a:srgbClr val="80008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5324" name="Freeform 36"/>
          <p:cNvSpPr/>
          <p:nvPr/>
        </p:nvSpPr>
        <p:spPr bwMode="auto">
          <a:xfrm flipV="1">
            <a:off x="2813050" y="2697163"/>
            <a:ext cx="301625" cy="727075"/>
          </a:xfrm>
          <a:custGeom>
            <a:avLst/>
            <a:gdLst>
              <a:gd name="T0" fmla="*/ 2147483647 w 576"/>
              <a:gd name="T1" fmla="*/ 2147483647 h 640"/>
              <a:gd name="T2" fmla="*/ 2147483647 w 576"/>
              <a:gd name="T3" fmla="*/ 2147483647 h 640"/>
              <a:gd name="T4" fmla="*/ 2147483647 w 576"/>
              <a:gd name="T5" fmla="*/ 2147483647 h 640"/>
              <a:gd name="T6" fmla="*/ 2147483647 w 576"/>
              <a:gd name="T7" fmla="*/ 2147483647 h 640"/>
              <a:gd name="T8" fmla="*/ 0 w 576"/>
              <a:gd name="T9" fmla="*/ 2147483647 h 6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6" h="640">
                <a:moveTo>
                  <a:pt x="576" y="16"/>
                </a:moveTo>
                <a:cubicBezTo>
                  <a:pt x="568" y="8"/>
                  <a:pt x="560" y="0"/>
                  <a:pt x="528" y="16"/>
                </a:cubicBezTo>
                <a:cubicBezTo>
                  <a:pt x="496" y="32"/>
                  <a:pt x="448" y="24"/>
                  <a:pt x="384" y="112"/>
                </a:cubicBezTo>
                <a:cubicBezTo>
                  <a:pt x="320" y="200"/>
                  <a:pt x="208" y="456"/>
                  <a:pt x="144" y="544"/>
                </a:cubicBezTo>
                <a:cubicBezTo>
                  <a:pt x="80" y="632"/>
                  <a:pt x="40" y="636"/>
                  <a:pt x="0" y="640"/>
                </a:cubicBezTo>
              </a:path>
            </a:pathLst>
          </a:custGeom>
          <a:noFill/>
          <a:ln w="38100" cmpd="sng">
            <a:solidFill>
              <a:srgbClr val="80008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5325" name="Line 37"/>
          <p:cNvSpPr>
            <a:spLocks noChangeShapeType="1"/>
          </p:cNvSpPr>
          <p:nvPr/>
        </p:nvSpPr>
        <p:spPr bwMode="auto">
          <a:xfrm flipH="1">
            <a:off x="3130550" y="2341563"/>
            <a:ext cx="0" cy="3276600"/>
          </a:xfrm>
          <a:prstGeom prst="line">
            <a:avLst/>
          </a:prstGeom>
          <a:noFill/>
          <a:ln w="9525">
            <a:solidFill>
              <a:schemeClr val="bg2"/>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endParaRPr>
          </a:p>
        </p:txBody>
      </p:sp>
      <p:sp>
        <p:nvSpPr>
          <p:cNvPr id="55326" name="Line 38"/>
          <p:cNvSpPr>
            <a:spLocks noChangeShapeType="1"/>
          </p:cNvSpPr>
          <p:nvPr/>
        </p:nvSpPr>
        <p:spPr bwMode="auto">
          <a:xfrm>
            <a:off x="6153150" y="4551363"/>
            <a:ext cx="1206500" cy="0"/>
          </a:xfrm>
          <a:prstGeom prst="line">
            <a:avLst/>
          </a:prstGeom>
          <a:noFill/>
          <a:ln w="3175">
            <a:solidFill>
              <a:srgbClr val="003399"/>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sp>
        <p:nvSpPr>
          <p:cNvPr id="55327" name="Line 39"/>
          <p:cNvSpPr>
            <a:spLocks noChangeShapeType="1"/>
          </p:cNvSpPr>
          <p:nvPr/>
        </p:nvSpPr>
        <p:spPr bwMode="auto">
          <a:xfrm>
            <a:off x="6229350" y="4284663"/>
            <a:ext cx="1117600" cy="0"/>
          </a:xfrm>
          <a:prstGeom prst="line">
            <a:avLst/>
          </a:prstGeom>
          <a:noFill/>
          <a:ln w="3175">
            <a:solidFill>
              <a:srgbClr val="003399"/>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grpSp>
        <p:nvGrpSpPr>
          <p:cNvPr id="1516584" name="Group 40"/>
          <p:cNvGrpSpPr/>
          <p:nvPr/>
        </p:nvGrpSpPr>
        <p:grpSpPr bwMode="auto">
          <a:xfrm>
            <a:off x="7454900" y="2763838"/>
            <a:ext cx="1689100" cy="2962275"/>
            <a:chOff x="4696" y="1741"/>
            <a:chExt cx="1064" cy="1866"/>
          </a:xfrm>
        </p:grpSpPr>
        <p:grpSp>
          <p:nvGrpSpPr>
            <p:cNvPr id="55364" name="Group 41"/>
            <p:cNvGrpSpPr/>
            <p:nvPr/>
          </p:nvGrpSpPr>
          <p:grpSpPr bwMode="auto">
            <a:xfrm>
              <a:off x="4704" y="3461"/>
              <a:ext cx="825" cy="60"/>
              <a:chOff x="3360" y="2918"/>
              <a:chExt cx="720" cy="149"/>
            </a:xfrm>
          </p:grpSpPr>
          <p:sp>
            <p:nvSpPr>
              <p:cNvPr id="55419" name="Line 42"/>
              <p:cNvSpPr>
                <a:spLocks noChangeShapeType="1"/>
              </p:cNvSpPr>
              <p:nvPr/>
            </p:nvSpPr>
            <p:spPr bwMode="auto">
              <a:xfrm>
                <a:off x="3360" y="2966"/>
                <a:ext cx="720" cy="0"/>
              </a:xfrm>
              <a:prstGeom prst="line">
                <a:avLst/>
              </a:prstGeom>
              <a:noFill/>
              <a:ln w="9525">
                <a:solidFill>
                  <a:srgbClr val="CC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sp>
            <p:nvSpPr>
              <p:cNvPr id="55420" name="Line 43"/>
              <p:cNvSpPr>
                <a:spLocks noChangeShapeType="1"/>
              </p:cNvSpPr>
              <p:nvPr/>
            </p:nvSpPr>
            <p:spPr bwMode="auto">
              <a:xfrm>
                <a:off x="3360" y="2918"/>
                <a:ext cx="720" cy="0"/>
              </a:xfrm>
              <a:prstGeom prst="line">
                <a:avLst/>
              </a:prstGeom>
              <a:noFill/>
              <a:ln w="9525">
                <a:solidFill>
                  <a:srgbClr val="CC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sp>
            <p:nvSpPr>
              <p:cNvPr id="55421" name="Line 44"/>
              <p:cNvSpPr>
                <a:spLocks noChangeShapeType="1"/>
              </p:cNvSpPr>
              <p:nvPr/>
            </p:nvSpPr>
            <p:spPr bwMode="auto">
              <a:xfrm>
                <a:off x="3360" y="3067"/>
                <a:ext cx="720" cy="0"/>
              </a:xfrm>
              <a:prstGeom prst="line">
                <a:avLst/>
              </a:prstGeom>
              <a:noFill/>
              <a:ln w="9525">
                <a:solidFill>
                  <a:srgbClr val="CC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sp>
            <p:nvSpPr>
              <p:cNvPr id="55422" name="Line 45"/>
              <p:cNvSpPr>
                <a:spLocks noChangeShapeType="1"/>
              </p:cNvSpPr>
              <p:nvPr/>
            </p:nvSpPr>
            <p:spPr bwMode="auto">
              <a:xfrm>
                <a:off x="3360" y="3014"/>
                <a:ext cx="720" cy="0"/>
              </a:xfrm>
              <a:prstGeom prst="line">
                <a:avLst/>
              </a:prstGeom>
              <a:noFill/>
              <a:ln w="9525">
                <a:solidFill>
                  <a:srgbClr val="CC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grpSp>
        <p:grpSp>
          <p:nvGrpSpPr>
            <p:cNvPr id="55365" name="Group 46"/>
            <p:cNvGrpSpPr/>
            <p:nvPr/>
          </p:nvGrpSpPr>
          <p:grpSpPr bwMode="auto">
            <a:xfrm>
              <a:off x="4696" y="3245"/>
              <a:ext cx="825" cy="142"/>
              <a:chOff x="3120" y="3000"/>
              <a:chExt cx="720" cy="120"/>
            </a:xfrm>
          </p:grpSpPr>
          <p:grpSp>
            <p:nvGrpSpPr>
              <p:cNvPr id="55409" name="Group 47"/>
              <p:cNvGrpSpPr/>
              <p:nvPr/>
            </p:nvGrpSpPr>
            <p:grpSpPr bwMode="auto">
              <a:xfrm>
                <a:off x="3120" y="3067"/>
                <a:ext cx="720" cy="53"/>
                <a:chOff x="3360" y="2918"/>
                <a:chExt cx="720" cy="149"/>
              </a:xfrm>
            </p:grpSpPr>
            <p:sp>
              <p:nvSpPr>
                <p:cNvPr id="55415" name="Line 48"/>
                <p:cNvSpPr>
                  <a:spLocks noChangeShapeType="1"/>
                </p:cNvSpPr>
                <p:nvPr/>
              </p:nvSpPr>
              <p:spPr bwMode="auto">
                <a:xfrm>
                  <a:off x="3360" y="2966"/>
                  <a:ext cx="720" cy="0"/>
                </a:xfrm>
                <a:prstGeom prst="line">
                  <a:avLst/>
                </a:prstGeom>
                <a:noFill/>
                <a:ln w="9525">
                  <a:solidFill>
                    <a:srgbClr val="CC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sp>
              <p:nvSpPr>
                <p:cNvPr id="55416" name="Line 49"/>
                <p:cNvSpPr>
                  <a:spLocks noChangeShapeType="1"/>
                </p:cNvSpPr>
                <p:nvPr/>
              </p:nvSpPr>
              <p:spPr bwMode="auto">
                <a:xfrm>
                  <a:off x="3360" y="2918"/>
                  <a:ext cx="720" cy="0"/>
                </a:xfrm>
                <a:prstGeom prst="line">
                  <a:avLst/>
                </a:prstGeom>
                <a:noFill/>
                <a:ln w="9525">
                  <a:solidFill>
                    <a:srgbClr val="CC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sp>
              <p:nvSpPr>
                <p:cNvPr id="55417" name="Line 50"/>
                <p:cNvSpPr>
                  <a:spLocks noChangeShapeType="1"/>
                </p:cNvSpPr>
                <p:nvPr/>
              </p:nvSpPr>
              <p:spPr bwMode="auto">
                <a:xfrm>
                  <a:off x="3360" y="3067"/>
                  <a:ext cx="720" cy="0"/>
                </a:xfrm>
                <a:prstGeom prst="line">
                  <a:avLst/>
                </a:prstGeom>
                <a:noFill/>
                <a:ln w="9525">
                  <a:solidFill>
                    <a:srgbClr val="CC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sp>
              <p:nvSpPr>
                <p:cNvPr id="55418" name="Line 51"/>
                <p:cNvSpPr>
                  <a:spLocks noChangeShapeType="1"/>
                </p:cNvSpPr>
                <p:nvPr/>
              </p:nvSpPr>
              <p:spPr bwMode="auto">
                <a:xfrm>
                  <a:off x="3360" y="3014"/>
                  <a:ext cx="720" cy="0"/>
                </a:xfrm>
                <a:prstGeom prst="line">
                  <a:avLst/>
                </a:prstGeom>
                <a:noFill/>
                <a:ln w="9525">
                  <a:solidFill>
                    <a:srgbClr val="CC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grpSp>
          <p:grpSp>
            <p:nvGrpSpPr>
              <p:cNvPr id="55410" name="Group 52"/>
              <p:cNvGrpSpPr/>
              <p:nvPr/>
            </p:nvGrpSpPr>
            <p:grpSpPr bwMode="auto">
              <a:xfrm>
                <a:off x="3120" y="3000"/>
                <a:ext cx="720" cy="53"/>
                <a:chOff x="3360" y="2918"/>
                <a:chExt cx="720" cy="149"/>
              </a:xfrm>
            </p:grpSpPr>
            <p:sp>
              <p:nvSpPr>
                <p:cNvPr id="55411" name="Line 53"/>
                <p:cNvSpPr>
                  <a:spLocks noChangeShapeType="1"/>
                </p:cNvSpPr>
                <p:nvPr/>
              </p:nvSpPr>
              <p:spPr bwMode="auto">
                <a:xfrm>
                  <a:off x="3360" y="2966"/>
                  <a:ext cx="720" cy="0"/>
                </a:xfrm>
                <a:prstGeom prst="line">
                  <a:avLst/>
                </a:prstGeom>
                <a:noFill/>
                <a:ln w="9525">
                  <a:solidFill>
                    <a:srgbClr val="CC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sp>
              <p:nvSpPr>
                <p:cNvPr id="55412" name="Line 54"/>
                <p:cNvSpPr>
                  <a:spLocks noChangeShapeType="1"/>
                </p:cNvSpPr>
                <p:nvPr/>
              </p:nvSpPr>
              <p:spPr bwMode="auto">
                <a:xfrm>
                  <a:off x="3360" y="2918"/>
                  <a:ext cx="720" cy="0"/>
                </a:xfrm>
                <a:prstGeom prst="line">
                  <a:avLst/>
                </a:prstGeom>
                <a:noFill/>
                <a:ln w="9525">
                  <a:solidFill>
                    <a:srgbClr val="CC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sp>
              <p:nvSpPr>
                <p:cNvPr id="55413" name="Line 55"/>
                <p:cNvSpPr>
                  <a:spLocks noChangeShapeType="1"/>
                </p:cNvSpPr>
                <p:nvPr/>
              </p:nvSpPr>
              <p:spPr bwMode="auto">
                <a:xfrm>
                  <a:off x="3360" y="3067"/>
                  <a:ext cx="720" cy="0"/>
                </a:xfrm>
                <a:prstGeom prst="line">
                  <a:avLst/>
                </a:prstGeom>
                <a:noFill/>
                <a:ln w="9525">
                  <a:solidFill>
                    <a:srgbClr val="CC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sp>
              <p:nvSpPr>
                <p:cNvPr id="55414" name="Line 56"/>
                <p:cNvSpPr>
                  <a:spLocks noChangeShapeType="1"/>
                </p:cNvSpPr>
                <p:nvPr/>
              </p:nvSpPr>
              <p:spPr bwMode="auto">
                <a:xfrm>
                  <a:off x="3360" y="3014"/>
                  <a:ext cx="720" cy="0"/>
                </a:xfrm>
                <a:prstGeom prst="line">
                  <a:avLst/>
                </a:prstGeom>
                <a:noFill/>
                <a:ln w="9525">
                  <a:solidFill>
                    <a:srgbClr val="CC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grpSp>
        </p:grpSp>
        <p:grpSp>
          <p:nvGrpSpPr>
            <p:cNvPr id="55366" name="Group 57"/>
            <p:cNvGrpSpPr/>
            <p:nvPr/>
          </p:nvGrpSpPr>
          <p:grpSpPr bwMode="auto">
            <a:xfrm>
              <a:off x="4712" y="2886"/>
              <a:ext cx="825" cy="215"/>
              <a:chOff x="3120" y="3000"/>
              <a:chExt cx="720" cy="120"/>
            </a:xfrm>
          </p:grpSpPr>
          <p:grpSp>
            <p:nvGrpSpPr>
              <p:cNvPr id="55399" name="Group 58"/>
              <p:cNvGrpSpPr/>
              <p:nvPr/>
            </p:nvGrpSpPr>
            <p:grpSpPr bwMode="auto">
              <a:xfrm>
                <a:off x="3120" y="3067"/>
                <a:ext cx="720" cy="53"/>
                <a:chOff x="3360" y="2918"/>
                <a:chExt cx="720" cy="149"/>
              </a:xfrm>
            </p:grpSpPr>
            <p:sp>
              <p:nvSpPr>
                <p:cNvPr id="55405" name="Line 59"/>
                <p:cNvSpPr>
                  <a:spLocks noChangeShapeType="1"/>
                </p:cNvSpPr>
                <p:nvPr/>
              </p:nvSpPr>
              <p:spPr bwMode="auto">
                <a:xfrm>
                  <a:off x="3360" y="2966"/>
                  <a:ext cx="720" cy="0"/>
                </a:xfrm>
                <a:prstGeom prst="line">
                  <a:avLst/>
                </a:prstGeom>
                <a:noFill/>
                <a:ln w="9525">
                  <a:solidFill>
                    <a:srgbClr val="CC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sp>
              <p:nvSpPr>
                <p:cNvPr id="55406" name="Line 60"/>
                <p:cNvSpPr>
                  <a:spLocks noChangeShapeType="1"/>
                </p:cNvSpPr>
                <p:nvPr/>
              </p:nvSpPr>
              <p:spPr bwMode="auto">
                <a:xfrm>
                  <a:off x="3360" y="2918"/>
                  <a:ext cx="720" cy="0"/>
                </a:xfrm>
                <a:prstGeom prst="line">
                  <a:avLst/>
                </a:prstGeom>
                <a:noFill/>
                <a:ln w="9525">
                  <a:solidFill>
                    <a:srgbClr val="CC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sp>
              <p:nvSpPr>
                <p:cNvPr id="55407" name="Line 61"/>
                <p:cNvSpPr>
                  <a:spLocks noChangeShapeType="1"/>
                </p:cNvSpPr>
                <p:nvPr/>
              </p:nvSpPr>
              <p:spPr bwMode="auto">
                <a:xfrm>
                  <a:off x="3360" y="3067"/>
                  <a:ext cx="720" cy="0"/>
                </a:xfrm>
                <a:prstGeom prst="line">
                  <a:avLst/>
                </a:prstGeom>
                <a:noFill/>
                <a:ln w="9525">
                  <a:solidFill>
                    <a:srgbClr val="CC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sp>
              <p:nvSpPr>
                <p:cNvPr id="55408" name="Line 62"/>
                <p:cNvSpPr>
                  <a:spLocks noChangeShapeType="1"/>
                </p:cNvSpPr>
                <p:nvPr/>
              </p:nvSpPr>
              <p:spPr bwMode="auto">
                <a:xfrm>
                  <a:off x="3360" y="3014"/>
                  <a:ext cx="720" cy="0"/>
                </a:xfrm>
                <a:prstGeom prst="line">
                  <a:avLst/>
                </a:prstGeom>
                <a:noFill/>
                <a:ln w="9525">
                  <a:solidFill>
                    <a:srgbClr val="CC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grpSp>
          <p:grpSp>
            <p:nvGrpSpPr>
              <p:cNvPr id="55400" name="Group 63"/>
              <p:cNvGrpSpPr/>
              <p:nvPr/>
            </p:nvGrpSpPr>
            <p:grpSpPr bwMode="auto">
              <a:xfrm>
                <a:off x="3120" y="3000"/>
                <a:ext cx="720" cy="53"/>
                <a:chOff x="3360" y="2918"/>
                <a:chExt cx="720" cy="149"/>
              </a:xfrm>
            </p:grpSpPr>
            <p:sp>
              <p:nvSpPr>
                <p:cNvPr id="55401" name="Line 64"/>
                <p:cNvSpPr>
                  <a:spLocks noChangeShapeType="1"/>
                </p:cNvSpPr>
                <p:nvPr/>
              </p:nvSpPr>
              <p:spPr bwMode="auto">
                <a:xfrm>
                  <a:off x="3360" y="2966"/>
                  <a:ext cx="720" cy="0"/>
                </a:xfrm>
                <a:prstGeom prst="line">
                  <a:avLst/>
                </a:prstGeom>
                <a:noFill/>
                <a:ln w="9525">
                  <a:solidFill>
                    <a:srgbClr val="CC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sp>
              <p:nvSpPr>
                <p:cNvPr id="55402" name="Line 65"/>
                <p:cNvSpPr>
                  <a:spLocks noChangeShapeType="1"/>
                </p:cNvSpPr>
                <p:nvPr/>
              </p:nvSpPr>
              <p:spPr bwMode="auto">
                <a:xfrm>
                  <a:off x="3360" y="2918"/>
                  <a:ext cx="720" cy="0"/>
                </a:xfrm>
                <a:prstGeom prst="line">
                  <a:avLst/>
                </a:prstGeom>
                <a:noFill/>
                <a:ln w="9525">
                  <a:solidFill>
                    <a:srgbClr val="CC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sp>
              <p:nvSpPr>
                <p:cNvPr id="55403" name="Line 66"/>
                <p:cNvSpPr>
                  <a:spLocks noChangeShapeType="1"/>
                </p:cNvSpPr>
                <p:nvPr/>
              </p:nvSpPr>
              <p:spPr bwMode="auto">
                <a:xfrm>
                  <a:off x="3360" y="3067"/>
                  <a:ext cx="720" cy="0"/>
                </a:xfrm>
                <a:prstGeom prst="line">
                  <a:avLst/>
                </a:prstGeom>
                <a:noFill/>
                <a:ln w="9525">
                  <a:solidFill>
                    <a:srgbClr val="CC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sp>
              <p:nvSpPr>
                <p:cNvPr id="55404" name="Line 67"/>
                <p:cNvSpPr>
                  <a:spLocks noChangeShapeType="1"/>
                </p:cNvSpPr>
                <p:nvPr/>
              </p:nvSpPr>
              <p:spPr bwMode="auto">
                <a:xfrm>
                  <a:off x="3360" y="3014"/>
                  <a:ext cx="720" cy="0"/>
                </a:xfrm>
                <a:prstGeom prst="line">
                  <a:avLst/>
                </a:prstGeom>
                <a:noFill/>
                <a:ln w="9525">
                  <a:solidFill>
                    <a:srgbClr val="CC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grpSp>
        </p:grpSp>
        <p:grpSp>
          <p:nvGrpSpPr>
            <p:cNvPr id="55367" name="Group 68"/>
            <p:cNvGrpSpPr/>
            <p:nvPr/>
          </p:nvGrpSpPr>
          <p:grpSpPr bwMode="auto">
            <a:xfrm>
              <a:off x="4714" y="2413"/>
              <a:ext cx="825" cy="254"/>
              <a:chOff x="3120" y="3000"/>
              <a:chExt cx="720" cy="120"/>
            </a:xfrm>
          </p:grpSpPr>
          <p:grpSp>
            <p:nvGrpSpPr>
              <p:cNvPr id="55389" name="Group 69"/>
              <p:cNvGrpSpPr/>
              <p:nvPr/>
            </p:nvGrpSpPr>
            <p:grpSpPr bwMode="auto">
              <a:xfrm>
                <a:off x="3120" y="3067"/>
                <a:ext cx="720" cy="53"/>
                <a:chOff x="3360" y="2918"/>
                <a:chExt cx="720" cy="149"/>
              </a:xfrm>
            </p:grpSpPr>
            <p:sp>
              <p:nvSpPr>
                <p:cNvPr id="55395" name="Line 70"/>
                <p:cNvSpPr>
                  <a:spLocks noChangeShapeType="1"/>
                </p:cNvSpPr>
                <p:nvPr/>
              </p:nvSpPr>
              <p:spPr bwMode="auto">
                <a:xfrm>
                  <a:off x="3360" y="2966"/>
                  <a:ext cx="720" cy="0"/>
                </a:xfrm>
                <a:prstGeom prst="line">
                  <a:avLst/>
                </a:prstGeom>
                <a:noFill/>
                <a:ln w="9525">
                  <a:solidFill>
                    <a:srgbClr val="CC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sp>
              <p:nvSpPr>
                <p:cNvPr id="55396" name="Line 71"/>
                <p:cNvSpPr>
                  <a:spLocks noChangeShapeType="1"/>
                </p:cNvSpPr>
                <p:nvPr/>
              </p:nvSpPr>
              <p:spPr bwMode="auto">
                <a:xfrm>
                  <a:off x="3360" y="2918"/>
                  <a:ext cx="720" cy="0"/>
                </a:xfrm>
                <a:prstGeom prst="line">
                  <a:avLst/>
                </a:prstGeom>
                <a:noFill/>
                <a:ln w="9525">
                  <a:solidFill>
                    <a:srgbClr val="CC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sp>
              <p:nvSpPr>
                <p:cNvPr id="55397" name="Line 72"/>
                <p:cNvSpPr>
                  <a:spLocks noChangeShapeType="1"/>
                </p:cNvSpPr>
                <p:nvPr/>
              </p:nvSpPr>
              <p:spPr bwMode="auto">
                <a:xfrm>
                  <a:off x="3360" y="3067"/>
                  <a:ext cx="720" cy="0"/>
                </a:xfrm>
                <a:prstGeom prst="line">
                  <a:avLst/>
                </a:prstGeom>
                <a:noFill/>
                <a:ln w="9525">
                  <a:solidFill>
                    <a:srgbClr val="CC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sp>
              <p:nvSpPr>
                <p:cNvPr id="55398" name="Line 73"/>
                <p:cNvSpPr>
                  <a:spLocks noChangeShapeType="1"/>
                </p:cNvSpPr>
                <p:nvPr/>
              </p:nvSpPr>
              <p:spPr bwMode="auto">
                <a:xfrm>
                  <a:off x="3360" y="3014"/>
                  <a:ext cx="720" cy="0"/>
                </a:xfrm>
                <a:prstGeom prst="line">
                  <a:avLst/>
                </a:prstGeom>
                <a:noFill/>
                <a:ln w="9525">
                  <a:solidFill>
                    <a:srgbClr val="CC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grpSp>
          <p:grpSp>
            <p:nvGrpSpPr>
              <p:cNvPr id="55390" name="Group 74"/>
              <p:cNvGrpSpPr/>
              <p:nvPr/>
            </p:nvGrpSpPr>
            <p:grpSpPr bwMode="auto">
              <a:xfrm>
                <a:off x="3120" y="3000"/>
                <a:ext cx="720" cy="53"/>
                <a:chOff x="3360" y="2918"/>
                <a:chExt cx="720" cy="149"/>
              </a:xfrm>
            </p:grpSpPr>
            <p:sp>
              <p:nvSpPr>
                <p:cNvPr id="55391" name="Line 75"/>
                <p:cNvSpPr>
                  <a:spLocks noChangeShapeType="1"/>
                </p:cNvSpPr>
                <p:nvPr/>
              </p:nvSpPr>
              <p:spPr bwMode="auto">
                <a:xfrm>
                  <a:off x="3360" y="2966"/>
                  <a:ext cx="720" cy="0"/>
                </a:xfrm>
                <a:prstGeom prst="line">
                  <a:avLst/>
                </a:prstGeom>
                <a:noFill/>
                <a:ln w="9525">
                  <a:solidFill>
                    <a:srgbClr val="CC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sp>
              <p:nvSpPr>
                <p:cNvPr id="55392" name="Line 76"/>
                <p:cNvSpPr>
                  <a:spLocks noChangeShapeType="1"/>
                </p:cNvSpPr>
                <p:nvPr/>
              </p:nvSpPr>
              <p:spPr bwMode="auto">
                <a:xfrm>
                  <a:off x="3360" y="2918"/>
                  <a:ext cx="720" cy="0"/>
                </a:xfrm>
                <a:prstGeom prst="line">
                  <a:avLst/>
                </a:prstGeom>
                <a:noFill/>
                <a:ln w="9525">
                  <a:solidFill>
                    <a:srgbClr val="CC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sp>
              <p:nvSpPr>
                <p:cNvPr id="55393" name="Line 77"/>
                <p:cNvSpPr>
                  <a:spLocks noChangeShapeType="1"/>
                </p:cNvSpPr>
                <p:nvPr/>
              </p:nvSpPr>
              <p:spPr bwMode="auto">
                <a:xfrm>
                  <a:off x="3360" y="3067"/>
                  <a:ext cx="720" cy="0"/>
                </a:xfrm>
                <a:prstGeom prst="line">
                  <a:avLst/>
                </a:prstGeom>
                <a:noFill/>
                <a:ln w="9525">
                  <a:solidFill>
                    <a:srgbClr val="CC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sp>
              <p:nvSpPr>
                <p:cNvPr id="55394" name="Line 78"/>
                <p:cNvSpPr>
                  <a:spLocks noChangeShapeType="1"/>
                </p:cNvSpPr>
                <p:nvPr/>
              </p:nvSpPr>
              <p:spPr bwMode="auto">
                <a:xfrm>
                  <a:off x="3360" y="3014"/>
                  <a:ext cx="720" cy="0"/>
                </a:xfrm>
                <a:prstGeom prst="line">
                  <a:avLst/>
                </a:prstGeom>
                <a:noFill/>
                <a:ln w="9525">
                  <a:solidFill>
                    <a:srgbClr val="CC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grpSp>
        </p:grpSp>
        <p:sp>
          <p:nvSpPr>
            <p:cNvPr id="55368" name="Text Box 79"/>
            <p:cNvSpPr txBox="1">
              <a:spLocks noChangeArrowheads="1"/>
            </p:cNvSpPr>
            <p:nvPr/>
          </p:nvSpPr>
          <p:spPr bwMode="auto">
            <a:xfrm>
              <a:off x="5519" y="3357"/>
              <a:ext cx="225" cy="25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algn="ctr" eaLnBrk="1" hangingPunct="1"/>
              <a:r>
                <a:rPr kumimoji="1" lang="en-US" altLang="zh-CN" sz="2000">
                  <a:solidFill>
                    <a:srgbClr val="336666"/>
                  </a:solidFill>
                  <a:latin typeface="Times New Roman" panose="02020603050405020304" pitchFamily="18" charset="0"/>
                  <a:ea typeface="微软雅黑" panose="020B0503020204020204" pitchFamily="34" charset="-122"/>
                  <a:cs typeface="Times New Roman" panose="02020603050405020304" pitchFamily="18" charset="0"/>
                </a:rPr>
                <a:t>1</a:t>
              </a:r>
            </a:p>
          </p:txBody>
        </p:sp>
        <p:sp>
          <p:nvSpPr>
            <p:cNvPr id="55369" name="Text Box 80"/>
            <p:cNvSpPr txBox="1">
              <a:spLocks noChangeArrowheads="1"/>
            </p:cNvSpPr>
            <p:nvPr/>
          </p:nvSpPr>
          <p:spPr bwMode="auto">
            <a:xfrm>
              <a:off x="5519" y="3184"/>
              <a:ext cx="225" cy="25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algn="ctr" eaLnBrk="1" hangingPunct="1"/>
              <a:r>
                <a:rPr kumimoji="1" lang="en-US" altLang="zh-CN" sz="2000">
                  <a:solidFill>
                    <a:srgbClr val="336666"/>
                  </a:solidFill>
                  <a:latin typeface="Times New Roman" panose="02020603050405020304" pitchFamily="18" charset="0"/>
                  <a:ea typeface="微软雅黑" panose="020B0503020204020204" pitchFamily="34" charset="-122"/>
                  <a:cs typeface="Times New Roman" panose="02020603050405020304" pitchFamily="18" charset="0"/>
                </a:rPr>
                <a:t>2</a:t>
              </a:r>
            </a:p>
          </p:txBody>
        </p:sp>
        <p:sp>
          <p:nvSpPr>
            <p:cNvPr id="55370" name="Text Box 81"/>
            <p:cNvSpPr txBox="1">
              <a:spLocks noChangeArrowheads="1"/>
            </p:cNvSpPr>
            <p:nvPr/>
          </p:nvSpPr>
          <p:spPr bwMode="auto">
            <a:xfrm>
              <a:off x="5527" y="2886"/>
              <a:ext cx="225" cy="249"/>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algn="ctr" eaLnBrk="1" hangingPunct="1"/>
              <a:r>
                <a:rPr kumimoji="1" lang="en-US" altLang="zh-CN" sz="2000">
                  <a:solidFill>
                    <a:srgbClr val="336666"/>
                  </a:solidFill>
                  <a:latin typeface="Times New Roman" panose="02020603050405020304" pitchFamily="18" charset="0"/>
                  <a:ea typeface="微软雅黑" panose="020B0503020204020204" pitchFamily="34" charset="-122"/>
                  <a:cs typeface="Times New Roman" panose="02020603050405020304" pitchFamily="18" charset="0"/>
                </a:rPr>
                <a:t>3</a:t>
              </a:r>
            </a:p>
          </p:txBody>
        </p:sp>
        <p:sp>
          <p:nvSpPr>
            <p:cNvPr id="55371" name="Text Box 82"/>
            <p:cNvSpPr txBox="1">
              <a:spLocks noChangeArrowheads="1"/>
            </p:cNvSpPr>
            <p:nvPr/>
          </p:nvSpPr>
          <p:spPr bwMode="auto">
            <a:xfrm>
              <a:off x="5519" y="2441"/>
              <a:ext cx="225" cy="25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algn="ctr" eaLnBrk="1" hangingPunct="1"/>
              <a:r>
                <a:rPr kumimoji="1" lang="en-US" altLang="zh-CN" sz="2000">
                  <a:solidFill>
                    <a:srgbClr val="336666"/>
                  </a:solidFill>
                  <a:latin typeface="Times New Roman" panose="02020603050405020304" pitchFamily="18" charset="0"/>
                  <a:ea typeface="微软雅黑" panose="020B0503020204020204" pitchFamily="34" charset="-122"/>
                  <a:cs typeface="Times New Roman" panose="02020603050405020304" pitchFamily="18" charset="0"/>
                </a:rPr>
                <a:t>4</a:t>
              </a:r>
            </a:p>
          </p:txBody>
        </p:sp>
        <p:grpSp>
          <p:nvGrpSpPr>
            <p:cNvPr id="55372" name="Group 83"/>
            <p:cNvGrpSpPr/>
            <p:nvPr/>
          </p:nvGrpSpPr>
          <p:grpSpPr bwMode="auto">
            <a:xfrm>
              <a:off x="4706" y="1741"/>
              <a:ext cx="825" cy="398"/>
              <a:chOff x="3120" y="3000"/>
              <a:chExt cx="720" cy="120"/>
            </a:xfrm>
          </p:grpSpPr>
          <p:grpSp>
            <p:nvGrpSpPr>
              <p:cNvPr id="55379" name="Group 84"/>
              <p:cNvGrpSpPr/>
              <p:nvPr/>
            </p:nvGrpSpPr>
            <p:grpSpPr bwMode="auto">
              <a:xfrm>
                <a:off x="3120" y="3067"/>
                <a:ext cx="720" cy="53"/>
                <a:chOff x="3360" y="2918"/>
                <a:chExt cx="720" cy="149"/>
              </a:xfrm>
            </p:grpSpPr>
            <p:sp>
              <p:nvSpPr>
                <p:cNvPr id="55385" name="Line 85"/>
                <p:cNvSpPr>
                  <a:spLocks noChangeShapeType="1"/>
                </p:cNvSpPr>
                <p:nvPr/>
              </p:nvSpPr>
              <p:spPr bwMode="auto">
                <a:xfrm>
                  <a:off x="3360" y="2966"/>
                  <a:ext cx="720" cy="0"/>
                </a:xfrm>
                <a:prstGeom prst="line">
                  <a:avLst/>
                </a:prstGeom>
                <a:noFill/>
                <a:ln w="9525">
                  <a:solidFill>
                    <a:srgbClr val="CC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sp>
              <p:nvSpPr>
                <p:cNvPr id="55386" name="Line 86"/>
                <p:cNvSpPr>
                  <a:spLocks noChangeShapeType="1"/>
                </p:cNvSpPr>
                <p:nvPr/>
              </p:nvSpPr>
              <p:spPr bwMode="auto">
                <a:xfrm>
                  <a:off x="3360" y="2918"/>
                  <a:ext cx="720" cy="0"/>
                </a:xfrm>
                <a:prstGeom prst="line">
                  <a:avLst/>
                </a:prstGeom>
                <a:noFill/>
                <a:ln w="9525">
                  <a:solidFill>
                    <a:srgbClr val="CC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sp>
              <p:nvSpPr>
                <p:cNvPr id="55387" name="Line 87"/>
                <p:cNvSpPr>
                  <a:spLocks noChangeShapeType="1"/>
                </p:cNvSpPr>
                <p:nvPr/>
              </p:nvSpPr>
              <p:spPr bwMode="auto">
                <a:xfrm>
                  <a:off x="3360" y="3067"/>
                  <a:ext cx="720" cy="0"/>
                </a:xfrm>
                <a:prstGeom prst="line">
                  <a:avLst/>
                </a:prstGeom>
                <a:noFill/>
                <a:ln w="9525">
                  <a:solidFill>
                    <a:srgbClr val="CC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sp>
              <p:nvSpPr>
                <p:cNvPr id="55388" name="Line 88"/>
                <p:cNvSpPr>
                  <a:spLocks noChangeShapeType="1"/>
                </p:cNvSpPr>
                <p:nvPr/>
              </p:nvSpPr>
              <p:spPr bwMode="auto">
                <a:xfrm>
                  <a:off x="3360" y="3014"/>
                  <a:ext cx="720" cy="0"/>
                </a:xfrm>
                <a:prstGeom prst="line">
                  <a:avLst/>
                </a:prstGeom>
                <a:noFill/>
                <a:ln w="9525">
                  <a:solidFill>
                    <a:srgbClr val="CC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grpSp>
          <p:grpSp>
            <p:nvGrpSpPr>
              <p:cNvPr id="55380" name="Group 89"/>
              <p:cNvGrpSpPr/>
              <p:nvPr/>
            </p:nvGrpSpPr>
            <p:grpSpPr bwMode="auto">
              <a:xfrm>
                <a:off x="3120" y="3000"/>
                <a:ext cx="720" cy="53"/>
                <a:chOff x="3360" y="2918"/>
                <a:chExt cx="720" cy="149"/>
              </a:xfrm>
            </p:grpSpPr>
            <p:sp>
              <p:nvSpPr>
                <p:cNvPr id="55381" name="Line 90"/>
                <p:cNvSpPr>
                  <a:spLocks noChangeShapeType="1"/>
                </p:cNvSpPr>
                <p:nvPr/>
              </p:nvSpPr>
              <p:spPr bwMode="auto">
                <a:xfrm>
                  <a:off x="3360" y="2966"/>
                  <a:ext cx="720" cy="0"/>
                </a:xfrm>
                <a:prstGeom prst="line">
                  <a:avLst/>
                </a:prstGeom>
                <a:noFill/>
                <a:ln w="9525">
                  <a:solidFill>
                    <a:srgbClr val="CC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sp>
              <p:nvSpPr>
                <p:cNvPr id="55382" name="Line 91"/>
                <p:cNvSpPr>
                  <a:spLocks noChangeShapeType="1"/>
                </p:cNvSpPr>
                <p:nvPr/>
              </p:nvSpPr>
              <p:spPr bwMode="auto">
                <a:xfrm>
                  <a:off x="3360" y="2918"/>
                  <a:ext cx="720" cy="0"/>
                </a:xfrm>
                <a:prstGeom prst="line">
                  <a:avLst/>
                </a:prstGeom>
                <a:noFill/>
                <a:ln w="9525">
                  <a:solidFill>
                    <a:srgbClr val="CC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sp>
              <p:nvSpPr>
                <p:cNvPr id="55383" name="Line 92"/>
                <p:cNvSpPr>
                  <a:spLocks noChangeShapeType="1"/>
                </p:cNvSpPr>
                <p:nvPr/>
              </p:nvSpPr>
              <p:spPr bwMode="auto">
                <a:xfrm>
                  <a:off x="3360" y="3067"/>
                  <a:ext cx="720" cy="0"/>
                </a:xfrm>
                <a:prstGeom prst="line">
                  <a:avLst/>
                </a:prstGeom>
                <a:noFill/>
                <a:ln w="9525">
                  <a:solidFill>
                    <a:srgbClr val="CC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sp>
              <p:nvSpPr>
                <p:cNvPr id="55384" name="Line 93"/>
                <p:cNvSpPr>
                  <a:spLocks noChangeShapeType="1"/>
                </p:cNvSpPr>
                <p:nvPr/>
              </p:nvSpPr>
              <p:spPr bwMode="auto">
                <a:xfrm>
                  <a:off x="3360" y="3014"/>
                  <a:ext cx="720" cy="0"/>
                </a:xfrm>
                <a:prstGeom prst="line">
                  <a:avLst/>
                </a:prstGeom>
                <a:noFill/>
                <a:ln w="9525">
                  <a:solidFill>
                    <a:srgbClr val="CC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grpSp>
        </p:grpSp>
        <p:sp>
          <p:nvSpPr>
            <p:cNvPr id="55373" name="Text Box 94"/>
            <p:cNvSpPr txBox="1">
              <a:spLocks noChangeArrowheads="1"/>
            </p:cNvSpPr>
            <p:nvPr/>
          </p:nvSpPr>
          <p:spPr bwMode="auto">
            <a:xfrm>
              <a:off x="5535" y="1841"/>
              <a:ext cx="225" cy="25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algn="ctr" eaLnBrk="1" hangingPunct="1"/>
              <a:r>
                <a:rPr kumimoji="1" lang="en-US" altLang="zh-CN" sz="2000">
                  <a:solidFill>
                    <a:srgbClr val="336666"/>
                  </a:solidFill>
                  <a:latin typeface="Times New Roman" panose="02020603050405020304" pitchFamily="18" charset="0"/>
                  <a:ea typeface="微软雅黑" panose="020B0503020204020204" pitchFamily="34" charset="-122"/>
                  <a:cs typeface="Times New Roman" panose="02020603050405020304" pitchFamily="18" charset="0"/>
                </a:rPr>
                <a:t>5</a:t>
              </a:r>
            </a:p>
          </p:txBody>
        </p:sp>
        <p:grpSp>
          <p:nvGrpSpPr>
            <p:cNvPr id="55374" name="Group 95"/>
            <p:cNvGrpSpPr/>
            <p:nvPr/>
          </p:nvGrpSpPr>
          <p:grpSpPr bwMode="auto">
            <a:xfrm>
              <a:off x="4696" y="3477"/>
              <a:ext cx="825" cy="60"/>
              <a:chOff x="3360" y="2918"/>
              <a:chExt cx="720" cy="149"/>
            </a:xfrm>
          </p:grpSpPr>
          <p:sp>
            <p:nvSpPr>
              <p:cNvPr id="55375" name="Line 96"/>
              <p:cNvSpPr>
                <a:spLocks noChangeShapeType="1"/>
              </p:cNvSpPr>
              <p:nvPr/>
            </p:nvSpPr>
            <p:spPr bwMode="auto">
              <a:xfrm>
                <a:off x="3360" y="2966"/>
                <a:ext cx="720" cy="0"/>
              </a:xfrm>
              <a:prstGeom prst="line">
                <a:avLst/>
              </a:prstGeom>
              <a:noFill/>
              <a:ln w="9525">
                <a:solidFill>
                  <a:srgbClr val="CC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sp>
            <p:nvSpPr>
              <p:cNvPr id="55376" name="Line 97"/>
              <p:cNvSpPr>
                <a:spLocks noChangeShapeType="1"/>
              </p:cNvSpPr>
              <p:nvPr/>
            </p:nvSpPr>
            <p:spPr bwMode="auto">
              <a:xfrm>
                <a:off x="3360" y="2918"/>
                <a:ext cx="720" cy="0"/>
              </a:xfrm>
              <a:prstGeom prst="line">
                <a:avLst/>
              </a:prstGeom>
              <a:noFill/>
              <a:ln w="9525">
                <a:solidFill>
                  <a:srgbClr val="CC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sp>
            <p:nvSpPr>
              <p:cNvPr id="55377" name="Line 98"/>
              <p:cNvSpPr>
                <a:spLocks noChangeShapeType="1"/>
              </p:cNvSpPr>
              <p:nvPr/>
            </p:nvSpPr>
            <p:spPr bwMode="auto">
              <a:xfrm>
                <a:off x="3360" y="3067"/>
                <a:ext cx="720" cy="0"/>
              </a:xfrm>
              <a:prstGeom prst="line">
                <a:avLst/>
              </a:prstGeom>
              <a:noFill/>
              <a:ln w="9525">
                <a:solidFill>
                  <a:srgbClr val="CC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sp>
            <p:nvSpPr>
              <p:cNvPr id="55378" name="Line 99"/>
              <p:cNvSpPr>
                <a:spLocks noChangeShapeType="1"/>
              </p:cNvSpPr>
              <p:nvPr/>
            </p:nvSpPr>
            <p:spPr bwMode="auto">
              <a:xfrm>
                <a:off x="3360" y="3014"/>
                <a:ext cx="720" cy="0"/>
              </a:xfrm>
              <a:prstGeom prst="line">
                <a:avLst/>
              </a:prstGeom>
              <a:noFill/>
              <a:ln w="9525">
                <a:solidFill>
                  <a:srgbClr val="CC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grpSp>
      </p:grpSp>
      <p:grpSp>
        <p:nvGrpSpPr>
          <p:cNvPr id="55329" name="Group 100"/>
          <p:cNvGrpSpPr/>
          <p:nvPr/>
        </p:nvGrpSpPr>
        <p:grpSpPr bwMode="auto">
          <a:xfrm>
            <a:off x="2724150" y="4851400"/>
            <a:ext cx="4397375" cy="1373188"/>
            <a:chOff x="1716" y="3056"/>
            <a:chExt cx="2770" cy="865"/>
          </a:xfrm>
        </p:grpSpPr>
        <p:sp>
          <p:nvSpPr>
            <p:cNvPr id="55350" name="Arc 101"/>
            <p:cNvSpPr/>
            <p:nvPr/>
          </p:nvSpPr>
          <p:spPr bwMode="auto">
            <a:xfrm rot="7956492">
              <a:off x="2823" y="3102"/>
              <a:ext cx="587" cy="495"/>
            </a:xfrm>
            <a:custGeom>
              <a:avLst/>
              <a:gdLst>
                <a:gd name="T0" fmla="*/ 0 w 21314"/>
                <a:gd name="T1" fmla="*/ 0 h 20411"/>
                <a:gd name="T2" fmla="*/ 0 w 21314"/>
                <a:gd name="T3" fmla="*/ 0 h 20411"/>
                <a:gd name="T4" fmla="*/ 0 w 21314"/>
                <a:gd name="T5" fmla="*/ 0 h 20411"/>
                <a:gd name="T6" fmla="*/ 0 60000 65536"/>
                <a:gd name="T7" fmla="*/ 0 60000 65536"/>
                <a:gd name="T8" fmla="*/ 0 60000 65536"/>
              </a:gdLst>
              <a:ahLst/>
              <a:cxnLst>
                <a:cxn ang="T6">
                  <a:pos x="T0" y="T1"/>
                </a:cxn>
                <a:cxn ang="T7">
                  <a:pos x="T2" y="T3"/>
                </a:cxn>
                <a:cxn ang="T8">
                  <a:pos x="T4" y="T5"/>
                </a:cxn>
              </a:cxnLst>
              <a:rect l="0" t="0" r="r" b="b"/>
              <a:pathLst>
                <a:path w="21314" h="20411" fill="none" extrusionOk="0">
                  <a:moveTo>
                    <a:pt x="7067" y="-1"/>
                  </a:moveTo>
                  <a:cubicBezTo>
                    <a:pt x="14559" y="2593"/>
                    <a:pt x="20027" y="9083"/>
                    <a:pt x="21313" y="16907"/>
                  </a:cubicBezTo>
                </a:path>
                <a:path w="21314" h="20411" stroke="0" extrusionOk="0">
                  <a:moveTo>
                    <a:pt x="7067" y="-1"/>
                  </a:moveTo>
                  <a:cubicBezTo>
                    <a:pt x="14559" y="2593"/>
                    <a:pt x="20027" y="9083"/>
                    <a:pt x="21313" y="16907"/>
                  </a:cubicBezTo>
                  <a:lnTo>
                    <a:pt x="0" y="20411"/>
                  </a:lnTo>
                  <a:lnTo>
                    <a:pt x="7067" y="-1"/>
                  </a:lnTo>
                  <a:close/>
                </a:path>
              </a:pathLst>
            </a:custGeom>
            <a:noFill/>
            <a:ln w="38100">
              <a:solidFill>
                <a:srgbClr val="80008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5351" name="Text Box 102"/>
            <p:cNvSpPr txBox="1">
              <a:spLocks noChangeArrowheads="1"/>
            </p:cNvSpPr>
            <p:nvPr/>
          </p:nvSpPr>
          <p:spPr bwMode="auto">
            <a:xfrm>
              <a:off x="2991" y="3569"/>
              <a:ext cx="212" cy="28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algn="ctr" eaLnBrk="1" hangingPunct="1"/>
              <a:r>
                <a:rPr kumimoji="1" lang="en-US" altLang="zh-CN" sz="2400">
                  <a:solidFill>
                    <a:srgbClr val="336666"/>
                  </a:solidFill>
                  <a:latin typeface="Times New Roman" panose="02020603050405020304" pitchFamily="18" charset="0"/>
                  <a:ea typeface="微软雅黑" panose="020B0503020204020204" pitchFamily="34" charset="-122"/>
                  <a:cs typeface="Times New Roman" panose="02020603050405020304" pitchFamily="18" charset="0"/>
                </a:rPr>
                <a:t>0</a:t>
              </a:r>
            </a:p>
          </p:txBody>
        </p:sp>
        <p:graphicFrame>
          <p:nvGraphicFramePr>
            <p:cNvPr id="55352" name="Object 103"/>
            <p:cNvGraphicFramePr>
              <a:graphicFrameLocks noChangeAspect="1"/>
            </p:cNvGraphicFramePr>
            <p:nvPr/>
          </p:nvGraphicFramePr>
          <p:xfrm>
            <a:off x="3224" y="3532"/>
            <a:ext cx="212" cy="365"/>
          </p:xfrm>
          <a:graphic>
            <a:graphicData uri="http://schemas.openxmlformats.org/presentationml/2006/ole">
              <mc:AlternateContent xmlns:mc="http://schemas.openxmlformats.org/markup-compatibility/2006">
                <mc:Choice xmlns:v="urn:schemas-microsoft-com:vml" Requires="v">
                  <p:oleObj spid="_x0000_s390186" name="Equation" r:id="rId8" imgW="228600" imgH="393700" progId="Equation.3">
                    <p:embed/>
                  </p:oleObj>
                </mc:Choice>
                <mc:Fallback>
                  <p:oleObj name="Equation" r:id="rId8" imgW="228600" imgH="393700" progId="Equation.3">
                    <p:embed/>
                    <p:pic>
                      <p:nvPicPr>
                        <p:cNvPr id="0" name="图片 24577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224" y="3532"/>
                          <a:ext cx="212"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5353" name="Object 104"/>
            <p:cNvGraphicFramePr>
              <a:graphicFrameLocks noChangeAspect="1"/>
            </p:cNvGraphicFramePr>
            <p:nvPr/>
          </p:nvGraphicFramePr>
          <p:xfrm>
            <a:off x="3503" y="3532"/>
            <a:ext cx="212" cy="365"/>
          </p:xfrm>
          <a:graphic>
            <a:graphicData uri="http://schemas.openxmlformats.org/presentationml/2006/ole">
              <mc:AlternateContent xmlns:mc="http://schemas.openxmlformats.org/markup-compatibility/2006">
                <mc:Choice xmlns:v="urn:schemas-microsoft-com:vml" Requires="v">
                  <p:oleObj spid="_x0000_s390187" name="Equation" r:id="rId10" imgW="228600" imgH="393700" progId="Equation.3">
                    <p:embed/>
                  </p:oleObj>
                </mc:Choice>
                <mc:Fallback>
                  <p:oleObj name="Equation" r:id="rId10" imgW="228600" imgH="393700" progId="Equation.3">
                    <p:embed/>
                    <p:pic>
                      <p:nvPicPr>
                        <p:cNvPr id="0" name="图片 24577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503" y="3532"/>
                          <a:ext cx="212"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5354" name="Object 105"/>
            <p:cNvGraphicFramePr>
              <a:graphicFrameLocks noChangeAspect="1"/>
            </p:cNvGraphicFramePr>
            <p:nvPr/>
          </p:nvGraphicFramePr>
          <p:xfrm>
            <a:off x="3807" y="3532"/>
            <a:ext cx="212" cy="365"/>
          </p:xfrm>
          <a:graphic>
            <a:graphicData uri="http://schemas.openxmlformats.org/presentationml/2006/ole">
              <mc:AlternateContent xmlns:mc="http://schemas.openxmlformats.org/markup-compatibility/2006">
                <mc:Choice xmlns:v="urn:schemas-microsoft-com:vml" Requires="v">
                  <p:oleObj spid="_x0000_s390188" name="Equation" r:id="rId12" imgW="228600" imgH="393700" progId="Equation.3">
                    <p:embed/>
                  </p:oleObj>
                </mc:Choice>
                <mc:Fallback>
                  <p:oleObj name="Equation" r:id="rId12" imgW="228600" imgH="393700" progId="Equation.3">
                    <p:embed/>
                    <p:pic>
                      <p:nvPicPr>
                        <p:cNvPr id="0" name="图片 245773"/>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07" y="3532"/>
                          <a:ext cx="212"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5355" name="Object 106"/>
            <p:cNvGraphicFramePr>
              <a:graphicFrameLocks noChangeAspect="1"/>
            </p:cNvGraphicFramePr>
            <p:nvPr/>
          </p:nvGraphicFramePr>
          <p:xfrm>
            <a:off x="2610" y="3540"/>
            <a:ext cx="318" cy="365"/>
          </p:xfrm>
          <a:graphic>
            <a:graphicData uri="http://schemas.openxmlformats.org/presentationml/2006/ole">
              <mc:AlternateContent xmlns:mc="http://schemas.openxmlformats.org/markup-compatibility/2006">
                <mc:Choice xmlns:v="urn:schemas-microsoft-com:vml" Requires="v">
                  <p:oleObj spid="_x0000_s390189" name="Equation" r:id="rId14" imgW="342900" imgH="393700" progId="Equation.3">
                    <p:embed/>
                  </p:oleObj>
                </mc:Choice>
                <mc:Fallback>
                  <p:oleObj name="Equation" r:id="rId14" imgW="342900" imgH="393700" progId="Equation.3">
                    <p:embed/>
                    <p:pic>
                      <p:nvPicPr>
                        <p:cNvPr id="0" name="图片 245774"/>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610" y="3540"/>
                          <a:ext cx="318"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5356" name="Object 107"/>
            <p:cNvGraphicFramePr>
              <a:graphicFrameLocks noChangeAspect="1"/>
            </p:cNvGraphicFramePr>
            <p:nvPr/>
          </p:nvGraphicFramePr>
          <p:xfrm>
            <a:off x="2314" y="3540"/>
            <a:ext cx="318" cy="365"/>
          </p:xfrm>
          <a:graphic>
            <a:graphicData uri="http://schemas.openxmlformats.org/presentationml/2006/ole">
              <mc:AlternateContent xmlns:mc="http://schemas.openxmlformats.org/markup-compatibility/2006">
                <mc:Choice xmlns:v="urn:schemas-microsoft-com:vml" Requires="v">
                  <p:oleObj spid="_x0000_s390190" name="Equation" r:id="rId16" imgW="342900" imgH="393700" progId="Equation.3">
                    <p:embed/>
                  </p:oleObj>
                </mc:Choice>
                <mc:Fallback>
                  <p:oleObj name="Equation" r:id="rId16" imgW="342900" imgH="393700" progId="Equation.3">
                    <p:embed/>
                    <p:pic>
                      <p:nvPicPr>
                        <p:cNvPr id="0" name="图片 245775"/>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314" y="3540"/>
                          <a:ext cx="318"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5357" name="Object 108"/>
            <p:cNvGraphicFramePr>
              <a:graphicFrameLocks noChangeAspect="1"/>
            </p:cNvGraphicFramePr>
            <p:nvPr/>
          </p:nvGraphicFramePr>
          <p:xfrm>
            <a:off x="1996" y="3548"/>
            <a:ext cx="318" cy="365"/>
          </p:xfrm>
          <a:graphic>
            <a:graphicData uri="http://schemas.openxmlformats.org/presentationml/2006/ole">
              <mc:AlternateContent xmlns:mc="http://schemas.openxmlformats.org/markup-compatibility/2006">
                <mc:Choice xmlns:v="urn:schemas-microsoft-com:vml" Requires="v">
                  <p:oleObj spid="_x0000_s390191" name="Equation" r:id="rId18" imgW="342900" imgH="393700" progId="Equation.3">
                    <p:embed/>
                  </p:oleObj>
                </mc:Choice>
                <mc:Fallback>
                  <p:oleObj name="Equation" r:id="rId18" imgW="342900" imgH="393700" progId="Equation.3">
                    <p:embed/>
                    <p:pic>
                      <p:nvPicPr>
                        <p:cNvPr id="0" name="图片 245776"/>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996" y="3548"/>
                          <a:ext cx="318"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5358" name="Line 109"/>
            <p:cNvSpPr>
              <a:spLocks noChangeShapeType="1"/>
            </p:cNvSpPr>
            <p:nvPr/>
          </p:nvSpPr>
          <p:spPr bwMode="auto">
            <a:xfrm flipV="1">
              <a:off x="1828" y="3532"/>
              <a:ext cx="2658" cy="8"/>
            </a:xfrm>
            <a:prstGeom prst="line">
              <a:avLst/>
            </a:prstGeom>
            <a:noFill/>
            <a:ln w="285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sp>
          <p:nvSpPr>
            <p:cNvPr id="55359" name="Freeform 110"/>
            <p:cNvSpPr/>
            <p:nvPr/>
          </p:nvSpPr>
          <p:spPr bwMode="auto">
            <a:xfrm flipH="1">
              <a:off x="3412" y="3243"/>
              <a:ext cx="131" cy="149"/>
            </a:xfrm>
            <a:custGeom>
              <a:avLst/>
              <a:gdLst>
                <a:gd name="T0" fmla="*/ 0 w 96"/>
                <a:gd name="T1" fmla="*/ 0 h 288"/>
                <a:gd name="T2" fmla="*/ 454 w 96"/>
                <a:gd name="T3" fmla="*/ 11 h 288"/>
                <a:gd name="T4" fmla="*/ 0 60000 65536"/>
                <a:gd name="T5" fmla="*/ 0 60000 65536"/>
              </a:gdLst>
              <a:ahLst/>
              <a:cxnLst>
                <a:cxn ang="T4">
                  <a:pos x="T0" y="T1"/>
                </a:cxn>
                <a:cxn ang="T5">
                  <a:pos x="T2" y="T3"/>
                </a:cxn>
              </a:cxnLst>
              <a:rect l="0" t="0" r="r" b="b"/>
              <a:pathLst>
                <a:path w="96" h="288">
                  <a:moveTo>
                    <a:pt x="0" y="0"/>
                  </a:moveTo>
                  <a:cubicBezTo>
                    <a:pt x="40" y="120"/>
                    <a:pt x="80" y="240"/>
                    <a:pt x="96" y="288"/>
                  </a:cubicBezTo>
                </a:path>
              </a:pathLst>
            </a:custGeom>
            <a:noFill/>
            <a:ln w="12700" cap="flat" cmpd="sng">
              <a:solidFill>
                <a:srgbClr val="800080"/>
              </a:solidFill>
              <a:prstDash val="dash"/>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5360" name="Freeform 111"/>
            <p:cNvSpPr/>
            <p:nvPr/>
          </p:nvSpPr>
          <p:spPr bwMode="auto">
            <a:xfrm>
              <a:off x="3379" y="3227"/>
              <a:ext cx="253" cy="146"/>
            </a:xfrm>
            <a:custGeom>
              <a:avLst/>
              <a:gdLst>
                <a:gd name="T0" fmla="*/ 10 w 576"/>
                <a:gd name="T1" fmla="*/ 0 h 640"/>
                <a:gd name="T2" fmla="*/ 9 w 576"/>
                <a:gd name="T3" fmla="*/ 0 h 640"/>
                <a:gd name="T4" fmla="*/ 6 w 576"/>
                <a:gd name="T5" fmla="*/ 0 h 640"/>
                <a:gd name="T6" fmla="*/ 2 w 576"/>
                <a:gd name="T7" fmla="*/ 0 h 640"/>
                <a:gd name="T8" fmla="*/ 0 w 576"/>
                <a:gd name="T9" fmla="*/ 0 h 6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6" h="640">
                  <a:moveTo>
                    <a:pt x="576" y="16"/>
                  </a:moveTo>
                  <a:cubicBezTo>
                    <a:pt x="568" y="8"/>
                    <a:pt x="560" y="0"/>
                    <a:pt x="528" y="16"/>
                  </a:cubicBezTo>
                  <a:cubicBezTo>
                    <a:pt x="496" y="32"/>
                    <a:pt x="448" y="24"/>
                    <a:pt x="384" y="112"/>
                  </a:cubicBezTo>
                  <a:cubicBezTo>
                    <a:pt x="320" y="200"/>
                    <a:pt x="208" y="456"/>
                    <a:pt x="144" y="544"/>
                  </a:cubicBezTo>
                  <a:cubicBezTo>
                    <a:pt x="80" y="632"/>
                    <a:pt x="40" y="636"/>
                    <a:pt x="0" y="640"/>
                  </a:cubicBezTo>
                </a:path>
              </a:pathLst>
            </a:custGeom>
            <a:noFill/>
            <a:ln w="38100" cmpd="sng">
              <a:solidFill>
                <a:srgbClr val="80008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5361" name="Freeform 112"/>
            <p:cNvSpPr/>
            <p:nvPr/>
          </p:nvSpPr>
          <p:spPr bwMode="auto">
            <a:xfrm flipH="1">
              <a:off x="2547" y="3235"/>
              <a:ext cx="253" cy="146"/>
            </a:xfrm>
            <a:custGeom>
              <a:avLst/>
              <a:gdLst>
                <a:gd name="T0" fmla="*/ 10 w 576"/>
                <a:gd name="T1" fmla="*/ 0 h 640"/>
                <a:gd name="T2" fmla="*/ 9 w 576"/>
                <a:gd name="T3" fmla="*/ 0 h 640"/>
                <a:gd name="T4" fmla="*/ 6 w 576"/>
                <a:gd name="T5" fmla="*/ 0 h 640"/>
                <a:gd name="T6" fmla="*/ 2 w 576"/>
                <a:gd name="T7" fmla="*/ 0 h 640"/>
                <a:gd name="T8" fmla="*/ 0 w 576"/>
                <a:gd name="T9" fmla="*/ 0 h 6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6" h="640">
                  <a:moveTo>
                    <a:pt x="576" y="16"/>
                  </a:moveTo>
                  <a:cubicBezTo>
                    <a:pt x="568" y="8"/>
                    <a:pt x="560" y="0"/>
                    <a:pt x="528" y="16"/>
                  </a:cubicBezTo>
                  <a:cubicBezTo>
                    <a:pt x="496" y="32"/>
                    <a:pt x="448" y="24"/>
                    <a:pt x="384" y="112"/>
                  </a:cubicBezTo>
                  <a:cubicBezTo>
                    <a:pt x="320" y="200"/>
                    <a:pt x="208" y="456"/>
                    <a:pt x="144" y="544"/>
                  </a:cubicBezTo>
                  <a:cubicBezTo>
                    <a:pt x="80" y="632"/>
                    <a:pt x="40" y="636"/>
                    <a:pt x="0" y="640"/>
                  </a:cubicBezTo>
                </a:path>
              </a:pathLst>
            </a:custGeom>
            <a:noFill/>
            <a:ln w="38100" cmpd="sng">
              <a:solidFill>
                <a:srgbClr val="80008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aphicFrame>
          <p:nvGraphicFramePr>
            <p:cNvPr id="55362" name="Object 113"/>
            <p:cNvGraphicFramePr>
              <a:graphicFrameLocks noChangeAspect="1"/>
            </p:cNvGraphicFramePr>
            <p:nvPr/>
          </p:nvGraphicFramePr>
          <p:xfrm>
            <a:off x="4087" y="3524"/>
            <a:ext cx="212" cy="365"/>
          </p:xfrm>
          <a:graphic>
            <a:graphicData uri="http://schemas.openxmlformats.org/presentationml/2006/ole">
              <mc:AlternateContent xmlns:mc="http://schemas.openxmlformats.org/markup-compatibility/2006">
                <mc:Choice xmlns:v="urn:schemas-microsoft-com:vml" Requires="v">
                  <p:oleObj spid="_x0000_s390192" name="Equation" r:id="rId20" imgW="228600" imgH="393700" progId="Equation.3">
                    <p:embed/>
                  </p:oleObj>
                </mc:Choice>
                <mc:Fallback>
                  <p:oleObj name="Equation" r:id="rId20" imgW="228600" imgH="393700" progId="Equation.3">
                    <p:embed/>
                    <p:pic>
                      <p:nvPicPr>
                        <p:cNvPr id="0" name="图片 245777"/>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4087" y="3524"/>
                          <a:ext cx="212"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5363" name="Object 114"/>
            <p:cNvGraphicFramePr>
              <a:graphicFrameLocks noChangeAspect="1"/>
            </p:cNvGraphicFramePr>
            <p:nvPr/>
          </p:nvGraphicFramePr>
          <p:xfrm>
            <a:off x="1716" y="3556"/>
            <a:ext cx="318" cy="365"/>
          </p:xfrm>
          <a:graphic>
            <a:graphicData uri="http://schemas.openxmlformats.org/presentationml/2006/ole">
              <mc:AlternateContent xmlns:mc="http://schemas.openxmlformats.org/markup-compatibility/2006">
                <mc:Choice xmlns:v="urn:schemas-microsoft-com:vml" Requires="v">
                  <p:oleObj spid="_x0000_s390193" name="Equation" r:id="rId22" imgW="342900" imgH="393700" progId="Equation.3">
                    <p:embed/>
                  </p:oleObj>
                </mc:Choice>
                <mc:Fallback>
                  <p:oleObj name="Equation" r:id="rId22" imgW="342900" imgH="393700" progId="Equation.3">
                    <p:embed/>
                    <p:pic>
                      <p:nvPicPr>
                        <p:cNvPr id="0" name="图片 245778"/>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1716" y="3556"/>
                          <a:ext cx="318"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1516665" name="Group 121"/>
          <p:cNvGrpSpPr/>
          <p:nvPr/>
        </p:nvGrpSpPr>
        <p:grpSpPr bwMode="auto">
          <a:xfrm>
            <a:off x="7350125" y="2133600"/>
            <a:ext cx="1120775" cy="3413125"/>
            <a:chOff x="4630" y="1234"/>
            <a:chExt cx="706" cy="2150"/>
          </a:xfrm>
        </p:grpSpPr>
        <p:sp>
          <p:nvSpPr>
            <p:cNvPr id="55339" name="Text Box 122"/>
            <p:cNvSpPr txBox="1">
              <a:spLocks noChangeArrowheads="1"/>
            </p:cNvSpPr>
            <p:nvPr/>
          </p:nvSpPr>
          <p:spPr bwMode="auto">
            <a:xfrm>
              <a:off x="4630" y="1234"/>
              <a:ext cx="694" cy="288"/>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algn="ctr" eaLnBrk="1" hangingPunct="1"/>
              <a:r>
                <a:rPr kumimoji="1" lang="zh-CN" altLang="en-US" sz="2400" b="1">
                  <a:solidFill>
                    <a:srgbClr val="990000"/>
                  </a:solidFill>
                  <a:latin typeface="Times New Roman" panose="02020603050405020304" pitchFamily="18" charset="0"/>
                  <a:ea typeface="微软雅黑" panose="020B0503020204020204" pitchFamily="34" charset="-122"/>
                  <a:cs typeface="Times New Roman" panose="02020603050405020304" pitchFamily="18" charset="0"/>
                </a:rPr>
                <a:t>能带    </a:t>
              </a:r>
            </a:p>
          </p:txBody>
        </p:sp>
        <p:sp>
          <p:nvSpPr>
            <p:cNvPr id="55340" name="Line 123"/>
            <p:cNvSpPr>
              <a:spLocks noChangeShapeType="1"/>
            </p:cNvSpPr>
            <p:nvPr/>
          </p:nvSpPr>
          <p:spPr bwMode="auto">
            <a:xfrm flipH="1">
              <a:off x="4864" y="1512"/>
              <a:ext cx="136" cy="304"/>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endParaRPr>
            </a:p>
          </p:txBody>
        </p:sp>
        <p:sp>
          <p:nvSpPr>
            <p:cNvPr id="55341" name="Line 124"/>
            <p:cNvSpPr>
              <a:spLocks noChangeShapeType="1"/>
            </p:cNvSpPr>
            <p:nvPr/>
          </p:nvSpPr>
          <p:spPr bwMode="auto">
            <a:xfrm flipH="1">
              <a:off x="4856" y="1520"/>
              <a:ext cx="136" cy="872"/>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endParaRPr>
            </a:p>
          </p:txBody>
        </p:sp>
        <p:sp>
          <p:nvSpPr>
            <p:cNvPr id="55342" name="Line 125"/>
            <p:cNvSpPr>
              <a:spLocks noChangeShapeType="1"/>
            </p:cNvSpPr>
            <p:nvPr/>
          </p:nvSpPr>
          <p:spPr bwMode="auto">
            <a:xfrm>
              <a:off x="5000" y="1520"/>
              <a:ext cx="24" cy="136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endParaRPr>
            </a:p>
          </p:txBody>
        </p:sp>
        <p:sp>
          <p:nvSpPr>
            <p:cNvPr id="55343" name="Line 126"/>
            <p:cNvSpPr>
              <a:spLocks noChangeShapeType="1"/>
            </p:cNvSpPr>
            <p:nvPr/>
          </p:nvSpPr>
          <p:spPr bwMode="auto">
            <a:xfrm>
              <a:off x="4992" y="1520"/>
              <a:ext cx="168" cy="1696"/>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endParaRPr>
            </a:p>
          </p:txBody>
        </p:sp>
        <p:sp>
          <p:nvSpPr>
            <p:cNvPr id="55344" name="Line 127"/>
            <p:cNvSpPr>
              <a:spLocks noChangeShapeType="1"/>
            </p:cNvSpPr>
            <p:nvPr/>
          </p:nvSpPr>
          <p:spPr bwMode="auto">
            <a:xfrm>
              <a:off x="5000" y="1512"/>
              <a:ext cx="336" cy="1872"/>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endParaRPr>
            </a:p>
          </p:txBody>
        </p:sp>
      </p:grpSp>
      <p:grpSp>
        <p:nvGrpSpPr>
          <p:cNvPr id="1516673" name="Group 129"/>
          <p:cNvGrpSpPr/>
          <p:nvPr/>
        </p:nvGrpSpPr>
        <p:grpSpPr bwMode="auto">
          <a:xfrm>
            <a:off x="117475" y="4463256"/>
            <a:ext cx="3765550" cy="855663"/>
            <a:chOff x="-58" y="2840"/>
            <a:chExt cx="2372" cy="539"/>
          </a:xfrm>
        </p:grpSpPr>
        <p:sp>
          <p:nvSpPr>
            <p:cNvPr id="55336" name="Text Box 130"/>
            <p:cNvSpPr txBox="1">
              <a:spLocks noChangeArrowheads="1"/>
            </p:cNvSpPr>
            <p:nvPr/>
          </p:nvSpPr>
          <p:spPr bwMode="auto">
            <a:xfrm>
              <a:off x="-58" y="2931"/>
              <a:ext cx="2140"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r>
                <a:rPr lang="zh-CN" altLang="en-US" sz="22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因为每个能带的</a:t>
              </a:r>
              <a:r>
                <a:rPr lang="en-US" altLang="zh-CN" sz="2200" b="1" i="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k</a:t>
              </a:r>
              <a:r>
                <a:rPr lang="zh-CN" altLang="en-US" sz="22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值范围：</a:t>
              </a:r>
            </a:p>
          </p:txBody>
        </p:sp>
        <p:graphicFrame>
          <p:nvGraphicFramePr>
            <p:cNvPr id="55337" name="Object 4"/>
            <p:cNvGraphicFramePr>
              <a:graphicFrameLocks noChangeAspect="1"/>
            </p:cNvGraphicFramePr>
            <p:nvPr/>
          </p:nvGraphicFramePr>
          <p:xfrm>
            <a:off x="1973" y="2840"/>
            <a:ext cx="341" cy="529"/>
          </p:xfrm>
          <a:graphic>
            <a:graphicData uri="http://schemas.openxmlformats.org/presentationml/2006/ole">
              <mc:AlternateContent xmlns:mc="http://schemas.openxmlformats.org/markup-compatibility/2006">
                <mc:Choice xmlns:v="urn:schemas-microsoft-com:vml" Requires="v">
                  <p:oleObj spid="_x0000_s390194" name="公式" r:id="rId24" imgW="254000" imgH="393700" progId="Equation.3">
                    <p:embed/>
                  </p:oleObj>
                </mc:Choice>
                <mc:Fallback>
                  <p:oleObj name="公式" r:id="rId24" imgW="254000" imgH="393700" progId="Equation.3">
                    <p:embed/>
                    <p:pic>
                      <p:nvPicPr>
                        <p:cNvPr id="0" name="图片 245779"/>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1973" y="2840"/>
                          <a:ext cx="341" cy="529"/>
                        </a:xfrm>
                        <a:prstGeom prst="rect">
                          <a:avLst/>
                        </a:prstGeom>
                        <a:solidFill>
                          <a:srgbClr val="FFFF66"/>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5338" name="Text Box 132"/>
            <p:cNvSpPr txBox="1">
              <a:spLocks noChangeArrowheads="1"/>
            </p:cNvSpPr>
            <p:nvPr/>
          </p:nvSpPr>
          <p:spPr bwMode="auto">
            <a:xfrm>
              <a:off x="-58" y="3110"/>
              <a:ext cx="1348"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r>
                <a:rPr lang="zh-CN" altLang="en-US" sz="2200" b="1">
                  <a:solidFill>
                    <a:srgbClr val="000000"/>
                  </a:solidFill>
                  <a:latin typeface="Times New Roman" panose="02020603050405020304" pitchFamily="18" charset="0"/>
                  <a:ea typeface="微软雅黑" panose="020B0503020204020204" pitchFamily="34" charset="-122"/>
                </a:rPr>
                <a:t>包含的能级数：</a:t>
              </a:r>
            </a:p>
          </p:txBody>
        </p:sp>
      </p:grpSp>
      <p:graphicFrame>
        <p:nvGraphicFramePr>
          <p:cNvPr id="1516677" name="Object 4"/>
          <p:cNvGraphicFramePr>
            <a:graphicFrameLocks noChangeAspect="1"/>
          </p:cNvGraphicFramePr>
          <p:nvPr>
            <p:extLst>
              <p:ext uri="{D42A27DB-BD31-4B8C-83A1-F6EECF244321}">
                <p14:modId xmlns:p14="http://schemas.microsoft.com/office/powerpoint/2010/main" val="1065322335"/>
              </p:ext>
            </p:extLst>
          </p:nvPr>
        </p:nvGraphicFramePr>
        <p:xfrm>
          <a:off x="718164" y="5373736"/>
          <a:ext cx="1700498" cy="1312195"/>
        </p:xfrm>
        <a:graphic>
          <a:graphicData uri="http://schemas.openxmlformats.org/presentationml/2006/ole">
            <mc:AlternateContent xmlns:mc="http://schemas.openxmlformats.org/markup-compatibility/2006">
              <mc:Choice xmlns:v="urn:schemas-microsoft-com:vml" Requires="v">
                <p:oleObj spid="_x0000_s390195" name="公式" r:id="rId26" imgW="1054100" imgH="812800" progId="Equation.3">
                  <p:embed/>
                </p:oleObj>
              </mc:Choice>
              <mc:Fallback>
                <p:oleObj name="公式" r:id="rId26" imgW="1054100" imgH="812800" progId="Equation.3">
                  <p:embed/>
                  <p:pic>
                    <p:nvPicPr>
                      <p:cNvPr id="0" name="图片 245780"/>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718164" y="5373736"/>
                        <a:ext cx="1700498" cy="1312195"/>
                      </a:xfrm>
                      <a:prstGeom prst="rect">
                        <a:avLst/>
                      </a:prstGeom>
                      <a:solidFill>
                        <a:srgbClr val="FFFF66"/>
                      </a:solidFill>
                      <a:ln>
                        <a:noFill/>
                      </a:ln>
                    </p:spPr>
                  </p:pic>
                </p:oleObj>
              </mc:Fallback>
            </mc:AlternateContent>
          </a:graphicData>
        </a:graphic>
      </p:graphicFrame>
      <p:sp>
        <p:nvSpPr>
          <p:cNvPr id="55335" name="Text Box 134"/>
          <p:cNvSpPr txBox="1">
            <a:spLocks noChangeArrowheads="1"/>
          </p:cNvSpPr>
          <p:nvPr/>
        </p:nvSpPr>
        <p:spPr bwMode="auto">
          <a:xfrm>
            <a:off x="6823075" y="5553075"/>
            <a:ext cx="935038" cy="45720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algn="ctr" eaLnBrk="1" hangingPunct="1"/>
            <a:r>
              <a:rPr kumimoji="1" lang="en-US" altLang="zh-CN" sz="2400" b="1" i="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k </a:t>
            </a:r>
            <a:r>
              <a:rPr kumimoji="1" lang="en-US" altLang="zh-CN" sz="24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(2</a:t>
            </a:r>
            <a:r>
              <a:rPr kumimoji="1" lang="en-US" altLang="zh-CN" sz="2400" dirty="0">
                <a:solidFill>
                  <a:srgbClr val="000000"/>
                </a:solidFill>
                <a:latin typeface="Symbol" panose="05050102010706020507" pitchFamily="18" charset="2"/>
                <a:ea typeface="微软雅黑" panose="020B0503020204020204" pitchFamily="34" charset="-122"/>
                <a:cs typeface="Times New Roman" panose="02020603050405020304" pitchFamily="18" charset="0"/>
              </a:rPr>
              <a:t>p</a:t>
            </a:r>
            <a:r>
              <a:rPr kumimoji="1" lang="en-US" altLang="zh-CN" sz="24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a:t>
            </a:r>
          </a:p>
        </p:txBody>
      </p:sp>
      <p:sp>
        <p:nvSpPr>
          <p:cNvPr id="135" name="文本框 134"/>
          <p:cNvSpPr txBox="1"/>
          <p:nvPr/>
        </p:nvSpPr>
        <p:spPr>
          <a:xfrm>
            <a:off x="2174875" y="6190605"/>
            <a:ext cx="2031325" cy="461665"/>
          </a:xfrm>
          <a:prstGeom prst="rect">
            <a:avLst/>
          </a:prstGeom>
          <a:solidFill>
            <a:srgbClr val="FFFF00"/>
          </a:solidFill>
        </p:spPr>
        <p:txBody>
          <a:bodyPr wrap="none" rtlCol="0">
            <a:spAutoFit/>
          </a:bodyPr>
          <a:lstStyle/>
          <a:p>
            <a:r>
              <a:rPr lang="zh-CN" altLang="en-US" sz="2400" b="1" dirty="0">
                <a:solidFill>
                  <a:srgbClr val="000000"/>
                </a:solidFill>
                <a:latin typeface="Times New Roman" panose="02020603050405020304" pitchFamily="18" charset="0"/>
                <a:ea typeface="微软雅黑" panose="020B0503020204020204" pitchFamily="34" charset="-122"/>
              </a:rPr>
              <a:t>是两两简并的</a:t>
            </a:r>
          </a:p>
        </p:txBody>
      </p:sp>
      <p:sp>
        <p:nvSpPr>
          <p:cNvPr id="3" name="灯片编号占位符 2"/>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CBFA3644-F7FA-4510-BE22-999DFD69EC9B}" type="slidenum">
              <a:rPr kumimoji="1" lang="en-US" altLang="zh-CN" sz="14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t>94</a:t>
            </a:fld>
            <a:endPar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140" name="Rectangle 2"/>
          <p:cNvSpPr>
            <a:spLocks noRot="1" noChangeArrowheads="1"/>
          </p:cNvSpPr>
          <p:nvPr/>
        </p:nvSpPr>
        <p:spPr bwMode="auto">
          <a:xfrm>
            <a:off x="2591842" y="-99963"/>
            <a:ext cx="4716462"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algn="l" defTabSz="914400">
              <a:buClrTx/>
              <a:buSzTx/>
              <a:buFontTx/>
              <a:defRPr/>
            </a:pPr>
            <a:r>
              <a:rPr kumimoji="1" lang="zh-CN" altLang="en-US" sz="3600" b="1" dirty="0">
                <a:solidFill>
                  <a:srgbClr val="660066"/>
                </a:solidFill>
                <a:effectLst>
                  <a:outerShdw blurRad="38100" dist="38100" dir="2700000" algn="tl">
                    <a:srgbClr val="C0C0C0"/>
                  </a:outerShdw>
                </a:effectLst>
                <a:latin typeface="Times New Roman" pitchFamily="18" charset="0"/>
                <a:ea typeface="微软雅黑" pitchFamily="34" charset="-122"/>
                <a:cs typeface="+mn-cs"/>
              </a:rPr>
              <a:t>能带与带隙的概念</a:t>
            </a:r>
          </a:p>
        </p:txBody>
      </p:sp>
      <p:sp>
        <p:nvSpPr>
          <p:cNvPr id="141" name="Rectangle 37"/>
          <p:cNvSpPr>
            <a:spLocks noChangeArrowheads="1"/>
          </p:cNvSpPr>
          <p:nvPr/>
        </p:nvSpPr>
        <p:spPr bwMode="auto">
          <a:xfrm flipV="1">
            <a:off x="106363" y="769405"/>
            <a:ext cx="8885237" cy="42863"/>
          </a:xfrm>
          <a:prstGeom prst="rect">
            <a:avLst/>
          </a:prstGeom>
          <a:gradFill rotWithShape="0">
            <a:gsLst>
              <a:gs pos="0">
                <a:srgbClr val="808080">
                  <a:gamma/>
                  <a:tint val="0"/>
                  <a:invGamma/>
                </a:srgbClr>
              </a:gs>
              <a:gs pos="100000">
                <a:srgbClr val="808080"/>
              </a:gs>
            </a:gsLst>
            <a:path path="shape">
              <a:fillToRect l="50000" t="50000" r="50000" b="50000"/>
            </a:path>
          </a:gradFill>
          <a:ln w="12700">
            <a:noFill/>
            <a:miter lim="800000"/>
            <a:headEnd type="none" w="sm" len="sm"/>
            <a:tailEnd type="none" w="sm" len="sm"/>
          </a:ln>
          <a:effectLst/>
        </p:spPr>
        <p:txBody>
          <a:bodyPr wrap="none" anchor="ctr"/>
          <a:lstStyle/>
          <a:p>
            <a:pPr marL="0" marR="0" lvl="0" indent="0" algn="l" defTabSz="914400" rtl="0" eaLnBrk="0" fontAlgn="auto" latinLnBrk="0" hangingPunct="0">
              <a:lnSpc>
                <a:spcPct val="100000"/>
              </a:lnSpc>
              <a:spcBef>
                <a:spcPts val="0"/>
              </a:spcBef>
              <a:spcAft>
                <a:spcPts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Arial"/>
              <a:ea typeface="宋体"/>
              <a:cs typeface="+mn-cs"/>
            </a:endParaRPr>
          </a:p>
        </p:txBody>
      </p:sp>
      <p:grpSp>
        <p:nvGrpSpPr>
          <p:cNvPr id="142" name="Group 114"/>
          <p:cNvGrpSpPr/>
          <p:nvPr/>
        </p:nvGrpSpPr>
        <p:grpSpPr bwMode="auto">
          <a:xfrm>
            <a:off x="7016750" y="3594893"/>
            <a:ext cx="1962150" cy="2700338"/>
            <a:chOff x="4416" y="2152"/>
            <a:chExt cx="1236" cy="1701"/>
          </a:xfrm>
        </p:grpSpPr>
        <p:sp>
          <p:nvSpPr>
            <p:cNvPr id="143" name="Text Box 115"/>
            <p:cNvSpPr txBox="1">
              <a:spLocks noChangeArrowheads="1"/>
            </p:cNvSpPr>
            <p:nvPr/>
          </p:nvSpPr>
          <p:spPr bwMode="auto">
            <a:xfrm>
              <a:off x="4636" y="3565"/>
              <a:ext cx="1016" cy="288"/>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algn="ctr" eaLnBrk="1" hangingPunct="1"/>
              <a:r>
                <a:rPr kumimoji="1" lang="zh-CN" altLang="en-US" sz="2400" b="1" dirty="0">
                  <a:solidFill>
                    <a:srgbClr val="990000"/>
                  </a:solidFill>
                  <a:latin typeface="Times New Roman" panose="02020603050405020304" pitchFamily="18" charset="0"/>
                  <a:ea typeface="微软雅黑" panose="020B0503020204020204" pitchFamily="34" charset="-122"/>
                  <a:cs typeface="Times New Roman" panose="02020603050405020304" pitchFamily="18" charset="0"/>
                </a:rPr>
                <a:t>能隙</a:t>
              </a:r>
              <a:r>
                <a:rPr kumimoji="1" lang="en-US" altLang="zh-CN" sz="2400" b="1" dirty="0">
                  <a:solidFill>
                    <a:srgbClr val="990000"/>
                  </a:solidFill>
                  <a:latin typeface="Times New Roman" panose="02020603050405020304" pitchFamily="18" charset="0"/>
                  <a:ea typeface="微软雅黑" panose="020B0503020204020204" pitchFamily="34" charset="-122"/>
                  <a:cs typeface="Times New Roman" panose="02020603050405020304" pitchFamily="18" charset="0"/>
                </a:rPr>
                <a:t>(</a:t>
              </a:r>
              <a:r>
                <a:rPr kumimoji="1" lang="zh-CN" altLang="en-US" sz="2400" b="1" dirty="0">
                  <a:solidFill>
                    <a:srgbClr val="990000"/>
                  </a:solidFill>
                  <a:latin typeface="Times New Roman" panose="02020603050405020304" pitchFamily="18" charset="0"/>
                  <a:ea typeface="微软雅黑" panose="020B0503020204020204" pitchFamily="34" charset="-122"/>
                  <a:cs typeface="Times New Roman" panose="02020603050405020304" pitchFamily="18" charset="0"/>
                </a:rPr>
                <a:t>禁带</a:t>
              </a:r>
              <a:r>
                <a:rPr kumimoji="1" lang="en-US" altLang="zh-CN" sz="2400" b="1" dirty="0">
                  <a:solidFill>
                    <a:srgbClr val="990000"/>
                  </a:solidFill>
                  <a:latin typeface="Times New Roman" panose="02020603050405020304" pitchFamily="18" charset="0"/>
                  <a:ea typeface="微软雅黑" panose="020B0503020204020204" pitchFamily="34" charset="-122"/>
                  <a:cs typeface="Times New Roman" panose="02020603050405020304" pitchFamily="18" charset="0"/>
                </a:rPr>
                <a:t>)</a:t>
              </a:r>
            </a:p>
          </p:txBody>
        </p:sp>
        <p:sp>
          <p:nvSpPr>
            <p:cNvPr id="144" name="Line 116"/>
            <p:cNvSpPr>
              <a:spLocks noChangeShapeType="1"/>
            </p:cNvSpPr>
            <p:nvPr/>
          </p:nvSpPr>
          <p:spPr bwMode="auto">
            <a:xfrm flipH="1" flipV="1">
              <a:off x="4504" y="3296"/>
              <a:ext cx="333" cy="29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endParaRPr>
            </a:p>
          </p:txBody>
        </p:sp>
        <p:sp>
          <p:nvSpPr>
            <p:cNvPr id="145" name="Line 117"/>
            <p:cNvSpPr>
              <a:spLocks noChangeShapeType="1"/>
            </p:cNvSpPr>
            <p:nvPr/>
          </p:nvSpPr>
          <p:spPr bwMode="auto">
            <a:xfrm flipH="1" flipV="1">
              <a:off x="4504" y="2152"/>
              <a:ext cx="335" cy="1463"/>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endParaRPr>
            </a:p>
          </p:txBody>
        </p:sp>
        <p:sp>
          <p:nvSpPr>
            <p:cNvPr id="146" name="Line 118"/>
            <p:cNvSpPr>
              <a:spLocks noChangeShapeType="1"/>
            </p:cNvSpPr>
            <p:nvPr/>
          </p:nvSpPr>
          <p:spPr bwMode="auto">
            <a:xfrm flipH="1" flipV="1">
              <a:off x="4472" y="2664"/>
              <a:ext cx="360" cy="935"/>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endParaRPr>
            </a:p>
          </p:txBody>
        </p:sp>
        <p:sp>
          <p:nvSpPr>
            <p:cNvPr id="147" name="Line 119"/>
            <p:cNvSpPr>
              <a:spLocks noChangeShapeType="1"/>
            </p:cNvSpPr>
            <p:nvPr/>
          </p:nvSpPr>
          <p:spPr bwMode="auto">
            <a:xfrm flipH="1" flipV="1">
              <a:off x="4416" y="3048"/>
              <a:ext cx="421" cy="551"/>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16584"/>
                                        </p:tgtEl>
                                        <p:attrNameLst>
                                          <p:attrName>style.visibility</p:attrName>
                                        </p:attrNameLst>
                                      </p:cBhvr>
                                      <p:to>
                                        <p:strVal val="visible"/>
                                      </p:to>
                                    </p:set>
                                    <p:animEffect transition="in" filter="dissolve">
                                      <p:cBhvr>
                                        <p:cTn id="7" dur="500"/>
                                        <p:tgtEl>
                                          <p:spTgt spid="1516584"/>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42" fill="hold" nodeType="clickEffect">
                                  <p:stCondLst>
                                    <p:cond delay="0"/>
                                  </p:stCondLst>
                                  <p:childTnLst>
                                    <p:set>
                                      <p:cBhvr>
                                        <p:cTn id="11" dur="1" fill="hold">
                                          <p:stCondLst>
                                            <p:cond delay="0"/>
                                          </p:stCondLst>
                                        </p:cTn>
                                        <p:tgtEl>
                                          <p:spTgt spid="1516665"/>
                                        </p:tgtEl>
                                        <p:attrNameLst>
                                          <p:attrName>style.visibility</p:attrName>
                                        </p:attrNameLst>
                                      </p:cBhvr>
                                      <p:to>
                                        <p:strVal val="visible"/>
                                      </p:to>
                                    </p:set>
                                    <p:animEffect transition="in" filter="barn(outHorizontal)">
                                      <p:cBhvr>
                                        <p:cTn id="12" dur="500"/>
                                        <p:tgtEl>
                                          <p:spTgt spid="1516665"/>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37" fill="hold" grpId="0" nodeType="clickEffect">
                                  <p:stCondLst>
                                    <p:cond delay="0"/>
                                  </p:stCondLst>
                                  <p:childTnLst>
                                    <p:set>
                                      <p:cBhvr>
                                        <p:cTn id="16" dur="1" fill="hold">
                                          <p:stCondLst>
                                            <p:cond delay="0"/>
                                          </p:stCondLst>
                                        </p:cTn>
                                        <p:tgtEl>
                                          <p:spTgt spid="1516546"/>
                                        </p:tgtEl>
                                        <p:attrNameLst>
                                          <p:attrName>style.visibility</p:attrName>
                                        </p:attrNameLst>
                                      </p:cBhvr>
                                      <p:to>
                                        <p:strVal val="visible"/>
                                      </p:to>
                                    </p:set>
                                    <p:animEffect transition="in" filter="barn(outVertical)">
                                      <p:cBhvr>
                                        <p:cTn id="17" dur="500"/>
                                        <p:tgtEl>
                                          <p:spTgt spid="1516546"/>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516673"/>
                                        </p:tgtEl>
                                        <p:attrNameLst>
                                          <p:attrName>style.visibility</p:attrName>
                                        </p:attrNameLst>
                                      </p:cBhvr>
                                      <p:to>
                                        <p:strVal val="visible"/>
                                      </p:to>
                                    </p:set>
                                    <p:animEffect transition="in" filter="dissolve">
                                      <p:cBhvr>
                                        <p:cTn id="22" dur="500"/>
                                        <p:tgtEl>
                                          <p:spTgt spid="1516673"/>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1516677"/>
                                        </p:tgtEl>
                                        <p:attrNameLst>
                                          <p:attrName>style.visibility</p:attrName>
                                        </p:attrNameLst>
                                      </p:cBhvr>
                                      <p:to>
                                        <p:strVal val="visible"/>
                                      </p:to>
                                    </p:set>
                                    <p:animEffect transition="in" filter="dissolve">
                                      <p:cBhvr>
                                        <p:cTn id="27" dur="500"/>
                                        <p:tgtEl>
                                          <p:spTgt spid="151667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35"/>
                                        </p:tgtEl>
                                        <p:attrNameLst>
                                          <p:attrName>style.visibility</p:attrName>
                                        </p:attrNameLst>
                                      </p:cBhvr>
                                      <p:to>
                                        <p:strVal val="visible"/>
                                      </p:to>
                                    </p:set>
                                    <p:animEffect transition="in" filter="fade">
                                      <p:cBhvr>
                                        <p:cTn id="32" dur="500"/>
                                        <p:tgtEl>
                                          <p:spTgt spid="1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16546" grpId="0" bldLvl="0" animBg="1" autoUpdateAnimBg="0"/>
      <p:bldP spid="135" grpId="0"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3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0" y="1052513"/>
            <a:ext cx="2465388" cy="3262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323" name="Text Box 3"/>
          <p:cNvSpPr txBox="1">
            <a:spLocks noChangeArrowheads="1"/>
          </p:cNvSpPr>
          <p:nvPr/>
        </p:nvSpPr>
        <p:spPr bwMode="auto">
          <a:xfrm>
            <a:off x="539750" y="4221163"/>
            <a:ext cx="1402080"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r>
              <a:rPr lang="zh-CN" altLang="en-US" sz="2400" b="1">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自由电子 </a:t>
            </a:r>
          </a:p>
        </p:txBody>
      </p:sp>
      <p:pic>
        <p:nvPicPr>
          <p:cNvPr id="5632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24175" y="1052513"/>
            <a:ext cx="2439988" cy="327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325" name="Text Box 5"/>
          <p:cNvSpPr txBox="1">
            <a:spLocks noChangeArrowheads="1"/>
          </p:cNvSpPr>
          <p:nvPr/>
        </p:nvSpPr>
        <p:spPr bwMode="auto">
          <a:xfrm>
            <a:off x="1763713" y="2852738"/>
            <a:ext cx="2413000" cy="822325"/>
          </a:xfrm>
          <a:prstGeom prst="rect">
            <a:avLst/>
          </a:prstGeom>
          <a:solidFill>
            <a:srgbClr val="FFFF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r>
              <a:rPr lang="zh-CN" altLang="en-US" sz="2400" b="1">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周期性边界条件 </a:t>
            </a:r>
          </a:p>
          <a:p>
            <a:pPr eaLnBrk="1" hangingPunct="1"/>
            <a:r>
              <a:rPr lang="zh-CN" altLang="en-US" sz="2400" b="1">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  波恩</a:t>
            </a:r>
            <a:r>
              <a:rPr lang="en-US" altLang="zh-CN" sz="2400" b="1">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400" b="1">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卡门条件</a:t>
            </a:r>
          </a:p>
        </p:txBody>
      </p:sp>
      <p:sp>
        <p:nvSpPr>
          <p:cNvPr id="56326" name="Text Box 6"/>
          <p:cNvSpPr txBox="1">
            <a:spLocks noChangeArrowheads="1"/>
          </p:cNvSpPr>
          <p:nvPr/>
        </p:nvSpPr>
        <p:spPr bwMode="auto">
          <a:xfrm>
            <a:off x="3779838" y="1484313"/>
            <a:ext cx="172243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r>
              <a:rPr lang="en-US" altLang="zh-CN" sz="2400" b="1" i="1">
                <a:solidFill>
                  <a:srgbClr val="006600"/>
                </a:solidFill>
                <a:latin typeface="Times New Roman" panose="02020603050405020304" pitchFamily="18" charset="0"/>
                <a:ea typeface="微软雅黑" panose="020B0503020204020204" pitchFamily="34" charset="-122"/>
                <a:cs typeface="Times New Roman" panose="02020603050405020304" pitchFamily="18" charset="0"/>
              </a:rPr>
              <a:t>k </a:t>
            </a:r>
            <a:r>
              <a:rPr lang="zh-CN" altLang="en-US" sz="2400" b="1">
                <a:solidFill>
                  <a:srgbClr val="006600"/>
                </a:solidFill>
                <a:latin typeface="Times New Roman" panose="02020603050405020304" pitchFamily="18" charset="0"/>
                <a:ea typeface="微软雅黑" panose="020B0503020204020204" pitchFamily="34" charset="-122"/>
                <a:cs typeface="Times New Roman" panose="02020603050405020304" pitchFamily="18" charset="0"/>
              </a:rPr>
              <a:t>取离散值 </a:t>
            </a:r>
          </a:p>
        </p:txBody>
      </p:sp>
      <p:grpSp>
        <p:nvGrpSpPr>
          <p:cNvPr id="1518599" name="Group 7"/>
          <p:cNvGrpSpPr/>
          <p:nvPr/>
        </p:nvGrpSpPr>
        <p:grpSpPr bwMode="auto">
          <a:xfrm>
            <a:off x="3936165" y="2876194"/>
            <a:ext cx="5019675" cy="3673475"/>
            <a:chOff x="2426" y="2006"/>
            <a:chExt cx="3162" cy="2314"/>
          </a:xfrm>
        </p:grpSpPr>
        <p:sp>
          <p:nvSpPr>
            <p:cNvPr id="56330" name="AutoShape 8"/>
            <p:cNvSpPr>
              <a:spLocks noChangeArrowheads="1"/>
            </p:cNvSpPr>
            <p:nvPr/>
          </p:nvSpPr>
          <p:spPr bwMode="auto">
            <a:xfrm>
              <a:off x="2562" y="3113"/>
              <a:ext cx="726" cy="226"/>
            </a:xfrm>
            <a:prstGeom prst="rightArrow">
              <a:avLst>
                <a:gd name="adj1" fmla="val 50000"/>
                <a:gd name="adj2" fmla="val 80310"/>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6331" name="Text Box 9"/>
            <p:cNvSpPr txBox="1">
              <a:spLocks noChangeArrowheads="1"/>
            </p:cNvSpPr>
            <p:nvPr/>
          </p:nvSpPr>
          <p:spPr bwMode="auto">
            <a:xfrm>
              <a:off x="2426" y="2886"/>
              <a:ext cx="8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r>
                <a:rPr lang="zh-CN" altLang="en-US" sz="2400" b="1">
                  <a:solidFill>
                    <a:srgbClr val="0000FF"/>
                  </a:solidFill>
                  <a:latin typeface="Times New Roman" panose="02020603050405020304" pitchFamily="18" charset="0"/>
                  <a:ea typeface="微软雅黑" panose="020B0503020204020204" pitchFamily="34" charset="-122"/>
                </a:rPr>
                <a:t>周期势场</a:t>
              </a:r>
            </a:p>
          </p:txBody>
        </p:sp>
        <p:pic>
          <p:nvPicPr>
            <p:cNvPr id="56332" name="Picture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70" y="2006"/>
              <a:ext cx="2118" cy="2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56329" name="AutoShape 12"/>
          <p:cNvSpPr>
            <a:spLocks noChangeArrowheads="1"/>
          </p:cNvSpPr>
          <p:nvPr/>
        </p:nvSpPr>
        <p:spPr bwMode="auto">
          <a:xfrm>
            <a:off x="2268538" y="2420938"/>
            <a:ext cx="1152525" cy="358775"/>
          </a:xfrm>
          <a:prstGeom prst="rightArrow">
            <a:avLst>
              <a:gd name="adj1" fmla="val 50000"/>
              <a:gd name="adj2" fmla="val 80310"/>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 name="页脚占位符 1"/>
          <p:cNvSpPr>
            <a:spLocks noGrp="1"/>
          </p:cNvSpPr>
          <p:nvPr>
            <p:ph type="ftr" sz="quarter" idx="11"/>
          </p:nvPr>
        </p:nvSpPr>
        <p:spPr>
          <a:xfrm>
            <a:off x="3124200" y="6500192"/>
            <a:ext cx="2895600" cy="457200"/>
          </a:xfrm>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zh-CN" altLang="en-US"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清华大学电子工程系</a:t>
            </a:r>
            <a:r>
              <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a:t>
            </a:r>
            <a:r>
              <a:rPr kumimoji="1" lang="zh-CN" altLang="en-US"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黄翊东</a:t>
            </a:r>
            <a:endPar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3" name="灯片编号占位符 2"/>
          <p:cNvSpPr>
            <a:spLocks noGrp="1"/>
          </p:cNvSpPr>
          <p:nvPr>
            <p:ph type="sldNum" sz="quarter" idx="12"/>
          </p:nvPr>
        </p:nvSpPr>
        <p:spPr>
          <a:xfrm>
            <a:off x="6553200" y="6500192"/>
            <a:ext cx="1905000" cy="457200"/>
          </a:xfrm>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CBFA3644-F7FA-4510-BE22-999DFD69EC9B}" type="slidenum">
              <a:rPr kumimoji="1" lang="en-US" altLang="zh-CN" sz="14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t>95</a:t>
            </a:fld>
            <a:endPar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17" name="Rectangle 2"/>
          <p:cNvSpPr>
            <a:spLocks noRot="1" noChangeArrowheads="1"/>
          </p:cNvSpPr>
          <p:nvPr/>
        </p:nvSpPr>
        <p:spPr bwMode="auto">
          <a:xfrm>
            <a:off x="2591842" y="-99963"/>
            <a:ext cx="4716462"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algn="l" defTabSz="914400">
              <a:buClrTx/>
              <a:buSzTx/>
              <a:buFontTx/>
              <a:defRPr/>
            </a:pPr>
            <a:r>
              <a:rPr kumimoji="1" lang="zh-CN" altLang="en-US" sz="3600" b="1" dirty="0">
                <a:solidFill>
                  <a:srgbClr val="660066"/>
                </a:solidFill>
                <a:effectLst>
                  <a:outerShdw blurRad="38100" dist="38100" dir="2700000" algn="tl">
                    <a:srgbClr val="C0C0C0"/>
                  </a:outerShdw>
                </a:effectLst>
                <a:latin typeface="Times New Roman" pitchFamily="18" charset="0"/>
                <a:ea typeface="微软雅黑" pitchFamily="34" charset="-122"/>
                <a:cs typeface="+mn-cs"/>
              </a:rPr>
              <a:t>能带与带隙的概念</a:t>
            </a:r>
          </a:p>
        </p:txBody>
      </p:sp>
      <p:sp>
        <p:nvSpPr>
          <p:cNvPr id="18" name="Rectangle 37"/>
          <p:cNvSpPr>
            <a:spLocks noChangeArrowheads="1"/>
          </p:cNvSpPr>
          <p:nvPr/>
        </p:nvSpPr>
        <p:spPr bwMode="auto">
          <a:xfrm flipV="1">
            <a:off x="106363" y="769405"/>
            <a:ext cx="8885237" cy="42863"/>
          </a:xfrm>
          <a:prstGeom prst="rect">
            <a:avLst/>
          </a:prstGeom>
          <a:gradFill rotWithShape="0">
            <a:gsLst>
              <a:gs pos="0">
                <a:srgbClr val="808080">
                  <a:gamma/>
                  <a:tint val="0"/>
                  <a:invGamma/>
                </a:srgbClr>
              </a:gs>
              <a:gs pos="100000">
                <a:srgbClr val="808080"/>
              </a:gs>
            </a:gsLst>
            <a:path path="shape">
              <a:fillToRect l="50000" t="50000" r="50000" b="50000"/>
            </a:path>
          </a:gradFill>
          <a:ln w="12700">
            <a:noFill/>
            <a:miter lim="800000"/>
            <a:headEnd type="none" w="sm" len="sm"/>
            <a:tailEnd type="none" w="sm" len="sm"/>
          </a:ln>
          <a:effectLst/>
        </p:spPr>
        <p:txBody>
          <a:bodyPr wrap="none" anchor="ctr"/>
          <a:lstStyle/>
          <a:p>
            <a:pPr marL="0" marR="0" lvl="0" indent="0" algn="l" defTabSz="914400" rtl="0" eaLnBrk="0" fontAlgn="auto" latinLnBrk="0" hangingPunct="0">
              <a:lnSpc>
                <a:spcPct val="100000"/>
              </a:lnSpc>
              <a:spcBef>
                <a:spcPts val="0"/>
              </a:spcBef>
              <a:spcAft>
                <a:spcPts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Arial"/>
              <a:ea typeface="宋体"/>
              <a:cs typeface="+mn-c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nodeType="clickEffect">
                                  <p:stCondLst>
                                    <p:cond delay="0"/>
                                  </p:stCondLst>
                                  <p:childTnLst>
                                    <p:set>
                                      <p:cBhvr>
                                        <p:cTn id="6" dur="1" fill="hold">
                                          <p:stCondLst>
                                            <p:cond delay="0"/>
                                          </p:stCondLst>
                                        </p:cTn>
                                        <p:tgtEl>
                                          <p:spTgt spid="1518599"/>
                                        </p:tgtEl>
                                        <p:attrNameLst>
                                          <p:attrName>style.visibility</p:attrName>
                                        </p:attrNameLst>
                                      </p:cBhvr>
                                      <p:to>
                                        <p:strVal val="visible"/>
                                      </p:to>
                                    </p:set>
                                    <p:animEffect transition="in" filter="slide(fromLeft)">
                                      <p:cBhvr>
                                        <p:cTn id="7" dur="500"/>
                                        <p:tgtEl>
                                          <p:spTgt spid="15185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7346" name="Group 2"/>
          <p:cNvGrpSpPr/>
          <p:nvPr/>
        </p:nvGrpSpPr>
        <p:grpSpPr bwMode="auto">
          <a:xfrm>
            <a:off x="304800" y="2036763"/>
            <a:ext cx="3022600" cy="3001962"/>
            <a:chOff x="192" y="1173"/>
            <a:chExt cx="1904" cy="1891"/>
          </a:xfrm>
        </p:grpSpPr>
        <p:grpSp>
          <p:nvGrpSpPr>
            <p:cNvPr id="57467" name="Group 3"/>
            <p:cNvGrpSpPr/>
            <p:nvPr/>
          </p:nvGrpSpPr>
          <p:grpSpPr bwMode="auto">
            <a:xfrm>
              <a:off x="192" y="1173"/>
              <a:ext cx="1352" cy="1891"/>
              <a:chOff x="176" y="2069"/>
              <a:chExt cx="1352" cy="1891"/>
            </a:xfrm>
          </p:grpSpPr>
          <p:sp>
            <p:nvSpPr>
              <p:cNvPr id="57469" name="Rectangle 4"/>
              <p:cNvSpPr>
                <a:spLocks noChangeArrowheads="1"/>
              </p:cNvSpPr>
              <p:nvPr/>
            </p:nvSpPr>
            <p:spPr bwMode="auto">
              <a:xfrm>
                <a:off x="176" y="2320"/>
                <a:ext cx="1352" cy="1336"/>
              </a:xfrm>
              <a:prstGeom prst="rect">
                <a:avLst/>
              </a:prstGeom>
              <a:gradFill rotWithShape="0">
                <a:gsLst>
                  <a:gs pos="0">
                    <a:srgbClr val="FFCCFF"/>
                  </a:gs>
                  <a:gs pos="50000">
                    <a:srgbClr val="FFFFFF"/>
                  </a:gs>
                  <a:gs pos="100000">
                    <a:srgbClr val="FFCC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aphicFrame>
            <p:nvGraphicFramePr>
              <p:cNvPr id="57470" name="Object 5"/>
              <p:cNvGraphicFramePr>
                <a:graphicFrameLocks noChangeAspect="1"/>
              </p:cNvGraphicFramePr>
              <p:nvPr/>
            </p:nvGraphicFramePr>
            <p:xfrm>
              <a:off x="176" y="2424"/>
              <a:ext cx="1344" cy="634"/>
            </p:xfrm>
            <a:graphic>
              <a:graphicData uri="http://schemas.openxmlformats.org/presentationml/2006/ole">
                <mc:AlternateContent xmlns:mc="http://schemas.openxmlformats.org/markup-compatibility/2006">
                  <mc:Choice xmlns:v="urn:schemas-microsoft-com:vml" Requires="v">
                    <p:oleObj spid="_x0000_s366104" name="公式" r:id="rId4" imgW="889000" imgH="419100" progId="Equation.3">
                      <p:embed/>
                    </p:oleObj>
                  </mc:Choice>
                  <mc:Fallback>
                    <p:oleObj name="公式" r:id="rId4" imgW="889000" imgH="419100" progId="Equation.3">
                      <p:embed/>
                      <p:pic>
                        <p:nvPicPr>
                          <p:cNvPr id="0" name="图片 16367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6" y="2424"/>
                            <a:ext cx="1344" cy="63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7471" name="Line 6"/>
              <p:cNvSpPr>
                <a:spLocks noChangeShapeType="1"/>
              </p:cNvSpPr>
              <p:nvPr/>
            </p:nvSpPr>
            <p:spPr bwMode="auto">
              <a:xfrm>
                <a:off x="1354" y="2672"/>
                <a:ext cx="144"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endParaRPr>
              </a:p>
            </p:txBody>
          </p:sp>
          <p:sp>
            <p:nvSpPr>
              <p:cNvPr id="57472" name="Text Box 7"/>
              <p:cNvSpPr txBox="1">
                <a:spLocks noChangeArrowheads="1"/>
              </p:cNvSpPr>
              <p:nvPr/>
            </p:nvSpPr>
            <p:spPr bwMode="auto">
              <a:xfrm>
                <a:off x="378" y="3672"/>
                <a:ext cx="116" cy="288"/>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algn="ctr" eaLnBrk="1" hangingPunct="1"/>
                <a:endParaRPr kumimoji="1" lang="zh-CN" altLang="en-US" sz="2400">
                  <a:solidFill>
                    <a:srgbClr val="CC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7473" name="Rectangle 8"/>
              <p:cNvSpPr>
                <a:spLocks noChangeArrowheads="1"/>
              </p:cNvSpPr>
              <p:nvPr/>
            </p:nvSpPr>
            <p:spPr bwMode="auto">
              <a:xfrm>
                <a:off x="260" y="2069"/>
                <a:ext cx="1177" cy="288"/>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algn="ctr" eaLnBrk="1" hangingPunct="1"/>
                <a:r>
                  <a:rPr kumimoji="1" lang="zh-CN" altLang="en-US" sz="2400" b="1">
                    <a:solidFill>
                      <a:srgbClr val="CC0000"/>
                    </a:solidFill>
                    <a:latin typeface="Times New Roman" panose="02020603050405020304" pitchFamily="18" charset="0"/>
                    <a:ea typeface="微软雅黑" panose="020B0503020204020204" pitchFamily="34" charset="-122"/>
                    <a:cs typeface="Times New Roman" panose="02020603050405020304" pitchFamily="18" charset="0"/>
                  </a:rPr>
                  <a:t>零次近似解  </a:t>
                </a:r>
              </a:p>
            </p:txBody>
          </p:sp>
          <p:graphicFrame>
            <p:nvGraphicFramePr>
              <p:cNvPr id="57474" name="Object 9"/>
              <p:cNvGraphicFramePr>
                <a:graphicFrameLocks noChangeAspect="1"/>
              </p:cNvGraphicFramePr>
              <p:nvPr/>
            </p:nvGraphicFramePr>
            <p:xfrm>
              <a:off x="198" y="3064"/>
              <a:ext cx="1287" cy="539"/>
            </p:xfrm>
            <a:graphic>
              <a:graphicData uri="http://schemas.openxmlformats.org/presentationml/2006/ole">
                <mc:AlternateContent xmlns:mc="http://schemas.openxmlformats.org/markup-compatibility/2006">
                  <mc:Choice xmlns:v="urn:schemas-microsoft-com:vml" Requires="v">
                    <p:oleObj spid="_x0000_s366105" name="Equation" r:id="rId6" imgW="939165" imgH="393700" progId="Equation.3">
                      <p:embed/>
                    </p:oleObj>
                  </mc:Choice>
                  <mc:Fallback>
                    <p:oleObj name="Equation" r:id="rId6" imgW="939165" imgH="393700" progId="Equation.3">
                      <p:embed/>
                      <p:pic>
                        <p:nvPicPr>
                          <p:cNvPr id="0" name="图片 16367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8" y="3064"/>
                            <a:ext cx="1287" cy="5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57468" name="Line 10"/>
            <p:cNvSpPr>
              <a:spLocks noChangeShapeType="1"/>
            </p:cNvSpPr>
            <p:nvPr/>
          </p:nvSpPr>
          <p:spPr bwMode="auto">
            <a:xfrm flipH="1" flipV="1">
              <a:off x="1512" y="2208"/>
              <a:ext cx="584" cy="224"/>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endParaRPr>
            </a:p>
          </p:txBody>
        </p:sp>
      </p:grpSp>
      <p:sp>
        <p:nvSpPr>
          <p:cNvPr id="57347" name="Rectangle 11"/>
          <p:cNvSpPr>
            <a:spLocks noChangeArrowheads="1"/>
          </p:cNvSpPr>
          <p:nvPr/>
        </p:nvSpPr>
        <p:spPr bwMode="auto">
          <a:xfrm>
            <a:off x="6226175" y="4284663"/>
            <a:ext cx="1139825" cy="266700"/>
          </a:xfrm>
          <a:prstGeom prst="rect">
            <a:avLst/>
          </a:prstGeom>
          <a:solidFill>
            <a:schemeClr val="hlink"/>
          </a:solidFill>
          <a:ln>
            <a:noFill/>
          </a:ln>
          <a:effectLst/>
          <a:extLst>
            <a:ext uri="{91240B29-F687-4F45-9708-019B960494DF}">
              <a14:hiddenLine xmlns:a14="http://schemas.microsoft.com/office/drawing/2010/main" w="9525">
                <a:solidFill>
                  <a:srgbClr val="0033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7348" name="Line 12"/>
          <p:cNvSpPr>
            <a:spLocks noChangeShapeType="1"/>
          </p:cNvSpPr>
          <p:nvPr/>
        </p:nvSpPr>
        <p:spPr bwMode="auto">
          <a:xfrm>
            <a:off x="4910138" y="2038350"/>
            <a:ext cx="0" cy="3592513"/>
          </a:xfrm>
          <a:prstGeom prst="line">
            <a:avLst/>
          </a:prstGeom>
          <a:noFill/>
          <a:ln w="28575">
            <a:solidFill>
              <a:schemeClr val="tx1"/>
            </a:solidFill>
            <a:round/>
            <a:head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sp>
        <p:nvSpPr>
          <p:cNvPr id="57349" name="Text Box 13"/>
          <p:cNvSpPr txBox="1">
            <a:spLocks noChangeArrowheads="1"/>
          </p:cNvSpPr>
          <p:nvPr/>
        </p:nvSpPr>
        <p:spPr bwMode="auto">
          <a:xfrm>
            <a:off x="4954588" y="1916113"/>
            <a:ext cx="649287" cy="39687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algn="ctr" eaLnBrk="1" hangingPunct="1"/>
            <a:r>
              <a:rPr kumimoji="1" lang="en-US" altLang="zh-CN" sz="2000" b="1" i="1">
                <a:solidFill>
                  <a:srgbClr val="336666"/>
                </a:solidFill>
                <a:latin typeface="Times New Roman" panose="02020603050405020304" pitchFamily="18" charset="0"/>
                <a:ea typeface="微软雅黑" panose="020B0503020204020204" pitchFamily="34" charset="-122"/>
                <a:cs typeface="Times New Roman" panose="02020603050405020304" pitchFamily="18" charset="0"/>
              </a:rPr>
              <a:t>E(k)</a:t>
            </a:r>
          </a:p>
        </p:txBody>
      </p:sp>
      <p:sp>
        <p:nvSpPr>
          <p:cNvPr id="57350" name="Text Box 14"/>
          <p:cNvSpPr txBox="1">
            <a:spLocks noChangeArrowheads="1"/>
          </p:cNvSpPr>
          <p:nvPr/>
        </p:nvSpPr>
        <p:spPr bwMode="auto">
          <a:xfrm>
            <a:off x="6697663" y="5518150"/>
            <a:ext cx="917575" cy="45720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algn="ctr" eaLnBrk="1" hangingPunct="1"/>
            <a:r>
              <a:rPr kumimoji="1" lang="en-US" altLang="zh-CN" sz="2400" i="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k </a:t>
            </a:r>
            <a:r>
              <a:rPr kumimoji="1" lang="en-US" altLang="zh-CN" sz="24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(2</a:t>
            </a:r>
            <a:r>
              <a:rPr kumimoji="1" lang="en-US" altLang="zh-CN" sz="2400" dirty="0">
                <a:solidFill>
                  <a:schemeClr val="tx1"/>
                </a:solidFill>
                <a:latin typeface="Symbol" panose="05050102010706020507" pitchFamily="18" charset="2"/>
                <a:ea typeface="微软雅黑" panose="020B0503020204020204" pitchFamily="34" charset="-122"/>
                <a:cs typeface="Times New Roman" panose="02020603050405020304" pitchFamily="18" charset="0"/>
              </a:rPr>
              <a:t>p</a:t>
            </a:r>
            <a:r>
              <a:rPr kumimoji="1" lang="en-US" altLang="zh-CN" sz="24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p>
        </p:txBody>
      </p:sp>
      <p:sp>
        <p:nvSpPr>
          <p:cNvPr id="57351" name="Line 15"/>
          <p:cNvSpPr>
            <a:spLocks noChangeShapeType="1"/>
          </p:cNvSpPr>
          <p:nvPr/>
        </p:nvSpPr>
        <p:spPr bwMode="auto">
          <a:xfrm flipH="1">
            <a:off x="4438650" y="2328863"/>
            <a:ext cx="0" cy="3276600"/>
          </a:xfrm>
          <a:prstGeom prst="line">
            <a:avLst/>
          </a:prstGeom>
          <a:noFill/>
          <a:ln w="9525">
            <a:solidFill>
              <a:schemeClr val="bg2"/>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endParaRPr>
          </a:p>
        </p:txBody>
      </p:sp>
      <p:sp>
        <p:nvSpPr>
          <p:cNvPr id="57352" name="Line 16"/>
          <p:cNvSpPr>
            <a:spLocks noChangeShapeType="1"/>
          </p:cNvSpPr>
          <p:nvPr/>
        </p:nvSpPr>
        <p:spPr bwMode="auto">
          <a:xfrm flipH="1">
            <a:off x="3994150" y="2316163"/>
            <a:ext cx="0" cy="3276600"/>
          </a:xfrm>
          <a:prstGeom prst="line">
            <a:avLst/>
          </a:prstGeom>
          <a:noFill/>
          <a:ln w="9525">
            <a:solidFill>
              <a:schemeClr val="bg2"/>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endParaRPr>
          </a:p>
        </p:txBody>
      </p:sp>
      <p:sp>
        <p:nvSpPr>
          <p:cNvPr id="57353" name="Line 17"/>
          <p:cNvSpPr>
            <a:spLocks noChangeShapeType="1"/>
          </p:cNvSpPr>
          <p:nvPr/>
        </p:nvSpPr>
        <p:spPr bwMode="auto">
          <a:xfrm flipH="1">
            <a:off x="3575050" y="2341563"/>
            <a:ext cx="0" cy="3276600"/>
          </a:xfrm>
          <a:prstGeom prst="line">
            <a:avLst/>
          </a:prstGeom>
          <a:noFill/>
          <a:ln w="9525">
            <a:solidFill>
              <a:schemeClr val="bg2"/>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endParaRPr>
          </a:p>
        </p:txBody>
      </p:sp>
      <p:sp>
        <p:nvSpPr>
          <p:cNvPr id="57354" name="Line 18"/>
          <p:cNvSpPr>
            <a:spLocks noChangeShapeType="1"/>
          </p:cNvSpPr>
          <p:nvPr/>
        </p:nvSpPr>
        <p:spPr bwMode="auto">
          <a:xfrm>
            <a:off x="5346700" y="2354263"/>
            <a:ext cx="0" cy="3276600"/>
          </a:xfrm>
          <a:prstGeom prst="line">
            <a:avLst/>
          </a:prstGeom>
          <a:noFill/>
          <a:ln w="9525">
            <a:solidFill>
              <a:schemeClr val="bg2"/>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endParaRPr>
          </a:p>
        </p:txBody>
      </p:sp>
      <p:sp>
        <p:nvSpPr>
          <p:cNvPr id="57355" name="Line 19"/>
          <p:cNvSpPr>
            <a:spLocks noChangeShapeType="1"/>
          </p:cNvSpPr>
          <p:nvPr/>
        </p:nvSpPr>
        <p:spPr bwMode="auto">
          <a:xfrm>
            <a:off x="5778500" y="2341563"/>
            <a:ext cx="0" cy="3276600"/>
          </a:xfrm>
          <a:prstGeom prst="line">
            <a:avLst/>
          </a:prstGeom>
          <a:noFill/>
          <a:ln w="9525">
            <a:solidFill>
              <a:schemeClr val="bg2"/>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endParaRPr>
          </a:p>
        </p:txBody>
      </p:sp>
      <p:sp>
        <p:nvSpPr>
          <p:cNvPr id="57356" name="Line 20"/>
          <p:cNvSpPr>
            <a:spLocks noChangeShapeType="1"/>
          </p:cNvSpPr>
          <p:nvPr/>
        </p:nvSpPr>
        <p:spPr bwMode="auto">
          <a:xfrm>
            <a:off x="6223000" y="2366963"/>
            <a:ext cx="0" cy="3276600"/>
          </a:xfrm>
          <a:prstGeom prst="line">
            <a:avLst/>
          </a:prstGeom>
          <a:noFill/>
          <a:ln w="9525">
            <a:solidFill>
              <a:schemeClr val="bg2"/>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endParaRPr>
          </a:p>
        </p:txBody>
      </p:sp>
      <p:sp>
        <p:nvSpPr>
          <p:cNvPr id="57357" name="Rectangle 21"/>
          <p:cNvSpPr>
            <a:spLocks noChangeArrowheads="1"/>
          </p:cNvSpPr>
          <p:nvPr/>
        </p:nvSpPr>
        <p:spPr bwMode="auto">
          <a:xfrm>
            <a:off x="5378450" y="5376863"/>
            <a:ext cx="1952625" cy="82550"/>
          </a:xfrm>
          <a:prstGeom prst="rect">
            <a:avLst/>
          </a:prstGeom>
          <a:solidFill>
            <a:schemeClr val="hlink"/>
          </a:solidFill>
          <a:ln>
            <a:noFill/>
          </a:ln>
          <a:effectLst/>
          <a:extLst>
            <a:ext uri="{91240B29-F687-4F45-9708-019B960494DF}">
              <a14:hiddenLine xmlns:a14="http://schemas.microsoft.com/office/drawing/2010/main" w="9525">
                <a:solidFill>
                  <a:srgbClr val="0033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7358" name="Rectangle 22"/>
          <p:cNvSpPr>
            <a:spLocks noChangeArrowheads="1"/>
          </p:cNvSpPr>
          <p:nvPr/>
        </p:nvSpPr>
        <p:spPr bwMode="auto">
          <a:xfrm>
            <a:off x="5857875" y="4957763"/>
            <a:ext cx="1495425" cy="165100"/>
          </a:xfrm>
          <a:prstGeom prst="rect">
            <a:avLst/>
          </a:prstGeom>
          <a:solidFill>
            <a:schemeClr val="hlink"/>
          </a:solidFill>
          <a:ln>
            <a:noFill/>
          </a:ln>
          <a:effectLst/>
          <a:extLst>
            <a:ext uri="{91240B29-F687-4F45-9708-019B960494DF}">
              <a14:hiddenLine xmlns:a14="http://schemas.microsoft.com/office/drawing/2010/main" w="9525">
                <a:solidFill>
                  <a:srgbClr val="0033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7359" name="Rectangle 23"/>
          <p:cNvSpPr>
            <a:spLocks noChangeArrowheads="1"/>
          </p:cNvSpPr>
          <p:nvPr/>
        </p:nvSpPr>
        <p:spPr bwMode="auto">
          <a:xfrm>
            <a:off x="6643688" y="3433763"/>
            <a:ext cx="773112" cy="382587"/>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7360" name="Line 24"/>
          <p:cNvSpPr>
            <a:spLocks noChangeShapeType="1"/>
          </p:cNvSpPr>
          <p:nvPr/>
        </p:nvSpPr>
        <p:spPr bwMode="auto">
          <a:xfrm>
            <a:off x="5403850" y="5376863"/>
            <a:ext cx="1920875" cy="0"/>
          </a:xfrm>
          <a:prstGeom prst="line">
            <a:avLst/>
          </a:prstGeom>
          <a:noFill/>
          <a:ln w="3175">
            <a:solidFill>
              <a:srgbClr val="003399"/>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sp>
        <p:nvSpPr>
          <p:cNvPr id="57361" name="Line 25"/>
          <p:cNvSpPr>
            <a:spLocks noChangeShapeType="1"/>
          </p:cNvSpPr>
          <p:nvPr/>
        </p:nvSpPr>
        <p:spPr bwMode="auto">
          <a:xfrm>
            <a:off x="5365750" y="5465763"/>
            <a:ext cx="1920875" cy="0"/>
          </a:xfrm>
          <a:prstGeom prst="line">
            <a:avLst/>
          </a:prstGeom>
          <a:noFill/>
          <a:ln w="3175">
            <a:solidFill>
              <a:srgbClr val="003399"/>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sp>
        <p:nvSpPr>
          <p:cNvPr id="57362" name="Line 26"/>
          <p:cNvSpPr>
            <a:spLocks noChangeShapeType="1"/>
          </p:cNvSpPr>
          <p:nvPr/>
        </p:nvSpPr>
        <p:spPr bwMode="auto">
          <a:xfrm>
            <a:off x="5794375" y="5122863"/>
            <a:ext cx="1571625" cy="0"/>
          </a:xfrm>
          <a:prstGeom prst="line">
            <a:avLst/>
          </a:prstGeom>
          <a:noFill/>
          <a:ln w="3175">
            <a:solidFill>
              <a:srgbClr val="003399"/>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sp>
        <p:nvSpPr>
          <p:cNvPr id="57363" name="Line 27"/>
          <p:cNvSpPr>
            <a:spLocks noChangeShapeType="1"/>
          </p:cNvSpPr>
          <p:nvPr/>
        </p:nvSpPr>
        <p:spPr bwMode="auto">
          <a:xfrm flipV="1">
            <a:off x="5911850" y="4957763"/>
            <a:ext cx="1447800" cy="0"/>
          </a:xfrm>
          <a:prstGeom prst="line">
            <a:avLst/>
          </a:prstGeom>
          <a:noFill/>
          <a:ln w="3175">
            <a:solidFill>
              <a:srgbClr val="003399"/>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sp>
        <p:nvSpPr>
          <p:cNvPr id="57364" name="Line 28"/>
          <p:cNvSpPr>
            <a:spLocks noChangeShapeType="1"/>
          </p:cNvSpPr>
          <p:nvPr/>
        </p:nvSpPr>
        <p:spPr bwMode="auto">
          <a:xfrm>
            <a:off x="6648450" y="3802063"/>
            <a:ext cx="736600" cy="0"/>
          </a:xfrm>
          <a:prstGeom prst="line">
            <a:avLst/>
          </a:prstGeom>
          <a:noFill/>
          <a:ln w="3175">
            <a:solidFill>
              <a:srgbClr val="003399"/>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sp>
        <p:nvSpPr>
          <p:cNvPr id="57365" name="Line 29"/>
          <p:cNvSpPr>
            <a:spLocks noChangeShapeType="1"/>
          </p:cNvSpPr>
          <p:nvPr/>
        </p:nvSpPr>
        <p:spPr bwMode="auto">
          <a:xfrm flipV="1">
            <a:off x="6686550" y="3446463"/>
            <a:ext cx="711200" cy="0"/>
          </a:xfrm>
          <a:prstGeom prst="line">
            <a:avLst/>
          </a:prstGeom>
          <a:noFill/>
          <a:ln w="3175">
            <a:solidFill>
              <a:srgbClr val="003399"/>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sp>
        <p:nvSpPr>
          <p:cNvPr id="57366" name="Freeform 30"/>
          <p:cNvSpPr/>
          <p:nvPr/>
        </p:nvSpPr>
        <p:spPr bwMode="auto">
          <a:xfrm>
            <a:off x="5765800" y="4551363"/>
            <a:ext cx="431800" cy="406400"/>
          </a:xfrm>
          <a:custGeom>
            <a:avLst/>
            <a:gdLst>
              <a:gd name="T0" fmla="*/ 2147483647 w 576"/>
              <a:gd name="T1" fmla="*/ 2147483647 h 640"/>
              <a:gd name="T2" fmla="*/ 2147483647 w 576"/>
              <a:gd name="T3" fmla="*/ 2147483647 h 640"/>
              <a:gd name="T4" fmla="*/ 2147483647 w 576"/>
              <a:gd name="T5" fmla="*/ 2147483647 h 640"/>
              <a:gd name="T6" fmla="*/ 2147483647 w 576"/>
              <a:gd name="T7" fmla="*/ 2147483647 h 640"/>
              <a:gd name="T8" fmla="*/ 0 w 576"/>
              <a:gd name="T9" fmla="*/ 2147483647 h 6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6" h="640">
                <a:moveTo>
                  <a:pt x="576" y="16"/>
                </a:moveTo>
                <a:cubicBezTo>
                  <a:pt x="568" y="8"/>
                  <a:pt x="560" y="0"/>
                  <a:pt x="528" y="16"/>
                </a:cubicBezTo>
                <a:cubicBezTo>
                  <a:pt x="496" y="32"/>
                  <a:pt x="448" y="24"/>
                  <a:pt x="384" y="112"/>
                </a:cubicBezTo>
                <a:cubicBezTo>
                  <a:pt x="320" y="200"/>
                  <a:pt x="208" y="456"/>
                  <a:pt x="144" y="544"/>
                </a:cubicBezTo>
                <a:cubicBezTo>
                  <a:pt x="80" y="632"/>
                  <a:pt x="40" y="636"/>
                  <a:pt x="0" y="640"/>
                </a:cubicBezTo>
              </a:path>
            </a:pathLst>
          </a:custGeom>
          <a:noFill/>
          <a:ln w="38100" cmpd="sng">
            <a:solidFill>
              <a:srgbClr val="80008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7367" name="Freeform 31"/>
          <p:cNvSpPr/>
          <p:nvPr/>
        </p:nvSpPr>
        <p:spPr bwMode="auto">
          <a:xfrm>
            <a:off x="6200775" y="3802063"/>
            <a:ext cx="441325" cy="473075"/>
          </a:xfrm>
          <a:custGeom>
            <a:avLst/>
            <a:gdLst>
              <a:gd name="T0" fmla="*/ 2147483647 w 576"/>
              <a:gd name="T1" fmla="*/ 2147483647 h 640"/>
              <a:gd name="T2" fmla="*/ 2147483647 w 576"/>
              <a:gd name="T3" fmla="*/ 2147483647 h 640"/>
              <a:gd name="T4" fmla="*/ 2147483647 w 576"/>
              <a:gd name="T5" fmla="*/ 2147483647 h 640"/>
              <a:gd name="T6" fmla="*/ 2147483647 w 576"/>
              <a:gd name="T7" fmla="*/ 2147483647 h 640"/>
              <a:gd name="T8" fmla="*/ 0 w 576"/>
              <a:gd name="T9" fmla="*/ 2147483647 h 6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6" h="640">
                <a:moveTo>
                  <a:pt x="576" y="16"/>
                </a:moveTo>
                <a:cubicBezTo>
                  <a:pt x="568" y="8"/>
                  <a:pt x="560" y="0"/>
                  <a:pt x="528" y="16"/>
                </a:cubicBezTo>
                <a:cubicBezTo>
                  <a:pt x="496" y="32"/>
                  <a:pt x="448" y="24"/>
                  <a:pt x="384" y="112"/>
                </a:cubicBezTo>
                <a:cubicBezTo>
                  <a:pt x="320" y="200"/>
                  <a:pt x="208" y="456"/>
                  <a:pt x="144" y="544"/>
                </a:cubicBezTo>
                <a:cubicBezTo>
                  <a:pt x="80" y="632"/>
                  <a:pt x="40" y="636"/>
                  <a:pt x="0" y="640"/>
                </a:cubicBezTo>
              </a:path>
            </a:pathLst>
          </a:custGeom>
          <a:noFill/>
          <a:ln w="38100" cmpd="sng">
            <a:solidFill>
              <a:srgbClr val="80008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7368" name="Freeform 32"/>
          <p:cNvSpPr/>
          <p:nvPr/>
        </p:nvSpPr>
        <p:spPr bwMode="auto">
          <a:xfrm flipH="1" flipV="1">
            <a:off x="6661150" y="2722563"/>
            <a:ext cx="301625" cy="727075"/>
          </a:xfrm>
          <a:custGeom>
            <a:avLst/>
            <a:gdLst>
              <a:gd name="T0" fmla="*/ 2147483647 w 576"/>
              <a:gd name="T1" fmla="*/ 2147483647 h 640"/>
              <a:gd name="T2" fmla="*/ 2147483647 w 576"/>
              <a:gd name="T3" fmla="*/ 2147483647 h 640"/>
              <a:gd name="T4" fmla="*/ 2147483647 w 576"/>
              <a:gd name="T5" fmla="*/ 2147483647 h 640"/>
              <a:gd name="T6" fmla="*/ 2147483647 w 576"/>
              <a:gd name="T7" fmla="*/ 2147483647 h 640"/>
              <a:gd name="T8" fmla="*/ 0 w 576"/>
              <a:gd name="T9" fmla="*/ 2147483647 h 6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6" h="640">
                <a:moveTo>
                  <a:pt x="576" y="16"/>
                </a:moveTo>
                <a:cubicBezTo>
                  <a:pt x="568" y="8"/>
                  <a:pt x="560" y="0"/>
                  <a:pt x="528" y="16"/>
                </a:cubicBezTo>
                <a:cubicBezTo>
                  <a:pt x="496" y="32"/>
                  <a:pt x="448" y="24"/>
                  <a:pt x="384" y="112"/>
                </a:cubicBezTo>
                <a:cubicBezTo>
                  <a:pt x="320" y="200"/>
                  <a:pt x="208" y="456"/>
                  <a:pt x="144" y="544"/>
                </a:cubicBezTo>
                <a:cubicBezTo>
                  <a:pt x="80" y="632"/>
                  <a:pt x="40" y="636"/>
                  <a:pt x="0" y="640"/>
                </a:cubicBezTo>
              </a:path>
            </a:pathLst>
          </a:custGeom>
          <a:noFill/>
          <a:ln w="38100" cmpd="sng">
            <a:solidFill>
              <a:srgbClr val="80008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7369" name="Line 33"/>
          <p:cNvSpPr>
            <a:spLocks noChangeShapeType="1"/>
          </p:cNvSpPr>
          <p:nvPr/>
        </p:nvSpPr>
        <p:spPr bwMode="auto">
          <a:xfrm>
            <a:off x="6642100" y="2379663"/>
            <a:ext cx="0" cy="3276600"/>
          </a:xfrm>
          <a:prstGeom prst="line">
            <a:avLst/>
          </a:prstGeom>
          <a:noFill/>
          <a:ln w="9525">
            <a:solidFill>
              <a:schemeClr val="bg2"/>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endParaRPr>
          </a:p>
        </p:txBody>
      </p:sp>
      <p:sp>
        <p:nvSpPr>
          <p:cNvPr id="57370" name="Freeform 34"/>
          <p:cNvSpPr/>
          <p:nvPr/>
        </p:nvSpPr>
        <p:spPr bwMode="auto">
          <a:xfrm flipH="1">
            <a:off x="3619500" y="4475163"/>
            <a:ext cx="431800" cy="406400"/>
          </a:xfrm>
          <a:custGeom>
            <a:avLst/>
            <a:gdLst>
              <a:gd name="T0" fmla="*/ 2147483647 w 576"/>
              <a:gd name="T1" fmla="*/ 2147483647 h 640"/>
              <a:gd name="T2" fmla="*/ 2147483647 w 576"/>
              <a:gd name="T3" fmla="*/ 2147483647 h 640"/>
              <a:gd name="T4" fmla="*/ 2147483647 w 576"/>
              <a:gd name="T5" fmla="*/ 2147483647 h 640"/>
              <a:gd name="T6" fmla="*/ 2147483647 w 576"/>
              <a:gd name="T7" fmla="*/ 2147483647 h 640"/>
              <a:gd name="T8" fmla="*/ 0 w 576"/>
              <a:gd name="T9" fmla="*/ 2147483647 h 6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6" h="640">
                <a:moveTo>
                  <a:pt x="576" y="16"/>
                </a:moveTo>
                <a:cubicBezTo>
                  <a:pt x="568" y="8"/>
                  <a:pt x="560" y="0"/>
                  <a:pt x="528" y="16"/>
                </a:cubicBezTo>
                <a:cubicBezTo>
                  <a:pt x="496" y="32"/>
                  <a:pt x="448" y="24"/>
                  <a:pt x="384" y="112"/>
                </a:cubicBezTo>
                <a:cubicBezTo>
                  <a:pt x="320" y="200"/>
                  <a:pt x="208" y="456"/>
                  <a:pt x="144" y="544"/>
                </a:cubicBezTo>
                <a:cubicBezTo>
                  <a:pt x="80" y="632"/>
                  <a:pt x="40" y="636"/>
                  <a:pt x="0" y="640"/>
                </a:cubicBezTo>
              </a:path>
            </a:pathLst>
          </a:custGeom>
          <a:noFill/>
          <a:ln w="38100" cmpd="sng">
            <a:solidFill>
              <a:srgbClr val="80008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7371" name="Freeform 35"/>
          <p:cNvSpPr/>
          <p:nvPr/>
        </p:nvSpPr>
        <p:spPr bwMode="auto">
          <a:xfrm flipH="1">
            <a:off x="3140075" y="3789363"/>
            <a:ext cx="441325" cy="473075"/>
          </a:xfrm>
          <a:custGeom>
            <a:avLst/>
            <a:gdLst>
              <a:gd name="T0" fmla="*/ 2147483647 w 576"/>
              <a:gd name="T1" fmla="*/ 2147483647 h 640"/>
              <a:gd name="T2" fmla="*/ 2147483647 w 576"/>
              <a:gd name="T3" fmla="*/ 2147483647 h 640"/>
              <a:gd name="T4" fmla="*/ 2147483647 w 576"/>
              <a:gd name="T5" fmla="*/ 2147483647 h 640"/>
              <a:gd name="T6" fmla="*/ 2147483647 w 576"/>
              <a:gd name="T7" fmla="*/ 2147483647 h 640"/>
              <a:gd name="T8" fmla="*/ 0 w 576"/>
              <a:gd name="T9" fmla="*/ 2147483647 h 6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6" h="640">
                <a:moveTo>
                  <a:pt x="576" y="16"/>
                </a:moveTo>
                <a:cubicBezTo>
                  <a:pt x="568" y="8"/>
                  <a:pt x="560" y="0"/>
                  <a:pt x="528" y="16"/>
                </a:cubicBezTo>
                <a:cubicBezTo>
                  <a:pt x="496" y="32"/>
                  <a:pt x="448" y="24"/>
                  <a:pt x="384" y="112"/>
                </a:cubicBezTo>
                <a:cubicBezTo>
                  <a:pt x="320" y="200"/>
                  <a:pt x="208" y="456"/>
                  <a:pt x="144" y="544"/>
                </a:cubicBezTo>
                <a:cubicBezTo>
                  <a:pt x="80" y="632"/>
                  <a:pt x="40" y="636"/>
                  <a:pt x="0" y="640"/>
                </a:cubicBezTo>
              </a:path>
            </a:pathLst>
          </a:custGeom>
          <a:noFill/>
          <a:ln w="38100" cmpd="sng">
            <a:solidFill>
              <a:srgbClr val="80008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7372" name="Freeform 36"/>
          <p:cNvSpPr/>
          <p:nvPr/>
        </p:nvSpPr>
        <p:spPr bwMode="auto">
          <a:xfrm flipV="1">
            <a:off x="2813050" y="2697163"/>
            <a:ext cx="301625" cy="727075"/>
          </a:xfrm>
          <a:custGeom>
            <a:avLst/>
            <a:gdLst>
              <a:gd name="T0" fmla="*/ 2147483647 w 576"/>
              <a:gd name="T1" fmla="*/ 2147483647 h 640"/>
              <a:gd name="T2" fmla="*/ 2147483647 w 576"/>
              <a:gd name="T3" fmla="*/ 2147483647 h 640"/>
              <a:gd name="T4" fmla="*/ 2147483647 w 576"/>
              <a:gd name="T5" fmla="*/ 2147483647 h 640"/>
              <a:gd name="T6" fmla="*/ 2147483647 w 576"/>
              <a:gd name="T7" fmla="*/ 2147483647 h 640"/>
              <a:gd name="T8" fmla="*/ 0 w 576"/>
              <a:gd name="T9" fmla="*/ 2147483647 h 6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6" h="640">
                <a:moveTo>
                  <a:pt x="576" y="16"/>
                </a:moveTo>
                <a:cubicBezTo>
                  <a:pt x="568" y="8"/>
                  <a:pt x="560" y="0"/>
                  <a:pt x="528" y="16"/>
                </a:cubicBezTo>
                <a:cubicBezTo>
                  <a:pt x="496" y="32"/>
                  <a:pt x="448" y="24"/>
                  <a:pt x="384" y="112"/>
                </a:cubicBezTo>
                <a:cubicBezTo>
                  <a:pt x="320" y="200"/>
                  <a:pt x="208" y="456"/>
                  <a:pt x="144" y="544"/>
                </a:cubicBezTo>
                <a:cubicBezTo>
                  <a:pt x="80" y="632"/>
                  <a:pt x="40" y="636"/>
                  <a:pt x="0" y="640"/>
                </a:cubicBezTo>
              </a:path>
            </a:pathLst>
          </a:custGeom>
          <a:noFill/>
          <a:ln w="38100" cmpd="sng">
            <a:solidFill>
              <a:srgbClr val="80008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7373" name="Line 37"/>
          <p:cNvSpPr>
            <a:spLocks noChangeShapeType="1"/>
          </p:cNvSpPr>
          <p:nvPr/>
        </p:nvSpPr>
        <p:spPr bwMode="auto">
          <a:xfrm flipH="1">
            <a:off x="3130550" y="2341563"/>
            <a:ext cx="0" cy="3276600"/>
          </a:xfrm>
          <a:prstGeom prst="line">
            <a:avLst/>
          </a:prstGeom>
          <a:noFill/>
          <a:ln w="9525">
            <a:solidFill>
              <a:schemeClr val="bg2"/>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endParaRPr>
          </a:p>
        </p:txBody>
      </p:sp>
      <p:sp>
        <p:nvSpPr>
          <p:cNvPr id="57374" name="Line 38"/>
          <p:cNvSpPr>
            <a:spLocks noChangeShapeType="1"/>
          </p:cNvSpPr>
          <p:nvPr/>
        </p:nvSpPr>
        <p:spPr bwMode="auto">
          <a:xfrm>
            <a:off x="6153150" y="4551363"/>
            <a:ext cx="1206500" cy="0"/>
          </a:xfrm>
          <a:prstGeom prst="line">
            <a:avLst/>
          </a:prstGeom>
          <a:noFill/>
          <a:ln w="3175">
            <a:solidFill>
              <a:srgbClr val="003399"/>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sp>
        <p:nvSpPr>
          <p:cNvPr id="57375" name="Line 39"/>
          <p:cNvSpPr>
            <a:spLocks noChangeShapeType="1"/>
          </p:cNvSpPr>
          <p:nvPr/>
        </p:nvSpPr>
        <p:spPr bwMode="auto">
          <a:xfrm>
            <a:off x="6229350" y="4284663"/>
            <a:ext cx="1117600" cy="0"/>
          </a:xfrm>
          <a:prstGeom prst="line">
            <a:avLst/>
          </a:prstGeom>
          <a:noFill/>
          <a:ln w="3175">
            <a:solidFill>
              <a:srgbClr val="003399"/>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grpSp>
        <p:nvGrpSpPr>
          <p:cNvPr id="57376" name="Group 40"/>
          <p:cNvGrpSpPr/>
          <p:nvPr/>
        </p:nvGrpSpPr>
        <p:grpSpPr bwMode="auto">
          <a:xfrm>
            <a:off x="7454900" y="2763838"/>
            <a:ext cx="1689100" cy="2962275"/>
            <a:chOff x="4696" y="1741"/>
            <a:chExt cx="1064" cy="1866"/>
          </a:xfrm>
        </p:grpSpPr>
        <p:grpSp>
          <p:nvGrpSpPr>
            <p:cNvPr id="57408" name="Group 41"/>
            <p:cNvGrpSpPr/>
            <p:nvPr/>
          </p:nvGrpSpPr>
          <p:grpSpPr bwMode="auto">
            <a:xfrm>
              <a:off x="4704" y="3461"/>
              <a:ext cx="825" cy="60"/>
              <a:chOff x="3360" y="2918"/>
              <a:chExt cx="720" cy="149"/>
            </a:xfrm>
          </p:grpSpPr>
          <p:sp>
            <p:nvSpPr>
              <p:cNvPr id="57463" name="Line 42"/>
              <p:cNvSpPr>
                <a:spLocks noChangeShapeType="1"/>
              </p:cNvSpPr>
              <p:nvPr/>
            </p:nvSpPr>
            <p:spPr bwMode="auto">
              <a:xfrm>
                <a:off x="3360" y="2966"/>
                <a:ext cx="720" cy="0"/>
              </a:xfrm>
              <a:prstGeom prst="line">
                <a:avLst/>
              </a:prstGeom>
              <a:noFill/>
              <a:ln w="9525">
                <a:solidFill>
                  <a:srgbClr val="CC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sp>
            <p:nvSpPr>
              <p:cNvPr id="57464" name="Line 43"/>
              <p:cNvSpPr>
                <a:spLocks noChangeShapeType="1"/>
              </p:cNvSpPr>
              <p:nvPr/>
            </p:nvSpPr>
            <p:spPr bwMode="auto">
              <a:xfrm>
                <a:off x="3360" y="2918"/>
                <a:ext cx="720" cy="0"/>
              </a:xfrm>
              <a:prstGeom prst="line">
                <a:avLst/>
              </a:prstGeom>
              <a:noFill/>
              <a:ln w="9525">
                <a:solidFill>
                  <a:srgbClr val="CC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sp>
            <p:nvSpPr>
              <p:cNvPr id="57465" name="Line 44"/>
              <p:cNvSpPr>
                <a:spLocks noChangeShapeType="1"/>
              </p:cNvSpPr>
              <p:nvPr/>
            </p:nvSpPr>
            <p:spPr bwMode="auto">
              <a:xfrm>
                <a:off x="3360" y="3067"/>
                <a:ext cx="720" cy="0"/>
              </a:xfrm>
              <a:prstGeom prst="line">
                <a:avLst/>
              </a:prstGeom>
              <a:noFill/>
              <a:ln w="9525">
                <a:solidFill>
                  <a:srgbClr val="CC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sp>
            <p:nvSpPr>
              <p:cNvPr id="57466" name="Line 45"/>
              <p:cNvSpPr>
                <a:spLocks noChangeShapeType="1"/>
              </p:cNvSpPr>
              <p:nvPr/>
            </p:nvSpPr>
            <p:spPr bwMode="auto">
              <a:xfrm>
                <a:off x="3360" y="3014"/>
                <a:ext cx="720" cy="0"/>
              </a:xfrm>
              <a:prstGeom prst="line">
                <a:avLst/>
              </a:prstGeom>
              <a:noFill/>
              <a:ln w="9525">
                <a:solidFill>
                  <a:srgbClr val="CC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grpSp>
        <p:grpSp>
          <p:nvGrpSpPr>
            <p:cNvPr id="57409" name="Group 46"/>
            <p:cNvGrpSpPr/>
            <p:nvPr/>
          </p:nvGrpSpPr>
          <p:grpSpPr bwMode="auto">
            <a:xfrm>
              <a:off x="4696" y="3245"/>
              <a:ext cx="825" cy="142"/>
              <a:chOff x="3120" y="3000"/>
              <a:chExt cx="720" cy="120"/>
            </a:xfrm>
          </p:grpSpPr>
          <p:grpSp>
            <p:nvGrpSpPr>
              <p:cNvPr id="57453" name="Group 47"/>
              <p:cNvGrpSpPr/>
              <p:nvPr/>
            </p:nvGrpSpPr>
            <p:grpSpPr bwMode="auto">
              <a:xfrm>
                <a:off x="3120" y="3067"/>
                <a:ext cx="720" cy="53"/>
                <a:chOff x="3360" y="2918"/>
                <a:chExt cx="720" cy="149"/>
              </a:xfrm>
            </p:grpSpPr>
            <p:sp>
              <p:nvSpPr>
                <p:cNvPr id="57459" name="Line 48"/>
                <p:cNvSpPr>
                  <a:spLocks noChangeShapeType="1"/>
                </p:cNvSpPr>
                <p:nvPr/>
              </p:nvSpPr>
              <p:spPr bwMode="auto">
                <a:xfrm>
                  <a:off x="3360" y="2966"/>
                  <a:ext cx="720" cy="0"/>
                </a:xfrm>
                <a:prstGeom prst="line">
                  <a:avLst/>
                </a:prstGeom>
                <a:noFill/>
                <a:ln w="9525">
                  <a:solidFill>
                    <a:srgbClr val="CC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sp>
              <p:nvSpPr>
                <p:cNvPr id="57460" name="Line 49"/>
                <p:cNvSpPr>
                  <a:spLocks noChangeShapeType="1"/>
                </p:cNvSpPr>
                <p:nvPr/>
              </p:nvSpPr>
              <p:spPr bwMode="auto">
                <a:xfrm>
                  <a:off x="3360" y="2918"/>
                  <a:ext cx="720" cy="0"/>
                </a:xfrm>
                <a:prstGeom prst="line">
                  <a:avLst/>
                </a:prstGeom>
                <a:noFill/>
                <a:ln w="9525">
                  <a:solidFill>
                    <a:srgbClr val="CC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sp>
              <p:nvSpPr>
                <p:cNvPr id="57461" name="Line 50"/>
                <p:cNvSpPr>
                  <a:spLocks noChangeShapeType="1"/>
                </p:cNvSpPr>
                <p:nvPr/>
              </p:nvSpPr>
              <p:spPr bwMode="auto">
                <a:xfrm>
                  <a:off x="3360" y="3067"/>
                  <a:ext cx="720" cy="0"/>
                </a:xfrm>
                <a:prstGeom prst="line">
                  <a:avLst/>
                </a:prstGeom>
                <a:noFill/>
                <a:ln w="9525">
                  <a:solidFill>
                    <a:srgbClr val="CC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sp>
              <p:nvSpPr>
                <p:cNvPr id="57462" name="Line 51"/>
                <p:cNvSpPr>
                  <a:spLocks noChangeShapeType="1"/>
                </p:cNvSpPr>
                <p:nvPr/>
              </p:nvSpPr>
              <p:spPr bwMode="auto">
                <a:xfrm>
                  <a:off x="3360" y="3014"/>
                  <a:ext cx="720" cy="0"/>
                </a:xfrm>
                <a:prstGeom prst="line">
                  <a:avLst/>
                </a:prstGeom>
                <a:noFill/>
                <a:ln w="9525">
                  <a:solidFill>
                    <a:srgbClr val="CC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grpSp>
          <p:grpSp>
            <p:nvGrpSpPr>
              <p:cNvPr id="57454" name="Group 52"/>
              <p:cNvGrpSpPr/>
              <p:nvPr/>
            </p:nvGrpSpPr>
            <p:grpSpPr bwMode="auto">
              <a:xfrm>
                <a:off x="3120" y="3000"/>
                <a:ext cx="720" cy="53"/>
                <a:chOff x="3360" y="2918"/>
                <a:chExt cx="720" cy="149"/>
              </a:xfrm>
            </p:grpSpPr>
            <p:sp>
              <p:nvSpPr>
                <p:cNvPr id="57455" name="Line 53"/>
                <p:cNvSpPr>
                  <a:spLocks noChangeShapeType="1"/>
                </p:cNvSpPr>
                <p:nvPr/>
              </p:nvSpPr>
              <p:spPr bwMode="auto">
                <a:xfrm>
                  <a:off x="3360" y="2966"/>
                  <a:ext cx="720" cy="0"/>
                </a:xfrm>
                <a:prstGeom prst="line">
                  <a:avLst/>
                </a:prstGeom>
                <a:noFill/>
                <a:ln w="9525">
                  <a:solidFill>
                    <a:srgbClr val="CC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sp>
              <p:nvSpPr>
                <p:cNvPr id="57456" name="Line 54"/>
                <p:cNvSpPr>
                  <a:spLocks noChangeShapeType="1"/>
                </p:cNvSpPr>
                <p:nvPr/>
              </p:nvSpPr>
              <p:spPr bwMode="auto">
                <a:xfrm>
                  <a:off x="3360" y="2918"/>
                  <a:ext cx="720" cy="0"/>
                </a:xfrm>
                <a:prstGeom prst="line">
                  <a:avLst/>
                </a:prstGeom>
                <a:noFill/>
                <a:ln w="9525">
                  <a:solidFill>
                    <a:srgbClr val="CC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sp>
              <p:nvSpPr>
                <p:cNvPr id="57457" name="Line 55"/>
                <p:cNvSpPr>
                  <a:spLocks noChangeShapeType="1"/>
                </p:cNvSpPr>
                <p:nvPr/>
              </p:nvSpPr>
              <p:spPr bwMode="auto">
                <a:xfrm>
                  <a:off x="3360" y="3067"/>
                  <a:ext cx="720" cy="0"/>
                </a:xfrm>
                <a:prstGeom prst="line">
                  <a:avLst/>
                </a:prstGeom>
                <a:noFill/>
                <a:ln w="9525">
                  <a:solidFill>
                    <a:srgbClr val="CC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sp>
              <p:nvSpPr>
                <p:cNvPr id="57458" name="Line 56"/>
                <p:cNvSpPr>
                  <a:spLocks noChangeShapeType="1"/>
                </p:cNvSpPr>
                <p:nvPr/>
              </p:nvSpPr>
              <p:spPr bwMode="auto">
                <a:xfrm>
                  <a:off x="3360" y="3014"/>
                  <a:ext cx="720" cy="0"/>
                </a:xfrm>
                <a:prstGeom prst="line">
                  <a:avLst/>
                </a:prstGeom>
                <a:noFill/>
                <a:ln w="9525">
                  <a:solidFill>
                    <a:srgbClr val="CC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grpSp>
        </p:grpSp>
        <p:grpSp>
          <p:nvGrpSpPr>
            <p:cNvPr id="57410" name="Group 57"/>
            <p:cNvGrpSpPr/>
            <p:nvPr/>
          </p:nvGrpSpPr>
          <p:grpSpPr bwMode="auto">
            <a:xfrm>
              <a:off x="4712" y="2886"/>
              <a:ext cx="825" cy="215"/>
              <a:chOff x="3120" y="3000"/>
              <a:chExt cx="720" cy="120"/>
            </a:xfrm>
          </p:grpSpPr>
          <p:grpSp>
            <p:nvGrpSpPr>
              <p:cNvPr id="57443" name="Group 58"/>
              <p:cNvGrpSpPr/>
              <p:nvPr/>
            </p:nvGrpSpPr>
            <p:grpSpPr bwMode="auto">
              <a:xfrm>
                <a:off x="3120" y="3067"/>
                <a:ext cx="720" cy="53"/>
                <a:chOff x="3360" y="2918"/>
                <a:chExt cx="720" cy="149"/>
              </a:xfrm>
            </p:grpSpPr>
            <p:sp>
              <p:nvSpPr>
                <p:cNvPr id="57449" name="Line 59"/>
                <p:cNvSpPr>
                  <a:spLocks noChangeShapeType="1"/>
                </p:cNvSpPr>
                <p:nvPr/>
              </p:nvSpPr>
              <p:spPr bwMode="auto">
                <a:xfrm>
                  <a:off x="3360" y="2966"/>
                  <a:ext cx="720" cy="0"/>
                </a:xfrm>
                <a:prstGeom prst="line">
                  <a:avLst/>
                </a:prstGeom>
                <a:noFill/>
                <a:ln w="9525">
                  <a:solidFill>
                    <a:srgbClr val="CC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sp>
              <p:nvSpPr>
                <p:cNvPr id="57450" name="Line 60"/>
                <p:cNvSpPr>
                  <a:spLocks noChangeShapeType="1"/>
                </p:cNvSpPr>
                <p:nvPr/>
              </p:nvSpPr>
              <p:spPr bwMode="auto">
                <a:xfrm>
                  <a:off x="3360" y="2918"/>
                  <a:ext cx="720" cy="0"/>
                </a:xfrm>
                <a:prstGeom prst="line">
                  <a:avLst/>
                </a:prstGeom>
                <a:noFill/>
                <a:ln w="9525">
                  <a:solidFill>
                    <a:srgbClr val="CC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sp>
              <p:nvSpPr>
                <p:cNvPr id="57451" name="Line 61"/>
                <p:cNvSpPr>
                  <a:spLocks noChangeShapeType="1"/>
                </p:cNvSpPr>
                <p:nvPr/>
              </p:nvSpPr>
              <p:spPr bwMode="auto">
                <a:xfrm>
                  <a:off x="3360" y="3067"/>
                  <a:ext cx="720" cy="0"/>
                </a:xfrm>
                <a:prstGeom prst="line">
                  <a:avLst/>
                </a:prstGeom>
                <a:noFill/>
                <a:ln w="9525">
                  <a:solidFill>
                    <a:srgbClr val="CC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sp>
              <p:nvSpPr>
                <p:cNvPr id="57452" name="Line 62"/>
                <p:cNvSpPr>
                  <a:spLocks noChangeShapeType="1"/>
                </p:cNvSpPr>
                <p:nvPr/>
              </p:nvSpPr>
              <p:spPr bwMode="auto">
                <a:xfrm>
                  <a:off x="3360" y="3014"/>
                  <a:ext cx="720" cy="0"/>
                </a:xfrm>
                <a:prstGeom prst="line">
                  <a:avLst/>
                </a:prstGeom>
                <a:noFill/>
                <a:ln w="9525">
                  <a:solidFill>
                    <a:srgbClr val="CC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grpSp>
          <p:grpSp>
            <p:nvGrpSpPr>
              <p:cNvPr id="57444" name="Group 63"/>
              <p:cNvGrpSpPr/>
              <p:nvPr/>
            </p:nvGrpSpPr>
            <p:grpSpPr bwMode="auto">
              <a:xfrm>
                <a:off x="3120" y="3000"/>
                <a:ext cx="720" cy="53"/>
                <a:chOff x="3360" y="2918"/>
                <a:chExt cx="720" cy="149"/>
              </a:xfrm>
            </p:grpSpPr>
            <p:sp>
              <p:nvSpPr>
                <p:cNvPr id="57445" name="Line 64"/>
                <p:cNvSpPr>
                  <a:spLocks noChangeShapeType="1"/>
                </p:cNvSpPr>
                <p:nvPr/>
              </p:nvSpPr>
              <p:spPr bwMode="auto">
                <a:xfrm>
                  <a:off x="3360" y="2966"/>
                  <a:ext cx="720" cy="0"/>
                </a:xfrm>
                <a:prstGeom prst="line">
                  <a:avLst/>
                </a:prstGeom>
                <a:noFill/>
                <a:ln w="9525">
                  <a:solidFill>
                    <a:srgbClr val="CC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sp>
              <p:nvSpPr>
                <p:cNvPr id="57446" name="Line 65"/>
                <p:cNvSpPr>
                  <a:spLocks noChangeShapeType="1"/>
                </p:cNvSpPr>
                <p:nvPr/>
              </p:nvSpPr>
              <p:spPr bwMode="auto">
                <a:xfrm>
                  <a:off x="3360" y="2918"/>
                  <a:ext cx="720" cy="0"/>
                </a:xfrm>
                <a:prstGeom prst="line">
                  <a:avLst/>
                </a:prstGeom>
                <a:noFill/>
                <a:ln w="9525">
                  <a:solidFill>
                    <a:srgbClr val="CC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sp>
              <p:nvSpPr>
                <p:cNvPr id="57447" name="Line 66"/>
                <p:cNvSpPr>
                  <a:spLocks noChangeShapeType="1"/>
                </p:cNvSpPr>
                <p:nvPr/>
              </p:nvSpPr>
              <p:spPr bwMode="auto">
                <a:xfrm>
                  <a:off x="3360" y="3067"/>
                  <a:ext cx="720" cy="0"/>
                </a:xfrm>
                <a:prstGeom prst="line">
                  <a:avLst/>
                </a:prstGeom>
                <a:noFill/>
                <a:ln w="9525">
                  <a:solidFill>
                    <a:srgbClr val="CC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sp>
              <p:nvSpPr>
                <p:cNvPr id="57448" name="Line 67"/>
                <p:cNvSpPr>
                  <a:spLocks noChangeShapeType="1"/>
                </p:cNvSpPr>
                <p:nvPr/>
              </p:nvSpPr>
              <p:spPr bwMode="auto">
                <a:xfrm>
                  <a:off x="3360" y="3014"/>
                  <a:ext cx="720" cy="0"/>
                </a:xfrm>
                <a:prstGeom prst="line">
                  <a:avLst/>
                </a:prstGeom>
                <a:noFill/>
                <a:ln w="9525">
                  <a:solidFill>
                    <a:srgbClr val="CC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grpSp>
        </p:grpSp>
        <p:grpSp>
          <p:nvGrpSpPr>
            <p:cNvPr id="57411" name="Group 68"/>
            <p:cNvGrpSpPr/>
            <p:nvPr/>
          </p:nvGrpSpPr>
          <p:grpSpPr bwMode="auto">
            <a:xfrm>
              <a:off x="4714" y="2413"/>
              <a:ext cx="825" cy="254"/>
              <a:chOff x="3120" y="3000"/>
              <a:chExt cx="720" cy="120"/>
            </a:xfrm>
          </p:grpSpPr>
          <p:grpSp>
            <p:nvGrpSpPr>
              <p:cNvPr id="57433" name="Group 69"/>
              <p:cNvGrpSpPr/>
              <p:nvPr/>
            </p:nvGrpSpPr>
            <p:grpSpPr bwMode="auto">
              <a:xfrm>
                <a:off x="3120" y="3067"/>
                <a:ext cx="720" cy="53"/>
                <a:chOff x="3360" y="2918"/>
                <a:chExt cx="720" cy="149"/>
              </a:xfrm>
            </p:grpSpPr>
            <p:sp>
              <p:nvSpPr>
                <p:cNvPr id="57439" name="Line 70"/>
                <p:cNvSpPr>
                  <a:spLocks noChangeShapeType="1"/>
                </p:cNvSpPr>
                <p:nvPr/>
              </p:nvSpPr>
              <p:spPr bwMode="auto">
                <a:xfrm>
                  <a:off x="3360" y="2966"/>
                  <a:ext cx="720" cy="0"/>
                </a:xfrm>
                <a:prstGeom prst="line">
                  <a:avLst/>
                </a:prstGeom>
                <a:noFill/>
                <a:ln w="9525">
                  <a:solidFill>
                    <a:srgbClr val="CC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sp>
              <p:nvSpPr>
                <p:cNvPr id="57440" name="Line 71"/>
                <p:cNvSpPr>
                  <a:spLocks noChangeShapeType="1"/>
                </p:cNvSpPr>
                <p:nvPr/>
              </p:nvSpPr>
              <p:spPr bwMode="auto">
                <a:xfrm>
                  <a:off x="3360" y="2918"/>
                  <a:ext cx="720" cy="0"/>
                </a:xfrm>
                <a:prstGeom prst="line">
                  <a:avLst/>
                </a:prstGeom>
                <a:noFill/>
                <a:ln w="9525">
                  <a:solidFill>
                    <a:srgbClr val="CC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sp>
              <p:nvSpPr>
                <p:cNvPr id="57441" name="Line 72"/>
                <p:cNvSpPr>
                  <a:spLocks noChangeShapeType="1"/>
                </p:cNvSpPr>
                <p:nvPr/>
              </p:nvSpPr>
              <p:spPr bwMode="auto">
                <a:xfrm>
                  <a:off x="3360" y="3067"/>
                  <a:ext cx="720" cy="0"/>
                </a:xfrm>
                <a:prstGeom prst="line">
                  <a:avLst/>
                </a:prstGeom>
                <a:noFill/>
                <a:ln w="9525">
                  <a:solidFill>
                    <a:srgbClr val="CC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sp>
              <p:nvSpPr>
                <p:cNvPr id="57442" name="Line 73"/>
                <p:cNvSpPr>
                  <a:spLocks noChangeShapeType="1"/>
                </p:cNvSpPr>
                <p:nvPr/>
              </p:nvSpPr>
              <p:spPr bwMode="auto">
                <a:xfrm>
                  <a:off x="3360" y="3014"/>
                  <a:ext cx="720" cy="0"/>
                </a:xfrm>
                <a:prstGeom prst="line">
                  <a:avLst/>
                </a:prstGeom>
                <a:noFill/>
                <a:ln w="9525">
                  <a:solidFill>
                    <a:srgbClr val="CC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grpSp>
          <p:grpSp>
            <p:nvGrpSpPr>
              <p:cNvPr id="57434" name="Group 74"/>
              <p:cNvGrpSpPr/>
              <p:nvPr/>
            </p:nvGrpSpPr>
            <p:grpSpPr bwMode="auto">
              <a:xfrm>
                <a:off x="3120" y="3000"/>
                <a:ext cx="720" cy="53"/>
                <a:chOff x="3360" y="2918"/>
                <a:chExt cx="720" cy="149"/>
              </a:xfrm>
            </p:grpSpPr>
            <p:sp>
              <p:nvSpPr>
                <p:cNvPr id="57435" name="Line 75"/>
                <p:cNvSpPr>
                  <a:spLocks noChangeShapeType="1"/>
                </p:cNvSpPr>
                <p:nvPr/>
              </p:nvSpPr>
              <p:spPr bwMode="auto">
                <a:xfrm>
                  <a:off x="3360" y="2966"/>
                  <a:ext cx="720" cy="0"/>
                </a:xfrm>
                <a:prstGeom prst="line">
                  <a:avLst/>
                </a:prstGeom>
                <a:noFill/>
                <a:ln w="9525">
                  <a:solidFill>
                    <a:srgbClr val="CC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sp>
              <p:nvSpPr>
                <p:cNvPr id="57436" name="Line 76"/>
                <p:cNvSpPr>
                  <a:spLocks noChangeShapeType="1"/>
                </p:cNvSpPr>
                <p:nvPr/>
              </p:nvSpPr>
              <p:spPr bwMode="auto">
                <a:xfrm>
                  <a:off x="3360" y="2918"/>
                  <a:ext cx="720" cy="0"/>
                </a:xfrm>
                <a:prstGeom prst="line">
                  <a:avLst/>
                </a:prstGeom>
                <a:noFill/>
                <a:ln w="9525">
                  <a:solidFill>
                    <a:srgbClr val="CC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sp>
              <p:nvSpPr>
                <p:cNvPr id="57437" name="Line 77"/>
                <p:cNvSpPr>
                  <a:spLocks noChangeShapeType="1"/>
                </p:cNvSpPr>
                <p:nvPr/>
              </p:nvSpPr>
              <p:spPr bwMode="auto">
                <a:xfrm>
                  <a:off x="3360" y="3067"/>
                  <a:ext cx="720" cy="0"/>
                </a:xfrm>
                <a:prstGeom prst="line">
                  <a:avLst/>
                </a:prstGeom>
                <a:noFill/>
                <a:ln w="9525">
                  <a:solidFill>
                    <a:srgbClr val="CC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sp>
              <p:nvSpPr>
                <p:cNvPr id="57438" name="Line 78"/>
                <p:cNvSpPr>
                  <a:spLocks noChangeShapeType="1"/>
                </p:cNvSpPr>
                <p:nvPr/>
              </p:nvSpPr>
              <p:spPr bwMode="auto">
                <a:xfrm>
                  <a:off x="3360" y="3014"/>
                  <a:ext cx="720" cy="0"/>
                </a:xfrm>
                <a:prstGeom prst="line">
                  <a:avLst/>
                </a:prstGeom>
                <a:noFill/>
                <a:ln w="9525">
                  <a:solidFill>
                    <a:srgbClr val="CC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grpSp>
        </p:grpSp>
        <p:sp>
          <p:nvSpPr>
            <p:cNvPr id="57412" name="Text Box 79"/>
            <p:cNvSpPr txBox="1">
              <a:spLocks noChangeArrowheads="1"/>
            </p:cNvSpPr>
            <p:nvPr/>
          </p:nvSpPr>
          <p:spPr bwMode="auto">
            <a:xfrm>
              <a:off x="5519" y="3357"/>
              <a:ext cx="225" cy="25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algn="ctr" eaLnBrk="1" hangingPunct="1"/>
              <a:r>
                <a:rPr kumimoji="1" lang="en-US" altLang="zh-CN" sz="2000">
                  <a:solidFill>
                    <a:srgbClr val="336666"/>
                  </a:solidFill>
                  <a:latin typeface="Times New Roman" panose="02020603050405020304" pitchFamily="18" charset="0"/>
                  <a:ea typeface="微软雅黑" panose="020B0503020204020204" pitchFamily="34" charset="-122"/>
                  <a:cs typeface="Times New Roman" panose="02020603050405020304" pitchFamily="18" charset="0"/>
                </a:rPr>
                <a:t>1</a:t>
              </a:r>
            </a:p>
          </p:txBody>
        </p:sp>
        <p:sp>
          <p:nvSpPr>
            <p:cNvPr id="57413" name="Text Box 80"/>
            <p:cNvSpPr txBox="1">
              <a:spLocks noChangeArrowheads="1"/>
            </p:cNvSpPr>
            <p:nvPr/>
          </p:nvSpPr>
          <p:spPr bwMode="auto">
            <a:xfrm>
              <a:off x="5519" y="3184"/>
              <a:ext cx="225" cy="25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algn="ctr" eaLnBrk="1" hangingPunct="1"/>
              <a:r>
                <a:rPr kumimoji="1" lang="en-US" altLang="zh-CN" sz="2000">
                  <a:solidFill>
                    <a:srgbClr val="336666"/>
                  </a:solidFill>
                  <a:latin typeface="Times New Roman" panose="02020603050405020304" pitchFamily="18" charset="0"/>
                  <a:ea typeface="微软雅黑" panose="020B0503020204020204" pitchFamily="34" charset="-122"/>
                  <a:cs typeface="Times New Roman" panose="02020603050405020304" pitchFamily="18" charset="0"/>
                </a:rPr>
                <a:t>2</a:t>
              </a:r>
            </a:p>
          </p:txBody>
        </p:sp>
        <p:sp>
          <p:nvSpPr>
            <p:cNvPr id="57414" name="Text Box 81"/>
            <p:cNvSpPr txBox="1">
              <a:spLocks noChangeArrowheads="1"/>
            </p:cNvSpPr>
            <p:nvPr/>
          </p:nvSpPr>
          <p:spPr bwMode="auto">
            <a:xfrm>
              <a:off x="5527" y="2886"/>
              <a:ext cx="225" cy="249"/>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algn="ctr" eaLnBrk="1" hangingPunct="1"/>
              <a:r>
                <a:rPr kumimoji="1" lang="en-US" altLang="zh-CN" sz="2000">
                  <a:solidFill>
                    <a:srgbClr val="336666"/>
                  </a:solidFill>
                  <a:latin typeface="Times New Roman" panose="02020603050405020304" pitchFamily="18" charset="0"/>
                  <a:ea typeface="微软雅黑" panose="020B0503020204020204" pitchFamily="34" charset="-122"/>
                  <a:cs typeface="Times New Roman" panose="02020603050405020304" pitchFamily="18" charset="0"/>
                </a:rPr>
                <a:t>3</a:t>
              </a:r>
            </a:p>
          </p:txBody>
        </p:sp>
        <p:sp>
          <p:nvSpPr>
            <p:cNvPr id="57415" name="Text Box 82"/>
            <p:cNvSpPr txBox="1">
              <a:spLocks noChangeArrowheads="1"/>
            </p:cNvSpPr>
            <p:nvPr/>
          </p:nvSpPr>
          <p:spPr bwMode="auto">
            <a:xfrm>
              <a:off x="5519" y="2441"/>
              <a:ext cx="225" cy="25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algn="ctr" eaLnBrk="1" hangingPunct="1"/>
              <a:r>
                <a:rPr kumimoji="1" lang="en-US" altLang="zh-CN" sz="2000">
                  <a:solidFill>
                    <a:srgbClr val="336666"/>
                  </a:solidFill>
                  <a:latin typeface="Times New Roman" panose="02020603050405020304" pitchFamily="18" charset="0"/>
                  <a:ea typeface="微软雅黑" panose="020B0503020204020204" pitchFamily="34" charset="-122"/>
                  <a:cs typeface="Times New Roman" panose="02020603050405020304" pitchFamily="18" charset="0"/>
                </a:rPr>
                <a:t>4</a:t>
              </a:r>
            </a:p>
          </p:txBody>
        </p:sp>
        <p:grpSp>
          <p:nvGrpSpPr>
            <p:cNvPr id="57416" name="Group 83"/>
            <p:cNvGrpSpPr/>
            <p:nvPr/>
          </p:nvGrpSpPr>
          <p:grpSpPr bwMode="auto">
            <a:xfrm>
              <a:off x="4706" y="1741"/>
              <a:ext cx="825" cy="398"/>
              <a:chOff x="3120" y="3000"/>
              <a:chExt cx="720" cy="120"/>
            </a:xfrm>
          </p:grpSpPr>
          <p:grpSp>
            <p:nvGrpSpPr>
              <p:cNvPr id="57423" name="Group 84"/>
              <p:cNvGrpSpPr/>
              <p:nvPr/>
            </p:nvGrpSpPr>
            <p:grpSpPr bwMode="auto">
              <a:xfrm>
                <a:off x="3120" y="3067"/>
                <a:ext cx="720" cy="53"/>
                <a:chOff x="3360" y="2918"/>
                <a:chExt cx="720" cy="149"/>
              </a:xfrm>
            </p:grpSpPr>
            <p:sp>
              <p:nvSpPr>
                <p:cNvPr id="57429" name="Line 85"/>
                <p:cNvSpPr>
                  <a:spLocks noChangeShapeType="1"/>
                </p:cNvSpPr>
                <p:nvPr/>
              </p:nvSpPr>
              <p:spPr bwMode="auto">
                <a:xfrm>
                  <a:off x="3360" y="2966"/>
                  <a:ext cx="720" cy="0"/>
                </a:xfrm>
                <a:prstGeom prst="line">
                  <a:avLst/>
                </a:prstGeom>
                <a:noFill/>
                <a:ln w="9525">
                  <a:solidFill>
                    <a:srgbClr val="CC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sp>
              <p:nvSpPr>
                <p:cNvPr id="57430" name="Line 86"/>
                <p:cNvSpPr>
                  <a:spLocks noChangeShapeType="1"/>
                </p:cNvSpPr>
                <p:nvPr/>
              </p:nvSpPr>
              <p:spPr bwMode="auto">
                <a:xfrm>
                  <a:off x="3360" y="2918"/>
                  <a:ext cx="720" cy="0"/>
                </a:xfrm>
                <a:prstGeom prst="line">
                  <a:avLst/>
                </a:prstGeom>
                <a:noFill/>
                <a:ln w="9525">
                  <a:solidFill>
                    <a:srgbClr val="CC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sp>
              <p:nvSpPr>
                <p:cNvPr id="57431" name="Line 87"/>
                <p:cNvSpPr>
                  <a:spLocks noChangeShapeType="1"/>
                </p:cNvSpPr>
                <p:nvPr/>
              </p:nvSpPr>
              <p:spPr bwMode="auto">
                <a:xfrm>
                  <a:off x="3360" y="3067"/>
                  <a:ext cx="720" cy="0"/>
                </a:xfrm>
                <a:prstGeom prst="line">
                  <a:avLst/>
                </a:prstGeom>
                <a:noFill/>
                <a:ln w="9525">
                  <a:solidFill>
                    <a:srgbClr val="CC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sp>
              <p:nvSpPr>
                <p:cNvPr id="57432" name="Line 88"/>
                <p:cNvSpPr>
                  <a:spLocks noChangeShapeType="1"/>
                </p:cNvSpPr>
                <p:nvPr/>
              </p:nvSpPr>
              <p:spPr bwMode="auto">
                <a:xfrm>
                  <a:off x="3360" y="3014"/>
                  <a:ext cx="720" cy="0"/>
                </a:xfrm>
                <a:prstGeom prst="line">
                  <a:avLst/>
                </a:prstGeom>
                <a:noFill/>
                <a:ln w="9525">
                  <a:solidFill>
                    <a:srgbClr val="CC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grpSp>
          <p:grpSp>
            <p:nvGrpSpPr>
              <p:cNvPr id="57424" name="Group 89"/>
              <p:cNvGrpSpPr/>
              <p:nvPr/>
            </p:nvGrpSpPr>
            <p:grpSpPr bwMode="auto">
              <a:xfrm>
                <a:off x="3120" y="3000"/>
                <a:ext cx="720" cy="53"/>
                <a:chOff x="3360" y="2918"/>
                <a:chExt cx="720" cy="149"/>
              </a:xfrm>
            </p:grpSpPr>
            <p:sp>
              <p:nvSpPr>
                <p:cNvPr id="57425" name="Line 90"/>
                <p:cNvSpPr>
                  <a:spLocks noChangeShapeType="1"/>
                </p:cNvSpPr>
                <p:nvPr/>
              </p:nvSpPr>
              <p:spPr bwMode="auto">
                <a:xfrm>
                  <a:off x="3360" y="2966"/>
                  <a:ext cx="720" cy="0"/>
                </a:xfrm>
                <a:prstGeom prst="line">
                  <a:avLst/>
                </a:prstGeom>
                <a:noFill/>
                <a:ln w="9525">
                  <a:solidFill>
                    <a:srgbClr val="CC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sp>
              <p:nvSpPr>
                <p:cNvPr id="57426" name="Line 91"/>
                <p:cNvSpPr>
                  <a:spLocks noChangeShapeType="1"/>
                </p:cNvSpPr>
                <p:nvPr/>
              </p:nvSpPr>
              <p:spPr bwMode="auto">
                <a:xfrm>
                  <a:off x="3360" y="2918"/>
                  <a:ext cx="720" cy="0"/>
                </a:xfrm>
                <a:prstGeom prst="line">
                  <a:avLst/>
                </a:prstGeom>
                <a:noFill/>
                <a:ln w="9525">
                  <a:solidFill>
                    <a:srgbClr val="CC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sp>
              <p:nvSpPr>
                <p:cNvPr id="57427" name="Line 92"/>
                <p:cNvSpPr>
                  <a:spLocks noChangeShapeType="1"/>
                </p:cNvSpPr>
                <p:nvPr/>
              </p:nvSpPr>
              <p:spPr bwMode="auto">
                <a:xfrm>
                  <a:off x="3360" y="3067"/>
                  <a:ext cx="720" cy="0"/>
                </a:xfrm>
                <a:prstGeom prst="line">
                  <a:avLst/>
                </a:prstGeom>
                <a:noFill/>
                <a:ln w="9525">
                  <a:solidFill>
                    <a:srgbClr val="CC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sp>
              <p:nvSpPr>
                <p:cNvPr id="57428" name="Line 93"/>
                <p:cNvSpPr>
                  <a:spLocks noChangeShapeType="1"/>
                </p:cNvSpPr>
                <p:nvPr/>
              </p:nvSpPr>
              <p:spPr bwMode="auto">
                <a:xfrm>
                  <a:off x="3360" y="3014"/>
                  <a:ext cx="720" cy="0"/>
                </a:xfrm>
                <a:prstGeom prst="line">
                  <a:avLst/>
                </a:prstGeom>
                <a:noFill/>
                <a:ln w="9525">
                  <a:solidFill>
                    <a:srgbClr val="CC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grpSp>
        </p:grpSp>
        <p:sp>
          <p:nvSpPr>
            <p:cNvPr id="57417" name="Text Box 94"/>
            <p:cNvSpPr txBox="1">
              <a:spLocks noChangeArrowheads="1"/>
            </p:cNvSpPr>
            <p:nvPr/>
          </p:nvSpPr>
          <p:spPr bwMode="auto">
            <a:xfrm>
              <a:off x="5535" y="1841"/>
              <a:ext cx="225" cy="25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algn="ctr" eaLnBrk="1" hangingPunct="1"/>
              <a:r>
                <a:rPr kumimoji="1" lang="en-US" altLang="zh-CN" sz="2000">
                  <a:solidFill>
                    <a:srgbClr val="336666"/>
                  </a:solidFill>
                  <a:latin typeface="Times New Roman" panose="02020603050405020304" pitchFamily="18" charset="0"/>
                  <a:ea typeface="微软雅黑" panose="020B0503020204020204" pitchFamily="34" charset="-122"/>
                  <a:cs typeface="Times New Roman" panose="02020603050405020304" pitchFamily="18" charset="0"/>
                </a:rPr>
                <a:t>5</a:t>
              </a:r>
            </a:p>
          </p:txBody>
        </p:sp>
        <p:grpSp>
          <p:nvGrpSpPr>
            <p:cNvPr id="57418" name="Group 95"/>
            <p:cNvGrpSpPr/>
            <p:nvPr/>
          </p:nvGrpSpPr>
          <p:grpSpPr bwMode="auto">
            <a:xfrm>
              <a:off x="4696" y="3477"/>
              <a:ext cx="825" cy="60"/>
              <a:chOff x="3360" y="2918"/>
              <a:chExt cx="720" cy="149"/>
            </a:xfrm>
          </p:grpSpPr>
          <p:sp>
            <p:nvSpPr>
              <p:cNvPr id="57419" name="Line 96"/>
              <p:cNvSpPr>
                <a:spLocks noChangeShapeType="1"/>
              </p:cNvSpPr>
              <p:nvPr/>
            </p:nvSpPr>
            <p:spPr bwMode="auto">
              <a:xfrm>
                <a:off x="3360" y="2966"/>
                <a:ext cx="720" cy="0"/>
              </a:xfrm>
              <a:prstGeom prst="line">
                <a:avLst/>
              </a:prstGeom>
              <a:noFill/>
              <a:ln w="9525">
                <a:solidFill>
                  <a:srgbClr val="CC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sp>
            <p:nvSpPr>
              <p:cNvPr id="57420" name="Line 97"/>
              <p:cNvSpPr>
                <a:spLocks noChangeShapeType="1"/>
              </p:cNvSpPr>
              <p:nvPr/>
            </p:nvSpPr>
            <p:spPr bwMode="auto">
              <a:xfrm>
                <a:off x="3360" y="2918"/>
                <a:ext cx="720" cy="0"/>
              </a:xfrm>
              <a:prstGeom prst="line">
                <a:avLst/>
              </a:prstGeom>
              <a:noFill/>
              <a:ln w="9525">
                <a:solidFill>
                  <a:srgbClr val="CC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sp>
            <p:nvSpPr>
              <p:cNvPr id="57421" name="Line 98"/>
              <p:cNvSpPr>
                <a:spLocks noChangeShapeType="1"/>
              </p:cNvSpPr>
              <p:nvPr/>
            </p:nvSpPr>
            <p:spPr bwMode="auto">
              <a:xfrm>
                <a:off x="3360" y="3067"/>
                <a:ext cx="720" cy="0"/>
              </a:xfrm>
              <a:prstGeom prst="line">
                <a:avLst/>
              </a:prstGeom>
              <a:noFill/>
              <a:ln w="9525">
                <a:solidFill>
                  <a:srgbClr val="CC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sp>
            <p:nvSpPr>
              <p:cNvPr id="57422" name="Line 99"/>
              <p:cNvSpPr>
                <a:spLocks noChangeShapeType="1"/>
              </p:cNvSpPr>
              <p:nvPr/>
            </p:nvSpPr>
            <p:spPr bwMode="auto">
              <a:xfrm>
                <a:off x="3360" y="3014"/>
                <a:ext cx="720" cy="0"/>
              </a:xfrm>
              <a:prstGeom prst="line">
                <a:avLst/>
              </a:prstGeom>
              <a:noFill/>
              <a:ln w="9525">
                <a:solidFill>
                  <a:srgbClr val="CC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grpSp>
      </p:grpSp>
      <p:grpSp>
        <p:nvGrpSpPr>
          <p:cNvPr id="57377" name="Group 100"/>
          <p:cNvGrpSpPr/>
          <p:nvPr/>
        </p:nvGrpSpPr>
        <p:grpSpPr bwMode="auto">
          <a:xfrm>
            <a:off x="2724150" y="4851400"/>
            <a:ext cx="4397375" cy="1373188"/>
            <a:chOff x="1716" y="3056"/>
            <a:chExt cx="2770" cy="865"/>
          </a:xfrm>
        </p:grpSpPr>
        <p:sp>
          <p:nvSpPr>
            <p:cNvPr id="57394" name="Arc 101"/>
            <p:cNvSpPr/>
            <p:nvPr/>
          </p:nvSpPr>
          <p:spPr bwMode="auto">
            <a:xfrm rot="7956492">
              <a:off x="2823" y="3102"/>
              <a:ext cx="587" cy="495"/>
            </a:xfrm>
            <a:custGeom>
              <a:avLst/>
              <a:gdLst>
                <a:gd name="T0" fmla="*/ 0 w 21314"/>
                <a:gd name="T1" fmla="*/ 0 h 20411"/>
                <a:gd name="T2" fmla="*/ 0 w 21314"/>
                <a:gd name="T3" fmla="*/ 0 h 20411"/>
                <a:gd name="T4" fmla="*/ 0 w 21314"/>
                <a:gd name="T5" fmla="*/ 0 h 20411"/>
                <a:gd name="T6" fmla="*/ 0 60000 65536"/>
                <a:gd name="T7" fmla="*/ 0 60000 65536"/>
                <a:gd name="T8" fmla="*/ 0 60000 65536"/>
              </a:gdLst>
              <a:ahLst/>
              <a:cxnLst>
                <a:cxn ang="T6">
                  <a:pos x="T0" y="T1"/>
                </a:cxn>
                <a:cxn ang="T7">
                  <a:pos x="T2" y="T3"/>
                </a:cxn>
                <a:cxn ang="T8">
                  <a:pos x="T4" y="T5"/>
                </a:cxn>
              </a:cxnLst>
              <a:rect l="0" t="0" r="r" b="b"/>
              <a:pathLst>
                <a:path w="21314" h="20411" fill="none" extrusionOk="0">
                  <a:moveTo>
                    <a:pt x="7067" y="-1"/>
                  </a:moveTo>
                  <a:cubicBezTo>
                    <a:pt x="14559" y="2593"/>
                    <a:pt x="20027" y="9083"/>
                    <a:pt x="21313" y="16907"/>
                  </a:cubicBezTo>
                </a:path>
                <a:path w="21314" h="20411" stroke="0" extrusionOk="0">
                  <a:moveTo>
                    <a:pt x="7067" y="-1"/>
                  </a:moveTo>
                  <a:cubicBezTo>
                    <a:pt x="14559" y="2593"/>
                    <a:pt x="20027" y="9083"/>
                    <a:pt x="21313" y="16907"/>
                  </a:cubicBezTo>
                  <a:lnTo>
                    <a:pt x="0" y="20411"/>
                  </a:lnTo>
                  <a:lnTo>
                    <a:pt x="7067" y="-1"/>
                  </a:lnTo>
                  <a:close/>
                </a:path>
              </a:pathLst>
            </a:custGeom>
            <a:noFill/>
            <a:ln w="38100">
              <a:solidFill>
                <a:srgbClr val="80008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7395" name="Text Box 102"/>
            <p:cNvSpPr txBox="1">
              <a:spLocks noChangeArrowheads="1"/>
            </p:cNvSpPr>
            <p:nvPr/>
          </p:nvSpPr>
          <p:spPr bwMode="auto">
            <a:xfrm>
              <a:off x="2991" y="3569"/>
              <a:ext cx="212" cy="28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algn="ctr" eaLnBrk="1" hangingPunct="1"/>
              <a:r>
                <a:rPr kumimoji="1" lang="en-US" altLang="zh-CN" sz="2400">
                  <a:solidFill>
                    <a:srgbClr val="336666"/>
                  </a:solidFill>
                  <a:latin typeface="Times New Roman" panose="02020603050405020304" pitchFamily="18" charset="0"/>
                  <a:ea typeface="微软雅黑" panose="020B0503020204020204" pitchFamily="34" charset="-122"/>
                  <a:cs typeface="Times New Roman" panose="02020603050405020304" pitchFamily="18" charset="0"/>
                </a:rPr>
                <a:t>0</a:t>
              </a:r>
            </a:p>
          </p:txBody>
        </p:sp>
        <p:graphicFrame>
          <p:nvGraphicFramePr>
            <p:cNvPr id="57396" name="Object 103"/>
            <p:cNvGraphicFramePr>
              <a:graphicFrameLocks noChangeAspect="1"/>
            </p:cNvGraphicFramePr>
            <p:nvPr/>
          </p:nvGraphicFramePr>
          <p:xfrm>
            <a:off x="3224" y="3532"/>
            <a:ext cx="212" cy="365"/>
          </p:xfrm>
          <a:graphic>
            <a:graphicData uri="http://schemas.openxmlformats.org/presentationml/2006/ole">
              <mc:AlternateContent xmlns:mc="http://schemas.openxmlformats.org/markup-compatibility/2006">
                <mc:Choice xmlns:v="urn:schemas-microsoft-com:vml" Requires="v">
                  <p:oleObj spid="_x0000_s366106" name="Equation" r:id="rId8" imgW="228600" imgH="393700" progId="Equation.3">
                    <p:embed/>
                  </p:oleObj>
                </mc:Choice>
                <mc:Fallback>
                  <p:oleObj name="Equation" r:id="rId8" imgW="228600" imgH="393700" progId="Equation.3">
                    <p:embed/>
                    <p:pic>
                      <p:nvPicPr>
                        <p:cNvPr id="0" name="图片 16367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224" y="3532"/>
                          <a:ext cx="212"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7397" name="Object 104"/>
            <p:cNvGraphicFramePr>
              <a:graphicFrameLocks noChangeAspect="1"/>
            </p:cNvGraphicFramePr>
            <p:nvPr/>
          </p:nvGraphicFramePr>
          <p:xfrm>
            <a:off x="3503" y="3532"/>
            <a:ext cx="212" cy="365"/>
          </p:xfrm>
          <a:graphic>
            <a:graphicData uri="http://schemas.openxmlformats.org/presentationml/2006/ole">
              <mc:AlternateContent xmlns:mc="http://schemas.openxmlformats.org/markup-compatibility/2006">
                <mc:Choice xmlns:v="urn:schemas-microsoft-com:vml" Requires="v">
                  <p:oleObj spid="_x0000_s366107" name="Equation" r:id="rId10" imgW="228600" imgH="393700" progId="Equation.3">
                    <p:embed/>
                  </p:oleObj>
                </mc:Choice>
                <mc:Fallback>
                  <p:oleObj name="Equation" r:id="rId10" imgW="228600" imgH="393700" progId="Equation.3">
                    <p:embed/>
                    <p:pic>
                      <p:nvPicPr>
                        <p:cNvPr id="0" name="图片 163680"/>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503" y="3532"/>
                          <a:ext cx="212"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7398" name="Object 105"/>
            <p:cNvGraphicFramePr>
              <a:graphicFrameLocks noChangeAspect="1"/>
            </p:cNvGraphicFramePr>
            <p:nvPr/>
          </p:nvGraphicFramePr>
          <p:xfrm>
            <a:off x="3807" y="3532"/>
            <a:ext cx="212" cy="365"/>
          </p:xfrm>
          <a:graphic>
            <a:graphicData uri="http://schemas.openxmlformats.org/presentationml/2006/ole">
              <mc:AlternateContent xmlns:mc="http://schemas.openxmlformats.org/markup-compatibility/2006">
                <mc:Choice xmlns:v="urn:schemas-microsoft-com:vml" Requires="v">
                  <p:oleObj spid="_x0000_s366108" name="Equation" r:id="rId12" imgW="228600" imgH="393700" progId="Equation.3">
                    <p:embed/>
                  </p:oleObj>
                </mc:Choice>
                <mc:Fallback>
                  <p:oleObj name="Equation" r:id="rId12" imgW="228600" imgH="393700" progId="Equation.3">
                    <p:embed/>
                    <p:pic>
                      <p:nvPicPr>
                        <p:cNvPr id="0" name="图片 163681"/>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07" y="3532"/>
                          <a:ext cx="212"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7399" name="Object 106"/>
            <p:cNvGraphicFramePr>
              <a:graphicFrameLocks noChangeAspect="1"/>
            </p:cNvGraphicFramePr>
            <p:nvPr/>
          </p:nvGraphicFramePr>
          <p:xfrm>
            <a:off x="2610" y="3540"/>
            <a:ext cx="318" cy="365"/>
          </p:xfrm>
          <a:graphic>
            <a:graphicData uri="http://schemas.openxmlformats.org/presentationml/2006/ole">
              <mc:AlternateContent xmlns:mc="http://schemas.openxmlformats.org/markup-compatibility/2006">
                <mc:Choice xmlns:v="urn:schemas-microsoft-com:vml" Requires="v">
                  <p:oleObj spid="_x0000_s366109" name="Equation" r:id="rId14" imgW="342900" imgH="393700" progId="Equation.3">
                    <p:embed/>
                  </p:oleObj>
                </mc:Choice>
                <mc:Fallback>
                  <p:oleObj name="Equation" r:id="rId14" imgW="342900" imgH="393700" progId="Equation.3">
                    <p:embed/>
                    <p:pic>
                      <p:nvPicPr>
                        <p:cNvPr id="0" name="图片 163682"/>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610" y="3540"/>
                          <a:ext cx="318"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7400" name="Object 107"/>
            <p:cNvGraphicFramePr>
              <a:graphicFrameLocks noChangeAspect="1"/>
            </p:cNvGraphicFramePr>
            <p:nvPr/>
          </p:nvGraphicFramePr>
          <p:xfrm>
            <a:off x="2314" y="3540"/>
            <a:ext cx="318" cy="365"/>
          </p:xfrm>
          <a:graphic>
            <a:graphicData uri="http://schemas.openxmlformats.org/presentationml/2006/ole">
              <mc:AlternateContent xmlns:mc="http://schemas.openxmlformats.org/markup-compatibility/2006">
                <mc:Choice xmlns:v="urn:schemas-microsoft-com:vml" Requires="v">
                  <p:oleObj spid="_x0000_s366110" name="Equation" r:id="rId16" imgW="342900" imgH="393700" progId="Equation.3">
                    <p:embed/>
                  </p:oleObj>
                </mc:Choice>
                <mc:Fallback>
                  <p:oleObj name="Equation" r:id="rId16" imgW="342900" imgH="393700" progId="Equation.3">
                    <p:embed/>
                    <p:pic>
                      <p:nvPicPr>
                        <p:cNvPr id="0" name="图片 163683"/>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314" y="3540"/>
                          <a:ext cx="318"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7401" name="Object 108"/>
            <p:cNvGraphicFramePr>
              <a:graphicFrameLocks noChangeAspect="1"/>
            </p:cNvGraphicFramePr>
            <p:nvPr/>
          </p:nvGraphicFramePr>
          <p:xfrm>
            <a:off x="1996" y="3548"/>
            <a:ext cx="318" cy="365"/>
          </p:xfrm>
          <a:graphic>
            <a:graphicData uri="http://schemas.openxmlformats.org/presentationml/2006/ole">
              <mc:AlternateContent xmlns:mc="http://schemas.openxmlformats.org/markup-compatibility/2006">
                <mc:Choice xmlns:v="urn:schemas-microsoft-com:vml" Requires="v">
                  <p:oleObj spid="_x0000_s366111" name="Equation" r:id="rId18" imgW="342900" imgH="393700" progId="Equation.3">
                    <p:embed/>
                  </p:oleObj>
                </mc:Choice>
                <mc:Fallback>
                  <p:oleObj name="Equation" r:id="rId18" imgW="342900" imgH="393700" progId="Equation.3">
                    <p:embed/>
                    <p:pic>
                      <p:nvPicPr>
                        <p:cNvPr id="0" name="图片 163684"/>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996" y="3548"/>
                          <a:ext cx="318"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7402" name="Line 109"/>
            <p:cNvSpPr>
              <a:spLocks noChangeShapeType="1"/>
            </p:cNvSpPr>
            <p:nvPr/>
          </p:nvSpPr>
          <p:spPr bwMode="auto">
            <a:xfrm flipV="1">
              <a:off x="1828" y="3532"/>
              <a:ext cx="2658" cy="8"/>
            </a:xfrm>
            <a:prstGeom prst="line">
              <a:avLst/>
            </a:prstGeom>
            <a:noFill/>
            <a:ln w="285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sp>
          <p:nvSpPr>
            <p:cNvPr id="57403" name="Freeform 110"/>
            <p:cNvSpPr/>
            <p:nvPr/>
          </p:nvSpPr>
          <p:spPr bwMode="auto">
            <a:xfrm flipH="1">
              <a:off x="3412" y="3243"/>
              <a:ext cx="131" cy="149"/>
            </a:xfrm>
            <a:custGeom>
              <a:avLst/>
              <a:gdLst>
                <a:gd name="T0" fmla="*/ 0 w 96"/>
                <a:gd name="T1" fmla="*/ 0 h 288"/>
                <a:gd name="T2" fmla="*/ 454 w 96"/>
                <a:gd name="T3" fmla="*/ 11 h 288"/>
                <a:gd name="T4" fmla="*/ 0 60000 65536"/>
                <a:gd name="T5" fmla="*/ 0 60000 65536"/>
              </a:gdLst>
              <a:ahLst/>
              <a:cxnLst>
                <a:cxn ang="T4">
                  <a:pos x="T0" y="T1"/>
                </a:cxn>
                <a:cxn ang="T5">
                  <a:pos x="T2" y="T3"/>
                </a:cxn>
              </a:cxnLst>
              <a:rect l="0" t="0" r="r" b="b"/>
              <a:pathLst>
                <a:path w="96" h="288">
                  <a:moveTo>
                    <a:pt x="0" y="0"/>
                  </a:moveTo>
                  <a:cubicBezTo>
                    <a:pt x="40" y="120"/>
                    <a:pt x="80" y="240"/>
                    <a:pt x="96" y="288"/>
                  </a:cubicBezTo>
                </a:path>
              </a:pathLst>
            </a:custGeom>
            <a:noFill/>
            <a:ln w="12700" cap="flat" cmpd="sng">
              <a:solidFill>
                <a:srgbClr val="800080"/>
              </a:solidFill>
              <a:prstDash val="dash"/>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7404" name="Freeform 111"/>
            <p:cNvSpPr/>
            <p:nvPr/>
          </p:nvSpPr>
          <p:spPr bwMode="auto">
            <a:xfrm>
              <a:off x="3379" y="3227"/>
              <a:ext cx="253" cy="146"/>
            </a:xfrm>
            <a:custGeom>
              <a:avLst/>
              <a:gdLst>
                <a:gd name="T0" fmla="*/ 10 w 576"/>
                <a:gd name="T1" fmla="*/ 0 h 640"/>
                <a:gd name="T2" fmla="*/ 9 w 576"/>
                <a:gd name="T3" fmla="*/ 0 h 640"/>
                <a:gd name="T4" fmla="*/ 6 w 576"/>
                <a:gd name="T5" fmla="*/ 0 h 640"/>
                <a:gd name="T6" fmla="*/ 2 w 576"/>
                <a:gd name="T7" fmla="*/ 0 h 640"/>
                <a:gd name="T8" fmla="*/ 0 w 576"/>
                <a:gd name="T9" fmla="*/ 0 h 6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6" h="640">
                  <a:moveTo>
                    <a:pt x="576" y="16"/>
                  </a:moveTo>
                  <a:cubicBezTo>
                    <a:pt x="568" y="8"/>
                    <a:pt x="560" y="0"/>
                    <a:pt x="528" y="16"/>
                  </a:cubicBezTo>
                  <a:cubicBezTo>
                    <a:pt x="496" y="32"/>
                    <a:pt x="448" y="24"/>
                    <a:pt x="384" y="112"/>
                  </a:cubicBezTo>
                  <a:cubicBezTo>
                    <a:pt x="320" y="200"/>
                    <a:pt x="208" y="456"/>
                    <a:pt x="144" y="544"/>
                  </a:cubicBezTo>
                  <a:cubicBezTo>
                    <a:pt x="80" y="632"/>
                    <a:pt x="40" y="636"/>
                    <a:pt x="0" y="640"/>
                  </a:cubicBezTo>
                </a:path>
              </a:pathLst>
            </a:custGeom>
            <a:noFill/>
            <a:ln w="38100" cmpd="sng">
              <a:solidFill>
                <a:srgbClr val="80008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7405" name="Freeform 112"/>
            <p:cNvSpPr/>
            <p:nvPr/>
          </p:nvSpPr>
          <p:spPr bwMode="auto">
            <a:xfrm flipH="1">
              <a:off x="2547" y="3235"/>
              <a:ext cx="253" cy="146"/>
            </a:xfrm>
            <a:custGeom>
              <a:avLst/>
              <a:gdLst>
                <a:gd name="T0" fmla="*/ 10 w 576"/>
                <a:gd name="T1" fmla="*/ 0 h 640"/>
                <a:gd name="T2" fmla="*/ 9 w 576"/>
                <a:gd name="T3" fmla="*/ 0 h 640"/>
                <a:gd name="T4" fmla="*/ 6 w 576"/>
                <a:gd name="T5" fmla="*/ 0 h 640"/>
                <a:gd name="T6" fmla="*/ 2 w 576"/>
                <a:gd name="T7" fmla="*/ 0 h 640"/>
                <a:gd name="T8" fmla="*/ 0 w 576"/>
                <a:gd name="T9" fmla="*/ 0 h 6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6" h="640">
                  <a:moveTo>
                    <a:pt x="576" y="16"/>
                  </a:moveTo>
                  <a:cubicBezTo>
                    <a:pt x="568" y="8"/>
                    <a:pt x="560" y="0"/>
                    <a:pt x="528" y="16"/>
                  </a:cubicBezTo>
                  <a:cubicBezTo>
                    <a:pt x="496" y="32"/>
                    <a:pt x="448" y="24"/>
                    <a:pt x="384" y="112"/>
                  </a:cubicBezTo>
                  <a:cubicBezTo>
                    <a:pt x="320" y="200"/>
                    <a:pt x="208" y="456"/>
                    <a:pt x="144" y="544"/>
                  </a:cubicBezTo>
                  <a:cubicBezTo>
                    <a:pt x="80" y="632"/>
                    <a:pt x="40" y="636"/>
                    <a:pt x="0" y="640"/>
                  </a:cubicBezTo>
                </a:path>
              </a:pathLst>
            </a:custGeom>
            <a:noFill/>
            <a:ln w="38100" cmpd="sng">
              <a:solidFill>
                <a:srgbClr val="80008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aphicFrame>
          <p:nvGraphicFramePr>
            <p:cNvPr id="57406" name="Object 113"/>
            <p:cNvGraphicFramePr>
              <a:graphicFrameLocks noChangeAspect="1"/>
            </p:cNvGraphicFramePr>
            <p:nvPr/>
          </p:nvGraphicFramePr>
          <p:xfrm>
            <a:off x="4087" y="3524"/>
            <a:ext cx="212" cy="365"/>
          </p:xfrm>
          <a:graphic>
            <a:graphicData uri="http://schemas.openxmlformats.org/presentationml/2006/ole">
              <mc:AlternateContent xmlns:mc="http://schemas.openxmlformats.org/markup-compatibility/2006">
                <mc:Choice xmlns:v="urn:schemas-microsoft-com:vml" Requires="v">
                  <p:oleObj spid="_x0000_s366112" name="Equation" r:id="rId20" imgW="228600" imgH="393700" progId="Equation.3">
                    <p:embed/>
                  </p:oleObj>
                </mc:Choice>
                <mc:Fallback>
                  <p:oleObj name="Equation" r:id="rId20" imgW="228600" imgH="393700" progId="Equation.3">
                    <p:embed/>
                    <p:pic>
                      <p:nvPicPr>
                        <p:cNvPr id="0" name="图片 163685"/>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4087" y="3524"/>
                          <a:ext cx="212"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7407" name="Object 114"/>
            <p:cNvGraphicFramePr>
              <a:graphicFrameLocks noChangeAspect="1"/>
            </p:cNvGraphicFramePr>
            <p:nvPr/>
          </p:nvGraphicFramePr>
          <p:xfrm>
            <a:off x="1716" y="3556"/>
            <a:ext cx="318" cy="365"/>
          </p:xfrm>
          <a:graphic>
            <a:graphicData uri="http://schemas.openxmlformats.org/presentationml/2006/ole">
              <mc:AlternateContent xmlns:mc="http://schemas.openxmlformats.org/markup-compatibility/2006">
                <mc:Choice xmlns:v="urn:schemas-microsoft-com:vml" Requires="v">
                  <p:oleObj spid="_x0000_s366113" name="Equation" r:id="rId22" imgW="342900" imgH="393700" progId="Equation.3">
                    <p:embed/>
                  </p:oleObj>
                </mc:Choice>
                <mc:Fallback>
                  <p:oleObj name="Equation" r:id="rId22" imgW="342900" imgH="393700" progId="Equation.3">
                    <p:embed/>
                    <p:pic>
                      <p:nvPicPr>
                        <p:cNvPr id="0" name="图片 163686"/>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1716" y="3556"/>
                          <a:ext cx="318"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57379" name="Group 121"/>
          <p:cNvGrpSpPr/>
          <p:nvPr/>
        </p:nvGrpSpPr>
        <p:grpSpPr bwMode="auto">
          <a:xfrm>
            <a:off x="7350125" y="2133600"/>
            <a:ext cx="1120775" cy="3413125"/>
            <a:chOff x="4630" y="1234"/>
            <a:chExt cx="706" cy="2150"/>
          </a:xfrm>
        </p:grpSpPr>
        <p:sp>
          <p:nvSpPr>
            <p:cNvPr id="57383" name="Text Box 122"/>
            <p:cNvSpPr txBox="1">
              <a:spLocks noChangeArrowheads="1"/>
            </p:cNvSpPr>
            <p:nvPr/>
          </p:nvSpPr>
          <p:spPr bwMode="auto">
            <a:xfrm>
              <a:off x="4630" y="1234"/>
              <a:ext cx="694" cy="288"/>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algn="ctr" eaLnBrk="1" hangingPunct="1"/>
              <a:r>
                <a:rPr kumimoji="1" lang="zh-CN" altLang="en-US" sz="2400" b="1">
                  <a:solidFill>
                    <a:srgbClr val="990000"/>
                  </a:solidFill>
                  <a:latin typeface="Times New Roman" panose="02020603050405020304" pitchFamily="18" charset="0"/>
                  <a:ea typeface="微软雅黑" panose="020B0503020204020204" pitchFamily="34" charset="-122"/>
                  <a:cs typeface="Times New Roman" panose="02020603050405020304" pitchFamily="18" charset="0"/>
                </a:rPr>
                <a:t>能带    </a:t>
              </a:r>
            </a:p>
          </p:txBody>
        </p:sp>
        <p:sp>
          <p:nvSpPr>
            <p:cNvPr id="57384" name="Line 123"/>
            <p:cNvSpPr>
              <a:spLocks noChangeShapeType="1"/>
            </p:cNvSpPr>
            <p:nvPr/>
          </p:nvSpPr>
          <p:spPr bwMode="auto">
            <a:xfrm flipH="1">
              <a:off x="4864" y="1512"/>
              <a:ext cx="136" cy="304"/>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endParaRPr>
            </a:p>
          </p:txBody>
        </p:sp>
        <p:sp>
          <p:nvSpPr>
            <p:cNvPr id="57385" name="Line 124"/>
            <p:cNvSpPr>
              <a:spLocks noChangeShapeType="1"/>
            </p:cNvSpPr>
            <p:nvPr/>
          </p:nvSpPr>
          <p:spPr bwMode="auto">
            <a:xfrm flipH="1">
              <a:off x="4856" y="1520"/>
              <a:ext cx="136" cy="872"/>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endParaRPr>
            </a:p>
          </p:txBody>
        </p:sp>
        <p:sp>
          <p:nvSpPr>
            <p:cNvPr id="57386" name="Line 125"/>
            <p:cNvSpPr>
              <a:spLocks noChangeShapeType="1"/>
            </p:cNvSpPr>
            <p:nvPr/>
          </p:nvSpPr>
          <p:spPr bwMode="auto">
            <a:xfrm>
              <a:off x="5000" y="1520"/>
              <a:ext cx="24" cy="136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endParaRPr>
            </a:p>
          </p:txBody>
        </p:sp>
        <p:sp>
          <p:nvSpPr>
            <p:cNvPr id="57387" name="Line 126"/>
            <p:cNvSpPr>
              <a:spLocks noChangeShapeType="1"/>
            </p:cNvSpPr>
            <p:nvPr/>
          </p:nvSpPr>
          <p:spPr bwMode="auto">
            <a:xfrm>
              <a:off x="4992" y="1520"/>
              <a:ext cx="168" cy="1696"/>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endParaRPr>
            </a:p>
          </p:txBody>
        </p:sp>
        <p:sp>
          <p:nvSpPr>
            <p:cNvPr id="57388" name="Line 127"/>
            <p:cNvSpPr>
              <a:spLocks noChangeShapeType="1"/>
            </p:cNvSpPr>
            <p:nvPr/>
          </p:nvSpPr>
          <p:spPr bwMode="auto">
            <a:xfrm>
              <a:off x="5000" y="1512"/>
              <a:ext cx="336" cy="1872"/>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endParaRPr>
            </a:p>
          </p:txBody>
        </p:sp>
      </p:grpSp>
      <p:sp>
        <p:nvSpPr>
          <p:cNvPr id="57380" name="Rectangle 128"/>
          <p:cNvSpPr>
            <a:spLocks noChangeArrowheads="1"/>
          </p:cNvSpPr>
          <p:nvPr/>
        </p:nvSpPr>
        <p:spPr bwMode="auto">
          <a:xfrm>
            <a:off x="2938442" y="323632"/>
            <a:ext cx="341632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algn="l" defTabSz="914400">
              <a:buClrTx/>
              <a:buSzTx/>
              <a:buFontTx/>
              <a:defRPr/>
            </a:pPr>
            <a:r>
              <a:rPr kumimoji="1" lang="zh-CN" altLang="en-US" sz="3600" b="1" dirty="0">
                <a:solidFill>
                  <a:srgbClr val="660066"/>
                </a:solidFill>
                <a:effectLst>
                  <a:outerShdw blurRad="38100" dist="38100" dir="2700000" algn="tl">
                    <a:srgbClr val="C0C0C0"/>
                  </a:outerShdw>
                </a:effectLst>
                <a:latin typeface="Times New Roman" pitchFamily="18" charset="0"/>
                <a:ea typeface="微软雅黑" pitchFamily="34" charset="-122"/>
                <a:cs typeface="+mn-cs"/>
              </a:rPr>
              <a:t>布里渊区与能带</a:t>
            </a:r>
          </a:p>
        </p:txBody>
      </p:sp>
      <p:sp>
        <p:nvSpPr>
          <p:cNvPr id="57381" name="Text Box 129"/>
          <p:cNvSpPr txBox="1">
            <a:spLocks noChangeArrowheads="1"/>
          </p:cNvSpPr>
          <p:nvPr/>
        </p:nvSpPr>
        <p:spPr bwMode="auto">
          <a:xfrm>
            <a:off x="2195513" y="1052513"/>
            <a:ext cx="5109091" cy="830997"/>
          </a:xfrm>
          <a:prstGeom prst="rect">
            <a:avLst/>
          </a:prstGeom>
          <a:noFill/>
          <a:ln w="9525">
            <a:solidFill>
              <a:srgbClr val="D60093"/>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r>
              <a:rPr lang="zh-CN" altLang="en-US" sz="2400" b="1" dirty="0">
                <a:solidFill>
                  <a:srgbClr val="C00000"/>
                </a:solidFill>
                <a:latin typeface="Times New Roman" panose="02020603050405020304" pitchFamily="18" charset="0"/>
                <a:ea typeface="微软雅黑" panose="020B0503020204020204" pitchFamily="34" charset="-122"/>
              </a:rPr>
              <a:t>每个布里渊区内部的能级是准连续的</a:t>
            </a:r>
          </a:p>
          <a:p>
            <a:pPr eaLnBrk="1" hangingPunct="1"/>
            <a:r>
              <a:rPr lang="zh-CN" altLang="en-US" sz="2400" b="1" dirty="0">
                <a:solidFill>
                  <a:srgbClr val="C00000"/>
                </a:solidFill>
                <a:latin typeface="Times New Roman" panose="02020603050405020304" pitchFamily="18" charset="0"/>
                <a:ea typeface="微软雅黑" panose="020B0503020204020204" pitchFamily="34" charset="-122"/>
              </a:rPr>
              <a:t>布里渊区边界能级发生突变</a:t>
            </a:r>
          </a:p>
        </p:txBody>
      </p:sp>
      <p:sp>
        <p:nvSpPr>
          <p:cNvPr id="1519746" name="Text Box 130"/>
          <p:cNvSpPr txBox="1">
            <a:spLocks noChangeArrowheads="1"/>
          </p:cNvSpPr>
          <p:nvPr/>
        </p:nvSpPr>
        <p:spPr bwMode="auto">
          <a:xfrm>
            <a:off x="169758" y="5337365"/>
            <a:ext cx="5493812" cy="830997"/>
          </a:xfrm>
          <a:prstGeom prst="rect">
            <a:avLst/>
          </a:prstGeom>
          <a:solidFill>
            <a:srgbClr val="FFFF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r>
              <a:rPr lang="zh-CN" altLang="en-US" sz="24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属于一个布里渊区的能级构成一个能带 </a:t>
            </a:r>
          </a:p>
          <a:p>
            <a:pPr eaLnBrk="1" hangingPunct="1"/>
            <a:r>
              <a:rPr lang="zh-CN" altLang="en-US" sz="24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不同的布里渊区的能级对应不同的能带</a:t>
            </a:r>
          </a:p>
        </p:txBody>
      </p:sp>
      <p:sp>
        <p:nvSpPr>
          <p:cNvPr id="2" name="页脚占位符 1"/>
          <p:cNvSpPr>
            <a:spLocks noGrp="1"/>
          </p:cNvSpPr>
          <p:nvPr>
            <p:ph type="ftr" sz="quarter" idx="11"/>
          </p:nvPr>
        </p:nvSpPr>
        <p:spPr>
          <a:xfrm>
            <a:off x="3124200" y="6356176"/>
            <a:ext cx="2895600" cy="457200"/>
          </a:xfrm>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zh-CN" altLang="en-US" sz="14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清华大学电子工程系</a:t>
            </a:r>
            <a:r>
              <a:rPr kumimoji="1" lang="en-US"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a:t>
            </a:r>
            <a:r>
              <a:rPr kumimoji="1" lang="zh-CN" altLang="en-US" sz="14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黄翊东</a:t>
            </a:r>
            <a:endParaRPr kumimoji="1" lang="en-US"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3" name="灯片编号占位符 2"/>
          <p:cNvSpPr>
            <a:spLocks noGrp="1"/>
          </p:cNvSpPr>
          <p:nvPr>
            <p:ph type="sldNum" sz="quarter" idx="12"/>
          </p:nvPr>
        </p:nvSpPr>
        <p:spPr>
          <a:xfrm>
            <a:off x="6756400" y="6321338"/>
            <a:ext cx="1905000" cy="457200"/>
          </a:xfrm>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CBFA3644-F7FA-4510-BE22-999DFD69EC9B}" type="slidenum">
              <a:rPr kumimoji="1" lang="en-US" altLang="zh-CN" sz="14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t>96</a:t>
            </a:fld>
            <a:endParaRPr kumimoji="1" lang="en-US"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134" name="Rectangle 37"/>
          <p:cNvSpPr>
            <a:spLocks noChangeArrowheads="1"/>
          </p:cNvSpPr>
          <p:nvPr/>
        </p:nvSpPr>
        <p:spPr bwMode="auto">
          <a:xfrm flipV="1">
            <a:off x="106363" y="923120"/>
            <a:ext cx="8885237" cy="42863"/>
          </a:xfrm>
          <a:prstGeom prst="rect">
            <a:avLst/>
          </a:prstGeom>
          <a:gradFill rotWithShape="0">
            <a:gsLst>
              <a:gs pos="0">
                <a:srgbClr val="808080">
                  <a:gamma/>
                  <a:tint val="0"/>
                  <a:invGamma/>
                </a:srgbClr>
              </a:gs>
              <a:gs pos="100000">
                <a:srgbClr val="808080"/>
              </a:gs>
            </a:gsLst>
            <a:path path="shape">
              <a:fillToRect l="50000" t="50000" r="50000" b="50000"/>
            </a:path>
          </a:gradFill>
          <a:ln w="12700">
            <a:noFill/>
            <a:miter lim="800000"/>
            <a:headEnd type="none" w="sm" len="sm"/>
            <a:tailEnd type="none" w="sm" len="sm"/>
          </a:ln>
          <a:effectLst/>
        </p:spPr>
        <p:txBody>
          <a:bodyPr wrap="none" anchor="ctr"/>
          <a:lstStyle/>
          <a:p>
            <a:pPr marL="0" marR="0" lvl="0" indent="0" algn="l" defTabSz="914400" rtl="0" eaLnBrk="0" fontAlgn="auto" latinLnBrk="0" hangingPunct="0">
              <a:lnSpc>
                <a:spcPct val="100000"/>
              </a:lnSpc>
              <a:spcBef>
                <a:spcPts val="0"/>
              </a:spcBef>
              <a:spcAft>
                <a:spcPts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Arial"/>
              <a:ea typeface="宋体"/>
              <a:cs typeface="+mn-cs"/>
            </a:endParaRPr>
          </a:p>
        </p:txBody>
      </p:sp>
      <p:grpSp>
        <p:nvGrpSpPr>
          <p:cNvPr id="135" name="Group 114"/>
          <p:cNvGrpSpPr/>
          <p:nvPr/>
        </p:nvGrpSpPr>
        <p:grpSpPr bwMode="auto">
          <a:xfrm>
            <a:off x="7016750" y="3594893"/>
            <a:ext cx="1962150" cy="2700338"/>
            <a:chOff x="4416" y="2152"/>
            <a:chExt cx="1236" cy="1701"/>
          </a:xfrm>
        </p:grpSpPr>
        <p:sp>
          <p:nvSpPr>
            <p:cNvPr id="136" name="Text Box 115"/>
            <p:cNvSpPr txBox="1">
              <a:spLocks noChangeArrowheads="1"/>
            </p:cNvSpPr>
            <p:nvPr/>
          </p:nvSpPr>
          <p:spPr bwMode="auto">
            <a:xfrm>
              <a:off x="4636" y="3565"/>
              <a:ext cx="1016" cy="288"/>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algn="ctr" eaLnBrk="1" hangingPunct="1"/>
              <a:r>
                <a:rPr kumimoji="1" lang="zh-CN" altLang="en-US" sz="2400" b="1" dirty="0">
                  <a:solidFill>
                    <a:srgbClr val="990000"/>
                  </a:solidFill>
                  <a:latin typeface="Times New Roman" panose="02020603050405020304" pitchFamily="18" charset="0"/>
                  <a:ea typeface="微软雅黑" panose="020B0503020204020204" pitchFamily="34" charset="-122"/>
                  <a:cs typeface="Times New Roman" panose="02020603050405020304" pitchFamily="18" charset="0"/>
                </a:rPr>
                <a:t>能隙</a:t>
              </a:r>
              <a:r>
                <a:rPr kumimoji="1" lang="en-US" altLang="zh-CN" sz="2400" b="1" dirty="0">
                  <a:solidFill>
                    <a:srgbClr val="990000"/>
                  </a:solidFill>
                  <a:latin typeface="Times New Roman" panose="02020603050405020304" pitchFamily="18" charset="0"/>
                  <a:ea typeface="微软雅黑" panose="020B0503020204020204" pitchFamily="34" charset="-122"/>
                  <a:cs typeface="Times New Roman" panose="02020603050405020304" pitchFamily="18" charset="0"/>
                </a:rPr>
                <a:t>(</a:t>
              </a:r>
              <a:r>
                <a:rPr kumimoji="1" lang="zh-CN" altLang="en-US" sz="2400" b="1" dirty="0">
                  <a:solidFill>
                    <a:srgbClr val="990000"/>
                  </a:solidFill>
                  <a:latin typeface="Times New Roman" panose="02020603050405020304" pitchFamily="18" charset="0"/>
                  <a:ea typeface="微软雅黑" panose="020B0503020204020204" pitchFamily="34" charset="-122"/>
                  <a:cs typeface="Times New Roman" panose="02020603050405020304" pitchFamily="18" charset="0"/>
                </a:rPr>
                <a:t>禁带</a:t>
              </a:r>
              <a:r>
                <a:rPr kumimoji="1" lang="en-US" altLang="zh-CN" sz="2400" b="1" dirty="0">
                  <a:solidFill>
                    <a:srgbClr val="990000"/>
                  </a:solidFill>
                  <a:latin typeface="Times New Roman" panose="02020603050405020304" pitchFamily="18" charset="0"/>
                  <a:ea typeface="微软雅黑" panose="020B0503020204020204" pitchFamily="34" charset="-122"/>
                  <a:cs typeface="Times New Roman" panose="02020603050405020304" pitchFamily="18" charset="0"/>
                </a:rPr>
                <a:t>)</a:t>
              </a:r>
            </a:p>
          </p:txBody>
        </p:sp>
        <p:sp>
          <p:nvSpPr>
            <p:cNvPr id="137" name="Line 116"/>
            <p:cNvSpPr>
              <a:spLocks noChangeShapeType="1"/>
            </p:cNvSpPr>
            <p:nvPr/>
          </p:nvSpPr>
          <p:spPr bwMode="auto">
            <a:xfrm flipH="1" flipV="1">
              <a:off x="4504" y="3296"/>
              <a:ext cx="333" cy="29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endParaRPr>
            </a:p>
          </p:txBody>
        </p:sp>
        <p:sp>
          <p:nvSpPr>
            <p:cNvPr id="138" name="Line 117"/>
            <p:cNvSpPr>
              <a:spLocks noChangeShapeType="1"/>
            </p:cNvSpPr>
            <p:nvPr/>
          </p:nvSpPr>
          <p:spPr bwMode="auto">
            <a:xfrm flipH="1" flipV="1">
              <a:off x="4504" y="2152"/>
              <a:ext cx="335" cy="1463"/>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endParaRPr>
            </a:p>
          </p:txBody>
        </p:sp>
        <p:sp>
          <p:nvSpPr>
            <p:cNvPr id="139" name="Line 118"/>
            <p:cNvSpPr>
              <a:spLocks noChangeShapeType="1"/>
            </p:cNvSpPr>
            <p:nvPr/>
          </p:nvSpPr>
          <p:spPr bwMode="auto">
            <a:xfrm flipH="1" flipV="1">
              <a:off x="4472" y="2664"/>
              <a:ext cx="360" cy="935"/>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endParaRPr>
            </a:p>
          </p:txBody>
        </p:sp>
        <p:sp>
          <p:nvSpPr>
            <p:cNvPr id="140" name="Line 119"/>
            <p:cNvSpPr>
              <a:spLocks noChangeShapeType="1"/>
            </p:cNvSpPr>
            <p:nvPr/>
          </p:nvSpPr>
          <p:spPr bwMode="auto">
            <a:xfrm flipH="1" flipV="1">
              <a:off x="4416" y="3048"/>
              <a:ext cx="421" cy="551"/>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519746"/>
                                        </p:tgtEl>
                                        <p:attrNameLst>
                                          <p:attrName>style.visibility</p:attrName>
                                        </p:attrNameLst>
                                      </p:cBhvr>
                                      <p:to>
                                        <p:strVal val="visible"/>
                                      </p:to>
                                    </p:set>
                                    <p:animEffect transition="in" filter="dissolve">
                                      <p:cBhvr>
                                        <p:cTn id="7" dur="500"/>
                                        <p:tgtEl>
                                          <p:spTgt spid="15197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19746" grpId="0" animBg="1"/>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8370" name="Group 2"/>
          <p:cNvGrpSpPr/>
          <p:nvPr/>
        </p:nvGrpSpPr>
        <p:grpSpPr bwMode="auto">
          <a:xfrm>
            <a:off x="304800" y="2036763"/>
            <a:ext cx="3022600" cy="3001962"/>
            <a:chOff x="192" y="1173"/>
            <a:chExt cx="1904" cy="1891"/>
          </a:xfrm>
        </p:grpSpPr>
        <p:grpSp>
          <p:nvGrpSpPr>
            <p:cNvPr id="58498" name="Group 3"/>
            <p:cNvGrpSpPr/>
            <p:nvPr/>
          </p:nvGrpSpPr>
          <p:grpSpPr bwMode="auto">
            <a:xfrm>
              <a:off x="192" y="1173"/>
              <a:ext cx="1352" cy="1891"/>
              <a:chOff x="176" y="2069"/>
              <a:chExt cx="1352" cy="1891"/>
            </a:xfrm>
          </p:grpSpPr>
          <p:sp>
            <p:nvSpPr>
              <p:cNvPr id="58500" name="Rectangle 4"/>
              <p:cNvSpPr>
                <a:spLocks noChangeArrowheads="1"/>
              </p:cNvSpPr>
              <p:nvPr/>
            </p:nvSpPr>
            <p:spPr bwMode="auto">
              <a:xfrm>
                <a:off x="176" y="2320"/>
                <a:ext cx="1352" cy="1336"/>
              </a:xfrm>
              <a:prstGeom prst="rect">
                <a:avLst/>
              </a:prstGeom>
              <a:gradFill rotWithShape="0">
                <a:gsLst>
                  <a:gs pos="0">
                    <a:srgbClr val="FFCCFF"/>
                  </a:gs>
                  <a:gs pos="50000">
                    <a:srgbClr val="FFFFFF"/>
                  </a:gs>
                  <a:gs pos="100000">
                    <a:srgbClr val="FFCC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aphicFrame>
            <p:nvGraphicFramePr>
              <p:cNvPr id="58501" name="Object 5"/>
              <p:cNvGraphicFramePr>
                <a:graphicFrameLocks noChangeAspect="1"/>
              </p:cNvGraphicFramePr>
              <p:nvPr/>
            </p:nvGraphicFramePr>
            <p:xfrm>
              <a:off x="176" y="2424"/>
              <a:ext cx="1344" cy="634"/>
            </p:xfrm>
            <a:graphic>
              <a:graphicData uri="http://schemas.openxmlformats.org/presentationml/2006/ole">
                <mc:AlternateContent xmlns:mc="http://schemas.openxmlformats.org/markup-compatibility/2006">
                  <mc:Choice xmlns:v="urn:schemas-microsoft-com:vml" Requires="v">
                    <p:oleObj spid="_x0000_s355098" name="公式" r:id="rId4" imgW="889000" imgH="419100" progId="Equation.3">
                      <p:embed/>
                    </p:oleObj>
                  </mc:Choice>
                  <mc:Fallback>
                    <p:oleObj name="公式" r:id="rId4" imgW="889000" imgH="419100" progId="Equation.3">
                      <p:embed/>
                      <p:pic>
                        <p:nvPicPr>
                          <p:cNvPr id="0" name="图片 16478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6" y="2424"/>
                            <a:ext cx="1344" cy="63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8502" name="Line 6"/>
              <p:cNvSpPr>
                <a:spLocks noChangeShapeType="1"/>
              </p:cNvSpPr>
              <p:nvPr/>
            </p:nvSpPr>
            <p:spPr bwMode="auto">
              <a:xfrm>
                <a:off x="1354" y="2672"/>
                <a:ext cx="144"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endParaRPr>
              </a:p>
            </p:txBody>
          </p:sp>
          <p:sp>
            <p:nvSpPr>
              <p:cNvPr id="58503" name="Text Box 7"/>
              <p:cNvSpPr txBox="1">
                <a:spLocks noChangeArrowheads="1"/>
              </p:cNvSpPr>
              <p:nvPr/>
            </p:nvSpPr>
            <p:spPr bwMode="auto">
              <a:xfrm>
                <a:off x="378" y="3672"/>
                <a:ext cx="116" cy="288"/>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algn="ctr" eaLnBrk="1" hangingPunct="1"/>
                <a:endParaRPr kumimoji="1" lang="zh-CN" altLang="en-US" sz="2400">
                  <a:solidFill>
                    <a:srgbClr val="CC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8504" name="Rectangle 8"/>
              <p:cNvSpPr>
                <a:spLocks noChangeArrowheads="1"/>
              </p:cNvSpPr>
              <p:nvPr/>
            </p:nvSpPr>
            <p:spPr bwMode="auto">
              <a:xfrm>
                <a:off x="260" y="2069"/>
                <a:ext cx="1177" cy="288"/>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algn="ctr" eaLnBrk="1" hangingPunct="1"/>
                <a:r>
                  <a:rPr kumimoji="1" lang="zh-CN" altLang="en-US" sz="2400" b="1">
                    <a:solidFill>
                      <a:srgbClr val="CC0000"/>
                    </a:solidFill>
                    <a:latin typeface="Times New Roman" panose="02020603050405020304" pitchFamily="18" charset="0"/>
                    <a:ea typeface="微软雅黑" panose="020B0503020204020204" pitchFamily="34" charset="-122"/>
                    <a:cs typeface="Times New Roman" panose="02020603050405020304" pitchFamily="18" charset="0"/>
                  </a:rPr>
                  <a:t>零次近似解  </a:t>
                </a:r>
              </a:p>
            </p:txBody>
          </p:sp>
          <p:graphicFrame>
            <p:nvGraphicFramePr>
              <p:cNvPr id="58505" name="Object 9"/>
              <p:cNvGraphicFramePr>
                <a:graphicFrameLocks noChangeAspect="1"/>
              </p:cNvGraphicFramePr>
              <p:nvPr/>
            </p:nvGraphicFramePr>
            <p:xfrm>
              <a:off x="198" y="3064"/>
              <a:ext cx="1287" cy="539"/>
            </p:xfrm>
            <a:graphic>
              <a:graphicData uri="http://schemas.openxmlformats.org/presentationml/2006/ole">
                <mc:AlternateContent xmlns:mc="http://schemas.openxmlformats.org/markup-compatibility/2006">
                  <mc:Choice xmlns:v="urn:schemas-microsoft-com:vml" Requires="v">
                    <p:oleObj spid="_x0000_s355099" name="Equation" r:id="rId6" imgW="939165" imgH="393700" progId="Equation.3">
                      <p:embed/>
                    </p:oleObj>
                  </mc:Choice>
                  <mc:Fallback>
                    <p:oleObj name="Equation" r:id="rId6" imgW="939165" imgH="393700" progId="Equation.3">
                      <p:embed/>
                      <p:pic>
                        <p:nvPicPr>
                          <p:cNvPr id="0" name="图片 16478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8" y="3064"/>
                            <a:ext cx="1287" cy="5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58499" name="Line 10"/>
            <p:cNvSpPr>
              <a:spLocks noChangeShapeType="1"/>
            </p:cNvSpPr>
            <p:nvPr/>
          </p:nvSpPr>
          <p:spPr bwMode="auto">
            <a:xfrm flipH="1" flipV="1">
              <a:off x="1512" y="2208"/>
              <a:ext cx="584" cy="224"/>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endParaRPr>
            </a:p>
          </p:txBody>
        </p:sp>
      </p:grpSp>
      <p:sp>
        <p:nvSpPr>
          <p:cNvPr id="58371" name="Rectangle 11"/>
          <p:cNvSpPr>
            <a:spLocks noChangeArrowheads="1"/>
          </p:cNvSpPr>
          <p:nvPr/>
        </p:nvSpPr>
        <p:spPr bwMode="auto">
          <a:xfrm>
            <a:off x="6226175" y="4284663"/>
            <a:ext cx="1139825" cy="266700"/>
          </a:xfrm>
          <a:prstGeom prst="rect">
            <a:avLst/>
          </a:prstGeom>
          <a:solidFill>
            <a:schemeClr val="hlink"/>
          </a:solidFill>
          <a:ln>
            <a:noFill/>
          </a:ln>
          <a:effectLst/>
          <a:extLst>
            <a:ext uri="{91240B29-F687-4F45-9708-019B960494DF}">
              <a14:hiddenLine xmlns:a14="http://schemas.microsoft.com/office/drawing/2010/main" w="9525">
                <a:solidFill>
                  <a:srgbClr val="0033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8372" name="Line 12"/>
          <p:cNvSpPr>
            <a:spLocks noChangeShapeType="1"/>
          </p:cNvSpPr>
          <p:nvPr/>
        </p:nvSpPr>
        <p:spPr bwMode="auto">
          <a:xfrm>
            <a:off x="4910138" y="2038350"/>
            <a:ext cx="0" cy="3592513"/>
          </a:xfrm>
          <a:prstGeom prst="line">
            <a:avLst/>
          </a:prstGeom>
          <a:noFill/>
          <a:ln w="28575">
            <a:solidFill>
              <a:schemeClr val="tx1"/>
            </a:solidFill>
            <a:round/>
            <a:head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sp>
        <p:nvSpPr>
          <p:cNvPr id="58373" name="Text Box 13"/>
          <p:cNvSpPr txBox="1">
            <a:spLocks noChangeArrowheads="1"/>
          </p:cNvSpPr>
          <p:nvPr/>
        </p:nvSpPr>
        <p:spPr bwMode="auto">
          <a:xfrm>
            <a:off x="4954588" y="1916113"/>
            <a:ext cx="649287" cy="39687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algn="ctr" eaLnBrk="1" hangingPunct="1"/>
            <a:r>
              <a:rPr kumimoji="1" lang="en-US" altLang="zh-CN" sz="2000" b="1" i="1">
                <a:solidFill>
                  <a:srgbClr val="336666"/>
                </a:solidFill>
                <a:latin typeface="Times New Roman" panose="02020603050405020304" pitchFamily="18" charset="0"/>
                <a:ea typeface="微软雅黑" panose="020B0503020204020204" pitchFamily="34" charset="-122"/>
                <a:cs typeface="Times New Roman" panose="02020603050405020304" pitchFamily="18" charset="0"/>
              </a:rPr>
              <a:t>E(k)</a:t>
            </a:r>
          </a:p>
        </p:txBody>
      </p:sp>
      <p:sp>
        <p:nvSpPr>
          <p:cNvPr id="58374" name="Line 14"/>
          <p:cNvSpPr>
            <a:spLocks noChangeShapeType="1"/>
          </p:cNvSpPr>
          <p:nvPr/>
        </p:nvSpPr>
        <p:spPr bwMode="auto">
          <a:xfrm flipH="1">
            <a:off x="4438650" y="2328863"/>
            <a:ext cx="0" cy="3276600"/>
          </a:xfrm>
          <a:prstGeom prst="line">
            <a:avLst/>
          </a:prstGeom>
          <a:noFill/>
          <a:ln w="9525">
            <a:solidFill>
              <a:schemeClr val="bg2"/>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endParaRPr>
          </a:p>
        </p:txBody>
      </p:sp>
      <p:sp>
        <p:nvSpPr>
          <p:cNvPr id="58375" name="Line 15"/>
          <p:cNvSpPr>
            <a:spLocks noChangeShapeType="1"/>
          </p:cNvSpPr>
          <p:nvPr/>
        </p:nvSpPr>
        <p:spPr bwMode="auto">
          <a:xfrm flipH="1">
            <a:off x="3994150" y="2316163"/>
            <a:ext cx="0" cy="3276600"/>
          </a:xfrm>
          <a:prstGeom prst="line">
            <a:avLst/>
          </a:prstGeom>
          <a:noFill/>
          <a:ln w="9525">
            <a:solidFill>
              <a:schemeClr val="bg2"/>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endParaRPr>
          </a:p>
        </p:txBody>
      </p:sp>
      <p:sp>
        <p:nvSpPr>
          <p:cNvPr id="58376" name="Line 16"/>
          <p:cNvSpPr>
            <a:spLocks noChangeShapeType="1"/>
          </p:cNvSpPr>
          <p:nvPr/>
        </p:nvSpPr>
        <p:spPr bwMode="auto">
          <a:xfrm flipH="1">
            <a:off x="3575050" y="2341563"/>
            <a:ext cx="0" cy="3276600"/>
          </a:xfrm>
          <a:prstGeom prst="line">
            <a:avLst/>
          </a:prstGeom>
          <a:noFill/>
          <a:ln w="9525">
            <a:solidFill>
              <a:schemeClr val="bg2"/>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endParaRPr>
          </a:p>
        </p:txBody>
      </p:sp>
      <p:sp>
        <p:nvSpPr>
          <p:cNvPr id="58377" name="Line 17"/>
          <p:cNvSpPr>
            <a:spLocks noChangeShapeType="1"/>
          </p:cNvSpPr>
          <p:nvPr/>
        </p:nvSpPr>
        <p:spPr bwMode="auto">
          <a:xfrm>
            <a:off x="5346700" y="2354263"/>
            <a:ext cx="0" cy="3276600"/>
          </a:xfrm>
          <a:prstGeom prst="line">
            <a:avLst/>
          </a:prstGeom>
          <a:noFill/>
          <a:ln w="9525">
            <a:solidFill>
              <a:schemeClr val="bg2"/>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endParaRPr>
          </a:p>
        </p:txBody>
      </p:sp>
      <p:sp>
        <p:nvSpPr>
          <p:cNvPr id="58378" name="Line 18"/>
          <p:cNvSpPr>
            <a:spLocks noChangeShapeType="1"/>
          </p:cNvSpPr>
          <p:nvPr/>
        </p:nvSpPr>
        <p:spPr bwMode="auto">
          <a:xfrm>
            <a:off x="5778500" y="2341563"/>
            <a:ext cx="0" cy="3276600"/>
          </a:xfrm>
          <a:prstGeom prst="line">
            <a:avLst/>
          </a:prstGeom>
          <a:noFill/>
          <a:ln w="9525">
            <a:solidFill>
              <a:schemeClr val="bg2"/>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endParaRPr>
          </a:p>
        </p:txBody>
      </p:sp>
      <p:sp>
        <p:nvSpPr>
          <p:cNvPr id="58379" name="Line 19"/>
          <p:cNvSpPr>
            <a:spLocks noChangeShapeType="1"/>
          </p:cNvSpPr>
          <p:nvPr/>
        </p:nvSpPr>
        <p:spPr bwMode="auto">
          <a:xfrm>
            <a:off x="6223000" y="2366963"/>
            <a:ext cx="0" cy="3276600"/>
          </a:xfrm>
          <a:prstGeom prst="line">
            <a:avLst/>
          </a:prstGeom>
          <a:noFill/>
          <a:ln w="9525">
            <a:solidFill>
              <a:schemeClr val="bg2"/>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endParaRPr>
          </a:p>
        </p:txBody>
      </p:sp>
      <p:sp>
        <p:nvSpPr>
          <p:cNvPr id="58380" name="Rectangle 20"/>
          <p:cNvSpPr>
            <a:spLocks noChangeArrowheads="1"/>
          </p:cNvSpPr>
          <p:nvPr/>
        </p:nvSpPr>
        <p:spPr bwMode="auto">
          <a:xfrm>
            <a:off x="5378450" y="5376863"/>
            <a:ext cx="1952625" cy="82550"/>
          </a:xfrm>
          <a:prstGeom prst="rect">
            <a:avLst/>
          </a:prstGeom>
          <a:solidFill>
            <a:schemeClr val="hlink"/>
          </a:solidFill>
          <a:ln>
            <a:noFill/>
          </a:ln>
          <a:effectLst/>
          <a:extLst>
            <a:ext uri="{91240B29-F687-4F45-9708-019B960494DF}">
              <a14:hiddenLine xmlns:a14="http://schemas.microsoft.com/office/drawing/2010/main" w="9525">
                <a:solidFill>
                  <a:srgbClr val="0033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8381" name="Rectangle 21"/>
          <p:cNvSpPr>
            <a:spLocks noChangeArrowheads="1"/>
          </p:cNvSpPr>
          <p:nvPr/>
        </p:nvSpPr>
        <p:spPr bwMode="auto">
          <a:xfrm>
            <a:off x="5857875" y="4957763"/>
            <a:ext cx="1495425" cy="165100"/>
          </a:xfrm>
          <a:prstGeom prst="rect">
            <a:avLst/>
          </a:prstGeom>
          <a:solidFill>
            <a:schemeClr val="hlink"/>
          </a:solidFill>
          <a:ln>
            <a:noFill/>
          </a:ln>
          <a:effectLst/>
          <a:extLst>
            <a:ext uri="{91240B29-F687-4F45-9708-019B960494DF}">
              <a14:hiddenLine xmlns:a14="http://schemas.microsoft.com/office/drawing/2010/main" w="9525">
                <a:solidFill>
                  <a:srgbClr val="0033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8382" name="Rectangle 22"/>
          <p:cNvSpPr>
            <a:spLocks noChangeArrowheads="1"/>
          </p:cNvSpPr>
          <p:nvPr/>
        </p:nvSpPr>
        <p:spPr bwMode="auto">
          <a:xfrm>
            <a:off x="6643688" y="3433763"/>
            <a:ext cx="773112" cy="382587"/>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8383" name="Line 23"/>
          <p:cNvSpPr>
            <a:spLocks noChangeShapeType="1"/>
          </p:cNvSpPr>
          <p:nvPr/>
        </p:nvSpPr>
        <p:spPr bwMode="auto">
          <a:xfrm>
            <a:off x="5403850" y="5376863"/>
            <a:ext cx="1920875" cy="0"/>
          </a:xfrm>
          <a:prstGeom prst="line">
            <a:avLst/>
          </a:prstGeom>
          <a:noFill/>
          <a:ln w="3175">
            <a:solidFill>
              <a:srgbClr val="003399"/>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sp>
        <p:nvSpPr>
          <p:cNvPr id="58384" name="Line 24"/>
          <p:cNvSpPr>
            <a:spLocks noChangeShapeType="1"/>
          </p:cNvSpPr>
          <p:nvPr/>
        </p:nvSpPr>
        <p:spPr bwMode="auto">
          <a:xfrm>
            <a:off x="5365750" y="5465763"/>
            <a:ext cx="1920875" cy="0"/>
          </a:xfrm>
          <a:prstGeom prst="line">
            <a:avLst/>
          </a:prstGeom>
          <a:noFill/>
          <a:ln w="3175">
            <a:solidFill>
              <a:srgbClr val="003399"/>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sp>
        <p:nvSpPr>
          <p:cNvPr id="58385" name="Line 25"/>
          <p:cNvSpPr>
            <a:spLocks noChangeShapeType="1"/>
          </p:cNvSpPr>
          <p:nvPr/>
        </p:nvSpPr>
        <p:spPr bwMode="auto">
          <a:xfrm>
            <a:off x="5794375" y="5122863"/>
            <a:ext cx="1571625" cy="0"/>
          </a:xfrm>
          <a:prstGeom prst="line">
            <a:avLst/>
          </a:prstGeom>
          <a:noFill/>
          <a:ln w="3175">
            <a:solidFill>
              <a:srgbClr val="003399"/>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sp>
        <p:nvSpPr>
          <p:cNvPr id="58386" name="Line 26"/>
          <p:cNvSpPr>
            <a:spLocks noChangeShapeType="1"/>
          </p:cNvSpPr>
          <p:nvPr/>
        </p:nvSpPr>
        <p:spPr bwMode="auto">
          <a:xfrm flipV="1">
            <a:off x="5911850" y="4957763"/>
            <a:ext cx="1447800" cy="0"/>
          </a:xfrm>
          <a:prstGeom prst="line">
            <a:avLst/>
          </a:prstGeom>
          <a:noFill/>
          <a:ln w="3175">
            <a:solidFill>
              <a:srgbClr val="003399"/>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sp>
        <p:nvSpPr>
          <p:cNvPr id="58387" name="Line 27"/>
          <p:cNvSpPr>
            <a:spLocks noChangeShapeType="1"/>
          </p:cNvSpPr>
          <p:nvPr/>
        </p:nvSpPr>
        <p:spPr bwMode="auto">
          <a:xfrm>
            <a:off x="6648450" y="3802063"/>
            <a:ext cx="736600" cy="0"/>
          </a:xfrm>
          <a:prstGeom prst="line">
            <a:avLst/>
          </a:prstGeom>
          <a:noFill/>
          <a:ln w="3175">
            <a:solidFill>
              <a:srgbClr val="003399"/>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sp>
        <p:nvSpPr>
          <p:cNvPr id="58388" name="Line 28"/>
          <p:cNvSpPr>
            <a:spLocks noChangeShapeType="1"/>
          </p:cNvSpPr>
          <p:nvPr/>
        </p:nvSpPr>
        <p:spPr bwMode="auto">
          <a:xfrm flipV="1">
            <a:off x="6686550" y="3446463"/>
            <a:ext cx="711200" cy="0"/>
          </a:xfrm>
          <a:prstGeom prst="line">
            <a:avLst/>
          </a:prstGeom>
          <a:noFill/>
          <a:ln w="3175">
            <a:solidFill>
              <a:srgbClr val="003399"/>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sp>
        <p:nvSpPr>
          <p:cNvPr id="58389" name="Freeform 29"/>
          <p:cNvSpPr/>
          <p:nvPr/>
        </p:nvSpPr>
        <p:spPr bwMode="auto">
          <a:xfrm>
            <a:off x="5765800" y="4551363"/>
            <a:ext cx="431800" cy="406400"/>
          </a:xfrm>
          <a:custGeom>
            <a:avLst/>
            <a:gdLst>
              <a:gd name="T0" fmla="*/ 2147483647 w 576"/>
              <a:gd name="T1" fmla="*/ 2147483647 h 640"/>
              <a:gd name="T2" fmla="*/ 2147483647 w 576"/>
              <a:gd name="T3" fmla="*/ 2147483647 h 640"/>
              <a:gd name="T4" fmla="*/ 2147483647 w 576"/>
              <a:gd name="T5" fmla="*/ 2147483647 h 640"/>
              <a:gd name="T6" fmla="*/ 2147483647 w 576"/>
              <a:gd name="T7" fmla="*/ 2147483647 h 640"/>
              <a:gd name="T8" fmla="*/ 0 w 576"/>
              <a:gd name="T9" fmla="*/ 2147483647 h 6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6" h="640">
                <a:moveTo>
                  <a:pt x="576" y="16"/>
                </a:moveTo>
                <a:cubicBezTo>
                  <a:pt x="568" y="8"/>
                  <a:pt x="560" y="0"/>
                  <a:pt x="528" y="16"/>
                </a:cubicBezTo>
                <a:cubicBezTo>
                  <a:pt x="496" y="32"/>
                  <a:pt x="448" y="24"/>
                  <a:pt x="384" y="112"/>
                </a:cubicBezTo>
                <a:cubicBezTo>
                  <a:pt x="320" y="200"/>
                  <a:pt x="208" y="456"/>
                  <a:pt x="144" y="544"/>
                </a:cubicBezTo>
                <a:cubicBezTo>
                  <a:pt x="80" y="632"/>
                  <a:pt x="40" y="636"/>
                  <a:pt x="0" y="640"/>
                </a:cubicBezTo>
              </a:path>
            </a:pathLst>
          </a:custGeom>
          <a:noFill/>
          <a:ln w="38100" cmpd="sng">
            <a:solidFill>
              <a:srgbClr val="80008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8390" name="Freeform 30"/>
          <p:cNvSpPr/>
          <p:nvPr/>
        </p:nvSpPr>
        <p:spPr bwMode="auto">
          <a:xfrm>
            <a:off x="6200775" y="3802063"/>
            <a:ext cx="441325" cy="473075"/>
          </a:xfrm>
          <a:custGeom>
            <a:avLst/>
            <a:gdLst>
              <a:gd name="T0" fmla="*/ 2147483647 w 576"/>
              <a:gd name="T1" fmla="*/ 2147483647 h 640"/>
              <a:gd name="T2" fmla="*/ 2147483647 w 576"/>
              <a:gd name="T3" fmla="*/ 2147483647 h 640"/>
              <a:gd name="T4" fmla="*/ 2147483647 w 576"/>
              <a:gd name="T5" fmla="*/ 2147483647 h 640"/>
              <a:gd name="T6" fmla="*/ 2147483647 w 576"/>
              <a:gd name="T7" fmla="*/ 2147483647 h 640"/>
              <a:gd name="T8" fmla="*/ 0 w 576"/>
              <a:gd name="T9" fmla="*/ 2147483647 h 6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6" h="640">
                <a:moveTo>
                  <a:pt x="576" y="16"/>
                </a:moveTo>
                <a:cubicBezTo>
                  <a:pt x="568" y="8"/>
                  <a:pt x="560" y="0"/>
                  <a:pt x="528" y="16"/>
                </a:cubicBezTo>
                <a:cubicBezTo>
                  <a:pt x="496" y="32"/>
                  <a:pt x="448" y="24"/>
                  <a:pt x="384" y="112"/>
                </a:cubicBezTo>
                <a:cubicBezTo>
                  <a:pt x="320" y="200"/>
                  <a:pt x="208" y="456"/>
                  <a:pt x="144" y="544"/>
                </a:cubicBezTo>
                <a:cubicBezTo>
                  <a:pt x="80" y="632"/>
                  <a:pt x="40" y="636"/>
                  <a:pt x="0" y="640"/>
                </a:cubicBezTo>
              </a:path>
            </a:pathLst>
          </a:custGeom>
          <a:noFill/>
          <a:ln w="38100" cmpd="sng">
            <a:solidFill>
              <a:srgbClr val="80008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8391" name="Freeform 31"/>
          <p:cNvSpPr/>
          <p:nvPr/>
        </p:nvSpPr>
        <p:spPr bwMode="auto">
          <a:xfrm flipH="1" flipV="1">
            <a:off x="6661150" y="2722563"/>
            <a:ext cx="301625" cy="727075"/>
          </a:xfrm>
          <a:custGeom>
            <a:avLst/>
            <a:gdLst>
              <a:gd name="T0" fmla="*/ 2147483647 w 576"/>
              <a:gd name="T1" fmla="*/ 2147483647 h 640"/>
              <a:gd name="T2" fmla="*/ 2147483647 w 576"/>
              <a:gd name="T3" fmla="*/ 2147483647 h 640"/>
              <a:gd name="T4" fmla="*/ 2147483647 w 576"/>
              <a:gd name="T5" fmla="*/ 2147483647 h 640"/>
              <a:gd name="T6" fmla="*/ 2147483647 w 576"/>
              <a:gd name="T7" fmla="*/ 2147483647 h 640"/>
              <a:gd name="T8" fmla="*/ 0 w 576"/>
              <a:gd name="T9" fmla="*/ 2147483647 h 6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6" h="640">
                <a:moveTo>
                  <a:pt x="576" y="16"/>
                </a:moveTo>
                <a:cubicBezTo>
                  <a:pt x="568" y="8"/>
                  <a:pt x="560" y="0"/>
                  <a:pt x="528" y="16"/>
                </a:cubicBezTo>
                <a:cubicBezTo>
                  <a:pt x="496" y="32"/>
                  <a:pt x="448" y="24"/>
                  <a:pt x="384" y="112"/>
                </a:cubicBezTo>
                <a:cubicBezTo>
                  <a:pt x="320" y="200"/>
                  <a:pt x="208" y="456"/>
                  <a:pt x="144" y="544"/>
                </a:cubicBezTo>
                <a:cubicBezTo>
                  <a:pt x="80" y="632"/>
                  <a:pt x="40" y="636"/>
                  <a:pt x="0" y="640"/>
                </a:cubicBezTo>
              </a:path>
            </a:pathLst>
          </a:custGeom>
          <a:noFill/>
          <a:ln w="38100" cmpd="sng">
            <a:solidFill>
              <a:srgbClr val="80008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8392" name="Line 32"/>
          <p:cNvSpPr>
            <a:spLocks noChangeShapeType="1"/>
          </p:cNvSpPr>
          <p:nvPr/>
        </p:nvSpPr>
        <p:spPr bwMode="auto">
          <a:xfrm>
            <a:off x="6642100" y="2379663"/>
            <a:ext cx="0" cy="3276600"/>
          </a:xfrm>
          <a:prstGeom prst="line">
            <a:avLst/>
          </a:prstGeom>
          <a:noFill/>
          <a:ln w="9525">
            <a:solidFill>
              <a:schemeClr val="bg2"/>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endParaRPr>
          </a:p>
        </p:txBody>
      </p:sp>
      <p:sp>
        <p:nvSpPr>
          <p:cNvPr id="58393" name="Freeform 33"/>
          <p:cNvSpPr/>
          <p:nvPr/>
        </p:nvSpPr>
        <p:spPr bwMode="auto">
          <a:xfrm flipH="1">
            <a:off x="3619500" y="4475163"/>
            <a:ext cx="431800" cy="406400"/>
          </a:xfrm>
          <a:custGeom>
            <a:avLst/>
            <a:gdLst>
              <a:gd name="T0" fmla="*/ 2147483647 w 576"/>
              <a:gd name="T1" fmla="*/ 2147483647 h 640"/>
              <a:gd name="T2" fmla="*/ 2147483647 w 576"/>
              <a:gd name="T3" fmla="*/ 2147483647 h 640"/>
              <a:gd name="T4" fmla="*/ 2147483647 w 576"/>
              <a:gd name="T5" fmla="*/ 2147483647 h 640"/>
              <a:gd name="T6" fmla="*/ 2147483647 w 576"/>
              <a:gd name="T7" fmla="*/ 2147483647 h 640"/>
              <a:gd name="T8" fmla="*/ 0 w 576"/>
              <a:gd name="T9" fmla="*/ 2147483647 h 6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6" h="640">
                <a:moveTo>
                  <a:pt x="576" y="16"/>
                </a:moveTo>
                <a:cubicBezTo>
                  <a:pt x="568" y="8"/>
                  <a:pt x="560" y="0"/>
                  <a:pt x="528" y="16"/>
                </a:cubicBezTo>
                <a:cubicBezTo>
                  <a:pt x="496" y="32"/>
                  <a:pt x="448" y="24"/>
                  <a:pt x="384" y="112"/>
                </a:cubicBezTo>
                <a:cubicBezTo>
                  <a:pt x="320" y="200"/>
                  <a:pt x="208" y="456"/>
                  <a:pt x="144" y="544"/>
                </a:cubicBezTo>
                <a:cubicBezTo>
                  <a:pt x="80" y="632"/>
                  <a:pt x="40" y="636"/>
                  <a:pt x="0" y="640"/>
                </a:cubicBezTo>
              </a:path>
            </a:pathLst>
          </a:custGeom>
          <a:noFill/>
          <a:ln w="38100" cmpd="sng">
            <a:solidFill>
              <a:srgbClr val="80008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8394" name="Freeform 34"/>
          <p:cNvSpPr/>
          <p:nvPr/>
        </p:nvSpPr>
        <p:spPr bwMode="auto">
          <a:xfrm flipH="1">
            <a:off x="3140075" y="3789363"/>
            <a:ext cx="441325" cy="473075"/>
          </a:xfrm>
          <a:custGeom>
            <a:avLst/>
            <a:gdLst>
              <a:gd name="T0" fmla="*/ 2147483647 w 576"/>
              <a:gd name="T1" fmla="*/ 2147483647 h 640"/>
              <a:gd name="T2" fmla="*/ 2147483647 w 576"/>
              <a:gd name="T3" fmla="*/ 2147483647 h 640"/>
              <a:gd name="T4" fmla="*/ 2147483647 w 576"/>
              <a:gd name="T5" fmla="*/ 2147483647 h 640"/>
              <a:gd name="T6" fmla="*/ 2147483647 w 576"/>
              <a:gd name="T7" fmla="*/ 2147483647 h 640"/>
              <a:gd name="T8" fmla="*/ 0 w 576"/>
              <a:gd name="T9" fmla="*/ 2147483647 h 6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6" h="640">
                <a:moveTo>
                  <a:pt x="576" y="16"/>
                </a:moveTo>
                <a:cubicBezTo>
                  <a:pt x="568" y="8"/>
                  <a:pt x="560" y="0"/>
                  <a:pt x="528" y="16"/>
                </a:cubicBezTo>
                <a:cubicBezTo>
                  <a:pt x="496" y="32"/>
                  <a:pt x="448" y="24"/>
                  <a:pt x="384" y="112"/>
                </a:cubicBezTo>
                <a:cubicBezTo>
                  <a:pt x="320" y="200"/>
                  <a:pt x="208" y="456"/>
                  <a:pt x="144" y="544"/>
                </a:cubicBezTo>
                <a:cubicBezTo>
                  <a:pt x="80" y="632"/>
                  <a:pt x="40" y="636"/>
                  <a:pt x="0" y="640"/>
                </a:cubicBezTo>
              </a:path>
            </a:pathLst>
          </a:custGeom>
          <a:noFill/>
          <a:ln w="38100" cmpd="sng">
            <a:solidFill>
              <a:srgbClr val="80008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8395" name="Freeform 35"/>
          <p:cNvSpPr/>
          <p:nvPr/>
        </p:nvSpPr>
        <p:spPr bwMode="auto">
          <a:xfrm flipV="1">
            <a:off x="2813050" y="2697163"/>
            <a:ext cx="301625" cy="727075"/>
          </a:xfrm>
          <a:custGeom>
            <a:avLst/>
            <a:gdLst>
              <a:gd name="T0" fmla="*/ 2147483647 w 576"/>
              <a:gd name="T1" fmla="*/ 2147483647 h 640"/>
              <a:gd name="T2" fmla="*/ 2147483647 w 576"/>
              <a:gd name="T3" fmla="*/ 2147483647 h 640"/>
              <a:gd name="T4" fmla="*/ 2147483647 w 576"/>
              <a:gd name="T5" fmla="*/ 2147483647 h 640"/>
              <a:gd name="T6" fmla="*/ 2147483647 w 576"/>
              <a:gd name="T7" fmla="*/ 2147483647 h 640"/>
              <a:gd name="T8" fmla="*/ 0 w 576"/>
              <a:gd name="T9" fmla="*/ 2147483647 h 6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6" h="640">
                <a:moveTo>
                  <a:pt x="576" y="16"/>
                </a:moveTo>
                <a:cubicBezTo>
                  <a:pt x="568" y="8"/>
                  <a:pt x="560" y="0"/>
                  <a:pt x="528" y="16"/>
                </a:cubicBezTo>
                <a:cubicBezTo>
                  <a:pt x="496" y="32"/>
                  <a:pt x="448" y="24"/>
                  <a:pt x="384" y="112"/>
                </a:cubicBezTo>
                <a:cubicBezTo>
                  <a:pt x="320" y="200"/>
                  <a:pt x="208" y="456"/>
                  <a:pt x="144" y="544"/>
                </a:cubicBezTo>
                <a:cubicBezTo>
                  <a:pt x="80" y="632"/>
                  <a:pt x="40" y="636"/>
                  <a:pt x="0" y="640"/>
                </a:cubicBezTo>
              </a:path>
            </a:pathLst>
          </a:custGeom>
          <a:noFill/>
          <a:ln w="38100" cmpd="sng">
            <a:solidFill>
              <a:srgbClr val="80008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8396" name="Line 36"/>
          <p:cNvSpPr>
            <a:spLocks noChangeShapeType="1"/>
          </p:cNvSpPr>
          <p:nvPr/>
        </p:nvSpPr>
        <p:spPr bwMode="auto">
          <a:xfrm flipH="1">
            <a:off x="3130550" y="2341563"/>
            <a:ext cx="0" cy="3276600"/>
          </a:xfrm>
          <a:prstGeom prst="line">
            <a:avLst/>
          </a:prstGeom>
          <a:noFill/>
          <a:ln w="9525">
            <a:solidFill>
              <a:schemeClr val="bg2"/>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endParaRPr>
          </a:p>
        </p:txBody>
      </p:sp>
      <p:sp>
        <p:nvSpPr>
          <p:cNvPr id="58397" name="Line 37"/>
          <p:cNvSpPr>
            <a:spLocks noChangeShapeType="1"/>
          </p:cNvSpPr>
          <p:nvPr/>
        </p:nvSpPr>
        <p:spPr bwMode="auto">
          <a:xfrm>
            <a:off x="6153150" y="4551363"/>
            <a:ext cx="1206500" cy="0"/>
          </a:xfrm>
          <a:prstGeom prst="line">
            <a:avLst/>
          </a:prstGeom>
          <a:noFill/>
          <a:ln w="3175">
            <a:solidFill>
              <a:srgbClr val="003399"/>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sp>
        <p:nvSpPr>
          <p:cNvPr id="58398" name="Line 38"/>
          <p:cNvSpPr>
            <a:spLocks noChangeShapeType="1"/>
          </p:cNvSpPr>
          <p:nvPr/>
        </p:nvSpPr>
        <p:spPr bwMode="auto">
          <a:xfrm>
            <a:off x="6229350" y="4284663"/>
            <a:ext cx="1117600" cy="0"/>
          </a:xfrm>
          <a:prstGeom prst="line">
            <a:avLst/>
          </a:prstGeom>
          <a:noFill/>
          <a:ln w="3175">
            <a:solidFill>
              <a:srgbClr val="003399"/>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grpSp>
        <p:nvGrpSpPr>
          <p:cNvPr id="58399" name="Group 39"/>
          <p:cNvGrpSpPr/>
          <p:nvPr/>
        </p:nvGrpSpPr>
        <p:grpSpPr bwMode="auto">
          <a:xfrm>
            <a:off x="7454900" y="2763838"/>
            <a:ext cx="1689100" cy="2962275"/>
            <a:chOff x="4696" y="1741"/>
            <a:chExt cx="1064" cy="1866"/>
          </a:xfrm>
        </p:grpSpPr>
        <p:grpSp>
          <p:nvGrpSpPr>
            <p:cNvPr id="58439" name="Group 40"/>
            <p:cNvGrpSpPr/>
            <p:nvPr/>
          </p:nvGrpSpPr>
          <p:grpSpPr bwMode="auto">
            <a:xfrm>
              <a:off x="4704" y="3461"/>
              <a:ext cx="825" cy="60"/>
              <a:chOff x="3360" y="2918"/>
              <a:chExt cx="720" cy="149"/>
            </a:xfrm>
          </p:grpSpPr>
          <p:sp>
            <p:nvSpPr>
              <p:cNvPr id="58494" name="Line 41"/>
              <p:cNvSpPr>
                <a:spLocks noChangeShapeType="1"/>
              </p:cNvSpPr>
              <p:nvPr/>
            </p:nvSpPr>
            <p:spPr bwMode="auto">
              <a:xfrm>
                <a:off x="3360" y="2966"/>
                <a:ext cx="720" cy="0"/>
              </a:xfrm>
              <a:prstGeom prst="line">
                <a:avLst/>
              </a:prstGeom>
              <a:noFill/>
              <a:ln w="9525">
                <a:solidFill>
                  <a:srgbClr val="CC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sp>
            <p:nvSpPr>
              <p:cNvPr id="58495" name="Line 42"/>
              <p:cNvSpPr>
                <a:spLocks noChangeShapeType="1"/>
              </p:cNvSpPr>
              <p:nvPr/>
            </p:nvSpPr>
            <p:spPr bwMode="auto">
              <a:xfrm>
                <a:off x="3360" y="2918"/>
                <a:ext cx="720" cy="0"/>
              </a:xfrm>
              <a:prstGeom prst="line">
                <a:avLst/>
              </a:prstGeom>
              <a:noFill/>
              <a:ln w="9525">
                <a:solidFill>
                  <a:srgbClr val="CC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sp>
            <p:nvSpPr>
              <p:cNvPr id="58496" name="Line 43"/>
              <p:cNvSpPr>
                <a:spLocks noChangeShapeType="1"/>
              </p:cNvSpPr>
              <p:nvPr/>
            </p:nvSpPr>
            <p:spPr bwMode="auto">
              <a:xfrm>
                <a:off x="3360" y="3067"/>
                <a:ext cx="720" cy="0"/>
              </a:xfrm>
              <a:prstGeom prst="line">
                <a:avLst/>
              </a:prstGeom>
              <a:noFill/>
              <a:ln w="9525">
                <a:solidFill>
                  <a:srgbClr val="CC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sp>
            <p:nvSpPr>
              <p:cNvPr id="58497" name="Line 44"/>
              <p:cNvSpPr>
                <a:spLocks noChangeShapeType="1"/>
              </p:cNvSpPr>
              <p:nvPr/>
            </p:nvSpPr>
            <p:spPr bwMode="auto">
              <a:xfrm>
                <a:off x="3360" y="3014"/>
                <a:ext cx="720" cy="0"/>
              </a:xfrm>
              <a:prstGeom prst="line">
                <a:avLst/>
              </a:prstGeom>
              <a:noFill/>
              <a:ln w="9525">
                <a:solidFill>
                  <a:srgbClr val="CC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grpSp>
        <p:grpSp>
          <p:nvGrpSpPr>
            <p:cNvPr id="58440" name="Group 45"/>
            <p:cNvGrpSpPr/>
            <p:nvPr/>
          </p:nvGrpSpPr>
          <p:grpSpPr bwMode="auto">
            <a:xfrm>
              <a:off x="4696" y="3245"/>
              <a:ext cx="825" cy="142"/>
              <a:chOff x="3120" y="3000"/>
              <a:chExt cx="720" cy="120"/>
            </a:xfrm>
          </p:grpSpPr>
          <p:grpSp>
            <p:nvGrpSpPr>
              <p:cNvPr id="58484" name="Group 46"/>
              <p:cNvGrpSpPr/>
              <p:nvPr/>
            </p:nvGrpSpPr>
            <p:grpSpPr bwMode="auto">
              <a:xfrm>
                <a:off x="3120" y="3067"/>
                <a:ext cx="720" cy="53"/>
                <a:chOff x="3360" y="2918"/>
                <a:chExt cx="720" cy="149"/>
              </a:xfrm>
            </p:grpSpPr>
            <p:sp>
              <p:nvSpPr>
                <p:cNvPr id="58490" name="Line 47"/>
                <p:cNvSpPr>
                  <a:spLocks noChangeShapeType="1"/>
                </p:cNvSpPr>
                <p:nvPr/>
              </p:nvSpPr>
              <p:spPr bwMode="auto">
                <a:xfrm>
                  <a:off x="3360" y="2966"/>
                  <a:ext cx="720" cy="0"/>
                </a:xfrm>
                <a:prstGeom prst="line">
                  <a:avLst/>
                </a:prstGeom>
                <a:noFill/>
                <a:ln w="9525">
                  <a:solidFill>
                    <a:srgbClr val="CC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sp>
              <p:nvSpPr>
                <p:cNvPr id="58491" name="Line 48"/>
                <p:cNvSpPr>
                  <a:spLocks noChangeShapeType="1"/>
                </p:cNvSpPr>
                <p:nvPr/>
              </p:nvSpPr>
              <p:spPr bwMode="auto">
                <a:xfrm>
                  <a:off x="3360" y="2918"/>
                  <a:ext cx="720" cy="0"/>
                </a:xfrm>
                <a:prstGeom prst="line">
                  <a:avLst/>
                </a:prstGeom>
                <a:noFill/>
                <a:ln w="9525">
                  <a:solidFill>
                    <a:srgbClr val="CC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sp>
              <p:nvSpPr>
                <p:cNvPr id="58492" name="Line 49"/>
                <p:cNvSpPr>
                  <a:spLocks noChangeShapeType="1"/>
                </p:cNvSpPr>
                <p:nvPr/>
              </p:nvSpPr>
              <p:spPr bwMode="auto">
                <a:xfrm>
                  <a:off x="3360" y="3067"/>
                  <a:ext cx="720" cy="0"/>
                </a:xfrm>
                <a:prstGeom prst="line">
                  <a:avLst/>
                </a:prstGeom>
                <a:noFill/>
                <a:ln w="9525">
                  <a:solidFill>
                    <a:srgbClr val="CC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sp>
              <p:nvSpPr>
                <p:cNvPr id="58493" name="Line 50"/>
                <p:cNvSpPr>
                  <a:spLocks noChangeShapeType="1"/>
                </p:cNvSpPr>
                <p:nvPr/>
              </p:nvSpPr>
              <p:spPr bwMode="auto">
                <a:xfrm>
                  <a:off x="3360" y="3014"/>
                  <a:ext cx="720" cy="0"/>
                </a:xfrm>
                <a:prstGeom prst="line">
                  <a:avLst/>
                </a:prstGeom>
                <a:noFill/>
                <a:ln w="9525">
                  <a:solidFill>
                    <a:srgbClr val="CC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grpSp>
          <p:grpSp>
            <p:nvGrpSpPr>
              <p:cNvPr id="58485" name="Group 51"/>
              <p:cNvGrpSpPr/>
              <p:nvPr/>
            </p:nvGrpSpPr>
            <p:grpSpPr bwMode="auto">
              <a:xfrm>
                <a:off x="3120" y="3000"/>
                <a:ext cx="720" cy="53"/>
                <a:chOff x="3360" y="2918"/>
                <a:chExt cx="720" cy="149"/>
              </a:xfrm>
            </p:grpSpPr>
            <p:sp>
              <p:nvSpPr>
                <p:cNvPr id="58486" name="Line 52"/>
                <p:cNvSpPr>
                  <a:spLocks noChangeShapeType="1"/>
                </p:cNvSpPr>
                <p:nvPr/>
              </p:nvSpPr>
              <p:spPr bwMode="auto">
                <a:xfrm>
                  <a:off x="3360" y="2966"/>
                  <a:ext cx="720" cy="0"/>
                </a:xfrm>
                <a:prstGeom prst="line">
                  <a:avLst/>
                </a:prstGeom>
                <a:noFill/>
                <a:ln w="9525">
                  <a:solidFill>
                    <a:srgbClr val="CC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sp>
              <p:nvSpPr>
                <p:cNvPr id="58487" name="Line 53"/>
                <p:cNvSpPr>
                  <a:spLocks noChangeShapeType="1"/>
                </p:cNvSpPr>
                <p:nvPr/>
              </p:nvSpPr>
              <p:spPr bwMode="auto">
                <a:xfrm>
                  <a:off x="3360" y="2918"/>
                  <a:ext cx="720" cy="0"/>
                </a:xfrm>
                <a:prstGeom prst="line">
                  <a:avLst/>
                </a:prstGeom>
                <a:noFill/>
                <a:ln w="9525">
                  <a:solidFill>
                    <a:srgbClr val="CC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sp>
              <p:nvSpPr>
                <p:cNvPr id="58488" name="Line 54"/>
                <p:cNvSpPr>
                  <a:spLocks noChangeShapeType="1"/>
                </p:cNvSpPr>
                <p:nvPr/>
              </p:nvSpPr>
              <p:spPr bwMode="auto">
                <a:xfrm>
                  <a:off x="3360" y="3067"/>
                  <a:ext cx="720" cy="0"/>
                </a:xfrm>
                <a:prstGeom prst="line">
                  <a:avLst/>
                </a:prstGeom>
                <a:noFill/>
                <a:ln w="9525">
                  <a:solidFill>
                    <a:srgbClr val="CC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sp>
              <p:nvSpPr>
                <p:cNvPr id="58489" name="Line 55"/>
                <p:cNvSpPr>
                  <a:spLocks noChangeShapeType="1"/>
                </p:cNvSpPr>
                <p:nvPr/>
              </p:nvSpPr>
              <p:spPr bwMode="auto">
                <a:xfrm>
                  <a:off x="3360" y="3014"/>
                  <a:ext cx="720" cy="0"/>
                </a:xfrm>
                <a:prstGeom prst="line">
                  <a:avLst/>
                </a:prstGeom>
                <a:noFill/>
                <a:ln w="9525">
                  <a:solidFill>
                    <a:srgbClr val="CC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grpSp>
        </p:grpSp>
        <p:grpSp>
          <p:nvGrpSpPr>
            <p:cNvPr id="58441" name="Group 56"/>
            <p:cNvGrpSpPr/>
            <p:nvPr/>
          </p:nvGrpSpPr>
          <p:grpSpPr bwMode="auto">
            <a:xfrm>
              <a:off x="4712" y="2886"/>
              <a:ext cx="825" cy="215"/>
              <a:chOff x="3120" y="3000"/>
              <a:chExt cx="720" cy="120"/>
            </a:xfrm>
          </p:grpSpPr>
          <p:grpSp>
            <p:nvGrpSpPr>
              <p:cNvPr id="58474" name="Group 57"/>
              <p:cNvGrpSpPr/>
              <p:nvPr/>
            </p:nvGrpSpPr>
            <p:grpSpPr bwMode="auto">
              <a:xfrm>
                <a:off x="3120" y="3067"/>
                <a:ext cx="720" cy="53"/>
                <a:chOff x="3360" y="2918"/>
                <a:chExt cx="720" cy="149"/>
              </a:xfrm>
            </p:grpSpPr>
            <p:sp>
              <p:nvSpPr>
                <p:cNvPr id="58480" name="Line 58"/>
                <p:cNvSpPr>
                  <a:spLocks noChangeShapeType="1"/>
                </p:cNvSpPr>
                <p:nvPr/>
              </p:nvSpPr>
              <p:spPr bwMode="auto">
                <a:xfrm>
                  <a:off x="3360" y="2966"/>
                  <a:ext cx="720" cy="0"/>
                </a:xfrm>
                <a:prstGeom prst="line">
                  <a:avLst/>
                </a:prstGeom>
                <a:noFill/>
                <a:ln w="9525">
                  <a:solidFill>
                    <a:srgbClr val="CC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sp>
              <p:nvSpPr>
                <p:cNvPr id="58481" name="Line 59"/>
                <p:cNvSpPr>
                  <a:spLocks noChangeShapeType="1"/>
                </p:cNvSpPr>
                <p:nvPr/>
              </p:nvSpPr>
              <p:spPr bwMode="auto">
                <a:xfrm>
                  <a:off x="3360" y="2918"/>
                  <a:ext cx="720" cy="0"/>
                </a:xfrm>
                <a:prstGeom prst="line">
                  <a:avLst/>
                </a:prstGeom>
                <a:noFill/>
                <a:ln w="9525">
                  <a:solidFill>
                    <a:srgbClr val="CC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sp>
              <p:nvSpPr>
                <p:cNvPr id="58482" name="Line 60"/>
                <p:cNvSpPr>
                  <a:spLocks noChangeShapeType="1"/>
                </p:cNvSpPr>
                <p:nvPr/>
              </p:nvSpPr>
              <p:spPr bwMode="auto">
                <a:xfrm>
                  <a:off x="3360" y="3067"/>
                  <a:ext cx="720" cy="0"/>
                </a:xfrm>
                <a:prstGeom prst="line">
                  <a:avLst/>
                </a:prstGeom>
                <a:noFill/>
                <a:ln w="9525">
                  <a:solidFill>
                    <a:srgbClr val="CC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sp>
              <p:nvSpPr>
                <p:cNvPr id="58483" name="Line 61"/>
                <p:cNvSpPr>
                  <a:spLocks noChangeShapeType="1"/>
                </p:cNvSpPr>
                <p:nvPr/>
              </p:nvSpPr>
              <p:spPr bwMode="auto">
                <a:xfrm>
                  <a:off x="3360" y="3014"/>
                  <a:ext cx="720" cy="0"/>
                </a:xfrm>
                <a:prstGeom prst="line">
                  <a:avLst/>
                </a:prstGeom>
                <a:noFill/>
                <a:ln w="9525">
                  <a:solidFill>
                    <a:srgbClr val="CC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grpSp>
          <p:grpSp>
            <p:nvGrpSpPr>
              <p:cNvPr id="58475" name="Group 62"/>
              <p:cNvGrpSpPr/>
              <p:nvPr/>
            </p:nvGrpSpPr>
            <p:grpSpPr bwMode="auto">
              <a:xfrm>
                <a:off x="3120" y="3000"/>
                <a:ext cx="720" cy="53"/>
                <a:chOff x="3360" y="2918"/>
                <a:chExt cx="720" cy="149"/>
              </a:xfrm>
            </p:grpSpPr>
            <p:sp>
              <p:nvSpPr>
                <p:cNvPr id="58476" name="Line 63"/>
                <p:cNvSpPr>
                  <a:spLocks noChangeShapeType="1"/>
                </p:cNvSpPr>
                <p:nvPr/>
              </p:nvSpPr>
              <p:spPr bwMode="auto">
                <a:xfrm>
                  <a:off x="3360" y="2966"/>
                  <a:ext cx="720" cy="0"/>
                </a:xfrm>
                <a:prstGeom prst="line">
                  <a:avLst/>
                </a:prstGeom>
                <a:noFill/>
                <a:ln w="9525">
                  <a:solidFill>
                    <a:srgbClr val="CC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sp>
              <p:nvSpPr>
                <p:cNvPr id="58477" name="Line 64"/>
                <p:cNvSpPr>
                  <a:spLocks noChangeShapeType="1"/>
                </p:cNvSpPr>
                <p:nvPr/>
              </p:nvSpPr>
              <p:spPr bwMode="auto">
                <a:xfrm>
                  <a:off x="3360" y="2918"/>
                  <a:ext cx="720" cy="0"/>
                </a:xfrm>
                <a:prstGeom prst="line">
                  <a:avLst/>
                </a:prstGeom>
                <a:noFill/>
                <a:ln w="9525">
                  <a:solidFill>
                    <a:srgbClr val="CC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sp>
              <p:nvSpPr>
                <p:cNvPr id="58478" name="Line 65"/>
                <p:cNvSpPr>
                  <a:spLocks noChangeShapeType="1"/>
                </p:cNvSpPr>
                <p:nvPr/>
              </p:nvSpPr>
              <p:spPr bwMode="auto">
                <a:xfrm>
                  <a:off x="3360" y="3067"/>
                  <a:ext cx="720" cy="0"/>
                </a:xfrm>
                <a:prstGeom prst="line">
                  <a:avLst/>
                </a:prstGeom>
                <a:noFill/>
                <a:ln w="9525">
                  <a:solidFill>
                    <a:srgbClr val="CC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sp>
              <p:nvSpPr>
                <p:cNvPr id="58479" name="Line 66"/>
                <p:cNvSpPr>
                  <a:spLocks noChangeShapeType="1"/>
                </p:cNvSpPr>
                <p:nvPr/>
              </p:nvSpPr>
              <p:spPr bwMode="auto">
                <a:xfrm>
                  <a:off x="3360" y="3014"/>
                  <a:ext cx="720" cy="0"/>
                </a:xfrm>
                <a:prstGeom prst="line">
                  <a:avLst/>
                </a:prstGeom>
                <a:noFill/>
                <a:ln w="9525">
                  <a:solidFill>
                    <a:srgbClr val="CC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grpSp>
        </p:grpSp>
        <p:grpSp>
          <p:nvGrpSpPr>
            <p:cNvPr id="58442" name="Group 67"/>
            <p:cNvGrpSpPr/>
            <p:nvPr/>
          </p:nvGrpSpPr>
          <p:grpSpPr bwMode="auto">
            <a:xfrm>
              <a:off x="4714" y="2413"/>
              <a:ext cx="825" cy="254"/>
              <a:chOff x="3120" y="3000"/>
              <a:chExt cx="720" cy="120"/>
            </a:xfrm>
          </p:grpSpPr>
          <p:grpSp>
            <p:nvGrpSpPr>
              <p:cNvPr id="58464" name="Group 68"/>
              <p:cNvGrpSpPr/>
              <p:nvPr/>
            </p:nvGrpSpPr>
            <p:grpSpPr bwMode="auto">
              <a:xfrm>
                <a:off x="3120" y="3067"/>
                <a:ext cx="720" cy="53"/>
                <a:chOff x="3360" y="2918"/>
                <a:chExt cx="720" cy="149"/>
              </a:xfrm>
            </p:grpSpPr>
            <p:sp>
              <p:nvSpPr>
                <p:cNvPr id="58470" name="Line 69"/>
                <p:cNvSpPr>
                  <a:spLocks noChangeShapeType="1"/>
                </p:cNvSpPr>
                <p:nvPr/>
              </p:nvSpPr>
              <p:spPr bwMode="auto">
                <a:xfrm>
                  <a:off x="3360" y="2966"/>
                  <a:ext cx="720" cy="0"/>
                </a:xfrm>
                <a:prstGeom prst="line">
                  <a:avLst/>
                </a:prstGeom>
                <a:noFill/>
                <a:ln w="9525">
                  <a:solidFill>
                    <a:srgbClr val="CC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sp>
              <p:nvSpPr>
                <p:cNvPr id="58471" name="Line 70"/>
                <p:cNvSpPr>
                  <a:spLocks noChangeShapeType="1"/>
                </p:cNvSpPr>
                <p:nvPr/>
              </p:nvSpPr>
              <p:spPr bwMode="auto">
                <a:xfrm>
                  <a:off x="3360" y="2918"/>
                  <a:ext cx="720" cy="0"/>
                </a:xfrm>
                <a:prstGeom prst="line">
                  <a:avLst/>
                </a:prstGeom>
                <a:noFill/>
                <a:ln w="9525">
                  <a:solidFill>
                    <a:srgbClr val="CC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sp>
              <p:nvSpPr>
                <p:cNvPr id="58472" name="Line 71"/>
                <p:cNvSpPr>
                  <a:spLocks noChangeShapeType="1"/>
                </p:cNvSpPr>
                <p:nvPr/>
              </p:nvSpPr>
              <p:spPr bwMode="auto">
                <a:xfrm>
                  <a:off x="3360" y="3067"/>
                  <a:ext cx="720" cy="0"/>
                </a:xfrm>
                <a:prstGeom prst="line">
                  <a:avLst/>
                </a:prstGeom>
                <a:noFill/>
                <a:ln w="9525">
                  <a:solidFill>
                    <a:srgbClr val="CC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sp>
              <p:nvSpPr>
                <p:cNvPr id="58473" name="Line 72"/>
                <p:cNvSpPr>
                  <a:spLocks noChangeShapeType="1"/>
                </p:cNvSpPr>
                <p:nvPr/>
              </p:nvSpPr>
              <p:spPr bwMode="auto">
                <a:xfrm>
                  <a:off x="3360" y="3014"/>
                  <a:ext cx="720" cy="0"/>
                </a:xfrm>
                <a:prstGeom prst="line">
                  <a:avLst/>
                </a:prstGeom>
                <a:noFill/>
                <a:ln w="9525">
                  <a:solidFill>
                    <a:srgbClr val="CC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grpSp>
          <p:grpSp>
            <p:nvGrpSpPr>
              <p:cNvPr id="58465" name="Group 73"/>
              <p:cNvGrpSpPr/>
              <p:nvPr/>
            </p:nvGrpSpPr>
            <p:grpSpPr bwMode="auto">
              <a:xfrm>
                <a:off x="3120" y="3000"/>
                <a:ext cx="720" cy="53"/>
                <a:chOff x="3360" y="2918"/>
                <a:chExt cx="720" cy="149"/>
              </a:xfrm>
            </p:grpSpPr>
            <p:sp>
              <p:nvSpPr>
                <p:cNvPr id="58466" name="Line 74"/>
                <p:cNvSpPr>
                  <a:spLocks noChangeShapeType="1"/>
                </p:cNvSpPr>
                <p:nvPr/>
              </p:nvSpPr>
              <p:spPr bwMode="auto">
                <a:xfrm>
                  <a:off x="3360" y="2966"/>
                  <a:ext cx="720" cy="0"/>
                </a:xfrm>
                <a:prstGeom prst="line">
                  <a:avLst/>
                </a:prstGeom>
                <a:noFill/>
                <a:ln w="9525">
                  <a:solidFill>
                    <a:srgbClr val="CC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sp>
              <p:nvSpPr>
                <p:cNvPr id="58467" name="Line 75"/>
                <p:cNvSpPr>
                  <a:spLocks noChangeShapeType="1"/>
                </p:cNvSpPr>
                <p:nvPr/>
              </p:nvSpPr>
              <p:spPr bwMode="auto">
                <a:xfrm>
                  <a:off x="3360" y="2918"/>
                  <a:ext cx="720" cy="0"/>
                </a:xfrm>
                <a:prstGeom prst="line">
                  <a:avLst/>
                </a:prstGeom>
                <a:noFill/>
                <a:ln w="9525">
                  <a:solidFill>
                    <a:srgbClr val="CC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sp>
              <p:nvSpPr>
                <p:cNvPr id="58468" name="Line 76"/>
                <p:cNvSpPr>
                  <a:spLocks noChangeShapeType="1"/>
                </p:cNvSpPr>
                <p:nvPr/>
              </p:nvSpPr>
              <p:spPr bwMode="auto">
                <a:xfrm>
                  <a:off x="3360" y="3067"/>
                  <a:ext cx="720" cy="0"/>
                </a:xfrm>
                <a:prstGeom prst="line">
                  <a:avLst/>
                </a:prstGeom>
                <a:noFill/>
                <a:ln w="9525">
                  <a:solidFill>
                    <a:srgbClr val="CC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sp>
              <p:nvSpPr>
                <p:cNvPr id="58469" name="Line 77"/>
                <p:cNvSpPr>
                  <a:spLocks noChangeShapeType="1"/>
                </p:cNvSpPr>
                <p:nvPr/>
              </p:nvSpPr>
              <p:spPr bwMode="auto">
                <a:xfrm>
                  <a:off x="3360" y="3014"/>
                  <a:ext cx="720" cy="0"/>
                </a:xfrm>
                <a:prstGeom prst="line">
                  <a:avLst/>
                </a:prstGeom>
                <a:noFill/>
                <a:ln w="9525">
                  <a:solidFill>
                    <a:srgbClr val="CC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grpSp>
        </p:grpSp>
        <p:sp>
          <p:nvSpPr>
            <p:cNvPr id="58443" name="Text Box 78"/>
            <p:cNvSpPr txBox="1">
              <a:spLocks noChangeArrowheads="1"/>
            </p:cNvSpPr>
            <p:nvPr/>
          </p:nvSpPr>
          <p:spPr bwMode="auto">
            <a:xfrm>
              <a:off x="5519" y="3357"/>
              <a:ext cx="225" cy="25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algn="ctr" eaLnBrk="1" hangingPunct="1"/>
              <a:r>
                <a:rPr kumimoji="1" lang="en-US" altLang="zh-CN" sz="2000">
                  <a:solidFill>
                    <a:srgbClr val="336666"/>
                  </a:solidFill>
                  <a:latin typeface="Times New Roman" panose="02020603050405020304" pitchFamily="18" charset="0"/>
                  <a:ea typeface="微软雅黑" panose="020B0503020204020204" pitchFamily="34" charset="-122"/>
                  <a:cs typeface="Times New Roman" panose="02020603050405020304" pitchFamily="18" charset="0"/>
                </a:rPr>
                <a:t>1</a:t>
              </a:r>
            </a:p>
          </p:txBody>
        </p:sp>
        <p:sp>
          <p:nvSpPr>
            <p:cNvPr id="58444" name="Text Box 79"/>
            <p:cNvSpPr txBox="1">
              <a:spLocks noChangeArrowheads="1"/>
            </p:cNvSpPr>
            <p:nvPr/>
          </p:nvSpPr>
          <p:spPr bwMode="auto">
            <a:xfrm>
              <a:off x="5519" y="3184"/>
              <a:ext cx="225" cy="25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algn="ctr" eaLnBrk="1" hangingPunct="1"/>
              <a:r>
                <a:rPr kumimoji="1" lang="en-US" altLang="zh-CN" sz="2000">
                  <a:solidFill>
                    <a:srgbClr val="336666"/>
                  </a:solidFill>
                  <a:latin typeface="Times New Roman" panose="02020603050405020304" pitchFamily="18" charset="0"/>
                  <a:ea typeface="微软雅黑" panose="020B0503020204020204" pitchFamily="34" charset="-122"/>
                  <a:cs typeface="Times New Roman" panose="02020603050405020304" pitchFamily="18" charset="0"/>
                </a:rPr>
                <a:t>2</a:t>
              </a:r>
            </a:p>
          </p:txBody>
        </p:sp>
        <p:sp>
          <p:nvSpPr>
            <p:cNvPr id="58445" name="Text Box 80"/>
            <p:cNvSpPr txBox="1">
              <a:spLocks noChangeArrowheads="1"/>
            </p:cNvSpPr>
            <p:nvPr/>
          </p:nvSpPr>
          <p:spPr bwMode="auto">
            <a:xfrm>
              <a:off x="5527" y="2886"/>
              <a:ext cx="225" cy="249"/>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algn="ctr" eaLnBrk="1" hangingPunct="1"/>
              <a:r>
                <a:rPr kumimoji="1" lang="en-US" altLang="zh-CN" sz="2000">
                  <a:solidFill>
                    <a:srgbClr val="336666"/>
                  </a:solidFill>
                  <a:latin typeface="Times New Roman" panose="02020603050405020304" pitchFamily="18" charset="0"/>
                  <a:ea typeface="微软雅黑" panose="020B0503020204020204" pitchFamily="34" charset="-122"/>
                  <a:cs typeface="Times New Roman" panose="02020603050405020304" pitchFamily="18" charset="0"/>
                </a:rPr>
                <a:t>3</a:t>
              </a:r>
            </a:p>
          </p:txBody>
        </p:sp>
        <p:sp>
          <p:nvSpPr>
            <p:cNvPr id="58446" name="Text Box 81"/>
            <p:cNvSpPr txBox="1">
              <a:spLocks noChangeArrowheads="1"/>
            </p:cNvSpPr>
            <p:nvPr/>
          </p:nvSpPr>
          <p:spPr bwMode="auto">
            <a:xfrm>
              <a:off x="5519" y="2441"/>
              <a:ext cx="225" cy="25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algn="ctr" eaLnBrk="1" hangingPunct="1"/>
              <a:r>
                <a:rPr kumimoji="1" lang="en-US" altLang="zh-CN" sz="2000">
                  <a:solidFill>
                    <a:srgbClr val="336666"/>
                  </a:solidFill>
                  <a:latin typeface="Times New Roman" panose="02020603050405020304" pitchFamily="18" charset="0"/>
                  <a:ea typeface="微软雅黑" panose="020B0503020204020204" pitchFamily="34" charset="-122"/>
                  <a:cs typeface="Times New Roman" panose="02020603050405020304" pitchFamily="18" charset="0"/>
                </a:rPr>
                <a:t>4</a:t>
              </a:r>
            </a:p>
          </p:txBody>
        </p:sp>
        <p:grpSp>
          <p:nvGrpSpPr>
            <p:cNvPr id="58447" name="Group 82"/>
            <p:cNvGrpSpPr/>
            <p:nvPr/>
          </p:nvGrpSpPr>
          <p:grpSpPr bwMode="auto">
            <a:xfrm>
              <a:off x="4706" y="1741"/>
              <a:ext cx="825" cy="398"/>
              <a:chOff x="3120" y="3000"/>
              <a:chExt cx="720" cy="120"/>
            </a:xfrm>
          </p:grpSpPr>
          <p:grpSp>
            <p:nvGrpSpPr>
              <p:cNvPr id="58454" name="Group 83"/>
              <p:cNvGrpSpPr/>
              <p:nvPr/>
            </p:nvGrpSpPr>
            <p:grpSpPr bwMode="auto">
              <a:xfrm>
                <a:off x="3120" y="3067"/>
                <a:ext cx="720" cy="53"/>
                <a:chOff x="3360" y="2918"/>
                <a:chExt cx="720" cy="149"/>
              </a:xfrm>
            </p:grpSpPr>
            <p:sp>
              <p:nvSpPr>
                <p:cNvPr id="58460" name="Line 84"/>
                <p:cNvSpPr>
                  <a:spLocks noChangeShapeType="1"/>
                </p:cNvSpPr>
                <p:nvPr/>
              </p:nvSpPr>
              <p:spPr bwMode="auto">
                <a:xfrm>
                  <a:off x="3360" y="2966"/>
                  <a:ext cx="720" cy="0"/>
                </a:xfrm>
                <a:prstGeom prst="line">
                  <a:avLst/>
                </a:prstGeom>
                <a:noFill/>
                <a:ln w="9525">
                  <a:solidFill>
                    <a:srgbClr val="CC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sp>
              <p:nvSpPr>
                <p:cNvPr id="58461" name="Line 85"/>
                <p:cNvSpPr>
                  <a:spLocks noChangeShapeType="1"/>
                </p:cNvSpPr>
                <p:nvPr/>
              </p:nvSpPr>
              <p:spPr bwMode="auto">
                <a:xfrm>
                  <a:off x="3360" y="2918"/>
                  <a:ext cx="720" cy="0"/>
                </a:xfrm>
                <a:prstGeom prst="line">
                  <a:avLst/>
                </a:prstGeom>
                <a:noFill/>
                <a:ln w="9525">
                  <a:solidFill>
                    <a:srgbClr val="CC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sp>
              <p:nvSpPr>
                <p:cNvPr id="58462" name="Line 86"/>
                <p:cNvSpPr>
                  <a:spLocks noChangeShapeType="1"/>
                </p:cNvSpPr>
                <p:nvPr/>
              </p:nvSpPr>
              <p:spPr bwMode="auto">
                <a:xfrm>
                  <a:off x="3360" y="3067"/>
                  <a:ext cx="720" cy="0"/>
                </a:xfrm>
                <a:prstGeom prst="line">
                  <a:avLst/>
                </a:prstGeom>
                <a:noFill/>
                <a:ln w="9525">
                  <a:solidFill>
                    <a:srgbClr val="CC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sp>
              <p:nvSpPr>
                <p:cNvPr id="58463" name="Line 87"/>
                <p:cNvSpPr>
                  <a:spLocks noChangeShapeType="1"/>
                </p:cNvSpPr>
                <p:nvPr/>
              </p:nvSpPr>
              <p:spPr bwMode="auto">
                <a:xfrm>
                  <a:off x="3360" y="3014"/>
                  <a:ext cx="720" cy="0"/>
                </a:xfrm>
                <a:prstGeom prst="line">
                  <a:avLst/>
                </a:prstGeom>
                <a:noFill/>
                <a:ln w="9525">
                  <a:solidFill>
                    <a:srgbClr val="CC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grpSp>
          <p:grpSp>
            <p:nvGrpSpPr>
              <p:cNvPr id="58455" name="Group 88"/>
              <p:cNvGrpSpPr/>
              <p:nvPr/>
            </p:nvGrpSpPr>
            <p:grpSpPr bwMode="auto">
              <a:xfrm>
                <a:off x="3120" y="3000"/>
                <a:ext cx="720" cy="53"/>
                <a:chOff x="3360" y="2918"/>
                <a:chExt cx="720" cy="149"/>
              </a:xfrm>
            </p:grpSpPr>
            <p:sp>
              <p:nvSpPr>
                <p:cNvPr id="58456" name="Line 89"/>
                <p:cNvSpPr>
                  <a:spLocks noChangeShapeType="1"/>
                </p:cNvSpPr>
                <p:nvPr/>
              </p:nvSpPr>
              <p:spPr bwMode="auto">
                <a:xfrm>
                  <a:off x="3360" y="2966"/>
                  <a:ext cx="720" cy="0"/>
                </a:xfrm>
                <a:prstGeom prst="line">
                  <a:avLst/>
                </a:prstGeom>
                <a:noFill/>
                <a:ln w="9525">
                  <a:solidFill>
                    <a:srgbClr val="CC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sp>
              <p:nvSpPr>
                <p:cNvPr id="58457" name="Line 90"/>
                <p:cNvSpPr>
                  <a:spLocks noChangeShapeType="1"/>
                </p:cNvSpPr>
                <p:nvPr/>
              </p:nvSpPr>
              <p:spPr bwMode="auto">
                <a:xfrm>
                  <a:off x="3360" y="2918"/>
                  <a:ext cx="720" cy="0"/>
                </a:xfrm>
                <a:prstGeom prst="line">
                  <a:avLst/>
                </a:prstGeom>
                <a:noFill/>
                <a:ln w="9525">
                  <a:solidFill>
                    <a:srgbClr val="CC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sp>
              <p:nvSpPr>
                <p:cNvPr id="58458" name="Line 91"/>
                <p:cNvSpPr>
                  <a:spLocks noChangeShapeType="1"/>
                </p:cNvSpPr>
                <p:nvPr/>
              </p:nvSpPr>
              <p:spPr bwMode="auto">
                <a:xfrm>
                  <a:off x="3360" y="3067"/>
                  <a:ext cx="720" cy="0"/>
                </a:xfrm>
                <a:prstGeom prst="line">
                  <a:avLst/>
                </a:prstGeom>
                <a:noFill/>
                <a:ln w="9525">
                  <a:solidFill>
                    <a:srgbClr val="CC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sp>
              <p:nvSpPr>
                <p:cNvPr id="58459" name="Line 92"/>
                <p:cNvSpPr>
                  <a:spLocks noChangeShapeType="1"/>
                </p:cNvSpPr>
                <p:nvPr/>
              </p:nvSpPr>
              <p:spPr bwMode="auto">
                <a:xfrm>
                  <a:off x="3360" y="3014"/>
                  <a:ext cx="720" cy="0"/>
                </a:xfrm>
                <a:prstGeom prst="line">
                  <a:avLst/>
                </a:prstGeom>
                <a:noFill/>
                <a:ln w="9525">
                  <a:solidFill>
                    <a:srgbClr val="CC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grpSp>
        </p:grpSp>
        <p:sp>
          <p:nvSpPr>
            <p:cNvPr id="58448" name="Text Box 93"/>
            <p:cNvSpPr txBox="1">
              <a:spLocks noChangeArrowheads="1"/>
            </p:cNvSpPr>
            <p:nvPr/>
          </p:nvSpPr>
          <p:spPr bwMode="auto">
            <a:xfrm>
              <a:off x="5535" y="1841"/>
              <a:ext cx="225" cy="25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algn="ctr" eaLnBrk="1" hangingPunct="1"/>
              <a:r>
                <a:rPr kumimoji="1" lang="en-US" altLang="zh-CN" sz="2000">
                  <a:solidFill>
                    <a:srgbClr val="336666"/>
                  </a:solidFill>
                  <a:latin typeface="Times New Roman" panose="02020603050405020304" pitchFamily="18" charset="0"/>
                  <a:ea typeface="微软雅黑" panose="020B0503020204020204" pitchFamily="34" charset="-122"/>
                  <a:cs typeface="Times New Roman" panose="02020603050405020304" pitchFamily="18" charset="0"/>
                </a:rPr>
                <a:t>5</a:t>
              </a:r>
            </a:p>
          </p:txBody>
        </p:sp>
        <p:grpSp>
          <p:nvGrpSpPr>
            <p:cNvPr id="58449" name="Group 94"/>
            <p:cNvGrpSpPr/>
            <p:nvPr/>
          </p:nvGrpSpPr>
          <p:grpSpPr bwMode="auto">
            <a:xfrm>
              <a:off x="4696" y="3477"/>
              <a:ext cx="825" cy="60"/>
              <a:chOff x="3360" y="2918"/>
              <a:chExt cx="720" cy="149"/>
            </a:xfrm>
          </p:grpSpPr>
          <p:sp>
            <p:nvSpPr>
              <p:cNvPr id="58450" name="Line 95"/>
              <p:cNvSpPr>
                <a:spLocks noChangeShapeType="1"/>
              </p:cNvSpPr>
              <p:nvPr/>
            </p:nvSpPr>
            <p:spPr bwMode="auto">
              <a:xfrm>
                <a:off x="3360" y="2966"/>
                <a:ext cx="720" cy="0"/>
              </a:xfrm>
              <a:prstGeom prst="line">
                <a:avLst/>
              </a:prstGeom>
              <a:noFill/>
              <a:ln w="9525">
                <a:solidFill>
                  <a:srgbClr val="CC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sp>
            <p:nvSpPr>
              <p:cNvPr id="58451" name="Line 96"/>
              <p:cNvSpPr>
                <a:spLocks noChangeShapeType="1"/>
              </p:cNvSpPr>
              <p:nvPr/>
            </p:nvSpPr>
            <p:spPr bwMode="auto">
              <a:xfrm>
                <a:off x="3360" y="2918"/>
                <a:ext cx="720" cy="0"/>
              </a:xfrm>
              <a:prstGeom prst="line">
                <a:avLst/>
              </a:prstGeom>
              <a:noFill/>
              <a:ln w="9525">
                <a:solidFill>
                  <a:srgbClr val="CC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sp>
            <p:nvSpPr>
              <p:cNvPr id="58452" name="Line 97"/>
              <p:cNvSpPr>
                <a:spLocks noChangeShapeType="1"/>
              </p:cNvSpPr>
              <p:nvPr/>
            </p:nvSpPr>
            <p:spPr bwMode="auto">
              <a:xfrm>
                <a:off x="3360" y="3067"/>
                <a:ext cx="720" cy="0"/>
              </a:xfrm>
              <a:prstGeom prst="line">
                <a:avLst/>
              </a:prstGeom>
              <a:noFill/>
              <a:ln w="9525">
                <a:solidFill>
                  <a:srgbClr val="CC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sp>
            <p:nvSpPr>
              <p:cNvPr id="58453" name="Line 98"/>
              <p:cNvSpPr>
                <a:spLocks noChangeShapeType="1"/>
              </p:cNvSpPr>
              <p:nvPr/>
            </p:nvSpPr>
            <p:spPr bwMode="auto">
              <a:xfrm>
                <a:off x="3360" y="3014"/>
                <a:ext cx="720" cy="0"/>
              </a:xfrm>
              <a:prstGeom prst="line">
                <a:avLst/>
              </a:prstGeom>
              <a:noFill/>
              <a:ln w="9525">
                <a:solidFill>
                  <a:srgbClr val="CC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grpSp>
      </p:grpSp>
      <p:grpSp>
        <p:nvGrpSpPr>
          <p:cNvPr id="58400" name="Group 99"/>
          <p:cNvGrpSpPr/>
          <p:nvPr/>
        </p:nvGrpSpPr>
        <p:grpSpPr bwMode="auto">
          <a:xfrm>
            <a:off x="2724150" y="4851400"/>
            <a:ext cx="4397375" cy="1373188"/>
            <a:chOff x="1716" y="3056"/>
            <a:chExt cx="2770" cy="865"/>
          </a:xfrm>
        </p:grpSpPr>
        <p:sp>
          <p:nvSpPr>
            <p:cNvPr id="58425" name="Arc 100"/>
            <p:cNvSpPr/>
            <p:nvPr/>
          </p:nvSpPr>
          <p:spPr bwMode="auto">
            <a:xfrm rot="7956492">
              <a:off x="2823" y="3102"/>
              <a:ext cx="587" cy="495"/>
            </a:xfrm>
            <a:custGeom>
              <a:avLst/>
              <a:gdLst>
                <a:gd name="T0" fmla="*/ 0 w 21314"/>
                <a:gd name="T1" fmla="*/ 0 h 20411"/>
                <a:gd name="T2" fmla="*/ 0 w 21314"/>
                <a:gd name="T3" fmla="*/ 0 h 20411"/>
                <a:gd name="T4" fmla="*/ 0 w 21314"/>
                <a:gd name="T5" fmla="*/ 0 h 20411"/>
                <a:gd name="T6" fmla="*/ 0 60000 65536"/>
                <a:gd name="T7" fmla="*/ 0 60000 65536"/>
                <a:gd name="T8" fmla="*/ 0 60000 65536"/>
              </a:gdLst>
              <a:ahLst/>
              <a:cxnLst>
                <a:cxn ang="T6">
                  <a:pos x="T0" y="T1"/>
                </a:cxn>
                <a:cxn ang="T7">
                  <a:pos x="T2" y="T3"/>
                </a:cxn>
                <a:cxn ang="T8">
                  <a:pos x="T4" y="T5"/>
                </a:cxn>
              </a:cxnLst>
              <a:rect l="0" t="0" r="r" b="b"/>
              <a:pathLst>
                <a:path w="21314" h="20411" fill="none" extrusionOk="0">
                  <a:moveTo>
                    <a:pt x="7067" y="-1"/>
                  </a:moveTo>
                  <a:cubicBezTo>
                    <a:pt x="14559" y="2593"/>
                    <a:pt x="20027" y="9083"/>
                    <a:pt x="21313" y="16907"/>
                  </a:cubicBezTo>
                </a:path>
                <a:path w="21314" h="20411" stroke="0" extrusionOk="0">
                  <a:moveTo>
                    <a:pt x="7067" y="-1"/>
                  </a:moveTo>
                  <a:cubicBezTo>
                    <a:pt x="14559" y="2593"/>
                    <a:pt x="20027" y="9083"/>
                    <a:pt x="21313" y="16907"/>
                  </a:cubicBezTo>
                  <a:lnTo>
                    <a:pt x="0" y="20411"/>
                  </a:lnTo>
                  <a:lnTo>
                    <a:pt x="7067" y="-1"/>
                  </a:lnTo>
                  <a:close/>
                </a:path>
              </a:pathLst>
            </a:custGeom>
            <a:noFill/>
            <a:ln w="38100">
              <a:solidFill>
                <a:srgbClr val="80008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8426" name="Text Box 101"/>
            <p:cNvSpPr txBox="1">
              <a:spLocks noChangeArrowheads="1"/>
            </p:cNvSpPr>
            <p:nvPr/>
          </p:nvSpPr>
          <p:spPr bwMode="auto">
            <a:xfrm>
              <a:off x="2991" y="3569"/>
              <a:ext cx="212" cy="28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algn="ctr" eaLnBrk="1" hangingPunct="1"/>
              <a:r>
                <a:rPr kumimoji="1" lang="en-US" altLang="zh-CN" sz="2400">
                  <a:solidFill>
                    <a:srgbClr val="336666"/>
                  </a:solidFill>
                  <a:latin typeface="Times New Roman" panose="02020603050405020304" pitchFamily="18" charset="0"/>
                  <a:ea typeface="微软雅黑" panose="020B0503020204020204" pitchFamily="34" charset="-122"/>
                  <a:cs typeface="Times New Roman" panose="02020603050405020304" pitchFamily="18" charset="0"/>
                </a:rPr>
                <a:t>0</a:t>
              </a:r>
            </a:p>
          </p:txBody>
        </p:sp>
        <p:graphicFrame>
          <p:nvGraphicFramePr>
            <p:cNvPr id="58427" name="Object 102"/>
            <p:cNvGraphicFramePr>
              <a:graphicFrameLocks noChangeAspect="1"/>
            </p:cNvGraphicFramePr>
            <p:nvPr/>
          </p:nvGraphicFramePr>
          <p:xfrm>
            <a:off x="3224" y="3532"/>
            <a:ext cx="212" cy="365"/>
          </p:xfrm>
          <a:graphic>
            <a:graphicData uri="http://schemas.openxmlformats.org/presentationml/2006/ole">
              <mc:AlternateContent xmlns:mc="http://schemas.openxmlformats.org/markup-compatibility/2006">
                <mc:Choice xmlns:v="urn:schemas-microsoft-com:vml" Requires="v">
                  <p:oleObj spid="_x0000_s355100" name="Equation" r:id="rId8" imgW="228600" imgH="393700" progId="Equation.3">
                    <p:embed/>
                  </p:oleObj>
                </mc:Choice>
                <mc:Fallback>
                  <p:oleObj name="Equation" r:id="rId8" imgW="228600" imgH="393700" progId="Equation.3">
                    <p:embed/>
                    <p:pic>
                      <p:nvPicPr>
                        <p:cNvPr id="0" name="图片 16478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224" y="3532"/>
                          <a:ext cx="212"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8428" name="Object 103"/>
            <p:cNvGraphicFramePr>
              <a:graphicFrameLocks noChangeAspect="1"/>
            </p:cNvGraphicFramePr>
            <p:nvPr/>
          </p:nvGraphicFramePr>
          <p:xfrm>
            <a:off x="3503" y="3532"/>
            <a:ext cx="212" cy="365"/>
          </p:xfrm>
          <a:graphic>
            <a:graphicData uri="http://schemas.openxmlformats.org/presentationml/2006/ole">
              <mc:AlternateContent xmlns:mc="http://schemas.openxmlformats.org/markup-compatibility/2006">
                <mc:Choice xmlns:v="urn:schemas-microsoft-com:vml" Requires="v">
                  <p:oleObj spid="_x0000_s355101" name="Equation" r:id="rId10" imgW="228600" imgH="393700" progId="Equation.3">
                    <p:embed/>
                  </p:oleObj>
                </mc:Choice>
                <mc:Fallback>
                  <p:oleObj name="Equation" r:id="rId10" imgW="228600" imgH="393700" progId="Equation.3">
                    <p:embed/>
                    <p:pic>
                      <p:nvPicPr>
                        <p:cNvPr id="0" name="图片 164790"/>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503" y="3532"/>
                          <a:ext cx="212"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8429" name="Object 104"/>
            <p:cNvGraphicFramePr>
              <a:graphicFrameLocks noChangeAspect="1"/>
            </p:cNvGraphicFramePr>
            <p:nvPr/>
          </p:nvGraphicFramePr>
          <p:xfrm>
            <a:off x="3807" y="3532"/>
            <a:ext cx="212" cy="365"/>
          </p:xfrm>
          <a:graphic>
            <a:graphicData uri="http://schemas.openxmlformats.org/presentationml/2006/ole">
              <mc:AlternateContent xmlns:mc="http://schemas.openxmlformats.org/markup-compatibility/2006">
                <mc:Choice xmlns:v="urn:schemas-microsoft-com:vml" Requires="v">
                  <p:oleObj spid="_x0000_s355102" name="Equation" r:id="rId12" imgW="228600" imgH="393700" progId="Equation.3">
                    <p:embed/>
                  </p:oleObj>
                </mc:Choice>
                <mc:Fallback>
                  <p:oleObj name="Equation" r:id="rId12" imgW="228600" imgH="393700" progId="Equation.3">
                    <p:embed/>
                    <p:pic>
                      <p:nvPicPr>
                        <p:cNvPr id="0" name="图片 164791"/>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07" y="3532"/>
                          <a:ext cx="212"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8430" name="Object 105"/>
            <p:cNvGraphicFramePr>
              <a:graphicFrameLocks noChangeAspect="1"/>
            </p:cNvGraphicFramePr>
            <p:nvPr/>
          </p:nvGraphicFramePr>
          <p:xfrm>
            <a:off x="2610" y="3540"/>
            <a:ext cx="318" cy="365"/>
          </p:xfrm>
          <a:graphic>
            <a:graphicData uri="http://schemas.openxmlformats.org/presentationml/2006/ole">
              <mc:AlternateContent xmlns:mc="http://schemas.openxmlformats.org/markup-compatibility/2006">
                <mc:Choice xmlns:v="urn:schemas-microsoft-com:vml" Requires="v">
                  <p:oleObj spid="_x0000_s355103" name="Equation" r:id="rId14" imgW="342900" imgH="393700" progId="Equation.3">
                    <p:embed/>
                  </p:oleObj>
                </mc:Choice>
                <mc:Fallback>
                  <p:oleObj name="Equation" r:id="rId14" imgW="342900" imgH="393700" progId="Equation.3">
                    <p:embed/>
                    <p:pic>
                      <p:nvPicPr>
                        <p:cNvPr id="0" name="图片 164792"/>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610" y="3540"/>
                          <a:ext cx="318"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8431" name="Object 106"/>
            <p:cNvGraphicFramePr>
              <a:graphicFrameLocks noChangeAspect="1"/>
            </p:cNvGraphicFramePr>
            <p:nvPr/>
          </p:nvGraphicFramePr>
          <p:xfrm>
            <a:off x="2314" y="3540"/>
            <a:ext cx="318" cy="365"/>
          </p:xfrm>
          <a:graphic>
            <a:graphicData uri="http://schemas.openxmlformats.org/presentationml/2006/ole">
              <mc:AlternateContent xmlns:mc="http://schemas.openxmlformats.org/markup-compatibility/2006">
                <mc:Choice xmlns:v="urn:schemas-microsoft-com:vml" Requires="v">
                  <p:oleObj spid="_x0000_s355104" name="Equation" r:id="rId16" imgW="342900" imgH="393700" progId="Equation.3">
                    <p:embed/>
                  </p:oleObj>
                </mc:Choice>
                <mc:Fallback>
                  <p:oleObj name="Equation" r:id="rId16" imgW="342900" imgH="393700" progId="Equation.3">
                    <p:embed/>
                    <p:pic>
                      <p:nvPicPr>
                        <p:cNvPr id="0" name="图片 164793"/>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314" y="3540"/>
                          <a:ext cx="318"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8432" name="Object 107"/>
            <p:cNvGraphicFramePr>
              <a:graphicFrameLocks noChangeAspect="1"/>
            </p:cNvGraphicFramePr>
            <p:nvPr/>
          </p:nvGraphicFramePr>
          <p:xfrm>
            <a:off x="1996" y="3548"/>
            <a:ext cx="318" cy="365"/>
          </p:xfrm>
          <a:graphic>
            <a:graphicData uri="http://schemas.openxmlformats.org/presentationml/2006/ole">
              <mc:AlternateContent xmlns:mc="http://schemas.openxmlformats.org/markup-compatibility/2006">
                <mc:Choice xmlns:v="urn:schemas-microsoft-com:vml" Requires="v">
                  <p:oleObj spid="_x0000_s355105" name="Equation" r:id="rId18" imgW="342900" imgH="393700" progId="Equation.3">
                    <p:embed/>
                  </p:oleObj>
                </mc:Choice>
                <mc:Fallback>
                  <p:oleObj name="Equation" r:id="rId18" imgW="342900" imgH="393700" progId="Equation.3">
                    <p:embed/>
                    <p:pic>
                      <p:nvPicPr>
                        <p:cNvPr id="0" name="图片 164794"/>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996" y="3548"/>
                          <a:ext cx="318"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8433" name="Line 108"/>
            <p:cNvSpPr>
              <a:spLocks noChangeShapeType="1"/>
            </p:cNvSpPr>
            <p:nvPr/>
          </p:nvSpPr>
          <p:spPr bwMode="auto">
            <a:xfrm flipV="1">
              <a:off x="1828" y="3532"/>
              <a:ext cx="2658" cy="8"/>
            </a:xfrm>
            <a:prstGeom prst="line">
              <a:avLst/>
            </a:prstGeom>
            <a:noFill/>
            <a:ln w="285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sp>
          <p:nvSpPr>
            <p:cNvPr id="58434" name="Freeform 109"/>
            <p:cNvSpPr/>
            <p:nvPr/>
          </p:nvSpPr>
          <p:spPr bwMode="auto">
            <a:xfrm flipH="1">
              <a:off x="3412" y="3243"/>
              <a:ext cx="131" cy="149"/>
            </a:xfrm>
            <a:custGeom>
              <a:avLst/>
              <a:gdLst>
                <a:gd name="T0" fmla="*/ 0 w 96"/>
                <a:gd name="T1" fmla="*/ 0 h 288"/>
                <a:gd name="T2" fmla="*/ 454 w 96"/>
                <a:gd name="T3" fmla="*/ 11 h 288"/>
                <a:gd name="T4" fmla="*/ 0 60000 65536"/>
                <a:gd name="T5" fmla="*/ 0 60000 65536"/>
              </a:gdLst>
              <a:ahLst/>
              <a:cxnLst>
                <a:cxn ang="T4">
                  <a:pos x="T0" y="T1"/>
                </a:cxn>
                <a:cxn ang="T5">
                  <a:pos x="T2" y="T3"/>
                </a:cxn>
              </a:cxnLst>
              <a:rect l="0" t="0" r="r" b="b"/>
              <a:pathLst>
                <a:path w="96" h="288">
                  <a:moveTo>
                    <a:pt x="0" y="0"/>
                  </a:moveTo>
                  <a:cubicBezTo>
                    <a:pt x="40" y="120"/>
                    <a:pt x="80" y="240"/>
                    <a:pt x="96" y="288"/>
                  </a:cubicBezTo>
                </a:path>
              </a:pathLst>
            </a:custGeom>
            <a:noFill/>
            <a:ln w="12700" cap="flat" cmpd="sng">
              <a:solidFill>
                <a:srgbClr val="800080"/>
              </a:solidFill>
              <a:prstDash val="dash"/>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8435" name="Freeform 110"/>
            <p:cNvSpPr/>
            <p:nvPr/>
          </p:nvSpPr>
          <p:spPr bwMode="auto">
            <a:xfrm>
              <a:off x="3379" y="3227"/>
              <a:ext cx="253" cy="146"/>
            </a:xfrm>
            <a:custGeom>
              <a:avLst/>
              <a:gdLst>
                <a:gd name="T0" fmla="*/ 10 w 576"/>
                <a:gd name="T1" fmla="*/ 0 h 640"/>
                <a:gd name="T2" fmla="*/ 9 w 576"/>
                <a:gd name="T3" fmla="*/ 0 h 640"/>
                <a:gd name="T4" fmla="*/ 6 w 576"/>
                <a:gd name="T5" fmla="*/ 0 h 640"/>
                <a:gd name="T6" fmla="*/ 2 w 576"/>
                <a:gd name="T7" fmla="*/ 0 h 640"/>
                <a:gd name="T8" fmla="*/ 0 w 576"/>
                <a:gd name="T9" fmla="*/ 0 h 6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6" h="640">
                  <a:moveTo>
                    <a:pt x="576" y="16"/>
                  </a:moveTo>
                  <a:cubicBezTo>
                    <a:pt x="568" y="8"/>
                    <a:pt x="560" y="0"/>
                    <a:pt x="528" y="16"/>
                  </a:cubicBezTo>
                  <a:cubicBezTo>
                    <a:pt x="496" y="32"/>
                    <a:pt x="448" y="24"/>
                    <a:pt x="384" y="112"/>
                  </a:cubicBezTo>
                  <a:cubicBezTo>
                    <a:pt x="320" y="200"/>
                    <a:pt x="208" y="456"/>
                    <a:pt x="144" y="544"/>
                  </a:cubicBezTo>
                  <a:cubicBezTo>
                    <a:pt x="80" y="632"/>
                    <a:pt x="40" y="636"/>
                    <a:pt x="0" y="640"/>
                  </a:cubicBezTo>
                </a:path>
              </a:pathLst>
            </a:custGeom>
            <a:noFill/>
            <a:ln w="38100" cmpd="sng">
              <a:solidFill>
                <a:srgbClr val="80008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8436" name="Freeform 111"/>
            <p:cNvSpPr/>
            <p:nvPr/>
          </p:nvSpPr>
          <p:spPr bwMode="auto">
            <a:xfrm flipH="1">
              <a:off x="2547" y="3235"/>
              <a:ext cx="253" cy="146"/>
            </a:xfrm>
            <a:custGeom>
              <a:avLst/>
              <a:gdLst>
                <a:gd name="T0" fmla="*/ 10 w 576"/>
                <a:gd name="T1" fmla="*/ 0 h 640"/>
                <a:gd name="T2" fmla="*/ 9 w 576"/>
                <a:gd name="T3" fmla="*/ 0 h 640"/>
                <a:gd name="T4" fmla="*/ 6 w 576"/>
                <a:gd name="T5" fmla="*/ 0 h 640"/>
                <a:gd name="T6" fmla="*/ 2 w 576"/>
                <a:gd name="T7" fmla="*/ 0 h 640"/>
                <a:gd name="T8" fmla="*/ 0 w 576"/>
                <a:gd name="T9" fmla="*/ 0 h 6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6" h="640">
                  <a:moveTo>
                    <a:pt x="576" y="16"/>
                  </a:moveTo>
                  <a:cubicBezTo>
                    <a:pt x="568" y="8"/>
                    <a:pt x="560" y="0"/>
                    <a:pt x="528" y="16"/>
                  </a:cubicBezTo>
                  <a:cubicBezTo>
                    <a:pt x="496" y="32"/>
                    <a:pt x="448" y="24"/>
                    <a:pt x="384" y="112"/>
                  </a:cubicBezTo>
                  <a:cubicBezTo>
                    <a:pt x="320" y="200"/>
                    <a:pt x="208" y="456"/>
                    <a:pt x="144" y="544"/>
                  </a:cubicBezTo>
                  <a:cubicBezTo>
                    <a:pt x="80" y="632"/>
                    <a:pt x="40" y="636"/>
                    <a:pt x="0" y="640"/>
                  </a:cubicBezTo>
                </a:path>
              </a:pathLst>
            </a:custGeom>
            <a:noFill/>
            <a:ln w="38100" cmpd="sng">
              <a:solidFill>
                <a:srgbClr val="80008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aphicFrame>
          <p:nvGraphicFramePr>
            <p:cNvPr id="58437" name="Object 112"/>
            <p:cNvGraphicFramePr>
              <a:graphicFrameLocks noChangeAspect="1"/>
            </p:cNvGraphicFramePr>
            <p:nvPr/>
          </p:nvGraphicFramePr>
          <p:xfrm>
            <a:off x="4087" y="3524"/>
            <a:ext cx="212" cy="365"/>
          </p:xfrm>
          <a:graphic>
            <a:graphicData uri="http://schemas.openxmlformats.org/presentationml/2006/ole">
              <mc:AlternateContent xmlns:mc="http://schemas.openxmlformats.org/markup-compatibility/2006">
                <mc:Choice xmlns:v="urn:schemas-microsoft-com:vml" Requires="v">
                  <p:oleObj spid="_x0000_s355106" name="Equation" r:id="rId20" imgW="228600" imgH="393700" progId="Equation.3">
                    <p:embed/>
                  </p:oleObj>
                </mc:Choice>
                <mc:Fallback>
                  <p:oleObj name="Equation" r:id="rId20" imgW="228600" imgH="393700" progId="Equation.3">
                    <p:embed/>
                    <p:pic>
                      <p:nvPicPr>
                        <p:cNvPr id="0" name="图片 164795"/>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4087" y="3524"/>
                          <a:ext cx="212"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8438" name="Object 113"/>
            <p:cNvGraphicFramePr>
              <a:graphicFrameLocks noChangeAspect="1"/>
            </p:cNvGraphicFramePr>
            <p:nvPr/>
          </p:nvGraphicFramePr>
          <p:xfrm>
            <a:off x="1716" y="3556"/>
            <a:ext cx="318" cy="365"/>
          </p:xfrm>
          <a:graphic>
            <a:graphicData uri="http://schemas.openxmlformats.org/presentationml/2006/ole">
              <mc:AlternateContent xmlns:mc="http://schemas.openxmlformats.org/markup-compatibility/2006">
                <mc:Choice xmlns:v="urn:schemas-microsoft-com:vml" Requires="v">
                  <p:oleObj spid="_x0000_s355107" name="Equation" r:id="rId22" imgW="342900" imgH="393700" progId="Equation.3">
                    <p:embed/>
                  </p:oleObj>
                </mc:Choice>
                <mc:Fallback>
                  <p:oleObj name="Equation" r:id="rId22" imgW="342900" imgH="393700" progId="Equation.3">
                    <p:embed/>
                    <p:pic>
                      <p:nvPicPr>
                        <p:cNvPr id="0" name="图片 164796"/>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1716" y="3556"/>
                          <a:ext cx="318"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58401" name="Group 114"/>
          <p:cNvGrpSpPr/>
          <p:nvPr/>
        </p:nvGrpSpPr>
        <p:grpSpPr bwMode="auto">
          <a:xfrm>
            <a:off x="7016750" y="3594893"/>
            <a:ext cx="1962150" cy="2700338"/>
            <a:chOff x="4416" y="2152"/>
            <a:chExt cx="1236" cy="1701"/>
          </a:xfrm>
        </p:grpSpPr>
        <p:sp>
          <p:nvSpPr>
            <p:cNvPr id="58420" name="Text Box 115"/>
            <p:cNvSpPr txBox="1">
              <a:spLocks noChangeArrowheads="1"/>
            </p:cNvSpPr>
            <p:nvPr/>
          </p:nvSpPr>
          <p:spPr bwMode="auto">
            <a:xfrm>
              <a:off x="4636" y="3565"/>
              <a:ext cx="1016" cy="288"/>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algn="ctr" eaLnBrk="1" hangingPunct="1"/>
              <a:r>
                <a:rPr kumimoji="1" lang="zh-CN" altLang="en-US" sz="2400" b="1" dirty="0">
                  <a:solidFill>
                    <a:srgbClr val="990000"/>
                  </a:solidFill>
                  <a:latin typeface="Times New Roman" panose="02020603050405020304" pitchFamily="18" charset="0"/>
                  <a:ea typeface="微软雅黑" panose="020B0503020204020204" pitchFamily="34" charset="-122"/>
                  <a:cs typeface="Times New Roman" panose="02020603050405020304" pitchFamily="18" charset="0"/>
                </a:rPr>
                <a:t>能隙</a:t>
              </a:r>
              <a:r>
                <a:rPr kumimoji="1" lang="en-US" altLang="zh-CN" sz="2400" b="1" dirty="0">
                  <a:solidFill>
                    <a:srgbClr val="990000"/>
                  </a:solidFill>
                  <a:latin typeface="Times New Roman" panose="02020603050405020304" pitchFamily="18" charset="0"/>
                  <a:ea typeface="微软雅黑" panose="020B0503020204020204" pitchFamily="34" charset="-122"/>
                  <a:cs typeface="Times New Roman" panose="02020603050405020304" pitchFamily="18" charset="0"/>
                </a:rPr>
                <a:t>(</a:t>
              </a:r>
              <a:r>
                <a:rPr kumimoji="1" lang="zh-CN" altLang="en-US" sz="2400" b="1" dirty="0">
                  <a:solidFill>
                    <a:srgbClr val="990000"/>
                  </a:solidFill>
                  <a:latin typeface="Times New Roman" panose="02020603050405020304" pitchFamily="18" charset="0"/>
                  <a:ea typeface="微软雅黑" panose="020B0503020204020204" pitchFamily="34" charset="-122"/>
                  <a:cs typeface="Times New Roman" panose="02020603050405020304" pitchFamily="18" charset="0"/>
                </a:rPr>
                <a:t>禁带</a:t>
              </a:r>
              <a:r>
                <a:rPr kumimoji="1" lang="en-US" altLang="zh-CN" sz="2400" b="1" dirty="0">
                  <a:solidFill>
                    <a:srgbClr val="990000"/>
                  </a:solidFill>
                  <a:latin typeface="Times New Roman" panose="02020603050405020304" pitchFamily="18" charset="0"/>
                  <a:ea typeface="微软雅黑" panose="020B0503020204020204" pitchFamily="34" charset="-122"/>
                  <a:cs typeface="Times New Roman" panose="02020603050405020304" pitchFamily="18" charset="0"/>
                </a:rPr>
                <a:t>)</a:t>
              </a:r>
            </a:p>
          </p:txBody>
        </p:sp>
        <p:sp>
          <p:nvSpPr>
            <p:cNvPr id="58421" name="Line 116"/>
            <p:cNvSpPr>
              <a:spLocks noChangeShapeType="1"/>
            </p:cNvSpPr>
            <p:nvPr/>
          </p:nvSpPr>
          <p:spPr bwMode="auto">
            <a:xfrm flipH="1" flipV="1">
              <a:off x="4504" y="3296"/>
              <a:ext cx="333" cy="29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endParaRPr>
            </a:p>
          </p:txBody>
        </p:sp>
        <p:sp>
          <p:nvSpPr>
            <p:cNvPr id="58422" name="Line 117"/>
            <p:cNvSpPr>
              <a:spLocks noChangeShapeType="1"/>
            </p:cNvSpPr>
            <p:nvPr/>
          </p:nvSpPr>
          <p:spPr bwMode="auto">
            <a:xfrm flipH="1" flipV="1">
              <a:off x="4504" y="2152"/>
              <a:ext cx="335" cy="1463"/>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endParaRPr>
            </a:p>
          </p:txBody>
        </p:sp>
        <p:sp>
          <p:nvSpPr>
            <p:cNvPr id="58423" name="Line 118"/>
            <p:cNvSpPr>
              <a:spLocks noChangeShapeType="1"/>
            </p:cNvSpPr>
            <p:nvPr/>
          </p:nvSpPr>
          <p:spPr bwMode="auto">
            <a:xfrm flipH="1" flipV="1">
              <a:off x="4472" y="2664"/>
              <a:ext cx="360" cy="935"/>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endParaRPr>
            </a:p>
          </p:txBody>
        </p:sp>
        <p:sp>
          <p:nvSpPr>
            <p:cNvPr id="58424" name="Line 119"/>
            <p:cNvSpPr>
              <a:spLocks noChangeShapeType="1"/>
            </p:cNvSpPr>
            <p:nvPr/>
          </p:nvSpPr>
          <p:spPr bwMode="auto">
            <a:xfrm flipH="1" flipV="1">
              <a:off x="4416" y="3048"/>
              <a:ext cx="421" cy="551"/>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endParaRPr>
            </a:p>
          </p:txBody>
        </p:sp>
      </p:grpSp>
      <p:grpSp>
        <p:nvGrpSpPr>
          <p:cNvPr id="58402" name="Group 120"/>
          <p:cNvGrpSpPr/>
          <p:nvPr/>
        </p:nvGrpSpPr>
        <p:grpSpPr bwMode="auto">
          <a:xfrm>
            <a:off x="7350125" y="2133600"/>
            <a:ext cx="1120775" cy="3413125"/>
            <a:chOff x="4630" y="1234"/>
            <a:chExt cx="706" cy="2150"/>
          </a:xfrm>
        </p:grpSpPr>
        <p:sp>
          <p:nvSpPr>
            <p:cNvPr id="58414" name="Text Box 121"/>
            <p:cNvSpPr txBox="1">
              <a:spLocks noChangeArrowheads="1"/>
            </p:cNvSpPr>
            <p:nvPr/>
          </p:nvSpPr>
          <p:spPr bwMode="auto">
            <a:xfrm>
              <a:off x="4630" y="1234"/>
              <a:ext cx="694" cy="288"/>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algn="ctr" eaLnBrk="1" hangingPunct="1"/>
              <a:r>
                <a:rPr kumimoji="1" lang="zh-CN" altLang="en-US" sz="2400" b="1">
                  <a:solidFill>
                    <a:srgbClr val="990000"/>
                  </a:solidFill>
                  <a:latin typeface="Times New Roman" panose="02020603050405020304" pitchFamily="18" charset="0"/>
                  <a:ea typeface="微软雅黑" panose="020B0503020204020204" pitchFamily="34" charset="-122"/>
                  <a:cs typeface="Times New Roman" panose="02020603050405020304" pitchFamily="18" charset="0"/>
                </a:rPr>
                <a:t>能带    </a:t>
              </a:r>
            </a:p>
          </p:txBody>
        </p:sp>
        <p:sp>
          <p:nvSpPr>
            <p:cNvPr id="58415" name="Line 122"/>
            <p:cNvSpPr>
              <a:spLocks noChangeShapeType="1"/>
            </p:cNvSpPr>
            <p:nvPr/>
          </p:nvSpPr>
          <p:spPr bwMode="auto">
            <a:xfrm flipH="1">
              <a:off x="4864" y="1512"/>
              <a:ext cx="136" cy="304"/>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endParaRPr>
            </a:p>
          </p:txBody>
        </p:sp>
        <p:sp>
          <p:nvSpPr>
            <p:cNvPr id="58416" name="Line 123"/>
            <p:cNvSpPr>
              <a:spLocks noChangeShapeType="1"/>
            </p:cNvSpPr>
            <p:nvPr/>
          </p:nvSpPr>
          <p:spPr bwMode="auto">
            <a:xfrm flipH="1">
              <a:off x="4856" y="1520"/>
              <a:ext cx="136" cy="872"/>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endParaRPr>
            </a:p>
          </p:txBody>
        </p:sp>
        <p:sp>
          <p:nvSpPr>
            <p:cNvPr id="58417" name="Line 124"/>
            <p:cNvSpPr>
              <a:spLocks noChangeShapeType="1"/>
            </p:cNvSpPr>
            <p:nvPr/>
          </p:nvSpPr>
          <p:spPr bwMode="auto">
            <a:xfrm>
              <a:off x="5000" y="1520"/>
              <a:ext cx="24" cy="136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endParaRPr>
            </a:p>
          </p:txBody>
        </p:sp>
        <p:sp>
          <p:nvSpPr>
            <p:cNvPr id="58418" name="Line 125"/>
            <p:cNvSpPr>
              <a:spLocks noChangeShapeType="1"/>
            </p:cNvSpPr>
            <p:nvPr/>
          </p:nvSpPr>
          <p:spPr bwMode="auto">
            <a:xfrm>
              <a:off x="4992" y="1520"/>
              <a:ext cx="168" cy="1696"/>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endParaRPr>
            </a:p>
          </p:txBody>
        </p:sp>
        <p:sp>
          <p:nvSpPr>
            <p:cNvPr id="58419" name="Line 126"/>
            <p:cNvSpPr>
              <a:spLocks noChangeShapeType="1"/>
            </p:cNvSpPr>
            <p:nvPr/>
          </p:nvSpPr>
          <p:spPr bwMode="auto">
            <a:xfrm>
              <a:off x="5000" y="1512"/>
              <a:ext cx="336" cy="1872"/>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endParaRPr>
            </a:p>
          </p:txBody>
        </p:sp>
      </p:grpSp>
      <p:sp>
        <p:nvSpPr>
          <p:cNvPr id="58403" name="Rectangle 2"/>
          <p:cNvSpPr>
            <a:spLocks noRot="1" noChangeArrowheads="1"/>
          </p:cNvSpPr>
          <p:nvPr/>
        </p:nvSpPr>
        <p:spPr bwMode="auto">
          <a:xfrm>
            <a:off x="614116" y="68263"/>
            <a:ext cx="8172697"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algn="l" defTabSz="914400">
              <a:lnSpc>
                <a:spcPct val="100000"/>
              </a:lnSpc>
              <a:buClrTx/>
              <a:buSzTx/>
              <a:buFontTx/>
              <a:defRPr/>
            </a:pPr>
            <a:r>
              <a:rPr kumimoji="1" lang="zh-CN" altLang="en-US" sz="3600" b="1" dirty="0">
                <a:solidFill>
                  <a:srgbClr val="660066"/>
                </a:solidFill>
                <a:effectLst>
                  <a:outerShdw blurRad="38100" dist="38100" dir="2700000" algn="tl">
                    <a:srgbClr val="C0C0C0"/>
                  </a:outerShdw>
                </a:effectLst>
                <a:latin typeface="Times New Roman" pitchFamily="18" charset="0"/>
                <a:ea typeface="微软雅黑" pitchFamily="34" charset="-122"/>
                <a:cs typeface="+mn-cs"/>
              </a:rPr>
              <a:t>能带与带隙的概念——扩展布里渊图景</a:t>
            </a:r>
          </a:p>
        </p:txBody>
      </p:sp>
      <p:sp>
        <p:nvSpPr>
          <p:cNvPr id="1520768" name="AutoShape 128"/>
          <p:cNvSpPr>
            <a:spLocks noChangeArrowheads="1"/>
          </p:cNvSpPr>
          <p:nvPr/>
        </p:nvSpPr>
        <p:spPr bwMode="auto">
          <a:xfrm>
            <a:off x="5149850" y="5445125"/>
            <a:ext cx="142875" cy="144463"/>
          </a:xfrm>
          <a:prstGeom prst="star5">
            <a:avLst/>
          </a:prstGeom>
          <a:solidFill>
            <a:srgbClr val="FFFF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520769" name="AutoShape 129"/>
          <p:cNvSpPr>
            <a:spLocks noChangeArrowheads="1"/>
          </p:cNvSpPr>
          <p:nvPr/>
        </p:nvSpPr>
        <p:spPr bwMode="auto">
          <a:xfrm>
            <a:off x="5983288" y="4581525"/>
            <a:ext cx="142875" cy="144463"/>
          </a:xfrm>
          <a:prstGeom prst="star5">
            <a:avLst/>
          </a:prstGeom>
          <a:solidFill>
            <a:srgbClr val="FFFF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520770" name="AutoShape 130"/>
          <p:cNvSpPr>
            <a:spLocks noChangeArrowheads="1"/>
          </p:cNvSpPr>
          <p:nvPr/>
        </p:nvSpPr>
        <p:spPr bwMode="auto">
          <a:xfrm>
            <a:off x="6804025" y="2781300"/>
            <a:ext cx="142875" cy="144463"/>
          </a:xfrm>
          <a:prstGeom prst="star5">
            <a:avLst/>
          </a:prstGeom>
          <a:solidFill>
            <a:srgbClr val="FFFF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520771" name="AutoShape 131"/>
          <p:cNvSpPr>
            <a:spLocks noChangeArrowheads="1"/>
          </p:cNvSpPr>
          <p:nvPr/>
        </p:nvSpPr>
        <p:spPr bwMode="auto">
          <a:xfrm>
            <a:off x="4241800" y="5200650"/>
            <a:ext cx="142875" cy="144463"/>
          </a:xfrm>
          <a:prstGeom prst="star5">
            <a:avLst/>
          </a:prstGeom>
          <a:solidFill>
            <a:srgbClr val="FFFF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520772" name="AutoShape 132"/>
          <p:cNvSpPr>
            <a:spLocks noChangeArrowheads="1"/>
          </p:cNvSpPr>
          <p:nvPr/>
        </p:nvSpPr>
        <p:spPr bwMode="auto">
          <a:xfrm>
            <a:off x="3349625" y="4076700"/>
            <a:ext cx="142875" cy="144463"/>
          </a:xfrm>
          <a:prstGeom prst="star5">
            <a:avLst/>
          </a:prstGeom>
          <a:solidFill>
            <a:srgbClr val="FFFF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8409" name="Text Box 133"/>
          <p:cNvSpPr txBox="1">
            <a:spLocks noChangeArrowheads="1"/>
          </p:cNvSpPr>
          <p:nvPr/>
        </p:nvSpPr>
        <p:spPr bwMode="auto">
          <a:xfrm>
            <a:off x="250825" y="4868863"/>
            <a:ext cx="2776538"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r>
              <a:rPr lang="en-US" altLang="zh-CN" sz="2600" b="1" i="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k</a:t>
            </a:r>
            <a:r>
              <a:rPr lang="zh-CN" altLang="en-US" sz="26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与</a:t>
            </a:r>
            <a:r>
              <a:rPr lang="en-US" altLang="zh-CN" sz="2600" b="1" i="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k</a:t>
            </a:r>
            <a:r>
              <a:rPr lang="en-US" altLang="zh-CN" sz="26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600" b="1" i="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nG</a:t>
            </a:r>
            <a:r>
              <a:rPr lang="zh-CN" altLang="en-US" sz="26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相互作用</a:t>
            </a:r>
          </a:p>
        </p:txBody>
      </p:sp>
      <p:sp>
        <p:nvSpPr>
          <p:cNvPr id="58410" name="Text Box 134"/>
          <p:cNvSpPr txBox="1">
            <a:spLocks noChangeArrowheads="1"/>
          </p:cNvSpPr>
          <p:nvPr/>
        </p:nvSpPr>
        <p:spPr bwMode="auto">
          <a:xfrm>
            <a:off x="6823075" y="5553075"/>
            <a:ext cx="935038" cy="45720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algn="ctr" eaLnBrk="1" hangingPunct="1"/>
            <a:r>
              <a:rPr kumimoji="1" lang="en-US" altLang="zh-CN" sz="2400" b="1" i="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k </a:t>
            </a:r>
            <a:r>
              <a:rPr kumimoji="1" lang="en-US" altLang="zh-CN" sz="24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(2</a:t>
            </a:r>
            <a:r>
              <a:rPr kumimoji="1" lang="en-US" altLang="zh-CN" sz="2400" dirty="0">
                <a:solidFill>
                  <a:srgbClr val="000000"/>
                </a:solidFill>
                <a:latin typeface="Symbol" panose="05050102010706020507" pitchFamily="18" charset="2"/>
                <a:ea typeface="微软雅黑" panose="020B0503020204020204" pitchFamily="34" charset="-122"/>
                <a:cs typeface="Times New Roman" panose="02020603050405020304" pitchFamily="18" charset="0"/>
              </a:rPr>
              <a:t>p</a:t>
            </a:r>
            <a:r>
              <a:rPr kumimoji="1" lang="en-US" altLang="zh-CN" sz="24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a:t>
            </a:r>
          </a:p>
        </p:txBody>
      </p:sp>
      <p:grpSp>
        <p:nvGrpSpPr>
          <p:cNvPr id="58411" name="Group 135"/>
          <p:cNvGrpSpPr/>
          <p:nvPr/>
        </p:nvGrpSpPr>
        <p:grpSpPr bwMode="auto">
          <a:xfrm>
            <a:off x="3419475" y="1125538"/>
            <a:ext cx="2447925" cy="779462"/>
            <a:chOff x="2154" y="663"/>
            <a:chExt cx="1542" cy="491"/>
          </a:xfrm>
        </p:grpSpPr>
        <p:graphicFrame>
          <p:nvGraphicFramePr>
            <p:cNvPr id="58412" name="Object 136"/>
            <p:cNvGraphicFramePr>
              <a:graphicFrameLocks noChangeAspect="1"/>
            </p:cNvGraphicFramePr>
            <p:nvPr/>
          </p:nvGraphicFramePr>
          <p:xfrm>
            <a:off x="3061" y="663"/>
            <a:ext cx="635" cy="491"/>
          </p:xfrm>
          <a:graphic>
            <a:graphicData uri="http://schemas.openxmlformats.org/presentationml/2006/ole">
              <mc:AlternateContent xmlns:mc="http://schemas.openxmlformats.org/markup-compatibility/2006">
                <mc:Choice xmlns:v="urn:schemas-microsoft-com:vml" Requires="v">
                  <p:oleObj spid="_x0000_s355108" name="公式" r:id="rId24" imgW="508000" imgH="393700" progId="Equation.3">
                    <p:embed/>
                  </p:oleObj>
                </mc:Choice>
                <mc:Fallback>
                  <p:oleObj name="公式" r:id="rId24" imgW="508000" imgH="393700" progId="Equation.3">
                    <p:embed/>
                    <p:pic>
                      <p:nvPicPr>
                        <p:cNvPr id="0" name="图片 164797"/>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3061" y="663"/>
                          <a:ext cx="635" cy="491"/>
                        </a:xfrm>
                        <a:prstGeom prst="rect">
                          <a:avLst/>
                        </a:prstGeom>
                        <a:noFill/>
                        <a:ln>
                          <a:noFill/>
                        </a:ln>
                        <a:extLst>
                          <a:ext uri="{909E8E84-426E-40DD-AFC4-6F175D3DCCD1}">
                            <a14:hiddenFill xmlns:a14="http://schemas.microsoft.com/office/drawing/2010/main">
                              <a:gradFill rotWithShape="1">
                                <a:gsLst>
                                  <a:gs pos="0">
                                    <a:srgbClr val="FF99FF"/>
                                  </a:gs>
                                  <a:gs pos="50000">
                                    <a:srgbClr val="FFFFFF"/>
                                  </a:gs>
                                  <a:gs pos="100000">
                                    <a:srgbClr val="FF99FF"/>
                                  </a:gs>
                                </a:gsLst>
                                <a:lin ang="5400000" scaled="1"/>
                              </a:gra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8413" name="Text Box 137"/>
            <p:cNvSpPr txBox="1">
              <a:spLocks noChangeArrowheads="1"/>
            </p:cNvSpPr>
            <p:nvPr/>
          </p:nvSpPr>
          <p:spPr bwMode="auto">
            <a:xfrm>
              <a:off x="2154" y="709"/>
              <a:ext cx="948" cy="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r>
                <a:rPr lang="zh-CN" altLang="en-US" sz="2600" b="1">
                  <a:solidFill>
                    <a:srgbClr val="000000"/>
                  </a:solidFill>
                  <a:latin typeface="Times New Roman" panose="02020603050405020304" pitchFamily="18" charset="0"/>
                  <a:ea typeface="微软雅黑" panose="020B0503020204020204" pitchFamily="34" charset="-122"/>
                </a:rPr>
                <a:t>倒格矢：</a:t>
              </a:r>
            </a:p>
          </p:txBody>
        </p:sp>
      </p:grpSp>
      <p:sp>
        <p:nvSpPr>
          <p:cNvPr id="2" name="页脚占位符 1"/>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zh-CN" altLang="en-US"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清华大学电子工程系</a:t>
            </a:r>
            <a:r>
              <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a:t>
            </a:r>
            <a:r>
              <a:rPr kumimoji="1" lang="zh-CN" altLang="en-US"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黄翊东</a:t>
            </a:r>
            <a:endPar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3" name="灯片编号占位符 2"/>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CBFA3644-F7FA-4510-BE22-999DFD69EC9B}" type="slidenum">
              <a:rPr kumimoji="1" lang="en-US" altLang="zh-CN" sz="14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t>97</a:t>
            </a:fld>
            <a:endParaRPr kumimoji="1" lang="en-US"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140" name="Rectangle 37"/>
          <p:cNvSpPr>
            <a:spLocks noChangeArrowheads="1"/>
          </p:cNvSpPr>
          <p:nvPr/>
        </p:nvSpPr>
        <p:spPr bwMode="auto">
          <a:xfrm flipV="1">
            <a:off x="106363" y="923120"/>
            <a:ext cx="8885237" cy="42863"/>
          </a:xfrm>
          <a:prstGeom prst="rect">
            <a:avLst/>
          </a:prstGeom>
          <a:gradFill rotWithShape="0">
            <a:gsLst>
              <a:gs pos="0">
                <a:srgbClr val="808080">
                  <a:gamma/>
                  <a:tint val="0"/>
                  <a:invGamma/>
                </a:srgbClr>
              </a:gs>
              <a:gs pos="100000">
                <a:srgbClr val="808080"/>
              </a:gs>
            </a:gsLst>
            <a:path path="shape">
              <a:fillToRect l="50000" t="50000" r="50000" b="50000"/>
            </a:path>
          </a:gradFill>
          <a:ln w="12700">
            <a:noFill/>
            <a:miter lim="800000"/>
            <a:headEnd type="none" w="sm" len="sm"/>
            <a:tailEnd type="none" w="sm" len="sm"/>
          </a:ln>
          <a:effectLst/>
        </p:spPr>
        <p:txBody>
          <a:bodyPr wrap="none" anchor="ctr"/>
          <a:lstStyle/>
          <a:p>
            <a:pPr marL="0" marR="0" lvl="0" indent="0" algn="l" defTabSz="914400" rtl="0" eaLnBrk="0" fontAlgn="auto" latinLnBrk="0" hangingPunct="0">
              <a:lnSpc>
                <a:spcPct val="100000"/>
              </a:lnSpc>
              <a:spcBef>
                <a:spcPts val="0"/>
              </a:spcBef>
              <a:spcAft>
                <a:spcPts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Arial"/>
              <a:ea typeface="宋体"/>
              <a:cs typeface="+mn-c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39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91880" y="1903239"/>
            <a:ext cx="5165948" cy="1178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396" name="Rectangle 2"/>
          <p:cNvSpPr>
            <a:spLocks noRot="1" noChangeArrowheads="1"/>
          </p:cNvSpPr>
          <p:nvPr/>
        </p:nvSpPr>
        <p:spPr bwMode="auto">
          <a:xfrm>
            <a:off x="2505536" y="33239"/>
            <a:ext cx="6337300" cy="1143000"/>
          </a:xfrm>
          <a:prstGeom prst="rect">
            <a:avLst/>
          </a:prstGeom>
          <a:noFill/>
          <a:ln>
            <a:noFill/>
          </a:ln>
          <a:extLst>
            <a:ext uri="{909E8E84-426E-40DD-AFC4-6F175D3DCCD1}">
              <a14:hiddenFill xmlns:a14="http://schemas.microsoft.com/office/drawing/2010/main">
                <a:solidFill>
                  <a:srgbClr val="FFFF66"/>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1" lang="zh-CN" altLang="en-US" sz="3600" b="1" i="1" u="none" strike="noStrike" kern="1200" cap="none" spc="0" normalizeH="0" baseline="0" noProof="0" dirty="0">
                <a:ln>
                  <a:noFill/>
                </a:ln>
                <a:solidFill>
                  <a:srgbClr val="660066"/>
                </a:solidFill>
                <a:effectLst>
                  <a:outerShdw blurRad="38100" dist="38100" dir="2700000" algn="tl">
                    <a:srgbClr val="C0C0C0"/>
                  </a:outerShdw>
                </a:effectLst>
                <a:uLnTx/>
                <a:uFillTx/>
                <a:latin typeface="Times New Roman" pitchFamily="18" charset="0"/>
                <a:ea typeface="微软雅黑" pitchFamily="34" charset="-122"/>
                <a:cs typeface="+mn-cs"/>
              </a:rPr>
              <a:t>k</a:t>
            </a:r>
            <a:r>
              <a:rPr kumimoji="1" lang="zh-CN" altLang="en-US" sz="3600" b="1" i="0" u="none" strike="noStrike" kern="1200" cap="none" spc="0" normalizeH="0" baseline="0" noProof="0" dirty="0">
                <a:ln>
                  <a:noFill/>
                </a:ln>
                <a:solidFill>
                  <a:srgbClr val="660066"/>
                </a:solidFill>
                <a:effectLst>
                  <a:outerShdw blurRad="38100" dist="38100" dir="2700000" algn="tl">
                    <a:srgbClr val="C0C0C0"/>
                  </a:outerShdw>
                </a:effectLst>
                <a:uLnTx/>
                <a:uFillTx/>
                <a:latin typeface="Times New Roman" pitchFamily="18" charset="0"/>
                <a:ea typeface="微软雅黑" pitchFamily="34" charset="-122"/>
                <a:cs typeface="+mn-cs"/>
              </a:rPr>
              <a:t> 空间的平移对称性</a:t>
            </a:r>
          </a:p>
        </p:txBody>
      </p:sp>
      <p:sp>
        <p:nvSpPr>
          <p:cNvPr id="59397" name="Text Box 5"/>
          <p:cNvSpPr txBox="1">
            <a:spLocks noChangeArrowheads="1"/>
          </p:cNvSpPr>
          <p:nvPr/>
        </p:nvSpPr>
        <p:spPr bwMode="auto">
          <a:xfrm>
            <a:off x="611188" y="1030288"/>
            <a:ext cx="7570787" cy="88582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6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由于布里渊区的平移对称性，</a:t>
            </a:r>
            <a:r>
              <a:rPr kumimoji="0" lang="en-US" altLang="zh-CN" sz="2600" b="1" i="1"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k </a:t>
            </a:r>
            <a:r>
              <a:rPr kumimoji="0" lang="zh-CN" altLang="en-US" sz="26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和 </a:t>
            </a:r>
            <a:r>
              <a:rPr kumimoji="0" lang="en-US" altLang="zh-CN" sz="2600" b="1" i="1"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k</a:t>
            </a:r>
            <a:r>
              <a:rPr kumimoji="0" lang="en-US" altLang="zh-CN" sz="26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+2</a:t>
            </a:r>
            <a:r>
              <a:rPr kumimoji="0" lang="en-US" altLang="zh-CN" sz="2600" b="1" i="0" u="none" strike="noStrike" kern="1200" cap="none" spc="0" normalizeH="0" baseline="0" noProof="0" dirty="0">
                <a:ln>
                  <a:noFill/>
                </a:ln>
                <a:solidFill>
                  <a:srgbClr val="000000"/>
                </a:solidFill>
                <a:effectLst/>
                <a:uLnTx/>
                <a:uFillTx/>
                <a:latin typeface="Symbol" panose="05050102010706020507" pitchFamily="18" charset="2"/>
                <a:ea typeface="微软雅黑" panose="020B0503020204020204" pitchFamily="34" charset="-122"/>
                <a:cs typeface="Times New Roman" panose="02020603050405020304" pitchFamily="18" charset="0"/>
              </a:rPr>
              <a:t>p</a:t>
            </a:r>
            <a:r>
              <a:rPr kumimoji="0" lang="en-US" altLang="zh-CN" sz="2600" b="1" i="1"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n</a:t>
            </a:r>
            <a:r>
              <a:rPr kumimoji="0" lang="en-US" altLang="zh-CN" sz="26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0" lang="en-US" altLang="zh-CN" sz="2600" b="1" i="1"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 </a:t>
            </a:r>
            <a:r>
              <a:rPr kumimoji="0" lang="en-US" altLang="zh-CN" sz="26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0" lang="zh-CN" altLang="en-US" sz="26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倒格矢</a:t>
            </a:r>
            <a:r>
              <a:rPr kumimoji="0" lang="en-US" altLang="zh-CN" sz="26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6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描述的状态：</a:t>
            </a:r>
          </a:p>
        </p:txBody>
      </p:sp>
      <p:graphicFrame>
        <p:nvGraphicFramePr>
          <p:cNvPr id="59398" name="Object 8"/>
          <p:cNvGraphicFramePr>
            <a:graphicFrameLocks noChangeAspect="1"/>
          </p:cNvGraphicFramePr>
          <p:nvPr/>
        </p:nvGraphicFramePr>
        <p:xfrm>
          <a:off x="980628" y="1987550"/>
          <a:ext cx="2320925" cy="608013"/>
        </p:xfrm>
        <a:graphic>
          <a:graphicData uri="http://schemas.openxmlformats.org/presentationml/2006/ole">
            <mc:AlternateContent xmlns:mc="http://schemas.openxmlformats.org/markup-compatibility/2006">
              <mc:Choice xmlns:v="urn:schemas-microsoft-com:vml" Requires="v">
                <p:oleObj spid="_x0000_s320950" name="Equation" r:id="rId5" imgW="23774400" imgH="5486400" progId="Equation.DSMT4">
                  <p:embed/>
                </p:oleObj>
              </mc:Choice>
              <mc:Fallback>
                <p:oleObj name="Equation" r:id="rId5" imgW="23774400" imgH="5486400" progId="Equation.DSMT4">
                  <p:embed/>
                  <p:pic>
                    <p:nvPicPr>
                      <p:cNvPr id="59398" name="Object 8"/>
                      <p:cNvPicPr>
                        <a:picLocks noChangeAspect="1" noChangeArrowheads="1"/>
                      </p:cNvPicPr>
                      <p:nvPr/>
                    </p:nvPicPr>
                    <p:blipFill>
                      <a:blip r:embed="rId6"/>
                      <a:srcRect/>
                      <a:stretch>
                        <a:fillRect/>
                      </a:stretch>
                    </p:blipFill>
                    <p:spPr bwMode="auto">
                      <a:xfrm>
                        <a:off x="980628" y="1987550"/>
                        <a:ext cx="2320925" cy="608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9400" name="Object 8"/>
          <p:cNvGraphicFramePr>
            <a:graphicFrameLocks noChangeAspect="1"/>
          </p:cNvGraphicFramePr>
          <p:nvPr/>
        </p:nvGraphicFramePr>
        <p:xfrm>
          <a:off x="415924" y="3773449"/>
          <a:ext cx="7766051" cy="876300"/>
        </p:xfrm>
        <a:graphic>
          <a:graphicData uri="http://schemas.openxmlformats.org/presentationml/2006/ole">
            <mc:AlternateContent xmlns:mc="http://schemas.openxmlformats.org/markup-compatibility/2006">
              <mc:Choice xmlns:v="urn:schemas-microsoft-com:vml" Requires="v">
                <p:oleObj spid="_x0000_s320951" name="Equation" r:id="rId7" imgW="2933640" imgH="330120" progId="Equation.DSMT4">
                  <p:embed/>
                </p:oleObj>
              </mc:Choice>
              <mc:Fallback>
                <p:oleObj name="Equation" r:id="rId7" imgW="2933640" imgH="330120" progId="Equation.DSMT4">
                  <p:embed/>
                  <p:pic>
                    <p:nvPicPr>
                      <p:cNvPr id="59400" name="Object 8"/>
                      <p:cNvPicPr>
                        <a:picLocks noChangeAspect="1" noChangeArrowheads="1"/>
                      </p:cNvPicPr>
                      <p:nvPr/>
                    </p:nvPicPr>
                    <p:blipFill>
                      <a:blip r:embed="rId8"/>
                      <a:srcRect/>
                      <a:stretch>
                        <a:fillRect/>
                      </a:stretch>
                    </p:blipFill>
                    <p:spPr bwMode="auto">
                      <a:xfrm>
                        <a:off x="415924" y="3773449"/>
                        <a:ext cx="7766051" cy="876300"/>
                      </a:xfrm>
                      <a:prstGeom prst="rect">
                        <a:avLst/>
                      </a:prstGeom>
                      <a:noFill/>
                      <a:ln>
                        <a:noFill/>
                      </a:ln>
                    </p:spPr>
                  </p:pic>
                </p:oleObj>
              </mc:Fallback>
            </mc:AlternateContent>
          </a:graphicData>
        </a:graphic>
      </p:graphicFrame>
      <p:grpSp>
        <p:nvGrpSpPr>
          <p:cNvPr id="59401" name="Group 9"/>
          <p:cNvGrpSpPr/>
          <p:nvPr/>
        </p:nvGrpSpPr>
        <p:grpSpPr bwMode="auto">
          <a:xfrm>
            <a:off x="269428" y="2492375"/>
            <a:ext cx="3546475" cy="1192213"/>
            <a:chOff x="0" y="1888"/>
            <a:chExt cx="2234" cy="751"/>
          </a:xfrm>
        </p:grpSpPr>
        <p:sp>
          <p:nvSpPr>
            <p:cNvPr id="59410" name="Text Box 10"/>
            <p:cNvSpPr txBox="1">
              <a:spLocks noChangeArrowheads="1"/>
            </p:cNvSpPr>
            <p:nvPr/>
          </p:nvSpPr>
          <p:spPr bwMode="auto">
            <a:xfrm>
              <a:off x="0" y="2115"/>
              <a:ext cx="2234" cy="524"/>
            </a:xfrm>
            <a:prstGeom prst="rect">
              <a:avLst/>
            </a:prstGeom>
            <a:noFill/>
            <a:ln w="9525">
              <a:solidFill>
                <a:srgbClr val="0000FF"/>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400" b="1" i="0" u="none" strike="noStrike" kern="1200" cap="none" spc="0" normalizeH="0" baseline="0" noProof="0">
                  <a:ln>
                    <a:noFill/>
                  </a:ln>
                  <a:solidFill>
                    <a:srgbClr val="0000FF"/>
                  </a:solidFill>
                  <a:effectLst/>
                  <a:uLnTx/>
                  <a:uFillTx/>
                  <a:latin typeface="Times New Roman" panose="02020603050405020304" pitchFamily="18" charset="0"/>
                  <a:ea typeface="微软雅黑" panose="020B0503020204020204" pitchFamily="34" charset="-122"/>
                </a:rPr>
                <a:t>相邻原胞之间电子波函数</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400" b="1" i="0" u="none" strike="noStrike" kern="1200" cap="none" spc="0" normalizeH="0" baseline="0" noProof="0">
                  <a:ln>
                    <a:noFill/>
                  </a:ln>
                  <a:solidFill>
                    <a:srgbClr val="0000FF"/>
                  </a:solidFill>
                  <a:effectLst/>
                  <a:uLnTx/>
                  <a:uFillTx/>
                  <a:latin typeface="Times New Roman" panose="02020603050405020304" pitchFamily="18" charset="0"/>
                  <a:ea typeface="微软雅黑" panose="020B0503020204020204" pitchFamily="34" charset="-122"/>
                </a:rPr>
                <a:t>位相的变化</a:t>
              </a:r>
            </a:p>
          </p:txBody>
        </p:sp>
        <p:sp>
          <p:nvSpPr>
            <p:cNvPr id="59411" name="Line 11"/>
            <p:cNvSpPr>
              <a:spLocks noChangeShapeType="1"/>
            </p:cNvSpPr>
            <p:nvPr/>
          </p:nvSpPr>
          <p:spPr bwMode="auto">
            <a:xfrm flipV="1">
              <a:off x="1020" y="1888"/>
              <a:ext cx="136" cy="227"/>
            </a:xfrm>
            <a:prstGeom prst="line">
              <a:avLst/>
            </a:prstGeom>
            <a:noFill/>
            <a:ln w="9525">
              <a:solidFill>
                <a:srgbClr val="0000FF"/>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Arial" panose="020B0604020202020204" pitchFamily="34" charset="0"/>
                <a:ea typeface="楷体_GB2312"/>
                <a:cs typeface="+mn-cs"/>
              </a:endParaRPr>
            </a:p>
          </p:txBody>
        </p:sp>
      </p:grpSp>
      <p:graphicFrame>
        <p:nvGraphicFramePr>
          <p:cNvPr id="59402" name="Object 8"/>
          <p:cNvGraphicFramePr>
            <a:graphicFrameLocks noChangeAspect="1"/>
          </p:cNvGraphicFramePr>
          <p:nvPr/>
        </p:nvGraphicFramePr>
        <p:xfrm>
          <a:off x="2015678" y="3213100"/>
          <a:ext cx="504825" cy="469900"/>
        </p:xfrm>
        <a:graphic>
          <a:graphicData uri="http://schemas.openxmlformats.org/presentationml/2006/ole">
            <mc:AlternateContent xmlns:mc="http://schemas.openxmlformats.org/markup-compatibility/2006">
              <mc:Choice xmlns:v="urn:schemas-microsoft-com:vml" Requires="v">
                <p:oleObj spid="_x0000_s320952" name="公式" r:id="rId9" imgW="190500" imgH="177800" progId="Equation.3">
                  <p:embed/>
                </p:oleObj>
              </mc:Choice>
              <mc:Fallback>
                <p:oleObj name="公式" r:id="rId9" imgW="190500" imgH="177800" progId="Equation.3">
                  <p:embed/>
                  <p:pic>
                    <p:nvPicPr>
                      <p:cNvPr id="59402" name="Object 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015678" y="3213100"/>
                        <a:ext cx="504825"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521680" name="Text Box 16"/>
          <p:cNvSpPr txBox="1">
            <a:spLocks noChangeArrowheads="1"/>
          </p:cNvSpPr>
          <p:nvPr/>
        </p:nvSpPr>
        <p:spPr bwMode="auto">
          <a:xfrm>
            <a:off x="4548980" y="3167695"/>
            <a:ext cx="3815055" cy="492443"/>
          </a:xfrm>
          <a:prstGeom prst="rect">
            <a:avLst/>
          </a:prstGeom>
          <a:solidFill>
            <a:srgbClr val="FFFF00"/>
          </a:solidFill>
          <a:ln>
            <a:noFill/>
          </a:ln>
          <a:effectLst/>
        </p:spPr>
        <p:txBody>
          <a:bodyPr wrap="square">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600" b="1" i="0" u="none" strike="noStrike" kern="1200" cap="none" spc="0" normalizeH="0" baseline="0" noProof="0" dirty="0">
                <a:ln>
                  <a:noFill/>
                </a:ln>
                <a:solidFill>
                  <a:srgbClr val="A50021"/>
                </a:solidFill>
                <a:effectLst/>
                <a:uLnTx/>
                <a:uFillTx/>
                <a:latin typeface="Times New Roman" panose="02020603050405020304" pitchFamily="18" charset="0"/>
                <a:ea typeface="微软雅黑" panose="020B0503020204020204" pitchFamily="34" charset="-122"/>
              </a:rPr>
              <a:t>波函数</a:t>
            </a:r>
            <a:r>
              <a:rPr kumimoji="0" lang="en-US" altLang="zh-CN" sz="2600" b="1" i="1" u="none" strike="noStrike" kern="1200" cap="none" spc="0" normalizeH="0" baseline="0" noProof="0" dirty="0">
                <a:ln>
                  <a:noFill/>
                </a:ln>
                <a:solidFill>
                  <a:srgbClr val="A50021"/>
                </a:solidFill>
                <a:effectLst/>
                <a:uLnTx/>
                <a:uFillTx/>
                <a:latin typeface="Symbol" panose="05050102010706020507" pitchFamily="18" charset="2"/>
                <a:ea typeface="微软雅黑" panose="020B0503020204020204" pitchFamily="34" charset="-122"/>
              </a:rPr>
              <a:t>y</a:t>
            </a:r>
            <a:r>
              <a:rPr kumimoji="0" lang="zh-CN" altLang="en-US" sz="2600" b="1" i="0" u="none" strike="noStrike" kern="1200" cap="none" spc="0" normalizeH="0" baseline="0" noProof="0" dirty="0">
                <a:ln>
                  <a:noFill/>
                </a:ln>
                <a:solidFill>
                  <a:srgbClr val="A50021"/>
                </a:solidFill>
                <a:effectLst/>
                <a:uLnTx/>
                <a:uFillTx/>
                <a:latin typeface="Symbol" panose="05050102010706020507" pitchFamily="18" charset="2"/>
                <a:ea typeface="微软雅黑" panose="020B0503020204020204" pitchFamily="34" charset="-122"/>
              </a:rPr>
              <a:t>与</a:t>
            </a:r>
            <a:r>
              <a:rPr kumimoji="0" lang="en-US" altLang="zh-CN" sz="2600" b="1" i="1" u="none" strike="noStrike" kern="1200" cap="none" spc="0" normalizeH="0" baseline="0" noProof="0" dirty="0">
                <a:ln>
                  <a:noFill/>
                </a:ln>
                <a:solidFill>
                  <a:srgbClr val="A50021"/>
                </a:solidFill>
                <a:effectLst/>
                <a:uLnTx/>
                <a:uFillTx/>
                <a:latin typeface="Symbol" panose="05050102010706020507" pitchFamily="18" charset="2"/>
                <a:ea typeface="微软雅黑" panose="020B0503020204020204" pitchFamily="34" charset="-122"/>
              </a:rPr>
              <a:t>y </a:t>
            </a:r>
            <a:r>
              <a:rPr kumimoji="0" lang="en-US" altLang="zh-CN" sz="2600" b="1" i="0" u="none" strike="noStrike" kern="1200" cap="none" spc="0" normalizeH="0" baseline="0" noProof="0" dirty="0">
                <a:ln>
                  <a:noFill/>
                </a:ln>
                <a:solidFill>
                  <a:srgbClr val="A50021"/>
                </a:solidFill>
                <a:effectLst/>
                <a:uLnTx/>
                <a:uFillTx/>
                <a:latin typeface="Agency FB" panose="020B0503020202020204" pitchFamily="34" charset="0"/>
                <a:ea typeface="微软雅黑" panose="020B0503020204020204" pitchFamily="34" charset="-122"/>
              </a:rPr>
              <a:t>’</a:t>
            </a:r>
            <a:r>
              <a:rPr kumimoji="0" lang="zh-CN" altLang="en-US" sz="2600" b="1" i="0" u="none" strike="noStrike" kern="1200" cap="none" spc="0" normalizeH="0" baseline="0" noProof="0" dirty="0">
                <a:ln>
                  <a:noFill/>
                </a:ln>
                <a:solidFill>
                  <a:srgbClr val="A50021"/>
                </a:solidFill>
                <a:effectLst/>
                <a:uLnTx/>
                <a:uFillTx/>
                <a:latin typeface="Times New Roman" panose="02020603050405020304" pitchFamily="18" charset="0"/>
                <a:ea typeface="微软雅黑" panose="020B0503020204020204" pitchFamily="34" charset="-122"/>
              </a:rPr>
              <a:t>是不同的</a:t>
            </a:r>
            <a:endParaRPr kumimoji="0" lang="zh-CN" altLang="en-US" sz="2600" b="1" i="0" u="none" strike="noStrike" kern="1200" cap="none" spc="0" normalizeH="0" baseline="0" noProof="0" dirty="0">
              <a:ln>
                <a:noFill/>
              </a:ln>
              <a:solidFill>
                <a:srgbClr val="A50021"/>
              </a:solidFill>
              <a:effectLst/>
              <a:uLnTx/>
              <a:uFillTx/>
              <a:latin typeface="Agency FB" panose="020B0503020202020204" pitchFamily="34" charset="0"/>
              <a:ea typeface="微软雅黑" panose="020B0503020204020204" pitchFamily="34" charset="-122"/>
            </a:endParaRPr>
          </a:p>
        </p:txBody>
      </p:sp>
      <p:grpSp>
        <p:nvGrpSpPr>
          <p:cNvPr id="8" name="组合 7"/>
          <p:cNvGrpSpPr/>
          <p:nvPr/>
        </p:nvGrpSpPr>
        <p:grpSpPr>
          <a:xfrm>
            <a:off x="269428" y="4437112"/>
            <a:ext cx="3587750" cy="1657350"/>
            <a:chOff x="269428" y="4437112"/>
            <a:chExt cx="3587750" cy="1657350"/>
          </a:xfrm>
        </p:grpSpPr>
        <p:sp>
          <p:nvSpPr>
            <p:cNvPr id="59403" name="Text Box 13"/>
            <p:cNvSpPr txBox="1">
              <a:spLocks noChangeArrowheads="1"/>
            </p:cNvSpPr>
            <p:nvPr/>
          </p:nvSpPr>
          <p:spPr bwMode="auto">
            <a:xfrm>
              <a:off x="269428" y="4830812"/>
              <a:ext cx="3587750" cy="1200150"/>
            </a:xfrm>
            <a:prstGeom prst="rect">
              <a:avLst/>
            </a:prstGeom>
            <a:noFill/>
            <a:ln w="9525">
              <a:solidFill>
                <a:srgbClr val="0000FF"/>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0000FF"/>
                  </a:solidFill>
                  <a:effectLst/>
                  <a:uLnTx/>
                  <a:uFillTx/>
                  <a:latin typeface="Times New Roman" panose="02020603050405020304" pitchFamily="18" charset="0"/>
                  <a:ea typeface="微软雅黑" panose="020B0503020204020204" pitchFamily="34" charset="-122"/>
                </a:rPr>
                <a:t>相邻原胞之间电子波函数</a:t>
              </a:r>
            </a:p>
            <a:p>
              <a:pPr marL="0" marR="0" lvl="0" indent="0" algn="l" defTabSz="914400" rtl="0" eaLnBrk="1" fontAlgn="base" latinLnBrk="0" hangingPunct="1">
                <a:lnSpc>
                  <a:spcPct val="20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0000FF"/>
                  </a:solidFill>
                  <a:effectLst/>
                  <a:uLnTx/>
                  <a:uFillTx/>
                  <a:latin typeface="Times New Roman" panose="02020603050405020304" pitchFamily="18" charset="0"/>
                  <a:ea typeface="微软雅黑" panose="020B0503020204020204" pitchFamily="34" charset="-122"/>
                </a:rPr>
                <a:t>位相的变化</a:t>
              </a:r>
              <a:endParaRPr kumimoji="0" lang="en-US" altLang="zh-CN" sz="2400" b="1" i="0" u="none" strike="noStrike" kern="1200" cap="none" spc="0" normalizeH="0" baseline="0" noProof="0" dirty="0">
                <a:ln>
                  <a:noFill/>
                </a:ln>
                <a:solidFill>
                  <a:srgbClr val="0000FF"/>
                </a:solidFill>
                <a:effectLst/>
                <a:uLnTx/>
                <a:uFillTx/>
                <a:latin typeface="Times New Roman" panose="02020603050405020304" pitchFamily="18" charset="0"/>
                <a:ea typeface="微软雅黑" panose="020B0503020204020204" pitchFamily="34" charset="-122"/>
              </a:endParaRPr>
            </a:p>
          </p:txBody>
        </p:sp>
        <p:sp>
          <p:nvSpPr>
            <p:cNvPr id="59404" name="Line 14"/>
            <p:cNvSpPr>
              <a:spLocks noChangeShapeType="1"/>
            </p:cNvSpPr>
            <p:nvPr/>
          </p:nvSpPr>
          <p:spPr bwMode="auto">
            <a:xfrm flipV="1">
              <a:off x="2285553" y="4437112"/>
              <a:ext cx="215900" cy="360363"/>
            </a:xfrm>
            <a:prstGeom prst="line">
              <a:avLst/>
            </a:prstGeom>
            <a:noFill/>
            <a:ln w="9525">
              <a:solidFill>
                <a:srgbClr val="0000FF"/>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Arial" panose="020B0604020202020204" pitchFamily="34" charset="0"/>
                <a:ea typeface="楷体_GB2312"/>
                <a:cs typeface="+mn-cs"/>
              </a:endParaRPr>
            </a:p>
          </p:txBody>
        </p:sp>
        <p:graphicFrame>
          <p:nvGraphicFramePr>
            <p:cNvPr id="59408" name="对象 1"/>
            <p:cNvGraphicFramePr>
              <a:graphicFrameLocks noChangeAspect="1"/>
            </p:cNvGraphicFramePr>
            <p:nvPr/>
          </p:nvGraphicFramePr>
          <p:xfrm>
            <a:off x="1993453" y="5184825"/>
            <a:ext cx="1774825" cy="909637"/>
          </p:xfrm>
          <a:graphic>
            <a:graphicData uri="http://schemas.openxmlformats.org/presentationml/2006/ole">
              <mc:AlternateContent xmlns:mc="http://schemas.openxmlformats.org/markup-compatibility/2006">
                <mc:Choice xmlns:v="urn:schemas-microsoft-com:vml" Requires="v">
                  <p:oleObj spid="_x0000_s320953" name="Equation" r:id="rId11" imgW="11887200" imgH="6096000" progId="Equation.DSMT4">
                    <p:embed/>
                  </p:oleObj>
                </mc:Choice>
                <mc:Fallback>
                  <p:oleObj name="Equation" r:id="rId11" imgW="11887200" imgH="6096000" progId="Equation.DSMT4">
                    <p:embed/>
                    <p:pic>
                      <p:nvPicPr>
                        <p:cNvPr id="59408" name="对象 1"/>
                        <p:cNvPicPr>
                          <a:picLocks noChangeAspect="1" noChangeArrowheads="1"/>
                        </p:cNvPicPr>
                        <p:nvPr/>
                      </p:nvPicPr>
                      <p:blipFill>
                        <a:blip r:embed="rId12"/>
                        <a:srcRect/>
                        <a:stretch>
                          <a:fillRect/>
                        </a:stretch>
                      </p:blipFill>
                      <p:spPr bwMode="auto">
                        <a:xfrm>
                          <a:off x="1993453" y="5184825"/>
                          <a:ext cx="1774825" cy="909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3" name="TextBox 2"/>
          <p:cNvSpPr txBox="1">
            <a:spLocks noChangeArrowheads="1"/>
          </p:cNvSpPr>
          <p:nvPr/>
        </p:nvSpPr>
        <p:spPr bwMode="auto">
          <a:xfrm>
            <a:off x="3717479" y="5402263"/>
            <a:ext cx="4464496" cy="830997"/>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当</a:t>
            </a:r>
            <a:r>
              <a:rPr kumimoji="0" lang="en-US" altLang="zh-CN" sz="2400" b="1" i="1"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x </a:t>
            </a:r>
            <a:r>
              <a:rPr kumimoji="0"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0" lang="en-US" altLang="zh-CN" sz="2400" b="1" i="1"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a:t>
            </a:r>
            <a:r>
              <a:rPr kumimoji="0"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时，波函数中平面波部分位相相同</a:t>
            </a:r>
          </a:p>
        </p:txBody>
      </p:sp>
      <p:sp>
        <p:nvSpPr>
          <p:cNvPr id="2" name="页脚占位符 1"/>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zh-CN" altLang="en-US"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清华大学电子系</a:t>
            </a:r>
            <a:r>
              <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a:t>
            </a:r>
            <a:r>
              <a:rPr kumimoji="1" lang="zh-CN" altLang="en-US"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黄翊东</a:t>
            </a:r>
            <a:endPar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20" name="Rectangle 37"/>
          <p:cNvSpPr>
            <a:spLocks noChangeArrowheads="1"/>
          </p:cNvSpPr>
          <p:nvPr/>
        </p:nvSpPr>
        <p:spPr bwMode="auto">
          <a:xfrm flipV="1">
            <a:off x="106363" y="923120"/>
            <a:ext cx="8885237" cy="42863"/>
          </a:xfrm>
          <a:prstGeom prst="rect">
            <a:avLst/>
          </a:prstGeom>
          <a:gradFill rotWithShape="0">
            <a:gsLst>
              <a:gs pos="0">
                <a:srgbClr val="808080">
                  <a:gamma/>
                  <a:tint val="0"/>
                  <a:invGamma/>
                </a:srgbClr>
              </a:gs>
              <a:gs pos="100000">
                <a:srgbClr val="808080"/>
              </a:gs>
            </a:gsLst>
            <a:path path="shape">
              <a:fillToRect l="50000" t="50000" r="50000" b="50000"/>
            </a:path>
          </a:gradFill>
          <a:ln w="12700">
            <a:noFill/>
            <a:miter lim="800000"/>
            <a:headEnd type="none" w="sm" len="sm"/>
            <a:tailEnd type="none" w="sm" len="sm"/>
          </a:ln>
          <a:effectLst/>
        </p:spPr>
        <p:txBody>
          <a:bodyPr wrap="none" anchor="ctr"/>
          <a:lstStyle/>
          <a:p>
            <a:pPr marL="0" marR="0" lvl="0" indent="0" algn="l" defTabSz="914400" rtl="0" eaLnBrk="0" fontAlgn="auto" latinLnBrk="0" hangingPunct="0">
              <a:lnSpc>
                <a:spcPct val="100000"/>
              </a:lnSpc>
              <a:spcBef>
                <a:spcPts val="0"/>
              </a:spcBef>
              <a:spcAft>
                <a:spcPts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Arial"/>
              <a:ea typeface="宋体"/>
              <a:cs typeface="+mn-cs"/>
            </a:endParaRPr>
          </a:p>
        </p:txBody>
      </p:sp>
      <p:sp>
        <p:nvSpPr>
          <p:cNvPr id="4" name="灯片编号占位符 3"/>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BFA3644-F7FA-4510-BE22-999DFD69EC9B}" type="slidenum">
              <a:rPr kumimoji="1" lang="en-US" altLang="zh-CN" sz="14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98</a:t>
            </a:fld>
            <a:endPar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cxnSp>
        <p:nvCxnSpPr>
          <p:cNvPr id="7" name="直接连接符 6"/>
          <p:cNvCxnSpPr/>
          <p:nvPr/>
        </p:nvCxnSpPr>
        <p:spPr bwMode="auto">
          <a:xfrm>
            <a:off x="4716016" y="4617293"/>
            <a:ext cx="1656184" cy="0"/>
          </a:xfrm>
          <a:prstGeom prst="line">
            <a:avLst/>
          </a:prstGeom>
          <a:solidFill>
            <a:schemeClr val="accent1"/>
          </a:solidFill>
          <a:ln w="57150" cap="flat" cmpd="sng" algn="ctr">
            <a:solidFill>
              <a:srgbClr val="C00000"/>
            </a:solidFill>
            <a:prstDash val="solid"/>
            <a:round/>
            <a:headEnd type="none" w="med" len="med"/>
            <a:tailEnd type="none" w="med" len="med"/>
          </a:ln>
        </p:spPr>
      </p:cxnSp>
      <p:grpSp>
        <p:nvGrpSpPr>
          <p:cNvPr id="11" name="组合 10"/>
          <p:cNvGrpSpPr/>
          <p:nvPr/>
        </p:nvGrpSpPr>
        <p:grpSpPr>
          <a:xfrm>
            <a:off x="6948264" y="4492780"/>
            <a:ext cx="1415772" cy="742260"/>
            <a:chOff x="6948264" y="4492780"/>
            <a:chExt cx="1415772" cy="742260"/>
          </a:xfrm>
        </p:grpSpPr>
        <p:sp>
          <p:nvSpPr>
            <p:cNvPr id="24" name="Text Box 16"/>
            <p:cNvSpPr txBox="1">
              <a:spLocks noChangeArrowheads="1"/>
            </p:cNvSpPr>
            <p:nvPr/>
          </p:nvSpPr>
          <p:spPr bwMode="auto">
            <a:xfrm>
              <a:off x="6948264" y="4773375"/>
              <a:ext cx="1415772" cy="461665"/>
            </a:xfrm>
            <a:prstGeom prst="rect">
              <a:avLst/>
            </a:prstGeom>
            <a:noFill/>
            <a:ln w="9525">
              <a:solidFill>
                <a:srgbClr val="C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996600"/>
                  </a:solidFill>
                  <a:effectLst/>
                  <a:uLnTx/>
                  <a:uFillTx/>
                  <a:latin typeface="Times New Roman" panose="02020603050405020304" pitchFamily="18" charset="0"/>
                  <a:ea typeface="微软雅黑" panose="020B0503020204020204" pitchFamily="34" charset="-122"/>
                </a:rPr>
                <a:t>布洛赫波</a:t>
              </a:r>
            </a:p>
          </p:txBody>
        </p:sp>
        <p:cxnSp>
          <p:nvCxnSpPr>
            <p:cNvPr id="10" name="直接箭头连接符 9"/>
            <p:cNvCxnSpPr/>
            <p:nvPr/>
          </p:nvCxnSpPr>
          <p:spPr bwMode="auto">
            <a:xfrm flipV="1">
              <a:off x="7406672" y="4492780"/>
              <a:ext cx="0" cy="277456"/>
            </a:xfrm>
            <a:prstGeom prst="straightConnector1">
              <a:avLst/>
            </a:prstGeom>
            <a:solidFill>
              <a:schemeClr val="accent1"/>
            </a:solidFill>
            <a:ln w="9525" cap="flat" cmpd="sng" algn="ctr">
              <a:solidFill>
                <a:srgbClr val="C00000"/>
              </a:solidFill>
              <a:prstDash val="solid"/>
              <a:round/>
              <a:headEnd type="none" w="med" len="med"/>
              <a:tailEnd type="triangle"/>
            </a:ln>
          </p:spPr>
        </p:cxnSp>
      </p:grpSp>
    </p:spTree>
    <p:extLst>
      <p:ext uri="{BB962C8B-B14F-4D97-AF65-F5344CB8AC3E}">
        <p14:creationId xmlns:p14="http://schemas.microsoft.com/office/powerpoint/2010/main" val="511027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9400"/>
                                        </p:tgtEl>
                                        <p:attrNameLst>
                                          <p:attrName>style.visibility</p:attrName>
                                        </p:attrNameLst>
                                      </p:cBhvr>
                                      <p:to>
                                        <p:strVal val="visible"/>
                                      </p:to>
                                    </p:set>
                                    <p:animEffect transition="in" filter="fade">
                                      <p:cBhvr>
                                        <p:cTn id="7" dur="500"/>
                                        <p:tgtEl>
                                          <p:spTgt spid="5940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12" presetClass="entr" presetSubtype="8"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additive="base">
                                        <p:cTn id="22" dur="500"/>
                                        <p:tgtEl>
                                          <p:spTgt spid="7"/>
                                        </p:tgtEl>
                                        <p:attrNameLst>
                                          <p:attrName>ppt_x</p:attrName>
                                        </p:attrNameLst>
                                      </p:cBhvr>
                                      <p:tavLst>
                                        <p:tav tm="0">
                                          <p:val>
                                            <p:strVal val="#ppt_x-#ppt_w*1.125000"/>
                                          </p:val>
                                        </p:tav>
                                        <p:tav tm="100000">
                                          <p:val>
                                            <p:strVal val="#ppt_x"/>
                                          </p:val>
                                        </p:tav>
                                      </p:tavLst>
                                    </p:anim>
                                    <p:animEffect transition="in" filter="wipe(right)">
                                      <p:cBhvr>
                                        <p:cTn id="23" dur="500"/>
                                        <p:tgtEl>
                                          <p:spTgt spid="7"/>
                                        </p:tgtEl>
                                      </p:cBhvr>
                                    </p:animEffect>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500"/>
                                        <p:tgtEl>
                                          <p:spTgt spid="11"/>
                                        </p:tgtEl>
                                      </p:cBhvr>
                                    </p:animEffect>
                                    <p:anim calcmode="lin" valueType="num">
                                      <p:cBhvr>
                                        <p:cTn id="29" dur="500" fill="hold"/>
                                        <p:tgtEl>
                                          <p:spTgt spid="11"/>
                                        </p:tgtEl>
                                        <p:attrNameLst>
                                          <p:attrName>ppt_x</p:attrName>
                                        </p:attrNameLst>
                                      </p:cBhvr>
                                      <p:tavLst>
                                        <p:tav tm="0">
                                          <p:val>
                                            <p:strVal val="#ppt_x"/>
                                          </p:val>
                                        </p:tav>
                                        <p:tav tm="100000">
                                          <p:val>
                                            <p:strVal val="#ppt_x"/>
                                          </p:val>
                                        </p:tav>
                                      </p:tavLst>
                                    </p:anim>
                                    <p:anim calcmode="lin" valueType="num">
                                      <p:cBhvr>
                                        <p:cTn id="30" dur="5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521680"/>
                                        </p:tgtEl>
                                        <p:attrNameLst>
                                          <p:attrName>style.visibility</p:attrName>
                                        </p:attrNameLst>
                                      </p:cBhvr>
                                      <p:to>
                                        <p:strVal val="visible"/>
                                      </p:to>
                                    </p:set>
                                    <p:animEffect transition="in" filter="fade">
                                      <p:cBhvr>
                                        <p:cTn id="35" dur="500"/>
                                        <p:tgtEl>
                                          <p:spTgt spid="15216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21680" grpId="0" animBg="1"/>
      <p:bldP spid="3" grpId="0" animBg="1"/>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5" name="灯片编号占位符 5"/>
          <p:cNvSpPr txBox="1">
            <a:spLocks noGrp="1"/>
          </p:cNvSpPr>
          <p:nvPr/>
        </p:nvSpPr>
        <p:spPr bwMode="auto">
          <a:xfrm>
            <a:off x="6588224" y="6233960"/>
            <a:ext cx="2289175"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ACB4AAB2-E01F-4146-BF25-DA551545EC38}" type="slidenum">
              <a:rPr kumimoji="0" lang="zh-CN" altLang="en-US" sz="1400" b="1" i="0" u="none" strike="noStrike" kern="1200" cap="none" spc="0" normalizeH="0" baseline="0" noProof="0">
                <a:ln>
                  <a:noFill/>
                </a:ln>
                <a:solidFill>
                  <a:srgbClr val="336666"/>
                </a:solidFill>
                <a:effectLst/>
                <a:uLnTx/>
                <a:uFillTx/>
                <a:latin typeface="Arial" panose="020B0604020202020204" pitchFamily="34" charset="0"/>
                <a:ea typeface="楷体_GB2312"/>
              </a:rPr>
              <a:pPr marL="0" marR="0" lvl="0" indent="0" algn="r" defTabSz="914400" rtl="0" eaLnBrk="1" fontAlgn="base" latinLnBrk="0" hangingPunct="1">
                <a:lnSpc>
                  <a:spcPct val="100000"/>
                </a:lnSpc>
                <a:spcBef>
                  <a:spcPct val="0"/>
                </a:spcBef>
                <a:spcAft>
                  <a:spcPct val="0"/>
                </a:spcAft>
                <a:buClrTx/>
                <a:buSzTx/>
                <a:buFontTx/>
                <a:buNone/>
                <a:tabLst/>
                <a:defRPr/>
              </a:pPr>
              <a:t>99</a:t>
            </a:fld>
            <a:endParaRPr kumimoji="0" lang="en-US" altLang="zh-CN" sz="1400" b="1" i="0" u="none" strike="noStrike" kern="1200" cap="none" spc="0" normalizeH="0" baseline="0" noProof="0" dirty="0">
              <a:ln>
                <a:noFill/>
              </a:ln>
              <a:solidFill>
                <a:srgbClr val="336666"/>
              </a:solidFill>
              <a:effectLst/>
              <a:uLnTx/>
              <a:uFillTx/>
              <a:latin typeface="Arial" panose="020B0604020202020204" pitchFamily="34" charset="0"/>
              <a:ea typeface="楷体_GB2312"/>
            </a:endParaRPr>
          </a:p>
        </p:txBody>
      </p:sp>
      <p:sp>
        <p:nvSpPr>
          <p:cNvPr id="59397" name="Text Box 5"/>
          <p:cNvSpPr txBox="1">
            <a:spLocks noChangeArrowheads="1"/>
          </p:cNvSpPr>
          <p:nvPr/>
        </p:nvSpPr>
        <p:spPr bwMode="auto">
          <a:xfrm>
            <a:off x="579665" y="1176508"/>
            <a:ext cx="8127546" cy="492443"/>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600" b="1" i="0" u="none" strike="noStrike" kern="1200" cap="none" spc="0" normalizeH="0" baseline="0" noProof="0" dirty="0">
                <a:ln>
                  <a:noFill/>
                </a:ln>
                <a:solidFill>
                  <a:srgbClr val="000000"/>
                </a:solidFill>
                <a:effectLst/>
                <a:uLnTx/>
                <a:uFillTx/>
                <a:latin typeface="Times New Roman" panose="02020603050405020304" pitchFamily="18" charset="0"/>
                <a:ea typeface="楷体_GB2312"/>
              </a:rPr>
              <a:t>平面波部分</a:t>
            </a:r>
            <a:r>
              <a:rPr kumimoji="0" lang="en-US" altLang="zh-CN" sz="2600" b="1" i="1" u="none" strike="noStrike" kern="1200" cap="none" spc="0" normalizeH="0" baseline="0" noProof="0" dirty="0">
                <a:ln>
                  <a:noFill/>
                </a:ln>
                <a:solidFill>
                  <a:srgbClr val="000000"/>
                </a:solidFill>
                <a:effectLst/>
                <a:uLnTx/>
                <a:uFillTx/>
                <a:latin typeface="Times New Roman" panose="02020603050405020304" pitchFamily="18" charset="0"/>
                <a:ea typeface="楷体_GB2312"/>
              </a:rPr>
              <a:t>k </a:t>
            </a:r>
            <a:r>
              <a:rPr kumimoji="0" lang="zh-CN" altLang="en-US" sz="2600" b="1" i="0" u="none" strike="noStrike" kern="1200" cap="none" spc="0" normalizeH="0" baseline="0" noProof="0" dirty="0">
                <a:ln>
                  <a:noFill/>
                </a:ln>
                <a:solidFill>
                  <a:srgbClr val="000000"/>
                </a:solidFill>
                <a:effectLst/>
                <a:uLnTx/>
                <a:uFillTx/>
                <a:latin typeface="Times New Roman" panose="02020603050405020304" pitchFamily="18" charset="0"/>
                <a:ea typeface="楷体_GB2312"/>
              </a:rPr>
              <a:t>平移</a:t>
            </a:r>
            <a:r>
              <a:rPr kumimoji="0" lang="en-US" altLang="zh-CN" sz="2600" b="1" i="0" u="none" strike="noStrike" kern="1200" cap="none" spc="0" normalizeH="0" baseline="0" noProof="0" dirty="0">
                <a:ln>
                  <a:noFill/>
                </a:ln>
                <a:solidFill>
                  <a:srgbClr val="000000"/>
                </a:solidFill>
                <a:effectLst/>
                <a:uLnTx/>
                <a:uFillTx/>
                <a:latin typeface="Times New Roman" panose="02020603050405020304" pitchFamily="18" charset="0"/>
                <a:ea typeface="楷体_GB2312"/>
              </a:rPr>
              <a:t>          </a:t>
            </a:r>
            <a:r>
              <a:rPr kumimoji="0" lang="zh-CN" altLang="en-US" sz="2600" b="1" i="0" u="none" strike="noStrike" kern="1200" cap="none" spc="0" normalizeH="0" baseline="0" noProof="0" dirty="0">
                <a:ln>
                  <a:noFill/>
                </a:ln>
                <a:solidFill>
                  <a:srgbClr val="000000"/>
                </a:solidFill>
                <a:effectLst/>
                <a:uLnTx/>
                <a:uFillTx/>
                <a:latin typeface="Times New Roman" panose="02020603050405020304" pitchFamily="18" charset="0"/>
                <a:ea typeface="楷体_GB2312"/>
              </a:rPr>
              <a:t>，                      对应的波函数：</a:t>
            </a:r>
            <a:endParaRPr kumimoji="0" lang="en-US" altLang="zh-CN" sz="2600" b="1" i="0" u="none" strike="noStrike" kern="1200" cap="none" spc="0" normalizeH="0" baseline="0" noProof="0" dirty="0">
              <a:ln>
                <a:noFill/>
              </a:ln>
              <a:solidFill>
                <a:srgbClr val="000000"/>
              </a:solidFill>
              <a:effectLst/>
              <a:uLnTx/>
              <a:uFillTx/>
              <a:latin typeface="Times New Roman" panose="02020603050405020304" pitchFamily="18" charset="0"/>
              <a:ea typeface="楷体_GB2312"/>
            </a:endParaRPr>
          </a:p>
        </p:txBody>
      </p:sp>
      <p:graphicFrame>
        <p:nvGraphicFramePr>
          <p:cNvPr id="7" name="Object 4"/>
          <p:cNvGraphicFramePr>
            <a:graphicFrameLocks noChangeAspect="1"/>
          </p:cNvGraphicFramePr>
          <p:nvPr/>
        </p:nvGraphicFramePr>
        <p:xfrm>
          <a:off x="0" y="1655361"/>
          <a:ext cx="9036496" cy="4343551"/>
        </p:xfrm>
        <a:graphic>
          <a:graphicData uri="http://schemas.openxmlformats.org/presentationml/2006/ole">
            <mc:AlternateContent xmlns:mc="http://schemas.openxmlformats.org/markup-compatibility/2006">
              <mc:Choice xmlns:v="urn:schemas-microsoft-com:vml" Requires="v">
                <p:oleObj spid="_x0000_s324018" name="Equation" r:id="rId4" imgW="5244840" imgH="2514600" progId="Equation.DSMT4">
                  <p:embed/>
                </p:oleObj>
              </mc:Choice>
              <mc:Fallback>
                <p:oleObj name="Equation" r:id="rId4" imgW="5244840" imgH="2514600" progId="Equation.DSMT4">
                  <p:embed/>
                  <p:pic>
                    <p:nvPicPr>
                      <p:cNvPr id="7" name="Object 4"/>
                      <p:cNvPicPr>
                        <a:picLocks noChangeAspect="1" noChangeArrowheads="1"/>
                      </p:cNvPicPr>
                      <p:nvPr/>
                    </p:nvPicPr>
                    <p:blipFill>
                      <a:blip r:embed="rId5"/>
                      <a:srcRect/>
                      <a:stretch>
                        <a:fillRect/>
                      </a:stretch>
                    </p:blipFill>
                    <p:spPr bwMode="auto">
                      <a:xfrm>
                        <a:off x="0" y="1655361"/>
                        <a:ext cx="9036496" cy="4343551"/>
                      </a:xfrm>
                      <a:prstGeom prst="rect">
                        <a:avLst/>
                      </a:prstGeom>
                      <a:solidFill>
                        <a:srgbClr val="FFFF00"/>
                      </a:solidFill>
                      <a:ln>
                        <a:noFill/>
                      </a:ln>
                    </p:spPr>
                  </p:pic>
                </p:oleObj>
              </mc:Fallback>
            </mc:AlternateContent>
          </a:graphicData>
        </a:graphic>
      </p:graphicFrame>
      <p:graphicFrame>
        <p:nvGraphicFramePr>
          <p:cNvPr id="9" name="Object 4"/>
          <p:cNvGraphicFramePr>
            <a:graphicFrameLocks noChangeAspect="1"/>
          </p:cNvGraphicFramePr>
          <p:nvPr/>
        </p:nvGraphicFramePr>
        <p:xfrm>
          <a:off x="3303629" y="886783"/>
          <a:ext cx="764315" cy="805673"/>
        </p:xfrm>
        <a:graphic>
          <a:graphicData uri="http://schemas.openxmlformats.org/presentationml/2006/ole">
            <mc:AlternateContent xmlns:mc="http://schemas.openxmlformats.org/markup-compatibility/2006">
              <mc:Choice xmlns:v="urn:schemas-microsoft-com:vml" Requires="v">
                <p:oleObj spid="_x0000_s324019" name="Equation" r:id="rId6" imgW="368280" imgH="393480" progId="Equation.DSMT4">
                  <p:embed/>
                </p:oleObj>
              </mc:Choice>
              <mc:Fallback>
                <p:oleObj name="Equation" r:id="rId6" imgW="368280" imgH="393480" progId="Equation.DSMT4">
                  <p:embed/>
                  <p:pic>
                    <p:nvPicPr>
                      <p:cNvPr id="9" name="Object 4"/>
                      <p:cNvPicPr>
                        <a:picLocks noChangeAspect="1" noChangeArrowheads="1"/>
                      </p:cNvPicPr>
                      <p:nvPr/>
                    </p:nvPicPr>
                    <p:blipFill>
                      <a:blip r:embed="rId7"/>
                      <a:srcRect/>
                      <a:stretch>
                        <a:fillRect/>
                      </a:stretch>
                    </p:blipFill>
                    <p:spPr bwMode="auto">
                      <a:xfrm>
                        <a:off x="3303629" y="886783"/>
                        <a:ext cx="764315" cy="805673"/>
                      </a:xfrm>
                      <a:prstGeom prst="rect">
                        <a:avLst/>
                      </a:prstGeom>
                      <a:noFill/>
                      <a:ln>
                        <a:noFill/>
                      </a:ln>
                    </p:spPr>
                  </p:pic>
                </p:oleObj>
              </mc:Fallback>
            </mc:AlternateContent>
          </a:graphicData>
        </a:graphic>
      </p:graphicFrame>
      <p:graphicFrame>
        <p:nvGraphicFramePr>
          <p:cNvPr id="10" name="Object 4"/>
          <p:cNvGraphicFramePr>
            <a:graphicFrameLocks noChangeAspect="1"/>
          </p:cNvGraphicFramePr>
          <p:nvPr/>
        </p:nvGraphicFramePr>
        <p:xfrm>
          <a:off x="4355976" y="432516"/>
          <a:ext cx="1766008" cy="1302576"/>
        </p:xfrm>
        <a:graphic>
          <a:graphicData uri="http://schemas.openxmlformats.org/presentationml/2006/ole">
            <mc:AlternateContent xmlns:mc="http://schemas.openxmlformats.org/markup-compatibility/2006">
              <mc:Choice xmlns:v="urn:schemas-microsoft-com:vml" Requires="v">
                <p:oleObj spid="_x0000_s324020" name="Equation" r:id="rId8" imgW="850680" imgH="634680" progId="Equation.DSMT4">
                  <p:embed/>
                </p:oleObj>
              </mc:Choice>
              <mc:Fallback>
                <p:oleObj name="Equation" r:id="rId8" imgW="850680" imgH="634680" progId="Equation.DSMT4">
                  <p:embed/>
                  <p:pic>
                    <p:nvPicPr>
                      <p:cNvPr id="10" name="Object 4"/>
                      <p:cNvPicPr>
                        <a:picLocks noChangeAspect="1" noChangeArrowheads="1"/>
                      </p:cNvPicPr>
                      <p:nvPr/>
                    </p:nvPicPr>
                    <p:blipFill>
                      <a:blip r:embed="rId9"/>
                      <a:srcRect/>
                      <a:stretch>
                        <a:fillRect/>
                      </a:stretch>
                    </p:blipFill>
                    <p:spPr bwMode="auto">
                      <a:xfrm>
                        <a:off x="4355976" y="432516"/>
                        <a:ext cx="1766008" cy="1302576"/>
                      </a:xfrm>
                      <a:prstGeom prst="rect">
                        <a:avLst/>
                      </a:prstGeom>
                      <a:noFill/>
                      <a:ln>
                        <a:noFill/>
                      </a:ln>
                    </p:spPr>
                  </p:pic>
                </p:oleObj>
              </mc:Fallback>
            </mc:AlternateContent>
          </a:graphicData>
        </a:graphic>
      </p:graphicFrame>
      <p:grpSp>
        <p:nvGrpSpPr>
          <p:cNvPr id="3" name="组合 2"/>
          <p:cNvGrpSpPr/>
          <p:nvPr/>
        </p:nvGrpSpPr>
        <p:grpSpPr>
          <a:xfrm>
            <a:off x="162026" y="5963611"/>
            <a:ext cx="8256873" cy="617538"/>
            <a:chOff x="162026" y="5963611"/>
            <a:chExt cx="8256873" cy="617538"/>
          </a:xfrm>
        </p:grpSpPr>
        <p:sp>
          <p:nvSpPr>
            <p:cNvPr id="11" name="Text Box 6"/>
            <p:cNvSpPr txBox="1">
              <a:spLocks noChangeArrowheads="1"/>
            </p:cNvSpPr>
            <p:nvPr/>
          </p:nvSpPr>
          <p:spPr bwMode="auto">
            <a:xfrm>
              <a:off x="162026" y="6041547"/>
              <a:ext cx="7811836" cy="46166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zh-CN" altLang="en-US" sz="2400" b="1" i="0" u="none" strike="noStrike" kern="1200" cap="none" spc="0" normalizeH="0" baseline="0" noProof="0" dirty="0">
                  <a:ln>
                    <a:noFill/>
                  </a:ln>
                  <a:solidFill>
                    <a:srgbClr val="C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依然可以有波矢</a:t>
              </a:r>
              <a:r>
                <a:rPr kumimoji="0" lang="en-US" altLang="zh-CN" sz="2400" b="1" i="1" u="none" strike="noStrike" kern="1200" cap="none" spc="0" normalizeH="0" baseline="0" noProof="0" dirty="0">
                  <a:ln>
                    <a:noFill/>
                  </a:ln>
                  <a:solidFill>
                    <a:srgbClr val="C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k</a:t>
              </a:r>
              <a:r>
                <a:rPr kumimoji="0" lang="zh-CN" altLang="en-US" sz="2400" b="1" i="0" u="none" strike="noStrike" kern="1200" cap="none" spc="0" normalizeH="0" baseline="0" noProof="0" dirty="0">
                  <a:ln>
                    <a:noFill/>
                  </a:ln>
                  <a:solidFill>
                    <a:srgbClr val="C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的平面波分量，其它变化部分均归到</a:t>
              </a:r>
            </a:p>
          </p:txBody>
        </p:sp>
        <p:graphicFrame>
          <p:nvGraphicFramePr>
            <p:cNvPr id="12" name="Object 6"/>
            <p:cNvGraphicFramePr>
              <a:graphicFrameLocks noChangeAspect="1"/>
            </p:cNvGraphicFramePr>
            <p:nvPr>
              <p:extLst>
                <p:ext uri="{D42A27DB-BD31-4B8C-83A1-F6EECF244321}">
                  <p14:modId xmlns:p14="http://schemas.microsoft.com/office/powerpoint/2010/main" val="3549966978"/>
                </p:ext>
              </p:extLst>
            </p:nvPr>
          </p:nvGraphicFramePr>
          <p:xfrm>
            <a:off x="7479099" y="5963611"/>
            <a:ext cx="939800" cy="617538"/>
          </p:xfrm>
          <a:graphic>
            <a:graphicData uri="http://schemas.openxmlformats.org/presentationml/2006/ole">
              <mc:AlternateContent xmlns:mc="http://schemas.openxmlformats.org/markup-compatibility/2006">
                <mc:Choice xmlns:v="urn:schemas-microsoft-com:vml" Requires="v">
                  <p:oleObj spid="_x0000_s324021" name="Equation" r:id="rId10" imgW="368280" imgH="241200" progId="Equation.DSMT4">
                    <p:embed/>
                  </p:oleObj>
                </mc:Choice>
                <mc:Fallback>
                  <p:oleObj name="Equation" r:id="rId10" imgW="368280" imgH="241200" progId="Equation.DSMT4">
                    <p:embed/>
                    <p:pic>
                      <p:nvPicPr>
                        <p:cNvPr id="12" name="Object 6"/>
                        <p:cNvPicPr>
                          <a:picLocks noChangeAspect="1" noChangeArrowheads="1"/>
                        </p:cNvPicPr>
                        <p:nvPr/>
                      </p:nvPicPr>
                      <p:blipFill>
                        <a:blip r:embed="rId11"/>
                        <a:srcRect/>
                        <a:stretch>
                          <a:fillRect/>
                        </a:stretch>
                      </p:blipFill>
                      <p:spPr bwMode="auto">
                        <a:xfrm>
                          <a:off x="7479099" y="5963611"/>
                          <a:ext cx="939800" cy="617538"/>
                        </a:xfrm>
                        <a:prstGeom prst="rect">
                          <a:avLst/>
                        </a:prstGeom>
                        <a:noFill/>
                      </p:spPr>
                    </p:pic>
                  </p:oleObj>
                </mc:Fallback>
              </mc:AlternateContent>
            </a:graphicData>
          </a:graphic>
        </p:graphicFrame>
      </p:grpSp>
      <p:sp>
        <p:nvSpPr>
          <p:cNvPr id="4" name="椭圆 3"/>
          <p:cNvSpPr/>
          <p:nvPr/>
        </p:nvSpPr>
        <p:spPr bwMode="auto">
          <a:xfrm>
            <a:off x="579665" y="5373216"/>
            <a:ext cx="391935" cy="432048"/>
          </a:xfrm>
          <a:prstGeom prst="ellipse">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Arial" pitchFamily="34" charset="0"/>
              <a:ea typeface="楷体_GB2312" pitchFamily="49" charset="-122"/>
              <a:cs typeface="+mn-cs"/>
            </a:endParaRPr>
          </a:p>
        </p:txBody>
      </p:sp>
      <p:grpSp>
        <p:nvGrpSpPr>
          <p:cNvPr id="8" name="组合 7"/>
          <p:cNvGrpSpPr/>
          <p:nvPr/>
        </p:nvGrpSpPr>
        <p:grpSpPr>
          <a:xfrm>
            <a:off x="1074480" y="3933056"/>
            <a:ext cx="5945792" cy="1844470"/>
            <a:chOff x="1074480" y="3933056"/>
            <a:chExt cx="5945792" cy="1844470"/>
          </a:xfrm>
        </p:grpSpPr>
        <p:sp>
          <p:nvSpPr>
            <p:cNvPr id="15" name="椭圆 14"/>
            <p:cNvSpPr/>
            <p:nvPr/>
          </p:nvSpPr>
          <p:spPr bwMode="auto">
            <a:xfrm>
              <a:off x="1074480" y="3933056"/>
              <a:ext cx="800616" cy="720080"/>
            </a:xfrm>
            <a:prstGeom prst="ellipse">
              <a:avLst/>
            </a:prstGeom>
            <a:noFill/>
            <a:ln w="19050" cap="flat" cmpd="sng" algn="ctr">
              <a:solidFill>
                <a:srgbClr val="0000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Arial" pitchFamily="34" charset="0"/>
                <a:ea typeface="楷体_GB2312" pitchFamily="49" charset="-122"/>
                <a:cs typeface="+mn-cs"/>
              </a:endParaRPr>
            </a:p>
          </p:txBody>
        </p:sp>
        <p:sp>
          <p:nvSpPr>
            <p:cNvPr id="16" name="Text Box 6"/>
            <p:cNvSpPr txBox="1">
              <a:spLocks noChangeArrowheads="1"/>
            </p:cNvSpPr>
            <p:nvPr/>
          </p:nvSpPr>
          <p:spPr bwMode="auto">
            <a:xfrm>
              <a:off x="1979712" y="5315861"/>
              <a:ext cx="5040560" cy="461665"/>
            </a:xfrm>
            <a:prstGeom prst="rect">
              <a:avLst/>
            </a:prstGeom>
            <a:solidFill>
              <a:srgbClr val="0000FF"/>
            </a:solidFill>
            <a:ln>
              <a:noFill/>
            </a:ln>
          </p:spPr>
          <p:txBody>
            <a:bodyPr wrap="square">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zh-CN" altLang="en-US" sz="2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平面波部分的波矢变化，能量变化</a:t>
              </a:r>
            </a:p>
          </p:txBody>
        </p:sp>
        <p:cxnSp>
          <p:nvCxnSpPr>
            <p:cNvPr id="6" name="直接箭头连接符 5"/>
            <p:cNvCxnSpPr/>
            <p:nvPr/>
          </p:nvCxnSpPr>
          <p:spPr bwMode="auto">
            <a:xfrm flipH="1" flipV="1">
              <a:off x="1691680" y="4653136"/>
              <a:ext cx="504056" cy="648072"/>
            </a:xfrm>
            <a:prstGeom prst="straightConnector1">
              <a:avLst/>
            </a:prstGeom>
            <a:solidFill>
              <a:schemeClr val="accent1"/>
            </a:solidFill>
            <a:ln w="19050" cap="flat" cmpd="sng" algn="ctr">
              <a:solidFill>
                <a:srgbClr val="0000FF"/>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17" name="Rectangle 2"/>
          <p:cNvSpPr>
            <a:spLocks noRot="1" noChangeArrowheads="1"/>
          </p:cNvSpPr>
          <p:nvPr/>
        </p:nvSpPr>
        <p:spPr bwMode="auto">
          <a:xfrm>
            <a:off x="2505536" y="-27384"/>
            <a:ext cx="6337300" cy="1143000"/>
          </a:xfrm>
          <a:prstGeom prst="rect">
            <a:avLst/>
          </a:prstGeom>
          <a:noFill/>
          <a:ln>
            <a:noFill/>
          </a:ln>
          <a:extLst>
            <a:ext uri="{909E8E84-426E-40DD-AFC4-6F175D3DCCD1}">
              <a14:hiddenFill xmlns:a14="http://schemas.microsoft.com/office/drawing/2010/main">
                <a:solidFill>
                  <a:srgbClr val="FFFF66"/>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1" lang="zh-CN" altLang="en-US" sz="3600" b="1" i="1" u="none" strike="noStrike" kern="1200" cap="none" spc="0" normalizeH="0" baseline="0" noProof="0" dirty="0">
                <a:ln>
                  <a:noFill/>
                </a:ln>
                <a:solidFill>
                  <a:srgbClr val="660066"/>
                </a:solidFill>
                <a:effectLst>
                  <a:outerShdw blurRad="38100" dist="38100" dir="2700000" algn="tl">
                    <a:srgbClr val="C0C0C0"/>
                  </a:outerShdw>
                </a:effectLst>
                <a:uLnTx/>
                <a:uFillTx/>
                <a:latin typeface="Times New Roman" pitchFamily="18" charset="0"/>
                <a:ea typeface="微软雅黑" pitchFamily="34" charset="-122"/>
                <a:cs typeface="+mn-cs"/>
              </a:rPr>
              <a:t>k</a:t>
            </a:r>
            <a:r>
              <a:rPr kumimoji="1" lang="zh-CN" altLang="en-US" sz="3600" b="1" i="0" u="none" strike="noStrike" kern="1200" cap="none" spc="0" normalizeH="0" baseline="0" noProof="0" dirty="0">
                <a:ln>
                  <a:noFill/>
                </a:ln>
                <a:solidFill>
                  <a:srgbClr val="660066"/>
                </a:solidFill>
                <a:effectLst>
                  <a:outerShdw blurRad="38100" dist="38100" dir="2700000" algn="tl">
                    <a:srgbClr val="C0C0C0"/>
                  </a:outerShdw>
                </a:effectLst>
                <a:uLnTx/>
                <a:uFillTx/>
                <a:latin typeface="Times New Roman" pitchFamily="18" charset="0"/>
                <a:ea typeface="微软雅黑" pitchFamily="34" charset="-122"/>
                <a:cs typeface="+mn-cs"/>
              </a:rPr>
              <a:t> 空间的平移对称性</a:t>
            </a:r>
          </a:p>
        </p:txBody>
      </p:sp>
      <p:sp>
        <p:nvSpPr>
          <p:cNvPr id="18" name="Rectangle 37"/>
          <p:cNvSpPr>
            <a:spLocks noChangeArrowheads="1"/>
          </p:cNvSpPr>
          <p:nvPr/>
        </p:nvSpPr>
        <p:spPr bwMode="auto">
          <a:xfrm flipV="1">
            <a:off x="106363" y="862497"/>
            <a:ext cx="8885237" cy="42863"/>
          </a:xfrm>
          <a:prstGeom prst="rect">
            <a:avLst/>
          </a:prstGeom>
          <a:gradFill rotWithShape="0">
            <a:gsLst>
              <a:gs pos="0">
                <a:srgbClr val="808080">
                  <a:gamma/>
                  <a:tint val="0"/>
                  <a:invGamma/>
                </a:srgbClr>
              </a:gs>
              <a:gs pos="100000">
                <a:srgbClr val="808080"/>
              </a:gs>
            </a:gsLst>
            <a:path path="shape">
              <a:fillToRect l="50000" t="50000" r="50000" b="50000"/>
            </a:path>
          </a:gradFill>
          <a:ln w="12700">
            <a:noFill/>
            <a:miter lim="800000"/>
            <a:headEnd type="none" w="sm" len="sm"/>
            <a:tailEnd type="none" w="sm" len="sm"/>
          </a:ln>
          <a:effectLst/>
        </p:spPr>
        <p:txBody>
          <a:bodyPr wrap="none" anchor="ctr"/>
          <a:lstStyle/>
          <a:p>
            <a:pPr marL="0" marR="0" lvl="0" indent="0" algn="l" defTabSz="914400" rtl="0" eaLnBrk="0" fontAlgn="auto" latinLnBrk="0" hangingPunct="0">
              <a:lnSpc>
                <a:spcPct val="100000"/>
              </a:lnSpc>
              <a:spcBef>
                <a:spcPts val="0"/>
              </a:spcBef>
              <a:spcAft>
                <a:spcPts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Arial"/>
              <a:ea typeface="宋体"/>
              <a:cs typeface="+mn-cs"/>
            </a:endParaRPr>
          </a:p>
        </p:txBody>
      </p:sp>
    </p:spTree>
    <p:extLst>
      <p:ext uri="{BB962C8B-B14F-4D97-AF65-F5344CB8AC3E}">
        <p14:creationId xmlns:p14="http://schemas.microsoft.com/office/powerpoint/2010/main" val="3932436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ppt_x"/>
                                          </p:val>
                                        </p:tav>
                                        <p:tav tm="100000">
                                          <p:val>
                                            <p:strVal val="#ppt_x"/>
                                          </p:val>
                                        </p:tav>
                                      </p:tavLst>
                                    </p:anim>
                                    <p:anim calcmode="lin" valueType="num">
                                      <p:cBhvr additive="base">
                                        <p:cTn id="13"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theme/theme1.xml><?xml version="1.0" encoding="utf-8"?>
<a:theme xmlns:a="http://schemas.openxmlformats.org/drawingml/2006/main" name="1_默认设计模板">
  <a:themeElements>
    <a:clrScheme name="默认设计模板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默认设计模板">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1" lang="zh-CN" altLang="en-US"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1" lang="zh-CN" altLang="en-US"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defRPr>
        </a:defPPr>
      </a:lstStyle>
    </a:lnDef>
  </a:objectDefaults>
  <a:extraClrSchemeLst>
    <a:extraClrScheme>
      <a:clrScheme name="默认设计模板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默认设计模板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默认设计模板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默认设计模板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默认设计模板">
  <a:themeElements>
    <a:clrScheme name="默认设计模板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默认设计模板">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1" lang="zh-CN" altLang="en-US"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1" lang="zh-CN" altLang="en-US"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defRPr>
        </a:defPPr>
      </a:lstStyle>
    </a:lnDef>
  </a:objectDefaults>
  <a:extraClrSchemeLst>
    <a:extraClrScheme>
      <a:clrScheme name="默认设计模板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默认设计模板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默认设计模板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默认设计模板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1648</TotalTime>
  <Words>17024</Words>
  <Application>Microsoft Office PowerPoint</Application>
  <PresentationFormat>全屏显示(4:3)</PresentationFormat>
  <Paragraphs>1808</Paragraphs>
  <Slides>141</Slides>
  <Notes>141</Notes>
  <HiddenSlides>0</HiddenSlides>
  <MMClips>0</MMClips>
  <ScaleCrop>false</ScaleCrop>
  <HeadingPairs>
    <vt:vector size="8" baseType="variant">
      <vt:variant>
        <vt:lpstr>已用的字体</vt:lpstr>
      </vt:variant>
      <vt:variant>
        <vt:i4>14</vt:i4>
      </vt:variant>
      <vt:variant>
        <vt:lpstr>主题</vt:lpstr>
      </vt:variant>
      <vt:variant>
        <vt:i4>4</vt:i4>
      </vt:variant>
      <vt:variant>
        <vt:lpstr>嵌入 OLE 服务器</vt:lpstr>
      </vt:variant>
      <vt:variant>
        <vt:i4>4</vt:i4>
      </vt:variant>
      <vt:variant>
        <vt:lpstr>幻灯片标题</vt:lpstr>
      </vt:variant>
      <vt:variant>
        <vt:i4>141</vt:i4>
      </vt:variant>
    </vt:vector>
  </HeadingPairs>
  <TitlesOfParts>
    <vt:vector size="163" baseType="lpstr">
      <vt:lpstr>等线</vt:lpstr>
      <vt:lpstr>等线 Light</vt:lpstr>
      <vt:lpstr>楷体_GB2312</vt:lpstr>
      <vt:lpstr>宋体</vt:lpstr>
      <vt:lpstr>微软雅黑</vt:lpstr>
      <vt:lpstr>Agency FB</vt:lpstr>
      <vt:lpstr>Arial</vt:lpstr>
      <vt:lpstr>Calibri</vt:lpstr>
      <vt:lpstr>Calibri Light</vt:lpstr>
      <vt:lpstr>Cambria Math</vt:lpstr>
      <vt:lpstr>Symbol</vt:lpstr>
      <vt:lpstr>Times New Roman</vt:lpstr>
      <vt:lpstr>Wingdings</vt:lpstr>
      <vt:lpstr>Wingdings 2</vt:lpstr>
      <vt:lpstr>1_默认设计模板</vt:lpstr>
      <vt:lpstr>2_Office 主题</vt:lpstr>
      <vt:lpstr>2_默认设计模板</vt:lpstr>
      <vt:lpstr>Office 主题​​</vt:lpstr>
      <vt:lpstr>Equation</vt:lpstr>
      <vt:lpstr>公式</vt:lpstr>
      <vt:lpstr>Image</vt:lpstr>
      <vt:lpstr>Graph</vt:lpstr>
      <vt:lpstr>第三章   固体电子论</vt:lpstr>
      <vt:lpstr>PowerPoint 演示文稿</vt:lpstr>
      <vt:lpstr>PowerPoint 演示文稿</vt:lpstr>
      <vt:lpstr>PowerPoint 演示文稿</vt:lpstr>
      <vt:lpstr>“经典电子气”的基本假设 </vt:lpstr>
      <vt:lpstr>PowerPoint 演示文稿</vt:lpstr>
      <vt:lpstr>PowerPoint 演示文稿</vt:lpstr>
      <vt:lpstr>PowerPoint 演示文稿</vt:lpstr>
      <vt:lpstr>PowerPoint 演示文稿</vt:lpstr>
      <vt:lpstr>PowerPoint 演示文稿</vt:lpstr>
      <vt:lpstr>PowerPoint 演示文稿</vt:lpstr>
      <vt:lpstr>索末菲自由电子模型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一维周期性势场模型</vt:lpstr>
      <vt:lpstr>PowerPoint 演示文稿</vt:lpstr>
      <vt:lpstr>PowerPoint 演示文稿</vt:lpstr>
      <vt:lpstr>周期性势场的特点</vt:lpstr>
      <vt:lpstr>PowerPoint 演示文稿</vt:lpstr>
      <vt:lpstr>PowerPoint 演示文稿</vt:lpstr>
      <vt:lpstr>PowerPoint 演示文稿</vt:lpstr>
      <vt:lpstr>PowerPoint 演示文稿</vt:lpstr>
      <vt:lpstr>PowerPoint 演示文稿</vt:lpstr>
      <vt:lpstr>PowerPoint 演示文稿</vt:lpstr>
      <vt:lpstr>近自由电子近似的基本思想</vt:lpstr>
      <vt:lpstr>PowerPoint 演示文稿</vt:lpstr>
      <vt:lpstr>基态（没有微扰的自由态）</vt:lpstr>
      <vt:lpstr>PowerPoint 演示文稿</vt:lpstr>
      <vt:lpstr>PowerPoint 演示文稿</vt:lpstr>
      <vt:lpstr>PowerPoint 演示文稿</vt:lpstr>
      <vt:lpstr>量子力学——微扰理论</vt:lpstr>
      <vt:lpstr>周期势场下对电子能级(能量本征值)修正</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波函数的一级修正</vt:lpstr>
      <vt:lpstr>PowerPoint 演示文稿</vt:lpstr>
      <vt:lpstr>PowerPoint 演示文稿</vt:lpstr>
      <vt:lpstr>PowerPoint 演示文稿</vt:lpstr>
      <vt:lpstr>PowerPoint 演示文稿</vt:lpstr>
      <vt:lpstr>PowerPoint 演示文稿</vt:lpstr>
      <vt:lpstr>简并状态对应的处理方法</vt:lpstr>
      <vt:lpstr>PowerPoint 演示文稿</vt:lpstr>
      <vt:lpstr>简并微扰计算</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一维周期性势场模型</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Si和GaAs的真实能带</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绪论 固体物理与电子技术革命</dc:title>
  <dc:creator>User</dc:creator>
  <cp:lastModifiedBy>hyd</cp:lastModifiedBy>
  <cp:revision>1984</cp:revision>
  <dcterms:created xsi:type="dcterms:W3CDTF">2007-09-11T03:13:00Z</dcterms:created>
  <dcterms:modified xsi:type="dcterms:W3CDTF">2023-08-15T07:41:43Z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2052-11.1.0.10228</vt:lpwstr>
  </property>
</Properties>
</file>